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82"/>
  </p:notesMasterIdLst>
  <p:sldIdLst>
    <p:sldId id="256" r:id="rId2"/>
    <p:sldId id="257" r:id="rId3"/>
    <p:sldId id="258" r:id="rId4"/>
    <p:sldId id="259" r:id="rId5"/>
    <p:sldId id="260" r:id="rId6"/>
    <p:sldId id="261" r:id="rId7"/>
    <p:sldId id="262" r:id="rId8"/>
    <p:sldId id="264" r:id="rId9"/>
    <p:sldId id="265" r:id="rId10"/>
    <p:sldId id="266" r:id="rId11"/>
    <p:sldId id="267" r:id="rId12"/>
    <p:sldId id="268" r:id="rId13"/>
    <p:sldId id="269" r:id="rId14"/>
    <p:sldId id="270" r:id="rId15"/>
    <p:sldId id="271" r:id="rId16"/>
    <p:sldId id="272" r:id="rId17"/>
    <p:sldId id="273" r:id="rId18"/>
    <p:sldId id="274" r:id="rId19"/>
    <p:sldId id="275" r:id="rId20"/>
    <p:sldId id="276" r:id="rId21"/>
    <p:sldId id="277" r:id="rId22"/>
    <p:sldId id="278" r:id="rId23"/>
    <p:sldId id="279" r:id="rId24"/>
    <p:sldId id="280" r:id="rId25"/>
    <p:sldId id="281" r:id="rId26"/>
    <p:sldId id="282" r:id="rId27"/>
    <p:sldId id="283" r:id="rId28"/>
    <p:sldId id="284" r:id="rId29"/>
    <p:sldId id="285" r:id="rId30"/>
    <p:sldId id="286" r:id="rId31"/>
    <p:sldId id="287" r:id="rId32"/>
    <p:sldId id="288" r:id="rId33"/>
    <p:sldId id="289" r:id="rId34"/>
    <p:sldId id="290" r:id="rId35"/>
    <p:sldId id="291" r:id="rId36"/>
    <p:sldId id="293" r:id="rId37"/>
    <p:sldId id="294" r:id="rId38"/>
    <p:sldId id="295" r:id="rId39"/>
    <p:sldId id="296" r:id="rId40"/>
    <p:sldId id="297" r:id="rId41"/>
    <p:sldId id="298" r:id="rId42"/>
    <p:sldId id="299" r:id="rId43"/>
    <p:sldId id="300" r:id="rId44"/>
    <p:sldId id="301" r:id="rId45"/>
    <p:sldId id="302" r:id="rId46"/>
    <p:sldId id="303" r:id="rId47"/>
    <p:sldId id="304" r:id="rId48"/>
    <p:sldId id="305" r:id="rId49"/>
    <p:sldId id="306" r:id="rId50"/>
    <p:sldId id="307" r:id="rId51"/>
    <p:sldId id="308" r:id="rId52"/>
    <p:sldId id="309" r:id="rId53"/>
    <p:sldId id="310" r:id="rId54"/>
    <p:sldId id="311" r:id="rId55"/>
    <p:sldId id="312" r:id="rId56"/>
    <p:sldId id="313" r:id="rId57"/>
    <p:sldId id="314" r:id="rId58"/>
    <p:sldId id="315" r:id="rId59"/>
    <p:sldId id="316" r:id="rId60"/>
    <p:sldId id="317" r:id="rId61"/>
    <p:sldId id="318" r:id="rId62"/>
    <p:sldId id="319" r:id="rId63"/>
    <p:sldId id="320" r:id="rId64"/>
    <p:sldId id="321" r:id="rId65"/>
    <p:sldId id="322" r:id="rId66"/>
    <p:sldId id="323" r:id="rId67"/>
    <p:sldId id="324" r:id="rId68"/>
    <p:sldId id="325" r:id="rId69"/>
    <p:sldId id="326" r:id="rId70"/>
    <p:sldId id="327" r:id="rId71"/>
    <p:sldId id="328" r:id="rId72"/>
    <p:sldId id="329" r:id="rId73"/>
    <p:sldId id="330" r:id="rId74"/>
    <p:sldId id="331" r:id="rId75"/>
    <p:sldId id="332" r:id="rId76"/>
    <p:sldId id="333" r:id="rId77"/>
    <p:sldId id="334" r:id="rId78"/>
    <p:sldId id="335" r:id="rId79"/>
    <p:sldId id="336" r:id="rId80"/>
    <p:sldId id="337" r:id="rId81"/>
  </p:sldIdLst>
  <p:sldSz cx="9144000" cy="6858000" type="screen4x3"/>
  <p:notesSz cx="6858000" cy="9144000"/>
  <p:custDataLst>
    <p:tags r:id="rId83"/>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7" d="100"/>
          <a:sy n="87" d="100"/>
        </p:scale>
        <p:origin x="-1062" y="-8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84" Type="http://schemas.openxmlformats.org/officeDocument/2006/relationships/presProps" Target="presProps.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tableStyles" Target="tableStyles.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notesMaster" Target="notesMasters/notesMaster1.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viewProps" Target="view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tags" Target="tags/tag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AU"/>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80FAF8A-E228-422A-83C6-B870A04DF476}" type="datetimeFigureOut">
              <a:rPr lang="en-AU" smtClean="0"/>
              <a:t>17/06/2013</a:t>
            </a:fld>
            <a:endParaRPr lang="en-AU"/>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AU"/>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AU"/>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4FC0087-7661-4C7E-BC65-8DCFD683E6A4}" type="slidenum">
              <a:rPr lang="en-AU" smtClean="0"/>
              <a:t>‹#›</a:t>
            </a:fld>
            <a:endParaRPr lang="en-AU"/>
          </a:p>
        </p:txBody>
      </p:sp>
    </p:spTree>
    <p:extLst>
      <p:ext uri="{BB962C8B-B14F-4D97-AF65-F5344CB8AC3E}">
        <p14:creationId xmlns:p14="http://schemas.microsoft.com/office/powerpoint/2010/main" val="38633158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E4FC0087-7661-4C7E-BC65-8DCFD683E6A4}" type="slidenum">
              <a:rPr lang="en-AU" smtClean="0"/>
              <a:t>36</a:t>
            </a:fld>
            <a:endParaRPr lang="en-AU"/>
          </a:p>
        </p:txBody>
      </p:sp>
    </p:spTree>
    <p:extLst>
      <p:ext uri="{BB962C8B-B14F-4D97-AF65-F5344CB8AC3E}">
        <p14:creationId xmlns:p14="http://schemas.microsoft.com/office/powerpoint/2010/main" val="2097669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E4FC0087-7661-4C7E-BC65-8DCFD683E6A4}" type="slidenum">
              <a:rPr lang="en-AU" smtClean="0"/>
              <a:t>43</a:t>
            </a:fld>
            <a:endParaRPr lang="en-AU"/>
          </a:p>
        </p:txBody>
      </p:sp>
    </p:spTree>
    <p:extLst>
      <p:ext uri="{BB962C8B-B14F-4D97-AF65-F5344CB8AC3E}">
        <p14:creationId xmlns:p14="http://schemas.microsoft.com/office/powerpoint/2010/main" val="408731080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E4FC0087-7661-4C7E-BC65-8DCFD683E6A4}" type="slidenum">
              <a:rPr lang="en-AU" smtClean="0"/>
              <a:t>49</a:t>
            </a:fld>
            <a:endParaRPr lang="en-AU"/>
          </a:p>
        </p:txBody>
      </p:sp>
    </p:spTree>
    <p:extLst>
      <p:ext uri="{BB962C8B-B14F-4D97-AF65-F5344CB8AC3E}">
        <p14:creationId xmlns:p14="http://schemas.microsoft.com/office/powerpoint/2010/main" val="135173301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E4FC0087-7661-4C7E-BC65-8DCFD683E6A4}" type="slidenum">
              <a:rPr lang="en-AU" smtClean="0"/>
              <a:t>74</a:t>
            </a:fld>
            <a:endParaRPr lang="en-AU"/>
          </a:p>
        </p:txBody>
      </p:sp>
    </p:spTree>
    <p:extLst>
      <p:ext uri="{BB962C8B-B14F-4D97-AF65-F5344CB8AC3E}">
        <p14:creationId xmlns:p14="http://schemas.microsoft.com/office/powerpoint/2010/main" val="344778652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p>
            <a:fld id="{8224337A-160F-4D1B-B6FD-DE2C8B6C5672}" type="datetimeFigureOut">
              <a:rPr lang="en-AU" smtClean="0"/>
              <a:t>17/06/2013</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B3AC00CC-2700-4522-8431-46797F67879B}" type="slidenum">
              <a:rPr lang="en-AU" smtClean="0"/>
              <a:t>‹#›</a:t>
            </a:fld>
            <a:endParaRPr lang="en-AU"/>
          </a:p>
        </p:txBody>
      </p:sp>
    </p:spTree>
    <p:extLst>
      <p:ext uri="{BB962C8B-B14F-4D97-AF65-F5344CB8AC3E}">
        <p14:creationId xmlns:p14="http://schemas.microsoft.com/office/powerpoint/2010/main" val="276823265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8224337A-160F-4D1B-B6FD-DE2C8B6C5672}" type="datetimeFigureOut">
              <a:rPr lang="en-AU" smtClean="0"/>
              <a:t>17/06/2013</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B3AC00CC-2700-4522-8431-46797F67879B}" type="slidenum">
              <a:rPr lang="en-AU" smtClean="0"/>
              <a:t>‹#›</a:t>
            </a:fld>
            <a:endParaRPr lang="en-AU"/>
          </a:p>
        </p:txBody>
      </p:sp>
    </p:spTree>
    <p:extLst>
      <p:ext uri="{BB962C8B-B14F-4D97-AF65-F5344CB8AC3E}">
        <p14:creationId xmlns:p14="http://schemas.microsoft.com/office/powerpoint/2010/main" val="128490863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8224337A-160F-4D1B-B6FD-DE2C8B6C5672}" type="datetimeFigureOut">
              <a:rPr lang="en-AU" smtClean="0"/>
              <a:t>17/06/2013</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B3AC00CC-2700-4522-8431-46797F67879B}" type="slidenum">
              <a:rPr lang="en-AU" smtClean="0"/>
              <a:t>‹#›</a:t>
            </a:fld>
            <a:endParaRPr lang="en-AU"/>
          </a:p>
        </p:txBody>
      </p:sp>
    </p:spTree>
    <p:extLst>
      <p:ext uri="{BB962C8B-B14F-4D97-AF65-F5344CB8AC3E}">
        <p14:creationId xmlns:p14="http://schemas.microsoft.com/office/powerpoint/2010/main" val="428737344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8224337A-160F-4D1B-B6FD-DE2C8B6C5672}" type="datetimeFigureOut">
              <a:rPr lang="en-AU" smtClean="0"/>
              <a:t>17/06/2013</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B3AC00CC-2700-4522-8431-46797F67879B}" type="slidenum">
              <a:rPr lang="en-AU" smtClean="0"/>
              <a:t>‹#›</a:t>
            </a:fld>
            <a:endParaRPr lang="en-AU"/>
          </a:p>
        </p:txBody>
      </p:sp>
    </p:spTree>
    <p:extLst>
      <p:ext uri="{BB962C8B-B14F-4D97-AF65-F5344CB8AC3E}">
        <p14:creationId xmlns:p14="http://schemas.microsoft.com/office/powerpoint/2010/main" val="278443477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224337A-160F-4D1B-B6FD-DE2C8B6C5672}" type="datetimeFigureOut">
              <a:rPr lang="en-AU" smtClean="0"/>
              <a:t>17/06/2013</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B3AC00CC-2700-4522-8431-46797F67879B}" type="slidenum">
              <a:rPr lang="en-AU" smtClean="0"/>
              <a:t>‹#›</a:t>
            </a:fld>
            <a:endParaRPr lang="en-AU"/>
          </a:p>
        </p:txBody>
      </p:sp>
    </p:spTree>
    <p:extLst>
      <p:ext uri="{BB962C8B-B14F-4D97-AF65-F5344CB8AC3E}">
        <p14:creationId xmlns:p14="http://schemas.microsoft.com/office/powerpoint/2010/main" val="324483366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p>
            <a:fld id="{8224337A-160F-4D1B-B6FD-DE2C8B6C5672}" type="datetimeFigureOut">
              <a:rPr lang="en-AU" smtClean="0"/>
              <a:t>17/06/2013</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B3AC00CC-2700-4522-8431-46797F67879B}" type="slidenum">
              <a:rPr lang="en-AU" smtClean="0"/>
              <a:t>‹#›</a:t>
            </a:fld>
            <a:endParaRPr lang="en-AU"/>
          </a:p>
        </p:txBody>
      </p:sp>
    </p:spTree>
    <p:extLst>
      <p:ext uri="{BB962C8B-B14F-4D97-AF65-F5344CB8AC3E}">
        <p14:creationId xmlns:p14="http://schemas.microsoft.com/office/powerpoint/2010/main" val="328829768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7" name="Date Placeholder 6"/>
          <p:cNvSpPr>
            <a:spLocks noGrp="1"/>
          </p:cNvSpPr>
          <p:nvPr>
            <p:ph type="dt" sz="half" idx="10"/>
          </p:nvPr>
        </p:nvSpPr>
        <p:spPr/>
        <p:txBody>
          <a:bodyPr/>
          <a:lstStyle/>
          <a:p>
            <a:fld id="{8224337A-160F-4D1B-B6FD-DE2C8B6C5672}" type="datetimeFigureOut">
              <a:rPr lang="en-AU" smtClean="0"/>
              <a:t>17/06/2013</a:t>
            </a:fld>
            <a:endParaRPr lang="en-AU"/>
          </a:p>
        </p:txBody>
      </p:sp>
      <p:sp>
        <p:nvSpPr>
          <p:cNvPr id="8" name="Footer Placeholder 7"/>
          <p:cNvSpPr>
            <a:spLocks noGrp="1"/>
          </p:cNvSpPr>
          <p:nvPr>
            <p:ph type="ftr" sz="quarter" idx="11"/>
          </p:nvPr>
        </p:nvSpPr>
        <p:spPr/>
        <p:txBody>
          <a:bodyPr/>
          <a:lstStyle/>
          <a:p>
            <a:endParaRPr lang="en-AU"/>
          </a:p>
        </p:txBody>
      </p:sp>
      <p:sp>
        <p:nvSpPr>
          <p:cNvPr id="9" name="Slide Number Placeholder 8"/>
          <p:cNvSpPr>
            <a:spLocks noGrp="1"/>
          </p:cNvSpPr>
          <p:nvPr>
            <p:ph type="sldNum" sz="quarter" idx="12"/>
          </p:nvPr>
        </p:nvSpPr>
        <p:spPr/>
        <p:txBody>
          <a:bodyPr/>
          <a:lstStyle/>
          <a:p>
            <a:fld id="{B3AC00CC-2700-4522-8431-46797F67879B}" type="slidenum">
              <a:rPr lang="en-AU" smtClean="0"/>
              <a:t>‹#›</a:t>
            </a:fld>
            <a:endParaRPr lang="en-AU"/>
          </a:p>
        </p:txBody>
      </p:sp>
    </p:spTree>
    <p:extLst>
      <p:ext uri="{BB962C8B-B14F-4D97-AF65-F5344CB8AC3E}">
        <p14:creationId xmlns:p14="http://schemas.microsoft.com/office/powerpoint/2010/main" val="287397960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Date Placeholder 2"/>
          <p:cNvSpPr>
            <a:spLocks noGrp="1"/>
          </p:cNvSpPr>
          <p:nvPr>
            <p:ph type="dt" sz="half" idx="10"/>
          </p:nvPr>
        </p:nvSpPr>
        <p:spPr/>
        <p:txBody>
          <a:bodyPr/>
          <a:lstStyle/>
          <a:p>
            <a:fld id="{8224337A-160F-4D1B-B6FD-DE2C8B6C5672}" type="datetimeFigureOut">
              <a:rPr lang="en-AU" smtClean="0"/>
              <a:t>17/06/2013</a:t>
            </a:fld>
            <a:endParaRPr lang="en-AU"/>
          </a:p>
        </p:txBody>
      </p:sp>
      <p:sp>
        <p:nvSpPr>
          <p:cNvPr id="4" name="Footer Placeholder 3"/>
          <p:cNvSpPr>
            <a:spLocks noGrp="1"/>
          </p:cNvSpPr>
          <p:nvPr>
            <p:ph type="ftr" sz="quarter" idx="11"/>
          </p:nvPr>
        </p:nvSpPr>
        <p:spPr/>
        <p:txBody>
          <a:bodyPr/>
          <a:lstStyle/>
          <a:p>
            <a:endParaRPr lang="en-AU"/>
          </a:p>
        </p:txBody>
      </p:sp>
      <p:sp>
        <p:nvSpPr>
          <p:cNvPr id="5" name="Slide Number Placeholder 4"/>
          <p:cNvSpPr>
            <a:spLocks noGrp="1"/>
          </p:cNvSpPr>
          <p:nvPr>
            <p:ph type="sldNum" sz="quarter" idx="12"/>
          </p:nvPr>
        </p:nvSpPr>
        <p:spPr/>
        <p:txBody>
          <a:bodyPr/>
          <a:lstStyle/>
          <a:p>
            <a:fld id="{B3AC00CC-2700-4522-8431-46797F67879B}" type="slidenum">
              <a:rPr lang="en-AU" smtClean="0"/>
              <a:t>‹#›</a:t>
            </a:fld>
            <a:endParaRPr lang="en-AU"/>
          </a:p>
        </p:txBody>
      </p:sp>
    </p:spTree>
    <p:extLst>
      <p:ext uri="{BB962C8B-B14F-4D97-AF65-F5344CB8AC3E}">
        <p14:creationId xmlns:p14="http://schemas.microsoft.com/office/powerpoint/2010/main" val="400093853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224337A-160F-4D1B-B6FD-DE2C8B6C5672}" type="datetimeFigureOut">
              <a:rPr lang="en-AU" smtClean="0"/>
              <a:t>17/06/2013</a:t>
            </a:fld>
            <a:endParaRPr lang="en-AU"/>
          </a:p>
        </p:txBody>
      </p:sp>
      <p:sp>
        <p:nvSpPr>
          <p:cNvPr id="3" name="Footer Placeholder 2"/>
          <p:cNvSpPr>
            <a:spLocks noGrp="1"/>
          </p:cNvSpPr>
          <p:nvPr>
            <p:ph type="ftr" sz="quarter" idx="11"/>
          </p:nvPr>
        </p:nvSpPr>
        <p:spPr/>
        <p:txBody>
          <a:bodyPr/>
          <a:lstStyle/>
          <a:p>
            <a:endParaRPr lang="en-AU"/>
          </a:p>
        </p:txBody>
      </p:sp>
      <p:sp>
        <p:nvSpPr>
          <p:cNvPr id="4" name="Slide Number Placeholder 3"/>
          <p:cNvSpPr>
            <a:spLocks noGrp="1"/>
          </p:cNvSpPr>
          <p:nvPr>
            <p:ph type="sldNum" sz="quarter" idx="12"/>
          </p:nvPr>
        </p:nvSpPr>
        <p:spPr/>
        <p:txBody>
          <a:bodyPr/>
          <a:lstStyle/>
          <a:p>
            <a:fld id="{B3AC00CC-2700-4522-8431-46797F67879B}" type="slidenum">
              <a:rPr lang="en-AU" smtClean="0"/>
              <a:t>‹#›</a:t>
            </a:fld>
            <a:endParaRPr lang="en-AU"/>
          </a:p>
        </p:txBody>
      </p:sp>
    </p:spTree>
    <p:extLst>
      <p:ext uri="{BB962C8B-B14F-4D97-AF65-F5344CB8AC3E}">
        <p14:creationId xmlns:p14="http://schemas.microsoft.com/office/powerpoint/2010/main" val="40770170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224337A-160F-4D1B-B6FD-DE2C8B6C5672}" type="datetimeFigureOut">
              <a:rPr lang="en-AU" smtClean="0"/>
              <a:t>17/06/2013</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B3AC00CC-2700-4522-8431-46797F67879B}" type="slidenum">
              <a:rPr lang="en-AU" smtClean="0"/>
              <a:t>‹#›</a:t>
            </a:fld>
            <a:endParaRPr lang="en-AU"/>
          </a:p>
        </p:txBody>
      </p:sp>
    </p:spTree>
    <p:extLst>
      <p:ext uri="{BB962C8B-B14F-4D97-AF65-F5344CB8AC3E}">
        <p14:creationId xmlns:p14="http://schemas.microsoft.com/office/powerpoint/2010/main" val="300763623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AU"/>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224337A-160F-4D1B-B6FD-DE2C8B6C5672}" type="datetimeFigureOut">
              <a:rPr lang="en-AU" smtClean="0"/>
              <a:t>17/06/2013</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B3AC00CC-2700-4522-8431-46797F67879B}" type="slidenum">
              <a:rPr lang="en-AU" smtClean="0"/>
              <a:t>‹#›</a:t>
            </a:fld>
            <a:endParaRPr lang="en-AU"/>
          </a:p>
        </p:txBody>
      </p:sp>
    </p:spTree>
    <p:extLst>
      <p:ext uri="{BB962C8B-B14F-4D97-AF65-F5344CB8AC3E}">
        <p14:creationId xmlns:p14="http://schemas.microsoft.com/office/powerpoint/2010/main" val="128215523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AU"/>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224337A-160F-4D1B-B6FD-DE2C8B6C5672}" type="datetimeFigureOut">
              <a:rPr lang="en-AU" smtClean="0"/>
              <a:t>17/06/2013</a:t>
            </a:fld>
            <a:endParaRPr lang="en-AU"/>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AU"/>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3AC00CC-2700-4522-8431-46797F67879B}" type="slidenum">
              <a:rPr lang="en-AU" smtClean="0"/>
              <a:t>‹#›</a:t>
            </a:fld>
            <a:endParaRPr lang="en-AU"/>
          </a:p>
        </p:txBody>
      </p:sp>
    </p:spTree>
    <p:extLst>
      <p:ext uri="{BB962C8B-B14F-4D97-AF65-F5344CB8AC3E}">
        <p14:creationId xmlns:p14="http://schemas.microsoft.com/office/powerpoint/2010/main" val="25503828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6.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7.xml"/></Relationships>
</file>

<file path=ppt/slides/_rels/slide57.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7.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9.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1.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7.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5.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7.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9.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0.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7.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3.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7.xml"/></Relationships>
</file>

<file path=ppt/slides/_rels/slide74.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75.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7.xml"/></Relationships>
</file>

<file path=ppt/slides/_rels/slide76.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7.xml"/></Relationships>
</file>

<file path=ppt/slides/_rels/slide77.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6.png"/><Relationship Id="rId1" Type="http://schemas.openxmlformats.org/officeDocument/2006/relationships/slideLayout" Target="../slideLayouts/slideLayout7.xml"/><Relationship Id="rId5" Type="http://schemas.openxmlformats.org/officeDocument/2006/relationships/image" Target="../media/image39.png"/><Relationship Id="rId4" Type="http://schemas.openxmlformats.org/officeDocument/2006/relationships/image" Target="../media/image38.png"/></Relationships>
</file>

<file path=ppt/slides/_rels/slide78.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40.png"/><Relationship Id="rId1" Type="http://schemas.openxmlformats.org/officeDocument/2006/relationships/slideLayout" Target="../slideLayouts/slideLayout7.xml"/></Relationships>
</file>

<file path=ppt/slides/_rels/slide79.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80.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image" Target="../media/image43.png"/><Relationship Id="rId1" Type="http://schemas.openxmlformats.org/officeDocument/2006/relationships/slideLayout" Target="../slideLayouts/slideLayout7.xml"/><Relationship Id="rId4" Type="http://schemas.openxmlformats.org/officeDocument/2006/relationships/image" Target="../media/image45.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755576" y="548680"/>
            <a:ext cx="7848872" cy="2031325"/>
          </a:xfrm>
          <a:prstGeom prst="rect">
            <a:avLst/>
          </a:prstGeom>
        </p:spPr>
        <p:txBody>
          <a:bodyPr wrap="square">
            <a:spAutoFit/>
          </a:bodyPr>
          <a:lstStyle/>
          <a:p>
            <a:r>
              <a:rPr lang="en-AU" dirty="0"/>
              <a:t>Technical design aspects to be dealt with at headquarters are the standard </a:t>
            </a:r>
            <a:r>
              <a:rPr lang="en-AU" dirty="0" smtClean="0"/>
              <a:t>parameters for </a:t>
            </a:r>
            <a:r>
              <a:rPr lang="en-AU" dirty="0"/>
              <a:t>typical work items. These standards encompass ranges of values within which </a:t>
            </a:r>
            <a:r>
              <a:rPr lang="en-AU" dirty="0" smtClean="0"/>
              <a:t>the site </a:t>
            </a:r>
            <a:r>
              <a:rPr lang="en-AU" dirty="0"/>
              <a:t>engineer is allowed to operate. Design standards normally provide </a:t>
            </a:r>
            <a:r>
              <a:rPr lang="en-AU" dirty="0" smtClean="0"/>
              <a:t>general guidelines </a:t>
            </a:r>
            <a:r>
              <a:rPr lang="en-AU" dirty="0"/>
              <a:t>relating to the following items</a:t>
            </a:r>
            <a:r>
              <a:rPr lang="en-AU" dirty="0" smtClean="0"/>
              <a:t>:</a:t>
            </a:r>
          </a:p>
          <a:p>
            <a:endParaRPr lang="en-AU" dirty="0"/>
          </a:p>
          <a:p>
            <a:r>
              <a:rPr lang="en-AU" dirty="0"/>
              <a:t>• </a:t>
            </a:r>
            <a:r>
              <a:rPr lang="en-AU" i="1" dirty="0"/>
              <a:t>Location: </a:t>
            </a:r>
            <a:r>
              <a:rPr lang="en-AU" dirty="0"/>
              <a:t>Reference to places to be served and major obstacles to be avoided,</a:t>
            </a:r>
          </a:p>
          <a:p>
            <a:r>
              <a:rPr lang="en-AU" dirty="0"/>
              <a:t>such as marshy areas, crops and difficult river crossings</a:t>
            </a:r>
            <a:r>
              <a:rPr lang="en-AU" dirty="0" smtClean="0"/>
              <a:t>.</a:t>
            </a:r>
            <a:endParaRPr lang="en-AU" dirty="0"/>
          </a:p>
        </p:txBody>
      </p:sp>
    </p:spTree>
    <p:extLst>
      <p:ext uri="{BB962C8B-B14F-4D97-AF65-F5344CB8AC3E}">
        <p14:creationId xmlns:p14="http://schemas.microsoft.com/office/powerpoint/2010/main" val="71872626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755576" y="332656"/>
            <a:ext cx="8064896" cy="5632311"/>
          </a:xfrm>
          <a:prstGeom prst="rect">
            <a:avLst/>
          </a:prstGeom>
        </p:spPr>
        <p:txBody>
          <a:bodyPr wrap="square">
            <a:spAutoFit/>
          </a:bodyPr>
          <a:lstStyle/>
          <a:p>
            <a:r>
              <a:rPr lang="en-AU" dirty="0"/>
              <a:t>Engineers and technicians working on road projects may find the following notes on</a:t>
            </a:r>
          </a:p>
          <a:p>
            <a:r>
              <a:rPr lang="en-AU" dirty="0"/>
              <a:t>design useful:</a:t>
            </a:r>
          </a:p>
          <a:p>
            <a:r>
              <a:rPr lang="en-AU" dirty="0"/>
              <a:t>• Plan the route so as to minimise material movement.</a:t>
            </a:r>
          </a:p>
          <a:p>
            <a:r>
              <a:rPr lang="en-AU" dirty="0"/>
              <a:t>• Select watershed locations and follow contour lines in mountainous terrain as </a:t>
            </a:r>
            <a:r>
              <a:rPr lang="en-AU" dirty="0" smtClean="0"/>
              <a:t>much as </a:t>
            </a:r>
            <a:r>
              <a:rPr lang="en-AU" dirty="0"/>
              <a:t>possible.</a:t>
            </a:r>
          </a:p>
          <a:p>
            <a:r>
              <a:rPr lang="en-AU" dirty="0"/>
              <a:t>• Plan the route to avoid numerous or large river crossings. Select crossings where</a:t>
            </a:r>
          </a:p>
          <a:p>
            <a:r>
              <a:rPr lang="en-AU" dirty="0"/>
              <a:t>bridge construction will be simple or where ferry crossing will be possible at all</a:t>
            </a:r>
          </a:p>
          <a:p>
            <a:r>
              <a:rPr lang="en-AU" dirty="0"/>
              <a:t>seasons.</a:t>
            </a:r>
          </a:p>
          <a:p>
            <a:r>
              <a:rPr lang="en-AU" dirty="0"/>
              <a:t>• When shallow watercourses cross the route, consider the feasibility of a "</a:t>
            </a:r>
            <a:r>
              <a:rPr lang="en-AU" dirty="0" smtClean="0"/>
              <a:t>submerged bridge</a:t>
            </a:r>
            <a:r>
              <a:rPr lang="en-AU" dirty="0"/>
              <a:t>" with pipe culverts, fords, or paved causeways.</a:t>
            </a:r>
          </a:p>
          <a:p>
            <a:r>
              <a:rPr lang="en-AU" dirty="0"/>
              <a:t>• Consider proximity of suitable road materials when choosing the route.</a:t>
            </a:r>
          </a:p>
          <a:p>
            <a:r>
              <a:rPr lang="en-AU" dirty="0"/>
              <a:t>• Avoid rocky areas and areas with heavy bush clearing.</a:t>
            </a:r>
          </a:p>
          <a:p>
            <a:r>
              <a:rPr lang="en-AU" dirty="0"/>
              <a:t>• Locate the route so as to allow for future upgrading by realigning (e.g. easing of</a:t>
            </a:r>
          </a:p>
          <a:p>
            <a:r>
              <a:rPr lang="en-AU" dirty="0"/>
              <a:t>curves and gradients) and widening.</a:t>
            </a:r>
          </a:p>
          <a:p>
            <a:r>
              <a:rPr lang="en-AU" dirty="0"/>
              <a:t>• Plan sufficient passing places. The road stretch between the passing places should</a:t>
            </a:r>
          </a:p>
          <a:p>
            <a:r>
              <a:rPr lang="en-AU" dirty="0"/>
              <a:t>be visible from both sides.</a:t>
            </a:r>
          </a:p>
          <a:p>
            <a:r>
              <a:rPr lang="en-AU" dirty="0"/>
              <a:t>• If possible, clear the trees up to a distance back from the road equal to the height </a:t>
            </a:r>
            <a:r>
              <a:rPr lang="en-AU" dirty="0" smtClean="0"/>
              <a:t>of the </a:t>
            </a:r>
            <a:r>
              <a:rPr lang="en-AU" dirty="0"/>
              <a:t>trees (more when the road runs east-west to facilitate drying after rain.</a:t>
            </a:r>
          </a:p>
          <a:p>
            <a:r>
              <a:rPr lang="en-AU" dirty="0"/>
              <a:t>• Avoid two curves with a short straight in between. It is better to combine them </a:t>
            </a:r>
            <a:r>
              <a:rPr lang="en-AU" dirty="0" smtClean="0"/>
              <a:t>into one </a:t>
            </a:r>
            <a:r>
              <a:rPr lang="en-AU" dirty="0"/>
              <a:t>long curve.</a:t>
            </a:r>
          </a:p>
        </p:txBody>
      </p:sp>
    </p:spTree>
    <p:extLst>
      <p:ext uri="{BB962C8B-B14F-4D97-AF65-F5344CB8AC3E}">
        <p14:creationId xmlns:p14="http://schemas.microsoft.com/office/powerpoint/2010/main" val="168338284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755576" y="332656"/>
            <a:ext cx="7776864" cy="4524315"/>
          </a:xfrm>
          <a:prstGeom prst="rect">
            <a:avLst/>
          </a:prstGeom>
        </p:spPr>
        <p:txBody>
          <a:bodyPr wrap="square">
            <a:spAutoFit/>
          </a:bodyPr>
          <a:lstStyle/>
          <a:p>
            <a:r>
              <a:rPr lang="en-AU" dirty="0"/>
              <a:t>• Avoid any </a:t>
            </a:r>
            <a:r>
              <a:rPr lang="en-AU" dirty="0" err="1"/>
              <a:t>horisontal</a:t>
            </a:r>
            <a:r>
              <a:rPr lang="en-AU" dirty="0"/>
              <a:t> curve at the top of or shortly behind a vertical curve where </a:t>
            </a:r>
            <a:r>
              <a:rPr lang="en-AU" dirty="0" smtClean="0"/>
              <a:t>the driver </a:t>
            </a:r>
            <a:r>
              <a:rPr lang="en-AU" dirty="0"/>
              <a:t>will not be able to anticipate them</a:t>
            </a:r>
            <a:r>
              <a:rPr lang="en-AU" dirty="0" smtClean="0"/>
              <a:t>.</a:t>
            </a:r>
          </a:p>
          <a:p>
            <a:endParaRPr lang="en-AU" dirty="0"/>
          </a:p>
          <a:p>
            <a:r>
              <a:rPr lang="en-AU" dirty="0"/>
              <a:t>• Avoid steep gradients. Try to keep </a:t>
            </a:r>
            <a:r>
              <a:rPr lang="en-AU" dirty="0" err="1"/>
              <a:t>longitudal</a:t>
            </a:r>
            <a:r>
              <a:rPr lang="en-AU" dirty="0"/>
              <a:t> gradients below 10</a:t>
            </a:r>
            <a:r>
              <a:rPr lang="en-AU" dirty="0" smtClean="0"/>
              <a:t>%.</a:t>
            </a:r>
          </a:p>
          <a:p>
            <a:endParaRPr lang="en-AU" dirty="0"/>
          </a:p>
          <a:p>
            <a:r>
              <a:rPr lang="en-AU" dirty="0"/>
              <a:t>• Allow for adequate drainage. Poor drainage is the most frequent cause of failure </a:t>
            </a:r>
            <a:r>
              <a:rPr lang="en-AU" dirty="0" smtClean="0"/>
              <a:t>of a </a:t>
            </a:r>
            <a:r>
              <a:rPr lang="en-AU" dirty="0"/>
              <a:t>road; a waterlogged road loses much of its load-bearing strength</a:t>
            </a:r>
            <a:r>
              <a:rPr lang="en-AU" dirty="0" smtClean="0"/>
              <a:t>.</a:t>
            </a:r>
          </a:p>
          <a:p>
            <a:endParaRPr lang="en-AU" dirty="0"/>
          </a:p>
          <a:p>
            <a:r>
              <a:rPr lang="en-AU" dirty="0"/>
              <a:t>• Make drainage ditches wide and shallow. Wide drains allow water to run at </a:t>
            </a:r>
            <a:r>
              <a:rPr lang="en-AU" dirty="0" smtClean="0"/>
              <a:t>lower speed </a:t>
            </a:r>
            <a:r>
              <a:rPr lang="en-AU" dirty="0"/>
              <a:t>than do narrow drains, which produces less erosion of the channel. </a:t>
            </a:r>
            <a:endParaRPr lang="en-AU" dirty="0" smtClean="0"/>
          </a:p>
          <a:p>
            <a:endParaRPr lang="en-AU" dirty="0"/>
          </a:p>
          <a:p>
            <a:r>
              <a:rPr lang="en-AU" dirty="0" smtClean="0"/>
              <a:t>Also, wide </a:t>
            </a:r>
            <a:r>
              <a:rPr lang="en-AU" dirty="0"/>
              <a:t>drains are less easily blocked and more easily maintained than narrow drains</a:t>
            </a:r>
            <a:r>
              <a:rPr lang="en-AU" dirty="0" smtClean="0"/>
              <a:t>.</a:t>
            </a:r>
          </a:p>
          <a:p>
            <a:endParaRPr lang="en-AU" dirty="0"/>
          </a:p>
          <a:p>
            <a:r>
              <a:rPr lang="en-AU" dirty="0"/>
              <a:t>• Be considerate with existing farming activities in the area. Avoid any situations</a:t>
            </a:r>
          </a:p>
          <a:p>
            <a:r>
              <a:rPr lang="en-AU" dirty="0"/>
              <a:t>which may trigger soil erosion.</a:t>
            </a:r>
          </a:p>
        </p:txBody>
      </p:sp>
    </p:spTree>
    <p:extLst>
      <p:ext uri="{BB962C8B-B14F-4D97-AF65-F5344CB8AC3E}">
        <p14:creationId xmlns:p14="http://schemas.microsoft.com/office/powerpoint/2010/main" val="206749242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971600" y="404664"/>
            <a:ext cx="7488832" cy="4801314"/>
          </a:xfrm>
          <a:prstGeom prst="rect">
            <a:avLst/>
          </a:prstGeom>
        </p:spPr>
        <p:txBody>
          <a:bodyPr wrap="square">
            <a:spAutoFit/>
          </a:bodyPr>
          <a:lstStyle/>
          <a:p>
            <a:r>
              <a:rPr lang="en-AU" dirty="0"/>
              <a:t>The final centre line is first selected by means of a series of straight lines. These </a:t>
            </a:r>
            <a:r>
              <a:rPr lang="en-AU" dirty="0" smtClean="0"/>
              <a:t>lines link </a:t>
            </a:r>
            <a:r>
              <a:rPr lang="en-AU" dirty="0"/>
              <a:t>together at points of intersection. The intersection points are located with the use </a:t>
            </a:r>
            <a:r>
              <a:rPr lang="en-AU" dirty="0" smtClean="0"/>
              <a:t>of ranging </a:t>
            </a:r>
            <a:r>
              <a:rPr lang="en-AU" dirty="0"/>
              <a:t>rods, and properly marked by pegs. Once the intersection points are </a:t>
            </a:r>
            <a:r>
              <a:rPr lang="en-AU" dirty="0" smtClean="0"/>
              <a:t>fixed, check </a:t>
            </a:r>
            <a:r>
              <a:rPr lang="en-AU" dirty="0"/>
              <a:t>with the local landowners to see if there is any objection to the proposed lines</a:t>
            </a:r>
            <a:r>
              <a:rPr lang="en-AU" dirty="0" smtClean="0"/>
              <a:t>.</a:t>
            </a:r>
          </a:p>
          <a:p>
            <a:endParaRPr lang="en-AU" dirty="0"/>
          </a:p>
          <a:p>
            <a:r>
              <a:rPr lang="en-AU" dirty="0"/>
              <a:t>Pegs are used to mark the alignment and the levels of the road. They are made of </a:t>
            </a:r>
            <a:r>
              <a:rPr lang="en-AU" dirty="0" smtClean="0"/>
              <a:t>wood and </a:t>
            </a:r>
            <a:r>
              <a:rPr lang="en-AU" dirty="0"/>
              <a:t>can be produced locally. They should have a length of approximately 40cm. </a:t>
            </a:r>
            <a:endParaRPr lang="en-AU" dirty="0" smtClean="0"/>
          </a:p>
          <a:p>
            <a:endParaRPr lang="en-AU" dirty="0"/>
          </a:p>
          <a:p>
            <a:r>
              <a:rPr lang="en-AU" dirty="0" smtClean="0"/>
              <a:t>The chainage </a:t>
            </a:r>
            <a:r>
              <a:rPr lang="en-AU" dirty="0"/>
              <a:t>of the road is marked onto the pegs with a water proof marker. </a:t>
            </a:r>
            <a:endParaRPr lang="en-AU" dirty="0" smtClean="0"/>
          </a:p>
          <a:p>
            <a:endParaRPr lang="en-AU" dirty="0"/>
          </a:p>
          <a:p>
            <a:r>
              <a:rPr lang="en-AU" dirty="0" smtClean="0"/>
              <a:t>Before construction </a:t>
            </a:r>
            <a:r>
              <a:rPr lang="en-AU" dirty="0"/>
              <a:t>works starts, reference pegs are placed outside the road formation</a:t>
            </a:r>
            <a:r>
              <a:rPr lang="en-AU" dirty="0" smtClean="0"/>
              <a:t>.</a:t>
            </a:r>
          </a:p>
          <a:p>
            <a:endParaRPr lang="en-AU" dirty="0"/>
          </a:p>
          <a:p>
            <a:r>
              <a:rPr lang="en-AU" dirty="0" smtClean="0"/>
              <a:t>Ensure that </a:t>
            </a:r>
            <a:r>
              <a:rPr lang="en-AU" dirty="0"/>
              <a:t>these pegs are hammered deep into the ground so that it will be difficult to </a:t>
            </a:r>
            <a:r>
              <a:rPr lang="en-AU" dirty="0" smtClean="0"/>
              <a:t>remove them</a:t>
            </a:r>
            <a:r>
              <a:rPr lang="en-AU" dirty="0"/>
              <a:t>.</a:t>
            </a:r>
          </a:p>
        </p:txBody>
      </p:sp>
    </p:spTree>
    <p:extLst>
      <p:ext uri="{BB962C8B-B14F-4D97-AF65-F5344CB8AC3E}">
        <p14:creationId xmlns:p14="http://schemas.microsoft.com/office/powerpoint/2010/main" val="213217778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39552" y="260649"/>
            <a:ext cx="8136904" cy="3139321"/>
          </a:xfrm>
          <a:prstGeom prst="rect">
            <a:avLst/>
          </a:prstGeom>
        </p:spPr>
        <p:txBody>
          <a:bodyPr wrap="square">
            <a:spAutoFit/>
          </a:bodyPr>
          <a:lstStyle/>
          <a:p>
            <a:r>
              <a:rPr lang="en-AU" dirty="0"/>
              <a:t>Before the actual design work can begin, the engineer has to identify the possible technical problems of each works location. Assessment of the technical problems is an important part of the work of the engineers and technicians.</a:t>
            </a:r>
          </a:p>
          <a:p>
            <a:endParaRPr lang="en-AU" dirty="0" smtClean="0"/>
          </a:p>
          <a:p>
            <a:r>
              <a:rPr lang="en-AU" dirty="0" smtClean="0"/>
              <a:t>Special </a:t>
            </a:r>
            <a:r>
              <a:rPr lang="en-AU" dirty="0"/>
              <a:t>attention should be given to:</a:t>
            </a:r>
          </a:p>
          <a:p>
            <a:r>
              <a:rPr lang="en-AU" dirty="0"/>
              <a:t> </a:t>
            </a:r>
          </a:p>
          <a:p>
            <a:r>
              <a:rPr lang="en-AU" dirty="0"/>
              <a:t>• drainage,</a:t>
            </a:r>
          </a:p>
          <a:p>
            <a:r>
              <a:rPr lang="en-AU" dirty="0"/>
              <a:t>• horizontal and vertical alignment,</a:t>
            </a:r>
          </a:p>
          <a:p>
            <a:r>
              <a:rPr lang="en-AU" dirty="0"/>
              <a:t>• soil conditions,</a:t>
            </a:r>
          </a:p>
          <a:p>
            <a:r>
              <a:rPr lang="en-AU" dirty="0"/>
              <a:t>• structures needed, and</a:t>
            </a:r>
          </a:p>
          <a:p>
            <a:r>
              <a:rPr lang="en-AU" dirty="0"/>
              <a:t>• sources of supply of materials and water.</a:t>
            </a:r>
          </a:p>
        </p:txBody>
      </p:sp>
      <p:sp>
        <p:nvSpPr>
          <p:cNvPr id="3" name="Rectangle 2"/>
          <p:cNvSpPr/>
          <p:nvPr/>
        </p:nvSpPr>
        <p:spPr>
          <a:xfrm>
            <a:off x="827584" y="3573017"/>
            <a:ext cx="7776864" cy="2862322"/>
          </a:xfrm>
          <a:prstGeom prst="rect">
            <a:avLst/>
          </a:prstGeom>
        </p:spPr>
        <p:txBody>
          <a:bodyPr wrap="square">
            <a:spAutoFit/>
          </a:bodyPr>
          <a:lstStyle/>
          <a:p>
            <a:r>
              <a:rPr lang="en-AU" dirty="0"/>
              <a:t>The technical assessment of works to be implemented by labour-based methods</a:t>
            </a:r>
          </a:p>
          <a:p>
            <a:r>
              <a:rPr lang="en-AU" dirty="0"/>
              <a:t>basically follow the same procedures as for machine-based methods. However, the </a:t>
            </a:r>
            <a:r>
              <a:rPr lang="en-AU" dirty="0" smtClean="0"/>
              <a:t>use of </a:t>
            </a:r>
            <a:r>
              <a:rPr lang="en-AU" dirty="0"/>
              <a:t>labour-based methods should be taken into account so that</a:t>
            </a:r>
            <a:r>
              <a:rPr lang="en-AU" dirty="0" smtClean="0"/>
              <a:t>:</a:t>
            </a:r>
          </a:p>
          <a:p>
            <a:endParaRPr lang="en-AU" dirty="0"/>
          </a:p>
          <a:p>
            <a:r>
              <a:rPr lang="en-AU" dirty="0"/>
              <a:t>• longitudinal haulage of earthworks is limited, and</a:t>
            </a:r>
          </a:p>
          <a:p>
            <a:r>
              <a:rPr lang="en-AU" dirty="0"/>
              <a:t>• construction in weak soils and rock is avoided where possible</a:t>
            </a:r>
            <a:r>
              <a:rPr lang="en-AU" dirty="0" smtClean="0"/>
              <a:t>.</a:t>
            </a:r>
          </a:p>
          <a:p>
            <a:endParaRPr lang="en-AU" dirty="0"/>
          </a:p>
          <a:p>
            <a:r>
              <a:rPr lang="en-AU" dirty="0"/>
              <a:t>It is important that the choice of alignment or location takes into account the </a:t>
            </a:r>
            <a:r>
              <a:rPr lang="en-AU" dirty="0" smtClean="0"/>
              <a:t>technology that </a:t>
            </a:r>
            <a:r>
              <a:rPr lang="en-AU" dirty="0"/>
              <a:t>will be used. The engineer preparing the plans has to assess the problems and </a:t>
            </a:r>
            <a:r>
              <a:rPr lang="en-AU" dirty="0" smtClean="0"/>
              <a:t>work out </a:t>
            </a:r>
            <a:r>
              <a:rPr lang="en-AU" dirty="0"/>
              <a:t>how to deal with them using the resources available.</a:t>
            </a:r>
          </a:p>
        </p:txBody>
      </p:sp>
    </p:spTree>
    <p:extLst>
      <p:ext uri="{BB962C8B-B14F-4D97-AF65-F5344CB8AC3E}">
        <p14:creationId xmlns:p14="http://schemas.microsoft.com/office/powerpoint/2010/main" val="52313346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11560" y="260648"/>
            <a:ext cx="7992888" cy="3970318"/>
          </a:xfrm>
          <a:prstGeom prst="rect">
            <a:avLst/>
          </a:prstGeom>
        </p:spPr>
        <p:txBody>
          <a:bodyPr wrap="square">
            <a:spAutoFit/>
          </a:bodyPr>
          <a:lstStyle/>
          <a:p>
            <a:r>
              <a:rPr lang="en-AU" dirty="0"/>
              <a:t>The technical assessment for the work should record the following information</a:t>
            </a:r>
            <a:r>
              <a:rPr lang="en-AU" dirty="0" smtClean="0"/>
              <a:t>:</a:t>
            </a:r>
          </a:p>
          <a:p>
            <a:endParaRPr lang="en-AU" dirty="0"/>
          </a:p>
          <a:p>
            <a:r>
              <a:rPr lang="en-AU" dirty="0"/>
              <a:t>• design cross-section dimensions,</a:t>
            </a:r>
          </a:p>
          <a:p>
            <a:r>
              <a:rPr lang="en-AU" dirty="0"/>
              <a:t>• existing vegetation cover,</a:t>
            </a:r>
          </a:p>
          <a:p>
            <a:r>
              <a:rPr lang="en-AU" dirty="0"/>
              <a:t>• existing soil type and conditions,</a:t>
            </a:r>
          </a:p>
          <a:p>
            <a:r>
              <a:rPr lang="en-AU" dirty="0"/>
              <a:t>• approximate earthwork quantities involved,</a:t>
            </a:r>
          </a:p>
          <a:p>
            <a:r>
              <a:rPr lang="en-AU" dirty="0"/>
              <a:t>• design gradients,</a:t>
            </a:r>
          </a:p>
          <a:p>
            <a:r>
              <a:rPr lang="en-AU" dirty="0"/>
              <a:t>• structures required,</a:t>
            </a:r>
          </a:p>
          <a:p>
            <a:r>
              <a:rPr lang="en-AU" dirty="0"/>
              <a:t>• drainage measures required,</a:t>
            </a:r>
          </a:p>
          <a:p>
            <a:r>
              <a:rPr lang="en-AU" dirty="0"/>
              <a:t>• gravel or laterite requirements,</a:t>
            </a:r>
          </a:p>
          <a:p>
            <a:r>
              <a:rPr lang="en-AU" dirty="0"/>
              <a:t>• quality and sources of supply of laterite, crushed stone, water, etc.,</a:t>
            </a:r>
          </a:p>
          <a:p>
            <a:r>
              <a:rPr lang="en-AU" dirty="0"/>
              <a:t>• quarry preparation work and hauling distances,</a:t>
            </a:r>
          </a:p>
          <a:p>
            <a:r>
              <a:rPr lang="en-AU" dirty="0"/>
              <a:t>• required work force and availability of labour, and</a:t>
            </a:r>
          </a:p>
          <a:p>
            <a:r>
              <a:rPr lang="en-AU" dirty="0"/>
              <a:t>• type and number of equipment items needed.</a:t>
            </a:r>
          </a:p>
        </p:txBody>
      </p:sp>
    </p:spTree>
    <p:extLst>
      <p:ext uri="{BB962C8B-B14F-4D97-AF65-F5344CB8AC3E}">
        <p14:creationId xmlns:p14="http://schemas.microsoft.com/office/powerpoint/2010/main" val="354087242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39552" y="197346"/>
            <a:ext cx="8208912" cy="4524315"/>
          </a:xfrm>
          <a:prstGeom prst="rect">
            <a:avLst/>
          </a:prstGeom>
        </p:spPr>
        <p:txBody>
          <a:bodyPr wrap="square">
            <a:spAutoFit/>
          </a:bodyPr>
          <a:lstStyle/>
          <a:p>
            <a:r>
              <a:rPr lang="en-AU" dirty="0"/>
              <a:t>When collecting information regarding the site conditions, it is important that it is</a:t>
            </a:r>
          </a:p>
          <a:p>
            <a:r>
              <a:rPr lang="en-AU" dirty="0"/>
              <a:t>recorded in an organised manner which can easily be referred to at any time during </a:t>
            </a:r>
            <a:r>
              <a:rPr lang="en-AU" dirty="0" smtClean="0"/>
              <a:t>the duration </a:t>
            </a:r>
            <a:r>
              <a:rPr lang="en-AU" dirty="0"/>
              <a:t>of the road works project. For this purpose, it is helpful to use a </a:t>
            </a:r>
            <a:r>
              <a:rPr lang="en-AU" dirty="0" smtClean="0"/>
              <a:t>standardised form </a:t>
            </a:r>
            <a:r>
              <a:rPr lang="en-AU" dirty="0"/>
              <a:t>where the details of the envisaged works is recorded. </a:t>
            </a:r>
            <a:endParaRPr lang="en-AU" dirty="0" smtClean="0"/>
          </a:p>
          <a:p>
            <a:endParaRPr lang="en-AU" dirty="0"/>
          </a:p>
          <a:p>
            <a:r>
              <a:rPr lang="en-AU" dirty="0" smtClean="0"/>
              <a:t>The </a:t>
            </a:r>
            <a:r>
              <a:rPr lang="en-AU" dirty="0"/>
              <a:t>"Proposed </a:t>
            </a:r>
            <a:r>
              <a:rPr lang="en-AU" dirty="0" smtClean="0"/>
              <a:t>Road Alignment </a:t>
            </a:r>
            <a:r>
              <a:rPr lang="en-AU" dirty="0"/>
              <a:t>Sketch", is a form which </a:t>
            </a:r>
            <a:r>
              <a:rPr lang="en-AU" dirty="0" smtClean="0"/>
              <a:t>records the </a:t>
            </a:r>
            <a:r>
              <a:rPr lang="en-AU" dirty="0"/>
              <a:t>initial assessment of planned works on </a:t>
            </a:r>
            <a:r>
              <a:rPr lang="en-AU" dirty="0" smtClean="0"/>
              <a:t>a road </a:t>
            </a:r>
            <a:r>
              <a:rPr lang="en-AU" dirty="0"/>
              <a:t>construction project. In this </a:t>
            </a:r>
            <a:r>
              <a:rPr lang="en-AU" dirty="0" smtClean="0"/>
              <a:t>form, detailed </a:t>
            </a:r>
            <a:r>
              <a:rPr lang="en-AU" dirty="0"/>
              <a:t>information can be recorded for </a:t>
            </a:r>
            <a:r>
              <a:rPr lang="en-AU" dirty="0" smtClean="0"/>
              <a:t>any given </a:t>
            </a:r>
            <a:r>
              <a:rPr lang="en-AU" dirty="0"/>
              <a:t>section of the road.</a:t>
            </a:r>
          </a:p>
          <a:p>
            <a:endParaRPr lang="en-AU" dirty="0" smtClean="0"/>
          </a:p>
          <a:p>
            <a:r>
              <a:rPr lang="en-AU" dirty="0" smtClean="0"/>
              <a:t>Once </a:t>
            </a:r>
            <a:r>
              <a:rPr lang="en-AU" dirty="0"/>
              <a:t>the initial road alignment has </a:t>
            </a:r>
            <a:r>
              <a:rPr lang="en-AU" dirty="0" smtClean="0"/>
              <a:t>been determined</a:t>
            </a:r>
            <a:r>
              <a:rPr lang="en-AU" dirty="0"/>
              <a:t>, the Supervisor and Engineer </a:t>
            </a:r>
            <a:r>
              <a:rPr lang="en-AU" dirty="0" smtClean="0"/>
              <a:t>will carry </a:t>
            </a:r>
            <a:r>
              <a:rPr lang="en-AU" dirty="0"/>
              <a:t>out a survey of the road to estimate </a:t>
            </a:r>
            <a:r>
              <a:rPr lang="en-AU" dirty="0" smtClean="0"/>
              <a:t>the amount </a:t>
            </a:r>
            <a:r>
              <a:rPr lang="en-AU" dirty="0"/>
              <a:t>and location of construction works</a:t>
            </a:r>
            <a:r>
              <a:rPr lang="en-AU" dirty="0" smtClean="0"/>
              <a:t>.</a:t>
            </a:r>
          </a:p>
          <a:p>
            <a:endParaRPr lang="en-AU" dirty="0"/>
          </a:p>
          <a:p>
            <a:r>
              <a:rPr lang="en-AU" dirty="0"/>
              <a:t>Information about road curvature, </a:t>
            </a:r>
            <a:r>
              <a:rPr lang="en-AU" dirty="0" smtClean="0"/>
              <a:t>earthworks (cut </a:t>
            </a:r>
            <a:r>
              <a:rPr lang="en-AU" dirty="0"/>
              <a:t>to fill, embankments, etc.), </a:t>
            </a:r>
            <a:r>
              <a:rPr lang="en-AU" dirty="0" smtClean="0"/>
              <a:t>drainage </a:t>
            </a:r>
            <a:r>
              <a:rPr lang="fr-FR" dirty="0" smtClean="0"/>
              <a:t>structures </a:t>
            </a:r>
            <a:r>
              <a:rPr lang="fr-FR" dirty="0"/>
              <a:t>(bridges, </a:t>
            </a:r>
            <a:r>
              <a:rPr lang="fr-FR" dirty="0" err="1"/>
              <a:t>culverts</a:t>
            </a:r>
            <a:r>
              <a:rPr lang="fr-FR" dirty="0"/>
              <a:t>, mitre </a:t>
            </a:r>
            <a:r>
              <a:rPr lang="fr-FR" dirty="0" smtClean="0"/>
              <a:t>drains, </a:t>
            </a:r>
            <a:r>
              <a:rPr lang="en-AU" dirty="0" smtClean="0"/>
              <a:t>scour </a:t>
            </a:r>
            <a:r>
              <a:rPr lang="en-AU" dirty="0"/>
              <a:t>checks, etc.) is then plotted in the </a:t>
            </a:r>
            <a:r>
              <a:rPr lang="en-AU" dirty="0" smtClean="0"/>
              <a:t>road alignment </a:t>
            </a:r>
            <a:r>
              <a:rPr lang="en-AU" dirty="0"/>
              <a:t>sketch at its exact chainage </a:t>
            </a:r>
            <a:r>
              <a:rPr lang="en-AU" dirty="0" smtClean="0"/>
              <a:t>along the </a:t>
            </a:r>
            <a:r>
              <a:rPr lang="en-AU" dirty="0"/>
              <a:t>road alignment.</a:t>
            </a:r>
          </a:p>
        </p:txBody>
      </p:sp>
    </p:spTree>
    <p:extLst>
      <p:ext uri="{BB962C8B-B14F-4D97-AF65-F5344CB8AC3E}">
        <p14:creationId xmlns:p14="http://schemas.microsoft.com/office/powerpoint/2010/main" val="307832862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755576" y="260648"/>
            <a:ext cx="7920880" cy="4247317"/>
          </a:xfrm>
          <a:prstGeom prst="rect">
            <a:avLst/>
          </a:prstGeom>
        </p:spPr>
        <p:txBody>
          <a:bodyPr wrap="square">
            <a:spAutoFit/>
          </a:bodyPr>
          <a:lstStyle/>
          <a:p>
            <a:r>
              <a:rPr lang="en-AU" dirty="0"/>
              <a:t>When a final choice of the exact position of the road alignment has been made, the </a:t>
            </a:r>
            <a:r>
              <a:rPr lang="en-AU" dirty="0" smtClean="0"/>
              <a:t>next step </a:t>
            </a:r>
            <a:r>
              <a:rPr lang="en-AU" dirty="0"/>
              <a:t>is to carry out a full estimate of quantities of work. The expected work </a:t>
            </a:r>
            <a:r>
              <a:rPr lang="en-AU" dirty="0" smtClean="0"/>
              <a:t>quantities form </a:t>
            </a:r>
            <a:r>
              <a:rPr lang="en-AU" dirty="0"/>
              <a:t>the basis of the cost analysis and determine future inputs of labour, materials, </a:t>
            </a:r>
            <a:r>
              <a:rPr lang="en-AU" dirty="0" smtClean="0"/>
              <a:t>tools and </a:t>
            </a:r>
            <a:r>
              <a:rPr lang="en-AU" dirty="0"/>
              <a:t>equipment.</a:t>
            </a:r>
          </a:p>
          <a:p>
            <a:endParaRPr lang="en-AU" dirty="0" smtClean="0"/>
          </a:p>
          <a:p>
            <a:r>
              <a:rPr lang="en-AU" dirty="0" smtClean="0"/>
              <a:t>Based </a:t>
            </a:r>
            <a:r>
              <a:rPr lang="en-AU" dirty="0"/>
              <a:t>on the </a:t>
            </a:r>
            <a:r>
              <a:rPr lang="en-AU" dirty="0" smtClean="0"/>
              <a:t>information recorded </a:t>
            </a:r>
            <a:r>
              <a:rPr lang="en-AU" dirty="0"/>
              <a:t>in the road </a:t>
            </a:r>
            <a:r>
              <a:rPr lang="en-AU" dirty="0" smtClean="0"/>
              <a:t>alignment sketches</a:t>
            </a:r>
            <a:r>
              <a:rPr lang="en-AU" dirty="0"/>
              <a:t>, it is possible to </a:t>
            </a:r>
            <a:r>
              <a:rPr lang="en-AU" dirty="0" smtClean="0"/>
              <a:t>carry out </a:t>
            </a:r>
            <a:r>
              <a:rPr lang="en-AU" dirty="0"/>
              <a:t>a first estimate of </a:t>
            </a:r>
            <a:r>
              <a:rPr lang="en-AU" dirty="0" smtClean="0"/>
              <a:t>the construction </a:t>
            </a:r>
            <a:r>
              <a:rPr lang="en-AU" dirty="0"/>
              <a:t>quantities. </a:t>
            </a:r>
            <a:r>
              <a:rPr lang="en-AU" dirty="0" smtClean="0"/>
              <a:t>This form </a:t>
            </a:r>
            <a:r>
              <a:rPr lang="en-AU" dirty="0"/>
              <a:t>is more detailed than </a:t>
            </a:r>
            <a:r>
              <a:rPr lang="en-AU" dirty="0" smtClean="0"/>
              <a:t>the Proposed </a:t>
            </a:r>
            <a:r>
              <a:rPr lang="en-AU" dirty="0"/>
              <a:t>Road Alignment</a:t>
            </a:r>
          </a:p>
          <a:p>
            <a:endParaRPr lang="en-AU" dirty="0" smtClean="0"/>
          </a:p>
          <a:p>
            <a:r>
              <a:rPr lang="en-AU" dirty="0" smtClean="0"/>
              <a:t>Sketch</a:t>
            </a:r>
            <a:r>
              <a:rPr lang="en-AU" dirty="0"/>
              <a:t>, since it </a:t>
            </a:r>
            <a:r>
              <a:rPr lang="en-AU" dirty="0" smtClean="0"/>
              <a:t>records envisaged </a:t>
            </a:r>
            <a:r>
              <a:rPr lang="en-AU" dirty="0"/>
              <a:t>quantities of work </a:t>
            </a:r>
            <a:r>
              <a:rPr lang="en-AU" dirty="0" smtClean="0"/>
              <a:t>on all </a:t>
            </a:r>
            <a:r>
              <a:rPr lang="en-AU" dirty="0"/>
              <a:t>future work activities. It</a:t>
            </a:r>
          </a:p>
          <a:p>
            <a:r>
              <a:rPr lang="en-AU" dirty="0"/>
              <a:t>may therefore be necessary </a:t>
            </a:r>
            <a:r>
              <a:rPr lang="en-AU" dirty="0" smtClean="0"/>
              <a:t>to re-visit </a:t>
            </a:r>
            <a:r>
              <a:rPr lang="en-AU" dirty="0"/>
              <a:t>the road alignment </a:t>
            </a:r>
            <a:r>
              <a:rPr lang="en-AU" dirty="0" smtClean="0"/>
              <a:t>to carry </a:t>
            </a:r>
            <a:r>
              <a:rPr lang="en-AU" dirty="0"/>
              <a:t>out more </a:t>
            </a:r>
            <a:r>
              <a:rPr lang="en-AU" dirty="0" smtClean="0"/>
              <a:t>detailed assessments </a:t>
            </a:r>
            <a:r>
              <a:rPr lang="en-AU" dirty="0"/>
              <a:t>of the quantities </a:t>
            </a:r>
            <a:r>
              <a:rPr lang="en-AU" dirty="0" smtClean="0"/>
              <a:t>of work</a:t>
            </a:r>
            <a:r>
              <a:rPr lang="en-AU" dirty="0"/>
              <a:t>. </a:t>
            </a:r>
            <a:endParaRPr lang="en-AU" dirty="0" smtClean="0"/>
          </a:p>
          <a:p>
            <a:endParaRPr lang="en-AU" dirty="0"/>
          </a:p>
          <a:p>
            <a:r>
              <a:rPr lang="en-AU" dirty="0" smtClean="0"/>
              <a:t>Based </a:t>
            </a:r>
            <a:r>
              <a:rPr lang="en-AU" dirty="0"/>
              <a:t>on these </a:t>
            </a:r>
            <a:r>
              <a:rPr lang="en-AU" dirty="0" smtClean="0"/>
              <a:t>field surveys</a:t>
            </a:r>
            <a:r>
              <a:rPr lang="en-AU" dirty="0"/>
              <a:t>, the </a:t>
            </a:r>
            <a:r>
              <a:rPr lang="en-AU" dirty="0" smtClean="0"/>
              <a:t>detailed information </a:t>
            </a:r>
            <a:r>
              <a:rPr lang="en-AU" dirty="0"/>
              <a:t>on volume of </a:t>
            </a:r>
            <a:r>
              <a:rPr lang="en-AU" dirty="0" smtClean="0"/>
              <a:t>works is </a:t>
            </a:r>
            <a:r>
              <a:rPr lang="en-AU" dirty="0"/>
              <a:t>compiled in the "Estimate </a:t>
            </a:r>
            <a:r>
              <a:rPr lang="en-AU" dirty="0" smtClean="0"/>
              <a:t>of Construction </a:t>
            </a:r>
            <a:r>
              <a:rPr lang="en-AU" dirty="0"/>
              <a:t>Quantities" form.</a:t>
            </a:r>
          </a:p>
        </p:txBody>
      </p:sp>
    </p:spTree>
    <p:extLst>
      <p:ext uri="{BB962C8B-B14F-4D97-AF65-F5344CB8AC3E}">
        <p14:creationId xmlns:p14="http://schemas.microsoft.com/office/powerpoint/2010/main" val="386711619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nvGraphicFramePr>
        <p:xfrm>
          <a:off x="2919294" y="1189716"/>
          <a:ext cx="3305411" cy="5284245"/>
        </p:xfrm>
        <a:graphic>
          <a:graphicData uri="http://schemas.openxmlformats.org/drawingml/2006/table">
            <a:tbl>
              <a:tblPr>
                <a:tableStyleId>{5C22544A-7EE6-4342-B048-85BDC9FD1C3A}</a:tableStyleId>
              </a:tblPr>
              <a:tblGrid>
                <a:gridCol w="748337"/>
                <a:gridCol w="135297"/>
                <a:gridCol w="135297"/>
                <a:gridCol w="135297"/>
                <a:gridCol w="135297"/>
                <a:gridCol w="135297"/>
                <a:gridCol w="135297"/>
                <a:gridCol w="135297"/>
                <a:gridCol w="135297"/>
                <a:gridCol w="135297"/>
                <a:gridCol w="135297"/>
                <a:gridCol w="135297"/>
                <a:gridCol w="135297"/>
                <a:gridCol w="135297"/>
                <a:gridCol w="135297"/>
                <a:gridCol w="135297"/>
                <a:gridCol w="135297"/>
                <a:gridCol w="135297"/>
                <a:gridCol w="135297"/>
                <a:gridCol w="121728"/>
              </a:tblGrid>
              <a:tr h="99701">
                <a:tc rowSpan="2" gridSpan="2">
                  <a:txBody>
                    <a:bodyPr/>
                    <a:lstStyle/>
                    <a:p>
                      <a:pPr marL="303530" marR="291465" algn="ctr">
                        <a:lnSpc>
                          <a:spcPct val="115000"/>
                        </a:lnSpc>
                        <a:spcBef>
                          <a:spcPts val="100"/>
                        </a:spcBef>
                        <a:spcAft>
                          <a:spcPts val="0"/>
                        </a:spcAft>
                      </a:pPr>
                      <a:r>
                        <a:rPr lang="en-AU" sz="500" spc="-5" dirty="0">
                          <a:effectLst/>
                        </a:rPr>
                        <a:t>A</a:t>
                      </a:r>
                      <a:r>
                        <a:rPr lang="en-AU" sz="500" dirty="0">
                          <a:effectLst/>
                        </a:rPr>
                        <a:t>C</a:t>
                      </a:r>
                      <a:r>
                        <a:rPr lang="en-AU" sz="500" spc="5" dirty="0">
                          <a:effectLst/>
                        </a:rPr>
                        <a:t>T</a:t>
                      </a:r>
                      <a:r>
                        <a:rPr lang="en-AU" sz="500" dirty="0">
                          <a:effectLst/>
                        </a:rPr>
                        <a:t>I</a:t>
                      </a:r>
                      <a:r>
                        <a:rPr lang="en-AU" sz="500" spc="-5" dirty="0">
                          <a:effectLst/>
                        </a:rPr>
                        <a:t>V</a:t>
                      </a:r>
                      <a:r>
                        <a:rPr lang="en-AU" sz="500" dirty="0">
                          <a:effectLst/>
                        </a:rPr>
                        <a:t>I</a:t>
                      </a:r>
                      <a:r>
                        <a:rPr lang="en-AU" sz="500" spc="5" dirty="0">
                          <a:effectLst/>
                        </a:rPr>
                        <a:t>T</a:t>
                      </a:r>
                      <a:r>
                        <a:rPr lang="en-AU" sz="500" dirty="0">
                          <a:effectLst/>
                        </a:rPr>
                        <a:t>Y</a:t>
                      </a:r>
                      <a:endParaRPr lang="en-AU" sz="1000" dirty="0">
                        <a:effectLst/>
                        <a:latin typeface="Calibri"/>
                        <a:ea typeface="Calibri"/>
                        <a:cs typeface="Times New Roman"/>
                      </a:endParaRPr>
                    </a:p>
                  </a:txBody>
                  <a:tcPr marL="0" marR="0" marT="0" marB="0"/>
                </a:tc>
                <a:tc rowSpan="2" hMerge="1">
                  <a:txBody>
                    <a:bodyPr/>
                    <a:lstStyle/>
                    <a:p>
                      <a:endParaRPr lang="en-AU"/>
                    </a:p>
                  </a:txBody>
                  <a:tcPr/>
                </a:tc>
                <a:tc rowSpan="2" gridSpan="2">
                  <a:txBody>
                    <a:bodyPr/>
                    <a:lstStyle/>
                    <a:p>
                      <a:pPr marL="33020">
                        <a:lnSpc>
                          <a:spcPct val="115000"/>
                        </a:lnSpc>
                        <a:spcBef>
                          <a:spcPts val="100"/>
                        </a:spcBef>
                        <a:spcAft>
                          <a:spcPts val="0"/>
                        </a:spcAft>
                      </a:pPr>
                      <a:r>
                        <a:rPr lang="en-AU" sz="500" spc="-15">
                          <a:effectLst/>
                        </a:rPr>
                        <a:t>U</a:t>
                      </a:r>
                      <a:r>
                        <a:rPr lang="en-AU" sz="500" spc="10">
                          <a:effectLst/>
                        </a:rPr>
                        <a:t>n</a:t>
                      </a:r>
                      <a:r>
                        <a:rPr lang="en-AU" sz="500" spc="5">
                          <a:effectLst/>
                        </a:rPr>
                        <a:t>i</a:t>
                      </a:r>
                      <a:r>
                        <a:rPr lang="en-AU" sz="500">
                          <a:effectLst/>
                        </a:rPr>
                        <a:t>t</a:t>
                      </a:r>
                      <a:endParaRPr lang="en-AU" sz="1000">
                        <a:effectLst/>
                        <a:latin typeface="Calibri"/>
                        <a:ea typeface="Calibri"/>
                        <a:cs typeface="Times New Roman"/>
                      </a:endParaRPr>
                    </a:p>
                  </a:txBody>
                  <a:tcPr marL="0" marR="0" marT="0" marB="0"/>
                </a:tc>
                <a:tc rowSpan="2" hMerge="1">
                  <a:txBody>
                    <a:bodyPr/>
                    <a:lstStyle/>
                    <a:p>
                      <a:endParaRPr lang="en-AU"/>
                    </a:p>
                  </a:txBody>
                  <a:tcPr/>
                </a:tc>
                <a:tc gridSpan="10">
                  <a:txBody>
                    <a:bodyPr/>
                    <a:lstStyle/>
                    <a:p>
                      <a:pPr marL="647700" marR="636905" algn="ctr">
                        <a:lnSpc>
                          <a:spcPct val="115000"/>
                        </a:lnSpc>
                        <a:spcBef>
                          <a:spcPts val="100"/>
                        </a:spcBef>
                        <a:spcAft>
                          <a:spcPts val="0"/>
                        </a:spcAft>
                      </a:pPr>
                      <a:r>
                        <a:rPr lang="en-AU" sz="500" spc="-5">
                          <a:effectLst/>
                        </a:rPr>
                        <a:t>KM</a:t>
                      </a:r>
                      <a:endParaRPr lang="en-AU" sz="1000">
                        <a:effectLst/>
                        <a:latin typeface="Calibri"/>
                        <a:ea typeface="Calibri"/>
                        <a:cs typeface="Times New Roman"/>
                      </a:endParaRPr>
                    </a:p>
                  </a:txBody>
                  <a:tcPr marL="0" marR="0" marT="0" marB="0"/>
                </a:tc>
                <a:tc hMerge="1">
                  <a:txBody>
                    <a:bodyPr/>
                    <a:lstStyle/>
                    <a:p>
                      <a:endParaRPr lang="en-AU"/>
                    </a:p>
                  </a:txBody>
                  <a:tcPr/>
                </a:tc>
                <a:tc hMerge="1">
                  <a:txBody>
                    <a:bodyPr/>
                    <a:lstStyle/>
                    <a:p>
                      <a:endParaRPr lang="en-AU"/>
                    </a:p>
                  </a:txBody>
                  <a:tcPr/>
                </a:tc>
                <a:tc hMerge="1">
                  <a:txBody>
                    <a:bodyPr/>
                    <a:lstStyle/>
                    <a:p>
                      <a:endParaRPr lang="en-AU"/>
                    </a:p>
                  </a:txBody>
                  <a:tcPr/>
                </a:tc>
                <a:tc hMerge="1">
                  <a:txBody>
                    <a:bodyPr/>
                    <a:lstStyle/>
                    <a:p>
                      <a:endParaRPr lang="en-AU"/>
                    </a:p>
                  </a:txBody>
                  <a:tcPr/>
                </a:tc>
                <a:tc hMerge="1">
                  <a:txBody>
                    <a:bodyPr/>
                    <a:lstStyle/>
                    <a:p>
                      <a:endParaRPr lang="en-AU"/>
                    </a:p>
                  </a:txBody>
                  <a:tcPr/>
                </a:tc>
                <a:tc hMerge="1">
                  <a:txBody>
                    <a:bodyPr/>
                    <a:lstStyle/>
                    <a:p>
                      <a:endParaRPr lang="en-AU"/>
                    </a:p>
                  </a:txBody>
                  <a:tcPr/>
                </a:tc>
                <a:tc hMerge="1">
                  <a:txBody>
                    <a:bodyPr/>
                    <a:lstStyle/>
                    <a:p>
                      <a:endParaRPr lang="en-AU"/>
                    </a:p>
                  </a:txBody>
                  <a:tcPr/>
                </a:tc>
                <a:tc hMerge="1">
                  <a:txBody>
                    <a:bodyPr/>
                    <a:lstStyle/>
                    <a:p>
                      <a:endParaRPr lang="en-AU"/>
                    </a:p>
                  </a:txBody>
                  <a:tcPr/>
                </a:tc>
                <a:tc hMerge="1">
                  <a:txBody>
                    <a:bodyPr/>
                    <a:lstStyle/>
                    <a:p>
                      <a:endParaRPr lang="en-AU"/>
                    </a:p>
                  </a:txBody>
                  <a:tcPr/>
                </a:tc>
                <a:tc rowSpan="2" gridSpan="2">
                  <a:txBody>
                    <a:bodyPr/>
                    <a:lstStyle/>
                    <a:p>
                      <a:pPr marL="109220">
                        <a:lnSpc>
                          <a:spcPct val="115000"/>
                        </a:lnSpc>
                        <a:spcBef>
                          <a:spcPts val="100"/>
                        </a:spcBef>
                        <a:spcAft>
                          <a:spcPts val="0"/>
                        </a:spcAft>
                      </a:pPr>
                      <a:r>
                        <a:rPr lang="en-AU" sz="500" spc="5">
                          <a:effectLst/>
                        </a:rPr>
                        <a:t>T</a:t>
                      </a:r>
                      <a:r>
                        <a:rPr lang="en-AU" sz="500" spc="-10">
                          <a:effectLst/>
                        </a:rPr>
                        <a:t>o</a:t>
                      </a:r>
                      <a:r>
                        <a:rPr lang="en-AU" sz="500" spc="5">
                          <a:effectLst/>
                        </a:rPr>
                        <a:t>ta</a:t>
                      </a:r>
                      <a:r>
                        <a:rPr lang="en-AU" sz="500">
                          <a:effectLst/>
                        </a:rPr>
                        <a:t>l</a:t>
                      </a:r>
                      <a:endParaRPr lang="en-AU" sz="1000">
                        <a:effectLst/>
                        <a:latin typeface="Calibri"/>
                        <a:ea typeface="Calibri"/>
                        <a:cs typeface="Times New Roman"/>
                      </a:endParaRPr>
                    </a:p>
                  </a:txBody>
                  <a:tcPr marL="0" marR="0" marT="0" marB="0"/>
                </a:tc>
                <a:tc rowSpan="2" hMerge="1">
                  <a:txBody>
                    <a:bodyPr/>
                    <a:lstStyle/>
                    <a:p>
                      <a:endParaRPr lang="en-AU"/>
                    </a:p>
                  </a:txBody>
                  <a:tcPr/>
                </a:tc>
                <a:tc rowSpan="2" gridSpan="2">
                  <a:txBody>
                    <a:bodyPr/>
                    <a:lstStyle/>
                    <a:p>
                      <a:pPr marL="55880">
                        <a:lnSpc>
                          <a:spcPct val="115000"/>
                        </a:lnSpc>
                        <a:spcBef>
                          <a:spcPts val="100"/>
                        </a:spcBef>
                        <a:spcAft>
                          <a:spcPts val="0"/>
                        </a:spcAft>
                      </a:pPr>
                      <a:r>
                        <a:rPr lang="en-AU" sz="500" spc="5">
                          <a:effectLst/>
                        </a:rPr>
                        <a:t>Ta</a:t>
                      </a:r>
                      <a:r>
                        <a:rPr lang="en-AU" sz="500" spc="-5">
                          <a:effectLst/>
                        </a:rPr>
                        <a:t>s</a:t>
                      </a:r>
                      <a:r>
                        <a:rPr lang="en-AU" sz="500">
                          <a:effectLst/>
                        </a:rPr>
                        <a:t>k</a:t>
                      </a:r>
                      <a:r>
                        <a:rPr lang="en-AU" sz="500" spc="5">
                          <a:effectLst/>
                        </a:rPr>
                        <a:t> </a:t>
                      </a:r>
                      <a:r>
                        <a:rPr lang="en-AU" sz="500" spc="10">
                          <a:effectLst/>
                        </a:rPr>
                        <a:t>r</a:t>
                      </a:r>
                      <a:r>
                        <a:rPr lang="en-AU" sz="500" spc="5">
                          <a:effectLst/>
                        </a:rPr>
                        <a:t>at</a:t>
                      </a:r>
                      <a:r>
                        <a:rPr lang="en-AU" sz="500">
                          <a:effectLst/>
                        </a:rPr>
                        <a:t>e</a:t>
                      </a:r>
                      <a:endParaRPr lang="en-AU" sz="1000">
                        <a:effectLst/>
                        <a:latin typeface="Calibri"/>
                        <a:ea typeface="Calibri"/>
                        <a:cs typeface="Times New Roman"/>
                      </a:endParaRPr>
                    </a:p>
                  </a:txBody>
                  <a:tcPr marL="0" marR="0" marT="0" marB="0"/>
                </a:tc>
                <a:tc rowSpan="2" hMerge="1">
                  <a:txBody>
                    <a:bodyPr/>
                    <a:lstStyle/>
                    <a:p>
                      <a:endParaRPr lang="en-AU"/>
                    </a:p>
                  </a:txBody>
                  <a:tcPr/>
                </a:tc>
                <a:tc rowSpan="2" gridSpan="2">
                  <a:txBody>
                    <a:bodyPr/>
                    <a:lstStyle/>
                    <a:p>
                      <a:pPr marL="48260">
                        <a:lnSpc>
                          <a:spcPct val="115000"/>
                        </a:lnSpc>
                        <a:spcBef>
                          <a:spcPts val="100"/>
                        </a:spcBef>
                        <a:spcAft>
                          <a:spcPts val="0"/>
                        </a:spcAft>
                      </a:pPr>
                      <a:r>
                        <a:rPr lang="en-AU" sz="500" spc="-10">
                          <a:effectLst/>
                        </a:rPr>
                        <a:t>Wo</a:t>
                      </a:r>
                      <a:r>
                        <a:rPr lang="en-AU" sz="500" spc="10">
                          <a:effectLst/>
                        </a:rPr>
                        <a:t>r</a:t>
                      </a:r>
                      <a:r>
                        <a:rPr lang="en-AU" sz="500">
                          <a:effectLst/>
                        </a:rPr>
                        <a:t>kd</a:t>
                      </a:r>
                      <a:r>
                        <a:rPr lang="en-AU" sz="500" spc="5">
                          <a:effectLst/>
                        </a:rPr>
                        <a:t>a</a:t>
                      </a:r>
                      <a:r>
                        <a:rPr lang="en-AU" sz="500" spc="-25">
                          <a:effectLst/>
                        </a:rPr>
                        <a:t>y</a:t>
                      </a:r>
                      <a:r>
                        <a:rPr lang="en-AU" sz="500">
                          <a:effectLst/>
                        </a:rPr>
                        <a:t>s</a:t>
                      </a:r>
                      <a:endParaRPr lang="en-AU" sz="1000">
                        <a:effectLst/>
                        <a:latin typeface="Calibri"/>
                        <a:ea typeface="Calibri"/>
                        <a:cs typeface="Times New Roman"/>
                      </a:endParaRPr>
                    </a:p>
                  </a:txBody>
                  <a:tcPr marL="0" marR="0" marT="0" marB="0"/>
                </a:tc>
                <a:tc rowSpan="2" hMerge="1">
                  <a:txBody>
                    <a:bodyPr/>
                    <a:lstStyle/>
                    <a:p>
                      <a:endParaRPr lang="en-AU"/>
                    </a:p>
                  </a:txBody>
                  <a:tcPr/>
                </a:tc>
              </a:tr>
              <a:tr h="106657">
                <a:tc gridSpan="2" vMerge="1">
                  <a:txBody>
                    <a:bodyPr/>
                    <a:lstStyle/>
                    <a:p>
                      <a:endParaRPr lang="en-AU"/>
                    </a:p>
                  </a:txBody>
                  <a:tcPr/>
                </a:tc>
                <a:tc hMerge="1" vMerge="1">
                  <a:txBody>
                    <a:bodyPr/>
                    <a:lstStyle/>
                    <a:p>
                      <a:endParaRPr lang="en-AU"/>
                    </a:p>
                  </a:txBody>
                  <a:tcPr/>
                </a:tc>
                <a:tc gridSpan="2" vMerge="1">
                  <a:txBody>
                    <a:bodyPr/>
                    <a:lstStyle/>
                    <a:p>
                      <a:endParaRPr lang="en-AU"/>
                    </a:p>
                  </a:txBody>
                  <a:tcPr/>
                </a:tc>
                <a:tc hMerge="1" vMerge="1">
                  <a:txBody>
                    <a:bodyPr/>
                    <a:lstStyle/>
                    <a:p>
                      <a:endParaRPr lang="en-AU"/>
                    </a:p>
                  </a:txBody>
                  <a:tcPr/>
                </a:tc>
                <a:tc gridSpan="2">
                  <a:txBody>
                    <a:bodyPr/>
                    <a:lstStyle/>
                    <a:p>
                      <a:pPr marL="80645" marR="69850" algn="ctr">
                        <a:lnSpc>
                          <a:spcPct val="115000"/>
                        </a:lnSpc>
                        <a:spcBef>
                          <a:spcPts val="105"/>
                        </a:spcBef>
                        <a:spcAft>
                          <a:spcPts val="0"/>
                        </a:spcAft>
                      </a:pPr>
                      <a:r>
                        <a:rPr lang="en-AU" sz="500">
                          <a:effectLst/>
                        </a:rPr>
                        <a:t>0-1</a:t>
                      </a:r>
                      <a:endParaRPr lang="en-AU" sz="1000">
                        <a:effectLst/>
                        <a:latin typeface="Calibri"/>
                        <a:ea typeface="Calibri"/>
                        <a:cs typeface="Times New Roman"/>
                      </a:endParaRPr>
                    </a:p>
                  </a:txBody>
                  <a:tcPr marL="0" marR="0" marT="0" marB="0"/>
                </a:tc>
                <a:tc hMerge="1">
                  <a:txBody>
                    <a:bodyPr/>
                    <a:lstStyle/>
                    <a:p>
                      <a:endParaRPr lang="en-AU"/>
                    </a:p>
                  </a:txBody>
                  <a:tcPr/>
                </a:tc>
                <a:tc gridSpan="2">
                  <a:txBody>
                    <a:bodyPr/>
                    <a:lstStyle/>
                    <a:p>
                      <a:pPr marL="80645" marR="69850" algn="ctr">
                        <a:lnSpc>
                          <a:spcPct val="115000"/>
                        </a:lnSpc>
                        <a:spcBef>
                          <a:spcPts val="105"/>
                        </a:spcBef>
                        <a:spcAft>
                          <a:spcPts val="0"/>
                        </a:spcAft>
                      </a:pPr>
                      <a:r>
                        <a:rPr lang="en-AU" sz="500">
                          <a:effectLst/>
                        </a:rPr>
                        <a:t>1-2</a:t>
                      </a:r>
                      <a:endParaRPr lang="en-AU" sz="1000">
                        <a:effectLst/>
                        <a:latin typeface="Calibri"/>
                        <a:ea typeface="Calibri"/>
                        <a:cs typeface="Times New Roman"/>
                      </a:endParaRPr>
                    </a:p>
                  </a:txBody>
                  <a:tcPr marL="0" marR="0" marT="0" marB="0"/>
                </a:tc>
                <a:tc hMerge="1">
                  <a:txBody>
                    <a:bodyPr/>
                    <a:lstStyle/>
                    <a:p>
                      <a:endParaRPr lang="en-AU"/>
                    </a:p>
                  </a:txBody>
                  <a:tcPr/>
                </a:tc>
                <a:tc gridSpan="2">
                  <a:txBody>
                    <a:bodyPr/>
                    <a:lstStyle/>
                    <a:p>
                      <a:pPr marL="80645" marR="69850" algn="ctr">
                        <a:lnSpc>
                          <a:spcPct val="115000"/>
                        </a:lnSpc>
                        <a:spcBef>
                          <a:spcPts val="105"/>
                        </a:spcBef>
                        <a:spcAft>
                          <a:spcPts val="0"/>
                        </a:spcAft>
                      </a:pPr>
                      <a:r>
                        <a:rPr lang="en-AU" sz="500">
                          <a:effectLst/>
                        </a:rPr>
                        <a:t>2-3</a:t>
                      </a:r>
                      <a:endParaRPr lang="en-AU" sz="1000">
                        <a:effectLst/>
                        <a:latin typeface="Calibri"/>
                        <a:ea typeface="Calibri"/>
                        <a:cs typeface="Times New Roman"/>
                      </a:endParaRPr>
                    </a:p>
                  </a:txBody>
                  <a:tcPr marL="0" marR="0" marT="0" marB="0"/>
                </a:tc>
                <a:tc hMerge="1">
                  <a:txBody>
                    <a:bodyPr/>
                    <a:lstStyle/>
                    <a:p>
                      <a:endParaRPr lang="en-AU"/>
                    </a:p>
                  </a:txBody>
                  <a:tcPr/>
                </a:tc>
                <a:tc gridSpan="2">
                  <a:txBody>
                    <a:bodyPr/>
                    <a:lstStyle/>
                    <a:p>
                      <a:pPr marL="80645" marR="67945" algn="ctr">
                        <a:lnSpc>
                          <a:spcPct val="115000"/>
                        </a:lnSpc>
                        <a:spcBef>
                          <a:spcPts val="105"/>
                        </a:spcBef>
                        <a:spcAft>
                          <a:spcPts val="0"/>
                        </a:spcAft>
                      </a:pPr>
                      <a:r>
                        <a:rPr lang="en-AU" sz="500">
                          <a:effectLst/>
                        </a:rPr>
                        <a:t>3-4</a:t>
                      </a:r>
                      <a:endParaRPr lang="en-AU" sz="1000">
                        <a:effectLst/>
                        <a:latin typeface="Calibri"/>
                        <a:ea typeface="Calibri"/>
                        <a:cs typeface="Times New Roman"/>
                      </a:endParaRPr>
                    </a:p>
                  </a:txBody>
                  <a:tcPr marL="0" marR="0" marT="0" marB="0"/>
                </a:tc>
                <a:tc hMerge="1">
                  <a:txBody>
                    <a:bodyPr/>
                    <a:lstStyle/>
                    <a:p>
                      <a:endParaRPr lang="en-AU"/>
                    </a:p>
                  </a:txBody>
                  <a:tcPr/>
                </a:tc>
                <a:tc gridSpan="2">
                  <a:txBody>
                    <a:bodyPr/>
                    <a:lstStyle/>
                    <a:p>
                      <a:pPr marL="80645" marR="69850" algn="ctr">
                        <a:lnSpc>
                          <a:spcPct val="115000"/>
                        </a:lnSpc>
                        <a:spcBef>
                          <a:spcPts val="105"/>
                        </a:spcBef>
                        <a:spcAft>
                          <a:spcPts val="0"/>
                        </a:spcAft>
                      </a:pPr>
                      <a:r>
                        <a:rPr lang="en-AU" sz="500">
                          <a:effectLst/>
                        </a:rPr>
                        <a:t>4-5</a:t>
                      </a:r>
                      <a:endParaRPr lang="en-AU" sz="1000">
                        <a:effectLst/>
                        <a:latin typeface="Calibri"/>
                        <a:ea typeface="Calibri"/>
                        <a:cs typeface="Times New Roman"/>
                      </a:endParaRPr>
                    </a:p>
                  </a:txBody>
                  <a:tcPr marL="0" marR="0" marT="0" marB="0"/>
                </a:tc>
                <a:tc hMerge="1">
                  <a:txBody>
                    <a:bodyPr/>
                    <a:lstStyle/>
                    <a:p>
                      <a:endParaRPr lang="en-AU"/>
                    </a:p>
                  </a:txBody>
                  <a:tcPr/>
                </a:tc>
                <a:tc gridSpan="2" vMerge="1">
                  <a:txBody>
                    <a:bodyPr/>
                    <a:lstStyle/>
                    <a:p>
                      <a:endParaRPr lang="en-AU"/>
                    </a:p>
                  </a:txBody>
                  <a:tcPr/>
                </a:tc>
                <a:tc hMerge="1" vMerge="1">
                  <a:txBody>
                    <a:bodyPr/>
                    <a:lstStyle/>
                    <a:p>
                      <a:endParaRPr lang="en-AU"/>
                    </a:p>
                  </a:txBody>
                  <a:tcPr/>
                </a:tc>
                <a:tc gridSpan="2" vMerge="1">
                  <a:txBody>
                    <a:bodyPr/>
                    <a:lstStyle/>
                    <a:p>
                      <a:endParaRPr lang="en-AU"/>
                    </a:p>
                  </a:txBody>
                  <a:tcPr/>
                </a:tc>
                <a:tc hMerge="1" vMerge="1">
                  <a:txBody>
                    <a:bodyPr/>
                    <a:lstStyle/>
                    <a:p>
                      <a:endParaRPr lang="en-AU"/>
                    </a:p>
                  </a:txBody>
                  <a:tcPr/>
                </a:tc>
                <a:tc gridSpan="2" vMerge="1">
                  <a:txBody>
                    <a:bodyPr/>
                    <a:lstStyle/>
                    <a:p>
                      <a:endParaRPr lang="en-AU"/>
                    </a:p>
                  </a:txBody>
                  <a:tcPr/>
                </a:tc>
                <a:tc hMerge="1" vMerge="1">
                  <a:txBody>
                    <a:bodyPr/>
                    <a:lstStyle/>
                    <a:p>
                      <a:endParaRPr lang="en-AU"/>
                    </a:p>
                  </a:txBody>
                  <a:tcPr/>
                </a:tc>
              </a:tr>
              <a:tr h="191982">
                <a:tc>
                  <a:txBody>
                    <a:bodyPr/>
                    <a:lstStyle/>
                    <a:p>
                      <a:pPr marL="23495">
                        <a:lnSpc>
                          <a:spcPct val="115000"/>
                        </a:lnSpc>
                        <a:spcBef>
                          <a:spcPts val="115"/>
                        </a:spcBef>
                        <a:spcAft>
                          <a:spcPts val="0"/>
                        </a:spcAft>
                      </a:pPr>
                      <a:r>
                        <a:rPr lang="en-AU" sz="500" spc="-5" dirty="0">
                          <a:effectLst/>
                        </a:rPr>
                        <a:t>SI</a:t>
                      </a:r>
                      <a:r>
                        <a:rPr lang="en-AU" sz="500" spc="5" dirty="0">
                          <a:effectLst/>
                        </a:rPr>
                        <a:t>T</a:t>
                      </a:r>
                      <a:r>
                        <a:rPr lang="en-AU" sz="500" dirty="0">
                          <a:effectLst/>
                        </a:rPr>
                        <a:t>E</a:t>
                      </a:r>
                      <a:r>
                        <a:rPr lang="en-AU" sz="500" spc="55" dirty="0">
                          <a:effectLst/>
                        </a:rPr>
                        <a:t> </a:t>
                      </a:r>
                      <a:r>
                        <a:rPr lang="en-AU" sz="500" spc="5" dirty="0">
                          <a:effectLst/>
                        </a:rPr>
                        <a:t>P</a:t>
                      </a:r>
                      <a:r>
                        <a:rPr lang="en-AU" sz="500" dirty="0">
                          <a:effectLst/>
                        </a:rPr>
                        <a:t>R</a:t>
                      </a:r>
                      <a:r>
                        <a:rPr lang="en-AU" sz="500" spc="-10" dirty="0">
                          <a:effectLst/>
                        </a:rPr>
                        <a:t>E</a:t>
                      </a:r>
                      <a:r>
                        <a:rPr lang="en-AU" sz="500" spc="5" dirty="0">
                          <a:effectLst/>
                        </a:rPr>
                        <a:t>P</a:t>
                      </a:r>
                      <a:r>
                        <a:rPr lang="en-AU" sz="500" dirty="0">
                          <a:effectLst/>
                        </a:rPr>
                        <a:t>ARA</a:t>
                      </a:r>
                      <a:r>
                        <a:rPr lang="en-AU" sz="500" spc="5" dirty="0">
                          <a:effectLst/>
                        </a:rPr>
                        <a:t>T</a:t>
                      </a:r>
                      <a:r>
                        <a:rPr lang="en-AU" sz="500" spc="-5" dirty="0">
                          <a:effectLst/>
                        </a:rPr>
                        <a:t>IO</a:t>
                      </a:r>
                      <a:r>
                        <a:rPr lang="en-AU" sz="500" dirty="0">
                          <a:effectLst/>
                        </a:rPr>
                        <a:t>N</a:t>
                      </a:r>
                      <a:endParaRPr lang="en-AU" sz="1000" dirty="0">
                        <a:effectLst/>
                        <a:latin typeface="Calibri"/>
                        <a:ea typeface="Calibri"/>
                        <a:cs typeface="Times New Roman"/>
                      </a:endParaRPr>
                    </a:p>
                  </a:txBody>
                  <a:tcPr marL="0" marR="0" marT="0" marB="0"/>
                </a:tc>
                <a:tc gridSpan="2">
                  <a:txBody>
                    <a:bodyPr/>
                    <a:lstStyle/>
                    <a:p>
                      <a:pPr>
                        <a:lnSpc>
                          <a:spcPct val="115000"/>
                        </a:lnSpc>
                        <a:spcAft>
                          <a:spcPts val="0"/>
                        </a:spcAft>
                      </a:pPr>
                      <a:r>
                        <a:rPr lang="en-AU" sz="1100" dirty="0">
                          <a:effectLst/>
                        </a:rPr>
                        <a:t> </a:t>
                      </a:r>
                      <a:endParaRPr lang="en-AU" sz="1000" dirty="0">
                        <a:effectLst/>
                        <a:latin typeface="Calibri"/>
                        <a:ea typeface="Calibri"/>
                        <a:cs typeface="Times New Roman"/>
                      </a:endParaRPr>
                    </a:p>
                  </a:txBody>
                  <a:tcPr marL="0" marR="0" marT="0" marB="0"/>
                </a:tc>
                <a:tc hMerge="1">
                  <a:txBody>
                    <a:bodyPr/>
                    <a:lstStyle/>
                    <a:p>
                      <a:endParaRPr lang="en-AU"/>
                    </a:p>
                  </a:txBody>
                  <a:tcPr/>
                </a:tc>
                <a:tc gridSpan="2">
                  <a:txBody>
                    <a:bodyPr/>
                    <a:lstStyle/>
                    <a:p>
                      <a:pPr>
                        <a:lnSpc>
                          <a:spcPct val="115000"/>
                        </a:lnSpc>
                        <a:spcAft>
                          <a:spcPts val="0"/>
                        </a:spcAft>
                      </a:pPr>
                      <a:r>
                        <a:rPr lang="en-AU" sz="1100">
                          <a:effectLst/>
                        </a:rPr>
                        <a:t> </a:t>
                      </a:r>
                      <a:endParaRPr lang="en-AU" sz="1000">
                        <a:effectLst/>
                        <a:latin typeface="Calibri"/>
                        <a:ea typeface="Calibri"/>
                        <a:cs typeface="Times New Roman"/>
                      </a:endParaRPr>
                    </a:p>
                  </a:txBody>
                  <a:tcPr marL="0" marR="0" marT="0" marB="0"/>
                </a:tc>
                <a:tc hMerge="1">
                  <a:txBody>
                    <a:bodyPr/>
                    <a:lstStyle/>
                    <a:p>
                      <a:endParaRPr lang="en-AU"/>
                    </a:p>
                  </a:txBody>
                  <a:tcPr/>
                </a:tc>
                <a:tc gridSpan="2">
                  <a:txBody>
                    <a:bodyPr/>
                    <a:lstStyle/>
                    <a:p>
                      <a:pPr>
                        <a:lnSpc>
                          <a:spcPct val="115000"/>
                        </a:lnSpc>
                        <a:spcAft>
                          <a:spcPts val="0"/>
                        </a:spcAft>
                      </a:pPr>
                      <a:r>
                        <a:rPr lang="en-AU" sz="1100">
                          <a:effectLst/>
                        </a:rPr>
                        <a:t> </a:t>
                      </a:r>
                      <a:endParaRPr lang="en-AU" sz="1000">
                        <a:effectLst/>
                        <a:latin typeface="Calibri"/>
                        <a:ea typeface="Calibri"/>
                        <a:cs typeface="Times New Roman"/>
                      </a:endParaRPr>
                    </a:p>
                  </a:txBody>
                  <a:tcPr marL="0" marR="0" marT="0" marB="0"/>
                </a:tc>
                <a:tc hMerge="1">
                  <a:txBody>
                    <a:bodyPr/>
                    <a:lstStyle/>
                    <a:p>
                      <a:endParaRPr lang="en-AU"/>
                    </a:p>
                  </a:txBody>
                  <a:tcPr/>
                </a:tc>
                <a:tc gridSpan="2">
                  <a:txBody>
                    <a:bodyPr/>
                    <a:lstStyle/>
                    <a:p>
                      <a:pPr>
                        <a:lnSpc>
                          <a:spcPct val="115000"/>
                        </a:lnSpc>
                        <a:spcAft>
                          <a:spcPts val="0"/>
                        </a:spcAft>
                      </a:pPr>
                      <a:r>
                        <a:rPr lang="en-AU" sz="1100">
                          <a:effectLst/>
                        </a:rPr>
                        <a:t> </a:t>
                      </a:r>
                      <a:endParaRPr lang="en-AU" sz="1000">
                        <a:effectLst/>
                        <a:latin typeface="Calibri"/>
                        <a:ea typeface="Calibri"/>
                        <a:cs typeface="Times New Roman"/>
                      </a:endParaRPr>
                    </a:p>
                  </a:txBody>
                  <a:tcPr marL="0" marR="0" marT="0" marB="0"/>
                </a:tc>
                <a:tc hMerge="1">
                  <a:txBody>
                    <a:bodyPr/>
                    <a:lstStyle/>
                    <a:p>
                      <a:endParaRPr lang="en-AU"/>
                    </a:p>
                  </a:txBody>
                  <a:tcPr/>
                </a:tc>
                <a:tc gridSpan="2">
                  <a:txBody>
                    <a:bodyPr/>
                    <a:lstStyle/>
                    <a:p>
                      <a:pPr>
                        <a:lnSpc>
                          <a:spcPct val="115000"/>
                        </a:lnSpc>
                        <a:spcAft>
                          <a:spcPts val="0"/>
                        </a:spcAft>
                      </a:pPr>
                      <a:r>
                        <a:rPr lang="en-AU" sz="1100">
                          <a:effectLst/>
                        </a:rPr>
                        <a:t> </a:t>
                      </a:r>
                      <a:endParaRPr lang="en-AU" sz="1000">
                        <a:effectLst/>
                        <a:latin typeface="Calibri"/>
                        <a:ea typeface="Calibri"/>
                        <a:cs typeface="Times New Roman"/>
                      </a:endParaRPr>
                    </a:p>
                  </a:txBody>
                  <a:tcPr marL="0" marR="0" marT="0" marB="0"/>
                </a:tc>
                <a:tc hMerge="1">
                  <a:txBody>
                    <a:bodyPr/>
                    <a:lstStyle/>
                    <a:p>
                      <a:endParaRPr lang="en-AU"/>
                    </a:p>
                  </a:txBody>
                  <a:tcPr/>
                </a:tc>
                <a:tc gridSpan="2">
                  <a:txBody>
                    <a:bodyPr/>
                    <a:lstStyle/>
                    <a:p>
                      <a:pPr>
                        <a:lnSpc>
                          <a:spcPct val="115000"/>
                        </a:lnSpc>
                        <a:spcAft>
                          <a:spcPts val="0"/>
                        </a:spcAft>
                      </a:pPr>
                      <a:r>
                        <a:rPr lang="en-AU" sz="1100">
                          <a:effectLst/>
                        </a:rPr>
                        <a:t> </a:t>
                      </a:r>
                      <a:endParaRPr lang="en-AU" sz="1000">
                        <a:effectLst/>
                        <a:latin typeface="Calibri"/>
                        <a:ea typeface="Calibri"/>
                        <a:cs typeface="Times New Roman"/>
                      </a:endParaRPr>
                    </a:p>
                  </a:txBody>
                  <a:tcPr marL="0" marR="0" marT="0" marB="0"/>
                </a:tc>
                <a:tc hMerge="1">
                  <a:txBody>
                    <a:bodyPr/>
                    <a:lstStyle/>
                    <a:p>
                      <a:endParaRPr lang="en-AU"/>
                    </a:p>
                  </a:txBody>
                  <a:tcPr/>
                </a:tc>
                <a:tc gridSpan="2">
                  <a:txBody>
                    <a:bodyPr/>
                    <a:lstStyle/>
                    <a:p>
                      <a:pPr>
                        <a:lnSpc>
                          <a:spcPct val="115000"/>
                        </a:lnSpc>
                        <a:spcAft>
                          <a:spcPts val="0"/>
                        </a:spcAft>
                      </a:pPr>
                      <a:r>
                        <a:rPr lang="en-AU" sz="1100">
                          <a:effectLst/>
                        </a:rPr>
                        <a:t> </a:t>
                      </a:r>
                      <a:endParaRPr lang="en-AU" sz="1000">
                        <a:effectLst/>
                        <a:latin typeface="Calibri"/>
                        <a:ea typeface="Calibri"/>
                        <a:cs typeface="Times New Roman"/>
                      </a:endParaRPr>
                    </a:p>
                  </a:txBody>
                  <a:tcPr marL="0" marR="0" marT="0" marB="0"/>
                </a:tc>
                <a:tc hMerge="1">
                  <a:txBody>
                    <a:bodyPr/>
                    <a:lstStyle/>
                    <a:p>
                      <a:endParaRPr lang="en-AU"/>
                    </a:p>
                  </a:txBody>
                  <a:tcPr/>
                </a:tc>
                <a:tc gridSpan="2">
                  <a:txBody>
                    <a:bodyPr/>
                    <a:lstStyle/>
                    <a:p>
                      <a:pPr>
                        <a:lnSpc>
                          <a:spcPct val="115000"/>
                        </a:lnSpc>
                        <a:spcAft>
                          <a:spcPts val="0"/>
                        </a:spcAft>
                      </a:pPr>
                      <a:r>
                        <a:rPr lang="en-AU" sz="1100">
                          <a:effectLst/>
                        </a:rPr>
                        <a:t> </a:t>
                      </a:r>
                      <a:endParaRPr lang="en-AU" sz="1000">
                        <a:effectLst/>
                        <a:latin typeface="Calibri"/>
                        <a:ea typeface="Calibri"/>
                        <a:cs typeface="Times New Roman"/>
                      </a:endParaRPr>
                    </a:p>
                  </a:txBody>
                  <a:tcPr marL="0" marR="0" marT="0" marB="0"/>
                </a:tc>
                <a:tc hMerge="1">
                  <a:txBody>
                    <a:bodyPr/>
                    <a:lstStyle/>
                    <a:p>
                      <a:endParaRPr lang="en-AU"/>
                    </a:p>
                  </a:txBody>
                  <a:tcPr/>
                </a:tc>
                <a:tc gridSpan="2">
                  <a:txBody>
                    <a:bodyPr/>
                    <a:lstStyle/>
                    <a:p>
                      <a:pPr>
                        <a:lnSpc>
                          <a:spcPct val="115000"/>
                        </a:lnSpc>
                        <a:spcAft>
                          <a:spcPts val="0"/>
                        </a:spcAft>
                      </a:pPr>
                      <a:r>
                        <a:rPr lang="en-AU" sz="1100">
                          <a:effectLst/>
                        </a:rPr>
                        <a:t> </a:t>
                      </a:r>
                      <a:endParaRPr lang="en-AU" sz="1000">
                        <a:effectLst/>
                        <a:latin typeface="Calibri"/>
                        <a:ea typeface="Calibri"/>
                        <a:cs typeface="Times New Roman"/>
                      </a:endParaRPr>
                    </a:p>
                  </a:txBody>
                  <a:tcPr marL="0" marR="0" marT="0" marB="0"/>
                </a:tc>
                <a:tc hMerge="1">
                  <a:txBody>
                    <a:bodyPr/>
                    <a:lstStyle/>
                    <a:p>
                      <a:endParaRPr lang="en-AU"/>
                    </a:p>
                  </a:txBody>
                  <a:tcPr/>
                </a:tc>
                <a:tc>
                  <a:txBody>
                    <a:bodyPr/>
                    <a:lstStyle/>
                    <a:p>
                      <a:pPr>
                        <a:lnSpc>
                          <a:spcPct val="115000"/>
                        </a:lnSpc>
                        <a:spcAft>
                          <a:spcPts val="0"/>
                        </a:spcAft>
                      </a:pPr>
                      <a:r>
                        <a:rPr lang="en-AU" sz="1000">
                          <a:effectLst/>
                        </a:rPr>
                        <a:t> </a:t>
                      </a:r>
                      <a:endParaRPr lang="en-AU" sz="1000">
                        <a:effectLst/>
                        <a:latin typeface="Calibri"/>
                        <a:ea typeface="Calibri"/>
                        <a:cs typeface="Times New Roman"/>
                      </a:endParaRPr>
                    </a:p>
                  </a:txBody>
                  <a:tcPr marL="0" marR="0" marT="0" marB="0" anchor="ctr"/>
                </a:tc>
              </a:tr>
              <a:tr h="191982">
                <a:tc>
                  <a:txBody>
                    <a:bodyPr/>
                    <a:lstStyle/>
                    <a:p>
                      <a:pPr marL="23495">
                        <a:lnSpc>
                          <a:spcPct val="115000"/>
                        </a:lnSpc>
                        <a:spcBef>
                          <a:spcPts val="105"/>
                        </a:spcBef>
                        <a:spcAft>
                          <a:spcPts val="0"/>
                        </a:spcAft>
                      </a:pPr>
                      <a:r>
                        <a:rPr lang="en-AU" sz="500">
                          <a:effectLst/>
                        </a:rPr>
                        <a:t>C</a:t>
                      </a:r>
                      <a:r>
                        <a:rPr lang="en-AU" sz="500" spc="5">
                          <a:effectLst/>
                        </a:rPr>
                        <a:t>l</a:t>
                      </a:r>
                      <a:r>
                        <a:rPr lang="en-AU" sz="500" spc="-10">
                          <a:effectLst/>
                        </a:rPr>
                        <a:t>e</a:t>
                      </a:r>
                      <a:r>
                        <a:rPr lang="en-AU" sz="500" spc="5">
                          <a:effectLst/>
                        </a:rPr>
                        <a:t>a</a:t>
                      </a:r>
                      <a:r>
                        <a:rPr lang="en-AU" sz="500" spc="10">
                          <a:effectLst/>
                        </a:rPr>
                        <a:t>r</a:t>
                      </a:r>
                      <a:r>
                        <a:rPr lang="en-AU" sz="500" spc="5">
                          <a:effectLst/>
                        </a:rPr>
                        <a:t>i</a:t>
                      </a:r>
                      <a:r>
                        <a:rPr lang="en-AU" sz="500" spc="10">
                          <a:effectLst/>
                        </a:rPr>
                        <a:t>n</a:t>
                      </a:r>
                      <a:r>
                        <a:rPr lang="en-AU" sz="500">
                          <a:effectLst/>
                        </a:rPr>
                        <a:t>g</a:t>
                      </a:r>
                      <a:endParaRPr lang="en-AU" sz="1000">
                        <a:effectLst/>
                        <a:latin typeface="Calibri"/>
                        <a:ea typeface="Calibri"/>
                        <a:cs typeface="Times New Roman"/>
                      </a:endParaRPr>
                    </a:p>
                  </a:txBody>
                  <a:tcPr marL="0" marR="0" marT="0" marB="0"/>
                </a:tc>
                <a:tc gridSpan="2">
                  <a:txBody>
                    <a:bodyPr/>
                    <a:lstStyle/>
                    <a:p>
                      <a:pPr marL="49530">
                        <a:lnSpc>
                          <a:spcPct val="115000"/>
                        </a:lnSpc>
                        <a:spcBef>
                          <a:spcPts val="105"/>
                        </a:spcBef>
                        <a:spcAft>
                          <a:spcPts val="0"/>
                        </a:spcAft>
                      </a:pPr>
                      <a:r>
                        <a:rPr lang="en-AU" sz="500" spc="5" dirty="0">
                          <a:effectLst/>
                        </a:rPr>
                        <a:t>m</a:t>
                      </a:r>
                      <a:r>
                        <a:rPr lang="en-AU" sz="500" dirty="0">
                          <a:effectLst/>
                        </a:rPr>
                        <a:t>2</a:t>
                      </a:r>
                      <a:endParaRPr lang="en-AU" sz="1000" dirty="0">
                        <a:effectLst/>
                        <a:latin typeface="Calibri"/>
                        <a:ea typeface="Calibri"/>
                        <a:cs typeface="Times New Roman"/>
                      </a:endParaRPr>
                    </a:p>
                  </a:txBody>
                  <a:tcPr marL="0" marR="0" marT="0" marB="0"/>
                </a:tc>
                <a:tc hMerge="1">
                  <a:txBody>
                    <a:bodyPr/>
                    <a:lstStyle/>
                    <a:p>
                      <a:endParaRPr lang="en-AU"/>
                    </a:p>
                  </a:txBody>
                  <a:tcPr/>
                </a:tc>
                <a:tc gridSpan="2">
                  <a:txBody>
                    <a:bodyPr/>
                    <a:lstStyle/>
                    <a:p>
                      <a:pPr marL="77470">
                        <a:lnSpc>
                          <a:spcPct val="115000"/>
                        </a:lnSpc>
                        <a:spcBef>
                          <a:spcPts val="105"/>
                        </a:spcBef>
                        <a:spcAft>
                          <a:spcPts val="0"/>
                        </a:spcAft>
                      </a:pPr>
                      <a:r>
                        <a:rPr lang="en-AU" sz="500" dirty="0">
                          <a:effectLst/>
                        </a:rPr>
                        <a:t>1700</a:t>
                      </a:r>
                      <a:endParaRPr lang="en-AU" sz="1000" dirty="0">
                        <a:effectLst/>
                        <a:latin typeface="Calibri"/>
                        <a:ea typeface="Calibri"/>
                        <a:cs typeface="Times New Roman"/>
                      </a:endParaRPr>
                    </a:p>
                  </a:txBody>
                  <a:tcPr marL="0" marR="0" marT="0" marB="0"/>
                </a:tc>
                <a:tc hMerge="1">
                  <a:txBody>
                    <a:bodyPr/>
                    <a:lstStyle/>
                    <a:p>
                      <a:endParaRPr lang="en-AU"/>
                    </a:p>
                  </a:txBody>
                  <a:tcPr/>
                </a:tc>
                <a:tc gridSpan="2">
                  <a:txBody>
                    <a:bodyPr/>
                    <a:lstStyle/>
                    <a:p>
                      <a:pPr>
                        <a:lnSpc>
                          <a:spcPct val="115000"/>
                        </a:lnSpc>
                        <a:spcAft>
                          <a:spcPts val="0"/>
                        </a:spcAft>
                      </a:pPr>
                      <a:r>
                        <a:rPr lang="en-AU" sz="1100">
                          <a:effectLst/>
                        </a:rPr>
                        <a:t> </a:t>
                      </a:r>
                      <a:endParaRPr lang="en-AU" sz="1000">
                        <a:effectLst/>
                        <a:latin typeface="Calibri"/>
                        <a:ea typeface="Calibri"/>
                        <a:cs typeface="Times New Roman"/>
                      </a:endParaRPr>
                    </a:p>
                  </a:txBody>
                  <a:tcPr marL="0" marR="0" marT="0" marB="0"/>
                </a:tc>
                <a:tc hMerge="1">
                  <a:txBody>
                    <a:bodyPr/>
                    <a:lstStyle/>
                    <a:p>
                      <a:endParaRPr lang="en-AU"/>
                    </a:p>
                  </a:txBody>
                  <a:tcPr/>
                </a:tc>
                <a:tc gridSpan="2">
                  <a:txBody>
                    <a:bodyPr/>
                    <a:lstStyle/>
                    <a:p>
                      <a:pPr>
                        <a:lnSpc>
                          <a:spcPct val="115000"/>
                        </a:lnSpc>
                        <a:spcAft>
                          <a:spcPts val="0"/>
                        </a:spcAft>
                      </a:pPr>
                      <a:r>
                        <a:rPr lang="en-AU" sz="1100">
                          <a:effectLst/>
                        </a:rPr>
                        <a:t> </a:t>
                      </a:r>
                      <a:endParaRPr lang="en-AU" sz="1000">
                        <a:effectLst/>
                        <a:latin typeface="Calibri"/>
                        <a:ea typeface="Calibri"/>
                        <a:cs typeface="Times New Roman"/>
                      </a:endParaRPr>
                    </a:p>
                  </a:txBody>
                  <a:tcPr marL="0" marR="0" marT="0" marB="0"/>
                </a:tc>
                <a:tc hMerge="1">
                  <a:txBody>
                    <a:bodyPr/>
                    <a:lstStyle/>
                    <a:p>
                      <a:endParaRPr lang="en-AU"/>
                    </a:p>
                  </a:txBody>
                  <a:tcPr/>
                </a:tc>
                <a:tc gridSpan="2">
                  <a:txBody>
                    <a:bodyPr/>
                    <a:lstStyle/>
                    <a:p>
                      <a:pPr>
                        <a:lnSpc>
                          <a:spcPct val="115000"/>
                        </a:lnSpc>
                        <a:spcAft>
                          <a:spcPts val="0"/>
                        </a:spcAft>
                      </a:pPr>
                      <a:r>
                        <a:rPr lang="en-AU" sz="1100">
                          <a:effectLst/>
                        </a:rPr>
                        <a:t> </a:t>
                      </a:r>
                      <a:endParaRPr lang="en-AU" sz="1000">
                        <a:effectLst/>
                        <a:latin typeface="Calibri"/>
                        <a:ea typeface="Calibri"/>
                        <a:cs typeface="Times New Roman"/>
                      </a:endParaRPr>
                    </a:p>
                  </a:txBody>
                  <a:tcPr marL="0" marR="0" marT="0" marB="0"/>
                </a:tc>
                <a:tc hMerge="1">
                  <a:txBody>
                    <a:bodyPr/>
                    <a:lstStyle/>
                    <a:p>
                      <a:endParaRPr lang="en-AU"/>
                    </a:p>
                  </a:txBody>
                  <a:tcPr/>
                </a:tc>
                <a:tc gridSpan="2">
                  <a:txBody>
                    <a:bodyPr/>
                    <a:lstStyle/>
                    <a:p>
                      <a:pPr>
                        <a:lnSpc>
                          <a:spcPct val="115000"/>
                        </a:lnSpc>
                        <a:spcAft>
                          <a:spcPts val="0"/>
                        </a:spcAft>
                      </a:pPr>
                      <a:r>
                        <a:rPr lang="en-AU" sz="1100">
                          <a:effectLst/>
                        </a:rPr>
                        <a:t> </a:t>
                      </a:r>
                      <a:endParaRPr lang="en-AU" sz="1000">
                        <a:effectLst/>
                        <a:latin typeface="Calibri"/>
                        <a:ea typeface="Calibri"/>
                        <a:cs typeface="Times New Roman"/>
                      </a:endParaRPr>
                    </a:p>
                  </a:txBody>
                  <a:tcPr marL="0" marR="0" marT="0" marB="0"/>
                </a:tc>
                <a:tc hMerge="1">
                  <a:txBody>
                    <a:bodyPr/>
                    <a:lstStyle/>
                    <a:p>
                      <a:endParaRPr lang="en-AU"/>
                    </a:p>
                  </a:txBody>
                  <a:tcPr/>
                </a:tc>
                <a:tc gridSpan="2">
                  <a:txBody>
                    <a:bodyPr/>
                    <a:lstStyle/>
                    <a:p>
                      <a:pPr marL="104775">
                        <a:lnSpc>
                          <a:spcPct val="115000"/>
                        </a:lnSpc>
                        <a:spcBef>
                          <a:spcPts val="105"/>
                        </a:spcBef>
                        <a:spcAft>
                          <a:spcPts val="0"/>
                        </a:spcAft>
                      </a:pPr>
                      <a:r>
                        <a:rPr lang="en-AU" sz="500">
                          <a:effectLst/>
                        </a:rPr>
                        <a:t>1</a:t>
                      </a:r>
                      <a:r>
                        <a:rPr lang="en-AU" sz="500" spc="5">
                          <a:effectLst/>
                        </a:rPr>
                        <a:t>,</a:t>
                      </a:r>
                      <a:r>
                        <a:rPr lang="en-AU" sz="500">
                          <a:effectLst/>
                        </a:rPr>
                        <a:t>700</a:t>
                      </a:r>
                      <a:endParaRPr lang="en-AU" sz="1000">
                        <a:effectLst/>
                        <a:latin typeface="Calibri"/>
                        <a:ea typeface="Calibri"/>
                        <a:cs typeface="Times New Roman"/>
                      </a:endParaRPr>
                    </a:p>
                  </a:txBody>
                  <a:tcPr marL="0" marR="0" marT="0" marB="0"/>
                </a:tc>
                <a:tc hMerge="1">
                  <a:txBody>
                    <a:bodyPr/>
                    <a:lstStyle/>
                    <a:p>
                      <a:endParaRPr lang="en-AU"/>
                    </a:p>
                  </a:txBody>
                  <a:tcPr/>
                </a:tc>
                <a:tc gridSpan="2">
                  <a:txBody>
                    <a:bodyPr/>
                    <a:lstStyle/>
                    <a:p>
                      <a:pPr marL="127000" marR="115570" algn="ctr">
                        <a:lnSpc>
                          <a:spcPct val="115000"/>
                        </a:lnSpc>
                        <a:spcBef>
                          <a:spcPts val="105"/>
                        </a:spcBef>
                        <a:spcAft>
                          <a:spcPts val="0"/>
                        </a:spcAft>
                      </a:pPr>
                      <a:r>
                        <a:rPr lang="en-AU" sz="500">
                          <a:effectLst/>
                        </a:rPr>
                        <a:t>75</a:t>
                      </a:r>
                      <a:endParaRPr lang="en-AU" sz="1000">
                        <a:effectLst/>
                        <a:latin typeface="Calibri"/>
                        <a:ea typeface="Calibri"/>
                        <a:cs typeface="Times New Roman"/>
                      </a:endParaRPr>
                    </a:p>
                  </a:txBody>
                  <a:tcPr marL="0" marR="0" marT="0" marB="0"/>
                </a:tc>
                <a:tc hMerge="1">
                  <a:txBody>
                    <a:bodyPr/>
                    <a:lstStyle/>
                    <a:p>
                      <a:endParaRPr lang="en-AU"/>
                    </a:p>
                  </a:txBody>
                  <a:tcPr/>
                </a:tc>
                <a:tc gridSpan="2">
                  <a:txBody>
                    <a:bodyPr/>
                    <a:lstStyle/>
                    <a:p>
                      <a:pPr marL="128270" marR="113665" algn="ctr">
                        <a:lnSpc>
                          <a:spcPct val="115000"/>
                        </a:lnSpc>
                        <a:spcBef>
                          <a:spcPts val="105"/>
                        </a:spcBef>
                        <a:spcAft>
                          <a:spcPts val="0"/>
                        </a:spcAft>
                      </a:pPr>
                      <a:r>
                        <a:rPr lang="en-AU" sz="500">
                          <a:effectLst/>
                        </a:rPr>
                        <a:t>23</a:t>
                      </a:r>
                      <a:endParaRPr lang="en-AU" sz="1000">
                        <a:effectLst/>
                        <a:latin typeface="Calibri"/>
                        <a:ea typeface="Calibri"/>
                        <a:cs typeface="Times New Roman"/>
                      </a:endParaRPr>
                    </a:p>
                  </a:txBody>
                  <a:tcPr marL="0" marR="0" marT="0" marB="0"/>
                </a:tc>
                <a:tc hMerge="1">
                  <a:txBody>
                    <a:bodyPr/>
                    <a:lstStyle/>
                    <a:p>
                      <a:endParaRPr lang="en-AU"/>
                    </a:p>
                  </a:txBody>
                  <a:tcPr/>
                </a:tc>
                <a:tc>
                  <a:txBody>
                    <a:bodyPr/>
                    <a:lstStyle/>
                    <a:p>
                      <a:pPr>
                        <a:lnSpc>
                          <a:spcPct val="115000"/>
                        </a:lnSpc>
                        <a:spcAft>
                          <a:spcPts val="0"/>
                        </a:spcAft>
                      </a:pPr>
                      <a:r>
                        <a:rPr lang="en-AU" sz="1000">
                          <a:effectLst/>
                        </a:rPr>
                        <a:t> </a:t>
                      </a:r>
                      <a:endParaRPr lang="en-AU" sz="1000">
                        <a:effectLst/>
                        <a:latin typeface="Calibri"/>
                        <a:ea typeface="Calibri"/>
                        <a:cs typeface="Times New Roman"/>
                      </a:endParaRPr>
                    </a:p>
                  </a:txBody>
                  <a:tcPr marL="0" marR="0" marT="0" marB="0" anchor="ctr"/>
                </a:tc>
              </a:tr>
              <a:tr h="191982">
                <a:tc>
                  <a:txBody>
                    <a:bodyPr/>
                    <a:lstStyle/>
                    <a:p>
                      <a:pPr marL="23495">
                        <a:lnSpc>
                          <a:spcPct val="115000"/>
                        </a:lnSpc>
                        <a:spcBef>
                          <a:spcPts val="105"/>
                        </a:spcBef>
                        <a:spcAft>
                          <a:spcPts val="0"/>
                        </a:spcAft>
                      </a:pPr>
                      <a:r>
                        <a:rPr lang="en-AU" sz="500" spc="-5">
                          <a:effectLst/>
                        </a:rPr>
                        <a:t>S</a:t>
                      </a:r>
                      <a:r>
                        <a:rPr lang="en-AU" sz="500" spc="5">
                          <a:effectLst/>
                        </a:rPr>
                        <a:t>t</a:t>
                      </a:r>
                      <a:r>
                        <a:rPr lang="en-AU" sz="500">
                          <a:effectLst/>
                        </a:rPr>
                        <a:t>u</a:t>
                      </a:r>
                      <a:r>
                        <a:rPr lang="en-AU" sz="500" spc="5">
                          <a:effectLst/>
                        </a:rPr>
                        <a:t>m</a:t>
                      </a:r>
                      <a:r>
                        <a:rPr lang="en-AU" sz="500">
                          <a:effectLst/>
                        </a:rPr>
                        <a:t>p</a:t>
                      </a:r>
                      <a:r>
                        <a:rPr lang="en-AU" sz="500" spc="5">
                          <a:effectLst/>
                        </a:rPr>
                        <a:t> a</a:t>
                      </a:r>
                      <a:r>
                        <a:rPr lang="en-AU" sz="500" spc="10">
                          <a:effectLst/>
                        </a:rPr>
                        <a:t>n</a:t>
                      </a:r>
                      <a:r>
                        <a:rPr lang="en-AU" sz="500">
                          <a:effectLst/>
                        </a:rPr>
                        <a:t>d</a:t>
                      </a:r>
                      <a:r>
                        <a:rPr lang="en-AU" sz="500" spc="5">
                          <a:effectLst/>
                        </a:rPr>
                        <a:t> </a:t>
                      </a:r>
                      <a:r>
                        <a:rPr lang="en-AU" sz="500" spc="-10">
                          <a:effectLst/>
                        </a:rPr>
                        <a:t>Roc</a:t>
                      </a:r>
                      <a:r>
                        <a:rPr lang="en-AU" sz="500">
                          <a:effectLst/>
                        </a:rPr>
                        <a:t>k</a:t>
                      </a:r>
                      <a:r>
                        <a:rPr lang="en-AU" sz="500" spc="5">
                          <a:effectLst/>
                        </a:rPr>
                        <a:t> </a:t>
                      </a:r>
                      <a:r>
                        <a:rPr lang="en-AU" sz="500" spc="-10">
                          <a:effectLst/>
                        </a:rPr>
                        <a:t>Re</a:t>
                      </a:r>
                      <a:r>
                        <a:rPr lang="en-AU" sz="500" spc="5">
                          <a:effectLst/>
                        </a:rPr>
                        <a:t>m</a:t>
                      </a:r>
                      <a:r>
                        <a:rPr lang="en-AU" sz="500" spc="-10">
                          <a:effectLst/>
                        </a:rPr>
                        <a:t>ov</a:t>
                      </a:r>
                      <a:r>
                        <a:rPr lang="en-AU" sz="500" spc="5">
                          <a:effectLst/>
                        </a:rPr>
                        <a:t>a</a:t>
                      </a:r>
                      <a:r>
                        <a:rPr lang="en-AU" sz="500">
                          <a:effectLst/>
                        </a:rPr>
                        <a:t>l</a:t>
                      </a:r>
                      <a:endParaRPr lang="en-AU" sz="1000">
                        <a:effectLst/>
                        <a:latin typeface="Calibri"/>
                        <a:ea typeface="Calibri"/>
                        <a:cs typeface="Times New Roman"/>
                      </a:endParaRPr>
                    </a:p>
                  </a:txBody>
                  <a:tcPr marL="0" marR="0" marT="0" marB="0"/>
                </a:tc>
                <a:tc gridSpan="2">
                  <a:txBody>
                    <a:bodyPr/>
                    <a:lstStyle/>
                    <a:p>
                      <a:pPr marL="43815">
                        <a:lnSpc>
                          <a:spcPct val="115000"/>
                        </a:lnSpc>
                        <a:spcBef>
                          <a:spcPts val="105"/>
                        </a:spcBef>
                        <a:spcAft>
                          <a:spcPts val="0"/>
                        </a:spcAft>
                      </a:pPr>
                      <a:r>
                        <a:rPr lang="en-AU" sz="500" spc="-5" dirty="0">
                          <a:effectLst/>
                        </a:rPr>
                        <a:t>N</a:t>
                      </a:r>
                      <a:r>
                        <a:rPr lang="en-AU" sz="500" spc="-10" dirty="0">
                          <a:effectLst/>
                        </a:rPr>
                        <a:t>o</a:t>
                      </a:r>
                      <a:r>
                        <a:rPr lang="en-AU" sz="500" dirty="0">
                          <a:effectLst/>
                        </a:rPr>
                        <a:t>.</a:t>
                      </a:r>
                      <a:endParaRPr lang="en-AU" sz="1000" dirty="0">
                        <a:effectLst/>
                        <a:latin typeface="Calibri"/>
                        <a:ea typeface="Calibri"/>
                        <a:cs typeface="Times New Roman"/>
                      </a:endParaRPr>
                    </a:p>
                  </a:txBody>
                  <a:tcPr marL="0" marR="0" marT="0" marB="0"/>
                </a:tc>
                <a:tc hMerge="1">
                  <a:txBody>
                    <a:bodyPr/>
                    <a:lstStyle/>
                    <a:p>
                      <a:endParaRPr lang="en-AU"/>
                    </a:p>
                  </a:txBody>
                  <a:tcPr/>
                </a:tc>
                <a:tc gridSpan="2">
                  <a:txBody>
                    <a:bodyPr/>
                    <a:lstStyle/>
                    <a:p>
                      <a:pPr marL="108585" marR="95885" algn="ctr">
                        <a:lnSpc>
                          <a:spcPct val="115000"/>
                        </a:lnSpc>
                        <a:spcBef>
                          <a:spcPts val="105"/>
                        </a:spcBef>
                        <a:spcAft>
                          <a:spcPts val="0"/>
                        </a:spcAft>
                      </a:pPr>
                      <a:r>
                        <a:rPr lang="en-AU" sz="500" dirty="0">
                          <a:effectLst/>
                        </a:rPr>
                        <a:t>6</a:t>
                      </a:r>
                      <a:endParaRPr lang="en-AU" sz="1000" dirty="0">
                        <a:effectLst/>
                        <a:latin typeface="Calibri"/>
                        <a:ea typeface="Calibri"/>
                        <a:cs typeface="Times New Roman"/>
                      </a:endParaRPr>
                    </a:p>
                  </a:txBody>
                  <a:tcPr marL="0" marR="0" marT="0" marB="0"/>
                </a:tc>
                <a:tc hMerge="1">
                  <a:txBody>
                    <a:bodyPr/>
                    <a:lstStyle/>
                    <a:p>
                      <a:endParaRPr lang="en-AU"/>
                    </a:p>
                  </a:txBody>
                  <a:tcPr/>
                </a:tc>
                <a:tc gridSpan="2">
                  <a:txBody>
                    <a:bodyPr/>
                    <a:lstStyle/>
                    <a:p>
                      <a:pPr>
                        <a:lnSpc>
                          <a:spcPct val="115000"/>
                        </a:lnSpc>
                        <a:spcAft>
                          <a:spcPts val="0"/>
                        </a:spcAft>
                      </a:pPr>
                      <a:r>
                        <a:rPr lang="en-AU" sz="1100">
                          <a:effectLst/>
                        </a:rPr>
                        <a:t> </a:t>
                      </a:r>
                      <a:endParaRPr lang="en-AU" sz="1000">
                        <a:effectLst/>
                        <a:latin typeface="Calibri"/>
                        <a:ea typeface="Calibri"/>
                        <a:cs typeface="Times New Roman"/>
                      </a:endParaRPr>
                    </a:p>
                  </a:txBody>
                  <a:tcPr marL="0" marR="0" marT="0" marB="0"/>
                </a:tc>
                <a:tc hMerge="1">
                  <a:txBody>
                    <a:bodyPr/>
                    <a:lstStyle/>
                    <a:p>
                      <a:endParaRPr lang="en-AU"/>
                    </a:p>
                  </a:txBody>
                  <a:tcPr/>
                </a:tc>
                <a:tc gridSpan="2">
                  <a:txBody>
                    <a:bodyPr/>
                    <a:lstStyle/>
                    <a:p>
                      <a:pPr marL="108585" marR="95885" algn="ctr">
                        <a:lnSpc>
                          <a:spcPct val="115000"/>
                        </a:lnSpc>
                        <a:spcBef>
                          <a:spcPts val="105"/>
                        </a:spcBef>
                        <a:spcAft>
                          <a:spcPts val="0"/>
                        </a:spcAft>
                      </a:pPr>
                      <a:r>
                        <a:rPr lang="en-AU" sz="500">
                          <a:effectLst/>
                        </a:rPr>
                        <a:t>1</a:t>
                      </a:r>
                      <a:endParaRPr lang="en-AU" sz="1000">
                        <a:effectLst/>
                        <a:latin typeface="Calibri"/>
                        <a:ea typeface="Calibri"/>
                        <a:cs typeface="Times New Roman"/>
                      </a:endParaRPr>
                    </a:p>
                  </a:txBody>
                  <a:tcPr marL="0" marR="0" marT="0" marB="0"/>
                </a:tc>
                <a:tc hMerge="1">
                  <a:txBody>
                    <a:bodyPr/>
                    <a:lstStyle/>
                    <a:p>
                      <a:endParaRPr lang="en-AU"/>
                    </a:p>
                  </a:txBody>
                  <a:tcPr/>
                </a:tc>
                <a:tc gridSpan="2">
                  <a:txBody>
                    <a:bodyPr/>
                    <a:lstStyle/>
                    <a:p>
                      <a:pPr>
                        <a:lnSpc>
                          <a:spcPct val="115000"/>
                        </a:lnSpc>
                        <a:spcAft>
                          <a:spcPts val="0"/>
                        </a:spcAft>
                      </a:pPr>
                      <a:r>
                        <a:rPr lang="en-AU" sz="1100">
                          <a:effectLst/>
                        </a:rPr>
                        <a:t> </a:t>
                      </a:r>
                      <a:endParaRPr lang="en-AU" sz="1000">
                        <a:effectLst/>
                        <a:latin typeface="Calibri"/>
                        <a:ea typeface="Calibri"/>
                        <a:cs typeface="Times New Roman"/>
                      </a:endParaRPr>
                    </a:p>
                  </a:txBody>
                  <a:tcPr marL="0" marR="0" marT="0" marB="0"/>
                </a:tc>
                <a:tc hMerge="1">
                  <a:txBody>
                    <a:bodyPr/>
                    <a:lstStyle/>
                    <a:p>
                      <a:endParaRPr lang="en-AU"/>
                    </a:p>
                  </a:txBody>
                  <a:tcPr/>
                </a:tc>
                <a:tc gridSpan="2">
                  <a:txBody>
                    <a:bodyPr/>
                    <a:lstStyle/>
                    <a:p>
                      <a:pPr marL="108585" marR="95885" algn="ctr">
                        <a:lnSpc>
                          <a:spcPct val="115000"/>
                        </a:lnSpc>
                        <a:spcBef>
                          <a:spcPts val="105"/>
                        </a:spcBef>
                        <a:spcAft>
                          <a:spcPts val="0"/>
                        </a:spcAft>
                      </a:pPr>
                      <a:r>
                        <a:rPr lang="en-AU" sz="500">
                          <a:effectLst/>
                        </a:rPr>
                        <a:t>2</a:t>
                      </a:r>
                      <a:endParaRPr lang="en-AU" sz="1000">
                        <a:effectLst/>
                        <a:latin typeface="Calibri"/>
                        <a:ea typeface="Calibri"/>
                        <a:cs typeface="Times New Roman"/>
                      </a:endParaRPr>
                    </a:p>
                  </a:txBody>
                  <a:tcPr marL="0" marR="0" marT="0" marB="0"/>
                </a:tc>
                <a:tc hMerge="1">
                  <a:txBody>
                    <a:bodyPr/>
                    <a:lstStyle/>
                    <a:p>
                      <a:endParaRPr lang="en-AU"/>
                    </a:p>
                  </a:txBody>
                  <a:tcPr/>
                </a:tc>
                <a:tc gridSpan="2">
                  <a:txBody>
                    <a:bodyPr/>
                    <a:lstStyle/>
                    <a:p>
                      <a:pPr marL="143510" marR="130810" algn="ctr">
                        <a:lnSpc>
                          <a:spcPct val="115000"/>
                        </a:lnSpc>
                        <a:spcBef>
                          <a:spcPts val="105"/>
                        </a:spcBef>
                        <a:spcAft>
                          <a:spcPts val="0"/>
                        </a:spcAft>
                      </a:pPr>
                      <a:r>
                        <a:rPr lang="en-AU" sz="500">
                          <a:effectLst/>
                        </a:rPr>
                        <a:t>9</a:t>
                      </a:r>
                      <a:endParaRPr lang="en-AU" sz="1000">
                        <a:effectLst/>
                        <a:latin typeface="Calibri"/>
                        <a:ea typeface="Calibri"/>
                        <a:cs typeface="Times New Roman"/>
                      </a:endParaRPr>
                    </a:p>
                  </a:txBody>
                  <a:tcPr marL="0" marR="0" marT="0" marB="0"/>
                </a:tc>
                <a:tc hMerge="1">
                  <a:txBody>
                    <a:bodyPr/>
                    <a:lstStyle/>
                    <a:p>
                      <a:endParaRPr lang="en-AU"/>
                    </a:p>
                  </a:txBody>
                  <a:tcPr/>
                </a:tc>
                <a:tc gridSpan="2">
                  <a:txBody>
                    <a:bodyPr/>
                    <a:lstStyle/>
                    <a:p>
                      <a:pPr marL="142240" marR="132080" algn="ctr">
                        <a:lnSpc>
                          <a:spcPct val="115000"/>
                        </a:lnSpc>
                        <a:spcBef>
                          <a:spcPts val="105"/>
                        </a:spcBef>
                        <a:spcAft>
                          <a:spcPts val="0"/>
                        </a:spcAft>
                      </a:pPr>
                      <a:r>
                        <a:rPr lang="en-AU" sz="500">
                          <a:effectLst/>
                        </a:rPr>
                        <a:t>4</a:t>
                      </a:r>
                      <a:endParaRPr lang="en-AU" sz="1000">
                        <a:effectLst/>
                        <a:latin typeface="Calibri"/>
                        <a:ea typeface="Calibri"/>
                        <a:cs typeface="Times New Roman"/>
                      </a:endParaRPr>
                    </a:p>
                  </a:txBody>
                  <a:tcPr marL="0" marR="0" marT="0" marB="0"/>
                </a:tc>
                <a:tc hMerge="1">
                  <a:txBody>
                    <a:bodyPr/>
                    <a:lstStyle/>
                    <a:p>
                      <a:endParaRPr lang="en-AU"/>
                    </a:p>
                  </a:txBody>
                  <a:tcPr/>
                </a:tc>
                <a:tc gridSpan="2">
                  <a:txBody>
                    <a:bodyPr/>
                    <a:lstStyle/>
                    <a:p>
                      <a:pPr marL="143510" marR="130810" algn="ctr">
                        <a:lnSpc>
                          <a:spcPct val="115000"/>
                        </a:lnSpc>
                        <a:spcBef>
                          <a:spcPts val="105"/>
                        </a:spcBef>
                        <a:spcAft>
                          <a:spcPts val="0"/>
                        </a:spcAft>
                      </a:pPr>
                      <a:r>
                        <a:rPr lang="en-AU" sz="500">
                          <a:effectLst/>
                        </a:rPr>
                        <a:t>2</a:t>
                      </a:r>
                      <a:endParaRPr lang="en-AU" sz="1000">
                        <a:effectLst/>
                        <a:latin typeface="Calibri"/>
                        <a:ea typeface="Calibri"/>
                        <a:cs typeface="Times New Roman"/>
                      </a:endParaRPr>
                    </a:p>
                  </a:txBody>
                  <a:tcPr marL="0" marR="0" marT="0" marB="0"/>
                </a:tc>
                <a:tc hMerge="1">
                  <a:txBody>
                    <a:bodyPr/>
                    <a:lstStyle/>
                    <a:p>
                      <a:endParaRPr lang="en-AU"/>
                    </a:p>
                  </a:txBody>
                  <a:tcPr/>
                </a:tc>
                <a:tc>
                  <a:txBody>
                    <a:bodyPr/>
                    <a:lstStyle/>
                    <a:p>
                      <a:pPr>
                        <a:lnSpc>
                          <a:spcPct val="115000"/>
                        </a:lnSpc>
                        <a:spcAft>
                          <a:spcPts val="0"/>
                        </a:spcAft>
                      </a:pPr>
                      <a:r>
                        <a:rPr lang="en-AU" sz="1000">
                          <a:effectLst/>
                        </a:rPr>
                        <a:t> </a:t>
                      </a:r>
                      <a:endParaRPr lang="en-AU" sz="1000">
                        <a:effectLst/>
                        <a:latin typeface="Calibri"/>
                        <a:ea typeface="Calibri"/>
                        <a:cs typeface="Times New Roman"/>
                      </a:endParaRPr>
                    </a:p>
                  </a:txBody>
                  <a:tcPr marL="0" marR="0" marT="0" marB="0" anchor="ctr"/>
                </a:tc>
              </a:tr>
              <a:tr h="191982">
                <a:tc>
                  <a:txBody>
                    <a:bodyPr/>
                    <a:lstStyle/>
                    <a:p>
                      <a:pPr marL="23495">
                        <a:lnSpc>
                          <a:spcPct val="115000"/>
                        </a:lnSpc>
                        <a:spcBef>
                          <a:spcPts val="105"/>
                        </a:spcBef>
                        <a:spcAft>
                          <a:spcPts val="0"/>
                        </a:spcAft>
                      </a:pPr>
                      <a:r>
                        <a:rPr lang="en-AU" sz="500" spc="-5">
                          <a:effectLst/>
                        </a:rPr>
                        <a:t>G</a:t>
                      </a:r>
                      <a:r>
                        <a:rPr lang="en-AU" sz="500" spc="10">
                          <a:effectLst/>
                        </a:rPr>
                        <a:t>r</a:t>
                      </a:r>
                      <a:r>
                        <a:rPr lang="en-AU" sz="500">
                          <a:effectLst/>
                        </a:rPr>
                        <a:t>u</a:t>
                      </a:r>
                      <a:r>
                        <a:rPr lang="en-AU" sz="500" spc="-10">
                          <a:effectLst/>
                        </a:rPr>
                        <a:t>bb</a:t>
                      </a:r>
                      <a:r>
                        <a:rPr lang="en-AU" sz="500" spc="5">
                          <a:effectLst/>
                        </a:rPr>
                        <a:t>i</a:t>
                      </a:r>
                      <a:r>
                        <a:rPr lang="en-AU" sz="500" spc="10">
                          <a:effectLst/>
                        </a:rPr>
                        <a:t>n</a:t>
                      </a:r>
                      <a:r>
                        <a:rPr lang="en-AU" sz="500">
                          <a:effectLst/>
                        </a:rPr>
                        <a:t>g</a:t>
                      </a:r>
                      <a:endParaRPr lang="en-AU" sz="1000">
                        <a:effectLst/>
                        <a:latin typeface="Calibri"/>
                        <a:ea typeface="Calibri"/>
                        <a:cs typeface="Times New Roman"/>
                      </a:endParaRPr>
                    </a:p>
                  </a:txBody>
                  <a:tcPr marL="0" marR="0" marT="0" marB="0"/>
                </a:tc>
                <a:tc gridSpan="2">
                  <a:txBody>
                    <a:bodyPr/>
                    <a:lstStyle/>
                    <a:p>
                      <a:pPr marL="49530">
                        <a:lnSpc>
                          <a:spcPct val="115000"/>
                        </a:lnSpc>
                        <a:spcBef>
                          <a:spcPts val="105"/>
                        </a:spcBef>
                        <a:spcAft>
                          <a:spcPts val="0"/>
                        </a:spcAft>
                      </a:pPr>
                      <a:r>
                        <a:rPr lang="en-AU" sz="500" spc="5">
                          <a:effectLst/>
                        </a:rPr>
                        <a:t>m</a:t>
                      </a:r>
                      <a:r>
                        <a:rPr lang="en-AU" sz="500">
                          <a:effectLst/>
                        </a:rPr>
                        <a:t>2</a:t>
                      </a:r>
                      <a:endParaRPr lang="en-AU" sz="1000">
                        <a:effectLst/>
                        <a:latin typeface="Calibri"/>
                        <a:ea typeface="Calibri"/>
                        <a:cs typeface="Times New Roman"/>
                      </a:endParaRPr>
                    </a:p>
                  </a:txBody>
                  <a:tcPr marL="0" marR="0" marT="0" marB="0"/>
                </a:tc>
                <a:tc hMerge="1">
                  <a:txBody>
                    <a:bodyPr/>
                    <a:lstStyle/>
                    <a:p>
                      <a:endParaRPr lang="en-AU"/>
                    </a:p>
                  </a:txBody>
                  <a:tcPr/>
                </a:tc>
                <a:tc gridSpan="2">
                  <a:txBody>
                    <a:bodyPr/>
                    <a:lstStyle/>
                    <a:p>
                      <a:pPr marL="76835">
                        <a:lnSpc>
                          <a:spcPct val="115000"/>
                        </a:lnSpc>
                        <a:spcBef>
                          <a:spcPts val="105"/>
                        </a:spcBef>
                        <a:spcAft>
                          <a:spcPts val="0"/>
                        </a:spcAft>
                      </a:pPr>
                      <a:r>
                        <a:rPr lang="en-AU" sz="500" dirty="0">
                          <a:effectLst/>
                        </a:rPr>
                        <a:t>3000</a:t>
                      </a:r>
                      <a:endParaRPr lang="en-AU" sz="1000" dirty="0">
                        <a:effectLst/>
                        <a:latin typeface="Calibri"/>
                        <a:ea typeface="Calibri"/>
                        <a:cs typeface="Times New Roman"/>
                      </a:endParaRPr>
                    </a:p>
                  </a:txBody>
                  <a:tcPr marL="0" marR="0" marT="0" marB="0"/>
                </a:tc>
                <a:tc hMerge="1">
                  <a:txBody>
                    <a:bodyPr/>
                    <a:lstStyle/>
                    <a:p>
                      <a:endParaRPr lang="en-AU"/>
                    </a:p>
                  </a:txBody>
                  <a:tcPr/>
                </a:tc>
                <a:tc gridSpan="2">
                  <a:txBody>
                    <a:bodyPr/>
                    <a:lstStyle/>
                    <a:p>
                      <a:pPr>
                        <a:lnSpc>
                          <a:spcPct val="115000"/>
                        </a:lnSpc>
                        <a:spcAft>
                          <a:spcPts val="0"/>
                        </a:spcAft>
                      </a:pPr>
                      <a:r>
                        <a:rPr lang="en-AU" sz="1100" dirty="0">
                          <a:effectLst/>
                        </a:rPr>
                        <a:t> </a:t>
                      </a:r>
                      <a:endParaRPr lang="en-AU" sz="1000" dirty="0">
                        <a:effectLst/>
                        <a:latin typeface="Calibri"/>
                        <a:ea typeface="Calibri"/>
                        <a:cs typeface="Times New Roman"/>
                      </a:endParaRPr>
                    </a:p>
                  </a:txBody>
                  <a:tcPr marL="0" marR="0" marT="0" marB="0"/>
                </a:tc>
                <a:tc hMerge="1">
                  <a:txBody>
                    <a:bodyPr/>
                    <a:lstStyle/>
                    <a:p>
                      <a:endParaRPr lang="en-AU"/>
                    </a:p>
                  </a:txBody>
                  <a:tcPr/>
                </a:tc>
                <a:tc gridSpan="2">
                  <a:txBody>
                    <a:bodyPr/>
                    <a:lstStyle/>
                    <a:p>
                      <a:pPr marL="76835">
                        <a:lnSpc>
                          <a:spcPct val="115000"/>
                        </a:lnSpc>
                        <a:spcBef>
                          <a:spcPts val="105"/>
                        </a:spcBef>
                        <a:spcAft>
                          <a:spcPts val="0"/>
                        </a:spcAft>
                      </a:pPr>
                      <a:r>
                        <a:rPr lang="en-AU" sz="500">
                          <a:effectLst/>
                        </a:rPr>
                        <a:t>3000</a:t>
                      </a:r>
                      <a:endParaRPr lang="en-AU" sz="1000">
                        <a:effectLst/>
                        <a:latin typeface="Calibri"/>
                        <a:ea typeface="Calibri"/>
                        <a:cs typeface="Times New Roman"/>
                      </a:endParaRPr>
                    </a:p>
                  </a:txBody>
                  <a:tcPr marL="0" marR="0" marT="0" marB="0"/>
                </a:tc>
                <a:tc hMerge="1">
                  <a:txBody>
                    <a:bodyPr/>
                    <a:lstStyle/>
                    <a:p>
                      <a:endParaRPr lang="en-AU"/>
                    </a:p>
                  </a:txBody>
                  <a:tcPr/>
                </a:tc>
                <a:tc gridSpan="2">
                  <a:txBody>
                    <a:bodyPr/>
                    <a:lstStyle/>
                    <a:p>
                      <a:pPr marL="76835">
                        <a:lnSpc>
                          <a:spcPct val="115000"/>
                        </a:lnSpc>
                        <a:spcBef>
                          <a:spcPts val="105"/>
                        </a:spcBef>
                        <a:spcAft>
                          <a:spcPts val="0"/>
                        </a:spcAft>
                      </a:pPr>
                      <a:r>
                        <a:rPr lang="en-AU" sz="500">
                          <a:effectLst/>
                        </a:rPr>
                        <a:t>3000</a:t>
                      </a:r>
                      <a:endParaRPr lang="en-AU" sz="1000">
                        <a:effectLst/>
                        <a:latin typeface="Calibri"/>
                        <a:ea typeface="Calibri"/>
                        <a:cs typeface="Times New Roman"/>
                      </a:endParaRPr>
                    </a:p>
                  </a:txBody>
                  <a:tcPr marL="0" marR="0" marT="0" marB="0"/>
                </a:tc>
                <a:tc hMerge="1">
                  <a:txBody>
                    <a:bodyPr/>
                    <a:lstStyle/>
                    <a:p>
                      <a:endParaRPr lang="en-AU"/>
                    </a:p>
                  </a:txBody>
                  <a:tcPr/>
                </a:tc>
                <a:tc gridSpan="2">
                  <a:txBody>
                    <a:bodyPr/>
                    <a:lstStyle/>
                    <a:p>
                      <a:pPr>
                        <a:lnSpc>
                          <a:spcPct val="115000"/>
                        </a:lnSpc>
                        <a:spcAft>
                          <a:spcPts val="0"/>
                        </a:spcAft>
                      </a:pPr>
                      <a:r>
                        <a:rPr lang="en-AU" sz="1100">
                          <a:effectLst/>
                        </a:rPr>
                        <a:t> </a:t>
                      </a:r>
                      <a:endParaRPr lang="en-AU" sz="1000">
                        <a:effectLst/>
                        <a:latin typeface="Calibri"/>
                        <a:ea typeface="Calibri"/>
                        <a:cs typeface="Times New Roman"/>
                      </a:endParaRPr>
                    </a:p>
                  </a:txBody>
                  <a:tcPr marL="0" marR="0" marT="0" marB="0"/>
                </a:tc>
                <a:tc hMerge="1">
                  <a:txBody>
                    <a:bodyPr/>
                    <a:lstStyle/>
                    <a:p>
                      <a:endParaRPr lang="en-AU"/>
                    </a:p>
                  </a:txBody>
                  <a:tcPr/>
                </a:tc>
                <a:tc gridSpan="2">
                  <a:txBody>
                    <a:bodyPr/>
                    <a:lstStyle/>
                    <a:p>
                      <a:pPr marL="104775">
                        <a:lnSpc>
                          <a:spcPct val="115000"/>
                        </a:lnSpc>
                        <a:spcBef>
                          <a:spcPts val="105"/>
                        </a:spcBef>
                        <a:spcAft>
                          <a:spcPts val="0"/>
                        </a:spcAft>
                      </a:pPr>
                      <a:r>
                        <a:rPr lang="en-AU" sz="500">
                          <a:effectLst/>
                        </a:rPr>
                        <a:t>9</a:t>
                      </a:r>
                      <a:r>
                        <a:rPr lang="en-AU" sz="500" spc="5">
                          <a:effectLst/>
                        </a:rPr>
                        <a:t>,</a:t>
                      </a:r>
                      <a:r>
                        <a:rPr lang="en-AU" sz="500">
                          <a:effectLst/>
                        </a:rPr>
                        <a:t>000</a:t>
                      </a:r>
                      <a:endParaRPr lang="en-AU" sz="1000">
                        <a:effectLst/>
                        <a:latin typeface="Calibri"/>
                        <a:ea typeface="Calibri"/>
                        <a:cs typeface="Times New Roman"/>
                      </a:endParaRPr>
                    </a:p>
                  </a:txBody>
                  <a:tcPr marL="0" marR="0" marT="0" marB="0"/>
                </a:tc>
                <a:tc hMerge="1">
                  <a:txBody>
                    <a:bodyPr/>
                    <a:lstStyle/>
                    <a:p>
                      <a:endParaRPr lang="en-AU"/>
                    </a:p>
                  </a:txBody>
                  <a:tcPr/>
                </a:tc>
                <a:tc gridSpan="2">
                  <a:txBody>
                    <a:bodyPr/>
                    <a:lstStyle/>
                    <a:p>
                      <a:pPr marL="126365" marR="115570" algn="ctr">
                        <a:lnSpc>
                          <a:spcPct val="115000"/>
                        </a:lnSpc>
                        <a:spcBef>
                          <a:spcPts val="105"/>
                        </a:spcBef>
                        <a:spcAft>
                          <a:spcPts val="0"/>
                        </a:spcAft>
                      </a:pPr>
                      <a:r>
                        <a:rPr lang="en-AU" sz="500">
                          <a:effectLst/>
                        </a:rPr>
                        <a:t>55</a:t>
                      </a:r>
                      <a:endParaRPr lang="en-AU" sz="1000">
                        <a:effectLst/>
                        <a:latin typeface="Calibri"/>
                        <a:ea typeface="Calibri"/>
                        <a:cs typeface="Times New Roman"/>
                      </a:endParaRPr>
                    </a:p>
                  </a:txBody>
                  <a:tcPr marL="0" marR="0" marT="0" marB="0"/>
                </a:tc>
                <a:tc hMerge="1">
                  <a:txBody>
                    <a:bodyPr/>
                    <a:lstStyle/>
                    <a:p>
                      <a:endParaRPr lang="en-AU"/>
                    </a:p>
                  </a:txBody>
                  <a:tcPr/>
                </a:tc>
                <a:tc gridSpan="2">
                  <a:txBody>
                    <a:bodyPr/>
                    <a:lstStyle/>
                    <a:p>
                      <a:pPr marL="111125" marR="98425" algn="ctr">
                        <a:lnSpc>
                          <a:spcPct val="115000"/>
                        </a:lnSpc>
                        <a:spcBef>
                          <a:spcPts val="105"/>
                        </a:spcBef>
                        <a:spcAft>
                          <a:spcPts val="0"/>
                        </a:spcAft>
                      </a:pPr>
                      <a:r>
                        <a:rPr lang="en-AU" sz="500">
                          <a:effectLst/>
                        </a:rPr>
                        <a:t>164</a:t>
                      </a:r>
                      <a:endParaRPr lang="en-AU" sz="1000">
                        <a:effectLst/>
                        <a:latin typeface="Calibri"/>
                        <a:ea typeface="Calibri"/>
                        <a:cs typeface="Times New Roman"/>
                      </a:endParaRPr>
                    </a:p>
                  </a:txBody>
                  <a:tcPr marL="0" marR="0" marT="0" marB="0"/>
                </a:tc>
                <a:tc hMerge="1">
                  <a:txBody>
                    <a:bodyPr/>
                    <a:lstStyle/>
                    <a:p>
                      <a:endParaRPr lang="en-AU"/>
                    </a:p>
                  </a:txBody>
                  <a:tcPr/>
                </a:tc>
                <a:tc>
                  <a:txBody>
                    <a:bodyPr/>
                    <a:lstStyle/>
                    <a:p>
                      <a:pPr>
                        <a:lnSpc>
                          <a:spcPct val="115000"/>
                        </a:lnSpc>
                        <a:spcAft>
                          <a:spcPts val="0"/>
                        </a:spcAft>
                      </a:pPr>
                      <a:r>
                        <a:rPr lang="en-AU" sz="1000">
                          <a:effectLst/>
                        </a:rPr>
                        <a:t> </a:t>
                      </a:r>
                      <a:endParaRPr lang="en-AU" sz="1000">
                        <a:effectLst/>
                        <a:latin typeface="Calibri"/>
                        <a:ea typeface="Calibri"/>
                        <a:cs typeface="Times New Roman"/>
                      </a:endParaRPr>
                    </a:p>
                  </a:txBody>
                  <a:tcPr marL="0" marR="0" marT="0" marB="0" anchor="ctr"/>
                </a:tc>
              </a:tr>
              <a:tr h="175984">
                <a:tc>
                  <a:txBody>
                    <a:bodyPr/>
                    <a:lstStyle/>
                    <a:p>
                      <a:pPr marL="23495">
                        <a:lnSpc>
                          <a:spcPct val="115000"/>
                        </a:lnSpc>
                        <a:spcBef>
                          <a:spcPts val="105"/>
                        </a:spcBef>
                        <a:spcAft>
                          <a:spcPts val="0"/>
                        </a:spcAft>
                      </a:pPr>
                      <a:r>
                        <a:rPr lang="en-AU" sz="500" spc="-5">
                          <a:effectLst/>
                        </a:rPr>
                        <a:t>S</a:t>
                      </a:r>
                      <a:r>
                        <a:rPr lang="en-AU" sz="500" spc="-10">
                          <a:effectLst/>
                        </a:rPr>
                        <a:t>e</a:t>
                      </a:r>
                      <a:r>
                        <a:rPr lang="en-AU" sz="500" spc="5">
                          <a:effectLst/>
                        </a:rPr>
                        <a:t>tti</a:t>
                      </a:r>
                      <a:r>
                        <a:rPr lang="en-AU" sz="500" spc="10">
                          <a:effectLst/>
                        </a:rPr>
                        <a:t>n</a:t>
                      </a:r>
                      <a:r>
                        <a:rPr lang="en-AU" sz="500">
                          <a:effectLst/>
                        </a:rPr>
                        <a:t>g</a:t>
                      </a:r>
                      <a:r>
                        <a:rPr lang="en-AU" sz="500" spc="10">
                          <a:effectLst/>
                        </a:rPr>
                        <a:t> </a:t>
                      </a:r>
                      <a:r>
                        <a:rPr lang="en-AU" sz="500" spc="-5">
                          <a:effectLst/>
                        </a:rPr>
                        <a:t>O</a:t>
                      </a:r>
                      <a:r>
                        <a:rPr lang="en-AU" sz="500">
                          <a:effectLst/>
                        </a:rPr>
                        <a:t>ut</a:t>
                      </a:r>
                      <a:endParaRPr lang="en-AU" sz="1000">
                        <a:effectLst/>
                        <a:latin typeface="Calibri"/>
                        <a:ea typeface="Calibri"/>
                        <a:cs typeface="Times New Roman"/>
                      </a:endParaRPr>
                    </a:p>
                  </a:txBody>
                  <a:tcPr marL="0" marR="0" marT="0" marB="0"/>
                </a:tc>
                <a:tc gridSpan="2">
                  <a:txBody>
                    <a:bodyPr/>
                    <a:lstStyle/>
                    <a:p>
                      <a:pPr marL="47625" marR="34925" algn="ctr">
                        <a:lnSpc>
                          <a:spcPct val="115000"/>
                        </a:lnSpc>
                        <a:spcBef>
                          <a:spcPts val="105"/>
                        </a:spcBef>
                        <a:spcAft>
                          <a:spcPts val="0"/>
                        </a:spcAft>
                      </a:pPr>
                      <a:r>
                        <a:rPr lang="en-AU" sz="500">
                          <a:effectLst/>
                        </a:rPr>
                        <a:t>m</a:t>
                      </a:r>
                      <a:endParaRPr lang="en-AU" sz="1000">
                        <a:effectLst/>
                        <a:latin typeface="Calibri"/>
                        <a:ea typeface="Calibri"/>
                        <a:cs typeface="Times New Roman"/>
                      </a:endParaRPr>
                    </a:p>
                  </a:txBody>
                  <a:tcPr marL="0" marR="0" marT="0" marB="0"/>
                </a:tc>
                <a:tc hMerge="1">
                  <a:txBody>
                    <a:bodyPr/>
                    <a:lstStyle/>
                    <a:p>
                      <a:endParaRPr lang="en-AU"/>
                    </a:p>
                  </a:txBody>
                  <a:tcPr/>
                </a:tc>
                <a:tc gridSpan="2">
                  <a:txBody>
                    <a:bodyPr/>
                    <a:lstStyle/>
                    <a:p>
                      <a:pPr marL="76835">
                        <a:lnSpc>
                          <a:spcPct val="115000"/>
                        </a:lnSpc>
                        <a:spcBef>
                          <a:spcPts val="105"/>
                        </a:spcBef>
                        <a:spcAft>
                          <a:spcPts val="0"/>
                        </a:spcAft>
                      </a:pPr>
                      <a:r>
                        <a:rPr lang="en-AU" sz="500" dirty="0">
                          <a:effectLst/>
                        </a:rPr>
                        <a:t>1000</a:t>
                      </a:r>
                      <a:endParaRPr lang="en-AU" sz="1000" dirty="0">
                        <a:effectLst/>
                        <a:latin typeface="Calibri"/>
                        <a:ea typeface="Calibri"/>
                        <a:cs typeface="Times New Roman"/>
                      </a:endParaRPr>
                    </a:p>
                  </a:txBody>
                  <a:tcPr marL="0" marR="0" marT="0" marB="0"/>
                </a:tc>
                <a:tc hMerge="1">
                  <a:txBody>
                    <a:bodyPr/>
                    <a:lstStyle/>
                    <a:p>
                      <a:endParaRPr lang="en-AU"/>
                    </a:p>
                  </a:txBody>
                  <a:tcPr/>
                </a:tc>
                <a:tc gridSpan="2">
                  <a:txBody>
                    <a:bodyPr/>
                    <a:lstStyle/>
                    <a:p>
                      <a:pPr marL="76835">
                        <a:lnSpc>
                          <a:spcPct val="115000"/>
                        </a:lnSpc>
                        <a:spcBef>
                          <a:spcPts val="105"/>
                        </a:spcBef>
                        <a:spcAft>
                          <a:spcPts val="0"/>
                        </a:spcAft>
                      </a:pPr>
                      <a:r>
                        <a:rPr lang="en-AU" sz="500" dirty="0">
                          <a:effectLst/>
                        </a:rPr>
                        <a:t>1000</a:t>
                      </a:r>
                      <a:endParaRPr lang="en-AU" sz="1000" dirty="0">
                        <a:effectLst/>
                        <a:latin typeface="Calibri"/>
                        <a:ea typeface="Calibri"/>
                        <a:cs typeface="Times New Roman"/>
                      </a:endParaRPr>
                    </a:p>
                  </a:txBody>
                  <a:tcPr marL="0" marR="0" marT="0" marB="0"/>
                </a:tc>
                <a:tc hMerge="1">
                  <a:txBody>
                    <a:bodyPr/>
                    <a:lstStyle/>
                    <a:p>
                      <a:endParaRPr lang="en-AU"/>
                    </a:p>
                  </a:txBody>
                  <a:tcPr/>
                </a:tc>
                <a:tc gridSpan="2">
                  <a:txBody>
                    <a:bodyPr/>
                    <a:lstStyle/>
                    <a:p>
                      <a:pPr marL="76835">
                        <a:lnSpc>
                          <a:spcPct val="115000"/>
                        </a:lnSpc>
                        <a:spcBef>
                          <a:spcPts val="105"/>
                        </a:spcBef>
                        <a:spcAft>
                          <a:spcPts val="0"/>
                        </a:spcAft>
                      </a:pPr>
                      <a:r>
                        <a:rPr lang="en-AU" sz="500">
                          <a:effectLst/>
                        </a:rPr>
                        <a:t>1000</a:t>
                      </a:r>
                      <a:endParaRPr lang="en-AU" sz="1000">
                        <a:effectLst/>
                        <a:latin typeface="Calibri"/>
                        <a:ea typeface="Calibri"/>
                        <a:cs typeface="Times New Roman"/>
                      </a:endParaRPr>
                    </a:p>
                  </a:txBody>
                  <a:tcPr marL="0" marR="0" marT="0" marB="0"/>
                </a:tc>
                <a:tc hMerge="1">
                  <a:txBody>
                    <a:bodyPr/>
                    <a:lstStyle/>
                    <a:p>
                      <a:endParaRPr lang="en-AU"/>
                    </a:p>
                  </a:txBody>
                  <a:tcPr/>
                </a:tc>
                <a:tc gridSpan="2">
                  <a:txBody>
                    <a:bodyPr/>
                    <a:lstStyle/>
                    <a:p>
                      <a:pPr marL="76835">
                        <a:lnSpc>
                          <a:spcPct val="115000"/>
                        </a:lnSpc>
                        <a:spcBef>
                          <a:spcPts val="105"/>
                        </a:spcBef>
                        <a:spcAft>
                          <a:spcPts val="0"/>
                        </a:spcAft>
                      </a:pPr>
                      <a:r>
                        <a:rPr lang="en-AU" sz="500">
                          <a:effectLst/>
                        </a:rPr>
                        <a:t>1000</a:t>
                      </a:r>
                      <a:endParaRPr lang="en-AU" sz="1000">
                        <a:effectLst/>
                        <a:latin typeface="Calibri"/>
                        <a:ea typeface="Calibri"/>
                        <a:cs typeface="Times New Roman"/>
                      </a:endParaRPr>
                    </a:p>
                  </a:txBody>
                  <a:tcPr marL="0" marR="0" marT="0" marB="0"/>
                </a:tc>
                <a:tc hMerge="1">
                  <a:txBody>
                    <a:bodyPr/>
                    <a:lstStyle/>
                    <a:p>
                      <a:endParaRPr lang="en-AU"/>
                    </a:p>
                  </a:txBody>
                  <a:tcPr/>
                </a:tc>
                <a:tc gridSpan="2">
                  <a:txBody>
                    <a:bodyPr/>
                    <a:lstStyle/>
                    <a:p>
                      <a:pPr marL="76835">
                        <a:lnSpc>
                          <a:spcPct val="115000"/>
                        </a:lnSpc>
                        <a:spcBef>
                          <a:spcPts val="105"/>
                        </a:spcBef>
                        <a:spcAft>
                          <a:spcPts val="0"/>
                        </a:spcAft>
                      </a:pPr>
                      <a:r>
                        <a:rPr lang="en-AU" sz="500">
                          <a:effectLst/>
                        </a:rPr>
                        <a:t>1000</a:t>
                      </a:r>
                      <a:endParaRPr lang="en-AU" sz="1000">
                        <a:effectLst/>
                        <a:latin typeface="Calibri"/>
                        <a:ea typeface="Calibri"/>
                        <a:cs typeface="Times New Roman"/>
                      </a:endParaRPr>
                    </a:p>
                  </a:txBody>
                  <a:tcPr marL="0" marR="0" marT="0" marB="0"/>
                </a:tc>
                <a:tc hMerge="1">
                  <a:txBody>
                    <a:bodyPr/>
                    <a:lstStyle/>
                    <a:p>
                      <a:endParaRPr lang="en-AU"/>
                    </a:p>
                  </a:txBody>
                  <a:tcPr/>
                </a:tc>
                <a:tc gridSpan="2">
                  <a:txBody>
                    <a:bodyPr/>
                    <a:lstStyle/>
                    <a:p>
                      <a:pPr marL="104775">
                        <a:lnSpc>
                          <a:spcPct val="115000"/>
                        </a:lnSpc>
                        <a:spcBef>
                          <a:spcPts val="105"/>
                        </a:spcBef>
                        <a:spcAft>
                          <a:spcPts val="0"/>
                        </a:spcAft>
                      </a:pPr>
                      <a:r>
                        <a:rPr lang="en-AU" sz="500">
                          <a:effectLst/>
                        </a:rPr>
                        <a:t>5</a:t>
                      </a:r>
                      <a:r>
                        <a:rPr lang="en-AU" sz="500" spc="5">
                          <a:effectLst/>
                        </a:rPr>
                        <a:t>,</a:t>
                      </a:r>
                      <a:r>
                        <a:rPr lang="en-AU" sz="500">
                          <a:effectLst/>
                        </a:rPr>
                        <a:t>000</a:t>
                      </a:r>
                      <a:endParaRPr lang="en-AU" sz="1000">
                        <a:effectLst/>
                        <a:latin typeface="Calibri"/>
                        <a:ea typeface="Calibri"/>
                        <a:cs typeface="Times New Roman"/>
                      </a:endParaRPr>
                    </a:p>
                  </a:txBody>
                  <a:tcPr marL="0" marR="0" marT="0" marB="0"/>
                </a:tc>
                <a:tc hMerge="1">
                  <a:txBody>
                    <a:bodyPr/>
                    <a:lstStyle/>
                    <a:p>
                      <a:endParaRPr lang="en-AU"/>
                    </a:p>
                  </a:txBody>
                  <a:tcPr/>
                </a:tc>
                <a:tc gridSpan="2">
                  <a:txBody>
                    <a:bodyPr/>
                    <a:lstStyle/>
                    <a:p>
                      <a:pPr marL="126365" marR="115570" algn="ctr">
                        <a:lnSpc>
                          <a:spcPct val="115000"/>
                        </a:lnSpc>
                        <a:spcBef>
                          <a:spcPts val="105"/>
                        </a:spcBef>
                        <a:spcAft>
                          <a:spcPts val="0"/>
                        </a:spcAft>
                      </a:pPr>
                      <a:r>
                        <a:rPr lang="en-AU" sz="500">
                          <a:effectLst/>
                        </a:rPr>
                        <a:t>50</a:t>
                      </a:r>
                      <a:endParaRPr lang="en-AU" sz="1000">
                        <a:effectLst/>
                        <a:latin typeface="Calibri"/>
                        <a:ea typeface="Calibri"/>
                        <a:cs typeface="Times New Roman"/>
                      </a:endParaRPr>
                    </a:p>
                  </a:txBody>
                  <a:tcPr marL="0" marR="0" marT="0" marB="0"/>
                </a:tc>
                <a:tc hMerge="1">
                  <a:txBody>
                    <a:bodyPr/>
                    <a:lstStyle/>
                    <a:p>
                      <a:endParaRPr lang="en-AU"/>
                    </a:p>
                  </a:txBody>
                  <a:tcPr/>
                </a:tc>
                <a:tc gridSpan="2">
                  <a:txBody>
                    <a:bodyPr/>
                    <a:lstStyle/>
                    <a:p>
                      <a:pPr marL="111125" marR="98425" algn="ctr">
                        <a:lnSpc>
                          <a:spcPct val="115000"/>
                        </a:lnSpc>
                        <a:spcBef>
                          <a:spcPts val="105"/>
                        </a:spcBef>
                        <a:spcAft>
                          <a:spcPts val="0"/>
                        </a:spcAft>
                      </a:pPr>
                      <a:r>
                        <a:rPr lang="en-AU" sz="500">
                          <a:effectLst/>
                        </a:rPr>
                        <a:t>100</a:t>
                      </a:r>
                      <a:endParaRPr lang="en-AU" sz="1000">
                        <a:effectLst/>
                        <a:latin typeface="Calibri"/>
                        <a:ea typeface="Calibri"/>
                        <a:cs typeface="Times New Roman"/>
                      </a:endParaRPr>
                    </a:p>
                  </a:txBody>
                  <a:tcPr marL="0" marR="0" marT="0" marB="0"/>
                </a:tc>
                <a:tc hMerge="1">
                  <a:txBody>
                    <a:bodyPr/>
                    <a:lstStyle/>
                    <a:p>
                      <a:endParaRPr lang="en-AU"/>
                    </a:p>
                  </a:txBody>
                  <a:tcPr/>
                </a:tc>
                <a:tc>
                  <a:txBody>
                    <a:bodyPr/>
                    <a:lstStyle/>
                    <a:p>
                      <a:pPr>
                        <a:lnSpc>
                          <a:spcPct val="115000"/>
                        </a:lnSpc>
                        <a:spcAft>
                          <a:spcPts val="0"/>
                        </a:spcAft>
                      </a:pPr>
                      <a:r>
                        <a:rPr lang="en-AU" sz="1000">
                          <a:effectLst/>
                        </a:rPr>
                        <a:t> </a:t>
                      </a:r>
                      <a:endParaRPr lang="en-AU" sz="1000">
                        <a:effectLst/>
                        <a:latin typeface="Calibri"/>
                        <a:ea typeface="Calibri"/>
                        <a:cs typeface="Times New Roman"/>
                      </a:endParaRPr>
                    </a:p>
                  </a:txBody>
                  <a:tcPr marL="0" marR="0" marT="0" marB="0" anchor="ctr"/>
                </a:tc>
              </a:tr>
              <a:tr h="191982">
                <a:tc>
                  <a:txBody>
                    <a:bodyPr/>
                    <a:lstStyle/>
                    <a:p>
                      <a:pPr>
                        <a:lnSpc>
                          <a:spcPct val="115000"/>
                        </a:lnSpc>
                        <a:spcAft>
                          <a:spcPts val="0"/>
                        </a:spcAft>
                      </a:pPr>
                      <a:r>
                        <a:rPr lang="en-AU" sz="1100">
                          <a:effectLst/>
                        </a:rPr>
                        <a:t> </a:t>
                      </a:r>
                      <a:endParaRPr lang="en-AU" sz="1000">
                        <a:effectLst/>
                        <a:latin typeface="Calibri"/>
                        <a:ea typeface="Calibri"/>
                        <a:cs typeface="Times New Roman"/>
                      </a:endParaRPr>
                    </a:p>
                  </a:txBody>
                  <a:tcPr marL="0" marR="0" marT="0" marB="0"/>
                </a:tc>
                <a:tc gridSpan="2">
                  <a:txBody>
                    <a:bodyPr/>
                    <a:lstStyle/>
                    <a:p>
                      <a:pPr>
                        <a:lnSpc>
                          <a:spcPct val="115000"/>
                        </a:lnSpc>
                        <a:spcAft>
                          <a:spcPts val="0"/>
                        </a:spcAft>
                      </a:pPr>
                      <a:r>
                        <a:rPr lang="en-AU" sz="1100">
                          <a:effectLst/>
                        </a:rPr>
                        <a:t> </a:t>
                      </a:r>
                      <a:endParaRPr lang="en-AU" sz="1000">
                        <a:effectLst/>
                        <a:latin typeface="Calibri"/>
                        <a:ea typeface="Calibri"/>
                        <a:cs typeface="Times New Roman"/>
                      </a:endParaRPr>
                    </a:p>
                  </a:txBody>
                  <a:tcPr marL="0" marR="0" marT="0" marB="0"/>
                </a:tc>
                <a:tc hMerge="1">
                  <a:txBody>
                    <a:bodyPr/>
                    <a:lstStyle/>
                    <a:p>
                      <a:endParaRPr lang="en-AU"/>
                    </a:p>
                  </a:txBody>
                  <a:tcPr/>
                </a:tc>
                <a:tc gridSpan="2">
                  <a:txBody>
                    <a:bodyPr/>
                    <a:lstStyle/>
                    <a:p>
                      <a:pPr>
                        <a:lnSpc>
                          <a:spcPct val="115000"/>
                        </a:lnSpc>
                        <a:spcAft>
                          <a:spcPts val="0"/>
                        </a:spcAft>
                      </a:pPr>
                      <a:r>
                        <a:rPr lang="en-AU" sz="1100">
                          <a:effectLst/>
                        </a:rPr>
                        <a:t> </a:t>
                      </a:r>
                      <a:endParaRPr lang="en-AU" sz="1000">
                        <a:effectLst/>
                        <a:latin typeface="Calibri"/>
                        <a:ea typeface="Calibri"/>
                        <a:cs typeface="Times New Roman"/>
                      </a:endParaRPr>
                    </a:p>
                  </a:txBody>
                  <a:tcPr marL="0" marR="0" marT="0" marB="0"/>
                </a:tc>
                <a:tc hMerge="1">
                  <a:txBody>
                    <a:bodyPr/>
                    <a:lstStyle/>
                    <a:p>
                      <a:endParaRPr lang="en-AU"/>
                    </a:p>
                  </a:txBody>
                  <a:tcPr/>
                </a:tc>
                <a:tc gridSpan="2">
                  <a:txBody>
                    <a:bodyPr/>
                    <a:lstStyle/>
                    <a:p>
                      <a:pPr>
                        <a:lnSpc>
                          <a:spcPct val="115000"/>
                        </a:lnSpc>
                        <a:spcAft>
                          <a:spcPts val="0"/>
                        </a:spcAft>
                      </a:pPr>
                      <a:r>
                        <a:rPr lang="en-AU" sz="1100" dirty="0">
                          <a:effectLst/>
                        </a:rPr>
                        <a:t> </a:t>
                      </a:r>
                      <a:endParaRPr lang="en-AU" sz="1000" dirty="0">
                        <a:effectLst/>
                        <a:latin typeface="Calibri"/>
                        <a:ea typeface="Calibri"/>
                        <a:cs typeface="Times New Roman"/>
                      </a:endParaRPr>
                    </a:p>
                  </a:txBody>
                  <a:tcPr marL="0" marR="0" marT="0" marB="0"/>
                </a:tc>
                <a:tc hMerge="1">
                  <a:txBody>
                    <a:bodyPr/>
                    <a:lstStyle/>
                    <a:p>
                      <a:endParaRPr lang="en-AU"/>
                    </a:p>
                  </a:txBody>
                  <a:tcPr/>
                </a:tc>
                <a:tc gridSpan="2">
                  <a:txBody>
                    <a:bodyPr/>
                    <a:lstStyle/>
                    <a:p>
                      <a:pPr>
                        <a:lnSpc>
                          <a:spcPct val="115000"/>
                        </a:lnSpc>
                        <a:spcAft>
                          <a:spcPts val="0"/>
                        </a:spcAft>
                      </a:pPr>
                      <a:r>
                        <a:rPr lang="en-AU" sz="1100">
                          <a:effectLst/>
                        </a:rPr>
                        <a:t> </a:t>
                      </a:r>
                      <a:endParaRPr lang="en-AU" sz="1000">
                        <a:effectLst/>
                        <a:latin typeface="Calibri"/>
                        <a:ea typeface="Calibri"/>
                        <a:cs typeface="Times New Roman"/>
                      </a:endParaRPr>
                    </a:p>
                  </a:txBody>
                  <a:tcPr marL="0" marR="0" marT="0" marB="0"/>
                </a:tc>
                <a:tc hMerge="1">
                  <a:txBody>
                    <a:bodyPr/>
                    <a:lstStyle/>
                    <a:p>
                      <a:endParaRPr lang="en-AU"/>
                    </a:p>
                  </a:txBody>
                  <a:tcPr/>
                </a:tc>
                <a:tc gridSpan="2">
                  <a:txBody>
                    <a:bodyPr/>
                    <a:lstStyle/>
                    <a:p>
                      <a:pPr>
                        <a:lnSpc>
                          <a:spcPct val="115000"/>
                        </a:lnSpc>
                        <a:spcAft>
                          <a:spcPts val="0"/>
                        </a:spcAft>
                      </a:pPr>
                      <a:r>
                        <a:rPr lang="en-AU" sz="1100">
                          <a:effectLst/>
                        </a:rPr>
                        <a:t> </a:t>
                      </a:r>
                      <a:endParaRPr lang="en-AU" sz="1000">
                        <a:effectLst/>
                        <a:latin typeface="Calibri"/>
                        <a:ea typeface="Calibri"/>
                        <a:cs typeface="Times New Roman"/>
                      </a:endParaRPr>
                    </a:p>
                  </a:txBody>
                  <a:tcPr marL="0" marR="0" marT="0" marB="0"/>
                </a:tc>
                <a:tc hMerge="1">
                  <a:txBody>
                    <a:bodyPr/>
                    <a:lstStyle/>
                    <a:p>
                      <a:endParaRPr lang="en-AU"/>
                    </a:p>
                  </a:txBody>
                  <a:tcPr/>
                </a:tc>
                <a:tc gridSpan="2">
                  <a:txBody>
                    <a:bodyPr/>
                    <a:lstStyle/>
                    <a:p>
                      <a:pPr>
                        <a:lnSpc>
                          <a:spcPct val="115000"/>
                        </a:lnSpc>
                        <a:spcAft>
                          <a:spcPts val="0"/>
                        </a:spcAft>
                      </a:pPr>
                      <a:r>
                        <a:rPr lang="en-AU" sz="1100">
                          <a:effectLst/>
                        </a:rPr>
                        <a:t> </a:t>
                      </a:r>
                      <a:endParaRPr lang="en-AU" sz="1000">
                        <a:effectLst/>
                        <a:latin typeface="Calibri"/>
                        <a:ea typeface="Calibri"/>
                        <a:cs typeface="Times New Roman"/>
                      </a:endParaRPr>
                    </a:p>
                  </a:txBody>
                  <a:tcPr marL="0" marR="0" marT="0" marB="0"/>
                </a:tc>
                <a:tc hMerge="1">
                  <a:txBody>
                    <a:bodyPr/>
                    <a:lstStyle/>
                    <a:p>
                      <a:endParaRPr lang="en-AU"/>
                    </a:p>
                  </a:txBody>
                  <a:tcPr/>
                </a:tc>
                <a:tc gridSpan="2">
                  <a:txBody>
                    <a:bodyPr/>
                    <a:lstStyle/>
                    <a:p>
                      <a:pPr>
                        <a:lnSpc>
                          <a:spcPct val="115000"/>
                        </a:lnSpc>
                        <a:spcAft>
                          <a:spcPts val="0"/>
                        </a:spcAft>
                      </a:pPr>
                      <a:r>
                        <a:rPr lang="en-AU" sz="1100">
                          <a:effectLst/>
                        </a:rPr>
                        <a:t> </a:t>
                      </a:r>
                      <a:endParaRPr lang="en-AU" sz="1000">
                        <a:effectLst/>
                        <a:latin typeface="Calibri"/>
                        <a:ea typeface="Calibri"/>
                        <a:cs typeface="Times New Roman"/>
                      </a:endParaRPr>
                    </a:p>
                  </a:txBody>
                  <a:tcPr marL="0" marR="0" marT="0" marB="0"/>
                </a:tc>
                <a:tc hMerge="1">
                  <a:txBody>
                    <a:bodyPr/>
                    <a:lstStyle/>
                    <a:p>
                      <a:endParaRPr lang="en-AU"/>
                    </a:p>
                  </a:txBody>
                  <a:tcPr/>
                </a:tc>
                <a:tc gridSpan="2">
                  <a:txBody>
                    <a:bodyPr/>
                    <a:lstStyle/>
                    <a:p>
                      <a:pPr>
                        <a:lnSpc>
                          <a:spcPct val="115000"/>
                        </a:lnSpc>
                        <a:spcAft>
                          <a:spcPts val="0"/>
                        </a:spcAft>
                      </a:pPr>
                      <a:r>
                        <a:rPr lang="en-AU" sz="1100">
                          <a:effectLst/>
                        </a:rPr>
                        <a:t> </a:t>
                      </a:r>
                      <a:endParaRPr lang="en-AU" sz="1000">
                        <a:effectLst/>
                        <a:latin typeface="Calibri"/>
                        <a:ea typeface="Calibri"/>
                        <a:cs typeface="Times New Roman"/>
                      </a:endParaRPr>
                    </a:p>
                  </a:txBody>
                  <a:tcPr marL="0" marR="0" marT="0" marB="0"/>
                </a:tc>
                <a:tc hMerge="1">
                  <a:txBody>
                    <a:bodyPr/>
                    <a:lstStyle/>
                    <a:p>
                      <a:endParaRPr lang="en-AU"/>
                    </a:p>
                  </a:txBody>
                  <a:tcPr/>
                </a:tc>
                <a:tc gridSpan="2">
                  <a:txBody>
                    <a:bodyPr/>
                    <a:lstStyle/>
                    <a:p>
                      <a:pPr>
                        <a:lnSpc>
                          <a:spcPct val="115000"/>
                        </a:lnSpc>
                        <a:spcAft>
                          <a:spcPts val="0"/>
                        </a:spcAft>
                      </a:pPr>
                      <a:r>
                        <a:rPr lang="en-AU" sz="1100">
                          <a:effectLst/>
                        </a:rPr>
                        <a:t> </a:t>
                      </a:r>
                      <a:endParaRPr lang="en-AU" sz="1000">
                        <a:effectLst/>
                        <a:latin typeface="Calibri"/>
                        <a:ea typeface="Calibri"/>
                        <a:cs typeface="Times New Roman"/>
                      </a:endParaRPr>
                    </a:p>
                  </a:txBody>
                  <a:tcPr marL="0" marR="0" marT="0" marB="0"/>
                </a:tc>
                <a:tc hMerge="1">
                  <a:txBody>
                    <a:bodyPr/>
                    <a:lstStyle/>
                    <a:p>
                      <a:endParaRPr lang="en-AU"/>
                    </a:p>
                  </a:txBody>
                  <a:tcPr/>
                </a:tc>
                <a:tc>
                  <a:txBody>
                    <a:bodyPr/>
                    <a:lstStyle/>
                    <a:p>
                      <a:pPr>
                        <a:lnSpc>
                          <a:spcPct val="115000"/>
                        </a:lnSpc>
                        <a:spcAft>
                          <a:spcPts val="0"/>
                        </a:spcAft>
                      </a:pPr>
                      <a:r>
                        <a:rPr lang="en-AU" sz="1000">
                          <a:effectLst/>
                        </a:rPr>
                        <a:t> </a:t>
                      </a:r>
                      <a:endParaRPr lang="en-AU" sz="1000">
                        <a:effectLst/>
                        <a:latin typeface="Calibri"/>
                        <a:ea typeface="Calibri"/>
                        <a:cs typeface="Times New Roman"/>
                      </a:endParaRPr>
                    </a:p>
                  </a:txBody>
                  <a:tcPr marL="0" marR="0" marT="0" marB="0" anchor="ctr"/>
                </a:tc>
              </a:tr>
              <a:tr h="191982">
                <a:tc>
                  <a:txBody>
                    <a:bodyPr/>
                    <a:lstStyle/>
                    <a:p>
                      <a:pPr marL="23495">
                        <a:lnSpc>
                          <a:spcPct val="115000"/>
                        </a:lnSpc>
                        <a:spcBef>
                          <a:spcPts val="115"/>
                        </a:spcBef>
                        <a:spcAft>
                          <a:spcPts val="0"/>
                        </a:spcAft>
                      </a:pPr>
                      <a:r>
                        <a:rPr lang="en-AU" sz="500" spc="-10">
                          <a:effectLst/>
                        </a:rPr>
                        <a:t>E</a:t>
                      </a:r>
                      <a:r>
                        <a:rPr lang="en-AU" sz="500">
                          <a:effectLst/>
                        </a:rPr>
                        <a:t>AR</a:t>
                      </a:r>
                      <a:r>
                        <a:rPr lang="en-AU" sz="500" spc="5">
                          <a:effectLst/>
                        </a:rPr>
                        <a:t>T</a:t>
                      </a:r>
                      <a:r>
                        <a:rPr lang="en-AU" sz="500">
                          <a:effectLst/>
                        </a:rPr>
                        <a:t>H</a:t>
                      </a:r>
                      <a:r>
                        <a:rPr lang="en-AU" sz="500" spc="50">
                          <a:effectLst/>
                        </a:rPr>
                        <a:t> </a:t>
                      </a:r>
                      <a:r>
                        <a:rPr lang="en-AU" sz="500" spc="-5">
                          <a:effectLst/>
                        </a:rPr>
                        <a:t>WO</a:t>
                      </a:r>
                      <a:r>
                        <a:rPr lang="en-AU" sz="500">
                          <a:effectLst/>
                        </a:rPr>
                        <a:t>RKS</a:t>
                      </a:r>
                      <a:endParaRPr lang="en-AU" sz="1000">
                        <a:effectLst/>
                        <a:latin typeface="Calibri"/>
                        <a:ea typeface="Calibri"/>
                        <a:cs typeface="Times New Roman"/>
                      </a:endParaRPr>
                    </a:p>
                  </a:txBody>
                  <a:tcPr marL="0" marR="0" marT="0" marB="0"/>
                </a:tc>
                <a:tc gridSpan="2">
                  <a:txBody>
                    <a:bodyPr/>
                    <a:lstStyle/>
                    <a:p>
                      <a:pPr>
                        <a:lnSpc>
                          <a:spcPct val="115000"/>
                        </a:lnSpc>
                        <a:spcAft>
                          <a:spcPts val="0"/>
                        </a:spcAft>
                      </a:pPr>
                      <a:r>
                        <a:rPr lang="en-AU" sz="1100">
                          <a:effectLst/>
                        </a:rPr>
                        <a:t> </a:t>
                      </a:r>
                      <a:endParaRPr lang="en-AU" sz="1000">
                        <a:effectLst/>
                        <a:latin typeface="Calibri"/>
                        <a:ea typeface="Calibri"/>
                        <a:cs typeface="Times New Roman"/>
                      </a:endParaRPr>
                    </a:p>
                  </a:txBody>
                  <a:tcPr marL="0" marR="0" marT="0" marB="0"/>
                </a:tc>
                <a:tc hMerge="1">
                  <a:txBody>
                    <a:bodyPr/>
                    <a:lstStyle/>
                    <a:p>
                      <a:endParaRPr lang="en-AU"/>
                    </a:p>
                  </a:txBody>
                  <a:tcPr/>
                </a:tc>
                <a:tc gridSpan="2">
                  <a:txBody>
                    <a:bodyPr/>
                    <a:lstStyle/>
                    <a:p>
                      <a:pPr>
                        <a:lnSpc>
                          <a:spcPct val="115000"/>
                        </a:lnSpc>
                        <a:spcAft>
                          <a:spcPts val="0"/>
                        </a:spcAft>
                      </a:pPr>
                      <a:r>
                        <a:rPr lang="en-AU" sz="1100">
                          <a:effectLst/>
                        </a:rPr>
                        <a:t> </a:t>
                      </a:r>
                      <a:endParaRPr lang="en-AU" sz="1000">
                        <a:effectLst/>
                        <a:latin typeface="Calibri"/>
                        <a:ea typeface="Calibri"/>
                        <a:cs typeface="Times New Roman"/>
                      </a:endParaRPr>
                    </a:p>
                  </a:txBody>
                  <a:tcPr marL="0" marR="0" marT="0" marB="0"/>
                </a:tc>
                <a:tc hMerge="1">
                  <a:txBody>
                    <a:bodyPr/>
                    <a:lstStyle/>
                    <a:p>
                      <a:endParaRPr lang="en-AU"/>
                    </a:p>
                  </a:txBody>
                  <a:tcPr/>
                </a:tc>
                <a:tc gridSpan="2">
                  <a:txBody>
                    <a:bodyPr/>
                    <a:lstStyle/>
                    <a:p>
                      <a:pPr>
                        <a:lnSpc>
                          <a:spcPct val="115000"/>
                        </a:lnSpc>
                        <a:spcAft>
                          <a:spcPts val="0"/>
                        </a:spcAft>
                      </a:pPr>
                      <a:r>
                        <a:rPr lang="en-AU" sz="1100" dirty="0">
                          <a:effectLst/>
                        </a:rPr>
                        <a:t> </a:t>
                      </a:r>
                      <a:endParaRPr lang="en-AU" sz="1000" dirty="0">
                        <a:effectLst/>
                        <a:latin typeface="Calibri"/>
                        <a:ea typeface="Calibri"/>
                        <a:cs typeface="Times New Roman"/>
                      </a:endParaRPr>
                    </a:p>
                  </a:txBody>
                  <a:tcPr marL="0" marR="0" marT="0" marB="0"/>
                </a:tc>
                <a:tc hMerge="1">
                  <a:txBody>
                    <a:bodyPr/>
                    <a:lstStyle/>
                    <a:p>
                      <a:endParaRPr lang="en-AU"/>
                    </a:p>
                  </a:txBody>
                  <a:tcPr/>
                </a:tc>
                <a:tc gridSpan="2">
                  <a:txBody>
                    <a:bodyPr/>
                    <a:lstStyle/>
                    <a:p>
                      <a:pPr>
                        <a:lnSpc>
                          <a:spcPct val="115000"/>
                        </a:lnSpc>
                        <a:spcAft>
                          <a:spcPts val="0"/>
                        </a:spcAft>
                      </a:pPr>
                      <a:r>
                        <a:rPr lang="en-AU" sz="1100" dirty="0">
                          <a:effectLst/>
                        </a:rPr>
                        <a:t> </a:t>
                      </a:r>
                      <a:endParaRPr lang="en-AU" sz="1000" dirty="0">
                        <a:effectLst/>
                        <a:latin typeface="Calibri"/>
                        <a:ea typeface="Calibri"/>
                        <a:cs typeface="Times New Roman"/>
                      </a:endParaRPr>
                    </a:p>
                  </a:txBody>
                  <a:tcPr marL="0" marR="0" marT="0" marB="0"/>
                </a:tc>
                <a:tc hMerge="1">
                  <a:txBody>
                    <a:bodyPr/>
                    <a:lstStyle/>
                    <a:p>
                      <a:endParaRPr lang="en-AU"/>
                    </a:p>
                  </a:txBody>
                  <a:tcPr/>
                </a:tc>
                <a:tc gridSpan="2">
                  <a:txBody>
                    <a:bodyPr/>
                    <a:lstStyle/>
                    <a:p>
                      <a:pPr>
                        <a:lnSpc>
                          <a:spcPct val="115000"/>
                        </a:lnSpc>
                        <a:spcAft>
                          <a:spcPts val="0"/>
                        </a:spcAft>
                      </a:pPr>
                      <a:r>
                        <a:rPr lang="en-AU" sz="1100">
                          <a:effectLst/>
                        </a:rPr>
                        <a:t> </a:t>
                      </a:r>
                      <a:endParaRPr lang="en-AU" sz="1000">
                        <a:effectLst/>
                        <a:latin typeface="Calibri"/>
                        <a:ea typeface="Calibri"/>
                        <a:cs typeface="Times New Roman"/>
                      </a:endParaRPr>
                    </a:p>
                  </a:txBody>
                  <a:tcPr marL="0" marR="0" marT="0" marB="0"/>
                </a:tc>
                <a:tc hMerge="1">
                  <a:txBody>
                    <a:bodyPr/>
                    <a:lstStyle/>
                    <a:p>
                      <a:endParaRPr lang="en-AU"/>
                    </a:p>
                  </a:txBody>
                  <a:tcPr/>
                </a:tc>
                <a:tc gridSpan="2">
                  <a:txBody>
                    <a:bodyPr/>
                    <a:lstStyle/>
                    <a:p>
                      <a:pPr>
                        <a:lnSpc>
                          <a:spcPct val="115000"/>
                        </a:lnSpc>
                        <a:spcAft>
                          <a:spcPts val="0"/>
                        </a:spcAft>
                      </a:pPr>
                      <a:r>
                        <a:rPr lang="en-AU" sz="1100">
                          <a:effectLst/>
                        </a:rPr>
                        <a:t> </a:t>
                      </a:r>
                      <a:endParaRPr lang="en-AU" sz="1000">
                        <a:effectLst/>
                        <a:latin typeface="Calibri"/>
                        <a:ea typeface="Calibri"/>
                        <a:cs typeface="Times New Roman"/>
                      </a:endParaRPr>
                    </a:p>
                  </a:txBody>
                  <a:tcPr marL="0" marR="0" marT="0" marB="0"/>
                </a:tc>
                <a:tc hMerge="1">
                  <a:txBody>
                    <a:bodyPr/>
                    <a:lstStyle/>
                    <a:p>
                      <a:endParaRPr lang="en-AU"/>
                    </a:p>
                  </a:txBody>
                  <a:tcPr/>
                </a:tc>
                <a:tc gridSpan="2">
                  <a:txBody>
                    <a:bodyPr/>
                    <a:lstStyle/>
                    <a:p>
                      <a:pPr>
                        <a:lnSpc>
                          <a:spcPct val="115000"/>
                        </a:lnSpc>
                        <a:spcAft>
                          <a:spcPts val="0"/>
                        </a:spcAft>
                      </a:pPr>
                      <a:r>
                        <a:rPr lang="en-AU" sz="1100">
                          <a:effectLst/>
                        </a:rPr>
                        <a:t> </a:t>
                      </a:r>
                      <a:endParaRPr lang="en-AU" sz="1000">
                        <a:effectLst/>
                        <a:latin typeface="Calibri"/>
                        <a:ea typeface="Calibri"/>
                        <a:cs typeface="Times New Roman"/>
                      </a:endParaRPr>
                    </a:p>
                  </a:txBody>
                  <a:tcPr marL="0" marR="0" marT="0" marB="0"/>
                </a:tc>
                <a:tc hMerge="1">
                  <a:txBody>
                    <a:bodyPr/>
                    <a:lstStyle/>
                    <a:p>
                      <a:endParaRPr lang="en-AU"/>
                    </a:p>
                  </a:txBody>
                  <a:tcPr/>
                </a:tc>
                <a:tc gridSpan="2">
                  <a:txBody>
                    <a:bodyPr/>
                    <a:lstStyle/>
                    <a:p>
                      <a:pPr>
                        <a:lnSpc>
                          <a:spcPct val="115000"/>
                        </a:lnSpc>
                        <a:spcAft>
                          <a:spcPts val="0"/>
                        </a:spcAft>
                      </a:pPr>
                      <a:r>
                        <a:rPr lang="en-AU" sz="1100">
                          <a:effectLst/>
                        </a:rPr>
                        <a:t> </a:t>
                      </a:r>
                      <a:endParaRPr lang="en-AU" sz="1000">
                        <a:effectLst/>
                        <a:latin typeface="Calibri"/>
                        <a:ea typeface="Calibri"/>
                        <a:cs typeface="Times New Roman"/>
                      </a:endParaRPr>
                    </a:p>
                  </a:txBody>
                  <a:tcPr marL="0" marR="0" marT="0" marB="0"/>
                </a:tc>
                <a:tc hMerge="1">
                  <a:txBody>
                    <a:bodyPr/>
                    <a:lstStyle/>
                    <a:p>
                      <a:endParaRPr lang="en-AU"/>
                    </a:p>
                  </a:txBody>
                  <a:tcPr/>
                </a:tc>
                <a:tc gridSpan="2">
                  <a:txBody>
                    <a:bodyPr/>
                    <a:lstStyle/>
                    <a:p>
                      <a:pPr>
                        <a:lnSpc>
                          <a:spcPct val="115000"/>
                        </a:lnSpc>
                        <a:spcAft>
                          <a:spcPts val="0"/>
                        </a:spcAft>
                      </a:pPr>
                      <a:r>
                        <a:rPr lang="en-AU" sz="1100">
                          <a:effectLst/>
                        </a:rPr>
                        <a:t> </a:t>
                      </a:r>
                      <a:endParaRPr lang="en-AU" sz="1000">
                        <a:effectLst/>
                        <a:latin typeface="Calibri"/>
                        <a:ea typeface="Calibri"/>
                        <a:cs typeface="Times New Roman"/>
                      </a:endParaRPr>
                    </a:p>
                  </a:txBody>
                  <a:tcPr marL="0" marR="0" marT="0" marB="0"/>
                </a:tc>
                <a:tc hMerge="1">
                  <a:txBody>
                    <a:bodyPr/>
                    <a:lstStyle/>
                    <a:p>
                      <a:endParaRPr lang="en-AU"/>
                    </a:p>
                  </a:txBody>
                  <a:tcPr/>
                </a:tc>
                <a:tc>
                  <a:txBody>
                    <a:bodyPr/>
                    <a:lstStyle/>
                    <a:p>
                      <a:pPr>
                        <a:lnSpc>
                          <a:spcPct val="115000"/>
                        </a:lnSpc>
                        <a:spcAft>
                          <a:spcPts val="0"/>
                        </a:spcAft>
                      </a:pPr>
                      <a:r>
                        <a:rPr lang="en-AU" sz="1000">
                          <a:effectLst/>
                        </a:rPr>
                        <a:t> </a:t>
                      </a:r>
                      <a:endParaRPr lang="en-AU" sz="1000">
                        <a:effectLst/>
                        <a:latin typeface="Calibri"/>
                        <a:ea typeface="Calibri"/>
                        <a:cs typeface="Times New Roman"/>
                      </a:endParaRPr>
                    </a:p>
                  </a:txBody>
                  <a:tcPr marL="0" marR="0" marT="0" marB="0" anchor="ctr"/>
                </a:tc>
              </a:tr>
              <a:tr h="175984">
                <a:tc>
                  <a:txBody>
                    <a:bodyPr/>
                    <a:lstStyle/>
                    <a:p>
                      <a:pPr marL="23495">
                        <a:lnSpc>
                          <a:spcPct val="115000"/>
                        </a:lnSpc>
                        <a:spcBef>
                          <a:spcPts val="105"/>
                        </a:spcBef>
                        <a:spcAft>
                          <a:spcPts val="0"/>
                        </a:spcAft>
                      </a:pPr>
                      <a:r>
                        <a:rPr lang="en-AU" sz="500" spc="5">
                          <a:effectLst/>
                        </a:rPr>
                        <a:t>E</a:t>
                      </a:r>
                      <a:r>
                        <a:rPr lang="en-AU" sz="500">
                          <a:effectLst/>
                        </a:rPr>
                        <a:t>x</a:t>
                      </a:r>
                      <a:r>
                        <a:rPr lang="en-AU" sz="500" spc="-10">
                          <a:effectLst/>
                        </a:rPr>
                        <a:t>c</a:t>
                      </a:r>
                      <a:r>
                        <a:rPr lang="en-AU" sz="500" spc="5">
                          <a:effectLst/>
                        </a:rPr>
                        <a:t>a</a:t>
                      </a:r>
                      <a:r>
                        <a:rPr lang="en-AU" sz="500" spc="-10">
                          <a:effectLst/>
                        </a:rPr>
                        <a:t>v</a:t>
                      </a:r>
                      <a:r>
                        <a:rPr lang="en-AU" sz="500" spc="5">
                          <a:effectLst/>
                        </a:rPr>
                        <a:t>ati</a:t>
                      </a:r>
                      <a:r>
                        <a:rPr lang="en-AU" sz="500" spc="-10">
                          <a:effectLst/>
                        </a:rPr>
                        <a:t>o</a:t>
                      </a:r>
                      <a:r>
                        <a:rPr lang="en-AU" sz="500">
                          <a:effectLst/>
                        </a:rPr>
                        <a:t>n</a:t>
                      </a:r>
                      <a:r>
                        <a:rPr lang="en-AU" sz="500" spc="20">
                          <a:effectLst/>
                        </a:rPr>
                        <a:t> </a:t>
                      </a:r>
                      <a:r>
                        <a:rPr lang="en-AU" sz="500" spc="5">
                          <a:effectLst/>
                        </a:rPr>
                        <a:t>t</a:t>
                      </a:r>
                      <a:r>
                        <a:rPr lang="en-AU" sz="500">
                          <a:effectLst/>
                        </a:rPr>
                        <a:t>o</a:t>
                      </a:r>
                      <a:r>
                        <a:rPr lang="en-AU" sz="500" spc="-5">
                          <a:effectLst/>
                        </a:rPr>
                        <a:t> </a:t>
                      </a:r>
                      <a:r>
                        <a:rPr lang="en-AU" sz="500" spc="-10">
                          <a:effectLst/>
                        </a:rPr>
                        <a:t>Leve</a:t>
                      </a:r>
                      <a:r>
                        <a:rPr lang="en-AU" sz="500">
                          <a:effectLst/>
                        </a:rPr>
                        <a:t>l</a:t>
                      </a:r>
                      <a:endParaRPr lang="en-AU" sz="1000">
                        <a:effectLst/>
                        <a:latin typeface="Calibri"/>
                        <a:ea typeface="Calibri"/>
                        <a:cs typeface="Times New Roman"/>
                      </a:endParaRPr>
                    </a:p>
                  </a:txBody>
                  <a:tcPr marL="0" marR="0" marT="0" marB="0"/>
                </a:tc>
                <a:tc gridSpan="2">
                  <a:txBody>
                    <a:bodyPr/>
                    <a:lstStyle/>
                    <a:p>
                      <a:pPr marL="49530">
                        <a:lnSpc>
                          <a:spcPct val="115000"/>
                        </a:lnSpc>
                        <a:spcBef>
                          <a:spcPts val="105"/>
                        </a:spcBef>
                        <a:spcAft>
                          <a:spcPts val="0"/>
                        </a:spcAft>
                      </a:pPr>
                      <a:r>
                        <a:rPr lang="en-AU" sz="500" spc="5">
                          <a:effectLst/>
                        </a:rPr>
                        <a:t>m</a:t>
                      </a:r>
                      <a:r>
                        <a:rPr lang="en-AU" sz="500">
                          <a:effectLst/>
                        </a:rPr>
                        <a:t>3</a:t>
                      </a:r>
                      <a:endParaRPr lang="en-AU" sz="1000">
                        <a:effectLst/>
                        <a:latin typeface="Calibri"/>
                        <a:ea typeface="Calibri"/>
                        <a:cs typeface="Times New Roman"/>
                      </a:endParaRPr>
                    </a:p>
                  </a:txBody>
                  <a:tcPr marL="0" marR="0" marT="0" marB="0"/>
                </a:tc>
                <a:tc hMerge="1">
                  <a:txBody>
                    <a:bodyPr/>
                    <a:lstStyle/>
                    <a:p>
                      <a:endParaRPr lang="en-AU"/>
                    </a:p>
                  </a:txBody>
                  <a:tcPr/>
                </a:tc>
                <a:tc gridSpan="2">
                  <a:txBody>
                    <a:bodyPr/>
                    <a:lstStyle/>
                    <a:p>
                      <a:pPr marL="93980">
                        <a:lnSpc>
                          <a:spcPct val="115000"/>
                        </a:lnSpc>
                        <a:spcBef>
                          <a:spcPts val="105"/>
                        </a:spcBef>
                        <a:spcAft>
                          <a:spcPts val="0"/>
                        </a:spcAft>
                      </a:pPr>
                      <a:r>
                        <a:rPr lang="en-AU" sz="500">
                          <a:effectLst/>
                        </a:rPr>
                        <a:t>105</a:t>
                      </a:r>
                      <a:endParaRPr lang="en-AU" sz="1000">
                        <a:effectLst/>
                        <a:latin typeface="Calibri"/>
                        <a:ea typeface="Calibri"/>
                        <a:cs typeface="Times New Roman"/>
                      </a:endParaRPr>
                    </a:p>
                  </a:txBody>
                  <a:tcPr marL="0" marR="0" marT="0" marB="0"/>
                </a:tc>
                <a:tc hMerge="1">
                  <a:txBody>
                    <a:bodyPr/>
                    <a:lstStyle/>
                    <a:p>
                      <a:endParaRPr lang="en-AU"/>
                    </a:p>
                  </a:txBody>
                  <a:tcPr/>
                </a:tc>
                <a:tc gridSpan="2">
                  <a:txBody>
                    <a:bodyPr/>
                    <a:lstStyle/>
                    <a:p>
                      <a:pPr marL="93980">
                        <a:lnSpc>
                          <a:spcPct val="115000"/>
                        </a:lnSpc>
                        <a:spcBef>
                          <a:spcPts val="105"/>
                        </a:spcBef>
                        <a:spcAft>
                          <a:spcPts val="0"/>
                        </a:spcAft>
                      </a:pPr>
                      <a:r>
                        <a:rPr lang="en-AU" sz="500" dirty="0">
                          <a:effectLst/>
                        </a:rPr>
                        <a:t>730</a:t>
                      </a:r>
                      <a:endParaRPr lang="en-AU" sz="1000" dirty="0">
                        <a:effectLst/>
                        <a:latin typeface="Calibri"/>
                        <a:ea typeface="Calibri"/>
                        <a:cs typeface="Times New Roman"/>
                      </a:endParaRPr>
                    </a:p>
                  </a:txBody>
                  <a:tcPr marL="0" marR="0" marT="0" marB="0"/>
                </a:tc>
                <a:tc hMerge="1">
                  <a:txBody>
                    <a:bodyPr/>
                    <a:lstStyle/>
                    <a:p>
                      <a:endParaRPr lang="en-AU"/>
                    </a:p>
                  </a:txBody>
                  <a:tcPr/>
                </a:tc>
                <a:tc gridSpan="2">
                  <a:txBody>
                    <a:bodyPr/>
                    <a:lstStyle/>
                    <a:p>
                      <a:pPr marL="93980">
                        <a:lnSpc>
                          <a:spcPct val="115000"/>
                        </a:lnSpc>
                        <a:spcBef>
                          <a:spcPts val="105"/>
                        </a:spcBef>
                        <a:spcAft>
                          <a:spcPts val="0"/>
                        </a:spcAft>
                      </a:pPr>
                      <a:r>
                        <a:rPr lang="en-AU" sz="500" dirty="0">
                          <a:effectLst/>
                        </a:rPr>
                        <a:t>135</a:t>
                      </a:r>
                      <a:endParaRPr lang="en-AU" sz="1000" dirty="0">
                        <a:effectLst/>
                        <a:latin typeface="Calibri"/>
                        <a:ea typeface="Calibri"/>
                        <a:cs typeface="Times New Roman"/>
                      </a:endParaRPr>
                    </a:p>
                  </a:txBody>
                  <a:tcPr marL="0" marR="0" marT="0" marB="0"/>
                </a:tc>
                <a:tc hMerge="1">
                  <a:txBody>
                    <a:bodyPr/>
                    <a:lstStyle/>
                    <a:p>
                      <a:endParaRPr lang="en-AU"/>
                    </a:p>
                  </a:txBody>
                  <a:tcPr/>
                </a:tc>
                <a:tc gridSpan="2">
                  <a:txBody>
                    <a:bodyPr/>
                    <a:lstStyle/>
                    <a:p>
                      <a:pPr marL="91440" marR="78740" algn="ctr">
                        <a:lnSpc>
                          <a:spcPct val="115000"/>
                        </a:lnSpc>
                        <a:spcBef>
                          <a:spcPts val="105"/>
                        </a:spcBef>
                        <a:spcAft>
                          <a:spcPts val="0"/>
                        </a:spcAft>
                      </a:pPr>
                      <a:r>
                        <a:rPr lang="en-AU" sz="500">
                          <a:effectLst/>
                        </a:rPr>
                        <a:t>45</a:t>
                      </a:r>
                      <a:endParaRPr lang="en-AU" sz="1000">
                        <a:effectLst/>
                        <a:latin typeface="Calibri"/>
                        <a:ea typeface="Calibri"/>
                        <a:cs typeface="Times New Roman"/>
                      </a:endParaRPr>
                    </a:p>
                  </a:txBody>
                  <a:tcPr marL="0" marR="0" marT="0" marB="0"/>
                </a:tc>
                <a:tc hMerge="1">
                  <a:txBody>
                    <a:bodyPr/>
                    <a:lstStyle/>
                    <a:p>
                      <a:endParaRPr lang="en-AU"/>
                    </a:p>
                  </a:txBody>
                  <a:tcPr/>
                </a:tc>
                <a:tc gridSpan="2">
                  <a:txBody>
                    <a:bodyPr/>
                    <a:lstStyle/>
                    <a:p>
                      <a:pPr marL="91440" marR="80010" algn="ctr">
                        <a:lnSpc>
                          <a:spcPct val="115000"/>
                        </a:lnSpc>
                        <a:spcBef>
                          <a:spcPts val="105"/>
                        </a:spcBef>
                        <a:spcAft>
                          <a:spcPts val="0"/>
                        </a:spcAft>
                      </a:pPr>
                      <a:r>
                        <a:rPr lang="en-AU" sz="500">
                          <a:effectLst/>
                        </a:rPr>
                        <a:t>96</a:t>
                      </a:r>
                      <a:endParaRPr lang="en-AU" sz="1000">
                        <a:effectLst/>
                        <a:latin typeface="Calibri"/>
                        <a:ea typeface="Calibri"/>
                        <a:cs typeface="Times New Roman"/>
                      </a:endParaRPr>
                    </a:p>
                  </a:txBody>
                  <a:tcPr marL="0" marR="0" marT="0" marB="0"/>
                </a:tc>
                <a:tc hMerge="1">
                  <a:txBody>
                    <a:bodyPr/>
                    <a:lstStyle/>
                    <a:p>
                      <a:endParaRPr lang="en-AU"/>
                    </a:p>
                  </a:txBody>
                  <a:tcPr/>
                </a:tc>
                <a:tc gridSpan="2">
                  <a:txBody>
                    <a:bodyPr/>
                    <a:lstStyle/>
                    <a:p>
                      <a:pPr marL="104775">
                        <a:lnSpc>
                          <a:spcPct val="115000"/>
                        </a:lnSpc>
                        <a:spcBef>
                          <a:spcPts val="105"/>
                        </a:spcBef>
                        <a:spcAft>
                          <a:spcPts val="0"/>
                        </a:spcAft>
                      </a:pPr>
                      <a:r>
                        <a:rPr lang="en-AU" sz="500">
                          <a:effectLst/>
                        </a:rPr>
                        <a:t>1</a:t>
                      </a:r>
                      <a:r>
                        <a:rPr lang="en-AU" sz="500" spc="5">
                          <a:effectLst/>
                        </a:rPr>
                        <a:t>,</a:t>
                      </a:r>
                      <a:r>
                        <a:rPr lang="en-AU" sz="500">
                          <a:effectLst/>
                        </a:rPr>
                        <a:t>111</a:t>
                      </a:r>
                      <a:endParaRPr lang="en-AU" sz="1000">
                        <a:effectLst/>
                        <a:latin typeface="Calibri"/>
                        <a:ea typeface="Calibri"/>
                        <a:cs typeface="Times New Roman"/>
                      </a:endParaRPr>
                    </a:p>
                  </a:txBody>
                  <a:tcPr marL="0" marR="0" marT="0" marB="0"/>
                </a:tc>
                <a:tc hMerge="1">
                  <a:txBody>
                    <a:bodyPr/>
                    <a:lstStyle/>
                    <a:p>
                      <a:endParaRPr lang="en-AU"/>
                    </a:p>
                  </a:txBody>
                  <a:tcPr/>
                </a:tc>
                <a:tc gridSpan="2">
                  <a:txBody>
                    <a:bodyPr/>
                    <a:lstStyle/>
                    <a:p>
                      <a:pPr marL="117475" marR="107950" algn="ctr">
                        <a:lnSpc>
                          <a:spcPct val="115000"/>
                        </a:lnSpc>
                        <a:spcBef>
                          <a:spcPts val="105"/>
                        </a:spcBef>
                        <a:spcAft>
                          <a:spcPts val="0"/>
                        </a:spcAft>
                      </a:pPr>
                      <a:r>
                        <a:rPr lang="en-AU" sz="500">
                          <a:effectLst/>
                        </a:rPr>
                        <a:t>1</a:t>
                      </a:r>
                      <a:r>
                        <a:rPr lang="en-AU" sz="500" spc="5">
                          <a:effectLst/>
                        </a:rPr>
                        <a:t>.</a:t>
                      </a:r>
                      <a:r>
                        <a:rPr lang="en-AU" sz="500">
                          <a:effectLst/>
                        </a:rPr>
                        <a:t>5</a:t>
                      </a:r>
                      <a:endParaRPr lang="en-AU" sz="1000">
                        <a:effectLst/>
                        <a:latin typeface="Calibri"/>
                        <a:ea typeface="Calibri"/>
                        <a:cs typeface="Times New Roman"/>
                      </a:endParaRPr>
                    </a:p>
                  </a:txBody>
                  <a:tcPr marL="0" marR="0" marT="0" marB="0"/>
                </a:tc>
                <a:tc hMerge="1">
                  <a:txBody>
                    <a:bodyPr/>
                    <a:lstStyle/>
                    <a:p>
                      <a:endParaRPr lang="en-AU"/>
                    </a:p>
                  </a:txBody>
                  <a:tcPr/>
                </a:tc>
                <a:tc gridSpan="2">
                  <a:txBody>
                    <a:bodyPr/>
                    <a:lstStyle/>
                    <a:p>
                      <a:pPr marL="111760" marR="98425" algn="ctr">
                        <a:lnSpc>
                          <a:spcPct val="115000"/>
                        </a:lnSpc>
                        <a:spcBef>
                          <a:spcPts val="105"/>
                        </a:spcBef>
                        <a:spcAft>
                          <a:spcPts val="0"/>
                        </a:spcAft>
                      </a:pPr>
                      <a:r>
                        <a:rPr lang="en-AU" sz="500">
                          <a:effectLst/>
                        </a:rPr>
                        <a:t>741</a:t>
                      </a:r>
                      <a:endParaRPr lang="en-AU" sz="1000">
                        <a:effectLst/>
                        <a:latin typeface="Calibri"/>
                        <a:ea typeface="Calibri"/>
                        <a:cs typeface="Times New Roman"/>
                      </a:endParaRPr>
                    </a:p>
                  </a:txBody>
                  <a:tcPr marL="0" marR="0" marT="0" marB="0"/>
                </a:tc>
                <a:tc hMerge="1">
                  <a:txBody>
                    <a:bodyPr/>
                    <a:lstStyle/>
                    <a:p>
                      <a:endParaRPr lang="en-AU"/>
                    </a:p>
                  </a:txBody>
                  <a:tcPr/>
                </a:tc>
                <a:tc>
                  <a:txBody>
                    <a:bodyPr/>
                    <a:lstStyle/>
                    <a:p>
                      <a:pPr>
                        <a:lnSpc>
                          <a:spcPct val="115000"/>
                        </a:lnSpc>
                        <a:spcAft>
                          <a:spcPts val="0"/>
                        </a:spcAft>
                      </a:pPr>
                      <a:r>
                        <a:rPr lang="en-AU" sz="1000">
                          <a:effectLst/>
                        </a:rPr>
                        <a:t> </a:t>
                      </a:r>
                      <a:endParaRPr lang="en-AU" sz="1000">
                        <a:effectLst/>
                        <a:latin typeface="Calibri"/>
                        <a:ea typeface="Calibri"/>
                        <a:cs typeface="Times New Roman"/>
                      </a:endParaRPr>
                    </a:p>
                  </a:txBody>
                  <a:tcPr marL="0" marR="0" marT="0" marB="0" anchor="ctr"/>
                </a:tc>
              </a:tr>
              <a:tr h="191982">
                <a:tc>
                  <a:txBody>
                    <a:bodyPr/>
                    <a:lstStyle/>
                    <a:p>
                      <a:pPr marL="23495">
                        <a:lnSpc>
                          <a:spcPct val="115000"/>
                        </a:lnSpc>
                        <a:spcBef>
                          <a:spcPts val="105"/>
                        </a:spcBef>
                        <a:spcAft>
                          <a:spcPts val="0"/>
                        </a:spcAft>
                      </a:pPr>
                      <a:r>
                        <a:rPr lang="en-AU" sz="500" spc="-5">
                          <a:effectLst/>
                        </a:rPr>
                        <a:t>D</a:t>
                      </a:r>
                      <a:r>
                        <a:rPr lang="en-AU" sz="500" spc="5">
                          <a:effectLst/>
                        </a:rPr>
                        <a:t>it</a:t>
                      </a:r>
                      <a:r>
                        <a:rPr lang="en-AU" sz="500" spc="-10">
                          <a:effectLst/>
                        </a:rPr>
                        <a:t>c</a:t>
                      </a:r>
                      <a:r>
                        <a:rPr lang="en-AU" sz="500" spc="10">
                          <a:effectLst/>
                        </a:rPr>
                        <a:t>h</a:t>
                      </a:r>
                      <a:r>
                        <a:rPr lang="en-AU" sz="500" spc="5">
                          <a:effectLst/>
                        </a:rPr>
                        <a:t>i</a:t>
                      </a:r>
                      <a:r>
                        <a:rPr lang="en-AU" sz="500" spc="10">
                          <a:effectLst/>
                        </a:rPr>
                        <a:t>n</a:t>
                      </a:r>
                      <a:r>
                        <a:rPr lang="en-AU" sz="500">
                          <a:effectLst/>
                        </a:rPr>
                        <a:t>g</a:t>
                      </a:r>
                      <a:r>
                        <a:rPr lang="en-AU" sz="500" spc="5">
                          <a:effectLst/>
                        </a:rPr>
                        <a:t> </a:t>
                      </a:r>
                      <a:r>
                        <a:rPr lang="en-AU" sz="500">
                          <a:effectLst/>
                        </a:rPr>
                        <a:t>&amp; </a:t>
                      </a:r>
                      <a:r>
                        <a:rPr lang="en-AU" sz="500" spc="-5">
                          <a:effectLst/>
                        </a:rPr>
                        <a:t>S</a:t>
                      </a:r>
                      <a:r>
                        <a:rPr lang="en-AU" sz="500" spc="5">
                          <a:effectLst/>
                        </a:rPr>
                        <a:t>l</a:t>
                      </a:r>
                      <a:r>
                        <a:rPr lang="en-AU" sz="500" spc="-10">
                          <a:effectLst/>
                        </a:rPr>
                        <a:t>o</a:t>
                      </a:r>
                      <a:r>
                        <a:rPr lang="en-AU" sz="500">
                          <a:effectLst/>
                        </a:rPr>
                        <a:t>p</a:t>
                      </a:r>
                      <a:r>
                        <a:rPr lang="en-AU" sz="500" spc="5">
                          <a:effectLst/>
                        </a:rPr>
                        <a:t>i</a:t>
                      </a:r>
                      <a:r>
                        <a:rPr lang="en-AU" sz="500" spc="10">
                          <a:effectLst/>
                        </a:rPr>
                        <a:t>n</a:t>
                      </a:r>
                      <a:r>
                        <a:rPr lang="en-AU" sz="500">
                          <a:effectLst/>
                        </a:rPr>
                        <a:t>g</a:t>
                      </a:r>
                      <a:endParaRPr lang="en-AU" sz="1000">
                        <a:effectLst/>
                        <a:latin typeface="Calibri"/>
                        <a:ea typeface="Calibri"/>
                        <a:cs typeface="Times New Roman"/>
                      </a:endParaRPr>
                    </a:p>
                  </a:txBody>
                  <a:tcPr marL="0" marR="0" marT="0" marB="0"/>
                </a:tc>
                <a:tc gridSpan="2">
                  <a:txBody>
                    <a:bodyPr/>
                    <a:lstStyle/>
                    <a:p>
                      <a:pPr marL="49530">
                        <a:lnSpc>
                          <a:spcPct val="115000"/>
                        </a:lnSpc>
                        <a:spcBef>
                          <a:spcPts val="105"/>
                        </a:spcBef>
                        <a:spcAft>
                          <a:spcPts val="0"/>
                        </a:spcAft>
                      </a:pPr>
                      <a:r>
                        <a:rPr lang="en-AU" sz="500" spc="5">
                          <a:effectLst/>
                        </a:rPr>
                        <a:t>m</a:t>
                      </a:r>
                      <a:r>
                        <a:rPr lang="en-AU" sz="500">
                          <a:effectLst/>
                        </a:rPr>
                        <a:t>3</a:t>
                      </a:r>
                      <a:endParaRPr lang="en-AU" sz="1000">
                        <a:effectLst/>
                        <a:latin typeface="Calibri"/>
                        <a:ea typeface="Calibri"/>
                        <a:cs typeface="Times New Roman"/>
                      </a:endParaRPr>
                    </a:p>
                  </a:txBody>
                  <a:tcPr marL="0" marR="0" marT="0" marB="0"/>
                </a:tc>
                <a:tc hMerge="1">
                  <a:txBody>
                    <a:bodyPr/>
                    <a:lstStyle/>
                    <a:p>
                      <a:endParaRPr lang="en-AU"/>
                    </a:p>
                  </a:txBody>
                  <a:tcPr/>
                </a:tc>
                <a:tc gridSpan="2">
                  <a:txBody>
                    <a:bodyPr/>
                    <a:lstStyle/>
                    <a:p>
                      <a:pPr marL="77470">
                        <a:lnSpc>
                          <a:spcPct val="115000"/>
                        </a:lnSpc>
                        <a:spcBef>
                          <a:spcPts val="105"/>
                        </a:spcBef>
                        <a:spcAft>
                          <a:spcPts val="0"/>
                        </a:spcAft>
                      </a:pPr>
                      <a:r>
                        <a:rPr lang="en-AU" sz="500">
                          <a:effectLst/>
                        </a:rPr>
                        <a:t>1075</a:t>
                      </a:r>
                      <a:endParaRPr lang="en-AU" sz="1000">
                        <a:effectLst/>
                        <a:latin typeface="Calibri"/>
                        <a:ea typeface="Calibri"/>
                        <a:cs typeface="Times New Roman"/>
                      </a:endParaRPr>
                    </a:p>
                  </a:txBody>
                  <a:tcPr marL="0" marR="0" marT="0" marB="0"/>
                </a:tc>
                <a:tc hMerge="1">
                  <a:txBody>
                    <a:bodyPr/>
                    <a:lstStyle/>
                    <a:p>
                      <a:endParaRPr lang="en-AU"/>
                    </a:p>
                  </a:txBody>
                  <a:tcPr/>
                </a:tc>
                <a:tc gridSpan="2">
                  <a:txBody>
                    <a:bodyPr/>
                    <a:lstStyle/>
                    <a:p>
                      <a:pPr marL="93980">
                        <a:lnSpc>
                          <a:spcPct val="115000"/>
                        </a:lnSpc>
                        <a:spcBef>
                          <a:spcPts val="105"/>
                        </a:spcBef>
                        <a:spcAft>
                          <a:spcPts val="0"/>
                        </a:spcAft>
                      </a:pPr>
                      <a:r>
                        <a:rPr lang="en-AU" sz="500">
                          <a:effectLst/>
                        </a:rPr>
                        <a:t>165</a:t>
                      </a:r>
                      <a:endParaRPr lang="en-AU" sz="1000">
                        <a:effectLst/>
                        <a:latin typeface="Calibri"/>
                        <a:ea typeface="Calibri"/>
                        <a:cs typeface="Times New Roman"/>
                      </a:endParaRPr>
                    </a:p>
                  </a:txBody>
                  <a:tcPr marL="0" marR="0" marT="0" marB="0"/>
                </a:tc>
                <a:tc hMerge="1">
                  <a:txBody>
                    <a:bodyPr/>
                    <a:lstStyle/>
                    <a:p>
                      <a:endParaRPr lang="en-AU"/>
                    </a:p>
                  </a:txBody>
                  <a:tcPr/>
                </a:tc>
                <a:tc gridSpan="2">
                  <a:txBody>
                    <a:bodyPr/>
                    <a:lstStyle/>
                    <a:p>
                      <a:pPr marL="93980">
                        <a:lnSpc>
                          <a:spcPct val="115000"/>
                        </a:lnSpc>
                        <a:spcBef>
                          <a:spcPts val="105"/>
                        </a:spcBef>
                        <a:spcAft>
                          <a:spcPts val="0"/>
                        </a:spcAft>
                      </a:pPr>
                      <a:r>
                        <a:rPr lang="en-AU" sz="500" dirty="0">
                          <a:effectLst/>
                        </a:rPr>
                        <a:t>748</a:t>
                      </a:r>
                      <a:endParaRPr lang="en-AU" sz="1000" dirty="0">
                        <a:effectLst/>
                        <a:latin typeface="Calibri"/>
                        <a:ea typeface="Calibri"/>
                        <a:cs typeface="Times New Roman"/>
                      </a:endParaRPr>
                    </a:p>
                  </a:txBody>
                  <a:tcPr marL="0" marR="0" marT="0" marB="0"/>
                </a:tc>
                <a:tc hMerge="1">
                  <a:txBody>
                    <a:bodyPr/>
                    <a:lstStyle/>
                    <a:p>
                      <a:endParaRPr lang="en-AU"/>
                    </a:p>
                  </a:txBody>
                  <a:tcPr/>
                </a:tc>
                <a:tc gridSpan="2">
                  <a:txBody>
                    <a:bodyPr/>
                    <a:lstStyle/>
                    <a:p>
                      <a:pPr marL="93980">
                        <a:lnSpc>
                          <a:spcPct val="115000"/>
                        </a:lnSpc>
                        <a:spcBef>
                          <a:spcPts val="105"/>
                        </a:spcBef>
                        <a:spcAft>
                          <a:spcPts val="0"/>
                        </a:spcAft>
                      </a:pPr>
                      <a:r>
                        <a:rPr lang="en-AU" sz="500">
                          <a:effectLst/>
                        </a:rPr>
                        <a:t>725</a:t>
                      </a:r>
                      <a:endParaRPr lang="en-AU" sz="1000">
                        <a:effectLst/>
                        <a:latin typeface="Calibri"/>
                        <a:ea typeface="Calibri"/>
                        <a:cs typeface="Times New Roman"/>
                      </a:endParaRPr>
                    </a:p>
                  </a:txBody>
                  <a:tcPr marL="0" marR="0" marT="0" marB="0"/>
                </a:tc>
                <a:tc hMerge="1">
                  <a:txBody>
                    <a:bodyPr/>
                    <a:lstStyle/>
                    <a:p>
                      <a:endParaRPr lang="en-AU"/>
                    </a:p>
                  </a:txBody>
                  <a:tcPr/>
                </a:tc>
                <a:tc gridSpan="2">
                  <a:txBody>
                    <a:bodyPr/>
                    <a:lstStyle/>
                    <a:p>
                      <a:pPr>
                        <a:lnSpc>
                          <a:spcPct val="115000"/>
                        </a:lnSpc>
                        <a:spcAft>
                          <a:spcPts val="0"/>
                        </a:spcAft>
                      </a:pPr>
                      <a:r>
                        <a:rPr lang="en-AU" sz="1100">
                          <a:effectLst/>
                        </a:rPr>
                        <a:t> </a:t>
                      </a:r>
                      <a:endParaRPr lang="en-AU" sz="1000">
                        <a:effectLst/>
                        <a:latin typeface="Calibri"/>
                        <a:ea typeface="Calibri"/>
                        <a:cs typeface="Times New Roman"/>
                      </a:endParaRPr>
                    </a:p>
                  </a:txBody>
                  <a:tcPr marL="0" marR="0" marT="0" marB="0"/>
                </a:tc>
                <a:tc hMerge="1">
                  <a:txBody>
                    <a:bodyPr/>
                    <a:lstStyle/>
                    <a:p>
                      <a:endParaRPr lang="en-AU"/>
                    </a:p>
                  </a:txBody>
                  <a:tcPr/>
                </a:tc>
                <a:tc gridSpan="2">
                  <a:txBody>
                    <a:bodyPr/>
                    <a:lstStyle/>
                    <a:p>
                      <a:pPr marL="104775">
                        <a:lnSpc>
                          <a:spcPct val="115000"/>
                        </a:lnSpc>
                        <a:spcBef>
                          <a:spcPts val="105"/>
                        </a:spcBef>
                        <a:spcAft>
                          <a:spcPts val="0"/>
                        </a:spcAft>
                      </a:pPr>
                      <a:r>
                        <a:rPr lang="en-AU" sz="500">
                          <a:effectLst/>
                        </a:rPr>
                        <a:t>2</a:t>
                      </a:r>
                      <a:r>
                        <a:rPr lang="en-AU" sz="500" spc="5">
                          <a:effectLst/>
                        </a:rPr>
                        <a:t>,</a:t>
                      </a:r>
                      <a:r>
                        <a:rPr lang="en-AU" sz="500">
                          <a:effectLst/>
                        </a:rPr>
                        <a:t>713</a:t>
                      </a:r>
                      <a:endParaRPr lang="en-AU" sz="1000">
                        <a:effectLst/>
                        <a:latin typeface="Calibri"/>
                        <a:ea typeface="Calibri"/>
                        <a:cs typeface="Times New Roman"/>
                      </a:endParaRPr>
                    </a:p>
                  </a:txBody>
                  <a:tcPr marL="0" marR="0" marT="0" marB="0"/>
                </a:tc>
                <a:tc hMerge="1">
                  <a:txBody>
                    <a:bodyPr/>
                    <a:lstStyle/>
                    <a:p>
                      <a:endParaRPr lang="en-AU"/>
                    </a:p>
                  </a:txBody>
                  <a:tcPr/>
                </a:tc>
                <a:tc gridSpan="2">
                  <a:txBody>
                    <a:bodyPr/>
                    <a:lstStyle/>
                    <a:p>
                      <a:pPr marL="117475" marR="107950" algn="ctr">
                        <a:lnSpc>
                          <a:spcPct val="115000"/>
                        </a:lnSpc>
                        <a:spcBef>
                          <a:spcPts val="105"/>
                        </a:spcBef>
                        <a:spcAft>
                          <a:spcPts val="0"/>
                        </a:spcAft>
                      </a:pPr>
                      <a:r>
                        <a:rPr lang="en-AU" sz="500">
                          <a:effectLst/>
                        </a:rPr>
                        <a:t>1</a:t>
                      </a:r>
                      <a:r>
                        <a:rPr lang="en-AU" sz="500" spc="5">
                          <a:effectLst/>
                        </a:rPr>
                        <a:t>.</a:t>
                      </a:r>
                      <a:r>
                        <a:rPr lang="en-AU" sz="500">
                          <a:effectLst/>
                        </a:rPr>
                        <a:t>6</a:t>
                      </a:r>
                      <a:endParaRPr lang="en-AU" sz="1000">
                        <a:effectLst/>
                        <a:latin typeface="Calibri"/>
                        <a:ea typeface="Calibri"/>
                        <a:cs typeface="Times New Roman"/>
                      </a:endParaRPr>
                    </a:p>
                  </a:txBody>
                  <a:tcPr marL="0" marR="0" marT="0" marB="0"/>
                </a:tc>
                <a:tc hMerge="1">
                  <a:txBody>
                    <a:bodyPr/>
                    <a:lstStyle/>
                    <a:p>
                      <a:endParaRPr lang="en-AU"/>
                    </a:p>
                  </a:txBody>
                  <a:tcPr/>
                </a:tc>
                <a:tc gridSpan="2">
                  <a:txBody>
                    <a:bodyPr/>
                    <a:lstStyle/>
                    <a:p>
                      <a:pPr marL="104775">
                        <a:lnSpc>
                          <a:spcPct val="115000"/>
                        </a:lnSpc>
                        <a:spcBef>
                          <a:spcPts val="105"/>
                        </a:spcBef>
                        <a:spcAft>
                          <a:spcPts val="0"/>
                        </a:spcAft>
                      </a:pPr>
                      <a:r>
                        <a:rPr lang="en-AU" sz="500">
                          <a:effectLst/>
                        </a:rPr>
                        <a:t>1</a:t>
                      </a:r>
                      <a:r>
                        <a:rPr lang="en-AU" sz="500" spc="5">
                          <a:effectLst/>
                        </a:rPr>
                        <a:t>,</a:t>
                      </a:r>
                      <a:r>
                        <a:rPr lang="en-AU" sz="500">
                          <a:effectLst/>
                        </a:rPr>
                        <a:t>696</a:t>
                      </a:r>
                      <a:endParaRPr lang="en-AU" sz="1000">
                        <a:effectLst/>
                        <a:latin typeface="Calibri"/>
                        <a:ea typeface="Calibri"/>
                        <a:cs typeface="Times New Roman"/>
                      </a:endParaRPr>
                    </a:p>
                  </a:txBody>
                  <a:tcPr marL="0" marR="0" marT="0" marB="0"/>
                </a:tc>
                <a:tc hMerge="1">
                  <a:txBody>
                    <a:bodyPr/>
                    <a:lstStyle/>
                    <a:p>
                      <a:endParaRPr lang="en-AU"/>
                    </a:p>
                  </a:txBody>
                  <a:tcPr/>
                </a:tc>
                <a:tc>
                  <a:txBody>
                    <a:bodyPr/>
                    <a:lstStyle/>
                    <a:p>
                      <a:pPr>
                        <a:lnSpc>
                          <a:spcPct val="115000"/>
                        </a:lnSpc>
                        <a:spcAft>
                          <a:spcPts val="0"/>
                        </a:spcAft>
                      </a:pPr>
                      <a:r>
                        <a:rPr lang="en-AU" sz="1000">
                          <a:effectLst/>
                        </a:rPr>
                        <a:t> </a:t>
                      </a:r>
                      <a:endParaRPr lang="en-AU" sz="1000">
                        <a:effectLst/>
                        <a:latin typeface="Calibri"/>
                        <a:ea typeface="Calibri"/>
                        <a:cs typeface="Times New Roman"/>
                      </a:endParaRPr>
                    </a:p>
                  </a:txBody>
                  <a:tcPr marL="0" marR="0" marT="0" marB="0" anchor="ctr"/>
                </a:tc>
              </a:tr>
              <a:tr h="175984">
                <a:tc>
                  <a:txBody>
                    <a:bodyPr/>
                    <a:lstStyle/>
                    <a:p>
                      <a:pPr marL="23495">
                        <a:lnSpc>
                          <a:spcPct val="115000"/>
                        </a:lnSpc>
                        <a:spcBef>
                          <a:spcPts val="105"/>
                        </a:spcBef>
                        <a:spcAft>
                          <a:spcPts val="0"/>
                        </a:spcAft>
                      </a:pPr>
                      <a:r>
                        <a:rPr lang="en-AU" sz="500" spc="-5">
                          <a:effectLst/>
                        </a:rPr>
                        <a:t>F</a:t>
                      </a:r>
                      <a:r>
                        <a:rPr lang="en-AU" sz="500" spc="-10">
                          <a:effectLst/>
                        </a:rPr>
                        <a:t>o</a:t>
                      </a:r>
                      <a:r>
                        <a:rPr lang="en-AU" sz="500" spc="10">
                          <a:effectLst/>
                        </a:rPr>
                        <a:t>r</a:t>
                      </a:r>
                      <a:r>
                        <a:rPr lang="en-AU" sz="500" spc="5">
                          <a:effectLst/>
                        </a:rPr>
                        <a:t>mi</a:t>
                      </a:r>
                      <a:r>
                        <a:rPr lang="en-AU" sz="500" spc="10">
                          <a:effectLst/>
                        </a:rPr>
                        <a:t>n</a:t>
                      </a:r>
                      <a:r>
                        <a:rPr lang="en-AU" sz="500">
                          <a:effectLst/>
                        </a:rPr>
                        <a:t>g</a:t>
                      </a:r>
                      <a:r>
                        <a:rPr lang="en-AU" sz="500" spc="5">
                          <a:effectLst/>
                        </a:rPr>
                        <a:t> </a:t>
                      </a:r>
                      <a:r>
                        <a:rPr lang="en-AU" sz="500">
                          <a:effectLst/>
                        </a:rPr>
                        <a:t>C</a:t>
                      </a:r>
                      <a:r>
                        <a:rPr lang="en-AU" sz="500" spc="5">
                          <a:effectLst/>
                        </a:rPr>
                        <a:t>am</a:t>
                      </a:r>
                      <a:r>
                        <a:rPr lang="en-AU" sz="500" spc="-10">
                          <a:effectLst/>
                        </a:rPr>
                        <a:t>be</a:t>
                      </a:r>
                      <a:r>
                        <a:rPr lang="en-AU" sz="500">
                          <a:effectLst/>
                        </a:rPr>
                        <a:t>r</a:t>
                      </a:r>
                      <a:endParaRPr lang="en-AU" sz="1000">
                        <a:effectLst/>
                        <a:latin typeface="Calibri"/>
                        <a:ea typeface="Calibri"/>
                        <a:cs typeface="Times New Roman"/>
                      </a:endParaRPr>
                    </a:p>
                  </a:txBody>
                  <a:tcPr marL="0" marR="0" marT="0" marB="0"/>
                </a:tc>
                <a:tc gridSpan="2">
                  <a:txBody>
                    <a:bodyPr/>
                    <a:lstStyle/>
                    <a:p>
                      <a:pPr marL="49530">
                        <a:lnSpc>
                          <a:spcPct val="115000"/>
                        </a:lnSpc>
                        <a:spcBef>
                          <a:spcPts val="105"/>
                        </a:spcBef>
                        <a:spcAft>
                          <a:spcPts val="0"/>
                        </a:spcAft>
                      </a:pPr>
                      <a:r>
                        <a:rPr lang="en-AU" sz="500" spc="5">
                          <a:effectLst/>
                        </a:rPr>
                        <a:t>m</a:t>
                      </a:r>
                      <a:r>
                        <a:rPr lang="en-AU" sz="500">
                          <a:effectLst/>
                        </a:rPr>
                        <a:t>2</a:t>
                      </a:r>
                      <a:endParaRPr lang="en-AU" sz="1000">
                        <a:effectLst/>
                        <a:latin typeface="Calibri"/>
                        <a:ea typeface="Calibri"/>
                        <a:cs typeface="Times New Roman"/>
                      </a:endParaRPr>
                    </a:p>
                  </a:txBody>
                  <a:tcPr marL="0" marR="0" marT="0" marB="0"/>
                </a:tc>
                <a:tc hMerge="1">
                  <a:txBody>
                    <a:bodyPr/>
                    <a:lstStyle/>
                    <a:p>
                      <a:endParaRPr lang="en-AU"/>
                    </a:p>
                  </a:txBody>
                  <a:tcPr/>
                </a:tc>
                <a:tc gridSpan="2">
                  <a:txBody>
                    <a:bodyPr/>
                    <a:lstStyle/>
                    <a:p>
                      <a:pPr marL="77470">
                        <a:lnSpc>
                          <a:spcPct val="115000"/>
                        </a:lnSpc>
                        <a:spcBef>
                          <a:spcPts val="105"/>
                        </a:spcBef>
                        <a:spcAft>
                          <a:spcPts val="0"/>
                        </a:spcAft>
                      </a:pPr>
                      <a:r>
                        <a:rPr lang="en-AU" sz="500">
                          <a:effectLst/>
                        </a:rPr>
                        <a:t>5500</a:t>
                      </a:r>
                      <a:endParaRPr lang="en-AU" sz="1000">
                        <a:effectLst/>
                        <a:latin typeface="Calibri"/>
                        <a:ea typeface="Calibri"/>
                        <a:cs typeface="Times New Roman"/>
                      </a:endParaRPr>
                    </a:p>
                  </a:txBody>
                  <a:tcPr marL="0" marR="0" marT="0" marB="0"/>
                </a:tc>
                <a:tc hMerge="1">
                  <a:txBody>
                    <a:bodyPr/>
                    <a:lstStyle/>
                    <a:p>
                      <a:endParaRPr lang="en-AU"/>
                    </a:p>
                  </a:txBody>
                  <a:tcPr/>
                </a:tc>
                <a:tc gridSpan="2">
                  <a:txBody>
                    <a:bodyPr/>
                    <a:lstStyle/>
                    <a:p>
                      <a:pPr marL="77470">
                        <a:lnSpc>
                          <a:spcPct val="115000"/>
                        </a:lnSpc>
                        <a:spcBef>
                          <a:spcPts val="105"/>
                        </a:spcBef>
                        <a:spcAft>
                          <a:spcPts val="0"/>
                        </a:spcAft>
                      </a:pPr>
                      <a:r>
                        <a:rPr lang="en-AU" sz="500">
                          <a:effectLst/>
                        </a:rPr>
                        <a:t>5500</a:t>
                      </a:r>
                      <a:endParaRPr lang="en-AU" sz="1000">
                        <a:effectLst/>
                        <a:latin typeface="Calibri"/>
                        <a:ea typeface="Calibri"/>
                        <a:cs typeface="Times New Roman"/>
                      </a:endParaRPr>
                    </a:p>
                  </a:txBody>
                  <a:tcPr marL="0" marR="0" marT="0" marB="0"/>
                </a:tc>
                <a:tc hMerge="1">
                  <a:txBody>
                    <a:bodyPr/>
                    <a:lstStyle/>
                    <a:p>
                      <a:endParaRPr lang="en-AU"/>
                    </a:p>
                  </a:txBody>
                  <a:tcPr/>
                </a:tc>
                <a:tc gridSpan="2">
                  <a:txBody>
                    <a:bodyPr/>
                    <a:lstStyle/>
                    <a:p>
                      <a:pPr marL="77470">
                        <a:lnSpc>
                          <a:spcPct val="115000"/>
                        </a:lnSpc>
                        <a:spcBef>
                          <a:spcPts val="105"/>
                        </a:spcBef>
                        <a:spcAft>
                          <a:spcPts val="0"/>
                        </a:spcAft>
                      </a:pPr>
                      <a:r>
                        <a:rPr lang="en-AU" sz="500" dirty="0">
                          <a:effectLst/>
                        </a:rPr>
                        <a:t>5500</a:t>
                      </a:r>
                      <a:endParaRPr lang="en-AU" sz="1000" dirty="0">
                        <a:effectLst/>
                        <a:latin typeface="Calibri"/>
                        <a:ea typeface="Calibri"/>
                        <a:cs typeface="Times New Roman"/>
                      </a:endParaRPr>
                    </a:p>
                  </a:txBody>
                  <a:tcPr marL="0" marR="0" marT="0" marB="0"/>
                </a:tc>
                <a:tc hMerge="1">
                  <a:txBody>
                    <a:bodyPr/>
                    <a:lstStyle/>
                    <a:p>
                      <a:endParaRPr lang="en-AU"/>
                    </a:p>
                  </a:txBody>
                  <a:tcPr/>
                </a:tc>
                <a:tc gridSpan="2">
                  <a:txBody>
                    <a:bodyPr/>
                    <a:lstStyle/>
                    <a:p>
                      <a:pPr marL="77470">
                        <a:lnSpc>
                          <a:spcPct val="115000"/>
                        </a:lnSpc>
                        <a:spcBef>
                          <a:spcPts val="105"/>
                        </a:spcBef>
                        <a:spcAft>
                          <a:spcPts val="0"/>
                        </a:spcAft>
                      </a:pPr>
                      <a:r>
                        <a:rPr lang="en-AU" sz="500" dirty="0">
                          <a:effectLst/>
                        </a:rPr>
                        <a:t>5500</a:t>
                      </a:r>
                      <a:endParaRPr lang="en-AU" sz="1000" dirty="0">
                        <a:effectLst/>
                        <a:latin typeface="Calibri"/>
                        <a:ea typeface="Calibri"/>
                        <a:cs typeface="Times New Roman"/>
                      </a:endParaRPr>
                    </a:p>
                  </a:txBody>
                  <a:tcPr marL="0" marR="0" marT="0" marB="0"/>
                </a:tc>
                <a:tc hMerge="1">
                  <a:txBody>
                    <a:bodyPr/>
                    <a:lstStyle/>
                    <a:p>
                      <a:endParaRPr lang="en-AU"/>
                    </a:p>
                  </a:txBody>
                  <a:tcPr/>
                </a:tc>
                <a:tc gridSpan="2">
                  <a:txBody>
                    <a:bodyPr/>
                    <a:lstStyle/>
                    <a:p>
                      <a:pPr marL="77470">
                        <a:lnSpc>
                          <a:spcPct val="115000"/>
                        </a:lnSpc>
                        <a:spcBef>
                          <a:spcPts val="105"/>
                        </a:spcBef>
                        <a:spcAft>
                          <a:spcPts val="0"/>
                        </a:spcAft>
                      </a:pPr>
                      <a:r>
                        <a:rPr lang="en-AU" sz="500">
                          <a:effectLst/>
                        </a:rPr>
                        <a:t>5500</a:t>
                      </a:r>
                      <a:endParaRPr lang="en-AU" sz="1000">
                        <a:effectLst/>
                        <a:latin typeface="Calibri"/>
                        <a:ea typeface="Calibri"/>
                        <a:cs typeface="Times New Roman"/>
                      </a:endParaRPr>
                    </a:p>
                  </a:txBody>
                  <a:tcPr marL="0" marR="0" marT="0" marB="0"/>
                </a:tc>
                <a:tc hMerge="1">
                  <a:txBody>
                    <a:bodyPr/>
                    <a:lstStyle/>
                    <a:p>
                      <a:endParaRPr lang="en-AU"/>
                    </a:p>
                  </a:txBody>
                  <a:tcPr/>
                </a:tc>
                <a:tc gridSpan="2">
                  <a:txBody>
                    <a:bodyPr/>
                    <a:lstStyle/>
                    <a:p>
                      <a:pPr marL="89535">
                        <a:lnSpc>
                          <a:spcPct val="115000"/>
                        </a:lnSpc>
                        <a:spcBef>
                          <a:spcPts val="105"/>
                        </a:spcBef>
                        <a:spcAft>
                          <a:spcPts val="0"/>
                        </a:spcAft>
                      </a:pPr>
                      <a:r>
                        <a:rPr lang="en-AU" sz="500">
                          <a:effectLst/>
                        </a:rPr>
                        <a:t>27</a:t>
                      </a:r>
                      <a:r>
                        <a:rPr lang="en-AU" sz="500" spc="5">
                          <a:effectLst/>
                        </a:rPr>
                        <a:t>,</a:t>
                      </a:r>
                      <a:r>
                        <a:rPr lang="en-AU" sz="500">
                          <a:effectLst/>
                        </a:rPr>
                        <a:t>500</a:t>
                      </a:r>
                      <a:endParaRPr lang="en-AU" sz="1000">
                        <a:effectLst/>
                        <a:latin typeface="Calibri"/>
                        <a:ea typeface="Calibri"/>
                        <a:cs typeface="Times New Roman"/>
                      </a:endParaRPr>
                    </a:p>
                  </a:txBody>
                  <a:tcPr marL="0" marR="0" marT="0" marB="0"/>
                </a:tc>
                <a:tc hMerge="1">
                  <a:txBody>
                    <a:bodyPr/>
                    <a:lstStyle/>
                    <a:p>
                      <a:endParaRPr lang="en-AU"/>
                    </a:p>
                  </a:txBody>
                  <a:tcPr/>
                </a:tc>
                <a:tc gridSpan="2">
                  <a:txBody>
                    <a:bodyPr/>
                    <a:lstStyle/>
                    <a:p>
                      <a:pPr marL="127000" marR="115570" algn="ctr">
                        <a:lnSpc>
                          <a:spcPct val="115000"/>
                        </a:lnSpc>
                        <a:spcBef>
                          <a:spcPts val="105"/>
                        </a:spcBef>
                        <a:spcAft>
                          <a:spcPts val="0"/>
                        </a:spcAft>
                      </a:pPr>
                      <a:r>
                        <a:rPr lang="en-AU" sz="500">
                          <a:effectLst/>
                        </a:rPr>
                        <a:t>80</a:t>
                      </a:r>
                      <a:endParaRPr lang="en-AU" sz="1000">
                        <a:effectLst/>
                        <a:latin typeface="Calibri"/>
                        <a:ea typeface="Calibri"/>
                        <a:cs typeface="Times New Roman"/>
                      </a:endParaRPr>
                    </a:p>
                  </a:txBody>
                  <a:tcPr marL="0" marR="0" marT="0" marB="0"/>
                </a:tc>
                <a:tc hMerge="1">
                  <a:txBody>
                    <a:bodyPr/>
                    <a:lstStyle/>
                    <a:p>
                      <a:endParaRPr lang="en-AU"/>
                    </a:p>
                  </a:txBody>
                  <a:tcPr/>
                </a:tc>
                <a:tc gridSpan="2">
                  <a:txBody>
                    <a:bodyPr/>
                    <a:lstStyle/>
                    <a:p>
                      <a:pPr marL="111760" marR="98425" algn="ctr">
                        <a:lnSpc>
                          <a:spcPct val="115000"/>
                        </a:lnSpc>
                        <a:spcBef>
                          <a:spcPts val="105"/>
                        </a:spcBef>
                        <a:spcAft>
                          <a:spcPts val="0"/>
                        </a:spcAft>
                      </a:pPr>
                      <a:r>
                        <a:rPr lang="en-AU" sz="500">
                          <a:effectLst/>
                        </a:rPr>
                        <a:t>344</a:t>
                      </a:r>
                      <a:endParaRPr lang="en-AU" sz="1000">
                        <a:effectLst/>
                        <a:latin typeface="Calibri"/>
                        <a:ea typeface="Calibri"/>
                        <a:cs typeface="Times New Roman"/>
                      </a:endParaRPr>
                    </a:p>
                  </a:txBody>
                  <a:tcPr marL="0" marR="0" marT="0" marB="0"/>
                </a:tc>
                <a:tc hMerge="1">
                  <a:txBody>
                    <a:bodyPr/>
                    <a:lstStyle/>
                    <a:p>
                      <a:endParaRPr lang="en-AU"/>
                    </a:p>
                  </a:txBody>
                  <a:tcPr/>
                </a:tc>
                <a:tc>
                  <a:txBody>
                    <a:bodyPr/>
                    <a:lstStyle/>
                    <a:p>
                      <a:pPr>
                        <a:lnSpc>
                          <a:spcPct val="115000"/>
                        </a:lnSpc>
                        <a:spcAft>
                          <a:spcPts val="0"/>
                        </a:spcAft>
                      </a:pPr>
                      <a:r>
                        <a:rPr lang="en-AU" sz="1000">
                          <a:effectLst/>
                        </a:rPr>
                        <a:t> </a:t>
                      </a:r>
                      <a:endParaRPr lang="en-AU" sz="1000">
                        <a:effectLst/>
                        <a:latin typeface="Calibri"/>
                        <a:ea typeface="Calibri"/>
                        <a:cs typeface="Times New Roman"/>
                      </a:endParaRPr>
                    </a:p>
                  </a:txBody>
                  <a:tcPr marL="0" marR="0" marT="0" marB="0" anchor="ctr"/>
                </a:tc>
              </a:tr>
              <a:tr h="175984">
                <a:tc>
                  <a:txBody>
                    <a:bodyPr/>
                    <a:lstStyle/>
                    <a:p>
                      <a:pPr marL="23495">
                        <a:lnSpc>
                          <a:spcPct val="115000"/>
                        </a:lnSpc>
                        <a:spcBef>
                          <a:spcPts val="105"/>
                        </a:spcBef>
                        <a:spcAft>
                          <a:spcPts val="0"/>
                        </a:spcAft>
                      </a:pPr>
                      <a:r>
                        <a:rPr lang="en-AU" sz="500" spc="-10">
                          <a:effectLst/>
                        </a:rPr>
                        <a:t>W</a:t>
                      </a:r>
                      <a:r>
                        <a:rPr lang="en-AU" sz="500" spc="5">
                          <a:effectLst/>
                        </a:rPr>
                        <a:t>at</a:t>
                      </a:r>
                      <a:r>
                        <a:rPr lang="en-AU" sz="500" spc="-10">
                          <a:effectLst/>
                        </a:rPr>
                        <a:t>e</a:t>
                      </a:r>
                      <a:r>
                        <a:rPr lang="en-AU" sz="500" spc="10">
                          <a:effectLst/>
                        </a:rPr>
                        <a:t>r</a:t>
                      </a:r>
                      <a:r>
                        <a:rPr lang="en-AU" sz="500" spc="5">
                          <a:effectLst/>
                        </a:rPr>
                        <a:t>i</a:t>
                      </a:r>
                      <a:r>
                        <a:rPr lang="en-AU" sz="500" spc="10">
                          <a:effectLst/>
                        </a:rPr>
                        <a:t>n</a:t>
                      </a:r>
                      <a:r>
                        <a:rPr lang="en-AU" sz="500">
                          <a:effectLst/>
                        </a:rPr>
                        <a:t>g</a:t>
                      </a:r>
                      <a:r>
                        <a:rPr lang="en-AU" sz="500" spc="5">
                          <a:effectLst/>
                        </a:rPr>
                        <a:t> a</a:t>
                      </a:r>
                      <a:r>
                        <a:rPr lang="en-AU" sz="500" spc="10">
                          <a:effectLst/>
                        </a:rPr>
                        <a:t>n</a:t>
                      </a:r>
                      <a:r>
                        <a:rPr lang="en-AU" sz="500">
                          <a:effectLst/>
                        </a:rPr>
                        <a:t>d</a:t>
                      </a:r>
                      <a:r>
                        <a:rPr lang="en-AU" sz="500" spc="5">
                          <a:effectLst/>
                        </a:rPr>
                        <a:t> </a:t>
                      </a:r>
                      <a:r>
                        <a:rPr lang="en-AU" sz="500">
                          <a:effectLst/>
                        </a:rPr>
                        <a:t>C</a:t>
                      </a:r>
                      <a:r>
                        <a:rPr lang="en-AU" sz="500" spc="-10">
                          <a:effectLst/>
                        </a:rPr>
                        <a:t>o</a:t>
                      </a:r>
                      <a:r>
                        <a:rPr lang="en-AU" sz="500" spc="5">
                          <a:effectLst/>
                        </a:rPr>
                        <a:t>m</a:t>
                      </a:r>
                      <a:r>
                        <a:rPr lang="en-AU" sz="500">
                          <a:effectLst/>
                        </a:rPr>
                        <a:t>p</a:t>
                      </a:r>
                      <a:r>
                        <a:rPr lang="en-AU" sz="500" spc="5">
                          <a:effectLst/>
                        </a:rPr>
                        <a:t>a</a:t>
                      </a:r>
                      <a:r>
                        <a:rPr lang="en-AU" sz="500" spc="-10">
                          <a:effectLst/>
                        </a:rPr>
                        <a:t>c</a:t>
                      </a:r>
                      <a:r>
                        <a:rPr lang="en-AU" sz="500" spc="5">
                          <a:effectLst/>
                        </a:rPr>
                        <a:t>ti</a:t>
                      </a:r>
                      <a:r>
                        <a:rPr lang="en-AU" sz="500" spc="-10">
                          <a:effectLst/>
                        </a:rPr>
                        <a:t>o</a:t>
                      </a:r>
                      <a:r>
                        <a:rPr lang="en-AU" sz="500">
                          <a:effectLst/>
                        </a:rPr>
                        <a:t>n</a:t>
                      </a:r>
                      <a:endParaRPr lang="en-AU" sz="1000">
                        <a:effectLst/>
                        <a:latin typeface="Calibri"/>
                        <a:ea typeface="Calibri"/>
                        <a:cs typeface="Times New Roman"/>
                      </a:endParaRPr>
                    </a:p>
                  </a:txBody>
                  <a:tcPr marL="0" marR="0" marT="0" marB="0"/>
                </a:tc>
                <a:tc gridSpan="2">
                  <a:txBody>
                    <a:bodyPr/>
                    <a:lstStyle/>
                    <a:p>
                      <a:pPr marL="49530">
                        <a:lnSpc>
                          <a:spcPct val="115000"/>
                        </a:lnSpc>
                        <a:spcBef>
                          <a:spcPts val="105"/>
                        </a:spcBef>
                        <a:spcAft>
                          <a:spcPts val="0"/>
                        </a:spcAft>
                      </a:pPr>
                      <a:r>
                        <a:rPr lang="en-AU" sz="500" spc="5">
                          <a:effectLst/>
                        </a:rPr>
                        <a:t>m</a:t>
                      </a:r>
                      <a:r>
                        <a:rPr lang="en-AU" sz="500">
                          <a:effectLst/>
                        </a:rPr>
                        <a:t>2</a:t>
                      </a:r>
                      <a:endParaRPr lang="en-AU" sz="1000">
                        <a:effectLst/>
                        <a:latin typeface="Calibri"/>
                        <a:ea typeface="Calibri"/>
                        <a:cs typeface="Times New Roman"/>
                      </a:endParaRPr>
                    </a:p>
                  </a:txBody>
                  <a:tcPr marL="0" marR="0" marT="0" marB="0"/>
                </a:tc>
                <a:tc hMerge="1">
                  <a:txBody>
                    <a:bodyPr/>
                    <a:lstStyle/>
                    <a:p>
                      <a:endParaRPr lang="en-AU"/>
                    </a:p>
                  </a:txBody>
                  <a:tcPr/>
                </a:tc>
                <a:tc gridSpan="2">
                  <a:txBody>
                    <a:bodyPr/>
                    <a:lstStyle/>
                    <a:p>
                      <a:pPr marL="77470">
                        <a:lnSpc>
                          <a:spcPct val="115000"/>
                        </a:lnSpc>
                        <a:spcBef>
                          <a:spcPts val="105"/>
                        </a:spcBef>
                        <a:spcAft>
                          <a:spcPts val="0"/>
                        </a:spcAft>
                      </a:pPr>
                      <a:r>
                        <a:rPr lang="en-AU" sz="500">
                          <a:effectLst/>
                        </a:rPr>
                        <a:t>5500</a:t>
                      </a:r>
                      <a:endParaRPr lang="en-AU" sz="1000">
                        <a:effectLst/>
                        <a:latin typeface="Calibri"/>
                        <a:ea typeface="Calibri"/>
                        <a:cs typeface="Times New Roman"/>
                      </a:endParaRPr>
                    </a:p>
                  </a:txBody>
                  <a:tcPr marL="0" marR="0" marT="0" marB="0"/>
                </a:tc>
                <a:tc hMerge="1">
                  <a:txBody>
                    <a:bodyPr/>
                    <a:lstStyle/>
                    <a:p>
                      <a:endParaRPr lang="en-AU"/>
                    </a:p>
                  </a:txBody>
                  <a:tcPr/>
                </a:tc>
                <a:tc gridSpan="2">
                  <a:txBody>
                    <a:bodyPr/>
                    <a:lstStyle/>
                    <a:p>
                      <a:pPr marL="77470">
                        <a:lnSpc>
                          <a:spcPct val="115000"/>
                        </a:lnSpc>
                        <a:spcBef>
                          <a:spcPts val="105"/>
                        </a:spcBef>
                        <a:spcAft>
                          <a:spcPts val="0"/>
                        </a:spcAft>
                      </a:pPr>
                      <a:r>
                        <a:rPr lang="en-AU" sz="500">
                          <a:effectLst/>
                        </a:rPr>
                        <a:t>6130</a:t>
                      </a:r>
                      <a:endParaRPr lang="en-AU" sz="1000">
                        <a:effectLst/>
                        <a:latin typeface="Calibri"/>
                        <a:ea typeface="Calibri"/>
                        <a:cs typeface="Times New Roman"/>
                      </a:endParaRPr>
                    </a:p>
                  </a:txBody>
                  <a:tcPr marL="0" marR="0" marT="0" marB="0"/>
                </a:tc>
                <a:tc hMerge="1">
                  <a:txBody>
                    <a:bodyPr/>
                    <a:lstStyle/>
                    <a:p>
                      <a:endParaRPr lang="en-AU"/>
                    </a:p>
                  </a:txBody>
                  <a:tcPr/>
                </a:tc>
                <a:tc gridSpan="2">
                  <a:txBody>
                    <a:bodyPr/>
                    <a:lstStyle/>
                    <a:p>
                      <a:pPr marL="77470">
                        <a:lnSpc>
                          <a:spcPct val="115000"/>
                        </a:lnSpc>
                        <a:spcBef>
                          <a:spcPts val="105"/>
                        </a:spcBef>
                        <a:spcAft>
                          <a:spcPts val="0"/>
                        </a:spcAft>
                      </a:pPr>
                      <a:r>
                        <a:rPr lang="en-AU" sz="500">
                          <a:effectLst/>
                        </a:rPr>
                        <a:t>5500</a:t>
                      </a:r>
                      <a:endParaRPr lang="en-AU" sz="1000">
                        <a:effectLst/>
                        <a:latin typeface="Calibri"/>
                        <a:ea typeface="Calibri"/>
                        <a:cs typeface="Times New Roman"/>
                      </a:endParaRPr>
                    </a:p>
                  </a:txBody>
                  <a:tcPr marL="0" marR="0" marT="0" marB="0"/>
                </a:tc>
                <a:tc hMerge="1">
                  <a:txBody>
                    <a:bodyPr/>
                    <a:lstStyle/>
                    <a:p>
                      <a:endParaRPr lang="en-AU"/>
                    </a:p>
                  </a:txBody>
                  <a:tcPr/>
                </a:tc>
                <a:tc gridSpan="2">
                  <a:txBody>
                    <a:bodyPr/>
                    <a:lstStyle/>
                    <a:p>
                      <a:pPr marL="77470">
                        <a:lnSpc>
                          <a:spcPct val="115000"/>
                        </a:lnSpc>
                        <a:spcBef>
                          <a:spcPts val="105"/>
                        </a:spcBef>
                        <a:spcAft>
                          <a:spcPts val="0"/>
                        </a:spcAft>
                      </a:pPr>
                      <a:r>
                        <a:rPr lang="en-AU" sz="500" dirty="0">
                          <a:effectLst/>
                        </a:rPr>
                        <a:t>6256</a:t>
                      </a:r>
                      <a:endParaRPr lang="en-AU" sz="1000" dirty="0">
                        <a:effectLst/>
                        <a:latin typeface="Calibri"/>
                        <a:ea typeface="Calibri"/>
                        <a:cs typeface="Times New Roman"/>
                      </a:endParaRPr>
                    </a:p>
                  </a:txBody>
                  <a:tcPr marL="0" marR="0" marT="0" marB="0"/>
                </a:tc>
                <a:tc hMerge="1">
                  <a:txBody>
                    <a:bodyPr/>
                    <a:lstStyle/>
                    <a:p>
                      <a:endParaRPr lang="en-AU"/>
                    </a:p>
                  </a:txBody>
                  <a:tcPr/>
                </a:tc>
                <a:tc gridSpan="2">
                  <a:txBody>
                    <a:bodyPr/>
                    <a:lstStyle/>
                    <a:p>
                      <a:pPr marL="62230">
                        <a:lnSpc>
                          <a:spcPct val="115000"/>
                        </a:lnSpc>
                        <a:spcBef>
                          <a:spcPts val="105"/>
                        </a:spcBef>
                        <a:spcAft>
                          <a:spcPts val="0"/>
                        </a:spcAft>
                      </a:pPr>
                      <a:r>
                        <a:rPr lang="en-AU" sz="500">
                          <a:effectLst/>
                        </a:rPr>
                        <a:t>11800</a:t>
                      </a:r>
                      <a:endParaRPr lang="en-AU" sz="1000">
                        <a:effectLst/>
                        <a:latin typeface="Calibri"/>
                        <a:ea typeface="Calibri"/>
                        <a:cs typeface="Times New Roman"/>
                      </a:endParaRPr>
                    </a:p>
                  </a:txBody>
                  <a:tcPr marL="0" marR="0" marT="0" marB="0"/>
                </a:tc>
                <a:tc hMerge="1">
                  <a:txBody>
                    <a:bodyPr/>
                    <a:lstStyle/>
                    <a:p>
                      <a:endParaRPr lang="en-AU"/>
                    </a:p>
                  </a:txBody>
                  <a:tcPr/>
                </a:tc>
                <a:tc gridSpan="2">
                  <a:txBody>
                    <a:bodyPr/>
                    <a:lstStyle/>
                    <a:p>
                      <a:pPr marL="89535">
                        <a:lnSpc>
                          <a:spcPct val="115000"/>
                        </a:lnSpc>
                        <a:spcBef>
                          <a:spcPts val="105"/>
                        </a:spcBef>
                        <a:spcAft>
                          <a:spcPts val="0"/>
                        </a:spcAft>
                      </a:pPr>
                      <a:r>
                        <a:rPr lang="en-AU" sz="500">
                          <a:effectLst/>
                        </a:rPr>
                        <a:t>35</a:t>
                      </a:r>
                      <a:r>
                        <a:rPr lang="en-AU" sz="500" spc="5">
                          <a:effectLst/>
                        </a:rPr>
                        <a:t>,</a:t>
                      </a:r>
                      <a:r>
                        <a:rPr lang="en-AU" sz="500">
                          <a:effectLst/>
                        </a:rPr>
                        <a:t>186</a:t>
                      </a:r>
                      <a:endParaRPr lang="en-AU" sz="1000">
                        <a:effectLst/>
                        <a:latin typeface="Calibri"/>
                        <a:ea typeface="Calibri"/>
                        <a:cs typeface="Times New Roman"/>
                      </a:endParaRPr>
                    </a:p>
                  </a:txBody>
                  <a:tcPr marL="0" marR="0" marT="0" marB="0"/>
                </a:tc>
                <a:tc hMerge="1">
                  <a:txBody>
                    <a:bodyPr/>
                    <a:lstStyle/>
                    <a:p>
                      <a:endParaRPr lang="en-AU"/>
                    </a:p>
                  </a:txBody>
                  <a:tcPr/>
                </a:tc>
                <a:tc gridSpan="2">
                  <a:txBody>
                    <a:bodyPr/>
                    <a:lstStyle/>
                    <a:p>
                      <a:pPr marL="127000" marR="115570" algn="ctr">
                        <a:lnSpc>
                          <a:spcPct val="115000"/>
                        </a:lnSpc>
                        <a:spcBef>
                          <a:spcPts val="105"/>
                        </a:spcBef>
                        <a:spcAft>
                          <a:spcPts val="0"/>
                        </a:spcAft>
                      </a:pPr>
                      <a:r>
                        <a:rPr lang="en-AU" sz="500">
                          <a:effectLst/>
                        </a:rPr>
                        <a:t>90</a:t>
                      </a:r>
                      <a:endParaRPr lang="en-AU" sz="1000">
                        <a:effectLst/>
                        <a:latin typeface="Calibri"/>
                        <a:ea typeface="Calibri"/>
                        <a:cs typeface="Times New Roman"/>
                      </a:endParaRPr>
                    </a:p>
                  </a:txBody>
                  <a:tcPr marL="0" marR="0" marT="0" marB="0"/>
                </a:tc>
                <a:tc hMerge="1">
                  <a:txBody>
                    <a:bodyPr/>
                    <a:lstStyle/>
                    <a:p>
                      <a:endParaRPr lang="en-AU"/>
                    </a:p>
                  </a:txBody>
                  <a:tcPr/>
                </a:tc>
                <a:tc gridSpan="2">
                  <a:txBody>
                    <a:bodyPr/>
                    <a:lstStyle/>
                    <a:p>
                      <a:pPr marL="111760" marR="98425" algn="ctr">
                        <a:lnSpc>
                          <a:spcPct val="115000"/>
                        </a:lnSpc>
                        <a:spcBef>
                          <a:spcPts val="105"/>
                        </a:spcBef>
                        <a:spcAft>
                          <a:spcPts val="0"/>
                        </a:spcAft>
                      </a:pPr>
                      <a:r>
                        <a:rPr lang="en-AU" sz="500">
                          <a:effectLst/>
                        </a:rPr>
                        <a:t>391</a:t>
                      </a:r>
                      <a:endParaRPr lang="en-AU" sz="1000">
                        <a:effectLst/>
                        <a:latin typeface="Calibri"/>
                        <a:ea typeface="Calibri"/>
                        <a:cs typeface="Times New Roman"/>
                      </a:endParaRPr>
                    </a:p>
                  </a:txBody>
                  <a:tcPr marL="0" marR="0" marT="0" marB="0"/>
                </a:tc>
                <a:tc hMerge="1">
                  <a:txBody>
                    <a:bodyPr/>
                    <a:lstStyle/>
                    <a:p>
                      <a:endParaRPr lang="en-AU"/>
                    </a:p>
                  </a:txBody>
                  <a:tcPr/>
                </a:tc>
                <a:tc>
                  <a:txBody>
                    <a:bodyPr/>
                    <a:lstStyle/>
                    <a:p>
                      <a:pPr>
                        <a:lnSpc>
                          <a:spcPct val="115000"/>
                        </a:lnSpc>
                        <a:spcAft>
                          <a:spcPts val="0"/>
                        </a:spcAft>
                      </a:pPr>
                      <a:r>
                        <a:rPr lang="en-AU" sz="1000">
                          <a:effectLst/>
                        </a:rPr>
                        <a:t> </a:t>
                      </a:r>
                      <a:endParaRPr lang="en-AU" sz="1000">
                        <a:effectLst/>
                        <a:latin typeface="Calibri"/>
                        <a:ea typeface="Calibri"/>
                        <a:cs typeface="Times New Roman"/>
                      </a:endParaRPr>
                    </a:p>
                  </a:txBody>
                  <a:tcPr marL="0" marR="0" marT="0" marB="0" anchor="ctr"/>
                </a:tc>
              </a:tr>
              <a:tr h="175984">
                <a:tc>
                  <a:txBody>
                    <a:bodyPr/>
                    <a:lstStyle/>
                    <a:p>
                      <a:pPr marL="23495">
                        <a:lnSpc>
                          <a:spcPct val="115000"/>
                        </a:lnSpc>
                        <a:spcBef>
                          <a:spcPts val="105"/>
                        </a:spcBef>
                        <a:spcAft>
                          <a:spcPts val="0"/>
                        </a:spcAft>
                      </a:pPr>
                      <a:r>
                        <a:rPr lang="en-AU" sz="500" spc="-10">
                          <a:effectLst/>
                        </a:rPr>
                        <a:t>Re</a:t>
                      </a:r>
                      <a:r>
                        <a:rPr lang="en-AU" sz="500" spc="-5">
                          <a:effectLst/>
                        </a:rPr>
                        <a:t>s</a:t>
                      </a:r>
                      <a:r>
                        <a:rPr lang="en-AU" sz="500" spc="10">
                          <a:effectLst/>
                        </a:rPr>
                        <a:t>h</a:t>
                      </a:r>
                      <a:r>
                        <a:rPr lang="en-AU" sz="500" spc="5">
                          <a:effectLst/>
                        </a:rPr>
                        <a:t>a</a:t>
                      </a:r>
                      <a:r>
                        <a:rPr lang="en-AU" sz="500">
                          <a:effectLst/>
                        </a:rPr>
                        <a:t>p</a:t>
                      </a:r>
                      <a:r>
                        <a:rPr lang="en-AU" sz="500" spc="5">
                          <a:effectLst/>
                        </a:rPr>
                        <a:t>i</a:t>
                      </a:r>
                      <a:r>
                        <a:rPr lang="en-AU" sz="500" spc="10">
                          <a:effectLst/>
                        </a:rPr>
                        <a:t>n</a:t>
                      </a:r>
                      <a:r>
                        <a:rPr lang="en-AU" sz="500">
                          <a:effectLst/>
                        </a:rPr>
                        <a:t>g</a:t>
                      </a:r>
                      <a:endParaRPr lang="en-AU" sz="1000">
                        <a:effectLst/>
                        <a:latin typeface="Calibri"/>
                        <a:ea typeface="Calibri"/>
                        <a:cs typeface="Times New Roman"/>
                      </a:endParaRPr>
                    </a:p>
                  </a:txBody>
                  <a:tcPr marL="0" marR="0" marT="0" marB="0"/>
                </a:tc>
                <a:tc gridSpan="2">
                  <a:txBody>
                    <a:bodyPr/>
                    <a:lstStyle/>
                    <a:p>
                      <a:pPr marL="49530">
                        <a:lnSpc>
                          <a:spcPct val="115000"/>
                        </a:lnSpc>
                        <a:spcBef>
                          <a:spcPts val="105"/>
                        </a:spcBef>
                        <a:spcAft>
                          <a:spcPts val="0"/>
                        </a:spcAft>
                      </a:pPr>
                      <a:r>
                        <a:rPr lang="en-AU" sz="500" spc="5">
                          <a:effectLst/>
                        </a:rPr>
                        <a:t>m</a:t>
                      </a:r>
                      <a:r>
                        <a:rPr lang="en-AU" sz="500">
                          <a:effectLst/>
                        </a:rPr>
                        <a:t>2</a:t>
                      </a:r>
                      <a:endParaRPr lang="en-AU" sz="1000">
                        <a:effectLst/>
                        <a:latin typeface="Calibri"/>
                        <a:ea typeface="Calibri"/>
                        <a:cs typeface="Times New Roman"/>
                      </a:endParaRPr>
                    </a:p>
                  </a:txBody>
                  <a:tcPr marL="0" marR="0" marT="0" marB="0"/>
                </a:tc>
                <a:tc hMerge="1">
                  <a:txBody>
                    <a:bodyPr/>
                    <a:lstStyle/>
                    <a:p>
                      <a:endParaRPr lang="en-AU"/>
                    </a:p>
                  </a:txBody>
                  <a:tcPr/>
                </a:tc>
                <a:tc gridSpan="2">
                  <a:txBody>
                    <a:bodyPr/>
                    <a:lstStyle/>
                    <a:p>
                      <a:pPr marL="76835">
                        <a:lnSpc>
                          <a:spcPct val="115000"/>
                        </a:lnSpc>
                        <a:spcBef>
                          <a:spcPts val="105"/>
                        </a:spcBef>
                        <a:spcAft>
                          <a:spcPts val="0"/>
                        </a:spcAft>
                      </a:pPr>
                      <a:r>
                        <a:rPr lang="en-AU" sz="500">
                          <a:effectLst/>
                        </a:rPr>
                        <a:t>5500</a:t>
                      </a:r>
                      <a:endParaRPr lang="en-AU" sz="1000">
                        <a:effectLst/>
                        <a:latin typeface="Calibri"/>
                        <a:ea typeface="Calibri"/>
                        <a:cs typeface="Times New Roman"/>
                      </a:endParaRPr>
                    </a:p>
                  </a:txBody>
                  <a:tcPr marL="0" marR="0" marT="0" marB="0"/>
                </a:tc>
                <a:tc hMerge="1">
                  <a:txBody>
                    <a:bodyPr/>
                    <a:lstStyle/>
                    <a:p>
                      <a:endParaRPr lang="en-AU"/>
                    </a:p>
                  </a:txBody>
                  <a:tcPr/>
                </a:tc>
                <a:tc gridSpan="2">
                  <a:txBody>
                    <a:bodyPr/>
                    <a:lstStyle/>
                    <a:p>
                      <a:pPr marL="76835">
                        <a:lnSpc>
                          <a:spcPct val="115000"/>
                        </a:lnSpc>
                        <a:spcBef>
                          <a:spcPts val="105"/>
                        </a:spcBef>
                        <a:spcAft>
                          <a:spcPts val="0"/>
                        </a:spcAft>
                      </a:pPr>
                      <a:r>
                        <a:rPr lang="en-AU" sz="500">
                          <a:effectLst/>
                        </a:rPr>
                        <a:t>5500</a:t>
                      </a:r>
                      <a:endParaRPr lang="en-AU" sz="1000">
                        <a:effectLst/>
                        <a:latin typeface="Calibri"/>
                        <a:ea typeface="Calibri"/>
                        <a:cs typeface="Times New Roman"/>
                      </a:endParaRPr>
                    </a:p>
                  </a:txBody>
                  <a:tcPr marL="0" marR="0" marT="0" marB="0"/>
                </a:tc>
                <a:tc hMerge="1">
                  <a:txBody>
                    <a:bodyPr/>
                    <a:lstStyle/>
                    <a:p>
                      <a:endParaRPr lang="en-AU"/>
                    </a:p>
                  </a:txBody>
                  <a:tcPr/>
                </a:tc>
                <a:tc gridSpan="2">
                  <a:txBody>
                    <a:bodyPr/>
                    <a:lstStyle/>
                    <a:p>
                      <a:pPr marL="76835">
                        <a:lnSpc>
                          <a:spcPct val="115000"/>
                        </a:lnSpc>
                        <a:spcBef>
                          <a:spcPts val="105"/>
                        </a:spcBef>
                        <a:spcAft>
                          <a:spcPts val="0"/>
                        </a:spcAft>
                      </a:pPr>
                      <a:r>
                        <a:rPr lang="en-AU" sz="500">
                          <a:effectLst/>
                        </a:rPr>
                        <a:t>5500</a:t>
                      </a:r>
                      <a:endParaRPr lang="en-AU" sz="1000">
                        <a:effectLst/>
                        <a:latin typeface="Calibri"/>
                        <a:ea typeface="Calibri"/>
                        <a:cs typeface="Times New Roman"/>
                      </a:endParaRPr>
                    </a:p>
                  </a:txBody>
                  <a:tcPr marL="0" marR="0" marT="0" marB="0"/>
                </a:tc>
                <a:tc hMerge="1">
                  <a:txBody>
                    <a:bodyPr/>
                    <a:lstStyle/>
                    <a:p>
                      <a:endParaRPr lang="en-AU"/>
                    </a:p>
                  </a:txBody>
                  <a:tcPr/>
                </a:tc>
                <a:tc gridSpan="2">
                  <a:txBody>
                    <a:bodyPr/>
                    <a:lstStyle/>
                    <a:p>
                      <a:pPr marL="76835">
                        <a:lnSpc>
                          <a:spcPct val="115000"/>
                        </a:lnSpc>
                        <a:spcBef>
                          <a:spcPts val="105"/>
                        </a:spcBef>
                        <a:spcAft>
                          <a:spcPts val="0"/>
                        </a:spcAft>
                      </a:pPr>
                      <a:r>
                        <a:rPr lang="en-AU" sz="500" dirty="0">
                          <a:effectLst/>
                        </a:rPr>
                        <a:t>5500</a:t>
                      </a:r>
                      <a:endParaRPr lang="en-AU" sz="1000" dirty="0">
                        <a:effectLst/>
                        <a:latin typeface="Calibri"/>
                        <a:ea typeface="Calibri"/>
                        <a:cs typeface="Times New Roman"/>
                      </a:endParaRPr>
                    </a:p>
                  </a:txBody>
                  <a:tcPr marL="0" marR="0" marT="0" marB="0"/>
                </a:tc>
                <a:tc hMerge="1">
                  <a:txBody>
                    <a:bodyPr/>
                    <a:lstStyle/>
                    <a:p>
                      <a:endParaRPr lang="en-AU"/>
                    </a:p>
                  </a:txBody>
                  <a:tcPr/>
                </a:tc>
                <a:tc gridSpan="2">
                  <a:txBody>
                    <a:bodyPr/>
                    <a:lstStyle/>
                    <a:p>
                      <a:pPr marL="76835">
                        <a:lnSpc>
                          <a:spcPct val="115000"/>
                        </a:lnSpc>
                        <a:spcBef>
                          <a:spcPts val="105"/>
                        </a:spcBef>
                        <a:spcAft>
                          <a:spcPts val="0"/>
                        </a:spcAft>
                      </a:pPr>
                      <a:r>
                        <a:rPr lang="en-AU" sz="500">
                          <a:effectLst/>
                        </a:rPr>
                        <a:t>5500</a:t>
                      </a:r>
                      <a:endParaRPr lang="en-AU" sz="1000">
                        <a:effectLst/>
                        <a:latin typeface="Calibri"/>
                        <a:ea typeface="Calibri"/>
                        <a:cs typeface="Times New Roman"/>
                      </a:endParaRPr>
                    </a:p>
                  </a:txBody>
                  <a:tcPr marL="0" marR="0" marT="0" marB="0"/>
                </a:tc>
                <a:tc hMerge="1">
                  <a:txBody>
                    <a:bodyPr/>
                    <a:lstStyle/>
                    <a:p>
                      <a:endParaRPr lang="en-AU"/>
                    </a:p>
                  </a:txBody>
                  <a:tcPr/>
                </a:tc>
                <a:tc gridSpan="2">
                  <a:txBody>
                    <a:bodyPr/>
                    <a:lstStyle/>
                    <a:p>
                      <a:pPr marL="89535">
                        <a:lnSpc>
                          <a:spcPct val="115000"/>
                        </a:lnSpc>
                        <a:spcBef>
                          <a:spcPts val="105"/>
                        </a:spcBef>
                        <a:spcAft>
                          <a:spcPts val="0"/>
                        </a:spcAft>
                      </a:pPr>
                      <a:r>
                        <a:rPr lang="en-AU" sz="500">
                          <a:effectLst/>
                        </a:rPr>
                        <a:t>27</a:t>
                      </a:r>
                      <a:r>
                        <a:rPr lang="en-AU" sz="500" spc="5">
                          <a:effectLst/>
                        </a:rPr>
                        <a:t>,</a:t>
                      </a:r>
                      <a:r>
                        <a:rPr lang="en-AU" sz="500">
                          <a:effectLst/>
                        </a:rPr>
                        <a:t>500</a:t>
                      </a:r>
                      <a:endParaRPr lang="en-AU" sz="1000">
                        <a:effectLst/>
                        <a:latin typeface="Calibri"/>
                        <a:ea typeface="Calibri"/>
                        <a:cs typeface="Times New Roman"/>
                      </a:endParaRPr>
                    </a:p>
                  </a:txBody>
                  <a:tcPr marL="0" marR="0" marT="0" marB="0"/>
                </a:tc>
                <a:tc hMerge="1">
                  <a:txBody>
                    <a:bodyPr/>
                    <a:lstStyle/>
                    <a:p>
                      <a:endParaRPr lang="en-AU"/>
                    </a:p>
                  </a:txBody>
                  <a:tcPr/>
                </a:tc>
                <a:tc gridSpan="2">
                  <a:txBody>
                    <a:bodyPr/>
                    <a:lstStyle/>
                    <a:p>
                      <a:pPr marL="126365" marR="115570" algn="ctr">
                        <a:lnSpc>
                          <a:spcPct val="115000"/>
                        </a:lnSpc>
                        <a:spcBef>
                          <a:spcPts val="105"/>
                        </a:spcBef>
                        <a:spcAft>
                          <a:spcPts val="0"/>
                        </a:spcAft>
                      </a:pPr>
                      <a:r>
                        <a:rPr lang="en-AU" sz="500">
                          <a:effectLst/>
                        </a:rPr>
                        <a:t>80</a:t>
                      </a:r>
                      <a:endParaRPr lang="en-AU" sz="1000">
                        <a:effectLst/>
                        <a:latin typeface="Calibri"/>
                        <a:ea typeface="Calibri"/>
                        <a:cs typeface="Times New Roman"/>
                      </a:endParaRPr>
                    </a:p>
                  </a:txBody>
                  <a:tcPr marL="0" marR="0" marT="0" marB="0"/>
                </a:tc>
                <a:tc hMerge="1">
                  <a:txBody>
                    <a:bodyPr/>
                    <a:lstStyle/>
                    <a:p>
                      <a:endParaRPr lang="en-AU"/>
                    </a:p>
                  </a:txBody>
                  <a:tcPr/>
                </a:tc>
                <a:tc gridSpan="2">
                  <a:txBody>
                    <a:bodyPr/>
                    <a:lstStyle/>
                    <a:p>
                      <a:pPr marL="111125" marR="98425" algn="ctr">
                        <a:lnSpc>
                          <a:spcPct val="115000"/>
                        </a:lnSpc>
                        <a:spcBef>
                          <a:spcPts val="105"/>
                        </a:spcBef>
                        <a:spcAft>
                          <a:spcPts val="0"/>
                        </a:spcAft>
                      </a:pPr>
                      <a:r>
                        <a:rPr lang="en-AU" sz="500">
                          <a:effectLst/>
                        </a:rPr>
                        <a:t>344</a:t>
                      </a:r>
                      <a:endParaRPr lang="en-AU" sz="1000">
                        <a:effectLst/>
                        <a:latin typeface="Calibri"/>
                        <a:ea typeface="Calibri"/>
                        <a:cs typeface="Times New Roman"/>
                      </a:endParaRPr>
                    </a:p>
                  </a:txBody>
                  <a:tcPr marL="0" marR="0" marT="0" marB="0"/>
                </a:tc>
                <a:tc hMerge="1">
                  <a:txBody>
                    <a:bodyPr/>
                    <a:lstStyle/>
                    <a:p>
                      <a:endParaRPr lang="en-AU"/>
                    </a:p>
                  </a:txBody>
                  <a:tcPr/>
                </a:tc>
                <a:tc>
                  <a:txBody>
                    <a:bodyPr/>
                    <a:lstStyle/>
                    <a:p>
                      <a:pPr>
                        <a:lnSpc>
                          <a:spcPct val="115000"/>
                        </a:lnSpc>
                        <a:spcAft>
                          <a:spcPts val="0"/>
                        </a:spcAft>
                      </a:pPr>
                      <a:r>
                        <a:rPr lang="en-AU" sz="1000">
                          <a:effectLst/>
                        </a:rPr>
                        <a:t> </a:t>
                      </a:r>
                      <a:endParaRPr lang="en-AU" sz="1000">
                        <a:effectLst/>
                        <a:latin typeface="Calibri"/>
                        <a:ea typeface="Calibri"/>
                        <a:cs typeface="Times New Roman"/>
                      </a:endParaRPr>
                    </a:p>
                  </a:txBody>
                  <a:tcPr marL="0" marR="0" marT="0" marB="0" anchor="ctr"/>
                </a:tc>
              </a:tr>
              <a:tr h="191982">
                <a:tc>
                  <a:txBody>
                    <a:bodyPr/>
                    <a:lstStyle/>
                    <a:p>
                      <a:pPr>
                        <a:lnSpc>
                          <a:spcPct val="115000"/>
                        </a:lnSpc>
                        <a:spcAft>
                          <a:spcPts val="0"/>
                        </a:spcAft>
                      </a:pPr>
                      <a:r>
                        <a:rPr lang="en-AU" sz="1100">
                          <a:effectLst/>
                        </a:rPr>
                        <a:t> </a:t>
                      </a:r>
                      <a:endParaRPr lang="en-AU" sz="1000">
                        <a:effectLst/>
                        <a:latin typeface="Calibri"/>
                        <a:ea typeface="Calibri"/>
                        <a:cs typeface="Times New Roman"/>
                      </a:endParaRPr>
                    </a:p>
                  </a:txBody>
                  <a:tcPr marL="0" marR="0" marT="0" marB="0"/>
                </a:tc>
                <a:tc gridSpan="2">
                  <a:txBody>
                    <a:bodyPr/>
                    <a:lstStyle/>
                    <a:p>
                      <a:pPr>
                        <a:lnSpc>
                          <a:spcPct val="115000"/>
                        </a:lnSpc>
                        <a:spcAft>
                          <a:spcPts val="0"/>
                        </a:spcAft>
                      </a:pPr>
                      <a:r>
                        <a:rPr lang="en-AU" sz="1100">
                          <a:effectLst/>
                        </a:rPr>
                        <a:t> </a:t>
                      </a:r>
                      <a:endParaRPr lang="en-AU" sz="1000">
                        <a:effectLst/>
                        <a:latin typeface="Calibri"/>
                        <a:ea typeface="Calibri"/>
                        <a:cs typeface="Times New Roman"/>
                      </a:endParaRPr>
                    </a:p>
                  </a:txBody>
                  <a:tcPr marL="0" marR="0" marT="0" marB="0"/>
                </a:tc>
                <a:tc hMerge="1">
                  <a:txBody>
                    <a:bodyPr/>
                    <a:lstStyle/>
                    <a:p>
                      <a:endParaRPr lang="en-AU"/>
                    </a:p>
                  </a:txBody>
                  <a:tcPr/>
                </a:tc>
                <a:tc gridSpan="2">
                  <a:txBody>
                    <a:bodyPr/>
                    <a:lstStyle/>
                    <a:p>
                      <a:pPr>
                        <a:lnSpc>
                          <a:spcPct val="115000"/>
                        </a:lnSpc>
                        <a:spcAft>
                          <a:spcPts val="0"/>
                        </a:spcAft>
                      </a:pPr>
                      <a:r>
                        <a:rPr lang="en-AU" sz="1100">
                          <a:effectLst/>
                        </a:rPr>
                        <a:t> </a:t>
                      </a:r>
                      <a:endParaRPr lang="en-AU" sz="1000">
                        <a:effectLst/>
                        <a:latin typeface="Calibri"/>
                        <a:ea typeface="Calibri"/>
                        <a:cs typeface="Times New Roman"/>
                      </a:endParaRPr>
                    </a:p>
                  </a:txBody>
                  <a:tcPr marL="0" marR="0" marT="0" marB="0"/>
                </a:tc>
                <a:tc hMerge="1">
                  <a:txBody>
                    <a:bodyPr/>
                    <a:lstStyle/>
                    <a:p>
                      <a:endParaRPr lang="en-AU"/>
                    </a:p>
                  </a:txBody>
                  <a:tcPr/>
                </a:tc>
                <a:tc gridSpan="2">
                  <a:txBody>
                    <a:bodyPr/>
                    <a:lstStyle/>
                    <a:p>
                      <a:pPr>
                        <a:lnSpc>
                          <a:spcPct val="115000"/>
                        </a:lnSpc>
                        <a:spcAft>
                          <a:spcPts val="0"/>
                        </a:spcAft>
                      </a:pPr>
                      <a:r>
                        <a:rPr lang="en-AU" sz="1100">
                          <a:effectLst/>
                        </a:rPr>
                        <a:t> </a:t>
                      </a:r>
                      <a:endParaRPr lang="en-AU" sz="1000">
                        <a:effectLst/>
                        <a:latin typeface="Calibri"/>
                        <a:ea typeface="Calibri"/>
                        <a:cs typeface="Times New Roman"/>
                      </a:endParaRPr>
                    </a:p>
                  </a:txBody>
                  <a:tcPr marL="0" marR="0" marT="0" marB="0"/>
                </a:tc>
                <a:tc hMerge="1">
                  <a:txBody>
                    <a:bodyPr/>
                    <a:lstStyle/>
                    <a:p>
                      <a:endParaRPr lang="en-AU"/>
                    </a:p>
                  </a:txBody>
                  <a:tcPr/>
                </a:tc>
                <a:tc gridSpan="2">
                  <a:txBody>
                    <a:bodyPr/>
                    <a:lstStyle/>
                    <a:p>
                      <a:pPr>
                        <a:lnSpc>
                          <a:spcPct val="115000"/>
                        </a:lnSpc>
                        <a:spcAft>
                          <a:spcPts val="0"/>
                        </a:spcAft>
                      </a:pPr>
                      <a:r>
                        <a:rPr lang="en-AU" sz="1100">
                          <a:effectLst/>
                        </a:rPr>
                        <a:t> </a:t>
                      </a:r>
                      <a:endParaRPr lang="en-AU" sz="1000">
                        <a:effectLst/>
                        <a:latin typeface="Calibri"/>
                        <a:ea typeface="Calibri"/>
                        <a:cs typeface="Times New Roman"/>
                      </a:endParaRPr>
                    </a:p>
                  </a:txBody>
                  <a:tcPr marL="0" marR="0" marT="0" marB="0"/>
                </a:tc>
                <a:tc hMerge="1">
                  <a:txBody>
                    <a:bodyPr/>
                    <a:lstStyle/>
                    <a:p>
                      <a:endParaRPr lang="en-AU"/>
                    </a:p>
                  </a:txBody>
                  <a:tcPr/>
                </a:tc>
                <a:tc gridSpan="2">
                  <a:txBody>
                    <a:bodyPr/>
                    <a:lstStyle/>
                    <a:p>
                      <a:pPr>
                        <a:lnSpc>
                          <a:spcPct val="115000"/>
                        </a:lnSpc>
                        <a:spcAft>
                          <a:spcPts val="0"/>
                        </a:spcAft>
                      </a:pPr>
                      <a:r>
                        <a:rPr lang="en-AU" sz="1100">
                          <a:effectLst/>
                        </a:rPr>
                        <a:t> </a:t>
                      </a:r>
                      <a:endParaRPr lang="en-AU" sz="1000">
                        <a:effectLst/>
                        <a:latin typeface="Calibri"/>
                        <a:ea typeface="Calibri"/>
                        <a:cs typeface="Times New Roman"/>
                      </a:endParaRPr>
                    </a:p>
                  </a:txBody>
                  <a:tcPr marL="0" marR="0" marT="0" marB="0"/>
                </a:tc>
                <a:tc hMerge="1">
                  <a:txBody>
                    <a:bodyPr/>
                    <a:lstStyle/>
                    <a:p>
                      <a:endParaRPr lang="en-AU"/>
                    </a:p>
                  </a:txBody>
                  <a:tcPr/>
                </a:tc>
                <a:tc gridSpan="2">
                  <a:txBody>
                    <a:bodyPr/>
                    <a:lstStyle/>
                    <a:p>
                      <a:pPr>
                        <a:lnSpc>
                          <a:spcPct val="115000"/>
                        </a:lnSpc>
                        <a:spcAft>
                          <a:spcPts val="0"/>
                        </a:spcAft>
                      </a:pPr>
                      <a:r>
                        <a:rPr lang="en-AU" sz="1100">
                          <a:effectLst/>
                        </a:rPr>
                        <a:t> </a:t>
                      </a:r>
                      <a:endParaRPr lang="en-AU" sz="1000">
                        <a:effectLst/>
                        <a:latin typeface="Calibri"/>
                        <a:ea typeface="Calibri"/>
                        <a:cs typeface="Times New Roman"/>
                      </a:endParaRPr>
                    </a:p>
                  </a:txBody>
                  <a:tcPr marL="0" marR="0" marT="0" marB="0"/>
                </a:tc>
                <a:tc hMerge="1">
                  <a:txBody>
                    <a:bodyPr/>
                    <a:lstStyle/>
                    <a:p>
                      <a:endParaRPr lang="en-AU"/>
                    </a:p>
                  </a:txBody>
                  <a:tcPr/>
                </a:tc>
                <a:tc gridSpan="2">
                  <a:txBody>
                    <a:bodyPr/>
                    <a:lstStyle/>
                    <a:p>
                      <a:pPr>
                        <a:lnSpc>
                          <a:spcPct val="115000"/>
                        </a:lnSpc>
                        <a:spcAft>
                          <a:spcPts val="0"/>
                        </a:spcAft>
                      </a:pPr>
                      <a:r>
                        <a:rPr lang="en-AU" sz="1100">
                          <a:effectLst/>
                        </a:rPr>
                        <a:t> </a:t>
                      </a:r>
                      <a:endParaRPr lang="en-AU" sz="1000">
                        <a:effectLst/>
                        <a:latin typeface="Calibri"/>
                        <a:ea typeface="Calibri"/>
                        <a:cs typeface="Times New Roman"/>
                      </a:endParaRPr>
                    </a:p>
                  </a:txBody>
                  <a:tcPr marL="0" marR="0" marT="0" marB="0"/>
                </a:tc>
                <a:tc hMerge="1">
                  <a:txBody>
                    <a:bodyPr/>
                    <a:lstStyle/>
                    <a:p>
                      <a:endParaRPr lang="en-AU"/>
                    </a:p>
                  </a:txBody>
                  <a:tcPr/>
                </a:tc>
                <a:tc gridSpan="2">
                  <a:txBody>
                    <a:bodyPr/>
                    <a:lstStyle/>
                    <a:p>
                      <a:pPr>
                        <a:lnSpc>
                          <a:spcPct val="115000"/>
                        </a:lnSpc>
                        <a:spcAft>
                          <a:spcPts val="0"/>
                        </a:spcAft>
                      </a:pPr>
                      <a:r>
                        <a:rPr lang="en-AU" sz="1100">
                          <a:effectLst/>
                        </a:rPr>
                        <a:t> </a:t>
                      </a:r>
                      <a:endParaRPr lang="en-AU" sz="1000">
                        <a:effectLst/>
                        <a:latin typeface="Calibri"/>
                        <a:ea typeface="Calibri"/>
                        <a:cs typeface="Times New Roman"/>
                      </a:endParaRPr>
                    </a:p>
                  </a:txBody>
                  <a:tcPr marL="0" marR="0" marT="0" marB="0"/>
                </a:tc>
                <a:tc hMerge="1">
                  <a:txBody>
                    <a:bodyPr/>
                    <a:lstStyle/>
                    <a:p>
                      <a:endParaRPr lang="en-AU"/>
                    </a:p>
                  </a:txBody>
                  <a:tcPr/>
                </a:tc>
                <a:tc gridSpan="2">
                  <a:txBody>
                    <a:bodyPr/>
                    <a:lstStyle/>
                    <a:p>
                      <a:pPr>
                        <a:lnSpc>
                          <a:spcPct val="115000"/>
                        </a:lnSpc>
                        <a:spcAft>
                          <a:spcPts val="0"/>
                        </a:spcAft>
                      </a:pPr>
                      <a:r>
                        <a:rPr lang="en-AU" sz="1100">
                          <a:effectLst/>
                        </a:rPr>
                        <a:t> </a:t>
                      </a:r>
                      <a:endParaRPr lang="en-AU" sz="1000">
                        <a:effectLst/>
                        <a:latin typeface="Calibri"/>
                        <a:ea typeface="Calibri"/>
                        <a:cs typeface="Times New Roman"/>
                      </a:endParaRPr>
                    </a:p>
                  </a:txBody>
                  <a:tcPr marL="0" marR="0" marT="0" marB="0"/>
                </a:tc>
                <a:tc hMerge="1">
                  <a:txBody>
                    <a:bodyPr/>
                    <a:lstStyle/>
                    <a:p>
                      <a:endParaRPr lang="en-AU"/>
                    </a:p>
                  </a:txBody>
                  <a:tcPr/>
                </a:tc>
                <a:tc>
                  <a:txBody>
                    <a:bodyPr/>
                    <a:lstStyle/>
                    <a:p>
                      <a:pPr>
                        <a:lnSpc>
                          <a:spcPct val="115000"/>
                        </a:lnSpc>
                        <a:spcAft>
                          <a:spcPts val="0"/>
                        </a:spcAft>
                      </a:pPr>
                      <a:r>
                        <a:rPr lang="en-AU" sz="1000">
                          <a:effectLst/>
                        </a:rPr>
                        <a:t> </a:t>
                      </a:r>
                      <a:endParaRPr lang="en-AU" sz="1000">
                        <a:effectLst/>
                        <a:latin typeface="Calibri"/>
                        <a:ea typeface="Calibri"/>
                        <a:cs typeface="Times New Roman"/>
                      </a:endParaRPr>
                    </a:p>
                  </a:txBody>
                  <a:tcPr marL="0" marR="0" marT="0" marB="0" anchor="ctr"/>
                </a:tc>
              </a:tr>
              <a:tr h="191982">
                <a:tc>
                  <a:txBody>
                    <a:bodyPr/>
                    <a:lstStyle/>
                    <a:p>
                      <a:pPr marL="6985">
                        <a:lnSpc>
                          <a:spcPct val="115000"/>
                        </a:lnSpc>
                        <a:spcBef>
                          <a:spcPts val="115"/>
                        </a:spcBef>
                        <a:spcAft>
                          <a:spcPts val="0"/>
                        </a:spcAft>
                      </a:pPr>
                      <a:r>
                        <a:rPr lang="en-AU" sz="500" spc="-10">
                          <a:effectLst/>
                        </a:rPr>
                        <a:t>E</a:t>
                      </a:r>
                      <a:r>
                        <a:rPr lang="en-AU" sz="500" spc="-5">
                          <a:effectLst/>
                        </a:rPr>
                        <a:t>M</a:t>
                      </a:r>
                      <a:r>
                        <a:rPr lang="en-AU" sz="500">
                          <a:effectLst/>
                        </a:rPr>
                        <a:t>BA</a:t>
                      </a:r>
                      <a:r>
                        <a:rPr lang="en-AU" sz="500" spc="-5">
                          <a:effectLst/>
                        </a:rPr>
                        <a:t>N</a:t>
                      </a:r>
                      <a:r>
                        <a:rPr lang="en-AU" sz="500">
                          <a:effectLst/>
                        </a:rPr>
                        <a:t>K</a:t>
                      </a:r>
                      <a:r>
                        <a:rPr lang="en-AU" sz="500" spc="-5">
                          <a:effectLst/>
                        </a:rPr>
                        <a:t>M</a:t>
                      </a:r>
                      <a:r>
                        <a:rPr lang="en-AU" sz="500" spc="-10">
                          <a:effectLst/>
                        </a:rPr>
                        <a:t>E</a:t>
                      </a:r>
                      <a:r>
                        <a:rPr lang="en-AU" sz="500" spc="-5">
                          <a:effectLst/>
                        </a:rPr>
                        <a:t>N</a:t>
                      </a:r>
                      <a:r>
                        <a:rPr lang="en-AU" sz="500">
                          <a:effectLst/>
                        </a:rPr>
                        <a:t>T</a:t>
                      </a:r>
                      <a:endParaRPr lang="en-AU" sz="1000">
                        <a:effectLst/>
                        <a:latin typeface="Calibri"/>
                        <a:ea typeface="Calibri"/>
                        <a:cs typeface="Times New Roman"/>
                      </a:endParaRPr>
                    </a:p>
                  </a:txBody>
                  <a:tcPr marL="0" marR="0" marT="0" marB="0"/>
                </a:tc>
                <a:tc gridSpan="2">
                  <a:txBody>
                    <a:bodyPr/>
                    <a:lstStyle/>
                    <a:p>
                      <a:pPr>
                        <a:lnSpc>
                          <a:spcPct val="115000"/>
                        </a:lnSpc>
                        <a:spcAft>
                          <a:spcPts val="0"/>
                        </a:spcAft>
                      </a:pPr>
                      <a:r>
                        <a:rPr lang="en-AU" sz="1100">
                          <a:effectLst/>
                        </a:rPr>
                        <a:t> </a:t>
                      </a:r>
                      <a:endParaRPr lang="en-AU" sz="1000">
                        <a:effectLst/>
                        <a:latin typeface="Calibri"/>
                        <a:ea typeface="Calibri"/>
                        <a:cs typeface="Times New Roman"/>
                      </a:endParaRPr>
                    </a:p>
                  </a:txBody>
                  <a:tcPr marL="0" marR="0" marT="0" marB="0"/>
                </a:tc>
                <a:tc hMerge="1">
                  <a:txBody>
                    <a:bodyPr/>
                    <a:lstStyle/>
                    <a:p>
                      <a:endParaRPr lang="en-AU"/>
                    </a:p>
                  </a:txBody>
                  <a:tcPr/>
                </a:tc>
                <a:tc gridSpan="2">
                  <a:txBody>
                    <a:bodyPr/>
                    <a:lstStyle/>
                    <a:p>
                      <a:pPr>
                        <a:lnSpc>
                          <a:spcPct val="115000"/>
                        </a:lnSpc>
                        <a:spcAft>
                          <a:spcPts val="0"/>
                        </a:spcAft>
                      </a:pPr>
                      <a:r>
                        <a:rPr lang="en-AU" sz="1100">
                          <a:effectLst/>
                        </a:rPr>
                        <a:t> </a:t>
                      </a:r>
                      <a:endParaRPr lang="en-AU" sz="1000">
                        <a:effectLst/>
                        <a:latin typeface="Calibri"/>
                        <a:ea typeface="Calibri"/>
                        <a:cs typeface="Times New Roman"/>
                      </a:endParaRPr>
                    </a:p>
                  </a:txBody>
                  <a:tcPr marL="0" marR="0" marT="0" marB="0"/>
                </a:tc>
                <a:tc hMerge="1">
                  <a:txBody>
                    <a:bodyPr/>
                    <a:lstStyle/>
                    <a:p>
                      <a:endParaRPr lang="en-AU"/>
                    </a:p>
                  </a:txBody>
                  <a:tcPr/>
                </a:tc>
                <a:tc gridSpan="2">
                  <a:txBody>
                    <a:bodyPr/>
                    <a:lstStyle/>
                    <a:p>
                      <a:pPr>
                        <a:lnSpc>
                          <a:spcPct val="115000"/>
                        </a:lnSpc>
                        <a:spcAft>
                          <a:spcPts val="0"/>
                        </a:spcAft>
                      </a:pPr>
                      <a:r>
                        <a:rPr lang="en-AU" sz="1100">
                          <a:effectLst/>
                        </a:rPr>
                        <a:t> </a:t>
                      </a:r>
                      <a:endParaRPr lang="en-AU" sz="1000">
                        <a:effectLst/>
                        <a:latin typeface="Calibri"/>
                        <a:ea typeface="Calibri"/>
                        <a:cs typeface="Times New Roman"/>
                      </a:endParaRPr>
                    </a:p>
                  </a:txBody>
                  <a:tcPr marL="0" marR="0" marT="0" marB="0"/>
                </a:tc>
                <a:tc hMerge="1">
                  <a:txBody>
                    <a:bodyPr/>
                    <a:lstStyle/>
                    <a:p>
                      <a:endParaRPr lang="en-AU"/>
                    </a:p>
                  </a:txBody>
                  <a:tcPr/>
                </a:tc>
                <a:tc gridSpan="2">
                  <a:txBody>
                    <a:bodyPr/>
                    <a:lstStyle/>
                    <a:p>
                      <a:pPr>
                        <a:lnSpc>
                          <a:spcPct val="115000"/>
                        </a:lnSpc>
                        <a:spcAft>
                          <a:spcPts val="0"/>
                        </a:spcAft>
                      </a:pPr>
                      <a:r>
                        <a:rPr lang="en-AU" sz="1100">
                          <a:effectLst/>
                        </a:rPr>
                        <a:t> </a:t>
                      </a:r>
                      <a:endParaRPr lang="en-AU" sz="1000">
                        <a:effectLst/>
                        <a:latin typeface="Calibri"/>
                        <a:ea typeface="Calibri"/>
                        <a:cs typeface="Times New Roman"/>
                      </a:endParaRPr>
                    </a:p>
                  </a:txBody>
                  <a:tcPr marL="0" marR="0" marT="0" marB="0"/>
                </a:tc>
                <a:tc hMerge="1">
                  <a:txBody>
                    <a:bodyPr/>
                    <a:lstStyle/>
                    <a:p>
                      <a:endParaRPr lang="en-AU"/>
                    </a:p>
                  </a:txBody>
                  <a:tcPr/>
                </a:tc>
                <a:tc gridSpan="2">
                  <a:txBody>
                    <a:bodyPr/>
                    <a:lstStyle/>
                    <a:p>
                      <a:pPr>
                        <a:lnSpc>
                          <a:spcPct val="115000"/>
                        </a:lnSpc>
                        <a:spcAft>
                          <a:spcPts val="0"/>
                        </a:spcAft>
                      </a:pPr>
                      <a:r>
                        <a:rPr lang="en-AU" sz="1100">
                          <a:effectLst/>
                        </a:rPr>
                        <a:t> </a:t>
                      </a:r>
                      <a:endParaRPr lang="en-AU" sz="1000">
                        <a:effectLst/>
                        <a:latin typeface="Calibri"/>
                        <a:ea typeface="Calibri"/>
                        <a:cs typeface="Times New Roman"/>
                      </a:endParaRPr>
                    </a:p>
                  </a:txBody>
                  <a:tcPr marL="0" marR="0" marT="0" marB="0"/>
                </a:tc>
                <a:tc hMerge="1">
                  <a:txBody>
                    <a:bodyPr/>
                    <a:lstStyle/>
                    <a:p>
                      <a:endParaRPr lang="en-AU"/>
                    </a:p>
                  </a:txBody>
                  <a:tcPr/>
                </a:tc>
                <a:tc gridSpan="2">
                  <a:txBody>
                    <a:bodyPr/>
                    <a:lstStyle/>
                    <a:p>
                      <a:pPr>
                        <a:lnSpc>
                          <a:spcPct val="115000"/>
                        </a:lnSpc>
                        <a:spcAft>
                          <a:spcPts val="0"/>
                        </a:spcAft>
                      </a:pPr>
                      <a:r>
                        <a:rPr lang="en-AU" sz="1100">
                          <a:effectLst/>
                        </a:rPr>
                        <a:t> </a:t>
                      </a:r>
                      <a:endParaRPr lang="en-AU" sz="1000">
                        <a:effectLst/>
                        <a:latin typeface="Calibri"/>
                        <a:ea typeface="Calibri"/>
                        <a:cs typeface="Times New Roman"/>
                      </a:endParaRPr>
                    </a:p>
                  </a:txBody>
                  <a:tcPr marL="0" marR="0" marT="0" marB="0"/>
                </a:tc>
                <a:tc hMerge="1">
                  <a:txBody>
                    <a:bodyPr/>
                    <a:lstStyle/>
                    <a:p>
                      <a:endParaRPr lang="en-AU"/>
                    </a:p>
                  </a:txBody>
                  <a:tcPr/>
                </a:tc>
                <a:tc gridSpan="2">
                  <a:txBody>
                    <a:bodyPr/>
                    <a:lstStyle/>
                    <a:p>
                      <a:pPr>
                        <a:lnSpc>
                          <a:spcPct val="115000"/>
                        </a:lnSpc>
                        <a:spcAft>
                          <a:spcPts val="0"/>
                        </a:spcAft>
                      </a:pPr>
                      <a:r>
                        <a:rPr lang="en-AU" sz="1100">
                          <a:effectLst/>
                        </a:rPr>
                        <a:t> </a:t>
                      </a:r>
                      <a:endParaRPr lang="en-AU" sz="1000">
                        <a:effectLst/>
                        <a:latin typeface="Calibri"/>
                        <a:ea typeface="Calibri"/>
                        <a:cs typeface="Times New Roman"/>
                      </a:endParaRPr>
                    </a:p>
                  </a:txBody>
                  <a:tcPr marL="0" marR="0" marT="0" marB="0"/>
                </a:tc>
                <a:tc hMerge="1">
                  <a:txBody>
                    <a:bodyPr/>
                    <a:lstStyle/>
                    <a:p>
                      <a:endParaRPr lang="en-AU"/>
                    </a:p>
                  </a:txBody>
                  <a:tcPr/>
                </a:tc>
                <a:tc gridSpan="2">
                  <a:txBody>
                    <a:bodyPr/>
                    <a:lstStyle/>
                    <a:p>
                      <a:pPr>
                        <a:lnSpc>
                          <a:spcPct val="115000"/>
                        </a:lnSpc>
                        <a:spcAft>
                          <a:spcPts val="0"/>
                        </a:spcAft>
                      </a:pPr>
                      <a:r>
                        <a:rPr lang="en-AU" sz="1100">
                          <a:effectLst/>
                        </a:rPr>
                        <a:t> </a:t>
                      </a:r>
                      <a:endParaRPr lang="en-AU" sz="1000">
                        <a:effectLst/>
                        <a:latin typeface="Calibri"/>
                        <a:ea typeface="Calibri"/>
                        <a:cs typeface="Times New Roman"/>
                      </a:endParaRPr>
                    </a:p>
                  </a:txBody>
                  <a:tcPr marL="0" marR="0" marT="0" marB="0"/>
                </a:tc>
                <a:tc hMerge="1">
                  <a:txBody>
                    <a:bodyPr/>
                    <a:lstStyle/>
                    <a:p>
                      <a:endParaRPr lang="en-AU"/>
                    </a:p>
                  </a:txBody>
                  <a:tcPr/>
                </a:tc>
                <a:tc gridSpan="2">
                  <a:txBody>
                    <a:bodyPr/>
                    <a:lstStyle/>
                    <a:p>
                      <a:pPr>
                        <a:lnSpc>
                          <a:spcPct val="115000"/>
                        </a:lnSpc>
                        <a:spcAft>
                          <a:spcPts val="0"/>
                        </a:spcAft>
                      </a:pPr>
                      <a:r>
                        <a:rPr lang="en-AU" sz="1100">
                          <a:effectLst/>
                        </a:rPr>
                        <a:t> </a:t>
                      </a:r>
                      <a:endParaRPr lang="en-AU" sz="1000">
                        <a:effectLst/>
                        <a:latin typeface="Calibri"/>
                        <a:ea typeface="Calibri"/>
                        <a:cs typeface="Times New Roman"/>
                      </a:endParaRPr>
                    </a:p>
                  </a:txBody>
                  <a:tcPr marL="0" marR="0" marT="0" marB="0"/>
                </a:tc>
                <a:tc hMerge="1">
                  <a:txBody>
                    <a:bodyPr/>
                    <a:lstStyle/>
                    <a:p>
                      <a:endParaRPr lang="en-AU"/>
                    </a:p>
                  </a:txBody>
                  <a:tcPr/>
                </a:tc>
                <a:tc>
                  <a:txBody>
                    <a:bodyPr/>
                    <a:lstStyle/>
                    <a:p>
                      <a:pPr>
                        <a:lnSpc>
                          <a:spcPct val="115000"/>
                        </a:lnSpc>
                        <a:spcAft>
                          <a:spcPts val="0"/>
                        </a:spcAft>
                      </a:pPr>
                      <a:r>
                        <a:rPr lang="en-AU" sz="1000">
                          <a:effectLst/>
                        </a:rPr>
                        <a:t> </a:t>
                      </a:r>
                      <a:endParaRPr lang="en-AU" sz="1000">
                        <a:effectLst/>
                        <a:latin typeface="Calibri"/>
                        <a:ea typeface="Calibri"/>
                        <a:cs typeface="Times New Roman"/>
                      </a:endParaRPr>
                    </a:p>
                  </a:txBody>
                  <a:tcPr marL="0" marR="0" marT="0" marB="0" anchor="ctr"/>
                </a:tc>
              </a:tr>
              <a:tr h="191982">
                <a:tc>
                  <a:txBody>
                    <a:bodyPr/>
                    <a:lstStyle/>
                    <a:p>
                      <a:pPr marL="23495">
                        <a:lnSpc>
                          <a:spcPct val="115000"/>
                        </a:lnSpc>
                        <a:spcBef>
                          <a:spcPts val="105"/>
                        </a:spcBef>
                        <a:spcAft>
                          <a:spcPts val="0"/>
                        </a:spcAft>
                      </a:pPr>
                      <a:r>
                        <a:rPr lang="en-AU" sz="500" spc="-5">
                          <a:effectLst/>
                        </a:rPr>
                        <a:t>F</a:t>
                      </a:r>
                      <a:r>
                        <a:rPr lang="en-AU" sz="500" spc="5">
                          <a:effectLst/>
                        </a:rPr>
                        <a:t>il</a:t>
                      </a:r>
                      <a:r>
                        <a:rPr lang="en-AU" sz="500">
                          <a:effectLst/>
                        </a:rPr>
                        <a:t>l</a:t>
                      </a:r>
                      <a:r>
                        <a:rPr lang="en-AU" sz="500" spc="10">
                          <a:effectLst/>
                        </a:rPr>
                        <a:t> </a:t>
                      </a:r>
                      <a:r>
                        <a:rPr lang="en-AU" sz="500" spc="5">
                          <a:effectLst/>
                        </a:rPr>
                        <a:t>l</a:t>
                      </a:r>
                      <a:r>
                        <a:rPr lang="en-AU" sz="500" spc="-10">
                          <a:effectLst/>
                        </a:rPr>
                        <a:t>e</a:t>
                      </a:r>
                      <a:r>
                        <a:rPr lang="en-AU" sz="500" spc="-5">
                          <a:effectLst/>
                        </a:rPr>
                        <a:t>s</a:t>
                      </a:r>
                      <a:r>
                        <a:rPr lang="en-AU" sz="500">
                          <a:effectLst/>
                        </a:rPr>
                        <a:t>s</a:t>
                      </a:r>
                      <a:r>
                        <a:rPr lang="en-AU" sz="500" spc="5">
                          <a:effectLst/>
                        </a:rPr>
                        <a:t> t</a:t>
                      </a:r>
                      <a:r>
                        <a:rPr lang="en-AU" sz="500" spc="10">
                          <a:effectLst/>
                        </a:rPr>
                        <a:t>h</a:t>
                      </a:r>
                      <a:r>
                        <a:rPr lang="en-AU" sz="500" spc="5">
                          <a:effectLst/>
                        </a:rPr>
                        <a:t>a</a:t>
                      </a:r>
                      <a:r>
                        <a:rPr lang="en-AU" sz="500">
                          <a:effectLst/>
                        </a:rPr>
                        <a:t>n</a:t>
                      </a:r>
                      <a:r>
                        <a:rPr lang="en-AU" sz="500" spc="20">
                          <a:effectLst/>
                        </a:rPr>
                        <a:t> </a:t>
                      </a:r>
                      <a:r>
                        <a:rPr lang="en-AU" sz="500" spc="5">
                          <a:effectLst/>
                        </a:rPr>
                        <a:t>5</a:t>
                      </a:r>
                      <a:r>
                        <a:rPr lang="en-AU" sz="500">
                          <a:effectLst/>
                        </a:rPr>
                        <a:t>0</a:t>
                      </a:r>
                      <a:r>
                        <a:rPr lang="en-AU" sz="500" spc="10">
                          <a:effectLst/>
                        </a:rPr>
                        <a:t> </a:t>
                      </a:r>
                      <a:r>
                        <a:rPr lang="en-AU" sz="500" spc="-10">
                          <a:effectLst/>
                        </a:rPr>
                        <a:t>c</a:t>
                      </a:r>
                      <a:r>
                        <a:rPr lang="en-AU" sz="500">
                          <a:effectLst/>
                        </a:rPr>
                        <a:t>m</a:t>
                      </a:r>
                      <a:endParaRPr lang="en-AU" sz="1000">
                        <a:effectLst/>
                        <a:latin typeface="Calibri"/>
                        <a:ea typeface="Calibri"/>
                        <a:cs typeface="Times New Roman"/>
                      </a:endParaRPr>
                    </a:p>
                  </a:txBody>
                  <a:tcPr marL="0" marR="0" marT="0" marB="0"/>
                </a:tc>
                <a:tc gridSpan="2">
                  <a:txBody>
                    <a:bodyPr/>
                    <a:lstStyle/>
                    <a:p>
                      <a:pPr marL="49530">
                        <a:lnSpc>
                          <a:spcPct val="115000"/>
                        </a:lnSpc>
                        <a:spcBef>
                          <a:spcPts val="105"/>
                        </a:spcBef>
                        <a:spcAft>
                          <a:spcPts val="0"/>
                        </a:spcAft>
                      </a:pPr>
                      <a:r>
                        <a:rPr lang="en-AU" sz="500">
                          <a:effectLst/>
                        </a:rPr>
                        <a:t>m3</a:t>
                      </a:r>
                      <a:endParaRPr lang="en-AU" sz="1000">
                        <a:effectLst/>
                        <a:latin typeface="Calibri"/>
                        <a:ea typeface="Calibri"/>
                        <a:cs typeface="Times New Roman"/>
                      </a:endParaRPr>
                    </a:p>
                  </a:txBody>
                  <a:tcPr marL="0" marR="0" marT="0" marB="0"/>
                </a:tc>
                <a:tc hMerge="1">
                  <a:txBody>
                    <a:bodyPr/>
                    <a:lstStyle/>
                    <a:p>
                      <a:endParaRPr lang="en-AU"/>
                    </a:p>
                  </a:txBody>
                  <a:tcPr/>
                </a:tc>
                <a:tc gridSpan="2">
                  <a:txBody>
                    <a:bodyPr/>
                    <a:lstStyle/>
                    <a:p>
                      <a:pPr>
                        <a:lnSpc>
                          <a:spcPct val="115000"/>
                        </a:lnSpc>
                        <a:spcAft>
                          <a:spcPts val="0"/>
                        </a:spcAft>
                      </a:pPr>
                      <a:r>
                        <a:rPr lang="en-AU" sz="1100">
                          <a:effectLst/>
                        </a:rPr>
                        <a:t> </a:t>
                      </a:r>
                      <a:endParaRPr lang="en-AU" sz="1000">
                        <a:effectLst/>
                        <a:latin typeface="Calibri"/>
                        <a:ea typeface="Calibri"/>
                        <a:cs typeface="Times New Roman"/>
                      </a:endParaRPr>
                    </a:p>
                  </a:txBody>
                  <a:tcPr marL="0" marR="0" marT="0" marB="0"/>
                </a:tc>
                <a:tc hMerge="1">
                  <a:txBody>
                    <a:bodyPr/>
                    <a:lstStyle/>
                    <a:p>
                      <a:endParaRPr lang="en-AU"/>
                    </a:p>
                  </a:txBody>
                  <a:tcPr/>
                </a:tc>
                <a:tc gridSpan="2">
                  <a:txBody>
                    <a:bodyPr/>
                    <a:lstStyle/>
                    <a:p>
                      <a:pPr marL="93345">
                        <a:lnSpc>
                          <a:spcPct val="115000"/>
                        </a:lnSpc>
                        <a:spcBef>
                          <a:spcPts val="105"/>
                        </a:spcBef>
                        <a:spcAft>
                          <a:spcPts val="0"/>
                        </a:spcAft>
                      </a:pPr>
                      <a:r>
                        <a:rPr lang="en-AU" sz="500">
                          <a:effectLst/>
                        </a:rPr>
                        <a:t>282</a:t>
                      </a:r>
                      <a:endParaRPr lang="en-AU" sz="1000">
                        <a:effectLst/>
                        <a:latin typeface="Calibri"/>
                        <a:ea typeface="Calibri"/>
                        <a:cs typeface="Times New Roman"/>
                      </a:endParaRPr>
                    </a:p>
                  </a:txBody>
                  <a:tcPr marL="0" marR="0" marT="0" marB="0"/>
                </a:tc>
                <a:tc hMerge="1">
                  <a:txBody>
                    <a:bodyPr/>
                    <a:lstStyle/>
                    <a:p>
                      <a:endParaRPr lang="en-AU"/>
                    </a:p>
                  </a:txBody>
                  <a:tcPr/>
                </a:tc>
                <a:tc gridSpan="2">
                  <a:txBody>
                    <a:bodyPr/>
                    <a:lstStyle/>
                    <a:p>
                      <a:pPr>
                        <a:lnSpc>
                          <a:spcPct val="115000"/>
                        </a:lnSpc>
                        <a:spcAft>
                          <a:spcPts val="0"/>
                        </a:spcAft>
                      </a:pPr>
                      <a:r>
                        <a:rPr lang="en-AU" sz="1100">
                          <a:effectLst/>
                        </a:rPr>
                        <a:t> </a:t>
                      </a:r>
                      <a:endParaRPr lang="en-AU" sz="1000">
                        <a:effectLst/>
                        <a:latin typeface="Calibri"/>
                        <a:ea typeface="Calibri"/>
                        <a:cs typeface="Times New Roman"/>
                      </a:endParaRPr>
                    </a:p>
                  </a:txBody>
                  <a:tcPr marL="0" marR="0" marT="0" marB="0"/>
                </a:tc>
                <a:tc hMerge="1">
                  <a:txBody>
                    <a:bodyPr/>
                    <a:lstStyle/>
                    <a:p>
                      <a:endParaRPr lang="en-AU"/>
                    </a:p>
                  </a:txBody>
                  <a:tcPr/>
                </a:tc>
                <a:tc gridSpan="2">
                  <a:txBody>
                    <a:bodyPr/>
                    <a:lstStyle/>
                    <a:p>
                      <a:pPr marL="93345">
                        <a:lnSpc>
                          <a:spcPct val="115000"/>
                        </a:lnSpc>
                        <a:spcBef>
                          <a:spcPts val="105"/>
                        </a:spcBef>
                        <a:spcAft>
                          <a:spcPts val="0"/>
                        </a:spcAft>
                      </a:pPr>
                      <a:r>
                        <a:rPr lang="en-AU" sz="500">
                          <a:effectLst/>
                        </a:rPr>
                        <a:t>360</a:t>
                      </a:r>
                      <a:endParaRPr lang="en-AU" sz="1000">
                        <a:effectLst/>
                        <a:latin typeface="Calibri"/>
                        <a:ea typeface="Calibri"/>
                        <a:cs typeface="Times New Roman"/>
                      </a:endParaRPr>
                    </a:p>
                  </a:txBody>
                  <a:tcPr marL="0" marR="0" marT="0" marB="0"/>
                </a:tc>
                <a:tc hMerge="1">
                  <a:txBody>
                    <a:bodyPr/>
                    <a:lstStyle/>
                    <a:p>
                      <a:endParaRPr lang="en-AU"/>
                    </a:p>
                  </a:txBody>
                  <a:tcPr/>
                </a:tc>
                <a:tc gridSpan="2">
                  <a:txBody>
                    <a:bodyPr/>
                    <a:lstStyle/>
                    <a:p>
                      <a:pPr marL="76835">
                        <a:lnSpc>
                          <a:spcPct val="115000"/>
                        </a:lnSpc>
                        <a:spcBef>
                          <a:spcPts val="105"/>
                        </a:spcBef>
                        <a:spcAft>
                          <a:spcPts val="0"/>
                        </a:spcAft>
                      </a:pPr>
                      <a:r>
                        <a:rPr lang="en-AU" sz="500">
                          <a:effectLst/>
                        </a:rPr>
                        <a:t>3041</a:t>
                      </a:r>
                      <a:endParaRPr lang="en-AU" sz="1000">
                        <a:effectLst/>
                        <a:latin typeface="Calibri"/>
                        <a:ea typeface="Calibri"/>
                        <a:cs typeface="Times New Roman"/>
                      </a:endParaRPr>
                    </a:p>
                  </a:txBody>
                  <a:tcPr marL="0" marR="0" marT="0" marB="0"/>
                </a:tc>
                <a:tc hMerge="1">
                  <a:txBody>
                    <a:bodyPr/>
                    <a:lstStyle/>
                    <a:p>
                      <a:endParaRPr lang="en-AU"/>
                    </a:p>
                  </a:txBody>
                  <a:tcPr/>
                </a:tc>
                <a:tc gridSpan="2">
                  <a:txBody>
                    <a:bodyPr/>
                    <a:lstStyle/>
                    <a:p>
                      <a:pPr marL="104140">
                        <a:lnSpc>
                          <a:spcPct val="115000"/>
                        </a:lnSpc>
                        <a:spcBef>
                          <a:spcPts val="105"/>
                        </a:spcBef>
                        <a:spcAft>
                          <a:spcPts val="0"/>
                        </a:spcAft>
                      </a:pPr>
                      <a:r>
                        <a:rPr lang="en-AU" sz="500">
                          <a:effectLst/>
                        </a:rPr>
                        <a:t>3</a:t>
                      </a:r>
                      <a:r>
                        <a:rPr lang="en-AU" sz="500" spc="5">
                          <a:effectLst/>
                        </a:rPr>
                        <a:t>,</a:t>
                      </a:r>
                      <a:r>
                        <a:rPr lang="en-AU" sz="500">
                          <a:effectLst/>
                        </a:rPr>
                        <a:t>683</a:t>
                      </a:r>
                      <a:endParaRPr lang="en-AU" sz="1000">
                        <a:effectLst/>
                        <a:latin typeface="Calibri"/>
                        <a:ea typeface="Calibri"/>
                        <a:cs typeface="Times New Roman"/>
                      </a:endParaRPr>
                    </a:p>
                  </a:txBody>
                  <a:tcPr marL="0" marR="0" marT="0" marB="0"/>
                </a:tc>
                <a:tc hMerge="1">
                  <a:txBody>
                    <a:bodyPr/>
                    <a:lstStyle/>
                    <a:p>
                      <a:endParaRPr lang="en-AU"/>
                    </a:p>
                  </a:txBody>
                  <a:tcPr/>
                </a:tc>
                <a:tc gridSpan="2">
                  <a:txBody>
                    <a:bodyPr/>
                    <a:lstStyle/>
                    <a:p>
                      <a:pPr marL="117475" marR="107950" algn="ctr">
                        <a:lnSpc>
                          <a:spcPct val="115000"/>
                        </a:lnSpc>
                        <a:spcBef>
                          <a:spcPts val="105"/>
                        </a:spcBef>
                        <a:spcAft>
                          <a:spcPts val="0"/>
                        </a:spcAft>
                      </a:pPr>
                      <a:r>
                        <a:rPr lang="en-AU" sz="500">
                          <a:effectLst/>
                        </a:rPr>
                        <a:t>1</a:t>
                      </a:r>
                      <a:r>
                        <a:rPr lang="en-AU" sz="500" spc="5">
                          <a:effectLst/>
                        </a:rPr>
                        <a:t>.</a:t>
                      </a:r>
                      <a:r>
                        <a:rPr lang="en-AU" sz="500">
                          <a:effectLst/>
                        </a:rPr>
                        <a:t>8</a:t>
                      </a:r>
                      <a:endParaRPr lang="en-AU" sz="1000">
                        <a:effectLst/>
                        <a:latin typeface="Calibri"/>
                        <a:ea typeface="Calibri"/>
                        <a:cs typeface="Times New Roman"/>
                      </a:endParaRPr>
                    </a:p>
                  </a:txBody>
                  <a:tcPr marL="0" marR="0" marT="0" marB="0"/>
                </a:tc>
                <a:tc hMerge="1">
                  <a:txBody>
                    <a:bodyPr/>
                    <a:lstStyle/>
                    <a:p>
                      <a:endParaRPr lang="en-AU"/>
                    </a:p>
                  </a:txBody>
                  <a:tcPr/>
                </a:tc>
                <a:tc gridSpan="2">
                  <a:txBody>
                    <a:bodyPr/>
                    <a:lstStyle/>
                    <a:p>
                      <a:pPr marL="104775">
                        <a:lnSpc>
                          <a:spcPct val="115000"/>
                        </a:lnSpc>
                        <a:spcBef>
                          <a:spcPts val="105"/>
                        </a:spcBef>
                        <a:spcAft>
                          <a:spcPts val="0"/>
                        </a:spcAft>
                      </a:pPr>
                      <a:r>
                        <a:rPr lang="en-AU" sz="500">
                          <a:effectLst/>
                        </a:rPr>
                        <a:t>2</a:t>
                      </a:r>
                      <a:r>
                        <a:rPr lang="en-AU" sz="500" spc="5">
                          <a:effectLst/>
                        </a:rPr>
                        <a:t>,</a:t>
                      </a:r>
                      <a:r>
                        <a:rPr lang="en-AU" sz="500">
                          <a:effectLst/>
                        </a:rPr>
                        <a:t>046</a:t>
                      </a:r>
                      <a:endParaRPr lang="en-AU" sz="1000">
                        <a:effectLst/>
                        <a:latin typeface="Calibri"/>
                        <a:ea typeface="Calibri"/>
                        <a:cs typeface="Times New Roman"/>
                      </a:endParaRPr>
                    </a:p>
                  </a:txBody>
                  <a:tcPr marL="0" marR="0" marT="0" marB="0"/>
                </a:tc>
                <a:tc hMerge="1">
                  <a:txBody>
                    <a:bodyPr/>
                    <a:lstStyle/>
                    <a:p>
                      <a:endParaRPr lang="en-AU"/>
                    </a:p>
                  </a:txBody>
                  <a:tcPr/>
                </a:tc>
                <a:tc>
                  <a:txBody>
                    <a:bodyPr/>
                    <a:lstStyle/>
                    <a:p>
                      <a:pPr>
                        <a:lnSpc>
                          <a:spcPct val="115000"/>
                        </a:lnSpc>
                        <a:spcAft>
                          <a:spcPts val="0"/>
                        </a:spcAft>
                      </a:pPr>
                      <a:r>
                        <a:rPr lang="en-AU" sz="1000">
                          <a:effectLst/>
                        </a:rPr>
                        <a:t> </a:t>
                      </a:r>
                      <a:endParaRPr lang="en-AU" sz="1000">
                        <a:effectLst/>
                        <a:latin typeface="Calibri"/>
                        <a:ea typeface="Calibri"/>
                        <a:cs typeface="Times New Roman"/>
                      </a:endParaRPr>
                    </a:p>
                  </a:txBody>
                  <a:tcPr marL="0" marR="0" marT="0" marB="0" anchor="ctr"/>
                </a:tc>
              </a:tr>
              <a:tr h="191982">
                <a:tc>
                  <a:txBody>
                    <a:bodyPr/>
                    <a:lstStyle/>
                    <a:p>
                      <a:pPr marL="23495">
                        <a:lnSpc>
                          <a:spcPct val="115000"/>
                        </a:lnSpc>
                        <a:spcBef>
                          <a:spcPts val="105"/>
                        </a:spcBef>
                        <a:spcAft>
                          <a:spcPts val="0"/>
                        </a:spcAft>
                      </a:pPr>
                      <a:r>
                        <a:rPr lang="en-AU" sz="500" spc="-5">
                          <a:effectLst/>
                        </a:rPr>
                        <a:t>F</a:t>
                      </a:r>
                      <a:r>
                        <a:rPr lang="en-AU" sz="500" spc="5">
                          <a:effectLst/>
                        </a:rPr>
                        <a:t>il</a:t>
                      </a:r>
                      <a:r>
                        <a:rPr lang="en-AU" sz="500">
                          <a:effectLst/>
                        </a:rPr>
                        <a:t>l</a:t>
                      </a:r>
                      <a:r>
                        <a:rPr lang="en-AU" sz="500" spc="10">
                          <a:effectLst/>
                        </a:rPr>
                        <a:t> </a:t>
                      </a:r>
                      <a:r>
                        <a:rPr lang="en-AU" sz="500" spc="-10">
                          <a:effectLst/>
                        </a:rPr>
                        <a:t>ove</a:t>
                      </a:r>
                      <a:r>
                        <a:rPr lang="en-AU" sz="500">
                          <a:effectLst/>
                        </a:rPr>
                        <a:t>r</a:t>
                      </a:r>
                      <a:r>
                        <a:rPr lang="en-AU" sz="500" spc="20">
                          <a:effectLst/>
                        </a:rPr>
                        <a:t> </a:t>
                      </a:r>
                      <a:r>
                        <a:rPr lang="en-AU" sz="500">
                          <a:effectLst/>
                        </a:rPr>
                        <a:t>50</a:t>
                      </a:r>
                      <a:r>
                        <a:rPr lang="en-AU" sz="500" spc="5">
                          <a:effectLst/>
                        </a:rPr>
                        <a:t> </a:t>
                      </a:r>
                      <a:r>
                        <a:rPr lang="en-AU" sz="500" spc="-10">
                          <a:effectLst/>
                        </a:rPr>
                        <a:t>c</a:t>
                      </a:r>
                      <a:r>
                        <a:rPr lang="en-AU" sz="500">
                          <a:effectLst/>
                        </a:rPr>
                        <a:t>m</a:t>
                      </a:r>
                      <a:endParaRPr lang="en-AU" sz="1000">
                        <a:effectLst/>
                        <a:latin typeface="Calibri"/>
                        <a:ea typeface="Calibri"/>
                        <a:cs typeface="Times New Roman"/>
                      </a:endParaRPr>
                    </a:p>
                  </a:txBody>
                  <a:tcPr marL="0" marR="0" marT="0" marB="0"/>
                </a:tc>
                <a:tc gridSpan="2">
                  <a:txBody>
                    <a:bodyPr/>
                    <a:lstStyle/>
                    <a:p>
                      <a:pPr marL="49530">
                        <a:lnSpc>
                          <a:spcPct val="115000"/>
                        </a:lnSpc>
                        <a:spcBef>
                          <a:spcPts val="105"/>
                        </a:spcBef>
                        <a:spcAft>
                          <a:spcPts val="0"/>
                        </a:spcAft>
                      </a:pPr>
                      <a:r>
                        <a:rPr lang="en-AU" sz="500" spc="5">
                          <a:effectLst/>
                        </a:rPr>
                        <a:t>m3</a:t>
                      </a:r>
                      <a:endParaRPr lang="en-AU" sz="1000">
                        <a:effectLst/>
                        <a:latin typeface="Calibri"/>
                        <a:ea typeface="Calibri"/>
                        <a:cs typeface="Times New Roman"/>
                      </a:endParaRPr>
                    </a:p>
                  </a:txBody>
                  <a:tcPr marL="0" marR="0" marT="0" marB="0"/>
                </a:tc>
                <a:tc hMerge="1">
                  <a:txBody>
                    <a:bodyPr/>
                    <a:lstStyle/>
                    <a:p>
                      <a:endParaRPr lang="en-AU"/>
                    </a:p>
                  </a:txBody>
                  <a:tcPr/>
                </a:tc>
                <a:tc gridSpan="2">
                  <a:txBody>
                    <a:bodyPr/>
                    <a:lstStyle/>
                    <a:p>
                      <a:pPr>
                        <a:lnSpc>
                          <a:spcPct val="115000"/>
                        </a:lnSpc>
                        <a:spcAft>
                          <a:spcPts val="0"/>
                        </a:spcAft>
                      </a:pPr>
                      <a:r>
                        <a:rPr lang="en-AU" sz="1100">
                          <a:effectLst/>
                        </a:rPr>
                        <a:t> </a:t>
                      </a:r>
                      <a:endParaRPr lang="en-AU" sz="1000">
                        <a:effectLst/>
                        <a:latin typeface="Calibri"/>
                        <a:ea typeface="Calibri"/>
                        <a:cs typeface="Times New Roman"/>
                      </a:endParaRPr>
                    </a:p>
                  </a:txBody>
                  <a:tcPr marL="0" marR="0" marT="0" marB="0"/>
                </a:tc>
                <a:tc hMerge="1">
                  <a:txBody>
                    <a:bodyPr/>
                    <a:lstStyle/>
                    <a:p>
                      <a:endParaRPr lang="en-AU"/>
                    </a:p>
                  </a:txBody>
                  <a:tcPr/>
                </a:tc>
                <a:tc gridSpan="2">
                  <a:txBody>
                    <a:bodyPr/>
                    <a:lstStyle/>
                    <a:p>
                      <a:pPr>
                        <a:lnSpc>
                          <a:spcPct val="115000"/>
                        </a:lnSpc>
                        <a:spcAft>
                          <a:spcPts val="0"/>
                        </a:spcAft>
                      </a:pPr>
                      <a:r>
                        <a:rPr lang="en-AU" sz="1100">
                          <a:effectLst/>
                        </a:rPr>
                        <a:t> </a:t>
                      </a:r>
                      <a:endParaRPr lang="en-AU" sz="1000">
                        <a:effectLst/>
                        <a:latin typeface="Calibri"/>
                        <a:ea typeface="Calibri"/>
                        <a:cs typeface="Times New Roman"/>
                      </a:endParaRPr>
                    </a:p>
                  </a:txBody>
                  <a:tcPr marL="0" marR="0" marT="0" marB="0"/>
                </a:tc>
                <a:tc hMerge="1">
                  <a:txBody>
                    <a:bodyPr/>
                    <a:lstStyle/>
                    <a:p>
                      <a:endParaRPr lang="en-AU"/>
                    </a:p>
                  </a:txBody>
                  <a:tcPr/>
                </a:tc>
                <a:tc gridSpan="2">
                  <a:txBody>
                    <a:bodyPr/>
                    <a:lstStyle/>
                    <a:p>
                      <a:pPr>
                        <a:lnSpc>
                          <a:spcPct val="115000"/>
                        </a:lnSpc>
                        <a:spcAft>
                          <a:spcPts val="0"/>
                        </a:spcAft>
                      </a:pPr>
                      <a:r>
                        <a:rPr lang="en-AU" sz="1100">
                          <a:effectLst/>
                        </a:rPr>
                        <a:t> </a:t>
                      </a:r>
                      <a:endParaRPr lang="en-AU" sz="1000">
                        <a:effectLst/>
                        <a:latin typeface="Calibri"/>
                        <a:ea typeface="Calibri"/>
                        <a:cs typeface="Times New Roman"/>
                      </a:endParaRPr>
                    </a:p>
                  </a:txBody>
                  <a:tcPr marL="0" marR="0" marT="0" marB="0"/>
                </a:tc>
                <a:tc hMerge="1">
                  <a:txBody>
                    <a:bodyPr/>
                    <a:lstStyle/>
                    <a:p>
                      <a:endParaRPr lang="en-AU"/>
                    </a:p>
                  </a:txBody>
                  <a:tcPr/>
                </a:tc>
                <a:tc gridSpan="2">
                  <a:txBody>
                    <a:bodyPr/>
                    <a:lstStyle/>
                    <a:p>
                      <a:pPr>
                        <a:lnSpc>
                          <a:spcPct val="115000"/>
                        </a:lnSpc>
                        <a:spcAft>
                          <a:spcPts val="0"/>
                        </a:spcAft>
                      </a:pPr>
                      <a:r>
                        <a:rPr lang="en-AU" sz="1100">
                          <a:effectLst/>
                        </a:rPr>
                        <a:t> </a:t>
                      </a:r>
                      <a:endParaRPr lang="en-AU" sz="1000">
                        <a:effectLst/>
                        <a:latin typeface="Calibri"/>
                        <a:ea typeface="Calibri"/>
                        <a:cs typeface="Times New Roman"/>
                      </a:endParaRPr>
                    </a:p>
                  </a:txBody>
                  <a:tcPr marL="0" marR="0" marT="0" marB="0"/>
                </a:tc>
                <a:tc hMerge="1">
                  <a:txBody>
                    <a:bodyPr/>
                    <a:lstStyle/>
                    <a:p>
                      <a:endParaRPr lang="en-AU"/>
                    </a:p>
                  </a:txBody>
                  <a:tcPr/>
                </a:tc>
                <a:tc gridSpan="2">
                  <a:txBody>
                    <a:bodyPr/>
                    <a:lstStyle/>
                    <a:p>
                      <a:pPr>
                        <a:lnSpc>
                          <a:spcPct val="115000"/>
                        </a:lnSpc>
                        <a:spcAft>
                          <a:spcPts val="0"/>
                        </a:spcAft>
                      </a:pPr>
                      <a:r>
                        <a:rPr lang="en-AU" sz="1100">
                          <a:effectLst/>
                        </a:rPr>
                        <a:t> </a:t>
                      </a:r>
                      <a:endParaRPr lang="en-AU" sz="1000">
                        <a:effectLst/>
                        <a:latin typeface="Calibri"/>
                        <a:ea typeface="Calibri"/>
                        <a:cs typeface="Times New Roman"/>
                      </a:endParaRPr>
                    </a:p>
                  </a:txBody>
                  <a:tcPr marL="0" marR="0" marT="0" marB="0"/>
                </a:tc>
                <a:tc hMerge="1">
                  <a:txBody>
                    <a:bodyPr/>
                    <a:lstStyle/>
                    <a:p>
                      <a:endParaRPr lang="en-AU"/>
                    </a:p>
                  </a:txBody>
                  <a:tcPr/>
                </a:tc>
                <a:tc gridSpan="2">
                  <a:txBody>
                    <a:bodyPr/>
                    <a:lstStyle/>
                    <a:p>
                      <a:pPr marL="143510" marR="130810" algn="ctr">
                        <a:lnSpc>
                          <a:spcPct val="115000"/>
                        </a:lnSpc>
                        <a:spcBef>
                          <a:spcPts val="105"/>
                        </a:spcBef>
                        <a:spcAft>
                          <a:spcPts val="0"/>
                        </a:spcAft>
                      </a:pPr>
                      <a:r>
                        <a:rPr lang="en-AU" sz="500">
                          <a:effectLst/>
                        </a:rPr>
                        <a:t>0</a:t>
                      </a:r>
                      <a:endParaRPr lang="en-AU" sz="1000">
                        <a:effectLst/>
                        <a:latin typeface="Calibri"/>
                        <a:ea typeface="Calibri"/>
                        <a:cs typeface="Times New Roman"/>
                      </a:endParaRPr>
                    </a:p>
                  </a:txBody>
                  <a:tcPr marL="0" marR="0" marT="0" marB="0"/>
                </a:tc>
                <a:tc hMerge="1">
                  <a:txBody>
                    <a:bodyPr/>
                    <a:lstStyle/>
                    <a:p>
                      <a:endParaRPr lang="en-AU"/>
                    </a:p>
                  </a:txBody>
                  <a:tcPr/>
                </a:tc>
                <a:tc gridSpan="2">
                  <a:txBody>
                    <a:bodyPr/>
                    <a:lstStyle/>
                    <a:p>
                      <a:pPr>
                        <a:lnSpc>
                          <a:spcPct val="115000"/>
                        </a:lnSpc>
                        <a:spcAft>
                          <a:spcPts val="0"/>
                        </a:spcAft>
                      </a:pPr>
                      <a:r>
                        <a:rPr lang="en-AU" sz="1100">
                          <a:effectLst/>
                        </a:rPr>
                        <a:t> </a:t>
                      </a:r>
                      <a:endParaRPr lang="en-AU" sz="1000">
                        <a:effectLst/>
                        <a:latin typeface="Calibri"/>
                        <a:ea typeface="Calibri"/>
                        <a:cs typeface="Times New Roman"/>
                      </a:endParaRPr>
                    </a:p>
                  </a:txBody>
                  <a:tcPr marL="0" marR="0" marT="0" marB="0"/>
                </a:tc>
                <a:tc hMerge="1">
                  <a:txBody>
                    <a:bodyPr/>
                    <a:lstStyle/>
                    <a:p>
                      <a:endParaRPr lang="en-AU"/>
                    </a:p>
                  </a:txBody>
                  <a:tcPr/>
                </a:tc>
                <a:tc gridSpan="2">
                  <a:txBody>
                    <a:bodyPr/>
                    <a:lstStyle/>
                    <a:p>
                      <a:pPr>
                        <a:lnSpc>
                          <a:spcPct val="115000"/>
                        </a:lnSpc>
                        <a:spcAft>
                          <a:spcPts val="0"/>
                        </a:spcAft>
                      </a:pPr>
                      <a:r>
                        <a:rPr lang="en-AU" sz="1100">
                          <a:effectLst/>
                        </a:rPr>
                        <a:t> </a:t>
                      </a:r>
                      <a:endParaRPr lang="en-AU" sz="1000">
                        <a:effectLst/>
                        <a:latin typeface="Calibri"/>
                        <a:ea typeface="Calibri"/>
                        <a:cs typeface="Times New Roman"/>
                      </a:endParaRPr>
                    </a:p>
                  </a:txBody>
                  <a:tcPr marL="0" marR="0" marT="0" marB="0"/>
                </a:tc>
                <a:tc hMerge="1">
                  <a:txBody>
                    <a:bodyPr/>
                    <a:lstStyle/>
                    <a:p>
                      <a:endParaRPr lang="en-AU"/>
                    </a:p>
                  </a:txBody>
                  <a:tcPr/>
                </a:tc>
                <a:tc>
                  <a:txBody>
                    <a:bodyPr/>
                    <a:lstStyle/>
                    <a:p>
                      <a:pPr>
                        <a:lnSpc>
                          <a:spcPct val="115000"/>
                        </a:lnSpc>
                        <a:spcAft>
                          <a:spcPts val="0"/>
                        </a:spcAft>
                      </a:pPr>
                      <a:r>
                        <a:rPr lang="en-AU" sz="1000">
                          <a:effectLst/>
                        </a:rPr>
                        <a:t> </a:t>
                      </a:r>
                      <a:endParaRPr lang="en-AU" sz="1000">
                        <a:effectLst/>
                        <a:latin typeface="Calibri"/>
                        <a:ea typeface="Calibri"/>
                        <a:cs typeface="Times New Roman"/>
                      </a:endParaRPr>
                    </a:p>
                  </a:txBody>
                  <a:tcPr marL="0" marR="0" marT="0" marB="0" anchor="ctr"/>
                </a:tc>
              </a:tr>
              <a:tr h="191982">
                <a:tc>
                  <a:txBody>
                    <a:bodyPr/>
                    <a:lstStyle/>
                    <a:p>
                      <a:pPr>
                        <a:lnSpc>
                          <a:spcPct val="115000"/>
                        </a:lnSpc>
                        <a:spcAft>
                          <a:spcPts val="0"/>
                        </a:spcAft>
                      </a:pPr>
                      <a:r>
                        <a:rPr lang="en-AU" sz="1100">
                          <a:effectLst/>
                        </a:rPr>
                        <a:t> </a:t>
                      </a:r>
                      <a:endParaRPr lang="en-AU" sz="1000">
                        <a:effectLst/>
                        <a:latin typeface="Calibri"/>
                        <a:ea typeface="Calibri"/>
                        <a:cs typeface="Times New Roman"/>
                      </a:endParaRPr>
                    </a:p>
                  </a:txBody>
                  <a:tcPr marL="0" marR="0" marT="0" marB="0"/>
                </a:tc>
                <a:tc gridSpan="2">
                  <a:txBody>
                    <a:bodyPr/>
                    <a:lstStyle/>
                    <a:p>
                      <a:pPr>
                        <a:lnSpc>
                          <a:spcPct val="115000"/>
                        </a:lnSpc>
                        <a:spcAft>
                          <a:spcPts val="0"/>
                        </a:spcAft>
                      </a:pPr>
                      <a:r>
                        <a:rPr lang="en-AU" sz="1100">
                          <a:effectLst/>
                        </a:rPr>
                        <a:t> </a:t>
                      </a:r>
                      <a:endParaRPr lang="en-AU" sz="1000">
                        <a:effectLst/>
                        <a:latin typeface="Calibri"/>
                        <a:ea typeface="Calibri"/>
                        <a:cs typeface="Times New Roman"/>
                      </a:endParaRPr>
                    </a:p>
                  </a:txBody>
                  <a:tcPr marL="0" marR="0" marT="0" marB="0"/>
                </a:tc>
                <a:tc hMerge="1">
                  <a:txBody>
                    <a:bodyPr/>
                    <a:lstStyle/>
                    <a:p>
                      <a:endParaRPr lang="en-AU"/>
                    </a:p>
                  </a:txBody>
                  <a:tcPr/>
                </a:tc>
                <a:tc gridSpan="2">
                  <a:txBody>
                    <a:bodyPr/>
                    <a:lstStyle/>
                    <a:p>
                      <a:pPr>
                        <a:lnSpc>
                          <a:spcPct val="115000"/>
                        </a:lnSpc>
                        <a:spcAft>
                          <a:spcPts val="0"/>
                        </a:spcAft>
                      </a:pPr>
                      <a:r>
                        <a:rPr lang="en-AU" sz="1100">
                          <a:effectLst/>
                        </a:rPr>
                        <a:t> </a:t>
                      </a:r>
                      <a:endParaRPr lang="en-AU" sz="1000">
                        <a:effectLst/>
                        <a:latin typeface="Calibri"/>
                        <a:ea typeface="Calibri"/>
                        <a:cs typeface="Times New Roman"/>
                      </a:endParaRPr>
                    </a:p>
                  </a:txBody>
                  <a:tcPr marL="0" marR="0" marT="0" marB="0"/>
                </a:tc>
                <a:tc hMerge="1">
                  <a:txBody>
                    <a:bodyPr/>
                    <a:lstStyle/>
                    <a:p>
                      <a:endParaRPr lang="en-AU"/>
                    </a:p>
                  </a:txBody>
                  <a:tcPr/>
                </a:tc>
                <a:tc gridSpan="2">
                  <a:txBody>
                    <a:bodyPr/>
                    <a:lstStyle/>
                    <a:p>
                      <a:pPr>
                        <a:lnSpc>
                          <a:spcPct val="115000"/>
                        </a:lnSpc>
                        <a:spcAft>
                          <a:spcPts val="0"/>
                        </a:spcAft>
                      </a:pPr>
                      <a:r>
                        <a:rPr lang="en-AU" sz="1100">
                          <a:effectLst/>
                        </a:rPr>
                        <a:t> </a:t>
                      </a:r>
                      <a:endParaRPr lang="en-AU" sz="1000">
                        <a:effectLst/>
                        <a:latin typeface="Calibri"/>
                        <a:ea typeface="Calibri"/>
                        <a:cs typeface="Times New Roman"/>
                      </a:endParaRPr>
                    </a:p>
                  </a:txBody>
                  <a:tcPr marL="0" marR="0" marT="0" marB="0"/>
                </a:tc>
                <a:tc hMerge="1">
                  <a:txBody>
                    <a:bodyPr/>
                    <a:lstStyle/>
                    <a:p>
                      <a:endParaRPr lang="en-AU"/>
                    </a:p>
                  </a:txBody>
                  <a:tcPr/>
                </a:tc>
                <a:tc gridSpan="2">
                  <a:txBody>
                    <a:bodyPr/>
                    <a:lstStyle/>
                    <a:p>
                      <a:pPr>
                        <a:lnSpc>
                          <a:spcPct val="115000"/>
                        </a:lnSpc>
                        <a:spcAft>
                          <a:spcPts val="0"/>
                        </a:spcAft>
                      </a:pPr>
                      <a:r>
                        <a:rPr lang="en-AU" sz="1100">
                          <a:effectLst/>
                        </a:rPr>
                        <a:t> </a:t>
                      </a:r>
                      <a:endParaRPr lang="en-AU" sz="1000">
                        <a:effectLst/>
                        <a:latin typeface="Calibri"/>
                        <a:ea typeface="Calibri"/>
                        <a:cs typeface="Times New Roman"/>
                      </a:endParaRPr>
                    </a:p>
                  </a:txBody>
                  <a:tcPr marL="0" marR="0" marT="0" marB="0"/>
                </a:tc>
                <a:tc hMerge="1">
                  <a:txBody>
                    <a:bodyPr/>
                    <a:lstStyle/>
                    <a:p>
                      <a:endParaRPr lang="en-AU"/>
                    </a:p>
                  </a:txBody>
                  <a:tcPr/>
                </a:tc>
                <a:tc gridSpan="2">
                  <a:txBody>
                    <a:bodyPr/>
                    <a:lstStyle/>
                    <a:p>
                      <a:pPr>
                        <a:lnSpc>
                          <a:spcPct val="115000"/>
                        </a:lnSpc>
                        <a:spcAft>
                          <a:spcPts val="0"/>
                        </a:spcAft>
                      </a:pPr>
                      <a:r>
                        <a:rPr lang="en-AU" sz="1100">
                          <a:effectLst/>
                        </a:rPr>
                        <a:t> </a:t>
                      </a:r>
                      <a:endParaRPr lang="en-AU" sz="1000">
                        <a:effectLst/>
                        <a:latin typeface="Calibri"/>
                        <a:ea typeface="Calibri"/>
                        <a:cs typeface="Times New Roman"/>
                      </a:endParaRPr>
                    </a:p>
                  </a:txBody>
                  <a:tcPr marL="0" marR="0" marT="0" marB="0"/>
                </a:tc>
                <a:tc hMerge="1">
                  <a:txBody>
                    <a:bodyPr/>
                    <a:lstStyle/>
                    <a:p>
                      <a:endParaRPr lang="en-AU"/>
                    </a:p>
                  </a:txBody>
                  <a:tcPr/>
                </a:tc>
                <a:tc gridSpan="2">
                  <a:txBody>
                    <a:bodyPr/>
                    <a:lstStyle/>
                    <a:p>
                      <a:pPr>
                        <a:lnSpc>
                          <a:spcPct val="115000"/>
                        </a:lnSpc>
                        <a:spcAft>
                          <a:spcPts val="0"/>
                        </a:spcAft>
                      </a:pPr>
                      <a:r>
                        <a:rPr lang="en-AU" sz="1100">
                          <a:effectLst/>
                        </a:rPr>
                        <a:t> </a:t>
                      </a:r>
                      <a:endParaRPr lang="en-AU" sz="1000">
                        <a:effectLst/>
                        <a:latin typeface="Calibri"/>
                        <a:ea typeface="Calibri"/>
                        <a:cs typeface="Times New Roman"/>
                      </a:endParaRPr>
                    </a:p>
                  </a:txBody>
                  <a:tcPr marL="0" marR="0" marT="0" marB="0"/>
                </a:tc>
                <a:tc hMerge="1">
                  <a:txBody>
                    <a:bodyPr/>
                    <a:lstStyle/>
                    <a:p>
                      <a:endParaRPr lang="en-AU"/>
                    </a:p>
                  </a:txBody>
                  <a:tcPr/>
                </a:tc>
                <a:tc gridSpan="2">
                  <a:txBody>
                    <a:bodyPr/>
                    <a:lstStyle/>
                    <a:p>
                      <a:pPr>
                        <a:lnSpc>
                          <a:spcPct val="115000"/>
                        </a:lnSpc>
                        <a:spcAft>
                          <a:spcPts val="0"/>
                        </a:spcAft>
                      </a:pPr>
                      <a:r>
                        <a:rPr lang="en-AU" sz="1100">
                          <a:effectLst/>
                        </a:rPr>
                        <a:t> </a:t>
                      </a:r>
                      <a:endParaRPr lang="en-AU" sz="1000">
                        <a:effectLst/>
                        <a:latin typeface="Calibri"/>
                        <a:ea typeface="Calibri"/>
                        <a:cs typeface="Times New Roman"/>
                      </a:endParaRPr>
                    </a:p>
                  </a:txBody>
                  <a:tcPr marL="0" marR="0" marT="0" marB="0"/>
                </a:tc>
                <a:tc hMerge="1">
                  <a:txBody>
                    <a:bodyPr/>
                    <a:lstStyle/>
                    <a:p>
                      <a:endParaRPr lang="en-AU"/>
                    </a:p>
                  </a:txBody>
                  <a:tcPr/>
                </a:tc>
                <a:tc gridSpan="2">
                  <a:txBody>
                    <a:bodyPr/>
                    <a:lstStyle/>
                    <a:p>
                      <a:pPr>
                        <a:lnSpc>
                          <a:spcPct val="115000"/>
                        </a:lnSpc>
                        <a:spcAft>
                          <a:spcPts val="0"/>
                        </a:spcAft>
                      </a:pPr>
                      <a:r>
                        <a:rPr lang="en-AU" sz="1100">
                          <a:effectLst/>
                        </a:rPr>
                        <a:t> </a:t>
                      </a:r>
                      <a:endParaRPr lang="en-AU" sz="1000">
                        <a:effectLst/>
                        <a:latin typeface="Calibri"/>
                        <a:ea typeface="Calibri"/>
                        <a:cs typeface="Times New Roman"/>
                      </a:endParaRPr>
                    </a:p>
                  </a:txBody>
                  <a:tcPr marL="0" marR="0" marT="0" marB="0"/>
                </a:tc>
                <a:tc hMerge="1">
                  <a:txBody>
                    <a:bodyPr/>
                    <a:lstStyle/>
                    <a:p>
                      <a:endParaRPr lang="en-AU"/>
                    </a:p>
                  </a:txBody>
                  <a:tcPr/>
                </a:tc>
                <a:tc gridSpan="2">
                  <a:txBody>
                    <a:bodyPr/>
                    <a:lstStyle/>
                    <a:p>
                      <a:pPr>
                        <a:lnSpc>
                          <a:spcPct val="115000"/>
                        </a:lnSpc>
                        <a:spcAft>
                          <a:spcPts val="0"/>
                        </a:spcAft>
                      </a:pPr>
                      <a:r>
                        <a:rPr lang="en-AU" sz="1100">
                          <a:effectLst/>
                        </a:rPr>
                        <a:t> </a:t>
                      </a:r>
                      <a:endParaRPr lang="en-AU" sz="1000">
                        <a:effectLst/>
                        <a:latin typeface="Calibri"/>
                        <a:ea typeface="Calibri"/>
                        <a:cs typeface="Times New Roman"/>
                      </a:endParaRPr>
                    </a:p>
                  </a:txBody>
                  <a:tcPr marL="0" marR="0" marT="0" marB="0"/>
                </a:tc>
                <a:tc hMerge="1">
                  <a:txBody>
                    <a:bodyPr/>
                    <a:lstStyle/>
                    <a:p>
                      <a:endParaRPr lang="en-AU"/>
                    </a:p>
                  </a:txBody>
                  <a:tcPr/>
                </a:tc>
                <a:tc>
                  <a:txBody>
                    <a:bodyPr/>
                    <a:lstStyle/>
                    <a:p>
                      <a:pPr>
                        <a:lnSpc>
                          <a:spcPct val="115000"/>
                        </a:lnSpc>
                        <a:spcAft>
                          <a:spcPts val="0"/>
                        </a:spcAft>
                      </a:pPr>
                      <a:r>
                        <a:rPr lang="en-AU" sz="1000">
                          <a:effectLst/>
                        </a:rPr>
                        <a:t> </a:t>
                      </a:r>
                      <a:endParaRPr lang="en-AU" sz="1000">
                        <a:effectLst/>
                        <a:latin typeface="Calibri"/>
                        <a:ea typeface="Calibri"/>
                        <a:cs typeface="Times New Roman"/>
                      </a:endParaRPr>
                    </a:p>
                  </a:txBody>
                  <a:tcPr marL="0" marR="0" marT="0" marB="0" anchor="ctr"/>
                </a:tc>
              </a:tr>
              <a:tr h="191982">
                <a:tc>
                  <a:txBody>
                    <a:bodyPr/>
                    <a:lstStyle/>
                    <a:p>
                      <a:pPr marL="6985">
                        <a:lnSpc>
                          <a:spcPct val="115000"/>
                        </a:lnSpc>
                        <a:spcBef>
                          <a:spcPts val="115"/>
                        </a:spcBef>
                        <a:spcAft>
                          <a:spcPts val="0"/>
                        </a:spcAft>
                      </a:pPr>
                      <a:r>
                        <a:rPr lang="en-AU" sz="500" spc="-5">
                          <a:effectLst/>
                        </a:rPr>
                        <a:t>G</a:t>
                      </a:r>
                      <a:r>
                        <a:rPr lang="en-AU" sz="500">
                          <a:effectLst/>
                        </a:rPr>
                        <a:t>RA</a:t>
                      </a:r>
                      <a:r>
                        <a:rPr lang="en-AU" sz="500" spc="-10">
                          <a:effectLst/>
                        </a:rPr>
                        <a:t>VE</a:t>
                      </a:r>
                      <a:r>
                        <a:rPr lang="en-AU" sz="500" spc="5">
                          <a:effectLst/>
                        </a:rPr>
                        <a:t>LL</a:t>
                      </a:r>
                      <a:r>
                        <a:rPr lang="en-AU" sz="500" spc="-5">
                          <a:effectLst/>
                        </a:rPr>
                        <a:t>IN</a:t>
                      </a:r>
                      <a:r>
                        <a:rPr lang="en-AU" sz="500">
                          <a:effectLst/>
                        </a:rPr>
                        <a:t>G</a:t>
                      </a:r>
                      <a:endParaRPr lang="en-AU" sz="1000">
                        <a:effectLst/>
                        <a:latin typeface="Calibri"/>
                        <a:ea typeface="Calibri"/>
                        <a:cs typeface="Times New Roman"/>
                      </a:endParaRPr>
                    </a:p>
                  </a:txBody>
                  <a:tcPr marL="0" marR="0" marT="0" marB="0"/>
                </a:tc>
                <a:tc gridSpan="2">
                  <a:txBody>
                    <a:bodyPr/>
                    <a:lstStyle/>
                    <a:p>
                      <a:pPr>
                        <a:lnSpc>
                          <a:spcPct val="115000"/>
                        </a:lnSpc>
                        <a:spcAft>
                          <a:spcPts val="0"/>
                        </a:spcAft>
                      </a:pPr>
                      <a:r>
                        <a:rPr lang="en-AU" sz="1100">
                          <a:effectLst/>
                        </a:rPr>
                        <a:t> </a:t>
                      </a:r>
                      <a:endParaRPr lang="en-AU" sz="1000">
                        <a:effectLst/>
                        <a:latin typeface="Calibri"/>
                        <a:ea typeface="Calibri"/>
                        <a:cs typeface="Times New Roman"/>
                      </a:endParaRPr>
                    </a:p>
                  </a:txBody>
                  <a:tcPr marL="0" marR="0" marT="0" marB="0"/>
                </a:tc>
                <a:tc hMerge="1">
                  <a:txBody>
                    <a:bodyPr/>
                    <a:lstStyle/>
                    <a:p>
                      <a:endParaRPr lang="en-AU"/>
                    </a:p>
                  </a:txBody>
                  <a:tcPr/>
                </a:tc>
                <a:tc gridSpan="2">
                  <a:txBody>
                    <a:bodyPr/>
                    <a:lstStyle/>
                    <a:p>
                      <a:pPr>
                        <a:lnSpc>
                          <a:spcPct val="115000"/>
                        </a:lnSpc>
                        <a:spcAft>
                          <a:spcPts val="0"/>
                        </a:spcAft>
                      </a:pPr>
                      <a:r>
                        <a:rPr lang="en-AU" sz="1100">
                          <a:effectLst/>
                        </a:rPr>
                        <a:t> </a:t>
                      </a:r>
                      <a:endParaRPr lang="en-AU" sz="1000">
                        <a:effectLst/>
                        <a:latin typeface="Calibri"/>
                        <a:ea typeface="Calibri"/>
                        <a:cs typeface="Times New Roman"/>
                      </a:endParaRPr>
                    </a:p>
                  </a:txBody>
                  <a:tcPr marL="0" marR="0" marT="0" marB="0"/>
                </a:tc>
                <a:tc hMerge="1">
                  <a:txBody>
                    <a:bodyPr/>
                    <a:lstStyle/>
                    <a:p>
                      <a:endParaRPr lang="en-AU"/>
                    </a:p>
                  </a:txBody>
                  <a:tcPr/>
                </a:tc>
                <a:tc gridSpan="2">
                  <a:txBody>
                    <a:bodyPr/>
                    <a:lstStyle/>
                    <a:p>
                      <a:pPr>
                        <a:lnSpc>
                          <a:spcPct val="115000"/>
                        </a:lnSpc>
                        <a:spcAft>
                          <a:spcPts val="0"/>
                        </a:spcAft>
                      </a:pPr>
                      <a:r>
                        <a:rPr lang="en-AU" sz="1100">
                          <a:effectLst/>
                        </a:rPr>
                        <a:t> </a:t>
                      </a:r>
                      <a:endParaRPr lang="en-AU" sz="1000">
                        <a:effectLst/>
                        <a:latin typeface="Calibri"/>
                        <a:ea typeface="Calibri"/>
                        <a:cs typeface="Times New Roman"/>
                      </a:endParaRPr>
                    </a:p>
                  </a:txBody>
                  <a:tcPr marL="0" marR="0" marT="0" marB="0"/>
                </a:tc>
                <a:tc hMerge="1">
                  <a:txBody>
                    <a:bodyPr/>
                    <a:lstStyle/>
                    <a:p>
                      <a:endParaRPr lang="en-AU"/>
                    </a:p>
                  </a:txBody>
                  <a:tcPr/>
                </a:tc>
                <a:tc gridSpan="2">
                  <a:txBody>
                    <a:bodyPr/>
                    <a:lstStyle/>
                    <a:p>
                      <a:pPr>
                        <a:lnSpc>
                          <a:spcPct val="115000"/>
                        </a:lnSpc>
                        <a:spcAft>
                          <a:spcPts val="0"/>
                        </a:spcAft>
                      </a:pPr>
                      <a:r>
                        <a:rPr lang="en-AU" sz="1100">
                          <a:effectLst/>
                        </a:rPr>
                        <a:t> </a:t>
                      </a:r>
                      <a:endParaRPr lang="en-AU" sz="1000">
                        <a:effectLst/>
                        <a:latin typeface="Calibri"/>
                        <a:ea typeface="Calibri"/>
                        <a:cs typeface="Times New Roman"/>
                      </a:endParaRPr>
                    </a:p>
                  </a:txBody>
                  <a:tcPr marL="0" marR="0" marT="0" marB="0"/>
                </a:tc>
                <a:tc hMerge="1">
                  <a:txBody>
                    <a:bodyPr/>
                    <a:lstStyle/>
                    <a:p>
                      <a:endParaRPr lang="en-AU"/>
                    </a:p>
                  </a:txBody>
                  <a:tcPr/>
                </a:tc>
                <a:tc gridSpan="2">
                  <a:txBody>
                    <a:bodyPr/>
                    <a:lstStyle/>
                    <a:p>
                      <a:pPr>
                        <a:lnSpc>
                          <a:spcPct val="115000"/>
                        </a:lnSpc>
                        <a:spcAft>
                          <a:spcPts val="0"/>
                        </a:spcAft>
                      </a:pPr>
                      <a:r>
                        <a:rPr lang="en-AU" sz="1100">
                          <a:effectLst/>
                        </a:rPr>
                        <a:t> </a:t>
                      </a:r>
                      <a:endParaRPr lang="en-AU" sz="1000">
                        <a:effectLst/>
                        <a:latin typeface="Calibri"/>
                        <a:ea typeface="Calibri"/>
                        <a:cs typeface="Times New Roman"/>
                      </a:endParaRPr>
                    </a:p>
                  </a:txBody>
                  <a:tcPr marL="0" marR="0" marT="0" marB="0"/>
                </a:tc>
                <a:tc hMerge="1">
                  <a:txBody>
                    <a:bodyPr/>
                    <a:lstStyle/>
                    <a:p>
                      <a:endParaRPr lang="en-AU"/>
                    </a:p>
                  </a:txBody>
                  <a:tcPr/>
                </a:tc>
                <a:tc gridSpan="2">
                  <a:txBody>
                    <a:bodyPr/>
                    <a:lstStyle/>
                    <a:p>
                      <a:pPr>
                        <a:lnSpc>
                          <a:spcPct val="115000"/>
                        </a:lnSpc>
                        <a:spcAft>
                          <a:spcPts val="0"/>
                        </a:spcAft>
                      </a:pPr>
                      <a:r>
                        <a:rPr lang="en-AU" sz="1100">
                          <a:effectLst/>
                        </a:rPr>
                        <a:t> </a:t>
                      </a:r>
                      <a:endParaRPr lang="en-AU" sz="1000">
                        <a:effectLst/>
                        <a:latin typeface="Calibri"/>
                        <a:ea typeface="Calibri"/>
                        <a:cs typeface="Times New Roman"/>
                      </a:endParaRPr>
                    </a:p>
                  </a:txBody>
                  <a:tcPr marL="0" marR="0" marT="0" marB="0"/>
                </a:tc>
                <a:tc hMerge="1">
                  <a:txBody>
                    <a:bodyPr/>
                    <a:lstStyle/>
                    <a:p>
                      <a:endParaRPr lang="en-AU"/>
                    </a:p>
                  </a:txBody>
                  <a:tcPr/>
                </a:tc>
                <a:tc gridSpan="2">
                  <a:txBody>
                    <a:bodyPr/>
                    <a:lstStyle/>
                    <a:p>
                      <a:pPr>
                        <a:lnSpc>
                          <a:spcPct val="115000"/>
                        </a:lnSpc>
                        <a:spcAft>
                          <a:spcPts val="0"/>
                        </a:spcAft>
                      </a:pPr>
                      <a:r>
                        <a:rPr lang="en-AU" sz="1100">
                          <a:effectLst/>
                        </a:rPr>
                        <a:t> </a:t>
                      </a:r>
                      <a:endParaRPr lang="en-AU" sz="1000">
                        <a:effectLst/>
                        <a:latin typeface="Calibri"/>
                        <a:ea typeface="Calibri"/>
                        <a:cs typeface="Times New Roman"/>
                      </a:endParaRPr>
                    </a:p>
                  </a:txBody>
                  <a:tcPr marL="0" marR="0" marT="0" marB="0"/>
                </a:tc>
                <a:tc hMerge="1">
                  <a:txBody>
                    <a:bodyPr/>
                    <a:lstStyle/>
                    <a:p>
                      <a:endParaRPr lang="en-AU"/>
                    </a:p>
                  </a:txBody>
                  <a:tcPr/>
                </a:tc>
                <a:tc gridSpan="2">
                  <a:txBody>
                    <a:bodyPr/>
                    <a:lstStyle/>
                    <a:p>
                      <a:pPr>
                        <a:lnSpc>
                          <a:spcPct val="115000"/>
                        </a:lnSpc>
                        <a:spcAft>
                          <a:spcPts val="0"/>
                        </a:spcAft>
                      </a:pPr>
                      <a:r>
                        <a:rPr lang="en-AU" sz="1100">
                          <a:effectLst/>
                        </a:rPr>
                        <a:t> </a:t>
                      </a:r>
                      <a:endParaRPr lang="en-AU" sz="1000">
                        <a:effectLst/>
                        <a:latin typeface="Calibri"/>
                        <a:ea typeface="Calibri"/>
                        <a:cs typeface="Times New Roman"/>
                      </a:endParaRPr>
                    </a:p>
                  </a:txBody>
                  <a:tcPr marL="0" marR="0" marT="0" marB="0"/>
                </a:tc>
                <a:tc hMerge="1">
                  <a:txBody>
                    <a:bodyPr/>
                    <a:lstStyle/>
                    <a:p>
                      <a:endParaRPr lang="en-AU"/>
                    </a:p>
                  </a:txBody>
                  <a:tcPr/>
                </a:tc>
                <a:tc gridSpan="2">
                  <a:txBody>
                    <a:bodyPr/>
                    <a:lstStyle/>
                    <a:p>
                      <a:pPr>
                        <a:lnSpc>
                          <a:spcPct val="115000"/>
                        </a:lnSpc>
                        <a:spcAft>
                          <a:spcPts val="0"/>
                        </a:spcAft>
                      </a:pPr>
                      <a:r>
                        <a:rPr lang="en-AU" sz="1100">
                          <a:effectLst/>
                        </a:rPr>
                        <a:t> </a:t>
                      </a:r>
                      <a:endParaRPr lang="en-AU" sz="1000">
                        <a:effectLst/>
                        <a:latin typeface="Calibri"/>
                        <a:ea typeface="Calibri"/>
                        <a:cs typeface="Times New Roman"/>
                      </a:endParaRPr>
                    </a:p>
                  </a:txBody>
                  <a:tcPr marL="0" marR="0" marT="0" marB="0"/>
                </a:tc>
                <a:tc hMerge="1">
                  <a:txBody>
                    <a:bodyPr/>
                    <a:lstStyle/>
                    <a:p>
                      <a:endParaRPr lang="en-AU"/>
                    </a:p>
                  </a:txBody>
                  <a:tcPr/>
                </a:tc>
                <a:tc>
                  <a:txBody>
                    <a:bodyPr/>
                    <a:lstStyle/>
                    <a:p>
                      <a:pPr>
                        <a:lnSpc>
                          <a:spcPct val="115000"/>
                        </a:lnSpc>
                        <a:spcAft>
                          <a:spcPts val="0"/>
                        </a:spcAft>
                      </a:pPr>
                      <a:r>
                        <a:rPr lang="en-AU" sz="1000">
                          <a:effectLst/>
                        </a:rPr>
                        <a:t> </a:t>
                      </a:r>
                      <a:endParaRPr lang="en-AU" sz="1000">
                        <a:effectLst/>
                        <a:latin typeface="Calibri"/>
                        <a:ea typeface="Calibri"/>
                        <a:cs typeface="Times New Roman"/>
                      </a:endParaRPr>
                    </a:p>
                  </a:txBody>
                  <a:tcPr marL="0" marR="0" marT="0" marB="0" anchor="ctr"/>
                </a:tc>
              </a:tr>
              <a:tr h="191982">
                <a:tc>
                  <a:txBody>
                    <a:bodyPr/>
                    <a:lstStyle/>
                    <a:p>
                      <a:pPr marL="23495">
                        <a:lnSpc>
                          <a:spcPct val="115000"/>
                        </a:lnSpc>
                        <a:spcBef>
                          <a:spcPts val="105"/>
                        </a:spcBef>
                        <a:spcAft>
                          <a:spcPts val="0"/>
                        </a:spcAft>
                      </a:pPr>
                      <a:r>
                        <a:rPr lang="en-AU" sz="500" spc="5">
                          <a:effectLst/>
                        </a:rPr>
                        <a:t>E</a:t>
                      </a:r>
                      <a:r>
                        <a:rPr lang="en-AU" sz="500">
                          <a:effectLst/>
                        </a:rPr>
                        <a:t>x</a:t>
                      </a:r>
                      <a:r>
                        <a:rPr lang="en-AU" sz="500" spc="-10">
                          <a:effectLst/>
                        </a:rPr>
                        <a:t>c</a:t>
                      </a:r>
                      <a:r>
                        <a:rPr lang="en-AU" sz="500" spc="5">
                          <a:effectLst/>
                        </a:rPr>
                        <a:t>a</a:t>
                      </a:r>
                      <a:r>
                        <a:rPr lang="en-AU" sz="500" spc="-10">
                          <a:effectLst/>
                        </a:rPr>
                        <a:t>v</a:t>
                      </a:r>
                      <a:r>
                        <a:rPr lang="en-AU" sz="500" spc="5">
                          <a:effectLst/>
                        </a:rPr>
                        <a:t>ati</a:t>
                      </a:r>
                      <a:r>
                        <a:rPr lang="en-AU" sz="500" spc="-10">
                          <a:effectLst/>
                        </a:rPr>
                        <a:t>o</a:t>
                      </a:r>
                      <a:r>
                        <a:rPr lang="en-AU" sz="500" spc="10">
                          <a:effectLst/>
                        </a:rPr>
                        <a:t>n</a:t>
                      </a:r>
                      <a:r>
                        <a:rPr lang="en-AU" sz="500">
                          <a:effectLst/>
                        </a:rPr>
                        <a:t>,</a:t>
                      </a:r>
                      <a:r>
                        <a:rPr lang="en-AU" sz="500" spc="15">
                          <a:effectLst/>
                        </a:rPr>
                        <a:t> </a:t>
                      </a:r>
                      <a:r>
                        <a:rPr lang="en-AU" sz="500" spc="-10">
                          <a:effectLst/>
                        </a:rPr>
                        <a:t>Lo</a:t>
                      </a:r>
                      <a:r>
                        <a:rPr lang="en-AU" sz="500" spc="5">
                          <a:effectLst/>
                        </a:rPr>
                        <a:t>a</a:t>
                      </a:r>
                      <a:r>
                        <a:rPr lang="en-AU" sz="500">
                          <a:effectLst/>
                        </a:rPr>
                        <a:t>d,</a:t>
                      </a:r>
                      <a:r>
                        <a:rPr lang="en-AU" sz="500" spc="15">
                          <a:effectLst/>
                        </a:rPr>
                        <a:t> </a:t>
                      </a:r>
                      <a:r>
                        <a:rPr lang="en-AU" sz="500" spc="-15">
                          <a:effectLst/>
                        </a:rPr>
                        <a:t>H</a:t>
                      </a:r>
                      <a:r>
                        <a:rPr lang="en-AU" sz="500" spc="5">
                          <a:effectLst/>
                        </a:rPr>
                        <a:t>a</a:t>
                      </a:r>
                      <a:r>
                        <a:rPr lang="en-AU" sz="500">
                          <a:effectLst/>
                        </a:rPr>
                        <a:t>ul</a:t>
                      </a:r>
                      <a:endParaRPr lang="en-AU" sz="1000">
                        <a:effectLst/>
                        <a:latin typeface="Calibri"/>
                        <a:ea typeface="Calibri"/>
                        <a:cs typeface="Times New Roman"/>
                      </a:endParaRPr>
                    </a:p>
                  </a:txBody>
                  <a:tcPr marL="0" marR="0" marT="0" marB="0"/>
                </a:tc>
                <a:tc gridSpan="2">
                  <a:txBody>
                    <a:bodyPr/>
                    <a:lstStyle/>
                    <a:p>
                      <a:pPr marL="49530">
                        <a:lnSpc>
                          <a:spcPct val="115000"/>
                        </a:lnSpc>
                        <a:spcBef>
                          <a:spcPts val="105"/>
                        </a:spcBef>
                        <a:spcAft>
                          <a:spcPts val="0"/>
                        </a:spcAft>
                      </a:pPr>
                      <a:r>
                        <a:rPr lang="en-AU" sz="500" spc="5">
                          <a:effectLst/>
                        </a:rPr>
                        <a:t>m</a:t>
                      </a:r>
                      <a:r>
                        <a:rPr lang="en-AU" sz="500">
                          <a:effectLst/>
                        </a:rPr>
                        <a:t>3</a:t>
                      </a:r>
                      <a:endParaRPr lang="en-AU" sz="1000">
                        <a:effectLst/>
                        <a:latin typeface="Calibri"/>
                        <a:ea typeface="Calibri"/>
                        <a:cs typeface="Times New Roman"/>
                      </a:endParaRPr>
                    </a:p>
                  </a:txBody>
                  <a:tcPr marL="0" marR="0" marT="0" marB="0"/>
                </a:tc>
                <a:tc hMerge="1">
                  <a:txBody>
                    <a:bodyPr/>
                    <a:lstStyle/>
                    <a:p>
                      <a:endParaRPr lang="en-AU"/>
                    </a:p>
                  </a:txBody>
                  <a:tcPr/>
                </a:tc>
                <a:tc gridSpan="2">
                  <a:txBody>
                    <a:bodyPr/>
                    <a:lstStyle/>
                    <a:p>
                      <a:pPr marL="93980">
                        <a:lnSpc>
                          <a:spcPct val="115000"/>
                        </a:lnSpc>
                        <a:spcBef>
                          <a:spcPts val="105"/>
                        </a:spcBef>
                        <a:spcAft>
                          <a:spcPts val="0"/>
                        </a:spcAft>
                      </a:pPr>
                      <a:r>
                        <a:rPr lang="en-AU" sz="500">
                          <a:effectLst/>
                        </a:rPr>
                        <a:t>990</a:t>
                      </a:r>
                      <a:endParaRPr lang="en-AU" sz="1000">
                        <a:effectLst/>
                        <a:latin typeface="Calibri"/>
                        <a:ea typeface="Calibri"/>
                        <a:cs typeface="Times New Roman"/>
                      </a:endParaRPr>
                    </a:p>
                  </a:txBody>
                  <a:tcPr marL="0" marR="0" marT="0" marB="0"/>
                </a:tc>
                <a:tc hMerge="1">
                  <a:txBody>
                    <a:bodyPr/>
                    <a:lstStyle/>
                    <a:p>
                      <a:endParaRPr lang="en-AU"/>
                    </a:p>
                  </a:txBody>
                  <a:tcPr/>
                </a:tc>
                <a:tc gridSpan="2">
                  <a:txBody>
                    <a:bodyPr/>
                    <a:lstStyle/>
                    <a:p>
                      <a:pPr marL="93980">
                        <a:lnSpc>
                          <a:spcPct val="115000"/>
                        </a:lnSpc>
                        <a:spcBef>
                          <a:spcPts val="105"/>
                        </a:spcBef>
                        <a:spcAft>
                          <a:spcPts val="0"/>
                        </a:spcAft>
                      </a:pPr>
                      <a:r>
                        <a:rPr lang="en-AU" sz="500">
                          <a:effectLst/>
                        </a:rPr>
                        <a:t>990</a:t>
                      </a:r>
                      <a:endParaRPr lang="en-AU" sz="1000">
                        <a:effectLst/>
                        <a:latin typeface="Calibri"/>
                        <a:ea typeface="Calibri"/>
                        <a:cs typeface="Times New Roman"/>
                      </a:endParaRPr>
                    </a:p>
                  </a:txBody>
                  <a:tcPr marL="0" marR="0" marT="0" marB="0"/>
                </a:tc>
                <a:tc hMerge="1">
                  <a:txBody>
                    <a:bodyPr/>
                    <a:lstStyle/>
                    <a:p>
                      <a:endParaRPr lang="en-AU"/>
                    </a:p>
                  </a:txBody>
                  <a:tcPr/>
                </a:tc>
                <a:tc gridSpan="2">
                  <a:txBody>
                    <a:bodyPr/>
                    <a:lstStyle/>
                    <a:p>
                      <a:pPr marL="93980">
                        <a:lnSpc>
                          <a:spcPct val="115000"/>
                        </a:lnSpc>
                        <a:spcBef>
                          <a:spcPts val="105"/>
                        </a:spcBef>
                        <a:spcAft>
                          <a:spcPts val="0"/>
                        </a:spcAft>
                      </a:pPr>
                      <a:r>
                        <a:rPr lang="en-AU" sz="500">
                          <a:effectLst/>
                        </a:rPr>
                        <a:t>990</a:t>
                      </a:r>
                      <a:endParaRPr lang="en-AU" sz="1000">
                        <a:effectLst/>
                        <a:latin typeface="Calibri"/>
                        <a:ea typeface="Calibri"/>
                        <a:cs typeface="Times New Roman"/>
                      </a:endParaRPr>
                    </a:p>
                  </a:txBody>
                  <a:tcPr marL="0" marR="0" marT="0" marB="0"/>
                </a:tc>
                <a:tc hMerge="1">
                  <a:txBody>
                    <a:bodyPr/>
                    <a:lstStyle/>
                    <a:p>
                      <a:endParaRPr lang="en-AU"/>
                    </a:p>
                  </a:txBody>
                  <a:tcPr/>
                </a:tc>
                <a:tc gridSpan="2">
                  <a:txBody>
                    <a:bodyPr/>
                    <a:lstStyle/>
                    <a:p>
                      <a:pPr marL="93980">
                        <a:lnSpc>
                          <a:spcPct val="115000"/>
                        </a:lnSpc>
                        <a:spcBef>
                          <a:spcPts val="105"/>
                        </a:spcBef>
                        <a:spcAft>
                          <a:spcPts val="0"/>
                        </a:spcAft>
                      </a:pPr>
                      <a:r>
                        <a:rPr lang="en-AU" sz="500">
                          <a:effectLst/>
                        </a:rPr>
                        <a:t>990</a:t>
                      </a:r>
                      <a:endParaRPr lang="en-AU" sz="1000">
                        <a:effectLst/>
                        <a:latin typeface="Calibri"/>
                        <a:ea typeface="Calibri"/>
                        <a:cs typeface="Times New Roman"/>
                      </a:endParaRPr>
                    </a:p>
                  </a:txBody>
                  <a:tcPr marL="0" marR="0" marT="0" marB="0"/>
                </a:tc>
                <a:tc hMerge="1">
                  <a:txBody>
                    <a:bodyPr/>
                    <a:lstStyle/>
                    <a:p>
                      <a:endParaRPr lang="en-AU"/>
                    </a:p>
                  </a:txBody>
                  <a:tcPr/>
                </a:tc>
                <a:tc gridSpan="2">
                  <a:txBody>
                    <a:bodyPr/>
                    <a:lstStyle/>
                    <a:p>
                      <a:pPr marL="93980">
                        <a:lnSpc>
                          <a:spcPct val="115000"/>
                        </a:lnSpc>
                        <a:spcBef>
                          <a:spcPts val="105"/>
                        </a:spcBef>
                        <a:spcAft>
                          <a:spcPts val="0"/>
                        </a:spcAft>
                      </a:pPr>
                      <a:r>
                        <a:rPr lang="en-AU" sz="500">
                          <a:effectLst/>
                        </a:rPr>
                        <a:t>990</a:t>
                      </a:r>
                      <a:endParaRPr lang="en-AU" sz="1000">
                        <a:effectLst/>
                        <a:latin typeface="Calibri"/>
                        <a:ea typeface="Calibri"/>
                        <a:cs typeface="Times New Roman"/>
                      </a:endParaRPr>
                    </a:p>
                  </a:txBody>
                  <a:tcPr marL="0" marR="0" marT="0" marB="0"/>
                </a:tc>
                <a:tc hMerge="1">
                  <a:txBody>
                    <a:bodyPr/>
                    <a:lstStyle/>
                    <a:p>
                      <a:endParaRPr lang="en-AU"/>
                    </a:p>
                  </a:txBody>
                  <a:tcPr/>
                </a:tc>
                <a:tc gridSpan="2">
                  <a:txBody>
                    <a:bodyPr/>
                    <a:lstStyle/>
                    <a:p>
                      <a:pPr marL="104775">
                        <a:lnSpc>
                          <a:spcPct val="115000"/>
                        </a:lnSpc>
                        <a:spcBef>
                          <a:spcPts val="105"/>
                        </a:spcBef>
                        <a:spcAft>
                          <a:spcPts val="0"/>
                        </a:spcAft>
                      </a:pPr>
                      <a:r>
                        <a:rPr lang="en-AU" sz="500">
                          <a:effectLst/>
                        </a:rPr>
                        <a:t>4</a:t>
                      </a:r>
                      <a:r>
                        <a:rPr lang="en-AU" sz="500" spc="5">
                          <a:effectLst/>
                        </a:rPr>
                        <a:t>,</a:t>
                      </a:r>
                      <a:r>
                        <a:rPr lang="en-AU" sz="500">
                          <a:effectLst/>
                        </a:rPr>
                        <a:t>950</a:t>
                      </a:r>
                      <a:endParaRPr lang="en-AU" sz="1000">
                        <a:effectLst/>
                        <a:latin typeface="Calibri"/>
                        <a:ea typeface="Calibri"/>
                        <a:cs typeface="Times New Roman"/>
                      </a:endParaRPr>
                    </a:p>
                  </a:txBody>
                  <a:tcPr marL="0" marR="0" marT="0" marB="0"/>
                </a:tc>
                <a:tc hMerge="1">
                  <a:txBody>
                    <a:bodyPr/>
                    <a:lstStyle/>
                    <a:p>
                      <a:endParaRPr lang="en-AU"/>
                    </a:p>
                  </a:txBody>
                  <a:tcPr/>
                </a:tc>
                <a:tc gridSpan="2">
                  <a:txBody>
                    <a:bodyPr/>
                    <a:lstStyle/>
                    <a:p>
                      <a:pPr marL="34290">
                        <a:lnSpc>
                          <a:spcPct val="115000"/>
                        </a:lnSpc>
                        <a:spcBef>
                          <a:spcPts val="105"/>
                        </a:spcBef>
                        <a:spcAft>
                          <a:spcPts val="0"/>
                        </a:spcAft>
                      </a:pPr>
                      <a:r>
                        <a:rPr lang="en-AU" sz="500" spc="-10">
                          <a:effectLst/>
                        </a:rPr>
                        <a:t>b</a:t>
                      </a:r>
                      <a:r>
                        <a:rPr lang="en-AU" sz="500">
                          <a:effectLst/>
                        </a:rPr>
                        <a:t>y</a:t>
                      </a:r>
                      <a:r>
                        <a:rPr lang="en-AU" sz="500" spc="-15">
                          <a:effectLst/>
                        </a:rPr>
                        <a:t> </a:t>
                      </a:r>
                      <a:r>
                        <a:rPr lang="en-AU" sz="500" spc="-10">
                          <a:effectLst/>
                        </a:rPr>
                        <a:t>co</a:t>
                      </a:r>
                      <a:r>
                        <a:rPr lang="en-AU" sz="500" spc="10">
                          <a:effectLst/>
                        </a:rPr>
                        <a:t>n</a:t>
                      </a:r>
                      <a:r>
                        <a:rPr lang="en-AU" sz="500" spc="5">
                          <a:effectLst/>
                        </a:rPr>
                        <a:t>t</a:t>
                      </a:r>
                      <a:r>
                        <a:rPr lang="en-AU" sz="500" spc="10">
                          <a:effectLst/>
                        </a:rPr>
                        <a:t>r</a:t>
                      </a:r>
                      <a:r>
                        <a:rPr lang="en-AU" sz="500" spc="5">
                          <a:effectLst/>
                        </a:rPr>
                        <a:t>a</a:t>
                      </a:r>
                      <a:r>
                        <a:rPr lang="en-AU" sz="500" spc="-10">
                          <a:effectLst/>
                        </a:rPr>
                        <a:t>c</a:t>
                      </a:r>
                      <a:r>
                        <a:rPr lang="en-AU" sz="500">
                          <a:effectLst/>
                        </a:rPr>
                        <a:t>t</a:t>
                      </a:r>
                      <a:endParaRPr lang="en-AU" sz="1000">
                        <a:effectLst/>
                        <a:latin typeface="Calibri"/>
                        <a:ea typeface="Calibri"/>
                        <a:cs typeface="Times New Roman"/>
                      </a:endParaRPr>
                    </a:p>
                  </a:txBody>
                  <a:tcPr marL="0" marR="0" marT="0" marB="0"/>
                </a:tc>
                <a:tc hMerge="1">
                  <a:txBody>
                    <a:bodyPr/>
                    <a:lstStyle/>
                    <a:p>
                      <a:endParaRPr lang="en-AU"/>
                    </a:p>
                  </a:txBody>
                  <a:tcPr/>
                </a:tc>
                <a:tc gridSpan="2">
                  <a:txBody>
                    <a:bodyPr/>
                    <a:lstStyle/>
                    <a:p>
                      <a:pPr>
                        <a:lnSpc>
                          <a:spcPct val="115000"/>
                        </a:lnSpc>
                        <a:spcAft>
                          <a:spcPts val="0"/>
                        </a:spcAft>
                      </a:pPr>
                      <a:r>
                        <a:rPr lang="en-AU" sz="1100">
                          <a:effectLst/>
                        </a:rPr>
                        <a:t> </a:t>
                      </a:r>
                      <a:endParaRPr lang="en-AU" sz="1000">
                        <a:effectLst/>
                        <a:latin typeface="Calibri"/>
                        <a:ea typeface="Calibri"/>
                        <a:cs typeface="Times New Roman"/>
                      </a:endParaRPr>
                    </a:p>
                  </a:txBody>
                  <a:tcPr marL="0" marR="0" marT="0" marB="0"/>
                </a:tc>
                <a:tc hMerge="1">
                  <a:txBody>
                    <a:bodyPr/>
                    <a:lstStyle/>
                    <a:p>
                      <a:endParaRPr lang="en-AU"/>
                    </a:p>
                  </a:txBody>
                  <a:tcPr/>
                </a:tc>
                <a:tc>
                  <a:txBody>
                    <a:bodyPr/>
                    <a:lstStyle/>
                    <a:p>
                      <a:pPr>
                        <a:lnSpc>
                          <a:spcPct val="115000"/>
                        </a:lnSpc>
                        <a:spcAft>
                          <a:spcPts val="0"/>
                        </a:spcAft>
                      </a:pPr>
                      <a:r>
                        <a:rPr lang="en-AU" sz="1000">
                          <a:effectLst/>
                        </a:rPr>
                        <a:t> </a:t>
                      </a:r>
                      <a:endParaRPr lang="en-AU" sz="1000">
                        <a:effectLst/>
                        <a:latin typeface="Calibri"/>
                        <a:ea typeface="Calibri"/>
                        <a:cs typeface="Times New Roman"/>
                      </a:endParaRPr>
                    </a:p>
                  </a:txBody>
                  <a:tcPr marL="0" marR="0" marT="0" marB="0" anchor="ctr"/>
                </a:tc>
              </a:tr>
              <a:tr h="175984">
                <a:tc>
                  <a:txBody>
                    <a:bodyPr/>
                    <a:lstStyle/>
                    <a:p>
                      <a:pPr marL="23495">
                        <a:lnSpc>
                          <a:spcPct val="115000"/>
                        </a:lnSpc>
                        <a:spcBef>
                          <a:spcPts val="105"/>
                        </a:spcBef>
                        <a:spcAft>
                          <a:spcPts val="0"/>
                        </a:spcAft>
                      </a:pPr>
                      <a:r>
                        <a:rPr lang="en-AU" sz="500" spc="-5">
                          <a:effectLst/>
                        </a:rPr>
                        <a:t>S</a:t>
                      </a:r>
                      <a:r>
                        <a:rPr lang="en-AU" sz="500">
                          <a:effectLst/>
                        </a:rPr>
                        <a:t>p</a:t>
                      </a:r>
                      <a:r>
                        <a:rPr lang="en-AU" sz="500" spc="10">
                          <a:effectLst/>
                        </a:rPr>
                        <a:t>r</a:t>
                      </a:r>
                      <a:r>
                        <a:rPr lang="en-AU" sz="500" spc="-10">
                          <a:effectLst/>
                        </a:rPr>
                        <a:t>e</a:t>
                      </a:r>
                      <a:r>
                        <a:rPr lang="en-AU" sz="500" spc="5">
                          <a:effectLst/>
                        </a:rPr>
                        <a:t>a</a:t>
                      </a:r>
                      <a:r>
                        <a:rPr lang="en-AU" sz="500">
                          <a:effectLst/>
                        </a:rPr>
                        <a:t>d</a:t>
                      </a:r>
                      <a:r>
                        <a:rPr lang="en-AU" sz="500" spc="5">
                          <a:effectLst/>
                        </a:rPr>
                        <a:t> a</a:t>
                      </a:r>
                      <a:r>
                        <a:rPr lang="en-AU" sz="500" spc="10">
                          <a:effectLst/>
                        </a:rPr>
                        <a:t>n</a:t>
                      </a:r>
                      <a:r>
                        <a:rPr lang="en-AU" sz="500">
                          <a:effectLst/>
                        </a:rPr>
                        <a:t>d</a:t>
                      </a:r>
                      <a:r>
                        <a:rPr lang="en-AU" sz="500" spc="5">
                          <a:effectLst/>
                        </a:rPr>
                        <a:t> </a:t>
                      </a:r>
                      <a:r>
                        <a:rPr lang="en-AU" sz="500">
                          <a:effectLst/>
                        </a:rPr>
                        <a:t>C</a:t>
                      </a:r>
                      <a:r>
                        <a:rPr lang="en-AU" sz="500" spc="-10">
                          <a:effectLst/>
                        </a:rPr>
                        <a:t>o</a:t>
                      </a:r>
                      <a:r>
                        <a:rPr lang="en-AU" sz="500" spc="5">
                          <a:effectLst/>
                        </a:rPr>
                        <a:t>m</a:t>
                      </a:r>
                      <a:r>
                        <a:rPr lang="en-AU" sz="500">
                          <a:effectLst/>
                        </a:rPr>
                        <a:t>p</a:t>
                      </a:r>
                      <a:r>
                        <a:rPr lang="en-AU" sz="500" spc="5">
                          <a:effectLst/>
                        </a:rPr>
                        <a:t>a</a:t>
                      </a:r>
                      <a:r>
                        <a:rPr lang="en-AU" sz="500" spc="-10">
                          <a:effectLst/>
                        </a:rPr>
                        <a:t>c</a:t>
                      </a:r>
                      <a:r>
                        <a:rPr lang="en-AU" sz="500">
                          <a:effectLst/>
                        </a:rPr>
                        <a:t>t</a:t>
                      </a:r>
                      <a:endParaRPr lang="en-AU" sz="1000">
                        <a:effectLst/>
                        <a:latin typeface="Calibri"/>
                        <a:ea typeface="Calibri"/>
                        <a:cs typeface="Times New Roman"/>
                      </a:endParaRPr>
                    </a:p>
                  </a:txBody>
                  <a:tcPr marL="0" marR="0" marT="0" marB="0"/>
                </a:tc>
                <a:tc gridSpan="2">
                  <a:txBody>
                    <a:bodyPr/>
                    <a:lstStyle/>
                    <a:p>
                      <a:pPr marL="49530">
                        <a:lnSpc>
                          <a:spcPct val="115000"/>
                        </a:lnSpc>
                        <a:spcBef>
                          <a:spcPts val="105"/>
                        </a:spcBef>
                        <a:spcAft>
                          <a:spcPts val="0"/>
                        </a:spcAft>
                      </a:pPr>
                      <a:r>
                        <a:rPr lang="en-AU" sz="500" spc="5">
                          <a:effectLst/>
                        </a:rPr>
                        <a:t>m</a:t>
                      </a:r>
                      <a:r>
                        <a:rPr lang="en-AU" sz="500">
                          <a:effectLst/>
                        </a:rPr>
                        <a:t>3</a:t>
                      </a:r>
                      <a:endParaRPr lang="en-AU" sz="1000">
                        <a:effectLst/>
                        <a:latin typeface="Calibri"/>
                        <a:ea typeface="Calibri"/>
                        <a:cs typeface="Times New Roman"/>
                      </a:endParaRPr>
                    </a:p>
                  </a:txBody>
                  <a:tcPr marL="0" marR="0" marT="0" marB="0"/>
                </a:tc>
                <a:tc hMerge="1">
                  <a:txBody>
                    <a:bodyPr/>
                    <a:lstStyle/>
                    <a:p>
                      <a:endParaRPr lang="en-AU"/>
                    </a:p>
                  </a:txBody>
                  <a:tcPr/>
                </a:tc>
                <a:tc gridSpan="2">
                  <a:txBody>
                    <a:bodyPr/>
                    <a:lstStyle/>
                    <a:p>
                      <a:pPr marL="93980">
                        <a:lnSpc>
                          <a:spcPct val="115000"/>
                        </a:lnSpc>
                        <a:spcBef>
                          <a:spcPts val="105"/>
                        </a:spcBef>
                        <a:spcAft>
                          <a:spcPts val="0"/>
                        </a:spcAft>
                      </a:pPr>
                      <a:r>
                        <a:rPr lang="en-AU" sz="500">
                          <a:effectLst/>
                        </a:rPr>
                        <a:t>990</a:t>
                      </a:r>
                      <a:endParaRPr lang="en-AU" sz="1000">
                        <a:effectLst/>
                        <a:latin typeface="Calibri"/>
                        <a:ea typeface="Calibri"/>
                        <a:cs typeface="Times New Roman"/>
                      </a:endParaRPr>
                    </a:p>
                  </a:txBody>
                  <a:tcPr marL="0" marR="0" marT="0" marB="0"/>
                </a:tc>
                <a:tc hMerge="1">
                  <a:txBody>
                    <a:bodyPr/>
                    <a:lstStyle/>
                    <a:p>
                      <a:endParaRPr lang="en-AU"/>
                    </a:p>
                  </a:txBody>
                  <a:tcPr/>
                </a:tc>
                <a:tc gridSpan="2">
                  <a:txBody>
                    <a:bodyPr/>
                    <a:lstStyle/>
                    <a:p>
                      <a:pPr marL="93980">
                        <a:lnSpc>
                          <a:spcPct val="115000"/>
                        </a:lnSpc>
                        <a:spcBef>
                          <a:spcPts val="105"/>
                        </a:spcBef>
                        <a:spcAft>
                          <a:spcPts val="0"/>
                        </a:spcAft>
                      </a:pPr>
                      <a:r>
                        <a:rPr lang="en-AU" sz="500">
                          <a:effectLst/>
                        </a:rPr>
                        <a:t>990</a:t>
                      </a:r>
                      <a:endParaRPr lang="en-AU" sz="1000">
                        <a:effectLst/>
                        <a:latin typeface="Calibri"/>
                        <a:ea typeface="Calibri"/>
                        <a:cs typeface="Times New Roman"/>
                      </a:endParaRPr>
                    </a:p>
                  </a:txBody>
                  <a:tcPr marL="0" marR="0" marT="0" marB="0"/>
                </a:tc>
                <a:tc hMerge="1">
                  <a:txBody>
                    <a:bodyPr/>
                    <a:lstStyle/>
                    <a:p>
                      <a:endParaRPr lang="en-AU"/>
                    </a:p>
                  </a:txBody>
                  <a:tcPr/>
                </a:tc>
                <a:tc gridSpan="2">
                  <a:txBody>
                    <a:bodyPr/>
                    <a:lstStyle/>
                    <a:p>
                      <a:pPr marL="93980">
                        <a:lnSpc>
                          <a:spcPct val="115000"/>
                        </a:lnSpc>
                        <a:spcBef>
                          <a:spcPts val="105"/>
                        </a:spcBef>
                        <a:spcAft>
                          <a:spcPts val="0"/>
                        </a:spcAft>
                      </a:pPr>
                      <a:r>
                        <a:rPr lang="en-AU" sz="500">
                          <a:effectLst/>
                        </a:rPr>
                        <a:t>990</a:t>
                      </a:r>
                      <a:endParaRPr lang="en-AU" sz="1000">
                        <a:effectLst/>
                        <a:latin typeface="Calibri"/>
                        <a:ea typeface="Calibri"/>
                        <a:cs typeface="Times New Roman"/>
                      </a:endParaRPr>
                    </a:p>
                  </a:txBody>
                  <a:tcPr marL="0" marR="0" marT="0" marB="0"/>
                </a:tc>
                <a:tc hMerge="1">
                  <a:txBody>
                    <a:bodyPr/>
                    <a:lstStyle/>
                    <a:p>
                      <a:endParaRPr lang="en-AU"/>
                    </a:p>
                  </a:txBody>
                  <a:tcPr/>
                </a:tc>
                <a:tc gridSpan="2">
                  <a:txBody>
                    <a:bodyPr/>
                    <a:lstStyle/>
                    <a:p>
                      <a:pPr marL="93980">
                        <a:lnSpc>
                          <a:spcPct val="115000"/>
                        </a:lnSpc>
                        <a:spcBef>
                          <a:spcPts val="105"/>
                        </a:spcBef>
                        <a:spcAft>
                          <a:spcPts val="0"/>
                        </a:spcAft>
                      </a:pPr>
                      <a:r>
                        <a:rPr lang="en-AU" sz="500">
                          <a:effectLst/>
                        </a:rPr>
                        <a:t>990</a:t>
                      </a:r>
                      <a:endParaRPr lang="en-AU" sz="1000">
                        <a:effectLst/>
                        <a:latin typeface="Calibri"/>
                        <a:ea typeface="Calibri"/>
                        <a:cs typeface="Times New Roman"/>
                      </a:endParaRPr>
                    </a:p>
                  </a:txBody>
                  <a:tcPr marL="0" marR="0" marT="0" marB="0"/>
                </a:tc>
                <a:tc hMerge="1">
                  <a:txBody>
                    <a:bodyPr/>
                    <a:lstStyle/>
                    <a:p>
                      <a:endParaRPr lang="en-AU"/>
                    </a:p>
                  </a:txBody>
                  <a:tcPr/>
                </a:tc>
                <a:tc gridSpan="2">
                  <a:txBody>
                    <a:bodyPr/>
                    <a:lstStyle/>
                    <a:p>
                      <a:pPr marL="93980">
                        <a:lnSpc>
                          <a:spcPct val="115000"/>
                        </a:lnSpc>
                        <a:spcBef>
                          <a:spcPts val="105"/>
                        </a:spcBef>
                        <a:spcAft>
                          <a:spcPts val="0"/>
                        </a:spcAft>
                      </a:pPr>
                      <a:r>
                        <a:rPr lang="en-AU" sz="500">
                          <a:effectLst/>
                        </a:rPr>
                        <a:t>990</a:t>
                      </a:r>
                      <a:endParaRPr lang="en-AU" sz="1000">
                        <a:effectLst/>
                        <a:latin typeface="Calibri"/>
                        <a:ea typeface="Calibri"/>
                        <a:cs typeface="Times New Roman"/>
                      </a:endParaRPr>
                    </a:p>
                  </a:txBody>
                  <a:tcPr marL="0" marR="0" marT="0" marB="0"/>
                </a:tc>
                <a:tc hMerge="1">
                  <a:txBody>
                    <a:bodyPr/>
                    <a:lstStyle/>
                    <a:p>
                      <a:endParaRPr lang="en-AU"/>
                    </a:p>
                  </a:txBody>
                  <a:tcPr/>
                </a:tc>
                <a:tc gridSpan="2">
                  <a:txBody>
                    <a:bodyPr/>
                    <a:lstStyle/>
                    <a:p>
                      <a:pPr marL="104775">
                        <a:lnSpc>
                          <a:spcPct val="115000"/>
                        </a:lnSpc>
                        <a:spcBef>
                          <a:spcPts val="105"/>
                        </a:spcBef>
                        <a:spcAft>
                          <a:spcPts val="0"/>
                        </a:spcAft>
                      </a:pPr>
                      <a:r>
                        <a:rPr lang="en-AU" sz="500">
                          <a:effectLst/>
                        </a:rPr>
                        <a:t>4</a:t>
                      </a:r>
                      <a:r>
                        <a:rPr lang="en-AU" sz="500" spc="5">
                          <a:effectLst/>
                        </a:rPr>
                        <a:t>,</a:t>
                      </a:r>
                      <a:r>
                        <a:rPr lang="en-AU" sz="500">
                          <a:effectLst/>
                        </a:rPr>
                        <a:t>950</a:t>
                      </a:r>
                      <a:endParaRPr lang="en-AU" sz="1000">
                        <a:effectLst/>
                        <a:latin typeface="Calibri"/>
                        <a:ea typeface="Calibri"/>
                        <a:cs typeface="Times New Roman"/>
                      </a:endParaRPr>
                    </a:p>
                  </a:txBody>
                  <a:tcPr marL="0" marR="0" marT="0" marB="0"/>
                </a:tc>
                <a:tc hMerge="1">
                  <a:txBody>
                    <a:bodyPr/>
                    <a:lstStyle/>
                    <a:p>
                      <a:endParaRPr lang="en-AU"/>
                    </a:p>
                  </a:txBody>
                  <a:tcPr/>
                </a:tc>
                <a:tc gridSpan="2">
                  <a:txBody>
                    <a:bodyPr/>
                    <a:lstStyle/>
                    <a:p>
                      <a:pPr marL="142240" marR="132080" algn="ctr">
                        <a:lnSpc>
                          <a:spcPct val="115000"/>
                        </a:lnSpc>
                        <a:spcBef>
                          <a:spcPts val="105"/>
                        </a:spcBef>
                        <a:spcAft>
                          <a:spcPts val="0"/>
                        </a:spcAft>
                      </a:pPr>
                      <a:r>
                        <a:rPr lang="en-AU" sz="500">
                          <a:effectLst/>
                        </a:rPr>
                        <a:t>8</a:t>
                      </a:r>
                      <a:endParaRPr lang="en-AU" sz="1000">
                        <a:effectLst/>
                        <a:latin typeface="Calibri"/>
                        <a:ea typeface="Calibri"/>
                        <a:cs typeface="Times New Roman"/>
                      </a:endParaRPr>
                    </a:p>
                  </a:txBody>
                  <a:tcPr marL="0" marR="0" marT="0" marB="0"/>
                </a:tc>
                <a:tc hMerge="1">
                  <a:txBody>
                    <a:bodyPr/>
                    <a:lstStyle/>
                    <a:p>
                      <a:endParaRPr lang="en-AU"/>
                    </a:p>
                  </a:txBody>
                  <a:tcPr/>
                </a:tc>
                <a:tc gridSpan="2">
                  <a:txBody>
                    <a:bodyPr/>
                    <a:lstStyle/>
                    <a:p>
                      <a:pPr marL="111760" marR="98425" algn="ctr">
                        <a:lnSpc>
                          <a:spcPct val="115000"/>
                        </a:lnSpc>
                        <a:spcBef>
                          <a:spcPts val="105"/>
                        </a:spcBef>
                        <a:spcAft>
                          <a:spcPts val="0"/>
                        </a:spcAft>
                      </a:pPr>
                      <a:r>
                        <a:rPr lang="en-AU" sz="500">
                          <a:effectLst/>
                        </a:rPr>
                        <a:t>619</a:t>
                      </a:r>
                      <a:endParaRPr lang="en-AU" sz="1000">
                        <a:effectLst/>
                        <a:latin typeface="Calibri"/>
                        <a:ea typeface="Calibri"/>
                        <a:cs typeface="Times New Roman"/>
                      </a:endParaRPr>
                    </a:p>
                  </a:txBody>
                  <a:tcPr marL="0" marR="0" marT="0" marB="0"/>
                </a:tc>
                <a:tc hMerge="1">
                  <a:txBody>
                    <a:bodyPr/>
                    <a:lstStyle/>
                    <a:p>
                      <a:endParaRPr lang="en-AU"/>
                    </a:p>
                  </a:txBody>
                  <a:tcPr/>
                </a:tc>
                <a:tc>
                  <a:txBody>
                    <a:bodyPr/>
                    <a:lstStyle/>
                    <a:p>
                      <a:pPr>
                        <a:lnSpc>
                          <a:spcPct val="115000"/>
                        </a:lnSpc>
                        <a:spcAft>
                          <a:spcPts val="0"/>
                        </a:spcAft>
                      </a:pPr>
                      <a:r>
                        <a:rPr lang="en-AU" sz="1000">
                          <a:effectLst/>
                        </a:rPr>
                        <a:t> </a:t>
                      </a:r>
                      <a:endParaRPr lang="en-AU" sz="1000">
                        <a:effectLst/>
                        <a:latin typeface="Calibri"/>
                        <a:ea typeface="Calibri"/>
                        <a:cs typeface="Times New Roman"/>
                      </a:endParaRPr>
                    </a:p>
                  </a:txBody>
                  <a:tcPr marL="0" marR="0" marT="0" marB="0" anchor="ctr"/>
                </a:tc>
              </a:tr>
              <a:tr h="191982">
                <a:tc>
                  <a:txBody>
                    <a:bodyPr/>
                    <a:lstStyle/>
                    <a:p>
                      <a:pPr marL="23495">
                        <a:lnSpc>
                          <a:spcPct val="115000"/>
                        </a:lnSpc>
                        <a:spcBef>
                          <a:spcPts val="105"/>
                        </a:spcBef>
                        <a:spcAft>
                          <a:spcPts val="0"/>
                        </a:spcAft>
                      </a:pPr>
                      <a:r>
                        <a:rPr lang="en-AU" sz="500" spc="-5">
                          <a:effectLst/>
                        </a:rPr>
                        <a:t>A</a:t>
                      </a:r>
                      <a:r>
                        <a:rPr lang="en-AU" sz="500" spc="-10">
                          <a:effectLst/>
                        </a:rPr>
                        <a:t>ve</a:t>
                      </a:r>
                      <a:r>
                        <a:rPr lang="en-AU" sz="500" spc="10">
                          <a:effectLst/>
                        </a:rPr>
                        <a:t>r</a:t>
                      </a:r>
                      <a:r>
                        <a:rPr lang="en-AU" sz="500" spc="5">
                          <a:effectLst/>
                        </a:rPr>
                        <a:t>a</a:t>
                      </a:r>
                      <a:r>
                        <a:rPr lang="en-AU" sz="500">
                          <a:effectLst/>
                        </a:rPr>
                        <a:t>ge </a:t>
                      </a:r>
                      <a:r>
                        <a:rPr lang="en-AU" sz="500" spc="-15">
                          <a:effectLst/>
                        </a:rPr>
                        <a:t>H</a:t>
                      </a:r>
                      <a:r>
                        <a:rPr lang="en-AU" sz="500" spc="5">
                          <a:effectLst/>
                        </a:rPr>
                        <a:t>a</a:t>
                      </a:r>
                      <a:r>
                        <a:rPr lang="en-AU" sz="500">
                          <a:effectLst/>
                        </a:rPr>
                        <a:t>ul</a:t>
                      </a:r>
                      <a:r>
                        <a:rPr lang="en-AU" sz="500" spc="10">
                          <a:effectLst/>
                        </a:rPr>
                        <a:t> </a:t>
                      </a:r>
                      <a:r>
                        <a:rPr lang="en-AU" sz="500" spc="-5">
                          <a:effectLst/>
                        </a:rPr>
                        <a:t>D</a:t>
                      </a:r>
                      <a:r>
                        <a:rPr lang="en-AU" sz="500" spc="5">
                          <a:effectLst/>
                        </a:rPr>
                        <a:t>i</a:t>
                      </a:r>
                      <a:r>
                        <a:rPr lang="en-AU" sz="500" spc="-5">
                          <a:effectLst/>
                        </a:rPr>
                        <a:t>s</a:t>
                      </a:r>
                      <a:r>
                        <a:rPr lang="en-AU" sz="500" spc="5">
                          <a:effectLst/>
                        </a:rPr>
                        <a:t>ta</a:t>
                      </a:r>
                      <a:r>
                        <a:rPr lang="en-AU" sz="500" spc="10">
                          <a:effectLst/>
                        </a:rPr>
                        <a:t>n</a:t>
                      </a:r>
                      <a:r>
                        <a:rPr lang="en-AU" sz="500" spc="-10">
                          <a:effectLst/>
                        </a:rPr>
                        <a:t>ce</a:t>
                      </a:r>
                      <a:endParaRPr lang="en-AU" sz="1000">
                        <a:effectLst/>
                        <a:latin typeface="Calibri"/>
                        <a:ea typeface="Calibri"/>
                        <a:cs typeface="Times New Roman"/>
                      </a:endParaRPr>
                    </a:p>
                  </a:txBody>
                  <a:tcPr marL="0" marR="0" marT="0" marB="0"/>
                </a:tc>
                <a:tc gridSpan="2">
                  <a:txBody>
                    <a:bodyPr/>
                    <a:lstStyle/>
                    <a:p>
                      <a:pPr marL="49530">
                        <a:lnSpc>
                          <a:spcPct val="115000"/>
                        </a:lnSpc>
                        <a:spcBef>
                          <a:spcPts val="105"/>
                        </a:spcBef>
                        <a:spcAft>
                          <a:spcPts val="0"/>
                        </a:spcAft>
                      </a:pPr>
                      <a:r>
                        <a:rPr lang="en-AU" sz="500">
                          <a:effectLst/>
                        </a:rPr>
                        <a:t>km</a:t>
                      </a:r>
                      <a:endParaRPr lang="en-AU" sz="1000">
                        <a:effectLst/>
                        <a:latin typeface="Calibri"/>
                        <a:ea typeface="Calibri"/>
                        <a:cs typeface="Times New Roman"/>
                      </a:endParaRPr>
                    </a:p>
                  </a:txBody>
                  <a:tcPr marL="0" marR="0" marT="0" marB="0"/>
                </a:tc>
                <a:tc hMerge="1">
                  <a:txBody>
                    <a:bodyPr/>
                    <a:lstStyle/>
                    <a:p>
                      <a:endParaRPr lang="en-AU"/>
                    </a:p>
                  </a:txBody>
                  <a:tcPr/>
                </a:tc>
                <a:tc gridSpan="2">
                  <a:txBody>
                    <a:bodyPr/>
                    <a:lstStyle/>
                    <a:p>
                      <a:pPr>
                        <a:lnSpc>
                          <a:spcPct val="115000"/>
                        </a:lnSpc>
                        <a:spcAft>
                          <a:spcPts val="0"/>
                        </a:spcAft>
                      </a:pPr>
                      <a:r>
                        <a:rPr lang="en-AU" sz="1100">
                          <a:effectLst/>
                        </a:rPr>
                        <a:t> </a:t>
                      </a:r>
                      <a:endParaRPr lang="en-AU" sz="1000">
                        <a:effectLst/>
                        <a:latin typeface="Calibri"/>
                        <a:ea typeface="Calibri"/>
                        <a:cs typeface="Times New Roman"/>
                      </a:endParaRPr>
                    </a:p>
                  </a:txBody>
                  <a:tcPr marL="0" marR="0" marT="0" marB="0"/>
                </a:tc>
                <a:tc hMerge="1">
                  <a:txBody>
                    <a:bodyPr/>
                    <a:lstStyle/>
                    <a:p>
                      <a:endParaRPr lang="en-AU"/>
                    </a:p>
                  </a:txBody>
                  <a:tcPr/>
                </a:tc>
                <a:tc gridSpan="2">
                  <a:txBody>
                    <a:bodyPr/>
                    <a:lstStyle/>
                    <a:p>
                      <a:pPr>
                        <a:lnSpc>
                          <a:spcPct val="115000"/>
                        </a:lnSpc>
                        <a:spcAft>
                          <a:spcPts val="0"/>
                        </a:spcAft>
                      </a:pPr>
                      <a:r>
                        <a:rPr lang="en-AU" sz="1100">
                          <a:effectLst/>
                        </a:rPr>
                        <a:t> </a:t>
                      </a:r>
                      <a:endParaRPr lang="en-AU" sz="1000">
                        <a:effectLst/>
                        <a:latin typeface="Calibri"/>
                        <a:ea typeface="Calibri"/>
                        <a:cs typeface="Times New Roman"/>
                      </a:endParaRPr>
                    </a:p>
                  </a:txBody>
                  <a:tcPr marL="0" marR="0" marT="0" marB="0"/>
                </a:tc>
                <a:tc hMerge="1">
                  <a:txBody>
                    <a:bodyPr/>
                    <a:lstStyle/>
                    <a:p>
                      <a:endParaRPr lang="en-AU"/>
                    </a:p>
                  </a:txBody>
                  <a:tcPr/>
                </a:tc>
                <a:tc gridSpan="2">
                  <a:txBody>
                    <a:bodyPr/>
                    <a:lstStyle/>
                    <a:p>
                      <a:pPr>
                        <a:lnSpc>
                          <a:spcPct val="115000"/>
                        </a:lnSpc>
                        <a:spcAft>
                          <a:spcPts val="0"/>
                        </a:spcAft>
                      </a:pPr>
                      <a:r>
                        <a:rPr lang="en-AU" sz="1100">
                          <a:effectLst/>
                        </a:rPr>
                        <a:t> </a:t>
                      </a:r>
                      <a:endParaRPr lang="en-AU" sz="1000">
                        <a:effectLst/>
                        <a:latin typeface="Calibri"/>
                        <a:ea typeface="Calibri"/>
                        <a:cs typeface="Times New Roman"/>
                      </a:endParaRPr>
                    </a:p>
                  </a:txBody>
                  <a:tcPr marL="0" marR="0" marT="0" marB="0"/>
                </a:tc>
                <a:tc hMerge="1">
                  <a:txBody>
                    <a:bodyPr/>
                    <a:lstStyle/>
                    <a:p>
                      <a:endParaRPr lang="en-AU"/>
                    </a:p>
                  </a:txBody>
                  <a:tcPr/>
                </a:tc>
                <a:tc gridSpan="2">
                  <a:txBody>
                    <a:bodyPr/>
                    <a:lstStyle/>
                    <a:p>
                      <a:pPr>
                        <a:lnSpc>
                          <a:spcPct val="115000"/>
                        </a:lnSpc>
                        <a:spcAft>
                          <a:spcPts val="0"/>
                        </a:spcAft>
                      </a:pPr>
                      <a:r>
                        <a:rPr lang="en-AU" sz="1100">
                          <a:effectLst/>
                        </a:rPr>
                        <a:t> </a:t>
                      </a:r>
                      <a:endParaRPr lang="en-AU" sz="1000">
                        <a:effectLst/>
                        <a:latin typeface="Calibri"/>
                        <a:ea typeface="Calibri"/>
                        <a:cs typeface="Times New Roman"/>
                      </a:endParaRPr>
                    </a:p>
                  </a:txBody>
                  <a:tcPr marL="0" marR="0" marT="0" marB="0"/>
                </a:tc>
                <a:tc hMerge="1">
                  <a:txBody>
                    <a:bodyPr/>
                    <a:lstStyle/>
                    <a:p>
                      <a:endParaRPr lang="en-AU"/>
                    </a:p>
                  </a:txBody>
                  <a:tcPr/>
                </a:tc>
                <a:tc gridSpan="2">
                  <a:txBody>
                    <a:bodyPr/>
                    <a:lstStyle/>
                    <a:p>
                      <a:pPr>
                        <a:lnSpc>
                          <a:spcPct val="115000"/>
                        </a:lnSpc>
                        <a:spcAft>
                          <a:spcPts val="0"/>
                        </a:spcAft>
                      </a:pPr>
                      <a:r>
                        <a:rPr lang="en-AU" sz="1100">
                          <a:effectLst/>
                        </a:rPr>
                        <a:t> </a:t>
                      </a:r>
                      <a:endParaRPr lang="en-AU" sz="1000">
                        <a:effectLst/>
                        <a:latin typeface="Calibri"/>
                        <a:ea typeface="Calibri"/>
                        <a:cs typeface="Times New Roman"/>
                      </a:endParaRPr>
                    </a:p>
                  </a:txBody>
                  <a:tcPr marL="0" marR="0" marT="0" marB="0"/>
                </a:tc>
                <a:tc hMerge="1">
                  <a:txBody>
                    <a:bodyPr/>
                    <a:lstStyle/>
                    <a:p>
                      <a:endParaRPr lang="en-AU"/>
                    </a:p>
                  </a:txBody>
                  <a:tcPr/>
                </a:tc>
                <a:tc gridSpan="2">
                  <a:txBody>
                    <a:bodyPr/>
                    <a:lstStyle/>
                    <a:p>
                      <a:pPr>
                        <a:lnSpc>
                          <a:spcPct val="115000"/>
                        </a:lnSpc>
                        <a:spcAft>
                          <a:spcPts val="0"/>
                        </a:spcAft>
                      </a:pPr>
                      <a:r>
                        <a:rPr lang="en-AU" sz="1100">
                          <a:effectLst/>
                        </a:rPr>
                        <a:t> </a:t>
                      </a:r>
                      <a:endParaRPr lang="en-AU" sz="1000">
                        <a:effectLst/>
                        <a:latin typeface="Calibri"/>
                        <a:ea typeface="Calibri"/>
                        <a:cs typeface="Times New Roman"/>
                      </a:endParaRPr>
                    </a:p>
                  </a:txBody>
                  <a:tcPr marL="0" marR="0" marT="0" marB="0"/>
                </a:tc>
                <a:tc hMerge="1">
                  <a:txBody>
                    <a:bodyPr/>
                    <a:lstStyle/>
                    <a:p>
                      <a:endParaRPr lang="en-AU"/>
                    </a:p>
                  </a:txBody>
                  <a:tcPr/>
                </a:tc>
                <a:tc gridSpan="2">
                  <a:txBody>
                    <a:bodyPr/>
                    <a:lstStyle/>
                    <a:p>
                      <a:pPr>
                        <a:lnSpc>
                          <a:spcPct val="115000"/>
                        </a:lnSpc>
                        <a:spcAft>
                          <a:spcPts val="0"/>
                        </a:spcAft>
                      </a:pPr>
                      <a:r>
                        <a:rPr lang="en-AU" sz="1100">
                          <a:effectLst/>
                        </a:rPr>
                        <a:t> </a:t>
                      </a:r>
                      <a:endParaRPr lang="en-AU" sz="1000">
                        <a:effectLst/>
                        <a:latin typeface="Calibri"/>
                        <a:ea typeface="Calibri"/>
                        <a:cs typeface="Times New Roman"/>
                      </a:endParaRPr>
                    </a:p>
                  </a:txBody>
                  <a:tcPr marL="0" marR="0" marT="0" marB="0"/>
                </a:tc>
                <a:tc hMerge="1">
                  <a:txBody>
                    <a:bodyPr/>
                    <a:lstStyle/>
                    <a:p>
                      <a:endParaRPr lang="en-AU"/>
                    </a:p>
                  </a:txBody>
                  <a:tcPr/>
                </a:tc>
                <a:tc gridSpan="2">
                  <a:txBody>
                    <a:bodyPr/>
                    <a:lstStyle/>
                    <a:p>
                      <a:pPr>
                        <a:lnSpc>
                          <a:spcPct val="115000"/>
                        </a:lnSpc>
                        <a:spcAft>
                          <a:spcPts val="0"/>
                        </a:spcAft>
                      </a:pPr>
                      <a:r>
                        <a:rPr lang="en-AU" sz="1100">
                          <a:effectLst/>
                        </a:rPr>
                        <a:t> </a:t>
                      </a:r>
                      <a:endParaRPr lang="en-AU" sz="1000">
                        <a:effectLst/>
                        <a:latin typeface="Calibri"/>
                        <a:ea typeface="Calibri"/>
                        <a:cs typeface="Times New Roman"/>
                      </a:endParaRPr>
                    </a:p>
                  </a:txBody>
                  <a:tcPr marL="0" marR="0" marT="0" marB="0"/>
                </a:tc>
                <a:tc hMerge="1">
                  <a:txBody>
                    <a:bodyPr/>
                    <a:lstStyle/>
                    <a:p>
                      <a:endParaRPr lang="en-AU"/>
                    </a:p>
                  </a:txBody>
                  <a:tcPr/>
                </a:tc>
                <a:tc>
                  <a:txBody>
                    <a:bodyPr/>
                    <a:lstStyle/>
                    <a:p>
                      <a:pPr>
                        <a:lnSpc>
                          <a:spcPct val="115000"/>
                        </a:lnSpc>
                        <a:spcAft>
                          <a:spcPts val="0"/>
                        </a:spcAft>
                      </a:pPr>
                      <a:r>
                        <a:rPr lang="en-AU" sz="1000">
                          <a:effectLst/>
                        </a:rPr>
                        <a:t> </a:t>
                      </a:r>
                      <a:endParaRPr lang="en-AU" sz="1000">
                        <a:effectLst/>
                        <a:latin typeface="Calibri"/>
                        <a:ea typeface="Calibri"/>
                        <a:cs typeface="Times New Roman"/>
                      </a:endParaRPr>
                    </a:p>
                  </a:txBody>
                  <a:tcPr marL="0" marR="0" marT="0" marB="0" anchor="ctr"/>
                </a:tc>
              </a:tr>
              <a:tr h="191982">
                <a:tc>
                  <a:txBody>
                    <a:bodyPr/>
                    <a:lstStyle/>
                    <a:p>
                      <a:pPr>
                        <a:lnSpc>
                          <a:spcPct val="115000"/>
                        </a:lnSpc>
                        <a:spcAft>
                          <a:spcPts val="0"/>
                        </a:spcAft>
                      </a:pPr>
                      <a:r>
                        <a:rPr lang="en-AU" sz="1100">
                          <a:effectLst/>
                        </a:rPr>
                        <a:t> </a:t>
                      </a:r>
                      <a:endParaRPr lang="en-AU" sz="1000">
                        <a:effectLst/>
                        <a:latin typeface="Calibri"/>
                        <a:ea typeface="Calibri"/>
                        <a:cs typeface="Times New Roman"/>
                      </a:endParaRPr>
                    </a:p>
                  </a:txBody>
                  <a:tcPr marL="0" marR="0" marT="0" marB="0"/>
                </a:tc>
                <a:tc gridSpan="2">
                  <a:txBody>
                    <a:bodyPr/>
                    <a:lstStyle/>
                    <a:p>
                      <a:pPr>
                        <a:lnSpc>
                          <a:spcPct val="115000"/>
                        </a:lnSpc>
                        <a:spcAft>
                          <a:spcPts val="0"/>
                        </a:spcAft>
                      </a:pPr>
                      <a:r>
                        <a:rPr lang="en-AU" sz="1100">
                          <a:effectLst/>
                        </a:rPr>
                        <a:t> </a:t>
                      </a:r>
                      <a:endParaRPr lang="en-AU" sz="1000">
                        <a:effectLst/>
                        <a:latin typeface="Calibri"/>
                        <a:ea typeface="Calibri"/>
                        <a:cs typeface="Times New Roman"/>
                      </a:endParaRPr>
                    </a:p>
                  </a:txBody>
                  <a:tcPr marL="0" marR="0" marT="0" marB="0"/>
                </a:tc>
                <a:tc hMerge="1">
                  <a:txBody>
                    <a:bodyPr/>
                    <a:lstStyle/>
                    <a:p>
                      <a:endParaRPr lang="en-AU"/>
                    </a:p>
                  </a:txBody>
                  <a:tcPr/>
                </a:tc>
                <a:tc gridSpan="2">
                  <a:txBody>
                    <a:bodyPr/>
                    <a:lstStyle/>
                    <a:p>
                      <a:pPr>
                        <a:lnSpc>
                          <a:spcPct val="115000"/>
                        </a:lnSpc>
                        <a:spcAft>
                          <a:spcPts val="0"/>
                        </a:spcAft>
                      </a:pPr>
                      <a:r>
                        <a:rPr lang="en-AU" sz="1100">
                          <a:effectLst/>
                        </a:rPr>
                        <a:t> </a:t>
                      </a:r>
                      <a:endParaRPr lang="en-AU" sz="1000">
                        <a:effectLst/>
                        <a:latin typeface="Calibri"/>
                        <a:ea typeface="Calibri"/>
                        <a:cs typeface="Times New Roman"/>
                      </a:endParaRPr>
                    </a:p>
                  </a:txBody>
                  <a:tcPr marL="0" marR="0" marT="0" marB="0"/>
                </a:tc>
                <a:tc hMerge="1">
                  <a:txBody>
                    <a:bodyPr/>
                    <a:lstStyle/>
                    <a:p>
                      <a:endParaRPr lang="en-AU"/>
                    </a:p>
                  </a:txBody>
                  <a:tcPr/>
                </a:tc>
                <a:tc gridSpan="2">
                  <a:txBody>
                    <a:bodyPr/>
                    <a:lstStyle/>
                    <a:p>
                      <a:pPr>
                        <a:lnSpc>
                          <a:spcPct val="115000"/>
                        </a:lnSpc>
                        <a:spcAft>
                          <a:spcPts val="0"/>
                        </a:spcAft>
                      </a:pPr>
                      <a:r>
                        <a:rPr lang="en-AU" sz="1100">
                          <a:effectLst/>
                        </a:rPr>
                        <a:t> </a:t>
                      </a:r>
                      <a:endParaRPr lang="en-AU" sz="1000">
                        <a:effectLst/>
                        <a:latin typeface="Calibri"/>
                        <a:ea typeface="Calibri"/>
                        <a:cs typeface="Times New Roman"/>
                      </a:endParaRPr>
                    </a:p>
                  </a:txBody>
                  <a:tcPr marL="0" marR="0" marT="0" marB="0"/>
                </a:tc>
                <a:tc hMerge="1">
                  <a:txBody>
                    <a:bodyPr/>
                    <a:lstStyle/>
                    <a:p>
                      <a:endParaRPr lang="en-AU"/>
                    </a:p>
                  </a:txBody>
                  <a:tcPr/>
                </a:tc>
                <a:tc gridSpan="2">
                  <a:txBody>
                    <a:bodyPr/>
                    <a:lstStyle/>
                    <a:p>
                      <a:pPr>
                        <a:lnSpc>
                          <a:spcPct val="115000"/>
                        </a:lnSpc>
                        <a:spcAft>
                          <a:spcPts val="0"/>
                        </a:spcAft>
                      </a:pPr>
                      <a:r>
                        <a:rPr lang="en-AU" sz="1100">
                          <a:effectLst/>
                        </a:rPr>
                        <a:t> </a:t>
                      </a:r>
                      <a:endParaRPr lang="en-AU" sz="1000">
                        <a:effectLst/>
                        <a:latin typeface="Calibri"/>
                        <a:ea typeface="Calibri"/>
                        <a:cs typeface="Times New Roman"/>
                      </a:endParaRPr>
                    </a:p>
                  </a:txBody>
                  <a:tcPr marL="0" marR="0" marT="0" marB="0"/>
                </a:tc>
                <a:tc hMerge="1">
                  <a:txBody>
                    <a:bodyPr/>
                    <a:lstStyle/>
                    <a:p>
                      <a:endParaRPr lang="en-AU"/>
                    </a:p>
                  </a:txBody>
                  <a:tcPr/>
                </a:tc>
                <a:tc gridSpan="2">
                  <a:txBody>
                    <a:bodyPr/>
                    <a:lstStyle/>
                    <a:p>
                      <a:pPr>
                        <a:lnSpc>
                          <a:spcPct val="115000"/>
                        </a:lnSpc>
                        <a:spcAft>
                          <a:spcPts val="0"/>
                        </a:spcAft>
                      </a:pPr>
                      <a:r>
                        <a:rPr lang="en-AU" sz="1100">
                          <a:effectLst/>
                        </a:rPr>
                        <a:t> </a:t>
                      </a:r>
                      <a:endParaRPr lang="en-AU" sz="1000">
                        <a:effectLst/>
                        <a:latin typeface="Calibri"/>
                        <a:ea typeface="Calibri"/>
                        <a:cs typeface="Times New Roman"/>
                      </a:endParaRPr>
                    </a:p>
                  </a:txBody>
                  <a:tcPr marL="0" marR="0" marT="0" marB="0"/>
                </a:tc>
                <a:tc hMerge="1">
                  <a:txBody>
                    <a:bodyPr/>
                    <a:lstStyle/>
                    <a:p>
                      <a:endParaRPr lang="en-AU"/>
                    </a:p>
                  </a:txBody>
                  <a:tcPr/>
                </a:tc>
                <a:tc gridSpan="2">
                  <a:txBody>
                    <a:bodyPr/>
                    <a:lstStyle/>
                    <a:p>
                      <a:pPr>
                        <a:lnSpc>
                          <a:spcPct val="115000"/>
                        </a:lnSpc>
                        <a:spcAft>
                          <a:spcPts val="0"/>
                        </a:spcAft>
                      </a:pPr>
                      <a:r>
                        <a:rPr lang="en-AU" sz="1100">
                          <a:effectLst/>
                        </a:rPr>
                        <a:t> </a:t>
                      </a:r>
                      <a:endParaRPr lang="en-AU" sz="1000">
                        <a:effectLst/>
                        <a:latin typeface="Calibri"/>
                        <a:ea typeface="Calibri"/>
                        <a:cs typeface="Times New Roman"/>
                      </a:endParaRPr>
                    </a:p>
                  </a:txBody>
                  <a:tcPr marL="0" marR="0" marT="0" marB="0"/>
                </a:tc>
                <a:tc hMerge="1">
                  <a:txBody>
                    <a:bodyPr/>
                    <a:lstStyle/>
                    <a:p>
                      <a:endParaRPr lang="en-AU"/>
                    </a:p>
                  </a:txBody>
                  <a:tcPr/>
                </a:tc>
                <a:tc gridSpan="2">
                  <a:txBody>
                    <a:bodyPr/>
                    <a:lstStyle/>
                    <a:p>
                      <a:pPr>
                        <a:lnSpc>
                          <a:spcPct val="115000"/>
                        </a:lnSpc>
                        <a:spcAft>
                          <a:spcPts val="0"/>
                        </a:spcAft>
                      </a:pPr>
                      <a:r>
                        <a:rPr lang="en-AU" sz="1100">
                          <a:effectLst/>
                        </a:rPr>
                        <a:t> </a:t>
                      </a:r>
                      <a:endParaRPr lang="en-AU" sz="1000">
                        <a:effectLst/>
                        <a:latin typeface="Calibri"/>
                        <a:ea typeface="Calibri"/>
                        <a:cs typeface="Times New Roman"/>
                      </a:endParaRPr>
                    </a:p>
                  </a:txBody>
                  <a:tcPr marL="0" marR="0" marT="0" marB="0"/>
                </a:tc>
                <a:tc hMerge="1">
                  <a:txBody>
                    <a:bodyPr/>
                    <a:lstStyle/>
                    <a:p>
                      <a:endParaRPr lang="en-AU"/>
                    </a:p>
                  </a:txBody>
                  <a:tcPr/>
                </a:tc>
                <a:tc gridSpan="2">
                  <a:txBody>
                    <a:bodyPr/>
                    <a:lstStyle/>
                    <a:p>
                      <a:pPr>
                        <a:lnSpc>
                          <a:spcPct val="115000"/>
                        </a:lnSpc>
                        <a:spcAft>
                          <a:spcPts val="0"/>
                        </a:spcAft>
                      </a:pPr>
                      <a:r>
                        <a:rPr lang="en-AU" sz="1100">
                          <a:effectLst/>
                        </a:rPr>
                        <a:t> </a:t>
                      </a:r>
                      <a:endParaRPr lang="en-AU" sz="1000">
                        <a:effectLst/>
                        <a:latin typeface="Calibri"/>
                        <a:ea typeface="Calibri"/>
                        <a:cs typeface="Times New Roman"/>
                      </a:endParaRPr>
                    </a:p>
                  </a:txBody>
                  <a:tcPr marL="0" marR="0" marT="0" marB="0"/>
                </a:tc>
                <a:tc hMerge="1">
                  <a:txBody>
                    <a:bodyPr/>
                    <a:lstStyle/>
                    <a:p>
                      <a:endParaRPr lang="en-AU"/>
                    </a:p>
                  </a:txBody>
                  <a:tcPr/>
                </a:tc>
                <a:tc gridSpan="2">
                  <a:txBody>
                    <a:bodyPr/>
                    <a:lstStyle/>
                    <a:p>
                      <a:pPr>
                        <a:lnSpc>
                          <a:spcPct val="115000"/>
                        </a:lnSpc>
                        <a:spcAft>
                          <a:spcPts val="0"/>
                        </a:spcAft>
                      </a:pPr>
                      <a:r>
                        <a:rPr lang="en-AU" sz="1100">
                          <a:effectLst/>
                        </a:rPr>
                        <a:t> </a:t>
                      </a:r>
                      <a:endParaRPr lang="en-AU" sz="1000">
                        <a:effectLst/>
                        <a:latin typeface="Calibri"/>
                        <a:ea typeface="Calibri"/>
                        <a:cs typeface="Times New Roman"/>
                      </a:endParaRPr>
                    </a:p>
                  </a:txBody>
                  <a:tcPr marL="0" marR="0" marT="0" marB="0"/>
                </a:tc>
                <a:tc hMerge="1">
                  <a:txBody>
                    <a:bodyPr/>
                    <a:lstStyle/>
                    <a:p>
                      <a:endParaRPr lang="en-AU"/>
                    </a:p>
                  </a:txBody>
                  <a:tcPr/>
                </a:tc>
                <a:tc>
                  <a:txBody>
                    <a:bodyPr/>
                    <a:lstStyle/>
                    <a:p>
                      <a:pPr>
                        <a:lnSpc>
                          <a:spcPct val="115000"/>
                        </a:lnSpc>
                        <a:spcAft>
                          <a:spcPts val="0"/>
                        </a:spcAft>
                      </a:pPr>
                      <a:r>
                        <a:rPr lang="en-AU" sz="1000">
                          <a:effectLst/>
                        </a:rPr>
                        <a:t> </a:t>
                      </a:r>
                      <a:endParaRPr lang="en-AU" sz="1000">
                        <a:effectLst/>
                        <a:latin typeface="Calibri"/>
                        <a:ea typeface="Calibri"/>
                        <a:cs typeface="Times New Roman"/>
                      </a:endParaRPr>
                    </a:p>
                  </a:txBody>
                  <a:tcPr marL="0" marR="0" marT="0" marB="0" anchor="ctr"/>
                </a:tc>
              </a:tr>
              <a:tr h="191982">
                <a:tc gridSpan="16">
                  <a:txBody>
                    <a:bodyPr/>
                    <a:lstStyle/>
                    <a:p>
                      <a:pPr>
                        <a:lnSpc>
                          <a:spcPct val="115000"/>
                        </a:lnSpc>
                        <a:spcAft>
                          <a:spcPts val="0"/>
                        </a:spcAft>
                      </a:pPr>
                      <a:r>
                        <a:rPr lang="en-AU" sz="1100">
                          <a:effectLst/>
                        </a:rPr>
                        <a:t> </a:t>
                      </a:r>
                      <a:endParaRPr lang="en-AU" sz="1000">
                        <a:effectLst/>
                        <a:latin typeface="Calibri"/>
                        <a:ea typeface="Calibri"/>
                        <a:cs typeface="Times New Roman"/>
                      </a:endParaRPr>
                    </a:p>
                  </a:txBody>
                  <a:tcPr marL="0" marR="0" marT="0" marB="0"/>
                </a:tc>
                <a:tc hMerge="1">
                  <a:txBody>
                    <a:bodyPr/>
                    <a:lstStyle/>
                    <a:p>
                      <a:endParaRPr lang="en-AU"/>
                    </a:p>
                  </a:txBody>
                  <a:tcPr/>
                </a:tc>
                <a:tc hMerge="1">
                  <a:txBody>
                    <a:bodyPr/>
                    <a:lstStyle/>
                    <a:p>
                      <a:endParaRPr lang="en-AU"/>
                    </a:p>
                  </a:txBody>
                  <a:tcPr/>
                </a:tc>
                <a:tc hMerge="1">
                  <a:txBody>
                    <a:bodyPr/>
                    <a:lstStyle/>
                    <a:p>
                      <a:endParaRPr lang="en-AU"/>
                    </a:p>
                  </a:txBody>
                  <a:tcPr/>
                </a:tc>
                <a:tc hMerge="1">
                  <a:txBody>
                    <a:bodyPr/>
                    <a:lstStyle/>
                    <a:p>
                      <a:endParaRPr lang="en-AU"/>
                    </a:p>
                  </a:txBody>
                  <a:tcPr/>
                </a:tc>
                <a:tc hMerge="1">
                  <a:txBody>
                    <a:bodyPr/>
                    <a:lstStyle/>
                    <a:p>
                      <a:endParaRPr lang="en-AU"/>
                    </a:p>
                  </a:txBody>
                  <a:tcPr/>
                </a:tc>
                <a:tc hMerge="1">
                  <a:txBody>
                    <a:bodyPr/>
                    <a:lstStyle/>
                    <a:p>
                      <a:endParaRPr lang="en-AU"/>
                    </a:p>
                  </a:txBody>
                  <a:tcPr/>
                </a:tc>
                <a:tc hMerge="1">
                  <a:txBody>
                    <a:bodyPr/>
                    <a:lstStyle/>
                    <a:p>
                      <a:endParaRPr lang="en-AU"/>
                    </a:p>
                  </a:txBody>
                  <a:tcPr/>
                </a:tc>
                <a:tc hMerge="1">
                  <a:txBody>
                    <a:bodyPr/>
                    <a:lstStyle/>
                    <a:p>
                      <a:endParaRPr lang="en-AU"/>
                    </a:p>
                  </a:txBody>
                  <a:tcPr/>
                </a:tc>
                <a:tc hMerge="1">
                  <a:txBody>
                    <a:bodyPr/>
                    <a:lstStyle/>
                    <a:p>
                      <a:endParaRPr lang="en-AU"/>
                    </a:p>
                  </a:txBody>
                  <a:tcPr/>
                </a:tc>
                <a:tc hMerge="1">
                  <a:txBody>
                    <a:bodyPr/>
                    <a:lstStyle/>
                    <a:p>
                      <a:endParaRPr lang="en-AU"/>
                    </a:p>
                  </a:txBody>
                  <a:tcPr/>
                </a:tc>
                <a:tc hMerge="1">
                  <a:txBody>
                    <a:bodyPr/>
                    <a:lstStyle/>
                    <a:p>
                      <a:endParaRPr lang="en-AU"/>
                    </a:p>
                  </a:txBody>
                  <a:tcPr/>
                </a:tc>
                <a:tc hMerge="1">
                  <a:txBody>
                    <a:bodyPr/>
                    <a:lstStyle/>
                    <a:p>
                      <a:endParaRPr lang="en-AU"/>
                    </a:p>
                  </a:txBody>
                  <a:tcPr/>
                </a:tc>
                <a:tc hMerge="1">
                  <a:txBody>
                    <a:bodyPr/>
                    <a:lstStyle/>
                    <a:p>
                      <a:endParaRPr lang="en-AU"/>
                    </a:p>
                  </a:txBody>
                  <a:tcPr/>
                </a:tc>
                <a:tc hMerge="1">
                  <a:txBody>
                    <a:bodyPr/>
                    <a:lstStyle/>
                    <a:p>
                      <a:endParaRPr lang="en-AU"/>
                    </a:p>
                  </a:txBody>
                  <a:tcPr/>
                </a:tc>
                <a:tc hMerge="1">
                  <a:txBody>
                    <a:bodyPr/>
                    <a:lstStyle/>
                    <a:p>
                      <a:endParaRPr lang="en-AU"/>
                    </a:p>
                  </a:txBody>
                  <a:tcPr/>
                </a:tc>
                <a:tc gridSpan="2">
                  <a:txBody>
                    <a:bodyPr/>
                    <a:lstStyle/>
                    <a:p>
                      <a:pPr marL="63500">
                        <a:lnSpc>
                          <a:spcPct val="115000"/>
                        </a:lnSpc>
                        <a:spcBef>
                          <a:spcPts val="125"/>
                        </a:spcBef>
                        <a:spcAft>
                          <a:spcPts val="0"/>
                        </a:spcAft>
                      </a:pPr>
                      <a:r>
                        <a:rPr lang="en-AU" sz="500">
                          <a:effectLst/>
                        </a:rPr>
                        <a:t>T</a:t>
                      </a:r>
                      <a:r>
                        <a:rPr lang="en-AU" sz="500" spc="5">
                          <a:effectLst/>
                        </a:rPr>
                        <a:t>O</a:t>
                      </a:r>
                      <a:r>
                        <a:rPr lang="en-AU" sz="500">
                          <a:effectLst/>
                        </a:rPr>
                        <a:t>T</a:t>
                      </a:r>
                      <a:r>
                        <a:rPr lang="en-AU" sz="500" spc="-5">
                          <a:effectLst/>
                        </a:rPr>
                        <a:t>A</a:t>
                      </a:r>
                      <a:r>
                        <a:rPr lang="en-AU" sz="500">
                          <a:effectLst/>
                        </a:rPr>
                        <a:t>L</a:t>
                      </a:r>
                      <a:endParaRPr lang="en-AU" sz="1000">
                        <a:effectLst/>
                        <a:latin typeface="Calibri"/>
                        <a:ea typeface="Calibri"/>
                        <a:cs typeface="Times New Roman"/>
                      </a:endParaRPr>
                    </a:p>
                  </a:txBody>
                  <a:tcPr marL="0" marR="0" marT="0" marB="0"/>
                </a:tc>
                <a:tc hMerge="1">
                  <a:txBody>
                    <a:bodyPr/>
                    <a:lstStyle/>
                    <a:p>
                      <a:endParaRPr lang="en-AU"/>
                    </a:p>
                  </a:txBody>
                  <a:tcPr/>
                </a:tc>
                <a:tc gridSpan="2">
                  <a:txBody>
                    <a:bodyPr/>
                    <a:lstStyle/>
                    <a:p>
                      <a:pPr marL="104775">
                        <a:lnSpc>
                          <a:spcPct val="115000"/>
                        </a:lnSpc>
                        <a:spcBef>
                          <a:spcPts val="125"/>
                        </a:spcBef>
                        <a:spcAft>
                          <a:spcPts val="0"/>
                        </a:spcAft>
                      </a:pPr>
                      <a:r>
                        <a:rPr lang="en-AU" sz="500" dirty="0">
                          <a:effectLst/>
                        </a:rPr>
                        <a:t>6</a:t>
                      </a:r>
                      <a:r>
                        <a:rPr lang="en-AU" sz="500" spc="5" dirty="0">
                          <a:effectLst/>
                        </a:rPr>
                        <a:t>,</a:t>
                      </a:r>
                      <a:r>
                        <a:rPr lang="en-AU" sz="500" dirty="0">
                          <a:effectLst/>
                        </a:rPr>
                        <a:t>470</a:t>
                      </a:r>
                      <a:endParaRPr lang="en-AU" sz="1000" dirty="0">
                        <a:effectLst/>
                        <a:latin typeface="Calibri"/>
                        <a:ea typeface="Calibri"/>
                        <a:cs typeface="Times New Roman"/>
                      </a:endParaRPr>
                    </a:p>
                  </a:txBody>
                  <a:tcPr marL="0" marR="0" marT="0" marB="0"/>
                </a:tc>
                <a:tc hMerge="1">
                  <a:txBody>
                    <a:bodyPr/>
                    <a:lstStyle/>
                    <a:p>
                      <a:endParaRPr lang="en-AU"/>
                    </a:p>
                  </a:txBody>
                  <a:tcPr/>
                </a:tc>
              </a:tr>
            </a:tbl>
          </a:graphicData>
        </a:graphic>
      </p:graphicFrame>
    </p:spTree>
    <p:extLst>
      <p:ext uri="{BB962C8B-B14F-4D97-AF65-F5344CB8AC3E}">
        <p14:creationId xmlns:p14="http://schemas.microsoft.com/office/powerpoint/2010/main" val="34938965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39552" y="116633"/>
            <a:ext cx="8064896" cy="5632311"/>
          </a:xfrm>
          <a:prstGeom prst="rect">
            <a:avLst/>
          </a:prstGeom>
        </p:spPr>
        <p:txBody>
          <a:bodyPr wrap="square">
            <a:spAutoFit/>
          </a:bodyPr>
          <a:lstStyle/>
          <a:p>
            <a:r>
              <a:rPr lang="en-AU" b="1" dirty="0"/>
              <a:t>Construction </a:t>
            </a:r>
            <a:r>
              <a:rPr lang="en-AU" b="1" dirty="0" smtClean="0"/>
              <a:t>Targets</a:t>
            </a:r>
          </a:p>
          <a:p>
            <a:endParaRPr lang="en-AU" b="1" dirty="0"/>
          </a:p>
          <a:p>
            <a:r>
              <a:rPr lang="en-AU" dirty="0"/>
              <a:t>The setting of construction and productivity targets is essential for project monitoring.</a:t>
            </a:r>
          </a:p>
          <a:p>
            <a:endParaRPr lang="en-AU" dirty="0" smtClean="0"/>
          </a:p>
          <a:p>
            <a:r>
              <a:rPr lang="en-AU" dirty="0" smtClean="0"/>
              <a:t>The </a:t>
            </a:r>
            <a:r>
              <a:rPr lang="en-AU" dirty="0"/>
              <a:t>comparison between well established targets and actual achievement allows for </a:t>
            </a:r>
            <a:r>
              <a:rPr lang="en-AU" dirty="0" smtClean="0"/>
              <a:t>a realistic </a:t>
            </a:r>
            <a:r>
              <a:rPr lang="en-AU" dirty="0"/>
              <a:t>judgement of the performance of a work unit or site. Targets must not only </a:t>
            </a:r>
            <a:r>
              <a:rPr lang="en-AU" dirty="0" smtClean="0"/>
              <a:t>be set </a:t>
            </a:r>
            <a:r>
              <a:rPr lang="en-AU" dirty="0"/>
              <a:t>for outputs in terms of quantities, but also in terms of quality</a:t>
            </a:r>
            <a:r>
              <a:rPr lang="en-AU" dirty="0" smtClean="0"/>
              <a:t>.</a:t>
            </a:r>
          </a:p>
          <a:p>
            <a:endParaRPr lang="en-AU" dirty="0"/>
          </a:p>
          <a:p>
            <a:r>
              <a:rPr lang="en-AU" dirty="0"/>
              <a:t>The degree of details of targets varies with the level of project organisation</a:t>
            </a:r>
            <a:r>
              <a:rPr lang="en-AU" dirty="0" smtClean="0"/>
              <a:t>:</a:t>
            </a:r>
          </a:p>
          <a:p>
            <a:endParaRPr lang="en-AU" dirty="0"/>
          </a:p>
          <a:p>
            <a:r>
              <a:rPr lang="en-AU" dirty="0"/>
              <a:t>• at site level targets are established for individual activities</a:t>
            </a:r>
            <a:r>
              <a:rPr lang="en-AU" dirty="0" smtClean="0"/>
              <a:t>,</a:t>
            </a:r>
          </a:p>
          <a:p>
            <a:endParaRPr lang="en-AU" dirty="0"/>
          </a:p>
          <a:p>
            <a:r>
              <a:rPr lang="en-AU" dirty="0"/>
              <a:t>• at field unit level only the summary or control targets for a number of sites are</a:t>
            </a:r>
          </a:p>
          <a:p>
            <a:r>
              <a:rPr lang="en-AU" dirty="0"/>
              <a:t>required</a:t>
            </a:r>
            <a:r>
              <a:rPr lang="en-AU" dirty="0" smtClean="0"/>
              <a:t>,</a:t>
            </a:r>
          </a:p>
          <a:p>
            <a:endParaRPr lang="en-AU" dirty="0"/>
          </a:p>
          <a:p>
            <a:r>
              <a:rPr lang="en-AU" dirty="0"/>
              <a:t>• at provincial level targets per field unit would be established and monitored, </a:t>
            </a:r>
            <a:r>
              <a:rPr lang="en-AU" dirty="0" smtClean="0"/>
              <a:t>and</a:t>
            </a:r>
          </a:p>
          <a:p>
            <a:endParaRPr lang="en-AU" dirty="0"/>
          </a:p>
          <a:p>
            <a:r>
              <a:rPr lang="en-AU" dirty="0"/>
              <a:t>• at headquarters level the national and overall project targets are set and monitored.</a:t>
            </a:r>
          </a:p>
        </p:txBody>
      </p:sp>
    </p:spTree>
    <p:extLst>
      <p:ext uri="{BB962C8B-B14F-4D97-AF65-F5344CB8AC3E}">
        <p14:creationId xmlns:p14="http://schemas.microsoft.com/office/powerpoint/2010/main" val="18799635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83568" y="197346"/>
            <a:ext cx="8064896" cy="5909310"/>
          </a:xfrm>
          <a:prstGeom prst="rect">
            <a:avLst/>
          </a:prstGeom>
        </p:spPr>
        <p:txBody>
          <a:bodyPr wrap="square">
            <a:spAutoFit/>
          </a:bodyPr>
          <a:lstStyle/>
          <a:p>
            <a:r>
              <a:rPr lang="en-AU" dirty="0"/>
              <a:t>To be able to set targets, the following information must be known</a:t>
            </a:r>
            <a:r>
              <a:rPr lang="en-AU" dirty="0" smtClean="0"/>
              <a:t>:</a:t>
            </a:r>
          </a:p>
          <a:p>
            <a:endParaRPr lang="en-AU" dirty="0"/>
          </a:p>
          <a:p>
            <a:r>
              <a:rPr lang="en-AU" dirty="0"/>
              <a:t>• the technical standards to be achieved,</a:t>
            </a:r>
          </a:p>
          <a:p>
            <a:r>
              <a:rPr lang="en-AU" dirty="0"/>
              <a:t>• the quality standards to be achieved,</a:t>
            </a:r>
          </a:p>
          <a:p>
            <a:r>
              <a:rPr lang="en-AU" dirty="0"/>
              <a:t>• the quantity and difficulty of the work,</a:t>
            </a:r>
          </a:p>
          <a:p>
            <a:r>
              <a:rPr lang="en-AU" dirty="0"/>
              <a:t>• current task rates and productivity, and</a:t>
            </a:r>
          </a:p>
          <a:p>
            <a:r>
              <a:rPr lang="en-AU" dirty="0"/>
              <a:t>• resources required and available (labour, materials and transport, etc</a:t>
            </a:r>
            <a:r>
              <a:rPr lang="en-AU" dirty="0" smtClean="0"/>
              <a:t>.).</a:t>
            </a:r>
          </a:p>
          <a:p>
            <a:endParaRPr lang="en-AU" dirty="0"/>
          </a:p>
          <a:p>
            <a:r>
              <a:rPr lang="en-AU" dirty="0"/>
              <a:t>However, there are other factors that influence productivity and operational plans</a:t>
            </a:r>
            <a:r>
              <a:rPr lang="en-AU" dirty="0" smtClean="0"/>
              <a:t>.</a:t>
            </a:r>
          </a:p>
          <a:p>
            <a:endParaRPr lang="en-AU" dirty="0"/>
          </a:p>
          <a:p>
            <a:r>
              <a:rPr lang="en-AU" dirty="0"/>
              <a:t>Some of these are beyond the control of the management, but must be allowed for</a:t>
            </a:r>
            <a:r>
              <a:rPr lang="en-AU" dirty="0" smtClean="0"/>
              <a:t>:</a:t>
            </a:r>
          </a:p>
          <a:p>
            <a:endParaRPr lang="en-AU" dirty="0"/>
          </a:p>
          <a:p>
            <a:r>
              <a:rPr lang="en-AU" dirty="0"/>
              <a:t>• climate and rain seasons,</a:t>
            </a:r>
          </a:p>
          <a:p>
            <a:r>
              <a:rPr lang="en-AU" dirty="0"/>
              <a:t>• cultural customs and traditional skills, and</a:t>
            </a:r>
          </a:p>
          <a:p>
            <a:r>
              <a:rPr lang="en-AU" dirty="0"/>
              <a:t>• work incentives</a:t>
            </a:r>
            <a:r>
              <a:rPr lang="en-AU" dirty="0" smtClean="0"/>
              <a:t>.</a:t>
            </a:r>
          </a:p>
          <a:p>
            <a:endParaRPr lang="en-AU" dirty="0"/>
          </a:p>
          <a:p>
            <a:r>
              <a:rPr lang="en-AU" dirty="0"/>
              <a:t>Once targets have been established, the planner can calculate the cost targets. The </a:t>
            </a:r>
            <a:r>
              <a:rPr lang="en-AU" dirty="0" smtClean="0"/>
              <a:t>work plans </a:t>
            </a:r>
            <a:r>
              <a:rPr lang="en-AU" dirty="0"/>
              <a:t>may have to be revised in line with availability of funds. </a:t>
            </a:r>
            <a:endParaRPr lang="en-AU" dirty="0" smtClean="0"/>
          </a:p>
          <a:p>
            <a:endParaRPr lang="en-AU" dirty="0"/>
          </a:p>
          <a:p>
            <a:r>
              <a:rPr lang="en-AU" dirty="0" smtClean="0"/>
              <a:t>Most </a:t>
            </a:r>
            <a:r>
              <a:rPr lang="en-AU" dirty="0"/>
              <a:t>projects will have </a:t>
            </a:r>
            <a:r>
              <a:rPr lang="en-AU" dirty="0" smtClean="0"/>
              <a:t>a total </a:t>
            </a:r>
            <a:r>
              <a:rPr lang="en-AU" dirty="0"/>
              <a:t>plan, to achieve final project objectives, and annual plans to plan the work over </a:t>
            </a:r>
            <a:r>
              <a:rPr lang="en-AU" dirty="0" smtClean="0"/>
              <a:t>a financial </a:t>
            </a:r>
            <a:r>
              <a:rPr lang="en-AU" dirty="0"/>
              <a:t>year.</a:t>
            </a:r>
          </a:p>
        </p:txBody>
      </p:sp>
    </p:spTree>
    <p:extLst>
      <p:ext uri="{BB962C8B-B14F-4D97-AF65-F5344CB8AC3E}">
        <p14:creationId xmlns:p14="http://schemas.microsoft.com/office/powerpoint/2010/main" val="179073431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39552" y="260647"/>
            <a:ext cx="8136904" cy="5909310"/>
          </a:xfrm>
          <a:prstGeom prst="rect">
            <a:avLst/>
          </a:prstGeom>
        </p:spPr>
        <p:txBody>
          <a:bodyPr wrap="square">
            <a:spAutoFit/>
          </a:bodyPr>
          <a:lstStyle/>
          <a:p>
            <a:r>
              <a:rPr lang="en-AU" dirty="0" smtClean="0"/>
              <a:t>• </a:t>
            </a:r>
            <a:r>
              <a:rPr lang="en-AU" i="1" dirty="0" smtClean="0"/>
              <a:t>Alignment requirements: </a:t>
            </a:r>
            <a:r>
              <a:rPr lang="en-AU" dirty="0" smtClean="0"/>
              <a:t>Instructions for setting out the course of the road.</a:t>
            </a:r>
          </a:p>
          <a:p>
            <a:endParaRPr lang="en-AU" dirty="0" smtClean="0"/>
          </a:p>
          <a:p>
            <a:r>
              <a:rPr lang="en-AU" dirty="0" smtClean="0"/>
              <a:t>• </a:t>
            </a:r>
            <a:r>
              <a:rPr lang="en-AU" i="1" dirty="0" smtClean="0"/>
              <a:t>Technical performance: </a:t>
            </a:r>
            <a:r>
              <a:rPr lang="en-AU" dirty="0" smtClean="0"/>
              <a:t>Specifications of maximum gradients, minimum</a:t>
            </a:r>
          </a:p>
          <a:p>
            <a:r>
              <a:rPr lang="en-AU" dirty="0" err="1" smtClean="0"/>
              <a:t>horisontal</a:t>
            </a:r>
            <a:r>
              <a:rPr lang="en-AU" dirty="0" smtClean="0"/>
              <a:t> and vertical curvature, sight distances, super-elevation, cross-fall, etc.</a:t>
            </a:r>
          </a:p>
          <a:p>
            <a:endParaRPr lang="en-AU" dirty="0" smtClean="0"/>
          </a:p>
          <a:p>
            <a:r>
              <a:rPr lang="en-AU" dirty="0" smtClean="0"/>
              <a:t>• </a:t>
            </a:r>
            <a:r>
              <a:rPr lang="en-AU" i="1" dirty="0" smtClean="0"/>
              <a:t>Materials requirements: </a:t>
            </a:r>
            <a:r>
              <a:rPr lang="en-AU" dirty="0" smtClean="0"/>
              <a:t>Specification of the type, quality and method of</a:t>
            </a:r>
          </a:p>
          <a:p>
            <a:r>
              <a:rPr lang="en-AU" dirty="0" smtClean="0"/>
              <a:t>compaction, curing and tests to be performed.</a:t>
            </a:r>
          </a:p>
          <a:p>
            <a:endParaRPr lang="en-AU" dirty="0" smtClean="0"/>
          </a:p>
          <a:p>
            <a:r>
              <a:rPr lang="en-AU" dirty="0" smtClean="0"/>
              <a:t>• </a:t>
            </a:r>
            <a:r>
              <a:rPr lang="en-AU" i="1" dirty="0" smtClean="0"/>
              <a:t>Structures: </a:t>
            </a:r>
            <a:r>
              <a:rPr lang="en-AU" dirty="0" smtClean="0"/>
              <a:t>Recommendations on the use of local building materials such as</a:t>
            </a:r>
          </a:p>
          <a:p>
            <a:r>
              <a:rPr lang="en-AU" dirty="0" smtClean="0"/>
              <a:t>stone and timber, and on the design of bridges, culverts and road protection</a:t>
            </a:r>
          </a:p>
          <a:p>
            <a:r>
              <a:rPr lang="en-AU" dirty="0" smtClean="0"/>
              <a:t>works.</a:t>
            </a:r>
          </a:p>
          <a:p>
            <a:endParaRPr lang="en-AU" dirty="0" smtClean="0"/>
          </a:p>
          <a:p>
            <a:r>
              <a:rPr lang="en-AU" dirty="0" smtClean="0"/>
              <a:t>Road location and alignment are of particular importance when applying </a:t>
            </a:r>
            <a:r>
              <a:rPr lang="en-AU" dirty="0" err="1" smtClean="0"/>
              <a:t>labourbased</a:t>
            </a:r>
            <a:endParaRPr lang="en-AU" dirty="0" smtClean="0"/>
          </a:p>
          <a:p>
            <a:r>
              <a:rPr lang="en-AU" dirty="0" smtClean="0"/>
              <a:t>work methods. High alignment standards aiming to reduce the number of</a:t>
            </a:r>
          </a:p>
          <a:p>
            <a:r>
              <a:rPr lang="en-AU" dirty="0" smtClean="0"/>
              <a:t>curves and soft gradients would require, particularly in hilly or mountainous terrain,</a:t>
            </a:r>
          </a:p>
          <a:p>
            <a:r>
              <a:rPr lang="en-AU" dirty="0" smtClean="0"/>
              <a:t>considerable </a:t>
            </a:r>
            <a:r>
              <a:rPr lang="en-AU" dirty="0" err="1" smtClean="0"/>
              <a:t>longitudal</a:t>
            </a:r>
            <a:r>
              <a:rPr lang="en-AU" dirty="0" smtClean="0"/>
              <a:t> earth movements which cannot be carried out economically</a:t>
            </a:r>
          </a:p>
          <a:p>
            <a:r>
              <a:rPr lang="en-AU" dirty="0" smtClean="0"/>
              <a:t>by labour. </a:t>
            </a:r>
          </a:p>
          <a:p>
            <a:endParaRPr lang="en-AU" dirty="0"/>
          </a:p>
          <a:p>
            <a:r>
              <a:rPr lang="en-AU" dirty="0" smtClean="0"/>
              <a:t>Therefore, the site engineer should be aware of the need to select an</a:t>
            </a:r>
          </a:p>
          <a:p>
            <a:r>
              <a:rPr lang="en-AU" dirty="0" smtClean="0"/>
              <a:t>alignment where earth works are mainly lateral (cut to fill), and where </a:t>
            </a:r>
            <a:r>
              <a:rPr lang="en-AU" dirty="0" err="1" smtClean="0"/>
              <a:t>horisontal</a:t>
            </a:r>
            <a:r>
              <a:rPr lang="en-AU" dirty="0" smtClean="0"/>
              <a:t> and</a:t>
            </a:r>
          </a:p>
          <a:p>
            <a:r>
              <a:rPr lang="en-AU" dirty="0" smtClean="0"/>
              <a:t>vertical alignments will not lead to any significant </a:t>
            </a:r>
            <a:r>
              <a:rPr lang="en-AU" dirty="0" err="1" smtClean="0"/>
              <a:t>longitudal</a:t>
            </a:r>
            <a:r>
              <a:rPr lang="en-AU" dirty="0" smtClean="0"/>
              <a:t> haulage.</a:t>
            </a:r>
            <a:endParaRPr lang="en-AU" dirty="0"/>
          </a:p>
        </p:txBody>
      </p:sp>
    </p:spTree>
    <p:extLst>
      <p:ext uri="{BB962C8B-B14F-4D97-AF65-F5344CB8AC3E}">
        <p14:creationId xmlns:p14="http://schemas.microsoft.com/office/powerpoint/2010/main" val="173758397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67881" y="116632"/>
            <a:ext cx="7200800" cy="1200329"/>
          </a:xfrm>
          <a:prstGeom prst="rect">
            <a:avLst/>
          </a:prstGeom>
        </p:spPr>
        <p:txBody>
          <a:bodyPr wrap="square">
            <a:spAutoFit/>
          </a:bodyPr>
          <a:lstStyle/>
          <a:p>
            <a:r>
              <a:rPr lang="en-AU" dirty="0"/>
              <a:t>For operational planning only main targets are necessary, such as:</a:t>
            </a:r>
          </a:p>
          <a:p>
            <a:r>
              <a:rPr lang="en-AU" dirty="0"/>
              <a:t>• workdays per km,</a:t>
            </a:r>
          </a:p>
          <a:p>
            <a:r>
              <a:rPr lang="en-AU" dirty="0"/>
              <a:t>• cost per km,</a:t>
            </a:r>
          </a:p>
          <a:p>
            <a:r>
              <a:rPr lang="en-AU" dirty="0"/>
              <a:t>• number of km completed</a:t>
            </a:r>
          </a:p>
        </p:txBody>
      </p:sp>
      <p:sp>
        <p:nvSpPr>
          <p:cNvPr id="3" name="Rectangle 2"/>
          <p:cNvSpPr/>
          <p:nvPr/>
        </p:nvSpPr>
        <p:spPr>
          <a:xfrm>
            <a:off x="449355" y="1267466"/>
            <a:ext cx="8424936" cy="5632311"/>
          </a:xfrm>
          <a:prstGeom prst="rect">
            <a:avLst/>
          </a:prstGeom>
        </p:spPr>
        <p:txBody>
          <a:bodyPr wrap="square">
            <a:spAutoFit/>
          </a:bodyPr>
          <a:lstStyle/>
          <a:p>
            <a:r>
              <a:rPr lang="en-AU" b="1" dirty="0"/>
              <a:t>Time Management </a:t>
            </a:r>
            <a:r>
              <a:rPr lang="en-AU" b="1" dirty="0" smtClean="0"/>
              <a:t>Planning</a:t>
            </a:r>
          </a:p>
          <a:p>
            <a:endParaRPr lang="en-AU" b="1" dirty="0"/>
          </a:p>
          <a:p>
            <a:r>
              <a:rPr lang="en-AU" dirty="0"/>
              <a:t>Construction timing is an important part of operational planning. Generally, two</a:t>
            </a:r>
          </a:p>
          <a:p>
            <a:r>
              <a:rPr lang="en-AU" dirty="0"/>
              <a:t>planning phases are used - a long term planning phase (annual work plan) and short </a:t>
            </a:r>
            <a:r>
              <a:rPr lang="en-AU" dirty="0" smtClean="0"/>
              <a:t>term planning </a:t>
            </a:r>
            <a:r>
              <a:rPr lang="en-AU" dirty="0"/>
              <a:t>phases (monthly or weekly work plans</a:t>
            </a:r>
            <a:r>
              <a:rPr lang="en-AU" dirty="0" smtClean="0"/>
              <a:t>).</a:t>
            </a:r>
          </a:p>
          <a:p>
            <a:endParaRPr lang="en-AU" dirty="0"/>
          </a:p>
          <a:p>
            <a:r>
              <a:rPr lang="en-AU" b="1" dirty="0"/>
              <a:t>Annual </a:t>
            </a:r>
            <a:r>
              <a:rPr lang="en-AU" b="1" dirty="0" smtClean="0"/>
              <a:t>Plan</a:t>
            </a:r>
          </a:p>
          <a:p>
            <a:endParaRPr lang="en-AU" b="1" dirty="0"/>
          </a:p>
          <a:p>
            <a:r>
              <a:rPr lang="en-AU" dirty="0"/>
              <a:t>The annual plan is prepared by the Provincial Engineer at DCTPC in consultation with</a:t>
            </a:r>
          </a:p>
          <a:p>
            <a:r>
              <a:rPr lang="en-AU" dirty="0"/>
              <a:t>the management at Ministry level. The list of priorities and the assessment of work</a:t>
            </a:r>
          </a:p>
          <a:p>
            <a:r>
              <a:rPr lang="en-AU" dirty="0"/>
              <a:t>quantities provide the data required for preparing the work time schedule</a:t>
            </a:r>
            <a:r>
              <a:rPr lang="en-AU" dirty="0" smtClean="0"/>
              <a:t>.</a:t>
            </a:r>
          </a:p>
          <a:p>
            <a:endParaRPr lang="en-AU" dirty="0"/>
          </a:p>
          <a:p>
            <a:r>
              <a:rPr lang="en-AU" dirty="0"/>
              <a:t>Generally, the annual work plan will contain the following:</a:t>
            </a:r>
          </a:p>
          <a:p>
            <a:r>
              <a:rPr lang="en-AU" dirty="0"/>
              <a:t>• name and location of the works,</a:t>
            </a:r>
          </a:p>
          <a:p>
            <a:r>
              <a:rPr lang="en-AU" dirty="0"/>
              <a:t>• target quantity of work for each works location,</a:t>
            </a:r>
          </a:p>
          <a:p>
            <a:r>
              <a:rPr lang="en-AU" dirty="0"/>
              <a:t>• type of work by works location,</a:t>
            </a:r>
          </a:p>
          <a:p>
            <a:r>
              <a:rPr lang="en-AU" dirty="0"/>
              <a:t>• workdays and equipment-days (targets) for each works location,</a:t>
            </a:r>
          </a:p>
          <a:p>
            <a:r>
              <a:rPr lang="en-AU" dirty="0"/>
              <a:t>• starting and finishing month for each works location,</a:t>
            </a:r>
          </a:p>
          <a:p>
            <a:r>
              <a:rPr lang="en-AU" dirty="0"/>
              <a:t>• estimates of cost for each works location, and</a:t>
            </a:r>
          </a:p>
          <a:p>
            <a:r>
              <a:rPr lang="en-AU" dirty="0"/>
              <a:t>• summary totals.</a:t>
            </a:r>
          </a:p>
        </p:txBody>
      </p:sp>
    </p:spTree>
    <p:extLst>
      <p:ext uri="{BB962C8B-B14F-4D97-AF65-F5344CB8AC3E}">
        <p14:creationId xmlns:p14="http://schemas.microsoft.com/office/powerpoint/2010/main" val="99703825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755576" y="260648"/>
            <a:ext cx="7704856" cy="2585323"/>
          </a:xfrm>
          <a:prstGeom prst="rect">
            <a:avLst/>
          </a:prstGeom>
        </p:spPr>
        <p:txBody>
          <a:bodyPr wrap="square">
            <a:spAutoFit/>
          </a:bodyPr>
          <a:lstStyle/>
          <a:p>
            <a:r>
              <a:rPr lang="en-AU" b="1" dirty="0"/>
              <a:t>Construction </a:t>
            </a:r>
            <a:r>
              <a:rPr lang="en-AU" b="1" dirty="0" smtClean="0"/>
              <a:t>Sequence</a:t>
            </a:r>
          </a:p>
          <a:p>
            <a:endParaRPr lang="en-AU" b="1" dirty="0"/>
          </a:p>
          <a:p>
            <a:r>
              <a:rPr lang="en-AU" dirty="0"/>
              <a:t>Once the site camp has been established and supplied with materials, tools and</a:t>
            </a:r>
          </a:p>
          <a:p>
            <a:r>
              <a:rPr lang="en-AU" dirty="0"/>
              <a:t>equipment, the road construction works can commence</a:t>
            </a:r>
            <a:r>
              <a:rPr lang="en-AU" dirty="0" smtClean="0"/>
              <a:t>.</a:t>
            </a:r>
          </a:p>
          <a:p>
            <a:endParaRPr lang="en-AU" dirty="0"/>
          </a:p>
          <a:p>
            <a:r>
              <a:rPr lang="en-AU" dirty="0"/>
              <a:t>Road construction works are divided into a number of </a:t>
            </a:r>
            <a:r>
              <a:rPr lang="en-AU" i="1" dirty="0"/>
              <a:t>operations</a:t>
            </a:r>
            <a:r>
              <a:rPr lang="en-AU" dirty="0"/>
              <a:t>, each </a:t>
            </a:r>
            <a:r>
              <a:rPr lang="en-AU" dirty="0" smtClean="0"/>
              <a:t>sub-divided into </a:t>
            </a:r>
            <a:r>
              <a:rPr lang="en-AU" dirty="0"/>
              <a:t>a series of </a:t>
            </a:r>
            <a:r>
              <a:rPr lang="en-AU" i="1" dirty="0"/>
              <a:t>activities</a:t>
            </a:r>
            <a:r>
              <a:rPr lang="en-AU" dirty="0"/>
              <a:t>. The separate operations on a construction site have </a:t>
            </a:r>
            <a:r>
              <a:rPr lang="en-AU" dirty="0" smtClean="0"/>
              <a:t>to follow </a:t>
            </a:r>
            <a:r>
              <a:rPr lang="en-AU" dirty="0"/>
              <a:t>each other in a logical sequence. The table below gives a general view of </a:t>
            </a:r>
            <a:r>
              <a:rPr lang="en-AU" dirty="0" smtClean="0"/>
              <a:t>the works </a:t>
            </a:r>
            <a:r>
              <a:rPr lang="en-AU" dirty="0"/>
              <a:t>sequence on a road construction site:</a:t>
            </a:r>
          </a:p>
        </p:txBody>
      </p:sp>
      <p:graphicFrame>
        <p:nvGraphicFramePr>
          <p:cNvPr id="4" name="Table 3"/>
          <p:cNvGraphicFramePr>
            <a:graphicFrameLocks noGrp="1"/>
          </p:cNvGraphicFramePr>
          <p:nvPr>
            <p:extLst>
              <p:ext uri="{D42A27DB-BD31-4B8C-83A1-F6EECF244321}">
                <p14:modId xmlns:p14="http://schemas.microsoft.com/office/powerpoint/2010/main" val="1360374096"/>
              </p:ext>
            </p:extLst>
          </p:nvPr>
        </p:nvGraphicFramePr>
        <p:xfrm>
          <a:off x="539552" y="2852937"/>
          <a:ext cx="8208912" cy="3946763"/>
        </p:xfrm>
        <a:graphic>
          <a:graphicData uri="http://schemas.openxmlformats.org/drawingml/2006/table">
            <a:tbl>
              <a:tblPr firstRow="1" firstCol="1" bandRow="1">
                <a:tableStyleId>{5C22544A-7EE6-4342-B048-85BDC9FD1C3A}</a:tableStyleId>
              </a:tblPr>
              <a:tblGrid>
                <a:gridCol w="4104456"/>
                <a:gridCol w="4104456"/>
              </a:tblGrid>
              <a:tr h="403958">
                <a:tc>
                  <a:txBody>
                    <a:bodyPr/>
                    <a:lstStyle/>
                    <a:p>
                      <a:pPr>
                        <a:lnSpc>
                          <a:spcPct val="115000"/>
                        </a:lnSpc>
                        <a:spcAft>
                          <a:spcPts val="0"/>
                        </a:spcAft>
                      </a:pPr>
                      <a:r>
                        <a:rPr lang="en-AU" sz="1200" dirty="0">
                          <a:effectLst/>
                        </a:rPr>
                        <a:t>Operation</a:t>
                      </a:r>
                      <a:endParaRPr lang="en-AU" sz="1100" dirty="0">
                        <a:effectLst/>
                        <a:latin typeface="Calibri"/>
                        <a:ea typeface="Calibri"/>
                        <a:cs typeface="Times New Roman"/>
                      </a:endParaRPr>
                    </a:p>
                  </a:txBody>
                  <a:tcPr marL="67084" marR="67084" marT="0" marB="0"/>
                </a:tc>
                <a:tc>
                  <a:txBody>
                    <a:bodyPr/>
                    <a:lstStyle/>
                    <a:p>
                      <a:pPr>
                        <a:lnSpc>
                          <a:spcPct val="115000"/>
                        </a:lnSpc>
                        <a:spcAft>
                          <a:spcPts val="0"/>
                        </a:spcAft>
                      </a:pPr>
                      <a:r>
                        <a:rPr lang="en-AU" sz="1200">
                          <a:effectLst/>
                        </a:rPr>
                        <a:t>Activities</a:t>
                      </a:r>
                      <a:endParaRPr lang="en-AU" sz="1100">
                        <a:effectLst/>
                      </a:endParaRPr>
                    </a:p>
                    <a:p>
                      <a:pPr>
                        <a:lnSpc>
                          <a:spcPct val="115000"/>
                        </a:lnSpc>
                        <a:spcAft>
                          <a:spcPts val="0"/>
                        </a:spcAft>
                      </a:pPr>
                      <a:r>
                        <a:rPr lang="en-AU" sz="1200">
                          <a:effectLst/>
                        </a:rPr>
                        <a:t> </a:t>
                      </a:r>
                      <a:endParaRPr lang="en-AU" sz="1100">
                        <a:effectLst/>
                        <a:latin typeface="Calibri"/>
                        <a:ea typeface="Calibri"/>
                        <a:cs typeface="Times New Roman"/>
                      </a:endParaRPr>
                    </a:p>
                  </a:txBody>
                  <a:tcPr marL="67084" marR="67084" marT="0" marB="0"/>
                </a:tc>
              </a:tr>
              <a:tr h="605937">
                <a:tc>
                  <a:txBody>
                    <a:bodyPr/>
                    <a:lstStyle/>
                    <a:p>
                      <a:pPr>
                        <a:lnSpc>
                          <a:spcPct val="115000"/>
                        </a:lnSpc>
                        <a:spcAft>
                          <a:spcPts val="0"/>
                        </a:spcAft>
                      </a:pPr>
                      <a:r>
                        <a:rPr lang="en-AU" sz="1200">
                          <a:effectLst/>
                        </a:rPr>
                        <a:t>Support</a:t>
                      </a:r>
                      <a:endParaRPr lang="en-AU" sz="1100">
                        <a:effectLst/>
                        <a:latin typeface="Calibri"/>
                        <a:ea typeface="Calibri"/>
                        <a:cs typeface="Times New Roman"/>
                      </a:endParaRPr>
                    </a:p>
                  </a:txBody>
                  <a:tcPr marL="67084" marR="67084" marT="0" marB="0"/>
                </a:tc>
                <a:tc>
                  <a:txBody>
                    <a:bodyPr/>
                    <a:lstStyle/>
                    <a:p>
                      <a:pPr>
                        <a:lnSpc>
                          <a:spcPct val="115000"/>
                        </a:lnSpc>
                        <a:spcAft>
                          <a:spcPts val="0"/>
                        </a:spcAft>
                      </a:pPr>
                      <a:r>
                        <a:rPr lang="en-AU" sz="1200">
                          <a:effectLst/>
                        </a:rPr>
                        <a:t>work at site camp,</a:t>
                      </a:r>
                      <a:endParaRPr lang="en-AU" sz="1100">
                        <a:effectLst/>
                      </a:endParaRPr>
                    </a:p>
                    <a:p>
                      <a:pPr>
                        <a:lnSpc>
                          <a:spcPct val="115000"/>
                        </a:lnSpc>
                        <a:spcAft>
                          <a:spcPts val="0"/>
                        </a:spcAft>
                      </a:pPr>
                      <a:r>
                        <a:rPr lang="en-AU" sz="1200">
                          <a:effectLst/>
                        </a:rPr>
                        <a:t>setting out alignment</a:t>
                      </a:r>
                      <a:endParaRPr lang="en-AU" sz="1100">
                        <a:effectLst/>
                      </a:endParaRPr>
                    </a:p>
                    <a:p>
                      <a:pPr>
                        <a:lnSpc>
                          <a:spcPct val="115000"/>
                        </a:lnSpc>
                        <a:spcAft>
                          <a:spcPts val="0"/>
                        </a:spcAft>
                      </a:pPr>
                      <a:r>
                        <a:rPr lang="en-AU" sz="1200">
                          <a:effectLst/>
                        </a:rPr>
                        <a:t> </a:t>
                      </a:r>
                      <a:endParaRPr lang="en-AU" sz="1100">
                        <a:effectLst/>
                        <a:latin typeface="Calibri"/>
                        <a:ea typeface="Calibri"/>
                        <a:cs typeface="Times New Roman"/>
                      </a:endParaRPr>
                    </a:p>
                  </a:txBody>
                  <a:tcPr marL="67084" marR="67084" marT="0" marB="0"/>
                </a:tc>
              </a:tr>
              <a:tr h="660542">
                <a:tc>
                  <a:txBody>
                    <a:bodyPr/>
                    <a:lstStyle/>
                    <a:p>
                      <a:pPr>
                        <a:lnSpc>
                          <a:spcPct val="115000"/>
                        </a:lnSpc>
                        <a:spcAft>
                          <a:spcPts val="0"/>
                        </a:spcAft>
                      </a:pPr>
                      <a:r>
                        <a:rPr lang="en-AU" sz="1200">
                          <a:effectLst/>
                        </a:rPr>
                        <a:t>Site Clearing</a:t>
                      </a:r>
                      <a:endParaRPr lang="en-AU" sz="1100">
                        <a:effectLst/>
                        <a:latin typeface="Calibri"/>
                        <a:ea typeface="Calibri"/>
                        <a:cs typeface="Times New Roman"/>
                      </a:endParaRPr>
                    </a:p>
                  </a:txBody>
                  <a:tcPr marL="67084" marR="67084" marT="0" marB="0"/>
                </a:tc>
                <a:tc>
                  <a:txBody>
                    <a:bodyPr/>
                    <a:lstStyle/>
                    <a:p>
                      <a:pPr>
                        <a:lnSpc>
                          <a:spcPct val="115000"/>
                        </a:lnSpc>
                        <a:spcAft>
                          <a:spcPts val="0"/>
                        </a:spcAft>
                      </a:pPr>
                      <a:r>
                        <a:rPr lang="en-AU" sz="1200">
                          <a:effectLst/>
                        </a:rPr>
                        <a:t>detailed setting out,</a:t>
                      </a:r>
                      <a:endParaRPr lang="en-AU" sz="1100">
                        <a:effectLst/>
                      </a:endParaRPr>
                    </a:p>
                    <a:p>
                      <a:pPr>
                        <a:lnSpc>
                          <a:spcPct val="115000"/>
                        </a:lnSpc>
                        <a:spcAft>
                          <a:spcPts val="0"/>
                        </a:spcAft>
                      </a:pPr>
                      <a:r>
                        <a:rPr lang="en-AU" sz="1200">
                          <a:effectLst/>
                        </a:rPr>
                        <a:t>bush clearing, grubbing, tree and boulder removal</a:t>
                      </a:r>
                      <a:endParaRPr lang="en-AU" sz="1100">
                        <a:effectLst/>
                      </a:endParaRPr>
                    </a:p>
                    <a:p>
                      <a:pPr>
                        <a:lnSpc>
                          <a:spcPct val="115000"/>
                        </a:lnSpc>
                        <a:spcAft>
                          <a:spcPts val="0"/>
                        </a:spcAft>
                      </a:pPr>
                      <a:r>
                        <a:rPr lang="en-AU" sz="1200">
                          <a:effectLst/>
                        </a:rPr>
                        <a:t> </a:t>
                      </a:r>
                      <a:endParaRPr lang="en-AU" sz="1100">
                        <a:effectLst/>
                        <a:latin typeface="Calibri"/>
                        <a:ea typeface="Calibri"/>
                        <a:cs typeface="Times New Roman"/>
                      </a:endParaRPr>
                    </a:p>
                  </a:txBody>
                  <a:tcPr marL="67084" marR="67084" marT="0" marB="0"/>
                </a:tc>
              </a:tr>
              <a:tr h="660542">
                <a:tc>
                  <a:txBody>
                    <a:bodyPr/>
                    <a:lstStyle/>
                    <a:p>
                      <a:pPr>
                        <a:lnSpc>
                          <a:spcPct val="115000"/>
                        </a:lnSpc>
                        <a:spcAft>
                          <a:spcPts val="0"/>
                        </a:spcAft>
                      </a:pPr>
                      <a:r>
                        <a:rPr lang="en-AU" sz="1200">
                          <a:effectLst/>
                        </a:rPr>
                        <a:t>Earthwork</a:t>
                      </a:r>
                      <a:endParaRPr lang="en-AU" sz="1100">
                        <a:effectLst/>
                        <a:latin typeface="Calibri"/>
                        <a:ea typeface="Calibri"/>
                        <a:cs typeface="Times New Roman"/>
                      </a:endParaRPr>
                    </a:p>
                  </a:txBody>
                  <a:tcPr marL="67084" marR="67084" marT="0" marB="0"/>
                </a:tc>
                <a:tc>
                  <a:txBody>
                    <a:bodyPr/>
                    <a:lstStyle/>
                    <a:p>
                      <a:pPr>
                        <a:lnSpc>
                          <a:spcPct val="115000"/>
                        </a:lnSpc>
                        <a:spcAft>
                          <a:spcPts val="0"/>
                        </a:spcAft>
                      </a:pPr>
                      <a:r>
                        <a:rPr lang="en-AU" sz="1200">
                          <a:effectLst/>
                        </a:rPr>
                        <a:t>excavation and filling, spreading and levelling, drainage and camber formation, embankments</a:t>
                      </a:r>
                      <a:endParaRPr lang="en-AU" sz="1100">
                        <a:effectLst/>
                      </a:endParaRPr>
                    </a:p>
                    <a:p>
                      <a:pPr>
                        <a:lnSpc>
                          <a:spcPct val="115000"/>
                        </a:lnSpc>
                        <a:spcAft>
                          <a:spcPts val="0"/>
                        </a:spcAft>
                      </a:pPr>
                      <a:r>
                        <a:rPr lang="en-AU" sz="1200">
                          <a:effectLst/>
                        </a:rPr>
                        <a:t> </a:t>
                      </a:r>
                      <a:endParaRPr lang="en-AU" sz="1100">
                        <a:effectLst/>
                        <a:latin typeface="Calibri"/>
                        <a:ea typeface="Calibri"/>
                        <a:cs typeface="Times New Roman"/>
                      </a:endParaRPr>
                    </a:p>
                  </a:txBody>
                  <a:tcPr marL="67084" marR="67084" marT="0" marB="0"/>
                </a:tc>
              </a:tr>
              <a:tr h="492953">
                <a:tc>
                  <a:txBody>
                    <a:bodyPr/>
                    <a:lstStyle/>
                    <a:p>
                      <a:pPr>
                        <a:lnSpc>
                          <a:spcPct val="115000"/>
                        </a:lnSpc>
                        <a:spcAft>
                          <a:spcPts val="0"/>
                        </a:spcAft>
                      </a:pPr>
                      <a:r>
                        <a:rPr lang="en-AU" sz="1200">
                          <a:effectLst/>
                        </a:rPr>
                        <a:t>Compaction</a:t>
                      </a:r>
                      <a:endParaRPr lang="en-AU" sz="1100">
                        <a:effectLst/>
                        <a:latin typeface="Calibri"/>
                        <a:ea typeface="Calibri"/>
                        <a:cs typeface="Times New Roman"/>
                      </a:endParaRPr>
                    </a:p>
                  </a:txBody>
                  <a:tcPr marL="67084" marR="67084" marT="0" marB="0"/>
                </a:tc>
                <a:tc>
                  <a:txBody>
                    <a:bodyPr/>
                    <a:lstStyle/>
                    <a:p>
                      <a:pPr>
                        <a:lnSpc>
                          <a:spcPct val="115000"/>
                        </a:lnSpc>
                        <a:spcAft>
                          <a:spcPts val="0"/>
                        </a:spcAft>
                      </a:pPr>
                      <a:r>
                        <a:rPr lang="en-AU" sz="1200">
                          <a:effectLst/>
                        </a:rPr>
                        <a:t>watering, compacting and final levelling of earth works</a:t>
                      </a:r>
                      <a:endParaRPr lang="en-AU" sz="1100">
                        <a:effectLst/>
                      </a:endParaRPr>
                    </a:p>
                    <a:p>
                      <a:pPr>
                        <a:lnSpc>
                          <a:spcPct val="115000"/>
                        </a:lnSpc>
                        <a:spcAft>
                          <a:spcPts val="0"/>
                        </a:spcAft>
                      </a:pPr>
                      <a:r>
                        <a:rPr lang="en-AU" sz="1200">
                          <a:effectLst/>
                        </a:rPr>
                        <a:t> </a:t>
                      </a:r>
                      <a:endParaRPr lang="en-AU" sz="1100">
                        <a:effectLst/>
                        <a:latin typeface="Calibri"/>
                        <a:ea typeface="Calibri"/>
                        <a:cs typeface="Times New Roman"/>
                      </a:endParaRPr>
                    </a:p>
                  </a:txBody>
                  <a:tcPr marL="67084" marR="67084" marT="0" marB="0"/>
                </a:tc>
              </a:tr>
              <a:tr h="403958">
                <a:tc>
                  <a:txBody>
                    <a:bodyPr/>
                    <a:lstStyle/>
                    <a:p>
                      <a:pPr>
                        <a:lnSpc>
                          <a:spcPct val="115000"/>
                        </a:lnSpc>
                        <a:spcAft>
                          <a:spcPts val="0"/>
                        </a:spcAft>
                      </a:pPr>
                      <a:r>
                        <a:rPr lang="en-AU" sz="1200">
                          <a:effectLst/>
                        </a:rPr>
                        <a:t>Structures</a:t>
                      </a:r>
                      <a:endParaRPr lang="en-AU" sz="1100">
                        <a:effectLst/>
                        <a:latin typeface="Calibri"/>
                        <a:ea typeface="Calibri"/>
                        <a:cs typeface="Times New Roman"/>
                      </a:endParaRPr>
                    </a:p>
                  </a:txBody>
                  <a:tcPr marL="67084" marR="67084" marT="0" marB="0"/>
                </a:tc>
                <a:tc>
                  <a:txBody>
                    <a:bodyPr/>
                    <a:lstStyle/>
                    <a:p>
                      <a:pPr>
                        <a:lnSpc>
                          <a:spcPct val="115000"/>
                        </a:lnSpc>
                        <a:spcAft>
                          <a:spcPts val="0"/>
                        </a:spcAft>
                      </a:pPr>
                      <a:r>
                        <a:rPr lang="en-AU" sz="1200">
                          <a:effectLst/>
                        </a:rPr>
                        <a:t>drifts, culverts and small bridges</a:t>
                      </a:r>
                      <a:endParaRPr lang="en-AU" sz="1100">
                        <a:effectLst/>
                      </a:endParaRPr>
                    </a:p>
                    <a:p>
                      <a:pPr>
                        <a:lnSpc>
                          <a:spcPct val="115000"/>
                        </a:lnSpc>
                        <a:spcAft>
                          <a:spcPts val="0"/>
                        </a:spcAft>
                      </a:pPr>
                      <a:r>
                        <a:rPr lang="en-AU" sz="1200">
                          <a:effectLst/>
                        </a:rPr>
                        <a:t> </a:t>
                      </a:r>
                      <a:endParaRPr lang="en-AU" sz="1100">
                        <a:effectLst/>
                        <a:latin typeface="Calibri"/>
                        <a:ea typeface="Calibri"/>
                        <a:cs typeface="Times New Roman"/>
                      </a:endParaRPr>
                    </a:p>
                  </a:txBody>
                  <a:tcPr marL="67084" marR="67084" marT="0" marB="0"/>
                </a:tc>
              </a:tr>
              <a:tr h="660542">
                <a:tc>
                  <a:txBody>
                    <a:bodyPr/>
                    <a:lstStyle/>
                    <a:p>
                      <a:pPr>
                        <a:lnSpc>
                          <a:spcPct val="115000"/>
                        </a:lnSpc>
                        <a:spcAft>
                          <a:spcPts val="0"/>
                        </a:spcAft>
                      </a:pPr>
                      <a:r>
                        <a:rPr lang="en-AU" sz="1200">
                          <a:effectLst/>
                        </a:rPr>
                        <a:t>Gravelling</a:t>
                      </a:r>
                      <a:endParaRPr lang="en-AU" sz="1100">
                        <a:effectLst/>
                        <a:latin typeface="Calibri"/>
                        <a:ea typeface="Calibri"/>
                        <a:cs typeface="Times New Roman"/>
                      </a:endParaRPr>
                    </a:p>
                  </a:txBody>
                  <a:tcPr marL="67084" marR="67084" marT="0" marB="0"/>
                </a:tc>
                <a:tc>
                  <a:txBody>
                    <a:bodyPr/>
                    <a:lstStyle/>
                    <a:p>
                      <a:pPr>
                        <a:lnSpc>
                          <a:spcPct val="115000"/>
                        </a:lnSpc>
                        <a:spcAft>
                          <a:spcPts val="0"/>
                        </a:spcAft>
                      </a:pPr>
                      <a:r>
                        <a:rPr lang="en-AU" sz="1200" dirty="0">
                          <a:effectLst/>
                        </a:rPr>
                        <a:t>excavation and transport of gravel, un-loading,</a:t>
                      </a:r>
                      <a:endParaRPr lang="en-AU" sz="1100" dirty="0">
                        <a:effectLst/>
                      </a:endParaRPr>
                    </a:p>
                    <a:p>
                      <a:pPr>
                        <a:lnSpc>
                          <a:spcPct val="115000"/>
                        </a:lnSpc>
                        <a:spcAft>
                          <a:spcPts val="0"/>
                        </a:spcAft>
                      </a:pPr>
                      <a:r>
                        <a:rPr lang="en-AU" sz="1200" dirty="0">
                          <a:effectLst/>
                        </a:rPr>
                        <a:t>spreading, watering and compaction</a:t>
                      </a:r>
                      <a:endParaRPr lang="en-AU" sz="1100" dirty="0">
                        <a:effectLst/>
                      </a:endParaRPr>
                    </a:p>
                    <a:p>
                      <a:pPr>
                        <a:lnSpc>
                          <a:spcPct val="115000"/>
                        </a:lnSpc>
                        <a:spcAft>
                          <a:spcPts val="0"/>
                        </a:spcAft>
                      </a:pPr>
                      <a:r>
                        <a:rPr lang="en-AU" sz="1200" dirty="0">
                          <a:effectLst/>
                        </a:rPr>
                        <a:t> </a:t>
                      </a:r>
                      <a:endParaRPr lang="en-AU" sz="1100" dirty="0">
                        <a:effectLst/>
                        <a:latin typeface="Calibri"/>
                        <a:ea typeface="Calibri"/>
                        <a:cs typeface="Times New Roman"/>
                      </a:endParaRPr>
                    </a:p>
                  </a:txBody>
                  <a:tcPr marL="67084" marR="67084" marT="0" marB="0"/>
                </a:tc>
              </a:tr>
            </a:tbl>
          </a:graphicData>
        </a:graphic>
      </p:graphicFrame>
    </p:spTree>
    <p:extLst>
      <p:ext uri="{BB962C8B-B14F-4D97-AF65-F5344CB8AC3E}">
        <p14:creationId xmlns:p14="http://schemas.microsoft.com/office/powerpoint/2010/main" val="353724207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827584" y="188640"/>
            <a:ext cx="7488832" cy="3970318"/>
          </a:xfrm>
          <a:prstGeom prst="rect">
            <a:avLst/>
          </a:prstGeom>
        </p:spPr>
        <p:txBody>
          <a:bodyPr wrap="square">
            <a:spAutoFit/>
          </a:bodyPr>
          <a:lstStyle/>
          <a:p>
            <a:r>
              <a:rPr lang="en-AU" b="1" dirty="0"/>
              <a:t>Daily Work </a:t>
            </a:r>
            <a:r>
              <a:rPr lang="en-AU" b="1" dirty="0" smtClean="0"/>
              <a:t>Planning</a:t>
            </a:r>
          </a:p>
          <a:p>
            <a:endParaRPr lang="en-AU" b="1" dirty="0"/>
          </a:p>
          <a:p>
            <a:r>
              <a:rPr lang="en-AU" dirty="0"/>
              <a:t>A supervisor must always plan ahead by at least one day. After the</a:t>
            </a:r>
          </a:p>
          <a:p>
            <a:r>
              <a:rPr lang="en-AU" dirty="0"/>
              <a:t>workers have completed their daily work, the supervisor records the</a:t>
            </a:r>
          </a:p>
          <a:p>
            <a:r>
              <a:rPr lang="en-AU" dirty="0"/>
              <a:t>outputs achieved on each of the activities. Based on the production</a:t>
            </a:r>
          </a:p>
          <a:p>
            <a:r>
              <a:rPr lang="en-AU" dirty="0"/>
              <a:t>achieved and the overall plan for the project, a plan for the following day</a:t>
            </a:r>
          </a:p>
          <a:p>
            <a:r>
              <a:rPr lang="en-AU" dirty="0"/>
              <a:t>is prepared. This plan sets the daily production targets for each of the</a:t>
            </a:r>
          </a:p>
          <a:p>
            <a:r>
              <a:rPr lang="en-AU" dirty="0"/>
              <a:t>planned activities</a:t>
            </a:r>
            <a:r>
              <a:rPr lang="en-AU" dirty="0" smtClean="0"/>
              <a:t>.</a:t>
            </a:r>
          </a:p>
          <a:p>
            <a:endParaRPr lang="en-AU" dirty="0"/>
          </a:p>
          <a:p>
            <a:r>
              <a:rPr lang="en-AU" dirty="0"/>
              <a:t>To prepare these work plans properly, the supervisor needs to know what</a:t>
            </a:r>
          </a:p>
          <a:p>
            <a:r>
              <a:rPr lang="en-AU" dirty="0"/>
              <a:t>has happened on the site before. Without information such as what</a:t>
            </a:r>
          </a:p>
          <a:p>
            <a:r>
              <a:rPr lang="en-AU" dirty="0"/>
              <a:t>resources were needed to produce a given output, why certain targets were</a:t>
            </a:r>
          </a:p>
          <a:p>
            <a:r>
              <a:rPr lang="en-AU" dirty="0" smtClean="0"/>
              <a:t>not met, etc., proper planning is impossible. To get the right information on time, a well functioning reporting system is required</a:t>
            </a:r>
            <a:endParaRPr lang="en-AU" dirty="0"/>
          </a:p>
        </p:txBody>
      </p:sp>
    </p:spTree>
    <p:extLst>
      <p:ext uri="{BB962C8B-B14F-4D97-AF65-F5344CB8AC3E}">
        <p14:creationId xmlns:p14="http://schemas.microsoft.com/office/powerpoint/2010/main" val="355344333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827584" y="404663"/>
            <a:ext cx="7920880" cy="5632311"/>
          </a:xfrm>
          <a:prstGeom prst="rect">
            <a:avLst/>
          </a:prstGeom>
        </p:spPr>
        <p:txBody>
          <a:bodyPr wrap="square">
            <a:spAutoFit/>
          </a:bodyPr>
          <a:lstStyle/>
          <a:p>
            <a:r>
              <a:rPr lang="en-AU" b="1" dirty="0"/>
              <a:t>Gang </a:t>
            </a:r>
            <a:r>
              <a:rPr lang="en-AU" b="1" dirty="0" smtClean="0"/>
              <a:t>Balancing</a:t>
            </a:r>
          </a:p>
          <a:p>
            <a:endParaRPr lang="en-AU" b="1" dirty="0"/>
          </a:p>
          <a:p>
            <a:r>
              <a:rPr lang="en-AU" dirty="0"/>
              <a:t>Balancing of gang sizes, i.e. ensuring that the labour is used in the most efficient </a:t>
            </a:r>
            <a:r>
              <a:rPr lang="en-AU" dirty="0" smtClean="0"/>
              <a:t>way, and </a:t>
            </a:r>
            <a:r>
              <a:rPr lang="en-AU" dirty="0"/>
              <a:t>that each of the operations on average proceed at the same pace, is the daily </a:t>
            </a:r>
            <a:r>
              <a:rPr lang="en-AU" dirty="0" smtClean="0"/>
              <a:t>task of </a:t>
            </a:r>
            <a:r>
              <a:rPr lang="en-AU" dirty="0"/>
              <a:t>the site supervisor. The size of the gang will vary according to the work </a:t>
            </a:r>
            <a:r>
              <a:rPr lang="en-AU" dirty="0" smtClean="0"/>
              <a:t>being undertaken</a:t>
            </a:r>
            <a:r>
              <a:rPr lang="en-AU" dirty="0"/>
              <a:t>, and depends on</a:t>
            </a:r>
            <a:r>
              <a:rPr lang="en-AU" dirty="0" smtClean="0"/>
              <a:t>:</a:t>
            </a:r>
          </a:p>
          <a:p>
            <a:endParaRPr lang="en-AU" dirty="0"/>
          </a:p>
          <a:p>
            <a:r>
              <a:rPr lang="en-AU" dirty="0"/>
              <a:t>• the amount of work to be done on each operation,</a:t>
            </a:r>
          </a:p>
          <a:p>
            <a:r>
              <a:rPr lang="en-AU" dirty="0"/>
              <a:t>• the task rates being used,</a:t>
            </a:r>
          </a:p>
          <a:p>
            <a:r>
              <a:rPr lang="en-AU" dirty="0"/>
              <a:t>• the available labourers, and</a:t>
            </a:r>
          </a:p>
          <a:p>
            <a:r>
              <a:rPr lang="en-AU" dirty="0"/>
              <a:t>• the sequence of operations</a:t>
            </a:r>
            <a:r>
              <a:rPr lang="en-AU" dirty="0" smtClean="0"/>
              <a:t>.</a:t>
            </a:r>
          </a:p>
          <a:p>
            <a:endParaRPr lang="en-AU" dirty="0"/>
          </a:p>
          <a:p>
            <a:r>
              <a:rPr lang="en-AU" dirty="0"/>
              <a:t>Good gang balancing is important because it also determines the length of the</a:t>
            </a:r>
          </a:p>
          <a:p>
            <a:r>
              <a:rPr lang="en-AU" dirty="0"/>
              <a:t>construction site. If the gangs are not well balanced, the result may be that the </a:t>
            </a:r>
            <a:r>
              <a:rPr lang="en-AU" dirty="0" smtClean="0"/>
              <a:t>work site </a:t>
            </a:r>
            <a:r>
              <a:rPr lang="en-AU" dirty="0"/>
              <a:t>spreads out and becomes to long to supervise in an efficient manner, or that </a:t>
            </a:r>
            <a:r>
              <a:rPr lang="en-AU" dirty="0" smtClean="0"/>
              <a:t>it becomes </a:t>
            </a:r>
            <a:r>
              <a:rPr lang="en-AU" dirty="0"/>
              <a:t>to concentrated and the workers are working in a small and congested area</a:t>
            </a:r>
            <a:r>
              <a:rPr lang="en-AU" dirty="0" smtClean="0"/>
              <a:t>.</a:t>
            </a:r>
          </a:p>
          <a:p>
            <a:endParaRPr lang="en-AU" dirty="0"/>
          </a:p>
          <a:p>
            <a:r>
              <a:rPr lang="en-AU" dirty="0"/>
              <a:t>The amount of work will vary along the road line. Therefore there will be a demand</a:t>
            </a:r>
          </a:p>
          <a:p>
            <a:r>
              <a:rPr lang="en-AU" dirty="0"/>
              <a:t>for adjusting the number of workers in each gang.</a:t>
            </a:r>
          </a:p>
        </p:txBody>
      </p:sp>
    </p:spTree>
    <p:extLst>
      <p:ext uri="{BB962C8B-B14F-4D97-AF65-F5344CB8AC3E}">
        <p14:creationId xmlns:p14="http://schemas.microsoft.com/office/powerpoint/2010/main" val="417702654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827584" y="260648"/>
            <a:ext cx="7632848" cy="5632311"/>
          </a:xfrm>
          <a:prstGeom prst="rect">
            <a:avLst/>
          </a:prstGeom>
        </p:spPr>
        <p:txBody>
          <a:bodyPr wrap="square">
            <a:spAutoFit/>
          </a:bodyPr>
          <a:lstStyle/>
          <a:p>
            <a:r>
              <a:rPr lang="en-AU" b="1" dirty="0"/>
              <a:t>Control of Works</a:t>
            </a:r>
          </a:p>
          <a:p>
            <a:r>
              <a:rPr lang="en-AU" dirty="0"/>
              <a:t>The supervisor needs to inspect and approve the work before the workers are </a:t>
            </a:r>
            <a:r>
              <a:rPr lang="en-AU" dirty="0" smtClean="0"/>
              <a:t>released for </a:t>
            </a:r>
            <a:r>
              <a:rPr lang="en-AU" dirty="0"/>
              <a:t>the day. He/she should be notified by the </a:t>
            </a:r>
            <a:r>
              <a:rPr lang="en-AU" dirty="0" err="1"/>
              <a:t>gangleader</a:t>
            </a:r>
            <a:r>
              <a:rPr lang="en-AU" dirty="0"/>
              <a:t>, who informs him/her that </a:t>
            </a:r>
            <a:r>
              <a:rPr lang="en-AU" dirty="0" smtClean="0"/>
              <a:t>a particular </a:t>
            </a:r>
            <a:r>
              <a:rPr lang="en-AU" dirty="0"/>
              <a:t>task has been completed and is ready for inspection.</a:t>
            </a:r>
          </a:p>
          <a:p>
            <a:r>
              <a:rPr lang="en-AU" dirty="0"/>
              <a:t>If the work has been satisfactorily completed, the group </a:t>
            </a:r>
            <a:r>
              <a:rPr lang="en-AU" dirty="0" smtClean="0"/>
              <a:t>or individual </a:t>
            </a:r>
            <a:r>
              <a:rPr lang="en-AU" dirty="0"/>
              <a:t>may be released for the day. </a:t>
            </a:r>
            <a:endParaRPr lang="en-AU" dirty="0" smtClean="0"/>
          </a:p>
          <a:p>
            <a:endParaRPr lang="en-AU" dirty="0"/>
          </a:p>
          <a:p>
            <a:r>
              <a:rPr lang="en-AU" dirty="0" smtClean="0"/>
              <a:t>If </a:t>
            </a:r>
            <a:r>
              <a:rPr lang="en-AU" dirty="0"/>
              <a:t>the work is </a:t>
            </a:r>
            <a:r>
              <a:rPr lang="en-AU" dirty="0" smtClean="0"/>
              <a:t>not complete</a:t>
            </a:r>
            <a:r>
              <a:rPr lang="en-AU" dirty="0"/>
              <a:t>, it should be corrected before the group or </a:t>
            </a:r>
            <a:r>
              <a:rPr lang="en-AU" dirty="0" smtClean="0"/>
              <a:t>individual worker </a:t>
            </a:r>
            <a:r>
              <a:rPr lang="en-AU" dirty="0"/>
              <a:t>is allowed to leave the site</a:t>
            </a:r>
            <a:r>
              <a:rPr lang="en-AU" dirty="0" smtClean="0"/>
              <a:t>.</a:t>
            </a:r>
          </a:p>
          <a:p>
            <a:endParaRPr lang="en-AU" dirty="0"/>
          </a:p>
          <a:p>
            <a:r>
              <a:rPr lang="en-AU" dirty="0"/>
              <a:t>If the task is not completed before the end of the normal working</a:t>
            </a:r>
          </a:p>
          <a:p>
            <a:r>
              <a:rPr lang="en-AU" dirty="0"/>
              <a:t>day, the supervisor needs to find out the cause of the delay -</a:t>
            </a:r>
          </a:p>
          <a:p>
            <a:r>
              <a:rPr lang="en-AU" dirty="0"/>
              <a:t>whether the cause lies with the workers or with his/her </a:t>
            </a:r>
            <a:r>
              <a:rPr lang="en-AU" dirty="0" smtClean="0"/>
              <a:t>own setting </a:t>
            </a:r>
            <a:r>
              <a:rPr lang="en-AU" dirty="0"/>
              <a:t>of the task</a:t>
            </a:r>
            <a:r>
              <a:rPr lang="en-AU" dirty="0" smtClean="0"/>
              <a:t>.</a:t>
            </a:r>
          </a:p>
          <a:p>
            <a:endParaRPr lang="en-AU" dirty="0"/>
          </a:p>
          <a:p>
            <a:r>
              <a:rPr lang="en-AU" dirty="0"/>
              <a:t>If the reason for non-completion is one of the following, the workers should be</a:t>
            </a:r>
          </a:p>
          <a:p>
            <a:r>
              <a:rPr lang="en-AU" dirty="0"/>
              <a:t>released</a:t>
            </a:r>
            <a:r>
              <a:rPr lang="en-AU" dirty="0" smtClean="0"/>
              <a:t>:</a:t>
            </a:r>
          </a:p>
          <a:p>
            <a:endParaRPr lang="en-AU" dirty="0"/>
          </a:p>
          <a:p>
            <a:r>
              <a:rPr lang="en-AU" dirty="0"/>
              <a:t>• major difficulties were not envisaged when the task was set (i.e. heavy roots, </a:t>
            </a:r>
            <a:r>
              <a:rPr lang="en-AU" dirty="0" smtClean="0"/>
              <a:t>big rocks</a:t>
            </a:r>
            <a:r>
              <a:rPr lang="en-AU" dirty="0"/>
              <a:t>, etc.),</a:t>
            </a:r>
          </a:p>
          <a:p>
            <a:r>
              <a:rPr lang="en-AU" dirty="0"/>
              <a:t>• incorrect measurement or calculation of the task,</a:t>
            </a:r>
          </a:p>
        </p:txBody>
      </p:sp>
    </p:spTree>
    <p:extLst>
      <p:ext uri="{BB962C8B-B14F-4D97-AF65-F5344CB8AC3E}">
        <p14:creationId xmlns:p14="http://schemas.microsoft.com/office/powerpoint/2010/main" val="251376894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899592" y="335846"/>
            <a:ext cx="7560840" cy="5355312"/>
          </a:xfrm>
          <a:prstGeom prst="rect">
            <a:avLst/>
          </a:prstGeom>
        </p:spPr>
        <p:txBody>
          <a:bodyPr wrap="square">
            <a:spAutoFit/>
          </a:bodyPr>
          <a:lstStyle/>
          <a:p>
            <a:r>
              <a:rPr lang="en-AU" b="1" dirty="0"/>
              <a:t>Site </a:t>
            </a:r>
            <a:r>
              <a:rPr lang="en-AU" b="1" dirty="0" smtClean="0"/>
              <a:t>Camp</a:t>
            </a:r>
          </a:p>
          <a:p>
            <a:endParaRPr lang="en-AU" b="1" dirty="0"/>
          </a:p>
          <a:p>
            <a:r>
              <a:rPr lang="en-AU" dirty="0"/>
              <a:t>Before road construction works can commence, a site camp needs to be set up </a:t>
            </a:r>
            <a:r>
              <a:rPr lang="en-AU" dirty="0" smtClean="0"/>
              <a:t>to accommodate </a:t>
            </a:r>
            <a:r>
              <a:rPr lang="en-AU" dirty="0"/>
              <a:t>the supervisors, materials, tools and equipment. The site camp </a:t>
            </a:r>
            <a:r>
              <a:rPr lang="en-AU" dirty="0" smtClean="0"/>
              <a:t>needs careful </a:t>
            </a:r>
            <a:r>
              <a:rPr lang="en-AU" dirty="0"/>
              <a:t>planning to provide site staff with a basic comfort, and adequate storage </a:t>
            </a:r>
            <a:r>
              <a:rPr lang="en-AU" dirty="0" smtClean="0"/>
              <a:t>and security </a:t>
            </a:r>
            <a:r>
              <a:rPr lang="en-AU" dirty="0"/>
              <a:t>for equipment and materials</a:t>
            </a:r>
            <a:r>
              <a:rPr lang="en-AU" dirty="0" smtClean="0"/>
              <a:t>.</a:t>
            </a:r>
          </a:p>
          <a:p>
            <a:endParaRPr lang="en-AU" dirty="0"/>
          </a:p>
          <a:p>
            <a:r>
              <a:rPr lang="en-AU" b="1" dirty="0" smtClean="0"/>
              <a:t>Location</a:t>
            </a:r>
          </a:p>
          <a:p>
            <a:endParaRPr lang="en-AU" b="1" dirty="0"/>
          </a:p>
          <a:p>
            <a:r>
              <a:rPr lang="en-AU" dirty="0"/>
              <a:t>The selection of a suitable camp location should be made by the supervisor and </a:t>
            </a:r>
            <a:r>
              <a:rPr lang="en-AU" dirty="0" smtClean="0"/>
              <a:t>the engineer</a:t>
            </a:r>
            <a:r>
              <a:rPr lang="en-AU" dirty="0"/>
              <a:t>. The following items should be taken into consideration</a:t>
            </a:r>
            <a:r>
              <a:rPr lang="en-AU" dirty="0" smtClean="0"/>
              <a:t>:</a:t>
            </a:r>
          </a:p>
          <a:p>
            <a:endParaRPr lang="en-AU" dirty="0"/>
          </a:p>
          <a:p>
            <a:r>
              <a:rPr lang="en-AU" dirty="0"/>
              <a:t>􀀹 it should be close to the construction site, preferably in walking distance,</a:t>
            </a:r>
          </a:p>
          <a:p>
            <a:r>
              <a:rPr lang="en-AU" dirty="0"/>
              <a:t>􀀹 it should have access to drinking water,</a:t>
            </a:r>
          </a:p>
          <a:p>
            <a:r>
              <a:rPr lang="en-AU" dirty="0"/>
              <a:t>􀀹 it should be located on high, well-drained land,</a:t>
            </a:r>
          </a:p>
          <a:p>
            <a:r>
              <a:rPr lang="en-AU" dirty="0"/>
              <a:t>􀀹 it should have sufficient space for parking equipment after working hours, and</a:t>
            </a:r>
          </a:p>
          <a:p>
            <a:r>
              <a:rPr lang="en-AU" dirty="0"/>
              <a:t>􀀹 it should be easily accessible to project vehicles bringing equipment and materials.</a:t>
            </a:r>
          </a:p>
        </p:txBody>
      </p:sp>
    </p:spTree>
    <p:extLst>
      <p:ext uri="{BB962C8B-B14F-4D97-AF65-F5344CB8AC3E}">
        <p14:creationId xmlns:p14="http://schemas.microsoft.com/office/powerpoint/2010/main" val="359687238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11560" y="188640"/>
            <a:ext cx="8064896" cy="5632311"/>
          </a:xfrm>
          <a:prstGeom prst="rect">
            <a:avLst/>
          </a:prstGeom>
        </p:spPr>
        <p:txBody>
          <a:bodyPr wrap="square">
            <a:spAutoFit/>
          </a:bodyPr>
          <a:lstStyle/>
          <a:p>
            <a:r>
              <a:rPr lang="en-AU" dirty="0"/>
              <a:t>The size of the camp depends on the size of the project, what type of works will be</a:t>
            </a:r>
          </a:p>
          <a:p>
            <a:r>
              <a:rPr lang="en-AU" dirty="0"/>
              <a:t>carried out and how far the site is located from headquarters. </a:t>
            </a:r>
            <a:endParaRPr lang="en-AU" dirty="0" smtClean="0"/>
          </a:p>
          <a:p>
            <a:endParaRPr lang="en-AU" dirty="0"/>
          </a:p>
          <a:p>
            <a:r>
              <a:rPr lang="en-AU" dirty="0" smtClean="0"/>
              <a:t>In </a:t>
            </a:r>
            <a:r>
              <a:rPr lang="en-AU" dirty="0"/>
              <a:t>most cases, the </a:t>
            </a:r>
            <a:r>
              <a:rPr lang="en-AU" dirty="0" smtClean="0"/>
              <a:t>site camp </a:t>
            </a:r>
            <a:r>
              <a:rPr lang="en-AU" dirty="0"/>
              <a:t>can be set up in a local village through which the road will pass. Then, </a:t>
            </a:r>
            <a:r>
              <a:rPr lang="en-AU" dirty="0" smtClean="0"/>
              <a:t>suitable accommodation </a:t>
            </a:r>
            <a:r>
              <a:rPr lang="en-AU" dirty="0"/>
              <a:t>and stores can be rented from the local villagers. In more </a:t>
            </a:r>
            <a:r>
              <a:rPr lang="en-AU" dirty="0" smtClean="0"/>
              <a:t>remote places</a:t>
            </a:r>
            <a:r>
              <a:rPr lang="en-AU" dirty="0"/>
              <a:t>, the entire site needs to be established by the project</a:t>
            </a:r>
            <a:r>
              <a:rPr lang="en-AU" dirty="0" smtClean="0"/>
              <a:t>.</a:t>
            </a:r>
          </a:p>
          <a:p>
            <a:endParaRPr lang="en-AU" dirty="0"/>
          </a:p>
          <a:p>
            <a:r>
              <a:rPr lang="en-AU" dirty="0"/>
              <a:t>Standard requirements for a site camp are</a:t>
            </a:r>
            <a:r>
              <a:rPr lang="en-AU" dirty="0" smtClean="0"/>
              <a:t>:</a:t>
            </a:r>
          </a:p>
          <a:p>
            <a:endParaRPr lang="en-AU" dirty="0"/>
          </a:p>
          <a:p>
            <a:r>
              <a:rPr lang="en-AU" dirty="0"/>
              <a:t>􀀹 accommodation for the supervisors and equipment operators,</a:t>
            </a:r>
          </a:p>
          <a:p>
            <a:r>
              <a:rPr lang="en-AU" dirty="0"/>
              <a:t>􀀹 a site office,</a:t>
            </a:r>
          </a:p>
          <a:p>
            <a:r>
              <a:rPr lang="en-AU" dirty="0"/>
              <a:t>􀀹 a site store,</a:t>
            </a:r>
          </a:p>
          <a:p>
            <a:r>
              <a:rPr lang="en-AU" dirty="0"/>
              <a:t>􀀹 appropriate cooking facilities,</a:t>
            </a:r>
          </a:p>
          <a:p>
            <a:r>
              <a:rPr lang="en-AU" dirty="0"/>
              <a:t>􀀹 toilet and bathroom facilities, and</a:t>
            </a:r>
          </a:p>
          <a:p>
            <a:r>
              <a:rPr lang="en-AU" dirty="0"/>
              <a:t>􀀹 extra site store for fuel, oil and lubricants</a:t>
            </a:r>
            <a:r>
              <a:rPr lang="en-AU" dirty="0" smtClean="0"/>
              <a:t>.</a:t>
            </a:r>
          </a:p>
          <a:p>
            <a:endParaRPr lang="en-AU" dirty="0"/>
          </a:p>
          <a:p>
            <a:r>
              <a:rPr lang="en-AU" dirty="0"/>
              <a:t>For a road construction project covering more than 7 to 8 kilometres, the camp will</a:t>
            </a:r>
          </a:p>
          <a:p>
            <a:r>
              <a:rPr lang="en-AU" dirty="0"/>
              <a:t>probably have to be moved once, twice or even several times. These moves have to </a:t>
            </a:r>
            <a:r>
              <a:rPr lang="en-AU" dirty="0" smtClean="0"/>
              <a:t>be planned </a:t>
            </a:r>
            <a:r>
              <a:rPr lang="en-AU" dirty="0"/>
              <a:t>well in advance so that the necessary transport can be arranged.</a:t>
            </a:r>
          </a:p>
        </p:txBody>
      </p:sp>
    </p:spTree>
    <p:extLst>
      <p:ext uri="{BB962C8B-B14F-4D97-AF65-F5344CB8AC3E}">
        <p14:creationId xmlns:p14="http://schemas.microsoft.com/office/powerpoint/2010/main" val="125686419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95536" y="116632"/>
            <a:ext cx="8136904" cy="1754326"/>
          </a:xfrm>
          <a:prstGeom prst="rect">
            <a:avLst/>
          </a:prstGeom>
        </p:spPr>
        <p:txBody>
          <a:bodyPr wrap="square">
            <a:spAutoFit/>
          </a:bodyPr>
          <a:lstStyle/>
          <a:p>
            <a:r>
              <a:rPr lang="en-AU" dirty="0" err="1"/>
              <a:t>Handtools</a:t>
            </a:r>
            <a:endParaRPr lang="en-AU" dirty="0"/>
          </a:p>
          <a:p>
            <a:r>
              <a:rPr lang="en-AU" dirty="0"/>
              <a:t> </a:t>
            </a:r>
          </a:p>
          <a:p>
            <a:r>
              <a:rPr lang="en-AU" dirty="0"/>
              <a:t>Tool requirements depend on various factors such as the size of the project, soil types, terrain and the type of works which are planned. The below table indicates the required hand tools for a project employing a labour force of 100 workers or 200 workers.</a:t>
            </a:r>
          </a:p>
        </p:txBody>
      </p:sp>
      <p:graphicFrame>
        <p:nvGraphicFramePr>
          <p:cNvPr id="3" name="Table 2"/>
          <p:cNvGraphicFramePr>
            <a:graphicFrameLocks noGrp="1"/>
          </p:cNvGraphicFramePr>
          <p:nvPr>
            <p:extLst>
              <p:ext uri="{D42A27DB-BD31-4B8C-83A1-F6EECF244321}">
                <p14:modId xmlns:p14="http://schemas.microsoft.com/office/powerpoint/2010/main" val="1302253970"/>
              </p:ext>
            </p:extLst>
          </p:nvPr>
        </p:nvGraphicFramePr>
        <p:xfrm>
          <a:off x="2123728" y="1988840"/>
          <a:ext cx="3465830" cy="4360926"/>
        </p:xfrm>
        <a:graphic>
          <a:graphicData uri="http://schemas.openxmlformats.org/drawingml/2006/table">
            <a:tbl>
              <a:tblPr>
                <a:tableStyleId>{5C22544A-7EE6-4342-B048-85BDC9FD1C3A}</a:tableStyleId>
              </a:tblPr>
              <a:tblGrid>
                <a:gridCol w="1492885"/>
                <a:gridCol w="993775"/>
                <a:gridCol w="979170"/>
              </a:tblGrid>
              <a:tr h="155575">
                <a:tc>
                  <a:txBody>
                    <a:bodyPr/>
                    <a:lstStyle/>
                    <a:p>
                      <a:pPr marL="1905">
                        <a:lnSpc>
                          <a:spcPct val="115000"/>
                        </a:lnSpc>
                        <a:spcBef>
                          <a:spcPts val="30"/>
                        </a:spcBef>
                        <a:spcAft>
                          <a:spcPts val="0"/>
                        </a:spcAft>
                      </a:pPr>
                      <a:r>
                        <a:rPr lang="en-AU" sz="1000" spc="-15">
                          <a:effectLst/>
                        </a:rPr>
                        <a:t>Item</a:t>
                      </a:r>
                      <a:endParaRPr lang="en-AU" sz="1100">
                        <a:effectLst/>
                        <a:latin typeface="Calibri"/>
                        <a:ea typeface="Calibri"/>
                        <a:cs typeface="Times New Roman"/>
                      </a:endParaRPr>
                    </a:p>
                  </a:txBody>
                  <a:tcPr marL="0" marR="0" marT="0" marB="0"/>
                </a:tc>
                <a:tc>
                  <a:txBody>
                    <a:bodyPr/>
                    <a:lstStyle/>
                    <a:p>
                      <a:pPr marL="154305">
                        <a:lnSpc>
                          <a:spcPct val="115000"/>
                        </a:lnSpc>
                        <a:spcBef>
                          <a:spcPts val="30"/>
                        </a:spcBef>
                        <a:spcAft>
                          <a:spcPts val="0"/>
                        </a:spcAft>
                      </a:pPr>
                      <a:r>
                        <a:rPr lang="en-AU" sz="1000" spc="-15">
                          <a:effectLst/>
                        </a:rPr>
                        <a:t>20</a:t>
                      </a:r>
                      <a:r>
                        <a:rPr lang="en-AU" sz="1000">
                          <a:effectLst/>
                        </a:rPr>
                        <a:t>0</a:t>
                      </a:r>
                      <a:r>
                        <a:rPr lang="en-AU" sz="1000" spc="-45">
                          <a:effectLst/>
                        </a:rPr>
                        <a:t> </a:t>
                      </a:r>
                      <a:r>
                        <a:rPr lang="en-AU" sz="1000" spc="-25">
                          <a:effectLst/>
                        </a:rPr>
                        <a:t>w</a:t>
                      </a:r>
                      <a:r>
                        <a:rPr lang="en-AU" sz="1000" spc="-15">
                          <a:effectLst/>
                        </a:rPr>
                        <a:t>o</a:t>
                      </a:r>
                      <a:r>
                        <a:rPr lang="en-AU" sz="1000" spc="-10">
                          <a:effectLst/>
                        </a:rPr>
                        <a:t>r</a:t>
                      </a:r>
                      <a:r>
                        <a:rPr lang="en-AU" sz="1000" spc="5">
                          <a:effectLst/>
                        </a:rPr>
                        <a:t>k</a:t>
                      </a:r>
                      <a:r>
                        <a:rPr lang="en-AU" sz="1000" spc="-15">
                          <a:effectLst/>
                        </a:rPr>
                        <a:t>e</a:t>
                      </a:r>
                      <a:r>
                        <a:rPr lang="en-AU" sz="1000" spc="-10">
                          <a:effectLst/>
                        </a:rPr>
                        <a:t>r</a:t>
                      </a:r>
                      <a:r>
                        <a:rPr lang="en-AU" sz="1000">
                          <a:effectLst/>
                        </a:rPr>
                        <a:t>s</a:t>
                      </a:r>
                      <a:endParaRPr lang="en-AU" sz="1100">
                        <a:effectLst/>
                        <a:latin typeface="Calibri"/>
                        <a:ea typeface="Calibri"/>
                        <a:cs typeface="Times New Roman"/>
                      </a:endParaRPr>
                    </a:p>
                  </a:txBody>
                  <a:tcPr marL="0" marR="0" marT="0" marB="0"/>
                </a:tc>
                <a:tc>
                  <a:txBody>
                    <a:bodyPr/>
                    <a:lstStyle/>
                    <a:p>
                      <a:pPr marL="154305">
                        <a:lnSpc>
                          <a:spcPct val="115000"/>
                        </a:lnSpc>
                        <a:spcBef>
                          <a:spcPts val="30"/>
                        </a:spcBef>
                        <a:spcAft>
                          <a:spcPts val="0"/>
                        </a:spcAft>
                      </a:pPr>
                      <a:r>
                        <a:rPr lang="en-AU" sz="1000" spc="-15">
                          <a:effectLst/>
                        </a:rPr>
                        <a:t>10</a:t>
                      </a:r>
                      <a:r>
                        <a:rPr lang="en-AU" sz="1000">
                          <a:effectLst/>
                        </a:rPr>
                        <a:t>0</a:t>
                      </a:r>
                      <a:r>
                        <a:rPr lang="en-AU" sz="1000" spc="-45">
                          <a:effectLst/>
                        </a:rPr>
                        <a:t> </a:t>
                      </a:r>
                      <a:r>
                        <a:rPr lang="en-AU" sz="1000" spc="-25">
                          <a:effectLst/>
                        </a:rPr>
                        <a:t>w</a:t>
                      </a:r>
                      <a:r>
                        <a:rPr lang="en-AU" sz="1000" spc="-15">
                          <a:effectLst/>
                        </a:rPr>
                        <a:t>o</a:t>
                      </a:r>
                      <a:r>
                        <a:rPr lang="en-AU" sz="1000" spc="-10">
                          <a:effectLst/>
                        </a:rPr>
                        <a:t>r</a:t>
                      </a:r>
                      <a:r>
                        <a:rPr lang="en-AU" sz="1000" spc="5">
                          <a:effectLst/>
                        </a:rPr>
                        <a:t>k</a:t>
                      </a:r>
                      <a:r>
                        <a:rPr lang="en-AU" sz="1000" spc="-15">
                          <a:effectLst/>
                        </a:rPr>
                        <a:t>e</a:t>
                      </a:r>
                      <a:r>
                        <a:rPr lang="en-AU" sz="1000" spc="-10">
                          <a:effectLst/>
                        </a:rPr>
                        <a:t>r</a:t>
                      </a:r>
                      <a:r>
                        <a:rPr lang="en-AU" sz="1000">
                          <a:effectLst/>
                        </a:rPr>
                        <a:t>s</a:t>
                      </a:r>
                      <a:endParaRPr lang="en-AU" sz="1100">
                        <a:effectLst/>
                        <a:latin typeface="Calibri"/>
                        <a:ea typeface="Calibri"/>
                        <a:cs typeface="Times New Roman"/>
                      </a:endParaRPr>
                    </a:p>
                  </a:txBody>
                  <a:tcPr marL="0" marR="0" marT="0" marB="0"/>
                </a:tc>
              </a:tr>
              <a:tr h="3695065">
                <a:tc>
                  <a:txBody>
                    <a:bodyPr/>
                    <a:lstStyle/>
                    <a:p>
                      <a:pPr marL="1905" marR="731520" algn="just">
                        <a:lnSpc>
                          <a:spcPct val="102000"/>
                        </a:lnSpc>
                        <a:spcBef>
                          <a:spcPts val="425"/>
                        </a:spcBef>
                        <a:spcAft>
                          <a:spcPts val="0"/>
                        </a:spcAft>
                      </a:pPr>
                      <a:r>
                        <a:rPr lang="en-AU" sz="1000" spc="-15">
                          <a:effectLst/>
                        </a:rPr>
                        <a:t>P</a:t>
                      </a:r>
                      <a:r>
                        <a:rPr lang="en-AU" sz="1000" spc="-10">
                          <a:effectLst/>
                        </a:rPr>
                        <a:t>r</a:t>
                      </a:r>
                      <a:r>
                        <a:rPr lang="en-AU" sz="1000" spc="-15">
                          <a:effectLst/>
                        </a:rPr>
                        <a:t>o</a:t>
                      </a:r>
                      <a:r>
                        <a:rPr lang="en-AU" sz="1000">
                          <a:effectLst/>
                        </a:rPr>
                        <a:t>f</a:t>
                      </a:r>
                      <a:r>
                        <a:rPr lang="en-AU" sz="1000" spc="-15">
                          <a:effectLst/>
                        </a:rPr>
                        <a:t>il</a:t>
                      </a:r>
                      <a:r>
                        <a:rPr lang="en-AU" sz="1000">
                          <a:effectLst/>
                        </a:rPr>
                        <a:t>e</a:t>
                      </a:r>
                      <a:r>
                        <a:rPr lang="en-AU" sz="1000" spc="-60">
                          <a:effectLst/>
                        </a:rPr>
                        <a:t> </a:t>
                      </a:r>
                      <a:r>
                        <a:rPr lang="en-AU" sz="1000" spc="-15">
                          <a:effectLst/>
                        </a:rPr>
                        <a:t>Boa</a:t>
                      </a:r>
                      <a:r>
                        <a:rPr lang="en-AU" sz="1000" spc="-10">
                          <a:effectLst/>
                        </a:rPr>
                        <a:t>r</a:t>
                      </a:r>
                      <a:r>
                        <a:rPr lang="en-AU" sz="1000">
                          <a:effectLst/>
                        </a:rPr>
                        <a:t>d</a:t>
                      </a:r>
                      <a:r>
                        <a:rPr lang="en-AU" sz="1000" spc="-30">
                          <a:effectLst/>
                        </a:rPr>
                        <a:t> </a:t>
                      </a:r>
                      <a:r>
                        <a:rPr lang="en-AU" sz="1000" spc="-15">
                          <a:effectLst/>
                        </a:rPr>
                        <a:t>Rangin</a:t>
                      </a:r>
                      <a:r>
                        <a:rPr lang="en-AU" sz="1000">
                          <a:effectLst/>
                        </a:rPr>
                        <a:t>g</a:t>
                      </a:r>
                      <a:r>
                        <a:rPr lang="en-AU" sz="1000" spc="-65">
                          <a:effectLst/>
                        </a:rPr>
                        <a:t> </a:t>
                      </a:r>
                      <a:r>
                        <a:rPr lang="en-AU" sz="1000" spc="-15">
                          <a:effectLst/>
                        </a:rPr>
                        <a:t>Rod</a:t>
                      </a:r>
                      <a:r>
                        <a:rPr lang="en-AU" sz="1000" spc="-35">
                          <a:effectLst/>
                        </a:rPr>
                        <a:t> </a:t>
                      </a:r>
                      <a:r>
                        <a:rPr lang="en-AU" sz="1000" spc="-15">
                          <a:effectLst/>
                        </a:rPr>
                        <a:t>Hoe</a:t>
                      </a:r>
                      <a:endParaRPr lang="en-AU" sz="1100">
                        <a:effectLst/>
                      </a:endParaRPr>
                    </a:p>
                    <a:p>
                      <a:pPr marL="1905" marR="800100">
                        <a:lnSpc>
                          <a:spcPct val="102000"/>
                        </a:lnSpc>
                        <a:spcAft>
                          <a:spcPts val="0"/>
                        </a:spcAft>
                      </a:pPr>
                      <a:r>
                        <a:rPr lang="en-AU" sz="1000" spc="-15">
                          <a:effectLst/>
                        </a:rPr>
                        <a:t>Ho</a:t>
                      </a:r>
                      <a:r>
                        <a:rPr lang="en-AU" sz="1000">
                          <a:effectLst/>
                        </a:rPr>
                        <a:t>e</a:t>
                      </a:r>
                      <a:r>
                        <a:rPr lang="en-AU" sz="1000" spc="-50">
                          <a:effectLst/>
                        </a:rPr>
                        <a:t> </a:t>
                      </a:r>
                      <a:r>
                        <a:rPr lang="en-AU" sz="1000" spc="-15">
                          <a:effectLst/>
                        </a:rPr>
                        <a:t>Handle</a:t>
                      </a:r>
                      <a:r>
                        <a:rPr lang="en-AU" sz="1000" spc="-50">
                          <a:effectLst/>
                        </a:rPr>
                        <a:t> </a:t>
                      </a:r>
                      <a:r>
                        <a:rPr lang="en-AU" sz="1000" spc="-15">
                          <a:effectLst/>
                        </a:rPr>
                        <a:t>Shovel</a:t>
                      </a:r>
                      <a:r>
                        <a:rPr lang="en-AU" sz="1000" spc="-50">
                          <a:effectLst/>
                        </a:rPr>
                        <a:t> </a:t>
                      </a:r>
                      <a:r>
                        <a:rPr lang="en-AU" sz="1000" spc="-15">
                          <a:effectLst/>
                        </a:rPr>
                        <a:t>Spade</a:t>
                      </a:r>
                      <a:r>
                        <a:rPr lang="en-AU" sz="1000" spc="-45">
                          <a:effectLst/>
                        </a:rPr>
                        <a:t> </a:t>
                      </a:r>
                      <a:r>
                        <a:rPr lang="en-AU" sz="1000" spc="-15">
                          <a:effectLst/>
                        </a:rPr>
                        <a:t>Pi</a:t>
                      </a:r>
                      <a:r>
                        <a:rPr lang="en-AU" sz="1000" spc="-5">
                          <a:effectLst/>
                        </a:rPr>
                        <a:t>c</a:t>
                      </a:r>
                      <a:r>
                        <a:rPr lang="en-AU" sz="1000" spc="5">
                          <a:effectLst/>
                        </a:rPr>
                        <a:t>k</a:t>
                      </a:r>
                      <a:r>
                        <a:rPr lang="en-AU" sz="1000" spc="-15">
                          <a:effectLst/>
                        </a:rPr>
                        <a:t>a</a:t>
                      </a:r>
                      <a:r>
                        <a:rPr lang="en-AU" sz="1000" spc="-5">
                          <a:effectLst/>
                        </a:rPr>
                        <a:t>x</a:t>
                      </a:r>
                      <a:r>
                        <a:rPr lang="en-AU" sz="1000">
                          <a:effectLst/>
                        </a:rPr>
                        <a:t>e</a:t>
                      </a:r>
                      <a:endParaRPr lang="en-AU" sz="1100">
                        <a:effectLst/>
                      </a:endParaRPr>
                    </a:p>
                    <a:p>
                      <a:pPr marL="1905">
                        <a:lnSpc>
                          <a:spcPct val="115000"/>
                        </a:lnSpc>
                        <a:spcAft>
                          <a:spcPts val="0"/>
                        </a:spcAft>
                      </a:pPr>
                      <a:r>
                        <a:rPr lang="en-AU" sz="1000" spc="-15">
                          <a:effectLst/>
                        </a:rPr>
                        <a:t>Pi</a:t>
                      </a:r>
                      <a:r>
                        <a:rPr lang="en-AU" sz="1000" spc="-5">
                          <a:effectLst/>
                        </a:rPr>
                        <a:t>c</a:t>
                      </a:r>
                      <a:r>
                        <a:rPr lang="en-AU" sz="1000" spc="5">
                          <a:effectLst/>
                        </a:rPr>
                        <a:t>k</a:t>
                      </a:r>
                      <a:r>
                        <a:rPr lang="en-AU" sz="1000" spc="-15">
                          <a:effectLst/>
                        </a:rPr>
                        <a:t>a</a:t>
                      </a:r>
                      <a:r>
                        <a:rPr lang="en-AU" sz="1000" spc="-5">
                          <a:effectLst/>
                        </a:rPr>
                        <a:t>x</a:t>
                      </a:r>
                      <a:r>
                        <a:rPr lang="en-AU" sz="1000">
                          <a:effectLst/>
                        </a:rPr>
                        <a:t>e</a:t>
                      </a:r>
                      <a:r>
                        <a:rPr lang="en-AU" sz="1000" spc="-65">
                          <a:effectLst/>
                        </a:rPr>
                        <a:t> </a:t>
                      </a:r>
                      <a:r>
                        <a:rPr lang="en-AU" sz="1000" spc="-15">
                          <a:effectLst/>
                        </a:rPr>
                        <a:t>Handle</a:t>
                      </a:r>
                      <a:endParaRPr lang="en-AU" sz="1100">
                        <a:effectLst/>
                      </a:endParaRPr>
                    </a:p>
                    <a:p>
                      <a:pPr marL="1905" marR="852805">
                        <a:lnSpc>
                          <a:spcPct val="102000"/>
                        </a:lnSpc>
                        <a:spcBef>
                          <a:spcPts val="35"/>
                        </a:spcBef>
                        <a:spcAft>
                          <a:spcPts val="0"/>
                        </a:spcAft>
                      </a:pPr>
                      <a:r>
                        <a:rPr lang="en-AU" sz="1000" spc="-15">
                          <a:effectLst/>
                        </a:rPr>
                        <a:t>C</a:t>
                      </a:r>
                      <a:r>
                        <a:rPr lang="en-AU" sz="1000" spc="-10">
                          <a:effectLst/>
                        </a:rPr>
                        <a:t>r</a:t>
                      </a:r>
                      <a:r>
                        <a:rPr lang="en-AU" sz="1000" spc="-15">
                          <a:effectLst/>
                        </a:rPr>
                        <a:t>o</a:t>
                      </a:r>
                      <a:r>
                        <a:rPr lang="en-AU" sz="1000" spc="-25">
                          <a:effectLst/>
                        </a:rPr>
                        <a:t>w</a:t>
                      </a:r>
                      <a:r>
                        <a:rPr lang="en-AU" sz="1000" spc="-15">
                          <a:effectLst/>
                        </a:rPr>
                        <a:t>bar</a:t>
                      </a:r>
                      <a:r>
                        <a:rPr lang="en-AU" sz="1000" spc="-55">
                          <a:effectLst/>
                        </a:rPr>
                        <a:t> </a:t>
                      </a:r>
                      <a:r>
                        <a:rPr lang="en-AU" sz="1000" spc="-15">
                          <a:effectLst/>
                        </a:rPr>
                        <a:t>Bu</a:t>
                      </a:r>
                      <a:r>
                        <a:rPr lang="en-AU" sz="1000" spc="-5">
                          <a:effectLst/>
                        </a:rPr>
                        <a:t>s</a:t>
                      </a:r>
                      <a:r>
                        <a:rPr lang="en-AU" sz="1000">
                          <a:effectLst/>
                        </a:rPr>
                        <a:t>h</a:t>
                      </a:r>
                      <a:r>
                        <a:rPr lang="en-AU" sz="1000" spc="-55">
                          <a:effectLst/>
                        </a:rPr>
                        <a:t> </a:t>
                      </a:r>
                      <a:r>
                        <a:rPr lang="en-AU" sz="1000" spc="-15">
                          <a:effectLst/>
                        </a:rPr>
                        <a:t>Kni</a:t>
                      </a:r>
                      <a:r>
                        <a:rPr lang="en-AU" sz="1000">
                          <a:effectLst/>
                        </a:rPr>
                        <a:t>fe</a:t>
                      </a:r>
                      <a:r>
                        <a:rPr lang="en-AU" sz="1000" spc="-25">
                          <a:effectLst/>
                        </a:rPr>
                        <a:t> </a:t>
                      </a:r>
                      <a:r>
                        <a:rPr lang="en-AU" sz="1000" spc="-15">
                          <a:effectLst/>
                        </a:rPr>
                        <a:t>A</a:t>
                      </a:r>
                      <a:r>
                        <a:rPr lang="en-AU" sz="1000" spc="-5">
                          <a:effectLst/>
                        </a:rPr>
                        <a:t>x</a:t>
                      </a:r>
                      <a:r>
                        <a:rPr lang="en-AU" sz="1000">
                          <a:effectLst/>
                        </a:rPr>
                        <a:t>e</a:t>
                      </a:r>
                      <a:r>
                        <a:rPr lang="en-AU" sz="1000" spc="-20">
                          <a:effectLst/>
                        </a:rPr>
                        <a:t> </a:t>
                      </a:r>
                      <a:r>
                        <a:rPr lang="en-AU" sz="1000" spc="-15">
                          <a:effectLst/>
                        </a:rPr>
                        <a:t>Bo</a:t>
                      </a:r>
                      <a:r>
                        <a:rPr lang="en-AU" sz="1000" spc="-25">
                          <a:effectLst/>
                        </a:rPr>
                        <a:t>w</a:t>
                      </a:r>
                      <a:r>
                        <a:rPr lang="en-AU" sz="1000" spc="-5">
                          <a:effectLst/>
                        </a:rPr>
                        <a:t>s</a:t>
                      </a:r>
                      <a:r>
                        <a:rPr lang="en-AU" sz="1000" spc="-15">
                          <a:effectLst/>
                        </a:rPr>
                        <a:t>aw</a:t>
                      </a:r>
                      <a:endParaRPr lang="en-AU" sz="1100">
                        <a:effectLst/>
                      </a:endParaRPr>
                    </a:p>
                    <a:p>
                      <a:pPr marL="1905" marR="495300">
                        <a:lnSpc>
                          <a:spcPct val="102000"/>
                        </a:lnSpc>
                        <a:spcAft>
                          <a:spcPts val="0"/>
                        </a:spcAft>
                      </a:pPr>
                      <a:r>
                        <a:rPr lang="en-AU" sz="1000" spc="-5">
                          <a:effectLst/>
                        </a:rPr>
                        <a:t>G</a:t>
                      </a:r>
                      <a:r>
                        <a:rPr lang="en-AU" sz="1000" spc="-10">
                          <a:effectLst/>
                        </a:rPr>
                        <a:t>r</a:t>
                      </a:r>
                      <a:r>
                        <a:rPr lang="en-AU" sz="1000" spc="-15">
                          <a:effectLst/>
                        </a:rPr>
                        <a:t>a</a:t>
                      </a:r>
                      <a:r>
                        <a:rPr lang="en-AU" sz="1000" spc="-5">
                          <a:effectLst/>
                        </a:rPr>
                        <a:t>s</a:t>
                      </a:r>
                      <a:r>
                        <a:rPr lang="en-AU" sz="1000">
                          <a:effectLst/>
                        </a:rPr>
                        <a:t>s</a:t>
                      </a:r>
                      <a:r>
                        <a:rPr lang="en-AU" sz="1000" spc="-45">
                          <a:effectLst/>
                        </a:rPr>
                        <a:t> </a:t>
                      </a:r>
                      <a:r>
                        <a:rPr lang="en-AU" sz="1000" spc="-15">
                          <a:effectLst/>
                        </a:rPr>
                        <a:t>Sla</a:t>
                      </a:r>
                      <a:r>
                        <a:rPr lang="en-AU" sz="1000" spc="-5">
                          <a:effectLst/>
                        </a:rPr>
                        <a:t>s</a:t>
                      </a:r>
                      <a:r>
                        <a:rPr lang="en-AU" sz="1000" spc="-15">
                          <a:effectLst/>
                        </a:rPr>
                        <a:t>her</a:t>
                      </a:r>
                      <a:r>
                        <a:rPr lang="en-AU" sz="1000" spc="-50">
                          <a:effectLst/>
                        </a:rPr>
                        <a:t> </a:t>
                      </a:r>
                      <a:r>
                        <a:rPr lang="en-AU" sz="1000" spc="-15">
                          <a:effectLst/>
                        </a:rPr>
                        <a:t>Hea</a:t>
                      </a:r>
                      <a:r>
                        <a:rPr lang="en-AU" sz="1000" spc="-20">
                          <a:effectLst/>
                        </a:rPr>
                        <a:t>v</a:t>
                      </a:r>
                      <a:r>
                        <a:rPr lang="en-AU" sz="1000">
                          <a:effectLst/>
                        </a:rPr>
                        <a:t>y</a:t>
                      </a:r>
                      <a:r>
                        <a:rPr lang="en-AU" sz="1000" spc="-85">
                          <a:effectLst/>
                        </a:rPr>
                        <a:t> </a:t>
                      </a:r>
                      <a:r>
                        <a:rPr lang="en-AU" sz="1000" spc="-15">
                          <a:effectLst/>
                        </a:rPr>
                        <a:t>Dut</a:t>
                      </a:r>
                      <a:r>
                        <a:rPr lang="en-AU" sz="1000">
                          <a:effectLst/>
                        </a:rPr>
                        <a:t>y</a:t>
                      </a:r>
                      <a:r>
                        <a:rPr lang="en-AU" sz="1000" spc="-75">
                          <a:effectLst/>
                        </a:rPr>
                        <a:t> </a:t>
                      </a:r>
                      <a:r>
                        <a:rPr lang="en-AU" sz="1000" spc="-15">
                          <a:effectLst/>
                        </a:rPr>
                        <a:t>Ra</a:t>
                      </a:r>
                      <a:r>
                        <a:rPr lang="en-AU" sz="1000" spc="5">
                          <a:effectLst/>
                        </a:rPr>
                        <a:t>k</a:t>
                      </a:r>
                      <a:r>
                        <a:rPr lang="en-AU" sz="1000">
                          <a:effectLst/>
                        </a:rPr>
                        <a:t>e</a:t>
                      </a:r>
                      <a:r>
                        <a:rPr lang="en-AU" sz="1000" spc="-25">
                          <a:effectLst/>
                        </a:rPr>
                        <a:t> </a:t>
                      </a:r>
                      <a:r>
                        <a:rPr lang="en-AU" sz="1000" spc="-15">
                          <a:effectLst/>
                        </a:rPr>
                        <a:t>Han</a:t>
                      </a:r>
                      <a:r>
                        <a:rPr lang="en-AU" sz="1000">
                          <a:effectLst/>
                        </a:rPr>
                        <a:t>d</a:t>
                      </a:r>
                      <a:r>
                        <a:rPr lang="en-AU" sz="1000" spc="-55">
                          <a:effectLst/>
                        </a:rPr>
                        <a:t> </a:t>
                      </a:r>
                      <a:r>
                        <a:rPr lang="en-AU" sz="1000" spc="-15">
                          <a:effectLst/>
                        </a:rPr>
                        <a:t>Ra</a:t>
                      </a:r>
                      <a:r>
                        <a:rPr lang="en-AU" sz="1000" spc="10">
                          <a:effectLst/>
                        </a:rPr>
                        <a:t>mm</a:t>
                      </a:r>
                      <a:r>
                        <a:rPr lang="en-AU" sz="1000" spc="-15">
                          <a:effectLst/>
                        </a:rPr>
                        <a:t>e</a:t>
                      </a:r>
                      <a:r>
                        <a:rPr lang="en-AU" sz="1000">
                          <a:effectLst/>
                        </a:rPr>
                        <a:t>r</a:t>
                      </a:r>
                      <a:r>
                        <a:rPr lang="en-AU" sz="1000" spc="-40">
                          <a:effectLst/>
                        </a:rPr>
                        <a:t> </a:t>
                      </a:r>
                      <a:r>
                        <a:rPr lang="en-AU" sz="1000" spc="45">
                          <a:effectLst/>
                        </a:rPr>
                        <a:t>W</a:t>
                      </a:r>
                      <a:r>
                        <a:rPr lang="en-AU" sz="1000" spc="-15">
                          <a:effectLst/>
                        </a:rPr>
                        <a:t>heelba</a:t>
                      </a:r>
                      <a:r>
                        <a:rPr lang="en-AU" sz="1000" spc="-10">
                          <a:effectLst/>
                        </a:rPr>
                        <a:t>rr</a:t>
                      </a:r>
                      <a:r>
                        <a:rPr lang="en-AU" sz="1000" spc="-15">
                          <a:effectLst/>
                        </a:rPr>
                        <a:t>o</a:t>
                      </a:r>
                      <a:r>
                        <a:rPr lang="en-AU" sz="1000">
                          <a:effectLst/>
                        </a:rPr>
                        <a:t>w</a:t>
                      </a:r>
                      <a:r>
                        <a:rPr lang="en-AU" sz="1000" spc="-60">
                          <a:effectLst/>
                        </a:rPr>
                        <a:t> </a:t>
                      </a:r>
                      <a:r>
                        <a:rPr lang="en-AU" sz="1000" spc="-15">
                          <a:effectLst/>
                        </a:rPr>
                        <a:t>Sledg</a:t>
                      </a:r>
                      <a:r>
                        <a:rPr lang="en-AU" sz="1000">
                          <a:effectLst/>
                        </a:rPr>
                        <a:t>e</a:t>
                      </a:r>
                      <a:r>
                        <a:rPr lang="en-AU" sz="1000" spc="-60">
                          <a:effectLst/>
                        </a:rPr>
                        <a:t> </a:t>
                      </a:r>
                      <a:r>
                        <a:rPr lang="en-AU" sz="1000" spc="-15">
                          <a:effectLst/>
                        </a:rPr>
                        <a:t>Ha</a:t>
                      </a:r>
                      <a:r>
                        <a:rPr lang="en-AU" sz="1000" spc="10">
                          <a:effectLst/>
                        </a:rPr>
                        <a:t>mm</a:t>
                      </a:r>
                      <a:r>
                        <a:rPr lang="en-AU" sz="1000" spc="-15">
                          <a:effectLst/>
                        </a:rPr>
                        <a:t>e</a:t>
                      </a:r>
                      <a:r>
                        <a:rPr lang="en-AU" sz="1000">
                          <a:effectLst/>
                        </a:rPr>
                        <a:t>r</a:t>
                      </a:r>
                      <a:r>
                        <a:rPr lang="en-AU" sz="1000" spc="-40">
                          <a:effectLst/>
                        </a:rPr>
                        <a:t> </a:t>
                      </a:r>
                      <a:r>
                        <a:rPr lang="en-AU" sz="1000" spc="-15">
                          <a:effectLst/>
                        </a:rPr>
                        <a:t>Bu</a:t>
                      </a:r>
                      <a:r>
                        <a:rPr lang="en-AU" sz="1000" spc="-5">
                          <a:effectLst/>
                        </a:rPr>
                        <a:t>c</a:t>
                      </a:r>
                      <a:r>
                        <a:rPr lang="en-AU" sz="1000" spc="5">
                          <a:effectLst/>
                        </a:rPr>
                        <a:t>k</a:t>
                      </a:r>
                      <a:r>
                        <a:rPr lang="en-AU" sz="1000" spc="-15">
                          <a:effectLst/>
                        </a:rPr>
                        <a:t>et</a:t>
                      </a:r>
                      <a:endParaRPr lang="en-AU" sz="1100">
                        <a:effectLst/>
                      </a:endParaRPr>
                    </a:p>
                    <a:p>
                      <a:pPr marL="1905">
                        <a:lnSpc>
                          <a:spcPct val="115000"/>
                        </a:lnSpc>
                        <a:spcAft>
                          <a:spcPts val="0"/>
                        </a:spcAft>
                      </a:pPr>
                      <a:r>
                        <a:rPr lang="en-AU" sz="1000" spc="45">
                          <a:effectLst/>
                        </a:rPr>
                        <a:t>W</a:t>
                      </a:r>
                      <a:r>
                        <a:rPr lang="en-AU" sz="1000" spc="-15">
                          <a:effectLst/>
                        </a:rPr>
                        <a:t>ate</a:t>
                      </a:r>
                      <a:r>
                        <a:rPr lang="en-AU" sz="1000" spc="-10">
                          <a:effectLst/>
                        </a:rPr>
                        <a:t>r</a:t>
                      </a:r>
                      <a:r>
                        <a:rPr lang="en-AU" sz="1000" spc="-15">
                          <a:effectLst/>
                        </a:rPr>
                        <a:t>in</a:t>
                      </a:r>
                      <a:r>
                        <a:rPr lang="en-AU" sz="1000">
                          <a:effectLst/>
                        </a:rPr>
                        <a:t>g</a:t>
                      </a:r>
                      <a:r>
                        <a:rPr lang="en-AU" sz="1000" spc="-70">
                          <a:effectLst/>
                        </a:rPr>
                        <a:t> </a:t>
                      </a:r>
                      <a:r>
                        <a:rPr lang="en-AU" sz="1000" spc="-15">
                          <a:effectLst/>
                        </a:rPr>
                        <a:t>Can</a:t>
                      </a:r>
                      <a:endParaRPr lang="en-AU" sz="1100">
                        <a:effectLst/>
                      </a:endParaRPr>
                    </a:p>
                    <a:p>
                      <a:pPr marL="1905">
                        <a:lnSpc>
                          <a:spcPct val="115000"/>
                        </a:lnSpc>
                        <a:spcBef>
                          <a:spcPts val="35"/>
                        </a:spcBef>
                        <a:spcAft>
                          <a:spcPts val="0"/>
                        </a:spcAft>
                      </a:pPr>
                      <a:r>
                        <a:rPr lang="en-AU" sz="1000" spc="-10">
                          <a:effectLst/>
                        </a:rPr>
                        <a:t>F</a:t>
                      </a:r>
                      <a:r>
                        <a:rPr lang="en-AU" sz="1000" spc="-15">
                          <a:effectLst/>
                        </a:rPr>
                        <a:t>ue</a:t>
                      </a:r>
                      <a:r>
                        <a:rPr lang="en-AU" sz="1000">
                          <a:effectLst/>
                        </a:rPr>
                        <a:t>l</a:t>
                      </a:r>
                      <a:r>
                        <a:rPr lang="en-AU" sz="1000" spc="-50">
                          <a:effectLst/>
                        </a:rPr>
                        <a:t> </a:t>
                      </a:r>
                      <a:r>
                        <a:rPr lang="en-AU" sz="1000" spc="-15">
                          <a:effectLst/>
                        </a:rPr>
                        <a:t>pu</a:t>
                      </a:r>
                      <a:r>
                        <a:rPr lang="en-AU" sz="1000" spc="10">
                          <a:effectLst/>
                        </a:rPr>
                        <a:t>m</a:t>
                      </a:r>
                      <a:r>
                        <a:rPr lang="en-AU" sz="1000">
                          <a:effectLst/>
                        </a:rPr>
                        <a:t>p</a:t>
                      </a:r>
                      <a:endParaRPr lang="en-AU" sz="1100">
                        <a:effectLst/>
                      </a:endParaRPr>
                    </a:p>
                    <a:p>
                      <a:pPr marL="1905">
                        <a:lnSpc>
                          <a:spcPct val="115000"/>
                        </a:lnSpc>
                        <a:spcBef>
                          <a:spcPts val="35"/>
                        </a:spcBef>
                        <a:spcAft>
                          <a:spcPts val="0"/>
                        </a:spcAft>
                      </a:pPr>
                      <a:r>
                        <a:rPr lang="en-AU" sz="1000" spc="-15">
                          <a:effectLst/>
                        </a:rPr>
                        <a:t>30</a:t>
                      </a:r>
                      <a:r>
                        <a:rPr lang="en-AU" sz="1000">
                          <a:effectLst/>
                        </a:rPr>
                        <a:t>m</a:t>
                      </a:r>
                      <a:r>
                        <a:rPr lang="en-AU" sz="1000" spc="-25">
                          <a:effectLst/>
                        </a:rPr>
                        <a:t> </a:t>
                      </a:r>
                      <a:r>
                        <a:rPr lang="en-AU" sz="1000" spc="-15">
                          <a:effectLst/>
                        </a:rPr>
                        <a:t>Mea</a:t>
                      </a:r>
                      <a:r>
                        <a:rPr lang="en-AU" sz="1000" spc="-5">
                          <a:effectLst/>
                        </a:rPr>
                        <a:t>s</a:t>
                      </a:r>
                      <a:r>
                        <a:rPr lang="en-AU" sz="1000" spc="-15">
                          <a:effectLst/>
                        </a:rPr>
                        <a:t>u</a:t>
                      </a:r>
                      <a:r>
                        <a:rPr lang="en-AU" sz="1000" spc="-10">
                          <a:effectLst/>
                        </a:rPr>
                        <a:t>r</a:t>
                      </a:r>
                      <a:r>
                        <a:rPr lang="en-AU" sz="1000" spc="-15">
                          <a:effectLst/>
                        </a:rPr>
                        <a:t>in</a:t>
                      </a:r>
                      <a:r>
                        <a:rPr lang="en-AU" sz="1000">
                          <a:effectLst/>
                        </a:rPr>
                        <a:t>g</a:t>
                      </a:r>
                      <a:r>
                        <a:rPr lang="en-AU" sz="1000" spc="-75">
                          <a:effectLst/>
                        </a:rPr>
                        <a:t> </a:t>
                      </a:r>
                      <a:r>
                        <a:rPr lang="en-AU" sz="1000" spc="5">
                          <a:effectLst/>
                        </a:rPr>
                        <a:t>T</a:t>
                      </a:r>
                      <a:r>
                        <a:rPr lang="en-AU" sz="1000" spc="-15">
                          <a:effectLst/>
                        </a:rPr>
                        <a:t>ape</a:t>
                      </a:r>
                      <a:endParaRPr lang="en-AU" sz="1100">
                        <a:effectLst/>
                      </a:endParaRPr>
                    </a:p>
                    <a:p>
                      <a:pPr marL="1905">
                        <a:lnSpc>
                          <a:spcPct val="115000"/>
                        </a:lnSpc>
                        <a:spcBef>
                          <a:spcPts val="35"/>
                        </a:spcBef>
                        <a:spcAft>
                          <a:spcPts val="0"/>
                        </a:spcAft>
                      </a:pPr>
                      <a:r>
                        <a:rPr lang="en-AU" sz="1000" spc="-15">
                          <a:effectLst/>
                        </a:rPr>
                        <a:t>3</a:t>
                      </a:r>
                      <a:r>
                        <a:rPr lang="en-AU" sz="1000">
                          <a:effectLst/>
                        </a:rPr>
                        <a:t>m</a:t>
                      </a:r>
                      <a:r>
                        <a:rPr lang="en-AU" sz="1000" spc="-20">
                          <a:effectLst/>
                        </a:rPr>
                        <a:t> </a:t>
                      </a:r>
                      <a:r>
                        <a:rPr lang="en-AU" sz="1000" spc="-15">
                          <a:effectLst/>
                        </a:rPr>
                        <a:t>Mea</a:t>
                      </a:r>
                      <a:r>
                        <a:rPr lang="en-AU" sz="1000" spc="-5">
                          <a:effectLst/>
                        </a:rPr>
                        <a:t>s</a:t>
                      </a:r>
                      <a:r>
                        <a:rPr lang="en-AU" sz="1000" spc="-15">
                          <a:effectLst/>
                        </a:rPr>
                        <a:t>u</a:t>
                      </a:r>
                      <a:r>
                        <a:rPr lang="en-AU" sz="1000" spc="-10">
                          <a:effectLst/>
                        </a:rPr>
                        <a:t>r</a:t>
                      </a:r>
                      <a:r>
                        <a:rPr lang="en-AU" sz="1000" spc="-15">
                          <a:effectLst/>
                        </a:rPr>
                        <a:t>in</a:t>
                      </a:r>
                      <a:r>
                        <a:rPr lang="en-AU" sz="1000">
                          <a:effectLst/>
                        </a:rPr>
                        <a:t>g</a:t>
                      </a:r>
                      <a:r>
                        <a:rPr lang="en-AU" sz="1000" spc="-75">
                          <a:effectLst/>
                        </a:rPr>
                        <a:t> </a:t>
                      </a:r>
                      <a:r>
                        <a:rPr lang="en-AU" sz="1000" spc="5">
                          <a:effectLst/>
                        </a:rPr>
                        <a:t>T</a:t>
                      </a:r>
                      <a:r>
                        <a:rPr lang="en-AU" sz="1000" spc="-15">
                          <a:effectLst/>
                        </a:rPr>
                        <a:t>ape</a:t>
                      </a:r>
                      <a:endParaRPr lang="en-AU" sz="1100">
                        <a:effectLst/>
                      </a:endParaRPr>
                    </a:p>
                    <a:p>
                      <a:pPr marL="1905">
                        <a:lnSpc>
                          <a:spcPct val="115000"/>
                        </a:lnSpc>
                        <a:spcBef>
                          <a:spcPts val="35"/>
                        </a:spcBef>
                        <a:spcAft>
                          <a:spcPts val="0"/>
                        </a:spcAft>
                      </a:pPr>
                      <a:r>
                        <a:rPr lang="en-AU" sz="1000" spc="-15">
                          <a:effectLst/>
                        </a:rPr>
                        <a:t>Lin</a:t>
                      </a:r>
                      <a:r>
                        <a:rPr lang="en-AU" sz="1000">
                          <a:effectLst/>
                        </a:rPr>
                        <a:t>e</a:t>
                      </a:r>
                      <a:r>
                        <a:rPr lang="en-AU" sz="1000" spc="-50">
                          <a:effectLst/>
                        </a:rPr>
                        <a:t> </a:t>
                      </a:r>
                      <a:r>
                        <a:rPr lang="en-AU" sz="1000" spc="-15">
                          <a:effectLst/>
                        </a:rPr>
                        <a:t>Level</a:t>
                      </a:r>
                      <a:endParaRPr lang="en-AU" sz="1100">
                        <a:effectLst/>
                      </a:endParaRPr>
                    </a:p>
                    <a:p>
                      <a:pPr marL="1905">
                        <a:lnSpc>
                          <a:spcPct val="115000"/>
                        </a:lnSpc>
                        <a:spcBef>
                          <a:spcPts val="35"/>
                        </a:spcBef>
                        <a:spcAft>
                          <a:spcPts val="0"/>
                        </a:spcAft>
                      </a:pPr>
                      <a:r>
                        <a:rPr lang="en-AU" sz="1000" spc="-15">
                          <a:effectLst/>
                        </a:rPr>
                        <a:t>N</a:t>
                      </a:r>
                      <a:r>
                        <a:rPr lang="en-AU" sz="1000" spc="-40">
                          <a:effectLst/>
                        </a:rPr>
                        <a:t>y</a:t>
                      </a:r>
                      <a:r>
                        <a:rPr lang="en-AU" sz="1000" spc="-15">
                          <a:effectLst/>
                        </a:rPr>
                        <a:t>lo</a:t>
                      </a:r>
                      <a:r>
                        <a:rPr lang="en-AU" sz="1000">
                          <a:effectLst/>
                        </a:rPr>
                        <a:t>n</a:t>
                      </a:r>
                      <a:r>
                        <a:rPr lang="en-AU" sz="1000" spc="-55">
                          <a:effectLst/>
                        </a:rPr>
                        <a:t> </a:t>
                      </a:r>
                      <a:r>
                        <a:rPr lang="en-AU" sz="1000" spc="-15">
                          <a:effectLst/>
                        </a:rPr>
                        <a:t>St</a:t>
                      </a:r>
                      <a:r>
                        <a:rPr lang="en-AU" sz="1000" spc="-10">
                          <a:effectLst/>
                        </a:rPr>
                        <a:t>r</a:t>
                      </a:r>
                      <a:r>
                        <a:rPr lang="en-AU" sz="1000" spc="-15">
                          <a:effectLst/>
                        </a:rPr>
                        <a:t>ing</a:t>
                      </a:r>
                      <a:endParaRPr lang="en-AU" sz="1100">
                        <a:effectLst/>
                        <a:latin typeface="Calibri"/>
                        <a:ea typeface="Calibri"/>
                        <a:cs typeface="Times New Roman"/>
                      </a:endParaRPr>
                    </a:p>
                  </a:txBody>
                  <a:tcPr marL="0" marR="0" marT="0" marB="0"/>
                </a:tc>
                <a:tc>
                  <a:txBody>
                    <a:bodyPr/>
                    <a:lstStyle/>
                    <a:p>
                      <a:pPr marL="367030" marR="351790" algn="ctr">
                        <a:lnSpc>
                          <a:spcPct val="115000"/>
                        </a:lnSpc>
                        <a:spcBef>
                          <a:spcPts val="425"/>
                        </a:spcBef>
                        <a:spcAft>
                          <a:spcPts val="0"/>
                        </a:spcAft>
                      </a:pPr>
                      <a:r>
                        <a:rPr lang="en-AU" sz="1000" spc="-15">
                          <a:effectLst/>
                        </a:rPr>
                        <a:t>100</a:t>
                      </a:r>
                      <a:endParaRPr lang="en-AU" sz="1100">
                        <a:effectLst/>
                      </a:endParaRPr>
                    </a:p>
                    <a:p>
                      <a:pPr marL="367030" marR="351790" algn="ctr">
                        <a:lnSpc>
                          <a:spcPct val="115000"/>
                        </a:lnSpc>
                        <a:spcBef>
                          <a:spcPts val="35"/>
                        </a:spcBef>
                        <a:spcAft>
                          <a:spcPts val="0"/>
                        </a:spcAft>
                      </a:pPr>
                      <a:r>
                        <a:rPr lang="en-AU" sz="1000" spc="-15">
                          <a:effectLst/>
                        </a:rPr>
                        <a:t>100</a:t>
                      </a:r>
                      <a:endParaRPr lang="en-AU" sz="1100">
                        <a:effectLst/>
                      </a:endParaRPr>
                    </a:p>
                    <a:p>
                      <a:pPr marL="367030" marR="351790" algn="ctr">
                        <a:lnSpc>
                          <a:spcPct val="115000"/>
                        </a:lnSpc>
                        <a:spcBef>
                          <a:spcPts val="35"/>
                        </a:spcBef>
                        <a:spcAft>
                          <a:spcPts val="0"/>
                        </a:spcAft>
                      </a:pPr>
                      <a:r>
                        <a:rPr lang="en-AU" sz="1000" spc="-15">
                          <a:effectLst/>
                        </a:rPr>
                        <a:t>150</a:t>
                      </a:r>
                      <a:endParaRPr lang="en-AU" sz="1100">
                        <a:effectLst/>
                      </a:endParaRPr>
                    </a:p>
                    <a:p>
                      <a:pPr marL="367030" marR="351790" algn="ctr">
                        <a:lnSpc>
                          <a:spcPct val="115000"/>
                        </a:lnSpc>
                        <a:spcBef>
                          <a:spcPts val="35"/>
                        </a:spcBef>
                        <a:spcAft>
                          <a:spcPts val="0"/>
                        </a:spcAft>
                      </a:pPr>
                      <a:r>
                        <a:rPr lang="en-AU" sz="1000" spc="-15">
                          <a:effectLst/>
                        </a:rPr>
                        <a:t>150</a:t>
                      </a:r>
                      <a:endParaRPr lang="en-AU" sz="1100">
                        <a:effectLst/>
                      </a:endParaRPr>
                    </a:p>
                    <a:p>
                      <a:pPr marL="400685" marR="386715" algn="ctr">
                        <a:lnSpc>
                          <a:spcPct val="115000"/>
                        </a:lnSpc>
                        <a:spcBef>
                          <a:spcPts val="35"/>
                        </a:spcBef>
                        <a:spcAft>
                          <a:spcPts val="0"/>
                        </a:spcAft>
                      </a:pPr>
                      <a:r>
                        <a:rPr lang="en-AU" sz="1000" spc="-15">
                          <a:effectLst/>
                        </a:rPr>
                        <a:t>75</a:t>
                      </a:r>
                      <a:endParaRPr lang="en-AU" sz="1100">
                        <a:effectLst/>
                      </a:endParaRPr>
                    </a:p>
                    <a:p>
                      <a:pPr marL="400685" marR="386715" algn="ctr">
                        <a:lnSpc>
                          <a:spcPct val="115000"/>
                        </a:lnSpc>
                        <a:spcBef>
                          <a:spcPts val="35"/>
                        </a:spcBef>
                        <a:spcAft>
                          <a:spcPts val="0"/>
                        </a:spcAft>
                      </a:pPr>
                      <a:r>
                        <a:rPr lang="en-AU" sz="1000" spc="-15">
                          <a:effectLst/>
                        </a:rPr>
                        <a:t>30</a:t>
                      </a:r>
                      <a:endParaRPr lang="en-AU" sz="1100">
                        <a:effectLst/>
                      </a:endParaRPr>
                    </a:p>
                    <a:p>
                      <a:pPr marL="400685" marR="386715" algn="ctr">
                        <a:lnSpc>
                          <a:spcPct val="115000"/>
                        </a:lnSpc>
                        <a:spcBef>
                          <a:spcPts val="35"/>
                        </a:spcBef>
                        <a:spcAft>
                          <a:spcPts val="0"/>
                        </a:spcAft>
                      </a:pPr>
                      <a:r>
                        <a:rPr lang="en-AU" sz="1000" spc="-15">
                          <a:effectLst/>
                        </a:rPr>
                        <a:t>75</a:t>
                      </a:r>
                      <a:endParaRPr lang="en-AU" sz="1100">
                        <a:effectLst/>
                      </a:endParaRPr>
                    </a:p>
                    <a:p>
                      <a:pPr marL="400685" marR="386715" algn="ctr">
                        <a:lnSpc>
                          <a:spcPct val="115000"/>
                        </a:lnSpc>
                        <a:spcBef>
                          <a:spcPts val="35"/>
                        </a:spcBef>
                        <a:spcAft>
                          <a:spcPts val="0"/>
                        </a:spcAft>
                      </a:pPr>
                      <a:r>
                        <a:rPr lang="en-AU" sz="1000" spc="-15">
                          <a:effectLst/>
                        </a:rPr>
                        <a:t>75</a:t>
                      </a:r>
                      <a:endParaRPr lang="en-AU" sz="1100">
                        <a:effectLst/>
                      </a:endParaRPr>
                    </a:p>
                    <a:p>
                      <a:pPr marL="400685" marR="386715" algn="ctr">
                        <a:lnSpc>
                          <a:spcPct val="115000"/>
                        </a:lnSpc>
                        <a:spcBef>
                          <a:spcPts val="35"/>
                        </a:spcBef>
                        <a:spcAft>
                          <a:spcPts val="0"/>
                        </a:spcAft>
                      </a:pPr>
                      <a:r>
                        <a:rPr lang="en-AU" sz="1000" spc="-15">
                          <a:effectLst/>
                        </a:rPr>
                        <a:t>10</a:t>
                      </a:r>
                      <a:endParaRPr lang="en-AU" sz="1100">
                        <a:effectLst/>
                      </a:endParaRPr>
                    </a:p>
                    <a:p>
                      <a:pPr marL="400685" marR="386715" algn="ctr">
                        <a:lnSpc>
                          <a:spcPct val="115000"/>
                        </a:lnSpc>
                        <a:spcBef>
                          <a:spcPts val="35"/>
                        </a:spcBef>
                        <a:spcAft>
                          <a:spcPts val="0"/>
                        </a:spcAft>
                      </a:pPr>
                      <a:r>
                        <a:rPr lang="en-AU" sz="1000" spc="-15">
                          <a:effectLst/>
                        </a:rPr>
                        <a:t>10</a:t>
                      </a:r>
                      <a:endParaRPr lang="en-AU" sz="1100">
                        <a:effectLst/>
                      </a:endParaRPr>
                    </a:p>
                    <a:p>
                      <a:pPr marL="400685" marR="386715" algn="ctr">
                        <a:lnSpc>
                          <a:spcPct val="115000"/>
                        </a:lnSpc>
                        <a:spcBef>
                          <a:spcPts val="35"/>
                        </a:spcBef>
                        <a:spcAft>
                          <a:spcPts val="0"/>
                        </a:spcAft>
                      </a:pPr>
                      <a:r>
                        <a:rPr lang="en-AU" sz="1000" spc="-15">
                          <a:effectLst/>
                        </a:rPr>
                        <a:t>15</a:t>
                      </a:r>
                      <a:endParaRPr lang="en-AU" sz="1100">
                        <a:effectLst/>
                      </a:endParaRPr>
                    </a:p>
                    <a:p>
                      <a:pPr marL="435610" marR="418465" algn="ctr">
                        <a:lnSpc>
                          <a:spcPct val="115000"/>
                        </a:lnSpc>
                        <a:spcBef>
                          <a:spcPts val="35"/>
                        </a:spcBef>
                        <a:spcAft>
                          <a:spcPts val="0"/>
                        </a:spcAft>
                      </a:pPr>
                      <a:r>
                        <a:rPr lang="en-AU" sz="1000">
                          <a:effectLst/>
                        </a:rPr>
                        <a:t>7</a:t>
                      </a:r>
                      <a:endParaRPr lang="en-AU" sz="1100">
                        <a:effectLst/>
                      </a:endParaRPr>
                    </a:p>
                    <a:p>
                      <a:pPr marL="400685" marR="386715" algn="ctr">
                        <a:lnSpc>
                          <a:spcPct val="115000"/>
                        </a:lnSpc>
                        <a:spcBef>
                          <a:spcPts val="35"/>
                        </a:spcBef>
                        <a:spcAft>
                          <a:spcPts val="0"/>
                        </a:spcAft>
                      </a:pPr>
                      <a:r>
                        <a:rPr lang="en-AU" sz="1000" spc="-15">
                          <a:effectLst/>
                        </a:rPr>
                        <a:t>15</a:t>
                      </a:r>
                      <a:endParaRPr lang="en-AU" sz="1100">
                        <a:effectLst/>
                      </a:endParaRPr>
                    </a:p>
                    <a:p>
                      <a:pPr marL="400685" marR="386715" algn="ctr">
                        <a:lnSpc>
                          <a:spcPct val="115000"/>
                        </a:lnSpc>
                        <a:spcBef>
                          <a:spcPts val="35"/>
                        </a:spcBef>
                        <a:spcAft>
                          <a:spcPts val="0"/>
                        </a:spcAft>
                      </a:pPr>
                      <a:r>
                        <a:rPr lang="en-AU" sz="1000" spc="-15">
                          <a:effectLst/>
                        </a:rPr>
                        <a:t>40</a:t>
                      </a:r>
                      <a:endParaRPr lang="en-AU" sz="1100">
                        <a:effectLst/>
                      </a:endParaRPr>
                    </a:p>
                    <a:p>
                      <a:pPr marL="400685" marR="386715" algn="ctr">
                        <a:lnSpc>
                          <a:spcPct val="115000"/>
                        </a:lnSpc>
                        <a:spcBef>
                          <a:spcPts val="35"/>
                        </a:spcBef>
                        <a:spcAft>
                          <a:spcPts val="0"/>
                        </a:spcAft>
                      </a:pPr>
                      <a:r>
                        <a:rPr lang="en-AU" sz="1000" spc="-15">
                          <a:effectLst/>
                        </a:rPr>
                        <a:t>25</a:t>
                      </a:r>
                      <a:endParaRPr lang="en-AU" sz="1100">
                        <a:effectLst/>
                      </a:endParaRPr>
                    </a:p>
                    <a:p>
                      <a:pPr marL="400685" marR="386715" algn="ctr">
                        <a:lnSpc>
                          <a:spcPct val="115000"/>
                        </a:lnSpc>
                        <a:spcBef>
                          <a:spcPts val="35"/>
                        </a:spcBef>
                        <a:spcAft>
                          <a:spcPts val="0"/>
                        </a:spcAft>
                      </a:pPr>
                      <a:r>
                        <a:rPr lang="en-AU" sz="1000" spc="-15">
                          <a:effectLst/>
                        </a:rPr>
                        <a:t>60</a:t>
                      </a:r>
                      <a:endParaRPr lang="en-AU" sz="1100">
                        <a:effectLst/>
                      </a:endParaRPr>
                    </a:p>
                    <a:p>
                      <a:pPr marL="435610" marR="418465" algn="ctr">
                        <a:lnSpc>
                          <a:spcPct val="115000"/>
                        </a:lnSpc>
                        <a:spcBef>
                          <a:spcPts val="35"/>
                        </a:spcBef>
                        <a:spcAft>
                          <a:spcPts val="0"/>
                        </a:spcAft>
                      </a:pPr>
                      <a:r>
                        <a:rPr lang="en-AU" sz="1000">
                          <a:effectLst/>
                        </a:rPr>
                        <a:t>3</a:t>
                      </a:r>
                      <a:endParaRPr lang="en-AU" sz="1100">
                        <a:effectLst/>
                      </a:endParaRPr>
                    </a:p>
                    <a:p>
                      <a:pPr marL="400685" marR="386715" algn="ctr">
                        <a:lnSpc>
                          <a:spcPct val="115000"/>
                        </a:lnSpc>
                        <a:spcBef>
                          <a:spcPts val="35"/>
                        </a:spcBef>
                        <a:spcAft>
                          <a:spcPts val="0"/>
                        </a:spcAft>
                      </a:pPr>
                      <a:r>
                        <a:rPr lang="en-AU" sz="1000" spc="-15">
                          <a:effectLst/>
                        </a:rPr>
                        <a:t>10</a:t>
                      </a:r>
                      <a:endParaRPr lang="en-AU" sz="1100">
                        <a:effectLst/>
                      </a:endParaRPr>
                    </a:p>
                    <a:p>
                      <a:pPr marL="400685" marR="386715" algn="ctr">
                        <a:lnSpc>
                          <a:spcPct val="115000"/>
                        </a:lnSpc>
                        <a:spcBef>
                          <a:spcPts val="35"/>
                        </a:spcBef>
                        <a:spcAft>
                          <a:spcPts val="0"/>
                        </a:spcAft>
                      </a:pPr>
                      <a:r>
                        <a:rPr lang="en-AU" sz="1000" spc="-15">
                          <a:effectLst/>
                        </a:rPr>
                        <a:t>10</a:t>
                      </a:r>
                      <a:endParaRPr lang="en-AU" sz="1100">
                        <a:effectLst/>
                      </a:endParaRPr>
                    </a:p>
                    <a:p>
                      <a:pPr marL="435610" marR="418465" algn="ctr">
                        <a:lnSpc>
                          <a:spcPct val="115000"/>
                        </a:lnSpc>
                        <a:spcBef>
                          <a:spcPts val="35"/>
                        </a:spcBef>
                        <a:spcAft>
                          <a:spcPts val="0"/>
                        </a:spcAft>
                      </a:pPr>
                      <a:r>
                        <a:rPr lang="en-AU" sz="1000">
                          <a:effectLst/>
                        </a:rPr>
                        <a:t>1</a:t>
                      </a:r>
                      <a:endParaRPr lang="en-AU" sz="1100">
                        <a:effectLst/>
                      </a:endParaRPr>
                    </a:p>
                    <a:p>
                      <a:pPr marL="435610" marR="418465" algn="ctr">
                        <a:lnSpc>
                          <a:spcPct val="115000"/>
                        </a:lnSpc>
                        <a:spcBef>
                          <a:spcPts val="35"/>
                        </a:spcBef>
                        <a:spcAft>
                          <a:spcPts val="0"/>
                        </a:spcAft>
                      </a:pPr>
                      <a:r>
                        <a:rPr lang="en-AU" sz="1000">
                          <a:effectLst/>
                        </a:rPr>
                        <a:t>3</a:t>
                      </a:r>
                      <a:endParaRPr lang="en-AU" sz="1100">
                        <a:effectLst/>
                      </a:endParaRPr>
                    </a:p>
                    <a:p>
                      <a:pPr marL="435610" marR="418465" algn="ctr">
                        <a:lnSpc>
                          <a:spcPct val="115000"/>
                        </a:lnSpc>
                        <a:spcBef>
                          <a:spcPts val="35"/>
                        </a:spcBef>
                        <a:spcAft>
                          <a:spcPts val="0"/>
                        </a:spcAft>
                      </a:pPr>
                      <a:r>
                        <a:rPr lang="en-AU" sz="1000">
                          <a:effectLst/>
                        </a:rPr>
                        <a:t>3</a:t>
                      </a:r>
                      <a:endParaRPr lang="en-AU" sz="1100">
                        <a:effectLst/>
                      </a:endParaRPr>
                    </a:p>
                    <a:p>
                      <a:pPr marL="435610" marR="418465" algn="ctr">
                        <a:lnSpc>
                          <a:spcPct val="115000"/>
                        </a:lnSpc>
                        <a:spcBef>
                          <a:spcPts val="35"/>
                        </a:spcBef>
                        <a:spcAft>
                          <a:spcPts val="0"/>
                        </a:spcAft>
                      </a:pPr>
                      <a:r>
                        <a:rPr lang="en-AU" sz="1000">
                          <a:effectLst/>
                        </a:rPr>
                        <a:t>3</a:t>
                      </a:r>
                      <a:endParaRPr lang="en-AU" sz="1100">
                        <a:effectLst/>
                      </a:endParaRPr>
                    </a:p>
                    <a:p>
                      <a:pPr marL="297180" marR="282575" algn="ctr">
                        <a:lnSpc>
                          <a:spcPct val="115000"/>
                        </a:lnSpc>
                        <a:spcBef>
                          <a:spcPts val="35"/>
                        </a:spcBef>
                        <a:spcAft>
                          <a:spcPts val="0"/>
                        </a:spcAft>
                      </a:pPr>
                      <a:r>
                        <a:rPr lang="en-AU" sz="1000" spc="-15">
                          <a:effectLst/>
                        </a:rPr>
                        <a:t>30</a:t>
                      </a:r>
                      <a:r>
                        <a:rPr lang="en-AU" sz="1000">
                          <a:effectLst/>
                        </a:rPr>
                        <a:t>0</a:t>
                      </a:r>
                      <a:r>
                        <a:rPr lang="en-AU" sz="1000" spc="-45">
                          <a:effectLst/>
                        </a:rPr>
                        <a:t> </a:t>
                      </a:r>
                      <a:r>
                        <a:rPr lang="en-AU" sz="1000">
                          <a:effectLst/>
                        </a:rPr>
                        <a:t>m</a:t>
                      </a:r>
                      <a:endParaRPr lang="en-AU" sz="1100">
                        <a:effectLst/>
                        <a:latin typeface="Calibri"/>
                        <a:ea typeface="Calibri"/>
                        <a:cs typeface="Times New Roman"/>
                      </a:endParaRPr>
                    </a:p>
                  </a:txBody>
                  <a:tcPr marL="0" marR="0" marT="0" marB="0"/>
                </a:tc>
                <a:tc>
                  <a:txBody>
                    <a:bodyPr/>
                    <a:lstStyle/>
                    <a:p>
                      <a:pPr marL="400685" marR="377825" algn="ctr">
                        <a:lnSpc>
                          <a:spcPct val="115000"/>
                        </a:lnSpc>
                        <a:spcBef>
                          <a:spcPts val="425"/>
                        </a:spcBef>
                        <a:spcAft>
                          <a:spcPts val="0"/>
                        </a:spcAft>
                      </a:pPr>
                      <a:r>
                        <a:rPr lang="en-AU" sz="1000" spc="-15" dirty="0">
                          <a:effectLst/>
                        </a:rPr>
                        <a:t>70</a:t>
                      </a:r>
                      <a:endParaRPr lang="en-AU" sz="1100" dirty="0">
                        <a:effectLst/>
                      </a:endParaRPr>
                    </a:p>
                    <a:p>
                      <a:pPr marL="400685" marR="377825" algn="ctr">
                        <a:lnSpc>
                          <a:spcPct val="115000"/>
                        </a:lnSpc>
                        <a:spcBef>
                          <a:spcPts val="35"/>
                        </a:spcBef>
                        <a:spcAft>
                          <a:spcPts val="0"/>
                        </a:spcAft>
                      </a:pPr>
                      <a:r>
                        <a:rPr lang="en-AU" sz="1000" spc="-15" dirty="0">
                          <a:effectLst/>
                        </a:rPr>
                        <a:t>70</a:t>
                      </a:r>
                      <a:endParaRPr lang="en-AU" sz="1100" dirty="0">
                        <a:effectLst/>
                      </a:endParaRPr>
                    </a:p>
                    <a:p>
                      <a:pPr marL="400685" marR="377825" algn="ctr">
                        <a:lnSpc>
                          <a:spcPct val="115000"/>
                        </a:lnSpc>
                        <a:spcBef>
                          <a:spcPts val="35"/>
                        </a:spcBef>
                        <a:spcAft>
                          <a:spcPts val="0"/>
                        </a:spcAft>
                      </a:pPr>
                      <a:r>
                        <a:rPr lang="en-AU" sz="1000" spc="-15" dirty="0">
                          <a:effectLst/>
                        </a:rPr>
                        <a:t>70</a:t>
                      </a:r>
                      <a:endParaRPr lang="en-AU" sz="1100" dirty="0">
                        <a:effectLst/>
                      </a:endParaRPr>
                    </a:p>
                    <a:p>
                      <a:pPr marL="400685" marR="377825" algn="ctr">
                        <a:lnSpc>
                          <a:spcPct val="115000"/>
                        </a:lnSpc>
                        <a:spcBef>
                          <a:spcPts val="35"/>
                        </a:spcBef>
                        <a:spcAft>
                          <a:spcPts val="0"/>
                        </a:spcAft>
                      </a:pPr>
                      <a:r>
                        <a:rPr lang="en-AU" sz="1000" spc="-15" dirty="0">
                          <a:effectLst/>
                        </a:rPr>
                        <a:t>50</a:t>
                      </a:r>
                      <a:endParaRPr lang="en-AU" sz="1100" dirty="0">
                        <a:effectLst/>
                      </a:endParaRPr>
                    </a:p>
                    <a:p>
                      <a:pPr marL="400685" marR="377825" algn="ctr">
                        <a:lnSpc>
                          <a:spcPct val="115000"/>
                        </a:lnSpc>
                        <a:spcBef>
                          <a:spcPts val="35"/>
                        </a:spcBef>
                        <a:spcAft>
                          <a:spcPts val="0"/>
                        </a:spcAft>
                      </a:pPr>
                      <a:r>
                        <a:rPr lang="en-AU" sz="1000" spc="-15" dirty="0">
                          <a:effectLst/>
                        </a:rPr>
                        <a:t>50</a:t>
                      </a:r>
                      <a:endParaRPr lang="en-AU" sz="1100" dirty="0">
                        <a:effectLst/>
                      </a:endParaRPr>
                    </a:p>
                    <a:p>
                      <a:pPr marL="400685" marR="377825" algn="ctr">
                        <a:lnSpc>
                          <a:spcPct val="115000"/>
                        </a:lnSpc>
                        <a:spcBef>
                          <a:spcPts val="35"/>
                        </a:spcBef>
                        <a:spcAft>
                          <a:spcPts val="0"/>
                        </a:spcAft>
                      </a:pPr>
                      <a:r>
                        <a:rPr lang="en-AU" sz="1000" spc="-15" dirty="0">
                          <a:effectLst/>
                        </a:rPr>
                        <a:t>20</a:t>
                      </a:r>
                      <a:endParaRPr lang="en-AU" sz="1100" dirty="0">
                        <a:effectLst/>
                      </a:endParaRPr>
                    </a:p>
                    <a:p>
                      <a:pPr marL="400685" marR="377825" algn="ctr">
                        <a:lnSpc>
                          <a:spcPct val="115000"/>
                        </a:lnSpc>
                        <a:spcBef>
                          <a:spcPts val="35"/>
                        </a:spcBef>
                        <a:spcAft>
                          <a:spcPts val="0"/>
                        </a:spcAft>
                      </a:pPr>
                      <a:r>
                        <a:rPr lang="en-AU" sz="1000" spc="-15" dirty="0">
                          <a:effectLst/>
                        </a:rPr>
                        <a:t>25</a:t>
                      </a:r>
                      <a:endParaRPr lang="en-AU" sz="1100" dirty="0">
                        <a:effectLst/>
                      </a:endParaRPr>
                    </a:p>
                    <a:p>
                      <a:pPr marL="400685" marR="377825" algn="ctr">
                        <a:lnSpc>
                          <a:spcPct val="115000"/>
                        </a:lnSpc>
                        <a:spcBef>
                          <a:spcPts val="35"/>
                        </a:spcBef>
                        <a:spcAft>
                          <a:spcPts val="0"/>
                        </a:spcAft>
                      </a:pPr>
                      <a:r>
                        <a:rPr lang="en-AU" sz="1000" spc="-15" dirty="0">
                          <a:effectLst/>
                        </a:rPr>
                        <a:t>25</a:t>
                      </a:r>
                      <a:endParaRPr lang="en-AU" sz="1100" dirty="0">
                        <a:effectLst/>
                      </a:endParaRPr>
                    </a:p>
                    <a:p>
                      <a:pPr marL="434340" marR="411480" algn="ctr">
                        <a:lnSpc>
                          <a:spcPct val="115000"/>
                        </a:lnSpc>
                        <a:spcBef>
                          <a:spcPts val="35"/>
                        </a:spcBef>
                        <a:spcAft>
                          <a:spcPts val="0"/>
                        </a:spcAft>
                      </a:pPr>
                      <a:r>
                        <a:rPr lang="en-AU" sz="1000" dirty="0">
                          <a:effectLst/>
                        </a:rPr>
                        <a:t>5</a:t>
                      </a:r>
                      <a:endParaRPr lang="en-AU" sz="1100" dirty="0">
                        <a:effectLst/>
                      </a:endParaRPr>
                    </a:p>
                    <a:p>
                      <a:pPr marL="434340" marR="411480" algn="ctr">
                        <a:lnSpc>
                          <a:spcPct val="115000"/>
                        </a:lnSpc>
                        <a:spcBef>
                          <a:spcPts val="35"/>
                        </a:spcBef>
                        <a:spcAft>
                          <a:spcPts val="0"/>
                        </a:spcAft>
                      </a:pPr>
                      <a:r>
                        <a:rPr lang="en-AU" sz="1000" dirty="0">
                          <a:effectLst/>
                        </a:rPr>
                        <a:t>5</a:t>
                      </a:r>
                      <a:endParaRPr lang="en-AU" sz="1100" dirty="0">
                        <a:effectLst/>
                      </a:endParaRPr>
                    </a:p>
                    <a:p>
                      <a:pPr marL="434340" marR="411480" algn="ctr">
                        <a:lnSpc>
                          <a:spcPct val="115000"/>
                        </a:lnSpc>
                        <a:spcBef>
                          <a:spcPts val="35"/>
                        </a:spcBef>
                        <a:spcAft>
                          <a:spcPts val="0"/>
                        </a:spcAft>
                      </a:pPr>
                      <a:r>
                        <a:rPr lang="en-AU" sz="1000" dirty="0">
                          <a:effectLst/>
                        </a:rPr>
                        <a:t>5</a:t>
                      </a:r>
                      <a:endParaRPr lang="en-AU" sz="1100" dirty="0">
                        <a:effectLst/>
                      </a:endParaRPr>
                    </a:p>
                    <a:p>
                      <a:pPr marL="434340" marR="411480" algn="ctr">
                        <a:lnSpc>
                          <a:spcPct val="115000"/>
                        </a:lnSpc>
                        <a:spcBef>
                          <a:spcPts val="35"/>
                        </a:spcBef>
                        <a:spcAft>
                          <a:spcPts val="0"/>
                        </a:spcAft>
                      </a:pPr>
                      <a:r>
                        <a:rPr lang="en-AU" sz="1000" dirty="0">
                          <a:effectLst/>
                        </a:rPr>
                        <a:t>4</a:t>
                      </a:r>
                      <a:endParaRPr lang="en-AU" sz="1100" dirty="0">
                        <a:effectLst/>
                      </a:endParaRPr>
                    </a:p>
                    <a:p>
                      <a:pPr marL="400685" marR="377825" algn="ctr">
                        <a:lnSpc>
                          <a:spcPct val="115000"/>
                        </a:lnSpc>
                        <a:spcBef>
                          <a:spcPts val="35"/>
                        </a:spcBef>
                        <a:spcAft>
                          <a:spcPts val="0"/>
                        </a:spcAft>
                      </a:pPr>
                      <a:r>
                        <a:rPr lang="en-AU" sz="1000" spc="-15" dirty="0">
                          <a:effectLst/>
                        </a:rPr>
                        <a:t>10</a:t>
                      </a:r>
                      <a:endParaRPr lang="en-AU" sz="1100" dirty="0">
                        <a:effectLst/>
                      </a:endParaRPr>
                    </a:p>
                    <a:p>
                      <a:pPr marL="400685" marR="377825" algn="ctr">
                        <a:lnSpc>
                          <a:spcPct val="115000"/>
                        </a:lnSpc>
                        <a:spcBef>
                          <a:spcPts val="35"/>
                        </a:spcBef>
                        <a:spcAft>
                          <a:spcPts val="0"/>
                        </a:spcAft>
                      </a:pPr>
                      <a:r>
                        <a:rPr lang="en-AU" sz="1000" spc="-15" dirty="0">
                          <a:effectLst/>
                        </a:rPr>
                        <a:t>30</a:t>
                      </a:r>
                      <a:endParaRPr lang="en-AU" sz="1100" dirty="0">
                        <a:effectLst/>
                      </a:endParaRPr>
                    </a:p>
                    <a:p>
                      <a:pPr marL="400685" marR="377825" algn="ctr">
                        <a:lnSpc>
                          <a:spcPct val="115000"/>
                        </a:lnSpc>
                        <a:spcBef>
                          <a:spcPts val="35"/>
                        </a:spcBef>
                        <a:spcAft>
                          <a:spcPts val="0"/>
                        </a:spcAft>
                      </a:pPr>
                      <a:r>
                        <a:rPr lang="en-AU" sz="1000" spc="-15" dirty="0">
                          <a:effectLst/>
                        </a:rPr>
                        <a:t>20</a:t>
                      </a:r>
                      <a:endParaRPr lang="en-AU" sz="1100" dirty="0">
                        <a:effectLst/>
                      </a:endParaRPr>
                    </a:p>
                    <a:p>
                      <a:pPr marL="400685" marR="377825" algn="ctr">
                        <a:lnSpc>
                          <a:spcPct val="115000"/>
                        </a:lnSpc>
                        <a:spcBef>
                          <a:spcPts val="35"/>
                        </a:spcBef>
                        <a:spcAft>
                          <a:spcPts val="0"/>
                        </a:spcAft>
                      </a:pPr>
                      <a:r>
                        <a:rPr lang="en-AU" sz="1000" spc="-15" dirty="0">
                          <a:effectLst/>
                        </a:rPr>
                        <a:t>40</a:t>
                      </a:r>
                      <a:endParaRPr lang="en-AU" sz="1100" dirty="0">
                        <a:effectLst/>
                      </a:endParaRPr>
                    </a:p>
                    <a:p>
                      <a:pPr marL="434340" marR="411480" algn="ctr">
                        <a:lnSpc>
                          <a:spcPct val="115000"/>
                        </a:lnSpc>
                        <a:spcBef>
                          <a:spcPts val="35"/>
                        </a:spcBef>
                        <a:spcAft>
                          <a:spcPts val="0"/>
                        </a:spcAft>
                      </a:pPr>
                      <a:r>
                        <a:rPr lang="en-AU" sz="1000" dirty="0">
                          <a:effectLst/>
                        </a:rPr>
                        <a:t>3</a:t>
                      </a:r>
                      <a:endParaRPr lang="en-AU" sz="1100" dirty="0">
                        <a:effectLst/>
                      </a:endParaRPr>
                    </a:p>
                    <a:p>
                      <a:pPr marL="434340" marR="411480" algn="ctr">
                        <a:lnSpc>
                          <a:spcPct val="115000"/>
                        </a:lnSpc>
                        <a:spcBef>
                          <a:spcPts val="35"/>
                        </a:spcBef>
                        <a:spcAft>
                          <a:spcPts val="0"/>
                        </a:spcAft>
                      </a:pPr>
                      <a:r>
                        <a:rPr lang="en-AU" sz="1000" dirty="0">
                          <a:effectLst/>
                        </a:rPr>
                        <a:t>8</a:t>
                      </a:r>
                      <a:endParaRPr lang="en-AU" sz="1100" dirty="0">
                        <a:effectLst/>
                      </a:endParaRPr>
                    </a:p>
                    <a:p>
                      <a:pPr marL="434340" marR="411480" algn="ctr">
                        <a:lnSpc>
                          <a:spcPct val="115000"/>
                        </a:lnSpc>
                        <a:spcBef>
                          <a:spcPts val="35"/>
                        </a:spcBef>
                        <a:spcAft>
                          <a:spcPts val="0"/>
                        </a:spcAft>
                      </a:pPr>
                      <a:r>
                        <a:rPr lang="en-AU" sz="1000" dirty="0">
                          <a:effectLst/>
                        </a:rPr>
                        <a:t>8</a:t>
                      </a:r>
                      <a:endParaRPr lang="en-AU" sz="1100" dirty="0">
                        <a:effectLst/>
                      </a:endParaRPr>
                    </a:p>
                    <a:p>
                      <a:pPr marL="434340" marR="411480" algn="ctr">
                        <a:lnSpc>
                          <a:spcPct val="115000"/>
                        </a:lnSpc>
                        <a:spcBef>
                          <a:spcPts val="35"/>
                        </a:spcBef>
                        <a:spcAft>
                          <a:spcPts val="0"/>
                        </a:spcAft>
                      </a:pPr>
                      <a:r>
                        <a:rPr lang="en-AU" sz="1000" dirty="0">
                          <a:effectLst/>
                        </a:rPr>
                        <a:t>1</a:t>
                      </a:r>
                      <a:endParaRPr lang="en-AU" sz="1100" dirty="0">
                        <a:effectLst/>
                      </a:endParaRPr>
                    </a:p>
                    <a:p>
                      <a:pPr marL="434340" marR="411480" algn="ctr">
                        <a:lnSpc>
                          <a:spcPct val="115000"/>
                        </a:lnSpc>
                        <a:spcBef>
                          <a:spcPts val="35"/>
                        </a:spcBef>
                        <a:spcAft>
                          <a:spcPts val="0"/>
                        </a:spcAft>
                      </a:pPr>
                      <a:r>
                        <a:rPr lang="en-AU" sz="1000" dirty="0">
                          <a:effectLst/>
                        </a:rPr>
                        <a:t>3</a:t>
                      </a:r>
                      <a:endParaRPr lang="en-AU" sz="1100" dirty="0">
                        <a:effectLst/>
                      </a:endParaRPr>
                    </a:p>
                    <a:p>
                      <a:pPr marL="434340" marR="411480" algn="ctr">
                        <a:lnSpc>
                          <a:spcPct val="115000"/>
                        </a:lnSpc>
                        <a:spcBef>
                          <a:spcPts val="35"/>
                        </a:spcBef>
                        <a:spcAft>
                          <a:spcPts val="0"/>
                        </a:spcAft>
                      </a:pPr>
                      <a:r>
                        <a:rPr lang="en-AU" sz="1000" dirty="0">
                          <a:effectLst/>
                        </a:rPr>
                        <a:t>3</a:t>
                      </a:r>
                      <a:endParaRPr lang="en-AU" sz="1100" dirty="0">
                        <a:effectLst/>
                      </a:endParaRPr>
                    </a:p>
                    <a:p>
                      <a:pPr marL="434340" marR="411480" algn="ctr">
                        <a:lnSpc>
                          <a:spcPct val="115000"/>
                        </a:lnSpc>
                        <a:spcBef>
                          <a:spcPts val="35"/>
                        </a:spcBef>
                        <a:spcAft>
                          <a:spcPts val="0"/>
                        </a:spcAft>
                      </a:pPr>
                      <a:r>
                        <a:rPr lang="en-AU" sz="1000" dirty="0">
                          <a:effectLst/>
                        </a:rPr>
                        <a:t>3</a:t>
                      </a:r>
                      <a:endParaRPr lang="en-AU" sz="1100" dirty="0">
                        <a:effectLst/>
                      </a:endParaRPr>
                    </a:p>
                    <a:p>
                      <a:pPr marL="295910" marR="275590" algn="ctr">
                        <a:lnSpc>
                          <a:spcPct val="115000"/>
                        </a:lnSpc>
                        <a:spcBef>
                          <a:spcPts val="35"/>
                        </a:spcBef>
                        <a:spcAft>
                          <a:spcPts val="0"/>
                        </a:spcAft>
                      </a:pPr>
                      <a:r>
                        <a:rPr lang="en-AU" sz="1000" spc="-15" dirty="0">
                          <a:effectLst/>
                        </a:rPr>
                        <a:t>30</a:t>
                      </a:r>
                      <a:r>
                        <a:rPr lang="en-AU" sz="1000" dirty="0">
                          <a:effectLst/>
                        </a:rPr>
                        <a:t>0</a:t>
                      </a:r>
                      <a:r>
                        <a:rPr lang="en-AU" sz="1000" spc="-45" dirty="0">
                          <a:effectLst/>
                        </a:rPr>
                        <a:t> </a:t>
                      </a:r>
                      <a:r>
                        <a:rPr lang="en-AU" sz="1000" dirty="0">
                          <a:effectLst/>
                        </a:rPr>
                        <a:t>m</a:t>
                      </a:r>
                      <a:endParaRPr lang="en-AU" sz="1100" dirty="0">
                        <a:effectLst/>
                        <a:latin typeface="Calibri"/>
                        <a:ea typeface="Calibri"/>
                        <a:cs typeface="Times New Roman"/>
                      </a:endParaRPr>
                    </a:p>
                  </a:txBody>
                  <a:tcPr marL="0" marR="0" marT="0" marB="0"/>
                </a:tc>
              </a:tr>
            </a:tbl>
          </a:graphicData>
        </a:graphic>
      </p:graphicFrame>
    </p:spTree>
    <p:extLst>
      <p:ext uri="{BB962C8B-B14F-4D97-AF65-F5344CB8AC3E}">
        <p14:creationId xmlns:p14="http://schemas.microsoft.com/office/powerpoint/2010/main" val="371681309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39552" y="260648"/>
            <a:ext cx="8280920" cy="6186309"/>
          </a:xfrm>
          <a:prstGeom prst="rect">
            <a:avLst/>
          </a:prstGeom>
        </p:spPr>
        <p:txBody>
          <a:bodyPr wrap="square">
            <a:spAutoFit/>
          </a:bodyPr>
          <a:lstStyle/>
          <a:p>
            <a:r>
              <a:rPr lang="en-AU" b="1" dirty="0" smtClean="0"/>
              <a:t>Maintenance</a:t>
            </a:r>
          </a:p>
          <a:p>
            <a:endParaRPr lang="en-AU" b="1" dirty="0"/>
          </a:p>
          <a:p>
            <a:r>
              <a:rPr lang="en-AU" dirty="0"/>
              <a:t>Ensure that the tools on site are in good order, that the tools are sharp and that the</a:t>
            </a:r>
          </a:p>
          <a:p>
            <a:r>
              <a:rPr lang="en-AU" dirty="0"/>
              <a:t>handles are firmly fitted and not damaged. When you find damaged tools on site, </a:t>
            </a:r>
            <a:r>
              <a:rPr lang="en-AU" dirty="0" smtClean="0"/>
              <a:t>report this </a:t>
            </a:r>
            <a:r>
              <a:rPr lang="en-AU" dirty="0"/>
              <a:t>to the store keeper and have them repaired or replaced immediately. This </a:t>
            </a:r>
            <a:r>
              <a:rPr lang="en-AU" dirty="0" smtClean="0"/>
              <a:t>will increase </a:t>
            </a:r>
            <a:r>
              <a:rPr lang="en-AU" dirty="0"/>
              <a:t>work efficiency and enable the workers to complete their task work on time</a:t>
            </a:r>
            <a:r>
              <a:rPr lang="en-AU" dirty="0" smtClean="0"/>
              <a:t>.</a:t>
            </a:r>
          </a:p>
          <a:p>
            <a:endParaRPr lang="en-AU" dirty="0"/>
          </a:p>
          <a:p>
            <a:r>
              <a:rPr lang="en-AU" dirty="0"/>
              <a:t>On large projects, it may be useful to employ a person to maintain and repair </a:t>
            </a:r>
            <a:r>
              <a:rPr lang="en-AU" dirty="0" err="1"/>
              <a:t>handtools</a:t>
            </a:r>
            <a:r>
              <a:rPr lang="en-AU" dirty="0"/>
              <a:t>.</a:t>
            </a:r>
          </a:p>
          <a:p>
            <a:endParaRPr lang="en-AU" dirty="0" smtClean="0"/>
          </a:p>
          <a:p>
            <a:r>
              <a:rPr lang="en-AU" dirty="0" smtClean="0"/>
              <a:t>Alternatively</a:t>
            </a:r>
            <a:r>
              <a:rPr lang="en-AU" dirty="0"/>
              <a:t>, it is always useful to check with the local villagers if there are any</a:t>
            </a:r>
          </a:p>
          <a:p>
            <a:r>
              <a:rPr lang="en-AU" dirty="0"/>
              <a:t>blacksmiths or carpenters available in the neighbourhood</a:t>
            </a:r>
            <a:r>
              <a:rPr lang="en-AU" dirty="0" smtClean="0"/>
              <a:t>.</a:t>
            </a:r>
          </a:p>
          <a:p>
            <a:endParaRPr lang="en-AU" dirty="0"/>
          </a:p>
          <a:p>
            <a:r>
              <a:rPr lang="en-AU" dirty="0"/>
              <a:t>Make sure that the camp is equipped with effective sharpening tools and a sufficient</a:t>
            </a:r>
          </a:p>
          <a:p>
            <a:r>
              <a:rPr lang="en-AU" dirty="0"/>
              <a:t>supply of spare parts. The tools required to carry out routine maintenance are cheap</a:t>
            </a:r>
          </a:p>
          <a:p>
            <a:r>
              <a:rPr lang="en-AU" dirty="0"/>
              <a:t>and simple to use</a:t>
            </a:r>
            <a:r>
              <a:rPr lang="en-AU" dirty="0" smtClean="0"/>
              <a:t>.</a:t>
            </a:r>
          </a:p>
          <a:p>
            <a:endParaRPr lang="en-AU" dirty="0"/>
          </a:p>
          <a:p>
            <a:r>
              <a:rPr lang="en-AU" dirty="0"/>
              <a:t>The cutting edges of axes, hoes, mattocks and grass slashers are normally sharpened</a:t>
            </a:r>
          </a:p>
          <a:p>
            <a:r>
              <a:rPr lang="en-AU" dirty="0"/>
              <a:t>with wet-stones. The edges of other cutting tools are best kept sharp by a selection of</a:t>
            </a:r>
          </a:p>
          <a:p>
            <a:r>
              <a:rPr lang="en-AU" dirty="0"/>
              <a:t>flat, half round and round files. For saws, small triangular shaped files, with a side</a:t>
            </a:r>
          </a:p>
          <a:p>
            <a:r>
              <a:rPr lang="en-AU" dirty="0"/>
              <a:t>about twice the depth of the teeth are appropriate.</a:t>
            </a:r>
          </a:p>
        </p:txBody>
      </p:sp>
    </p:spTree>
    <p:extLst>
      <p:ext uri="{BB962C8B-B14F-4D97-AF65-F5344CB8AC3E}">
        <p14:creationId xmlns:p14="http://schemas.microsoft.com/office/powerpoint/2010/main" val="286429677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83568" y="332656"/>
            <a:ext cx="7416824" cy="5355312"/>
          </a:xfrm>
          <a:prstGeom prst="rect">
            <a:avLst/>
          </a:prstGeom>
        </p:spPr>
        <p:txBody>
          <a:bodyPr wrap="square">
            <a:spAutoFit/>
          </a:bodyPr>
          <a:lstStyle/>
          <a:p>
            <a:r>
              <a:rPr lang="en-AU" dirty="0"/>
              <a:t>A simple vice should be available at the site store to enable the store keeper to </a:t>
            </a:r>
            <a:r>
              <a:rPr lang="en-AU" dirty="0" smtClean="0"/>
              <a:t>work efficiently</a:t>
            </a:r>
            <a:r>
              <a:rPr lang="en-AU" dirty="0"/>
              <a:t>. </a:t>
            </a:r>
            <a:endParaRPr lang="en-AU" dirty="0" smtClean="0"/>
          </a:p>
          <a:p>
            <a:endParaRPr lang="en-AU" dirty="0"/>
          </a:p>
          <a:p>
            <a:r>
              <a:rPr lang="en-AU" dirty="0" smtClean="0"/>
              <a:t>A </a:t>
            </a:r>
            <a:r>
              <a:rPr lang="en-AU" dirty="0"/>
              <a:t>vice will enable hand tools to be firmly gripped when maintained or</a:t>
            </a:r>
          </a:p>
          <a:p>
            <a:r>
              <a:rPr lang="en-AU" dirty="0"/>
              <a:t>repaired</a:t>
            </a:r>
            <a:r>
              <a:rPr lang="en-AU" dirty="0" smtClean="0"/>
              <a:t>.</a:t>
            </a:r>
          </a:p>
          <a:p>
            <a:endParaRPr lang="en-AU" dirty="0"/>
          </a:p>
          <a:p>
            <a:r>
              <a:rPr lang="en-AU" dirty="0"/>
              <a:t>Have a sufficient supply of spare handles on site. A loose or damaged handle </a:t>
            </a:r>
            <a:r>
              <a:rPr lang="en-AU" dirty="0" smtClean="0"/>
              <a:t>is dangerous </a:t>
            </a:r>
            <a:r>
              <a:rPr lang="en-AU" dirty="0"/>
              <a:t>and should be fixed immediately. Purchase good quality handles made </a:t>
            </a:r>
            <a:r>
              <a:rPr lang="en-AU" dirty="0" smtClean="0"/>
              <a:t>of hard </a:t>
            </a:r>
            <a:r>
              <a:rPr lang="en-AU" dirty="0"/>
              <a:t>wood which are properly designed according to established standards. </a:t>
            </a:r>
            <a:endParaRPr lang="en-AU" dirty="0" smtClean="0"/>
          </a:p>
          <a:p>
            <a:endParaRPr lang="en-AU" dirty="0"/>
          </a:p>
          <a:p>
            <a:r>
              <a:rPr lang="en-AU" dirty="0" smtClean="0"/>
              <a:t>Do </a:t>
            </a:r>
            <a:r>
              <a:rPr lang="en-AU" dirty="0"/>
              <a:t>not </a:t>
            </a:r>
            <a:r>
              <a:rPr lang="en-AU" dirty="0" smtClean="0"/>
              <a:t>rely on </a:t>
            </a:r>
            <a:r>
              <a:rPr lang="en-AU" dirty="0"/>
              <a:t>makeshift handles made locally on site</a:t>
            </a:r>
            <a:r>
              <a:rPr lang="en-AU" dirty="0" smtClean="0"/>
              <a:t>.</a:t>
            </a:r>
          </a:p>
          <a:p>
            <a:endParaRPr lang="en-AU" dirty="0"/>
          </a:p>
          <a:p>
            <a:r>
              <a:rPr lang="en-AU" dirty="0"/>
              <a:t>Wheelbarrows need a lot of maintenance to remain serviceable. Each day, all bolts </a:t>
            </a:r>
            <a:r>
              <a:rPr lang="en-AU" dirty="0" smtClean="0"/>
              <a:t>and nuts </a:t>
            </a:r>
            <a:r>
              <a:rPr lang="en-AU" dirty="0"/>
              <a:t>should be tightened. </a:t>
            </a:r>
            <a:endParaRPr lang="en-AU" dirty="0" smtClean="0"/>
          </a:p>
          <a:p>
            <a:endParaRPr lang="en-AU" dirty="0"/>
          </a:p>
          <a:p>
            <a:r>
              <a:rPr lang="en-AU" dirty="0" smtClean="0"/>
              <a:t>If </a:t>
            </a:r>
            <a:r>
              <a:rPr lang="en-AU" dirty="0"/>
              <a:t>a bolt is lost, it should be replaced before the </a:t>
            </a:r>
            <a:r>
              <a:rPr lang="en-AU" dirty="0" smtClean="0"/>
              <a:t>wheelbarrow is </a:t>
            </a:r>
            <a:r>
              <a:rPr lang="en-AU" dirty="0"/>
              <a:t>used again. If the wheelbarrows have pneumatic tires, supply the store keeper with </a:t>
            </a:r>
            <a:r>
              <a:rPr lang="en-AU" dirty="0" smtClean="0"/>
              <a:t>a pump </a:t>
            </a:r>
            <a:r>
              <a:rPr lang="en-AU" dirty="0"/>
              <a:t>and patching equipment.</a:t>
            </a:r>
          </a:p>
        </p:txBody>
      </p:sp>
    </p:spTree>
    <p:extLst>
      <p:ext uri="{BB962C8B-B14F-4D97-AF65-F5344CB8AC3E}">
        <p14:creationId xmlns:p14="http://schemas.microsoft.com/office/powerpoint/2010/main" val="168248307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67544" y="260649"/>
            <a:ext cx="8280920" cy="4247317"/>
          </a:xfrm>
          <a:prstGeom prst="rect">
            <a:avLst/>
          </a:prstGeom>
        </p:spPr>
        <p:txBody>
          <a:bodyPr wrap="square">
            <a:spAutoFit/>
          </a:bodyPr>
          <a:lstStyle/>
          <a:p>
            <a:r>
              <a:rPr lang="en-AU" b="1" dirty="0" err="1"/>
              <a:t>Horisontal</a:t>
            </a:r>
            <a:r>
              <a:rPr lang="en-AU" b="1" dirty="0"/>
              <a:t> and Vertical Alignment</a:t>
            </a:r>
          </a:p>
          <a:p>
            <a:r>
              <a:rPr lang="en-AU" dirty="0"/>
              <a:t>• Maximum grade</a:t>
            </a:r>
          </a:p>
          <a:p>
            <a:r>
              <a:rPr lang="en-AU" dirty="0"/>
              <a:t>• Minimum </a:t>
            </a:r>
            <a:r>
              <a:rPr lang="en-AU" dirty="0" err="1"/>
              <a:t>horisontal</a:t>
            </a:r>
            <a:r>
              <a:rPr lang="en-AU" dirty="0"/>
              <a:t> radius</a:t>
            </a:r>
          </a:p>
          <a:p>
            <a:r>
              <a:rPr lang="en-AU" dirty="0"/>
              <a:t>• Minimum vertical curvature</a:t>
            </a:r>
          </a:p>
          <a:p>
            <a:r>
              <a:rPr lang="en-AU" dirty="0"/>
              <a:t>• </a:t>
            </a:r>
            <a:r>
              <a:rPr lang="en-AU" dirty="0" err="1"/>
              <a:t>Horisontal</a:t>
            </a:r>
            <a:r>
              <a:rPr lang="en-AU" dirty="0"/>
              <a:t> sight </a:t>
            </a:r>
            <a:r>
              <a:rPr lang="en-AU" dirty="0" smtClean="0"/>
              <a:t>distance</a:t>
            </a:r>
          </a:p>
          <a:p>
            <a:endParaRPr lang="en-AU" dirty="0"/>
          </a:p>
          <a:p>
            <a:r>
              <a:rPr lang="en-AU" b="1" dirty="0"/>
              <a:t>Materials Data</a:t>
            </a:r>
          </a:p>
          <a:p>
            <a:r>
              <a:rPr lang="en-AU" dirty="0"/>
              <a:t>• Soil or rock type</a:t>
            </a:r>
          </a:p>
          <a:p>
            <a:r>
              <a:rPr lang="en-AU" dirty="0"/>
              <a:t>• Compaction and moisture content</a:t>
            </a:r>
          </a:p>
          <a:p>
            <a:r>
              <a:rPr lang="en-AU" dirty="0"/>
              <a:t>• Curing requirements</a:t>
            </a:r>
          </a:p>
          <a:p>
            <a:r>
              <a:rPr lang="en-AU" dirty="0"/>
              <a:t>• Aggregate gradations</a:t>
            </a:r>
          </a:p>
          <a:p>
            <a:r>
              <a:rPr lang="en-AU" dirty="0"/>
              <a:t>• Mix proportions</a:t>
            </a:r>
          </a:p>
          <a:p>
            <a:r>
              <a:rPr lang="en-AU" dirty="0"/>
              <a:t>• Strength requirements</a:t>
            </a:r>
          </a:p>
          <a:p>
            <a:r>
              <a:rPr lang="en-AU" dirty="0"/>
              <a:t>• Tests to be performed</a:t>
            </a:r>
          </a:p>
          <a:p>
            <a:endParaRPr lang="en-AU" dirty="0"/>
          </a:p>
        </p:txBody>
      </p:sp>
    </p:spTree>
    <p:extLst>
      <p:ext uri="{BB962C8B-B14F-4D97-AF65-F5344CB8AC3E}">
        <p14:creationId xmlns:p14="http://schemas.microsoft.com/office/powerpoint/2010/main" val="223556068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67544" y="260648"/>
            <a:ext cx="8352928" cy="2031325"/>
          </a:xfrm>
          <a:prstGeom prst="rect">
            <a:avLst/>
          </a:prstGeom>
        </p:spPr>
        <p:txBody>
          <a:bodyPr wrap="square">
            <a:spAutoFit/>
          </a:bodyPr>
          <a:lstStyle/>
          <a:p>
            <a:r>
              <a:rPr lang="en-AU" b="1" dirty="0" smtClean="0"/>
              <a:t>Storage</a:t>
            </a:r>
          </a:p>
          <a:p>
            <a:r>
              <a:rPr lang="en-AU" dirty="0" smtClean="0"/>
              <a:t>Tools are issued by the store keeper to the workers every morning and returned in the</a:t>
            </a:r>
          </a:p>
          <a:p>
            <a:r>
              <a:rPr lang="en-AU" dirty="0" smtClean="0"/>
              <a:t>afternoon after completion of works. Ensure that the workers are issued the correct</a:t>
            </a:r>
          </a:p>
          <a:p>
            <a:r>
              <a:rPr lang="en-AU" dirty="0" smtClean="0"/>
              <a:t>type of tools according to the work activity they will be carrying out. The store keeper</a:t>
            </a:r>
          </a:p>
          <a:p>
            <a:r>
              <a:rPr lang="en-AU" dirty="0" smtClean="0"/>
              <a:t>is responsible for keeping full records of the tools and controlling the daily issue of</a:t>
            </a:r>
          </a:p>
          <a:p>
            <a:r>
              <a:rPr lang="en-AU" dirty="0" smtClean="0"/>
              <a:t>tools to the workers. The total amount of tools on site needs to be counted regularly</a:t>
            </a:r>
          </a:p>
          <a:p>
            <a:r>
              <a:rPr lang="en-AU" dirty="0" smtClean="0"/>
              <a:t>and reported back to headquarters.</a:t>
            </a:r>
            <a:endParaRPr lang="en-AU" dirty="0"/>
          </a:p>
        </p:txBody>
      </p:sp>
      <p:sp>
        <p:nvSpPr>
          <p:cNvPr id="3" name="Rectangle 2"/>
          <p:cNvSpPr/>
          <p:nvPr/>
        </p:nvSpPr>
        <p:spPr>
          <a:xfrm>
            <a:off x="467544" y="2420889"/>
            <a:ext cx="8064896" cy="3139321"/>
          </a:xfrm>
          <a:prstGeom prst="rect">
            <a:avLst/>
          </a:prstGeom>
        </p:spPr>
        <p:txBody>
          <a:bodyPr wrap="square">
            <a:spAutoFit/>
          </a:bodyPr>
          <a:lstStyle/>
          <a:p>
            <a:r>
              <a:rPr lang="en-AU" dirty="0"/>
              <a:t>The size of the store depends on the amount of tools to </a:t>
            </a:r>
            <a:r>
              <a:rPr lang="en-AU" dirty="0" smtClean="0"/>
              <a:t>be stored</a:t>
            </a:r>
            <a:r>
              <a:rPr lang="en-AU" dirty="0"/>
              <a:t>. When the road site is very isolated, the store has </a:t>
            </a:r>
            <a:r>
              <a:rPr lang="en-AU" dirty="0" smtClean="0"/>
              <a:t>to be </a:t>
            </a:r>
            <a:r>
              <a:rPr lang="en-AU" dirty="0"/>
              <a:t>well stocked and therefore tends to be larger in size</a:t>
            </a:r>
            <a:r>
              <a:rPr lang="en-AU" dirty="0" smtClean="0"/>
              <a:t>.</a:t>
            </a:r>
          </a:p>
          <a:p>
            <a:endParaRPr lang="en-AU" dirty="0"/>
          </a:p>
          <a:p>
            <a:r>
              <a:rPr lang="en-AU" dirty="0"/>
              <a:t>Tools should be stored in a dry and secure place. Stock </a:t>
            </a:r>
            <a:r>
              <a:rPr lang="en-AU" dirty="0" smtClean="0"/>
              <a:t>the items </a:t>
            </a:r>
            <a:r>
              <a:rPr lang="en-AU" dirty="0"/>
              <a:t>neatly so that they can easily be counted. </a:t>
            </a:r>
            <a:endParaRPr lang="en-AU" dirty="0" smtClean="0"/>
          </a:p>
          <a:p>
            <a:endParaRPr lang="en-AU" dirty="0"/>
          </a:p>
          <a:p>
            <a:r>
              <a:rPr lang="en-AU" dirty="0" smtClean="0"/>
              <a:t>Stock different </a:t>
            </a:r>
            <a:r>
              <a:rPr lang="en-AU" dirty="0"/>
              <a:t>items separately and stock items of different </a:t>
            </a:r>
            <a:r>
              <a:rPr lang="en-AU" dirty="0" smtClean="0"/>
              <a:t>sizes separately.</a:t>
            </a:r>
          </a:p>
          <a:p>
            <a:endParaRPr lang="en-AU" dirty="0"/>
          </a:p>
          <a:p>
            <a:r>
              <a:rPr lang="en-AU" dirty="0"/>
              <a:t>If necessary, employ a watchman to guard the stores when the storekeeper is off duty.</a:t>
            </a:r>
          </a:p>
        </p:txBody>
      </p:sp>
    </p:spTree>
    <p:extLst>
      <p:ext uri="{BB962C8B-B14F-4D97-AF65-F5344CB8AC3E}">
        <p14:creationId xmlns:p14="http://schemas.microsoft.com/office/powerpoint/2010/main" val="242878849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043608" y="620688"/>
            <a:ext cx="7416824" cy="4801314"/>
          </a:xfrm>
          <a:prstGeom prst="rect">
            <a:avLst/>
          </a:prstGeom>
        </p:spPr>
        <p:txBody>
          <a:bodyPr wrap="square">
            <a:spAutoFit/>
          </a:bodyPr>
          <a:lstStyle/>
          <a:p>
            <a:r>
              <a:rPr lang="en-AU" dirty="0"/>
              <a:t>Each piece of equipment has an Operators Manual, which specifies when and </a:t>
            </a:r>
            <a:r>
              <a:rPr lang="en-AU" dirty="0" smtClean="0"/>
              <a:t>where lubrication </a:t>
            </a:r>
            <a:r>
              <a:rPr lang="en-AU" dirty="0"/>
              <a:t>and adjustments are required. As a rule of the thumb, the </a:t>
            </a:r>
            <a:r>
              <a:rPr lang="en-AU" dirty="0" smtClean="0"/>
              <a:t>following activities </a:t>
            </a:r>
            <a:r>
              <a:rPr lang="en-AU" dirty="0"/>
              <a:t>should be carried out on a daily basis</a:t>
            </a:r>
            <a:r>
              <a:rPr lang="en-AU" dirty="0" smtClean="0"/>
              <a:t>:</a:t>
            </a:r>
          </a:p>
          <a:p>
            <a:endParaRPr lang="en-AU" dirty="0"/>
          </a:p>
          <a:p>
            <a:r>
              <a:rPr lang="en-AU" b="1" dirty="0"/>
              <a:t>Clean and Check</a:t>
            </a:r>
          </a:p>
          <a:p>
            <a:r>
              <a:rPr lang="en-AU" dirty="0"/>
              <a:t>􀀹 lubrication oil level</a:t>
            </a:r>
          </a:p>
          <a:p>
            <a:r>
              <a:rPr lang="en-AU" dirty="0"/>
              <a:t>􀀹 radiator water level</a:t>
            </a:r>
          </a:p>
          <a:p>
            <a:r>
              <a:rPr lang="en-AU" dirty="0"/>
              <a:t>􀀹 hydraulic oil level</a:t>
            </a:r>
          </a:p>
          <a:p>
            <a:r>
              <a:rPr lang="en-AU" dirty="0"/>
              <a:t>􀀹 hydraulic hoses and couplings</a:t>
            </a:r>
          </a:p>
          <a:p>
            <a:r>
              <a:rPr lang="en-AU" dirty="0"/>
              <a:t>􀀹 grease nipples/tracks</a:t>
            </a:r>
          </a:p>
          <a:p>
            <a:r>
              <a:rPr lang="en-AU" dirty="0"/>
              <a:t>􀀹 battery terminals and battery water</a:t>
            </a:r>
          </a:p>
          <a:p>
            <a:r>
              <a:rPr lang="en-AU" dirty="0"/>
              <a:t>􀀹 connections from alternator</a:t>
            </a:r>
          </a:p>
          <a:p>
            <a:r>
              <a:rPr lang="en-AU" dirty="0"/>
              <a:t>􀀹 all the V-belts and their tension</a:t>
            </a:r>
          </a:p>
          <a:p>
            <a:r>
              <a:rPr lang="en-AU" dirty="0"/>
              <a:t>􀀹 tire pressure/tracks</a:t>
            </a:r>
          </a:p>
          <a:p>
            <a:r>
              <a:rPr lang="en-AU" dirty="0"/>
              <a:t>􀀹 transmission oil level</a:t>
            </a:r>
          </a:p>
          <a:p>
            <a:r>
              <a:rPr lang="en-AU" dirty="0"/>
              <a:t>􀀹 brake and clutch fluid level</a:t>
            </a:r>
          </a:p>
          <a:p>
            <a:r>
              <a:rPr lang="en-AU" dirty="0"/>
              <a:t>􀀹 nuts and bolts of buckets and tracks</a:t>
            </a:r>
          </a:p>
        </p:txBody>
      </p:sp>
    </p:spTree>
    <p:extLst>
      <p:ext uri="{BB962C8B-B14F-4D97-AF65-F5344CB8AC3E}">
        <p14:creationId xmlns:p14="http://schemas.microsoft.com/office/powerpoint/2010/main" val="98152169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827584" y="260648"/>
            <a:ext cx="7848872" cy="5355312"/>
          </a:xfrm>
          <a:prstGeom prst="rect">
            <a:avLst/>
          </a:prstGeom>
        </p:spPr>
        <p:txBody>
          <a:bodyPr wrap="square">
            <a:spAutoFit/>
          </a:bodyPr>
          <a:lstStyle/>
          <a:p>
            <a:r>
              <a:rPr lang="en-AU" u="sng" dirty="0">
                <a:solidFill>
                  <a:srgbClr val="FF0000"/>
                </a:solidFill>
              </a:rPr>
              <a:t>Materials</a:t>
            </a:r>
          </a:p>
          <a:p>
            <a:r>
              <a:rPr lang="en-AU" dirty="0"/>
              <a:t> </a:t>
            </a:r>
          </a:p>
          <a:p>
            <a:r>
              <a:rPr lang="en-AU" dirty="0"/>
              <a:t>Supply of materials should be made well in advance of its planned consumption. Ensure that sufficient materials are available on site before commencing the works for which the materials are planned. Also, notify the engineer in good time when stores need to be replenished.</a:t>
            </a:r>
          </a:p>
          <a:p>
            <a:r>
              <a:rPr lang="en-AU" dirty="0"/>
              <a:t> </a:t>
            </a:r>
          </a:p>
          <a:p>
            <a:r>
              <a:rPr lang="en-AU" dirty="0"/>
              <a:t>When materials are received on site, it is the responsibility of the store keeper to inspect and verify that the stores are in good order and correct quantity. Finally, the materials are recorded in the stores ledger.</a:t>
            </a:r>
          </a:p>
          <a:p>
            <a:r>
              <a:rPr lang="en-AU" dirty="0"/>
              <a:t> </a:t>
            </a:r>
          </a:p>
          <a:p>
            <a:r>
              <a:rPr lang="en-AU" u="sng" dirty="0">
                <a:solidFill>
                  <a:srgbClr val="FF0000"/>
                </a:solidFill>
              </a:rPr>
              <a:t>Fuel, Oil and Lubricants</a:t>
            </a:r>
          </a:p>
          <a:p>
            <a:r>
              <a:rPr lang="en-AU" dirty="0"/>
              <a:t> </a:t>
            </a:r>
          </a:p>
          <a:p>
            <a:r>
              <a:rPr lang="en-AU" dirty="0"/>
              <a:t>Fuel, oil and lubricants should be stored separately, away from the other supplies. These items can be a fire hazard, if not treated properly. Make sure that there are no open fires nearby, such as fire places for cooking, etc.</a:t>
            </a:r>
          </a:p>
          <a:p>
            <a:r>
              <a:rPr lang="en-AU" dirty="0"/>
              <a:t> </a:t>
            </a:r>
          </a:p>
          <a:p>
            <a:r>
              <a:rPr lang="en-AU" dirty="0"/>
              <a:t>Fuel is normally stored in drums. Make sure that all consumption of fuel, oil and lubricants are properly recorded and accounted for.</a:t>
            </a:r>
          </a:p>
        </p:txBody>
      </p:sp>
    </p:spTree>
    <p:extLst>
      <p:ext uri="{BB962C8B-B14F-4D97-AF65-F5344CB8AC3E}">
        <p14:creationId xmlns:p14="http://schemas.microsoft.com/office/powerpoint/2010/main" val="156879097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11560" y="332657"/>
            <a:ext cx="8208912" cy="5909310"/>
          </a:xfrm>
          <a:prstGeom prst="rect">
            <a:avLst/>
          </a:prstGeom>
        </p:spPr>
        <p:txBody>
          <a:bodyPr wrap="square">
            <a:spAutoFit/>
          </a:bodyPr>
          <a:lstStyle/>
          <a:p>
            <a:r>
              <a:rPr lang="en-AU" dirty="0"/>
              <a:t>Culvert Rings</a:t>
            </a:r>
          </a:p>
          <a:p>
            <a:r>
              <a:rPr lang="en-AU" dirty="0"/>
              <a:t> </a:t>
            </a:r>
          </a:p>
          <a:p>
            <a:r>
              <a:rPr lang="en-AU" dirty="0"/>
              <a:t>Culvert rings are normally stored at the road site at the planned location of the culvert. They need to be handled with care, in particular when off-loading to avoid that they break. When ordering culvert rings always order a couple of spare rings in case of breakage.</a:t>
            </a:r>
          </a:p>
          <a:p>
            <a:r>
              <a:rPr lang="en-AU" dirty="0"/>
              <a:t> </a:t>
            </a:r>
          </a:p>
          <a:p>
            <a:r>
              <a:rPr lang="en-AU" dirty="0"/>
              <a:t>Cement</a:t>
            </a:r>
          </a:p>
          <a:p>
            <a:r>
              <a:rPr lang="en-AU" dirty="0"/>
              <a:t> </a:t>
            </a:r>
          </a:p>
          <a:p>
            <a:r>
              <a:rPr lang="en-AU" dirty="0"/>
              <a:t>Cement is very expensive, so it must be handled and stored with care. Avoid breaking the sacks when handling and keep it in a dry and flood secure place. Stack the cement bags off the floor.  Always use the oldest cement first.</a:t>
            </a:r>
          </a:p>
          <a:p>
            <a:r>
              <a:rPr lang="en-AU" dirty="0"/>
              <a:t> </a:t>
            </a:r>
          </a:p>
          <a:p>
            <a:r>
              <a:rPr lang="en-AU" dirty="0"/>
              <a:t>Pegs</a:t>
            </a:r>
          </a:p>
          <a:p>
            <a:r>
              <a:rPr lang="en-AU" dirty="0"/>
              <a:t> </a:t>
            </a:r>
          </a:p>
          <a:p>
            <a:r>
              <a:rPr lang="en-AU" dirty="0"/>
              <a:t>Wooden pegs for the setting out activities are normally produced on site. They should be made well in advance so that the sites have sufficient supply when they are needed. Production of pegs should be organised under the responsibility of the store keeper. If necessary, an additional person can be hired for the collection of wood and cutting of the pegs.</a:t>
            </a:r>
          </a:p>
          <a:p>
            <a:r>
              <a:rPr lang="en-AU" dirty="0"/>
              <a:t> </a:t>
            </a:r>
          </a:p>
        </p:txBody>
      </p:sp>
    </p:spTree>
    <p:extLst>
      <p:ext uri="{BB962C8B-B14F-4D97-AF65-F5344CB8AC3E}">
        <p14:creationId xmlns:p14="http://schemas.microsoft.com/office/powerpoint/2010/main" val="1684219553"/>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755576" y="188640"/>
            <a:ext cx="7920880" cy="3139321"/>
          </a:xfrm>
          <a:prstGeom prst="rect">
            <a:avLst/>
          </a:prstGeom>
        </p:spPr>
        <p:txBody>
          <a:bodyPr wrap="square">
            <a:spAutoFit/>
          </a:bodyPr>
          <a:lstStyle/>
          <a:p>
            <a:r>
              <a:rPr lang="en-AU" dirty="0"/>
              <a:t>The Basic Principle of Setting Out</a:t>
            </a:r>
          </a:p>
          <a:p>
            <a:r>
              <a:rPr lang="en-AU" dirty="0"/>
              <a:t> </a:t>
            </a:r>
          </a:p>
          <a:p>
            <a:r>
              <a:rPr lang="en-AU" dirty="0"/>
              <a:t> </a:t>
            </a:r>
          </a:p>
          <a:p>
            <a:r>
              <a:rPr lang="en-AU" dirty="0" err="1"/>
              <a:t>Acommonly</a:t>
            </a:r>
            <a:r>
              <a:rPr lang="en-AU" dirty="0"/>
              <a:t> used setting out procedure is based on the use of a series of profile boards and a string line level giving control of levels during construction.  As a result, the method has become known as the "Profile Board Method".</a:t>
            </a:r>
          </a:p>
          <a:p>
            <a:r>
              <a:rPr lang="en-AU" dirty="0"/>
              <a:t> </a:t>
            </a:r>
          </a:p>
          <a:p>
            <a:r>
              <a:rPr lang="en-AU" dirty="0"/>
              <a:t>The basic principle when using profile boards is that when we set them out we are putting up a series of level boards that show us the level 1 metre above the completed construction levels. With practice, it becomes easy to work with these tools and roads can be built properly, economically and at high quality standards.</a:t>
            </a:r>
          </a:p>
        </p:txBody>
      </p:sp>
      <p:grpSp>
        <p:nvGrpSpPr>
          <p:cNvPr id="4" name="Group 3"/>
          <p:cNvGrpSpPr>
            <a:grpSpLocks/>
          </p:cNvGrpSpPr>
          <p:nvPr/>
        </p:nvGrpSpPr>
        <p:grpSpPr bwMode="auto">
          <a:xfrm>
            <a:off x="1271269" y="3500444"/>
            <a:ext cx="6085205" cy="1085215"/>
            <a:chOff x="10" y="10"/>
            <a:chExt cx="9583" cy="1709"/>
          </a:xfrm>
        </p:grpSpPr>
        <p:sp>
          <p:nvSpPr>
            <p:cNvPr id="5" name="Freeform 4"/>
            <p:cNvSpPr>
              <a:spLocks/>
            </p:cNvSpPr>
            <p:nvPr/>
          </p:nvSpPr>
          <p:spPr bwMode="auto">
            <a:xfrm>
              <a:off x="10" y="10"/>
              <a:ext cx="772" cy="775"/>
            </a:xfrm>
            <a:custGeom>
              <a:avLst/>
              <a:gdLst>
                <a:gd name="T0" fmla="*/ 772 w 772"/>
                <a:gd name="T1" fmla="*/ 0 h 775"/>
                <a:gd name="T2" fmla="*/ 743 w 772"/>
                <a:gd name="T3" fmla="*/ 0 h 775"/>
                <a:gd name="T4" fmla="*/ 0 w 772"/>
                <a:gd name="T5" fmla="*/ 746 h 775"/>
                <a:gd name="T6" fmla="*/ 0 w 772"/>
                <a:gd name="T7" fmla="*/ 746 h 775"/>
                <a:gd name="T8" fmla="*/ 0 w 772"/>
                <a:gd name="T9" fmla="*/ 775 h 775"/>
                <a:gd name="T10" fmla="*/ 0 w 772"/>
                <a:gd name="T11" fmla="*/ 775 h 775"/>
                <a:gd name="T12" fmla="*/ 772 w 772"/>
                <a:gd name="T13" fmla="*/ 0 h 775"/>
              </a:gdLst>
              <a:ahLst/>
              <a:cxnLst>
                <a:cxn ang="0">
                  <a:pos x="T0" y="T1"/>
                </a:cxn>
                <a:cxn ang="0">
                  <a:pos x="T2" y="T3"/>
                </a:cxn>
                <a:cxn ang="0">
                  <a:pos x="T4" y="T5"/>
                </a:cxn>
                <a:cxn ang="0">
                  <a:pos x="T6" y="T7"/>
                </a:cxn>
                <a:cxn ang="0">
                  <a:pos x="T8" y="T9"/>
                </a:cxn>
                <a:cxn ang="0">
                  <a:pos x="T10" y="T11"/>
                </a:cxn>
                <a:cxn ang="0">
                  <a:pos x="T12" y="T13"/>
                </a:cxn>
              </a:cxnLst>
              <a:rect l="0" t="0" r="r" b="b"/>
              <a:pathLst>
                <a:path w="772" h="775">
                  <a:moveTo>
                    <a:pt x="772" y="0"/>
                  </a:moveTo>
                  <a:lnTo>
                    <a:pt x="743" y="0"/>
                  </a:lnTo>
                  <a:lnTo>
                    <a:pt x="0" y="746"/>
                  </a:lnTo>
                  <a:lnTo>
                    <a:pt x="0" y="746"/>
                  </a:lnTo>
                  <a:lnTo>
                    <a:pt x="0" y="775"/>
                  </a:lnTo>
                  <a:lnTo>
                    <a:pt x="0" y="775"/>
                  </a:lnTo>
                  <a:lnTo>
                    <a:pt x="772"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6" name="Freeform 5"/>
            <p:cNvSpPr>
              <a:spLocks/>
            </p:cNvSpPr>
            <p:nvPr/>
          </p:nvSpPr>
          <p:spPr bwMode="auto">
            <a:xfrm>
              <a:off x="10" y="10"/>
              <a:ext cx="1089" cy="1093"/>
            </a:xfrm>
            <a:custGeom>
              <a:avLst/>
              <a:gdLst>
                <a:gd name="T0" fmla="*/ 1089 w 1089"/>
                <a:gd name="T1" fmla="*/ 0 h 1093"/>
                <a:gd name="T2" fmla="*/ 1060 w 1089"/>
                <a:gd name="T3" fmla="*/ 0 h 1093"/>
                <a:gd name="T4" fmla="*/ 0 w 1089"/>
                <a:gd name="T5" fmla="*/ 1064 h 1093"/>
                <a:gd name="T6" fmla="*/ 0 w 1089"/>
                <a:gd name="T7" fmla="*/ 1064 h 1093"/>
                <a:gd name="T8" fmla="*/ 0 w 1089"/>
                <a:gd name="T9" fmla="*/ 1093 h 1093"/>
                <a:gd name="T10" fmla="*/ 0 w 1089"/>
                <a:gd name="T11" fmla="*/ 1093 h 1093"/>
                <a:gd name="T12" fmla="*/ 1089 w 1089"/>
                <a:gd name="T13" fmla="*/ 0 h 1093"/>
              </a:gdLst>
              <a:ahLst/>
              <a:cxnLst>
                <a:cxn ang="0">
                  <a:pos x="T0" y="T1"/>
                </a:cxn>
                <a:cxn ang="0">
                  <a:pos x="T2" y="T3"/>
                </a:cxn>
                <a:cxn ang="0">
                  <a:pos x="T4" y="T5"/>
                </a:cxn>
                <a:cxn ang="0">
                  <a:pos x="T6" y="T7"/>
                </a:cxn>
                <a:cxn ang="0">
                  <a:pos x="T8" y="T9"/>
                </a:cxn>
                <a:cxn ang="0">
                  <a:pos x="T10" y="T11"/>
                </a:cxn>
                <a:cxn ang="0">
                  <a:pos x="T12" y="T13"/>
                </a:cxn>
              </a:cxnLst>
              <a:rect l="0" t="0" r="r" b="b"/>
              <a:pathLst>
                <a:path w="1089" h="1093">
                  <a:moveTo>
                    <a:pt x="1089" y="0"/>
                  </a:moveTo>
                  <a:lnTo>
                    <a:pt x="1060" y="0"/>
                  </a:lnTo>
                  <a:lnTo>
                    <a:pt x="0" y="1064"/>
                  </a:lnTo>
                  <a:lnTo>
                    <a:pt x="0" y="1064"/>
                  </a:lnTo>
                  <a:lnTo>
                    <a:pt x="0" y="1093"/>
                  </a:lnTo>
                  <a:lnTo>
                    <a:pt x="0" y="1093"/>
                  </a:lnTo>
                  <a:lnTo>
                    <a:pt x="108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7" name="Freeform 6"/>
            <p:cNvSpPr>
              <a:spLocks/>
            </p:cNvSpPr>
            <p:nvPr/>
          </p:nvSpPr>
          <p:spPr bwMode="auto">
            <a:xfrm>
              <a:off x="10" y="10"/>
              <a:ext cx="1403" cy="1410"/>
            </a:xfrm>
            <a:custGeom>
              <a:avLst/>
              <a:gdLst>
                <a:gd name="T0" fmla="*/ 1403 w 1403"/>
                <a:gd name="T1" fmla="*/ 0 h 1410"/>
                <a:gd name="T2" fmla="*/ 1375 w 1403"/>
                <a:gd name="T3" fmla="*/ 0 h 1410"/>
                <a:gd name="T4" fmla="*/ 0 w 1403"/>
                <a:gd name="T5" fmla="*/ 1381 h 1410"/>
                <a:gd name="T6" fmla="*/ 0 w 1403"/>
                <a:gd name="T7" fmla="*/ 1381 h 1410"/>
                <a:gd name="T8" fmla="*/ 0 w 1403"/>
                <a:gd name="T9" fmla="*/ 1410 h 1410"/>
                <a:gd name="T10" fmla="*/ 0 w 1403"/>
                <a:gd name="T11" fmla="*/ 1410 h 1410"/>
                <a:gd name="T12" fmla="*/ 1403 w 1403"/>
                <a:gd name="T13" fmla="*/ 0 h 1410"/>
              </a:gdLst>
              <a:ahLst/>
              <a:cxnLst>
                <a:cxn ang="0">
                  <a:pos x="T0" y="T1"/>
                </a:cxn>
                <a:cxn ang="0">
                  <a:pos x="T2" y="T3"/>
                </a:cxn>
                <a:cxn ang="0">
                  <a:pos x="T4" y="T5"/>
                </a:cxn>
                <a:cxn ang="0">
                  <a:pos x="T6" y="T7"/>
                </a:cxn>
                <a:cxn ang="0">
                  <a:pos x="T8" y="T9"/>
                </a:cxn>
                <a:cxn ang="0">
                  <a:pos x="T10" y="T11"/>
                </a:cxn>
                <a:cxn ang="0">
                  <a:pos x="T12" y="T13"/>
                </a:cxn>
              </a:cxnLst>
              <a:rect l="0" t="0" r="r" b="b"/>
              <a:pathLst>
                <a:path w="1403" h="1410">
                  <a:moveTo>
                    <a:pt x="1403" y="0"/>
                  </a:moveTo>
                  <a:lnTo>
                    <a:pt x="1375" y="0"/>
                  </a:lnTo>
                  <a:lnTo>
                    <a:pt x="0" y="1381"/>
                  </a:lnTo>
                  <a:lnTo>
                    <a:pt x="0" y="1381"/>
                  </a:lnTo>
                  <a:lnTo>
                    <a:pt x="0" y="1410"/>
                  </a:lnTo>
                  <a:lnTo>
                    <a:pt x="0" y="1410"/>
                  </a:lnTo>
                  <a:lnTo>
                    <a:pt x="1403"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8" name="Freeform 7"/>
            <p:cNvSpPr>
              <a:spLocks/>
            </p:cNvSpPr>
            <p:nvPr/>
          </p:nvSpPr>
          <p:spPr bwMode="auto">
            <a:xfrm>
              <a:off x="254" y="10"/>
              <a:ext cx="1476" cy="1466"/>
            </a:xfrm>
            <a:custGeom>
              <a:avLst/>
              <a:gdLst>
                <a:gd name="T0" fmla="*/ 1475 w 1476"/>
                <a:gd name="T1" fmla="*/ 0 h 1466"/>
                <a:gd name="T2" fmla="*/ 1447 w 1476"/>
                <a:gd name="T3" fmla="*/ 0 h 1466"/>
                <a:gd name="T4" fmla="*/ 0 w 1476"/>
                <a:gd name="T5" fmla="*/ 1451 h 1466"/>
                <a:gd name="T6" fmla="*/ 14 w 1476"/>
                <a:gd name="T7" fmla="*/ 1466 h 1466"/>
                <a:gd name="T8" fmla="*/ 1475 w 1476"/>
                <a:gd name="T9" fmla="*/ 0 h 1466"/>
              </a:gdLst>
              <a:ahLst/>
              <a:cxnLst>
                <a:cxn ang="0">
                  <a:pos x="T0" y="T1"/>
                </a:cxn>
                <a:cxn ang="0">
                  <a:pos x="T2" y="T3"/>
                </a:cxn>
                <a:cxn ang="0">
                  <a:pos x="T4" y="T5"/>
                </a:cxn>
                <a:cxn ang="0">
                  <a:pos x="T6" y="T7"/>
                </a:cxn>
                <a:cxn ang="0">
                  <a:pos x="T8" y="T9"/>
                </a:cxn>
              </a:cxnLst>
              <a:rect l="0" t="0" r="r" b="b"/>
              <a:pathLst>
                <a:path w="1476" h="1466">
                  <a:moveTo>
                    <a:pt x="1475" y="0"/>
                  </a:moveTo>
                  <a:lnTo>
                    <a:pt x="1447" y="0"/>
                  </a:lnTo>
                  <a:lnTo>
                    <a:pt x="0" y="1451"/>
                  </a:lnTo>
                  <a:lnTo>
                    <a:pt x="14" y="1466"/>
                  </a:lnTo>
                  <a:lnTo>
                    <a:pt x="1475"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9" name="Freeform 8"/>
            <p:cNvSpPr>
              <a:spLocks/>
            </p:cNvSpPr>
            <p:nvPr/>
          </p:nvSpPr>
          <p:spPr bwMode="auto">
            <a:xfrm>
              <a:off x="571" y="10"/>
              <a:ext cx="1474" cy="1466"/>
            </a:xfrm>
            <a:custGeom>
              <a:avLst/>
              <a:gdLst>
                <a:gd name="T0" fmla="*/ 1473 w 1474"/>
                <a:gd name="T1" fmla="*/ 0 h 1466"/>
                <a:gd name="T2" fmla="*/ 1444 w 1474"/>
                <a:gd name="T3" fmla="*/ 0 h 1466"/>
                <a:gd name="T4" fmla="*/ 0 w 1474"/>
                <a:gd name="T5" fmla="*/ 1451 h 1466"/>
                <a:gd name="T6" fmla="*/ 14 w 1474"/>
                <a:gd name="T7" fmla="*/ 1466 h 1466"/>
                <a:gd name="T8" fmla="*/ 1473 w 1474"/>
                <a:gd name="T9" fmla="*/ 0 h 1466"/>
              </a:gdLst>
              <a:ahLst/>
              <a:cxnLst>
                <a:cxn ang="0">
                  <a:pos x="T0" y="T1"/>
                </a:cxn>
                <a:cxn ang="0">
                  <a:pos x="T2" y="T3"/>
                </a:cxn>
                <a:cxn ang="0">
                  <a:pos x="T4" y="T5"/>
                </a:cxn>
                <a:cxn ang="0">
                  <a:pos x="T6" y="T7"/>
                </a:cxn>
                <a:cxn ang="0">
                  <a:pos x="T8" y="T9"/>
                </a:cxn>
              </a:cxnLst>
              <a:rect l="0" t="0" r="r" b="b"/>
              <a:pathLst>
                <a:path w="1474" h="1466">
                  <a:moveTo>
                    <a:pt x="1473" y="0"/>
                  </a:moveTo>
                  <a:lnTo>
                    <a:pt x="1444" y="0"/>
                  </a:lnTo>
                  <a:lnTo>
                    <a:pt x="0" y="1451"/>
                  </a:lnTo>
                  <a:lnTo>
                    <a:pt x="14" y="1466"/>
                  </a:lnTo>
                  <a:lnTo>
                    <a:pt x="1473"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0" name="Freeform 9"/>
            <p:cNvSpPr>
              <a:spLocks/>
            </p:cNvSpPr>
            <p:nvPr/>
          </p:nvSpPr>
          <p:spPr bwMode="auto">
            <a:xfrm>
              <a:off x="886" y="10"/>
              <a:ext cx="1475" cy="1466"/>
            </a:xfrm>
            <a:custGeom>
              <a:avLst/>
              <a:gdLst>
                <a:gd name="T0" fmla="*/ 1475 w 1475"/>
                <a:gd name="T1" fmla="*/ 0 h 1466"/>
                <a:gd name="T2" fmla="*/ 1447 w 1475"/>
                <a:gd name="T3" fmla="*/ 0 h 1466"/>
                <a:gd name="T4" fmla="*/ 0 w 1475"/>
                <a:gd name="T5" fmla="*/ 1451 h 1466"/>
                <a:gd name="T6" fmla="*/ 14 w 1475"/>
                <a:gd name="T7" fmla="*/ 1466 h 1466"/>
                <a:gd name="T8" fmla="*/ 1475 w 1475"/>
                <a:gd name="T9" fmla="*/ 0 h 1466"/>
              </a:gdLst>
              <a:ahLst/>
              <a:cxnLst>
                <a:cxn ang="0">
                  <a:pos x="T0" y="T1"/>
                </a:cxn>
                <a:cxn ang="0">
                  <a:pos x="T2" y="T3"/>
                </a:cxn>
                <a:cxn ang="0">
                  <a:pos x="T4" y="T5"/>
                </a:cxn>
                <a:cxn ang="0">
                  <a:pos x="T6" y="T7"/>
                </a:cxn>
                <a:cxn ang="0">
                  <a:pos x="T8" y="T9"/>
                </a:cxn>
              </a:cxnLst>
              <a:rect l="0" t="0" r="r" b="b"/>
              <a:pathLst>
                <a:path w="1475" h="1466">
                  <a:moveTo>
                    <a:pt x="1475" y="0"/>
                  </a:moveTo>
                  <a:lnTo>
                    <a:pt x="1447" y="0"/>
                  </a:lnTo>
                  <a:lnTo>
                    <a:pt x="0" y="1451"/>
                  </a:lnTo>
                  <a:lnTo>
                    <a:pt x="14" y="1466"/>
                  </a:lnTo>
                  <a:lnTo>
                    <a:pt x="1475"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1" name="Freeform 10"/>
            <p:cNvSpPr>
              <a:spLocks/>
            </p:cNvSpPr>
            <p:nvPr/>
          </p:nvSpPr>
          <p:spPr bwMode="auto">
            <a:xfrm>
              <a:off x="1200" y="10"/>
              <a:ext cx="1478" cy="1466"/>
            </a:xfrm>
            <a:custGeom>
              <a:avLst/>
              <a:gdLst>
                <a:gd name="T0" fmla="*/ 1478 w 1478"/>
                <a:gd name="T1" fmla="*/ 0 h 1466"/>
                <a:gd name="T2" fmla="*/ 1449 w 1478"/>
                <a:gd name="T3" fmla="*/ 0 h 1466"/>
                <a:gd name="T4" fmla="*/ 0 w 1478"/>
                <a:gd name="T5" fmla="*/ 1451 h 1466"/>
                <a:gd name="T6" fmla="*/ 14 w 1478"/>
                <a:gd name="T7" fmla="*/ 1466 h 1466"/>
                <a:gd name="T8" fmla="*/ 1478 w 1478"/>
                <a:gd name="T9" fmla="*/ 0 h 1466"/>
              </a:gdLst>
              <a:ahLst/>
              <a:cxnLst>
                <a:cxn ang="0">
                  <a:pos x="T0" y="T1"/>
                </a:cxn>
                <a:cxn ang="0">
                  <a:pos x="T2" y="T3"/>
                </a:cxn>
                <a:cxn ang="0">
                  <a:pos x="T4" y="T5"/>
                </a:cxn>
                <a:cxn ang="0">
                  <a:pos x="T6" y="T7"/>
                </a:cxn>
                <a:cxn ang="0">
                  <a:pos x="T8" y="T9"/>
                </a:cxn>
              </a:cxnLst>
              <a:rect l="0" t="0" r="r" b="b"/>
              <a:pathLst>
                <a:path w="1478" h="1466">
                  <a:moveTo>
                    <a:pt x="1478" y="0"/>
                  </a:moveTo>
                  <a:lnTo>
                    <a:pt x="1449" y="0"/>
                  </a:lnTo>
                  <a:lnTo>
                    <a:pt x="0" y="1451"/>
                  </a:lnTo>
                  <a:lnTo>
                    <a:pt x="14" y="1466"/>
                  </a:lnTo>
                  <a:lnTo>
                    <a:pt x="1478"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2" name="Freeform 11"/>
            <p:cNvSpPr>
              <a:spLocks/>
            </p:cNvSpPr>
            <p:nvPr/>
          </p:nvSpPr>
          <p:spPr bwMode="auto">
            <a:xfrm>
              <a:off x="1517" y="10"/>
              <a:ext cx="1476" cy="1466"/>
            </a:xfrm>
            <a:custGeom>
              <a:avLst/>
              <a:gdLst>
                <a:gd name="T0" fmla="*/ 1475 w 1476"/>
                <a:gd name="T1" fmla="*/ 0 h 1466"/>
                <a:gd name="T2" fmla="*/ 1447 w 1476"/>
                <a:gd name="T3" fmla="*/ 0 h 1466"/>
                <a:gd name="T4" fmla="*/ 0 w 1476"/>
                <a:gd name="T5" fmla="*/ 1451 h 1466"/>
                <a:gd name="T6" fmla="*/ 14 w 1476"/>
                <a:gd name="T7" fmla="*/ 1466 h 1466"/>
                <a:gd name="T8" fmla="*/ 1475 w 1476"/>
                <a:gd name="T9" fmla="*/ 0 h 1466"/>
              </a:gdLst>
              <a:ahLst/>
              <a:cxnLst>
                <a:cxn ang="0">
                  <a:pos x="T0" y="T1"/>
                </a:cxn>
                <a:cxn ang="0">
                  <a:pos x="T2" y="T3"/>
                </a:cxn>
                <a:cxn ang="0">
                  <a:pos x="T4" y="T5"/>
                </a:cxn>
                <a:cxn ang="0">
                  <a:pos x="T6" y="T7"/>
                </a:cxn>
                <a:cxn ang="0">
                  <a:pos x="T8" y="T9"/>
                </a:cxn>
              </a:cxnLst>
              <a:rect l="0" t="0" r="r" b="b"/>
              <a:pathLst>
                <a:path w="1476" h="1466">
                  <a:moveTo>
                    <a:pt x="1475" y="0"/>
                  </a:moveTo>
                  <a:lnTo>
                    <a:pt x="1447" y="0"/>
                  </a:lnTo>
                  <a:lnTo>
                    <a:pt x="0" y="1451"/>
                  </a:lnTo>
                  <a:lnTo>
                    <a:pt x="14" y="1466"/>
                  </a:lnTo>
                  <a:lnTo>
                    <a:pt x="1475"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3" name="Freeform 12"/>
            <p:cNvSpPr>
              <a:spLocks/>
            </p:cNvSpPr>
            <p:nvPr/>
          </p:nvSpPr>
          <p:spPr bwMode="auto">
            <a:xfrm>
              <a:off x="1834" y="10"/>
              <a:ext cx="1475" cy="1466"/>
            </a:xfrm>
            <a:custGeom>
              <a:avLst/>
              <a:gdLst>
                <a:gd name="T0" fmla="*/ 1475 w 1475"/>
                <a:gd name="T1" fmla="*/ 0 h 1466"/>
                <a:gd name="T2" fmla="*/ 1447 w 1475"/>
                <a:gd name="T3" fmla="*/ 0 h 1466"/>
                <a:gd name="T4" fmla="*/ 0 w 1475"/>
                <a:gd name="T5" fmla="*/ 1451 h 1466"/>
                <a:gd name="T6" fmla="*/ 14 w 1475"/>
                <a:gd name="T7" fmla="*/ 1466 h 1466"/>
                <a:gd name="T8" fmla="*/ 1475 w 1475"/>
                <a:gd name="T9" fmla="*/ 0 h 1466"/>
              </a:gdLst>
              <a:ahLst/>
              <a:cxnLst>
                <a:cxn ang="0">
                  <a:pos x="T0" y="T1"/>
                </a:cxn>
                <a:cxn ang="0">
                  <a:pos x="T2" y="T3"/>
                </a:cxn>
                <a:cxn ang="0">
                  <a:pos x="T4" y="T5"/>
                </a:cxn>
                <a:cxn ang="0">
                  <a:pos x="T6" y="T7"/>
                </a:cxn>
                <a:cxn ang="0">
                  <a:pos x="T8" y="T9"/>
                </a:cxn>
              </a:cxnLst>
              <a:rect l="0" t="0" r="r" b="b"/>
              <a:pathLst>
                <a:path w="1475" h="1466">
                  <a:moveTo>
                    <a:pt x="1475" y="0"/>
                  </a:moveTo>
                  <a:lnTo>
                    <a:pt x="1447" y="0"/>
                  </a:lnTo>
                  <a:lnTo>
                    <a:pt x="0" y="1451"/>
                  </a:lnTo>
                  <a:lnTo>
                    <a:pt x="14" y="1466"/>
                  </a:lnTo>
                  <a:lnTo>
                    <a:pt x="1475"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4" name="Freeform 13"/>
            <p:cNvSpPr>
              <a:spLocks/>
            </p:cNvSpPr>
            <p:nvPr/>
          </p:nvSpPr>
          <p:spPr bwMode="auto">
            <a:xfrm>
              <a:off x="2148" y="10"/>
              <a:ext cx="1476" cy="1466"/>
            </a:xfrm>
            <a:custGeom>
              <a:avLst/>
              <a:gdLst>
                <a:gd name="T0" fmla="*/ 1475 w 1476"/>
                <a:gd name="T1" fmla="*/ 0 h 1466"/>
                <a:gd name="T2" fmla="*/ 1447 w 1476"/>
                <a:gd name="T3" fmla="*/ 0 h 1466"/>
                <a:gd name="T4" fmla="*/ 0 w 1476"/>
                <a:gd name="T5" fmla="*/ 1451 h 1466"/>
                <a:gd name="T6" fmla="*/ 14 w 1476"/>
                <a:gd name="T7" fmla="*/ 1466 h 1466"/>
                <a:gd name="T8" fmla="*/ 1475 w 1476"/>
                <a:gd name="T9" fmla="*/ 0 h 1466"/>
              </a:gdLst>
              <a:ahLst/>
              <a:cxnLst>
                <a:cxn ang="0">
                  <a:pos x="T0" y="T1"/>
                </a:cxn>
                <a:cxn ang="0">
                  <a:pos x="T2" y="T3"/>
                </a:cxn>
                <a:cxn ang="0">
                  <a:pos x="T4" y="T5"/>
                </a:cxn>
                <a:cxn ang="0">
                  <a:pos x="T6" y="T7"/>
                </a:cxn>
                <a:cxn ang="0">
                  <a:pos x="T8" y="T9"/>
                </a:cxn>
              </a:cxnLst>
              <a:rect l="0" t="0" r="r" b="b"/>
              <a:pathLst>
                <a:path w="1476" h="1466">
                  <a:moveTo>
                    <a:pt x="1475" y="0"/>
                  </a:moveTo>
                  <a:lnTo>
                    <a:pt x="1447" y="0"/>
                  </a:lnTo>
                  <a:lnTo>
                    <a:pt x="0" y="1451"/>
                  </a:lnTo>
                  <a:lnTo>
                    <a:pt x="14" y="1466"/>
                  </a:lnTo>
                  <a:lnTo>
                    <a:pt x="1475"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5" name="Freeform 14"/>
            <p:cNvSpPr>
              <a:spLocks/>
            </p:cNvSpPr>
            <p:nvPr/>
          </p:nvSpPr>
          <p:spPr bwMode="auto">
            <a:xfrm>
              <a:off x="2465" y="10"/>
              <a:ext cx="1473" cy="1466"/>
            </a:xfrm>
            <a:custGeom>
              <a:avLst/>
              <a:gdLst>
                <a:gd name="T0" fmla="*/ 1473 w 1473"/>
                <a:gd name="T1" fmla="*/ 0 h 1466"/>
                <a:gd name="T2" fmla="*/ 1444 w 1473"/>
                <a:gd name="T3" fmla="*/ 0 h 1466"/>
                <a:gd name="T4" fmla="*/ 0 w 1473"/>
                <a:gd name="T5" fmla="*/ 1451 h 1466"/>
                <a:gd name="T6" fmla="*/ 14 w 1473"/>
                <a:gd name="T7" fmla="*/ 1466 h 1466"/>
                <a:gd name="T8" fmla="*/ 1473 w 1473"/>
                <a:gd name="T9" fmla="*/ 0 h 1466"/>
              </a:gdLst>
              <a:ahLst/>
              <a:cxnLst>
                <a:cxn ang="0">
                  <a:pos x="T0" y="T1"/>
                </a:cxn>
                <a:cxn ang="0">
                  <a:pos x="T2" y="T3"/>
                </a:cxn>
                <a:cxn ang="0">
                  <a:pos x="T4" y="T5"/>
                </a:cxn>
                <a:cxn ang="0">
                  <a:pos x="T6" y="T7"/>
                </a:cxn>
                <a:cxn ang="0">
                  <a:pos x="T8" y="T9"/>
                </a:cxn>
              </a:cxnLst>
              <a:rect l="0" t="0" r="r" b="b"/>
              <a:pathLst>
                <a:path w="1473" h="1466">
                  <a:moveTo>
                    <a:pt x="1473" y="0"/>
                  </a:moveTo>
                  <a:lnTo>
                    <a:pt x="1444" y="0"/>
                  </a:lnTo>
                  <a:lnTo>
                    <a:pt x="0" y="1451"/>
                  </a:lnTo>
                  <a:lnTo>
                    <a:pt x="14" y="1466"/>
                  </a:lnTo>
                  <a:lnTo>
                    <a:pt x="1473"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6" name="Freeform 15"/>
            <p:cNvSpPr>
              <a:spLocks/>
            </p:cNvSpPr>
            <p:nvPr/>
          </p:nvSpPr>
          <p:spPr bwMode="auto">
            <a:xfrm>
              <a:off x="2779" y="10"/>
              <a:ext cx="1476" cy="1466"/>
            </a:xfrm>
            <a:custGeom>
              <a:avLst/>
              <a:gdLst>
                <a:gd name="T0" fmla="*/ 1475 w 1476"/>
                <a:gd name="T1" fmla="*/ 0 h 1466"/>
                <a:gd name="T2" fmla="*/ 1447 w 1476"/>
                <a:gd name="T3" fmla="*/ 0 h 1466"/>
                <a:gd name="T4" fmla="*/ 0 w 1476"/>
                <a:gd name="T5" fmla="*/ 1451 h 1466"/>
                <a:gd name="T6" fmla="*/ 14 w 1476"/>
                <a:gd name="T7" fmla="*/ 1466 h 1466"/>
                <a:gd name="T8" fmla="*/ 1475 w 1476"/>
                <a:gd name="T9" fmla="*/ 0 h 1466"/>
              </a:gdLst>
              <a:ahLst/>
              <a:cxnLst>
                <a:cxn ang="0">
                  <a:pos x="T0" y="T1"/>
                </a:cxn>
                <a:cxn ang="0">
                  <a:pos x="T2" y="T3"/>
                </a:cxn>
                <a:cxn ang="0">
                  <a:pos x="T4" y="T5"/>
                </a:cxn>
                <a:cxn ang="0">
                  <a:pos x="T6" y="T7"/>
                </a:cxn>
                <a:cxn ang="0">
                  <a:pos x="T8" y="T9"/>
                </a:cxn>
              </a:cxnLst>
              <a:rect l="0" t="0" r="r" b="b"/>
              <a:pathLst>
                <a:path w="1476" h="1466">
                  <a:moveTo>
                    <a:pt x="1475" y="0"/>
                  </a:moveTo>
                  <a:lnTo>
                    <a:pt x="1447" y="0"/>
                  </a:lnTo>
                  <a:lnTo>
                    <a:pt x="0" y="1451"/>
                  </a:lnTo>
                  <a:lnTo>
                    <a:pt x="14" y="1466"/>
                  </a:lnTo>
                  <a:lnTo>
                    <a:pt x="1475"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7" name="Freeform 16"/>
            <p:cNvSpPr>
              <a:spLocks/>
            </p:cNvSpPr>
            <p:nvPr/>
          </p:nvSpPr>
          <p:spPr bwMode="auto">
            <a:xfrm>
              <a:off x="3096" y="10"/>
              <a:ext cx="1476" cy="1466"/>
            </a:xfrm>
            <a:custGeom>
              <a:avLst/>
              <a:gdLst>
                <a:gd name="T0" fmla="*/ 1475 w 1476"/>
                <a:gd name="T1" fmla="*/ 0 h 1466"/>
                <a:gd name="T2" fmla="*/ 1447 w 1476"/>
                <a:gd name="T3" fmla="*/ 0 h 1466"/>
                <a:gd name="T4" fmla="*/ 0 w 1476"/>
                <a:gd name="T5" fmla="*/ 1451 h 1466"/>
                <a:gd name="T6" fmla="*/ 14 w 1476"/>
                <a:gd name="T7" fmla="*/ 1466 h 1466"/>
                <a:gd name="T8" fmla="*/ 1475 w 1476"/>
                <a:gd name="T9" fmla="*/ 0 h 1466"/>
              </a:gdLst>
              <a:ahLst/>
              <a:cxnLst>
                <a:cxn ang="0">
                  <a:pos x="T0" y="T1"/>
                </a:cxn>
                <a:cxn ang="0">
                  <a:pos x="T2" y="T3"/>
                </a:cxn>
                <a:cxn ang="0">
                  <a:pos x="T4" y="T5"/>
                </a:cxn>
                <a:cxn ang="0">
                  <a:pos x="T6" y="T7"/>
                </a:cxn>
                <a:cxn ang="0">
                  <a:pos x="T8" y="T9"/>
                </a:cxn>
              </a:cxnLst>
              <a:rect l="0" t="0" r="r" b="b"/>
              <a:pathLst>
                <a:path w="1476" h="1466">
                  <a:moveTo>
                    <a:pt x="1475" y="0"/>
                  </a:moveTo>
                  <a:lnTo>
                    <a:pt x="1447" y="0"/>
                  </a:lnTo>
                  <a:lnTo>
                    <a:pt x="0" y="1451"/>
                  </a:lnTo>
                  <a:lnTo>
                    <a:pt x="14" y="1466"/>
                  </a:lnTo>
                  <a:lnTo>
                    <a:pt x="1475"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8" name="Freeform 17"/>
            <p:cNvSpPr>
              <a:spLocks/>
            </p:cNvSpPr>
            <p:nvPr/>
          </p:nvSpPr>
          <p:spPr bwMode="auto">
            <a:xfrm>
              <a:off x="3410" y="10"/>
              <a:ext cx="1474" cy="1466"/>
            </a:xfrm>
            <a:custGeom>
              <a:avLst/>
              <a:gdLst>
                <a:gd name="T0" fmla="*/ 1473 w 1474"/>
                <a:gd name="T1" fmla="*/ 0 h 1466"/>
                <a:gd name="T2" fmla="*/ 1444 w 1474"/>
                <a:gd name="T3" fmla="*/ 0 h 1466"/>
                <a:gd name="T4" fmla="*/ 0 w 1474"/>
                <a:gd name="T5" fmla="*/ 1451 h 1466"/>
                <a:gd name="T6" fmla="*/ 14 w 1474"/>
                <a:gd name="T7" fmla="*/ 1466 h 1466"/>
                <a:gd name="T8" fmla="*/ 1473 w 1474"/>
                <a:gd name="T9" fmla="*/ 0 h 1466"/>
              </a:gdLst>
              <a:ahLst/>
              <a:cxnLst>
                <a:cxn ang="0">
                  <a:pos x="T0" y="T1"/>
                </a:cxn>
                <a:cxn ang="0">
                  <a:pos x="T2" y="T3"/>
                </a:cxn>
                <a:cxn ang="0">
                  <a:pos x="T4" y="T5"/>
                </a:cxn>
                <a:cxn ang="0">
                  <a:pos x="T6" y="T7"/>
                </a:cxn>
                <a:cxn ang="0">
                  <a:pos x="T8" y="T9"/>
                </a:cxn>
              </a:cxnLst>
              <a:rect l="0" t="0" r="r" b="b"/>
              <a:pathLst>
                <a:path w="1474" h="1466">
                  <a:moveTo>
                    <a:pt x="1473" y="0"/>
                  </a:moveTo>
                  <a:lnTo>
                    <a:pt x="1444" y="0"/>
                  </a:lnTo>
                  <a:lnTo>
                    <a:pt x="0" y="1451"/>
                  </a:lnTo>
                  <a:lnTo>
                    <a:pt x="14" y="1466"/>
                  </a:lnTo>
                  <a:lnTo>
                    <a:pt x="1473"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9" name="Freeform 18"/>
            <p:cNvSpPr>
              <a:spLocks/>
            </p:cNvSpPr>
            <p:nvPr/>
          </p:nvSpPr>
          <p:spPr bwMode="auto">
            <a:xfrm>
              <a:off x="3727" y="10"/>
              <a:ext cx="1474" cy="1466"/>
            </a:xfrm>
            <a:custGeom>
              <a:avLst/>
              <a:gdLst>
                <a:gd name="T0" fmla="*/ 1473 w 1474"/>
                <a:gd name="T1" fmla="*/ 0 h 1466"/>
                <a:gd name="T2" fmla="*/ 1444 w 1474"/>
                <a:gd name="T3" fmla="*/ 0 h 1466"/>
                <a:gd name="T4" fmla="*/ 0 w 1474"/>
                <a:gd name="T5" fmla="*/ 1451 h 1466"/>
                <a:gd name="T6" fmla="*/ 14 w 1474"/>
                <a:gd name="T7" fmla="*/ 1466 h 1466"/>
                <a:gd name="T8" fmla="*/ 1473 w 1474"/>
                <a:gd name="T9" fmla="*/ 0 h 1466"/>
              </a:gdLst>
              <a:ahLst/>
              <a:cxnLst>
                <a:cxn ang="0">
                  <a:pos x="T0" y="T1"/>
                </a:cxn>
                <a:cxn ang="0">
                  <a:pos x="T2" y="T3"/>
                </a:cxn>
                <a:cxn ang="0">
                  <a:pos x="T4" y="T5"/>
                </a:cxn>
                <a:cxn ang="0">
                  <a:pos x="T6" y="T7"/>
                </a:cxn>
                <a:cxn ang="0">
                  <a:pos x="T8" y="T9"/>
                </a:cxn>
              </a:cxnLst>
              <a:rect l="0" t="0" r="r" b="b"/>
              <a:pathLst>
                <a:path w="1474" h="1466">
                  <a:moveTo>
                    <a:pt x="1473" y="0"/>
                  </a:moveTo>
                  <a:lnTo>
                    <a:pt x="1444" y="0"/>
                  </a:lnTo>
                  <a:lnTo>
                    <a:pt x="0" y="1451"/>
                  </a:lnTo>
                  <a:lnTo>
                    <a:pt x="14" y="1466"/>
                  </a:lnTo>
                  <a:lnTo>
                    <a:pt x="1473"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0" name="Freeform 19"/>
            <p:cNvSpPr>
              <a:spLocks/>
            </p:cNvSpPr>
            <p:nvPr/>
          </p:nvSpPr>
          <p:spPr bwMode="auto">
            <a:xfrm>
              <a:off x="4042" y="10"/>
              <a:ext cx="1475" cy="1466"/>
            </a:xfrm>
            <a:custGeom>
              <a:avLst/>
              <a:gdLst>
                <a:gd name="T0" fmla="*/ 1475 w 1475"/>
                <a:gd name="T1" fmla="*/ 0 h 1466"/>
                <a:gd name="T2" fmla="*/ 1447 w 1475"/>
                <a:gd name="T3" fmla="*/ 0 h 1466"/>
                <a:gd name="T4" fmla="*/ 0 w 1475"/>
                <a:gd name="T5" fmla="*/ 1451 h 1466"/>
                <a:gd name="T6" fmla="*/ 14 w 1475"/>
                <a:gd name="T7" fmla="*/ 1466 h 1466"/>
                <a:gd name="T8" fmla="*/ 1475 w 1475"/>
                <a:gd name="T9" fmla="*/ 0 h 1466"/>
              </a:gdLst>
              <a:ahLst/>
              <a:cxnLst>
                <a:cxn ang="0">
                  <a:pos x="T0" y="T1"/>
                </a:cxn>
                <a:cxn ang="0">
                  <a:pos x="T2" y="T3"/>
                </a:cxn>
                <a:cxn ang="0">
                  <a:pos x="T4" y="T5"/>
                </a:cxn>
                <a:cxn ang="0">
                  <a:pos x="T6" y="T7"/>
                </a:cxn>
                <a:cxn ang="0">
                  <a:pos x="T8" y="T9"/>
                </a:cxn>
              </a:cxnLst>
              <a:rect l="0" t="0" r="r" b="b"/>
              <a:pathLst>
                <a:path w="1475" h="1466">
                  <a:moveTo>
                    <a:pt x="1475" y="0"/>
                  </a:moveTo>
                  <a:lnTo>
                    <a:pt x="1447" y="0"/>
                  </a:lnTo>
                  <a:lnTo>
                    <a:pt x="0" y="1451"/>
                  </a:lnTo>
                  <a:lnTo>
                    <a:pt x="14" y="1466"/>
                  </a:lnTo>
                  <a:lnTo>
                    <a:pt x="1475"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1" name="Freeform 20"/>
            <p:cNvSpPr>
              <a:spLocks/>
            </p:cNvSpPr>
            <p:nvPr/>
          </p:nvSpPr>
          <p:spPr bwMode="auto">
            <a:xfrm>
              <a:off x="4358" y="10"/>
              <a:ext cx="1474" cy="1466"/>
            </a:xfrm>
            <a:custGeom>
              <a:avLst/>
              <a:gdLst>
                <a:gd name="T0" fmla="*/ 1473 w 1474"/>
                <a:gd name="T1" fmla="*/ 0 h 1466"/>
                <a:gd name="T2" fmla="*/ 1444 w 1474"/>
                <a:gd name="T3" fmla="*/ 0 h 1466"/>
                <a:gd name="T4" fmla="*/ 0 w 1474"/>
                <a:gd name="T5" fmla="*/ 1451 h 1466"/>
                <a:gd name="T6" fmla="*/ 14 w 1474"/>
                <a:gd name="T7" fmla="*/ 1466 h 1466"/>
                <a:gd name="T8" fmla="*/ 1473 w 1474"/>
                <a:gd name="T9" fmla="*/ 0 h 1466"/>
              </a:gdLst>
              <a:ahLst/>
              <a:cxnLst>
                <a:cxn ang="0">
                  <a:pos x="T0" y="T1"/>
                </a:cxn>
                <a:cxn ang="0">
                  <a:pos x="T2" y="T3"/>
                </a:cxn>
                <a:cxn ang="0">
                  <a:pos x="T4" y="T5"/>
                </a:cxn>
                <a:cxn ang="0">
                  <a:pos x="T6" y="T7"/>
                </a:cxn>
                <a:cxn ang="0">
                  <a:pos x="T8" y="T9"/>
                </a:cxn>
              </a:cxnLst>
              <a:rect l="0" t="0" r="r" b="b"/>
              <a:pathLst>
                <a:path w="1474" h="1466">
                  <a:moveTo>
                    <a:pt x="1473" y="0"/>
                  </a:moveTo>
                  <a:lnTo>
                    <a:pt x="1444" y="0"/>
                  </a:lnTo>
                  <a:lnTo>
                    <a:pt x="0" y="1451"/>
                  </a:lnTo>
                  <a:lnTo>
                    <a:pt x="14" y="1466"/>
                  </a:lnTo>
                  <a:lnTo>
                    <a:pt x="1473"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2" name="Freeform 21"/>
            <p:cNvSpPr>
              <a:spLocks/>
            </p:cNvSpPr>
            <p:nvPr/>
          </p:nvSpPr>
          <p:spPr bwMode="auto">
            <a:xfrm>
              <a:off x="4675" y="10"/>
              <a:ext cx="1474" cy="1466"/>
            </a:xfrm>
            <a:custGeom>
              <a:avLst/>
              <a:gdLst>
                <a:gd name="T0" fmla="*/ 1473 w 1474"/>
                <a:gd name="T1" fmla="*/ 0 h 1466"/>
                <a:gd name="T2" fmla="*/ 1444 w 1474"/>
                <a:gd name="T3" fmla="*/ 0 h 1466"/>
                <a:gd name="T4" fmla="*/ 0 w 1474"/>
                <a:gd name="T5" fmla="*/ 1451 h 1466"/>
                <a:gd name="T6" fmla="*/ 14 w 1474"/>
                <a:gd name="T7" fmla="*/ 1466 h 1466"/>
                <a:gd name="T8" fmla="*/ 1473 w 1474"/>
                <a:gd name="T9" fmla="*/ 0 h 1466"/>
              </a:gdLst>
              <a:ahLst/>
              <a:cxnLst>
                <a:cxn ang="0">
                  <a:pos x="T0" y="T1"/>
                </a:cxn>
                <a:cxn ang="0">
                  <a:pos x="T2" y="T3"/>
                </a:cxn>
                <a:cxn ang="0">
                  <a:pos x="T4" y="T5"/>
                </a:cxn>
                <a:cxn ang="0">
                  <a:pos x="T6" y="T7"/>
                </a:cxn>
                <a:cxn ang="0">
                  <a:pos x="T8" y="T9"/>
                </a:cxn>
              </a:cxnLst>
              <a:rect l="0" t="0" r="r" b="b"/>
              <a:pathLst>
                <a:path w="1474" h="1466">
                  <a:moveTo>
                    <a:pt x="1473" y="0"/>
                  </a:moveTo>
                  <a:lnTo>
                    <a:pt x="1444" y="0"/>
                  </a:lnTo>
                  <a:lnTo>
                    <a:pt x="0" y="1451"/>
                  </a:lnTo>
                  <a:lnTo>
                    <a:pt x="14" y="1466"/>
                  </a:lnTo>
                  <a:lnTo>
                    <a:pt x="1473"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3" name="Freeform 22"/>
            <p:cNvSpPr>
              <a:spLocks/>
            </p:cNvSpPr>
            <p:nvPr/>
          </p:nvSpPr>
          <p:spPr bwMode="auto">
            <a:xfrm>
              <a:off x="4987" y="10"/>
              <a:ext cx="1476" cy="1466"/>
            </a:xfrm>
            <a:custGeom>
              <a:avLst/>
              <a:gdLst>
                <a:gd name="T0" fmla="*/ 1475 w 1476"/>
                <a:gd name="T1" fmla="*/ 0 h 1466"/>
                <a:gd name="T2" fmla="*/ 1447 w 1476"/>
                <a:gd name="T3" fmla="*/ 0 h 1466"/>
                <a:gd name="T4" fmla="*/ 0 w 1476"/>
                <a:gd name="T5" fmla="*/ 1451 h 1466"/>
                <a:gd name="T6" fmla="*/ 14 w 1476"/>
                <a:gd name="T7" fmla="*/ 1466 h 1466"/>
                <a:gd name="T8" fmla="*/ 1475 w 1476"/>
                <a:gd name="T9" fmla="*/ 0 h 1466"/>
              </a:gdLst>
              <a:ahLst/>
              <a:cxnLst>
                <a:cxn ang="0">
                  <a:pos x="T0" y="T1"/>
                </a:cxn>
                <a:cxn ang="0">
                  <a:pos x="T2" y="T3"/>
                </a:cxn>
                <a:cxn ang="0">
                  <a:pos x="T4" y="T5"/>
                </a:cxn>
                <a:cxn ang="0">
                  <a:pos x="T6" y="T7"/>
                </a:cxn>
                <a:cxn ang="0">
                  <a:pos x="T8" y="T9"/>
                </a:cxn>
              </a:cxnLst>
              <a:rect l="0" t="0" r="r" b="b"/>
              <a:pathLst>
                <a:path w="1476" h="1466">
                  <a:moveTo>
                    <a:pt x="1475" y="0"/>
                  </a:moveTo>
                  <a:lnTo>
                    <a:pt x="1447" y="0"/>
                  </a:lnTo>
                  <a:lnTo>
                    <a:pt x="0" y="1451"/>
                  </a:lnTo>
                  <a:lnTo>
                    <a:pt x="14" y="1466"/>
                  </a:lnTo>
                  <a:lnTo>
                    <a:pt x="1475"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4" name="Freeform 23"/>
            <p:cNvSpPr>
              <a:spLocks/>
            </p:cNvSpPr>
            <p:nvPr/>
          </p:nvSpPr>
          <p:spPr bwMode="auto">
            <a:xfrm>
              <a:off x="5304" y="10"/>
              <a:ext cx="1476" cy="1466"/>
            </a:xfrm>
            <a:custGeom>
              <a:avLst/>
              <a:gdLst>
                <a:gd name="T0" fmla="*/ 1475 w 1476"/>
                <a:gd name="T1" fmla="*/ 0 h 1466"/>
                <a:gd name="T2" fmla="*/ 1447 w 1476"/>
                <a:gd name="T3" fmla="*/ 0 h 1466"/>
                <a:gd name="T4" fmla="*/ 0 w 1476"/>
                <a:gd name="T5" fmla="*/ 1451 h 1466"/>
                <a:gd name="T6" fmla="*/ 14 w 1476"/>
                <a:gd name="T7" fmla="*/ 1466 h 1466"/>
                <a:gd name="T8" fmla="*/ 1475 w 1476"/>
                <a:gd name="T9" fmla="*/ 0 h 1466"/>
              </a:gdLst>
              <a:ahLst/>
              <a:cxnLst>
                <a:cxn ang="0">
                  <a:pos x="T0" y="T1"/>
                </a:cxn>
                <a:cxn ang="0">
                  <a:pos x="T2" y="T3"/>
                </a:cxn>
                <a:cxn ang="0">
                  <a:pos x="T4" y="T5"/>
                </a:cxn>
                <a:cxn ang="0">
                  <a:pos x="T6" y="T7"/>
                </a:cxn>
                <a:cxn ang="0">
                  <a:pos x="T8" y="T9"/>
                </a:cxn>
              </a:cxnLst>
              <a:rect l="0" t="0" r="r" b="b"/>
              <a:pathLst>
                <a:path w="1476" h="1466">
                  <a:moveTo>
                    <a:pt x="1475" y="0"/>
                  </a:moveTo>
                  <a:lnTo>
                    <a:pt x="1447" y="0"/>
                  </a:lnTo>
                  <a:lnTo>
                    <a:pt x="0" y="1451"/>
                  </a:lnTo>
                  <a:lnTo>
                    <a:pt x="14" y="1466"/>
                  </a:lnTo>
                  <a:lnTo>
                    <a:pt x="1475"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5" name="Freeform 24"/>
            <p:cNvSpPr>
              <a:spLocks/>
            </p:cNvSpPr>
            <p:nvPr/>
          </p:nvSpPr>
          <p:spPr bwMode="auto">
            <a:xfrm>
              <a:off x="5621" y="10"/>
              <a:ext cx="1473" cy="1466"/>
            </a:xfrm>
            <a:custGeom>
              <a:avLst/>
              <a:gdLst>
                <a:gd name="T0" fmla="*/ 1473 w 1473"/>
                <a:gd name="T1" fmla="*/ 0 h 1466"/>
                <a:gd name="T2" fmla="*/ 1444 w 1473"/>
                <a:gd name="T3" fmla="*/ 0 h 1466"/>
                <a:gd name="T4" fmla="*/ 0 w 1473"/>
                <a:gd name="T5" fmla="*/ 1451 h 1466"/>
                <a:gd name="T6" fmla="*/ 14 w 1473"/>
                <a:gd name="T7" fmla="*/ 1466 h 1466"/>
                <a:gd name="T8" fmla="*/ 1473 w 1473"/>
                <a:gd name="T9" fmla="*/ 0 h 1466"/>
              </a:gdLst>
              <a:ahLst/>
              <a:cxnLst>
                <a:cxn ang="0">
                  <a:pos x="T0" y="T1"/>
                </a:cxn>
                <a:cxn ang="0">
                  <a:pos x="T2" y="T3"/>
                </a:cxn>
                <a:cxn ang="0">
                  <a:pos x="T4" y="T5"/>
                </a:cxn>
                <a:cxn ang="0">
                  <a:pos x="T6" y="T7"/>
                </a:cxn>
                <a:cxn ang="0">
                  <a:pos x="T8" y="T9"/>
                </a:cxn>
              </a:cxnLst>
              <a:rect l="0" t="0" r="r" b="b"/>
              <a:pathLst>
                <a:path w="1473" h="1466">
                  <a:moveTo>
                    <a:pt x="1473" y="0"/>
                  </a:moveTo>
                  <a:lnTo>
                    <a:pt x="1444" y="0"/>
                  </a:lnTo>
                  <a:lnTo>
                    <a:pt x="0" y="1451"/>
                  </a:lnTo>
                  <a:lnTo>
                    <a:pt x="14" y="1466"/>
                  </a:lnTo>
                  <a:lnTo>
                    <a:pt x="1473"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6" name="Freeform 25"/>
            <p:cNvSpPr>
              <a:spLocks/>
            </p:cNvSpPr>
            <p:nvPr/>
          </p:nvSpPr>
          <p:spPr bwMode="auto">
            <a:xfrm>
              <a:off x="5935" y="10"/>
              <a:ext cx="1476" cy="1466"/>
            </a:xfrm>
            <a:custGeom>
              <a:avLst/>
              <a:gdLst>
                <a:gd name="T0" fmla="*/ 1475 w 1476"/>
                <a:gd name="T1" fmla="*/ 0 h 1466"/>
                <a:gd name="T2" fmla="*/ 1447 w 1476"/>
                <a:gd name="T3" fmla="*/ 0 h 1466"/>
                <a:gd name="T4" fmla="*/ 0 w 1476"/>
                <a:gd name="T5" fmla="*/ 1451 h 1466"/>
                <a:gd name="T6" fmla="*/ 14 w 1476"/>
                <a:gd name="T7" fmla="*/ 1466 h 1466"/>
                <a:gd name="T8" fmla="*/ 1475 w 1476"/>
                <a:gd name="T9" fmla="*/ 0 h 1466"/>
              </a:gdLst>
              <a:ahLst/>
              <a:cxnLst>
                <a:cxn ang="0">
                  <a:pos x="T0" y="T1"/>
                </a:cxn>
                <a:cxn ang="0">
                  <a:pos x="T2" y="T3"/>
                </a:cxn>
                <a:cxn ang="0">
                  <a:pos x="T4" y="T5"/>
                </a:cxn>
                <a:cxn ang="0">
                  <a:pos x="T6" y="T7"/>
                </a:cxn>
                <a:cxn ang="0">
                  <a:pos x="T8" y="T9"/>
                </a:cxn>
              </a:cxnLst>
              <a:rect l="0" t="0" r="r" b="b"/>
              <a:pathLst>
                <a:path w="1476" h="1466">
                  <a:moveTo>
                    <a:pt x="1475" y="0"/>
                  </a:moveTo>
                  <a:lnTo>
                    <a:pt x="1447" y="0"/>
                  </a:lnTo>
                  <a:lnTo>
                    <a:pt x="0" y="1451"/>
                  </a:lnTo>
                  <a:lnTo>
                    <a:pt x="14" y="1466"/>
                  </a:lnTo>
                  <a:lnTo>
                    <a:pt x="1475"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7" name="Freeform 26"/>
            <p:cNvSpPr>
              <a:spLocks/>
            </p:cNvSpPr>
            <p:nvPr/>
          </p:nvSpPr>
          <p:spPr bwMode="auto">
            <a:xfrm>
              <a:off x="6252" y="10"/>
              <a:ext cx="1473" cy="1466"/>
            </a:xfrm>
            <a:custGeom>
              <a:avLst/>
              <a:gdLst>
                <a:gd name="T0" fmla="*/ 1473 w 1473"/>
                <a:gd name="T1" fmla="*/ 0 h 1466"/>
                <a:gd name="T2" fmla="*/ 1444 w 1473"/>
                <a:gd name="T3" fmla="*/ 0 h 1466"/>
                <a:gd name="T4" fmla="*/ 0 w 1473"/>
                <a:gd name="T5" fmla="*/ 1451 h 1466"/>
                <a:gd name="T6" fmla="*/ 14 w 1473"/>
                <a:gd name="T7" fmla="*/ 1466 h 1466"/>
                <a:gd name="T8" fmla="*/ 1473 w 1473"/>
                <a:gd name="T9" fmla="*/ 0 h 1466"/>
              </a:gdLst>
              <a:ahLst/>
              <a:cxnLst>
                <a:cxn ang="0">
                  <a:pos x="T0" y="T1"/>
                </a:cxn>
                <a:cxn ang="0">
                  <a:pos x="T2" y="T3"/>
                </a:cxn>
                <a:cxn ang="0">
                  <a:pos x="T4" y="T5"/>
                </a:cxn>
                <a:cxn ang="0">
                  <a:pos x="T6" y="T7"/>
                </a:cxn>
                <a:cxn ang="0">
                  <a:pos x="T8" y="T9"/>
                </a:cxn>
              </a:cxnLst>
              <a:rect l="0" t="0" r="r" b="b"/>
              <a:pathLst>
                <a:path w="1473" h="1466">
                  <a:moveTo>
                    <a:pt x="1473" y="0"/>
                  </a:moveTo>
                  <a:lnTo>
                    <a:pt x="1444" y="0"/>
                  </a:lnTo>
                  <a:lnTo>
                    <a:pt x="0" y="1451"/>
                  </a:lnTo>
                  <a:lnTo>
                    <a:pt x="14" y="1466"/>
                  </a:lnTo>
                  <a:lnTo>
                    <a:pt x="1473"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8" name="Freeform 27"/>
            <p:cNvSpPr>
              <a:spLocks/>
            </p:cNvSpPr>
            <p:nvPr/>
          </p:nvSpPr>
          <p:spPr bwMode="auto">
            <a:xfrm>
              <a:off x="6566" y="10"/>
              <a:ext cx="1476" cy="1466"/>
            </a:xfrm>
            <a:custGeom>
              <a:avLst/>
              <a:gdLst>
                <a:gd name="T0" fmla="*/ 1475 w 1476"/>
                <a:gd name="T1" fmla="*/ 0 h 1466"/>
                <a:gd name="T2" fmla="*/ 1447 w 1476"/>
                <a:gd name="T3" fmla="*/ 0 h 1466"/>
                <a:gd name="T4" fmla="*/ 0 w 1476"/>
                <a:gd name="T5" fmla="*/ 1451 h 1466"/>
                <a:gd name="T6" fmla="*/ 14 w 1476"/>
                <a:gd name="T7" fmla="*/ 1466 h 1466"/>
                <a:gd name="T8" fmla="*/ 1475 w 1476"/>
                <a:gd name="T9" fmla="*/ 0 h 1466"/>
              </a:gdLst>
              <a:ahLst/>
              <a:cxnLst>
                <a:cxn ang="0">
                  <a:pos x="T0" y="T1"/>
                </a:cxn>
                <a:cxn ang="0">
                  <a:pos x="T2" y="T3"/>
                </a:cxn>
                <a:cxn ang="0">
                  <a:pos x="T4" y="T5"/>
                </a:cxn>
                <a:cxn ang="0">
                  <a:pos x="T6" y="T7"/>
                </a:cxn>
                <a:cxn ang="0">
                  <a:pos x="T8" y="T9"/>
                </a:cxn>
              </a:cxnLst>
              <a:rect l="0" t="0" r="r" b="b"/>
              <a:pathLst>
                <a:path w="1476" h="1466">
                  <a:moveTo>
                    <a:pt x="1475" y="0"/>
                  </a:moveTo>
                  <a:lnTo>
                    <a:pt x="1447" y="0"/>
                  </a:lnTo>
                  <a:lnTo>
                    <a:pt x="0" y="1451"/>
                  </a:lnTo>
                  <a:lnTo>
                    <a:pt x="14" y="1466"/>
                  </a:lnTo>
                  <a:lnTo>
                    <a:pt x="1475"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9" name="Freeform 28"/>
            <p:cNvSpPr>
              <a:spLocks/>
            </p:cNvSpPr>
            <p:nvPr/>
          </p:nvSpPr>
          <p:spPr bwMode="auto">
            <a:xfrm>
              <a:off x="6881" y="10"/>
              <a:ext cx="1478" cy="1466"/>
            </a:xfrm>
            <a:custGeom>
              <a:avLst/>
              <a:gdLst>
                <a:gd name="T0" fmla="*/ 1478 w 1478"/>
                <a:gd name="T1" fmla="*/ 0 h 1466"/>
                <a:gd name="T2" fmla="*/ 1449 w 1478"/>
                <a:gd name="T3" fmla="*/ 0 h 1466"/>
                <a:gd name="T4" fmla="*/ 0 w 1478"/>
                <a:gd name="T5" fmla="*/ 1451 h 1466"/>
                <a:gd name="T6" fmla="*/ 14 w 1478"/>
                <a:gd name="T7" fmla="*/ 1466 h 1466"/>
                <a:gd name="T8" fmla="*/ 1478 w 1478"/>
                <a:gd name="T9" fmla="*/ 0 h 1466"/>
              </a:gdLst>
              <a:ahLst/>
              <a:cxnLst>
                <a:cxn ang="0">
                  <a:pos x="T0" y="T1"/>
                </a:cxn>
                <a:cxn ang="0">
                  <a:pos x="T2" y="T3"/>
                </a:cxn>
                <a:cxn ang="0">
                  <a:pos x="T4" y="T5"/>
                </a:cxn>
                <a:cxn ang="0">
                  <a:pos x="T6" y="T7"/>
                </a:cxn>
                <a:cxn ang="0">
                  <a:pos x="T8" y="T9"/>
                </a:cxn>
              </a:cxnLst>
              <a:rect l="0" t="0" r="r" b="b"/>
              <a:pathLst>
                <a:path w="1478" h="1466">
                  <a:moveTo>
                    <a:pt x="1478" y="0"/>
                  </a:moveTo>
                  <a:lnTo>
                    <a:pt x="1449" y="0"/>
                  </a:lnTo>
                  <a:lnTo>
                    <a:pt x="0" y="1451"/>
                  </a:lnTo>
                  <a:lnTo>
                    <a:pt x="14" y="1466"/>
                  </a:lnTo>
                  <a:lnTo>
                    <a:pt x="1478"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0" name="Freeform 29"/>
            <p:cNvSpPr>
              <a:spLocks/>
            </p:cNvSpPr>
            <p:nvPr/>
          </p:nvSpPr>
          <p:spPr bwMode="auto">
            <a:xfrm>
              <a:off x="7198" y="10"/>
              <a:ext cx="1475" cy="1466"/>
            </a:xfrm>
            <a:custGeom>
              <a:avLst/>
              <a:gdLst>
                <a:gd name="T0" fmla="*/ 1475 w 1475"/>
                <a:gd name="T1" fmla="*/ 0 h 1466"/>
                <a:gd name="T2" fmla="*/ 1447 w 1475"/>
                <a:gd name="T3" fmla="*/ 0 h 1466"/>
                <a:gd name="T4" fmla="*/ 0 w 1475"/>
                <a:gd name="T5" fmla="*/ 1451 h 1466"/>
                <a:gd name="T6" fmla="*/ 14 w 1475"/>
                <a:gd name="T7" fmla="*/ 1466 h 1466"/>
                <a:gd name="T8" fmla="*/ 1475 w 1475"/>
                <a:gd name="T9" fmla="*/ 0 h 1466"/>
              </a:gdLst>
              <a:ahLst/>
              <a:cxnLst>
                <a:cxn ang="0">
                  <a:pos x="T0" y="T1"/>
                </a:cxn>
                <a:cxn ang="0">
                  <a:pos x="T2" y="T3"/>
                </a:cxn>
                <a:cxn ang="0">
                  <a:pos x="T4" y="T5"/>
                </a:cxn>
                <a:cxn ang="0">
                  <a:pos x="T6" y="T7"/>
                </a:cxn>
                <a:cxn ang="0">
                  <a:pos x="T8" y="T9"/>
                </a:cxn>
              </a:cxnLst>
              <a:rect l="0" t="0" r="r" b="b"/>
              <a:pathLst>
                <a:path w="1475" h="1466">
                  <a:moveTo>
                    <a:pt x="1475" y="0"/>
                  </a:moveTo>
                  <a:lnTo>
                    <a:pt x="1447" y="0"/>
                  </a:lnTo>
                  <a:lnTo>
                    <a:pt x="0" y="1451"/>
                  </a:lnTo>
                  <a:lnTo>
                    <a:pt x="14" y="1466"/>
                  </a:lnTo>
                  <a:lnTo>
                    <a:pt x="1475"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1" name="Freeform 30"/>
            <p:cNvSpPr>
              <a:spLocks/>
            </p:cNvSpPr>
            <p:nvPr/>
          </p:nvSpPr>
          <p:spPr bwMode="auto">
            <a:xfrm>
              <a:off x="7512" y="10"/>
              <a:ext cx="1478" cy="1466"/>
            </a:xfrm>
            <a:custGeom>
              <a:avLst/>
              <a:gdLst>
                <a:gd name="T0" fmla="*/ 1478 w 1478"/>
                <a:gd name="T1" fmla="*/ 0 h 1466"/>
                <a:gd name="T2" fmla="*/ 1449 w 1478"/>
                <a:gd name="T3" fmla="*/ 0 h 1466"/>
                <a:gd name="T4" fmla="*/ 0 w 1478"/>
                <a:gd name="T5" fmla="*/ 1451 h 1466"/>
                <a:gd name="T6" fmla="*/ 14 w 1478"/>
                <a:gd name="T7" fmla="*/ 1466 h 1466"/>
                <a:gd name="T8" fmla="*/ 1478 w 1478"/>
                <a:gd name="T9" fmla="*/ 0 h 1466"/>
              </a:gdLst>
              <a:ahLst/>
              <a:cxnLst>
                <a:cxn ang="0">
                  <a:pos x="T0" y="T1"/>
                </a:cxn>
                <a:cxn ang="0">
                  <a:pos x="T2" y="T3"/>
                </a:cxn>
                <a:cxn ang="0">
                  <a:pos x="T4" y="T5"/>
                </a:cxn>
                <a:cxn ang="0">
                  <a:pos x="T6" y="T7"/>
                </a:cxn>
                <a:cxn ang="0">
                  <a:pos x="T8" y="T9"/>
                </a:cxn>
              </a:cxnLst>
              <a:rect l="0" t="0" r="r" b="b"/>
              <a:pathLst>
                <a:path w="1478" h="1466">
                  <a:moveTo>
                    <a:pt x="1478" y="0"/>
                  </a:moveTo>
                  <a:lnTo>
                    <a:pt x="1449" y="0"/>
                  </a:lnTo>
                  <a:lnTo>
                    <a:pt x="0" y="1451"/>
                  </a:lnTo>
                  <a:lnTo>
                    <a:pt x="14" y="1466"/>
                  </a:lnTo>
                  <a:lnTo>
                    <a:pt x="1478"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2" name="Freeform 31"/>
            <p:cNvSpPr>
              <a:spLocks/>
            </p:cNvSpPr>
            <p:nvPr/>
          </p:nvSpPr>
          <p:spPr bwMode="auto">
            <a:xfrm>
              <a:off x="7829" y="10"/>
              <a:ext cx="1476" cy="1466"/>
            </a:xfrm>
            <a:custGeom>
              <a:avLst/>
              <a:gdLst>
                <a:gd name="T0" fmla="*/ 1475 w 1476"/>
                <a:gd name="T1" fmla="*/ 0 h 1466"/>
                <a:gd name="T2" fmla="*/ 1447 w 1476"/>
                <a:gd name="T3" fmla="*/ 0 h 1466"/>
                <a:gd name="T4" fmla="*/ 0 w 1476"/>
                <a:gd name="T5" fmla="*/ 1451 h 1466"/>
                <a:gd name="T6" fmla="*/ 14 w 1476"/>
                <a:gd name="T7" fmla="*/ 1466 h 1466"/>
                <a:gd name="T8" fmla="*/ 1475 w 1476"/>
                <a:gd name="T9" fmla="*/ 0 h 1466"/>
              </a:gdLst>
              <a:ahLst/>
              <a:cxnLst>
                <a:cxn ang="0">
                  <a:pos x="T0" y="T1"/>
                </a:cxn>
                <a:cxn ang="0">
                  <a:pos x="T2" y="T3"/>
                </a:cxn>
                <a:cxn ang="0">
                  <a:pos x="T4" y="T5"/>
                </a:cxn>
                <a:cxn ang="0">
                  <a:pos x="T6" y="T7"/>
                </a:cxn>
                <a:cxn ang="0">
                  <a:pos x="T8" y="T9"/>
                </a:cxn>
              </a:cxnLst>
              <a:rect l="0" t="0" r="r" b="b"/>
              <a:pathLst>
                <a:path w="1476" h="1466">
                  <a:moveTo>
                    <a:pt x="1475" y="0"/>
                  </a:moveTo>
                  <a:lnTo>
                    <a:pt x="1447" y="0"/>
                  </a:lnTo>
                  <a:lnTo>
                    <a:pt x="0" y="1451"/>
                  </a:lnTo>
                  <a:lnTo>
                    <a:pt x="14" y="1466"/>
                  </a:lnTo>
                  <a:lnTo>
                    <a:pt x="1475"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3" name="Freeform 32"/>
            <p:cNvSpPr>
              <a:spLocks/>
            </p:cNvSpPr>
            <p:nvPr/>
          </p:nvSpPr>
          <p:spPr bwMode="auto">
            <a:xfrm>
              <a:off x="8146" y="10"/>
              <a:ext cx="1447" cy="1466"/>
            </a:xfrm>
            <a:custGeom>
              <a:avLst/>
              <a:gdLst>
                <a:gd name="T0" fmla="*/ 1447 w 1447"/>
                <a:gd name="T1" fmla="*/ 0 h 1466"/>
                <a:gd name="T2" fmla="*/ 1444 w 1447"/>
                <a:gd name="T3" fmla="*/ 0 h 1466"/>
                <a:gd name="T4" fmla="*/ 0 w 1447"/>
                <a:gd name="T5" fmla="*/ 1451 h 1466"/>
                <a:gd name="T6" fmla="*/ 14 w 1447"/>
                <a:gd name="T7" fmla="*/ 1466 h 1466"/>
                <a:gd name="T8" fmla="*/ 1447 w 1447"/>
                <a:gd name="T9" fmla="*/ 26 h 1466"/>
                <a:gd name="T10" fmla="*/ 1447 w 1447"/>
                <a:gd name="T11" fmla="*/ 26 h 1466"/>
                <a:gd name="T12" fmla="*/ 1447 w 1447"/>
                <a:gd name="T13" fmla="*/ 0 h 1466"/>
              </a:gdLst>
              <a:ahLst/>
              <a:cxnLst>
                <a:cxn ang="0">
                  <a:pos x="T0" y="T1"/>
                </a:cxn>
                <a:cxn ang="0">
                  <a:pos x="T2" y="T3"/>
                </a:cxn>
                <a:cxn ang="0">
                  <a:pos x="T4" y="T5"/>
                </a:cxn>
                <a:cxn ang="0">
                  <a:pos x="T6" y="T7"/>
                </a:cxn>
                <a:cxn ang="0">
                  <a:pos x="T8" y="T9"/>
                </a:cxn>
                <a:cxn ang="0">
                  <a:pos x="T10" y="T11"/>
                </a:cxn>
                <a:cxn ang="0">
                  <a:pos x="T12" y="T13"/>
                </a:cxn>
              </a:cxnLst>
              <a:rect l="0" t="0" r="r" b="b"/>
              <a:pathLst>
                <a:path w="1447" h="1466">
                  <a:moveTo>
                    <a:pt x="1447" y="0"/>
                  </a:moveTo>
                  <a:lnTo>
                    <a:pt x="1444" y="0"/>
                  </a:lnTo>
                  <a:lnTo>
                    <a:pt x="0" y="1451"/>
                  </a:lnTo>
                  <a:lnTo>
                    <a:pt x="14" y="1466"/>
                  </a:lnTo>
                  <a:lnTo>
                    <a:pt x="1447" y="26"/>
                  </a:lnTo>
                  <a:lnTo>
                    <a:pt x="1447" y="26"/>
                  </a:lnTo>
                  <a:lnTo>
                    <a:pt x="144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4" name="Freeform 33"/>
            <p:cNvSpPr>
              <a:spLocks/>
            </p:cNvSpPr>
            <p:nvPr/>
          </p:nvSpPr>
          <p:spPr bwMode="auto">
            <a:xfrm>
              <a:off x="8460" y="245"/>
              <a:ext cx="1133" cy="1231"/>
            </a:xfrm>
            <a:custGeom>
              <a:avLst/>
              <a:gdLst>
                <a:gd name="T0" fmla="*/ 1132 w 1133"/>
                <a:gd name="T1" fmla="*/ 80 h 1231"/>
                <a:gd name="T2" fmla="*/ 0 w 1133"/>
                <a:gd name="T3" fmla="*/ 1216 h 1231"/>
                <a:gd name="T4" fmla="*/ 14 w 1133"/>
                <a:gd name="T5" fmla="*/ 1230 h 1231"/>
                <a:gd name="T6" fmla="*/ 1132 w 1133"/>
                <a:gd name="T7" fmla="*/ 108 h 1231"/>
                <a:gd name="T8" fmla="*/ 1132 w 1133"/>
                <a:gd name="T9" fmla="*/ 108 h 1231"/>
                <a:gd name="T10" fmla="*/ 1132 w 1133"/>
                <a:gd name="T11" fmla="*/ 80 h 1231"/>
              </a:gdLst>
              <a:ahLst/>
              <a:cxnLst>
                <a:cxn ang="0">
                  <a:pos x="T0" y="T1"/>
                </a:cxn>
                <a:cxn ang="0">
                  <a:pos x="T2" y="T3"/>
                </a:cxn>
                <a:cxn ang="0">
                  <a:pos x="T4" y="T5"/>
                </a:cxn>
                <a:cxn ang="0">
                  <a:pos x="T6" y="T7"/>
                </a:cxn>
                <a:cxn ang="0">
                  <a:pos x="T8" y="T9"/>
                </a:cxn>
                <a:cxn ang="0">
                  <a:pos x="T10" y="T11"/>
                </a:cxn>
              </a:cxnLst>
              <a:rect l="0" t="0" r="r" b="b"/>
              <a:pathLst>
                <a:path w="1133" h="1231">
                  <a:moveTo>
                    <a:pt x="1132" y="80"/>
                  </a:moveTo>
                  <a:lnTo>
                    <a:pt x="0" y="1216"/>
                  </a:lnTo>
                  <a:lnTo>
                    <a:pt x="14" y="1230"/>
                  </a:lnTo>
                  <a:lnTo>
                    <a:pt x="1132" y="108"/>
                  </a:lnTo>
                  <a:lnTo>
                    <a:pt x="1132" y="108"/>
                  </a:lnTo>
                  <a:lnTo>
                    <a:pt x="1132" y="8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5" name="Freeform 34"/>
            <p:cNvSpPr>
              <a:spLocks/>
            </p:cNvSpPr>
            <p:nvPr/>
          </p:nvSpPr>
          <p:spPr bwMode="auto">
            <a:xfrm>
              <a:off x="8777" y="563"/>
              <a:ext cx="816" cy="913"/>
            </a:xfrm>
            <a:custGeom>
              <a:avLst/>
              <a:gdLst>
                <a:gd name="T0" fmla="*/ 816 w 816"/>
                <a:gd name="T1" fmla="*/ 80 h 913"/>
                <a:gd name="T2" fmla="*/ 0 w 816"/>
                <a:gd name="T3" fmla="*/ 898 h 913"/>
                <a:gd name="T4" fmla="*/ 14 w 816"/>
                <a:gd name="T5" fmla="*/ 913 h 913"/>
                <a:gd name="T6" fmla="*/ 816 w 816"/>
                <a:gd name="T7" fmla="*/ 108 h 913"/>
                <a:gd name="T8" fmla="*/ 816 w 816"/>
                <a:gd name="T9" fmla="*/ 108 h 913"/>
                <a:gd name="T10" fmla="*/ 816 w 816"/>
                <a:gd name="T11" fmla="*/ 80 h 913"/>
              </a:gdLst>
              <a:ahLst/>
              <a:cxnLst>
                <a:cxn ang="0">
                  <a:pos x="T0" y="T1"/>
                </a:cxn>
                <a:cxn ang="0">
                  <a:pos x="T2" y="T3"/>
                </a:cxn>
                <a:cxn ang="0">
                  <a:pos x="T4" y="T5"/>
                </a:cxn>
                <a:cxn ang="0">
                  <a:pos x="T6" y="T7"/>
                </a:cxn>
                <a:cxn ang="0">
                  <a:pos x="T8" y="T9"/>
                </a:cxn>
                <a:cxn ang="0">
                  <a:pos x="T10" y="T11"/>
                </a:cxn>
              </a:cxnLst>
              <a:rect l="0" t="0" r="r" b="b"/>
              <a:pathLst>
                <a:path w="816" h="913">
                  <a:moveTo>
                    <a:pt x="816" y="80"/>
                  </a:moveTo>
                  <a:lnTo>
                    <a:pt x="0" y="898"/>
                  </a:lnTo>
                  <a:lnTo>
                    <a:pt x="14" y="913"/>
                  </a:lnTo>
                  <a:lnTo>
                    <a:pt x="816" y="108"/>
                  </a:lnTo>
                  <a:lnTo>
                    <a:pt x="816" y="108"/>
                  </a:lnTo>
                  <a:lnTo>
                    <a:pt x="816" y="8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6" name="Freeform 35"/>
            <p:cNvSpPr>
              <a:spLocks/>
            </p:cNvSpPr>
            <p:nvPr/>
          </p:nvSpPr>
          <p:spPr bwMode="auto">
            <a:xfrm>
              <a:off x="9091" y="878"/>
              <a:ext cx="502" cy="598"/>
            </a:xfrm>
            <a:custGeom>
              <a:avLst/>
              <a:gdLst>
                <a:gd name="T0" fmla="*/ 501 w 502"/>
                <a:gd name="T1" fmla="*/ 80 h 598"/>
                <a:gd name="T2" fmla="*/ 0 w 502"/>
                <a:gd name="T3" fmla="*/ 583 h 598"/>
                <a:gd name="T4" fmla="*/ 14 w 502"/>
                <a:gd name="T5" fmla="*/ 597 h 598"/>
                <a:gd name="T6" fmla="*/ 501 w 502"/>
                <a:gd name="T7" fmla="*/ 108 h 598"/>
                <a:gd name="T8" fmla="*/ 501 w 502"/>
                <a:gd name="T9" fmla="*/ 108 h 598"/>
                <a:gd name="T10" fmla="*/ 501 w 502"/>
                <a:gd name="T11" fmla="*/ 80 h 598"/>
              </a:gdLst>
              <a:ahLst/>
              <a:cxnLst>
                <a:cxn ang="0">
                  <a:pos x="T0" y="T1"/>
                </a:cxn>
                <a:cxn ang="0">
                  <a:pos x="T2" y="T3"/>
                </a:cxn>
                <a:cxn ang="0">
                  <a:pos x="T4" y="T5"/>
                </a:cxn>
                <a:cxn ang="0">
                  <a:pos x="T6" y="T7"/>
                </a:cxn>
                <a:cxn ang="0">
                  <a:pos x="T8" y="T9"/>
                </a:cxn>
                <a:cxn ang="0">
                  <a:pos x="T10" y="T11"/>
                </a:cxn>
              </a:cxnLst>
              <a:rect l="0" t="0" r="r" b="b"/>
              <a:pathLst>
                <a:path w="502" h="598">
                  <a:moveTo>
                    <a:pt x="501" y="80"/>
                  </a:moveTo>
                  <a:lnTo>
                    <a:pt x="0" y="583"/>
                  </a:lnTo>
                  <a:lnTo>
                    <a:pt x="14" y="597"/>
                  </a:lnTo>
                  <a:lnTo>
                    <a:pt x="501" y="108"/>
                  </a:lnTo>
                  <a:lnTo>
                    <a:pt x="501" y="108"/>
                  </a:lnTo>
                  <a:lnTo>
                    <a:pt x="501" y="8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7" name="Freeform 36"/>
            <p:cNvSpPr>
              <a:spLocks/>
            </p:cNvSpPr>
            <p:nvPr/>
          </p:nvSpPr>
          <p:spPr bwMode="auto">
            <a:xfrm>
              <a:off x="9408" y="1196"/>
              <a:ext cx="185" cy="280"/>
            </a:xfrm>
            <a:custGeom>
              <a:avLst/>
              <a:gdLst>
                <a:gd name="T0" fmla="*/ 184 w 185"/>
                <a:gd name="T1" fmla="*/ 80 h 280"/>
                <a:gd name="T2" fmla="*/ 0 w 185"/>
                <a:gd name="T3" fmla="*/ 265 h 280"/>
                <a:gd name="T4" fmla="*/ 14 w 185"/>
                <a:gd name="T5" fmla="*/ 279 h 280"/>
                <a:gd name="T6" fmla="*/ 184 w 185"/>
                <a:gd name="T7" fmla="*/ 108 h 280"/>
                <a:gd name="T8" fmla="*/ 184 w 185"/>
                <a:gd name="T9" fmla="*/ 108 h 280"/>
                <a:gd name="T10" fmla="*/ 184 w 185"/>
                <a:gd name="T11" fmla="*/ 80 h 280"/>
              </a:gdLst>
              <a:ahLst/>
              <a:cxnLst>
                <a:cxn ang="0">
                  <a:pos x="T0" y="T1"/>
                </a:cxn>
                <a:cxn ang="0">
                  <a:pos x="T2" y="T3"/>
                </a:cxn>
                <a:cxn ang="0">
                  <a:pos x="T4" y="T5"/>
                </a:cxn>
                <a:cxn ang="0">
                  <a:pos x="T6" y="T7"/>
                </a:cxn>
                <a:cxn ang="0">
                  <a:pos x="T8" y="T9"/>
                </a:cxn>
                <a:cxn ang="0">
                  <a:pos x="T10" y="T11"/>
                </a:cxn>
              </a:cxnLst>
              <a:rect l="0" t="0" r="r" b="b"/>
              <a:pathLst>
                <a:path w="185" h="280">
                  <a:moveTo>
                    <a:pt x="184" y="80"/>
                  </a:moveTo>
                  <a:lnTo>
                    <a:pt x="0" y="265"/>
                  </a:lnTo>
                  <a:lnTo>
                    <a:pt x="14" y="279"/>
                  </a:lnTo>
                  <a:lnTo>
                    <a:pt x="184" y="108"/>
                  </a:lnTo>
                  <a:lnTo>
                    <a:pt x="184" y="108"/>
                  </a:lnTo>
                  <a:lnTo>
                    <a:pt x="184" y="8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nvGrpSpPr>
            <p:cNvPr id="38" name="Group 37"/>
            <p:cNvGrpSpPr>
              <a:grpSpLocks/>
            </p:cNvGrpSpPr>
            <p:nvPr/>
          </p:nvGrpSpPr>
          <p:grpSpPr bwMode="auto">
            <a:xfrm>
              <a:off x="4754" y="10"/>
              <a:ext cx="4839" cy="1709"/>
              <a:chOff x="4754" y="10"/>
              <a:chExt cx="4839" cy="1709"/>
            </a:xfrm>
          </p:grpSpPr>
          <p:sp>
            <p:nvSpPr>
              <p:cNvPr id="194" name="Freeform 193"/>
              <p:cNvSpPr>
                <a:spLocks/>
              </p:cNvSpPr>
              <p:nvPr/>
            </p:nvSpPr>
            <p:spPr bwMode="auto">
              <a:xfrm>
                <a:off x="4754" y="10"/>
                <a:ext cx="4839" cy="1709"/>
              </a:xfrm>
              <a:custGeom>
                <a:avLst/>
                <a:gdLst>
                  <a:gd name="T0" fmla="*/ 4838 w 4839"/>
                  <a:gd name="T1" fmla="*/ 789 h 1709"/>
                  <a:gd name="T2" fmla="*/ 3907 w 4839"/>
                  <a:gd name="T3" fmla="*/ 789 h 1709"/>
                  <a:gd name="T4" fmla="*/ 4106 w 4839"/>
                  <a:gd name="T5" fmla="*/ 806 h 1709"/>
                  <a:gd name="T6" fmla="*/ 4188 w 4839"/>
                  <a:gd name="T7" fmla="*/ 822 h 1709"/>
                  <a:gd name="T8" fmla="*/ 4257 w 4839"/>
                  <a:gd name="T9" fmla="*/ 846 h 1709"/>
                  <a:gd name="T10" fmla="*/ 4257 w 4839"/>
                  <a:gd name="T11" fmla="*/ 1425 h 1709"/>
                  <a:gd name="T12" fmla="*/ 0 w 4839"/>
                  <a:gd name="T13" fmla="*/ 1427 h 1709"/>
                  <a:gd name="T14" fmla="*/ 0 w 4839"/>
                  <a:gd name="T15" fmla="*/ 1709 h 1709"/>
                  <a:gd name="T16" fmla="*/ 0 w 4839"/>
                  <a:gd name="T17" fmla="*/ 1709 h 1709"/>
                  <a:gd name="T18" fmla="*/ 4838 w 4839"/>
                  <a:gd name="T19" fmla="*/ 1709 h 1709"/>
                  <a:gd name="T20" fmla="*/ 4838 w 4839"/>
                  <a:gd name="T21" fmla="*/ 789 h 17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839" h="1709">
                    <a:moveTo>
                      <a:pt x="4838" y="789"/>
                    </a:moveTo>
                    <a:lnTo>
                      <a:pt x="3907" y="789"/>
                    </a:lnTo>
                    <a:lnTo>
                      <a:pt x="4106" y="806"/>
                    </a:lnTo>
                    <a:lnTo>
                      <a:pt x="4188" y="822"/>
                    </a:lnTo>
                    <a:lnTo>
                      <a:pt x="4257" y="846"/>
                    </a:lnTo>
                    <a:lnTo>
                      <a:pt x="4257" y="1425"/>
                    </a:lnTo>
                    <a:lnTo>
                      <a:pt x="0" y="1427"/>
                    </a:lnTo>
                    <a:lnTo>
                      <a:pt x="0" y="1709"/>
                    </a:lnTo>
                    <a:lnTo>
                      <a:pt x="0" y="1709"/>
                    </a:lnTo>
                    <a:lnTo>
                      <a:pt x="4838" y="1709"/>
                    </a:lnTo>
                    <a:lnTo>
                      <a:pt x="4838" y="789"/>
                    </a:ln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95" name="Freeform 194"/>
              <p:cNvSpPr>
                <a:spLocks/>
              </p:cNvSpPr>
              <p:nvPr/>
            </p:nvSpPr>
            <p:spPr bwMode="auto">
              <a:xfrm>
                <a:off x="4754" y="10"/>
                <a:ext cx="4839" cy="1709"/>
              </a:xfrm>
              <a:custGeom>
                <a:avLst/>
                <a:gdLst>
                  <a:gd name="T0" fmla="*/ 3679 w 4839"/>
                  <a:gd name="T1" fmla="*/ 791 h 1709"/>
                  <a:gd name="T2" fmla="*/ 592 w 4839"/>
                  <a:gd name="T3" fmla="*/ 791 h 1709"/>
                  <a:gd name="T4" fmla="*/ 667 w 4839"/>
                  <a:gd name="T5" fmla="*/ 798 h 1709"/>
                  <a:gd name="T6" fmla="*/ 902 w 4839"/>
                  <a:gd name="T7" fmla="*/ 858 h 1709"/>
                  <a:gd name="T8" fmla="*/ 1104 w 4839"/>
                  <a:gd name="T9" fmla="*/ 890 h 1709"/>
                  <a:gd name="T10" fmla="*/ 1315 w 4839"/>
                  <a:gd name="T11" fmla="*/ 902 h 1709"/>
                  <a:gd name="T12" fmla="*/ 1593 w 4839"/>
                  <a:gd name="T13" fmla="*/ 902 h 1709"/>
                  <a:gd name="T14" fmla="*/ 1627 w 4839"/>
                  <a:gd name="T15" fmla="*/ 878 h 1709"/>
                  <a:gd name="T16" fmla="*/ 1668 w 4839"/>
                  <a:gd name="T17" fmla="*/ 863 h 1709"/>
                  <a:gd name="T18" fmla="*/ 1764 w 4839"/>
                  <a:gd name="T19" fmla="*/ 846 h 1709"/>
                  <a:gd name="T20" fmla="*/ 2225 w 4839"/>
                  <a:gd name="T21" fmla="*/ 846 h 1709"/>
                  <a:gd name="T22" fmla="*/ 2229 w 4839"/>
                  <a:gd name="T23" fmla="*/ 842 h 1709"/>
                  <a:gd name="T24" fmla="*/ 2236 w 4839"/>
                  <a:gd name="T25" fmla="*/ 818 h 1709"/>
                  <a:gd name="T26" fmla="*/ 3399 w 4839"/>
                  <a:gd name="T27" fmla="*/ 818 h 1709"/>
                  <a:gd name="T28" fmla="*/ 3439 w 4839"/>
                  <a:gd name="T29" fmla="*/ 813 h 1709"/>
                  <a:gd name="T30" fmla="*/ 3679 w 4839"/>
                  <a:gd name="T31" fmla="*/ 791 h 17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839" h="1709">
                    <a:moveTo>
                      <a:pt x="3679" y="791"/>
                    </a:moveTo>
                    <a:lnTo>
                      <a:pt x="592" y="791"/>
                    </a:lnTo>
                    <a:lnTo>
                      <a:pt x="667" y="798"/>
                    </a:lnTo>
                    <a:lnTo>
                      <a:pt x="902" y="858"/>
                    </a:lnTo>
                    <a:lnTo>
                      <a:pt x="1104" y="890"/>
                    </a:lnTo>
                    <a:lnTo>
                      <a:pt x="1315" y="902"/>
                    </a:lnTo>
                    <a:lnTo>
                      <a:pt x="1593" y="902"/>
                    </a:lnTo>
                    <a:lnTo>
                      <a:pt x="1627" y="878"/>
                    </a:lnTo>
                    <a:lnTo>
                      <a:pt x="1668" y="863"/>
                    </a:lnTo>
                    <a:lnTo>
                      <a:pt x="1764" y="846"/>
                    </a:lnTo>
                    <a:lnTo>
                      <a:pt x="2225" y="846"/>
                    </a:lnTo>
                    <a:lnTo>
                      <a:pt x="2229" y="842"/>
                    </a:lnTo>
                    <a:lnTo>
                      <a:pt x="2236" y="818"/>
                    </a:lnTo>
                    <a:lnTo>
                      <a:pt x="3399" y="818"/>
                    </a:lnTo>
                    <a:lnTo>
                      <a:pt x="3439" y="813"/>
                    </a:lnTo>
                    <a:lnTo>
                      <a:pt x="3679" y="791"/>
                    </a:ln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96" name="Freeform 195"/>
              <p:cNvSpPr>
                <a:spLocks/>
              </p:cNvSpPr>
              <p:nvPr/>
            </p:nvSpPr>
            <p:spPr bwMode="auto">
              <a:xfrm>
                <a:off x="4754" y="10"/>
                <a:ext cx="4839" cy="1709"/>
              </a:xfrm>
              <a:custGeom>
                <a:avLst/>
                <a:gdLst>
                  <a:gd name="T0" fmla="*/ 3399 w 4839"/>
                  <a:gd name="T1" fmla="*/ 818 h 1709"/>
                  <a:gd name="T2" fmla="*/ 2236 w 4839"/>
                  <a:gd name="T3" fmla="*/ 818 h 1709"/>
                  <a:gd name="T4" fmla="*/ 2260 w 4839"/>
                  <a:gd name="T5" fmla="*/ 842 h 1709"/>
                  <a:gd name="T6" fmla="*/ 2320 w 4839"/>
                  <a:gd name="T7" fmla="*/ 851 h 1709"/>
                  <a:gd name="T8" fmla="*/ 2491 w 4839"/>
                  <a:gd name="T9" fmla="*/ 851 h 1709"/>
                  <a:gd name="T10" fmla="*/ 2652 w 4839"/>
                  <a:gd name="T11" fmla="*/ 856 h 1709"/>
                  <a:gd name="T12" fmla="*/ 2707 w 4839"/>
                  <a:gd name="T13" fmla="*/ 868 h 1709"/>
                  <a:gd name="T14" fmla="*/ 2721 w 4839"/>
                  <a:gd name="T15" fmla="*/ 880 h 1709"/>
                  <a:gd name="T16" fmla="*/ 2728 w 4839"/>
                  <a:gd name="T17" fmla="*/ 897 h 1709"/>
                  <a:gd name="T18" fmla="*/ 3399 w 4839"/>
                  <a:gd name="T19" fmla="*/ 818 h 17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839" h="1709">
                    <a:moveTo>
                      <a:pt x="3399" y="818"/>
                    </a:moveTo>
                    <a:lnTo>
                      <a:pt x="2236" y="818"/>
                    </a:lnTo>
                    <a:lnTo>
                      <a:pt x="2260" y="842"/>
                    </a:lnTo>
                    <a:lnTo>
                      <a:pt x="2320" y="851"/>
                    </a:lnTo>
                    <a:lnTo>
                      <a:pt x="2491" y="851"/>
                    </a:lnTo>
                    <a:lnTo>
                      <a:pt x="2652" y="856"/>
                    </a:lnTo>
                    <a:lnTo>
                      <a:pt x="2707" y="868"/>
                    </a:lnTo>
                    <a:lnTo>
                      <a:pt x="2721" y="880"/>
                    </a:lnTo>
                    <a:lnTo>
                      <a:pt x="2728" y="897"/>
                    </a:lnTo>
                    <a:lnTo>
                      <a:pt x="3399" y="818"/>
                    </a:ln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97" name="Freeform 196"/>
              <p:cNvSpPr>
                <a:spLocks/>
              </p:cNvSpPr>
              <p:nvPr/>
            </p:nvSpPr>
            <p:spPr bwMode="auto">
              <a:xfrm>
                <a:off x="4754" y="10"/>
                <a:ext cx="4839" cy="1709"/>
              </a:xfrm>
              <a:custGeom>
                <a:avLst/>
                <a:gdLst>
                  <a:gd name="T0" fmla="*/ 2225 w 4839"/>
                  <a:gd name="T1" fmla="*/ 846 h 1709"/>
                  <a:gd name="T2" fmla="*/ 1764 w 4839"/>
                  <a:gd name="T3" fmla="*/ 846 h 1709"/>
                  <a:gd name="T4" fmla="*/ 1869 w 4839"/>
                  <a:gd name="T5" fmla="*/ 849 h 1709"/>
                  <a:gd name="T6" fmla="*/ 1977 w 4839"/>
                  <a:gd name="T7" fmla="*/ 861 h 1709"/>
                  <a:gd name="T8" fmla="*/ 2076 w 4839"/>
                  <a:gd name="T9" fmla="*/ 870 h 1709"/>
                  <a:gd name="T10" fmla="*/ 2160 w 4839"/>
                  <a:gd name="T11" fmla="*/ 873 h 1709"/>
                  <a:gd name="T12" fmla="*/ 2215 w 4839"/>
                  <a:gd name="T13" fmla="*/ 858 h 1709"/>
                  <a:gd name="T14" fmla="*/ 2225 w 4839"/>
                  <a:gd name="T15" fmla="*/ 846 h 170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839" h="1709">
                    <a:moveTo>
                      <a:pt x="2225" y="846"/>
                    </a:moveTo>
                    <a:lnTo>
                      <a:pt x="1764" y="846"/>
                    </a:lnTo>
                    <a:lnTo>
                      <a:pt x="1869" y="849"/>
                    </a:lnTo>
                    <a:lnTo>
                      <a:pt x="1977" y="861"/>
                    </a:lnTo>
                    <a:lnTo>
                      <a:pt x="2076" y="870"/>
                    </a:lnTo>
                    <a:lnTo>
                      <a:pt x="2160" y="873"/>
                    </a:lnTo>
                    <a:lnTo>
                      <a:pt x="2215" y="858"/>
                    </a:lnTo>
                    <a:lnTo>
                      <a:pt x="2225" y="846"/>
                    </a:ln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98" name="Freeform 197"/>
              <p:cNvSpPr>
                <a:spLocks/>
              </p:cNvSpPr>
              <p:nvPr/>
            </p:nvSpPr>
            <p:spPr bwMode="auto">
              <a:xfrm>
                <a:off x="4754" y="10"/>
                <a:ext cx="4839" cy="1709"/>
              </a:xfrm>
              <a:custGeom>
                <a:avLst/>
                <a:gdLst>
                  <a:gd name="T0" fmla="*/ 4838 w 4839"/>
                  <a:gd name="T1" fmla="*/ 0 h 1709"/>
                  <a:gd name="T2" fmla="*/ 0 w 4839"/>
                  <a:gd name="T3" fmla="*/ 0 h 1709"/>
                  <a:gd name="T4" fmla="*/ 0 w 4839"/>
                  <a:gd name="T5" fmla="*/ 808 h 1709"/>
                  <a:gd name="T6" fmla="*/ 93 w 4839"/>
                  <a:gd name="T7" fmla="*/ 813 h 1709"/>
                  <a:gd name="T8" fmla="*/ 220 w 4839"/>
                  <a:gd name="T9" fmla="*/ 808 h 1709"/>
                  <a:gd name="T10" fmla="*/ 487 w 4839"/>
                  <a:gd name="T11" fmla="*/ 791 h 1709"/>
                  <a:gd name="T12" fmla="*/ 3679 w 4839"/>
                  <a:gd name="T13" fmla="*/ 791 h 1709"/>
                  <a:gd name="T14" fmla="*/ 3907 w 4839"/>
                  <a:gd name="T15" fmla="*/ 789 h 1709"/>
                  <a:gd name="T16" fmla="*/ 4838 w 4839"/>
                  <a:gd name="T17" fmla="*/ 789 h 1709"/>
                  <a:gd name="T18" fmla="*/ 4838 w 4839"/>
                  <a:gd name="T19" fmla="*/ 789 h 1709"/>
                  <a:gd name="T20" fmla="*/ 4838 w 4839"/>
                  <a:gd name="T21" fmla="*/ 0 h 17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839" h="1709">
                    <a:moveTo>
                      <a:pt x="4838" y="0"/>
                    </a:moveTo>
                    <a:lnTo>
                      <a:pt x="0" y="0"/>
                    </a:lnTo>
                    <a:lnTo>
                      <a:pt x="0" y="808"/>
                    </a:lnTo>
                    <a:lnTo>
                      <a:pt x="93" y="813"/>
                    </a:lnTo>
                    <a:lnTo>
                      <a:pt x="220" y="808"/>
                    </a:lnTo>
                    <a:lnTo>
                      <a:pt x="487" y="791"/>
                    </a:lnTo>
                    <a:lnTo>
                      <a:pt x="3679" y="791"/>
                    </a:lnTo>
                    <a:lnTo>
                      <a:pt x="3907" y="789"/>
                    </a:lnTo>
                    <a:lnTo>
                      <a:pt x="4838" y="789"/>
                    </a:lnTo>
                    <a:lnTo>
                      <a:pt x="4838" y="789"/>
                    </a:lnTo>
                    <a:lnTo>
                      <a:pt x="4838" y="0"/>
                    </a:ln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grpSp>
          <p:nvGrpSpPr>
            <p:cNvPr id="39" name="Group 38"/>
            <p:cNvGrpSpPr>
              <a:grpSpLocks/>
            </p:cNvGrpSpPr>
            <p:nvPr/>
          </p:nvGrpSpPr>
          <p:grpSpPr bwMode="auto">
            <a:xfrm>
              <a:off x="10" y="10"/>
              <a:ext cx="4744" cy="1709"/>
              <a:chOff x="10" y="10"/>
              <a:chExt cx="4744" cy="1709"/>
            </a:xfrm>
          </p:grpSpPr>
          <p:sp>
            <p:nvSpPr>
              <p:cNvPr id="189" name="Freeform 188"/>
              <p:cNvSpPr>
                <a:spLocks/>
              </p:cNvSpPr>
              <p:nvPr/>
            </p:nvSpPr>
            <p:spPr bwMode="auto">
              <a:xfrm>
                <a:off x="10" y="10"/>
                <a:ext cx="4744" cy="1709"/>
              </a:xfrm>
              <a:custGeom>
                <a:avLst/>
                <a:gdLst>
                  <a:gd name="T0" fmla="*/ 4744 w 4744"/>
                  <a:gd name="T1" fmla="*/ 0 h 1709"/>
                  <a:gd name="T2" fmla="*/ 0 w 4744"/>
                  <a:gd name="T3" fmla="*/ 0 h 1709"/>
                  <a:gd name="T4" fmla="*/ 0 w 4744"/>
                  <a:gd name="T5" fmla="*/ 0 h 1709"/>
                  <a:gd name="T6" fmla="*/ 0 w 4744"/>
                  <a:gd name="T7" fmla="*/ 1709 h 1709"/>
                  <a:gd name="T8" fmla="*/ 0 w 4744"/>
                  <a:gd name="T9" fmla="*/ 1709 h 1709"/>
                  <a:gd name="T10" fmla="*/ 4744 w 4744"/>
                  <a:gd name="T11" fmla="*/ 1709 h 1709"/>
                  <a:gd name="T12" fmla="*/ 4744 w 4744"/>
                  <a:gd name="T13" fmla="*/ 1709 h 1709"/>
                  <a:gd name="T14" fmla="*/ 4744 w 4744"/>
                  <a:gd name="T15" fmla="*/ 1427 h 1709"/>
                  <a:gd name="T16" fmla="*/ 492 w 4744"/>
                  <a:gd name="T17" fmla="*/ 1427 h 1709"/>
                  <a:gd name="T18" fmla="*/ 492 w 4744"/>
                  <a:gd name="T19" fmla="*/ 902 h 1709"/>
                  <a:gd name="T20" fmla="*/ 3490 w 4744"/>
                  <a:gd name="T21" fmla="*/ 902 h 1709"/>
                  <a:gd name="T22" fmla="*/ 3523 w 4744"/>
                  <a:gd name="T23" fmla="*/ 890 h 1709"/>
                  <a:gd name="T24" fmla="*/ 3590 w 4744"/>
                  <a:gd name="T25" fmla="*/ 887 h 1709"/>
                  <a:gd name="T26" fmla="*/ 4245 w 4744"/>
                  <a:gd name="T27" fmla="*/ 887 h 1709"/>
                  <a:gd name="T28" fmla="*/ 4339 w 4744"/>
                  <a:gd name="T29" fmla="*/ 863 h 1709"/>
                  <a:gd name="T30" fmla="*/ 4399 w 4744"/>
                  <a:gd name="T31" fmla="*/ 842 h 1709"/>
                  <a:gd name="T32" fmla="*/ 4430 w 4744"/>
                  <a:gd name="T33" fmla="*/ 820 h 1709"/>
                  <a:gd name="T34" fmla="*/ 4449 w 4744"/>
                  <a:gd name="T35" fmla="*/ 798 h 1709"/>
                  <a:gd name="T36" fmla="*/ 4588 w 4744"/>
                  <a:gd name="T37" fmla="*/ 724 h 1709"/>
                  <a:gd name="T38" fmla="*/ 4646 w 4744"/>
                  <a:gd name="T39" fmla="*/ 710 h 1709"/>
                  <a:gd name="T40" fmla="*/ 4744 w 4744"/>
                  <a:gd name="T41" fmla="*/ 710 h 1709"/>
                  <a:gd name="T42" fmla="*/ 4744 w 4744"/>
                  <a:gd name="T43" fmla="*/ 0 h 17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744" h="1709">
                    <a:moveTo>
                      <a:pt x="4744" y="0"/>
                    </a:moveTo>
                    <a:lnTo>
                      <a:pt x="0" y="0"/>
                    </a:lnTo>
                    <a:lnTo>
                      <a:pt x="0" y="0"/>
                    </a:lnTo>
                    <a:lnTo>
                      <a:pt x="0" y="1709"/>
                    </a:lnTo>
                    <a:lnTo>
                      <a:pt x="0" y="1709"/>
                    </a:lnTo>
                    <a:lnTo>
                      <a:pt x="4744" y="1709"/>
                    </a:lnTo>
                    <a:lnTo>
                      <a:pt x="4744" y="1709"/>
                    </a:lnTo>
                    <a:lnTo>
                      <a:pt x="4744" y="1427"/>
                    </a:lnTo>
                    <a:lnTo>
                      <a:pt x="492" y="1427"/>
                    </a:lnTo>
                    <a:lnTo>
                      <a:pt x="492" y="902"/>
                    </a:lnTo>
                    <a:lnTo>
                      <a:pt x="3490" y="902"/>
                    </a:lnTo>
                    <a:lnTo>
                      <a:pt x="3523" y="890"/>
                    </a:lnTo>
                    <a:lnTo>
                      <a:pt x="3590" y="887"/>
                    </a:lnTo>
                    <a:lnTo>
                      <a:pt x="4245" y="887"/>
                    </a:lnTo>
                    <a:lnTo>
                      <a:pt x="4339" y="863"/>
                    </a:lnTo>
                    <a:lnTo>
                      <a:pt x="4399" y="842"/>
                    </a:lnTo>
                    <a:lnTo>
                      <a:pt x="4430" y="820"/>
                    </a:lnTo>
                    <a:lnTo>
                      <a:pt x="4449" y="798"/>
                    </a:lnTo>
                    <a:lnTo>
                      <a:pt x="4588" y="724"/>
                    </a:lnTo>
                    <a:lnTo>
                      <a:pt x="4646" y="710"/>
                    </a:lnTo>
                    <a:lnTo>
                      <a:pt x="4744" y="710"/>
                    </a:lnTo>
                    <a:lnTo>
                      <a:pt x="4744" y="0"/>
                    </a:ln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90" name="Freeform 189"/>
              <p:cNvSpPr>
                <a:spLocks/>
              </p:cNvSpPr>
              <p:nvPr/>
            </p:nvSpPr>
            <p:spPr bwMode="auto">
              <a:xfrm>
                <a:off x="10" y="10"/>
                <a:ext cx="4744" cy="1709"/>
              </a:xfrm>
              <a:custGeom>
                <a:avLst/>
                <a:gdLst>
                  <a:gd name="T0" fmla="*/ 3490 w 4744"/>
                  <a:gd name="T1" fmla="*/ 902 h 1709"/>
                  <a:gd name="T2" fmla="*/ 2335 w 4744"/>
                  <a:gd name="T3" fmla="*/ 902 h 1709"/>
                  <a:gd name="T4" fmla="*/ 2445 w 4744"/>
                  <a:gd name="T5" fmla="*/ 1002 h 1709"/>
                  <a:gd name="T6" fmla="*/ 2508 w 4744"/>
                  <a:gd name="T7" fmla="*/ 1031 h 1709"/>
                  <a:gd name="T8" fmla="*/ 2599 w 4744"/>
                  <a:gd name="T9" fmla="*/ 1041 h 1709"/>
                  <a:gd name="T10" fmla="*/ 2623 w 4744"/>
                  <a:gd name="T11" fmla="*/ 1026 h 1709"/>
                  <a:gd name="T12" fmla="*/ 2649 w 4744"/>
                  <a:gd name="T13" fmla="*/ 1014 h 1709"/>
                  <a:gd name="T14" fmla="*/ 2707 w 4744"/>
                  <a:gd name="T15" fmla="*/ 1002 h 1709"/>
                  <a:gd name="T16" fmla="*/ 2757 w 4744"/>
                  <a:gd name="T17" fmla="*/ 993 h 1709"/>
                  <a:gd name="T18" fmla="*/ 2779 w 4744"/>
                  <a:gd name="T19" fmla="*/ 983 h 1709"/>
                  <a:gd name="T20" fmla="*/ 2788 w 4744"/>
                  <a:gd name="T21" fmla="*/ 964 h 1709"/>
                  <a:gd name="T22" fmla="*/ 3098 w 4744"/>
                  <a:gd name="T23" fmla="*/ 938 h 1709"/>
                  <a:gd name="T24" fmla="*/ 3292 w 4744"/>
                  <a:gd name="T25" fmla="*/ 918 h 1709"/>
                  <a:gd name="T26" fmla="*/ 3470 w 4744"/>
                  <a:gd name="T27" fmla="*/ 909 h 1709"/>
                  <a:gd name="T28" fmla="*/ 3490 w 4744"/>
                  <a:gd name="T29" fmla="*/ 902 h 17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744" h="1709">
                    <a:moveTo>
                      <a:pt x="3490" y="902"/>
                    </a:moveTo>
                    <a:lnTo>
                      <a:pt x="2335" y="902"/>
                    </a:lnTo>
                    <a:lnTo>
                      <a:pt x="2445" y="1002"/>
                    </a:lnTo>
                    <a:lnTo>
                      <a:pt x="2508" y="1031"/>
                    </a:lnTo>
                    <a:lnTo>
                      <a:pt x="2599" y="1041"/>
                    </a:lnTo>
                    <a:lnTo>
                      <a:pt x="2623" y="1026"/>
                    </a:lnTo>
                    <a:lnTo>
                      <a:pt x="2649" y="1014"/>
                    </a:lnTo>
                    <a:lnTo>
                      <a:pt x="2707" y="1002"/>
                    </a:lnTo>
                    <a:lnTo>
                      <a:pt x="2757" y="993"/>
                    </a:lnTo>
                    <a:lnTo>
                      <a:pt x="2779" y="983"/>
                    </a:lnTo>
                    <a:lnTo>
                      <a:pt x="2788" y="964"/>
                    </a:lnTo>
                    <a:lnTo>
                      <a:pt x="3098" y="938"/>
                    </a:lnTo>
                    <a:lnTo>
                      <a:pt x="3292" y="918"/>
                    </a:lnTo>
                    <a:lnTo>
                      <a:pt x="3470" y="909"/>
                    </a:lnTo>
                    <a:lnTo>
                      <a:pt x="3490" y="902"/>
                    </a:ln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91" name="Freeform 190"/>
              <p:cNvSpPr>
                <a:spLocks/>
              </p:cNvSpPr>
              <p:nvPr/>
            </p:nvSpPr>
            <p:spPr bwMode="auto">
              <a:xfrm>
                <a:off x="10" y="10"/>
                <a:ext cx="4744" cy="1709"/>
              </a:xfrm>
              <a:custGeom>
                <a:avLst/>
                <a:gdLst>
                  <a:gd name="T0" fmla="*/ 2335 w 4744"/>
                  <a:gd name="T1" fmla="*/ 902 h 1709"/>
                  <a:gd name="T2" fmla="*/ 492 w 4744"/>
                  <a:gd name="T3" fmla="*/ 902 h 1709"/>
                  <a:gd name="T4" fmla="*/ 760 w 4744"/>
                  <a:gd name="T5" fmla="*/ 942 h 1709"/>
                  <a:gd name="T6" fmla="*/ 794 w 4744"/>
                  <a:gd name="T7" fmla="*/ 957 h 1709"/>
                  <a:gd name="T8" fmla="*/ 859 w 4744"/>
                  <a:gd name="T9" fmla="*/ 962 h 1709"/>
                  <a:gd name="T10" fmla="*/ 1120 w 4744"/>
                  <a:gd name="T11" fmla="*/ 959 h 1709"/>
                  <a:gd name="T12" fmla="*/ 1610 w 4744"/>
                  <a:gd name="T13" fmla="*/ 911 h 1709"/>
                  <a:gd name="T14" fmla="*/ 2335 w 4744"/>
                  <a:gd name="T15" fmla="*/ 902 h 170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744" h="1709">
                    <a:moveTo>
                      <a:pt x="2335" y="902"/>
                    </a:moveTo>
                    <a:lnTo>
                      <a:pt x="492" y="902"/>
                    </a:lnTo>
                    <a:lnTo>
                      <a:pt x="760" y="942"/>
                    </a:lnTo>
                    <a:lnTo>
                      <a:pt x="794" y="957"/>
                    </a:lnTo>
                    <a:lnTo>
                      <a:pt x="859" y="962"/>
                    </a:lnTo>
                    <a:lnTo>
                      <a:pt x="1120" y="959"/>
                    </a:lnTo>
                    <a:lnTo>
                      <a:pt x="1610" y="911"/>
                    </a:lnTo>
                    <a:lnTo>
                      <a:pt x="2335" y="902"/>
                    </a:ln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92" name="Freeform 191"/>
              <p:cNvSpPr>
                <a:spLocks/>
              </p:cNvSpPr>
              <p:nvPr/>
            </p:nvSpPr>
            <p:spPr bwMode="auto">
              <a:xfrm>
                <a:off x="10" y="10"/>
                <a:ext cx="4744" cy="1709"/>
              </a:xfrm>
              <a:custGeom>
                <a:avLst/>
                <a:gdLst>
                  <a:gd name="T0" fmla="*/ 4245 w 4744"/>
                  <a:gd name="T1" fmla="*/ 887 h 1709"/>
                  <a:gd name="T2" fmla="*/ 3590 w 4744"/>
                  <a:gd name="T3" fmla="*/ 887 h 1709"/>
                  <a:gd name="T4" fmla="*/ 3652 w 4744"/>
                  <a:gd name="T5" fmla="*/ 899 h 1709"/>
                  <a:gd name="T6" fmla="*/ 3696 w 4744"/>
                  <a:gd name="T7" fmla="*/ 928 h 1709"/>
                  <a:gd name="T8" fmla="*/ 3931 w 4744"/>
                  <a:gd name="T9" fmla="*/ 923 h 1709"/>
                  <a:gd name="T10" fmla="*/ 4113 w 4744"/>
                  <a:gd name="T11" fmla="*/ 909 h 1709"/>
                  <a:gd name="T12" fmla="*/ 4245 w 4744"/>
                  <a:gd name="T13" fmla="*/ 887 h 1709"/>
                </a:gdLst>
                <a:ahLst/>
                <a:cxnLst>
                  <a:cxn ang="0">
                    <a:pos x="T0" y="T1"/>
                  </a:cxn>
                  <a:cxn ang="0">
                    <a:pos x="T2" y="T3"/>
                  </a:cxn>
                  <a:cxn ang="0">
                    <a:pos x="T4" y="T5"/>
                  </a:cxn>
                  <a:cxn ang="0">
                    <a:pos x="T6" y="T7"/>
                  </a:cxn>
                  <a:cxn ang="0">
                    <a:pos x="T8" y="T9"/>
                  </a:cxn>
                  <a:cxn ang="0">
                    <a:pos x="T10" y="T11"/>
                  </a:cxn>
                  <a:cxn ang="0">
                    <a:pos x="T12" y="T13"/>
                  </a:cxn>
                </a:cxnLst>
                <a:rect l="0" t="0" r="r" b="b"/>
                <a:pathLst>
                  <a:path w="4744" h="1709">
                    <a:moveTo>
                      <a:pt x="4245" y="887"/>
                    </a:moveTo>
                    <a:lnTo>
                      <a:pt x="3590" y="887"/>
                    </a:lnTo>
                    <a:lnTo>
                      <a:pt x="3652" y="899"/>
                    </a:lnTo>
                    <a:lnTo>
                      <a:pt x="3696" y="928"/>
                    </a:lnTo>
                    <a:lnTo>
                      <a:pt x="3931" y="923"/>
                    </a:lnTo>
                    <a:lnTo>
                      <a:pt x="4113" y="909"/>
                    </a:lnTo>
                    <a:lnTo>
                      <a:pt x="4245" y="887"/>
                    </a:ln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93" name="Freeform 192"/>
              <p:cNvSpPr>
                <a:spLocks/>
              </p:cNvSpPr>
              <p:nvPr/>
            </p:nvSpPr>
            <p:spPr bwMode="auto">
              <a:xfrm>
                <a:off x="10" y="10"/>
                <a:ext cx="4744" cy="1709"/>
              </a:xfrm>
              <a:custGeom>
                <a:avLst/>
                <a:gdLst>
                  <a:gd name="T0" fmla="*/ 4744 w 4744"/>
                  <a:gd name="T1" fmla="*/ 710 h 1709"/>
                  <a:gd name="T2" fmla="*/ 4646 w 4744"/>
                  <a:gd name="T3" fmla="*/ 710 h 1709"/>
                  <a:gd name="T4" fmla="*/ 4658 w 4744"/>
                  <a:gd name="T5" fmla="*/ 719 h 1709"/>
                  <a:gd name="T6" fmla="*/ 4658 w 4744"/>
                  <a:gd name="T7" fmla="*/ 743 h 1709"/>
                  <a:gd name="T8" fmla="*/ 4656 w 4744"/>
                  <a:gd name="T9" fmla="*/ 767 h 1709"/>
                  <a:gd name="T10" fmla="*/ 4670 w 4744"/>
                  <a:gd name="T11" fmla="*/ 786 h 1709"/>
                  <a:gd name="T12" fmla="*/ 4696 w 4744"/>
                  <a:gd name="T13" fmla="*/ 798 h 1709"/>
                  <a:gd name="T14" fmla="*/ 4735 w 4744"/>
                  <a:gd name="T15" fmla="*/ 808 h 1709"/>
                  <a:gd name="T16" fmla="*/ 4744 w 4744"/>
                  <a:gd name="T17" fmla="*/ 808 h 1709"/>
                  <a:gd name="T18" fmla="*/ 4744 w 4744"/>
                  <a:gd name="T19" fmla="*/ 710 h 17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744" h="1709">
                    <a:moveTo>
                      <a:pt x="4744" y="710"/>
                    </a:moveTo>
                    <a:lnTo>
                      <a:pt x="4646" y="710"/>
                    </a:lnTo>
                    <a:lnTo>
                      <a:pt x="4658" y="719"/>
                    </a:lnTo>
                    <a:lnTo>
                      <a:pt x="4658" y="743"/>
                    </a:lnTo>
                    <a:lnTo>
                      <a:pt x="4656" y="767"/>
                    </a:lnTo>
                    <a:lnTo>
                      <a:pt x="4670" y="786"/>
                    </a:lnTo>
                    <a:lnTo>
                      <a:pt x="4696" y="798"/>
                    </a:lnTo>
                    <a:lnTo>
                      <a:pt x="4735" y="808"/>
                    </a:lnTo>
                    <a:lnTo>
                      <a:pt x="4744" y="808"/>
                    </a:lnTo>
                    <a:lnTo>
                      <a:pt x="4744" y="710"/>
                    </a:ln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sp>
          <p:nvSpPr>
            <p:cNvPr id="40" name="Freeform 39"/>
            <p:cNvSpPr>
              <a:spLocks/>
            </p:cNvSpPr>
            <p:nvPr/>
          </p:nvSpPr>
          <p:spPr bwMode="auto">
            <a:xfrm>
              <a:off x="490" y="897"/>
              <a:ext cx="288" cy="67"/>
            </a:xfrm>
            <a:custGeom>
              <a:avLst/>
              <a:gdLst>
                <a:gd name="T0" fmla="*/ 4 w 288"/>
                <a:gd name="T1" fmla="*/ 0 h 67"/>
                <a:gd name="T2" fmla="*/ 0 w 288"/>
                <a:gd name="T3" fmla="*/ 23 h 67"/>
                <a:gd name="T4" fmla="*/ 280 w 288"/>
                <a:gd name="T5" fmla="*/ 67 h 67"/>
                <a:gd name="T6" fmla="*/ 288 w 288"/>
                <a:gd name="T7" fmla="*/ 43 h 67"/>
                <a:gd name="T8" fmla="*/ 285 w 288"/>
                <a:gd name="T9" fmla="*/ 43 h 67"/>
                <a:gd name="T10" fmla="*/ 4 w 288"/>
                <a:gd name="T11" fmla="*/ 0 h 67"/>
              </a:gdLst>
              <a:ahLst/>
              <a:cxnLst>
                <a:cxn ang="0">
                  <a:pos x="T0" y="T1"/>
                </a:cxn>
                <a:cxn ang="0">
                  <a:pos x="T2" y="T3"/>
                </a:cxn>
                <a:cxn ang="0">
                  <a:pos x="T4" y="T5"/>
                </a:cxn>
                <a:cxn ang="0">
                  <a:pos x="T6" y="T7"/>
                </a:cxn>
                <a:cxn ang="0">
                  <a:pos x="T8" y="T9"/>
                </a:cxn>
                <a:cxn ang="0">
                  <a:pos x="T10" y="T11"/>
                </a:cxn>
              </a:cxnLst>
              <a:rect l="0" t="0" r="r" b="b"/>
              <a:pathLst>
                <a:path w="288" h="67">
                  <a:moveTo>
                    <a:pt x="4" y="0"/>
                  </a:moveTo>
                  <a:lnTo>
                    <a:pt x="0" y="23"/>
                  </a:lnTo>
                  <a:lnTo>
                    <a:pt x="280" y="67"/>
                  </a:lnTo>
                  <a:lnTo>
                    <a:pt x="288" y="43"/>
                  </a:lnTo>
                  <a:lnTo>
                    <a:pt x="285" y="43"/>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1" name="Freeform 40"/>
            <p:cNvSpPr>
              <a:spLocks/>
            </p:cNvSpPr>
            <p:nvPr/>
          </p:nvSpPr>
          <p:spPr bwMode="auto">
            <a:xfrm>
              <a:off x="768" y="940"/>
              <a:ext cx="46" cy="36"/>
            </a:xfrm>
            <a:custGeom>
              <a:avLst/>
              <a:gdLst>
                <a:gd name="T0" fmla="*/ 9 w 46"/>
                <a:gd name="T1" fmla="*/ 0 h 36"/>
                <a:gd name="T2" fmla="*/ 0 w 46"/>
                <a:gd name="T3" fmla="*/ 23 h 36"/>
                <a:gd name="T4" fmla="*/ 38 w 46"/>
                <a:gd name="T5" fmla="*/ 36 h 36"/>
                <a:gd name="T6" fmla="*/ 45 w 46"/>
                <a:gd name="T7" fmla="*/ 12 h 36"/>
                <a:gd name="T8" fmla="*/ 9 w 46"/>
                <a:gd name="T9" fmla="*/ 0 h 36"/>
              </a:gdLst>
              <a:ahLst/>
              <a:cxnLst>
                <a:cxn ang="0">
                  <a:pos x="T0" y="T1"/>
                </a:cxn>
                <a:cxn ang="0">
                  <a:pos x="T2" y="T3"/>
                </a:cxn>
                <a:cxn ang="0">
                  <a:pos x="T4" y="T5"/>
                </a:cxn>
                <a:cxn ang="0">
                  <a:pos x="T6" y="T7"/>
                </a:cxn>
                <a:cxn ang="0">
                  <a:pos x="T8" y="T9"/>
                </a:cxn>
              </a:cxnLst>
              <a:rect l="0" t="0" r="r" b="b"/>
              <a:pathLst>
                <a:path w="46" h="36">
                  <a:moveTo>
                    <a:pt x="9" y="0"/>
                  </a:moveTo>
                  <a:lnTo>
                    <a:pt x="0" y="23"/>
                  </a:lnTo>
                  <a:lnTo>
                    <a:pt x="38" y="36"/>
                  </a:lnTo>
                  <a:lnTo>
                    <a:pt x="45" y="12"/>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2" name="Freeform 41"/>
            <p:cNvSpPr>
              <a:spLocks/>
            </p:cNvSpPr>
            <p:nvPr/>
          </p:nvSpPr>
          <p:spPr bwMode="auto">
            <a:xfrm>
              <a:off x="806" y="952"/>
              <a:ext cx="68" cy="32"/>
            </a:xfrm>
            <a:custGeom>
              <a:avLst/>
              <a:gdLst>
                <a:gd name="T0" fmla="*/ 4 w 68"/>
                <a:gd name="T1" fmla="*/ 0 h 32"/>
                <a:gd name="T2" fmla="*/ 0 w 68"/>
                <a:gd name="T3" fmla="*/ 23 h 32"/>
                <a:gd name="T4" fmla="*/ 64 w 68"/>
                <a:gd name="T5" fmla="*/ 31 h 32"/>
                <a:gd name="T6" fmla="*/ 67 w 68"/>
                <a:gd name="T7" fmla="*/ 7 h 32"/>
                <a:gd name="T8" fmla="*/ 4 w 68"/>
                <a:gd name="T9" fmla="*/ 0 h 32"/>
              </a:gdLst>
              <a:ahLst/>
              <a:cxnLst>
                <a:cxn ang="0">
                  <a:pos x="T0" y="T1"/>
                </a:cxn>
                <a:cxn ang="0">
                  <a:pos x="T2" y="T3"/>
                </a:cxn>
                <a:cxn ang="0">
                  <a:pos x="T4" y="T5"/>
                </a:cxn>
                <a:cxn ang="0">
                  <a:pos x="T6" y="T7"/>
                </a:cxn>
                <a:cxn ang="0">
                  <a:pos x="T8" y="T9"/>
                </a:cxn>
              </a:cxnLst>
              <a:rect l="0" t="0" r="r" b="b"/>
              <a:pathLst>
                <a:path w="68" h="32">
                  <a:moveTo>
                    <a:pt x="4" y="0"/>
                  </a:moveTo>
                  <a:lnTo>
                    <a:pt x="0" y="23"/>
                  </a:lnTo>
                  <a:lnTo>
                    <a:pt x="64" y="31"/>
                  </a:lnTo>
                  <a:lnTo>
                    <a:pt x="67" y="7"/>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3" name="Freeform 42"/>
            <p:cNvSpPr>
              <a:spLocks/>
            </p:cNvSpPr>
            <p:nvPr/>
          </p:nvSpPr>
          <p:spPr bwMode="auto">
            <a:xfrm>
              <a:off x="871" y="955"/>
              <a:ext cx="262" cy="29"/>
            </a:xfrm>
            <a:custGeom>
              <a:avLst/>
              <a:gdLst>
                <a:gd name="T0" fmla="*/ 261 w 262"/>
                <a:gd name="T1" fmla="*/ 0 h 29"/>
                <a:gd name="T2" fmla="*/ 0 w 262"/>
                <a:gd name="T3" fmla="*/ 4 h 29"/>
                <a:gd name="T4" fmla="*/ 0 w 262"/>
                <a:gd name="T5" fmla="*/ 28 h 29"/>
                <a:gd name="T6" fmla="*/ 261 w 262"/>
                <a:gd name="T7" fmla="*/ 23 h 29"/>
                <a:gd name="T8" fmla="*/ 261 w 262"/>
                <a:gd name="T9" fmla="*/ 0 h 29"/>
              </a:gdLst>
              <a:ahLst/>
              <a:cxnLst>
                <a:cxn ang="0">
                  <a:pos x="T0" y="T1"/>
                </a:cxn>
                <a:cxn ang="0">
                  <a:pos x="T2" y="T3"/>
                </a:cxn>
                <a:cxn ang="0">
                  <a:pos x="T4" y="T5"/>
                </a:cxn>
                <a:cxn ang="0">
                  <a:pos x="T6" y="T7"/>
                </a:cxn>
                <a:cxn ang="0">
                  <a:pos x="T8" y="T9"/>
                </a:cxn>
              </a:cxnLst>
              <a:rect l="0" t="0" r="r" b="b"/>
              <a:pathLst>
                <a:path w="262" h="29">
                  <a:moveTo>
                    <a:pt x="261" y="0"/>
                  </a:moveTo>
                  <a:lnTo>
                    <a:pt x="0" y="4"/>
                  </a:lnTo>
                  <a:lnTo>
                    <a:pt x="0" y="28"/>
                  </a:lnTo>
                  <a:lnTo>
                    <a:pt x="261" y="23"/>
                  </a:lnTo>
                  <a:lnTo>
                    <a:pt x="261"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4" name="Freeform 43"/>
            <p:cNvSpPr>
              <a:spLocks/>
            </p:cNvSpPr>
            <p:nvPr/>
          </p:nvSpPr>
          <p:spPr bwMode="auto">
            <a:xfrm>
              <a:off x="1133" y="907"/>
              <a:ext cx="492" cy="72"/>
            </a:xfrm>
            <a:custGeom>
              <a:avLst/>
              <a:gdLst>
                <a:gd name="T0" fmla="*/ 491 w 492"/>
                <a:gd name="T1" fmla="*/ 0 h 72"/>
                <a:gd name="T2" fmla="*/ 0 w 492"/>
                <a:gd name="T3" fmla="*/ 48 h 72"/>
                <a:gd name="T4" fmla="*/ 0 w 492"/>
                <a:gd name="T5" fmla="*/ 72 h 72"/>
                <a:gd name="T6" fmla="*/ 491 w 492"/>
                <a:gd name="T7" fmla="*/ 24 h 72"/>
                <a:gd name="T8" fmla="*/ 491 w 492"/>
                <a:gd name="T9" fmla="*/ 0 h 72"/>
              </a:gdLst>
              <a:ahLst/>
              <a:cxnLst>
                <a:cxn ang="0">
                  <a:pos x="T0" y="T1"/>
                </a:cxn>
                <a:cxn ang="0">
                  <a:pos x="T2" y="T3"/>
                </a:cxn>
                <a:cxn ang="0">
                  <a:pos x="T4" y="T5"/>
                </a:cxn>
                <a:cxn ang="0">
                  <a:pos x="T6" y="T7"/>
                </a:cxn>
                <a:cxn ang="0">
                  <a:pos x="T8" y="T9"/>
                </a:cxn>
              </a:cxnLst>
              <a:rect l="0" t="0" r="r" b="b"/>
              <a:pathLst>
                <a:path w="492" h="72">
                  <a:moveTo>
                    <a:pt x="491" y="0"/>
                  </a:moveTo>
                  <a:lnTo>
                    <a:pt x="0" y="48"/>
                  </a:lnTo>
                  <a:lnTo>
                    <a:pt x="0" y="72"/>
                  </a:lnTo>
                  <a:lnTo>
                    <a:pt x="491" y="24"/>
                  </a:lnTo>
                  <a:lnTo>
                    <a:pt x="491"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5" name="Freeform 44"/>
            <p:cNvSpPr>
              <a:spLocks/>
            </p:cNvSpPr>
            <p:nvPr/>
          </p:nvSpPr>
          <p:spPr bwMode="auto">
            <a:xfrm>
              <a:off x="1625" y="900"/>
              <a:ext cx="732" cy="31"/>
            </a:xfrm>
            <a:custGeom>
              <a:avLst/>
              <a:gdLst>
                <a:gd name="T0" fmla="*/ 729 w 732"/>
                <a:gd name="T1" fmla="*/ 0 h 31"/>
                <a:gd name="T2" fmla="*/ 0 w 732"/>
                <a:gd name="T3" fmla="*/ 7 h 31"/>
                <a:gd name="T4" fmla="*/ 0 w 732"/>
                <a:gd name="T5" fmla="*/ 31 h 31"/>
                <a:gd name="T6" fmla="*/ 724 w 732"/>
                <a:gd name="T7" fmla="*/ 23 h 31"/>
                <a:gd name="T8" fmla="*/ 732 w 732"/>
                <a:gd name="T9" fmla="*/ 2 h 31"/>
                <a:gd name="T10" fmla="*/ 729 w 732"/>
                <a:gd name="T11" fmla="*/ 0 h 31"/>
              </a:gdLst>
              <a:ahLst/>
              <a:cxnLst>
                <a:cxn ang="0">
                  <a:pos x="T0" y="T1"/>
                </a:cxn>
                <a:cxn ang="0">
                  <a:pos x="T2" y="T3"/>
                </a:cxn>
                <a:cxn ang="0">
                  <a:pos x="T4" y="T5"/>
                </a:cxn>
                <a:cxn ang="0">
                  <a:pos x="T6" y="T7"/>
                </a:cxn>
                <a:cxn ang="0">
                  <a:pos x="T8" y="T9"/>
                </a:cxn>
                <a:cxn ang="0">
                  <a:pos x="T10" y="T11"/>
                </a:cxn>
              </a:cxnLst>
              <a:rect l="0" t="0" r="r" b="b"/>
              <a:pathLst>
                <a:path w="732" h="31">
                  <a:moveTo>
                    <a:pt x="729" y="0"/>
                  </a:moveTo>
                  <a:lnTo>
                    <a:pt x="0" y="7"/>
                  </a:lnTo>
                  <a:lnTo>
                    <a:pt x="0" y="31"/>
                  </a:lnTo>
                  <a:lnTo>
                    <a:pt x="724" y="23"/>
                  </a:lnTo>
                  <a:lnTo>
                    <a:pt x="732" y="2"/>
                  </a:lnTo>
                  <a:lnTo>
                    <a:pt x="72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6" name="Freeform 45"/>
            <p:cNvSpPr>
              <a:spLocks/>
            </p:cNvSpPr>
            <p:nvPr/>
          </p:nvSpPr>
          <p:spPr bwMode="auto">
            <a:xfrm>
              <a:off x="2342" y="902"/>
              <a:ext cx="125" cy="122"/>
            </a:xfrm>
            <a:custGeom>
              <a:avLst/>
              <a:gdLst>
                <a:gd name="T0" fmla="*/ 14 w 125"/>
                <a:gd name="T1" fmla="*/ 0 h 122"/>
                <a:gd name="T2" fmla="*/ 0 w 125"/>
                <a:gd name="T3" fmla="*/ 19 h 122"/>
                <a:gd name="T4" fmla="*/ 110 w 125"/>
                <a:gd name="T5" fmla="*/ 120 h 122"/>
                <a:gd name="T6" fmla="*/ 112 w 125"/>
                <a:gd name="T7" fmla="*/ 122 h 122"/>
                <a:gd name="T8" fmla="*/ 124 w 125"/>
                <a:gd name="T9" fmla="*/ 100 h 122"/>
                <a:gd name="T10" fmla="*/ 14 w 125"/>
                <a:gd name="T11" fmla="*/ 0 h 122"/>
              </a:gdLst>
              <a:ahLst/>
              <a:cxnLst>
                <a:cxn ang="0">
                  <a:pos x="T0" y="T1"/>
                </a:cxn>
                <a:cxn ang="0">
                  <a:pos x="T2" y="T3"/>
                </a:cxn>
                <a:cxn ang="0">
                  <a:pos x="T4" y="T5"/>
                </a:cxn>
                <a:cxn ang="0">
                  <a:pos x="T6" y="T7"/>
                </a:cxn>
                <a:cxn ang="0">
                  <a:pos x="T8" y="T9"/>
                </a:cxn>
                <a:cxn ang="0">
                  <a:pos x="T10" y="T11"/>
                </a:cxn>
              </a:cxnLst>
              <a:rect l="0" t="0" r="r" b="b"/>
              <a:pathLst>
                <a:path w="125" h="122">
                  <a:moveTo>
                    <a:pt x="14" y="0"/>
                  </a:moveTo>
                  <a:lnTo>
                    <a:pt x="0" y="19"/>
                  </a:lnTo>
                  <a:lnTo>
                    <a:pt x="110" y="120"/>
                  </a:lnTo>
                  <a:lnTo>
                    <a:pt x="112" y="122"/>
                  </a:lnTo>
                  <a:lnTo>
                    <a:pt x="124" y="100"/>
                  </a:lnTo>
                  <a:lnTo>
                    <a:pt x="1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7" name="Freeform 46"/>
            <p:cNvSpPr>
              <a:spLocks/>
            </p:cNvSpPr>
            <p:nvPr/>
          </p:nvSpPr>
          <p:spPr bwMode="auto">
            <a:xfrm>
              <a:off x="2455" y="1000"/>
              <a:ext cx="70" cy="53"/>
            </a:xfrm>
            <a:custGeom>
              <a:avLst/>
              <a:gdLst>
                <a:gd name="T0" fmla="*/ 9 w 70"/>
                <a:gd name="T1" fmla="*/ 0 h 53"/>
                <a:gd name="T2" fmla="*/ 0 w 70"/>
                <a:gd name="T3" fmla="*/ 23 h 53"/>
                <a:gd name="T4" fmla="*/ 62 w 70"/>
                <a:gd name="T5" fmla="*/ 52 h 53"/>
                <a:gd name="T6" fmla="*/ 69 w 70"/>
                <a:gd name="T7" fmla="*/ 28 h 53"/>
                <a:gd name="T8" fmla="*/ 9 w 70"/>
                <a:gd name="T9" fmla="*/ 0 h 53"/>
              </a:gdLst>
              <a:ahLst/>
              <a:cxnLst>
                <a:cxn ang="0">
                  <a:pos x="T0" y="T1"/>
                </a:cxn>
                <a:cxn ang="0">
                  <a:pos x="T2" y="T3"/>
                </a:cxn>
                <a:cxn ang="0">
                  <a:pos x="T4" y="T5"/>
                </a:cxn>
                <a:cxn ang="0">
                  <a:pos x="T6" y="T7"/>
                </a:cxn>
                <a:cxn ang="0">
                  <a:pos x="T8" y="T9"/>
                </a:cxn>
              </a:cxnLst>
              <a:rect l="0" t="0" r="r" b="b"/>
              <a:pathLst>
                <a:path w="70" h="53">
                  <a:moveTo>
                    <a:pt x="9" y="0"/>
                  </a:moveTo>
                  <a:lnTo>
                    <a:pt x="0" y="23"/>
                  </a:lnTo>
                  <a:lnTo>
                    <a:pt x="62" y="52"/>
                  </a:lnTo>
                  <a:lnTo>
                    <a:pt x="69" y="28"/>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8" name="Freeform 47"/>
            <p:cNvSpPr>
              <a:spLocks/>
            </p:cNvSpPr>
            <p:nvPr/>
          </p:nvSpPr>
          <p:spPr bwMode="auto">
            <a:xfrm>
              <a:off x="2518" y="1029"/>
              <a:ext cx="103" cy="34"/>
            </a:xfrm>
            <a:custGeom>
              <a:avLst/>
              <a:gdLst>
                <a:gd name="T0" fmla="*/ 4 w 103"/>
                <a:gd name="T1" fmla="*/ 0 h 34"/>
                <a:gd name="T2" fmla="*/ 0 w 103"/>
                <a:gd name="T3" fmla="*/ 23 h 34"/>
                <a:gd name="T4" fmla="*/ 98 w 103"/>
                <a:gd name="T5" fmla="*/ 33 h 34"/>
                <a:gd name="T6" fmla="*/ 103 w 103"/>
                <a:gd name="T7" fmla="*/ 31 h 34"/>
                <a:gd name="T8" fmla="*/ 98 w 103"/>
                <a:gd name="T9" fmla="*/ 9 h 34"/>
                <a:gd name="T10" fmla="*/ 4 w 103"/>
                <a:gd name="T11" fmla="*/ 0 h 34"/>
              </a:gdLst>
              <a:ahLst/>
              <a:cxnLst>
                <a:cxn ang="0">
                  <a:pos x="T0" y="T1"/>
                </a:cxn>
                <a:cxn ang="0">
                  <a:pos x="T2" y="T3"/>
                </a:cxn>
                <a:cxn ang="0">
                  <a:pos x="T4" y="T5"/>
                </a:cxn>
                <a:cxn ang="0">
                  <a:pos x="T6" y="T7"/>
                </a:cxn>
                <a:cxn ang="0">
                  <a:pos x="T8" y="T9"/>
                </a:cxn>
                <a:cxn ang="0">
                  <a:pos x="T10" y="T11"/>
                </a:cxn>
              </a:cxnLst>
              <a:rect l="0" t="0" r="r" b="b"/>
              <a:pathLst>
                <a:path w="103" h="34">
                  <a:moveTo>
                    <a:pt x="4" y="0"/>
                  </a:moveTo>
                  <a:lnTo>
                    <a:pt x="0" y="23"/>
                  </a:lnTo>
                  <a:lnTo>
                    <a:pt x="98" y="33"/>
                  </a:lnTo>
                  <a:lnTo>
                    <a:pt x="103" y="31"/>
                  </a:lnTo>
                  <a:lnTo>
                    <a:pt x="98" y="9"/>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9" name="Freeform 48"/>
            <p:cNvSpPr>
              <a:spLocks/>
            </p:cNvSpPr>
            <p:nvPr/>
          </p:nvSpPr>
          <p:spPr bwMode="auto">
            <a:xfrm>
              <a:off x="2606" y="1022"/>
              <a:ext cx="36" cy="38"/>
            </a:xfrm>
            <a:custGeom>
              <a:avLst/>
              <a:gdLst>
                <a:gd name="T0" fmla="*/ 23 w 36"/>
                <a:gd name="T1" fmla="*/ 0 h 38"/>
                <a:gd name="T2" fmla="*/ 21 w 36"/>
                <a:gd name="T3" fmla="*/ 2 h 38"/>
                <a:gd name="T4" fmla="*/ 0 w 36"/>
                <a:gd name="T5" fmla="*/ 19 h 38"/>
                <a:gd name="T6" fmla="*/ 14 w 36"/>
                <a:gd name="T7" fmla="*/ 38 h 38"/>
                <a:gd name="T8" fmla="*/ 36 w 36"/>
                <a:gd name="T9" fmla="*/ 21 h 38"/>
                <a:gd name="T10" fmla="*/ 23 w 36"/>
                <a:gd name="T11" fmla="*/ 0 h 38"/>
              </a:gdLst>
              <a:ahLst/>
              <a:cxnLst>
                <a:cxn ang="0">
                  <a:pos x="T0" y="T1"/>
                </a:cxn>
                <a:cxn ang="0">
                  <a:pos x="T2" y="T3"/>
                </a:cxn>
                <a:cxn ang="0">
                  <a:pos x="T4" y="T5"/>
                </a:cxn>
                <a:cxn ang="0">
                  <a:pos x="T6" y="T7"/>
                </a:cxn>
                <a:cxn ang="0">
                  <a:pos x="T8" y="T9"/>
                </a:cxn>
                <a:cxn ang="0">
                  <a:pos x="T10" y="T11"/>
                </a:cxn>
              </a:cxnLst>
              <a:rect l="0" t="0" r="r" b="b"/>
              <a:pathLst>
                <a:path w="36" h="38">
                  <a:moveTo>
                    <a:pt x="23" y="0"/>
                  </a:moveTo>
                  <a:lnTo>
                    <a:pt x="21" y="2"/>
                  </a:lnTo>
                  <a:lnTo>
                    <a:pt x="0" y="19"/>
                  </a:lnTo>
                  <a:lnTo>
                    <a:pt x="14" y="38"/>
                  </a:lnTo>
                  <a:lnTo>
                    <a:pt x="36" y="21"/>
                  </a:lnTo>
                  <a:lnTo>
                    <a:pt x="23"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50" name="Freeform 49"/>
            <p:cNvSpPr>
              <a:spLocks/>
            </p:cNvSpPr>
            <p:nvPr/>
          </p:nvSpPr>
          <p:spPr bwMode="auto">
            <a:xfrm>
              <a:off x="2630" y="1010"/>
              <a:ext cx="39" cy="36"/>
            </a:xfrm>
            <a:custGeom>
              <a:avLst/>
              <a:gdLst>
                <a:gd name="T0" fmla="*/ 31 w 39"/>
                <a:gd name="T1" fmla="*/ 0 h 36"/>
                <a:gd name="T2" fmla="*/ 0 w 39"/>
                <a:gd name="T3" fmla="*/ 12 h 36"/>
                <a:gd name="T4" fmla="*/ 9 w 39"/>
                <a:gd name="T5" fmla="*/ 36 h 36"/>
                <a:gd name="T6" fmla="*/ 38 w 39"/>
                <a:gd name="T7" fmla="*/ 23 h 36"/>
                <a:gd name="T8" fmla="*/ 31 w 39"/>
                <a:gd name="T9" fmla="*/ 0 h 36"/>
              </a:gdLst>
              <a:ahLst/>
              <a:cxnLst>
                <a:cxn ang="0">
                  <a:pos x="T0" y="T1"/>
                </a:cxn>
                <a:cxn ang="0">
                  <a:pos x="T2" y="T3"/>
                </a:cxn>
                <a:cxn ang="0">
                  <a:pos x="T4" y="T5"/>
                </a:cxn>
                <a:cxn ang="0">
                  <a:pos x="T6" y="T7"/>
                </a:cxn>
                <a:cxn ang="0">
                  <a:pos x="T8" y="T9"/>
                </a:cxn>
              </a:cxnLst>
              <a:rect l="0" t="0" r="r" b="b"/>
              <a:pathLst>
                <a:path w="39" h="36">
                  <a:moveTo>
                    <a:pt x="31" y="0"/>
                  </a:moveTo>
                  <a:lnTo>
                    <a:pt x="0" y="12"/>
                  </a:lnTo>
                  <a:lnTo>
                    <a:pt x="9" y="36"/>
                  </a:lnTo>
                  <a:lnTo>
                    <a:pt x="38" y="23"/>
                  </a:lnTo>
                  <a:lnTo>
                    <a:pt x="31"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51" name="Freeform 50"/>
            <p:cNvSpPr>
              <a:spLocks/>
            </p:cNvSpPr>
            <p:nvPr/>
          </p:nvSpPr>
          <p:spPr bwMode="auto">
            <a:xfrm>
              <a:off x="2662" y="1000"/>
              <a:ext cx="60" cy="34"/>
            </a:xfrm>
            <a:custGeom>
              <a:avLst/>
              <a:gdLst>
                <a:gd name="T0" fmla="*/ 55 w 60"/>
                <a:gd name="T1" fmla="*/ 0 h 34"/>
                <a:gd name="T2" fmla="*/ 0 w 60"/>
                <a:gd name="T3" fmla="*/ 9 h 34"/>
                <a:gd name="T4" fmla="*/ 4 w 60"/>
                <a:gd name="T5" fmla="*/ 33 h 34"/>
                <a:gd name="T6" fmla="*/ 60 w 60"/>
                <a:gd name="T7" fmla="*/ 23 h 34"/>
                <a:gd name="T8" fmla="*/ 55 w 60"/>
                <a:gd name="T9" fmla="*/ 0 h 34"/>
              </a:gdLst>
              <a:ahLst/>
              <a:cxnLst>
                <a:cxn ang="0">
                  <a:pos x="T0" y="T1"/>
                </a:cxn>
                <a:cxn ang="0">
                  <a:pos x="T2" y="T3"/>
                </a:cxn>
                <a:cxn ang="0">
                  <a:pos x="T4" y="T5"/>
                </a:cxn>
                <a:cxn ang="0">
                  <a:pos x="T6" y="T7"/>
                </a:cxn>
                <a:cxn ang="0">
                  <a:pos x="T8" y="T9"/>
                </a:cxn>
              </a:cxnLst>
              <a:rect l="0" t="0" r="r" b="b"/>
              <a:pathLst>
                <a:path w="60" h="34">
                  <a:moveTo>
                    <a:pt x="55" y="0"/>
                  </a:moveTo>
                  <a:lnTo>
                    <a:pt x="0" y="9"/>
                  </a:lnTo>
                  <a:lnTo>
                    <a:pt x="4" y="33"/>
                  </a:lnTo>
                  <a:lnTo>
                    <a:pt x="60" y="23"/>
                  </a:lnTo>
                  <a:lnTo>
                    <a:pt x="55"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52" name="Freeform 51"/>
            <p:cNvSpPr>
              <a:spLocks/>
            </p:cNvSpPr>
            <p:nvPr/>
          </p:nvSpPr>
          <p:spPr bwMode="auto">
            <a:xfrm>
              <a:off x="2717" y="991"/>
              <a:ext cx="62" cy="33"/>
            </a:xfrm>
            <a:custGeom>
              <a:avLst/>
              <a:gdLst>
                <a:gd name="T0" fmla="*/ 52 w 62"/>
                <a:gd name="T1" fmla="*/ 0 h 33"/>
                <a:gd name="T2" fmla="*/ 0 w 62"/>
                <a:gd name="T3" fmla="*/ 9 h 33"/>
                <a:gd name="T4" fmla="*/ 4 w 62"/>
                <a:gd name="T5" fmla="*/ 33 h 33"/>
                <a:gd name="T6" fmla="*/ 60 w 62"/>
                <a:gd name="T7" fmla="*/ 23 h 33"/>
                <a:gd name="T8" fmla="*/ 62 w 62"/>
                <a:gd name="T9" fmla="*/ 21 h 33"/>
                <a:gd name="T10" fmla="*/ 52 w 62"/>
                <a:gd name="T11" fmla="*/ 0 h 33"/>
              </a:gdLst>
              <a:ahLst/>
              <a:cxnLst>
                <a:cxn ang="0">
                  <a:pos x="T0" y="T1"/>
                </a:cxn>
                <a:cxn ang="0">
                  <a:pos x="T2" y="T3"/>
                </a:cxn>
                <a:cxn ang="0">
                  <a:pos x="T4" y="T5"/>
                </a:cxn>
                <a:cxn ang="0">
                  <a:pos x="T6" y="T7"/>
                </a:cxn>
                <a:cxn ang="0">
                  <a:pos x="T8" y="T9"/>
                </a:cxn>
                <a:cxn ang="0">
                  <a:pos x="T10" y="T11"/>
                </a:cxn>
              </a:cxnLst>
              <a:rect l="0" t="0" r="r" b="b"/>
              <a:pathLst>
                <a:path w="62" h="33">
                  <a:moveTo>
                    <a:pt x="52" y="0"/>
                  </a:moveTo>
                  <a:lnTo>
                    <a:pt x="0" y="9"/>
                  </a:lnTo>
                  <a:lnTo>
                    <a:pt x="4" y="33"/>
                  </a:lnTo>
                  <a:lnTo>
                    <a:pt x="60" y="23"/>
                  </a:lnTo>
                  <a:lnTo>
                    <a:pt x="62" y="21"/>
                  </a:lnTo>
                  <a:lnTo>
                    <a:pt x="52"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53" name="Freeform 52"/>
            <p:cNvSpPr>
              <a:spLocks/>
            </p:cNvSpPr>
            <p:nvPr/>
          </p:nvSpPr>
          <p:spPr bwMode="auto">
            <a:xfrm>
              <a:off x="2765" y="981"/>
              <a:ext cx="36" cy="31"/>
            </a:xfrm>
            <a:custGeom>
              <a:avLst/>
              <a:gdLst>
                <a:gd name="T0" fmla="*/ 19 w 36"/>
                <a:gd name="T1" fmla="*/ 0 h 31"/>
                <a:gd name="T2" fmla="*/ 0 w 36"/>
                <a:gd name="T3" fmla="*/ 11 h 31"/>
                <a:gd name="T4" fmla="*/ 14 w 36"/>
                <a:gd name="T5" fmla="*/ 31 h 31"/>
                <a:gd name="T6" fmla="*/ 36 w 36"/>
                <a:gd name="T7" fmla="*/ 16 h 31"/>
                <a:gd name="T8" fmla="*/ 36 w 36"/>
                <a:gd name="T9" fmla="*/ 14 h 31"/>
                <a:gd name="T10" fmla="*/ 19 w 36"/>
                <a:gd name="T11" fmla="*/ 0 h 31"/>
              </a:gdLst>
              <a:ahLst/>
              <a:cxnLst>
                <a:cxn ang="0">
                  <a:pos x="T0" y="T1"/>
                </a:cxn>
                <a:cxn ang="0">
                  <a:pos x="T2" y="T3"/>
                </a:cxn>
                <a:cxn ang="0">
                  <a:pos x="T4" y="T5"/>
                </a:cxn>
                <a:cxn ang="0">
                  <a:pos x="T6" y="T7"/>
                </a:cxn>
                <a:cxn ang="0">
                  <a:pos x="T8" y="T9"/>
                </a:cxn>
                <a:cxn ang="0">
                  <a:pos x="T10" y="T11"/>
                </a:cxn>
              </a:cxnLst>
              <a:rect l="0" t="0" r="r" b="b"/>
              <a:pathLst>
                <a:path w="36" h="31">
                  <a:moveTo>
                    <a:pt x="19" y="0"/>
                  </a:moveTo>
                  <a:lnTo>
                    <a:pt x="0" y="11"/>
                  </a:lnTo>
                  <a:lnTo>
                    <a:pt x="14" y="31"/>
                  </a:lnTo>
                  <a:lnTo>
                    <a:pt x="36" y="16"/>
                  </a:lnTo>
                  <a:lnTo>
                    <a:pt x="36" y="14"/>
                  </a:lnTo>
                  <a:lnTo>
                    <a:pt x="1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54" name="Freeform 53"/>
            <p:cNvSpPr>
              <a:spLocks/>
            </p:cNvSpPr>
            <p:nvPr/>
          </p:nvSpPr>
          <p:spPr bwMode="auto">
            <a:xfrm>
              <a:off x="2782" y="960"/>
              <a:ext cx="28" cy="36"/>
            </a:xfrm>
            <a:custGeom>
              <a:avLst/>
              <a:gdLst>
                <a:gd name="T0" fmla="*/ 19 w 28"/>
                <a:gd name="T1" fmla="*/ 0 h 36"/>
                <a:gd name="T2" fmla="*/ 12 w 28"/>
                <a:gd name="T3" fmla="*/ 0 h 36"/>
                <a:gd name="T4" fmla="*/ 0 w 28"/>
                <a:gd name="T5" fmla="*/ 26 h 36"/>
                <a:gd name="T6" fmla="*/ 19 w 28"/>
                <a:gd name="T7" fmla="*/ 35 h 36"/>
                <a:gd name="T8" fmla="*/ 28 w 28"/>
                <a:gd name="T9" fmla="*/ 16 h 36"/>
                <a:gd name="T10" fmla="*/ 19 w 28"/>
                <a:gd name="T11" fmla="*/ 0 h 36"/>
              </a:gdLst>
              <a:ahLst/>
              <a:cxnLst>
                <a:cxn ang="0">
                  <a:pos x="T0" y="T1"/>
                </a:cxn>
                <a:cxn ang="0">
                  <a:pos x="T2" y="T3"/>
                </a:cxn>
                <a:cxn ang="0">
                  <a:pos x="T4" y="T5"/>
                </a:cxn>
                <a:cxn ang="0">
                  <a:pos x="T6" y="T7"/>
                </a:cxn>
                <a:cxn ang="0">
                  <a:pos x="T8" y="T9"/>
                </a:cxn>
                <a:cxn ang="0">
                  <a:pos x="T10" y="T11"/>
                </a:cxn>
              </a:cxnLst>
              <a:rect l="0" t="0" r="r" b="b"/>
              <a:pathLst>
                <a:path w="28" h="36">
                  <a:moveTo>
                    <a:pt x="19" y="0"/>
                  </a:moveTo>
                  <a:lnTo>
                    <a:pt x="12" y="0"/>
                  </a:lnTo>
                  <a:lnTo>
                    <a:pt x="0" y="26"/>
                  </a:lnTo>
                  <a:lnTo>
                    <a:pt x="19" y="35"/>
                  </a:lnTo>
                  <a:lnTo>
                    <a:pt x="28" y="16"/>
                  </a:lnTo>
                  <a:lnTo>
                    <a:pt x="1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55" name="Freeform 54"/>
            <p:cNvSpPr>
              <a:spLocks/>
            </p:cNvSpPr>
            <p:nvPr/>
          </p:nvSpPr>
          <p:spPr bwMode="auto">
            <a:xfrm>
              <a:off x="2801" y="933"/>
              <a:ext cx="312" cy="51"/>
            </a:xfrm>
            <a:custGeom>
              <a:avLst/>
              <a:gdLst>
                <a:gd name="T0" fmla="*/ 311 w 312"/>
                <a:gd name="T1" fmla="*/ 0 h 51"/>
                <a:gd name="T2" fmla="*/ 0 w 312"/>
                <a:gd name="T3" fmla="*/ 26 h 51"/>
                <a:gd name="T4" fmla="*/ 0 w 312"/>
                <a:gd name="T5" fmla="*/ 50 h 51"/>
                <a:gd name="T6" fmla="*/ 311 w 312"/>
                <a:gd name="T7" fmla="*/ 24 h 51"/>
                <a:gd name="T8" fmla="*/ 311 w 312"/>
                <a:gd name="T9" fmla="*/ 0 h 51"/>
              </a:gdLst>
              <a:ahLst/>
              <a:cxnLst>
                <a:cxn ang="0">
                  <a:pos x="T0" y="T1"/>
                </a:cxn>
                <a:cxn ang="0">
                  <a:pos x="T2" y="T3"/>
                </a:cxn>
                <a:cxn ang="0">
                  <a:pos x="T4" y="T5"/>
                </a:cxn>
                <a:cxn ang="0">
                  <a:pos x="T6" y="T7"/>
                </a:cxn>
                <a:cxn ang="0">
                  <a:pos x="T8" y="T9"/>
                </a:cxn>
              </a:cxnLst>
              <a:rect l="0" t="0" r="r" b="b"/>
              <a:pathLst>
                <a:path w="312" h="51">
                  <a:moveTo>
                    <a:pt x="311" y="0"/>
                  </a:moveTo>
                  <a:lnTo>
                    <a:pt x="0" y="26"/>
                  </a:lnTo>
                  <a:lnTo>
                    <a:pt x="0" y="50"/>
                  </a:lnTo>
                  <a:lnTo>
                    <a:pt x="311" y="24"/>
                  </a:lnTo>
                  <a:lnTo>
                    <a:pt x="311"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56" name="Freeform 55"/>
            <p:cNvSpPr>
              <a:spLocks/>
            </p:cNvSpPr>
            <p:nvPr/>
          </p:nvSpPr>
          <p:spPr bwMode="auto">
            <a:xfrm>
              <a:off x="3113" y="914"/>
              <a:ext cx="192" cy="43"/>
            </a:xfrm>
            <a:custGeom>
              <a:avLst/>
              <a:gdLst>
                <a:gd name="T0" fmla="*/ 191 w 192"/>
                <a:gd name="T1" fmla="*/ 0 h 43"/>
                <a:gd name="T2" fmla="*/ 0 w 192"/>
                <a:gd name="T3" fmla="*/ 19 h 43"/>
                <a:gd name="T4" fmla="*/ 0 w 192"/>
                <a:gd name="T5" fmla="*/ 43 h 43"/>
                <a:gd name="T6" fmla="*/ 191 w 192"/>
                <a:gd name="T7" fmla="*/ 23 h 43"/>
                <a:gd name="T8" fmla="*/ 191 w 192"/>
                <a:gd name="T9" fmla="*/ 0 h 43"/>
              </a:gdLst>
              <a:ahLst/>
              <a:cxnLst>
                <a:cxn ang="0">
                  <a:pos x="T0" y="T1"/>
                </a:cxn>
                <a:cxn ang="0">
                  <a:pos x="T2" y="T3"/>
                </a:cxn>
                <a:cxn ang="0">
                  <a:pos x="T4" y="T5"/>
                </a:cxn>
                <a:cxn ang="0">
                  <a:pos x="T6" y="T7"/>
                </a:cxn>
                <a:cxn ang="0">
                  <a:pos x="T8" y="T9"/>
                </a:cxn>
              </a:cxnLst>
              <a:rect l="0" t="0" r="r" b="b"/>
              <a:pathLst>
                <a:path w="192" h="43">
                  <a:moveTo>
                    <a:pt x="191" y="0"/>
                  </a:moveTo>
                  <a:lnTo>
                    <a:pt x="0" y="19"/>
                  </a:lnTo>
                  <a:lnTo>
                    <a:pt x="0" y="43"/>
                  </a:lnTo>
                  <a:lnTo>
                    <a:pt x="191" y="23"/>
                  </a:lnTo>
                  <a:lnTo>
                    <a:pt x="191"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57" name="Freeform 56"/>
            <p:cNvSpPr>
              <a:spLocks/>
            </p:cNvSpPr>
            <p:nvPr/>
          </p:nvSpPr>
          <p:spPr bwMode="auto">
            <a:xfrm>
              <a:off x="3305" y="904"/>
              <a:ext cx="182" cy="34"/>
            </a:xfrm>
            <a:custGeom>
              <a:avLst/>
              <a:gdLst>
                <a:gd name="T0" fmla="*/ 177 w 182"/>
                <a:gd name="T1" fmla="*/ 0 h 34"/>
                <a:gd name="T2" fmla="*/ 0 w 182"/>
                <a:gd name="T3" fmla="*/ 9 h 34"/>
                <a:gd name="T4" fmla="*/ 0 w 182"/>
                <a:gd name="T5" fmla="*/ 33 h 34"/>
                <a:gd name="T6" fmla="*/ 180 w 182"/>
                <a:gd name="T7" fmla="*/ 24 h 34"/>
                <a:gd name="T8" fmla="*/ 182 w 182"/>
                <a:gd name="T9" fmla="*/ 24 h 34"/>
                <a:gd name="T10" fmla="*/ 177 w 182"/>
                <a:gd name="T11" fmla="*/ 0 h 34"/>
              </a:gdLst>
              <a:ahLst/>
              <a:cxnLst>
                <a:cxn ang="0">
                  <a:pos x="T0" y="T1"/>
                </a:cxn>
                <a:cxn ang="0">
                  <a:pos x="T2" y="T3"/>
                </a:cxn>
                <a:cxn ang="0">
                  <a:pos x="T4" y="T5"/>
                </a:cxn>
                <a:cxn ang="0">
                  <a:pos x="T6" y="T7"/>
                </a:cxn>
                <a:cxn ang="0">
                  <a:pos x="T8" y="T9"/>
                </a:cxn>
                <a:cxn ang="0">
                  <a:pos x="T10" y="T11"/>
                </a:cxn>
              </a:cxnLst>
              <a:rect l="0" t="0" r="r" b="b"/>
              <a:pathLst>
                <a:path w="182" h="34">
                  <a:moveTo>
                    <a:pt x="177" y="0"/>
                  </a:moveTo>
                  <a:lnTo>
                    <a:pt x="0" y="9"/>
                  </a:lnTo>
                  <a:lnTo>
                    <a:pt x="0" y="33"/>
                  </a:lnTo>
                  <a:lnTo>
                    <a:pt x="180" y="24"/>
                  </a:lnTo>
                  <a:lnTo>
                    <a:pt x="182" y="24"/>
                  </a:lnTo>
                  <a:lnTo>
                    <a:pt x="17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58" name="Freeform 57"/>
            <p:cNvSpPr>
              <a:spLocks/>
            </p:cNvSpPr>
            <p:nvPr/>
          </p:nvSpPr>
          <p:spPr bwMode="auto">
            <a:xfrm>
              <a:off x="3478" y="888"/>
              <a:ext cx="62" cy="40"/>
            </a:xfrm>
            <a:custGeom>
              <a:avLst/>
              <a:gdLst>
                <a:gd name="T0" fmla="*/ 57 w 62"/>
                <a:gd name="T1" fmla="*/ 0 h 40"/>
                <a:gd name="T2" fmla="*/ 55 w 62"/>
                <a:gd name="T3" fmla="*/ 0 h 40"/>
                <a:gd name="T4" fmla="*/ 0 w 62"/>
                <a:gd name="T5" fmla="*/ 16 h 40"/>
                <a:gd name="T6" fmla="*/ 9 w 62"/>
                <a:gd name="T7" fmla="*/ 40 h 40"/>
                <a:gd name="T8" fmla="*/ 62 w 62"/>
                <a:gd name="T9" fmla="*/ 23 h 40"/>
                <a:gd name="T10" fmla="*/ 57 w 62"/>
                <a:gd name="T11" fmla="*/ 0 h 40"/>
              </a:gdLst>
              <a:ahLst/>
              <a:cxnLst>
                <a:cxn ang="0">
                  <a:pos x="T0" y="T1"/>
                </a:cxn>
                <a:cxn ang="0">
                  <a:pos x="T2" y="T3"/>
                </a:cxn>
                <a:cxn ang="0">
                  <a:pos x="T4" y="T5"/>
                </a:cxn>
                <a:cxn ang="0">
                  <a:pos x="T6" y="T7"/>
                </a:cxn>
                <a:cxn ang="0">
                  <a:pos x="T8" y="T9"/>
                </a:cxn>
                <a:cxn ang="0">
                  <a:pos x="T10" y="T11"/>
                </a:cxn>
              </a:cxnLst>
              <a:rect l="0" t="0" r="r" b="b"/>
              <a:pathLst>
                <a:path w="62" h="40">
                  <a:moveTo>
                    <a:pt x="57" y="0"/>
                  </a:moveTo>
                  <a:lnTo>
                    <a:pt x="55" y="0"/>
                  </a:lnTo>
                  <a:lnTo>
                    <a:pt x="0" y="16"/>
                  </a:lnTo>
                  <a:lnTo>
                    <a:pt x="9" y="40"/>
                  </a:lnTo>
                  <a:lnTo>
                    <a:pt x="62" y="23"/>
                  </a:lnTo>
                  <a:lnTo>
                    <a:pt x="5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59" name="Freeform 58"/>
            <p:cNvSpPr>
              <a:spLocks/>
            </p:cNvSpPr>
            <p:nvPr/>
          </p:nvSpPr>
          <p:spPr bwMode="auto">
            <a:xfrm>
              <a:off x="3535" y="883"/>
              <a:ext cx="70" cy="29"/>
            </a:xfrm>
            <a:custGeom>
              <a:avLst/>
              <a:gdLst>
                <a:gd name="T0" fmla="*/ 69 w 70"/>
                <a:gd name="T1" fmla="*/ 0 h 29"/>
                <a:gd name="T2" fmla="*/ 67 w 70"/>
                <a:gd name="T3" fmla="*/ 0 h 29"/>
                <a:gd name="T4" fmla="*/ 0 w 70"/>
                <a:gd name="T5" fmla="*/ 4 h 29"/>
                <a:gd name="T6" fmla="*/ 0 w 70"/>
                <a:gd name="T7" fmla="*/ 28 h 29"/>
                <a:gd name="T8" fmla="*/ 67 w 70"/>
                <a:gd name="T9" fmla="*/ 23 h 29"/>
                <a:gd name="T10" fmla="*/ 69 w 70"/>
                <a:gd name="T11" fmla="*/ 0 h 29"/>
              </a:gdLst>
              <a:ahLst/>
              <a:cxnLst>
                <a:cxn ang="0">
                  <a:pos x="T0" y="T1"/>
                </a:cxn>
                <a:cxn ang="0">
                  <a:pos x="T2" y="T3"/>
                </a:cxn>
                <a:cxn ang="0">
                  <a:pos x="T4" y="T5"/>
                </a:cxn>
                <a:cxn ang="0">
                  <a:pos x="T6" y="T7"/>
                </a:cxn>
                <a:cxn ang="0">
                  <a:pos x="T8" y="T9"/>
                </a:cxn>
                <a:cxn ang="0">
                  <a:pos x="T10" y="T11"/>
                </a:cxn>
              </a:cxnLst>
              <a:rect l="0" t="0" r="r" b="b"/>
              <a:pathLst>
                <a:path w="70" h="29">
                  <a:moveTo>
                    <a:pt x="69" y="0"/>
                  </a:moveTo>
                  <a:lnTo>
                    <a:pt x="67" y="0"/>
                  </a:lnTo>
                  <a:lnTo>
                    <a:pt x="0" y="4"/>
                  </a:lnTo>
                  <a:lnTo>
                    <a:pt x="0" y="28"/>
                  </a:lnTo>
                  <a:lnTo>
                    <a:pt x="67" y="23"/>
                  </a:lnTo>
                  <a:lnTo>
                    <a:pt x="6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60" name="Freeform 59"/>
            <p:cNvSpPr>
              <a:spLocks/>
            </p:cNvSpPr>
            <p:nvPr/>
          </p:nvSpPr>
          <p:spPr bwMode="auto">
            <a:xfrm>
              <a:off x="3600" y="883"/>
              <a:ext cx="72" cy="36"/>
            </a:xfrm>
            <a:custGeom>
              <a:avLst/>
              <a:gdLst>
                <a:gd name="T0" fmla="*/ 4 w 72"/>
                <a:gd name="T1" fmla="*/ 0 h 36"/>
                <a:gd name="T2" fmla="*/ 0 w 72"/>
                <a:gd name="T3" fmla="*/ 23 h 36"/>
                <a:gd name="T4" fmla="*/ 62 w 72"/>
                <a:gd name="T5" fmla="*/ 36 h 36"/>
                <a:gd name="T6" fmla="*/ 71 w 72"/>
                <a:gd name="T7" fmla="*/ 14 h 36"/>
                <a:gd name="T8" fmla="*/ 69 w 72"/>
                <a:gd name="T9" fmla="*/ 12 h 36"/>
                <a:gd name="T10" fmla="*/ 4 w 72"/>
                <a:gd name="T11" fmla="*/ 0 h 36"/>
              </a:gdLst>
              <a:ahLst/>
              <a:cxnLst>
                <a:cxn ang="0">
                  <a:pos x="T0" y="T1"/>
                </a:cxn>
                <a:cxn ang="0">
                  <a:pos x="T2" y="T3"/>
                </a:cxn>
                <a:cxn ang="0">
                  <a:pos x="T4" y="T5"/>
                </a:cxn>
                <a:cxn ang="0">
                  <a:pos x="T6" y="T7"/>
                </a:cxn>
                <a:cxn ang="0">
                  <a:pos x="T8" y="T9"/>
                </a:cxn>
                <a:cxn ang="0">
                  <a:pos x="T10" y="T11"/>
                </a:cxn>
              </a:cxnLst>
              <a:rect l="0" t="0" r="r" b="b"/>
              <a:pathLst>
                <a:path w="72" h="36">
                  <a:moveTo>
                    <a:pt x="4" y="0"/>
                  </a:moveTo>
                  <a:lnTo>
                    <a:pt x="0" y="23"/>
                  </a:lnTo>
                  <a:lnTo>
                    <a:pt x="62" y="36"/>
                  </a:lnTo>
                  <a:lnTo>
                    <a:pt x="71" y="14"/>
                  </a:lnTo>
                  <a:lnTo>
                    <a:pt x="69" y="12"/>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61" name="Freeform 60"/>
            <p:cNvSpPr>
              <a:spLocks/>
            </p:cNvSpPr>
            <p:nvPr/>
          </p:nvSpPr>
          <p:spPr bwMode="auto">
            <a:xfrm>
              <a:off x="3658" y="897"/>
              <a:ext cx="60" cy="51"/>
            </a:xfrm>
            <a:custGeom>
              <a:avLst/>
              <a:gdLst>
                <a:gd name="T0" fmla="*/ 14 w 60"/>
                <a:gd name="T1" fmla="*/ 0 h 51"/>
                <a:gd name="T2" fmla="*/ 0 w 60"/>
                <a:gd name="T3" fmla="*/ 19 h 51"/>
                <a:gd name="T4" fmla="*/ 50 w 60"/>
                <a:gd name="T5" fmla="*/ 50 h 51"/>
                <a:gd name="T6" fmla="*/ 52 w 60"/>
                <a:gd name="T7" fmla="*/ 50 h 51"/>
                <a:gd name="T8" fmla="*/ 60 w 60"/>
                <a:gd name="T9" fmla="*/ 28 h 51"/>
                <a:gd name="T10" fmla="*/ 14 w 60"/>
                <a:gd name="T11" fmla="*/ 0 h 51"/>
              </a:gdLst>
              <a:ahLst/>
              <a:cxnLst>
                <a:cxn ang="0">
                  <a:pos x="T0" y="T1"/>
                </a:cxn>
                <a:cxn ang="0">
                  <a:pos x="T2" y="T3"/>
                </a:cxn>
                <a:cxn ang="0">
                  <a:pos x="T4" y="T5"/>
                </a:cxn>
                <a:cxn ang="0">
                  <a:pos x="T6" y="T7"/>
                </a:cxn>
                <a:cxn ang="0">
                  <a:pos x="T8" y="T9"/>
                </a:cxn>
                <a:cxn ang="0">
                  <a:pos x="T10" y="T11"/>
                </a:cxn>
              </a:cxnLst>
              <a:rect l="0" t="0" r="r" b="b"/>
              <a:pathLst>
                <a:path w="60" h="51">
                  <a:moveTo>
                    <a:pt x="14" y="0"/>
                  </a:moveTo>
                  <a:lnTo>
                    <a:pt x="0" y="19"/>
                  </a:lnTo>
                  <a:lnTo>
                    <a:pt x="50" y="50"/>
                  </a:lnTo>
                  <a:lnTo>
                    <a:pt x="52" y="50"/>
                  </a:lnTo>
                  <a:lnTo>
                    <a:pt x="60" y="28"/>
                  </a:lnTo>
                  <a:lnTo>
                    <a:pt x="1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62" name="Freeform 61"/>
            <p:cNvSpPr>
              <a:spLocks/>
            </p:cNvSpPr>
            <p:nvPr/>
          </p:nvSpPr>
          <p:spPr bwMode="auto">
            <a:xfrm>
              <a:off x="3710" y="919"/>
              <a:ext cx="236" cy="29"/>
            </a:xfrm>
            <a:custGeom>
              <a:avLst/>
              <a:gdLst>
                <a:gd name="T0" fmla="*/ 235 w 236"/>
                <a:gd name="T1" fmla="*/ 0 h 29"/>
                <a:gd name="T2" fmla="*/ 0 w 236"/>
                <a:gd name="T3" fmla="*/ 4 h 29"/>
                <a:gd name="T4" fmla="*/ 0 w 236"/>
                <a:gd name="T5" fmla="*/ 28 h 29"/>
                <a:gd name="T6" fmla="*/ 235 w 236"/>
                <a:gd name="T7" fmla="*/ 23 h 29"/>
                <a:gd name="T8" fmla="*/ 235 w 236"/>
                <a:gd name="T9" fmla="*/ 0 h 29"/>
              </a:gdLst>
              <a:ahLst/>
              <a:cxnLst>
                <a:cxn ang="0">
                  <a:pos x="T0" y="T1"/>
                </a:cxn>
                <a:cxn ang="0">
                  <a:pos x="T2" y="T3"/>
                </a:cxn>
                <a:cxn ang="0">
                  <a:pos x="T4" y="T5"/>
                </a:cxn>
                <a:cxn ang="0">
                  <a:pos x="T6" y="T7"/>
                </a:cxn>
                <a:cxn ang="0">
                  <a:pos x="T8" y="T9"/>
                </a:cxn>
              </a:cxnLst>
              <a:rect l="0" t="0" r="r" b="b"/>
              <a:pathLst>
                <a:path w="236" h="29">
                  <a:moveTo>
                    <a:pt x="235" y="0"/>
                  </a:moveTo>
                  <a:lnTo>
                    <a:pt x="0" y="4"/>
                  </a:lnTo>
                  <a:lnTo>
                    <a:pt x="0" y="28"/>
                  </a:lnTo>
                  <a:lnTo>
                    <a:pt x="235" y="23"/>
                  </a:lnTo>
                  <a:lnTo>
                    <a:pt x="235"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63" name="Freeform 62"/>
            <p:cNvSpPr>
              <a:spLocks/>
            </p:cNvSpPr>
            <p:nvPr/>
          </p:nvSpPr>
          <p:spPr bwMode="auto">
            <a:xfrm>
              <a:off x="3946" y="904"/>
              <a:ext cx="182" cy="39"/>
            </a:xfrm>
            <a:custGeom>
              <a:avLst/>
              <a:gdLst>
                <a:gd name="T0" fmla="*/ 179 w 182"/>
                <a:gd name="T1" fmla="*/ 0 h 39"/>
                <a:gd name="T2" fmla="*/ 0 w 182"/>
                <a:gd name="T3" fmla="*/ 14 h 39"/>
                <a:gd name="T4" fmla="*/ 0 w 182"/>
                <a:gd name="T5" fmla="*/ 38 h 39"/>
                <a:gd name="T6" fmla="*/ 182 w 182"/>
                <a:gd name="T7" fmla="*/ 24 h 39"/>
                <a:gd name="T8" fmla="*/ 179 w 182"/>
                <a:gd name="T9" fmla="*/ 0 h 39"/>
              </a:gdLst>
              <a:ahLst/>
              <a:cxnLst>
                <a:cxn ang="0">
                  <a:pos x="T0" y="T1"/>
                </a:cxn>
                <a:cxn ang="0">
                  <a:pos x="T2" y="T3"/>
                </a:cxn>
                <a:cxn ang="0">
                  <a:pos x="T4" y="T5"/>
                </a:cxn>
                <a:cxn ang="0">
                  <a:pos x="T6" y="T7"/>
                </a:cxn>
                <a:cxn ang="0">
                  <a:pos x="T8" y="T9"/>
                </a:cxn>
              </a:cxnLst>
              <a:rect l="0" t="0" r="r" b="b"/>
              <a:pathLst>
                <a:path w="182" h="39">
                  <a:moveTo>
                    <a:pt x="179" y="0"/>
                  </a:moveTo>
                  <a:lnTo>
                    <a:pt x="0" y="14"/>
                  </a:lnTo>
                  <a:lnTo>
                    <a:pt x="0" y="38"/>
                  </a:lnTo>
                  <a:lnTo>
                    <a:pt x="182" y="24"/>
                  </a:lnTo>
                  <a:lnTo>
                    <a:pt x="17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64" name="Freeform 63"/>
            <p:cNvSpPr>
              <a:spLocks/>
            </p:cNvSpPr>
            <p:nvPr/>
          </p:nvSpPr>
          <p:spPr bwMode="auto">
            <a:xfrm>
              <a:off x="4123" y="883"/>
              <a:ext cx="137" cy="45"/>
            </a:xfrm>
            <a:custGeom>
              <a:avLst/>
              <a:gdLst>
                <a:gd name="T0" fmla="*/ 132 w 137"/>
                <a:gd name="T1" fmla="*/ 0 h 45"/>
                <a:gd name="T2" fmla="*/ 0 w 137"/>
                <a:gd name="T3" fmla="*/ 21 h 45"/>
                <a:gd name="T4" fmla="*/ 4 w 137"/>
                <a:gd name="T5" fmla="*/ 45 h 45"/>
                <a:gd name="T6" fmla="*/ 136 w 137"/>
                <a:gd name="T7" fmla="*/ 23 h 45"/>
                <a:gd name="T8" fmla="*/ 132 w 137"/>
                <a:gd name="T9" fmla="*/ 0 h 45"/>
              </a:gdLst>
              <a:ahLst/>
              <a:cxnLst>
                <a:cxn ang="0">
                  <a:pos x="T0" y="T1"/>
                </a:cxn>
                <a:cxn ang="0">
                  <a:pos x="T2" y="T3"/>
                </a:cxn>
                <a:cxn ang="0">
                  <a:pos x="T4" y="T5"/>
                </a:cxn>
                <a:cxn ang="0">
                  <a:pos x="T6" y="T7"/>
                </a:cxn>
                <a:cxn ang="0">
                  <a:pos x="T8" y="T9"/>
                </a:cxn>
              </a:cxnLst>
              <a:rect l="0" t="0" r="r" b="b"/>
              <a:pathLst>
                <a:path w="137" h="45">
                  <a:moveTo>
                    <a:pt x="132" y="0"/>
                  </a:moveTo>
                  <a:lnTo>
                    <a:pt x="0" y="21"/>
                  </a:lnTo>
                  <a:lnTo>
                    <a:pt x="4" y="45"/>
                  </a:lnTo>
                  <a:lnTo>
                    <a:pt x="136" y="23"/>
                  </a:lnTo>
                  <a:lnTo>
                    <a:pt x="132"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65" name="Freeform 64"/>
            <p:cNvSpPr>
              <a:spLocks/>
            </p:cNvSpPr>
            <p:nvPr/>
          </p:nvSpPr>
          <p:spPr bwMode="auto">
            <a:xfrm>
              <a:off x="4255" y="861"/>
              <a:ext cx="101" cy="46"/>
            </a:xfrm>
            <a:custGeom>
              <a:avLst/>
              <a:gdLst>
                <a:gd name="T0" fmla="*/ 93 w 101"/>
                <a:gd name="T1" fmla="*/ 0 h 46"/>
                <a:gd name="T2" fmla="*/ 0 w 101"/>
                <a:gd name="T3" fmla="*/ 21 h 46"/>
                <a:gd name="T4" fmla="*/ 4 w 101"/>
                <a:gd name="T5" fmla="*/ 45 h 46"/>
                <a:gd name="T6" fmla="*/ 100 w 101"/>
                <a:gd name="T7" fmla="*/ 23 h 46"/>
                <a:gd name="T8" fmla="*/ 93 w 101"/>
                <a:gd name="T9" fmla="*/ 0 h 46"/>
              </a:gdLst>
              <a:ahLst/>
              <a:cxnLst>
                <a:cxn ang="0">
                  <a:pos x="T0" y="T1"/>
                </a:cxn>
                <a:cxn ang="0">
                  <a:pos x="T2" y="T3"/>
                </a:cxn>
                <a:cxn ang="0">
                  <a:pos x="T4" y="T5"/>
                </a:cxn>
                <a:cxn ang="0">
                  <a:pos x="T6" y="T7"/>
                </a:cxn>
                <a:cxn ang="0">
                  <a:pos x="T8" y="T9"/>
                </a:cxn>
              </a:cxnLst>
              <a:rect l="0" t="0" r="r" b="b"/>
              <a:pathLst>
                <a:path w="101" h="46">
                  <a:moveTo>
                    <a:pt x="93" y="0"/>
                  </a:moveTo>
                  <a:lnTo>
                    <a:pt x="0" y="21"/>
                  </a:lnTo>
                  <a:lnTo>
                    <a:pt x="4" y="45"/>
                  </a:lnTo>
                  <a:lnTo>
                    <a:pt x="100" y="23"/>
                  </a:lnTo>
                  <a:lnTo>
                    <a:pt x="93"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66" name="Freeform 65"/>
            <p:cNvSpPr>
              <a:spLocks/>
            </p:cNvSpPr>
            <p:nvPr/>
          </p:nvSpPr>
          <p:spPr bwMode="auto">
            <a:xfrm>
              <a:off x="4346" y="837"/>
              <a:ext cx="70" cy="48"/>
            </a:xfrm>
            <a:custGeom>
              <a:avLst/>
              <a:gdLst>
                <a:gd name="T0" fmla="*/ 57 w 70"/>
                <a:gd name="T1" fmla="*/ 0 h 48"/>
                <a:gd name="T2" fmla="*/ 0 w 70"/>
                <a:gd name="T3" fmla="*/ 23 h 48"/>
                <a:gd name="T4" fmla="*/ 9 w 70"/>
                <a:gd name="T5" fmla="*/ 47 h 48"/>
                <a:gd name="T6" fmla="*/ 67 w 70"/>
                <a:gd name="T7" fmla="*/ 21 h 48"/>
                <a:gd name="T8" fmla="*/ 69 w 70"/>
                <a:gd name="T9" fmla="*/ 21 h 48"/>
                <a:gd name="T10" fmla="*/ 57 w 70"/>
                <a:gd name="T11" fmla="*/ 0 h 48"/>
              </a:gdLst>
              <a:ahLst/>
              <a:cxnLst>
                <a:cxn ang="0">
                  <a:pos x="T0" y="T1"/>
                </a:cxn>
                <a:cxn ang="0">
                  <a:pos x="T2" y="T3"/>
                </a:cxn>
                <a:cxn ang="0">
                  <a:pos x="T4" y="T5"/>
                </a:cxn>
                <a:cxn ang="0">
                  <a:pos x="T6" y="T7"/>
                </a:cxn>
                <a:cxn ang="0">
                  <a:pos x="T8" y="T9"/>
                </a:cxn>
                <a:cxn ang="0">
                  <a:pos x="T10" y="T11"/>
                </a:cxn>
              </a:cxnLst>
              <a:rect l="0" t="0" r="r" b="b"/>
              <a:pathLst>
                <a:path w="70" h="48">
                  <a:moveTo>
                    <a:pt x="57" y="0"/>
                  </a:moveTo>
                  <a:lnTo>
                    <a:pt x="0" y="23"/>
                  </a:lnTo>
                  <a:lnTo>
                    <a:pt x="9" y="47"/>
                  </a:lnTo>
                  <a:lnTo>
                    <a:pt x="67" y="21"/>
                  </a:lnTo>
                  <a:lnTo>
                    <a:pt x="69" y="21"/>
                  </a:lnTo>
                  <a:lnTo>
                    <a:pt x="5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67" name="Freeform 66"/>
            <p:cNvSpPr>
              <a:spLocks/>
            </p:cNvSpPr>
            <p:nvPr/>
          </p:nvSpPr>
          <p:spPr bwMode="auto">
            <a:xfrm>
              <a:off x="4402" y="818"/>
              <a:ext cx="50" cy="41"/>
            </a:xfrm>
            <a:custGeom>
              <a:avLst/>
              <a:gdLst>
                <a:gd name="T0" fmla="*/ 33 w 50"/>
                <a:gd name="T1" fmla="*/ 0 h 41"/>
                <a:gd name="T2" fmla="*/ 0 w 50"/>
                <a:gd name="T3" fmla="*/ 21 h 41"/>
                <a:gd name="T4" fmla="*/ 14 w 50"/>
                <a:gd name="T5" fmla="*/ 40 h 41"/>
                <a:gd name="T6" fmla="*/ 48 w 50"/>
                <a:gd name="T7" fmla="*/ 19 h 41"/>
                <a:gd name="T8" fmla="*/ 50 w 50"/>
                <a:gd name="T9" fmla="*/ 19 h 41"/>
                <a:gd name="T10" fmla="*/ 33 w 50"/>
                <a:gd name="T11" fmla="*/ 0 h 41"/>
              </a:gdLst>
              <a:ahLst/>
              <a:cxnLst>
                <a:cxn ang="0">
                  <a:pos x="T0" y="T1"/>
                </a:cxn>
                <a:cxn ang="0">
                  <a:pos x="T2" y="T3"/>
                </a:cxn>
                <a:cxn ang="0">
                  <a:pos x="T4" y="T5"/>
                </a:cxn>
                <a:cxn ang="0">
                  <a:pos x="T6" y="T7"/>
                </a:cxn>
                <a:cxn ang="0">
                  <a:pos x="T8" y="T9"/>
                </a:cxn>
                <a:cxn ang="0">
                  <a:pos x="T10" y="T11"/>
                </a:cxn>
              </a:cxnLst>
              <a:rect l="0" t="0" r="r" b="b"/>
              <a:pathLst>
                <a:path w="50" h="41">
                  <a:moveTo>
                    <a:pt x="33" y="0"/>
                  </a:moveTo>
                  <a:lnTo>
                    <a:pt x="0" y="21"/>
                  </a:lnTo>
                  <a:lnTo>
                    <a:pt x="14" y="40"/>
                  </a:lnTo>
                  <a:lnTo>
                    <a:pt x="48" y="19"/>
                  </a:lnTo>
                  <a:lnTo>
                    <a:pt x="50" y="19"/>
                  </a:lnTo>
                  <a:lnTo>
                    <a:pt x="33"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68" name="Freeform 67"/>
            <p:cNvSpPr>
              <a:spLocks/>
            </p:cNvSpPr>
            <p:nvPr/>
          </p:nvSpPr>
          <p:spPr bwMode="auto">
            <a:xfrm>
              <a:off x="4433" y="799"/>
              <a:ext cx="38" cy="38"/>
            </a:xfrm>
            <a:custGeom>
              <a:avLst/>
              <a:gdLst>
                <a:gd name="T0" fmla="*/ 23 w 38"/>
                <a:gd name="T1" fmla="*/ 0 h 38"/>
                <a:gd name="T2" fmla="*/ 21 w 38"/>
                <a:gd name="T3" fmla="*/ 0 h 38"/>
                <a:gd name="T4" fmla="*/ 0 w 38"/>
                <a:gd name="T5" fmla="*/ 19 h 38"/>
                <a:gd name="T6" fmla="*/ 19 w 38"/>
                <a:gd name="T7" fmla="*/ 38 h 38"/>
                <a:gd name="T8" fmla="*/ 38 w 38"/>
                <a:gd name="T9" fmla="*/ 19 h 38"/>
                <a:gd name="T10" fmla="*/ 23 w 38"/>
                <a:gd name="T11" fmla="*/ 0 h 38"/>
              </a:gdLst>
              <a:ahLst/>
              <a:cxnLst>
                <a:cxn ang="0">
                  <a:pos x="T0" y="T1"/>
                </a:cxn>
                <a:cxn ang="0">
                  <a:pos x="T2" y="T3"/>
                </a:cxn>
                <a:cxn ang="0">
                  <a:pos x="T4" y="T5"/>
                </a:cxn>
                <a:cxn ang="0">
                  <a:pos x="T6" y="T7"/>
                </a:cxn>
                <a:cxn ang="0">
                  <a:pos x="T8" y="T9"/>
                </a:cxn>
                <a:cxn ang="0">
                  <a:pos x="T10" y="T11"/>
                </a:cxn>
              </a:cxnLst>
              <a:rect l="0" t="0" r="r" b="b"/>
              <a:pathLst>
                <a:path w="38" h="38">
                  <a:moveTo>
                    <a:pt x="23" y="0"/>
                  </a:moveTo>
                  <a:lnTo>
                    <a:pt x="21" y="0"/>
                  </a:lnTo>
                  <a:lnTo>
                    <a:pt x="0" y="19"/>
                  </a:lnTo>
                  <a:lnTo>
                    <a:pt x="19" y="38"/>
                  </a:lnTo>
                  <a:lnTo>
                    <a:pt x="38" y="19"/>
                  </a:lnTo>
                  <a:lnTo>
                    <a:pt x="23"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69" name="Freeform 68"/>
            <p:cNvSpPr>
              <a:spLocks/>
            </p:cNvSpPr>
            <p:nvPr/>
          </p:nvSpPr>
          <p:spPr bwMode="auto">
            <a:xfrm>
              <a:off x="4457" y="720"/>
              <a:ext cx="149" cy="98"/>
            </a:xfrm>
            <a:custGeom>
              <a:avLst/>
              <a:gdLst>
                <a:gd name="T0" fmla="*/ 141 w 149"/>
                <a:gd name="T1" fmla="*/ 0 h 98"/>
                <a:gd name="T2" fmla="*/ 139 w 149"/>
                <a:gd name="T3" fmla="*/ 0 h 98"/>
                <a:gd name="T4" fmla="*/ 0 w 149"/>
                <a:gd name="T5" fmla="*/ 79 h 98"/>
                <a:gd name="T6" fmla="*/ 9 w 149"/>
                <a:gd name="T7" fmla="*/ 98 h 98"/>
                <a:gd name="T8" fmla="*/ 148 w 149"/>
                <a:gd name="T9" fmla="*/ 21 h 98"/>
                <a:gd name="T10" fmla="*/ 141 w 149"/>
                <a:gd name="T11" fmla="*/ 0 h 98"/>
              </a:gdLst>
              <a:ahLst/>
              <a:cxnLst>
                <a:cxn ang="0">
                  <a:pos x="T0" y="T1"/>
                </a:cxn>
                <a:cxn ang="0">
                  <a:pos x="T2" y="T3"/>
                </a:cxn>
                <a:cxn ang="0">
                  <a:pos x="T4" y="T5"/>
                </a:cxn>
                <a:cxn ang="0">
                  <a:pos x="T6" y="T7"/>
                </a:cxn>
                <a:cxn ang="0">
                  <a:pos x="T8" y="T9"/>
                </a:cxn>
                <a:cxn ang="0">
                  <a:pos x="T10" y="T11"/>
                </a:cxn>
              </a:cxnLst>
              <a:rect l="0" t="0" r="r" b="b"/>
              <a:pathLst>
                <a:path w="149" h="98">
                  <a:moveTo>
                    <a:pt x="141" y="0"/>
                  </a:moveTo>
                  <a:lnTo>
                    <a:pt x="139" y="0"/>
                  </a:lnTo>
                  <a:lnTo>
                    <a:pt x="0" y="79"/>
                  </a:lnTo>
                  <a:lnTo>
                    <a:pt x="9" y="98"/>
                  </a:lnTo>
                  <a:lnTo>
                    <a:pt x="148" y="21"/>
                  </a:lnTo>
                  <a:lnTo>
                    <a:pt x="141"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70" name="Freeform 69"/>
            <p:cNvSpPr>
              <a:spLocks/>
            </p:cNvSpPr>
            <p:nvPr/>
          </p:nvSpPr>
          <p:spPr bwMode="auto">
            <a:xfrm>
              <a:off x="4598" y="705"/>
              <a:ext cx="68" cy="39"/>
            </a:xfrm>
            <a:custGeom>
              <a:avLst/>
              <a:gdLst>
                <a:gd name="T0" fmla="*/ 62 w 68"/>
                <a:gd name="T1" fmla="*/ 0 h 39"/>
                <a:gd name="T2" fmla="*/ 0 w 68"/>
                <a:gd name="T3" fmla="*/ 14 h 39"/>
                <a:gd name="T4" fmla="*/ 4 w 68"/>
                <a:gd name="T5" fmla="*/ 38 h 39"/>
                <a:gd name="T6" fmla="*/ 62 w 68"/>
                <a:gd name="T7" fmla="*/ 23 h 39"/>
                <a:gd name="T8" fmla="*/ 67 w 68"/>
                <a:gd name="T9" fmla="*/ 2 h 39"/>
                <a:gd name="T10" fmla="*/ 62 w 68"/>
                <a:gd name="T11" fmla="*/ 0 h 39"/>
              </a:gdLst>
              <a:ahLst/>
              <a:cxnLst>
                <a:cxn ang="0">
                  <a:pos x="T0" y="T1"/>
                </a:cxn>
                <a:cxn ang="0">
                  <a:pos x="T2" y="T3"/>
                </a:cxn>
                <a:cxn ang="0">
                  <a:pos x="T4" y="T5"/>
                </a:cxn>
                <a:cxn ang="0">
                  <a:pos x="T6" y="T7"/>
                </a:cxn>
                <a:cxn ang="0">
                  <a:pos x="T8" y="T9"/>
                </a:cxn>
                <a:cxn ang="0">
                  <a:pos x="T10" y="T11"/>
                </a:cxn>
              </a:cxnLst>
              <a:rect l="0" t="0" r="r" b="b"/>
              <a:pathLst>
                <a:path w="68" h="39">
                  <a:moveTo>
                    <a:pt x="62" y="0"/>
                  </a:moveTo>
                  <a:lnTo>
                    <a:pt x="0" y="14"/>
                  </a:lnTo>
                  <a:lnTo>
                    <a:pt x="4" y="38"/>
                  </a:lnTo>
                  <a:lnTo>
                    <a:pt x="62" y="23"/>
                  </a:lnTo>
                  <a:lnTo>
                    <a:pt x="67" y="2"/>
                  </a:lnTo>
                  <a:lnTo>
                    <a:pt x="62"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71" name="Freeform 70"/>
            <p:cNvSpPr>
              <a:spLocks/>
            </p:cNvSpPr>
            <p:nvPr/>
          </p:nvSpPr>
          <p:spPr bwMode="auto">
            <a:xfrm>
              <a:off x="4651" y="708"/>
              <a:ext cx="31" cy="28"/>
            </a:xfrm>
            <a:custGeom>
              <a:avLst/>
              <a:gdLst>
                <a:gd name="T0" fmla="*/ 14 w 31"/>
                <a:gd name="T1" fmla="*/ 0 h 28"/>
                <a:gd name="T2" fmla="*/ 0 w 31"/>
                <a:gd name="T3" fmla="*/ 19 h 28"/>
                <a:gd name="T4" fmla="*/ 11 w 31"/>
                <a:gd name="T5" fmla="*/ 28 h 28"/>
                <a:gd name="T6" fmla="*/ 31 w 31"/>
                <a:gd name="T7" fmla="*/ 19 h 28"/>
                <a:gd name="T8" fmla="*/ 31 w 31"/>
                <a:gd name="T9" fmla="*/ 14 h 28"/>
                <a:gd name="T10" fmla="*/ 14 w 31"/>
                <a:gd name="T11" fmla="*/ 0 h 28"/>
              </a:gdLst>
              <a:ahLst/>
              <a:cxnLst>
                <a:cxn ang="0">
                  <a:pos x="T0" y="T1"/>
                </a:cxn>
                <a:cxn ang="0">
                  <a:pos x="T2" y="T3"/>
                </a:cxn>
                <a:cxn ang="0">
                  <a:pos x="T4" y="T5"/>
                </a:cxn>
                <a:cxn ang="0">
                  <a:pos x="T6" y="T7"/>
                </a:cxn>
                <a:cxn ang="0">
                  <a:pos x="T8" y="T9"/>
                </a:cxn>
                <a:cxn ang="0">
                  <a:pos x="T10" y="T11"/>
                </a:cxn>
              </a:cxnLst>
              <a:rect l="0" t="0" r="r" b="b"/>
              <a:pathLst>
                <a:path w="31" h="28">
                  <a:moveTo>
                    <a:pt x="14" y="0"/>
                  </a:moveTo>
                  <a:lnTo>
                    <a:pt x="0" y="19"/>
                  </a:lnTo>
                  <a:lnTo>
                    <a:pt x="11" y="28"/>
                  </a:lnTo>
                  <a:lnTo>
                    <a:pt x="31" y="19"/>
                  </a:lnTo>
                  <a:lnTo>
                    <a:pt x="31" y="14"/>
                  </a:lnTo>
                  <a:lnTo>
                    <a:pt x="1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72" name="Freeform 71"/>
            <p:cNvSpPr>
              <a:spLocks/>
            </p:cNvSpPr>
            <p:nvPr/>
          </p:nvSpPr>
          <p:spPr bwMode="auto">
            <a:xfrm>
              <a:off x="4656" y="727"/>
              <a:ext cx="26" cy="24"/>
            </a:xfrm>
            <a:custGeom>
              <a:avLst/>
              <a:gdLst>
                <a:gd name="T0" fmla="*/ 26 w 26"/>
                <a:gd name="T1" fmla="*/ 0 h 24"/>
                <a:gd name="T2" fmla="*/ 2 w 26"/>
                <a:gd name="T3" fmla="*/ 0 h 24"/>
                <a:gd name="T4" fmla="*/ 0 w 26"/>
                <a:gd name="T5" fmla="*/ 24 h 24"/>
                <a:gd name="T6" fmla="*/ 23 w 26"/>
                <a:gd name="T7" fmla="*/ 24 h 24"/>
                <a:gd name="T8" fmla="*/ 26 w 26"/>
                <a:gd name="T9" fmla="*/ 0 h 24"/>
              </a:gdLst>
              <a:ahLst/>
              <a:cxnLst>
                <a:cxn ang="0">
                  <a:pos x="T0" y="T1"/>
                </a:cxn>
                <a:cxn ang="0">
                  <a:pos x="T2" y="T3"/>
                </a:cxn>
                <a:cxn ang="0">
                  <a:pos x="T4" y="T5"/>
                </a:cxn>
                <a:cxn ang="0">
                  <a:pos x="T6" y="T7"/>
                </a:cxn>
                <a:cxn ang="0">
                  <a:pos x="T8" y="T9"/>
                </a:cxn>
              </a:cxnLst>
              <a:rect l="0" t="0" r="r" b="b"/>
              <a:pathLst>
                <a:path w="26" h="24">
                  <a:moveTo>
                    <a:pt x="26" y="0"/>
                  </a:moveTo>
                  <a:lnTo>
                    <a:pt x="2" y="0"/>
                  </a:lnTo>
                  <a:lnTo>
                    <a:pt x="0" y="24"/>
                  </a:lnTo>
                  <a:lnTo>
                    <a:pt x="23" y="24"/>
                  </a:lnTo>
                  <a:lnTo>
                    <a:pt x="26"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73" name="Freeform 72"/>
            <p:cNvSpPr>
              <a:spLocks/>
            </p:cNvSpPr>
            <p:nvPr/>
          </p:nvSpPr>
          <p:spPr bwMode="auto">
            <a:xfrm>
              <a:off x="4656" y="751"/>
              <a:ext cx="24" cy="31"/>
            </a:xfrm>
            <a:custGeom>
              <a:avLst/>
              <a:gdLst>
                <a:gd name="T0" fmla="*/ 23 w 24"/>
                <a:gd name="T1" fmla="*/ 0 h 31"/>
                <a:gd name="T2" fmla="*/ 0 w 24"/>
                <a:gd name="T3" fmla="*/ 0 h 31"/>
                <a:gd name="T4" fmla="*/ 0 w 24"/>
                <a:gd name="T5" fmla="*/ 28 h 31"/>
                <a:gd name="T6" fmla="*/ 2 w 24"/>
                <a:gd name="T7" fmla="*/ 31 h 31"/>
                <a:gd name="T8" fmla="*/ 23 w 24"/>
                <a:gd name="T9" fmla="*/ 23 h 31"/>
                <a:gd name="T10" fmla="*/ 23 w 24"/>
                <a:gd name="T11" fmla="*/ 0 h 31"/>
              </a:gdLst>
              <a:ahLst/>
              <a:cxnLst>
                <a:cxn ang="0">
                  <a:pos x="T0" y="T1"/>
                </a:cxn>
                <a:cxn ang="0">
                  <a:pos x="T2" y="T3"/>
                </a:cxn>
                <a:cxn ang="0">
                  <a:pos x="T4" y="T5"/>
                </a:cxn>
                <a:cxn ang="0">
                  <a:pos x="T6" y="T7"/>
                </a:cxn>
                <a:cxn ang="0">
                  <a:pos x="T8" y="T9"/>
                </a:cxn>
                <a:cxn ang="0">
                  <a:pos x="T10" y="T11"/>
                </a:cxn>
              </a:cxnLst>
              <a:rect l="0" t="0" r="r" b="b"/>
              <a:pathLst>
                <a:path w="24" h="31">
                  <a:moveTo>
                    <a:pt x="23" y="0"/>
                  </a:moveTo>
                  <a:lnTo>
                    <a:pt x="0" y="0"/>
                  </a:lnTo>
                  <a:lnTo>
                    <a:pt x="0" y="28"/>
                  </a:lnTo>
                  <a:lnTo>
                    <a:pt x="2" y="31"/>
                  </a:lnTo>
                  <a:lnTo>
                    <a:pt x="23" y="23"/>
                  </a:lnTo>
                  <a:lnTo>
                    <a:pt x="23"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74" name="Freeform 73"/>
            <p:cNvSpPr>
              <a:spLocks/>
            </p:cNvSpPr>
            <p:nvPr/>
          </p:nvSpPr>
          <p:spPr bwMode="auto">
            <a:xfrm>
              <a:off x="4658" y="768"/>
              <a:ext cx="34" cy="36"/>
            </a:xfrm>
            <a:custGeom>
              <a:avLst/>
              <a:gdLst>
                <a:gd name="T0" fmla="*/ 19 w 34"/>
                <a:gd name="T1" fmla="*/ 0 h 36"/>
                <a:gd name="T2" fmla="*/ 0 w 34"/>
                <a:gd name="T3" fmla="*/ 14 h 36"/>
                <a:gd name="T4" fmla="*/ 16 w 34"/>
                <a:gd name="T5" fmla="*/ 36 h 36"/>
                <a:gd name="T6" fmla="*/ 19 w 34"/>
                <a:gd name="T7" fmla="*/ 36 h 36"/>
                <a:gd name="T8" fmla="*/ 33 w 34"/>
                <a:gd name="T9" fmla="*/ 19 h 36"/>
                <a:gd name="T10" fmla="*/ 19 w 34"/>
                <a:gd name="T11" fmla="*/ 0 h 36"/>
              </a:gdLst>
              <a:ahLst/>
              <a:cxnLst>
                <a:cxn ang="0">
                  <a:pos x="T0" y="T1"/>
                </a:cxn>
                <a:cxn ang="0">
                  <a:pos x="T2" y="T3"/>
                </a:cxn>
                <a:cxn ang="0">
                  <a:pos x="T4" y="T5"/>
                </a:cxn>
                <a:cxn ang="0">
                  <a:pos x="T6" y="T7"/>
                </a:cxn>
                <a:cxn ang="0">
                  <a:pos x="T8" y="T9"/>
                </a:cxn>
                <a:cxn ang="0">
                  <a:pos x="T10" y="T11"/>
                </a:cxn>
              </a:cxnLst>
              <a:rect l="0" t="0" r="r" b="b"/>
              <a:pathLst>
                <a:path w="34" h="36">
                  <a:moveTo>
                    <a:pt x="19" y="0"/>
                  </a:moveTo>
                  <a:lnTo>
                    <a:pt x="0" y="14"/>
                  </a:lnTo>
                  <a:lnTo>
                    <a:pt x="16" y="36"/>
                  </a:lnTo>
                  <a:lnTo>
                    <a:pt x="19" y="36"/>
                  </a:lnTo>
                  <a:lnTo>
                    <a:pt x="33" y="19"/>
                  </a:lnTo>
                  <a:lnTo>
                    <a:pt x="1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75" name="Freeform 74"/>
            <p:cNvSpPr>
              <a:spLocks/>
            </p:cNvSpPr>
            <p:nvPr/>
          </p:nvSpPr>
          <p:spPr bwMode="auto">
            <a:xfrm>
              <a:off x="4678" y="784"/>
              <a:ext cx="36" cy="36"/>
            </a:xfrm>
            <a:custGeom>
              <a:avLst/>
              <a:gdLst>
                <a:gd name="T0" fmla="*/ 9 w 36"/>
                <a:gd name="T1" fmla="*/ 0 h 36"/>
                <a:gd name="T2" fmla="*/ 0 w 36"/>
                <a:gd name="T3" fmla="*/ 19 h 36"/>
                <a:gd name="T4" fmla="*/ 26 w 36"/>
                <a:gd name="T5" fmla="*/ 36 h 36"/>
                <a:gd name="T6" fmla="*/ 28 w 36"/>
                <a:gd name="T7" fmla="*/ 36 h 36"/>
                <a:gd name="T8" fmla="*/ 36 w 36"/>
                <a:gd name="T9" fmla="*/ 14 h 36"/>
                <a:gd name="T10" fmla="*/ 9 w 36"/>
                <a:gd name="T11" fmla="*/ 0 h 36"/>
              </a:gdLst>
              <a:ahLst/>
              <a:cxnLst>
                <a:cxn ang="0">
                  <a:pos x="T0" y="T1"/>
                </a:cxn>
                <a:cxn ang="0">
                  <a:pos x="T2" y="T3"/>
                </a:cxn>
                <a:cxn ang="0">
                  <a:pos x="T4" y="T5"/>
                </a:cxn>
                <a:cxn ang="0">
                  <a:pos x="T6" y="T7"/>
                </a:cxn>
                <a:cxn ang="0">
                  <a:pos x="T8" y="T9"/>
                </a:cxn>
                <a:cxn ang="0">
                  <a:pos x="T10" y="T11"/>
                </a:cxn>
              </a:cxnLst>
              <a:rect l="0" t="0" r="r" b="b"/>
              <a:pathLst>
                <a:path w="36" h="36">
                  <a:moveTo>
                    <a:pt x="9" y="0"/>
                  </a:moveTo>
                  <a:lnTo>
                    <a:pt x="0" y="19"/>
                  </a:lnTo>
                  <a:lnTo>
                    <a:pt x="26" y="36"/>
                  </a:lnTo>
                  <a:lnTo>
                    <a:pt x="28" y="36"/>
                  </a:lnTo>
                  <a:lnTo>
                    <a:pt x="36" y="14"/>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76" name="Freeform 75"/>
            <p:cNvSpPr>
              <a:spLocks/>
            </p:cNvSpPr>
            <p:nvPr/>
          </p:nvSpPr>
          <p:spPr bwMode="auto">
            <a:xfrm>
              <a:off x="4706" y="796"/>
              <a:ext cx="41" cy="32"/>
            </a:xfrm>
            <a:custGeom>
              <a:avLst/>
              <a:gdLst>
                <a:gd name="T0" fmla="*/ 4 w 41"/>
                <a:gd name="T1" fmla="*/ 0 h 32"/>
                <a:gd name="T2" fmla="*/ 0 w 41"/>
                <a:gd name="T3" fmla="*/ 23 h 32"/>
                <a:gd name="T4" fmla="*/ 36 w 41"/>
                <a:gd name="T5" fmla="*/ 31 h 32"/>
                <a:gd name="T6" fmla="*/ 38 w 41"/>
                <a:gd name="T7" fmla="*/ 31 h 32"/>
                <a:gd name="T8" fmla="*/ 40 w 41"/>
                <a:gd name="T9" fmla="*/ 7 h 32"/>
                <a:gd name="T10" fmla="*/ 4 w 41"/>
                <a:gd name="T11" fmla="*/ 0 h 32"/>
              </a:gdLst>
              <a:ahLst/>
              <a:cxnLst>
                <a:cxn ang="0">
                  <a:pos x="T0" y="T1"/>
                </a:cxn>
                <a:cxn ang="0">
                  <a:pos x="T2" y="T3"/>
                </a:cxn>
                <a:cxn ang="0">
                  <a:pos x="T4" y="T5"/>
                </a:cxn>
                <a:cxn ang="0">
                  <a:pos x="T6" y="T7"/>
                </a:cxn>
                <a:cxn ang="0">
                  <a:pos x="T8" y="T9"/>
                </a:cxn>
                <a:cxn ang="0">
                  <a:pos x="T10" y="T11"/>
                </a:cxn>
              </a:cxnLst>
              <a:rect l="0" t="0" r="r" b="b"/>
              <a:pathLst>
                <a:path w="41" h="32">
                  <a:moveTo>
                    <a:pt x="4" y="0"/>
                  </a:moveTo>
                  <a:lnTo>
                    <a:pt x="0" y="23"/>
                  </a:lnTo>
                  <a:lnTo>
                    <a:pt x="36" y="31"/>
                  </a:lnTo>
                  <a:lnTo>
                    <a:pt x="38" y="31"/>
                  </a:lnTo>
                  <a:lnTo>
                    <a:pt x="40" y="7"/>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77" name="Freeform 76"/>
            <p:cNvSpPr>
              <a:spLocks/>
            </p:cNvSpPr>
            <p:nvPr/>
          </p:nvSpPr>
          <p:spPr bwMode="auto">
            <a:xfrm>
              <a:off x="4745" y="804"/>
              <a:ext cx="103" cy="31"/>
            </a:xfrm>
            <a:custGeom>
              <a:avLst/>
              <a:gdLst>
                <a:gd name="T0" fmla="*/ 0 w 103"/>
                <a:gd name="T1" fmla="*/ 0 h 31"/>
                <a:gd name="T2" fmla="*/ 0 w 103"/>
                <a:gd name="T3" fmla="*/ 23 h 31"/>
                <a:gd name="T4" fmla="*/ 103 w 103"/>
                <a:gd name="T5" fmla="*/ 31 h 31"/>
                <a:gd name="T6" fmla="*/ 103 w 103"/>
                <a:gd name="T7" fmla="*/ 7 h 31"/>
                <a:gd name="T8" fmla="*/ 0 w 103"/>
                <a:gd name="T9" fmla="*/ 0 h 31"/>
              </a:gdLst>
              <a:ahLst/>
              <a:cxnLst>
                <a:cxn ang="0">
                  <a:pos x="T0" y="T1"/>
                </a:cxn>
                <a:cxn ang="0">
                  <a:pos x="T2" y="T3"/>
                </a:cxn>
                <a:cxn ang="0">
                  <a:pos x="T4" y="T5"/>
                </a:cxn>
                <a:cxn ang="0">
                  <a:pos x="T6" y="T7"/>
                </a:cxn>
                <a:cxn ang="0">
                  <a:pos x="T8" y="T9"/>
                </a:cxn>
              </a:cxnLst>
              <a:rect l="0" t="0" r="r" b="b"/>
              <a:pathLst>
                <a:path w="103" h="31">
                  <a:moveTo>
                    <a:pt x="0" y="0"/>
                  </a:moveTo>
                  <a:lnTo>
                    <a:pt x="0" y="23"/>
                  </a:lnTo>
                  <a:lnTo>
                    <a:pt x="103" y="31"/>
                  </a:lnTo>
                  <a:lnTo>
                    <a:pt x="103" y="7"/>
                  </a:lnTo>
                  <a:lnTo>
                    <a:pt x="0"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78" name="Freeform 77"/>
            <p:cNvSpPr>
              <a:spLocks/>
            </p:cNvSpPr>
            <p:nvPr/>
          </p:nvSpPr>
          <p:spPr bwMode="auto">
            <a:xfrm>
              <a:off x="4848" y="806"/>
              <a:ext cx="130" cy="29"/>
            </a:xfrm>
            <a:custGeom>
              <a:avLst/>
              <a:gdLst>
                <a:gd name="T0" fmla="*/ 129 w 130"/>
                <a:gd name="T1" fmla="*/ 0 h 29"/>
                <a:gd name="T2" fmla="*/ 0 w 130"/>
                <a:gd name="T3" fmla="*/ 4 h 29"/>
                <a:gd name="T4" fmla="*/ 0 w 130"/>
                <a:gd name="T5" fmla="*/ 28 h 29"/>
                <a:gd name="T6" fmla="*/ 129 w 130"/>
                <a:gd name="T7" fmla="*/ 23 h 29"/>
                <a:gd name="T8" fmla="*/ 129 w 130"/>
                <a:gd name="T9" fmla="*/ 0 h 29"/>
              </a:gdLst>
              <a:ahLst/>
              <a:cxnLst>
                <a:cxn ang="0">
                  <a:pos x="T0" y="T1"/>
                </a:cxn>
                <a:cxn ang="0">
                  <a:pos x="T2" y="T3"/>
                </a:cxn>
                <a:cxn ang="0">
                  <a:pos x="T4" y="T5"/>
                </a:cxn>
                <a:cxn ang="0">
                  <a:pos x="T6" y="T7"/>
                </a:cxn>
                <a:cxn ang="0">
                  <a:pos x="T8" y="T9"/>
                </a:cxn>
              </a:cxnLst>
              <a:rect l="0" t="0" r="r" b="b"/>
              <a:pathLst>
                <a:path w="130" h="29">
                  <a:moveTo>
                    <a:pt x="129" y="0"/>
                  </a:moveTo>
                  <a:lnTo>
                    <a:pt x="0" y="4"/>
                  </a:lnTo>
                  <a:lnTo>
                    <a:pt x="0" y="28"/>
                  </a:lnTo>
                  <a:lnTo>
                    <a:pt x="129" y="23"/>
                  </a:lnTo>
                  <a:lnTo>
                    <a:pt x="12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79" name="Freeform 78"/>
            <p:cNvSpPr>
              <a:spLocks/>
            </p:cNvSpPr>
            <p:nvPr/>
          </p:nvSpPr>
          <p:spPr bwMode="auto">
            <a:xfrm>
              <a:off x="4978" y="789"/>
              <a:ext cx="264" cy="41"/>
            </a:xfrm>
            <a:custGeom>
              <a:avLst/>
              <a:gdLst>
                <a:gd name="T0" fmla="*/ 263 w 264"/>
                <a:gd name="T1" fmla="*/ 0 h 41"/>
                <a:gd name="T2" fmla="*/ 0 w 264"/>
                <a:gd name="T3" fmla="*/ 16 h 41"/>
                <a:gd name="T4" fmla="*/ 0 w 264"/>
                <a:gd name="T5" fmla="*/ 40 h 41"/>
                <a:gd name="T6" fmla="*/ 263 w 264"/>
                <a:gd name="T7" fmla="*/ 23 h 41"/>
                <a:gd name="T8" fmla="*/ 263 w 264"/>
                <a:gd name="T9" fmla="*/ 0 h 41"/>
              </a:gdLst>
              <a:ahLst/>
              <a:cxnLst>
                <a:cxn ang="0">
                  <a:pos x="T0" y="T1"/>
                </a:cxn>
                <a:cxn ang="0">
                  <a:pos x="T2" y="T3"/>
                </a:cxn>
                <a:cxn ang="0">
                  <a:pos x="T4" y="T5"/>
                </a:cxn>
                <a:cxn ang="0">
                  <a:pos x="T6" y="T7"/>
                </a:cxn>
                <a:cxn ang="0">
                  <a:pos x="T8" y="T9"/>
                </a:cxn>
              </a:cxnLst>
              <a:rect l="0" t="0" r="r" b="b"/>
              <a:pathLst>
                <a:path w="264" h="41">
                  <a:moveTo>
                    <a:pt x="263" y="0"/>
                  </a:moveTo>
                  <a:lnTo>
                    <a:pt x="0" y="16"/>
                  </a:lnTo>
                  <a:lnTo>
                    <a:pt x="0" y="40"/>
                  </a:lnTo>
                  <a:lnTo>
                    <a:pt x="263" y="23"/>
                  </a:lnTo>
                  <a:lnTo>
                    <a:pt x="263"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80" name="Freeform 79"/>
            <p:cNvSpPr>
              <a:spLocks/>
            </p:cNvSpPr>
            <p:nvPr/>
          </p:nvSpPr>
          <p:spPr bwMode="auto">
            <a:xfrm>
              <a:off x="5242" y="787"/>
              <a:ext cx="110" cy="26"/>
            </a:xfrm>
            <a:custGeom>
              <a:avLst/>
              <a:gdLst>
                <a:gd name="T0" fmla="*/ 110 w 110"/>
                <a:gd name="T1" fmla="*/ 0 h 26"/>
                <a:gd name="T2" fmla="*/ 108 w 110"/>
                <a:gd name="T3" fmla="*/ 0 h 26"/>
                <a:gd name="T4" fmla="*/ 0 w 110"/>
                <a:gd name="T5" fmla="*/ 2 h 26"/>
                <a:gd name="T6" fmla="*/ 0 w 110"/>
                <a:gd name="T7" fmla="*/ 26 h 26"/>
                <a:gd name="T8" fmla="*/ 108 w 110"/>
                <a:gd name="T9" fmla="*/ 24 h 26"/>
                <a:gd name="T10" fmla="*/ 110 w 110"/>
                <a:gd name="T11" fmla="*/ 0 h 26"/>
              </a:gdLst>
              <a:ahLst/>
              <a:cxnLst>
                <a:cxn ang="0">
                  <a:pos x="T0" y="T1"/>
                </a:cxn>
                <a:cxn ang="0">
                  <a:pos x="T2" y="T3"/>
                </a:cxn>
                <a:cxn ang="0">
                  <a:pos x="T4" y="T5"/>
                </a:cxn>
                <a:cxn ang="0">
                  <a:pos x="T6" y="T7"/>
                </a:cxn>
                <a:cxn ang="0">
                  <a:pos x="T8" y="T9"/>
                </a:cxn>
                <a:cxn ang="0">
                  <a:pos x="T10" y="T11"/>
                </a:cxn>
              </a:cxnLst>
              <a:rect l="0" t="0" r="r" b="b"/>
              <a:pathLst>
                <a:path w="110" h="26">
                  <a:moveTo>
                    <a:pt x="110" y="0"/>
                  </a:moveTo>
                  <a:lnTo>
                    <a:pt x="108" y="0"/>
                  </a:lnTo>
                  <a:lnTo>
                    <a:pt x="0" y="2"/>
                  </a:lnTo>
                  <a:lnTo>
                    <a:pt x="0" y="26"/>
                  </a:lnTo>
                  <a:lnTo>
                    <a:pt x="108" y="24"/>
                  </a:lnTo>
                  <a:lnTo>
                    <a:pt x="110"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81" name="Freeform 80"/>
            <p:cNvSpPr>
              <a:spLocks/>
            </p:cNvSpPr>
            <p:nvPr/>
          </p:nvSpPr>
          <p:spPr bwMode="auto">
            <a:xfrm>
              <a:off x="5347" y="787"/>
              <a:ext cx="79" cy="33"/>
            </a:xfrm>
            <a:custGeom>
              <a:avLst/>
              <a:gdLst>
                <a:gd name="T0" fmla="*/ 4 w 79"/>
                <a:gd name="T1" fmla="*/ 0 h 33"/>
                <a:gd name="T2" fmla="*/ 0 w 79"/>
                <a:gd name="T3" fmla="*/ 24 h 33"/>
                <a:gd name="T4" fmla="*/ 74 w 79"/>
                <a:gd name="T5" fmla="*/ 33 h 33"/>
                <a:gd name="T6" fmla="*/ 79 w 79"/>
                <a:gd name="T7" fmla="*/ 9 h 33"/>
                <a:gd name="T8" fmla="*/ 4 w 79"/>
                <a:gd name="T9" fmla="*/ 0 h 33"/>
              </a:gdLst>
              <a:ahLst/>
              <a:cxnLst>
                <a:cxn ang="0">
                  <a:pos x="T0" y="T1"/>
                </a:cxn>
                <a:cxn ang="0">
                  <a:pos x="T2" y="T3"/>
                </a:cxn>
                <a:cxn ang="0">
                  <a:pos x="T4" y="T5"/>
                </a:cxn>
                <a:cxn ang="0">
                  <a:pos x="T6" y="T7"/>
                </a:cxn>
                <a:cxn ang="0">
                  <a:pos x="T8" y="T9"/>
                </a:cxn>
              </a:cxnLst>
              <a:rect l="0" t="0" r="r" b="b"/>
              <a:pathLst>
                <a:path w="79" h="33">
                  <a:moveTo>
                    <a:pt x="4" y="0"/>
                  </a:moveTo>
                  <a:lnTo>
                    <a:pt x="0" y="24"/>
                  </a:lnTo>
                  <a:lnTo>
                    <a:pt x="74" y="33"/>
                  </a:lnTo>
                  <a:lnTo>
                    <a:pt x="79" y="9"/>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82" name="Freeform 81"/>
            <p:cNvSpPr>
              <a:spLocks/>
            </p:cNvSpPr>
            <p:nvPr/>
          </p:nvSpPr>
          <p:spPr bwMode="auto">
            <a:xfrm>
              <a:off x="5422" y="796"/>
              <a:ext cx="240" cy="82"/>
            </a:xfrm>
            <a:custGeom>
              <a:avLst/>
              <a:gdLst>
                <a:gd name="T0" fmla="*/ 4 w 240"/>
                <a:gd name="T1" fmla="*/ 0 h 82"/>
                <a:gd name="T2" fmla="*/ 0 w 240"/>
                <a:gd name="T3" fmla="*/ 23 h 82"/>
                <a:gd name="T4" fmla="*/ 235 w 240"/>
                <a:gd name="T5" fmla="*/ 81 h 82"/>
                <a:gd name="T6" fmla="*/ 240 w 240"/>
                <a:gd name="T7" fmla="*/ 57 h 82"/>
                <a:gd name="T8" fmla="*/ 4 w 240"/>
                <a:gd name="T9" fmla="*/ 0 h 82"/>
              </a:gdLst>
              <a:ahLst/>
              <a:cxnLst>
                <a:cxn ang="0">
                  <a:pos x="T0" y="T1"/>
                </a:cxn>
                <a:cxn ang="0">
                  <a:pos x="T2" y="T3"/>
                </a:cxn>
                <a:cxn ang="0">
                  <a:pos x="T4" y="T5"/>
                </a:cxn>
                <a:cxn ang="0">
                  <a:pos x="T6" y="T7"/>
                </a:cxn>
                <a:cxn ang="0">
                  <a:pos x="T8" y="T9"/>
                </a:cxn>
              </a:cxnLst>
              <a:rect l="0" t="0" r="r" b="b"/>
              <a:pathLst>
                <a:path w="240" h="82">
                  <a:moveTo>
                    <a:pt x="4" y="0"/>
                  </a:moveTo>
                  <a:lnTo>
                    <a:pt x="0" y="23"/>
                  </a:lnTo>
                  <a:lnTo>
                    <a:pt x="235" y="81"/>
                  </a:lnTo>
                  <a:lnTo>
                    <a:pt x="240" y="57"/>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83" name="Freeform 82"/>
            <p:cNvSpPr>
              <a:spLocks/>
            </p:cNvSpPr>
            <p:nvPr/>
          </p:nvSpPr>
          <p:spPr bwMode="auto">
            <a:xfrm>
              <a:off x="5657" y="854"/>
              <a:ext cx="206" cy="55"/>
            </a:xfrm>
            <a:custGeom>
              <a:avLst/>
              <a:gdLst>
                <a:gd name="T0" fmla="*/ 4 w 206"/>
                <a:gd name="T1" fmla="*/ 0 h 55"/>
                <a:gd name="T2" fmla="*/ 0 w 206"/>
                <a:gd name="T3" fmla="*/ 23 h 55"/>
                <a:gd name="T4" fmla="*/ 201 w 206"/>
                <a:gd name="T5" fmla="*/ 55 h 55"/>
                <a:gd name="T6" fmla="*/ 204 w 206"/>
                <a:gd name="T7" fmla="*/ 55 h 55"/>
                <a:gd name="T8" fmla="*/ 206 w 206"/>
                <a:gd name="T9" fmla="*/ 31 h 55"/>
                <a:gd name="T10" fmla="*/ 4 w 206"/>
                <a:gd name="T11" fmla="*/ 0 h 55"/>
              </a:gdLst>
              <a:ahLst/>
              <a:cxnLst>
                <a:cxn ang="0">
                  <a:pos x="T0" y="T1"/>
                </a:cxn>
                <a:cxn ang="0">
                  <a:pos x="T2" y="T3"/>
                </a:cxn>
                <a:cxn ang="0">
                  <a:pos x="T4" y="T5"/>
                </a:cxn>
                <a:cxn ang="0">
                  <a:pos x="T6" y="T7"/>
                </a:cxn>
                <a:cxn ang="0">
                  <a:pos x="T8" y="T9"/>
                </a:cxn>
                <a:cxn ang="0">
                  <a:pos x="T10" y="T11"/>
                </a:cxn>
              </a:cxnLst>
              <a:rect l="0" t="0" r="r" b="b"/>
              <a:pathLst>
                <a:path w="206" h="55">
                  <a:moveTo>
                    <a:pt x="4" y="0"/>
                  </a:moveTo>
                  <a:lnTo>
                    <a:pt x="0" y="23"/>
                  </a:lnTo>
                  <a:lnTo>
                    <a:pt x="201" y="55"/>
                  </a:lnTo>
                  <a:lnTo>
                    <a:pt x="204" y="55"/>
                  </a:lnTo>
                  <a:lnTo>
                    <a:pt x="206" y="31"/>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84" name="Freeform 83"/>
            <p:cNvSpPr>
              <a:spLocks/>
            </p:cNvSpPr>
            <p:nvPr/>
          </p:nvSpPr>
          <p:spPr bwMode="auto">
            <a:xfrm>
              <a:off x="5861" y="885"/>
              <a:ext cx="213" cy="36"/>
            </a:xfrm>
            <a:custGeom>
              <a:avLst/>
              <a:gdLst>
                <a:gd name="T0" fmla="*/ 0 w 213"/>
                <a:gd name="T1" fmla="*/ 0 h 36"/>
                <a:gd name="T2" fmla="*/ 0 w 213"/>
                <a:gd name="T3" fmla="*/ 23 h 36"/>
                <a:gd name="T4" fmla="*/ 213 w 213"/>
                <a:gd name="T5" fmla="*/ 36 h 36"/>
                <a:gd name="T6" fmla="*/ 213 w 213"/>
                <a:gd name="T7" fmla="*/ 12 h 36"/>
                <a:gd name="T8" fmla="*/ 0 w 213"/>
                <a:gd name="T9" fmla="*/ 0 h 36"/>
              </a:gdLst>
              <a:ahLst/>
              <a:cxnLst>
                <a:cxn ang="0">
                  <a:pos x="T0" y="T1"/>
                </a:cxn>
                <a:cxn ang="0">
                  <a:pos x="T2" y="T3"/>
                </a:cxn>
                <a:cxn ang="0">
                  <a:pos x="T4" y="T5"/>
                </a:cxn>
                <a:cxn ang="0">
                  <a:pos x="T6" y="T7"/>
                </a:cxn>
                <a:cxn ang="0">
                  <a:pos x="T8" y="T9"/>
                </a:cxn>
              </a:cxnLst>
              <a:rect l="0" t="0" r="r" b="b"/>
              <a:pathLst>
                <a:path w="213" h="36">
                  <a:moveTo>
                    <a:pt x="0" y="0"/>
                  </a:moveTo>
                  <a:lnTo>
                    <a:pt x="0" y="23"/>
                  </a:lnTo>
                  <a:lnTo>
                    <a:pt x="213" y="36"/>
                  </a:lnTo>
                  <a:lnTo>
                    <a:pt x="213" y="12"/>
                  </a:lnTo>
                  <a:lnTo>
                    <a:pt x="0"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85" name="Freeform 84"/>
            <p:cNvSpPr>
              <a:spLocks/>
            </p:cNvSpPr>
            <p:nvPr/>
          </p:nvSpPr>
          <p:spPr bwMode="auto">
            <a:xfrm>
              <a:off x="6074" y="897"/>
              <a:ext cx="284" cy="27"/>
            </a:xfrm>
            <a:custGeom>
              <a:avLst/>
              <a:gdLst>
                <a:gd name="T0" fmla="*/ 0 w 284"/>
                <a:gd name="T1" fmla="*/ 0 h 27"/>
                <a:gd name="T2" fmla="*/ 0 w 284"/>
                <a:gd name="T3" fmla="*/ 23 h 27"/>
                <a:gd name="T4" fmla="*/ 280 w 284"/>
                <a:gd name="T5" fmla="*/ 26 h 27"/>
                <a:gd name="T6" fmla="*/ 283 w 284"/>
                <a:gd name="T7" fmla="*/ 23 h 27"/>
                <a:gd name="T8" fmla="*/ 276 w 284"/>
                <a:gd name="T9" fmla="*/ 2 h 27"/>
                <a:gd name="T10" fmla="*/ 0 w 284"/>
                <a:gd name="T11" fmla="*/ 0 h 27"/>
              </a:gdLst>
              <a:ahLst/>
              <a:cxnLst>
                <a:cxn ang="0">
                  <a:pos x="T0" y="T1"/>
                </a:cxn>
                <a:cxn ang="0">
                  <a:pos x="T2" y="T3"/>
                </a:cxn>
                <a:cxn ang="0">
                  <a:pos x="T4" y="T5"/>
                </a:cxn>
                <a:cxn ang="0">
                  <a:pos x="T6" y="T7"/>
                </a:cxn>
                <a:cxn ang="0">
                  <a:pos x="T8" y="T9"/>
                </a:cxn>
                <a:cxn ang="0">
                  <a:pos x="T10" y="T11"/>
                </a:cxn>
              </a:cxnLst>
              <a:rect l="0" t="0" r="r" b="b"/>
              <a:pathLst>
                <a:path w="284" h="27">
                  <a:moveTo>
                    <a:pt x="0" y="0"/>
                  </a:moveTo>
                  <a:lnTo>
                    <a:pt x="0" y="23"/>
                  </a:lnTo>
                  <a:lnTo>
                    <a:pt x="280" y="26"/>
                  </a:lnTo>
                  <a:lnTo>
                    <a:pt x="283" y="23"/>
                  </a:lnTo>
                  <a:lnTo>
                    <a:pt x="276" y="2"/>
                  </a:lnTo>
                  <a:lnTo>
                    <a:pt x="0"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86" name="Freeform 85"/>
            <p:cNvSpPr>
              <a:spLocks/>
            </p:cNvSpPr>
            <p:nvPr/>
          </p:nvSpPr>
          <p:spPr bwMode="auto">
            <a:xfrm>
              <a:off x="6343" y="876"/>
              <a:ext cx="48" cy="45"/>
            </a:xfrm>
            <a:custGeom>
              <a:avLst/>
              <a:gdLst>
                <a:gd name="T0" fmla="*/ 36 w 48"/>
                <a:gd name="T1" fmla="*/ 0 h 45"/>
                <a:gd name="T2" fmla="*/ 36 w 48"/>
                <a:gd name="T3" fmla="*/ 2 h 45"/>
                <a:gd name="T4" fmla="*/ 0 w 48"/>
                <a:gd name="T5" fmla="*/ 26 h 45"/>
                <a:gd name="T6" fmla="*/ 14 w 48"/>
                <a:gd name="T7" fmla="*/ 45 h 45"/>
                <a:gd name="T8" fmla="*/ 48 w 48"/>
                <a:gd name="T9" fmla="*/ 21 h 45"/>
                <a:gd name="T10" fmla="*/ 36 w 48"/>
                <a:gd name="T11" fmla="*/ 0 h 45"/>
              </a:gdLst>
              <a:ahLst/>
              <a:cxnLst>
                <a:cxn ang="0">
                  <a:pos x="T0" y="T1"/>
                </a:cxn>
                <a:cxn ang="0">
                  <a:pos x="T2" y="T3"/>
                </a:cxn>
                <a:cxn ang="0">
                  <a:pos x="T4" y="T5"/>
                </a:cxn>
                <a:cxn ang="0">
                  <a:pos x="T6" y="T7"/>
                </a:cxn>
                <a:cxn ang="0">
                  <a:pos x="T8" y="T9"/>
                </a:cxn>
                <a:cxn ang="0">
                  <a:pos x="T10" y="T11"/>
                </a:cxn>
              </a:cxnLst>
              <a:rect l="0" t="0" r="r" b="b"/>
              <a:pathLst>
                <a:path w="48" h="45">
                  <a:moveTo>
                    <a:pt x="36" y="0"/>
                  </a:moveTo>
                  <a:lnTo>
                    <a:pt x="36" y="2"/>
                  </a:lnTo>
                  <a:lnTo>
                    <a:pt x="0" y="26"/>
                  </a:lnTo>
                  <a:lnTo>
                    <a:pt x="14" y="45"/>
                  </a:lnTo>
                  <a:lnTo>
                    <a:pt x="48" y="21"/>
                  </a:lnTo>
                  <a:lnTo>
                    <a:pt x="36"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87" name="Freeform 86"/>
            <p:cNvSpPr>
              <a:spLocks/>
            </p:cNvSpPr>
            <p:nvPr/>
          </p:nvSpPr>
          <p:spPr bwMode="auto">
            <a:xfrm>
              <a:off x="6379" y="859"/>
              <a:ext cx="53" cy="41"/>
            </a:xfrm>
            <a:custGeom>
              <a:avLst/>
              <a:gdLst>
                <a:gd name="T0" fmla="*/ 45 w 53"/>
                <a:gd name="T1" fmla="*/ 0 h 41"/>
                <a:gd name="T2" fmla="*/ 0 w 53"/>
                <a:gd name="T3" fmla="*/ 16 h 41"/>
                <a:gd name="T4" fmla="*/ 9 w 53"/>
                <a:gd name="T5" fmla="*/ 40 h 41"/>
                <a:gd name="T6" fmla="*/ 52 w 53"/>
                <a:gd name="T7" fmla="*/ 23 h 41"/>
                <a:gd name="T8" fmla="*/ 45 w 53"/>
                <a:gd name="T9" fmla="*/ 0 h 41"/>
              </a:gdLst>
              <a:ahLst/>
              <a:cxnLst>
                <a:cxn ang="0">
                  <a:pos x="T0" y="T1"/>
                </a:cxn>
                <a:cxn ang="0">
                  <a:pos x="T2" y="T3"/>
                </a:cxn>
                <a:cxn ang="0">
                  <a:pos x="T4" y="T5"/>
                </a:cxn>
                <a:cxn ang="0">
                  <a:pos x="T6" y="T7"/>
                </a:cxn>
                <a:cxn ang="0">
                  <a:pos x="T8" y="T9"/>
                </a:cxn>
              </a:cxnLst>
              <a:rect l="0" t="0" r="r" b="b"/>
              <a:pathLst>
                <a:path w="53" h="41">
                  <a:moveTo>
                    <a:pt x="45" y="0"/>
                  </a:moveTo>
                  <a:lnTo>
                    <a:pt x="0" y="16"/>
                  </a:lnTo>
                  <a:lnTo>
                    <a:pt x="9" y="40"/>
                  </a:lnTo>
                  <a:lnTo>
                    <a:pt x="52" y="23"/>
                  </a:lnTo>
                  <a:lnTo>
                    <a:pt x="45"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88" name="Freeform 87"/>
            <p:cNvSpPr>
              <a:spLocks/>
            </p:cNvSpPr>
            <p:nvPr/>
          </p:nvSpPr>
          <p:spPr bwMode="auto">
            <a:xfrm>
              <a:off x="6425" y="842"/>
              <a:ext cx="96" cy="41"/>
            </a:xfrm>
            <a:custGeom>
              <a:avLst/>
              <a:gdLst>
                <a:gd name="T0" fmla="*/ 93 w 96"/>
                <a:gd name="T1" fmla="*/ 0 h 41"/>
                <a:gd name="T2" fmla="*/ 0 w 96"/>
                <a:gd name="T3" fmla="*/ 16 h 41"/>
                <a:gd name="T4" fmla="*/ 4 w 96"/>
                <a:gd name="T5" fmla="*/ 40 h 41"/>
                <a:gd name="T6" fmla="*/ 96 w 96"/>
                <a:gd name="T7" fmla="*/ 23 h 41"/>
                <a:gd name="T8" fmla="*/ 93 w 96"/>
                <a:gd name="T9" fmla="*/ 0 h 41"/>
              </a:gdLst>
              <a:ahLst/>
              <a:cxnLst>
                <a:cxn ang="0">
                  <a:pos x="T0" y="T1"/>
                </a:cxn>
                <a:cxn ang="0">
                  <a:pos x="T2" y="T3"/>
                </a:cxn>
                <a:cxn ang="0">
                  <a:pos x="T4" y="T5"/>
                </a:cxn>
                <a:cxn ang="0">
                  <a:pos x="T6" y="T7"/>
                </a:cxn>
                <a:cxn ang="0">
                  <a:pos x="T8" y="T9"/>
                </a:cxn>
              </a:cxnLst>
              <a:rect l="0" t="0" r="r" b="b"/>
              <a:pathLst>
                <a:path w="96" h="41">
                  <a:moveTo>
                    <a:pt x="93" y="0"/>
                  </a:moveTo>
                  <a:lnTo>
                    <a:pt x="0" y="16"/>
                  </a:lnTo>
                  <a:lnTo>
                    <a:pt x="4" y="40"/>
                  </a:lnTo>
                  <a:lnTo>
                    <a:pt x="96" y="23"/>
                  </a:lnTo>
                  <a:lnTo>
                    <a:pt x="93"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89" name="Freeform 88"/>
            <p:cNvSpPr>
              <a:spLocks/>
            </p:cNvSpPr>
            <p:nvPr/>
          </p:nvSpPr>
          <p:spPr bwMode="auto">
            <a:xfrm>
              <a:off x="6518" y="842"/>
              <a:ext cx="111" cy="26"/>
            </a:xfrm>
            <a:custGeom>
              <a:avLst/>
              <a:gdLst>
                <a:gd name="T0" fmla="*/ 0 w 111"/>
                <a:gd name="T1" fmla="*/ 0 h 26"/>
                <a:gd name="T2" fmla="*/ 0 w 111"/>
                <a:gd name="T3" fmla="*/ 23 h 26"/>
                <a:gd name="T4" fmla="*/ 107 w 111"/>
                <a:gd name="T5" fmla="*/ 26 h 26"/>
                <a:gd name="T6" fmla="*/ 110 w 111"/>
                <a:gd name="T7" fmla="*/ 2 h 26"/>
                <a:gd name="T8" fmla="*/ 107 w 111"/>
                <a:gd name="T9" fmla="*/ 2 h 26"/>
                <a:gd name="T10" fmla="*/ 0 w 111"/>
                <a:gd name="T11" fmla="*/ 0 h 26"/>
              </a:gdLst>
              <a:ahLst/>
              <a:cxnLst>
                <a:cxn ang="0">
                  <a:pos x="T0" y="T1"/>
                </a:cxn>
                <a:cxn ang="0">
                  <a:pos x="T2" y="T3"/>
                </a:cxn>
                <a:cxn ang="0">
                  <a:pos x="T4" y="T5"/>
                </a:cxn>
                <a:cxn ang="0">
                  <a:pos x="T6" y="T7"/>
                </a:cxn>
                <a:cxn ang="0">
                  <a:pos x="T8" y="T9"/>
                </a:cxn>
                <a:cxn ang="0">
                  <a:pos x="T10" y="T11"/>
                </a:cxn>
              </a:cxnLst>
              <a:rect l="0" t="0" r="r" b="b"/>
              <a:pathLst>
                <a:path w="111" h="26">
                  <a:moveTo>
                    <a:pt x="0" y="0"/>
                  </a:moveTo>
                  <a:lnTo>
                    <a:pt x="0" y="23"/>
                  </a:lnTo>
                  <a:lnTo>
                    <a:pt x="107" y="26"/>
                  </a:lnTo>
                  <a:lnTo>
                    <a:pt x="110" y="2"/>
                  </a:lnTo>
                  <a:lnTo>
                    <a:pt x="107" y="2"/>
                  </a:lnTo>
                  <a:lnTo>
                    <a:pt x="0"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90" name="Freeform 89"/>
            <p:cNvSpPr>
              <a:spLocks/>
            </p:cNvSpPr>
            <p:nvPr/>
          </p:nvSpPr>
          <p:spPr bwMode="auto">
            <a:xfrm>
              <a:off x="6624" y="844"/>
              <a:ext cx="110" cy="36"/>
            </a:xfrm>
            <a:custGeom>
              <a:avLst/>
              <a:gdLst>
                <a:gd name="T0" fmla="*/ 4 w 110"/>
                <a:gd name="T1" fmla="*/ 0 h 36"/>
                <a:gd name="T2" fmla="*/ 0 w 110"/>
                <a:gd name="T3" fmla="*/ 24 h 36"/>
                <a:gd name="T4" fmla="*/ 105 w 110"/>
                <a:gd name="T5" fmla="*/ 36 h 36"/>
                <a:gd name="T6" fmla="*/ 110 w 110"/>
                <a:gd name="T7" fmla="*/ 12 h 36"/>
                <a:gd name="T8" fmla="*/ 4 w 110"/>
                <a:gd name="T9" fmla="*/ 0 h 36"/>
              </a:gdLst>
              <a:ahLst/>
              <a:cxnLst>
                <a:cxn ang="0">
                  <a:pos x="T0" y="T1"/>
                </a:cxn>
                <a:cxn ang="0">
                  <a:pos x="T2" y="T3"/>
                </a:cxn>
                <a:cxn ang="0">
                  <a:pos x="T4" y="T5"/>
                </a:cxn>
                <a:cxn ang="0">
                  <a:pos x="T6" y="T7"/>
                </a:cxn>
                <a:cxn ang="0">
                  <a:pos x="T8" y="T9"/>
                </a:cxn>
              </a:cxnLst>
              <a:rect l="0" t="0" r="r" b="b"/>
              <a:pathLst>
                <a:path w="110" h="36">
                  <a:moveTo>
                    <a:pt x="4" y="0"/>
                  </a:moveTo>
                  <a:lnTo>
                    <a:pt x="0" y="24"/>
                  </a:lnTo>
                  <a:lnTo>
                    <a:pt x="105" y="36"/>
                  </a:lnTo>
                  <a:lnTo>
                    <a:pt x="110" y="12"/>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91" name="Freeform 90"/>
            <p:cNvSpPr>
              <a:spLocks/>
            </p:cNvSpPr>
            <p:nvPr/>
          </p:nvSpPr>
          <p:spPr bwMode="auto">
            <a:xfrm>
              <a:off x="6730" y="856"/>
              <a:ext cx="105" cy="36"/>
            </a:xfrm>
            <a:custGeom>
              <a:avLst/>
              <a:gdLst>
                <a:gd name="T0" fmla="*/ 4 w 105"/>
                <a:gd name="T1" fmla="*/ 0 h 36"/>
                <a:gd name="T2" fmla="*/ 0 w 105"/>
                <a:gd name="T3" fmla="*/ 23 h 36"/>
                <a:gd name="T4" fmla="*/ 103 w 105"/>
                <a:gd name="T5" fmla="*/ 36 h 36"/>
                <a:gd name="T6" fmla="*/ 105 w 105"/>
                <a:gd name="T7" fmla="*/ 12 h 36"/>
                <a:gd name="T8" fmla="*/ 4 w 105"/>
                <a:gd name="T9" fmla="*/ 0 h 36"/>
              </a:gdLst>
              <a:ahLst/>
              <a:cxnLst>
                <a:cxn ang="0">
                  <a:pos x="T0" y="T1"/>
                </a:cxn>
                <a:cxn ang="0">
                  <a:pos x="T2" y="T3"/>
                </a:cxn>
                <a:cxn ang="0">
                  <a:pos x="T4" y="T5"/>
                </a:cxn>
                <a:cxn ang="0">
                  <a:pos x="T6" y="T7"/>
                </a:cxn>
                <a:cxn ang="0">
                  <a:pos x="T8" y="T9"/>
                </a:cxn>
              </a:cxnLst>
              <a:rect l="0" t="0" r="r" b="b"/>
              <a:pathLst>
                <a:path w="105" h="36">
                  <a:moveTo>
                    <a:pt x="4" y="0"/>
                  </a:moveTo>
                  <a:lnTo>
                    <a:pt x="0" y="23"/>
                  </a:lnTo>
                  <a:lnTo>
                    <a:pt x="103" y="36"/>
                  </a:lnTo>
                  <a:lnTo>
                    <a:pt x="105" y="12"/>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92" name="Freeform 91"/>
            <p:cNvSpPr>
              <a:spLocks/>
            </p:cNvSpPr>
            <p:nvPr/>
          </p:nvSpPr>
          <p:spPr bwMode="auto">
            <a:xfrm>
              <a:off x="6833" y="868"/>
              <a:ext cx="86" cy="24"/>
            </a:xfrm>
            <a:custGeom>
              <a:avLst/>
              <a:gdLst>
                <a:gd name="T0" fmla="*/ 83 w 86"/>
                <a:gd name="T1" fmla="*/ 0 h 24"/>
                <a:gd name="T2" fmla="*/ 0 w 86"/>
                <a:gd name="T3" fmla="*/ 0 h 24"/>
                <a:gd name="T4" fmla="*/ 0 w 86"/>
                <a:gd name="T5" fmla="*/ 23 h 24"/>
                <a:gd name="T6" fmla="*/ 86 w 86"/>
                <a:gd name="T7" fmla="*/ 23 h 24"/>
                <a:gd name="T8" fmla="*/ 83 w 86"/>
                <a:gd name="T9" fmla="*/ 0 h 24"/>
              </a:gdLst>
              <a:ahLst/>
              <a:cxnLst>
                <a:cxn ang="0">
                  <a:pos x="T0" y="T1"/>
                </a:cxn>
                <a:cxn ang="0">
                  <a:pos x="T2" y="T3"/>
                </a:cxn>
                <a:cxn ang="0">
                  <a:pos x="T4" y="T5"/>
                </a:cxn>
                <a:cxn ang="0">
                  <a:pos x="T6" y="T7"/>
                </a:cxn>
                <a:cxn ang="0">
                  <a:pos x="T8" y="T9"/>
                </a:cxn>
              </a:cxnLst>
              <a:rect l="0" t="0" r="r" b="b"/>
              <a:pathLst>
                <a:path w="86" h="24">
                  <a:moveTo>
                    <a:pt x="83" y="0"/>
                  </a:moveTo>
                  <a:lnTo>
                    <a:pt x="0" y="0"/>
                  </a:lnTo>
                  <a:lnTo>
                    <a:pt x="0" y="23"/>
                  </a:lnTo>
                  <a:lnTo>
                    <a:pt x="86" y="23"/>
                  </a:lnTo>
                  <a:lnTo>
                    <a:pt x="83"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93" name="Freeform 92"/>
            <p:cNvSpPr>
              <a:spLocks/>
            </p:cNvSpPr>
            <p:nvPr/>
          </p:nvSpPr>
          <p:spPr bwMode="auto">
            <a:xfrm>
              <a:off x="6914" y="854"/>
              <a:ext cx="68" cy="38"/>
            </a:xfrm>
            <a:custGeom>
              <a:avLst/>
              <a:gdLst>
                <a:gd name="T0" fmla="*/ 55 w 68"/>
                <a:gd name="T1" fmla="*/ 0 h 38"/>
                <a:gd name="T2" fmla="*/ 0 w 68"/>
                <a:gd name="T3" fmla="*/ 14 h 38"/>
                <a:gd name="T4" fmla="*/ 4 w 68"/>
                <a:gd name="T5" fmla="*/ 38 h 38"/>
                <a:gd name="T6" fmla="*/ 64 w 68"/>
                <a:gd name="T7" fmla="*/ 21 h 38"/>
                <a:gd name="T8" fmla="*/ 67 w 68"/>
                <a:gd name="T9" fmla="*/ 21 h 38"/>
                <a:gd name="T10" fmla="*/ 55 w 68"/>
                <a:gd name="T11" fmla="*/ 0 h 38"/>
              </a:gdLst>
              <a:ahLst/>
              <a:cxnLst>
                <a:cxn ang="0">
                  <a:pos x="T0" y="T1"/>
                </a:cxn>
                <a:cxn ang="0">
                  <a:pos x="T2" y="T3"/>
                </a:cxn>
                <a:cxn ang="0">
                  <a:pos x="T4" y="T5"/>
                </a:cxn>
                <a:cxn ang="0">
                  <a:pos x="T6" y="T7"/>
                </a:cxn>
                <a:cxn ang="0">
                  <a:pos x="T8" y="T9"/>
                </a:cxn>
                <a:cxn ang="0">
                  <a:pos x="T10" y="T11"/>
                </a:cxn>
              </a:cxnLst>
              <a:rect l="0" t="0" r="r" b="b"/>
              <a:pathLst>
                <a:path w="68" h="38">
                  <a:moveTo>
                    <a:pt x="55" y="0"/>
                  </a:moveTo>
                  <a:lnTo>
                    <a:pt x="0" y="14"/>
                  </a:lnTo>
                  <a:lnTo>
                    <a:pt x="4" y="38"/>
                  </a:lnTo>
                  <a:lnTo>
                    <a:pt x="64" y="21"/>
                  </a:lnTo>
                  <a:lnTo>
                    <a:pt x="67" y="21"/>
                  </a:lnTo>
                  <a:lnTo>
                    <a:pt x="55"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94" name="Freeform 93"/>
            <p:cNvSpPr>
              <a:spLocks/>
            </p:cNvSpPr>
            <p:nvPr/>
          </p:nvSpPr>
          <p:spPr bwMode="auto">
            <a:xfrm>
              <a:off x="6962" y="842"/>
              <a:ext cx="36" cy="34"/>
            </a:xfrm>
            <a:custGeom>
              <a:avLst/>
              <a:gdLst>
                <a:gd name="T0" fmla="*/ 14 w 36"/>
                <a:gd name="T1" fmla="*/ 0 h 34"/>
                <a:gd name="T2" fmla="*/ 0 w 36"/>
                <a:gd name="T3" fmla="*/ 14 h 34"/>
                <a:gd name="T4" fmla="*/ 19 w 36"/>
                <a:gd name="T5" fmla="*/ 33 h 34"/>
                <a:gd name="T6" fmla="*/ 36 w 36"/>
                <a:gd name="T7" fmla="*/ 14 h 34"/>
                <a:gd name="T8" fmla="*/ 36 w 36"/>
                <a:gd name="T9" fmla="*/ 11 h 34"/>
                <a:gd name="T10" fmla="*/ 14 w 36"/>
                <a:gd name="T11" fmla="*/ 0 h 34"/>
              </a:gdLst>
              <a:ahLst/>
              <a:cxnLst>
                <a:cxn ang="0">
                  <a:pos x="T0" y="T1"/>
                </a:cxn>
                <a:cxn ang="0">
                  <a:pos x="T2" y="T3"/>
                </a:cxn>
                <a:cxn ang="0">
                  <a:pos x="T4" y="T5"/>
                </a:cxn>
                <a:cxn ang="0">
                  <a:pos x="T6" y="T7"/>
                </a:cxn>
                <a:cxn ang="0">
                  <a:pos x="T8" y="T9"/>
                </a:cxn>
                <a:cxn ang="0">
                  <a:pos x="T10" y="T11"/>
                </a:cxn>
              </a:cxnLst>
              <a:rect l="0" t="0" r="r" b="b"/>
              <a:pathLst>
                <a:path w="36" h="34">
                  <a:moveTo>
                    <a:pt x="14" y="0"/>
                  </a:moveTo>
                  <a:lnTo>
                    <a:pt x="0" y="14"/>
                  </a:lnTo>
                  <a:lnTo>
                    <a:pt x="19" y="33"/>
                  </a:lnTo>
                  <a:lnTo>
                    <a:pt x="36" y="14"/>
                  </a:lnTo>
                  <a:lnTo>
                    <a:pt x="36" y="11"/>
                  </a:lnTo>
                  <a:lnTo>
                    <a:pt x="1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95" name="Freeform 94"/>
            <p:cNvSpPr>
              <a:spLocks/>
            </p:cNvSpPr>
            <p:nvPr/>
          </p:nvSpPr>
          <p:spPr bwMode="auto">
            <a:xfrm>
              <a:off x="6974" y="808"/>
              <a:ext cx="29" cy="46"/>
            </a:xfrm>
            <a:custGeom>
              <a:avLst/>
              <a:gdLst>
                <a:gd name="T0" fmla="*/ 16 w 29"/>
                <a:gd name="T1" fmla="*/ 0 h 46"/>
                <a:gd name="T2" fmla="*/ 7 w 29"/>
                <a:gd name="T3" fmla="*/ 2 h 46"/>
                <a:gd name="T4" fmla="*/ 0 w 29"/>
                <a:gd name="T5" fmla="*/ 40 h 46"/>
                <a:gd name="T6" fmla="*/ 24 w 29"/>
                <a:gd name="T7" fmla="*/ 45 h 46"/>
                <a:gd name="T8" fmla="*/ 28 w 29"/>
                <a:gd name="T9" fmla="*/ 19 h 46"/>
                <a:gd name="T10" fmla="*/ 24 w 29"/>
                <a:gd name="T11" fmla="*/ 7 h 46"/>
                <a:gd name="T12" fmla="*/ 16 w 29"/>
                <a:gd name="T13" fmla="*/ 0 h 46"/>
              </a:gdLst>
              <a:ahLst/>
              <a:cxnLst>
                <a:cxn ang="0">
                  <a:pos x="T0" y="T1"/>
                </a:cxn>
                <a:cxn ang="0">
                  <a:pos x="T2" y="T3"/>
                </a:cxn>
                <a:cxn ang="0">
                  <a:pos x="T4" y="T5"/>
                </a:cxn>
                <a:cxn ang="0">
                  <a:pos x="T6" y="T7"/>
                </a:cxn>
                <a:cxn ang="0">
                  <a:pos x="T8" y="T9"/>
                </a:cxn>
                <a:cxn ang="0">
                  <a:pos x="T10" y="T11"/>
                </a:cxn>
                <a:cxn ang="0">
                  <a:pos x="T12" y="T13"/>
                </a:cxn>
              </a:cxnLst>
              <a:rect l="0" t="0" r="r" b="b"/>
              <a:pathLst>
                <a:path w="29" h="46">
                  <a:moveTo>
                    <a:pt x="16" y="0"/>
                  </a:moveTo>
                  <a:lnTo>
                    <a:pt x="7" y="2"/>
                  </a:lnTo>
                  <a:lnTo>
                    <a:pt x="0" y="40"/>
                  </a:lnTo>
                  <a:lnTo>
                    <a:pt x="24" y="45"/>
                  </a:lnTo>
                  <a:lnTo>
                    <a:pt x="28" y="19"/>
                  </a:lnTo>
                  <a:lnTo>
                    <a:pt x="24" y="7"/>
                  </a:lnTo>
                  <a:lnTo>
                    <a:pt x="16"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96" name="Freeform 95"/>
            <p:cNvSpPr>
              <a:spLocks/>
            </p:cNvSpPr>
            <p:nvPr/>
          </p:nvSpPr>
          <p:spPr bwMode="auto">
            <a:xfrm>
              <a:off x="6984" y="816"/>
              <a:ext cx="43" cy="48"/>
            </a:xfrm>
            <a:custGeom>
              <a:avLst/>
              <a:gdLst>
                <a:gd name="T0" fmla="*/ 14 w 43"/>
                <a:gd name="T1" fmla="*/ 0 h 48"/>
                <a:gd name="T2" fmla="*/ 0 w 43"/>
                <a:gd name="T3" fmla="*/ 19 h 48"/>
                <a:gd name="T4" fmla="*/ 31 w 43"/>
                <a:gd name="T5" fmla="*/ 48 h 48"/>
                <a:gd name="T6" fmla="*/ 33 w 43"/>
                <a:gd name="T7" fmla="*/ 48 h 48"/>
                <a:gd name="T8" fmla="*/ 43 w 43"/>
                <a:gd name="T9" fmla="*/ 26 h 48"/>
                <a:gd name="T10" fmla="*/ 14 w 43"/>
                <a:gd name="T11" fmla="*/ 0 h 48"/>
              </a:gdLst>
              <a:ahLst/>
              <a:cxnLst>
                <a:cxn ang="0">
                  <a:pos x="T0" y="T1"/>
                </a:cxn>
                <a:cxn ang="0">
                  <a:pos x="T2" y="T3"/>
                </a:cxn>
                <a:cxn ang="0">
                  <a:pos x="T4" y="T5"/>
                </a:cxn>
                <a:cxn ang="0">
                  <a:pos x="T6" y="T7"/>
                </a:cxn>
                <a:cxn ang="0">
                  <a:pos x="T8" y="T9"/>
                </a:cxn>
                <a:cxn ang="0">
                  <a:pos x="T10" y="T11"/>
                </a:cxn>
              </a:cxnLst>
              <a:rect l="0" t="0" r="r" b="b"/>
              <a:pathLst>
                <a:path w="43" h="48">
                  <a:moveTo>
                    <a:pt x="14" y="0"/>
                  </a:moveTo>
                  <a:lnTo>
                    <a:pt x="0" y="19"/>
                  </a:lnTo>
                  <a:lnTo>
                    <a:pt x="31" y="48"/>
                  </a:lnTo>
                  <a:lnTo>
                    <a:pt x="33" y="48"/>
                  </a:lnTo>
                  <a:lnTo>
                    <a:pt x="43" y="26"/>
                  </a:lnTo>
                  <a:lnTo>
                    <a:pt x="1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97" name="Freeform 96"/>
            <p:cNvSpPr>
              <a:spLocks/>
            </p:cNvSpPr>
            <p:nvPr/>
          </p:nvSpPr>
          <p:spPr bwMode="auto">
            <a:xfrm>
              <a:off x="7018" y="840"/>
              <a:ext cx="62" cy="31"/>
            </a:xfrm>
            <a:custGeom>
              <a:avLst/>
              <a:gdLst>
                <a:gd name="T0" fmla="*/ 4 w 62"/>
                <a:gd name="T1" fmla="*/ 0 h 31"/>
                <a:gd name="T2" fmla="*/ 0 w 62"/>
                <a:gd name="T3" fmla="*/ 23 h 31"/>
                <a:gd name="T4" fmla="*/ 60 w 62"/>
                <a:gd name="T5" fmla="*/ 31 h 31"/>
                <a:gd name="T6" fmla="*/ 62 w 62"/>
                <a:gd name="T7" fmla="*/ 7 h 31"/>
                <a:gd name="T8" fmla="*/ 4 w 62"/>
                <a:gd name="T9" fmla="*/ 0 h 31"/>
              </a:gdLst>
              <a:ahLst/>
              <a:cxnLst>
                <a:cxn ang="0">
                  <a:pos x="T0" y="T1"/>
                </a:cxn>
                <a:cxn ang="0">
                  <a:pos x="T2" y="T3"/>
                </a:cxn>
                <a:cxn ang="0">
                  <a:pos x="T4" y="T5"/>
                </a:cxn>
                <a:cxn ang="0">
                  <a:pos x="T6" y="T7"/>
                </a:cxn>
                <a:cxn ang="0">
                  <a:pos x="T8" y="T9"/>
                </a:cxn>
              </a:cxnLst>
              <a:rect l="0" t="0" r="r" b="b"/>
              <a:pathLst>
                <a:path w="62" h="31">
                  <a:moveTo>
                    <a:pt x="4" y="0"/>
                  </a:moveTo>
                  <a:lnTo>
                    <a:pt x="0" y="23"/>
                  </a:lnTo>
                  <a:lnTo>
                    <a:pt x="60" y="31"/>
                  </a:lnTo>
                  <a:lnTo>
                    <a:pt x="62" y="7"/>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98" name="Freeform 97"/>
            <p:cNvSpPr>
              <a:spLocks/>
            </p:cNvSpPr>
            <p:nvPr/>
          </p:nvSpPr>
          <p:spPr bwMode="auto">
            <a:xfrm>
              <a:off x="7078" y="859"/>
              <a:ext cx="168" cy="20"/>
            </a:xfrm>
            <a:custGeom>
              <a:avLst/>
              <a:gdLst>
                <a:gd name="T0" fmla="*/ 0 w 168"/>
                <a:gd name="T1" fmla="*/ 0 h 20"/>
                <a:gd name="T2" fmla="*/ 167 w 168"/>
                <a:gd name="T3" fmla="*/ 0 h 20"/>
              </a:gdLst>
              <a:ahLst/>
              <a:cxnLst>
                <a:cxn ang="0">
                  <a:pos x="T0" y="T1"/>
                </a:cxn>
                <a:cxn ang="0">
                  <a:pos x="T2" y="T3"/>
                </a:cxn>
              </a:cxnLst>
              <a:rect l="0" t="0" r="r" b="b"/>
              <a:pathLst>
                <a:path w="168" h="20">
                  <a:moveTo>
                    <a:pt x="0" y="0"/>
                  </a:moveTo>
                  <a:lnTo>
                    <a:pt x="167" y="0"/>
                  </a:lnTo>
                </a:path>
              </a:pathLst>
            </a:custGeom>
            <a:noFill/>
            <a:ln w="16509">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AU"/>
            </a:p>
          </p:txBody>
        </p:sp>
        <p:sp>
          <p:nvSpPr>
            <p:cNvPr id="99" name="Freeform 98"/>
            <p:cNvSpPr>
              <a:spLocks/>
            </p:cNvSpPr>
            <p:nvPr/>
          </p:nvSpPr>
          <p:spPr bwMode="auto">
            <a:xfrm>
              <a:off x="7246" y="847"/>
              <a:ext cx="165" cy="29"/>
            </a:xfrm>
            <a:custGeom>
              <a:avLst/>
              <a:gdLst>
                <a:gd name="T0" fmla="*/ 0 w 165"/>
                <a:gd name="T1" fmla="*/ 0 h 29"/>
                <a:gd name="T2" fmla="*/ 0 w 165"/>
                <a:gd name="T3" fmla="*/ 24 h 29"/>
                <a:gd name="T4" fmla="*/ 163 w 165"/>
                <a:gd name="T5" fmla="*/ 28 h 29"/>
                <a:gd name="T6" fmla="*/ 165 w 165"/>
                <a:gd name="T7" fmla="*/ 4 h 29"/>
                <a:gd name="T8" fmla="*/ 0 w 165"/>
                <a:gd name="T9" fmla="*/ 0 h 29"/>
              </a:gdLst>
              <a:ahLst/>
              <a:cxnLst>
                <a:cxn ang="0">
                  <a:pos x="T0" y="T1"/>
                </a:cxn>
                <a:cxn ang="0">
                  <a:pos x="T2" y="T3"/>
                </a:cxn>
                <a:cxn ang="0">
                  <a:pos x="T4" y="T5"/>
                </a:cxn>
                <a:cxn ang="0">
                  <a:pos x="T6" y="T7"/>
                </a:cxn>
                <a:cxn ang="0">
                  <a:pos x="T8" y="T9"/>
                </a:cxn>
              </a:cxnLst>
              <a:rect l="0" t="0" r="r" b="b"/>
              <a:pathLst>
                <a:path w="165" h="29">
                  <a:moveTo>
                    <a:pt x="0" y="0"/>
                  </a:moveTo>
                  <a:lnTo>
                    <a:pt x="0" y="24"/>
                  </a:lnTo>
                  <a:lnTo>
                    <a:pt x="163" y="28"/>
                  </a:lnTo>
                  <a:lnTo>
                    <a:pt x="165" y="4"/>
                  </a:lnTo>
                  <a:lnTo>
                    <a:pt x="0"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00" name="Freeform 99"/>
            <p:cNvSpPr>
              <a:spLocks/>
            </p:cNvSpPr>
            <p:nvPr/>
          </p:nvSpPr>
          <p:spPr bwMode="auto">
            <a:xfrm>
              <a:off x="7406" y="852"/>
              <a:ext cx="68" cy="36"/>
            </a:xfrm>
            <a:custGeom>
              <a:avLst/>
              <a:gdLst>
                <a:gd name="T0" fmla="*/ 4 w 68"/>
                <a:gd name="T1" fmla="*/ 0 h 36"/>
                <a:gd name="T2" fmla="*/ 0 w 68"/>
                <a:gd name="T3" fmla="*/ 23 h 36"/>
                <a:gd name="T4" fmla="*/ 55 w 68"/>
                <a:gd name="T5" fmla="*/ 36 h 36"/>
                <a:gd name="T6" fmla="*/ 67 w 68"/>
                <a:gd name="T7" fmla="*/ 14 h 36"/>
                <a:gd name="T8" fmla="*/ 62 w 68"/>
                <a:gd name="T9" fmla="*/ 12 h 36"/>
                <a:gd name="T10" fmla="*/ 4 w 68"/>
                <a:gd name="T11" fmla="*/ 0 h 36"/>
              </a:gdLst>
              <a:ahLst/>
              <a:cxnLst>
                <a:cxn ang="0">
                  <a:pos x="T0" y="T1"/>
                </a:cxn>
                <a:cxn ang="0">
                  <a:pos x="T2" y="T3"/>
                </a:cxn>
                <a:cxn ang="0">
                  <a:pos x="T4" y="T5"/>
                </a:cxn>
                <a:cxn ang="0">
                  <a:pos x="T6" y="T7"/>
                </a:cxn>
                <a:cxn ang="0">
                  <a:pos x="T8" y="T9"/>
                </a:cxn>
                <a:cxn ang="0">
                  <a:pos x="T10" y="T11"/>
                </a:cxn>
              </a:cxnLst>
              <a:rect l="0" t="0" r="r" b="b"/>
              <a:pathLst>
                <a:path w="68" h="36">
                  <a:moveTo>
                    <a:pt x="4" y="0"/>
                  </a:moveTo>
                  <a:lnTo>
                    <a:pt x="0" y="23"/>
                  </a:lnTo>
                  <a:lnTo>
                    <a:pt x="55" y="36"/>
                  </a:lnTo>
                  <a:lnTo>
                    <a:pt x="67" y="14"/>
                  </a:lnTo>
                  <a:lnTo>
                    <a:pt x="62" y="12"/>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01" name="Freeform 100"/>
            <p:cNvSpPr>
              <a:spLocks/>
            </p:cNvSpPr>
            <p:nvPr/>
          </p:nvSpPr>
          <p:spPr bwMode="auto">
            <a:xfrm>
              <a:off x="7454" y="866"/>
              <a:ext cx="34" cy="34"/>
            </a:xfrm>
            <a:custGeom>
              <a:avLst/>
              <a:gdLst>
                <a:gd name="T0" fmla="*/ 19 w 34"/>
                <a:gd name="T1" fmla="*/ 0 h 34"/>
                <a:gd name="T2" fmla="*/ 0 w 34"/>
                <a:gd name="T3" fmla="*/ 19 h 34"/>
                <a:gd name="T4" fmla="*/ 14 w 34"/>
                <a:gd name="T5" fmla="*/ 33 h 34"/>
                <a:gd name="T6" fmla="*/ 33 w 34"/>
                <a:gd name="T7" fmla="*/ 19 h 34"/>
                <a:gd name="T8" fmla="*/ 33 w 34"/>
                <a:gd name="T9" fmla="*/ 16 h 34"/>
                <a:gd name="T10" fmla="*/ 19 w 34"/>
                <a:gd name="T11" fmla="*/ 0 h 34"/>
              </a:gdLst>
              <a:ahLst/>
              <a:cxnLst>
                <a:cxn ang="0">
                  <a:pos x="T0" y="T1"/>
                </a:cxn>
                <a:cxn ang="0">
                  <a:pos x="T2" y="T3"/>
                </a:cxn>
                <a:cxn ang="0">
                  <a:pos x="T4" y="T5"/>
                </a:cxn>
                <a:cxn ang="0">
                  <a:pos x="T6" y="T7"/>
                </a:cxn>
                <a:cxn ang="0">
                  <a:pos x="T8" y="T9"/>
                </a:cxn>
                <a:cxn ang="0">
                  <a:pos x="T10" y="T11"/>
                </a:cxn>
              </a:cxnLst>
              <a:rect l="0" t="0" r="r" b="b"/>
              <a:pathLst>
                <a:path w="34" h="34">
                  <a:moveTo>
                    <a:pt x="19" y="0"/>
                  </a:moveTo>
                  <a:lnTo>
                    <a:pt x="0" y="19"/>
                  </a:lnTo>
                  <a:lnTo>
                    <a:pt x="14" y="33"/>
                  </a:lnTo>
                  <a:lnTo>
                    <a:pt x="33" y="19"/>
                  </a:lnTo>
                  <a:lnTo>
                    <a:pt x="33" y="16"/>
                  </a:lnTo>
                  <a:lnTo>
                    <a:pt x="1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02" name="Freeform 101"/>
            <p:cNvSpPr>
              <a:spLocks/>
            </p:cNvSpPr>
            <p:nvPr/>
          </p:nvSpPr>
          <p:spPr bwMode="auto">
            <a:xfrm>
              <a:off x="7469" y="885"/>
              <a:ext cx="26" cy="31"/>
            </a:xfrm>
            <a:custGeom>
              <a:avLst/>
              <a:gdLst>
                <a:gd name="T0" fmla="*/ 19 w 26"/>
                <a:gd name="T1" fmla="*/ 0 h 31"/>
                <a:gd name="T2" fmla="*/ 0 w 26"/>
                <a:gd name="T3" fmla="*/ 9 h 31"/>
                <a:gd name="T4" fmla="*/ 9 w 26"/>
                <a:gd name="T5" fmla="*/ 31 h 31"/>
                <a:gd name="T6" fmla="*/ 16 w 26"/>
                <a:gd name="T7" fmla="*/ 31 h 31"/>
                <a:gd name="T8" fmla="*/ 26 w 26"/>
                <a:gd name="T9" fmla="*/ 14 h 31"/>
                <a:gd name="T10" fmla="*/ 19 w 26"/>
                <a:gd name="T11" fmla="*/ 0 h 31"/>
              </a:gdLst>
              <a:ahLst/>
              <a:cxnLst>
                <a:cxn ang="0">
                  <a:pos x="T0" y="T1"/>
                </a:cxn>
                <a:cxn ang="0">
                  <a:pos x="T2" y="T3"/>
                </a:cxn>
                <a:cxn ang="0">
                  <a:pos x="T4" y="T5"/>
                </a:cxn>
                <a:cxn ang="0">
                  <a:pos x="T6" y="T7"/>
                </a:cxn>
                <a:cxn ang="0">
                  <a:pos x="T8" y="T9"/>
                </a:cxn>
                <a:cxn ang="0">
                  <a:pos x="T10" y="T11"/>
                </a:cxn>
              </a:cxnLst>
              <a:rect l="0" t="0" r="r" b="b"/>
              <a:pathLst>
                <a:path w="26" h="31">
                  <a:moveTo>
                    <a:pt x="19" y="0"/>
                  </a:moveTo>
                  <a:lnTo>
                    <a:pt x="0" y="9"/>
                  </a:lnTo>
                  <a:lnTo>
                    <a:pt x="9" y="31"/>
                  </a:lnTo>
                  <a:lnTo>
                    <a:pt x="16" y="31"/>
                  </a:lnTo>
                  <a:lnTo>
                    <a:pt x="26" y="14"/>
                  </a:lnTo>
                  <a:lnTo>
                    <a:pt x="1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03" name="Freeform 102"/>
            <p:cNvSpPr>
              <a:spLocks/>
            </p:cNvSpPr>
            <p:nvPr/>
          </p:nvSpPr>
          <p:spPr bwMode="auto">
            <a:xfrm>
              <a:off x="7486" y="868"/>
              <a:ext cx="290" cy="48"/>
            </a:xfrm>
            <a:custGeom>
              <a:avLst/>
              <a:gdLst>
                <a:gd name="T0" fmla="*/ 290 w 290"/>
                <a:gd name="T1" fmla="*/ 0 h 48"/>
                <a:gd name="T2" fmla="*/ 0 w 290"/>
                <a:gd name="T3" fmla="*/ 23 h 48"/>
                <a:gd name="T4" fmla="*/ 0 w 290"/>
                <a:gd name="T5" fmla="*/ 47 h 48"/>
                <a:gd name="T6" fmla="*/ 290 w 290"/>
                <a:gd name="T7" fmla="*/ 23 h 48"/>
                <a:gd name="T8" fmla="*/ 290 w 290"/>
                <a:gd name="T9" fmla="*/ 0 h 48"/>
              </a:gdLst>
              <a:ahLst/>
              <a:cxnLst>
                <a:cxn ang="0">
                  <a:pos x="T0" y="T1"/>
                </a:cxn>
                <a:cxn ang="0">
                  <a:pos x="T2" y="T3"/>
                </a:cxn>
                <a:cxn ang="0">
                  <a:pos x="T4" y="T5"/>
                </a:cxn>
                <a:cxn ang="0">
                  <a:pos x="T6" y="T7"/>
                </a:cxn>
                <a:cxn ang="0">
                  <a:pos x="T8" y="T9"/>
                </a:cxn>
              </a:cxnLst>
              <a:rect l="0" t="0" r="r" b="b"/>
              <a:pathLst>
                <a:path w="290" h="48">
                  <a:moveTo>
                    <a:pt x="290" y="0"/>
                  </a:moveTo>
                  <a:lnTo>
                    <a:pt x="0" y="23"/>
                  </a:lnTo>
                  <a:lnTo>
                    <a:pt x="0" y="47"/>
                  </a:lnTo>
                  <a:lnTo>
                    <a:pt x="290" y="23"/>
                  </a:lnTo>
                  <a:lnTo>
                    <a:pt x="290"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04" name="Freeform 103"/>
            <p:cNvSpPr>
              <a:spLocks/>
            </p:cNvSpPr>
            <p:nvPr/>
          </p:nvSpPr>
          <p:spPr bwMode="auto">
            <a:xfrm>
              <a:off x="7776" y="823"/>
              <a:ext cx="487" cy="69"/>
            </a:xfrm>
            <a:custGeom>
              <a:avLst/>
              <a:gdLst>
                <a:gd name="T0" fmla="*/ 487 w 487"/>
                <a:gd name="T1" fmla="*/ 0 h 69"/>
                <a:gd name="T2" fmla="*/ 0 w 487"/>
                <a:gd name="T3" fmla="*/ 45 h 69"/>
                <a:gd name="T4" fmla="*/ 0 w 487"/>
                <a:gd name="T5" fmla="*/ 69 h 69"/>
                <a:gd name="T6" fmla="*/ 487 w 487"/>
                <a:gd name="T7" fmla="*/ 23 h 69"/>
                <a:gd name="T8" fmla="*/ 487 w 487"/>
                <a:gd name="T9" fmla="*/ 0 h 69"/>
              </a:gdLst>
              <a:ahLst/>
              <a:cxnLst>
                <a:cxn ang="0">
                  <a:pos x="T0" y="T1"/>
                </a:cxn>
                <a:cxn ang="0">
                  <a:pos x="T2" y="T3"/>
                </a:cxn>
                <a:cxn ang="0">
                  <a:pos x="T4" y="T5"/>
                </a:cxn>
                <a:cxn ang="0">
                  <a:pos x="T6" y="T7"/>
                </a:cxn>
                <a:cxn ang="0">
                  <a:pos x="T8" y="T9"/>
                </a:cxn>
              </a:cxnLst>
              <a:rect l="0" t="0" r="r" b="b"/>
              <a:pathLst>
                <a:path w="487" h="69">
                  <a:moveTo>
                    <a:pt x="487" y="0"/>
                  </a:moveTo>
                  <a:lnTo>
                    <a:pt x="0" y="45"/>
                  </a:lnTo>
                  <a:lnTo>
                    <a:pt x="0" y="69"/>
                  </a:lnTo>
                  <a:lnTo>
                    <a:pt x="487" y="23"/>
                  </a:lnTo>
                  <a:lnTo>
                    <a:pt x="48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05" name="Freeform 104"/>
            <p:cNvSpPr>
              <a:spLocks/>
            </p:cNvSpPr>
            <p:nvPr/>
          </p:nvSpPr>
          <p:spPr bwMode="auto">
            <a:xfrm>
              <a:off x="8263" y="811"/>
              <a:ext cx="264" cy="36"/>
            </a:xfrm>
            <a:custGeom>
              <a:avLst/>
              <a:gdLst>
                <a:gd name="T0" fmla="*/ 264 w 264"/>
                <a:gd name="T1" fmla="*/ 0 h 36"/>
                <a:gd name="T2" fmla="*/ 0 w 264"/>
                <a:gd name="T3" fmla="*/ 11 h 36"/>
                <a:gd name="T4" fmla="*/ 0 w 264"/>
                <a:gd name="T5" fmla="*/ 35 h 36"/>
                <a:gd name="T6" fmla="*/ 264 w 264"/>
                <a:gd name="T7" fmla="*/ 23 h 36"/>
                <a:gd name="T8" fmla="*/ 264 w 264"/>
                <a:gd name="T9" fmla="*/ 0 h 36"/>
              </a:gdLst>
              <a:ahLst/>
              <a:cxnLst>
                <a:cxn ang="0">
                  <a:pos x="T0" y="T1"/>
                </a:cxn>
                <a:cxn ang="0">
                  <a:pos x="T2" y="T3"/>
                </a:cxn>
                <a:cxn ang="0">
                  <a:pos x="T4" y="T5"/>
                </a:cxn>
                <a:cxn ang="0">
                  <a:pos x="T6" y="T7"/>
                </a:cxn>
                <a:cxn ang="0">
                  <a:pos x="T8" y="T9"/>
                </a:cxn>
              </a:cxnLst>
              <a:rect l="0" t="0" r="r" b="b"/>
              <a:pathLst>
                <a:path w="264" h="36">
                  <a:moveTo>
                    <a:pt x="264" y="0"/>
                  </a:moveTo>
                  <a:lnTo>
                    <a:pt x="0" y="11"/>
                  </a:lnTo>
                  <a:lnTo>
                    <a:pt x="0" y="35"/>
                  </a:lnTo>
                  <a:lnTo>
                    <a:pt x="264" y="23"/>
                  </a:lnTo>
                  <a:lnTo>
                    <a:pt x="26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06" name="Freeform 105"/>
            <p:cNvSpPr>
              <a:spLocks/>
            </p:cNvSpPr>
            <p:nvPr/>
          </p:nvSpPr>
          <p:spPr bwMode="auto">
            <a:xfrm>
              <a:off x="8527" y="811"/>
              <a:ext cx="250" cy="26"/>
            </a:xfrm>
            <a:custGeom>
              <a:avLst/>
              <a:gdLst>
                <a:gd name="T0" fmla="*/ 0 w 250"/>
                <a:gd name="T1" fmla="*/ 0 h 26"/>
                <a:gd name="T2" fmla="*/ 0 w 250"/>
                <a:gd name="T3" fmla="*/ 23 h 26"/>
                <a:gd name="T4" fmla="*/ 249 w 250"/>
                <a:gd name="T5" fmla="*/ 26 h 26"/>
                <a:gd name="T6" fmla="*/ 249 w 250"/>
                <a:gd name="T7" fmla="*/ 2 h 26"/>
                <a:gd name="T8" fmla="*/ 0 w 250"/>
                <a:gd name="T9" fmla="*/ 0 h 26"/>
              </a:gdLst>
              <a:ahLst/>
              <a:cxnLst>
                <a:cxn ang="0">
                  <a:pos x="T0" y="T1"/>
                </a:cxn>
                <a:cxn ang="0">
                  <a:pos x="T2" y="T3"/>
                </a:cxn>
                <a:cxn ang="0">
                  <a:pos x="T4" y="T5"/>
                </a:cxn>
                <a:cxn ang="0">
                  <a:pos x="T6" y="T7"/>
                </a:cxn>
                <a:cxn ang="0">
                  <a:pos x="T8" y="T9"/>
                </a:cxn>
              </a:cxnLst>
              <a:rect l="0" t="0" r="r" b="b"/>
              <a:pathLst>
                <a:path w="250" h="26">
                  <a:moveTo>
                    <a:pt x="0" y="0"/>
                  </a:moveTo>
                  <a:lnTo>
                    <a:pt x="0" y="23"/>
                  </a:lnTo>
                  <a:lnTo>
                    <a:pt x="249" y="26"/>
                  </a:lnTo>
                  <a:lnTo>
                    <a:pt x="249" y="2"/>
                  </a:lnTo>
                  <a:lnTo>
                    <a:pt x="0"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07" name="Freeform 106"/>
            <p:cNvSpPr>
              <a:spLocks/>
            </p:cNvSpPr>
            <p:nvPr/>
          </p:nvSpPr>
          <p:spPr bwMode="auto">
            <a:xfrm>
              <a:off x="8777" y="813"/>
              <a:ext cx="216" cy="43"/>
            </a:xfrm>
            <a:custGeom>
              <a:avLst/>
              <a:gdLst>
                <a:gd name="T0" fmla="*/ 0 w 216"/>
                <a:gd name="T1" fmla="*/ 0 h 43"/>
                <a:gd name="T2" fmla="*/ 0 w 216"/>
                <a:gd name="T3" fmla="*/ 24 h 43"/>
                <a:gd name="T4" fmla="*/ 213 w 216"/>
                <a:gd name="T5" fmla="*/ 43 h 43"/>
                <a:gd name="T6" fmla="*/ 216 w 216"/>
                <a:gd name="T7" fmla="*/ 19 h 43"/>
                <a:gd name="T8" fmla="*/ 0 w 216"/>
                <a:gd name="T9" fmla="*/ 0 h 43"/>
              </a:gdLst>
              <a:ahLst/>
              <a:cxnLst>
                <a:cxn ang="0">
                  <a:pos x="T0" y="T1"/>
                </a:cxn>
                <a:cxn ang="0">
                  <a:pos x="T2" y="T3"/>
                </a:cxn>
                <a:cxn ang="0">
                  <a:pos x="T4" y="T5"/>
                </a:cxn>
                <a:cxn ang="0">
                  <a:pos x="T6" y="T7"/>
                </a:cxn>
                <a:cxn ang="0">
                  <a:pos x="T8" y="T9"/>
                </a:cxn>
              </a:cxnLst>
              <a:rect l="0" t="0" r="r" b="b"/>
              <a:pathLst>
                <a:path w="216" h="43">
                  <a:moveTo>
                    <a:pt x="0" y="0"/>
                  </a:moveTo>
                  <a:lnTo>
                    <a:pt x="0" y="24"/>
                  </a:lnTo>
                  <a:lnTo>
                    <a:pt x="213" y="43"/>
                  </a:lnTo>
                  <a:lnTo>
                    <a:pt x="216" y="19"/>
                  </a:lnTo>
                  <a:lnTo>
                    <a:pt x="0"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08" name="Freeform 107"/>
            <p:cNvSpPr>
              <a:spLocks/>
            </p:cNvSpPr>
            <p:nvPr/>
          </p:nvSpPr>
          <p:spPr bwMode="auto">
            <a:xfrm>
              <a:off x="8988" y="832"/>
              <a:ext cx="91" cy="44"/>
            </a:xfrm>
            <a:custGeom>
              <a:avLst/>
              <a:gdLst>
                <a:gd name="T0" fmla="*/ 4 w 91"/>
                <a:gd name="T1" fmla="*/ 0 h 44"/>
                <a:gd name="T2" fmla="*/ 0 w 91"/>
                <a:gd name="T3" fmla="*/ 23 h 44"/>
                <a:gd name="T4" fmla="*/ 83 w 91"/>
                <a:gd name="T5" fmla="*/ 43 h 44"/>
                <a:gd name="T6" fmla="*/ 91 w 91"/>
                <a:gd name="T7" fmla="*/ 19 h 44"/>
                <a:gd name="T8" fmla="*/ 88 w 91"/>
                <a:gd name="T9" fmla="*/ 19 h 44"/>
                <a:gd name="T10" fmla="*/ 4 w 91"/>
                <a:gd name="T11" fmla="*/ 0 h 44"/>
              </a:gdLst>
              <a:ahLst/>
              <a:cxnLst>
                <a:cxn ang="0">
                  <a:pos x="T0" y="T1"/>
                </a:cxn>
                <a:cxn ang="0">
                  <a:pos x="T2" y="T3"/>
                </a:cxn>
                <a:cxn ang="0">
                  <a:pos x="T4" y="T5"/>
                </a:cxn>
                <a:cxn ang="0">
                  <a:pos x="T6" y="T7"/>
                </a:cxn>
                <a:cxn ang="0">
                  <a:pos x="T8" y="T9"/>
                </a:cxn>
                <a:cxn ang="0">
                  <a:pos x="T10" y="T11"/>
                </a:cxn>
              </a:cxnLst>
              <a:rect l="0" t="0" r="r" b="b"/>
              <a:pathLst>
                <a:path w="91" h="44">
                  <a:moveTo>
                    <a:pt x="4" y="0"/>
                  </a:moveTo>
                  <a:lnTo>
                    <a:pt x="0" y="23"/>
                  </a:lnTo>
                  <a:lnTo>
                    <a:pt x="83" y="43"/>
                  </a:lnTo>
                  <a:lnTo>
                    <a:pt x="91" y="19"/>
                  </a:lnTo>
                  <a:lnTo>
                    <a:pt x="88" y="19"/>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09" name="Freeform 108"/>
            <p:cNvSpPr>
              <a:spLocks/>
            </p:cNvSpPr>
            <p:nvPr/>
          </p:nvSpPr>
          <p:spPr bwMode="auto">
            <a:xfrm>
              <a:off x="9070" y="852"/>
              <a:ext cx="88" cy="52"/>
            </a:xfrm>
            <a:custGeom>
              <a:avLst/>
              <a:gdLst>
                <a:gd name="T0" fmla="*/ 9 w 88"/>
                <a:gd name="T1" fmla="*/ 0 h 52"/>
                <a:gd name="T2" fmla="*/ 0 w 88"/>
                <a:gd name="T3" fmla="*/ 23 h 52"/>
                <a:gd name="T4" fmla="*/ 81 w 88"/>
                <a:gd name="T5" fmla="*/ 52 h 52"/>
                <a:gd name="T6" fmla="*/ 88 w 88"/>
                <a:gd name="T7" fmla="*/ 31 h 52"/>
                <a:gd name="T8" fmla="*/ 9 w 88"/>
                <a:gd name="T9" fmla="*/ 0 h 52"/>
              </a:gdLst>
              <a:ahLst/>
              <a:cxnLst>
                <a:cxn ang="0">
                  <a:pos x="T0" y="T1"/>
                </a:cxn>
                <a:cxn ang="0">
                  <a:pos x="T2" y="T3"/>
                </a:cxn>
                <a:cxn ang="0">
                  <a:pos x="T4" y="T5"/>
                </a:cxn>
                <a:cxn ang="0">
                  <a:pos x="T6" y="T7"/>
                </a:cxn>
                <a:cxn ang="0">
                  <a:pos x="T8" y="T9"/>
                </a:cxn>
              </a:cxnLst>
              <a:rect l="0" t="0" r="r" b="b"/>
              <a:pathLst>
                <a:path w="88" h="52">
                  <a:moveTo>
                    <a:pt x="9" y="0"/>
                  </a:moveTo>
                  <a:lnTo>
                    <a:pt x="0" y="23"/>
                  </a:lnTo>
                  <a:lnTo>
                    <a:pt x="81" y="52"/>
                  </a:lnTo>
                  <a:lnTo>
                    <a:pt x="88" y="31"/>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10" name="Freeform 109"/>
            <p:cNvSpPr>
              <a:spLocks/>
            </p:cNvSpPr>
            <p:nvPr/>
          </p:nvSpPr>
          <p:spPr bwMode="auto">
            <a:xfrm>
              <a:off x="493" y="710"/>
              <a:ext cx="20" cy="259"/>
            </a:xfrm>
            <a:custGeom>
              <a:avLst/>
              <a:gdLst>
                <a:gd name="T0" fmla="*/ 0 w 20"/>
                <a:gd name="T1" fmla="*/ 0 h 259"/>
                <a:gd name="T2" fmla="*/ 0 w 20"/>
                <a:gd name="T3" fmla="*/ 259 h 259"/>
              </a:gdLst>
              <a:ahLst/>
              <a:cxnLst>
                <a:cxn ang="0">
                  <a:pos x="T0" y="T1"/>
                </a:cxn>
                <a:cxn ang="0">
                  <a:pos x="T2" y="T3"/>
                </a:cxn>
              </a:cxnLst>
              <a:rect l="0" t="0" r="r" b="b"/>
              <a:pathLst>
                <a:path w="20" h="259">
                  <a:moveTo>
                    <a:pt x="0" y="0"/>
                  </a:moveTo>
                  <a:lnTo>
                    <a:pt x="0" y="259"/>
                  </a:lnTo>
                </a:path>
              </a:pathLst>
            </a:custGeom>
            <a:noFill/>
            <a:ln w="18033">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AU"/>
            </a:p>
          </p:txBody>
        </p:sp>
        <p:sp>
          <p:nvSpPr>
            <p:cNvPr id="111" name="Freeform 110"/>
            <p:cNvSpPr>
              <a:spLocks/>
            </p:cNvSpPr>
            <p:nvPr/>
          </p:nvSpPr>
          <p:spPr bwMode="auto">
            <a:xfrm>
              <a:off x="493" y="1096"/>
              <a:ext cx="20" cy="257"/>
            </a:xfrm>
            <a:custGeom>
              <a:avLst/>
              <a:gdLst>
                <a:gd name="T0" fmla="*/ 0 w 20"/>
                <a:gd name="T1" fmla="*/ 0 h 257"/>
                <a:gd name="T2" fmla="*/ 0 w 20"/>
                <a:gd name="T3" fmla="*/ 256 h 257"/>
              </a:gdLst>
              <a:ahLst/>
              <a:cxnLst>
                <a:cxn ang="0">
                  <a:pos x="T0" y="T1"/>
                </a:cxn>
                <a:cxn ang="0">
                  <a:pos x="T2" y="T3"/>
                </a:cxn>
              </a:cxnLst>
              <a:rect l="0" t="0" r="r" b="b"/>
              <a:pathLst>
                <a:path w="20" h="257">
                  <a:moveTo>
                    <a:pt x="0" y="0"/>
                  </a:moveTo>
                  <a:lnTo>
                    <a:pt x="0" y="256"/>
                  </a:lnTo>
                </a:path>
              </a:pathLst>
            </a:custGeom>
            <a:noFill/>
            <a:ln w="18033">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AU"/>
            </a:p>
          </p:txBody>
        </p:sp>
        <p:sp>
          <p:nvSpPr>
            <p:cNvPr id="112" name="Freeform 111"/>
            <p:cNvSpPr>
              <a:spLocks/>
            </p:cNvSpPr>
            <p:nvPr/>
          </p:nvSpPr>
          <p:spPr bwMode="auto">
            <a:xfrm>
              <a:off x="540" y="1436"/>
              <a:ext cx="257" cy="20"/>
            </a:xfrm>
            <a:custGeom>
              <a:avLst/>
              <a:gdLst>
                <a:gd name="T0" fmla="*/ 0 w 257"/>
                <a:gd name="T1" fmla="*/ 0 h 20"/>
                <a:gd name="T2" fmla="*/ 256 w 257"/>
                <a:gd name="T3" fmla="*/ 0 h 20"/>
              </a:gdLst>
              <a:ahLst/>
              <a:cxnLst>
                <a:cxn ang="0">
                  <a:pos x="T0" y="T1"/>
                </a:cxn>
                <a:cxn ang="0">
                  <a:pos x="T2" y="T3"/>
                </a:cxn>
              </a:cxnLst>
              <a:rect l="0" t="0" r="r" b="b"/>
              <a:pathLst>
                <a:path w="257" h="20">
                  <a:moveTo>
                    <a:pt x="0" y="0"/>
                  </a:moveTo>
                  <a:lnTo>
                    <a:pt x="256" y="0"/>
                  </a:lnTo>
                </a:path>
              </a:pathLst>
            </a:custGeom>
            <a:noFill/>
            <a:ln w="18033">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AU"/>
            </a:p>
          </p:txBody>
        </p:sp>
        <p:sp>
          <p:nvSpPr>
            <p:cNvPr id="113" name="Freeform 112"/>
            <p:cNvSpPr>
              <a:spLocks/>
            </p:cNvSpPr>
            <p:nvPr/>
          </p:nvSpPr>
          <p:spPr bwMode="auto">
            <a:xfrm>
              <a:off x="924" y="1436"/>
              <a:ext cx="257" cy="20"/>
            </a:xfrm>
            <a:custGeom>
              <a:avLst/>
              <a:gdLst>
                <a:gd name="T0" fmla="*/ 0 w 257"/>
                <a:gd name="T1" fmla="*/ 0 h 20"/>
                <a:gd name="T2" fmla="*/ 256 w 257"/>
                <a:gd name="T3" fmla="*/ 0 h 20"/>
              </a:gdLst>
              <a:ahLst/>
              <a:cxnLst>
                <a:cxn ang="0">
                  <a:pos x="T0" y="T1"/>
                </a:cxn>
                <a:cxn ang="0">
                  <a:pos x="T2" y="T3"/>
                </a:cxn>
              </a:cxnLst>
              <a:rect l="0" t="0" r="r" b="b"/>
              <a:pathLst>
                <a:path w="257" h="20">
                  <a:moveTo>
                    <a:pt x="0" y="0"/>
                  </a:moveTo>
                  <a:lnTo>
                    <a:pt x="256" y="0"/>
                  </a:lnTo>
                </a:path>
              </a:pathLst>
            </a:custGeom>
            <a:noFill/>
            <a:ln w="18033">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AU"/>
            </a:p>
          </p:txBody>
        </p:sp>
        <p:sp>
          <p:nvSpPr>
            <p:cNvPr id="114" name="Freeform 113"/>
            <p:cNvSpPr>
              <a:spLocks/>
            </p:cNvSpPr>
            <p:nvPr/>
          </p:nvSpPr>
          <p:spPr bwMode="auto">
            <a:xfrm>
              <a:off x="1308" y="1436"/>
              <a:ext cx="257" cy="20"/>
            </a:xfrm>
            <a:custGeom>
              <a:avLst/>
              <a:gdLst>
                <a:gd name="T0" fmla="*/ 0 w 257"/>
                <a:gd name="T1" fmla="*/ 0 h 20"/>
                <a:gd name="T2" fmla="*/ 256 w 257"/>
                <a:gd name="T3" fmla="*/ 0 h 20"/>
              </a:gdLst>
              <a:ahLst/>
              <a:cxnLst>
                <a:cxn ang="0">
                  <a:pos x="T0" y="T1"/>
                </a:cxn>
                <a:cxn ang="0">
                  <a:pos x="T2" y="T3"/>
                </a:cxn>
              </a:cxnLst>
              <a:rect l="0" t="0" r="r" b="b"/>
              <a:pathLst>
                <a:path w="257" h="20">
                  <a:moveTo>
                    <a:pt x="0" y="0"/>
                  </a:moveTo>
                  <a:lnTo>
                    <a:pt x="256" y="0"/>
                  </a:lnTo>
                </a:path>
              </a:pathLst>
            </a:custGeom>
            <a:noFill/>
            <a:ln w="18033">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AU"/>
            </a:p>
          </p:txBody>
        </p:sp>
        <p:sp>
          <p:nvSpPr>
            <p:cNvPr id="115" name="Freeform 114"/>
            <p:cNvSpPr>
              <a:spLocks/>
            </p:cNvSpPr>
            <p:nvPr/>
          </p:nvSpPr>
          <p:spPr bwMode="auto">
            <a:xfrm>
              <a:off x="1694" y="1436"/>
              <a:ext cx="255" cy="20"/>
            </a:xfrm>
            <a:custGeom>
              <a:avLst/>
              <a:gdLst>
                <a:gd name="T0" fmla="*/ 0 w 255"/>
                <a:gd name="T1" fmla="*/ 0 h 20"/>
                <a:gd name="T2" fmla="*/ 254 w 255"/>
                <a:gd name="T3" fmla="*/ 0 h 20"/>
              </a:gdLst>
              <a:ahLst/>
              <a:cxnLst>
                <a:cxn ang="0">
                  <a:pos x="T0" y="T1"/>
                </a:cxn>
                <a:cxn ang="0">
                  <a:pos x="T2" y="T3"/>
                </a:cxn>
              </a:cxnLst>
              <a:rect l="0" t="0" r="r" b="b"/>
              <a:pathLst>
                <a:path w="255" h="20">
                  <a:moveTo>
                    <a:pt x="0" y="0"/>
                  </a:moveTo>
                  <a:lnTo>
                    <a:pt x="254" y="0"/>
                  </a:lnTo>
                </a:path>
              </a:pathLst>
            </a:custGeom>
            <a:noFill/>
            <a:ln w="18033">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AU"/>
            </a:p>
          </p:txBody>
        </p:sp>
        <p:sp>
          <p:nvSpPr>
            <p:cNvPr id="116" name="Freeform 115"/>
            <p:cNvSpPr>
              <a:spLocks/>
            </p:cNvSpPr>
            <p:nvPr/>
          </p:nvSpPr>
          <p:spPr bwMode="auto">
            <a:xfrm>
              <a:off x="2078" y="1436"/>
              <a:ext cx="257" cy="20"/>
            </a:xfrm>
            <a:custGeom>
              <a:avLst/>
              <a:gdLst>
                <a:gd name="T0" fmla="*/ 0 w 257"/>
                <a:gd name="T1" fmla="*/ 0 h 20"/>
                <a:gd name="T2" fmla="*/ 256 w 257"/>
                <a:gd name="T3" fmla="*/ 0 h 20"/>
              </a:gdLst>
              <a:ahLst/>
              <a:cxnLst>
                <a:cxn ang="0">
                  <a:pos x="T0" y="T1"/>
                </a:cxn>
                <a:cxn ang="0">
                  <a:pos x="T2" y="T3"/>
                </a:cxn>
              </a:cxnLst>
              <a:rect l="0" t="0" r="r" b="b"/>
              <a:pathLst>
                <a:path w="257" h="20">
                  <a:moveTo>
                    <a:pt x="0" y="0"/>
                  </a:moveTo>
                  <a:lnTo>
                    <a:pt x="256" y="0"/>
                  </a:lnTo>
                </a:path>
              </a:pathLst>
            </a:custGeom>
            <a:noFill/>
            <a:ln w="18033">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AU"/>
            </a:p>
          </p:txBody>
        </p:sp>
        <p:sp>
          <p:nvSpPr>
            <p:cNvPr id="117" name="Freeform 116"/>
            <p:cNvSpPr>
              <a:spLocks/>
            </p:cNvSpPr>
            <p:nvPr/>
          </p:nvSpPr>
          <p:spPr bwMode="auto">
            <a:xfrm>
              <a:off x="2462" y="1436"/>
              <a:ext cx="257" cy="20"/>
            </a:xfrm>
            <a:custGeom>
              <a:avLst/>
              <a:gdLst>
                <a:gd name="T0" fmla="*/ 0 w 257"/>
                <a:gd name="T1" fmla="*/ 0 h 20"/>
                <a:gd name="T2" fmla="*/ 256 w 257"/>
                <a:gd name="T3" fmla="*/ 0 h 20"/>
              </a:gdLst>
              <a:ahLst/>
              <a:cxnLst>
                <a:cxn ang="0">
                  <a:pos x="T0" y="T1"/>
                </a:cxn>
                <a:cxn ang="0">
                  <a:pos x="T2" y="T3"/>
                </a:cxn>
              </a:cxnLst>
              <a:rect l="0" t="0" r="r" b="b"/>
              <a:pathLst>
                <a:path w="257" h="20">
                  <a:moveTo>
                    <a:pt x="0" y="0"/>
                  </a:moveTo>
                  <a:lnTo>
                    <a:pt x="256" y="0"/>
                  </a:lnTo>
                </a:path>
              </a:pathLst>
            </a:custGeom>
            <a:noFill/>
            <a:ln w="18033">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AU"/>
            </a:p>
          </p:txBody>
        </p:sp>
        <p:sp>
          <p:nvSpPr>
            <p:cNvPr id="118" name="Freeform 117"/>
            <p:cNvSpPr>
              <a:spLocks/>
            </p:cNvSpPr>
            <p:nvPr/>
          </p:nvSpPr>
          <p:spPr bwMode="auto">
            <a:xfrm>
              <a:off x="2846" y="1436"/>
              <a:ext cx="257" cy="20"/>
            </a:xfrm>
            <a:custGeom>
              <a:avLst/>
              <a:gdLst>
                <a:gd name="T0" fmla="*/ 0 w 257"/>
                <a:gd name="T1" fmla="*/ 0 h 20"/>
                <a:gd name="T2" fmla="*/ 256 w 257"/>
                <a:gd name="T3" fmla="*/ 0 h 20"/>
              </a:gdLst>
              <a:ahLst/>
              <a:cxnLst>
                <a:cxn ang="0">
                  <a:pos x="T0" y="T1"/>
                </a:cxn>
                <a:cxn ang="0">
                  <a:pos x="T2" y="T3"/>
                </a:cxn>
              </a:cxnLst>
              <a:rect l="0" t="0" r="r" b="b"/>
              <a:pathLst>
                <a:path w="257" h="20">
                  <a:moveTo>
                    <a:pt x="0" y="0"/>
                  </a:moveTo>
                  <a:lnTo>
                    <a:pt x="256" y="0"/>
                  </a:lnTo>
                </a:path>
              </a:pathLst>
            </a:custGeom>
            <a:noFill/>
            <a:ln w="18033">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AU"/>
            </a:p>
          </p:txBody>
        </p:sp>
        <p:sp>
          <p:nvSpPr>
            <p:cNvPr id="119" name="Freeform 118"/>
            <p:cNvSpPr>
              <a:spLocks/>
            </p:cNvSpPr>
            <p:nvPr/>
          </p:nvSpPr>
          <p:spPr bwMode="auto">
            <a:xfrm>
              <a:off x="3233" y="1436"/>
              <a:ext cx="254" cy="20"/>
            </a:xfrm>
            <a:custGeom>
              <a:avLst/>
              <a:gdLst>
                <a:gd name="T0" fmla="*/ 0 w 254"/>
                <a:gd name="T1" fmla="*/ 0 h 20"/>
                <a:gd name="T2" fmla="*/ 254 w 254"/>
                <a:gd name="T3" fmla="*/ 0 h 20"/>
              </a:gdLst>
              <a:ahLst/>
              <a:cxnLst>
                <a:cxn ang="0">
                  <a:pos x="T0" y="T1"/>
                </a:cxn>
                <a:cxn ang="0">
                  <a:pos x="T2" y="T3"/>
                </a:cxn>
              </a:cxnLst>
              <a:rect l="0" t="0" r="r" b="b"/>
              <a:pathLst>
                <a:path w="254" h="20">
                  <a:moveTo>
                    <a:pt x="0" y="0"/>
                  </a:moveTo>
                  <a:lnTo>
                    <a:pt x="254" y="0"/>
                  </a:lnTo>
                </a:path>
              </a:pathLst>
            </a:custGeom>
            <a:noFill/>
            <a:ln w="18033">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AU"/>
            </a:p>
          </p:txBody>
        </p:sp>
        <p:sp>
          <p:nvSpPr>
            <p:cNvPr id="120" name="Freeform 119"/>
            <p:cNvSpPr>
              <a:spLocks/>
            </p:cNvSpPr>
            <p:nvPr/>
          </p:nvSpPr>
          <p:spPr bwMode="auto">
            <a:xfrm>
              <a:off x="3617" y="1436"/>
              <a:ext cx="257" cy="20"/>
            </a:xfrm>
            <a:custGeom>
              <a:avLst/>
              <a:gdLst>
                <a:gd name="T0" fmla="*/ 0 w 257"/>
                <a:gd name="T1" fmla="*/ 0 h 20"/>
                <a:gd name="T2" fmla="*/ 256 w 257"/>
                <a:gd name="T3" fmla="*/ 0 h 20"/>
              </a:gdLst>
              <a:ahLst/>
              <a:cxnLst>
                <a:cxn ang="0">
                  <a:pos x="T0" y="T1"/>
                </a:cxn>
                <a:cxn ang="0">
                  <a:pos x="T2" y="T3"/>
                </a:cxn>
              </a:cxnLst>
              <a:rect l="0" t="0" r="r" b="b"/>
              <a:pathLst>
                <a:path w="257" h="20">
                  <a:moveTo>
                    <a:pt x="0" y="0"/>
                  </a:moveTo>
                  <a:lnTo>
                    <a:pt x="256" y="0"/>
                  </a:lnTo>
                </a:path>
              </a:pathLst>
            </a:custGeom>
            <a:noFill/>
            <a:ln w="18033">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AU"/>
            </a:p>
          </p:txBody>
        </p:sp>
        <p:sp>
          <p:nvSpPr>
            <p:cNvPr id="121" name="Freeform 120"/>
            <p:cNvSpPr>
              <a:spLocks/>
            </p:cNvSpPr>
            <p:nvPr/>
          </p:nvSpPr>
          <p:spPr bwMode="auto">
            <a:xfrm>
              <a:off x="4001" y="1436"/>
              <a:ext cx="257" cy="20"/>
            </a:xfrm>
            <a:custGeom>
              <a:avLst/>
              <a:gdLst>
                <a:gd name="T0" fmla="*/ 0 w 257"/>
                <a:gd name="T1" fmla="*/ 0 h 20"/>
                <a:gd name="T2" fmla="*/ 256 w 257"/>
                <a:gd name="T3" fmla="*/ 0 h 20"/>
              </a:gdLst>
              <a:ahLst/>
              <a:cxnLst>
                <a:cxn ang="0">
                  <a:pos x="T0" y="T1"/>
                </a:cxn>
                <a:cxn ang="0">
                  <a:pos x="T2" y="T3"/>
                </a:cxn>
              </a:cxnLst>
              <a:rect l="0" t="0" r="r" b="b"/>
              <a:pathLst>
                <a:path w="257" h="20">
                  <a:moveTo>
                    <a:pt x="0" y="0"/>
                  </a:moveTo>
                  <a:lnTo>
                    <a:pt x="256" y="0"/>
                  </a:lnTo>
                </a:path>
              </a:pathLst>
            </a:custGeom>
            <a:noFill/>
            <a:ln w="18033">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AU"/>
            </a:p>
          </p:txBody>
        </p:sp>
        <p:sp>
          <p:nvSpPr>
            <p:cNvPr id="122" name="Freeform 121"/>
            <p:cNvSpPr>
              <a:spLocks/>
            </p:cNvSpPr>
            <p:nvPr/>
          </p:nvSpPr>
          <p:spPr bwMode="auto">
            <a:xfrm>
              <a:off x="4385" y="1436"/>
              <a:ext cx="257" cy="20"/>
            </a:xfrm>
            <a:custGeom>
              <a:avLst/>
              <a:gdLst>
                <a:gd name="T0" fmla="*/ 0 w 257"/>
                <a:gd name="T1" fmla="*/ 0 h 20"/>
                <a:gd name="T2" fmla="*/ 256 w 257"/>
                <a:gd name="T3" fmla="*/ 0 h 20"/>
              </a:gdLst>
              <a:ahLst/>
              <a:cxnLst>
                <a:cxn ang="0">
                  <a:pos x="T0" y="T1"/>
                </a:cxn>
                <a:cxn ang="0">
                  <a:pos x="T2" y="T3"/>
                </a:cxn>
              </a:cxnLst>
              <a:rect l="0" t="0" r="r" b="b"/>
              <a:pathLst>
                <a:path w="257" h="20">
                  <a:moveTo>
                    <a:pt x="0" y="0"/>
                  </a:moveTo>
                  <a:lnTo>
                    <a:pt x="256" y="0"/>
                  </a:lnTo>
                </a:path>
              </a:pathLst>
            </a:custGeom>
            <a:noFill/>
            <a:ln w="18033">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AU"/>
            </a:p>
          </p:txBody>
        </p:sp>
        <p:sp>
          <p:nvSpPr>
            <p:cNvPr id="123" name="Freeform 122"/>
            <p:cNvSpPr>
              <a:spLocks/>
            </p:cNvSpPr>
            <p:nvPr/>
          </p:nvSpPr>
          <p:spPr bwMode="auto">
            <a:xfrm>
              <a:off x="4769" y="1436"/>
              <a:ext cx="257" cy="20"/>
            </a:xfrm>
            <a:custGeom>
              <a:avLst/>
              <a:gdLst>
                <a:gd name="T0" fmla="*/ 0 w 257"/>
                <a:gd name="T1" fmla="*/ 0 h 20"/>
                <a:gd name="T2" fmla="*/ 256 w 257"/>
                <a:gd name="T3" fmla="*/ 0 h 20"/>
              </a:gdLst>
              <a:ahLst/>
              <a:cxnLst>
                <a:cxn ang="0">
                  <a:pos x="T0" y="T1"/>
                </a:cxn>
                <a:cxn ang="0">
                  <a:pos x="T2" y="T3"/>
                </a:cxn>
              </a:cxnLst>
              <a:rect l="0" t="0" r="r" b="b"/>
              <a:pathLst>
                <a:path w="257" h="20">
                  <a:moveTo>
                    <a:pt x="0" y="0"/>
                  </a:moveTo>
                  <a:lnTo>
                    <a:pt x="256" y="0"/>
                  </a:lnTo>
                </a:path>
              </a:pathLst>
            </a:custGeom>
            <a:noFill/>
            <a:ln w="18033">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AU"/>
            </a:p>
          </p:txBody>
        </p:sp>
        <p:sp>
          <p:nvSpPr>
            <p:cNvPr id="124" name="Freeform 123"/>
            <p:cNvSpPr>
              <a:spLocks/>
            </p:cNvSpPr>
            <p:nvPr/>
          </p:nvSpPr>
          <p:spPr bwMode="auto">
            <a:xfrm>
              <a:off x="5153" y="1436"/>
              <a:ext cx="257" cy="20"/>
            </a:xfrm>
            <a:custGeom>
              <a:avLst/>
              <a:gdLst>
                <a:gd name="T0" fmla="*/ 0 w 257"/>
                <a:gd name="T1" fmla="*/ 0 h 20"/>
                <a:gd name="T2" fmla="*/ 256 w 257"/>
                <a:gd name="T3" fmla="*/ 0 h 20"/>
              </a:gdLst>
              <a:ahLst/>
              <a:cxnLst>
                <a:cxn ang="0">
                  <a:pos x="T0" y="T1"/>
                </a:cxn>
                <a:cxn ang="0">
                  <a:pos x="T2" y="T3"/>
                </a:cxn>
              </a:cxnLst>
              <a:rect l="0" t="0" r="r" b="b"/>
              <a:pathLst>
                <a:path w="257" h="20">
                  <a:moveTo>
                    <a:pt x="0" y="0"/>
                  </a:moveTo>
                  <a:lnTo>
                    <a:pt x="256" y="0"/>
                  </a:lnTo>
                </a:path>
              </a:pathLst>
            </a:custGeom>
            <a:noFill/>
            <a:ln w="18033">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AU"/>
            </a:p>
          </p:txBody>
        </p:sp>
        <p:sp>
          <p:nvSpPr>
            <p:cNvPr id="125" name="Freeform 124"/>
            <p:cNvSpPr>
              <a:spLocks/>
            </p:cNvSpPr>
            <p:nvPr/>
          </p:nvSpPr>
          <p:spPr bwMode="auto">
            <a:xfrm>
              <a:off x="5537" y="1436"/>
              <a:ext cx="257" cy="20"/>
            </a:xfrm>
            <a:custGeom>
              <a:avLst/>
              <a:gdLst>
                <a:gd name="T0" fmla="*/ 0 w 257"/>
                <a:gd name="T1" fmla="*/ 0 h 20"/>
                <a:gd name="T2" fmla="*/ 256 w 257"/>
                <a:gd name="T3" fmla="*/ 0 h 20"/>
              </a:gdLst>
              <a:ahLst/>
              <a:cxnLst>
                <a:cxn ang="0">
                  <a:pos x="T0" y="T1"/>
                </a:cxn>
                <a:cxn ang="0">
                  <a:pos x="T2" y="T3"/>
                </a:cxn>
              </a:cxnLst>
              <a:rect l="0" t="0" r="r" b="b"/>
              <a:pathLst>
                <a:path w="257" h="20">
                  <a:moveTo>
                    <a:pt x="0" y="0"/>
                  </a:moveTo>
                  <a:lnTo>
                    <a:pt x="256" y="0"/>
                  </a:lnTo>
                </a:path>
              </a:pathLst>
            </a:custGeom>
            <a:noFill/>
            <a:ln w="18033">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AU"/>
            </a:p>
          </p:txBody>
        </p:sp>
        <p:sp>
          <p:nvSpPr>
            <p:cNvPr id="126" name="Freeform 125"/>
            <p:cNvSpPr>
              <a:spLocks/>
            </p:cNvSpPr>
            <p:nvPr/>
          </p:nvSpPr>
          <p:spPr bwMode="auto">
            <a:xfrm>
              <a:off x="5923" y="1436"/>
              <a:ext cx="257" cy="20"/>
            </a:xfrm>
            <a:custGeom>
              <a:avLst/>
              <a:gdLst>
                <a:gd name="T0" fmla="*/ 0 w 257"/>
                <a:gd name="T1" fmla="*/ 0 h 20"/>
                <a:gd name="T2" fmla="*/ 256 w 257"/>
                <a:gd name="T3" fmla="*/ 0 h 20"/>
              </a:gdLst>
              <a:ahLst/>
              <a:cxnLst>
                <a:cxn ang="0">
                  <a:pos x="T0" y="T1"/>
                </a:cxn>
                <a:cxn ang="0">
                  <a:pos x="T2" y="T3"/>
                </a:cxn>
              </a:cxnLst>
              <a:rect l="0" t="0" r="r" b="b"/>
              <a:pathLst>
                <a:path w="257" h="20">
                  <a:moveTo>
                    <a:pt x="0" y="0"/>
                  </a:moveTo>
                  <a:lnTo>
                    <a:pt x="256" y="0"/>
                  </a:lnTo>
                </a:path>
              </a:pathLst>
            </a:custGeom>
            <a:noFill/>
            <a:ln w="18033">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AU"/>
            </a:p>
          </p:txBody>
        </p:sp>
        <p:sp>
          <p:nvSpPr>
            <p:cNvPr id="127" name="Freeform 126"/>
            <p:cNvSpPr>
              <a:spLocks/>
            </p:cNvSpPr>
            <p:nvPr/>
          </p:nvSpPr>
          <p:spPr bwMode="auto">
            <a:xfrm>
              <a:off x="6307" y="1436"/>
              <a:ext cx="257" cy="20"/>
            </a:xfrm>
            <a:custGeom>
              <a:avLst/>
              <a:gdLst>
                <a:gd name="T0" fmla="*/ 0 w 257"/>
                <a:gd name="T1" fmla="*/ 0 h 20"/>
                <a:gd name="T2" fmla="*/ 256 w 257"/>
                <a:gd name="T3" fmla="*/ 0 h 20"/>
              </a:gdLst>
              <a:ahLst/>
              <a:cxnLst>
                <a:cxn ang="0">
                  <a:pos x="T0" y="T1"/>
                </a:cxn>
                <a:cxn ang="0">
                  <a:pos x="T2" y="T3"/>
                </a:cxn>
              </a:cxnLst>
              <a:rect l="0" t="0" r="r" b="b"/>
              <a:pathLst>
                <a:path w="257" h="20">
                  <a:moveTo>
                    <a:pt x="0" y="0"/>
                  </a:moveTo>
                  <a:lnTo>
                    <a:pt x="256" y="0"/>
                  </a:lnTo>
                </a:path>
              </a:pathLst>
            </a:custGeom>
            <a:noFill/>
            <a:ln w="18033">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AU"/>
            </a:p>
          </p:txBody>
        </p:sp>
        <p:sp>
          <p:nvSpPr>
            <p:cNvPr id="128" name="Freeform 127"/>
            <p:cNvSpPr>
              <a:spLocks/>
            </p:cNvSpPr>
            <p:nvPr/>
          </p:nvSpPr>
          <p:spPr bwMode="auto">
            <a:xfrm>
              <a:off x="6691" y="1436"/>
              <a:ext cx="257" cy="20"/>
            </a:xfrm>
            <a:custGeom>
              <a:avLst/>
              <a:gdLst>
                <a:gd name="T0" fmla="*/ 0 w 257"/>
                <a:gd name="T1" fmla="*/ 0 h 20"/>
                <a:gd name="T2" fmla="*/ 256 w 257"/>
                <a:gd name="T3" fmla="*/ 0 h 20"/>
              </a:gdLst>
              <a:ahLst/>
              <a:cxnLst>
                <a:cxn ang="0">
                  <a:pos x="T0" y="T1"/>
                </a:cxn>
                <a:cxn ang="0">
                  <a:pos x="T2" y="T3"/>
                </a:cxn>
              </a:cxnLst>
              <a:rect l="0" t="0" r="r" b="b"/>
              <a:pathLst>
                <a:path w="257" h="20">
                  <a:moveTo>
                    <a:pt x="0" y="0"/>
                  </a:moveTo>
                  <a:lnTo>
                    <a:pt x="256" y="0"/>
                  </a:lnTo>
                </a:path>
              </a:pathLst>
            </a:custGeom>
            <a:noFill/>
            <a:ln w="18033">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AU"/>
            </a:p>
          </p:txBody>
        </p:sp>
        <p:sp>
          <p:nvSpPr>
            <p:cNvPr id="129" name="Freeform 128"/>
            <p:cNvSpPr>
              <a:spLocks/>
            </p:cNvSpPr>
            <p:nvPr/>
          </p:nvSpPr>
          <p:spPr bwMode="auto">
            <a:xfrm>
              <a:off x="7075" y="1436"/>
              <a:ext cx="257" cy="20"/>
            </a:xfrm>
            <a:custGeom>
              <a:avLst/>
              <a:gdLst>
                <a:gd name="T0" fmla="*/ 0 w 257"/>
                <a:gd name="T1" fmla="*/ 0 h 20"/>
                <a:gd name="T2" fmla="*/ 256 w 257"/>
                <a:gd name="T3" fmla="*/ 0 h 20"/>
              </a:gdLst>
              <a:ahLst/>
              <a:cxnLst>
                <a:cxn ang="0">
                  <a:pos x="T0" y="T1"/>
                </a:cxn>
                <a:cxn ang="0">
                  <a:pos x="T2" y="T3"/>
                </a:cxn>
              </a:cxnLst>
              <a:rect l="0" t="0" r="r" b="b"/>
              <a:pathLst>
                <a:path w="257" h="20">
                  <a:moveTo>
                    <a:pt x="0" y="0"/>
                  </a:moveTo>
                  <a:lnTo>
                    <a:pt x="256" y="0"/>
                  </a:lnTo>
                </a:path>
              </a:pathLst>
            </a:custGeom>
            <a:noFill/>
            <a:ln w="18033">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AU"/>
            </a:p>
          </p:txBody>
        </p:sp>
        <p:sp>
          <p:nvSpPr>
            <p:cNvPr id="130" name="Freeform 129"/>
            <p:cNvSpPr>
              <a:spLocks/>
            </p:cNvSpPr>
            <p:nvPr/>
          </p:nvSpPr>
          <p:spPr bwMode="auto">
            <a:xfrm>
              <a:off x="7462" y="1436"/>
              <a:ext cx="256" cy="20"/>
            </a:xfrm>
            <a:custGeom>
              <a:avLst/>
              <a:gdLst>
                <a:gd name="T0" fmla="*/ 0 w 256"/>
                <a:gd name="T1" fmla="*/ 0 h 20"/>
                <a:gd name="T2" fmla="*/ 256 w 256"/>
                <a:gd name="T3" fmla="*/ 0 h 20"/>
              </a:gdLst>
              <a:ahLst/>
              <a:cxnLst>
                <a:cxn ang="0">
                  <a:pos x="T0" y="T1"/>
                </a:cxn>
                <a:cxn ang="0">
                  <a:pos x="T2" y="T3"/>
                </a:cxn>
              </a:cxnLst>
              <a:rect l="0" t="0" r="r" b="b"/>
              <a:pathLst>
                <a:path w="256" h="20">
                  <a:moveTo>
                    <a:pt x="0" y="0"/>
                  </a:moveTo>
                  <a:lnTo>
                    <a:pt x="256" y="0"/>
                  </a:lnTo>
                </a:path>
              </a:pathLst>
            </a:custGeom>
            <a:noFill/>
            <a:ln w="18033">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AU"/>
            </a:p>
          </p:txBody>
        </p:sp>
        <p:sp>
          <p:nvSpPr>
            <p:cNvPr id="131" name="Freeform 130"/>
            <p:cNvSpPr>
              <a:spLocks/>
            </p:cNvSpPr>
            <p:nvPr/>
          </p:nvSpPr>
          <p:spPr bwMode="auto">
            <a:xfrm>
              <a:off x="7846" y="1436"/>
              <a:ext cx="256" cy="20"/>
            </a:xfrm>
            <a:custGeom>
              <a:avLst/>
              <a:gdLst>
                <a:gd name="T0" fmla="*/ 0 w 256"/>
                <a:gd name="T1" fmla="*/ 0 h 20"/>
                <a:gd name="T2" fmla="*/ 256 w 256"/>
                <a:gd name="T3" fmla="*/ 0 h 20"/>
              </a:gdLst>
              <a:ahLst/>
              <a:cxnLst>
                <a:cxn ang="0">
                  <a:pos x="T0" y="T1"/>
                </a:cxn>
                <a:cxn ang="0">
                  <a:pos x="T2" y="T3"/>
                </a:cxn>
              </a:cxnLst>
              <a:rect l="0" t="0" r="r" b="b"/>
              <a:pathLst>
                <a:path w="256" h="20">
                  <a:moveTo>
                    <a:pt x="0" y="0"/>
                  </a:moveTo>
                  <a:lnTo>
                    <a:pt x="256" y="0"/>
                  </a:lnTo>
                </a:path>
              </a:pathLst>
            </a:custGeom>
            <a:noFill/>
            <a:ln w="18033">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AU"/>
            </a:p>
          </p:txBody>
        </p:sp>
        <p:sp>
          <p:nvSpPr>
            <p:cNvPr id="132" name="Freeform 131"/>
            <p:cNvSpPr>
              <a:spLocks/>
            </p:cNvSpPr>
            <p:nvPr/>
          </p:nvSpPr>
          <p:spPr bwMode="auto">
            <a:xfrm>
              <a:off x="8230" y="1436"/>
              <a:ext cx="256" cy="20"/>
            </a:xfrm>
            <a:custGeom>
              <a:avLst/>
              <a:gdLst>
                <a:gd name="T0" fmla="*/ 0 w 256"/>
                <a:gd name="T1" fmla="*/ 0 h 20"/>
                <a:gd name="T2" fmla="*/ 256 w 256"/>
                <a:gd name="T3" fmla="*/ 0 h 20"/>
              </a:gdLst>
              <a:ahLst/>
              <a:cxnLst>
                <a:cxn ang="0">
                  <a:pos x="T0" y="T1"/>
                </a:cxn>
                <a:cxn ang="0">
                  <a:pos x="T2" y="T3"/>
                </a:cxn>
              </a:cxnLst>
              <a:rect l="0" t="0" r="r" b="b"/>
              <a:pathLst>
                <a:path w="256" h="20">
                  <a:moveTo>
                    <a:pt x="0" y="0"/>
                  </a:moveTo>
                  <a:lnTo>
                    <a:pt x="256" y="0"/>
                  </a:lnTo>
                </a:path>
              </a:pathLst>
            </a:custGeom>
            <a:noFill/>
            <a:ln w="18033">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AU"/>
            </a:p>
          </p:txBody>
        </p:sp>
        <p:sp>
          <p:nvSpPr>
            <p:cNvPr id="133" name="Freeform 132"/>
            <p:cNvSpPr>
              <a:spLocks/>
            </p:cNvSpPr>
            <p:nvPr/>
          </p:nvSpPr>
          <p:spPr bwMode="auto">
            <a:xfrm>
              <a:off x="8616" y="1420"/>
              <a:ext cx="254" cy="29"/>
            </a:xfrm>
            <a:custGeom>
              <a:avLst/>
              <a:gdLst>
                <a:gd name="T0" fmla="*/ 254 w 254"/>
                <a:gd name="T1" fmla="*/ 0 h 29"/>
                <a:gd name="T2" fmla="*/ 0 w 254"/>
                <a:gd name="T3" fmla="*/ 2 h 29"/>
                <a:gd name="T4" fmla="*/ 0 w 254"/>
                <a:gd name="T5" fmla="*/ 28 h 29"/>
                <a:gd name="T6" fmla="*/ 254 w 254"/>
                <a:gd name="T7" fmla="*/ 26 h 29"/>
                <a:gd name="T8" fmla="*/ 254 w 254"/>
                <a:gd name="T9" fmla="*/ 0 h 29"/>
              </a:gdLst>
              <a:ahLst/>
              <a:cxnLst>
                <a:cxn ang="0">
                  <a:pos x="T0" y="T1"/>
                </a:cxn>
                <a:cxn ang="0">
                  <a:pos x="T2" y="T3"/>
                </a:cxn>
                <a:cxn ang="0">
                  <a:pos x="T4" y="T5"/>
                </a:cxn>
                <a:cxn ang="0">
                  <a:pos x="T6" y="T7"/>
                </a:cxn>
                <a:cxn ang="0">
                  <a:pos x="T8" y="T9"/>
                </a:cxn>
              </a:cxnLst>
              <a:rect l="0" t="0" r="r" b="b"/>
              <a:pathLst>
                <a:path w="254" h="29">
                  <a:moveTo>
                    <a:pt x="254" y="0"/>
                  </a:moveTo>
                  <a:lnTo>
                    <a:pt x="0" y="2"/>
                  </a:lnTo>
                  <a:lnTo>
                    <a:pt x="0" y="28"/>
                  </a:lnTo>
                  <a:lnTo>
                    <a:pt x="254" y="26"/>
                  </a:lnTo>
                  <a:lnTo>
                    <a:pt x="25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nvGrpSpPr>
            <p:cNvPr id="134" name="Group 133"/>
            <p:cNvGrpSpPr>
              <a:grpSpLocks/>
            </p:cNvGrpSpPr>
            <p:nvPr/>
          </p:nvGrpSpPr>
          <p:grpSpPr bwMode="auto">
            <a:xfrm>
              <a:off x="9000" y="1420"/>
              <a:ext cx="20" cy="27"/>
              <a:chOff x="9000" y="1420"/>
              <a:chExt cx="20" cy="27"/>
            </a:xfrm>
          </p:grpSpPr>
          <p:sp>
            <p:nvSpPr>
              <p:cNvPr id="186" name="Freeform 185"/>
              <p:cNvSpPr>
                <a:spLocks/>
              </p:cNvSpPr>
              <p:nvPr/>
            </p:nvSpPr>
            <p:spPr bwMode="auto">
              <a:xfrm>
                <a:off x="9000" y="1420"/>
                <a:ext cx="20" cy="27"/>
              </a:xfrm>
              <a:custGeom>
                <a:avLst/>
                <a:gdLst>
                  <a:gd name="T0" fmla="*/ 2 w 20"/>
                  <a:gd name="T1" fmla="*/ 0 h 27"/>
                  <a:gd name="T2" fmla="*/ 0 w 20"/>
                  <a:gd name="T3" fmla="*/ 2 h 27"/>
                  <a:gd name="T4" fmla="*/ 0 w 20"/>
                  <a:gd name="T5" fmla="*/ 26 h 27"/>
                  <a:gd name="T6" fmla="*/ 2 w 20"/>
                  <a:gd name="T7" fmla="*/ 26 h 27"/>
                  <a:gd name="T8" fmla="*/ 14 w 20"/>
                  <a:gd name="T9" fmla="*/ 14 h 27"/>
                  <a:gd name="T10" fmla="*/ 14 w 20"/>
                  <a:gd name="T11" fmla="*/ 7 h 27"/>
                  <a:gd name="T12" fmla="*/ 11 w 20"/>
                  <a:gd name="T13" fmla="*/ 7 h 27"/>
                  <a:gd name="T14" fmla="*/ 7 w 20"/>
                  <a:gd name="T15" fmla="*/ 2 h 27"/>
                  <a:gd name="T16" fmla="*/ 2 w 20"/>
                  <a:gd name="T17" fmla="*/ 2 h 27"/>
                  <a:gd name="T18" fmla="*/ 2 w 20"/>
                  <a:gd name="T19" fmla="*/ 0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 h="27">
                    <a:moveTo>
                      <a:pt x="2" y="0"/>
                    </a:moveTo>
                    <a:lnTo>
                      <a:pt x="0" y="2"/>
                    </a:lnTo>
                    <a:lnTo>
                      <a:pt x="0" y="26"/>
                    </a:lnTo>
                    <a:lnTo>
                      <a:pt x="2" y="26"/>
                    </a:lnTo>
                    <a:lnTo>
                      <a:pt x="14" y="14"/>
                    </a:lnTo>
                    <a:lnTo>
                      <a:pt x="14" y="7"/>
                    </a:lnTo>
                    <a:lnTo>
                      <a:pt x="11" y="7"/>
                    </a:lnTo>
                    <a:lnTo>
                      <a:pt x="7" y="2"/>
                    </a:lnTo>
                    <a:lnTo>
                      <a:pt x="2" y="2"/>
                    </a:lnTo>
                    <a:lnTo>
                      <a:pt x="2"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87" name="Freeform 186"/>
              <p:cNvSpPr>
                <a:spLocks/>
              </p:cNvSpPr>
              <p:nvPr/>
            </p:nvSpPr>
            <p:spPr bwMode="auto">
              <a:xfrm>
                <a:off x="9000" y="1420"/>
                <a:ext cx="20" cy="27"/>
              </a:xfrm>
              <a:custGeom>
                <a:avLst/>
                <a:gdLst>
                  <a:gd name="T0" fmla="*/ 14 w 20"/>
                  <a:gd name="T1" fmla="*/ 14 h 27"/>
                  <a:gd name="T2" fmla="*/ 2 w 20"/>
                  <a:gd name="T3" fmla="*/ 26 h 27"/>
                  <a:gd name="T4" fmla="*/ 7 w 20"/>
                  <a:gd name="T5" fmla="*/ 26 h 27"/>
                  <a:gd name="T6" fmla="*/ 9 w 20"/>
                  <a:gd name="T7" fmla="*/ 23 h 27"/>
                  <a:gd name="T8" fmla="*/ 11 w 20"/>
                  <a:gd name="T9" fmla="*/ 23 h 27"/>
                  <a:gd name="T10" fmla="*/ 11 w 20"/>
                  <a:gd name="T11" fmla="*/ 21 h 27"/>
                  <a:gd name="T12" fmla="*/ 14 w 20"/>
                  <a:gd name="T13" fmla="*/ 21 h 27"/>
                  <a:gd name="T14" fmla="*/ 14 w 20"/>
                  <a:gd name="T15" fmla="*/ 14 h 2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 h="27">
                    <a:moveTo>
                      <a:pt x="14" y="14"/>
                    </a:moveTo>
                    <a:lnTo>
                      <a:pt x="2" y="26"/>
                    </a:lnTo>
                    <a:lnTo>
                      <a:pt x="7" y="26"/>
                    </a:lnTo>
                    <a:lnTo>
                      <a:pt x="9" y="23"/>
                    </a:lnTo>
                    <a:lnTo>
                      <a:pt x="11" y="23"/>
                    </a:lnTo>
                    <a:lnTo>
                      <a:pt x="11" y="21"/>
                    </a:lnTo>
                    <a:lnTo>
                      <a:pt x="14" y="21"/>
                    </a:lnTo>
                    <a:lnTo>
                      <a:pt x="14" y="14"/>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88" name="Freeform 187"/>
              <p:cNvSpPr>
                <a:spLocks/>
              </p:cNvSpPr>
              <p:nvPr/>
            </p:nvSpPr>
            <p:spPr bwMode="auto">
              <a:xfrm>
                <a:off x="9000" y="1420"/>
                <a:ext cx="20" cy="27"/>
              </a:xfrm>
              <a:custGeom>
                <a:avLst/>
                <a:gdLst>
                  <a:gd name="T0" fmla="*/ 2 w 20"/>
                  <a:gd name="T1" fmla="*/ 0 h 27"/>
                  <a:gd name="T2" fmla="*/ 0 w 20"/>
                  <a:gd name="T3" fmla="*/ 0 h 27"/>
                  <a:gd name="T4" fmla="*/ 0 w 20"/>
                  <a:gd name="T5" fmla="*/ 2 h 27"/>
                  <a:gd name="T6" fmla="*/ 2 w 20"/>
                  <a:gd name="T7" fmla="*/ 0 h 27"/>
                </a:gdLst>
                <a:ahLst/>
                <a:cxnLst>
                  <a:cxn ang="0">
                    <a:pos x="T0" y="T1"/>
                  </a:cxn>
                  <a:cxn ang="0">
                    <a:pos x="T2" y="T3"/>
                  </a:cxn>
                  <a:cxn ang="0">
                    <a:pos x="T4" y="T5"/>
                  </a:cxn>
                  <a:cxn ang="0">
                    <a:pos x="T6" y="T7"/>
                  </a:cxn>
                </a:cxnLst>
                <a:rect l="0" t="0" r="r" b="b"/>
                <a:pathLst>
                  <a:path w="20" h="27">
                    <a:moveTo>
                      <a:pt x="2" y="0"/>
                    </a:moveTo>
                    <a:lnTo>
                      <a:pt x="0" y="0"/>
                    </a:lnTo>
                    <a:lnTo>
                      <a:pt x="0" y="2"/>
                    </a:lnTo>
                    <a:lnTo>
                      <a:pt x="2"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sp>
          <p:nvSpPr>
            <p:cNvPr id="135" name="Freeform 134"/>
            <p:cNvSpPr>
              <a:spLocks/>
            </p:cNvSpPr>
            <p:nvPr/>
          </p:nvSpPr>
          <p:spPr bwMode="auto">
            <a:xfrm>
              <a:off x="9002" y="1180"/>
              <a:ext cx="20" cy="255"/>
            </a:xfrm>
            <a:custGeom>
              <a:avLst/>
              <a:gdLst>
                <a:gd name="T0" fmla="*/ 0 w 20"/>
                <a:gd name="T1" fmla="*/ 0 h 255"/>
                <a:gd name="T2" fmla="*/ 0 w 20"/>
                <a:gd name="T3" fmla="*/ 254 h 255"/>
              </a:gdLst>
              <a:ahLst/>
              <a:cxnLst>
                <a:cxn ang="0">
                  <a:pos x="T0" y="T1"/>
                </a:cxn>
                <a:cxn ang="0">
                  <a:pos x="T2" y="T3"/>
                </a:cxn>
              </a:cxnLst>
              <a:rect l="0" t="0" r="r" b="b"/>
              <a:pathLst>
                <a:path w="20" h="255">
                  <a:moveTo>
                    <a:pt x="0" y="0"/>
                  </a:moveTo>
                  <a:lnTo>
                    <a:pt x="0" y="254"/>
                  </a:lnTo>
                </a:path>
              </a:pathLst>
            </a:custGeom>
            <a:noFill/>
            <a:ln w="16509">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AU"/>
            </a:p>
          </p:txBody>
        </p:sp>
        <p:sp>
          <p:nvSpPr>
            <p:cNvPr id="136" name="Freeform 135"/>
            <p:cNvSpPr>
              <a:spLocks/>
            </p:cNvSpPr>
            <p:nvPr/>
          </p:nvSpPr>
          <p:spPr bwMode="auto">
            <a:xfrm>
              <a:off x="9002" y="794"/>
              <a:ext cx="20" cy="257"/>
            </a:xfrm>
            <a:custGeom>
              <a:avLst/>
              <a:gdLst>
                <a:gd name="T0" fmla="*/ 0 w 20"/>
                <a:gd name="T1" fmla="*/ 0 h 257"/>
                <a:gd name="T2" fmla="*/ 0 w 20"/>
                <a:gd name="T3" fmla="*/ 256 h 257"/>
              </a:gdLst>
              <a:ahLst/>
              <a:cxnLst>
                <a:cxn ang="0">
                  <a:pos x="T0" y="T1"/>
                </a:cxn>
                <a:cxn ang="0">
                  <a:pos x="T2" y="T3"/>
                </a:cxn>
              </a:cxnLst>
              <a:rect l="0" t="0" r="r" b="b"/>
              <a:pathLst>
                <a:path w="20" h="257">
                  <a:moveTo>
                    <a:pt x="0" y="0"/>
                  </a:moveTo>
                  <a:lnTo>
                    <a:pt x="0" y="256"/>
                  </a:lnTo>
                </a:path>
              </a:pathLst>
            </a:custGeom>
            <a:noFill/>
            <a:ln w="16509">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AU"/>
            </a:p>
          </p:txBody>
        </p:sp>
        <p:sp>
          <p:nvSpPr>
            <p:cNvPr id="137" name="Freeform 136"/>
            <p:cNvSpPr>
              <a:spLocks/>
            </p:cNvSpPr>
            <p:nvPr/>
          </p:nvSpPr>
          <p:spPr bwMode="auto">
            <a:xfrm>
              <a:off x="8990" y="643"/>
              <a:ext cx="24" cy="21"/>
            </a:xfrm>
            <a:custGeom>
              <a:avLst/>
              <a:gdLst>
                <a:gd name="T0" fmla="*/ 0 w 24"/>
                <a:gd name="T1" fmla="*/ 10 h 21"/>
                <a:gd name="T2" fmla="*/ 23 w 24"/>
                <a:gd name="T3" fmla="*/ 10 h 21"/>
              </a:gdLst>
              <a:ahLst/>
              <a:cxnLst>
                <a:cxn ang="0">
                  <a:pos x="T0" y="T1"/>
                </a:cxn>
                <a:cxn ang="0">
                  <a:pos x="T2" y="T3"/>
                </a:cxn>
              </a:cxnLst>
              <a:rect l="0" t="0" r="r" b="b"/>
              <a:pathLst>
                <a:path w="24" h="21">
                  <a:moveTo>
                    <a:pt x="0" y="10"/>
                  </a:moveTo>
                  <a:lnTo>
                    <a:pt x="23" y="10"/>
                  </a:lnTo>
                </a:path>
              </a:pathLst>
            </a:custGeom>
            <a:noFill/>
            <a:ln w="14985">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AU"/>
            </a:p>
          </p:txBody>
        </p:sp>
        <p:sp>
          <p:nvSpPr>
            <p:cNvPr id="138" name="Freeform 137"/>
            <p:cNvSpPr>
              <a:spLocks/>
            </p:cNvSpPr>
            <p:nvPr/>
          </p:nvSpPr>
          <p:spPr bwMode="auto">
            <a:xfrm>
              <a:off x="6252" y="852"/>
              <a:ext cx="94" cy="55"/>
            </a:xfrm>
            <a:custGeom>
              <a:avLst/>
              <a:gdLst>
                <a:gd name="T0" fmla="*/ 88 w 94"/>
                <a:gd name="T1" fmla="*/ 0 h 55"/>
                <a:gd name="T2" fmla="*/ 84 w 94"/>
                <a:gd name="T3" fmla="*/ 2 h 55"/>
                <a:gd name="T4" fmla="*/ 0 w 94"/>
                <a:gd name="T5" fmla="*/ 45 h 55"/>
                <a:gd name="T6" fmla="*/ 4 w 94"/>
                <a:gd name="T7" fmla="*/ 55 h 55"/>
                <a:gd name="T8" fmla="*/ 93 w 94"/>
                <a:gd name="T9" fmla="*/ 9 h 55"/>
                <a:gd name="T10" fmla="*/ 88 w 94"/>
                <a:gd name="T11" fmla="*/ 0 h 55"/>
              </a:gdLst>
              <a:ahLst/>
              <a:cxnLst>
                <a:cxn ang="0">
                  <a:pos x="T0" y="T1"/>
                </a:cxn>
                <a:cxn ang="0">
                  <a:pos x="T2" y="T3"/>
                </a:cxn>
                <a:cxn ang="0">
                  <a:pos x="T4" y="T5"/>
                </a:cxn>
                <a:cxn ang="0">
                  <a:pos x="T6" y="T7"/>
                </a:cxn>
                <a:cxn ang="0">
                  <a:pos x="T8" y="T9"/>
                </a:cxn>
                <a:cxn ang="0">
                  <a:pos x="T10" y="T11"/>
                </a:cxn>
              </a:cxnLst>
              <a:rect l="0" t="0" r="r" b="b"/>
              <a:pathLst>
                <a:path w="94" h="55">
                  <a:moveTo>
                    <a:pt x="88" y="0"/>
                  </a:moveTo>
                  <a:lnTo>
                    <a:pt x="84" y="2"/>
                  </a:lnTo>
                  <a:lnTo>
                    <a:pt x="0" y="45"/>
                  </a:lnTo>
                  <a:lnTo>
                    <a:pt x="4" y="55"/>
                  </a:lnTo>
                  <a:lnTo>
                    <a:pt x="93" y="9"/>
                  </a:lnTo>
                  <a:lnTo>
                    <a:pt x="88"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39" name="Freeform 138"/>
            <p:cNvSpPr>
              <a:spLocks/>
            </p:cNvSpPr>
            <p:nvPr/>
          </p:nvSpPr>
          <p:spPr bwMode="auto">
            <a:xfrm>
              <a:off x="6221" y="854"/>
              <a:ext cx="120" cy="53"/>
            </a:xfrm>
            <a:custGeom>
              <a:avLst/>
              <a:gdLst>
                <a:gd name="T0" fmla="*/ 115 w 120"/>
                <a:gd name="T1" fmla="*/ 0 h 53"/>
                <a:gd name="T2" fmla="*/ 4 w 120"/>
                <a:gd name="T3" fmla="*/ 40 h 53"/>
                <a:gd name="T4" fmla="*/ 4 w 120"/>
                <a:gd name="T5" fmla="*/ 43 h 53"/>
                <a:gd name="T6" fmla="*/ 0 w 120"/>
                <a:gd name="T7" fmla="*/ 45 h 53"/>
                <a:gd name="T8" fmla="*/ 4 w 120"/>
                <a:gd name="T9" fmla="*/ 52 h 53"/>
                <a:gd name="T10" fmla="*/ 120 w 120"/>
                <a:gd name="T11" fmla="*/ 9 h 53"/>
                <a:gd name="T12" fmla="*/ 115 w 120"/>
                <a:gd name="T13" fmla="*/ 0 h 53"/>
              </a:gdLst>
              <a:ahLst/>
              <a:cxnLst>
                <a:cxn ang="0">
                  <a:pos x="T0" y="T1"/>
                </a:cxn>
                <a:cxn ang="0">
                  <a:pos x="T2" y="T3"/>
                </a:cxn>
                <a:cxn ang="0">
                  <a:pos x="T4" y="T5"/>
                </a:cxn>
                <a:cxn ang="0">
                  <a:pos x="T6" y="T7"/>
                </a:cxn>
                <a:cxn ang="0">
                  <a:pos x="T8" y="T9"/>
                </a:cxn>
                <a:cxn ang="0">
                  <a:pos x="T10" y="T11"/>
                </a:cxn>
                <a:cxn ang="0">
                  <a:pos x="T12" y="T13"/>
                </a:cxn>
              </a:cxnLst>
              <a:rect l="0" t="0" r="r" b="b"/>
              <a:pathLst>
                <a:path w="120" h="53">
                  <a:moveTo>
                    <a:pt x="115" y="0"/>
                  </a:moveTo>
                  <a:lnTo>
                    <a:pt x="4" y="40"/>
                  </a:lnTo>
                  <a:lnTo>
                    <a:pt x="4" y="43"/>
                  </a:lnTo>
                  <a:lnTo>
                    <a:pt x="0" y="45"/>
                  </a:lnTo>
                  <a:lnTo>
                    <a:pt x="4" y="52"/>
                  </a:lnTo>
                  <a:lnTo>
                    <a:pt x="120" y="9"/>
                  </a:lnTo>
                  <a:lnTo>
                    <a:pt x="115"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40" name="Freeform 139"/>
            <p:cNvSpPr>
              <a:spLocks/>
            </p:cNvSpPr>
            <p:nvPr/>
          </p:nvSpPr>
          <p:spPr bwMode="auto">
            <a:xfrm>
              <a:off x="6226" y="741"/>
              <a:ext cx="151" cy="161"/>
            </a:xfrm>
            <a:custGeom>
              <a:avLst/>
              <a:gdLst>
                <a:gd name="T0" fmla="*/ 144 w 151"/>
                <a:gd name="T1" fmla="*/ 0 h 161"/>
                <a:gd name="T2" fmla="*/ 141 w 151"/>
                <a:gd name="T3" fmla="*/ 4 h 161"/>
                <a:gd name="T4" fmla="*/ 0 w 151"/>
                <a:gd name="T5" fmla="*/ 156 h 161"/>
                <a:gd name="T6" fmla="*/ 4 w 151"/>
                <a:gd name="T7" fmla="*/ 160 h 161"/>
                <a:gd name="T8" fmla="*/ 151 w 151"/>
                <a:gd name="T9" fmla="*/ 7 h 161"/>
                <a:gd name="T10" fmla="*/ 144 w 151"/>
                <a:gd name="T11" fmla="*/ 0 h 161"/>
              </a:gdLst>
              <a:ahLst/>
              <a:cxnLst>
                <a:cxn ang="0">
                  <a:pos x="T0" y="T1"/>
                </a:cxn>
                <a:cxn ang="0">
                  <a:pos x="T2" y="T3"/>
                </a:cxn>
                <a:cxn ang="0">
                  <a:pos x="T4" y="T5"/>
                </a:cxn>
                <a:cxn ang="0">
                  <a:pos x="T6" y="T7"/>
                </a:cxn>
                <a:cxn ang="0">
                  <a:pos x="T8" y="T9"/>
                </a:cxn>
                <a:cxn ang="0">
                  <a:pos x="T10" y="T11"/>
                </a:cxn>
              </a:cxnLst>
              <a:rect l="0" t="0" r="r" b="b"/>
              <a:pathLst>
                <a:path w="151" h="161">
                  <a:moveTo>
                    <a:pt x="144" y="0"/>
                  </a:moveTo>
                  <a:lnTo>
                    <a:pt x="141" y="4"/>
                  </a:lnTo>
                  <a:lnTo>
                    <a:pt x="0" y="156"/>
                  </a:lnTo>
                  <a:lnTo>
                    <a:pt x="4" y="160"/>
                  </a:lnTo>
                  <a:lnTo>
                    <a:pt x="151" y="7"/>
                  </a:lnTo>
                  <a:lnTo>
                    <a:pt x="14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41" name="Freeform 140"/>
            <p:cNvSpPr>
              <a:spLocks/>
            </p:cNvSpPr>
            <p:nvPr/>
          </p:nvSpPr>
          <p:spPr bwMode="auto">
            <a:xfrm>
              <a:off x="6204" y="746"/>
              <a:ext cx="168" cy="154"/>
            </a:xfrm>
            <a:custGeom>
              <a:avLst/>
              <a:gdLst>
                <a:gd name="T0" fmla="*/ 163 w 168"/>
                <a:gd name="T1" fmla="*/ 0 h 154"/>
                <a:gd name="T2" fmla="*/ 4 w 168"/>
                <a:gd name="T3" fmla="*/ 143 h 154"/>
                <a:gd name="T4" fmla="*/ 2 w 168"/>
                <a:gd name="T5" fmla="*/ 143 h 154"/>
                <a:gd name="T6" fmla="*/ 0 w 168"/>
                <a:gd name="T7" fmla="*/ 148 h 154"/>
                <a:gd name="T8" fmla="*/ 7 w 168"/>
                <a:gd name="T9" fmla="*/ 153 h 154"/>
                <a:gd name="T10" fmla="*/ 167 w 168"/>
                <a:gd name="T11" fmla="*/ 4 h 154"/>
                <a:gd name="T12" fmla="*/ 163 w 168"/>
                <a:gd name="T13" fmla="*/ 0 h 154"/>
              </a:gdLst>
              <a:ahLst/>
              <a:cxnLst>
                <a:cxn ang="0">
                  <a:pos x="T0" y="T1"/>
                </a:cxn>
                <a:cxn ang="0">
                  <a:pos x="T2" y="T3"/>
                </a:cxn>
                <a:cxn ang="0">
                  <a:pos x="T4" y="T5"/>
                </a:cxn>
                <a:cxn ang="0">
                  <a:pos x="T6" y="T7"/>
                </a:cxn>
                <a:cxn ang="0">
                  <a:pos x="T8" y="T9"/>
                </a:cxn>
                <a:cxn ang="0">
                  <a:pos x="T10" y="T11"/>
                </a:cxn>
                <a:cxn ang="0">
                  <a:pos x="T12" y="T13"/>
                </a:cxn>
              </a:cxnLst>
              <a:rect l="0" t="0" r="r" b="b"/>
              <a:pathLst>
                <a:path w="168" h="154">
                  <a:moveTo>
                    <a:pt x="163" y="0"/>
                  </a:moveTo>
                  <a:lnTo>
                    <a:pt x="4" y="143"/>
                  </a:lnTo>
                  <a:lnTo>
                    <a:pt x="2" y="143"/>
                  </a:lnTo>
                  <a:lnTo>
                    <a:pt x="0" y="148"/>
                  </a:lnTo>
                  <a:lnTo>
                    <a:pt x="7" y="153"/>
                  </a:lnTo>
                  <a:lnTo>
                    <a:pt x="167" y="4"/>
                  </a:lnTo>
                  <a:lnTo>
                    <a:pt x="163"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42" name="Freeform 141"/>
            <p:cNvSpPr>
              <a:spLocks/>
            </p:cNvSpPr>
            <p:nvPr/>
          </p:nvSpPr>
          <p:spPr bwMode="auto">
            <a:xfrm>
              <a:off x="6206" y="732"/>
              <a:ext cx="75" cy="163"/>
            </a:xfrm>
            <a:custGeom>
              <a:avLst/>
              <a:gdLst>
                <a:gd name="T0" fmla="*/ 64 w 75"/>
                <a:gd name="T1" fmla="*/ 0 h 163"/>
                <a:gd name="T2" fmla="*/ 62 w 75"/>
                <a:gd name="T3" fmla="*/ 4 h 163"/>
                <a:gd name="T4" fmla="*/ 0 w 75"/>
                <a:gd name="T5" fmla="*/ 158 h 163"/>
                <a:gd name="T6" fmla="*/ 9 w 75"/>
                <a:gd name="T7" fmla="*/ 163 h 163"/>
                <a:gd name="T8" fmla="*/ 74 w 75"/>
                <a:gd name="T9" fmla="*/ 4 h 163"/>
                <a:gd name="T10" fmla="*/ 64 w 75"/>
                <a:gd name="T11" fmla="*/ 0 h 163"/>
              </a:gdLst>
              <a:ahLst/>
              <a:cxnLst>
                <a:cxn ang="0">
                  <a:pos x="T0" y="T1"/>
                </a:cxn>
                <a:cxn ang="0">
                  <a:pos x="T2" y="T3"/>
                </a:cxn>
                <a:cxn ang="0">
                  <a:pos x="T4" y="T5"/>
                </a:cxn>
                <a:cxn ang="0">
                  <a:pos x="T6" y="T7"/>
                </a:cxn>
                <a:cxn ang="0">
                  <a:pos x="T8" y="T9"/>
                </a:cxn>
                <a:cxn ang="0">
                  <a:pos x="T10" y="T11"/>
                </a:cxn>
              </a:cxnLst>
              <a:rect l="0" t="0" r="r" b="b"/>
              <a:pathLst>
                <a:path w="75" h="163">
                  <a:moveTo>
                    <a:pt x="64" y="0"/>
                  </a:moveTo>
                  <a:lnTo>
                    <a:pt x="62" y="4"/>
                  </a:lnTo>
                  <a:lnTo>
                    <a:pt x="0" y="158"/>
                  </a:lnTo>
                  <a:lnTo>
                    <a:pt x="9" y="163"/>
                  </a:lnTo>
                  <a:lnTo>
                    <a:pt x="74" y="4"/>
                  </a:lnTo>
                  <a:lnTo>
                    <a:pt x="6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43" name="Freeform 142"/>
            <p:cNvSpPr>
              <a:spLocks/>
            </p:cNvSpPr>
            <p:nvPr/>
          </p:nvSpPr>
          <p:spPr bwMode="auto">
            <a:xfrm>
              <a:off x="6182" y="736"/>
              <a:ext cx="96" cy="171"/>
            </a:xfrm>
            <a:custGeom>
              <a:avLst/>
              <a:gdLst>
                <a:gd name="T0" fmla="*/ 86 w 96"/>
                <a:gd name="T1" fmla="*/ 0 h 171"/>
                <a:gd name="T2" fmla="*/ 0 w 96"/>
                <a:gd name="T3" fmla="*/ 160 h 171"/>
                <a:gd name="T4" fmla="*/ 0 w 96"/>
                <a:gd name="T5" fmla="*/ 165 h 171"/>
                <a:gd name="T6" fmla="*/ 7 w 96"/>
                <a:gd name="T7" fmla="*/ 170 h 171"/>
                <a:gd name="T8" fmla="*/ 96 w 96"/>
                <a:gd name="T9" fmla="*/ 4 h 171"/>
                <a:gd name="T10" fmla="*/ 86 w 96"/>
                <a:gd name="T11" fmla="*/ 0 h 171"/>
              </a:gdLst>
              <a:ahLst/>
              <a:cxnLst>
                <a:cxn ang="0">
                  <a:pos x="T0" y="T1"/>
                </a:cxn>
                <a:cxn ang="0">
                  <a:pos x="T2" y="T3"/>
                </a:cxn>
                <a:cxn ang="0">
                  <a:pos x="T4" y="T5"/>
                </a:cxn>
                <a:cxn ang="0">
                  <a:pos x="T6" y="T7"/>
                </a:cxn>
                <a:cxn ang="0">
                  <a:pos x="T8" y="T9"/>
                </a:cxn>
                <a:cxn ang="0">
                  <a:pos x="T10" y="T11"/>
                </a:cxn>
              </a:cxnLst>
              <a:rect l="0" t="0" r="r" b="b"/>
              <a:pathLst>
                <a:path w="96" h="171">
                  <a:moveTo>
                    <a:pt x="86" y="0"/>
                  </a:moveTo>
                  <a:lnTo>
                    <a:pt x="0" y="160"/>
                  </a:lnTo>
                  <a:lnTo>
                    <a:pt x="0" y="165"/>
                  </a:lnTo>
                  <a:lnTo>
                    <a:pt x="7" y="170"/>
                  </a:lnTo>
                  <a:lnTo>
                    <a:pt x="96" y="4"/>
                  </a:lnTo>
                  <a:lnTo>
                    <a:pt x="86"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44" name="Freeform 143"/>
            <p:cNvSpPr>
              <a:spLocks/>
            </p:cNvSpPr>
            <p:nvPr/>
          </p:nvSpPr>
          <p:spPr bwMode="auto">
            <a:xfrm>
              <a:off x="6182" y="590"/>
              <a:ext cx="96" cy="312"/>
            </a:xfrm>
            <a:custGeom>
              <a:avLst/>
              <a:gdLst>
                <a:gd name="T0" fmla="*/ 88 w 96"/>
                <a:gd name="T1" fmla="*/ 0 h 312"/>
                <a:gd name="T2" fmla="*/ 86 w 96"/>
                <a:gd name="T3" fmla="*/ 4 h 312"/>
                <a:gd name="T4" fmla="*/ 0 w 96"/>
                <a:gd name="T5" fmla="*/ 307 h 312"/>
                <a:gd name="T6" fmla="*/ 9 w 96"/>
                <a:gd name="T7" fmla="*/ 312 h 312"/>
                <a:gd name="T8" fmla="*/ 96 w 96"/>
                <a:gd name="T9" fmla="*/ 4 h 312"/>
                <a:gd name="T10" fmla="*/ 88 w 96"/>
                <a:gd name="T11" fmla="*/ 0 h 312"/>
              </a:gdLst>
              <a:ahLst/>
              <a:cxnLst>
                <a:cxn ang="0">
                  <a:pos x="T0" y="T1"/>
                </a:cxn>
                <a:cxn ang="0">
                  <a:pos x="T2" y="T3"/>
                </a:cxn>
                <a:cxn ang="0">
                  <a:pos x="T4" y="T5"/>
                </a:cxn>
                <a:cxn ang="0">
                  <a:pos x="T6" y="T7"/>
                </a:cxn>
                <a:cxn ang="0">
                  <a:pos x="T8" y="T9"/>
                </a:cxn>
                <a:cxn ang="0">
                  <a:pos x="T10" y="T11"/>
                </a:cxn>
              </a:cxnLst>
              <a:rect l="0" t="0" r="r" b="b"/>
              <a:pathLst>
                <a:path w="96" h="312">
                  <a:moveTo>
                    <a:pt x="88" y="0"/>
                  </a:moveTo>
                  <a:lnTo>
                    <a:pt x="86" y="4"/>
                  </a:lnTo>
                  <a:lnTo>
                    <a:pt x="0" y="307"/>
                  </a:lnTo>
                  <a:lnTo>
                    <a:pt x="9" y="312"/>
                  </a:lnTo>
                  <a:lnTo>
                    <a:pt x="96" y="4"/>
                  </a:lnTo>
                  <a:lnTo>
                    <a:pt x="88"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45" name="Freeform 144"/>
            <p:cNvSpPr>
              <a:spLocks/>
            </p:cNvSpPr>
            <p:nvPr/>
          </p:nvSpPr>
          <p:spPr bwMode="auto">
            <a:xfrm>
              <a:off x="6158" y="595"/>
              <a:ext cx="120" cy="312"/>
            </a:xfrm>
            <a:custGeom>
              <a:avLst/>
              <a:gdLst>
                <a:gd name="T0" fmla="*/ 110 w 120"/>
                <a:gd name="T1" fmla="*/ 0 h 312"/>
                <a:gd name="T2" fmla="*/ 0 w 120"/>
                <a:gd name="T3" fmla="*/ 302 h 312"/>
                <a:gd name="T4" fmla="*/ 0 w 120"/>
                <a:gd name="T5" fmla="*/ 309 h 312"/>
                <a:gd name="T6" fmla="*/ 7 w 120"/>
                <a:gd name="T7" fmla="*/ 311 h 312"/>
                <a:gd name="T8" fmla="*/ 120 w 120"/>
                <a:gd name="T9" fmla="*/ 4 h 312"/>
                <a:gd name="T10" fmla="*/ 110 w 120"/>
                <a:gd name="T11" fmla="*/ 0 h 312"/>
              </a:gdLst>
              <a:ahLst/>
              <a:cxnLst>
                <a:cxn ang="0">
                  <a:pos x="T0" y="T1"/>
                </a:cxn>
                <a:cxn ang="0">
                  <a:pos x="T2" y="T3"/>
                </a:cxn>
                <a:cxn ang="0">
                  <a:pos x="T4" y="T5"/>
                </a:cxn>
                <a:cxn ang="0">
                  <a:pos x="T6" y="T7"/>
                </a:cxn>
                <a:cxn ang="0">
                  <a:pos x="T8" y="T9"/>
                </a:cxn>
                <a:cxn ang="0">
                  <a:pos x="T10" y="T11"/>
                </a:cxn>
              </a:cxnLst>
              <a:rect l="0" t="0" r="r" b="b"/>
              <a:pathLst>
                <a:path w="120" h="312">
                  <a:moveTo>
                    <a:pt x="110" y="0"/>
                  </a:moveTo>
                  <a:lnTo>
                    <a:pt x="0" y="302"/>
                  </a:lnTo>
                  <a:lnTo>
                    <a:pt x="0" y="309"/>
                  </a:lnTo>
                  <a:lnTo>
                    <a:pt x="7" y="311"/>
                  </a:lnTo>
                  <a:lnTo>
                    <a:pt x="120" y="4"/>
                  </a:lnTo>
                  <a:lnTo>
                    <a:pt x="110"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46" name="Freeform 145"/>
            <p:cNvSpPr>
              <a:spLocks/>
            </p:cNvSpPr>
            <p:nvPr/>
          </p:nvSpPr>
          <p:spPr bwMode="auto">
            <a:xfrm>
              <a:off x="6134" y="758"/>
              <a:ext cx="34" cy="142"/>
            </a:xfrm>
            <a:custGeom>
              <a:avLst/>
              <a:gdLst>
                <a:gd name="T0" fmla="*/ 9 w 34"/>
                <a:gd name="T1" fmla="*/ 0 h 142"/>
                <a:gd name="T2" fmla="*/ 0 w 34"/>
                <a:gd name="T3" fmla="*/ 0 h 142"/>
                <a:gd name="T4" fmla="*/ 0 w 34"/>
                <a:gd name="T5" fmla="*/ 4 h 142"/>
                <a:gd name="T6" fmla="*/ 24 w 34"/>
                <a:gd name="T7" fmla="*/ 141 h 142"/>
                <a:gd name="T8" fmla="*/ 33 w 34"/>
                <a:gd name="T9" fmla="*/ 141 h 142"/>
                <a:gd name="T10" fmla="*/ 9 w 34"/>
                <a:gd name="T11" fmla="*/ 0 h 142"/>
              </a:gdLst>
              <a:ahLst/>
              <a:cxnLst>
                <a:cxn ang="0">
                  <a:pos x="T0" y="T1"/>
                </a:cxn>
                <a:cxn ang="0">
                  <a:pos x="T2" y="T3"/>
                </a:cxn>
                <a:cxn ang="0">
                  <a:pos x="T4" y="T5"/>
                </a:cxn>
                <a:cxn ang="0">
                  <a:pos x="T6" y="T7"/>
                </a:cxn>
                <a:cxn ang="0">
                  <a:pos x="T8" y="T9"/>
                </a:cxn>
                <a:cxn ang="0">
                  <a:pos x="T10" y="T11"/>
                </a:cxn>
              </a:cxnLst>
              <a:rect l="0" t="0" r="r" b="b"/>
              <a:pathLst>
                <a:path w="34" h="142">
                  <a:moveTo>
                    <a:pt x="9" y="0"/>
                  </a:moveTo>
                  <a:lnTo>
                    <a:pt x="0" y="0"/>
                  </a:lnTo>
                  <a:lnTo>
                    <a:pt x="0" y="4"/>
                  </a:lnTo>
                  <a:lnTo>
                    <a:pt x="24" y="141"/>
                  </a:lnTo>
                  <a:lnTo>
                    <a:pt x="33" y="141"/>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47" name="Freeform 146"/>
            <p:cNvSpPr>
              <a:spLocks/>
            </p:cNvSpPr>
            <p:nvPr/>
          </p:nvSpPr>
          <p:spPr bwMode="auto">
            <a:xfrm>
              <a:off x="6134" y="763"/>
              <a:ext cx="20" cy="134"/>
            </a:xfrm>
            <a:custGeom>
              <a:avLst/>
              <a:gdLst>
                <a:gd name="T0" fmla="*/ 9 w 20"/>
                <a:gd name="T1" fmla="*/ 0 h 134"/>
                <a:gd name="T2" fmla="*/ 0 w 20"/>
                <a:gd name="T3" fmla="*/ 0 h 134"/>
                <a:gd name="T4" fmla="*/ 0 w 20"/>
                <a:gd name="T5" fmla="*/ 132 h 134"/>
                <a:gd name="T6" fmla="*/ 2 w 20"/>
                <a:gd name="T7" fmla="*/ 134 h 134"/>
                <a:gd name="T8" fmla="*/ 9 w 20"/>
                <a:gd name="T9" fmla="*/ 134 h 134"/>
                <a:gd name="T10" fmla="*/ 9 w 20"/>
                <a:gd name="T11" fmla="*/ 0 h 134"/>
              </a:gdLst>
              <a:ahLst/>
              <a:cxnLst>
                <a:cxn ang="0">
                  <a:pos x="T0" y="T1"/>
                </a:cxn>
                <a:cxn ang="0">
                  <a:pos x="T2" y="T3"/>
                </a:cxn>
                <a:cxn ang="0">
                  <a:pos x="T4" y="T5"/>
                </a:cxn>
                <a:cxn ang="0">
                  <a:pos x="T6" y="T7"/>
                </a:cxn>
                <a:cxn ang="0">
                  <a:pos x="T8" y="T9"/>
                </a:cxn>
                <a:cxn ang="0">
                  <a:pos x="T10" y="T11"/>
                </a:cxn>
              </a:cxnLst>
              <a:rect l="0" t="0" r="r" b="b"/>
              <a:pathLst>
                <a:path w="20" h="134">
                  <a:moveTo>
                    <a:pt x="9" y="0"/>
                  </a:moveTo>
                  <a:lnTo>
                    <a:pt x="0" y="0"/>
                  </a:lnTo>
                  <a:lnTo>
                    <a:pt x="0" y="132"/>
                  </a:lnTo>
                  <a:lnTo>
                    <a:pt x="2" y="134"/>
                  </a:lnTo>
                  <a:lnTo>
                    <a:pt x="9" y="134"/>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48" name="Freeform 147"/>
            <p:cNvSpPr>
              <a:spLocks/>
            </p:cNvSpPr>
            <p:nvPr/>
          </p:nvSpPr>
          <p:spPr bwMode="auto">
            <a:xfrm>
              <a:off x="6046" y="585"/>
              <a:ext cx="98" cy="310"/>
            </a:xfrm>
            <a:custGeom>
              <a:avLst/>
              <a:gdLst>
                <a:gd name="T0" fmla="*/ 7 w 98"/>
                <a:gd name="T1" fmla="*/ 0 h 310"/>
                <a:gd name="T2" fmla="*/ 0 w 98"/>
                <a:gd name="T3" fmla="*/ 2 h 310"/>
                <a:gd name="T4" fmla="*/ 0 w 98"/>
                <a:gd name="T5" fmla="*/ 7 h 310"/>
                <a:gd name="T6" fmla="*/ 88 w 98"/>
                <a:gd name="T7" fmla="*/ 309 h 310"/>
                <a:gd name="T8" fmla="*/ 98 w 98"/>
                <a:gd name="T9" fmla="*/ 304 h 310"/>
                <a:gd name="T10" fmla="*/ 7 w 98"/>
                <a:gd name="T11" fmla="*/ 0 h 310"/>
              </a:gdLst>
              <a:ahLst/>
              <a:cxnLst>
                <a:cxn ang="0">
                  <a:pos x="T0" y="T1"/>
                </a:cxn>
                <a:cxn ang="0">
                  <a:pos x="T2" y="T3"/>
                </a:cxn>
                <a:cxn ang="0">
                  <a:pos x="T4" y="T5"/>
                </a:cxn>
                <a:cxn ang="0">
                  <a:pos x="T6" y="T7"/>
                </a:cxn>
                <a:cxn ang="0">
                  <a:pos x="T8" y="T9"/>
                </a:cxn>
                <a:cxn ang="0">
                  <a:pos x="T10" y="T11"/>
                </a:cxn>
              </a:cxnLst>
              <a:rect l="0" t="0" r="r" b="b"/>
              <a:pathLst>
                <a:path w="98" h="310">
                  <a:moveTo>
                    <a:pt x="7" y="0"/>
                  </a:moveTo>
                  <a:lnTo>
                    <a:pt x="0" y="2"/>
                  </a:lnTo>
                  <a:lnTo>
                    <a:pt x="0" y="7"/>
                  </a:lnTo>
                  <a:lnTo>
                    <a:pt x="88" y="309"/>
                  </a:lnTo>
                  <a:lnTo>
                    <a:pt x="98" y="304"/>
                  </a:lnTo>
                  <a:lnTo>
                    <a:pt x="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49" name="Freeform 148"/>
            <p:cNvSpPr>
              <a:spLocks/>
            </p:cNvSpPr>
            <p:nvPr/>
          </p:nvSpPr>
          <p:spPr bwMode="auto">
            <a:xfrm>
              <a:off x="6046" y="590"/>
              <a:ext cx="81" cy="317"/>
            </a:xfrm>
            <a:custGeom>
              <a:avLst/>
              <a:gdLst>
                <a:gd name="T0" fmla="*/ 9 w 81"/>
                <a:gd name="T1" fmla="*/ 0 h 317"/>
                <a:gd name="T2" fmla="*/ 0 w 81"/>
                <a:gd name="T3" fmla="*/ 0 h 317"/>
                <a:gd name="T4" fmla="*/ 72 w 81"/>
                <a:gd name="T5" fmla="*/ 309 h 317"/>
                <a:gd name="T6" fmla="*/ 72 w 81"/>
                <a:gd name="T7" fmla="*/ 312 h 317"/>
                <a:gd name="T8" fmla="*/ 74 w 81"/>
                <a:gd name="T9" fmla="*/ 316 h 317"/>
                <a:gd name="T10" fmla="*/ 81 w 81"/>
                <a:gd name="T11" fmla="*/ 312 h 317"/>
                <a:gd name="T12" fmla="*/ 9 w 81"/>
                <a:gd name="T13" fmla="*/ 0 h 317"/>
              </a:gdLst>
              <a:ahLst/>
              <a:cxnLst>
                <a:cxn ang="0">
                  <a:pos x="T0" y="T1"/>
                </a:cxn>
                <a:cxn ang="0">
                  <a:pos x="T2" y="T3"/>
                </a:cxn>
                <a:cxn ang="0">
                  <a:pos x="T4" y="T5"/>
                </a:cxn>
                <a:cxn ang="0">
                  <a:pos x="T6" y="T7"/>
                </a:cxn>
                <a:cxn ang="0">
                  <a:pos x="T8" y="T9"/>
                </a:cxn>
                <a:cxn ang="0">
                  <a:pos x="T10" y="T11"/>
                </a:cxn>
                <a:cxn ang="0">
                  <a:pos x="T12" y="T13"/>
                </a:cxn>
              </a:cxnLst>
              <a:rect l="0" t="0" r="r" b="b"/>
              <a:pathLst>
                <a:path w="81" h="317">
                  <a:moveTo>
                    <a:pt x="9" y="0"/>
                  </a:moveTo>
                  <a:lnTo>
                    <a:pt x="0" y="0"/>
                  </a:lnTo>
                  <a:lnTo>
                    <a:pt x="72" y="309"/>
                  </a:lnTo>
                  <a:lnTo>
                    <a:pt x="72" y="312"/>
                  </a:lnTo>
                  <a:lnTo>
                    <a:pt x="74" y="316"/>
                  </a:lnTo>
                  <a:lnTo>
                    <a:pt x="81" y="312"/>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50" name="Freeform 149"/>
            <p:cNvSpPr>
              <a:spLocks/>
            </p:cNvSpPr>
            <p:nvPr/>
          </p:nvSpPr>
          <p:spPr bwMode="auto">
            <a:xfrm>
              <a:off x="6002" y="703"/>
              <a:ext cx="125" cy="199"/>
            </a:xfrm>
            <a:custGeom>
              <a:avLst/>
              <a:gdLst>
                <a:gd name="T0" fmla="*/ 9 w 125"/>
                <a:gd name="T1" fmla="*/ 0 h 199"/>
                <a:gd name="T2" fmla="*/ 0 w 125"/>
                <a:gd name="T3" fmla="*/ 4 h 199"/>
                <a:gd name="T4" fmla="*/ 2 w 125"/>
                <a:gd name="T5" fmla="*/ 9 h 199"/>
                <a:gd name="T6" fmla="*/ 115 w 125"/>
                <a:gd name="T7" fmla="*/ 199 h 199"/>
                <a:gd name="T8" fmla="*/ 124 w 125"/>
                <a:gd name="T9" fmla="*/ 194 h 199"/>
                <a:gd name="T10" fmla="*/ 9 w 125"/>
                <a:gd name="T11" fmla="*/ 0 h 199"/>
              </a:gdLst>
              <a:ahLst/>
              <a:cxnLst>
                <a:cxn ang="0">
                  <a:pos x="T0" y="T1"/>
                </a:cxn>
                <a:cxn ang="0">
                  <a:pos x="T2" y="T3"/>
                </a:cxn>
                <a:cxn ang="0">
                  <a:pos x="T4" y="T5"/>
                </a:cxn>
                <a:cxn ang="0">
                  <a:pos x="T6" y="T7"/>
                </a:cxn>
                <a:cxn ang="0">
                  <a:pos x="T8" y="T9"/>
                </a:cxn>
                <a:cxn ang="0">
                  <a:pos x="T10" y="T11"/>
                </a:cxn>
              </a:cxnLst>
              <a:rect l="0" t="0" r="r" b="b"/>
              <a:pathLst>
                <a:path w="125" h="199">
                  <a:moveTo>
                    <a:pt x="9" y="0"/>
                  </a:moveTo>
                  <a:lnTo>
                    <a:pt x="0" y="4"/>
                  </a:lnTo>
                  <a:lnTo>
                    <a:pt x="2" y="9"/>
                  </a:lnTo>
                  <a:lnTo>
                    <a:pt x="115" y="199"/>
                  </a:lnTo>
                  <a:lnTo>
                    <a:pt x="124" y="194"/>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51" name="Freeform 150"/>
            <p:cNvSpPr>
              <a:spLocks/>
            </p:cNvSpPr>
            <p:nvPr/>
          </p:nvSpPr>
          <p:spPr bwMode="auto">
            <a:xfrm>
              <a:off x="6005" y="708"/>
              <a:ext cx="93" cy="192"/>
            </a:xfrm>
            <a:custGeom>
              <a:avLst/>
              <a:gdLst>
                <a:gd name="T0" fmla="*/ 9 w 93"/>
                <a:gd name="T1" fmla="*/ 0 h 192"/>
                <a:gd name="T2" fmla="*/ 0 w 93"/>
                <a:gd name="T3" fmla="*/ 4 h 192"/>
                <a:gd name="T4" fmla="*/ 81 w 93"/>
                <a:gd name="T5" fmla="*/ 187 h 192"/>
                <a:gd name="T6" fmla="*/ 83 w 93"/>
                <a:gd name="T7" fmla="*/ 187 h 192"/>
                <a:gd name="T8" fmla="*/ 86 w 93"/>
                <a:gd name="T9" fmla="*/ 192 h 192"/>
                <a:gd name="T10" fmla="*/ 93 w 93"/>
                <a:gd name="T11" fmla="*/ 187 h 192"/>
                <a:gd name="T12" fmla="*/ 9 w 93"/>
                <a:gd name="T13" fmla="*/ 0 h 192"/>
              </a:gdLst>
              <a:ahLst/>
              <a:cxnLst>
                <a:cxn ang="0">
                  <a:pos x="T0" y="T1"/>
                </a:cxn>
                <a:cxn ang="0">
                  <a:pos x="T2" y="T3"/>
                </a:cxn>
                <a:cxn ang="0">
                  <a:pos x="T4" y="T5"/>
                </a:cxn>
                <a:cxn ang="0">
                  <a:pos x="T6" y="T7"/>
                </a:cxn>
                <a:cxn ang="0">
                  <a:pos x="T8" y="T9"/>
                </a:cxn>
                <a:cxn ang="0">
                  <a:pos x="T10" y="T11"/>
                </a:cxn>
                <a:cxn ang="0">
                  <a:pos x="T12" y="T13"/>
                </a:cxn>
              </a:cxnLst>
              <a:rect l="0" t="0" r="r" b="b"/>
              <a:pathLst>
                <a:path w="93" h="192">
                  <a:moveTo>
                    <a:pt x="9" y="0"/>
                  </a:moveTo>
                  <a:lnTo>
                    <a:pt x="0" y="4"/>
                  </a:lnTo>
                  <a:lnTo>
                    <a:pt x="81" y="187"/>
                  </a:lnTo>
                  <a:lnTo>
                    <a:pt x="83" y="187"/>
                  </a:lnTo>
                  <a:lnTo>
                    <a:pt x="86" y="192"/>
                  </a:lnTo>
                  <a:lnTo>
                    <a:pt x="93" y="187"/>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52" name="Freeform 151"/>
            <p:cNvSpPr>
              <a:spLocks/>
            </p:cNvSpPr>
            <p:nvPr/>
          </p:nvSpPr>
          <p:spPr bwMode="auto">
            <a:xfrm>
              <a:off x="6019" y="820"/>
              <a:ext cx="75" cy="75"/>
            </a:xfrm>
            <a:custGeom>
              <a:avLst/>
              <a:gdLst>
                <a:gd name="T0" fmla="*/ 7 w 75"/>
                <a:gd name="T1" fmla="*/ 0 h 75"/>
                <a:gd name="T2" fmla="*/ 0 w 75"/>
                <a:gd name="T3" fmla="*/ 7 h 75"/>
                <a:gd name="T4" fmla="*/ 2 w 75"/>
                <a:gd name="T5" fmla="*/ 9 h 75"/>
                <a:gd name="T6" fmla="*/ 4 w 75"/>
                <a:gd name="T7" fmla="*/ 9 h 75"/>
                <a:gd name="T8" fmla="*/ 69 w 75"/>
                <a:gd name="T9" fmla="*/ 74 h 75"/>
                <a:gd name="T10" fmla="*/ 74 w 75"/>
                <a:gd name="T11" fmla="*/ 69 h 75"/>
                <a:gd name="T12" fmla="*/ 7 w 75"/>
                <a:gd name="T13" fmla="*/ 0 h 75"/>
              </a:gdLst>
              <a:ahLst/>
              <a:cxnLst>
                <a:cxn ang="0">
                  <a:pos x="T0" y="T1"/>
                </a:cxn>
                <a:cxn ang="0">
                  <a:pos x="T2" y="T3"/>
                </a:cxn>
                <a:cxn ang="0">
                  <a:pos x="T4" y="T5"/>
                </a:cxn>
                <a:cxn ang="0">
                  <a:pos x="T6" y="T7"/>
                </a:cxn>
                <a:cxn ang="0">
                  <a:pos x="T8" y="T9"/>
                </a:cxn>
                <a:cxn ang="0">
                  <a:pos x="T10" y="T11"/>
                </a:cxn>
                <a:cxn ang="0">
                  <a:pos x="T12" y="T13"/>
                </a:cxn>
              </a:cxnLst>
              <a:rect l="0" t="0" r="r" b="b"/>
              <a:pathLst>
                <a:path w="75" h="75">
                  <a:moveTo>
                    <a:pt x="7" y="0"/>
                  </a:moveTo>
                  <a:lnTo>
                    <a:pt x="0" y="7"/>
                  </a:lnTo>
                  <a:lnTo>
                    <a:pt x="2" y="9"/>
                  </a:lnTo>
                  <a:lnTo>
                    <a:pt x="4" y="9"/>
                  </a:lnTo>
                  <a:lnTo>
                    <a:pt x="69" y="74"/>
                  </a:lnTo>
                  <a:lnTo>
                    <a:pt x="74" y="69"/>
                  </a:lnTo>
                  <a:lnTo>
                    <a:pt x="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53" name="Freeform 152"/>
            <p:cNvSpPr>
              <a:spLocks/>
            </p:cNvSpPr>
            <p:nvPr/>
          </p:nvSpPr>
          <p:spPr bwMode="auto">
            <a:xfrm>
              <a:off x="6022" y="825"/>
              <a:ext cx="60" cy="75"/>
            </a:xfrm>
            <a:custGeom>
              <a:avLst/>
              <a:gdLst>
                <a:gd name="T0" fmla="*/ 9 w 60"/>
                <a:gd name="T1" fmla="*/ 0 h 75"/>
                <a:gd name="T2" fmla="*/ 0 w 60"/>
                <a:gd name="T3" fmla="*/ 4 h 75"/>
                <a:gd name="T4" fmla="*/ 48 w 60"/>
                <a:gd name="T5" fmla="*/ 69 h 75"/>
                <a:gd name="T6" fmla="*/ 50 w 60"/>
                <a:gd name="T7" fmla="*/ 72 h 75"/>
                <a:gd name="T8" fmla="*/ 55 w 60"/>
                <a:gd name="T9" fmla="*/ 74 h 75"/>
                <a:gd name="T10" fmla="*/ 60 w 60"/>
                <a:gd name="T11" fmla="*/ 67 h 75"/>
                <a:gd name="T12" fmla="*/ 9 w 60"/>
                <a:gd name="T13" fmla="*/ 0 h 75"/>
              </a:gdLst>
              <a:ahLst/>
              <a:cxnLst>
                <a:cxn ang="0">
                  <a:pos x="T0" y="T1"/>
                </a:cxn>
                <a:cxn ang="0">
                  <a:pos x="T2" y="T3"/>
                </a:cxn>
                <a:cxn ang="0">
                  <a:pos x="T4" y="T5"/>
                </a:cxn>
                <a:cxn ang="0">
                  <a:pos x="T6" y="T7"/>
                </a:cxn>
                <a:cxn ang="0">
                  <a:pos x="T8" y="T9"/>
                </a:cxn>
                <a:cxn ang="0">
                  <a:pos x="T10" y="T11"/>
                </a:cxn>
                <a:cxn ang="0">
                  <a:pos x="T12" y="T13"/>
                </a:cxn>
              </a:cxnLst>
              <a:rect l="0" t="0" r="r" b="b"/>
              <a:pathLst>
                <a:path w="60" h="75">
                  <a:moveTo>
                    <a:pt x="9" y="0"/>
                  </a:moveTo>
                  <a:lnTo>
                    <a:pt x="0" y="4"/>
                  </a:lnTo>
                  <a:lnTo>
                    <a:pt x="48" y="69"/>
                  </a:lnTo>
                  <a:lnTo>
                    <a:pt x="50" y="72"/>
                  </a:lnTo>
                  <a:lnTo>
                    <a:pt x="55" y="74"/>
                  </a:lnTo>
                  <a:lnTo>
                    <a:pt x="60" y="67"/>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54" name="Freeform 153"/>
            <p:cNvSpPr>
              <a:spLocks/>
            </p:cNvSpPr>
            <p:nvPr/>
          </p:nvSpPr>
          <p:spPr bwMode="auto">
            <a:xfrm>
              <a:off x="5851" y="763"/>
              <a:ext cx="226" cy="134"/>
            </a:xfrm>
            <a:custGeom>
              <a:avLst/>
              <a:gdLst>
                <a:gd name="T0" fmla="*/ 4 w 226"/>
                <a:gd name="T1" fmla="*/ 0 h 134"/>
                <a:gd name="T2" fmla="*/ 0 w 226"/>
                <a:gd name="T3" fmla="*/ 9 h 134"/>
                <a:gd name="T4" fmla="*/ 4 w 226"/>
                <a:gd name="T5" fmla="*/ 12 h 134"/>
                <a:gd name="T6" fmla="*/ 220 w 226"/>
                <a:gd name="T7" fmla="*/ 134 h 134"/>
                <a:gd name="T8" fmla="*/ 225 w 226"/>
                <a:gd name="T9" fmla="*/ 124 h 134"/>
                <a:gd name="T10" fmla="*/ 4 w 226"/>
                <a:gd name="T11" fmla="*/ 0 h 134"/>
              </a:gdLst>
              <a:ahLst/>
              <a:cxnLst>
                <a:cxn ang="0">
                  <a:pos x="T0" y="T1"/>
                </a:cxn>
                <a:cxn ang="0">
                  <a:pos x="T2" y="T3"/>
                </a:cxn>
                <a:cxn ang="0">
                  <a:pos x="T4" y="T5"/>
                </a:cxn>
                <a:cxn ang="0">
                  <a:pos x="T6" y="T7"/>
                </a:cxn>
                <a:cxn ang="0">
                  <a:pos x="T8" y="T9"/>
                </a:cxn>
                <a:cxn ang="0">
                  <a:pos x="T10" y="T11"/>
                </a:cxn>
              </a:cxnLst>
              <a:rect l="0" t="0" r="r" b="b"/>
              <a:pathLst>
                <a:path w="226" h="134">
                  <a:moveTo>
                    <a:pt x="4" y="0"/>
                  </a:moveTo>
                  <a:lnTo>
                    <a:pt x="0" y="9"/>
                  </a:lnTo>
                  <a:lnTo>
                    <a:pt x="4" y="12"/>
                  </a:lnTo>
                  <a:lnTo>
                    <a:pt x="220" y="134"/>
                  </a:lnTo>
                  <a:lnTo>
                    <a:pt x="225" y="124"/>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55" name="Freeform 154"/>
            <p:cNvSpPr>
              <a:spLocks/>
            </p:cNvSpPr>
            <p:nvPr/>
          </p:nvSpPr>
          <p:spPr bwMode="auto">
            <a:xfrm>
              <a:off x="5856" y="765"/>
              <a:ext cx="218" cy="139"/>
            </a:xfrm>
            <a:custGeom>
              <a:avLst/>
              <a:gdLst>
                <a:gd name="T0" fmla="*/ 4 w 218"/>
                <a:gd name="T1" fmla="*/ 0 h 139"/>
                <a:gd name="T2" fmla="*/ 0 w 218"/>
                <a:gd name="T3" fmla="*/ 9 h 139"/>
                <a:gd name="T4" fmla="*/ 208 w 218"/>
                <a:gd name="T5" fmla="*/ 139 h 139"/>
                <a:gd name="T6" fmla="*/ 215 w 218"/>
                <a:gd name="T7" fmla="*/ 139 h 139"/>
                <a:gd name="T8" fmla="*/ 218 w 218"/>
                <a:gd name="T9" fmla="*/ 132 h 139"/>
                <a:gd name="T10" fmla="*/ 4 w 218"/>
                <a:gd name="T11" fmla="*/ 0 h 139"/>
              </a:gdLst>
              <a:ahLst/>
              <a:cxnLst>
                <a:cxn ang="0">
                  <a:pos x="T0" y="T1"/>
                </a:cxn>
                <a:cxn ang="0">
                  <a:pos x="T2" y="T3"/>
                </a:cxn>
                <a:cxn ang="0">
                  <a:pos x="T4" y="T5"/>
                </a:cxn>
                <a:cxn ang="0">
                  <a:pos x="T6" y="T7"/>
                </a:cxn>
                <a:cxn ang="0">
                  <a:pos x="T8" y="T9"/>
                </a:cxn>
                <a:cxn ang="0">
                  <a:pos x="T10" y="T11"/>
                </a:cxn>
              </a:cxnLst>
              <a:rect l="0" t="0" r="r" b="b"/>
              <a:pathLst>
                <a:path w="218" h="139">
                  <a:moveTo>
                    <a:pt x="4" y="0"/>
                  </a:moveTo>
                  <a:lnTo>
                    <a:pt x="0" y="9"/>
                  </a:lnTo>
                  <a:lnTo>
                    <a:pt x="208" y="139"/>
                  </a:lnTo>
                  <a:lnTo>
                    <a:pt x="215" y="139"/>
                  </a:lnTo>
                  <a:lnTo>
                    <a:pt x="218" y="132"/>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56" name="Freeform 155"/>
            <p:cNvSpPr>
              <a:spLocks/>
            </p:cNvSpPr>
            <p:nvPr/>
          </p:nvSpPr>
          <p:spPr bwMode="auto">
            <a:xfrm>
              <a:off x="5902" y="864"/>
              <a:ext cx="165" cy="40"/>
            </a:xfrm>
            <a:custGeom>
              <a:avLst/>
              <a:gdLst>
                <a:gd name="T0" fmla="*/ 0 w 165"/>
                <a:gd name="T1" fmla="*/ 0 h 40"/>
                <a:gd name="T2" fmla="*/ 0 w 165"/>
                <a:gd name="T3" fmla="*/ 7 h 40"/>
                <a:gd name="T4" fmla="*/ 2 w 165"/>
                <a:gd name="T5" fmla="*/ 9 h 40"/>
                <a:gd name="T6" fmla="*/ 4 w 165"/>
                <a:gd name="T7" fmla="*/ 9 h 40"/>
                <a:gd name="T8" fmla="*/ 165 w 165"/>
                <a:gd name="T9" fmla="*/ 40 h 40"/>
                <a:gd name="T10" fmla="*/ 165 w 165"/>
                <a:gd name="T11" fmla="*/ 31 h 40"/>
                <a:gd name="T12" fmla="*/ 0 w 165"/>
                <a:gd name="T13" fmla="*/ 0 h 40"/>
              </a:gdLst>
              <a:ahLst/>
              <a:cxnLst>
                <a:cxn ang="0">
                  <a:pos x="T0" y="T1"/>
                </a:cxn>
                <a:cxn ang="0">
                  <a:pos x="T2" y="T3"/>
                </a:cxn>
                <a:cxn ang="0">
                  <a:pos x="T4" y="T5"/>
                </a:cxn>
                <a:cxn ang="0">
                  <a:pos x="T6" y="T7"/>
                </a:cxn>
                <a:cxn ang="0">
                  <a:pos x="T8" y="T9"/>
                </a:cxn>
                <a:cxn ang="0">
                  <a:pos x="T10" y="T11"/>
                </a:cxn>
                <a:cxn ang="0">
                  <a:pos x="T12" y="T13"/>
                </a:cxn>
              </a:cxnLst>
              <a:rect l="0" t="0" r="r" b="b"/>
              <a:pathLst>
                <a:path w="165" h="40">
                  <a:moveTo>
                    <a:pt x="0" y="0"/>
                  </a:moveTo>
                  <a:lnTo>
                    <a:pt x="0" y="7"/>
                  </a:lnTo>
                  <a:lnTo>
                    <a:pt x="2" y="9"/>
                  </a:lnTo>
                  <a:lnTo>
                    <a:pt x="4" y="9"/>
                  </a:lnTo>
                  <a:lnTo>
                    <a:pt x="165" y="40"/>
                  </a:lnTo>
                  <a:lnTo>
                    <a:pt x="165" y="31"/>
                  </a:lnTo>
                  <a:lnTo>
                    <a:pt x="0"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57" name="Freeform 156"/>
            <p:cNvSpPr>
              <a:spLocks/>
            </p:cNvSpPr>
            <p:nvPr/>
          </p:nvSpPr>
          <p:spPr bwMode="auto">
            <a:xfrm>
              <a:off x="5904" y="864"/>
              <a:ext cx="127" cy="40"/>
            </a:xfrm>
            <a:custGeom>
              <a:avLst/>
              <a:gdLst>
                <a:gd name="T0" fmla="*/ 4 w 127"/>
                <a:gd name="T1" fmla="*/ 0 h 40"/>
                <a:gd name="T2" fmla="*/ 0 w 127"/>
                <a:gd name="T3" fmla="*/ 9 h 40"/>
                <a:gd name="T4" fmla="*/ 124 w 127"/>
                <a:gd name="T5" fmla="*/ 40 h 40"/>
                <a:gd name="T6" fmla="*/ 127 w 127"/>
                <a:gd name="T7" fmla="*/ 33 h 40"/>
                <a:gd name="T8" fmla="*/ 4 w 127"/>
                <a:gd name="T9" fmla="*/ 0 h 40"/>
              </a:gdLst>
              <a:ahLst/>
              <a:cxnLst>
                <a:cxn ang="0">
                  <a:pos x="T0" y="T1"/>
                </a:cxn>
                <a:cxn ang="0">
                  <a:pos x="T2" y="T3"/>
                </a:cxn>
                <a:cxn ang="0">
                  <a:pos x="T4" y="T5"/>
                </a:cxn>
                <a:cxn ang="0">
                  <a:pos x="T6" y="T7"/>
                </a:cxn>
                <a:cxn ang="0">
                  <a:pos x="T8" y="T9"/>
                </a:cxn>
              </a:cxnLst>
              <a:rect l="0" t="0" r="r" b="b"/>
              <a:pathLst>
                <a:path w="127" h="40">
                  <a:moveTo>
                    <a:pt x="4" y="0"/>
                  </a:moveTo>
                  <a:lnTo>
                    <a:pt x="0" y="9"/>
                  </a:lnTo>
                  <a:lnTo>
                    <a:pt x="124" y="40"/>
                  </a:lnTo>
                  <a:lnTo>
                    <a:pt x="127" y="33"/>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58" name="Freeform 157"/>
            <p:cNvSpPr>
              <a:spLocks/>
            </p:cNvSpPr>
            <p:nvPr/>
          </p:nvSpPr>
          <p:spPr bwMode="auto">
            <a:xfrm>
              <a:off x="1961" y="856"/>
              <a:ext cx="93" cy="56"/>
            </a:xfrm>
            <a:custGeom>
              <a:avLst/>
              <a:gdLst>
                <a:gd name="T0" fmla="*/ 88 w 93"/>
                <a:gd name="T1" fmla="*/ 0 h 56"/>
                <a:gd name="T2" fmla="*/ 83 w 93"/>
                <a:gd name="T3" fmla="*/ 2 h 56"/>
                <a:gd name="T4" fmla="*/ 0 w 93"/>
                <a:gd name="T5" fmla="*/ 45 h 56"/>
                <a:gd name="T6" fmla="*/ 4 w 93"/>
                <a:gd name="T7" fmla="*/ 55 h 56"/>
                <a:gd name="T8" fmla="*/ 93 w 93"/>
                <a:gd name="T9" fmla="*/ 9 h 56"/>
                <a:gd name="T10" fmla="*/ 88 w 93"/>
                <a:gd name="T11" fmla="*/ 0 h 56"/>
              </a:gdLst>
              <a:ahLst/>
              <a:cxnLst>
                <a:cxn ang="0">
                  <a:pos x="T0" y="T1"/>
                </a:cxn>
                <a:cxn ang="0">
                  <a:pos x="T2" y="T3"/>
                </a:cxn>
                <a:cxn ang="0">
                  <a:pos x="T4" y="T5"/>
                </a:cxn>
                <a:cxn ang="0">
                  <a:pos x="T6" y="T7"/>
                </a:cxn>
                <a:cxn ang="0">
                  <a:pos x="T8" y="T9"/>
                </a:cxn>
                <a:cxn ang="0">
                  <a:pos x="T10" y="T11"/>
                </a:cxn>
              </a:cxnLst>
              <a:rect l="0" t="0" r="r" b="b"/>
              <a:pathLst>
                <a:path w="93" h="56">
                  <a:moveTo>
                    <a:pt x="88" y="0"/>
                  </a:moveTo>
                  <a:lnTo>
                    <a:pt x="83" y="2"/>
                  </a:lnTo>
                  <a:lnTo>
                    <a:pt x="0" y="45"/>
                  </a:lnTo>
                  <a:lnTo>
                    <a:pt x="4" y="55"/>
                  </a:lnTo>
                  <a:lnTo>
                    <a:pt x="93" y="9"/>
                  </a:lnTo>
                  <a:lnTo>
                    <a:pt x="88"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59" name="Freeform 158"/>
            <p:cNvSpPr>
              <a:spLocks/>
            </p:cNvSpPr>
            <p:nvPr/>
          </p:nvSpPr>
          <p:spPr bwMode="auto">
            <a:xfrm>
              <a:off x="1927" y="859"/>
              <a:ext cx="123" cy="53"/>
            </a:xfrm>
            <a:custGeom>
              <a:avLst/>
              <a:gdLst>
                <a:gd name="T0" fmla="*/ 117 w 123"/>
                <a:gd name="T1" fmla="*/ 0 h 53"/>
                <a:gd name="T2" fmla="*/ 4 w 123"/>
                <a:gd name="T3" fmla="*/ 40 h 53"/>
                <a:gd name="T4" fmla="*/ 4 w 123"/>
                <a:gd name="T5" fmla="*/ 43 h 53"/>
                <a:gd name="T6" fmla="*/ 0 w 123"/>
                <a:gd name="T7" fmla="*/ 45 h 53"/>
                <a:gd name="T8" fmla="*/ 4 w 123"/>
                <a:gd name="T9" fmla="*/ 52 h 53"/>
                <a:gd name="T10" fmla="*/ 122 w 123"/>
                <a:gd name="T11" fmla="*/ 9 h 53"/>
                <a:gd name="T12" fmla="*/ 117 w 123"/>
                <a:gd name="T13" fmla="*/ 0 h 53"/>
              </a:gdLst>
              <a:ahLst/>
              <a:cxnLst>
                <a:cxn ang="0">
                  <a:pos x="T0" y="T1"/>
                </a:cxn>
                <a:cxn ang="0">
                  <a:pos x="T2" y="T3"/>
                </a:cxn>
                <a:cxn ang="0">
                  <a:pos x="T4" y="T5"/>
                </a:cxn>
                <a:cxn ang="0">
                  <a:pos x="T6" y="T7"/>
                </a:cxn>
                <a:cxn ang="0">
                  <a:pos x="T8" y="T9"/>
                </a:cxn>
                <a:cxn ang="0">
                  <a:pos x="T10" y="T11"/>
                </a:cxn>
                <a:cxn ang="0">
                  <a:pos x="T12" y="T13"/>
                </a:cxn>
              </a:cxnLst>
              <a:rect l="0" t="0" r="r" b="b"/>
              <a:pathLst>
                <a:path w="123" h="53">
                  <a:moveTo>
                    <a:pt x="117" y="0"/>
                  </a:moveTo>
                  <a:lnTo>
                    <a:pt x="4" y="40"/>
                  </a:lnTo>
                  <a:lnTo>
                    <a:pt x="4" y="43"/>
                  </a:lnTo>
                  <a:lnTo>
                    <a:pt x="0" y="45"/>
                  </a:lnTo>
                  <a:lnTo>
                    <a:pt x="4" y="52"/>
                  </a:lnTo>
                  <a:lnTo>
                    <a:pt x="122" y="9"/>
                  </a:lnTo>
                  <a:lnTo>
                    <a:pt x="11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60" name="Freeform 159"/>
            <p:cNvSpPr>
              <a:spLocks/>
            </p:cNvSpPr>
            <p:nvPr/>
          </p:nvSpPr>
          <p:spPr bwMode="auto">
            <a:xfrm>
              <a:off x="1932" y="744"/>
              <a:ext cx="154" cy="163"/>
            </a:xfrm>
            <a:custGeom>
              <a:avLst/>
              <a:gdLst>
                <a:gd name="T0" fmla="*/ 146 w 154"/>
                <a:gd name="T1" fmla="*/ 0 h 163"/>
                <a:gd name="T2" fmla="*/ 143 w 154"/>
                <a:gd name="T3" fmla="*/ 4 h 163"/>
                <a:gd name="T4" fmla="*/ 0 w 154"/>
                <a:gd name="T5" fmla="*/ 158 h 163"/>
                <a:gd name="T6" fmla="*/ 4 w 154"/>
                <a:gd name="T7" fmla="*/ 163 h 163"/>
                <a:gd name="T8" fmla="*/ 153 w 154"/>
                <a:gd name="T9" fmla="*/ 7 h 163"/>
                <a:gd name="T10" fmla="*/ 146 w 154"/>
                <a:gd name="T11" fmla="*/ 0 h 163"/>
              </a:gdLst>
              <a:ahLst/>
              <a:cxnLst>
                <a:cxn ang="0">
                  <a:pos x="T0" y="T1"/>
                </a:cxn>
                <a:cxn ang="0">
                  <a:pos x="T2" y="T3"/>
                </a:cxn>
                <a:cxn ang="0">
                  <a:pos x="T4" y="T5"/>
                </a:cxn>
                <a:cxn ang="0">
                  <a:pos x="T6" y="T7"/>
                </a:cxn>
                <a:cxn ang="0">
                  <a:pos x="T8" y="T9"/>
                </a:cxn>
                <a:cxn ang="0">
                  <a:pos x="T10" y="T11"/>
                </a:cxn>
              </a:cxnLst>
              <a:rect l="0" t="0" r="r" b="b"/>
              <a:pathLst>
                <a:path w="154" h="163">
                  <a:moveTo>
                    <a:pt x="146" y="0"/>
                  </a:moveTo>
                  <a:lnTo>
                    <a:pt x="143" y="4"/>
                  </a:lnTo>
                  <a:lnTo>
                    <a:pt x="0" y="158"/>
                  </a:lnTo>
                  <a:lnTo>
                    <a:pt x="4" y="163"/>
                  </a:lnTo>
                  <a:lnTo>
                    <a:pt x="153" y="7"/>
                  </a:lnTo>
                  <a:lnTo>
                    <a:pt x="146"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61" name="Freeform 160"/>
            <p:cNvSpPr>
              <a:spLocks/>
            </p:cNvSpPr>
            <p:nvPr/>
          </p:nvSpPr>
          <p:spPr bwMode="auto">
            <a:xfrm>
              <a:off x="1913" y="748"/>
              <a:ext cx="168" cy="154"/>
            </a:xfrm>
            <a:custGeom>
              <a:avLst/>
              <a:gdLst>
                <a:gd name="T0" fmla="*/ 163 w 168"/>
                <a:gd name="T1" fmla="*/ 0 h 154"/>
                <a:gd name="T2" fmla="*/ 4 w 168"/>
                <a:gd name="T3" fmla="*/ 143 h 154"/>
                <a:gd name="T4" fmla="*/ 2 w 168"/>
                <a:gd name="T5" fmla="*/ 143 h 154"/>
                <a:gd name="T6" fmla="*/ 0 w 168"/>
                <a:gd name="T7" fmla="*/ 148 h 154"/>
                <a:gd name="T8" fmla="*/ 7 w 168"/>
                <a:gd name="T9" fmla="*/ 153 h 154"/>
                <a:gd name="T10" fmla="*/ 168 w 168"/>
                <a:gd name="T11" fmla="*/ 4 h 154"/>
                <a:gd name="T12" fmla="*/ 163 w 168"/>
                <a:gd name="T13" fmla="*/ 0 h 154"/>
              </a:gdLst>
              <a:ahLst/>
              <a:cxnLst>
                <a:cxn ang="0">
                  <a:pos x="T0" y="T1"/>
                </a:cxn>
                <a:cxn ang="0">
                  <a:pos x="T2" y="T3"/>
                </a:cxn>
                <a:cxn ang="0">
                  <a:pos x="T4" y="T5"/>
                </a:cxn>
                <a:cxn ang="0">
                  <a:pos x="T6" y="T7"/>
                </a:cxn>
                <a:cxn ang="0">
                  <a:pos x="T8" y="T9"/>
                </a:cxn>
                <a:cxn ang="0">
                  <a:pos x="T10" y="T11"/>
                </a:cxn>
                <a:cxn ang="0">
                  <a:pos x="T12" y="T13"/>
                </a:cxn>
              </a:cxnLst>
              <a:rect l="0" t="0" r="r" b="b"/>
              <a:pathLst>
                <a:path w="168" h="154">
                  <a:moveTo>
                    <a:pt x="163" y="0"/>
                  </a:moveTo>
                  <a:lnTo>
                    <a:pt x="4" y="143"/>
                  </a:lnTo>
                  <a:lnTo>
                    <a:pt x="2" y="143"/>
                  </a:lnTo>
                  <a:lnTo>
                    <a:pt x="0" y="148"/>
                  </a:lnTo>
                  <a:lnTo>
                    <a:pt x="7" y="153"/>
                  </a:lnTo>
                  <a:lnTo>
                    <a:pt x="168" y="4"/>
                  </a:lnTo>
                  <a:lnTo>
                    <a:pt x="163"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62" name="Freeform 161"/>
            <p:cNvSpPr>
              <a:spLocks/>
            </p:cNvSpPr>
            <p:nvPr/>
          </p:nvSpPr>
          <p:spPr bwMode="auto">
            <a:xfrm>
              <a:off x="1915" y="736"/>
              <a:ext cx="75" cy="161"/>
            </a:xfrm>
            <a:custGeom>
              <a:avLst/>
              <a:gdLst>
                <a:gd name="T0" fmla="*/ 64 w 75"/>
                <a:gd name="T1" fmla="*/ 0 h 161"/>
                <a:gd name="T2" fmla="*/ 62 w 75"/>
                <a:gd name="T3" fmla="*/ 4 h 161"/>
                <a:gd name="T4" fmla="*/ 0 w 75"/>
                <a:gd name="T5" fmla="*/ 156 h 161"/>
                <a:gd name="T6" fmla="*/ 9 w 75"/>
                <a:gd name="T7" fmla="*/ 160 h 161"/>
                <a:gd name="T8" fmla="*/ 74 w 75"/>
                <a:gd name="T9" fmla="*/ 4 h 161"/>
                <a:gd name="T10" fmla="*/ 64 w 75"/>
                <a:gd name="T11" fmla="*/ 0 h 161"/>
              </a:gdLst>
              <a:ahLst/>
              <a:cxnLst>
                <a:cxn ang="0">
                  <a:pos x="T0" y="T1"/>
                </a:cxn>
                <a:cxn ang="0">
                  <a:pos x="T2" y="T3"/>
                </a:cxn>
                <a:cxn ang="0">
                  <a:pos x="T4" y="T5"/>
                </a:cxn>
                <a:cxn ang="0">
                  <a:pos x="T6" y="T7"/>
                </a:cxn>
                <a:cxn ang="0">
                  <a:pos x="T8" y="T9"/>
                </a:cxn>
                <a:cxn ang="0">
                  <a:pos x="T10" y="T11"/>
                </a:cxn>
              </a:cxnLst>
              <a:rect l="0" t="0" r="r" b="b"/>
              <a:pathLst>
                <a:path w="75" h="161">
                  <a:moveTo>
                    <a:pt x="64" y="0"/>
                  </a:moveTo>
                  <a:lnTo>
                    <a:pt x="62" y="4"/>
                  </a:lnTo>
                  <a:lnTo>
                    <a:pt x="0" y="156"/>
                  </a:lnTo>
                  <a:lnTo>
                    <a:pt x="9" y="160"/>
                  </a:lnTo>
                  <a:lnTo>
                    <a:pt x="74" y="4"/>
                  </a:lnTo>
                  <a:lnTo>
                    <a:pt x="6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63" name="Freeform 162"/>
            <p:cNvSpPr>
              <a:spLocks/>
            </p:cNvSpPr>
            <p:nvPr/>
          </p:nvSpPr>
          <p:spPr bwMode="auto">
            <a:xfrm>
              <a:off x="1889" y="741"/>
              <a:ext cx="98" cy="171"/>
            </a:xfrm>
            <a:custGeom>
              <a:avLst/>
              <a:gdLst>
                <a:gd name="T0" fmla="*/ 88 w 98"/>
                <a:gd name="T1" fmla="*/ 0 h 171"/>
                <a:gd name="T2" fmla="*/ 0 w 98"/>
                <a:gd name="T3" fmla="*/ 160 h 171"/>
                <a:gd name="T4" fmla="*/ 0 w 98"/>
                <a:gd name="T5" fmla="*/ 165 h 171"/>
                <a:gd name="T6" fmla="*/ 7 w 98"/>
                <a:gd name="T7" fmla="*/ 170 h 171"/>
                <a:gd name="T8" fmla="*/ 98 w 98"/>
                <a:gd name="T9" fmla="*/ 4 h 171"/>
                <a:gd name="T10" fmla="*/ 88 w 98"/>
                <a:gd name="T11" fmla="*/ 0 h 171"/>
              </a:gdLst>
              <a:ahLst/>
              <a:cxnLst>
                <a:cxn ang="0">
                  <a:pos x="T0" y="T1"/>
                </a:cxn>
                <a:cxn ang="0">
                  <a:pos x="T2" y="T3"/>
                </a:cxn>
                <a:cxn ang="0">
                  <a:pos x="T4" y="T5"/>
                </a:cxn>
                <a:cxn ang="0">
                  <a:pos x="T6" y="T7"/>
                </a:cxn>
                <a:cxn ang="0">
                  <a:pos x="T8" y="T9"/>
                </a:cxn>
                <a:cxn ang="0">
                  <a:pos x="T10" y="T11"/>
                </a:cxn>
              </a:cxnLst>
              <a:rect l="0" t="0" r="r" b="b"/>
              <a:pathLst>
                <a:path w="98" h="171">
                  <a:moveTo>
                    <a:pt x="88" y="0"/>
                  </a:moveTo>
                  <a:lnTo>
                    <a:pt x="0" y="160"/>
                  </a:lnTo>
                  <a:lnTo>
                    <a:pt x="0" y="165"/>
                  </a:lnTo>
                  <a:lnTo>
                    <a:pt x="7" y="170"/>
                  </a:lnTo>
                  <a:lnTo>
                    <a:pt x="98" y="4"/>
                  </a:lnTo>
                  <a:lnTo>
                    <a:pt x="88"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64" name="Freeform 163"/>
            <p:cNvSpPr>
              <a:spLocks/>
            </p:cNvSpPr>
            <p:nvPr/>
          </p:nvSpPr>
          <p:spPr bwMode="auto">
            <a:xfrm>
              <a:off x="1889" y="592"/>
              <a:ext cx="98" cy="315"/>
            </a:xfrm>
            <a:custGeom>
              <a:avLst/>
              <a:gdLst>
                <a:gd name="T0" fmla="*/ 91 w 98"/>
                <a:gd name="T1" fmla="*/ 0 h 315"/>
                <a:gd name="T2" fmla="*/ 88 w 98"/>
                <a:gd name="T3" fmla="*/ 4 h 315"/>
                <a:gd name="T4" fmla="*/ 0 w 98"/>
                <a:gd name="T5" fmla="*/ 309 h 315"/>
                <a:gd name="T6" fmla="*/ 9 w 98"/>
                <a:gd name="T7" fmla="*/ 314 h 315"/>
                <a:gd name="T8" fmla="*/ 98 w 98"/>
                <a:gd name="T9" fmla="*/ 4 h 315"/>
                <a:gd name="T10" fmla="*/ 91 w 98"/>
                <a:gd name="T11" fmla="*/ 0 h 315"/>
              </a:gdLst>
              <a:ahLst/>
              <a:cxnLst>
                <a:cxn ang="0">
                  <a:pos x="T0" y="T1"/>
                </a:cxn>
                <a:cxn ang="0">
                  <a:pos x="T2" y="T3"/>
                </a:cxn>
                <a:cxn ang="0">
                  <a:pos x="T4" y="T5"/>
                </a:cxn>
                <a:cxn ang="0">
                  <a:pos x="T6" y="T7"/>
                </a:cxn>
                <a:cxn ang="0">
                  <a:pos x="T8" y="T9"/>
                </a:cxn>
                <a:cxn ang="0">
                  <a:pos x="T10" y="T11"/>
                </a:cxn>
              </a:cxnLst>
              <a:rect l="0" t="0" r="r" b="b"/>
              <a:pathLst>
                <a:path w="98" h="315">
                  <a:moveTo>
                    <a:pt x="91" y="0"/>
                  </a:moveTo>
                  <a:lnTo>
                    <a:pt x="88" y="4"/>
                  </a:lnTo>
                  <a:lnTo>
                    <a:pt x="0" y="309"/>
                  </a:lnTo>
                  <a:lnTo>
                    <a:pt x="9" y="314"/>
                  </a:lnTo>
                  <a:lnTo>
                    <a:pt x="98" y="4"/>
                  </a:lnTo>
                  <a:lnTo>
                    <a:pt x="91"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65" name="Freeform 164"/>
            <p:cNvSpPr>
              <a:spLocks/>
            </p:cNvSpPr>
            <p:nvPr/>
          </p:nvSpPr>
          <p:spPr bwMode="auto">
            <a:xfrm>
              <a:off x="1867" y="597"/>
              <a:ext cx="120" cy="315"/>
            </a:xfrm>
            <a:custGeom>
              <a:avLst/>
              <a:gdLst>
                <a:gd name="T0" fmla="*/ 110 w 120"/>
                <a:gd name="T1" fmla="*/ 0 h 315"/>
                <a:gd name="T2" fmla="*/ 0 w 120"/>
                <a:gd name="T3" fmla="*/ 304 h 315"/>
                <a:gd name="T4" fmla="*/ 0 w 120"/>
                <a:gd name="T5" fmla="*/ 311 h 315"/>
                <a:gd name="T6" fmla="*/ 7 w 120"/>
                <a:gd name="T7" fmla="*/ 314 h 315"/>
                <a:gd name="T8" fmla="*/ 120 w 120"/>
                <a:gd name="T9" fmla="*/ 4 h 315"/>
                <a:gd name="T10" fmla="*/ 110 w 120"/>
                <a:gd name="T11" fmla="*/ 0 h 315"/>
              </a:gdLst>
              <a:ahLst/>
              <a:cxnLst>
                <a:cxn ang="0">
                  <a:pos x="T0" y="T1"/>
                </a:cxn>
                <a:cxn ang="0">
                  <a:pos x="T2" y="T3"/>
                </a:cxn>
                <a:cxn ang="0">
                  <a:pos x="T4" y="T5"/>
                </a:cxn>
                <a:cxn ang="0">
                  <a:pos x="T6" y="T7"/>
                </a:cxn>
                <a:cxn ang="0">
                  <a:pos x="T8" y="T9"/>
                </a:cxn>
                <a:cxn ang="0">
                  <a:pos x="T10" y="T11"/>
                </a:cxn>
              </a:cxnLst>
              <a:rect l="0" t="0" r="r" b="b"/>
              <a:pathLst>
                <a:path w="120" h="315">
                  <a:moveTo>
                    <a:pt x="110" y="0"/>
                  </a:moveTo>
                  <a:lnTo>
                    <a:pt x="0" y="304"/>
                  </a:lnTo>
                  <a:lnTo>
                    <a:pt x="0" y="311"/>
                  </a:lnTo>
                  <a:lnTo>
                    <a:pt x="7" y="314"/>
                  </a:lnTo>
                  <a:lnTo>
                    <a:pt x="120" y="4"/>
                  </a:lnTo>
                  <a:lnTo>
                    <a:pt x="110"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66" name="Freeform 165"/>
            <p:cNvSpPr>
              <a:spLocks/>
            </p:cNvSpPr>
            <p:nvPr/>
          </p:nvSpPr>
          <p:spPr bwMode="auto">
            <a:xfrm>
              <a:off x="1843" y="763"/>
              <a:ext cx="34" cy="141"/>
            </a:xfrm>
            <a:custGeom>
              <a:avLst/>
              <a:gdLst>
                <a:gd name="T0" fmla="*/ 9 w 34"/>
                <a:gd name="T1" fmla="*/ 0 h 141"/>
                <a:gd name="T2" fmla="*/ 0 w 34"/>
                <a:gd name="T3" fmla="*/ 0 h 141"/>
                <a:gd name="T4" fmla="*/ 0 w 34"/>
                <a:gd name="T5" fmla="*/ 4 h 141"/>
                <a:gd name="T6" fmla="*/ 23 w 34"/>
                <a:gd name="T7" fmla="*/ 141 h 141"/>
                <a:gd name="T8" fmla="*/ 33 w 34"/>
                <a:gd name="T9" fmla="*/ 141 h 141"/>
                <a:gd name="T10" fmla="*/ 9 w 34"/>
                <a:gd name="T11" fmla="*/ 0 h 141"/>
              </a:gdLst>
              <a:ahLst/>
              <a:cxnLst>
                <a:cxn ang="0">
                  <a:pos x="T0" y="T1"/>
                </a:cxn>
                <a:cxn ang="0">
                  <a:pos x="T2" y="T3"/>
                </a:cxn>
                <a:cxn ang="0">
                  <a:pos x="T4" y="T5"/>
                </a:cxn>
                <a:cxn ang="0">
                  <a:pos x="T6" y="T7"/>
                </a:cxn>
                <a:cxn ang="0">
                  <a:pos x="T8" y="T9"/>
                </a:cxn>
                <a:cxn ang="0">
                  <a:pos x="T10" y="T11"/>
                </a:cxn>
              </a:cxnLst>
              <a:rect l="0" t="0" r="r" b="b"/>
              <a:pathLst>
                <a:path w="34" h="141">
                  <a:moveTo>
                    <a:pt x="9" y="0"/>
                  </a:moveTo>
                  <a:lnTo>
                    <a:pt x="0" y="0"/>
                  </a:lnTo>
                  <a:lnTo>
                    <a:pt x="0" y="4"/>
                  </a:lnTo>
                  <a:lnTo>
                    <a:pt x="23" y="141"/>
                  </a:lnTo>
                  <a:lnTo>
                    <a:pt x="33" y="141"/>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67" name="Freeform 166"/>
            <p:cNvSpPr>
              <a:spLocks/>
            </p:cNvSpPr>
            <p:nvPr/>
          </p:nvSpPr>
          <p:spPr bwMode="auto">
            <a:xfrm>
              <a:off x="1843" y="768"/>
              <a:ext cx="20" cy="132"/>
            </a:xfrm>
            <a:custGeom>
              <a:avLst/>
              <a:gdLst>
                <a:gd name="T0" fmla="*/ 9 w 20"/>
                <a:gd name="T1" fmla="*/ 0 h 132"/>
                <a:gd name="T2" fmla="*/ 0 w 20"/>
                <a:gd name="T3" fmla="*/ 0 h 132"/>
                <a:gd name="T4" fmla="*/ 0 w 20"/>
                <a:gd name="T5" fmla="*/ 129 h 132"/>
                <a:gd name="T6" fmla="*/ 2 w 20"/>
                <a:gd name="T7" fmla="*/ 132 h 132"/>
                <a:gd name="T8" fmla="*/ 9 w 20"/>
                <a:gd name="T9" fmla="*/ 132 h 132"/>
                <a:gd name="T10" fmla="*/ 9 w 20"/>
                <a:gd name="T11" fmla="*/ 0 h 132"/>
              </a:gdLst>
              <a:ahLst/>
              <a:cxnLst>
                <a:cxn ang="0">
                  <a:pos x="T0" y="T1"/>
                </a:cxn>
                <a:cxn ang="0">
                  <a:pos x="T2" y="T3"/>
                </a:cxn>
                <a:cxn ang="0">
                  <a:pos x="T4" y="T5"/>
                </a:cxn>
                <a:cxn ang="0">
                  <a:pos x="T6" y="T7"/>
                </a:cxn>
                <a:cxn ang="0">
                  <a:pos x="T8" y="T9"/>
                </a:cxn>
                <a:cxn ang="0">
                  <a:pos x="T10" y="T11"/>
                </a:cxn>
              </a:cxnLst>
              <a:rect l="0" t="0" r="r" b="b"/>
              <a:pathLst>
                <a:path w="20" h="132">
                  <a:moveTo>
                    <a:pt x="9" y="0"/>
                  </a:moveTo>
                  <a:lnTo>
                    <a:pt x="0" y="0"/>
                  </a:lnTo>
                  <a:lnTo>
                    <a:pt x="0" y="129"/>
                  </a:lnTo>
                  <a:lnTo>
                    <a:pt x="2" y="132"/>
                  </a:lnTo>
                  <a:lnTo>
                    <a:pt x="9" y="132"/>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68" name="Freeform 167"/>
            <p:cNvSpPr>
              <a:spLocks/>
            </p:cNvSpPr>
            <p:nvPr/>
          </p:nvSpPr>
          <p:spPr bwMode="auto">
            <a:xfrm>
              <a:off x="1754" y="588"/>
              <a:ext cx="99" cy="309"/>
            </a:xfrm>
            <a:custGeom>
              <a:avLst/>
              <a:gdLst>
                <a:gd name="T0" fmla="*/ 7 w 99"/>
                <a:gd name="T1" fmla="*/ 0 h 309"/>
                <a:gd name="T2" fmla="*/ 0 w 99"/>
                <a:gd name="T3" fmla="*/ 2 h 309"/>
                <a:gd name="T4" fmla="*/ 0 w 99"/>
                <a:gd name="T5" fmla="*/ 7 h 309"/>
                <a:gd name="T6" fmla="*/ 88 w 99"/>
                <a:gd name="T7" fmla="*/ 309 h 309"/>
                <a:gd name="T8" fmla="*/ 98 w 99"/>
                <a:gd name="T9" fmla="*/ 304 h 309"/>
                <a:gd name="T10" fmla="*/ 7 w 99"/>
                <a:gd name="T11" fmla="*/ 0 h 309"/>
              </a:gdLst>
              <a:ahLst/>
              <a:cxnLst>
                <a:cxn ang="0">
                  <a:pos x="T0" y="T1"/>
                </a:cxn>
                <a:cxn ang="0">
                  <a:pos x="T2" y="T3"/>
                </a:cxn>
                <a:cxn ang="0">
                  <a:pos x="T4" y="T5"/>
                </a:cxn>
                <a:cxn ang="0">
                  <a:pos x="T6" y="T7"/>
                </a:cxn>
                <a:cxn ang="0">
                  <a:pos x="T8" y="T9"/>
                </a:cxn>
                <a:cxn ang="0">
                  <a:pos x="T10" y="T11"/>
                </a:cxn>
              </a:cxnLst>
              <a:rect l="0" t="0" r="r" b="b"/>
              <a:pathLst>
                <a:path w="99" h="309">
                  <a:moveTo>
                    <a:pt x="7" y="0"/>
                  </a:moveTo>
                  <a:lnTo>
                    <a:pt x="0" y="2"/>
                  </a:lnTo>
                  <a:lnTo>
                    <a:pt x="0" y="7"/>
                  </a:lnTo>
                  <a:lnTo>
                    <a:pt x="88" y="309"/>
                  </a:lnTo>
                  <a:lnTo>
                    <a:pt x="98" y="304"/>
                  </a:lnTo>
                  <a:lnTo>
                    <a:pt x="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69" name="Freeform 168"/>
            <p:cNvSpPr>
              <a:spLocks/>
            </p:cNvSpPr>
            <p:nvPr/>
          </p:nvSpPr>
          <p:spPr bwMode="auto">
            <a:xfrm>
              <a:off x="1754" y="592"/>
              <a:ext cx="82" cy="320"/>
            </a:xfrm>
            <a:custGeom>
              <a:avLst/>
              <a:gdLst>
                <a:gd name="T0" fmla="*/ 9 w 82"/>
                <a:gd name="T1" fmla="*/ 0 h 320"/>
                <a:gd name="T2" fmla="*/ 0 w 82"/>
                <a:gd name="T3" fmla="*/ 0 h 320"/>
                <a:gd name="T4" fmla="*/ 71 w 82"/>
                <a:gd name="T5" fmla="*/ 311 h 320"/>
                <a:gd name="T6" fmla="*/ 71 w 82"/>
                <a:gd name="T7" fmla="*/ 314 h 320"/>
                <a:gd name="T8" fmla="*/ 74 w 82"/>
                <a:gd name="T9" fmla="*/ 319 h 320"/>
                <a:gd name="T10" fmla="*/ 81 w 82"/>
                <a:gd name="T11" fmla="*/ 314 h 320"/>
                <a:gd name="T12" fmla="*/ 9 w 82"/>
                <a:gd name="T13" fmla="*/ 0 h 320"/>
              </a:gdLst>
              <a:ahLst/>
              <a:cxnLst>
                <a:cxn ang="0">
                  <a:pos x="T0" y="T1"/>
                </a:cxn>
                <a:cxn ang="0">
                  <a:pos x="T2" y="T3"/>
                </a:cxn>
                <a:cxn ang="0">
                  <a:pos x="T4" y="T5"/>
                </a:cxn>
                <a:cxn ang="0">
                  <a:pos x="T6" y="T7"/>
                </a:cxn>
                <a:cxn ang="0">
                  <a:pos x="T8" y="T9"/>
                </a:cxn>
                <a:cxn ang="0">
                  <a:pos x="T10" y="T11"/>
                </a:cxn>
                <a:cxn ang="0">
                  <a:pos x="T12" y="T13"/>
                </a:cxn>
              </a:cxnLst>
              <a:rect l="0" t="0" r="r" b="b"/>
              <a:pathLst>
                <a:path w="82" h="320">
                  <a:moveTo>
                    <a:pt x="9" y="0"/>
                  </a:moveTo>
                  <a:lnTo>
                    <a:pt x="0" y="0"/>
                  </a:lnTo>
                  <a:lnTo>
                    <a:pt x="71" y="311"/>
                  </a:lnTo>
                  <a:lnTo>
                    <a:pt x="71" y="314"/>
                  </a:lnTo>
                  <a:lnTo>
                    <a:pt x="74" y="319"/>
                  </a:lnTo>
                  <a:lnTo>
                    <a:pt x="81" y="314"/>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70" name="Freeform 169"/>
            <p:cNvSpPr>
              <a:spLocks/>
            </p:cNvSpPr>
            <p:nvPr/>
          </p:nvSpPr>
          <p:spPr bwMode="auto">
            <a:xfrm>
              <a:off x="1711" y="705"/>
              <a:ext cx="125" cy="202"/>
            </a:xfrm>
            <a:custGeom>
              <a:avLst/>
              <a:gdLst>
                <a:gd name="T0" fmla="*/ 9 w 125"/>
                <a:gd name="T1" fmla="*/ 0 h 202"/>
                <a:gd name="T2" fmla="*/ 0 w 125"/>
                <a:gd name="T3" fmla="*/ 4 h 202"/>
                <a:gd name="T4" fmla="*/ 2 w 125"/>
                <a:gd name="T5" fmla="*/ 9 h 202"/>
                <a:gd name="T6" fmla="*/ 115 w 125"/>
                <a:gd name="T7" fmla="*/ 201 h 202"/>
                <a:gd name="T8" fmla="*/ 124 w 125"/>
                <a:gd name="T9" fmla="*/ 196 h 202"/>
                <a:gd name="T10" fmla="*/ 9 w 125"/>
                <a:gd name="T11" fmla="*/ 0 h 202"/>
              </a:gdLst>
              <a:ahLst/>
              <a:cxnLst>
                <a:cxn ang="0">
                  <a:pos x="T0" y="T1"/>
                </a:cxn>
                <a:cxn ang="0">
                  <a:pos x="T2" y="T3"/>
                </a:cxn>
                <a:cxn ang="0">
                  <a:pos x="T4" y="T5"/>
                </a:cxn>
                <a:cxn ang="0">
                  <a:pos x="T6" y="T7"/>
                </a:cxn>
                <a:cxn ang="0">
                  <a:pos x="T8" y="T9"/>
                </a:cxn>
                <a:cxn ang="0">
                  <a:pos x="T10" y="T11"/>
                </a:cxn>
              </a:cxnLst>
              <a:rect l="0" t="0" r="r" b="b"/>
              <a:pathLst>
                <a:path w="125" h="202">
                  <a:moveTo>
                    <a:pt x="9" y="0"/>
                  </a:moveTo>
                  <a:lnTo>
                    <a:pt x="0" y="4"/>
                  </a:lnTo>
                  <a:lnTo>
                    <a:pt x="2" y="9"/>
                  </a:lnTo>
                  <a:lnTo>
                    <a:pt x="115" y="201"/>
                  </a:lnTo>
                  <a:lnTo>
                    <a:pt x="124" y="196"/>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71" name="Freeform 170"/>
            <p:cNvSpPr>
              <a:spLocks/>
            </p:cNvSpPr>
            <p:nvPr/>
          </p:nvSpPr>
          <p:spPr bwMode="auto">
            <a:xfrm>
              <a:off x="1714" y="710"/>
              <a:ext cx="91" cy="192"/>
            </a:xfrm>
            <a:custGeom>
              <a:avLst/>
              <a:gdLst>
                <a:gd name="T0" fmla="*/ 9 w 91"/>
                <a:gd name="T1" fmla="*/ 0 h 192"/>
                <a:gd name="T2" fmla="*/ 0 w 91"/>
                <a:gd name="T3" fmla="*/ 4 h 192"/>
                <a:gd name="T4" fmla="*/ 79 w 91"/>
                <a:gd name="T5" fmla="*/ 187 h 192"/>
                <a:gd name="T6" fmla="*/ 81 w 91"/>
                <a:gd name="T7" fmla="*/ 187 h 192"/>
                <a:gd name="T8" fmla="*/ 83 w 91"/>
                <a:gd name="T9" fmla="*/ 192 h 192"/>
                <a:gd name="T10" fmla="*/ 91 w 91"/>
                <a:gd name="T11" fmla="*/ 187 h 192"/>
                <a:gd name="T12" fmla="*/ 9 w 91"/>
                <a:gd name="T13" fmla="*/ 0 h 192"/>
              </a:gdLst>
              <a:ahLst/>
              <a:cxnLst>
                <a:cxn ang="0">
                  <a:pos x="T0" y="T1"/>
                </a:cxn>
                <a:cxn ang="0">
                  <a:pos x="T2" y="T3"/>
                </a:cxn>
                <a:cxn ang="0">
                  <a:pos x="T4" y="T5"/>
                </a:cxn>
                <a:cxn ang="0">
                  <a:pos x="T6" y="T7"/>
                </a:cxn>
                <a:cxn ang="0">
                  <a:pos x="T8" y="T9"/>
                </a:cxn>
                <a:cxn ang="0">
                  <a:pos x="T10" y="T11"/>
                </a:cxn>
                <a:cxn ang="0">
                  <a:pos x="T12" y="T13"/>
                </a:cxn>
              </a:cxnLst>
              <a:rect l="0" t="0" r="r" b="b"/>
              <a:pathLst>
                <a:path w="91" h="192">
                  <a:moveTo>
                    <a:pt x="9" y="0"/>
                  </a:moveTo>
                  <a:lnTo>
                    <a:pt x="0" y="4"/>
                  </a:lnTo>
                  <a:lnTo>
                    <a:pt x="79" y="187"/>
                  </a:lnTo>
                  <a:lnTo>
                    <a:pt x="81" y="187"/>
                  </a:lnTo>
                  <a:lnTo>
                    <a:pt x="83" y="192"/>
                  </a:lnTo>
                  <a:lnTo>
                    <a:pt x="91" y="187"/>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72" name="Freeform 171"/>
            <p:cNvSpPr>
              <a:spLocks/>
            </p:cNvSpPr>
            <p:nvPr/>
          </p:nvSpPr>
          <p:spPr bwMode="auto">
            <a:xfrm>
              <a:off x="1728" y="825"/>
              <a:ext cx="72" cy="72"/>
            </a:xfrm>
            <a:custGeom>
              <a:avLst/>
              <a:gdLst>
                <a:gd name="T0" fmla="*/ 7 w 72"/>
                <a:gd name="T1" fmla="*/ 0 h 72"/>
                <a:gd name="T2" fmla="*/ 0 w 72"/>
                <a:gd name="T3" fmla="*/ 7 h 72"/>
                <a:gd name="T4" fmla="*/ 2 w 72"/>
                <a:gd name="T5" fmla="*/ 9 h 72"/>
                <a:gd name="T6" fmla="*/ 4 w 72"/>
                <a:gd name="T7" fmla="*/ 9 h 72"/>
                <a:gd name="T8" fmla="*/ 67 w 72"/>
                <a:gd name="T9" fmla="*/ 72 h 72"/>
                <a:gd name="T10" fmla="*/ 71 w 72"/>
                <a:gd name="T11" fmla="*/ 67 h 72"/>
                <a:gd name="T12" fmla="*/ 7 w 72"/>
                <a:gd name="T13" fmla="*/ 0 h 72"/>
              </a:gdLst>
              <a:ahLst/>
              <a:cxnLst>
                <a:cxn ang="0">
                  <a:pos x="T0" y="T1"/>
                </a:cxn>
                <a:cxn ang="0">
                  <a:pos x="T2" y="T3"/>
                </a:cxn>
                <a:cxn ang="0">
                  <a:pos x="T4" y="T5"/>
                </a:cxn>
                <a:cxn ang="0">
                  <a:pos x="T6" y="T7"/>
                </a:cxn>
                <a:cxn ang="0">
                  <a:pos x="T8" y="T9"/>
                </a:cxn>
                <a:cxn ang="0">
                  <a:pos x="T10" y="T11"/>
                </a:cxn>
                <a:cxn ang="0">
                  <a:pos x="T12" y="T13"/>
                </a:cxn>
              </a:cxnLst>
              <a:rect l="0" t="0" r="r" b="b"/>
              <a:pathLst>
                <a:path w="72" h="72">
                  <a:moveTo>
                    <a:pt x="7" y="0"/>
                  </a:moveTo>
                  <a:lnTo>
                    <a:pt x="0" y="7"/>
                  </a:lnTo>
                  <a:lnTo>
                    <a:pt x="2" y="9"/>
                  </a:lnTo>
                  <a:lnTo>
                    <a:pt x="4" y="9"/>
                  </a:lnTo>
                  <a:lnTo>
                    <a:pt x="67" y="72"/>
                  </a:lnTo>
                  <a:lnTo>
                    <a:pt x="71" y="67"/>
                  </a:lnTo>
                  <a:lnTo>
                    <a:pt x="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73" name="Freeform 172"/>
            <p:cNvSpPr>
              <a:spLocks/>
            </p:cNvSpPr>
            <p:nvPr/>
          </p:nvSpPr>
          <p:spPr bwMode="auto">
            <a:xfrm>
              <a:off x="1730" y="830"/>
              <a:ext cx="60" cy="72"/>
            </a:xfrm>
            <a:custGeom>
              <a:avLst/>
              <a:gdLst>
                <a:gd name="T0" fmla="*/ 9 w 60"/>
                <a:gd name="T1" fmla="*/ 0 h 72"/>
                <a:gd name="T2" fmla="*/ 0 w 60"/>
                <a:gd name="T3" fmla="*/ 4 h 72"/>
                <a:gd name="T4" fmla="*/ 48 w 60"/>
                <a:gd name="T5" fmla="*/ 67 h 72"/>
                <a:gd name="T6" fmla="*/ 50 w 60"/>
                <a:gd name="T7" fmla="*/ 69 h 72"/>
                <a:gd name="T8" fmla="*/ 55 w 60"/>
                <a:gd name="T9" fmla="*/ 72 h 72"/>
                <a:gd name="T10" fmla="*/ 60 w 60"/>
                <a:gd name="T11" fmla="*/ 64 h 72"/>
                <a:gd name="T12" fmla="*/ 9 w 60"/>
                <a:gd name="T13" fmla="*/ 0 h 72"/>
              </a:gdLst>
              <a:ahLst/>
              <a:cxnLst>
                <a:cxn ang="0">
                  <a:pos x="T0" y="T1"/>
                </a:cxn>
                <a:cxn ang="0">
                  <a:pos x="T2" y="T3"/>
                </a:cxn>
                <a:cxn ang="0">
                  <a:pos x="T4" y="T5"/>
                </a:cxn>
                <a:cxn ang="0">
                  <a:pos x="T6" y="T7"/>
                </a:cxn>
                <a:cxn ang="0">
                  <a:pos x="T8" y="T9"/>
                </a:cxn>
                <a:cxn ang="0">
                  <a:pos x="T10" y="T11"/>
                </a:cxn>
                <a:cxn ang="0">
                  <a:pos x="T12" y="T13"/>
                </a:cxn>
              </a:cxnLst>
              <a:rect l="0" t="0" r="r" b="b"/>
              <a:pathLst>
                <a:path w="60" h="72">
                  <a:moveTo>
                    <a:pt x="9" y="0"/>
                  </a:moveTo>
                  <a:lnTo>
                    <a:pt x="0" y="4"/>
                  </a:lnTo>
                  <a:lnTo>
                    <a:pt x="48" y="67"/>
                  </a:lnTo>
                  <a:lnTo>
                    <a:pt x="50" y="69"/>
                  </a:lnTo>
                  <a:lnTo>
                    <a:pt x="55" y="72"/>
                  </a:lnTo>
                  <a:lnTo>
                    <a:pt x="60" y="64"/>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74" name="Freeform 173"/>
            <p:cNvSpPr>
              <a:spLocks/>
            </p:cNvSpPr>
            <p:nvPr/>
          </p:nvSpPr>
          <p:spPr bwMode="auto">
            <a:xfrm>
              <a:off x="1560" y="768"/>
              <a:ext cx="226" cy="132"/>
            </a:xfrm>
            <a:custGeom>
              <a:avLst/>
              <a:gdLst>
                <a:gd name="T0" fmla="*/ 4 w 226"/>
                <a:gd name="T1" fmla="*/ 0 h 132"/>
                <a:gd name="T2" fmla="*/ 0 w 226"/>
                <a:gd name="T3" fmla="*/ 9 h 132"/>
                <a:gd name="T4" fmla="*/ 4 w 226"/>
                <a:gd name="T5" fmla="*/ 12 h 132"/>
                <a:gd name="T6" fmla="*/ 220 w 226"/>
                <a:gd name="T7" fmla="*/ 132 h 132"/>
                <a:gd name="T8" fmla="*/ 225 w 226"/>
                <a:gd name="T9" fmla="*/ 122 h 132"/>
                <a:gd name="T10" fmla="*/ 4 w 226"/>
                <a:gd name="T11" fmla="*/ 0 h 132"/>
              </a:gdLst>
              <a:ahLst/>
              <a:cxnLst>
                <a:cxn ang="0">
                  <a:pos x="T0" y="T1"/>
                </a:cxn>
                <a:cxn ang="0">
                  <a:pos x="T2" y="T3"/>
                </a:cxn>
                <a:cxn ang="0">
                  <a:pos x="T4" y="T5"/>
                </a:cxn>
                <a:cxn ang="0">
                  <a:pos x="T6" y="T7"/>
                </a:cxn>
                <a:cxn ang="0">
                  <a:pos x="T8" y="T9"/>
                </a:cxn>
                <a:cxn ang="0">
                  <a:pos x="T10" y="T11"/>
                </a:cxn>
              </a:cxnLst>
              <a:rect l="0" t="0" r="r" b="b"/>
              <a:pathLst>
                <a:path w="226" h="132">
                  <a:moveTo>
                    <a:pt x="4" y="0"/>
                  </a:moveTo>
                  <a:lnTo>
                    <a:pt x="0" y="9"/>
                  </a:lnTo>
                  <a:lnTo>
                    <a:pt x="4" y="12"/>
                  </a:lnTo>
                  <a:lnTo>
                    <a:pt x="220" y="132"/>
                  </a:lnTo>
                  <a:lnTo>
                    <a:pt x="225" y="122"/>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75" name="Freeform 174"/>
            <p:cNvSpPr>
              <a:spLocks/>
            </p:cNvSpPr>
            <p:nvPr/>
          </p:nvSpPr>
          <p:spPr bwMode="auto">
            <a:xfrm>
              <a:off x="1565" y="770"/>
              <a:ext cx="216" cy="139"/>
            </a:xfrm>
            <a:custGeom>
              <a:avLst/>
              <a:gdLst>
                <a:gd name="T0" fmla="*/ 4 w 216"/>
                <a:gd name="T1" fmla="*/ 0 h 139"/>
                <a:gd name="T2" fmla="*/ 0 w 216"/>
                <a:gd name="T3" fmla="*/ 9 h 139"/>
                <a:gd name="T4" fmla="*/ 206 w 216"/>
                <a:gd name="T5" fmla="*/ 139 h 139"/>
                <a:gd name="T6" fmla="*/ 213 w 216"/>
                <a:gd name="T7" fmla="*/ 139 h 139"/>
                <a:gd name="T8" fmla="*/ 216 w 216"/>
                <a:gd name="T9" fmla="*/ 132 h 139"/>
                <a:gd name="T10" fmla="*/ 4 w 216"/>
                <a:gd name="T11" fmla="*/ 0 h 139"/>
              </a:gdLst>
              <a:ahLst/>
              <a:cxnLst>
                <a:cxn ang="0">
                  <a:pos x="T0" y="T1"/>
                </a:cxn>
                <a:cxn ang="0">
                  <a:pos x="T2" y="T3"/>
                </a:cxn>
                <a:cxn ang="0">
                  <a:pos x="T4" y="T5"/>
                </a:cxn>
                <a:cxn ang="0">
                  <a:pos x="T6" y="T7"/>
                </a:cxn>
                <a:cxn ang="0">
                  <a:pos x="T8" y="T9"/>
                </a:cxn>
                <a:cxn ang="0">
                  <a:pos x="T10" y="T11"/>
                </a:cxn>
              </a:cxnLst>
              <a:rect l="0" t="0" r="r" b="b"/>
              <a:pathLst>
                <a:path w="216" h="139">
                  <a:moveTo>
                    <a:pt x="4" y="0"/>
                  </a:moveTo>
                  <a:lnTo>
                    <a:pt x="0" y="9"/>
                  </a:lnTo>
                  <a:lnTo>
                    <a:pt x="206" y="139"/>
                  </a:lnTo>
                  <a:lnTo>
                    <a:pt x="213" y="139"/>
                  </a:lnTo>
                  <a:lnTo>
                    <a:pt x="216" y="132"/>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76" name="Freeform 175"/>
            <p:cNvSpPr>
              <a:spLocks/>
            </p:cNvSpPr>
            <p:nvPr/>
          </p:nvSpPr>
          <p:spPr bwMode="auto">
            <a:xfrm>
              <a:off x="1610" y="868"/>
              <a:ext cx="164" cy="41"/>
            </a:xfrm>
            <a:custGeom>
              <a:avLst/>
              <a:gdLst>
                <a:gd name="T0" fmla="*/ 0 w 164"/>
                <a:gd name="T1" fmla="*/ 0 h 41"/>
                <a:gd name="T2" fmla="*/ 0 w 164"/>
                <a:gd name="T3" fmla="*/ 7 h 41"/>
                <a:gd name="T4" fmla="*/ 2 w 164"/>
                <a:gd name="T5" fmla="*/ 9 h 41"/>
                <a:gd name="T6" fmla="*/ 4 w 164"/>
                <a:gd name="T7" fmla="*/ 9 h 41"/>
                <a:gd name="T8" fmla="*/ 163 w 164"/>
                <a:gd name="T9" fmla="*/ 40 h 41"/>
                <a:gd name="T10" fmla="*/ 163 w 164"/>
                <a:gd name="T11" fmla="*/ 31 h 41"/>
                <a:gd name="T12" fmla="*/ 0 w 164"/>
                <a:gd name="T13" fmla="*/ 0 h 41"/>
              </a:gdLst>
              <a:ahLst/>
              <a:cxnLst>
                <a:cxn ang="0">
                  <a:pos x="T0" y="T1"/>
                </a:cxn>
                <a:cxn ang="0">
                  <a:pos x="T2" y="T3"/>
                </a:cxn>
                <a:cxn ang="0">
                  <a:pos x="T4" y="T5"/>
                </a:cxn>
                <a:cxn ang="0">
                  <a:pos x="T6" y="T7"/>
                </a:cxn>
                <a:cxn ang="0">
                  <a:pos x="T8" y="T9"/>
                </a:cxn>
                <a:cxn ang="0">
                  <a:pos x="T10" y="T11"/>
                </a:cxn>
                <a:cxn ang="0">
                  <a:pos x="T12" y="T13"/>
                </a:cxn>
              </a:cxnLst>
              <a:rect l="0" t="0" r="r" b="b"/>
              <a:pathLst>
                <a:path w="164" h="41">
                  <a:moveTo>
                    <a:pt x="0" y="0"/>
                  </a:moveTo>
                  <a:lnTo>
                    <a:pt x="0" y="7"/>
                  </a:lnTo>
                  <a:lnTo>
                    <a:pt x="2" y="9"/>
                  </a:lnTo>
                  <a:lnTo>
                    <a:pt x="4" y="9"/>
                  </a:lnTo>
                  <a:lnTo>
                    <a:pt x="163" y="40"/>
                  </a:lnTo>
                  <a:lnTo>
                    <a:pt x="163" y="31"/>
                  </a:lnTo>
                  <a:lnTo>
                    <a:pt x="0"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77" name="Freeform 176"/>
            <p:cNvSpPr>
              <a:spLocks/>
            </p:cNvSpPr>
            <p:nvPr/>
          </p:nvSpPr>
          <p:spPr bwMode="auto">
            <a:xfrm>
              <a:off x="1613" y="868"/>
              <a:ext cx="127" cy="41"/>
            </a:xfrm>
            <a:custGeom>
              <a:avLst/>
              <a:gdLst>
                <a:gd name="T0" fmla="*/ 4 w 127"/>
                <a:gd name="T1" fmla="*/ 0 h 41"/>
                <a:gd name="T2" fmla="*/ 0 w 127"/>
                <a:gd name="T3" fmla="*/ 9 h 41"/>
                <a:gd name="T4" fmla="*/ 124 w 127"/>
                <a:gd name="T5" fmla="*/ 40 h 41"/>
                <a:gd name="T6" fmla="*/ 127 w 127"/>
                <a:gd name="T7" fmla="*/ 33 h 41"/>
                <a:gd name="T8" fmla="*/ 4 w 127"/>
                <a:gd name="T9" fmla="*/ 0 h 41"/>
              </a:gdLst>
              <a:ahLst/>
              <a:cxnLst>
                <a:cxn ang="0">
                  <a:pos x="T0" y="T1"/>
                </a:cxn>
                <a:cxn ang="0">
                  <a:pos x="T2" y="T3"/>
                </a:cxn>
                <a:cxn ang="0">
                  <a:pos x="T4" y="T5"/>
                </a:cxn>
                <a:cxn ang="0">
                  <a:pos x="T6" y="T7"/>
                </a:cxn>
                <a:cxn ang="0">
                  <a:pos x="T8" y="T9"/>
                </a:cxn>
              </a:cxnLst>
              <a:rect l="0" t="0" r="r" b="b"/>
              <a:pathLst>
                <a:path w="127" h="41">
                  <a:moveTo>
                    <a:pt x="4" y="0"/>
                  </a:moveTo>
                  <a:lnTo>
                    <a:pt x="0" y="9"/>
                  </a:lnTo>
                  <a:lnTo>
                    <a:pt x="124" y="40"/>
                  </a:lnTo>
                  <a:lnTo>
                    <a:pt x="127" y="33"/>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78" name="Freeform 177"/>
            <p:cNvSpPr>
              <a:spLocks/>
            </p:cNvSpPr>
            <p:nvPr/>
          </p:nvSpPr>
          <p:spPr bwMode="auto">
            <a:xfrm>
              <a:off x="305" y="895"/>
              <a:ext cx="197" cy="36"/>
            </a:xfrm>
            <a:custGeom>
              <a:avLst/>
              <a:gdLst>
                <a:gd name="T0" fmla="*/ 0 w 197"/>
                <a:gd name="T1" fmla="*/ 0 h 36"/>
                <a:gd name="T2" fmla="*/ 0 w 197"/>
                <a:gd name="T3" fmla="*/ 23 h 36"/>
                <a:gd name="T4" fmla="*/ 196 w 197"/>
                <a:gd name="T5" fmla="*/ 36 h 36"/>
                <a:gd name="T6" fmla="*/ 196 w 197"/>
                <a:gd name="T7" fmla="*/ 11 h 36"/>
                <a:gd name="T8" fmla="*/ 0 w 197"/>
                <a:gd name="T9" fmla="*/ 0 h 36"/>
              </a:gdLst>
              <a:ahLst/>
              <a:cxnLst>
                <a:cxn ang="0">
                  <a:pos x="T0" y="T1"/>
                </a:cxn>
                <a:cxn ang="0">
                  <a:pos x="T2" y="T3"/>
                </a:cxn>
                <a:cxn ang="0">
                  <a:pos x="T4" y="T5"/>
                </a:cxn>
                <a:cxn ang="0">
                  <a:pos x="T6" y="T7"/>
                </a:cxn>
                <a:cxn ang="0">
                  <a:pos x="T8" y="T9"/>
                </a:cxn>
              </a:cxnLst>
              <a:rect l="0" t="0" r="r" b="b"/>
              <a:pathLst>
                <a:path w="197" h="36">
                  <a:moveTo>
                    <a:pt x="0" y="0"/>
                  </a:moveTo>
                  <a:lnTo>
                    <a:pt x="0" y="23"/>
                  </a:lnTo>
                  <a:lnTo>
                    <a:pt x="196" y="36"/>
                  </a:lnTo>
                  <a:lnTo>
                    <a:pt x="196" y="11"/>
                  </a:lnTo>
                  <a:lnTo>
                    <a:pt x="0"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79" name="Freeform 178"/>
            <p:cNvSpPr>
              <a:spLocks/>
            </p:cNvSpPr>
            <p:nvPr/>
          </p:nvSpPr>
          <p:spPr bwMode="auto">
            <a:xfrm>
              <a:off x="492" y="489"/>
              <a:ext cx="84" cy="168"/>
            </a:xfrm>
            <a:custGeom>
              <a:avLst/>
              <a:gdLst>
                <a:gd name="T0" fmla="*/ 16 w 84"/>
                <a:gd name="T1" fmla="*/ 0 h 168"/>
                <a:gd name="T2" fmla="*/ 0 w 84"/>
                <a:gd name="T3" fmla="*/ 0 h 168"/>
                <a:gd name="T4" fmla="*/ 0 w 84"/>
                <a:gd name="T5" fmla="*/ 40 h 168"/>
                <a:gd name="T6" fmla="*/ 21 w 84"/>
                <a:gd name="T7" fmla="*/ 103 h 168"/>
                <a:gd name="T8" fmla="*/ 0 w 84"/>
                <a:gd name="T9" fmla="*/ 103 h 168"/>
                <a:gd name="T10" fmla="*/ 0 w 84"/>
                <a:gd name="T11" fmla="*/ 132 h 168"/>
                <a:gd name="T12" fmla="*/ 33 w 84"/>
                <a:gd name="T13" fmla="*/ 132 h 168"/>
                <a:gd name="T14" fmla="*/ 48 w 84"/>
                <a:gd name="T15" fmla="*/ 168 h 168"/>
                <a:gd name="T16" fmla="*/ 84 w 84"/>
                <a:gd name="T17" fmla="*/ 168 h 168"/>
                <a:gd name="T18" fmla="*/ 16 w 84"/>
                <a:gd name="T19" fmla="*/ 0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4" h="168">
                  <a:moveTo>
                    <a:pt x="16" y="0"/>
                  </a:moveTo>
                  <a:lnTo>
                    <a:pt x="0" y="0"/>
                  </a:lnTo>
                  <a:lnTo>
                    <a:pt x="0" y="40"/>
                  </a:lnTo>
                  <a:lnTo>
                    <a:pt x="21" y="103"/>
                  </a:lnTo>
                  <a:lnTo>
                    <a:pt x="0" y="103"/>
                  </a:lnTo>
                  <a:lnTo>
                    <a:pt x="0" y="132"/>
                  </a:lnTo>
                  <a:lnTo>
                    <a:pt x="33" y="132"/>
                  </a:lnTo>
                  <a:lnTo>
                    <a:pt x="48" y="168"/>
                  </a:lnTo>
                  <a:lnTo>
                    <a:pt x="84" y="168"/>
                  </a:lnTo>
                  <a:lnTo>
                    <a:pt x="16"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80" name="Freeform 179"/>
            <p:cNvSpPr>
              <a:spLocks/>
            </p:cNvSpPr>
            <p:nvPr/>
          </p:nvSpPr>
          <p:spPr bwMode="auto">
            <a:xfrm>
              <a:off x="408" y="489"/>
              <a:ext cx="84" cy="168"/>
            </a:xfrm>
            <a:custGeom>
              <a:avLst/>
              <a:gdLst>
                <a:gd name="T0" fmla="*/ 84 w 84"/>
                <a:gd name="T1" fmla="*/ 0 h 168"/>
                <a:gd name="T2" fmla="*/ 64 w 84"/>
                <a:gd name="T3" fmla="*/ 0 h 168"/>
                <a:gd name="T4" fmla="*/ 0 w 84"/>
                <a:gd name="T5" fmla="*/ 168 h 168"/>
                <a:gd name="T6" fmla="*/ 35 w 84"/>
                <a:gd name="T7" fmla="*/ 168 h 168"/>
                <a:gd name="T8" fmla="*/ 50 w 84"/>
                <a:gd name="T9" fmla="*/ 132 h 168"/>
                <a:gd name="T10" fmla="*/ 84 w 84"/>
                <a:gd name="T11" fmla="*/ 132 h 168"/>
                <a:gd name="T12" fmla="*/ 84 w 84"/>
                <a:gd name="T13" fmla="*/ 103 h 168"/>
                <a:gd name="T14" fmla="*/ 60 w 84"/>
                <a:gd name="T15" fmla="*/ 103 h 168"/>
                <a:gd name="T16" fmla="*/ 81 w 84"/>
                <a:gd name="T17" fmla="*/ 40 h 168"/>
                <a:gd name="T18" fmla="*/ 84 w 84"/>
                <a:gd name="T19" fmla="*/ 40 h 168"/>
                <a:gd name="T20" fmla="*/ 84 w 84"/>
                <a:gd name="T21" fmla="*/ 0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4" h="168">
                  <a:moveTo>
                    <a:pt x="84" y="0"/>
                  </a:moveTo>
                  <a:lnTo>
                    <a:pt x="64" y="0"/>
                  </a:lnTo>
                  <a:lnTo>
                    <a:pt x="0" y="168"/>
                  </a:lnTo>
                  <a:lnTo>
                    <a:pt x="35" y="168"/>
                  </a:lnTo>
                  <a:lnTo>
                    <a:pt x="50" y="132"/>
                  </a:lnTo>
                  <a:lnTo>
                    <a:pt x="84" y="132"/>
                  </a:lnTo>
                  <a:lnTo>
                    <a:pt x="84" y="103"/>
                  </a:lnTo>
                  <a:lnTo>
                    <a:pt x="60" y="103"/>
                  </a:lnTo>
                  <a:lnTo>
                    <a:pt x="81" y="40"/>
                  </a:lnTo>
                  <a:lnTo>
                    <a:pt x="84" y="40"/>
                  </a:lnTo>
                  <a:lnTo>
                    <a:pt x="8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81" name="Freeform 180"/>
            <p:cNvSpPr>
              <a:spLocks/>
            </p:cNvSpPr>
            <p:nvPr/>
          </p:nvSpPr>
          <p:spPr bwMode="auto">
            <a:xfrm>
              <a:off x="9014" y="412"/>
              <a:ext cx="75" cy="166"/>
            </a:xfrm>
            <a:custGeom>
              <a:avLst/>
              <a:gdLst>
                <a:gd name="T0" fmla="*/ 31 w 75"/>
                <a:gd name="T1" fmla="*/ 0 h 166"/>
                <a:gd name="T2" fmla="*/ 0 w 75"/>
                <a:gd name="T3" fmla="*/ 0 h 166"/>
                <a:gd name="T4" fmla="*/ 0 w 75"/>
                <a:gd name="T5" fmla="*/ 28 h 166"/>
                <a:gd name="T6" fmla="*/ 16 w 75"/>
                <a:gd name="T7" fmla="*/ 28 h 166"/>
                <a:gd name="T8" fmla="*/ 28 w 75"/>
                <a:gd name="T9" fmla="*/ 33 h 166"/>
                <a:gd name="T10" fmla="*/ 33 w 75"/>
                <a:gd name="T11" fmla="*/ 45 h 166"/>
                <a:gd name="T12" fmla="*/ 28 w 75"/>
                <a:gd name="T13" fmla="*/ 60 h 166"/>
                <a:gd name="T14" fmla="*/ 14 w 75"/>
                <a:gd name="T15" fmla="*/ 64 h 166"/>
                <a:gd name="T16" fmla="*/ 0 w 75"/>
                <a:gd name="T17" fmla="*/ 64 h 166"/>
                <a:gd name="T18" fmla="*/ 0 w 75"/>
                <a:gd name="T19" fmla="*/ 93 h 166"/>
                <a:gd name="T20" fmla="*/ 24 w 75"/>
                <a:gd name="T21" fmla="*/ 96 h 166"/>
                <a:gd name="T22" fmla="*/ 36 w 75"/>
                <a:gd name="T23" fmla="*/ 103 h 166"/>
                <a:gd name="T24" fmla="*/ 38 w 75"/>
                <a:gd name="T25" fmla="*/ 117 h 166"/>
                <a:gd name="T26" fmla="*/ 33 w 75"/>
                <a:gd name="T27" fmla="*/ 131 h 166"/>
                <a:gd name="T28" fmla="*/ 21 w 75"/>
                <a:gd name="T29" fmla="*/ 136 h 166"/>
                <a:gd name="T30" fmla="*/ 0 w 75"/>
                <a:gd name="T31" fmla="*/ 139 h 166"/>
                <a:gd name="T32" fmla="*/ 0 w 75"/>
                <a:gd name="T33" fmla="*/ 165 h 166"/>
                <a:gd name="T34" fmla="*/ 31 w 75"/>
                <a:gd name="T35" fmla="*/ 165 h 166"/>
                <a:gd name="T36" fmla="*/ 55 w 75"/>
                <a:gd name="T37" fmla="*/ 158 h 166"/>
                <a:gd name="T38" fmla="*/ 69 w 75"/>
                <a:gd name="T39" fmla="*/ 139 h 166"/>
                <a:gd name="T40" fmla="*/ 74 w 75"/>
                <a:gd name="T41" fmla="*/ 117 h 166"/>
                <a:gd name="T42" fmla="*/ 67 w 75"/>
                <a:gd name="T43" fmla="*/ 91 h 166"/>
                <a:gd name="T44" fmla="*/ 43 w 75"/>
                <a:gd name="T45" fmla="*/ 76 h 166"/>
                <a:gd name="T46" fmla="*/ 60 w 75"/>
                <a:gd name="T47" fmla="*/ 64 h 166"/>
                <a:gd name="T48" fmla="*/ 67 w 75"/>
                <a:gd name="T49" fmla="*/ 40 h 166"/>
                <a:gd name="T50" fmla="*/ 60 w 75"/>
                <a:gd name="T51" fmla="*/ 21 h 166"/>
                <a:gd name="T52" fmla="*/ 48 w 75"/>
                <a:gd name="T53" fmla="*/ 7 h 166"/>
                <a:gd name="T54" fmla="*/ 31 w 75"/>
                <a:gd name="T55" fmla="*/ 0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75" h="166">
                  <a:moveTo>
                    <a:pt x="31" y="0"/>
                  </a:moveTo>
                  <a:lnTo>
                    <a:pt x="0" y="0"/>
                  </a:lnTo>
                  <a:lnTo>
                    <a:pt x="0" y="28"/>
                  </a:lnTo>
                  <a:lnTo>
                    <a:pt x="16" y="28"/>
                  </a:lnTo>
                  <a:lnTo>
                    <a:pt x="28" y="33"/>
                  </a:lnTo>
                  <a:lnTo>
                    <a:pt x="33" y="45"/>
                  </a:lnTo>
                  <a:lnTo>
                    <a:pt x="28" y="60"/>
                  </a:lnTo>
                  <a:lnTo>
                    <a:pt x="14" y="64"/>
                  </a:lnTo>
                  <a:lnTo>
                    <a:pt x="0" y="64"/>
                  </a:lnTo>
                  <a:lnTo>
                    <a:pt x="0" y="93"/>
                  </a:lnTo>
                  <a:lnTo>
                    <a:pt x="24" y="96"/>
                  </a:lnTo>
                  <a:lnTo>
                    <a:pt x="36" y="103"/>
                  </a:lnTo>
                  <a:lnTo>
                    <a:pt x="38" y="117"/>
                  </a:lnTo>
                  <a:lnTo>
                    <a:pt x="33" y="131"/>
                  </a:lnTo>
                  <a:lnTo>
                    <a:pt x="21" y="136"/>
                  </a:lnTo>
                  <a:lnTo>
                    <a:pt x="0" y="139"/>
                  </a:lnTo>
                  <a:lnTo>
                    <a:pt x="0" y="165"/>
                  </a:lnTo>
                  <a:lnTo>
                    <a:pt x="31" y="165"/>
                  </a:lnTo>
                  <a:lnTo>
                    <a:pt x="55" y="158"/>
                  </a:lnTo>
                  <a:lnTo>
                    <a:pt x="69" y="139"/>
                  </a:lnTo>
                  <a:lnTo>
                    <a:pt x="74" y="117"/>
                  </a:lnTo>
                  <a:lnTo>
                    <a:pt x="67" y="91"/>
                  </a:lnTo>
                  <a:lnTo>
                    <a:pt x="43" y="76"/>
                  </a:lnTo>
                  <a:lnTo>
                    <a:pt x="60" y="64"/>
                  </a:lnTo>
                  <a:lnTo>
                    <a:pt x="67" y="40"/>
                  </a:lnTo>
                  <a:lnTo>
                    <a:pt x="60" y="21"/>
                  </a:lnTo>
                  <a:lnTo>
                    <a:pt x="48" y="7"/>
                  </a:lnTo>
                  <a:lnTo>
                    <a:pt x="31"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nvGrpSpPr>
            <p:cNvPr id="182" name="Group 181"/>
            <p:cNvGrpSpPr>
              <a:grpSpLocks/>
            </p:cNvGrpSpPr>
            <p:nvPr/>
          </p:nvGrpSpPr>
          <p:grpSpPr bwMode="auto">
            <a:xfrm>
              <a:off x="8947" y="412"/>
              <a:ext cx="67" cy="166"/>
              <a:chOff x="8947" y="412"/>
              <a:chExt cx="67" cy="166"/>
            </a:xfrm>
          </p:grpSpPr>
          <p:sp>
            <p:nvSpPr>
              <p:cNvPr id="183" name="Freeform 182"/>
              <p:cNvSpPr>
                <a:spLocks/>
              </p:cNvSpPr>
              <p:nvPr/>
            </p:nvSpPr>
            <p:spPr bwMode="auto">
              <a:xfrm>
                <a:off x="8947" y="412"/>
                <a:ext cx="67" cy="166"/>
              </a:xfrm>
              <a:custGeom>
                <a:avLst/>
                <a:gdLst>
                  <a:gd name="T0" fmla="*/ 67 w 67"/>
                  <a:gd name="T1" fmla="*/ 0 h 166"/>
                  <a:gd name="T2" fmla="*/ 0 w 67"/>
                  <a:gd name="T3" fmla="*/ 0 h 166"/>
                  <a:gd name="T4" fmla="*/ 0 w 67"/>
                  <a:gd name="T5" fmla="*/ 165 h 166"/>
                  <a:gd name="T6" fmla="*/ 67 w 67"/>
                  <a:gd name="T7" fmla="*/ 165 h 166"/>
                  <a:gd name="T8" fmla="*/ 67 w 67"/>
                  <a:gd name="T9" fmla="*/ 139 h 166"/>
                  <a:gd name="T10" fmla="*/ 35 w 67"/>
                  <a:gd name="T11" fmla="*/ 139 h 166"/>
                  <a:gd name="T12" fmla="*/ 35 w 67"/>
                  <a:gd name="T13" fmla="*/ 93 h 166"/>
                  <a:gd name="T14" fmla="*/ 67 w 67"/>
                  <a:gd name="T15" fmla="*/ 93 h 166"/>
                  <a:gd name="T16" fmla="*/ 67 w 67"/>
                  <a:gd name="T17" fmla="*/ 67 h 166"/>
                  <a:gd name="T18" fmla="*/ 35 w 67"/>
                  <a:gd name="T19" fmla="*/ 67 h 166"/>
                  <a:gd name="T20" fmla="*/ 35 w 67"/>
                  <a:gd name="T21" fmla="*/ 26 h 166"/>
                  <a:gd name="T22" fmla="*/ 67 w 67"/>
                  <a:gd name="T23" fmla="*/ 26 h 166"/>
                  <a:gd name="T24" fmla="*/ 67 w 67"/>
                  <a:gd name="T25" fmla="*/ 0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7" h="166">
                    <a:moveTo>
                      <a:pt x="67" y="0"/>
                    </a:moveTo>
                    <a:lnTo>
                      <a:pt x="0" y="0"/>
                    </a:lnTo>
                    <a:lnTo>
                      <a:pt x="0" y="165"/>
                    </a:lnTo>
                    <a:lnTo>
                      <a:pt x="67" y="165"/>
                    </a:lnTo>
                    <a:lnTo>
                      <a:pt x="67" y="139"/>
                    </a:lnTo>
                    <a:lnTo>
                      <a:pt x="35" y="139"/>
                    </a:lnTo>
                    <a:lnTo>
                      <a:pt x="35" y="93"/>
                    </a:lnTo>
                    <a:lnTo>
                      <a:pt x="67" y="93"/>
                    </a:lnTo>
                    <a:lnTo>
                      <a:pt x="67" y="67"/>
                    </a:lnTo>
                    <a:lnTo>
                      <a:pt x="35" y="67"/>
                    </a:lnTo>
                    <a:lnTo>
                      <a:pt x="35" y="26"/>
                    </a:lnTo>
                    <a:lnTo>
                      <a:pt x="67" y="26"/>
                    </a:lnTo>
                    <a:lnTo>
                      <a:pt x="6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84" name="Freeform 183"/>
              <p:cNvSpPr>
                <a:spLocks/>
              </p:cNvSpPr>
              <p:nvPr/>
            </p:nvSpPr>
            <p:spPr bwMode="auto">
              <a:xfrm>
                <a:off x="8947" y="412"/>
                <a:ext cx="67" cy="166"/>
              </a:xfrm>
              <a:custGeom>
                <a:avLst/>
                <a:gdLst>
                  <a:gd name="T0" fmla="*/ 67 w 67"/>
                  <a:gd name="T1" fmla="*/ 64 h 166"/>
                  <a:gd name="T2" fmla="*/ 55 w 67"/>
                  <a:gd name="T3" fmla="*/ 67 h 166"/>
                  <a:gd name="T4" fmla="*/ 67 w 67"/>
                  <a:gd name="T5" fmla="*/ 67 h 166"/>
                  <a:gd name="T6" fmla="*/ 67 w 67"/>
                  <a:gd name="T7" fmla="*/ 64 h 166"/>
                </a:gdLst>
                <a:ahLst/>
                <a:cxnLst>
                  <a:cxn ang="0">
                    <a:pos x="T0" y="T1"/>
                  </a:cxn>
                  <a:cxn ang="0">
                    <a:pos x="T2" y="T3"/>
                  </a:cxn>
                  <a:cxn ang="0">
                    <a:pos x="T4" y="T5"/>
                  </a:cxn>
                  <a:cxn ang="0">
                    <a:pos x="T6" y="T7"/>
                  </a:cxn>
                </a:cxnLst>
                <a:rect l="0" t="0" r="r" b="b"/>
                <a:pathLst>
                  <a:path w="67" h="166">
                    <a:moveTo>
                      <a:pt x="67" y="64"/>
                    </a:moveTo>
                    <a:lnTo>
                      <a:pt x="55" y="67"/>
                    </a:lnTo>
                    <a:lnTo>
                      <a:pt x="67" y="67"/>
                    </a:lnTo>
                    <a:lnTo>
                      <a:pt x="67" y="64"/>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85" name="Freeform 184"/>
              <p:cNvSpPr>
                <a:spLocks/>
              </p:cNvSpPr>
              <p:nvPr/>
            </p:nvSpPr>
            <p:spPr bwMode="auto">
              <a:xfrm>
                <a:off x="8947" y="412"/>
                <a:ext cx="67" cy="166"/>
              </a:xfrm>
              <a:custGeom>
                <a:avLst/>
                <a:gdLst>
                  <a:gd name="T0" fmla="*/ 67 w 67"/>
                  <a:gd name="T1" fmla="*/ 26 h 166"/>
                  <a:gd name="T2" fmla="*/ 55 w 67"/>
                  <a:gd name="T3" fmla="*/ 26 h 166"/>
                  <a:gd name="T4" fmla="*/ 67 w 67"/>
                  <a:gd name="T5" fmla="*/ 28 h 166"/>
                  <a:gd name="T6" fmla="*/ 67 w 67"/>
                  <a:gd name="T7" fmla="*/ 26 h 166"/>
                </a:gdLst>
                <a:ahLst/>
                <a:cxnLst>
                  <a:cxn ang="0">
                    <a:pos x="T0" y="T1"/>
                  </a:cxn>
                  <a:cxn ang="0">
                    <a:pos x="T2" y="T3"/>
                  </a:cxn>
                  <a:cxn ang="0">
                    <a:pos x="T4" y="T5"/>
                  </a:cxn>
                  <a:cxn ang="0">
                    <a:pos x="T6" y="T7"/>
                  </a:cxn>
                </a:cxnLst>
                <a:rect l="0" t="0" r="r" b="b"/>
                <a:pathLst>
                  <a:path w="67" h="166">
                    <a:moveTo>
                      <a:pt x="67" y="26"/>
                    </a:moveTo>
                    <a:lnTo>
                      <a:pt x="55" y="26"/>
                    </a:lnTo>
                    <a:lnTo>
                      <a:pt x="67" y="28"/>
                    </a:lnTo>
                    <a:lnTo>
                      <a:pt x="67" y="26"/>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grpSp>
      <p:sp>
        <p:nvSpPr>
          <p:cNvPr id="199" name="Rectangle 198"/>
          <p:cNvSpPr/>
          <p:nvPr/>
        </p:nvSpPr>
        <p:spPr>
          <a:xfrm>
            <a:off x="683568" y="4585659"/>
            <a:ext cx="7848872" cy="646331"/>
          </a:xfrm>
          <a:prstGeom prst="rect">
            <a:avLst/>
          </a:prstGeom>
        </p:spPr>
        <p:txBody>
          <a:bodyPr wrap="square">
            <a:spAutoFit/>
          </a:bodyPr>
          <a:lstStyle/>
          <a:p>
            <a:r>
              <a:rPr lang="en-AU" dirty="0" smtClean="0"/>
              <a:t>To ensure that we obtain the correct level in the ditch, we would put up profile boards at positions A and B, 1 metre above the level we want the ditch to be:</a:t>
            </a:r>
            <a:endParaRPr lang="en-AU" dirty="0"/>
          </a:p>
        </p:txBody>
      </p:sp>
      <p:pic>
        <p:nvPicPr>
          <p:cNvPr id="201" name="Picture 200"/>
          <p:cNvPicPr/>
          <p:nvPr/>
        </p:nvPicPr>
        <p:blipFill>
          <a:blip r:embed="rId2">
            <a:extLst>
              <a:ext uri="{28A0092B-C50C-407E-A947-70E740481C1C}">
                <a14:useLocalDpi xmlns:a14="http://schemas.microsoft.com/office/drawing/2010/main" val="0"/>
              </a:ext>
            </a:extLst>
          </a:blip>
          <a:srcRect/>
          <a:stretch>
            <a:fillRect/>
          </a:stretch>
        </p:blipFill>
        <p:spPr bwMode="auto">
          <a:xfrm>
            <a:off x="1576069" y="5215966"/>
            <a:ext cx="5890092" cy="1584176"/>
          </a:xfrm>
          <a:prstGeom prst="rect">
            <a:avLst/>
          </a:prstGeom>
          <a:noFill/>
          <a:ln>
            <a:noFill/>
          </a:ln>
        </p:spPr>
      </p:pic>
    </p:spTree>
    <p:extLst>
      <p:ext uri="{BB962C8B-B14F-4D97-AF65-F5344CB8AC3E}">
        <p14:creationId xmlns:p14="http://schemas.microsoft.com/office/powerpoint/2010/main" val="2366458024"/>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 name="Rectangle 75"/>
          <p:cNvSpPr/>
          <p:nvPr/>
        </p:nvSpPr>
        <p:spPr>
          <a:xfrm>
            <a:off x="323528" y="197346"/>
            <a:ext cx="8640960" cy="4801314"/>
          </a:xfrm>
          <a:prstGeom prst="rect">
            <a:avLst/>
          </a:prstGeom>
        </p:spPr>
        <p:txBody>
          <a:bodyPr wrap="square">
            <a:spAutoFit/>
          </a:bodyPr>
          <a:lstStyle/>
          <a:p>
            <a:endParaRPr lang="en-AU" dirty="0" smtClean="0"/>
          </a:p>
          <a:p>
            <a:r>
              <a:rPr lang="en-AU" dirty="0" smtClean="0"/>
              <a:t>Traveller</a:t>
            </a:r>
          </a:p>
          <a:p>
            <a:endParaRPr lang="en-AU" dirty="0"/>
          </a:p>
          <a:p>
            <a:r>
              <a:rPr lang="en-AU" dirty="0" smtClean="0"/>
              <a:t>We </a:t>
            </a:r>
            <a:r>
              <a:rPr lang="en-AU" dirty="0"/>
              <a:t>need a third profile board that we can move around.  It is known as the travelling profile or traveller.  Along the line from A to B, we excavate slots to the level of the ditch.  If we place the traveller in a slot and sight from profile board in position A to the profile board in position B, we can see if the traveller lines up with the two fixed profile boards.  If the traveller is too low, the slot has been dug too deep.  If the traveller sticks up above the sight line, the slot needs top be dug deeper.</a:t>
            </a:r>
          </a:p>
          <a:p>
            <a:r>
              <a:rPr lang="en-AU" dirty="0"/>
              <a:t> </a:t>
            </a:r>
          </a:p>
          <a:p>
            <a:r>
              <a:rPr lang="en-AU" dirty="0"/>
              <a:t>To provide good guidance, slots are dug at regular intervals, say at every 4 to 5 metres along the sight line.</a:t>
            </a:r>
          </a:p>
          <a:p>
            <a:r>
              <a:rPr lang="en-AU" dirty="0"/>
              <a:t> </a:t>
            </a:r>
          </a:p>
          <a:p>
            <a:r>
              <a:rPr lang="en-AU" dirty="0"/>
              <a:t>When sufficient slots have been dug, the workers can start excavating the ditch by joining up the slots.  The traveller can then be used to check that the finished work is to the correct level and that there are no high or low spots.</a:t>
            </a:r>
          </a:p>
          <a:p>
            <a:r>
              <a:rPr lang="en-AU" dirty="0"/>
              <a:t> </a:t>
            </a:r>
          </a:p>
        </p:txBody>
      </p:sp>
      <p:grpSp>
        <p:nvGrpSpPr>
          <p:cNvPr id="77" name="Group 76"/>
          <p:cNvGrpSpPr>
            <a:grpSpLocks/>
          </p:cNvGrpSpPr>
          <p:nvPr/>
        </p:nvGrpSpPr>
        <p:grpSpPr bwMode="auto">
          <a:xfrm>
            <a:off x="1616943" y="4877866"/>
            <a:ext cx="664845" cy="1263015"/>
            <a:chOff x="10" y="10"/>
            <a:chExt cx="1047" cy="1989"/>
          </a:xfrm>
        </p:grpSpPr>
        <p:sp>
          <p:nvSpPr>
            <p:cNvPr id="78" name="Freeform 77"/>
            <p:cNvSpPr>
              <a:spLocks/>
            </p:cNvSpPr>
            <p:nvPr/>
          </p:nvSpPr>
          <p:spPr bwMode="auto">
            <a:xfrm>
              <a:off x="199" y="626"/>
              <a:ext cx="60" cy="58"/>
            </a:xfrm>
            <a:custGeom>
              <a:avLst/>
              <a:gdLst>
                <a:gd name="T0" fmla="*/ 4 w 60"/>
                <a:gd name="T1" fmla="*/ 0 h 58"/>
                <a:gd name="T2" fmla="*/ 0 w 60"/>
                <a:gd name="T3" fmla="*/ 4 h 58"/>
                <a:gd name="T4" fmla="*/ 57 w 60"/>
                <a:gd name="T5" fmla="*/ 57 h 58"/>
                <a:gd name="T6" fmla="*/ 60 w 60"/>
                <a:gd name="T7" fmla="*/ 57 h 58"/>
                <a:gd name="T8" fmla="*/ 60 w 60"/>
                <a:gd name="T9" fmla="*/ 50 h 58"/>
                <a:gd name="T10" fmla="*/ 4 w 60"/>
                <a:gd name="T11" fmla="*/ 0 h 58"/>
              </a:gdLst>
              <a:ahLst/>
              <a:cxnLst>
                <a:cxn ang="0">
                  <a:pos x="T0" y="T1"/>
                </a:cxn>
                <a:cxn ang="0">
                  <a:pos x="T2" y="T3"/>
                </a:cxn>
                <a:cxn ang="0">
                  <a:pos x="T4" y="T5"/>
                </a:cxn>
                <a:cxn ang="0">
                  <a:pos x="T6" y="T7"/>
                </a:cxn>
                <a:cxn ang="0">
                  <a:pos x="T8" y="T9"/>
                </a:cxn>
                <a:cxn ang="0">
                  <a:pos x="T10" y="T11"/>
                </a:cxn>
              </a:cxnLst>
              <a:rect l="0" t="0" r="r" b="b"/>
              <a:pathLst>
                <a:path w="60" h="58">
                  <a:moveTo>
                    <a:pt x="4" y="0"/>
                  </a:moveTo>
                  <a:lnTo>
                    <a:pt x="0" y="4"/>
                  </a:lnTo>
                  <a:lnTo>
                    <a:pt x="57" y="57"/>
                  </a:lnTo>
                  <a:lnTo>
                    <a:pt x="60" y="57"/>
                  </a:lnTo>
                  <a:lnTo>
                    <a:pt x="60" y="50"/>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79" name="Freeform 78"/>
            <p:cNvSpPr>
              <a:spLocks/>
            </p:cNvSpPr>
            <p:nvPr/>
          </p:nvSpPr>
          <p:spPr bwMode="auto">
            <a:xfrm>
              <a:off x="254" y="645"/>
              <a:ext cx="60" cy="39"/>
            </a:xfrm>
            <a:custGeom>
              <a:avLst/>
              <a:gdLst>
                <a:gd name="T0" fmla="*/ 55 w 60"/>
                <a:gd name="T1" fmla="*/ 0 h 39"/>
                <a:gd name="T2" fmla="*/ 50 w 60"/>
                <a:gd name="T3" fmla="*/ 0 h 39"/>
                <a:gd name="T4" fmla="*/ 0 w 60"/>
                <a:gd name="T5" fmla="*/ 28 h 39"/>
                <a:gd name="T6" fmla="*/ 4 w 60"/>
                <a:gd name="T7" fmla="*/ 38 h 39"/>
                <a:gd name="T8" fmla="*/ 60 w 60"/>
                <a:gd name="T9" fmla="*/ 7 h 39"/>
                <a:gd name="T10" fmla="*/ 60 w 60"/>
                <a:gd name="T11" fmla="*/ 4 h 39"/>
                <a:gd name="T12" fmla="*/ 55 w 60"/>
                <a:gd name="T13" fmla="*/ 0 h 39"/>
              </a:gdLst>
              <a:ahLst/>
              <a:cxnLst>
                <a:cxn ang="0">
                  <a:pos x="T0" y="T1"/>
                </a:cxn>
                <a:cxn ang="0">
                  <a:pos x="T2" y="T3"/>
                </a:cxn>
                <a:cxn ang="0">
                  <a:pos x="T4" y="T5"/>
                </a:cxn>
                <a:cxn ang="0">
                  <a:pos x="T6" y="T7"/>
                </a:cxn>
                <a:cxn ang="0">
                  <a:pos x="T8" y="T9"/>
                </a:cxn>
                <a:cxn ang="0">
                  <a:pos x="T10" y="T11"/>
                </a:cxn>
                <a:cxn ang="0">
                  <a:pos x="T12" y="T13"/>
                </a:cxn>
              </a:cxnLst>
              <a:rect l="0" t="0" r="r" b="b"/>
              <a:pathLst>
                <a:path w="60" h="39">
                  <a:moveTo>
                    <a:pt x="55" y="0"/>
                  </a:moveTo>
                  <a:lnTo>
                    <a:pt x="50" y="0"/>
                  </a:lnTo>
                  <a:lnTo>
                    <a:pt x="0" y="28"/>
                  </a:lnTo>
                  <a:lnTo>
                    <a:pt x="4" y="38"/>
                  </a:lnTo>
                  <a:lnTo>
                    <a:pt x="60" y="7"/>
                  </a:lnTo>
                  <a:lnTo>
                    <a:pt x="60" y="4"/>
                  </a:lnTo>
                  <a:lnTo>
                    <a:pt x="55"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80" name="Freeform 79"/>
            <p:cNvSpPr>
              <a:spLocks/>
            </p:cNvSpPr>
            <p:nvPr/>
          </p:nvSpPr>
          <p:spPr bwMode="auto">
            <a:xfrm>
              <a:off x="250" y="597"/>
              <a:ext cx="60" cy="58"/>
            </a:xfrm>
            <a:custGeom>
              <a:avLst/>
              <a:gdLst>
                <a:gd name="T0" fmla="*/ 2 w 60"/>
                <a:gd name="T1" fmla="*/ 0 h 58"/>
                <a:gd name="T2" fmla="*/ 0 w 60"/>
                <a:gd name="T3" fmla="*/ 0 h 58"/>
                <a:gd name="T4" fmla="*/ 0 w 60"/>
                <a:gd name="T5" fmla="*/ 9 h 58"/>
                <a:gd name="T6" fmla="*/ 55 w 60"/>
                <a:gd name="T7" fmla="*/ 57 h 58"/>
                <a:gd name="T8" fmla="*/ 60 w 60"/>
                <a:gd name="T9" fmla="*/ 47 h 58"/>
                <a:gd name="T10" fmla="*/ 2 w 60"/>
                <a:gd name="T11" fmla="*/ 0 h 58"/>
              </a:gdLst>
              <a:ahLst/>
              <a:cxnLst>
                <a:cxn ang="0">
                  <a:pos x="T0" y="T1"/>
                </a:cxn>
                <a:cxn ang="0">
                  <a:pos x="T2" y="T3"/>
                </a:cxn>
                <a:cxn ang="0">
                  <a:pos x="T4" y="T5"/>
                </a:cxn>
                <a:cxn ang="0">
                  <a:pos x="T6" y="T7"/>
                </a:cxn>
                <a:cxn ang="0">
                  <a:pos x="T8" y="T9"/>
                </a:cxn>
                <a:cxn ang="0">
                  <a:pos x="T10" y="T11"/>
                </a:cxn>
              </a:cxnLst>
              <a:rect l="0" t="0" r="r" b="b"/>
              <a:pathLst>
                <a:path w="60" h="58">
                  <a:moveTo>
                    <a:pt x="2" y="0"/>
                  </a:moveTo>
                  <a:lnTo>
                    <a:pt x="0" y="0"/>
                  </a:lnTo>
                  <a:lnTo>
                    <a:pt x="0" y="9"/>
                  </a:lnTo>
                  <a:lnTo>
                    <a:pt x="55" y="57"/>
                  </a:lnTo>
                  <a:lnTo>
                    <a:pt x="60" y="47"/>
                  </a:lnTo>
                  <a:lnTo>
                    <a:pt x="2"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81" name="Freeform 80"/>
            <p:cNvSpPr>
              <a:spLocks/>
            </p:cNvSpPr>
            <p:nvPr/>
          </p:nvSpPr>
          <p:spPr bwMode="auto">
            <a:xfrm>
              <a:off x="194" y="597"/>
              <a:ext cx="60" cy="36"/>
            </a:xfrm>
            <a:custGeom>
              <a:avLst/>
              <a:gdLst>
                <a:gd name="T0" fmla="*/ 55 w 60"/>
                <a:gd name="T1" fmla="*/ 0 h 36"/>
                <a:gd name="T2" fmla="*/ 0 w 60"/>
                <a:gd name="T3" fmla="*/ 28 h 36"/>
                <a:gd name="T4" fmla="*/ 0 w 60"/>
                <a:gd name="T5" fmla="*/ 31 h 36"/>
                <a:gd name="T6" fmla="*/ 9 w 60"/>
                <a:gd name="T7" fmla="*/ 35 h 36"/>
                <a:gd name="T8" fmla="*/ 60 w 60"/>
                <a:gd name="T9" fmla="*/ 9 h 36"/>
                <a:gd name="T10" fmla="*/ 55 w 60"/>
                <a:gd name="T11" fmla="*/ 0 h 36"/>
              </a:gdLst>
              <a:ahLst/>
              <a:cxnLst>
                <a:cxn ang="0">
                  <a:pos x="T0" y="T1"/>
                </a:cxn>
                <a:cxn ang="0">
                  <a:pos x="T2" y="T3"/>
                </a:cxn>
                <a:cxn ang="0">
                  <a:pos x="T4" y="T5"/>
                </a:cxn>
                <a:cxn ang="0">
                  <a:pos x="T6" y="T7"/>
                </a:cxn>
                <a:cxn ang="0">
                  <a:pos x="T8" y="T9"/>
                </a:cxn>
                <a:cxn ang="0">
                  <a:pos x="T10" y="T11"/>
                </a:cxn>
              </a:cxnLst>
              <a:rect l="0" t="0" r="r" b="b"/>
              <a:pathLst>
                <a:path w="60" h="36">
                  <a:moveTo>
                    <a:pt x="55" y="0"/>
                  </a:moveTo>
                  <a:lnTo>
                    <a:pt x="0" y="28"/>
                  </a:lnTo>
                  <a:lnTo>
                    <a:pt x="0" y="31"/>
                  </a:lnTo>
                  <a:lnTo>
                    <a:pt x="9" y="35"/>
                  </a:lnTo>
                  <a:lnTo>
                    <a:pt x="60" y="9"/>
                  </a:lnTo>
                  <a:lnTo>
                    <a:pt x="55"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82" name="Freeform 81"/>
            <p:cNvSpPr>
              <a:spLocks/>
            </p:cNvSpPr>
            <p:nvPr/>
          </p:nvSpPr>
          <p:spPr bwMode="auto">
            <a:xfrm>
              <a:off x="199" y="1937"/>
              <a:ext cx="60" cy="57"/>
            </a:xfrm>
            <a:custGeom>
              <a:avLst/>
              <a:gdLst>
                <a:gd name="T0" fmla="*/ 4 w 60"/>
                <a:gd name="T1" fmla="*/ 0 h 57"/>
                <a:gd name="T2" fmla="*/ 0 w 60"/>
                <a:gd name="T3" fmla="*/ 9 h 57"/>
                <a:gd name="T4" fmla="*/ 57 w 60"/>
                <a:gd name="T5" fmla="*/ 57 h 57"/>
                <a:gd name="T6" fmla="*/ 60 w 60"/>
                <a:gd name="T7" fmla="*/ 57 h 57"/>
                <a:gd name="T8" fmla="*/ 60 w 60"/>
                <a:gd name="T9" fmla="*/ 48 h 57"/>
                <a:gd name="T10" fmla="*/ 4 w 60"/>
                <a:gd name="T11" fmla="*/ 0 h 57"/>
              </a:gdLst>
              <a:ahLst/>
              <a:cxnLst>
                <a:cxn ang="0">
                  <a:pos x="T0" y="T1"/>
                </a:cxn>
                <a:cxn ang="0">
                  <a:pos x="T2" y="T3"/>
                </a:cxn>
                <a:cxn ang="0">
                  <a:pos x="T4" y="T5"/>
                </a:cxn>
                <a:cxn ang="0">
                  <a:pos x="T6" y="T7"/>
                </a:cxn>
                <a:cxn ang="0">
                  <a:pos x="T8" y="T9"/>
                </a:cxn>
                <a:cxn ang="0">
                  <a:pos x="T10" y="T11"/>
                </a:cxn>
              </a:cxnLst>
              <a:rect l="0" t="0" r="r" b="b"/>
              <a:pathLst>
                <a:path w="60" h="57">
                  <a:moveTo>
                    <a:pt x="4" y="0"/>
                  </a:moveTo>
                  <a:lnTo>
                    <a:pt x="0" y="9"/>
                  </a:lnTo>
                  <a:lnTo>
                    <a:pt x="57" y="57"/>
                  </a:lnTo>
                  <a:lnTo>
                    <a:pt x="60" y="57"/>
                  </a:lnTo>
                  <a:lnTo>
                    <a:pt x="60" y="48"/>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83" name="Freeform 82"/>
            <p:cNvSpPr>
              <a:spLocks/>
            </p:cNvSpPr>
            <p:nvPr/>
          </p:nvSpPr>
          <p:spPr bwMode="auto">
            <a:xfrm>
              <a:off x="254" y="1956"/>
              <a:ext cx="60" cy="38"/>
            </a:xfrm>
            <a:custGeom>
              <a:avLst/>
              <a:gdLst>
                <a:gd name="T0" fmla="*/ 55 w 60"/>
                <a:gd name="T1" fmla="*/ 0 h 38"/>
                <a:gd name="T2" fmla="*/ 50 w 60"/>
                <a:gd name="T3" fmla="*/ 0 h 38"/>
                <a:gd name="T4" fmla="*/ 0 w 60"/>
                <a:gd name="T5" fmla="*/ 28 h 38"/>
                <a:gd name="T6" fmla="*/ 4 w 60"/>
                <a:gd name="T7" fmla="*/ 38 h 38"/>
                <a:gd name="T8" fmla="*/ 60 w 60"/>
                <a:gd name="T9" fmla="*/ 7 h 38"/>
                <a:gd name="T10" fmla="*/ 60 w 60"/>
                <a:gd name="T11" fmla="*/ 4 h 38"/>
                <a:gd name="T12" fmla="*/ 55 w 60"/>
                <a:gd name="T13" fmla="*/ 0 h 38"/>
              </a:gdLst>
              <a:ahLst/>
              <a:cxnLst>
                <a:cxn ang="0">
                  <a:pos x="T0" y="T1"/>
                </a:cxn>
                <a:cxn ang="0">
                  <a:pos x="T2" y="T3"/>
                </a:cxn>
                <a:cxn ang="0">
                  <a:pos x="T4" y="T5"/>
                </a:cxn>
                <a:cxn ang="0">
                  <a:pos x="T6" y="T7"/>
                </a:cxn>
                <a:cxn ang="0">
                  <a:pos x="T8" y="T9"/>
                </a:cxn>
                <a:cxn ang="0">
                  <a:pos x="T10" y="T11"/>
                </a:cxn>
                <a:cxn ang="0">
                  <a:pos x="T12" y="T13"/>
                </a:cxn>
              </a:cxnLst>
              <a:rect l="0" t="0" r="r" b="b"/>
              <a:pathLst>
                <a:path w="60" h="38">
                  <a:moveTo>
                    <a:pt x="55" y="0"/>
                  </a:moveTo>
                  <a:lnTo>
                    <a:pt x="50" y="0"/>
                  </a:lnTo>
                  <a:lnTo>
                    <a:pt x="0" y="28"/>
                  </a:lnTo>
                  <a:lnTo>
                    <a:pt x="4" y="38"/>
                  </a:lnTo>
                  <a:lnTo>
                    <a:pt x="60" y="7"/>
                  </a:lnTo>
                  <a:lnTo>
                    <a:pt x="60" y="4"/>
                  </a:lnTo>
                  <a:lnTo>
                    <a:pt x="55"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84" name="Freeform 83"/>
            <p:cNvSpPr>
              <a:spLocks/>
            </p:cNvSpPr>
            <p:nvPr/>
          </p:nvSpPr>
          <p:spPr bwMode="auto">
            <a:xfrm>
              <a:off x="250" y="1910"/>
              <a:ext cx="60" cy="56"/>
            </a:xfrm>
            <a:custGeom>
              <a:avLst/>
              <a:gdLst>
                <a:gd name="T0" fmla="*/ 2 w 60"/>
                <a:gd name="T1" fmla="*/ 0 h 56"/>
                <a:gd name="T2" fmla="*/ 0 w 60"/>
                <a:gd name="T3" fmla="*/ 0 h 56"/>
                <a:gd name="T4" fmla="*/ 0 w 60"/>
                <a:gd name="T5" fmla="*/ 9 h 56"/>
                <a:gd name="T6" fmla="*/ 55 w 60"/>
                <a:gd name="T7" fmla="*/ 55 h 56"/>
                <a:gd name="T8" fmla="*/ 60 w 60"/>
                <a:gd name="T9" fmla="*/ 45 h 56"/>
                <a:gd name="T10" fmla="*/ 2 w 60"/>
                <a:gd name="T11" fmla="*/ 0 h 56"/>
              </a:gdLst>
              <a:ahLst/>
              <a:cxnLst>
                <a:cxn ang="0">
                  <a:pos x="T0" y="T1"/>
                </a:cxn>
                <a:cxn ang="0">
                  <a:pos x="T2" y="T3"/>
                </a:cxn>
                <a:cxn ang="0">
                  <a:pos x="T4" y="T5"/>
                </a:cxn>
                <a:cxn ang="0">
                  <a:pos x="T6" y="T7"/>
                </a:cxn>
                <a:cxn ang="0">
                  <a:pos x="T8" y="T9"/>
                </a:cxn>
                <a:cxn ang="0">
                  <a:pos x="T10" y="T11"/>
                </a:cxn>
              </a:cxnLst>
              <a:rect l="0" t="0" r="r" b="b"/>
              <a:pathLst>
                <a:path w="60" h="56">
                  <a:moveTo>
                    <a:pt x="2" y="0"/>
                  </a:moveTo>
                  <a:lnTo>
                    <a:pt x="0" y="0"/>
                  </a:lnTo>
                  <a:lnTo>
                    <a:pt x="0" y="9"/>
                  </a:lnTo>
                  <a:lnTo>
                    <a:pt x="55" y="55"/>
                  </a:lnTo>
                  <a:lnTo>
                    <a:pt x="60" y="45"/>
                  </a:lnTo>
                  <a:lnTo>
                    <a:pt x="2"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85" name="Freeform 84"/>
            <p:cNvSpPr>
              <a:spLocks/>
            </p:cNvSpPr>
            <p:nvPr/>
          </p:nvSpPr>
          <p:spPr bwMode="auto">
            <a:xfrm>
              <a:off x="194" y="1910"/>
              <a:ext cx="60" cy="36"/>
            </a:xfrm>
            <a:custGeom>
              <a:avLst/>
              <a:gdLst>
                <a:gd name="T0" fmla="*/ 55 w 60"/>
                <a:gd name="T1" fmla="*/ 0 h 36"/>
                <a:gd name="T2" fmla="*/ 0 w 60"/>
                <a:gd name="T3" fmla="*/ 28 h 36"/>
                <a:gd name="T4" fmla="*/ 0 w 60"/>
                <a:gd name="T5" fmla="*/ 31 h 36"/>
                <a:gd name="T6" fmla="*/ 4 w 60"/>
                <a:gd name="T7" fmla="*/ 35 h 36"/>
                <a:gd name="T8" fmla="*/ 9 w 60"/>
                <a:gd name="T9" fmla="*/ 35 h 36"/>
                <a:gd name="T10" fmla="*/ 60 w 60"/>
                <a:gd name="T11" fmla="*/ 9 h 36"/>
                <a:gd name="T12" fmla="*/ 55 w 60"/>
                <a:gd name="T13" fmla="*/ 0 h 36"/>
              </a:gdLst>
              <a:ahLst/>
              <a:cxnLst>
                <a:cxn ang="0">
                  <a:pos x="T0" y="T1"/>
                </a:cxn>
                <a:cxn ang="0">
                  <a:pos x="T2" y="T3"/>
                </a:cxn>
                <a:cxn ang="0">
                  <a:pos x="T4" y="T5"/>
                </a:cxn>
                <a:cxn ang="0">
                  <a:pos x="T6" y="T7"/>
                </a:cxn>
                <a:cxn ang="0">
                  <a:pos x="T8" y="T9"/>
                </a:cxn>
                <a:cxn ang="0">
                  <a:pos x="T10" y="T11"/>
                </a:cxn>
                <a:cxn ang="0">
                  <a:pos x="T12" y="T13"/>
                </a:cxn>
              </a:cxnLst>
              <a:rect l="0" t="0" r="r" b="b"/>
              <a:pathLst>
                <a:path w="60" h="36">
                  <a:moveTo>
                    <a:pt x="55" y="0"/>
                  </a:moveTo>
                  <a:lnTo>
                    <a:pt x="0" y="28"/>
                  </a:lnTo>
                  <a:lnTo>
                    <a:pt x="0" y="31"/>
                  </a:lnTo>
                  <a:lnTo>
                    <a:pt x="4" y="35"/>
                  </a:lnTo>
                  <a:lnTo>
                    <a:pt x="9" y="35"/>
                  </a:lnTo>
                  <a:lnTo>
                    <a:pt x="60" y="9"/>
                  </a:lnTo>
                  <a:lnTo>
                    <a:pt x="55"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86" name="Freeform 85"/>
            <p:cNvSpPr>
              <a:spLocks/>
            </p:cNvSpPr>
            <p:nvPr/>
          </p:nvSpPr>
          <p:spPr bwMode="auto">
            <a:xfrm>
              <a:off x="257" y="672"/>
              <a:ext cx="20" cy="1320"/>
            </a:xfrm>
            <a:custGeom>
              <a:avLst/>
              <a:gdLst>
                <a:gd name="T0" fmla="*/ 0 w 20"/>
                <a:gd name="T1" fmla="*/ 0 h 1320"/>
                <a:gd name="T2" fmla="*/ 0 w 20"/>
                <a:gd name="T3" fmla="*/ 1320 h 1320"/>
              </a:gdLst>
              <a:ahLst/>
              <a:cxnLst>
                <a:cxn ang="0">
                  <a:pos x="T0" y="T1"/>
                </a:cxn>
                <a:cxn ang="0">
                  <a:pos x="T2" y="T3"/>
                </a:cxn>
              </a:cxnLst>
              <a:rect l="0" t="0" r="r" b="b"/>
              <a:pathLst>
                <a:path w="20" h="1320">
                  <a:moveTo>
                    <a:pt x="0" y="0"/>
                  </a:moveTo>
                  <a:lnTo>
                    <a:pt x="0" y="1320"/>
                  </a:lnTo>
                </a:path>
              </a:pathLst>
            </a:custGeom>
            <a:noFill/>
            <a:ln w="7365">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AU"/>
            </a:p>
          </p:txBody>
        </p:sp>
        <p:sp>
          <p:nvSpPr>
            <p:cNvPr id="87" name="Freeform 86"/>
            <p:cNvSpPr>
              <a:spLocks/>
            </p:cNvSpPr>
            <p:nvPr/>
          </p:nvSpPr>
          <p:spPr bwMode="auto">
            <a:xfrm>
              <a:off x="305" y="643"/>
              <a:ext cx="20" cy="1325"/>
            </a:xfrm>
            <a:custGeom>
              <a:avLst/>
              <a:gdLst>
                <a:gd name="T0" fmla="*/ 0 w 20"/>
                <a:gd name="T1" fmla="*/ 0 h 1325"/>
                <a:gd name="T2" fmla="*/ 0 w 20"/>
                <a:gd name="T3" fmla="*/ 1324 h 1325"/>
              </a:gdLst>
              <a:ahLst/>
              <a:cxnLst>
                <a:cxn ang="0">
                  <a:pos x="T0" y="T1"/>
                </a:cxn>
                <a:cxn ang="0">
                  <a:pos x="T2" y="T3"/>
                </a:cxn>
              </a:cxnLst>
              <a:rect l="0" t="0" r="r" b="b"/>
              <a:pathLst>
                <a:path w="20" h="1325">
                  <a:moveTo>
                    <a:pt x="0" y="0"/>
                  </a:moveTo>
                  <a:lnTo>
                    <a:pt x="0" y="1324"/>
                  </a:lnTo>
                </a:path>
              </a:pathLst>
            </a:custGeom>
            <a:noFill/>
            <a:ln w="7365">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AU"/>
            </a:p>
          </p:txBody>
        </p:sp>
        <p:sp>
          <p:nvSpPr>
            <p:cNvPr id="88" name="Freeform 87"/>
            <p:cNvSpPr>
              <a:spLocks/>
            </p:cNvSpPr>
            <p:nvPr/>
          </p:nvSpPr>
          <p:spPr bwMode="auto">
            <a:xfrm>
              <a:off x="202" y="624"/>
              <a:ext cx="20" cy="1322"/>
            </a:xfrm>
            <a:custGeom>
              <a:avLst/>
              <a:gdLst>
                <a:gd name="T0" fmla="*/ 0 w 20"/>
                <a:gd name="T1" fmla="*/ 0 h 1322"/>
                <a:gd name="T2" fmla="*/ 0 w 20"/>
                <a:gd name="T3" fmla="*/ 1322 h 1322"/>
              </a:gdLst>
              <a:ahLst/>
              <a:cxnLst>
                <a:cxn ang="0">
                  <a:pos x="T0" y="T1"/>
                </a:cxn>
                <a:cxn ang="0">
                  <a:pos x="T2" y="T3"/>
                </a:cxn>
              </a:cxnLst>
              <a:rect l="0" t="0" r="r" b="b"/>
              <a:pathLst>
                <a:path w="20" h="1322">
                  <a:moveTo>
                    <a:pt x="0" y="0"/>
                  </a:moveTo>
                  <a:lnTo>
                    <a:pt x="0" y="1322"/>
                  </a:lnTo>
                </a:path>
              </a:pathLst>
            </a:custGeom>
            <a:noFill/>
            <a:ln w="7365">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AU"/>
            </a:p>
          </p:txBody>
        </p:sp>
        <p:sp>
          <p:nvSpPr>
            <p:cNvPr id="89" name="Freeform 88"/>
            <p:cNvSpPr>
              <a:spLocks/>
            </p:cNvSpPr>
            <p:nvPr/>
          </p:nvSpPr>
          <p:spPr bwMode="auto">
            <a:xfrm>
              <a:off x="14" y="461"/>
              <a:ext cx="60" cy="57"/>
            </a:xfrm>
            <a:custGeom>
              <a:avLst/>
              <a:gdLst>
                <a:gd name="T0" fmla="*/ 4 w 60"/>
                <a:gd name="T1" fmla="*/ 0 h 57"/>
                <a:gd name="T2" fmla="*/ 0 w 60"/>
                <a:gd name="T3" fmla="*/ 4 h 57"/>
                <a:gd name="T4" fmla="*/ 57 w 60"/>
                <a:gd name="T5" fmla="*/ 57 h 57"/>
                <a:gd name="T6" fmla="*/ 60 w 60"/>
                <a:gd name="T7" fmla="*/ 57 h 57"/>
                <a:gd name="T8" fmla="*/ 60 w 60"/>
                <a:gd name="T9" fmla="*/ 50 h 57"/>
                <a:gd name="T10" fmla="*/ 4 w 60"/>
                <a:gd name="T11" fmla="*/ 0 h 57"/>
              </a:gdLst>
              <a:ahLst/>
              <a:cxnLst>
                <a:cxn ang="0">
                  <a:pos x="T0" y="T1"/>
                </a:cxn>
                <a:cxn ang="0">
                  <a:pos x="T2" y="T3"/>
                </a:cxn>
                <a:cxn ang="0">
                  <a:pos x="T4" y="T5"/>
                </a:cxn>
                <a:cxn ang="0">
                  <a:pos x="T6" y="T7"/>
                </a:cxn>
                <a:cxn ang="0">
                  <a:pos x="T8" y="T9"/>
                </a:cxn>
                <a:cxn ang="0">
                  <a:pos x="T10" y="T11"/>
                </a:cxn>
              </a:cxnLst>
              <a:rect l="0" t="0" r="r" b="b"/>
              <a:pathLst>
                <a:path w="60" h="57">
                  <a:moveTo>
                    <a:pt x="4" y="0"/>
                  </a:moveTo>
                  <a:lnTo>
                    <a:pt x="0" y="4"/>
                  </a:lnTo>
                  <a:lnTo>
                    <a:pt x="57" y="57"/>
                  </a:lnTo>
                  <a:lnTo>
                    <a:pt x="60" y="57"/>
                  </a:lnTo>
                  <a:lnTo>
                    <a:pt x="60" y="50"/>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90" name="Freeform 89"/>
            <p:cNvSpPr>
              <a:spLocks/>
            </p:cNvSpPr>
            <p:nvPr/>
          </p:nvSpPr>
          <p:spPr bwMode="auto">
            <a:xfrm>
              <a:off x="70" y="480"/>
              <a:ext cx="60" cy="38"/>
            </a:xfrm>
            <a:custGeom>
              <a:avLst/>
              <a:gdLst>
                <a:gd name="T0" fmla="*/ 55 w 60"/>
                <a:gd name="T1" fmla="*/ 0 h 38"/>
                <a:gd name="T2" fmla="*/ 50 w 60"/>
                <a:gd name="T3" fmla="*/ 0 h 38"/>
                <a:gd name="T4" fmla="*/ 0 w 60"/>
                <a:gd name="T5" fmla="*/ 28 h 38"/>
                <a:gd name="T6" fmla="*/ 4 w 60"/>
                <a:gd name="T7" fmla="*/ 38 h 38"/>
                <a:gd name="T8" fmla="*/ 60 w 60"/>
                <a:gd name="T9" fmla="*/ 7 h 38"/>
                <a:gd name="T10" fmla="*/ 60 w 60"/>
                <a:gd name="T11" fmla="*/ 4 h 38"/>
                <a:gd name="T12" fmla="*/ 55 w 60"/>
                <a:gd name="T13" fmla="*/ 0 h 38"/>
              </a:gdLst>
              <a:ahLst/>
              <a:cxnLst>
                <a:cxn ang="0">
                  <a:pos x="T0" y="T1"/>
                </a:cxn>
                <a:cxn ang="0">
                  <a:pos x="T2" y="T3"/>
                </a:cxn>
                <a:cxn ang="0">
                  <a:pos x="T4" y="T5"/>
                </a:cxn>
                <a:cxn ang="0">
                  <a:pos x="T6" y="T7"/>
                </a:cxn>
                <a:cxn ang="0">
                  <a:pos x="T8" y="T9"/>
                </a:cxn>
                <a:cxn ang="0">
                  <a:pos x="T10" y="T11"/>
                </a:cxn>
                <a:cxn ang="0">
                  <a:pos x="T12" y="T13"/>
                </a:cxn>
              </a:cxnLst>
              <a:rect l="0" t="0" r="r" b="b"/>
              <a:pathLst>
                <a:path w="60" h="38">
                  <a:moveTo>
                    <a:pt x="55" y="0"/>
                  </a:moveTo>
                  <a:lnTo>
                    <a:pt x="50" y="0"/>
                  </a:lnTo>
                  <a:lnTo>
                    <a:pt x="0" y="28"/>
                  </a:lnTo>
                  <a:lnTo>
                    <a:pt x="4" y="38"/>
                  </a:lnTo>
                  <a:lnTo>
                    <a:pt x="60" y="7"/>
                  </a:lnTo>
                  <a:lnTo>
                    <a:pt x="60" y="4"/>
                  </a:lnTo>
                  <a:lnTo>
                    <a:pt x="55"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91" name="Freeform 90"/>
            <p:cNvSpPr>
              <a:spLocks/>
            </p:cNvSpPr>
            <p:nvPr/>
          </p:nvSpPr>
          <p:spPr bwMode="auto">
            <a:xfrm>
              <a:off x="65" y="432"/>
              <a:ext cx="60" cy="58"/>
            </a:xfrm>
            <a:custGeom>
              <a:avLst/>
              <a:gdLst>
                <a:gd name="T0" fmla="*/ 2 w 60"/>
                <a:gd name="T1" fmla="*/ 0 h 58"/>
                <a:gd name="T2" fmla="*/ 0 w 60"/>
                <a:gd name="T3" fmla="*/ 0 h 58"/>
                <a:gd name="T4" fmla="*/ 0 w 60"/>
                <a:gd name="T5" fmla="*/ 9 h 58"/>
                <a:gd name="T6" fmla="*/ 55 w 60"/>
                <a:gd name="T7" fmla="*/ 57 h 58"/>
                <a:gd name="T8" fmla="*/ 60 w 60"/>
                <a:gd name="T9" fmla="*/ 47 h 58"/>
                <a:gd name="T10" fmla="*/ 2 w 60"/>
                <a:gd name="T11" fmla="*/ 0 h 58"/>
              </a:gdLst>
              <a:ahLst/>
              <a:cxnLst>
                <a:cxn ang="0">
                  <a:pos x="T0" y="T1"/>
                </a:cxn>
                <a:cxn ang="0">
                  <a:pos x="T2" y="T3"/>
                </a:cxn>
                <a:cxn ang="0">
                  <a:pos x="T4" y="T5"/>
                </a:cxn>
                <a:cxn ang="0">
                  <a:pos x="T6" y="T7"/>
                </a:cxn>
                <a:cxn ang="0">
                  <a:pos x="T8" y="T9"/>
                </a:cxn>
                <a:cxn ang="0">
                  <a:pos x="T10" y="T11"/>
                </a:cxn>
              </a:cxnLst>
              <a:rect l="0" t="0" r="r" b="b"/>
              <a:pathLst>
                <a:path w="60" h="58">
                  <a:moveTo>
                    <a:pt x="2" y="0"/>
                  </a:moveTo>
                  <a:lnTo>
                    <a:pt x="0" y="0"/>
                  </a:lnTo>
                  <a:lnTo>
                    <a:pt x="0" y="9"/>
                  </a:lnTo>
                  <a:lnTo>
                    <a:pt x="55" y="57"/>
                  </a:lnTo>
                  <a:lnTo>
                    <a:pt x="60" y="47"/>
                  </a:lnTo>
                  <a:lnTo>
                    <a:pt x="2"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92" name="Freeform 91"/>
            <p:cNvSpPr>
              <a:spLocks/>
            </p:cNvSpPr>
            <p:nvPr/>
          </p:nvSpPr>
          <p:spPr bwMode="auto">
            <a:xfrm>
              <a:off x="10" y="432"/>
              <a:ext cx="60" cy="36"/>
            </a:xfrm>
            <a:custGeom>
              <a:avLst/>
              <a:gdLst>
                <a:gd name="T0" fmla="*/ 55 w 60"/>
                <a:gd name="T1" fmla="*/ 0 h 36"/>
                <a:gd name="T2" fmla="*/ 0 w 60"/>
                <a:gd name="T3" fmla="*/ 28 h 36"/>
                <a:gd name="T4" fmla="*/ 0 w 60"/>
                <a:gd name="T5" fmla="*/ 31 h 36"/>
                <a:gd name="T6" fmla="*/ 9 w 60"/>
                <a:gd name="T7" fmla="*/ 35 h 36"/>
                <a:gd name="T8" fmla="*/ 60 w 60"/>
                <a:gd name="T9" fmla="*/ 9 h 36"/>
                <a:gd name="T10" fmla="*/ 55 w 60"/>
                <a:gd name="T11" fmla="*/ 0 h 36"/>
              </a:gdLst>
              <a:ahLst/>
              <a:cxnLst>
                <a:cxn ang="0">
                  <a:pos x="T0" y="T1"/>
                </a:cxn>
                <a:cxn ang="0">
                  <a:pos x="T2" y="T3"/>
                </a:cxn>
                <a:cxn ang="0">
                  <a:pos x="T4" y="T5"/>
                </a:cxn>
                <a:cxn ang="0">
                  <a:pos x="T6" y="T7"/>
                </a:cxn>
                <a:cxn ang="0">
                  <a:pos x="T8" y="T9"/>
                </a:cxn>
                <a:cxn ang="0">
                  <a:pos x="T10" y="T11"/>
                </a:cxn>
              </a:cxnLst>
              <a:rect l="0" t="0" r="r" b="b"/>
              <a:pathLst>
                <a:path w="60" h="36">
                  <a:moveTo>
                    <a:pt x="55" y="0"/>
                  </a:moveTo>
                  <a:lnTo>
                    <a:pt x="0" y="28"/>
                  </a:lnTo>
                  <a:lnTo>
                    <a:pt x="0" y="31"/>
                  </a:lnTo>
                  <a:lnTo>
                    <a:pt x="9" y="35"/>
                  </a:lnTo>
                  <a:lnTo>
                    <a:pt x="60" y="9"/>
                  </a:lnTo>
                  <a:lnTo>
                    <a:pt x="55"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93" name="Freeform 92"/>
            <p:cNvSpPr>
              <a:spLocks/>
            </p:cNvSpPr>
            <p:nvPr/>
          </p:nvSpPr>
          <p:spPr bwMode="auto">
            <a:xfrm>
              <a:off x="14" y="1773"/>
              <a:ext cx="60" cy="58"/>
            </a:xfrm>
            <a:custGeom>
              <a:avLst/>
              <a:gdLst>
                <a:gd name="T0" fmla="*/ 4 w 60"/>
                <a:gd name="T1" fmla="*/ 0 h 58"/>
                <a:gd name="T2" fmla="*/ 0 w 60"/>
                <a:gd name="T3" fmla="*/ 4 h 58"/>
                <a:gd name="T4" fmla="*/ 57 w 60"/>
                <a:gd name="T5" fmla="*/ 57 h 58"/>
                <a:gd name="T6" fmla="*/ 60 w 60"/>
                <a:gd name="T7" fmla="*/ 57 h 58"/>
                <a:gd name="T8" fmla="*/ 60 w 60"/>
                <a:gd name="T9" fmla="*/ 50 h 58"/>
                <a:gd name="T10" fmla="*/ 4 w 60"/>
                <a:gd name="T11" fmla="*/ 0 h 58"/>
              </a:gdLst>
              <a:ahLst/>
              <a:cxnLst>
                <a:cxn ang="0">
                  <a:pos x="T0" y="T1"/>
                </a:cxn>
                <a:cxn ang="0">
                  <a:pos x="T2" y="T3"/>
                </a:cxn>
                <a:cxn ang="0">
                  <a:pos x="T4" y="T5"/>
                </a:cxn>
                <a:cxn ang="0">
                  <a:pos x="T6" y="T7"/>
                </a:cxn>
                <a:cxn ang="0">
                  <a:pos x="T8" y="T9"/>
                </a:cxn>
                <a:cxn ang="0">
                  <a:pos x="T10" y="T11"/>
                </a:cxn>
              </a:cxnLst>
              <a:rect l="0" t="0" r="r" b="b"/>
              <a:pathLst>
                <a:path w="60" h="58">
                  <a:moveTo>
                    <a:pt x="4" y="0"/>
                  </a:moveTo>
                  <a:lnTo>
                    <a:pt x="0" y="4"/>
                  </a:lnTo>
                  <a:lnTo>
                    <a:pt x="57" y="57"/>
                  </a:lnTo>
                  <a:lnTo>
                    <a:pt x="60" y="57"/>
                  </a:lnTo>
                  <a:lnTo>
                    <a:pt x="60" y="50"/>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94" name="Freeform 93"/>
            <p:cNvSpPr>
              <a:spLocks/>
            </p:cNvSpPr>
            <p:nvPr/>
          </p:nvSpPr>
          <p:spPr bwMode="auto">
            <a:xfrm>
              <a:off x="70" y="1793"/>
              <a:ext cx="60" cy="38"/>
            </a:xfrm>
            <a:custGeom>
              <a:avLst/>
              <a:gdLst>
                <a:gd name="T0" fmla="*/ 55 w 60"/>
                <a:gd name="T1" fmla="*/ 0 h 38"/>
                <a:gd name="T2" fmla="*/ 50 w 60"/>
                <a:gd name="T3" fmla="*/ 0 h 38"/>
                <a:gd name="T4" fmla="*/ 0 w 60"/>
                <a:gd name="T5" fmla="*/ 28 h 38"/>
                <a:gd name="T6" fmla="*/ 4 w 60"/>
                <a:gd name="T7" fmla="*/ 38 h 38"/>
                <a:gd name="T8" fmla="*/ 60 w 60"/>
                <a:gd name="T9" fmla="*/ 7 h 38"/>
                <a:gd name="T10" fmla="*/ 60 w 60"/>
                <a:gd name="T11" fmla="*/ 4 h 38"/>
                <a:gd name="T12" fmla="*/ 55 w 60"/>
                <a:gd name="T13" fmla="*/ 0 h 38"/>
              </a:gdLst>
              <a:ahLst/>
              <a:cxnLst>
                <a:cxn ang="0">
                  <a:pos x="T0" y="T1"/>
                </a:cxn>
                <a:cxn ang="0">
                  <a:pos x="T2" y="T3"/>
                </a:cxn>
                <a:cxn ang="0">
                  <a:pos x="T4" y="T5"/>
                </a:cxn>
                <a:cxn ang="0">
                  <a:pos x="T6" y="T7"/>
                </a:cxn>
                <a:cxn ang="0">
                  <a:pos x="T8" y="T9"/>
                </a:cxn>
                <a:cxn ang="0">
                  <a:pos x="T10" y="T11"/>
                </a:cxn>
                <a:cxn ang="0">
                  <a:pos x="T12" y="T13"/>
                </a:cxn>
              </a:cxnLst>
              <a:rect l="0" t="0" r="r" b="b"/>
              <a:pathLst>
                <a:path w="60" h="38">
                  <a:moveTo>
                    <a:pt x="55" y="0"/>
                  </a:moveTo>
                  <a:lnTo>
                    <a:pt x="50" y="0"/>
                  </a:lnTo>
                  <a:lnTo>
                    <a:pt x="0" y="28"/>
                  </a:lnTo>
                  <a:lnTo>
                    <a:pt x="4" y="38"/>
                  </a:lnTo>
                  <a:lnTo>
                    <a:pt x="60" y="7"/>
                  </a:lnTo>
                  <a:lnTo>
                    <a:pt x="60" y="4"/>
                  </a:lnTo>
                  <a:lnTo>
                    <a:pt x="55"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95" name="Freeform 94"/>
            <p:cNvSpPr>
              <a:spLocks/>
            </p:cNvSpPr>
            <p:nvPr/>
          </p:nvSpPr>
          <p:spPr bwMode="auto">
            <a:xfrm>
              <a:off x="65" y="1745"/>
              <a:ext cx="60" cy="57"/>
            </a:xfrm>
            <a:custGeom>
              <a:avLst/>
              <a:gdLst>
                <a:gd name="T0" fmla="*/ 2 w 60"/>
                <a:gd name="T1" fmla="*/ 0 h 57"/>
                <a:gd name="T2" fmla="*/ 0 w 60"/>
                <a:gd name="T3" fmla="*/ 0 h 57"/>
                <a:gd name="T4" fmla="*/ 0 w 60"/>
                <a:gd name="T5" fmla="*/ 9 h 57"/>
                <a:gd name="T6" fmla="*/ 55 w 60"/>
                <a:gd name="T7" fmla="*/ 57 h 57"/>
                <a:gd name="T8" fmla="*/ 60 w 60"/>
                <a:gd name="T9" fmla="*/ 47 h 57"/>
                <a:gd name="T10" fmla="*/ 2 w 60"/>
                <a:gd name="T11" fmla="*/ 0 h 57"/>
              </a:gdLst>
              <a:ahLst/>
              <a:cxnLst>
                <a:cxn ang="0">
                  <a:pos x="T0" y="T1"/>
                </a:cxn>
                <a:cxn ang="0">
                  <a:pos x="T2" y="T3"/>
                </a:cxn>
                <a:cxn ang="0">
                  <a:pos x="T4" y="T5"/>
                </a:cxn>
                <a:cxn ang="0">
                  <a:pos x="T6" y="T7"/>
                </a:cxn>
                <a:cxn ang="0">
                  <a:pos x="T8" y="T9"/>
                </a:cxn>
                <a:cxn ang="0">
                  <a:pos x="T10" y="T11"/>
                </a:cxn>
              </a:cxnLst>
              <a:rect l="0" t="0" r="r" b="b"/>
              <a:pathLst>
                <a:path w="60" h="57">
                  <a:moveTo>
                    <a:pt x="2" y="0"/>
                  </a:moveTo>
                  <a:lnTo>
                    <a:pt x="0" y="0"/>
                  </a:lnTo>
                  <a:lnTo>
                    <a:pt x="0" y="9"/>
                  </a:lnTo>
                  <a:lnTo>
                    <a:pt x="55" y="57"/>
                  </a:lnTo>
                  <a:lnTo>
                    <a:pt x="60" y="47"/>
                  </a:lnTo>
                  <a:lnTo>
                    <a:pt x="2"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96" name="Freeform 95"/>
            <p:cNvSpPr>
              <a:spLocks/>
            </p:cNvSpPr>
            <p:nvPr/>
          </p:nvSpPr>
          <p:spPr bwMode="auto">
            <a:xfrm>
              <a:off x="10" y="1745"/>
              <a:ext cx="60" cy="36"/>
            </a:xfrm>
            <a:custGeom>
              <a:avLst/>
              <a:gdLst>
                <a:gd name="T0" fmla="*/ 55 w 60"/>
                <a:gd name="T1" fmla="*/ 0 h 36"/>
                <a:gd name="T2" fmla="*/ 0 w 60"/>
                <a:gd name="T3" fmla="*/ 28 h 36"/>
                <a:gd name="T4" fmla="*/ 0 w 60"/>
                <a:gd name="T5" fmla="*/ 31 h 36"/>
                <a:gd name="T6" fmla="*/ 9 w 60"/>
                <a:gd name="T7" fmla="*/ 35 h 36"/>
                <a:gd name="T8" fmla="*/ 60 w 60"/>
                <a:gd name="T9" fmla="*/ 9 h 36"/>
                <a:gd name="T10" fmla="*/ 55 w 60"/>
                <a:gd name="T11" fmla="*/ 0 h 36"/>
              </a:gdLst>
              <a:ahLst/>
              <a:cxnLst>
                <a:cxn ang="0">
                  <a:pos x="T0" y="T1"/>
                </a:cxn>
                <a:cxn ang="0">
                  <a:pos x="T2" y="T3"/>
                </a:cxn>
                <a:cxn ang="0">
                  <a:pos x="T4" y="T5"/>
                </a:cxn>
                <a:cxn ang="0">
                  <a:pos x="T6" y="T7"/>
                </a:cxn>
                <a:cxn ang="0">
                  <a:pos x="T8" y="T9"/>
                </a:cxn>
                <a:cxn ang="0">
                  <a:pos x="T10" y="T11"/>
                </a:cxn>
              </a:cxnLst>
              <a:rect l="0" t="0" r="r" b="b"/>
              <a:pathLst>
                <a:path w="60" h="36">
                  <a:moveTo>
                    <a:pt x="55" y="0"/>
                  </a:moveTo>
                  <a:lnTo>
                    <a:pt x="0" y="28"/>
                  </a:lnTo>
                  <a:lnTo>
                    <a:pt x="0" y="31"/>
                  </a:lnTo>
                  <a:lnTo>
                    <a:pt x="9" y="35"/>
                  </a:lnTo>
                  <a:lnTo>
                    <a:pt x="60" y="9"/>
                  </a:lnTo>
                  <a:lnTo>
                    <a:pt x="55"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97" name="Freeform 96"/>
            <p:cNvSpPr>
              <a:spLocks/>
            </p:cNvSpPr>
            <p:nvPr/>
          </p:nvSpPr>
          <p:spPr bwMode="auto">
            <a:xfrm>
              <a:off x="72" y="509"/>
              <a:ext cx="20" cy="1317"/>
            </a:xfrm>
            <a:custGeom>
              <a:avLst/>
              <a:gdLst>
                <a:gd name="T0" fmla="*/ 0 w 20"/>
                <a:gd name="T1" fmla="*/ 0 h 1317"/>
                <a:gd name="T2" fmla="*/ 0 w 20"/>
                <a:gd name="T3" fmla="*/ 1317 h 1317"/>
              </a:gdLst>
              <a:ahLst/>
              <a:cxnLst>
                <a:cxn ang="0">
                  <a:pos x="T0" y="T1"/>
                </a:cxn>
                <a:cxn ang="0">
                  <a:pos x="T2" y="T3"/>
                </a:cxn>
              </a:cxnLst>
              <a:rect l="0" t="0" r="r" b="b"/>
              <a:pathLst>
                <a:path w="20" h="1317">
                  <a:moveTo>
                    <a:pt x="0" y="0"/>
                  </a:moveTo>
                  <a:lnTo>
                    <a:pt x="0" y="1317"/>
                  </a:lnTo>
                </a:path>
              </a:pathLst>
            </a:custGeom>
            <a:noFill/>
            <a:ln w="7365">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AU"/>
            </a:p>
          </p:txBody>
        </p:sp>
        <p:sp>
          <p:nvSpPr>
            <p:cNvPr id="98" name="Freeform 97"/>
            <p:cNvSpPr>
              <a:spLocks/>
            </p:cNvSpPr>
            <p:nvPr/>
          </p:nvSpPr>
          <p:spPr bwMode="auto">
            <a:xfrm>
              <a:off x="122" y="480"/>
              <a:ext cx="20" cy="1322"/>
            </a:xfrm>
            <a:custGeom>
              <a:avLst/>
              <a:gdLst>
                <a:gd name="T0" fmla="*/ 0 w 20"/>
                <a:gd name="T1" fmla="*/ 0 h 1322"/>
                <a:gd name="T2" fmla="*/ 0 w 20"/>
                <a:gd name="T3" fmla="*/ 1322 h 1322"/>
              </a:gdLst>
              <a:ahLst/>
              <a:cxnLst>
                <a:cxn ang="0">
                  <a:pos x="T0" y="T1"/>
                </a:cxn>
                <a:cxn ang="0">
                  <a:pos x="T2" y="T3"/>
                </a:cxn>
              </a:cxnLst>
              <a:rect l="0" t="0" r="r" b="b"/>
              <a:pathLst>
                <a:path w="20" h="1322">
                  <a:moveTo>
                    <a:pt x="0" y="0"/>
                  </a:moveTo>
                  <a:lnTo>
                    <a:pt x="0" y="1322"/>
                  </a:lnTo>
                </a:path>
              </a:pathLst>
            </a:custGeom>
            <a:noFill/>
            <a:ln w="7365">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AU"/>
            </a:p>
          </p:txBody>
        </p:sp>
        <p:sp>
          <p:nvSpPr>
            <p:cNvPr id="99" name="Freeform 98"/>
            <p:cNvSpPr>
              <a:spLocks/>
            </p:cNvSpPr>
            <p:nvPr/>
          </p:nvSpPr>
          <p:spPr bwMode="auto">
            <a:xfrm>
              <a:off x="17" y="461"/>
              <a:ext cx="20" cy="1320"/>
            </a:xfrm>
            <a:custGeom>
              <a:avLst/>
              <a:gdLst>
                <a:gd name="T0" fmla="*/ 0 w 20"/>
                <a:gd name="T1" fmla="*/ 0 h 1320"/>
                <a:gd name="T2" fmla="*/ 0 w 20"/>
                <a:gd name="T3" fmla="*/ 1320 h 1320"/>
              </a:gdLst>
              <a:ahLst/>
              <a:cxnLst>
                <a:cxn ang="0">
                  <a:pos x="T0" y="T1"/>
                </a:cxn>
                <a:cxn ang="0">
                  <a:pos x="T2" y="T3"/>
                </a:cxn>
              </a:cxnLst>
              <a:rect l="0" t="0" r="r" b="b"/>
              <a:pathLst>
                <a:path w="20" h="1320">
                  <a:moveTo>
                    <a:pt x="0" y="0"/>
                  </a:moveTo>
                  <a:lnTo>
                    <a:pt x="0" y="1320"/>
                  </a:lnTo>
                </a:path>
              </a:pathLst>
            </a:custGeom>
            <a:noFill/>
            <a:ln w="7365">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AU"/>
            </a:p>
          </p:txBody>
        </p:sp>
        <p:sp>
          <p:nvSpPr>
            <p:cNvPr id="100" name="Freeform 99"/>
            <p:cNvSpPr>
              <a:spLocks/>
            </p:cNvSpPr>
            <p:nvPr/>
          </p:nvSpPr>
          <p:spPr bwMode="auto">
            <a:xfrm>
              <a:off x="14" y="1656"/>
              <a:ext cx="240" cy="336"/>
            </a:xfrm>
            <a:custGeom>
              <a:avLst/>
              <a:gdLst>
                <a:gd name="T0" fmla="*/ 0 w 240"/>
                <a:gd name="T1" fmla="*/ 0 h 336"/>
                <a:gd name="T2" fmla="*/ 0 w 240"/>
                <a:gd name="T3" fmla="*/ 120 h 336"/>
                <a:gd name="T4" fmla="*/ 240 w 240"/>
                <a:gd name="T5" fmla="*/ 336 h 336"/>
                <a:gd name="T6" fmla="*/ 240 w 240"/>
                <a:gd name="T7" fmla="*/ 216 h 336"/>
                <a:gd name="T8" fmla="*/ 0 w 240"/>
                <a:gd name="T9" fmla="*/ 0 h 336"/>
              </a:gdLst>
              <a:ahLst/>
              <a:cxnLst>
                <a:cxn ang="0">
                  <a:pos x="T0" y="T1"/>
                </a:cxn>
                <a:cxn ang="0">
                  <a:pos x="T2" y="T3"/>
                </a:cxn>
                <a:cxn ang="0">
                  <a:pos x="T4" y="T5"/>
                </a:cxn>
                <a:cxn ang="0">
                  <a:pos x="T6" y="T7"/>
                </a:cxn>
                <a:cxn ang="0">
                  <a:pos x="T8" y="T9"/>
                </a:cxn>
              </a:cxnLst>
              <a:rect l="0" t="0" r="r" b="b"/>
              <a:pathLst>
                <a:path w="240" h="336">
                  <a:moveTo>
                    <a:pt x="0" y="0"/>
                  </a:moveTo>
                  <a:lnTo>
                    <a:pt x="0" y="120"/>
                  </a:lnTo>
                  <a:lnTo>
                    <a:pt x="240" y="336"/>
                  </a:lnTo>
                  <a:lnTo>
                    <a:pt x="240" y="216"/>
                  </a:lnTo>
                  <a:lnTo>
                    <a:pt x="0" y="0"/>
                  </a:ln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01" name="Freeform 100"/>
            <p:cNvSpPr>
              <a:spLocks/>
            </p:cNvSpPr>
            <p:nvPr/>
          </p:nvSpPr>
          <p:spPr bwMode="auto">
            <a:xfrm>
              <a:off x="250" y="1870"/>
              <a:ext cx="20" cy="122"/>
            </a:xfrm>
            <a:custGeom>
              <a:avLst/>
              <a:gdLst>
                <a:gd name="T0" fmla="*/ 9 w 20"/>
                <a:gd name="T1" fmla="*/ 0 h 122"/>
                <a:gd name="T2" fmla="*/ 7 w 20"/>
                <a:gd name="T3" fmla="*/ 0 h 122"/>
                <a:gd name="T4" fmla="*/ 0 w 20"/>
                <a:gd name="T5" fmla="*/ 2 h 122"/>
                <a:gd name="T6" fmla="*/ 0 w 20"/>
                <a:gd name="T7" fmla="*/ 122 h 122"/>
                <a:gd name="T8" fmla="*/ 9 w 20"/>
                <a:gd name="T9" fmla="*/ 122 h 122"/>
                <a:gd name="T10" fmla="*/ 9 w 20"/>
                <a:gd name="T11" fmla="*/ 0 h 122"/>
              </a:gdLst>
              <a:ahLst/>
              <a:cxnLst>
                <a:cxn ang="0">
                  <a:pos x="T0" y="T1"/>
                </a:cxn>
                <a:cxn ang="0">
                  <a:pos x="T2" y="T3"/>
                </a:cxn>
                <a:cxn ang="0">
                  <a:pos x="T4" y="T5"/>
                </a:cxn>
                <a:cxn ang="0">
                  <a:pos x="T6" y="T7"/>
                </a:cxn>
                <a:cxn ang="0">
                  <a:pos x="T8" y="T9"/>
                </a:cxn>
                <a:cxn ang="0">
                  <a:pos x="T10" y="T11"/>
                </a:cxn>
              </a:cxnLst>
              <a:rect l="0" t="0" r="r" b="b"/>
              <a:pathLst>
                <a:path w="20" h="122">
                  <a:moveTo>
                    <a:pt x="9" y="0"/>
                  </a:moveTo>
                  <a:lnTo>
                    <a:pt x="7" y="0"/>
                  </a:lnTo>
                  <a:lnTo>
                    <a:pt x="0" y="2"/>
                  </a:lnTo>
                  <a:lnTo>
                    <a:pt x="0" y="122"/>
                  </a:lnTo>
                  <a:lnTo>
                    <a:pt x="9" y="122"/>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02" name="Freeform 101"/>
            <p:cNvSpPr>
              <a:spLocks/>
            </p:cNvSpPr>
            <p:nvPr/>
          </p:nvSpPr>
          <p:spPr bwMode="auto">
            <a:xfrm>
              <a:off x="10" y="1649"/>
              <a:ext cx="247" cy="225"/>
            </a:xfrm>
            <a:custGeom>
              <a:avLst/>
              <a:gdLst>
                <a:gd name="T0" fmla="*/ 4 w 247"/>
                <a:gd name="T1" fmla="*/ 0 h 225"/>
                <a:gd name="T2" fmla="*/ 0 w 247"/>
                <a:gd name="T3" fmla="*/ 2 h 225"/>
                <a:gd name="T4" fmla="*/ 0 w 247"/>
                <a:gd name="T5" fmla="*/ 7 h 225"/>
                <a:gd name="T6" fmla="*/ 2 w 247"/>
                <a:gd name="T7" fmla="*/ 9 h 225"/>
                <a:gd name="T8" fmla="*/ 242 w 247"/>
                <a:gd name="T9" fmla="*/ 225 h 225"/>
                <a:gd name="T10" fmla="*/ 247 w 247"/>
                <a:gd name="T11" fmla="*/ 220 h 225"/>
                <a:gd name="T12" fmla="*/ 4 w 247"/>
                <a:gd name="T13" fmla="*/ 0 h 225"/>
              </a:gdLst>
              <a:ahLst/>
              <a:cxnLst>
                <a:cxn ang="0">
                  <a:pos x="T0" y="T1"/>
                </a:cxn>
                <a:cxn ang="0">
                  <a:pos x="T2" y="T3"/>
                </a:cxn>
                <a:cxn ang="0">
                  <a:pos x="T4" y="T5"/>
                </a:cxn>
                <a:cxn ang="0">
                  <a:pos x="T6" y="T7"/>
                </a:cxn>
                <a:cxn ang="0">
                  <a:pos x="T8" y="T9"/>
                </a:cxn>
                <a:cxn ang="0">
                  <a:pos x="T10" y="T11"/>
                </a:cxn>
                <a:cxn ang="0">
                  <a:pos x="T12" y="T13"/>
                </a:cxn>
              </a:cxnLst>
              <a:rect l="0" t="0" r="r" b="b"/>
              <a:pathLst>
                <a:path w="247" h="225">
                  <a:moveTo>
                    <a:pt x="4" y="0"/>
                  </a:moveTo>
                  <a:lnTo>
                    <a:pt x="0" y="2"/>
                  </a:lnTo>
                  <a:lnTo>
                    <a:pt x="0" y="7"/>
                  </a:lnTo>
                  <a:lnTo>
                    <a:pt x="2" y="9"/>
                  </a:lnTo>
                  <a:lnTo>
                    <a:pt x="242" y="225"/>
                  </a:lnTo>
                  <a:lnTo>
                    <a:pt x="247" y="220"/>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03" name="Freeform 102"/>
            <p:cNvSpPr>
              <a:spLocks/>
            </p:cNvSpPr>
            <p:nvPr/>
          </p:nvSpPr>
          <p:spPr bwMode="auto">
            <a:xfrm>
              <a:off x="10" y="1656"/>
              <a:ext cx="20" cy="122"/>
            </a:xfrm>
            <a:custGeom>
              <a:avLst/>
              <a:gdLst>
                <a:gd name="T0" fmla="*/ 9 w 20"/>
                <a:gd name="T1" fmla="*/ 0 h 122"/>
                <a:gd name="T2" fmla="*/ 0 w 20"/>
                <a:gd name="T3" fmla="*/ 0 h 122"/>
                <a:gd name="T4" fmla="*/ 0 w 20"/>
                <a:gd name="T5" fmla="*/ 122 h 122"/>
                <a:gd name="T6" fmla="*/ 2 w 20"/>
                <a:gd name="T7" fmla="*/ 122 h 122"/>
                <a:gd name="T8" fmla="*/ 9 w 20"/>
                <a:gd name="T9" fmla="*/ 120 h 122"/>
                <a:gd name="T10" fmla="*/ 9 w 20"/>
                <a:gd name="T11" fmla="*/ 0 h 122"/>
              </a:gdLst>
              <a:ahLst/>
              <a:cxnLst>
                <a:cxn ang="0">
                  <a:pos x="T0" y="T1"/>
                </a:cxn>
                <a:cxn ang="0">
                  <a:pos x="T2" y="T3"/>
                </a:cxn>
                <a:cxn ang="0">
                  <a:pos x="T4" y="T5"/>
                </a:cxn>
                <a:cxn ang="0">
                  <a:pos x="T6" y="T7"/>
                </a:cxn>
                <a:cxn ang="0">
                  <a:pos x="T8" y="T9"/>
                </a:cxn>
                <a:cxn ang="0">
                  <a:pos x="T10" y="T11"/>
                </a:cxn>
              </a:cxnLst>
              <a:rect l="0" t="0" r="r" b="b"/>
              <a:pathLst>
                <a:path w="20" h="122">
                  <a:moveTo>
                    <a:pt x="9" y="0"/>
                  </a:moveTo>
                  <a:lnTo>
                    <a:pt x="0" y="0"/>
                  </a:lnTo>
                  <a:lnTo>
                    <a:pt x="0" y="122"/>
                  </a:lnTo>
                  <a:lnTo>
                    <a:pt x="2" y="122"/>
                  </a:lnTo>
                  <a:lnTo>
                    <a:pt x="9" y="120"/>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04" name="Freeform 103"/>
            <p:cNvSpPr>
              <a:spLocks/>
            </p:cNvSpPr>
            <p:nvPr/>
          </p:nvSpPr>
          <p:spPr bwMode="auto">
            <a:xfrm>
              <a:off x="12" y="1773"/>
              <a:ext cx="247" cy="226"/>
            </a:xfrm>
            <a:custGeom>
              <a:avLst/>
              <a:gdLst>
                <a:gd name="T0" fmla="*/ 4 w 247"/>
                <a:gd name="T1" fmla="*/ 0 h 226"/>
                <a:gd name="T2" fmla="*/ 0 w 247"/>
                <a:gd name="T3" fmla="*/ 4 h 226"/>
                <a:gd name="T4" fmla="*/ 242 w 247"/>
                <a:gd name="T5" fmla="*/ 225 h 226"/>
                <a:gd name="T6" fmla="*/ 247 w 247"/>
                <a:gd name="T7" fmla="*/ 223 h 226"/>
                <a:gd name="T8" fmla="*/ 247 w 247"/>
                <a:gd name="T9" fmla="*/ 218 h 226"/>
                <a:gd name="T10" fmla="*/ 244 w 247"/>
                <a:gd name="T11" fmla="*/ 216 h 226"/>
                <a:gd name="T12" fmla="*/ 4 w 247"/>
                <a:gd name="T13" fmla="*/ 0 h 226"/>
              </a:gdLst>
              <a:ahLst/>
              <a:cxnLst>
                <a:cxn ang="0">
                  <a:pos x="T0" y="T1"/>
                </a:cxn>
                <a:cxn ang="0">
                  <a:pos x="T2" y="T3"/>
                </a:cxn>
                <a:cxn ang="0">
                  <a:pos x="T4" y="T5"/>
                </a:cxn>
                <a:cxn ang="0">
                  <a:pos x="T6" y="T7"/>
                </a:cxn>
                <a:cxn ang="0">
                  <a:pos x="T8" y="T9"/>
                </a:cxn>
                <a:cxn ang="0">
                  <a:pos x="T10" y="T11"/>
                </a:cxn>
                <a:cxn ang="0">
                  <a:pos x="T12" y="T13"/>
                </a:cxn>
              </a:cxnLst>
              <a:rect l="0" t="0" r="r" b="b"/>
              <a:pathLst>
                <a:path w="247" h="226">
                  <a:moveTo>
                    <a:pt x="4" y="0"/>
                  </a:moveTo>
                  <a:lnTo>
                    <a:pt x="0" y="4"/>
                  </a:lnTo>
                  <a:lnTo>
                    <a:pt x="242" y="225"/>
                  </a:lnTo>
                  <a:lnTo>
                    <a:pt x="247" y="223"/>
                  </a:lnTo>
                  <a:lnTo>
                    <a:pt x="247" y="218"/>
                  </a:lnTo>
                  <a:lnTo>
                    <a:pt x="244" y="216"/>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05" name="Freeform 104"/>
            <p:cNvSpPr>
              <a:spLocks/>
            </p:cNvSpPr>
            <p:nvPr/>
          </p:nvSpPr>
          <p:spPr bwMode="auto">
            <a:xfrm>
              <a:off x="929" y="204"/>
              <a:ext cx="60" cy="58"/>
            </a:xfrm>
            <a:custGeom>
              <a:avLst/>
              <a:gdLst>
                <a:gd name="T0" fmla="*/ 4 w 60"/>
                <a:gd name="T1" fmla="*/ 0 h 58"/>
                <a:gd name="T2" fmla="*/ 0 w 60"/>
                <a:gd name="T3" fmla="*/ 4 h 58"/>
                <a:gd name="T4" fmla="*/ 57 w 60"/>
                <a:gd name="T5" fmla="*/ 57 h 58"/>
                <a:gd name="T6" fmla="*/ 60 w 60"/>
                <a:gd name="T7" fmla="*/ 57 h 58"/>
                <a:gd name="T8" fmla="*/ 60 w 60"/>
                <a:gd name="T9" fmla="*/ 50 h 58"/>
                <a:gd name="T10" fmla="*/ 4 w 60"/>
                <a:gd name="T11" fmla="*/ 0 h 58"/>
              </a:gdLst>
              <a:ahLst/>
              <a:cxnLst>
                <a:cxn ang="0">
                  <a:pos x="T0" y="T1"/>
                </a:cxn>
                <a:cxn ang="0">
                  <a:pos x="T2" y="T3"/>
                </a:cxn>
                <a:cxn ang="0">
                  <a:pos x="T4" y="T5"/>
                </a:cxn>
                <a:cxn ang="0">
                  <a:pos x="T6" y="T7"/>
                </a:cxn>
                <a:cxn ang="0">
                  <a:pos x="T8" y="T9"/>
                </a:cxn>
                <a:cxn ang="0">
                  <a:pos x="T10" y="T11"/>
                </a:cxn>
              </a:cxnLst>
              <a:rect l="0" t="0" r="r" b="b"/>
              <a:pathLst>
                <a:path w="60" h="58">
                  <a:moveTo>
                    <a:pt x="4" y="0"/>
                  </a:moveTo>
                  <a:lnTo>
                    <a:pt x="0" y="4"/>
                  </a:lnTo>
                  <a:lnTo>
                    <a:pt x="57" y="57"/>
                  </a:lnTo>
                  <a:lnTo>
                    <a:pt x="60" y="57"/>
                  </a:lnTo>
                  <a:lnTo>
                    <a:pt x="60" y="50"/>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06" name="Freeform 105"/>
            <p:cNvSpPr>
              <a:spLocks/>
            </p:cNvSpPr>
            <p:nvPr/>
          </p:nvSpPr>
          <p:spPr bwMode="auto">
            <a:xfrm>
              <a:off x="984" y="223"/>
              <a:ext cx="60" cy="39"/>
            </a:xfrm>
            <a:custGeom>
              <a:avLst/>
              <a:gdLst>
                <a:gd name="T0" fmla="*/ 55 w 60"/>
                <a:gd name="T1" fmla="*/ 0 h 39"/>
                <a:gd name="T2" fmla="*/ 50 w 60"/>
                <a:gd name="T3" fmla="*/ 0 h 39"/>
                <a:gd name="T4" fmla="*/ 0 w 60"/>
                <a:gd name="T5" fmla="*/ 28 h 39"/>
                <a:gd name="T6" fmla="*/ 4 w 60"/>
                <a:gd name="T7" fmla="*/ 38 h 39"/>
                <a:gd name="T8" fmla="*/ 60 w 60"/>
                <a:gd name="T9" fmla="*/ 7 h 39"/>
                <a:gd name="T10" fmla="*/ 60 w 60"/>
                <a:gd name="T11" fmla="*/ 4 h 39"/>
                <a:gd name="T12" fmla="*/ 55 w 60"/>
                <a:gd name="T13" fmla="*/ 0 h 39"/>
              </a:gdLst>
              <a:ahLst/>
              <a:cxnLst>
                <a:cxn ang="0">
                  <a:pos x="T0" y="T1"/>
                </a:cxn>
                <a:cxn ang="0">
                  <a:pos x="T2" y="T3"/>
                </a:cxn>
                <a:cxn ang="0">
                  <a:pos x="T4" y="T5"/>
                </a:cxn>
                <a:cxn ang="0">
                  <a:pos x="T6" y="T7"/>
                </a:cxn>
                <a:cxn ang="0">
                  <a:pos x="T8" y="T9"/>
                </a:cxn>
                <a:cxn ang="0">
                  <a:pos x="T10" y="T11"/>
                </a:cxn>
                <a:cxn ang="0">
                  <a:pos x="T12" y="T13"/>
                </a:cxn>
              </a:cxnLst>
              <a:rect l="0" t="0" r="r" b="b"/>
              <a:pathLst>
                <a:path w="60" h="39">
                  <a:moveTo>
                    <a:pt x="55" y="0"/>
                  </a:moveTo>
                  <a:lnTo>
                    <a:pt x="50" y="0"/>
                  </a:lnTo>
                  <a:lnTo>
                    <a:pt x="0" y="28"/>
                  </a:lnTo>
                  <a:lnTo>
                    <a:pt x="4" y="38"/>
                  </a:lnTo>
                  <a:lnTo>
                    <a:pt x="60" y="7"/>
                  </a:lnTo>
                  <a:lnTo>
                    <a:pt x="60" y="4"/>
                  </a:lnTo>
                  <a:lnTo>
                    <a:pt x="55"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07" name="Freeform 106"/>
            <p:cNvSpPr>
              <a:spLocks/>
            </p:cNvSpPr>
            <p:nvPr/>
          </p:nvSpPr>
          <p:spPr bwMode="auto">
            <a:xfrm>
              <a:off x="979" y="177"/>
              <a:ext cx="60" cy="56"/>
            </a:xfrm>
            <a:custGeom>
              <a:avLst/>
              <a:gdLst>
                <a:gd name="T0" fmla="*/ 2 w 60"/>
                <a:gd name="T1" fmla="*/ 0 h 56"/>
                <a:gd name="T2" fmla="*/ 0 w 60"/>
                <a:gd name="T3" fmla="*/ 0 h 56"/>
                <a:gd name="T4" fmla="*/ 0 w 60"/>
                <a:gd name="T5" fmla="*/ 9 h 56"/>
                <a:gd name="T6" fmla="*/ 55 w 60"/>
                <a:gd name="T7" fmla="*/ 55 h 56"/>
                <a:gd name="T8" fmla="*/ 60 w 60"/>
                <a:gd name="T9" fmla="*/ 45 h 56"/>
                <a:gd name="T10" fmla="*/ 2 w 60"/>
                <a:gd name="T11" fmla="*/ 0 h 56"/>
              </a:gdLst>
              <a:ahLst/>
              <a:cxnLst>
                <a:cxn ang="0">
                  <a:pos x="T0" y="T1"/>
                </a:cxn>
                <a:cxn ang="0">
                  <a:pos x="T2" y="T3"/>
                </a:cxn>
                <a:cxn ang="0">
                  <a:pos x="T4" y="T5"/>
                </a:cxn>
                <a:cxn ang="0">
                  <a:pos x="T6" y="T7"/>
                </a:cxn>
                <a:cxn ang="0">
                  <a:pos x="T8" y="T9"/>
                </a:cxn>
                <a:cxn ang="0">
                  <a:pos x="T10" y="T11"/>
                </a:cxn>
              </a:cxnLst>
              <a:rect l="0" t="0" r="r" b="b"/>
              <a:pathLst>
                <a:path w="60" h="56">
                  <a:moveTo>
                    <a:pt x="2" y="0"/>
                  </a:moveTo>
                  <a:lnTo>
                    <a:pt x="0" y="0"/>
                  </a:lnTo>
                  <a:lnTo>
                    <a:pt x="0" y="9"/>
                  </a:lnTo>
                  <a:lnTo>
                    <a:pt x="55" y="55"/>
                  </a:lnTo>
                  <a:lnTo>
                    <a:pt x="60" y="45"/>
                  </a:lnTo>
                  <a:lnTo>
                    <a:pt x="2"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08" name="Freeform 107"/>
            <p:cNvSpPr>
              <a:spLocks/>
            </p:cNvSpPr>
            <p:nvPr/>
          </p:nvSpPr>
          <p:spPr bwMode="auto">
            <a:xfrm>
              <a:off x="924" y="177"/>
              <a:ext cx="60" cy="34"/>
            </a:xfrm>
            <a:custGeom>
              <a:avLst/>
              <a:gdLst>
                <a:gd name="T0" fmla="*/ 55 w 60"/>
                <a:gd name="T1" fmla="*/ 0 h 34"/>
                <a:gd name="T2" fmla="*/ 0 w 60"/>
                <a:gd name="T3" fmla="*/ 26 h 34"/>
                <a:gd name="T4" fmla="*/ 0 w 60"/>
                <a:gd name="T5" fmla="*/ 28 h 34"/>
                <a:gd name="T6" fmla="*/ 9 w 60"/>
                <a:gd name="T7" fmla="*/ 33 h 34"/>
                <a:gd name="T8" fmla="*/ 60 w 60"/>
                <a:gd name="T9" fmla="*/ 9 h 34"/>
                <a:gd name="T10" fmla="*/ 55 w 60"/>
                <a:gd name="T11" fmla="*/ 0 h 34"/>
              </a:gdLst>
              <a:ahLst/>
              <a:cxnLst>
                <a:cxn ang="0">
                  <a:pos x="T0" y="T1"/>
                </a:cxn>
                <a:cxn ang="0">
                  <a:pos x="T2" y="T3"/>
                </a:cxn>
                <a:cxn ang="0">
                  <a:pos x="T4" y="T5"/>
                </a:cxn>
                <a:cxn ang="0">
                  <a:pos x="T6" y="T7"/>
                </a:cxn>
                <a:cxn ang="0">
                  <a:pos x="T8" y="T9"/>
                </a:cxn>
                <a:cxn ang="0">
                  <a:pos x="T10" y="T11"/>
                </a:cxn>
              </a:cxnLst>
              <a:rect l="0" t="0" r="r" b="b"/>
              <a:pathLst>
                <a:path w="60" h="34">
                  <a:moveTo>
                    <a:pt x="55" y="0"/>
                  </a:moveTo>
                  <a:lnTo>
                    <a:pt x="0" y="26"/>
                  </a:lnTo>
                  <a:lnTo>
                    <a:pt x="0" y="28"/>
                  </a:lnTo>
                  <a:lnTo>
                    <a:pt x="9" y="33"/>
                  </a:lnTo>
                  <a:lnTo>
                    <a:pt x="60" y="9"/>
                  </a:lnTo>
                  <a:lnTo>
                    <a:pt x="55"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09" name="Freeform 108"/>
            <p:cNvSpPr>
              <a:spLocks/>
            </p:cNvSpPr>
            <p:nvPr/>
          </p:nvSpPr>
          <p:spPr bwMode="auto">
            <a:xfrm>
              <a:off x="929" y="1517"/>
              <a:ext cx="60" cy="57"/>
            </a:xfrm>
            <a:custGeom>
              <a:avLst/>
              <a:gdLst>
                <a:gd name="T0" fmla="*/ 4 w 60"/>
                <a:gd name="T1" fmla="*/ 0 h 57"/>
                <a:gd name="T2" fmla="*/ 0 w 60"/>
                <a:gd name="T3" fmla="*/ 4 h 57"/>
                <a:gd name="T4" fmla="*/ 57 w 60"/>
                <a:gd name="T5" fmla="*/ 57 h 57"/>
                <a:gd name="T6" fmla="*/ 60 w 60"/>
                <a:gd name="T7" fmla="*/ 57 h 57"/>
                <a:gd name="T8" fmla="*/ 60 w 60"/>
                <a:gd name="T9" fmla="*/ 50 h 57"/>
                <a:gd name="T10" fmla="*/ 4 w 60"/>
                <a:gd name="T11" fmla="*/ 0 h 57"/>
              </a:gdLst>
              <a:ahLst/>
              <a:cxnLst>
                <a:cxn ang="0">
                  <a:pos x="T0" y="T1"/>
                </a:cxn>
                <a:cxn ang="0">
                  <a:pos x="T2" y="T3"/>
                </a:cxn>
                <a:cxn ang="0">
                  <a:pos x="T4" y="T5"/>
                </a:cxn>
                <a:cxn ang="0">
                  <a:pos x="T6" y="T7"/>
                </a:cxn>
                <a:cxn ang="0">
                  <a:pos x="T8" y="T9"/>
                </a:cxn>
                <a:cxn ang="0">
                  <a:pos x="T10" y="T11"/>
                </a:cxn>
              </a:cxnLst>
              <a:rect l="0" t="0" r="r" b="b"/>
              <a:pathLst>
                <a:path w="60" h="57">
                  <a:moveTo>
                    <a:pt x="4" y="0"/>
                  </a:moveTo>
                  <a:lnTo>
                    <a:pt x="0" y="4"/>
                  </a:lnTo>
                  <a:lnTo>
                    <a:pt x="57" y="57"/>
                  </a:lnTo>
                  <a:lnTo>
                    <a:pt x="60" y="57"/>
                  </a:lnTo>
                  <a:lnTo>
                    <a:pt x="60" y="50"/>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10" name="Freeform 109"/>
            <p:cNvSpPr>
              <a:spLocks/>
            </p:cNvSpPr>
            <p:nvPr/>
          </p:nvSpPr>
          <p:spPr bwMode="auto">
            <a:xfrm>
              <a:off x="984" y="1536"/>
              <a:ext cx="60" cy="38"/>
            </a:xfrm>
            <a:custGeom>
              <a:avLst/>
              <a:gdLst>
                <a:gd name="T0" fmla="*/ 55 w 60"/>
                <a:gd name="T1" fmla="*/ 0 h 38"/>
                <a:gd name="T2" fmla="*/ 50 w 60"/>
                <a:gd name="T3" fmla="*/ 0 h 38"/>
                <a:gd name="T4" fmla="*/ 0 w 60"/>
                <a:gd name="T5" fmla="*/ 28 h 38"/>
                <a:gd name="T6" fmla="*/ 4 w 60"/>
                <a:gd name="T7" fmla="*/ 38 h 38"/>
                <a:gd name="T8" fmla="*/ 60 w 60"/>
                <a:gd name="T9" fmla="*/ 7 h 38"/>
                <a:gd name="T10" fmla="*/ 60 w 60"/>
                <a:gd name="T11" fmla="*/ 4 h 38"/>
                <a:gd name="T12" fmla="*/ 55 w 60"/>
                <a:gd name="T13" fmla="*/ 0 h 38"/>
              </a:gdLst>
              <a:ahLst/>
              <a:cxnLst>
                <a:cxn ang="0">
                  <a:pos x="T0" y="T1"/>
                </a:cxn>
                <a:cxn ang="0">
                  <a:pos x="T2" y="T3"/>
                </a:cxn>
                <a:cxn ang="0">
                  <a:pos x="T4" y="T5"/>
                </a:cxn>
                <a:cxn ang="0">
                  <a:pos x="T6" y="T7"/>
                </a:cxn>
                <a:cxn ang="0">
                  <a:pos x="T8" y="T9"/>
                </a:cxn>
                <a:cxn ang="0">
                  <a:pos x="T10" y="T11"/>
                </a:cxn>
                <a:cxn ang="0">
                  <a:pos x="T12" y="T13"/>
                </a:cxn>
              </a:cxnLst>
              <a:rect l="0" t="0" r="r" b="b"/>
              <a:pathLst>
                <a:path w="60" h="38">
                  <a:moveTo>
                    <a:pt x="55" y="0"/>
                  </a:moveTo>
                  <a:lnTo>
                    <a:pt x="50" y="0"/>
                  </a:lnTo>
                  <a:lnTo>
                    <a:pt x="0" y="28"/>
                  </a:lnTo>
                  <a:lnTo>
                    <a:pt x="4" y="38"/>
                  </a:lnTo>
                  <a:lnTo>
                    <a:pt x="60" y="7"/>
                  </a:lnTo>
                  <a:lnTo>
                    <a:pt x="60" y="4"/>
                  </a:lnTo>
                  <a:lnTo>
                    <a:pt x="55"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11" name="Freeform 110"/>
            <p:cNvSpPr>
              <a:spLocks/>
            </p:cNvSpPr>
            <p:nvPr/>
          </p:nvSpPr>
          <p:spPr bwMode="auto">
            <a:xfrm>
              <a:off x="979" y="1488"/>
              <a:ext cx="60" cy="57"/>
            </a:xfrm>
            <a:custGeom>
              <a:avLst/>
              <a:gdLst>
                <a:gd name="T0" fmla="*/ 2 w 60"/>
                <a:gd name="T1" fmla="*/ 0 h 57"/>
                <a:gd name="T2" fmla="*/ 0 w 60"/>
                <a:gd name="T3" fmla="*/ 0 h 57"/>
                <a:gd name="T4" fmla="*/ 0 w 60"/>
                <a:gd name="T5" fmla="*/ 9 h 57"/>
                <a:gd name="T6" fmla="*/ 55 w 60"/>
                <a:gd name="T7" fmla="*/ 57 h 57"/>
                <a:gd name="T8" fmla="*/ 60 w 60"/>
                <a:gd name="T9" fmla="*/ 47 h 57"/>
                <a:gd name="T10" fmla="*/ 2 w 60"/>
                <a:gd name="T11" fmla="*/ 0 h 57"/>
              </a:gdLst>
              <a:ahLst/>
              <a:cxnLst>
                <a:cxn ang="0">
                  <a:pos x="T0" y="T1"/>
                </a:cxn>
                <a:cxn ang="0">
                  <a:pos x="T2" y="T3"/>
                </a:cxn>
                <a:cxn ang="0">
                  <a:pos x="T4" y="T5"/>
                </a:cxn>
                <a:cxn ang="0">
                  <a:pos x="T6" y="T7"/>
                </a:cxn>
                <a:cxn ang="0">
                  <a:pos x="T8" y="T9"/>
                </a:cxn>
                <a:cxn ang="0">
                  <a:pos x="T10" y="T11"/>
                </a:cxn>
              </a:cxnLst>
              <a:rect l="0" t="0" r="r" b="b"/>
              <a:pathLst>
                <a:path w="60" h="57">
                  <a:moveTo>
                    <a:pt x="2" y="0"/>
                  </a:moveTo>
                  <a:lnTo>
                    <a:pt x="0" y="0"/>
                  </a:lnTo>
                  <a:lnTo>
                    <a:pt x="0" y="9"/>
                  </a:lnTo>
                  <a:lnTo>
                    <a:pt x="55" y="57"/>
                  </a:lnTo>
                  <a:lnTo>
                    <a:pt x="60" y="47"/>
                  </a:lnTo>
                  <a:lnTo>
                    <a:pt x="2"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12" name="Freeform 111"/>
            <p:cNvSpPr>
              <a:spLocks/>
            </p:cNvSpPr>
            <p:nvPr/>
          </p:nvSpPr>
          <p:spPr bwMode="auto">
            <a:xfrm>
              <a:off x="924" y="1488"/>
              <a:ext cx="60" cy="36"/>
            </a:xfrm>
            <a:custGeom>
              <a:avLst/>
              <a:gdLst>
                <a:gd name="T0" fmla="*/ 55 w 60"/>
                <a:gd name="T1" fmla="*/ 0 h 36"/>
                <a:gd name="T2" fmla="*/ 0 w 60"/>
                <a:gd name="T3" fmla="*/ 28 h 36"/>
                <a:gd name="T4" fmla="*/ 0 w 60"/>
                <a:gd name="T5" fmla="*/ 31 h 36"/>
                <a:gd name="T6" fmla="*/ 9 w 60"/>
                <a:gd name="T7" fmla="*/ 35 h 36"/>
                <a:gd name="T8" fmla="*/ 60 w 60"/>
                <a:gd name="T9" fmla="*/ 9 h 36"/>
                <a:gd name="T10" fmla="*/ 55 w 60"/>
                <a:gd name="T11" fmla="*/ 0 h 36"/>
              </a:gdLst>
              <a:ahLst/>
              <a:cxnLst>
                <a:cxn ang="0">
                  <a:pos x="T0" y="T1"/>
                </a:cxn>
                <a:cxn ang="0">
                  <a:pos x="T2" y="T3"/>
                </a:cxn>
                <a:cxn ang="0">
                  <a:pos x="T4" y="T5"/>
                </a:cxn>
                <a:cxn ang="0">
                  <a:pos x="T6" y="T7"/>
                </a:cxn>
                <a:cxn ang="0">
                  <a:pos x="T8" y="T9"/>
                </a:cxn>
                <a:cxn ang="0">
                  <a:pos x="T10" y="T11"/>
                </a:cxn>
              </a:cxnLst>
              <a:rect l="0" t="0" r="r" b="b"/>
              <a:pathLst>
                <a:path w="60" h="36">
                  <a:moveTo>
                    <a:pt x="55" y="0"/>
                  </a:moveTo>
                  <a:lnTo>
                    <a:pt x="0" y="28"/>
                  </a:lnTo>
                  <a:lnTo>
                    <a:pt x="0" y="31"/>
                  </a:lnTo>
                  <a:lnTo>
                    <a:pt x="9" y="35"/>
                  </a:lnTo>
                  <a:lnTo>
                    <a:pt x="60" y="9"/>
                  </a:lnTo>
                  <a:lnTo>
                    <a:pt x="55"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13" name="Freeform 112"/>
            <p:cNvSpPr>
              <a:spLocks/>
            </p:cNvSpPr>
            <p:nvPr/>
          </p:nvSpPr>
          <p:spPr bwMode="auto">
            <a:xfrm>
              <a:off x="989" y="252"/>
              <a:ext cx="20" cy="1320"/>
            </a:xfrm>
            <a:custGeom>
              <a:avLst/>
              <a:gdLst>
                <a:gd name="T0" fmla="*/ 0 w 20"/>
                <a:gd name="T1" fmla="*/ 0 h 1320"/>
                <a:gd name="T2" fmla="*/ 0 w 20"/>
                <a:gd name="T3" fmla="*/ 1320 h 1320"/>
              </a:gdLst>
              <a:ahLst/>
              <a:cxnLst>
                <a:cxn ang="0">
                  <a:pos x="T0" y="T1"/>
                </a:cxn>
                <a:cxn ang="0">
                  <a:pos x="T2" y="T3"/>
                </a:cxn>
              </a:cxnLst>
              <a:rect l="0" t="0" r="r" b="b"/>
              <a:pathLst>
                <a:path w="20" h="1320">
                  <a:moveTo>
                    <a:pt x="0" y="0"/>
                  </a:moveTo>
                  <a:lnTo>
                    <a:pt x="0" y="1320"/>
                  </a:lnTo>
                </a:path>
              </a:pathLst>
            </a:custGeom>
            <a:noFill/>
            <a:ln w="7365">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AU"/>
            </a:p>
          </p:txBody>
        </p:sp>
        <p:sp>
          <p:nvSpPr>
            <p:cNvPr id="114" name="Freeform 113"/>
            <p:cNvSpPr>
              <a:spLocks/>
            </p:cNvSpPr>
            <p:nvPr/>
          </p:nvSpPr>
          <p:spPr bwMode="auto">
            <a:xfrm>
              <a:off x="1037" y="223"/>
              <a:ext cx="20" cy="1323"/>
            </a:xfrm>
            <a:custGeom>
              <a:avLst/>
              <a:gdLst>
                <a:gd name="T0" fmla="*/ 0 w 20"/>
                <a:gd name="T1" fmla="*/ 0 h 1323"/>
                <a:gd name="T2" fmla="*/ 0 w 20"/>
                <a:gd name="T3" fmla="*/ 1322 h 1323"/>
              </a:gdLst>
              <a:ahLst/>
              <a:cxnLst>
                <a:cxn ang="0">
                  <a:pos x="T0" y="T1"/>
                </a:cxn>
                <a:cxn ang="0">
                  <a:pos x="T2" y="T3"/>
                </a:cxn>
              </a:cxnLst>
              <a:rect l="0" t="0" r="r" b="b"/>
              <a:pathLst>
                <a:path w="20" h="1323">
                  <a:moveTo>
                    <a:pt x="0" y="0"/>
                  </a:moveTo>
                  <a:lnTo>
                    <a:pt x="0" y="1322"/>
                  </a:lnTo>
                </a:path>
              </a:pathLst>
            </a:custGeom>
            <a:noFill/>
            <a:ln w="7365">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AU"/>
            </a:p>
          </p:txBody>
        </p:sp>
        <p:sp>
          <p:nvSpPr>
            <p:cNvPr id="115" name="Freeform 114"/>
            <p:cNvSpPr>
              <a:spLocks/>
            </p:cNvSpPr>
            <p:nvPr/>
          </p:nvSpPr>
          <p:spPr bwMode="auto">
            <a:xfrm>
              <a:off x="931" y="204"/>
              <a:ext cx="20" cy="1322"/>
            </a:xfrm>
            <a:custGeom>
              <a:avLst/>
              <a:gdLst>
                <a:gd name="T0" fmla="*/ 0 w 20"/>
                <a:gd name="T1" fmla="*/ 0 h 1322"/>
                <a:gd name="T2" fmla="*/ 0 w 20"/>
                <a:gd name="T3" fmla="*/ 1322 h 1322"/>
              </a:gdLst>
              <a:ahLst/>
              <a:cxnLst>
                <a:cxn ang="0">
                  <a:pos x="T0" y="T1"/>
                </a:cxn>
                <a:cxn ang="0">
                  <a:pos x="T2" y="T3"/>
                </a:cxn>
              </a:cxnLst>
              <a:rect l="0" t="0" r="r" b="b"/>
              <a:pathLst>
                <a:path w="20" h="1322">
                  <a:moveTo>
                    <a:pt x="0" y="0"/>
                  </a:moveTo>
                  <a:lnTo>
                    <a:pt x="0" y="1322"/>
                  </a:lnTo>
                </a:path>
              </a:pathLst>
            </a:custGeom>
            <a:noFill/>
            <a:ln w="7365">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AU"/>
            </a:p>
          </p:txBody>
        </p:sp>
        <p:sp>
          <p:nvSpPr>
            <p:cNvPr id="116" name="Freeform 115"/>
            <p:cNvSpPr>
              <a:spLocks/>
            </p:cNvSpPr>
            <p:nvPr/>
          </p:nvSpPr>
          <p:spPr bwMode="auto">
            <a:xfrm>
              <a:off x="744" y="36"/>
              <a:ext cx="62" cy="60"/>
            </a:xfrm>
            <a:custGeom>
              <a:avLst/>
              <a:gdLst>
                <a:gd name="T0" fmla="*/ 4 w 62"/>
                <a:gd name="T1" fmla="*/ 0 h 60"/>
                <a:gd name="T2" fmla="*/ 0 w 62"/>
                <a:gd name="T3" fmla="*/ 9 h 60"/>
                <a:gd name="T4" fmla="*/ 60 w 62"/>
                <a:gd name="T5" fmla="*/ 60 h 60"/>
                <a:gd name="T6" fmla="*/ 62 w 62"/>
                <a:gd name="T7" fmla="*/ 60 h 60"/>
                <a:gd name="T8" fmla="*/ 62 w 62"/>
                <a:gd name="T9" fmla="*/ 50 h 60"/>
                <a:gd name="T10" fmla="*/ 4 w 62"/>
                <a:gd name="T11" fmla="*/ 0 h 60"/>
              </a:gdLst>
              <a:ahLst/>
              <a:cxnLst>
                <a:cxn ang="0">
                  <a:pos x="T0" y="T1"/>
                </a:cxn>
                <a:cxn ang="0">
                  <a:pos x="T2" y="T3"/>
                </a:cxn>
                <a:cxn ang="0">
                  <a:pos x="T4" y="T5"/>
                </a:cxn>
                <a:cxn ang="0">
                  <a:pos x="T6" y="T7"/>
                </a:cxn>
                <a:cxn ang="0">
                  <a:pos x="T8" y="T9"/>
                </a:cxn>
                <a:cxn ang="0">
                  <a:pos x="T10" y="T11"/>
                </a:cxn>
              </a:cxnLst>
              <a:rect l="0" t="0" r="r" b="b"/>
              <a:pathLst>
                <a:path w="62" h="60">
                  <a:moveTo>
                    <a:pt x="4" y="0"/>
                  </a:moveTo>
                  <a:lnTo>
                    <a:pt x="0" y="9"/>
                  </a:lnTo>
                  <a:lnTo>
                    <a:pt x="60" y="60"/>
                  </a:lnTo>
                  <a:lnTo>
                    <a:pt x="62" y="60"/>
                  </a:lnTo>
                  <a:lnTo>
                    <a:pt x="62" y="50"/>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17" name="Freeform 116"/>
            <p:cNvSpPr>
              <a:spLocks/>
            </p:cNvSpPr>
            <p:nvPr/>
          </p:nvSpPr>
          <p:spPr bwMode="auto">
            <a:xfrm>
              <a:off x="801" y="58"/>
              <a:ext cx="58" cy="38"/>
            </a:xfrm>
            <a:custGeom>
              <a:avLst/>
              <a:gdLst>
                <a:gd name="T0" fmla="*/ 48 w 58"/>
                <a:gd name="T1" fmla="*/ 0 h 38"/>
                <a:gd name="T2" fmla="*/ 0 w 58"/>
                <a:gd name="T3" fmla="*/ 28 h 38"/>
                <a:gd name="T4" fmla="*/ 4 w 58"/>
                <a:gd name="T5" fmla="*/ 38 h 38"/>
                <a:gd name="T6" fmla="*/ 57 w 58"/>
                <a:gd name="T7" fmla="*/ 7 h 38"/>
                <a:gd name="T8" fmla="*/ 57 w 58"/>
                <a:gd name="T9" fmla="*/ 4 h 38"/>
                <a:gd name="T10" fmla="*/ 48 w 58"/>
                <a:gd name="T11" fmla="*/ 0 h 38"/>
              </a:gdLst>
              <a:ahLst/>
              <a:cxnLst>
                <a:cxn ang="0">
                  <a:pos x="T0" y="T1"/>
                </a:cxn>
                <a:cxn ang="0">
                  <a:pos x="T2" y="T3"/>
                </a:cxn>
                <a:cxn ang="0">
                  <a:pos x="T4" y="T5"/>
                </a:cxn>
                <a:cxn ang="0">
                  <a:pos x="T6" y="T7"/>
                </a:cxn>
                <a:cxn ang="0">
                  <a:pos x="T8" y="T9"/>
                </a:cxn>
                <a:cxn ang="0">
                  <a:pos x="T10" y="T11"/>
                </a:cxn>
              </a:cxnLst>
              <a:rect l="0" t="0" r="r" b="b"/>
              <a:pathLst>
                <a:path w="58" h="38">
                  <a:moveTo>
                    <a:pt x="48" y="0"/>
                  </a:moveTo>
                  <a:lnTo>
                    <a:pt x="0" y="28"/>
                  </a:lnTo>
                  <a:lnTo>
                    <a:pt x="4" y="38"/>
                  </a:lnTo>
                  <a:lnTo>
                    <a:pt x="57" y="7"/>
                  </a:lnTo>
                  <a:lnTo>
                    <a:pt x="57" y="4"/>
                  </a:lnTo>
                  <a:lnTo>
                    <a:pt x="48"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18" name="Freeform 117"/>
            <p:cNvSpPr>
              <a:spLocks/>
            </p:cNvSpPr>
            <p:nvPr/>
          </p:nvSpPr>
          <p:spPr bwMode="auto">
            <a:xfrm>
              <a:off x="797" y="10"/>
              <a:ext cx="57" cy="55"/>
            </a:xfrm>
            <a:custGeom>
              <a:avLst/>
              <a:gdLst>
                <a:gd name="T0" fmla="*/ 2 w 57"/>
                <a:gd name="T1" fmla="*/ 0 h 55"/>
                <a:gd name="T2" fmla="*/ 0 w 57"/>
                <a:gd name="T3" fmla="*/ 0 h 55"/>
                <a:gd name="T4" fmla="*/ 0 w 57"/>
                <a:gd name="T5" fmla="*/ 7 h 55"/>
                <a:gd name="T6" fmla="*/ 52 w 57"/>
                <a:gd name="T7" fmla="*/ 55 h 55"/>
                <a:gd name="T8" fmla="*/ 57 w 57"/>
                <a:gd name="T9" fmla="*/ 50 h 55"/>
                <a:gd name="T10" fmla="*/ 2 w 57"/>
                <a:gd name="T11" fmla="*/ 0 h 55"/>
              </a:gdLst>
              <a:ahLst/>
              <a:cxnLst>
                <a:cxn ang="0">
                  <a:pos x="T0" y="T1"/>
                </a:cxn>
                <a:cxn ang="0">
                  <a:pos x="T2" y="T3"/>
                </a:cxn>
                <a:cxn ang="0">
                  <a:pos x="T4" y="T5"/>
                </a:cxn>
                <a:cxn ang="0">
                  <a:pos x="T6" y="T7"/>
                </a:cxn>
                <a:cxn ang="0">
                  <a:pos x="T8" y="T9"/>
                </a:cxn>
                <a:cxn ang="0">
                  <a:pos x="T10" y="T11"/>
                </a:cxn>
              </a:cxnLst>
              <a:rect l="0" t="0" r="r" b="b"/>
              <a:pathLst>
                <a:path w="57" h="55">
                  <a:moveTo>
                    <a:pt x="2" y="0"/>
                  </a:moveTo>
                  <a:lnTo>
                    <a:pt x="0" y="0"/>
                  </a:lnTo>
                  <a:lnTo>
                    <a:pt x="0" y="7"/>
                  </a:lnTo>
                  <a:lnTo>
                    <a:pt x="52" y="55"/>
                  </a:lnTo>
                  <a:lnTo>
                    <a:pt x="57" y="50"/>
                  </a:lnTo>
                  <a:lnTo>
                    <a:pt x="2"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19" name="Freeform 118"/>
            <p:cNvSpPr>
              <a:spLocks/>
            </p:cNvSpPr>
            <p:nvPr/>
          </p:nvSpPr>
          <p:spPr bwMode="auto">
            <a:xfrm>
              <a:off x="739" y="10"/>
              <a:ext cx="62" cy="35"/>
            </a:xfrm>
            <a:custGeom>
              <a:avLst/>
              <a:gdLst>
                <a:gd name="T0" fmla="*/ 57 w 62"/>
                <a:gd name="T1" fmla="*/ 0 h 35"/>
                <a:gd name="T2" fmla="*/ 0 w 62"/>
                <a:gd name="T3" fmla="*/ 28 h 35"/>
                <a:gd name="T4" fmla="*/ 0 w 62"/>
                <a:gd name="T5" fmla="*/ 31 h 35"/>
                <a:gd name="T6" fmla="*/ 4 w 62"/>
                <a:gd name="T7" fmla="*/ 35 h 35"/>
                <a:gd name="T8" fmla="*/ 9 w 62"/>
                <a:gd name="T9" fmla="*/ 35 h 35"/>
                <a:gd name="T10" fmla="*/ 62 w 62"/>
                <a:gd name="T11" fmla="*/ 9 h 35"/>
                <a:gd name="T12" fmla="*/ 57 w 62"/>
                <a:gd name="T13" fmla="*/ 0 h 35"/>
              </a:gdLst>
              <a:ahLst/>
              <a:cxnLst>
                <a:cxn ang="0">
                  <a:pos x="T0" y="T1"/>
                </a:cxn>
                <a:cxn ang="0">
                  <a:pos x="T2" y="T3"/>
                </a:cxn>
                <a:cxn ang="0">
                  <a:pos x="T4" y="T5"/>
                </a:cxn>
                <a:cxn ang="0">
                  <a:pos x="T6" y="T7"/>
                </a:cxn>
                <a:cxn ang="0">
                  <a:pos x="T8" y="T9"/>
                </a:cxn>
                <a:cxn ang="0">
                  <a:pos x="T10" y="T11"/>
                </a:cxn>
                <a:cxn ang="0">
                  <a:pos x="T12" y="T13"/>
                </a:cxn>
              </a:cxnLst>
              <a:rect l="0" t="0" r="r" b="b"/>
              <a:pathLst>
                <a:path w="62" h="35">
                  <a:moveTo>
                    <a:pt x="57" y="0"/>
                  </a:moveTo>
                  <a:lnTo>
                    <a:pt x="0" y="28"/>
                  </a:lnTo>
                  <a:lnTo>
                    <a:pt x="0" y="31"/>
                  </a:lnTo>
                  <a:lnTo>
                    <a:pt x="4" y="35"/>
                  </a:lnTo>
                  <a:lnTo>
                    <a:pt x="9" y="35"/>
                  </a:lnTo>
                  <a:lnTo>
                    <a:pt x="62" y="9"/>
                  </a:lnTo>
                  <a:lnTo>
                    <a:pt x="5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20" name="Freeform 119"/>
            <p:cNvSpPr>
              <a:spLocks/>
            </p:cNvSpPr>
            <p:nvPr/>
          </p:nvSpPr>
          <p:spPr bwMode="auto">
            <a:xfrm>
              <a:off x="739" y="1344"/>
              <a:ext cx="67" cy="62"/>
            </a:xfrm>
            <a:custGeom>
              <a:avLst/>
              <a:gdLst>
                <a:gd name="T0" fmla="*/ 7 w 67"/>
                <a:gd name="T1" fmla="*/ 0 h 62"/>
                <a:gd name="T2" fmla="*/ 0 w 67"/>
                <a:gd name="T3" fmla="*/ 7 h 62"/>
                <a:gd name="T4" fmla="*/ 64 w 67"/>
                <a:gd name="T5" fmla="*/ 62 h 62"/>
                <a:gd name="T6" fmla="*/ 67 w 67"/>
                <a:gd name="T7" fmla="*/ 62 h 62"/>
                <a:gd name="T8" fmla="*/ 67 w 67"/>
                <a:gd name="T9" fmla="*/ 52 h 62"/>
                <a:gd name="T10" fmla="*/ 7 w 67"/>
                <a:gd name="T11" fmla="*/ 0 h 62"/>
              </a:gdLst>
              <a:ahLst/>
              <a:cxnLst>
                <a:cxn ang="0">
                  <a:pos x="T0" y="T1"/>
                </a:cxn>
                <a:cxn ang="0">
                  <a:pos x="T2" y="T3"/>
                </a:cxn>
                <a:cxn ang="0">
                  <a:pos x="T4" y="T5"/>
                </a:cxn>
                <a:cxn ang="0">
                  <a:pos x="T6" y="T7"/>
                </a:cxn>
                <a:cxn ang="0">
                  <a:pos x="T8" y="T9"/>
                </a:cxn>
                <a:cxn ang="0">
                  <a:pos x="T10" y="T11"/>
                </a:cxn>
              </a:cxnLst>
              <a:rect l="0" t="0" r="r" b="b"/>
              <a:pathLst>
                <a:path w="67" h="62">
                  <a:moveTo>
                    <a:pt x="7" y="0"/>
                  </a:moveTo>
                  <a:lnTo>
                    <a:pt x="0" y="7"/>
                  </a:lnTo>
                  <a:lnTo>
                    <a:pt x="64" y="62"/>
                  </a:lnTo>
                  <a:lnTo>
                    <a:pt x="67" y="62"/>
                  </a:lnTo>
                  <a:lnTo>
                    <a:pt x="67" y="52"/>
                  </a:lnTo>
                  <a:lnTo>
                    <a:pt x="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21" name="Freeform 120"/>
            <p:cNvSpPr>
              <a:spLocks/>
            </p:cNvSpPr>
            <p:nvPr/>
          </p:nvSpPr>
          <p:spPr bwMode="auto">
            <a:xfrm>
              <a:off x="801" y="1366"/>
              <a:ext cx="58" cy="40"/>
            </a:xfrm>
            <a:custGeom>
              <a:avLst/>
              <a:gdLst>
                <a:gd name="T0" fmla="*/ 52 w 58"/>
                <a:gd name="T1" fmla="*/ 0 h 40"/>
                <a:gd name="T2" fmla="*/ 0 w 58"/>
                <a:gd name="T3" fmla="*/ 31 h 40"/>
                <a:gd name="T4" fmla="*/ 4 w 58"/>
                <a:gd name="T5" fmla="*/ 40 h 40"/>
                <a:gd name="T6" fmla="*/ 57 w 58"/>
                <a:gd name="T7" fmla="*/ 9 h 40"/>
                <a:gd name="T8" fmla="*/ 52 w 58"/>
                <a:gd name="T9" fmla="*/ 0 h 40"/>
              </a:gdLst>
              <a:ahLst/>
              <a:cxnLst>
                <a:cxn ang="0">
                  <a:pos x="T0" y="T1"/>
                </a:cxn>
                <a:cxn ang="0">
                  <a:pos x="T2" y="T3"/>
                </a:cxn>
                <a:cxn ang="0">
                  <a:pos x="T4" y="T5"/>
                </a:cxn>
                <a:cxn ang="0">
                  <a:pos x="T6" y="T7"/>
                </a:cxn>
                <a:cxn ang="0">
                  <a:pos x="T8" y="T9"/>
                </a:cxn>
              </a:cxnLst>
              <a:rect l="0" t="0" r="r" b="b"/>
              <a:pathLst>
                <a:path w="58" h="40">
                  <a:moveTo>
                    <a:pt x="52" y="0"/>
                  </a:moveTo>
                  <a:lnTo>
                    <a:pt x="0" y="31"/>
                  </a:lnTo>
                  <a:lnTo>
                    <a:pt x="4" y="40"/>
                  </a:lnTo>
                  <a:lnTo>
                    <a:pt x="57" y="9"/>
                  </a:lnTo>
                  <a:lnTo>
                    <a:pt x="52"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22" name="Freeform 121"/>
            <p:cNvSpPr>
              <a:spLocks/>
            </p:cNvSpPr>
            <p:nvPr/>
          </p:nvSpPr>
          <p:spPr bwMode="auto">
            <a:xfrm>
              <a:off x="804" y="84"/>
              <a:ext cx="20" cy="1320"/>
            </a:xfrm>
            <a:custGeom>
              <a:avLst/>
              <a:gdLst>
                <a:gd name="T0" fmla="*/ 0 w 20"/>
                <a:gd name="T1" fmla="*/ 0 h 1320"/>
                <a:gd name="T2" fmla="*/ 0 w 20"/>
                <a:gd name="T3" fmla="*/ 1320 h 1320"/>
              </a:gdLst>
              <a:ahLst/>
              <a:cxnLst>
                <a:cxn ang="0">
                  <a:pos x="T0" y="T1"/>
                </a:cxn>
                <a:cxn ang="0">
                  <a:pos x="T2" y="T3"/>
                </a:cxn>
              </a:cxnLst>
              <a:rect l="0" t="0" r="r" b="b"/>
              <a:pathLst>
                <a:path w="20" h="1320">
                  <a:moveTo>
                    <a:pt x="0" y="0"/>
                  </a:moveTo>
                  <a:lnTo>
                    <a:pt x="0" y="1320"/>
                  </a:lnTo>
                </a:path>
              </a:pathLst>
            </a:custGeom>
            <a:noFill/>
            <a:ln w="7365">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AU"/>
            </a:p>
          </p:txBody>
        </p:sp>
        <p:sp>
          <p:nvSpPr>
            <p:cNvPr id="123" name="Freeform 122"/>
            <p:cNvSpPr>
              <a:spLocks/>
            </p:cNvSpPr>
            <p:nvPr/>
          </p:nvSpPr>
          <p:spPr bwMode="auto">
            <a:xfrm>
              <a:off x="852" y="58"/>
              <a:ext cx="20" cy="1320"/>
            </a:xfrm>
            <a:custGeom>
              <a:avLst/>
              <a:gdLst>
                <a:gd name="T0" fmla="*/ 0 w 20"/>
                <a:gd name="T1" fmla="*/ 0 h 1320"/>
                <a:gd name="T2" fmla="*/ 0 w 20"/>
                <a:gd name="T3" fmla="*/ 1320 h 1320"/>
              </a:gdLst>
              <a:ahLst/>
              <a:cxnLst>
                <a:cxn ang="0">
                  <a:pos x="T0" y="T1"/>
                </a:cxn>
                <a:cxn ang="0">
                  <a:pos x="T2" y="T3"/>
                </a:cxn>
              </a:cxnLst>
              <a:rect l="0" t="0" r="r" b="b"/>
              <a:pathLst>
                <a:path w="20" h="1320">
                  <a:moveTo>
                    <a:pt x="0" y="0"/>
                  </a:moveTo>
                  <a:lnTo>
                    <a:pt x="0" y="1320"/>
                  </a:lnTo>
                </a:path>
              </a:pathLst>
            </a:custGeom>
            <a:noFill/>
            <a:ln w="7365">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AU"/>
            </a:p>
          </p:txBody>
        </p:sp>
        <p:sp>
          <p:nvSpPr>
            <p:cNvPr id="124" name="Freeform 123"/>
            <p:cNvSpPr>
              <a:spLocks/>
            </p:cNvSpPr>
            <p:nvPr/>
          </p:nvSpPr>
          <p:spPr bwMode="auto">
            <a:xfrm>
              <a:off x="746" y="36"/>
              <a:ext cx="20" cy="1322"/>
            </a:xfrm>
            <a:custGeom>
              <a:avLst/>
              <a:gdLst>
                <a:gd name="T0" fmla="*/ 0 w 20"/>
                <a:gd name="T1" fmla="*/ 0 h 1322"/>
                <a:gd name="T2" fmla="*/ 0 w 20"/>
                <a:gd name="T3" fmla="*/ 1322 h 1322"/>
              </a:gdLst>
              <a:ahLst/>
              <a:cxnLst>
                <a:cxn ang="0">
                  <a:pos x="T0" y="T1"/>
                </a:cxn>
                <a:cxn ang="0">
                  <a:pos x="T2" y="T3"/>
                </a:cxn>
              </a:cxnLst>
              <a:rect l="0" t="0" r="r" b="b"/>
              <a:pathLst>
                <a:path w="20" h="1322">
                  <a:moveTo>
                    <a:pt x="0" y="0"/>
                  </a:moveTo>
                  <a:lnTo>
                    <a:pt x="0" y="1322"/>
                  </a:lnTo>
                </a:path>
              </a:pathLst>
            </a:custGeom>
            <a:noFill/>
            <a:ln w="7365">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AU"/>
            </a:p>
          </p:txBody>
        </p:sp>
        <p:sp>
          <p:nvSpPr>
            <p:cNvPr id="125" name="Freeform 124"/>
            <p:cNvSpPr>
              <a:spLocks/>
            </p:cNvSpPr>
            <p:nvPr/>
          </p:nvSpPr>
          <p:spPr bwMode="auto">
            <a:xfrm>
              <a:off x="254" y="233"/>
              <a:ext cx="783" cy="568"/>
            </a:xfrm>
            <a:custGeom>
              <a:avLst/>
              <a:gdLst>
                <a:gd name="T0" fmla="*/ 782 w 783"/>
                <a:gd name="T1" fmla="*/ 0 h 568"/>
                <a:gd name="T2" fmla="*/ 0 w 783"/>
                <a:gd name="T3" fmla="*/ 448 h 568"/>
                <a:gd name="T4" fmla="*/ 0 w 783"/>
                <a:gd name="T5" fmla="*/ 568 h 568"/>
                <a:gd name="T6" fmla="*/ 782 w 783"/>
                <a:gd name="T7" fmla="*/ 120 h 568"/>
                <a:gd name="T8" fmla="*/ 782 w 783"/>
                <a:gd name="T9" fmla="*/ 0 h 568"/>
              </a:gdLst>
              <a:ahLst/>
              <a:cxnLst>
                <a:cxn ang="0">
                  <a:pos x="T0" y="T1"/>
                </a:cxn>
                <a:cxn ang="0">
                  <a:pos x="T2" y="T3"/>
                </a:cxn>
                <a:cxn ang="0">
                  <a:pos x="T4" y="T5"/>
                </a:cxn>
                <a:cxn ang="0">
                  <a:pos x="T6" y="T7"/>
                </a:cxn>
                <a:cxn ang="0">
                  <a:pos x="T8" y="T9"/>
                </a:cxn>
              </a:cxnLst>
              <a:rect l="0" t="0" r="r" b="b"/>
              <a:pathLst>
                <a:path w="783" h="568">
                  <a:moveTo>
                    <a:pt x="782" y="0"/>
                  </a:moveTo>
                  <a:lnTo>
                    <a:pt x="0" y="448"/>
                  </a:lnTo>
                  <a:lnTo>
                    <a:pt x="0" y="568"/>
                  </a:lnTo>
                  <a:lnTo>
                    <a:pt x="782" y="120"/>
                  </a:lnTo>
                  <a:lnTo>
                    <a:pt x="782" y="0"/>
                  </a:ln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26" name="Freeform 125"/>
            <p:cNvSpPr>
              <a:spLocks/>
            </p:cNvSpPr>
            <p:nvPr/>
          </p:nvSpPr>
          <p:spPr bwMode="auto">
            <a:xfrm>
              <a:off x="250" y="677"/>
              <a:ext cx="20" cy="125"/>
            </a:xfrm>
            <a:custGeom>
              <a:avLst/>
              <a:gdLst>
                <a:gd name="T0" fmla="*/ 2 w 20"/>
                <a:gd name="T1" fmla="*/ 0 h 125"/>
                <a:gd name="T2" fmla="*/ 0 w 20"/>
                <a:gd name="T3" fmla="*/ 2 h 125"/>
                <a:gd name="T4" fmla="*/ 0 w 20"/>
                <a:gd name="T5" fmla="*/ 124 h 125"/>
                <a:gd name="T6" fmla="*/ 9 w 20"/>
                <a:gd name="T7" fmla="*/ 124 h 125"/>
                <a:gd name="T8" fmla="*/ 9 w 20"/>
                <a:gd name="T9" fmla="*/ 4 h 125"/>
                <a:gd name="T10" fmla="*/ 2 w 20"/>
                <a:gd name="T11" fmla="*/ 0 h 125"/>
              </a:gdLst>
              <a:ahLst/>
              <a:cxnLst>
                <a:cxn ang="0">
                  <a:pos x="T0" y="T1"/>
                </a:cxn>
                <a:cxn ang="0">
                  <a:pos x="T2" y="T3"/>
                </a:cxn>
                <a:cxn ang="0">
                  <a:pos x="T4" y="T5"/>
                </a:cxn>
                <a:cxn ang="0">
                  <a:pos x="T6" y="T7"/>
                </a:cxn>
                <a:cxn ang="0">
                  <a:pos x="T8" y="T9"/>
                </a:cxn>
                <a:cxn ang="0">
                  <a:pos x="T10" y="T11"/>
                </a:cxn>
              </a:cxnLst>
              <a:rect l="0" t="0" r="r" b="b"/>
              <a:pathLst>
                <a:path w="20" h="125">
                  <a:moveTo>
                    <a:pt x="2" y="0"/>
                  </a:moveTo>
                  <a:lnTo>
                    <a:pt x="0" y="2"/>
                  </a:lnTo>
                  <a:lnTo>
                    <a:pt x="0" y="124"/>
                  </a:lnTo>
                  <a:lnTo>
                    <a:pt x="9" y="124"/>
                  </a:lnTo>
                  <a:lnTo>
                    <a:pt x="9" y="4"/>
                  </a:lnTo>
                  <a:lnTo>
                    <a:pt x="2"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27" name="Freeform 126"/>
            <p:cNvSpPr>
              <a:spLocks/>
            </p:cNvSpPr>
            <p:nvPr/>
          </p:nvSpPr>
          <p:spPr bwMode="auto">
            <a:xfrm>
              <a:off x="252" y="226"/>
              <a:ext cx="789" cy="460"/>
            </a:xfrm>
            <a:custGeom>
              <a:avLst/>
              <a:gdLst>
                <a:gd name="T0" fmla="*/ 787 w 789"/>
                <a:gd name="T1" fmla="*/ 0 h 460"/>
                <a:gd name="T2" fmla="*/ 0 w 789"/>
                <a:gd name="T3" fmla="*/ 451 h 460"/>
                <a:gd name="T4" fmla="*/ 4 w 789"/>
                <a:gd name="T5" fmla="*/ 460 h 460"/>
                <a:gd name="T6" fmla="*/ 787 w 789"/>
                <a:gd name="T7" fmla="*/ 12 h 460"/>
                <a:gd name="T8" fmla="*/ 789 w 789"/>
                <a:gd name="T9" fmla="*/ 7 h 460"/>
                <a:gd name="T10" fmla="*/ 789 w 789"/>
                <a:gd name="T11" fmla="*/ 2 h 460"/>
                <a:gd name="T12" fmla="*/ 787 w 789"/>
                <a:gd name="T13" fmla="*/ 0 h 460"/>
              </a:gdLst>
              <a:ahLst/>
              <a:cxnLst>
                <a:cxn ang="0">
                  <a:pos x="T0" y="T1"/>
                </a:cxn>
                <a:cxn ang="0">
                  <a:pos x="T2" y="T3"/>
                </a:cxn>
                <a:cxn ang="0">
                  <a:pos x="T4" y="T5"/>
                </a:cxn>
                <a:cxn ang="0">
                  <a:pos x="T6" y="T7"/>
                </a:cxn>
                <a:cxn ang="0">
                  <a:pos x="T8" y="T9"/>
                </a:cxn>
                <a:cxn ang="0">
                  <a:pos x="T10" y="T11"/>
                </a:cxn>
                <a:cxn ang="0">
                  <a:pos x="T12" y="T13"/>
                </a:cxn>
              </a:cxnLst>
              <a:rect l="0" t="0" r="r" b="b"/>
              <a:pathLst>
                <a:path w="789" h="460">
                  <a:moveTo>
                    <a:pt x="787" y="0"/>
                  </a:moveTo>
                  <a:lnTo>
                    <a:pt x="0" y="451"/>
                  </a:lnTo>
                  <a:lnTo>
                    <a:pt x="4" y="460"/>
                  </a:lnTo>
                  <a:lnTo>
                    <a:pt x="787" y="12"/>
                  </a:lnTo>
                  <a:lnTo>
                    <a:pt x="789" y="7"/>
                  </a:lnTo>
                  <a:lnTo>
                    <a:pt x="789" y="2"/>
                  </a:lnTo>
                  <a:lnTo>
                    <a:pt x="78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28" name="Freeform 127"/>
            <p:cNvSpPr>
              <a:spLocks/>
            </p:cNvSpPr>
            <p:nvPr/>
          </p:nvSpPr>
          <p:spPr bwMode="auto">
            <a:xfrm>
              <a:off x="1032" y="233"/>
              <a:ext cx="20" cy="124"/>
            </a:xfrm>
            <a:custGeom>
              <a:avLst/>
              <a:gdLst>
                <a:gd name="T0" fmla="*/ 9 w 20"/>
                <a:gd name="T1" fmla="*/ 0 h 124"/>
                <a:gd name="T2" fmla="*/ 0 w 20"/>
                <a:gd name="T3" fmla="*/ 0 h 124"/>
                <a:gd name="T4" fmla="*/ 0 w 20"/>
                <a:gd name="T5" fmla="*/ 120 h 124"/>
                <a:gd name="T6" fmla="*/ 7 w 20"/>
                <a:gd name="T7" fmla="*/ 124 h 124"/>
                <a:gd name="T8" fmla="*/ 9 w 20"/>
                <a:gd name="T9" fmla="*/ 122 h 124"/>
                <a:gd name="T10" fmla="*/ 9 w 20"/>
                <a:gd name="T11" fmla="*/ 0 h 124"/>
              </a:gdLst>
              <a:ahLst/>
              <a:cxnLst>
                <a:cxn ang="0">
                  <a:pos x="T0" y="T1"/>
                </a:cxn>
                <a:cxn ang="0">
                  <a:pos x="T2" y="T3"/>
                </a:cxn>
                <a:cxn ang="0">
                  <a:pos x="T4" y="T5"/>
                </a:cxn>
                <a:cxn ang="0">
                  <a:pos x="T6" y="T7"/>
                </a:cxn>
                <a:cxn ang="0">
                  <a:pos x="T8" y="T9"/>
                </a:cxn>
                <a:cxn ang="0">
                  <a:pos x="T10" y="T11"/>
                </a:cxn>
              </a:cxnLst>
              <a:rect l="0" t="0" r="r" b="b"/>
              <a:pathLst>
                <a:path w="20" h="124">
                  <a:moveTo>
                    <a:pt x="9" y="0"/>
                  </a:moveTo>
                  <a:lnTo>
                    <a:pt x="0" y="0"/>
                  </a:lnTo>
                  <a:lnTo>
                    <a:pt x="0" y="120"/>
                  </a:lnTo>
                  <a:lnTo>
                    <a:pt x="7" y="124"/>
                  </a:lnTo>
                  <a:lnTo>
                    <a:pt x="9" y="122"/>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29" name="Freeform 128"/>
            <p:cNvSpPr>
              <a:spLocks/>
            </p:cNvSpPr>
            <p:nvPr/>
          </p:nvSpPr>
          <p:spPr bwMode="auto">
            <a:xfrm>
              <a:off x="250" y="348"/>
              <a:ext cx="789" cy="461"/>
            </a:xfrm>
            <a:custGeom>
              <a:avLst/>
              <a:gdLst>
                <a:gd name="T0" fmla="*/ 784 w 789"/>
                <a:gd name="T1" fmla="*/ 0 h 461"/>
                <a:gd name="T2" fmla="*/ 2 w 789"/>
                <a:gd name="T3" fmla="*/ 448 h 461"/>
                <a:gd name="T4" fmla="*/ 0 w 789"/>
                <a:gd name="T5" fmla="*/ 453 h 461"/>
                <a:gd name="T6" fmla="*/ 0 w 789"/>
                <a:gd name="T7" fmla="*/ 458 h 461"/>
                <a:gd name="T8" fmla="*/ 2 w 789"/>
                <a:gd name="T9" fmla="*/ 460 h 461"/>
                <a:gd name="T10" fmla="*/ 789 w 789"/>
                <a:gd name="T11" fmla="*/ 9 h 461"/>
                <a:gd name="T12" fmla="*/ 784 w 789"/>
                <a:gd name="T13" fmla="*/ 0 h 461"/>
              </a:gdLst>
              <a:ahLst/>
              <a:cxnLst>
                <a:cxn ang="0">
                  <a:pos x="T0" y="T1"/>
                </a:cxn>
                <a:cxn ang="0">
                  <a:pos x="T2" y="T3"/>
                </a:cxn>
                <a:cxn ang="0">
                  <a:pos x="T4" y="T5"/>
                </a:cxn>
                <a:cxn ang="0">
                  <a:pos x="T6" y="T7"/>
                </a:cxn>
                <a:cxn ang="0">
                  <a:pos x="T8" y="T9"/>
                </a:cxn>
                <a:cxn ang="0">
                  <a:pos x="T10" y="T11"/>
                </a:cxn>
                <a:cxn ang="0">
                  <a:pos x="T12" y="T13"/>
                </a:cxn>
              </a:cxnLst>
              <a:rect l="0" t="0" r="r" b="b"/>
              <a:pathLst>
                <a:path w="789" h="461">
                  <a:moveTo>
                    <a:pt x="784" y="0"/>
                  </a:moveTo>
                  <a:lnTo>
                    <a:pt x="2" y="448"/>
                  </a:lnTo>
                  <a:lnTo>
                    <a:pt x="0" y="453"/>
                  </a:lnTo>
                  <a:lnTo>
                    <a:pt x="0" y="458"/>
                  </a:lnTo>
                  <a:lnTo>
                    <a:pt x="2" y="460"/>
                  </a:lnTo>
                  <a:lnTo>
                    <a:pt x="789" y="9"/>
                  </a:lnTo>
                  <a:lnTo>
                    <a:pt x="78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30" name="Freeform 129"/>
            <p:cNvSpPr>
              <a:spLocks/>
            </p:cNvSpPr>
            <p:nvPr/>
          </p:nvSpPr>
          <p:spPr bwMode="auto">
            <a:xfrm>
              <a:off x="254" y="1421"/>
              <a:ext cx="783" cy="568"/>
            </a:xfrm>
            <a:custGeom>
              <a:avLst/>
              <a:gdLst>
                <a:gd name="T0" fmla="*/ 782 w 783"/>
                <a:gd name="T1" fmla="*/ 0 h 568"/>
                <a:gd name="T2" fmla="*/ 0 w 783"/>
                <a:gd name="T3" fmla="*/ 448 h 568"/>
                <a:gd name="T4" fmla="*/ 0 w 783"/>
                <a:gd name="T5" fmla="*/ 568 h 568"/>
                <a:gd name="T6" fmla="*/ 782 w 783"/>
                <a:gd name="T7" fmla="*/ 120 h 568"/>
                <a:gd name="T8" fmla="*/ 782 w 783"/>
                <a:gd name="T9" fmla="*/ 0 h 568"/>
              </a:gdLst>
              <a:ahLst/>
              <a:cxnLst>
                <a:cxn ang="0">
                  <a:pos x="T0" y="T1"/>
                </a:cxn>
                <a:cxn ang="0">
                  <a:pos x="T2" y="T3"/>
                </a:cxn>
                <a:cxn ang="0">
                  <a:pos x="T4" y="T5"/>
                </a:cxn>
                <a:cxn ang="0">
                  <a:pos x="T6" y="T7"/>
                </a:cxn>
                <a:cxn ang="0">
                  <a:pos x="T8" y="T9"/>
                </a:cxn>
              </a:cxnLst>
              <a:rect l="0" t="0" r="r" b="b"/>
              <a:pathLst>
                <a:path w="783" h="568">
                  <a:moveTo>
                    <a:pt x="782" y="0"/>
                  </a:moveTo>
                  <a:lnTo>
                    <a:pt x="0" y="448"/>
                  </a:lnTo>
                  <a:lnTo>
                    <a:pt x="0" y="568"/>
                  </a:lnTo>
                  <a:lnTo>
                    <a:pt x="782" y="120"/>
                  </a:lnTo>
                  <a:lnTo>
                    <a:pt x="782" y="0"/>
                  </a:ln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31" name="Freeform 130"/>
            <p:cNvSpPr>
              <a:spLocks/>
            </p:cNvSpPr>
            <p:nvPr/>
          </p:nvSpPr>
          <p:spPr bwMode="auto">
            <a:xfrm>
              <a:off x="250" y="1865"/>
              <a:ext cx="20" cy="125"/>
            </a:xfrm>
            <a:custGeom>
              <a:avLst/>
              <a:gdLst>
                <a:gd name="T0" fmla="*/ 2 w 20"/>
                <a:gd name="T1" fmla="*/ 0 h 125"/>
                <a:gd name="T2" fmla="*/ 0 w 20"/>
                <a:gd name="T3" fmla="*/ 2 h 125"/>
                <a:gd name="T4" fmla="*/ 0 w 20"/>
                <a:gd name="T5" fmla="*/ 124 h 125"/>
                <a:gd name="T6" fmla="*/ 9 w 20"/>
                <a:gd name="T7" fmla="*/ 124 h 125"/>
                <a:gd name="T8" fmla="*/ 9 w 20"/>
                <a:gd name="T9" fmla="*/ 4 h 125"/>
                <a:gd name="T10" fmla="*/ 2 w 20"/>
                <a:gd name="T11" fmla="*/ 0 h 125"/>
              </a:gdLst>
              <a:ahLst/>
              <a:cxnLst>
                <a:cxn ang="0">
                  <a:pos x="T0" y="T1"/>
                </a:cxn>
                <a:cxn ang="0">
                  <a:pos x="T2" y="T3"/>
                </a:cxn>
                <a:cxn ang="0">
                  <a:pos x="T4" y="T5"/>
                </a:cxn>
                <a:cxn ang="0">
                  <a:pos x="T6" y="T7"/>
                </a:cxn>
                <a:cxn ang="0">
                  <a:pos x="T8" y="T9"/>
                </a:cxn>
                <a:cxn ang="0">
                  <a:pos x="T10" y="T11"/>
                </a:cxn>
              </a:cxnLst>
              <a:rect l="0" t="0" r="r" b="b"/>
              <a:pathLst>
                <a:path w="20" h="125">
                  <a:moveTo>
                    <a:pt x="2" y="0"/>
                  </a:moveTo>
                  <a:lnTo>
                    <a:pt x="0" y="2"/>
                  </a:lnTo>
                  <a:lnTo>
                    <a:pt x="0" y="124"/>
                  </a:lnTo>
                  <a:lnTo>
                    <a:pt x="9" y="124"/>
                  </a:lnTo>
                  <a:lnTo>
                    <a:pt x="9" y="4"/>
                  </a:lnTo>
                  <a:lnTo>
                    <a:pt x="2"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32" name="Freeform 131"/>
            <p:cNvSpPr>
              <a:spLocks/>
            </p:cNvSpPr>
            <p:nvPr/>
          </p:nvSpPr>
          <p:spPr bwMode="auto">
            <a:xfrm>
              <a:off x="252" y="1413"/>
              <a:ext cx="789" cy="461"/>
            </a:xfrm>
            <a:custGeom>
              <a:avLst/>
              <a:gdLst>
                <a:gd name="T0" fmla="*/ 787 w 789"/>
                <a:gd name="T1" fmla="*/ 0 h 461"/>
                <a:gd name="T2" fmla="*/ 0 w 789"/>
                <a:gd name="T3" fmla="*/ 451 h 461"/>
                <a:gd name="T4" fmla="*/ 4 w 789"/>
                <a:gd name="T5" fmla="*/ 460 h 461"/>
                <a:gd name="T6" fmla="*/ 787 w 789"/>
                <a:gd name="T7" fmla="*/ 12 h 461"/>
                <a:gd name="T8" fmla="*/ 789 w 789"/>
                <a:gd name="T9" fmla="*/ 7 h 461"/>
                <a:gd name="T10" fmla="*/ 789 w 789"/>
                <a:gd name="T11" fmla="*/ 2 h 461"/>
                <a:gd name="T12" fmla="*/ 787 w 789"/>
                <a:gd name="T13" fmla="*/ 0 h 461"/>
              </a:gdLst>
              <a:ahLst/>
              <a:cxnLst>
                <a:cxn ang="0">
                  <a:pos x="T0" y="T1"/>
                </a:cxn>
                <a:cxn ang="0">
                  <a:pos x="T2" y="T3"/>
                </a:cxn>
                <a:cxn ang="0">
                  <a:pos x="T4" y="T5"/>
                </a:cxn>
                <a:cxn ang="0">
                  <a:pos x="T6" y="T7"/>
                </a:cxn>
                <a:cxn ang="0">
                  <a:pos x="T8" y="T9"/>
                </a:cxn>
                <a:cxn ang="0">
                  <a:pos x="T10" y="T11"/>
                </a:cxn>
                <a:cxn ang="0">
                  <a:pos x="T12" y="T13"/>
                </a:cxn>
              </a:cxnLst>
              <a:rect l="0" t="0" r="r" b="b"/>
              <a:pathLst>
                <a:path w="789" h="461">
                  <a:moveTo>
                    <a:pt x="787" y="0"/>
                  </a:moveTo>
                  <a:lnTo>
                    <a:pt x="0" y="451"/>
                  </a:lnTo>
                  <a:lnTo>
                    <a:pt x="4" y="460"/>
                  </a:lnTo>
                  <a:lnTo>
                    <a:pt x="787" y="12"/>
                  </a:lnTo>
                  <a:lnTo>
                    <a:pt x="789" y="7"/>
                  </a:lnTo>
                  <a:lnTo>
                    <a:pt x="789" y="2"/>
                  </a:lnTo>
                  <a:lnTo>
                    <a:pt x="78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33" name="Freeform 132"/>
            <p:cNvSpPr>
              <a:spLocks/>
            </p:cNvSpPr>
            <p:nvPr/>
          </p:nvSpPr>
          <p:spPr bwMode="auto">
            <a:xfrm>
              <a:off x="1032" y="1421"/>
              <a:ext cx="20" cy="124"/>
            </a:xfrm>
            <a:custGeom>
              <a:avLst/>
              <a:gdLst>
                <a:gd name="T0" fmla="*/ 9 w 20"/>
                <a:gd name="T1" fmla="*/ 0 h 124"/>
                <a:gd name="T2" fmla="*/ 0 w 20"/>
                <a:gd name="T3" fmla="*/ 0 h 124"/>
                <a:gd name="T4" fmla="*/ 0 w 20"/>
                <a:gd name="T5" fmla="*/ 120 h 124"/>
                <a:gd name="T6" fmla="*/ 7 w 20"/>
                <a:gd name="T7" fmla="*/ 124 h 124"/>
                <a:gd name="T8" fmla="*/ 9 w 20"/>
                <a:gd name="T9" fmla="*/ 122 h 124"/>
                <a:gd name="T10" fmla="*/ 9 w 20"/>
                <a:gd name="T11" fmla="*/ 0 h 124"/>
              </a:gdLst>
              <a:ahLst/>
              <a:cxnLst>
                <a:cxn ang="0">
                  <a:pos x="T0" y="T1"/>
                </a:cxn>
                <a:cxn ang="0">
                  <a:pos x="T2" y="T3"/>
                </a:cxn>
                <a:cxn ang="0">
                  <a:pos x="T4" y="T5"/>
                </a:cxn>
                <a:cxn ang="0">
                  <a:pos x="T6" y="T7"/>
                </a:cxn>
                <a:cxn ang="0">
                  <a:pos x="T8" y="T9"/>
                </a:cxn>
                <a:cxn ang="0">
                  <a:pos x="T10" y="T11"/>
                </a:cxn>
              </a:cxnLst>
              <a:rect l="0" t="0" r="r" b="b"/>
              <a:pathLst>
                <a:path w="20" h="124">
                  <a:moveTo>
                    <a:pt x="9" y="0"/>
                  </a:moveTo>
                  <a:lnTo>
                    <a:pt x="0" y="0"/>
                  </a:lnTo>
                  <a:lnTo>
                    <a:pt x="0" y="120"/>
                  </a:lnTo>
                  <a:lnTo>
                    <a:pt x="7" y="124"/>
                  </a:lnTo>
                  <a:lnTo>
                    <a:pt x="9" y="122"/>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34" name="Freeform 133"/>
            <p:cNvSpPr>
              <a:spLocks/>
            </p:cNvSpPr>
            <p:nvPr/>
          </p:nvSpPr>
          <p:spPr bwMode="auto">
            <a:xfrm>
              <a:off x="250" y="1536"/>
              <a:ext cx="789" cy="461"/>
            </a:xfrm>
            <a:custGeom>
              <a:avLst/>
              <a:gdLst>
                <a:gd name="T0" fmla="*/ 784 w 789"/>
                <a:gd name="T1" fmla="*/ 0 h 461"/>
                <a:gd name="T2" fmla="*/ 2 w 789"/>
                <a:gd name="T3" fmla="*/ 448 h 461"/>
                <a:gd name="T4" fmla="*/ 0 w 789"/>
                <a:gd name="T5" fmla="*/ 453 h 461"/>
                <a:gd name="T6" fmla="*/ 0 w 789"/>
                <a:gd name="T7" fmla="*/ 458 h 461"/>
                <a:gd name="T8" fmla="*/ 2 w 789"/>
                <a:gd name="T9" fmla="*/ 460 h 461"/>
                <a:gd name="T10" fmla="*/ 789 w 789"/>
                <a:gd name="T11" fmla="*/ 9 h 461"/>
                <a:gd name="T12" fmla="*/ 784 w 789"/>
                <a:gd name="T13" fmla="*/ 0 h 461"/>
              </a:gdLst>
              <a:ahLst/>
              <a:cxnLst>
                <a:cxn ang="0">
                  <a:pos x="T0" y="T1"/>
                </a:cxn>
                <a:cxn ang="0">
                  <a:pos x="T2" y="T3"/>
                </a:cxn>
                <a:cxn ang="0">
                  <a:pos x="T4" y="T5"/>
                </a:cxn>
                <a:cxn ang="0">
                  <a:pos x="T6" y="T7"/>
                </a:cxn>
                <a:cxn ang="0">
                  <a:pos x="T8" y="T9"/>
                </a:cxn>
                <a:cxn ang="0">
                  <a:pos x="T10" y="T11"/>
                </a:cxn>
                <a:cxn ang="0">
                  <a:pos x="T12" y="T13"/>
                </a:cxn>
              </a:cxnLst>
              <a:rect l="0" t="0" r="r" b="b"/>
              <a:pathLst>
                <a:path w="789" h="461">
                  <a:moveTo>
                    <a:pt x="784" y="0"/>
                  </a:moveTo>
                  <a:lnTo>
                    <a:pt x="2" y="448"/>
                  </a:lnTo>
                  <a:lnTo>
                    <a:pt x="0" y="453"/>
                  </a:lnTo>
                  <a:lnTo>
                    <a:pt x="0" y="458"/>
                  </a:lnTo>
                  <a:lnTo>
                    <a:pt x="2" y="460"/>
                  </a:lnTo>
                  <a:lnTo>
                    <a:pt x="789" y="9"/>
                  </a:lnTo>
                  <a:lnTo>
                    <a:pt x="78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35" name="Freeform 134"/>
            <p:cNvSpPr>
              <a:spLocks/>
            </p:cNvSpPr>
            <p:nvPr/>
          </p:nvSpPr>
          <p:spPr bwMode="auto">
            <a:xfrm>
              <a:off x="14" y="465"/>
              <a:ext cx="240" cy="336"/>
            </a:xfrm>
            <a:custGeom>
              <a:avLst/>
              <a:gdLst>
                <a:gd name="T0" fmla="*/ 0 w 240"/>
                <a:gd name="T1" fmla="*/ 0 h 336"/>
                <a:gd name="T2" fmla="*/ 0 w 240"/>
                <a:gd name="T3" fmla="*/ 120 h 336"/>
                <a:gd name="T4" fmla="*/ 240 w 240"/>
                <a:gd name="T5" fmla="*/ 335 h 336"/>
                <a:gd name="T6" fmla="*/ 240 w 240"/>
                <a:gd name="T7" fmla="*/ 215 h 336"/>
                <a:gd name="T8" fmla="*/ 0 w 240"/>
                <a:gd name="T9" fmla="*/ 0 h 336"/>
              </a:gdLst>
              <a:ahLst/>
              <a:cxnLst>
                <a:cxn ang="0">
                  <a:pos x="T0" y="T1"/>
                </a:cxn>
                <a:cxn ang="0">
                  <a:pos x="T2" y="T3"/>
                </a:cxn>
                <a:cxn ang="0">
                  <a:pos x="T4" y="T5"/>
                </a:cxn>
                <a:cxn ang="0">
                  <a:pos x="T6" y="T7"/>
                </a:cxn>
                <a:cxn ang="0">
                  <a:pos x="T8" y="T9"/>
                </a:cxn>
              </a:cxnLst>
              <a:rect l="0" t="0" r="r" b="b"/>
              <a:pathLst>
                <a:path w="240" h="336">
                  <a:moveTo>
                    <a:pt x="0" y="0"/>
                  </a:moveTo>
                  <a:lnTo>
                    <a:pt x="0" y="120"/>
                  </a:lnTo>
                  <a:lnTo>
                    <a:pt x="240" y="335"/>
                  </a:lnTo>
                  <a:lnTo>
                    <a:pt x="240" y="215"/>
                  </a:lnTo>
                  <a:lnTo>
                    <a:pt x="0" y="0"/>
                  </a:ln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36" name="Freeform 135"/>
            <p:cNvSpPr>
              <a:spLocks/>
            </p:cNvSpPr>
            <p:nvPr/>
          </p:nvSpPr>
          <p:spPr bwMode="auto">
            <a:xfrm>
              <a:off x="250" y="679"/>
              <a:ext cx="20" cy="122"/>
            </a:xfrm>
            <a:custGeom>
              <a:avLst/>
              <a:gdLst>
                <a:gd name="T0" fmla="*/ 9 w 20"/>
                <a:gd name="T1" fmla="*/ 0 h 122"/>
                <a:gd name="T2" fmla="*/ 7 w 20"/>
                <a:gd name="T3" fmla="*/ 0 h 122"/>
                <a:gd name="T4" fmla="*/ 0 w 20"/>
                <a:gd name="T5" fmla="*/ 2 h 122"/>
                <a:gd name="T6" fmla="*/ 0 w 20"/>
                <a:gd name="T7" fmla="*/ 122 h 122"/>
                <a:gd name="T8" fmla="*/ 9 w 20"/>
                <a:gd name="T9" fmla="*/ 122 h 122"/>
                <a:gd name="T10" fmla="*/ 9 w 20"/>
                <a:gd name="T11" fmla="*/ 0 h 122"/>
              </a:gdLst>
              <a:ahLst/>
              <a:cxnLst>
                <a:cxn ang="0">
                  <a:pos x="T0" y="T1"/>
                </a:cxn>
                <a:cxn ang="0">
                  <a:pos x="T2" y="T3"/>
                </a:cxn>
                <a:cxn ang="0">
                  <a:pos x="T4" y="T5"/>
                </a:cxn>
                <a:cxn ang="0">
                  <a:pos x="T6" y="T7"/>
                </a:cxn>
                <a:cxn ang="0">
                  <a:pos x="T8" y="T9"/>
                </a:cxn>
                <a:cxn ang="0">
                  <a:pos x="T10" y="T11"/>
                </a:cxn>
              </a:cxnLst>
              <a:rect l="0" t="0" r="r" b="b"/>
              <a:pathLst>
                <a:path w="20" h="122">
                  <a:moveTo>
                    <a:pt x="9" y="0"/>
                  </a:moveTo>
                  <a:lnTo>
                    <a:pt x="7" y="0"/>
                  </a:lnTo>
                  <a:lnTo>
                    <a:pt x="0" y="2"/>
                  </a:lnTo>
                  <a:lnTo>
                    <a:pt x="0" y="122"/>
                  </a:lnTo>
                  <a:lnTo>
                    <a:pt x="9" y="122"/>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37" name="Freeform 136"/>
            <p:cNvSpPr>
              <a:spLocks/>
            </p:cNvSpPr>
            <p:nvPr/>
          </p:nvSpPr>
          <p:spPr bwMode="auto">
            <a:xfrm>
              <a:off x="10" y="458"/>
              <a:ext cx="247" cy="226"/>
            </a:xfrm>
            <a:custGeom>
              <a:avLst/>
              <a:gdLst>
                <a:gd name="T0" fmla="*/ 4 w 247"/>
                <a:gd name="T1" fmla="*/ 0 h 226"/>
                <a:gd name="T2" fmla="*/ 0 w 247"/>
                <a:gd name="T3" fmla="*/ 2 h 226"/>
                <a:gd name="T4" fmla="*/ 0 w 247"/>
                <a:gd name="T5" fmla="*/ 7 h 226"/>
                <a:gd name="T6" fmla="*/ 2 w 247"/>
                <a:gd name="T7" fmla="*/ 9 h 226"/>
                <a:gd name="T8" fmla="*/ 242 w 247"/>
                <a:gd name="T9" fmla="*/ 225 h 226"/>
                <a:gd name="T10" fmla="*/ 247 w 247"/>
                <a:gd name="T11" fmla="*/ 220 h 226"/>
                <a:gd name="T12" fmla="*/ 4 w 247"/>
                <a:gd name="T13" fmla="*/ 0 h 226"/>
              </a:gdLst>
              <a:ahLst/>
              <a:cxnLst>
                <a:cxn ang="0">
                  <a:pos x="T0" y="T1"/>
                </a:cxn>
                <a:cxn ang="0">
                  <a:pos x="T2" y="T3"/>
                </a:cxn>
                <a:cxn ang="0">
                  <a:pos x="T4" y="T5"/>
                </a:cxn>
                <a:cxn ang="0">
                  <a:pos x="T6" y="T7"/>
                </a:cxn>
                <a:cxn ang="0">
                  <a:pos x="T8" y="T9"/>
                </a:cxn>
                <a:cxn ang="0">
                  <a:pos x="T10" y="T11"/>
                </a:cxn>
                <a:cxn ang="0">
                  <a:pos x="T12" y="T13"/>
                </a:cxn>
              </a:cxnLst>
              <a:rect l="0" t="0" r="r" b="b"/>
              <a:pathLst>
                <a:path w="247" h="226">
                  <a:moveTo>
                    <a:pt x="4" y="0"/>
                  </a:moveTo>
                  <a:lnTo>
                    <a:pt x="0" y="2"/>
                  </a:lnTo>
                  <a:lnTo>
                    <a:pt x="0" y="7"/>
                  </a:lnTo>
                  <a:lnTo>
                    <a:pt x="2" y="9"/>
                  </a:lnTo>
                  <a:lnTo>
                    <a:pt x="242" y="225"/>
                  </a:lnTo>
                  <a:lnTo>
                    <a:pt x="247" y="220"/>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38" name="Freeform 137"/>
            <p:cNvSpPr>
              <a:spLocks/>
            </p:cNvSpPr>
            <p:nvPr/>
          </p:nvSpPr>
          <p:spPr bwMode="auto">
            <a:xfrm>
              <a:off x="10" y="465"/>
              <a:ext cx="20" cy="123"/>
            </a:xfrm>
            <a:custGeom>
              <a:avLst/>
              <a:gdLst>
                <a:gd name="T0" fmla="*/ 9 w 20"/>
                <a:gd name="T1" fmla="*/ 0 h 123"/>
                <a:gd name="T2" fmla="*/ 0 w 20"/>
                <a:gd name="T3" fmla="*/ 0 h 123"/>
                <a:gd name="T4" fmla="*/ 0 w 20"/>
                <a:gd name="T5" fmla="*/ 122 h 123"/>
                <a:gd name="T6" fmla="*/ 2 w 20"/>
                <a:gd name="T7" fmla="*/ 122 h 123"/>
                <a:gd name="T8" fmla="*/ 9 w 20"/>
                <a:gd name="T9" fmla="*/ 120 h 123"/>
                <a:gd name="T10" fmla="*/ 9 w 20"/>
                <a:gd name="T11" fmla="*/ 0 h 123"/>
              </a:gdLst>
              <a:ahLst/>
              <a:cxnLst>
                <a:cxn ang="0">
                  <a:pos x="T0" y="T1"/>
                </a:cxn>
                <a:cxn ang="0">
                  <a:pos x="T2" y="T3"/>
                </a:cxn>
                <a:cxn ang="0">
                  <a:pos x="T4" y="T5"/>
                </a:cxn>
                <a:cxn ang="0">
                  <a:pos x="T6" y="T7"/>
                </a:cxn>
                <a:cxn ang="0">
                  <a:pos x="T8" y="T9"/>
                </a:cxn>
                <a:cxn ang="0">
                  <a:pos x="T10" y="T11"/>
                </a:cxn>
              </a:cxnLst>
              <a:rect l="0" t="0" r="r" b="b"/>
              <a:pathLst>
                <a:path w="20" h="123">
                  <a:moveTo>
                    <a:pt x="9" y="0"/>
                  </a:moveTo>
                  <a:lnTo>
                    <a:pt x="0" y="0"/>
                  </a:lnTo>
                  <a:lnTo>
                    <a:pt x="0" y="122"/>
                  </a:lnTo>
                  <a:lnTo>
                    <a:pt x="2" y="122"/>
                  </a:lnTo>
                  <a:lnTo>
                    <a:pt x="9" y="120"/>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39" name="Freeform 138"/>
            <p:cNvSpPr>
              <a:spLocks/>
            </p:cNvSpPr>
            <p:nvPr/>
          </p:nvSpPr>
          <p:spPr bwMode="auto">
            <a:xfrm>
              <a:off x="12" y="583"/>
              <a:ext cx="247" cy="226"/>
            </a:xfrm>
            <a:custGeom>
              <a:avLst/>
              <a:gdLst>
                <a:gd name="T0" fmla="*/ 4 w 247"/>
                <a:gd name="T1" fmla="*/ 0 h 226"/>
                <a:gd name="T2" fmla="*/ 0 w 247"/>
                <a:gd name="T3" fmla="*/ 4 h 226"/>
                <a:gd name="T4" fmla="*/ 242 w 247"/>
                <a:gd name="T5" fmla="*/ 225 h 226"/>
                <a:gd name="T6" fmla="*/ 247 w 247"/>
                <a:gd name="T7" fmla="*/ 223 h 226"/>
                <a:gd name="T8" fmla="*/ 247 w 247"/>
                <a:gd name="T9" fmla="*/ 218 h 226"/>
                <a:gd name="T10" fmla="*/ 244 w 247"/>
                <a:gd name="T11" fmla="*/ 215 h 226"/>
                <a:gd name="T12" fmla="*/ 4 w 247"/>
                <a:gd name="T13" fmla="*/ 0 h 226"/>
              </a:gdLst>
              <a:ahLst/>
              <a:cxnLst>
                <a:cxn ang="0">
                  <a:pos x="T0" y="T1"/>
                </a:cxn>
                <a:cxn ang="0">
                  <a:pos x="T2" y="T3"/>
                </a:cxn>
                <a:cxn ang="0">
                  <a:pos x="T4" y="T5"/>
                </a:cxn>
                <a:cxn ang="0">
                  <a:pos x="T6" y="T7"/>
                </a:cxn>
                <a:cxn ang="0">
                  <a:pos x="T8" y="T9"/>
                </a:cxn>
                <a:cxn ang="0">
                  <a:pos x="T10" y="T11"/>
                </a:cxn>
                <a:cxn ang="0">
                  <a:pos x="T12" y="T13"/>
                </a:cxn>
              </a:cxnLst>
              <a:rect l="0" t="0" r="r" b="b"/>
              <a:pathLst>
                <a:path w="247" h="226">
                  <a:moveTo>
                    <a:pt x="4" y="0"/>
                  </a:moveTo>
                  <a:lnTo>
                    <a:pt x="0" y="4"/>
                  </a:lnTo>
                  <a:lnTo>
                    <a:pt x="242" y="225"/>
                  </a:lnTo>
                  <a:lnTo>
                    <a:pt x="247" y="223"/>
                  </a:lnTo>
                  <a:lnTo>
                    <a:pt x="247" y="218"/>
                  </a:lnTo>
                  <a:lnTo>
                    <a:pt x="244" y="215"/>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40" name="Freeform 139"/>
            <p:cNvSpPr>
              <a:spLocks/>
            </p:cNvSpPr>
            <p:nvPr/>
          </p:nvSpPr>
          <p:spPr bwMode="auto">
            <a:xfrm>
              <a:off x="926" y="1330"/>
              <a:ext cx="20" cy="117"/>
            </a:xfrm>
            <a:custGeom>
              <a:avLst/>
              <a:gdLst>
                <a:gd name="T0" fmla="*/ 9 w 20"/>
                <a:gd name="T1" fmla="*/ 0 h 117"/>
                <a:gd name="T2" fmla="*/ 7 w 20"/>
                <a:gd name="T3" fmla="*/ 0 h 117"/>
                <a:gd name="T4" fmla="*/ 0 w 20"/>
                <a:gd name="T5" fmla="*/ 2 h 117"/>
                <a:gd name="T6" fmla="*/ 0 w 20"/>
                <a:gd name="T7" fmla="*/ 117 h 117"/>
                <a:gd name="T8" fmla="*/ 9 w 20"/>
                <a:gd name="T9" fmla="*/ 117 h 117"/>
                <a:gd name="T10" fmla="*/ 9 w 20"/>
                <a:gd name="T11" fmla="*/ 0 h 117"/>
              </a:gdLst>
              <a:ahLst/>
              <a:cxnLst>
                <a:cxn ang="0">
                  <a:pos x="T0" y="T1"/>
                </a:cxn>
                <a:cxn ang="0">
                  <a:pos x="T2" y="T3"/>
                </a:cxn>
                <a:cxn ang="0">
                  <a:pos x="T4" y="T5"/>
                </a:cxn>
                <a:cxn ang="0">
                  <a:pos x="T6" y="T7"/>
                </a:cxn>
                <a:cxn ang="0">
                  <a:pos x="T8" y="T9"/>
                </a:cxn>
                <a:cxn ang="0">
                  <a:pos x="T10" y="T11"/>
                </a:cxn>
              </a:cxnLst>
              <a:rect l="0" t="0" r="r" b="b"/>
              <a:pathLst>
                <a:path w="20" h="117">
                  <a:moveTo>
                    <a:pt x="9" y="0"/>
                  </a:moveTo>
                  <a:lnTo>
                    <a:pt x="7" y="0"/>
                  </a:lnTo>
                  <a:lnTo>
                    <a:pt x="0" y="2"/>
                  </a:lnTo>
                  <a:lnTo>
                    <a:pt x="0" y="117"/>
                  </a:lnTo>
                  <a:lnTo>
                    <a:pt x="9" y="117"/>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41" name="Freeform 140"/>
            <p:cNvSpPr>
              <a:spLocks/>
            </p:cNvSpPr>
            <p:nvPr/>
          </p:nvSpPr>
          <p:spPr bwMode="auto">
            <a:xfrm>
              <a:off x="847" y="1253"/>
              <a:ext cx="87" cy="81"/>
            </a:xfrm>
            <a:custGeom>
              <a:avLst/>
              <a:gdLst>
                <a:gd name="T0" fmla="*/ 4 w 87"/>
                <a:gd name="T1" fmla="*/ 0 h 81"/>
                <a:gd name="T2" fmla="*/ 0 w 87"/>
                <a:gd name="T3" fmla="*/ 2 h 81"/>
                <a:gd name="T4" fmla="*/ 0 w 87"/>
                <a:gd name="T5" fmla="*/ 7 h 81"/>
                <a:gd name="T6" fmla="*/ 2 w 87"/>
                <a:gd name="T7" fmla="*/ 9 h 81"/>
                <a:gd name="T8" fmla="*/ 81 w 87"/>
                <a:gd name="T9" fmla="*/ 81 h 81"/>
                <a:gd name="T10" fmla="*/ 86 w 87"/>
                <a:gd name="T11" fmla="*/ 76 h 81"/>
                <a:gd name="T12" fmla="*/ 4 w 87"/>
                <a:gd name="T13" fmla="*/ 0 h 81"/>
              </a:gdLst>
              <a:ahLst/>
              <a:cxnLst>
                <a:cxn ang="0">
                  <a:pos x="T0" y="T1"/>
                </a:cxn>
                <a:cxn ang="0">
                  <a:pos x="T2" y="T3"/>
                </a:cxn>
                <a:cxn ang="0">
                  <a:pos x="T4" y="T5"/>
                </a:cxn>
                <a:cxn ang="0">
                  <a:pos x="T6" y="T7"/>
                </a:cxn>
                <a:cxn ang="0">
                  <a:pos x="T8" y="T9"/>
                </a:cxn>
                <a:cxn ang="0">
                  <a:pos x="T10" y="T11"/>
                </a:cxn>
                <a:cxn ang="0">
                  <a:pos x="T12" y="T13"/>
                </a:cxn>
              </a:cxnLst>
              <a:rect l="0" t="0" r="r" b="b"/>
              <a:pathLst>
                <a:path w="87" h="81">
                  <a:moveTo>
                    <a:pt x="4" y="0"/>
                  </a:moveTo>
                  <a:lnTo>
                    <a:pt x="0" y="2"/>
                  </a:lnTo>
                  <a:lnTo>
                    <a:pt x="0" y="7"/>
                  </a:lnTo>
                  <a:lnTo>
                    <a:pt x="2" y="9"/>
                  </a:lnTo>
                  <a:lnTo>
                    <a:pt x="81" y="81"/>
                  </a:lnTo>
                  <a:lnTo>
                    <a:pt x="86" y="76"/>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42" name="Freeform 141"/>
            <p:cNvSpPr>
              <a:spLocks/>
            </p:cNvSpPr>
            <p:nvPr/>
          </p:nvSpPr>
          <p:spPr bwMode="auto">
            <a:xfrm>
              <a:off x="847" y="1260"/>
              <a:ext cx="20" cy="115"/>
            </a:xfrm>
            <a:custGeom>
              <a:avLst/>
              <a:gdLst>
                <a:gd name="T0" fmla="*/ 9 w 20"/>
                <a:gd name="T1" fmla="*/ 0 h 115"/>
                <a:gd name="T2" fmla="*/ 0 w 20"/>
                <a:gd name="T3" fmla="*/ 0 h 115"/>
                <a:gd name="T4" fmla="*/ 0 w 20"/>
                <a:gd name="T5" fmla="*/ 115 h 115"/>
                <a:gd name="T6" fmla="*/ 2 w 20"/>
                <a:gd name="T7" fmla="*/ 115 h 115"/>
                <a:gd name="T8" fmla="*/ 9 w 20"/>
                <a:gd name="T9" fmla="*/ 112 h 115"/>
                <a:gd name="T10" fmla="*/ 9 w 20"/>
                <a:gd name="T11" fmla="*/ 0 h 115"/>
              </a:gdLst>
              <a:ahLst/>
              <a:cxnLst>
                <a:cxn ang="0">
                  <a:pos x="T0" y="T1"/>
                </a:cxn>
                <a:cxn ang="0">
                  <a:pos x="T2" y="T3"/>
                </a:cxn>
                <a:cxn ang="0">
                  <a:pos x="T4" y="T5"/>
                </a:cxn>
                <a:cxn ang="0">
                  <a:pos x="T6" y="T7"/>
                </a:cxn>
                <a:cxn ang="0">
                  <a:pos x="T8" y="T9"/>
                </a:cxn>
                <a:cxn ang="0">
                  <a:pos x="T10" y="T11"/>
                </a:cxn>
              </a:cxnLst>
              <a:rect l="0" t="0" r="r" b="b"/>
              <a:pathLst>
                <a:path w="20" h="115">
                  <a:moveTo>
                    <a:pt x="9" y="0"/>
                  </a:moveTo>
                  <a:lnTo>
                    <a:pt x="0" y="0"/>
                  </a:lnTo>
                  <a:lnTo>
                    <a:pt x="0" y="115"/>
                  </a:lnTo>
                  <a:lnTo>
                    <a:pt x="2" y="115"/>
                  </a:lnTo>
                  <a:lnTo>
                    <a:pt x="9" y="112"/>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43" name="Freeform 142"/>
            <p:cNvSpPr>
              <a:spLocks/>
            </p:cNvSpPr>
            <p:nvPr/>
          </p:nvSpPr>
          <p:spPr bwMode="auto">
            <a:xfrm>
              <a:off x="850" y="1370"/>
              <a:ext cx="86" cy="84"/>
            </a:xfrm>
            <a:custGeom>
              <a:avLst/>
              <a:gdLst>
                <a:gd name="T0" fmla="*/ 4 w 86"/>
                <a:gd name="T1" fmla="*/ 0 h 84"/>
                <a:gd name="T2" fmla="*/ 0 w 86"/>
                <a:gd name="T3" fmla="*/ 4 h 84"/>
                <a:gd name="T4" fmla="*/ 81 w 86"/>
                <a:gd name="T5" fmla="*/ 84 h 84"/>
                <a:gd name="T6" fmla="*/ 86 w 86"/>
                <a:gd name="T7" fmla="*/ 81 h 84"/>
                <a:gd name="T8" fmla="*/ 86 w 86"/>
                <a:gd name="T9" fmla="*/ 76 h 84"/>
                <a:gd name="T10" fmla="*/ 83 w 86"/>
                <a:gd name="T11" fmla="*/ 74 h 84"/>
                <a:gd name="T12" fmla="*/ 4 w 86"/>
                <a:gd name="T13" fmla="*/ 0 h 84"/>
              </a:gdLst>
              <a:ahLst/>
              <a:cxnLst>
                <a:cxn ang="0">
                  <a:pos x="T0" y="T1"/>
                </a:cxn>
                <a:cxn ang="0">
                  <a:pos x="T2" y="T3"/>
                </a:cxn>
                <a:cxn ang="0">
                  <a:pos x="T4" y="T5"/>
                </a:cxn>
                <a:cxn ang="0">
                  <a:pos x="T6" y="T7"/>
                </a:cxn>
                <a:cxn ang="0">
                  <a:pos x="T8" y="T9"/>
                </a:cxn>
                <a:cxn ang="0">
                  <a:pos x="T10" y="T11"/>
                </a:cxn>
                <a:cxn ang="0">
                  <a:pos x="T12" y="T13"/>
                </a:cxn>
              </a:cxnLst>
              <a:rect l="0" t="0" r="r" b="b"/>
              <a:pathLst>
                <a:path w="86" h="84">
                  <a:moveTo>
                    <a:pt x="4" y="0"/>
                  </a:moveTo>
                  <a:lnTo>
                    <a:pt x="0" y="4"/>
                  </a:lnTo>
                  <a:lnTo>
                    <a:pt x="81" y="84"/>
                  </a:lnTo>
                  <a:lnTo>
                    <a:pt x="86" y="81"/>
                  </a:lnTo>
                  <a:lnTo>
                    <a:pt x="86" y="76"/>
                  </a:lnTo>
                  <a:lnTo>
                    <a:pt x="83" y="74"/>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44" name="Freeform 143"/>
            <p:cNvSpPr>
              <a:spLocks/>
            </p:cNvSpPr>
            <p:nvPr/>
          </p:nvSpPr>
          <p:spPr bwMode="auto">
            <a:xfrm>
              <a:off x="926" y="202"/>
              <a:ext cx="20" cy="52"/>
            </a:xfrm>
            <a:custGeom>
              <a:avLst/>
              <a:gdLst>
                <a:gd name="T0" fmla="*/ 2 w 20"/>
                <a:gd name="T1" fmla="*/ 0 h 52"/>
                <a:gd name="T2" fmla="*/ 0 w 20"/>
                <a:gd name="T3" fmla="*/ 2 h 52"/>
                <a:gd name="T4" fmla="*/ 0 w 20"/>
                <a:gd name="T5" fmla="*/ 52 h 52"/>
                <a:gd name="T6" fmla="*/ 9 w 20"/>
                <a:gd name="T7" fmla="*/ 52 h 52"/>
                <a:gd name="T8" fmla="*/ 9 w 20"/>
                <a:gd name="T9" fmla="*/ 4 h 52"/>
                <a:gd name="T10" fmla="*/ 2 w 20"/>
                <a:gd name="T11" fmla="*/ 0 h 52"/>
              </a:gdLst>
              <a:ahLst/>
              <a:cxnLst>
                <a:cxn ang="0">
                  <a:pos x="T0" y="T1"/>
                </a:cxn>
                <a:cxn ang="0">
                  <a:pos x="T2" y="T3"/>
                </a:cxn>
                <a:cxn ang="0">
                  <a:pos x="T4" y="T5"/>
                </a:cxn>
                <a:cxn ang="0">
                  <a:pos x="T6" y="T7"/>
                </a:cxn>
                <a:cxn ang="0">
                  <a:pos x="T8" y="T9"/>
                </a:cxn>
                <a:cxn ang="0">
                  <a:pos x="T10" y="T11"/>
                </a:cxn>
              </a:cxnLst>
              <a:rect l="0" t="0" r="r" b="b"/>
              <a:pathLst>
                <a:path w="20" h="52">
                  <a:moveTo>
                    <a:pt x="2" y="0"/>
                  </a:moveTo>
                  <a:lnTo>
                    <a:pt x="0" y="2"/>
                  </a:lnTo>
                  <a:lnTo>
                    <a:pt x="0" y="52"/>
                  </a:lnTo>
                  <a:lnTo>
                    <a:pt x="9" y="52"/>
                  </a:lnTo>
                  <a:lnTo>
                    <a:pt x="9" y="4"/>
                  </a:lnTo>
                  <a:lnTo>
                    <a:pt x="2"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45" name="Freeform 144"/>
            <p:cNvSpPr>
              <a:spLocks/>
            </p:cNvSpPr>
            <p:nvPr/>
          </p:nvSpPr>
          <p:spPr bwMode="auto">
            <a:xfrm>
              <a:off x="929" y="177"/>
              <a:ext cx="60" cy="34"/>
            </a:xfrm>
            <a:custGeom>
              <a:avLst/>
              <a:gdLst>
                <a:gd name="T0" fmla="*/ 50 w 60"/>
                <a:gd name="T1" fmla="*/ 0 h 34"/>
                <a:gd name="T2" fmla="*/ 0 w 60"/>
                <a:gd name="T3" fmla="*/ 23 h 34"/>
                <a:gd name="T4" fmla="*/ 4 w 60"/>
                <a:gd name="T5" fmla="*/ 33 h 34"/>
                <a:gd name="T6" fmla="*/ 60 w 60"/>
                <a:gd name="T7" fmla="*/ 7 h 34"/>
                <a:gd name="T8" fmla="*/ 60 w 60"/>
                <a:gd name="T9" fmla="*/ 4 h 34"/>
                <a:gd name="T10" fmla="*/ 50 w 60"/>
                <a:gd name="T11" fmla="*/ 0 h 34"/>
              </a:gdLst>
              <a:ahLst/>
              <a:cxnLst>
                <a:cxn ang="0">
                  <a:pos x="T0" y="T1"/>
                </a:cxn>
                <a:cxn ang="0">
                  <a:pos x="T2" y="T3"/>
                </a:cxn>
                <a:cxn ang="0">
                  <a:pos x="T4" y="T5"/>
                </a:cxn>
                <a:cxn ang="0">
                  <a:pos x="T6" y="T7"/>
                </a:cxn>
                <a:cxn ang="0">
                  <a:pos x="T8" y="T9"/>
                </a:cxn>
                <a:cxn ang="0">
                  <a:pos x="T10" y="T11"/>
                </a:cxn>
              </a:cxnLst>
              <a:rect l="0" t="0" r="r" b="b"/>
              <a:pathLst>
                <a:path w="60" h="34">
                  <a:moveTo>
                    <a:pt x="50" y="0"/>
                  </a:moveTo>
                  <a:lnTo>
                    <a:pt x="0" y="23"/>
                  </a:lnTo>
                  <a:lnTo>
                    <a:pt x="4" y="33"/>
                  </a:lnTo>
                  <a:lnTo>
                    <a:pt x="60" y="7"/>
                  </a:lnTo>
                  <a:lnTo>
                    <a:pt x="60" y="4"/>
                  </a:lnTo>
                  <a:lnTo>
                    <a:pt x="50"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46" name="Freeform 145"/>
            <p:cNvSpPr>
              <a:spLocks/>
            </p:cNvSpPr>
            <p:nvPr/>
          </p:nvSpPr>
          <p:spPr bwMode="auto">
            <a:xfrm>
              <a:off x="847" y="55"/>
              <a:ext cx="137" cy="130"/>
            </a:xfrm>
            <a:custGeom>
              <a:avLst/>
              <a:gdLst>
                <a:gd name="T0" fmla="*/ 4 w 137"/>
                <a:gd name="T1" fmla="*/ 0 h 130"/>
                <a:gd name="T2" fmla="*/ 0 w 137"/>
                <a:gd name="T3" fmla="*/ 2 h 130"/>
                <a:gd name="T4" fmla="*/ 0 w 137"/>
                <a:gd name="T5" fmla="*/ 7 h 130"/>
                <a:gd name="T6" fmla="*/ 2 w 137"/>
                <a:gd name="T7" fmla="*/ 9 h 130"/>
                <a:gd name="T8" fmla="*/ 131 w 137"/>
                <a:gd name="T9" fmla="*/ 129 h 130"/>
                <a:gd name="T10" fmla="*/ 136 w 137"/>
                <a:gd name="T11" fmla="*/ 124 h 130"/>
                <a:gd name="T12" fmla="*/ 4 w 137"/>
                <a:gd name="T13" fmla="*/ 0 h 130"/>
              </a:gdLst>
              <a:ahLst/>
              <a:cxnLst>
                <a:cxn ang="0">
                  <a:pos x="T0" y="T1"/>
                </a:cxn>
                <a:cxn ang="0">
                  <a:pos x="T2" y="T3"/>
                </a:cxn>
                <a:cxn ang="0">
                  <a:pos x="T4" y="T5"/>
                </a:cxn>
                <a:cxn ang="0">
                  <a:pos x="T6" y="T7"/>
                </a:cxn>
                <a:cxn ang="0">
                  <a:pos x="T8" y="T9"/>
                </a:cxn>
                <a:cxn ang="0">
                  <a:pos x="T10" y="T11"/>
                </a:cxn>
                <a:cxn ang="0">
                  <a:pos x="T12" y="T13"/>
                </a:cxn>
              </a:cxnLst>
              <a:rect l="0" t="0" r="r" b="b"/>
              <a:pathLst>
                <a:path w="137" h="130">
                  <a:moveTo>
                    <a:pt x="4" y="0"/>
                  </a:moveTo>
                  <a:lnTo>
                    <a:pt x="0" y="2"/>
                  </a:lnTo>
                  <a:lnTo>
                    <a:pt x="0" y="7"/>
                  </a:lnTo>
                  <a:lnTo>
                    <a:pt x="2" y="9"/>
                  </a:lnTo>
                  <a:lnTo>
                    <a:pt x="131" y="129"/>
                  </a:lnTo>
                  <a:lnTo>
                    <a:pt x="136" y="124"/>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47" name="Freeform 146"/>
            <p:cNvSpPr>
              <a:spLocks/>
            </p:cNvSpPr>
            <p:nvPr/>
          </p:nvSpPr>
          <p:spPr bwMode="auto">
            <a:xfrm>
              <a:off x="847" y="62"/>
              <a:ext cx="20" cy="123"/>
            </a:xfrm>
            <a:custGeom>
              <a:avLst/>
              <a:gdLst>
                <a:gd name="T0" fmla="*/ 9 w 20"/>
                <a:gd name="T1" fmla="*/ 0 h 123"/>
                <a:gd name="T2" fmla="*/ 0 w 20"/>
                <a:gd name="T3" fmla="*/ 0 h 123"/>
                <a:gd name="T4" fmla="*/ 0 w 20"/>
                <a:gd name="T5" fmla="*/ 122 h 123"/>
                <a:gd name="T6" fmla="*/ 2 w 20"/>
                <a:gd name="T7" fmla="*/ 122 h 123"/>
                <a:gd name="T8" fmla="*/ 9 w 20"/>
                <a:gd name="T9" fmla="*/ 120 h 123"/>
                <a:gd name="T10" fmla="*/ 9 w 20"/>
                <a:gd name="T11" fmla="*/ 0 h 123"/>
              </a:gdLst>
              <a:ahLst/>
              <a:cxnLst>
                <a:cxn ang="0">
                  <a:pos x="T0" y="T1"/>
                </a:cxn>
                <a:cxn ang="0">
                  <a:pos x="T2" y="T3"/>
                </a:cxn>
                <a:cxn ang="0">
                  <a:pos x="T4" y="T5"/>
                </a:cxn>
                <a:cxn ang="0">
                  <a:pos x="T6" y="T7"/>
                </a:cxn>
                <a:cxn ang="0">
                  <a:pos x="T8" y="T9"/>
                </a:cxn>
                <a:cxn ang="0">
                  <a:pos x="T10" y="T11"/>
                </a:cxn>
              </a:cxnLst>
              <a:rect l="0" t="0" r="r" b="b"/>
              <a:pathLst>
                <a:path w="20" h="123">
                  <a:moveTo>
                    <a:pt x="9" y="0"/>
                  </a:moveTo>
                  <a:lnTo>
                    <a:pt x="0" y="0"/>
                  </a:lnTo>
                  <a:lnTo>
                    <a:pt x="0" y="122"/>
                  </a:lnTo>
                  <a:lnTo>
                    <a:pt x="2" y="122"/>
                  </a:lnTo>
                  <a:lnTo>
                    <a:pt x="9" y="120"/>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48" name="Freeform 147"/>
            <p:cNvSpPr>
              <a:spLocks/>
            </p:cNvSpPr>
            <p:nvPr/>
          </p:nvSpPr>
          <p:spPr bwMode="auto">
            <a:xfrm>
              <a:off x="850" y="180"/>
              <a:ext cx="86" cy="82"/>
            </a:xfrm>
            <a:custGeom>
              <a:avLst/>
              <a:gdLst>
                <a:gd name="T0" fmla="*/ 4 w 86"/>
                <a:gd name="T1" fmla="*/ 0 h 82"/>
                <a:gd name="T2" fmla="*/ 0 w 86"/>
                <a:gd name="T3" fmla="*/ 4 h 82"/>
                <a:gd name="T4" fmla="*/ 81 w 86"/>
                <a:gd name="T5" fmla="*/ 81 h 82"/>
                <a:gd name="T6" fmla="*/ 86 w 86"/>
                <a:gd name="T7" fmla="*/ 79 h 82"/>
                <a:gd name="T8" fmla="*/ 86 w 86"/>
                <a:gd name="T9" fmla="*/ 74 h 82"/>
                <a:gd name="T10" fmla="*/ 83 w 86"/>
                <a:gd name="T11" fmla="*/ 72 h 82"/>
                <a:gd name="T12" fmla="*/ 4 w 86"/>
                <a:gd name="T13" fmla="*/ 0 h 82"/>
              </a:gdLst>
              <a:ahLst/>
              <a:cxnLst>
                <a:cxn ang="0">
                  <a:pos x="T0" y="T1"/>
                </a:cxn>
                <a:cxn ang="0">
                  <a:pos x="T2" y="T3"/>
                </a:cxn>
                <a:cxn ang="0">
                  <a:pos x="T4" y="T5"/>
                </a:cxn>
                <a:cxn ang="0">
                  <a:pos x="T6" y="T7"/>
                </a:cxn>
                <a:cxn ang="0">
                  <a:pos x="T8" y="T9"/>
                </a:cxn>
                <a:cxn ang="0">
                  <a:pos x="T10" y="T11"/>
                </a:cxn>
                <a:cxn ang="0">
                  <a:pos x="T12" y="T13"/>
                </a:cxn>
              </a:cxnLst>
              <a:rect l="0" t="0" r="r" b="b"/>
              <a:pathLst>
                <a:path w="86" h="82">
                  <a:moveTo>
                    <a:pt x="4" y="0"/>
                  </a:moveTo>
                  <a:lnTo>
                    <a:pt x="0" y="4"/>
                  </a:lnTo>
                  <a:lnTo>
                    <a:pt x="81" y="81"/>
                  </a:lnTo>
                  <a:lnTo>
                    <a:pt x="86" y="79"/>
                  </a:lnTo>
                  <a:lnTo>
                    <a:pt x="86" y="74"/>
                  </a:lnTo>
                  <a:lnTo>
                    <a:pt x="83" y="72"/>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spTree>
    <p:extLst>
      <p:ext uri="{BB962C8B-B14F-4D97-AF65-F5344CB8AC3E}">
        <p14:creationId xmlns:p14="http://schemas.microsoft.com/office/powerpoint/2010/main" val="2923090898"/>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95"/>
          <p:cNvSpPr>
            <a:spLocks noChangeArrowheads="1"/>
          </p:cNvSpPr>
          <p:nvPr/>
        </p:nvSpPr>
        <p:spPr bwMode="auto">
          <a:xfrm>
            <a:off x="818515" y="2408238"/>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9345" name="Rectangle 198"/>
          <p:cNvSpPr>
            <a:spLocks noChangeArrowheads="1"/>
          </p:cNvSpPr>
          <p:nvPr/>
        </p:nvSpPr>
        <p:spPr bwMode="auto">
          <a:xfrm>
            <a:off x="0" y="2060575"/>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9347" name="Rectangle 200"/>
          <p:cNvSpPr>
            <a:spLocks noChangeArrowheads="1"/>
          </p:cNvSpPr>
          <p:nvPr/>
        </p:nvSpPr>
        <p:spPr bwMode="auto">
          <a:xfrm>
            <a:off x="0" y="2408238"/>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9348" name="Rectangle 201"/>
          <p:cNvSpPr>
            <a:spLocks noChangeArrowheads="1"/>
          </p:cNvSpPr>
          <p:nvPr/>
        </p:nvSpPr>
        <p:spPr bwMode="auto">
          <a:xfrm>
            <a:off x="0" y="2636838"/>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pic>
        <p:nvPicPr>
          <p:cNvPr id="9477" name="Picture 86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53243" y="1736090"/>
            <a:ext cx="3324225" cy="714375"/>
          </a:xfrm>
          <a:prstGeom prst="rect">
            <a:avLst/>
          </a:prstGeom>
          <a:noFill/>
          <a:extLst>
            <a:ext uri="{909E8E84-426E-40DD-AFC4-6F175D3DCCD1}">
              <a14:hiddenFill xmlns:a14="http://schemas.microsoft.com/office/drawing/2010/main">
                <a:solidFill>
                  <a:srgbClr val="FFFFFF"/>
                </a:solidFill>
              </a14:hiddenFill>
            </a:ext>
          </a:extLst>
        </p:spPr>
      </p:pic>
      <p:grpSp>
        <p:nvGrpSpPr>
          <p:cNvPr id="203" name="Group 202"/>
          <p:cNvGrpSpPr>
            <a:grpSpLocks/>
          </p:cNvGrpSpPr>
          <p:nvPr/>
        </p:nvGrpSpPr>
        <p:grpSpPr bwMode="auto">
          <a:xfrm>
            <a:off x="1164272" y="1747838"/>
            <a:ext cx="5660390" cy="888365"/>
            <a:chOff x="0" y="0"/>
            <a:chExt cx="8914" cy="1399"/>
          </a:xfrm>
        </p:grpSpPr>
        <p:sp>
          <p:nvSpPr>
            <p:cNvPr id="204" name="Freeform 203"/>
            <p:cNvSpPr>
              <a:spLocks/>
            </p:cNvSpPr>
            <p:nvPr/>
          </p:nvSpPr>
          <p:spPr bwMode="auto">
            <a:xfrm>
              <a:off x="7272" y="962"/>
              <a:ext cx="660" cy="427"/>
            </a:xfrm>
            <a:custGeom>
              <a:avLst/>
              <a:gdLst>
                <a:gd name="T0" fmla="*/ 12 w 660"/>
                <a:gd name="T1" fmla="*/ 0 h 427"/>
                <a:gd name="T2" fmla="*/ 0 w 660"/>
                <a:gd name="T3" fmla="*/ 16 h 427"/>
                <a:gd name="T4" fmla="*/ 652 w 660"/>
                <a:gd name="T5" fmla="*/ 427 h 427"/>
                <a:gd name="T6" fmla="*/ 655 w 660"/>
                <a:gd name="T7" fmla="*/ 427 h 427"/>
                <a:gd name="T8" fmla="*/ 660 w 660"/>
                <a:gd name="T9" fmla="*/ 410 h 427"/>
                <a:gd name="T10" fmla="*/ 12 w 660"/>
                <a:gd name="T11" fmla="*/ 0 h 427"/>
              </a:gdLst>
              <a:ahLst/>
              <a:cxnLst>
                <a:cxn ang="0">
                  <a:pos x="T0" y="T1"/>
                </a:cxn>
                <a:cxn ang="0">
                  <a:pos x="T2" y="T3"/>
                </a:cxn>
                <a:cxn ang="0">
                  <a:pos x="T4" y="T5"/>
                </a:cxn>
                <a:cxn ang="0">
                  <a:pos x="T6" y="T7"/>
                </a:cxn>
                <a:cxn ang="0">
                  <a:pos x="T8" y="T9"/>
                </a:cxn>
                <a:cxn ang="0">
                  <a:pos x="T10" y="T11"/>
                </a:cxn>
              </a:cxnLst>
              <a:rect l="0" t="0" r="r" b="b"/>
              <a:pathLst>
                <a:path w="660" h="427">
                  <a:moveTo>
                    <a:pt x="12" y="0"/>
                  </a:moveTo>
                  <a:lnTo>
                    <a:pt x="0" y="16"/>
                  </a:lnTo>
                  <a:lnTo>
                    <a:pt x="652" y="427"/>
                  </a:lnTo>
                  <a:lnTo>
                    <a:pt x="655" y="427"/>
                  </a:lnTo>
                  <a:lnTo>
                    <a:pt x="660" y="410"/>
                  </a:lnTo>
                  <a:lnTo>
                    <a:pt x="12"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05" name="Freeform 204"/>
            <p:cNvSpPr>
              <a:spLocks/>
            </p:cNvSpPr>
            <p:nvPr/>
          </p:nvSpPr>
          <p:spPr bwMode="auto">
            <a:xfrm>
              <a:off x="7927" y="1370"/>
              <a:ext cx="622" cy="20"/>
            </a:xfrm>
            <a:custGeom>
              <a:avLst/>
              <a:gdLst>
                <a:gd name="T0" fmla="*/ 614 w 622"/>
                <a:gd name="T1" fmla="*/ 0 h 20"/>
                <a:gd name="T2" fmla="*/ 0 w 622"/>
                <a:gd name="T3" fmla="*/ 0 h 20"/>
                <a:gd name="T4" fmla="*/ 0 w 622"/>
                <a:gd name="T5" fmla="*/ 19 h 20"/>
                <a:gd name="T6" fmla="*/ 619 w 622"/>
                <a:gd name="T7" fmla="*/ 19 h 20"/>
                <a:gd name="T8" fmla="*/ 621 w 622"/>
                <a:gd name="T9" fmla="*/ 16 h 20"/>
                <a:gd name="T10" fmla="*/ 614 w 622"/>
                <a:gd name="T11" fmla="*/ 0 h 20"/>
              </a:gdLst>
              <a:ahLst/>
              <a:cxnLst>
                <a:cxn ang="0">
                  <a:pos x="T0" y="T1"/>
                </a:cxn>
                <a:cxn ang="0">
                  <a:pos x="T2" y="T3"/>
                </a:cxn>
                <a:cxn ang="0">
                  <a:pos x="T4" y="T5"/>
                </a:cxn>
                <a:cxn ang="0">
                  <a:pos x="T6" y="T7"/>
                </a:cxn>
                <a:cxn ang="0">
                  <a:pos x="T8" y="T9"/>
                </a:cxn>
                <a:cxn ang="0">
                  <a:pos x="T10" y="T11"/>
                </a:cxn>
              </a:cxnLst>
              <a:rect l="0" t="0" r="r" b="b"/>
              <a:pathLst>
                <a:path w="622" h="20">
                  <a:moveTo>
                    <a:pt x="614" y="0"/>
                  </a:moveTo>
                  <a:lnTo>
                    <a:pt x="0" y="0"/>
                  </a:lnTo>
                  <a:lnTo>
                    <a:pt x="0" y="19"/>
                  </a:lnTo>
                  <a:lnTo>
                    <a:pt x="619" y="19"/>
                  </a:lnTo>
                  <a:lnTo>
                    <a:pt x="621" y="16"/>
                  </a:lnTo>
                  <a:lnTo>
                    <a:pt x="61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06" name="Freeform 205"/>
            <p:cNvSpPr>
              <a:spLocks/>
            </p:cNvSpPr>
            <p:nvPr/>
          </p:nvSpPr>
          <p:spPr bwMode="auto">
            <a:xfrm>
              <a:off x="8534" y="964"/>
              <a:ext cx="370" cy="422"/>
            </a:xfrm>
            <a:custGeom>
              <a:avLst/>
              <a:gdLst>
                <a:gd name="T0" fmla="*/ 355 w 370"/>
                <a:gd name="T1" fmla="*/ 0 h 422"/>
                <a:gd name="T2" fmla="*/ 0 w 370"/>
                <a:gd name="T3" fmla="*/ 407 h 422"/>
                <a:gd name="T4" fmla="*/ 14 w 370"/>
                <a:gd name="T5" fmla="*/ 422 h 422"/>
                <a:gd name="T6" fmla="*/ 369 w 370"/>
                <a:gd name="T7" fmla="*/ 14 h 422"/>
                <a:gd name="T8" fmla="*/ 355 w 370"/>
                <a:gd name="T9" fmla="*/ 0 h 422"/>
              </a:gdLst>
              <a:ahLst/>
              <a:cxnLst>
                <a:cxn ang="0">
                  <a:pos x="T0" y="T1"/>
                </a:cxn>
                <a:cxn ang="0">
                  <a:pos x="T2" y="T3"/>
                </a:cxn>
                <a:cxn ang="0">
                  <a:pos x="T4" y="T5"/>
                </a:cxn>
                <a:cxn ang="0">
                  <a:pos x="T6" y="T7"/>
                </a:cxn>
                <a:cxn ang="0">
                  <a:pos x="T8" y="T9"/>
                </a:cxn>
              </a:cxnLst>
              <a:rect l="0" t="0" r="r" b="b"/>
              <a:pathLst>
                <a:path w="370" h="422">
                  <a:moveTo>
                    <a:pt x="355" y="0"/>
                  </a:moveTo>
                  <a:lnTo>
                    <a:pt x="0" y="407"/>
                  </a:lnTo>
                  <a:lnTo>
                    <a:pt x="14" y="422"/>
                  </a:lnTo>
                  <a:lnTo>
                    <a:pt x="369" y="14"/>
                  </a:lnTo>
                  <a:lnTo>
                    <a:pt x="355"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07" name="Freeform 206"/>
            <p:cNvSpPr>
              <a:spLocks/>
            </p:cNvSpPr>
            <p:nvPr/>
          </p:nvSpPr>
          <p:spPr bwMode="auto">
            <a:xfrm>
              <a:off x="10" y="959"/>
              <a:ext cx="547" cy="22"/>
            </a:xfrm>
            <a:custGeom>
              <a:avLst/>
              <a:gdLst>
                <a:gd name="T0" fmla="*/ 0 w 547"/>
                <a:gd name="T1" fmla="*/ 0 h 22"/>
                <a:gd name="T2" fmla="*/ 0 w 547"/>
                <a:gd name="T3" fmla="*/ 19 h 22"/>
                <a:gd name="T4" fmla="*/ 540 w 547"/>
                <a:gd name="T5" fmla="*/ 21 h 22"/>
                <a:gd name="T6" fmla="*/ 547 w 547"/>
                <a:gd name="T7" fmla="*/ 4 h 22"/>
                <a:gd name="T8" fmla="*/ 544 w 547"/>
                <a:gd name="T9" fmla="*/ 2 h 22"/>
                <a:gd name="T10" fmla="*/ 0 w 547"/>
                <a:gd name="T11" fmla="*/ 0 h 22"/>
              </a:gdLst>
              <a:ahLst/>
              <a:cxnLst>
                <a:cxn ang="0">
                  <a:pos x="T0" y="T1"/>
                </a:cxn>
                <a:cxn ang="0">
                  <a:pos x="T2" y="T3"/>
                </a:cxn>
                <a:cxn ang="0">
                  <a:pos x="T4" y="T5"/>
                </a:cxn>
                <a:cxn ang="0">
                  <a:pos x="T6" y="T7"/>
                </a:cxn>
                <a:cxn ang="0">
                  <a:pos x="T8" y="T9"/>
                </a:cxn>
                <a:cxn ang="0">
                  <a:pos x="T10" y="T11"/>
                </a:cxn>
              </a:cxnLst>
              <a:rect l="0" t="0" r="r" b="b"/>
              <a:pathLst>
                <a:path w="547" h="22">
                  <a:moveTo>
                    <a:pt x="0" y="0"/>
                  </a:moveTo>
                  <a:lnTo>
                    <a:pt x="0" y="19"/>
                  </a:lnTo>
                  <a:lnTo>
                    <a:pt x="540" y="21"/>
                  </a:lnTo>
                  <a:lnTo>
                    <a:pt x="547" y="4"/>
                  </a:lnTo>
                  <a:lnTo>
                    <a:pt x="544" y="2"/>
                  </a:lnTo>
                  <a:lnTo>
                    <a:pt x="0"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08" name="Freeform 207"/>
            <p:cNvSpPr>
              <a:spLocks/>
            </p:cNvSpPr>
            <p:nvPr/>
          </p:nvSpPr>
          <p:spPr bwMode="auto">
            <a:xfrm>
              <a:off x="542" y="964"/>
              <a:ext cx="360" cy="418"/>
            </a:xfrm>
            <a:custGeom>
              <a:avLst/>
              <a:gdLst>
                <a:gd name="T0" fmla="*/ 14 w 360"/>
                <a:gd name="T1" fmla="*/ 0 h 418"/>
                <a:gd name="T2" fmla="*/ 0 w 360"/>
                <a:gd name="T3" fmla="*/ 14 h 418"/>
                <a:gd name="T4" fmla="*/ 348 w 360"/>
                <a:gd name="T5" fmla="*/ 417 h 418"/>
                <a:gd name="T6" fmla="*/ 352 w 360"/>
                <a:gd name="T7" fmla="*/ 417 h 418"/>
                <a:gd name="T8" fmla="*/ 360 w 360"/>
                <a:gd name="T9" fmla="*/ 400 h 418"/>
                <a:gd name="T10" fmla="*/ 14 w 360"/>
                <a:gd name="T11" fmla="*/ 0 h 418"/>
              </a:gdLst>
              <a:ahLst/>
              <a:cxnLst>
                <a:cxn ang="0">
                  <a:pos x="T0" y="T1"/>
                </a:cxn>
                <a:cxn ang="0">
                  <a:pos x="T2" y="T3"/>
                </a:cxn>
                <a:cxn ang="0">
                  <a:pos x="T4" y="T5"/>
                </a:cxn>
                <a:cxn ang="0">
                  <a:pos x="T6" y="T7"/>
                </a:cxn>
                <a:cxn ang="0">
                  <a:pos x="T8" y="T9"/>
                </a:cxn>
                <a:cxn ang="0">
                  <a:pos x="T10" y="T11"/>
                </a:cxn>
              </a:cxnLst>
              <a:rect l="0" t="0" r="r" b="b"/>
              <a:pathLst>
                <a:path w="360" h="418">
                  <a:moveTo>
                    <a:pt x="14" y="0"/>
                  </a:moveTo>
                  <a:lnTo>
                    <a:pt x="0" y="14"/>
                  </a:lnTo>
                  <a:lnTo>
                    <a:pt x="348" y="417"/>
                  </a:lnTo>
                  <a:lnTo>
                    <a:pt x="352" y="417"/>
                  </a:lnTo>
                  <a:lnTo>
                    <a:pt x="360" y="400"/>
                  </a:lnTo>
                  <a:lnTo>
                    <a:pt x="1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09" name="Freeform 208"/>
            <p:cNvSpPr>
              <a:spLocks/>
            </p:cNvSpPr>
            <p:nvPr/>
          </p:nvSpPr>
          <p:spPr bwMode="auto">
            <a:xfrm>
              <a:off x="895" y="1363"/>
              <a:ext cx="617" cy="20"/>
            </a:xfrm>
            <a:custGeom>
              <a:avLst/>
              <a:gdLst>
                <a:gd name="T0" fmla="*/ 612 w 617"/>
                <a:gd name="T1" fmla="*/ 0 h 20"/>
                <a:gd name="T2" fmla="*/ 0 w 617"/>
                <a:gd name="T3" fmla="*/ 0 h 20"/>
                <a:gd name="T4" fmla="*/ 0 w 617"/>
                <a:gd name="T5" fmla="*/ 19 h 20"/>
                <a:gd name="T6" fmla="*/ 614 w 617"/>
                <a:gd name="T7" fmla="*/ 19 h 20"/>
                <a:gd name="T8" fmla="*/ 616 w 617"/>
                <a:gd name="T9" fmla="*/ 16 h 20"/>
                <a:gd name="T10" fmla="*/ 612 w 617"/>
                <a:gd name="T11" fmla="*/ 0 h 20"/>
              </a:gdLst>
              <a:ahLst/>
              <a:cxnLst>
                <a:cxn ang="0">
                  <a:pos x="T0" y="T1"/>
                </a:cxn>
                <a:cxn ang="0">
                  <a:pos x="T2" y="T3"/>
                </a:cxn>
                <a:cxn ang="0">
                  <a:pos x="T4" y="T5"/>
                </a:cxn>
                <a:cxn ang="0">
                  <a:pos x="T6" y="T7"/>
                </a:cxn>
                <a:cxn ang="0">
                  <a:pos x="T8" y="T9"/>
                </a:cxn>
                <a:cxn ang="0">
                  <a:pos x="T10" y="T11"/>
                </a:cxn>
              </a:cxnLst>
              <a:rect l="0" t="0" r="r" b="b"/>
              <a:pathLst>
                <a:path w="617" h="20">
                  <a:moveTo>
                    <a:pt x="612" y="0"/>
                  </a:moveTo>
                  <a:lnTo>
                    <a:pt x="0" y="0"/>
                  </a:lnTo>
                  <a:lnTo>
                    <a:pt x="0" y="19"/>
                  </a:lnTo>
                  <a:lnTo>
                    <a:pt x="614" y="19"/>
                  </a:lnTo>
                  <a:lnTo>
                    <a:pt x="616" y="16"/>
                  </a:lnTo>
                  <a:lnTo>
                    <a:pt x="612"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10" name="Freeform 209"/>
            <p:cNvSpPr>
              <a:spLocks/>
            </p:cNvSpPr>
            <p:nvPr/>
          </p:nvSpPr>
          <p:spPr bwMode="auto">
            <a:xfrm>
              <a:off x="1502" y="955"/>
              <a:ext cx="663" cy="424"/>
            </a:xfrm>
            <a:custGeom>
              <a:avLst/>
              <a:gdLst>
                <a:gd name="T0" fmla="*/ 650 w 663"/>
                <a:gd name="T1" fmla="*/ 0 h 424"/>
                <a:gd name="T2" fmla="*/ 0 w 663"/>
                <a:gd name="T3" fmla="*/ 410 h 424"/>
                <a:gd name="T4" fmla="*/ 9 w 663"/>
                <a:gd name="T5" fmla="*/ 424 h 424"/>
                <a:gd name="T6" fmla="*/ 662 w 663"/>
                <a:gd name="T7" fmla="*/ 16 h 424"/>
                <a:gd name="T8" fmla="*/ 650 w 663"/>
                <a:gd name="T9" fmla="*/ 0 h 424"/>
              </a:gdLst>
              <a:ahLst/>
              <a:cxnLst>
                <a:cxn ang="0">
                  <a:pos x="T0" y="T1"/>
                </a:cxn>
                <a:cxn ang="0">
                  <a:pos x="T2" y="T3"/>
                </a:cxn>
                <a:cxn ang="0">
                  <a:pos x="T4" y="T5"/>
                </a:cxn>
                <a:cxn ang="0">
                  <a:pos x="T6" y="T7"/>
                </a:cxn>
                <a:cxn ang="0">
                  <a:pos x="T8" y="T9"/>
                </a:cxn>
              </a:cxnLst>
              <a:rect l="0" t="0" r="r" b="b"/>
              <a:pathLst>
                <a:path w="663" h="424">
                  <a:moveTo>
                    <a:pt x="650" y="0"/>
                  </a:moveTo>
                  <a:lnTo>
                    <a:pt x="0" y="410"/>
                  </a:lnTo>
                  <a:lnTo>
                    <a:pt x="9" y="424"/>
                  </a:lnTo>
                  <a:lnTo>
                    <a:pt x="662" y="16"/>
                  </a:lnTo>
                  <a:lnTo>
                    <a:pt x="650"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11" name="Freeform 210"/>
            <p:cNvSpPr>
              <a:spLocks/>
            </p:cNvSpPr>
            <p:nvPr/>
          </p:nvSpPr>
          <p:spPr bwMode="auto">
            <a:xfrm>
              <a:off x="6281" y="527"/>
              <a:ext cx="146" cy="60"/>
            </a:xfrm>
            <a:custGeom>
              <a:avLst/>
              <a:gdLst>
                <a:gd name="T0" fmla="*/ 0 w 146"/>
                <a:gd name="T1" fmla="*/ 0 h 60"/>
                <a:gd name="T2" fmla="*/ 0 w 146"/>
                <a:gd name="T3" fmla="*/ 38 h 60"/>
                <a:gd name="T4" fmla="*/ 146 w 146"/>
                <a:gd name="T5" fmla="*/ 60 h 60"/>
                <a:gd name="T6" fmla="*/ 0 w 146"/>
                <a:gd name="T7" fmla="*/ 0 h 60"/>
              </a:gdLst>
              <a:ahLst/>
              <a:cxnLst>
                <a:cxn ang="0">
                  <a:pos x="T0" y="T1"/>
                </a:cxn>
                <a:cxn ang="0">
                  <a:pos x="T2" y="T3"/>
                </a:cxn>
                <a:cxn ang="0">
                  <a:pos x="T4" y="T5"/>
                </a:cxn>
                <a:cxn ang="0">
                  <a:pos x="T6" y="T7"/>
                </a:cxn>
              </a:cxnLst>
              <a:rect l="0" t="0" r="r" b="b"/>
              <a:pathLst>
                <a:path w="146" h="60">
                  <a:moveTo>
                    <a:pt x="0" y="0"/>
                  </a:moveTo>
                  <a:lnTo>
                    <a:pt x="0" y="38"/>
                  </a:lnTo>
                  <a:lnTo>
                    <a:pt x="146" y="60"/>
                  </a:lnTo>
                  <a:lnTo>
                    <a:pt x="0"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12" name="Freeform 211"/>
            <p:cNvSpPr>
              <a:spLocks/>
            </p:cNvSpPr>
            <p:nvPr/>
          </p:nvSpPr>
          <p:spPr bwMode="auto">
            <a:xfrm>
              <a:off x="6132" y="475"/>
              <a:ext cx="149" cy="91"/>
            </a:xfrm>
            <a:custGeom>
              <a:avLst/>
              <a:gdLst>
                <a:gd name="T0" fmla="*/ 12 w 149"/>
                <a:gd name="T1" fmla="*/ 0 h 91"/>
                <a:gd name="T2" fmla="*/ 0 w 149"/>
                <a:gd name="T3" fmla="*/ 67 h 91"/>
                <a:gd name="T4" fmla="*/ 148 w 149"/>
                <a:gd name="T5" fmla="*/ 91 h 91"/>
                <a:gd name="T6" fmla="*/ 148 w 149"/>
                <a:gd name="T7" fmla="*/ 52 h 91"/>
                <a:gd name="T8" fmla="*/ 12 w 149"/>
                <a:gd name="T9" fmla="*/ 0 h 91"/>
              </a:gdLst>
              <a:ahLst/>
              <a:cxnLst>
                <a:cxn ang="0">
                  <a:pos x="T0" y="T1"/>
                </a:cxn>
                <a:cxn ang="0">
                  <a:pos x="T2" y="T3"/>
                </a:cxn>
                <a:cxn ang="0">
                  <a:pos x="T4" y="T5"/>
                </a:cxn>
                <a:cxn ang="0">
                  <a:pos x="T6" y="T7"/>
                </a:cxn>
                <a:cxn ang="0">
                  <a:pos x="T8" y="T9"/>
                </a:cxn>
              </a:cxnLst>
              <a:rect l="0" t="0" r="r" b="b"/>
              <a:pathLst>
                <a:path w="149" h="91">
                  <a:moveTo>
                    <a:pt x="12" y="0"/>
                  </a:moveTo>
                  <a:lnTo>
                    <a:pt x="0" y="67"/>
                  </a:lnTo>
                  <a:lnTo>
                    <a:pt x="148" y="91"/>
                  </a:lnTo>
                  <a:lnTo>
                    <a:pt x="148" y="52"/>
                  </a:lnTo>
                  <a:lnTo>
                    <a:pt x="12"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13" name="Freeform 212"/>
            <p:cNvSpPr>
              <a:spLocks/>
            </p:cNvSpPr>
            <p:nvPr/>
          </p:nvSpPr>
          <p:spPr bwMode="auto">
            <a:xfrm>
              <a:off x="6115" y="527"/>
              <a:ext cx="314" cy="75"/>
            </a:xfrm>
            <a:custGeom>
              <a:avLst/>
              <a:gdLst>
                <a:gd name="T0" fmla="*/ 19 w 314"/>
                <a:gd name="T1" fmla="*/ 0 h 75"/>
                <a:gd name="T2" fmla="*/ 2 w 314"/>
                <a:gd name="T3" fmla="*/ 12 h 75"/>
                <a:gd name="T4" fmla="*/ 0 w 314"/>
                <a:gd name="T5" fmla="*/ 26 h 75"/>
                <a:gd name="T6" fmla="*/ 309 w 314"/>
                <a:gd name="T7" fmla="*/ 74 h 75"/>
                <a:gd name="T8" fmla="*/ 314 w 314"/>
                <a:gd name="T9" fmla="*/ 45 h 75"/>
                <a:gd name="T10" fmla="*/ 19 w 314"/>
                <a:gd name="T11" fmla="*/ 0 h 75"/>
              </a:gdLst>
              <a:ahLst/>
              <a:cxnLst>
                <a:cxn ang="0">
                  <a:pos x="T0" y="T1"/>
                </a:cxn>
                <a:cxn ang="0">
                  <a:pos x="T2" y="T3"/>
                </a:cxn>
                <a:cxn ang="0">
                  <a:pos x="T4" y="T5"/>
                </a:cxn>
                <a:cxn ang="0">
                  <a:pos x="T6" y="T7"/>
                </a:cxn>
                <a:cxn ang="0">
                  <a:pos x="T8" y="T9"/>
                </a:cxn>
                <a:cxn ang="0">
                  <a:pos x="T10" y="T11"/>
                </a:cxn>
              </a:cxnLst>
              <a:rect l="0" t="0" r="r" b="b"/>
              <a:pathLst>
                <a:path w="314" h="75">
                  <a:moveTo>
                    <a:pt x="19" y="0"/>
                  </a:moveTo>
                  <a:lnTo>
                    <a:pt x="2" y="12"/>
                  </a:lnTo>
                  <a:lnTo>
                    <a:pt x="0" y="26"/>
                  </a:lnTo>
                  <a:lnTo>
                    <a:pt x="309" y="74"/>
                  </a:lnTo>
                  <a:lnTo>
                    <a:pt x="314" y="45"/>
                  </a:lnTo>
                  <a:lnTo>
                    <a:pt x="1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14" name="Freeform 213"/>
            <p:cNvSpPr>
              <a:spLocks/>
            </p:cNvSpPr>
            <p:nvPr/>
          </p:nvSpPr>
          <p:spPr bwMode="auto">
            <a:xfrm>
              <a:off x="6117" y="455"/>
              <a:ext cx="41" cy="89"/>
            </a:xfrm>
            <a:custGeom>
              <a:avLst/>
              <a:gdLst>
                <a:gd name="T0" fmla="*/ 19 w 41"/>
                <a:gd name="T1" fmla="*/ 0 h 89"/>
                <a:gd name="T2" fmla="*/ 14 w 41"/>
                <a:gd name="T3" fmla="*/ 2 h 89"/>
                <a:gd name="T4" fmla="*/ 0 w 41"/>
                <a:gd name="T5" fmla="*/ 83 h 89"/>
                <a:gd name="T6" fmla="*/ 28 w 41"/>
                <a:gd name="T7" fmla="*/ 88 h 89"/>
                <a:gd name="T8" fmla="*/ 40 w 41"/>
                <a:gd name="T9" fmla="*/ 21 h 89"/>
                <a:gd name="T10" fmla="*/ 31 w 41"/>
                <a:gd name="T11" fmla="*/ 4 h 89"/>
                <a:gd name="T12" fmla="*/ 19 w 41"/>
                <a:gd name="T13" fmla="*/ 0 h 89"/>
              </a:gdLst>
              <a:ahLst/>
              <a:cxnLst>
                <a:cxn ang="0">
                  <a:pos x="T0" y="T1"/>
                </a:cxn>
                <a:cxn ang="0">
                  <a:pos x="T2" y="T3"/>
                </a:cxn>
                <a:cxn ang="0">
                  <a:pos x="T4" y="T5"/>
                </a:cxn>
                <a:cxn ang="0">
                  <a:pos x="T6" y="T7"/>
                </a:cxn>
                <a:cxn ang="0">
                  <a:pos x="T8" y="T9"/>
                </a:cxn>
                <a:cxn ang="0">
                  <a:pos x="T10" y="T11"/>
                </a:cxn>
                <a:cxn ang="0">
                  <a:pos x="T12" y="T13"/>
                </a:cxn>
              </a:cxnLst>
              <a:rect l="0" t="0" r="r" b="b"/>
              <a:pathLst>
                <a:path w="41" h="89">
                  <a:moveTo>
                    <a:pt x="19" y="0"/>
                  </a:moveTo>
                  <a:lnTo>
                    <a:pt x="14" y="2"/>
                  </a:lnTo>
                  <a:lnTo>
                    <a:pt x="0" y="83"/>
                  </a:lnTo>
                  <a:lnTo>
                    <a:pt x="28" y="88"/>
                  </a:lnTo>
                  <a:lnTo>
                    <a:pt x="40" y="21"/>
                  </a:lnTo>
                  <a:lnTo>
                    <a:pt x="31" y="4"/>
                  </a:lnTo>
                  <a:lnTo>
                    <a:pt x="1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15" name="Freeform 214"/>
            <p:cNvSpPr>
              <a:spLocks/>
            </p:cNvSpPr>
            <p:nvPr/>
          </p:nvSpPr>
          <p:spPr bwMode="auto">
            <a:xfrm>
              <a:off x="6139" y="460"/>
              <a:ext cx="307" cy="144"/>
            </a:xfrm>
            <a:custGeom>
              <a:avLst/>
              <a:gdLst>
                <a:gd name="T0" fmla="*/ 9 w 307"/>
                <a:gd name="T1" fmla="*/ 0 h 144"/>
                <a:gd name="T2" fmla="*/ 0 w 307"/>
                <a:gd name="T3" fmla="*/ 28 h 144"/>
                <a:gd name="T4" fmla="*/ 283 w 307"/>
                <a:gd name="T5" fmla="*/ 141 h 144"/>
                <a:gd name="T6" fmla="*/ 285 w 307"/>
                <a:gd name="T7" fmla="*/ 141 h 144"/>
                <a:gd name="T8" fmla="*/ 300 w 307"/>
                <a:gd name="T9" fmla="*/ 144 h 144"/>
                <a:gd name="T10" fmla="*/ 307 w 307"/>
                <a:gd name="T11" fmla="*/ 120 h 144"/>
                <a:gd name="T12" fmla="*/ 9 w 307"/>
                <a:gd name="T13" fmla="*/ 0 h 144"/>
              </a:gdLst>
              <a:ahLst/>
              <a:cxnLst>
                <a:cxn ang="0">
                  <a:pos x="T0" y="T1"/>
                </a:cxn>
                <a:cxn ang="0">
                  <a:pos x="T2" y="T3"/>
                </a:cxn>
                <a:cxn ang="0">
                  <a:pos x="T4" y="T5"/>
                </a:cxn>
                <a:cxn ang="0">
                  <a:pos x="T6" y="T7"/>
                </a:cxn>
                <a:cxn ang="0">
                  <a:pos x="T8" y="T9"/>
                </a:cxn>
                <a:cxn ang="0">
                  <a:pos x="T10" y="T11"/>
                </a:cxn>
                <a:cxn ang="0">
                  <a:pos x="T12" y="T13"/>
                </a:cxn>
              </a:cxnLst>
              <a:rect l="0" t="0" r="r" b="b"/>
              <a:pathLst>
                <a:path w="307" h="144">
                  <a:moveTo>
                    <a:pt x="9" y="0"/>
                  </a:moveTo>
                  <a:lnTo>
                    <a:pt x="0" y="28"/>
                  </a:lnTo>
                  <a:lnTo>
                    <a:pt x="283" y="141"/>
                  </a:lnTo>
                  <a:lnTo>
                    <a:pt x="285" y="141"/>
                  </a:lnTo>
                  <a:lnTo>
                    <a:pt x="300" y="144"/>
                  </a:lnTo>
                  <a:lnTo>
                    <a:pt x="307" y="120"/>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16" name="Freeform 215"/>
            <p:cNvSpPr>
              <a:spLocks/>
            </p:cNvSpPr>
            <p:nvPr/>
          </p:nvSpPr>
          <p:spPr bwMode="auto">
            <a:xfrm>
              <a:off x="5424" y="453"/>
              <a:ext cx="1042" cy="158"/>
            </a:xfrm>
            <a:custGeom>
              <a:avLst/>
              <a:gdLst>
                <a:gd name="T0" fmla="*/ 4 w 1042"/>
                <a:gd name="T1" fmla="*/ 0 h 158"/>
                <a:gd name="T2" fmla="*/ 0 w 1042"/>
                <a:gd name="T3" fmla="*/ 28 h 158"/>
                <a:gd name="T4" fmla="*/ 1036 w 1042"/>
                <a:gd name="T5" fmla="*/ 158 h 158"/>
                <a:gd name="T6" fmla="*/ 1041 w 1042"/>
                <a:gd name="T7" fmla="*/ 129 h 158"/>
                <a:gd name="T8" fmla="*/ 4 w 1042"/>
                <a:gd name="T9" fmla="*/ 0 h 158"/>
              </a:gdLst>
              <a:ahLst/>
              <a:cxnLst>
                <a:cxn ang="0">
                  <a:pos x="T0" y="T1"/>
                </a:cxn>
                <a:cxn ang="0">
                  <a:pos x="T2" y="T3"/>
                </a:cxn>
                <a:cxn ang="0">
                  <a:pos x="T4" y="T5"/>
                </a:cxn>
                <a:cxn ang="0">
                  <a:pos x="T6" y="T7"/>
                </a:cxn>
                <a:cxn ang="0">
                  <a:pos x="T8" y="T9"/>
                </a:cxn>
              </a:cxnLst>
              <a:rect l="0" t="0" r="r" b="b"/>
              <a:pathLst>
                <a:path w="1042" h="158">
                  <a:moveTo>
                    <a:pt x="4" y="0"/>
                  </a:moveTo>
                  <a:lnTo>
                    <a:pt x="0" y="28"/>
                  </a:lnTo>
                  <a:lnTo>
                    <a:pt x="1036" y="158"/>
                  </a:lnTo>
                  <a:lnTo>
                    <a:pt x="1041" y="129"/>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17" name="Freeform 216"/>
            <p:cNvSpPr>
              <a:spLocks/>
            </p:cNvSpPr>
            <p:nvPr/>
          </p:nvSpPr>
          <p:spPr bwMode="auto">
            <a:xfrm>
              <a:off x="5410" y="450"/>
              <a:ext cx="1041" cy="159"/>
            </a:xfrm>
            <a:custGeom>
              <a:avLst/>
              <a:gdLst>
                <a:gd name="T0" fmla="*/ 4 w 1041"/>
                <a:gd name="T1" fmla="*/ 0 h 159"/>
                <a:gd name="T2" fmla="*/ 0 w 1041"/>
                <a:gd name="T3" fmla="*/ 28 h 159"/>
                <a:gd name="T4" fmla="*/ 1036 w 1041"/>
                <a:gd name="T5" fmla="*/ 158 h 159"/>
                <a:gd name="T6" fmla="*/ 1041 w 1041"/>
                <a:gd name="T7" fmla="*/ 129 h 159"/>
                <a:gd name="T8" fmla="*/ 4 w 1041"/>
                <a:gd name="T9" fmla="*/ 0 h 159"/>
              </a:gdLst>
              <a:ahLst/>
              <a:cxnLst>
                <a:cxn ang="0">
                  <a:pos x="T0" y="T1"/>
                </a:cxn>
                <a:cxn ang="0">
                  <a:pos x="T2" y="T3"/>
                </a:cxn>
                <a:cxn ang="0">
                  <a:pos x="T4" y="T5"/>
                </a:cxn>
                <a:cxn ang="0">
                  <a:pos x="T6" y="T7"/>
                </a:cxn>
                <a:cxn ang="0">
                  <a:pos x="T8" y="T9"/>
                </a:cxn>
              </a:cxnLst>
              <a:rect l="0" t="0" r="r" b="b"/>
              <a:pathLst>
                <a:path w="1041" h="159">
                  <a:moveTo>
                    <a:pt x="4" y="0"/>
                  </a:moveTo>
                  <a:lnTo>
                    <a:pt x="0" y="28"/>
                  </a:lnTo>
                  <a:lnTo>
                    <a:pt x="1036" y="158"/>
                  </a:lnTo>
                  <a:lnTo>
                    <a:pt x="1041" y="129"/>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18" name="Freeform 217"/>
            <p:cNvSpPr>
              <a:spLocks/>
            </p:cNvSpPr>
            <p:nvPr/>
          </p:nvSpPr>
          <p:spPr bwMode="auto">
            <a:xfrm>
              <a:off x="5748" y="307"/>
              <a:ext cx="50" cy="156"/>
            </a:xfrm>
            <a:custGeom>
              <a:avLst/>
              <a:gdLst>
                <a:gd name="T0" fmla="*/ 0 w 50"/>
                <a:gd name="T1" fmla="*/ 0 h 156"/>
                <a:gd name="T2" fmla="*/ 0 w 50"/>
                <a:gd name="T3" fmla="*/ 21 h 156"/>
                <a:gd name="T4" fmla="*/ 12 w 50"/>
                <a:gd name="T5" fmla="*/ 28 h 156"/>
                <a:gd name="T6" fmla="*/ 16 w 50"/>
                <a:gd name="T7" fmla="*/ 40 h 156"/>
                <a:gd name="T8" fmla="*/ 12 w 50"/>
                <a:gd name="T9" fmla="*/ 55 h 156"/>
                <a:gd name="T10" fmla="*/ 0 w 50"/>
                <a:gd name="T11" fmla="*/ 60 h 156"/>
                <a:gd name="T12" fmla="*/ 0 w 50"/>
                <a:gd name="T13" fmla="*/ 83 h 156"/>
                <a:gd name="T14" fmla="*/ 14 w 50"/>
                <a:gd name="T15" fmla="*/ 91 h 156"/>
                <a:gd name="T16" fmla="*/ 19 w 50"/>
                <a:gd name="T17" fmla="*/ 107 h 156"/>
                <a:gd name="T18" fmla="*/ 14 w 50"/>
                <a:gd name="T19" fmla="*/ 127 h 156"/>
                <a:gd name="T20" fmla="*/ 0 w 50"/>
                <a:gd name="T21" fmla="*/ 134 h 156"/>
                <a:gd name="T22" fmla="*/ 0 w 50"/>
                <a:gd name="T23" fmla="*/ 155 h 156"/>
                <a:gd name="T24" fmla="*/ 19 w 50"/>
                <a:gd name="T25" fmla="*/ 153 h 156"/>
                <a:gd name="T26" fmla="*/ 36 w 50"/>
                <a:gd name="T27" fmla="*/ 146 h 156"/>
                <a:gd name="T28" fmla="*/ 47 w 50"/>
                <a:gd name="T29" fmla="*/ 129 h 156"/>
                <a:gd name="T30" fmla="*/ 50 w 50"/>
                <a:gd name="T31" fmla="*/ 110 h 156"/>
                <a:gd name="T32" fmla="*/ 43 w 50"/>
                <a:gd name="T33" fmla="*/ 86 h 156"/>
                <a:gd name="T34" fmla="*/ 23 w 50"/>
                <a:gd name="T35" fmla="*/ 69 h 156"/>
                <a:gd name="T36" fmla="*/ 40 w 50"/>
                <a:gd name="T37" fmla="*/ 57 h 156"/>
                <a:gd name="T38" fmla="*/ 43 w 50"/>
                <a:gd name="T39" fmla="*/ 40 h 156"/>
                <a:gd name="T40" fmla="*/ 33 w 50"/>
                <a:gd name="T41" fmla="*/ 11 h 156"/>
                <a:gd name="T42" fmla="*/ 19 w 50"/>
                <a:gd name="T43" fmla="*/ 2 h 156"/>
                <a:gd name="T44" fmla="*/ 0 w 50"/>
                <a:gd name="T45" fmla="*/ 0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50" h="156">
                  <a:moveTo>
                    <a:pt x="0" y="0"/>
                  </a:moveTo>
                  <a:lnTo>
                    <a:pt x="0" y="21"/>
                  </a:lnTo>
                  <a:lnTo>
                    <a:pt x="12" y="28"/>
                  </a:lnTo>
                  <a:lnTo>
                    <a:pt x="16" y="40"/>
                  </a:lnTo>
                  <a:lnTo>
                    <a:pt x="12" y="55"/>
                  </a:lnTo>
                  <a:lnTo>
                    <a:pt x="0" y="60"/>
                  </a:lnTo>
                  <a:lnTo>
                    <a:pt x="0" y="83"/>
                  </a:lnTo>
                  <a:lnTo>
                    <a:pt x="14" y="91"/>
                  </a:lnTo>
                  <a:lnTo>
                    <a:pt x="19" y="107"/>
                  </a:lnTo>
                  <a:lnTo>
                    <a:pt x="14" y="127"/>
                  </a:lnTo>
                  <a:lnTo>
                    <a:pt x="0" y="134"/>
                  </a:lnTo>
                  <a:lnTo>
                    <a:pt x="0" y="155"/>
                  </a:lnTo>
                  <a:lnTo>
                    <a:pt x="19" y="153"/>
                  </a:lnTo>
                  <a:lnTo>
                    <a:pt x="36" y="146"/>
                  </a:lnTo>
                  <a:lnTo>
                    <a:pt x="47" y="129"/>
                  </a:lnTo>
                  <a:lnTo>
                    <a:pt x="50" y="110"/>
                  </a:lnTo>
                  <a:lnTo>
                    <a:pt x="43" y="86"/>
                  </a:lnTo>
                  <a:lnTo>
                    <a:pt x="23" y="69"/>
                  </a:lnTo>
                  <a:lnTo>
                    <a:pt x="40" y="57"/>
                  </a:lnTo>
                  <a:lnTo>
                    <a:pt x="43" y="40"/>
                  </a:lnTo>
                  <a:lnTo>
                    <a:pt x="33" y="11"/>
                  </a:lnTo>
                  <a:lnTo>
                    <a:pt x="19" y="2"/>
                  </a:lnTo>
                  <a:lnTo>
                    <a:pt x="0"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19" name="Freeform 218"/>
            <p:cNvSpPr>
              <a:spLocks/>
            </p:cNvSpPr>
            <p:nvPr/>
          </p:nvSpPr>
          <p:spPr bwMode="auto">
            <a:xfrm>
              <a:off x="5695" y="307"/>
              <a:ext cx="53" cy="156"/>
            </a:xfrm>
            <a:custGeom>
              <a:avLst/>
              <a:gdLst>
                <a:gd name="T0" fmla="*/ 52 w 53"/>
                <a:gd name="T1" fmla="*/ 0 h 156"/>
                <a:gd name="T2" fmla="*/ 31 w 53"/>
                <a:gd name="T3" fmla="*/ 2 h 156"/>
                <a:gd name="T4" fmla="*/ 16 w 53"/>
                <a:gd name="T5" fmla="*/ 11 h 156"/>
                <a:gd name="T6" fmla="*/ 4 w 53"/>
                <a:gd name="T7" fmla="*/ 40 h 156"/>
                <a:gd name="T8" fmla="*/ 9 w 53"/>
                <a:gd name="T9" fmla="*/ 57 h 156"/>
                <a:gd name="T10" fmla="*/ 26 w 53"/>
                <a:gd name="T11" fmla="*/ 69 h 156"/>
                <a:gd name="T12" fmla="*/ 7 w 53"/>
                <a:gd name="T13" fmla="*/ 88 h 156"/>
                <a:gd name="T14" fmla="*/ 0 w 53"/>
                <a:gd name="T15" fmla="*/ 110 h 156"/>
                <a:gd name="T16" fmla="*/ 4 w 53"/>
                <a:gd name="T17" fmla="*/ 131 h 156"/>
                <a:gd name="T18" fmla="*/ 16 w 53"/>
                <a:gd name="T19" fmla="*/ 146 h 156"/>
                <a:gd name="T20" fmla="*/ 52 w 53"/>
                <a:gd name="T21" fmla="*/ 155 h 156"/>
                <a:gd name="T22" fmla="*/ 52 w 53"/>
                <a:gd name="T23" fmla="*/ 134 h 156"/>
                <a:gd name="T24" fmla="*/ 36 w 53"/>
                <a:gd name="T25" fmla="*/ 127 h 156"/>
                <a:gd name="T26" fmla="*/ 31 w 53"/>
                <a:gd name="T27" fmla="*/ 107 h 156"/>
                <a:gd name="T28" fmla="*/ 36 w 53"/>
                <a:gd name="T29" fmla="*/ 91 h 156"/>
                <a:gd name="T30" fmla="*/ 52 w 53"/>
                <a:gd name="T31" fmla="*/ 83 h 156"/>
                <a:gd name="T32" fmla="*/ 52 w 53"/>
                <a:gd name="T33" fmla="*/ 60 h 156"/>
                <a:gd name="T34" fmla="*/ 38 w 53"/>
                <a:gd name="T35" fmla="*/ 55 h 156"/>
                <a:gd name="T36" fmla="*/ 33 w 53"/>
                <a:gd name="T37" fmla="*/ 40 h 156"/>
                <a:gd name="T38" fmla="*/ 38 w 53"/>
                <a:gd name="T39" fmla="*/ 28 h 156"/>
                <a:gd name="T40" fmla="*/ 52 w 53"/>
                <a:gd name="T41" fmla="*/ 23 h 156"/>
                <a:gd name="T42" fmla="*/ 52 w 53"/>
                <a:gd name="T43" fmla="*/ 0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53" h="156">
                  <a:moveTo>
                    <a:pt x="52" y="0"/>
                  </a:moveTo>
                  <a:lnTo>
                    <a:pt x="31" y="2"/>
                  </a:lnTo>
                  <a:lnTo>
                    <a:pt x="16" y="11"/>
                  </a:lnTo>
                  <a:lnTo>
                    <a:pt x="4" y="40"/>
                  </a:lnTo>
                  <a:lnTo>
                    <a:pt x="9" y="57"/>
                  </a:lnTo>
                  <a:lnTo>
                    <a:pt x="26" y="69"/>
                  </a:lnTo>
                  <a:lnTo>
                    <a:pt x="7" y="88"/>
                  </a:lnTo>
                  <a:lnTo>
                    <a:pt x="0" y="110"/>
                  </a:lnTo>
                  <a:lnTo>
                    <a:pt x="4" y="131"/>
                  </a:lnTo>
                  <a:lnTo>
                    <a:pt x="16" y="146"/>
                  </a:lnTo>
                  <a:lnTo>
                    <a:pt x="52" y="155"/>
                  </a:lnTo>
                  <a:lnTo>
                    <a:pt x="52" y="134"/>
                  </a:lnTo>
                  <a:lnTo>
                    <a:pt x="36" y="127"/>
                  </a:lnTo>
                  <a:lnTo>
                    <a:pt x="31" y="107"/>
                  </a:lnTo>
                  <a:lnTo>
                    <a:pt x="36" y="91"/>
                  </a:lnTo>
                  <a:lnTo>
                    <a:pt x="52" y="83"/>
                  </a:lnTo>
                  <a:lnTo>
                    <a:pt x="52" y="60"/>
                  </a:lnTo>
                  <a:lnTo>
                    <a:pt x="38" y="55"/>
                  </a:lnTo>
                  <a:lnTo>
                    <a:pt x="33" y="40"/>
                  </a:lnTo>
                  <a:lnTo>
                    <a:pt x="38" y="28"/>
                  </a:lnTo>
                  <a:lnTo>
                    <a:pt x="52" y="23"/>
                  </a:lnTo>
                  <a:lnTo>
                    <a:pt x="52"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nvGrpSpPr>
            <p:cNvPr id="220" name="Group 219"/>
            <p:cNvGrpSpPr>
              <a:grpSpLocks/>
            </p:cNvGrpSpPr>
            <p:nvPr/>
          </p:nvGrpSpPr>
          <p:grpSpPr bwMode="auto">
            <a:xfrm>
              <a:off x="5950" y="386"/>
              <a:ext cx="40" cy="81"/>
              <a:chOff x="5950" y="386"/>
              <a:chExt cx="40" cy="81"/>
            </a:xfrm>
          </p:grpSpPr>
          <p:sp>
            <p:nvSpPr>
              <p:cNvPr id="311" name="Freeform 310"/>
              <p:cNvSpPr>
                <a:spLocks/>
              </p:cNvSpPr>
              <p:nvPr/>
            </p:nvSpPr>
            <p:spPr bwMode="auto">
              <a:xfrm>
                <a:off x="5950" y="386"/>
                <a:ext cx="40" cy="81"/>
              </a:xfrm>
              <a:custGeom>
                <a:avLst/>
                <a:gdLst>
                  <a:gd name="T0" fmla="*/ 0 w 40"/>
                  <a:gd name="T1" fmla="*/ 62 h 81"/>
                  <a:gd name="T2" fmla="*/ 0 w 40"/>
                  <a:gd name="T3" fmla="*/ 79 h 81"/>
                  <a:gd name="T4" fmla="*/ 4 w 40"/>
                  <a:gd name="T5" fmla="*/ 81 h 81"/>
                  <a:gd name="T6" fmla="*/ 31 w 40"/>
                  <a:gd name="T7" fmla="*/ 71 h 81"/>
                  <a:gd name="T8" fmla="*/ 32 w 40"/>
                  <a:gd name="T9" fmla="*/ 67 h 81"/>
                  <a:gd name="T10" fmla="*/ 4 w 40"/>
                  <a:gd name="T11" fmla="*/ 67 h 81"/>
                  <a:gd name="T12" fmla="*/ 0 w 40"/>
                  <a:gd name="T13" fmla="*/ 62 h 81"/>
                </a:gdLst>
                <a:ahLst/>
                <a:cxnLst>
                  <a:cxn ang="0">
                    <a:pos x="T0" y="T1"/>
                  </a:cxn>
                  <a:cxn ang="0">
                    <a:pos x="T2" y="T3"/>
                  </a:cxn>
                  <a:cxn ang="0">
                    <a:pos x="T4" y="T5"/>
                  </a:cxn>
                  <a:cxn ang="0">
                    <a:pos x="T6" y="T7"/>
                  </a:cxn>
                  <a:cxn ang="0">
                    <a:pos x="T8" y="T9"/>
                  </a:cxn>
                  <a:cxn ang="0">
                    <a:pos x="T10" y="T11"/>
                  </a:cxn>
                  <a:cxn ang="0">
                    <a:pos x="T12" y="T13"/>
                  </a:cxn>
                </a:cxnLst>
                <a:rect l="0" t="0" r="r" b="b"/>
                <a:pathLst>
                  <a:path w="40" h="81">
                    <a:moveTo>
                      <a:pt x="0" y="62"/>
                    </a:moveTo>
                    <a:lnTo>
                      <a:pt x="0" y="79"/>
                    </a:lnTo>
                    <a:lnTo>
                      <a:pt x="4" y="81"/>
                    </a:lnTo>
                    <a:lnTo>
                      <a:pt x="31" y="71"/>
                    </a:lnTo>
                    <a:lnTo>
                      <a:pt x="32" y="67"/>
                    </a:lnTo>
                    <a:lnTo>
                      <a:pt x="4" y="67"/>
                    </a:lnTo>
                    <a:lnTo>
                      <a:pt x="0" y="62"/>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12" name="Freeform 311"/>
              <p:cNvSpPr>
                <a:spLocks/>
              </p:cNvSpPr>
              <p:nvPr/>
            </p:nvSpPr>
            <p:spPr bwMode="auto">
              <a:xfrm>
                <a:off x="5950" y="386"/>
                <a:ext cx="40" cy="81"/>
              </a:xfrm>
              <a:custGeom>
                <a:avLst/>
                <a:gdLst>
                  <a:gd name="T0" fmla="*/ 33 w 40"/>
                  <a:gd name="T1" fmla="*/ 16 h 81"/>
                  <a:gd name="T2" fmla="*/ 4 w 40"/>
                  <a:gd name="T3" fmla="*/ 16 h 81"/>
                  <a:gd name="T4" fmla="*/ 12 w 40"/>
                  <a:gd name="T5" fmla="*/ 19 h 81"/>
                  <a:gd name="T6" fmla="*/ 16 w 40"/>
                  <a:gd name="T7" fmla="*/ 40 h 81"/>
                  <a:gd name="T8" fmla="*/ 12 w 40"/>
                  <a:gd name="T9" fmla="*/ 62 h 81"/>
                  <a:gd name="T10" fmla="*/ 4 w 40"/>
                  <a:gd name="T11" fmla="*/ 67 h 81"/>
                  <a:gd name="T12" fmla="*/ 32 w 40"/>
                  <a:gd name="T13" fmla="*/ 67 h 81"/>
                  <a:gd name="T14" fmla="*/ 40 w 40"/>
                  <a:gd name="T15" fmla="*/ 40 h 81"/>
                  <a:gd name="T16" fmla="*/ 33 w 40"/>
                  <a:gd name="T17" fmla="*/ 16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 h="81">
                    <a:moveTo>
                      <a:pt x="33" y="16"/>
                    </a:moveTo>
                    <a:lnTo>
                      <a:pt x="4" y="16"/>
                    </a:lnTo>
                    <a:lnTo>
                      <a:pt x="12" y="19"/>
                    </a:lnTo>
                    <a:lnTo>
                      <a:pt x="16" y="40"/>
                    </a:lnTo>
                    <a:lnTo>
                      <a:pt x="12" y="62"/>
                    </a:lnTo>
                    <a:lnTo>
                      <a:pt x="4" y="67"/>
                    </a:lnTo>
                    <a:lnTo>
                      <a:pt x="32" y="67"/>
                    </a:lnTo>
                    <a:lnTo>
                      <a:pt x="40" y="40"/>
                    </a:lnTo>
                    <a:lnTo>
                      <a:pt x="33" y="16"/>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13" name="Freeform 312"/>
              <p:cNvSpPr>
                <a:spLocks/>
              </p:cNvSpPr>
              <p:nvPr/>
            </p:nvSpPr>
            <p:spPr bwMode="auto">
              <a:xfrm>
                <a:off x="5950" y="386"/>
                <a:ext cx="40" cy="81"/>
              </a:xfrm>
              <a:custGeom>
                <a:avLst/>
                <a:gdLst>
                  <a:gd name="T0" fmla="*/ 4 w 40"/>
                  <a:gd name="T1" fmla="*/ 0 h 81"/>
                  <a:gd name="T2" fmla="*/ 0 w 40"/>
                  <a:gd name="T3" fmla="*/ 2 h 81"/>
                  <a:gd name="T4" fmla="*/ 0 w 40"/>
                  <a:gd name="T5" fmla="*/ 19 h 81"/>
                  <a:gd name="T6" fmla="*/ 4 w 40"/>
                  <a:gd name="T7" fmla="*/ 16 h 81"/>
                  <a:gd name="T8" fmla="*/ 33 w 40"/>
                  <a:gd name="T9" fmla="*/ 16 h 81"/>
                  <a:gd name="T10" fmla="*/ 31 w 40"/>
                  <a:gd name="T11" fmla="*/ 9 h 81"/>
                  <a:gd name="T12" fmla="*/ 4 w 40"/>
                  <a:gd name="T13" fmla="*/ 0 h 81"/>
                </a:gdLst>
                <a:ahLst/>
                <a:cxnLst>
                  <a:cxn ang="0">
                    <a:pos x="T0" y="T1"/>
                  </a:cxn>
                  <a:cxn ang="0">
                    <a:pos x="T2" y="T3"/>
                  </a:cxn>
                  <a:cxn ang="0">
                    <a:pos x="T4" y="T5"/>
                  </a:cxn>
                  <a:cxn ang="0">
                    <a:pos x="T6" y="T7"/>
                  </a:cxn>
                  <a:cxn ang="0">
                    <a:pos x="T8" y="T9"/>
                  </a:cxn>
                  <a:cxn ang="0">
                    <a:pos x="T10" y="T11"/>
                  </a:cxn>
                  <a:cxn ang="0">
                    <a:pos x="T12" y="T13"/>
                  </a:cxn>
                </a:cxnLst>
                <a:rect l="0" t="0" r="r" b="b"/>
                <a:pathLst>
                  <a:path w="40" h="81">
                    <a:moveTo>
                      <a:pt x="4" y="0"/>
                    </a:moveTo>
                    <a:lnTo>
                      <a:pt x="0" y="2"/>
                    </a:lnTo>
                    <a:lnTo>
                      <a:pt x="0" y="19"/>
                    </a:lnTo>
                    <a:lnTo>
                      <a:pt x="4" y="16"/>
                    </a:lnTo>
                    <a:lnTo>
                      <a:pt x="33" y="16"/>
                    </a:lnTo>
                    <a:lnTo>
                      <a:pt x="31" y="9"/>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sp>
          <p:nvSpPr>
            <p:cNvPr id="221" name="Freeform 220"/>
            <p:cNvSpPr>
              <a:spLocks/>
            </p:cNvSpPr>
            <p:nvPr/>
          </p:nvSpPr>
          <p:spPr bwMode="auto">
            <a:xfrm>
              <a:off x="5950" y="304"/>
              <a:ext cx="20" cy="20"/>
            </a:xfrm>
            <a:custGeom>
              <a:avLst/>
              <a:gdLst>
                <a:gd name="T0" fmla="*/ 4 w 20"/>
                <a:gd name="T1" fmla="*/ 0 h 20"/>
                <a:gd name="T2" fmla="*/ 0 w 20"/>
                <a:gd name="T3" fmla="*/ 0 h 20"/>
                <a:gd name="T4" fmla="*/ 0 w 20"/>
                <a:gd name="T5" fmla="*/ 9 h 20"/>
                <a:gd name="T6" fmla="*/ 4 w 20"/>
                <a:gd name="T7" fmla="*/ 0 h 20"/>
              </a:gdLst>
              <a:ahLst/>
              <a:cxnLst>
                <a:cxn ang="0">
                  <a:pos x="T0" y="T1"/>
                </a:cxn>
                <a:cxn ang="0">
                  <a:pos x="T2" y="T3"/>
                </a:cxn>
                <a:cxn ang="0">
                  <a:pos x="T4" y="T5"/>
                </a:cxn>
                <a:cxn ang="0">
                  <a:pos x="T6" y="T7"/>
                </a:cxn>
              </a:cxnLst>
              <a:rect l="0" t="0" r="r" b="b"/>
              <a:pathLst>
                <a:path w="20" h="20">
                  <a:moveTo>
                    <a:pt x="4" y="0"/>
                  </a:moveTo>
                  <a:lnTo>
                    <a:pt x="0" y="0"/>
                  </a:lnTo>
                  <a:lnTo>
                    <a:pt x="0" y="9"/>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22" name="Freeform 221"/>
            <p:cNvSpPr>
              <a:spLocks/>
            </p:cNvSpPr>
            <p:nvPr/>
          </p:nvSpPr>
          <p:spPr bwMode="auto">
            <a:xfrm>
              <a:off x="5940" y="304"/>
              <a:ext cx="20" cy="34"/>
            </a:xfrm>
            <a:custGeom>
              <a:avLst/>
              <a:gdLst>
                <a:gd name="T0" fmla="*/ 9 w 20"/>
                <a:gd name="T1" fmla="*/ 0 h 34"/>
                <a:gd name="T2" fmla="*/ 0 w 20"/>
                <a:gd name="T3" fmla="*/ 0 h 34"/>
                <a:gd name="T4" fmla="*/ 0 w 20"/>
                <a:gd name="T5" fmla="*/ 33 h 34"/>
                <a:gd name="T6" fmla="*/ 9 w 20"/>
                <a:gd name="T7" fmla="*/ 9 h 34"/>
                <a:gd name="T8" fmla="*/ 9 w 20"/>
                <a:gd name="T9" fmla="*/ 0 h 34"/>
              </a:gdLst>
              <a:ahLst/>
              <a:cxnLst>
                <a:cxn ang="0">
                  <a:pos x="T0" y="T1"/>
                </a:cxn>
                <a:cxn ang="0">
                  <a:pos x="T2" y="T3"/>
                </a:cxn>
                <a:cxn ang="0">
                  <a:pos x="T4" y="T5"/>
                </a:cxn>
                <a:cxn ang="0">
                  <a:pos x="T6" y="T7"/>
                </a:cxn>
                <a:cxn ang="0">
                  <a:pos x="T8" y="T9"/>
                </a:cxn>
              </a:cxnLst>
              <a:rect l="0" t="0" r="r" b="b"/>
              <a:pathLst>
                <a:path w="20" h="34">
                  <a:moveTo>
                    <a:pt x="9" y="0"/>
                  </a:moveTo>
                  <a:lnTo>
                    <a:pt x="0" y="0"/>
                  </a:lnTo>
                  <a:lnTo>
                    <a:pt x="0" y="33"/>
                  </a:lnTo>
                  <a:lnTo>
                    <a:pt x="9" y="9"/>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23" name="Freeform 222"/>
            <p:cNvSpPr>
              <a:spLocks/>
            </p:cNvSpPr>
            <p:nvPr/>
          </p:nvSpPr>
          <p:spPr bwMode="auto">
            <a:xfrm>
              <a:off x="5940" y="388"/>
              <a:ext cx="20" cy="77"/>
            </a:xfrm>
            <a:custGeom>
              <a:avLst/>
              <a:gdLst>
                <a:gd name="T0" fmla="*/ 9 w 20"/>
                <a:gd name="T1" fmla="*/ 0 h 77"/>
                <a:gd name="T2" fmla="*/ 0 w 20"/>
                <a:gd name="T3" fmla="*/ 4 h 77"/>
                <a:gd name="T4" fmla="*/ 0 w 20"/>
                <a:gd name="T5" fmla="*/ 71 h 77"/>
                <a:gd name="T6" fmla="*/ 9 w 20"/>
                <a:gd name="T7" fmla="*/ 76 h 77"/>
                <a:gd name="T8" fmla="*/ 9 w 20"/>
                <a:gd name="T9" fmla="*/ 60 h 77"/>
                <a:gd name="T10" fmla="*/ 7 w 20"/>
                <a:gd name="T11" fmla="*/ 60 h 77"/>
                <a:gd name="T12" fmla="*/ 4 w 20"/>
                <a:gd name="T13" fmla="*/ 38 h 77"/>
                <a:gd name="T14" fmla="*/ 7 w 20"/>
                <a:gd name="T15" fmla="*/ 16 h 77"/>
                <a:gd name="T16" fmla="*/ 9 w 20"/>
                <a:gd name="T17" fmla="*/ 16 h 77"/>
                <a:gd name="T18" fmla="*/ 9 w 20"/>
                <a:gd name="T19" fmla="*/ 0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 h="77">
                  <a:moveTo>
                    <a:pt x="9" y="0"/>
                  </a:moveTo>
                  <a:lnTo>
                    <a:pt x="0" y="4"/>
                  </a:lnTo>
                  <a:lnTo>
                    <a:pt x="0" y="71"/>
                  </a:lnTo>
                  <a:lnTo>
                    <a:pt x="9" y="76"/>
                  </a:lnTo>
                  <a:lnTo>
                    <a:pt x="9" y="60"/>
                  </a:lnTo>
                  <a:lnTo>
                    <a:pt x="7" y="60"/>
                  </a:lnTo>
                  <a:lnTo>
                    <a:pt x="4" y="38"/>
                  </a:lnTo>
                  <a:lnTo>
                    <a:pt x="7" y="16"/>
                  </a:lnTo>
                  <a:lnTo>
                    <a:pt x="9" y="16"/>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24" name="Freeform 223"/>
            <p:cNvSpPr>
              <a:spLocks/>
            </p:cNvSpPr>
            <p:nvPr/>
          </p:nvSpPr>
          <p:spPr bwMode="auto">
            <a:xfrm>
              <a:off x="5868" y="311"/>
              <a:ext cx="20" cy="68"/>
            </a:xfrm>
            <a:custGeom>
              <a:avLst/>
              <a:gdLst>
                <a:gd name="T0" fmla="*/ 0 w 20"/>
                <a:gd name="T1" fmla="*/ 0 h 68"/>
                <a:gd name="T2" fmla="*/ 0 w 20"/>
                <a:gd name="T3" fmla="*/ 67 h 68"/>
                <a:gd name="T4" fmla="*/ 7 w 20"/>
                <a:gd name="T5" fmla="*/ 64 h 68"/>
                <a:gd name="T6" fmla="*/ 16 w 20"/>
                <a:gd name="T7" fmla="*/ 33 h 68"/>
                <a:gd name="T8" fmla="*/ 7 w 20"/>
                <a:gd name="T9" fmla="*/ 2 h 68"/>
                <a:gd name="T10" fmla="*/ 0 w 20"/>
                <a:gd name="T11" fmla="*/ 0 h 68"/>
              </a:gdLst>
              <a:ahLst/>
              <a:cxnLst>
                <a:cxn ang="0">
                  <a:pos x="T0" y="T1"/>
                </a:cxn>
                <a:cxn ang="0">
                  <a:pos x="T2" y="T3"/>
                </a:cxn>
                <a:cxn ang="0">
                  <a:pos x="T4" y="T5"/>
                </a:cxn>
                <a:cxn ang="0">
                  <a:pos x="T6" y="T7"/>
                </a:cxn>
                <a:cxn ang="0">
                  <a:pos x="T8" y="T9"/>
                </a:cxn>
                <a:cxn ang="0">
                  <a:pos x="T10" y="T11"/>
                </a:cxn>
              </a:cxnLst>
              <a:rect l="0" t="0" r="r" b="b"/>
              <a:pathLst>
                <a:path w="20" h="68">
                  <a:moveTo>
                    <a:pt x="0" y="0"/>
                  </a:moveTo>
                  <a:lnTo>
                    <a:pt x="0" y="67"/>
                  </a:lnTo>
                  <a:lnTo>
                    <a:pt x="7" y="64"/>
                  </a:lnTo>
                  <a:lnTo>
                    <a:pt x="16" y="33"/>
                  </a:lnTo>
                  <a:lnTo>
                    <a:pt x="7" y="2"/>
                  </a:lnTo>
                  <a:lnTo>
                    <a:pt x="0"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25" name="Freeform 224"/>
            <p:cNvSpPr>
              <a:spLocks/>
            </p:cNvSpPr>
            <p:nvPr/>
          </p:nvSpPr>
          <p:spPr bwMode="auto">
            <a:xfrm>
              <a:off x="5868" y="304"/>
              <a:ext cx="72" cy="163"/>
            </a:xfrm>
            <a:custGeom>
              <a:avLst/>
              <a:gdLst>
                <a:gd name="T0" fmla="*/ 72 w 72"/>
                <a:gd name="T1" fmla="*/ 0 h 163"/>
                <a:gd name="T2" fmla="*/ 67 w 72"/>
                <a:gd name="T3" fmla="*/ 0 h 163"/>
                <a:gd name="T4" fmla="*/ 0 w 72"/>
                <a:gd name="T5" fmla="*/ 129 h 163"/>
                <a:gd name="T6" fmla="*/ 0 w 72"/>
                <a:gd name="T7" fmla="*/ 163 h 163"/>
                <a:gd name="T8" fmla="*/ 4 w 72"/>
                <a:gd name="T9" fmla="*/ 163 h 163"/>
                <a:gd name="T10" fmla="*/ 72 w 72"/>
                <a:gd name="T11" fmla="*/ 33 h 163"/>
                <a:gd name="T12" fmla="*/ 72 w 72"/>
                <a:gd name="T13" fmla="*/ 0 h 163"/>
              </a:gdLst>
              <a:ahLst/>
              <a:cxnLst>
                <a:cxn ang="0">
                  <a:pos x="T0" y="T1"/>
                </a:cxn>
                <a:cxn ang="0">
                  <a:pos x="T2" y="T3"/>
                </a:cxn>
                <a:cxn ang="0">
                  <a:pos x="T4" y="T5"/>
                </a:cxn>
                <a:cxn ang="0">
                  <a:pos x="T6" y="T7"/>
                </a:cxn>
                <a:cxn ang="0">
                  <a:pos x="T8" y="T9"/>
                </a:cxn>
                <a:cxn ang="0">
                  <a:pos x="T10" y="T11"/>
                </a:cxn>
                <a:cxn ang="0">
                  <a:pos x="T12" y="T13"/>
                </a:cxn>
              </a:cxnLst>
              <a:rect l="0" t="0" r="r" b="b"/>
              <a:pathLst>
                <a:path w="72" h="163">
                  <a:moveTo>
                    <a:pt x="72" y="0"/>
                  </a:moveTo>
                  <a:lnTo>
                    <a:pt x="67" y="0"/>
                  </a:lnTo>
                  <a:lnTo>
                    <a:pt x="0" y="129"/>
                  </a:lnTo>
                  <a:lnTo>
                    <a:pt x="0" y="163"/>
                  </a:lnTo>
                  <a:lnTo>
                    <a:pt x="4" y="163"/>
                  </a:lnTo>
                  <a:lnTo>
                    <a:pt x="72" y="33"/>
                  </a:lnTo>
                  <a:lnTo>
                    <a:pt x="72"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26" name="Freeform 225"/>
            <p:cNvSpPr>
              <a:spLocks/>
            </p:cNvSpPr>
            <p:nvPr/>
          </p:nvSpPr>
          <p:spPr bwMode="auto">
            <a:xfrm>
              <a:off x="5921" y="393"/>
              <a:ext cx="20" cy="67"/>
            </a:xfrm>
            <a:custGeom>
              <a:avLst/>
              <a:gdLst>
                <a:gd name="T0" fmla="*/ 19 w 20"/>
                <a:gd name="T1" fmla="*/ 0 h 67"/>
                <a:gd name="T2" fmla="*/ 9 w 20"/>
                <a:gd name="T3" fmla="*/ 2 h 67"/>
                <a:gd name="T4" fmla="*/ 0 w 20"/>
                <a:gd name="T5" fmla="*/ 33 h 67"/>
                <a:gd name="T6" fmla="*/ 9 w 20"/>
                <a:gd name="T7" fmla="*/ 64 h 67"/>
                <a:gd name="T8" fmla="*/ 19 w 20"/>
                <a:gd name="T9" fmla="*/ 67 h 67"/>
                <a:gd name="T10" fmla="*/ 19 w 20"/>
                <a:gd name="T11" fmla="*/ 0 h 67"/>
              </a:gdLst>
              <a:ahLst/>
              <a:cxnLst>
                <a:cxn ang="0">
                  <a:pos x="T0" y="T1"/>
                </a:cxn>
                <a:cxn ang="0">
                  <a:pos x="T2" y="T3"/>
                </a:cxn>
                <a:cxn ang="0">
                  <a:pos x="T4" y="T5"/>
                </a:cxn>
                <a:cxn ang="0">
                  <a:pos x="T6" y="T7"/>
                </a:cxn>
                <a:cxn ang="0">
                  <a:pos x="T8" y="T9"/>
                </a:cxn>
                <a:cxn ang="0">
                  <a:pos x="T10" y="T11"/>
                </a:cxn>
              </a:cxnLst>
              <a:rect l="0" t="0" r="r" b="b"/>
              <a:pathLst>
                <a:path w="20" h="67">
                  <a:moveTo>
                    <a:pt x="19" y="0"/>
                  </a:moveTo>
                  <a:lnTo>
                    <a:pt x="9" y="2"/>
                  </a:lnTo>
                  <a:lnTo>
                    <a:pt x="0" y="33"/>
                  </a:lnTo>
                  <a:lnTo>
                    <a:pt x="9" y="64"/>
                  </a:lnTo>
                  <a:lnTo>
                    <a:pt x="19" y="67"/>
                  </a:lnTo>
                  <a:lnTo>
                    <a:pt x="1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27" name="Freeform 226"/>
            <p:cNvSpPr>
              <a:spLocks/>
            </p:cNvSpPr>
            <p:nvPr/>
          </p:nvSpPr>
          <p:spPr bwMode="auto">
            <a:xfrm>
              <a:off x="5856" y="307"/>
              <a:ext cx="20" cy="76"/>
            </a:xfrm>
            <a:custGeom>
              <a:avLst/>
              <a:gdLst>
                <a:gd name="T0" fmla="*/ 0 w 20"/>
                <a:gd name="T1" fmla="*/ 0 h 76"/>
                <a:gd name="T2" fmla="*/ 0 w 20"/>
                <a:gd name="T3" fmla="*/ 19 h 76"/>
                <a:gd name="T4" fmla="*/ 4 w 20"/>
                <a:gd name="T5" fmla="*/ 38 h 76"/>
                <a:gd name="T6" fmla="*/ 0 w 20"/>
                <a:gd name="T7" fmla="*/ 57 h 76"/>
                <a:gd name="T8" fmla="*/ 0 w 20"/>
                <a:gd name="T9" fmla="*/ 76 h 76"/>
                <a:gd name="T10" fmla="*/ 12 w 20"/>
                <a:gd name="T11" fmla="*/ 71 h 76"/>
                <a:gd name="T12" fmla="*/ 12 w 20"/>
                <a:gd name="T13" fmla="*/ 4 h 76"/>
                <a:gd name="T14" fmla="*/ 0 w 20"/>
                <a:gd name="T15" fmla="*/ 0 h 7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 h="76">
                  <a:moveTo>
                    <a:pt x="0" y="0"/>
                  </a:moveTo>
                  <a:lnTo>
                    <a:pt x="0" y="19"/>
                  </a:lnTo>
                  <a:lnTo>
                    <a:pt x="4" y="38"/>
                  </a:lnTo>
                  <a:lnTo>
                    <a:pt x="0" y="57"/>
                  </a:lnTo>
                  <a:lnTo>
                    <a:pt x="0" y="76"/>
                  </a:lnTo>
                  <a:lnTo>
                    <a:pt x="12" y="71"/>
                  </a:lnTo>
                  <a:lnTo>
                    <a:pt x="12" y="4"/>
                  </a:lnTo>
                  <a:lnTo>
                    <a:pt x="0"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28" name="Freeform 227"/>
            <p:cNvSpPr>
              <a:spLocks/>
            </p:cNvSpPr>
            <p:nvPr/>
          </p:nvSpPr>
          <p:spPr bwMode="auto">
            <a:xfrm>
              <a:off x="5856" y="434"/>
              <a:ext cx="20" cy="33"/>
            </a:xfrm>
            <a:custGeom>
              <a:avLst/>
              <a:gdLst>
                <a:gd name="T0" fmla="*/ 12 w 20"/>
                <a:gd name="T1" fmla="*/ 0 h 33"/>
                <a:gd name="T2" fmla="*/ 0 w 20"/>
                <a:gd name="T3" fmla="*/ 23 h 33"/>
                <a:gd name="T4" fmla="*/ 0 w 20"/>
                <a:gd name="T5" fmla="*/ 33 h 33"/>
                <a:gd name="T6" fmla="*/ 12 w 20"/>
                <a:gd name="T7" fmla="*/ 33 h 33"/>
                <a:gd name="T8" fmla="*/ 12 w 20"/>
                <a:gd name="T9" fmla="*/ 0 h 33"/>
              </a:gdLst>
              <a:ahLst/>
              <a:cxnLst>
                <a:cxn ang="0">
                  <a:pos x="T0" y="T1"/>
                </a:cxn>
                <a:cxn ang="0">
                  <a:pos x="T2" y="T3"/>
                </a:cxn>
                <a:cxn ang="0">
                  <a:pos x="T4" y="T5"/>
                </a:cxn>
                <a:cxn ang="0">
                  <a:pos x="T6" y="T7"/>
                </a:cxn>
                <a:cxn ang="0">
                  <a:pos x="T8" y="T9"/>
                </a:cxn>
              </a:cxnLst>
              <a:rect l="0" t="0" r="r" b="b"/>
              <a:pathLst>
                <a:path w="20" h="33">
                  <a:moveTo>
                    <a:pt x="12" y="0"/>
                  </a:moveTo>
                  <a:lnTo>
                    <a:pt x="0" y="23"/>
                  </a:lnTo>
                  <a:lnTo>
                    <a:pt x="0" y="33"/>
                  </a:lnTo>
                  <a:lnTo>
                    <a:pt x="12" y="33"/>
                  </a:lnTo>
                  <a:lnTo>
                    <a:pt x="12"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29" name="Freeform 228"/>
            <p:cNvSpPr>
              <a:spLocks/>
            </p:cNvSpPr>
            <p:nvPr/>
          </p:nvSpPr>
          <p:spPr bwMode="auto">
            <a:xfrm>
              <a:off x="5849" y="304"/>
              <a:ext cx="20" cy="20"/>
            </a:xfrm>
            <a:custGeom>
              <a:avLst/>
              <a:gdLst>
                <a:gd name="T0" fmla="*/ 0 w 20"/>
                <a:gd name="T1" fmla="*/ 0 h 20"/>
                <a:gd name="T2" fmla="*/ 0 w 20"/>
                <a:gd name="T3" fmla="*/ 16 h 20"/>
                <a:gd name="T4" fmla="*/ 7 w 20"/>
                <a:gd name="T5" fmla="*/ 19 h 20"/>
                <a:gd name="T6" fmla="*/ 7 w 20"/>
                <a:gd name="T7" fmla="*/ 2 h 20"/>
                <a:gd name="T8" fmla="*/ 0 w 20"/>
                <a:gd name="T9" fmla="*/ 0 h 20"/>
              </a:gdLst>
              <a:ahLst/>
              <a:cxnLst>
                <a:cxn ang="0">
                  <a:pos x="T0" y="T1"/>
                </a:cxn>
                <a:cxn ang="0">
                  <a:pos x="T2" y="T3"/>
                </a:cxn>
                <a:cxn ang="0">
                  <a:pos x="T4" y="T5"/>
                </a:cxn>
                <a:cxn ang="0">
                  <a:pos x="T6" y="T7"/>
                </a:cxn>
                <a:cxn ang="0">
                  <a:pos x="T8" y="T9"/>
                </a:cxn>
              </a:cxnLst>
              <a:rect l="0" t="0" r="r" b="b"/>
              <a:pathLst>
                <a:path w="20" h="20">
                  <a:moveTo>
                    <a:pt x="0" y="0"/>
                  </a:moveTo>
                  <a:lnTo>
                    <a:pt x="0" y="16"/>
                  </a:lnTo>
                  <a:lnTo>
                    <a:pt x="7" y="19"/>
                  </a:lnTo>
                  <a:lnTo>
                    <a:pt x="7" y="2"/>
                  </a:lnTo>
                  <a:lnTo>
                    <a:pt x="0"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30" name="Freeform 229"/>
            <p:cNvSpPr>
              <a:spLocks/>
            </p:cNvSpPr>
            <p:nvPr/>
          </p:nvSpPr>
          <p:spPr bwMode="auto">
            <a:xfrm>
              <a:off x="5849" y="367"/>
              <a:ext cx="20" cy="20"/>
            </a:xfrm>
            <a:custGeom>
              <a:avLst/>
              <a:gdLst>
                <a:gd name="T0" fmla="*/ 7 w 20"/>
                <a:gd name="T1" fmla="*/ 0 h 20"/>
                <a:gd name="T2" fmla="*/ 0 w 20"/>
                <a:gd name="T3" fmla="*/ 2 h 20"/>
                <a:gd name="T4" fmla="*/ 0 w 20"/>
                <a:gd name="T5" fmla="*/ 19 h 20"/>
                <a:gd name="T6" fmla="*/ 2 w 20"/>
                <a:gd name="T7" fmla="*/ 19 h 20"/>
                <a:gd name="T8" fmla="*/ 7 w 20"/>
                <a:gd name="T9" fmla="*/ 16 h 20"/>
                <a:gd name="T10" fmla="*/ 7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7" y="0"/>
                  </a:moveTo>
                  <a:lnTo>
                    <a:pt x="0" y="2"/>
                  </a:lnTo>
                  <a:lnTo>
                    <a:pt x="0" y="19"/>
                  </a:lnTo>
                  <a:lnTo>
                    <a:pt x="2" y="19"/>
                  </a:lnTo>
                  <a:lnTo>
                    <a:pt x="7" y="16"/>
                  </a:lnTo>
                  <a:lnTo>
                    <a:pt x="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31" name="Freeform 230"/>
            <p:cNvSpPr>
              <a:spLocks/>
            </p:cNvSpPr>
            <p:nvPr/>
          </p:nvSpPr>
          <p:spPr bwMode="auto">
            <a:xfrm>
              <a:off x="5851" y="458"/>
              <a:ext cx="20" cy="20"/>
            </a:xfrm>
            <a:custGeom>
              <a:avLst/>
              <a:gdLst>
                <a:gd name="T0" fmla="*/ 4 w 20"/>
                <a:gd name="T1" fmla="*/ 0 h 20"/>
                <a:gd name="T2" fmla="*/ 0 w 20"/>
                <a:gd name="T3" fmla="*/ 9 h 20"/>
                <a:gd name="T4" fmla="*/ 4 w 20"/>
                <a:gd name="T5" fmla="*/ 9 h 20"/>
                <a:gd name="T6" fmla="*/ 4 w 20"/>
                <a:gd name="T7" fmla="*/ 0 h 20"/>
              </a:gdLst>
              <a:ahLst/>
              <a:cxnLst>
                <a:cxn ang="0">
                  <a:pos x="T0" y="T1"/>
                </a:cxn>
                <a:cxn ang="0">
                  <a:pos x="T2" y="T3"/>
                </a:cxn>
                <a:cxn ang="0">
                  <a:pos x="T4" y="T5"/>
                </a:cxn>
                <a:cxn ang="0">
                  <a:pos x="T6" y="T7"/>
                </a:cxn>
              </a:cxnLst>
              <a:rect l="0" t="0" r="r" b="b"/>
              <a:pathLst>
                <a:path w="20" h="20">
                  <a:moveTo>
                    <a:pt x="4" y="0"/>
                  </a:moveTo>
                  <a:lnTo>
                    <a:pt x="0" y="9"/>
                  </a:lnTo>
                  <a:lnTo>
                    <a:pt x="4" y="9"/>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32" name="Freeform 231"/>
            <p:cNvSpPr>
              <a:spLocks/>
            </p:cNvSpPr>
            <p:nvPr/>
          </p:nvSpPr>
          <p:spPr bwMode="auto">
            <a:xfrm>
              <a:off x="5817" y="304"/>
              <a:ext cx="32" cy="82"/>
            </a:xfrm>
            <a:custGeom>
              <a:avLst/>
              <a:gdLst>
                <a:gd name="T0" fmla="*/ 31 w 32"/>
                <a:gd name="T1" fmla="*/ 0 h 82"/>
                <a:gd name="T2" fmla="*/ 7 w 32"/>
                <a:gd name="T3" fmla="*/ 9 h 82"/>
                <a:gd name="T4" fmla="*/ 0 w 32"/>
                <a:gd name="T5" fmla="*/ 40 h 82"/>
                <a:gd name="T6" fmla="*/ 7 w 32"/>
                <a:gd name="T7" fmla="*/ 71 h 82"/>
                <a:gd name="T8" fmla="*/ 31 w 32"/>
                <a:gd name="T9" fmla="*/ 81 h 82"/>
                <a:gd name="T10" fmla="*/ 31 w 32"/>
                <a:gd name="T11" fmla="*/ 64 h 82"/>
                <a:gd name="T12" fmla="*/ 23 w 32"/>
                <a:gd name="T13" fmla="*/ 60 h 82"/>
                <a:gd name="T14" fmla="*/ 21 w 32"/>
                <a:gd name="T15" fmla="*/ 40 h 82"/>
                <a:gd name="T16" fmla="*/ 23 w 32"/>
                <a:gd name="T17" fmla="*/ 21 h 82"/>
                <a:gd name="T18" fmla="*/ 31 w 32"/>
                <a:gd name="T19" fmla="*/ 16 h 82"/>
                <a:gd name="T20" fmla="*/ 31 w 32"/>
                <a:gd name="T21" fmla="*/ 0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2" h="82">
                  <a:moveTo>
                    <a:pt x="31" y="0"/>
                  </a:moveTo>
                  <a:lnTo>
                    <a:pt x="7" y="9"/>
                  </a:lnTo>
                  <a:lnTo>
                    <a:pt x="0" y="40"/>
                  </a:lnTo>
                  <a:lnTo>
                    <a:pt x="7" y="71"/>
                  </a:lnTo>
                  <a:lnTo>
                    <a:pt x="31" y="81"/>
                  </a:lnTo>
                  <a:lnTo>
                    <a:pt x="31" y="64"/>
                  </a:lnTo>
                  <a:lnTo>
                    <a:pt x="23" y="60"/>
                  </a:lnTo>
                  <a:lnTo>
                    <a:pt x="21" y="40"/>
                  </a:lnTo>
                  <a:lnTo>
                    <a:pt x="23" y="21"/>
                  </a:lnTo>
                  <a:lnTo>
                    <a:pt x="31" y="16"/>
                  </a:lnTo>
                  <a:lnTo>
                    <a:pt x="31"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33" name="Freeform 232"/>
            <p:cNvSpPr>
              <a:spLocks/>
            </p:cNvSpPr>
            <p:nvPr/>
          </p:nvSpPr>
          <p:spPr bwMode="auto">
            <a:xfrm>
              <a:off x="2945" y="446"/>
              <a:ext cx="1056" cy="165"/>
            </a:xfrm>
            <a:custGeom>
              <a:avLst/>
              <a:gdLst>
                <a:gd name="T0" fmla="*/ 1051 w 1056"/>
                <a:gd name="T1" fmla="*/ 0 h 165"/>
                <a:gd name="T2" fmla="*/ 0 w 1056"/>
                <a:gd name="T3" fmla="*/ 136 h 165"/>
                <a:gd name="T4" fmla="*/ 4 w 1056"/>
                <a:gd name="T5" fmla="*/ 165 h 165"/>
                <a:gd name="T6" fmla="*/ 1055 w 1056"/>
                <a:gd name="T7" fmla="*/ 28 h 165"/>
                <a:gd name="T8" fmla="*/ 1051 w 1056"/>
                <a:gd name="T9" fmla="*/ 0 h 165"/>
              </a:gdLst>
              <a:ahLst/>
              <a:cxnLst>
                <a:cxn ang="0">
                  <a:pos x="T0" y="T1"/>
                </a:cxn>
                <a:cxn ang="0">
                  <a:pos x="T2" y="T3"/>
                </a:cxn>
                <a:cxn ang="0">
                  <a:pos x="T4" y="T5"/>
                </a:cxn>
                <a:cxn ang="0">
                  <a:pos x="T6" y="T7"/>
                </a:cxn>
                <a:cxn ang="0">
                  <a:pos x="T8" y="T9"/>
                </a:cxn>
              </a:cxnLst>
              <a:rect l="0" t="0" r="r" b="b"/>
              <a:pathLst>
                <a:path w="1056" h="165">
                  <a:moveTo>
                    <a:pt x="1051" y="0"/>
                  </a:moveTo>
                  <a:lnTo>
                    <a:pt x="0" y="136"/>
                  </a:lnTo>
                  <a:lnTo>
                    <a:pt x="4" y="165"/>
                  </a:lnTo>
                  <a:lnTo>
                    <a:pt x="1055" y="28"/>
                  </a:lnTo>
                  <a:lnTo>
                    <a:pt x="1051"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34" name="Freeform 233"/>
            <p:cNvSpPr>
              <a:spLocks/>
            </p:cNvSpPr>
            <p:nvPr/>
          </p:nvSpPr>
          <p:spPr bwMode="auto">
            <a:xfrm>
              <a:off x="2971" y="470"/>
              <a:ext cx="295" cy="115"/>
            </a:xfrm>
            <a:custGeom>
              <a:avLst/>
              <a:gdLst>
                <a:gd name="T0" fmla="*/ 285 w 295"/>
                <a:gd name="T1" fmla="*/ 0 h 115"/>
                <a:gd name="T2" fmla="*/ 0 w 295"/>
                <a:gd name="T3" fmla="*/ 115 h 115"/>
                <a:gd name="T4" fmla="*/ 295 w 295"/>
                <a:gd name="T5" fmla="*/ 69 h 115"/>
                <a:gd name="T6" fmla="*/ 285 w 295"/>
                <a:gd name="T7" fmla="*/ 0 h 115"/>
              </a:gdLst>
              <a:ahLst/>
              <a:cxnLst>
                <a:cxn ang="0">
                  <a:pos x="T0" y="T1"/>
                </a:cxn>
                <a:cxn ang="0">
                  <a:pos x="T2" y="T3"/>
                </a:cxn>
                <a:cxn ang="0">
                  <a:pos x="T4" y="T5"/>
                </a:cxn>
                <a:cxn ang="0">
                  <a:pos x="T6" y="T7"/>
                </a:cxn>
              </a:cxnLst>
              <a:rect l="0" t="0" r="r" b="b"/>
              <a:pathLst>
                <a:path w="295" h="115">
                  <a:moveTo>
                    <a:pt x="285" y="0"/>
                  </a:moveTo>
                  <a:lnTo>
                    <a:pt x="0" y="115"/>
                  </a:lnTo>
                  <a:lnTo>
                    <a:pt x="295" y="69"/>
                  </a:lnTo>
                  <a:lnTo>
                    <a:pt x="285"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35" name="Freeform 234"/>
            <p:cNvSpPr>
              <a:spLocks/>
            </p:cNvSpPr>
            <p:nvPr/>
          </p:nvSpPr>
          <p:spPr bwMode="auto">
            <a:xfrm>
              <a:off x="2952" y="525"/>
              <a:ext cx="317" cy="77"/>
            </a:xfrm>
            <a:custGeom>
              <a:avLst/>
              <a:gdLst>
                <a:gd name="T0" fmla="*/ 312 w 317"/>
                <a:gd name="T1" fmla="*/ 0 h 77"/>
                <a:gd name="T2" fmla="*/ 16 w 317"/>
                <a:gd name="T3" fmla="*/ 45 h 77"/>
                <a:gd name="T4" fmla="*/ 14 w 317"/>
                <a:gd name="T5" fmla="*/ 45 h 77"/>
                <a:gd name="T6" fmla="*/ 0 w 317"/>
                <a:gd name="T7" fmla="*/ 52 h 77"/>
                <a:gd name="T8" fmla="*/ 7 w 317"/>
                <a:gd name="T9" fmla="*/ 76 h 77"/>
                <a:gd name="T10" fmla="*/ 316 w 317"/>
                <a:gd name="T11" fmla="*/ 28 h 77"/>
                <a:gd name="T12" fmla="*/ 312 w 317"/>
                <a:gd name="T13" fmla="*/ 0 h 77"/>
              </a:gdLst>
              <a:ahLst/>
              <a:cxnLst>
                <a:cxn ang="0">
                  <a:pos x="T0" y="T1"/>
                </a:cxn>
                <a:cxn ang="0">
                  <a:pos x="T2" y="T3"/>
                </a:cxn>
                <a:cxn ang="0">
                  <a:pos x="T4" y="T5"/>
                </a:cxn>
                <a:cxn ang="0">
                  <a:pos x="T6" y="T7"/>
                </a:cxn>
                <a:cxn ang="0">
                  <a:pos x="T8" y="T9"/>
                </a:cxn>
                <a:cxn ang="0">
                  <a:pos x="T10" y="T11"/>
                </a:cxn>
                <a:cxn ang="0">
                  <a:pos x="T12" y="T13"/>
                </a:cxn>
              </a:cxnLst>
              <a:rect l="0" t="0" r="r" b="b"/>
              <a:pathLst>
                <a:path w="317" h="77">
                  <a:moveTo>
                    <a:pt x="312" y="0"/>
                  </a:moveTo>
                  <a:lnTo>
                    <a:pt x="16" y="45"/>
                  </a:lnTo>
                  <a:lnTo>
                    <a:pt x="14" y="45"/>
                  </a:lnTo>
                  <a:lnTo>
                    <a:pt x="0" y="52"/>
                  </a:lnTo>
                  <a:lnTo>
                    <a:pt x="7" y="76"/>
                  </a:lnTo>
                  <a:lnTo>
                    <a:pt x="316" y="28"/>
                  </a:lnTo>
                  <a:lnTo>
                    <a:pt x="312"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36" name="Freeform 235"/>
            <p:cNvSpPr>
              <a:spLocks/>
            </p:cNvSpPr>
            <p:nvPr/>
          </p:nvSpPr>
          <p:spPr bwMode="auto">
            <a:xfrm>
              <a:off x="2966" y="450"/>
              <a:ext cx="305" cy="149"/>
            </a:xfrm>
            <a:custGeom>
              <a:avLst/>
              <a:gdLst>
                <a:gd name="T0" fmla="*/ 297 w 305"/>
                <a:gd name="T1" fmla="*/ 0 h 149"/>
                <a:gd name="T2" fmla="*/ 0 w 305"/>
                <a:gd name="T3" fmla="*/ 120 h 149"/>
                <a:gd name="T4" fmla="*/ 9 w 305"/>
                <a:gd name="T5" fmla="*/ 148 h 149"/>
                <a:gd name="T6" fmla="*/ 295 w 305"/>
                <a:gd name="T7" fmla="*/ 33 h 149"/>
                <a:gd name="T8" fmla="*/ 304 w 305"/>
                <a:gd name="T9" fmla="*/ 16 h 149"/>
                <a:gd name="T10" fmla="*/ 302 w 305"/>
                <a:gd name="T11" fmla="*/ 2 h 149"/>
                <a:gd name="T12" fmla="*/ 297 w 305"/>
                <a:gd name="T13" fmla="*/ 0 h 149"/>
              </a:gdLst>
              <a:ahLst/>
              <a:cxnLst>
                <a:cxn ang="0">
                  <a:pos x="T0" y="T1"/>
                </a:cxn>
                <a:cxn ang="0">
                  <a:pos x="T2" y="T3"/>
                </a:cxn>
                <a:cxn ang="0">
                  <a:pos x="T4" y="T5"/>
                </a:cxn>
                <a:cxn ang="0">
                  <a:pos x="T6" y="T7"/>
                </a:cxn>
                <a:cxn ang="0">
                  <a:pos x="T8" y="T9"/>
                </a:cxn>
                <a:cxn ang="0">
                  <a:pos x="T10" y="T11"/>
                </a:cxn>
                <a:cxn ang="0">
                  <a:pos x="T12" y="T13"/>
                </a:cxn>
              </a:cxnLst>
              <a:rect l="0" t="0" r="r" b="b"/>
              <a:pathLst>
                <a:path w="305" h="149">
                  <a:moveTo>
                    <a:pt x="297" y="0"/>
                  </a:moveTo>
                  <a:lnTo>
                    <a:pt x="0" y="120"/>
                  </a:lnTo>
                  <a:lnTo>
                    <a:pt x="9" y="148"/>
                  </a:lnTo>
                  <a:lnTo>
                    <a:pt x="295" y="33"/>
                  </a:lnTo>
                  <a:lnTo>
                    <a:pt x="304" y="16"/>
                  </a:lnTo>
                  <a:lnTo>
                    <a:pt x="302" y="2"/>
                  </a:lnTo>
                  <a:lnTo>
                    <a:pt x="29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37" name="Freeform 236"/>
            <p:cNvSpPr>
              <a:spLocks/>
            </p:cNvSpPr>
            <p:nvPr/>
          </p:nvSpPr>
          <p:spPr bwMode="auto">
            <a:xfrm>
              <a:off x="3242" y="467"/>
              <a:ext cx="41" cy="87"/>
            </a:xfrm>
            <a:custGeom>
              <a:avLst/>
              <a:gdLst>
                <a:gd name="T0" fmla="*/ 28 w 41"/>
                <a:gd name="T1" fmla="*/ 0 h 87"/>
                <a:gd name="T2" fmla="*/ 0 w 41"/>
                <a:gd name="T3" fmla="*/ 4 h 87"/>
                <a:gd name="T4" fmla="*/ 9 w 41"/>
                <a:gd name="T5" fmla="*/ 74 h 87"/>
                <a:gd name="T6" fmla="*/ 26 w 41"/>
                <a:gd name="T7" fmla="*/ 86 h 87"/>
                <a:gd name="T8" fmla="*/ 40 w 41"/>
                <a:gd name="T9" fmla="*/ 83 h 87"/>
                <a:gd name="T10" fmla="*/ 28 w 41"/>
                <a:gd name="T11" fmla="*/ 0 h 87"/>
              </a:gdLst>
              <a:ahLst/>
              <a:cxnLst>
                <a:cxn ang="0">
                  <a:pos x="T0" y="T1"/>
                </a:cxn>
                <a:cxn ang="0">
                  <a:pos x="T2" y="T3"/>
                </a:cxn>
                <a:cxn ang="0">
                  <a:pos x="T4" y="T5"/>
                </a:cxn>
                <a:cxn ang="0">
                  <a:pos x="T6" y="T7"/>
                </a:cxn>
                <a:cxn ang="0">
                  <a:pos x="T8" y="T9"/>
                </a:cxn>
                <a:cxn ang="0">
                  <a:pos x="T10" y="T11"/>
                </a:cxn>
              </a:cxnLst>
              <a:rect l="0" t="0" r="r" b="b"/>
              <a:pathLst>
                <a:path w="41" h="87">
                  <a:moveTo>
                    <a:pt x="28" y="0"/>
                  </a:moveTo>
                  <a:lnTo>
                    <a:pt x="0" y="4"/>
                  </a:lnTo>
                  <a:lnTo>
                    <a:pt x="9" y="74"/>
                  </a:lnTo>
                  <a:lnTo>
                    <a:pt x="26" y="86"/>
                  </a:lnTo>
                  <a:lnTo>
                    <a:pt x="40" y="83"/>
                  </a:lnTo>
                  <a:lnTo>
                    <a:pt x="28"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38" name="Freeform 237"/>
            <p:cNvSpPr>
              <a:spLocks/>
            </p:cNvSpPr>
            <p:nvPr/>
          </p:nvSpPr>
          <p:spPr bwMode="auto">
            <a:xfrm>
              <a:off x="3509" y="307"/>
              <a:ext cx="50" cy="156"/>
            </a:xfrm>
            <a:custGeom>
              <a:avLst/>
              <a:gdLst>
                <a:gd name="T0" fmla="*/ 0 w 50"/>
                <a:gd name="T1" fmla="*/ 0 h 156"/>
                <a:gd name="T2" fmla="*/ 0 w 50"/>
                <a:gd name="T3" fmla="*/ 21 h 156"/>
                <a:gd name="T4" fmla="*/ 12 w 50"/>
                <a:gd name="T5" fmla="*/ 28 h 156"/>
                <a:gd name="T6" fmla="*/ 16 w 50"/>
                <a:gd name="T7" fmla="*/ 40 h 156"/>
                <a:gd name="T8" fmla="*/ 12 w 50"/>
                <a:gd name="T9" fmla="*/ 55 h 156"/>
                <a:gd name="T10" fmla="*/ 0 w 50"/>
                <a:gd name="T11" fmla="*/ 60 h 156"/>
                <a:gd name="T12" fmla="*/ 0 w 50"/>
                <a:gd name="T13" fmla="*/ 83 h 156"/>
                <a:gd name="T14" fmla="*/ 14 w 50"/>
                <a:gd name="T15" fmla="*/ 91 h 156"/>
                <a:gd name="T16" fmla="*/ 21 w 50"/>
                <a:gd name="T17" fmla="*/ 107 h 156"/>
                <a:gd name="T18" fmla="*/ 14 w 50"/>
                <a:gd name="T19" fmla="*/ 127 h 156"/>
                <a:gd name="T20" fmla="*/ 0 w 50"/>
                <a:gd name="T21" fmla="*/ 134 h 156"/>
                <a:gd name="T22" fmla="*/ 0 w 50"/>
                <a:gd name="T23" fmla="*/ 155 h 156"/>
                <a:gd name="T24" fmla="*/ 21 w 50"/>
                <a:gd name="T25" fmla="*/ 153 h 156"/>
                <a:gd name="T26" fmla="*/ 36 w 50"/>
                <a:gd name="T27" fmla="*/ 146 h 156"/>
                <a:gd name="T28" fmla="*/ 45 w 50"/>
                <a:gd name="T29" fmla="*/ 129 h 156"/>
                <a:gd name="T30" fmla="*/ 50 w 50"/>
                <a:gd name="T31" fmla="*/ 110 h 156"/>
                <a:gd name="T32" fmla="*/ 43 w 50"/>
                <a:gd name="T33" fmla="*/ 86 h 156"/>
                <a:gd name="T34" fmla="*/ 24 w 50"/>
                <a:gd name="T35" fmla="*/ 69 h 156"/>
                <a:gd name="T36" fmla="*/ 38 w 50"/>
                <a:gd name="T37" fmla="*/ 57 h 156"/>
                <a:gd name="T38" fmla="*/ 45 w 50"/>
                <a:gd name="T39" fmla="*/ 40 h 156"/>
                <a:gd name="T40" fmla="*/ 33 w 50"/>
                <a:gd name="T41" fmla="*/ 11 h 156"/>
                <a:gd name="T42" fmla="*/ 16 w 50"/>
                <a:gd name="T43" fmla="*/ 2 h 156"/>
                <a:gd name="T44" fmla="*/ 0 w 50"/>
                <a:gd name="T45" fmla="*/ 0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50" h="156">
                  <a:moveTo>
                    <a:pt x="0" y="0"/>
                  </a:moveTo>
                  <a:lnTo>
                    <a:pt x="0" y="21"/>
                  </a:lnTo>
                  <a:lnTo>
                    <a:pt x="12" y="28"/>
                  </a:lnTo>
                  <a:lnTo>
                    <a:pt x="16" y="40"/>
                  </a:lnTo>
                  <a:lnTo>
                    <a:pt x="12" y="55"/>
                  </a:lnTo>
                  <a:lnTo>
                    <a:pt x="0" y="60"/>
                  </a:lnTo>
                  <a:lnTo>
                    <a:pt x="0" y="83"/>
                  </a:lnTo>
                  <a:lnTo>
                    <a:pt x="14" y="91"/>
                  </a:lnTo>
                  <a:lnTo>
                    <a:pt x="21" y="107"/>
                  </a:lnTo>
                  <a:lnTo>
                    <a:pt x="14" y="127"/>
                  </a:lnTo>
                  <a:lnTo>
                    <a:pt x="0" y="134"/>
                  </a:lnTo>
                  <a:lnTo>
                    <a:pt x="0" y="155"/>
                  </a:lnTo>
                  <a:lnTo>
                    <a:pt x="21" y="153"/>
                  </a:lnTo>
                  <a:lnTo>
                    <a:pt x="36" y="146"/>
                  </a:lnTo>
                  <a:lnTo>
                    <a:pt x="45" y="129"/>
                  </a:lnTo>
                  <a:lnTo>
                    <a:pt x="50" y="110"/>
                  </a:lnTo>
                  <a:lnTo>
                    <a:pt x="43" y="86"/>
                  </a:lnTo>
                  <a:lnTo>
                    <a:pt x="24" y="69"/>
                  </a:lnTo>
                  <a:lnTo>
                    <a:pt x="38" y="57"/>
                  </a:lnTo>
                  <a:lnTo>
                    <a:pt x="45" y="40"/>
                  </a:lnTo>
                  <a:lnTo>
                    <a:pt x="33" y="11"/>
                  </a:lnTo>
                  <a:lnTo>
                    <a:pt x="16" y="2"/>
                  </a:lnTo>
                  <a:lnTo>
                    <a:pt x="0"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39" name="Freeform 238"/>
            <p:cNvSpPr>
              <a:spLocks/>
            </p:cNvSpPr>
            <p:nvPr/>
          </p:nvSpPr>
          <p:spPr bwMode="auto">
            <a:xfrm>
              <a:off x="3458" y="307"/>
              <a:ext cx="51" cy="156"/>
            </a:xfrm>
            <a:custGeom>
              <a:avLst/>
              <a:gdLst>
                <a:gd name="T0" fmla="*/ 50 w 51"/>
                <a:gd name="T1" fmla="*/ 0 h 156"/>
                <a:gd name="T2" fmla="*/ 48 w 51"/>
                <a:gd name="T3" fmla="*/ 0 h 156"/>
                <a:gd name="T4" fmla="*/ 28 w 51"/>
                <a:gd name="T5" fmla="*/ 2 h 156"/>
                <a:gd name="T6" fmla="*/ 14 w 51"/>
                <a:gd name="T7" fmla="*/ 11 h 156"/>
                <a:gd name="T8" fmla="*/ 2 w 51"/>
                <a:gd name="T9" fmla="*/ 40 h 156"/>
                <a:gd name="T10" fmla="*/ 7 w 51"/>
                <a:gd name="T11" fmla="*/ 57 h 156"/>
                <a:gd name="T12" fmla="*/ 23 w 51"/>
                <a:gd name="T13" fmla="*/ 69 h 156"/>
                <a:gd name="T14" fmla="*/ 4 w 51"/>
                <a:gd name="T15" fmla="*/ 88 h 156"/>
                <a:gd name="T16" fmla="*/ 0 w 51"/>
                <a:gd name="T17" fmla="*/ 110 h 156"/>
                <a:gd name="T18" fmla="*/ 2 w 51"/>
                <a:gd name="T19" fmla="*/ 131 h 156"/>
                <a:gd name="T20" fmla="*/ 14 w 51"/>
                <a:gd name="T21" fmla="*/ 146 h 156"/>
                <a:gd name="T22" fmla="*/ 50 w 51"/>
                <a:gd name="T23" fmla="*/ 155 h 156"/>
                <a:gd name="T24" fmla="*/ 50 w 51"/>
                <a:gd name="T25" fmla="*/ 134 h 156"/>
                <a:gd name="T26" fmla="*/ 33 w 51"/>
                <a:gd name="T27" fmla="*/ 127 h 156"/>
                <a:gd name="T28" fmla="*/ 28 w 51"/>
                <a:gd name="T29" fmla="*/ 107 h 156"/>
                <a:gd name="T30" fmla="*/ 31 w 51"/>
                <a:gd name="T31" fmla="*/ 91 h 156"/>
                <a:gd name="T32" fmla="*/ 50 w 51"/>
                <a:gd name="T33" fmla="*/ 83 h 156"/>
                <a:gd name="T34" fmla="*/ 50 w 51"/>
                <a:gd name="T35" fmla="*/ 60 h 156"/>
                <a:gd name="T36" fmla="*/ 48 w 51"/>
                <a:gd name="T37" fmla="*/ 60 h 156"/>
                <a:gd name="T38" fmla="*/ 35 w 51"/>
                <a:gd name="T39" fmla="*/ 55 h 156"/>
                <a:gd name="T40" fmla="*/ 31 w 51"/>
                <a:gd name="T41" fmla="*/ 40 h 156"/>
                <a:gd name="T42" fmla="*/ 35 w 51"/>
                <a:gd name="T43" fmla="*/ 28 h 156"/>
                <a:gd name="T44" fmla="*/ 50 w 51"/>
                <a:gd name="T45" fmla="*/ 23 h 156"/>
                <a:gd name="T46" fmla="*/ 50 w 51"/>
                <a:gd name="T47" fmla="*/ 0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51" h="156">
                  <a:moveTo>
                    <a:pt x="50" y="0"/>
                  </a:moveTo>
                  <a:lnTo>
                    <a:pt x="48" y="0"/>
                  </a:lnTo>
                  <a:lnTo>
                    <a:pt x="28" y="2"/>
                  </a:lnTo>
                  <a:lnTo>
                    <a:pt x="14" y="11"/>
                  </a:lnTo>
                  <a:lnTo>
                    <a:pt x="2" y="40"/>
                  </a:lnTo>
                  <a:lnTo>
                    <a:pt x="7" y="57"/>
                  </a:lnTo>
                  <a:lnTo>
                    <a:pt x="23" y="69"/>
                  </a:lnTo>
                  <a:lnTo>
                    <a:pt x="4" y="88"/>
                  </a:lnTo>
                  <a:lnTo>
                    <a:pt x="0" y="110"/>
                  </a:lnTo>
                  <a:lnTo>
                    <a:pt x="2" y="131"/>
                  </a:lnTo>
                  <a:lnTo>
                    <a:pt x="14" y="146"/>
                  </a:lnTo>
                  <a:lnTo>
                    <a:pt x="50" y="155"/>
                  </a:lnTo>
                  <a:lnTo>
                    <a:pt x="50" y="134"/>
                  </a:lnTo>
                  <a:lnTo>
                    <a:pt x="33" y="127"/>
                  </a:lnTo>
                  <a:lnTo>
                    <a:pt x="28" y="107"/>
                  </a:lnTo>
                  <a:lnTo>
                    <a:pt x="31" y="91"/>
                  </a:lnTo>
                  <a:lnTo>
                    <a:pt x="50" y="83"/>
                  </a:lnTo>
                  <a:lnTo>
                    <a:pt x="50" y="60"/>
                  </a:lnTo>
                  <a:lnTo>
                    <a:pt x="48" y="60"/>
                  </a:lnTo>
                  <a:lnTo>
                    <a:pt x="35" y="55"/>
                  </a:lnTo>
                  <a:lnTo>
                    <a:pt x="31" y="40"/>
                  </a:lnTo>
                  <a:lnTo>
                    <a:pt x="35" y="28"/>
                  </a:lnTo>
                  <a:lnTo>
                    <a:pt x="50" y="23"/>
                  </a:lnTo>
                  <a:lnTo>
                    <a:pt x="50"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nvGrpSpPr>
            <p:cNvPr id="240" name="Group 239"/>
            <p:cNvGrpSpPr>
              <a:grpSpLocks/>
            </p:cNvGrpSpPr>
            <p:nvPr/>
          </p:nvGrpSpPr>
          <p:grpSpPr bwMode="auto">
            <a:xfrm>
              <a:off x="3710" y="386"/>
              <a:ext cx="41" cy="81"/>
              <a:chOff x="3710" y="386"/>
              <a:chExt cx="41" cy="81"/>
            </a:xfrm>
          </p:grpSpPr>
          <p:sp>
            <p:nvSpPr>
              <p:cNvPr id="308" name="Freeform 307"/>
              <p:cNvSpPr>
                <a:spLocks/>
              </p:cNvSpPr>
              <p:nvPr/>
            </p:nvSpPr>
            <p:spPr bwMode="auto">
              <a:xfrm>
                <a:off x="3710" y="386"/>
                <a:ext cx="41" cy="81"/>
              </a:xfrm>
              <a:custGeom>
                <a:avLst/>
                <a:gdLst>
                  <a:gd name="T0" fmla="*/ 0 w 41"/>
                  <a:gd name="T1" fmla="*/ 62 h 81"/>
                  <a:gd name="T2" fmla="*/ 0 w 41"/>
                  <a:gd name="T3" fmla="*/ 79 h 81"/>
                  <a:gd name="T4" fmla="*/ 7 w 41"/>
                  <a:gd name="T5" fmla="*/ 81 h 81"/>
                  <a:gd name="T6" fmla="*/ 31 w 41"/>
                  <a:gd name="T7" fmla="*/ 71 h 81"/>
                  <a:gd name="T8" fmla="*/ 32 w 41"/>
                  <a:gd name="T9" fmla="*/ 67 h 81"/>
                  <a:gd name="T10" fmla="*/ 4 w 41"/>
                  <a:gd name="T11" fmla="*/ 67 h 81"/>
                  <a:gd name="T12" fmla="*/ 0 w 41"/>
                  <a:gd name="T13" fmla="*/ 62 h 81"/>
                </a:gdLst>
                <a:ahLst/>
                <a:cxnLst>
                  <a:cxn ang="0">
                    <a:pos x="T0" y="T1"/>
                  </a:cxn>
                  <a:cxn ang="0">
                    <a:pos x="T2" y="T3"/>
                  </a:cxn>
                  <a:cxn ang="0">
                    <a:pos x="T4" y="T5"/>
                  </a:cxn>
                  <a:cxn ang="0">
                    <a:pos x="T6" y="T7"/>
                  </a:cxn>
                  <a:cxn ang="0">
                    <a:pos x="T8" y="T9"/>
                  </a:cxn>
                  <a:cxn ang="0">
                    <a:pos x="T10" y="T11"/>
                  </a:cxn>
                  <a:cxn ang="0">
                    <a:pos x="T12" y="T13"/>
                  </a:cxn>
                </a:cxnLst>
                <a:rect l="0" t="0" r="r" b="b"/>
                <a:pathLst>
                  <a:path w="41" h="81">
                    <a:moveTo>
                      <a:pt x="0" y="62"/>
                    </a:moveTo>
                    <a:lnTo>
                      <a:pt x="0" y="79"/>
                    </a:lnTo>
                    <a:lnTo>
                      <a:pt x="7" y="81"/>
                    </a:lnTo>
                    <a:lnTo>
                      <a:pt x="31" y="71"/>
                    </a:lnTo>
                    <a:lnTo>
                      <a:pt x="32" y="67"/>
                    </a:lnTo>
                    <a:lnTo>
                      <a:pt x="4" y="67"/>
                    </a:lnTo>
                    <a:lnTo>
                      <a:pt x="0" y="62"/>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09" name="Freeform 308"/>
              <p:cNvSpPr>
                <a:spLocks/>
              </p:cNvSpPr>
              <p:nvPr/>
            </p:nvSpPr>
            <p:spPr bwMode="auto">
              <a:xfrm>
                <a:off x="3710" y="386"/>
                <a:ext cx="41" cy="81"/>
              </a:xfrm>
              <a:custGeom>
                <a:avLst/>
                <a:gdLst>
                  <a:gd name="T0" fmla="*/ 33 w 41"/>
                  <a:gd name="T1" fmla="*/ 16 h 81"/>
                  <a:gd name="T2" fmla="*/ 4 w 41"/>
                  <a:gd name="T3" fmla="*/ 16 h 81"/>
                  <a:gd name="T4" fmla="*/ 12 w 41"/>
                  <a:gd name="T5" fmla="*/ 19 h 81"/>
                  <a:gd name="T6" fmla="*/ 16 w 41"/>
                  <a:gd name="T7" fmla="*/ 40 h 81"/>
                  <a:gd name="T8" fmla="*/ 12 w 41"/>
                  <a:gd name="T9" fmla="*/ 62 h 81"/>
                  <a:gd name="T10" fmla="*/ 4 w 41"/>
                  <a:gd name="T11" fmla="*/ 67 h 81"/>
                  <a:gd name="T12" fmla="*/ 32 w 41"/>
                  <a:gd name="T13" fmla="*/ 67 h 81"/>
                  <a:gd name="T14" fmla="*/ 40 w 41"/>
                  <a:gd name="T15" fmla="*/ 40 h 81"/>
                  <a:gd name="T16" fmla="*/ 33 w 41"/>
                  <a:gd name="T17" fmla="*/ 16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1" h="81">
                    <a:moveTo>
                      <a:pt x="33" y="16"/>
                    </a:moveTo>
                    <a:lnTo>
                      <a:pt x="4" y="16"/>
                    </a:lnTo>
                    <a:lnTo>
                      <a:pt x="12" y="19"/>
                    </a:lnTo>
                    <a:lnTo>
                      <a:pt x="16" y="40"/>
                    </a:lnTo>
                    <a:lnTo>
                      <a:pt x="12" y="62"/>
                    </a:lnTo>
                    <a:lnTo>
                      <a:pt x="4" y="67"/>
                    </a:lnTo>
                    <a:lnTo>
                      <a:pt x="32" y="67"/>
                    </a:lnTo>
                    <a:lnTo>
                      <a:pt x="40" y="40"/>
                    </a:lnTo>
                    <a:lnTo>
                      <a:pt x="33" y="16"/>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10" name="Freeform 309"/>
              <p:cNvSpPr>
                <a:spLocks/>
              </p:cNvSpPr>
              <p:nvPr/>
            </p:nvSpPr>
            <p:spPr bwMode="auto">
              <a:xfrm>
                <a:off x="3710" y="386"/>
                <a:ext cx="41" cy="81"/>
              </a:xfrm>
              <a:custGeom>
                <a:avLst/>
                <a:gdLst>
                  <a:gd name="T0" fmla="*/ 4 w 41"/>
                  <a:gd name="T1" fmla="*/ 0 h 81"/>
                  <a:gd name="T2" fmla="*/ 0 w 41"/>
                  <a:gd name="T3" fmla="*/ 2 h 81"/>
                  <a:gd name="T4" fmla="*/ 0 w 41"/>
                  <a:gd name="T5" fmla="*/ 19 h 81"/>
                  <a:gd name="T6" fmla="*/ 4 w 41"/>
                  <a:gd name="T7" fmla="*/ 16 h 81"/>
                  <a:gd name="T8" fmla="*/ 33 w 41"/>
                  <a:gd name="T9" fmla="*/ 16 h 81"/>
                  <a:gd name="T10" fmla="*/ 31 w 41"/>
                  <a:gd name="T11" fmla="*/ 9 h 81"/>
                  <a:gd name="T12" fmla="*/ 4 w 41"/>
                  <a:gd name="T13" fmla="*/ 0 h 81"/>
                </a:gdLst>
                <a:ahLst/>
                <a:cxnLst>
                  <a:cxn ang="0">
                    <a:pos x="T0" y="T1"/>
                  </a:cxn>
                  <a:cxn ang="0">
                    <a:pos x="T2" y="T3"/>
                  </a:cxn>
                  <a:cxn ang="0">
                    <a:pos x="T4" y="T5"/>
                  </a:cxn>
                  <a:cxn ang="0">
                    <a:pos x="T6" y="T7"/>
                  </a:cxn>
                  <a:cxn ang="0">
                    <a:pos x="T8" y="T9"/>
                  </a:cxn>
                  <a:cxn ang="0">
                    <a:pos x="T10" y="T11"/>
                  </a:cxn>
                  <a:cxn ang="0">
                    <a:pos x="T12" y="T13"/>
                  </a:cxn>
                </a:cxnLst>
                <a:rect l="0" t="0" r="r" b="b"/>
                <a:pathLst>
                  <a:path w="41" h="81">
                    <a:moveTo>
                      <a:pt x="4" y="0"/>
                    </a:moveTo>
                    <a:lnTo>
                      <a:pt x="0" y="2"/>
                    </a:lnTo>
                    <a:lnTo>
                      <a:pt x="0" y="19"/>
                    </a:lnTo>
                    <a:lnTo>
                      <a:pt x="4" y="16"/>
                    </a:lnTo>
                    <a:lnTo>
                      <a:pt x="33" y="16"/>
                    </a:lnTo>
                    <a:lnTo>
                      <a:pt x="31" y="9"/>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sp>
          <p:nvSpPr>
            <p:cNvPr id="241" name="Freeform 240"/>
            <p:cNvSpPr>
              <a:spLocks/>
            </p:cNvSpPr>
            <p:nvPr/>
          </p:nvSpPr>
          <p:spPr bwMode="auto">
            <a:xfrm>
              <a:off x="3710" y="304"/>
              <a:ext cx="20" cy="20"/>
            </a:xfrm>
            <a:custGeom>
              <a:avLst/>
              <a:gdLst>
                <a:gd name="T0" fmla="*/ 4 w 20"/>
                <a:gd name="T1" fmla="*/ 0 h 20"/>
                <a:gd name="T2" fmla="*/ 0 w 20"/>
                <a:gd name="T3" fmla="*/ 0 h 20"/>
                <a:gd name="T4" fmla="*/ 0 w 20"/>
                <a:gd name="T5" fmla="*/ 9 h 20"/>
                <a:gd name="T6" fmla="*/ 4 w 20"/>
                <a:gd name="T7" fmla="*/ 0 h 20"/>
              </a:gdLst>
              <a:ahLst/>
              <a:cxnLst>
                <a:cxn ang="0">
                  <a:pos x="T0" y="T1"/>
                </a:cxn>
                <a:cxn ang="0">
                  <a:pos x="T2" y="T3"/>
                </a:cxn>
                <a:cxn ang="0">
                  <a:pos x="T4" y="T5"/>
                </a:cxn>
                <a:cxn ang="0">
                  <a:pos x="T6" y="T7"/>
                </a:cxn>
              </a:cxnLst>
              <a:rect l="0" t="0" r="r" b="b"/>
              <a:pathLst>
                <a:path w="20" h="20">
                  <a:moveTo>
                    <a:pt x="4" y="0"/>
                  </a:moveTo>
                  <a:lnTo>
                    <a:pt x="0" y="0"/>
                  </a:lnTo>
                  <a:lnTo>
                    <a:pt x="0" y="9"/>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42" name="Freeform 241"/>
            <p:cNvSpPr>
              <a:spLocks/>
            </p:cNvSpPr>
            <p:nvPr/>
          </p:nvSpPr>
          <p:spPr bwMode="auto">
            <a:xfrm>
              <a:off x="3698" y="304"/>
              <a:ext cx="20" cy="34"/>
            </a:xfrm>
            <a:custGeom>
              <a:avLst/>
              <a:gdLst>
                <a:gd name="T0" fmla="*/ 12 w 20"/>
                <a:gd name="T1" fmla="*/ 0 h 34"/>
                <a:gd name="T2" fmla="*/ 0 w 20"/>
                <a:gd name="T3" fmla="*/ 0 h 34"/>
                <a:gd name="T4" fmla="*/ 0 w 20"/>
                <a:gd name="T5" fmla="*/ 33 h 34"/>
                <a:gd name="T6" fmla="*/ 12 w 20"/>
                <a:gd name="T7" fmla="*/ 9 h 34"/>
                <a:gd name="T8" fmla="*/ 12 w 20"/>
                <a:gd name="T9" fmla="*/ 0 h 34"/>
              </a:gdLst>
              <a:ahLst/>
              <a:cxnLst>
                <a:cxn ang="0">
                  <a:pos x="T0" y="T1"/>
                </a:cxn>
                <a:cxn ang="0">
                  <a:pos x="T2" y="T3"/>
                </a:cxn>
                <a:cxn ang="0">
                  <a:pos x="T4" y="T5"/>
                </a:cxn>
                <a:cxn ang="0">
                  <a:pos x="T6" y="T7"/>
                </a:cxn>
                <a:cxn ang="0">
                  <a:pos x="T8" y="T9"/>
                </a:cxn>
              </a:cxnLst>
              <a:rect l="0" t="0" r="r" b="b"/>
              <a:pathLst>
                <a:path w="20" h="34">
                  <a:moveTo>
                    <a:pt x="12" y="0"/>
                  </a:moveTo>
                  <a:lnTo>
                    <a:pt x="0" y="0"/>
                  </a:lnTo>
                  <a:lnTo>
                    <a:pt x="0" y="33"/>
                  </a:lnTo>
                  <a:lnTo>
                    <a:pt x="12" y="9"/>
                  </a:lnTo>
                  <a:lnTo>
                    <a:pt x="12"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43" name="Freeform 242"/>
            <p:cNvSpPr>
              <a:spLocks/>
            </p:cNvSpPr>
            <p:nvPr/>
          </p:nvSpPr>
          <p:spPr bwMode="auto">
            <a:xfrm>
              <a:off x="3698" y="388"/>
              <a:ext cx="20" cy="77"/>
            </a:xfrm>
            <a:custGeom>
              <a:avLst/>
              <a:gdLst>
                <a:gd name="T0" fmla="*/ 12 w 20"/>
                <a:gd name="T1" fmla="*/ 0 h 77"/>
                <a:gd name="T2" fmla="*/ 0 w 20"/>
                <a:gd name="T3" fmla="*/ 4 h 77"/>
                <a:gd name="T4" fmla="*/ 0 w 20"/>
                <a:gd name="T5" fmla="*/ 71 h 77"/>
                <a:gd name="T6" fmla="*/ 12 w 20"/>
                <a:gd name="T7" fmla="*/ 76 h 77"/>
                <a:gd name="T8" fmla="*/ 12 w 20"/>
                <a:gd name="T9" fmla="*/ 60 h 77"/>
                <a:gd name="T10" fmla="*/ 9 w 20"/>
                <a:gd name="T11" fmla="*/ 60 h 77"/>
                <a:gd name="T12" fmla="*/ 7 w 20"/>
                <a:gd name="T13" fmla="*/ 38 h 77"/>
                <a:gd name="T14" fmla="*/ 9 w 20"/>
                <a:gd name="T15" fmla="*/ 16 h 77"/>
                <a:gd name="T16" fmla="*/ 12 w 20"/>
                <a:gd name="T17" fmla="*/ 16 h 77"/>
                <a:gd name="T18" fmla="*/ 12 w 20"/>
                <a:gd name="T19" fmla="*/ 0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 h="77">
                  <a:moveTo>
                    <a:pt x="12" y="0"/>
                  </a:moveTo>
                  <a:lnTo>
                    <a:pt x="0" y="4"/>
                  </a:lnTo>
                  <a:lnTo>
                    <a:pt x="0" y="71"/>
                  </a:lnTo>
                  <a:lnTo>
                    <a:pt x="12" y="76"/>
                  </a:lnTo>
                  <a:lnTo>
                    <a:pt x="12" y="60"/>
                  </a:lnTo>
                  <a:lnTo>
                    <a:pt x="9" y="60"/>
                  </a:lnTo>
                  <a:lnTo>
                    <a:pt x="7" y="38"/>
                  </a:lnTo>
                  <a:lnTo>
                    <a:pt x="9" y="16"/>
                  </a:lnTo>
                  <a:lnTo>
                    <a:pt x="12" y="16"/>
                  </a:lnTo>
                  <a:lnTo>
                    <a:pt x="12"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44" name="Freeform 243"/>
            <p:cNvSpPr>
              <a:spLocks/>
            </p:cNvSpPr>
            <p:nvPr/>
          </p:nvSpPr>
          <p:spPr bwMode="auto">
            <a:xfrm>
              <a:off x="3629" y="311"/>
              <a:ext cx="20" cy="68"/>
            </a:xfrm>
            <a:custGeom>
              <a:avLst/>
              <a:gdLst>
                <a:gd name="T0" fmla="*/ 0 w 20"/>
                <a:gd name="T1" fmla="*/ 0 h 68"/>
                <a:gd name="T2" fmla="*/ 0 w 20"/>
                <a:gd name="T3" fmla="*/ 67 h 68"/>
                <a:gd name="T4" fmla="*/ 9 w 20"/>
                <a:gd name="T5" fmla="*/ 64 h 68"/>
                <a:gd name="T6" fmla="*/ 16 w 20"/>
                <a:gd name="T7" fmla="*/ 33 h 68"/>
                <a:gd name="T8" fmla="*/ 9 w 20"/>
                <a:gd name="T9" fmla="*/ 2 h 68"/>
                <a:gd name="T10" fmla="*/ 0 w 20"/>
                <a:gd name="T11" fmla="*/ 0 h 68"/>
              </a:gdLst>
              <a:ahLst/>
              <a:cxnLst>
                <a:cxn ang="0">
                  <a:pos x="T0" y="T1"/>
                </a:cxn>
                <a:cxn ang="0">
                  <a:pos x="T2" y="T3"/>
                </a:cxn>
                <a:cxn ang="0">
                  <a:pos x="T4" y="T5"/>
                </a:cxn>
                <a:cxn ang="0">
                  <a:pos x="T6" y="T7"/>
                </a:cxn>
                <a:cxn ang="0">
                  <a:pos x="T8" y="T9"/>
                </a:cxn>
                <a:cxn ang="0">
                  <a:pos x="T10" y="T11"/>
                </a:cxn>
              </a:cxnLst>
              <a:rect l="0" t="0" r="r" b="b"/>
              <a:pathLst>
                <a:path w="20" h="68">
                  <a:moveTo>
                    <a:pt x="0" y="0"/>
                  </a:moveTo>
                  <a:lnTo>
                    <a:pt x="0" y="67"/>
                  </a:lnTo>
                  <a:lnTo>
                    <a:pt x="9" y="64"/>
                  </a:lnTo>
                  <a:lnTo>
                    <a:pt x="16" y="33"/>
                  </a:lnTo>
                  <a:lnTo>
                    <a:pt x="9" y="2"/>
                  </a:lnTo>
                  <a:lnTo>
                    <a:pt x="0"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45" name="Freeform 244"/>
            <p:cNvSpPr>
              <a:spLocks/>
            </p:cNvSpPr>
            <p:nvPr/>
          </p:nvSpPr>
          <p:spPr bwMode="auto">
            <a:xfrm>
              <a:off x="3629" y="304"/>
              <a:ext cx="69" cy="163"/>
            </a:xfrm>
            <a:custGeom>
              <a:avLst/>
              <a:gdLst>
                <a:gd name="T0" fmla="*/ 69 w 69"/>
                <a:gd name="T1" fmla="*/ 0 h 163"/>
                <a:gd name="T2" fmla="*/ 64 w 69"/>
                <a:gd name="T3" fmla="*/ 0 h 163"/>
                <a:gd name="T4" fmla="*/ 0 w 69"/>
                <a:gd name="T5" fmla="*/ 129 h 163"/>
                <a:gd name="T6" fmla="*/ 0 w 69"/>
                <a:gd name="T7" fmla="*/ 163 h 163"/>
                <a:gd name="T8" fmla="*/ 7 w 69"/>
                <a:gd name="T9" fmla="*/ 163 h 163"/>
                <a:gd name="T10" fmla="*/ 69 w 69"/>
                <a:gd name="T11" fmla="*/ 33 h 163"/>
                <a:gd name="T12" fmla="*/ 69 w 69"/>
                <a:gd name="T13" fmla="*/ 0 h 163"/>
              </a:gdLst>
              <a:ahLst/>
              <a:cxnLst>
                <a:cxn ang="0">
                  <a:pos x="T0" y="T1"/>
                </a:cxn>
                <a:cxn ang="0">
                  <a:pos x="T2" y="T3"/>
                </a:cxn>
                <a:cxn ang="0">
                  <a:pos x="T4" y="T5"/>
                </a:cxn>
                <a:cxn ang="0">
                  <a:pos x="T6" y="T7"/>
                </a:cxn>
                <a:cxn ang="0">
                  <a:pos x="T8" y="T9"/>
                </a:cxn>
                <a:cxn ang="0">
                  <a:pos x="T10" y="T11"/>
                </a:cxn>
                <a:cxn ang="0">
                  <a:pos x="T12" y="T13"/>
                </a:cxn>
              </a:cxnLst>
              <a:rect l="0" t="0" r="r" b="b"/>
              <a:pathLst>
                <a:path w="69" h="163">
                  <a:moveTo>
                    <a:pt x="69" y="0"/>
                  </a:moveTo>
                  <a:lnTo>
                    <a:pt x="64" y="0"/>
                  </a:lnTo>
                  <a:lnTo>
                    <a:pt x="0" y="129"/>
                  </a:lnTo>
                  <a:lnTo>
                    <a:pt x="0" y="163"/>
                  </a:lnTo>
                  <a:lnTo>
                    <a:pt x="7" y="163"/>
                  </a:lnTo>
                  <a:lnTo>
                    <a:pt x="69" y="33"/>
                  </a:lnTo>
                  <a:lnTo>
                    <a:pt x="6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46" name="Freeform 245"/>
            <p:cNvSpPr>
              <a:spLocks/>
            </p:cNvSpPr>
            <p:nvPr/>
          </p:nvSpPr>
          <p:spPr bwMode="auto">
            <a:xfrm>
              <a:off x="3682" y="393"/>
              <a:ext cx="20" cy="67"/>
            </a:xfrm>
            <a:custGeom>
              <a:avLst/>
              <a:gdLst>
                <a:gd name="T0" fmla="*/ 16 w 20"/>
                <a:gd name="T1" fmla="*/ 0 h 67"/>
                <a:gd name="T2" fmla="*/ 9 w 20"/>
                <a:gd name="T3" fmla="*/ 2 h 67"/>
                <a:gd name="T4" fmla="*/ 0 w 20"/>
                <a:gd name="T5" fmla="*/ 33 h 67"/>
                <a:gd name="T6" fmla="*/ 9 w 20"/>
                <a:gd name="T7" fmla="*/ 64 h 67"/>
                <a:gd name="T8" fmla="*/ 16 w 20"/>
                <a:gd name="T9" fmla="*/ 67 h 67"/>
                <a:gd name="T10" fmla="*/ 16 w 20"/>
                <a:gd name="T11" fmla="*/ 0 h 67"/>
              </a:gdLst>
              <a:ahLst/>
              <a:cxnLst>
                <a:cxn ang="0">
                  <a:pos x="T0" y="T1"/>
                </a:cxn>
                <a:cxn ang="0">
                  <a:pos x="T2" y="T3"/>
                </a:cxn>
                <a:cxn ang="0">
                  <a:pos x="T4" y="T5"/>
                </a:cxn>
                <a:cxn ang="0">
                  <a:pos x="T6" y="T7"/>
                </a:cxn>
                <a:cxn ang="0">
                  <a:pos x="T8" y="T9"/>
                </a:cxn>
                <a:cxn ang="0">
                  <a:pos x="T10" y="T11"/>
                </a:cxn>
              </a:cxnLst>
              <a:rect l="0" t="0" r="r" b="b"/>
              <a:pathLst>
                <a:path w="20" h="67">
                  <a:moveTo>
                    <a:pt x="16" y="0"/>
                  </a:moveTo>
                  <a:lnTo>
                    <a:pt x="9" y="2"/>
                  </a:lnTo>
                  <a:lnTo>
                    <a:pt x="0" y="33"/>
                  </a:lnTo>
                  <a:lnTo>
                    <a:pt x="9" y="64"/>
                  </a:lnTo>
                  <a:lnTo>
                    <a:pt x="16" y="67"/>
                  </a:lnTo>
                  <a:lnTo>
                    <a:pt x="16"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47" name="Freeform 246"/>
            <p:cNvSpPr>
              <a:spLocks/>
            </p:cNvSpPr>
            <p:nvPr/>
          </p:nvSpPr>
          <p:spPr bwMode="auto">
            <a:xfrm>
              <a:off x="3617" y="307"/>
              <a:ext cx="20" cy="76"/>
            </a:xfrm>
            <a:custGeom>
              <a:avLst/>
              <a:gdLst>
                <a:gd name="T0" fmla="*/ 0 w 20"/>
                <a:gd name="T1" fmla="*/ 0 h 76"/>
                <a:gd name="T2" fmla="*/ 0 w 20"/>
                <a:gd name="T3" fmla="*/ 16 h 76"/>
                <a:gd name="T4" fmla="*/ 2 w 20"/>
                <a:gd name="T5" fmla="*/ 19 h 76"/>
                <a:gd name="T6" fmla="*/ 4 w 20"/>
                <a:gd name="T7" fmla="*/ 38 h 76"/>
                <a:gd name="T8" fmla="*/ 2 w 20"/>
                <a:gd name="T9" fmla="*/ 57 h 76"/>
                <a:gd name="T10" fmla="*/ 0 w 20"/>
                <a:gd name="T11" fmla="*/ 60 h 76"/>
                <a:gd name="T12" fmla="*/ 0 w 20"/>
                <a:gd name="T13" fmla="*/ 76 h 76"/>
                <a:gd name="T14" fmla="*/ 11 w 20"/>
                <a:gd name="T15" fmla="*/ 71 h 76"/>
                <a:gd name="T16" fmla="*/ 11 w 20"/>
                <a:gd name="T17" fmla="*/ 4 h 76"/>
                <a:gd name="T18" fmla="*/ 0 w 20"/>
                <a:gd name="T19" fmla="*/ 0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 h="76">
                  <a:moveTo>
                    <a:pt x="0" y="0"/>
                  </a:moveTo>
                  <a:lnTo>
                    <a:pt x="0" y="16"/>
                  </a:lnTo>
                  <a:lnTo>
                    <a:pt x="2" y="19"/>
                  </a:lnTo>
                  <a:lnTo>
                    <a:pt x="4" y="38"/>
                  </a:lnTo>
                  <a:lnTo>
                    <a:pt x="2" y="57"/>
                  </a:lnTo>
                  <a:lnTo>
                    <a:pt x="0" y="60"/>
                  </a:lnTo>
                  <a:lnTo>
                    <a:pt x="0" y="76"/>
                  </a:lnTo>
                  <a:lnTo>
                    <a:pt x="11" y="71"/>
                  </a:lnTo>
                  <a:lnTo>
                    <a:pt x="11" y="4"/>
                  </a:lnTo>
                  <a:lnTo>
                    <a:pt x="0"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48" name="Freeform 247"/>
            <p:cNvSpPr>
              <a:spLocks/>
            </p:cNvSpPr>
            <p:nvPr/>
          </p:nvSpPr>
          <p:spPr bwMode="auto">
            <a:xfrm>
              <a:off x="3617" y="434"/>
              <a:ext cx="20" cy="33"/>
            </a:xfrm>
            <a:custGeom>
              <a:avLst/>
              <a:gdLst>
                <a:gd name="T0" fmla="*/ 11 w 20"/>
                <a:gd name="T1" fmla="*/ 0 h 33"/>
                <a:gd name="T2" fmla="*/ 0 w 20"/>
                <a:gd name="T3" fmla="*/ 23 h 33"/>
                <a:gd name="T4" fmla="*/ 0 w 20"/>
                <a:gd name="T5" fmla="*/ 33 h 33"/>
                <a:gd name="T6" fmla="*/ 11 w 20"/>
                <a:gd name="T7" fmla="*/ 33 h 33"/>
                <a:gd name="T8" fmla="*/ 11 w 20"/>
                <a:gd name="T9" fmla="*/ 0 h 33"/>
              </a:gdLst>
              <a:ahLst/>
              <a:cxnLst>
                <a:cxn ang="0">
                  <a:pos x="T0" y="T1"/>
                </a:cxn>
                <a:cxn ang="0">
                  <a:pos x="T2" y="T3"/>
                </a:cxn>
                <a:cxn ang="0">
                  <a:pos x="T4" y="T5"/>
                </a:cxn>
                <a:cxn ang="0">
                  <a:pos x="T6" y="T7"/>
                </a:cxn>
                <a:cxn ang="0">
                  <a:pos x="T8" y="T9"/>
                </a:cxn>
              </a:cxnLst>
              <a:rect l="0" t="0" r="r" b="b"/>
              <a:pathLst>
                <a:path w="20" h="33">
                  <a:moveTo>
                    <a:pt x="11" y="0"/>
                  </a:moveTo>
                  <a:lnTo>
                    <a:pt x="0" y="23"/>
                  </a:lnTo>
                  <a:lnTo>
                    <a:pt x="0" y="33"/>
                  </a:lnTo>
                  <a:lnTo>
                    <a:pt x="11" y="33"/>
                  </a:lnTo>
                  <a:lnTo>
                    <a:pt x="11"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49" name="Freeform 248"/>
            <p:cNvSpPr>
              <a:spLocks/>
            </p:cNvSpPr>
            <p:nvPr/>
          </p:nvSpPr>
          <p:spPr bwMode="auto">
            <a:xfrm>
              <a:off x="3612" y="304"/>
              <a:ext cx="20" cy="20"/>
            </a:xfrm>
            <a:custGeom>
              <a:avLst/>
              <a:gdLst>
                <a:gd name="T0" fmla="*/ 0 w 20"/>
                <a:gd name="T1" fmla="*/ 0 h 20"/>
                <a:gd name="T2" fmla="*/ 0 w 20"/>
                <a:gd name="T3" fmla="*/ 16 h 20"/>
                <a:gd name="T4" fmla="*/ 4 w 20"/>
                <a:gd name="T5" fmla="*/ 19 h 20"/>
                <a:gd name="T6" fmla="*/ 4 w 20"/>
                <a:gd name="T7" fmla="*/ 2 h 20"/>
                <a:gd name="T8" fmla="*/ 0 w 20"/>
                <a:gd name="T9" fmla="*/ 0 h 20"/>
              </a:gdLst>
              <a:ahLst/>
              <a:cxnLst>
                <a:cxn ang="0">
                  <a:pos x="T0" y="T1"/>
                </a:cxn>
                <a:cxn ang="0">
                  <a:pos x="T2" y="T3"/>
                </a:cxn>
                <a:cxn ang="0">
                  <a:pos x="T4" y="T5"/>
                </a:cxn>
                <a:cxn ang="0">
                  <a:pos x="T6" y="T7"/>
                </a:cxn>
                <a:cxn ang="0">
                  <a:pos x="T8" y="T9"/>
                </a:cxn>
              </a:cxnLst>
              <a:rect l="0" t="0" r="r" b="b"/>
              <a:pathLst>
                <a:path w="20" h="20">
                  <a:moveTo>
                    <a:pt x="0" y="0"/>
                  </a:moveTo>
                  <a:lnTo>
                    <a:pt x="0" y="16"/>
                  </a:lnTo>
                  <a:lnTo>
                    <a:pt x="4" y="19"/>
                  </a:lnTo>
                  <a:lnTo>
                    <a:pt x="4" y="2"/>
                  </a:lnTo>
                  <a:lnTo>
                    <a:pt x="0"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50" name="Freeform 249"/>
            <p:cNvSpPr>
              <a:spLocks/>
            </p:cNvSpPr>
            <p:nvPr/>
          </p:nvSpPr>
          <p:spPr bwMode="auto">
            <a:xfrm>
              <a:off x="3612" y="367"/>
              <a:ext cx="20" cy="20"/>
            </a:xfrm>
            <a:custGeom>
              <a:avLst/>
              <a:gdLst>
                <a:gd name="T0" fmla="*/ 4 w 20"/>
                <a:gd name="T1" fmla="*/ 0 h 20"/>
                <a:gd name="T2" fmla="*/ 0 w 20"/>
                <a:gd name="T3" fmla="*/ 2 h 20"/>
                <a:gd name="T4" fmla="*/ 0 w 20"/>
                <a:gd name="T5" fmla="*/ 19 h 20"/>
                <a:gd name="T6" fmla="*/ 4 w 20"/>
                <a:gd name="T7" fmla="*/ 16 h 20"/>
                <a:gd name="T8" fmla="*/ 4 w 20"/>
                <a:gd name="T9" fmla="*/ 0 h 20"/>
              </a:gdLst>
              <a:ahLst/>
              <a:cxnLst>
                <a:cxn ang="0">
                  <a:pos x="T0" y="T1"/>
                </a:cxn>
                <a:cxn ang="0">
                  <a:pos x="T2" y="T3"/>
                </a:cxn>
                <a:cxn ang="0">
                  <a:pos x="T4" y="T5"/>
                </a:cxn>
                <a:cxn ang="0">
                  <a:pos x="T6" y="T7"/>
                </a:cxn>
                <a:cxn ang="0">
                  <a:pos x="T8" y="T9"/>
                </a:cxn>
              </a:cxnLst>
              <a:rect l="0" t="0" r="r" b="b"/>
              <a:pathLst>
                <a:path w="20" h="20">
                  <a:moveTo>
                    <a:pt x="4" y="0"/>
                  </a:moveTo>
                  <a:lnTo>
                    <a:pt x="0" y="2"/>
                  </a:lnTo>
                  <a:lnTo>
                    <a:pt x="0" y="19"/>
                  </a:lnTo>
                  <a:lnTo>
                    <a:pt x="4" y="16"/>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51" name="Freeform 250"/>
            <p:cNvSpPr>
              <a:spLocks/>
            </p:cNvSpPr>
            <p:nvPr/>
          </p:nvSpPr>
          <p:spPr bwMode="auto">
            <a:xfrm>
              <a:off x="3612" y="458"/>
              <a:ext cx="20" cy="20"/>
            </a:xfrm>
            <a:custGeom>
              <a:avLst/>
              <a:gdLst>
                <a:gd name="T0" fmla="*/ 4 w 20"/>
                <a:gd name="T1" fmla="*/ 0 h 20"/>
                <a:gd name="T2" fmla="*/ 0 w 20"/>
                <a:gd name="T3" fmla="*/ 9 h 20"/>
                <a:gd name="T4" fmla="*/ 4 w 20"/>
                <a:gd name="T5" fmla="*/ 9 h 20"/>
                <a:gd name="T6" fmla="*/ 4 w 20"/>
                <a:gd name="T7" fmla="*/ 0 h 20"/>
              </a:gdLst>
              <a:ahLst/>
              <a:cxnLst>
                <a:cxn ang="0">
                  <a:pos x="T0" y="T1"/>
                </a:cxn>
                <a:cxn ang="0">
                  <a:pos x="T2" y="T3"/>
                </a:cxn>
                <a:cxn ang="0">
                  <a:pos x="T4" y="T5"/>
                </a:cxn>
                <a:cxn ang="0">
                  <a:pos x="T6" y="T7"/>
                </a:cxn>
              </a:cxnLst>
              <a:rect l="0" t="0" r="r" b="b"/>
              <a:pathLst>
                <a:path w="20" h="20">
                  <a:moveTo>
                    <a:pt x="4" y="0"/>
                  </a:moveTo>
                  <a:lnTo>
                    <a:pt x="0" y="9"/>
                  </a:lnTo>
                  <a:lnTo>
                    <a:pt x="4" y="9"/>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52" name="Freeform 251"/>
            <p:cNvSpPr>
              <a:spLocks/>
            </p:cNvSpPr>
            <p:nvPr/>
          </p:nvSpPr>
          <p:spPr bwMode="auto">
            <a:xfrm>
              <a:off x="3578" y="304"/>
              <a:ext cx="34" cy="82"/>
            </a:xfrm>
            <a:custGeom>
              <a:avLst/>
              <a:gdLst>
                <a:gd name="T0" fmla="*/ 33 w 34"/>
                <a:gd name="T1" fmla="*/ 0 h 82"/>
                <a:gd name="T2" fmla="*/ 7 w 34"/>
                <a:gd name="T3" fmla="*/ 9 h 82"/>
                <a:gd name="T4" fmla="*/ 0 w 34"/>
                <a:gd name="T5" fmla="*/ 40 h 82"/>
                <a:gd name="T6" fmla="*/ 7 w 34"/>
                <a:gd name="T7" fmla="*/ 71 h 82"/>
                <a:gd name="T8" fmla="*/ 33 w 34"/>
                <a:gd name="T9" fmla="*/ 81 h 82"/>
                <a:gd name="T10" fmla="*/ 33 w 34"/>
                <a:gd name="T11" fmla="*/ 64 h 82"/>
                <a:gd name="T12" fmla="*/ 26 w 34"/>
                <a:gd name="T13" fmla="*/ 60 h 82"/>
                <a:gd name="T14" fmla="*/ 21 w 34"/>
                <a:gd name="T15" fmla="*/ 40 h 82"/>
                <a:gd name="T16" fmla="*/ 26 w 34"/>
                <a:gd name="T17" fmla="*/ 21 h 82"/>
                <a:gd name="T18" fmla="*/ 33 w 34"/>
                <a:gd name="T19" fmla="*/ 16 h 82"/>
                <a:gd name="T20" fmla="*/ 33 w 34"/>
                <a:gd name="T21" fmla="*/ 0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4" h="82">
                  <a:moveTo>
                    <a:pt x="33" y="0"/>
                  </a:moveTo>
                  <a:lnTo>
                    <a:pt x="7" y="9"/>
                  </a:lnTo>
                  <a:lnTo>
                    <a:pt x="0" y="40"/>
                  </a:lnTo>
                  <a:lnTo>
                    <a:pt x="7" y="71"/>
                  </a:lnTo>
                  <a:lnTo>
                    <a:pt x="33" y="81"/>
                  </a:lnTo>
                  <a:lnTo>
                    <a:pt x="33" y="64"/>
                  </a:lnTo>
                  <a:lnTo>
                    <a:pt x="26" y="60"/>
                  </a:lnTo>
                  <a:lnTo>
                    <a:pt x="21" y="40"/>
                  </a:lnTo>
                  <a:lnTo>
                    <a:pt x="26" y="21"/>
                  </a:lnTo>
                  <a:lnTo>
                    <a:pt x="33" y="16"/>
                  </a:lnTo>
                  <a:lnTo>
                    <a:pt x="33"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nvGrpSpPr>
            <p:cNvPr id="253" name="Group 252"/>
            <p:cNvGrpSpPr>
              <a:grpSpLocks/>
            </p:cNvGrpSpPr>
            <p:nvPr/>
          </p:nvGrpSpPr>
          <p:grpSpPr bwMode="auto">
            <a:xfrm>
              <a:off x="2126" y="460"/>
              <a:ext cx="5189" cy="521"/>
              <a:chOff x="2126" y="460"/>
              <a:chExt cx="5189" cy="521"/>
            </a:xfrm>
          </p:grpSpPr>
          <p:sp>
            <p:nvSpPr>
              <p:cNvPr id="306" name="Freeform 305"/>
              <p:cNvSpPr>
                <a:spLocks/>
              </p:cNvSpPr>
              <p:nvPr/>
            </p:nvSpPr>
            <p:spPr bwMode="auto">
              <a:xfrm>
                <a:off x="2126" y="460"/>
                <a:ext cx="5189" cy="521"/>
              </a:xfrm>
              <a:custGeom>
                <a:avLst/>
                <a:gdLst>
                  <a:gd name="T0" fmla="*/ 2577 w 5189"/>
                  <a:gd name="T1" fmla="*/ 0 h 521"/>
                  <a:gd name="T2" fmla="*/ 273 w 5189"/>
                  <a:gd name="T3" fmla="*/ 290 h 521"/>
                  <a:gd name="T4" fmla="*/ 0 w 5189"/>
                  <a:gd name="T5" fmla="*/ 520 h 521"/>
                  <a:gd name="T6" fmla="*/ 2563 w 5189"/>
                  <a:gd name="T7" fmla="*/ 187 h 521"/>
                  <a:gd name="T8" fmla="*/ 4065 w 5189"/>
                  <a:gd name="T9" fmla="*/ 187 h 521"/>
                  <a:gd name="T10" fmla="*/ 2577 w 5189"/>
                  <a:gd name="T11" fmla="*/ 0 h 521"/>
                </a:gdLst>
                <a:ahLst/>
                <a:cxnLst>
                  <a:cxn ang="0">
                    <a:pos x="T0" y="T1"/>
                  </a:cxn>
                  <a:cxn ang="0">
                    <a:pos x="T2" y="T3"/>
                  </a:cxn>
                  <a:cxn ang="0">
                    <a:pos x="T4" y="T5"/>
                  </a:cxn>
                  <a:cxn ang="0">
                    <a:pos x="T6" y="T7"/>
                  </a:cxn>
                  <a:cxn ang="0">
                    <a:pos x="T8" y="T9"/>
                  </a:cxn>
                  <a:cxn ang="0">
                    <a:pos x="T10" y="T11"/>
                  </a:cxn>
                </a:cxnLst>
                <a:rect l="0" t="0" r="r" b="b"/>
                <a:pathLst>
                  <a:path w="5189" h="521">
                    <a:moveTo>
                      <a:pt x="2577" y="0"/>
                    </a:moveTo>
                    <a:lnTo>
                      <a:pt x="273" y="290"/>
                    </a:lnTo>
                    <a:lnTo>
                      <a:pt x="0" y="520"/>
                    </a:lnTo>
                    <a:lnTo>
                      <a:pt x="2563" y="187"/>
                    </a:lnTo>
                    <a:lnTo>
                      <a:pt x="4065" y="187"/>
                    </a:lnTo>
                    <a:lnTo>
                      <a:pt x="2577" y="0"/>
                    </a:lnTo>
                  </a:path>
                </a:pathLst>
              </a:custGeom>
              <a:solidFill>
                <a:srgbClr val="FFFF54"/>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07" name="Freeform 306"/>
              <p:cNvSpPr>
                <a:spLocks/>
              </p:cNvSpPr>
              <p:nvPr/>
            </p:nvSpPr>
            <p:spPr bwMode="auto">
              <a:xfrm>
                <a:off x="2126" y="460"/>
                <a:ext cx="5189" cy="521"/>
              </a:xfrm>
              <a:custGeom>
                <a:avLst/>
                <a:gdLst>
                  <a:gd name="T0" fmla="*/ 4065 w 5189"/>
                  <a:gd name="T1" fmla="*/ 187 h 521"/>
                  <a:gd name="T2" fmla="*/ 2563 w 5189"/>
                  <a:gd name="T3" fmla="*/ 187 h 521"/>
                  <a:gd name="T4" fmla="*/ 5188 w 5189"/>
                  <a:gd name="T5" fmla="*/ 520 h 521"/>
                  <a:gd name="T6" fmla="*/ 4886 w 5189"/>
                  <a:gd name="T7" fmla="*/ 290 h 521"/>
                  <a:gd name="T8" fmla="*/ 4065 w 5189"/>
                  <a:gd name="T9" fmla="*/ 187 h 521"/>
                </a:gdLst>
                <a:ahLst/>
                <a:cxnLst>
                  <a:cxn ang="0">
                    <a:pos x="T0" y="T1"/>
                  </a:cxn>
                  <a:cxn ang="0">
                    <a:pos x="T2" y="T3"/>
                  </a:cxn>
                  <a:cxn ang="0">
                    <a:pos x="T4" y="T5"/>
                  </a:cxn>
                  <a:cxn ang="0">
                    <a:pos x="T6" y="T7"/>
                  </a:cxn>
                  <a:cxn ang="0">
                    <a:pos x="T8" y="T9"/>
                  </a:cxn>
                </a:cxnLst>
                <a:rect l="0" t="0" r="r" b="b"/>
                <a:pathLst>
                  <a:path w="5189" h="521">
                    <a:moveTo>
                      <a:pt x="4065" y="187"/>
                    </a:moveTo>
                    <a:lnTo>
                      <a:pt x="2563" y="187"/>
                    </a:lnTo>
                    <a:lnTo>
                      <a:pt x="5188" y="520"/>
                    </a:lnTo>
                    <a:lnTo>
                      <a:pt x="4886" y="290"/>
                    </a:lnTo>
                    <a:lnTo>
                      <a:pt x="4065" y="187"/>
                    </a:lnTo>
                  </a:path>
                </a:pathLst>
              </a:custGeom>
              <a:solidFill>
                <a:srgbClr val="FFFF54"/>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sp>
          <p:nvSpPr>
            <p:cNvPr id="254" name="Rectangle 253"/>
            <p:cNvSpPr>
              <a:spLocks noChangeArrowheads="1"/>
            </p:cNvSpPr>
            <p:nvPr/>
          </p:nvSpPr>
          <p:spPr bwMode="auto">
            <a:xfrm>
              <a:off x="2102" y="0"/>
              <a:ext cx="5240" cy="11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0" tIns="0" rIns="0" bIns="0" anchor="t" anchorCtr="0" upright="1">
              <a:noAutofit/>
            </a:bodyPr>
            <a:lstStyle/>
            <a:p>
              <a:pPr algn="l">
                <a:lnSpc>
                  <a:spcPts val="5700"/>
                </a:lnSpc>
                <a:spcAft>
                  <a:spcPts val="0"/>
                </a:spcAft>
              </a:pPr>
              <a:endParaRPr lang="en-AU" sz="1200">
                <a:effectLst/>
                <a:latin typeface="Times New Roman"/>
                <a:ea typeface="Calibri"/>
                <a:cs typeface="Times New Roman"/>
              </a:endParaRPr>
            </a:p>
            <a:p>
              <a:pPr>
                <a:lnSpc>
                  <a:spcPct val="115000"/>
                </a:lnSpc>
                <a:spcAft>
                  <a:spcPts val="0"/>
                </a:spcAft>
              </a:pPr>
              <a:r>
                <a:rPr lang="en-AU" sz="1200">
                  <a:effectLst/>
                  <a:latin typeface="Times New Roman"/>
                  <a:ea typeface="Calibri"/>
                  <a:cs typeface="Times New Roman"/>
                </a:rPr>
                <a:t> </a:t>
              </a:r>
              <a:endParaRPr lang="en-AU" sz="1100">
                <a:effectLst/>
                <a:latin typeface="Calibri"/>
                <a:ea typeface="Calibri"/>
                <a:cs typeface="Times New Roman"/>
              </a:endParaRPr>
            </a:p>
          </p:txBody>
        </p:sp>
        <p:grpSp>
          <p:nvGrpSpPr>
            <p:cNvPr id="255" name="Group 254"/>
            <p:cNvGrpSpPr>
              <a:grpSpLocks/>
            </p:cNvGrpSpPr>
            <p:nvPr/>
          </p:nvGrpSpPr>
          <p:grpSpPr bwMode="auto">
            <a:xfrm>
              <a:off x="7644" y="976"/>
              <a:ext cx="98" cy="125"/>
              <a:chOff x="7644" y="976"/>
              <a:chExt cx="98" cy="125"/>
            </a:xfrm>
          </p:grpSpPr>
          <p:sp>
            <p:nvSpPr>
              <p:cNvPr id="304" name="Freeform 303"/>
              <p:cNvSpPr>
                <a:spLocks/>
              </p:cNvSpPr>
              <p:nvPr/>
            </p:nvSpPr>
            <p:spPr bwMode="auto">
              <a:xfrm>
                <a:off x="7644" y="976"/>
                <a:ext cx="98" cy="125"/>
              </a:xfrm>
              <a:custGeom>
                <a:avLst/>
                <a:gdLst>
                  <a:gd name="T0" fmla="*/ 28 w 98"/>
                  <a:gd name="T1" fmla="*/ 7 h 125"/>
                  <a:gd name="T2" fmla="*/ 16 w 98"/>
                  <a:gd name="T3" fmla="*/ 26 h 125"/>
                  <a:gd name="T4" fmla="*/ 55 w 98"/>
                  <a:gd name="T5" fmla="*/ 28 h 125"/>
                  <a:gd name="T6" fmla="*/ 0 w 98"/>
                  <a:gd name="T7" fmla="*/ 110 h 125"/>
                  <a:gd name="T8" fmla="*/ 21 w 98"/>
                  <a:gd name="T9" fmla="*/ 124 h 125"/>
                  <a:gd name="T10" fmla="*/ 98 w 98"/>
                  <a:gd name="T11" fmla="*/ 12 h 125"/>
                  <a:gd name="T12" fmla="*/ 95 w 98"/>
                  <a:gd name="T13" fmla="*/ 9 h 125"/>
                  <a:gd name="T14" fmla="*/ 55 w 98"/>
                  <a:gd name="T15" fmla="*/ 9 h 125"/>
                  <a:gd name="T16" fmla="*/ 28 w 98"/>
                  <a:gd name="T17" fmla="*/ 7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8" h="125">
                    <a:moveTo>
                      <a:pt x="28" y="7"/>
                    </a:moveTo>
                    <a:lnTo>
                      <a:pt x="16" y="26"/>
                    </a:lnTo>
                    <a:lnTo>
                      <a:pt x="55" y="28"/>
                    </a:lnTo>
                    <a:lnTo>
                      <a:pt x="0" y="110"/>
                    </a:lnTo>
                    <a:lnTo>
                      <a:pt x="21" y="124"/>
                    </a:lnTo>
                    <a:lnTo>
                      <a:pt x="98" y="12"/>
                    </a:lnTo>
                    <a:lnTo>
                      <a:pt x="95" y="9"/>
                    </a:lnTo>
                    <a:lnTo>
                      <a:pt x="55" y="9"/>
                    </a:lnTo>
                    <a:lnTo>
                      <a:pt x="28" y="7"/>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05" name="Freeform 304"/>
              <p:cNvSpPr>
                <a:spLocks/>
              </p:cNvSpPr>
              <p:nvPr/>
            </p:nvSpPr>
            <p:spPr bwMode="auto">
              <a:xfrm>
                <a:off x="7644" y="976"/>
                <a:ext cx="98" cy="125"/>
              </a:xfrm>
              <a:custGeom>
                <a:avLst/>
                <a:gdLst>
                  <a:gd name="T0" fmla="*/ 81 w 98"/>
                  <a:gd name="T1" fmla="*/ 0 h 125"/>
                  <a:gd name="T2" fmla="*/ 55 w 98"/>
                  <a:gd name="T3" fmla="*/ 9 h 125"/>
                  <a:gd name="T4" fmla="*/ 95 w 98"/>
                  <a:gd name="T5" fmla="*/ 9 h 125"/>
                  <a:gd name="T6" fmla="*/ 81 w 98"/>
                  <a:gd name="T7" fmla="*/ 0 h 125"/>
                </a:gdLst>
                <a:ahLst/>
                <a:cxnLst>
                  <a:cxn ang="0">
                    <a:pos x="T0" y="T1"/>
                  </a:cxn>
                  <a:cxn ang="0">
                    <a:pos x="T2" y="T3"/>
                  </a:cxn>
                  <a:cxn ang="0">
                    <a:pos x="T4" y="T5"/>
                  </a:cxn>
                  <a:cxn ang="0">
                    <a:pos x="T6" y="T7"/>
                  </a:cxn>
                </a:cxnLst>
                <a:rect l="0" t="0" r="r" b="b"/>
                <a:pathLst>
                  <a:path w="98" h="125">
                    <a:moveTo>
                      <a:pt x="81" y="0"/>
                    </a:moveTo>
                    <a:lnTo>
                      <a:pt x="55" y="9"/>
                    </a:lnTo>
                    <a:lnTo>
                      <a:pt x="95" y="9"/>
                    </a:lnTo>
                    <a:lnTo>
                      <a:pt x="81"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sp>
          <p:nvSpPr>
            <p:cNvPr id="256" name="Freeform 255"/>
            <p:cNvSpPr>
              <a:spLocks/>
            </p:cNvSpPr>
            <p:nvPr/>
          </p:nvSpPr>
          <p:spPr bwMode="auto">
            <a:xfrm>
              <a:off x="7750" y="1046"/>
              <a:ext cx="36" cy="36"/>
            </a:xfrm>
            <a:custGeom>
              <a:avLst/>
              <a:gdLst>
                <a:gd name="T0" fmla="*/ 14 w 36"/>
                <a:gd name="T1" fmla="*/ 0 h 36"/>
                <a:gd name="T2" fmla="*/ 0 w 36"/>
                <a:gd name="T3" fmla="*/ 21 h 36"/>
                <a:gd name="T4" fmla="*/ 21 w 36"/>
                <a:gd name="T5" fmla="*/ 36 h 36"/>
                <a:gd name="T6" fmla="*/ 36 w 36"/>
                <a:gd name="T7" fmla="*/ 14 h 36"/>
                <a:gd name="T8" fmla="*/ 14 w 36"/>
                <a:gd name="T9" fmla="*/ 0 h 36"/>
              </a:gdLst>
              <a:ahLst/>
              <a:cxnLst>
                <a:cxn ang="0">
                  <a:pos x="T0" y="T1"/>
                </a:cxn>
                <a:cxn ang="0">
                  <a:pos x="T2" y="T3"/>
                </a:cxn>
                <a:cxn ang="0">
                  <a:pos x="T4" y="T5"/>
                </a:cxn>
                <a:cxn ang="0">
                  <a:pos x="T6" y="T7"/>
                </a:cxn>
                <a:cxn ang="0">
                  <a:pos x="T8" y="T9"/>
                </a:cxn>
              </a:cxnLst>
              <a:rect l="0" t="0" r="r" b="b"/>
              <a:pathLst>
                <a:path w="36" h="36">
                  <a:moveTo>
                    <a:pt x="14" y="0"/>
                  </a:moveTo>
                  <a:lnTo>
                    <a:pt x="0" y="21"/>
                  </a:lnTo>
                  <a:lnTo>
                    <a:pt x="21" y="36"/>
                  </a:lnTo>
                  <a:lnTo>
                    <a:pt x="36" y="14"/>
                  </a:lnTo>
                  <a:lnTo>
                    <a:pt x="1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57" name="Freeform 256"/>
            <p:cNvSpPr>
              <a:spLocks/>
            </p:cNvSpPr>
            <p:nvPr/>
          </p:nvSpPr>
          <p:spPr bwMode="auto">
            <a:xfrm>
              <a:off x="7709" y="1106"/>
              <a:ext cx="36" cy="38"/>
            </a:xfrm>
            <a:custGeom>
              <a:avLst/>
              <a:gdLst>
                <a:gd name="T0" fmla="*/ 14 w 36"/>
                <a:gd name="T1" fmla="*/ 0 h 38"/>
                <a:gd name="T2" fmla="*/ 0 w 36"/>
                <a:gd name="T3" fmla="*/ 21 h 38"/>
                <a:gd name="T4" fmla="*/ 21 w 36"/>
                <a:gd name="T5" fmla="*/ 38 h 38"/>
                <a:gd name="T6" fmla="*/ 35 w 36"/>
                <a:gd name="T7" fmla="*/ 14 h 38"/>
                <a:gd name="T8" fmla="*/ 14 w 36"/>
                <a:gd name="T9" fmla="*/ 0 h 38"/>
              </a:gdLst>
              <a:ahLst/>
              <a:cxnLst>
                <a:cxn ang="0">
                  <a:pos x="T0" y="T1"/>
                </a:cxn>
                <a:cxn ang="0">
                  <a:pos x="T2" y="T3"/>
                </a:cxn>
                <a:cxn ang="0">
                  <a:pos x="T4" y="T5"/>
                </a:cxn>
                <a:cxn ang="0">
                  <a:pos x="T6" y="T7"/>
                </a:cxn>
                <a:cxn ang="0">
                  <a:pos x="T8" y="T9"/>
                </a:cxn>
              </a:cxnLst>
              <a:rect l="0" t="0" r="r" b="b"/>
              <a:pathLst>
                <a:path w="36" h="38">
                  <a:moveTo>
                    <a:pt x="14" y="0"/>
                  </a:moveTo>
                  <a:lnTo>
                    <a:pt x="0" y="21"/>
                  </a:lnTo>
                  <a:lnTo>
                    <a:pt x="21" y="38"/>
                  </a:lnTo>
                  <a:lnTo>
                    <a:pt x="35" y="14"/>
                  </a:lnTo>
                  <a:lnTo>
                    <a:pt x="1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nvGrpSpPr>
            <p:cNvPr id="258" name="Group 257"/>
            <p:cNvGrpSpPr>
              <a:grpSpLocks/>
            </p:cNvGrpSpPr>
            <p:nvPr/>
          </p:nvGrpSpPr>
          <p:grpSpPr bwMode="auto">
            <a:xfrm>
              <a:off x="7750" y="1060"/>
              <a:ext cx="136" cy="146"/>
              <a:chOff x="7750" y="1060"/>
              <a:chExt cx="136" cy="146"/>
            </a:xfrm>
          </p:grpSpPr>
          <p:sp>
            <p:nvSpPr>
              <p:cNvPr id="302" name="Freeform 301"/>
              <p:cNvSpPr>
                <a:spLocks/>
              </p:cNvSpPr>
              <p:nvPr/>
            </p:nvSpPr>
            <p:spPr bwMode="auto">
              <a:xfrm>
                <a:off x="7750" y="1060"/>
                <a:ext cx="136" cy="146"/>
              </a:xfrm>
              <a:custGeom>
                <a:avLst/>
                <a:gdLst>
                  <a:gd name="T0" fmla="*/ 128 w 136"/>
                  <a:gd name="T1" fmla="*/ 24 h 146"/>
                  <a:gd name="T2" fmla="*/ 88 w 136"/>
                  <a:gd name="T3" fmla="*/ 24 h 146"/>
                  <a:gd name="T4" fmla="*/ 103 w 136"/>
                  <a:gd name="T5" fmla="*/ 26 h 146"/>
                  <a:gd name="T6" fmla="*/ 110 w 136"/>
                  <a:gd name="T7" fmla="*/ 38 h 146"/>
                  <a:gd name="T8" fmla="*/ 108 w 136"/>
                  <a:gd name="T9" fmla="*/ 50 h 146"/>
                  <a:gd name="T10" fmla="*/ 93 w 136"/>
                  <a:gd name="T11" fmla="*/ 62 h 146"/>
                  <a:gd name="T12" fmla="*/ 62 w 136"/>
                  <a:gd name="T13" fmla="*/ 67 h 146"/>
                  <a:gd name="T14" fmla="*/ 21 w 136"/>
                  <a:gd name="T15" fmla="*/ 79 h 146"/>
                  <a:gd name="T16" fmla="*/ 0 w 136"/>
                  <a:gd name="T17" fmla="*/ 93 h 146"/>
                  <a:gd name="T18" fmla="*/ 74 w 136"/>
                  <a:gd name="T19" fmla="*/ 146 h 146"/>
                  <a:gd name="T20" fmla="*/ 88 w 136"/>
                  <a:gd name="T21" fmla="*/ 124 h 146"/>
                  <a:gd name="T22" fmla="*/ 45 w 136"/>
                  <a:gd name="T23" fmla="*/ 96 h 146"/>
                  <a:gd name="T24" fmla="*/ 52 w 136"/>
                  <a:gd name="T25" fmla="*/ 93 h 146"/>
                  <a:gd name="T26" fmla="*/ 74 w 136"/>
                  <a:gd name="T27" fmla="*/ 88 h 146"/>
                  <a:gd name="T28" fmla="*/ 98 w 136"/>
                  <a:gd name="T29" fmla="*/ 86 h 146"/>
                  <a:gd name="T30" fmla="*/ 117 w 136"/>
                  <a:gd name="T31" fmla="*/ 76 h 146"/>
                  <a:gd name="T32" fmla="*/ 129 w 136"/>
                  <a:gd name="T33" fmla="*/ 64 h 146"/>
                  <a:gd name="T34" fmla="*/ 136 w 136"/>
                  <a:gd name="T35" fmla="*/ 33 h 146"/>
                  <a:gd name="T36" fmla="*/ 128 w 136"/>
                  <a:gd name="T37" fmla="*/ 24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36" h="146">
                    <a:moveTo>
                      <a:pt x="128" y="24"/>
                    </a:moveTo>
                    <a:lnTo>
                      <a:pt x="88" y="24"/>
                    </a:lnTo>
                    <a:lnTo>
                      <a:pt x="103" y="26"/>
                    </a:lnTo>
                    <a:lnTo>
                      <a:pt x="110" y="38"/>
                    </a:lnTo>
                    <a:lnTo>
                      <a:pt x="108" y="50"/>
                    </a:lnTo>
                    <a:lnTo>
                      <a:pt x="93" y="62"/>
                    </a:lnTo>
                    <a:lnTo>
                      <a:pt x="62" y="67"/>
                    </a:lnTo>
                    <a:lnTo>
                      <a:pt x="21" y="79"/>
                    </a:lnTo>
                    <a:lnTo>
                      <a:pt x="0" y="93"/>
                    </a:lnTo>
                    <a:lnTo>
                      <a:pt x="74" y="146"/>
                    </a:lnTo>
                    <a:lnTo>
                      <a:pt x="88" y="124"/>
                    </a:lnTo>
                    <a:lnTo>
                      <a:pt x="45" y="96"/>
                    </a:lnTo>
                    <a:lnTo>
                      <a:pt x="52" y="93"/>
                    </a:lnTo>
                    <a:lnTo>
                      <a:pt x="74" y="88"/>
                    </a:lnTo>
                    <a:lnTo>
                      <a:pt x="98" y="86"/>
                    </a:lnTo>
                    <a:lnTo>
                      <a:pt x="117" y="76"/>
                    </a:lnTo>
                    <a:lnTo>
                      <a:pt x="129" y="64"/>
                    </a:lnTo>
                    <a:lnTo>
                      <a:pt x="136" y="33"/>
                    </a:lnTo>
                    <a:lnTo>
                      <a:pt x="128" y="24"/>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03" name="Freeform 302"/>
              <p:cNvSpPr>
                <a:spLocks/>
              </p:cNvSpPr>
              <p:nvPr/>
            </p:nvSpPr>
            <p:spPr bwMode="auto">
              <a:xfrm>
                <a:off x="7750" y="1060"/>
                <a:ext cx="136" cy="146"/>
              </a:xfrm>
              <a:custGeom>
                <a:avLst/>
                <a:gdLst>
                  <a:gd name="T0" fmla="*/ 84 w 136"/>
                  <a:gd name="T1" fmla="*/ 0 h 146"/>
                  <a:gd name="T2" fmla="*/ 55 w 136"/>
                  <a:gd name="T3" fmla="*/ 19 h 146"/>
                  <a:gd name="T4" fmla="*/ 74 w 136"/>
                  <a:gd name="T5" fmla="*/ 33 h 146"/>
                  <a:gd name="T6" fmla="*/ 88 w 136"/>
                  <a:gd name="T7" fmla="*/ 24 h 146"/>
                  <a:gd name="T8" fmla="*/ 128 w 136"/>
                  <a:gd name="T9" fmla="*/ 24 h 146"/>
                  <a:gd name="T10" fmla="*/ 115 w 136"/>
                  <a:gd name="T11" fmla="*/ 9 h 146"/>
                  <a:gd name="T12" fmla="*/ 84 w 136"/>
                  <a:gd name="T13" fmla="*/ 0 h 146"/>
                </a:gdLst>
                <a:ahLst/>
                <a:cxnLst>
                  <a:cxn ang="0">
                    <a:pos x="T0" y="T1"/>
                  </a:cxn>
                  <a:cxn ang="0">
                    <a:pos x="T2" y="T3"/>
                  </a:cxn>
                  <a:cxn ang="0">
                    <a:pos x="T4" y="T5"/>
                  </a:cxn>
                  <a:cxn ang="0">
                    <a:pos x="T6" y="T7"/>
                  </a:cxn>
                  <a:cxn ang="0">
                    <a:pos x="T8" y="T9"/>
                  </a:cxn>
                  <a:cxn ang="0">
                    <a:pos x="T10" y="T11"/>
                  </a:cxn>
                  <a:cxn ang="0">
                    <a:pos x="T12" y="T13"/>
                  </a:cxn>
                </a:cxnLst>
                <a:rect l="0" t="0" r="r" b="b"/>
                <a:pathLst>
                  <a:path w="136" h="146">
                    <a:moveTo>
                      <a:pt x="84" y="0"/>
                    </a:moveTo>
                    <a:lnTo>
                      <a:pt x="55" y="19"/>
                    </a:lnTo>
                    <a:lnTo>
                      <a:pt x="74" y="33"/>
                    </a:lnTo>
                    <a:lnTo>
                      <a:pt x="88" y="24"/>
                    </a:lnTo>
                    <a:lnTo>
                      <a:pt x="128" y="24"/>
                    </a:lnTo>
                    <a:lnTo>
                      <a:pt x="115" y="9"/>
                    </a:lnTo>
                    <a:lnTo>
                      <a:pt x="8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grpSp>
          <p:nvGrpSpPr>
            <p:cNvPr id="259" name="Group 258"/>
            <p:cNvGrpSpPr>
              <a:grpSpLocks/>
            </p:cNvGrpSpPr>
            <p:nvPr/>
          </p:nvGrpSpPr>
          <p:grpSpPr bwMode="auto">
            <a:xfrm>
              <a:off x="8489" y="1060"/>
              <a:ext cx="115" cy="113"/>
              <a:chOff x="8489" y="1060"/>
              <a:chExt cx="115" cy="113"/>
            </a:xfrm>
          </p:grpSpPr>
          <p:sp>
            <p:nvSpPr>
              <p:cNvPr id="300" name="Freeform 299"/>
              <p:cNvSpPr>
                <a:spLocks/>
              </p:cNvSpPr>
              <p:nvPr/>
            </p:nvSpPr>
            <p:spPr bwMode="auto">
              <a:xfrm>
                <a:off x="8489" y="1060"/>
                <a:ext cx="115" cy="113"/>
              </a:xfrm>
              <a:custGeom>
                <a:avLst/>
                <a:gdLst>
                  <a:gd name="T0" fmla="*/ 64 w 115"/>
                  <a:gd name="T1" fmla="*/ 45 h 113"/>
                  <a:gd name="T2" fmla="*/ 28 w 115"/>
                  <a:gd name="T3" fmla="*/ 45 h 113"/>
                  <a:gd name="T4" fmla="*/ 95 w 115"/>
                  <a:gd name="T5" fmla="*/ 112 h 113"/>
                  <a:gd name="T6" fmla="*/ 115 w 115"/>
                  <a:gd name="T7" fmla="*/ 96 h 113"/>
                  <a:gd name="T8" fmla="*/ 64 w 115"/>
                  <a:gd name="T9" fmla="*/ 45 h 113"/>
                </a:gdLst>
                <a:ahLst/>
                <a:cxnLst>
                  <a:cxn ang="0">
                    <a:pos x="T0" y="T1"/>
                  </a:cxn>
                  <a:cxn ang="0">
                    <a:pos x="T2" y="T3"/>
                  </a:cxn>
                  <a:cxn ang="0">
                    <a:pos x="T4" y="T5"/>
                  </a:cxn>
                  <a:cxn ang="0">
                    <a:pos x="T6" y="T7"/>
                  </a:cxn>
                  <a:cxn ang="0">
                    <a:pos x="T8" y="T9"/>
                  </a:cxn>
                </a:cxnLst>
                <a:rect l="0" t="0" r="r" b="b"/>
                <a:pathLst>
                  <a:path w="115" h="113">
                    <a:moveTo>
                      <a:pt x="64" y="45"/>
                    </a:moveTo>
                    <a:lnTo>
                      <a:pt x="28" y="45"/>
                    </a:lnTo>
                    <a:lnTo>
                      <a:pt x="95" y="112"/>
                    </a:lnTo>
                    <a:lnTo>
                      <a:pt x="115" y="96"/>
                    </a:lnTo>
                    <a:lnTo>
                      <a:pt x="64" y="45"/>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01" name="Freeform 300"/>
              <p:cNvSpPr>
                <a:spLocks/>
              </p:cNvSpPr>
              <p:nvPr/>
            </p:nvSpPr>
            <p:spPr bwMode="auto">
              <a:xfrm>
                <a:off x="8489" y="1060"/>
                <a:ext cx="115" cy="113"/>
              </a:xfrm>
              <a:custGeom>
                <a:avLst/>
                <a:gdLst>
                  <a:gd name="T0" fmla="*/ 19 w 115"/>
                  <a:gd name="T1" fmla="*/ 0 h 113"/>
                  <a:gd name="T2" fmla="*/ 2 w 115"/>
                  <a:gd name="T3" fmla="*/ 14 h 113"/>
                  <a:gd name="T4" fmla="*/ 7 w 115"/>
                  <a:gd name="T5" fmla="*/ 40 h 113"/>
                  <a:gd name="T6" fmla="*/ 0 w 115"/>
                  <a:gd name="T7" fmla="*/ 64 h 113"/>
                  <a:gd name="T8" fmla="*/ 16 w 115"/>
                  <a:gd name="T9" fmla="*/ 81 h 113"/>
                  <a:gd name="T10" fmla="*/ 28 w 115"/>
                  <a:gd name="T11" fmla="*/ 45 h 113"/>
                  <a:gd name="T12" fmla="*/ 64 w 115"/>
                  <a:gd name="T13" fmla="*/ 45 h 113"/>
                  <a:gd name="T14" fmla="*/ 19 w 115"/>
                  <a:gd name="T15" fmla="*/ 0 h 1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5" h="113">
                    <a:moveTo>
                      <a:pt x="19" y="0"/>
                    </a:moveTo>
                    <a:lnTo>
                      <a:pt x="2" y="14"/>
                    </a:lnTo>
                    <a:lnTo>
                      <a:pt x="7" y="40"/>
                    </a:lnTo>
                    <a:lnTo>
                      <a:pt x="0" y="64"/>
                    </a:lnTo>
                    <a:lnTo>
                      <a:pt x="16" y="81"/>
                    </a:lnTo>
                    <a:lnTo>
                      <a:pt x="28" y="45"/>
                    </a:lnTo>
                    <a:lnTo>
                      <a:pt x="64" y="45"/>
                    </a:lnTo>
                    <a:lnTo>
                      <a:pt x="1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sp>
          <p:nvSpPr>
            <p:cNvPr id="260" name="Freeform 259"/>
            <p:cNvSpPr>
              <a:spLocks/>
            </p:cNvSpPr>
            <p:nvPr/>
          </p:nvSpPr>
          <p:spPr bwMode="auto">
            <a:xfrm>
              <a:off x="8570" y="1034"/>
              <a:ext cx="36" cy="38"/>
            </a:xfrm>
            <a:custGeom>
              <a:avLst/>
              <a:gdLst>
                <a:gd name="T0" fmla="*/ 19 w 36"/>
                <a:gd name="T1" fmla="*/ 0 h 38"/>
                <a:gd name="T2" fmla="*/ 0 w 36"/>
                <a:gd name="T3" fmla="*/ 16 h 38"/>
                <a:gd name="T4" fmla="*/ 16 w 36"/>
                <a:gd name="T5" fmla="*/ 38 h 38"/>
                <a:gd name="T6" fmla="*/ 36 w 36"/>
                <a:gd name="T7" fmla="*/ 19 h 38"/>
                <a:gd name="T8" fmla="*/ 19 w 36"/>
                <a:gd name="T9" fmla="*/ 0 h 38"/>
              </a:gdLst>
              <a:ahLst/>
              <a:cxnLst>
                <a:cxn ang="0">
                  <a:pos x="T0" y="T1"/>
                </a:cxn>
                <a:cxn ang="0">
                  <a:pos x="T2" y="T3"/>
                </a:cxn>
                <a:cxn ang="0">
                  <a:pos x="T4" y="T5"/>
                </a:cxn>
                <a:cxn ang="0">
                  <a:pos x="T6" y="T7"/>
                </a:cxn>
                <a:cxn ang="0">
                  <a:pos x="T8" y="T9"/>
                </a:cxn>
              </a:cxnLst>
              <a:rect l="0" t="0" r="r" b="b"/>
              <a:pathLst>
                <a:path w="36" h="38">
                  <a:moveTo>
                    <a:pt x="19" y="0"/>
                  </a:moveTo>
                  <a:lnTo>
                    <a:pt x="0" y="16"/>
                  </a:lnTo>
                  <a:lnTo>
                    <a:pt x="16" y="38"/>
                  </a:lnTo>
                  <a:lnTo>
                    <a:pt x="36" y="19"/>
                  </a:lnTo>
                  <a:lnTo>
                    <a:pt x="1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61" name="Freeform 260"/>
            <p:cNvSpPr>
              <a:spLocks/>
            </p:cNvSpPr>
            <p:nvPr/>
          </p:nvSpPr>
          <p:spPr bwMode="auto">
            <a:xfrm>
              <a:off x="8618" y="1086"/>
              <a:ext cx="39" cy="36"/>
            </a:xfrm>
            <a:custGeom>
              <a:avLst/>
              <a:gdLst>
                <a:gd name="T0" fmla="*/ 19 w 39"/>
                <a:gd name="T1" fmla="*/ 0 h 36"/>
                <a:gd name="T2" fmla="*/ 0 w 39"/>
                <a:gd name="T3" fmla="*/ 16 h 36"/>
                <a:gd name="T4" fmla="*/ 19 w 39"/>
                <a:gd name="T5" fmla="*/ 35 h 36"/>
                <a:gd name="T6" fmla="*/ 38 w 39"/>
                <a:gd name="T7" fmla="*/ 16 h 36"/>
                <a:gd name="T8" fmla="*/ 19 w 39"/>
                <a:gd name="T9" fmla="*/ 0 h 36"/>
              </a:gdLst>
              <a:ahLst/>
              <a:cxnLst>
                <a:cxn ang="0">
                  <a:pos x="T0" y="T1"/>
                </a:cxn>
                <a:cxn ang="0">
                  <a:pos x="T2" y="T3"/>
                </a:cxn>
                <a:cxn ang="0">
                  <a:pos x="T4" y="T5"/>
                </a:cxn>
                <a:cxn ang="0">
                  <a:pos x="T6" y="T7"/>
                </a:cxn>
                <a:cxn ang="0">
                  <a:pos x="T8" y="T9"/>
                </a:cxn>
              </a:cxnLst>
              <a:rect l="0" t="0" r="r" b="b"/>
              <a:pathLst>
                <a:path w="39" h="36">
                  <a:moveTo>
                    <a:pt x="19" y="0"/>
                  </a:moveTo>
                  <a:lnTo>
                    <a:pt x="0" y="16"/>
                  </a:lnTo>
                  <a:lnTo>
                    <a:pt x="19" y="35"/>
                  </a:lnTo>
                  <a:lnTo>
                    <a:pt x="38" y="16"/>
                  </a:lnTo>
                  <a:lnTo>
                    <a:pt x="1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nvGrpSpPr>
            <p:cNvPr id="262" name="Group 261"/>
            <p:cNvGrpSpPr>
              <a:grpSpLocks/>
            </p:cNvGrpSpPr>
            <p:nvPr/>
          </p:nvGrpSpPr>
          <p:grpSpPr bwMode="auto">
            <a:xfrm>
              <a:off x="8609" y="943"/>
              <a:ext cx="115" cy="115"/>
              <a:chOff x="8609" y="943"/>
              <a:chExt cx="115" cy="115"/>
            </a:xfrm>
          </p:grpSpPr>
          <p:sp>
            <p:nvSpPr>
              <p:cNvPr id="298" name="Freeform 297"/>
              <p:cNvSpPr>
                <a:spLocks/>
              </p:cNvSpPr>
              <p:nvPr/>
            </p:nvSpPr>
            <p:spPr bwMode="auto">
              <a:xfrm>
                <a:off x="8609" y="943"/>
                <a:ext cx="115" cy="115"/>
              </a:xfrm>
              <a:custGeom>
                <a:avLst/>
                <a:gdLst>
                  <a:gd name="T0" fmla="*/ 62 w 115"/>
                  <a:gd name="T1" fmla="*/ 43 h 115"/>
                  <a:gd name="T2" fmla="*/ 26 w 115"/>
                  <a:gd name="T3" fmla="*/ 43 h 115"/>
                  <a:gd name="T4" fmla="*/ 95 w 115"/>
                  <a:gd name="T5" fmla="*/ 115 h 115"/>
                  <a:gd name="T6" fmla="*/ 115 w 115"/>
                  <a:gd name="T7" fmla="*/ 96 h 115"/>
                  <a:gd name="T8" fmla="*/ 62 w 115"/>
                  <a:gd name="T9" fmla="*/ 43 h 115"/>
                </a:gdLst>
                <a:ahLst/>
                <a:cxnLst>
                  <a:cxn ang="0">
                    <a:pos x="T0" y="T1"/>
                  </a:cxn>
                  <a:cxn ang="0">
                    <a:pos x="T2" y="T3"/>
                  </a:cxn>
                  <a:cxn ang="0">
                    <a:pos x="T4" y="T5"/>
                  </a:cxn>
                  <a:cxn ang="0">
                    <a:pos x="T6" y="T7"/>
                  </a:cxn>
                  <a:cxn ang="0">
                    <a:pos x="T8" y="T9"/>
                  </a:cxn>
                </a:cxnLst>
                <a:rect l="0" t="0" r="r" b="b"/>
                <a:pathLst>
                  <a:path w="115" h="115">
                    <a:moveTo>
                      <a:pt x="62" y="43"/>
                    </a:moveTo>
                    <a:lnTo>
                      <a:pt x="26" y="43"/>
                    </a:lnTo>
                    <a:lnTo>
                      <a:pt x="95" y="115"/>
                    </a:lnTo>
                    <a:lnTo>
                      <a:pt x="115" y="96"/>
                    </a:lnTo>
                    <a:lnTo>
                      <a:pt x="62" y="43"/>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99" name="Freeform 298"/>
              <p:cNvSpPr>
                <a:spLocks/>
              </p:cNvSpPr>
              <p:nvPr/>
            </p:nvSpPr>
            <p:spPr bwMode="auto">
              <a:xfrm>
                <a:off x="8609" y="943"/>
                <a:ext cx="115" cy="115"/>
              </a:xfrm>
              <a:custGeom>
                <a:avLst/>
                <a:gdLst>
                  <a:gd name="T0" fmla="*/ 19 w 115"/>
                  <a:gd name="T1" fmla="*/ 0 h 115"/>
                  <a:gd name="T2" fmla="*/ 2 w 115"/>
                  <a:gd name="T3" fmla="*/ 14 h 115"/>
                  <a:gd name="T4" fmla="*/ 7 w 115"/>
                  <a:gd name="T5" fmla="*/ 38 h 115"/>
                  <a:gd name="T6" fmla="*/ 0 w 115"/>
                  <a:gd name="T7" fmla="*/ 64 h 115"/>
                  <a:gd name="T8" fmla="*/ 16 w 115"/>
                  <a:gd name="T9" fmla="*/ 81 h 115"/>
                  <a:gd name="T10" fmla="*/ 26 w 115"/>
                  <a:gd name="T11" fmla="*/ 43 h 115"/>
                  <a:gd name="T12" fmla="*/ 62 w 115"/>
                  <a:gd name="T13" fmla="*/ 43 h 115"/>
                  <a:gd name="T14" fmla="*/ 19 w 115"/>
                  <a:gd name="T15" fmla="*/ 0 h 1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5" h="115">
                    <a:moveTo>
                      <a:pt x="19" y="0"/>
                    </a:moveTo>
                    <a:lnTo>
                      <a:pt x="2" y="14"/>
                    </a:lnTo>
                    <a:lnTo>
                      <a:pt x="7" y="38"/>
                    </a:lnTo>
                    <a:lnTo>
                      <a:pt x="0" y="64"/>
                    </a:lnTo>
                    <a:lnTo>
                      <a:pt x="16" y="81"/>
                    </a:lnTo>
                    <a:lnTo>
                      <a:pt x="26" y="43"/>
                    </a:lnTo>
                    <a:lnTo>
                      <a:pt x="62" y="43"/>
                    </a:lnTo>
                    <a:lnTo>
                      <a:pt x="1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sp>
          <p:nvSpPr>
            <p:cNvPr id="263" name="Freeform 262"/>
            <p:cNvSpPr>
              <a:spLocks/>
            </p:cNvSpPr>
            <p:nvPr/>
          </p:nvSpPr>
          <p:spPr bwMode="auto">
            <a:xfrm>
              <a:off x="432" y="964"/>
              <a:ext cx="602" cy="20"/>
            </a:xfrm>
            <a:custGeom>
              <a:avLst/>
              <a:gdLst>
                <a:gd name="T0" fmla="*/ 0 w 602"/>
                <a:gd name="T1" fmla="*/ 0 h 20"/>
                <a:gd name="T2" fmla="*/ 602 w 602"/>
                <a:gd name="T3" fmla="*/ 0 h 20"/>
              </a:gdLst>
              <a:ahLst/>
              <a:cxnLst>
                <a:cxn ang="0">
                  <a:pos x="T0" y="T1"/>
                </a:cxn>
                <a:cxn ang="0">
                  <a:pos x="T2" y="T3"/>
                </a:cxn>
              </a:cxnLst>
              <a:rect l="0" t="0" r="r" b="b"/>
              <a:pathLst>
                <a:path w="602" h="20">
                  <a:moveTo>
                    <a:pt x="0" y="0"/>
                  </a:moveTo>
                  <a:lnTo>
                    <a:pt x="602" y="0"/>
                  </a:lnTo>
                </a:path>
              </a:pathLst>
            </a:custGeom>
            <a:noFill/>
            <a:ln w="7366">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AU"/>
            </a:p>
          </p:txBody>
        </p:sp>
        <p:sp>
          <p:nvSpPr>
            <p:cNvPr id="264" name="Freeform 263"/>
            <p:cNvSpPr>
              <a:spLocks/>
            </p:cNvSpPr>
            <p:nvPr/>
          </p:nvSpPr>
          <p:spPr bwMode="auto">
            <a:xfrm>
              <a:off x="958" y="870"/>
              <a:ext cx="20" cy="509"/>
            </a:xfrm>
            <a:custGeom>
              <a:avLst/>
              <a:gdLst>
                <a:gd name="T0" fmla="*/ 0 w 20"/>
                <a:gd name="T1" fmla="*/ 0 h 509"/>
                <a:gd name="T2" fmla="*/ 0 w 20"/>
                <a:gd name="T3" fmla="*/ 508 h 509"/>
              </a:gdLst>
              <a:ahLst/>
              <a:cxnLst>
                <a:cxn ang="0">
                  <a:pos x="T0" y="T1"/>
                </a:cxn>
                <a:cxn ang="0">
                  <a:pos x="T2" y="T3"/>
                </a:cxn>
              </a:cxnLst>
              <a:rect l="0" t="0" r="r" b="b"/>
              <a:pathLst>
                <a:path w="20" h="509">
                  <a:moveTo>
                    <a:pt x="0" y="0"/>
                  </a:moveTo>
                  <a:lnTo>
                    <a:pt x="0" y="508"/>
                  </a:lnTo>
                </a:path>
              </a:pathLst>
            </a:custGeom>
            <a:noFill/>
            <a:ln w="13461">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AU"/>
            </a:p>
          </p:txBody>
        </p:sp>
        <p:sp>
          <p:nvSpPr>
            <p:cNvPr id="265" name="Freeform 264"/>
            <p:cNvSpPr>
              <a:spLocks/>
            </p:cNvSpPr>
            <p:nvPr/>
          </p:nvSpPr>
          <p:spPr bwMode="auto">
            <a:xfrm>
              <a:off x="900" y="909"/>
              <a:ext cx="130" cy="101"/>
            </a:xfrm>
            <a:custGeom>
              <a:avLst/>
              <a:gdLst>
                <a:gd name="T0" fmla="*/ 117 w 130"/>
                <a:gd name="T1" fmla="*/ 0 h 101"/>
                <a:gd name="T2" fmla="*/ 0 w 130"/>
                <a:gd name="T3" fmla="*/ 84 h 101"/>
                <a:gd name="T4" fmla="*/ 11 w 130"/>
                <a:gd name="T5" fmla="*/ 100 h 101"/>
                <a:gd name="T6" fmla="*/ 129 w 130"/>
                <a:gd name="T7" fmla="*/ 16 h 101"/>
                <a:gd name="T8" fmla="*/ 117 w 130"/>
                <a:gd name="T9" fmla="*/ 0 h 101"/>
              </a:gdLst>
              <a:ahLst/>
              <a:cxnLst>
                <a:cxn ang="0">
                  <a:pos x="T0" y="T1"/>
                </a:cxn>
                <a:cxn ang="0">
                  <a:pos x="T2" y="T3"/>
                </a:cxn>
                <a:cxn ang="0">
                  <a:pos x="T4" y="T5"/>
                </a:cxn>
                <a:cxn ang="0">
                  <a:pos x="T6" y="T7"/>
                </a:cxn>
                <a:cxn ang="0">
                  <a:pos x="T8" y="T9"/>
                </a:cxn>
              </a:cxnLst>
              <a:rect l="0" t="0" r="r" b="b"/>
              <a:pathLst>
                <a:path w="130" h="101">
                  <a:moveTo>
                    <a:pt x="117" y="0"/>
                  </a:moveTo>
                  <a:lnTo>
                    <a:pt x="0" y="84"/>
                  </a:lnTo>
                  <a:lnTo>
                    <a:pt x="11" y="100"/>
                  </a:lnTo>
                  <a:lnTo>
                    <a:pt x="129" y="16"/>
                  </a:lnTo>
                  <a:lnTo>
                    <a:pt x="11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66" name="Freeform 265"/>
            <p:cNvSpPr>
              <a:spLocks/>
            </p:cNvSpPr>
            <p:nvPr/>
          </p:nvSpPr>
          <p:spPr bwMode="auto">
            <a:xfrm>
              <a:off x="168" y="839"/>
              <a:ext cx="67" cy="125"/>
            </a:xfrm>
            <a:custGeom>
              <a:avLst/>
              <a:gdLst>
                <a:gd name="T0" fmla="*/ 57 w 67"/>
                <a:gd name="T1" fmla="*/ 0 h 125"/>
                <a:gd name="T2" fmla="*/ 0 w 67"/>
                <a:gd name="T3" fmla="*/ 120 h 125"/>
                <a:gd name="T4" fmla="*/ 9 w 67"/>
                <a:gd name="T5" fmla="*/ 124 h 125"/>
                <a:gd name="T6" fmla="*/ 64 w 67"/>
                <a:gd name="T7" fmla="*/ 9 h 125"/>
                <a:gd name="T8" fmla="*/ 67 w 67"/>
                <a:gd name="T9" fmla="*/ 4 h 125"/>
                <a:gd name="T10" fmla="*/ 57 w 67"/>
                <a:gd name="T11" fmla="*/ 0 h 125"/>
              </a:gdLst>
              <a:ahLst/>
              <a:cxnLst>
                <a:cxn ang="0">
                  <a:pos x="T0" y="T1"/>
                </a:cxn>
                <a:cxn ang="0">
                  <a:pos x="T2" y="T3"/>
                </a:cxn>
                <a:cxn ang="0">
                  <a:pos x="T4" y="T5"/>
                </a:cxn>
                <a:cxn ang="0">
                  <a:pos x="T6" y="T7"/>
                </a:cxn>
                <a:cxn ang="0">
                  <a:pos x="T8" y="T9"/>
                </a:cxn>
                <a:cxn ang="0">
                  <a:pos x="T10" y="T11"/>
                </a:cxn>
              </a:cxnLst>
              <a:rect l="0" t="0" r="r" b="b"/>
              <a:pathLst>
                <a:path w="67" h="125">
                  <a:moveTo>
                    <a:pt x="57" y="0"/>
                  </a:moveTo>
                  <a:lnTo>
                    <a:pt x="0" y="120"/>
                  </a:lnTo>
                  <a:lnTo>
                    <a:pt x="9" y="124"/>
                  </a:lnTo>
                  <a:lnTo>
                    <a:pt x="64" y="9"/>
                  </a:lnTo>
                  <a:lnTo>
                    <a:pt x="67" y="4"/>
                  </a:lnTo>
                  <a:lnTo>
                    <a:pt x="5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67" name="Freeform 266"/>
            <p:cNvSpPr>
              <a:spLocks/>
            </p:cNvSpPr>
            <p:nvPr/>
          </p:nvSpPr>
          <p:spPr bwMode="auto">
            <a:xfrm>
              <a:off x="187" y="844"/>
              <a:ext cx="46" cy="110"/>
            </a:xfrm>
            <a:custGeom>
              <a:avLst/>
              <a:gdLst>
                <a:gd name="T0" fmla="*/ 35 w 46"/>
                <a:gd name="T1" fmla="*/ 0 h 110"/>
                <a:gd name="T2" fmla="*/ 0 w 46"/>
                <a:gd name="T3" fmla="*/ 107 h 110"/>
                <a:gd name="T4" fmla="*/ 2 w 46"/>
                <a:gd name="T5" fmla="*/ 110 h 110"/>
                <a:gd name="T6" fmla="*/ 7 w 46"/>
                <a:gd name="T7" fmla="*/ 110 h 110"/>
                <a:gd name="T8" fmla="*/ 11 w 46"/>
                <a:gd name="T9" fmla="*/ 107 h 110"/>
                <a:gd name="T10" fmla="*/ 45 w 46"/>
                <a:gd name="T11" fmla="*/ 4 h 110"/>
                <a:gd name="T12" fmla="*/ 35 w 46"/>
                <a:gd name="T13" fmla="*/ 0 h 110"/>
              </a:gdLst>
              <a:ahLst/>
              <a:cxnLst>
                <a:cxn ang="0">
                  <a:pos x="T0" y="T1"/>
                </a:cxn>
                <a:cxn ang="0">
                  <a:pos x="T2" y="T3"/>
                </a:cxn>
                <a:cxn ang="0">
                  <a:pos x="T4" y="T5"/>
                </a:cxn>
                <a:cxn ang="0">
                  <a:pos x="T6" y="T7"/>
                </a:cxn>
                <a:cxn ang="0">
                  <a:pos x="T8" y="T9"/>
                </a:cxn>
                <a:cxn ang="0">
                  <a:pos x="T10" y="T11"/>
                </a:cxn>
                <a:cxn ang="0">
                  <a:pos x="T12" y="T13"/>
                </a:cxn>
              </a:cxnLst>
              <a:rect l="0" t="0" r="r" b="b"/>
              <a:pathLst>
                <a:path w="46" h="110">
                  <a:moveTo>
                    <a:pt x="35" y="0"/>
                  </a:moveTo>
                  <a:lnTo>
                    <a:pt x="0" y="107"/>
                  </a:lnTo>
                  <a:lnTo>
                    <a:pt x="2" y="110"/>
                  </a:lnTo>
                  <a:lnTo>
                    <a:pt x="7" y="110"/>
                  </a:lnTo>
                  <a:lnTo>
                    <a:pt x="11" y="107"/>
                  </a:lnTo>
                  <a:lnTo>
                    <a:pt x="45" y="4"/>
                  </a:lnTo>
                  <a:lnTo>
                    <a:pt x="35"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68" name="Freeform 267"/>
            <p:cNvSpPr>
              <a:spLocks/>
            </p:cNvSpPr>
            <p:nvPr/>
          </p:nvSpPr>
          <p:spPr bwMode="auto">
            <a:xfrm>
              <a:off x="194" y="945"/>
              <a:ext cx="51" cy="20"/>
            </a:xfrm>
            <a:custGeom>
              <a:avLst/>
              <a:gdLst>
                <a:gd name="T0" fmla="*/ 50 w 51"/>
                <a:gd name="T1" fmla="*/ 0 h 20"/>
                <a:gd name="T2" fmla="*/ 0 w 51"/>
                <a:gd name="T3" fmla="*/ 0 h 20"/>
                <a:gd name="T4" fmla="*/ 0 w 51"/>
                <a:gd name="T5" fmla="*/ 9 h 20"/>
                <a:gd name="T6" fmla="*/ 45 w 51"/>
                <a:gd name="T7" fmla="*/ 9 h 20"/>
                <a:gd name="T8" fmla="*/ 50 w 51"/>
                <a:gd name="T9" fmla="*/ 7 h 20"/>
                <a:gd name="T10" fmla="*/ 50 w 51"/>
                <a:gd name="T11" fmla="*/ 0 h 20"/>
              </a:gdLst>
              <a:ahLst/>
              <a:cxnLst>
                <a:cxn ang="0">
                  <a:pos x="T0" y="T1"/>
                </a:cxn>
                <a:cxn ang="0">
                  <a:pos x="T2" y="T3"/>
                </a:cxn>
                <a:cxn ang="0">
                  <a:pos x="T4" y="T5"/>
                </a:cxn>
                <a:cxn ang="0">
                  <a:pos x="T6" y="T7"/>
                </a:cxn>
                <a:cxn ang="0">
                  <a:pos x="T8" y="T9"/>
                </a:cxn>
                <a:cxn ang="0">
                  <a:pos x="T10" y="T11"/>
                </a:cxn>
              </a:cxnLst>
              <a:rect l="0" t="0" r="r" b="b"/>
              <a:pathLst>
                <a:path w="51" h="20">
                  <a:moveTo>
                    <a:pt x="50" y="0"/>
                  </a:moveTo>
                  <a:lnTo>
                    <a:pt x="0" y="0"/>
                  </a:lnTo>
                  <a:lnTo>
                    <a:pt x="0" y="9"/>
                  </a:lnTo>
                  <a:lnTo>
                    <a:pt x="45" y="9"/>
                  </a:lnTo>
                  <a:lnTo>
                    <a:pt x="50" y="7"/>
                  </a:lnTo>
                  <a:lnTo>
                    <a:pt x="50"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69" name="Freeform 268"/>
            <p:cNvSpPr>
              <a:spLocks/>
            </p:cNvSpPr>
            <p:nvPr/>
          </p:nvSpPr>
          <p:spPr bwMode="auto">
            <a:xfrm>
              <a:off x="175" y="945"/>
              <a:ext cx="65" cy="24"/>
            </a:xfrm>
            <a:custGeom>
              <a:avLst/>
              <a:gdLst>
                <a:gd name="T0" fmla="*/ 64 w 65"/>
                <a:gd name="T1" fmla="*/ 0 h 24"/>
                <a:gd name="T2" fmla="*/ 7 w 65"/>
                <a:gd name="T3" fmla="*/ 14 h 24"/>
                <a:gd name="T4" fmla="*/ 4 w 65"/>
                <a:gd name="T5" fmla="*/ 14 h 24"/>
                <a:gd name="T6" fmla="*/ 0 w 65"/>
                <a:gd name="T7" fmla="*/ 19 h 24"/>
                <a:gd name="T8" fmla="*/ 4 w 65"/>
                <a:gd name="T9" fmla="*/ 23 h 24"/>
                <a:gd name="T10" fmla="*/ 64 w 65"/>
                <a:gd name="T11" fmla="*/ 9 h 24"/>
                <a:gd name="T12" fmla="*/ 64 w 65"/>
                <a:gd name="T13" fmla="*/ 0 h 24"/>
              </a:gdLst>
              <a:ahLst/>
              <a:cxnLst>
                <a:cxn ang="0">
                  <a:pos x="T0" y="T1"/>
                </a:cxn>
                <a:cxn ang="0">
                  <a:pos x="T2" y="T3"/>
                </a:cxn>
                <a:cxn ang="0">
                  <a:pos x="T4" y="T5"/>
                </a:cxn>
                <a:cxn ang="0">
                  <a:pos x="T6" y="T7"/>
                </a:cxn>
                <a:cxn ang="0">
                  <a:pos x="T8" y="T9"/>
                </a:cxn>
                <a:cxn ang="0">
                  <a:pos x="T10" y="T11"/>
                </a:cxn>
                <a:cxn ang="0">
                  <a:pos x="T12" y="T13"/>
                </a:cxn>
              </a:cxnLst>
              <a:rect l="0" t="0" r="r" b="b"/>
              <a:pathLst>
                <a:path w="65" h="24">
                  <a:moveTo>
                    <a:pt x="64" y="0"/>
                  </a:moveTo>
                  <a:lnTo>
                    <a:pt x="7" y="14"/>
                  </a:lnTo>
                  <a:lnTo>
                    <a:pt x="4" y="14"/>
                  </a:lnTo>
                  <a:lnTo>
                    <a:pt x="0" y="19"/>
                  </a:lnTo>
                  <a:lnTo>
                    <a:pt x="4" y="23"/>
                  </a:lnTo>
                  <a:lnTo>
                    <a:pt x="64" y="9"/>
                  </a:lnTo>
                  <a:lnTo>
                    <a:pt x="6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70" name="Freeform 269"/>
            <p:cNvSpPr>
              <a:spLocks/>
            </p:cNvSpPr>
            <p:nvPr/>
          </p:nvSpPr>
          <p:spPr bwMode="auto">
            <a:xfrm>
              <a:off x="180" y="909"/>
              <a:ext cx="67" cy="60"/>
            </a:xfrm>
            <a:custGeom>
              <a:avLst/>
              <a:gdLst>
                <a:gd name="T0" fmla="*/ 62 w 67"/>
                <a:gd name="T1" fmla="*/ 0 h 60"/>
                <a:gd name="T2" fmla="*/ 57 w 67"/>
                <a:gd name="T3" fmla="*/ 2 h 60"/>
                <a:gd name="T4" fmla="*/ 0 w 67"/>
                <a:gd name="T5" fmla="*/ 50 h 60"/>
                <a:gd name="T6" fmla="*/ 4 w 67"/>
                <a:gd name="T7" fmla="*/ 60 h 60"/>
                <a:gd name="T8" fmla="*/ 67 w 67"/>
                <a:gd name="T9" fmla="*/ 7 h 60"/>
                <a:gd name="T10" fmla="*/ 62 w 67"/>
                <a:gd name="T11" fmla="*/ 0 h 60"/>
              </a:gdLst>
              <a:ahLst/>
              <a:cxnLst>
                <a:cxn ang="0">
                  <a:pos x="T0" y="T1"/>
                </a:cxn>
                <a:cxn ang="0">
                  <a:pos x="T2" y="T3"/>
                </a:cxn>
                <a:cxn ang="0">
                  <a:pos x="T4" y="T5"/>
                </a:cxn>
                <a:cxn ang="0">
                  <a:pos x="T6" y="T7"/>
                </a:cxn>
                <a:cxn ang="0">
                  <a:pos x="T8" y="T9"/>
                </a:cxn>
                <a:cxn ang="0">
                  <a:pos x="T10" y="T11"/>
                </a:cxn>
              </a:cxnLst>
              <a:rect l="0" t="0" r="r" b="b"/>
              <a:pathLst>
                <a:path w="67" h="60">
                  <a:moveTo>
                    <a:pt x="62" y="0"/>
                  </a:moveTo>
                  <a:lnTo>
                    <a:pt x="57" y="2"/>
                  </a:lnTo>
                  <a:lnTo>
                    <a:pt x="0" y="50"/>
                  </a:lnTo>
                  <a:lnTo>
                    <a:pt x="4" y="60"/>
                  </a:lnTo>
                  <a:lnTo>
                    <a:pt x="67" y="7"/>
                  </a:lnTo>
                  <a:lnTo>
                    <a:pt x="62"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71" name="Freeform 270"/>
            <p:cNvSpPr>
              <a:spLocks/>
            </p:cNvSpPr>
            <p:nvPr/>
          </p:nvSpPr>
          <p:spPr bwMode="auto">
            <a:xfrm>
              <a:off x="166" y="911"/>
              <a:ext cx="76" cy="53"/>
            </a:xfrm>
            <a:custGeom>
              <a:avLst/>
              <a:gdLst>
                <a:gd name="T0" fmla="*/ 72 w 76"/>
                <a:gd name="T1" fmla="*/ 0 h 53"/>
                <a:gd name="T2" fmla="*/ 2 w 76"/>
                <a:gd name="T3" fmla="*/ 40 h 53"/>
                <a:gd name="T4" fmla="*/ 0 w 76"/>
                <a:gd name="T5" fmla="*/ 45 h 53"/>
                <a:gd name="T6" fmla="*/ 0 w 76"/>
                <a:gd name="T7" fmla="*/ 50 h 53"/>
                <a:gd name="T8" fmla="*/ 2 w 76"/>
                <a:gd name="T9" fmla="*/ 52 h 53"/>
                <a:gd name="T10" fmla="*/ 76 w 76"/>
                <a:gd name="T11" fmla="*/ 9 h 53"/>
                <a:gd name="T12" fmla="*/ 72 w 76"/>
                <a:gd name="T13" fmla="*/ 0 h 53"/>
              </a:gdLst>
              <a:ahLst/>
              <a:cxnLst>
                <a:cxn ang="0">
                  <a:pos x="T0" y="T1"/>
                </a:cxn>
                <a:cxn ang="0">
                  <a:pos x="T2" y="T3"/>
                </a:cxn>
                <a:cxn ang="0">
                  <a:pos x="T4" y="T5"/>
                </a:cxn>
                <a:cxn ang="0">
                  <a:pos x="T6" y="T7"/>
                </a:cxn>
                <a:cxn ang="0">
                  <a:pos x="T8" y="T9"/>
                </a:cxn>
                <a:cxn ang="0">
                  <a:pos x="T10" y="T11"/>
                </a:cxn>
                <a:cxn ang="0">
                  <a:pos x="T12" y="T13"/>
                </a:cxn>
              </a:cxnLst>
              <a:rect l="0" t="0" r="r" b="b"/>
              <a:pathLst>
                <a:path w="76" h="53">
                  <a:moveTo>
                    <a:pt x="72" y="0"/>
                  </a:moveTo>
                  <a:lnTo>
                    <a:pt x="2" y="40"/>
                  </a:lnTo>
                  <a:lnTo>
                    <a:pt x="0" y="45"/>
                  </a:lnTo>
                  <a:lnTo>
                    <a:pt x="0" y="50"/>
                  </a:lnTo>
                  <a:lnTo>
                    <a:pt x="2" y="52"/>
                  </a:lnTo>
                  <a:lnTo>
                    <a:pt x="76" y="9"/>
                  </a:lnTo>
                  <a:lnTo>
                    <a:pt x="72"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72" name="Freeform 271"/>
            <p:cNvSpPr>
              <a:spLocks/>
            </p:cNvSpPr>
            <p:nvPr/>
          </p:nvSpPr>
          <p:spPr bwMode="auto">
            <a:xfrm>
              <a:off x="166" y="883"/>
              <a:ext cx="20" cy="74"/>
            </a:xfrm>
            <a:custGeom>
              <a:avLst/>
              <a:gdLst>
                <a:gd name="T0" fmla="*/ 14 w 20"/>
                <a:gd name="T1" fmla="*/ 0 h 74"/>
                <a:gd name="T2" fmla="*/ 4 w 20"/>
                <a:gd name="T3" fmla="*/ 0 h 74"/>
                <a:gd name="T4" fmla="*/ 0 w 20"/>
                <a:gd name="T5" fmla="*/ 74 h 74"/>
                <a:gd name="T6" fmla="*/ 9 w 20"/>
                <a:gd name="T7" fmla="*/ 74 h 74"/>
                <a:gd name="T8" fmla="*/ 14 w 20"/>
                <a:gd name="T9" fmla="*/ 4 h 74"/>
                <a:gd name="T10" fmla="*/ 14 w 20"/>
                <a:gd name="T11" fmla="*/ 0 h 74"/>
              </a:gdLst>
              <a:ahLst/>
              <a:cxnLst>
                <a:cxn ang="0">
                  <a:pos x="T0" y="T1"/>
                </a:cxn>
                <a:cxn ang="0">
                  <a:pos x="T2" y="T3"/>
                </a:cxn>
                <a:cxn ang="0">
                  <a:pos x="T4" y="T5"/>
                </a:cxn>
                <a:cxn ang="0">
                  <a:pos x="T6" y="T7"/>
                </a:cxn>
                <a:cxn ang="0">
                  <a:pos x="T8" y="T9"/>
                </a:cxn>
                <a:cxn ang="0">
                  <a:pos x="T10" y="T11"/>
                </a:cxn>
              </a:cxnLst>
              <a:rect l="0" t="0" r="r" b="b"/>
              <a:pathLst>
                <a:path w="20" h="74">
                  <a:moveTo>
                    <a:pt x="14" y="0"/>
                  </a:moveTo>
                  <a:lnTo>
                    <a:pt x="4" y="0"/>
                  </a:lnTo>
                  <a:lnTo>
                    <a:pt x="0" y="74"/>
                  </a:lnTo>
                  <a:lnTo>
                    <a:pt x="9" y="74"/>
                  </a:lnTo>
                  <a:lnTo>
                    <a:pt x="14" y="4"/>
                  </a:lnTo>
                  <a:lnTo>
                    <a:pt x="1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73" name="Freeform 272"/>
            <p:cNvSpPr>
              <a:spLocks/>
            </p:cNvSpPr>
            <p:nvPr/>
          </p:nvSpPr>
          <p:spPr bwMode="auto">
            <a:xfrm>
              <a:off x="170" y="887"/>
              <a:ext cx="20" cy="84"/>
            </a:xfrm>
            <a:custGeom>
              <a:avLst/>
              <a:gdLst>
                <a:gd name="T0" fmla="*/ 9 w 20"/>
                <a:gd name="T1" fmla="*/ 0 h 84"/>
                <a:gd name="T2" fmla="*/ 0 w 20"/>
                <a:gd name="T3" fmla="*/ 0 h 84"/>
                <a:gd name="T4" fmla="*/ 7 w 20"/>
                <a:gd name="T5" fmla="*/ 76 h 84"/>
                <a:gd name="T6" fmla="*/ 7 w 20"/>
                <a:gd name="T7" fmla="*/ 79 h 84"/>
                <a:gd name="T8" fmla="*/ 9 w 20"/>
                <a:gd name="T9" fmla="*/ 83 h 84"/>
                <a:gd name="T10" fmla="*/ 16 w 20"/>
                <a:gd name="T11" fmla="*/ 81 h 84"/>
                <a:gd name="T12" fmla="*/ 9 w 20"/>
                <a:gd name="T13" fmla="*/ 0 h 84"/>
              </a:gdLst>
              <a:ahLst/>
              <a:cxnLst>
                <a:cxn ang="0">
                  <a:pos x="T0" y="T1"/>
                </a:cxn>
                <a:cxn ang="0">
                  <a:pos x="T2" y="T3"/>
                </a:cxn>
                <a:cxn ang="0">
                  <a:pos x="T4" y="T5"/>
                </a:cxn>
                <a:cxn ang="0">
                  <a:pos x="T6" y="T7"/>
                </a:cxn>
                <a:cxn ang="0">
                  <a:pos x="T8" y="T9"/>
                </a:cxn>
                <a:cxn ang="0">
                  <a:pos x="T10" y="T11"/>
                </a:cxn>
                <a:cxn ang="0">
                  <a:pos x="T12" y="T13"/>
                </a:cxn>
              </a:cxnLst>
              <a:rect l="0" t="0" r="r" b="b"/>
              <a:pathLst>
                <a:path w="20" h="84">
                  <a:moveTo>
                    <a:pt x="9" y="0"/>
                  </a:moveTo>
                  <a:lnTo>
                    <a:pt x="0" y="0"/>
                  </a:lnTo>
                  <a:lnTo>
                    <a:pt x="7" y="76"/>
                  </a:lnTo>
                  <a:lnTo>
                    <a:pt x="7" y="79"/>
                  </a:lnTo>
                  <a:lnTo>
                    <a:pt x="9" y="83"/>
                  </a:lnTo>
                  <a:lnTo>
                    <a:pt x="16" y="81"/>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74" name="Freeform 273"/>
            <p:cNvSpPr>
              <a:spLocks/>
            </p:cNvSpPr>
            <p:nvPr/>
          </p:nvSpPr>
          <p:spPr bwMode="auto">
            <a:xfrm>
              <a:off x="130" y="873"/>
              <a:ext cx="57" cy="93"/>
            </a:xfrm>
            <a:custGeom>
              <a:avLst/>
              <a:gdLst>
                <a:gd name="T0" fmla="*/ 9 w 57"/>
                <a:gd name="T1" fmla="*/ 0 h 93"/>
                <a:gd name="T2" fmla="*/ 0 w 57"/>
                <a:gd name="T3" fmla="*/ 4 h 93"/>
                <a:gd name="T4" fmla="*/ 2 w 57"/>
                <a:gd name="T5" fmla="*/ 9 h 93"/>
                <a:gd name="T6" fmla="*/ 48 w 57"/>
                <a:gd name="T7" fmla="*/ 93 h 93"/>
                <a:gd name="T8" fmla="*/ 57 w 57"/>
                <a:gd name="T9" fmla="*/ 88 h 93"/>
                <a:gd name="T10" fmla="*/ 9 w 57"/>
                <a:gd name="T11" fmla="*/ 0 h 93"/>
              </a:gdLst>
              <a:ahLst/>
              <a:cxnLst>
                <a:cxn ang="0">
                  <a:pos x="T0" y="T1"/>
                </a:cxn>
                <a:cxn ang="0">
                  <a:pos x="T2" y="T3"/>
                </a:cxn>
                <a:cxn ang="0">
                  <a:pos x="T4" y="T5"/>
                </a:cxn>
                <a:cxn ang="0">
                  <a:pos x="T6" y="T7"/>
                </a:cxn>
                <a:cxn ang="0">
                  <a:pos x="T8" y="T9"/>
                </a:cxn>
                <a:cxn ang="0">
                  <a:pos x="T10" y="T11"/>
                </a:cxn>
              </a:cxnLst>
              <a:rect l="0" t="0" r="r" b="b"/>
              <a:pathLst>
                <a:path w="57" h="93">
                  <a:moveTo>
                    <a:pt x="9" y="0"/>
                  </a:moveTo>
                  <a:lnTo>
                    <a:pt x="0" y="4"/>
                  </a:lnTo>
                  <a:lnTo>
                    <a:pt x="2" y="9"/>
                  </a:lnTo>
                  <a:lnTo>
                    <a:pt x="48" y="93"/>
                  </a:lnTo>
                  <a:lnTo>
                    <a:pt x="57" y="88"/>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75" name="Freeform 274"/>
            <p:cNvSpPr>
              <a:spLocks/>
            </p:cNvSpPr>
            <p:nvPr/>
          </p:nvSpPr>
          <p:spPr bwMode="auto">
            <a:xfrm>
              <a:off x="132" y="878"/>
              <a:ext cx="45" cy="93"/>
            </a:xfrm>
            <a:custGeom>
              <a:avLst/>
              <a:gdLst>
                <a:gd name="T0" fmla="*/ 9 w 45"/>
                <a:gd name="T1" fmla="*/ 0 h 93"/>
                <a:gd name="T2" fmla="*/ 0 w 45"/>
                <a:gd name="T3" fmla="*/ 4 h 93"/>
                <a:gd name="T4" fmla="*/ 33 w 45"/>
                <a:gd name="T5" fmla="*/ 88 h 93"/>
                <a:gd name="T6" fmla="*/ 38 w 45"/>
                <a:gd name="T7" fmla="*/ 93 h 93"/>
                <a:gd name="T8" fmla="*/ 45 w 45"/>
                <a:gd name="T9" fmla="*/ 88 h 93"/>
                <a:gd name="T10" fmla="*/ 9 w 45"/>
                <a:gd name="T11" fmla="*/ 0 h 93"/>
              </a:gdLst>
              <a:ahLst/>
              <a:cxnLst>
                <a:cxn ang="0">
                  <a:pos x="T0" y="T1"/>
                </a:cxn>
                <a:cxn ang="0">
                  <a:pos x="T2" y="T3"/>
                </a:cxn>
                <a:cxn ang="0">
                  <a:pos x="T4" y="T5"/>
                </a:cxn>
                <a:cxn ang="0">
                  <a:pos x="T6" y="T7"/>
                </a:cxn>
                <a:cxn ang="0">
                  <a:pos x="T8" y="T9"/>
                </a:cxn>
                <a:cxn ang="0">
                  <a:pos x="T10" y="T11"/>
                </a:cxn>
              </a:cxnLst>
              <a:rect l="0" t="0" r="r" b="b"/>
              <a:pathLst>
                <a:path w="45" h="93">
                  <a:moveTo>
                    <a:pt x="9" y="0"/>
                  </a:moveTo>
                  <a:lnTo>
                    <a:pt x="0" y="4"/>
                  </a:lnTo>
                  <a:lnTo>
                    <a:pt x="33" y="88"/>
                  </a:lnTo>
                  <a:lnTo>
                    <a:pt x="38" y="93"/>
                  </a:lnTo>
                  <a:lnTo>
                    <a:pt x="45" y="88"/>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76" name="Freeform 275"/>
            <p:cNvSpPr>
              <a:spLocks/>
            </p:cNvSpPr>
            <p:nvPr/>
          </p:nvSpPr>
          <p:spPr bwMode="auto">
            <a:xfrm>
              <a:off x="122" y="909"/>
              <a:ext cx="53" cy="58"/>
            </a:xfrm>
            <a:custGeom>
              <a:avLst/>
              <a:gdLst>
                <a:gd name="T0" fmla="*/ 7 w 53"/>
                <a:gd name="T1" fmla="*/ 0 h 58"/>
                <a:gd name="T2" fmla="*/ 0 w 53"/>
                <a:gd name="T3" fmla="*/ 7 h 58"/>
                <a:gd name="T4" fmla="*/ 2 w 53"/>
                <a:gd name="T5" fmla="*/ 9 h 58"/>
                <a:gd name="T6" fmla="*/ 43 w 53"/>
                <a:gd name="T7" fmla="*/ 57 h 58"/>
                <a:gd name="T8" fmla="*/ 52 w 53"/>
                <a:gd name="T9" fmla="*/ 52 h 58"/>
                <a:gd name="T10" fmla="*/ 7 w 53"/>
                <a:gd name="T11" fmla="*/ 0 h 58"/>
              </a:gdLst>
              <a:ahLst/>
              <a:cxnLst>
                <a:cxn ang="0">
                  <a:pos x="T0" y="T1"/>
                </a:cxn>
                <a:cxn ang="0">
                  <a:pos x="T2" y="T3"/>
                </a:cxn>
                <a:cxn ang="0">
                  <a:pos x="T4" y="T5"/>
                </a:cxn>
                <a:cxn ang="0">
                  <a:pos x="T6" y="T7"/>
                </a:cxn>
                <a:cxn ang="0">
                  <a:pos x="T8" y="T9"/>
                </a:cxn>
                <a:cxn ang="0">
                  <a:pos x="T10" y="T11"/>
                </a:cxn>
              </a:cxnLst>
              <a:rect l="0" t="0" r="r" b="b"/>
              <a:pathLst>
                <a:path w="53" h="58">
                  <a:moveTo>
                    <a:pt x="7" y="0"/>
                  </a:moveTo>
                  <a:lnTo>
                    <a:pt x="0" y="7"/>
                  </a:lnTo>
                  <a:lnTo>
                    <a:pt x="2" y="9"/>
                  </a:lnTo>
                  <a:lnTo>
                    <a:pt x="43" y="57"/>
                  </a:lnTo>
                  <a:lnTo>
                    <a:pt x="52" y="52"/>
                  </a:lnTo>
                  <a:lnTo>
                    <a:pt x="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77" name="Freeform 276"/>
            <p:cNvSpPr>
              <a:spLocks/>
            </p:cNvSpPr>
            <p:nvPr/>
          </p:nvSpPr>
          <p:spPr bwMode="auto">
            <a:xfrm>
              <a:off x="125" y="914"/>
              <a:ext cx="45" cy="57"/>
            </a:xfrm>
            <a:custGeom>
              <a:avLst/>
              <a:gdLst>
                <a:gd name="T0" fmla="*/ 9 w 45"/>
                <a:gd name="T1" fmla="*/ 0 h 57"/>
                <a:gd name="T2" fmla="*/ 0 w 45"/>
                <a:gd name="T3" fmla="*/ 4 h 57"/>
                <a:gd name="T4" fmla="*/ 33 w 45"/>
                <a:gd name="T5" fmla="*/ 52 h 57"/>
                <a:gd name="T6" fmla="*/ 35 w 45"/>
                <a:gd name="T7" fmla="*/ 55 h 57"/>
                <a:gd name="T8" fmla="*/ 40 w 45"/>
                <a:gd name="T9" fmla="*/ 57 h 57"/>
                <a:gd name="T10" fmla="*/ 45 w 45"/>
                <a:gd name="T11" fmla="*/ 50 h 57"/>
                <a:gd name="T12" fmla="*/ 9 w 45"/>
                <a:gd name="T13" fmla="*/ 0 h 57"/>
              </a:gdLst>
              <a:ahLst/>
              <a:cxnLst>
                <a:cxn ang="0">
                  <a:pos x="T0" y="T1"/>
                </a:cxn>
                <a:cxn ang="0">
                  <a:pos x="T2" y="T3"/>
                </a:cxn>
                <a:cxn ang="0">
                  <a:pos x="T4" y="T5"/>
                </a:cxn>
                <a:cxn ang="0">
                  <a:pos x="T6" y="T7"/>
                </a:cxn>
                <a:cxn ang="0">
                  <a:pos x="T8" y="T9"/>
                </a:cxn>
                <a:cxn ang="0">
                  <a:pos x="T10" y="T11"/>
                </a:cxn>
                <a:cxn ang="0">
                  <a:pos x="T12" y="T13"/>
                </a:cxn>
              </a:cxnLst>
              <a:rect l="0" t="0" r="r" b="b"/>
              <a:pathLst>
                <a:path w="45" h="57">
                  <a:moveTo>
                    <a:pt x="9" y="0"/>
                  </a:moveTo>
                  <a:lnTo>
                    <a:pt x="0" y="4"/>
                  </a:lnTo>
                  <a:lnTo>
                    <a:pt x="33" y="52"/>
                  </a:lnTo>
                  <a:lnTo>
                    <a:pt x="35" y="55"/>
                  </a:lnTo>
                  <a:lnTo>
                    <a:pt x="40" y="57"/>
                  </a:lnTo>
                  <a:lnTo>
                    <a:pt x="45" y="50"/>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78" name="Freeform 277"/>
            <p:cNvSpPr>
              <a:spLocks/>
            </p:cNvSpPr>
            <p:nvPr/>
          </p:nvSpPr>
          <p:spPr bwMode="auto">
            <a:xfrm>
              <a:off x="91" y="916"/>
              <a:ext cx="74" cy="53"/>
            </a:xfrm>
            <a:custGeom>
              <a:avLst/>
              <a:gdLst>
                <a:gd name="T0" fmla="*/ 4 w 74"/>
                <a:gd name="T1" fmla="*/ 0 h 53"/>
                <a:gd name="T2" fmla="*/ 0 w 74"/>
                <a:gd name="T3" fmla="*/ 7 h 53"/>
                <a:gd name="T4" fmla="*/ 4 w 74"/>
                <a:gd name="T5" fmla="*/ 12 h 53"/>
                <a:gd name="T6" fmla="*/ 69 w 74"/>
                <a:gd name="T7" fmla="*/ 52 h 53"/>
                <a:gd name="T8" fmla="*/ 74 w 74"/>
                <a:gd name="T9" fmla="*/ 43 h 53"/>
                <a:gd name="T10" fmla="*/ 4 w 74"/>
                <a:gd name="T11" fmla="*/ 0 h 53"/>
              </a:gdLst>
              <a:ahLst/>
              <a:cxnLst>
                <a:cxn ang="0">
                  <a:pos x="T0" y="T1"/>
                </a:cxn>
                <a:cxn ang="0">
                  <a:pos x="T2" y="T3"/>
                </a:cxn>
                <a:cxn ang="0">
                  <a:pos x="T4" y="T5"/>
                </a:cxn>
                <a:cxn ang="0">
                  <a:pos x="T6" y="T7"/>
                </a:cxn>
                <a:cxn ang="0">
                  <a:pos x="T8" y="T9"/>
                </a:cxn>
                <a:cxn ang="0">
                  <a:pos x="T10" y="T11"/>
                </a:cxn>
              </a:cxnLst>
              <a:rect l="0" t="0" r="r" b="b"/>
              <a:pathLst>
                <a:path w="74" h="53">
                  <a:moveTo>
                    <a:pt x="4" y="0"/>
                  </a:moveTo>
                  <a:lnTo>
                    <a:pt x="0" y="7"/>
                  </a:lnTo>
                  <a:lnTo>
                    <a:pt x="4" y="12"/>
                  </a:lnTo>
                  <a:lnTo>
                    <a:pt x="69" y="52"/>
                  </a:lnTo>
                  <a:lnTo>
                    <a:pt x="74" y="43"/>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79" name="Freeform 278"/>
            <p:cNvSpPr>
              <a:spLocks/>
            </p:cNvSpPr>
            <p:nvPr/>
          </p:nvSpPr>
          <p:spPr bwMode="auto">
            <a:xfrm>
              <a:off x="96" y="919"/>
              <a:ext cx="55" cy="43"/>
            </a:xfrm>
            <a:custGeom>
              <a:avLst/>
              <a:gdLst>
                <a:gd name="T0" fmla="*/ 4 w 55"/>
                <a:gd name="T1" fmla="*/ 0 h 43"/>
                <a:gd name="T2" fmla="*/ 0 w 55"/>
                <a:gd name="T3" fmla="*/ 9 h 43"/>
                <a:gd name="T4" fmla="*/ 45 w 55"/>
                <a:gd name="T5" fmla="*/ 43 h 43"/>
                <a:gd name="T6" fmla="*/ 52 w 55"/>
                <a:gd name="T7" fmla="*/ 43 h 43"/>
                <a:gd name="T8" fmla="*/ 55 w 55"/>
                <a:gd name="T9" fmla="*/ 38 h 43"/>
                <a:gd name="T10" fmla="*/ 4 w 55"/>
                <a:gd name="T11" fmla="*/ 0 h 43"/>
              </a:gdLst>
              <a:ahLst/>
              <a:cxnLst>
                <a:cxn ang="0">
                  <a:pos x="T0" y="T1"/>
                </a:cxn>
                <a:cxn ang="0">
                  <a:pos x="T2" y="T3"/>
                </a:cxn>
                <a:cxn ang="0">
                  <a:pos x="T4" y="T5"/>
                </a:cxn>
                <a:cxn ang="0">
                  <a:pos x="T6" y="T7"/>
                </a:cxn>
                <a:cxn ang="0">
                  <a:pos x="T8" y="T9"/>
                </a:cxn>
                <a:cxn ang="0">
                  <a:pos x="T10" y="T11"/>
                </a:cxn>
              </a:cxnLst>
              <a:rect l="0" t="0" r="r" b="b"/>
              <a:pathLst>
                <a:path w="55" h="43">
                  <a:moveTo>
                    <a:pt x="4" y="0"/>
                  </a:moveTo>
                  <a:lnTo>
                    <a:pt x="0" y="9"/>
                  </a:lnTo>
                  <a:lnTo>
                    <a:pt x="45" y="43"/>
                  </a:lnTo>
                  <a:lnTo>
                    <a:pt x="52" y="43"/>
                  </a:lnTo>
                  <a:lnTo>
                    <a:pt x="55" y="38"/>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80" name="Freeform 279"/>
            <p:cNvSpPr>
              <a:spLocks/>
            </p:cNvSpPr>
            <p:nvPr/>
          </p:nvSpPr>
          <p:spPr bwMode="auto">
            <a:xfrm>
              <a:off x="72" y="938"/>
              <a:ext cx="72" cy="24"/>
            </a:xfrm>
            <a:custGeom>
              <a:avLst/>
              <a:gdLst>
                <a:gd name="T0" fmla="*/ 2 w 72"/>
                <a:gd name="T1" fmla="*/ 0 h 24"/>
                <a:gd name="T2" fmla="*/ 0 w 72"/>
                <a:gd name="T3" fmla="*/ 7 h 24"/>
                <a:gd name="T4" fmla="*/ 4 w 72"/>
                <a:gd name="T5" fmla="*/ 9 h 24"/>
                <a:gd name="T6" fmla="*/ 7 w 72"/>
                <a:gd name="T7" fmla="*/ 9 h 24"/>
                <a:gd name="T8" fmla="*/ 71 w 72"/>
                <a:gd name="T9" fmla="*/ 24 h 24"/>
                <a:gd name="T10" fmla="*/ 71 w 72"/>
                <a:gd name="T11" fmla="*/ 14 h 24"/>
                <a:gd name="T12" fmla="*/ 2 w 72"/>
                <a:gd name="T13" fmla="*/ 0 h 24"/>
              </a:gdLst>
              <a:ahLst/>
              <a:cxnLst>
                <a:cxn ang="0">
                  <a:pos x="T0" y="T1"/>
                </a:cxn>
                <a:cxn ang="0">
                  <a:pos x="T2" y="T3"/>
                </a:cxn>
                <a:cxn ang="0">
                  <a:pos x="T4" y="T5"/>
                </a:cxn>
                <a:cxn ang="0">
                  <a:pos x="T6" y="T7"/>
                </a:cxn>
                <a:cxn ang="0">
                  <a:pos x="T8" y="T9"/>
                </a:cxn>
                <a:cxn ang="0">
                  <a:pos x="T10" y="T11"/>
                </a:cxn>
                <a:cxn ang="0">
                  <a:pos x="T12" y="T13"/>
                </a:cxn>
              </a:cxnLst>
              <a:rect l="0" t="0" r="r" b="b"/>
              <a:pathLst>
                <a:path w="72" h="24">
                  <a:moveTo>
                    <a:pt x="2" y="0"/>
                  </a:moveTo>
                  <a:lnTo>
                    <a:pt x="0" y="7"/>
                  </a:lnTo>
                  <a:lnTo>
                    <a:pt x="4" y="9"/>
                  </a:lnTo>
                  <a:lnTo>
                    <a:pt x="7" y="9"/>
                  </a:lnTo>
                  <a:lnTo>
                    <a:pt x="71" y="24"/>
                  </a:lnTo>
                  <a:lnTo>
                    <a:pt x="71" y="14"/>
                  </a:lnTo>
                  <a:lnTo>
                    <a:pt x="2"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81" name="Freeform 280"/>
            <p:cNvSpPr>
              <a:spLocks/>
            </p:cNvSpPr>
            <p:nvPr/>
          </p:nvSpPr>
          <p:spPr bwMode="auto">
            <a:xfrm>
              <a:off x="77" y="938"/>
              <a:ext cx="60" cy="33"/>
            </a:xfrm>
            <a:custGeom>
              <a:avLst/>
              <a:gdLst>
                <a:gd name="T0" fmla="*/ 4 w 60"/>
                <a:gd name="T1" fmla="*/ 0 h 33"/>
                <a:gd name="T2" fmla="*/ 0 w 60"/>
                <a:gd name="T3" fmla="*/ 9 h 33"/>
                <a:gd name="T4" fmla="*/ 55 w 60"/>
                <a:gd name="T5" fmla="*/ 33 h 33"/>
                <a:gd name="T6" fmla="*/ 60 w 60"/>
                <a:gd name="T7" fmla="*/ 24 h 33"/>
                <a:gd name="T8" fmla="*/ 4 w 60"/>
                <a:gd name="T9" fmla="*/ 0 h 33"/>
              </a:gdLst>
              <a:ahLst/>
              <a:cxnLst>
                <a:cxn ang="0">
                  <a:pos x="T0" y="T1"/>
                </a:cxn>
                <a:cxn ang="0">
                  <a:pos x="T2" y="T3"/>
                </a:cxn>
                <a:cxn ang="0">
                  <a:pos x="T4" y="T5"/>
                </a:cxn>
                <a:cxn ang="0">
                  <a:pos x="T6" y="T7"/>
                </a:cxn>
                <a:cxn ang="0">
                  <a:pos x="T8" y="T9"/>
                </a:cxn>
              </a:cxnLst>
              <a:rect l="0" t="0" r="r" b="b"/>
              <a:pathLst>
                <a:path w="60" h="33">
                  <a:moveTo>
                    <a:pt x="4" y="0"/>
                  </a:moveTo>
                  <a:lnTo>
                    <a:pt x="0" y="9"/>
                  </a:lnTo>
                  <a:lnTo>
                    <a:pt x="55" y="33"/>
                  </a:lnTo>
                  <a:lnTo>
                    <a:pt x="60" y="24"/>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82" name="Freeform 281"/>
            <p:cNvSpPr>
              <a:spLocks/>
            </p:cNvSpPr>
            <p:nvPr/>
          </p:nvSpPr>
          <p:spPr bwMode="auto">
            <a:xfrm>
              <a:off x="410" y="839"/>
              <a:ext cx="65" cy="125"/>
            </a:xfrm>
            <a:custGeom>
              <a:avLst/>
              <a:gdLst>
                <a:gd name="T0" fmla="*/ 55 w 65"/>
                <a:gd name="T1" fmla="*/ 0 h 125"/>
                <a:gd name="T2" fmla="*/ 0 w 65"/>
                <a:gd name="T3" fmla="*/ 120 h 125"/>
                <a:gd name="T4" fmla="*/ 9 w 65"/>
                <a:gd name="T5" fmla="*/ 124 h 125"/>
                <a:gd name="T6" fmla="*/ 62 w 65"/>
                <a:gd name="T7" fmla="*/ 9 h 125"/>
                <a:gd name="T8" fmla="*/ 64 w 65"/>
                <a:gd name="T9" fmla="*/ 4 h 125"/>
                <a:gd name="T10" fmla="*/ 55 w 65"/>
                <a:gd name="T11" fmla="*/ 0 h 125"/>
              </a:gdLst>
              <a:ahLst/>
              <a:cxnLst>
                <a:cxn ang="0">
                  <a:pos x="T0" y="T1"/>
                </a:cxn>
                <a:cxn ang="0">
                  <a:pos x="T2" y="T3"/>
                </a:cxn>
                <a:cxn ang="0">
                  <a:pos x="T4" y="T5"/>
                </a:cxn>
                <a:cxn ang="0">
                  <a:pos x="T6" y="T7"/>
                </a:cxn>
                <a:cxn ang="0">
                  <a:pos x="T8" y="T9"/>
                </a:cxn>
                <a:cxn ang="0">
                  <a:pos x="T10" y="T11"/>
                </a:cxn>
              </a:cxnLst>
              <a:rect l="0" t="0" r="r" b="b"/>
              <a:pathLst>
                <a:path w="65" h="125">
                  <a:moveTo>
                    <a:pt x="55" y="0"/>
                  </a:moveTo>
                  <a:lnTo>
                    <a:pt x="0" y="120"/>
                  </a:lnTo>
                  <a:lnTo>
                    <a:pt x="9" y="124"/>
                  </a:lnTo>
                  <a:lnTo>
                    <a:pt x="62" y="9"/>
                  </a:lnTo>
                  <a:lnTo>
                    <a:pt x="64" y="4"/>
                  </a:lnTo>
                  <a:lnTo>
                    <a:pt x="55"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83" name="Freeform 282"/>
            <p:cNvSpPr>
              <a:spLocks/>
            </p:cNvSpPr>
            <p:nvPr/>
          </p:nvSpPr>
          <p:spPr bwMode="auto">
            <a:xfrm>
              <a:off x="427" y="844"/>
              <a:ext cx="46" cy="110"/>
            </a:xfrm>
            <a:custGeom>
              <a:avLst/>
              <a:gdLst>
                <a:gd name="T0" fmla="*/ 35 w 46"/>
                <a:gd name="T1" fmla="*/ 0 h 110"/>
                <a:gd name="T2" fmla="*/ 0 w 46"/>
                <a:gd name="T3" fmla="*/ 107 h 110"/>
                <a:gd name="T4" fmla="*/ 2 w 46"/>
                <a:gd name="T5" fmla="*/ 110 h 110"/>
                <a:gd name="T6" fmla="*/ 7 w 46"/>
                <a:gd name="T7" fmla="*/ 110 h 110"/>
                <a:gd name="T8" fmla="*/ 11 w 46"/>
                <a:gd name="T9" fmla="*/ 107 h 110"/>
                <a:gd name="T10" fmla="*/ 45 w 46"/>
                <a:gd name="T11" fmla="*/ 4 h 110"/>
                <a:gd name="T12" fmla="*/ 35 w 46"/>
                <a:gd name="T13" fmla="*/ 0 h 110"/>
              </a:gdLst>
              <a:ahLst/>
              <a:cxnLst>
                <a:cxn ang="0">
                  <a:pos x="T0" y="T1"/>
                </a:cxn>
                <a:cxn ang="0">
                  <a:pos x="T2" y="T3"/>
                </a:cxn>
                <a:cxn ang="0">
                  <a:pos x="T4" y="T5"/>
                </a:cxn>
                <a:cxn ang="0">
                  <a:pos x="T6" y="T7"/>
                </a:cxn>
                <a:cxn ang="0">
                  <a:pos x="T8" y="T9"/>
                </a:cxn>
                <a:cxn ang="0">
                  <a:pos x="T10" y="T11"/>
                </a:cxn>
                <a:cxn ang="0">
                  <a:pos x="T12" y="T13"/>
                </a:cxn>
              </a:cxnLst>
              <a:rect l="0" t="0" r="r" b="b"/>
              <a:pathLst>
                <a:path w="46" h="110">
                  <a:moveTo>
                    <a:pt x="35" y="0"/>
                  </a:moveTo>
                  <a:lnTo>
                    <a:pt x="0" y="107"/>
                  </a:lnTo>
                  <a:lnTo>
                    <a:pt x="2" y="110"/>
                  </a:lnTo>
                  <a:lnTo>
                    <a:pt x="7" y="110"/>
                  </a:lnTo>
                  <a:lnTo>
                    <a:pt x="11" y="107"/>
                  </a:lnTo>
                  <a:lnTo>
                    <a:pt x="45" y="4"/>
                  </a:lnTo>
                  <a:lnTo>
                    <a:pt x="35"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84" name="Freeform 283"/>
            <p:cNvSpPr>
              <a:spLocks/>
            </p:cNvSpPr>
            <p:nvPr/>
          </p:nvSpPr>
          <p:spPr bwMode="auto">
            <a:xfrm>
              <a:off x="434" y="945"/>
              <a:ext cx="51" cy="20"/>
            </a:xfrm>
            <a:custGeom>
              <a:avLst/>
              <a:gdLst>
                <a:gd name="T0" fmla="*/ 50 w 51"/>
                <a:gd name="T1" fmla="*/ 0 h 20"/>
                <a:gd name="T2" fmla="*/ 0 w 51"/>
                <a:gd name="T3" fmla="*/ 0 h 20"/>
                <a:gd name="T4" fmla="*/ 0 w 51"/>
                <a:gd name="T5" fmla="*/ 9 h 20"/>
                <a:gd name="T6" fmla="*/ 45 w 51"/>
                <a:gd name="T7" fmla="*/ 9 h 20"/>
                <a:gd name="T8" fmla="*/ 50 w 51"/>
                <a:gd name="T9" fmla="*/ 7 h 20"/>
                <a:gd name="T10" fmla="*/ 50 w 51"/>
                <a:gd name="T11" fmla="*/ 0 h 20"/>
              </a:gdLst>
              <a:ahLst/>
              <a:cxnLst>
                <a:cxn ang="0">
                  <a:pos x="T0" y="T1"/>
                </a:cxn>
                <a:cxn ang="0">
                  <a:pos x="T2" y="T3"/>
                </a:cxn>
                <a:cxn ang="0">
                  <a:pos x="T4" y="T5"/>
                </a:cxn>
                <a:cxn ang="0">
                  <a:pos x="T6" y="T7"/>
                </a:cxn>
                <a:cxn ang="0">
                  <a:pos x="T8" y="T9"/>
                </a:cxn>
                <a:cxn ang="0">
                  <a:pos x="T10" y="T11"/>
                </a:cxn>
              </a:cxnLst>
              <a:rect l="0" t="0" r="r" b="b"/>
              <a:pathLst>
                <a:path w="51" h="20">
                  <a:moveTo>
                    <a:pt x="50" y="0"/>
                  </a:moveTo>
                  <a:lnTo>
                    <a:pt x="0" y="0"/>
                  </a:lnTo>
                  <a:lnTo>
                    <a:pt x="0" y="9"/>
                  </a:lnTo>
                  <a:lnTo>
                    <a:pt x="45" y="9"/>
                  </a:lnTo>
                  <a:lnTo>
                    <a:pt x="50" y="7"/>
                  </a:lnTo>
                  <a:lnTo>
                    <a:pt x="50"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85" name="Freeform 284"/>
            <p:cNvSpPr>
              <a:spLocks/>
            </p:cNvSpPr>
            <p:nvPr/>
          </p:nvSpPr>
          <p:spPr bwMode="auto">
            <a:xfrm>
              <a:off x="413" y="945"/>
              <a:ext cx="67" cy="24"/>
            </a:xfrm>
            <a:custGeom>
              <a:avLst/>
              <a:gdLst>
                <a:gd name="T0" fmla="*/ 67 w 67"/>
                <a:gd name="T1" fmla="*/ 0 h 24"/>
                <a:gd name="T2" fmla="*/ 7 w 67"/>
                <a:gd name="T3" fmla="*/ 14 h 24"/>
                <a:gd name="T4" fmla="*/ 4 w 67"/>
                <a:gd name="T5" fmla="*/ 14 h 24"/>
                <a:gd name="T6" fmla="*/ 0 w 67"/>
                <a:gd name="T7" fmla="*/ 19 h 24"/>
                <a:gd name="T8" fmla="*/ 4 w 67"/>
                <a:gd name="T9" fmla="*/ 23 h 24"/>
                <a:gd name="T10" fmla="*/ 67 w 67"/>
                <a:gd name="T11" fmla="*/ 9 h 24"/>
                <a:gd name="T12" fmla="*/ 67 w 67"/>
                <a:gd name="T13" fmla="*/ 0 h 24"/>
              </a:gdLst>
              <a:ahLst/>
              <a:cxnLst>
                <a:cxn ang="0">
                  <a:pos x="T0" y="T1"/>
                </a:cxn>
                <a:cxn ang="0">
                  <a:pos x="T2" y="T3"/>
                </a:cxn>
                <a:cxn ang="0">
                  <a:pos x="T4" y="T5"/>
                </a:cxn>
                <a:cxn ang="0">
                  <a:pos x="T6" y="T7"/>
                </a:cxn>
                <a:cxn ang="0">
                  <a:pos x="T8" y="T9"/>
                </a:cxn>
                <a:cxn ang="0">
                  <a:pos x="T10" y="T11"/>
                </a:cxn>
                <a:cxn ang="0">
                  <a:pos x="T12" y="T13"/>
                </a:cxn>
              </a:cxnLst>
              <a:rect l="0" t="0" r="r" b="b"/>
              <a:pathLst>
                <a:path w="67" h="24">
                  <a:moveTo>
                    <a:pt x="67" y="0"/>
                  </a:moveTo>
                  <a:lnTo>
                    <a:pt x="7" y="14"/>
                  </a:lnTo>
                  <a:lnTo>
                    <a:pt x="4" y="14"/>
                  </a:lnTo>
                  <a:lnTo>
                    <a:pt x="0" y="19"/>
                  </a:lnTo>
                  <a:lnTo>
                    <a:pt x="4" y="23"/>
                  </a:lnTo>
                  <a:lnTo>
                    <a:pt x="67" y="9"/>
                  </a:lnTo>
                  <a:lnTo>
                    <a:pt x="6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86" name="Freeform 285"/>
            <p:cNvSpPr>
              <a:spLocks/>
            </p:cNvSpPr>
            <p:nvPr/>
          </p:nvSpPr>
          <p:spPr bwMode="auto">
            <a:xfrm>
              <a:off x="417" y="909"/>
              <a:ext cx="70" cy="60"/>
            </a:xfrm>
            <a:custGeom>
              <a:avLst/>
              <a:gdLst>
                <a:gd name="T0" fmla="*/ 64 w 70"/>
                <a:gd name="T1" fmla="*/ 0 h 60"/>
                <a:gd name="T2" fmla="*/ 60 w 70"/>
                <a:gd name="T3" fmla="*/ 2 h 60"/>
                <a:gd name="T4" fmla="*/ 0 w 70"/>
                <a:gd name="T5" fmla="*/ 50 h 60"/>
                <a:gd name="T6" fmla="*/ 4 w 70"/>
                <a:gd name="T7" fmla="*/ 60 h 60"/>
                <a:gd name="T8" fmla="*/ 69 w 70"/>
                <a:gd name="T9" fmla="*/ 7 h 60"/>
                <a:gd name="T10" fmla="*/ 64 w 70"/>
                <a:gd name="T11" fmla="*/ 0 h 60"/>
              </a:gdLst>
              <a:ahLst/>
              <a:cxnLst>
                <a:cxn ang="0">
                  <a:pos x="T0" y="T1"/>
                </a:cxn>
                <a:cxn ang="0">
                  <a:pos x="T2" y="T3"/>
                </a:cxn>
                <a:cxn ang="0">
                  <a:pos x="T4" y="T5"/>
                </a:cxn>
                <a:cxn ang="0">
                  <a:pos x="T6" y="T7"/>
                </a:cxn>
                <a:cxn ang="0">
                  <a:pos x="T8" y="T9"/>
                </a:cxn>
                <a:cxn ang="0">
                  <a:pos x="T10" y="T11"/>
                </a:cxn>
              </a:cxnLst>
              <a:rect l="0" t="0" r="r" b="b"/>
              <a:pathLst>
                <a:path w="70" h="60">
                  <a:moveTo>
                    <a:pt x="64" y="0"/>
                  </a:moveTo>
                  <a:lnTo>
                    <a:pt x="60" y="2"/>
                  </a:lnTo>
                  <a:lnTo>
                    <a:pt x="0" y="50"/>
                  </a:lnTo>
                  <a:lnTo>
                    <a:pt x="4" y="60"/>
                  </a:lnTo>
                  <a:lnTo>
                    <a:pt x="69" y="7"/>
                  </a:lnTo>
                  <a:lnTo>
                    <a:pt x="6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87" name="Freeform 286"/>
            <p:cNvSpPr>
              <a:spLocks/>
            </p:cNvSpPr>
            <p:nvPr/>
          </p:nvSpPr>
          <p:spPr bwMode="auto">
            <a:xfrm>
              <a:off x="405" y="911"/>
              <a:ext cx="77" cy="53"/>
            </a:xfrm>
            <a:custGeom>
              <a:avLst/>
              <a:gdLst>
                <a:gd name="T0" fmla="*/ 72 w 77"/>
                <a:gd name="T1" fmla="*/ 0 h 53"/>
                <a:gd name="T2" fmla="*/ 2 w 77"/>
                <a:gd name="T3" fmla="*/ 40 h 53"/>
                <a:gd name="T4" fmla="*/ 0 w 77"/>
                <a:gd name="T5" fmla="*/ 45 h 53"/>
                <a:gd name="T6" fmla="*/ 0 w 77"/>
                <a:gd name="T7" fmla="*/ 50 h 53"/>
                <a:gd name="T8" fmla="*/ 2 w 77"/>
                <a:gd name="T9" fmla="*/ 52 h 53"/>
                <a:gd name="T10" fmla="*/ 76 w 77"/>
                <a:gd name="T11" fmla="*/ 9 h 53"/>
                <a:gd name="T12" fmla="*/ 72 w 77"/>
                <a:gd name="T13" fmla="*/ 0 h 53"/>
              </a:gdLst>
              <a:ahLst/>
              <a:cxnLst>
                <a:cxn ang="0">
                  <a:pos x="T0" y="T1"/>
                </a:cxn>
                <a:cxn ang="0">
                  <a:pos x="T2" y="T3"/>
                </a:cxn>
                <a:cxn ang="0">
                  <a:pos x="T4" y="T5"/>
                </a:cxn>
                <a:cxn ang="0">
                  <a:pos x="T6" y="T7"/>
                </a:cxn>
                <a:cxn ang="0">
                  <a:pos x="T8" y="T9"/>
                </a:cxn>
                <a:cxn ang="0">
                  <a:pos x="T10" y="T11"/>
                </a:cxn>
                <a:cxn ang="0">
                  <a:pos x="T12" y="T13"/>
                </a:cxn>
              </a:cxnLst>
              <a:rect l="0" t="0" r="r" b="b"/>
              <a:pathLst>
                <a:path w="77" h="53">
                  <a:moveTo>
                    <a:pt x="72" y="0"/>
                  </a:moveTo>
                  <a:lnTo>
                    <a:pt x="2" y="40"/>
                  </a:lnTo>
                  <a:lnTo>
                    <a:pt x="0" y="45"/>
                  </a:lnTo>
                  <a:lnTo>
                    <a:pt x="0" y="50"/>
                  </a:lnTo>
                  <a:lnTo>
                    <a:pt x="2" y="52"/>
                  </a:lnTo>
                  <a:lnTo>
                    <a:pt x="76" y="9"/>
                  </a:lnTo>
                  <a:lnTo>
                    <a:pt x="72"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88" name="Freeform 287"/>
            <p:cNvSpPr>
              <a:spLocks/>
            </p:cNvSpPr>
            <p:nvPr/>
          </p:nvSpPr>
          <p:spPr bwMode="auto">
            <a:xfrm>
              <a:off x="405" y="883"/>
              <a:ext cx="20" cy="74"/>
            </a:xfrm>
            <a:custGeom>
              <a:avLst/>
              <a:gdLst>
                <a:gd name="T0" fmla="*/ 16 w 20"/>
                <a:gd name="T1" fmla="*/ 0 h 74"/>
                <a:gd name="T2" fmla="*/ 7 w 20"/>
                <a:gd name="T3" fmla="*/ 0 h 74"/>
                <a:gd name="T4" fmla="*/ 0 w 20"/>
                <a:gd name="T5" fmla="*/ 74 h 74"/>
                <a:gd name="T6" fmla="*/ 9 w 20"/>
                <a:gd name="T7" fmla="*/ 74 h 74"/>
                <a:gd name="T8" fmla="*/ 16 w 20"/>
                <a:gd name="T9" fmla="*/ 4 h 74"/>
                <a:gd name="T10" fmla="*/ 16 w 20"/>
                <a:gd name="T11" fmla="*/ 0 h 74"/>
              </a:gdLst>
              <a:ahLst/>
              <a:cxnLst>
                <a:cxn ang="0">
                  <a:pos x="T0" y="T1"/>
                </a:cxn>
                <a:cxn ang="0">
                  <a:pos x="T2" y="T3"/>
                </a:cxn>
                <a:cxn ang="0">
                  <a:pos x="T4" y="T5"/>
                </a:cxn>
                <a:cxn ang="0">
                  <a:pos x="T6" y="T7"/>
                </a:cxn>
                <a:cxn ang="0">
                  <a:pos x="T8" y="T9"/>
                </a:cxn>
                <a:cxn ang="0">
                  <a:pos x="T10" y="T11"/>
                </a:cxn>
              </a:cxnLst>
              <a:rect l="0" t="0" r="r" b="b"/>
              <a:pathLst>
                <a:path w="20" h="74">
                  <a:moveTo>
                    <a:pt x="16" y="0"/>
                  </a:moveTo>
                  <a:lnTo>
                    <a:pt x="7" y="0"/>
                  </a:lnTo>
                  <a:lnTo>
                    <a:pt x="0" y="74"/>
                  </a:lnTo>
                  <a:lnTo>
                    <a:pt x="9" y="74"/>
                  </a:lnTo>
                  <a:lnTo>
                    <a:pt x="16" y="4"/>
                  </a:lnTo>
                  <a:lnTo>
                    <a:pt x="16"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89" name="Freeform 288"/>
            <p:cNvSpPr>
              <a:spLocks/>
            </p:cNvSpPr>
            <p:nvPr/>
          </p:nvSpPr>
          <p:spPr bwMode="auto">
            <a:xfrm>
              <a:off x="413" y="887"/>
              <a:ext cx="20" cy="84"/>
            </a:xfrm>
            <a:custGeom>
              <a:avLst/>
              <a:gdLst>
                <a:gd name="T0" fmla="*/ 9 w 20"/>
                <a:gd name="T1" fmla="*/ 0 h 84"/>
                <a:gd name="T2" fmla="*/ 0 w 20"/>
                <a:gd name="T3" fmla="*/ 0 h 84"/>
                <a:gd name="T4" fmla="*/ 2 w 20"/>
                <a:gd name="T5" fmla="*/ 76 h 84"/>
                <a:gd name="T6" fmla="*/ 2 w 20"/>
                <a:gd name="T7" fmla="*/ 79 h 84"/>
                <a:gd name="T8" fmla="*/ 4 w 20"/>
                <a:gd name="T9" fmla="*/ 83 h 84"/>
                <a:gd name="T10" fmla="*/ 11 w 20"/>
                <a:gd name="T11" fmla="*/ 81 h 84"/>
                <a:gd name="T12" fmla="*/ 9 w 20"/>
                <a:gd name="T13" fmla="*/ 0 h 84"/>
              </a:gdLst>
              <a:ahLst/>
              <a:cxnLst>
                <a:cxn ang="0">
                  <a:pos x="T0" y="T1"/>
                </a:cxn>
                <a:cxn ang="0">
                  <a:pos x="T2" y="T3"/>
                </a:cxn>
                <a:cxn ang="0">
                  <a:pos x="T4" y="T5"/>
                </a:cxn>
                <a:cxn ang="0">
                  <a:pos x="T6" y="T7"/>
                </a:cxn>
                <a:cxn ang="0">
                  <a:pos x="T8" y="T9"/>
                </a:cxn>
                <a:cxn ang="0">
                  <a:pos x="T10" y="T11"/>
                </a:cxn>
                <a:cxn ang="0">
                  <a:pos x="T12" y="T13"/>
                </a:cxn>
              </a:cxnLst>
              <a:rect l="0" t="0" r="r" b="b"/>
              <a:pathLst>
                <a:path w="20" h="84">
                  <a:moveTo>
                    <a:pt x="9" y="0"/>
                  </a:moveTo>
                  <a:lnTo>
                    <a:pt x="0" y="0"/>
                  </a:lnTo>
                  <a:lnTo>
                    <a:pt x="2" y="76"/>
                  </a:lnTo>
                  <a:lnTo>
                    <a:pt x="2" y="79"/>
                  </a:lnTo>
                  <a:lnTo>
                    <a:pt x="4" y="83"/>
                  </a:lnTo>
                  <a:lnTo>
                    <a:pt x="11" y="81"/>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90" name="Freeform 289"/>
            <p:cNvSpPr>
              <a:spLocks/>
            </p:cNvSpPr>
            <p:nvPr/>
          </p:nvSpPr>
          <p:spPr bwMode="auto">
            <a:xfrm>
              <a:off x="370" y="873"/>
              <a:ext cx="55" cy="93"/>
            </a:xfrm>
            <a:custGeom>
              <a:avLst/>
              <a:gdLst>
                <a:gd name="T0" fmla="*/ 9 w 55"/>
                <a:gd name="T1" fmla="*/ 0 h 93"/>
                <a:gd name="T2" fmla="*/ 0 w 55"/>
                <a:gd name="T3" fmla="*/ 4 h 93"/>
                <a:gd name="T4" fmla="*/ 2 w 55"/>
                <a:gd name="T5" fmla="*/ 9 h 93"/>
                <a:gd name="T6" fmla="*/ 45 w 55"/>
                <a:gd name="T7" fmla="*/ 93 h 93"/>
                <a:gd name="T8" fmla="*/ 55 w 55"/>
                <a:gd name="T9" fmla="*/ 88 h 93"/>
                <a:gd name="T10" fmla="*/ 9 w 55"/>
                <a:gd name="T11" fmla="*/ 0 h 93"/>
              </a:gdLst>
              <a:ahLst/>
              <a:cxnLst>
                <a:cxn ang="0">
                  <a:pos x="T0" y="T1"/>
                </a:cxn>
                <a:cxn ang="0">
                  <a:pos x="T2" y="T3"/>
                </a:cxn>
                <a:cxn ang="0">
                  <a:pos x="T4" y="T5"/>
                </a:cxn>
                <a:cxn ang="0">
                  <a:pos x="T6" y="T7"/>
                </a:cxn>
                <a:cxn ang="0">
                  <a:pos x="T8" y="T9"/>
                </a:cxn>
                <a:cxn ang="0">
                  <a:pos x="T10" y="T11"/>
                </a:cxn>
              </a:cxnLst>
              <a:rect l="0" t="0" r="r" b="b"/>
              <a:pathLst>
                <a:path w="55" h="93">
                  <a:moveTo>
                    <a:pt x="9" y="0"/>
                  </a:moveTo>
                  <a:lnTo>
                    <a:pt x="0" y="4"/>
                  </a:lnTo>
                  <a:lnTo>
                    <a:pt x="2" y="9"/>
                  </a:lnTo>
                  <a:lnTo>
                    <a:pt x="45" y="93"/>
                  </a:lnTo>
                  <a:lnTo>
                    <a:pt x="55" y="88"/>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91" name="Freeform 290"/>
            <p:cNvSpPr>
              <a:spLocks/>
            </p:cNvSpPr>
            <p:nvPr/>
          </p:nvSpPr>
          <p:spPr bwMode="auto">
            <a:xfrm>
              <a:off x="372" y="878"/>
              <a:ext cx="46" cy="93"/>
            </a:xfrm>
            <a:custGeom>
              <a:avLst/>
              <a:gdLst>
                <a:gd name="T0" fmla="*/ 9 w 46"/>
                <a:gd name="T1" fmla="*/ 0 h 93"/>
                <a:gd name="T2" fmla="*/ 0 w 46"/>
                <a:gd name="T3" fmla="*/ 4 h 93"/>
                <a:gd name="T4" fmla="*/ 33 w 46"/>
                <a:gd name="T5" fmla="*/ 88 h 93"/>
                <a:gd name="T6" fmla="*/ 38 w 46"/>
                <a:gd name="T7" fmla="*/ 93 h 93"/>
                <a:gd name="T8" fmla="*/ 45 w 46"/>
                <a:gd name="T9" fmla="*/ 88 h 93"/>
                <a:gd name="T10" fmla="*/ 9 w 46"/>
                <a:gd name="T11" fmla="*/ 0 h 93"/>
              </a:gdLst>
              <a:ahLst/>
              <a:cxnLst>
                <a:cxn ang="0">
                  <a:pos x="T0" y="T1"/>
                </a:cxn>
                <a:cxn ang="0">
                  <a:pos x="T2" y="T3"/>
                </a:cxn>
                <a:cxn ang="0">
                  <a:pos x="T4" y="T5"/>
                </a:cxn>
                <a:cxn ang="0">
                  <a:pos x="T6" y="T7"/>
                </a:cxn>
                <a:cxn ang="0">
                  <a:pos x="T8" y="T9"/>
                </a:cxn>
                <a:cxn ang="0">
                  <a:pos x="T10" y="T11"/>
                </a:cxn>
              </a:cxnLst>
              <a:rect l="0" t="0" r="r" b="b"/>
              <a:pathLst>
                <a:path w="46" h="93">
                  <a:moveTo>
                    <a:pt x="9" y="0"/>
                  </a:moveTo>
                  <a:lnTo>
                    <a:pt x="0" y="4"/>
                  </a:lnTo>
                  <a:lnTo>
                    <a:pt x="33" y="88"/>
                  </a:lnTo>
                  <a:lnTo>
                    <a:pt x="38" y="93"/>
                  </a:lnTo>
                  <a:lnTo>
                    <a:pt x="45" y="88"/>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92" name="Freeform 291"/>
            <p:cNvSpPr>
              <a:spLocks/>
            </p:cNvSpPr>
            <p:nvPr/>
          </p:nvSpPr>
          <p:spPr bwMode="auto">
            <a:xfrm>
              <a:off x="362" y="909"/>
              <a:ext cx="53" cy="58"/>
            </a:xfrm>
            <a:custGeom>
              <a:avLst/>
              <a:gdLst>
                <a:gd name="T0" fmla="*/ 7 w 53"/>
                <a:gd name="T1" fmla="*/ 0 h 58"/>
                <a:gd name="T2" fmla="*/ 0 w 53"/>
                <a:gd name="T3" fmla="*/ 7 h 58"/>
                <a:gd name="T4" fmla="*/ 2 w 53"/>
                <a:gd name="T5" fmla="*/ 9 h 58"/>
                <a:gd name="T6" fmla="*/ 43 w 53"/>
                <a:gd name="T7" fmla="*/ 57 h 58"/>
                <a:gd name="T8" fmla="*/ 52 w 53"/>
                <a:gd name="T9" fmla="*/ 52 h 58"/>
                <a:gd name="T10" fmla="*/ 7 w 53"/>
                <a:gd name="T11" fmla="*/ 0 h 58"/>
              </a:gdLst>
              <a:ahLst/>
              <a:cxnLst>
                <a:cxn ang="0">
                  <a:pos x="T0" y="T1"/>
                </a:cxn>
                <a:cxn ang="0">
                  <a:pos x="T2" y="T3"/>
                </a:cxn>
                <a:cxn ang="0">
                  <a:pos x="T4" y="T5"/>
                </a:cxn>
                <a:cxn ang="0">
                  <a:pos x="T6" y="T7"/>
                </a:cxn>
                <a:cxn ang="0">
                  <a:pos x="T8" y="T9"/>
                </a:cxn>
                <a:cxn ang="0">
                  <a:pos x="T10" y="T11"/>
                </a:cxn>
              </a:cxnLst>
              <a:rect l="0" t="0" r="r" b="b"/>
              <a:pathLst>
                <a:path w="53" h="58">
                  <a:moveTo>
                    <a:pt x="7" y="0"/>
                  </a:moveTo>
                  <a:lnTo>
                    <a:pt x="0" y="7"/>
                  </a:lnTo>
                  <a:lnTo>
                    <a:pt x="2" y="9"/>
                  </a:lnTo>
                  <a:lnTo>
                    <a:pt x="43" y="57"/>
                  </a:lnTo>
                  <a:lnTo>
                    <a:pt x="52" y="52"/>
                  </a:lnTo>
                  <a:lnTo>
                    <a:pt x="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93" name="Freeform 292"/>
            <p:cNvSpPr>
              <a:spLocks/>
            </p:cNvSpPr>
            <p:nvPr/>
          </p:nvSpPr>
          <p:spPr bwMode="auto">
            <a:xfrm>
              <a:off x="365" y="914"/>
              <a:ext cx="45" cy="57"/>
            </a:xfrm>
            <a:custGeom>
              <a:avLst/>
              <a:gdLst>
                <a:gd name="T0" fmla="*/ 9 w 45"/>
                <a:gd name="T1" fmla="*/ 0 h 57"/>
                <a:gd name="T2" fmla="*/ 0 w 45"/>
                <a:gd name="T3" fmla="*/ 4 h 57"/>
                <a:gd name="T4" fmla="*/ 33 w 45"/>
                <a:gd name="T5" fmla="*/ 52 h 57"/>
                <a:gd name="T6" fmla="*/ 35 w 45"/>
                <a:gd name="T7" fmla="*/ 55 h 57"/>
                <a:gd name="T8" fmla="*/ 40 w 45"/>
                <a:gd name="T9" fmla="*/ 57 h 57"/>
                <a:gd name="T10" fmla="*/ 45 w 45"/>
                <a:gd name="T11" fmla="*/ 50 h 57"/>
                <a:gd name="T12" fmla="*/ 9 w 45"/>
                <a:gd name="T13" fmla="*/ 0 h 57"/>
              </a:gdLst>
              <a:ahLst/>
              <a:cxnLst>
                <a:cxn ang="0">
                  <a:pos x="T0" y="T1"/>
                </a:cxn>
                <a:cxn ang="0">
                  <a:pos x="T2" y="T3"/>
                </a:cxn>
                <a:cxn ang="0">
                  <a:pos x="T4" y="T5"/>
                </a:cxn>
                <a:cxn ang="0">
                  <a:pos x="T6" y="T7"/>
                </a:cxn>
                <a:cxn ang="0">
                  <a:pos x="T8" y="T9"/>
                </a:cxn>
                <a:cxn ang="0">
                  <a:pos x="T10" y="T11"/>
                </a:cxn>
                <a:cxn ang="0">
                  <a:pos x="T12" y="T13"/>
                </a:cxn>
              </a:cxnLst>
              <a:rect l="0" t="0" r="r" b="b"/>
              <a:pathLst>
                <a:path w="45" h="57">
                  <a:moveTo>
                    <a:pt x="9" y="0"/>
                  </a:moveTo>
                  <a:lnTo>
                    <a:pt x="0" y="4"/>
                  </a:lnTo>
                  <a:lnTo>
                    <a:pt x="33" y="52"/>
                  </a:lnTo>
                  <a:lnTo>
                    <a:pt x="35" y="55"/>
                  </a:lnTo>
                  <a:lnTo>
                    <a:pt x="40" y="57"/>
                  </a:lnTo>
                  <a:lnTo>
                    <a:pt x="45" y="50"/>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94" name="Freeform 293"/>
            <p:cNvSpPr>
              <a:spLocks/>
            </p:cNvSpPr>
            <p:nvPr/>
          </p:nvSpPr>
          <p:spPr bwMode="auto">
            <a:xfrm>
              <a:off x="331" y="916"/>
              <a:ext cx="74" cy="53"/>
            </a:xfrm>
            <a:custGeom>
              <a:avLst/>
              <a:gdLst>
                <a:gd name="T0" fmla="*/ 4 w 74"/>
                <a:gd name="T1" fmla="*/ 0 h 53"/>
                <a:gd name="T2" fmla="*/ 0 w 74"/>
                <a:gd name="T3" fmla="*/ 7 h 53"/>
                <a:gd name="T4" fmla="*/ 4 w 74"/>
                <a:gd name="T5" fmla="*/ 12 h 53"/>
                <a:gd name="T6" fmla="*/ 69 w 74"/>
                <a:gd name="T7" fmla="*/ 52 h 53"/>
                <a:gd name="T8" fmla="*/ 74 w 74"/>
                <a:gd name="T9" fmla="*/ 43 h 53"/>
                <a:gd name="T10" fmla="*/ 4 w 74"/>
                <a:gd name="T11" fmla="*/ 0 h 53"/>
              </a:gdLst>
              <a:ahLst/>
              <a:cxnLst>
                <a:cxn ang="0">
                  <a:pos x="T0" y="T1"/>
                </a:cxn>
                <a:cxn ang="0">
                  <a:pos x="T2" y="T3"/>
                </a:cxn>
                <a:cxn ang="0">
                  <a:pos x="T4" y="T5"/>
                </a:cxn>
                <a:cxn ang="0">
                  <a:pos x="T6" y="T7"/>
                </a:cxn>
                <a:cxn ang="0">
                  <a:pos x="T8" y="T9"/>
                </a:cxn>
                <a:cxn ang="0">
                  <a:pos x="T10" y="T11"/>
                </a:cxn>
              </a:cxnLst>
              <a:rect l="0" t="0" r="r" b="b"/>
              <a:pathLst>
                <a:path w="74" h="53">
                  <a:moveTo>
                    <a:pt x="4" y="0"/>
                  </a:moveTo>
                  <a:lnTo>
                    <a:pt x="0" y="7"/>
                  </a:lnTo>
                  <a:lnTo>
                    <a:pt x="4" y="12"/>
                  </a:lnTo>
                  <a:lnTo>
                    <a:pt x="69" y="52"/>
                  </a:lnTo>
                  <a:lnTo>
                    <a:pt x="74" y="43"/>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95" name="Freeform 294"/>
            <p:cNvSpPr>
              <a:spLocks/>
            </p:cNvSpPr>
            <p:nvPr/>
          </p:nvSpPr>
          <p:spPr bwMode="auto">
            <a:xfrm>
              <a:off x="336" y="919"/>
              <a:ext cx="55" cy="43"/>
            </a:xfrm>
            <a:custGeom>
              <a:avLst/>
              <a:gdLst>
                <a:gd name="T0" fmla="*/ 4 w 55"/>
                <a:gd name="T1" fmla="*/ 0 h 43"/>
                <a:gd name="T2" fmla="*/ 0 w 55"/>
                <a:gd name="T3" fmla="*/ 9 h 43"/>
                <a:gd name="T4" fmla="*/ 45 w 55"/>
                <a:gd name="T5" fmla="*/ 43 h 43"/>
                <a:gd name="T6" fmla="*/ 52 w 55"/>
                <a:gd name="T7" fmla="*/ 43 h 43"/>
                <a:gd name="T8" fmla="*/ 55 w 55"/>
                <a:gd name="T9" fmla="*/ 38 h 43"/>
                <a:gd name="T10" fmla="*/ 4 w 55"/>
                <a:gd name="T11" fmla="*/ 0 h 43"/>
              </a:gdLst>
              <a:ahLst/>
              <a:cxnLst>
                <a:cxn ang="0">
                  <a:pos x="T0" y="T1"/>
                </a:cxn>
                <a:cxn ang="0">
                  <a:pos x="T2" y="T3"/>
                </a:cxn>
                <a:cxn ang="0">
                  <a:pos x="T4" y="T5"/>
                </a:cxn>
                <a:cxn ang="0">
                  <a:pos x="T6" y="T7"/>
                </a:cxn>
                <a:cxn ang="0">
                  <a:pos x="T8" y="T9"/>
                </a:cxn>
                <a:cxn ang="0">
                  <a:pos x="T10" y="T11"/>
                </a:cxn>
              </a:cxnLst>
              <a:rect l="0" t="0" r="r" b="b"/>
              <a:pathLst>
                <a:path w="55" h="43">
                  <a:moveTo>
                    <a:pt x="4" y="0"/>
                  </a:moveTo>
                  <a:lnTo>
                    <a:pt x="0" y="9"/>
                  </a:lnTo>
                  <a:lnTo>
                    <a:pt x="45" y="43"/>
                  </a:lnTo>
                  <a:lnTo>
                    <a:pt x="52" y="43"/>
                  </a:lnTo>
                  <a:lnTo>
                    <a:pt x="55" y="38"/>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96" name="Freeform 295"/>
            <p:cNvSpPr>
              <a:spLocks/>
            </p:cNvSpPr>
            <p:nvPr/>
          </p:nvSpPr>
          <p:spPr bwMode="auto">
            <a:xfrm>
              <a:off x="312" y="938"/>
              <a:ext cx="72" cy="24"/>
            </a:xfrm>
            <a:custGeom>
              <a:avLst/>
              <a:gdLst>
                <a:gd name="T0" fmla="*/ 2 w 72"/>
                <a:gd name="T1" fmla="*/ 0 h 24"/>
                <a:gd name="T2" fmla="*/ 0 w 72"/>
                <a:gd name="T3" fmla="*/ 7 h 24"/>
                <a:gd name="T4" fmla="*/ 4 w 72"/>
                <a:gd name="T5" fmla="*/ 9 h 24"/>
                <a:gd name="T6" fmla="*/ 7 w 72"/>
                <a:gd name="T7" fmla="*/ 9 h 24"/>
                <a:gd name="T8" fmla="*/ 71 w 72"/>
                <a:gd name="T9" fmla="*/ 24 h 24"/>
                <a:gd name="T10" fmla="*/ 71 w 72"/>
                <a:gd name="T11" fmla="*/ 14 h 24"/>
                <a:gd name="T12" fmla="*/ 2 w 72"/>
                <a:gd name="T13" fmla="*/ 0 h 24"/>
              </a:gdLst>
              <a:ahLst/>
              <a:cxnLst>
                <a:cxn ang="0">
                  <a:pos x="T0" y="T1"/>
                </a:cxn>
                <a:cxn ang="0">
                  <a:pos x="T2" y="T3"/>
                </a:cxn>
                <a:cxn ang="0">
                  <a:pos x="T4" y="T5"/>
                </a:cxn>
                <a:cxn ang="0">
                  <a:pos x="T6" y="T7"/>
                </a:cxn>
                <a:cxn ang="0">
                  <a:pos x="T8" y="T9"/>
                </a:cxn>
                <a:cxn ang="0">
                  <a:pos x="T10" y="T11"/>
                </a:cxn>
                <a:cxn ang="0">
                  <a:pos x="T12" y="T13"/>
                </a:cxn>
              </a:cxnLst>
              <a:rect l="0" t="0" r="r" b="b"/>
              <a:pathLst>
                <a:path w="72" h="24">
                  <a:moveTo>
                    <a:pt x="2" y="0"/>
                  </a:moveTo>
                  <a:lnTo>
                    <a:pt x="0" y="7"/>
                  </a:lnTo>
                  <a:lnTo>
                    <a:pt x="4" y="9"/>
                  </a:lnTo>
                  <a:lnTo>
                    <a:pt x="7" y="9"/>
                  </a:lnTo>
                  <a:lnTo>
                    <a:pt x="71" y="24"/>
                  </a:lnTo>
                  <a:lnTo>
                    <a:pt x="71" y="14"/>
                  </a:lnTo>
                  <a:lnTo>
                    <a:pt x="2"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97" name="Freeform 296"/>
            <p:cNvSpPr>
              <a:spLocks/>
            </p:cNvSpPr>
            <p:nvPr/>
          </p:nvSpPr>
          <p:spPr bwMode="auto">
            <a:xfrm>
              <a:off x="317" y="938"/>
              <a:ext cx="60" cy="33"/>
            </a:xfrm>
            <a:custGeom>
              <a:avLst/>
              <a:gdLst>
                <a:gd name="T0" fmla="*/ 4 w 60"/>
                <a:gd name="T1" fmla="*/ 0 h 33"/>
                <a:gd name="T2" fmla="*/ 0 w 60"/>
                <a:gd name="T3" fmla="*/ 9 h 33"/>
                <a:gd name="T4" fmla="*/ 55 w 60"/>
                <a:gd name="T5" fmla="*/ 33 h 33"/>
                <a:gd name="T6" fmla="*/ 60 w 60"/>
                <a:gd name="T7" fmla="*/ 24 h 33"/>
                <a:gd name="T8" fmla="*/ 4 w 60"/>
                <a:gd name="T9" fmla="*/ 0 h 33"/>
              </a:gdLst>
              <a:ahLst/>
              <a:cxnLst>
                <a:cxn ang="0">
                  <a:pos x="T0" y="T1"/>
                </a:cxn>
                <a:cxn ang="0">
                  <a:pos x="T2" y="T3"/>
                </a:cxn>
                <a:cxn ang="0">
                  <a:pos x="T4" y="T5"/>
                </a:cxn>
                <a:cxn ang="0">
                  <a:pos x="T6" y="T7"/>
                </a:cxn>
                <a:cxn ang="0">
                  <a:pos x="T8" y="T9"/>
                </a:cxn>
              </a:cxnLst>
              <a:rect l="0" t="0" r="r" b="b"/>
              <a:pathLst>
                <a:path w="60" h="33">
                  <a:moveTo>
                    <a:pt x="4" y="0"/>
                  </a:moveTo>
                  <a:lnTo>
                    <a:pt x="0" y="9"/>
                  </a:lnTo>
                  <a:lnTo>
                    <a:pt x="55" y="33"/>
                  </a:lnTo>
                  <a:lnTo>
                    <a:pt x="60" y="24"/>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grpSp>
        <p:nvGrpSpPr>
          <p:cNvPr id="314" name="Group 313"/>
          <p:cNvGrpSpPr>
            <a:grpSpLocks/>
          </p:cNvGrpSpPr>
          <p:nvPr/>
        </p:nvGrpSpPr>
        <p:grpSpPr bwMode="auto">
          <a:xfrm>
            <a:off x="1164272" y="1747838"/>
            <a:ext cx="114300" cy="165100"/>
            <a:chOff x="0" y="0"/>
            <a:chExt cx="180" cy="260"/>
          </a:xfrm>
        </p:grpSpPr>
        <p:grpSp>
          <p:nvGrpSpPr>
            <p:cNvPr id="315" name="Group 314"/>
            <p:cNvGrpSpPr>
              <a:grpSpLocks/>
            </p:cNvGrpSpPr>
            <p:nvPr/>
          </p:nvGrpSpPr>
          <p:grpSpPr bwMode="auto">
            <a:xfrm>
              <a:off x="10" y="10"/>
              <a:ext cx="136" cy="163"/>
              <a:chOff x="10" y="10"/>
              <a:chExt cx="136" cy="163"/>
            </a:xfrm>
          </p:grpSpPr>
          <p:sp>
            <p:nvSpPr>
              <p:cNvPr id="317" name="Freeform 316"/>
              <p:cNvSpPr>
                <a:spLocks/>
              </p:cNvSpPr>
              <p:nvPr/>
            </p:nvSpPr>
            <p:spPr bwMode="auto">
              <a:xfrm>
                <a:off x="10" y="10"/>
                <a:ext cx="136" cy="163"/>
              </a:xfrm>
              <a:custGeom>
                <a:avLst/>
                <a:gdLst>
                  <a:gd name="T0" fmla="*/ 83 w 136"/>
                  <a:gd name="T1" fmla="*/ 0 h 163"/>
                  <a:gd name="T2" fmla="*/ 62 w 136"/>
                  <a:gd name="T3" fmla="*/ 0 h 163"/>
                  <a:gd name="T4" fmla="*/ 40 w 136"/>
                  <a:gd name="T5" fmla="*/ 7 h 163"/>
                  <a:gd name="T6" fmla="*/ 35 w 136"/>
                  <a:gd name="T7" fmla="*/ 9 h 163"/>
                  <a:gd name="T8" fmla="*/ 28 w 136"/>
                  <a:gd name="T9" fmla="*/ 11 h 163"/>
                  <a:gd name="T10" fmla="*/ 16 w 136"/>
                  <a:gd name="T11" fmla="*/ 21 h 163"/>
                  <a:gd name="T12" fmla="*/ 9 w 136"/>
                  <a:gd name="T13" fmla="*/ 33 h 163"/>
                  <a:gd name="T14" fmla="*/ 7 w 136"/>
                  <a:gd name="T15" fmla="*/ 38 h 163"/>
                  <a:gd name="T16" fmla="*/ 0 w 136"/>
                  <a:gd name="T17" fmla="*/ 60 h 163"/>
                  <a:gd name="T18" fmla="*/ 0 w 136"/>
                  <a:gd name="T19" fmla="*/ 98 h 163"/>
                  <a:gd name="T20" fmla="*/ 4 w 136"/>
                  <a:gd name="T21" fmla="*/ 115 h 163"/>
                  <a:gd name="T22" fmla="*/ 9 w 136"/>
                  <a:gd name="T23" fmla="*/ 129 h 163"/>
                  <a:gd name="T24" fmla="*/ 14 w 136"/>
                  <a:gd name="T25" fmla="*/ 134 h 163"/>
                  <a:gd name="T26" fmla="*/ 16 w 136"/>
                  <a:gd name="T27" fmla="*/ 141 h 163"/>
                  <a:gd name="T28" fmla="*/ 28 w 136"/>
                  <a:gd name="T29" fmla="*/ 151 h 163"/>
                  <a:gd name="T30" fmla="*/ 38 w 136"/>
                  <a:gd name="T31" fmla="*/ 158 h 163"/>
                  <a:gd name="T32" fmla="*/ 52 w 136"/>
                  <a:gd name="T33" fmla="*/ 163 h 163"/>
                  <a:gd name="T34" fmla="*/ 81 w 136"/>
                  <a:gd name="T35" fmla="*/ 163 h 163"/>
                  <a:gd name="T36" fmla="*/ 95 w 136"/>
                  <a:gd name="T37" fmla="*/ 158 h 163"/>
                  <a:gd name="T38" fmla="*/ 107 w 136"/>
                  <a:gd name="T39" fmla="*/ 153 h 163"/>
                  <a:gd name="T40" fmla="*/ 117 w 136"/>
                  <a:gd name="T41" fmla="*/ 143 h 163"/>
                  <a:gd name="T42" fmla="*/ 60 w 136"/>
                  <a:gd name="T43" fmla="*/ 143 h 163"/>
                  <a:gd name="T44" fmla="*/ 40 w 136"/>
                  <a:gd name="T45" fmla="*/ 134 h 163"/>
                  <a:gd name="T46" fmla="*/ 33 w 136"/>
                  <a:gd name="T47" fmla="*/ 127 h 163"/>
                  <a:gd name="T48" fmla="*/ 23 w 136"/>
                  <a:gd name="T49" fmla="*/ 107 h 163"/>
                  <a:gd name="T50" fmla="*/ 21 w 136"/>
                  <a:gd name="T51" fmla="*/ 96 h 163"/>
                  <a:gd name="T52" fmla="*/ 21 w 136"/>
                  <a:gd name="T53" fmla="*/ 67 h 163"/>
                  <a:gd name="T54" fmla="*/ 23 w 136"/>
                  <a:gd name="T55" fmla="*/ 55 h 163"/>
                  <a:gd name="T56" fmla="*/ 28 w 136"/>
                  <a:gd name="T57" fmla="*/ 43 h 163"/>
                  <a:gd name="T58" fmla="*/ 33 w 136"/>
                  <a:gd name="T59" fmla="*/ 36 h 163"/>
                  <a:gd name="T60" fmla="*/ 45 w 136"/>
                  <a:gd name="T61" fmla="*/ 23 h 163"/>
                  <a:gd name="T62" fmla="*/ 50 w 136"/>
                  <a:gd name="T63" fmla="*/ 23 h 163"/>
                  <a:gd name="T64" fmla="*/ 69 w 136"/>
                  <a:gd name="T65" fmla="*/ 19 h 163"/>
                  <a:gd name="T66" fmla="*/ 119 w 136"/>
                  <a:gd name="T67" fmla="*/ 19 h 163"/>
                  <a:gd name="T68" fmla="*/ 115 w 136"/>
                  <a:gd name="T69" fmla="*/ 14 h 163"/>
                  <a:gd name="T70" fmla="*/ 105 w 136"/>
                  <a:gd name="T71" fmla="*/ 7 h 163"/>
                  <a:gd name="T72" fmla="*/ 95 w 136"/>
                  <a:gd name="T73" fmla="*/ 2 h 163"/>
                  <a:gd name="T74" fmla="*/ 83 w 136"/>
                  <a:gd name="T75" fmla="*/ 0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36" h="163">
                    <a:moveTo>
                      <a:pt x="83" y="0"/>
                    </a:moveTo>
                    <a:lnTo>
                      <a:pt x="62" y="0"/>
                    </a:lnTo>
                    <a:lnTo>
                      <a:pt x="40" y="7"/>
                    </a:lnTo>
                    <a:lnTo>
                      <a:pt x="35" y="9"/>
                    </a:lnTo>
                    <a:lnTo>
                      <a:pt x="28" y="11"/>
                    </a:lnTo>
                    <a:lnTo>
                      <a:pt x="16" y="21"/>
                    </a:lnTo>
                    <a:lnTo>
                      <a:pt x="9" y="33"/>
                    </a:lnTo>
                    <a:lnTo>
                      <a:pt x="7" y="38"/>
                    </a:lnTo>
                    <a:lnTo>
                      <a:pt x="0" y="60"/>
                    </a:lnTo>
                    <a:lnTo>
                      <a:pt x="0" y="98"/>
                    </a:lnTo>
                    <a:lnTo>
                      <a:pt x="4" y="115"/>
                    </a:lnTo>
                    <a:lnTo>
                      <a:pt x="9" y="129"/>
                    </a:lnTo>
                    <a:lnTo>
                      <a:pt x="14" y="134"/>
                    </a:lnTo>
                    <a:lnTo>
                      <a:pt x="16" y="141"/>
                    </a:lnTo>
                    <a:lnTo>
                      <a:pt x="28" y="151"/>
                    </a:lnTo>
                    <a:lnTo>
                      <a:pt x="38" y="158"/>
                    </a:lnTo>
                    <a:lnTo>
                      <a:pt x="52" y="163"/>
                    </a:lnTo>
                    <a:lnTo>
                      <a:pt x="81" y="163"/>
                    </a:lnTo>
                    <a:lnTo>
                      <a:pt x="95" y="158"/>
                    </a:lnTo>
                    <a:lnTo>
                      <a:pt x="107" y="153"/>
                    </a:lnTo>
                    <a:lnTo>
                      <a:pt x="117" y="143"/>
                    </a:lnTo>
                    <a:lnTo>
                      <a:pt x="60" y="143"/>
                    </a:lnTo>
                    <a:lnTo>
                      <a:pt x="40" y="134"/>
                    </a:lnTo>
                    <a:lnTo>
                      <a:pt x="33" y="127"/>
                    </a:lnTo>
                    <a:lnTo>
                      <a:pt x="23" y="107"/>
                    </a:lnTo>
                    <a:lnTo>
                      <a:pt x="21" y="96"/>
                    </a:lnTo>
                    <a:lnTo>
                      <a:pt x="21" y="67"/>
                    </a:lnTo>
                    <a:lnTo>
                      <a:pt x="23" y="55"/>
                    </a:lnTo>
                    <a:lnTo>
                      <a:pt x="28" y="43"/>
                    </a:lnTo>
                    <a:lnTo>
                      <a:pt x="33" y="36"/>
                    </a:lnTo>
                    <a:lnTo>
                      <a:pt x="45" y="23"/>
                    </a:lnTo>
                    <a:lnTo>
                      <a:pt x="50" y="23"/>
                    </a:lnTo>
                    <a:lnTo>
                      <a:pt x="69" y="19"/>
                    </a:lnTo>
                    <a:lnTo>
                      <a:pt x="119" y="19"/>
                    </a:lnTo>
                    <a:lnTo>
                      <a:pt x="115" y="14"/>
                    </a:lnTo>
                    <a:lnTo>
                      <a:pt x="105" y="7"/>
                    </a:lnTo>
                    <a:lnTo>
                      <a:pt x="95" y="2"/>
                    </a:lnTo>
                    <a:lnTo>
                      <a:pt x="83"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18" name="Freeform 317"/>
              <p:cNvSpPr>
                <a:spLocks/>
              </p:cNvSpPr>
              <p:nvPr/>
            </p:nvSpPr>
            <p:spPr bwMode="auto">
              <a:xfrm>
                <a:off x="10" y="10"/>
                <a:ext cx="136" cy="163"/>
              </a:xfrm>
              <a:custGeom>
                <a:avLst/>
                <a:gdLst>
                  <a:gd name="T0" fmla="*/ 136 w 136"/>
                  <a:gd name="T1" fmla="*/ 100 h 163"/>
                  <a:gd name="T2" fmla="*/ 115 w 136"/>
                  <a:gd name="T3" fmla="*/ 100 h 163"/>
                  <a:gd name="T4" fmla="*/ 110 w 136"/>
                  <a:gd name="T5" fmla="*/ 120 h 163"/>
                  <a:gd name="T6" fmla="*/ 110 w 136"/>
                  <a:gd name="T7" fmla="*/ 122 h 163"/>
                  <a:gd name="T8" fmla="*/ 107 w 136"/>
                  <a:gd name="T9" fmla="*/ 127 h 163"/>
                  <a:gd name="T10" fmla="*/ 100 w 136"/>
                  <a:gd name="T11" fmla="*/ 131 h 163"/>
                  <a:gd name="T12" fmla="*/ 95 w 136"/>
                  <a:gd name="T13" fmla="*/ 136 h 163"/>
                  <a:gd name="T14" fmla="*/ 88 w 136"/>
                  <a:gd name="T15" fmla="*/ 141 h 163"/>
                  <a:gd name="T16" fmla="*/ 79 w 136"/>
                  <a:gd name="T17" fmla="*/ 143 h 163"/>
                  <a:gd name="T18" fmla="*/ 117 w 136"/>
                  <a:gd name="T19" fmla="*/ 143 h 163"/>
                  <a:gd name="T20" fmla="*/ 124 w 136"/>
                  <a:gd name="T21" fmla="*/ 136 h 163"/>
                  <a:gd name="T22" fmla="*/ 129 w 136"/>
                  <a:gd name="T23" fmla="*/ 127 h 163"/>
                  <a:gd name="T24" fmla="*/ 131 w 136"/>
                  <a:gd name="T25" fmla="*/ 120 h 163"/>
                  <a:gd name="T26" fmla="*/ 134 w 136"/>
                  <a:gd name="T27" fmla="*/ 115 h 163"/>
                  <a:gd name="T28" fmla="*/ 136 w 136"/>
                  <a:gd name="T29" fmla="*/ 100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36" h="163">
                    <a:moveTo>
                      <a:pt x="136" y="100"/>
                    </a:moveTo>
                    <a:lnTo>
                      <a:pt x="115" y="100"/>
                    </a:lnTo>
                    <a:lnTo>
                      <a:pt x="110" y="120"/>
                    </a:lnTo>
                    <a:lnTo>
                      <a:pt x="110" y="122"/>
                    </a:lnTo>
                    <a:lnTo>
                      <a:pt x="107" y="127"/>
                    </a:lnTo>
                    <a:lnTo>
                      <a:pt x="100" y="131"/>
                    </a:lnTo>
                    <a:lnTo>
                      <a:pt x="95" y="136"/>
                    </a:lnTo>
                    <a:lnTo>
                      <a:pt x="88" y="141"/>
                    </a:lnTo>
                    <a:lnTo>
                      <a:pt x="79" y="143"/>
                    </a:lnTo>
                    <a:lnTo>
                      <a:pt x="117" y="143"/>
                    </a:lnTo>
                    <a:lnTo>
                      <a:pt x="124" y="136"/>
                    </a:lnTo>
                    <a:lnTo>
                      <a:pt x="129" y="127"/>
                    </a:lnTo>
                    <a:lnTo>
                      <a:pt x="131" y="120"/>
                    </a:lnTo>
                    <a:lnTo>
                      <a:pt x="134" y="115"/>
                    </a:lnTo>
                    <a:lnTo>
                      <a:pt x="136" y="10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19" name="Freeform 318"/>
              <p:cNvSpPr>
                <a:spLocks/>
              </p:cNvSpPr>
              <p:nvPr/>
            </p:nvSpPr>
            <p:spPr bwMode="auto">
              <a:xfrm>
                <a:off x="10" y="10"/>
                <a:ext cx="136" cy="163"/>
              </a:xfrm>
              <a:custGeom>
                <a:avLst/>
                <a:gdLst>
                  <a:gd name="T0" fmla="*/ 119 w 136"/>
                  <a:gd name="T1" fmla="*/ 19 h 163"/>
                  <a:gd name="T2" fmla="*/ 79 w 136"/>
                  <a:gd name="T3" fmla="*/ 19 h 163"/>
                  <a:gd name="T4" fmla="*/ 100 w 136"/>
                  <a:gd name="T5" fmla="*/ 26 h 163"/>
                  <a:gd name="T6" fmla="*/ 103 w 136"/>
                  <a:gd name="T7" fmla="*/ 31 h 163"/>
                  <a:gd name="T8" fmla="*/ 107 w 136"/>
                  <a:gd name="T9" fmla="*/ 36 h 163"/>
                  <a:gd name="T10" fmla="*/ 112 w 136"/>
                  <a:gd name="T11" fmla="*/ 50 h 163"/>
                  <a:gd name="T12" fmla="*/ 134 w 136"/>
                  <a:gd name="T13" fmla="*/ 50 h 163"/>
                  <a:gd name="T14" fmla="*/ 131 w 136"/>
                  <a:gd name="T15" fmla="*/ 38 h 163"/>
                  <a:gd name="T16" fmla="*/ 129 w 136"/>
                  <a:gd name="T17" fmla="*/ 31 h 163"/>
                  <a:gd name="T18" fmla="*/ 122 w 136"/>
                  <a:gd name="T19" fmla="*/ 21 h 163"/>
                  <a:gd name="T20" fmla="*/ 119 w 136"/>
                  <a:gd name="T21" fmla="*/ 19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6" h="163">
                    <a:moveTo>
                      <a:pt x="119" y="19"/>
                    </a:moveTo>
                    <a:lnTo>
                      <a:pt x="79" y="19"/>
                    </a:lnTo>
                    <a:lnTo>
                      <a:pt x="100" y="26"/>
                    </a:lnTo>
                    <a:lnTo>
                      <a:pt x="103" y="31"/>
                    </a:lnTo>
                    <a:lnTo>
                      <a:pt x="107" y="36"/>
                    </a:lnTo>
                    <a:lnTo>
                      <a:pt x="112" y="50"/>
                    </a:lnTo>
                    <a:lnTo>
                      <a:pt x="134" y="50"/>
                    </a:lnTo>
                    <a:lnTo>
                      <a:pt x="131" y="38"/>
                    </a:lnTo>
                    <a:lnTo>
                      <a:pt x="129" y="31"/>
                    </a:lnTo>
                    <a:lnTo>
                      <a:pt x="122" y="21"/>
                    </a:lnTo>
                    <a:lnTo>
                      <a:pt x="119" y="19"/>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sp>
          <p:nvSpPr>
            <p:cNvPr id="316" name="Freeform 315"/>
            <p:cNvSpPr>
              <a:spLocks/>
            </p:cNvSpPr>
            <p:nvPr/>
          </p:nvSpPr>
          <p:spPr bwMode="auto">
            <a:xfrm>
              <a:off x="72" y="96"/>
              <a:ext cx="98" cy="154"/>
            </a:xfrm>
            <a:custGeom>
              <a:avLst/>
              <a:gdLst>
                <a:gd name="T0" fmla="*/ 21 w 98"/>
                <a:gd name="T1" fmla="*/ 0 h 154"/>
                <a:gd name="T2" fmla="*/ 0 w 98"/>
                <a:gd name="T3" fmla="*/ 0 h 154"/>
                <a:gd name="T4" fmla="*/ 0 w 98"/>
                <a:gd name="T5" fmla="*/ 153 h 154"/>
                <a:gd name="T6" fmla="*/ 98 w 98"/>
                <a:gd name="T7" fmla="*/ 153 h 154"/>
                <a:gd name="T8" fmla="*/ 98 w 98"/>
                <a:gd name="T9" fmla="*/ 134 h 154"/>
                <a:gd name="T10" fmla="*/ 21 w 98"/>
                <a:gd name="T11" fmla="*/ 134 h 154"/>
                <a:gd name="T12" fmla="*/ 21 w 98"/>
                <a:gd name="T13" fmla="*/ 0 h 154"/>
              </a:gdLst>
              <a:ahLst/>
              <a:cxnLst>
                <a:cxn ang="0">
                  <a:pos x="T0" y="T1"/>
                </a:cxn>
                <a:cxn ang="0">
                  <a:pos x="T2" y="T3"/>
                </a:cxn>
                <a:cxn ang="0">
                  <a:pos x="T4" y="T5"/>
                </a:cxn>
                <a:cxn ang="0">
                  <a:pos x="T6" y="T7"/>
                </a:cxn>
                <a:cxn ang="0">
                  <a:pos x="T8" y="T9"/>
                </a:cxn>
                <a:cxn ang="0">
                  <a:pos x="T10" y="T11"/>
                </a:cxn>
                <a:cxn ang="0">
                  <a:pos x="T12" y="T13"/>
                </a:cxn>
              </a:cxnLst>
              <a:rect l="0" t="0" r="r" b="b"/>
              <a:pathLst>
                <a:path w="98" h="154">
                  <a:moveTo>
                    <a:pt x="21" y="0"/>
                  </a:moveTo>
                  <a:lnTo>
                    <a:pt x="0" y="0"/>
                  </a:lnTo>
                  <a:lnTo>
                    <a:pt x="0" y="153"/>
                  </a:lnTo>
                  <a:lnTo>
                    <a:pt x="98" y="153"/>
                  </a:lnTo>
                  <a:lnTo>
                    <a:pt x="98" y="134"/>
                  </a:lnTo>
                  <a:lnTo>
                    <a:pt x="21" y="134"/>
                  </a:lnTo>
                  <a:lnTo>
                    <a:pt x="21"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sp>
        <p:nvSpPr>
          <p:cNvPr id="9349" name="Rectangle 320"/>
          <p:cNvSpPr>
            <a:spLocks noChangeArrowheads="1"/>
          </p:cNvSpPr>
          <p:nvPr/>
        </p:nvSpPr>
        <p:spPr bwMode="auto">
          <a:xfrm>
            <a:off x="559117" y="3284485"/>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9350" name="Rectangle 321"/>
          <p:cNvSpPr>
            <a:spLocks noChangeArrowheads="1"/>
          </p:cNvSpPr>
          <p:nvPr/>
        </p:nvSpPr>
        <p:spPr bwMode="auto">
          <a:xfrm>
            <a:off x="1164272" y="2205038"/>
            <a:ext cx="0" cy="0"/>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endParaRPr lang="en-AU"/>
          </a:p>
        </p:txBody>
      </p:sp>
      <p:sp>
        <p:nvSpPr>
          <p:cNvPr id="9351" name="Rectangle 323"/>
          <p:cNvSpPr>
            <a:spLocks noChangeArrowheads="1"/>
          </p:cNvSpPr>
          <p:nvPr/>
        </p:nvSpPr>
        <p:spPr bwMode="auto">
          <a:xfrm>
            <a:off x="0" y="2060575"/>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9353" name="Rectangle 324"/>
          <p:cNvSpPr>
            <a:spLocks noChangeArrowheads="1"/>
          </p:cNvSpPr>
          <p:nvPr/>
        </p:nvSpPr>
        <p:spPr bwMode="auto">
          <a:xfrm>
            <a:off x="0" y="2225675"/>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pSp>
        <p:nvGrpSpPr>
          <p:cNvPr id="324" name="Group 323"/>
          <p:cNvGrpSpPr>
            <a:grpSpLocks/>
          </p:cNvGrpSpPr>
          <p:nvPr/>
        </p:nvGrpSpPr>
        <p:grpSpPr bwMode="auto">
          <a:xfrm>
            <a:off x="1229994" y="3422461"/>
            <a:ext cx="5390515" cy="182245"/>
            <a:chOff x="0" y="0"/>
            <a:chExt cx="8489" cy="287"/>
          </a:xfrm>
        </p:grpSpPr>
        <p:sp>
          <p:nvSpPr>
            <p:cNvPr id="325" name="Freeform 324"/>
            <p:cNvSpPr>
              <a:spLocks/>
            </p:cNvSpPr>
            <p:nvPr/>
          </p:nvSpPr>
          <p:spPr bwMode="auto">
            <a:xfrm>
              <a:off x="8081" y="98"/>
              <a:ext cx="20" cy="178"/>
            </a:xfrm>
            <a:custGeom>
              <a:avLst/>
              <a:gdLst>
                <a:gd name="T0" fmla="*/ 0 w 20"/>
                <a:gd name="T1" fmla="*/ 0 h 178"/>
                <a:gd name="T2" fmla="*/ 0 w 20"/>
                <a:gd name="T3" fmla="*/ 177 h 178"/>
              </a:gdLst>
              <a:ahLst/>
              <a:cxnLst>
                <a:cxn ang="0">
                  <a:pos x="T0" y="T1"/>
                </a:cxn>
                <a:cxn ang="0">
                  <a:pos x="T2" y="T3"/>
                </a:cxn>
              </a:cxnLst>
              <a:rect l="0" t="0" r="r" b="b"/>
              <a:pathLst>
                <a:path w="20" h="178">
                  <a:moveTo>
                    <a:pt x="0" y="0"/>
                  </a:moveTo>
                  <a:lnTo>
                    <a:pt x="0" y="177"/>
                  </a:lnTo>
                </a:path>
              </a:pathLst>
            </a:custGeom>
            <a:noFill/>
            <a:ln w="13461">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AU"/>
            </a:p>
          </p:txBody>
        </p:sp>
        <p:sp>
          <p:nvSpPr>
            <p:cNvPr id="326" name="Freeform 325"/>
            <p:cNvSpPr>
              <a:spLocks/>
            </p:cNvSpPr>
            <p:nvPr/>
          </p:nvSpPr>
          <p:spPr bwMode="auto">
            <a:xfrm>
              <a:off x="8023" y="106"/>
              <a:ext cx="115" cy="160"/>
            </a:xfrm>
            <a:custGeom>
              <a:avLst/>
              <a:gdLst>
                <a:gd name="T0" fmla="*/ 98 w 115"/>
                <a:gd name="T1" fmla="*/ 0 h 160"/>
                <a:gd name="T2" fmla="*/ 0 w 115"/>
                <a:gd name="T3" fmla="*/ 148 h 160"/>
                <a:gd name="T4" fmla="*/ 16 w 115"/>
                <a:gd name="T5" fmla="*/ 160 h 160"/>
                <a:gd name="T6" fmla="*/ 115 w 115"/>
                <a:gd name="T7" fmla="*/ 12 h 160"/>
                <a:gd name="T8" fmla="*/ 98 w 115"/>
                <a:gd name="T9" fmla="*/ 0 h 160"/>
              </a:gdLst>
              <a:ahLst/>
              <a:cxnLst>
                <a:cxn ang="0">
                  <a:pos x="T0" y="T1"/>
                </a:cxn>
                <a:cxn ang="0">
                  <a:pos x="T2" y="T3"/>
                </a:cxn>
                <a:cxn ang="0">
                  <a:pos x="T4" y="T5"/>
                </a:cxn>
                <a:cxn ang="0">
                  <a:pos x="T6" y="T7"/>
                </a:cxn>
                <a:cxn ang="0">
                  <a:pos x="T8" y="T9"/>
                </a:cxn>
              </a:cxnLst>
              <a:rect l="0" t="0" r="r" b="b"/>
              <a:pathLst>
                <a:path w="115" h="160">
                  <a:moveTo>
                    <a:pt x="98" y="0"/>
                  </a:moveTo>
                  <a:lnTo>
                    <a:pt x="0" y="148"/>
                  </a:lnTo>
                  <a:lnTo>
                    <a:pt x="16" y="160"/>
                  </a:lnTo>
                  <a:lnTo>
                    <a:pt x="115" y="12"/>
                  </a:lnTo>
                  <a:lnTo>
                    <a:pt x="98"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27" name="Freeform 326"/>
            <p:cNvSpPr>
              <a:spLocks/>
            </p:cNvSpPr>
            <p:nvPr/>
          </p:nvSpPr>
          <p:spPr bwMode="auto">
            <a:xfrm>
              <a:off x="7457" y="98"/>
              <a:ext cx="20" cy="178"/>
            </a:xfrm>
            <a:custGeom>
              <a:avLst/>
              <a:gdLst>
                <a:gd name="T0" fmla="*/ 0 w 20"/>
                <a:gd name="T1" fmla="*/ 0 h 178"/>
                <a:gd name="T2" fmla="*/ 0 w 20"/>
                <a:gd name="T3" fmla="*/ 177 h 178"/>
              </a:gdLst>
              <a:ahLst/>
              <a:cxnLst>
                <a:cxn ang="0">
                  <a:pos x="T0" y="T1"/>
                </a:cxn>
                <a:cxn ang="0">
                  <a:pos x="T2" y="T3"/>
                </a:cxn>
              </a:cxnLst>
              <a:rect l="0" t="0" r="r" b="b"/>
              <a:pathLst>
                <a:path w="20" h="178">
                  <a:moveTo>
                    <a:pt x="0" y="0"/>
                  </a:moveTo>
                  <a:lnTo>
                    <a:pt x="0" y="177"/>
                  </a:lnTo>
                </a:path>
              </a:pathLst>
            </a:custGeom>
            <a:noFill/>
            <a:ln w="13461">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AU"/>
            </a:p>
          </p:txBody>
        </p:sp>
        <p:sp>
          <p:nvSpPr>
            <p:cNvPr id="328" name="Freeform 327"/>
            <p:cNvSpPr>
              <a:spLocks/>
            </p:cNvSpPr>
            <p:nvPr/>
          </p:nvSpPr>
          <p:spPr bwMode="auto">
            <a:xfrm>
              <a:off x="7402" y="106"/>
              <a:ext cx="115" cy="160"/>
            </a:xfrm>
            <a:custGeom>
              <a:avLst/>
              <a:gdLst>
                <a:gd name="T0" fmla="*/ 98 w 115"/>
                <a:gd name="T1" fmla="*/ 0 h 160"/>
                <a:gd name="T2" fmla="*/ 0 w 115"/>
                <a:gd name="T3" fmla="*/ 148 h 160"/>
                <a:gd name="T4" fmla="*/ 16 w 115"/>
                <a:gd name="T5" fmla="*/ 160 h 160"/>
                <a:gd name="T6" fmla="*/ 115 w 115"/>
                <a:gd name="T7" fmla="*/ 12 h 160"/>
                <a:gd name="T8" fmla="*/ 98 w 115"/>
                <a:gd name="T9" fmla="*/ 0 h 160"/>
              </a:gdLst>
              <a:ahLst/>
              <a:cxnLst>
                <a:cxn ang="0">
                  <a:pos x="T0" y="T1"/>
                </a:cxn>
                <a:cxn ang="0">
                  <a:pos x="T2" y="T3"/>
                </a:cxn>
                <a:cxn ang="0">
                  <a:pos x="T4" y="T5"/>
                </a:cxn>
                <a:cxn ang="0">
                  <a:pos x="T6" y="T7"/>
                </a:cxn>
                <a:cxn ang="0">
                  <a:pos x="T8" y="T9"/>
                </a:cxn>
              </a:cxnLst>
              <a:rect l="0" t="0" r="r" b="b"/>
              <a:pathLst>
                <a:path w="115" h="160">
                  <a:moveTo>
                    <a:pt x="98" y="0"/>
                  </a:moveTo>
                  <a:lnTo>
                    <a:pt x="0" y="148"/>
                  </a:lnTo>
                  <a:lnTo>
                    <a:pt x="16" y="160"/>
                  </a:lnTo>
                  <a:lnTo>
                    <a:pt x="115" y="12"/>
                  </a:lnTo>
                  <a:lnTo>
                    <a:pt x="98"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29" name="Freeform 328"/>
            <p:cNvSpPr>
              <a:spLocks/>
            </p:cNvSpPr>
            <p:nvPr/>
          </p:nvSpPr>
          <p:spPr bwMode="auto">
            <a:xfrm>
              <a:off x="6811" y="98"/>
              <a:ext cx="20" cy="178"/>
            </a:xfrm>
            <a:custGeom>
              <a:avLst/>
              <a:gdLst>
                <a:gd name="T0" fmla="*/ 0 w 20"/>
                <a:gd name="T1" fmla="*/ 0 h 178"/>
                <a:gd name="T2" fmla="*/ 0 w 20"/>
                <a:gd name="T3" fmla="*/ 177 h 178"/>
              </a:gdLst>
              <a:ahLst/>
              <a:cxnLst>
                <a:cxn ang="0">
                  <a:pos x="T0" y="T1"/>
                </a:cxn>
                <a:cxn ang="0">
                  <a:pos x="T2" y="T3"/>
                </a:cxn>
              </a:cxnLst>
              <a:rect l="0" t="0" r="r" b="b"/>
              <a:pathLst>
                <a:path w="20" h="178">
                  <a:moveTo>
                    <a:pt x="0" y="0"/>
                  </a:moveTo>
                  <a:lnTo>
                    <a:pt x="0" y="177"/>
                  </a:lnTo>
                </a:path>
              </a:pathLst>
            </a:custGeom>
            <a:noFill/>
            <a:ln w="13461">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AU"/>
            </a:p>
          </p:txBody>
        </p:sp>
        <p:sp>
          <p:nvSpPr>
            <p:cNvPr id="330" name="Freeform 329"/>
            <p:cNvSpPr>
              <a:spLocks/>
            </p:cNvSpPr>
            <p:nvPr/>
          </p:nvSpPr>
          <p:spPr bwMode="auto">
            <a:xfrm>
              <a:off x="6754" y="106"/>
              <a:ext cx="115" cy="160"/>
            </a:xfrm>
            <a:custGeom>
              <a:avLst/>
              <a:gdLst>
                <a:gd name="T0" fmla="*/ 98 w 115"/>
                <a:gd name="T1" fmla="*/ 0 h 160"/>
                <a:gd name="T2" fmla="*/ 0 w 115"/>
                <a:gd name="T3" fmla="*/ 148 h 160"/>
                <a:gd name="T4" fmla="*/ 16 w 115"/>
                <a:gd name="T5" fmla="*/ 160 h 160"/>
                <a:gd name="T6" fmla="*/ 115 w 115"/>
                <a:gd name="T7" fmla="*/ 12 h 160"/>
                <a:gd name="T8" fmla="*/ 98 w 115"/>
                <a:gd name="T9" fmla="*/ 0 h 160"/>
              </a:gdLst>
              <a:ahLst/>
              <a:cxnLst>
                <a:cxn ang="0">
                  <a:pos x="T0" y="T1"/>
                </a:cxn>
                <a:cxn ang="0">
                  <a:pos x="T2" y="T3"/>
                </a:cxn>
                <a:cxn ang="0">
                  <a:pos x="T4" y="T5"/>
                </a:cxn>
                <a:cxn ang="0">
                  <a:pos x="T6" y="T7"/>
                </a:cxn>
                <a:cxn ang="0">
                  <a:pos x="T8" y="T9"/>
                </a:cxn>
              </a:cxnLst>
              <a:rect l="0" t="0" r="r" b="b"/>
              <a:pathLst>
                <a:path w="115" h="160">
                  <a:moveTo>
                    <a:pt x="98" y="0"/>
                  </a:moveTo>
                  <a:lnTo>
                    <a:pt x="0" y="148"/>
                  </a:lnTo>
                  <a:lnTo>
                    <a:pt x="16" y="160"/>
                  </a:lnTo>
                  <a:lnTo>
                    <a:pt x="115" y="12"/>
                  </a:lnTo>
                  <a:lnTo>
                    <a:pt x="98"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31" name="Freeform 330"/>
            <p:cNvSpPr>
              <a:spLocks/>
            </p:cNvSpPr>
            <p:nvPr/>
          </p:nvSpPr>
          <p:spPr bwMode="auto">
            <a:xfrm>
              <a:off x="8422" y="98"/>
              <a:ext cx="20" cy="178"/>
            </a:xfrm>
            <a:custGeom>
              <a:avLst/>
              <a:gdLst>
                <a:gd name="T0" fmla="*/ 0 w 20"/>
                <a:gd name="T1" fmla="*/ 0 h 178"/>
                <a:gd name="T2" fmla="*/ 0 w 20"/>
                <a:gd name="T3" fmla="*/ 177 h 178"/>
              </a:gdLst>
              <a:ahLst/>
              <a:cxnLst>
                <a:cxn ang="0">
                  <a:pos x="T0" y="T1"/>
                </a:cxn>
                <a:cxn ang="0">
                  <a:pos x="T2" y="T3"/>
                </a:cxn>
              </a:cxnLst>
              <a:rect l="0" t="0" r="r" b="b"/>
              <a:pathLst>
                <a:path w="20" h="178">
                  <a:moveTo>
                    <a:pt x="0" y="0"/>
                  </a:moveTo>
                  <a:lnTo>
                    <a:pt x="0" y="177"/>
                  </a:lnTo>
                </a:path>
              </a:pathLst>
            </a:custGeom>
            <a:noFill/>
            <a:ln w="13462">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AU"/>
            </a:p>
          </p:txBody>
        </p:sp>
        <p:sp>
          <p:nvSpPr>
            <p:cNvPr id="332" name="Freeform 331"/>
            <p:cNvSpPr>
              <a:spLocks/>
            </p:cNvSpPr>
            <p:nvPr/>
          </p:nvSpPr>
          <p:spPr bwMode="auto">
            <a:xfrm>
              <a:off x="8364" y="106"/>
              <a:ext cx="115" cy="160"/>
            </a:xfrm>
            <a:custGeom>
              <a:avLst/>
              <a:gdLst>
                <a:gd name="T0" fmla="*/ 98 w 115"/>
                <a:gd name="T1" fmla="*/ 0 h 160"/>
                <a:gd name="T2" fmla="*/ 0 w 115"/>
                <a:gd name="T3" fmla="*/ 148 h 160"/>
                <a:gd name="T4" fmla="*/ 16 w 115"/>
                <a:gd name="T5" fmla="*/ 160 h 160"/>
                <a:gd name="T6" fmla="*/ 115 w 115"/>
                <a:gd name="T7" fmla="*/ 12 h 160"/>
                <a:gd name="T8" fmla="*/ 98 w 115"/>
                <a:gd name="T9" fmla="*/ 0 h 160"/>
              </a:gdLst>
              <a:ahLst/>
              <a:cxnLst>
                <a:cxn ang="0">
                  <a:pos x="T0" y="T1"/>
                </a:cxn>
                <a:cxn ang="0">
                  <a:pos x="T2" y="T3"/>
                </a:cxn>
                <a:cxn ang="0">
                  <a:pos x="T4" y="T5"/>
                </a:cxn>
                <a:cxn ang="0">
                  <a:pos x="T6" y="T7"/>
                </a:cxn>
                <a:cxn ang="0">
                  <a:pos x="T8" y="T9"/>
                </a:cxn>
              </a:cxnLst>
              <a:rect l="0" t="0" r="r" b="b"/>
              <a:pathLst>
                <a:path w="115" h="160">
                  <a:moveTo>
                    <a:pt x="98" y="0"/>
                  </a:moveTo>
                  <a:lnTo>
                    <a:pt x="0" y="148"/>
                  </a:lnTo>
                  <a:lnTo>
                    <a:pt x="16" y="160"/>
                  </a:lnTo>
                  <a:lnTo>
                    <a:pt x="115" y="12"/>
                  </a:lnTo>
                  <a:lnTo>
                    <a:pt x="98"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33" name="Freeform 332"/>
            <p:cNvSpPr>
              <a:spLocks/>
            </p:cNvSpPr>
            <p:nvPr/>
          </p:nvSpPr>
          <p:spPr bwMode="auto">
            <a:xfrm>
              <a:off x="60" y="187"/>
              <a:ext cx="8378" cy="20"/>
            </a:xfrm>
            <a:custGeom>
              <a:avLst/>
              <a:gdLst>
                <a:gd name="T0" fmla="*/ 0 w 8378"/>
                <a:gd name="T1" fmla="*/ 0 h 20"/>
                <a:gd name="T2" fmla="*/ 8378 w 8378"/>
                <a:gd name="T3" fmla="*/ 0 h 20"/>
              </a:gdLst>
              <a:ahLst/>
              <a:cxnLst>
                <a:cxn ang="0">
                  <a:pos x="T0" y="T1"/>
                </a:cxn>
                <a:cxn ang="0">
                  <a:pos x="T2" y="T3"/>
                </a:cxn>
              </a:cxnLst>
              <a:rect l="0" t="0" r="r" b="b"/>
              <a:pathLst>
                <a:path w="8378" h="20">
                  <a:moveTo>
                    <a:pt x="0" y="0"/>
                  </a:moveTo>
                  <a:lnTo>
                    <a:pt x="8378" y="0"/>
                  </a:lnTo>
                </a:path>
              </a:pathLst>
            </a:custGeom>
            <a:noFill/>
            <a:ln w="13461">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AU"/>
            </a:p>
          </p:txBody>
        </p:sp>
        <p:sp>
          <p:nvSpPr>
            <p:cNvPr id="334" name="Freeform 333"/>
            <p:cNvSpPr>
              <a:spLocks/>
            </p:cNvSpPr>
            <p:nvPr/>
          </p:nvSpPr>
          <p:spPr bwMode="auto">
            <a:xfrm>
              <a:off x="7075" y="19"/>
              <a:ext cx="38" cy="115"/>
            </a:xfrm>
            <a:custGeom>
              <a:avLst/>
              <a:gdLst>
                <a:gd name="T0" fmla="*/ 0 w 38"/>
                <a:gd name="T1" fmla="*/ 0 h 115"/>
                <a:gd name="T2" fmla="*/ 0 w 38"/>
                <a:gd name="T3" fmla="*/ 16 h 115"/>
                <a:gd name="T4" fmla="*/ 7 w 38"/>
                <a:gd name="T5" fmla="*/ 19 h 115"/>
                <a:gd name="T6" fmla="*/ 12 w 38"/>
                <a:gd name="T7" fmla="*/ 28 h 115"/>
                <a:gd name="T8" fmla="*/ 14 w 38"/>
                <a:gd name="T9" fmla="*/ 57 h 115"/>
                <a:gd name="T10" fmla="*/ 12 w 38"/>
                <a:gd name="T11" fmla="*/ 83 h 115"/>
                <a:gd name="T12" fmla="*/ 7 w 38"/>
                <a:gd name="T13" fmla="*/ 96 h 115"/>
                <a:gd name="T14" fmla="*/ 0 w 38"/>
                <a:gd name="T15" fmla="*/ 96 h 115"/>
                <a:gd name="T16" fmla="*/ 0 w 38"/>
                <a:gd name="T17" fmla="*/ 115 h 115"/>
                <a:gd name="T18" fmla="*/ 26 w 38"/>
                <a:gd name="T19" fmla="*/ 103 h 115"/>
                <a:gd name="T20" fmla="*/ 38 w 38"/>
                <a:gd name="T21" fmla="*/ 57 h 115"/>
                <a:gd name="T22" fmla="*/ 26 w 38"/>
                <a:gd name="T23" fmla="*/ 11 h 115"/>
                <a:gd name="T24" fmla="*/ 0 w 38"/>
                <a:gd name="T25" fmla="*/ 0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8" h="115">
                  <a:moveTo>
                    <a:pt x="0" y="0"/>
                  </a:moveTo>
                  <a:lnTo>
                    <a:pt x="0" y="16"/>
                  </a:lnTo>
                  <a:lnTo>
                    <a:pt x="7" y="19"/>
                  </a:lnTo>
                  <a:lnTo>
                    <a:pt x="12" y="28"/>
                  </a:lnTo>
                  <a:lnTo>
                    <a:pt x="14" y="57"/>
                  </a:lnTo>
                  <a:lnTo>
                    <a:pt x="12" y="83"/>
                  </a:lnTo>
                  <a:lnTo>
                    <a:pt x="7" y="96"/>
                  </a:lnTo>
                  <a:lnTo>
                    <a:pt x="0" y="96"/>
                  </a:lnTo>
                  <a:lnTo>
                    <a:pt x="0" y="115"/>
                  </a:lnTo>
                  <a:lnTo>
                    <a:pt x="26" y="103"/>
                  </a:lnTo>
                  <a:lnTo>
                    <a:pt x="38" y="57"/>
                  </a:lnTo>
                  <a:lnTo>
                    <a:pt x="26" y="11"/>
                  </a:lnTo>
                  <a:lnTo>
                    <a:pt x="0"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35" name="Freeform 334"/>
            <p:cNvSpPr>
              <a:spLocks/>
            </p:cNvSpPr>
            <p:nvPr/>
          </p:nvSpPr>
          <p:spPr bwMode="auto">
            <a:xfrm>
              <a:off x="7039" y="19"/>
              <a:ext cx="36" cy="115"/>
            </a:xfrm>
            <a:custGeom>
              <a:avLst/>
              <a:gdLst>
                <a:gd name="T0" fmla="*/ 36 w 36"/>
                <a:gd name="T1" fmla="*/ 0 h 115"/>
                <a:gd name="T2" fmla="*/ 12 w 36"/>
                <a:gd name="T3" fmla="*/ 11 h 115"/>
                <a:gd name="T4" fmla="*/ 0 w 36"/>
                <a:gd name="T5" fmla="*/ 57 h 115"/>
                <a:gd name="T6" fmla="*/ 12 w 36"/>
                <a:gd name="T7" fmla="*/ 103 h 115"/>
                <a:gd name="T8" fmla="*/ 21 w 36"/>
                <a:gd name="T9" fmla="*/ 112 h 115"/>
                <a:gd name="T10" fmla="*/ 36 w 36"/>
                <a:gd name="T11" fmla="*/ 115 h 115"/>
                <a:gd name="T12" fmla="*/ 36 w 36"/>
                <a:gd name="T13" fmla="*/ 96 h 115"/>
                <a:gd name="T14" fmla="*/ 28 w 36"/>
                <a:gd name="T15" fmla="*/ 96 h 115"/>
                <a:gd name="T16" fmla="*/ 26 w 36"/>
                <a:gd name="T17" fmla="*/ 83 h 115"/>
                <a:gd name="T18" fmla="*/ 21 w 36"/>
                <a:gd name="T19" fmla="*/ 57 h 115"/>
                <a:gd name="T20" fmla="*/ 26 w 36"/>
                <a:gd name="T21" fmla="*/ 28 h 115"/>
                <a:gd name="T22" fmla="*/ 28 w 36"/>
                <a:gd name="T23" fmla="*/ 19 h 115"/>
                <a:gd name="T24" fmla="*/ 36 w 36"/>
                <a:gd name="T25" fmla="*/ 16 h 115"/>
                <a:gd name="T26" fmla="*/ 36 w 36"/>
                <a:gd name="T27" fmla="*/ 0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6" h="115">
                  <a:moveTo>
                    <a:pt x="36" y="0"/>
                  </a:moveTo>
                  <a:lnTo>
                    <a:pt x="12" y="11"/>
                  </a:lnTo>
                  <a:lnTo>
                    <a:pt x="0" y="57"/>
                  </a:lnTo>
                  <a:lnTo>
                    <a:pt x="12" y="103"/>
                  </a:lnTo>
                  <a:lnTo>
                    <a:pt x="21" y="112"/>
                  </a:lnTo>
                  <a:lnTo>
                    <a:pt x="36" y="115"/>
                  </a:lnTo>
                  <a:lnTo>
                    <a:pt x="36" y="96"/>
                  </a:lnTo>
                  <a:lnTo>
                    <a:pt x="28" y="96"/>
                  </a:lnTo>
                  <a:lnTo>
                    <a:pt x="26" y="83"/>
                  </a:lnTo>
                  <a:lnTo>
                    <a:pt x="21" y="57"/>
                  </a:lnTo>
                  <a:lnTo>
                    <a:pt x="26" y="28"/>
                  </a:lnTo>
                  <a:lnTo>
                    <a:pt x="28" y="19"/>
                  </a:lnTo>
                  <a:lnTo>
                    <a:pt x="36" y="16"/>
                  </a:lnTo>
                  <a:lnTo>
                    <a:pt x="36"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36" name="Freeform 335"/>
            <p:cNvSpPr>
              <a:spLocks/>
            </p:cNvSpPr>
            <p:nvPr/>
          </p:nvSpPr>
          <p:spPr bwMode="auto">
            <a:xfrm>
              <a:off x="7133" y="110"/>
              <a:ext cx="20" cy="22"/>
            </a:xfrm>
            <a:custGeom>
              <a:avLst/>
              <a:gdLst>
                <a:gd name="T0" fmla="*/ 0 w 20"/>
                <a:gd name="T1" fmla="*/ 10 h 22"/>
                <a:gd name="T2" fmla="*/ 19 w 20"/>
                <a:gd name="T3" fmla="*/ 10 h 22"/>
              </a:gdLst>
              <a:ahLst/>
              <a:cxnLst>
                <a:cxn ang="0">
                  <a:pos x="T0" y="T1"/>
                </a:cxn>
                <a:cxn ang="0">
                  <a:pos x="T2" y="T3"/>
                </a:cxn>
              </a:cxnLst>
              <a:rect l="0" t="0" r="r" b="b"/>
              <a:pathLst>
                <a:path w="20" h="22">
                  <a:moveTo>
                    <a:pt x="0" y="10"/>
                  </a:moveTo>
                  <a:lnTo>
                    <a:pt x="19" y="10"/>
                  </a:lnTo>
                </a:path>
              </a:pathLst>
            </a:custGeom>
            <a:noFill/>
            <a:ln w="14985">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AU"/>
            </a:p>
          </p:txBody>
        </p:sp>
        <p:sp>
          <p:nvSpPr>
            <p:cNvPr id="337" name="Freeform 336"/>
            <p:cNvSpPr>
              <a:spLocks/>
            </p:cNvSpPr>
            <p:nvPr/>
          </p:nvSpPr>
          <p:spPr bwMode="auto">
            <a:xfrm>
              <a:off x="7210" y="19"/>
              <a:ext cx="35" cy="29"/>
            </a:xfrm>
            <a:custGeom>
              <a:avLst/>
              <a:gdLst>
                <a:gd name="T0" fmla="*/ 4 w 35"/>
                <a:gd name="T1" fmla="*/ 0 h 29"/>
                <a:gd name="T2" fmla="*/ 0 w 35"/>
                <a:gd name="T3" fmla="*/ 0 h 29"/>
                <a:gd name="T4" fmla="*/ 0 w 35"/>
                <a:gd name="T5" fmla="*/ 16 h 29"/>
                <a:gd name="T6" fmla="*/ 2 w 35"/>
                <a:gd name="T7" fmla="*/ 16 h 29"/>
                <a:gd name="T8" fmla="*/ 11 w 35"/>
                <a:gd name="T9" fmla="*/ 19 h 29"/>
                <a:gd name="T10" fmla="*/ 14 w 35"/>
                <a:gd name="T11" fmla="*/ 28 h 29"/>
                <a:gd name="T12" fmla="*/ 35 w 35"/>
                <a:gd name="T13" fmla="*/ 26 h 29"/>
                <a:gd name="T14" fmla="*/ 26 w 35"/>
                <a:gd name="T15" fmla="*/ 7 h 29"/>
                <a:gd name="T16" fmla="*/ 4 w 35"/>
                <a:gd name="T17"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29">
                  <a:moveTo>
                    <a:pt x="4" y="0"/>
                  </a:moveTo>
                  <a:lnTo>
                    <a:pt x="0" y="0"/>
                  </a:lnTo>
                  <a:lnTo>
                    <a:pt x="0" y="16"/>
                  </a:lnTo>
                  <a:lnTo>
                    <a:pt x="2" y="16"/>
                  </a:lnTo>
                  <a:lnTo>
                    <a:pt x="11" y="19"/>
                  </a:lnTo>
                  <a:lnTo>
                    <a:pt x="14" y="28"/>
                  </a:lnTo>
                  <a:lnTo>
                    <a:pt x="35" y="26"/>
                  </a:lnTo>
                  <a:lnTo>
                    <a:pt x="26" y="7"/>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38" name="Freeform 337"/>
            <p:cNvSpPr>
              <a:spLocks/>
            </p:cNvSpPr>
            <p:nvPr/>
          </p:nvSpPr>
          <p:spPr bwMode="auto">
            <a:xfrm>
              <a:off x="7210" y="60"/>
              <a:ext cx="38" cy="74"/>
            </a:xfrm>
            <a:custGeom>
              <a:avLst/>
              <a:gdLst>
                <a:gd name="T0" fmla="*/ 4 w 38"/>
                <a:gd name="T1" fmla="*/ 0 h 74"/>
                <a:gd name="T2" fmla="*/ 0 w 38"/>
                <a:gd name="T3" fmla="*/ 0 h 74"/>
                <a:gd name="T4" fmla="*/ 0 w 38"/>
                <a:gd name="T5" fmla="*/ 14 h 74"/>
                <a:gd name="T6" fmla="*/ 11 w 38"/>
                <a:gd name="T7" fmla="*/ 19 h 74"/>
                <a:gd name="T8" fmla="*/ 16 w 38"/>
                <a:gd name="T9" fmla="*/ 36 h 74"/>
                <a:gd name="T10" fmla="*/ 11 w 38"/>
                <a:gd name="T11" fmla="*/ 50 h 74"/>
                <a:gd name="T12" fmla="*/ 2 w 38"/>
                <a:gd name="T13" fmla="*/ 55 h 74"/>
                <a:gd name="T14" fmla="*/ 0 w 38"/>
                <a:gd name="T15" fmla="*/ 55 h 74"/>
                <a:gd name="T16" fmla="*/ 0 w 38"/>
                <a:gd name="T17" fmla="*/ 74 h 74"/>
                <a:gd name="T18" fmla="*/ 28 w 38"/>
                <a:gd name="T19" fmla="*/ 64 h 74"/>
                <a:gd name="T20" fmla="*/ 38 w 38"/>
                <a:gd name="T21" fmla="*/ 36 h 74"/>
                <a:gd name="T22" fmla="*/ 28 w 38"/>
                <a:gd name="T23" fmla="*/ 9 h 74"/>
                <a:gd name="T24" fmla="*/ 4 w 38"/>
                <a:gd name="T25" fmla="*/ 0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8" h="74">
                  <a:moveTo>
                    <a:pt x="4" y="0"/>
                  </a:moveTo>
                  <a:lnTo>
                    <a:pt x="0" y="0"/>
                  </a:lnTo>
                  <a:lnTo>
                    <a:pt x="0" y="14"/>
                  </a:lnTo>
                  <a:lnTo>
                    <a:pt x="11" y="19"/>
                  </a:lnTo>
                  <a:lnTo>
                    <a:pt x="16" y="36"/>
                  </a:lnTo>
                  <a:lnTo>
                    <a:pt x="11" y="50"/>
                  </a:lnTo>
                  <a:lnTo>
                    <a:pt x="2" y="55"/>
                  </a:lnTo>
                  <a:lnTo>
                    <a:pt x="0" y="55"/>
                  </a:lnTo>
                  <a:lnTo>
                    <a:pt x="0" y="74"/>
                  </a:lnTo>
                  <a:lnTo>
                    <a:pt x="28" y="64"/>
                  </a:lnTo>
                  <a:lnTo>
                    <a:pt x="38" y="36"/>
                  </a:lnTo>
                  <a:lnTo>
                    <a:pt x="28" y="9"/>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nvGrpSpPr>
            <p:cNvPr id="339" name="Group 338"/>
            <p:cNvGrpSpPr>
              <a:grpSpLocks/>
            </p:cNvGrpSpPr>
            <p:nvPr/>
          </p:nvGrpSpPr>
          <p:grpSpPr bwMode="auto">
            <a:xfrm>
              <a:off x="7171" y="19"/>
              <a:ext cx="38" cy="115"/>
              <a:chOff x="7171" y="19"/>
              <a:chExt cx="38" cy="115"/>
            </a:xfrm>
          </p:grpSpPr>
          <p:sp>
            <p:nvSpPr>
              <p:cNvPr id="372" name="Freeform 371"/>
              <p:cNvSpPr>
                <a:spLocks/>
              </p:cNvSpPr>
              <p:nvPr/>
            </p:nvSpPr>
            <p:spPr bwMode="auto">
              <a:xfrm>
                <a:off x="7171" y="19"/>
                <a:ext cx="38" cy="115"/>
              </a:xfrm>
              <a:custGeom>
                <a:avLst/>
                <a:gdLst>
                  <a:gd name="T0" fmla="*/ 38 w 38"/>
                  <a:gd name="T1" fmla="*/ 0 h 115"/>
                  <a:gd name="T2" fmla="*/ 23 w 38"/>
                  <a:gd name="T3" fmla="*/ 2 h 115"/>
                  <a:gd name="T4" fmla="*/ 11 w 38"/>
                  <a:gd name="T5" fmla="*/ 11 h 115"/>
                  <a:gd name="T6" fmla="*/ 0 w 38"/>
                  <a:gd name="T7" fmla="*/ 57 h 115"/>
                  <a:gd name="T8" fmla="*/ 9 w 38"/>
                  <a:gd name="T9" fmla="*/ 103 h 115"/>
                  <a:gd name="T10" fmla="*/ 23 w 38"/>
                  <a:gd name="T11" fmla="*/ 112 h 115"/>
                  <a:gd name="T12" fmla="*/ 38 w 38"/>
                  <a:gd name="T13" fmla="*/ 115 h 115"/>
                  <a:gd name="T14" fmla="*/ 38 w 38"/>
                  <a:gd name="T15" fmla="*/ 96 h 115"/>
                  <a:gd name="T16" fmla="*/ 28 w 38"/>
                  <a:gd name="T17" fmla="*/ 91 h 115"/>
                  <a:gd name="T18" fmla="*/ 23 w 38"/>
                  <a:gd name="T19" fmla="*/ 74 h 115"/>
                  <a:gd name="T20" fmla="*/ 28 w 38"/>
                  <a:gd name="T21" fmla="*/ 60 h 115"/>
                  <a:gd name="T22" fmla="*/ 38 w 38"/>
                  <a:gd name="T23" fmla="*/ 55 h 115"/>
                  <a:gd name="T24" fmla="*/ 38 w 38"/>
                  <a:gd name="T25" fmla="*/ 50 h 115"/>
                  <a:gd name="T26" fmla="*/ 21 w 38"/>
                  <a:gd name="T27" fmla="*/ 50 h 115"/>
                  <a:gd name="T28" fmla="*/ 28 w 38"/>
                  <a:gd name="T29" fmla="*/ 23 h 115"/>
                  <a:gd name="T30" fmla="*/ 38 w 38"/>
                  <a:gd name="T31" fmla="*/ 16 h 115"/>
                  <a:gd name="T32" fmla="*/ 38 w 38"/>
                  <a:gd name="T33" fmla="*/ 0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8" h="115">
                    <a:moveTo>
                      <a:pt x="38" y="0"/>
                    </a:moveTo>
                    <a:lnTo>
                      <a:pt x="23" y="2"/>
                    </a:lnTo>
                    <a:lnTo>
                      <a:pt x="11" y="11"/>
                    </a:lnTo>
                    <a:lnTo>
                      <a:pt x="0" y="57"/>
                    </a:lnTo>
                    <a:lnTo>
                      <a:pt x="9" y="103"/>
                    </a:lnTo>
                    <a:lnTo>
                      <a:pt x="23" y="112"/>
                    </a:lnTo>
                    <a:lnTo>
                      <a:pt x="38" y="115"/>
                    </a:lnTo>
                    <a:lnTo>
                      <a:pt x="38" y="96"/>
                    </a:lnTo>
                    <a:lnTo>
                      <a:pt x="28" y="91"/>
                    </a:lnTo>
                    <a:lnTo>
                      <a:pt x="23" y="74"/>
                    </a:lnTo>
                    <a:lnTo>
                      <a:pt x="28" y="60"/>
                    </a:lnTo>
                    <a:lnTo>
                      <a:pt x="38" y="55"/>
                    </a:lnTo>
                    <a:lnTo>
                      <a:pt x="38" y="50"/>
                    </a:lnTo>
                    <a:lnTo>
                      <a:pt x="21" y="50"/>
                    </a:lnTo>
                    <a:lnTo>
                      <a:pt x="28" y="23"/>
                    </a:lnTo>
                    <a:lnTo>
                      <a:pt x="38" y="16"/>
                    </a:lnTo>
                    <a:lnTo>
                      <a:pt x="38"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73" name="Freeform 372"/>
              <p:cNvSpPr>
                <a:spLocks/>
              </p:cNvSpPr>
              <p:nvPr/>
            </p:nvSpPr>
            <p:spPr bwMode="auto">
              <a:xfrm>
                <a:off x="7171" y="19"/>
                <a:ext cx="38" cy="115"/>
              </a:xfrm>
              <a:custGeom>
                <a:avLst/>
                <a:gdLst>
                  <a:gd name="T0" fmla="*/ 38 w 38"/>
                  <a:gd name="T1" fmla="*/ 40 h 115"/>
                  <a:gd name="T2" fmla="*/ 21 w 38"/>
                  <a:gd name="T3" fmla="*/ 50 h 115"/>
                  <a:gd name="T4" fmla="*/ 38 w 38"/>
                  <a:gd name="T5" fmla="*/ 50 h 115"/>
                  <a:gd name="T6" fmla="*/ 38 w 38"/>
                  <a:gd name="T7" fmla="*/ 40 h 115"/>
                </a:gdLst>
                <a:ahLst/>
                <a:cxnLst>
                  <a:cxn ang="0">
                    <a:pos x="T0" y="T1"/>
                  </a:cxn>
                  <a:cxn ang="0">
                    <a:pos x="T2" y="T3"/>
                  </a:cxn>
                  <a:cxn ang="0">
                    <a:pos x="T4" y="T5"/>
                  </a:cxn>
                  <a:cxn ang="0">
                    <a:pos x="T6" y="T7"/>
                  </a:cxn>
                </a:cxnLst>
                <a:rect l="0" t="0" r="r" b="b"/>
                <a:pathLst>
                  <a:path w="38" h="115">
                    <a:moveTo>
                      <a:pt x="38" y="40"/>
                    </a:moveTo>
                    <a:lnTo>
                      <a:pt x="21" y="50"/>
                    </a:lnTo>
                    <a:lnTo>
                      <a:pt x="38" y="50"/>
                    </a:lnTo>
                    <a:lnTo>
                      <a:pt x="38" y="4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sp>
          <p:nvSpPr>
            <p:cNvPr id="340" name="Freeform 339"/>
            <p:cNvSpPr>
              <a:spLocks/>
            </p:cNvSpPr>
            <p:nvPr/>
          </p:nvSpPr>
          <p:spPr bwMode="auto">
            <a:xfrm>
              <a:off x="7656" y="19"/>
              <a:ext cx="38" cy="115"/>
            </a:xfrm>
            <a:custGeom>
              <a:avLst/>
              <a:gdLst>
                <a:gd name="T0" fmla="*/ 0 w 38"/>
                <a:gd name="T1" fmla="*/ 0 h 115"/>
                <a:gd name="T2" fmla="*/ 0 w 38"/>
                <a:gd name="T3" fmla="*/ 16 h 115"/>
                <a:gd name="T4" fmla="*/ 7 w 38"/>
                <a:gd name="T5" fmla="*/ 19 h 115"/>
                <a:gd name="T6" fmla="*/ 11 w 38"/>
                <a:gd name="T7" fmla="*/ 28 h 115"/>
                <a:gd name="T8" fmla="*/ 14 w 38"/>
                <a:gd name="T9" fmla="*/ 57 h 115"/>
                <a:gd name="T10" fmla="*/ 11 w 38"/>
                <a:gd name="T11" fmla="*/ 83 h 115"/>
                <a:gd name="T12" fmla="*/ 7 w 38"/>
                <a:gd name="T13" fmla="*/ 96 h 115"/>
                <a:gd name="T14" fmla="*/ 0 w 38"/>
                <a:gd name="T15" fmla="*/ 96 h 115"/>
                <a:gd name="T16" fmla="*/ 0 w 38"/>
                <a:gd name="T17" fmla="*/ 115 h 115"/>
                <a:gd name="T18" fmla="*/ 26 w 38"/>
                <a:gd name="T19" fmla="*/ 103 h 115"/>
                <a:gd name="T20" fmla="*/ 38 w 38"/>
                <a:gd name="T21" fmla="*/ 57 h 115"/>
                <a:gd name="T22" fmla="*/ 26 w 38"/>
                <a:gd name="T23" fmla="*/ 11 h 115"/>
                <a:gd name="T24" fmla="*/ 0 w 38"/>
                <a:gd name="T25" fmla="*/ 0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8" h="115">
                  <a:moveTo>
                    <a:pt x="0" y="0"/>
                  </a:moveTo>
                  <a:lnTo>
                    <a:pt x="0" y="16"/>
                  </a:lnTo>
                  <a:lnTo>
                    <a:pt x="7" y="19"/>
                  </a:lnTo>
                  <a:lnTo>
                    <a:pt x="11" y="28"/>
                  </a:lnTo>
                  <a:lnTo>
                    <a:pt x="14" y="57"/>
                  </a:lnTo>
                  <a:lnTo>
                    <a:pt x="11" y="83"/>
                  </a:lnTo>
                  <a:lnTo>
                    <a:pt x="7" y="96"/>
                  </a:lnTo>
                  <a:lnTo>
                    <a:pt x="0" y="96"/>
                  </a:lnTo>
                  <a:lnTo>
                    <a:pt x="0" y="115"/>
                  </a:lnTo>
                  <a:lnTo>
                    <a:pt x="26" y="103"/>
                  </a:lnTo>
                  <a:lnTo>
                    <a:pt x="38" y="57"/>
                  </a:lnTo>
                  <a:lnTo>
                    <a:pt x="26" y="11"/>
                  </a:lnTo>
                  <a:lnTo>
                    <a:pt x="0"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41" name="Freeform 340"/>
            <p:cNvSpPr>
              <a:spLocks/>
            </p:cNvSpPr>
            <p:nvPr/>
          </p:nvSpPr>
          <p:spPr bwMode="auto">
            <a:xfrm>
              <a:off x="7620" y="19"/>
              <a:ext cx="36" cy="115"/>
            </a:xfrm>
            <a:custGeom>
              <a:avLst/>
              <a:gdLst>
                <a:gd name="T0" fmla="*/ 36 w 36"/>
                <a:gd name="T1" fmla="*/ 0 h 115"/>
                <a:gd name="T2" fmla="*/ 11 w 36"/>
                <a:gd name="T3" fmla="*/ 11 h 115"/>
                <a:gd name="T4" fmla="*/ 0 w 36"/>
                <a:gd name="T5" fmla="*/ 57 h 115"/>
                <a:gd name="T6" fmla="*/ 9 w 36"/>
                <a:gd name="T7" fmla="*/ 103 h 115"/>
                <a:gd name="T8" fmla="*/ 21 w 36"/>
                <a:gd name="T9" fmla="*/ 112 h 115"/>
                <a:gd name="T10" fmla="*/ 36 w 36"/>
                <a:gd name="T11" fmla="*/ 115 h 115"/>
                <a:gd name="T12" fmla="*/ 36 w 36"/>
                <a:gd name="T13" fmla="*/ 96 h 115"/>
                <a:gd name="T14" fmla="*/ 28 w 36"/>
                <a:gd name="T15" fmla="*/ 96 h 115"/>
                <a:gd name="T16" fmla="*/ 23 w 36"/>
                <a:gd name="T17" fmla="*/ 83 h 115"/>
                <a:gd name="T18" fmla="*/ 21 w 36"/>
                <a:gd name="T19" fmla="*/ 57 h 115"/>
                <a:gd name="T20" fmla="*/ 26 w 36"/>
                <a:gd name="T21" fmla="*/ 28 h 115"/>
                <a:gd name="T22" fmla="*/ 28 w 36"/>
                <a:gd name="T23" fmla="*/ 19 h 115"/>
                <a:gd name="T24" fmla="*/ 36 w 36"/>
                <a:gd name="T25" fmla="*/ 16 h 115"/>
                <a:gd name="T26" fmla="*/ 36 w 36"/>
                <a:gd name="T27" fmla="*/ 0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6" h="115">
                  <a:moveTo>
                    <a:pt x="36" y="0"/>
                  </a:moveTo>
                  <a:lnTo>
                    <a:pt x="11" y="11"/>
                  </a:lnTo>
                  <a:lnTo>
                    <a:pt x="0" y="57"/>
                  </a:lnTo>
                  <a:lnTo>
                    <a:pt x="9" y="103"/>
                  </a:lnTo>
                  <a:lnTo>
                    <a:pt x="21" y="112"/>
                  </a:lnTo>
                  <a:lnTo>
                    <a:pt x="36" y="115"/>
                  </a:lnTo>
                  <a:lnTo>
                    <a:pt x="36" y="96"/>
                  </a:lnTo>
                  <a:lnTo>
                    <a:pt x="28" y="96"/>
                  </a:lnTo>
                  <a:lnTo>
                    <a:pt x="23" y="83"/>
                  </a:lnTo>
                  <a:lnTo>
                    <a:pt x="21" y="57"/>
                  </a:lnTo>
                  <a:lnTo>
                    <a:pt x="26" y="28"/>
                  </a:lnTo>
                  <a:lnTo>
                    <a:pt x="28" y="19"/>
                  </a:lnTo>
                  <a:lnTo>
                    <a:pt x="36" y="16"/>
                  </a:lnTo>
                  <a:lnTo>
                    <a:pt x="36"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42" name="Freeform 341"/>
            <p:cNvSpPr>
              <a:spLocks/>
            </p:cNvSpPr>
            <p:nvPr/>
          </p:nvSpPr>
          <p:spPr bwMode="auto">
            <a:xfrm>
              <a:off x="7711" y="110"/>
              <a:ext cx="24" cy="22"/>
            </a:xfrm>
            <a:custGeom>
              <a:avLst/>
              <a:gdLst>
                <a:gd name="T0" fmla="*/ 0 w 24"/>
                <a:gd name="T1" fmla="*/ 10 h 22"/>
                <a:gd name="T2" fmla="*/ 23 w 24"/>
                <a:gd name="T3" fmla="*/ 10 h 22"/>
              </a:gdLst>
              <a:ahLst/>
              <a:cxnLst>
                <a:cxn ang="0">
                  <a:pos x="T0" y="T1"/>
                </a:cxn>
                <a:cxn ang="0">
                  <a:pos x="T2" y="T3"/>
                </a:cxn>
              </a:cxnLst>
              <a:rect l="0" t="0" r="r" b="b"/>
              <a:pathLst>
                <a:path w="24" h="22">
                  <a:moveTo>
                    <a:pt x="0" y="10"/>
                  </a:moveTo>
                  <a:lnTo>
                    <a:pt x="23" y="10"/>
                  </a:lnTo>
                </a:path>
              </a:pathLst>
            </a:custGeom>
            <a:noFill/>
            <a:ln w="14985">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AU"/>
            </a:p>
          </p:txBody>
        </p:sp>
        <p:sp>
          <p:nvSpPr>
            <p:cNvPr id="343" name="Freeform 342"/>
            <p:cNvSpPr>
              <a:spLocks/>
            </p:cNvSpPr>
            <p:nvPr/>
          </p:nvSpPr>
          <p:spPr bwMode="auto">
            <a:xfrm>
              <a:off x="7790" y="19"/>
              <a:ext cx="36" cy="29"/>
            </a:xfrm>
            <a:custGeom>
              <a:avLst/>
              <a:gdLst>
                <a:gd name="T0" fmla="*/ 2 w 36"/>
                <a:gd name="T1" fmla="*/ 0 h 29"/>
                <a:gd name="T2" fmla="*/ 0 w 36"/>
                <a:gd name="T3" fmla="*/ 0 h 29"/>
                <a:gd name="T4" fmla="*/ 0 w 36"/>
                <a:gd name="T5" fmla="*/ 16 h 29"/>
                <a:gd name="T6" fmla="*/ 9 w 36"/>
                <a:gd name="T7" fmla="*/ 19 h 29"/>
                <a:gd name="T8" fmla="*/ 14 w 36"/>
                <a:gd name="T9" fmla="*/ 28 h 29"/>
                <a:gd name="T10" fmla="*/ 36 w 36"/>
                <a:gd name="T11" fmla="*/ 26 h 29"/>
                <a:gd name="T12" fmla="*/ 23 w 36"/>
                <a:gd name="T13" fmla="*/ 7 h 29"/>
                <a:gd name="T14" fmla="*/ 2 w 36"/>
                <a:gd name="T15" fmla="*/ 0 h 2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6" h="29">
                  <a:moveTo>
                    <a:pt x="2" y="0"/>
                  </a:moveTo>
                  <a:lnTo>
                    <a:pt x="0" y="0"/>
                  </a:lnTo>
                  <a:lnTo>
                    <a:pt x="0" y="16"/>
                  </a:lnTo>
                  <a:lnTo>
                    <a:pt x="9" y="19"/>
                  </a:lnTo>
                  <a:lnTo>
                    <a:pt x="14" y="28"/>
                  </a:lnTo>
                  <a:lnTo>
                    <a:pt x="36" y="26"/>
                  </a:lnTo>
                  <a:lnTo>
                    <a:pt x="23" y="7"/>
                  </a:lnTo>
                  <a:lnTo>
                    <a:pt x="2"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44" name="Freeform 343"/>
            <p:cNvSpPr>
              <a:spLocks/>
            </p:cNvSpPr>
            <p:nvPr/>
          </p:nvSpPr>
          <p:spPr bwMode="auto">
            <a:xfrm>
              <a:off x="7790" y="60"/>
              <a:ext cx="36" cy="74"/>
            </a:xfrm>
            <a:custGeom>
              <a:avLst/>
              <a:gdLst>
                <a:gd name="T0" fmla="*/ 4 w 36"/>
                <a:gd name="T1" fmla="*/ 0 h 74"/>
                <a:gd name="T2" fmla="*/ 0 w 36"/>
                <a:gd name="T3" fmla="*/ 0 h 74"/>
                <a:gd name="T4" fmla="*/ 0 w 36"/>
                <a:gd name="T5" fmla="*/ 14 h 74"/>
                <a:gd name="T6" fmla="*/ 12 w 36"/>
                <a:gd name="T7" fmla="*/ 19 h 74"/>
                <a:gd name="T8" fmla="*/ 14 w 36"/>
                <a:gd name="T9" fmla="*/ 36 h 74"/>
                <a:gd name="T10" fmla="*/ 12 w 36"/>
                <a:gd name="T11" fmla="*/ 50 h 74"/>
                <a:gd name="T12" fmla="*/ 0 w 36"/>
                <a:gd name="T13" fmla="*/ 55 h 74"/>
                <a:gd name="T14" fmla="*/ 0 w 36"/>
                <a:gd name="T15" fmla="*/ 74 h 74"/>
                <a:gd name="T16" fmla="*/ 26 w 36"/>
                <a:gd name="T17" fmla="*/ 64 h 74"/>
                <a:gd name="T18" fmla="*/ 36 w 36"/>
                <a:gd name="T19" fmla="*/ 36 h 74"/>
                <a:gd name="T20" fmla="*/ 26 w 36"/>
                <a:gd name="T21" fmla="*/ 9 h 74"/>
                <a:gd name="T22" fmla="*/ 4 w 36"/>
                <a:gd name="T23" fmla="*/ 0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6" h="74">
                  <a:moveTo>
                    <a:pt x="4" y="0"/>
                  </a:moveTo>
                  <a:lnTo>
                    <a:pt x="0" y="0"/>
                  </a:lnTo>
                  <a:lnTo>
                    <a:pt x="0" y="14"/>
                  </a:lnTo>
                  <a:lnTo>
                    <a:pt x="12" y="19"/>
                  </a:lnTo>
                  <a:lnTo>
                    <a:pt x="14" y="36"/>
                  </a:lnTo>
                  <a:lnTo>
                    <a:pt x="12" y="50"/>
                  </a:lnTo>
                  <a:lnTo>
                    <a:pt x="0" y="55"/>
                  </a:lnTo>
                  <a:lnTo>
                    <a:pt x="0" y="74"/>
                  </a:lnTo>
                  <a:lnTo>
                    <a:pt x="26" y="64"/>
                  </a:lnTo>
                  <a:lnTo>
                    <a:pt x="36" y="36"/>
                  </a:lnTo>
                  <a:lnTo>
                    <a:pt x="26" y="9"/>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nvGrpSpPr>
            <p:cNvPr id="345" name="Group 344"/>
            <p:cNvGrpSpPr>
              <a:grpSpLocks/>
            </p:cNvGrpSpPr>
            <p:nvPr/>
          </p:nvGrpSpPr>
          <p:grpSpPr bwMode="auto">
            <a:xfrm>
              <a:off x="7752" y="19"/>
              <a:ext cx="38" cy="115"/>
              <a:chOff x="7752" y="19"/>
              <a:chExt cx="38" cy="115"/>
            </a:xfrm>
          </p:grpSpPr>
          <p:sp>
            <p:nvSpPr>
              <p:cNvPr id="370" name="Freeform 369"/>
              <p:cNvSpPr>
                <a:spLocks/>
              </p:cNvSpPr>
              <p:nvPr/>
            </p:nvSpPr>
            <p:spPr bwMode="auto">
              <a:xfrm>
                <a:off x="7752" y="19"/>
                <a:ext cx="38" cy="115"/>
              </a:xfrm>
              <a:custGeom>
                <a:avLst/>
                <a:gdLst>
                  <a:gd name="T0" fmla="*/ 38 w 38"/>
                  <a:gd name="T1" fmla="*/ 0 h 115"/>
                  <a:gd name="T2" fmla="*/ 24 w 38"/>
                  <a:gd name="T3" fmla="*/ 2 h 115"/>
                  <a:gd name="T4" fmla="*/ 12 w 38"/>
                  <a:gd name="T5" fmla="*/ 11 h 115"/>
                  <a:gd name="T6" fmla="*/ 0 w 38"/>
                  <a:gd name="T7" fmla="*/ 57 h 115"/>
                  <a:gd name="T8" fmla="*/ 12 w 38"/>
                  <a:gd name="T9" fmla="*/ 103 h 115"/>
                  <a:gd name="T10" fmla="*/ 24 w 38"/>
                  <a:gd name="T11" fmla="*/ 112 h 115"/>
                  <a:gd name="T12" fmla="*/ 38 w 38"/>
                  <a:gd name="T13" fmla="*/ 115 h 115"/>
                  <a:gd name="T14" fmla="*/ 38 w 38"/>
                  <a:gd name="T15" fmla="*/ 96 h 115"/>
                  <a:gd name="T16" fmla="*/ 31 w 38"/>
                  <a:gd name="T17" fmla="*/ 91 h 115"/>
                  <a:gd name="T18" fmla="*/ 24 w 38"/>
                  <a:gd name="T19" fmla="*/ 74 h 115"/>
                  <a:gd name="T20" fmla="*/ 28 w 38"/>
                  <a:gd name="T21" fmla="*/ 60 h 115"/>
                  <a:gd name="T22" fmla="*/ 38 w 38"/>
                  <a:gd name="T23" fmla="*/ 55 h 115"/>
                  <a:gd name="T24" fmla="*/ 38 w 38"/>
                  <a:gd name="T25" fmla="*/ 50 h 115"/>
                  <a:gd name="T26" fmla="*/ 24 w 38"/>
                  <a:gd name="T27" fmla="*/ 50 h 115"/>
                  <a:gd name="T28" fmla="*/ 28 w 38"/>
                  <a:gd name="T29" fmla="*/ 23 h 115"/>
                  <a:gd name="T30" fmla="*/ 38 w 38"/>
                  <a:gd name="T31" fmla="*/ 16 h 115"/>
                  <a:gd name="T32" fmla="*/ 38 w 38"/>
                  <a:gd name="T33" fmla="*/ 0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8" h="115">
                    <a:moveTo>
                      <a:pt x="38" y="0"/>
                    </a:moveTo>
                    <a:lnTo>
                      <a:pt x="24" y="2"/>
                    </a:lnTo>
                    <a:lnTo>
                      <a:pt x="12" y="11"/>
                    </a:lnTo>
                    <a:lnTo>
                      <a:pt x="0" y="57"/>
                    </a:lnTo>
                    <a:lnTo>
                      <a:pt x="12" y="103"/>
                    </a:lnTo>
                    <a:lnTo>
                      <a:pt x="24" y="112"/>
                    </a:lnTo>
                    <a:lnTo>
                      <a:pt x="38" y="115"/>
                    </a:lnTo>
                    <a:lnTo>
                      <a:pt x="38" y="96"/>
                    </a:lnTo>
                    <a:lnTo>
                      <a:pt x="31" y="91"/>
                    </a:lnTo>
                    <a:lnTo>
                      <a:pt x="24" y="74"/>
                    </a:lnTo>
                    <a:lnTo>
                      <a:pt x="28" y="60"/>
                    </a:lnTo>
                    <a:lnTo>
                      <a:pt x="38" y="55"/>
                    </a:lnTo>
                    <a:lnTo>
                      <a:pt x="38" y="50"/>
                    </a:lnTo>
                    <a:lnTo>
                      <a:pt x="24" y="50"/>
                    </a:lnTo>
                    <a:lnTo>
                      <a:pt x="28" y="23"/>
                    </a:lnTo>
                    <a:lnTo>
                      <a:pt x="38" y="16"/>
                    </a:lnTo>
                    <a:lnTo>
                      <a:pt x="38"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71" name="Freeform 370"/>
              <p:cNvSpPr>
                <a:spLocks/>
              </p:cNvSpPr>
              <p:nvPr/>
            </p:nvSpPr>
            <p:spPr bwMode="auto">
              <a:xfrm>
                <a:off x="7752" y="19"/>
                <a:ext cx="38" cy="115"/>
              </a:xfrm>
              <a:custGeom>
                <a:avLst/>
                <a:gdLst>
                  <a:gd name="T0" fmla="*/ 38 w 38"/>
                  <a:gd name="T1" fmla="*/ 40 h 115"/>
                  <a:gd name="T2" fmla="*/ 24 w 38"/>
                  <a:gd name="T3" fmla="*/ 50 h 115"/>
                  <a:gd name="T4" fmla="*/ 38 w 38"/>
                  <a:gd name="T5" fmla="*/ 50 h 115"/>
                  <a:gd name="T6" fmla="*/ 38 w 38"/>
                  <a:gd name="T7" fmla="*/ 40 h 115"/>
                </a:gdLst>
                <a:ahLst/>
                <a:cxnLst>
                  <a:cxn ang="0">
                    <a:pos x="T0" y="T1"/>
                  </a:cxn>
                  <a:cxn ang="0">
                    <a:pos x="T2" y="T3"/>
                  </a:cxn>
                  <a:cxn ang="0">
                    <a:pos x="T4" y="T5"/>
                  </a:cxn>
                  <a:cxn ang="0">
                    <a:pos x="T6" y="T7"/>
                  </a:cxn>
                </a:cxnLst>
                <a:rect l="0" t="0" r="r" b="b"/>
                <a:pathLst>
                  <a:path w="38" h="115">
                    <a:moveTo>
                      <a:pt x="38" y="40"/>
                    </a:moveTo>
                    <a:lnTo>
                      <a:pt x="24" y="50"/>
                    </a:lnTo>
                    <a:lnTo>
                      <a:pt x="38" y="50"/>
                    </a:lnTo>
                    <a:lnTo>
                      <a:pt x="38" y="4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sp>
          <p:nvSpPr>
            <p:cNvPr id="346" name="Freeform 345"/>
            <p:cNvSpPr>
              <a:spLocks/>
            </p:cNvSpPr>
            <p:nvPr/>
          </p:nvSpPr>
          <p:spPr bwMode="auto">
            <a:xfrm>
              <a:off x="8203" y="19"/>
              <a:ext cx="38" cy="115"/>
            </a:xfrm>
            <a:custGeom>
              <a:avLst/>
              <a:gdLst>
                <a:gd name="T0" fmla="*/ 0 w 38"/>
                <a:gd name="T1" fmla="*/ 0 h 115"/>
                <a:gd name="T2" fmla="*/ 0 w 38"/>
                <a:gd name="T3" fmla="*/ 16 h 115"/>
                <a:gd name="T4" fmla="*/ 7 w 38"/>
                <a:gd name="T5" fmla="*/ 19 h 115"/>
                <a:gd name="T6" fmla="*/ 14 w 38"/>
                <a:gd name="T7" fmla="*/ 28 h 115"/>
                <a:gd name="T8" fmla="*/ 14 w 38"/>
                <a:gd name="T9" fmla="*/ 57 h 115"/>
                <a:gd name="T10" fmla="*/ 12 w 38"/>
                <a:gd name="T11" fmla="*/ 83 h 115"/>
                <a:gd name="T12" fmla="*/ 7 w 38"/>
                <a:gd name="T13" fmla="*/ 96 h 115"/>
                <a:gd name="T14" fmla="*/ 0 w 38"/>
                <a:gd name="T15" fmla="*/ 96 h 115"/>
                <a:gd name="T16" fmla="*/ 0 w 38"/>
                <a:gd name="T17" fmla="*/ 115 h 115"/>
                <a:gd name="T18" fmla="*/ 26 w 38"/>
                <a:gd name="T19" fmla="*/ 103 h 115"/>
                <a:gd name="T20" fmla="*/ 38 w 38"/>
                <a:gd name="T21" fmla="*/ 57 h 115"/>
                <a:gd name="T22" fmla="*/ 26 w 38"/>
                <a:gd name="T23" fmla="*/ 11 h 115"/>
                <a:gd name="T24" fmla="*/ 0 w 38"/>
                <a:gd name="T25" fmla="*/ 0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8" h="115">
                  <a:moveTo>
                    <a:pt x="0" y="0"/>
                  </a:moveTo>
                  <a:lnTo>
                    <a:pt x="0" y="16"/>
                  </a:lnTo>
                  <a:lnTo>
                    <a:pt x="7" y="19"/>
                  </a:lnTo>
                  <a:lnTo>
                    <a:pt x="14" y="28"/>
                  </a:lnTo>
                  <a:lnTo>
                    <a:pt x="14" y="57"/>
                  </a:lnTo>
                  <a:lnTo>
                    <a:pt x="12" y="83"/>
                  </a:lnTo>
                  <a:lnTo>
                    <a:pt x="7" y="96"/>
                  </a:lnTo>
                  <a:lnTo>
                    <a:pt x="0" y="96"/>
                  </a:lnTo>
                  <a:lnTo>
                    <a:pt x="0" y="115"/>
                  </a:lnTo>
                  <a:lnTo>
                    <a:pt x="26" y="103"/>
                  </a:lnTo>
                  <a:lnTo>
                    <a:pt x="38" y="57"/>
                  </a:lnTo>
                  <a:lnTo>
                    <a:pt x="26" y="11"/>
                  </a:lnTo>
                  <a:lnTo>
                    <a:pt x="0"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47" name="Freeform 346"/>
            <p:cNvSpPr>
              <a:spLocks/>
            </p:cNvSpPr>
            <p:nvPr/>
          </p:nvSpPr>
          <p:spPr bwMode="auto">
            <a:xfrm>
              <a:off x="8167" y="19"/>
              <a:ext cx="36" cy="115"/>
            </a:xfrm>
            <a:custGeom>
              <a:avLst/>
              <a:gdLst>
                <a:gd name="T0" fmla="*/ 35 w 36"/>
                <a:gd name="T1" fmla="*/ 0 h 115"/>
                <a:gd name="T2" fmla="*/ 11 w 36"/>
                <a:gd name="T3" fmla="*/ 11 h 115"/>
                <a:gd name="T4" fmla="*/ 0 w 36"/>
                <a:gd name="T5" fmla="*/ 57 h 115"/>
                <a:gd name="T6" fmla="*/ 9 w 36"/>
                <a:gd name="T7" fmla="*/ 103 h 115"/>
                <a:gd name="T8" fmla="*/ 21 w 36"/>
                <a:gd name="T9" fmla="*/ 112 h 115"/>
                <a:gd name="T10" fmla="*/ 35 w 36"/>
                <a:gd name="T11" fmla="*/ 115 h 115"/>
                <a:gd name="T12" fmla="*/ 35 w 36"/>
                <a:gd name="T13" fmla="*/ 96 h 115"/>
                <a:gd name="T14" fmla="*/ 28 w 36"/>
                <a:gd name="T15" fmla="*/ 96 h 115"/>
                <a:gd name="T16" fmla="*/ 26 w 36"/>
                <a:gd name="T17" fmla="*/ 83 h 115"/>
                <a:gd name="T18" fmla="*/ 21 w 36"/>
                <a:gd name="T19" fmla="*/ 57 h 115"/>
                <a:gd name="T20" fmla="*/ 26 w 36"/>
                <a:gd name="T21" fmla="*/ 28 h 115"/>
                <a:gd name="T22" fmla="*/ 28 w 36"/>
                <a:gd name="T23" fmla="*/ 19 h 115"/>
                <a:gd name="T24" fmla="*/ 35 w 36"/>
                <a:gd name="T25" fmla="*/ 16 h 115"/>
                <a:gd name="T26" fmla="*/ 35 w 36"/>
                <a:gd name="T27" fmla="*/ 0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6" h="115">
                  <a:moveTo>
                    <a:pt x="35" y="0"/>
                  </a:moveTo>
                  <a:lnTo>
                    <a:pt x="11" y="11"/>
                  </a:lnTo>
                  <a:lnTo>
                    <a:pt x="0" y="57"/>
                  </a:lnTo>
                  <a:lnTo>
                    <a:pt x="9" y="103"/>
                  </a:lnTo>
                  <a:lnTo>
                    <a:pt x="21" y="112"/>
                  </a:lnTo>
                  <a:lnTo>
                    <a:pt x="35" y="115"/>
                  </a:lnTo>
                  <a:lnTo>
                    <a:pt x="35" y="96"/>
                  </a:lnTo>
                  <a:lnTo>
                    <a:pt x="28" y="96"/>
                  </a:lnTo>
                  <a:lnTo>
                    <a:pt x="26" y="83"/>
                  </a:lnTo>
                  <a:lnTo>
                    <a:pt x="21" y="57"/>
                  </a:lnTo>
                  <a:lnTo>
                    <a:pt x="26" y="28"/>
                  </a:lnTo>
                  <a:lnTo>
                    <a:pt x="28" y="19"/>
                  </a:lnTo>
                  <a:lnTo>
                    <a:pt x="35" y="16"/>
                  </a:lnTo>
                  <a:lnTo>
                    <a:pt x="35"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48" name="Freeform 347"/>
            <p:cNvSpPr>
              <a:spLocks/>
            </p:cNvSpPr>
            <p:nvPr/>
          </p:nvSpPr>
          <p:spPr bwMode="auto">
            <a:xfrm>
              <a:off x="8261" y="110"/>
              <a:ext cx="21" cy="22"/>
            </a:xfrm>
            <a:custGeom>
              <a:avLst/>
              <a:gdLst>
                <a:gd name="T0" fmla="*/ 0 w 21"/>
                <a:gd name="T1" fmla="*/ 10 h 22"/>
                <a:gd name="T2" fmla="*/ 21 w 21"/>
                <a:gd name="T3" fmla="*/ 10 h 22"/>
              </a:gdLst>
              <a:ahLst/>
              <a:cxnLst>
                <a:cxn ang="0">
                  <a:pos x="T0" y="T1"/>
                </a:cxn>
                <a:cxn ang="0">
                  <a:pos x="T2" y="T3"/>
                </a:cxn>
              </a:cxnLst>
              <a:rect l="0" t="0" r="r" b="b"/>
              <a:pathLst>
                <a:path w="21" h="22">
                  <a:moveTo>
                    <a:pt x="0" y="10"/>
                  </a:moveTo>
                  <a:lnTo>
                    <a:pt x="21" y="10"/>
                  </a:lnTo>
                </a:path>
              </a:pathLst>
            </a:custGeom>
            <a:noFill/>
            <a:ln w="14985">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AU"/>
            </a:p>
          </p:txBody>
        </p:sp>
        <p:grpSp>
          <p:nvGrpSpPr>
            <p:cNvPr id="349" name="Group 348"/>
            <p:cNvGrpSpPr>
              <a:grpSpLocks/>
            </p:cNvGrpSpPr>
            <p:nvPr/>
          </p:nvGrpSpPr>
          <p:grpSpPr bwMode="auto">
            <a:xfrm>
              <a:off x="8299" y="19"/>
              <a:ext cx="75" cy="115"/>
              <a:chOff x="8299" y="19"/>
              <a:chExt cx="75" cy="115"/>
            </a:xfrm>
          </p:grpSpPr>
          <p:sp>
            <p:nvSpPr>
              <p:cNvPr id="366" name="Freeform 365"/>
              <p:cNvSpPr>
                <a:spLocks/>
              </p:cNvSpPr>
              <p:nvPr/>
            </p:nvSpPr>
            <p:spPr bwMode="auto">
              <a:xfrm>
                <a:off x="8299" y="19"/>
                <a:ext cx="75" cy="115"/>
              </a:xfrm>
              <a:custGeom>
                <a:avLst/>
                <a:gdLst>
                  <a:gd name="T0" fmla="*/ 19 w 75"/>
                  <a:gd name="T1" fmla="*/ 81 h 115"/>
                  <a:gd name="T2" fmla="*/ 0 w 75"/>
                  <a:gd name="T3" fmla="*/ 83 h 115"/>
                  <a:gd name="T4" fmla="*/ 12 w 75"/>
                  <a:gd name="T5" fmla="*/ 105 h 115"/>
                  <a:gd name="T6" fmla="*/ 36 w 75"/>
                  <a:gd name="T7" fmla="*/ 115 h 115"/>
                  <a:gd name="T8" fmla="*/ 64 w 75"/>
                  <a:gd name="T9" fmla="*/ 105 h 115"/>
                  <a:gd name="T10" fmla="*/ 68 w 75"/>
                  <a:gd name="T11" fmla="*/ 96 h 115"/>
                  <a:gd name="T12" fmla="*/ 36 w 75"/>
                  <a:gd name="T13" fmla="*/ 96 h 115"/>
                  <a:gd name="T14" fmla="*/ 24 w 75"/>
                  <a:gd name="T15" fmla="*/ 91 h 115"/>
                  <a:gd name="T16" fmla="*/ 19 w 75"/>
                  <a:gd name="T17" fmla="*/ 81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5" h="115">
                    <a:moveTo>
                      <a:pt x="19" y="81"/>
                    </a:moveTo>
                    <a:lnTo>
                      <a:pt x="0" y="83"/>
                    </a:lnTo>
                    <a:lnTo>
                      <a:pt x="12" y="105"/>
                    </a:lnTo>
                    <a:lnTo>
                      <a:pt x="36" y="115"/>
                    </a:lnTo>
                    <a:lnTo>
                      <a:pt x="64" y="105"/>
                    </a:lnTo>
                    <a:lnTo>
                      <a:pt x="68" y="96"/>
                    </a:lnTo>
                    <a:lnTo>
                      <a:pt x="36" y="96"/>
                    </a:lnTo>
                    <a:lnTo>
                      <a:pt x="24" y="91"/>
                    </a:lnTo>
                    <a:lnTo>
                      <a:pt x="19" y="81"/>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67" name="Freeform 366"/>
              <p:cNvSpPr>
                <a:spLocks/>
              </p:cNvSpPr>
              <p:nvPr/>
            </p:nvSpPr>
            <p:spPr bwMode="auto">
              <a:xfrm>
                <a:off x="8299" y="19"/>
                <a:ext cx="75" cy="115"/>
              </a:xfrm>
              <a:custGeom>
                <a:avLst/>
                <a:gdLst>
                  <a:gd name="T0" fmla="*/ 69 w 75"/>
                  <a:gd name="T1" fmla="*/ 60 h 115"/>
                  <a:gd name="T2" fmla="*/ 36 w 75"/>
                  <a:gd name="T3" fmla="*/ 60 h 115"/>
                  <a:gd name="T4" fmla="*/ 47 w 75"/>
                  <a:gd name="T5" fmla="*/ 64 h 115"/>
                  <a:gd name="T6" fmla="*/ 52 w 75"/>
                  <a:gd name="T7" fmla="*/ 76 h 115"/>
                  <a:gd name="T8" fmla="*/ 47 w 75"/>
                  <a:gd name="T9" fmla="*/ 91 h 115"/>
                  <a:gd name="T10" fmla="*/ 36 w 75"/>
                  <a:gd name="T11" fmla="*/ 96 h 115"/>
                  <a:gd name="T12" fmla="*/ 68 w 75"/>
                  <a:gd name="T13" fmla="*/ 96 h 115"/>
                  <a:gd name="T14" fmla="*/ 74 w 75"/>
                  <a:gd name="T15" fmla="*/ 79 h 115"/>
                  <a:gd name="T16" fmla="*/ 69 w 75"/>
                  <a:gd name="T17" fmla="*/ 60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5" h="115">
                    <a:moveTo>
                      <a:pt x="69" y="60"/>
                    </a:moveTo>
                    <a:lnTo>
                      <a:pt x="36" y="60"/>
                    </a:lnTo>
                    <a:lnTo>
                      <a:pt x="47" y="64"/>
                    </a:lnTo>
                    <a:lnTo>
                      <a:pt x="52" y="76"/>
                    </a:lnTo>
                    <a:lnTo>
                      <a:pt x="47" y="91"/>
                    </a:lnTo>
                    <a:lnTo>
                      <a:pt x="36" y="96"/>
                    </a:lnTo>
                    <a:lnTo>
                      <a:pt x="68" y="96"/>
                    </a:lnTo>
                    <a:lnTo>
                      <a:pt x="74" y="79"/>
                    </a:lnTo>
                    <a:lnTo>
                      <a:pt x="69" y="6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68" name="Freeform 367"/>
              <p:cNvSpPr>
                <a:spLocks/>
              </p:cNvSpPr>
              <p:nvPr/>
            </p:nvSpPr>
            <p:spPr bwMode="auto">
              <a:xfrm>
                <a:off x="8299" y="19"/>
                <a:ext cx="75" cy="115"/>
              </a:xfrm>
              <a:custGeom>
                <a:avLst/>
                <a:gdLst>
                  <a:gd name="T0" fmla="*/ 63 w 75"/>
                  <a:gd name="T1" fmla="*/ 16 h 115"/>
                  <a:gd name="T2" fmla="*/ 36 w 75"/>
                  <a:gd name="T3" fmla="*/ 16 h 115"/>
                  <a:gd name="T4" fmla="*/ 43 w 75"/>
                  <a:gd name="T5" fmla="*/ 21 h 115"/>
                  <a:gd name="T6" fmla="*/ 47 w 75"/>
                  <a:gd name="T7" fmla="*/ 28 h 115"/>
                  <a:gd name="T8" fmla="*/ 43 w 75"/>
                  <a:gd name="T9" fmla="*/ 40 h 115"/>
                  <a:gd name="T10" fmla="*/ 28 w 75"/>
                  <a:gd name="T11" fmla="*/ 43 h 115"/>
                  <a:gd name="T12" fmla="*/ 26 w 75"/>
                  <a:gd name="T13" fmla="*/ 62 h 115"/>
                  <a:gd name="T14" fmla="*/ 36 w 75"/>
                  <a:gd name="T15" fmla="*/ 60 h 115"/>
                  <a:gd name="T16" fmla="*/ 69 w 75"/>
                  <a:gd name="T17" fmla="*/ 60 h 115"/>
                  <a:gd name="T18" fmla="*/ 52 w 75"/>
                  <a:gd name="T19" fmla="*/ 52 h 115"/>
                  <a:gd name="T20" fmla="*/ 64 w 75"/>
                  <a:gd name="T21" fmla="*/ 43 h 115"/>
                  <a:gd name="T22" fmla="*/ 69 w 75"/>
                  <a:gd name="T23" fmla="*/ 28 h 115"/>
                  <a:gd name="T24" fmla="*/ 63 w 75"/>
                  <a:gd name="T25" fmla="*/ 16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5" h="115">
                    <a:moveTo>
                      <a:pt x="63" y="16"/>
                    </a:moveTo>
                    <a:lnTo>
                      <a:pt x="36" y="16"/>
                    </a:lnTo>
                    <a:lnTo>
                      <a:pt x="43" y="21"/>
                    </a:lnTo>
                    <a:lnTo>
                      <a:pt x="47" y="28"/>
                    </a:lnTo>
                    <a:lnTo>
                      <a:pt x="43" y="40"/>
                    </a:lnTo>
                    <a:lnTo>
                      <a:pt x="28" y="43"/>
                    </a:lnTo>
                    <a:lnTo>
                      <a:pt x="26" y="62"/>
                    </a:lnTo>
                    <a:lnTo>
                      <a:pt x="36" y="60"/>
                    </a:lnTo>
                    <a:lnTo>
                      <a:pt x="69" y="60"/>
                    </a:lnTo>
                    <a:lnTo>
                      <a:pt x="52" y="52"/>
                    </a:lnTo>
                    <a:lnTo>
                      <a:pt x="64" y="43"/>
                    </a:lnTo>
                    <a:lnTo>
                      <a:pt x="69" y="28"/>
                    </a:lnTo>
                    <a:lnTo>
                      <a:pt x="63" y="16"/>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69" name="Freeform 368"/>
              <p:cNvSpPr>
                <a:spLocks/>
              </p:cNvSpPr>
              <p:nvPr/>
            </p:nvSpPr>
            <p:spPr bwMode="auto">
              <a:xfrm>
                <a:off x="8299" y="19"/>
                <a:ext cx="75" cy="115"/>
              </a:xfrm>
              <a:custGeom>
                <a:avLst/>
                <a:gdLst>
                  <a:gd name="T0" fmla="*/ 36 w 75"/>
                  <a:gd name="T1" fmla="*/ 0 h 115"/>
                  <a:gd name="T2" fmla="*/ 19 w 75"/>
                  <a:gd name="T3" fmla="*/ 2 h 115"/>
                  <a:gd name="T4" fmla="*/ 7 w 75"/>
                  <a:gd name="T5" fmla="*/ 11 h 115"/>
                  <a:gd name="T6" fmla="*/ 2 w 75"/>
                  <a:gd name="T7" fmla="*/ 28 h 115"/>
                  <a:gd name="T8" fmla="*/ 21 w 75"/>
                  <a:gd name="T9" fmla="*/ 33 h 115"/>
                  <a:gd name="T10" fmla="*/ 24 w 75"/>
                  <a:gd name="T11" fmla="*/ 21 h 115"/>
                  <a:gd name="T12" fmla="*/ 36 w 75"/>
                  <a:gd name="T13" fmla="*/ 16 h 115"/>
                  <a:gd name="T14" fmla="*/ 63 w 75"/>
                  <a:gd name="T15" fmla="*/ 16 h 115"/>
                  <a:gd name="T16" fmla="*/ 60 w 75"/>
                  <a:gd name="T17" fmla="*/ 9 h 115"/>
                  <a:gd name="T18" fmla="*/ 36 w 75"/>
                  <a:gd name="T19" fmla="*/ 0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5" h="115">
                    <a:moveTo>
                      <a:pt x="36" y="0"/>
                    </a:moveTo>
                    <a:lnTo>
                      <a:pt x="19" y="2"/>
                    </a:lnTo>
                    <a:lnTo>
                      <a:pt x="7" y="11"/>
                    </a:lnTo>
                    <a:lnTo>
                      <a:pt x="2" y="28"/>
                    </a:lnTo>
                    <a:lnTo>
                      <a:pt x="21" y="33"/>
                    </a:lnTo>
                    <a:lnTo>
                      <a:pt x="24" y="21"/>
                    </a:lnTo>
                    <a:lnTo>
                      <a:pt x="36" y="16"/>
                    </a:lnTo>
                    <a:lnTo>
                      <a:pt x="63" y="16"/>
                    </a:lnTo>
                    <a:lnTo>
                      <a:pt x="60" y="9"/>
                    </a:lnTo>
                    <a:lnTo>
                      <a:pt x="36"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sp>
          <p:nvSpPr>
            <p:cNvPr id="350" name="Freeform 349"/>
            <p:cNvSpPr>
              <a:spLocks/>
            </p:cNvSpPr>
            <p:nvPr/>
          </p:nvSpPr>
          <p:spPr bwMode="auto">
            <a:xfrm>
              <a:off x="1678" y="89"/>
              <a:ext cx="20" cy="177"/>
            </a:xfrm>
            <a:custGeom>
              <a:avLst/>
              <a:gdLst>
                <a:gd name="T0" fmla="*/ 0 w 20"/>
                <a:gd name="T1" fmla="*/ 0 h 177"/>
                <a:gd name="T2" fmla="*/ 0 w 20"/>
                <a:gd name="T3" fmla="*/ 177 h 177"/>
              </a:gdLst>
              <a:ahLst/>
              <a:cxnLst>
                <a:cxn ang="0">
                  <a:pos x="T0" y="T1"/>
                </a:cxn>
                <a:cxn ang="0">
                  <a:pos x="T2" y="T3"/>
                </a:cxn>
              </a:cxnLst>
              <a:rect l="0" t="0" r="r" b="b"/>
              <a:pathLst>
                <a:path w="20" h="177">
                  <a:moveTo>
                    <a:pt x="0" y="0"/>
                  </a:moveTo>
                  <a:lnTo>
                    <a:pt x="0" y="177"/>
                  </a:lnTo>
                </a:path>
              </a:pathLst>
            </a:custGeom>
            <a:noFill/>
            <a:ln w="13462">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AU"/>
            </a:p>
          </p:txBody>
        </p:sp>
        <p:sp>
          <p:nvSpPr>
            <p:cNvPr id="351" name="Freeform 350"/>
            <p:cNvSpPr>
              <a:spLocks/>
            </p:cNvSpPr>
            <p:nvPr/>
          </p:nvSpPr>
          <p:spPr bwMode="auto">
            <a:xfrm>
              <a:off x="1620" y="96"/>
              <a:ext cx="115" cy="161"/>
            </a:xfrm>
            <a:custGeom>
              <a:avLst/>
              <a:gdLst>
                <a:gd name="T0" fmla="*/ 98 w 115"/>
                <a:gd name="T1" fmla="*/ 0 h 161"/>
                <a:gd name="T2" fmla="*/ 0 w 115"/>
                <a:gd name="T3" fmla="*/ 148 h 161"/>
                <a:gd name="T4" fmla="*/ 16 w 115"/>
                <a:gd name="T5" fmla="*/ 160 h 161"/>
                <a:gd name="T6" fmla="*/ 115 w 115"/>
                <a:gd name="T7" fmla="*/ 12 h 161"/>
                <a:gd name="T8" fmla="*/ 98 w 115"/>
                <a:gd name="T9" fmla="*/ 0 h 161"/>
              </a:gdLst>
              <a:ahLst/>
              <a:cxnLst>
                <a:cxn ang="0">
                  <a:pos x="T0" y="T1"/>
                </a:cxn>
                <a:cxn ang="0">
                  <a:pos x="T2" y="T3"/>
                </a:cxn>
                <a:cxn ang="0">
                  <a:pos x="T4" y="T5"/>
                </a:cxn>
                <a:cxn ang="0">
                  <a:pos x="T6" y="T7"/>
                </a:cxn>
                <a:cxn ang="0">
                  <a:pos x="T8" y="T9"/>
                </a:cxn>
              </a:cxnLst>
              <a:rect l="0" t="0" r="r" b="b"/>
              <a:pathLst>
                <a:path w="115" h="161">
                  <a:moveTo>
                    <a:pt x="98" y="0"/>
                  </a:moveTo>
                  <a:lnTo>
                    <a:pt x="0" y="148"/>
                  </a:lnTo>
                  <a:lnTo>
                    <a:pt x="16" y="160"/>
                  </a:lnTo>
                  <a:lnTo>
                    <a:pt x="115" y="12"/>
                  </a:lnTo>
                  <a:lnTo>
                    <a:pt x="98"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52" name="Freeform 351"/>
            <p:cNvSpPr>
              <a:spLocks/>
            </p:cNvSpPr>
            <p:nvPr/>
          </p:nvSpPr>
          <p:spPr bwMode="auto">
            <a:xfrm>
              <a:off x="1056" y="89"/>
              <a:ext cx="20" cy="177"/>
            </a:xfrm>
            <a:custGeom>
              <a:avLst/>
              <a:gdLst>
                <a:gd name="T0" fmla="*/ 0 w 20"/>
                <a:gd name="T1" fmla="*/ 0 h 177"/>
                <a:gd name="T2" fmla="*/ 0 w 20"/>
                <a:gd name="T3" fmla="*/ 177 h 177"/>
              </a:gdLst>
              <a:ahLst/>
              <a:cxnLst>
                <a:cxn ang="0">
                  <a:pos x="T0" y="T1"/>
                </a:cxn>
                <a:cxn ang="0">
                  <a:pos x="T2" y="T3"/>
                </a:cxn>
              </a:cxnLst>
              <a:rect l="0" t="0" r="r" b="b"/>
              <a:pathLst>
                <a:path w="20" h="177">
                  <a:moveTo>
                    <a:pt x="0" y="0"/>
                  </a:moveTo>
                  <a:lnTo>
                    <a:pt x="0" y="177"/>
                  </a:lnTo>
                </a:path>
              </a:pathLst>
            </a:custGeom>
            <a:noFill/>
            <a:ln w="13462">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AU"/>
            </a:p>
          </p:txBody>
        </p:sp>
        <p:sp>
          <p:nvSpPr>
            <p:cNvPr id="353" name="Freeform 352"/>
            <p:cNvSpPr>
              <a:spLocks/>
            </p:cNvSpPr>
            <p:nvPr/>
          </p:nvSpPr>
          <p:spPr bwMode="auto">
            <a:xfrm>
              <a:off x="998" y="96"/>
              <a:ext cx="115" cy="161"/>
            </a:xfrm>
            <a:custGeom>
              <a:avLst/>
              <a:gdLst>
                <a:gd name="T0" fmla="*/ 98 w 115"/>
                <a:gd name="T1" fmla="*/ 0 h 161"/>
                <a:gd name="T2" fmla="*/ 0 w 115"/>
                <a:gd name="T3" fmla="*/ 148 h 161"/>
                <a:gd name="T4" fmla="*/ 16 w 115"/>
                <a:gd name="T5" fmla="*/ 160 h 161"/>
                <a:gd name="T6" fmla="*/ 115 w 115"/>
                <a:gd name="T7" fmla="*/ 12 h 161"/>
                <a:gd name="T8" fmla="*/ 98 w 115"/>
                <a:gd name="T9" fmla="*/ 0 h 161"/>
              </a:gdLst>
              <a:ahLst/>
              <a:cxnLst>
                <a:cxn ang="0">
                  <a:pos x="T0" y="T1"/>
                </a:cxn>
                <a:cxn ang="0">
                  <a:pos x="T2" y="T3"/>
                </a:cxn>
                <a:cxn ang="0">
                  <a:pos x="T4" y="T5"/>
                </a:cxn>
                <a:cxn ang="0">
                  <a:pos x="T6" y="T7"/>
                </a:cxn>
                <a:cxn ang="0">
                  <a:pos x="T8" y="T9"/>
                </a:cxn>
              </a:cxnLst>
              <a:rect l="0" t="0" r="r" b="b"/>
              <a:pathLst>
                <a:path w="115" h="161">
                  <a:moveTo>
                    <a:pt x="98" y="0"/>
                  </a:moveTo>
                  <a:lnTo>
                    <a:pt x="0" y="148"/>
                  </a:lnTo>
                  <a:lnTo>
                    <a:pt x="16" y="160"/>
                  </a:lnTo>
                  <a:lnTo>
                    <a:pt x="115" y="12"/>
                  </a:lnTo>
                  <a:lnTo>
                    <a:pt x="98"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54" name="Freeform 353"/>
            <p:cNvSpPr>
              <a:spLocks/>
            </p:cNvSpPr>
            <p:nvPr/>
          </p:nvSpPr>
          <p:spPr bwMode="auto">
            <a:xfrm>
              <a:off x="408" y="89"/>
              <a:ext cx="20" cy="177"/>
            </a:xfrm>
            <a:custGeom>
              <a:avLst/>
              <a:gdLst>
                <a:gd name="T0" fmla="*/ 0 w 20"/>
                <a:gd name="T1" fmla="*/ 0 h 177"/>
                <a:gd name="T2" fmla="*/ 0 w 20"/>
                <a:gd name="T3" fmla="*/ 177 h 177"/>
              </a:gdLst>
              <a:ahLst/>
              <a:cxnLst>
                <a:cxn ang="0">
                  <a:pos x="T0" y="T1"/>
                </a:cxn>
                <a:cxn ang="0">
                  <a:pos x="T2" y="T3"/>
                </a:cxn>
              </a:cxnLst>
              <a:rect l="0" t="0" r="r" b="b"/>
              <a:pathLst>
                <a:path w="20" h="177">
                  <a:moveTo>
                    <a:pt x="0" y="0"/>
                  </a:moveTo>
                  <a:lnTo>
                    <a:pt x="0" y="177"/>
                  </a:lnTo>
                </a:path>
              </a:pathLst>
            </a:custGeom>
            <a:noFill/>
            <a:ln w="13461">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AU"/>
            </a:p>
          </p:txBody>
        </p:sp>
        <p:sp>
          <p:nvSpPr>
            <p:cNvPr id="355" name="Freeform 354"/>
            <p:cNvSpPr>
              <a:spLocks/>
            </p:cNvSpPr>
            <p:nvPr/>
          </p:nvSpPr>
          <p:spPr bwMode="auto">
            <a:xfrm>
              <a:off x="350" y="96"/>
              <a:ext cx="116" cy="161"/>
            </a:xfrm>
            <a:custGeom>
              <a:avLst/>
              <a:gdLst>
                <a:gd name="T0" fmla="*/ 98 w 116"/>
                <a:gd name="T1" fmla="*/ 0 h 161"/>
                <a:gd name="T2" fmla="*/ 0 w 116"/>
                <a:gd name="T3" fmla="*/ 148 h 161"/>
                <a:gd name="T4" fmla="*/ 16 w 116"/>
                <a:gd name="T5" fmla="*/ 160 h 161"/>
                <a:gd name="T6" fmla="*/ 115 w 116"/>
                <a:gd name="T7" fmla="*/ 12 h 161"/>
                <a:gd name="T8" fmla="*/ 98 w 116"/>
                <a:gd name="T9" fmla="*/ 0 h 161"/>
              </a:gdLst>
              <a:ahLst/>
              <a:cxnLst>
                <a:cxn ang="0">
                  <a:pos x="T0" y="T1"/>
                </a:cxn>
                <a:cxn ang="0">
                  <a:pos x="T2" y="T3"/>
                </a:cxn>
                <a:cxn ang="0">
                  <a:pos x="T4" y="T5"/>
                </a:cxn>
                <a:cxn ang="0">
                  <a:pos x="T6" y="T7"/>
                </a:cxn>
                <a:cxn ang="0">
                  <a:pos x="T8" y="T9"/>
                </a:cxn>
              </a:cxnLst>
              <a:rect l="0" t="0" r="r" b="b"/>
              <a:pathLst>
                <a:path w="116" h="161">
                  <a:moveTo>
                    <a:pt x="98" y="0"/>
                  </a:moveTo>
                  <a:lnTo>
                    <a:pt x="0" y="148"/>
                  </a:lnTo>
                  <a:lnTo>
                    <a:pt x="16" y="160"/>
                  </a:lnTo>
                  <a:lnTo>
                    <a:pt x="115" y="12"/>
                  </a:lnTo>
                  <a:lnTo>
                    <a:pt x="98"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56" name="Freeform 355"/>
            <p:cNvSpPr>
              <a:spLocks/>
            </p:cNvSpPr>
            <p:nvPr/>
          </p:nvSpPr>
          <p:spPr bwMode="auto">
            <a:xfrm>
              <a:off x="67" y="98"/>
              <a:ext cx="20" cy="178"/>
            </a:xfrm>
            <a:custGeom>
              <a:avLst/>
              <a:gdLst>
                <a:gd name="T0" fmla="*/ 0 w 20"/>
                <a:gd name="T1" fmla="*/ 0 h 178"/>
                <a:gd name="T2" fmla="*/ 0 w 20"/>
                <a:gd name="T3" fmla="*/ 177 h 178"/>
              </a:gdLst>
              <a:ahLst/>
              <a:cxnLst>
                <a:cxn ang="0">
                  <a:pos x="T0" y="T1"/>
                </a:cxn>
                <a:cxn ang="0">
                  <a:pos x="T2" y="T3"/>
                </a:cxn>
              </a:cxnLst>
              <a:rect l="0" t="0" r="r" b="b"/>
              <a:pathLst>
                <a:path w="20" h="178">
                  <a:moveTo>
                    <a:pt x="0" y="0"/>
                  </a:moveTo>
                  <a:lnTo>
                    <a:pt x="0" y="177"/>
                  </a:lnTo>
                </a:path>
              </a:pathLst>
            </a:custGeom>
            <a:noFill/>
            <a:ln w="13461">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AU"/>
            </a:p>
          </p:txBody>
        </p:sp>
        <p:sp>
          <p:nvSpPr>
            <p:cNvPr id="357" name="Freeform 356"/>
            <p:cNvSpPr>
              <a:spLocks/>
            </p:cNvSpPr>
            <p:nvPr/>
          </p:nvSpPr>
          <p:spPr bwMode="auto">
            <a:xfrm>
              <a:off x="10" y="106"/>
              <a:ext cx="117" cy="160"/>
            </a:xfrm>
            <a:custGeom>
              <a:avLst/>
              <a:gdLst>
                <a:gd name="T0" fmla="*/ 100 w 117"/>
                <a:gd name="T1" fmla="*/ 0 h 160"/>
                <a:gd name="T2" fmla="*/ 0 w 117"/>
                <a:gd name="T3" fmla="*/ 148 h 160"/>
                <a:gd name="T4" fmla="*/ 16 w 117"/>
                <a:gd name="T5" fmla="*/ 160 h 160"/>
                <a:gd name="T6" fmla="*/ 117 w 117"/>
                <a:gd name="T7" fmla="*/ 12 h 160"/>
                <a:gd name="T8" fmla="*/ 100 w 117"/>
                <a:gd name="T9" fmla="*/ 0 h 160"/>
              </a:gdLst>
              <a:ahLst/>
              <a:cxnLst>
                <a:cxn ang="0">
                  <a:pos x="T0" y="T1"/>
                </a:cxn>
                <a:cxn ang="0">
                  <a:pos x="T2" y="T3"/>
                </a:cxn>
                <a:cxn ang="0">
                  <a:pos x="T4" y="T5"/>
                </a:cxn>
                <a:cxn ang="0">
                  <a:pos x="T6" y="T7"/>
                </a:cxn>
                <a:cxn ang="0">
                  <a:pos x="T8" y="T9"/>
                </a:cxn>
              </a:cxnLst>
              <a:rect l="0" t="0" r="r" b="b"/>
              <a:pathLst>
                <a:path w="117" h="160">
                  <a:moveTo>
                    <a:pt x="100" y="0"/>
                  </a:moveTo>
                  <a:lnTo>
                    <a:pt x="0" y="148"/>
                  </a:lnTo>
                  <a:lnTo>
                    <a:pt x="16" y="160"/>
                  </a:lnTo>
                  <a:lnTo>
                    <a:pt x="117" y="12"/>
                  </a:lnTo>
                  <a:lnTo>
                    <a:pt x="100"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58" name="Freeform 357"/>
            <p:cNvSpPr>
              <a:spLocks/>
            </p:cNvSpPr>
            <p:nvPr/>
          </p:nvSpPr>
          <p:spPr bwMode="auto">
            <a:xfrm>
              <a:off x="175" y="10"/>
              <a:ext cx="36" cy="115"/>
            </a:xfrm>
            <a:custGeom>
              <a:avLst/>
              <a:gdLst>
                <a:gd name="T0" fmla="*/ 0 w 36"/>
                <a:gd name="T1" fmla="*/ 0 h 115"/>
                <a:gd name="T2" fmla="*/ 0 w 36"/>
                <a:gd name="T3" fmla="*/ 16 h 115"/>
                <a:gd name="T4" fmla="*/ 7 w 36"/>
                <a:gd name="T5" fmla="*/ 21 h 115"/>
                <a:gd name="T6" fmla="*/ 12 w 36"/>
                <a:gd name="T7" fmla="*/ 31 h 115"/>
                <a:gd name="T8" fmla="*/ 14 w 36"/>
                <a:gd name="T9" fmla="*/ 60 h 115"/>
                <a:gd name="T10" fmla="*/ 12 w 36"/>
                <a:gd name="T11" fmla="*/ 86 h 115"/>
                <a:gd name="T12" fmla="*/ 7 w 36"/>
                <a:gd name="T13" fmla="*/ 96 h 115"/>
                <a:gd name="T14" fmla="*/ 0 w 36"/>
                <a:gd name="T15" fmla="*/ 98 h 115"/>
                <a:gd name="T16" fmla="*/ 0 w 36"/>
                <a:gd name="T17" fmla="*/ 115 h 115"/>
                <a:gd name="T18" fmla="*/ 26 w 36"/>
                <a:gd name="T19" fmla="*/ 105 h 115"/>
                <a:gd name="T20" fmla="*/ 35 w 36"/>
                <a:gd name="T21" fmla="*/ 60 h 115"/>
                <a:gd name="T22" fmla="*/ 26 w 36"/>
                <a:gd name="T23" fmla="*/ 12 h 115"/>
                <a:gd name="T24" fmla="*/ 0 w 36"/>
                <a:gd name="T25" fmla="*/ 0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6" h="115">
                  <a:moveTo>
                    <a:pt x="0" y="0"/>
                  </a:moveTo>
                  <a:lnTo>
                    <a:pt x="0" y="16"/>
                  </a:lnTo>
                  <a:lnTo>
                    <a:pt x="7" y="21"/>
                  </a:lnTo>
                  <a:lnTo>
                    <a:pt x="12" y="31"/>
                  </a:lnTo>
                  <a:lnTo>
                    <a:pt x="14" y="60"/>
                  </a:lnTo>
                  <a:lnTo>
                    <a:pt x="12" y="86"/>
                  </a:lnTo>
                  <a:lnTo>
                    <a:pt x="7" y="96"/>
                  </a:lnTo>
                  <a:lnTo>
                    <a:pt x="0" y="98"/>
                  </a:lnTo>
                  <a:lnTo>
                    <a:pt x="0" y="115"/>
                  </a:lnTo>
                  <a:lnTo>
                    <a:pt x="26" y="105"/>
                  </a:lnTo>
                  <a:lnTo>
                    <a:pt x="35" y="60"/>
                  </a:lnTo>
                  <a:lnTo>
                    <a:pt x="26" y="12"/>
                  </a:lnTo>
                  <a:lnTo>
                    <a:pt x="0"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59" name="Freeform 358"/>
            <p:cNvSpPr>
              <a:spLocks/>
            </p:cNvSpPr>
            <p:nvPr/>
          </p:nvSpPr>
          <p:spPr bwMode="auto">
            <a:xfrm>
              <a:off x="139" y="10"/>
              <a:ext cx="36" cy="115"/>
            </a:xfrm>
            <a:custGeom>
              <a:avLst/>
              <a:gdLst>
                <a:gd name="T0" fmla="*/ 35 w 36"/>
                <a:gd name="T1" fmla="*/ 0 h 115"/>
                <a:gd name="T2" fmla="*/ 9 w 36"/>
                <a:gd name="T3" fmla="*/ 12 h 115"/>
                <a:gd name="T4" fmla="*/ 0 w 36"/>
                <a:gd name="T5" fmla="*/ 57 h 115"/>
                <a:gd name="T6" fmla="*/ 9 w 36"/>
                <a:gd name="T7" fmla="*/ 103 h 115"/>
                <a:gd name="T8" fmla="*/ 21 w 36"/>
                <a:gd name="T9" fmla="*/ 112 h 115"/>
                <a:gd name="T10" fmla="*/ 35 w 36"/>
                <a:gd name="T11" fmla="*/ 115 h 115"/>
                <a:gd name="T12" fmla="*/ 35 w 36"/>
                <a:gd name="T13" fmla="*/ 98 h 115"/>
                <a:gd name="T14" fmla="*/ 28 w 36"/>
                <a:gd name="T15" fmla="*/ 96 h 115"/>
                <a:gd name="T16" fmla="*/ 24 w 36"/>
                <a:gd name="T17" fmla="*/ 86 h 115"/>
                <a:gd name="T18" fmla="*/ 21 w 36"/>
                <a:gd name="T19" fmla="*/ 60 h 115"/>
                <a:gd name="T20" fmla="*/ 24 w 36"/>
                <a:gd name="T21" fmla="*/ 31 h 115"/>
                <a:gd name="T22" fmla="*/ 28 w 36"/>
                <a:gd name="T23" fmla="*/ 21 h 115"/>
                <a:gd name="T24" fmla="*/ 35 w 36"/>
                <a:gd name="T25" fmla="*/ 16 h 115"/>
                <a:gd name="T26" fmla="*/ 35 w 36"/>
                <a:gd name="T27" fmla="*/ 0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6" h="115">
                  <a:moveTo>
                    <a:pt x="35" y="0"/>
                  </a:moveTo>
                  <a:lnTo>
                    <a:pt x="9" y="12"/>
                  </a:lnTo>
                  <a:lnTo>
                    <a:pt x="0" y="57"/>
                  </a:lnTo>
                  <a:lnTo>
                    <a:pt x="9" y="103"/>
                  </a:lnTo>
                  <a:lnTo>
                    <a:pt x="21" y="112"/>
                  </a:lnTo>
                  <a:lnTo>
                    <a:pt x="35" y="115"/>
                  </a:lnTo>
                  <a:lnTo>
                    <a:pt x="35" y="98"/>
                  </a:lnTo>
                  <a:lnTo>
                    <a:pt x="28" y="96"/>
                  </a:lnTo>
                  <a:lnTo>
                    <a:pt x="24" y="86"/>
                  </a:lnTo>
                  <a:lnTo>
                    <a:pt x="21" y="60"/>
                  </a:lnTo>
                  <a:lnTo>
                    <a:pt x="24" y="31"/>
                  </a:lnTo>
                  <a:lnTo>
                    <a:pt x="28" y="21"/>
                  </a:lnTo>
                  <a:lnTo>
                    <a:pt x="35" y="16"/>
                  </a:lnTo>
                  <a:lnTo>
                    <a:pt x="35"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60" name="Freeform 359"/>
            <p:cNvSpPr>
              <a:spLocks/>
            </p:cNvSpPr>
            <p:nvPr/>
          </p:nvSpPr>
          <p:spPr bwMode="auto">
            <a:xfrm>
              <a:off x="230" y="103"/>
              <a:ext cx="22" cy="22"/>
            </a:xfrm>
            <a:custGeom>
              <a:avLst/>
              <a:gdLst>
                <a:gd name="T0" fmla="*/ 0 w 22"/>
                <a:gd name="T1" fmla="*/ 10 h 22"/>
                <a:gd name="T2" fmla="*/ 21 w 22"/>
                <a:gd name="T3" fmla="*/ 10 h 22"/>
              </a:gdLst>
              <a:ahLst/>
              <a:cxnLst>
                <a:cxn ang="0">
                  <a:pos x="T0" y="T1"/>
                </a:cxn>
                <a:cxn ang="0">
                  <a:pos x="T2" y="T3"/>
                </a:cxn>
              </a:cxnLst>
              <a:rect l="0" t="0" r="r" b="b"/>
              <a:pathLst>
                <a:path w="22" h="22">
                  <a:moveTo>
                    <a:pt x="0" y="10"/>
                  </a:moveTo>
                  <a:lnTo>
                    <a:pt x="21" y="10"/>
                  </a:lnTo>
                </a:path>
              </a:pathLst>
            </a:custGeom>
            <a:noFill/>
            <a:ln w="14985">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AU"/>
            </a:p>
          </p:txBody>
        </p:sp>
        <p:grpSp>
          <p:nvGrpSpPr>
            <p:cNvPr id="361" name="Group 360"/>
            <p:cNvGrpSpPr>
              <a:grpSpLocks/>
            </p:cNvGrpSpPr>
            <p:nvPr/>
          </p:nvGrpSpPr>
          <p:grpSpPr bwMode="auto">
            <a:xfrm>
              <a:off x="271" y="10"/>
              <a:ext cx="74" cy="115"/>
              <a:chOff x="271" y="10"/>
              <a:chExt cx="74" cy="115"/>
            </a:xfrm>
          </p:grpSpPr>
          <p:sp>
            <p:nvSpPr>
              <p:cNvPr id="362" name="Freeform 361"/>
              <p:cNvSpPr>
                <a:spLocks/>
              </p:cNvSpPr>
              <p:nvPr/>
            </p:nvSpPr>
            <p:spPr bwMode="auto">
              <a:xfrm>
                <a:off x="271" y="10"/>
                <a:ext cx="74" cy="115"/>
              </a:xfrm>
              <a:custGeom>
                <a:avLst/>
                <a:gdLst>
                  <a:gd name="T0" fmla="*/ 21 w 74"/>
                  <a:gd name="T1" fmla="*/ 81 h 115"/>
                  <a:gd name="T2" fmla="*/ 0 w 74"/>
                  <a:gd name="T3" fmla="*/ 83 h 115"/>
                  <a:gd name="T4" fmla="*/ 9 w 74"/>
                  <a:gd name="T5" fmla="*/ 108 h 115"/>
                  <a:gd name="T6" fmla="*/ 36 w 74"/>
                  <a:gd name="T7" fmla="*/ 115 h 115"/>
                  <a:gd name="T8" fmla="*/ 62 w 74"/>
                  <a:gd name="T9" fmla="*/ 105 h 115"/>
                  <a:gd name="T10" fmla="*/ 65 w 74"/>
                  <a:gd name="T11" fmla="*/ 98 h 115"/>
                  <a:gd name="T12" fmla="*/ 36 w 74"/>
                  <a:gd name="T13" fmla="*/ 98 h 115"/>
                  <a:gd name="T14" fmla="*/ 26 w 74"/>
                  <a:gd name="T15" fmla="*/ 93 h 115"/>
                  <a:gd name="T16" fmla="*/ 21 w 74"/>
                  <a:gd name="T17" fmla="*/ 81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4" h="115">
                    <a:moveTo>
                      <a:pt x="21" y="81"/>
                    </a:moveTo>
                    <a:lnTo>
                      <a:pt x="0" y="83"/>
                    </a:lnTo>
                    <a:lnTo>
                      <a:pt x="9" y="108"/>
                    </a:lnTo>
                    <a:lnTo>
                      <a:pt x="36" y="115"/>
                    </a:lnTo>
                    <a:lnTo>
                      <a:pt x="62" y="105"/>
                    </a:lnTo>
                    <a:lnTo>
                      <a:pt x="65" y="98"/>
                    </a:lnTo>
                    <a:lnTo>
                      <a:pt x="36" y="98"/>
                    </a:lnTo>
                    <a:lnTo>
                      <a:pt x="26" y="93"/>
                    </a:lnTo>
                    <a:lnTo>
                      <a:pt x="21" y="81"/>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63" name="Freeform 362"/>
              <p:cNvSpPr>
                <a:spLocks/>
              </p:cNvSpPr>
              <p:nvPr/>
            </p:nvSpPr>
            <p:spPr bwMode="auto">
              <a:xfrm>
                <a:off x="271" y="10"/>
                <a:ext cx="74" cy="115"/>
              </a:xfrm>
              <a:custGeom>
                <a:avLst/>
                <a:gdLst>
                  <a:gd name="T0" fmla="*/ 64 w 74"/>
                  <a:gd name="T1" fmla="*/ 62 h 115"/>
                  <a:gd name="T2" fmla="*/ 38 w 74"/>
                  <a:gd name="T3" fmla="*/ 62 h 115"/>
                  <a:gd name="T4" fmla="*/ 45 w 74"/>
                  <a:gd name="T5" fmla="*/ 67 h 115"/>
                  <a:gd name="T6" fmla="*/ 50 w 74"/>
                  <a:gd name="T7" fmla="*/ 79 h 115"/>
                  <a:gd name="T8" fmla="*/ 45 w 74"/>
                  <a:gd name="T9" fmla="*/ 93 h 115"/>
                  <a:gd name="T10" fmla="*/ 36 w 74"/>
                  <a:gd name="T11" fmla="*/ 98 h 115"/>
                  <a:gd name="T12" fmla="*/ 65 w 74"/>
                  <a:gd name="T13" fmla="*/ 98 h 115"/>
                  <a:gd name="T14" fmla="*/ 74 w 74"/>
                  <a:gd name="T15" fmla="*/ 79 h 115"/>
                  <a:gd name="T16" fmla="*/ 67 w 74"/>
                  <a:gd name="T17" fmla="*/ 64 h 115"/>
                  <a:gd name="T18" fmla="*/ 64 w 74"/>
                  <a:gd name="T19" fmla="*/ 62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4" h="115">
                    <a:moveTo>
                      <a:pt x="64" y="62"/>
                    </a:moveTo>
                    <a:lnTo>
                      <a:pt x="38" y="62"/>
                    </a:lnTo>
                    <a:lnTo>
                      <a:pt x="45" y="67"/>
                    </a:lnTo>
                    <a:lnTo>
                      <a:pt x="50" y="79"/>
                    </a:lnTo>
                    <a:lnTo>
                      <a:pt x="45" y="93"/>
                    </a:lnTo>
                    <a:lnTo>
                      <a:pt x="36" y="98"/>
                    </a:lnTo>
                    <a:lnTo>
                      <a:pt x="65" y="98"/>
                    </a:lnTo>
                    <a:lnTo>
                      <a:pt x="74" y="79"/>
                    </a:lnTo>
                    <a:lnTo>
                      <a:pt x="67" y="64"/>
                    </a:lnTo>
                    <a:lnTo>
                      <a:pt x="64" y="62"/>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64" name="Freeform 363"/>
              <p:cNvSpPr>
                <a:spLocks/>
              </p:cNvSpPr>
              <p:nvPr/>
            </p:nvSpPr>
            <p:spPr bwMode="auto">
              <a:xfrm>
                <a:off x="271" y="10"/>
                <a:ext cx="74" cy="115"/>
              </a:xfrm>
              <a:custGeom>
                <a:avLst/>
                <a:gdLst>
                  <a:gd name="T0" fmla="*/ 62 w 74"/>
                  <a:gd name="T1" fmla="*/ 16 h 115"/>
                  <a:gd name="T2" fmla="*/ 36 w 74"/>
                  <a:gd name="T3" fmla="*/ 16 h 115"/>
                  <a:gd name="T4" fmla="*/ 45 w 74"/>
                  <a:gd name="T5" fmla="*/ 21 h 115"/>
                  <a:gd name="T6" fmla="*/ 45 w 74"/>
                  <a:gd name="T7" fmla="*/ 31 h 115"/>
                  <a:gd name="T8" fmla="*/ 43 w 74"/>
                  <a:gd name="T9" fmla="*/ 43 h 115"/>
                  <a:gd name="T10" fmla="*/ 28 w 74"/>
                  <a:gd name="T11" fmla="*/ 45 h 115"/>
                  <a:gd name="T12" fmla="*/ 28 w 74"/>
                  <a:gd name="T13" fmla="*/ 64 h 115"/>
                  <a:gd name="T14" fmla="*/ 38 w 74"/>
                  <a:gd name="T15" fmla="*/ 62 h 115"/>
                  <a:gd name="T16" fmla="*/ 64 w 74"/>
                  <a:gd name="T17" fmla="*/ 62 h 115"/>
                  <a:gd name="T18" fmla="*/ 52 w 74"/>
                  <a:gd name="T19" fmla="*/ 52 h 115"/>
                  <a:gd name="T20" fmla="*/ 64 w 74"/>
                  <a:gd name="T21" fmla="*/ 43 h 115"/>
                  <a:gd name="T22" fmla="*/ 67 w 74"/>
                  <a:gd name="T23" fmla="*/ 28 h 115"/>
                  <a:gd name="T24" fmla="*/ 62 w 74"/>
                  <a:gd name="T25" fmla="*/ 16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4" h="115">
                    <a:moveTo>
                      <a:pt x="62" y="16"/>
                    </a:moveTo>
                    <a:lnTo>
                      <a:pt x="36" y="16"/>
                    </a:lnTo>
                    <a:lnTo>
                      <a:pt x="45" y="21"/>
                    </a:lnTo>
                    <a:lnTo>
                      <a:pt x="45" y="31"/>
                    </a:lnTo>
                    <a:lnTo>
                      <a:pt x="43" y="43"/>
                    </a:lnTo>
                    <a:lnTo>
                      <a:pt x="28" y="45"/>
                    </a:lnTo>
                    <a:lnTo>
                      <a:pt x="28" y="64"/>
                    </a:lnTo>
                    <a:lnTo>
                      <a:pt x="38" y="62"/>
                    </a:lnTo>
                    <a:lnTo>
                      <a:pt x="64" y="62"/>
                    </a:lnTo>
                    <a:lnTo>
                      <a:pt x="52" y="52"/>
                    </a:lnTo>
                    <a:lnTo>
                      <a:pt x="64" y="43"/>
                    </a:lnTo>
                    <a:lnTo>
                      <a:pt x="67" y="28"/>
                    </a:lnTo>
                    <a:lnTo>
                      <a:pt x="62" y="16"/>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65" name="Freeform 364"/>
              <p:cNvSpPr>
                <a:spLocks/>
              </p:cNvSpPr>
              <p:nvPr/>
            </p:nvSpPr>
            <p:spPr bwMode="auto">
              <a:xfrm>
                <a:off x="271" y="10"/>
                <a:ext cx="74" cy="115"/>
              </a:xfrm>
              <a:custGeom>
                <a:avLst/>
                <a:gdLst>
                  <a:gd name="T0" fmla="*/ 36 w 74"/>
                  <a:gd name="T1" fmla="*/ 0 h 115"/>
                  <a:gd name="T2" fmla="*/ 19 w 74"/>
                  <a:gd name="T3" fmla="*/ 2 h 115"/>
                  <a:gd name="T4" fmla="*/ 7 w 74"/>
                  <a:gd name="T5" fmla="*/ 14 h 115"/>
                  <a:gd name="T6" fmla="*/ 0 w 74"/>
                  <a:gd name="T7" fmla="*/ 31 h 115"/>
                  <a:gd name="T8" fmla="*/ 21 w 74"/>
                  <a:gd name="T9" fmla="*/ 33 h 115"/>
                  <a:gd name="T10" fmla="*/ 26 w 74"/>
                  <a:gd name="T11" fmla="*/ 21 h 115"/>
                  <a:gd name="T12" fmla="*/ 36 w 74"/>
                  <a:gd name="T13" fmla="*/ 16 h 115"/>
                  <a:gd name="T14" fmla="*/ 62 w 74"/>
                  <a:gd name="T15" fmla="*/ 16 h 115"/>
                  <a:gd name="T16" fmla="*/ 60 w 74"/>
                  <a:gd name="T17" fmla="*/ 9 h 115"/>
                  <a:gd name="T18" fmla="*/ 36 w 74"/>
                  <a:gd name="T19" fmla="*/ 0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4" h="115">
                    <a:moveTo>
                      <a:pt x="36" y="0"/>
                    </a:moveTo>
                    <a:lnTo>
                      <a:pt x="19" y="2"/>
                    </a:lnTo>
                    <a:lnTo>
                      <a:pt x="7" y="14"/>
                    </a:lnTo>
                    <a:lnTo>
                      <a:pt x="0" y="31"/>
                    </a:lnTo>
                    <a:lnTo>
                      <a:pt x="21" y="33"/>
                    </a:lnTo>
                    <a:lnTo>
                      <a:pt x="26" y="21"/>
                    </a:lnTo>
                    <a:lnTo>
                      <a:pt x="36" y="16"/>
                    </a:lnTo>
                    <a:lnTo>
                      <a:pt x="62" y="16"/>
                    </a:lnTo>
                    <a:lnTo>
                      <a:pt x="60" y="9"/>
                    </a:lnTo>
                    <a:lnTo>
                      <a:pt x="36"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grpSp>
      <p:grpSp>
        <p:nvGrpSpPr>
          <p:cNvPr id="374" name="Group 373"/>
          <p:cNvGrpSpPr>
            <a:grpSpLocks/>
          </p:cNvGrpSpPr>
          <p:nvPr/>
        </p:nvGrpSpPr>
        <p:grpSpPr bwMode="auto">
          <a:xfrm>
            <a:off x="1305242" y="4005064"/>
            <a:ext cx="5325745" cy="229235"/>
            <a:chOff x="0" y="0"/>
            <a:chExt cx="8387" cy="361"/>
          </a:xfrm>
        </p:grpSpPr>
        <p:sp>
          <p:nvSpPr>
            <p:cNvPr id="375" name="Freeform 374"/>
            <p:cNvSpPr>
              <a:spLocks/>
            </p:cNvSpPr>
            <p:nvPr/>
          </p:nvSpPr>
          <p:spPr bwMode="auto">
            <a:xfrm>
              <a:off x="8360" y="45"/>
              <a:ext cx="20" cy="300"/>
            </a:xfrm>
            <a:custGeom>
              <a:avLst/>
              <a:gdLst>
                <a:gd name="T0" fmla="*/ 0 w 20"/>
                <a:gd name="T1" fmla="*/ 0 h 300"/>
                <a:gd name="T2" fmla="*/ 0 w 20"/>
                <a:gd name="T3" fmla="*/ 300 h 300"/>
              </a:gdLst>
              <a:ahLst/>
              <a:cxnLst>
                <a:cxn ang="0">
                  <a:pos x="T0" y="T1"/>
                </a:cxn>
                <a:cxn ang="0">
                  <a:pos x="T2" y="T3"/>
                </a:cxn>
              </a:cxnLst>
              <a:rect l="0" t="0" r="r" b="b"/>
              <a:pathLst>
                <a:path w="20" h="300">
                  <a:moveTo>
                    <a:pt x="0" y="0"/>
                  </a:moveTo>
                  <a:lnTo>
                    <a:pt x="0" y="300"/>
                  </a:lnTo>
                </a:path>
              </a:pathLst>
            </a:custGeom>
            <a:noFill/>
            <a:ln w="19558">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AU"/>
            </a:p>
          </p:txBody>
        </p:sp>
        <p:sp>
          <p:nvSpPr>
            <p:cNvPr id="376" name="Freeform 375"/>
            <p:cNvSpPr>
              <a:spLocks/>
            </p:cNvSpPr>
            <p:nvPr/>
          </p:nvSpPr>
          <p:spPr bwMode="auto">
            <a:xfrm>
              <a:off x="10" y="199"/>
              <a:ext cx="8340" cy="20"/>
            </a:xfrm>
            <a:custGeom>
              <a:avLst/>
              <a:gdLst>
                <a:gd name="T0" fmla="*/ 0 w 8340"/>
                <a:gd name="T1" fmla="*/ 0 h 20"/>
                <a:gd name="T2" fmla="*/ 8340 w 8340"/>
                <a:gd name="T3" fmla="*/ 0 h 20"/>
              </a:gdLst>
              <a:ahLst/>
              <a:cxnLst>
                <a:cxn ang="0">
                  <a:pos x="T0" y="T1"/>
                </a:cxn>
                <a:cxn ang="0">
                  <a:pos x="T2" y="T3"/>
                </a:cxn>
              </a:cxnLst>
              <a:rect l="0" t="0" r="r" b="b"/>
              <a:pathLst>
                <a:path w="8340" h="20">
                  <a:moveTo>
                    <a:pt x="0" y="0"/>
                  </a:moveTo>
                  <a:lnTo>
                    <a:pt x="8340" y="0"/>
                  </a:lnTo>
                </a:path>
              </a:pathLst>
            </a:custGeom>
            <a:noFill/>
            <a:ln w="13461">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AU"/>
            </a:p>
          </p:txBody>
        </p:sp>
        <p:sp>
          <p:nvSpPr>
            <p:cNvPr id="377" name="Freeform 376"/>
            <p:cNvSpPr>
              <a:spLocks/>
            </p:cNvSpPr>
            <p:nvPr/>
          </p:nvSpPr>
          <p:spPr bwMode="auto">
            <a:xfrm>
              <a:off x="22" y="53"/>
              <a:ext cx="20" cy="283"/>
            </a:xfrm>
            <a:custGeom>
              <a:avLst/>
              <a:gdLst>
                <a:gd name="T0" fmla="*/ 0 w 20"/>
                <a:gd name="T1" fmla="*/ 0 h 283"/>
                <a:gd name="T2" fmla="*/ 0 w 20"/>
                <a:gd name="T3" fmla="*/ 283 h 283"/>
              </a:gdLst>
              <a:ahLst/>
              <a:cxnLst>
                <a:cxn ang="0">
                  <a:pos x="T0" y="T1"/>
                </a:cxn>
                <a:cxn ang="0">
                  <a:pos x="T2" y="T3"/>
                </a:cxn>
              </a:cxnLst>
              <a:rect l="0" t="0" r="r" b="b"/>
              <a:pathLst>
                <a:path w="20" h="283">
                  <a:moveTo>
                    <a:pt x="0" y="0"/>
                  </a:moveTo>
                  <a:lnTo>
                    <a:pt x="0" y="283"/>
                  </a:lnTo>
                </a:path>
              </a:pathLst>
            </a:custGeom>
            <a:noFill/>
            <a:ln w="19557">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AU"/>
            </a:p>
          </p:txBody>
        </p:sp>
        <p:sp>
          <p:nvSpPr>
            <p:cNvPr id="378" name="Freeform 377"/>
            <p:cNvSpPr>
              <a:spLocks/>
            </p:cNvSpPr>
            <p:nvPr/>
          </p:nvSpPr>
          <p:spPr bwMode="auto">
            <a:xfrm>
              <a:off x="7990" y="110"/>
              <a:ext cx="370" cy="87"/>
            </a:xfrm>
            <a:custGeom>
              <a:avLst/>
              <a:gdLst>
                <a:gd name="T0" fmla="*/ 0 w 370"/>
                <a:gd name="T1" fmla="*/ 0 h 87"/>
                <a:gd name="T2" fmla="*/ 0 w 370"/>
                <a:gd name="T3" fmla="*/ 86 h 87"/>
                <a:gd name="T4" fmla="*/ 369 w 370"/>
                <a:gd name="T5" fmla="*/ 86 h 87"/>
                <a:gd name="T6" fmla="*/ 0 w 370"/>
                <a:gd name="T7" fmla="*/ 0 h 87"/>
              </a:gdLst>
              <a:ahLst/>
              <a:cxnLst>
                <a:cxn ang="0">
                  <a:pos x="T0" y="T1"/>
                </a:cxn>
                <a:cxn ang="0">
                  <a:pos x="T2" y="T3"/>
                </a:cxn>
                <a:cxn ang="0">
                  <a:pos x="T4" y="T5"/>
                </a:cxn>
                <a:cxn ang="0">
                  <a:pos x="T6" y="T7"/>
                </a:cxn>
              </a:cxnLst>
              <a:rect l="0" t="0" r="r" b="b"/>
              <a:pathLst>
                <a:path w="370" h="87">
                  <a:moveTo>
                    <a:pt x="0" y="0"/>
                  </a:moveTo>
                  <a:lnTo>
                    <a:pt x="0" y="86"/>
                  </a:lnTo>
                  <a:lnTo>
                    <a:pt x="369" y="86"/>
                  </a:lnTo>
                  <a:lnTo>
                    <a:pt x="0"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79" name="Freeform 378"/>
            <p:cNvSpPr>
              <a:spLocks/>
            </p:cNvSpPr>
            <p:nvPr/>
          </p:nvSpPr>
          <p:spPr bwMode="auto">
            <a:xfrm>
              <a:off x="7976" y="182"/>
              <a:ext cx="384" cy="29"/>
            </a:xfrm>
            <a:custGeom>
              <a:avLst/>
              <a:gdLst>
                <a:gd name="T0" fmla="*/ 383 w 384"/>
                <a:gd name="T1" fmla="*/ 0 h 29"/>
                <a:gd name="T2" fmla="*/ 14 w 384"/>
                <a:gd name="T3" fmla="*/ 0 h 29"/>
                <a:gd name="T4" fmla="*/ 0 w 384"/>
                <a:gd name="T5" fmla="*/ 14 h 29"/>
                <a:gd name="T6" fmla="*/ 0 w 384"/>
                <a:gd name="T7" fmla="*/ 28 h 29"/>
                <a:gd name="T8" fmla="*/ 383 w 384"/>
                <a:gd name="T9" fmla="*/ 28 h 29"/>
                <a:gd name="T10" fmla="*/ 383 w 384"/>
                <a:gd name="T11" fmla="*/ 0 h 29"/>
              </a:gdLst>
              <a:ahLst/>
              <a:cxnLst>
                <a:cxn ang="0">
                  <a:pos x="T0" y="T1"/>
                </a:cxn>
                <a:cxn ang="0">
                  <a:pos x="T2" y="T3"/>
                </a:cxn>
                <a:cxn ang="0">
                  <a:pos x="T4" y="T5"/>
                </a:cxn>
                <a:cxn ang="0">
                  <a:pos x="T6" y="T7"/>
                </a:cxn>
                <a:cxn ang="0">
                  <a:pos x="T8" y="T9"/>
                </a:cxn>
                <a:cxn ang="0">
                  <a:pos x="T10" y="T11"/>
                </a:cxn>
              </a:cxnLst>
              <a:rect l="0" t="0" r="r" b="b"/>
              <a:pathLst>
                <a:path w="384" h="29">
                  <a:moveTo>
                    <a:pt x="383" y="0"/>
                  </a:moveTo>
                  <a:lnTo>
                    <a:pt x="14" y="0"/>
                  </a:lnTo>
                  <a:lnTo>
                    <a:pt x="0" y="14"/>
                  </a:lnTo>
                  <a:lnTo>
                    <a:pt x="0" y="28"/>
                  </a:lnTo>
                  <a:lnTo>
                    <a:pt x="383" y="28"/>
                  </a:lnTo>
                  <a:lnTo>
                    <a:pt x="383"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80" name="Freeform 379"/>
            <p:cNvSpPr>
              <a:spLocks/>
            </p:cNvSpPr>
            <p:nvPr/>
          </p:nvSpPr>
          <p:spPr bwMode="auto">
            <a:xfrm>
              <a:off x="7976" y="93"/>
              <a:ext cx="28" cy="104"/>
            </a:xfrm>
            <a:custGeom>
              <a:avLst/>
              <a:gdLst>
                <a:gd name="T0" fmla="*/ 4 w 28"/>
                <a:gd name="T1" fmla="*/ 0 h 104"/>
                <a:gd name="T2" fmla="*/ 0 w 28"/>
                <a:gd name="T3" fmla="*/ 2 h 104"/>
                <a:gd name="T4" fmla="*/ 0 w 28"/>
                <a:gd name="T5" fmla="*/ 103 h 104"/>
                <a:gd name="T6" fmla="*/ 28 w 28"/>
                <a:gd name="T7" fmla="*/ 103 h 104"/>
                <a:gd name="T8" fmla="*/ 28 w 28"/>
                <a:gd name="T9" fmla="*/ 16 h 104"/>
                <a:gd name="T10" fmla="*/ 16 w 28"/>
                <a:gd name="T11" fmla="*/ 2 h 104"/>
                <a:gd name="T12" fmla="*/ 4 w 28"/>
                <a:gd name="T13" fmla="*/ 0 h 104"/>
              </a:gdLst>
              <a:ahLst/>
              <a:cxnLst>
                <a:cxn ang="0">
                  <a:pos x="T0" y="T1"/>
                </a:cxn>
                <a:cxn ang="0">
                  <a:pos x="T2" y="T3"/>
                </a:cxn>
                <a:cxn ang="0">
                  <a:pos x="T4" y="T5"/>
                </a:cxn>
                <a:cxn ang="0">
                  <a:pos x="T6" y="T7"/>
                </a:cxn>
                <a:cxn ang="0">
                  <a:pos x="T8" y="T9"/>
                </a:cxn>
                <a:cxn ang="0">
                  <a:pos x="T10" y="T11"/>
                </a:cxn>
                <a:cxn ang="0">
                  <a:pos x="T12" y="T13"/>
                </a:cxn>
              </a:cxnLst>
              <a:rect l="0" t="0" r="r" b="b"/>
              <a:pathLst>
                <a:path w="28" h="104">
                  <a:moveTo>
                    <a:pt x="4" y="0"/>
                  </a:moveTo>
                  <a:lnTo>
                    <a:pt x="0" y="2"/>
                  </a:lnTo>
                  <a:lnTo>
                    <a:pt x="0" y="103"/>
                  </a:lnTo>
                  <a:lnTo>
                    <a:pt x="28" y="103"/>
                  </a:lnTo>
                  <a:lnTo>
                    <a:pt x="28" y="16"/>
                  </a:lnTo>
                  <a:lnTo>
                    <a:pt x="16" y="2"/>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81" name="Freeform 380"/>
            <p:cNvSpPr>
              <a:spLocks/>
            </p:cNvSpPr>
            <p:nvPr/>
          </p:nvSpPr>
          <p:spPr bwMode="auto">
            <a:xfrm>
              <a:off x="7988" y="96"/>
              <a:ext cx="389" cy="115"/>
            </a:xfrm>
            <a:custGeom>
              <a:avLst/>
              <a:gdLst>
                <a:gd name="T0" fmla="*/ 4 w 389"/>
                <a:gd name="T1" fmla="*/ 0 h 115"/>
                <a:gd name="T2" fmla="*/ 0 w 389"/>
                <a:gd name="T3" fmla="*/ 28 h 115"/>
                <a:gd name="T4" fmla="*/ 369 w 389"/>
                <a:gd name="T5" fmla="*/ 115 h 115"/>
                <a:gd name="T6" fmla="*/ 386 w 389"/>
                <a:gd name="T7" fmla="*/ 115 h 115"/>
                <a:gd name="T8" fmla="*/ 388 w 389"/>
                <a:gd name="T9" fmla="*/ 91 h 115"/>
                <a:gd name="T10" fmla="*/ 4 w 389"/>
                <a:gd name="T11" fmla="*/ 0 h 115"/>
              </a:gdLst>
              <a:ahLst/>
              <a:cxnLst>
                <a:cxn ang="0">
                  <a:pos x="T0" y="T1"/>
                </a:cxn>
                <a:cxn ang="0">
                  <a:pos x="T2" y="T3"/>
                </a:cxn>
                <a:cxn ang="0">
                  <a:pos x="T4" y="T5"/>
                </a:cxn>
                <a:cxn ang="0">
                  <a:pos x="T6" y="T7"/>
                </a:cxn>
                <a:cxn ang="0">
                  <a:pos x="T8" y="T9"/>
                </a:cxn>
                <a:cxn ang="0">
                  <a:pos x="T10" y="T11"/>
                </a:cxn>
              </a:cxnLst>
              <a:rect l="0" t="0" r="r" b="b"/>
              <a:pathLst>
                <a:path w="389" h="115">
                  <a:moveTo>
                    <a:pt x="4" y="0"/>
                  </a:moveTo>
                  <a:lnTo>
                    <a:pt x="0" y="28"/>
                  </a:lnTo>
                  <a:lnTo>
                    <a:pt x="369" y="115"/>
                  </a:lnTo>
                  <a:lnTo>
                    <a:pt x="386" y="115"/>
                  </a:lnTo>
                  <a:lnTo>
                    <a:pt x="388" y="91"/>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82" name="Freeform 381"/>
            <p:cNvSpPr>
              <a:spLocks/>
            </p:cNvSpPr>
            <p:nvPr/>
          </p:nvSpPr>
          <p:spPr bwMode="auto">
            <a:xfrm>
              <a:off x="27" y="110"/>
              <a:ext cx="370" cy="87"/>
            </a:xfrm>
            <a:custGeom>
              <a:avLst/>
              <a:gdLst>
                <a:gd name="T0" fmla="*/ 369 w 370"/>
                <a:gd name="T1" fmla="*/ 0 h 87"/>
                <a:gd name="T2" fmla="*/ 0 w 370"/>
                <a:gd name="T3" fmla="*/ 86 h 87"/>
                <a:gd name="T4" fmla="*/ 369 w 370"/>
                <a:gd name="T5" fmla="*/ 86 h 87"/>
                <a:gd name="T6" fmla="*/ 369 w 370"/>
                <a:gd name="T7" fmla="*/ 0 h 87"/>
              </a:gdLst>
              <a:ahLst/>
              <a:cxnLst>
                <a:cxn ang="0">
                  <a:pos x="T0" y="T1"/>
                </a:cxn>
                <a:cxn ang="0">
                  <a:pos x="T2" y="T3"/>
                </a:cxn>
                <a:cxn ang="0">
                  <a:pos x="T4" y="T5"/>
                </a:cxn>
                <a:cxn ang="0">
                  <a:pos x="T6" y="T7"/>
                </a:cxn>
              </a:cxnLst>
              <a:rect l="0" t="0" r="r" b="b"/>
              <a:pathLst>
                <a:path w="370" h="87">
                  <a:moveTo>
                    <a:pt x="369" y="0"/>
                  </a:moveTo>
                  <a:lnTo>
                    <a:pt x="0" y="86"/>
                  </a:lnTo>
                  <a:lnTo>
                    <a:pt x="369" y="86"/>
                  </a:lnTo>
                  <a:lnTo>
                    <a:pt x="36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83" name="Freeform 382"/>
            <p:cNvSpPr>
              <a:spLocks/>
            </p:cNvSpPr>
            <p:nvPr/>
          </p:nvSpPr>
          <p:spPr bwMode="auto">
            <a:xfrm>
              <a:off x="27" y="182"/>
              <a:ext cx="384" cy="29"/>
            </a:xfrm>
            <a:custGeom>
              <a:avLst/>
              <a:gdLst>
                <a:gd name="T0" fmla="*/ 369 w 384"/>
                <a:gd name="T1" fmla="*/ 0 h 29"/>
                <a:gd name="T2" fmla="*/ 0 w 384"/>
                <a:gd name="T3" fmla="*/ 0 h 29"/>
                <a:gd name="T4" fmla="*/ 0 w 384"/>
                <a:gd name="T5" fmla="*/ 28 h 29"/>
                <a:gd name="T6" fmla="*/ 383 w 384"/>
                <a:gd name="T7" fmla="*/ 28 h 29"/>
                <a:gd name="T8" fmla="*/ 383 w 384"/>
                <a:gd name="T9" fmla="*/ 14 h 29"/>
                <a:gd name="T10" fmla="*/ 369 w 384"/>
                <a:gd name="T11" fmla="*/ 0 h 29"/>
              </a:gdLst>
              <a:ahLst/>
              <a:cxnLst>
                <a:cxn ang="0">
                  <a:pos x="T0" y="T1"/>
                </a:cxn>
                <a:cxn ang="0">
                  <a:pos x="T2" y="T3"/>
                </a:cxn>
                <a:cxn ang="0">
                  <a:pos x="T4" y="T5"/>
                </a:cxn>
                <a:cxn ang="0">
                  <a:pos x="T6" y="T7"/>
                </a:cxn>
                <a:cxn ang="0">
                  <a:pos x="T8" y="T9"/>
                </a:cxn>
                <a:cxn ang="0">
                  <a:pos x="T10" y="T11"/>
                </a:cxn>
              </a:cxnLst>
              <a:rect l="0" t="0" r="r" b="b"/>
              <a:pathLst>
                <a:path w="384" h="29">
                  <a:moveTo>
                    <a:pt x="369" y="0"/>
                  </a:moveTo>
                  <a:lnTo>
                    <a:pt x="0" y="0"/>
                  </a:lnTo>
                  <a:lnTo>
                    <a:pt x="0" y="28"/>
                  </a:lnTo>
                  <a:lnTo>
                    <a:pt x="383" y="28"/>
                  </a:lnTo>
                  <a:lnTo>
                    <a:pt x="383" y="14"/>
                  </a:lnTo>
                  <a:lnTo>
                    <a:pt x="36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84" name="Freeform 383"/>
            <p:cNvSpPr>
              <a:spLocks/>
            </p:cNvSpPr>
            <p:nvPr/>
          </p:nvSpPr>
          <p:spPr bwMode="auto">
            <a:xfrm>
              <a:off x="382" y="93"/>
              <a:ext cx="29" cy="104"/>
            </a:xfrm>
            <a:custGeom>
              <a:avLst/>
              <a:gdLst>
                <a:gd name="T0" fmla="*/ 24 w 29"/>
                <a:gd name="T1" fmla="*/ 0 h 104"/>
                <a:gd name="T2" fmla="*/ 12 w 29"/>
                <a:gd name="T3" fmla="*/ 2 h 104"/>
                <a:gd name="T4" fmla="*/ 0 w 29"/>
                <a:gd name="T5" fmla="*/ 16 h 104"/>
                <a:gd name="T6" fmla="*/ 0 w 29"/>
                <a:gd name="T7" fmla="*/ 103 h 104"/>
                <a:gd name="T8" fmla="*/ 28 w 29"/>
                <a:gd name="T9" fmla="*/ 103 h 104"/>
                <a:gd name="T10" fmla="*/ 28 w 29"/>
                <a:gd name="T11" fmla="*/ 2 h 104"/>
                <a:gd name="T12" fmla="*/ 24 w 29"/>
                <a:gd name="T13" fmla="*/ 0 h 104"/>
              </a:gdLst>
              <a:ahLst/>
              <a:cxnLst>
                <a:cxn ang="0">
                  <a:pos x="T0" y="T1"/>
                </a:cxn>
                <a:cxn ang="0">
                  <a:pos x="T2" y="T3"/>
                </a:cxn>
                <a:cxn ang="0">
                  <a:pos x="T4" y="T5"/>
                </a:cxn>
                <a:cxn ang="0">
                  <a:pos x="T6" y="T7"/>
                </a:cxn>
                <a:cxn ang="0">
                  <a:pos x="T8" y="T9"/>
                </a:cxn>
                <a:cxn ang="0">
                  <a:pos x="T10" y="T11"/>
                </a:cxn>
                <a:cxn ang="0">
                  <a:pos x="T12" y="T13"/>
                </a:cxn>
              </a:cxnLst>
              <a:rect l="0" t="0" r="r" b="b"/>
              <a:pathLst>
                <a:path w="29" h="104">
                  <a:moveTo>
                    <a:pt x="24" y="0"/>
                  </a:moveTo>
                  <a:lnTo>
                    <a:pt x="12" y="2"/>
                  </a:lnTo>
                  <a:lnTo>
                    <a:pt x="0" y="16"/>
                  </a:lnTo>
                  <a:lnTo>
                    <a:pt x="0" y="103"/>
                  </a:lnTo>
                  <a:lnTo>
                    <a:pt x="28" y="103"/>
                  </a:lnTo>
                  <a:lnTo>
                    <a:pt x="28" y="2"/>
                  </a:lnTo>
                  <a:lnTo>
                    <a:pt x="2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85" name="Freeform 384"/>
            <p:cNvSpPr>
              <a:spLocks/>
            </p:cNvSpPr>
            <p:nvPr/>
          </p:nvSpPr>
          <p:spPr bwMode="auto">
            <a:xfrm>
              <a:off x="10" y="96"/>
              <a:ext cx="389" cy="115"/>
            </a:xfrm>
            <a:custGeom>
              <a:avLst/>
              <a:gdLst>
                <a:gd name="T0" fmla="*/ 384 w 389"/>
                <a:gd name="T1" fmla="*/ 0 h 115"/>
                <a:gd name="T2" fmla="*/ 0 w 389"/>
                <a:gd name="T3" fmla="*/ 91 h 115"/>
                <a:gd name="T4" fmla="*/ 2 w 389"/>
                <a:gd name="T5" fmla="*/ 115 h 115"/>
                <a:gd name="T6" fmla="*/ 19 w 389"/>
                <a:gd name="T7" fmla="*/ 115 h 115"/>
                <a:gd name="T8" fmla="*/ 388 w 389"/>
                <a:gd name="T9" fmla="*/ 28 h 115"/>
                <a:gd name="T10" fmla="*/ 384 w 389"/>
                <a:gd name="T11" fmla="*/ 0 h 115"/>
              </a:gdLst>
              <a:ahLst/>
              <a:cxnLst>
                <a:cxn ang="0">
                  <a:pos x="T0" y="T1"/>
                </a:cxn>
                <a:cxn ang="0">
                  <a:pos x="T2" y="T3"/>
                </a:cxn>
                <a:cxn ang="0">
                  <a:pos x="T4" y="T5"/>
                </a:cxn>
                <a:cxn ang="0">
                  <a:pos x="T6" y="T7"/>
                </a:cxn>
                <a:cxn ang="0">
                  <a:pos x="T8" y="T9"/>
                </a:cxn>
                <a:cxn ang="0">
                  <a:pos x="T10" y="T11"/>
                </a:cxn>
              </a:cxnLst>
              <a:rect l="0" t="0" r="r" b="b"/>
              <a:pathLst>
                <a:path w="389" h="115">
                  <a:moveTo>
                    <a:pt x="384" y="0"/>
                  </a:moveTo>
                  <a:lnTo>
                    <a:pt x="0" y="91"/>
                  </a:lnTo>
                  <a:lnTo>
                    <a:pt x="2" y="115"/>
                  </a:lnTo>
                  <a:lnTo>
                    <a:pt x="19" y="115"/>
                  </a:lnTo>
                  <a:lnTo>
                    <a:pt x="388" y="28"/>
                  </a:lnTo>
                  <a:lnTo>
                    <a:pt x="38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86" name="Freeform 385"/>
            <p:cNvSpPr>
              <a:spLocks/>
            </p:cNvSpPr>
            <p:nvPr/>
          </p:nvSpPr>
          <p:spPr bwMode="auto">
            <a:xfrm>
              <a:off x="3997" y="10"/>
              <a:ext cx="50" cy="158"/>
            </a:xfrm>
            <a:custGeom>
              <a:avLst/>
              <a:gdLst>
                <a:gd name="T0" fmla="*/ 0 w 50"/>
                <a:gd name="T1" fmla="*/ 0 h 158"/>
                <a:gd name="T2" fmla="*/ 0 w 50"/>
                <a:gd name="T3" fmla="*/ 23 h 158"/>
                <a:gd name="T4" fmla="*/ 14 w 50"/>
                <a:gd name="T5" fmla="*/ 28 h 158"/>
                <a:gd name="T6" fmla="*/ 19 w 50"/>
                <a:gd name="T7" fmla="*/ 43 h 158"/>
                <a:gd name="T8" fmla="*/ 14 w 50"/>
                <a:gd name="T9" fmla="*/ 55 h 158"/>
                <a:gd name="T10" fmla="*/ 0 w 50"/>
                <a:gd name="T11" fmla="*/ 60 h 158"/>
                <a:gd name="T12" fmla="*/ 0 w 50"/>
                <a:gd name="T13" fmla="*/ 83 h 158"/>
                <a:gd name="T14" fmla="*/ 16 w 50"/>
                <a:gd name="T15" fmla="*/ 91 h 158"/>
                <a:gd name="T16" fmla="*/ 21 w 50"/>
                <a:gd name="T17" fmla="*/ 110 h 158"/>
                <a:gd name="T18" fmla="*/ 16 w 50"/>
                <a:gd name="T19" fmla="*/ 127 h 158"/>
                <a:gd name="T20" fmla="*/ 0 w 50"/>
                <a:gd name="T21" fmla="*/ 134 h 158"/>
                <a:gd name="T22" fmla="*/ 0 w 50"/>
                <a:gd name="T23" fmla="*/ 158 h 158"/>
                <a:gd name="T24" fmla="*/ 2 w 50"/>
                <a:gd name="T25" fmla="*/ 158 h 158"/>
                <a:gd name="T26" fmla="*/ 21 w 50"/>
                <a:gd name="T27" fmla="*/ 156 h 158"/>
                <a:gd name="T28" fmla="*/ 38 w 50"/>
                <a:gd name="T29" fmla="*/ 146 h 158"/>
                <a:gd name="T30" fmla="*/ 47 w 50"/>
                <a:gd name="T31" fmla="*/ 129 h 158"/>
                <a:gd name="T32" fmla="*/ 50 w 50"/>
                <a:gd name="T33" fmla="*/ 110 h 158"/>
                <a:gd name="T34" fmla="*/ 45 w 50"/>
                <a:gd name="T35" fmla="*/ 86 h 158"/>
                <a:gd name="T36" fmla="*/ 26 w 50"/>
                <a:gd name="T37" fmla="*/ 71 h 158"/>
                <a:gd name="T38" fmla="*/ 43 w 50"/>
                <a:gd name="T39" fmla="*/ 60 h 158"/>
                <a:gd name="T40" fmla="*/ 45 w 50"/>
                <a:gd name="T41" fmla="*/ 40 h 158"/>
                <a:gd name="T42" fmla="*/ 35 w 50"/>
                <a:gd name="T43" fmla="*/ 11 h 158"/>
                <a:gd name="T44" fmla="*/ 21 w 50"/>
                <a:gd name="T45" fmla="*/ 2 h 158"/>
                <a:gd name="T46" fmla="*/ 0 w 50"/>
                <a:gd name="T47" fmla="*/ 0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50" h="158">
                  <a:moveTo>
                    <a:pt x="0" y="0"/>
                  </a:moveTo>
                  <a:lnTo>
                    <a:pt x="0" y="23"/>
                  </a:lnTo>
                  <a:lnTo>
                    <a:pt x="14" y="28"/>
                  </a:lnTo>
                  <a:lnTo>
                    <a:pt x="19" y="43"/>
                  </a:lnTo>
                  <a:lnTo>
                    <a:pt x="14" y="55"/>
                  </a:lnTo>
                  <a:lnTo>
                    <a:pt x="0" y="60"/>
                  </a:lnTo>
                  <a:lnTo>
                    <a:pt x="0" y="83"/>
                  </a:lnTo>
                  <a:lnTo>
                    <a:pt x="16" y="91"/>
                  </a:lnTo>
                  <a:lnTo>
                    <a:pt x="21" y="110"/>
                  </a:lnTo>
                  <a:lnTo>
                    <a:pt x="16" y="127"/>
                  </a:lnTo>
                  <a:lnTo>
                    <a:pt x="0" y="134"/>
                  </a:lnTo>
                  <a:lnTo>
                    <a:pt x="0" y="158"/>
                  </a:lnTo>
                  <a:lnTo>
                    <a:pt x="2" y="158"/>
                  </a:lnTo>
                  <a:lnTo>
                    <a:pt x="21" y="156"/>
                  </a:lnTo>
                  <a:lnTo>
                    <a:pt x="38" y="146"/>
                  </a:lnTo>
                  <a:lnTo>
                    <a:pt x="47" y="129"/>
                  </a:lnTo>
                  <a:lnTo>
                    <a:pt x="50" y="110"/>
                  </a:lnTo>
                  <a:lnTo>
                    <a:pt x="45" y="86"/>
                  </a:lnTo>
                  <a:lnTo>
                    <a:pt x="26" y="71"/>
                  </a:lnTo>
                  <a:lnTo>
                    <a:pt x="43" y="60"/>
                  </a:lnTo>
                  <a:lnTo>
                    <a:pt x="45" y="40"/>
                  </a:lnTo>
                  <a:lnTo>
                    <a:pt x="35" y="11"/>
                  </a:lnTo>
                  <a:lnTo>
                    <a:pt x="21" y="2"/>
                  </a:lnTo>
                  <a:lnTo>
                    <a:pt x="0"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87" name="Freeform 386"/>
            <p:cNvSpPr>
              <a:spLocks/>
            </p:cNvSpPr>
            <p:nvPr/>
          </p:nvSpPr>
          <p:spPr bwMode="auto">
            <a:xfrm>
              <a:off x="3946" y="10"/>
              <a:ext cx="51" cy="158"/>
            </a:xfrm>
            <a:custGeom>
              <a:avLst/>
              <a:gdLst>
                <a:gd name="T0" fmla="*/ 50 w 51"/>
                <a:gd name="T1" fmla="*/ 0 h 158"/>
                <a:gd name="T2" fmla="*/ 31 w 51"/>
                <a:gd name="T3" fmla="*/ 2 h 158"/>
                <a:gd name="T4" fmla="*/ 16 w 51"/>
                <a:gd name="T5" fmla="*/ 11 h 158"/>
                <a:gd name="T6" fmla="*/ 2 w 51"/>
                <a:gd name="T7" fmla="*/ 40 h 158"/>
                <a:gd name="T8" fmla="*/ 9 w 51"/>
                <a:gd name="T9" fmla="*/ 57 h 158"/>
                <a:gd name="T10" fmla="*/ 26 w 51"/>
                <a:gd name="T11" fmla="*/ 71 h 158"/>
                <a:gd name="T12" fmla="*/ 7 w 51"/>
                <a:gd name="T13" fmla="*/ 88 h 158"/>
                <a:gd name="T14" fmla="*/ 0 w 51"/>
                <a:gd name="T15" fmla="*/ 110 h 158"/>
                <a:gd name="T16" fmla="*/ 2 w 51"/>
                <a:gd name="T17" fmla="*/ 131 h 158"/>
                <a:gd name="T18" fmla="*/ 16 w 51"/>
                <a:gd name="T19" fmla="*/ 148 h 158"/>
                <a:gd name="T20" fmla="*/ 50 w 51"/>
                <a:gd name="T21" fmla="*/ 158 h 158"/>
                <a:gd name="T22" fmla="*/ 50 w 51"/>
                <a:gd name="T23" fmla="*/ 134 h 158"/>
                <a:gd name="T24" fmla="*/ 36 w 51"/>
                <a:gd name="T25" fmla="*/ 127 h 158"/>
                <a:gd name="T26" fmla="*/ 28 w 51"/>
                <a:gd name="T27" fmla="*/ 107 h 158"/>
                <a:gd name="T28" fmla="*/ 36 w 51"/>
                <a:gd name="T29" fmla="*/ 91 h 158"/>
                <a:gd name="T30" fmla="*/ 50 w 51"/>
                <a:gd name="T31" fmla="*/ 83 h 158"/>
                <a:gd name="T32" fmla="*/ 50 w 51"/>
                <a:gd name="T33" fmla="*/ 60 h 158"/>
                <a:gd name="T34" fmla="*/ 38 w 51"/>
                <a:gd name="T35" fmla="*/ 57 h 158"/>
                <a:gd name="T36" fmla="*/ 31 w 51"/>
                <a:gd name="T37" fmla="*/ 43 h 158"/>
                <a:gd name="T38" fmla="*/ 38 w 51"/>
                <a:gd name="T39" fmla="*/ 28 h 158"/>
                <a:gd name="T40" fmla="*/ 50 w 51"/>
                <a:gd name="T41" fmla="*/ 23 h 158"/>
                <a:gd name="T42" fmla="*/ 50 w 51"/>
                <a:gd name="T43" fmla="*/ 0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51" h="158">
                  <a:moveTo>
                    <a:pt x="50" y="0"/>
                  </a:moveTo>
                  <a:lnTo>
                    <a:pt x="31" y="2"/>
                  </a:lnTo>
                  <a:lnTo>
                    <a:pt x="16" y="11"/>
                  </a:lnTo>
                  <a:lnTo>
                    <a:pt x="2" y="40"/>
                  </a:lnTo>
                  <a:lnTo>
                    <a:pt x="9" y="57"/>
                  </a:lnTo>
                  <a:lnTo>
                    <a:pt x="26" y="71"/>
                  </a:lnTo>
                  <a:lnTo>
                    <a:pt x="7" y="88"/>
                  </a:lnTo>
                  <a:lnTo>
                    <a:pt x="0" y="110"/>
                  </a:lnTo>
                  <a:lnTo>
                    <a:pt x="2" y="131"/>
                  </a:lnTo>
                  <a:lnTo>
                    <a:pt x="16" y="148"/>
                  </a:lnTo>
                  <a:lnTo>
                    <a:pt x="50" y="158"/>
                  </a:lnTo>
                  <a:lnTo>
                    <a:pt x="50" y="134"/>
                  </a:lnTo>
                  <a:lnTo>
                    <a:pt x="36" y="127"/>
                  </a:lnTo>
                  <a:lnTo>
                    <a:pt x="28" y="107"/>
                  </a:lnTo>
                  <a:lnTo>
                    <a:pt x="36" y="91"/>
                  </a:lnTo>
                  <a:lnTo>
                    <a:pt x="50" y="83"/>
                  </a:lnTo>
                  <a:lnTo>
                    <a:pt x="50" y="60"/>
                  </a:lnTo>
                  <a:lnTo>
                    <a:pt x="38" y="57"/>
                  </a:lnTo>
                  <a:lnTo>
                    <a:pt x="31" y="43"/>
                  </a:lnTo>
                  <a:lnTo>
                    <a:pt x="38" y="28"/>
                  </a:lnTo>
                  <a:lnTo>
                    <a:pt x="50" y="23"/>
                  </a:lnTo>
                  <a:lnTo>
                    <a:pt x="50"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88" name="Freeform 387"/>
            <p:cNvSpPr>
              <a:spLocks/>
            </p:cNvSpPr>
            <p:nvPr/>
          </p:nvSpPr>
          <p:spPr bwMode="auto">
            <a:xfrm>
              <a:off x="4073" y="137"/>
              <a:ext cx="29" cy="29"/>
            </a:xfrm>
            <a:custGeom>
              <a:avLst/>
              <a:gdLst>
                <a:gd name="T0" fmla="*/ 0 w 29"/>
                <a:gd name="T1" fmla="*/ 14 h 29"/>
                <a:gd name="T2" fmla="*/ 28 w 29"/>
                <a:gd name="T3" fmla="*/ 14 h 29"/>
              </a:gdLst>
              <a:ahLst/>
              <a:cxnLst>
                <a:cxn ang="0">
                  <a:pos x="T0" y="T1"/>
                </a:cxn>
                <a:cxn ang="0">
                  <a:pos x="T2" y="T3"/>
                </a:cxn>
              </a:cxnLst>
              <a:rect l="0" t="0" r="r" b="b"/>
              <a:pathLst>
                <a:path w="29" h="29">
                  <a:moveTo>
                    <a:pt x="0" y="14"/>
                  </a:moveTo>
                  <a:lnTo>
                    <a:pt x="28" y="14"/>
                  </a:lnTo>
                </a:path>
              </a:pathLst>
            </a:custGeom>
            <a:noFill/>
            <a:ln w="19557">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AU"/>
            </a:p>
          </p:txBody>
        </p:sp>
        <p:grpSp>
          <p:nvGrpSpPr>
            <p:cNvPr id="389" name="Group 388"/>
            <p:cNvGrpSpPr>
              <a:grpSpLocks/>
            </p:cNvGrpSpPr>
            <p:nvPr/>
          </p:nvGrpSpPr>
          <p:grpSpPr bwMode="auto">
            <a:xfrm>
              <a:off x="4126" y="12"/>
              <a:ext cx="106" cy="156"/>
              <a:chOff x="4126" y="12"/>
              <a:chExt cx="106" cy="156"/>
            </a:xfrm>
          </p:grpSpPr>
          <p:sp>
            <p:nvSpPr>
              <p:cNvPr id="396" name="Freeform 395"/>
              <p:cNvSpPr>
                <a:spLocks/>
              </p:cNvSpPr>
              <p:nvPr/>
            </p:nvSpPr>
            <p:spPr bwMode="auto">
              <a:xfrm>
                <a:off x="4126" y="12"/>
                <a:ext cx="106" cy="156"/>
              </a:xfrm>
              <a:custGeom>
                <a:avLst/>
                <a:gdLst>
                  <a:gd name="T0" fmla="*/ 31 w 106"/>
                  <a:gd name="T1" fmla="*/ 110 h 156"/>
                  <a:gd name="T2" fmla="*/ 0 w 106"/>
                  <a:gd name="T3" fmla="*/ 115 h 156"/>
                  <a:gd name="T4" fmla="*/ 16 w 106"/>
                  <a:gd name="T5" fmla="*/ 143 h 156"/>
                  <a:gd name="T6" fmla="*/ 52 w 106"/>
                  <a:gd name="T7" fmla="*/ 155 h 156"/>
                  <a:gd name="T8" fmla="*/ 76 w 106"/>
                  <a:gd name="T9" fmla="*/ 151 h 156"/>
                  <a:gd name="T10" fmla="*/ 93 w 106"/>
                  <a:gd name="T11" fmla="*/ 136 h 156"/>
                  <a:gd name="T12" fmla="*/ 95 w 106"/>
                  <a:gd name="T13" fmla="*/ 131 h 156"/>
                  <a:gd name="T14" fmla="*/ 52 w 106"/>
                  <a:gd name="T15" fmla="*/ 131 h 156"/>
                  <a:gd name="T16" fmla="*/ 38 w 106"/>
                  <a:gd name="T17" fmla="*/ 127 h 156"/>
                  <a:gd name="T18" fmla="*/ 31 w 106"/>
                  <a:gd name="T19" fmla="*/ 110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 h="156">
                    <a:moveTo>
                      <a:pt x="31" y="110"/>
                    </a:moveTo>
                    <a:lnTo>
                      <a:pt x="0" y="115"/>
                    </a:lnTo>
                    <a:lnTo>
                      <a:pt x="16" y="143"/>
                    </a:lnTo>
                    <a:lnTo>
                      <a:pt x="52" y="155"/>
                    </a:lnTo>
                    <a:lnTo>
                      <a:pt x="76" y="151"/>
                    </a:lnTo>
                    <a:lnTo>
                      <a:pt x="93" y="136"/>
                    </a:lnTo>
                    <a:lnTo>
                      <a:pt x="95" y="131"/>
                    </a:lnTo>
                    <a:lnTo>
                      <a:pt x="52" y="131"/>
                    </a:lnTo>
                    <a:lnTo>
                      <a:pt x="38" y="127"/>
                    </a:lnTo>
                    <a:lnTo>
                      <a:pt x="31" y="11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97" name="Freeform 396"/>
              <p:cNvSpPr>
                <a:spLocks/>
              </p:cNvSpPr>
              <p:nvPr/>
            </p:nvSpPr>
            <p:spPr bwMode="auto">
              <a:xfrm>
                <a:off x="4126" y="12"/>
                <a:ext cx="106" cy="156"/>
              </a:xfrm>
              <a:custGeom>
                <a:avLst/>
                <a:gdLst>
                  <a:gd name="T0" fmla="*/ 96 w 106"/>
                  <a:gd name="T1" fmla="*/ 71 h 156"/>
                  <a:gd name="T2" fmla="*/ 50 w 106"/>
                  <a:gd name="T3" fmla="*/ 71 h 156"/>
                  <a:gd name="T4" fmla="*/ 69 w 106"/>
                  <a:gd name="T5" fmla="*/ 79 h 156"/>
                  <a:gd name="T6" fmla="*/ 76 w 106"/>
                  <a:gd name="T7" fmla="*/ 100 h 156"/>
                  <a:gd name="T8" fmla="*/ 69 w 106"/>
                  <a:gd name="T9" fmla="*/ 124 h 156"/>
                  <a:gd name="T10" fmla="*/ 52 w 106"/>
                  <a:gd name="T11" fmla="*/ 131 h 156"/>
                  <a:gd name="T12" fmla="*/ 95 w 106"/>
                  <a:gd name="T13" fmla="*/ 131 h 156"/>
                  <a:gd name="T14" fmla="*/ 105 w 106"/>
                  <a:gd name="T15" fmla="*/ 100 h 156"/>
                  <a:gd name="T16" fmla="*/ 100 w 106"/>
                  <a:gd name="T17" fmla="*/ 79 h 156"/>
                  <a:gd name="T18" fmla="*/ 96 w 106"/>
                  <a:gd name="T19" fmla="*/ 71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 h="156">
                    <a:moveTo>
                      <a:pt x="96" y="71"/>
                    </a:moveTo>
                    <a:lnTo>
                      <a:pt x="50" y="71"/>
                    </a:lnTo>
                    <a:lnTo>
                      <a:pt x="69" y="79"/>
                    </a:lnTo>
                    <a:lnTo>
                      <a:pt x="76" y="100"/>
                    </a:lnTo>
                    <a:lnTo>
                      <a:pt x="69" y="124"/>
                    </a:lnTo>
                    <a:lnTo>
                      <a:pt x="52" y="131"/>
                    </a:lnTo>
                    <a:lnTo>
                      <a:pt x="95" y="131"/>
                    </a:lnTo>
                    <a:lnTo>
                      <a:pt x="105" y="100"/>
                    </a:lnTo>
                    <a:lnTo>
                      <a:pt x="100" y="79"/>
                    </a:lnTo>
                    <a:lnTo>
                      <a:pt x="96" y="71"/>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98" name="Freeform 397"/>
              <p:cNvSpPr>
                <a:spLocks/>
              </p:cNvSpPr>
              <p:nvPr/>
            </p:nvSpPr>
            <p:spPr bwMode="auto">
              <a:xfrm>
                <a:off x="4126" y="12"/>
                <a:ext cx="106" cy="156"/>
              </a:xfrm>
              <a:custGeom>
                <a:avLst/>
                <a:gdLst>
                  <a:gd name="T0" fmla="*/ 98 w 106"/>
                  <a:gd name="T1" fmla="*/ 0 h 156"/>
                  <a:gd name="T2" fmla="*/ 19 w 106"/>
                  <a:gd name="T3" fmla="*/ 0 h 156"/>
                  <a:gd name="T4" fmla="*/ 4 w 106"/>
                  <a:gd name="T5" fmla="*/ 81 h 156"/>
                  <a:gd name="T6" fmla="*/ 28 w 106"/>
                  <a:gd name="T7" fmla="*/ 83 h 156"/>
                  <a:gd name="T8" fmla="*/ 50 w 106"/>
                  <a:gd name="T9" fmla="*/ 71 h 156"/>
                  <a:gd name="T10" fmla="*/ 96 w 106"/>
                  <a:gd name="T11" fmla="*/ 71 h 156"/>
                  <a:gd name="T12" fmla="*/ 91 w 106"/>
                  <a:gd name="T13" fmla="*/ 64 h 156"/>
                  <a:gd name="T14" fmla="*/ 79 w 106"/>
                  <a:gd name="T15" fmla="*/ 55 h 156"/>
                  <a:gd name="T16" fmla="*/ 38 w 106"/>
                  <a:gd name="T17" fmla="*/ 55 h 156"/>
                  <a:gd name="T18" fmla="*/ 43 w 106"/>
                  <a:gd name="T19" fmla="*/ 28 h 156"/>
                  <a:gd name="T20" fmla="*/ 98 w 106"/>
                  <a:gd name="T21" fmla="*/ 28 h 156"/>
                  <a:gd name="T22" fmla="*/ 98 w 106"/>
                  <a:gd name="T23" fmla="*/ 0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6" h="156">
                    <a:moveTo>
                      <a:pt x="98" y="0"/>
                    </a:moveTo>
                    <a:lnTo>
                      <a:pt x="19" y="0"/>
                    </a:lnTo>
                    <a:lnTo>
                      <a:pt x="4" y="81"/>
                    </a:lnTo>
                    <a:lnTo>
                      <a:pt x="28" y="83"/>
                    </a:lnTo>
                    <a:lnTo>
                      <a:pt x="50" y="71"/>
                    </a:lnTo>
                    <a:lnTo>
                      <a:pt x="96" y="71"/>
                    </a:lnTo>
                    <a:lnTo>
                      <a:pt x="91" y="64"/>
                    </a:lnTo>
                    <a:lnTo>
                      <a:pt x="79" y="55"/>
                    </a:lnTo>
                    <a:lnTo>
                      <a:pt x="38" y="55"/>
                    </a:lnTo>
                    <a:lnTo>
                      <a:pt x="43" y="28"/>
                    </a:lnTo>
                    <a:lnTo>
                      <a:pt x="98" y="28"/>
                    </a:lnTo>
                    <a:lnTo>
                      <a:pt x="98"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99" name="Freeform 398"/>
              <p:cNvSpPr>
                <a:spLocks/>
              </p:cNvSpPr>
              <p:nvPr/>
            </p:nvSpPr>
            <p:spPr bwMode="auto">
              <a:xfrm>
                <a:off x="4126" y="12"/>
                <a:ext cx="106" cy="156"/>
              </a:xfrm>
              <a:custGeom>
                <a:avLst/>
                <a:gdLst>
                  <a:gd name="T0" fmla="*/ 57 w 106"/>
                  <a:gd name="T1" fmla="*/ 50 h 156"/>
                  <a:gd name="T2" fmla="*/ 38 w 106"/>
                  <a:gd name="T3" fmla="*/ 55 h 156"/>
                  <a:gd name="T4" fmla="*/ 79 w 106"/>
                  <a:gd name="T5" fmla="*/ 55 h 156"/>
                  <a:gd name="T6" fmla="*/ 76 w 106"/>
                  <a:gd name="T7" fmla="*/ 52 h 156"/>
                  <a:gd name="T8" fmla="*/ 57 w 106"/>
                  <a:gd name="T9" fmla="*/ 50 h 156"/>
                </a:gdLst>
                <a:ahLst/>
                <a:cxnLst>
                  <a:cxn ang="0">
                    <a:pos x="T0" y="T1"/>
                  </a:cxn>
                  <a:cxn ang="0">
                    <a:pos x="T2" y="T3"/>
                  </a:cxn>
                  <a:cxn ang="0">
                    <a:pos x="T4" y="T5"/>
                  </a:cxn>
                  <a:cxn ang="0">
                    <a:pos x="T6" y="T7"/>
                  </a:cxn>
                  <a:cxn ang="0">
                    <a:pos x="T8" y="T9"/>
                  </a:cxn>
                </a:cxnLst>
                <a:rect l="0" t="0" r="r" b="b"/>
                <a:pathLst>
                  <a:path w="106" h="156">
                    <a:moveTo>
                      <a:pt x="57" y="50"/>
                    </a:moveTo>
                    <a:lnTo>
                      <a:pt x="38" y="55"/>
                    </a:lnTo>
                    <a:lnTo>
                      <a:pt x="79" y="55"/>
                    </a:lnTo>
                    <a:lnTo>
                      <a:pt x="76" y="52"/>
                    </a:lnTo>
                    <a:lnTo>
                      <a:pt x="57" y="5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grpSp>
          <p:nvGrpSpPr>
            <p:cNvPr id="390" name="Group 389"/>
            <p:cNvGrpSpPr>
              <a:grpSpLocks/>
            </p:cNvGrpSpPr>
            <p:nvPr/>
          </p:nvGrpSpPr>
          <p:grpSpPr bwMode="auto">
            <a:xfrm>
              <a:off x="4251" y="50"/>
              <a:ext cx="166" cy="115"/>
              <a:chOff x="4251" y="50"/>
              <a:chExt cx="166" cy="115"/>
            </a:xfrm>
          </p:grpSpPr>
          <p:sp>
            <p:nvSpPr>
              <p:cNvPr id="391" name="Freeform 390"/>
              <p:cNvSpPr>
                <a:spLocks/>
              </p:cNvSpPr>
              <p:nvPr/>
            </p:nvSpPr>
            <p:spPr bwMode="auto">
              <a:xfrm>
                <a:off x="4251" y="50"/>
                <a:ext cx="166" cy="115"/>
              </a:xfrm>
              <a:custGeom>
                <a:avLst/>
                <a:gdLst>
                  <a:gd name="T0" fmla="*/ 26 w 166"/>
                  <a:gd name="T1" fmla="*/ 2 h 115"/>
                  <a:gd name="T2" fmla="*/ 0 w 166"/>
                  <a:gd name="T3" fmla="*/ 2 h 115"/>
                  <a:gd name="T4" fmla="*/ 0 w 166"/>
                  <a:gd name="T5" fmla="*/ 115 h 115"/>
                  <a:gd name="T6" fmla="*/ 31 w 166"/>
                  <a:gd name="T7" fmla="*/ 115 h 115"/>
                  <a:gd name="T8" fmla="*/ 31 w 166"/>
                  <a:gd name="T9" fmla="*/ 36 h 115"/>
                  <a:gd name="T10" fmla="*/ 38 w 166"/>
                  <a:gd name="T11" fmla="*/ 26 h 115"/>
                  <a:gd name="T12" fmla="*/ 52 w 166"/>
                  <a:gd name="T13" fmla="*/ 21 h 115"/>
                  <a:gd name="T14" fmla="*/ 163 w 166"/>
                  <a:gd name="T15" fmla="*/ 21 h 115"/>
                  <a:gd name="T16" fmla="*/ 163 w 166"/>
                  <a:gd name="T17" fmla="*/ 19 h 115"/>
                  <a:gd name="T18" fmla="*/ 161 w 166"/>
                  <a:gd name="T19" fmla="*/ 16 h 115"/>
                  <a:gd name="T20" fmla="*/ 26 w 166"/>
                  <a:gd name="T21" fmla="*/ 16 h 115"/>
                  <a:gd name="T22" fmla="*/ 26 w 166"/>
                  <a:gd name="T23" fmla="*/ 2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66" h="115">
                    <a:moveTo>
                      <a:pt x="26" y="2"/>
                    </a:moveTo>
                    <a:lnTo>
                      <a:pt x="0" y="2"/>
                    </a:lnTo>
                    <a:lnTo>
                      <a:pt x="0" y="115"/>
                    </a:lnTo>
                    <a:lnTo>
                      <a:pt x="31" y="115"/>
                    </a:lnTo>
                    <a:lnTo>
                      <a:pt x="31" y="36"/>
                    </a:lnTo>
                    <a:lnTo>
                      <a:pt x="38" y="26"/>
                    </a:lnTo>
                    <a:lnTo>
                      <a:pt x="52" y="21"/>
                    </a:lnTo>
                    <a:lnTo>
                      <a:pt x="163" y="21"/>
                    </a:lnTo>
                    <a:lnTo>
                      <a:pt x="163" y="19"/>
                    </a:lnTo>
                    <a:lnTo>
                      <a:pt x="161" y="16"/>
                    </a:lnTo>
                    <a:lnTo>
                      <a:pt x="26" y="16"/>
                    </a:lnTo>
                    <a:lnTo>
                      <a:pt x="26" y="2"/>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92" name="Freeform 391"/>
              <p:cNvSpPr>
                <a:spLocks/>
              </p:cNvSpPr>
              <p:nvPr/>
            </p:nvSpPr>
            <p:spPr bwMode="auto">
              <a:xfrm>
                <a:off x="4251" y="50"/>
                <a:ext cx="166" cy="115"/>
              </a:xfrm>
              <a:custGeom>
                <a:avLst/>
                <a:gdLst>
                  <a:gd name="T0" fmla="*/ 120 w 166"/>
                  <a:gd name="T1" fmla="*/ 21 h 115"/>
                  <a:gd name="T2" fmla="*/ 52 w 166"/>
                  <a:gd name="T3" fmla="*/ 21 h 115"/>
                  <a:gd name="T4" fmla="*/ 60 w 166"/>
                  <a:gd name="T5" fmla="*/ 26 h 115"/>
                  <a:gd name="T6" fmla="*/ 64 w 166"/>
                  <a:gd name="T7" fmla="*/ 31 h 115"/>
                  <a:gd name="T8" fmla="*/ 67 w 166"/>
                  <a:gd name="T9" fmla="*/ 52 h 115"/>
                  <a:gd name="T10" fmla="*/ 67 w 166"/>
                  <a:gd name="T11" fmla="*/ 115 h 115"/>
                  <a:gd name="T12" fmla="*/ 96 w 166"/>
                  <a:gd name="T13" fmla="*/ 115 h 115"/>
                  <a:gd name="T14" fmla="*/ 96 w 166"/>
                  <a:gd name="T15" fmla="*/ 62 h 115"/>
                  <a:gd name="T16" fmla="*/ 100 w 166"/>
                  <a:gd name="T17" fmla="*/ 36 h 115"/>
                  <a:gd name="T18" fmla="*/ 108 w 166"/>
                  <a:gd name="T19" fmla="*/ 26 h 115"/>
                  <a:gd name="T20" fmla="*/ 120 w 166"/>
                  <a:gd name="T21" fmla="*/ 21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6" h="115">
                    <a:moveTo>
                      <a:pt x="120" y="21"/>
                    </a:moveTo>
                    <a:lnTo>
                      <a:pt x="52" y="21"/>
                    </a:lnTo>
                    <a:lnTo>
                      <a:pt x="60" y="26"/>
                    </a:lnTo>
                    <a:lnTo>
                      <a:pt x="64" y="31"/>
                    </a:lnTo>
                    <a:lnTo>
                      <a:pt x="67" y="52"/>
                    </a:lnTo>
                    <a:lnTo>
                      <a:pt x="67" y="115"/>
                    </a:lnTo>
                    <a:lnTo>
                      <a:pt x="96" y="115"/>
                    </a:lnTo>
                    <a:lnTo>
                      <a:pt x="96" y="62"/>
                    </a:lnTo>
                    <a:lnTo>
                      <a:pt x="100" y="36"/>
                    </a:lnTo>
                    <a:lnTo>
                      <a:pt x="108" y="26"/>
                    </a:lnTo>
                    <a:lnTo>
                      <a:pt x="120" y="21"/>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93" name="Freeform 392"/>
              <p:cNvSpPr>
                <a:spLocks/>
              </p:cNvSpPr>
              <p:nvPr/>
            </p:nvSpPr>
            <p:spPr bwMode="auto">
              <a:xfrm>
                <a:off x="4251" y="50"/>
                <a:ext cx="166" cy="115"/>
              </a:xfrm>
              <a:custGeom>
                <a:avLst/>
                <a:gdLst>
                  <a:gd name="T0" fmla="*/ 163 w 166"/>
                  <a:gd name="T1" fmla="*/ 21 h 115"/>
                  <a:gd name="T2" fmla="*/ 120 w 166"/>
                  <a:gd name="T3" fmla="*/ 21 h 115"/>
                  <a:gd name="T4" fmla="*/ 132 w 166"/>
                  <a:gd name="T5" fmla="*/ 28 h 115"/>
                  <a:gd name="T6" fmla="*/ 136 w 166"/>
                  <a:gd name="T7" fmla="*/ 50 h 115"/>
                  <a:gd name="T8" fmla="*/ 136 w 166"/>
                  <a:gd name="T9" fmla="*/ 115 h 115"/>
                  <a:gd name="T10" fmla="*/ 165 w 166"/>
                  <a:gd name="T11" fmla="*/ 115 h 115"/>
                  <a:gd name="T12" fmla="*/ 165 w 166"/>
                  <a:gd name="T13" fmla="*/ 43 h 115"/>
                  <a:gd name="T14" fmla="*/ 163 w 166"/>
                  <a:gd name="T15" fmla="*/ 21 h 1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6" h="115">
                    <a:moveTo>
                      <a:pt x="163" y="21"/>
                    </a:moveTo>
                    <a:lnTo>
                      <a:pt x="120" y="21"/>
                    </a:lnTo>
                    <a:lnTo>
                      <a:pt x="132" y="28"/>
                    </a:lnTo>
                    <a:lnTo>
                      <a:pt x="136" y="50"/>
                    </a:lnTo>
                    <a:lnTo>
                      <a:pt x="136" y="115"/>
                    </a:lnTo>
                    <a:lnTo>
                      <a:pt x="165" y="115"/>
                    </a:lnTo>
                    <a:lnTo>
                      <a:pt x="165" y="43"/>
                    </a:lnTo>
                    <a:lnTo>
                      <a:pt x="163" y="21"/>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94" name="Freeform 393"/>
              <p:cNvSpPr>
                <a:spLocks/>
              </p:cNvSpPr>
              <p:nvPr/>
            </p:nvSpPr>
            <p:spPr bwMode="auto">
              <a:xfrm>
                <a:off x="4251" y="50"/>
                <a:ext cx="166" cy="115"/>
              </a:xfrm>
              <a:custGeom>
                <a:avLst/>
                <a:gdLst>
                  <a:gd name="T0" fmla="*/ 62 w 166"/>
                  <a:gd name="T1" fmla="*/ 0 h 115"/>
                  <a:gd name="T2" fmla="*/ 43 w 166"/>
                  <a:gd name="T3" fmla="*/ 4 h 115"/>
                  <a:gd name="T4" fmla="*/ 26 w 166"/>
                  <a:gd name="T5" fmla="*/ 16 h 115"/>
                  <a:gd name="T6" fmla="*/ 93 w 166"/>
                  <a:gd name="T7" fmla="*/ 16 h 115"/>
                  <a:gd name="T8" fmla="*/ 81 w 166"/>
                  <a:gd name="T9" fmla="*/ 4 h 115"/>
                  <a:gd name="T10" fmla="*/ 62 w 166"/>
                  <a:gd name="T11" fmla="*/ 0 h 115"/>
                </a:gdLst>
                <a:ahLst/>
                <a:cxnLst>
                  <a:cxn ang="0">
                    <a:pos x="T0" y="T1"/>
                  </a:cxn>
                  <a:cxn ang="0">
                    <a:pos x="T2" y="T3"/>
                  </a:cxn>
                  <a:cxn ang="0">
                    <a:pos x="T4" y="T5"/>
                  </a:cxn>
                  <a:cxn ang="0">
                    <a:pos x="T6" y="T7"/>
                  </a:cxn>
                  <a:cxn ang="0">
                    <a:pos x="T8" y="T9"/>
                  </a:cxn>
                  <a:cxn ang="0">
                    <a:pos x="T10" y="T11"/>
                  </a:cxn>
                </a:cxnLst>
                <a:rect l="0" t="0" r="r" b="b"/>
                <a:pathLst>
                  <a:path w="166" h="115">
                    <a:moveTo>
                      <a:pt x="62" y="0"/>
                    </a:moveTo>
                    <a:lnTo>
                      <a:pt x="43" y="4"/>
                    </a:lnTo>
                    <a:lnTo>
                      <a:pt x="26" y="16"/>
                    </a:lnTo>
                    <a:lnTo>
                      <a:pt x="93" y="16"/>
                    </a:lnTo>
                    <a:lnTo>
                      <a:pt x="81" y="4"/>
                    </a:lnTo>
                    <a:lnTo>
                      <a:pt x="62"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95" name="Freeform 394"/>
              <p:cNvSpPr>
                <a:spLocks/>
              </p:cNvSpPr>
              <p:nvPr/>
            </p:nvSpPr>
            <p:spPr bwMode="auto">
              <a:xfrm>
                <a:off x="4251" y="50"/>
                <a:ext cx="166" cy="115"/>
              </a:xfrm>
              <a:custGeom>
                <a:avLst/>
                <a:gdLst>
                  <a:gd name="T0" fmla="*/ 129 w 166"/>
                  <a:gd name="T1" fmla="*/ 0 h 115"/>
                  <a:gd name="T2" fmla="*/ 110 w 166"/>
                  <a:gd name="T3" fmla="*/ 4 h 115"/>
                  <a:gd name="T4" fmla="*/ 93 w 166"/>
                  <a:gd name="T5" fmla="*/ 16 h 115"/>
                  <a:gd name="T6" fmla="*/ 161 w 166"/>
                  <a:gd name="T7" fmla="*/ 16 h 115"/>
                  <a:gd name="T8" fmla="*/ 151 w 166"/>
                  <a:gd name="T9" fmla="*/ 4 h 115"/>
                  <a:gd name="T10" fmla="*/ 129 w 166"/>
                  <a:gd name="T11" fmla="*/ 0 h 115"/>
                </a:gdLst>
                <a:ahLst/>
                <a:cxnLst>
                  <a:cxn ang="0">
                    <a:pos x="T0" y="T1"/>
                  </a:cxn>
                  <a:cxn ang="0">
                    <a:pos x="T2" y="T3"/>
                  </a:cxn>
                  <a:cxn ang="0">
                    <a:pos x="T4" y="T5"/>
                  </a:cxn>
                  <a:cxn ang="0">
                    <a:pos x="T6" y="T7"/>
                  </a:cxn>
                  <a:cxn ang="0">
                    <a:pos x="T8" y="T9"/>
                  </a:cxn>
                  <a:cxn ang="0">
                    <a:pos x="T10" y="T11"/>
                  </a:cxn>
                </a:cxnLst>
                <a:rect l="0" t="0" r="r" b="b"/>
                <a:pathLst>
                  <a:path w="166" h="115">
                    <a:moveTo>
                      <a:pt x="129" y="0"/>
                    </a:moveTo>
                    <a:lnTo>
                      <a:pt x="110" y="4"/>
                    </a:lnTo>
                    <a:lnTo>
                      <a:pt x="93" y="16"/>
                    </a:lnTo>
                    <a:lnTo>
                      <a:pt x="161" y="16"/>
                    </a:lnTo>
                    <a:lnTo>
                      <a:pt x="151" y="4"/>
                    </a:lnTo>
                    <a:lnTo>
                      <a:pt x="12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grpSp>
      <p:sp>
        <p:nvSpPr>
          <p:cNvPr id="9354" name="Rectangle 401"/>
          <p:cNvSpPr>
            <a:spLocks noChangeArrowheads="1"/>
          </p:cNvSpPr>
          <p:nvPr/>
        </p:nvSpPr>
        <p:spPr bwMode="auto">
          <a:xfrm>
            <a:off x="-210185" y="3251974"/>
            <a:ext cx="4320413"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AU" sz="1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0.6       0.6                                               5.5</a:t>
            </a:r>
            <a:endParaRPr kumimoji="0" lang="en-AU" sz="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A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9355" name="Rectangle 402"/>
          <p:cNvSpPr>
            <a:spLocks noChangeArrowheads="1"/>
          </p:cNvSpPr>
          <p:nvPr/>
        </p:nvSpPr>
        <p:spPr bwMode="auto">
          <a:xfrm>
            <a:off x="0" y="639763"/>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9356" name="Rectangle 403"/>
          <p:cNvSpPr>
            <a:spLocks noChangeArrowheads="1"/>
          </p:cNvSpPr>
          <p:nvPr/>
        </p:nvSpPr>
        <p:spPr bwMode="auto">
          <a:xfrm>
            <a:off x="0" y="868363"/>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9357" name="Rectangle 9356"/>
          <p:cNvSpPr/>
          <p:nvPr/>
        </p:nvSpPr>
        <p:spPr>
          <a:xfrm>
            <a:off x="685482" y="4549676"/>
            <a:ext cx="7990974" cy="2308324"/>
          </a:xfrm>
          <a:prstGeom prst="rect">
            <a:avLst/>
          </a:prstGeom>
        </p:spPr>
        <p:txBody>
          <a:bodyPr wrap="square">
            <a:spAutoFit/>
          </a:bodyPr>
          <a:lstStyle/>
          <a:p>
            <a:r>
              <a:rPr lang="en-AU" dirty="0" smtClean="0"/>
              <a:t>This section describes step by step the setting out the road camber of a road</a:t>
            </a:r>
          </a:p>
          <a:p>
            <a:r>
              <a:rPr lang="en-AU" dirty="0" smtClean="0"/>
              <a:t>section in rolling and hilly terrain.  If the road needs to be elevated on an embankment, refer to the section covering Embankment Construction in Module 5 Construction Procedures.</a:t>
            </a:r>
          </a:p>
          <a:p>
            <a:r>
              <a:rPr lang="en-AU" dirty="0" smtClean="0"/>
              <a:t> </a:t>
            </a:r>
          </a:p>
          <a:p>
            <a:r>
              <a:rPr lang="en-AU" dirty="0" smtClean="0"/>
              <a:t>Normally, the road camber is set out together with the side drains.  Once the position and levels of the centre line has been determined, it is possible to construct the camber and side drains.</a:t>
            </a:r>
            <a:endParaRPr lang="en-AU" dirty="0"/>
          </a:p>
        </p:txBody>
      </p:sp>
    </p:spTree>
    <p:extLst>
      <p:ext uri="{BB962C8B-B14F-4D97-AF65-F5344CB8AC3E}">
        <p14:creationId xmlns:p14="http://schemas.microsoft.com/office/powerpoint/2010/main" val="1975600052"/>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755576" y="260647"/>
            <a:ext cx="7704856" cy="5078313"/>
          </a:xfrm>
          <a:prstGeom prst="rect">
            <a:avLst/>
          </a:prstGeom>
        </p:spPr>
        <p:txBody>
          <a:bodyPr wrap="square">
            <a:spAutoFit/>
          </a:bodyPr>
          <a:lstStyle/>
          <a:p>
            <a:r>
              <a:rPr lang="en-AU" dirty="0"/>
              <a:t>When setting out the road camber and side drains, it is important to reduce the amount of excavation to a minimum by following the existing level of the terrain along the road line.  The procedure described below is an efficient way of setting out the road levels, achieving a well placed road with good drainage and which does not involve massive excavation and/or fill works.</a:t>
            </a:r>
          </a:p>
          <a:p>
            <a:r>
              <a:rPr lang="en-AU" dirty="0"/>
              <a:t> </a:t>
            </a:r>
          </a:p>
          <a:p>
            <a:r>
              <a:rPr lang="en-AU" dirty="0"/>
              <a:t>Step 1:    Using the previously set out centre line, set out ranging rods at 10m intervals along the centre line for a section of 50 to 100 metres.  At the start of the section, measure out the position of the road shoulders and the outer end of the side drains from the centre line.  Repeat this exercise at the other end of the section.</a:t>
            </a:r>
          </a:p>
          <a:p>
            <a:r>
              <a:rPr lang="en-AU" dirty="0"/>
              <a:t> </a:t>
            </a:r>
          </a:p>
          <a:p>
            <a:r>
              <a:rPr lang="en-AU" dirty="0"/>
              <a:t>Place a wooden peg next to each of the ranging rods.</a:t>
            </a:r>
          </a:p>
          <a:p>
            <a:r>
              <a:rPr lang="en-AU" dirty="0"/>
              <a:t> </a:t>
            </a:r>
          </a:p>
          <a:p>
            <a:r>
              <a:rPr lang="en-AU" dirty="0"/>
              <a:t>Step 2:    Once the key positions of the road has been set out at the start and the end of the road section, sight in intermediate ranging rods at every 10m along the road shoulders and side drains.</a:t>
            </a:r>
          </a:p>
          <a:p>
            <a:r>
              <a:rPr lang="en-AU" dirty="0"/>
              <a:t> </a:t>
            </a:r>
          </a:p>
        </p:txBody>
      </p:sp>
    </p:spTree>
    <p:extLst>
      <p:ext uri="{BB962C8B-B14F-4D97-AF65-F5344CB8AC3E}">
        <p14:creationId xmlns:p14="http://schemas.microsoft.com/office/powerpoint/2010/main" val="3953643193"/>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9" name="Rectangle 171"/>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AU"/>
          </a:p>
        </p:txBody>
      </p:sp>
      <p:sp>
        <p:nvSpPr>
          <p:cNvPr id="300" name="Rectangle 172"/>
          <p:cNvSpPr>
            <a:spLocks noChangeArrowheads="1"/>
          </p:cNvSpPr>
          <p:nvPr/>
        </p:nvSpPr>
        <p:spPr bwMode="auto">
          <a:xfrm>
            <a:off x="0" y="457200"/>
            <a:ext cx="0" cy="0"/>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endParaRPr lang="en-AU"/>
          </a:p>
        </p:txBody>
      </p:sp>
      <p:sp>
        <p:nvSpPr>
          <p:cNvPr id="301" name="Rectangle 174"/>
          <p:cNvSpPr>
            <a:spLocks noChangeArrowheads="1"/>
          </p:cNvSpPr>
          <p:nvPr/>
        </p:nvSpPr>
        <p:spPr bwMode="auto">
          <a:xfrm>
            <a:off x="0" y="3375025"/>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pic>
        <p:nvPicPr>
          <p:cNvPr id="10584" name="Picture 233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99452" y="1685620"/>
            <a:ext cx="6616964" cy="2736204"/>
          </a:xfrm>
          <a:prstGeom prst="rect">
            <a:avLst/>
          </a:prstGeom>
          <a:noFill/>
          <a:extLst>
            <a:ext uri="{909E8E84-426E-40DD-AFC4-6F175D3DCCD1}">
              <a14:hiddenFill xmlns:a14="http://schemas.microsoft.com/office/drawing/2010/main">
                <a:solidFill>
                  <a:srgbClr val="FFFFFF"/>
                </a:solidFill>
              </a14:hiddenFill>
            </a:ext>
          </a:extLst>
        </p:spPr>
      </p:pic>
      <p:grpSp>
        <p:nvGrpSpPr>
          <p:cNvPr id="303" name="Group 302"/>
          <p:cNvGrpSpPr>
            <a:grpSpLocks/>
          </p:cNvGrpSpPr>
          <p:nvPr/>
        </p:nvGrpSpPr>
        <p:grpSpPr bwMode="auto">
          <a:xfrm>
            <a:off x="2068195" y="2797175"/>
            <a:ext cx="3615055" cy="1460500"/>
            <a:chOff x="0" y="0"/>
            <a:chExt cx="5693" cy="2300"/>
          </a:xfrm>
        </p:grpSpPr>
        <p:sp>
          <p:nvSpPr>
            <p:cNvPr id="304" name="Rectangle 303"/>
            <p:cNvSpPr>
              <a:spLocks noChangeArrowheads="1"/>
            </p:cNvSpPr>
            <p:nvPr/>
          </p:nvSpPr>
          <p:spPr bwMode="auto">
            <a:xfrm>
              <a:off x="0" y="0"/>
              <a:ext cx="5560" cy="2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0" tIns="0" rIns="0" bIns="0" anchor="t" anchorCtr="0" upright="1">
              <a:noAutofit/>
            </a:bodyPr>
            <a:lstStyle/>
            <a:p>
              <a:pPr algn="l">
                <a:lnSpc>
                  <a:spcPts val="11500"/>
                </a:lnSpc>
                <a:spcAft>
                  <a:spcPts val="0"/>
                </a:spcAft>
              </a:pPr>
              <a:endParaRPr lang="en-AU" sz="1200">
                <a:effectLst/>
                <a:latin typeface="Times New Roman"/>
                <a:ea typeface="Calibri"/>
                <a:cs typeface="Times New Roman"/>
              </a:endParaRPr>
            </a:p>
            <a:p>
              <a:pPr>
                <a:lnSpc>
                  <a:spcPct val="115000"/>
                </a:lnSpc>
                <a:spcAft>
                  <a:spcPts val="0"/>
                </a:spcAft>
              </a:pPr>
              <a:r>
                <a:rPr lang="en-AU" sz="1200">
                  <a:effectLst/>
                  <a:latin typeface="Times New Roman"/>
                  <a:ea typeface="Calibri"/>
                  <a:cs typeface="Times New Roman"/>
                </a:rPr>
                <a:t> </a:t>
              </a:r>
              <a:endParaRPr lang="en-AU" sz="1100">
                <a:effectLst/>
                <a:latin typeface="Calibri"/>
                <a:ea typeface="Calibri"/>
                <a:cs typeface="Times New Roman"/>
              </a:endParaRPr>
            </a:p>
          </p:txBody>
        </p:sp>
        <p:sp>
          <p:nvSpPr>
            <p:cNvPr id="305" name="Freeform 304"/>
            <p:cNvSpPr>
              <a:spLocks/>
            </p:cNvSpPr>
            <p:nvPr/>
          </p:nvSpPr>
          <p:spPr bwMode="auto">
            <a:xfrm>
              <a:off x="1450" y="1046"/>
              <a:ext cx="216" cy="154"/>
            </a:xfrm>
            <a:custGeom>
              <a:avLst/>
              <a:gdLst>
                <a:gd name="T0" fmla="*/ 98 w 216"/>
                <a:gd name="T1" fmla="*/ 0 h 154"/>
                <a:gd name="T2" fmla="*/ 72 w 216"/>
                <a:gd name="T3" fmla="*/ 7 h 154"/>
                <a:gd name="T4" fmla="*/ 55 w 216"/>
                <a:gd name="T5" fmla="*/ 21 h 154"/>
                <a:gd name="T6" fmla="*/ 14 w 216"/>
                <a:gd name="T7" fmla="*/ 72 h 154"/>
                <a:gd name="T8" fmla="*/ 0 w 216"/>
                <a:gd name="T9" fmla="*/ 100 h 154"/>
                <a:gd name="T10" fmla="*/ 12 w 216"/>
                <a:gd name="T11" fmla="*/ 127 h 154"/>
                <a:gd name="T12" fmla="*/ 43 w 216"/>
                <a:gd name="T13" fmla="*/ 144 h 154"/>
                <a:gd name="T14" fmla="*/ 93 w 216"/>
                <a:gd name="T15" fmla="*/ 151 h 154"/>
                <a:gd name="T16" fmla="*/ 182 w 216"/>
                <a:gd name="T17" fmla="*/ 153 h 154"/>
                <a:gd name="T18" fmla="*/ 206 w 216"/>
                <a:gd name="T19" fmla="*/ 144 h 154"/>
                <a:gd name="T20" fmla="*/ 216 w 216"/>
                <a:gd name="T21" fmla="*/ 120 h 154"/>
                <a:gd name="T22" fmla="*/ 204 w 216"/>
                <a:gd name="T23" fmla="*/ 86 h 154"/>
                <a:gd name="T24" fmla="*/ 175 w 216"/>
                <a:gd name="T25" fmla="*/ 45 h 154"/>
                <a:gd name="T26" fmla="*/ 134 w 216"/>
                <a:gd name="T27" fmla="*/ 14 h 154"/>
                <a:gd name="T28" fmla="*/ 98 w 216"/>
                <a:gd name="T29" fmla="*/ 0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16" h="154">
                  <a:moveTo>
                    <a:pt x="98" y="0"/>
                  </a:moveTo>
                  <a:lnTo>
                    <a:pt x="72" y="7"/>
                  </a:lnTo>
                  <a:lnTo>
                    <a:pt x="55" y="21"/>
                  </a:lnTo>
                  <a:lnTo>
                    <a:pt x="14" y="72"/>
                  </a:lnTo>
                  <a:lnTo>
                    <a:pt x="0" y="100"/>
                  </a:lnTo>
                  <a:lnTo>
                    <a:pt x="12" y="127"/>
                  </a:lnTo>
                  <a:lnTo>
                    <a:pt x="43" y="144"/>
                  </a:lnTo>
                  <a:lnTo>
                    <a:pt x="93" y="151"/>
                  </a:lnTo>
                  <a:lnTo>
                    <a:pt x="182" y="153"/>
                  </a:lnTo>
                  <a:lnTo>
                    <a:pt x="206" y="144"/>
                  </a:lnTo>
                  <a:lnTo>
                    <a:pt x="216" y="120"/>
                  </a:lnTo>
                  <a:lnTo>
                    <a:pt x="204" y="86"/>
                  </a:lnTo>
                  <a:lnTo>
                    <a:pt x="175" y="45"/>
                  </a:lnTo>
                  <a:lnTo>
                    <a:pt x="134" y="14"/>
                  </a:lnTo>
                  <a:lnTo>
                    <a:pt x="98" y="0"/>
                  </a:lnTo>
                </a:path>
              </a:pathLst>
            </a:custGeom>
            <a:solidFill>
              <a:srgbClr val="FFFF54"/>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06" name="Freeform 305"/>
            <p:cNvSpPr>
              <a:spLocks/>
            </p:cNvSpPr>
            <p:nvPr/>
          </p:nvSpPr>
          <p:spPr bwMode="auto">
            <a:xfrm>
              <a:off x="1546" y="1041"/>
              <a:ext cx="40" cy="24"/>
            </a:xfrm>
            <a:custGeom>
              <a:avLst/>
              <a:gdLst>
                <a:gd name="T0" fmla="*/ 4 w 40"/>
                <a:gd name="T1" fmla="*/ 0 h 24"/>
                <a:gd name="T2" fmla="*/ 0 w 40"/>
                <a:gd name="T3" fmla="*/ 9 h 24"/>
                <a:gd name="T4" fmla="*/ 36 w 40"/>
                <a:gd name="T5" fmla="*/ 24 h 24"/>
                <a:gd name="T6" fmla="*/ 40 w 40"/>
                <a:gd name="T7" fmla="*/ 14 h 24"/>
                <a:gd name="T8" fmla="*/ 4 w 40"/>
                <a:gd name="T9" fmla="*/ 0 h 24"/>
              </a:gdLst>
              <a:ahLst/>
              <a:cxnLst>
                <a:cxn ang="0">
                  <a:pos x="T0" y="T1"/>
                </a:cxn>
                <a:cxn ang="0">
                  <a:pos x="T2" y="T3"/>
                </a:cxn>
                <a:cxn ang="0">
                  <a:pos x="T4" y="T5"/>
                </a:cxn>
                <a:cxn ang="0">
                  <a:pos x="T6" y="T7"/>
                </a:cxn>
                <a:cxn ang="0">
                  <a:pos x="T8" y="T9"/>
                </a:cxn>
              </a:cxnLst>
              <a:rect l="0" t="0" r="r" b="b"/>
              <a:pathLst>
                <a:path w="40" h="24">
                  <a:moveTo>
                    <a:pt x="4" y="0"/>
                  </a:moveTo>
                  <a:lnTo>
                    <a:pt x="0" y="9"/>
                  </a:lnTo>
                  <a:lnTo>
                    <a:pt x="36" y="24"/>
                  </a:lnTo>
                  <a:lnTo>
                    <a:pt x="40" y="14"/>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07" name="Freeform 306"/>
            <p:cNvSpPr>
              <a:spLocks/>
            </p:cNvSpPr>
            <p:nvPr/>
          </p:nvSpPr>
          <p:spPr bwMode="auto">
            <a:xfrm>
              <a:off x="1581" y="1056"/>
              <a:ext cx="48" cy="41"/>
            </a:xfrm>
            <a:custGeom>
              <a:avLst/>
              <a:gdLst>
                <a:gd name="T0" fmla="*/ 4 w 48"/>
                <a:gd name="T1" fmla="*/ 0 h 41"/>
                <a:gd name="T2" fmla="*/ 0 w 48"/>
                <a:gd name="T3" fmla="*/ 9 h 41"/>
                <a:gd name="T4" fmla="*/ 40 w 48"/>
                <a:gd name="T5" fmla="*/ 40 h 41"/>
                <a:gd name="T6" fmla="*/ 47 w 48"/>
                <a:gd name="T7" fmla="*/ 33 h 41"/>
                <a:gd name="T8" fmla="*/ 45 w 48"/>
                <a:gd name="T9" fmla="*/ 33 h 41"/>
                <a:gd name="T10" fmla="*/ 4 w 48"/>
                <a:gd name="T11" fmla="*/ 0 h 41"/>
              </a:gdLst>
              <a:ahLst/>
              <a:cxnLst>
                <a:cxn ang="0">
                  <a:pos x="T0" y="T1"/>
                </a:cxn>
                <a:cxn ang="0">
                  <a:pos x="T2" y="T3"/>
                </a:cxn>
                <a:cxn ang="0">
                  <a:pos x="T4" y="T5"/>
                </a:cxn>
                <a:cxn ang="0">
                  <a:pos x="T6" y="T7"/>
                </a:cxn>
                <a:cxn ang="0">
                  <a:pos x="T8" y="T9"/>
                </a:cxn>
                <a:cxn ang="0">
                  <a:pos x="T10" y="T11"/>
                </a:cxn>
              </a:cxnLst>
              <a:rect l="0" t="0" r="r" b="b"/>
              <a:pathLst>
                <a:path w="48" h="41">
                  <a:moveTo>
                    <a:pt x="4" y="0"/>
                  </a:moveTo>
                  <a:lnTo>
                    <a:pt x="0" y="9"/>
                  </a:lnTo>
                  <a:lnTo>
                    <a:pt x="40" y="40"/>
                  </a:lnTo>
                  <a:lnTo>
                    <a:pt x="47" y="33"/>
                  </a:lnTo>
                  <a:lnTo>
                    <a:pt x="45" y="33"/>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08" name="Freeform 307"/>
            <p:cNvSpPr>
              <a:spLocks/>
            </p:cNvSpPr>
            <p:nvPr/>
          </p:nvSpPr>
          <p:spPr bwMode="auto">
            <a:xfrm>
              <a:off x="1620" y="1090"/>
              <a:ext cx="38" cy="45"/>
            </a:xfrm>
            <a:custGeom>
              <a:avLst/>
              <a:gdLst>
                <a:gd name="T0" fmla="*/ 9 w 38"/>
                <a:gd name="T1" fmla="*/ 0 h 45"/>
                <a:gd name="T2" fmla="*/ 0 w 38"/>
                <a:gd name="T3" fmla="*/ 4 h 45"/>
                <a:gd name="T4" fmla="*/ 28 w 38"/>
                <a:gd name="T5" fmla="*/ 45 h 45"/>
                <a:gd name="T6" fmla="*/ 38 w 38"/>
                <a:gd name="T7" fmla="*/ 40 h 45"/>
                <a:gd name="T8" fmla="*/ 9 w 38"/>
                <a:gd name="T9" fmla="*/ 0 h 45"/>
              </a:gdLst>
              <a:ahLst/>
              <a:cxnLst>
                <a:cxn ang="0">
                  <a:pos x="T0" y="T1"/>
                </a:cxn>
                <a:cxn ang="0">
                  <a:pos x="T2" y="T3"/>
                </a:cxn>
                <a:cxn ang="0">
                  <a:pos x="T4" y="T5"/>
                </a:cxn>
                <a:cxn ang="0">
                  <a:pos x="T6" y="T7"/>
                </a:cxn>
                <a:cxn ang="0">
                  <a:pos x="T8" y="T9"/>
                </a:cxn>
              </a:cxnLst>
              <a:rect l="0" t="0" r="r" b="b"/>
              <a:pathLst>
                <a:path w="38" h="45">
                  <a:moveTo>
                    <a:pt x="9" y="0"/>
                  </a:moveTo>
                  <a:lnTo>
                    <a:pt x="0" y="4"/>
                  </a:lnTo>
                  <a:lnTo>
                    <a:pt x="28" y="45"/>
                  </a:lnTo>
                  <a:lnTo>
                    <a:pt x="38" y="40"/>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09" name="Freeform 308"/>
            <p:cNvSpPr>
              <a:spLocks/>
            </p:cNvSpPr>
            <p:nvPr/>
          </p:nvSpPr>
          <p:spPr bwMode="auto">
            <a:xfrm>
              <a:off x="1649" y="1130"/>
              <a:ext cx="21" cy="39"/>
            </a:xfrm>
            <a:custGeom>
              <a:avLst/>
              <a:gdLst>
                <a:gd name="T0" fmla="*/ 9 w 21"/>
                <a:gd name="T1" fmla="*/ 0 h 39"/>
                <a:gd name="T2" fmla="*/ 0 w 21"/>
                <a:gd name="T3" fmla="*/ 4 h 39"/>
                <a:gd name="T4" fmla="*/ 11 w 21"/>
                <a:gd name="T5" fmla="*/ 38 h 39"/>
                <a:gd name="T6" fmla="*/ 21 w 21"/>
                <a:gd name="T7" fmla="*/ 38 h 39"/>
                <a:gd name="T8" fmla="*/ 21 w 21"/>
                <a:gd name="T9" fmla="*/ 35 h 39"/>
                <a:gd name="T10" fmla="*/ 9 w 21"/>
                <a:gd name="T11" fmla="*/ 0 h 39"/>
              </a:gdLst>
              <a:ahLst/>
              <a:cxnLst>
                <a:cxn ang="0">
                  <a:pos x="T0" y="T1"/>
                </a:cxn>
                <a:cxn ang="0">
                  <a:pos x="T2" y="T3"/>
                </a:cxn>
                <a:cxn ang="0">
                  <a:pos x="T4" y="T5"/>
                </a:cxn>
                <a:cxn ang="0">
                  <a:pos x="T6" y="T7"/>
                </a:cxn>
                <a:cxn ang="0">
                  <a:pos x="T8" y="T9"/>
                </a:cxn>
                <a:cxn ang="0">
                  <a:pos x="T10" y="T11"/>
                </a:cxn>
              </a:cxnLst>
              <a:rect l="0" t="0" r="r" b="b"/>
              <a:pathLst>
                <a:path w="21" h="39">
                  <a:moveTo>
                    <a:pt x="9" y="0"/>
                  </a:moveTo>
                  <a:lnTo>
                    <a:pt x="0" y="4"/>
                  </a:lnTo>
                  <a:lnTo>
                    <a:pt x="11" y="38"/>
                  </a:lnTo>
                  <a:lnTo>
                    <a:pt x="21" y="38"/>
                  </a:lnTo>
                  <a:lnTo>
                    <a:pt x="21" y="35"/>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10" name="Freeform 309"/>
            <p:cNvSpPr>
              <a:spLocks/>
            </p:cNvSpPr>
            <p:nvPr/>
          </p:nvSpPr>
          <p:spPr bwMode="auto">
            <a:xfrm>
              <a:off x="1651" y="1164"/>
              <a:ext cx="20" cy="31"/>
            </a:xfrm>
            <a:custGeom>
              <a:avLst/>
              <a:gdLst>
                <a:gd name="T0" fmla="*/ 9 w 20"/>
                <a:gd name="T1" fmla="*/ 0 h 31"/>
                <a:gd name="T2" fmla="*/ 0 w 20"/>
                <a:gd name="T3" fmla="*/ 24 h 31"/>
                <a:gd name="T4" fmla="*/ 7 w 20"/>
                <a:gd name="T5" fmla="*/ 31 h 31"/>
                <a:gd name="T6" fmla="*/ 9 w 20"/>
                <a:gd name="T7" fmla="*/ 31 h 31"/>
                <a:gd name="T8" fmla="*/ 19 w 20"/>
                <a:gd name="T9" fmla="*/ 4 h 31"/>
                <a:gd name="T10" fmla="*/ 9 w 20"/>
                <a:gd name="T11" fmla="*/ 0 h 31"/>
              </a:gdLst>
              <a:ahLst/>
              <a:cxnLst>
                <a:cxn ang="0">
                  <a:pos x="T0" y="T1"/>
                </a:cxn>
                <a:cxn ang="0">
                  <a:pos x="T2" y="T3"/>
                </a:cxn>
                <a:cxn ang="0">
                  <a:pos x="T4" y="T5"/>
                </a:cxn>
                <a:cxn ang="0">
                  <a:pos x="T6" y="T7"/>
                </a:cxn>
                <a:cxn ang="0">
                  <a:pos x="T8" y="T9"/>
                </a:cxn>
                <a:cxn ang="0">
                  <a:pos x="T10" y="T11"/>
                </a:cxn>
              </a:cxnLst>
              <a:rect l="0" t="0" r="r" b="b"/>
              <a:pathLst>
                <a:path w="20" h="31">
                  <a:moveTo>
                    <a:pt x="9" y="0"/>
                  </a:moveTo>
                  <a:lnTo>
                    <a:pt x="0" y="24"/>
                  </a:lnTo>
                  <a:lnTo>
                    <a:pt x="7" y="31"/>
                  </a:lnTo>
                  <a:lnTo>
                    <a:pt x="9" y="31"/>
                  </a:lnTo>
                  <a:lnTo>
                    <a:pt x="19" y="4"/>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11" name="Freeform 310"/>
            <p:cNvSpPr>
              <a:spLocks/>
            </p:cNvSpPr>
            <p:nvPr/>
          </p:nvSpPr>
          <p:spPr bwMode="auto">
            <a:xfrm>
              <a:off x="1630" y="1185"/>
              <a:ext cx="28" cy="20"/>
            </a:xfrm>
            <a:custGeom>
              <a:avLst/>
              <a:gdLst>
                <a:gd name="T0" fmla="*/ 24 w 28"/>
                <a:gd name="T1" fmla="*/ 0 h 20"/>
                <a:gd name="T2" fmla="*/ 0 w 28"/>
                <a:gd name="T3" fmla="*/ 9 h 20"/>
                <a:gd name="T4" fmla="*/ 2 w 28"/>
                <a:gd name="T5" fmla="*/ 19 h 20"/>
                <a:gd name="T6" fmla="*/ 28 w 28"/>
                <a:gd name="T7" fmla="*/ 9 h 20"/>
                <a:gd name="T8" fmla="*/ 24 w 28"/>
                <a:gd name="T9" fmla="*/ 0 h 20"/>
              </a:gdLst>
              <a:ahLst/>
              <a:cxnLst>
                <a:cxn ang="0">
                  <a:pos x="T0" y="T1"/>
                </a:cxn>
                <a:cxn ang="0">
                  <a:pos x="T2" y="T3"/>
                </a:cxn>
                <a:cxn ang="0">
                  <a:pos x="T4" y="T5"/>
                </a:cxn>
                <a:cxn ang="0">
                  <a:pos x="T6" y="T7"/>
                </a:cxn>
                <a:cxn ang="0">
                  <a:pos x="T8" y="T9"/>
                </a:cxn>
              </a:cxnLst>
              <a:rect l="0" t="0" r="r" b="b"/>
              <a:pathLst>
                <a:path w="28" h="20">
                  <a:moveTo>
                    <a:pt x="24" y="0"/>
                  </a:moveTo>
                  <a:lnTo>
                    <a:pt x="0" y="9"/>
                  </a:lnTo>
                  <a:lnTo>
                    <a:pt x="2" y="19"/>
                  </a:lnTo>
                  <a:lnTo>
                    <a:pt x="28" y="9"/>
                  </a:lnTo>
                  <a:lnTo>
                    <a:pt x="2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12" name="Freeform 311"/>
            <p:cNvSpPr>
              <a:spLocks/>
            </p:cNvSpPr>
            <p:nvPr/>
          </p:nvSpPr>
          <p:spPr bwMode="auto">
            <a:xfrm>
              <a:off x="1543" y="1193"/>
              <a:ext cx="89" cy="20"/>
            </a:xfrm>
            <a:custGeom>
              <a:avLst/>
              <a:gdLst>
                <a:gd name="T0" fmla="*/ 0 w 89"/>
                <a:gd name="T1" fmla="*/ 0 h 20"/>
                <a:gd name="T2" fmla="*/ 0 w 89"/>
                <a:gd name="T3" fmla="*/ 9 h 20"/>
                <a:gd name="T4" fmla="*/ 88 w 89"/>
                <a:gd name="T5" fmla="*/ 12 h 20"/>
                <a:gd name="T6" fmla="*/ 88 w 89"/>
                <a:gd name="T7" fmla="*/ 2 h 20"/>
                <a:gd name="T8" fmla="*/ 0 w 89"/>
                <a:gd name="T9" fmla="*/ 0 h 20"/>
              </a:gdLst>
              <a:ahLst/>
              <a:cxnLst>
                <a:cxn ang="0">
                  <a:pos x="T0" y="T1"/>
                </a:cxn>
                <a:cxn ang="0">
                  <a:pos x="T2" y="T3"/>
                </a:cxn>
                <a:cxn ang="0">
                  <a:pos x="T4" y="T5"/>
                </a:cxn>
                <a:cxn ang="0">
                  <a:pos x="T6" y="T7"/>
                </a:cxn>
                <a:cxn ang="0">
                  <a:pos x="T8" y="T9"/>
                </a:cxn>
              </a:cxnLst>
              <a:rect l="0" t="0" r="r" b="b"/>
              <a:pathLst>
                <a:path w="89" h="20">
                  <a:moveTo>
                    <a:pt x="0" y="0"/>
                  </a:moveTo>
                  <a:lnTo>
                    <a:pt x="0" y="9"/>
                  </a:lnTo>
                  <a:lnTo>
                    <a:pt x="88" y="12"/>
                  </a:lnTo>
                  <a:lnTo>
                    <a:pt x="88" y="2"/>
                  </a:lnTo>
                  <a:lnTo>
                    <a:pt x="0"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13" name="Freeform 312"/>
            <p:cNvSpPr>
              <a:spLocks/>
            </p:cNvSpPr>
            <p:nvPr/>
          </p:nvSpPr>
          <p:spPr bwMode="auto">
            <a:xfrm>
              <a:off x="1490" y="1185"/>
              <a:ext cx="53" cy="20"/>
            </a:xfrm>
            <a:custGeom>
              <a:avLst/>
              <a:gdLst>
                <a:gd name="T0" fmla="*/ 2 w 53"/>
                <a:gd name="T1" fmla="*/ 0 h 20"/>
                <a:gd name="T2" fmla="*/ 0 w 53"/>
                <a:gd name="T3" fmla="*/ 9 h 20"/>
                <a:gd name="T4" fmla="*/ 52 w 53"/>
                <a:gd name="T5" fmla="*/ 16 h 20"/>
                <a:gd name="T6" fmla="*/ 52 w 53"/>
                <a:gd name="T7" fmla="*/ 7 h 20"/>
                <a:gd name="T8" fmla="*/ 2 w 53"/>
                <a:gd name="T9" fmla="*/ 0 h 20"/>
              </a:gdLst>
              <a:ahLst/>
              <a:cxnLst>
                <a:cxn ang="0">
                  <a:pos x="T0" y="T1"/>
                </a:cxn>
                <a:cxn ang="0">
                  <a:pos x="T2" y="T3"/>
                </a:cxn>
                <a:cxn ang="0">
                  <a:pos x="T4" y="T5"/>
                </a:cxn>
                <a:cxn ang="0">
                  <a:pos x="T6" y="T7"/>
                </a:cxn>
                <a:cxn ang="0">
                  <a:pos x="T8" y="T9"/>
                </a:cxn>
              </a:cxnLst>
              <a:rect l="0" t="0" r="r" b="b"/>
              <a:pathLst>
                <a:path w="53" h="20">
                  <a:moveTo>
                    <a:pt x="2" y="0"/>
                  </a:moveTo>
                  <a:lnTo>
                    <a:pt x="0" y="9"/>
                  </a:lnTo>
                  <a:lnTo>
                    <a:pt x="52" y="16"/>
                  </a:lnTo>
                  <a:lnTo>
                    <a:pt x="52" y="7"/>
                  </a:lnTo>
                  <a:lnTo>
                    <a:pt x="2"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14" name="Freeform 313"/>
            <p:cNvSpPr>
              <a:spLocks/>
            </p:cNvSpPr>
            <p:nvPr/>
          </p:nvSpPr>
          <p:spPr bwMode="auto">
            <a:xfrm>
              <a:off x="1457" y="1169"/>
              <a:ext cx="38" cy="26"/>
            </a:xfrm>
            <a:custGeom>
              <a:avLst/>
              <a:gdLst>
                <a:gd name="T0" fmla="*/ 7 w 38"/>
                <a:gd name="T1" fmla="*/ 0 h 26"/>
                <a:gd name="T2" fmla="*/ 0 w 38"/>
                <a:gd name="T3" fmla="*/ 7 h 26"/>
                <a:gd name="T4" fmla="*/ 33 w 38"/>
                <a:gd name="T5" fmla="*/ 26 h 26"/>
                <a:gd name="T6" fmla="*/ 38 w 38"/>
                <a:gd name="T7" fmla="*/ 16 h 26"/>
                <a:gd name="T8" fmla="*/ 7 w 38"/>
                <a:gd name="T9" fmla="*/ 0 h 26"/>
              </a:gdLst>
              <a:ahLst/>
              <a:cxnLst>
                <a:cxn ang="0">
                  <a:pos x="T0" y="T1"/>
                </a:cxn>
                <a:cxn ang="0">
                  <a:pos x="T2" y="T3"/>
                </a:cxn>
                <a:cxn ang="0">
                  <a:pos x="T4" y="T5"/>
                </a:cxn>
                <a:cxn ang="0">
                  <a:pos x="T6" y="T7"/>
                </a:cxn>
                <a:cxn ang="0">
                  <a:pos x="T8" y="T9"/>
                </a:cxn>
              </a:cxnLst>
              <a:rect l="0" t="0" r="r" b="b"/>
              <a:pathLst>
                <a:path w="38" h="26">
                  <a:moveTo>
                    <a:pt x="7" y="0"/>
                  </a:moveTo>
                  <a:lnTo>
                    <a:pt x="0" y="7"/>
                  </a:lnTo>
                  <a:lnTo>
                    <a:pt x="33" y="26"/>
                  </a:lnTo>
                  <a:lnTo>
                    <a:pt x="38" y="16"/>
                  </a:lnTo>
                  <a:lnTo>
                    <a:pt x="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15" name="Freeform 314"/>
            <p:cNvSpPr>
              <a:spLocks/>
            </p:cNvSpPr>
            <p:nvPr/>
          </p:nvSpPr>
          <p:spPr bwMode="auto">
            <a:xfrm>
              <a:off x="1445" y="1145"/>
              <a:ext cx="21" cy="31"/>
            </a:xfrm>
            <a:custGeom>
              <a:avLst/>
              <a:gdLst>
                <a:gd name="T0" fmla="*/ 9 w 21"/>
                <a:gd name="T1" fmla="*/ 0 h 31"/>
                <a:gd name="T2" fmla="*/ 0 w 21"/>
                <a:gd name="T3" fmla="*/ 0 h 31"/>
                <a:gd name="T4" fmla="*/ 0 w 21"/>
                <a:gd name="T5" fmla="*/ 2 h 31"/>
                <a:gd name="T6" fmla="*/ 11 w 21"/>
                <a:gd name="T7" fmla="*/ 31 h 31"/>
                <a:gd name="T8" fmla="*/ 21 w 21"/>
                <a:gd name="T9" fmla="*/ 26 h 31"/>
                <a:gd name="T10" fmla="*/ 9 w 21"/>
                <a:gd name="T11" fmla="*/ 0 h 31"/>
              </a:gdLst>
              <a:ahLst/>
              <a:cxnLst>
                <a:cxn ang="0">
                  <a:pos x="T0" y="T1"/>
                </a:cxn>
                <a:cxn ang="0">
                  <a:pos x="T2" y="T3"/>
                </a:cxn>
                <a:cxn ang="0">
                  <a:pos x="T4" y="T5"/>
                </a:cxn>
                <a:cxn ang="0">
                  <a:pos x="T6" y="T7"/>
                </a:cxn>
                <a:cxn ang="0">
                  <a:pos x="T8" y="T9"/>
                </a:cxn>
                <a:cxn ang="0">
                  <a:pos x="T10" y="T11"/>
                </a:cxn>
              </a:cxnLst>
              <a:rect l="0" t="0" r="r" b="b"/>
              <a:pathLst>
                <a:path w="21" h="31">
                  <a:moveTo>
                    <a:pt x="9" y="0"/>
                  </a:moveTo>
                  <a:lnTo>
                    <a:pt x="0" y="0"/>
                  </a:lnTo>
                  <a:lnTo>
                    <a:pt x="0" y="2"/>
                  </a:lnTo>
                  <a:lnTo>
                    <a:pt x="11" y="31"/>
                  </a:lnTo>
                  <a:lnTo>
                    <a:pt x="21" y="26"/>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16" name="Freeform 315"/>
            <p:cNvSpPr>
              <a:spLocks/>
            </p:cNvSpPr>
            <p:nvPr/>
          </p:nvSpPr>
          <p:spPr bwMode="auto">
            <a:xfrm>
              <a:off x="1445" y="1116"/>
              <a:ext cx="24" cy="33"/>
            </a:xfrm>
            <a:custGeom>
              <a:avLst/>
              <a:gdLst>
                <a:gd name="T0" fmla="*/ 14 w 24"/>
                <a:gd name="T1" fmla="*/ 0 h 33"/>
                <a:gd name="T2" fmla="*/ 0 w 24"/>
                <a:gd name="T3" fmla="*/ 28 h 33"/>
                <a:gd name="T4" fmla="*/ 9 w 24"/>
                <a:gd name="T5" fmla="*/ 33 h 33"/>
                <a:gd name="T6" fmla="*/ 23 w 24"/>
                <a:gd name="T7" fmla="*/ 4 h 33"/>
                <a:gd name="T8" fmla="*/ 14 w 24"/>
                <a:gd name="T9" fmla="*/ 0 h 33"/>
              </a:gdLst>
              <a:ahLst/>
              <a:cxnLst>
                <a:cxn ang="0">
                  <a:pos x="T0" y="T1"/>
                </a:cxn>
                <a:cxn ang="0">
                  <a:pos x="T2" y="T3"/>
                </a:cxn>
                <a:cxn ang="0">
                  <a:pos x="T4" y="T5"/>
                </a:cxn>
                <a:cxn ang="0">
                  <a:pos x="T6" y="T7"/>
                </a:cxn>
                <a:cxn ang="0">
                  <a:pos x="T8" y="T9"/>
                </a:cxn>
              </a:cxnLst>
              <a:rect l="0" t="0" r="r" b="b"/>
              <a:pathLst>
                <a:path w="24" h="33">
                  <a:moveTo>
                    <a:pt x="14" y="0"/>
                  </a:moveTo>
                  <a:lnTo>
                    <a:pt x="0" y="28"/>
                  </a:lnTo>
                  <a:lnTo>
                    <a:pt x="9" y="33"/>
                  </a:lnTo>
                  <a:lnTo>
                    <a:pt x="23" y="4"/>
                  </a:lnTo>
                  <a:lnTo>
                    <a:pt x="1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17" name="Freeform 316"/>
            <p:cNvSpPr>
              <a:spLocks/>
            </p:cNvSpPr>
            <p:nvPr/>
          </p:nvSpPr>
          <p:spPr bwMode="auto">
            <a:xfrm>
              <a:off x="1459" y="1063"/>
              <a:ext cx="51" cy="58"/>
            </a:xfrm>
            <a:custGeom>
              <a:avLst/>
              <a:gdLst>
                <a:gd name="T0" fmla="*/ 43 w 51"/>
                <a:gd name="T1" fmla="*/ 0 h 58"/>
                <a:gd name="T2" fmla="*/ 43 w 51"/>
                <a:gd name="T3" fmla="*/ 2 h 58"/>
                <a:gd name="T4" fmla="*/ 0 w 51"/>
                <a:gd name="T5" fmla="*/ 52 h 58"/>
                <a:gd name="T6" fmla="*/ 9 w 51"/>
                <a:gd name="T7" fmla="*/ 57 h 58"/>
                <a:gd name="T8" fmla="*/ 50 w 51"/>
                <a:gd name="T9" fmla="*/ 7 h 58"/>
                <a:gd name="T10" fmla="*/ 43 w 51"/>
                <a:gd name="T11" fmla="*/ 0 h 58"/>
              </a:gdLst>
              <a:ahLst/>
              <a:cxnLst>
                <a:cxn ang="0">
                  <a:pos x="T0" y="T1"/>
                </a:cxn>
                <a:cxn ang="0">
                  <a:pos x="T2" y="T3"/>
                </a:cxn>
                <a:cxn ang="0">
                  <a:pos x="T4" y="T5"/>
                </a:cxn>
                <a:cxn ang="0">
                  <a:pos x="T6" y="T7"/>
                </a:cxn>
                <a:cxn ang="0">
                  <a:pos x="T8" y="T9"/>
                </a:cxn>
                <a:cxn ang="0">
                  <a:pos x="T10" y="T11"/>
                </a:cxn>
              </a:cxnLst>
              <a:rect l="0" t="0" r="r" b="b"/>
              <a:pathLst>
                <a:path w="51" h="58">
                  <a:moveTo>
                    <a:pt x="43" y="0"/>
                  </a:moveTo>
                  <a:lnTo>
                    <a:pt x="43" y="2"/>
                  </a:lnTo>
                  <a:lnTo>
                    <a:pt x="0" y="52"/>
                  </a:lnTo>
                  <a:lnTo>
                    <a:pt x="9" y="57"/>
                  </a:lnTo>
                  <a:lnTo>
                    <a:pt x="50" y="7"/>
                  </a:lnTo>
                  <a:lnTo>
                    <a:pt x="43"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18" name="Freeform 317"/>
            <p:cNvSpPr>
              <a:spLocks/>
            </p:cNvSpPr>
            <p:nvPr/>
          </p:nvSpPr>
          <p:spPr bwMode="auto">
            <a:xfrm>
              <a:off x="1502" y="1049"/>
              <a:ext cx="22" cy="24"/>
            </a:xfrm>
            <a:custGeom>
              <a:avLst/>
              <a:gdLst>
                <a:gd name="T0" fmla="*/ 16 w 22"/>
                <a:gd name="T1" fmla="*/ 0 h 24"/>
                <a:gd name="T2" fmla="*/ 0 w 22"/>
                <a:gd name="T3" fmla="*/ 14 h 24"/>
                <a:gd name="T4" fmla="*/ 4 w 22"/>
                <a:gd name="T5" fmla="*/ 23 h 24"/>
                <a:gd name="T6" fmla="*/ 21 w 22"/>
                <a:gd name="T7" fmla="*/ 9 h 24"/>
                <a:gd name="T8" fmla="*/ 16 w 22"/>
                <a:gd name="T9" fmla="*/ 0 h 24"/>
              </a:gdLst>
              <a:ahLst/>
              <a:cxnLst>
                <a:cxn ang="0">
                  <a:pos x="T0" y="T1"/>
                </a:cxn>
                <a:cxn ang="0">
                  <a:pos x="T2" y="T3"/>
                </a:cxn>
                <a:cxn ang="0">
                  <a:pos x="T4" y="T5"/>
                </a:cxn>
                <a:cxn ang="0">
                  <a:pos x="T6" y="T7"/>
                </a:cxn>
                <a:cxn ang="0">
                  <a:pos x="T8" y="T9"/>
                </a:cxn>
              </a:cxnLst>
              <a:rect l="0" t="0" r="r" b="b"/>
              <a:pathLst>
                <a:path w="22" h="24">
                  <a:moveTo>
                    <a:pt x="16" y="0"/>
                  </a:moveTo>
                  <a:lnTo>
                    <a:pt x="0" y="14"/>
                  </a:lnTo>
                  <a:lnTo>
                    <a:pt x="4" y="23"/>
                  </a:lnTo>
                  <a:lnTo>
                    <a:pt x="21" y="9"/>
                  </a:lnTo>
                  <a:lnTo>
                    <a:pt x="16"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19" name="Freeform 318"/>
            <p:cNvSpPr>
              <a:spLocks/>
            </p:cNvSpPr>
            <p:nvPr/>
          </p:nvSpPr>
          <p:spPr bwMode="auto">
            <a:xfrm>
              <a:off x="1519" y="1041"/>
              <a:ext cx="31" cy="20"/>
            </a:xfrm>
            <a:custGeom>
              <a:avLst/>
              <a:gdLst>
                <a:gd name="T0" fmla="*/ 31 w 31"/>
                <a:gd name="T1" fmla="*/ 0 h 20"/>
                <a:gd name="T2" fmla="*/ 28 w 31"/>
                <a:gd name="T3" fmla="*/ 0 h 20"/>
                <a:gd name="T4" fmla="*/ 0 w 31"/>
                <a:gd name="T5" fmla="*/ 7 h 20"/>
                <a:gd name="T6" fmla="*/ 4 w 31"/>
                <a:gd name="T7" fmla="*/ 16 h 20"/>
                <a:gd name="T8" fmla="*/ 31 w 31"/>
                <a:gd name="T9" fmla="*/ 9 h 20"/>
                <a:gd name="T10" fmla="*/ 31 w 31"/>
                <a:gd name="T11" fmla="*/ 0 h 20"/>
              </a:gdLst>
              <a:ahLst/>
              <a:cxnLst>
                <a:cxn ang="0">
                  <a:pos x="T0" y="T1"/>
                </a:cxn>
                <a:cxn ang="0">
                  <a:pos x="T2" y="T3"/>
                </a:cxn>
                <a:cxn ang="0">
                  <a:pos x="T4" y="T5"/>
                </a:cxn>
                <a:cxn ang="0">
                  <a:pos x="T6" y="T7"/>
                </a:cxn>
                <a:cxn ang="0">
                  <a:pos x="T8" y="T9"/>
                </a:cxn>
                <a:cxn ang="0">
                  <a:pos x="T10" y="T11"/>
                </a:cxn>
              </a:cxnLst>
              <a:rect l="0" t="0" r="r" b="b"/>
              <a:pathLst>
                <a:path w="31" h="20">
                  <a:moveTo>
                    <a:pt x="31" y="0"/>
                  </a:moveTo>
                  <a:lnTo>
                    <a:pt x="28" y="0"/>
                  </a:lnTo>
                  <a:lnTo>
                    <a:pt x="0" y="7"/>
                  </a:lnTo>
                  <a:lnTo>
                    <a:pt x="4" y="16"/>
                  </a:lnTo>
                  <a:lnTo>
                    <a:pt x="31" y="9"/>
                  </a:lnTo>
                  <a:lnTo>
                    <a:pt x="31"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20" name="Freeform 319"/>
            <p:cNvSpPr>
              <a:spLocks/>
            </p:cNvSpPr>
            <p:nvPr/>
          </p:nvSpPr>
          <p:spPr bwMode="auto">
            <a:xfrm>
              <a:off x="1713" y="1161"/>
              <a:ext cx="27" cy="20"/>
            </a:xfrm>
            <a:custGeom>
              <a:avLst/>
              <a:gdLst>
                <a:gd name="T0" fmla="*/ 4 w 27"/>
                <a:gd name="T1" fmla="*/ 0 h 20"/>
                <a:gd name="T2" fmla="*/ 0 w 27"/>
                <a:gd name="T3" fmla="*/ 9 h 20"/>
                <a:gd name="T4" fmla="*/ 19 w 27"/>
                <a:gd name="T5" fmla="*/ 16 h 20"/>
                <a:gd name="T6" fmla="*/ 26 w 27"/>
                <a:gd name="T7" fmla="*/ 9 h 20"/>
                <a:gd name="T8" fmla="*/ 23 w 27"/>
                <a:gd name="T9" fmla="*/ 7 h 20"/>
                <a:gd name="T10" fmla="*/ 4 w 27"/>
                <a:gd name="T11" fmla="*/ 0 h 20"/>
              </a:gdLst>
              <a:ahLst/>
              <a:cxnLst>
                <a:cxn ang="0">
                  <a:pos x="T0" y="T1"/>
                </a:cxn>
                <a:cxn ang="0">
                  <a:pos x="T2" y="T3"/>
                </a:cxn>
                <a:cxn ang="0">
                  <a:pos x="T4" y="T5"/>
                </a:cxn>
                <a:cxn ang="0">
                  <a:pos x="T6" y="T7"/>
                </a:cxn>
                <a:cxn ang="0">
                  <a:pos x="T8" y="T9"/>
                </a:cxn>
                <a:cxn ang="0">
                  <a:pos x="T10" y="T11"/>
                </a:cxn>
              </a:cxnLst>
              <a:rect l="0" t="0" r="r" b="b"/>
              <a:pathLst>
                <a:path w="27" h="20">
                  <a:moveTo>
                    <a:pt x="4" y="0"/>
                  </a:moveTo>
                  <a:lnTo>
                    <a:pt x="0" y="9"/>
                  </a:lnTo>
                  <a:lnTo>
                    <a:pt x="19" y="16"/>
                  </a:lnTo>
                  <a:lnTo>
                    <a:pt x="26" y="9"/>
                  </a:lnTo>
                  <a:lnTo>
                    <a:pt x="23" y="7"/>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21" name="Freeform 320"/>
            <p:cNvSpPr>
              <a:spLocks/>
            </p:cNvSpPr>
            <p:nvPr/>
          </p:nvSpPr>
          <p:spPr bwMode="auto">
            <a:xfrm>
              <a:off x="1730" y="1171"/>
              <a:ext cx="27" cy="22"/>
            </a:xfrm>
            <a:custGeom>
              <a:avLst/>
              <a:gdLst>
                <a:gd name="T0" fmla="*/ 9 w 27"/>
                <a:gd name="T1" fmla="*/ 0 h 22"/>
                <a:gd name="T2" fmla="*/ 0 w 27"/>
                <a:gd name="T3" fmla="*/ 4 h 22"/>
                <a:gd name="T4" fmla="*/ 14 w 27"/>
                <a:gd name="T5" fmla="*/ 21 h 22"/>
                <a:gd name="T6" fmla="*/ 23 w 27"/>
                <a:gd name="T7" fmla="*/ 21 h 22"/>
                <a:gd name="T8" fmla="*/ 26 w 27"/>
                <a:gd name="T9" fmla="*/ 19 h 22"/>
                <a:gd name="T10" fmla="*/ 9 w 27"/>
                <a:gd name="T11" fmla="*/ 0 h 22"/>
              </a:gdLst>
              <a:ahLst/>
              <a:cxnLst>
                <a:cxn ang="0">
                  <a:pos x="T0" y="T1"/>
                </a:cxn>
                <a:cxn ang="0">
                  <a:pos x="T2" y="T3"/>
                </a:cxn>
                <a:cxn ang="0">
                  <a:pos x="T4" y="T5"/>
                </a:cxn>
                <a:cxn ang="0">
                  <a:pos x="T6" y="T7"/>
                </a:cxn>
                <a:cxn ang="0">
                  <a:pos x="T8" y="T9"/>
                </a:cxn>
                <a:cxn ang="0">
                  <a:pos x="T10" y="T11"/>
                </a:cxn>
              </a:cxnLst>
              <a:rect l="0" t="0" r="r" b="b"/>
              <a:pathLst>
                <a:path w="27" h="22">
                  <a:moveTo>
                    <a:pt x="9" y="0"/>
                  </a:moveTo>
                  <a:lnTo>
                    <a:pt x="0" y="4"/>
                  </a:lnTo>
                  <a:lnTo>
                    <a:pt x="14" y="21"/>
                  </a:lnTo>
                  <a:lnTo>
                    <a:pt x="23" y="21"/>
                  </a:lnTo>
                  <a:lnTo>
                    <a:pt x="26" y="19"/>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22" name="Freeform 321"/>
            <p:cNvSpPr>
              <a:spLocks/>
            </p:cNvSpPr>
            <p:nvPr/>
          </p:nvSpPr>
          <p:spPr bwMode="auto">
            <a:xfrm>
              <a:off x="1738" y="1188"/>
              <a:ext cx="20" cy="20"/>
            </a:xfrm>
            <a:custGeom>
              <a:avLst/>
              <a:gdLst>
                <a:gd name="T0" fmla="*/ 7 w 20"/>
                <a:gd name="T1" fmla="*/ 0 h 20"/>
                <a:gd name="T2" fmla="*/ 0 w 20"/>
                <a:gd name="T3" fmla="*/ 9 h 20"/>
                <a:gd name="T4" fmla="*/ 4 w 20"/>
                <a:gd name="T5" fmla="*/ 16 h 20"/>
                <a:gd name="T6" fmla="*/ 7 w 20"/>
                <a:gd name="T7" fmla="*/ 16 h 20"/>
                <a:gd name="T8" fmla="*/ 16 w 20"/>
                <a:gd name="T9" fmla="*/ 4 h 20"/>
                <a:gd name="T10" fmla="*/ 7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7" y="0"/>
                  </a:moveTo>
                  <a:lnTo>
                    <a:pt x="0" y="9"/>
                  </a:lnTo>
                  <a:lnTo>
                    <a:pt x="4" y="16"/>
                  </a:lnTo>
                  <a:lnTo>
                    <a:pt x="7" y="16"/>
                  </a:lnTo>
                  <a:lnTo>
                    <a:pt x="16" y="4"/>
                  </a:lnTo>
                  <a:lnTo>
                    <a:pt x="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23" name="Freeform 322"/>
            <p:cNvSpPr>
              <a:spLocks/>
            </p:cNvSpPr>
            <p:nvPr/>
          </p:nvSpPr>
          <p:spPr bwMode="auto">
            <a:xfrm>
              <a:off x="1718" y="1195"/>
              <a:ext cx="24" cy="20"/>
            </a:xfrm>
            <a:custGeom>
              <a:avLst/>
              <a:gdLst>
                <a:gd name="T0" fmla="*/ 23 w 24"/>
                <a:gd name="T1" fmla="*/ 0 h 20"/>
                <a:gd name="T2" fmla="*/ 0 w 24"/>
                <a:gd name="T3" fmla="*/ 2 h 20"/>
                <a:gd name="T4" fmla="*/ 0 w 24"/>
                <a:gd name="T5" fmla="*/ 12 h 20"/>
                <a:gd name="T6" fmla="*/ 23 w 24"/>
                <a:gd name="T7" fmla="*/ 9 h 20"/>
                <a:gd name="T8" fmla="*/ 23 w 24"/>
                <a:gd name="T9" fmla="*/ 0 h 20"/>
              </a:gdLst>
              <a:ahLst/>
              <a:cxnLst>
                <a:cxn ang="0">
                  <a:pos x="T0" y="T1"/>
                </a:cxn>
                <a:cxn ang="0">
                  <a:pos x="T2" y="T3"/>
                </a:cxn>
                <a:cxn ang="0">
                  <a:pos x="T4" y="T5"/>
                </a:cxn>
                <a:cxn ang="0">
                  <a:pos x="T6" y="T7"/>
                </a:cxn>
                <a:cxn ang="0">
                  <a:pos x="T8" y="T9"/>
                </a:cxn>
              </a:cxnLst>
              <a:rect l="0" t="0" r="r" b="b"/>
              <a:pathLst>
                <a:path w="24" h="20">
                  <a:moveTo>
                    <a:pt x="23" y="0"/>
                  </a:moveTo>
                  <a:lnTo>
                    <a:pt x="0" y="2"/>
                  </a:lnTo>
                  <a:lnTo>
                    <a:pt x="0" y="12"/>
                  </a:lnTo>
                  <a:lnTo>
                    <a:pt x="23" y="9"/>
                  </a:lnTo>
                  <a:lnTo>
                    <a:pt x="23"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24" name="Freeform 323"/>
            <p:cNvSpPr>
              <a:spLocks/>
            </p:cNvSpPr>
            <p:nvPr/>
          </p:nvSpPr>
          <p:spPr bwMode="auto">
            <a:xfrm>
              <a:off x="1694" y="1195"/>
              <a:ext cx="24" cy="20"/>
            </a:xfrm>
            <a:custGeom>
              <a:avLst/>
              <a:gdLst>
                <a:gd name="T0" fmla="*/ 4 w 24"/>
                <a:gd name="T1" fmla="*/ 0 h 20"/>
                <a:gd name="T2" fmla="*/ 0 w 24"/>
                <a:gd name="T3" fmla="*/ 4 h 20"/>
                <a:gd name="T4" fmla="*/ 0 w 24"/>
                <a:gd name="T5" fmla="*/ 9 h 20"/>
                <a:gd name="T6" fmla="*/ 24 w 24"/>
                <a:gd name="T7" fmla="*/ 12 h 20"/>
                <a:gd name="T8" fmla="*/ 24 w 24"/>
                <a:gd name="T9" fmla="*/ 2 h 20"/>
                <a:gd name="T10" fmla="*/ 4 w 24"/>
                <a:gd name="T11" fmla="*/ 0 h 20"/>
              </a:gdLst>
              <a:ahLst/>
              <a:cxnLst>
                <a:cxn ang="0">
                  <a:pos x="T0" y="T1"/>
                </a:cxn>
                <a:cxn ang="0">
                  <a:pos x="T2" y="T3"/>
                </a:cxn>
                <a:cxn ang="0">
                  <a:pos x="T4" y="T5"/>
                </a:cxn>
                <a:cxn ang="0">
                  <a:pos x="T6" y="T7"/>
                </a:cxn>
                <a:cxn ang="0">
                  <a:pos x="T8" y="T9"/>
                </a:cxn>
                <a:cxn ang="0">
                  <a:pos x="T10" y="T11"/>
                </a:cxn>
              </a:cxnLst>
              <a:rect l="0" t="0" r="r" b="b"/>
              <a:pathLst>
                <a:path w="24" h="20">
                  <a:moveTo>
                    <a:pt x="4" y="0"/>
                  </a:moveTo>
                  <a:lnTo>
                    <a:pt x="0" y="4"/>
                  </a:lnTo>
                  <a:lnTo>
                    <a:pt x="0" y="9"/>
                  </a:lnTo>
                  <a:lnTo>
                    <a:pt x="24" y="12"/>
                  </a:lnTo>
                  <a:lnTo>
                    <a:pt x="24" y="2"/>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25" name="Freeform 324"/>
            <p:cNvSpPr>
              <a:spLocks/>
            </p:cNvSpPr>
            <p:nvPr/>
          </p:nvSpPr>
          <p:spPr bwMode="auto">
            <a:xfrm>
              <a:off x="1694" y="1185"/>
              <a:ext cx="20" cy="20"/>
            </a:xfrm>
            <a:custGeom>
              <a:avLst/>
              <a:gdLst>
                <a:gd name="T0" fmla="*/ 0 w 20"/>
                <a:gd name="T1" fmla="*/ 0 h 20"/>
                <a:gd name="T2" fmla="*/ 0 w 20"/>
                <a:gd name="T3" fmla="*/ 14 h 20"/>
                <a:gd name="T4" fmla="*/ 9 w 20"/>
                <a:gd name="T5" fmla="*/ 14 h 20"/>
                <a:gd name="T6" fmla="*/ 9 w 20"/>
                <a:gd name="T7" fmla="*/ 2 h 20"/>
                <a:gd name="T8" fmla="*/ 0 w 20"/>
                <a:gd name="T9" fmla="*/ 0 h 20"/>
              </a:gdLst>
              <a:ahLst/>
              <a:cxnLst>
                <a:cxn ang="0">
                  <a:pos x="T0" y="T1"/>
                </a:cxn>
                <a:cxn ang="0">
                  <a:pos x="T2" y="T3"/>
                </a:cxn>
                <a:cxn ang="0">
                  <a:pos x="T4" y="T5"/>
                </a:cxn>
                <a:cxn ang="0">
                  <a:pos x="T6" y="T7"/>
                </a:cxn>
                <a:cxn ang="0">
                  <a:pos x="T8" y="T9"/>
                </a:cxn>
              </a:cxnLst>
              <a:rect l="0" t="0" r="r" b="b"/>
              <a:pathLst>
                <a:path w="20" h="20">
                  <a:moveTo>
                    <a:pt x="0" y="0"/>
                  </a:moveTo>
                  <a:lnTo>
                    <a:pt x="0" y="14"/>
                  </a:lnTo>
                  <a:lnTo>
                    <a:pt x="9" y="14"/>
                  </a:lnTo>
                  <a:lnTo>
                    <a:pt x="9" y="2"/>
                  </a:lnTo>
                  <a:lnTo>
                    <a:pt x="0"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26" name="Freeform 325"/>
            <p:cNvSpPr>
              <a:spLocks/>
            </p:cNvSpPr>
            <p:nvPr/>
          </p:nvSpPr>
          <p:spPr bwMode="auto">
            <a:xfrm>
              <a:off x="1694" y="1169"/>
              <a:ext cx="20" cy="21"/>
            </a:xfrm>
            <a:custGeom>
              <a:avLst/>
              <a:gdLst>
                <a:gd name="T0" fmla="*/ 9 w 20"/>
                <a:gd name="T1" fmla="*/ 0 h 21"/>
                <a:gd name="T2" fmla="*/ 7 w 20"/>
                <a:gd name="T3" fmla="*/ 2 h 21"/>
                <a:gd name="T4" fmla="*/ 0 w 20"/>
                <a:gd name="T5" fmla="*/ 16 h 21"/>
                <a:gd name="T6" fmla="*/ 9 w 20"/>
                <a:gd name="T7" fmla="*/ 21 h 21"/>
                <a:gd name="T8" fmla="*/ 16 w 20"/>
                <a:gd name="T9" fmla="*/ 7 h 21"/>
                <a:gd name="T10" fmla="*/ 9 w 20"/>
                <a:gd name="T11" fmla="*/ 0 h 21"/>
              </a:gdLst>
              <a:ahLst/>
              <a:cxnLst>
                <a:cxn ang="0">
                  <a:pos x="T0" y="T1"/>
                </a:cxn>
                <a:cxn ang="0">
                  <a:pos x="T2" y="T3"/>
                </a:cxn>
                <a:cxn ang="0">
                  <a:pos x="T4" y="T5"/>
                </a:cxn>
                <a:cxn ang="0">
                  <a:pos x="T6" y="T7"/>
                </a:cxn>
                <a:cxn ang="0">
                  <a:pos x="T8" y="T9"/>
                </a:cxn>
                <a:cxn ang="0">
                  <a:pos x="T10" y="T11"/>
                </a:cxn>
              </a:cxnLst>
              <a:rect l="0" t="0" r="r" b="b"/>
              <a:pathLst>
                <a:path w="20" h="21">
                  <a:moveTo>
                    <a:pt x="9" y="0"/>
                  </a:moveTo>
                  <a:lnTo>
                    <a:pt x="7" y="2"/>
                  </a:lnTo>
                  <a:lnTo>
                    <a:pt x="0" y="16"/>
                  </a:lnTo>
                  <a:lnTo>
                    <a:pt x="9" y="21"/>
                  </a:lnTo>
                  <a:lnTo>
                    <a:pt x="16" y="7"/>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27" name="Freeform 326"/>
            <p:cNvSpPr>
              <a:spLocks/>
            </p:cNvSpPr>
            <p:nvPr/>
          </p:nvSpPr>
          <p:spPr bwMode="auto">
            <a:xfrm>
              <a:off x="1704" y="1161"/>
              <a:ext cx="20" cy="20"/>
            </a:xfrm>
            <a:custGeom>
              <a:avLst/>
              <a:gdLst>
                <a:gd name="T0" fmla="*/ 14 w 20"/>
                <a:gd name="T1" fmla="*/ 0 h 20"/>
                <a:gd name="T2" fmla="*/ 11 w 20"/>
                <a:gd name="T3" fmla="*/ 0 h 20"/>
                <a:gd name="T4" fmla="*/ 0 w 20"/>
                <a:gd name="T5" fmla="*/ 7 h 20"/>
                <a:gd name="T6" fmla="*/ 4 w 20"/>
                <a:gd name="T7" fmla="*/ 16 h 20"/>
                <a:gd name="T8" fmla="*/ 14 w 20"/>
                <a:gd name="T9" fmla="*/ 9 h 20"/>
                <a:gd name="T10" fmla="*/ 14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14" y="0"/>
                  </a:moveTo>
                  <a:lnTo>
                    <a:pt x="11" y="0"/>
                  </a:lnTo>
                  <a:lnTo>
                    <a:pt x="0" y="7"/>
                  </a:lnTo>
                  <a:lnTo>
                    <a:pt x="4" y="16"/>
                  </a:lnTo>
                  <a:lnTo>
                    <a:pt x="14" y="9"/>
                  </a:lnTo>
                  <a:lnTo>
                    <a:pt x="1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28" name="Freeform 327"/>
            <p:cNvSpPr>
              <a:spLocks/>
            </p:cNvSpPr>
            <p:nvPr/>
          </p:nvSpPr>
          <p:spPr bwMode="auto">
            <a:xfrm>
              <a:off x="3127" y="878"/>
              <a:ext cx="27" cy="20"/>
            </a:xfrm>
            <a:custGeom>
              <a:avLst/>
              <a:gdLst>
                <a:gd name="T0" fmla="*/ 4 w 27"/>
                <a:gd name="T1" fmla="*/ 0 h 20"/>
                <a:gd name="T2" fmla="*/ 0 w 27"/>
                <a:gd name="T3" fmla="*/ 9 h 20"/>
                <a:gd name="T4" fmla="*/ 19 w 27"/>
                <a:gd name="T5" fmla="*/ 16 h 20"/>
                <a:gd name="T6" fmla="*/ 26 w 27"/>
                <a:gd name="T7" fmla="*/ 9 h 20"/>
                <a:gd name="T8" fmla="*/ 23 w 27"/>
                <a:gd name="T9" fmla="*/ 7 h 20"/>
                <a:gd name="T10" fmla="*/ 4 w 27"/>
                <a:gd name="T11" fmla="*/ 0 h 20"/>
              </a:gdLst>
              <a:ahLst/>
              <a:cxnLst>
                <a:cxn ang="0">
                  <a:pos x="T0" y="T1"/>
                </a:cxn>
                <a:cxn ang="0">
                  <a:pos x="T2" y="T3"/>
                </a:cxn>
                <a:cxn ang="0">
                  <a:pos x="T4" y="T5"/>
                </a:cxn>
                <a:cxn ang="0">
                  <a:pos x="T6" y="T7"/>
                </a:cxn>
                <a:cxn ang="0">
                  <a:pos x="T8" y="T9"/>
                </a:cxn>
                <a:cxn ang="0">
                  <a:pos x="T10" y="T11"/>
                </a:cxn>
              </a:cxnLst>
              <a:rect l="0" t="0" r="r" b="b"/>
              <a:pathLst>
                <a:path w="27" h="20">
                  <a:moveTo>
                    <a:pt x="4" y="0"/>
                  </a:moveTo>
                  <a:lnTo>
                    <a:pt x="0" y="9"/>
                  </a:lnTo>
                  <a:lnTo>
                    <a:pt x="19" y="16"/>
                  </a:lnTo>
                  <a:lnTo>
                    <a:pt x="26" y="9"/>
                  </a:lnTo>
                  <a:lnTo>
                    <a:pt x="23" y="7"/>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29" name="Freeform 328"/>
            <p:cNvSpPr>
              <a:spLocks/>
            </p:cNvSpPr>
            <p:nvPr/>
          </p:nvSpPr>
          <p:spPr bwMode="auto">
            <a:xfrm>
              <a:off x="3144" y="888"/>
              <a:ext cx="26" cy="21"/>
            </a:xfrm>
            <a:custGeom>
              <a:avLst/>
              <a:gdLst>
                <a:gd name="T0" fmla="*/ 9 w 26"/>
                <a:gd name="T1" fmla="*/ 0 h 21"/>
                <a:gd name="T2" fmla="*/ 0 w 26"/>
                <a:gd name="T3" fmla="*/ 4 h 21"/>
                <a:gd name="T4" fmla="*/ 14 w 26"/>
                <a:gd name="T5" fmla="*/ 21 h 21"/>
                <a:gd name="T6" fmla="*/ 23 w 26"/>
                <a:gd name="T7" fmla="*/ 21 h 21"/>
                <a:gd name="T8" fmla="*/ 26 w 26"/>
                <a:gd name="T9" fmla="*/ 19 h 21"/>
                <a:gd name="T10" fmla="*/ 9 w 26"/>
                <a:gd name="T11" fmla="*/ 0 h 21"/>
              </a:gdLst>
              <a:ahLst/>
              <a:cxnLst>
                <a:cxn ang="0">
                  <a:pos x="T0" y="T1"/>
                </a:cxn>
                <a:cxn ang="0">
                  <a:pos x="T2" y="T3"/>
                </a:cxn>
                <a:cxn ang="0">
                  <a:pos x="T4" y="T5"/>
                </a:cxn>
                <a:cxn ang="0">
                  <a:pos x="T6" y="T7"/>
                </a:cxn>
                <a:cxn ang="0">
                  <a:pos x="T8" y="T9"/>
                </a:cxn>
                <a:cxn ang="0">
                  <a:pos x="T10" y="T11"/>
                </a:cxn>
              </a:cxnLst>
              <a:rect l="0" t="0" r="r" b="b"/>
              <a:pathLst>
                <a:path w="26" h="21">
                  <a:moveTo>
                    <a:pt x="9" y="0"/>
                  </a:moveTo>
                  <a:lnTo>
                    <a:pt x="0" y="4"/>
                  </a:lnTo>
                  <a:lnTo>
                    <a:pt x="14" y="21"/>
                  </a:lnTo>
                  <a:lnTo>
                    <a:pt x="23" y="21"/>
                  </a:lnTo>
                  <a:lnTo>
                    <a:pt x="26" y="19"/>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30" name="Freeform 329"/>
            <p:cNvSpPr>
              <a:spLocks/>
            </p:cNvSpPr>
            <p:nvPr/>
          </p:nvSpPr>
          <p:spPr bwMode="auto">
            <a:xfrm>
              <a:off x="3151" y="905"/>
              <a:ext cx="20" cy="20"/>
            </a:xfrm>
            <a:custGeom>
              <a:avLst/>
              <a:gdLst>
                <a:gd name="T0" fmla="*/ 7 w 20"/>
                <a:gd name="T1" fmla="*/ 0 h 20"/>
                <a:gd name="T2" fmla="*/ 0 w 20"/>
                <a:gd name="T3" fmla="*/ 9 h 20"/>
                <a:gd name="T4" fmla="*/ 4 w 20"/>
                <a:gd name="T5" fmla="*/ 16 h 20"/>
                <a:gd name="T6" fmla="*/ 7 w 20"/>
                <a:gd name="T7" fmla="*/ 16 h 20"/>
                <a:gd name="T8" fmla="*/ 16 w 20"/>
                <a:gd name="T9" fmla="*/ 4 h 20"/>
                <a:gd name="T10" fmla="*/ 7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7" y="0"/>
                  </a:moveTo>
                  <a:lnTo>
                    <a:pt x="0" y="9"/>
                  </a:lnTo>
                  <a:lnTo>
                    <a:pt x="4" y="16"/>
                  </a:lnTo>
                  <a:lnTo>
                    <a:pt x="7" y="16"/>
                  </a:lnTo>
                  <a:lnTo>
                    <a:pt x="16" y="4"/>
                  </a:lnTo>
                  <a:lnTo>
                    <a:pt x="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31" name="Freeform 330"/>
            <p:cNvSpPr>
              <a:spLocks/>
            </p:cNvSpPr>
            <p:nvPr/>
          </p:nvSpPr>
          <p:spPr bwMode="auto">
            <a:xfrm>
              <a:off x="3134" y="912"/>
              <a:ext cx="22" cy="20"/>
            </a:xfrm>
            <a:custGeom>
              <a:avLst/>
              <a:gdLst>
                <a:gd name="T0" fmla="*/ 21 w 22"/>
                <a:gd name="T1" fmla="*/ 0 h 20"/>
                <a:gd name="T2" fmla="*/ 0 w 22"/>
                <a:gd name="T3" fmla="*/ 4 h 20"/>
                <a:gd name="T4" fmla="*/ 0 w 22"/>
                <a:gd name="T5" fmla="*/ 14 h 20"/>
                <a:gd name="T6" fmla="*/ 21 w 22"/>
                <a:gd name="T7" fmla="*/ 9 h 20"/>
                <a:gd name="T8" fmla="*/ 21 w 22"/>
                <a:gd name="T9" fmla="*/ 0 h 20"/>
              </a:gdLst>
              <a:ahLst/>
              <a:cxnLst>
                <a:cxn ang="0">
                  <a:pos x="T0" y="T1"/>
                </a:cxn>
                <a:cxn ang="0">
                  <a:pos x="T2" y="T3"/>
                </a:cxn>
                <a:cxn ang="0">
                  <a:pos x="T4" y="T5"/>
                </a:cxn>
                <a:cxn ang="0">
                  <a:pos x="T6" y="T7"/>
                </a:cxn>
                <a:cxn ang="0">
                  <a:pos x="T8" y="T9"/>
                </a:cxn>
              </a:cxnLst>
              <a:rect l="0" t="0" r="r" b="b"/>
              <a:pathLst>
                <a:path w="22" h="20">
                  <a:moveTo>
                    <a:pt x="21" y="0"/>
                  </a:moveTo>
                  <a:lnTo>
                    <a:pt x="0" y="4"/>
                  </a:lnTo>
                  <a:lnTo>
                    <a:pt x="0" y="14"/>
                  </a:lnTo>
                  <a:lnTo>
                    <a:pt x="21" y="9"/>
                  </a:lnTo>
                  <a:lnTo>
                    <a:pt x="21"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32" name="Freeform 331"/>
            <p:cNvSpPr>
              <a:spLocks/>
            </p:cNvSpPr>
            <p:nvPr/>
          </p:nvSpPr>
          <p:spPr bwMode="auto">
            <a:xfrm>
              <a:off x="3108" y="914"/>
              <a:ext cx="26" cy="20"/>
            </a:xfrm>
            <a:custGeom>
              <a:avLst/>
              <a:gdLst>
                <a:gd name="T0" fmla="*/ 4 w 26"/>
                <a:gd name="T1" fmla="*/ 0 h 20"/>
                <a:gd name="T2" fmla="*/ 0 w 26"/>
                <a:gd name="T3" fmla="*/ 4 h 20"/>
                <a:gd name="T4" fmla="*/ 0 w 26"/>
                <a:gd name="T5" fmla="*/ 9 h 20"/>
                <a:gd name="T6" fmla="*/ 26 w 26"/>
                <a:gd name="T7" fmla="*/ 12 h 20"/>
                <a:gd name="T8" fmla="*/ 26 w 26"/>
                <a:gd name="T9" fmla="*/ 2 h 20"/>
                <a:gd name="T10" fmla="*/ 4 w 26"/>
                <a:gd name="T11" fmla="*/ 0 h 20"/>
              </a:gdLst>
              <a:ahLst/>
              <a:cxnLst>
                <a:cxn ang="0">
                  <a:pos x="T0" y="T1"/>
                </a:cxn>
                <a:cxn ang="0">
                  <a:pos x="T2" y="T3"/>
                </a:cxn>
                <a:cxn ang="0">
                  <a:pos x="T4" y="T5"/>
                </a:cxn>
                <a:cxn ang="0">
                  <a:pos x="T6" y="T7"/>
                </a:cxn>
                <a:cxn ang="0">
                  <a:pos x="T8" y="T9"/>
                </a:cxn>
                <a:cxn ang="0">
                  <a:pos x="T10" y="T11"/>
                </a:cxn>
              </a:cxnLst>
              <a:rect l="0" t="0" r="r" b="b"/>
              <a:pathLst>
                <a:path w="26" h="20">
                  <a:moveTo>
                    <a:pt x="4" y="0"/>
                  </a:moveTo>
                  <a:lnTo>
                    <a:pt x="0" y="4"/>
                  </a:lnTo>
                  <a:lnTo>
                    <a:pt x="0" y="9"/>
                  </a:lnTo>
                  <a:lnTo>
                    <a:pt x="26" y="12"/>
                  </a:lnTo>
                  <a:lnTo>
                    <a:pt x="26" y="2"/>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33" name="Freeform 332"/>
            <p:cNvSpPr>
              <a:spLocks/>
            </p:cNvSpPr>
            <p:nvPr/>
          </p:nvSpPr>
          <p:spPr bwMode="auto">
            <a:xfrm>
              <a:off x="3108" y="902"/>
              <a:ext cx="20" cy="20"/>
            </a:xfrm>
            <a:custGeom>
              <a:avLst/>
              <a:gdLst>
                <a:gd name="T0" fmla="*/ 0 w 20"/>
                <a:gd name="T1" fmla="*/ 0 h 20"/>
                <a:gd name="T2" fmla="*/ 0 w 20"/>
                <a:gd name="T3" fmla="*/ 16 h 20"/>
                <a:gd name="T4" fmla="*/ 9 w 20"/>
                <a:gd name="T5" fmla="*/ 16 h 20"/>
                <a:gd name="T6" fmla="*/ 9 w 20"/>
                <a:gd name="T7" fmla="*/ 2 h 20"/>
                <a:gd name="T8" fmla="*/ 0 w 20"/>
                <a:gd name="T9" fmla="*/ 0 h 20"/>
              </a:gdLst>
              <a:ahLst/>
              <a:cxnLst>
                <a:cxn ang="0">
                  <a:pos x="T0" y="T1"/>
                </a:cxn>
                <a:cxn ang="0">
                  <a:pos x="T2" y="T3"/>
                </a:cxn>
                <a:cxn ang="0">
                  <a:pos x="T4" y="T5"/>
                </a:cxn>
                <a:cxn ang="0">
                  <a:pos x="T6" y="T7"/>
                </a:cxn>
                <a:cxn ang="0">
                  <a:pos x="T8" y="T9"/>
                </a:cxn>
              </a:cxnLst>
              <a:rect l="0" t="0" r="r" b="b"/>
              <a:pathLst>
                <a:path w="20" h="20">
                  <a:moveTo>
                    <a:pt x="0" y="0"/>
                  </a:moveTo>
                  <a:lnTo>
                    <a:pt x="0" y="16"/>
                  </a:lnTo>
                  <a:lnTo>
                    <a:pt x="9" y="16"/>
                  </a:lnTo>
                  <a:lnTo>
                    <a:pt x="9" y="2"/>
                  </a:lnTo>
                  <a:lnTo>
                    <a:pt x="0"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34" name="Freeform 333"/>
            <p:cNvSpPr>
              <a:spLocks/>
            </p:cNvSpPr>
            <p:nvPr/>
          </p:nvSpPr>
          <p:spPr bwMode="auto">
            <a:xfrm>
              <a:off x="3108" y="885"/>
              <a:ext cx="20" cy="22"/>
            </a:xfrm>
            <a:custGeom>
              <a:avLst/>
              <a:gdLst>
                <a:gd name="T0" fmla="*/ 9 w 20"/>
                <a:gd name="T1" fmla="*/ 0 h 22"/>
                <a:gd name="T2" fmla="*/ 7 w 20"/>
                <a:gd name="T3" fmla="*/ 2 h 22"/>
                <a:gd name="T4" fmla="*/ 0 w 20"/>
                <a:gd name="T5" fmla="*/ 16 h 22"/>
                <a:gd name="T6" fmla="*/ 9 w 20"/>
                <a:gd name="T7" fmla="*/ 21 h 22"/>
                <a:gd name="T8" fmla="*/ 16 w 20"/>
                <a:gd name="T9" fmla="*/ 7 h 22"/>
                <a:gd name="T10" fmla="*/ 9 w 20"/>
                <a:gd name="T11" fmla="*/ 0 h 22"/>
              </a:gdLst>
              <a:ahLst/>
              <a:cxnLst>
                <a:cxn ang="0">
                  <a:pos x="T0" y="T1"/>
                </a:cxn>
                <a:cxn ang="0">
                  <a:pos x="T2" y="T3"/>
                </a:cxn>
                <a:cxn ang="0">
                  <a:pos x="T4" y="T5"/>
                </a:cxn>
                <a:cxn ang="0">
                  <a:pos x="T6" y="T7"/>
                </a:cxn>
                <a:cxn ang="0">
                  <a:pos x="T8" y="T9"/>
                </a:cxn>
                <a:cxn ang="0">
                  <a:pos x="T10" y="T11"/>
                </a:cxn>
              </a:cxnLst>
              <a:rect l="0" t="0" r="r" b="b"/>
              <a:pathLst>
                <a:path w="20" h="22">
                  <a:moveTo>
                    <a:pt x="9" y="0"/>
                  </a:moveTo>
                  <a:lnTo>
                    <a:pt x="7" y="2"/>
                  </a:lnTo>
                  <a:lnTo>
                    <a:pt x="0" y="16"/>
                  </a:lnTo>
                  <a:lnTo>
                    <a:pt x="9" y="21"/>
                  </a:lnTo>
                  <a:lnTo>
                    <a:pt x="16" y="7"/>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35" name="Freeform 334"/>
            <p:cNvSpPr>
              <a:spLocks/>
            </p:cNvSpPr>
            <p:nvPr/>
          </p:nvSpPr>
          <p:spPr bwMode="auto">
            <a:xfrm>
              <a:off x="3117" y="878"/>
              <a:ext cx="20" cy="20"/>
            </a:xfrm>
            <a:custGeom>
              <a:avLst/>
              <a:gdLst>
                <a:gd name="T0" fmla="*/ 14 w 20"/>
                <a:gd name="T1" fmla="*/ 0 h 20"/>
                <a:gd name="T2" fmla="*/ 11 w 20"/>
                <a:gd name="T3" fmla="*/ 0 h 20"/>
                <a:gd name="T4" fmla="*/ 0 w 20"/>
                <a:gd name="T5" fmla="*/ 7 h 20"/>
                <a:gd name="T6" fmla="*/ 4 w 20"/>
                <a:gd name="T7" fmla="*/ 16 h 20"/>
                <a:gd name="T8" fmla="*/ 14 w 20"/>
                <a:gd name="T9" fmla="*/ 9 h 20"/>
                <a:gd name="T10" fmla="*/ 14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14" y="0"/>
                  </a:moveTo>
                  <a:lnTo>
                    <a:pt x="11" y="0"/>
                  </a:lnTo>
                  <a:lnTo>
                    <a:pt x="0" y="7"/>
                  </a:lnTo>
                  <a:lnTo>
                    <a:pt x="4" y="16"/>
                  </a:lnTo>
                  <a:lnTo>
                    <a:pt x="14" y="9"/>
                  </a:lnTo>
                  <a:lnTo>
                    <a:pt x="1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36" name="Freeform 335"/>
            <p:cNvSpPr>
              <a:spLocks/>
            </p:cNvSpPr>
            <p:nvPr/>
          </p:nvSpPr>
          <p:spPr bwMode="auto">
            <a:xfrm>
              <a:off x="3226" y="850"/>
              <a:ext cx="43" cy="20"/>
            </a:xfrm>
            <a:custGeom>
              <a:avLst/>
              <a:gdLst>
                <a:gd name="T0" fmla="*/ 0 w 43"/>
                <a:gd name="T1" fmla="*/ 0 h 20"/>
                <a:gd name="T2" fmla="*/ 0 w 43"/>
                <a:gd name="T3" fmla="*/ 9 h 20"/>
                <a:gd name="T4" fmla="*/ 40 w 43"/>
                <a:gd name="T5" fmla="*/ 16 h 20"/>
                <a:gd name="T6" fmla="*/ 43 w 43"/>
                <a:gd name="T7" fmla="*/ 7 h 20"/>
                <a:gd name="T8" fmla="*/ 0 w 43"/>
                <a:gd name="T9" fmla="*/ 0 h 20"/>
              </a:gdLst>
              <a:ahLst/>
              <a:cxnLst>
                <a:cxn ang="0">
                  <a:pos x="T0" y="T1"/>
                </a:cxn>
                <a:cxn ang="0">
                  <a:pos x="T2" y="T3"/>
                </a:cxn>
                <a:cxn ang="0">
                  <a:pos x="T4" y="T5"/>
                </a:cxn>
                <a:cxn ang="0">
                  <a:pos x="T6" y="T7"/>
                </a:cxn>
                <a:cxn ang="0">
                  <a:pos x="T8" y="T9"/>
                </a:cxn>
              </a:cxnLst>
              <a:rect l="0" t="0" r="r" b="b"/>
              <a:pathLst>
                <a:path w="43" h="20">
                  <a:moveTo>
                    <a:pt x="0" y="0"/>
                  </a:moveTo>
                  <a:lnTo>
                    <a:pt x="0" y="9"/>
                  </a:lnTo>
                  <a:lnTo>
                    <a:pt x="40" y="16"/>
                  </a:lnTo>
                  <a:lnTo>
                    <a:pt x="43" y="7"/>
                  </a:lnTo>
                  <a:lnTo>
                    <a:pt x="0"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37" name="Freeform 336"/>
            <p:cNvSpPr>
              <a:spLocks/>
            </p:cNvSpPr>
            <p:nvPr/>
          </p:nvSpPr>
          <p:spPr bwMode="auto">
            <a:xfrm>
              <a:off x="3264" y="857"/>
              <a:ext cx="36" cy="26"/>
            </a:xfrm>
            <a:custGeom>
              <a:avLst/>
              <a:gdLst>
                <a:gd name="T0" fmla="*/ 4 w 36"/>
                <a:gd name="T1" fmla="*/ 0 h 26"/>
                <a:gd name="T2" fmla="*/ 0 w 36"/>
                <a:gd name="T3" fmla="*/ 9 h 26"/>
                <a:gd name="T4" fmla="*/ 26 w 36"/>
                <a:gd name="T5" fmla="*/ 26 h 26"/>
                <a:gd name="T6" fmla="*/ 31 w 36"/>
                <a:gd name="T7" fmla="*/ 26 h 26"/>
                <a:gd name="T8" fmla="*/ 35 w 36"/>
                <a:gd name="T9" fmla="*/ 21 h 26"/>
                <a:gd name="T10" fmla="*/ 35 w 36"/>
                <a:gd name="T11" fmla="*/ 19 h 26"/>
                <a:gd name="T12" fmla="*/ 4 w 36"/>
                <a:gd name="T13" fmla="*/ 0 h 26"/>
              </a:gdLst>
              <a:ahLst/>
              <a:cxnLst>
                <a:cxn ang="0">
                  <a:pos x="T0" y="T1"/>
                </a:cxn>
                <a:cxn ang="0">
                  <a:pos x="T2" y="T3"/>
                </a:cxn>
                <a:cxn ang="0">
                  <a:pos x="T4" y="T5"/>
                </a:cxn>
                <a:cxn ang="0">
                  <a:pos x="T6" y="T7"/>
                </a:cxn>
                <a:cxn ang="0">
                  <a:pos x="T8" y="T9"/>
                </a:cxn>
                <a:cxn ang="0">
                  <a:pos x="T10" y="T11"/>
                </a:cxn>
                <a:cxn ang="0">
                  <a:pos x="T12" y="T13"/>
                </a:cxn>
              </a:cxnLst>
              <a:rect l="0" t="0" r="r" b="b"/>
              <a:pathLst>
                <a:path w="36" h="26">
                  <a:moveTo>
                    <a:pt x="4" y="0"/>
                  </a:moveTo>
                  <a:lnTo>
                    <a:pt x="0" y="9"/>
                  </a:lnTo>
                  <a:lnTo>
                    <a:pt x="26" y="26"/>
                  </a:lnTo>
                  <a:lnTo>
                    <a:pt x="31" y="26"/>
                  </a:lnTo>
                  <a:lnTo>
                    <a:pt x="35" y="21"/>
                  </a:lnTo>
                  <a:lnTo>
                    <a:pt x="35" y="19"/>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38" name="Freeform 337"/>
            <p:cNvSpPr>
              <a:spLocks/>
            </p:cNvSpPr>
            <p:nvPr/>
          </p:nvSpPr>
          <p:spPr bwMode="auto">
            <a:xfrm>
              <a:off x="3278" y="874"/>
              <a:ext cx="20" cy="20"/>
            </a:xfrm>
            <a:custGeom>
              <a:avLst/>
              <a:gdLst>
                <a:gd name="T0" fmla="*/ 11 w 20"/>
                <a:gd name="T1" fmla="*/ 0 h 20"/>
                <a:gd name="T2" fmla="*/ 0 w 20"/>
                <a:gd name="T3" fmla="*/ 9 h 20"/>
                <a:gd name="T4" fmla="*/ 2 w 20"/>
                <a:gd name="T5" fmla="*/ 19 h 20"/>
                <a:gd name="T6" fmla="*/ 4 w 20"/>
                <a:gd name="T7" fmla="*/ 19 h 20"/>
                <a:gd name="T8" fmla="*/ 16 w 20"/>
                <a:gd name="T9" fmla="*/ 9 h 20"/>
                <a:gd name="T10" fmla="*/ 11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11" y="0"/>
                  </a:moveTo>
                  <a:lnTo>
                    <a:pt x="0" y="9"/>
                  </a:lnTo>
                  <a:lnTo>
                    <a:pt x="2" y="19"/>
                  </a:lnTo>
                  <a:lnTo>
                    <a:pt x="4" y="19"/>
                  </a:lnTo>
                  <a:lnTo>
                    <a:pt x="16" y="9"/>
                  </a:lnTo>
                  <a:lnTo>
                    <a:pt x="11"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39" name="Freeform 338"/>
            <p:cNvSpPr>
              <a:spLocks/>
            </p:cNvSpPr>
            <p:nvPr/>
          </p:nvSpPr>
          <p:spPr bwMode="auto">
            <a:xfrm>
              <a:off x="3237" y="883"/>
              <a:ext cx="44" cy="20"/>
            </a:xfrm>
            <a:custGeom>
              <a:avLst/>
              <a:gdLst>
                <a:gd name="T0" fmla="*/ 43 w 44"/>
                <a:gd name="T1" fmla="*/ 0 h 20"/>
                <a:gd name="T2" fmla="*/ 0 w 44"/>
                <a:gd name="T3" fmla="*/ 2 h 20"/>
                <a:gd name="T4" fmla="*/ 0 w 44"/>
                <a:gd name="T5" fmla="*/ 11 h 20"/>
                <a:gd name="T6" fmla="*/ 43 w 44"/>
                <a:gd name="T7" fmla="*/ 9 h 20"/>
                <a:gd name="T8" fmla="*/ 43 w 44"/>
                <a:gd name="T9" fmla="*/ 0 h 20"/>
              </a:gdLst>
              <a:ahLst/>
              <a:cxnLst>
                <a:cxn ang="0">
                  <a:pos x="T0" y="T1"/>
                </a:cxn>
                <a:cxn ang="0">
                  <a:pos x="T2" y="T3"/>
                </a:cxn>
                <a:cxn ang="0">
                  <a:pos x="T4" y="T5"/>
                </a:cxn>
                <a:cxn ang="0">
                  <a:pos x="T6" y="T7"/>
                </a:cxn>
                <a:cxn ang="0">
                  <a:pos x="T8" y="T9"/>
                </a:cxn>
              </a:cxnLst>
              <a:rect l="0" t="0" r="r" b="b"/>
              <a:pathLst>
                <a:path w="44" h="20">
                  <a:moveTo>
                    <a:pt x="43" y="0"/>
                  </a:moveTo>
                  <a:lnTo>
                    <a:pt x="0" y="2"/>
                  </a:lnTo>
                  <a:lnTo>
                    <a:pt x="0" y="11"/>
                  </a:lnTo>
                  <a:lnTo>
                    <a:pt x="43" y="9"/>
                  </a:lnTo>
                  <a:lnTo>
                    <a:pt x="43"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40" name="Freeform 339"/>
            <p:cNvSpPr>
              <a:spLocks/>
            </p:cNvSpPr>
            <p:nvPr/>
          </p:nvSpPr>
          <p:spPr bwMode="auto">
            <a:xfrm>
              <a:off x="3194" y="883"/>
              <a:ext cx="44" cy="20"/>
            </a:xfrm>
            <a:custGeom>
              <a:avLst/>
              <a:gdLst>
                <a:gd name="T0" fmla="*/ 2 w 44"/>
                <a:gd name="T1" fmla="*/ 0 h 20"/>
                <a:gd name="T2" fmla="*/ 0 w 44"/>
                <a:gd name="T3" fmla="*/ 9 h 20"/>
                <a:gd name="T4" fmla="*/ 43 w 44"/>
                <a:gd name="T5" fmla="*/ 11 h 20"/>
                <a:gd name="T6" fmla="*/ 43 w 44"/>
                <a:gd name="T7" fmla="*/ 2 h 20"/>
                <a:gd name="T8" fmla="*/ 2 w 44"/>
                <a:gd name="T9" fmla="*/ 0 h 20"/>
              </a:gdLst>
              <a:ahLst/>
              <a:cxnLst>
                <a:cxn ang="0">
                  <a:pos x="T0" y="T1"/>
                </a:cxn>
                <a:cxn ang="0">
                  <a:pos x="T2" y="T3"/>
                </a:cxn>
                <a:cxn ang="0">
                  <a:pos x="T4" y="T5"/>
                </a:cxn>
                <a:cxn ang="0">
                  <a:pos x="T6" y="T7"/>
                </a:cxn>
                <a:cxn ang="0">
                  <a:pos x="T8" y="T9"/>
                </a:cxn>
              </a:cxnLst>
              <a:rect l="0" t="0" r="r" b="b"/>
              <a:pathLst>
                <a:path w="44" h="20">
                  <a:moveTo>
                    <a:pt x="2" y="0"/>
                  </a:moveTo>
                  <a:lnTo>
                    <a:pt x="0" y="9"/>
                  </a:lnTo>
                  <a:lnTo>
                    <a:pt x="43" y="11"/>
                  </a:lnTo>
                  <a:lnTo>
                    <a:pt x="43" y="2"/>
                  </a:lnTo>
                  <a:lnTo>
                    <a:pt x="2"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41" name="Freeform 340"/>
            <p:cNvSpPr>
              <a:spLocks/>
            </p:cNvSpPr>
            <p:nvPr/>
          </p:nvSpPr>
          <p:spPr bwMode="auto">
            <a:xfrm>
              <a:off x="3182" y="878"/>
              <a:ext cx="20" cy="20"/>
            </a:xfrm>
            <a:custGeom>
              <a:avLst/>
              <a:gdLst>
                <a:gd name="T0" fmla="*/ 9 w 20"/>
                <a:gd name="T1" fmla="*/ 0 h 20"/>
                <a:gd name="T2" fmla="*/ 2 w 20"/>
                <a:gd name="T3" fmla="*/ 2 h 20"/>
                <a:gd name="T4" fmla="*/ 0 w 20"/>
                <a:gd name="T5" fmla="*/ 7 h 20"/>
                <a:gd name="T6" fmla="*/ 11 w 20"/>
                <a:gd name="T7" fmla="*/ 14 h 20"/>
                <a:gd name="T8" fmla="*/ 16 w 20"/>
                <a:gd name="T9" fmla="*/ 4 h 20"/>
                <a:gd name="T10" fmla="*/ 9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9" y="0"/>
                  </a:moveTo>
                  <a:lnTo>
                    <a:pt x="2" y="2"/>
                  </a:lnTo>
                  <a:lnTo>
                    <a:pt x="0" y="7"/>
                  </a:lnTo>
                  <a:lnTo>
                    <a:pt x="11" y="14"/>
                  </a:lnTo>
                  <a:lnTo>
                    <a:pt x="16" y="4"/>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42" name="Freeform 341"/>
            <p:cNvSpPr>
              <a:spLocks/>
            </p:cNvSpPr>
            <p:nvPr/>
          </p:nvSpPr>
          <p:spPr bwMode="auto">
            <a:xfrm>
              <a:off x="3185" y="871"/>
              <a:ext cx="20" cy="20"/>
            </a:xfrm>
            <a:custGeom>
              <a:avLst/>
              <a:gdLst>
                <a:gd name="T0" fmla="*/ 7 w 20"/>
                <a:gd name="T1" fmla="*/ 0 h 20"/>
                <a:gd name="T2" fmla="*/ 4 w 20"/>
                <a:gd name="T3" fmla="*/ 0 h 20"/>
                <a:gd name="T4" fmla="*/ 0 w 20"/>
                <a:gd name="T5" fmla="*/ 9 h 20"/>
                <a:gd name="T6" fmla="*/ 9 w 20"/>
                <a:gd name="T7" fmla="*/ 14 h 20"/>
                <a:gd name="T8" fmla="*/ 14 w 20"/>
                <a:gd name="T9" fmla="*/ 4 h 20"/>
                <a:gd name="T10" fmla="*/ 7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7" y="0"/>
                  </a:moveTo>
                  <a:lnTo>
                    <a:pt x="4" y="0"/>
                  </a:lnTo>
                  <a:lnTo>
                    <a:pt x="0" y="9"/>
                  </a:lnTo>
                  <a:lnTo>
                    <a:pt x="9" y="14"/>
                  </a:lnTo>
                  <a:lnTo>
                    <a:pt x="14" y="4"/>
                  </a:lnTo>
                  <a:lnTo>
                    <a:pt x="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43" name="Freeform 342"/>
            <p:cNvSpPr>
              <a:spLocks/>
            </p:cNvSpPr>
            <p:nvPr/>
          </p:nvSpPr>
          <p:spPr bwMode="auto">
            <a:xfrm>
              <a:off x="3192" y="857"/>
              <a:ext cx="20" cy="20"/>
            </a:xfrm>
            <a:custGeom>
              <a:avLst/>
              <a:gdLst>
                <a:gd name="T0" fmla="*/ 12 w 20"/>
                <a:gd name="T1" fmla="*/ 0 h 20"/>
                <a:gd name="T2" fmla="*/ 0 w 20"/>
                <a:gd name="T3" fmla="*/ 14 h 20"/>
                <a:gd name="T4" fmla="*/ 4 w 20"/>
                <a:gd name="T5" fmla="*/ 19 h 20"/>
                <a:gd name="T6" fmla="*/ 16 w 20"/>
                <a:gd name="T7" fmla="*/ 7 h 20"/>
                <a:gd name="T8" fmla="*/ 12 w 20"/>
                <a:gd name="T9" fmla="*/ 0 h 20"/>
              </a:gdLst>
              <a:ahLst/>
              <a:cxnLst>
                <a:cxn ang="0">
                  <a:pos x="T0" y="T1"/>
                </a:cxn>
                <a:cxn ang="0">
                  <a:pos x="T2" y="T3"/>
                </a:cxn>
                <a:cxn ang="0">
                  <a:pos x="T4" y="T5"/>
                </a:cxn>
                <a:cxn ang="0">
                  <a:pos x="T6" y="T7"/>
                </a:cxn>
                <a:cxn ang="0">
                  <a:pos x="T8" y="T9"/>
                </a:cxn>
              </a:cxnLst>
              <a:rect l="0" t="0" r="r" b="b"/>
              <a:pathLst>
                <a:path w="20" h="20">
                  <a:moveTo>
                    <a:pt x="12" y="0"/>
                  </a:moveTo>
                  <a:lnTo>
                    <a:pt x="0" y="14"/>
                  </a:lnTo>
                  <a:lnTo>
                    <a:pt x="4" y="19"/>
                  </a:lnTo>
                  <a:lnTo>
                    <a:pt x="16" y="7"/>
                  </a:lnTo>
                  <a:lnTo>
                    <a:pt x="12"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44" name="Freeform 343"/>
            <p:cNvSpPr>
              <a:spLocks/>
            </p:cNvSpPr>
            <p:nvPr/>
          </p:nvSpPr>
          <p:spPr bwMode="auto">
            <a:xfrm>
              <a:off x="3204" y="850"/>
              <a:ext cx="24" cy="20"/>
            </a:xfrm>
            <a:custGeom>
              <a:avLst/>
              <a:gdLst>
                <a:gd name="T0" fmla="*/ 21 w 24"/>
                <a:gd name="T1" fmla="*/ 0 h 20"/>
                <a:gd name="T2" fmla="*/ 0 w 24"/>
                <a:gd name="T3" fmla="*/ 7 h 20"/>
                <a:gd name="T4" fmla="*/ 4 w 24"/>
                <a:gd name="T5" fmla="*/ 16 h 20"/>
                <a:gd name="T6" fmla="*/ 23 w 24"/>
                <a:gd name="T7" fmla="*/ 9 h 20"/>
                <a:gd name="T8" fmla="*/ 21 w 24"/>
                <a:gd name="T9" fmla="*/ 0 h 20"/>
              </a:gdLst>
              <a:ahLst/>
              <a:cxnLst>
                <a:cxn ang="0">
                  <a:pos x="T0" y="T1"/>
                </a:cxn>
                <a:cxn ang="0">
                  <a:pos x="T2" y="T3"/>
                </a:cxn>
                <a:cxn ang="0">
                  <a:pos x="T4" y="T5"/>
                </a:cxn>
                <a:cxn ang="0">
                  <a:pos x="T6" y="T7"/>
                </a:cxn>
                <a:cxn ang="0">
                  <a:pos x="T8" y="T9"/>
                </a:cxn>
              </a:cxnLst>
              <a:rect l="0" t="0" r="r" b="b"/>
              <a:pathLst>
                <a:path w="24" h="20">
                  <a:moveTo>
                    <a:pt x="21" y="0"/>
                  </a:moveTo>
                  <a:lnTo>
                    <a:pt x="0" y="7"/>
                  </a:lnTo>
                  <a:lnTo>
                    <a:pt x="4" y="16"/>
                  </a:lnTo>
                  <a:lnTo>
                    <a:pt x="23" y="9"/>
                  </a:lnTo>
                  <a:lnTo>
                    <a:pt x="21"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45" name="Freeform 344"/>
            <p:cNvSpPr>
              <a:spLocks/>
            </p:cNvSpPr>
            <p:nvPr/>
          </p:nvSpPr>
          <p:spPr bwMode="auto">
            <a:xfrm>
              <a:off x="2287" y="912"/>
              <a:ext cx="36" cy="38"/>
            </a:xfrm>
            <a:custGeom>
              <a:avLst/>
              <a:gdLst>
                <a:gd name="T0" fmla="*/ 28 w 36"/>
                <a:gd name="T1" fmla="*/ 0 h 38"/>
                <a:gd name="T2" fmla="*/ 26 w 36"/>
                <a:gd name="T3" fmla="*/ 2 h 38"/>
                <a:gd name="T4" fmla="*/ 26 w 36"/>
                <a:gd name="T5" fmla="*/ 4 h 38"/>
                <a:gd name="T6" fmla="*/ 0 w 36"/>
                <a:gd name="T7" fmla="*/ 31 h 38"/>
                <a:gd name="T8" fmla="*/ 7 w 36"/>
                <a:gd name="T9" fmla="*/ 38 h 38"/>
                <a:gd name="T10" fmla="*/ 35 w 36"/>
                <a:gd name="T11" fmla="*/ 7 h 38"/>
                <a:gd name="T12" fmla="*/ 28 w 36"/>
                <a:gd name="T13" fmla="*/ 0 h 38"/>
              </a:gdLst>
              <a:ahLst/>
              <a:cxnLst>
                <a:cxn ang="0">
                  <a:pos x="T0" y="T1"/>
                </a:cxn>
                <a:cxn ang="0">
                  <a:pos x="T2" y="T3"/>
                </a:cxn>
                <a:cxn ang="0">
                  <a:pos x="T4" y="T5"/>
                </a:cxn>
                <a:cxn ang="0">
                  <a:pos x="T6" y="T7"/>
                </a:cxn>
                <a:cxn ang="0">
                  <a:pos x="T8" y="T9"/>
                </a:cxn>
                <a:cxn ang="0">
                  <a:pos x="T10" y="T11"/>
                </a:cxn>
                <a:cxn ang="0">
                  <a:pos x="T12" y="T13"/>
                </a:cxn>
              </a:cxnLst>
              <a:rect l="0" t="0" r="r" b="b"/>
              <a:pathLst>
                <a:path w="36" h="38">
                  <a:moveTo>
                    <a:pt x="28" y="0"/>
                  </a:moveTo>
                  <a:lnTo>
                    <a:pt x="26" y="2"/>
                  </a:lnTo>
                  <a:lnTo>
                    <a:pt x="26" y="4"/>
                  </a:lnTo>
                  <a:lnTo>
                    <a:pt x="0" y="31"/>
                  </a:lnTo>
                  <a:lnTo>
                    <a:pt x="7" y="38"/>
                  </a:lnTo>
                  <a:lnTo>
                    <a:pt x="35" y="7"/>
                  </a:lnTo>
                  <a:lnTo>
                    <a:pt x="28"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46" name="Freeform 345"/>
            <p:cNvSpPr>
              <a:spLocks/>
            </p:cNvSpPr>
            <p:nvPr/>
          </p:nvSpPr>
          <p:spPr bwMode="auto">
            <a:xfrm>
              <a:off x="2280" y="914"/>
              <a:ext cx="38" cy="34"/>
            </a:xfrm>
            <a:custGeom>
              <a:avLst/>
              <a:gdLst>
                <a:gd name="T0" fmla="*/ 33 w 38"/>
                <a:gd name="T1" fmla="*/ 0 h 34"/>
                <a:gd name="T2" fmla="*/ 4 w 38"/>
                <a:gd name="T3" fmla="*/ 21 h 34"/>
                <a:gd name="T4" fmla="*/ 2 w 38"/>
                <a:gd name="T5" fmla="*/ 24 h 34"/>
                <a:gd name="T6" fmla="*/ 0 w 38"/>
                <a:gd name="T7" fmla="*/ 28 h 34"/>
                <a:gd name="T8" fmla="*/ 7 w 38"/>
                <a:gd name="T9" fmla="*/ 33 h 34"/>
                <a:gd name="T10" fmla="*/ 38 w 38"/>
                <a:gd name="T11" fmla="*/ 9 h 34"/>
                <a:gd name="T12" fmla="*/ 33 w 38"/>
                <a:gd name="T13" fmla="*/ 0 h 34"/>
              </a:gdLst>
              <a:ahLst/>
              <a:cxnLst>
                <a:cxn ang="0">
                  <a:pos x="T0" y="T1"/>
                </a:cxn>
                <a:cxn ang="0">
                  <a:pos x="T2" y="T3"/>
                </a:cxn>
                <a:cxn ang="0">
                  <a:pos x="T4" y="T5"/>
                </a:cxn>
                <a:cxn ang="0">
                  <a:pos x="T6" y="T7"/>
                </a:cxn>
                <a:cxn ang="0">
                  <a:pos x="T8" y="T9"/>
                </a:cxn>
                <a:cxn ang="0">
                  <a:pos x="T10" y="T11"/>
                </a:cxn>
                <a:cxn ang="0">
                  <a:pos x="T12" y="T13"/>
                </a:cxn>
              </a:cxnLst>
              <a:rect l="0" t="0" r="r" b="b"/>
              <a:pathLst>
                <a:path w="38" h="34">
                  <a:moveTo>
                    <a:pt x="33" y="0"/>
                  </a:moveTo>
                  <a:lnTo>
                    <a:pt x="4" y="21"/>
                  </a:lnTo>
                  <a:lnTo>
                    <a:pt x="2" y="24"/>
                  </a:lnTo>
                  <a:lnTo>
                    <a:pt x="0" y="28"/>
                  </a:lnTo>
                  <a:lnTo>
                    <a:pt x="7" y="33"/>
                  </a:lnTo>
                  <a:lnTo>
                    <a:pt x="38" y="9"/>
                  </a:lnTo>
                  <a:lnTo>
                    <a:pt x="33"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47" name="Freeform 346"/>
            <p:cNvSpPr>
              <a:spLocks/>
            </p:cNvSpPr>
            <p:nvPr/>
          </p:nvSpPr>
          <p:spPr bwMode="auto">
            <a:xfrm>
              <a:off x="2282" y="830"/>
              <a:ext cx="53" cy="113"/>
            </a:xfrm>
            <a:custGeom>
              <a:avLst/>
              <a:gdLst>
                <a:gd name="T0" fmla="*/ 43 w 53"/>
                <a:gd name="T1" fmla="*/ 0 h 113"/>
                <a:gd name="T2" fmla="*/ 40 w 53"/>
                <a:gd name="T3" fmla="*/ 4 h 113"/>
                <a:gd name="T4" fmla="*/ 0 w 53"/>
                <a:gd name="T5" fmla="*/ 107 h 113"/>
                <a:gd name="T6" fmla="*/ 9 w 53"/>
                <a:gd name="T7" fmla="*/ 112 h 113"/>
                <a:gd name="T8" fmla="*/ 52 w 53"/>
                <a:gd name="T9" fmla="*/ 4 h 113"/>
                <a:gd name="T10" fmla="*/ 43 w 53"/>
                <a:gd name="T11" fmla="*/ 0 h 113"/>
              </a:gdLst>
              <a:ahLst/>
              <a:cxnLst>
                <a:cxn ang="0">
                  <a:pos x="T0" y="T1"/>
                </a:cxn>
                <a:cxn ang="0">
                  <a:pos x="T2" y="T3"/>
                </a:cxn>
                <a:cxn ang="0">
                  <a:pos x="T4" y="T5"/>
                </a:cxn>
                <a:cxn ang="0">
                  <a:pos x="T6" y="T7"/>
                </a:cxn>
                <a:cxn ang="0">
                  <a:pos x="T8" y="T9"/>
                </a:cxn>
                <a:cxn ang="0">
                  <a:pos x="T10" y="T11"/>
                </a:cxn>
              </a:cxnLst>
              <a:rect l="0" t="0" r="r" b="b"/>
              <a:pathLst>
                <a:path w="53" h="113">
                  <a:moveTo>
                    <a:pt x="43" y="0"/>
                  </a:moveTo>
                  <a:lnTo>
                    <a:pt x="40" y="4"/>
                  </a:lnTo>
                  <a:lnTo>
                    <a:pt x="0" y="107"/>
                  </a:lnTo>
                  <a:lnTo>
                    <a:pt x="9" y="112"/>
                  </a:lnTo>
                  <a:lnTo>
                    <a:pt x="52" y="4"/>
                  </a:lnTo>
                  <a:lnTo>
                    <a:pt x="43"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48" name="Freeform 347"/>
            <p:cNvSpPr>
              <a:spLocks/>
            </p:cNvSpPr>
            <p:nvPr/>
          </p:nvSpPr>
          <p:spPr bwMode="auto">
            <a:xfrm>
              <a:off x="2278" y="835"/>
              <a:ext cx="55" cy="106"/>
            </a:xfrm>
            <a:custGeom>
              <a:avLst/>
              <a:gdLst>
                <a:gd name="T0" fmla="*/ 45 w 55"/>
                <a:gd name="T1" fmla="*/ 0 h 106"/>
                <a:gd name="T2" fmla="*/ 0 w 55"/>
                <a:gd name="T3" fmla="*/ 96 h 106"/>
                <a:gd name="T4" fmla="*/ 0 w 55"/>
                <a:gd name="T5" fmla="*/ 103 h 106"/>
                <a:gd name="T6" fmla="*/ 7 w 55"/>
                <a:gd name="T7" fmla="*/ 105 h 106"/>
                <a:gd name="T8" fmla="*/ 55 w 55"/>
                <a:gd name="T9" fmla="*/ 4 h 106"/>
                <a:gd name="T10" fmla="*/ 45 w 55"/>
                <a:gd name="T11" fmla="*/ 0 h 106"/>
              </a:gdLst>
              <a:ahLst/>
              <a:cxnLst>
                <a:cxn ang="0">
                  <a:pos x="T0" y="T1"/>
                </a:cxn>
                <a:cxn ang="0">
                  <a:pos x="T2" y="T3"/>
                </a:cxn>
                <a:cxn ang="0">
                  <a:pos x="T4" y="T5"/>
                </a:cxn>
                <a:cxn ang="0">
                  <a:pos x="T6" y="T7"/>
                </a:cxn>
                <a:cxn ang="0">
                  <a:pos x="T8" y="T9"/>
                </a:cxn>
                <a:cxn ang="0">
                  <a:pos x="T10" y="T11"/>
                </a:cxn>
              </a:cxnLst>
              <a:rect l="0" t="0" r="r" b="b"/>
              <a:pathLst>
                <a:path w="55" h="106">
                  <a:moveTo>
                    <a:pt x="45" y="0"/>
                  </a:moveTo>
                  <a:lnTo>
                    <a:pt x="0" y="96"/>
                  </a:lnTo>
                  <a:lnTo>
                    <a:pt x="0" y="103"/>
                  </a:lnTo>
                  <a:lnTo>
                    <a:pt x="7" y="105"/>
                  </a:lnTo>
                  <a:lnTo>
                    <a:pt x="55" y="4"/>
                  </a:lnTo>
                  <a:lnTo>
                    <a:pt x="45"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49" name="Freeform 348"/>
            <p:cNvSpPr>
              <a:spLocks/>
            </p:cNvSpPr>
            <p:nvPr/>
          </p:nvSpPr>
          <p:spPr bwMode="auto">
            <a:xfrm>
              <a:off x="2278" y="823"/>
              <a:ext cx="31" cy="111"/>
            </a:xfrm>
            <a:custGeom>
              <a:avLst/>
              <a:gdLst>
                <a:gd name="T0" fmla="*/ 31 w 31"/>
                <a:gd name="T1" fmla="*/ 0 h 111"/>
                <a:gd name="T2" fmla="*/ 24 w 31"/>
                <a:gd name="T3" fmla="*/ 0 h 111"/>
                <a:gd name="T4" fmla="*/ 21 w 31"/>
                <a:gd name="T5" fmla="*/ 2 h 111"/>
                <a:gd name="T6" fmla="*/ 21 w 31"/>
                <a:gd name="T7" fmla="*/ 4 h 111"/>
                <a:gd name="T8" fmla="*/ 0 w 31"/>
                <a:gd name="T9" fmla="*/ 110 h 111"/>
                <a:gd name="T10" fmla="*/ 9 w 31"/>
                <a:gd name="T11" fmla="*/ 110 h 111"/>
                <a:gd name="T12" fmla="*/ 31 w 31"/>
                <a:gd name="T13" fmla="*/ 0 h 111"/>
              </a:gdLst>
              <a:ahLst/>
              <a:cxnLst>
                <a:cxn ang="0">
                  <a:pos x="T0" y="T1"/>
                </a:cxn>
                <a:cxn ang="0">
                  <a:pos x="T2" y="T3"/>
                </a:cxn>
                <a:cxn ang="0">
                  <a:pos x="T4" y="T5"/>
                </a:cxn>
                <a:cxn ang="0">
                  <a:pos x="T6" y="T7"/>
                </a:cxn>
                <a:cxn ang="0">
                  <a:pos x="T8" y="T9"/>
                </a:cxn>
                <a:cxn ang="0">
                  <a:pos x="T10" y="T11"/>
                </a:cxn>
                <a:cxn ang="0">
                  <a:pos x="T12" y="T13"/>
                </a:cxn>
              </a:cxnLst>
              <a:rect l="0" t="0" r="r" b="b"/>
              <a:pathLst>
                <a:path w="31" h="111">
                  <a:moveTo>
                    <a:pt x="31" y="0"/>
                  </a:moveTo>
                  <a:lnTo>
                    <a:pt x="24" y="0"/>
                  </a:lnTo>
                  <a:lnTo>
                    <a:pt x="21" y="2"/>
                  </a:lnTo>
                  <a:lnTo>
                    <a:pt x="21" y="4"/>
                  </a:lnTo>
                  <a:lnTo>
                    <a:pt x="0" y="110"/>
                  </a:lnTo>
                  <a:lnTo>
                    <a:pt x="9" y="110"/>
                  </a:lnTo>
                  <a:lnTo>
                    <a:pt x="31"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50" name="Freeform 349"/>
            <p:cNvSpPr>
              <a:spLocks/>
            </p:cNvSpPr>
            <p:nvPr/>
          </p:nvSpPr>
          <p:spPr bwMode="auto">
            <a:xfrm>
              <a:off x="2270" y="825"/>
              <a:ext cx="39" cy="118"/>
            </a:xfrm>
            <a:custGeom>
              <a:avLst/>
              <a:gdLst>
                <a:gd name="T0" fmla="*/ 28 w 39"/>
                <a:gd name="T1" fmla="*/ 0 h 118"/>
                <a:gd name="T2" fmla="*/ 0 w 39"/>
                <a:gd name="T3" fmla="*/ 110 h 118"/>
                <a:gd name="T4" fmla="*/ 0 w 39"/>
                <a:gd name="T5" fmla="*/ 117 h 118"/>
                <a:gd name="T6" fmla="*/ 7 w 39"/>
                <a:gd name="T7" fmla="*/ 117 h 118"/>
                <a:gd name="T8" fmla="*/ 38 w 39"/>
                <a:gd name="T9" fmla="*/ 4 h 118"/>
                <a:gd name="T10" fmla="*/ 28 w 39"/>
                <a:gd name="T11" fmla="*/ 0 h 118"/>
              </a:gdLst>
              <a:ahLst/>
              <a:cxnLst>
                <a:cxn ang="0">
                  <a:pos x="T0" y="T1"/>
                </a:cxn>
                <a:cxn ang="0">
                  <a:pos x="T2" y="T3"/>
                </a:cxn>
                <a:cxn ang="0">
                  <a:pos x="T4" y="T5"/>
                </a:cxn>
                <a:cxn ang="0">
                  <a:pos x="T6" y="T7"/>
                </a:cxn>
                <a:cxn ang="0">
                  <a:pos x="T8" y="T9"/>
                </a:cxn>
                <a:cxn ang="0">
                  <a:pos x="T10" y="T11"/>
                </a:cxn>
              </a:cxnLst>
              <a:rect l="0" t="0" r="r" b="b"/>
              <a:pathLst>
                <a:path w="39" h="118">
                  <a:moveTo>
                    <a:pt x="28" y="0"/>
                  </a:moveTo>
                  <a:lnTo>
                    <a:pt x="0" y="110"/>
                  </a:lnTo>
                  <a:lnTo>
                    <a:pt x="0" y="117"/>
                  </a:lnTo>
                  <a:lnTo>
                    <a:pt x="7" y="117"/>
                  </a:lnTo>
                  <a:lnTo>
                    <a:pt x="38" y="4"/>
                  </a:lnTo>
                  <a:lnTo>
                    <a:pt x="28"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51" name="Freeform 350"/>
            <p:cNvSpPr>
              <a:spLocks/>
            </p:cNvSpPr>
            <p:nvPr/>
          </p:nvSpPr>
          <p:spPr bwMode="auto">
            <a:xfrm>
              <a:off x="2270" y="720"/>
              <a:ext cx="44" cy="218"/>
            </a:xfrm>
            <a:custGeom>
              <a:avLst/>
              <a:gdLst>
                <a:gd name="T0" fmla="*/ 43 w 44"/>
                <a:gd name="T1" fmla="*/ 0 h 218"/>
                <a:gd name="T2" fmla="*/ 33 w 44"/>
                <a:gd name="T3" fmla="*/ 0 h 218"/>
                <a:gd name="T4" fmla="*/ 33 w 44"/>
                <a:gd name="T5" fmla="*/ 4 h 218"/>
                <a:gd name="T6" fmla="*/ 0 w 44"/>
                <a:gd name="T7" fmla="*/ 218 h 218"/>
                <a:gd name="T8" fmla="*/ 9 w 44"/>
                <a:gd name="T9" fmla="*/ 218 h 218"/>
                <a:gd name="T10" fmla="*/ 43 w 44"/>
                <a:gd name="T11" fmla="*/ 0 h 218"/>
              </a:gdLst>
              <a:ahLst/>
              <a:cxnLst>
                <a:cxn ang="0">
                  <a:pos x="T0" y="T1"/>
                </a:cxn>
                <a:cxn ang="0">
                  <a:pos x="T2" y="T3"/>
                </a:cxn>
                <a:cxn ang="0">
                  <a:pos x="T4" y="T5"/>
                </a:cxn>
                <a:cxn ang="0">
                  <a:pos x="T6" y="T7"/>
                </a:cxn>
                <a:cxn ang="0">
                  <a:pos x="T8" y="T9"/>
                </a:cxn>
                <a:cxn ang="0">
                  <a:pos x="T10" y="T11"/>
                </a:cxn>
              </a:cxnLst>
              <a:rect l="0" t="0" r="r" b="b"/>
              <a:pathLst>
                <a:path w="44" h="218">
                  <a:moveTo>
                    <a:pt x="43" y="0"/>
                  </a:moveTo>
                  <a:lnTo>
                    <a:pt x="33" y="0"/>
                  </a:lnTo>
                  <a:lnTo>
                    <a:pt x="33" y="4"/>
                  </a:lnTo>
                  <a:lnTo>
                    <a:pt x="0" y="218"/>
                  </a:lnTo>
                  <a:lnTo>
                    <a:pt x="9" y="218"/>
                  </a:lnTo>
                  <a:lnTo>
                    <a:pt x="43"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52" name="Freeform 351"/>
            <p:cNvSpPr>
              <a:spLocks/>
            </p:cNvSpPr>
            <p:nvPr/>
          </p:nvSpPr>
          <p:spPr bwMode="auto">
            <a:xfrm>
              <a:off x="2263" y="725"/>
              <a:ext cx="51" cy="218"/>
            </a:xfrm>
            <a:custGeom>
              <a:avLst/>
              <a:gdLst>
                <a:gd name="T0" fmla="*/ 50 w 51"/>
                <a:gd name="T1" fmla="*/ 0 h 218"/>
                <a:gd name="T2" fmla="*/ 40 w 51"/>
                <a:gd name="T3" fmla="*/ 0 h 218"/>
                <a:gd name="T4" fmla="*/ 0 w 51"/>
                <a:gd name="T5" fmla="*/ 213 h 218"/>
                <a:gd name="T6" fmla="*/ 0 w 51"/>
                <a:gd name="T7" fmla="*/ 218 h 218"/>
                <a:gd name="T8" fmla="*/ 9 w 51"/>
                <a:gd name="T9" fmla="*/ 218 h 218"/>
                <a:gd name="T10" fmla="*/ 50 w 51"/>
                <a:gd name="T11" fmla="*/ 0 h 218"/>
              </a:gdLst>
              <a:ahLst/>
              <a:cxnLst>
                <a:cxn ang="0">
                  <a:pos x="T0" y="T1"/>
                </a:cxn>
                <a:cxn ang="0">
                  <a:pos x="T2" y="T3"/>
                </a:cxn>
                <a:cxn ang="0">
                  <a:pos x="T4" y="T5"/>
                </a:cxn>
                <a:cxn ang="0">
                  <a:pos x="T6" y="T7"/>
                </a:cxn>
                <a:cxn ang="0">
                  <a:pos x="T8" y="T9"/>
                </a:cxn>
                <a:cxn ang="0">
                  <a:pos x="T10" y="T11"/>
                </a:cxn>
              </a:cxnLst>
              <a:rect l="0" t="0" r="r" b="b"/>
              <a:pathLst>
                <a:path w="51" h="218">
                  <a:moveTo>
                    <a:pt x="50" y="0"/>
                  </a:moveTo>
                  <a:lnTo>
                    <a:pt x="40" y="0"/>
                  </a:lnTo>
                  <a:lnTo>
                    <a:pt x="0" y="213"/>
                  </a:lnTo>
                  <a:lnTo>
                    <a:pt x="0" y="218"/>
                  </a:lnTo>
                  <a:lnTo>
                    <a:pt x="9" y="218"/>
                  </a:lnTo>
                  <a:lnTo>
                    <a:pt x="50"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53" name="Freeform 352"/>
            <p:cNvSpPr>
              <a:spLocks/>
            </p:cNvSpPr>
            <p:nvPr/>
          </p:nvSpPr>
          <p:spPr bwMode="auto">
            <a:xfrm>
              <a:off x="2268" y="835"/>
              <a:ext cx="20" cy="103"/>
            </a:xfrm>
            <a:custGeom>
              <a:avLst/>
              <a:gdLst>
                <a:gd name="T0" fmla="*/ 0 w 20"/>
                <a:gd name="T1" fmla="*/ 0 h 103"/>
                <a:gd name="T2" fmla="*/ 0 w 20"/>
                <a:gd name="T3" fmla="*/ 103 h 103"/>
              </a:gdLst>
              <a:ahLst/>
              <a:cxnLst>
                <a:cxn ang="0">
                  <a:pos x="T0" y="T1"/>
                </a:cxn>
                <a:cxn ang="0">
                  <a:pos x="T2" y="T3"/>
                </a:cxn>
              </a:cxnLst>
              <a:rect l="0" t="0" r="r" b="b"/>
              <a:pathLst>
                <a:path w="20" h="103">
                  <a:moveTo>
                    <a:pt x="0" y="0"/>
                  </a:moveTo>
                  <a:lnTo>
                    <a:pt x="0" y="103"/>
                  </a:lnTo>
                </a:path>
              </a:pathLst>
            </a:custGeom>
            <a:noFill/>
            <a:ln w="7365">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AU"/>
            </a:p>
          </p:txBody>
        </p:sp>
        <p:sp>
          <p:nvSpPr>
            <p:cNvPr id="354" name="Freeform 353"/>
            <p:cNvSpPr>
              <a:spLocks/>
            </p:cNvSpPr>
            <p:nvPr/>
          </p:nvSpPr>
          <p:spPr bwMode="auto">
            <a:xfrm>
              <a:off x="2258" y="840"/>
              <a:ext cx="20" cy="96"/>
            </a:xfrm>
            <a:custGeom>
              <a:avLst/>
              <a:gdLst>
                <a:gd name="T0" fmla="*/ 14 w 20"/>
                <a:gd name="T1" fmla="*/ 0 h 96"/>
                <a:gd name="T2" fmla="*/ 4 w 20"/>
                <a:gd name="T3" fmla="*/ 0 h 96"/>
                <a:gd name="T4" fmla="*/ 0 w 20"/>
                <a:gd name="T5" fmla="*/ 91 h 96"/>
                <a:gd name="T6" fmla="*/ 0 w 20"/>
                <a:gd name="T7" fmla="*/ 96 h 96"/>
                <a:gd name="T8" fmla="*/ 9 w 20"/>
                <a:gd name="T9" fmla="*/ 96 h 96"/>
                <a:gd name="T10" fmla="*/ 14 w 20"/>
                <a:gd name="T11" fmla="*/ 0 h 96"/>
              </a:gdLst>
              <a:ahLst/>
              <a:cxnLst>
                <a:cxn ang="0">
                  <a:pos x="T0" y="T1"/>
                </a:cxn>
                <a:cxn ang="0">
                  <a:pos x="T2" y="T3"/>
                </a:cxn>
                <a:cxn ang="0">
                  <a:pos x="T4" y="T5"/>
                </a:cxn>
                <a:cxn ang="0">
                  <a:pos x="T6" y="T7"/>
                </a:cxn>
                <a:cxn ang="0">
                  <a:pos x="T8" y="T9"/>
                </a:cxn>
                <a:cxn ang="0">
                  <a:pos x="T10" y="T11"/>
                </a:cxn>
              </a:cxnLst>
              <a:rect l="0" t="0" r="r" b="b"/>
              <a:pathLst>
                <a:path w="20" h="96">
                  <a:moveTo>
                    <a:pt x="14" y="0"/>
                  </a:moveTo>
                  <a:lnTo>
                    <a:pt x="4" y="0"/>
                  </a:lnTo>
                  <a:lnTo>
                    <a:pt x="0" y="91"/>
                  </a:lnTo>
                  <a:lnTo>
                    <a:pt x="0" y="96"/>
                  </a:lnTo>
                  <a:lnTo>
                    <a:pt x="9" y="96"/>
                  </a:lnTo>
                  <a:lnTo>
                    <a:pt x="1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55" name="Freeform 354"/>
            <p:cNvSpPr>
              <a:spLocks/>
            </p:cNvSpPr>
            <p:nvPr/>
          </p:nvSpPr>
          <p:spPr bwMode="auto">
            <a:xfrm>
              <a:off x="2246" y="703"/>
              <a:ext cx="22" cy="228"/>
            </a:xfrm>
            <a:custGeom>
              <a:avLst/>
              <a:gdLst>
                <a:gd name="T0" fmla="*/ 9 w 22"/>
                <a:gd name="T1" fmla="*/ 0 h 228"/>
                <a:gd name="T2" fmla="*/ 0 w 22"/>
                <a:gd name="T3" fmla="*/ 0 h 228"/>
                <a:gd name="T4" fmla="*/ 0 w 22"/>
                <a:gd name="T5" fmla="*/ 4 h 228"/>
                <a:gd name="T6" fmla="*/ 12 w 22"/>
                <a:gd name="T7" fmla="*/ 227 h 228"/>
                <a:gd name="T8" fmla="*/ 21 w 22"/>
                <a:gd name="T9" fmla="*/ 227 h 228"/>
                <a:gd name="T10" fmla="*/ 9 w 22"/>
                <a:gd name="T11" fmla="*/ 0 h 228"/>
              </a:gdLst>
              <a:ahLst/>
              <a:cxnLst>
                <a:cxn ang="0">
                  <a:pos x="T0" y="T1"/>
                </a:cxn>
                <a:cxn ang="0">
                  <a:pos x="T2" y="T3"/>
                </a:cxn>
                <a:cxn ang="0">
                  <a:pos x="T4" y="T5"/>
                </a:cxn>
                <a:cxn ang="0">
                  <a:pos x="T6" y="T7"/>
                </a:cxn>
                <a:cxn ang="0">
                  <a:pos x="T8" y="T9"/>
                </a:cxn>
                <a:cxn ang="0">
                  <a:pos x="T10" y="T11"/>
                </a:cxn>
              </a:cxnLst>
              <a:rect l="0" t="0" r="r" b="b"/>
              <a:pathLst>
                <a:path w="22" h="228">
                  <a:moveTo>
                    <a:pt x="9" y="0"/>
                  </a:moveTo>
                  <a:lnTo>
                    <a:pt x="0" y="0"/>
                  </a:lnTo>
                  <a:lnTo>
                    <a:pt x="0" y="4"/>
                  </a:lnTo>
                  <a:lnTo>
                    <a:pt x="12" y="227"/>
                  </a:lnTo>
                  <a:lnTo>
                    <a:pt x="21" y="227"/>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56" name="Freeform 355"/>
            <p:cNvSpPr>
              <a:spLocks/>
            </p:cNvSpPr>
            <p:nvPr/>
          </p:nvSpPr>
          <p:spPr bwMode="auto">
            <a:xfrm>
              <a:off x="2246" y="708"/>
              <a:ext cx="20" cy="233"/>
            </a:xfrm>
            <a:custGeom>
              <a:avLst/>
              <a:gdLst>
                <a:gd name="T0" fmla="*/ 9 w 20"/>
                <a:gd name="T1" fmla="*/ 0 h 233"/>
                <a:gd name="T2" fmla="*/ 0 w 20"/>
                <a:gd name="T3" fmla="*/ 0 h 233"/>
                <a:gd name="T4" fmla="*/ 7 w 20"/>
                <a:gd name="T5" fmla="*/ 227 h 233"/>
                <a:gd name="T6" fmla="*/ 7 w 20"/>
                <a:gd name="T7" fmla="*/ 232 h 233"/>
                <a:gd name="T8" fmla="*/ 16 w 20"/>
                <a:gd name="T9" fmla="*/ 232 h 233"/>
                <a:gd name="T10" fmla="*/ 9 w 20"/>
                <a:gd name="T11" fmla="*/ 0 h 233"/>
              </a:gdLst>
              <a:ahLst/>
              <a:cxnLst>
                <a:cxn ang="0">
                  <a:pos x="T0" y="T1"/>
                </a:cxn>
                <a:cxn ang="0">
                  <a:pos x="T2" y="T3"/>
                </a:cxn>
                <a:cxn ang="0">
                  <a:pos x="T4" y="T5"/>
                </a:cxn>
                <a:cxn ang="0">
                  <a:pos x="T6" y="T7"/>
                </a:cxn>
                <a:cxn ang="0">
                  <a:pos x="T8" y="T9"/>
                </a:cxn>
                <a:cxn ang="0">
                  <a:pos x="T10" y="T11"/>
                </a:cxn>
              </a:cxnLst>
              <a:rect l="0" t="0" r="r" b="b"/>
              <a:pathLst>
                <a:path w="20" h="233">
                  <a:moveTo>
                    <a:pt x="9" y="0"/>
                  </a:moveTo>
                  <a:lnTo>
                    <a:pt x="0" y="0"/>
                  </a:lnTo>
                  <a:lnTo>
                    <a:pt x="7" y="227"/>
                  </a:lnTo>
                  <a:lnTo>
                    <a:pt x="7" y="232"/>
                  </a:lnTo>
                  <a:lnTo>
                    <a:pt x="16" y="232"/>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57" name="Freeform 356"/>
            <p:cNvSpPr>
              <a:spLocks/>
            </p:cNvSpPr>
            <p:nvPr/>
          </p:nvSpPr>
          <p:spPr bwMode="auto">
            <a:xfrm>
              <a:off x="2232" y="790"/>
              <a:ext cx="31" cy="146"/>
            </a:xfrm>
            <a:custGeom>
              <a:avLst/>
              <a:gdLst>
                <a:gd name="T0" fmla="*/ 9 w 31"/>
                <a:gd name="T1" fmla="*/ 0 h 146"/>
                <a:gd name="T2" fmla="*/ 0 w 31"/>
                <a:gd name="T3" fmla="*/ 0 h 146"/>
                <a:gd name="T4" fmla="*/ 0 w 31"/>
                <a:gd name="T5" fmla="*/ 4 h 146"/>
                <a:gd name="T6" fmla="*/ 21 w 31"/>
                <a:gd name="T7" fmla="*/ 146 h 146"/>
                <a:gd name="T8" fmla="*/ 31 w 31"/>
                <a:gd name="T9" fmla="*/ 146 h 146"/>
                <a:gd name="T10" fmla="*/ 9 w 31"/>
                <a:gd name="T11" fmla="*/ 0 h 146"/>
              </a:gdLst>
              <a:ahLst/>
              <a:cxnLst>
                <a:cxn ang="0">
                  <a:pos x="T0" y="T1"/>
                </a:cxn>
                <a:cxn ang="0">
                  <a:pos x="T2" y="T3"/>
                </a:cxn>
                <a:cxn ang="0">
                  <a:pos x="T4" y="T5"/>
                </a:cxn>
                <a:cxn ang="0">
                  <a:pos x="T6" y="T7"/>
                </a:cxn>
                <a:cxn ang="0">
                  <a:pos x="T8" y="T9"/>
                </a:cxn>
                <a:cxn ang="0">
                  <a:pos x="T10" y="T11"/>
                </a:cxn>
              </a:cxnLst>
              <a:rect l="0" t="0" r="r" b="b"/>
              <a:pathLst>
                <a:path w="31" h="146">
                  <a:moveTo>
                    <a:pt x="9" y="0"/>
                  </a:moveTo>
                  <a:lnTo>
                    <a:pt x="0" y="0"/>
                  </a:lnTo>
                  <a:lnTo>
                    <a:pt x="0" y="4"/>
                  </a:lnTo>
                  <a:lnTo>
                    <a:pt x="21" y="146"/>
                  </a:lnTo>
                  <a:lnTo>
                    <a:pt x="31" y="146"/>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58" name="Freeform 357"/>
            <p:cNvSpPr>
              <a:spLocks/>
            </p:cNvSpPr>
            <p:nvPr/>
          </p:nvSpPr>
          <p:spPr bwMode="auto">
            <a:xfrm>
              <a:off x="2232" y="794"/>
              <a:ext cx="24" cy="140"/>
            </a:xfrm>
            <a:custGeom>
              <a:avLst/>
              <a:gdLst>
                <a:gd name="T0" fmla="*/ 9 w 24"/>
                <a:gd name="T1" fmla="*/ 0 h 140"/>
                <a:gd name="T2" fmla="*/ 0 w 24"/>
                <a:gd name="T3" fmla="*/ 0 h 140"/>
                <a:gd name="T4" fmla="*/ 14 w 24"/>
                <a:gd name="T5" fmla="*/ 134 h 140"/>
                <a:gd name="T6" fmla="*/ 14 w 24"/>
                <a:gd name="T7" fmla="*/ 136 h 140"/>
                <a:gd name="T8" fmla="*/ 16 w 24"/>
                <a:gd name="T9" fmla="*/ 139 h 140"/>
                <a:gd name="T10" fmla="*/ 24 w 24"/>
                <a:gd name="T11" fmla="*/ 139 h 140"/>
                <a:gd name="T12" fmla="*/ 9 w 24"/>
                <a:gd name="T13" fmla="*/ 0 h 140"/>
              </a:gdLst>
              <a:ahLst/>
              <a:cxnLst>
                <a:cxn ang="0">
                  <a:pos x="T0" y="T1"/>
                </a:cxn>
                <a:cxn ang="0">
                  <a:pos x="T2" y="T3"/>
                </a:cxn>
                <a:cxn ang="0">
                  <a:pos x="T4" y="T5"/>
                </a:cxn>
                <a:cxn ang="0">
                  <a:pos x="T6" y="T7"/>
                </a:cxn>
                <a:cxn ang="0">
                  <a:pos x="T8" y="T9"/>
                </a:cxn>
                <a:cxn ang="0">
                  <a:pos x="T10" y="T11"/>
                </a:cxn>
                <a:cxn ang="0">
                  <a:pos x="T12" y="T13"/>
                </a:cxn>
              </a:cxnLst>
              <a:rect l="0" t="0" r="r" b="b"/>
              <a:pathLst>
                <a:path w="24" h="140">
                  <a:moveTo>
                    <a:pt x="9" y="0"/>
                  </a:moveTo>
                  <a:lnTo>
                    <a:pt x="0" y="0"/>
                  </a:lnTo>
                  <a:lnTo>
                    <a:pt x="14" y="134"/>
                  </a:lnTo>
                  <a:lnTo>
                    <a:pt x="14" y="136"/>
                  </a:lnTo>
                  <a:lnTo>
                    <a:pt x="16" y="139"/>
                  </a:lnTo>
                  <a:lnTo>
                    <a:pt x="24" y="139"/>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59" name="Freeform 358"/>
            <p:cNvSpPr>
              <a:spLocks/>
            </p:cNvSpPr>
            <p:nvPr/>
          </p:nvSpPr>
          <p:spPr bwMode="auto">
            <a:xfrm>
              <a:off x="2232" y="876"/>
              <a:ext cx="24" cy="55"/>
            </a:xfrm>
            <a:custGeom>
              <a:avLst/>
              <a:gdLst>
                <a:gd name="T0" fmla="*/ 7 w 24"/>
                <a:gd name="T1" fmla="*/ 0 h 55"/>
                <a:gd name="T2" fmla="*/ 0 w 24"/>
                <a:gd name="T3" fmla="*/ 0 h 55"/>
                <a:gd name="T4" fmla="*/ 0 w 24"/>
                <a:gd name="T5" fmla="*/ 7 h 55"/>
                <a:gd name="T6" fmla="*/ 14 w 24"/>
                <a:gd name="T7" fmla="*/ 55 h 55"/>
                <a:gd name="T8" fmla="*/ 24 w 24"/>
                <a:gd name="T9" fmla="*/ 50 h 55"/>
                <a:gd name="T10" fmla="*/ 7 w 24"/>
                <a:gd name="T11" fmla="*/ 0 h 55"/>
              </a:gdLst>
              <a:ahLst/>
              <a:cxnLst>
                <a:cxn ang="0">
                  <a:pos x="T0" y="T1"/>
                </a:cxn>
                <a:cxn ang="0">
                  <a:pos x="T2" y="T3"/>
                </a:cxn>
                <a:cxn ang="0">
                  <a:pos x="T4" y="T5"/>
                </a:cxn>
                <a:cxn ang="0">
                  <a:pos x="T6" y="T7"/>
                </a:cxn>
                <a:cxn ang="0">
                  <a:pos x="T8" y="T9"/>
                </a:cxn>
                <a:cxn ang="0">
                  <a:pos x="T10" y="T11"/>
                </a:cxn>
              </a:cxnLst>
              <a:rect l="0" t="0" r="r" b="b"/>
              <a:pathLst>
                <a:path w="24" h="55">
                  <a:moveTo>
                    <a:pt x="7" y="0"/>
                  </a:moveTo>
                  <a:lnTo>
                    <a:pt x="0" y="0"/>
                  </a:lnTo>
                  <a:lnTo>
                    <a:pt x="0" y="7"/>
                  </a:lnTo>
                  <a:lnTo>
                    <a:pt x="14" y="55"/>
                  </a:lnTo>
                  <a:lnTo>
                    <a:pt x="24" y="50"/>
                  </a:lnTo>
                  <a:lnTo>
                    <a:pt x="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60" name="Freeform 359"/>
            <p:cNvSpPr>
              <a:spLocks/>
            </p:cNvSpPr>
            <p:nvPr/>
          </p:nvSpPr>
          <p:spPr bwMode="auto">
            <a:xfrm>
              <a:off x="2232" y="881"/>
              <a:ext cx="20" cy="55"/>
            </a:xfrm>
            <a:custGeom>
              <a:avLst/>
              <a:gdLst>
                <a:gd name="T0" fmla="*/ 9 w 20"/>
                <a:gd name="T1" fmla="*/ 0 h 55"/>
                <a:gd name="T2" fmla="*/ 0 w 20"/>
                <a:gd name="T3" fmla="*/ 0 h 55"/>
                <a:gd name="T4" fmla="*/ 9 w 20"/>
                <a:gd name="T5" fmla="*/ 47 h 55"/>
                <a:gd name="T6" fmla="*/ 9 w 20"/>
                <a:gd name="T7" fmla="*/ 50 h 55"/>
                <a:gd name="T8" fmla="*/ 12 w 20"/>
                <a:gd name="T9" fmla="*/ 55 h 55"/>
                <a:gd name="T10" fmla="*/ 19 w 20"/>
                <a:gd name="T11" fmla="*/ 52 h 55"/>
                <a:gd name="T12" fmla="*/ 9 w 20"/>
                <a:gd name="T13" fmla="*/ 0 h 55"/>
              </a:gdLst>
              <a:ahLst/>
              <a:cxnLst>
                <a:cxn ang="0">
                  <a:pos x="T0" y="T1"/>
                </a:cxn>
                <a:cxn ang="0">
                  <a:pos x="T2" y="T3"/>
                </a:cxn>
                <a:cxn ang="0">
                  <a:pos x="T4" y="T5"/>
                </a:cxn>
                <a:cxn ang="0">
                  <a:pos x="T6" y="T7"/>
                </a:cxn>
                <a:cxn ang="0">
                  <a:pos x="T8" y="T9"/>
                </a:cxn>
                <a:cxn ang="0">
                  <a:pos x="T10" y="T11"/>
                </a:cxn>
                <a:cxn ang="0">
                  <a:pos x="T12" y="T13"/>
                </a:cxn>
              </a:cxnLst>
              <a:rect l="0" t="0" r="r" b="b"/>
              <a:pathLst>
                <a:path w="20" h="55">
                  <a:moveTo>
                    <a:pt x="9" y="0"/>
                  </a:moveTo>
                  <a:lnTo>
                    <a:pt x="0" y="0"/>
                  </a:lnTo>
                  <a:lnTo>
                    <a:pt x="9" y="47"/>
                  </a:lnTo>
                  <a:lnTo>
                    <a:pt x="9" y="50"/>
                  </a:lnTo>
                  <a:lnTo>
                    <a:pt x="12" y="55"/>
                  </a:lnTo>
                  <a:lnTo>
                    <a:pt x="19" y="52"/>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61" name="Freeform 360"/>
            <p:cNvSpPr>
              <a:spLocks/>
            </p:cNvSpPr>
            <p:nvPr/>
          </p:nvSpPr>
          <p:spPr bwMode="auto">
            <a:xfrm>
              <a:off x="2186" y="825"/>
              <a:ext cx="65" cy="106"/>
            </a:xfrm>
            <a:custGeom>
              <a:avLst/>
              <a:gdLst>
                <a:gd name="T0" fmla="*/ 9 w 65"/>
                <a:gd name="T1" fmla="*/ 0 h 106"/>
                <a:gd name="T2" fmla="*/ 0 w 65"/>
                <a:gd name="T3" fmla="*/ 4 h 106"/>
                <a:gd name="T4" fmla="*/ 2 w 65"/>
                <a:gd name="T5" fmla="*/ 9 h 106"/>
                <a:gd name="T6" fmla="*/ 55 w 65"/>
                <a:gd name="T7" fmla="*/ 105 h 106"/>
                <a:gd name="T8" fmla="*/ 64 w 65"/>
                <a:gd name="T9" fmla="*/ 100 h 106"/>
                <a:gd name="T10" fmla="*/ 9 w 65"/>
                <a:gd name="T11" fmla="*/ 0 h 106"/>
              </a:gdLst>
              <a:ahLst/>
              <a:cxnLst>
                <a:cxn ang="0">
                  <a:pos x="T0" y="T1"/>
                </a:cxn>
                <a:cxn ang="0">
                  <a:pos x="T2" y="T3"/>
                </a:cxn>
                <a:cxn ang="0">
                  <a:pos x="T4" y="T5"/>
                </a:cxn>
                <a:cxn ang="0">
                  <a:pos x="T6" y="T7"/>
                </a:cxn>
                <a:cxn ang="0">
                  <a:pos x="T8" y="T9"/>
                </a:cxn>
                <a:cxn ang="0">
                  <a:pos x="T10" y="T11"/>
                </a:cxn>
              </a:cxnLst>
              <a:rect l="0" t="0" r="r" b="b"/>
              <a:pathLst>
                <a:path w="65" h="106">
                  <a:moveTo>
                    <a:pt x="9" y="0"/>
                  </a:moveTo>
                  <a:lnTo>
                    <a:pt x="0" y="4"/>
                  </a:lnTo>
                  <a:lnTo>
                    <a:pt x="2" y="9"/>
                  </a:lnTo>
                  <a:lnTo>
                    <a:pt x="55" y="105"/>
                  </a:lnTo>
                  <a:lnTo>
                    <a:pt x="64" y="100"/>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62" name="Freeform 361"/>
            <p:cNvSpPr>
              <a:spLocks/>
            </p:cNvSpPr>
            <p:nvPr/>
          </p:nvSpPr>
          <p:spPr bwMode="auto">
            <a:xfrm>
              <a:off x="2189" y="830"/>
              <a:ext cx="62" cy="111"/>
            </a:xfrm>
            <a:custGeom>
              <a:avLst/>
              <a:gdLst>
                <a:gd name="T0" fmla="*/ 9 w 62"/>
                <a:gd name="T1" fmla="*/ 0 h 111"/>
                <a:gd name="T2" fmla="*/ 0 w 62"/>
                <a:gd name="T3" fmla="*/ 4 h 111"/>
                <a:gd name="T4" fmla="*/ 50 w 62"/>
                <a:gd name="T5" fmla="*/ 105 h 111"/>
                <a:gd name="T6" fmla="*/ 55 w 62"/>
                <a:gd name="T7" fmla="*/ 110 h 111"/>
                <a:gd name="T8" fmla="*/ 62 w 62"/>
                <a:gd name="T9" fmla="*/ 105 h 111"/>
                <a:gd name="T10" fmla="*/ 9 w 62"/>
                <a:gd name="T11" fmla="*/ 0 h 111"/>
              </a:gdLst>
              <a:ahLst/>
              <a:cxnLst>
                <a:cxn ang="0">
                  <a:pos x="T0" y="T1"/>
                </a:cxn>
                <a:cxn ang="0">
                  <a:pos x="T2" y="T3"/>
                </a:cxn>
                <a:cxn ang="0">
                  <a:pos x="T4" y="T5"/>
                </a:cxn>
                <a:cxn ang="0">
                  <a:pos x="T6" y="T7"/>
                </a:cxn>
                <a:cxn ang="0">
                  <a:pos x="T8" y="T9"/>
                </a:cxn>
                <a:cxn ang="0">
                  <a:pos x="T10" y="T11"/>
                </a:cxn>
              </a:cxnLst>
              <a:rect l="0" t="0" r="r" b="b"/>
              <a:pathLst>
                <a:path w="62" h="111">
                  <a:moveTo>
                    <a:pt x="9" y="0"/>
                  </a:moveTo>
                  <a:lnTo>
                    <a:pt x="0" y="4"/>
                  </a:lnTo>
                  <a:lnTo>
                    <a:pt x="50" y="105"/>
                  </a:lnTo>
                  <a:lnTo>
                    <a:pt x="55" y="110"/>
                  </a:lnTo>
                  <a:lnTo>
                    <a:pt x="62" y="105"/>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63" name="Freeform 362"/>
            <p:cNvSpPr>
              <a:spLocks/>
            </p:cNvSpPr>
            <p:nvPr/>
          </p:nvSpPr>
          <p:spPr bwMode="auto">
            <a:xfrm>
              <a:off x="2196" y="898"/>
              <a:ext cx="50" cy="40"/>
            </a:xfrm>
            <a:custGeom>
              <a:avLst/>
              <a:gdLst>
                <a:gd name="T0" fmla="*/ 7 w 50"/>
                <a:gd name="T1" fmla="*/ 0 h 40"/>
                <a:gd name="T2" fmla="*/ 0 w 50"/>
                <a:gd name="T3" fmla="*/ 7 h 40"/>
                <a:gd name="T4" fmla="*/ 4 w 50"/>
                <a:gd name="T5" fmla="*/ 9 h 40"/>
                <a:gd name="T6" fmla="*/ 4 w 50"/>
                <a:gd name="T7" fmla="*/ 12 h 40"/>
                <a:gd name="T8" fmla="*/ 45 w 50"/>
                <a:gd name="T9" fmla="*/ 40 h 40"/>
                <a:gd name="T10" fmla="*/ 50 w 50"/>
                <a:gd name="T11" fmla="*/ 31 h 40"/>
                <a:gd name="T12" fmla="*/ 7 w 50"/>
                <a:gd name="T13" fmla="*/ 0 h 40"/>
              </a:gdLst>
              <a:ahLst/>
              <a:cxnLst>
                <a:cxn ang="0">
                  <a:pos x="T0" y="T1"/>
                </a:cxn>
                <a:cxn ang="0">
                  <a:pos x="T2" y="T3"/>
                </a:cxn>
                <a:cxn ang="0">
                  <a:pos x="T4" y="T5"/>
                </a:cxn>
                <a:cxn ang="0">
                  <a:pos x="T6" y="T7"/>
                </a:cxn>
                <a:cxn ang="0">
                  <a:pos x="T8" y="T9"/>
                </a:cxn>
                <a:cxn ang="0">
                  <a:pos x="T10" y="T11"/>
                </a:cxn>
                <a:cxn ang="0">
                  <a:pos x="T12" y="T13"/>
                </a:cxn>
              </a:cxnLst>
              <a:rect l="0" t="0" r="r" b="b"/>
              <a:pathLst>
                <a:path w="50" h="40">
                  <a:moveTo>
                    <a:pt x="7" y="0"/>
                  </a:moveTo>
                  <a:lnTo>
                    <a:pt x="0" y="7"/>
                  </a:lnTo>
                  <a:lnTo>
                    <a:pt x="4" y="9"/>
                  </a:lnTo>
                  <a:lnTo>
                    <a:pt x="4" y="12"/>
                  </a:lnTo>
                  <a:lnTo>
                    <a:pt x="45" y="40"/>
                  </a:lnTo>
                  <a:lnTo>
                    <a:pt x="50" y="31"/>
                  </a:lnTo>
                  <a:lnTo>
                    <a:pt x="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64" name="Freeform 363"/>
            <p:cNvSpPr>
              <a:spLocks/>
            </p:cNvSpPr>
            <p:nvPr/>
          </p:nvSpPr>
          <p:spPr bwMode="auto">
            <a:xfrm>
              <a:off x="2201" y="902"/>
              <a:ext cx="38" cy="36"/>
            </a:xfrm>
            <a:custGeom>
              <a:avLst/>
              <a:gdLst>
                <a:gd name="T0" fmla="*/ 4 w 38"/>
                <a:gd name="T1" fmla="*/ 0 h 36"/>
                <a:gd name="T2" fmla="*/ 0 w 38"/>
                <a:gd name="T3" fmla="*/ 4 h 36"/>
                <a:gd name="T4" fmla="*/ 31 w 38"/>
                <a:gd name="T5" fmla="*/ 36 h 36"/>
                <a:gd name="T6" fmla="*/ 38 w 38"/>
                <a:gd name="T7" fmla="*/ 28 h 36"/>
                <a:gd name="T8" fmla="*/ 4 w 38"/>
                <a:gd name="T9" fmla="*/ 0 h 36"/>
              </a:gdLst>
              <a:ahLst/>
              <a:cxnLst>
                <a:cxn ang="0">
                  <a:pos x="T0" y="T1"/>
                </a:cxn>
                <a:cxn ang="0">
                  <a:pos x="T2" y="T3"/>
                </a:cxn>
                <a:cxn ang="0">
                  <a:pos x="T4" y="T5"/>
                </a:cxn>
                <a:cxn ang="0">
                  <a:pos x="T6" y="T7"/>
                </a:cxn>
                <a:cxn ang="0">
                  <a:pos x="T8" y="T9"/>
                </a:cxn>
              </a:cxnLst>
              <a:rect l="0" t="0" r="r" b="b"/>
              <a:pathLst>
                <a:path w="38" h="36">
                  <a:moveTo>
                    <a:pt x="4" y="0"/>
                  </a:moveTo>
                  <a:lnTo>
                    <a:pt x="0" y="4"/>
                  </a:lnTo>
                  <a:lnTo>
                    <a:pt x="31" y="36"/>
                  </a:lnTo>
                  <a:lnTo>
                    <a:pt x="38" y="28"/>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65" name="Freeform 364"/>
            <p:cNvSpPr>
              <a:spLocks/>
            </p:cNvSpPr>
            <p:nvPr/>
          </p:nvSpPr>
          <p:spPr bwMode="auto">
            <a:xfrm>
              <a:off x="1812" y="1087"/>
              <a:ext cx="43" cy="41"/>
            </a:xfrm>
            <a:custGeom>
              <a:avLst/>
              <a:gdLst>
                <a:gd name="T0" fmla="*/ 38 w 43"/>
                <a:gd name="T1" fmla="*/ 0 h 41"/>
                <a:gd name="T2" fmla="*/ 33 w 43"/>
                <a:gd name="T3" fmla="*/ 2 h 41"/>
                <a:gd name="T4" fmla="*/ 33 w 43"/>
                <a:gd name="T5" fmla="*/ 4 h 41"/>
                <a:gd name="T6" fmla="*/ 0 w 43"/>
                <a:gd name="T7" fmla="*/ 33 h 41"/>
                <a:gd name="T8" fmla="*/ 7 w 43"/>
                <a:gd name="T9" fmla="*/ 40 h 41"/>
                <a:gd name="T10" fmla="*/ 43 w 43"/>
                <a:gd name="T11" fmla="*/ 7 h 41"/>
                <a:gd name="T12" fmla="*/ 38 w 43"/>
                <a:gd name="T13" fmla="*/ 0 h 41"/>
              </a:gdLst>
              <a:ahLst/>
              <a:cxnLst>
                <a:cxn ang="0">
                  <a:pos x="T0" y="T1"/>
                </a:cxn>
                <a:cxn ang="0">
                  <a:pos x="T2" y="T3"/>
                </a:cxn>
                <a:cxn ang="0">
                  <a:pos x="T4" y="T5"/>
                </a:cxn>
                <a:cxn ang="0">
                  <a:pos x="T6" y="T7"/>
                </a:cxn>
                <a:cxn ang="0">
                  <a:pos x="T8" y="T9"/>
                </a:cxn>
                <a:cxn ang="0">
                  <a:pos x="T10" y="T11"/>
                </a:cxn>
                <a:cxn ang="0">
                  <a:pos x="T12" y="T13"/>
                </a:cxn>
              </a:cxnLst>
              <a:rect l="0" t="0" r="r" b="b"/>
              <a:pathLst>
                <a:path w="43" h="41">
                  <a:moveTo>
                    <a:pt x="38" y="0"/>
                  </a:moveTo>
                  <a:lnTo>
                    <a:pt x="33" y="2"/>
                  </a:lnTo>
                  <a:lnTo>
                    <a:pt x="33" y="4"/>
                  </a:lnTo>
                  <a:lnTo>
                    <a:pt x="0" y="33"/>
                  </a:lnTo>
                  <a:lnTo>
                    <a:pt x="7" y="40"/>
                  </a:lnTo>
                  <a:lnTo>
                    <a:pt x="43" y="7"/>
                  </a:lnTo>
                  <a:lnTo>
                    <a:pt x="38"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66" name="Freeform 365"/>
            <p:cNvSpPr>
              <a:spLocks/>
            </p:cNvSpPr>
            <p:nvPr/>
          </p:nvSpPr>
          <p:spPr bwMode="auto">
            <a:xfrm>
              <a:off x="1800" y="1090"/>
              <a:ext cx="50" cy="36"/>
            </a:xfrm>
            <a:custGeom>
              <a:avLst/>
              <a:gdLst>
                <a:gd name="T0" fmla="*/ 45 w 50"/>
                <a:gd name="T1" fmla="*/ 0 h 36"/>
                <a:gd name="T2" fmla="*/ 4 w 50"/>
                <a:gd name="T3" fmla="*/ 24 h 36"/>
                <a:gd name="T4" fmla="*/ 2 w 50"/>
                <a:gd name="T5" fmla="*/ 26 h 36"/>
                <a:gd name="T6" fmla="*/ 0 w 50"/>
                <a:gd name="T7" fmla="*/ 31 h 36"/>
                <a:gd name="T8" fmla="*/ 4 w 50"/>
                <a:gd name="T9" fmla="*/ 36 h 36"/>
                <a:gd name="T10" fmla="*/ 50 w 50"/>
                <a:gd name="T11" fmla="*/ 9 h 36"/>
                <a:gd name="T12" fmla="*/ 45 w 50"/>
                <a:gd name="T13" fmla="*/ 0 h 36"/>
              </a:gdLst>
              <a:ahLst/>
              <a:cxnLst>
                <a:cxn ang="0">
                  <a:pos x="T0" y="T1"/>
                </a:cxn>
                <a:cxn ang="0">
                  <a:pos x="T2" y="T3"/>
                </a:cxn>
                <a:cxn ang="0">
                  <a:pos x="T4" y="T5"/>
                </a:cxn>
                <a:cxn ang="0">
                  <a:pos x="T6" y="T7"/>
                </a:cxn>
                <a:cxn ang="0">
                  <a:pos x="T8" y="T9"/>
                </a:cxn>
                <a:cxn ang="0">
                  <a:pos x="T10" y="T11"/>
                </a:cxn>
                <a:cxn ang="0">
                  <a:pos x="T12" y="T13"/>
                </a:cxn>
              </a:cxnLst>
              <a:rect l="0" t="0" r="r" b="b"/>
              <a:pathLst>
                <a:path w="50" h="36">
                  <a:moveTo>
                    <a:pt x="45" y="0"/>
                  </a:moveTo>
                  <a:lnTo>
                    <a:pt x="4" y="24"/>
                  </a:lnTo>
                  <a:lnTo>
                    <a:pt x="2" y="26"/>
                  </a:lnTo>
                  <a:lnTo>
                    <a:pt x="0" y="31"/>
                  </a:lnTo>
                  <a:lnTo>
                    <a:pt x="4" y="36"/>
                  </a:lnTo>
                  <a:lnTo>
                    <a:pt x="50" y="9"/>
                  </a:lnTo>
                  <a:lnTo>
                    <a:pt x="45"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67" name="Freeform 366"/>
            <p:cNvSpPr>
              <a:spLocks/>
            </p:cNvSpPr>
            <p:nvPr/>
          </p:nvSpPr>
          <p:spPr bwMode="auto">
            <a:xfrm>
              <a:off x="1802" y="1008"/>
              <a:ext cx="70" cy="113"/>
            </a:xfrm>
            <a:custGeom>
              <a:avLst/>
              <a:gdLst>
                <a:gd name="T0" fmla="*/ 60 w 70"/>
                <a:gd name="T1" fmla="*/ 0 h 113"/>
                <a:gd name="T2" fmla="*/ 57 w 70"/>
                <a:gd name="T3" fmla="*/ 4 h 113"/>
                <a:gd name="T4" fmla="*/ 0 w 70"/>
                <a:gd name="T5" fmla="*/ 107 h 113"/>
                <a:gd name="T6" fmla="*/ 9 w 70"/>
                <a:gd name="T7" fmla="*/ 112 h 113"/>
                <a:gd name="T8" fmla="*/ 69 w 70"/>
                <a:gd name="T9" fmla="*/ 4 h 113"/>
                <a:gd name="T10" fmla="*/ 60 w 70"/>
                <a:gd name="T11" fmla="*/ 0 h 113"/>
              </a:gdLst>
              <a:ahLst/>
              <a:cxnLst>
                <a:cxn ang="0">
                  <a:pos x="T0" y="T1"/>
                </a:cxn>
                <a:cxn ang="0">
                  <a:pos x="T2" y="T3"/>
                </a:cxn>
                <a:cxn ang="0">
                  <a:pos x="T4" y="T5"/>
                </a:cxn>
                <a:cxn ang="0">
                  <a:pos x="T6" y="T7"/>
                </a:cxn>
                <a:cxn ang="0">
                  <a:pos x="T8" y="T9"/>
                </a:cxn>
                <a:cxn ang="0">
                  <a:pos x="T10" y="T11"/>
                </a:cxn>
              </a:cxnLst>
              <a:rect l="0" t="0" r="r" b="b"/>
              <a:pathLst>
                <a:path w="70" h="113">
                  <a:moveTo>
                    <a:pt x="60" y="0"/>
                  </a:moveTo>
                  <a:lnTo>
                    <a:pt x="57" y="4"/>
                  </a:lnTo>
                  <a:lnTo>
                    <a:pt x="0" y="107"/>
                  </a:lnTo>
                  <a:lnTo>
                    <a:pt x="9" y="112"/>
                  </a:lnTo>
                  <a:lnTo>
                    <a:pt x="69" y="4"/>
                  </a:lnTo>
                  <a:lnTo>
                    <a:pt x="60"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68" name="Freeform 367"/>
            <p:cNvSpPr>
              <a:spLocks/>
            </p:cNvSpPr>
            <p:nvPr/>
          </p:nvSpPr>
          <p:spPr bwMode="auto">
            <a:xfrm>
              <a:off x="1798" y="1013"/>
              <a:ext cx="72" cy="105"/>
            </a:xfrm>
            <a:custGeom>
              <a:avLst/>
              <a:gdLst>
                <a:gd name="T0" fmla="*/ 62 w 72"/>
                <a:gd name="T1" fmla="*/ 0 h 105"/>
                <a:gd name="T2" fmla="*/ 0 w 72"/>
                <a:gd name="T3" fmla="*/ 96 h 105"/>
                <a:gd name="T4" fmla="*/ 0 w 72"/>
                <a:gd name="T5" fmla="*/ 100 h 105"/>
                <a:gd name="T6" fmla="*/ 7 w 72"/>
                <a:gd name="T7" fmla="*/ 105 h 105"/>
                <a:gd name="T8" fmla="*/ 71 w 72"/>
                <a:gd name="T9" fmla="*/ 4 h 105"/>
                <a:gd name="T10" fmla="*/ 62 w 72"/>
                <a:gd name="T11" fmla="*/ 0 h 105"/>
              </a:gdLst>
              <a:ahLst/>
              <a:cxnLst>
                <a:cxn ang="0">
                  <a:pos x="T0" y="T1"/>
                </a:cxn>
                <a:cxn ang="0">
                  <a:pos x="T2" y="T3"/>
                </a:cxn>
                <a:cxn ang="0">
                  <a:pos x="T4" y="T5"/>
                </a:cxn>
                <a:cxn ang="0">
                  <a:pos x="T6" y="T7"/>
                </a:cxn>
                <a:cxn ang="0">
                  <a:pos x="T8" y="T9"/>
                </a:cxn>
                <a:cxn ang="0">
                  <a:pos x="T10" y="T11"/>
                </a:cxn>
              </a:cxnLst>
              <a:rect l="0" t="0" r="r" b="b"/>
              <a:pathLst>
                <a:path w="72" h="105">
                  <a:moveTo>
                    <a:pt x="62" y="0"/>
                  </a:moveTo>
                  <a:lnTo>
                    <a:pt x="0" y="96"/>
                  </a:lnTo>
                  <a:lnTo>
                    <a:pt x="0" y="100"/>
                  </a:lnTo>
                  <a:lnTo>
                    <a:pt x="7" y="105"/>
                  </a:lnTo>
                  <a:lnTo>
                    <a:pt x="71" y="4"/>
                  </a:lnTo>
                  <a:lnTo>
                    <a:pt x="62"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69" name="Freeform 368"/>
            <p:cNvSpPr>
              <a:spLocks/>
            </p:cNvSpPr>
            <p:nvPr/>
          </p:nvSpPr>
          <p:spPr bwMode="auto">
            <a:xfrm>
              <a:off x="1798" y="998"/>
              <a:ext cx="38" cy="115"/>
            </a:xfrm>
            <a:custGeom>
              <a:avLst/>
              <a:gdLst>
                <a:gd name="T0" fmla="*/ 31 w 38"/>
                <a:gd name="T1" fmla="*/ 0 h 115"/>
                <a:gd name="T2" fmla="*/ 28 w 38"/>
                <a:gd name="T3" fmla="*/ 4 h 115"/>
                <a:gd name="T4" fmla="*/ 0 w 38"/>
                <a:gd name="T5" fmla="*/ 110 h 115"/>
                <a:gd name="T6" fmla="*/ 9 w 38"/>
                <a:gd name="T7" fmla="*/ 115 h 115"/>
                <a:gd name="T8" fmla="*/ 38 w 38"/>
                <a:gd name="T9" fmla="*/ 4 h 115"/>
                <a:gd name="T10" fmla="*/ 31 w 38"/>
                <a:gd name="T11" fmla="*/ 0 h 115"/>
              </a:gdLst>
              <a:ahLst/>
              <a:cxnLst>
                <a:cxn ang="0">
                  <a:pos x="T0" y="T1"/>
                </a:cxn>
                <a:cxn ang="0">
                  <a:pos x="T2" y="T3"/>
                </a:cxn>
                <a:cxn ang="0">
                  <a:pos x="T4" y="T5"/>
                </a:cxn>
                <a:cxn ang="0">
                  <a:pos x="T6" y="T7"/>
                </a:cxn>
                <a:cxn ang="0">
                  <a:pos x="T8" y="T9"/>
                </a:cxn>
                <a:cxn ang="0">
                  <a:pos x="T10" y="T11"/>
                </a:cxn>
              </a:cxnLst>
              <a:rect l="0" t="0" r="r" b="b"/>
              <a:pathLst>
                <a:path w="38" h="115">
                  <a:moveTo>
                    <a:pt x="31" y="0"/>
                  </a:moveTo>
                  <a:lnTo>
                    <a:pt x="28" y="4"/>
                  </a:lnTo>
                  <a:lnTo>
                    <a:pt x="0" y="110"/>
                  </a:lnTo>
                  <a:lnTo>
                    <a:pt x="9" y="115"/>
                  </a:lnTo>
                  <a:lnTo>
                    <a:pt x="38" y="4"/>
                  </a:lnTo>
                  <a:lnTo>
                    <a:pt x="31"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70" name="Freeform 369"/>
            <p:cNvSpPr>
              <a:spLocks/>
            </p:cNvSpPr>
            <p:nvPr/>
          </p:nvSpPr>
          <p:spPr bwMode="auto">
            <a:xfrm>
              <a:off x="1786" y="1003"/>
              <a:ext cx="50" cy="120"/>
            </a:xfrm>
            <a:custGeom>
              <a:avLst/>
              <a:gdLst>
                <a:gd name="T0" fmla="*/ 40 w 50"/>
                <a:gd name="T1" fmla="*/ 0 h 120"/>
                <a:gd name="T2" fmla="*/ 0 w 50"/>
                <a:gd name="T3" fmla="*/ 110 h 120"/>
                <a:gd name="T4" fmla="*/ 0 w 50"/>
                <a:gd name="T5" fmla="*/ 117 h 120"/>
                <a:gd name="T6" fmla="*/ 7 w 50"/>
                <a:gd name="T7" fmla="*/ 120 h 120"/>
                <a:gd name="T8" fmla="*/ 50 w 50"/>
                <a:gd name="T9" fmla="*/ 4 h 120"/>
                <a:gd name="T10" fmla="*/ 40 w 50"/>
                <a:gd name="T11" fmla="*/ 0 h 120"/>
              </a:gdLst>
              <a:ahLst/>
              <a:cxnLst>
                <a:cxn ang="0">
                  <a:pos x="T0" y="T1"/>
                </a:cxn>
                <a:cxn ang="0">
                  <a:pos x="T2" y="T3"/>
                </a:cxn>
                <a:cxn ang="0">
                  <a:pos x="T4" y="T5"/>
                </a:cxn>
                <a:cxn ang="0">
                  <a:pos x="T6" y="T7"/>
                </a:cxn>
                <a:cxn ang="0">
                  <a:pos x="T8" y="T9"/>
                </a:cxn>
                <a:cxn ang="0">
                  <a:pos x="T10" y="T11"/>
                </a:cxn>
              </a:cxnLst>
              <a:rect l="0" t="0" r="r" b="b"/>
              <a:pathLst>
                <a:path w="50" h="120">
                  <a:moveTo>
                    <a:pt x="40" y="0"/>
                  </a:moveTo>
                  <a:lnTo>
                    <a:pt x="0" y="110"/>
                  </a:lnTo>
                  <a:lnTo>
                    <a:pt x="0" y="117"/>
                  </a:lnTo>
                  <a:lnTo>
                    <a:pt x="7" y="120"/>
                  </a:lnTo>
                  <a:lnTo>
                    <a:pt x="50" y="4"/>
                  </a:lnTo>
                  <a:lnTo>
                    <a:pt x="40"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71" name="Freeform 370"/>
            <p:cNvSpPr>
              <a:spLocks/>
            </p:cNvSpPr>
            <p:nvPr/>
          </p:nvSpPr>
          <p:spPr bwMode="auto">
            <a:xfrm>
              <a:off x="1786" y="898"/>
              <a:ext cx="55" cy="218"/>
            </a:xfrm>
            <a:custGeom>
              <a:avLst/>
              <a:gdLst>
                <a:gd name="T0" fmla="*/ 55 w 55"/>
                <a:gd name="T1" fmla="*/ 0 h 218"/>
                <a:gd name="T2" fmla="*/ 48 w 55"/>
                <a:gd name="T3" fmla="*/ 0 h 218"/>
                <a:gd name="T4" fmla="*/ 45 w 55"/>
                <a:gd name="T5" fmla="*/ 4 h 218"/>
                <a:gd name="T6" fmla="*/ 0 w 55"/>
                <a:gd name="T7" fmla="*/ 218 h 218"/>
                <a:gd name="T8" fmla="*/ 9 w 55"/>
                <a:gd name="T9" fmla="*/ 218 h 218"/>
                <a:gd name="T10" fmla="*/ 55 w 55"/>
                <a:gd name="T11" fmla="*/ 0 h 218"/>
              </a:gdLst>
              <a:ahLst/>
              <a:cxnLst>
                <a:cxn ang="0">
                  <a:pos x="T0" y="T1"/>
                </a:cxn>
                <a:cxn ang="0">
                  <a:pos x="T2" y="T3"/>
                </a:cxn>
                <a:cxn ang="0">
                  <a:pos x="T4" y="T5"/>
                </a:cxn>
                <a:cxn ang="0">
                  <a:pos x="T6" y="T7"/>
                </a:cxn>
                <a:cxn ang="0">
                  <a:pos x="T8" y="T9"/>
                </a:cxn>
                <a:cxn ang="0">
                  <a:pos x="T10" y="T11"/>
                </a:cxn>
              </a:cxnLst>
              <a:rect l="0" t="0" r="r" b="b"/>
              <a:pathLst>
                <a:path w="55" h="218">
                  <a:moveTo>
                    <a:pt x="55" y="0"/>
                  </a:moveTo>
                  <a:lnTo>
                    <a:pt x="48" y="0"/>
                  </a:lnTo>
                  <a:lnTo>
                    <a:pt x="45" y="4"/>
                  </a:lnTo>
                  <a:lnTo>
                    <a:pt x="0" y="218"/>
                  </a:lnTo>
                  <a:lnTo>
                    <a:pt x="9" y="218"/>
                  </a:lnTo>
                  <a:lnTo>
                    <a:pt x="55"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72" name="Freeform 371"/>
            <p:cNvSpPr>
              <a:spLocks/>
            </p:cNvSpPr>
            <p:nvPr/>
          </p:nvSpPr>
          <p:spPr bwMode="auto">
            <a:xfrm>
              <a:off x="1778" y="902"/>
              <a:ext cx="63" cy="216"/>
            </a:xfrm>
            <a:custGeom>
              <a:avLst/>
              <a:gdLst>
                <a:gd name="T0" fmla="*/ 62 w 63"/>
                <a:gd name="T1" fmla="*/ 0 h 216"/>
                <a:gd name="T2" fmla="*/ 52 w 63"/>
                <a:gd name="T3" fmla="*/ 0 h 216"/>
                <a:gd name="T4" fmla="*/ 0 w 63"/>
                <a:gd name="T5" fmla="*/ 211 h 216"/>
                <a:gd name="T6" fmla="*/ 0 w 63"/>
                <a:gd name="T7" fmla="*/ 216 h 216"/>
                <a:gd name="T8" fmla="*/ 7 w 63"/>
                <a:gd name="T9" fmla="*/ 216 h 216"/>
                <a:gd name="T10" fmla="*/ 62 w 63"/>
                <a:gd name="T11" fmla="*/ 0 h 216"/>
              </a:gdLst>
              <a:ahLst/>
              <a:cxnLst>
                <a:cxn ang="0">
                  <a:pos x="T0" y="T1"/>
                </a:cxn>
                <a:cxn ang="0">
                  <a:pos x="T2" y="T3"/>
                </a:cxn>
                <a:cxn ang="0">
                  <a:pos x="T4" y="T5"/>
                </a:cxn>
                <a:cxn ang="0">
                  <a:pos x="T6" y="T7"/>
                </a:cxn>
                <a:cxn ang="0">
                  <a:pos x="T8" y="T9"/>
                </a:cxn>
                <a:cxn ang="0">
                  <a:pos x="T10" y="T11"/>
                </a:cxn>
              </a:cxnLst>
              <a:rect l="0" t="0" r="r" b="b"/>
              <a:pathLst>
                <a:path w="63" h="216">
                  <a:moveTo>
                    <a:pt x="62" y="0"/>
                  </a:moveTo>
                  <a:lnTo>
                    <a:pt x="52" y="0"/>
                  </a:lnTo>
                  <a:lnTo>
                    <a:pt x="0" y="211"/>
                  </a:lnTo>
                  <a:lnTo>
                    <a:pt x="0" y="216"/>
                  </a:lnTo>
                  <a:lnTo>
                    <a:pt x="7" y="216"/>
                  </a:lnTo>
                  <a:lnTo>
                    <a:pt x="62"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73" name="Freeform 372"/>
            <p:cNvSpPr>
              <a:spLocks/>
            </p:cNvSpPr>
            <p:nvPr/>
          </p:nvSpPr>
          <p:spPr bwMode="auto">
            <a:xfrm>
              <a:off x="1776" y="1013"/>
              <a:ext cx="20" cy="100"/>
            </a:xfrm>
            <a:custGeom>
              <a:avLst/>
              <a:gdLst>
                <a:gd name="T0" fmla="*/ 9 w 20"/>
                <a:gd name="T1" fmla="*/ 0 h 100"/>
                <a:gd name="T2" fmla="*/ 0 w 20"/>
                <a:gd name="T3" fmla="*/ 0 h 100"/>
                <a:gd name="T4" fmla="*/ 0 w 20"/>
                <a:gd name="T5" fmla="*/ 4 h 100"/>
                <a:gd name="T6" fmla="*/ 2 w 20"/>
                <a:gd name="T7" fmla="*/ 100 h 100"/>
                <a:gd name="T8" fmla="*/ 11 w 20"/>
                <a:gd name="T9" fmla="*/ 100 h 100"/>
                <a:gd name="T10" fmla="*/ 9 w 20"/>
                <a:gd name="T11" fmla="*/ 0 h 100"/>
              </a:gdLst>
              <a:ahLst/>
              <a:cxnLst>
                <a:cxn ang="0">
                  <a:pos x="T0" y="T1"/>
                </a:cxn>
                <a:cxn ang="0">
                  <a:pos x="T2" y="T3"/>
                </a:cxn>
                <a:cxn ang="0">
                  <a:pos x="T4" y="T5"/>
                </a:cxn>
                <a:cxn ang="0">
                  <a:pos x="T6" y="T7"/>
                </a:cxn>
                <a:cxn ang="0">
                  <a:pos x="T8" y="T9"/>
                </a:cxn>
                <a:cxn ang="0">
                  <a:pos x="T10" y="T11"/>
                </a:cxn>
              </a:cxnLst>
              <a:rect l="0" t="0" r="r" b="b"/>
              <a:pathLst>
                <a:path w="20" h="100">
                  <a:moveTo>
                    <a:pt x="9" y="0"/>
                  </a:moveTo>
                  <a:lnTo>
                    <a:pt x="0" y="0"/>
                  </a:lnTo>
                  <a:lnTo>
                    <a:pt x="0" y="4"/>
                  </a:lnTo>
                  <a:lnTo>
                    <a:pt x="2" y="100"/>
                  </a:lnTo>
                  <a:lnTo>
                    <a:pt x="11" y="100"/>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74" name="Freeform 373"/>
            <p:cNvSpPr>
              <a:spLocks/>
            </p:cNvSpPr>
            <p:nvPr/>
          </p:nvSpPr>
          <p:spPr bwMode="auto">
            <a:xfrm>
              <a:off x="1769" y="1018"/>
              <a:ext cx="20" cy="93"/>
            </a:xfrm>
            <a:custGeom>
              <a:avLst/>
              <a:gdLst>
                <a:gd name="T0" fmla="*/ 16 w 20"/>
                <a:gd name="T1" fmla="*/ 0 h 93"/>
                <a:gd name="T2" fmla="*/ 7 w 20"/>
                <a:gd name="T3" fmla="*/ 0 h 93"/>
                <a:gd name="T4" fmla="*/ 0 w 20"/>
                <a:gd name="T5" fmla="*/ 88 h 93"/>
                <a:gd name="T6" fmla="*/ 0 w 20"/>
                <a:gd name="T7" fmla="*/ 93 h 93"/>
                <a:gd name="T8" fmla="*/ 9 w 20"/>
                <a:gd name="T9" fmla="*/ 93 h 93"/>
                <a:gd name="T10" fmla="*/ 16 w 20"/>
                <a:gd name="T11" fmla="*/ 0 h 93"/>
              </a:gdLst>
              <a:ahLst/>
              <a:cxnLst>
                <a:cxn ang="0">
                  <a:pos x="T0" y="T1"/>
                </a:cxn>
                <a:cxn ang="0">
                  <a:pos x="T2" y="T3"/>
                </a:cxn>
                <a:cxn ang="0">
                  <a:pos x="T4" y="T5"/>
                </a:cxn>
                <a:cxn ang="0">
                  <a:pos x="T6" y="T7"/>
                </a:cxn>
                <a:cxn ang="0">
                  <a:pos x="T8" y="T9"/>
                </a:cxn>
                <a:cxn ang="0">
                  <a:pos x="T10" y="T11"/>
                </a:cxn>
              </a:cxnLst>
              <a:rect l="0" t="0" r="r" b="b"/>
              <a:pathLst>
                <a:path w="20" h="93">
                  <a:moveTo>
                    <a:pt x="16" y="0"/>
                  </a:moveTo>
                  <a:lnTo>
                    <a:pt x="7" y="0"/>
                  </a:lnTo>
                  <a:lnTo>
                    <a:pt x="0" y="88"/>
                  </a:lnTo>
                  <a:lnTo>
                    <a:pt x="0" y="93"/>
                  </a:lnTo>
                  <a:lnTo>
                    <a:pt x="9" y="93"/>
                  </a:lnTo>
                  <a:lnTo>
                    <a:pt x="16"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75" name="Freeform 374"/>
            <p:cNvSpPr>
              <a:spLocks/>
            </p:cNvSpPr>
            <p:nvPr/>
          </p:nvSpPr>
          <p:spPr bwMode="auto">
            <a:xfrm>
              <a:off x="1750" y="881"/>
              <a:ext cx="28" cy="225"/>
            </a:xfrm>
            <a:custGeom>
              <a:avLst/>
              <a:gdLst>
                <a:gd name="T0" fmla="*/ 9 w 28"/>
                <a:gd name="T1" fmla="*/ 0 h 225"/>
                <a:gd name="T2" fmla="*/ 0 w 28"/>
                <a:gd name="T3" fmla="*/ 0 h 225"/>
                <a:gd name="T4" fmla="*/ 0 w 28"/>
                <a:gd name="T5" fmla="*/ 4 h 225"/>
                <a:gd name="T6" fmla="*/ 19 w 28"/>
                <a:gd name="T7" fmla="*/ 225 h 225"/>
                <a:gd name="T8" fmla="*/ 28 w 28"/>
                <a:gd name="T9" fmla="*/ 225 h 225"/>
                <a:gd name="T10" fmla="*/ 9 w 28"/>
                <a:gd name="T11" fmla="*/ 0 h 225"/>
              </a:gdLst>
              <a:ahLst/>
              <a:cxnLst>
                <a:cxn ang="0">
                  <a:pos x="T0" y="T1"/>
                </a:cxn>
                <a:cxn ang="0">
                  <a:pos x="T2" y="T3"/>
                </a:cxn>
                <a:cxn ang="0">
                  <a:pos x="T4" y="T5"/>
                </a:cxn>
                <a:cxn ang="0">
                  <a:pos x="T6" y="T7"/>
                </a:cxn>
                <a:cxn ang="0">
                  <a:pos x="T8" y="T9"/>
                </a:cxn>
                <a:cxn ang="0">
                  <a:pos x="T10" y="T11"/>
                </a:cxn>
              </a:cxnLst>
              <a:rect l="0" t="0" r="r" b="b"/>
              <a:pathLst>
                <a:path w="28" h="225">
                  <a:moveTo>
                    <a:pt x="9" y="0"/>
                  </a:moveTo>
                  <a:lnTo>
                    <a:pt x="0" y="0"/>
                  </a:lnTo>
                  <a:lnTo>
                    <a:pt x="0" y="4"/>
                  </a:lnTo>
                  <a:lnTo>
                    <a:pt x="19" y="225"/>
                  </a:lnTo>
                  <a:lnTo>
                    <a:pt x="28" y="225"/>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76" name="Freeform 375"/>
            <p:cNvSpPr>
              <a:spLocks/>
            </p:cNvSpPr>
            <p:nvPr/>
          </p:nvSpPr>
          <p:spPr bwMode="auto">
            <a:xfrm>
              <a:off x="1750" y="885"/>
              <a:ext cx="24" cy="233"/>
            </a:xfrm>
            <a:custGeom>
              <a:avLst/>
              <a:gdLst>
                <a:gd name="T0" fmla="*/ 9 w 24"/>
                <a:gd name="T1" fmla="*/ 0 h 233"/>
                <a:gd name="T2" fmla="*/ 0 w 24"/>
                <a:gd name="T3" fmla="*/ 0 h 233"/>
                <a:gd name="T4" fmla="*/ 14 w 24"/>
                <a:gd name="T5" fmla="*/ 227 h 233"/>
                <a:gd name="T6" fmla="*/ 16 w 24"/>
                <a:gd name="T7" fmla="*/ 232 h 233"/>
                <a:gd name="T8" fmla="*/ 24 w 24"/>
                <a:gd name="T9" fmla="*/ 232 h 233"/>
                <a:gd name="T10" fmla="*/ 9 w 24"/>
                <a:gd name="T11" fmla="*/ 0 h 233"/>
              </a:gdLst>
              <a:ahLst/>
              <a:cxnLst>
                <a:cxn ang="0">
                  <a:pos x="T0" y="T1"/>
                </a:cxn>
                <a:cxn ang="0">
                  <a:pos x="T2" y="T3"/>
                </a:cxn>
                <a:cxn ang="0">
                  <a:pos x="T4" y="T5"/>
                </a:cxn>
                <a:cxn ang="0">
                  <a:pos x="T6" y="T7"/>
                </a:cxn>
                <a:cxn ang="0">
                  <a:pos x="T8" y="T9"/>
                </a:cxn>
                <a:cxn ang="0">
                  <a:pos x="T10" y="T11"/>
                </a:cxn>
              </a:cxnLst>
              <a:rect l="0" t="0" r="r" b="b"/>
              <a:pathLst>
                <a:path w="24" h="233">
                  <a:moveTo>
                    <a:pt x="9" y="0"/>
                  </a:moveTo>
                  <a:lnTo>
                    <a:pt x="0" y="0"/>
                  </a:lnTo>
                  <a:lnTo>
                    <a:pt x="14" y="227"/>
                  </a:lnTo>
                  <a:lnTo>
                    <a:pt x="16" y="232"/>
                  </a:lnTo>
                  <a:lnTo>
                    <a:pt x="24" y="232"/>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77" name="Freeform 376"/>
            <p:cNvSpPr>
              <a:spLocks/>
            </p:cNvSpPr>
            <p:nvPr/>
          </p:nvSpPr>
          <p:spPr bwMode="auto">
            <a:xfrm>
              <a:off x="1730" y="965"/>
              <a:ext cx="44" cy="148"/>
            </a:xfrm>
            <a:custGeom>
              <a:avLst/>
              <a:gdLst>
                <a:gd name="T0" fmla="*/ 7 w 44"/>
                <a:gd name="T1" fmla="*/ 0 h 148"/>
                <a:gd name="T2" fmla="*/ 0 w 44"/>
                <a:gd name="T3" fmla="*/ 0 h 148"/>
                <a:gd name="T4" fmla="*/ 0 w 44"/>
                <a:gd name="T5" fmla="*/ 4 h 148"/>
                <a:gd name="T6" fmla="*/ 33 w 44"/>
                <a:gd name="T7" fmla="*/ 148 h 148"/>
                <a:gd name="T8" fmla="*/ 43 w 44"/>
                <a:gd name="T9" fmla="*/ 148 h 148"/>
                <a:gd name="T10" fmla="*/ 7 w 44"/>
                <a:gd name="T11" fmla="*/ 0 h 148"/>
              </a:gdLst>
              <a:ahLst/>
              <a:cxnLst>
                <a:cxn ang="0">
                  <a:pos x="T0" y="T1"/>
                </a:cxn>
                <a:cxn ang="0">
                  <a:pos x="T2" y="T3"/>
                </a:cxn>
                <a:cxn ang="0">
                  <a:pos x="T4" y="T5"/>
                </a:cxn>
                <a:cxn ang="0">
                  <a:pos x="T6" y="T7"/>
                </a:cxn>
                <a:cxn ang="0">
                  <a:pos x="T8" y="T9"/>
                </a:cxn>
                <a:cxn ang="0">
                  <a:pos x="T10" y="T11"/>
                </a:cxn>
              </a:cxnLst>
              <a:rect l="0" t="0" r="r" b="b"/>
              <a:pathLst>
                <a:path w="44" h="148">
                  <a:moveTo>
                    <a:pt x="7" y="0"/>
                  </a:moveTo>
                  <a:lnTo>
                    <a:pt x="0" y="0"/>
                  </a:lnTo>
                  <a:lnTo>
                    <a:pt x="0" y="4"/>
                  </a:lnTo>
                  <a:lnTo>
                    <a:pt x="33" y="148"/>
                  </a:lnTo>
                  <a:lnTo>
                    <a:pt x="43" y="148"/>
                  </a:lnTo>
                  <a:lnTo>
                    <a:pt x="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78" name="Freeform 377"/>
            <p:cNvSpPr>
              <a:spLocks/>
            </p:cNvSpPr>
            <p:nvPr/>
          </p:nvSpPr>
          <p:spPr bwMode="auto">
            <a:xfrm>
              <a:off x="1730" y="970"/>
              <a:ext cx="32" cy="144"/>
            </a:xfrm>
            <a:custGeom>
              <a:avLst/>
              <a:gdLst>
                <a:gd name="T0" fmla="*/ 9 w 32"/>
                <a:gd name="T1" fmla="*/ 0 h 144"/>
                <a:gd name="T2" fmla="*/ 0 w 32"/>
                <a:gd name="T3" fmla="*/ 0 h 144"/>
                <a:gd name="T4" fmla="*/ 21 w 32"/>
                <a:gd name="T5" fmla="*/ 136 h 144"/>
                <a:gd name="T6" fmla="*/ 21 w 32"/>
                <a:gd name="T7" fmla="*/ 139 h 144"/>
                <a:gd name="T8" fmla="*/ 23 w 32"/>
                <a:gd name="T9" fmla="*/ 144 h 144"/>
                <a:gd name="T10" fmla="*/ 31 w 32"/>
                <a:gd name="T11" fmla="*/ 141 h 144"/>
                <a:gd name="T12" fmla="*/ 9 w 32"/>
                <a:gd name="T13" fmla="*/ 0 h 144"/>
              </a:gdLst>
              <a:ahLst/>
              <a:cxnLst>
                <a:cxn ang="0">
                  <a:pos x="T0" y="T1"/>
                </a:cxn>
                <a:cxn ang="0">
                  <a:pos x="T2" y="T3"/>
                </a:cxn>
                <a:cxn ang="0">
                  <a:pos x="T4" y="T5"/>
                </a:cxn>
                <a:cxn ang="0">
                  <a:pos x="T6" y="T7"/>
                </a:cxn>
                <a:cxn ang="0">
                  <a:pos x="T8" y="T9"/>
                </a:cxn>
                <a:cxn ang="0">
                  <a:pos x="T10" y="T11"/>
                </a:cxn>
                <a:cxn ang="0">
                  <a:pos x="T12" y="T13"/>
                </a:cxn>
              </a:cxnLst>
              <a:rect l="0" t="0" r="r" b="b"/>
              <a:pathLst>
                <a:path w="32" h="144">
                  <a:moveTo>
                    <a:pt x="9" y="0"/>
                  </a:moveTo>
                  <a:lnTo>
                    <a:pt x="0" y="0"/>
                  </a:lnTo>
                  <a:lnTo>
                    <a:pt x="21" y="136"/>
                  </a:lnTo>
                  <a:lnTo>
                    <a:pt x="21" y="139"/>
                  </a:lnTo>
                  <a:lnTo>
                    <a:pt x="23" y="144"/>
                  </a:lnTo>
                  <a:lnTo>
                    <a:pt x="31" y="141"/>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79" name="Freeform 378"/>
            <p:cNvSpPr>
              <a:spLocks/>
            </p:cNvSpPr>
            <p:nvPr/>
          </p:nvSpPr>
          <p:spPr bwMode="auto">
            <a:xfrm>
              <a:off x="1728" y="1049"/>
              <a:ext cx="33" cy="60"/>
            </a:xfrm>
            <a:custGeom>
              <a:avLst/>
              <a:gdLst>
                <a:gd name="T0" fmla="*/ 9 w 33"/>
                <a:gd name="T1" fmla="*/ 0 h 60"/>
                <a:gd name="T2" fmla="*/ 0 w 33"/>
                <a:gd name="T3" fmla="*/ 4 h 60"/>
                <a:gd name="T4" fmla="*/ 2 w 33"/>
                <a:gd name="T5" fmla="*/ 9 h 60"/>
                <a:gd name="T6" fmla="*/ 23 w 33"/>
                <a:gd name="T7" fmla="*/ 60 h 60"/>
                <a:gd name="T8" fmla="*/ 33 w 33"/>
                <a:gd name="T9" fmla="*/ 55 h 60"/>
                <a:gd name="T10" fmla="*/ 9 w 33"/>
                <a:gd name="T11" fmla="*/ 0 h 60"/>
              </a:gdLst>
              <a:ahLst/>
              <a:cxnLst>
                <a:cxn ang="0">
                  <a:pos x="T0" y="T1"/>
                </a:cxn>
                <a:cxn ang="0">
                  <a:pos x="T2" y="T3"/>
                </a:cxn>
                <a:cxn ang="0">
                  <a:pos x="T4" y="T5"/>
                </a:cxn>
                <a:cxn ang="0">
                  <a:pos x="T6" y="T7"/>
                </a:cxn>
                <a:cxn ang="0">
                  <a:pos x="T8" y="T9"/>
                </a:cxn>
                <a:cxn ang="0">
                  <a:pos x="T10" y="T11"/>
                </a:cxn>
              </a:cxnLst>
              <a:rect l="0" t="0" r="r" b="b"/>
              <a:pathLst>
                <a:path w="33" h="60">
                  <a:moveTo>
                    <a:pt x="9" y="0"/>
                  </a:moveTo>
                  <a:lnTo>
                    <a:pt x="0" y="4"/>
                  </a:lnTo>
                  <a:lnTo>
                    <a:pt x="2" y="9"/>
                  </a:lnTo>
                  <a:lnTo>
                    <a:pt x="23" y="60"/>
                  </a:lnTo>
                  <a:lnTo>
                    <a:pt x="33" y="55"/>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80" name="Freeform 379"/>
            <p:cNvSpPr>
              <a:spLocks/>
            </p:cNvSpPr>
            <p:nvPr/>
          </p:nvSpPr>
          <p:spPr bwMode="auto">
            <a:xfrm>
              <a:off x="1730" y="1054"/>
              <a:ext cx="29" cy="57"/>
            </a:xfrm>
            <a:custGeom>
              <a:avLst/>
              <a:gdLst>
                <a:gd name="T0" fmla="*/ 9 w 29"/>
                <a:gd name="T1" fmla="*/ 0 h 57"/>
                <a:gd name="T2" fmla="*/ 0 w 29"/>
                <a:gd name="T3" fmla="*/ 4 h 57"/>
                <a:gd name="T4" fmla="*/ 16 w 29"/>
                <a:gd name="T5" fmla="*/ 52 h 57"/>
                <a:gd name="T6" fmla="*/ 21 w 29"/>
                <a:gd name="T7" fmla="*/ 57 h 57"/>
                <a:gd name="T8" fmla="*/ 28 w 29"/>
                <a:gd name="T9" fmla="*/ 52 h 57"/>
                <a:gd name="T10" fmla="*/ 9 w 29"/>
                <a:gd name="T11" fmla="*/ 0 h 57"/>
              </a:gdLst>
              <a:ahLst/>
              <a:cxnLst>
                <a:cxn ang="0">
                  <a:pos x="T0" y="T1"/>
                </a:cxn>
                <a:cxn ang="0">
                  <a:pos x="T2" y="T3"/>
                </a:cxn>
                <a:cxn ang="0">
                  <a:pos x="T4" y="T5"/>
                </a:cxn>
                <a:cxn ang="0">
                  <a:pos x="T6" y="T7"/>
                </a:cxn>
                <a:cxn ang="0">
                  <a:pos x="T8" y="T9"/>
                </a:cxn>
                <a:cxn ang="0">
                  <a:pos x="T10" y="T11"/>
                </a:cxn>
              </a:cxnLst>
              <a:rect l="0" t="0" r="r" b="b"/>
              <a:pathLst>
                <a:path w="29" h="57">
                  <a:moveTo>
                    <a:pt x="9" y="0"/>
                  </a:moveTo>
                  <a:lnTo>
                    <a:pt x="0" y="4"/>
                  </a:lnTo>
                  <a:lnTo>
                    <a:pt x="16" y="52"/>
                  </a:lnTo>
                  <a:lnTo>
                    <a:pt x="21" y="57"/>
                  </a:lnTo>
                  <a:lnTo>
                    <a:pt x="28" y="52"/>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81" name="Freeform 380"/>
            <p:cNvSpPr>
              <a:spLocks/>
            </p:cNvSpPr>
            <p:nvPr/>
          </p:nvSpPr>
          <p:spPr bwMode="auto">
            <a:xfrm>
              <a:off x="1668" y="1001"/>
              <a:ext cx="89" cy="105"/>
            </a:xfrm>
            <a:custGeom>
              <a:avLst/>
              <a:gdLst>
                <a:gd name="T0" fmla="*/ 7 w 89"/>
                <a:gd name="T1" fmla="*/ 0 h 105"/>
                <a:gd name="T2" fmla="*/ 0 w 89"/>
                <a:gd name="T3" fmla="*/ 7 h 105"/>
                <a:gd name="T4" fmla="*/ 2 w 89"/>
                <a:gd name="T5" fmla="*/ 9 h 105"/>
                <a:gd name="T6" fmla="*/ 79 w 89"/>
                <a:gd name="T7" fmla="*/ 105 h 105"/>
                <a:gd name="T8" fmla="*/ 88 w 89"/>
                <a:gd name="T9" fmla="*/ 100 h 105"/>
                <a:gd name="T10" fmla="*/ 7 w 89"/>
                <a:gd name="T11" fmla="*/ 0 h 105"/>
              </a:gdLst>
              <a:ahLst/>
              <a:cxnLst>
                <a:cxn ang="0">
                  <a:pos x="T0" y="T1"/>
                </a:cxn>
                <a:cxn ang="0">
                  <a:pos x="T2" y="T3"/>
                </a:cxn>
                <a:cxn ang="0">
                  <a:pos x="T4" y="T5"/>
                </a:cxn>
                <a:cxn ang="0">
                  <a:pos x="T6" y="T7"/>
                </a:cxn>
                <a:cxn ang="0">
                  <a:pos x="T8" y="T9"/>
                </a:cxn>
                <a:cxn ang="0">
                  <a:pos x="T10" y="T11"/>
                </a:cxn>
              </a:cxnLst>
              <a:rect l="0" t="0" r="r" b="b"/>
              <a:pathLst>
                <a:path w="89" h="105">
                  <a:moveTo>
                    <a:pt x="7" y="0"/>
                  </a:moveTo>
                  <a:lnTo>
                    <a:pt x="0" y="7"/>
                  </a:lnTo>
                  <a:lnTo>
                    <a:pt x="2" y="9"/>
                  </a:lnTo>
                  <a:lnTo>
                    <a:pt x="79" y="105"/>
                  </a:lnTo>
                  <a:lnTo>
                    <a:pt x="88" y="100"/>
                  </a:lnTo>
                  <a:lnTo>
                    <a:pt x="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82" name="Freeform 381"/>
            <p:cNvSpPr>
              <a:spLocks/>
            </p:cNvSpPr>
            <p:nvPr/>
          </p:nvSpPr>
          <p:spPr bwMode="auto">
            <a:xfrm>
              <a:off x="1670" y="1005"/>
              <a:ext cx="84" cy="113"/>
            </a:xfrm>
            <a:custGeom>
              <a:avLst/>
              <a:gdLst>
                <a:gd name="T0" fmla="*/ 9 w 84"/>
                <a:gd name="T1" fmla="*/ 0 h 113"/>
                <a:gd name="T2" fmla="*/ 0 w 84"/>
                <a:gd name="T3" fmla="*/ 4 h 113"/>
                <a:gd name="T4" fmla="*/ 71 w 84"/>
                <a:gd name="T5" fmla="*/ 107 h 113"/>
                <a:gd name="T6" fmla="*/ 74 w 84"/>
                <a:gd name="T7" fmla="*/ 110 h 113"/>
                <a:gd name="T8" fmla="*/ 79 w 84"/>
                <a:gd name="T9" fmla="*/ 112 h 113"/>
                <a:gd name="T10" fmla="*/ 83 w 84"/>
                <a:gd name="T11" fmla="*/ 105 h 113"/>
                <a:gd name="T12" fmla="*/ 9 w 84"/>
                <a:gd name="T13" fmla="*/ 0 h 113"/>
              </a:gdLst>
              <a:ahLst/>
              <a:cxnLst>
                <a:cxn ang="0">
                  <a:pos x="T0" y="T1"/>
                </a:cxn>
                <a:cxn ang="0">
                  <a:pos x="T2" y="T3"/>
                </a:cxn>
                <a:cxn ang="0">
                  <a:pos x="T4" y="T5"/>
                </a:cxn>
                <a:cxn ang="0">
                  <a:pos x="T6" y="T7"/>
                </a:cxn>
                <a:cxn ang="0">
                  <a:pos x="T8" y="T9"/>
                </a:cxn>
                <a:cxn ang="0">
                  <a:pos x="T10" y="T11"/>
                </a:cxn>
                <a:cxn ang="0">
                  <a:pos x="T12" y="T13"/>
                </a:cxn>
              </a:cxnLst>
              <a:rect l="0" t="0" r="r" b="b"/>
              <a:pathLst>
                <a:path w="84" h="113">
                  <a:moveTo>
                    <a:pt x="9" y="0"/>
                  </a:moveTo>
                  <a:lnTo>
                    <a:pt x="0" y="4"/>
                  </a:lnTo>
                  <a:lnTo>
                    <a:pt x="71" y="107"/>
                  </a:lnTo>
                  <a:lnTo>
                    <a:pt x="74" y="110"/>
                  </a:lnTo>
                  <a:lnTo>
                    <a:pt x="79" y="112"/>
                  </a:lnTo>
                  <a:lnTo>
                    <a:pt x="83" y="105"/>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83" name="Freeform 382"/>
            <p:cNvSpPr>
              <a:spLocks/>
            </p:cNvSpPr>
            <p:nvPr/>
          </p:nvSpPr>
          <p:spPr bwMode="auto">
            <a:xfrm>
              <a:off x="1682" y="1073"/>
              <a:ext cx="67" cy="43"/>
            </a:xfrm>
            <a:custGeom>
              <a:avLst/>
              <a:gdLst>
                <a:gd name="T0" fmla="*/ 4 w 67"/>
                <a:gd name="T1" fmla="*/ 0 h 43"/>
                <a:gd name="T2" fmla="*/ 0 w 67"/>
                <a:gd name="T3" fmla="*/ 9 h 43"/>
                <a:gd name="T4" fmla="*/ 4 w 67"/>
                <a:gd name="T5" fmla="*/ 12 h 43"/>
                <a:gd name="T6" fmla="*/ 62 w 67"/>
                <a:gd name="T7" fmla="*/ 43 h 43"/>
                <a:gd name="T8" fmla="*/ 67 w 67"/>
                <a:gd name="T9" fmla="*/ 33 h 43"/>
                <a:gd name="T10" fmla="*/ 4 w 67"/>
                <a:gd name="T11" fmla="*/ 0 h 43"/>
              </a:gdLst>
              <a:ahLst/>
              <a:cxnLst>
                <a:cxn ang="0">
                  <a:pos x="T0" y="T1"/>
                </a:cxn>
                <a:cxn ang="0">
                  <a:pos x="T2" y="T3"/>
                </a:cxn>
                <a:cxn ang="0">
                  <a:pos x="T4" y="T5"/>
                </a:cxn>
                <a:cxn ang="0">
                  <a:pos x="T6" y="T7"/>
                </a:cxn>
                <a:cxn ang="0">
                  <a:pos x="T8" y="T9"/>
                </a:cxn>
                <a:cxn ang="0">
                  <a:pos x="T10" y="T11"/>
                </a:cxn>
              </a:cxnLst>
              <a:rect l="0" t="0" r="r" b="b"/>
              <a:pathLst>
                <a:path w="67" h="43">
                  <a:moveTo>
                    <a:pt x="4" y="0"/>
                  </a:moveTo>
                  <a:lnTo>
                    <a:pt x="0" y="9"/>
                  </a:lnTo>
                  <a:lnTo>
                    <a:pt x="4" y="12"/>
                  </a:lnTo>
                  <a:lnTo>
                    <a:pt x="62" y="43"/>
                  </a:lnTo>
                  <a:lnTo>
                    <a:pt x="67" y="33"/>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84" name="Freeform 383"/>
            <p:cNvSpPr>
              <a:spLocks/>
            </p:cNvSpPr>
            <p:nvPr/>
          </p:nvSpPr>
          <p:spPr bwMode="auto">
            <a:xfrm>
              <a:off x="1687" y="1075"/>
              <a:ext cx="53" cy="41"/>
            </a:xfrm>
            <a:custGeom>
              <a:avLst/>
              <a:gdLst>
                <a:gd name="T0" fmla="*/ 4 w 53"/>
                <a:gd name="T1" fmla="*/ 0 h 41"/>
                <a:gd name="T2" fmla="*/ 0 w 53"/>
                <a:gd name="T3" fmla="*/ 9 h 41"/>
                <a:gd name="T4" fmla="*/ 47 w 53"/>
                <a:gd name="T5" fmla="*/ 40 h 41"/>
                <a:gd name="T6" fmla="*/ 52 w 53"/>
                <a:gd name="T7" fmla="*/ 31 h 41"/>
                <a:gd name="T8" fmla="*/ 4 w 53"/>
                <a:gd name="T9" fmla="*/ 0 h 41"/>
              </a:gdLst>
              <a:ahLst/>
              <a:cxnLst>
                <a:cxn ang="0">
                  <a:pos x="T0" y="T1"/>
                </a:cxn>
                <a:cxn ang="0">
                  <a:pos x="T2" y="T3"/>
                </a:cxn>
                <a:cxn ang="0">
                  <a:pos x="T4" y="T5"/>
                </a:cxn>
                <a:cxn ang="0">
                  <a:pos x="T6" y="T7"/>
                </a:cxn>
                <a:cxn ang="0">
                  <a:pos x="T8" y="T9"/>
                </a:cxn>
              </a:cxnLst>
              <a:rect l="0" t="0" r="r" b="b"/>
              <a:pathLst>
                <a:path w="53" h="41">
                  <a:moveTo>
                    <a:pt x="4" y="0"/>
                  </a:moveTo>
                  <a:lnTo>
                    <a:pt x="0" y="9"/>
                  </a:lnTo>
                  <a:lnTo>
                    <a:pt x="47" y="40"/>
                  </a:lnTo>
                  <a:lnTo>
                    <a:pt x="52" y="31"/>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85" name="Freeform 384"/>
            <p:cNvSpPr>
              <a:spLocks/>
            </p:cNvSpPr>
            <p:nvPr/>
          </p:nvSpPr>
          <p:spPr bwMode="auto">
            <a:xfrm>
              <a:off x="3393" y="864"/>
              <a:ext cx="46" cy="24"/>
            </a:xfrm>
            <a:custGeom>
              <a:avLst/>
              <a:gdLst>
                <a:gd name="T0" fmla="*/ 19 w 46"/>
                <a:gd name="T1" fmla="*/ 0 h 24"/>
                <a:gd name="T2" fmla="*/ 9 w 46"/>
                <a:gd name="T3" fmla="*/ 0 h 24"/>
                <a:gd name="T4" fmla="*/ 2 w 46"/>
                <a:gd name="T5" fmla="*/ 7 h 24"/>
                <a:gd name="T6" fmla="*/ 0 w 46"/>
                <a:gd name="T7" fmla="*/ 19 h 24"/>
                <a:gd name="T8" fmla="*/ 19 w 46"/>
                <a:gd name="T9" fmla="*/ 24 h 24"/>
                <a:gd name="T10" fmla="*/ 38 w 46"/>
                <a:gd name="T11" fmla="*/ 24 h 24"/>
                <a:gd name="T12" fmla="*/ 45 w 46"/>
                <a:gd name="T13" fmla="*/ 16 h 24"/>
                <a:gd name="T14" fmla="*/ 35 w 46"/>
                <a:gd name="T15" fmla="*/ 4 h 24"/>
                <a:gd name="T16" fmla="*/ 19 w 46"/>
                <a:gd name="T17" fmla="*/ 0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6" h="24">
                  <a:moveTo>
                    <a:pt x="19" y="0"/>
                  </a:moveTo>
                  <a:lnTo>
                    <a:pt x="9" y="0"/>
                  </a:lnTo>
                  <a:lnTo>
                    <a:pt x="2" y="7"/>
                  </a:lnTo>
                  <a:lnTo>
                    <a:pt x="0" y="19"/>
                  </a:lnTo>
                  <a:lnTo>
                    <a:pt x="19" y="24"/>
                  </a:lnTo>
                  <a:lnTo>
                    <a:pt x="38" y="24"/>
                  </a:lnTo>
                  <a:lnTo>
                    <a:pt x="45" y="16"/>
                  </a:lnTo>
                  <a:lnTo>
                    <a:pt x="35" y="4"/>
                  </a:lnTo>
                  <a:lnTo>
                    <a:pt x="19" y="0"/>
                  </a:lnTo>
                </a:path>
              </a:pathLst>
            </a:custGeom>
            <a:solidFill>
              <a:srgbClr val="A8A8A8"/>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86" name="Freeform 385"/>
            <p:cNvSpPr>
              <a:spLocks/>
            </p:cNvSpPr>
            <p:nvPr/>
          </p:nvSpPr>
          <p:spPr bwMode="auto">
            <a:xfrm>
              <a:off x="3410" y="859"/>
              <a:ext cx="24" cy="20"/>
            </a:xfrm>
            <a:custGeom>
              <a:avLst/>
              <a:gdLst>
                <a:gd name="T0" fmla="*/ 4 w 24"/>
                <a:gd name="T1" fmla="*/ 0 h 20"/>
                <a:gd name="T2" fmla="*/ 0 w 24"/>
                <a:gd name="T3" fmla="*/ 9 h 20"/>
                <a:gd name="T4" fmla="*/ 16 w 24"/>
                <a:gd name="T5" fmla="*/ 14 h 20"/>
                <a:gd name="T6" fmla="*/ 23 w 24"/>
                <a:gd name="T7" fmla="*/ 7 h 20"/>
                <a:gd name="T8" fmla="*/ 21 w 24"/>
                <a:gd name="T9" fmla="*/ 4 h 20"/>
                <a:gd name="T10" fmla="*/ 4 w 24"/>
                <a:gd name="T11" fmla="*/ 0 h 20"/>
              </a:gdLst>
              <a:ahLst/>
              <a:cxnLst>
                <a:cxn ang="0">
                  <a:pos x="T0" y="T1"/>
                </a:cxn>
                <a:cxn ang="0">
                  <a:pos x="T2" y="T3"/>
                </a:cxn>
                <a:cxn ang="0">
                  <a:pos x="T4" y="T5"/>
                </a:cxn>
                <a:cxn ang="0">
                  <a:pos x="T6" y="T7"/>
                </a:cxn>
                <a:cxn ang="0">
                  <a:pos x="T8" y="T9"/>
                </a:cxn>
                <a:cxn ang="0">
                  <a:pos x="T10" y="T11"/>
                </a:cxn>
              </a:cxnLst>
              <a:rect l="0" t="0" r="r" b="b"/>
              <a:pathLst>
                <a:path w="24" h="20">
                  <a:moveTo>
                    <a:pt x="4" y="0"/>
                  </a:moveTo>
                  <a:lnTo>
                    <a:pt x="0" y="9"/>
                  </a:lnTo>
                  <a:lnTo>
                    <a:pt x="16" y="14"/>
                  </a:lnTo>
                  <a:lnTo>
                    <a:pt x="23" y="7"/>
                  </a:lnTo>
                  <a:lnTo>
                    <a:pt x="21" y="4"/>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87" name="Freeform 386"/>
            <p:cNvSpPr>
              <a:spLocks/>
            </p:cNvSpPr>
            <p:nvPr/>
          </p:nvSpPr>
          <p:spPr bwMode="auto">
            <a:xfrm>
              <a:off x="3425" y="866"/>
              <a:ext cx="21" cy="20"/>
            </a:xfrm>
            <a:custGeom>
              <a:avLst/>
              <a:gdLst>
                <a:gd name="T0" fmla="*/ 9 w 21"/>
                <a:gd name="T1" fmla="*/ 0 h 20"/>
                <a:gd name="T2" fmla="*/ 0 w 21"/>
                <a:gd name="T3" fmla="*/ 4 h 20"/>
                <a:gd name="T4" fmla="*/ 9 w 21"/>
                <a:gd name="T5" fmla="*/ 16 h 20"/>
                <a:gd name="T6" fmla="*/ 16 w 21"/>
                <a:gd name="T7" fmla="*/ 16 h 20"/>
                <a:gd name="T8" fmla="*/ 21 w 21"/>
                <a:gd name="T9" fmla="*/ 14 h 20"/>
                <a:gd name="T10" fmla="*/ 9 w 21"/>
                <a:gd name="T11" fmla="*/ 0 h 20"/>
              </a:gdLst>
              <a:ahLst/>
              <a:cxnLst>
                <a:cxn ang="0">
                  <a:pos x="T0" y="T1"/>
                </a:cxn>
                <a:cxn ang="0">
                  <a:pos x="T2" y="T3"/>
                </a:cxn>
                <a:cxn ang="0">
                  <a:pos x="T4" y="T5"/>
                </a:cxn>
                <a:cxn ang="0">
                  <a:pos x="T6" y="T7"/>
                </a:cxn>
                <a:cxn ang="0">
                  <a:pos x="T8" y="T9"/>
                </a:cxn>
                <a:cxn ang="0">
                  <a:pos x="T10" y="T11"/>
                </a:cxn>
              </a:cxnLst>
              <a:rect l="0" t="0" r="r" b="b"/>
              <a:pathLst>
                <a:path w="21" h="20">
                  <a:moveTo>
                    <a:pt x="9" y="0"/>
                  </a:moveTo>
                  <a:lnTo>
                    <a:pt x="0" y="4"/>
                  </a:lnTo>
                  <a:lnTo>
                    <a:pt x="9" y="16"/>
                  </a:lnTo>
                  <a:lnTo>
                    <a:pt x="16" y="16"/>
                  </a:lnTo>
                  <a:lnTo>
                    <a:pt x="21" y="14"/>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88" name="Freeform 387"/>
            <p:cNvSpPr>
              <a:spLocks/>
            </p:cNvSpPr>
            <p:nvPr/>
          </p:nvSpPr>
          <p:spPr bwMode="auto">
            <a:xfrm>
              <a:off x="3430" y="878"/>
              <a:ext cx="20" cy="20"/>
            </a:xfrm>
            <a:custGeom>
              <a:avLst/>
              <a:gdLst>
                <a:gd name="T0" fmla="*/ 7 w 20"/>
                <a:gd name="T1" fmla="*/ 0 h 20"/>
                <a:gd name="T2" fmla="*/ 0 w 20"/>
                <a:gd name="T3" fmla="*/ 7 h 20"/>
                <a:gd name="T4" fmla="*/ 2 w 20"/>
                <a:gd name="T5" fmla="*/ 14 h 20"/>
                <a:gd name="T6" fmla="*/ 4 w 20"/>
                <a:gd name="T7" fmla="*/ 14 h 20"/>
                <a:gd name="T8" fmla="*/ 12 w 20"/>
                <a:gd name="T9" fmla="*/ 4 h 20"/>
                <a:gd name="T10" fmla="*/ 7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7" y="0"/>
                  </a:moveTo>
                  <a:lnTo>
                    <a:pt x="0" y="7"/>
                  </a:lnTo>
                  <a:lnTo>
                    <a:pt x="2" y="14"/>
                  </a:lnTo>
                  <a:lnTo>
                    <a:pt x="4" y="14"/>
                  </a:lnTo>
                  <a:lnTo>
                    <a:pt x="12" y="4"/>
                  </a:lnTo>
                  <a:lnTo>
                    <a:pt x="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89" name="Freeform 388"/>
            <p:cNvSpPr>
              <a:spLocks/>
            </p:cNvSpPr>
            <p:nvPr/>
          </p:nvSpPr>
          <p:spPr bwMode="auto">
            <a:xfrm>
              <a:off x="3413" y="883"/>
              <a:ext cx="20" cy="20"/>
            </a:xfrm>
            <a:custGeom>
              <a:avLst/>
              <a:gdLst>
                <a:gd name="T0" fmla="*/ 0 w 20"/>
                <a:gd name="T1" fmla="*/ 4 h 20"/>
                <a:gd name="T2" fmla="*/ 19 w 20"/>
                <a:gd name="T3" fmla="*/ 4 h 20"/>
              </a:gdLst>
              <a:ahLst/>
              <a:cxnLst>
                <a:cxn ang="0">
                  <a:pos x="T0" y="T1"/>
                </a:cxn>
                <a:cxn ang="0">
                  <a:pos x="T2" y="T3"/>
                </a:cxn>
              </a:cxnLst>
              <a:rect l="0" t="0" r="r" b="b"/>
              <a:pathLst>
                <a:path w="20" h="20">
                  <a:moveTo>
                    <a:pt x="0" y="4"/>
                  </a:moveTo>
                  <a:lnTo>
                    <a:pt x="19" y="4"/>
                  </a:lnTo>
                </a:path>
              </a:pathLst>
            </a:custGeom>
            <a:noFill/>
            <a:ln w="7366">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AU"/>
            </a:p>
          </p:txBody>
        </p:sp>
        <p:sp>
          <p:nvSpPr>
            <p:cNvPr id="390" name="Freeform 389"/>
            <p:cNvSpPr>
              <a:spLocks/>
            </p:cNvSpPr>
            <p:nvPr/>
          </p:nvSpPr>
          <p:spPr bwMode="auto">
            <a:xfrm>
              <a:off x="3389" y="878"/>
              <a:ext cx="24" cy="20"/>
            </a:xfrm>
            <a:custGeom>
              <a:avLst/>
              <a:gdLst>
                <a:gd name="T0" fmla="*/ 4 w 24"/>
                <a:gd name="T1" fmla="*/ 0 h 20"/>
                <a:gd name="T2" fmla="*/ 0 w 24"/>
                <a:gd name="T3" fmla="*/ 4 h 20"/>
                <a:gd name="T4" fmla="*/ 0 w 24"/>
                <a:gd name="T5" fmla="*/ 7 h 20"/>
                <a:gd name="T6" fmla="*/ 24 w 24"/>
                <a:gd name="T7" fmla="*/ 14 h 20"/>
                <a:gd name="T8" fmla="*/ 24 w 24"/>
                <a:gd name="T9" fmla="*/ 4 h 20"/>
                <a:gd name="T10" fmla="*/ 4 w 24"/>
                <a:gd name="T11" fmla="*/ 0 h 20"/>
              </a:gdLst>
              <a:ahLst/>
              <a:cxnLst>
                <a:cxn ang="0">
                  <a:pos x="T0" y="T1"/>
                </a:cxn>
                <a:cxn ang="0">
                  <a:pos x="T2" y="T3"/>
                </a:cxn>
                <a:cxn ang="0">
                  <a:pos x="T4" y="T5"/>
                </a:cxn>
                <a:cxn ang="0">
                  <a:pos x="T6" y="T7"/>
                </a:cxn>
                <a:cxn ang="0">
                  <a:pos x="T8" y="T9"/>
                </a:cxn>
                <a:cxn ang="0">
                  <a:pos x="T10" y="T11"/>
                </a:cxn>
              </a:cxnLst>
              <a:rect l="0" t="0" r="r" b="b"/>
              <a:pathLst>
                <a:path w="24" h="20">
                  <a:moveTo>
                    <a:pt x="4" y="0"/>
                  </a:moveTo>
                  <a:lnTo>
                    <a:pt x="0" y="4"/>
                  </a:lnTo>
                  <a:lnTo>
                    <a:pt x="0" y="7"/>
                  </a:lnTo>
                  <a:lnTo>
                    <a:pt x="24" y="14"/>
                  </a:lnTo>
                  <a:lnTo>
                    <a:pt x="24" y="4"/>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91" name="Freeform 390"/>
            <p:cNvSpPr>
              <a:spLocks/>
            </p:cNvSpPr>
            <p:nvPr/>
          </p:nvSpPr>
          <p:spPr bwMode="auto">
            <a:xfrm>
              <a:off x="3389" y="869"/>
              <a:ext cx="20" cy="20"/>
            </a:xfrm>
            <a:custGeom>
              <a:avLst/>
              <a:gdLst>
                <a:gd name="T0" fmla="*/ 4 w 20"/>
                <a:gd name="T1" fmla="*/ 0 h 20"/>
                <a:gd name="T2" fmla="*/ 2 w 20"/>
                <a:gd name="T3" fmla="*/ 0 h 20"/>
                <a:gd name="T4" fmla="*/ 0 w 20"/>
                <a:gd name="T5" fmla="*/ 14 h 20"/>
                <a:gd name="T6" fmla="*/ 9 w 20"/>
                <a:gd name="T7" fmla="*/ 14 h 20"/>
                <a:gd name="T8" fmla="*/ 11 w 20"/>
                <a:gd name="T9" fmla="*/ 2 h 20"/>
                <a:gd name="T10" fmla="*/ 4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4" y="0"/>
                  </a:moveTo>
                  <a:lnTo>
                    <a:pt x="2" y="0"/>
                  </a:lnTo>
                  <a:lnTo>
                    <a:pt x="0" y="14"/>
                  </a:lnTo>
                  <a:lnTo>
                    <a:pt x="9" y="14"/>
                  </a:lnTo>
                  <a:lnTo>
                    <a:pt x="11" y="2"/>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92" name="Freeform 391"/>
            <p:cNvSpPr>
              <a:spLocks/>
            </p:cNvSpPr>
            <p:nvPr/>
          </p:nvSpPr>
          <p:spPr bwMode="auto">
            <a:xfrm>
              <a:off x="3393" y="859"/>
              <a:ext cx="20" cy="20"/>
            </a:xfrm>
            <a:custGeom>
              <a:avLst/>
              <a:gdLst>
                <a:gd name="T0" fmla="*/ 9 w 20"/>
                <a:gd name="T1" fmla="*/ 0 h 20"/>
                <a:gd name="T2" fmla="*/ 7 w 20"/>
                <a:gd name="T3" fmla="*/ 0 h 20"/>
                <a:gd name="T4" fmla="*/ 0 w 20"/>
                <a:gd name="T5" fmla="*/ 9 h 20"/>
                <a:gd name="T6" fmla="*/ 4 w 20"/>
                <a:gd name="T7" fmla="*/ 14 h 20"/>
                <a:gd name="T8" fmla="*/ 11 w 20"/>
                <a:gd name="T9" fmla="*/ 7 h 20"/>
                <a:gd name="T10" fmla="*/ 9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9" y="0"/>
                  </a:moveTo>
                  <a:lnTo>
                    <a:pt x="7" y="0"/>
                  </a:lnTo>
                  <a:lnTo>
                    <a:pt x="0" y="9"/>
                  </a:lnTo>
                  <a:lnTo>
                    <a:pt x="4" y="14"/>
                  </a:lnTo>
                  <a:lnTo>
                    <a:pt x="11" y="7"/>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93" name="Freeform 392"/>
            <p:cNvSpPr>
              <a:spLocks/>
            </p:cNvSpPr>
            <p:nvPr/>
          </p:nvSpPr>
          <p:spPr bwMode="auto">
            <a:xfrm>
              <a:off x="3403" y="859"/>
              <a:ext cx="20" cy="20"/>
            </a:xfrm>
            <a:custGeom>
              <a:avLst/>
              <a:gdLst>
                <a:gd name="T0" fmla="*/ 11 w 20"/>
                <a:gd name="T1" fmla="*/ 0 h 20"/>
                <a:gd name="T2" fmla="*/ 0 w 20"/>
                <a:gd name="T3" fmla="*/ 0 h 20"/>
                <a:gd name="T4" fmla="*/ 0 w 20"/>
                <a:gd name="T5" fmla="*/ 9 h 20"/>
                <a:gd name="T6" fmla="*/ 9 w 20"/>
                <a:gd name="T7" fmla="*/ 9 h 20"/>
                <a:gd name="T8" fmla="*/ 11 w 20"/>
                <a:gd name="T9" fmla="*/ 0 h 20"/>
              </a:gdLst>
              <a:ahLst/>
              <a:cxnLst>
                <a:cxn ang="0">
                  <a:pos x="T0" y="T1"/>
                </a:cxn>
                <a:cxn ang="0">
                  <a:pos x="T2" y="T3"/>
                </a:cxn>
                <a:cxn ang="0">
                  <a:pos x="T4" y="T5"/>
                </a:cxn>
                <a:cxn ang="0">
                  <a:pos x="T6" y="T7"/>
                </a:cxn>
                <a:cxn ang="0">
                  <a:pos x="T8" y="T9"/>
                </a:cxn>
              </a:cxnLst>
              <a:rect l="0" t="0" r="r" b="b"/>
              <a:pathLst>
                <a:path w="20" h="20">
                  <a:moveTo>
                    <a:pt x="11" y="0"/>
                  </a:moveTo>
                  <a:lnTo>
                    <a:pt x="0" y="0"/>
                  </a:lnTo>
                  <a:lnTo>
                    <a:pt x="0" y="9"/>
                  </a:lnTo>
                  <a:lnTo>
                    <a:pt x="9" y="9"/>
                  </a:lnTo>
                  <a:lnTo>
                    <a:pt x="11"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94" name="Freeform 393"/>
            <p:cNvSpPr>
              <a:spLocks/>
            </p:cNvSpPr>
            <p:nvPr/>
          </p:nvSpPr>
          <p:spPr bwMode="auto">
            <a:xfrm>
              <a:off x="3946" y="705"/>
              <a:ext cx="26" cy="29"/>
            </a:xfrm>
            <a:custGeom>
              <a:avLst/>
              <a:gdLst>
                <a:gd name="T0" fmla="*/ 19 w 26"/>
                <a:gd name="T1" fmla="*/ 0 h 29"/>
                <a:gd name="T2" fmla="*/ 14 w 26"/>
                <a:gd name="T3" fmla="*/ 4 h 29"/>
                <a:gd name="T4" fmla="*/ 0 w 26"/>
                <a:gd name="T5" fmla="*/ 21 h 29"/>
                <a:gd name="T6" fmla="*/ 7 w 26"/>
                <a:gd name="T7" fmla="*/ 28 h 29"/>
                <a:gd name="T8" fmla="*/ 26 w 26"/>
                <a:gd name="T9" fmla="*/ 7 h 29"/>
                <a:gd name="T10" fmla="*/ 19 w 26"/>
                <a:gd name="T11" fmla="*/ 0 h 29"/>
              </a:gdLst>
              <a:ahLst/>
              <a:cxnLst>
                <a:cxn ang="0">
                  <a:pos x="T0" y="T1"/>
                </a:cxn>
                <a:cxn ang="0">
                  <a:pos x="T2" y="T3"/>
                </a:cxn>
                <a:cxn ang="0">
                  <a:pos x="T4" y="T5"/>
                </a:cxn>
                <a:cxn ang="0">
                  <a:pos x="T6" y="T7"/>
                </a:cxn>
                <a:cxn ang="0">
                  <a:pos x="T8" y="T9"/>
                </a:cxn>
                <a:cxn ang="0">
                  <a:pos x="T10" y="T11"/>
                </a:cxn>
              </a:cxnLst>
              <a:rect l="0" t="0" r="r" b="b"/>
              <a:pathLst>
                <a:path w="26" h="29">
                  <a:moveTo>
                    <a:pt x="19" y="0"/>
                  </a:moveTo>
                  <a:lnTo>
                    <a:pt x="14" y="4"/>
                  </a:lnTo>
                  <a:lnTo>
                    <a:pt x="0" y="21"/>
                  </a:lnTo>
                  <a:lnTo>
                    <a:pt x="7" y="28"/>
                  </a:lnTo>
                  <a:lnTo>
                    <a:pt x="26" y="7"/>
                  </a:lnTo>
                  <a:lnTo>
                    <a:pt x="1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95" name="Freeform 394"/>
            <p:cNvSpPr>
              <a:spLocks/>
            </p:cNvSpPr>
            <p:nvPr/>
          </p:nvSpPr>
          <p:spPr bwMode="auto">
            <a:xfrm>
              <a:off x="3938" y="708"/>
              <a:ext cx="29" cy="26"/>
            </a:xfrm>
            <a:custGeom>
              <a:avLst/>
              <a:gdLst>
                <a:gd name="T0" fmla="*/ 23 w 29"/>
                <a:gd name="T1" fmla="*/ 0 h 26"/>
                <a:gd name="T2" fmla="*/ 4 w 29"/>
                <a:gd name="T3" fmla="*/ 14 h 26"/>
                <a:gd name="T4" fmla="*/ 2 w 29"/>
                <a:gd name="T5" fmla="*/ 16 h 26"/>
                <a:gd name="T6" fmla="*/ 0 w 29"/>
                <a:gd name="T7" fmla="*/ 21 h 26"/>
                <a:gd name="T8" fmla="*/ 7 w 29"/>
                <a:gd name="T9" fmla="*/ 26 h 26"/>
                <a:gd name="T10" fmla="*/ 28 w 29"/>
                <a:gd name="T11" fmla="*/ 9 h 26"/>
                <a:gd name="T12" fmla="*/ 23 w 29"/>
                <a:gd name="T13" fmla="*/ 0 h 26"/>
              </a:gdLst>
              <a:ahLst/>
              <a:cxnLst>
                <a:cxn ang="0">
                  <a:pos x="T0" y="T1"/>
                </a:cxn>
                <a:cxn ang="0">
                  <a:pos x="T2" y="T3"/>
                </a:cxn>
                <a:cxn ang="0">
                  <a:pos x="T4" y="T5"/>
                </a:cxn>
                <a:cxn ang="0">
                  <a:pos x="T6" y="T7"/>
                </a:cxn>
                <a:cxn ang="0">
                  <a:pos x="T8" y="T9"/>
                </a:cxn>
                <a:cxn ang="0">
                  <a:pos x="T10" y="T11"/>
                </a:cxn>
                <a:cxn ang="0">
                  <a:pos x="T12" y="T13"/>
                </a:cxn>
              </a:cxnLst>
              <a:rect l="0" t="0" r="r" b="b"/>
              <a:pathLst>
                <a:path w="29" h="26">
                  <a:moveTo>
                    <a:pt x="23" y="0"/>
                  </a:moveTo>
                  <a:lnTo>
                    <a:pt x="4" y="14"/>
                  </a:lnTo>
                  <a:lnTo>
                    <a:pt x="2" y="16"/>
                  </a:lnTo>
                  <a:lnTo>
                    <a:pt x="0" y="21"/>
                  </a:lnTo>
                  <a:lnTo>
                    <a:pt x="7" y="26"/>
                  </a:lnTo>
                  <a:lnTo>
                    <a:pt x="28" y="9"/>
                  </a:lnTo>
                  <a:lnTo>
                    <a:pt x="23"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96" name="Freeform 395"/>
            <p:cNvSpPr>
              <a:spLocks/>
            </p:cNvSpPr>
            <p:nvPr/>
          </p:nvSpPr>
          <p:spPr bwMode="auto">
            <a:xfrm>
              <a:off x="3941" y="658"/>
              <a:ext cx="38" cy="72"/>
            </a:xfrm>
            <a:custGeom>
              <a:avLst/>
              <a:gdLst>
                <a:gd name="T0" fmla="*/ 28 w 38"/>
                <a:gd name="T1" fmla="*/ 0 h 72"/>
                <a:gd name="T2" fmla="*/ 26 w 38"/>
                <a:gd name="T3" fmla="*/ 4 h 72"/>
                <a:gd name="T4" fmla="*/ 0 w 38"/>
                <a:gd name="T5" fmla="*/ 67 h 72"/>
                <a:gd name="T6" fmla="*/ 9 w 38"/>
                <a:gd name="T7" fmla="*/ 72 h 72"/>
                <a:gd name="T8" fmla="*/ 38 w 38"/>
                <a:gd name="T9" fmla="*/ 4 h 72"/>
                <a:gd name="T10" fmla="*/ 28 w 38"/>
                <a:gd name="T11" fmla="*/ 0 h 72"/>
              </a:gdLst>
              <a:ahLst/>
              <a:cxnLst>
                <a:cxn ang="0">
                  <a:pos x="T0" y="T1"/>
                </a:cxn>
                <a:cxn ang="0">
                  <a:pos x="T2" y="T3"/>
                </a:cxn>
                <a:cxn ang="0">
                  <a:pos x="T4" y="T5"/>
                </a:cxn>
                <a:cxn ang="0">
                  <a:pos x="T6" y="T7"/>
                </a:cxn>
                <a:cxn ang="0">
                  <a:pos x="T8" y="T9"/>
                </a:cxn>
                <a:cxn ang="0">
                  <a:pos x="T10" y="T11"/>
                </a:cxn>
              </a:cxnLst>
              <a:rect l="0" t="0" r="r" b="b"/>
              <a:pathLst>
                <a:path w="38" h="72">
                  <a:moveTo>
                    <a:pt x="28" y="0"/>
                  </a:moveTo>
                  <a:lnTo>
                    <a:pt x="26" y="4"/>
                  </a:lnTo>
                  <a:lnTo>
                    <a:pt x="0" y="67"/>
                  </a:lnTo>
                  <a:lnTo>
                    <a:pt x="9" y="72"/>
                  </a:lnTo>
                  <a:lnTo>
                    <a:pt x="38" y="4"/>
                  </a:lnTo>
                  <a:lnTo>
                    <a:pt x="28"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97" name="Freeform 396"/>
            <p:cNvSpPr>
              <a:spLocks/>
            </p:cNvSpPr>
            <p:nvPr/>
          </p:nvSpPr>
          <p:spPr bwMode="auto">
            <a:xfrm>
              <a:off x="3941" y="662"/>
              <a:ext cx="36" cy="67"/>
            </a:xfrm>
            <a:custGeom>
              <a:avLst/>
              <a:gdLst>
                <a:gd name="T0" fmla="*/ 26 w 36"/>
                <a:gd name="T1" fmla="*/ 0 h 67"/>
                <a:gd name="T2" fmla="*/ 0 w 36"/>
                <a:gd name="T3" fmla="*/ 57 h 67"/>
                <a:gd name="T4" fmla="*/ 0 w 36"/>
                <a:gd name="T5" fmla="*/ 64 h 67"/>
                <a:gd name="T6" fmla="*/ 7 w 36"/>
                <a:gd name="T7" fmla="*/ 67 h 67"/>
                <a:gd name="T8" fmla="*/ 36 w 36"/>
                <a:gd name="T9" fmla="*/ 4 h 67"/>
                <a:gd name="T10" fmla="*/ 26 w 36"/>
                <a:gd name="T11" fmla="*/ 0 h 67"/>
              </a:gdLst>
              <a:ahLst/>
              <a:cxnLst>
                <a:cxn ang="0">
                  <a:pos x="T0" y="T1"/>
                </a:cxn>
                <a:cxn ang="0">
                  <a:pos x="T2" y="T3"/>
                </a:cxn>
                <a:cxn ang="0">
                  <a:pos x="T4" y="T5"/>
                </a:cxn>
                <a:cxn ang="0">
                  <a:pos x="T6" y="T7"/>
                </a:cxn>
                <a:cxn ang="0">
                  <a:pos x="T8" y="T9"/>
                </a:cxn>
                <a:cxn ang="0">
                  <a:pos x="T10" y="T11"/>
                </a:cxn>
              </a:cxnLst>
              <a:rect l="0" t="0" r="r" b="b"/>
              <a:pathLst>
                <a:path w="36" h="67">
                  <a:moveTo>
                    <a:pt x="26" y="0"/>
                  </a:moveTo>
                  <a:lnTo>
                    <a:pt x="0" y="57"/>
                  </a:lnTo>
                  <a:lnTo>
                    <a:pt x="0" y="64"/>
                  </a:lnTo>
                  <a:lnTo>
                    <a:pt x="7" y="67"/>
                  </a:lnTo>
                  <a:lnTo>
                    <a:pt x="36" y="4"/>
                  </a:lnTo>
                  <a:lnTo>
                    <a:pt x="26"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98" name="Freeform 397"/>
            <p:cNvSpPr>
              <a:spLocks/>
            </p:cNvSpPr>
            <p:nvPr/>
          </p:nvSpPr>
          <p:spPr bwMode="auto">
            <a:xfrm>
              <a:off x="3941" y="655"/>
              <a:ext cx="21" cy="67"/>
            </a:xfrm>
            <a:custGeom>
              <a:avLst/>
              <a:gdLst>
                <a:gd name="T0" fmla="*/ 21 w 21"/>
                <a:gd name="T1" fmla="*/ 0 h 67"/>
                <a:gd name="T2" fmla="*/ 14 w 21"/>
                <a:gd name="T3" fmla="*/ 0 h 67"/>
                <a:gd name="T4" fmla="*/ 12 w 21"/>
                <a:gd name="T5" fmla="*/ 2 h 67"/>
                <a:gd name="T6" fmla="*/ 12 w 21"/>
                <a:gd name="T7" fmla="*/ 4 h 67"/>
                <a:gd name="T8" fmla="*/ 0 w 21"/>
                <a:gd name="T9" fmla="*/ 67 h 67"/>
                <a:gd name="T10" fmla="*/ 9 w 21"/>
                <a:gd name="T11" fmla="*/ 67 h 67"/>
                <a:gd name="T12" fmla="*/ 21 w 21"/>
                <a:gd name="T13" fmla="*/ 0 h 67"/>
              </a:gdLst>
              <a:ahLst/>
              <a:cxnLst>
                <a:cxn ang="0">
                  <a:pos x="T0" y="T1"/>
                </a:cxn>
                <a:cxn ang="0">
                  <a:pos x="T2" y="T3"/>
                </a:cxn>
                <a:cxn ang="0">
                  <a:pos x="T4" y="T5"/>
                </a:cxn>
                <a:cxn ang="0">
                  <a:pos x="T6" y="T7"/>
                </a:cxn>
                <a:cxn ang="0">
                  <a:pos x="T8" y="T9"/>
                </a:cxn>
                <a:cxn ang="0">
                  <a:pos x="T10" y="T11"/>
                </a:cxn>
                <a:cxn ang="0">
                  <a:pos x="T12" y="T13"/>
                </a:cxn>
              </a:cxnLst>
              <a:rect l="0" t="0" r="r" b="b"/>
              <a:pathLst>
                <a:path w="21" h="67">
                  <a:moveTo>
                    <a:pt x="21" y="0"/>
                  </a:moveTo>
                  <a:lnTo>
                    <a:pt x="14" y="0"/>
                  </a:lnTo>
                  <a:lnTo>
                    <a:pt x="12" y="2"/>
                  </a:lnTo>
                  <a:lnTo>
                    <a:pt x="12" y="4"/>
                  </a:lnTo>
                  <a:lnTo>
                    <a:pt x="0" y="67"/>
                  </a:lnTo>
                  <a:lnTo>
                    <a:pt x="9" y="67"/>
                  </a:lnTo>
                  <a:lnTo>
                    <a:pt x="21"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99" name="Freeform 398"/>
            <p:cNvSpPr>
              <a:spLocks/>
            </p:cNvSpPr>
            <p:nvPr/>
          </p:nvSpPr>
          <p:spPr bwMode="auto">
            <a:xfrm>
              <a:off x="3936" y="658"/>
              <a:ext cx="26" cy="72"/>
            </a:xfrm>
            <a:custGeom>
              <a:avLst/>
              <a:gdLst>
                <a:gd name="T0" fmla="*/ 16 w 26"/>
                <a:gd name="T1" fmla="*/ 0 h 72"/>
                <a:gd name="T2" fmla="*/ 0 w 26"/>
                <a:gd name="T3" fmla="*/ 64 h 72"/>
                <a:gd name="T4" fmla="*/ 0 w 26"/>
                <a:gd name="T5" fmla="*/ 72 h 72"/>
                <a:gd name="T6" fmla="*/ 7 w 26"/>
                <a:gd name="T7" fmla="*/ 72 h 72"/>
                <a:gd name="T8" fmla="*/ 26 w 26"/>
                <a:gd name="T9" fmla="*/ 4 h 72"/>
                <a:gd name="T10" fmla="*/ 16 w 26"/>
                <a:gd name="T11" fmla="*/ 0 h 72"/>
              </a:gdLst>
              <a:ahLst/>
              <a:cxnLst>
                <a:cxn ang="0">
                  <a:pos x="T0" y="T1"/>
                </a:cxn>
                <a:cxn ang="0">
                  <a:pos x="T2" y="T3"/>
                </a:cxn>
                <a:cxn ang="0">
                  <a:pos x="T4" y="T5"/>
                </a:cxn>
                <a:cxn ang="0">
                  <a:pos x="T6" y="T7"/>
                </a:cxn>
                <a:cxn ang="0">
                  <a:pos x="T8" y="T9"/>
                </a:cxn>
                <a:cxn ang="0">
                  <a:pos x="T10" y="T11"/>
                </a:cxn>
              </a:cxnLst>
              <a:rect l="0" t="0" r="r" b="b"/>
              <a:pathLst>
                <a:path w="26" h="72">
                  <a:moveTo>
                    <a:pt x="16" y="0"/>
                  </a:moveTo>
                  <a:lnTo>
                    <a:pt x="0" y="64"/>
                  </a:lnTo>
                  <a:lnTo>
                    <a:pt x="0" y="72"/>
                  </a:lnTo>
                  <a:lnTo>
                    <a:pt x="7" y="72"/>
                  </a:lnTo>
                  <a:lnTo>
                    <a:pt x="26" y="4"/>
                  </a:lnTo>
                  <a:lnTo>
                    <a:pt x="16"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00" name="Freeform 399"/>
            <p:cNvSpPr>
              <a:spLocks/>
            </p:cNvSpPr>
            <p:nvPr/>
          </p:nvSpPr>
          <p:spPr bwMode="auto">
            <a:xfrm>
              <a:off x="3936" y="595"/>
              <a:ext cx="29" cy="130"/>
            </a:xfrm>
            <a:custGeom>
              <a:avLst/>
              <a:gdLst>
                <a:gd name="T0" fmla="*/ 28 w 29"/>
                <a:gd name="T1" fmla="*/ 0 h 130"/>
                <a:gd name="T2" fmla="*/ 19 w 29"/>
                <a:gd name="T3" fmla="*/ 0 h 130"/>
                <a:gd name="T4" fmla="*/ 19 w 29"/>
                <a:gd name="T5" fmla="*/ 4 h 130"/>
                <a:gd name="T6" fmla="*/ 0 w 29"/>
                <a:gd name="T7" fmla="*/ 129 h 130"/>
                <a:gd name="T8" fmla="*/ 9 w 29"/>
                <a:gd name="T9" fmla="*/ 129 h 130"/>
                <a:gd name="T10" fmla="*/ 28 w 29"/>
                <a:gd name="T11" fmla="*/ 0 h 130"/>
              </a:gdLst>
              <a:ahLst/>
              <a:cxnLst>
                <a:cxn ang="0">
                  <a:pos x="T0" y="T1"/>
                </a:cxn>
                <a:cxn ang="0">
                  <a:pos x="T2" y="T3"/>
                </a:cxn>
                <a:cxn ang="0">
                  <a:pos x="T4" y="T5"/>
                </a:cxn>
                <a:cxn ang="0">
                  <a:pos x="T6" y="T7"/>
                </a:cxn>
                <a:cxn ang="0">
                  <a:pos x="T8" y="T9"/>
                </a:cxn>
                <a:cxn ang="0">
                  <a:pos x="T10" y="T11"/>
                </a:cxn>
              </a:cxnLst>
              <a:rect l="0" t="0" r="r" b="b"/>
              <a:pathLst>
                <a:path w="29" h="130">
                  <a:moveTo>
                    <a:pt x="28" y="0"/>
                  </a:moveTo>
                  <a:lnTo>
                    <a:pt x="19" y="0"/>
                  </a:lnTo>
                  <a:lnTo>
                    <a:pt x="19" y="4"/>
                  </a:lnTo>
                  <a:lnTo>
                    <a:pt x="0" y="129"/>
                  </a:lnTo>
                  <a:lnTo>
                    <a:pt x="9" y="129"/>
                  </a:lnTo>
                  <a:lnTo>
                    <a:pt x="28"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01" name="Freeform 400"/>
            <p:cNvSpPr>
              <a:spLocks/>
            </p:cNvSpPr>
            <p:nvPr/>
          </p:nvSpPr>
          <p:spPr bwMode="auto">
            <a:xfrm>
              <a:off x="3933" y="600"/>
              <a:ext cx="32" cy="130"/>
            </a:xfrm>
            <a:custGeom>
              <a:avLst/>
              <a:gdLst>
                <a:gd name="T0" fmla="*/ 31 w 32"/>
                <a:gd name="T1" fmla="*/ 0 h 130"/>
                <a:gd name="T2" fmla="*/ 21 w 32"/>
                <a:gd name="T3" fmla="*/ 0 h 130"/>
                <a:gd name="T4" fmla="*/ 0 w 32"/>
                <a:gd name="T5" fmla="*/ 124 h 130"/>
                <a:gd name="T6" fmla="*/ 0 w 32"/>
                <a:gd name="T7" fmla="*/ 129 h 130"/>
                <a:gd name="T8" fmla="*/ 9 w 32"/>
                <a:gd name="T9" fmla="*/ 129 h 130"/>
                <a:gd name="T10" fmla="*/ 31 w 32"/>
                <a:gd name="T11" fmla="*/ 0 h 130"/>
              </a:gdLst>
              <a:ahLst/>
              <a:cxnLst>
                <a:cxn ang="0">
                  <a:pos x="T0" y="T1"/>
                </a:cxn>
                <a:cxn ang="0">
                  <a:pos x="T2" y="T3"/>
                </a:cxn>
                <a:cxn ang="0">
                  <a:pos x="T4" y="T5"/>
                </a:cxn>
                <a:cxn ang="0">
                  <a:pos x="T6" y="T7"/>
                </a:cxn>
                <a:cxn ang="0">
                  <a:pos x="T8" y="T9"/>
                </a:cxn>
                <a:cxn ang="0">
                  <a:pos x="T10" y="T11"/>
                </a:cxn>
              </a:cxnLst>
              <a:rect l="0" t="0" r="r" b="b"/>
              <a:pathLst>
                <a:path w="32" h="130">
                  <a:moveTo>
                    <a:pt x="31" y="0"/>
                  </a:moveTo>
                  <a:lnTo>
                    <a:pt x="21" y="0"/>
                  </a:lnTo>
                  <a:lnTo>
                    <a:pt x="0" y="124"/>
                  </a:lnTo>
                  <a:lnTo>
                    <a:pt x="0" y="129"/>
                  </a:lnTo>
                  <a:lnTo>
                    <a:pt x="9" y="129"/>
                  </a:lnTo>
                  <a:lnTo>
                    <a:pt x="31"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02" name="Freeform 401"/>
            <p:cNvSpPr>
              <a:spLocks/>
            </p:cNvSpPr>
            <p:nvPr/>
          </p:nvSpPr>
          <p:spPr bwMode="auto">
            <a:xfrm>
              <a:off x="3931" y="660"/>
              <a:ext cx="20" cy="65"/>
            </a:xfrm>
            <a:custGeom>
              <a:avLst/>
              <a:gdLst>
                <a:gd name="T0" fmla="*/ 9 w 20"/>
                <a:gd name="T1" fmla="*/ 0 h 65"/>
                <a:gd name="T2" fmla="*/ 0 w 20"/>
                <a:gd name="T3" fmla="*/ 0 h 65"/>
                <a:gd name="T4" fmla="*/ 0 w 20"/>
                <a:gd name="T5" fmla="*/ 4 h 65"/>
                <a:gd name="T6" fmla="*/ 2 w 20"/>
                <a:gd name="T7" fmla="*/ 64 h 65"/>
                <a:gd name="T8" fmla="*/ 11 w 20"/>
                <a:gd name="T9" fmla="*/ 64 h 65"/>
                <a:gd name="T10" fmla="*/ 9 w 20"/>
                <a:gd name="T11" fmla="*/ 0 h 65"/>
              </a:gdLst>
              <a:ahLst/>
              <a:cxnLst>
                <a:cxn ang="0">
                  <a:pos x="T0" y="T1"/>
                </a:cxn>
                <a:cxn ang="0">
                  <a:pos x="T2" y="T3"/>
                </a:cxn>
                <a:cxn ang="0">
                  <a:pos x="T4" y="T5"/>
                </a:cxn>
                <a:cxn ang="0">
                  <a:pos x="T6" y="T7"/>
                </a:cxn>
                <a:cxn ang="0">
                  <a:pos x="T8" y="T9"/>
                </a:cxn>
                <a:cxn ang="0">
                  <a:pos x="T10" y="T11"/>
                </a:cxn>
              </a:cxnLst>
              <a:rect l="0" t="0" r="r" b="b"/>
              <a:pathLst>
                <a:path w="20" h="65">
                  <a:moveTo>
                    <a:pt x="9" y="0"/>
                  </a:moveTo>
                  <a:lnTo>
                    <a:pt x="0" y="0"/>
                  </a:lnTo>
                  <a:lnTo>
                    <a:pt x="0" y="4"/>
                  </a:lnTo>
                  <a:lnTo>
                    <a:pt x="2" y="64"/>
                  </a:lnTo>
                  <a:lnTo>
                    <a:pt x="11" y="64"/>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03" name="Freeform 402"/>
            <p:cNvSpPr>
              <a:spLocks/>
            </p:cNvSpPr>
            <p:nvPr/>
          </p:nvSpPr>
          <p:spPr bwMode="auto">
            <a:xfrm>
              <a:off x="3929" y="665"/>
              <a:ext cx="20" cy="60"/>
            </a:xfrm>
            <a:custGeom>
              <a:avLst/>
              <a:gdLst>
                <a:gd name="T0" fmla="*/ 11 w 20"/>
                <a:gd name="T1" fmla="*/ 0 h 60"/>
                <a:gd name="T2" fmla="*/ 2 w 20"/>
                <a:gd name="T3" fmla="*/ 0 h 60"/>
                <a:gd name="T4" fmla="*/ 0 w 20"/>
                <a:gd name="T5" fmla="*/ 55 h 60"/>
                <a:gd name="T6" fmla="*/ 0 w 20"/>
                <a:gd name="T7" fmla="*/ 60 h 60"/>
                <a:gd name="T8" fmla="*/ 9 w 20"/>
                <a:gd name="T9" fmla="*/ 60 h 60"/>
                <a:gd name="T10" fmla="*/ 11 w 20"/>
                <a:gd name="T11" fmla="*/ 0 h 60"/>
              </a:gdLst>
              <a:ahLst/>
              <a:cxnLst>
                <a:cxn ang="0">
                  <a:pos x="T0" y="T1"/>
                </a:cxn>
                <a:cxn ang="0">
                  <a:pos x="T2" y="T3"/>
                </a:cxn>
                <a:cxn ang="0">
                  <a:pos x="T4" y="T5"/>
                </a:cxn>
                <a:cxn ang="0">
                  <a:pos x="T6" y="T7"/>
                </a:cxn>
                <a:cxn ang="0">
                  <a:pos x="T8" y="T9"/>
                </a:cxn>
                <a:cxn ang="0">
                  <a:pos x="T10" y="T11"/>
                </a:cxn>
              </a:cxnLst>
              <a:rect l="0" t="0" r="r" b="b"/>
              <a:pathLst>
                <a:path w="20" h="60">
                  <a:moveTo>
                    <a:pt x="11" y="0"/>
                  </a:moveTo>
                  <a:lnTo>
                    <a:pt x="2" y="0"/>
                  </a:lnTo>
                  <a:lnTo>
                    <a:pt x="0" y="55"/>
                  </a:lnTo>
                  <a:lnTo>
                    <a:pt x="0" y="60"/>
                  </a:lnTo>
                  <a:lnTo>
                    <a:pt x="9" y="60"/>
                  </a:lnTo>
                  <a:lnTo>
                    <a:pt x="11"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04" name="Freeform 403"/>
            <p:cNvSpPr>
              <a:spLocks/>
            </p:cNvSpPr>
            <p:nvPr/>
          </p:nvSpPr>
          <p:spPr bwMode="auto">
            <a:xfrm>
              <a:off x="3922" y="585"/>
              <a:ext cx="20" cy="135"/>
            </a:xfrm>
            <a:custGeom>
              <a:avLst/>
              <a:gdLst>
                <a:gd name="T0" fmla="*/ 9 w 20"/>
                <a:gd name="T1" fmla="*/ 0 h 135"/>
                <a:gd name="T2" fmla="*/ 0 w 20"/>
                <a:gd name="T3" fmla="*/ 0 h 135"/>
                <a:gd name="T4" fmla="*/ 0 w 20"/>
                <a:gd name="T5" fmla="*/ 4 h 135"/>
                <a:gd name="T6" fmla="*/ 7 w 20"/>
                <a:gd name="T7" fmla="*/ 134 h 135"/>
                <a:gd name="T8" fmla="*/ 16 w 20"/>
                <a:gd name="T9" fmla="*/ 134 h 135"/>
                <a:gd name="T10" fmla="*/ 9 w 20"/>
                <a:gd name="T11" fmla="*/ 0 h 135"/>
              </a:gdLst>
              <a:ahLst/>
              <a:cxnLst>
                <a:cxn ang="0">
                  <a:pos x="T0" y="T1"/>
                </a:cxn>
                <a:cxn ang="0">
                  <a:pos x="T2" y="T3"/>
                </a:cxn>
                <a:cxn ang="0">
                  <a:pos x="T4" y="T5"/>
                </a:cxn>
                <a:cxn ang="0">
                  <a:pos x="T6" y="T7"/>
                </a:cxn>
                <a:cxn ang="0">
                  <a:pos x="T8" y="T9"/>
                </a:cxn>
                <a:cxn ang="0">
                  <a:pos x="T10" y="T11"/>
                </a:cxn>
              </a:cxnLst>
              <a:rect l="0" t="0" r="r" b="b"/>
              <a:pathLst>
                <a:path w="20" h="135">
                  <a:moveTo>
                    <a:pt x="9" y="0"/>
                  </a:moveTo>
                  <a:lnTo>
                    <a:pt x="0" y="0"/>
                  </a:lnTo>
                  <a:lnTo>
                    <a:pt x="0" y="4"/>
                  </a:lnTo>
                  <a:lnTo>
                    <a:pt x="7" y="134"/>
                  </a:lnTo>
                  <a:lnTo>
                    <a:pt x="16" y="134"/>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05" name="Freeform 404"/>
            <p:cNvSpPr>
              <a:spLocks/>
            </p:cNvSpPr>
            <p:nvPr/>
          </p:nvSpPr>
          <p:spPr bwMode="auto">
            <a:xfrm>
              <a:off x="3922" y="590"/>
              <a:ext cx="20" cy="137"/>
            </a:xfrm>
            <a:custGeom>
              <a:avLst/>
              <a:gdLst>
                <a:gd name="T0" fmla="*/ 9 w 20"/>
                <a:gd name="T1" fmla="*/ 0 h 137"/>
                <a:gd name="T2" fmla="*/ 0 w 20"/>
                <a:gd name="T3" fmla="*/ 0 h 137"/>
                <a:gd name="T4" fmla="*/ 4 w 20"/>
                <a:gd name="T5" fmla="*/ 131 h 137"/>
                <a:gd name="T6" fmla="*/ 4 w 20"/>
                <a:gd name="T7" fmla="*/ 136 h 137"/>
                <a:gd name="T8" fmla="*/ 14 w 20"/>
                <a:gd name="T9" fmla="*/ 136 h 137"/>
                <a:gd name="T10" fmla="*/ 9 w 20"/>
                <a:gd name="T11" fmla="*/ 0 h 137"/>
              </a:gdLst>
              <a:ahLst/>
              <a:cxnLst>
                <a:cxn ang="0">
                  <a:pos x="T0" y="T1"/>
                </a:cxn>
                <a:cxn ang="0">
                  <a:pos x="T2" y="T3"/>
                </a:cxn>
                <a:cxn ang="0">
                  <a:pos x="T4" y="T5"/>
                </a:cxn>
                <a:cxn ang="0">
                  <a:pos x="T6" y="T7"/>
                </a:cxn>
                <a:cxn ang="0">
                  <a:pos x="T8" y="T9"/>
                </a:cxn>
                <a:cxn ang="0">
                  <a:pos x="T10" y="T11"/>
                </a:cxn>
              </a:cxnLst>
              <a:rect l="0" t="0" r="r" b="b"/>
              <a:pathLst>
                <a:path w="20" h="137">
                  <a:moveTo>
                    <a:pt x="9" y="0"/>
                  </a:moveTo>
                  <a:lnTo>
                    <a:pt x="0" y="0"/>
                  </a:lnTo>
                  <a:lnTo>
                    <a:pt x="4" y="131"/>
                  </a:lnTo>
                  <a:lnTo>
                    <a:pt x="4" y="136"/>
                  </a:lnTo>
                  <a:lnTo>
                    <a:pt x="14" y="136"/>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06" name="Freeform 405"/>
            <p:cNvSpPr>
              <a:spLocks/>
            </p:cNvSpPr>
            <p:nvPr/>
          </p:nvSpPr>
          <p:spPr bwMode="auto">
            <a:xfrm>
              <a:off x="3912" y="636"/>
              <a:ext cx="24" cy="86"/>
            </a:xfrm>
            <a:custGeom>
              <a:avLst/>
              <a:gdLst>
                <a:gd name="T0" fmla="*/ 9 w 24"/>
                <a:gd name="T1" fmla="*/ 0 h 86"/>
                <a:gd name="T2" fmla="*/ 0 w 24"/>
                <a:gd name="T3" fmla="*/ 0 h 86"/>
                <a:gd name="T4" fmla="*/ 0 w 24"/>
                <a:gd name="T5" fmla="*/ 4 h 86"/>
                <a:gd name="T6" fmla="*/ 14 w 24"/>
                <a:gd name="T7" fmla="*/ 86 h 86"/>
                <a:gd name="T8" fmla="*/ 23 w 24"/>
                <a:gd name="T9" fmla="*/ 86 h 86"/>
                <a:gd name="T10" fmla="*/ 9 w 24"/>
                <a:gd name="T11" fmla="*/ 0 h 86"/>
              </a:gdLst>
              <a:ahLst/>
              <a:cxnLst>
                <a:cxn ang="0">
                  <a:pos x="T0" y="T1"/>
                </a:cxn>
                <a:cxn ang="0">
                  <a:pos x="T2" y="T3"/>
                </a:cxn>
                <a:cxn ang="0">
                  <a:pos x="T4" y="T5"/>
                </a:cxn>
                <a:cxn ang="0">
                  <a:pos x="T6" y="T7"/>
                </a:cxn>
                <a:cxn ang="0">
                  <a:pos x="T8" y="T9"/>
                </a:cxn>
                <a:cxn ang="0">
                  <a:pos x="T10" y="T11"/>
                </a:cxn>
              </a:cxnLst>
              <a:rect l="0" t="0" r="r" b="b"/>
              <a:pathLst>
                <a:path w="24" h="86">
                  <a:moveTo>
                    <a:pt x="9" y="0"/>
                  </a:moveTo>
                  <a:lnTo>
                    <a:pt x="0" y="0"/>
                  </a:lnTo>
                  <a:lnTo>
                    <a:pt x="0" y="4"/>
                  </a:lnTo>
                  <a:lnTo>
                    <a:pt x="14" y="86"/>
                  </a:lnTo>
                  <a:lnTo>
                    <a:pt x="23" y="86"/>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07" name="Freeform 406"/>
            <p:cNvSpPr>
              <a:spLocks/>
            </p:cNvSpPr>
            <p:nvPr/>
          </p:nvSpPr>
          <p:spPr bwMode="auto">
            <a:xfrm>
              <a:off x="3912" y="641"/>
              <a:ext cx="20" cy="86"/>
            </a:xfrm>
            <a:custGeom>
              <a:avLst/>
              <a:gdLst>
                <a:gd name="T0" fmla="*/ 9 w 20"/>
                <a:gd name="T1" fmla="*/ 0 h 86"/>
                <a:gd name="T2" fmla="*/ 0 w 20"/>
                <a:gd name="T3" fmla="*/ 0 h 86"/>
                <a:gd name="T4" fmla="*/ 9 w 20"/>
                <a:gd name="T5" fmla="*/ 79 h 86"/>
                <a:gd name="T6" fmla="*/ 9 w 20"/>
                <a:gd name="T7" fmla="*/ 81 h 86"/>
                <a:gd name="T8" fmla="*/ 12 w 20"/>
                <a:gd name="T9" fmla="*/ 86 h 86"/>
                <a:gd name="T10" fmla="*/ 19 w 20"/>
                <a:gd name="T11" fmla="*/ 83 h 86"/>
                <a:gd name="T12" fmla="*/ 9 w 20"/>
                <a:gd name="T13" fmla="*/ 0 h 86"/>
              </a:gdLst>
              <a:ahLst/>
              <a:cxnLst>
                <a:cxn ang="0">
                  <a:pos x="T0" y="T1"/>
                </a:cxn>
                <a:cxn ang="0">
                  <a:pos x="T2" y="T3"/>
                </a:cxn>
                <a:cxn ang="0">
                  <a:pos x="T4" y="T5"/>
                </a:cxn>
                <a:cxn ang="0">
                  <a:pos x="T6" y="T7"/>
                </a:cxn>
                <a:cxn ang="0">
                  <a:pos x="T8" y="T9"/>
                </a:cxn>
                <a:cxn ang="0">
                  <a:pos x="T10" y="T11"/>
                </a:cxn>
                <a:cxn ang="0">
                  <a:pos x="T12" y="T13"/>
                </a:cxn>
              </a:cxnLst>
              <a:rect l="0" t="0" r="r" b="b"/>
              <a:pathLst>
                <a:path w="20" h="86">
                  <a:moveTo>
                    <a:pt x="9" y="0"/>
                  </a:moveTo>
                  <a:lnTo>
                    <a:pt x="0" y="0"/>
                  </a:lnTo>
                  <a:lnTo>
                    <a:pt x="9" y="79"/>
                  </a:lnTo>
                  <a:lnTo>
                    <a:pt x="9" y="81"/>
                  </a:lnTo>
                  <a:lnTo>
                    <a:pt x="12" y="86"/>
                  </a:lnTo>
                  <a:lnTo>
                    <a:pt x="19" y="83"/>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08" name="Freeform 407"/>
            <p:cNvSpPr>
              <a:spLocks/>
            </p:cNvSpPr>
            <p:nvPr/>
          </p:nvSpPr>
          <p:spPr bwMode="auto">
            <a:xfrm>
              <a:off x="3912" y="684"/>
              <a:ext cx="20" cy="38"/>
            </a:xfrm>
            <a:custGeom>
              <a:avLst/>
              <a:gdLst>
                <a:gd name="T0" fmla="*/ 7 w 20"/>
                <a:gd name="T1" fmla="*/ 0 h 38"/>
                <a:gd name="T2" fmla="*/ 0 w 20"/>
                <a:gd name="T3" fmla="*/ 4 h 38"/>
                <a:gd name="T4" fmla="*/ 0 w 20"/>
                <a:gd name="T5" fmla="*/ 9 h 38"/>
                <a:gd name="T6" fmla="*/ 9 w 20"/>
                <a:gd name="T7" fmla="*/ 38 h 38"/>
                <a:gd name="T8" fmla="*/ 19 w 20"/>
                <a:gd name="T9" fmla="*/ 33 h 38"/>
                <a:gd name="T10" fmla="*/ 7 w 20"/>
                <a:gd name="T11" fmla="*/ 0 h 38"/>
              </a:gdLst>
              <a:ahLst/>
              <a:cxnLst>
                <a:cxn ang="0">
                  <a:pos x="T0" y="T1"/>
                </a:cxn>
                <a:cxn ang="0">
                  <a:pos x="T2" y="T3"/>
                </a:cxn>
                <a:cxn ang="0">
                  <a:pos x="T4" y="T5"/>
                </a:cxn>
                <a:cxn ang="0">
                  <a:pos x="T6" y="T7"/>
                </a:cxn>
                <a:cxn ang="0">
                  <a:pos x="T8" y="T9"/>
                </a:cxn>
                <a:cxn ang="0">
                  <a:pos x="T10" y="T11"/>
                </a:cxn>
              </a:cxnLst>
              <a:rect l="0" t="0" r="r" b="b"/>
              <a:pathLst>
                <a:path w="20" h="38">
                  <a:moveTo>
                    <a:pt x="7" y="0"/>
                  </a:moveTo>
                  <a:lnTo>
                    <a:pt x="0" y="4"/>
                  </a:lnTo>
                  <a:lnTo>
                    <a:pt x="0" y="9"/>
                  </a:lnTo>
                  <a:lnTo>
                    <a:pt x="9" y="38"/>
                  </a:lnTo>
                  <a:lnTo>
                    <a:pt x="19" y="33"/>
                  </a:lnTo>
                  <a:lnTo>
                    <a:pt x="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09" name="Freeform 408"/>
            <p:cNvSpPr>
              <a:spLocks/>
            </p:cNvSpPr>
            <p:nvPr/>
          </p:nvSpPr>
          <p:spPr bwMode="auto">
            <a:xfrm>
              <a:off x="3912" y="691"/>
              <a:ext cx="20" cy="36"/>
            </a:xfrm>
            <a:custGeom>
              <a:avLst/>
              <a:gdLst>
                <a:gd name="T0" fmla="*/ 9 w 20"/>
                <a:gd name="T1" fmla="*/ 0 h 36"/>
                <a:gd name="T2" fmla="*/ 0 w 20"/>
                <a:gd name="T3" fmla="*/ 0 h 36"/>
                <a:gd name="T4" fmla="*/ 7 w 20"/>
                <a:gd name="T5" fmla="*/ 28 h 36"/>
                <a:gd name="T6" fmla="*/ 7 w 20"/>
                <a:gd name="T7" fmla="*/ 31 h 36"/>
                <a:gd name="T8" fmla="*/ 9 w 20"/>
                <a:gd name="T9" fmla="*/ 35 h 36"/>
                <a:gd name="T10" fmla="*/ 16 w 20"/>
                <a:gd name="T11" fmla="*/ 31 h 36"/>
                <a:gd name="T12" fmla="*/ 9 w 20"/>
                <a:gd name="T13" fmla="*/ 0 h 36"/>
              </a:gdLst>
              <a:ahLst/>
              <a:cxnLst>
                <a:cxn ang="0">
                  <a:pos x="T0" y="T1"/>
                </a:cxn>
                <a:cxn ang="0">
                  <a:pos x="T2" y="T3"/>
                </a:cxn>
                <a:cxn ang="0">
                  <a:pos x="T4" y="T5"/>
                </a:cxn>
                <a:cxn ang="0">
                  <a:pos x="T6" y="T7"/>
                </a:cxn>
                <a:cxn ang="0">
                  <a:pos x="T8" y="T9"/>
                </a:cxn>
                <a:cxn ang="0">
                  <a:pos x="T10" y="T11"/>
                </a:cxn>
                <a:cxn ang="0">
                  <a:pos x="T12" y="T13"/>
                </a:cxn>
              </a:cxnLst>
              <a:rect l="0" t="0" r="r" b="b"/>
              <a:pathLst>
                <a:path w="20" h="36">
                  <a:moveTo>
                    <a:pt x="9" y="0"/>
                  </a:moveTo>
                  <a:lnTo>
                    <a:pt x="0" y="0"/>
                  </a:lnTo>
                  <a:lnTo>
                    <a:pt x="7" y="28"/>
                  </a:lnTo>
                  <a:lnTo>
                    <a:pt x="7" y="31"/>
                  </a:lnTo>
                  <a:lnTo>
                    <a:pt x="9" y="35"/>
                  </a:lnTo>
                  <a:lnTo>
                    <a:pt x="16" y="31"/>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10" name="Freeform 409"/>
            <p:cNvSpPr>
              <a:spLocks/>
            </p:cNvSpPr>
            <p:nvPr/>
          </p:nvSpPr>
          <p:spPr bwMode="auto">
            <a:xfrm>
              <a:off x="3886" y="655"/>
              <a:ext cx="43" cy="67"/>
            </a:xfrm>
            <a:custGeom>
              <a:avLst/>
              <a:gdLst>
                <a:gd name="T0" fmla="*/ 9 w 43"/>
                <a:gd name="T1" fmla="*/ 0 h 67"/>
                <a:gd name="T2" fmla="*/ 0 w 43"/>
                <a:gd name="T3" fmla="*/ 4 h 67"/>
                <a:gd name="T4" fmla="*/ 2 w 43"/>
                <a:gd name="T5" fmla="*/ 9 h 67"/>
                <a:gd name="T6" fmla="*/ 33 w 43"/>
                <a:gd name="T7" fmla="*/ 67 h 67"/>
                <a:gd name="T8" fmla="*/ 43 w 43"/>
                <a:gd name="T9" fmla="*/ 62 h 67"/>
                <a:gd name="T10" fmla="*/ 9 w 43"/>
                <a:gd name="T11" fmla="*/ 0 h 67"/>
              </a:gdLst>
              <a:ahLst/>
              <a:cxnLst>
                <a:cxn ang="0">
                  <a:pos x="T0" y="T1"/>
                </a:cxn>
                <a:cxn ang="0">
                  <a:pos x="T2" y="T3"/>
                </a:cxn>
                <a:cxn ang="0">
                  <a:pos x="T4" y="T5"/>
                </a:cxn>
                <a:cxn ang="0">
                  <a:pos x="T6" y="T7"/>
                </a:cxn>
                <a:cxn ang="0">
                  <a:pos x="T8" y="T9"/>
                </a:cxn>
                <a:cxn ang="0">
                  <a:pos x="T10" y="T11"/>
                </a:cxn>
              </a:cxnLst>
              <a:rect l="0" t="0" r="r" b="b"/>
              <a:pathLst>
                <a:path w="43" h="67">
                  <a:moveTo>
                    <a:pt x="9" y="0"/>
                  </a:moveTo>
                  <a:lnTo>
                    <a:pt x="0" y="4"/>
                  </a:lnTo>
                  <a:lnTo>
                    <a:pt x="2" y="9"/>
                  </a:lnTo>
                  <a:lnTo>
                    <a:pt x="33" y="67"/>
                  </a:lnTo>
                  <a:lnTo>
                    <a:pt x="43" y="62"/>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11" name="Freeform 410"/>
            <p:cNvSpPr>
              <a:spLocks/>
            </p:cNvSpPr>
            <p:nvPr/>
          </p:nvSpPr>
          <p:spPr bwMode="auto">
            <a:xfrm>
              <a:off x="3888" y="660"/>
              <a:ext cx="41" cy="70"/>
            </a:xfrm>
            <a:custGeom>
              <a:avLst/>
              <a:gdLst>
                <a:gd name="T0" fmla="*/ 9 w 41"/>
                <a:gd name="T1" fmla="*/ 0 h 70"/>
                <a:gd name="T2" fmla="*/ 0 w 41"/>
                <a:gd name="T3" fmla="*/ 4 h 70"/>
                <a:gd name="T4" fmla="*/ 28 w 41"/>
                <a:gd name="T5" fmla="*/ 64 h 70"/>
                <a:gd name="T6" fmla="*/ 33 w 41"/>
                <a:gd name="T7" fmla="*/ 69 h 70"/>
                <a:gd name="T8" fmla="*/ 40 w 41"/>
                <a:gd name="T9" fmla="*/ 64 h 70"/>
                <a:gd name="T10" fmla="*/ 9 w 41"/>
                <a:gd name="T11" fmla="*/ 0 h 70"/>
              </a:gdLst>
              <a:ahLst/>
              <a:cxnLst>
                <a:cxn ang="0">
                  <a:pos x="T0" y="T1"/>
                </a:cxn>
                <a:cxn ang="0">
                  <a:pos x="T2" y="T3"/>
                </a:cxn>
                <a:cxn ang="0">
                  <a:pos x="T4" y="T5"/>
                </a:cxn>
                <a:cxn ang="0">
                  <a:pos x="T6" y="T7"/>
                </a:cxn>
                <a:cxn ang="0">
                  <a:pos x="T8" y="T9"/>
                </a:cxn>
                <a:cxn ang="0">
                  <a:pos x="T10" y="T11"/>
                </a:cxn>
              </a:cxnLst>
              <a:rect l="0" t="0" r="r" b="b"/>
              <a:pathLst>
                <a:path w="41" h="70">
                  <a:moveTo>
                    <a:pt x="9" y="0"/>
                  </a:moveTo>
                  <a:lnTo>
                    <a:pt x="0" y="4"/>
                  </a:lnTo>
                  <a:lnTo>
                    <a:pt x="28" y="64"/>
                  </a:lnTo>
                  <a:lnTo>
                    <a:pt x="33" y="69"/>
                  </a:lnTo>
                  <a:lnTo>
                    <a:pt x="40" y="64"/>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12" name="Freeform 411"/>
            <p:cNvSpPr>
              <a:spLocks/>
            </p:cNvSpPr>
            <p:nvPr/>
          </p:nvSpPr>
          <p:spPr bwMode="auto">
            <a:xfrm>
              <a:off x="3893" y="698"/>
              <a:ext cx="31" cy="29"/>
            </a:xfrm>
            <a:custGeom>
              <a:avLst/>
              <a:gdLst>
                <a:gd name="T0" fmla="*/ 7 w 31"/>
                <a:gd name="T1" fmla="*/ 0 h 29"/>
                <a:gd name="T2" fmla="*/ 0 w 31"/>
                <a:gd name="T3" fmla="*/ 7 h 29"/>
                <a:gd name="T4" fmla="*/ 4 w 31"/>
                <a:gd name="T5" fmla="*/ 12 h 29"/>
                <a:gd name="T6" fmla="*/ 26 w 31"/>
                <a:gd name="T7" fmla="*/ 28 h 29"/>
                <a:gd name="T8" fmla="*/ 31 w 31"/>
                <a:gd name="T9" fmla="*/ 19 h 29"/>
                <a:gd name="T10" fmla="*/ 7 w 31"/>
                <a:gd name="T11" fmla="*/ 0 h 29"/>
              </a:gdLst>
              <a:ahLst/>
              <a:cxnLst>
                <a:cxn ang="0">
                  <a:pos x="T0" y="T1"/>
                </a:cxn>
                <a:cxn ang="0">
                  <a:pos x="T2" y="T3"/>
                </a:cxn>
                <a:cxn ang="0">
                  <a:pos x="T4" y="T5"/>
                </a:cxn>
                <a:cxn ang="0">
                  <a:pos x="T6" y="T7"/>
                </a:cxn>
                <a:cxn ang="0">
                  <a:pos x="T8" y="T9"/>
                </a:cxn>
                <a:cxn ang="0">
                  <a:pos x="T10" y="T11"/>
                </a:cxn>
              </a:cxnLst>
              <a:rect l="0" t="0" r="r" b="b"/>
              <a:pathLst>
                <a:path w="31" h="29">
                  <a:moveTo>
                    <a:pt x="7" y="0"/>
                  </a:moveTo>
                  <a:lnTo>
                    <a:pt x="0" y="7"/>
                  </a:lnTo>
                  <a:lnTo>
                    <a:pt x="4" y="12"/>
                  </a:lnTo>
                  <a:lnTo>
                    <a:pt x="26" y="28"/>
                  </a:lnTo>
                  <a:lnTo>
                    <a:pt x="31" y="19"/>
                  </a:lnTo>
                  <a:lnTo>
                    <a:pt x="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13" name="Freeform 412"/>
            <p:cNvSpPr>
              <a:spLocks/>
            </p:cNvSpPr>
            <p:nvPr/>
          </p:nvSpPr>
          <p:spPr bwMode="auto">
            <a:xfrm>
              <a:off x="3897" y="701"/>
              <a:ext cx="27" cy="26"/>
            </a:xfrm>
            <a:custGeom>
              <a:avLst/>
              <a:gdLst>
                <a:gd name="T0" fmla="*/ 4 w 27"/>
                <a:gd name="T1" fmla="*/ 0 h 26"/>
                <a:gd name="T2" fmla="*/ 0 w 27"/>
                <a:gd name="T3" fmla="*/ 9 h 26"/>
                <a:gd name="T4" fmla="*/ 19 w 27"/>
                <a:gd name="T5" fmla="*/ 26 h 26"/>
                <a:gd name="T6" fmla="*/ 26 w 27"/>
                <a:gd name="T7" fmla="*/ 19 h 26"/>
                <a:gd name="T8" fmla="*/ 4 w 27"/>
                <a:gd name="T9" fmla="*/ 0 h 26"/>
              </a:gdLst>
              <a:ahLst/>
              <a:cxnLst>
                <a:cxn ang="0">
                  <a:pos x="T0" y="T1"/>
                </a:cxn>
                <a:cxn ang="0">
                  <a:pos x="T2" y="T3"/>
                </a:cxn>
                <a:cxn ang="0">
                  <a:pos x="T4" y="T5"/>
                </a:cxn>
                <a:cxn ang="0">
                  <a:pos x="T6" y="T7"/>
                </a:cxn>
                <a:cxn ang="0">
                  <a:pos x="T8" y="T9"/>
                </a:cxn>
              </a:cxnLst>
              <a:rect l="0" t="0" r="r" b="b"/>
              <a:pathLst>
                <a:path w="27" h="26">
                  <a:moveTo>
                    <a:pt x="4" y="0"/>
                  </a:moveTo>
                  <a:lnTo>
                    <a:pt x="0" y="9"/>
                  </a:lnTo>
                  <a:lnTo>
                    <a:pt x="19" y="26"/>
                  </a:lnTo>
                  <a:lnTo>
                    <a:pt x="26" y="19"/>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14" name="Freeform 413"/>
            <p:cNvSpPr>
              <a:spLocks/>
            </p:cNvSpPr>
            <p:nvPr/>
          </p:nvSpPr>
          <p:spPr bwMode="auto">
            <a:xfrm>
              <a:off x="3367" y="785"/>
              <a:ext cx="24" cy="28"/>
            </a:xfrm>
            <a:custGeom>
              <a:avLst/>
              <a:gdLst>
                <a:gd name="T0" fmla="*/ 16 w 24"/>
                <a:gd name="T1" fmla="*/ 0 h 28"/>
                <a:gd name="T2" fmla="*/ 14 w 24"/>
                <a:gd name="T3" fmla="*/ 4 h 28"/>
                <a:gd name="T4" fmla="*/ 11 w 24"/>
                <a:gd name="T5" fmla="*/ 4 h 28"/>
                <a:gd name="T6" fmla="*/ 0 w 24"/>
                <a:gd name="T7" fmla="*/ 24 h 28"/>
                <a:gd name="T8" fmla="*/ 9 w 24"/>
                <a:gd name="T9" fmla="*/ 28 h 28"/>
                <a:gd name="T10" fmla="*/ 23 w 24"/>
                <a:gd name="T11" fmla="*/ 4 h 28"/>
                <a:gd name="T12" fmla="*/ 16 w 24"/>
                <a:gd name="T13" fmla="*/ 0 h 28"/>
              </a:gdLst>
              <a:ahLst/>
              <a:cxnLst>
                <a:cxn ang="0">
                  <a:pos x="T0" y="T1"/>
                </a:cxn>
                <a:cxn ang="0">
                  <a:pos x="T2" y="T3"/>
                </a:cxn>
                <a:cxn ang="0">
                  <a:pos x="T4" y="T5"/>
                </a:cxn>
                <a:cxn ang="0">
                  <a:pos x="T6" y="T7"/>
                </a:cxn>
                <a:cxn ang="0">
                  <a:pos x="T8" y="T9"/>
                </a:cxn>
                <a:cxn ang="0">
                  <a:pos x="T10" y="T11"/>
                </a:cxn>
                <a:cxn ang="0">
                  <a:pos x="T12" y="T13"/>
                </a:cxn>
              </a:cxnLst>
              <a:rect l="0" t="0" r="r" b="b"/>
              <a:pathLst>
                <a:path w="24" h="28">
                  <a:moveTo>
                    <a:pt x="16" y="0"/>
                  </a:moveTo>
                  <a:lnTo>
                    <a:pt x="14" y="4"/>
                  </a:lnTo>
                  <a:lnTo>
                    <a:pt x="11" y="4"/>
                  </a:lnTo>
                  <a:lnTo>
                    <a:pt x="0" y="24"/>
                  </a:lnTo>
                  <a:lnTo>
                    <a:pt x="9" y="28"/>
                  </a:lnTo>
                  <a:lnTo>
                    <a:pt x="23" y="4"/>
                  </a:lnTo>
                  <a:lnTo>
                    <a:pt x="16"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15" name="Freeform 414"/>
            <p:cNvSpPr>
              <a:spLocks/>
            </p:cNvSpPr>
            <p:nvPr/>
          </p:nvSpPr>
          <p:spPr bwMode="auto">
            <a:xfrm>
              <a:off x="3362" y="790"/>
              <a:ext cx="24" cy="24"/>
            </a:xfrm>
            <a:custGeom>
              <a:avLst/>
              <a:gdLst>
                <a:gd name="T0" fmla="*/ 19 w 24"/>
                <a:gd name="T1" fmla="*/ 0 h 24"/>
                <a:gd name="T2" fmla="*/ 4 w 24"/>
                <a:gd name="T3" fmla="*/ 14 h 24"/>
                <a:gd name="T4" fmla="*/ 2 w 24"/>
                <a:gd name="T5" fmla="*/ 14 h 24"/>
                <a:gd name="T6" fmla="*/ 0 w 24"/>
                <a:gd name="T7" fmla="*/ 19 h 24"/>
                <a:gd name="T8" fmla="*/ 7 w 24"/>
                <a:gd name="T9" fmla="*/ 24 h 24"/>
                <a:gd name="T10" fmla="*/ 23 w 24"/>
                <a:gd name="T11" fmla="*/ 4 h 24"/>
                <a:gd name="T12" fmla="*/ 19 w 24"/>
                <a:gd name="T13" fmla="*/ 0 h 24"/>
              </a:gdLst>
              <a:ahLst/>
              <a:cxnLst>
                <a:cxn ang="0">
                  <a:pos x="T0" y="T1"/>
                </a:cxn>
                <a:cxn ang="0">
                  <a:pos x="T2" y="T3"/>
                </a:cxn>
                <a:cxn ang="0">
                  <a:pos x="T4" y="T5"/>
                </a:cxn>
                <a:cxn ang="0">
                  <a:pos x="T6" y="T7"/>
                </a:cxn>
                <a:cxn ang="0">
                  <a:pos x="T8" y="T9"/>
                </a:cxn>
                <a:cxn ang="0">
                  <a:pos x="T10" y="T11"/>
                </a:cxn>
                <a:cxn ang="0">
                  <a:pos x="T12" y="T13"/>
                </a:cxn>
              </a:cxnLst>
              <a:rect l="0" t="0" r="r" b="b"/>
              <a:pathLst>
                <a:path w="24" h="24">
                  <a:moveTo>
                    <a:pt x="19" y="0"/>
                  </a:moveTo>
                  <a:lnTo>
                    <a:pt x="4" y="14"/>
                  </a:lnTo>
                  <a:lnTo>
                    <a:pt x="2" y="14"/>
                  </a:lnTo>
                  <a:lnTo>
                    <a:pt x="0" y="19"/>
                  </a:lnTo>
                  <a:lnTo>
                    <a:pt x="7" y="24"/>
                  </a:lnTo>
                  <a:lnTo>
                    <a:pt x="23" y="4"/>
                  </a:lnTo>
                  <a:lnTo>
                    <a:pt x="1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16" name="Freeform 415"/>
            <p:cNvSpPr>
              <a:spLocks/>
            </p:cNvSpPr>
            <p:nvPr/>
          </p:nvSpPr>
          <p:spPr bwMode="auto">
            <a:xfrm>
              <a:off x="3365" y="744"/>
              <a:ext cx="31" cy="65"/>
            </a:xfrm>
            <a:custGeom>
              <a:avLst/>
              <a:gdLst>
                <a:gd name="T0" fmla="*/ 21 w 31"/>
                <a:gd name="T1" fmla="*/ 0 h 65"/>
                <a:gd name="T2" fmla="*/ 19 w 31"/>
                <a:gd name="T3" fmla="*/ 4 h 65"/>
                <a:gd name="T4" fmla="*/ 0 w 31"/>
                <a:gd name="T5" fmla="*/ 60 h 65"/>
                <a:gd name="T6" fmla="*/ 9 w 31"/>
                <a:gd name="T7" fmla="*/ 64 h 65"/>
                <a:gd name="T8" fmla="*/ 31 w 31"/>
                <a:gd name="T9" fmla="*/ 4 h 65"/>
                <a:gd name="T10" fmla="*/ 21 w 31"/>
                <a:gd name="T11" fmla="*/ 0 h 65"/>
              </a:gdLst>
              <a:ahLst/>
              <a:cxnLst>
                <a:cxn ang="0">
                  <a:pos x="T0" y="T1"/>
                </a:cxn>
                <a:cxn ang="0">
                  <a:pos x="T2" y="T3"/>
                </a:cxn>
                <a:cxn ang="0">
                  <a:pos x="T4" y="T5"/>
                </a:cxn>
                <a:cxn ang="0">
                  <a:pos x="T6" y="T7"/>
                </a:cxn>
                <a:cxn ang="0">
                  <a:pos x="T8" y="T9"/>
                </a:cxn>
                <a:cxn ang="0">
                  <a:pos x="T10" y="T11"/>
                </a:cxn>
              </a:cxnLst>
              <a:rect l="0" t="0" r="r" b="b"/>
              <a:pathLst>
                <a:path w="31" h="65">
                  <a:moveTo>
                    <a:pt x="21" y="0"/>
                  </a:moveTo>
                  <a:lnTo>
                    <a:pt x="19" y="4"/>
                  </a:lnTo>
                  <a:lnTo>
                    <a:pt x="0" y="60"/>
                  </a:lnTo>
                  <a:lnTo>
                    <a:pt x="9" y="64"/>
                  </a:lnTo>
                  <a:lnTo>
                    <a:pt x="31" y="4"/>
                  </a:lnTo>
                  <a:lnTo>
                    <a:pt x="21"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17" name="Freeform 416"/>
            <p:cNvSpPr>
              <a:spLocks/>
            </p:cNvSpPr>
            <p:nvPr/>
          </p:nvSpPr>
          <p:spPr bwMode="auto">
            <a:xfrm>
              <a:off x="3362" y="749"/>
              <a:ext cx="31" cy="60"/>
            </a:xfrm>
            <a:custGeom>
              <a:avLst/>
              <a:gdLst>
                <a:gd name="T0" fmla="*/ 21 w 31"/>
                <a:gd name="T1" fmla="*/ 0 h 60"/>
                <a:gd name="T2" fmla="*/ 0 w 31"/>
                <a:gd name="T3" fmla="*/ 50 h 60"/>
                <a:gd name="T4" fmla="*/ 0 w 31"/>
                <a:gd name="T5" fmla="*/ 57 h 60"/>
                <a:gd name="T6" fmla="*/ 7 w 31"/>
                <a:gd name="T7" fmla="*/ 60 h 60"/>
                <a:gd name="T8" fmla="*/ 31 w 31"/>
                <a:gd name="T9" fmla="*/ 4 h 60"/>
                <a:gd name="T10" fmla="*/ 21 w 31"/>
                <a:gd name="T11" fmla="*/ 0 h 60"/>
              </a:gdLst>
              <a:ahLst/>
              <a:cxnLst>
                <a:cxn ang="0">
                  <a:pos x="T0" y="T1"/>
                </a:cxn>
                <a:cxn ang="0">
                  <a:pos x="T2" y="T3"/>
                </a:cxn>
                <a:cxn ang="0">
                  <a:pos x="T4" y="T5"/>
                </a:cxn>
                <a:cxn ang="0">
                  <a:pos x="T6" y="T7"/>
                </a:cxn>
                <a:cxn ang="0">
                  <a:pos x="T8" y="T9"/>
                </a:cxn>
                <a:cxn ang="0">
                  <a:pos x="T10" y="T11"/>
                </a:cxn>
              </a:cxnLst>
              <a:rect l="0" t="0" r="r" b="b"/>
              <a:pathLst>
                <a:path w="31" h="60">
                  <a:moveTo>
                    <a:pt x="21" y="0"/>
                  </a:moveTo>
                  <a:lnTo>
                    <a:pt x="0" y="50"/>
                  </a:lnTo>
                  <a:lnTo>
                    <a:pt x="0" y="57"/>
                  </a:lnTo>
                  <a:lnTo>
                    <a:pt x="7" y="60"/>
                  </a:lnTo>
                  <a:lnTo>
                    <a:pt x="31" y="4"/>
                  </a:lnTo>
                  <a:lnTo>
                    <a:pt x="21"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18" name="Freeform 417"/>
            <p:cNvSpPr>
              <a:spLocks/>
            </p:cNvSpPr>
            <p:nvPr/>
          </p:nvSpPr>
          <p:spPr bwMode="auto">
            <a:xfrm>
              <a:off x="3362" y="744"/>
              <a:ext cx="20" cy="58"/>
            </a:xfrm>
            <a:custGeom>
              <a:avLst/>
              <a:gdLst>
                <a:gd name="T0" fmla="*/ 19 w 20"/>
                <a:gd name="T1" fmla="*/ 0 h 58"/>
                <a:gd name="T2" fmla="*/ 11 w 20"/>
                <a:gd name="T3" fmla="*/ 0 h 58"/>
                <a:gd name="T4" fmla="*/ 9 w 20"/>
                <a:gd name="T5" fmla="*/ 2 h 58"/>
                <a:gd name="T6" fmla="*/ 9 w 20"/>
                <a:gd name="T7" fmla="*/ 4 h 58"/>
                <a:gd name="T8" fmla="*/ 0 w 20"/>
                <a:gd name="T9" fmla="*/ 57 h 58"/>
                <a:gd name="T10" fmla="*/ 9 w 20"/>
                <a:gd name="T11" fmla="*/ 57 h 58"/>
                <a:gd name="T12" fmla="*/ 19 w 20"/>
                <a:gd name="T13" fmla="*/ 0 h 58"/>
              </a:gdLst>
              <a:ahLst/>
              <a:cxnLst>
                <a:cxn ang="0">
                  <a:pos x="T0" y="T1"/>
                </a:cxn>
                <a:cxn ang="0">
                  <a:pos x="T2" y="T3"/>
                </a:cxn>
                <a:cxn ang="0">
                  <a:pos x="T4" y="T5"/>
                </a:cxn>
                <a:cxn ang="0">
                  <a:pos x="T6" y="T7"/>
                </a:cxn>
                <a:cxn ang="0">
                  <a:pos x="T8" y="T9"/>
                </a:cxn>
                <a:cxn ang="0">
                  <a:pos x="T10" y="T11"/>
                </a:cxn>
                <a:cxn ang="0">
                  <a:pos x="T12" y="T13"/>
                </a:cxn>
              </a:cxnLst>
              <a:rect l="0" t="0" r="r" b="b"/>
              <a:pathLst>
                <a:path w="20" h="58">
                  <a:moveTo>
                    <a:pt x="19" y="0"/>
                  </a:moveTo>
                  <a:lnTo>
                    <a:pt x="11" y="0"/>
                  </a:lnTo>
                  <a:lnTo>
                    <a:pt x="9" y="2"/>
                  </a:lnTo>
                  <a:lnTo>
                    <a:pt x="9" y="4"/>
                  </a:lnTo>
                  <a:lnTo>
                    <a:pt x="0" y="57"/>
                  </a:lnTo>
                  <a:lnTo>
                    <a:pt x="9" y="57"/>
                  </a:lnTo>
                  <a:lnTo>
                    <a:pt x="1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19" name="Freeform 418"/>
            <p:cNvSpPr>
              <a:spLocks/>
            </p:cNvSpPr>
            <p:nvPr/>
          </p:nvSpPr>
          <p:spPr bwMode="auto">
            <a:xfrm>
              <a:off x="3357" y="746"/>
              <a:ext cx="24" cy="63"/>
            </a:xfrm>
            <a:custGeom>
              <a:avLst/>
              <a:gdLst>
                <a:gd name="T0" fmla="*/ 14 w 24"/>
                <a:gd name="T1" fmla="*/ 0 h 63"/>
                <a:gd name="T2" fmla="*/ 0 w 24"/>
                <a:gd name="T3" fmla="*/ 55 h 63"/>
                <a:gd name="T4" fmla="*/ 0 w 24"/>
                <a:gd name="T5" fmla="*/ 62 h 63"/>
                <a:gd name="T6" fmla="*/ 7 w 24"/>
                <a:gd name="T7" fmla="*/ 62 h 63"/>
                <a:gd name="T8" fmla="*/ 24 w 24"/>
                <a:gd name="T9" fmla="*/ 4 h 63"/>
                <a:gd name="T10" fmla="*/ 14 w 24"/>
                <a:gd name="T11" fmla="*/ 0 h 63"/>
              </a:gdLst>
              <a:ahLst/>
              <a:cxnLst>
                <a:cxn ang="0">
                  <a:pos x="T0" y="T1"/>
                </a:cxn>
                <a:cxn ang="0">
                  <a:pos x="T2" y="T3"/>
                </a:cxn>
                <a:cxn ang="0">
                  <a:pos x="T4" y="T5"/>
                </a:cxn>
                <a:cxn ang="0">
                  <a:pos x="T6" y="T7"/>
                </a:cxn>
                <a:cxn ang="0">
                  <a:pos x="T8" y="T9"/>
                </a:cxn>
                <a:cxn ang="0">
                  <a:pos x="T10" y="T11"/>
                </a:cxn>
              </a:cxnLst>
              <a:rect l="0" t="0" r="r" b="b"/>
              <a:pathLst>
                <a:path w="24" h="63">
                  <a:moveTo>
                    <a:pt x="14" y="0"/>
                  </a:moveTo>
                  <a:lnTo>
                    <a:pt x="0" y="55"/>
                  </a:lnTo>
                  <a:lnTo>
                    <a:pt x="0" y="62"/>
                  </a:lnTo>
                  <a:lnTo>
                    <a:pt x="7" y="62"/>
                  </a:lnTo>
                  <a:lnTo>
                    <a:pt x="24" y="4"/>
                  </a:lnTo>
                  <a:lnTo>
                    <a:pt x="1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20" name="Freeform 419"/>
            <p:cNvSpPr>
              <a:spLocks/>
            </p:cNvSpPr>
            <p:nvPr/>
          </p:nvSpPr>
          <p:spPr bwMode="auto">
            <a:xfrm>
              <a:off x="3357" y="691"/>
              <a:ext cx="29" cy="113"/>
            </a:xfrm>
            <a:custGeom>
              <a:avLst/>
              <a:gdLst>
                <a:gd name="T0" fmla="*/ 28 w 29"/>
                <a:gd name="T1" fmla="*/ 0 h 113"/>
                <a:gd name="T2" fmla="*/ 19 w 29"/>
                <a:gd name="T3" fmla="*/ 0 h 113"/>
                <a:gd name="T4" fmla="*/ 19 w 29"/>
                <a:gd name="T5" fmla="*/ 4 h 113"/>
                <a:gd name="T6" fmla="*/ 0 w 29"/>
                <a:gd name="T7" fmla="*/ 112 h 113"/>
                <a:gd name="T8" fmla="*/ 9 w 29"/>
                <a:gd name="T9" fmla="*/ 112 h 113"/>
                <a:gd name="T10" fmla="*/ 28 w 29"/>
                <a:gd name="T11" fmla="*/ 0 h 113"/>
              </a:gdLst>
              <a:ahLst/>
              <a:cxnLst>
                <a:cxn ang="0">
                  <a:pos x="T0" y="T1"/>
                </a:cxn>
                <a:cxn ang="0">
                  <a:pos x="T2" y="T3"/>
                </a:cxn>
                <a:cxn ang="0">
                  <a:pos x="T4" y="T5"/>
                </a:cxn>
                <a:cxn ang="0">
                  <a:pos x="T6" y="T7"/>
                </a:cxn>
                <a:cxn ang="0">
                  <a:pos x="T8" y="T9"/>
                </a:cxn>
                <a:cxn ang="0">
                  <a:pos x="T10" y="T11"/>
                </a:cxn>
              </a:cxnLst>
              <a:rect l="0" t="0" r="r" b="b"/>
              <a:pathLst>
                <a:path w="29" h="113">
                  <a:moveTo>
                    <a:pt x="28" y="0"/>
                  </a:moveTo>
                  <a:lnTo>
                    <a:pt x="19" y="0"/>
                  </a:lnTo>
                  <a:lnTo>
                    <a:pt x="19" y="4"/>
                  </a:lnTo>
                  <a:lnTo>
                    <a:pt x="0" y="112"/>
                  </a:lnTo>
                  <a:lnTo>
                    <a:pt x="9" y="112"/>
                  </a:lnTo>
                  <a:lnTo>
                    <a:pt x="28"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21" name="Freeform 420"/>
            <p:cNvSpPr>
              <a:spLocks/>
            </p:cNvSpPr>
            <p:nvPr/>
          </p:nvSpPr>
          <p:spPr bwMode="auto">
            <a:xfrm>
              <a:off x="3355" y="696"/>
              <a:ext cx="31" cy="113"/>
            </a:xfrm>
            <a:custGeom>
              <a:avLst/>
              <a:gdLst>
                <a:gd name="T0" fmla="*/ 31 w 31"/>
                <a:gd name="T1" fmla="*/ 0 h 113"/>
                <a:gd name="T2" fmla="*/ 21 w 31"/>
                <a:gd name="T3" fmla="*/ 0 h 113"/>
                <a:gd name="T4" fmla="*/ 0 w 31"/>
                <a:gd name="T5" fmla="*/ 107 h 113"/>
                <a:gd name="T6" fmla="*/ 0 w 31"/>
                <a:gd name="T7" fmla="*/ 112 h 113"/>
                <a:gd name="T8" fmla="*/ 9 w 31"/>
                <a:gd name="T9" fmla="*/ 112 h 113"/>
                <a:gd name="T10" fmla="*/ 31 w 31"/>
                <a:gd name="T11" fmla="*/ 0 h 113"/>
              </a:gdLst>
              <a:ahLst/>
              <a:cxnLst>
                <a:cxn ang="0">
                  <a:pos x="T0" y="T1"/>
                </a:cxn>
                <a:cxn ang="0">
                  <a:pos x="T2" y="T3"/>
                </a:cxn>
                <a:cxn ang="0">
                  <a:pos x="T4" y="T5"/>
                </a:cxn>
                <a:cxn ang="0">
                  <a:pos x="T6" y="T7"/>
                </a:cxn>
                <a:cxn ang="0">
                  <a:pos x="T8" y="T9"/>
                </a:cxn>
                <a:cxn ang="0">
                  <a:pos x="T10" y="T11"/>
                </a:cxn>
              </a:cxnLst>
              <a:rect l="0" t="0" r="r" b="b"/>
              <a:pathLst>
                <a:path w="31" h="113">
                  <a:moveTo>
                    <a:pt x="31" y="0"/>
                  </a:moveTo>
                  <a:lnTo>
                    <a:pt x="21" y="0"/>
                  </a:lnTo>
                  <a:lnTo>
                    <a:pt x="0" y="107"/>
                  </a:lnTo>
                  <a:lnTo>
                    <a:pt x="0" y="112"/>
                  </a:lnTo>
                  <a:lnTo>
                    <a:pt x="9" y="112"/>
                  </a:lnTo>
                  <a:lnTo>
                    <a:pt x="31"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22" name="Freeform 421"/>
            <p:cNvSpPr>
              <a:spLocks/>
            </p:cNvSpPr>
            <p:nvPr/>
          </p:nvSpPr>
          <p:spPr bwMode="auto">
            <a:xfrm>
              <a:off x="3355" y="749"/>
              <a:ext cx="20" cy="55"/>
            </a:xfrm>
            <a:custGeom>
              <a:avLst/>
              <a:gdLst>
                <a:gd name="T0" fmla="*/ 0 w 20"/>
                <a:gd name="T1" fmla="*/ 27 h 55"/>
                <a:gd name="T2" fmla="*/ 9 w 20"/>
                <a:gd name="T3" fmla="*/ 27 h 55"/>
              </a:gdLst>
              <a:ahLst/>
              <a:cxnLst>
                <a:cxn ang="0">
                  <a:pos x="T0" y="T1"/>
                </a:cxn>
                <a:cxn ang="0">
                  <a:pos x="T2" y="T3"/>
                </a:cxn>
              </a:cxnLst>
              <a:rect l="0" t="0" r="r" b="b"/>
              <a:pathLst>
                <a:path w="20" h="55">
                  <a:moveTo>
                    <a:pt x="0" y="27"/>
                  </a:moveTo>
                  <a:lnTo>
                    <a:pt x="9" y="27"/>
                  </a:lnTo>
                </a:path>
              </a:pathLst>
            </a:custGeom>
            <a:noFill/>
            <a:ln w="36321">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AU"/>
            </a:p>
          </p:txBody>
        </p:sp>
        <p:sp>
          <p:nvSpPr>
            <p:cNvPr id="423" name="Freeform 422"/>
            <p:cNvSpPr>
              <a:spLocks/>
            </p:cNvSpPr>
            <p:nvPr/>
          </p:nvSpPr>
          <p:spPr bwMode="auto">
            <a:xfrm>
              <a:off x="3353" y="754"/>
              <a:ext cx="20" cy="50"/>
            </a:xfrm>
            <a:custGeom>
              <a:avLst/>
              <a:gdLst>
                <a:gd name="T0" fmla="*/ 11 w 20"/>
                <a:gd name="T1" fmla="*/ 0 h 50"/>
                <a:gd name="T2" fmla="*/ 2 w 20"/>
                <a:gd name="T3" fmla="*/ 0 h 50"/>
                <a:gd name="T4" fmla="*/ 0 w 20"/>
                <a:gd name="T5" fmla="*/ 45 h 50"/>
                <a:gd name="T6" fmla="*/ 0 w 20"/>
                <a:gd name="T7" fmla="*/ 50 h 50"/>
                <a:gd name="T8" fmla="*/ 9 w 20"/>
                <a:gd name="T9" fmla="*/ 50 h 50"/>
                <a:gd name="T10" fmla="*/ 11 w 20"/>
                <a:gd name="T11" fmla="*/ 0 h 50"/>
              </a:gdLst>
              <a:ahLst/>
              <a:cxnLst>
                <a:cxn ang="0">
                  <a:pos x="T0" y="T1"/>
                </a:cxn>
                <a:cxn ang="0">
                  <a:pos x="T2" y="T3"/>
                </a:cxn>
                <a:cxn ang="0">
                  <a:pos x="T4" y="T5"/>
                </a:cxn>
                <a:cxn ang="0">
                  <a:pos x="T6" y="T7"/>
                </a:cxn>
                <a:cxn ang="0">
                  <a:pos x="T8" y="T9"/>
                </a:cxn>
                <a:cxn ang="0">
                  <a:pos x="T10" y="T11"/>
                </a:cxn>
              </a:cxnLst>
              <a:rect l="0" t="0" r="r" b="b"/>
              <a:pathLst>
                <a:path w="20" h="50">
                  <a:moveTo>
                    <a:pt x="11" y="0"/>
                  </a:moveTo>
                  <a:lnTo>
                    <a:pt x="2" y="0"/>
                  </a:lnTo>
                  <a:lnTo>
                    <a:pt x="0" y="45"/>
                  </a:lnTo>
                  <a:lnTo>
                    <a:pt x="0" y="50"/>
                  </a:lnTo>
                  <a:lnTo>
                    <a:pt x="9" y="50"/>
                  </a:lnTo>
                  <a:lnTo>
                    <a:pt x="11"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24" name="Freeform 423"/>
            <p:cNvSpPr>
              <a:spLocks/>
            </p:cNvSpPr>
            <p:nvPr/>
          </p:nvSpPr>
          <p:spPr bwMode="auto">
            <a:xfrm>
              <a:off x="3348" y="681"/>
              <a:ext cx="20" cy="118"/>
            </a:xfrm>
            <a:custGeom>
              <a:avLst/>
              <a:gdLst>
                <a:gd name="T0" fmla="*/ 9 w 20"/>
                <a:gd name="T1" fmla="*/ 0 h 118"/>
                <a:gd name="T2" fmla="*/ 0 w 20"/>
                <a:gd name="T3" fmla="*/ 0 h 118"/>
                <a:gd name="T4" fmla="*/ 0 w 20"/>
                <a:gd name="T5" fmla="*/ 4 h 118"/>
                <a:gd name="T6" fmla="*/ 4 w 20"/>
                <a:gd name="T7" fmla="*/ 117 h 118"/>
                <a:gd name="T8" fmla="*/ 14 w 20"/>
                <a:gd name="T9" fmla="*/ 117 h 118"/>
                <a:gd name="T10" fmla="*/ 9 w 20"/>
                <a:gd name="T11" fmla="*/ 0 h 118"/>
              </a:gdLst>
              <a:ahLst/>
              <a:cxnLst>
                <a:cxn ang="0">
                  <a:pos x="T0" y="T1"/>
                </a:cxn>
                <a:cxn ang="0">
                  <a:pos x="T2" y="T3"/>
                </a:cxn>
                <a:cxn ang="0">
                  <a:pos x="T4" y="T5"/>
                </a:cxn>
                <a:cxn ang="0">
                  <a:pos x="T6" y="T7"/>
                </a:cxn>
                <a:cxn ang="0">
                  <a:pos x="T8" y="T9"/>
                </a:cxn>
                <a:cxn ang="0">
                  <a:pos x="T10" y="T11"/>
                </a:cxn>
              </a:cxnLst>
              <a:rect l="0" t="0" r="r" b="b"/>
              <a:pathLst>
                <a:path w="20" h="118">
                  <a:moveTo>
                    <a:pt x="9" y="0"/>
                  </a:moveTo>
                  <a:lnTo>
                    <a:pt x="0" y="0"/>
                  </a:lnTo>
                  <a:lnTo>
                    <a:pt x="0" y="4"/>
                  </a:lnTo>
                  <a:lnTo>
                    <a:pt x="4" y="117"/>
                  </a:lnTo>
                  <a:lnTo>
                    <a:pt x="14" y="117"/>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25" name="Freeform 424"/>
            <p:cNvSpPr>
              <a:spLocks/>
            </p:cNvSpPr>
            <p:nvPr/>
          </p:nvSpPr>
          <p:spPr bwMode="auto">
            <a:xfrm>
              <a:off x="3348" y="686"/>
              <a:ext cx="20" cy="120"/>
            </a:xfrm>
            <a:custGeom>
              <a:avLst/>
              <a:gdLst>
                <a:gd name="T0" fmla="*/ 9 w 20"/>
                <a:gd name="T1" fmla="*/ 0 h 120"/>
                <a:gd name="T2" fmla="*/ 0 w 20"/>
                <a:gd name="T3" fmla="*/ 0 h 120"/>
                <a:gd name="T4" fmla="*/ 2 w 20"/>
                <a:gd name="T5" fmla="*/ 115 h 120"/>
                <a:gd name="T6" fmla="*/ 2 w 20"/>
                <a:gd name="T7" fmla="*/ 120 h 120"/>
                <a:gd name="T8" fmla="*/ 11 w 20"/>
                <a:gd name="T9" fmla="*/ 120 h 120"/>
                <a:gd name="T10" fmla="*/ 9 w 20"/>
                <a:gd name="T11" fmla="*/ 0 h 120"/>
              </a:gdLst>
              <a:ahLst/>
              <a:cxnLst>
                <a:cxn ang="0">
                  <a:pos x="T0" y="T1"/>
                </a:cxn>
                <a:cxn ang="0">
                  <a:pos x="T2" y="T3"/>
                </a:cxn>
                <a:cxn ang="0">
                  <a:pos x="T4" y="T5"/>
                </a:cxn>
                <a:cxn ang="0">
                  <a:pos x="T6" y="T7"/>
                </a:cxn>
                <a:cxn ang="0">
                  <a:pos x="T8" y="T9"/>
                </a:cxn>
                <a:cxn ang="0">
                  <a:pos x="T10" y="T11"/>
                </a:cxn>
              </a:cxnLst>
              <a:rect l="0" t="0" r="r" b="b"/>
              <a:pathLst>
                <a:path w="20" h="120">
                  <a:moveTo>
                    <a:pt x="9" y="0"/>
                  </a:moveTo>
                  <a:lnTo>
                    <a:pt x="0" y="0"/>
                  </a:lnTo>
                  <a:lnTo>
                    <a:pt x="2" y="115"/>
                  </a:lnTo>
                  <a:lnTo>
                    <a:pt x="2" y="120"/>
                  </a:lnTo>
                  <a:lnTo>
                    <a:pt x="11" y="120"/>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26" name="Freeform 425"/>
            <p:cNvSpPr>
              <a:spLocks/>
            </p:cNvSpPr>
            <p:nvPr/>
          </p:nvSpPr>
          <p:spPr bwMode="auto">
            <a:xfrm>
              <a:off x="3338" y="725"/>
              <a:ext cx="22" cy="76"/>
            </a:xfrm>
            <a:custGeom>
              <a:avLst/>
              <a:gdLst>
                <a:gd name="T0" fmla="*/ 9 w 22"/>
                <a:gd name="T1" fmla="*/ 0 h 76"/>
                <a:gd name="T2" fmla="*/ 0 w 22"/>
                <a:gd name="T3" fmla="*/ 0 h 76"/>
                <a:gd name="T4" fmla="*/ 0 w 22"/>
                <a:gd name="T5" fmla="*/ 4 h 76"/>
                <a:gd name="T6" fmla="*/ 11 w 22"/>
                <a:gd name="T7" fmla="*/ 76 h 76"/>
                <a:gd name="T8" fmla="*/ 21 w 22"/>
                <a:gd name="T9" fmla="*/ 76 h 76"/>
                <a:gd name="T10" fmla="*/ 9 w 22"/>
                <a:gd name="T11" fmla="*/ 0 h 76"/>
              </a:gdLst>
              <a:ahLst/>
              <a:cxnLst>
                <a:cxn ang="0">
                  <a:pos x="T0" y="T1"/>
                </a:cxn>
                <a:cxn ang="0">
                  <a:pos x="T2" y="T3"/>
                </a:cxn>
                <a:cxn ang="0">
                  <a:pos x="T4" y="T5"/>
                </a:cxn>
                <a:cxn ang="0">
                  <a:pos x="T6" y="T7"/>
                </a:cxn>
                <a:cxn ang="0">
                  <a:pos x="T8" y="T9"/>
                </a:cxn>
                <a:cxn ang="0">
                  <a:pos x="T10" y="T11"/>
                </a:cxn>
              </a:cxnLst>
              <a:rect l="0" t="0" r="r" b="b"/>
              <a:pathLst>
                <a:path w="22" h="76">
                  <a:moveTo>
                    <a:pt x="9" y="0"/>
                  </a:moveTo>
                  <a:lnTo>
                    <a:pt x="0" y="0"/>
                  </a:lnTo>
                  <a:lnTo>
                    <a:pt x="0" y="4"/>
                  </a:lnTo>
                  <a:lnTo>
                    <a:pt x="11" y="76"/>
                  </a:lnTo>
                  <a:lnTo>
                    <a:pt x="21" y="76"/>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27" name="Freeform 426"/>
            <p:cNvSpPr>
              <a:spLocks/>
            </p:cNvSpPr>
            <p:nvPr/>
          </p:nvSpPr>
          <p:spPr bwMode="auto">
            <a:xfrm>
              <a:off x="3338" y="730"/>
              <a:ext cx="20" cy="74"/>
            </a:xfrm>
            <a:custGeom>
              <a:avLst/>
              <a:gdLst>
                <a:gd name="T0" fmla="*/ 9 w 20"/>
                <a:gd name="T1" fmla="*/ 0 h 74"/>
                <a:gd name="T2" fmla="*/ 0 w 20"/>
                <a:gd name="T3" fmla="*/ 0 h 74"/>
                <a:gd name="T4" fmla="*/ 7 w 20"/>
                <a:gd name="T5" fmla="*/ 69 h 74"/>
                <a:gd name="T6" fmla="*/ 7 w 20"/>
                <a:gd name="T7" fmla="*/ 72 h 74"/>
                <a:gd name="T8" fmla="*/ 9 w 20"/>
                <a:gd name="T9" fmla="*/ 74 h 74"/>
                <a:gd name="T10" fmla="*/ 16 w 20"/>
                <a:gd name="T11" fmla="*/ 74 h 74"/>
                <a:gd name="T12" fmla="*/ 9 w 20"/>
                <a:gd name="T13" fmla="*/ 0 h 74"/>
              </a:gdLst>
              <a:ahLst/>
              <a:cxnLst>
                <a:cxn ang="0">
                  <a:pos x="T0" y="T1"/>
                </a:cxn>
                <a:cxn ang="0">
                  <a:pos x="T2" y="T3"/>
                </a:cxn>
                <a:cxn ang="0">
                  <a:pos x="T4" y="T5"/>
                </a:cxn>
                <a:cxn ang="0">
                  <a:pos x="T6" y="T7"/>
                </a:cxn>
                <a:cxn ang="0">
                  <a:pos x="T8" y="T9"/>
                </a:cxn>
                <a:cxn ang="0">
                  <a:pos x="T10" y="T11"/>
                </a:cxn>
                <a:cxn ang="0">
                  <a:pos x="T12" y="T13"/>
                </a:cxn>
              </a:cxnLst>
              <a:rect l="0" t="0" r="r" b="b"/>
              <a:pathLst>
                <a:path w="20" h="74">
                  <a:moveTo>
                    <a:pt x="9" y="0"/>
                  </a:moveTo>
                  <a:lnTo>
                    <a:pt x="0" y="0"/>
                  </a:lnTo>
                  <a:lnTo>
                    <a:pt x="7" y="69"/>
                  </a:lnTo>
                  <a:lnTo>
                    <a:pt x="7" y="72"/>
                  </a:lnTo>
                  <a:lnTo>
                    <a:pt x="9" y="74"/>
                  </a:lnTo>
                  <a:lnTo>
                    <a:pt x="16" y="74"/>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28" name="Freeform 427"/>
            <p:cNvSpPr>
              <a:spLocks/>
            </p:cNvSpPr>
            <p:nvPr/>
          </p:nvSpPr>
          <p:spPr bwMode="auto">
            <a:xfrm>
              <a:off x="3338" y="768"/>
              <a:ext cx="20" cy="33"/>
            </a:xfrm>
            <a:custGeom>
              <a:avLst/>
              <a:gdLst>
                <a:gd name="T0" fmla="*/ 7 w 20"/>
                <a:gd name="T1" fmla="*/ 0 h 33"/>
                <a:gd name="T2" fmla="*/ 0 w 20"/>
                <a:gd name="T3" fmla="*/ 0 h 33"/>
                <a:gd name="T4" fmla="*/ 0 w 20"/>
                <a:gd name="T5" fmla="*/ 7 h 33"/>
                <a:gd name="T6" fmla="*/ 7 w 20"/>
                <a:gd name="T7" fmla="*/ 33 h 33"/>
                <a:gd name="T8" fmla="*/ 16 w 20"/>
                <a:gd name="T9" fmla="*/ 28 h 33"/>
                <a:gd name="T10" fmla="*/ 7 w 20"/>
                <a:gd name="T11" fmla="*/ 0 h 33"/>
              </a:gdLst>
              <a:ahLst/>
              <a:cxnLst>
                <a:cxn ang="0">
                  <a:pos x="T0" y="T1"/>
                </a:cxn>
                <a:cxn ang="0">
                  <a:pos x="T2" y="T3"/>
                </a:cxn>
                <a:cxn ang="0">
                  <a:pos x="T4" y="T5"/>
                </a:cxn>
                <a:cxn ang="0">
                  <a:pos x="T6" y="T7"/>
                </a:cxn>
                <a:cxn ang="0">
                  <a:pos x="T8" y="T9"/>
                </a:cxn>
                <a:cxn ang="0">
                  <a:pos x="T10" y="T11"/>
                </a:cxn>
              </a:cxnLst>
              <a:rect l="0" t="0" r="r" b="b"/>
              <a:pathLst>
                <a:path w="20" h="33">
                  <a:moveTo>
                    <a:pt x="7" y="0"/>
                  </a:moveTo>
                  <a:lnTo>
                    <a:pt x="0" y="0"/>
                  </a:lnTo>
                  <a:lnTo>
                    <a:pt x="0" y="7"/>
                  </a:lnTo>
                  <a:lnTo>
                    <a:pt x="7" y="33"/>
                  </a:lnTo>
                  <a:lnTo>
                    <a:pt x="16" y="28"/>
                  </a:lnTo>
                  <a:lnTo>
                    <a:pt x="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29" name="Freeform 428"/>
            <p:cNvSpPr>
              <a:spLocks/>
            </p:cNvSpPr>
            <p:nvPr/>
          </p:nvSpPr>
          <p:spPr bwMode="auto">
            <a:xfrm>
              <a:off x="3338" y="773"/>
              <a:ext cx="20" cy="33"/>
            </a:xfrm>
            <a:custGeom>
              <a:avLst/>
              <a:gdLst>
                <a:gd name="T0" fmla="*/ 9 w 20"/>
                <a:gd name="T1" fmla="*/ 0 h 33"/>
                <a:gd name="T2" fmla="*/ 0 w 20"/>
                <a:gd name="T3" fmla="*/ 0 h 33"/>
                <a:gd name="T4" fmla="*/ 4 w 20"/>
                <a:gd name="T5" fmla="*/ 26 h 33"/>
                <a:gd name="T6" fmla="*/ 4 w 20"/>
                <a:gd name="T7" fmla="*/ 28 h 33"/>
                <a:gd name="T8" fmla="*/ 7 w 20"/>
                <a:gd name="T9" fmla="*/ 33 h 33"/>
                <a:gd name="T10" fmla="*/ 14 w 20"/>
                <a:gd name="T11" fmla="*/ 31 h 33"/>
                <a:gd name="T12" fmla="*/ 9 w 20"/>
                <a:gd name="T13" fmla="*/ 0 h 33"/>
              </a:gdLst>
              <a:ahLst/>
              <a:cxnLst>
                <a:cxn ang="0">
                  <a:pos x="T0" y="T1"/>
                </a:cxn>
                <a:cxn ang="0">
                  <a:pos x="T2" y="T3"/>
                </a:cxn>
                <a:cxn ang="0">
                  <a:pos x="T4" y="T5"/>
                </a:cxn>
                <a:cxn ang="0">
                  <a:pos x="T6" y="T7"/>
                </a:cxn>
                <a:cxn ang="0">
                  <a:pos x="T8" y="T9"/>
                </a:cxn>
                <a:cxn ang="0">
                  <a:pos x="T10" y="T11"/>
                </a:cxn>
                <a:cxn ang="0">
                  <a:pos x="T12" y="T13"/>
                </a:cxn>
              </a:cxnLst>
              <a:rect l="0" t="0" r="r" b="b"/>
              <a:pathLst>
                <a:path w="20" h="33">
                  <a:moveTo>
                    <a:pt x="9" y="0"/>
                  </a:moveTo>
                  <a:lnTo>
                    <a:pt x="0" y="0"/>
                  </a:lnTo>
                  <a:lnTo>
                    <a:pt x="4" y="26"/>
                  </a:lnTo>
                  <a:lnTo>
                    <a:pt x="4" y="28"/>
                  </a:lnTo>
                  <a:lnTo>
                    <a:pt x="7" y="33"/>
                  </a:lnTo>
                  <a:lnTo>
                    <a:pt x="14" y="31"/>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30" name="Freeform 429"/>
            <p:cNvSpPr>
              <a:spLocks/>
            </p:cNvSpPr>
            <p:nvPr/>
          </p:nvSpPr>
          <p:spPr bwMode="auto">
            <a:xfrm>
              <a:off x="3314" y="741"/>
              <a:ext cx="39" cy="60"/>
            </a:xfrm>
            <a:custGeom>
              <a:avLst/>
              <a:gdLst>
                <a:gd name="T0" fmla="*/ 9 w 39"/>
                <a:gd name="T1" fmla="*/ 0 h 60"/>
                <a:gd name="T2" fmla="*/ 0 w 39"/>
                <a:gd name="T3" fmla="*/ 4 h 60"/>
                <a:gd name="T4" fmla="*/ 2 w 39"/>
                <a:gd name="T5" fmla="*/ 9 h 60"/>
                <a:gd name="T6" fmla="*/ 28 w 39"/>
                <a:gd name="T7" fmla="*/ 60 h 60"/>
                <a:gd name="T8" fmla="*/ 38 w 39"/>
                <a:gd name="T9" fmla="*/ 55 h 60"/>
                <a:gd name="T10" fmla="*/ 9 w 39"/>
                <a:gd name="T11" fmla="*/ 0 h 60"/>
              </a:gdLst>
              <a:ahLst/>
              <a:cxnLst>
                <a:cxn ang="0">
                  <a:pos x="T0" y="T1"/>
                </a:cxn>
                <a:cxn ang="0">
                  <a:pos x="T2" y="T3"/>
                </a:cxn>
                <a:cxn ang="0">
                  <a:pos x="T4" y="T5"/>
                </a:cxn>
                <a:cxn ang="0">
                  <a:pos x="T6" y="T7"/>
                </a:cxn>
                <a:cxn ang="0">
                  <a:pos x="T8" y="T9"/>
                </a:cxn>
                <a:cxn ang="0">
                  <a:pos x="T10" y="T11"/>
                </a:cxn>
              </a:cxnLst>
              <a:rect l="0" t="0" r="r" b="b"/>
              <a:pathLst>
                <a:path w="39" h="60">
                  <a:moveTo>
                    <a:pt x="9" y="0"/>
                  </a:moveTo>
                  <a:lnTo>
                    <a:pt x="0" y="4"/>
                  </a:lnTo>
                  <a:lnTo>
                    <a:pt x="2" y="9"/>
                  </a:lnTo>
                  <a:lnTo>
                    <a:pt x="28" y="60"/>
                  </a:lnTo>
                  <a:lnTo>
                    <a:pt x="38" y="55"/>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31" name="Freeform 430"/>
            <p:cNvSpPr>
              <a:spLocks/>
            </p:cNvSpPr>
            <p:nvPr/>
          </p:nvSpPr>
          <p:spPr bwMode="auto">
            <a:xfrm>
              <a:off x="3317" y="746"/>
              <a:ext cx="38" cy="63"/>
            </a:xfrm>
            <a:custGeom>
              <a:avLst/>
              <a:gdLst>
                <a:gd name="T0" fmla="*/ 9 w 38"/>
                <a:gd name="T1" fmla="*/ 0 h 63"/>
                <a:gd name="T2" fmla="*/ 0 w 38"/>
                <a:gd name="T3" fmla="*/ 4 h 63"/>
                <a:gd name="T4" fmla="*/ 26 w 38"/>
                <a:gd name="T5" fmla="*/ 57 h 63"/>
                <a:gd name="T6" fmla="*/ 28 w 38"/>
                <a:gd name="T7" fmla="*/ 60 h 63"/>
                <a:gd name="T8" fmla="*/ 33 w 38"/>
                <a:gd name="T9" fmla="*/ 62 h 63"/>
                <a:gd name="T10" fmla="*/ 38 w 38"/>
                <a:gd name="T11" fmla="*/ 57 h 63"/>
                <a:gd name="T12" fmla="*/ 9 w 38"/>
                <a:gd name="T13" fmla="*/ 0 h 63"/>
              </a:gdLst>
              <a:ahLst/>
              <a:cxnLst>
                <a:cxn ang="0">
                  <a:pos x="T0" y="T1"/>
                </a:cxn>
                <a:cxn ang="0">
                  <a:pos x="T2" y="T3"/>
                </a:cxn>
                <a:cxn ang="0">
                  <a:pos x="T4" y="T5"/>
                </a:cxn>
                <a:cxn ang="0">
                  <a:pos x="T6" y="T7"/>
                </a:cxn>
                <a:cxn ang="0">
                  <a:pos x="T8" y="T9"/>
                </a:cxn>
                <a:cxn ang="0">
                  <a:pos x="T10" y="T11"/>
                </a:cxn>
                <a:cxn ang="0">
                  <a:pos x="T12" y="T13"/>
                </a:cxn>
              </a:cxnLst>
              <a:rect l="0" t="0" r="r" b="b"/>
              <a:pathLst>
                <a:path w="38" h="63">
                  <a:moveTo>
                    <a:pt x="9" y="0"/>
                  </a:moveTo>
                  <a:lnTo>
                    <a:pt x="0" y="4"/>
                  </a:lnTo>
                  <a:lnTo>
                    <a:pt x="26" y="57"/>
                  </a:lnTo>
                  <a:lnTo>
                    <a:pt x="28" y="60"/>
                  </a:lnTo>
                  <a:lnTo>
                    <a:pt x="33" y="62"/>
                  </a:lnTo>
                  <a:lnTo>
                    <a:pt x="38" y="57"/>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32" name="Freeform 431"/>
            <p:cNvSpPr>
              <a:spLocks/>
            </p:cNvSpPr>
            <p:nvPr/>
          </p:nvSpPr>
          <p:spPr bwMode="auto">
            <a:xfrm>
              <a:off x="3319" y="780"/>
              <a:ext cx="31" cy="26"/>
            </a:xfrm>
            <a:custGeom>
              <a:avLst/>
              <a:gdLst>
                <a:gd name="T0" fmla="*/ 4 w 31"/>
                <a:gd name="T1" fmla="*/ 0 h 26"/>
                <a:gd name="T2" fmla="*/ 0 w 31"/>
                <a:gd name="T3" fmla="*/ 7 h 26"/>
                <a:gd name="T4" fmla="*/ 4 w 31"/>
                <a:gd name="T5" fmla="*/ 9 h 26"/>
                <a:gd name="T6" fmla="*/ 4 w 31"/>
                <a:gd name="T7" fmla="*/ 12 h 26"/>
                <a:gd name="T8" fmla="*/ 26 w 31"/>
                <a:gd name="T9" fmla="*/ 26 h 26"/>
                <a:gd name="T10" fmla="*/ 31 w 31"/>
                <a:gd name="T11" fmla="*/ 16 h 26"/>
                <a:gd name="T12" fmla="*/ 4 w 31"/>
                <a:gd name="T13" fmla="*/ 0 h 26"/>
              </a:gdLst>
              <a:ahLst/>
              <a:cxnLst>
                <a:cxn ang="0">
                  <a:pos x="T0" y="T1"/>
                </a:cxn>
                <a:cxn ang="0">
                  <a:pos x="T2" y="T3"/>
                </a:cxn>
                <a:cxn ang="0">
                  <a:pos x="T4" y="T5"/>
                </a:cxn>
                <a:cxn ang="0">
                  <a:pos x="T6" y="T7"/>
                </a:cxn>
                <a:cxn ang="0">
                  <a:pos x="T8" y="T9"/>
                </a:cxn>
                <a:cxn ang="0">
                  <a:pos x="T10" y="T11"/>
                </a:cxn>
                <a:cxn ang="0">
                  <a:pos x="T12" y="T13"/>
                </a:cxn>
              </a:cxnLst>
              <a:rect l="0" t="0" r="r" b="b"/>
              <a:pathLst>
                <a:path w="31" h="26">
                  <a:moveTo>
                    <a:pt x="4" y="0"/>
                  </a:moveTo>
                  <a:lnTo>
                    <a:pt x="0" y="7"/>
                  </a:lnTo>
                  <a:lnTo>
                    <a:pt x="4" y="9"/>
                  </a:lnTo>
                  <a:lnTo>
                    <a:pt x="4" y="12"/>
                  </a:lnTo>
                  <a:lnTo>
                    <a:pt x="26" y="26"/>
                  </a:lnTo>
                  <a:lnTo>
                    <a:pt x="31" y="16"/>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33" name="Freeform 432"/>
            <p:cNvSpPr>
              <a:spLocks/>
            </p:cNvSpPr>
            <p:nvPr/>
          </p:nvSpPr>
          <p:spPr bwMode="auto">
            <a:xfrm>
              <a:off x="3324" y="785"/>
              <a:ext cx="24" cy="24"/>
            </a:xfrm>
            <a:custGeom>
              <a:avLst/>
              <a:gdLst>
                <a:gd name="T0" fmla="*/ 4 w 24"/>
                <a:gd name="T1" fmla="*/ 0 h 24"/>
                <a:gd name="T2" fmla="*/ 0 w 24"/>
                <a:gd name="T3" fmla="*/ 4 h 24"/>
                <a:gd name="T4" fmla="*/ 16 w 24"/>
                <a:gd name="T5" fmla="*/ 24 h 24"/>
                <a:gd name="T6" fmla="*/ 23 w 24"/>
                <a:gd name="T7" fmla="*/ 16 h 24"/>
                <a:gd name="T8" fmla="*/ 4 w 24"/>
                <a:gd name="T9" fmla="*/ 0 h 24"/>
              </a:gdLst>
              <a:ahLst/>
              <a:cxnLst>
                <a:cxn ang="0">
                  <a:pos x="T0" y="T1"/>
                </a:cxn>
                <a:cxn ang="0">
                  <a:pos x="T2" y="T3"/>
                </a:cxn>
                <a:cxn ang="0">
                  <a:pos x="T4" y="T5"/>
                </a:cxn>
                <a:cxn ang="0">
                  <a:pos x="T6" y="T7"/>
                </a:cxn>
                <a:cxn ang="0">
                  <a:pos x="T8" y="T9"/>
                </a:cxn>
              </a:cxnLst>
              <a:rect l="0" t="0" r="r" b="b"/>
              <a:pathLst>
                <a:path w="24" h="24">
                  <a:moveTo>
                    <a:pt x="4" y="0"/>
                  </a:moveTo>
                  <a:lnTo>
                    <a:pt x="0" y="4"/>
                  </a:lnTo>
                  <a:lnTo>
                    <a:pt x="16" y="24"/>
                  </a:lnTo>
                  <a:lnTo>
                    <a:pt x="23" y="16"/>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34" name="Freeform 433"/>
            <p:cNvSpPr>
              <a:spLocks/>
            </p:cNvSpPr>
            <p:nvPr/>
          </p:nvSpPr>
          <p:spPr bwMode="auto">
            <a:xfrm>
              <a:off x="3408" y="958"/>
              <a:ext cx="84" cy="20"/>
            </a:xfrm>
            <a:custGeom>
              <a:avLst/>
              <a:gdLst>
                <a:gd name="T0" fmla="*/ 0 w 84"/>
                <a:gd name="T1" fmla="*/ 0 h 20"/>
                <a:gd name="T2" fmla="*/ 0 w 84"/>
                <a:gd name="T3" fmla="*/ 4 h 20"/>
                <a:gd name="T4" fmla="*/ 4 w 84"/>
                <a:gd name="T5" fmla="*/ 9 h 20"/>
                <a:gd name="T6" fmla="*/ 83 w 84"/>
                <a:gd name="T7" fmla="*/ 12 h 20"/>
                <a:gd name="T8" fmla="*/ 83 w 84"/>
                <a:gd name="T9" fmla="*/ 2 h 20"/>
                <a:gd name="T10" fmla="*/ 0 w 84"/>
                <a:gd name="T11" fmla="*/ 0 h 20"/>
              </a:gdLst>
              <a:ahLst/>
              <a:cxnLst>
                <a:cxn ang="0">
                  <a:pos x="T0" y="T1"/>
                </a:cxn>
                <a:cxn ang="0">
                  <a:pos x="T2" y="T3"/>
                </a:cxn>
                <a:cxn ang="0">
                  <a:pos x="T4" y="T5"/>
                </a:cxn>
                <a:cxn ang="0">
                  <a:pos x="T6" y="T7"/>
                </a:cxn>
                <a:cxn ang="0">
                  <a:pos x="T8" y="T9"/>
                </a:cxn>
                <a:cxn ang="0">
                  <a:pos x="T10" y="T11"/>
                </a:cxn>
              </a:cxnLst>
              <a:rect l="0" t="0" r="r" b="b"/>
              <a:pathLst>
                <a:path w="84" h="20">
                  <a:moveTo>
                    <a:pt x="0" y="0"/>
                  </a:moveTo>
                  <a:lnTo>
                    <a:pt x="0" y="4"/>
                  </a:lnTo>
                  <a:lnTo>
                    <a:pt x="4" y="9"/>
                  </a:lnTo>
                  <a:lnTo>
                    <a:pt x="83" y="12"/>
                  </a:lnTo>
                  <a:lnTo>
                    <a:pt x="83" y="2"/>
                  </a:lnTo>
                  <a:lnTo>
                    <a:pt x="0"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35" name="Freeform 434"/>
            <p:cNvSpPr>
              <a:spLocks/>
            </p:cNvSpPr>
            <p:nvPr/>
          </p:nvSpPr>
          <p:spPr bwMode="auto">
            <a:xfrm>
              <a:off x="3406" y="962"/>
              <a:ext cx="20" cy="20"/>
            </a:xfrm>
            <a:custGeom>
              <a:avLst/>
              <a:gdLst>
                <a:gd name="T0" fmla="*/ 11 w 20"/>
                <a:gd name="T1" fmla="*/ 0 h 20"/>
                <a:gd name="T2" fmla="*/ 2 w 20"/>
                <a:gd name="T3" fmla="*/ 0 h 20"/>
                <a:gd name="T4" fmla="*/ 0 w 20"/>
                <a:gd name="T5" fmla="*/ 9 h 20"/>
                <a:gd name="T6" fmla="*/ 7 w 20"/>
                <a:gd name="T7" fmla="*/ 14 h 20"/>
                <a:gd name="T8" fmla="*/ 9 w 20"/>
                <a:gd name="T9" fmla="*/ 12 h 20"/>
                <a:gd name="T10" fmla="*/ 11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11" y="0"/>
                  </a:moveTo>
                  <a:lnTo>
                    <a:pt x="2" y="0"/>
                  </a:lnTo>
                  <a:lnTo>
                    <a:pt x="0" y="9"/>
                  </a:lnTo>
                  <a:lnTo>
                    <a:pt x="7" y="14"/>
                  </a:lnTo>
                  <a:lnTo>
                    <a:pt x="9" y="12"/>
                  </a:lnTo>
                  <a:lnTo>
                    <a:pt x="11"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36" name="Freeform 435"/>
            <p:cNvSpPr>
              <a:spLocks/>
            </p:cNvSpPr>
            <p:nvPr/>
          </p:nvSpPr>
          <p:spPr bwMode="auto">
            <a:xfrm>
              <a:off x="3396" y="967"/>
              <a:ext cx="20" cy="20"/>
            </a:xfrm>
            <a:custGeom>
              <a:avLst/>
              <a:gdLst>
                <a:gd name="T0" fmla="*/ 11 w 20"/>
                <a:gd name="T1" fmla="*/ 0 h 20"/>
                <a:gd name="T2" fmla="*/ 0 w 20"/>
                <a:gd name="T3" fmla="*/ 4 h 20"/>
                <a:gd name="T4" fmla="*/ 2 w 20"/>
                <a:gd name="T5" fmla="*/ 14 h 20"/>
                <a:gd name="T6" fmla="*/ 16 w 20"/>
                <a:gd name="T7" fmla="*/ 9 h 20"/>
                <a:gd name="T8" fmla="*/ 11 w 20"/>
                <a:gd name="T9" fmla="*/ 0 h 20"/>
              </a:gdLst>
              <a:ahLst/>
              <a:cxnLst>
                <a:cxn ang="0">
                  <a:pos x="T0" y="T1"/>
                </a:cxn>
                <a:cxn ang="0">
                  <a:pos x="T2" y="T3"/>
                </a:cxn>
                <a:cxn ang="0">
                  <a:pos x="T4" y="T5"/>
                </a:cxn>
                <a:cxn ang="0">
                  <a:pos x="T6" y="T7"/>
                </a:cxn>
                <a:cxn ang="0">
                  <a:pos x="T8" y="T9"/>
                </a:cxn>
              </a:cxnLst>
              <a:rect l="0" t="0" r="r" b="b"/>
              <a:pathLst>
                <a:path w="20" h="20">
                  <a:moveTo>
                    <a:pt x="11" y="0"/>
                  </a:moveTo>
                  <a:lnTo>
                    <a:pt x="0" y="4"/>
                  </a:lnTo>
                  <a:lnTo>
                    <a:pt x="2" y="14"/>
                  </a:lnTo>
                  <a:lnTo>
                    <a:pt x="16" y="9"/>
                  </a:lnTo>
                  <a:lnTo>
                    <a:pt x="11"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37" name="Freeform 436"/>
            <p:cNvSpPr>
              <a:spLocks/>
            </p:cNvSpPr>
            <p:nvPr/>
          </p:nvSpPr>
          <p:spPr bwMode="auto">
            <a:xfrm>
              <a:off x="3370" y="970"/>
              <a:ext cx="28" cy="20"/>
            </a:xfrm>
            <a:custGeom>
              <a:avLst/>
              <a:gdLst>
                <a:gd name="T0" fmla="*/ 0 w 28"/>
                <a:gd name="T1" fmla="*/ 0 h 20"/>
                <a:gd name="T2" fmla="*/ 0 w 28"/>
                <a:gd name="T3" fmla="*/ 9 h 20"/>
                <a:gd name="T4" fmla="*/ 28 w 28"/>
                <a:gd name="T5" fmla="*/ 12 h 20"/>
                <a:gd name="T6" fmla="*/ 28 w 28"/>
                <a:gd name="T7" fmla="*/ 2 h 20"/>
                <a:gd name="T8" fmla="*/ 0 w 28"/>
                <a:gd name="T9" fmla="*/ 0 h 20"/>
              </a:gdLst>
              <a:ahLst/>
              <a:cxnLst>
                <a:cxn ang="0">
                  <a:pos x="T0" y="T1"/>
                </a:cxn>
                <a:cxn ang="0">
                  <a:pos x="T2" y="T3"/>
                </a:cxn>
                <a:cxn ang="0">
                  <a:pos x="T4" y="T5"/>
                </a:cxn>
                <a:cxn ang="0">
                  <a:pos x="T6" y="T7"/>
                </a:cxn>
                <a:cxn ang="0">
                  <a:pos x="T8" y="T9"/>
                </a:cxn>
              </a:cxnLst>
              <a:rect l="0" t="0" r="r" b="b"/>
              <a:pathLst>
                <a:path w="28" h="20">
                  <a:moveTo>
                    <a:pt x="0" y="0"/>
                  </a:moveTo>
                  <a:lnTo>
                    <a:pt x="0" y="9"/>
                  </a:lnTo>
                  <a:lnTo>
                    <a:pt x="28" y="12"/>
                  </a:lnTo>
                  <a:lnTo>
                    <a:pt x="28" y="2"/>
                  </a:lnTo>
                  <a:lnTo>
                    <a:pt x="0"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38" name="Freeform 437"/>
            <p:cNvSpPr>
              <a:spLocks/>
            </p:cNvSpPr>
            <p:nvPr/>
          </p:nvSpPr>
          <p:spPr bwMode="auto">
            <a:xfrm>
              <a:off x="3338" y="970"/>
              <a:ext cx="32" cy="20"/>
            </a:xfrm>
            <a:custGeom>
              <a:avLst/>
              <a:gdLst>
                <a:gd name="T0" fmla="*/ 31 w 32"/>
                <a:gd name="T1" fmla="*/ 0 h 20"/>
                <a:gd name="T2" fmla="*/ 0 w 32"/>
                <a:gd name="T3" fmla="*/ 0 h 20"/>
                <a:gd name="T4" fmla="*/ 2 w 32"/>
                <a:gd name="T5" fmla="*/ 9 h 20"/>
                <a:gd name="T6" fmla="*/ 31 w 32"/>
                <a:gd name="T7" fmla="*/ 9 h 20"/>
                <a:gd name="T8" fmla="*/ 31 w 32"/>
                <a:gd name="T9" fmla="*/ 0 h 20"/>
              </a:gdLst>
              <a:ahLst/>
              <a:cxnLst>
                <a:cxn ang="0">
                  <a:pos x="T0" y="T1"/>
                </a:cxn>
                <a:cxn ang="0">
                  <a:pos x="T2" y="T3"/>
                </a:cxn>
                <a:cxn ang="0">
                  <a:pos x="T4" y="T5"/>
                </a:cxn>
                <a:cxn ang="0">
                  <a:pos x="T6" y="T7"/>
                </a:cxn>
                <a:cxn ang="0">
                  <a:pos x="T8" y="T9"/>
                </a:cxn>
              </a:cxnLst>
              <a:rect l="0" t="0" r="r" b="b"/>
              <a:pathLst>
                <a:path w="32" h="20">
                  <a:moveTo>
                    <a:pt x="31" y="0"/>
                  </a:moveTo>
                  <a:lnTo>
                    <a:pt x="0" y="0"/>
                  </a:lnTo>
                  <a:lnTo>
                    <a:pt x="2" y="9"/>
                  </a:lnTo>
                  <a:lnTo>
                    <a:pt x="31" y="9"/>
                  </a:lnTo>
                  <a:lnTo>
                    <a:pt x="31"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39" name="Freeform 438"/>
            <p:cNvSpPr>
              <a:spLocks/>
            </p:cNvSpPr>
            <p:nvPr/>
          </p:nvSpPr>
          <p:spPr bwMode="auto">
            <a:xfrm>
              <a:off x="3326" y="970"/>
              <a:ext cx="20" cy="20"/>
            </a:xfrm>
            <a:custGeom>
              <a:avLst/>
              <a:gdLst>
                <a:gd name="T0" fmla="*/ 12 w 20"/>
                <a:gd name="T1" fmla="*/ 0 h 20"/>
                <a:gd name="T2" fmla="*/ 0 w 20"/>
                <a:gd name="T3" fmla="*/ 9 h 20"/>
                <a:gd name="T4" fmla="*/ 7 w 20"/>
                <a:gd name="T5" fmla="*/ 16 h 20"/>
                <a:gd name="T6" fmla="*/ 16 w 20"/>
                <a:gd name="T7" fmla="*/ 9 h 20"/>
                <a:gd name="T8" fmla="*/ 12 w 20"/>
                <a:gd name="T9" fmla="*/ 0 h 20"/>
              </a:gdLst>
              <a:ahLst/>
              <a:cxnLst>
                <a:cxn ang="0">
                  <a:pos x="T0" y="T1"/>
                </a:cxn>
                <a:cxn ang="0">
                  <a:pos x="T2" y="T3"/>
                </a:cxn>
                <a:cxn ang="0">
                  <a:pos x="T4" y="T5"/>
                </a:cxn>
                <a:cxn ang="0">
                  <a:pos x="T6" y="T7"/>
                </a:cxn>
                <a:cxn ang="0">
                  <a:pos x="T8" y="T9"/>
                </a:cxn>
              </a:cxnLst>
              <a:rect l="0" t="0" r="r" b="b"/>
              <a:pathLst>
                <a:path w="20" h="20">
                  <a:moveTo>
                    <a:pt x="12" y="0"/>
                  </a:moveTo>
                  <a:lnTo>
                    <a:pt x="0" y="9"/>
                  </a:lnTo>
                  <a:lnTo>
                    <a:pt x="7" y="16"/>
                  </a:lnTo>
                  <a:lnTo>
                    <a:pt x="16" y="9"/>
                  </a:lnTo>
                  <a:lnTo>
                    <a:pt x="12"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40" name="Freeform 439"/>
            <p:cNvSpPr>
              <a:spLocks/>
            </p:cNvSpPr>
            <p:nvPr/>
          </p:nvSpPr>
          <p:spPr bwMode="auto">
            <a:xfrm>
              <a:off x="3322" y="979"/>
              <a:ext cx="20" cy="22"/>
            </a:xfrm>
            <a:custGeom>
              <a:avLst/>
              <a:gdLst>
                <a:gd name="T0" fmla="*/ 4 w 20"/>
                <a:gd name="T1" fmla="*/ 0 h 22"/>
                <a:gd name="T2" fmla="*/ 0 w 20"/>
                <a:gd name="T3" fmla="*/ 14 h 22"/>
                <a:gd name="T4" fmla="*/ 4 w 20"/>
                <a:gd name="T5" fmla="*/ 21 h 22"/>
                <a:gd name="T6" fmla="*/ 7 w 20"/>
                <a:gd name="T7" fmla="*/ 21 h 22"/>
                <a:gd name="T8" fmla="*/ 14 w 20"/>
                <a:gd name="T9" fmla="*/ 4 h 22"/>
                <a:gd name="T10" fmla="*/ 4 w 20"/>
                <a:gd name="T11" fmla="*/ 0 h 22"/>
              </a:gdLst>
              <a:ahLst/>
              <a:cxnLst>
                <a:cxn ang="0">
                  <a:pos x="T0" y="T1"/>
                </a:cxn>
                <a:cxn ang="0">
                  <a:pos x="T2" y="T3"/>
                </a:cxn>
                <a:cxn ang="0">
                  <a:pos x="T4" y="T5"/>
                </a:cxn>
                <a:cxn ang="0">
                  <a:pos x="T6" y="T7"/>
                </a:cxn>
                <a:cxn ang="0">
                  <a:pos x="T8" y="T9"/>
                </a:cxn>
                <a:cxn ang="0">
                  <a:pos x="T10" y="T11"/>
                </a:cxn>
              </a:cxnLst>
              <a:rect l="0" t="0" r="r" b="b"/>
              <a:pathLst>
                <a:path w="20" h="22">
                  <a:moveTo>
                    <a:pt x="4" y="0"/>
                  </a:moveTo>
                  <a:lnTo>
                    <a:pt x="0" y="14"/>
                  </a:lnTo>
                  <a:lnTo>
                    <a:pt x="4" y="21"/>
                  </a:lnTo>
                  <a:lnTo>
                    <a:pt x="7" y="21"/>
                  </a:lnTo>
                  <a:lnTo>
                    <a:pt x="14" y="4"/>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41" name="Freeform 440"/>
            <p:cNvSpPr>
              <a:spLocks/>
            </p:cNvSpPr>
            <p:nvPr/>
          </p:nvSpPr>
          <p:spPr bwMode="auto">
            <a:xfrm>
              <a:off x="3209" y="991"/>
              <a:ext cx="117" cy="24"/>
            </a:xfrm>
            <a:custGeom>
              <a:avLst/>
              <a:gdLst>
                <a:gd name="T0" fmla="*/ 117 w 117"/>
                <a:gd name="T1" fmla="*/ 0 h 24"/>
                <a:gd name="T2" fmla="*/ 0 w 117"/>
                <a:gd name="T3" fmla="*/ 14 h 24"/>
                <a:gd name="T4" fmla="*/ 0 w 117"/>
                <a:gd name="T5" fmla="*/ 23 h 24"/>
                <a:gd name="T6" fmla="*/ 117 w 117"/>
                <a:gd name="T7" fmla="*/ 9 h 24"/>
                <a:gd name="T8" fmla="*/ 117 w 117"/>
                <a:gd name="T9" fmla="*/ 0 h 24"/>
              </a:gdLst>
              <a:ahLst/>
              <a:cxnLst>
                <a:cxn ang="0">
                  <a:pos x="T0" y="T1"/>
                </a:cxn>
                <a:cxn ang="0">
                  <a:pos x="T2" y="T3"/>
                </a:cxn>
                <a:cxn ang="0">
                  <a:pos x="T4" y="T5"/>
                </a:cxn>
                <a:cxn ang="0">
                  <a:pos x="T6" y="T7"/>
                </a:cxn>
                <a:cxn ang="0">
                  <a:pos x="T8" y="T9"/>
                </a:cxn>
              </a:cxnLst>
              <a:rect l="0" t="0" r="r" b="b"/>
              <a:pathLst>
                <a:path w="117" h="24">
                  <a:moveTo>
                    <a:pt x="117" y="0"/>
                  </a:moveTo>
                  <a:lnTo>
                    <a:pt x="0" y="14"/>
                  </a:lnTo>
                  <a:lnTo>
                    <a:pt x="0" y="23"/>
                  </a:lnTo>
                  <a:lnTo>
                    <a:pt x="117" y="9"/>
                  </a:lnTo>
                  <a:lnTo>
                    <a:pt x="11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42" name="Freeform 441"/>
            <p:cNvSpPr>
              <a:spLocks/>
            </p:cNvSpPr>
            <p:nvPr/>
          </p:nvSpPr>
          <p:spPr bwMode="auto">
            <a:xfrm>
              <a:off x="1430" y="1277"/>
              <a:ext cx="195" cy="53"/>
            </a:xfrm>
            <a:custGeom>
              <a:avLst/>
              <a:gdLst>
                <a:gd name="T0" fmla="*/ 191 w 195"/>
                <a:gd name="T1" fmla="*/ 0 h 53"/>
                <a:gd name="T2" fmla="*/ 0 w 195"/>
                <a:gd name="T3" fmla="*/ 45 h 53"/>
                <a:gd name="T4" fmla="*/ 2 w 195"/>
                <a:gd name="T5" fmla="*/ 52 h 53"/>
                <a:gd name="T6" fmla="*/ 194 w 195"/>
                <a:gd name="T7" fmla="*/ 7 h 53"/>
                <a:gd name="T8" fmla="*/ 191 w 195"/>
                <a:gd name="T9" fmla="*/ 0 h 53"/>
              </a:gdLst>
              <a:ahLst/>
              <a:cxnLst>
                <a:cxn ang="0">
                  <a:pos x="T0" y="T1"/>
                </a:cxn>
                <a:cxn ang="0">
                  <a:pos x="T2" y="T3"/>
                </a:cxn>
                <a:cxn ang="0">
                  <a:pos x="T4" y="T5"/>
                </a:cxn>
                <a:cxn ang="0">
                  <a:pos x="T6" y="T7"/>
                </a:cxn>
                <a:cxn ang="0">
                  <a:pos x="T8" y="T9"/>
                </a:cxn>
              </a:cxnLst>
              <a:rect l="0" t="0" r="r" b="b"/>
              <a:pathLst>
                <a:path w="195" h="53">
                  <a:moveTo>
                    <a:pt x="191" y="0"/>
                  </a:moveTo>
                  <a:lnTo>
                    <a:pt x="0" y="45"/>
                  </a:lnTo>
                  <a:lnTo>
                    <a:pt x="2" y="52"/>
                  </a:lnTo>
                  <a:lnTo>
                    <a:pt x="194" y="7"/>
                  </a:lnTo>
                  <a:lnTo>
                    <a:pt x="191"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43" name="Freeform 442"/>
            <p:cNvSpPr>
              <a:spLocks/>
            </p:cNvSpPr>
            <p:nvPr/>
          </p:nvSpPr>
          <p:spPr bwMode="auto">
            <a:xfrm>
              <a:off x="2853" y="1538"/>
              <a:ext cx="87" cy="36"/>
            </a:xfrm>
            <a:custGeom>
              <a:avLst/>
              <a:gdLst>
                <a:gd name="T0" fmla="*/ 81 w 87"/>
                <a:gd name="T1" fmla="*/ 0 h 36"/>
                <a:gd name="T2" fmla="*/ 0 w 87"/>
                <a:gd name="T3" fmla="*/ 21 h 36"/>
                <a:gd name="T4" fmla="*/ 2 w 87"/>
                <a:gd name="T5" fmla="*/ 35 h 36"/>
                <a:gd name="T6" fmla="*/ 86 w 87"/>
                <a:gd name="T7" fmla="*/ 19 h 36"/>
                <a:gd name="T8" fmla="*/ 81 w 87"/>
                <a:gd name="T9" fmla="*/ 0 h 36"/>
              </a:gdLst>
              <a:ahLst/>
              <a:cxnLst>
                <a:cxn ang="0">
                  <a:pos x="T0" y="T1"/>
                </a:cxn>
                <a:cxn ang="0">
                  <a:pos x="T2" y="T3"/>
                </a:cxn>
                <a:cxn ang="0">
                  <a:pos x="T4" y="T5"/>
                </a:cxn>
                <a:cxn ang="0">
                  <a:pos x="T6" y="T7"/>
                </a:cxn>
                <a:cxn ang="0">
                  <a:pos x="T8" y="T9"/>
                </a:cxn>
              </a:cxnLst>
              <a:rect l="0" t="0" r="r" b="b"/>
              <a:pathLst>
                <a:path w="87" h="36">
                  <a:moveTo>
                    <a:pt x="81" y="0"/>
                  </a:moveTo>
                  <a:lnTo>
                    <a:pt x="0" y="21"/>
                  </a:lnTo>
                  <a:lnTo>
                    <a:pt x="2" y="35"/>
                  </a:lnTo>
                  <a:lnTo>
                    <a:pt x="86" y="19"/>
                  </a:lnTo>
                  <a:lnTo>
                    <a:pt x="81"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44" name="Freeform 443"/>
            <p:cNvSpPr>
              <a:spLocks/>
            </p:cNvSpPr>
            <p:nvPr/>
          </p:nvSpPr>
          <p:spPr bwMode="auto">
            <a:xfrm>
              <a:off x="3017" y="1500"/>
              <a:ext cx="86" cy="36"/>
            </a:xfrm>
            <a:custGeom>
              <a:avLst/>
              <a:gdLst>
                <a:gd name="T0" fmla="*/ 81 w 86"/>
                <a:gd name="T1" fmla="*/ 0 h 36"/>
                <a:gd name="T2" fmla="*/ 0 w 86"/>
                <a:gd name="T3" fmla="*/ 19 h 36"/>
                <a:gd name="T4" fmla="*/ 4 w 86"/>
                <a:gd name="T5" fmla="*/ 36 h 36"/>
                <a:gd name="T6" fmla="*/ 86 w 86"/>
                <a:gd name="T7" fmla="*/ 16 h 36"/>
                <a:gd name="T8" fmla="*/ 81 w 86"/>
                <a:gd name="T9" fmla="*/ 0 h 36"/>
              </a:gdLst>
              <a:ahLst/>
              <a:cxnLst>
                <a:cxn ang="0">
                  <a:pos x="T0" y="T1"/>
                </a:cxn>
                <a:cxn ang="0">
                  <a:pos x="T2" y="T3"/>
                </a:cxn>
                <a:cxn ang="0">
                  <a:pos x="T4" y="T5"/>
                </a:cxn>
                <a:cxn ang="0">
                  <a:pos x="T6" y="T7"/>
                </a:cxn>
                <a:cxn ang="0">
                  <a:pos x="T8" y="T9"/>
                </a:cxn>
              </a:cxnLst>
              <a:rect l="0" t="0" r="r" b="b"/>
              <a:pathLst>
                <a:path w="86" h="36">
                  <a:moveTo>
                    <a:pt x="81" y="0"/>
                  </a:moveTo>
                  <a:lnTo>
                    <a:pt x="0" y="19"/>
                  </a:lnTo>
                  <a:lnTo>
                    <a:pt x="4" y="36"/>
                  </a:lnTo>
                  <a:lnTo>
                    <a:pt x="86" y="16"/>
                  </a:lnTo>
                  <a:lnTo>
                    <a:pt x="81"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45" name="Freeform 444"/>
            <p:cNvSpPr>
              <a:spLocks/>
            </p:cNvSpPr>
            <p:nvPr/>
          </p:nvSpPr>
          <p:spPr bwMode="auto">
            <a:xfrm>
              <a:off x="3180" y="1459"/>
              <a:ext cx="86" cy="36"/>
            </a:xfrm>
            <a:custGeom>
              <a:avLst/>
              <a:gdLst>
                <a:gd name="T0" fmla="*/ 81 w 86"/>
                <a:gd name="T1" fmla="*/ 0 h 36"/>
                <a:gd name="T2" fmla="*/ 0 w 86"/>
                <a:gd name="T3" fmla="*/ 21 h 36"/>
                <a:gd name="T4" fmla="*/ 4 w 86"/>
                <a:gd name="T5" fmla="*/ 35 h 36"/>
                <a:gd name="T6" fmla="*/ 86 w 86"/>
                <a:gd name="T7" fmla="*/ 16 h 36"/>
                <a:gd name="T8" fmla="*/ 81 w 86"/>
                <a:gd name="T9" fmla="*/ 0 h 36"/>
              </a:gdLst>
              <a:ahLst/>
              <a:cxnLst>
                <a:cxn ang="0">
                  <a:pos x="T0" y="T1"/>
                </a:cxn>
                <a:cxn ang="0">
                  <a:pos x="T2" y="T3"/>
                </a:cxn>
                <a:cxn ang="0">
                  <a:pos x="T4" y="T5"/>
                </a:cxn>
                <a:cxn ang="0">
                  <a:pos x="T6" y="T7"/>
                </a:cxn>
                <a:cxn ang="0">
                  <a:pos x="T8" y="T9"/>
                </a:cxn>
              </a:cxnLst>
              <a:rect l="0" t="0" r="r" b="b"/>
              <a:pathLst>
                <a:path w="86" h="36">
                  <a:moveTo>
                    <a:pt x="81" y="0"/>
                  </a:moveTo>
                  <a:lnTo>
                    <a:pt x="0" y="21"/>
                  </a:lnTo>
                  <a:lnTo>
                    <a:pt x="4" y="35"/>
                  </a:lnTo>
                  <a:lnTo>
                    <a:pt x="86" y="16"/>
                  </a:lnTo>
                  <a:lnTo>
                    <a:pt x="81"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46" name="Freeform 445"/>
            <p:cNvSpPr>
              <a:spLocks/>
            </p:cNvSpPr>
            <p:nvPr/>
          </p:nvSpPr>
          <p:spPr bwMode="auto">
            <a:xfrm>
              <a:off x="3343" y="1418"/>
              <a:ext cx="86" cy="39"/>
            </a:xfrm>
            <a:custGeom>
              <a:avLst/>
              <a:gdLst>
                <a:gd name="T0" fmla="*/ 81 w 86"/>
                <a:gd name="T1" fmla="*/ 0 h 39"/>
                <a:gd name="T2" fmla="*/ 0 w 86"/>
                <a:gd name="T3" fmla="*/ 21 h 39"/>
                <a:gd name="T4" fmla="*/ 4 w 86"/>
                <a:gd name="T5" fmla="*/ 38 h 39"/>
                <a:gd name="T6" fmla="*/ 86 w 86"/>
                <a:gd name="T7" fmla="*/ 19 h 39"/>
                <a:gd name="T8" fmla="*/ 81 w 86"/>
                <a:gd name="T9" fmla="*/ 0 h 39"/>
              </a:gdLst>
              <a:ahLst/>
              <a:cxnLst>
                <a:cxn ang="0">
                  <a:pos x="T0" y="T1"/>
                </a:cxn>
                <a:cxn ang="0">
                  <a:pos x="T2" y="T3"/>
                </a:cxn>
                <a:cxn ang="0">
                  <a:pos x="T4" y="T5"/>
                </a:cxn>
                <a:cxn ang="0">
                  <a:pos x="T6" y="T7"/>
                </a:cxn>
                <a:cxn ang="0">
                  <a:pos x="T8" y="T9"/>
                </a:cxn>
              </a:cxnLst>
              <a:rect l="0" t="0" r="r" b="b"/>
              <a:pathLst>
                <a:path w="86" h="39">
                  <a:moveTo>
                    <a:pt x="81" y="0"/>
                  </a:moveTo>
                  <a:lnTo>
                    <a:pt x="0" y="21"/>
                  </a:lnTo>
                  <a:lnTo>
                    <a:pt x="4" y="38"/>
                  </a:lnTo>
                  <a:lnTo>
                    <a:pt x="86" y="19"/>
                  </a:lnTo>
                  <a:lnTo>
                    <a:pt x="81"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47" name="Freeform 446"/>
            <p:cNvSpPr>
              <a:spLocks/>
            </p:cNvSpPr>
            <p:nvPr/>
          </p:nvSpPr>
          <p:spPr bwMode="auto">
            <a:xfrm>
              <a:off x="3506" y="1382"/>
              <a:ext cx="87" cy="34"/>
            </a:xfrm>
            <a:custGeom>
              <a:avLst/>
              <a:gdLst>
                <a:gd name="T0" fmla="*/ 81 w 87"/>
                <a:gd name="T1" fmla="*/ 0 h 34"/>
                <a:gd name="T2" fmla="*/ 0 w 87"/>
                <a:gd name="T3" fmla="*/ 19 h 34"/>
                <a:gd name="T4" fmla="*/ 2 w 87"/>
                <a:gd name="T5" fmla="*/ 33 h 34"/>
                <a:gd name="T6" fmla="*/ 86 w 87"/>
                <a:gd name="T7" fmla="*/ 14 h 34"/>
                <a:gd name="T8" fmla="*/ 81 w 87"/>
                <a:gd name="T9" fmla="*/ 0 h 34"/>
              </a:gdLst>
              <a:ahLst/>
              <a:cxnLst>
                <a:cxn ang="0">
                  <a:pos x="T0" y="T1"/>
                </a:cxn>
                <a:cxn ang="0">
                  <a:pos x="T2" y="T3"/>
                </a:cxn>
                <a:cxn ang="0">
                  <a:pos x="T4" y="T5"/>
                </a:cxn>
                <a:cxn ang="0">
                  <a:pos x="T6" y="T7"/>
                </a:cxn>
                <a:cxn ang="0">
                  <a:pos x="T8" y="T9"/>
                </a:cxn>
              </a:cxnLst>
              <a:rect l="0" t="0" r="r" b="b"/>
              <a:pathLst>
                <a:path w="87" h="34">
                  <a:moveTo>
                    <a:pt x="81" y="0"/>
                  </a:moveTo>
                  <a:lnTo>
                    <a:pt x="0" y="19"/>
                  </a:lnTo>
                  <a:lnTo>
                    <a:pt x="2" y="33"/>
                  </a:lnTo>
                  <a:lnTo>
                    <a:pt x="86" y="14"/>
                  </a:lnTo>
                  <a:lnTo>
                    <a:pt x="81"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48" name="Freeform 447"/>
            <p:cNvSpPr>
              <a:spLocks/>
            </p:cNvSpPr>
            <p:nvPr/>
          </p:nvSpPr>
          <p:spPr bwMode="auto">
            <a:xfrm>
              <a:off x="3670" y="1341"/>
              <a:ext cx="86" cy="36"/>
            </a:xfrm>
            <a:custGeom>
              <a:avLst/>
              <a:gdLst>
                <a:gd name="T0" fmla="*/ 81 w 86"/>
                <a:gd name="T1" fmla="*/ 0 h 36"/>
                <a:gd name="T2" fmla="*/ 0 w 86"/>
                <a:gd name="T3" fmla="*/ 19 h 36"/>
                <a:gd name="T4" fmla="*/ 4 w 86"/>
                <a:gd name="T5" fmla="*/ 35 h 36"/>
                <a:gd name="T6" fmla="*/ 86 w 86"/>
                <a:gd name="T7" fmla="*/ 16 h 36"/>
                <a:gd name="T8" fmla="*/ 81 w 86"/>
                <a:gd name="T9" fmla="*/ 0 h 36"/>
              </a:gdLst>
              <a:ahLst/>
              <a:cxnLst>
                <a:cxn ang="0">
                  <a:pos x="T0" y="T1"/>
                </a:cxn>
                <a:cxn ang="0">
                  <a:pos x="T2" y="T3"/>
                </a:cxn>
                <a:cxn ang="0">
                  <a:pos x="T4" y="T5"/>
                </a:cxn>
                <a:cxn ang="0">
                  <a:pos x="T6" y="T7"/>
                </a:cxn>
                <a:cxn ang="0">
                  <a:pos x="T8" y="T9"/>
                </a:cxn>
              </a:cxnLst>
              <a:rect l="0" t="0" r="r" b="b"/>
              <a:pathLst>
                <a:path w="86" h="36">
                  <a:moveTo>
                    <a:pt x="81" y="0"/>
                  </a:moveTo>
                  <a:lnTo>
                    <a:pt x="0" y="19"/>
                  </a:lnTo>
                  <a:lnTo>
                    <a:pt x="4" y="35"/>
                  </a:lnTo>
                  <a:lnTo>
                    <a:pt x="86" y="16"/>
                  </a:lnTo>
                  <a:lnTo>
                    <a:pt x="81"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49" name="Freeform 448"/>
            <p:cNvSpPr>
              <a:spLocks/>
            </p:cNvSpPr>
            <p:nvPr/>
          </p:nvSpPr>
          <p:spPr bwMode="auto">
            <a:xfrm>
              <a:off x="3833" y="1303"/>
              <a:ext cx="84" cy="34"/>
            </a:xfrm>
            <a:custGeom>
              <a:avLst/>
              <a:gdLst>
                <a:gd name="T0" fmla="*/ 81 w 84"/>
                <a:gd name="T1" fmla="*/ 0 h 34"/>
                <a:gd name="T2" fmla="*/ 0 w 84"/>
                <a:gd name="T3" fmla="*/ 19 h 34"/>
                <a:gd name="T4" fmla="*/ 4 w 84"/>
                <a:gd name="T5" fmla="*/ 33 h 34"/>
                <a:gd name="T6" fmla="*/ 83 w 84"/>
                <a:gd name="T7" fmla="*/ 14 h 34"/>
                <a:gd name="T8" fmla="*/ 81 w 84"/>
                <a:gd name="T9" fmla="*/ 0 h 34"/>
              </a:gdLst>
              <a:ahLst/>
              <a:cxnLst>
                <a:cxn ang="0">
                  <a:pos x="T0" y="T1"/>
                </a:cxn>
                <a:cxn ang="0">
                  <a:pos x="T2" y="T3"/>
                </a:cxn>
                <a:cxn ang="0">
                  <a:pos x="T4" y="T5"/>
                </a:cxn>
                <a:cxn ang="0">
                  <a:pos x="T6" y="T7"/>
                </a:cxn>
                <a:cxn ang="0">
                  <a:pos x="T8" y="T9"/>
                </a:cxn>
              </a:cxnLst>
              <a:rect l="0" t="0" r="r" b="b"/>
              <a:pathLst>
                <a:path w="84" h="34">
                  <a:moveTo>
                    <a:pt x="81" y="0"/>
                  </a:moveTo>
                  <a:lnTo>
                    <a:pt x="0" y="19"/>
                  </a:lnTo>
                  <a:lnTo>
                    <a:pt x="4" y="33"/>
                  </a:lnTo>
                  <a:lnTo>
                    <a:pt x="83" y="14"/>
                  </a:lnTo>
                  <a:lnTo>
                    <a:pt x="81"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50" name="Freeform 449"/>
            <p:cNvSpPr>
              <a:spLocks/>
            </p:cNvSpPr>
            <p:nvPr/>
          </p:nvSpPr>
          <p:spPr bwMode="auto">
            <a:xfrm>
              <a:off x="3996" y="1262"/>
              <a:ext cx="84" cy="36"/>
            </a:xfrm>
            <a:custGeom>
              <a:avLst/>
              <a:gdLst>
                <a:gd name="T0" fmla="*/ 81 w 84"/>
                <a:gd name="T1" fmla="*/ 0 h 36"/>
                <a:gd name="T2" fmla="*/ 0 w 84"/>
                <a:gd name="T3" fmla="*/ 19 h 36"/>
                <a:gd name="T4" fmla="*/ 4 w 84"/>
                <a:gd name="T5" fmla="*/ 36 h 36"/>
                <a:gd name="T6" fmla="*/ 84 w 84"/>
                <a:gd name="T7" fmla="*/ 14 h 36"/>
                <a:gd name="T8" fmla="*/ 81 w 84"/>
                <a:gd name="T9" fmla="*/ 0 h 36"/>
              </a:gdLst>
              <a:ahLst/>
              <a:cxnLst>
                <a:cxn ang="0">
                  <a:pos x="T0" y="T1"/>
                </a:cxn>
                <a:cxn ang="0">
                  <a:pos x="T2" y="T3"/>
                </a:cxn>
                <a:cxn ang="0">
                  <a:pos x="T4" y="T5"/>
                </a:cxn>
                <a:cxn ang="0">
                  <a:pos x="T6" y="T7"/>
                </a:cxn>
                <a:cxn ang="0">
                  <a:pos x="T8" y="T9"/>
                </a:cxn>
              </a:cxnLst>
              <a:rect l="0" t="0" r="r" b="b"/>
              <a:pathLst>
                <a:path w="84" h="36">
                  <a:moveTo>
                    <a:pt x="81" y="0"/>
                  </a:moveTo>
                  <a:lnTo>
                    <a:pt x="0" y="19"/>
                  </a:lnTo>
                  <a:lnTo>
                    <a:pt x="4" y="36"/>
                  </a:lnTo>
                  <a:lnTo>
                    <a:pt x="84" y="14"/>
                  </a:lnTo>
                  <a:lnTo>
                    <a:pt x="81"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51" name="Freeform 450"/>
            <p:cNvSpPr>
              <a:spLocks/>
            </p:cNvSpPr>
            <p:nvPr/>
          </p:nvSpPr>
          <p:spPr bwMode="auto">
            <a:xfrm>
              <a:off x="1349" y="1553"/>
              <a:ext cx="86" cy="31"/>
            </a:xfrm>
            <a:custGeom>
              <a:avLst/>
              <a:gdLst>
                <a:gd name="T0" fmla="*/ 81 w 86"/>
                <a:gd name="T1" fmla="*/ 0 h 31"/>
                <a:gd name="T2" fmla="*/ 0 w 86"/>
                <a:gd name="T3" fmla="*/ 14 h 31"/>
                <a:gd name="T4" fmla="*/ 2 w 86"/>
                <a:gd name="T5" fmla="*/ 31 h 31"/>
                <a:gd name="T6" fmla="*/ 86 w 86"/>
                <a:gd name="T7" fmla="*/ 14 h 31"/>
                <a:gd name="T8" fmla="*/ 81 w 86"/>
                <a:gd name="T9" fmla="*/ 0 h 31"/>
              </a:gdLst>
              <a:ahLst/>
              <a:cxnLst>
                <a:cxn ang="0">
                  <a:pos x="T0" y="T1"/>
                </a:cxn>
                <a:cxn ang="0">
                  <a:pos x="T2" y="T3"/>
                </a:cxn>
                <a:cxn ang="0">
                  <a:pos x="T4" y="T5"/>
                </a:cxn>
                <a:cxn ang="0">
                  <a:pos x="T6" y="T7"/>
                </a:cxn>
                <a:cxn ang="0">
                  <a:pos x="T8" y="T9"/>
                </a:cxn>
              </a:cxnLst>
              <a:rect l="0" t="0" r="r" b="b"/>
              <a:pathLst>
                <a:path w="86" h="31">
                  <a:moveTo>
                    <a:pt x="81" y="0"/>
                  </a:moveTo>
                  <a:lnTo>
                    <a:pt x="0" y="14"/>
                  </a:lnTo>
                  <a:lnTo>
                    <a:pt x="2" y="31"/>
                  </a:lnTo>
                  <a:lnTo>
                    <a:pt x="86" y="14"/>
                  </a:lnTo>
                  <a:lnTo>
                    <a:pt x="81"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52" name="Freeform 451"/>
            <p:cNvSpPr>
              <a:spLocks/>
            </p:cNvSpPr>
            <p:nvPr/>
          </p:nvSpPr>
          <p:spPr bwMode="auto">
            <a:xfrm>
              <a:off x="1512" y="1517"/>
              <a:ext cx="86" cy="36"/>
            </a:xfrm>
            <a:custGeom>
              <a:avLst/>
              <a:gdLst>
                <a:gd name="T0" fmla="*/ 84 w 86"/>
                <a:gd name="T1" fmla="*/ 0 h 36"/>
                <a:gd name="T2" fmla="*/ 0 w 86"/>
                <a:gd name="T3" fmla="*/ 19 h 36"/>
                <a:gd name="T4" fmla="*/ 4 w 86"/>
                <a:gd name="T5" fmla="*/ 35 h 36"/>
                <a:gd name="T6" fmla="*/ 86 w 86"/>
                <a:gd name="T7" fmla="*/ 19 h 36"/>
                <a:gd name="T8" fmla="*/ 84 w 86"/>
                <a:gd name="T9" fmla="*/ 0 h 36"/>
              </a:gdLst>
              <a:ahLst/>
              <a:cxnLst>
                <a:cxn ang="0">
                  <a:pos x="T0" y="T1"/>
                </a:cxn>
                <a:cxn ang="0">
                  <a:pos x="T2" y="T3"/>
                </a:cxn>
                <a:cxn ang="0">
                  <a:pos x="T4" y="T5"/>
                </a:cxn>
                <a:cxn ang="0">
                  <a:pos x="T6" y="T7"/>
                </a:cxn>
                <a:cxn ang="0">
                  <a:pos x="T8" y="T9"/>
                </a:cxn>
              </a:cxnLst>
              <a:rect l="0" t="0" r="r" b="b"/>
              <a:pathLst>
                <a:path w="86" h="36">
                  <a:moveTo>
                    <a:pt x="84" y="0"/>
                  </a:moveTo>
                  <a:lnTo>
                    <a:pt x="0" y="19"/>
                  </a:lnTo>
                  <a:lnTo>
                    <a:pt x="4" y="35"/>
                  </a:lnTo>
                  <a:lnTo>
                    <a:pt x="86" y="19"/>
                  </a:lnTo>
                  <a:lnTo>
                    <a:pt x="8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53" name="Freeform 452"/>
            <p:cNvSpPr>
              <a:spLocks/>
            </p:cNvSpPr>
            <p:nvPr/>
          </p:nvSpPr>
          <p:spPr bwMode="auto">
            <a:xfrm>
              <a:off x="1678" y="1486"/>
              <a:ext cx="84" cy="31"/>
            </a:xfrm>
            <a:custGeom>
              <a:avLst/>
              <a:gdLst>
                <a:gd name="T0" fmla="*/ 81 w 84"/>
                <a:gd name="T1" fmla="*/ 0 h 31"/>
                <a:gd name="T2" fmla="*/ 0 w 84"/>
                <a:gd name="T3" fmla="*/ 16 h 31"/>
                <a:gd name="T4" fmla="*/ 2 w 84"/>
                <a:gd name="T5" fmla="*/ 31 h 31"/>
                <a:gd name="T6" fmla="*/ 84 w 84"/>
                <a:gd name="T7" fmla="*/ 14 h 31"/>
                <a:gd name="T8" fmla="*/ 81 w 84"/>
                <a:gd name="T9" fmla="*/ 0 h 31"/>
              </a:gdLst>
              <a:ahLst/>
              <a:cxnLst>
                <a:cxn ang="0">
                  <a:pos x="T0" y="T1"/>
                </a:cxn>
                <a:cxn ang="0">
                  <a:pos x="T2" y="T3"/>
                </a:cxn>
                <a:cxn ang="0">
                  <a:pos x="T4" y="T5"/>
                </a:cxn>
                <a:cxn ang="0">
                  <a:pos x="T6" y="T7"/>
                </a:cxn>
                <a:cxn ang="0">
                  <a:pos x="T8" y="T9"/>
                </a:cxn>
              </a:cxnLst>
              <a:rect l="0" t="0" r="r" b="b"/>
              <a:pathLst>
                <a:path w="84" h="31">
                  <a:moveTo>
                    <a:pt x="81" y="0"/>
                  </a:moveTo>
                  <a:lnTo>
                    <a:pt x="0" y="16"/>
                  </a:lnTo>
                  <a:lnTo>
                    <a:pt x="2" y="31"/>
                  </a:lnTo>
                  <a:lnTo>
                    <a:pt x="84" y="14"/>
                  </a:lnTo>
                  <a:lnTo>
                    <a:pt x="81"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54" name="Freeform 453"/>
            <p:cNvSpPr>
              <a:spLocks/>
            </p:cNvSpPr>
            <p:nvPr/>
          </p:nvSpPr>
          <p:spPr bwMode="auto">
            <a:xfrm>
              <a:off x="1841" y="1452"/>
              <a:ext cx="86" cy="34"/>
            </a:xfrm>
            <a:custGeom>
              <a:avLst/>
              <a:gdLst>
                <a:gd name="T0" fmla="*/ 84 w 86"/>
                <a:gd name="T1" fmla="*/ 0 h 34"/>
                <a:gd name="T2" fmla="*/ 0 w 86"/>
                <a:gd name="T3" fmla="*/ 16 h 34"/>
                <a:gd name="T4" fmla="*/ 4 w 86"/>
                <a:gd name="T5" fmla="*/ 33 h 34"/>
                <a:gd name="T6" fmla="*/ 86 w 86"/>
                <a:gd name="T7" fmla="*/ 16 h 34"/>
                <a:gd name="T8" fmla="*/ 84 w 86"/>
                <a:gd name="T9" fmla="*/ 0 h 34"/>
              </a:gdLst>
              <a:ahLst/>
              <a:cxnLst>
                <a:cxn ang="0">
                  <a:pos x="T0" y="T1"/>
                </a:cxn>
                <a:cxn ang="0">
                  <a:pos x="T2" y="T3"/>
                </a:cxn>
                <a:cxn ang="0">
                  <a:pos x="T4" y="T5"/>
                </a:cxn>
                <a:cxn ang="0">
                  <a:pos x="T6" y="T7"/>
                </a:cxn>
                <a:cxn ang="0">
                  <a:pos x="T8" y="T9"/>
                </a:cxn>
              </a:cxnLst>
              <a:rect l="0" t="0" r="r" b="b"/>
              <a:pathLst>
                <a:path w="86" h="34">
                  <a:moveTo>
                    <a:pt x="84" y="0"/>
                  </a:moveTo>
                  <a:lnTo>
                    <a:pt x="0" y="16"/>
                  </a:lnTo>
                  <a:lnTo>
                    <a:pt x="4" y="33"/>
                  </a:lnTo>
                  <a:lnTo>
                    <a:pt x="86" y="16"/>
                  </a:lnTo>
                  <a:lnTo>
                    <a:pt x="8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55" name="Freeform 454"/>
            <p:cNvSpPr>
              <a:spLocks/>
            </p:cNvSpPr>
            <p:nvPr/>
          </p:nvSpPr>
          <p:spPr bwMode="auto">
            <a:xfrm>
              <a:off x="2006" y="1418"/>
              <a:ext cx="87" cy="34"/>
            </a:xfrm>
            <a:custGeom>
              <a:avLst/>
              <a:gdLst>
                <a:gd name="T0" fmla="*/ 81 w 87"/>
                <a:gd name="T1" fmla="*/ 0 h 34"/>
                <a:gd name="T2" fmla="*/ 0 w 87"/>
                <a:gd name="T3" fmla="*/ 14 h 34"/>
                <a:gd name="T4" fmla="*/ 4 w 87"/>
                <a:gd name="T5" fmla="*/ 33 h 34"/>
                <a:gd name="T6" fmla="*/ 86 w 87"/>
                <a:gd name="T7" fmla="*/ 14 h 34"/>
                <a:gd name="T8" fmla="*/ 81 w 87"/>
                <a:gd name="T9" fmla="*/ 0 h 34"/>
              </a:gdLst>
              <a:ahLst/>
              <a:cxnLst>
                <a:cxn ang="0">
                  <a:pos x="T0" y="T1"/>
                </a:cxn>
                <a:cxn ang="0">
                  <a:pos x="T2" y="T3"/>
                </a:cxn>
                <a:cxn ang="0">
                  <a:pos x="T4" y="T5"/>
                </a:cxn>
                <a:cxn ang="0">
                  <a:pos x="T6" y="T7"/>
                </a:cxn>
                <a:cxn ang="0">
                  <a:pos x="T8" y="T9"/>
                </a:cxn>
              </a:cxnLst>
              <a:rect l="0" t="0" r="r" b="b"/>
              <a:pathLst>
                <a:path w="87" h="34">
                  <a:moveTo>
                    <a:pt x="81" y="0"/>
                  </a:moveTo>
                  <a:lnTo>
                    <a:pt x="0" y="14"/>
                  </a:lnTo>
                  <a:lnTo>
                    <a:pt x="4" y="33"/>
                  </a:lnTo>
                  <a:lnTo>
                    <a:pt x="86" y="14"/>
                  </a:lnTo>
                  <a:lnTo>
                    <a:pt x="81"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56" name="Freeform 455"/>
            <p:cNvSpPr>
              <a:spLocks/>
            </p:cNvSpPr>
            <p:nvPr/>
          </p:nvSpPr>
          <p:spPr bwMode="auto">
            <a:xfrm>
              <a:off x="2993" y="1217"/>
              <a:ext cx="86" cy="33"/>
            </a:xfrm>
            <a:custGeom>
              <a:avLst/>
              <a:gdLst>
                <a:gd name="T0" fmla="*/ 83 w 86"/>
                <a:gd name="T1" fmla="*/ 0 h 33"/>
                <a:gd name="T2" fmla="*/ 0 w 86"/>
                <a:gd name="T3" fmla="*/ 16 h 33"/>
                <a:gd name="T4" fmla="*/ 4 w 86"/>
                <a:gd name="T5" fmla="*/ 33 h 33"/>
                <a:gd name="T6" fmla="*/ 86 w 86"/>
                <a:gd name="T7" fmla="*/ 14 h 33"/>
                <a:gd name="T8" fmla="*/ 83 w 86"/>
                <a:gd name="T9" fmla="*/ 0 h 33"/>
              </a:gdLst>
              <a:ahLst/>
              <a:cxnLst>
                <a:cxn ang="0">
                  <a:pos x="T0" y="T1"/>
                </a:cxn>
                <a:cxn ang="0">
                  <a:pos x="T2" y="T3"/>
                </a:cxn>
                <a:cxn ang="0">
                  <a:pos x="T4" y="T5"/>
                </a:cxn>
                <a:cxn ang="0">
                  <a:pos x="T6" y="T7"/>
                </a:cxn>
                <a:cxn ang="0">
                  <a:pos x="T8" y="T9"/>
                </a:cxn>
              </a:cxnLst>
              <a:rect l="0" t="0" r="r" b="b"/>
              <a:pathLst>
                <a:path w="86" h="33">
                  <a:moveTo>
                    <a:pt x="83" y="0"/>
                  </a:moveTo>
                  <a:lnTo>
                    <a:pt x="0" y="16"/>
                  </a:lnTo>
                  <a:lnTo>
                    <a:pt x="4" y="33"/>
                  </a:lnTo>
                  <a:lnTo>
                    <a:pt x="86" y="14"/>
                  </a:lnTo>
                  <a:lnTo>
                    <a:pt x="83"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57" name="Freeform 456"/>
            <p:cNvSpPr>
              <a:spLocks/>
            </p:cNvSpPr>
            <p:nvPr/>
          </p:nvSpPr>
          <p:spPr bwMode="auto">
            <a:xfrm>
              <a:off x="3158" y="1183"/>
              <a:ext cx="87" cy="34"/>
            </a:xfrm>
            <a:custGeom>
              <a:avLst/>
              <a:gdLst>
                <a:gd name="T0" fmla="*/ 81 w 87"/>
                <a:gd name="T1" fmla="*/ 0 h 34"/>
                <a:gd name="T2" fmla="*/ 0 w 87"/>
                <a:gd name="T3" fmla="*/ 16 h 34"/>
                <a:gd name="T4" fmla="*/ 2 w 87"/>
                <a:gd name="T5" fmla="*/ 33 h 34"/>
                <a:gd name="T6" fmla="*/ 86 w 87"/>
                <a:gd name="T7" fmla="*/ 16 h 34"/>
                <a:gd name="T8" fmla="*/ 81 w 87"/>
                <a:gd name="T9" fmla="*/ 0 h 34"/>
              </a:gdLst>
              <a:ahLst/>
              <a:cxnLst>
                <a:cxn ang="0">
                  <a:pos x="T0" y="T1"/>
                </a:cxn>
                <a:cxn ang="0">
                  <a:pos x="T2" y="T3"/>
                </a:cxn>
                <a:cxn ang="0">
                  <a:pos x="T4" y="T5"/>
                </a:cxn>
                <a:cxn ang="0">
                  <a:pos x="T6" y="T7"/>
                </a:cxn>
                <a:cxn ang="0">
                  <a:pos x="T8" y="T9"/>
                </a:cxn>
              </a:cxnLst>
              <a:rect l="0" t="0" r="r" b="b"/>
              <a:pathLst>
                <a:path w="87" h="34">
                  <a:moveTo>
                    <a:pt x="81" y="0"/>
                  </a:moveTo>
                  <a:lnTo>
                    <a:pt x="0" y="16"/>
                  </a:lnTo>
                  <a:lnTo>
                    <a:pt x="2" y="33"/>
                  </a:lnTo>
                  <a:lnTo>
                    <a:pt x="86" y="16"/>
                  </a:lnTo>
                  <a:lnTo>
                    <a:pt x="81"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58" name="Freeform 457"/>
            <p:cNvSpPr>
              <a:spLocks/>
            </p:cNvSpPr>
            <p:nvPr/>
          </p:nvSpPr>
          <p:spPr bwMode="auto">
            <a:xfrm>
              <a:off x="3322" y="1150"/>
              <a:ext cx="86" cy="33"/>
            </a:xfrm>
            <a:custGeom>
              <a:avLst/>
              <a:gdLst>
                <a:gd name="T0" fmla="*/ 81 w 86"/>
                <a:gd name="T1" fmla="*/ 0 h 33"/>
                <a:gd name="T2" fmla="*/ 0 w 86"/>
                <a:gd name="T3" fmla="*/ 16 h 33"/>
                <a:gd name="T4" fmla="*/ 4 w 86"/>
                <a:gd name="T5" fmla="*/ 33 h 33"/>
                <a:gd name="T6" fmla="*/ 86 w 86"/>
                <a:gd name="T7" fmla="*/ 16 h 33"/>
                <a:gd name="T8" fmla="*/ 81 w 86"/>
                <a:gd name="T9" fmla="*/ 0 h 33"/>
              </a:gdLst>
              <a:ahLst/>
              <a:cxnLst>
                <a:cxn ang="0">
                  <a:pos x="T0" y="T1"/>
                </a:cxn>
                <a:cxn ang="0">
                  <a:pos x="T2" y="T3"/>
                </a:cxn>
                <a:cxn ang="0">
                  <a:pos x="T4" y="T5"/>
                </a:cxn>
                <a:cxn ang="0">
                  <a:pos x="T6" y="T7"/>
                </a:cxn>
                <a:cxn ang="0">
                  <a:pos x="T8" y="T9"/>
                </a:cxn>
              </a:cxnLst>
              <a:rect l="0" t="0" r="r" b="b"/>
              <a:pathLst>
                <a:path w="86" h="33">
                  <a:moveTo>
                    <a:pt x="81" y="0"/>
                  </a:moveTo>
                  <a:lnTo>
                    <a:pt x="0" y="16"/>
                  </a:lnTo>
                  <a:lnTo>
                    <a:pt x="4" y="33"/>
                  </a:lnTo>
                  <a:lnTo>
                    <a:pt x="86" y="16"/>
                  </a:lnTo>
                  <a:lnTo>
                    <a:pt x="81"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59" name="Freeform 458"/>
            <p:cNvSpPr>
              <a:spLocks/>
            </p:cNvSpPr>
            <p:nvPr/>
          </p:nvSpPr>
          <p:spPr bwMode="auto">
            <a:xfrm>
              <a:off x="4486" y="1750"/>
              <a:ext cx="86" cy="45"/>
            </a:xfrm>
            <a:custGeom>
              <a:avLst/>
              <a:gdLst>
                <a:gd name="T0" fmla="*/ 81 w 86"/>
                <a:gd name="T1" fmla="*/ 0 h 45"/>
                <a:gd name="T2" fmla="*/ 0 w 86"/>
                <a:gd name="T3" fmla="*/ 28 h 45"/>
                <a:gd name="T4" fmla="*/ 7 w 86"/>
                <a:gd name="T5" fmla="*/ 45 h 45"/>
                <a:gd name="T6" fmla="*/ 86 w 86"/>
                <a:gd name="T7" fmla="*/ 16 h 45"/>
                <a:gd name="T8" fmla="*/ 81 w 86"/>
                <a:gd name="T9" fmla="*/ 0 h 45"/>
              </a:gdLst>
              <a:ahLst/>
              <a:cxnLst>
                <a:cxn ang="0">
                  <a:pos x="T0" y="T1"/>
                </a:cxn>
                <a:cxn ang="0">
                  <a:pos x="T2" y="T3"/>
                </a:cxn>
                <a:cxn ang="0">
                  <a:pos x="T4" y="T5"/>
                </a:cxn>
                <a:cxn ang="0">
                  <a:pos x="T6" y="T7"/>
                </a:cxn>
                <a:cxn ang="0">
                  <a:pos x="T8" y="T9"/>
                </a:cxn>
              </a:cxnLst>
              <a:rect l="0" t="0" r="r" b="b"/>
              <a:pathLst>
                <a:path w="86" h="45">
                  <a:moveTo>
                    <a:pt x="81" y="0"/>
                  </a:moveTo>
                  <a:lnTo>
                    <a:pt x="0" y="28"/>
                  </a:lnTo>
                  <a:lnTo>
                    <a:pt x="7" y="45"/>
                  </a:lnTo>
                  <a:lnTo>
                    <a:pt x="86" y="16"/>
                  </a:lnTo>
                  <a:lnTo>
                    <a:pt x="81"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60" name="Freeform 459"/>
            <p:cNvSpPr>
              <a:spLocks/>
            </p:cNvSpPr>
            <p:nvPr/>
          </p:nvSpPr>
          <p:spPr bwMode="auto">
            <a:xfrm>
              <a:off x="4646" y="1697"/>
              <a:ext cx="84" cy="43"/>
            </a:xfrm>
            <a:custGeom>
              <a:avLst/>
              <a:gdLst>
                <a:gd name="T0" fmla="*/ 76 w 84"/>
                <a:gd name="T1" fmla="*/ 0 h 43"/>
                <a:gd name="T2" fmla="*/ 0 w 84"/>
                <a:gd name="T3" fmla="*/ 26 h 43"/>
                <a:gd name="T4" fmla="*/ 2 w 84"/>
                <a:gd name="T5" fmla="*/ 43 h 43"/>
                <a:gd name="T6" fmla="*/ 83 w 84"/>
                <a:gd name="T7" fmla="*/ 16 h 43"/>
                <a:gd name="T8" fmla="*/ 76 w 84"/>
                <a:gd name="T9" fmla="*/ 0 h 43"/>
              </a:gdLst>
              <a:ahLst/>
              <a:cxnLst>
                <a:cxn ang="0">
                  <a:pos x="T0" y="T1"/>
                </a:cxn>
                <a:cxn ang="0">
                  <a:pos x="T2" y="T3"/>
                </a:cxn>
                <a:cxn ang="0">
                  <a:pos x="T4" y="T5"/>
                </a:cxn>
                <a:cxn ang="0">
                  <a:pos x="T6" y="T7"/>
                </a:cxn>
                <a:cxn ang="0">
                  <a:pos x="T8" y="T9"/>
                </a:cxn>
              </a:cxnLst>
              <a:rect l="0" t="0" r="r" b="b"/>
              <a:pathLst>
                <a:path w="84" h="43">
                  <a:moveTo>
                    <a:pt x="76" y="0"/>
                  </a:moveTo>
                  <a:lnTo>
                    <a:pt x="0" y="26"/>
                  </a:lnTo>
                  <a:lnTo>
                    <a:pt x="2" y="43"/>
                  </a:lnTo>
                  <a:lnTo>
                    <a:pt x="83" y="16"/>
                  </a:lnTo>
                  <a:lnTo>
                    <a:pt x="76"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61" name="Freeform 460"/>
            <p:cNvSpPr>
              <a:spLocks/>
            </p:cNvSpPr>
            <p:nvPr/>
          </p:nvSpPr>
          <p:spPr bwMode="auto">
            <a:xfrm>
              <a:off x="4802" y="1641"/>
              <a:ext cx="87" cy="44"/>
            </a:xfrm>
            <a:custGeom>
              <a:avLst/>
              <a:gdLst>
                <a:gd name="T0" fmla="*/ 81 w 87"/>
                <a:gd name="T1" fmla="*/ 0 h 44"/>
                <a:gd name="T2" fmla="*/ 0 w 87"/>
                <a:gd name="T3" fmla="*/ 28 h 44"/>
                <a:gd name="T4" fmla="*/ 7 w 87"/>
                <a:gd name="T5" fmla="*/ 43 h 44"/>
                <a:gd name="T6" fmla="*/ 86 w 87"/>
                <a:gd name="T7" fmla="*/ 16 h 44"/>
                <a:gd name="T8" fmla="*/ 81 w 87"/>
                <a:gd name="T9" fmla="*/ 0 h 44"/>
              </a:gdLst>
              <a:ahLst/>
              <a:cxnLst>
                <a:cxn ang="0">
                  <a:pos x="T0" y="T1"/>
                </a:cxn>
                <a:cxn ang="0">
                  <a:pos x="T2" y="T3"/>
                </a:cxn>
                <a:cxn ang="0">
                  <a:pos x="T4" y="T5"/>
                </a:cxn>
                <a:cxn ang="0">
                  <a:pos x="T6" y="T7"/>
                </a:cxn>
                <a:cxn ang="0">
                  <a:pos x="T8" y="T9"/>
                </a:cxn>
              </a:cxnLst>
              <a:rect l="0" t="0" r="r" b="b"/>
              <a:pathLst>
                <a:path w="87" h="44">
                  <a:moveTo>
                    <a:pt x="81" y="0"/>
                  </a:moveTo>
                  <a:lnTo>
                    <a:pt x="0" y="28"/>
                  </a:lnTo>
                  <a:lnTo>
                    <a:pt x="7" y="43"/>
                  </a:lnTo>
                  <a:lnTo>
                    <a:pt x="86" y="16"/>
                  </a:lnTo>
                  <a:lnTo>
                    <a:pt x="81"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62" name="Freeform 461"/>
            <p:cNvSpPr>
              <a:spLocks/>
            </p:cNvSpPr>
            <p:nvPr/>
          </p:nvSpPr>
          <p:spPr bwMode="auto">
            <a:xfrm>
              <a:off x="4963" y="1586"/>
              <a:ext cx="84" cy="43"/>
            </a:xfrm>
            <a:custGeom>
              <a:avLst/>
              <a:gdLst>
                <a:gd name="T0" fmla="*/ 79 w 84"/>
                <a:gd name="T1" fmla="*/ 0 h 43"/>
                <a:gd name="T2" fmla="*/ 0 w 84"/>
                <a:gd name="T3" fmla="*/ 28 h 43"/>
                <a:gd name="T4" fmla="*/ 4 w 84"/>
                <a:gd name="T5" fmla="*/ 43 h 43"/>
                <a:gd name="T6" fmla="*/ 83 w 84"/>
                <a:gd name="T7" fmla="*/ 16 h 43"/>
                <a:gd name="T8" fmla="*/ 79 w 84"/>
                <a:gd name="T9" fmla="*/ 0 h 43"/>
              </a:gdLst>
              <a:ahLst/>
              <a:cxnLst>
                <a:cxn ang="0">
                  <a:pos x="T0" y="T1"/>
                </a:cxn>
                <a:cxn ang="0">
                  <a:pos x="T2" y="T3"/>
                </a:cxn>
                <a:cxn ang="0">
                  <a:pos x="T4" y="T5"/>
                </a:cxn>
                <a:cxn ang="0">
                  <a:pos x="T6" y="T7"/>
                </a:cxn>
                <a:cxn ang="0">
                  <a:pos x="T8" y="T9"/>
                </a:cxn>
              </a:cxnLst>
              <a:rect l="0" t="0" r="r" b="b"/>
              <a:pathLst>
                <a:path w="84" h="43">
                  <a:moveTo>
                    <a:pt x="79" y="0"/>
                  </a:moveTo>
                  <a:lnTo>
                    <a:pt x="0" y="28"/>
                  </a:lnTo>
                  <a:lnTo>
                    <a:pt x="4" y="43"/>
                  </a:lnTo>
                  <a:lnTo>
                    <a:pt x="83" y="16"/>
                  </a:lnTo>
                  <a:lnTo>
                    <a:pt x="7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63" name="Freeform 462"/>
            <p:cNvSpPr>
              <a:spLocks/>
            </p:cNvSpPr>
            <p:nvPr/>
          </p:nvSpPr>
          <p:spPr bwMode="auto">
            <a:xfrm>
              <a:off x="5438" y="1423"/>
              <a:ext cx="84" cy="43"/>
            </a:xfrm>
            <a:custGeom>
              <a:avLst/>
              <a:gdLst>
                <a:gd name="T0" fmla="*/ 81 w 84"/>
                <a:gd name="T1" fmla="*/ 0 h 43"/>
                <a:gd name="T2" fmla="*/ 0 w 84"/>
                <a:gd name="T3" fmla="*/ 28 h 43"/>
                <a:gd name="T4" fmla="*/ 7 w 84"/>
                <a:gd name="T5" fmla="*/ 43 h 43"/>
                <a:gd name="T6" fmla="*/ 83 w 84"/>
                <a:gd name="T7" fmla="*/ 16 h 43"/>
                <a:gd name="T8" fmla="*/ 81 w 84"/>
                <a:gd name="T9" fmla="*/ 0 h 43"/>
              </a:gdLst>
              <a:ahLst/>
              <a:cxnLst>
                <a:cxn ang="0">
                  <a:pos x="T0" y="T1"/>
                </a:cxn>
                <a:cxn ang="0">
                  <a:pos x="T2" y="T3"/>
                </a:cxn>
                <a:cxn ang="0">
                  <a:pos x="T4" y="T5"/>
                </a:cxn>
                <a:cxn ang="0">
                  <a:pos x="T6" y="T7"/>
                </a:cxn>
                <a:cxn ang="0">
                  <a:pos x="T8" y="T9"/>
                </a:cxn>
              </a:cxnLst>
              <a:rect l="0" t="0" r="r" b="b"/>
              <a:pathLst>
                <a:path w="84" h="43">
                  <a:moveTo>
                    <a:pt x="81" y="0"/>
                  </a:moveTo>
                  <a:lnTo>
                    <a:pt x="0" y="28"/>
                  </a:lnTo>
                  <a:lnTo>
                    <a:pt x="7" y="43"/>
                  </a:lnTo>
                  <a:lnTo>
                    <a:pt x="83" y="16"/>
                  </a:lnTo>
                  <a:lnTo>
                    <a:pt x="81"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64" name="Freeform 463"/>
            <p:cNvSpPr>
              <a:spLocks/>
            </p:cNvSpPr>
            <p:nvPr/>
          </p:nvSpPr>
          <p:spPr bwMode="auto">
            <a:xfrm>
              <a:off x="5599" y="1368"/>
              <a:ext cx="84" cy="43"/>
            </a:xfrm>
            <a:custGeom>
              <a:avLst/>
              <a:gdLst>
                <a:gd name="T0" fmla="*/ 79 w 84"/>
                <a:gd name="T1" fmla="*/ 0 h 43"/>
                <a:gd name="T2" fmla="*/ 0 w 84"/>
                <a:gd name="T3" fmla="*/ 28 h 43"/>
                <a:gd name="T4" fmla="*/ 4 w 84"/>
                <a:gd name="T5" fmla="*/ 43 h 43"/>
                <a:gd name="T6" fmla="*/ 83 w 84"/>
                <a:gd name="T7" fmla="*/ 19 h 43"/>
                <a:gd name="T8" fmla="*/ 79 w 84"/>
                <a:gd name="T9" fmla="*/ 0 h 43"/>
              </a:gdLst>
              <a:ahLst/>
              <a:cxnLst>
                <a:cxn ang="0">
                  <a:pos x="T0" y="T1"/>
                </a:cxn>
                <a:cxn ang="0">
                  <a:pos x="T2" y="T3"/>
                </a:cxn>
                <a:cxn ang="0">
                  <a:pos x="T4" y="T5"/>
                </a:cxn>
                <a:cxn ang="0">
                  <a:pos x="T6" y="T7"/>
                </a:cxn>
                <a:cxn ang="0">
                  <a:pos x="T8" y="T9"/>
                </a:cxn>
              </a:cxnLst>
              <a:rect l="0" t="0" r="r" b="b"/>
              <a:pathLst>
                <a:path w="84" h="43">
                  <a:moveTo>
                    <a:pt x="79" y="0"/>
                  </a:moveTo>
                  <a:lnTo>
                    <a:pt x="0" y="28"/>
                  </a:lnTo>
                  <a:lnTo>
                    <a:pt x="4" y="43"/>
                  </a:lnTo>
                  <a:lnTo>
                    <a:pt x="83" y="19"/>
                  </a:lnTo>
                  <a:lnTo>
                    <a:pt x="7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65" name="Freeform 464"/>
            <p:cNvSpPr>
              <a:spLocks/>
            </p:cNvSpPr>
            <p:nvPr/>
          </p:nvSpPr>
          <p:spPr bwMode="auto">
            <a:xfrm>
              <a:off x="5345" y="1786"/>
              <a:ext cx="86" cy="48"/>
            </a:xfrm>
            <a:custGeom>
              <a:avLst/>
              <a:gdLst>
                <a:gd name="T0" fmla="*/ 79 w 86"/>
                <a:gd name="T1" fmla="*/ 0 h 48"/>
                <a:gd name="T2" fmla="*/ 0 w 86"/>
                <a:gd name="T3" fmla="*/ 31 h 48"/>
                <a:gd name="T4" fmla="*/ 7 w 86"/>
                <a:gd name="T5" fmla="*/ 47 h 48"/>
                <a:gd name="T6" fmla="*/ 86 w 86"/>
                <a:gd name="T7" fmla="*/ 16 h 48"/>
                <a:gd name="T8" fmla="*/ 79 w 86"/>
                <a:gd name="T9" fmla="*/ 0 h 48"/>
              </a:gdLst>
              <a:ahLst/>
              <a:cxnLst>
                <a:cxn ang="0">
                  <a:pos x="T0" y="T1"/>
                </a:cxn>
                <a:cxn ang="0">
                  <a:pos x="T2" y="T3"/>
                </a:cxn>
                <a:cxn ang="0">
                  <a:pos x="T4" y="T5"/>
                </a:cxn>
                <a:cxn ang="0">
                  <a:pos x="T6" y="T7"/>
                </a:cxn>
                <a:cxn ang="0">
                  <a:pos x="T8" y="T9"/>
                </a:cxn>
              </a:cxnLst>
              <a:rect l="0" t="0" r="r" b="b"/>
              <a:pathLst>
                <a:path w="86" h="48">
                  <a:moveTo>
                    <a:pt x="79" y="0"/>
                  </a:moveTo>
                  <a:lnTo>
                    <a:pt x="0" y="31"/>
                  </a:lnTo>
                  <a:lnTo>
                    <a:pt x="7" y="47"/>
                  </a:lnTo>
                  <a:lnTo>
                    <a:pt x="86" y="16"/>
                  </a:lnTo>
                  <a:lnTo>
                    <a:pt x="7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66" name="Freeform 465"/>
            <p:cNvSpPr>
              <a:spLocks/>
            </p:cNvSpPr>
            <p:nvPr/>
          </p:nvSpPr>
          <p:spPr bwMode="auto">
            <a:xfrm>
              <a:off x="5501" y="1726"/>
              <a:ext cx="84" cy="45"/>
            </a:xfrm>
            <a:custGeom>
              <a:avLst/>
              <a:gdLst>
                <a:gd name="T0" fmla="*/ 79 w 84"/>
                <a:gd name="T1" fmla="*/ 0 h 45"/>
                <a:gd name="T2" fmla="*/ 0 w 84"/>
                <a:gd name="T3" fmla="*/ 28 h 45"/>
                <a:gd name="T4" fmla="*/ 7 w 84"/>
                <a:gd name="T5" fmla="*/ 45 h 45"/>
                <a:gd name="T6" fmla="*/ 83 w 84"/>
                <a:gd name="T7" fmla="*/ 16 h 45"/>
                <a:gd name="T8" fmla="*/ 79 w 84"/>
                <a:gd name="T9" fmla="*/ 0 h 45"/>
              </a:gdLst>
              <a:ahLst/>
              <a:cxnLst>
                <a:cxn ang="0">
                  <a:pos x="T0" y="T1"/>
                </a:cxn>
                <a:cxn ang="0">
                  <a:pos x="T2" y="T3"/>
                </a:cxn>
                <a:cxn ang="0">
                  <a:pos x="T4" y="T5"/>
                </a:cxn>
                <a:cxn ang="0">
                  <a:pos x="T6" y="T7"/>
                </a:cxn>
                <a:cxn ang="0">
                  <a:pos x="T8" y="T9"/>
                </a:cxn>
              </a:cxnLst>
              <a:rect l="0" t="0" r="r" b="b"/>
              <a:pathLst>
                <a:path w="84" h="45">
                  <a:moveTo>
                    <a:pt x="79" y="0"/>
                  </a:moveTo>
                  <a:lnTo>
                    <a:pt x="0" y="28"/>
                  </a:lnTo>
                  <a:lnTo>
                    <a:pt x="7" y="45"/>
                  </a:lnTo>
                  <a:lnTo>
                    <a:pt x="83" y="16"/>
                  </a:lnTo>
                  <a:lnTo>
                    <a:pt x="7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67" name="Freeform 466"/>
            <p:cNvSpPr>
              <a:spLocks/>
            </p:cNvSpPr>
            <p:nvPr/>
          </p:nvSpPr>
          <p:spPr bwMode="auto">
            <a:xfrm>
              <a:off x="127" y="1985"/>
              <a:ext cx="91" cy="98"/>
            </a:xfrm>
            <a:custGeom>
              <a:avLst/>
              <a:gdLst>
                <a:gd name="T0" fmla="*/ 16 w 91"/>
                <a:gd name="T1" fmla="*/ 0 h 98"/>
                <a:gd name="T2" fmla="*/ 0 w 91"/>
                <a:gd name="T3" fmla="*/ 14 h 98"/>
                <a:gd name="T4" fmla="*/ 72 w 91"/>
                <a:gd name="T5" fmla="*/ 98 h 98"/>
                <a:gd name="T6" fmla="*/ 91 w 91"/>
                <a:gd name="T7" fmla="*/ 84 h 98"/>
                <a:gd name="T8" fmla="*/ 16 w 91"/>
                <a:gd name="T9" fmla="*/ 0 h 98"/>
              </a:gdLst>
              <a:ahLst/>
              <a:cxnLst>
                <a:cxn ang="0">
                  <a:pos x="T0" y="T1"/>
                </a:cxn>
                <a:cxn ang="0">
                  <a:pos x="T2" y="T3"/>
                </a:cxn>
                <a:cxn ang="0">
                  <a:pos x="T4" y="T5"/>
                </a:cxn>
                <a:cxn ang="0">
                  <a:pos x="T6" y="T7"/>
                </a:cxn>
                <a:cxn ang="0">
                  <a:pos x="T8" y="T9"/>
                </a:cxn>
              </a:cxnLst>
              <a:rect l="0" t="0" r="r" b="b"/>
              <a:pathLst>
                <a:path w="91" h="98">
                  <a:moveTo>
                    <a:pt x="16" y="0"/>
                  </a:moveTo>
                  <a:lnTo>
                    <a:pt x="0" y="14"/>
                  </a:lnTo>
                  <a:lnTo>
                    <a:pt x="72" y="98"/>
                  </a:lnTo>
                  <a:lnTo>
                    <a:pt x="91" y="84"/>
                  </a:lnTo>
                  <a:lnTo>
                    <a:pt x="16"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68" name="Freeform 467"/>
            <p:cNvSpPr>
              <a:spLocks/>
            </p:cNvSpPr>
            <p:nvPr/>
          </p:nvSpPr>
          <p:spPr bwMode="auto">
            <a:xfrm>
              <a:off x="262" y="2103"/>
              <a:ext cx="112" cy="20"/>
            </a:xfrm>
            <a:custGeom>
              <a:avLst/>
              <a:gdLst>
                <a:gd name="T0" fmla="*/ 0 w 112"/>
                <a:gd name="T1" fmla="*/ 0 h 20"/>
                <a:gd name="T2" fmla="*/ 112 w 112"/>
                <a:gd name="T3" fmla="*/ 0 h 20"/>
              </a:gdLst>
              <a:ahLst/>
              <a:cxnLst>
                <a:cxn ang="0">
                  <a:pos x="T0" y="T1"/>
                </a:cxn>
                <a:cxn ang="0">
                  <a:pos x="T2" y="T3"/>
                </a:cxn>
              </a:cxnLst>
              <a:rect l="0" t="0" r="r" b="b"/>
              <a:pathLst>
                <a:path w="112" h="20">
                  <a:moveTo>
                    <a:pt x="0" y="0"/>
                  </a:moveTo>
                  <a:lnTo>
                    <a:pt x="112" y="0"/>
                  </a:lnTo>
                </a:path>
              </a:pathLst>
            </a:custGeom>
            <a:noFill/>
            <a:ln w="14986">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AU"/>
            </a:p>
          </p:txBody>
        </p:sp>
        <p:sp>
          <p:nvSpPr>
            <p:cNvPr id="469" name="Freeform 468"/>
            <p:cNvSpPr>
              <a:spLocks/>
            </p:cNvSpPr>
            <p:nvPr/>
          </p:nvSpPr>
          <p:spPr bwMode="auto">
            <a:xfrm>
              <a:off x="442" y="2103"/>
              <a:ext cx="112" cy="20"/>
            </a:xfrm>
            <a:custGeom>
              <a:avLst/>
              <a:gdLst>
                <a:gd name="T0" fmla="*/ 0 w 112"/>
                <a:gd name="T1" fmla="*/ 0 h 20"/>
                <a:gd name="T2" fmla="*/ 112 w 112"/>
                <a:gd name="T3" fmla="*/ 0 h 20"/>
              </a:gdLst>
              <a:ahLst/>
              <a:cxnLst>
                <a:cxn ang="0">
                  <a:pos x="T0" y="T1"/>
                </a:cxn>
                <a:cxn ang="0">
                  <a:pos x="T2" y="T3"/>
                </a:cxn>
              </a:cxnLst>
              <a:rect l="0" t="0" r="r" b="b"/>
              <a:pathLst>
                <a:path w="112" h="20">
                  <a:moveTo>
                    <a:pt x="0" y="0"/>
                  </a:moveTo>
                  <a:lnTo>
                    <a:pt x="112" y="0"/>
                  </a:lnTo>
                </a:path>
              </a:pathLst>
            </a:custGeom>
            <a:noFill/>
            <a:ln w="14986">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AU"/>
            </a:p>
          </p:txBody>
        </p:sp>
        <p:sp>
          <p:nvSpPr>
            <p:cNvPr id="470" name="Freeform 469"/>
            <p:cNvSpPr>
              <a:spLocks/>
            </p:cNvSpPr>
            <p:nvPr/>
          </p:nvSpPr>
          <p:spPr bwMode="auto">
            <a:xfrm>
              <a:off x="614" y="2028"/>
              <a:ext cx="106" cy="79"/>
            </a:xfrm>
            <a:custGeom>
              <a:avLst/>
              <a:gdLst>
                <a:gd name="T0" fmla="*/ 93 w 106"/>
                <a:gd name="T1" fmla="*/ 0 h 79"/>
                <a:gd name="T2" fmla="*/ 0 w 106"/>
                <a:gd name="T3" fmla="*/ 60 h 79"/>
                <a:gd name="T4" fmla="*/ 9 w 106"/>
                <a:gd name="T5" fmla="*/ 79 h 79"/>
                <a:gd name="T6" fmla="*/ 105 w 106"/>
                <a:gd name="T7" fmla="*/ 19 h 79"/>
                <a:gd name="T8" fmla="*/ 93 w 106"/>
                <a:gd name="T9" fmla="*/ 0 h 79"/>
              </a:gdLst>
              <a:ahLst/>
              <a:cxnLst>
                <a:cxn ang="0">
                  <a:pos x="T0" y="T1"/>
                </a:cxn>
                <a:cxn ang="0">
                  <a:pos x="T2" y="T3"/>
                </a:cxn>
                <a:cxn ang="0">
                  <a:pos x="T4" y="T5"/>
                </a:cxn>
                <a:cxn ang="0">
                  <a:pos x="T6" y="T7"/>
                </a:cxn>
                <a:cxn ang="0">
                  <a:pos x="T8" y="T9"/>
                </a:cxn>
              </a:cxnLst>
              <a:rect l="0" t="0" r="r" b="b"/>
              <a:pathLst>
                <a:path w="106" h="79">
                  <a:moveTo>
                    <a:pt x="93" y="0"/>
                  </a:moveTo>
                  <a:lnTo>
                    <a:pt x="0" y="60"/>
                  </a:lnTo>
                  <a:lnTo>
                    <a:pt x="9" y="79"/>
                  </a:lnTo>
                  <a:lnTo>
                    <a:pt x="105" y="19"/>
                  </a:lnTo>
                  <a:lnTo>
                    <a:pt x="93"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71" name="Freeform 470"/>
            <p:cNvSpPr>
              <a:spLocks/>
            </p:cNvSpPr>
            <p:nvPr/>
          </p:nvSpPr>
          <p:spPr bwMode="auto">
            <a:xfrm>
              <a:off x="765" y="1934"/>
              <a:ext cx="106" cy="77"/>
            </a:xfrm>
            <a:custGeom>
              <a:avLst/>
              <a:gdLst>
                <a:gd name="T0" fmla="*/ 93 w 106"/>
                <a:gd name="T1" fmla="*/ 0 h 77"/>
                <a:gd name="T2" fmla="*/ 0 w 106"/>
                <a:gd name="T3" fmla="*/ 57 h 77"/>
                <a:gd name="T4" fmla="*/ 12 w 106"/>
                <a:gd name="T5" fmla="*/ 76 h 77"/>
                <a:gd name="T6" fmla="*/ 105 w 106"/>
                <a:gd name="T7" fmla="*/ 16 h 77"/>
                <a:gd name="T8" fmla="*/ 93 w 106"/>
                <a:gd name="T9" fmla="*/ 0 h 77"/>
              </a:gdLst>
              <a:ahLst/>
              <a:cxnLst>
                <a:cxn ang="0">
                  <a:pos x="T0" y="T1"/>
                </a:cxn>
                <a:cxn ang="0">
                  <a:pos x="T2" y="T3"/>
                </a:cxn>
                <a:cxn ang="0">
                  <a:pos x="T4" y="T5"/>
                </a:cxn>
                <a:cxn ang="0">
                  <a:pos x="T6" y="T7"/>
                </a:cxn>
                <a:cxn ang="0">
                  <a:pos x="T8" y="T9"/>
                </a:cxn>
              </a:cxnLst>
              <a:rect l="0" t="0" r="r" b="b"/>
              <a:pathLst>
                <a:path w="106" h="77">
                  <a:moveTo>
                    <a:pt x="93" y="0"/>
                  </a:moveTo>
                  <a:lnTo>
                    <a:pt x="0" y="57"/>
                  </a:lnTo>
                  <a:lnTo>
                    <a:pt x="12" y="76"/>
                  </a:lnTo>
                  <a:lnTo>
                    <a:pt x="105" y="16"/>
                  </a:lnTo>
                  <a:lnTo>
                    <a:pt x="93"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sp>
        <p:nvSpPr>
          <p:cNvPr id="302" name="Rectangle 345"/>
          <p:cNvSpPr>
            <a:spLocks noChangeArrowheads="1"/>
          </p:cNvSpPr>
          <p:nvPr/>
        </p:nvSpPr>
        <p:spPr bwMode="auto">
          <a:xfrm>
            <a:off x="152400" y="15240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AU"/>
          </a:p>
        </p:txBody>
      </p:sp>
      <p:sp>
        <p:nvSpPr>
          <p:cNvPr id="129" name="Rectangle 346"/>
          <p:cNvSpPr>
            <a:spLocks noChangeArrowheads="1"/>
          </p:cNvSpPr>
          <p:nvPr/>
        </p:nvSpPr>
        <p:spPr bwMode="auto">
          <a:xfrm>
            <a:off x="152400" y="609600"/>
            <a:ext cx="0" cy="0"/>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endParaRPr lang="en-AU"/>
          </a:p>
        </p:txBody>
      </p:sp>
      <p:sp>
        <p:nvSpPr>
          <p:cNvPr id="10400" name="Rectangle 348"/>
          <p:cNvSpPr>
            <a:spLocks noChangeArrowheads="1"/>
          </p:cNvSpPr>
          <p:nvPr/>
        </p:nvSpPr>
        <p:spPr bwMode="auto">
          <a:xfrm>
            <a:off x="152400" y="3527425"/>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0401" name="Rectangle 10400"/>
          <p:cNvSpPr/>
          <p:nvPr/>
        </p:nvSpPr>
        <p:spPr>
          <a:xfrm>
            <a:off x="771524" y="2924944"/>
            <a:ext cx="7904931" cy="3139321"/>
          </a:xfrm>
          <a:prstGeom prst="rect">
            <a:avLst/>
          </a:prstGeom>
        </p:spPr>
        <p:txBody>
          <a:bodyPr wrap="square">
            <a:spAutoFit/>
          </a:bodyPr>
          <a:lstStyle/>
          <a:p>
            <a:r>
              <a:rPr lang="en-AU" dirty="0"/>
              <a:t> </a:t>
            </a:r>
          </a:p>
          <a:p>
            <a:endParaRPr lang="en-AU" dirty="0" smtClean="0"/>
          </a:p>
          <a:p>
            <a:endParaRPr lang="en-AU" dirty="0"/>
          </a:p>
          <a:p>
            <a:endParaRPr lang="en-AU" dirty="0" smtClean="0"/>
          </a:p>
          <a:p>
            <a:endParaRPr lang="en-AU" dirty="0"/>
          </a:p>
          <a:p>
            <a:r>
              <a:rPr lang="en-AU" dirty="0"/>
              <a:t> </a:t>
            </a:r>
          </a:p>
          <a:p>
            <a:r>
              <a:rPr lang="en-AU" dirty="0"/>
              <a:t>Step 4:    </a:t>
            </a:r>
          </a:p>
          <a:p>
            <a:r>
              <a:rPr lang="en-AU" dirty="0"/>
              <a:t> </a:t>
            </a:r>
          </a:p>
          <a:p>
            <a:r>
              <a:rPr lang="en-AU" dirty="0"/>
              <a:t>Go to the centre line ranging rod at the other end of the road section and repeat the    procedure, measuring up 1m from the ground level.</a:t>
            </a:r>
          </a:p>
          <a:p>
            <a:r>
              <a:rPr lang="en-AU" dirty="0"/>
              <a:t> </a:t>
            </a:r>
          </a:p>
        </p:txBody>
      </p:sp>
      <p:sp>
        <p:nvSpPr>
          <p:cNvPr id="10402" name="Rectangle 10401"/>
          <p:cNvSpPr/>
          <p:nvPr/>
        </p:nvSpPr>
        <p:spPr>
          <a:xfrm>
            <a:off x="611560" y="152400"/>
            <a:ext cx="8064895" cy="1754326"/>
          </a:xfrm>
          <a:prstGeom prst="rect">
            <a:avLst/>
          </a:prstGeom>
        </p:spPr>
        <p:txBody>
          <a:bodyPr wrap="square">
            <a:spAutoFit/>
          </a:bodyPr>
          <a:lstStyle/>
          <a:p>
            <a:r>
              <a:rPr lang="en-AU" dirty="0" smtClean="0"/>
              <a:t>Step 3:   </a:t>
            </a:r>
          </a:p>
          <a:p>
            <a:r>
              <a:rPr lang="en-AU" dirty="0" smtClean="0"/>
              <a:t>On the centre line of the road, fix the first profile board.  This profile may be already in position as the last profile from the previous setting out.  If not, measure 1m up from the existing ground level, and mark this level on the ranging rod.  Fix a profile board to the ranging rod so that the top edge of the profile board is at the mark made on the rod.</a:t>
            </a:r>
            <a:endParaRPr lang="en-AU" dirty="0"/>
          </a:p>
        </p:txBody>
      </p:sp>
    </p:spTree>
    <p:extLst>
      <p:ext uri="{BB962C8B-B14F-4D97-AF65-F5344CB8AC3E}">
        <p14:creationId xmlns:p14="http://schemas.microsoft.com/office/powerpoint/2010/main" val="1820864634"/>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p:cNvGrpSpPr>
            <a:grpSpLocks/>
          </p:cNvGrpSpPr>
          <p:nvPr/>
        </p:nvGrpSpPr>
        <p:grpSpPr bwMode="auto">
          <a:xfrm>
            <a:off x="0" y="0"/>
            <a:ext cx="219710" cy="135890"/>
            <a:chOff x="0" y="0"/>
            <a:chExt cx="346" cy="214"/>
          </a:xfrm>
        </p:grpSpPr>
        <p:sp>
          <p:nvSpPr>
            <p:cNvPr id="3" name="Freeform 2"/>
            <p:cNvSpPr>
              <a:spLocks/>
            </p:cNvSpPr>
            <p:nvPr/>
          </p:nvSpPr>
          <p:spPr bwMode="auto">
            <a:xfrm>
              <a:off x="305" y="10"/>
              <a:ext cx="31" cy="26"/>
            </a:xfrm>
            <a:custGeom>
              <a:avLst/>
              <a:gdLst>
                <a:gd name="T0" fmla="*/ 26 w 31"/>
                <a:gd name="T1" fmla="*/ 0 h 26"/>
                <a:gd name="T2" fmla="*/ 0 w 31"/>
                <a:gd name="T3" fmla="*/ 16 h 26"/>
                <a:gd name="T4" fmla="*/ 4 w 31"/>
                <a:gd name="T5" fmla="*/ 26 h 26"/>
                <a:gd name="T6" fmla="*/ 31 w 31"/>
                <a:gd name="T7" fmla="*/ 9 h 26"/>
                <a:gd name="T8" fmla="*/ 26 w 31"/>
                <a:gd name="T9" fmla="*/ 0 h 26"/>
              </a:gdLst>
              <a:ahLst/>
              <a:cxnLst>
                <a:cxn ang="0">
                  <a:pos x="T0" y="T1"/>
                </a:cxn>
                <a:cxn ang="0">
                  <a:pos x="T2" y="T3"/>
                </a:cxn>
                <a:cxn ang="0">
                  <a:pos x="T4" y="T5"/>
                </a:cxn>
                <a:cxn ang="0">
                  <a:pos x="T6" y="T7"/>
                </a:cxn>
                <a:cxn ang="0">
                  <a:pos x="T8" y="T9"/>
                </a:cxn>
              </a:cxnLst>
              <a:rect l="0" t="0" r="r" b="b"/>
              <a:pathLst>
                <a:path w="31" h="26">
                  <a:moveTo>
                    <a:pt x="26" y="0"/>
                  </a:moveTo>
                  <a:lnTo>
                    <a:pt x="0" y="16"/>
                  </a:lnTo>
                  <a:lnTo>
                    <a:pt x="4" y="26"/>
                  </a:lnTo>
                  <a:lnTo>
                    <a:pt x="31" y="9"/>
                  </a:lnTo>
                  <a:lnTo>
                    <a:pt x="26"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 name="Freeform 3"/>
            <p:cNvSpPr>
              <a:spLocks/>
            </p:cNvSpPr>
            <p:nvPr/>
          </p:nvSpPr>
          <p:spPr bwMode="auto">
            <a:xfrm>
              <a:off x="276" y="26"/>
              <a:ext cx="33" cy="24"/>
            </a:xfrm>
            <a:custGeom>
              <a:avLst/>
              <a:gdLst>
                <a:gd name="T0" fmla="*/ 28 w 33"/>
                <a:gd name="T1" fmla="*/ 0 h 24"/>
                <a:gd name="T2" fmla="*/ 0 w 33"/>
                <a:gd name="T3" fmla="*/ 14 h 24"/>
                <a:gd name="T4" fmla="*/ 4 w 33"/>
                <a:gd name="T5" fmla="*/ 23 h 24"/>
                <a:gd name="T6" fmla="*/ 33 w 33"/>
                <a:gd name="T7" fmla="*/ 9 h 24"/>
                <a:gd name="T8" fmla="*/ 28 w 33"/>
                <a:gd name="T9" fmla="*/ 0 h 24"/>
              </a:gdLst>
              <a:ahLst/>
              <a:cxnLst>
                <a:cxn ang="0">
                  <a:pos x="T0" y="T1"/>
                </a:cxn>
                <a:cxn ang="0">
                  <a:pos x="T2" y="T3"/>
                </a:cxn>
                <a:cxn ang="0">
                  <a:pos x="T4" y="T5"/>
                </a:cxn>
                <a:cxn ang="0">
                  <a:pos x="T6" y="T7"/>
                </a:cxn>
                <a:cxn ang="0">
                  <a:pos x="T8" y="T9"/>
                </a:cxn>
              </a:cxnLst>
              <a:rect l="0" t="0" r="r" b="b"/>
              <a:pathLst>
                <a:path w="33" h="24">
                  <a:moveTo>
                    <a:pt x="28" y="0"/>
                  </a:moveTo>
                  <a:lnTo>
                    <a:pt x="0" y="14"/>
                  </a:lnTo>
                  <a:lnTo>
                    <a:pt x="4" y="23"/>
                  </a:lnTo>
                  <a:lnTo>
                    <a:pt x="33" y="9"/>
                  </a:lnTo>
                  <a:lnTo>
                    <a:pt x="28"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5" name="Freeform 4"/>
            <p:cNvSpPr>
              <a:spLocks/>
            </p:cNvSpPr>
            <p:nvPr/>
          </p:nvSpPr>
          <p:spPr bwMode="auto">
            <a:xfrm>
              <a:off x="250" y="41"/>
              <a:ext cx="31" cy="24"/>
            </a:xfrm>
            <a:custGeom>
              <a:avLst/>
              <a:gdLst>
                <a:gd name="T0" fmla="*/ 26 w 31"/>
                <a:gd name="T1" fmla="*/ 0 h 24"/>
                <a:gd name="T2" fmla="*/ 0 w 31"/>
                <a:gd name="T3" fmla="*/ 14 h 24"/>
                <a:gd name="T4" fmla="*/ 4 w 31"/>
                <a:gd name="T5" fmla="*/ 23 h 24"/>
                <a:gd name="T6" fmla="*/ 31 w 31"/>
                <a:gd name="T7" fmla="*/ 9 h 24"/>
                <a:gd name="T8" fmla="*/ 26 w 31"/>
                <a:gd name="T9" fmla="*/ 0 h 24"/>
              </a:gdLst>
              <a:ahLst/>
              <a:cxnLst>
                <a:cxn ang="0">
                  <a:pos x="T0" y="T1"/>
                </a:cxn>
                <a:cxn ang="0">
                  <a:pos x="T2" y="T3"/>
                </a:cxn>
                <a:cxn ang="0">
                  <a:pos x="T4" y="T5"/>
                </a:cxn>
                <a:cxn ang="0">
                  <a:pos x="T6" y="T7"/>
                </a:cxn>
                <a:cxn ang="0">
                  <a:pos x="T8" y="T9"/>
                </a:cxn>
              </a:cxnLst>
              <a:rect l="0" t="0" r="r" b="b"/>
              <a:pathLst>
                <a:path w="31" h="24">
                  <a:moveTo>
                    <a:pt x="26" y="0"/>
                  </a:moveTo>
                  <a:lnTo>
                    <a:pt x="0" y="14"/>
                  </a:lnTo>
                  <a:lnTo>
                    <a:pt x="4" y="23"/>
                  </a:lnTo>
                  <a:lnTo>
                    <a:pt x="31" y="9"/>
                  </a:lnTo>
                  <a:lnTo>
                    <a:pt x="26"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6" name="Freeform 5"/>
            <p:cNvSpPr>
              <a:spLocks/>
            </p:cNvSpPr>
            <p:nvPr/>
          </p:nvSpPr>
          <p:spPr bwMode="auto">
            <a:xfrm>
              <a:off x="230" y="55"/>
              <a:ext cx="24" cy="24"/>
            </a:xfrm>
            <a:custGeom>
              <a:avLst/>
              <a:gdLst>
                <a:gd name="T0" fmla="*/ 19 w 24"/>
                <a:gd name="T1" fmla="*/ 0 h 24"/>
                <a:gd name="T2" fmla="*/ 0 w 24"/>
                <a:gd name="T3" fmla="*/ 14 h 24"/>
                <a:gd name="T4" fmla="*/ 0 w 24"/>
                <a:gd name="T5" fmla="*/ 16 h 24"/>
                <a:gd name="T6" fmla="*/ 4 w 24"/>
                <a:gd name="T7" fmla="*/ 23 h 24"/>
                <a:gd name="T8" fmla="*/ 24 w 24"/>
                <a:gd name="T9" fmla="*/ 9 h 24"/>
                <a:gd name="T10" fmla="*/ 19 w 24"/>
                <a:gd name="T11" fmla="*/ 0 h 24"/>
              </a:gdLst>
              <a:ahLst/>
              <a:cxnLst>
                <a:cxn ang="0">
                  <a:pos x="T0" y="T1"/>
                </a:cxn>
                <a:cxn ang="0">
                  <a:pos x="T2" y="T3"/>
                </a:cxn>
                <a:cxn ang="0">
                  <a:pos x="T4" y="T5"/>
                </a:cxn>
                <a:cxn ang="0">
                  <a:pos x="T6" y="T7"/>
                </a:cxn>
                <a:cxn ang="0">
                  <a:pos x="T8" y="T9"/>
                </a:cxn>
                <a:cxn ang="0">
                  <a:pos x="T10" y="T11"/>
                </a:cxn>
              </a:cxnLst>
              <a:rect l="0" t="0" r="r" b="b"/>
              <a:pathLst>
                <a:path w="24" h="24">
                  <a:moveTo>
                    <a:pt x="19" y="0"/>
                  </a:moveTo>
                  <a:lnTo>
                    <a:pt x="0" y="14"/>
                  </a:lnTo>
                  <a:lnTo>
                    <a:pt x="0" y="16"/>
                  </a:lnTo>
                  <a:lnTo>
                    <a:pt x="4" y="23"/>
                  </a:lnTo>
                  <a:lnTo>
                    <a:pt x="24" y="9"/>
                  </a:lnTo>
                  <a:lnTo>
                    <a:pt x="1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7" name="Freeform 6"/>
            <p:cNvSpPr>
              <a:spLocks/>
            </p:cNvSpPr>
            <p:nvPr/>
          </p:nvSpPr>
          <p:spPr bwMode="auto">
            <a:xfrm>
              <a:off x="218" y="72"/>
              <a:ext cx="20" cy="20"/>
            </a:xfrm>
            <a:custGeom>
              <a:avLst/>
              <a:gdLst>
                <a:gd name="T0" fmla="*/ 12 w 20"/>
                <a:gd name="T1" fmla="*/ 0 h 20"/>
                <a:gd name="T2" fmla="*/ 0 w 20"/>
                <a:gd name="T3" fmla="*/ 11 h 20"/>
                <a:gd name="T4" fmla="*/ 4 w 20"/>
                <a:gd name="T5" fmla="*/ 19 h 20"/>
                <a:gd name="T6" fmla="*/ 16 w 20"/>
                <a:gd name="T7" fmla="*/ 4 h 20"/>
                <a:gd name="T8" fmla="*/ 12 w 20"/>
                <a:gd name="T9" fmla="*/ 0 h 20"/>
              </a:gdLst>
              <a:ahLst/>
              <a:cxnLst>
                <a:cxn ang="0">
                  <a:pos x="T0" y="T1"/>
                </a:cxn>
                <a:cxn ang="0">
                  <a:pos x="T2" y="T3"/>
                </a:cxn>
                <a:cxn ang="0">
                  <a:pos x="T4" y="T5"/>
                </a:cxn>
                <a:cxn ang="0">
                  <a:pos x="T6" y="T7"/>
                </a:cxn>
                <a:cxn ang="0">
                  <a:pos x="T8" y="T9"/>
                </a:cxn>
              </a:cxnLst>
              <a:rect l="0" t="0" r="r" b="b"/>
              <a:pathLst>
                <a:path w="20" h="20">
                  <a:moveTo>
                    <a:pt x="12" y="0"/>
                  </a:moveTo>
                  <a:lnTo>
                    <a:pt x="0" y="11"/>
                  </a:lnTo>
                  <a:lnTo>
                    <a:pt x="4" y="19"/>
                  </a:lnTo>
                  <a:lnTo>
                    <a:pt x="16" y="4"/>
                  </a:lnTo>
                  <a:lnTo>
                    <a:pt x="12"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8" name="Freeform 7"/>
            <p:cNvSpPr>
              <a:spLocks/>
            </p:cNvSpPr>
            <p:nvPr/>
          </p:nvSpPr>
          <p:spPr bwMode="auto">
            <a:xfrm>
              <a:off x="199" y="81"/>
              <a:ext cx="24" cy="20"/>
            </a:xfrm>
            <a:custGeom>
              <a:avLst/>
              <a:gdLst>
                <a:gd name="T0" fmla="*/ 19 w 24"/>
                <a:gd name="T1" fmla="*/ 0 h 20"/>
                <a:gd name="T2" fmla="*/ 0 w 24"/>
                <a:gd name="T3" fmla="*/ 9 h 20"/>
                <a:gd name="T4" fmla="*/ 4 w 24"/>
                <a:gd name="T5" fmla="*/ 19 h 20"/>
                <a:gd name="T6" fmla="*/ 24 w 24"/>
                <a:gd name="T7" fmla="*/ 9 h 20"/>
                <a:gd name="T8" fmla="*/ 19 w 24"/>
                <a:gd name="T9" fmla="*/ 0 h 20"/>
              </a:gdLst>
              <a:ahLst/>
              <a:cxnLst>
                <a:cxn ang="0">
                  <a:pos x="T0" y="T1"/>
                </a:cxn>
                <a:cxn ang="0">
                  <a:pos x="T2" y="T3"/>
                </a:cxn>
                <a:cxn ang="0">
                  <a:pos x="T4" y="T5"/>
                </a:cxn>
                <a:cxn ang="0">
                  <a:pos x="T6" y="T7"/>
                </a:cxn>
                <a:cxn ang="0">
                  <a:pos x="T8" y="T9"/>
                </a:cxn>
              </a:cxnLst>
              <a:rect l="0" t="0" r="r" b="b"/>
              <a:pathLst>
                <a:path w="24" h="20">
                  <a:moveTo>
                    <a:pt x="19" y="0"/>
                  </a:moveTo>
                  <a:lnTo>
                    <a:pt x="0" y="9"/>
                  </a:lnTo>
                  <a:lnTo>
                    <a:pt x="4" y="19"/>
                  </a:lnTo>
                  <a:lnTo>
                    <a:pt x="24" y="9"/>
                  </a:lnTo>
                  <a:lnTo>
                    <a:pt x="1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9" name="Freeform 8"/>
            <p:cNvSpPr>
              <a:spLocks/>
            </p:cNvSpPr>
            <p:nvPr/>
          </p:nvSpPr>
          <p:spPr bwMode="auto">
            <a:xfrm>
              <a:off x="180" y="91"/>
              <a:ext cx="24" cy="20"/>
            </a:xfrm>
            <a:custGeom>
              <a:avLst/>
              <a:gdLst>
                <a:gd name="T0" fmla="*/ 19 w 24"/>
                <a:gd name="T1" fmla="*/ 0 h 20"/>
                <a:gd name="T2" fmla="*/ 0 w 24"/>
                <a:gd name="T3" fmla="*/ 12 h 20"/>
                <a:gd name="T4" fmla="*/ 7 w 24"/>
                <a:gd name="T5" fmla="*/ 19 h 20"/>
                <a:gd name="T6" fmla="*/ 23 w 24"/>
                <a:gd name="T7" fmla="*/ 9 h 20"/>
                <a:gd name="T8" fmla="*/ 19 w 24"/>
                <a:gd name="T9" fmla="*/ 0 h 20"/>
              </a:gdLst>
              <a:ahLst/>
              <a:cxnLst>
                <a:cxn ang="0">
                  <a:pos x="T0" y="T1"/>
                </a:cxn>
                <a:cxn ang="0">
                  <a:pos x="T2" y="T3"/>
                </a:cxn>
                <a:cxn ang="0">
                  <a:pos x="T4" y="T5"/>
                </a:cxn>
                <a:cxn ang="0">
                  <a:pos x="T6" y="T7"/>
                </a:cxn>
                <a:cxn ang="0">
                  <a:pos x="T8" y="T9"/>
                </a:cxn>
              </a:cxnLst>
              <a:rect l="0" t="0" r="r" b="b"/>
              <a:pathLst>
                <a:path w="24" h="20">
                  <a:moveTo>
                    <a:pt x="19" y="0"/>
                  </a:moveTo>
                  <a:lnTo>
                    <a:pt x="0" y="12"/>
                  </a:lnTo>
                  <a:lnTo>
                    <a:pt x="7" y="19"/>
                  </a:lnTo>
                  <a:lnTo>
                    <a:pt x="23" y="9"/>
                  </a:lnTo>
                  <a:lnTo>
                    <a:pt x="1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0" name="Freeform 9"/>
            <p:cNvSpPr>
              <a:spLocks/>
            </p:cNvSpPr>
            <p:nvPr/>
          </p:nvSpPr>
          <p:spPr bwMode="auto">
            <a:xfrm>
              <a:off x="175" y="103"/>
              <a:ext cx="20" cy="20"/>
            </a:xfrm>
            <a:custGeom>
              <a:avLst/>
              <a:gdLst>
                <a:gd name="T0" fmla="*/ 4 w 20"/>
                <a:gd name="T1" fmla="*/ 0 h 20"/>
                <a:gd name="T2" fmla="*/ 0 w 20"/>
                <a:gd name="T3" fmla="*/ 9 h 20"/>
                <a:gd name="T4" fmla="*/ 7 w 20"/>
                <a:gd name="T5" fmla="*/ 16 h 20"/>
                <a:gd name="T6" fmla="*/ 7 w 20"/>
                <a:gd name="T7" fmla="*/ 14 h 20"/>
                <a:gd name="T8" fmla="*/ 14 w 20"/>
                <a:gd name="T9" fmla="*/ 4 h 20"/>
                <a:gd name="T10" fmla="*/ 4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4" y="0"/>
                  </a:moveTo>
                  <a:lnTo>
                    <a:pt x="0" y="9"/>
                  </a:lnTo>
                  <a:lnTo>
                    <a:pt x="7" y="16"/>
                  </a:lnTo>
                  <a:lnTo>
                    <a:pt x="7" y="14"/>
                  </a:lnTo>
                  <a:lnTo>
                    <a:pt x="14" y="4"/>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1" name="Freeform 10"/>
            <p:cNvSpPr>
              <a:spLocks/>
            </p:cNvSpPr>
            <p:nvPr/>
          </p:nvSpPr>
          <p:spPr bwMode="auto">
            <a:xfrm>
              <a:off x="163" y="110"/>
              <a:ext cx="20" cy="20"/>
            </a:xfrm>
            <a:custGeom>
              <a:avLst/>
              <a:gdLst>
                <a:gd name="T0" fmla="*/ 14 w 20"/>
                <a:gd name="T1" fmla="*/ 0 h 20"/>
                <a:gd name="T2" fmla="*/ 0 w 20"/>
                <a:gd name="T3" fmla="*/ 7 h 20"/>
                <a:gd name="T4" fmla="*/ 4 w 20"/>
                <a:gd name="T5" fmla="*/ 16 h 20"/>
                <a:gd name="T6" fmla="*/ 19 w 20"/>
                <a:gd name="T7" fmla="*/ 9 h 20"/>
                <a:gd name="T8" fmla="*/ 14 w 20"/>
                <a:gd name="T9" fmla="*/ 0 h 20"/>
              </a:gdLst>
              <a:ahLst/>
              <a:cxnLst>
                <a:cxn ang="0">
                  <a:pos x="T0" y="T1"/>
                </a:cxn>
                <a:cxn ang="0">
                  <a:pos x="T2" y="T3"/>
                </a:cxn>
                <a:cxn ang="0">
                  <a:pos x="T4" y="T5"/>
                </a:cxn>
                <a:cxn ang="0">
                  <a:pos x="T6" y="T7"/>
                </a:cxn>
                <a:cxn ang="0">
                  <a:pos x="T8" y="T9"/>
                </a:cxn>
              </a:cxnLst>
              <a:rect l="0" t="0" r="r" b="b"/>
              <a:pathLst>
                <a:path w="20" h="20">
                  <a:moveTo>
                    <a:pt x="14" y="0"/>
                  </a:moveTo>
                  <a:lnTo>
                    <a:pt x="0" y="7"/>
                  </a:lnTo>
                  <a:lnTo>
                    <a:pt x="4" y="16"/>
                  </a:lnTo>
                  <a:lnTo>
                    <a:pt x="19" y="9"/>
                  </a:lnTo>
                  <a:lnTo>
                    <a:pt x="1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2" name="Freeform 11"/>
            <p:cNvSpPr>
              <a:spLocks/>
            </p:cNvSpPr>
            <p:nvPr/>
          </p:nvSpPr>
          <p:spPr bwMode="auto">
            <a:xfrm>
              <a:off x="149" y="118"/>
              <a:ext cx="20" cy="20"/>
            </a:xfrm>
            <a:custGeom>
              <a:avLst/>
              <a:gdLst>
                <a:gd name="T0" fmla="*/ 14 w 20"/>
                <a:gd name="T1" fmla="*/ 0 h 20"/>
                <a:gd name="T2" fmla="*/ 0 w 20"/>
                <a:gd name="T3" fmla="*/ 7 h 20"/>
                <a:gd name="T4" fmla="*/ 4 w 20"/>
                <a:gd name="T5" fmla="*/ 16 h 20"/>
                <a:gd name="T6" fmla="*/ 19 w 20"/>
                <a:gd name="T7" fmla="*/ 9 h 20"/>
                <a:gd name="T8" fmla="*/ 14 w 20"/>
                <a:gd name="T9" fmla="*/ 0 h 20"/>
              </a:gdLst>
              <a:ahLst/>
              <a:cxnLst>
                <a:cxn ang="0">
                  <a:pos x="T0" y="T1"/>
                </a:cxn>
                <a:cxn ang="0">
                  <a:pos x="T2" y="T3"/>
                </a:cxn>
                <a:cxn ang="0">
                  <a:pos x="T4" y="T5"/>
                </a:cxn>
                <a:cxn ang="0">
                  <a:pos x="T6" y="T7"/>
                </a:cxn>
                <a:cxn ang="0">
                  <a:pos x="T8" y="T9"/>
                </a:cxn>
              </a:cxnLst>
              <a:rect l="0" t="0" r="r" b="b"/>
              <a:pathLst>
                <a:path w="20" h="20">
                  <a:moveTo>
                    <a:pt x="14" y="0"/>
                  </a:moveTo>
                  <a:lnTo>
                    <a:pt x="0" y="7"/>
                  </a:lnTo>
                  <a:lnTo>
                    <a:pt x="4" y="16"/>
                  </a:lnTo>
                  <a:lnTo>
                    <a:pt x="19" y="9"/>
                  </a:lnTo>
                  <a:lnTo>
                    <a:pt x="1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3" name="Freeform 12"/>
            <p:cNvSpPr>
              <a:spLocks/>
            </p:cNvSpPr>
            <p:nvPr/>
          </p:nvSpPr>
          <p:spPr bwMode="auto">
            <a:xfrm>
              <a:off x="137" y="125"/>
              <a:ext cx="20" cy="20"/>
            </a:xfrm>
            <a:custGeom>
              <a:avLst/>
              <a:gdLst>
                <a:gd name="T0" fmla="*/ 11 w 20"/>
                <a:gd name="T1" fmla="*/ 0 h 20"/>
                <a:gd name="T2" fmla="*/ 0 w 20"/>
                <a:gd name="T3" fmla="*/ 9 h 20"/>
                <a:gd name="T4" fmla="*/ 4 w 20"/>
                <a:gd name="T5" fmla="*/ 19 h 20"/>
                <a:gd name="T6" fmla="*/ 16 w 20"/>
                <a:gd name="T7" fmla="*/ 9 h 20"/>
                <a:gd name="T8" fmla="*/ 11 w 20"/>
                <a:gd name="T9" fmla="*/ 0 h 20"/>
              </a:gdLst>
              <a:ahLst/>
              <a:cxnLst>
                <a:cxn ang="0">
                  <a:pos x="T0" y="T1"/>
                </a:cxn>
                <a:cxn ang="0">
                  <a:pos x="T2" y="T3"/>
                </a:cxn>
                <a:cxn ang="0">
                  <a:pos x="T4" y="T5"/>
                </a:cxn>
                <a:cxn ang="0">
                  <a:pos x="T6" y="T7"/>
                </a:cxn>
                <a:cxn ang="0">
                  <a:pos x="T8" y="T9"/>
                </a:cxn>
              </a:cxnLst>
              <a:rect l="0" t="0" r="r" b="b"/>
              <a:pathLst>
                <a:path w="20" h="20">
                  <a:moveTo>
                    <a:pt x="11" y="0"/>
                  </a:moveTo>
                  <a:lnTo>
                    <a:pt x="0" y="9"/>
                  </a:lnTo>
                  <a:lnTo>
                    <a:pt x="4" y="19"/>
                  </a:lnTo>
                  <a:lnTo>
                    <a:pt x="16" y="9"/>
                  </a:lnTo>
                  <a:lnTo>
                    <a:pt x="11"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4" name="Freeform 13"/>
            <p:cNvSpPr>
              <a:spLocks/>
            </p:cNvSpPr>
            <p:nvPr/>
          </p:nvSpPr>
          <p:spPr bwMode="auto">
            <a:xfrm>
              <a:off x="96" y="134"/>
              <a:ext cx="46" cy="27"/>
            </a:xfrm>
            <a:custGeom>
              <a:avLst/>
              <a:gdLst>
                <a:gd name="T0" fmla="*/ 40 w 46"/>
                <a:gd name="T1" fmla="*/ 0 h 27"/>
                <a:gd name="T2" fmla="*/ 0 w 46"/>
                <a:gd name="T3" fmla="*/ 16 h 27"/>
                <a:gd name="T4" fmla="*/ 0 w 46"/>
                <a:gd name="T5" fmla="*/ 19 h 27"/>
                <a:gd name="T6" fmla="*/ 4 w 46"/>
                <a:gd name="T7" fmla="*/ 26 h 27"/>
                <a:gd name="T8" fmla="*/ 45 w 46"/>
                <a:gd name="T9" fmla="*/ 9 h 27"/>
                <a:gd name="T10" fmla="*/ 40 w 46"/>
                <a:gd name="T11" fmla="*/ 0 h 27"/>
              </a:gdLst>
              <a:ahLst/>
              <a:cxnLst>
                <a:cxn ang="0">
                  <a:pos x="T0" y="T1"/>
                </a:cxn>
                <a:cxn ang="0">
                  <a:pos x="T2" y="T3"/>
                </a:cxn>
                <a:cxn ang="0">
                  <a:pos x="T4" y="T5"/>
                </a:cxn>
                <a:cxn ang="0">
                  <a:pos x="T6" y="T7"/>
                </a:cxn>
                <a:cxn ang="0">
                  <a:pos x="T8" y="T9"/>
                </a:cxn>
                <a:cxn ang="0">
                  <a:pos x="T10" y="T11"/>
                </a:cxn>
              </a:cxnLst>
              <a:rect l="0" t="0" r="r" b="b"/>
              <a:pathLst>
                <a:path w="46" h="27">
                  <a:moveTo>
                    <a:pt x="40" y="0"/>
                  </a:moveTo>
                  <a:lnTo>
                    <a:pt x="0" y="16"/>
                  </a:lnTo>
                  <a:lnTo>
                    <a:pt x="0" y="19"/>
                  </a:lnTo>
                  <a:lnTo>
                    <a:pt x="4" y="26"/>
                  </a:lnTo>
                  <a:lnTo>
                    <a:pt x="45" y="9"/>
                  </a:lnTo>
                  <a:lnTo>
                    <a:pt x="40"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5" name="Freeform 14"/>
            <p:cNvSpPr>
              <a:spLocks/>
            </p:cNvSpPr>
            <p:nvPr/>
          </p:nvSpPr>
          <p:spPr bwMode="auto">
            <a:xfrm>
              <a:off x="91" y="153"/>
              <a:ext cx="20" cy="20"/>
            </a:xfrm>
            <a:custGeom>
              <a:avLst/>
              <a:gdLst>
                <a:gd name="T0" fmla="*/ 4 w 20"/>
                <a:gd name="T1" fmla="*/ 0 h 20"/>
                <a:gd name="T2" fmla="*/ 0 w 20"/>
                <a:gd name="T3" fmla="*/ 4 h 20"/>
                <a:gd name="T4" fmla="*/ 2 w 20"/>
                <a:gd name="T5" fmla="*/ 12 h 20"/>
                <a:gd name="T6" fmla="*/ 4 w 20"/>
                <a:gd name="T7" fmla="*/ 12 h 20"/>
                <a:gd name="T8" fmla="*/ 9 w 20"/>
                <a:gd name="T9" fmla="*/ 4 h 20"/>
                <a:gd name="T10" fmla="*/ 4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4" y="0"/>
                  </a:moveTo>
                  <a:lnTo>
                    <a:pt x="0" y="4"/>
                  </a:lnTo>
                  <a:lnTo>
                    <a:pt x="2" y="12"/>
                  </a:lnTo>
                  <a:lnTo>
                    <a:pt x="4" y="12"/>
                  </a:lnTo>
                  <a:lnTo>
                    <a:pt x="9" y="4"/>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6" name="Freeform 15"/>
            <p:cNvSpPr>
              <a:spLocks/>
            </p:cNvSpPr>
            <p:nvPr/>
          </p:nvSpPr>
          <p:spPr bwMode="auto">
            <a:xfrm>
              <a:off x="86" y="156"/>
              <a:ext cx="20" cy="20"/>
            </a:xfrm>
            <a:custGeom>
              <a:avLst/>
              <a:gdLst>
                <a:gd name="T0" fmla="*/ 0 w 20"/>
                <a:gd name="T1" fmla="*/ 4 h 20"/>
                <a:gd name="T2" fmla="*/ 7 w 20"/>
                <a:gd name="T3" fmla="*/ 4 h 20"/>
              </a:gdLst>
              <a:ahLst/>
              <a:cxnLst>
                <a:cxn ang="0">
                  <a:pos x="T0" y="T1"/>
                </a:cxn>
                <a:cxn ang="0">
                  <a:pos x="T2" y="T3"/>
                </a:cxn>
              </a:cxnLst>
              <a:rect l="0" t="0" r="r" b="b"/>
              <a:pathLst>
                <a:path w="20" h="20">
                  <a:moveTo>
                    <a:pt x="0" y="4"/>
                  </a:moveTo>
                  <a:lnTo>
                    <a:pt x="7" y="4"/>
                  </a:lnTo>
                </a:path>
              </a:pathLst>
            </a:custGeom>
            <a:noFill/>
            <a:ln w="7366">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AU"/>
            </a:p>
          </p:txBody>
        </p:sp>
        <p:sp>
          <p:nvSpPr>
            <p:cNvPr id="17" name="Freeform 16"/>
            <p:cNvSpPr>
              <a:spLocks/>
            </p:cNvSpPr>
            <p:nvPr/>
          </p:nvSpPr>
          <p:spPr bwMode="auto">
            <a:xfrm>
              <a:off x="70" y="156"/>
              <a:ext cx="20" cy="20"/>
            </a:xfrm>
            <a:custGeom>
              <a:avLst/>
              <a:gdLst>
                <a:gd name="T0" fmla="*/ 16 w 20"/>
                <a:gd name="T1" fmla="*/ 0 h 20"/>
                <a:gd name="T2" fmla="*/ 2 w 20"/>
                <a:gd name="T3" fmla="*/ 0 h 20"/>
                <a:gd name="T4" fmla="*/ 0 w 20"/>
                <a:gd name="T5" fmla="*/ 2 h 20"/>
                <a:gd name="T6" fmla="*/ 4 w 20"/>
                <a:gd name="T7" fmla="*/ 9 h 20"/>
                <a:gd name="T8" fmla="*/ 16 w 20"/>
                <a:gd name="T9" fmla="*/ 9 h 20"/>
                <a:gd name="T10" fmla="*/ 16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16" y="0"/>
                  </a:moveTo>
                  <a:lnTo>
                    <a:pt x="2" y="0"/>
                  </a:lnTo>
                  <a:lnTo>
                    <a:pt x="0" y="2"/>
                  </a:lnTo>
                  <a:lnTo>
                    <a:pt x="4" y="9"/>
                  </a:lnTo>
                  <a:lnTo>
                    <a:pt x="16" y="9"/>
                  </a:lnTo>
                  <a:lnTo>
                    <a:pt x="16"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8" name="Freeform 17"/>
            <p:cNvSpPr>
              <a:spLocks/>
            </p:cNvSpPr>
            <p:nvPr/>
          </p:nvSpPr>
          <p:spPr bwMode="auto">
            <a:xfrm>
              <a:off x="65" y="158"/>
              <a:ext cx="20" cy="20"/>
            </a:xfrm>
            <a:custGeom>
              <a:avLst/>
              <a:gdLst>
                <a:gd name="T0" fmla="*/ 4 w 20"/>
                <a:gd name="T1" fmla="*/ 0 h 20"/>
                <a:gd name="T2" fmla="*/ 0 w 20"/>
                <a:gd name="T3" fmla="*/ 7 h 20"/>
                <a:gd name="T4" fmla="*/ 7 w 20"/>
                <a:gd name="T5" fmla="*/ 14 h 20"/>
                <a:gd name="T6" fmla="*/ 14 w 20"/>
                <a:gd name="T7" fmla="*/ 4 h 20"/>
                <a:gd name="T8" fmla="*/ 4 w 20"/>
                <a:gd name="T9" fmla="*/ 0 h 20"/>
              </a:gdLst>
              <a:ahLst/>
              <a:cxnLst>
                <a:cxn ang="0">
                  <a:pos x="T0" y="T1"/>
                </a:cxn>
                <a:cxn ang="0">
                  <a:pos x="T2" y="T3"/>
                </a:cxn>
                <a:cxn ang="0">
                  <a:pos x="T4" y="T5"/>
                </a:cxn>
                <a:cxn ang="0">
                  <a:pos x="T6" y="T7"/>
                </a:cxn>
                <a:cxn ang="0">
                  <a:pos x="T8" y="T9"/>
                </a:cxn>
              </a:cxnLst>
              <a:rect l="0" t="0" r="r" b="b"/>
              <a:pathLst>
                <a:path w="20" h="20">
                  <a:moveTo>
                    <a:pt x="4" y="0"/>
                  </a:moveTo>
                  <a:lnTo>
                    <a:pt x="0" y="7"/>
                  </a:lnTo>
                  <a:lnTo>
                    <a:pt x="7" y="14"/>
                  </a:lnTo>
                  <a:lnTo>
                    <a:pt x="14" y="4"/>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9" name="Freeform 18"/>
            <p:cNvSpPr>
              <a:spLocks/>
            </p:cNvSpPr>
            <p:nvPr/>
          </p:nvSpPr>
          <p:spPr bwMode="auto">
            <a:xfrm>
              <a:off x="38" y="163"/>
              <a:ext cx="34" cy="24"/>
            </a:xfrm>
            <a:custGeom>
              <a:avLst/>
              <a:gdLst>
                <a:gd name="T0" fmla="*/ 28 w 34"/>
                <a:gd name="T1" fmla="*/ 0 h 24"/>
                <a:gd name="T2" fmla="*/ 2 w 34"/>
                <a:gd name="T3" fmla="*/ 14 h 24"/>
                <a:gd name="T4" fmla="*/ 0 w 34"/>
                <a:gd name="T5" fmla="*/ 16 h 24"/>
                <a:gd name="T6" fmla="*/ 7 w 34"/>
                <a:gd name="T7" fmla="*/ 23 h 24"/>
                <a:gd name="T8" fmla="*/ 33 w 34"/>
                <a:gd name="T9" fmla="*/ 9 h 24"/>
                <a:gd name="T10" fmla="*/ 28 w 34"/>
                <a:gd name="T11" fmla="*/ 0 h 24"/>
              </a:gdLst>
              <a:ahLst/>
              <a:cxnLst>
                <a:cxn ang="0">
                  <a:pos x="T0" y="T1"/>
                </a:cxn>
                <a:cxn ang="0">
                  <a:pos x="T2" y="T3"/>
                </a:cxn>
                <a:cxn ang="0">
                  <a:pos x="T4" y="T5"/>
                </a:cxn>
                <a:cxn ang="0">
                  <a:pos x="T6" y="T7"/>
                </a:cxn>
                <a:cxn ang="0">
                  <a:pos x="T8" y="T9"/>
                </a:cxn>
                <a:cxn ang="0">
                  <a:pos x="T10" y="T11"/>
                </a:cxn>
              </a:cxnLst>
              <a:rect l="0" t="0" r="r" b="b"/>
              <a:pathLst>
                <a:path w="34" h="24">
                  <a:moveTo>
                    <a:pt x="28" y="0"/>
                  </a:moveTo>
                  <a:lnTo>
                    <a:pt x="2" y="14"/>
                  </a:lnTo>
                  <a:lnTo>
                    <a:pt x="0" y="16"/>
                  </a:lnTo>
                  <a:lnTo>
                    <a:pt x="7" y="23"/>
                  </a:lnTo>
                  <a:lnTo>
                    <a:pt x="33" y="9"/>
                  </a:lnTo>
                  <a:lnTo>
                    <a:pt x="28"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0" name="Freeform 19"/>
            <p:cNvSpPr>
              <a:spLocks/>
            </p:cNvSpPr>
            <p:nvPr/>
          </p:nvSpPr>
          <p:spPr bwMode="auto">
            <a:xfrm>
              <a:off x="29" y="180"/>
              <a:ext cx="20" cy="20"/>
            </a:xfrm>
            <a:custGeom>
              <a:avLst/>
              <a:gdLst>
                <a:gd name="T0" fmla="*/ 9 w 20"/>
                <a:gd name="T1" fmla="*/ 0 h 20"/>
                <a:gd name="T2" fmla="*/ 0 w 20"/>
                <a:gd name="T3" fmla="*/ 12 h 20"/>
                <a:gd name="T4" fmla="*/ 4 w 20"/>
                <a:gd name="T5" fmla="*/ 19 h 20"/>
                <a:gd name="T6" fmla="*/ 7 w 20"/>
                <a:gd name="T7" fmla="*/ 19 h 20"/>
                <a:gd name="T8" fmla="*/ 19 w 20"/>
                <a:gd name="T9" fmla="*/ 4 h 20"/>
                <a:gd name="T10" fmla="*/ 9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9" y="0"/>
                  </a:moveTo>
                  <a:lnTo>
                    <a:pt x="0" y="12"/>
                  </a:lnTo>
                  <a:lnTo>
                    <a:pt x="4" y="19"/>
                  </a:lnTo>
                  <a:lnTo>
                    <a:pt x="7" y="19"/>
                  </a:lnTo>
                  <a:lnTo>
                    <a:pt x="19" y="4"/>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1" name="Freeform 20"/>
            <p:cNvSpPr>
              <a:spLocks/>
            </p:cNvSpPr>
            <p:nvPr/>
          </p:nvSpPr>
          <p:spPr bwMode="auto">
            <a:xfrm>
              <a:off x="10" y="190"/>
              <a:ext cx="23" cy="20"/>
            </a:xfrm>
            <a:custGeom>
              <a:avLst/>
              <a:gdLst>
                <a:gd name="T0" fmla="*/ 23 w 23"/>
                <a:gd name="T1" fmla="*/ 0 h 20"/>
                <a:gd name="T2" fmla="*/ 0 w 23"/>
                <a:gd name="T3" fmla="*/ 7 h 20"/>
                <a:gd name="T4" fmla="*/ 2 w 23"/>
                <a:gd name="T5" fmla="*/ 14 h 20"/>
                <a:gd name="T6" fmla="*/ 23 w 23"/>
                <a:gd name="T7" fmla="*/ 9 h 20"/>
                <a:gd name="T8" fmla="*/ 23 w 23"/>
                <a:gd name="T9" fmla="*/ 0 h 20"/>
              </a:gdLst>
              <a:ahLst/>
              <a:cxnLst>
                <a:cxn ang="0">
                  <a:pos x="T0" y="T1"/>
                </a:cxn>
                <a:cxn ang="0">
                  <a:pos x="T2" y="T3"/>
                </a:cxn>
                <a:cxn ang="0">
                  <a:pos x="T4" y="T5"/>
                </a:cxn>
                <a:cxn ang="0">
                  <a:pos x="T6" y="T7"/>
                </a:cxn>
                <a:cxn ang="0">
                  <a:pos x="T8" y="T9"/>
                </a:cxn>
              </a:cxnLst>
              <a:rect l="0" t="0" r="r" b="b"/>
              <a:pathLst>
                <a:path w="23" h="20">
                  <a:moveTo>
                    <a:pt x="23" y="0"/>
                  </a:moveTo>
                  <a:lnTo>
                    <a:pt x="0" y="7"/>
                  </a:lnTo>
                  <a:lnTo>
                    <a:pt x="2" y="14"/>
                  </a:lnTo>
                  <a:lnTo>
                    <a:pt x="23" y="9"/>
                  </a:lnTo>
                  <a:lnTo>
                    <a:pt x="23"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pic>
        <p:nvPicPr>
          <p:cNvPr id="11742" name="Picture 283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4564" y="604202"/>
            <a:ext cx="7320599" cy="2331220"/>
          </a:xfrm>
          <a:prstGeom prst="rect">
            <a:avLst/>
          </a:prstGeom>
          <a:noFill/>
          <a:extLst>
            <a:ext uri="{909E8E84-426E-40DD-AFC4-6F175D3DCCD1}">
              <a14:hiddenFill xmlns:a14="http://schemas.microsoft.com/office/drawing/2010/main">
                <a:solidFill>
                  <a:srgbClr val="FFFFFF"/>
                </a:solidFill>
              </a14:hiddenFill>
            </a:ext>
          </a:extLst>
        </p:spPr>
      </p:pic>
      <p:grpSp>
        <p:nvGrpSpPr>
          <p:cNvPr id="23" name="Group 22"/>
          <p:cNvGrpSpPr>
            <a:grpSpLocks/>
          </p:cNvGrpSpPr>
          <p:nvPr/>
        </p:nvGrpSpPr>
        <p:grpSpPr bwMode="auto">
          <a:xfrm>
            <a:off x="0" y="0"/>
            <a:ext cx="5587365" cy="1640205"/>
            <a:chOff x="0" y="0"/>
            <a:chExt cx="8799" cy="2583"/>
          </a:xfrm>
        </p:grpSpPr>
        <p:sp>
          <p:nvSpPr>
            <p:cNvPr id="24" name="Rectangle 23"/>
            <p:cNvSpPr>
              <a:spLocks noChangeArrowheads="1"/>
            </p:cNvSpPr>
            <p:nvPr/>
          </p:nvSpPr>
          <p:spPr bwMode="auto">
            <a:xfrm>
              <a:off x="259" y="0"/>
              <a:ext cx="7740" cy="24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0" tIns="0" rIns="0" bIns="0" anchor="t" anchorCtr="0" upright="1">
              <a:noAutofit/>
            </a:bodyPr>
            <a:lstStyle/>
            <a:p>
              <a:pPr algn="l">
                <a:lnSpc>
                  <a:spcPts val="12300"/>
                </a:lnSpc>
                <a:spcAft>
                  <a:spcPts val="0"/>
                </a:spcAft>
              </a:pPr>
              <a:endParaRPr lang="en-AU" sz="1200">
                <a:effectLst/>
                <a:latin typeface="Times New Roman"/>
                <a:ea typeface="Calibri"/>
                <a:cs typeface="Times New Roman"/>
              </a:endParaRPr>
            </a:p>
            <a:p>
              <a:pPr>
                <a:lnSpc>
                  <a:spcPct val="115000"/>
                </a:lnSpc>
                <a:spcAft>
                  <a:spcPts val="0"/>
                </a:spcAft>
              </a:pPr>
              <a:r>
                <a:rPr lang="en-AU" sz="1200">
                  <a:effectLst/>
                  <a:latin typeface="Times New Roman"/>
                  <a:ea typeface="Calibri"/>
                  <a:cs typeface="Times New Roman"/>
                </a:rPr>
                <a:t> </a:t>
              </a:r>
              <a:endParaRPr lang="en-AU" sz="1100">
                <a:effectLst/>
                <a:latin typeface="Calibri"/>
                <a:ea typeface="Calibri"/>
                <a:cs typeface="Times New Roman"/>
              </a:endParaRPr>
            </a:p>
          </p:txBody>
        </p:sp>
        <p:sp>
          <p:nvSpPr>
            <p:cNvPr id="25" name="Freeform 24"/>
            <p:cNvSpPr>
              <a:spLocks/>
            </p:cNvSpPr>
            <p:nvPr/>
          </p:nvSpPr>
          <p:spPr bwMode="auto">
            <a:xfrm>
              <a:off x="8455" y="1174"/>
              <a:ext cx="55" cy="45"/>
            </a:xfrm>
            <a:custGeom>
              <a:avLst/>
              <a:gdLst>
                <a:gd name="T0" fmla="*/ 47 w 55"/>
                <a:gd name="T1" fmla="*/ 0 h 45"/>
                <a:gd name="T2" fmla="*/ 0 w 55"/>
                <a:gd name="T3" fmla="*/ 36 h 45"/>
                <a:gd name="T4" fmla="*/ 4 w 55"/>
                <a:gd name="T5" fmla="*/ 45 h 45"/>
                <a:gd name="T6" fmla="*/ 55 w 55"/>
                <a:gd name="T7" fmla="*/ 7 h 45"/>
                <a:gd name="T8" fmla="*/ 47 w 55"/>
                <a:gd name="T9" fmla="*/ 0 h 45"/>
              </a:gdLst>
              <a:ahLst/>
              <a:cxnLst>
                <a:cxn ang="0">
                  <a:pos x="T0" y="T1"/>
                </a:cxn>
                <a:cxn ang="0">
                  <a:pos x="T2" y="T3"/>
                </a:cxn>
                <a:cxn ang="0">
                  <a:pos x="T4" y="T5"/>
                </a:cxn>
                <a:cxn ang="0">
                  <a:pos x="T6" y="T7"/>
                </a:cxn>
                <a:cxn ang="0">
                  <a:pos x="T8" y="T9"/>
                </a:cxn>
              </a:cxnLst>
              <a:rect l="0" t="0" r="r" b="b"/>
              <a:pathLst>
                <a:path w="55" h="45">
                  <a:moveTo>
                    <a:pt x="47" y="0"/>
                  </a:moveTo>
                  <a:lnTo>
                    <a:pt x="0" y="36"/>
                  </a:lnTo>
                  <a:lnTo>
                    <a:pt x="4" y="45"/>
                  </a:lnTo>
                  <a:lnTo>
                    <a:pt x="55" y="7"/>
                  </a:lnTo>
                  <a:lnTo>
                    <a:pt x="4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6" name="Freeform 25"/>
            <p:cNvSpPr>
              <a:spLocks/>
            </p:cNvSpPr>
            <p:nvPr/>
          </p:nvSpPr>
          <p:spPr bwMode="auto">
            <a:xfrm>
              <a:off x="8424" y="1210"/>
              <a:ext cx="36" cy="20"/>
            </a:xfrm>
            <a:custGeom>
              <a:avLst/>
              <a:gdLst>
                <a:gd name="T0" fmla="*/ 31 w 36"/>
                <a:gd name="T1" fmla="*/ 0 h 20"/>
                <a:gd name="T2" fmla="*/ 0 w 36"/>
                <a:gd name="T3" fmla="*/ 9 h 20"/>
                <a:gd name="T4" fmla="*/ 4 w 36"/>
                <a:gd name="T5" fmla="*/ 19 h 20"/>
                <a:gd name="T6" fmla="*/ 35 w 36"/>
                <a:gd name="T7" fmla="*/ 9 h 20"/>
                <a:gd name="T8" fmla="*/ 31 w 36"/>
                <a:gd name="T9" fmla="*/ 0 h 20"/>
              </a:gdLst>
              <a:ahLst/>
              <a:cxnLst>
                <a:cxn ang="0">
                  <a:pos x="T0" y="T1"/>
                </a:cxn>
                <a:cxn ang="0">
                  <a:pos x="T2" y="T3"/>
                </a:cxn>
                <a:cxn ang="0">
                  <a:pos x="T4" y="T5"/>
                </a:cxn>
                <a:cxn ang="0">
                  <a:pos x="T6" y="T7"/>
                </a:cxn>
                <a:cxn ang="0">
                  <a:pos x="T8" y="T9"/>
                </a:cxn>
              </a:cxnLst>
              <a:rect l="0" t="0" r="r" b="b"/>
              <a:pathLst>
                <a:path w="36" h="20">
                  <a:moveTo>
                    <a:pt x="31" y="0"/>
                  </a:moveTo>
                  <a:lnTo>
                    <a:pt x="0" y="9"/>
                  </a:lnTo>
                  <a:lnTo>
                    <a:pt x="4" y="19"/>
                  </a:lnTo>
                  <a:lnTo>
                    <a:pt x="35" y="9"/>
                  </a:lnTo>
                  <a:lnTo>
                    <a:pt x="31"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7" name="Freeform 26"/>
            <p:cNvSpPr>
              <a:spLocks/>
            </p:cNvSpPr>
            <p:nvPr/>
          </p:nvSpPr>
          <p:spPr bwMode="auto">
            <a:xfrm>
              <a:off x="8395" y="1219"/>
              <a:ext cx="34" cy="26"/>
            </a:xfrm>
            <a:custGeom>
              <a:avLst/>
              <a:gdLst>
                <a:gd name="T0" fmla="*/ 28 w 34"/>
                <a:gd name="T1" fmla="*/ 0 h 26"/>
                <a:gd name="T2" fmla="*/ 0 w 34"/>
                <a:gd name="T3" fmla="*/ 16 h 26"/>
                <a:gd name="T4" fmla="*/ 4 w 34"/>
                <a:gd name="T5" fmla="*/ 26 h 26"/>
                <a:gd name="T6" fmla="*/ 33 w 34"/>
                <a:gd name="T7" fmla="*/ 9 h 26"/>
                <a:gd name="T8" fmla="*/ 28 w 34"/>
                <a:gd name="T9" fmla="*/ 0 h 26"/>
              </a:gdLst>
              <a:ahLst/>
              <a:cxnLst>
                <a:cxn ang="0">
                  <a:pos x="T0" y="T1"/>
                </a:cxn>
                <a:cxn ang="0">
                  <a:pos x="T2" y="T3"/>
                </a:cxn>
                <a:cxn ang="0">
                  <a:pos x="T4" y="T5"/>
                </a:cxn>
                <a:cxn ang="0">
                  <a:pos x="T6" y="T7"/>
                </a:cxn>
                <a:cxn ang="0">
                  <a:pos x="T8" y="T9"/>
                </a:cxn>
              </a:cxnLst>
              <a:rect l="0" t="0" r="r" b="b"/>
              <a:pathLst>
                <a:path w="34" h="26">
                  <a:moveTo>
                    <a:pt x="28" y="0"/>
                  </a:moveTo>
                  <a:lnTo>
                    <a:pt x="0" y="16"/>
                  </a:lnTo>
                  <a:lnTo>
                    <a:pt x="4" y="26"/>
                  </a:lnTo>
                  <a:lnTo>
                    <a:pt x="33" y="9"/>
                  </a:lnTo>
                  <a:lnTo>
                    <a:pt x="28"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8" name="Freeform 27"/>
            <p:cNvSpPr>
              <a:spLocks/>
            </p:cNvSpPr>
            <p:nvPr/>
          </p:nvSpPr>
          <p:spPr bwMode="auto">
            <a:xfrm>
              <a:off x="8374" y="1236"/>
              <a:ext cx="26" cy="24"/>
            </a:xfrm>
            <a:custGeom>
              <a:avLst/>
              <a:gdLst>
                <a:gd name="T0" fmla="*/ 21 w 26"/>
                <a:gd name="T1" fmla="*/ 0 h 24"/>
                <a:gd name="T2" fmla="*/ 0 w 26"/>
                <a:gd name="T3" fmla="*/ 14 h 24"/>
                <a:gd name="T4" fmla="*/ 4 w 26"/>
                <a:gd name="T5" fmla="*/ 23 h 24"/>
                <a:gd name="T6" fmla="*/ 26 w 26"/>
                <a:gd name="T7" fmla="*/ 9 h 24"/>
                <a:gd name="T8" fmla="*/ 21 w 26"/>
                <a:gd name="T9" fmla="*/ 0 h 24"/>
              </a:gdLst>
              <a:ahLst/>
              <a:cxnLst>
                <a:cxn ang="0">
                  <a:pos x="T0" y="T1"/>
                </a:cxn>
                <a:cxn ang="0">
                  <a:pos x="T2" y="T3"/>
                </a:cxn>
                <a:cxn ang="0">
                  <a:pos x="T4" y="T5"/>
                </a:cxn>
                <a:cxn ang="0">
                  <a:pos x="T6" y="T7"/>
                </a:cxn>
                <a:cxn ang="0">
                  <a:pos x="T8" y="T9"/>
                </a:cxn>
              </a:cxnLst>
              <a:rect l="0" t="0" r="r" b="b"/>
              <a:pathLst>
                <a:path w="26" h="24">
                  <a:moveTo>
                    <a:pt x="21" y="0"/>
                  </a:moveTo>
                  <a:lnTo>
                    <a:pt x="0" y="14"/>
                  </a:lnTo>
                  <a:lnTo>
                    <a:pt x="4" y="23"/>
                  </a:lnTo>
                  <a:lnTo>
                    <a:pt x="26" y="9"/>
                  </a:lnTo>
                  <a:lnTo>
                    <a:pt x="21"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9" name="Freeform 28"/>
            <p:cNvSpPr>
              <a:spLocks/>
            </p:cNvSpPr>
            <p:nvPr/>
          </p:nvSpPr>
          <p:spPr bwMode="auto">
            <a:xfrm>
              <a:off x="8335" y="1250"/>
              <a:ext cx="43" cy="22"/>
            </a:xfrm>
            <a:custGeom>
              <a:avLst/>
              <a:gdLst>
                <a:gd name="T0" fmla="*/ 38 w 43"/>
                <a:gd name="T1" fmla="*/ 0 h 22"/>
                <a:gd name="T2" fmla="*/ 0 w 43"/>
                <a:gd name="T3" fmla="*/ 11 h 22"/>
                <a:gd name="T4" fmla="*/ 4 w 43"/>
                <a:gd name="T5" fmla="*/ 21 h 22"/>
                <a:gd name="T6" fmla="*/ 43 w 43"/>
                <a:gd name="T7" fmla="*/ 9 h 22"/>
                <a:gd name="T8" fmla="*/ 38 w 43"/>
                <a:gd name="T9" fmla="*/ 0 h 22"/>
              </a:gdLst>
              <a:ahLst/>
              <a:cxnLst>
                <a:cxn ang="0">
                  <a:pos x="T0" y="T1"/>
                </a:cxn>
                <a:cxn ang="0">
                  <a:pos x="T2" y="T3"/>
                </a:cxn>
                <a:cxn ang="0">
                  <a:pos x="T4" y="T5"/>
                </a:cxn>
                <a:cxn ang="0">
                  <a:pos x="T6" y="T7"/>
                </a:cxn>
                <a:cxn ang="0">
                  <a:pos x="T8" y="T9"/>
                </a:cxn>
              </a:cxnLst>
              <a:rect l="0" t="0" r="r" b="b"/>
              <a:pathLst>
                <a:path w="43" h="22">
                  <a:moveTo>
                    <a:pt x="38" y="0"/>
                  </a:moveTo>
                  <a:lnTo>
                    <a:pt x="0" y="11"/>
                  </a:lnTo>
                  <a:lnTo>
                    <a:pt x="4" y="21"/>
                  </a:lnTo>
                  <a:lnTo>
                    <a:pt x="43" y="9"/>
                  </a:lnTo>
                  <a:lnTo>
                    <a:pt x="38"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0" name="Freeform 29"/>
            <p:cNvSpPr>
              <a:spLocks/>
            </p:cNvSpPr>
            <p:nvPr/>
          </p:nvSpPr>
          <p:spPr bwMode="auto">
            <a:xfrm>
              <a:off x="8309" y="1262"/>
              <a:ext cx="31" cy="22"/>
            </a:xfrm>
            <a:custGeom>
              <a:avLst/>
              <a:gdLst>
                <a:gd name="T0" fmla="*/ 26 w 31"/>
                <a:gd name="T1" fmla="*/ 0 h 22"/>
                <a:gd name="T2" fmla="*/ 0 w 31"/>
                <a:gd name="T3" fmla="*/ 12 h 22"/>
                <a:gd name="T4" fmla="*/ 4 w 31"/>
                <a:gd name="T5" fmla="*/ 21 h 22"/>
                <a:gd name="T6" fmla="*/ 31 w 31"/>
                <a:gd name="T7" fmla="*/ 9 h 22"/>
                <a:gd name="T8" fmla="*/ 26 w 31"/>
                <a:gd name="T9" fmla="*/ 0 h 22"/>
              </a:gdLst>
              <a:ahLst/>
              <a:cxnLst>
                <a:cxn ang="0">
                  <a:pos x="T0" y="T1"/>
                </a:cxn>
                <a:cxn ang="0">
                  <a:pos x="T2" y="T3"/>
                </a:cxn>
                <a:cxn ang="0">
                  <a:pos x="T4" y="T5"/>
                </a:cxn>
                <a:cxn ang="0">
                  <a:pos x="T6" y="T7"/>
                </a:cxn>
                <a:cxn ang="0">
                  <a:pos x="T8" y="T9"/>
                </a:cxn>
              </a:cxnLst>
              <a:rect l="0" t="0" r="r" b="b"/>
              <a:pathLst>
                <a:path w="31" h="22">
                  <a:moveTo>
                    <a:pt x="26" y="0"/>
                  </a:moveTo>
                  <a:lnTo>
                    <a:pt x="0" y="12"/>
                  </a:lnTo>
                  <a:lnTo>
                    <a:pt x="4" y="21"/>
                  </a:lnTo>
                  <a:lnTo>
                    <a:pt x="31" y="9"/>
                  </a:lnTo>
                  <a:lnTo>
                    <a:pt x="26"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1" name="Freeform 30"/>
            <p:cNvSpPr>
              <a:spLocks/>
            </p:cNvSpPr>
            <p:nvPr/>
          </p:nvSpPr>
          <p:spPr bwMode="auto">
            <a:xfrm>
              <a:off x="8282" y="1274"/>
              <a:ext cx="32" cy="24"/>
            </a:xfrm>
            <a:custGeom>
              <a:avLst/>
              <a:gdLst>
                <a:gd name="T0" fmla="*/ 26 w 32"/>
                <a:gd name="T1" fmla="*/ 0 h 24"/>
                <a:gd name="T2" fmla="*/ 0 w 32"/>
                <a:gd name="T3" fmla="*/ 14 h 24"/>
                <a:gd name="T4" fmla="*/ 4 w 32"/>
                <a:gd name="T5" fmla="*/ 23 h 24"/>
                <a:gd name="T6" fmla="*/ 31 w 32"/>
                <a:gd name="T7" fmla="*/ 9 h 24"/>
                <a:gd name="T8" fmla="*/ 26 w 32"/>
                <a:gd name="T9" fmla="*/ 0 h 24"/>
              </a:gdLst>
              <a:ahLst/>
              <a:cxnLst>
                <a:cxn ang="0">
                  <a:pos x="T0" y="T1"/>
                </a:cxn>
                <a:cxn ang="0">
                  <a:pos x="T2" y="T3"/>
                </a:cxn>
                <a:cxn ang="0">
                  <a:pos x="T4" y="T5"/>
                </a:cxn>
                <a:cxn ang="0">
                  <a:pos x="T6" y="T7"/>
                </a:cxn>
                <a:cxn ang="0">
                  <a:pos x="T8" y="T9"/>
                </a:cxn>
              </a:cxnLst>
              <a:rect l="0" t="0" r="r" b="b"/>
              <a:pathLst>
                <a:path w="32" h="24">
                  <a:moveTo>
                    <a:pt x="26" y="0"/>
                  </a:moveTo>
                  <a:lnTo>
                    <a:pt x="0" y="14"/>
                  </a:lnTo>
                  <a:lnTo>
                    <a:pt x="4" y="23"/>
                  </a:lnTo>
                  <a:lnTo>
                    <a:pt x="31" y="9"/>
                  </a:lnTo>
                  <a:lnTo>
                    <a:pt x="26"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2" name="Freeform 31"/>
            <p:cNvSpPr>
              <a:spLocks/>
            </p:cNvSpPr>
            <p:nvPr/>
          </p:nvSpPr>
          <p:spPr bwMode="auto">
            <a:xfrm>
              <a:off x="8246" y="1289"/>
              <a:ext cx="41" cy="24"/>
            </a:xfrm>
            <a:custGeom>
              <a:avLst/>
              <a:gdLst>
                <a:gd name="T0" fmla="*/ 35 w 41"/>
                <a:gd name="T1" fmla="*/ 0 h 24"/>
                <a:gd name="T2" fmla="*/ 0 w 41"/>
                <a:gd name="T3" fmla="*/ 14 h 24"/>
                <a:gd name="T4" fmla="*/ 4 w 41"/>
                <a:gd name="T5" fmla="*/ 23 h 24"/>
                <a:gd name="T6" fmla="*/ 40 w 41"/>
                <a:gd name="T7" fmla="*/ 9 h 24"/>
                <a:gd name="T8" fmla="*/ 35 w 41"/>
                <a:gd name="T9" fmla="*/ 0 h 24"/>
              </a:gdLst>
              <a:ahLst/>
              <a:cxnLst>
                <a:cxn ang="0">
                  <a:pos x="T0" y="T1"/>
                </a:cxn>
                <a:cxn ang="0">
                  <a:pos x="T2" y="T3"/>
                </a:cxn>
                <a:cxn ang="0">
                  <a:pos x="T4" y="T5"/>
                </a:cxn>
                <a:cxn ang="0">
                  <a:pos x="T6" y="T7"/>
                </a:cxn>
                <a:cxn ang="0">
                  <a:pos x="T8" y="T9"/>
                </a:cxn>
              </a:cxnLst>
              <a:rect l="0" t="0" r="r" b="b"/>
              <a:pathLst>
                <a:path w="41" h="24">
                  <a:moveTo>
                    <a:pt x="35" y="0"/>
                  </a:moveTo>
                  <a:lnTo>
                    <a:pt x="0" y="14"/>
                  </a:lnTo>
                  <a:lnTo>
                    <a:pt x="4" y="23"/>
                  </a:lnTo>
                  <a:lnTo>
                    <a:pt x="40" y="9"/>
                  </a:lnTo>
                  <a:lnTo>
                    <a:pt x="35"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3" name="Freeform 32"/>
            <p:cNvSpPr>
              <a:spLocks/>
            </p:cNvSpPr>
            <p:nvPr/>
          </p:nvSpPr>
          <p:spPr bwMode="auto">
            <a:xfrm>
              <a:off x="8213" y="1303"/>
              <a:ext cx="38" cy="27"/>
            </a:xfrm>
            <a:custGeom>
              <a:avLst/>
              <a:gdLst>
                <a:gd name="T0" fmla="*/ 33 w 38"/>
                <a:gd name="T1" fmla="*/ 0 h 27"/>
                <a:gd name="T2" fmla="*/ 0 w 38"/>
                <a:gd name="T3" fmla="*/ 16 h 27"/>
                <a:gd name="T4" fmla="*/ 4 w 38"/>
                <a:gd name="T5" fmla="*/ 26 h 27"/>
                <a:gd name="T6" fmla="*/ 38 w 38"/>
                <a:gd name="T7" fmla="*/ 9 h 27"/>
                <a:gd name="T8" fmla="*/ 33 w 38"/>
                <a:gd name="T9" fmla="*/ 0 h 27"/>
              </a:gdLst>
              <a:ahLst/>
              <a:cxnLst>
                <a:cxn ang="0">
                  <a:pos x="T0" y="T1"/>
                </a:cxn>
                <a:cxn ang="0">
                  <a:pos x="T2" y="T3"/>
                </a:cxn>
                <a:cxn ang="0">
                  <a:pos x="T4" y="T5"/>
                </a:cxn>
                <a:cxn ang="0">
                  <a:pos x="T6" y="T7"/>
                </a:cxn>
                <a:cxn ang="0">
                  <a:pos x="T8" y="T9"/>
                </a:cxn>
              </a:cxnLst>
              <a:rect l="0" t="0" r="r" b="b"/>
              <a:pathLst>
                <a:path w="38" h="27">
                  <a:moveTo>
                    <a:pt x="33" y="0"/>
                  </a:moveTo>
                  <a:lnTo>
                    <a:pt x="0" y="16"/>
                  </a:lnTo>
                  <a:lnTo>
                    <a:pt x="4" y="26"/>
                  </a:lnTo>
                  <a:lnTo>
                    <a:pt x="38" y="9"/>
                  </a:lnTo>
                  <a:lnTo>
                    <a:pt x="33"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4" name="Freeform 33"/>
            <p:cNvSpPr>
              <a:spLocks/>
            </p:cNvSpPr>
            <p:nvPr/>
          </p:nvSpPr>
          <p:spPr bwMode="auto">
            <a:xfrm>
              <a:off x="8186" y="1320"/>
              <a:ext cx="31" cy="24"/>
            </a:xfrm>
            <a:custGeom>
              <a:avLst/>
              <a:gdLst>
                <a:gd name="T0" fmla="*/ 26 w 31"/>
                <a:gd name="T1" fmla="*/ 0 h 24"/>
                <a:gd name="T2" fmla="*/ 0 w 31"/>
                <a:gd name="T3" fmla="*/ 14 h 24"/>
                <a:gd name="T4" fmla="*/ 4 w 31"/>
                <a:gd name="T5" fmla="*/ 23 h 24"/>
                <a:gd name="T6" fmla="*/ 31 w 31"/>
                <a:gd name="T7" fmla="*/ 9 h 24"/>
                <a:gd name="T8" fmla="*/ 26 w 31"/>
                <a:gd name="T9" fmla="*/ 0 h 24"/>
              </a:gdLst>
              <a:ahLst/>
              <a:cxnLst>
                <a:cxn ang="0">
                  <a:pos x="T0" y="T1"/>
                </a:cxn>
                <a:cxn ang="0">
                  <a:pos x="T2" y="T3"/>
                </a:cxn>
                <a:cxn ang="0">
                  <a:pos x="T4" y="T5"/>
                </a:cxn>
                <a:cxn ang="0">
                  <a:pos x="T6" y="T7"/>
                </a:cxn>
                <a:cxn ang="0">
                  <a:pos x="T8" y="T9"/>
                </a:cxn>
              </a:cxnLst>
              <a:rect l="0" t="0" r="r" b="b"/>
              <a:pathLst>
                <a:path w="31" h="24">
                  <a:moveTo>
                    <a:pt x="26" y="0"/>
                  </a:moveTo>
                  <a:lnTo>
                    <a:pt x="0" y="14"/>
                  </a:lnTo>
                  <a:lnTo>
                    <a:pt x="4" y="23"/>
                  </a:lnTo>
                  <a:lnTo>
                    <a:pt x="31" y="9"/>
                  </a:lnTo>
                  <a:lnTo>
                    <a:pt x="26"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5" name="Freeform 34"/>
            <p:cNvSpPr>
              <a:spLocks/>
            </p:cNvSpPr>
            <p:nvPr/>
          </p:nvSpPr>
          <p:spPr bwMode="auto">
            <a:xfrm>
              <a:off x="8138" y="1334"/>
              <a:ext cx="53" cy="27"/>
            </a:xfrm>
            <a:custGeom>
              <a:avLst/>
              <a:gdLst>
                <a:gd name="T0" fmla="*/ 48 w 53"/>
                <a:gd name="T1" fmla="*/ 0 h 27"/>
                <a:gd name="T2" fmla="*/ 0 w 53"/>
                <a:gd name="T3" fmla="*/ 16 h 27"/>
                <a:gd name="T4" fmla="*/ 4 w 53"/>
                <a:gd name="T5" fmla="*/ 26 h 27"/>
                <a:gd name="T6" fmla="*/ 52 w 53"/>
                <a:gd name="T7" fmla="*/ 9 h 27"/>
                <a:gd name="T8" fmla="*/ 48 w 53"/>
                <a:gd name="T9" fmla="*/ 0 h 27"/>
              </a:gdLst>
              <a:ahLst/>
              <a:cxnLst>
                <a:cxn ang="0">
                  <a:pos x="T0" y="T1"/>
                </a:cxn>
                <a:cxn ang="0">
                  <a:pos x="T2" y="T3"/>
                </a:cxn>
                <a:cxn ang="0">
                  <a:pos x="T4" y="T5"/>
                </a:cxn>
                <a:cxn ang="0">
                  <a:pos x="T6" y="T7"/>
                </a:cxn>
                <a:cxn ang="0">
                  <a:pos x="T8" y="T9"/>
                </a:cxn>
              </a:cxnLst>
              <a:rect l="0" t="0" r="r" b="b"/>
              <a:pathLst>
                <a:path w="53" h="27">
                  <a:moveTo>
                    <a:pt x="48" y="0"/>
                  </a:moveTo>
                  <a:lnTo>
                    <a:pt x="0" y="16"/>
                  </a:lnTo>
                  <a:lnTo>
                    <a:pt x="4" y="26"/>
                  </a:lnTo>
                  <a:lnTo>
                    <a:pt x="52" y="9"/>
                  </a:lnTo>
                  <a:lnTo>
                    <a:pt x="48"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6" name="Freeform 35"/>
            <p:cNvSpPr>
              <a:spLocks/>
            </p:cNvSpPr>
            <p:nvPr/>
          </p:nvSpPr>
          <p:spPr bwMode="auto">
            <a:xfrm>
              <a:off x="8088" y="1351"/>
              <a:ext cx="55" cy="29"/>
            </a:xfrm>
            <a:custGeom>
              <a:avLst/>
              <a:gdLst>
                <a:gd name="T0" fmla="*/ 50 w 55"/>
                <a:gd name="T1" fmla="*/ 0 h 29"/>
                <a:gd name="T2" fmla="*/ 0 w 55"/>
                <a:gd name="T3" fmla="*/ 19 h 29"/>
                <a:gd name="T4" fmla="*/ 4 w 55"/>
                <a:gd name="T5" fmla="*/ 28 h 29"/>
                <a:gd name="T6" fmla="*/ 55 w 55"/>
                <a:gd name="T7" fmla="*/ 9 h 29"/>
                <a:gd name="T8" fmla="*/ 50 w 55"/>
                <a:gd name="T9" fmla="*/ 0 h 29"/>
              </a:gdLst>
              <a:ahLst/>
              <a:cxnLst>
                <a:cxn ang="0">
                  <a:pos x="T0" y="T1"/>
                </a:cxn>
                <a:cxn ang="0">
                  <a:pos x="T2" y="T3"/>
                </a:cxn>
                <a:cxn ang="0">
                  <a:pos x="T4" y="T5"/>
                </a:cxn>
                <a:cxn ang="0">
                  <a:pos x="T6" y="T7"/>
                </a:cxn>
                <a:cxn ang="0">
                  <a:pos x="T8" y="T9"/>
                </a:cxn>
              </a:cxnLst>
              <a:rect l="0" t="0" r="r" b="b"/>
              <a:pathLst>
                <a:path w="55" h="29">
                  <a:moveTo>
                    <a:pt x="50" y="0"/>
                  </a:moveTo>
                  <a:lnTo>
                    <a:pt x="0" y="19"/>
                  </a:lnTo>
                  <a:lnTo>
                    <a:pt x="4" y="28"/>
                  </a:lnTo>
                  <a:lnTo>
                    <a:pt x="55" y="9"/>
                  </a:lnTo>
                  <a:lnTo>
                    <a:pt x="50"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7" name="Freeform 36"/>
            <p:cNvSpPr>
              <a:spLocks/>
            </p:cNvSpPr>
            <p:nvPr/>
          </p:nvSpPr>
          <p:spPr bwMode="auto">
            <a:xfrm>
              <a:off x="8074" y="1370"/>
              <a:ext cx="20" cy="20"/>
            </a:xfrm>
            <a:custGeom>
              <a:avLst/>
              <a:gdLst>
                <a:gd name="T0" fmla="*/ 14 w 20"/>
                <a:gd name="T1" fmla="*/ 0 h 20"/>
                <a:gd name="T2" fmla="*/ 0 w 20"/>
                <a:gd name="T3" fmla="*/ 9 h 20"/>
                <a:gd name="T4" fmla="*/ 4 w 20"/>
                <a:gd name="T5" fmla="*/ 19 h 20"/>
                <a:gd name="T6" fmla="*/ 19 w 20"/>
                <a:gd name="T7" fmla="*/ 9 h 20"/>
                <a:gd name="T8" fmla="*/ 14 w 20"/>
                <a:gd name="T9" fmla="*/ 0 h 20"/>
              </a:gdLst>
              <a:ahLst/>
              <a:cxnLst>
                <a:cxn ang="0">
                  <a:pos x="T0" y="T1"/>
                </a:cxn>
                <a:cxn ang="0">
                  <a:pos x="T2" y="T3"/>
                </a:cxn>
                <a:cxn ang="0">
                  <a:pos x="T4" y="T5"/>
                </a:cxn>
                <a:cxn ang="0">
                  <a:pos x="T6" y="T7"/>
                </a:cxn>
                <a:cxn ang="0">
                  <a:pos x="T8" y="T9"/>
                </a:cxn>
              </a:cxnLst>
              <a:rect l="0" t="0" r="r" b="b"/>
              <a:pathLst>
                <a:path w="20" h="20">
                  <a:moveTo>
                    <a:pt x="14" y="0"/>
                  </a:moveTo>
                  <a:lnTo>
                    <a:pt x="0" y="9"/>
                  </a:lnTo>
                  <a:lnTo>
                    <a:pt x="4" y="19"/>
                  </a:lnTo>
                  <a:lnTo>
                    <a:pt x="19" y="9"/>
                  </a:lnTo>
                  <a:lnTo>
                    <a:pt x="1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8" name="Freeform 37"/>
            <p:cNvSpPr>
              <a:spLocks/>
            </p:cNvSpPr>
            <p:nvPr/>
          </p:nvSpPr>
          <p:spPr bwMode="auto">
            <a:xfrm>
              <a:off x="8057" y="1380"/>
              <a:ext cx="21" cy="24"/>
            </a:xfrm>
            <a:custGeom>
              <a:avLst/>
              <a:gdLst>
                <a:gd name="T0" fmla="*/ 16 w 21"/>
                <a:gd name="T1" fmla="*/ 0 h 24"/>
                <a:gd name="T2" fmla="*/ 0 w 21"/>
                <a:gd name="T3" fmla="*/ 14 h 24"/>
                <a:gd name="T4" fmla="*/ 4 w 21"/>
                <a:gd name="T5" fmla="*/ 23 h 24"/>
                <a:gd name="T6" fmla="*/ 21 w 21"/>
                <a:gd name="T7" fmla="*/ 9 h 24"/>
                <a:gd name="T8" fmla="*/ 16 w 21"/>
                <a:gd name="T9" fmla="*/ 0 h 24"/>
              </a:gdLst>
              <a:ahLst/>
              <a:cxnLst>
                <a:cxn ang="0">
                  <a:pos x="T0" y="T1"/>
                </a:cxn>
                <a:cxn ang="0">
                  <a:pos x="T2" y="T3"/>
                </a:cxn>
                <a:cxn ang="0">
                  <a:pos x="T4" y="T5"/>
                </a:cxn>
                <a:cxn ang="0">
                  <a:pos x="T6" y="T7"/>
                </a:cxn>
                <a:cxn ang="0">
                  <a:pos x="T8" y="T9"/>
                </a:cxn>
              </a:cxnLst>
              <a:rect l="0" t="0" r="r" b="b"/>
              <a:pathLst>
                <a:path w="21" h="24">
                  <a:moveTo>
                    <a:pt x="16" y="0"/>
                  </a:moveTo>
                  <a:lnTo>
                    <a:pt x="0" y="14"/>
                  </a:lnTo>
                  <a:lnTo>
                    <a:pt x="4" y="23"/>
                  </a:lnTo>
                  <a:lnTo>
                    <a:pt x="21" y="9"/>
                  </a:lnTo>
                  <a:lnTo>
                    <a:pt x="16"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9" name="Freeform 38"/>
            <p:cNvSpPr>
              <a:spLocks/>
            </p:cNvSpPr>
            <p:nvPr/>
          </p:nvSpPr>
          <p:spPr bwMode="auto">
            <a:xfrm>
              <a:off x="8011" y="1394"/>
              <a:ext cx="50" cy="31"/>
            </a:xfrm>
            <a:custGeom>
              <a:avLst/>
              <a:gdLst>
                <a:gd name="T0" fmla="*/ 45 w 50"/>
                <a:gd name="T1" fmla="*/ 0 h 31"/>
                <a:gd name="T2" fmla="*/ 0 w 50"/>
                <a:gd name="T3" fmla="*/ 21 h 31"/>
                <a:gd name="T4" fmla="*/ 4 w 50"/>
                <a:gd name="T5" fmla="*/ 31 h 31"/>
                <a:gd name="T6" fmla="*/ 50 w 50"/>
                <a:gd name="T7" fmla="*/ 9 h 31"/>
                <a:gd name="T8" fmla="*/ 45 w 50"/>
                <a:gd name="T9" fmla="*/ 0 h 31"/>
              </a:gdLst>
              <a:ahLst/>
              <a:cxnLst>
                <a:cxn ang="0">
                  <a:pos x="T0" y="T1"/>
                </a:cxn>
                <a:cxn ang="0">
                  <a:pos x="T2" y="T3"/>
                </a:cxn>
                <a:cxn ang="0">
                  <a:pos x="T4" y="T5"/>
                </a:cxn>
                <a:cxn ang="0">
                  <a:pos x="T6" y="T7"/>
                </a:cxn>
                <a:cxn ang="0">
                  <a:pos x="T8" y="T9"/>
                </a:cxn>
              </a:cxnLst>
              <a:rect l="0" t="0" r="r" b="b"/>
              <a:pathLst>
                <a:path w="50" h="31">
                  <a:moveTo>
                    <a:pt x="45" y="0"/>
                  </a:moveTo>
                  <a:lnTo>
                    <a:pt x="0" y="21"/>
                  </a:lnTo>
                  <a:lnTo>
                    <a:pt x="4" y="31"/>
                  </a:lnTo>
                  <a:lnTo>
                    <a:pt x="50" y="9"/>
                  </a:lnTo>
                  <a:lnTo>
                    <a:pt x="45"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0" name="Freeform 39"/>
            <p:cNvSpPr>
              <a:spLocks/>
            </p:cNvSpPr>
            <p:nvPr/>
          </p:nvSpPr>
          <p:spPr bwMode="auto">
            <a:xfrm>
              <a:off x="7944" y="1416"/>
              <a:ext cx="72" cy="53"/>
            </a:xfrm>
            <a:custGeom>
              <a:avLst/>
              <a:gdLst>
                <a:gd name="T0" fmla="*/ 67 w 72"/>
                <a:gd name="T1" fmla="*/ 0 h 53"/>
                <a:gd name="T2" fmla="*/ 0 w 72"/>
                <a:gd name="T3" fmla="*/ 43 h 53"/>
                <a:gd name="T4" fmla="*/ 4 w 72"/>
                <a:gd name="T5" fmla="*/ 52 h 53"/>
                <a:gd name="T6" fmla="*/ 71 w 72"/>
                <a:gd name="T7" fmla="*/ 9 h 53"/>
                <a:gd name="T8" fmla="*/ 67 w 72"/>
                <a:gd name="T9" fmla="*/ 0 h 53"/>
              </a:gdLst>
              <a:ahLst/>
              <a:cxnLst>
                <a:cxn ang="0">
                  <a:pos x="T0" y="T1"/>
                </a:cxn>
                <a:cxn ang="0">
                  <a:pos x="T2" y="T3"/>
                </a:cxn>
                <a:cxn ang="0">
                  <a:pos x="T4" y="T5"/>
                </a:cxn>
                <a:cxn ang="0">
                  <a:pos x="T6" y="T7"/>
                </a:cxn>
                <a:cxn ang="0">
                  <a:pos x="T8" y="T9"/>
                </a:cxn>
              </a:cxnLst>
              <a:rect l="0" t="0" r="r" b="b"/>
              <a:pathLst>
                <a:path w="72" h="53">
                  <a:moveTo>
                    <a:pt x="67" y="0"/>
                  </a:moveTo>
                  <a:lnTo>
                    <a:pt x="0" y="43"/>
                  </a:lnTo>
                  <a:lnTo>
                    <a:pt x="4" y="52"/>
                  </a:lnTo>
                  <a:lnTo>
                    <a:pt x="71" y="9"/>
                  </a:lnTo>
                  <a:lnTo>
                    <a:pt x="6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1" name="Freeform 40"/>
            <p:cNvSpPr>
              <a:spLocks/>
            </p:cNvSpPr>
            <p:nvPr/>
          </p:nvSpPr>
          <p:spPr bwMode="auto">
            <a:xfrm>
              <a:off x="6487" y="2222"/>
              <a:ext cx="34" cy="20"/>
            </a:xfrm>
            <a:custGeom>
              <a:avLst/>
              <a:gdLst>
                <a:gd name="T0" fmla="*/ 33 w 34"/>
                <a:gd name="T1" fmla="*/ 0 h 20"/>
                <a:gd name="T2" fmla="*/ 2 w 34"/>
                <a:gd name="T3" fmla="*/ 4 h 20"/>
                <a:gd name="T4" fmla="*/ 0 w 34"/>
                <a:gd name="T5" fmla="*/ 7 h 20"/>
                <a:gd name="T6" fmla="*/ 4 w 34"/>
                <a:gd name="T7" fmla="*/ 14 h 20"/>
                <a:gd name="T8" fmla="*/ 33 w 34"/>
                <a:gd name="T9" fmla="*/ 9 h 20"/>
                <a:gd name="T10" fmla="*/ 33 w 34"/>
                <a:gd name="T11" fmla="*/ 0 h 20"/>
              </a:gdLst>
              <a:ahLst/>
              <a:cxnLst>
                <a:cxn ang="0">
                  <a:pos x="T0" y="T1"/>
                </a:cxn>
                <a:cxn ang="0">
                  <a:pos x="T2" y="T3"/>
                </a:cxn>
                <a:cxn ang="0">
                  <a:pos x="T4" y="T5"/>
                </a:cxn>
                <a:cxn ang="0">
                  <a:pos x="T6" y="T7"/>
                </a:cxn>
                <a:cxn ang="0">
                  <a:pos x="T8" y="T9"/>
                </a:cxn>
                <a:cxn ang="0">
                  <a:pos x="T10" y="T11"/>
                </a:cxn>
              </a:cxnLst>
              <a:rect l="0" t="0" r="r" b="b"/>
              <a:pathLst>
                <a:path w="34" h="20">
                  <a:moveTo>
                    <a:pt x="33" y="0"/>
                  </a:moveTo>
                  <a:lnTo>
                    <a:pt x="2" y="4"/>
                  </a:lnTo>
                  <a:lnTo>
                    <a:pt x="0" y="7"/>
                  </a:lnTo>
                  <a:lnTo>
                    <a:pt x="4" y="14"/>
                  </a:lnTo>
                  <a:lnTo>
                    <a:pt x="33" y="9"/>
                  </a:lnTo>
                  <a:lnTo>
                    <a:pt x="33"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2" name="Freeform 41"/>
            <p:cNvSpPr>
              <a:spLocks/>
            </p:cNvSpPr>
            <p:nvPr/>
          </p:nvSpPr>
          <p:spPr bwMode="auto">
            <a:xfrm>
              <a:off x="6482" y="2230"/>
              <a:ext cx="20" cy="20"/>
            </a:xfrm>
            <a:custGeom>
              <a:avLst/>
              <a:gdLst>
                <a:gd name="T0" fmla="*/ 4 w 20"/>
                <a:gd name="T1" fmla="*/ 0 h 20"/>
                <a:gd name="T2" fmla="*/ 0 w 20"/>
                <a:gd name="T3" fmla="*/ 9 h 20"/>
                <a:gd name="T4" fmla="*/ 7 w 20"/>
                <a:gd name="T5" fmla="*/ 16 h 20"/>
                <a:gd name="T6" fmla="*/ 14 w 20"/>
                <a:gd name="T7" fmla="*/ 4 h 20"/>
                <a:gd name="T8" fmla="*/ 4 w 20"/>
                <a:gd name="T9" fmla="*/ 0 h 20"/>
              </a:gdLst>
              <a:ahLst/>
              <a:cxnLst>
                <a:cxn ang="0">
                  <a:pos x="T0" y="T1"/>
                </a:cxn>
                <a:cxn ang="0">
                  <a:pos x="T2" y="T3"/>
                </a:cxn>
                <a:cxn ang="0">
                  <a:pos x="T4" y="T5"/>
                </a:cxn>
                <a:cxn ang="0">
                  <a:pos x="T6" y="T7"/>
                </a:cxn>
                <a:cxn ang="0">
                  <a:pos x="T8" y="T9"/>
                </a:cxn>
              </a:cxnLst>
              <a:rect l="0" t="0" r="r" b="b"/>
              <a:pathLst>
                <a:path w="20" h="20">
                  <a:moveTo>
                    <a:pt x="4" y="0"/>
                  </a:moveTo>
                  <a:lnTo>
                    <a:pt x="0" y="9"/>
                  </a:lnTo>
                  <a:lnTo>
                    <a:pt x="7" y="16"/>
                  </a:lnTo>
                  <a:lnTo>
                    <a:pt x="14" y="4"/>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3" name="Freeform 42"/>
            <p:cNvSpPr>
              <a:spLocks/>
            </p:cNvSpPr>
            <p:nvPr/>
          </p:nvSpPr>
          <p:spPr bwMode="auto">
            <a:xfrm>
              <a:off x="6470" y="2237"/>
              <a:ext cx="20" cy="20"/>
            </a:xfrm>
            <a:custGeom>
              <a:avLst/>
              <a:gdLst>
                <a:gd name="T0" fmla="*/ 14 w 20"/>
                <a:gd name="T1" fmla="*/ 0 h 20"/>
                <a:gd name="T2" fmla="*/ 0 w 20"/>
                <a:gd name="T3" fmla="*/ 4 h 20"/>
                <a:gd name="T4" fmla="*/ 4 w 20"/>
                <a:gd name="T5" fmla="*/ 14 h 20"/>
                <a:gd name="T6" fmla="*/ 19 w 20"/>
                <a:gd name="T7" fmla="*/ 9 h 20"/>
                <a:gd name="T8" fmla="*/ 14 w 20"/>
                <a:gd name="T9" fmla="*/ 0 h 20"/>
              </a:gdLst>
              <a:ahLst/>
              <a:cxnLst>
                <a:cxn ang="0">
                  <a:pos x="T0" y="T1"/>
                </a:cxn>
                <a:cxn ang="0">
                  <a:pos x="T2" y="T3"/>
                </a:cxn>
                <a:cxn ang="0">
                  <a:pos x="T4" y="T5"/>
                </a:cxn>
                <a:cxn ang="0">
                  <a:pos x="T6" y="T7"/>
                </a:cxn>
                <a:cxn ang="0">
                  <a:pos x="T8" y="T9"/>
                </a:cxn>
              </a:cxnLst>
              <a:rect l="0" t="0" r="r" b="b"/>
              <a:pathLst>
                <a:path w="20" h="20">
                  <a:moveTo>
                    <a:pt x="14" y="0"/>
                  </a:moveTo>
                  <a:lnTo>
                    <a:pt x="0" y="4"/>
                  </a:lnTo>
                  <a:lnTo>
                    <a:pt x="4" y="14"/>
                  </a:lnTo>
                  <a:lnTo>
                    <a:pt x="19" y="9"/>
                  </a:lnTo>
                  <a:lnTo>
                    <a:pt x="1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4" name="Freeform 43"/>
            <p:cNvSpPr>
              <a:spLocks/>
            </p:cNvSpPr>
            <p:nvPr/>
          </p:nvSpPr>
          <p:spPr bwMode="auto">
            <a:xfrm>
              <a:off x="6444" y="2241"/>
              <a:ext cx="31" cy="24"/>
            </a:xfrm>
            <a:custGeom>
              <a:avLst/>
              <a:gdLst>
                <a:gd name="T0" fmla="*/ 26 w 31"/>
                <a:gd name="T1" fmla="*/ 0 h 24"/>
                <a:gd name="T2" fmla="*/ 0 w 31"/>
                <a:gd name="T3" fmla="*/ 14 h 24"/>
                <a:gd name="T4" fmla="*/ 4 w 31"/>
                <a:gd name="T5" fmla="*/ 24 h 24"/>
                <a:gd name="T6" fmla="*/ 31 w 31"/>
                <a:gd name="T7" fmla="*/ 9 h 24"/>
                <a:gd name="T8" fmla="*/ 26 w 31"/>
                <a:gd name="T9" fmla="*/ 0 h 24"/>
              </a:gdLst>
              <a:ahLst/>
              <a:cxnLst>
                <a:cxn ang="0">
                  <a:pos x="T0" y="T1"/>
                </a:cxn>
                <a:cxn ang="0">
                  <a:pos x="T2" y="T3"/>
                </a:cxn>
                <a:cxn ang="0">
                  <a:pos x="T4" y="T5"/>
                </a:cxn>
                <a:cxn ang="0">
                  <a:pos x="T6" y="T7"/>
                </a:cxn>
                <a:cxn ang="0">
                  <a:pos x="T8" y="T9"/>
                </a:cxn>
              </a:cxnLst>
              <a:rect l="0" t="0" r="r" b="b"/>
              <a:pathLst>
                <a:path w="31" h="24">
                  <a:moveTo>
                    <a:pt x="26" y="0"/>
                  </a:moveTo>
                  <a:lnTo>
                    <a:pt x="0" y="14"/>
                  </a:lnTo>
                  <a:lnTo>
                    <a:pt x="4" y="24"/>
                  </a:lnTo>
                  <a:lnTo>
                    <a:pt x="31" y="9"/>
                  </a:lnTo>
                  <a:lnTo>
                    <a:pt x="26"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5" name="Freeform 44"/>
            <p:cNvSpPr>
              <a:spLocks/>
            </p:cNvSpPr>
            <p:nvPr/>
          </p:nvSpPr>
          <p:spPr bwMode="auto">
            <a:xfrm>
              <a:off x="6420" y="2256"/>
              <a:ext cx="29" cy="20"/>
            </a:xfrm>
            <a:custGeom>
              <a:avLst/>
              <a:gdLst>
                <a:gd name="T0" fmla="*/ 24 w 29"/>
                <a:gd name="T1" fmla="*/ 0 h 20"/>
                <a:gd name="T2" fmla="*/ 0 w 29"/>
                <a:gd name="T3" fmla="*/ 9 h 20"/>
                <a:gd name="T4" fmla="*/ 0 w 29"/>
                <a:gd name="T5" fmla="*/ 12 h 20"/>
                <a:gd name="T6" fmla="*/ 4 w 29"/>
                <a:gd name="T7" fmla="*/ 19 h 20"/>
                <a:gd name="T8" fmla="*/ 28 w 29"/>
                <a:gd name="T9" fmla="*/ 9 h 20"/>
                <a:gd name="T10" fmla="*/ 24 w 29"/>
                <a:gd name="T11" fmla="*/ 0 h 20"/>
              </a:gdLst>
              <a:ahLst/>
              <a:cxnLst>
                <a:cxn ang="0">
                  <a:pos x="T0" y="T1"/>
                </a:cxn>
                <a:cxn ang="0">
                  <a:pos x="T2" y="T3"/>
                </a:cxn>
                <a:cxn ang="0">
                  <a:pos x="T4" y="T5"/>
                </a:cxn>
                <a:cxn ang="0">
                  <a:pos x="T6" y="T7"/>
                </a:cxn>
                <a:cxn ang="0">
                  <a:pos x="T8" y="T9"/>
                </a:cxn>
                <a:cxn ang="0">
                  <a:pos x="T10" y="T11"/>
                </a:cxn>
              </a:cxnLst>
              <a:rect l="0" t="0" r="r" b="b"/>
              <a:pathLst>
                <a:path w="29" h="20">
                  <a:moveTo>
                    <a:pt x="24" y="0"/>
                  </a:moveTo>
                  <a:lnTo>
                    <a:pt x="0" y="9"/>
                  </a:lnTo>
                  <a:lnTo>
                    <a:pt x="0" y="12"/>
                  </a:lnTo>
                  <a:lnTo>
                    <a:pt x="4" y="19"/>
                  </a:lnTo>
                  <a:lnTo>
                    <a:pt x="28" y="9"/>
                  </a:lnTo>
                  <a:lnTo>
                    <a:pt x="2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6" name="Freeform 45"/>
            <p:cNvSpPr>
              <a:spLocks/>
            </p:cNvSpPr>
            <p:nvPr/>
          </p:nvSpPr>
          <p:spPr bwMode="auto">
            <a:xfrm>
              <a:off x="6413" y="2268"/>
              <a:ext cx="20" cy="20"/>
            </a:xfrm>
            <a:custGeom>
              <a:avLst/>
              <a:gdLst>
                <a:gd name="T0" fmla="*/ 7 w 20"/>
                <a:gd name="T1" fmla="*/ 0 h 20"/>
                <a:gd name="T2" fmla="*/ 0 w 20"/>
                <a:gd name="T3" fmla="*/ 7 h 20"/>
                <a:gd name="T4" fmla="*/ 4 w 20"/>
                <a:gd name="T5" fmla="*/ 14 h 20"/>
                <a:gd name="T6" fmla="*/ 11 w 20"/>
                <a:gd name="T7" fmla="*/ 4 h 20"/>
                <a:gd name="T8" fmla="*/ 7 w 20"/>
                <a:gd name="T9" fmla="*/ 0 h 20"/>
              </a:gdLst>
              <a:ahLst/>
              <a:cxnLst>
                <a:cxn ang="0">
                  <a:pos x="T0" y="T1"/>
                </a:cxn>
                <a:cxn ang="0">
                  <a:pos x="T2" y="T3"/>
                </a:cxn>
                <a:cxn ang="0">
                  <a:pos x="T4" y="T5"/>
                </a:cxn>
                <a:cxn ang="0">
                  <a:pos x="T6" y="T7"/>
                </a:cxn>
                <a:cxn ang="0">
                  <a:pos x="T8" y="T9"/>
                </a:cxn>
              </a:cxnLst>
              <a:rect l="0" t="0" r="r" b="b"/>
              <a:pathLst>
                <a:path w="20" h="20">
                  <a:moveTo>
                    <a:pt x="7" y="0"/>
                  </a:moveTo>
                  <a:lnTo>
                    <a:pt x="0" y="7"/>
                  </a:lnTo>
                  <a:lnTo>
                    <a:pt x="4" y="14"/>
                  </a:lnTo>
                  <a:lnTo>
                    <a:pt x="11" y="4"/>
                  </a:lnTo>
                  <a:lnTo>
                    <a:pt x="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7" name="Freeform 46"/>
            <p:cNvSpPr>
              <a:spLocks/>
            </p:cNvSpPr>
            <p:nvPr/>
          </p:nvSpPr>
          <p:spPr bwMode="auto">
            <a:xfrm>
              <a:off x="6396" y="2273"/>
              <a:ext cx="22" cy="20"/>
            </a:xfrm>
            <a:custGeom>
              <a:avLst/>
              <a:gdLst>
                <a:gd name="T0" fmla="*/ 16 w 22"/>
                <a:gd name="T1" fmla="*/ 0 h 20"/>
                <a:gd name="T2" fmla="*/ 0 w 22"/>
                <a:gd name="T3" fmla="*/ 7 h 20"/>
                <a:gd name="T4" fmla="*/ 4 w 22"/>
                <a:gd name="T5" fmla="*/ 16 h 20"/>
                <a:gd name="T6" fmla="*/ 21 w 22"/>
                <a:gd name="T7" fmla="*/ 9 h 20"/>
                <a:gd name="T8" fmla="*/ 16 w 22"/>
                <a:gd name="T9" fmla="*/ 0 h 20"/>
              </a:gdLst>
              <a:ahLst/>
              <a:cxnLst>
                <a:cxn ang="0">
                  <a:pos x="T0" y="T1"/>
                </a:cxn>
                <a:cxn ang="0">
                  <a:pos x="T2" y="T3"/>
                </a:cxn>
                <a:cxn ang="0">
                  <a:pos x="T4" y="T5"/>
                </a:cxn>
                <a:cxn ang="0">
                  <a:pos x="T6" y="T7"/>
                </a:cxn>
                <a:cxn ang="0">
                  <a:pos x="T8" y="T9"/>
                </a:cxn>
              </a:cxnLst>
              <a:rect l="0" t="0" r="r" b="b"/>
              <a:pathLst>
                <a:path w="22" h="20">
                  <a:moveTo>
                    <a:pt x="16" y="0"/>
                  </a:moveTo>
                  <a:lnTo>
                    <a:pt x="0" y="7"/>
                  </a:lnTo>
                  <a:lnTo>
                    <a:pt x="4" y="16"/>
                  </a:lnTo>
                  <a:lnTo>
                    <a:pt x="21" y="9"/>
                  </a:lnTo>
                  <a:lnTo>
                    <a:pt x="16"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8" name="Freeform 47"/>
            <p:cNvSpPr>
              <a:spLocks/>
            </p:cNvSpPr>
            <p:nvPr/>
          </p:nvSpPr>
          <p:spPr bwMode="auto">
            <a:xfrm>
              <a:off x="6345" y="2280"/>
              <a:ext cx="56" cy="31"/>
            </a:xfrm>
            <a:custGeom>
              <a:avLst/>
              <a:gdLst>
                <a:gd name="T0" fmla="*/ 50 w 56"/>
                <a:gd name="T1" fmla="*/ 0 h 31"/>
                <a:gd name="T2" fmla="*/ 0 w 56"/>
                <a:gd name="T3" fmla="*/ 23 h 31"/>
                <a:gd name="T4" fmla="*/ 7 w 56"/>
                <a:gd name="T5" fmla="*/ 31 h 31"/>
                <a:gd name="T6" fmla="*/ 55 w 56"/>
                <a:gd name="T7" fmla="*/ 9 h 31"/>
                <a:gd name="T8" fmla="*/ 50 w 56"/>
                <a:gd name="T9" fmla="*/ 0 h 31"/>
              </a:gdLst>
              <a:ahLst/>
              <a:cxnLst>
                <a:cxn ang="0">
                  <a:pos x="T0" y="T1"/>
                </a:cxn>
                <a:cxn ang="0">
                  <a:pos x="T2" y="T3"/>
                </a:cxn>
                <a:cxn ang="0">
                  <a:pos x="T4" y="T5"/>
                </a:cxn>
                <a:cxn ang="0">
                  <a:pos x="T6" y="T7"/>
                </a:cxn>
                <a:cxn ang="0">
                  <a:pos x="T8" y="T9"/>
                </a:cxn>
              </a:cxnLst>
              <a:rect l="0" t="0" r="r" b="b"/>
              <a:pathLst>
                <a:path w="56" h="31">
                  <a:moveTo>
                    <a:pt x="50" y="0"/>
                  </a:moveTo>
                  <a:lnTo>
                    <a:pt x="0" y="23"/>
                  </a:lnTo>
                  <a:lnTo>
                    <a:pt x="7" y="31"/>
                  </a:lnTo>
                  <a:lnTo>
                    <a:pt x="55" y="9"/>
                  </a:lnTo>
                  <a:lnTo>
                    <a:pt x="50"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9" name="Freeform 48"/>
            <p:cNvSpPr>
              <a:spLocks/>
            </p:cNvSpPr>
            <p:nvPr/>
          </p:nvSpPr>
          <p:spPr bwMode="auto">
            <a:xfrm>
              <a:off x="6341" y="2304"/>
              <a:ext cx="20" cy="24"/>
            </a:xfrm>
            <a:custGeom>
              <a:avLst/>
              <a:gdLst>
                <a:gd name="T0" fmla="*/ 4 w 20"/>
                <a:gd name="T1" fmla="*/ 0 h 24"/>
                <a:gd name="T2" fmla="*/ 0 w 20"/>
                <a:gd name="T3" fmla="*/ 16 h 24"/>
                <a:gd name="T4" fmla="*/ 7 w 20"/>
                <a:gd name="T5" fmla="*/ 24 h 24"/>
                <a:gd name="T6" fmla="*/ 9 w 20"/>
                <a:gd name="T7" fmla="*/ 21 h 24"/>
                <a:gd name="T8" fmla="*/ 14 w 20"/>
                <a:gd name="T9" fmla="*/ 4 h 24"/>
                <a:gd name="T10" fmla="*/ 4 w 20"/>
                <a:gd name="T11" fmla="*/ 0 h 24"/>
              </a:gdLst>
              <a:ahLst/>
              <a:cxnLst>
                <a:cxn ang="0">
                  <a:pos x="T0" y="T1"/>
                </a:cxn>
                <a:cxn ang="0">
                  <a:pos x="T2" y="T3"/>
                </a:cxn>
                <a:cxn ang="0">
                  <a:pos x="T4" y="T5"/>
                </a:cxn>
                <a:cxn ang="0">
                  <a:pos x="T6" y="T7"/>
                </a:cxn>
                <a:cxn ang="0">
                  <a:pos x="T8" y="T9"/>
                </a:cxn>
                <a:cxn ang="0">
                  <a:pos x="T10" y="T11"/>
                </a:cxn>
              </a:cxnLst>
              <a:rect l="0" t="0" r="r" b="b"/>
              <a:pathLst>
                <a:path w="20" h="24">
                  <a:moveTo>
                    <a:pt x="4" y="0"/>
                  </a:moveTo>
                  <a:lnTo>
                    <a:pt x="0" y="16"/>
                  </a:lnTo>
                  <a:lnTo>
                    <a:pt x="7" y="24"/>
                  </a:lnTo>
                  <a:lnTo>
                    <a:pt x="9" y="21"/>
                  </a:lnTo>
                  <a:lnTo>
                    <a:pt x="14" y="4"/>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50" name="Freeform 49"/>
            <p:cNvSpPr>
              <a:spLocks/>
            </p:cNvSpPr>
            <p:nvPr/>
          </p:nvSpPr>
          <p:spPr bwMode="auto">
            <a:xfrm>
              <a:off x="6331" y="2318"/>
              <a:ext cx="20" cy="20"/>
            </a:xfrm>
            <a:custGeom>
              <a:avLst/>
              <a:gdLst>
                <a:gd name="T0" fmla="*/ 12 w 20"/>
                <a:gd name="T1" fmla="*/ 0 h 20"/>
                <a:gd name="T2" fmla="*/ 0 w 20"/>
                <a:gd name="T3" fmla="*/ 9 h 20"/>
                <a:gd name="T4" fmla="*/ 4 w 20"/>
                <a:gd name="T5" fmla="*/ 19 h 20"/>
                <a:gd name="T6" fmla="*/ 16 w 20"/>
                <a:gd name="T7" fmla="*/ 9 h 20"/>
                <a:gd name="T8" fmla="*/ 12 w 20"/>
                <a:gd name="T9" fmla="*/ 0 h 20"/>
              </a:gdLst>
              <a:ahLst/>
              <a:cxnLst>
                <a:cxn ang="0">
                  <a:pos x="T0" y="T1"/>
                </a:cxn>
                <a:cxn ang="0">
                  <a:pos x="T2" y="T3"/>
                </a:cxn>
                <a:cxn ang="0">
                  <a:pos x="T4" y="T5"/>
                </a:cxn>
                <a:cxn ang="0">
                  <a:pos x="T6" y="T7"/>
                </a:cxn>
                <a:cxn ang="0">
                  <a:pos x="T8" y="T9"/>
                </a:cxn>
              </a:cxnLst>
              <a:rect l="0" t="0" r="r" b="b"/>
              <a:pathLst>
                <a:path w="20" h="20">
                  <a:moveTo>
                    <a:pt x="12" y="0"/>
                  </a:moveTo>
                  <a:lnTo>
                    <a:pt x="0" y="9"/>
                  </a:lnTo>
                  <a:lnTo>
                    <a:pt x="4" y="19"/>
                  </a:lnTo>
                  <a:lnTo>
                    <a:pt x="16" y="9"/>
                  </a:lnTo>
                  <a:lnTo>
                    <a:pt x="12"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51" name="Freeform 50"/>
            <p:cNvSpPr>
              <a:spLocks/>
            </p:cNvSpPr>
            <p:nvPr/>
          </p:nvSpPr>
          <p:spPr bwMode="auto">
            <a:xfrm>
              <a:off x="6297" y="2328"/>
              <a:ext cx="39" cy="20"/>
            </a:xfrm>
            <a:custGeom>
              <a:avLst/>
              <a:gdLst>
                <a:gd name="T0" fmla="*/ 33 w 39"/>
                <a:gd name="T1" fmla="*/ 0 h 20"/>
                <a:gd name="T2" fmla="*/ 0 w 39"/>
                <a:gd name="T3" fmla="*/ 9 h 20"/>
                <a:gd name="T4" fmla="*/ 0 w 39"/>
                <a:gd name="T5" fmla="*/ 11 h 20"/>
                <a:gd name="T6" fmla="*/ 4 w 39"/>
                <a:gd name="T7" fmla="*/ 19 h 20"/>
                <a:gd name="T8" fmla="*/ 38 w 39"/>
                <a:gd name="T9" fmla="*/ 9 h 20"/>
                <a:gd name="T10" fmla="*/ 33 w 39"/>
                <a:gd name="T11" fmla="*/ 0 h 20"/>
              </a:gdLst>
              <a:ahLst/>
              <a:cxnLst>
                <a:cxn ang="0">
                  <a:pos x="T0" y="T1"/>
                </a:cxn>
                <a:cxn ang="0">
                  <a:pos x="T2" y="T3"/>
                </a:cxn>
                <a:cxn ang="0">
                  <a:pos x="T4" y="T5"/>
                </a:cxn>
                <a:cxn ang="0">
                  <a:pos x="T6" y="T7"/>
                </a:cxn>
                <a:cxn ang="0">
                  <a:pos x="T8" y="T9"/>
                </a:cxn>
                <a:cxn ang="0">
                  <a:pos x="T10" y="T11"/>
                </a:cxn>
              </a:cxnLst>
              <a:rect l="0" t="0" r="r" b="b"/>
              <a:pathLst>
                <a:path w="39" h="20">
                  <a:moveTo>
                    <a:pt x="33" y="0"/>
                  </a:moveTo>
                  <a:lnTo>
                    <a:pt x="0" y="9"/>
                  </a:lnTo>
                  <a:lnTo>
                    <a:pt x="0" y="11"/>
                  </a:lnTo>
                  <a:lnTo>
                    <a:pt x="4" y="19"/>
                  </a:lnTo>
                  <a:lnTo>
                    <a:pt x="38" y="9"/>
                  </a:lnTo>
                  <a:lnTo>
                    <a:pt x="33"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52" name="Freeform 51"/>
            <p:cNvSpPr>
              <a:spLocks/>
            </p:cNvSpPr>
            <p:nvPr/>
          </p:nvSpPr>
          <p:spPr bwMode="auto">
            <a:xfrm>
              <a:off x="6276" y="2340"/>
              <a:ext cx="26" cy="29"/>
            </a:xfrm>
            <a:custGeom>
              <a:avLst/>
              <a:gdLst>
                <a:gd name="T0" fmla="*/ 21 w 26"/>
                <a:gd name="T1" fmla="*/ 0 h 29"/>
                <a:gd name="T2" fmla="*/ 0 w 26"/>
                <a:gd name="T3" fmla="*/ 21 h 29"/>
                <a:gd name="T4" fmla="*/ 2 w 26"/>
                <a:gd name="T5" fmla="*/ 28 h 29"/>
                <a:gd name="T6" fmla="*/ 4 w 26"/>
                <a:gd name="T7" fmla="*/ 28 h 29"/>
                <a:gd name="T8" fmla="*/ 26 w 26"/>
                <a:gd name="T9" fmla="*/ 4 h 29"/>
                <a:gd name="T10" fmla="*/ 21 w 26"/>
                <a:gd name="T11" fmla="*/ 0 h 29"/>
              </a:gdLst>
              <a:ahLst/>
              <a:cxnLst>
                <a:cxn ang="0">
                  <a:pos x="T0" y="T1"/>
                </a:cxn>
                <a:cxn ang="0">
                  <a:pos x="T2" y="T3"/>
                </a:cxn>
                <a:cxn ang="0">
                  <a:pos x="T4" y="T5"/>
                </a:cxn>
                <a:cxn ang="0">
                  <a:pos x="T6" y="T7"/>
                </a:cxn>
                <a:cxn ang="0">
                  <a:pos x="T8" y="T9"/>
                </a:cxn>
                <a:cxn ang="0">
                  <a:pos x="T10" y="T11"/>
                </a:cxn>
              </a:cxnLst>
              <a:rect l="0" t="0" r="r" b="b"/>
              <a:pathLst>
                <a:path w="26" h="29">
                  <a:moveTo>
                    <a:pt x="21" y="0"/>
                  </a:moveTo>
                  <a:lnTo>
                    <a:pt x="0" y="21"/>
                  </a:lnTo>
                  <a:lnTo>
                    <a:pt x="2" y="28"/>
                  </a:lnTo>
                  <a:lnTo>
                    <a:pt x="4" y="28"/>
                  </a:lnTo>
                  <a:lnTo>
                    <a:pt x="26" y="4"/>
                  </a:lnTo>
                  <a:lnTo>
                    <a:pt x="21"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53" name="Freeform 52"/>
            <p:cNvSpPr>
              <a:spLocks/>
            </p:cNvSpPr>
            <p:nvPr/>
          </p:nvSpPr>
          <p:spPr bwMode="auto">
            <a:xfrm>
              <a:off x="6242" y="2359"/>
              <a:ext cx="36" cy="20"/>
            </a:xfrm>
            <a:custGeom>
              <a:avLst/>
              <a:gdLst>
                <a:gd name="T0" fmla="*/ 36 w 36"/>
                <a:gd name="T1" fmla="*/ 0 h 20"/>
                <a:gd name="T2" fmla="*/ 0 w 36"/>
                <a:gd name="T3" fmla="*/ 9 h 20"/>
                <a:gd name="T4" fmla="*/ 2 w 36"/>
                <a:gd name="T5" fmla="*/ 16 h 20"/>
                <a:gd name="T6" fmla="*/ 36 w 36"/>
                <a:gd name="T7" fmla="*/ 9 h 20"/>
                <a:gd name="T8" fmla="*/ 36 w 36"/>
                <a:gd name="T9" fmla="*/ 0 h 20"/>
              </a:gdLst>
              <a:ahLst/>
              <a:cxnLst>
                <a:cxn ang="0">
                  <a:pos x="T0" y="T1"/>
                </a:cxn>
                <a:cxn ang="0">
                  <a:pos x="T2" y="T3"/>
                </a:cxn>
                <a:cxn ang="0">
                  <a:pos x="T4" y="T5"/>
                </a:cxn>
                <a:cxn ang="0">
                  <a:pos x="T6" y="T7"/>
                </a:cxn>
                <a:cxn ang="0">
                  <a:pos x="T8" y="T9"/>
                </a:cxn>
              </a:cxnLst>
              <a:rect l="0" t="0" r="r" b="b"/>
              <a:pathLst>
                <a:path w="36" h="20">
                  <a:moveTo>
                    <a:pt x="36" y="0"/>
                  </a:moveTo>
                  <a:lnTo>
                    <a:pt x="0" y="9"/>
                  </a:lnTo>
                  <a:lnTo>
                    <a:pt x="2" y="16"/>
                  </a:lnTo>
                  <a:lnTo>
                    <a:pt x="36" y="9"/>
                  </a:lnTo>
                  <a:lnTo>
                    <a:pt x="36"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54" name="Freeform 53"/>
            <p:cNvSpPr>
              <a:spLocks/>
            </p:cNvSpPr>
            <p:nvPr/>
          </p:nvSpPr>
          <p:spPr bwMode="auto">
            <a:xfrm>
              <a:off x="6780" y="2066"/>
              <a:ext cx="26" cy="27"/>
            </a:xfrm>
            <a:custGeom>
              <a:avLst/>
              <a:gdLst>
                <a:gd name="T0" fmla="*/ 19 w 26"/>
                <a:gd name="T1" fmla="*/ 0 h 27"/>
                <a:gd name="T2" fmla="*/ 0 w 26"/>
                <a:gd name="T3" fmla="*/ 16 h 27"/>
                <a:gd name="T4" fmla="*/ 4 w 26"/>
                <a:gd name="T5" fmla="*/ 26 h 27"/>
                <a:gd name="T6" fmla="*/ 26 w 26"/>
                <a:gd name="T7" fmla="*/ 7 h 27"/>
                <a:gd name="T8" fmla="*/ 19 w 26"/>
                <a:gd name="T9" fmla="*/ 0 h 27"/>
              </a:gdLst>
              <a:ahLst/>
              <a:cxnLst>
                <a:cxn ang="0">
                  <a:pos x="T0" y="T1"/>
                </a:cxn>
                <a:cxn ang="0">
                  <a:pos x="T2" y="T3"/>
                </a:cxn>
                <a:cxn ang="0">
                  <a:pos x="T4" y="T5"/>
                </a:cxn>
                <a:cxn ang="0">
                  <a:pos x="T6" y="T7"/>
                </a:cxn>
                <a:cxn ang="0">
                  <a:pos x="T8" y="T9"/>
                </a:cxn>
              </a:cxnLst>
              <a:rect l="0" t="0" r="r" b="b"/>
              <a:pathLst>
                <a:path w="26" h="27">
                  <a:moveTo>
                    <a:pt x="19" y="0"/>
                  </a:moveTo>
                  <a:lnTo>
                    <a:pt x="0" y="16"/>
                  </a:lnTo>
                  <a:lnTo>
                    <a:pt x="4" y="26"/>
                  </a:lnTo>
                  <a:lnTo>
                    <a:pt x="26" y="7"/>
                  </a:lnTo>
                  <a:lnTo>
                    <a:pt x="1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55" name="Freeform 54"/>
            <p:cNvSpPr>
              <a:spLocks/>
            </p:cNvSpPr>
            <p:nvPr/>
          </p:nvSpPr>
          <p:spPr bwMode="auto">
            <a:xfrm>
              <a:off x="6761" y="2083"/>
              <a:ext cx="24" cy="20"/>
            </a:xfrm>
            <a:custGeom>
              <a:avLst/>
              <a:gdLst>
                <a:gd name="T0" fmla="*/ 19 w 24"/>
                <a:gd name="T1" fmla="*/ 0 h 20"/>
                <a:gd name="T2" fmla="*/ 0 w 24"/>
                <a:gd name="T3" fmla="*/ 7 h 20"/>
                <a:gd name="T4" fmla="*/ 4 w 24"/>
                <a:gd name="T5" fmla="*/ 16 h 20"/>
                <a:gd name="T6" fmla="*/ 23 w 24"/>
                <a:gd name="T7" fmla="*/ 9 h 20"/>
                <a:gd name="T8" fmla="*/ 19 w 24"/>
                <a:gd name="T9" fmla="*/ 0 h 20"/>
              </a:gdLst>
              <a:ahLst/>
              <a:cxnLst>
                <a:cxn ang="0">
                  <a:pos x="T0" y="T1"/>
                </a:cxn>
                <a:cxn ang="0">
                  <a:pos x="T2" y="T3"/>
                </a:cxn>
                <a:cxn ang="0">
                  <a:pos x="T4" y="T5"/>
                </a:cxn>
                <a:cxn ang="0">
                  <a:pos x="T6" y="T7"/>
                </a:cxn>
                <a:cxn ang="0">
                  <a:pos x="T8" y="T9"/>
                </a:cxn>
              </a:cxnLst>
              <a:rect l="0" t="0" r="r" b="b"/>
              <a:pathLst>
                <a:path w="24" h="20">
                  <a:moveTo>
                    <a:pt x="19" y="0"/>
                  </a:moveTo>
                  <a:lnTo>
                    <a:pt x="0" y="7"/>
                  </a:lnTo>
                  <a:lnTo>
                    <a:pt x="4" y="16"/>
                  </a:lnTo>
                  <a:lnTo>
                    <a:pt x="23" y="9"/>
                  </a:lnTo>
                  <a:lnTo>
                    <a:pt x="1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56" name="Freeform 55"/>
            <p:cNvSpPr>
              <a:spLocks/>
            </p:cNvSpPr>
            <p:nvPr/>
          </p:nvSpPr>
          <p:spPr bwMode="auto">
            <a:xfrm>
              <a:off x="6734" y="2090"/>
              <a:ext cx="31" cy="20"/>
            </a:xfrm>
            <a:custGeom>
              <a:avLst/>
              <a:gdLst>
                <a:gd name="T0" fmla="*/ 26 w 31"/>
                <a:gd name="T1" fmla="*/ 0 h 20"/>
                <a:gd name="T2" fmla="*/ 2 w 31"/>
                <a:gd name="T3" fmla="*/ 9 h 20"/>
                <a:gd name="T4" fmla="*/ 0 w 31"/>
                <a:gd name="T5" fmla="*/ 11 h 20"/>
                <a:gd name="T6" fmla="*/ 7 w 31"/>
                <a:gd name="T7" fmla="*/ 19 h 20"/>
                <a:gd name="T8" fmla="*/ 31 w 31"/>
                <a:gd name="T9" fmla="*/ 9 h 20"/>
                <a:gd name="T10" fmla="*/ 26 w 31"/>
                <a:gd name="T11" fmla="*/ 0 h 20"/>
              </a:gdLst>
              <a:ahLst/>
              <a:cxnLst>
                <a:cxn ang="0">
                  <a:pos x="T0" y="T1"/>
                </a:cxn>
                <a:cxn ang="0">
                  <a:pos x="T2" y="T3"/>
                </a:cxn>
                <a:cxn ang="0">
                  <a:pos x="T4" y="T5"/>
                </a:cxn>
                <a:cxn ang="0">
                  <a:pos x="T6" y="T7"/>
                </a:cxn>
                <a:cxn ang="0">
                  <a:pos x="T8" y="T9"/>
                </a:cxn>
                <a:cxn ang="0">
                  <a:pos x="T10" y="T11"/>
                </a:cxn>
              </a:cxnLst>
              <a:rect l="0" t="0" r="r" b="b"/>
              <a:pathLst>
                <a:path w="31" h="20">
                  <a:moveTo>
                    <a:pt x="26" y="0"/>
                  </a:moveTo>
                  <a:lnTo>
                    <a:pt x="2" y="9"/>
                  </a:lnTo>
                  <a:lnTo>
                    <a:pt x="0" y="11"/>
                  </a:lnTo>
                  <a:lnTo>
                    <a:pt x="7" y="19"/>
                  </a:lnTo>
                  <a:lnTo>
                    <a:pt x="31" y="9"/>
                  </a:lnTo>
                  <a:lnTo>
                    <a:pt x="26"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57" name="Freeform 56"/>
            <p:cNvSpPr>
              <a:spLocks/>
            </p:cNvSpPr>
            <p:nvPr/>
          </p:nvSpPr>
          <p:spPr bwMode="auto">
            <a:xfrm>
              <a:off x="6727" y="2102"/>
              <a:ext cx="20" cy="20"/>
            </a:xfrm>
            <a:custGeom>
              <a:avLst/>
              <a:gdLst>
                <a:gd name="T0" fmla="*/ 7 w 20"/>
                <a:gd name="T1" fmla="*/ 0 h 20"/>
                <a:gd name="T2" fmla="*/ 0 w 20"/>
                <a:gd name="T3" fmla="*/ 12 h 20"/>
                <a:gd name="T4" fmla="*/ 7 w 20"/>
                <a:gd name="T5" fmla="*/ 19 h 20"/>
                <a:gd name="T6" fmla="*/ 16 w 20"/>
                <a:gd name="T7" fmla="*/ 4 h 20"/>
                <a:gd name="T8" fmla="*/ 7 w 20"/>
                <a:gd name="T9" fmla="*/ 0 h 20"/>
              </a:gdLst>
              <a:ahLst/>
              <a:cxnLst>
                <a:cxn ang="0">
                  <a:pos x="T0" y="T1"/>
                </a:cxn>
                <a:cxn ang="0">
                  <a:pos x="T2" y="T3"/>
                </a:cxn>
                <a:cxn ang="0">
                  <a:pos x="T4" y="T5"/>
                </a:cxn>
                <a:cxn ang="0">
                  <a:pos x="T6" y="T7"/>
                </a:cxn>
                <a:cxn ang="0">
                  <a:pos x="T8" y="T9"/>
                </a:cxn>
              </a:cxnLst>
              <a:rect l="0" t="0" r="r" b="b"/>
              <a:pathLst>
                <a:path w="20" h="20">
                  <a:moveTo>
                    <a:pt x="7" y="0"/>
                  </a:moveTo>
                  <a:lnTo>
                    <a:pt x="0" y="12"/>
                  </a:lnTo>
                  <a:lnTo>
                    <a:pt x="7" y="19"/>
                  </a:lnTo>
                  <a:lnTo>
                    <a:pt x="16" y="4"/>
                  </a:lnTo>
                  <a:lnTo>
                    <a:pt x="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58" name="Freeform 57"/>
            <p:cNvSpPr>
              <a:spLocks/>
            </p:cNvSpPr>
            <p:nvPr/>
          </p:nvSpPr>
          <p:spPr bwMode="auto">
            <a:xfrm>
              <a:off x="6705" y="2112"/>
              <a:ext cx="29" cy="20"/>
            </a:xfrm>
            <a:custGeom>
              <a:avLst/>
              <a:gdLst>
                <a:gd name="T0" fmla="*/ 23 w 29"/>
                <a:gd name="T1" fmla="*/ 0 h 20"/>
                <a:gd name="T2" fmla="*/ 0 w 29"/>
                <a:gd name="T3" fmla="*/ 9 h 20"/>
                <a:gd name="T4" fmla="*/ 2 w 29"/>
                <a:gd name="T5" fmla="*/ 19 h 20"/>
                <a:gd name="T6" fmla="*/ 4 w 29"/>
                <a:gd name="T7" fmla="*/ 19 h 20"/>
                <a:gd name="T8" fmla="*/ 28 w 29"/>
                <a:gd name="T9" fmla="*/ 9 h 20"/>
                <a:gd name="T10" fmla="*/ 23 w 29"/>
                <a:gd name="T11" fmla="*/ 0 h 20"/>
              </a:gdLst>
              <a:ahLst/>
              <a:cxnLst>
                <a:cxn ang="0">
                  <a:pos x="T0" y="T1"/>
                </a:cxn>
                <a:cxn ang="0">
                  <a:pos x="T2" y="T3"/>
                </a:cxn>
                <a:cxn ang="0">
                  <a:pos x="T4" y="T5"/>
                </a:cxn>
                <a:cxn ang="0">
                  <a:pos x="T6" y="T7"/>
                </a:cxn>
                <a:cxn ang="0">
                  <a:pos x="T8" y="T9"/>
                </a:cxn>
                <a:cxn ang="0">
                  <a:pos x="T10" y="T11"/>
                </a:cxn>
              </a:cxnLst>
              <a:rect l="0" t="0" r="r" b="b"/>
              <a:pathLst>
                <a:path w="29" h="20">
                  <a:moveTo>
                    <a:pt x="23" y="0"/>
                  </a:moveTo>
                  <a:lnTo>
                    <a:pt x="0" y="9"/>
                  </a:lnTo>
                  <a:lnTo>
                    <a:pt x="2" y="19"/>
                  </a:lnTo>
                  <a:lnTo>
                    <a:pt x="4" y="19"/>
                  </a:lnTo>
                  <a:lnTo>
                    <a:pt x="28" y="9"/>
                  </a:lnTo>
                  <a:lnTo>
                    <a:pt x="23"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59" name="Freeform 58"/>
            <p:cNvSpPr>
              <a:spLocks/>
            </p:cNvSpPr>
            <p:nvPr/>
          </p:nvSpPr>
          <p:spPr bwMode="auto">
            <a:xfrm>
              <a:off x="6660" y="2121"/>
              <a:ext cx="48" cy="20"/>
            </a:xfrm>
            <a:custGeom>
              <a:avLst/>
              <a:gdLst>
                <a:gd name="T0" fmla="*/ 48 w 48"/>
                <a:gd name="T1" fmla="*/ 0 h 20"/>
                <a:gd name="T2" fmla="*/ 0 w 48"/>
                <a:gd name="T3" fmla="*/ 9 h 20"/>
                <a:gd name="T4" fmla="*/ 2 w 48"/>
                <a:gd name="T5" fmla="*/ 19 h 20"/>
                <a:gd name="T6" fmla="*/ 48 w 48"/>
                <a:gd name="T7" fmla="*/ 9 h 20"/>
                <a:gd name="T8" fmla="*/ 48 w 48"/>
                <a:gd name="T9" fmla="*/ 0 h 20"/>
              </a:gdLst>
              <a:ahLst/>
              <a:cxnLst>
                <a:cxn ang="0">
                  <a:pos x="T0" y="T1"/>
                </a:cxn>
                <a:cxn ang="0">
                  <a:pos x="T2" y="T3"/>
                </a:cxn>
                <a:cxn ang="0">
                  <a:pos x="T4" y="T5"/>
                </a:cxn>
                <a:cxn ang="0">
                  <a:pos x="T6" y="T7"/>
                </a:cxn>
                <a:cxn ang="0">
                  <a:pos x="T8" y="T9"/>
                </a:cxn>
              </a:cxnLst>
              <a:rect l="0" t="0" r="r" b="b"/>
              <a:pathLst>
                <a:path w="48" h="20">
                  <a:moveTo>
                    <a:pt x="48" y="0"/>
                  </a:moveTo>
                  <a:lnTo>
                    <a:pt x="0" y="9"/>
                  </a:lnTo>
                  <a:lnTo>
                    <a:pt x="2" y="19"/>
                  </a:lnTo>
                  <a:lnTo>
                    <a:pt x="48" y="9"/>
                  </a:lnTo>
                  <a:lnTo>
                    <a:pt x="48"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60" name="Freeform 59"/>
            <p:cNvSpPr>
              <a:spLocks/>
            </p:cNvSpPr>
            <p:nvPr/>
          </p:nvSpPr>
          <p:spPr bwMode="auto">
            <a:xfrm>
              <a:off x="6645" y="2131"/>
              <a:ext cx="20" cy="22"/>
            </a:xfrm>
            <a:custGeom>
              <a:avLst/>
              <a:gdLst>
                <a:gd name="T0" fmla="*/ 14 w 20"/>
                <a:gd name="T1" fmla="*/ 0 h 22"/>
                <a:gd name="T2" fmla="*/ 0 w 20"/>
                <a:gd name="T3" fmla="*/ 12 h 22"/>
                <a:gd name="T4" fmla="*/ 4 w 20"/>
                <a:gd name="T5" fmla="*/ 21 h 22"/>
                <a:gd name="T6" fmla="*/ 19 w 20"/>
                <a:gd name="T7" fmla="*/ 9 h 22"/>
                <a:gd name="T8" fmla="*/ 14 w 20"/>
                <a:gd name="T9" fmla="*/ 0 h 22"/>
              </a:gdLst>
              <a:ahLst/>
              <a:cxnLst>
                <a:cxn ang="0">
                  <a:pos x="T0" y="T1"/>
                </a:cxn>
                <a:cxn ang="0">
                  <a:pos x="T2" y="T3"/>
                </a:cxn>
                <a:cxn ang="0">
                  <a:pos x="T4" y="T5"/>
                </a:cxn>
                <a:cxn ang="0">
                  <a:pos x="T6" y="T7"/>
                </a:cxn>
                <a:cxn ang="0">
                  <a:pos x="T8" y="T9"/>
                </a:cxn>
              </a:cxnLst>
              <a:rect l="0" t="0" r="r" b="b"/>
              <a:pathLst>
                <a:path w="20" h="22">
                  <a:moveTo>
                    <a:pt x="14" y="0"/>
                  </a:moveTo>
                  <a:lnTo>
                    <a:pt x="0" y="12"/>
                  </a:lnTo>
                  <a:lnTo>
                    <a:pt x="4" y="21"/>
                  </a:lnTo>
                  <a:lnTo>
                    <a:pt x="19" y="9"/>
                  </a:lnTo>
                  <a:lnTo>
                    <a:pt x="1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61" name="Freeform 60"/>
            <p:cNvSpPr>
              <a:spLocks/>
            </p:cNvSpPr>
            <p:nvPr/>
          </p:nvSpPr>
          <p:spPr bwMode="auto">
            <a:xfrm>
              <a:off x="6626" y="2143"/>
              <a:ext cx="24" cy="20"/>
            </a:xfrm>
            <a:custGeom>
              <a:avLst/>
              <a:gdLst>
                <a:gd name="T0" fmla="*/ 19 w 24"/>
                <a:gd name="T1" fmla="*/ 0 h 20"/>
                <a:gd name="T2" fmla="*/ 0 w 24"/>
                <a:gd name="T3" fmla="*/ 9 h 20"/>
                <a:gd name="T4" fmla="*/ 4 w 24"/>
                <a:gd name="T5" fmla="*/ 19 h 20"/>
                <a:gd name="T6" fmla="*/ 23 w 24"/>
                <a:gd name="T7" fmla="*/ 9 h 20"/>
                <a:gd name="T8" fmla="*/ 19 w 24"/>
                <a:gd name="T9" fmla="*/ 0 h 20"/>
              </a:gdLst>
              <a:ahLst/>
              <a:cxnLst>
                <a:cxn ang="0">
                  <a:pos x="T0" y="T1"/>
                </a:cxn>
                <a:cxn ang="0">
                  <a:pos x="T2" y="T3"/>
                </a:cxn>
                <a:cxn ang="0">
                  <a:pos x="T4" y="T5"/>
                </a:cxn>
                <a:cxn ang="0">
                  <a:pos x="T6" y="T7"/>
                </a:cxn>
                <a:cxn ang="0">
                  <a:pos x="T8" y="T9"/>
                </a:cxn>
              </a:cxnLst>
              <a:rect l="0" t="0" r="r" b="b"/>
              <a:pathLst>
                <a:path w="24" h="20">
                  <a:moveTo>
                    <a:pt x="19" y="0"/>
                  </a:moveTo>
                  <a:lnTo>
                    <a:pt x="0" y="9"/>
                  </a:lnTo>
                  <a:lnTo>
                    <a:pt x="4" y="19"/>
                  </a:lnTo>
                  <a:lnTo>
                    <a:pt x="23" y="9"/>
                  </a:lnTo>
                  <a:lnTo>
                    <a:pt x="1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62" name="Freeform 61"/>
            <p:cNvSpPr>
              <a:spLocks/>
            </p:cNvSpPr>
            <p:nvPr/>
          </p:nvSpPr>
          <p:spPr bwMode="auto">
            <a:xfrm>
              <a:off x="6934" y="1994"/>
              <a:ext cx="38" cy="20"/>
            </a:xfrm>
            <a:custGeom>
              <a:avLst/>
              <a:gdLst>
                <a:gd name="T0" fmla="*/ 36 w 38"/>
                <a:gd name="T1" fmla="*/ 0 h 20"/>
                <a:gd name="T2" fmla="*/ 0 w 38"/>
                <a:gd name="T3" fmla="*/ 7 h 20"/>
                <a:gd name="T4" fmla="*/ 0 w 38"/>
                <a:gd name="T5" fmla="*/ 9 h 20"/>
                <a:gd name="T6" fmla="*/ 2 w 38"/>
                <a:gd name="T7" fmla="*/ 16 h 20"/>
                <a:gd name="T8" fmla="*/ 38 w 38"/>
                <a:gd name="T9" fmla="*/ 7 h 20"/>
                <a:gd name="T10" fmla="*/ 36 w 38"/>
                <a:gd name="T11" fmla="*/ 0 h 20"/>
              </a:gdLst>
              <a:ahLst/>
              <a:cxnLst>
                <a:cxn ang="0">
                  <a:pos x="T0" y="T1"/>
                </a:cxn>
                <a:cxn ang="0">
                  <a:pos x="T2" y="T3"/>
                </a:cxn>
                <a:cxn ang="0">
                  <a:pos x="T4" y="T5"/>
                </a:cxn>
                <a:cxn ang="0">
                  <a:pos x="T6" y="T7"/>
                </a:cxn>
                <a:cxn ang="0">
                  <a:pos x="T8" y="T9"/>
                </a:cxn>
                <a:cxn ang="0">
                  <a:pos x="T10" y="T11"/>
                </a:cxn>
              </a:cxnLst>
              <a:rect l="0" t="0" r="r" b="b"/>
              <a:pathLst>
                <a:path w="38" h="20">
                  <a:moveTo>
                    <a:pt x="36" y="0"/>
                  </a:moveTo>
                  <a:lnTo>
                    <a:pt x="0" y="7"/>
                  </a:lnTo>
                  <a:lnTo>
                    <a:pt x="0" y="9"/>
                  </a:lnTo>
                  <a:lnTo>
                    <a:pt x="2" y="16"/>
                  </a:lnTo>
                  <a:lnTo>
                    <a:pt x="38" y="7"/>
                  </a:lnTo>
                  <a:lnTo>
                    <a:pt x="36"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63" name="Freeform 62"/>
            <p:cNvSpPr>
              <a:spLocks/>
            </p:cNvSpPr>
            <p:nvPr/>
          </p:nvSpPr>
          <p:spPr bwMode="auto">
            <a:xfrm>
              <a:off x="6917" y="2004"/>
              <a:ext cx="21" cy="24"/>
            </a:xfrm>
            <a:custGeom>
              <a:avLst/>
              <a:gdLst>
                <a:gd name="T0" fmla="*/ 16 w 21"/>
                <a:gd name="T1" fmla="*/ 0 h 24"/>
                <a:gd name="T2" fmla="*/ 0 w 21"/>
                <a:gd name="T3" fmla="*/ 16 h 24"/>
                <a:gd name="T4" fmla="*/ 4 w 21"/>
                <a:gd name="T5" fmla="*/ 24 h 24"/>
                <a:gd name="T6" fmla="*/ 21 w 21"/>
                <a:gd name="T7" fmla="*/ 4 h 24"/>
                <a:gd name="T8" fmla="*/ 16 w 21"/>
                <a:gd name="T9" fmla="*/ 0 h 24"/>
              </a:gdLst>
              <a:ahLst/>
              <a:cxnLst>
                <a:cxn ang="0">
                  <a:pos x="T0" y="T1"/>
                </a:cxn>
                <a:cxn ang="0">
                  <a:pos x="T2" y="T3"/>
                </a:cxn>
                <a:cxn ang="0">
                  <a:pos x="T4" y="T5"/>
                </a:cxn>
                <a:cxn ang="0">
                  <a:pos x="T6" y="T7"/>
                </a:cxn>
                <a:cxn ang="0">
                  <a:pos x="T8" y="T9"/>
                </a:cxn>
              </a:cxnLst>
              <a:rect l="0" t="0" r="r" b="b"/>
              <a:pathLst>
                <a:path w="21" h="24">
                  <a:moveTo>
                    <a:pt x="16" y="0"/>
                  </a:moveTo>
                  <a:lnTo>
                    <a:pt x="0" y="16"/>
                  </a:lnTo>
                  <a:lnTo>
                    <a:pt x="4" y="24"/>
                  </a:lnTo>
                  <a:lnTo>
                    <a:pt x="21" y="4"/>
                  </a:lnTo>
                  <a:lnTo>
                    <a:pt x="16"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64" name="Freeform 63"/>
            <p:cNvSpPr>
              <a:spLocks/>
            </p:cNvSpPr>
            <p:nvPr/>
          </p:nvSpPr>
          <p:spPr bwMode="auto">
            <a:xfrm>
              <a:off x="6888" y="2018"/>
              <a:ext cx="34" cy="20"/>
            </a:xfrm>
            <a:custGeom>
              <a:avLst/>
              <a:gdLst>
                <a:gd name="T0" fmla="*/ 28 w 34"/>
                <a:gd name="T1" fmla="*/ 0 h 20"/>
                <a:gd name="T2" fmla="*/ 0 w 34"/>
                <a:gd name="T3" fmla="*/ 9 h 20"/>
                <a:gd name="T4" fmla="*/ 2 w 34"/>
                <a:gd name="T5" fmla="*/ 16 h 20"/>
                <a:gd name="T6" fmla="*/ 33 w 34"/>
                <a:gd name="T7" fmla="*/ 9 h 20"/>
                <a:gd name="T8" fmla="*/ 28 w 34"/>
                <a:gd name="T9" fmla="*/ 0 h 20"/>
              </a:gdLst>
              <a:ahLst/>
              <a:cxnLst>
                <a:cxn ang="0">
                  <a:pos x="T0" y="T1"/>
                </a:cxn>
                <a:cxn ang="0">
                  <a:pos x="T2" y="T3"/>
                </a:cxn>
                <a:cxn ang="0">
                  <a:pos x="T4" y="T5"/>
                </a:cxn>
                <a:cxn ang="0">
                  <a:pos x="T6" y="T7"/>
                </a:cxn>
                <a:cxn ang="0">
                  <a:pos x="T8" y="T9"/>
                </a:cxn>
              </a:cxnLst>
              <a:rect l="0" t="0" r="r" b="b"/>
              <a:pathLst>
                <a:path w="34" h="20">
                  <a:moveTo>
                    <a:pt x="28" y="0"/>
                  </a:moveTo>
                  <a:lnTo>
                    <a:pt x="0" y="9"/>
                  </a:lnTo>
                  <a:lnTo>
                    <a:pt x="2" y="16"/>
                  </a:lnTo>
                  <a:lnTo>
                    <a:pt x="33" y="9"/>
                  </a:lnTo>
                  <a:lnTo>
                    <a:pt x="28"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65" name="Freeform 64"/>
            <p:cNvSpPr>
              <a:spLocks/>
            </p:cNvSpPr>
            <p:nvPr/>
          </p:nvSpPr>
          <p:spPr bwMode="auto">
            <a:xfrm>
              <a:off x="7183" y="1867"/>
              <a:ext cx="36" cy="20"/>
            </a:xfrm>
            <a:custGeom>
              <a:avLst/>
              <a:gdLst>
                <a:gd name="T0" fmla="*/ 36 w 36"/>
                <a:gd name="T1" fmla="*/ 0 h 20"/>
                <a:gd name="T2" fmla="*/ 0 w 36"/>
                <a:gd name="T3" fmla="*/ 4 h 20"/>
                <a:gd name="T4" fmla="*/ 0 w 36"/>
                <a:gd name="T5" fmla="*/ 9 h 20"/>
                <a:gd name="T6" fmla="*/ 4 w 36"/>
                <a:gd name="T7" fmla="*/ 14 h 20"/>
                <a:gd name="T8" fmla="*/ 36 w 36"/>
                <a:gd name="T9" fmla="*/ 9 h 20"/>
                <a:gd name="T10" fmla="*/ 36 w 36"/>
                <a:gd name="T11" fmla="*/ 0 h 20"/>
              </a:gdLst>
              <a:ahLst/>
              <a:cxnLst>
                <a:cxn ang="0">
                  <a:pos x="T0" y="T1"/>
                </a:cxn>
                <a:cxn ang="0">
                  <a:pos x="T2" y="T3"/>
                </a:cxn>
                <a:cxn ang="0">
                  <a:pos x="T4" y="T5"/>
                </a:cxn>
                <a:cxn ang="0">
                  <a:pos x="T6" y="T7"/>
                </a:cxn>
                <a:cxn ang="0">
                  <a:pos x="T8" y="T9"/>
                </a:cxn>
                <a:cxn ang="0">
                  <a:pos x="T10" y="T11"/>
                </a:cxn>
              </a:cxnLst>
              <a:rect l="0" t="0" r="r" b="b"/>
              <a:pathLst>
                <a:path w="36" h="20">
                  <a:moveTo>
                    <a:pt x="36" y="0"/>
                  </a:moveTo>
                  <a:lnTo>
                    <a:pt x="0" y="4"/>
                  </a:lnTo>
                  <a:lnTo>
                    <a:pt x="0" y="9"/>
                  </a:lnTo>
                  <a:lnTo>
                    <a:pt x="4" y="14"/>
                  </a:lnTo>
                  <a:lnTo>
                    <a:pt x="36" y="9"/>
                  </a:lnTo>
                  <a:lnTo>
                    <a:pt x="36"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66" name="Freeform 65"/>
            <p:cNvSpPr>
              <a:spLocks/>
            </p:cNvSpPr>
            <p:nvPr/>
          </p:nvSpPr>
          <p:spPr bwMode="auto">
            <a:xfrm>
              <a:off x="7183" y="1877"/>
              <a:ext cx="20" cy="20"/>
            </a:xfrm>
            <a:custGeom>
              <a:avLst/>
              <a:gdLst>
                <a:gd name="T0" fmla="*/ 9 w 20"/>
                <a:gd name="T1" fmla="*/ 0 h 20"/>
                <a:gd name="T2" fmla="*/ 0 w 20"/>
                <a:gd name="T3" fmla="*/ 0 h 20"/>
                <a:gd name="T4" fmla="*/ 0 w 20"/>
                <a:gd name="T5" fmla="*/ 9 h 20"/>
                <a:gd name="T6" fmla="*/ 7 w 20"/>
                <a:gd name="T7" fmla="*/ 11 h 20"/>
                <a:gd name="T8" fmla="*/ 9 w 20"/>
                <a:gd name="T9" fmla="*/ 11 h 20"/>
                <a:gd name="T10" fmla="*/ 9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9" y="0"/>
                  </a:moveTo>
                  <a:lnTo>
                    <a:pt x="0" y="0"/>
                  </a:lnTo>
                  <a:lnTo>
                    <a:pt x="0" y="9"/>
                  </a:lnTo>
                  <a:lnTo>
                    <a:pt x="7" y="11"/>
                  </a:lnTo>
                  <a:lnTo>
                    <a:pt x="9" y="11"/>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67" name="Freeform 66"/>
            <p:cNvSpPr>
              <a:spLocks/>
            </p:cNvSpPr>
            <p:nvPr/>
          </p:nvSpPr>
          <p:spPr bwMode="auto">
            <a:xfrm>
              <a:off x="7178" y="1884"/>
              <a:ext cx="20" cy="20"/>
            </a:xfrm>
            <a:custGeom>
              <a:avLst/>
              <a:gdLst>
                <a:gd name="T0" fmla="*/ 7 w 20"/>
                <a:gd name="T1" fmla="*/ 0 h 20"/>
                <a:gd name="T2" fmla="*/ 0 w 20"/>
                <a:gd name="T3" fmla="*/ 7 h 20"/>
                <a:gd name="T4" fmla="*/ 4 w 20"/>
                <a:gd name="T5" fmla="*/ 14 h 20"/>
                <a:gd name="T6" fmla="*/ 12 w 20"/>
                <a:gd name="T7" fmla="*/ 4 h 20"/>
                <a:gd name="T8" fmla="*/ 7 w 20"/>
                <a:gd name="T9" fmla="*/ 0 h 20"/>
              </a:gdLst>
              <a:ahLst/>
              <a:cxnLst>
                <a:cxn ang="0">
                  <a:pos x="T0" y="T1"/>
                </a:cxn>
                <a:cxn ang="0">
                  <a:pos x="T2" y="T3"/>
                </a:cxn>
                <a:cxn ang="0">
                  <a:pos x="T4" y="T5"/>
                </a:cxn>
                <a:cxn ang="0">
                  <a:pos x="T6" y="T7"/>
                </a:cxn>
                <a:cxn ang="0">
                  <a:pos x="T8" y="T9"/>
                </a:cxn>
              </a:cxnLst>
              <a:rect l="0" t="0" r="r" b="b"/>
              <a:pathLst>
                <a:path w="20" h="20">
                  <a:moveTo>
                    <a:pt x="7" y="0"/>
                  </a:moveTo>
                  <a:lnTo>
                    <a:pt x="0" y="7"/>
                  </a:lnTo>
                  <a:lnTo>
                    <a:pt x="4" y="14"/>
                  </a:lnTo>
                  <a:lnTo>
                    <a:pt x="12" y="4"/>
                  </a:lnTo>
                  <a:lnTo>
                    <a:pt x="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68" name="Freeform 67"/>
            <p:cNvSpPr>
              <a:spLocks/>
            </p:cNvSpPr>
            <p:nvPr/>
          </p:nvSpPr>
          <p:spPr bwMode="auto">
            <a:xfrm>
              <a:off x="7157" y="1889"/>
              <a:ext cx="26" cy="20"/>
            </a:xfrm>
            <a:custGeom>
              <a:avLst/>
              <a:gdLst>
                <a:gd name="T0" fmla="*/ 21 w 26"/>
                <a:gd name="T1" fmla="*/ 0 h 20"/>
                <a:gd name="T2" fmla="*/ 2 w 26"/>
                <a:gd name="T3" fmla="*/ 7 h 20"/>
                <a:gd name="T4" fmla="*/ 0 w 26"/>
                <a:gd name="T5" fmla="*/ 9 h 20"/>
                <a:gd name="T6" fmla="*/ 7 w 26"/>
                <a:gd name="T7" fmla="*/ 16 h 20"/>
                <a:gd name="T8" fmla="*/ 26 w 26"/>
                <a:gd name="T9" fmla="*/ 9 h 20"/>
                <a:gd name="T10" fmla="*/ 21 w 26"/>
                <a:gd name="T11" fmla="*/ 0 h 20"/>
              </a:gdLst>
              <a:ahLst/>
              <a:cxnLst>
                <a:cxn ang="0">
                  <a:pos x="T0" y="T1"/>
                </a:cxn>
                <a:cxn ang="0">
                  <a:pos x="T2" y="T3"/>
                </a:cxn>
                <a:cxn ang="0">
                  <a:pos x="T4" y="T5"/>
                </a:cxn>
                <a:cxn ang="0">
                  <a:pos x="T6" y="T7"/>
                </a:cxn>
                <a:cxn ang="0">
                  <a:pos x="T8" y="T9"/>
                </a:cxn>
                <a:cxn ang="0">
                  <a:pos x="T10" y="T11"/>
                </a:cxn>
              </a:cxnLst>
              <a:rect l="0" t="0" r="r" b="b"/>
              <a:pathLst>
                <a:path w="26" h="20">
                  <a:moveTo>
                    <a:pt x="21" y="0"/>
                  </a:moveTo>
                  <a:lnTo>
                    <a:pt x="2" y="7"/>
                  </a:lnTo>
                  <a:lnTo>
                    <a:pt x="0" y="9"/>
                  </a:lnTo>
                  <a:lnTo>
                    <a:pt x="7" y="16"/>
                  </a:lnTo>
                  <a:lnTo>
                    <a:pt x="26" y="9"/>
                  </a:lnTo>
                  <a:lnTo>
                    <a:pt x="21"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69" name="Freeform 68"/>
            <p:cNvSpPr>
              <a:spLocks/>
            </p:cNvSpPr>
            <p:nvPr/>
          </p:nvSpPr>
          <p:spPr bwMode="auto">
            <a:xfrm>
              <a:off x="7152" y="1898"/>
              <a:ext cx="20" cy="20"/>
            </a:xfrm>
            <a:custGeom>
              <a:avLst/>
              <a:gdLst>
                <a:gd name="T0" fmla="*/ 4 w 20"/>
                <a:gd name="T1" fmla="*/ 0 h 20"/>
                <a:gd name="T2" fmla="*/ 0 w 20"/>
                <a:gd name="T3" fmla="*/ 9 h 20"/>
                <a:gd name="T4" fmla="*/ 4 w 20"/>
                <a:gd name="T5" fmla="*/ 16 h 20"/>
                <a:gd name="T6" fmla="*/ 7 w 20"/>
                <a:gd name="T7" fmla="*/ 16 h 20"/>
                <a:gd name="T8" fmla="*/ 14 w 20"/>
                <a:gd name="T9" fmla="*/ 4 h 20"/>
                <a:gd name="T10" fmla="*/ 4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4" y="0"/>
                  </a:moveTo>
                  <a:lnTo>
                    <a:pt x="0" y="9"/>
                  </a:lnTo>
                  <a:lnTo>
                    <a:pt x="4" y="16"/>
                  </a:lnTo>
                  <a:lnTo>
                    <a:pt x="7" y="16"/>
                  </a:lnTo>
                  <a:lnTo>
                    <a:pt x="14" y="4"/>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70" name="Freeform 69"/>
            <p:cNvSpPr>
              <a:spLocks/>
            </p:cNvSpPr>
            <p:nvPr/>
          </p:nvSpPr>
          <p:spPr bwMode="auto">
            <a:xfrm>
              <a:off x="7142" y="1906"/>
              <a:ext cx="20" cy="20"/>
            </a:xfrm>
            <a:custGeom>
              <a:avLst/>
              <a:gdLst>
                <a:gd name="T0" fmla="*/ 14 w 20"/>
                <a:gd name="T1" fmla="*/ 0 h 20"/>
                <a:gd name="T2" fmla="*/ 2 w 20"/>
                <a:gd name="T3" fmla="*/ 2 h 20"/>
                <a:gd name="T4" fmla="*/ 0 w 20"/>
                <a:gd name="T5" fmla="*/ 2 h 20"/>
                <a:gd name="T6" fmla="*/ 2 w 20"/>
                <a:gd name="T7" fmla="*/ 11 h 20"/>
                <a:gd name="T8" fmla="*/ 14 w 20"/>
                <a:gd name="T9" fmla="*/ 9 h 20"/>
                <a:gd name="T10" fmla="*/ 14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14" y="0"/>
                  </a:moveTo>
                  <a:lnTo>
                    <a:pt x="2" y="2"/>
                  </a:lnTo>
                  <a:lnTo>
                    <a:pt x="0" y="2"/>
                  </a:lnTo>
                  <a:lnTo>
                    <a:pt x="2" y="11"/>
                  </a:lnTo>
                  <a:lnTo>
                    <a:pt x="14" y="9"/>
                  </a:lnTo>
                  <a:lnTo>
                    <a:pt x="1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71" name="Freeform 70"/>
            <p:cNvSpPr>
              <a:spLocks/>
            </p:cNvSpPr>
            <p:nvPr/>
          </p:nvSpPr>
          <p:spPr bwMode="auto">
            <a:xfrm>
              <a:off x="7116" y="1908"/>
              <a:ext cx="31" cy="20"/>
            </a:xfrm>
            <a:custGeom>
              <a:avLst/>
              <a:gdLst>
                <a:gd name="T0" fmla="*/ 26 w 31"/>
                <a:gd name="T1" fmla="*/ 0 h 20"/>
                <a:gd name="T2" fmla="*/ 0 w 31"/>
                <a:gd name="T3" fmla="*/ 7 h 20"/>
                <a:gd name="T4" fmla="*/ 4 w 31"/>
                <a:gd name="T5" fmla="*/ 16 h 20"/>
                <a:gd name="T6" fmla="*/ 31 w 31"/>
                <a:gd name="T7" fmla="*/ 9 h 20"/>
                <a:gd name="T8" fmla="*/ 26 w 31"/>
                <a:gd name="T9" fmla="*/ 0 h 20"/>
              </a:gdLst>
              <a:ahLst/>
              <a:cxnLst>
                <a:cxn ang="0">
                  <a:pos x="T0" y="T1"/>
                </a:cxn>
                <a:cxn ang="0">
                  <a:pos x="T2" y="T3"/>
                </a:cxn>
                <a:cxn ang="0">
                  <a:pos x="T4" y="T5"/>
                </a:cxn>
                <a:cxn ang="0">
                  <a:pos x="T6" y="T7"/>
                </a:cxn>
                <a:cxn ang="0">
                  <a:pos x="T8" y="T9"/>
                </a:cxn>
              </a:cxnLst>
              <a:rect l="0" t="0" r="r" b="b"/>
              <a:pathLst>
                <a:path w="31" h="20">
                  <a:moveTo>
                    <a:pt x="26" y="0"/>
                  </a:moveTo>
                  <a:lnTo>
                    <a:pt x="0" y="7"/>
                  </a:lnTo>
                  <a:lnTo>
                    <a:pt x="4" y="16"/>
                  </a:lnTo>
                  <a:lnTo>
                    <a:pt x="31" y="9"/>
                  </a:lnTo>
                  <a:lnTo>
                    <a:pt x="26"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72" name="Freeform 71"/>
            <p:cNvSpPr>
              <a:spLocks/>
            </p:cNvSpPr>
            <p:nvPr/>
          </p:nvSpPr>
          <p:spPr bwMode="auto">
            <a:xfrm>
              <a:off x="7077" y="1915"/>
              <a:ext cx="44" cy="24"/>
            </a:xfrm>
            <a:custGeom>
              <a:avLst/>
              <a:gdLst>
                <a:gd name="T0" fmla="*/ 38 w 44"/>
                <a:gd name="T1" fmla="*/ 0 h 24"/>
                <a:gd name="T2" fmla="*/ 0 w 44"/>
                <a:gd name="T3" fmla="*/ 16 h 24"/>
                <a:gd name="T4" fmla="*/ 0 w 44"/>
                <a:gd name="T5" fmla="*/ 19 h 24"/>
                <a:gd name="T6" fmla="*/ 7 w 44"/>
                <a:gd name="T7" fmla="*/ 24 h 24"/>
                <a:gd name="T8" fmla="*/ 43 w 44"/>
                <a:gd name="T9" fmla="*/ 9 h 24"/>
                <a:gd name="T10" fmla="*/ 38 w 44"/>
                <a:gd name="T11" fmla="*/ 0 h 24"/>
              </a:gdLst>
              <a:ahLst/>
              <a:cxnLst>
                <a:cxn ang="0">
                  <a:pos x="T0" y="T1"/>
                </a:cxn>
                <a:cxn ang="0">
                  <a:pos x="T2" y="T3"/>
                </a:cxn>
                <a:cxn ang="0">
                  <a:pos x="T4" y="T5"/>
                </a:cxn>
                <a:cxn ang="0">
                  <a:pos x="T6" y="T7"/>
                </a:cxn>
                <a:cxn ang="0">
                  <a:pos x="T8" y="T9"/>
                </a:cxn>
                <a:cxn ang="0">
                  <a:pos x="T10" y="T11"/>
                </a:cxn>
              </a:cxnLst>
              <a:rect l="0" t="0" r="r" b="b"/>
              <a:pathLst>
                <a:path w="44" h="24">
                  <a:moveTo>
                    <a:pt x="38" y="0"/>
                  </a:moveTo>
                  <a:lnTo>
                    <a:pt x="0" y="16"/>
                  </a:lnTo>
                  <a:lnTo>
                    <a:pt x="0" y="19"/>
                  </a:lnTo>
                  <a:lnTo>
                    <a:pt x="7" y="24"/>
                  </a:lnTo>
                  <a:lnTo>
                    <a:pt x="43" y="9"/>
                  </a:lnTo>
                  <a:lnTo>
                    <a:pt x="38"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73" name="Freeform 72"/>
            <p:cNvSpPr>
              <a:spLocks/>
            </p:cNvSpPr>
            <p:nvPr/>
          </p:nvSpPr>
          <p:spPr bwMode="auto">
            <a:xfrm>
              <a:off x="7077" y="1934"/>
              <a:ext cx="20" cy="20"/>
            </a:xfrm>
            <a:custGeom>
              <a:avLst/>
              <a:gdLst>
                <a:gd name="T0" fmla="*/ 9 w 20"/>
                <a:gd name="T1" fmla="*/ 0 h 20"/>
                <a:gd name="T2" fmla="*/ 0 w 20"/>
                <a:gd name="T3" fmla="*/ 0 h 20"/>
                <a:gd name="T4" fmla="*/ 0 w 20"/>
                <a:gd name="T5" fmla="*/ 9 h 20"/>
                <a:gd name="T6" fmla="*/ 7 w 20"/>
                <a:gd name="T7" fmla="*/ 14 h 20"/>
                <a:gd name="T8" fmla="*/ 9 w 20"/>
                <a:gd name="T9" fmla="*/ 11 h 20"/>
                <a:gd name="T10" fmla="*/ 9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9" y="0"/>
                  </a:moveTo>
                  <a:lnTo>
                    <a:pt x="0" y="0"/>
                  </a:lnTo>
                  <a:lnTo>
                    <a:pt x="0" y="9"/>
                  </a:lnTo>
                  <a:lnTo>
                    <a:pt x="7" y="14"/>
                  </a:lnTo>
                  <a:lnTo>
                    <a:pt x="9" y="11"/>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74" name="Freeform 73"/>
            <p:cNvSpPr>
              <a:spLocks/>
            </p:cNvSpPr>
            <p:nvPr/>
          </p:nvSpPr>
          <p:spPr bwMode="auto">
            <a:xfrm>
              <a:off x="7073" y="1939"/>
              <a:ext cx="20" cy="20"/>
            </a:xfrm>
            <a:custGeom>
              <a:avLst/>
              <a:gdLst>
                <a:gd name="T0" fmla="*/ 7 w 20"/>
                <a:gd name="T1" fmla="*/ 0 h 20"/>
                <a:gd name="T2" fmla="*/ 0 w 20"/>
                <a:gd name="T3" fmla="*/ 4 h 20"/>
                <a:gd name="T4" fmla="*/ 2 w 20"/>
                <a:gd name="T5" fmla="*/ 14 h 20"/>
                <a:gd name="T6" fmla="*/ 4 w 20"/>
                <a:gd name="T7" fmla="*/ 14 h 20"/>
                <a:gd name="T8" fmla="*/ 11 w 20"/>
                <a:gd name="T9" fmla="*/ 9 h 20"/>
                <a:gd name="T10" fmla="*/ 7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7" y="0"/>
                  </a:moveTo>
                  <a:lnTo>
                    <a:pt x="0" y="4"/>
                  </a:lnTo>
                  <a:lnTo>
                    <a:pt x="2" y="14"/>
                  </a:lnTo>
                  <a:lnTo>
                    <a:pt x="4" y="14"/>
                  </a:lnTo>
                  <a:lnTo>
                    <a:pt x="11" y="9"/>
                  </a:lnTo>
                  <a:lnTo>
                    <a:pt x="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75" name="Freeform 74"/>
            <p:cNvSpPr>
              <a:spLocks/>
            </p:cNvSpPr>
            <p:nvPr/>
          </p:nvSpPr>
          <p:spPr bwMode="auto">
            <a:xfrm>
              <a:off x="7049" y="1944"/>
              <a:ext cx="26" cy="20"/>
            </a:xfrm>
            <a:custGeom>
              <a:avLst/>
              <a:gdLst>
                <a:gd name="T0" fmla="*/ 26 w 26"/>
                <a:gd name="T1" fmla="*/ 0 h 20"/>
                <a:gd name="T2" fmla="*/ 0 w 26"/>
                <a:gd name="T3" fmla="*/ 4 h 20"/>
                <a:gd name="T4" fmla="*/ 0 w 26"/>
                <a:gd name="T5" fmla="*/ 14 h 20"/>
                <a:gd name="T6" fmla="*/ 26 w 26"/>
                <a:gd name="T7" fmla="*/ 9 h 20"/>
                <a:gd name="T8" fmla="*/ 26 w 26"/>
                <a:gd name="T9" fmla="*/ 0 h 20"/>
              </a:gdLst>
              <a:ahLst/>
              <a:cxnLst>
                <a:cxn ang="0">
                  <a:pos x="T0" y="T1"/>
                </a:cxn>
                <a:cxn ang="0">
                  <a:pos x="T2" y="T3"/>
                </a:cxn>
                <a:cxn ang="0">
                  <a:pos x="T4" y="T5"/>
                </a:cxn>
                <a:cxn ang="0">
                  <a:pos x="T6" y="T7"/>
                </a:cxn>
                <a:cxn ang="0">
                  <a:pos x="T8" y="T9"/>
                </a:cxn>
              </a:cxnLst>
              <a:rect l="0" t="0" r="r" b="b"/>
              <a:pathLst>
                <a:path w="26" h="20">
                  <a:moveTo>
                    <a:pt x="26" y="0"/>
                  </a:moveTo>
                  <a:lnTo>
                    <a:pt x="0" y="4"/>
                  </a:lnTo>
                  <a:lnTo>
                    <a:pt x="0" y="14"/>
                  </a:lnTo>
                  <a:lnTo>
                    <a:pt x="26" y="9"/>
                  </a:lnTo>
                  <a:lnTo>
                    <a:pt x="26"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76" name="Freeform 75"/>
            <p:cNvSpPr>
              <a:spLocks/>
            </p:cNvSpPr>
            <p:nvPr/>
          </p:nvSpPr>
          <p:spPr bwMode="auto">
            <a:xfrm>
              <a:off x="7654" y="1603"/>
              <a:ext cx="45" cy="20"/>
            </a:xfrm>
            <a:custGeom>
              <a:avLst/>
              <a:gdLst>
                <a:gd name="T0" fmla="*/ 45 w 45"/>
                <a:gd name="T1" fmla="*/ 0 h 20"/>
                <a:gd name="T2" fmla="*/ 0 w 45"/>
                <a:gd name="T3" fmla="*/ 7 h 20"/>
                <a:gd name="T4" fmla="*/ 2 w 45"/>
                <a:gd name="T5" fmla="*/ 16 h 20"/>
                <a:gd name="T6" fmla="*/ 45 w 45"/>
                <a:gd name="T7" fmla="*/ 9 h 20"/>
                <a:gd name="T8" fmla="*/ 45 w 45"/>
                <a:gd name="T9" fmla="*/ 0 h 20"/>
              </a:gdLst>
              <a:ahLst/>
              <a:cxnLst>
                <a:cxn ang="0">
                  <a:pos x="T0" y="T1"/>
                </a:cxn>
                <a:cxn ang="0">
                  <a:pos x="T2" y="T3"/>
                </a:cxn>
                <a:cxn ang="0">
                  <a:pos x="T4" y="T5"/>
                </a:cxn>
                <a:cxn ang="0">
                  <a:pos x="T6" y="T7"/>
                </a:cxn>
                <a:cxn ang="0">
                  <a:pos x="T8" y="T9"/>
                </a:cxn>
              </a:cxnLst>
              <a:rect l="0" t="0" r="r" b="b"/>
              <a:pathLst>
                <a:path w="45" h="20">
                  <a:moveTo>
                    <a:pt x="45" y="0"/>
                  </a:moveTo>
                  <a:lnTo>
                    <a:pt x="0" y="7"/>
                  </a:lnTo>
                  <a:lnTo>
                    <a:pt x="2" y="16"/>
                  </a:lnTo>
                  <a:lnTo>
                    <a:pt x="45" y="9"/>
                  </a:lnTo>
                  <a:lnTo>
                    <a:pt x="45"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77" name="Freeform 76"/>
            <p:cNvSpPr>
              <a:spLocks/>
            </p:cNvSpPr>
            <p:nvPr/>
          </p:nvSpPr>
          <p:spPr bwMode="auto">
            <a:xfrm>
              <a:off x="7610" y="1610"/>
              <a:ext cx="48" cy="29"/>
            </a:xfrm>
            <a:custGeom>
              <a:avLst/>
              <a:gdLst>
                <a:gd name="T0" fmla="*/ 43 w 48"/>
                <a:gd name="T1" fmla="*/ 0 h 29"/>
                <a:gd name="T2" fmla="*/ 2 w 48"/>
                <a:gd name="T3" fmla="*/ 19 h 29"/>
                <a:gd name="T4" fmla="*/ 0 w 48"/>
                <a:gd name="T5" fmla="*/ 21 h 29"/>
                <a:gd name="T6" fmla="*/ 7 w 48"/>
                <a:gd name="T7" fmla="*/ 28 h 29"/>
                <a:gd name="T8" fmla="*/ 47 w 48"/>
                <a:gd name="T9" fmla="*/ 9 h 29"/>
                <a:gd name="T10" fmla="*/ 43 w 48"/>
                <a:gd name="T11" fmla="*/ 0 h 29"/>
              </a:gdLst>
              <a:ahLst/>
              <a:cxnLst>
                <a:cxn ang="0">
                  <a:pos x="T0" y="T1"/>
                </a:cxn>
                <a:cxn ang="0">
                  <a:pos x="T2" y="T3"/>
                </a:cxn>
                <a:cxn ang="0">
                  <a:pos x="T4" y="T5"/>
                </a:cxn>
                <a:cxn ang="0">
                  <a:pos x="T6" y="T7"/>
                </a:cxn>
                <a:cxn ang="0">
                  <a:pos x="T8" y="T9"/>
                </a:cxn>
                <a:cxn ang="0">
                  <a:pos x="T10" y="T11"/>
                </a:cxn>
              </a:cxnLst>
              <a:rect l="0" t="0" r="r" b="b"/>
              <a:pathLst>
                <a:path w="48" h="29">
                  <a:moveTo>
                    <a:pt x="43" y="0"/>
                  </a:moveTo>
                  <a:lnTo>
                    <a:pt x="2" y="19"/>
                  </a:lnTo>
                  <a:lnTo>
                    <a:pt x="0" y="21"/>
                  </a:lnTo>
                  <a:lnTo>
                    <a:pt x="7" y="28"/>
                  </a:lnTo>
                  <a:lnTo>
                    <a:pt x="47" y="9"/>
                  </a:lnTo>
                  <a:lnTo>
                    <a:pt x="43"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78" name="Freeform 77"/>
            <p:cNvSpPr>
              <a:spLocks/>
            </p:cNvSpPr>
            <p:nvPr/>
          </p:nvSpPr>
          <p:spPr bwMode="auto">
            <a:xfrm>
              <a:off x="7605" y="1632"/>
              <a:ext cx="20" cy="20"/>
            </a:xfrm>
            <a:custGeom>
              <a:avLst/>
              <a:gdLst>
                <a:gd name="T0" fmla="*/ 4 w 20"/>
                <a:gd name="T1" fmla="*/ 0 h 20"/>
                <a:gd name="T2" fmla="*/ 0 w 20"/>
                <a:gd name="T3" fmla="*/ 9 h 20"/>
                <a:gd name="T4" fmla="*/ 7 w 20"/>
                <a:gd name="T5" fmla="*/ 16 h 20"/>
                <a:gd name="T6" fmla="*/ 14 w 20"/>
                <a:gd name="T7" fmla="*/ 4 h 20"/>
                <a:gd name="T8" fmla="*/ 4 w 20"/>
                <a:gd name="T9" fmla="*/ 0 h 20"/>
              </a:gdLst>
              <a:ahLst/>
              <a:cxnLst>
                <a:cxn ang="0">
                  <a:pos x="T0" y="T1"/>
                </a:cxn>
                <a:cxn ang="0">
                  <a:pos x="T2" y="T3"/>
                </a:cxn>
                <a:cxn ang="0">
                  <a:pos x="T4" y="T5"/>
                </a:cxn>
                <a:cxn ang="0">
                  <a:pos x="T6" y="T7"/>
                </a:cxn>
                <a:cxn ang="0">
                  <a:pos x="T8" y="T9"/>
                </a:cxn>
              </a:cxnLst>
              <a:rect l="0" t="0" r="r" b="b"/>
              <a:pathLst>
                <a:path w="20" h="20">
                  <a:moveTo>
                    <a:pt x="4" y="0"/>
                  </a:moveTo>
                  <a:lnTo>
                    <a:pt x="0" y="9"/>
                  </a:lnTo>
                  <a:lnTo>
                    <a:pt x="7" y="16"/>
                  </a:lnTo>
                  <a:lnTo>
                    <a:pt x="14" y="4"/>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79" name="Freeform 78"/>
            <p:cNvSpPr>
              <a:spLocks/>
            </p:cNvSpPr>
            <p:nvPr/>
          </p:nvSpPr>
          <p:spPr bwMode="auto">
            <a:xfrm>
              <a:off x="7596" y="1639"/>
              <a:ext cx="20" cy="20"/>
            </a:xfrm>
            <a:custGeom>
              <a:avLst/>
              <a:gdLst>
                <a:gd name="T0" fmla="*/ 12 w 20"/>
                <a:gd name="T1" fmla="*/ 0 h 20"/>
                <a:gd name="T2" fmla="*/ 0 w 20"/>
                <a:gd name="T3" fmla="*/ 4 h 20"/>
                <a:gd name="T4" fmla="*/ 2 w 20"/>
                <a:gd name="T5" fmla="*/ 14 h 20"/>
                <a:gd name="T6" fmla="*/ 4 w 20"/>
                <a:gd name="T7" fmla="*/ 14 h 20"/>
                <a:gd name="T8" fmla="*/ 16 w 20"/>
                <a:gd name="T9" fmla="*/ 9 h 20"/>
                <a:gd name="T10" fmla="*/ 12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12" y="0"/>
                  </a:moveTo>
                  <a:lnTo>
                    <a:pt x="0" y="4"/>
                  </a:lnTo>
                  <a:lnTo>
                    <a:pt x="2" y="14"/>
                  </a:lnTo>
                  <a:lnTo>
                    <a:pt x="4" y="14"/>
                  </a:lnTo>
                  <a:lnTo>
                    <a:pt x="16" y="9"/>
                  </a:lnTo>
                  <a:lnTo>
                    <a:pt x="12"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80" name="Freeform 79"/>
            <p:cNvSpPr>
              <a:spLocks/>
            </p:cNvSpPr>
            <p:nvPr/>
          </p:nvSpPr>
          <p:spPr bwMode="auto">
            <a:xfrm>
              <a:off x="7570" y="1644"/>
              <a:ext cx="28" cy="20"/>
            </a:xfrm>
            <a:custGeom>
              <a:avLst/>
              <a:gdLst>
                <a:gd name="T0" fmla="*/ 28 w 28"/>
                <a:gd name="T1" fmla="*/ 0 h 20"/>
                <a:gd name="T2" fmla="*/ 2 w 28"/>
                <a:gd name="T3" fmla="*/ 4 h 20"/>
                <a:gd name="T4" fmla="*/ 0 w 28"/>
                <a:gd name="T5" fmla="*/ 7 h 20"/>
                <a:gd name="T6" fmla="*/ 4 w 28"/>
                <a:gd name="T7" fmla="*/ 14 h 20"/>
                <a:gd name="T8" fmla="*/ 28 w 28"/>
                <a:gd name="T9" fmla="*/ 9 h 20"/>
                <a:gd name="T10" fmla="*/ 28 w 28"/>
                <a:gd name="T11" fmla="*/ 0 h 20"/>
              </a:gdLst>
              <a:ahLst/>
              <a:cxnLst>
                <a:cxn ang="0">
                  <a:pos x="T0" y="T1"/>
                </a:cxn>
                <a:cxn ang="0">
                  <a:pos x="T2" y="T3"/>
                </a:cxn>
                <a:cxn ang="0">
                  <a:pos x="T4" y="T5"/>
                </a:cxn>
                <a:cxn ang="0">
                  <a:pos x="T6" y="T7"/>
                </a:cxn>
                <a:cxn ang="0">
                  <a:pos x="T8" y="T9"/>
                </a:cxn>
                <a:cxn ang="0">
                  <a:pos x="T10" y="T11"/>
                </a:cxn>
              </a:cxnLst>
              <a:rect l="0" t="0" r="r" b="b"/>
              <a:pathLst>
                <a:path w="28" h="20">
                  <a:moveTo>
                    <a:pt x="28" y="0"/>
                  </a:moveTo>
                  <a:lnTo>
                    <a:pt x="2" y="4"/>
                  </a:lnTo>
                  <a:lnTo>
                    <a:pt x="0" y="7"/>
                  </a:lnTo>
                  <a:lnTo>
                    <a:pt x="4" y="14"/>
                  </a:lnTo>
                  <a:lnTo>
                    <a:pt x="28" y="9"/>
                  </a:lnTo>
                  <a:lnTo>
                    <a:pt x="28"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81" name="Freeform 80"/>
            <p:cNvSpPr>
              <a:spLocks/>
            </p:cNvSpPr>
            <p:nvPr/>
          </p:nvSpPr>
          <p:spPr bwMode="auto">
            <a:xfrm>
              <a:off x="7555" y="1651"/>
              <a:ext cx="24" cy="27"/>
            </a:xfrm>
            <a:custGeom>
              <a:avLst/>
              <a:gdLst>
                <a:gd name="T0" fmla="*/ 14 w 24"/>
                <a:gd name="T1" fmla="*/ 0 h 27"/>
                <a:gd name="T2" fmla="*/ 0 w 24"/>
                <a:gd name="T3" fmla="*/ 19 h 27"/>
                <a:gd name="T4" fmla="*/ 7 w 24"/>
                <a:gd name="T5" fmla="*/ 26 h 27"/>
                <a:gd name="T6" fmla="*/ 23 w 24"/>
                <a:gd name="T7" fmla="*/ 4 h 27"/>
                <a:gd name="T8" fmla="*/ 14 w 24"/>
                <a:gd name="T9" fmla="*/ 0 h 27"/>
              </a:gdLst>
              <a:ahLst/>
              <a:cxnLst>
                <a:cxn ang="0">
                  <a:pos x="T0" y="T1"/>
                </a:cxn>
                <a:cxn ang="0">
                  <a:pos x="T2" y="T3"/>
                </a:cxn>
                <a:cxn ang="0">
                  <a:pos x="T4" y="T5"/>
                </a:cxn>
                <a:cxn ang="0">
                  <a:pos x="T6" y="T7"/>
                </a:cxn>
                <a:cxn ang="0">
                  <a:pos x="T8" y="T9"/>
                </a:cxn>
              </a:cxnLst>
              <a:rect l="0" t="0" r="r" b="b"/>
              <a:pathLst>
                <a:path w="24" h="27">
                  <a:moveTo>
                    <a:pt x="14" y="0"/>
                  </a:moveTo>
                  <a:lnTo>
                    <a:pt x="0" y="19"/>
                  </a:lnTo>
                  <a:lnTo>
                    <a:pt x="7" y="26"/>
                  </a:lnTo>
                  <a:lnTo>
                    <a:pt x="23" y="4"/>
                  </a:lnTo>
                  <a:lnTo>
                    <a:pt x="1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82" name="Freeform 81"/>
            <p:cNvSpPr>
              <a:spLocks/>
            </p:cNvSpPr>
            <p:nvPr/>
          </p:nvSpPr>
          <p:spPr bwMode="auto">
            <a:xfrm>
              <a:off x="7536" y="1668"/>
              <a:ext cx="26" cy="20"/>
            </a:xfrm>
            <a:custGeom>
              <a:avLst/>
              <a:gdLst>
                <a:gd name="T0" fmla="*/ 21 w 26"/>
                <a:gd name="T1" fmla="*/ 0 h 20"/>
                <a:gd name="T2" fmla="*/ 0 w 26"/>
                <a:gd name="T3" fmla="*/ 9 h 20"/>
                <a:gd name="T4" fmla="*/ 2 w 26"/>
                <a:gd name="T5" fmla="*/ 19 h 20"/>
                <a:gd name="T6" fmla="*/ 4 w 26"/>
                <a:gd name="T7" fmla="*/ 19 h 20"/>
                <a:gd name="T8" fmla="*/ 26 w 26"/>
                <a:gd name="T9" fmla="*/ 9 h 20"/>
                <a:gd name="T10" fmla="*/ 21 w 26"/>
                <a:gd name="T11" fmla="*/ 0 h 20"/>
              </a:gdLst>
              <a:ahLst/>
              <a:cxnLst>
                <a:cxn ang="0">
                  <a:pos x="T0" y="T1"/>
                </a:cxn>
                <a:cxn ang="0">
                  <a:pos x="T2" y="T3"/>
                </a:cxn>
                <a:cxn ang="0">
                  <a:pos x="T4" y="T5"/>
                </a:cxn>
                <a:cxn ang="0">
                  <a:pos x="T6" y="T7"/>
                </a:cxn>
                <a:cxn ang="0">
                  <a:pos x="T8" y="T9"/>
                </a:cxn>
                <a:cxn ang="0">
                  <a:pos x="T10" y="T11"/>
                </a:cxn>
              </a:cxnLst>
              <a:rect l="0" t="0" r="r" b="b"/>
              <a:pathLst>
                <a:path w="26" h="20">
                  <a:moveTo>
                    <a:pt x="21" y="0"/>
                  </a:moveTo>
                  <a:lnTo>
                    <a:pt x="0" y="9"/>
                  </a:lnTo>
                  <a:lnTo>
                    <a:pt x="2" y="19"/>
                  </a:lnTo>
                  <a:lnTo>
                    <a:pt x="4" y="19"/>
                  </a:lnTo>
                  <a:lnTo>
                    <a:pt x="26" y="9"/>
                  </a:lnTo>
                  <a:lnTo>
                    <a:pt x="21"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83" name="Freeform 82"/>
            <p:cNvSpPr>
              <a:spLocks/>
            </p:cNvSpPr>
            <p:nvPr/>
          </p:nvSpPr>
          <p:spPr bwMode="auto">
            <a:xfrm>
              <a:off x="7478" y="1678"/>
              <a:ext cx="60" cy="21"/>
            </a:xfrm>
            <a:custGeom>
              <a:avLst/>
              <a:gdLst>
                <a:gd name="T0" fmla="*/ 60 w 60"/>
                <a:gd name="T1" fmla="*/ 0 h 21"/>
                <a:gd name="T2" fmla="*/ 0 w 60"/>
                <a:gd name="T3" fmla="*/ 12 h 21"/>
                <a:gd name="T4" fmla="*/ 0 w 60"/>
                <a:gd name="T5" fmla="*/ 16 h 21"/>
                <a:gd name="T6" fmla="*/ 4 w 60"/>
                <a:gd name="T7" fmla="*/ 21 h 21"/>
                <a:gd name="T8" fmla="*/ 60 w 60"/>
                <a:gd name="T9" fmla="*/ 9 h 21"/>
                <a:gd name="T10" fmla="*/ 60 w 60"/>
                <a:gd name="T11" fmla="*/ 0 h 21"/>
              </a:gdLst>
              <a:ahLst/>
              <a:cxnLst>
                <a:cxn ang="0">
                  <a:pos x="T0" y="T1"/>
                </a:cxn>
                <a:cxn ang="0">
                  <a:pos x="T2" y="T3"/>
                </a:cxn>
                <a:cxn ang="0">
                  <a:pos x="T4" y="T5"/>
                </a:cxn>
                <a:cxn ang="0">
                  <a:pos x="T6" y="T7"/>
                </a:cxn>
                <a:cxn ang="0">
                  <a:pos x="T8" y="T9"/>
                </a:cxn>
                <a:cxn ang="0">
                  <a:pos x="T10" y="T11"/>
                </a:cxn>
              </a:cxnLst>
              <a:rect l="0" t="0" r="r" b="b"/>
              <a:pathLst>
                <a:path w="60" h="21">
                  <a:moveTo>
                    <a:pt x="60" y="0"/>
                  </a:moveTo>
                  <a:lnTo>
                    <a:pt x="0" y="12"/>
                  </a:lnTo>
                  <a:lnTo>
                    <a:pt x="0" y="16"/>
                  </a:lnTo>
                  <a:lnTo>
                    <a:pt x="4" y="21"/>
                  </a:lnTo>
                  <a:lnTo>
                    <a:pt x="60" y="9"/>
                  </a:lnTo>
                  <a:lnTo>
                    <a:pt x="60"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84" name="Freeform 83"/>
            <p:cNvSpPr>
              <a:spLocks/>
            </p:cNvSpPr>
            <p:nvPr/>
          </p:nvSpPr>
          <p:spPr bwMode="auto">
            <a:xfrm>
              <a:off x="7476" y="1694"/>
              <a:ext cx="20" cy="20"/>
            </a:xfrm>
            <a:custGeom>
              <a:avLst/>
              <a:gdLst>
                <a:gd name="T0" fmla="*/ 12 w 20"/>
                <a:gd name="T1" fmla="*/ 0 h 20"/>
                <a:gd name="T2" fmla="*/ 2 w 20"/>
                <a:gd name="T3" fmla="*/ 0 h 20"/>
                <a:gd name="T4" fmla="*/ 0 w 20"/>
                <a:gd name="T5" fmla="*/ 9 h 20"/>
                <a:gd name="T6" fmla="*/ 7 w 20"/>
                <a:gd name="T7" fmla="*/ 14 h 20"/>
                <a:gd name="T8" fmla="*/ 9 w 20"/>
                <a:gd name="T9" fmla="*/ 11 h 20"/>
                <a:gd name="T10" fmla="*/ 12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12" y="0"/>
                  </a:moveTo>
                  <a:lnTo>
                    <a:pt x="2" y="0"/>
                  </a:lnTo>
                  <a:lnTo>
                    <a:pt x="0" y="9"/>
                  </a:lnTo>
                  <a:lnTo>
                    <a:pt x="7" y="14"/>
                  </a:lnTo>
                  <a:lnTo>
                    <a:pt x="9" y="11"/>
                  </a:lnTo>
                  <a:lnTo>
                    <a:pt x="12"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85" name="Freeform 84"/>
            <p:cNvSpPr>
              <a:spLocks/>
            </p:cNvSpPr>
            <p:nvPr/>
          </p:nvSpPr>
          <p:spPr bwMode="auto">
            <a:xfrm>
              <a:off x="7466" y="1699"/>
              <a:ext cx="20" cy="20"/>
            </a:xfrm>
            <a:custGeom>
              <a:avLst/>
              <a:gdLst>
                <a:gd name="T0" fmla="*/ 11 w 20"/>
                <a:gd name="T1" fmla="*/ 0 h 20"/>
                <a:gd name="T2" fmla="*/ 0 w 20"/>
                <a:gd name="T3" fmla="*/ 7 h 20"/>
                <a:gd name="T4" fmla="*/ 2 w 20"/>
                <a:gd name="T5" fmla="*/ 16 h 20"/>
                <a:gd name="T6" fmla="*/ 4 w 20"/>
                <a:gd name="T7" fmla="*/ 16 h 20"/>
                <a:gd name="T8" fmla="*/ 16 w 20"/>
                <a:gd name="T9" fmla="*/ 9 h 20"/>
                <a:gd name="T10" fmla="*/ 11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11" y="0"/>
                  </a:moveTo>
                  <a:lnTo>
                    <a:pt x="0" y="7"/>
                  </a:lnTo>
                  <a:lnTo>
                    <a:pt x="2" y="16"/>
                  </a:lnTo>
                  <a:lnTo>
                    <a:pt x="4" y="16"/>
                  </a:lnTo>
                  <a:lnTo>
                    <a:pt x="16" y="9"/>
                  </a:lnTo>
                  <a:lnTo>
                    <a:pt x="11"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86" name="Freeform 85"/>
            <p:cNvSpPr>
              <a:spLocks/>
            </p:cNvSpPr>
            <p:nvPr/>
          </p:nvSpPr>
          <p:spPr bwMode="auto">
            <a:xfrm>
              <a:off x="7442" y="1706"/>
              <a:ext cx="27" cy="20"/>
            </a:xfrm>
            <a:custGeom>
              <a:avLst/>
              <a:gdLst>
                <a:gd name="T0" fmla="*/ 26 w 27"/>
                <a:gd name="T1" fmla="*/ 0 h 20"/>
                <a:gd name="T2" fmla="*/ 0 w 27"/>
                <a:gd name="T3" fmla="*/ 4 h 20"/>
                <a:gd name="T4" fmla="*/ 2 w 27"/>
                <a:gd name="T5" fmla="*/ 14 h 20"/>
                <a:gd name="T6" fmla="*/ 26 w 27"/>
                <a:gd name="T7" fmla="*/ 9 h 20"/>
                <a:gd name="T8" fmla="*/ 26 w 27"/>
                <a:gd name="T9" fmla="*/ 0 h 20"/>
              </a:gdLst>
              <a:ahLst/>
              <a:cxnLst>
                <a:cxn ang="0">
                  <a:pos x="T0" y="T1"/>
                </a:cxn>
                <a:cxn ang="0">
                  <a:pos x="T2" y="T3"/>
                </a:cxn>
                <a:cxn ang="0">
                  <a:pos x="T4" y="T5"/>
                </a:cxn>
                <a:cxn ang="0">
                  <a:pos x="T6" y="T7"/>
                </a:cxn>
                <a:cxn ang="0">
                  <a:pos x="T8" y="T9"/>
                </a:cxn>
              </a:cxnLst>
              <a:rect l="0" t="0" r="r" b="b"/>
              <a:pathLst>
                <a:path w="27" h="20">
                  <a:moveTo>
                    <a:pt x="26" y="0"/>
                  </a:moveTo>
                  <a:lnTo>
                    <a:pt x="0" y="4"/>
                  </a:lnTo>
                  <a:lnTo>
                    <a:pt x="2" y="14"/>
                  </a:lnTo>
                  <a:lnTo>
                    <a:pt x="26" y="9"/>
                  </a:lnTo>
                  <a:lnTo>
                    <a:pt x="26"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87" name="Freeform 86"/>
            <p:cNvSpPr>
              <a:spLocks/>
            </p:cNvSpPr>
            <p:nvPr/>
          </p:nvSpPr>
          <p:spPr bwMode="auto">
            <a:xfrm>
              <a:off x="7406" y="1711"/>
              <a:ext cx="41" cy="27"/>
            </a:xfrm>
            <a:custGeom>
              <a:avLst/>
              <a:gdLst>
                <a:gd name="T0" fmla="*/ 35 w 41"/>
                <a:gd name="T1" fmla="*/ 0 h 27"/>
                <a:gd name="T2" fmla="*/ 0 w 41"/>
                <a:gd name="T3" fmla="*/ 16 h 27"/>
                <a:gd name="T4" fmla="*/ 0 w 41"/>
                <a:gd name="T5" fmla="*/ 19 h 27"/>
                <a:gd name="T6" fmla="*/ 4 w 41"/>
                <a:gd name="T7" fmla="*/ 26 h 27"/>
                <a:gd name="T8" fmla="*/ 40 w 41"/>
                <a:gd name="T9" fmla="*/ 9 h 27"/>
                <a:gd name="T10" fmla="*/ 35 w 41"/>
                <a:gd name="T11" fmla="*/ 0 h 27"/>
              </a:gdLst>
              <a:ahLst/>
              <a:cxnLst>
                <a:cxn ang="0">
                  <a:pos x="T0" y="T1"/>
                </a:cxn>
                <a:cxn ang="0">
                  <a:pos x="T2" y="T3"/>
                </a:cxn>
                <a:cxn ang="0">
                  <a:pos x="T4" y="T5"/>
                </a:cxn>
                <a:cxn ang="0">
                  <a:pos x="T6" y="T7"/>
                </a:cxn>
                <a:cxn ang="0">
                  <a:pos x="T8" y="T9"/>
                </a:cxn>
                <a:cxn ang="0">
                  <a:pos x="T10" y="T11"/>
                </a:cxn>
              </a:cxnLst>
              <a:rect l="0" t="0" r="r" b="b"/>
              <a:pathLst>
                <a:path w="41" h="27">
                  <a:moveTo>
                    <a:pt x="35" y="0"/>
                  </a:moveTo>
                  <a:lnTo>
                    <a:pt x="0" y="16"/>
                  </a:lnTo>
                  <a:lnTo>
                    <a:pt x="0" y="19"/>
                  </a:lnTo>
                  <a:lnTo>
                    <a:pt x="4" y="26"/>
                  </a:lnTo>
                  <a:lnTo>
                    <a:pt x="40" y="9"/>
                  </a:lnTo>
                  <a:lnTo>
                    <a:pt x="35"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88" name="Freeform 87"/>
            <p:cNvSpPr>
              <a:spLocks/>
            </p:cNvSpPr>
            <p:nvPr/>
          </p:nvSpPr>
          <p:spPr bwMode="auto">
            <a:xfrm>
              <a:off x="7387" y="1730"/>
              <a:ext cx="24" cy="29"/>
            </a:xfrm>
            <a:custGeom>
              <a:avLst/>
              <a:gdLst>
                <a:gd name="T0" fmla="*/ 19 w 24"/>
                <a:gd name="T1" fmla="*/ 0 h 29"/>
                <a:gd name="T2" fmla="*/ 0 w 24"/>
                <a:gd name="T3" fmla="*/ 21 h 29"/>
                <a:gd name="T4" fmla="*/ 4 w 24"/>
                <a:gd name="T5" fmla="*/ 28 h 29"/>
                <a:gd name="T6" fmla="*/ 23 w 24"/>
                <a:gd name="T7" fmla="*/ 4 h 29"/>
                <a:gd name="T8" fmla="*/ 19 w 24"/>
                <a:gd name="T9" fmla="*/ 0 h 29"/>
              </a:gdLst>
              <a:ahLst/>
              <a:cxnLst>
                <a:cxn ang="0">
                  <a:pos x="T0" y="T1"/>
                </a:cxn>
                <a:cxn ang="0">
                  <a:pos x="T2" y="T3"/>
                </a:cxn>
                <a:cxn ang="0">
                  <a:pos x="T4" y="T5"/>
                </a:cxn>
                <a:cxn ang="0">
                  <a:pos x="T6" y="T7"/>
                </a:cxn>
                <a:cxn ang="0">
                  <a:pos x="T8" y="T9"/>
                </a:cxn>
              </a:cxnLst>
              <a:rect l="0" t="0" r="r" b="b"/>
              <a:pathLst>
                <a:path w="24" h="29">
                  <a:moveTo>
                    <a:pt x="19" y="0"/>
                  </a:moveTo>
                  <a:lnTo>
                    <a:pt x="0" y="21"/>
                  </a:lnTo>
                  <a:lnTo>
                    <a:pt x="4" y="28"/>
                  </a:lnTo>
                  <a:lnTo>
                    <a:pt x="23" y="4"/>
                  </a:lnTo>
                  <a:lnTo>
                    <a:pt x="1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89" name="Freeform 88"/>
            <p:cNvSpPr>
              <a:spLocks/>
            </p:cNvSpPr>
            <p:nvPr/>
          </p:nvSpPr>
          <p:spPr bwMode="auto">
            <a:xfrm>
              <a:off x="7356" y="1750"/>
              <a:ext cx="36" cy="26"/>
            </a:xfrm>
            <a:custGeom>
              <a:avLst/>
              <a:gdLst>
                <a:gd name="T0" fmla="*/ 31 w 36"/>
                <a:gd name="T1" fmla="*/ 0 h 26"/>
                <a:gd name="T2" fmla="*/ 0 w 36"/>
                <a:gd name="T3" fmla="*/ 16 h 26"/>
                <a:gd name="T4" fmla="*/ 4 w 36"/>
                <a:gd name="T5" fmla="*/ 26 h 26"/>
                <a:gd name="T6" fmla="*/ 36 w 36"/>
                <a:gd name="T7" fmla="*/ 9 h 26"/>
                <a:gd name="T8" fmla="*/ 31 w 36"/>
                <a:gd name="T9" fmla="*/ 0 h 26"/>
              </a:gdLst>
              <a:ahLst/>
              <a:cxnLst>
                <a:cxn ang="0">
                  <a:pos x="T0" y="T1"/>
                </a:cxn>
                <a:cxn ang="0">
                  <a:pos x="T2" y="T3"/>
                </a:cxn>
                <a:cxn ang="0">
                  <a:pos x="T4" y="T5"/>
                </a:cxn>
                <a:cxn ang="0">
                  <a:pos x="T6" y="T7"/>
                </a:cxn>
                <a:cxn ang="0">
                  <a:pos x="T8" y="T9"/>
                </a:cxn>
              </a:cxnLst>
              <a:rect l="0" t="0" r="r" b="b"/>
              <a:pathLst>
                <a:path w="36" h="26">
                  <a:moveTo>
                    <a:pt x="31" y="0"/>
                  </a:moveTo>
                  <a:lnTo>
                    <a:pt x="0" y="16"/>
                  </a:lnTo>
                  <a:lnTo>
                    <a:pt x="4" y="26"/>
                  </a:lnTo>
                  <a:lnTo>
                    <a:pt x="36" y="9"/>
                  </a:lnTo>
                  <a:lnTo>
                    <a:pt x="31"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90" name="Freeform 89"/>
            <p:cNvSpPr>
              <a:spLocks/>
            </p:cNvSpPr>
            <p:nvPr/>
          </p:nvSpPr>
          <p:spPr bwMode="auto">
            <a:xfrm>
              <a:off x="7805" y="1521"/>
              <a:ext cx="20" cy="20"/>
            </a:xfrm>
            <a:custGeom>
              <a:avLst/>
              <a:gdLst>
                <a:gd name="T0" fmla="*/ 7 w 20"/>
                <a:gd name="T1" fmla="*/ 0 h 20"/>
                <a:gd name="T2" fmla="*/ 0 w 20"/>
                <a:gd name="T3" fmla="*/ 12 h 20"/>
                <a:gd name="T4" fmla="*/ 7 w 20"/>
                <a:gd name="T5" fmla="*/ 19 h 20"/>
                <a:gd name="T6" fmla="*/ 16 w 20"/>
                <a:gd name="T7" fmla="*/ 4 h 20"/>
                <a:gd name="T8" fmla="*/ 7 w 20"/>
                <a:gd name="T9" fmla="*/ 0 h 20"/>
              </a:gdLst>
              <a:ahLst/>
              <a:cxnLst>
                <a:cxn ang="0">
                  <a:pos x="T0" y="T1"/>
                </a:cxn>
                <a:cxn ang="0">
                  <a:pos x="T2" y="T3"/>
                </a:cxn>
                <a:cxn ang="0">
                  <a:pos x="T4" y="T5"/>
                </a:cxn>
                <a:cxn ang="0">
                  <a:pos x="T6" y="T7"/>
                </a:cxn>
                <a:cxn ang="0">
                  <a:pos x="T8" y="T9"/>
                </a:cxn>
              </a:cxnLst>
              <a:rect l="0" t="0" r="r" b="b"/>
              <a:pathLst>
                <a:path w="20" h="20">
                  <a:moveTo>
                    <a:pt x="7" y="0"/>
                  </a:moveTo>
                  <a:lnTo>
                    <a:pt x="0" y="12"/>
                  </a:lnTo>
                  <a:lnTo>
                    <a:pt x="7" y="19"/>
                  </a:lnTo>
                  <a:lnTo>
                    <a:pt x="16" y="4"/>
                  </a:lnTo>
                  <a:lnTo>
                    <a:pt x="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91" name="Freeform 90"/>
            <p:cNvSpPr>
              <a:spLocks/>
            </p:cNvSpPr>
            <p:nvPr/>
          </p:nvSpPr>
          <p:spPr bwMode="auto">
            <a:xfrm>
              <a:off x="7774" y="1531"/>
              <a:ext cx="38" cy="24"/>
            </a:xfrm>
            <a:custGeom>
              <a:avLst/>
              <a:gdLst>
                <a:gd name="T0" fmla="*/ 33 w 38"/>
                <a:gd name="T1" fmla="*/ 0 h 24"/>
                <a:gd name="T2" fmla="*/ 0 w 38"/>
                <a:gd name="T3" fmla="*/ 14 h 24"/>
                <a:gd name="T4" fmla="*/ 4 w 38"/>
                <a:gd name="T5" fmla="*/ 23 h 24"/>
                <a:gd name="T6" fmla="*/ 38 w 38"/>
                <a:gd name="T7" fmla="*/ 9 h 24"/>
                <a:gd name="T8" fmla="*/ 33 w 38"/>
                <a:gd name="T9" fmla="*/ 0 h 24"/>
              </a:gdLst>
              <a:ahLst/>
              <a:cxnLst>
                <a:cxn ang="0">
                  <a:pos x="T0" y="T1"/>
                </a:cxn>
                <a:cxn ang="0">
                  <a:pos x="T2" y="T3"/>
                </a:cxn>
                <a:cxn ang="0">
                  <a:pos x="T4" y="T5"/>
                </a:cxn>
                <a:cxn ang="0">
                  <a:pos x="T6" y="T7"/>
                </a:cxn>
                <a:cxn ang="0">
                  <a:pos x="T8" y="T9"/>
                </a:cxn>
              </a:cxnLst>
              <a:rect l="0" t="0" r="r" b="b"/>
              <a:pathLst>
                <a:path w="38" h="24">
                  <a:moveTo>
                    <a:pt x="33" y="0"/>
                  </a:moveTo>
                  <a:lnTo>
                    <a:pt x="0" y="14"/>
                  </a:lnTo>
                  <a:lnTo>
                    <a:pt x="4" y="23"/>
                  </a:lnTo>
                  <a:lnTo>
                    <a:pt x="38" y="9"/>
                  </a:lnTo>
                  <a:lnTo>
                    <a:pt x="33"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92" name="Freeform 91"/>
            <p:cNvSpPr>
              <a:spLocks/>
            </p:cNvSpPr>
            <p:nvPr/>
          </p:nvSpPr>
          <p:spPr bwMode="auto">
            <a:xfrm>
              <a:off x="2395" y="1538"/>
              <a:ext cx="48" cy="24"/>
            </a:xfrm>
            <a:custGeom>
              <a:avLst/>
              <a:gdLst>
                <a:gd name="T0" fmla="*/ 4 w 48"/>
                <a:gd name="T1" fmla="*/ 0 h 24"/>
                <a:gd name="T2" fmla="*/ 0 w 48"/>
                <a:gd name="T3" fmla="*/ 9 h 24"/>
                <a:gd name="T4" fmla="*/ 43 w 48"/>
                <a:gd name="T5" fmla="*/ 23 h 24"/>
                <a:gd name="T6" fmla="*/ 48 w 48"/>
                <a:gd name="T7" fmla="*/ 14 h 24"/>
                <a:gd name="T8" fmla="*/ 4 w 48"/>
                <a:gd name="T9" fmla="*/ 0 h 24"/>
              </a:gdLst>
              <a:ahLst/>
              <a:cxnLst>
                <a:cxn ang="0">
                  <a:pos x="T0" y="T1"/>
                </a:cxn>
                <a:cxn ang="0">
                  <a:pos x="T2" y="T3"/>
                </a:cxn>
                <a:cxn ang="0">
                  <a:pos x="T4" y="T5"/>
                </a:cxn>
                <a:cxn ang="0">
                  <a:pos x="T6" y="T7"/>
                </a:cxn>
                <a:cxn ang="0">
                  <a:pos x="T8" y="T9"/>
                </a:cxn>
              </a:cxnLst>
              <a:rect l="0" t="0" r="r" b="b"/>
              <a:pathLst>
                <a:path w="48" h="24">
                  <a:moveTo>
                    <a:pt x="4" y="0"/>
                  </a:moveTo>
                  <a:lnTo>
                    <a:pt x="0" y="9"/>
                  </a:lnTo>
                  <a:lnTo>
                    <a:pt x="43" y="23"/>
                  </a:lnTo>
                  <a:lnTo>
                    <a:pt x="48" y="14"/>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93" name="Freeform 92"/>
            <p:cNvSpPr>
              <a:spLocks/>
            </p:cNvSpPr>
            <p:nvPr/>
          </p:nvSpPr>
          <p:spPr bwMode="auto">
            <a:xfrm>
              <a:off x="2438" y="1553"/>
              <a:ext cx="53" cy="43"/>
            </a:xfrm>
            <a:custGeom>
              <a:avLst/>
              <a:gdLst>
                <a:gd name="T0" fmla="*/ 4 w 53"/>
                <a:gd name="T1" fmla="*/ 0 h 43"/>
                <a:gd name="T2" fmla="*/ 0 w 53"/>
                <a:gd name="T3" fmla="*/ 9 h 43"/>
                <a:gd name="T4" fmla="*/ 45 w 53"/>
                <a:gd name="T5" fmla="*/ 43 h 43"/>
                <a:gd name="T6" fmla="*/ 52 w 53"/>
                <a:gd name="T7" fmla="*/ 36 h 43"/>
                <a:gd name="T8" fmla="*/ 50 w 53"/>
                <a:gd name="T9" fmla="*/ 36 h 43"/>
                <a:gd name="T10" fmla="*/ 4 w 53"/>
                <a:gd name="T11" fmla="*/ 0 h 43"/>
              </a:gdLst>
              <a:ahLst/>
              <a:cxnLst>
                <a:cxn ang="0">
                  <a:pos x="T0" y="T1"/>
                </a:cxn>
                <a:cxn ang="0">
                  <a:pos x="T2" y="T3"/>
                </a:cxn>
                <a:cxn ang="0">
                  <a:pos x="T4" y="T5"/>
                </a:cxn>
                <a:cxn ang="0">
                  <a:pos x="T6" y="T7"/>
                </a:cxn>
                <a:cxn ang="0">
                  <a:pos x="T8" y="T9"/>
                </a:cxn>
                <a:cxn ang="0">
                  <a:pos x="T10" y="T11"/>
                </a:cxn>
              </a:cxnLst>
              <a:rect l="0" t="0" r="r" b="b"/>
              <a:pathLst>
                <a:path w="53" h="43">
                  <a:moveTo>
                    <a:pt x="4" y="0"/>
                  </a:moveTo>
                  <a:lnTo>
                    <a:pt x="0" y="9"/>
                  </a:lnTo>
                  <a:lnTo>
                    <a:pt x="45" y="43"/>
                  </a:lnTo>
                  <a:lnTo>
                    <a:pt x="52" y="36"/>
                  </a:lnTo>
                  <a:lnTo>
                    <a:pt x="50" y="36"/>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94" name="Freeform 93"/>
            <p:cNvSpPr>
              <a:spLocks/>
            </p:cNvSpPr>
            <p:nvPr/>
          </p:nvSpPr>
          <p:spPr bwMode="auto">
            <a:xfrm>
              <a:off x="2481" y="1589"/>
              <a:ext cx="46" cy="50"/>
            </a:xfrm>
            <a:custGeom>
              <a:avLst/>
              <a:gdLst>
                <a:gd name="T0" fmla="*/ 9 w 46"/>
                <a:gd name="T1" fmla="*/ 0 h 50"/>
                <a:gd name="T2" fmla="*/ 0 w 46"/>
                <a:gd name="T3" fmla="*/ 4 h 50"/>
                <a:gd name="T4" fmla="*/ 35 w 46"/>
                <a:gd name="T5" fmla="*/ 50 h 50"/>
                <a:gd name="T6" fmla="*/ 45 w 46"/>
                <a:gd name="T7" fmla="*/ 45 h 50"/>
                <a:gd name="T8" fmla="*/ 9 w 46"/>
                <a:gd name="T9" fmla="*/ 0 h 50"/>
              </a:gdLst>
              <a:ahLst/>
              <a:cxnLst>
                <a:cxn ang="0">
                  <a:pos x="T0" y="T1"/>
                </a:cxn>
                <a:cxn ang="0">
                  <a:pos x="T2" y="T3"/>
                </a:cxn>
                <a:cxn ang="0">
                  <a:pos x="T4" y="T5"/>
                </a:cxn>
                <a:cxn ang="0">
                  <a:pos x="T6" y="T7"/>
                </a:cxn>
                <a:cxn ang="0">
                  <a:pos x="T8" y="T9"/>
                </a:cxn>
              </a:cxnLst>
              <a:rect l="0" t="0" r="r" b="b"/>
              <a:pathLst>
                <a:path w="46" h="50">
                  <a:moveTo>
                    <a:pt x="9" y="0"/>
                  </a:moveTo>
                  <a:lnTo>
                    <a:pt x="0" y="4"/>
                  </a:lnTo>
                  <a:lnTo>
                    <a:pt x="35" y="50"/>
                  </a:lnTo>
                  <a:lnTo>
                    <a:pt x="45" y="45"/>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95" name="Freeform 94"/>
            <p:cNvSpPr>
              <a:spLocks/>
            </p:cNvSpPr>
            <p:nvPr/>
          </p:nvSpPr>
          <p:spPr bwMode="auto">
            <a:xfrm>
              <a:off x="2518" y="1634"/>
              <a:ext cx="24" cy="43"/>
            </a:xfrm>
            <a:custGeom>
              <a:avLst/>
              <a:gdLst>
                <a:gd name="T0" fmla="*/ 9 w 24"/>
                <a:gd name="T1" fmla="*/ 0 h 43"/>
                <a:gd name="T2" fmla="*/ 0 w 24"/>
                <a:gd name="T3" fmla="*/ 4 h 43"/>
                <a:gd name="T4" fmla="*/ 14 w 24"/>
                <a:gd name="T5" fmla="*/ 43 h 43"/>
                <a:gd name="T6" fmla="*/ 24 w 24"/>
                <a:gd name="T7" fmla="*/ 43 h 43"/>
                <a:gd name="T8" fmla="*/ 24 w 24"/>
                <a:gd name="T9" fmla="*/ 40 h 43"/>
                <a:gd name="T10" fmla="*/ 9 w 24"/>
                <a:gd name="T11" fmla="*/ 0 h 43"/>
              </a:gdLst>
              <a:ahLst/>
              <a:cxnLst>
                <a:cxn ang="0">
                  <a:pos x="T0" y="T1"/>
                </a:cxn>
                <a:cxn ang="0">
                  <a:pos x="T2" y="T3"/>
                </a:cxn>
                <a:cxn ang="0">
                  <a:pos x="T4" y="T5"/>
                </a:cxn>
                <a:cxn ang="0">
                  <a:pos x="T6" y="T7"/>
                </a:cxn>
                <a:cxn ang="0">
                  <a:pos x="T8" y="T9"/>
                </a:cxn>
                <a:cxn ang="0">
                  <a:pos x="T10" y="T11"/>
                </a:cxn>
              </a:cxnLst>
              <a:rect l="0" t="0" r="r" b="b"/>
              <a:pathLst>
                <a:path w="24" h="43">
                  <a:moveTo>
                    <a:pt x="9" y="0"/>
                  </a:moveTo>
                  <a:lnTo>
                    <a:pt x="0" y="4"/>
                  </a:lnTo>
                  <a:lnTo>
                    <a:pt x="14" y="43"/>
                  </a:lnTo>
                  <a:lnTo>
                    <a:pt x="24" y="43"/>
                  </a:lnTo>
                  <a:lnTo>
                    <a:pt x="24" y="40"/>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96" name="Freeform 95"/>
            <p:cNvSpPr>
              <a:spLocks/>
            </p:cNvSpPr>
            <p:nvPr/>
          </p:nvSpPr>
          <p:spPr bwMode="auto">
            <a:xfrm>
              <a:off x="2522" y="1673"/>
              <a:ext cx="20" cy="33"/>
            </a:xfrm>
            <a:custGeom>
              <a:avLst/>
              <a:gdLst>
                <a:gd name="T0" fmla="*/ 9 w 20"/>
                <a:gd name="T1" fmla="*/ 0 h 33"/>
                <a:gd name="T2" fmla="*/ 0 w 20"/>
                <a:gd name="T3" fmla="*/ 26 h 33"/>
                <a:gd name="T4" fmla="*/ 7 w 20"/>
                <a:gd name="T5" fmla="*/ 33 h 33"/>
                <a:gd name="T6" fmla="*/ 9 w 20"/>
                <a:gd name="T7" fmla="*/ 31 h 33"/>
                <a:gd name="T8" fmla="*/ 19 w 20"/>
                <a:gd name="T9" fmla="*/ 4 h 33"/>
                <a:gd name="T10" fmla="*/ 9 w 20"/>
                <a:gd name="T11" fmla="*/ 0 h 33"/>
              </a:gdLst>
              <a:ahLst/>
              <a:cxnLst>
                <a:cxn ang="0">
                  <a:pos x="T0" y="T1"/>
                </a:cxn>
                <a:cxn ang="0">
                  <a:pos x="T2" y="T3"/>
                </a:cxn>
                <a:cxn ang="0">
                  <a:pos x="T4" y="T5"/>
                </a:cxn>
                <a:cxn ang="0">
                  <a:pos x="T6" y="T7"/>
                </a:cxn>
                <a:cxn ang="0">
                  <a:pos x="T8" y="T9"/>
                </a:cxn>
                <a:cxn ang="0">
                  <a:pos x="T10" y="T11"/>
                </a:cxn>
              </a:cxnLst>
              <a:rect l="0" t="0" r="r" b="b"/>
              <a:pathLst>
                <a:path w="20" h="33">
                  <a:moveTo>
                    <a:pt x="9" y="0"/>
                  </a:moveTo>
                  <a:lnTo>
                    <a:pt x="0" y="26"/>
                  </a:lnTo>
                  <a:lnTo>
                    <a:pt x="7" y="33"/>
                  </a:lnTo>
                  <a:lnTo>
                    <a:pt x="9" y="31"/>
                  </a:lnTo>
                  <a:lnTo>
                    <a:pt x="19" y="4"/>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97" name="Freeform 96"/>
            <p:cNvSpPr>
              <a:spLocks/>
            </p:cNvSpPr>
            <p:nvPr/>
          </p:nvSpPr>
          <p:spPr bwMode="auto">
            <a:xfrm>
              <a:off x="2498" y="1697"/>
              <a:ext cx="32" cy="24"/>
            </a:xfrm>
            <a:custGeom>
              <a:avLst/>
              <a:gdLst>
                <a:gd name="T0" fmla="*/ 26 w 32"/>
                <a:gd name="T1" fmla="*/ 0 h 24"/>
                <a:gd name="T2" fmla="*/ 0 w 32"/>
                <a:gd name="T3" fmla="*/ 14 h 24"/>
                <a:gd name="T4" fmla="*/ 2 w 32"/>
                <a:gd name="T5" fmla="*/ 23 h 24"/>
                <a:gd name="T6" fmla="*/ 4 w 32"/>
                <a:gd name="T7" fmla="*/ 23 h 24"/>
                <a:gd name="T8" fmla="*/ 31 w 32"/>
                <a:gd name="T9" fmla="*/ 9 h 24"/>
                <a:gd name="T10" fmla="*/ 26 w 32"/>
                <a:gd name="T11" fmla="*/ 0 h 24"/>
              </a:gdLst>
              <a:ahLst/>
              <a:cxnLst>
                <a:cxn ang="0">
                  <a:pos x="T0" y="T1"/>
                </a:cxn>
                <a:cxn ang="0">
                  <a:pos x="T2" y="T3"/>
                </a:cxn>
                <a:cxn ang="0">
                  <a:pos x="T4" y="T5"/>
                </a:cxn>
                <a:cxn ang="0">
                  <a:pos x="T6" y="T7"/>
                </a:cxn>
                <a:cxn ang="0">
                  <a:pos x="T8" y="T9"/>
                </a:cxn>
                <a:cxn ang="0">
                  <a:pos x="T10" y="T11"/>
                </a:cxn>
              </a:cxnLst>
              <a:rect l="0" t="0" r="r" b="b"/>
              <a:pathLst>
                <a:path w="32" h="24">
                  <a:moveTo>
                    <a:pt x="26" y="0"/>
                  </a:moveTo>
                  <a:lnTo>
                    <a:pt x="0" y="14"/>
                  </a:lnTo>
                  <a:lnTo>
                    <a:pt x="2" y="23"/>
                  </a:lnTo>
                  <a:lnTo>
                    <a:pt x="4" y="23"/>
                  </a:lnTo>
                  <a:lnTo>
                    <a:pt x="31" y="9"/>
                  </a:lnTo>
                  <a:lnTo>
                    <a:pt x="26"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98" name="Freeform 97"/>
            <p:cNvSpPr>
              <a:spLocks/>
            </p:cNvSpPr>
            <p:nvPr/>
          </p:nvSpPr>
          <p:spPr bwMode="auto">
            <a:xfrm>
              <a:off x="2398" y="1716"/>
              <a:ext cx="103" cy="20"/>
            </a:xfrm>
            <a:custGeom>
              <a:avLst/>
              <a:gdLst>
                <a:gd name="T0" fmla="*/ 0 w 103"/>
                <a:gd name="T1" fmla="*/ 0 h 20"/>
                <a:gd name="T2" fmla="*/ 103 w 103"/>
                <a:gd name="T3" fmla="*/ 0 h 20"/>
              </a:gdLst>
              <a:ahLst/>
              <a:cxnLst>
                <a:cxn ang="0">
                  <a:pos x="T0" y="T1"/>
                </a:cxn>
                <a:cxn ang="0">
                  <a:pos x="T2" y="T3"/>
                </a:cxn>
              </a:cxnLst>
              <a:rect l="0" t="0" r="r" b="b"/>
              <a:pathLst>
                <a:path w="103" h="20">
                  <a:moveTo>
                    <a:pt x="0" y="0"/>
                  </a:moveTo>
                  <a:lnTo>
                    <a:pt x="103" y="0"/>
                  </a:lnTo>
                </a:path>
              </a:pathLst>
            </a:custGeom>
            <a:noFill/>
            <a:ln w="7366">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AU"/>
            </a:p>
          </p:txBody>
        </p:sp>
        <p:sp>
          <p:nvSpPr>
            <p:cNvPr id="99" name="Freeform 98"/>
            <p:cNvSpPr>
              <a:spLocks/>
            </p:cNvSpPr>
            <p:nvPr/>
          </p:nvSpPr>
          <p:spPr bwMode="auto">
            <a:xfrm>
              <a:off x="2338" y="1704"/>
              <a:ext cx="60" cy="20"/>
            </a:xfrm>
            <a:custGeom>
              <a:avLst/>
              <a:gdLst>
                <a:gd name="T0" fmla="*/ 2 w 60"/>
                <a:gd name="T1" fmla="*/ 0 h 20"/>
                <a:gd name="T2" fmla="*/ 0 w 60"/>
                <a:gd name="T3" fmla="*/ 9 h 20"/>
                <a:gd name="T4" fmla="*/ 60 w 60"/>
                <a:gd name="T5" fmla="*/ 16 h 20"/>
                <a:gd name="T6" fmla="*/ 60 w 60"/>
                <a:gd name="T7" fmla="*/ 7 h 20"/>
                <a:gd name="T8" fmla="*/ 2 w 60"/>
                <a:gd name="T9" fmla="*/ 0 h 20"/>
              </a:gdLst>
              <a:ahLst/>
              <a:cxnLst>
                <a:cxn ang="0">
                  <a:pos x="T0" y="T1"/>
                </a:cxn>
                <a:cxn ang="0">
                  <a:pos x="T2" y="T3"/>
                </a:cxn>
                <a:cxn ang="0">
                  <a:pos x="T4" y="T5"/>
                </a:cxn>
                <a:cxn ang="0">
                  <a:pos x="T6" y="T7"/>
                </a:cxn>
                <a:cxn ang="0">
                  <a:pos x="T8" y="T9"/>
                </a:cxn>
              </a:cxnLst>
              <a:rect l="0" t="0" r="r" b="b"/>
              <a:pathLst>
                <a:path w="60" h="20">
                  <a:moveTo>
                    <a:pt x="2" y="0"/>
                  </a:moveTo>
                  <a:lnTo>
                    <a:pt x="0" y="9"/>
                  </a:lnTo>
                  <a:lnTo>
                    <a:pt x="60" y="16"/>
                  </a:lnTo>
                  <a:lnTo>
                    <a:pt x="60" y="7"/>
                  </a:lnTo>
                  <a:lnTo>
                    <a:pt x="2"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00" name="Freeform 99"/>
            <p:cNvSpPr>
              <a:spLocks/>
            </p:cNvSpPr>
            <p:nvPr/>
          </p:nvSpPr>
          <p:spPr bwMode="auto">
            <a:xfrm>
              <a:off x="2301" y="1685"/>
              <a:ext cx="41" cy="29"/>
            </a:xfrm>
            <a:custGeom>
              <a:avLst/>
              <a:gdLst>
                <a:gd name="T0" fmla="*/ 7 w 41"/>
                <a:gd name="T1" fmla="*/ 0 h 29"/>
                <a:gd name="T2" fmla="*/ 0 w 41"/>
                <a:gd name="T3" fmla="*/ 7 h 29"/>
                <a:gd name="T4" fmla="*/ 2 w 41"/>
                <a:gd name="T5" fmla="*/ 7 h 29"/>
                <a:gd name="T6" fmla="*/ 35 w 41"/>
                <a:gd name="T7" fmla="*/ 28 h 29"/>
                <a:gd name="T8" fmla="*/ 40 w 41"/>
                <a:gd name="T9" fmla="*/ 19 h 29"/>
                <a:gd name="T10" fmla="*/ 7 w 41"/>
                <a:gd name="T11" fmla="*/ 0 h 29"/>
              </a:gdLst>
              <a:ahLst/>
              <a:cxnLst>
                <a:cxn ang="0">
                  <a:pos x="T0" y="T1"/>
                </a:cxn>
                <a:cxn ang="0">
                  <a:pos x="T2" y="T3"/>
                </a:cxn>
                <a:cxn ang="0">
                  <a:pos x="T4" y="T5"/>
                </a:cxn>
                <a:cxn ang="0">
                  <a:pos x="T6" y="T7"/>
                </a:cxn>
                <a:cxn ang="0">
                  <a:pos x="T8" y="T9"/>
                </a:cxn>
                <a:cxn ang="0">
                  <a:pos x="T10" y="T11"/>
                </a:cxn>
              </a:cxnLst>
              <a:rect l="0" t="0" r="r" b="b"/>
              <a:pathLst>
                <a:path w="41" h="29">
                  <a:moveTo>
                    <a:pt x="7" y="0"/>
                  </a:moveTo>
                  <a:lnTo>
                    <a:pt x="0" y="7"/>
                  </a:lnTo>
                  <a:lnTo>
                    <a:pt x="2" y="7"/>
                  </a:lnTo>
                  <a:lnTo>
                    <a:pt x="35" y="28"/>
                  </a:lnTo>
                  <a:lnTo>
                    <a:pt x="40" y="19"/>
                  </a:lnTo>
                  <a:lnTo>
                    <a:pt x="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01" name="Freeform 100"/>
            <p:cNvSpPr>
              <a:spLocks/>
            </p:cNvSpPr>
            <p:nvPr/>
          </p:nvSpPr>
          <p:spPr bwMode="auto">
            <a:xfrm>
              <a:off x="2287" y="1661"/>
              <a:ext cx="24" cy="31"/>
            </a:xfrm>
            <a:custGeom>
              <a:avLst/>
              <a:gdLst>
                <a:gd name="T0" fmla="*/ 9 w 24"/>
                <a:gd name="T1" fmla="*/ 0 h 31"/>
                <a:gd name="T2" fmla="*/ 0 w 24"/>
                <a:gd name="T3" fmla="*/ 0 h 31"/>
                <a:gd name="T4" fmla="*/ 0 w 24"/>
                <a:gd name="T5" fmla="*/ 2 h 31"/>
                <a:gd name="T6" fmla="*/ 14 w 24"/>
                <a:gd name="T7" fmla="*/ 31 h 31"/>
                <a:gd name="T8" fmla="*/ 24 w 24"/>
                <a:gd name="T9" fmla="*/ 26 h 31"/>
                <a:gd name="T10" fmla="*/ 9 w 24"/>
                <a:gd name="T11" fmla="*/ 0 h 31"/>
              </a:gdLst>
              <a:ahLst/>
              <a:cxnLst>
                <a:cxn ang="0">
                  <a:pos x="T0" y="T1"/>
                </a:cxn>
                <a:cxn ang="0">
                  <a:pos x="T2" y="T3"/>
                </a:cxn>
                <a:cxn ang="0">
                  <a:pos x="T4" y="T5"/>
                </a:cxn>
                <a:cxn ang="0">
                  <a:pos x="T6" y="T7"/>
                </a:cxn>
                <a:cxn ang="0">
                  <a:pos x="T8" y="T9"/>
                </a:cxn>
                <a:cxn ang="0">
                  <a:pos x="T10" y="T11"/>
                </a:cxn>
              </a:cxnLst>
              <a:rect l="0" t="0" r="r" b="b"/>
              <a:pathLst>
                <a:path w="24" h="31">
                  <a:moveTo>
                    <a:pt x="9" y="0"/>
                  </a:moveTo>
                  <a:lnTo>
                    <a:pt x="0" y="0"/>
                  </a:lnTo>
                  <a:lnTo>
                    <a:pt x="0" y="2"/>
                  </a:lnTo>
                  <a:lnTo>
                    <a:pt x="14" y="31"/>
                  </a:lnTo>
                  <a:lnTo>
                    <a:pt x="24" y="26"/>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02" name="Freeform 101"/>
            <p:cNvSpPr>
              <a:spLocks/>
            </p:cNvSpPr>
            <p:nvPr/>
          </p:nvSpPr>
          <p:spPr bwMode="auto">
            <a:xfrm>
              <a:off x="2287" y="1627"/>
              <a:ext cx="26" cy="38"/>
            </a:xfrm>
            <a:custGeom>
              <a:avLst/>
              <a:gdLst>
                <a:gd name="T0" fmla="*/ 16 w 26"/>
                <a:gd name="T1" fmla="*/ 0 h 38"/>
                <a:gd name="T2" fmla="*/ 0 w 26"/>
                <a:gd name="T3" fmla="*/ 33 h 38"/>
                <a:gd name="T4" fmla="*/ 9 w 26"/>
                <a:gd name="T5" fmla="*/ 38 h 38"/>
                <a:gd name="T6" fmla="*/ 26 w 26"/>
                <a:gd name="T7" fmla="*/ 4 h 38"/>
                <a:gd name="T8" fmla="*/ 16 w 26"/>
                <a:gd name="T9" fmla="*/ 0 h 38"/>
              </a:gdLst>
              <a:ahLst/>
              <a:cxnLst>
                <a:cxn ang="0">
                  <a:pos x="T0" y="T1"/>
                </a:cxn>
                <a:cxn ang="0">
                  <a:pos x="T2" y="T3"/>
                </a:cxn>
                <a:cxn ang="0">
                  <a:pos x="T4" y="T5"/>
                </a:cxn>
                <a:cxn ang="0">
                  <a:pos x="T6" y="T7"/>
                </a:cxn>
                <a:cxn ang="0">
                  <a:pos x="T8" y="T9"/>
                </a:cxn>
              </a:cxnLst>
              <a:rect l="0" t="0" r="r" b="b"/>
              <a:pathLst>
                <a:path w="26" h="38">
                  <a:moveTo>
                    <a:pt x="16" y="0"/>
                  </a:moveTo>
                  <a:lnTo>
                    <a:pt x="0" y="33"/>
                  </a:lnTo>
                  <a:lnTo>
                    <a:pt x="9" y="38"/>
                  </a:lnTo>
                  <a:lnTo>
                    <a:pt x="26" y="4"/>
                  </a:lnTo>
                  <a:lnTo>
                    <a:pt x="16"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03" name="Freeform 102"/>
            <p:cNvSpPr>
              <a:spLocks/>
            </p:cNvSpPr>
            <p:nvPr/>
          </p:nvSpPr>
          <p:spPr bwMode="auto">
            <a:xfrm>
              <a:off x="2304" y="1567"/>
              <a:ext cx="48" cy="65"/>
            </a:xfrm>
            <a:custGeom>
              <a:avLst/>
              <a:gdLst>
                <a:gd name="T0" fmla="*/ 40 w 48"/>
                <a:gd name="T1" fmla="*/ 0 h 65"/>
                <a:gd name="T2" fmla="*/ 38 w 48"/>
                <a:gd name="T3" fmla="*/ 0 h 65"/>
                <a:gd name="T4" fmla="*/ 0 w 48"/>
                <a:gd name="T5" fmla="*/ 60 h 65"/>
                <a:gd name="T6" fmla="*/ 9 w 48"/>
                <a:gd name="T7" fmla="*/ 64 h 65"/>
                <a:gd name="T8" fmla="*/ 48 w 48"/>
                <a:gd name="T9" fmla="*/ 4 h 65"/>
                <a:gd name="T10" fmla="*/ 40 w 48"/>
                <a:gd name="T11" fmla="*/ 0 h 65"/>
              </a:gdLst>
              <a:ahLst/>
              <a:cxnLst>
                <a:cxn ang="0">
                  <a:pos x="T0" y="T1"/>
                </a:cxn>
                <a:cxn ang="0">
                  <a:pos x="T2" y="T3"/>
                </a:cxn>
                <a:cxn ang="0">
                  <a:pos x="T4" y="T5"/>
                </a:cxn>
                <a:cxn ang="0">
                  <a:pos x="T6" y="T7"/>
                </a:cxn>
                <a:cxn ang="0">
                  <a:pos x="T8" y="T9"/>
                </a:cxn>
                <a:cxn ang="0">
                  <a:pos x="T10" y="T11"/>
                </a:cxn>
              </a:cxnLst>
              <a:rect l="0" t="0" r="r" b="b"/>
              <a:pathLst>
                <a:path w="48" h="65">
                  <a:moveTo>
                    <a:pt x="40" y="0"/>
                  </a:moveTo>
                  <a:lnTo>
                    <a:pt x="38" y="0"/>
                  </a:lnTo>
                  <a:lnTo>
                    <a:pt x="0" y="60"/>
                  </a:lnTo>
                  <a:lnTo>
                    <a:pt x="9" y="64"/>
                  </a:lnTo>
                  <a:lnTo>
                    <a:pt x="48" y="4"/>
                  </a:lnTo>
                  <a:lnTo>
                    <a:pt x="40"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04" name="Freeform 103"/>
            <p:cNvSpPr>
              <a:spLocks/>
            </p:cNvSpPr>
            <p:nvPr/>
          </p:nvSpPr>
          <p:spPr bwMode="auto">
            <a:xfrm>
              <a:off x="2345" y="1546"/>
              <a:ext cx="26" cy="26"/>
            </a:xfrm>
            <a:custGeom>
              <a:avLst/>
              <a:gdLst>
                <a:gd name="T0" fmla="*/ 23 w 26"/>
                <a:gd name="T1" fmla="*/ 0 h 26"/>
                <a:gd name="T2" fmla="*/ 21 w 26"/>
                <a:gd name="T3" fmla="*/ 0 h 26"/>
                <a:gd name="T4" fmla="*/ 0 w 26"/>
                <a:gd name="T5" fmla="*/ 21 h 26"/>
                <a:gd name="T6" fmla="*/ 4 w 26"/>
                <a:gd name="T7" fmla="*/ 26 h 26"/>
                <a:gd name="T8" fmla="*/ 26 w 26"/>
                <a:gd name="T9" fmla="*/ 7 h 26"/>
                <a:gd name="T10" fmla="*/ 23 w 26"/>
                <a:gd name="T11" fmla="*/ 0 h 26"/>
              </a:gdLst>
              <a:ahLst/>
              <a:cxnLst>
                <a:cxn ang="0">
                  <a:pos x="T0" y="T1"/>
                </a:cxn>
                <a:cxn ang="0">
                  <a:pos x="T2" y="T3"/>
                </a:cxn>
                <a:cxn ang="0">
                  <a:pos x="T4" y="T5"/>
                </a:cxn>
                <a:cxn ang="0">
                  <a:pos x="T6" y="T7"/>
                </a:cxn>
                <a:cxn ang="0">
                  <a:pos x="T8" y="T9"/>
                </a:cxn>
                <a:cxn ang="0">
                  <a:pos x="T10" y="T11"/>
                </a:cxn>
              </a:cxnLst>
              <a:rect l="0" t="0" r="r" b="b"/>
              <a:pathLst>
                <a:path w="26" h="26">
                  <a:moveTo>
                    <a:pt x="23" y="0"/>
                  </a:moveTo>
                  <a:lnTo>
                    <a:pt x="21" y="0"/>
                  </a:lnTo>
                  <a:lnTo>
                    <a:pt x="0" y="21"/>
                  </a:lnTo>
                  <a:lnTo>
                    <a:pt x="4" y="26"/>
                  </a:lnTo>
                  <a:lnTo>
                    <a:pt x="26" y="7"/>
                  </a:lnTo>
                  <a:lnTo>
                    <a:pt x="23"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05" name="Freeform 104"/>
            <p:cNvSpPr>
              <a:spLocks/>
            </p:cNvSpPr>
            <p:nvPr/>
          </p:nvSpPr>
          <p:spPr bwMode="auto">
            <a:xfrm>
              <a:off x="2369" y="1538"/>
              <a:ext cx="31" cy="20"/>
            </a:xfrm>
            <a:custGeom>
              <a:avLst/>
              <a:gdLst>
                <a:gd name="T0" fmla="*/ 31 w 31"/>
                <a:gd name="T1" fmla="*/ 0 h 20"/>
                <a:gd name="T2" fmla="*/ 28 w 31"/>
                <a:gd name="T3" fmla="*/ 0 h 20"/>
                <a:gd name="T4" fmla="*/ 0 w 31"/>
                <a:gd name="T5" fmla="*/ 7 h 20"/>
                <a:gd name="T6" fmla="*/ 0 w 31"/>
                <a:gd name="T7" fmla="*/ 16 h 20"/>
                <a:gd name="T8" fmla="*/ 28 w 31"/>
                <a:gd name="T9" fmla="*/ 9 h 20"/>
                <a:gd name="T10" fmla="*/ 31 w 31"/>
                <a:gd name="T11" fmla="*/ 0 h 20"/>
              </a:gdLst>
              <a:ahLst/>
              <a:cxnLst>
                <a:cxn ang="0">
                  <a:pos x="T0" y="T1"/>
                </a:cxn>
                <a:cxn ang="0">
                  <a:pos x="T2" y="T3"/>
                </a:cxn>
                <a:cxn ang="0">
                  <a:pos x="T4" y="T5"/>
                </a:cxn>
                <a:cxn ang="0">
                  <a:pos x="T6" y="T7"/>
                </a:cxn>
                <a:cxn ang="0">
                  <a:pos x="T8" y="T9"/>
                </a:cxn>
                <a:cxn ang="0">
                  <a:pos x="T10" y="T11"/>
                </a:cxn>
              </a:cxnLst>
              <a:rect l="0" t="0" r="r" b="b"/>
              <a:pathLst>
                <a:path w="31" h="20">
                  <a:moveTo>
                    <a:pt x="31" y="0"/>
                  </a:moveTo>
                  <a:lnTo>
                    <a:pt x="28" y="0"/>
                  </a:lnTo>
                  <a:lnTo>
                    <a:pt x="0" y="7"/>
                  </a:lnTo>
                  <a:lnTo>
                    <a:pt x="0" y="16"/>
                  </a:lnTo>
                  <a:lnTo>
                    <a:pt x="28" y="9"/>
                  </a:lnTo>
                  <a:lnTo>
                    <a:pt x="31"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06" name="Freeform 105"/>
            <p:cNvSpPr>
              <a:spLocks/>
            </p:cNvSpPr>
            <p:nvPr/>
          </p:nvSpPr>
          <p:spPr bwMode="auto">
            <a:xfrm>
              <a:off x="2590" y="1668"/>
              <a:ext cx="31" cy="20"/>
            </a:xfrm>
            <a:custGeom>
              <a:avLst/>
              <a:gdLst>
                <a:gd name="T0" fmla="*/ 4 w 31"/>
                <a:gd name="T1" fmla="*/ 0 h 20"/>
                <a:gd name="T2" fmla="*/ 0 w 31"/>
                <a:gd name="T3" fmla="*/ 9 h 20"/>
                <a:gd name="T4" fmla="*/ 24 w 31"/>
                <a:gd name="T5" fmla="*/ 16 h 20"/>
                <a:gd name="T6" fmla="*/ 31 w 31"/>
                <a:gd name="T7" fmla="*/ 9 h 20"/>
                <a:gd name="T8" fmla="*/ 28 w 31"/>
                <a:gd name="T9" fmla="*/ 7 h 20"/>
                <a:gd name="T10" fmla="*/ 4 w 31"/>
                <a:gd name="T11" fmla="*/ 0 h 20"/>
              </a:gdLst>
              <a:ahLst/>
              <a:cxnLst>
                <a:cxn ang="0">
                  <a:pos x="T0" y="T1"/>
                </a:cxn>
                <a:cxn ang="0">
                  <a:pos x="T2" y="T3"/>
                </a:cxn>
                <a:cxn ang="0">
                  <a:pos x="T4" y="T5"/>
                </a:cxn>
                <a:cxn ang="0">
                  <a:pos x="T6" y="T7"/>
                </a:cxn>
                <a:cxn ang="0">
                  <a:pos x="T8" y="T9"/>
                </a:cxn>
                <a:cxn ang="0">
                  <a:pos x="T10" y="T11"/>
                </a:cxn>
              </a:cxnLst>
              <a:rect l="0" t="0" r="r" b="b"/>
              <a:pathLst>
                <a:path w="31" h="20">
                  <a:moveTo>
                    <a:pt x="4" y="0"/>
                  </a:moveTo>
                  <a:lnTo>
                    <a:pt x="0" y="9"/>
                  </a:lnTo>
                  <a:lnTo>
                    <a:pt x="24" y="16"/>
                  </a:lnTo>
                  <a:lnTo>
                    <a:pt x="31" y="9"/>
                  </a:lnTo>
                  <a:lnTo>
                    <a:pt x="28" y="7"/>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07" name="Freeform 106"/>
            <p:cNvSpPr>
              <a:spLocks/>
            </p:cNvSpPr>
            <p:nvPr/>
          </p:nvSpPr>
          <p:spPr bwMode="auto">
            <a:xfrm>
              <a:off x="2611" y="1678"/>
              <a:ext cx="24" cy="24"/>
            </a:xfrm>
            <a:custGeom>
              <a:avLst/>
              <a:gdLst>
                <a:gd name="T0" fmla="*/ 9 w 24"/>
                <a:gd name="T1" fmla="*/ 0 h 24"/>
                <a:gd name="T2" fmla="*/ 0 w 24"/>
                <a:gd name="T3" fmla="*/ 4 h 24"/>
                <a:gd name="T4" fmla="*/ 14 w 24"/>
                <a:gd name="T5" fmla="*/ 23 h 24"/>
                <a:gd name="T6" fmla="*/ 23 w 24"/>
                <a:gd name="T7" fmla="*/ 23 h 24"/>
                <a:gd name="T8" fmla="*/ 23 w 24"/>
                <a:gd name="T9" fmla="*/ 21 h 24"/>
                <a:gd name="T10" fmla="*/ 9 w 24"/>
                <a:gd name="T11" fmla="*/ 0 h 24"/>
              </a:gdLst>
              <a:ahLst/>
              <a:cxnLst>
                <a:cxn ang="0">
                  <a:pos x="T0" y="T1"/>
                </a:cxn>
                <a:cxn ang="0">
                  <a:pos x="T2" y="T3"/>
                </a:cxn>
                <a:cxn ang="0">
                  <a:pos x="T4" y="T5"/>
                </a:cxn>
                <a:cxn ang="0">
                  <a:pos x="T6" y="T7"/>
                </a:cxn>
                <a:cxn ang="0">
                  <a:pos x="T8" y="T9"/>
                </a:cxn>
                <a:cxn ang="0">
                  <a:pos x="T10" y="T11"/>
                </a:cxn>
              </a:cxnLst>
              <a:rect l="0" t="0" r="r" b="b"/>
              <a:pathLst>
                <a:path w="24" h="24">
                  <a:moveTo>
                    <a:pt x="9" y="0"/>
                  </a:moveTo>
                  <a:lnTo>
                    <a:pt x="0" y="4"/>
                  </a:lnTo>
                  <a:lnTo>
                    <a:pt x="14" y="23"/>
                  </a:lnTo>
                  <a:lnTo>
                    <a:pt x="23" y="23"/>
                  </a:lnTo>
                  <a:lnTo>
                    <a:pt x="23" y="21"/>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08" name="Freeform 107"/>
            <p:cNvSpPr>
              <a:spLocks/>
            </p:cNvSpPr>
            <p:nvPr/>
          </p:nvSpPr>
          <p:spPr bwMode="auto">
            <a:xfrm>
              <a:off x="2621" y="1697"/>
              <a:ext cx="20" cy="20"/>
            </a:xfrm>
            <a:custGeom>
              <a:avLst/>
              <a:gdLst>
                <a:gd name="T0" fmla="*/ 4 w 20"/>
                <a:gd name="T1" fmla="*/ 0 h 20"/>
                <a:gd name="T2" fmla="*/ 0 w 20"/>
                <a:gd name="T3" fmla="*/ 9 h 20"/>
                <a:gd name="T4" fmla="*/ 7 w 20"/>
                <a:gd name="T5" fmla="*/ 16 h 20"/>
                <a:gd name="T6" fmla="*/ 14 w 20"/>
                <a:gd name="T7" fmla="*/ 4 h 20"/>
                <a:gd name="T8" fmla="*/ 4 w 20"/>
                <a:gd name="T9" fmla="*/ 0 h 20"/>
              </a:gdLst>
              <a:ahLst/>
              <a:cxnLst>
                <a:cxn ang="0">
                  <a:pos x="T0" y="T1"/>
                </a:cxn>
                <a:cxn ang="0">
                  <a:pos x="T2" y="T3"/>
                </a:cxn>
                <a:cxn ang="0">
                  <a:pos x="T4" y="T5"/>
                </a:cxn>
                <a:cxn ang="0">
                  <a:pos x="T6" y="T7"/>
                </a:cxn>
                <a:cxn ang="0">
                  <a:pos x="T8" y="T9"/>
                </a:cxn>
              </a:cxnLst>
              <a:rect l="0" t="0" r="r" b="b"/>
              <a:pathLst>
                <a:path w="20" h="20">
                  <a:moveTo>
                    <a:pt x="4" y="0"/>
                  </a:moveTo>
                  <a:lnTo>
                    <a:pt x="0" y="9"/>
                  </a:lnTo>
                  <a:lnTo>
                    <a:pt x="7" y="16"/>
                  </a:lnTo>
                  <a:lnTo>
                    <a:pt x="14" y="4"/>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09" name="Freeform 108"/>
            <p:cNvSpPr>
              <a:spLocks/>
            </p:cNvSpPr>
            <p:nvPr/>
          </p:nvSpPr>
          <p:spPr bwMode="auto">
            <a:xfrm>
              <a:off x="2597" y="1704"/>
              <a:ext cx="31" cy="20"/>
            </a:xfrm>
            <a:custGeom>
              <a:avLst/>
              <a:gdLst>
                <a:gd name="T0" fmla="*/ 26 w 31"/>
                <a:gd name="T1" fmla="*/ 0 h 20"/>
                <a:gd name="T2" fmla="*/ 0 w 31"/>
                <a:gd name="T3" fmla="*/ 7 h 20"/>
                <a:gd name="T4" fmla="*/ 2 w 31"/>
                <a:gd name="T5" fmla="*/ 16 h 20"/>
                <a:gd name="T6" fmla="*/ 31 w 31"/>
                <a:gd name="T7" fmla="*/ 9 h 20"/>
                <a:gd name="T8" fmla="*/ 26 w 31"/>
                <a:gd name="T9" fmla="*/ 0 h 20"/>
              </a:gdLst>
              <a:ahLst/>
              <a:cxnLst>
                <a:cxn ang="0">
                  <a:pos x="T0" y="T1"/>
                </a:cxn>
                <a:cxn ang="0">
                  <a:pos x="T2" y="T3"/>
                </a:cxn>
                <a:cxn ang="0">
                  <a:pos x="T4" y="T5"/>
                </a:cxn>
                <a:cxn ang="0">
                  <a:pos x="T6" y="T7"/>
                </a:cxn>
                <a:cxn ang="0">
                  <a:pos x="T8" y="T9"/>
                </a:cxn>
              </a:cxnLst>
              <a:rect l="0" t="0" r="r" b="b"/>
              <a:pathLst>
                <a:path w="31" h="20">
                  <a:moveTo>
                    <a:pt x="26" y="0"/>
                  </a:moveTo>
                  <a:lnTo>
                    <a:pt x="0" y="7"/>
                  </a:lnTo>
                  <a:lnTo>
                    <a:pt x="2" y="16"/>
                  </a:lnTo>
                  <a:lnTo>
                    <a:pt x="31" y="9"/>
                  </a:lnTo>
                  <a:lnTo>
                    <a:pt x="26"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10" name="Freeform 109"/>
            <p:cNvSpPr>
              <a:spLocks/>
            </p:cNvSpPr>
            <p:nvPr/>
          </p:nvSpPr>
          <p:spPr bwMode="auto">
            <a:xfrm>
              <a:off x="2573" y="1706"/>
              <a:ext cx="26" cy="20"/>
            </a:xfrm>
            <a:custGeom>
              <a:avLst/>
              <a:gdLst>
                <a:gd name="T0" fmla="*/ 4 w 26"/>
                <a:gd name="T1" fmla="*/ 0 h 20"/>
                <a:gd name="T2" fmla="*/ 0 w 26"/>
                <a:gd name="T3" fmla="*/ 4 h 20"/>
                <a:gd name="T4" fmla="*/ 0 w 26"/>
                <a:gd name="T5" fmla="*/ 9 h 20"/>
                <a:gd name="T6" fmla="*/ 26 w 26"/>
                <a:gd name="T7" fmla="*/ 14 h 20"/>
                <a:gd name="T8" fmla="*/ 26 w 26"/>
                <a:gd name="T9" fmla="*/ 4 h 20"/>
                <a:gd name="T10" fmla="*/ 4 w 26"/>
                <a:gd name="T11" fmla="*/ 0 h 20"/>
              </a:gdLst>
              <a:ahLst/>
              <a:cxnLst>
                <a:cxn ang="0">
                  <a:pos x="T0" y="T1"/>
                </a:cxn>
                <a:cxn ang="0">
                  <a:pos x="T2" y="T3"/>
                </a:cxn>
                <a:cxn ang="0">
                  <a:pos x="T4" y="T5"/>
                </a:cxn>
                <a:cxn ang="0">
                  <a:pos x="T6" y="T7"/>
                </a:cxn>
                <a:cxn ang="0">
                  <a:pos x="T8" y="T9"/>
                </a:cxn>
                <a:cxn ang="0">
                  <a:pos x="T10" y="T11"/>
                </a:cxn>
              </a:cxnLst>
              <a:rect l="0" t="0" r="r" b="b"/>
              <a:pathLst>
                <a:path w="26" h="20">
                  <a:moveTo>
                    <a:pt x="4" y="0"/>
                  </a:moveTo>
                  <a:lnTo>
                    <a:pt x="0" y="4"/>
                  </a:lnTo>
                  <a:lnTo>
                    <a:pt x="0" y="9"/>
                  </a:lnTo>
                  <a:lnTo>
                    <a:pt x="26" y="14"/>
                  </a:lnTo>
                  <a:lnTo>
                    <a:pt x="26" y="4"/>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11" name="Freeform 110"/>
            <p:cNvSpPr>
              <a:spLocks/>
            </p:cNvSpPr>
            <p:nvPr/>
          </p:nvSpPr>
          <p:spPr bwMode="auto">
            <a:xfrm>
              <a:off x="2570" y="1694"/>
              <a:ext cx="20" cy="20"/>
            </a:xfrm>
            <a:custGeom>
              <a:avLst/>
              <a:gdLst>
                <a:gd name="T0" fmla="*/ 0 w 20"/>
                <a:gd name="T1" fmla="*/ 0 h 20"/>
                <a:gd name="T2" fmla="*/ 0 w 20"/>
                <a:gd name="T3" fmla="*/ 2 h 20"/>
                <a:gd name="T4" fmla="*/ 2 w 20"/>
                <a:gd name="T5" fmla="*/ 16 h 20"/>
                <a:gd name="T6" fmla="*/ 11 w 20"/>
                <a:gd name="T7" fmla="*/ 16 h 20"/>
                <a:gd name="T8" fmla="*/ 9 w 20"/>
                <a:gd name="T9" fmla="*/ 2 h 20"/>
                <a:gd name="T10" fmla="*/ 0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0" y="0"/>
                  </a:moveTo>
                  <a:lnTo>
                    <a:pt x="0" y="2"/>
                  </a:lnTo>
                  <a:lnTo>
                    <a:pt x="2" y="16"/>
                  </a:lnTo>
                  <a:lnTo>
                    <a:pt x="11" y="16"/>
                  </a:lnTo>
                  <a:lnTo>
                    <a:pt x="9" y="2"/>
                  </a:lnTo>
                  <a:lnTo>
                    <a:pt x="0"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12" name="Freeform 111"/>
            <p:cNvSpPr>
              <a:spLocks/>
            </p:cNvSpPr>
            <p:nvPr/>
          </p:nvSpPr>
          <p:spPr bwMode="auto">
            <a:xfrm>
              <a:off x="2570" y="1675"/>
              <a:ext cx="20" cy="24"/>
            </a:xfrm>
            <a:custGeom>
              <a:avLst/>
              <a:gdLst>
                <a:gd name="T0" fmla="*/ 9 w 20"/>
                <a:gd name="T1" fmla="*/ 0 h 24"/>
                <a:gd name="T2" fmla="*/ 7 w 20"/>
                <a:gd name="T3" fmla="*/ 2 h 24"/>
                <a:gd name="T4" fmla="*/ 0 w 20"/>
                <a:gd name="T5" fmla="*/ 19 h 24"/>
                <a:gd name="T6" fmla="*/ 9 w 20"/>
                <a:gd name="T7" fmla="*/ 24 h 24"/>
                <a:gd name="T8" fmla="*/ 16 w 20"/>
                <a:gd name="T9" fmla="*/ 7 h 24"/>
                <a:gd name="T10" fmla="*/ 9 w 20"/>
                <a:gd name="T11" fmla="*/ 0 h 24"/>
              </a:gdLst>
              <a:ahLst/>
              <a:cxnLst>
                <a:cxn ang="0">
                  <a:pos x="T0" y="T1"/>
                </a:cxn>
                <a:cxn ang="0">
                  <a:pos x="T2" y="T3"/>
                </a:cxn>
                <a:cxn ang="0">
                  <a:pos x="T4" y="T5"/>
                </a:cxn>
                <a:cxn ang="0">
                  <a:pos x="T6" y="T7"/>
                </a:cxn>
                <a:cxn ang="0">
                  <a:pos x="T8" y="T9"/>
                </a:cxn>
                <a:cxn ang="0">
                  <a:pos x="T10" y="T11"/>
                </a:cxn>
              </a:cxnLst>
              <a:rect l="0" t="0" r="r" b="b"/>
              <a:pathLst>
                <a:path w="20" h="24">
                  <a:moveTo>
                    <a:pt x="9" y="0"/>
                  </a:moveTo>
                  <a:lnTo>
                    <a:pt x="7" y="2"/>
                  </a:lnTo>
                  <a:lnTo>
                    <a:pt x="0" y="19"/>
                  </a:lnTo>
                  <a:lnTo>
                    <a:pt x="9" y="24"/>
                  </a:lnTo>
                  <a:lnTo>
                    <a:pt x="16" y="7"/>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13" name="Freeform 112"/>
            <p:cNvSpPr>
              <a:spLocks/>
            </p:cNvSpPr>
            <p:nvPr/>
          </p:nvSpPr>
          <p:spPr bwMode="auto">
            <a:xfrm>
              <a:off x="2580" y="1668"/>
              <a:ext cx="20" cy="20"/>
            </a:xfrm>
            <a:custGeom>
              <a:avLst/>
              <a:gdLst>
                <a:gd name="T0" fmla="*/ 14 w 20"/>
                <a:gd name="T1" fmla="*/ 0 h 20"/>
                <a:gd name="T2" fmla="*/ 11 w 20"/>
                <a:gd name="T3" fmla="*/ 0 h 20"/>
                <a:gd name="T4" fmla="*/ 0 w 20"/>
                <a:gd name="T5" fmla="*/ 7 h 20"/>
                <a:gd name="T6" fmla="*/ 4 w 20"/>
                <a:gd name="T7" fmla="*/ 16 h 20"/>
                <a:gd name="T8" fmla="*/ 14 w 20"/>
                <a:gd name="T9" fmla="*/ 9 h 20"/>
                <a:gd name="T10" fmla="*/ 14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14" y="0"/>
                  </a:moveTo>
                  <a:lnTo>
                    <a:pt x="11" y="0"/>
                  </a:lnTo>
                  <a:lnTo>
                    <a:pt x="0" y="7"/>
                  </a:lnTo>
                  <a:lnTo>
                    <a:pt x="4" y="16"/>
                  </a:lnTo>
                  <a:lnTo>
                    <a:pt x="14" y="9"/>
                  </a:lnTo>
                  <a:lnTo>
                    <a:pt x="1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14" name="Freeform 113"/>
            <p:cNvSpPr>
              <a:spLocks/>
            </p:cNvSpPr>
            <p:nvPr/>
          </p:nvSpPr>
          <p:spPr bwMode="auto">
            <a:xfrm>
              <a:off x="3338" y="1550"/>
              <a:ext cx="29" cy="20"/>
            </a:xfrm>
            <a:custGeom>
              <a:avLst/>
              <a:gdLst>
                <a:gd name="T0" fmla="*/ 4 w 29"/>
                <a:gd name="T1" fmla="*/ 0 h 20"/>
                <a:gd name="T2" fmla="*/ 0 w 29"/>
                <a:gd name="T3" fmla="*/ 9 h 20"/>
                <a:gd name="T4" fmla="*/ 24 w 29"/>
                <a:gd name="T5" fmla="*/ 19 h 20"/>
                <a:gd name="T6" fmla="*/ 28 w 29"/>
                <a:gd name="T7" fmla="*/ 11 h 20"/>
                <a:gd name="T8" fmla="*/ 28 w 29"/>
                <a:gd name="T9" fmla="*/ 9 h 20"/>
                <a:gd name="T10" fmla="*/ 4 w 29"/>
                <a:gd name="T11" fmla="*/ 0 h 20"/>
              </a:gdLst>
              <a:ahLst/>
              <a:cxnLst>
                <a:cxn ang="0">
                  <a:pos x="T0" y="T1"/>
                </a:cxn>
                <a:cxn ang="0">
                  <a:pos x="T2" y="T3"/>
                </a:cxn>
                <a:cxn ang="0">
                  <a:pos x="T4" y="T5"/>
                </a:cxn>
                <a:cxn ang="0">
                  <a:pos x="T6" y="T7"/>
                </a:cxn>
                <a:cxn ang="0">
                  <a:pos x="T8" y="T9"/>
                </a:cxn>
                <a:cxn ang="0">
                  <a:pos x="T10" y="T11"/>
                </a:cxn>
              </a:cxnLst>
              <a:rect l="0" t="0" r="r" b="b"/>
              <a:pathLst>
                <a:path w="29" h="20">
                  <a:moveTo>
                    <a:pt x="4" y="0"/>
                  </a:moveTo>
                  <a:lnTo>
                    <a:pt x="0" y="9"/>
                  </a:lnTo>
                  <a:lnTo>
                    <a:pt x="24" y="19"/>
                  </a:lnTo>
                  <a:lnTo>
                    <a:pt x="28" y="11"/>
                  </a:lnTo>
                  <a:lnTo>
                    <a:pt x="28" y="9"/>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15" name="Freeform 114"/>
            <p:cNvSpPr>
              <a:spLocks/>
            </p:cNvSpPr>
            <p:nvPr/>
          </p:nvSpPr>
          <p:spPr bwMode="auto">
            <a:xfrm>
              <a:off x="3362" y="1562"/>
              <a:ext cx="27" cy="22"/>
            </a:xfrm>
            <a:custGeom>
              <a:avLst/>
              <a:gdLst>
                <a:gd name="T0" fmla="*/ 4 w 27"/>
                <a:gd name="T1" fmla="*/ 0 h 22"/>
                <a:gd name="T2" fmla="*/ 0 w 27"/>
                <a:gd name="T3" fmla="*/ 4 h 22"/>
                <a:gd name="T4" fmla="*/ 16 w 27"/>
                <a:gd name="T5" fmla="*/ 21 h 22"/>
                <a:gd name="T6" fmla="*/ 23 w 27"/>
                <a:gd name="T7" fmla="*/ 21 h 22"/>
                <a:gd name="T8" fmla="*/ 26 w 27"/>
                <a:gd name="T9" fmla="*/ 19 h 22"/>
                <a:gd name="T10" fmla="*/ 4 w 27"/>
                <a:gd name="T11" fmla="*/ 0 h 22"/>
              </a:gdLst>
              <a:ahLst/>
              <a:cxnLst>
                <a:cxn ang="0">
                  <a:pos x="T0" y="T1"/>
                </a:cxn>
                <a:cxn ang="0">
                  <a:pos x="T2" y="T3"/>
                </a:cxn>
                <a:cxn ang="0">
                  <a:pos x="T4" y="T5"/>
                </a:cxn>
                <a:cxn ang="0">
                  <a:pos x="T6" y="T7"/>
                </a:cxn>
                <a:cxn ang="0">
                  <a:pos x="T8" y="T9"/>
                </a:cxn>
                <a:cxn ang="0">
                  <a:pos x="T10" y="T11"/>
                </a:cxn>
              </a:cxnLst>
              <a:rect l="0" t="0" r="r" b="b"/>
              <a:pathLst>
                <a:path w="27" h="22">
                  <a:moveTo>
                    <a:pt x="4" y="0"/>
                  </a:moveTo>
                  <a:lnTo>
                    <a:pt x="0" y="4"/>
                  </a:lnTo>
                  <a:lnTo>
                    <a:pt x="16" y="21"/>
                  </a:lnTo>
                  <a:lnTo>
                    <a:pt x="23" y="21"/>
                  </a:lnTo>
                  <a:lnTo>
                    <a:pt x="26" y="19"/>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16" name="Freeform 115"/>
            <p:cNvSpPr>
              <a:spLocks/>
            </p:cNvSpPr>
            <p:nvPr/>
          </p:nvSpPr>
          <p:spPr bwMode="auto">
            <a:xfrm>
              <a:off x="3370" y="1579"/>
              <a:ext cx="20" cy="20"/>
            </a:xfrm>
            <a:custGeom>
              <a:avLst/>
              <a:gdLst>
                <a:gd name="T0" fmla="*/ 7 w 20"/>
                <a:gd name="T1" fmla="*/ 0 h 20"/>
                <a:gd name="T2" fmla="*/ 0 w 20"/>
                <a:gd name="T3" fmla="*/ 9 h 20"/>
                <a:gd name="T4" fmla="*/ 7 w 20"/>
                <a:gd name="T5" fmla="*/ 16 h 20"/>
                <a:gd name="T6" fmla="*/ 16 w 20"/>
                <a:gd name="T7" fmla="*/ 4 h 20"/>
                <a:gd name="T8" fmla="*/ 7 w 20"/>
                <a:gd name="T9" fmla="*/ 0 h 20"/>
              </a:gdLst>
              <a:ahLst/>
              <a:cxnLst>
                <a:cxn ang="0">
                  <a:pos x="T0" y="T1"/>
                </a:cxn>
                <a:cxn ang="0">
                  <a:pos x="T2" y="T3"/>
                </a:cxn>
                <a:cxn ang="0">
                  <a:pos x="T4" y="T5"/>
                </a:cxn>
                <a:cxn ang="0">
                  <a:pos x="T6" y="T7"/>
                </a:cxn>
                <a:cxn ang="0">
                  <a:pos x="T8" y="T9"/>
                </a:cxn>
              </a:cxnLst>
              <a:rect l="0" t="0" r="r" b="b"/>
              <a:pathLst>
                <a:path w="20" h="20">
                  <a:moveTo>
                    <a:pt x="7" y="0"/>
                  </a:moveTo>
                  <a:lnTo>
                    <a:pt x="0" y="9"/>
                  </a:lnTo>
                  <a:lnTo>
                    <a:pt x="7" y="16"/>
                  </a:lnTo>
                  <a:lnTo>
                    <a:pt x="16" y="4"/>
                  </a:lnTo>
                  <a:lnTo>
                    <a:pt x="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17" name="Freeform 116"/>
            <p:cNvSpPr>
              <a:spLocks/>
            </p:cNvSpPr>
            <p:nvPr/>
          </p:nvSpPr>
          <p:spPr bwMode="auto">
            <a:xfrm>
              <a:off x="3348" y="1586"/>
              <a:ext cx="29" cy="20"/>
            </a:xfrm>
            <a:custGeom>
              <a:avLst/>
              <a:gdLst>
                <a:gd name="T0" fmla="*/ 23 w 29"/>
                <a:gd name="T1" fmla="*/ 0 h 20"/>
                <a:gd name="T2" fmla="*/ 0 w 29"/>
                <a:gd name="T3" fmla="*/ 7 h 20"/>
                <a:gd name="T4" fmla="*/ 2 w 29"/>
                <a:gd name="T5" fmla="*/ 16 h 20"/>
                <a:gd name="T6" fmla="*/ 28 w 29"/>
                <a:gd name="T7" fmla="*/ 9 h 20"/>
                <a:gd name="T8" fmla="*/ 23 w 29"/>
                <a:gd name="T9" fmla="*/ 0 h 20"/>
              </a:gdLst>
              <a:ahLst/>
              <a:cxnLst>
                <a:cxn ang="0">
                  <a:pos x="T0" y="T1"/>
                </a:cxn>
                <a:cxn ang="0">
                  <a:pos x="T2" y="T3"/>
                </a:cxn>
                <a:cxn ang="0">
                  <a:pos x="T4" y="T5"/>
                </a:cxn>
                <a:cxn ang="0">
                  <a:pos x="T6" y="T7"/>
                </a:cxn>
                <a:cxn ang="0">
                  <a:pos x="T8" y="T9"/>
                </a:cxn>
              </a:cxnLst>
              <a:rect l="0" t="0" r="r" b="b"/>
              <a:pathLst>
                <a:path w="29" h="20">
                  <a:moveTo>
                    <a:pt x="23" y="0"/>
                  </a:moveTo>
                  <a:lnTo>
                    <a:pt x="0" y="7"/>
                  </a:lnTo>
                  <a:lnTo>
                    <a:pt x="2" y="16"/>
                  </a:lnTo>
                  <a:lnTo>
                    <a:pt x="28" y="9"/>
                  </a:lnTo>
                  <a:lnTo>
                    <a:pt x="23"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18" name="Freeform 117"/>
            <p:cNvSpPr>
              <a:spLocks/>
            </p:cNvSpPr>
            <p:nvPr/>
          </p:nvSpPr>
          <p:spPr bwMode="auto">
            <a:xfrm>
              <a:off x="3322" y="1589"/>
              <a:ext cx="28" cy="20"/>
            </a:xfrm>
            <a:custGeom>
              <a:avLst/>
              <a:gdLst>
                <a:gd name="T0" fmla="*/ 4 w 28"/>
                <a:gd name="T1" fmla="*/ 0 h 20"/>
                <a:gd name="T2" fmla="*/ 0 w 28"/>
                <a:gd name="T3" fmla="*/ 7 h 20"/>
                <a:gd name="T4" fmla="*/ 0 w 28"/>
                <a:gd name="T5" fmla="*/ 9 h 20"/>
                <a:gd name="T6" fmla="*/ 28 w 28"/>
                <a:gd name="T7" fmla="*/ 14 h 20"/>
                <a:gd name="T8" fmla="*/ 28 w 28"/>
                <a:gd name="T9" fmla="*/ 4 h 20"/>
                <a:gd name="T10" fmla="*/ 4 w 28"/>
                <a:gd name="T11" fmla="*/ 0 h 20"/>
              </a:gdLst>
              <a:ahLst/>
              <a:cxnLst>
                <a:cxn ang="0">
                  <a:pos x="T0" y="T1"/>
                </a:cxn>
                <a:cxn ang="0">
                  <a:pos x="T2" y="T3"/>
                </a:cxn>
                <a:cxn ang="0">
                  <a:pos x="T4" y="T5"/>
                </a:cxn>
                <a:cxn ang="0">
                  <a:pos x="T6" y="T7"/>
                </a:cxn>
                <a:cxn ang="0">
                  <a:pos x="T8" y="T9"/>
                </a:cxn>
                <a:cxn ang="0">
                  <a:pos x="T10" y="T11"/>
                </a:cxn>
              </a:cxnLst>
              <a:rect l="0" t="0" r="r" b="b"/>
              <a:pathLst>
                <a:path w="28" h="20">
                  <a:moveTo>
                    <a:pt x="4" y="0"/>
                  </a:moveTo>
                  <a:lnTo>
                    <a:pt x="0" y="7"/>
                  </a:lnTo>
                  <a:lnTo>
                    <a:pt x="0" y="9"/>
                  </a:lnTo>
                  <a:lnTo>
                    <a:pt x="28" y="14"/>
                  </a:lnTo>
                  <a:lnTo>
                    <a:pt x="28" y="4"/>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19" name="Freeform 118"/>
            <p:cNvSpPr>
              <a:spLocks/>
            </p:cNvSpPr>
            <p:nvPr/>
          </p:nvSpPr>
          <p:spPr bwMode="auto">
            <a:xfrm>
              <a:off x="3317" y="1577"/>
              <a:ext cx="20" cy="20"/>
            </a:xfrm>
            <a:custGeom>
              <a:avLst/>
              <a:gdLst>
                <a:gd name="T0" fmla="*/ 9 w 20"/>
                <a:gd name="T1" fmla="*/ 0 h 20"/>
                <a:gd name="T2" fmla="*/ 0 w 20"/>
                <a:gd name="T3" fmla="*/ 0 h 20"/>
                <a:gd name="T4" fmla="*/ 0 w 20"/>
                <a:gd name="T5" fmla="*/ 2 h 20"/>
                <a:gd name="T6" fmla="*/ 4 w 20"/>
                <a:gd name="T7" fmla="*/ 19 h 20"/>
                <a:gd name="T8" fmla="*/ 14 w 20"/>
                <a:gd name="T9" fmla="*/ 14 h 20"/>
                <a:gd name="T10" fmla="*/ 9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9" y="0"/>
                  </a:moveTo>
                  <a:lnTo>
                    <a:pt x="0" y="0"/>
                  </a:lnTo>
                  <a:lnTo>
                    <a:pt x="0" y="2"/>
                  </a:lnTo>
                  <a:lnTo>
                    <a:pt x="4" y="19"/>
                  </a:lnTo>
                  <a:lnTo>
                    <a:pt x="14" y="14"/>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20" name="Freeform 119"/>
            <p:cNvSpPr>
              <a:spLocks/>
            </p:cNvSpPr>
            <p:nvPr/>
          </p:nvSpPr>
          <p:spPr bwMode="auto">
            <a:xfrm>
              <a:off x="3317" y="1562"/>
              <a:ext cx="20" cy="20"/>
            </a:xfrm>
            <a:custGeom>
              <a:avLst/>
              <a:gdLst>
                <a:gd name="T0" fmla="*/ 11 w 20"/>
                <a:gd name="T1" fmla="*/ 0 h 20"/>
                <a:gd name="T2" fmla="*/ 9 w 20"/>
                <a:gd name="T3" fmla="*/ 0 h 20"/>
                <a:gd name="T4" fmla="*/ 0 w 20"/>
                <a:gd name="T5" fmla="*/ 14 h 20"/>
                <a:gd name="T6" fmla="*/ 9 w 20"/>
                <a:gd name="T7" fmla="*/ 19 h 20"/>
                <a:gd name="T8" fmla="*/ 19 w 20"/>
                <a:gd name="T9" fmla="*/ 4 h 20"/>
                <a:gd name="T10" fmla="*/ 11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11" y="0"/>
                  </a:moveTo>
                  <a:lnTo>
                    <a:pt x="9" y="0"/>
                  </a:lnTo>
                  <a:lnTo>
                    <a:pt x="0" y="14"/>
                  </a:lnTo>
                  <a:lnTo>
                    <a:pt x="9" y="19"/>
                  </a:lnTo>
                  <a:lnTo>
                    <a:pt x="19" y="4"/>
                  </a:lnTo>
                  <a:lnTo>
                    <a:pt x="11"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21" name="Freeform 120"/>
            <p:cNvSpPr>
              <a:spLocks/>
            </p:cNvSpPr>
            <p:nvPr/>
          </p:nvSpPr>
          <p:spPr bwMode="auto">
            <a:xfrm>
              <a:off x="3329" y="1550"/>
              <a:ext cx="20" cy="20"/>
            </a:xfrm>
            <a:custGeom>
              <a:avLst/>
              <a:gdLst>
                <a:gd name="T0" fmla="*/ 14 w 20"/>
                <a:gd name="T1" fmla="*/ 0 h 20"/>
                <a:gd name="T2" fmla="*/ 11 w 20"/>
                <a:gd name="T3" fmla="*/ 0 h 20"/>
                <a:gd name="T4" fmla="*/ 0 w 20"/>
                <a:gd name="T5" fmla="*/ 11 h 20"/>
                <a:gd name="T6" fmla="*/ 4 w 20"/>
                <a:gd name="T7" fmla="*/ 16 h 20"/>
                <a:gd name="T8" fmla="*/ 14 w 20"/>
                <a:gd name="T9" fmla="*/ 7 h 20"/>
                <a:gd name="T10" fmla="*/ 14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14" y="0"/>
                  </a:moveTo>
                  <a:lnTo>
                    <a:pt x="11" y="0"/>
                  </a:lnTo>
                  <a:lnTo>
                    <a:pt x="0" y="11"/>
                  </a:lnTo>
                  <a:lnTo>
                    <a:pt x="4" y="16"/>
                  </a:lnTo>
                  <a:lnTo>
                    <a:pt x="14" y="7"/>
                  </a:lnTo>
                  <a:lnTo>
                    <a:pt x="1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22" name="Freeform 121"/>
            <p:cNvSpPr>
              <a:spLocks/>
            </p:cNvSpPr>
            <p:nvPr/>
          </p:nvSpPr>
          <p:spPr bwMode="auto">
            <a:xfrm>
              <a:off x="3449" y="1514"/>
              <a:ext cx="48" cy="20"/>
            </a:xfrm>
            <a:custGeom>
              <a:avLst/>
              <a:gdLst>
                <a:gd name="T0" fmla="*/ 0 w 48"/>
                <a:gd name="T1" fmla="*/ 0 h 20"/>
                <a:gd name="T2" fmla="*/ 0 w 48"/>
                <a:gd name="T3" fmla="*/ 9 h 20"/>
                <a:gd name="T4" fmla="*/ 45 w 48"/>
                <a:gd name="T5" fmla="*/ 16 h 20"/>
                <a:gd name="T6" fmla="*/ 48 w 48"/>
                <a:gd name="T7" fmla="*/ 7 h 20"/>
                <a:gd name="T8" fmla="*/ 0 w 48"/>
                <a:gd name="T9" fmla="*/ 0 h 20"/>
              </a:gdLst>
              <a:ahLst/>
              <a:cxnLst>
                <a:cxn ang="0">
                  <a:pos x="T0" y="T1"/>
                </a:cxn>
                <a:cxn ang="0">
                  <a:pos x="T2" y="T3"/>
                </a:cxn>
                <a:cxn ang="0">
                  <a:pos x="T4" y="T5"/>
                </a:cxn>
                <a:cxn ang="0">
                  <a:pos x="T6" y="T7"/>
                </a:cxn>
                <a:cxn ang="0">
                  <a:pos x="T8" y="T9"/>
                </a:cxn>
              </a:cxnLst>
              <a:rect l="0" t="0" r="r" b="b"/>
              <a:pathLst>
                <a:path w="48" h="20">
                  <a:moveTo>
                    <a:pt x="0" y="0"/>
                  </a:moveTo>
                  <a:lnTo>
                    <a:pt x="0" y="9"/>
                  </a:lnTo>
                  <a:lnTo>
                    <a:pt x="45" y="16"/>
                  </a:lnTo>
                  <a:lnTo>
                    <a:pt x="48" y="7"/>
                  </a:lnTo>
                  <a:lnTo>
                    <a:pt x="0"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23" name="Freeform 122"/>
            <p:cNvSpPr>
              <a:spLocks/>
            </p:cNvSpPr>
            <p:nvPr/>
          </p:nvSpPr>
          <p:spPr bwMode="auto">
            <a:xfrm>
              <a:off x="3492" y="1521"/>
              <a:ext cx="38" cy="27"/>
            </a:xfrm>
            <a:custGeom>
              <a:avLst/>
              <a:gdLst>
                <a:gd name="T0" fmla="*/ 4 w 38"/>
                <a:gd name="T1" fmla="*/ 0 h 27"/>
                <a:gd name="T2" fmla="*/ 0 w 38"/>
                <a:gd name="T3" fmla="*/ 9 h 27"/>
                <a:gd name="T4" fmla="*/ 31 w 38"/>
                <a:gd name="T5" fmla="*/ 26 h 27"/>
                <a:gd name="T6" fmla="*/ 38 w 38"/>
                <a:gd name="T7" fmla="*/ 24 h 27"/>
                <a:gd name="T8" fmla="*/ 38 w 38"/>
                <a:gd name="T9" fmla="*/ 19 h 27"/>
                <a:gd name="T10" fmla="*/ 4 w 38"/>
                <a:gd name="T11" fmla="*/ 0 h 27"/>
              </a:gdLst>
              <a:ahLst/>
              <a:cxnLst>
                <a:cxn ang="0">
                  <a:pos x="T0" y="T1"/>
                </a:cxn>
                <a:cxn ang="0">
                  <a:pos x="T2" y="T3"/>
                </a:cxn>
                <a:cxn ang="0">
                  <a:pos x="T4" y="T5"/>
                </a:cxn>
                <a:cxn ang="0">
                  <a:pos x="T6" y="T7"/>
                </a:cxn>
                <a:cxn ang="0">
                  <a:pos x="T8" y="T9"/>
                </a:cxn>
                <a:cxn ang="0">
                  <a:pos x="T10" y="T11"/>
                </a:cxn>
              </a:cxnLst>
              <a:rect l="0" t="0" r="r" b="b"/>
              <a:pathLst>
                <a:path w="38" h="27">
                  <a:moveTo>
                    <a:pt x="4" y="0"/>
                  </a:moveTo>
                  <a:lnTo>
                    <a:pt x="0" y="9"/>
                  </a:lnTo>
                  <a:lnTo>
                    <a:pt x="31" y="26"/>
                  </a:lnTo>
                  <a:lnTo>
                    <a:pt x="38" y="24"/>
                  </a:lnTo>
                  <a:lnTo>
                    <a:pt x="38" y="19"/>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24" name="Freeform 123"/>
            <p:cNvSpPr>
              <a:spLocks/>
            </p:cNvSpPr>
            <p:nvPr/>
          </p:nvSpPr>
          <p:spPr bwMode="auto">
            <a:xfrm>
              <a:off x="3518" y="1541"/>
              <a:ext cx="20" cy="20"/>
            </a:xfrm>
            <a:custGeom>
              <a:avLst/>
              <a:gdLst>
                <a:gd name="T0" fmla="*/ 2 w 20"/>
                <a:gd name="T1" fmla="*/ 0 h 20"/>
                <a:gd name="T2" fmla="*/ 0 w 20"/>
                <a:gd name="T3" fmla="*/ 7 h 20"/>
                <a:gd name="T4" fmla="*/ 7 w 20"/>
                <a:gd name="T5" fmla="*/ 14 h 20"/>
                <a:gd name="T6" fmla="*/ 9 w 20"/>
                <a:gd name="T7" fmla="*/ 14 h 20"/>
                <a:gd name="T8" fmla="*/ 12 w 20"/>
                <a:gd name="T9" fmla="*/ 4 h 20"/>
                <a:gd name="T10" fmla="*/ 2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2" y="0"/>
                  </a:moveTo>
                  <a:lnTo>
                    <a:pt x="0" y="7"/>
                  </a:lnTo>
                  <a:lnTo>
                    <a:pt x="7" y="14"/>
                  </a:lnTo>
                  <a:lnTo>
                    <a:pt x="9" y="14"/>
                  </a:lnTo>
                  <a:lnTo>
                    <a:pt x="12" y="4"/>
                  </a:lnTo>
                  <a:lnTo>
                    <a:pt x="2"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25" name="Freeform 124"/>
            <p:cNvSpPr>
              <a:spLocks/>
            </p:cNvSpPr>
            <p:nvPr/>
          </p:nvSpPr>
          <p:spPr bwMode="auto">
            <a:xfrm>
              <a:off x="3509" y="1546"/>
              <a:ext cx="20" cy="20"/>
            </a:xfrm>
            <a:custGeom>
              <a:avLst/>
              <a:gdLst>
                <a:gd name="T0" fmla="*/ 11 w 20"/>
                <a:gd name="T1" fmla="*/ 0 h 20"/>
                <a:gd name="T2" fmla="*/ 0 w 20"/>
                <a:gd name="T3" fmla="*/ 4 h 20"/>
                <a:gd name="T4" fmla="*/ 2 w 20"/>
                <a:gd name="T5" fmla="*/ 14 h 20"/>
                <a:gd name="T6" fmla="*/ 16 w 20"/>
                <a:gd name="T7" fmla="*/ 9 h 20"/>
                <a:gd name="T8" fmla="*/ 11 w 20"/>
                <a:gd name="T9" fmla="*/ 0 h 20"/>
              </a:gdLst>
              <a:ahLst/>
              <a:cxnLst>
                <a:cxn ang="0">
                  <a:pos x="T0" y="T1"/>
                </a:cxn>
                <a:cxn ang="0">
                  <a:pos x="T2" y="T3"/>
                </a:cxn>
                <a:cxn ang="0">
                  <a:pos x="T4" y="T5"/>
                </a:cxn>
                <a:cxn ang="0">
                  <a:pos x="T6" y="T7"/>
                </a:cxn>
                <a:cxn ang="0">
                  <a:pos x="T8" y="T9"/>
                </a:cxn>
              </a:cxnLst>
              <a:rect l="0" t="0" r="r" b="b"/>
              <a:pathLst>
                <a:path w="20" h="20">
                  <a:moveTo>
                    <a:pt x="11" y="0"/>
                  </a:moveTo>
                  <a:lnTo>
                    <a:pt x="0" y="4"/>
                  </a:lnTo>
                  <a:lnTo>
                    <a:pt x="2" y="14"/>
                  </a:lnTo>
                  <a:lnTo>
                    <a:pt x="16" y="9"/>
                  </a:lnTo>
                  <a:lnTo>
                    <a:pt x="11"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26" name="Freeform 125"/>
            <p:cNvSpPr>
              <a:spLocks/>
            </p:cNvSpPr>
            <p:nvPr/>
          </p:nvSpPr>
          <p:spPr bwMode="auto">
            <a:xfrm>
              <a:off x="3463" y="1550"/>
              <a:ext cx="48" cy="20"/>
            </a:xfrm>
            <a:custGeom>
              <a:avLst/>
              <a:gdLst>
                <a:gd name="T0" fmla="*/ 48 w 48"/>
                <a:gd name="T1" fmla="*/ 0 h 20"/>
                <a:gd name="T2" fmla="*/ 0 w 48"/>
                <a:gd name="T3" fmla="*/ 4 h 20"/>
                <a:gd name="T4" fmla="*/ 0 w 48"/>
                <a:gd name="T5" fmla="*/ 14 h 20"/>
                <a:gd name="T6" fmla="*/ 48 w 48"/>
                <a:gd name="T7" fmla="*/ 9 h 20"/>
                <a:gd name="T8" fmla="*/ 48 w 48"/>
                <a:gd name="T9" fmla="*/ 0 h 20"/>
              </a:gdLst>
              <a:ahLst/>
              <a:cxnLst>
                <a:cxn ang="0">
                  <a:pos x="T0" y="T1"/>
                </a:cxn>
                <a:cxn ang="0">
                  <a:pos x="T2" y="T3"/>
                </a:cxn>
                <a:cxn ang="0">
                  <a:pos x="T4" y="T5"/>
                </a:cxn>
                <a:cxn ang="0">
                  <a:pos x="T6" y="T7"/>
                </a:cxn>
                <a:cxn ang="0">
                  <a:pos x="T8" y="T9"/>
                </a:cxn>
              </a:cxnLst>
              <a:rect l="0" t="0" r="r" b="b"/>
              <a:pathLst>
                <a:path w="48" h="20">
                  <a:moveTo>
                    <a:pt x="48" y="0"/>
                  </a:moveTo>
                  <a:lnTo>
                    <a:pt x="0" y="4"/>
                  </a:lnTo>
                  <a:lnTo>
                    <a:pt x="0" y="14"/>
                  </a:lnTo>
                  <a:lnTo>
                    <a:pt x="48" y="9"/>
                  </a:lnTo>
                  <a:lnTo>
                    <a:pt x="48"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27" name="Freeform 126"/>
            <p:cNvSpPr>
              <a:spLocks/>
            </p:cNvSpPr>
            <p:nvPr/>
          </p:nvSpPr>
          <p:spPr bwMode="auto">
            <a:xfrm>
              <a:off x="3415" y="1553"/>
              <a:ext cx="48" cy="20"/>
            </a:xfrm>
            <a:custGeom>
              <a:avLst/>
              <a:gdLst>
                <a:gd name="T0" fmla="*/ 2 w 48"/>
                <a:gd name="T1" fmla="*/ 0 h 20"/>
                <a:gd name="T2" fmla="*/ 0 w 48"/>
                <a:gd name="T3" fmla="*/ 7 h 20"/>
                <a:gd name="T4" fmla="*/ 0 w 48"/>
                <a:gd name="T5" fmla="*/ 9 h 20"/>
                <a:gd name="T6" fmla="*/ 48 w 48"/>
                <a:gd name="T7" fmla="*/ 12 h 20"/>
                <a:gd name="T8" fmla="*/ 48 w 48"/>
                <a:gd name="T9" fmla="*/ 2 h 20"/>
                <a:gd name="T10" fmla="*/ 2 w 48"/>
                <a:gd name="T11" fmla="*/ 0 h 20"/>
              </a:gdLst>
              <a:ahLst/>
              <a:cxnLst>
                <a:cxn ang="0">
                  <a:pos x="T0" y="T1"/>
                </a:cxn>
                <a:cxn ang="0">
                  <a:pos x="T2" y="T3"/>
                </a:cxn>
                <a:cxn ang="0">
                  <a:pos x="T4" y="T5"/>
                </a:cxn>
                <a:cxn ang="0">
                  <a:pos x="T6" y="T7"/>
                </a:cxn>
                <a:cxn ang="0">
                  <a:pos x="T8" y="T9"/>
                </a:cxn>
                <a:cxn ang="0">
                  <a:pos x="T10" y="T11"/>
                </a:cxn>
              </a:cxnLst>
              <a:rect l="0" t="0" r="r" b="b"/>
              <a:pathLst>
                <a:path w="48" h="20">
                  <a:moveTo>
                    <a:pt x="2" y="0"/>
                  </a:moveTo>
                  <a:lnTo>
                    <a:pt x="0" y="7"/>
                  </a:lnTo>
                  <a:lnTo>
                    <a:pt x="0" y="9"/>
                  </a:lnTo>
                  <a:lnTo>
                    <a:pt x="48" y="12"/>
                  </a:lnTo>
                  <a:lnTo>
                    <a:pt x="48" y="2"/>
                  </a:lnTo>
                  <a:lnTo>
                    <a:pt x="2"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28" name="Freeform 127"/>
            <p:cNvSpPr>
              <a:spLocks/>
            </p:cNvSpPr>
            <p:nvPr/>
          </p:nvSpPr>
          <p:spPr bwMode="auto">
            <a:xfrm>
              <a:off x="3403" y="1548"/>
              <a:ext cx="20" cy="20"/>
            </a:xfrm>
            <a:custGeom>
              <a:avLst/>
              <a:gdLst>
                <a:gd name="T0" fmla="*/ 9 w 20"/>
                <a:gd name="T1" fmla="*/ 0 h 20"/>
                <a:gd name="T2" fmla="*/ 2 w 20"/>
                <a:gd name="T3" fmla="*/ 0 h 20"/>
                <a:gd name="T4" fmla="*/ 0 w 20"/>
                <a:gd name="T5" fmla="*/ 2 h 20"/>
                <a:gd name="T6" fmla="*/ 11 w 20"/>
                <a:gd name="T7" fmla="*/ 11 h 20"/>
                <a:gd name="T8" fmla="*/ 16 w 20"/>
                <a:gd name="T9" fmla="*/ 7 h 20"/>
                <a:gd name="T10" fmla="*/ 9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9" y="0"/>
                  </a:moveTo>
                  <a:lnTo>
                    <a:pt x="2" y="0"/>
                  </a:lnTo>
                  <a:lnTo>
                    <a:pt x="0" y="2"/>
                  </a:lnTo>
                  <a:lnTo>
                    <a:pt x="11" y="11"/>
                  </a:lnTo>
                  <a:lnTo>
                    <a:pt x="16" y="7"/>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29" name="Freeform 128"/>
            <p:cNvSpPr>
              <a:spLocks/>
            </p:cNvSpPr>
            <p:nvPr/>
          </p:nvSpPr>
          <p:spPr bwMode="auto">
            <a:xfrm>
              <a:off x="3406" y="1541"/>
              <a:ext cx="20" cy="20"/>
            </a:xfrm>
            <a:custGeom>
              <a:avLst/>
              <a:gdLst>
                <a:gd name="T0" fmla="*/ 4 w 20"/>
                <a:gd name="T1" fmla="*/ 0 h 20"/>
                <a:gd name="T2" fmla="*/ 0 w 20"/>
                <a:gd name="T3" fmla="*/ 7 h 20"/>
                <a:gd name="T4" fmla="*/ 9 w 20"/>
                <a:gd name="T5" fmla="*/ 11 h 20"/>
                <a:gd name="T6" fmla="*/ 14 w 20"/>
                <a:gd name="T7" fmla="*/ 4 h 20"/>
                <a:gd name="T8" fmla="*/ 4 w 20"/>
                <a:gd name="T9" fmla="*/ 0 h 20"/>
              </a:gdLst>
              <a:ahLst/>
              <a:cxnLst>
                <a:cxn ang="0">
                  <a:pos x="T0" y="T1"/>
                </a:cxn>
                <a:cxn ang="0">
                  <a:pos x="T2" y="T3"/>
                </a:cxn>
                <a:cxn ang="0">
                  <a:pos x="T4" y="T5"/>
                </a:cxn>
                <a:cxn ang="0">
                  <a:pos x="T6" y="T7"/>
                </a:cxn>
                <a:cxn ang="0">
                  <a:pos x="T8" y="T9"/>
                </a:cxn>
              </a:cxnLst>
              <a:rect l="0" t="0" r="r" b="b"/>
              <a:pathLst>
                <a:path w="20" h="20">
                  <a:moveTo>
                    <a:pt x="4" y="0"/>
                  </a:moveTo>
                  <a:lnTo>
                    <a:pt x="0" y="7"/>
                  </a:lnTo>
                  <a:lnTo>
                    <a:pt x="9" y="11"/>
                  </a:lnTo>
                  <a:lnTo>
                    <a:pt x="14" y="4"/>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30" name="Freeform 129"/>
            <p:cNvSpPr>
              <a:spLocks/>
            </p:cNvSpPr>
            <p:nvPr/>
          </p:nvSpPr>
          <p:spPr bwMode="auto">
            <a:xfrm>
              <a:off x="3410" y="1521"/>
              <a:ext cx="24" cy="24"/>
            </a:xfrm>
            <a:custGeom>
              <a:avLst/>
              <a:gdLst>
                <a:gd name="T0" fmla="*/ 16 w 24"/>
                <a:gd name="T1" fmla="*/ 0 h 24"/>
                <a:gd name="T2" fmla="*/ 0 w 24"/>
                <a:gd name="T3" fmla="*/ 19 h 24"/>
                <a:gd name="T4" fmla="*/ 9 w 24"/>
                <a:gd name="T5" fmla="*/ 24 h 24"/>
                <a:gd name="T6" fmla="*/ 23 w 24"/>
                <a:gd name="T7" fmla="*/ 7 h 24"/>
                <a:gd name="T8" fmla="*/ 16 w 24"/>
                <a:gd name="T9" fmla="*/ 0 h 24"/>
              </a:gdLst>
              <a:ahLst/>
              <a:cxnLst>
                <a:cxn ang="0">
                  <a:pos x="T0" y="T1"/>
                </a:cxn>
                <a:cxn ang="0">
                  <a:pos x="T2" y="T3"/>
                </a:cxn>
                <a:cxn ang="0">
                  <a:pos x="T4" y="T5"/>
                </a:cxn>
                <a:cxn ang="0">
                  <a:pos x="T6" y="T7"/>
                </a:cxn>
                <a:cxn ang="0">
                  <a:pos x="T8" y="T9"/>
                </a:cxn>
              </a:cxnLst>
              <a:rect l="0" t="0" r="r" b="b"/>
              <a:pathLst>
                <a:path w="24" h="24">
                  <a:moveTo>
                    <a:pt x="16" y="0"/>
                  </a:moveTo>
                  <a:lnTo>
                    <a:pt x="0" y="19"/>
                  </a:lnTo>
                  <a:lnTo>
                    <a:pt x="9" y="24"/>
                  </a:lnTo>
                  <a:lnTo>
                    <a:pt x="23" y="7"/>
                  </a:lnTo>
                  <a:lnTo>
                    <a:pt x="16"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31" name="Freeform 130"/>
            <p:cNvSpPr>
              <a:spLocks/>
            </p:cNvSpPr>
            <p:nvPr/>
          </p:nvSpPr>
          <p:spPr bwMode="auto">
            <a:xfrm>
              <a:off x="3427" y="1514"/>
              <a:ext cx="24" cy="20"/>
            </a:xfrm>
            <a:custGeom>
              <a:avLst/>
              <a:gdLst>
                <a:gd name="T0" fmla="*/ 21 w 24"/>
                <a:gd name="T1" fmla="*/ 0 h 20"/>
                <a:gd name="T2" fmla="*/ 0 w 24"/>
                <a:gd name="T3" fmla="*/ 7 h 20"/>
                <a:gd name="T4" fmla="*/ 4 w 24"/>
                <a:gd name="T5" fmla="*/ 16 h 20"/>
                <a:gd name="T6" fmla="*/ 24 w 24"/>
                <a:gd name="T7" fmla="*/ 9 h 20"/>
                <a:gd name="T8" fmla="*/ 21 w 24"/>
                <a:gd name="T9" fmla="*/ 0 h 20"/>
              </a:gdLst>
              <a:ahLst/>
              <a:cxnLst>
                <a:cxn ang="0">
                  <a:pos x="T0" y="T1"/>
                </a:cxn>
                <a:cxn ang="0">
                  <a:pos x="T2" y="T3"/>
                </a:cxn>
                <a:cxn ang="0">
                  <a:pos x="T4" y="T5"/>
                </a:cxn>
                <a:cxn ang="0">
                  <a:pos x="T6" y="T7"/>
                </a:cxn>
                <a:cxn ang="0">
                  <a:pos x="T8" y="T9"/>
                </a:cxn>
              </a:cxnLst>
              <a:rect l="0" t="0" r="r" b="b"/>
              <a:pathLst>
                <a:path w="24" h="20">
                  <a:moveTo>
                    <a:pt x="21" y="0"/>
                  </a:moveTo>
                  <a:lnTo>
                    <a:pt x="0" y="7"/>
                  </a:lnTo>
                  <a:lnTo>
                    <a:pt x="4" y="16"/>
                  </a:lnTo>
                  <a:lnTo>
                    <a:pt x="24" y="9"/>
                  </a:lnTo>
                  <a:lnTo>
                    <a:pt x="21"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32" name="Freeform 131"/>
            <p:cNvSpPr>
              <a:spLocks/>
            </p:cNvSpPr>
            <p:nvPr/>
          </p:nvSpPr>
          <p:spPr bwMode="auto">
            <a:xfrm>
              <a:off x="3646" y="1394"/>
              <a:ext cx="38" cy="46"/>
            </a:xfrm>
            <a:custGeom>
              <a:avLst/>
              <a:gdLst>
                <a:gd name="T0" fmla="*/ 31 w 38"/>
                <a:gd name="T1" fmla="*/ 0 h 46"/>
                <a:gd name="T2" fmla="*/ 26 w 38"/>
                <a:gd name="T3" fmla="*/ 4 h 46"/>
                <a:gd name="T4" fmla="*/ 0 w 38"/>
                <a:gd name="T5" fmla="*/ 38 h 46"/>
                <a:gd name="T6" fmla="*/ 7 w 38"/>
                <a:gd name="T7" fmla="*/ 45 h 46"/>
                <a:gd name="T8" fmla="*/ 38 w 38"/>
                <a:gd name="T9" fmla="*/ 7 h 46"/>
                <a:gd name="T10" fmla="*/ 31 w 38"/>
                <a:gd name="T11" fmla="*/ 0 h 46"/>
              </a:gdLst>
              <a:ahLst/>
              <a:cxnLst>
                <a:cxn ang="0">
                  <a:pos x="T0" y="T1"/>
                </a:cxn>
                <a:cxn ang="0">
                  <a:pos x="T2" y="T3"/>
                </a:cxn>
                <a:cxn ang="0">
                  <a:pos x="T4" y="T5"/>
                </a:cxn>
                <a:cxn ang="0">
                  <a:pos x="T6" y="T7"/>
                </a:cxn>
                <a:cxn ang="0">
                  <a:pos x="T8" y="T9"/>
                </a:cxn>
                <a:cxn ang="0">
                  <a:pos x="T10" y="T11"/>
                </a:cxn>
              </a:cxnLst>
              <a:rect l="0" t="0" r="r" b="b"/>
              <a:pathLst>
                <a:path w="38" h="46">
                  <a:moveTo>
                    <a:pt x="31" y="0"/>
                  </a:moveTo>
                  <a:lnTo>
                    <a:pt x="26" y="4"/>
                  </a:lnTo>
                  <a:lnTo>
                    <a:pt x="0" y="38"/>
                  </a:lnTo>
                  <a:lnTo>
                    <a:pt x="7" y="45"/>
                  </a:lnTo>
                  <a:lnTo>
                    <a:pt x="38" y="7"/>
                  </a:lnTo>
                  <a:lnTo>
                    <a:pt x="31"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33" name="Freeform 132"/>
            <p:cNvSpPr>
              <a:spLocks/>
            </p:cNvSpPr>
            <p:nvPr/>
          </p:nvSpPr>
          <p:spPr bwMode="auto">
            <a:xfrm>
              <a:off x="3633" y="1397"/>
              <a:ext cx="46" cy="41"/>
            </a:xfrm>
            <a:custGeom>
              <a:avLst/>
              <a:gdLst>
                <a:gd name="T0" fmla="*/ 40 w 46"/>
                <a:gd name="T1" fmla="*/ 0 h 41"/>
                <a:gd name="T2" fmla="*/ 4 w 46"/>
                <a:gd name="T3" fmla="*/ 28 h 41"/>
                <a:gd name="T4" fmla="*/ 2 w 46"/>
                <a:gd name="T5" fmla="*/ 31 h 41"/>
                <a:gd name="T6" fmla="*/ 0 w 46"/>
                <a:gd name="T7" fmla="*/ 35 h 41"/>
                <a:gd name="T8" fmla="*/ 7 w 46"/>
                <a:gd name="T9" fmla="*/ 40 h 41"/>
                <a:gd name="T10" fmla="*/ 45 w 46"/>
                <a:gd name="T11" fmla="*/ 9 h 41"/>
                <a:gd name="T12" fmla="*/ 40 w 46"/>
                <a:gd name="T13" fmla="*/ 0 h 41"/>
              </a:gdLst>
              <a:ahLst/>
              <a:cxnLst>
                <a:cxn ang="0">
                  <a:pos x="T0" y="T1"/>
                </a:cxn>
                <a:cxn ang="0">
                  <a:pos x="T2" y="T3"/>
                </a:cxn>
                <a:cxn ang="0">
                  <a:pos x="T4" y="T5"/>
                </a:cxn>
                <a:cxn ang="0">
                  <a:pos x="T6" y="T7"/>
                </a:cxn>
                <a:cxn ang="0">
                  <a:pos x="T8" y="T9"/>
                </a:cxn>
                <a:cxn ang="0">
                  <a:pos x="T10" y="T11"/>
                </a:cxn>
                <a:cxn ang="0">
                  <a:pos x="T12" y="T13"/>
                </a:cxn>
              </a:cxnLst>
              <a:rect l="0" t="0" r="r" b="b"/>
              <a:pathLst>
                <a:path w="46" h="41">
                  <a:moveTo>
                    <a:pt x="40" y="0"/>
                  </a:moveTo>
                  <a:lnTo>
                    <a:pt x="4" y="28"/>
                  </a:lnTo>
                  <a:lnTo>
                    <a:pt x="2" y="31"/>
                  </a:lnTo>
                  <a:lnTo>
                    <a:pt x="0" y="35"/>
                  </a:lnTo>
                  <a:lnTo>
                    <a:pt x="7" y="40"/>
                  </a:lnTo>
                  <a:lnTo>
                    <a:pt x="45" y="9"/>
                  </a:lnTo>
                  <a:lnTo>
                    <a:pt x="40"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34" name="Freeform 133"/>
            <p:cNvSpPr>
              <a:spLocks/>
            </p:cNvSpPr>
            <p:nvPr/>
          </p:nvSpPr>
          <p:spPr bwMode="auto">
            <a:xfrm>
              <a:off x="3636" y="1303"/>
              <a:ext cx="58" cy="130"/>
            </a:xfrm>
            <a:custGeom>
              <a:avLst/>
              <a:gdLst>
                <a:gd name="T0" fmla="*/ 48 w 58"/>
                <a:gd name="T1" fmla="*/ 0 h 130"/>
                <a:gd name="T2" fmla="*/ 45 w 58"/>
                <a:gd name="T3" fmla="*/ 4 h 130"/>
                <a:gd name="T4" fmla="*/ 0 w 58"/>
                <a:gd name="T5" fmla="*/ 124 h 130"/>
                <a:gd name="T6" fmla="*/ 9 w 58"/>
                <a:gd name="T7" fmla="*/ 129 h 130"/>
                <a:gd name="T8" fmla="*/ 57 w 58"/>
                <a:gd name="T9" fmla="*/ 4 h 130"/>
                <a:gd name="T10" fmla="*/ 48 w 58"/>
                <a:gd name="T11" fmla="*/ 0 h 130"/>
              </a:gdLst>
              <a:ahLst/>
              <a:cxnLst>
                <a:cxn ang="0">
                  <a:pos x="T0" y="T1"/>
                </a:cxn>
                <a:cxn ang="0">
                  <a:pos x="T2" y="T3"/>
                </a:cxn>
                <a:cxn ang="0">
                  <a:pos x="T4" y="T5"/>
                </a:cxn>
                <a:cxn ang="0">
                  <a:pos x="T6" y="T7"/>
                </a:cxn>
                <a:cxn ang="0">
                  <a:pos x="T8" y="T9"/>
                </a:cxn>
                <a:cxn ang="0">
                  <a:pos x="T10" y="T11"/>
                </a:cxn>
              </a:cxnLst>
              <a:rect l="0" t="0" r="r" b="b"/>
              <a:pathLst>
                <a:path w="58" h="130">
                  <a:moveTo>
                    <a:pt x="48" y="0"/>
                  </a:moveTo>
                  <a:lnTo>
                    <a:pt x="45" y="4"/>
                  </a:lnTo>
                  <a:lnTo>
                    <a:pt x="0" y="124"/>
                  </a:lnTo>
                  <a:lnTo>
                    <a:pt x="9" y="129"/>
                  </a:lnTo>
                  <a:lnTo>
                    <a:pt x="57" y="4"/>
                  </a:lnTo>
                  <a:lnTo>
                    <a:pt x="48"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35" name="Freeform 134"/>
            <p:cNvSpPr>
              <a:spLocks/>
            </p:cNvSpPr>
            <p:nvPr/>
          </p:nvSpPr>
          <p:spPr bwMode="auto">
            <a:xfrm>
              <a:off x="3633" y="1308"/>
              <a:ext cx="58" cy="122"/>
            </a:xfrm>
            <a:custGeom>
              <a:avLst/>
              <a:gdLst>
                <a:gd name="T0" fmla="*/ 48 w 58"/>
                <a:gd name="T1" fmla="*/ 0 h 122"/>
                <a:gd name="T2" fmla="*/ 0 w 58"/>
                <a:gd name="T3" fmla="*/ 112 h 122"/>
                <a:gd name="T4" fmla="*/ 0 w 58"/>
                <a:gd name="T5" fmla="*/ 120 h 122"/>
                <a:gd name="T6" fmla="*/ 7 w 58"/>
                <a:gd name="T7" fmla="*/ 122 h 122"/>
                <a:gd name="T8" fmla="*/ 57 w 58"/>
                <a:gd name="T9" fmla="*/ 4 h 122"/>
                <a:gd name="T10" fmla="*/ 48 w 58"/>
                <a:gd name="T11" fmla="*/ 0 h 122"/>
              </a:gdLst>
              <a:ahLst/>
              <a:cxnLst>
                <a:cxn ang="0">
                  <a:pos x="T0" y="T1"/>
                </a:cxn>
                <a:cxn ang="0">
                  <a:pos x="T2" y="T3"/>
                </a:cxn>
                <a:cxn ang="0">
                  <a:pos x="T4" y="T5"/>
                </a:cxn>
                <a:cxn ang="0">
                  <a:pos x="T6" y="T7"/>
                </a:cxn>
                <a:cxn ang="0">
                  <a:pos x="T8" y="T9"/>
                </a:cxn>
                <a:cxn ang="0">
                  <a:pos x="T10" y="T11"/>
                </a:cxn>
              </a:cxnLst>
              <a:rect l="0" t="0" r="r" b="b"/>
              <a:pathLst>
                <a:path w="58" h="122">
                  <a:moveTo>
                    <a:pt x="48" y="0"/>
                  </a:moveTo>
                  <a:lnTo>
                    <a:pt x="0" y="112"/>
                  </a:lnTo>
                  <a:lnTo>
                    <a:pt x="0" y="120"/>
                  </a:lnTo>
                  <a:lnTo>
                    <a:pt x="7" y="122"/>
                  </a:lnTo>
                  <a:lnTo>
                    <a:pt x="57" y="4"/>
                  </a:lnTo>
                  <a:lnTo>
                    <a:pt x="48"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36" name="Freeform 135"/>
            <p:cNvSpPr>
              <a:spLocks/>
            </p:cNvSpPr>
            <p:nvPr/>
          </p:nvSpPr>
          <p:spPr bwMode="auto">
            <a:xfrm>
              <a:off x="3633" y="1296"/>
              <a:ext cx="29" cy="127"/>
            </a:xfrm>
            <a:custGeom>
              <a:avLst/>
              <a:gdLst>
                <a:gd name="T0" fmla="*/ 28 w 29"/>
                <a:gd name="T1" fmla="*/ 0 h 127"/>
                <a:gd name="T2" fmla="*/ 19 w 29"/>
                <a:gd name="T3" fmla="*/ 0 h 127"/>
                <a:gd name="T4" fmla="*/ 19 w 29"/>
                <a:gd name="T5" fmla="*/ 4 h 127"/>
                <a:gd name="T6" fmla="*/ 0 w 29"/>
                <a:gd name="T7" fmla="*/ 127 h 127"/>
                <a:gd name="T8" fmla="*/ 9 w 29"/>
                <a:gd name="T9" fmla="*/ 127 h 127"/>
                <a:gd name="T10" fmla="*/ 28 w 29"/>
                <a:gd name="T11" fmla="*/ 0 h 127"/>
              </a:gdLst>
              <a:ahLst/>
              <a:cxnLst>
                <a:cxn ang="0">
                  <a:pos x="T0" y="T1"/>
                </a:cxn>
                <a:cxn ang="0">
                  <a:pos x="T2" y="T3"/>
                </a:cxn>
                <a:cxn ang="0">
                  <a:pos x="T4" y="T5"/>
                </a:cxn>
                <a:cxn ang="0">
                  <a:pos x="T6" y="T7"/>
                </a:cxn>
                <a:cxn ang="0">
                  <a:pos x="T8" y="T9"/>
                </a:cxn>
                <a:cxn ang="0">
                  <a:pos x="T10" y="T11"/>
                </a:cxn>
              </a:cxnLst>
              <a:rect l="0" t="0" r="r" b="b"/>
              <a:pathLst>
                <a:path w="29" h="127">
                  <a:moveTo>
                    <a:pt x="28" y="0"/>
                  </a:moveTo>
                  <a:lnTo>
                    <a:pt x="19" y="0"/>
                  </a:lnTo>
                  <a:lnTo>
                    <a:pt x="19" y="4"/>
                  </a:lnTo>
                  <a:lnTo>
                    <a:pt x="0" y="127"/>
                  </a:lnTo>
                  <a:lnTo>
                    <a:pt x="9" y="127"/>
                  </a:lnTo>
                  <a:lnTo>
                    <a:pt x="28"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37" name="Freeform 136"/>
            <p:cNvSpPr>
              <a:spLocks/>
            </p:cNvSpPr>
            <p:nvPr/>
          </p:nvSpPr>
          <p:spPr bwMode="auto">
            <a:xfrm>
              <a:off x="3626" y="1301"/>
              <a:ext cx="36" cy="132"/>
            </a:xfrm>
            <a:custGeom>
              <a:avLst/>
              <a:gdLst>
                <a:gd name="T0" fmla="*/ 35 w 36"/>
                <a:gd name="T1" fmla="*/ 0 h 132"/>
                <a:gd name="T2" fmla="*/ 26 w 36"/>
                <a:gd name="T3" fmla="*/ 0 h 132"/>
                <a:gd name="T4" fmla="*/ 0 w 36"/>
                <a:gd name="T5" fmla="*/ 127 h 132"/>
                <a:gd name="T6" fmla="*/ 0 w 36"/>
                <a:gd name="T7" fmla="*/ 131 h 132"/>
                <a:gd name="T8" fmla="*/ 9 w 36"/>
                <a:gd name="T9" fmla="*/ 131 h 132"/>
                <a:gd name="T10" fmla="*/ 35 w 36"/>
                <a:gd name="T11" fmla="*/ 0 h 132"/>
              </a:gdLst>
              <a:ahLst/>
              <a:cxnLst>
                <a:cxn ang="0">
                  <a:pos x="T0" y="T1"/>
                </a:cxn>
                <a:cxn ang="0">
                  <a:pos x="T2" y="T3"/>
                </a:cxn>
                <a:cxn ang="0">
                  <a:pos x="T4" y="T5"/>
                </a:cxn>
                <a:cxn ang="0">
                  <a:pos x="T6" y="T7"/>
                </a:cxn>
                <a:cxn ang="0">
                  <a:pos x="T8" y="T9"/>
                </a:cxn>
                <a:cxn ang="0">
                  <a:pos x="T10" y="T11"/>
                </a:cxn>
              </a:cxnLst>
              <a:rect l="0" t="0" r="r" b="b"/>
              <a:pathLst>
                <a:path w="36" h="132">
                  <a:moveTo>
                    <a:pt x="35" y="0"/>
                  </a:moveTo>
                  <a:lnTo>
                    <a:pt x="26" y="0"/>
                  </a:lnTo>
                  <a:lnTo>
                    <a:pt x="0" y="127"/>
                  </a:lnTo>
                  <a:lnTo>
                    <a:pt x="0" y="131"/>
                  </a:lnTo>
                  <a:lnTo>
                    <a:pt x="9" y="131"/>
                  </a:lnTo>
                  <a:lnTo>
                    <a:pt x="35"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38" name="Freeform 137"/>
            <p:cNvSpPr>
              <a:spLocks/>
            </p:cNvSpPr>
            <p:nvPr/>
          </p:nvSpPr>
          <p:spPr bwMode="auto">
            <a:xfrm>
              <a:off x="3626" y="1181"/>
              <a:ext cx="39" cy="247"/>
            </a:xfrm>
            <a:custGeom>
              <a:avLst/>
              <a:gdLst>
                <a:gd name="T0" fmla="*/ 38 w 39"/>
                <a:gd name="T1" fmla="*/ 0 h 247"/>
                <a:gd name="T2" fmla="*/ 28 w 39"/>
                <a:gd name="T3" fmla="*/ 0 h 247"/>
                <a:gd name="T4" fmla="*/ 28 w 39"/>
                <a:gd name="T5" fmla="*/ 4 h 247"/>
                <a:gd name="T6" fmla="*/ 0 w 39"/>
                <a:gd name="T7" fmla="*/ 247 h 247"/>
                <a:gd name="T8" fmla="*/ 9 w 39"/>
                <a:gd name="T9" fmla="*/ 247 h 247"/>
                <a:gd name="T10" fmla="*/ 38 w 39"/>
                <a:gd name="T11" fmla="*/ 0 h 247"/>
              </a:gdLst>
              <a:ahLst/>
              <a:cxnLst>
                <a:cxn ang="0">
                  <a:pos x="T0" y="T1"/>
                </a:cxn>
                <a:cxn ang="0">
                  <a:pos x="T2" y="T3"/>
                </a:cxn>
                <a:cxn ang="0">
                  <a:pos x="T4" y="T5"/>
                </a:cxn>
                <a:cxn ang="0">
                  <a:pos x="T6" y="T7"/>
                </a:cxn>
                <a:cxn ang="0">
                  <a:pos x="T8" y="T9"/>
                </a:cxn>
                <a:cxn ang="0">
                  <a:pos x="T10" y="T11"/>
                </a:cxn>
              </a:cxnLst>
              <a:rect l="0" t="0" r="r" b="b"/>
              <a:pathLst>
                <a:path w="39" h="247">
                  <a:moveTo>
                    <a:pt x="38" y="0"/>
                  </a:moveTo>
                  <a:lnTo>
                    <a:pt x="28" y="0"/>
                  </a:lnTo>
                  <a:lnTo>
                    <a:pt x="28" y="4"/>
                  </a:lnTo>
                  <a:lnTo>
                    <a:pt x="0" y="247"/>
                  </a:lnTo>
                  <a:lnTo>
                    <a:pt x="9" y="247"/>
                  </a:lnTo>
                  <a:lnTo>
                    <a:pt x="38"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39" name="Freeform 138"/>
            <p:cNvSpPr>
              <a:spLocks/>
            </p:cNvSpPr>
            <p:nvPr/>
          </p:nvSpPr>
          <p:spPr bwMode="auto">
            <a:xfrm>
              <a:off x="3619" y="1185"/>
              <a:ext cx="46" cy="248"/>
            </a:xfrm>
            <a:custGeom>
              <a:avLst/>
              <a:gdLst>
                <a:gd name="T0" fmla="*/ 45 w 46"/>
                <a:gd name="T1" fmla="*/ 0 h 248"/>
                <a:gd name="T2" fmla="*/ 36 w 46"/>
                <a:gd name="T3" fmla="*/ 0 h 248"/>
                <a:gd name="T4" fmla="*/ 0 w 46"/>
                <a:gd name="T5" fmla="*/ 242 h 248"/>
                <a:gd name="T6" fmla="*/ 0 w 46"/>
                <a:gd name="T7" fmla="*/ 247 h 248"/>
                <a:gd name="T8" fmla="*/ 9 w 46"/>
                <a:gd name="T9" fmla="*/ 247 h 248"/>
                <a:gd name="T10" fmla="*/ 45 w 46"/>
                <a:gd name="T11" fmla="*/ 0 h 248"/>
              </a:gdLst>
              <a:ahLst/>
              <a:cxnLst>
                <a:cxn ang="0">
                  <a:pos x="T0" y="T1"/>
                </a:cxn>
                <a:cxn ang="0">
                  <a:pos x="T2" y="T3"/>
                </a:cxn>
                <a:cxn ang="0">
                  <a:pos x="T4" y="T5"/>
                </a:cxn>
                <a:cxn ang="0">
                  <a:pos x="T6" y="T7"/>
                </a:cxn>
                <a:cxn ang="0">
                  <a:pos x="T8" y="T9"/>
                </a:cxn>
                <a:cxn ang="0">
                  <a:pos x="T10" y="T11"/>
                </a:cxn>
              </a:cxnLst>
              <a:rect l="0" t="0" r="r" b="b"/>
              <a:pathLst>
                <a:path w="46" h="248">
                  <a:moveTo>
                    <a:pt x="45" y="0"/>
                  </a:moveTo>
                  <a:lnTo>
                    <a:pt x="36" y="0"/>
                  </a:lnTo>
                  <a:lnTo>
                    <a:pt x="0" y="242"/>
                  </a:lnTo>
                  <a:lnTo>
                    <a:pt x="0" y="247"/>
                  </a:lnTo>
                  <a:lnTo>
                    <a:pt x="9" y="247"/>
                  </a:lnTo>
                  <a:lnTo>
                    <a:pt x="45"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40" name="Freeform 139"/>
            <p:cNvSpPr>
              <a:spLocks/>
            </p:cNvSpPr>
            <p:nvPr/>
          </p:nvSpPr>
          <p:spPr bwMode="auto">
            <a:xfrm>
              <a:off x="3612" y="1310"/>
              <a:ext cx="20" cy="118"/>
            </a:xfrm>
            <a:custGeom>
              <a:avLst/>
              <a:gdLst>
                <a:gd name="T0" fmla="*/ 9 w 20"/>
                <a:gd name="T1" fmla="*/ 0 h 118"/>
                <a:gd name="T2" fmla="*/ 0 w 20"/>
                <a:gd name="T3" fmla="*/ 0 h 118"/>
                <a:gd name="T4" fmla="*/ 0 w 20"/>
                <a:gd name="T5" fmla="*/ 4 h 118"/>
                <a:gd name="T6" fmla="*/ 7 w 20"/>
                <a:gd name="T7" fmla="*/ 117 h 118"/>
                <a:gd name="T8" fmla="*/ 16 w 20"/>
                <a:gd name="T9" fmla="*/ 117 h 118"/>
                <a:gd name="T10" fmla="*/ 9 w 20"/>
                <a:gd name="T11" fmla="*/ 0 h 118"/>
              </a:gdLst>
              <a:ahLst/>
              <a:cxnLst>
                <a:cxn ang="0">
                  <a:pos x="T0" y="T1"/>
                </a:cxn>
                <a:cxn ang="0">
                  <a:pos x="T2" y="T3"/>
                </a:cxn>
                <a:cxn ang="0">
                  <a:pos x="T4" y="T5"/>
                </a:cxn>
                <a:cxn ang="0">
                  <a:pos x="T6" y="T7"/>
                </a:cxn>
                <a:cxn ang="0">
                  <a:pos x="T8" y="T9"/>
                </a:cxn>
                <a:cxn ang="0">
                  <a:pos x="T10" y="T11"/>
                </a:cxn>
              </a:cxnLst>
              <a:rect l="0" t="0" r="r" b="b"/>
              <a:pathLst>
                <a:path w="20" h="118">
                  <a:moveTo>
                    <a:pt x="9" y="0"/>
                  </a:moveTo>
                  <a:lnTo>
                    <a:pt x="0" y="0"/>
                  </a:lnTo>
                  <a:lnTo>
                    <a:pt x="0" y="4"/>
                  </a:lnTo>
                  <a:lnTo>
                    <a:pt x="7" y="117"/>
                  </a:lnTo>
                  <a:lnTo>
                    <a:pt x="16" y="117"/>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41" name="Freeform 140"/>
            <p:cNvSpPr>
              <a:spLocks/>
            </p:cNvSpPr>
            <p:nvPr/>
          </p:nvSpPr>
          <p:spPr bwMode="auto">
            <a:xfrm>
              <a:off x="3617" y="1315"/>
              <a:ext cx="20" cy="110"/>
            </a:xfrm>
            <a:custGeom>
              <a:avLst/>
              <a:gdLst>
                <a:gd name="T0" fmla="*/ 0 w 20"/>
                <a:gd name="T1" fmla="*/ 0 h 110"/>
                <a:gd name="T2" fmla="*/ 0 w 20"/>
                <a:gd name="T3" fmla="*/ 110 h 110"/>
              </a:gdLst>
              <a:ahLst/>
              <a:cxnLst>
                <a:cxn ang="0">
                  <a:pos x="T0" y="T1"/>
                </a:cxn>
                <a:cxn ang="0">
                  <a:pos x="T2" y="T3"/>
                </a:cxn>
              </a:cxnLst>
              <a:rect l="0" t="0" r="r" b="b"/>
              <a:pathLst>
                <a:path w="20" h="110">
                  <a:moveTo>
                    <a:pt x="0" y="0"/>
                  </a:moveTo>
                  <a:lnTo>
                    <a:pt x="0" y="110"/>
                  </a:lnTo>
                </a:path>
              </a:pathLst>
            </a:custGeom>
            <a:noFill/>
            <a:ln w="7365">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AU"/>
            </a:p>
          </p:txBody>
        </p:sp>
        <p:sp>
          <p:nvSpPr>
            <p:cNvPr id="142" name="Freeform 141"/>
            <p:cNvSpPr>
              <a:spLocks/>
            </p:cNvSpPr>
            <p:nvPr/>
          </p:nvSpPr>
          <p:spPr bwMode="auto">
            <a:xfrm>
              <a:off x="3590" y="1164"/>
              <a:ext cx="31" cy="257"/>
            </a:xfrm>
            <a:custGeom>
              <a:avLst/>
              <a:gdLst>
                <a:gd name="T0" fmla="*/ 9 w 31"/>
                <a:gd name="T1" fmla="*/ 0 h 257"/>
                <a:gd name="T2" fmla="*/ 0 w 31"/>
                <a:gd name="T3" fmla="*/ 0 h 257"/>
                <a:gd name="T4" fmla="*/ 0 w 31"/>
                <a:gd name="T5" fmla="*/ 4 h 257"/>
                <a:gd name="T6" fmla="*/ 21 w 31"/>
                <a:gd name="T7" fmla="*/ 256 h 257"/>
                <a:gd name="T8" fmla="*/ 31 w 31"/>
                <a:gd name="T9" fmla="*/ 256 h 257"/>
                <a:gd name="T10" fmla="*/ 9 w 31"/>
                <a:gd name="T11" fmla="*/ 0 h 257"/>
              </a:gdLst>
              <a:ahLst/>
              <a:cxnLst>
                <a:cxn ang="0">
                  <a:pos x="T0" y="T1"/>
                </a:cxn>
                <a:cxn ang="0">
                  <a:pos x="T2" y="T3"/>
                </a:cxn>
                <a:cxn ang="0">
                  <a:pos x="T4" y="T5"/>
                </a:cxn>
                <a:cxn ang="0">
                  <a:pos x="T6" y="T7"/>
                </a:cxn>
                <a:cxn ang="0">
                  <a:pos x="T8" y="T9"/>
                </a:cxn>
                <a:cxn ang="0">
                  <a:pos x="T10" y="T11"/>
                </a:cxn>
              </a:cxnLst>
              <a:rect l="0" t="0" r="r" b="b"/>
              <a:pathLst>
                <a:path w="31" h="257">
                  <a:moveTo>
                    <a:pt x="9" y="0"/>
                  </a:moveTo>
                  <a:lnTo>
                    <a:pt x="0" y="0"/>
                  </a:lnTo>
                  <a:lnTo>
                    <a:pt x="0" y="4"/>
                  </a:lnTo>
                  <a:lnTo>
                    <a:pt x="21" y="256"/>
                  </a:lnTo>
                  <a:lnTo>
                    <a:pt x="31" y="256"/>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43" name="Freeform 142"/>
            <p:cNvSpPr>
              <a:spLocks/>
            </p:cNvSpPr>
            <p:nvPr/>
          </p:nvSpPr>
          <p:spPr bwMode="auto">
            <a:xfrm>
              <a:off x="3590" y="1169"/>
              <a:ext cx="27" cy="261"/>
            </a:xfrm>
            <a:custGeom>
              <a:avLst/>
              <a:gdLst>
                <a:gd name="T0" fmla="*/ 9 w 27"/>
                <a:gd name="T1" fmla="*/ 0 h 261"/>
                <a:gd name="T2" fmla="*/ 0 w 27"/>
                <a:gd name="T3" fmla="*/ 0 h 261"/>
                <a:gd name="T4" fmla="*/ 16 w 27"/>
                <a:gd name="T5" fmla="*/ 256 h 261"/>
                <a:gd name="T6" fmla="*/ 16 w 27"/>
                <a:gd name="T7" fmla="*/ 261 h 261"/>
                <a:gd name="T8" fmla="*/ 26 w 27"/>
                <a:gd name="T9" fmla="*/ 261 h 261"/>
                <a:gd name="T10" fmla="*/ 9 w 27"/>
                <a:gd name="T11" fmla="*/ 0 h 261"/>
              </a:gdLst>
              <a:ahLst/>
              <a:cxnLst>
                <a:cxn ang="0">
                  <a:pos x="T0" y="T1"/>
                </a:cxn>
                <a:cxn ang="0">
                  <a:pos x="T2" y="T3"/>
                </a:cxn>
                <a:cxn ang="0">
                  <a:pos x="T4" y="T5"/>
                </a:cxn>
                <a:cxn ang="0">
                  <a:pos x="T6" y="T7"/>
                </a:cxn>
                <a:cxn ang="0">
                  <a:pos x="T8" y="T9"/>
                </a:cxn>
                <a:cxn ang="0">
                  <a:pos x="T10" y="T11"/>
                </a:cxn>
              </a:cxnLst>
              <a:rect l="0" t="0" r="r" b="b"/>
              <a:pathLst>
                <a:path w="27" h="261">
                  <a:moveTo>
                    <a:pt x="9" y="0"/>
                  </a:moveTo>
                  <a:lnTo>
                    <a:pt x="0" y="0"/>
                  </a:lnTo>
                  <a:lnTo>
                    <a:pt x="16" y="256"/>
                  </a:lnTo>
                  <a:lnTo>
                    <a:pt x="16" y="261"/>
                  </a:lnTo>
                  <a:lnTo>
                    <a:pt x="26" y="261"/>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44" name="Freeform 143"/>
            <p:cNvSpPr>
              <a:spLocks/>
            </p:cNvSpPr>
            <p:nvPr/>
          </p:nvSpPr>
          <p:spPr bwMode="auto">
            <a:xfrm>
              <a:off x="3576" y="1260"/>
              <a:ext cx="41" cy="166"/>
            </a:xfrm>
            <a:custGeom>
              <a:avLst/>
              <a:gdLst>
                <a:gd name="T0" fmla="*/ 9 w 41"/>
                <a:gd name="T1" fmla="*/ 0 h 166"/>
                <a:gd name="T2" fmla="*/ 0 w 41"/>
                <a:gd name="T3" fmla="*/ 0 h 166"/>
                <a:gd name="T4" fmla="*/ 0 w 41"/>
                <a:gd name="T5" fmla="*/ 4 h 166"/>
                <a:gd name="T6" fmla="*/ 31 w 41"/>
                <a:gd name="T7" fmla="*/ 165 h 166"/>
                <a:gd name="T8" fmla="*/ 40 w 41"/>
                <a:gd name="T9" fmla="*/ 165 h 166"/>
                <a:gd name="T10" fmla="*/ 9 w 41"/>
                <a:gd name="T11" fmla="*/ 0 h 166"/>
              </a:gdLst>
              <a:ahLst/>
              <a:cxnLst>
                <a:cxn ang="0">
                  <a:pos x="T0" y="T1"/>
                </a:cxn>
                <a:cxn ang="0">
                  <a:pos x="T2" y="T3"/>
                </a:cxn>
                <a:cxn ang="0">
                  <a:pos x="T4" y="T5"/>
                </a:cxn>
                <a:cxn ang="0">
                  <a:pos x="T6" y="T7"/>
                </a:cxn>
                <a:cxn ang="0">
                  <a:pos x="T8" y="T9"/>
                </a:cxn>
                <a:cxn ang="0">
                  <a:pos x="T10" y="T11"/>
                </a:cxn>
              </a:cxnLst>
              <a:rect l="0" t="0" r="r" b="b"/>
              <a:pathLst>
                <a:path w="41" h="166">
                  <a:moveTo>
                    <a:pt x="9" y="0"/>
                  </a:moveTo>
                  <a:lnTo>
                    <a:pt x="0" y="0"/>
                  </a:lnTo>
                  <a:lnTo>
                    <a:pt x="0" y="4"/>
                  </a:lnTo>
                  <a:lnTo>
                    <a:pt x="31" y="165"/>
                  </a:lnTo>
                  <a:lnTo>
                    <a:pt x="40" y="165"/>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45" name="Freeform 144"/>
            <p:cNvSpPr>
              <a:spLocks/>
            </p:cNvSpPr>
            <p:nvPr/>
          </p:nvSpPr>
          <p:spPr bwMode="auto">
            <a:xfrm>
              <a:off x="3576" y="1265"/>
              <a:ext cx="31" cy="160"/>
            </a:xfrm>
            <a:custGeom>
              <a:avLst/>
              <a:gdLst>
                <a:gd name="T0" fmla="*/ 9 w 31"/>
                <a:gd name="T1" fmla="*/ 0 h 160"/>
                <a:gd name="T2" fmla="*/ 0 w 31"/>
                <a:gd name="T3" fmla="*/ 0 h 160"/>
                <a:gd name="T4" fmla="*/ 21 w 31"/>
                <a:gd name="T5" fmla="*/ 153 h 160"/>
                <a:gd name="T6" fmla="*/ 21 w 31"/>
                <a:gd name="T7" fmla="*/ 156 h 160"/>
                <a:gd name="T8" fmla="*/ 23 w 31"/>
                <a:gd name="T9" fmla="*/ 160 h 160"/>
                <a:gd name="T10" fmla="*/ 31 w 31"/>
                <a:gd name="T11" fmla="*/ 158 h 160"/>
                <a:gd name="T12" fmla="*/ 9 w 31"/>
                <a:gd name="T13" fmla="*/ 0 h 160"/>
              </a:gdLst>
              <a:ahLst/>
              <a:cxnLst>
                <a:cxn ang="0">
                  <a:pos x="T0" y="T1"/>
                </a:cxn>
                <a:cxn ang="0">
                  <a:pos x="T2" y="T3"/>
                </a:cxn>
                <a:cxn ang="0">
                  <a:pos x="T4" y="T5"/>
                </a:cxn>
                <a:cxn ang="0">
                  <a:pos x="T6" y="T7"/>
                </a:cxn>
                <a:cxn ang="0">
                  <a:pos x="T8" y="T9"/>
                </a:cxn>
                <a:cxn ang="0">
                  <a:pos x="T10" y="T11"/>
                </a:cxn>
                <a:cxn ang="0">
                  <a:pos x="T12" y="T13"/>
                </a:cxn>
              </a:cxnLst>
              <a:rect l="0" t="0" r="r" b="b"/>
              <a:pathLst>
                <a:path w="31" h="160">
                  <a:moveTo>
                    <a:pt x="9" y="0"/>
                  </a:moveTo>
                  <a:lnTo>
                    <a:pt x="0" y="0"/>
                  </a:lnTo>
                  <a:lnTo>
                    <a:pt x="21" y="153"/>
                  </a:lnTo>
                  <a:lnTo>
                    <a:pt x="21" y="156"/>
                  </a:lnTo>
                  <a:lnTo>
                    <a:pt x="23" y="160"/>
                  </a:lnTo>
                  <a:lnTo>
                    <a:pt x="31" y="158"/>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46" name="Freeform 145"/>
            <p:cNvSpPr>
              <a:spLocks/>
            </p:cNvSpPr>
            <p:nvPr/>
          </p:nvSpPr>
          <p:spPr bwMode="auto">
            <a:xfrm>
              <a:off x="3578" y="1356"/>
              <a:ext cx="29" cy="65"/>
            </a:xfrm>
            <a:custGeom>
              <a:avLst/>
              <a:gdLst>
                <a:gd name="T0" fmla="*/ 7 w 29"/>
                <a:gd name="T1" fmla="*/ 0 h 65"/>
                <a:gd name="T2" fmla="*/ 0 w 29"/>
                <a:gd name="T3" fmla="*/ 4 h 65"/>
                <a:gd name="T4" fmla="*/ 0 w 29"/>
                <a:gd name="T5" fmla="*/ 9 h 65"/>
                <a:gd name="T6" fmla="*/ 19 w 29"/>
                <a:gd name="T7" fmla="*/ 64 h 65"/>
                <a:gd name="T8" fmla="*/ 28 w 29"/>
                <a:gd name="T9" fmla="*/ 60 h 65"/>
                <a:gd name="T10" fmla="*/ 7 w 29"/>
                <a:gd name="T11" fmla="*/ 0 h 65"/>
              </a:gdLst>
              <a:ahLst/>
              <a:cxnLst>
                <a:cxn ang="0">
                  <a:pos x="T0" y="T1"/>
                </a:cxn>
                <a:cxn ang="0">
                  <a:pos x="T2" y="T3"/>
                </a:cxn>
                <a:cxn ang="0">
                  <a:pos x="T4" y="T5"/>
                </a:cxn>
                <a:cxn ang="0">
                  <a:pos x="T6" y="T7"/>
                </a:cxn>
                <a:cxn ang="0">
                  <a:pos x="T8" y="T9"/>
                </a:cxn>
                <a:cxn ang="0">
                  <a:pos x="T10" y="T11"/>
                </a:cxn>
              </a:cxnLst>
              <a:rect l="0" t="0" r="r" b="b"/>
              <a:pathLst>
                <a:path w="29" h="65">
                  <a:moveTo>
                    <a:pt x="7" y="0"/>
                  </a:moveTo>
                  <a:lnTo>
                    <a:pt x="0" y="4"/>
                  </a:lnTo>
                  <a:lnTo>
                    <a:pt x="0" y="9"/>
                  </a:lnTo>
                  <a:lnTo>
                    <a:pt x="19" y="64"/>
                  </a:lnTo>
                  <a:lnTo>
                    <a:pt x="28" y="60"/>
                  </a:lnTo>
                  <a:lnTo>
                    <a:pt x="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47" name="Freeform 146"/>
            <p:cNvSpPr>
              <a:spLocks/>
            </p:cNvSpPr>
            <p:nvPr/>
          </p:nvSpPr>
          <p:spPr bwMode="auto">
            <a:xfrm>
              <a:off x="3578" y="1361"/>
              <a:ext cx="24" cy="64"/>
            </a:xfrm>
            <a:custGeom>
              <a:avLst/>
              <a:gdLst>
                <a:gd name="T0" fmla="*/ 9 w 24"/>
                <a:gd name="T1" fmla="*/ 0 h 64"/>
                <a:gd name="T2" fmla="*/ 0 w 24"/>
                <a:gd name="T3" fmla="*/ 4 h 64"/>
                <a:gd name="T4" fmla="*/ 14 w 24"/>
                <a:gd name="T5" fmla="*/ 60 h 64"/>
                <a:gd name="T6" fmla="*/ 16 w 24"/>
                <a:gd name="T7" fmla="*/ 64 h 64"/>
                <a:gd name="T8" fmla="*/ 24 w 24"/>
                <a:gd name="T9" fmla="*/ 60 h 64"/>
                <a:gd name="T10" fmla="*/ 9 w 24"/>
                <a:gd name="T11" fmla="*/ 0 h 64"/>
              </a:gdLst>
              <a:ahLst/>
              <a:cxnLst>
                <a:cxn ang="0">
                  <a:pos x="T0" y="T1"/>
                </a:cxn>
                <a:cxn ang="0">
                  <a:pos x="T2" y="T3"/>
                </a:cxn>
                <a:cxn ang="0">
                  <a:pos x="T4" y="T5"/>
                </a:cxn>
                <a:cxn ang="0">
                  <a:pos x="T6" y="T7"/>
                </a:cxn>
                <a:cxn ang="0">
                  <a:pos x="T8" y="T9"/>
                </a:cxn>
                <a:cxn ang="0">
                  <a:pos x="T10" y="T11"/>
                </a:cxn>
              </a:cxnLst>
              <a:rect l="0" t="0" r="r" b="b"/>
              <a:pathLst>
                <a:path w="24" h="64">
                  <a:moveTo>
                    <a:pt x="9" y="0"/>
                  </a:moveTo>
                  <a:lnTo>
                    <a:pt x="0" y="4"/>
                  </a:lnTo>
                  <a:lnTo>
                    <a:pt x="14" y="60"/>
                  </a:lnTo>
                  <a:lnTo>
                    <a:pt x="16" y="64"/>
                  </a:lnTo>
                  <a:lnTo>
                    <a:pt x="24" y="60"/>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48" name="Freeform 147"/>
            <p:cNvSpPr>
              <a:spLocks/>
            </p:cNvSpPr>
            <p:nvPr/>
          </p:nvSpPr>
          <p:spPr bwMode="auto">
            <a:xfrm>
              <a:off x="3526" y="1303"/>
              <a:ext cx="76" cy="118"/>
            </a:xfrm>
            <a:custGeom>
              <a:avLst/>
              <a:gdLst>
                <a:gd name="T0" fmla="*/ 9 w 76"/>
                <a:gd name="T1" fmla="*/ 0 h 118"/>
                <a:gd name="T2" fmla="*/ 0 w 76"/>
                <a:gd name="T3" fmla="*/ 4 h 118"/>
                <a:gd name="T4" fmla="*/ 2 w 76"/>
                <a:gd name="T5" fmla="*/ 9 h 118"/>
                <a:gd name="T6" fmla="*/ 67 w 76"/>
                <a:gd name="T7" fmla="*/ 117 h 118"/>
                <a:gd name="T8" fmla="*/ 76 w 76"/>
                <a:gd name="T9" fmla="*/ 112 h 118"/>
                <a:gd name="T10" fmla="*/ 9 w 76"/>
                <a:gd name="T11" fmla="*/ 0 h 118"/>
              </a:gdLst>
              <a:ahLst/>
              <a:cxnLst>
                <a:cxn ang="0">
                  <a:pos x="T0" y="T1"/>
                </a:cxn>
                <a:cxn ang="0">
                  <a:pos x="T2" y="T3"/>
                </a:cxn>
                <a:cxn ang="0">
                  <a:pos x="T4" y="T5"/>
                </a:cxn>
                <a:cxn ang="0">
                  <a:pos x="T6" y="T7"/>
                </a:cxn>
                <a:cxn ang="0">
                  <a:pos x="T8" y="T9"/>
                </a:cxn>
                <a:cxn ang="0">
                  <a:pos x="T10" y="T11"/>
                </a:cxn>
              </a:cxnLst>
              <a:rect l="0" t="0" r="r" b="b"/>
              <a:pathLst>
                <a:path w="76" h="118">
                  <a:moveTo>
                    <a:pt x="9" y="0"/>
                  </a:moveTo>
                  <a:lnTo>
                    <a:pt x="0" y="4"/>
                  </a:lnTo>
                  <a:lnTo>
                    <a:pt x="2" y="9"/>
                  </a:lnTo>
                  <a:lnTo>
                    <a:pt x="67" y="117"/>
                  </a:lnTo>
                  <a:lnTo>
                    <a:pt x="76" y="112"/>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49" name="Freeform 148"/>
            <p:cNvSpPr>
              <a:spLocks/>
            </p:cNvSpPr>
            <p:nvPr/>
          </p:nvSpPr>
          <p:spPr bwMode="auto">
            <a:xfrm>
              <a:off x="3528" y="1308"/>
              <a:ext cx="74" cy="125"/>
            </a:xfrm>
            <a:custGeom>
              <a:avLst/>
              <a:gdLst>
                <a:gd name="T0" fmla="*/ 9 w 74"/>
                <a:gd name="T1" fmla="*/ 0 h 125"/>
                <a:gd name="T2" fmla="*/ 0 w 74"/>
                <a:gd name="T3" fmla="*/ 4 h 125"/>
                <a:gd name="T4" fmla="*/ 62 w 74"/>
                <a:gd name="T5" fmla="*/ 120 h 125"/>
                <a:gd name="T6" fmla="*/ 67 w 74"/>
                <a:gd name="T7" fmla="*/ 124 h 125"/>
                <a:gd name="T8" fmla="*/ 74 w 74"/>
                <a:gd name="T9" fmla="*/ 120 h 125"/>
                <a:gd name="T10" fmla="*/ 9 w 74"/>
                <a:gd name="T11" fmla="*/ 0 h 125"/>
              </a:gdLst>
              <a:ahLst/>
              <a:cxnLst>
                <a:cxn ang="0">
                  <a:pos x="T0" y="T1"/>
                </a:cxn>
                <a:cxn ang="0">
                  <a:pos x="T2" y="T3"/>
                </a:cxn>
                <a:cxn ang="0">
                  <a:pos x="T4" y="T5"/>
                </a:cxn>
                <a:cxn ang="0">
                  <a:pos x="T6" y="T7"/>
                </a:cxn>
                <a:cxn ang="0">
                  <a:pos x="T8" y="T9"/>
                </a:cxn>
                <a:cxn ang="0">
                  <a:pos x="T10" y="T11"/>
                </a:cxn>
              </a:cxnLst>
              <a:rect l="0" t="0" r="r" b="b"/>
              <a:pathLst>
                <a:path w="74" h="125">
                  <a:moveTo>
                    <a:pt x="9" y="0"/>
                  </a:moveTo>
                  <a:lnTo>
                    <a:pt x="0" y="4"/>
                  </a:lnTo>
                  <a:lnTo>
                    <a:pt x="62" y="120"/>
                  </a:lnTo>
                  <a:lnTo>
                    <a:pt x="67" y="124"/>
                  </a:lnTo>
                  <a:lnTo>
                    <a:pt x="74" y="120"/>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50" name="Freeform 149"/>
            <p:cNvSpPr>
              <a:spLocks/>
            </p:cNvSpPr>
            <p:nvPr/>
          </p:nvSpPr>
          <p:spPr bwMode="auto">
            <a:xfrm>
              <a:off x="3540" y="1385"/>
              <a:ext cx="58" cy="45"/>
            </a:xfrm>
            <a:custGeom>
              <a:avLst/>
              <a:gdLst>
                <a:gd name="T0" fmla="*/ 7 w 58"/>
                <a:gd name="T1" fmla="*/ 0 h 45"/>
                <a:gd name="T2" fmla="*/ 0 w 58"/>
                <a:gd name="T3" fmla="*/ 7 h 45"/>
                <a:gd name="T4" fmla="*/ 4 w 58"/>
                <a:gd name="T5" fmla="*/ 9 h 45"/>
                <a:gd name="T6" fmla="*/ 4 w 58"/>
                <a:gd name="T7" fmla="*/ 12 h 45"/>
                <a:gd name="T8" fmla="*/ 52 w 58"/>
                <a:gd name="T9" fmla="*/ 45 h 45"/>
                <a:gd name="T10" fmla="*/ 57 w 58"/>
                <a:gd name="T11" fmla="*/ 36 h 45"/>
                <a:gd name="T12" fmla="*/ 7 w 58"/>
                <a:gd name="T13" fmla="*/ 0 h 45"/>
              </a:gdLst>
              <a:ahLst/>
              <a:cxnLst>
                <a:cxn ang="0">
                  <a:pos x="T0" y="T1"/>
                </a:cxn>
                <a:cxn ang="0">
                  <a:pos x="T2" y="T3"/>
                </a:cxn>
                <a:cxn ang="0">
                  <a:pos x="T4" y="T5"/>
                </a:cxn>
                <a:cxn ang="0">
                  <a:pos x="T6" y="T7"/>
                </a:cxn>
                <a:cxn ang="0">
                  <a:pos x="T8" y="T9"/>
                </a:cxn>
                <a:cxn ang="0">
                  <a:pos x="T10" y="T11"/>
                </a:cxn>
                <a:cxn ang="0">
                  <a:pos x="T12" y="T13"/>
                </a:cxn>
              </a:cxnLst>
              <a:rect l="0" t="0" r="r" b="b"/>
              <a:pathLst>
                <a:path w="58" h="45">
                  <a:moveTo>
                    <a:pt x="7" y="0"/>
                  </a:moveTo>
                  <a:lnTo>
                    <a:pt x="0" y="7"/>
                  </a:lnTo>
                  <a:lnTo>
                    <a:pt x="4" y="9"/>
                  </a:lnTo>
                  <a:lnTo>
                    <a:pt x="4" y="12"/>
                  </a:lnTo>
                  <a:lnTo>
                    <a:pt x="52" y="45"/>
                  </a:lnTo>
                  <a:lnTo>
                    <a:pt x="57" y="36"/>
                  </a:lnTo>
                  <a:lnTo>
                    <a:pt x="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51" name="Freeform 150"/>
            <p:cNvSpPr>
              <a:spLocks/>
            </p:cNvSpPr>
            <p:nvPr/>
          </p:nvSpPr>
          <p:spPr bwMode="auto">
            <a:xfrm>
              <a:off x="3545" y="1390"/>
              <a:ext cx="43" cy="40"/>
            </a:xfrm>
            <a:custGeom>
              <a:avLst/>
              <a:gdLst>
                <a:gd name="T0" fmla="*/ 4 w 43"/>
                <a:gd name="T1" fmla="*/ 0 h 40"/>
                <a:gd name="T2" fmla="*/ 0 w 43"/>
                <a:gd name="T3" fmla="*/ 4 h 40"/>
                <a:gd name="T4" fmla="*/ 35 w 43"/>
                <a:gd name="T5" fmla="*/ 40 h 40"/>
                <a:gd name="T6" fmla="*/ 43 w 43"/>
                <a:gd name="T7" fmla="*/ 33 h 40"/>
                <a:gd name="T8" fmla="*/ 4 w 43"/>
                <a:gd name="T9" fmla="*/ 0 h 40"/>
              </a:gdLst>
              <a:ahLst/>
              <a:cxnLst>
                <a:cxn ang="0">
                  <a:pos x="T0" y="T1"/>
                </a:cxn>
                <a:cxn ang="0">
                  <a:pos x="T2" y="T3"/>
                </a:cxn>
                <a:cxn ang="0">
                  <a:pos x="T4" y="T5"/>
                </a:cxn>
                <a:cxn ang="0">
                  <a:pos x="T6" y="T7"/>
                </a:cxn>
                <a:cxn ang="0">
                  <a:pos x="T8" y="T9"/>
                </a:cxn>
              </a:cxnLst>
              <a:rect l="0" t="0" r="r" b="b"/>
              <a:pathLst>
                <a:path w="43" h="40">
                  <a:moveTo>
                    <a:pt x="4" y="0"/>
                  </a:moveTo>
                  <a:lnTo>
                    <a:pt x="0" y="4"/>
                  </a:lnTo>
                  <a:lnTo>
                    <a:pt x="35" y="40"/>
                  </a:lnTo>
                  <a:lnTo>
                    <a:pt x="43" y="33"/>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52" name="Freeform 151"/>
            <p:cNvSpPr>
              <a:spLocks/>
            </p:cNvSpPr>
            <p:nvPr/>
          </p:nvSpPr>
          <p:spPr bwMode="auto">
            <a:xfrm>
              <a:off x="2700" y="1579"/>
              <a:ext cx="48" cy="46"/>
            </a:xfrm>
            <a:custGeom>
              <a:avLst/>
              <a:gdLst>
                <a:gd name="T0" fmla="*/ 43 w 48"/>
                <a:gd name="T1" fmla="*/ 0 h 46"/>
                <a:gd name="T2" fmla="*/ 38 w 48"/>
                <a:gd name="T3" fmla="*/ 2 h 46"/>
                <a:gd name="T4" fmla="*/ 38 w 48"/>
                <a:gd name="T5" fmla="*/ 4 h 46"/>
                <a:gd name="T6" fmla="*/ 0 w 48"/>
                <a:gd name="T7" fmla="*/ 38 h 46"/>
                <a:gd name="T8" fmla="*/ 7 w 48"/>
                <a:gd name="T9" fmla="*/ 45 h 46"/>
                <a:gd name="T10" fmla="*/ 48 w 48"/>
                <a:gd name="T11" fmla="*/ 7 h 46"/>
                <a:gd name="T12" fmla="*/ 43 w 48"/>
                <a:gd name="T13" fmla="*/ 0 h 46"/>
              </a:gdLst>
              <a:ahLst/>
              <a:cxnLst>
                <a:cxn ang="0">
                  <a:pos x="T0" y="T1"/>
                </a:cxn>
                <a:cxn ang="0">
                  <a:pos x="T2" y="T3"/>
                </a:cxn>
                <a:cxn ang="0">
                  <a:pos x="T4" y="T5"/>
                </a:cxn>
                <a:cxn ang="0">
                  <a:pos x="T6" y="T7"/>
                </a:cxn>
                <a:cxn ang="0">
                  <a:pos x="T8" y="T9"/>
                </a:cxn>
                <a:cxn ang="0">
                  <a:pos x="T10" y="T11"/>
                </a:cxn>
                <a:cxn ang="0">
                  <a:pos x="T12" y="T13"/>
                </a:cxn>
              </a:cxnLst>
              <a:rect l="0" t="0" r="r" b="b"/>
              <a:pathLst>
                <a:path w="48" h="46">
                  <a:moveTo>
                    <a:pt x="43" y="0"/>
                  </a:moveTo>
                  <a:lnTo>
                    <a:pt x="38" y="2"/>
                  </a:lnTo>
                  <a:lnTo>
                    <a:pt x="38" y="4"/>
                  </a:lnTo>
                  <a:lnTo>
                    <a:pt x="0" y="38"/>
                  </a:lnTo>
                  <a:lnTo>
                    <a:pt x="7" y="45"/>
                  </a:lnTo>
                  <a:lnTo>
                    <a:pt x="48" y="7"/>
                  </a:lnTo>
                  <a:lnTo>
                    <a:pt x="43"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53" name="Freeform 152"/>
            <p:cNvSpPr>
              <a:spLocks/>
            </p:cNvSpPr>
            <p:nvPr/>
          </p:nvSpPr>
          <p:spPr bwMode="auto">
            <a:xfrm>
              <a:off x="2686" y="1581"/>
              <a:ext cx="57" cy="41"/>
            </a:xfrm>
            <a:custGeom>
              <a:avLst/>
              <a:gdLst>
                <a:gd name="T0" fmla="*/ 52 w 57"/>
                <a:gd name="T1" fmla="*/ 0 h 41"/>
                <a:gd name="T2" fmla="*/ 4 w 57"/>
                <a:gd name="T3" fmla="*/ 28 h 41"/>
                <a:gd name="T4" fmla="*/ 2 w 57"/>
                <a:gd name="T5" fmla="*/ 31 h 41"/>
                <a:gd name="T6" fmla="*/ 0 w 57"/>
                <a:gd name="T7" fmla="*/ 36 h 41"/>
                <a:gd name="T8" fmla="*/ 4 w 57"/>
                <a:gd name="T9" fmla="*/ 40 h 41"/>
                <a:gd name="T10" fmla="*/ 57 w 57"/>
                <a:gd name="T11" fmla="*/ 9 h 41"/>
                <a:gd name="T12" fmla="*/ 52 w 57"/>
                <a:gd name="T13" fmla="*/ 0 h 41"/>
              </a:gdLst>
              <a:ahLst/>
              <a:cxnLst>
                <a:cxn ang="0">
                  <a:pos x="T0" y="T1"/>
                </a:cxn>
                <a:cxn ang="0">
                  <a:pos x="T2" y="T3"/>
                </a:cxn>
                <a:cxn ang="0">
                  <a:pos x="T4" y="T5"/>
                </a:cxn>
                <a:cxn ang="0">
                  <a:pos x="T6" y="T7"/>
                </a:cxn>
                <a:cxn ang="0">
                  <a:pos x="T8" y="T9"/>
                </a:cxn>
                <a:cxn ang="0">
                  <a:pos x="T10" y="T11"/>
                </a:cxn>
                <a:cxn ang="0">
                  <a:pos x="T12" y="T13"/>
                </a:cxn>
              </a:cxnLst>
              <a:rect l="0" t="0" r="r" b="b"/>
              <a:pathLst>
                <a:path w="57" h="41">
                  <a:moveTo>
                    <a:pt x="52" y="0"/>
                  </a:moveTo>
                  <a:lnTo>
                    <a:pt x="4" y="28"/>
                  </a:lnTo>
                  <a:lnTo>
                    <a:pt x="2" y="31"/>
                  </a:lnTo>
                  <a:lnTo>
                    <a:pt x="0" y="36"/>
                  </a:lnTo>
                  <a:lnTo>
                    <a:pt x="4" y="40"/>
                  </a:lnTo>
                  <a:lnTo>
                    <a:pt x="57" y="9"/>
                  </a:lnTo>
                  <a:lnTo>
                    <a:pt x="52"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54" name="Freeform 153"/>
            <p:cNvSpPr>
              <a:spLocks/>
            </p:cNvSpPr>
            <p:nvPr/>
          </p:nvSpPr>
          <p:spPr bwMode="auto">
            <a:xfrm>
              <a:off x="2688" y="1490"/>
              <a:ext cx="77" cy="128"/>
            </a:xfrm>
            <a:custGeom>
              <a:avLst/>
              <a:gdLst>
                <a:gd name="T0" fmla="*/ 67 w 77"/>
                <a:gd name="T1" fmla="*/ 0 h 128"/>
                <a:gd name="T2" fmla="*/ 64 w 77"/>
                <a:gd name="T3" fmla="*/ 4 h 128"/>
                <a:gd name="T4" fmla="*/ 0 w 77"/>
                <a:gd name="T5" fmla="*/ 122 h 128"/>
                <a:gd name="T6" fmla="*/ 9 w 77"/>
                <a:gd name="T7" fmla="*/ 127 h 128"/>
                <a:gd name="T8" fmla="*/ 76 w 77"/>
                <a:gd name="T9" fmla="*/ 4 h 128"/>
                <a:gd name="T10" fmla="*/ 67 w 77"/>
                <a:gd name="T11" fmla="*/ 0 h 128"/>
              </a:gdLst>
              <a:ahLst/>
              <a:cxnLst>
                <a:cxn ang="0">
                  <a:pos x="T0" y="T1"/>
                </a:cxn>
                <a:cxn ang="0">
                  <a:pos x="T2" y="T3"/>
                </a:cxn>
                <a:cxn ang="0">
                  <a:pos x="T4" y="T5"/>
                </a:cxn>
                <a:cxn ang="0">
                  <a:pos x="T6" y="T7"/>
                </a:cxn>
                <a:cxn ang="0">
                  <a:pos x="T8" y="T9"/>
                </a:cxn>
                <a:cxn ang="0">
                  <a:pos x="T10" y="T11"/>
                </a:cxn>
              </a:cxnLst>
              <a:rect l="0" t="0" r="r" b="b"/>
              <a:pathLst>
                <a:path w="77" h="128">
                  <a:moveTo>
                    <a:pt x="67" y="0"/>
                  </a:moveTo>
                  <a:lnTo>
                    <a:pt x="64" y="4"/>
                  </a:lnTo>
                  <a:lnTo>
                    <a:pt x="0" y="122"/>
                  </a:lnTo>
                  <a:lnTo>
                    <a:pt x="9" y="127"/>
                  </a:lnTo>
                  <a:lnTo>
                    <a:pt x="76" y="4"/>
                  </a:lnTo>
                  <a:lnTo>
                    <a:pt x="6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55" name="Freeform 154"/>
            <p:cNvSpPr>
              <a:spLocks/>
            </p:cNvSpPr>
            <p:nvPr/>
          </p:nvSpPr>
          <p:spPr bwMode="auto">
            <a:xfrm>
              <a:off x="2683" y="1495"/>
              <a:ext cx="79" cy="120"/>
            </a:xfrm>
            <a:custGeom>
              <a:avLst/>
              <a:gdLst>
                <a:gd name="T0" fmla="*/ 69 w 79"/>
                <a:gd name="T1" fmla="*/ 0 h 120"/>
                <a:gd name="T2" fmla="*/ 0 w 79"/>
                <a:gd name="T3" fmla="*/ 110 h 120"/>
                <a:gd name="T4" fmla="*/ 0 w 79"/>
                <a:gd name="T5" fmla="*/ 115 h 120"/>
                <a:gd name="T6" fmla="*/ 7 w 79"/>
                <a:gd name="T7" fmla="*/ 120 h 120"/>
                <a:gd name="T8" fmla="*/ 79 w 79"/>
                <a:gd name="T9" fmla="*/ 4 h 120"/>
                <a:gd name="T10" fmla="*/ 69 w 79"/>
                <a:gd name="T11" fmla="*/ 0 h 120"/>
              </a:gdLst>
              <a:ahLst/>
              <a:cxnLst>
                <a:cxn ang="0">
                  <a:pos x="T0" y="T1"/>
                </a:cxn>
                <a:cxn ang="0">
                  <a:pos x="T2" y="T3"/>
                </a:cxn>
                <a:cxn ang="0">
                  <a:pos x="T4" y="T5"/>
                </a:cxn>
                <a:cxn ang="0">
                  <a:pos x="T6" y="T7"/>
                </a:cxn>
                <a:cxn ang="0">
                  <a:pos x="T8" y="T9"/>
                </a:cxn>
                <a:cxn ang="0">
                  <a:pos x="T10" y="T11"/>
                </a:cxn>
              </a:cxnLst>
              <a:rect l="0" t="0" r="r" b="b"/>
              <a:pathLst>
                <a:path w="79" h="120">
                  <a:moveTo>
                    <a:pt x="69" y="0"/>
                  </a:moveTo>
                  <a:lnTo>
                    <a:pt x="0" y="110"/>
                  </a:lnTo>
                  <a:lnTo>
                    <a:pt x="0" y="115"/>
                  </a:lnTo>
                  <a:lnTo>
                    <a:pt x="7" y="120"/>
                  </a:lnTo>
                  <a:lnTo>
                    <a:pt x="79" y="4"/>
                  </a:lnTo>
                  <a:lnTo>
                    <a:pt x="6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56" name="Freeform 155"/>
            <p:cNvSpPr>
              <a:spLocks/>
            </p:cNvSpPr>
            <p:nvPr/>
          </p:nvSpPr>
          <p:spPr bwMode="auto">
            <a:xfrm>
              <a:off x="2683" y="1481"/>
              <a:ext cx="38" cy="127"/>
            </a:xfrm>
            <a:custGeom>
              <a:avLst/>
              <a:gdLst>
                <a:gd name="T0" fmla="*/ 31 w 38"/>
                <a:gd name="T1" fmla="*/ 0 h 127"/>
                <a:gd name="T2" fmla="*/ 28 w 38"/>
                <a:gd name="T3" fmla="*/ 2 h 127"/>
                <a:gd name="T4" fmla="*/ 28 w 38"/>
                <a:gd name="T5" fmla="*/ 4 h 127"/>
                <a:gd name="T6" fmla="*/ 0 w 38"/>
                <a:gd name="T7" fmla="*/ 127 h 127"/>
                <a:gd name="T8" fmla="*/ 9 w 38"/>
                <a:gd name="T9" fmla="*/ 127 h 127"/>
                <a:gd name="T10" fmla="*/ 38 w 38"/>
                <a:gd name="T11" fmla="*/ 2 h 127"/>
                <a:gd name="T12" fmla="*/ 31 w 38"/>
                <a:gd name="T13" fmla="*/ 0 h 127"/>
              </a:gdLst>
              <a:ahLst/>
              <a:cxnLst>
                <a:cxn ang="0">
                  <a:pos x="T0" y="T1"/>
                </a:cxn>
                <a:cxn ang="0">
                  <a:pos x="T2" y="T3"/>
                </a:cxn>
                <a:cxn ang="0">
                  <a:pos x="T4" y="T5"/>
                </a:cxn>
                <a:cxn ang="0">
                  <a:pos x="T6" y="T7"/>
                </a:cxn>
                <a:cxn ang="0">
                  <a:pos x="T8" y="T9"/>
                </a:cxn>
                <a:cxn ang="0">
                  <a:pos x="T10" y="T11"/>
                </a:cxn>
                <a:cxn ang="0">
                  <a:pos x="T12" y="T13"/>
                </a:cxn>
              </a:cxnLst>
              <a:rect l="0" t="0" r="r" b="b"/>
              <a:pathLst>
                <a:path w="38" h="127">
                  <a:moveTo>
                    <a:pt x="31" y="0"/>
                  </a:moveTo>
                  <a:lnTo>
                    <a:pt x="28" y="2"/>
                  </a:lnTo>
                  <a:lnTo>
                    <a:pt x="28" y="4"/>
                  </a:lnTo>
                  <a:lnTo>
                    <a:pt x="0" y="127"/>
                  </a:lnTo>
                  <a:lnTo>
                    <a:pt x="9" y="127"/>
                  </a:lnTo>
                  <a:lnTo>
                    <a:pt x="38" y="2"/>
                  </a:lnTo>
                  <a:lnTo>
                    <a:pt x="31"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57" name="Freeform 156"/>
            <p:cNvSpPr>
              <a:spLocks/>
            </p:cNvSpPr>
            <p:nvPr/>
          </p:nvSpPr>
          <p:spPr bwMode="auto">
            <a:xfrm>
              <a:off x="2673" y="1483"/>
              <a:ext cx="48" cy="137"/>
            </a:xfrm>
            <a:custGeom>
              <a:avLst/>
              <a:gdLst>
                <a:gd name="T0" fmla="*/ 38 w 48"/>
                <a:gd name="T1" fmla="*/ 0 h 137"/>
                <a:gd name="T2" fmla="*/ 0 w 48"/>
                <a:gd name="T3" fmla="*/ 129 h 137"/>
                <a:gd name="T4" fmla="*/ 0 w 48"/>
                <a:gd name="T5" fmla="*/ 136 h 137"/>
                <a:gd name="T6" fmla="*/ 7 w 48"/>
                <a:gd name="T7" fmla="*/ 136 h 137"/>
                <a:gd name="T8" fmla="*/ 48 w 48"/>
                <a:gd name="T9" fmla="*/ 4 h 137"/>
                <a:gd name="T10" fmla="*/ 38 w 48"/>
                <a:gd name="T11" fmla="*/ 0 h 137"/>
              </a:gdLst>
              <a:ahLst/>
              <a:cxnLst>
                <a:cxn ang="0">
                  <a:pos x="T0" y="T1"/>
                </a:cxn>
                <a:cxn ang="0">
                  <a:pos x="T2" y="T3"/>
                </a:cxn>
                <a:cxn ang="0">
                  <a:pos x="T4" y="T5"/>
                </a:cxn>
                <a:cxn ang="0">
                  <a:pos x="T6" y="T7"/>
                </a:cxn>
                <a:cxn ang="0">
                  <a:pos x="T8" y="T9"/>
                </a:cxn>
                <a:cxn ang="0">
                  <a:pos x="T10" y="T11"/>
                </a:cxn>
              </a:cxnLst>
              <a:rect l="0" t="0" r="r" b="b"/>
              <a:pathLst>
                <a:path w="48" h="137">
                  <a:moveTo>
                    <a:pt x="38" y="0"/>
                  </a:moveTo>
                  <a:lnTo>
                    <a:pt x="0" y="129"/>
                  </a:lnTo>
                  <a:lnTo>
                    <a:pt x="0" y="136"/>
                  </a:lnTo>
                  <a:lnTo>
                    <a:pt x="7" y="136"/>
                  </a:lnTo>
                  <a:lnTo>
                    <a:pt x="48" y="4"/>
                  </a:lnTo>
                  <a:lnTo>
                    <a:pt x="38"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58" name="Freeform 157"/>
            <p:cNvSpPr>
              <a:spLocks/>
            </p:cNvSpPr>
            <p:nvPr/>
          </p:nvSpPr>
          <p:spPr bwMode="auto">
            <a:xfrm>
              <a:off x="2673" y="1363"/>
              <a:ext cx="51" cy="252"/>
            </a:xfrm>
            <a:custGeom>
              <a:avLst/>
              <a:gdLst>
                <a:gd name="T0" fmla="*/ 50 w 51"/>
                <a:gd name="T1" fmla="*/ 0 h 252"/>
                <a:gd name="T2" fmla="*/ 40 w 51"/>
                <a:gd name="T3" fmla="*/ 0 h 252"/>
                <a:gd name="T4" fmla="*/ 40 w 51"/>
                <a:gd name="T5" fmla="*/ 4 h 252"/>
                <a:gd name="T6" fmla="*/ 0 w 51"/>
                <a:gd name="T7" fmla="*/ 251 h 252"/>
                <a:gd name="T8" fmla="*/ 9 w 51"/>
                <a:gd name="T9" fmla="*/ 251 h 252"/>
                <a:gd name="T10" fmla="*/ 50 w 51"/>
                <a:gd name="T11" fmla="*/ 0 h 252"/>
              </a:gdLst>
              <a:ahLst/>
              <a:cxnLst>
                <a:cxn ang="0">
                  <a:pos x="T0" y="T1"/>
                </a:cxn>
                <a:cxn ang="0">
                  <a:pos x="T2" y="T3"/>
                </a:cxn>
                <a:cxn ang="0">
                  <a:pos x="T4" y="T5"/>
                </a:cxn>
                <a:cxn ang="0">
                  <a:pos x="T6" y="T7"/>
                </a:cxn>
                <a:cxn ang="0">
                  <a:pos x="T8" y="T9"/>
                </a:cxn>
                <a:cxn ang="0">
                  <a:pos x="T10" y="T11"/>
                </a:cxn>
              </a:cxnLst>
              <a:rect l="0" t="0" r="r" b="b"/>
              <a:pathLst>
                <a:path w="51" h="252">
                  <a:moveTo>
                    <a:pt x="50" y="0"/>
                  </a:moveTo>
                  <a:lnTo>
                    <a:pt x="40" y="0"/>
                  </a:lnTo>
                  <a:lnTo>
                    <a:pt x="40" y="4"/>
                  </a:lnTo>
                  <a:lnTo>
                    <a:pt x="0" y="251"/>
                  </a:lnTo>
                  <a:lnTo>
                    <a:pt x="9" y="251"/>
                  </a:lnTo>
                  <a:lnTo>
                    <a:pt x="50"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59" name="Freeform 158"/>
            <p:cNvSpPr>
              <a:spLocks/>
            </p:cNvSpPr>
            <p:nvPr/>
          </p:nvSpPr>
          <p:spPr bwMode="auto">
            <a:xfrm>
              <a:off x="2662" y="1368"/>
              <a:ext cx="62" cy="249"/>
            </a:xfrm>
            <a:custGeom>
              <a:avLst/>
              <a:gdLst>
                <a:gd name="T0" fmla="*/ 62 w 62"/>
                <a:gd name="T1" fmla="*/ 0 h 249"/>
                <a:gd name="T2" fmla="*/ 52 w 62"/>
                <a:gd name="T3" fmla="*/ 0 h 249"/>
                <a:gd name="T4" fmla="*/ 0 w 62"/>
                <a:gd name="T5" fmla="*/ 244 h 249"/>
                <a:gd name="T6" fmla="*/ 0 w 62"/>
                <a:gd name="T7" fmla="*/ 249 h 249"/>
                <a:gd name="T8" fmla="*/ 9 w 62"/>
                <a:gd name="T9" fmla="*/ 249 h 249"/>
                <a:gd name="T10" fmla="*/ 62 w 62"/>
                <a:gd name="T11" fmla="*/ 0 h 249"/>
              </a:gdLst>
              <a:ahLst/>
              <a:cxnLst>
                <a:cxn ang="0">
                  <a:pos x="T0" y="T1"/>
                </a:cxn>
                <a:cxn ang="0">
                  <a:pos x="T2" y="T3"/>
                </a:cxn>
                <a:cxn ang="0">
                  <a:pos x="T4" y="T5"/>
                </a:cxn>
                <a:cxn ang="0">
                  <a:pos x="T6" y="T7"/>
                </a:cxn>
                <a:cxn ang="0">
                  <a:pos x="T8" y="T9"/>
                </a:cxn>
                <a:cxn ang="0">
                  <a:pos x="T10" y="T11"/>
                </a:cxn>
              </a:cxnLst>
              <a:rect l="0" t="0" r="r" b="b"/>
              <a:pathLst>
                <a:path w="62" h="249">
                  <a:moveTo>
                    <a:pt x="62" y="0"/>
                  </a:moveTo>
                  <a:lnTo>
                    <a:pt x="52" y="0"/>
                  </a:lnTo>
                  <a:lnTo>
                    <a:pt x="0" y="244"/>
                  </a:lnTo>
                  <a:lnTo>
                    <a:pt x="0" y="249"/>
                  </a:lnTo>
                  <a:lnTo>
                    <a:pt x="9" y="249"/>
                  </a:lnTo>
                  <a:lnTo>
                    <a:pt x="62"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60" name="Freeform 159"/>
            <p:cNvSpPr>
              <a:spLocks/>
            </p:cNvSpPr>
            <p:nvPr/>
          </p:nvSpPr>
          <p:spPr bwMode="auto">
            <a:xfrm>
              <a:off x="2654" y="1495"/>
              <a:ext cx="20" cy="118"/>
            </a:xfrm>
            <a:custGeom>
              <a:avLst/>
              <a:gdLst>
                <a:gd name="T0" fmla="*/ 9 w 20"/>
                <a:gd name="T1" fmla="*/ 0 h 118"/>
                <a:gd name="T2" fmla="*/ 0 w 20"/>
                <a:gd name="T3" fmla="*/ 0 h 118"/>
                <a:gd name="T4" fmla="*/ 0 w 20"/>
                <a:gd name="T5" fmla="*/ 4 h 118"/>
                <a:gd name="T6" fmla="*/ 7 w 20"/>
                <a:gd name="T7" fmla="*/ 117 h 118"/>
                <a:gd name="T8" fmla="*/ 16 w 20"/>
                <a:gd name="T9" fmla="*/ 117 h 118"/>
                <a:gd name="T10" fmla="*/ 9 w 20"/>
                <a:gd name="T11" fmla="*/ 0 h 118"/>
              </a:gdLst>
              <a:ahLst/>
              <a:cxnLst>
                <a:cxn ang="0">
                  <a:pos x="T0" y="T1"/>
                </a:cxn>
                <a:cxn ang="0">
                  <a:pos x="T2" y="T3"/>
                </a:cxn>
                <a:cxn ang="0">
                  <a:pos x="T4" y="T5"/>
                </a:cxn>
                <a:cxn ang="0">
                  <a:pos x="T6" y="T7"/>
                </a:cxn>
                <a:cxn ang="0">
                  <a:pos x="T8" y="T9"/>
                </a:cxn>
                <a:cxn ang="0">
                  <a:pos x="T10" y="T11"/>
                </a:cxn>
              </a:cxnLst>
              <a:rect l="0" t="0" r="r" b="b"/>
              <a:pathLst>
                <a:path w="20" h="118">
                  <a:moveTo>
                    <a:pt x="9" y="0"/>
                  </a:moveTo>
                  <a:lnTo>
                    <a:pt x="0" y="0"/>
                  </a:lnTo>
                  <a:lnTo>
                    <a:pt x="0" y="4"/>
                  </a:lnTo>
                  <a:lnTo>
                    <a:pt x="7" y="117"/>
                  </a:lnTo>
                  <a:lnTo>
                    <a:pt x="16" y="117"/>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61" name="Freeform 160"/>
            <p:cNvSpPr>
              <a:spLocks/>
            </p:cNvSpPr>
            <p:nvPr/>
          </p:nvSpPr>
          <p:spPr bwMode="auto">
            <a:xfrm>
              <a:off x="2652" y="1500"/>
              <a:ext cx="20" cy="110"/>
            </a:xfrm>
            <a:custGeom>
              <a:avLst/>
              <a:gdLst>
                <a:gd name="T0" fmla="*/ 11 w 20"/>
                <a:gd name="T1" fmla="*/ 0 h 110"/>
                <a:gd name="T2" fmla="*/ 2 w 20"/>
                <a:gd name="T3" fmla="*/ 0 h 110"/>
                <a:gd name="T4" fmla="*/ 0 w 20"/>
                <a:gd name="T5" fmla="*/ 105 h 110"/>
                <a:gd name="T6" fmla="*/ 0 w 20"/>
                <a:gd name="T7" fmla="*/ 110 h 110"/>
                <a:gd name="T8" fmla="*/ 9 w 20"/>
                <a:gd name="T9" fmla="*/ 110 h 110"/>
                <a:gd name="T10" fmla="*/ 11 w 20"/>
                <a:gd name="T11" fmla="*/ 0 h 110"/>
              </a:gdLst>
              <a:ahLst/>
              <a:cxnLst>
                <a:cxn ang="0">
                  <a:pos x="T0" y="T1"/>
                </a:cxn>
                <a:cxn ang="0">
                  <a:pos x="T2" y="T3"/>
                </a:cxn>
                <a:cxn ang="0">
                  <a:pos x="T4" y="T5"/>
                </a:cxn>
                <a:cxn ang="0">
                  <a:pos x="T6" y="T7"/>
                </a:cxn>
                <a:cxn ang="0">
                  <a:pos x="T8" y="T9"/>
                </a:cxn>
                <a:cxn ang="0">
                  <a:pos x="T10" y="T11"/>
                </a:cxn>
              </a:cxnLst>
              <a:rect l="0" t="0" r="r" b="b"/>
              <a:pathLst>
                <a:path w="20" h="110">
                  <a:moveTo>
                    <a:pt x="11" y="0"/>
                  </a:moveTo>
                  <a:lnTo>
                    <a:pt x="2" y="0"/>
                  </a:lnTo>
                  <a:lnTo>
                    <a:pt x="0" y="105"/>
                  </a:lnTo>
                  <a:lnTo>
                    <a:pt x="0" y="110"/>
                  </a:lnTo>
                  <a:lnTo>
                    <a:pt x="9" y="110"/>
                  </a:lnTo>
                  <a:lnTo>
                    <a:pt x="11"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62" name="Freeform 161"/>
            <p:cNvSpPr>
              <a:spLocks/>
            </p:cNvSpPr>
            <p:nvPr/>
          </p:nvSpPr>
          <p:spPr bwMode="auto">
            <a:xfrm>
              <a:off x="2621" y="1349"/>
              <a:ext cx="40" cy="256"/>
            </a:xfrm>
            <a:custGeom>
              <a:avLst/>
              <a:gdLst>
                <a:gd name="T0" fmla="*/ 9 w 40"/>
                <a:gd name="T1" fmla="*/ 0 h 256"/>
                <a:gd name="T2" fmla="*/ 0 w 40"/>
                <a:gd name="T3" fmla="*/ 0 h 256"/>
                <a:gd name="T4" fmla="*/ 0 w 40"/>
                <a:gd name="T5" fmla="*/ 4 h 256"/>
                <a:gd name="T6" fmla="*/ 31 w 40"/>
                <a:gd name="T7" fmla="*/ 256 h 256"/>
                <a:gd name="T8" fmla="*/ 40 w 40"/>
                <a:gd name="T9" fmla="*/ 256 h 256"/>
                <a:gd name="T10" fmla="*/ 9 w 40"/>
                <a:gd name="T11" fmla="*/ 0 h 256"/>
              </a:gdLst>
              <a:ahLst/>
              <a:cxnLst>
                <a:cxn ang="0">
                  <a:pos x="T0" y="T1"/>
                </a:cxn>
                <a:cxn ang="0">
                  <a:pos x="T2" y="T3"/>
                </a:cxn>
                <a:cxn ang="0">
                  <a:pos x="T4" y="T5"/>
                </a:cxn>
                <a:cxn ang="0">
                  <a:pos x="T6" y="T7"/>
                </a:cxn>
                <a:cxn ang="0">
                  <a:pos x="T8" y="T9"/>
                </a:cxn>
                <a:cxn ang="0">
                  <a:pos x="T10" y="T11"/>
                </a:cxn>
              </a:cxnLst>
              <a:rect l="0" t="0" r="r" b="b"/>
              <a:pathLst>
                <a:path w="40" h="256">
                  <a:moveTo>
                    <a:pt x="9" y="0"/>
                  </a:moveTo>
                  <a:lnTo>
                    <a:pt x="0" y="0"/>
                  </a:lnTo>
                  <a:lnTo>
                    <a:pt x="0" y="4"/>
                  </a:lnTo>
                  <a:lnTo>
                    <a:pt x="31" y="256"/>
                  </a:lnTo>
                  <a:lnTo>
                    <a:pt x="40" y="256"/>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63" name="Freeform 162"/>
            <p:cNvSpPr>
              <a:spLocks/>
            </p:cNvSpPr>
            <p:nvPr/>
          </p:nvSpPr>
          <p:spPr bwMode="auto">
            <a:xfrm>
              <a:off x="2621" y="1353"/>
              <a:ext cx="33" cy="262"/>
            </a:xfrm>
            <a:custGeom>
              <a:avLst/>
              <a:gdLst>
                <a:gd name="T0" fmla="*/ 9 w 33"/>
                <a:gd name="T1" fmla="*/ 0 h 262"/>
                <a:gd name="T2" fmla="*/ 0 w 33"/>
                <a:gd name="T3" fmla="*/ 0 h 262"/>
                <a:gd name="T4" fmla="*/ 24 w 33"/>
                <a:gd name="T5" fmla="*/ 256 h 262"/>
                <a:gd name="T6" fmla="*/ 24 w 33"/>
                <a:gd name="T7" fmla="*/ 259 h 262"/>
                <a:gd name="T8" fmla="*/ 26 w 33"/>
                <a:gd name="T9" fmla="*/ 261 h 262"/>
                <a:gd name="T10" fmla="*/ 33 w 33"/>
                <a:gd name="T11" fmla="*/ 261 h 262"/>
                <a:gd name="T12" fmla="*/ 9 w 33"/>
                <a:gd name="T13" fmla="*/ 0 h 262"/>
              </a:gdLst>
              <a:ahLst/>
              <a:cxnLst>
                <a:cxn ang="0">
                  <a:pos x="T0" y="T1"/>
                </a:cxn>
                <a:cxn ang="0">
                  <a:pos x="T2" y="T3"/>
                </a:cxn>
                <a:cxn ang="0">
                  <a:pos x="T4" y="T5"/>
                </a:cxn>
                <a:cxn ang="0">
                  <a:pos x="T6" y="T7"/>
                </a:cxn>
                <a:cxn ang="0">
                  <a:pos x="T8" y="T9"/>
                </a:cxn>
                <a:cxn ang="0">
                  <a:pos x="T10" y="T11"/>
                </a:cxn>
                <a:cxn ang="0">
                  <a:pos x="T12" y="T13"/>
                </a:cxn>
              </a:cxnLst>
              <a:rect l="0" t="0" r="r" b="b"/>
              <a:pathLst>
                <a:path w="33" h="262">
                  <a:moveTo>
                    <a:pt x="9" y="0"/>
                  </a:moveTo>
                  <a:lnTo>
                    <a:pt x="0" y="0"/>
                  </a:lnTo>
                  <a:lnTo>
                    <a:pt x="24" y="256"/>
                  </a:lnTo>
                  <a:lnTo>
                    <a:pt x="24" y="259"/>
                  </a:lnTo>
                  <a:lnTo>
                    <a:pt x="26" y="261"/>
                  </a:lnTo>
                  <a:lnTo>
                    <a:pt x="33" y="261"/>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64" name="Freeform 163"/>
            <p:cNvSpPr>
              <a:spLocks/>
            </p:cNvSpPr>
            <p:nvPr/>
          </p:nvSpPr>
          <p:spPr bwMode="auto">
            <a:xfrm>
              <a:off x="2602" y="1445"/>
              <a:ext cx="52" cy="168"/>
            </a:xfrm>
            <a:custGeom>
              <a:avLst/>
              <a:gdLst>
                <a:gd name="T0" fmla="*/ 7 w 52"/>
                <a:gd name="T1" fmla="*/ 0 h 168"/>
                <a:gd name="T2" fmla="*/ 0 w 52"/>
                <a:gd name="T3" fmla="*/ 0 h 168"/>
                <a:gd name="T4" fmla="*/ 0 w 52"/>
                <a:gd name="T5" fmla="*/ 7 h 168"/>
                <a:gd name="T6" fmla="*/ 43 w 52"/>
                <a:gd name="T7" fmla="*/ 167 h 168"/>
                <a:gd name="T8" fmla="*/ 52 w 52"/>
                <a:gd name="T9" fmla="*/ 163 h 168"/>
                <a:gd name="T10" fmla="*/ 7 w 52"/>
                <a:gd name="T11" fmla="*/ 0 h 168"/>
              </a:gdLst>
              <a:ahLst/>
              <a:cxnLst>
                <a:cxn ang="0">
                  <a:pos x="T0" y="T1"/>
                </a:cxn>
                <a:cxn ang="0">
                  <a:pos x="T2" y="T3"/>
                </a:cxn>
                <a:cxn ang="0">
                  <a:pos x="T4" y="T5"/>
                </a:cxn>
                <a:cxn ang="0">
                  <a:pos x="T6" y="T7"/>
                </a:cxn>
                <a:cxn ang="0">
                  <a:pos x="T8" y="T9"/>
                </a:cxn>
                <a:cxn ang="0">
                  <a:pos x="T10" y="T11"/>
                </a:cxn>
              </a:cxnLst>
              <a:rect l="0" t="0" r="r" b="b"/>
              <a:pathLst>
                <a:path w="52" h="168">
                  <a:moveTo>
                    <a:pt x="7" y="0"/>
                  </a:moveTo>
                  <a:lnTo>
                    <a:pt x="0" y="0"/>
                  </a:lnTo>
                  <a:lnTo>
                    <a:pt x="0" y="7"/>
                  </a:lnTo>
                  <a:lnTo>
                    <a:pt x="43" y="167"/>
                  </a:lnTo>
                  <a:lnTo>
                    <a:pt x="52" y="163"/>
                  </a:lnTo>
                  <a:lnTo>
                    <a:pt x="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65" name="Freeform 164"/>
            <p:cNvSpPr>
              <a:spLocks/>
            </p:cNvSpPr>
            <p:nvPr/>
          </p:nvSpPr>
          <p:spPr bwMode="auto">
            <a:xfrm>
              <a:off x="2602" y="1450"/>
              <a:ext cx="38" cy="160"/>
            </a:xfrm>
            <a:custGeom>
              <a:avLst/>
              <a:gdLst>
                <a:gd name="T0" fmla="*/ 9 w 38"/>
                <a:gd name="T1" fmla="*/ 0 h 160"/>
                <a:gd name="T2" fmla="*/ 0 w 38"/>
                <a:gd name="T3" fmla="*/ 0 h 160"/>
                <a:gd name="T4" fmla="*/ 28 w 38"/>
                <a:gd name="T5" fmla="*/ 153 h 160"/>
                <a:gd name="T6" fmla="*/ 28 w 38"/>
                <a:gd name="T7" fmla="*/ 156 h 160"/>
                <a:gd name="T8" fmla="*/ 31 w 38"/>
                <a:gd name="T9" fmla="*/ 160 h 160"/>
                <a:gd name="T10" fmla="*/ 38 w 38"/>
                <a:gd name="T11" fmla="*/ 158 h 160"/>
                <a:gd name="T12" fmla="*/ 9 w 38"/>
                <a:gd name="T13" fmla="*/ 0 h 160"/>
              </a:gdLst>
              <a:ahLst/>
              <a:cxnLst>
                <a:cxn ang="0">
                  <a:pos x="T0" y="T1"/>
                </a:cxn>
                <a:cxn ang="0">
                  <a:pos x="T2" y="T3"/>
                </a:cxn>
                <a:cxn ang="0">
                  <a:pos x="T4" y="T5"/>
                </a:cxn>
                <a:cxn ang="0">
                  <a:pos x="T6" y="T7"/>
                </a:cxn>
                <a:cxn ang="0">
                  <a:pos x="T8" y="T9"/>
                </a:cxn>
                <a:cxn ang="0">
                  <a:pos x="T10" y="T11"/>
                </a:cxn>
                <a:cxn ang="0">
                  <a:pos x="T12" y="T13"/>
                </a:cxn>
              </a:cxnLst>
              <a:rect l="0" t="0" r="r" b="b"/>
              <a:pathLst>
                <a:path w="38" h="160">
                  <a:moveTo>
                    <a:pt x="9" y="0"/>
                  </a:moveTo>
                  <a:lnTo>
                    <a:pt x="0" y="0"/>
                  </a:lnTo>
                  <a:lnTo>
                    <a:pt x="28" y="153"/>
                  </a:lnTo>
                  <a:lnTo>
                    <a:pt x="28" y="156"/>
                  </a:lnTo>
                  <a:lnTo>
                    <a:pt x="31" y="160"/>
                  </a:lnTo>
                  <a:lnTo>
                    <a:pt x="38" y="158"/>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66" name="Freeform 165"/>
            <p:cNvSpPr>
              <a:spLocks/>
            </p:cNvSpPr>
            <p:nvPr/>
          </p:nvSpPr>
          <p:spPr bwMode="auto">
            <a:xfrm>
              <a:off x="2604" y="1541"/>
              <a:ext cx="36" cy="64"/>
            </a:xfrm>
            <a:custGeom>
              <a:avLst/>
              <a:gdLst>
                <a:gd name="T0" fmla="*/ 9 w 36"/>
                <a:gd name="T1" fmla="*/ 0 h 64"/>
                <a:gd name="T2" fmla="*/ 0 w 36"/>
                <a:gd name="T3" fmla="*/ 4 h 64"/>
                <a:gd name="T4" fmla="*/ 2 w 36"/>
                <a:gd name="T5" fmla="*/ 9 h 64"/>
                <a:gd name="T6" fmla="*/ 26 w 36"/>
                <a:gd name="T7" fmla="*/ 64 h 64"/>
                <a:gd name="T8" fmla="*/ 36 w 36"/>
                <a:gd name="T9" fmla="*/ 60 h 64"/>
                <a:gd name="T10" fmla="*/ 9 w 36"/>
                <a:gd name="T11" fmla="*/ 0 h 64"/>
              </a:gdLst>
              <a:ahLst/>
              <a:cxnLst>
                <a:cxn ang="0">
                  <a:pos x="T0" y="T1"/>
                </a:cxn>
                <a:cxn ang="0">
                  <a:pos x="T2" y="T3"/>
                </a:cxn>
                <a:cxn ang="0">
                  <a:pos x="T4" y="T5"/>
                </a:cxn>
                <a:cxn ang="0">
                  <a:pos x="T6" y="T7"/>
                </a:cxn>
                <a:cxn ang="0">
                  <a:pos x="T8" y="T9"/>
                </a:cxn>
                <a:cxn ang="0">
                  <a:pos x="T10" y="T11"/>
                </a:cxn>
              </a:cxnLst>
              <a:rect l="0" t="0" r="r" b="b"/>
              <a:pathLst>
                <a:path w="36" h="64">
                  <a:moveTo>
                    <a:pt x="9" y="0"/>
                  </a:moveTo>
                  <a:lnTo>
                    <a:pt x="0" y="4"/>
                  </a:lnTo>
                  <a:lnTo>
                    <a:pt x="2" y="9"/>
                  </a:lnTo>
                  <a:lnTo>
                    <a:pt x="26" y="64"/>
                  </a:lnTo>
                  <a:lnTo>
                    <a:pt x="36" y="60"/>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67" name="Freeform 166"/>
            <p:cNvSpPr>
              <a:spLocks/>
            </p:cNvSpPr>
            <p:nvPr/>
          </p:nvSpPr>
          <p:spPr bwMode="auto">
            <a:xfrm>
              <a:off x="2606" y="1546"/>
              <a:ext cx="31" cy="62"/>
            </a:xfrm>
            <a:custGeom>
              <a:avLst/>
              <a:gdLst>
                <a:gd name="T0" fmla="*/ 9 w 31"/>
                <a:gd name="T1" fmla="*/ 0 h 62"/>
                <a:gd name="T2" fmla="*/ 0 w 31"/>
                <a:gd name="T3" fmla="*/ 4 h 62"/>
                <a:gd name="T4" fmla="*/ 19 w 31"/>
                <a:gd name="T5" fmla="*/ 57 h 62"/>
                <a:gd name="T6" fmla="*/ 24 w 31"/>
                <a:gd name="T7" fmla="*/ 62 h 62"/>
                <a:gd name="T8" fmla="*/ 31 w 31"/>
                <a:gd name="T9" fmla="*/ 57 h 62"/>
                <a:gd name="T10" fmla="*/ 9 w 31"/>
                <a:gd name="T11" fmla="*/ 0 h 62"/>
              </a:gdLst>
              <a:ahLst/>
              <a:cxnLst>
                <a:cxn ang="0">
                  <a:pos x="T0" y="T1"/>
                </a:cxn>
                <a:cxn ang="0">
                  <a:pos x="T2" y="T3"/>
                </a:cxn>
                <a:cxn ang="0">
                  <a:pos x="T4" y="T5"/>
                </a:cxn>
                <a:cxn ang="0">
                  <a:pos x="T6" y="T7"/>
                </a:cxn>
                <a:cxn ang="0">
                  <a:pos x="T8" y="T9"/>
                </a:cxn>
                <a:cxn ang="0">
                  <a:pos x="T10" y="T11"/>
                </a:cxn>
              </a:cxnLst>
              <a:rect l="0" t="0" r="r" b="b"/>
              <a:pathLst>
                <a:path w="31" h="62">
                  <a:moveTo>
                    <a:pt x="9" y="0"/>
                  </a:moveTo>
                  <a:lnTo>
                    <a:pt x="0" y="4"/>
                  </a:lnTo>
                  <a:lnTo>
                    <a:pt x="19" y="57"/>
                  </a:lnTo>
                  <a:lnTo>
                    <a:pt x="24" y="62"/>
                  </a:lnTo>
                  <a:lnTo>
                    <a:pt x="31" y="57"/>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68" name="Freeform 167"/>
            <p:cNvSpPr>
              <a:spLocks/>
            </p:cNvSpPr>
            <p:nvPr/>
          </p:nvSpPr>
          <p:spPr bwMode="auto">
            <a:xfrm>
              <a:off x="2534" y="1490"/>
              <a:ext cx="101" cy="113"/>
            </a:xfrm>
            <a:custGeom>
              <a:avLst/>
              <a:gdLst>
                <a:gd name="T0" fmla="*/ 7 w 101"/>
                <a:gd name="T1" fmla="*/ 0 h 113"/>
                <a:gd name="T2" fmla="*/ 0 w 101"/>
                <a:gd name="T3" fmla="*/ 7 h 113"/>
                <a:gd name="T4" fmla="*/ 2 w 101"/>
                <a:gd name="T5" fmla="*/ 9 h 113"/>
                <a:gd name="T6" fmla="*/ 91 w 101"/>
                <a:gd name="T7" fmla="*/ 112 h 113"/>
                <a:gd name="T8" fmla="*/ 100 w 101"/>
                <a:gd name="T9" fmla="*/ 107 h 113"/>
                <a:gd name="T10" fmla="*/ 7 w 101"/>
                <a:gd name="T11" fmla="*/ 0 h 113"/>
              </a:gdLst>
              <a:ahLst/>
              <a:cxnLst>
                <a:cxn ang="0">
                  <a:pos x="T0" y="T1"/>
                </a:cxn>
                <a:cxn ang="0">
                  <a:pos x="T2" y="T3"/>
                </a:cxn>
                <a:cxn ang="0">
                  <a:pos x="T4" y="T5"/>
                </a:cxn>
                <a:cxn ang="0">
                  <a:pos x="T6" y="T7"/>
                </a:cxn>
                <a:cxn ang="0">
                  <a:pos x="T8" y="T9"/>
                </a:cxn>
                <a:cxn ang="0">
                  <a:pos x="T10" y="T11"/>
                </a:cxn>
              </a:cxnLst>
              <a:rect l="0" t="0" r="r" b="b"/>
              <a:pathLst>
                <a:path w="101" h="113">
                  <a:moveTo>
                    <a:pt x="7" y="0"/>
                  </a:moveTo>
                  <a:lnTo>
                    <a:pt x="0" y="7"/>
                  </a:lnTo>
                  <a:lnTo>
                    <a:pt x="2" y="9"/>
                  </a:lnTo>
                  <a:lnTo>
                    <a:pt x="91" y="112"/>
                  </a:lnTo>
                  <a:lnTo>
                    <a:pt x="100" y="107"/>
                  </a:lnTo>
                  <a:lnTo>
                    <a:pt x="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69" name="Freeform 168"/>
            <p:cNvSpPr>
              <a:spLocks/>
            </p:cNvSpPr>
            <p:nvPr/>
          </p:nvSpPr>
          <p:spPr bwMode="auto">
            <a:xfrm>
              <a:off x="2537" y="1495"/>
              <a:ext cx="96" cy="122"/>
            </a:xfrm>
            <a:custGeom>
              <a:avLst/>
              <a:gdLst>
                <a:gd name="T0" fmla="*/ 9 w 96"/>
                <a:gd name="T1" fmla="*/ 0 h 122"/>
                <a:gd name="T2" fmla="*/ 0 w 96"/>
                <a:gd name="T3" fmla="*/ 4 h 122"/>
                <a:gd name="T4" fmla="*/ 83 w 96"/>
                <a:gd name="T5" fmla="*/ 117 h 122"/>
                <a:gd name="T6" fmla="*/ 86 w 96"/>
                <a:gd name="T7" fmla="*/ 120 h 122"/>
                <a:gd name="T8" fmla="*/ 91 w 96"/>
                <a:gd name="T9" fmla="*/ 122 h 122"/>
                <a:gd name="T10" fmla="*/ 95 w 96"/>
                <a:gd name="T11" fmla="*/ 115 h 122"/>
                <a:gd name="T12" fmla="*/ 9 w 96"/>
                <a:gd name="T13" fmla="*/ 0 h 122"/>
              </a:gdLst>
              <a:ahLst/>
              <a:cxnLst>
                <a:cxn ang="0">
                  <a:pos x="T0" y="T1"/>
                </a:cxn>
                <a:cxn ang="0">
                  <a:pos x="T2" y="T3"/>
                </a:cxn>
                <a:cxn ang="0">
                  <a:pos x="T4" y="T5"/>
                </a:cxn>
                <a:cxn ang="0">
                  <a:pos x="T6" y="T7"/>
                </a:cxn>
                <a:cxn ang="0">
                  <a:pos x="T8" y="T9"/>
                </a:cxn>
                <a:cxn ang="0">
                  <a:pos x="T10" y="T11"/>
                </a:cxn>
                <a:cxn ang="0">
                  <a:pos x="T12" y="T13"/>
                </a:cxn>
              </a:cxnLst>
              <a:rect l="0" t="0" r="r" b="b"/>
              <a:pathLst>
                <a:path w="96" h="122">
                  <a:moveTo>
                    <a:pt x="9" y="0"/>
                  </a:moveTo>
                  <a:lnTo>
                    <a:pt x="0" y="4"/>
                  </a:lnTo>
                  <a:lnTo>
                    <a:pt x="83" y="117"/>
                  </a:lnTo>
                  <a:lnTo>
                    <a:pt x="86" y="120"/>
                  </a:lnTo>
                  <a:lnTo>
                    <a:pt x="91" y="122"/>
                  </a:lnTo>
                  <a:lnTo>
                    <a:pt x="95" y="115"/>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70" name="Freeform 169"/>
            <p:cNvSpPr>
              <a:spLocks/>
            </p:cNvSpPr>
            <p:nvPr/>
          </p:nvSpPr>
          <p:spPr bwMode="auto">
            <a:xfrm>
              <a:off x="2553" y="1570"/>
              <a:ext cx="75" cy="45"/>
            </a:xfrm>
            <a:custGeom>
              <a:avLst/>
              <a:gdLst>
                <a:gd name="T0" fmla="*/ 4 w 75"/>
                <a:gd name="T1" fmla="*/ 0 h 45"/>
                <a:gd name="T2" fmla="*/ 0 w 75"/>
                <a:gd name="T3" fmla="*/ 9 h 45"/>
                <a:gd name="T4" fmla="*/ 4 w 75"/>
                <a:gd name="T5" fmla="*/ 11 h 45"/>
                <a:gd name="T6" fmla="*/ 69 w 75"/>
                <a:gd name="T7" fmla="*/ 45 h 45"/>
                <a:gd name="T8" fmla="*/ 74 w 75"/>
                <a:gd name="T9" fmla="*/ 36 h 45"/>
                <a:gd name="T10" fmla="*/ 4 w 75"/>
                <a:gd name="T11" fmla="*/ 0 h 45"/>
              </a:gdLst>
              <a:ahLst/>
              <a:cxnLst>
                <a:cxn ang="0">
                  <a:pos x="T0" y="T1"/>
                </a:cxn>
                <a:cxn ang="0">
                  <a:pos x="T2" y="T3"/>
                </a:cxn>
                <a:cxn ang="0">
                  <a:pos x="T4" y="T5"/>
                </a:cxn>
                <a:cxn ang="0">
                  <a:pos x="T6" y="T7"/>
                </a:cxn>
                <a:cxn ang="0">
                  <a:pos x="T8" y="T9"/>
                </a:cxn>
                <a:cxn ang="0">
                  <a:pos x="T10" y="T11"/>
                </a:cxn>
              </a:cxnLst>
              <a:rect l="0" t="0" r="r" b="b"/>
              <a:pathLst>
                <a:path w="75" h="45">
                  <a:moveTo>
                    <a:pt x="4" y="0"/>
                  </a:moveTo>
                  <a:lnTo>
                    <a:pt x="0" y="9"/>
                  </a:lnTo>
                  <a:lnTo>
                    <a:pt x="4" y="11"/>
                  </a:lnTo>
                  <a:lnTo>
                    <a:pt x="69" y="45"/>
                  </a:lnTo>
                  <a:lnTo>
                    <a:pt x="74" y="36"/>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71" name="Freeform 170"/>
            <p:cNvSpPr>
              <a:spLocks/>
            </p:cNvSpPr>
            <p:nvPr/>
          </p:nvSpPr>
          <p:spPr bwMode="auto">
            <a:xfrm>
              <a:off x="2558" y="1572"/>
              <a:ext cx="58" cy="43"/>
            </a:xfrm>
            <a:custGeom>
              <a:avLst/>
              <a:gdLst>
                <a:gd name="T0" fmla="*/ 4 w 58"/>
                <a:gd name="T1" fmla="*/ 0 h 43"/>
                <a:gd name="T2" fmla="*/ 0 w 58"/>
                <a:gd name="T3" fmla="*/ 9 h 43"/>
                <a:gd name="T4" fmla="*/ 52 w 58"/>
                <a:gd name="T5" fmla="*/ 43 h 43"/>
                <a:gd name="T6" fmla="*/ 57 w 58"/>
                <a:gd name="T7" fmla="*/ 33 h 43"/>
                <a:gd name="T8" fmla="*/ 4 w 58"/>
                <a:gd name="T9" fmla="*/ 0 h 43"/>
              </a:gdLst>
              <a:ahLst/>
              <a:cxnLst>
                <a:cxn ang="0">
                  <a:pos x="T0" y="T1"/>
                </a:cxn>
                <a:cxn ang="0">
                  <a:pos x="T2" y="T3"/>
                </a:cxn>
                <a:cxn ang="0">
                  <a:pos x="T4" y="T5"/>
                </a:cxn>
                <a:cxn ang="0">
                  <a:pos x="T6" y="T7"/>
                </a:cxn>
                <a:cxn ang="0">
                  <a:pos x="T8" y="T9"/>
                </a:cxn>
              </a:cxnLst>
              <a:rect l="0" t="0" r="r" b="b"/>
              <a:pathLst>
                <a:path w="58" h="43">
                  <a:moveTo>
                    <a:pt x="4" y="0"/>
                  </a:moveTo>
                  <a:lnTo>
                    <a:pt x="0" y="9"/>
                  </a:lnTo>
                  <a:lnTo>
                    <a:pt x="52" y="43"/>
                  </a:lnTo>
                  <a:lnTo>
                    <a:pt x="57" y="33"/>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72" name="Freeform 171"/>
            <p:cNvSpPr>
              <a:spLocks/>
            </p:cNvSpPr>
            <p:nvPr/>
          </p:nvSpPr>
          <p:spPr bwMode="auto">
            <a:xfrm>
              <a:off x="6754" y="2299"/>
              <a:ext cx="381" cy="269"/>
            </a:xfrm>
            <a:custGeom>
              <a:avLst/>
              <a:gdLst>
                <a:gd name="T0" fmla="*/ 163 w 381"/>
                <a:gd name="T1" fmla="*/ 0 h 269"/>
                <a:gd name="T2" fmla="*/ 117 w 381"/>
                <a:gd name="T3" fmla="*/ 7 h 269"/>
                <a:gd name="T4" fmla="*/ 86 w 381"/>
                <a:gd name="T5" fmla="*/ 38 h 269"/>
                <a:gd name="T6" fmla="*/ 24 w 381"/>
                <a:gd name="T7" fmla="*/ 134 h 269"/>
                <a:gd name="T8" fmla="*/ 7 w 381"/>
                <a:gd name="T9" fmla="*/ 160 h 269"/>
                <a:gd name="T10" fmla="*/ 0 w 381"/>
                <a:gd name="T11" fmla="*/ 187 h 269"/>
                <a:gd name="T12" fmla="*/ 4 w 381"/>
                <a:gd name="T13" fmla="*/ 208 h 269"/>
                <a:gd name="T14" fmla="*/ 19 w 381"/>
                <a:gd name="T15" fmla="*/ 227 h 269"/>
                <a:gd name="T16" fmla="*/ 43 w 381"/>
                <a:gd name="T17" fmla="*/ 244 h 269"/>
                <a:gd name="T18" fmla="*/ 74 w 381"/>
                <a:gd name="T19" fmla="*/ 256 h 269"/>
                <a:gd name="T20" fmla="*/ 163 w 381"/>
                <a:gd name="T21" fmla="*/ 268 h 269"/>
                <a:gd name="T22" fmla="*/ 321 w 381"/>
                <a:gd name="T23" fmla="*/ 263 h 269"/>
                <a:gd name="T24" fmla="*/ 350 w 381"/>
                <a:gd name="T25" fmla="*/ 259 h 269"/>
                <a:gd name="T26" fmla="*/ 367 w 381"/>
                <a:gd name="T27" fmla="*/ 247 h 269"/>
                <a:gd name="T28" fmla="*/ 379 w 381"/>
                <a:gd name="T29" fmla="*/ 230 h 269"/>
                <a:gd name="T30" fmla="*/ 381 w 381"/>
                <a:gd name="T31" fmla="*/ 206 h 269"/>
                <a:gd name="T32" fmla="*/ 376 w 381"/>
                <a:gd name="T33" fmla="*/ 175 h 269"/>
                <a:gd name="T34" fmla="*/ 357 w 381"/>
                <a:gd name="T35" fmla="*/ 143 h 269"/>
                <a:gd name="T36" fmla="*/ 300 w 381"/>
                <a:gd name="T37" fmla="*/ 74 h 269"/>
                <a:gd name="T38" fmla="*/ 230 w 381"/>
                <a:gd name="T39" fmla="*/ 21 h 269"/>
                <a:gd name="T40" fmla="*/ 194 w 381"/>
                <a:gd name="T41" fmla="*/ 4 h 269"/>
                <a:gd name="T42" fmla="*/ 163 w 381"/>
                <a:gd name="T43" fmla="*/ 0 h 2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81" h="269">
                  <a:moveTo>
                    <a:pt x="163" y="0"/>
                  </a:moveTo>
                  <a:lnTo>
                    <a:pt x="117" y="7"/>
                  </a:lnTo>
                  <a:lnTo>
                    <a:pt x="86" y="38"/>
                  </a:lnTo>
                  <a:lnTo>
                    <a:pt x="24" y="134"/>
                  </a:lnTo>
                  <a:lnTo>
                    <a:pt x="7" y="160"/>
                  </a:lnTo>
                  <a:lnTo>
                    <a:pt x="0" y="187"/>
                  </a:lnTo>
                  <a:lnTo>
                    <a:pt x="4" y="208"/>
                  </a:lnTo>
                  <a:lnTo>
                    <a:pt x="19" y="227"/>
                  </a:lnTo>
                  <a:lnTo>
                    <a:pt x="43" y="244"/>
                  </a:lnTo>
                  <a:lnTo>
                    <a:pt x="74" y="256"/>
                  </a:lnTo>
                  <a:lnTo>
                    <a:pt x="163" y="268"/>
                  </a:lnTo>
                  <a:lnTo>
                    <a:pt x="321" y="263"/>
                  </a:lnTo>
                  <a:lnTo>
                    <a:pt x="350" y="259"/>
                  </a:lnTo>
                  <a:lnTo>
                    <a:pt x="367" y="247"/>
                  </a:lnTo>
                  <a:lnTo>
                    <a:pt x="379" y="230"/>
                  </a:lnTo>
                  <a:lnTo>
                    <a:pt x="381" y="206"/>
                  </a:lnTo>
                  <a:lnTo>
                    <a:pt x="376" y="175"/>
                  </a:lnTo>
                  <a:lnTo>
                    <a:pt x="357" y="143"/>
                  </a:lnTo>
                  <a:lnTo>
                    <a:pt x="300" y="74"/>
                  </a:lnTo>
                  <a:lnTo>
                    <a:pt x="230" y="21"/>
                  </a:lnTo>
                  <a:lnTo>
                    <a:pt x="194" y="4"/>
                  </a:lnTo>
                  <a:lnTo>
                    <a:pt x="163" y="0"/>
                  </a:lnTo>
                </a:path>
              </a:pathLst>
            </a:custGeom>
            <a:solidFill>
              <a:srgbClr val="FFFF54"/>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73" name="Freeform 172"/>
            <p:cNvSpPr>
              <a:spLocks/>
            </p:cNvSpPr>
            <p:nvPr/>
          </p:nvSpPr>
          <p:spPr bwMode="auto">
            <a:xfrm>
              <a:off x="6917" y="2294"/>
              <a:ext cx="33" cy="20"/>
            </a:xfrm>
            <a:custGeom>
              <a:avLst/>
              <a:gdLst>
                <a:gd name="T0" fmla="*/ 0 w 33"/>
                <a:gd name="T1" fmla="*/ 0 h 20"/>
                <a:gd name="T2" fmla="*/ 0 w 33"/>
                <a:gd name="T3" fmla="*/ 9 h 20"/>
                <a:gd name="T4" fmla="*/ 31 w 33"/>
                <a:gd name="T5" fmla="*/ 14 h 20"/>
                <a:gd name="T6" fmla="*/ 33 w 33"/>
                <a:gd name="T7" fmla="*/ 4 h 20"/>
                <a:gd name="T8" fmla="*/ 0 w 33"/>
                <a:gd name="T9" fmla="*/ 0 h 20"/>
              </a:gdLst>
              <a:ahLst/>
              <a:cxnLst>
                <a:cxn ang="0">
                  <a:pos x="T0" y="T1"/>
                </a:cxn>
                <a:cxn ang="0">
                  <a:pos x="T2" y="T3"/>
                </a:cxn>
                <a:cxn ang="0">
                  <a:pos x="T4" y="T5"/>
                </a:cxn>
                <a:cxn ang="0">
                  <a:pos x="T6" y="T7"/>
                </a:cxn>
                <a:cxn ang="0">
                  <a:pos x="T8" y="T9"/>
                </a:cxn>
              </a:cxnLst>
              <a:rect l="0" t="0" r="r" b="b"/>
              <a:pathLst>
                <a:path w="33" h="20">
                  <a:moveTo>
                    <a:pt x="0" y="0"/>
                  </a:moveTo>
                  <a:lnTo>
                    <a:pt x="0" y="9"/>
                  </a:lnTo>
                  <a:lnTo>
                    <a:pt x="31" y="14"/>
                  </a:lnTo>
                  <a:lnTo>
                    <a:pt x="33" y="4"/>
                  </a:lnTo>
                  <a:lnTo>
                    <a:pt x="0"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74" name="Freeform 173"/>
            <p:cNvSpPr>
              <a:spLocks/>
            </p:cNvSpPr>
            <p:nvPr/>
          </p:nvSpPr>
          <p:spPr bwMode="auto">
            <a:xfrm>
              <a:off x="6945" y="2299"/>
              <a:ext cx="41" cy="27"/>
            </a:xfrm>
            <a:custGeom>
              <a:avLst/>
              <a:gdLst>
                <a:gd name="T0" fmla="*/ 4 w 41"/>
                <a:gd name="T1" fmla="*/ 0 h 27"/>
                <a:gd name="T2" fmla="*/ 0 w 41"/>
                <a:gd name="T3" fmla="*/ 9 h 27"/>
                <a:gd name="T4" fmla="*/ 36 w 41"/>
                <a:gd name="T5" fmla="*/ 26 h 27"/>
                <a:gd name="T6" fmla="*/ 40 w 41"/>
                <a:gd name="T7" fmla="*/ 16 h 27"/>
                <a:gd name="T8" fmla="*/ 4 w 41"/>
                <a:gd name="T9" fmla="*/ 0 h 27"/>
              </a:gdLst>
              <a:ahLst/>
              <a:cxnLst>
                <a:cxn ang="0">
                  <a:pos x="T0" y="T1"/>
                </a:cxn>
                <a:cxn ang="0">
                  <a:pos x="T2" y="T3"/>
                </a:cxn>
                <a:cxn ang="0">
                  <a:pos x="T4" y="T5"/>
                </a:cxn>
                <a:cxn ang="0">
                  <a:pos x="T6" y="T7"/>
                </a:cxn>
                <a:cxn ang="0">
                  <a:pos x="T8" y="T9"/>
                </a:cxn>
              </a:cxnLst>
              <a:rect l="0" t="0" r="r" b="b"/>
              <a:pathLst>
                <a:path w="41" h="27">
                  <a:moveTo>
                    <a:pt x="4" y="0"/>
                  </a:moveTo>
                  <a:lnTo>
                    <a:pt x="0" y="9"/>
                  </a:lnTo>
                  <a:lnTo>
                    <a:pt x="36" y="26"/>
                  </a:lnTo>
                  <a:lnTo>
                    <a:pt x="40" y="16"/>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75" name="Freeform 174"/>
            <p:cNvSpPr>
              <a:spLocks/>
            </p:cNvSpPr>
            <p:nvPr/>
          </p:nvSpPr>
          <p:spPr bwMode="auto">
            <a:xfrm>
              <a:off x="6982" y="2316"/>
              <a:ext cx="76" cy="62"/>
            </a:xfrm>
            <a:custGeom>
              <a:avLst/>
              <a:gdLst>
                <a:gd name="T0" fmla="*/ 4 w 76"/>
                <a:gd name="T1" fmla="*/ 0 h 62"/>
                <a:gd name="T2" fmla="*/ 0 w 76"/>
                <a:gd name="T3" fmla="*/ 9 h 62"/>
                <a:gd name="T4" fmla="*/ 69 w 76"/>
                <a:gd name="T5" fmla="*/ 62 h 62"/>
                <a:gd name="T6" fmla="*/ 76 w 76"/>
                <a:gd name="T7" fmla="*/ 55 h 62"/>
                <a:gd name="T8" fmla="*/ 74 w 76"/>
                <a:gd name="T9" fmla="*/ 55 h 62"/>
                <a:gd name="T10" fmla="*/ 4 w 76"/>
                <a:gd name="T11" fmla="*/ 0 h 62"/>
              </a:gdLst>
              <a:ahLst/>
              <a:cxnLst>
                <a:cxn ang="0">
                  <a:pos x="T0" y="T1"/>
                </a:cxn>
                <a:cxn ang="0">
                  <a:pos x="T2" y="T3"/>
                </a:cxn>
                <a:cxn ang="0">
                  <a:pos x="T4" y="T5"/>
                </a:cxn>
                <a:cxn ang="0">
                  <a:pos x="T6" y="T7"/>
                </a:cxn>
                <a:cxn ang="0">
                  <a:pos x="T8" y="T9"/>
                </a:cxn>
                <a:cxn ang="0">
                  <a:pos x="T10" y="T11"/>
                </a:cxn>
              </a:cxnLst>
              <a:rect l="0" t="0" r="r" b="b"/>
              <a:pathLst>
                <a:path w="76" h="62">
                  <a:moveTo>
                    <a:pt x="4" y="0"/>
                  </a:moveTo>
                  <a:lnTo>
                    <a:pt x="0" y="9"/>
                  </a:lnTo>
                  <a:lnTo>
                    <a:pt x="69" y="62"/>
                  </a:lnTo>
                  <a:lnTo>
                    <a:pt x="76" y="55"/>
                  </a:lnTo>
                  <a:lnTo>
                    <a:pt x="74" y="55"/>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76" name="Freeform 175"/>
            <p:cNvSpPr>
              <a:spLocks/>
            </p:cNvSpPr>
            <p:nvPr/>
          </p:nvSpPr>
          <p:spPr bwMode="auto">
            <a:xfrm>
              <a:off x="7049" y="2371"/>
              <a:ext cx="67" cy="75"/>
            </a:xfrm>
            <a:custGeom>
              <a:avLst/>
              <a:gdLst>
                <a:gd name="T0" fmla="*/ 9 w 67"/>
                <a:gd name="T1" fmla="*/ 0 h 75"/>
                <a:gd name="T2" fmla="*/ 0 w 67"/>
                <a:gd name="T3" fmla="*/ 4 h 75"/>
                <a:gd name="T4" fmla="*/ 57 w 67"/>
                <a:gd name="T5" fmla="*/ 74 h 75"/>
                <a:gd name="T6" fmla="*/ 67 w 67"/>
                <a:gd name="T7" fmla="*/ 69 h 75"/>
                <a:gd name="T8" fmla="*/ 9 w 67"/>
                <a:gd name="T9" fmla="*/ 0 h 75"/>
              </a:gdLst>
              <a:ahLst/>
              <a:cxnLst>
                <a:cxn ang="0">
                  <a:pos x="T0" y="T1"/>
                </a:cxn>
                <a:cxn ang="0">
                  <a:pos x="T2" y="T3"/>
                </a:cxn>
                <a:cxn ang="0">
                  <a:pos x="T4" y="T5"/>
                </a:cxn>
                <a:cxn ang="0">
                  <a:pos x="T6" y="T7"/>
                </a:cxn>
                <a:cxn ang="0">
                  <a:pos x="T8" y="T9"/>
                </a:cxn>
              </a:cxnLst>
              <a:rect l="0" t="0" r="r" b="b"/>
              <a:pathLst>
                <a:path w="67" h="75">
                  <a:moveTo>
                    <a:pt x="9" y="0"/>
                  </a:moveTo>
                  <a:lnTo>
                    <a:pt x="0" y="4"/>
                  </a:lnTo>
                  <a:lnTo>
                    <a:pt x="57" y="74"/>
                  </a:lnTo>
                  <a:lnTo>
                    <a:pt x="67" y="69"/>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77" name="Freeform 176"/>
            <p:cNvSpPr>
              <a:spLocks/>
            </p:cNvSpPr>
            <p:nvPr/>
          </p:nvSpPr>
          <p:spPr bwMode="auto">
            <a:xfrm>
              <a:off x="7106" y="2441"/>
              <a:ext cx="29" cy="36"/>
            </a:xfrm>
            <a:custGeom>
              <a:avLst/>
              <a:gdLst>
                <a:gd name="T0" fmla="*/ 9 w 29"/>
                <a:gd name="T1" fmla="*/ 0 h 36"/>
                <a:gd name="T2" fmla="*/ 0 w 29"/>
                <a:gd name="T3" fmla="*/ 4 h 36"/>
                <a:gd name="T4" fmla="*/ 19 w 29"/>
                <a:gd name="T5" fmla="*/ 36 h 36"/>
                <a:gd name="T6" fmla="*/ 28 w 29"/>
                <a:gd name="T7" fmla="*/ 33 h 36"/>
                <a:gd name="T8" fmla="*/ 28 w 29"/>
                <a:gd name="T9" fmla="*/ 31 h 36"/>
                <a:gd name="T10" fmla="*/ 9 w 29"/>
                <a:gd name="T11" fmla="*/ 0 h 36"/>
              </a:gdLst>
              <a:ahLst/>
              <a:cxnLst>
                <a:cxn ang="0">
                  <a:pos x="T0" y="T1"/>
                </a:cxn>
                <a:cxn ang="0">
                  <a:pos x="T2" y="T3"/>
                </a:cxn>
                <a:cxn ang="0">
                  <a:pos x="T4" y="T5"/>
                </a:cxn>
                <a:cxn ang="0">
                  <a:pos x="T6" y="T7"/>
                </a:cxn>
                <a:cxn ang="0">
                  <a:pos x="T8" y="T9"/>
                </a:cxn>
                <a:cxn ang="0">
                  <a:pos x="T10" y="T11"/>
                </a:cxn>
              </a:cxnLst>
              <a:rect l="0" t="0" r="r" b="b"/>
              <a:pathLst>
                <a:path w="29" h="36">
                  <a:moveTo>
                    <a:pt x="9" y="0"/>
                  </a:moveTo>
                  <a:lnTo>
                    <a:pt x="0" y="4"/>
                  </a:lnTo>
                  <a:lnTo>
                    <a:pt x="19" y="36"/>
                  </a:lnTo>
                  <a:lnTo>
                    <a:pt x="28" y="33"/>
                  </a:lnTo>
                  <a:lnTo>
                    <a:pt x="28" y="31"/>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78" name="Freeform 177"/>
            <p:cNvSpPr>
              <a:spLocks/>
            </p:cNvSpPr>
            <p:nvPr/>
          </p:nvSpPr>
          <p:spPr bwMode="auto">
            <a:xfrm>
              <a:off x="7125" y="2474"/>
              <a:ext cx="20" cy="31"/>
            </a:xfrm>
            <a:custGeom>
              <a:avLst/>
              <a:gdLst>
                <a:gd name="T0" fmla="*/ 9 w 20"/>
                <a:gd name="T1" fmla="*/ 0 h 31"/>
                <a:gd name="T2" fmla="*/ 0 w 20"/>
                <a:gd name="T3" fmla="*/ 0 h 31"/>
                <a:gd name="T4" fmla="*/ 4 w 20"/>
                <a:gd name="T5" fmla="*/ 31 h 31"/>
                <a:gd name="T6" fmla="*/ 14 w 20"/>
                <a:gd name="T7" fmla="*/ 31 h 31"/>
                <a:gd name="T8" fmla="*/ 9 w 20"/>
                <a:gd name="T9" fmla="*/ 0 h 31"/>
              </a:gdLst>
              <a:ahLst/>
              <a:cxnLst>
                <a:cxn ang="0">
                  <a:pos x="T0" y="T1"/>
                </a:cxn>
                <a:cxn ang="0">
                  <a:pos x="T2" y="T3"/>
                </a:cxn>
                <a:cxn ang="0">
                  <a:pos x="T4" y="T5"/>
                </a:cxn>
                <a:cxn ang="0">
                  <a:pos x="T6" y="T7"/>
                </a:cxn>
                <a:cxn ang="0">
                  <a:pos x="T8" y="T9"/>
                </a:cxn>
              </a:cxnLst>
              <a:rect l="0" t="0" r="r" b="b"/>
              <a:pathLst>
                <a:path w="20" h="31">
                  <a:moveTo>
                    <a:pt x="9" y="0"/>
                  </a:moveTo>
                  <a:lnTo>
                    <a:pt x="0" y="0"/>
                  </a:lnTo>
                  <a:lnTo>
                    <a:pt x="4" y="31"/>
                  </a:lnTo>
                  <a:lnTo>
                    <a:pt x="14" y="31"/>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79" name="Freeform 178"/>
            <p:cNvSpPr>
              <a:spLocks/>
            </p:cNvSpPr>
            <p:nvPr/>
          </p:nvSpPr>
          <p:spPr bwMode="auto">
            <a:xfrm>
              <a:off x="7128" y="2506"/>
              <a:ext cx="20" cy="26"/>
            </a:xfrm>
            <a:custGeom>
              <a:avLst/>
              <a:gdLst>
                <a:gd name="T0" fmla="*/ 11 w 20"/>
                <a:gd name="T1" fmla="*/ 0 h 26"/>
                <a:gd name="T2" fmla="*/ 2 w 20"/>
                <a:gd name="T3" fmla="*/ 0 h 26"/>
                <a:gd name="T4" fmla="*/ 0 w 20"/>
                <a:gd name="T5" fmla="*/ 23 h 26"/>
                <a:gd name="T6" fmla="*/ 9 w 20"/>
                <a:gd name="T7" fmla="*/ 26 h 26"/>
                <a:gd name="T8" fmla="*/ 11 w 20"/>
                <a:gd name="T9" fmla="*/ 0 h 26"/>
              </a:gdLst>
              <a:ahLst/>
              <a:cxnLst>
                <a:cxn ang="0">
                  <a:pos x="T0" y="T1"/>
                </a:cxn>
                <a:cxn ang="0">
                  <a:pos x="T2" y="T3"/>
                </a:cxn>
                <a:cxn ang="0">
                  <a:pos x="T4" y="T5"/>
                </a:cxn>
                <a:cxn ang="0">
                  <a:pos x="T6" y="T7"/>
                </a:cxn>
                <a:cxn ang="0">
                  <a:pos x="T8" y="T9"/>
                </a:cxn>
              </a:cxnLst>
              <a:rect l="0" t="0" r="r" b="b"/>
              <a:pathLst>
                <a:path w="20" h="26">
                  <a:moveTo>
                    <a:pt x="11" y="0"/>
                  </a:moveTo>
                  <a:lnTo>
                    <a:pt x="2" y="0"/>
                  </a:lnTo>
                  <a:lnTo>
                    <a:pt x="0" y="23"/>
                  </a:lnTo>
                  <a:lnTo>
                    <a:pt x="9" y="26"/>
                  </a:lnTo>
                  <a:lnTo>
                    <a:pt x="11"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80" name="Freeform 179"/>
            <p:cNvSpPr>
              <a:spLocks/>
            </p:cNvSpPr>
            <p:nvPr/>
          </p:nvSpPr>
          <p:spPr bwMode="auto">
            <a:xfrm>
              <a:off x="7116" y="2527"/>
              <a:ext cx="22" cy="24"/>
            </a:xfrm>
            <a:custGeom>
              <a:avLst/>
              <a:gdLst>
                <a:gd name="T0" fmla="*/ 12 w 22"/>
                <a:gd name="T1" fmla="*/ 0 h 24"/>
                <a:gd name="T2" fmla="*/ 0 w 22"/>
                <a:gd name="T3" fmla="*/ 16 h 24"/>
                <a:gd name="T4" fmla="*/ 7 w 22"/>
                <a:gd name="T5" fmla="*/ 24 h 24"/>
                <a:gd name="T6" fmla="*/ 7 w 22"/>
                <a:gd name="T7" fmla="*/ 21 h 24"/>
                <a:gd name="T8" fmla="*/ 21 w 22"/>
                <a:gd name="T9" fmla="*/ 4 h 24"/>
                <a:gd name="T10" fmla="*/ 12 w 22"/>
                <a:gd name="T11" fmla="*/ 0 h 24"/>
              </a:gdLst>
              <a:ahLst/>
              <a:cxnLst>
                <a:cxn ang="0">
                  <a:pos x="T0" y="T1"/>
                </a:cxn>
                <a:cxn ang="0">
                  <a:pos x="T2" y="T3"/>
                </a:cxn>
                <a:cxn ang="0">
                  <a:pos x="T4" y="T5"/>
                </a:cxn>
                <a:cxn ang="0">
                  <a:pos x="T6" y="T7"/>
                </a:cxn>
                <a:cxn ang="0">
                  <a:pos x="T8" y="T9"/>
                </a:cxn>
                <a:cxn ang="0">
                  <a:pos x="T10" y="T11"/>
                </a:cxn>
              </a:cxnLst>
              <a:rect l="0" t="0" r="r" b="b"/>
              <a:pathLst>
                <a:path w="22" h="24">
                  <a:moveTo>
                    <a:pt x="12" y="0"/>
                  </a:moveTo>
                  <a:lnTo>
                    <a:pt x="0" y="16"/>
                  </a:lnTo>
                  <a:lnTo>
                    <a:pt x="7" y="24"/>
                  </a:lnTo>
                  <a:lnTo>
                    <a:pt x="7" y="21"/>
                  </a:lnTo>
                  <a:lnTo>
                    <a:pt x="21" y="4"/>
                  </a:lnTo>
                  <a:lnTo>
                    <a:pt x="12"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81" name="Freeform 180"/>
            <p:cNvSpPr>
              <a:spLocks/>
            </p:cNvSpPr>
            <p:nvPr/>
          </p:nvSpPr>
          <p:spPr bwMode="auto">
            <a:xfrm>
              <a:off x="7102" y="2541"/>
              <a:ext cx="21" cy="22"/>
            </a:xfrm>
            <a:custGeom>
              <a:avLst/>
              <a:gdLst>
                <a:gd name="T0" fmla="*/ 16 w 21"/>
                <a:gd name="T1" fmla="*/ 0 h 22"/>
                <a:gd name="T2" fmla="*/ 0 w 21"/>
                <a:gd name="T3" fmla="*/ 12 h 22"/>
                <a:gd name="T4" fmla="*/ 2 w 21"/>
                <a:gd name="T5" fmla="*/ 21 h 22"/>
                <a:gd name="T6" fmla="*/ 4 w 21"/>
                <a:gd name="T7" fmla="*/ 21 h 22"/>
                <a:gd name="T8" fmla="*/ 21 w 21"/>
                <a:gd name="T9" fmla="*/ 9 h 22"/>
                <a:gd name="T10" fmla="*/ 16 w 21"/>
                <a:gd name="T11" fmla="*/ 0 h 22"/>
              </a:gdLst>
              <a:ahLst/>
              <a:cxnLst>
                <a:cxn ang="0">
                  <a:pos x="T0" y="T1"/>
                </a:cxn>
                <a:cxn ang="0">
                  <a:pos x="T2" y="T3"/>
                </a:cxn>
                <a:cxn ang="0">
                  <a:pos x="T4" y="T5"/>
                </a:cxn>
                <a:cxn ang="0">
                  <a:pos x="T6" y="T7"/>
                </a:cxn>
                <a:cxn ang="0">
                  <a:pos x="T8" y="T9"/>
                </a:cxn>
                <a:cxn ang="0">
                  <a:pos x="T10" y="T11"/>
                </a:cxn>
              </a:cxnLst>
              <a:rect l="0" t="0" r="r" b="b"/>
              <a:pathLst>
                <a:path w="21" h="22">
                  <a:moveTo>
                    <a:pt x="16" y="0"/>
                  </a:moveTo>
                  <a:lnTo>
                    <a:pt x="0" y="12"/>
                  </a:lnTo>
                  <a:lnTo>
                    <a:pt x="2" y="21"/>
                  </a:lnTo>
                  <a:lnTo>
                    <a:pt x="4" y="21"/>
                  </a:lnTo>
                  <a:lnTo>
                    <a:pt x="21" y="9"/>
                  </a:lnTo>
                  <a:lnTo>
                    <a:pt x="16"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82" name="Freeform 181"/>
            <p:cNvSpPr>
              <a:spLocks/>
            </p:cNvSpPr>
            <p:nvPr/>
          </p:nvSpPr>
          <p:spPr bwMode="auto">
            <a:xfrm>
              <a:off x="7075" y="2553"/>
              <a:ext cx="29" cy="20"/>
            </a:xfrm>
            <a:custGeom>
              <a:avLst/>
              <a:gdLst>
                <a:gd name="T0" fmla="*/ 28 w 29"/>
                <a:gd name="T1" fmla="*/ 0 h 20"/>
                <a:gd name="T2" fmla="*/ 0 w 29"/>
                <a:gd name="T3" fmla="*/ 4 h 20"/>
                <a:gd name="T4" fmla="*/ 0 w 29"/>
                <a:gd name="T5" fmla="*/ 14 h 20"/>
                <a:gd name="T6" fmla="*/ 28 w 29"/>
                <a:gd name="T7" fmla="*/ 9 h 20"/>
                <a:gd name="T8" fmla="*/ 28 w 29"/>
                <a:gd name="T9" fmla="*/ 0 h 20"/>
              </a:gdLst>
              <a:ahLst/>
              <a:cxnLst>
                <a:cxn ang="0">
                  <a:pos x="T0" y="T1"/>
                </a:cxn>
                <a:cxn ang="0">
                  <a:pos x="T2" y="T3"/>
                </a:cxn>
                <a:cxn ang="0">
                  <a:pos x="T4" y="T5"/>
                </a:cxn>
                <a:cxn ang="0">
                  <a:pos x="T6" y="T7"/>
                </a:cxn>
                <a:cxn ang="0">
                  <a:pos x="T8" y="T9"/>
                </a:cxn>
              </a:cxnLst>
              <a:rect l="0" t="0" r="r" b="b"/>
              <a:pathLst>
                <a:path w="29" h="20">
                  <a:moveTo>
                    <a:pt x="28" y="0"/>
                  </a:moveTo>
                  <a:lnTo>
                    <a:pt x="0" y="4"/>
                  </a:lnTo>
                  <a:lnTo>
                    <a:pt x="0" y="14"/>
                  </a:lnTo>
                  <a:lnTo>
                    <a:pt x="28" y="9"/>
                  </a:lnTo>
                  <a:lnTo>
                    <a:pt x="28"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83" name="Freeform 182"/>
            <p:cNvSpPr>
              <a:spLocks/>
            </p:cNvSpPr>
            <p:nvPr/>
          </p:nvSpPr>
          <p:spPr bwMode="auto">
            <a:xfrm>
              <a:off x="6917" y="2558"/>
              <a:ext cx="158" cy="20"/>
            </a:xfrm>
            <a:custGeom>
              <a:avLst/>
              <a:gdLst>
                <a:gd name="T0" fmla="*/ 158 w 158"/>
                <a:gd name="T1" fmla="*/ 0 h 20"/>
                <a:gd name="T2" fmla="*/ 0 w 158"/>
                <a:gd name="T3" fmla="*/ 4 h 20"/>
                <a:gd name="T4" fmla="*/ 0 w 158"/>
                <a:gd name="T5" fmla="*/ 14 h 20"/>
                <a:gd name="T6" fmla="*/ 158 w 158"/>
                <a:gd name="T7" fmla="*/ 9 h 20"/>
                <a:gd name="T8" fmla="*/ 158 w 158"/>
                <a:gd name="T9" fmla="*/ 0 h 20"/>
              </a:gdLst>
              <a:ahLst/>
              <a:cxnLst>
                <a:cxn ang="0">
                  <a:pos x="T0" y="T1"/>
                </a:cxn>
                <a:cxn ang="0">
                  <a:pos x="T2" y="T3"/>
                </a:cxn>
                <a:cxn ang="0">
                  <a:pos x="T4" y="T5"/>
                </a:cxn>
                <a:cxn ang="0">
                  <a:pos x="T6" y="T7"/>
                </a:cxn>
                <a:cxn ang="0">
                  <a:pos x="T8" y="T9"/>
                </a:cxn>
              </a:cxnLst>
              <a:rect l="0" t="0" r="r" b="b"/>
              <a:pathLst>
                <a:path w="158" h="20">
                  <a:moveTo>
                    <a:pt x="158" y="0"/>
                  </a:moveTo>
                  <a:lnTo>
                    <a:pt x="0" y="4"/>
                  </a:lnTo>
                  <a:lnTo>
                    <a:pt x="0" y="14"/>
                  </a:lnTo>
                  <a:lnTo>
                    <a:pt x="158" y="9"/>
                  </a:lnTo>
                  <a:lnTo>
                    <a:pt x="158"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84" name="Freeform 183"/>
            <p:cNvSpPr>
              <a:spLocks/>
            </p:cNvSpPr>
            <p:nvPr/>
          </p:nvSpPr>
          <p:spPr bwMode="auto">
            <a:xfrm>
              <a:off x="6825" y="2551"/>
              <a:ext cx="92" cy="22"/>
            </a:xfrm>
            <a:custGeom>
              <a:avLst/>
              <a:gdLst>
                <a:gd name="T0" fmla="*/ 2 w 92"/>
                <a:gd name="T1" fmla="*/ 0 h 22"/>
                <a:gd name="T2" fmla="*/ 0 w 92"/>
                <a:gd name="T3" fmla="*/ 9 h 22"/>
                <a:gd name="T4" fmla="*/ 2 w 92"/>
                <a:gd name="T5" fmla="*/ 9 h 22"/>
                <a:gd name="T6" fmla="*/ 91 w 92"/>
                <a:gd name="T7" fmla="*/ 21 h 22"/>
                <a:gd name="T8" fmla="*/ 91 w 92"/>
                <a:gd name="T9" fmla="*/ 12 h 22"/>
                <a:gd name="T10" fmla="*/ 2 w 92"/>
                <a:gd name="T11" fmla="*/ 0 h 22"/>
              </a:gdLst>
              <a:ahLst/>
              <a:cxnLst>
                <a:cxn ang="0">
                  <a:pos x="T0" y="T1"/>
                </a:cxn>
                <a:cxn ang="0">
                  <a:pos x="T2" y="T3"/>
                </a:cxn>
                <a:cxn ang="0">
                  <a:pos x="T4" y="T5"/>
                </a:cxn>
                <a:cxn ang="0">
                  <a:pos x="T6" y="T7"/>
                </a:cxn>
                <a:cxn ang="0">
                  <a:pos x="T8" y="T9"/>
                </a:cxn>
                <a:cxn ang="0">
                  <a:pos x="T10" y="T11"/>
                </a:cxn>
              </a:cxnLst>
              <a:rect l="0" t="0" r="r" b="b"/>
              <a:pathLst>
                <a:path w="92" h="22">
                  <a:moveTo>
                    <a:pt x="2" y="0"/>
                  </a:moveTo>
                  <a:lnTo>
                    <a:pt x="0" y="9"/>
                  </a:lnTo>
                  <a:lnTo>
                    <a:pt x="2" y="9"/>
                  </a:lnTo>
                  <a:lnTo>
                    <a:pt x="91" y="21"/>
                  </a:lnTo>
                  <a:lnTo>
                    <a:pt x="91" y="12"/>
                  </a:lnTo>
                  <a:lnTo>
                    <a:pt x="2"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85" name="Freeform 184"/>
            <p:cNvSpPr>
              <a:spLocks/>
            </p:cNvSpPr>
            <p:nvPr/>
          </p:nvSpPr>
          <p:spPr bwMode="auto">
            <a:xfrm>
              <a:off x="6794" y="2539"/>
              <a:ext cx="36" cy="22"/>
            </a:xfrm>
            <a:custGeom>
              <a:avLst/>
              <a:gdLst>
                <a:gd name="T0" fmla="*/ 4 w 36"/>
                <a:gd name="T1" fmla="*/ 0 h 22"/>
                <a:gd name="T2" fmla="*/ 0 w 36"/>
                <a:gd name="T3" fmla="*/ 9 h 22"/>
                <a:gd name="T4" fmla="*/ 31 w 36"/>
                <a:gd name="T5" fmla="*/ 21 h 22"/>
                <a:gd name="T6" fmla="*/ 36 w 36"/>
                <a:gd name="T7" fmla="*/ 11 h 22"/>
                <a:gd name="T8" fmla="*/ 4 w 36"/>
                <a:gd name="T9" fmla="*/ 0 h 22"/>
              </a:gdLst>
              <a:ahLst/>
              <a:cxnLst>
                <a:cxn ang="0">
                  <a:pos x="T0" y="T1"/>
                </a:cxn>
                <a:cxn ang="0">
                  <a:pos x="T2" y="T3"/>
                </a:cxn>
                <a:cxn ang="0">
                  <a:pos x="T4" y="T5"/>
                </a:cxn>
                <a:cxn ang="0">
                  <a:pos x="T6" y="T7"/>
                </a:cxn>
                <a:cxn ang="0">
                  <a:pos x="T8" y="T9"/>
                </a:cxn>
              </a:cxnLst>
              <a:rect l="0" t="0" r="r" b="b"/>
              <a:pathLst>
                <a:path w="36" h="22">
                  <a:moveTo>
                    <a:pt x="4" y="0"/>
                  </a:moveTo>
                  <a:lnTo>
                    <a:pt x="0" y="9"/>
                  </a:lnTo>
                  <a:lnTo>
                    <a:pt x="31" y="21"/>
                  </a:lnTo>
                  <a:lnTo>
                    <a:pt x="36" y="11"/>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86" name="Freeform 185"/>
            <p:cNvSpPr>
              <a:spLocks/>
            </p:cNvSpPr>
            <p:nvPr/>
          </p:nvSpPr>
          <p:spPr bwMode="auto">
            <a:xfrm>
              <a:off x="6768" y="2522"/>
              <a:ext cx="31" cy="27"/>
            </a:xfrm>
            <a:custGeom>
              <a:avLst/>
              <a:gdLst>
                <a:gd name="T0" fmla="*/ 7 w 31"/>
                <a:gd name="T1" fmla="*/ 0 h 27"/>
                <a:gd name="T2" fmla="*/ 0 w 31"/>
                <a:gd name="T3" fmla="*/ 7 h 27"/>
                <a:gd name="T4" fmla="*/ 2 w 31"/>
                <a:gd name="T5" fmla="*/ 7 h 27"/>
                <a:gd name="T6" fmla="*/ 26 w 31"/>
                <a:gd name="T7" fmla="*/ 26 h 27"/>
                <a:gd name="T8" fmla="*/ 31 w 31"/>
                <a:gd name="T9" fmla="*/ 16 h 27"/>
                <a:gd name="T10" fmla="*/ 7 w 31"/>
                <a:gd name="T11" fmla="*/ 0 h 27"/>
              </a:gdLst>
              <a:ahLst/>
              <a:cxnLst>
                <a:cxn ang="0">
                  <a:pos x="T0" y="T1"/>
                </a:cxn>
                <a:cxn ang="0">
                  <a:pos x="T2" y="T3"/>
                </a:cxn>
                <a:cxn ang="0">
                  <a:pos x="T4" y="T5"/>
                </a:cxn>
                <a:cxn ang="0">
                  <a:pos x="T6" y="T7"/>
                </a:cxn>
                <a:cxn ang="0">
                  <a:pos x="T8" y="T9"/>
                </a:cxn>
                <a:cxn ang="0">
                  <a:pos x="T10" y="T11"/>
                </a:cxn>
              </a:cxnLst>
              <a:rect l="0" t="0" r="r" b="b"/>
              <a:pathLst>
                <a:path w="31" h="27">
                  <a:moveTo>
                    <a:pt x="7" y="0"/>
                  </a:moveTo>
                  <a:lnTo>
                    <a:pt x="0" y="7"/>
                  </a:lnTo>
                  <a:lnTo>
                    <a:pt x="2" y="7"/>
                  </a:lnTo>
                  <a:lnTo>
                    <a:pt x="26" y="26"/>
                  </a:lnTo>
                  <a:lnTo>
                    <a:pt x="31" y="16"/>
                  </a:lnTo>
                  <a:lnTo>
                    <a:pt x="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87" name="Freeform 186"/>
            <p:cNvSpPr>
              <a:spLocks/>
            </p:cNvSpPr>
            <p:nvPr/>
          </p:nvSpPr>
          <p:spPr bwMode="auto">
            <a:xfrm>
              <a:off x="6754" y="2506"/>
              <a:ext cx="24" cy="24"/>
            </a:xfrm>
            <a:custGeom>
              <a:avLst/>
              <a:gdLst>
                <a:gd name="T0" fmla="*/ 9 w 24"/>
                <a:gd name="T1" fmla="*/ 0 h 24"/>
                <a:gd name="T2" fmla="*/ 0 w 24"/>
                <a:gd name="T3" fmla="*/ 2 h 24"/>
                <a:gd name="T4" fmla="*/ 0 w 24"/>
                <a:gd name="T5" fmla="*/ 4 h 24"/>
                <a:gd name="T6" fmla="*/ 14 w 24"/>
                <a:gd name="T7" fmla="*/ 23 h 24"/>
                <a:gd name="T8" fmla="*/ 24 w 24"/>
                <a:gd name="T9" fmla="*/ 19 h 24"/>
                <a:gd name="T10" fmla="*/ 9 w 24"/>
                <a:gd name="T11" fmla="*/ 0 h 24"/>
              </a:gdLst>
              <a:ahLst/>
              <a:cxnLst>
                <a:cxn ang="0">
                  <a:pos x="T0" y="T1"/>
                </a:cxn>
                <a:cxn ang="0">
                  <a:pos x="T2" y="T3"/>
                </a:cxn>
                <a:cxn ang="0">
                  <a:pos x="T4" y="T5"/>
                </a:cxn>
                <a:cxn ang="0">
                  <a:pos x="T6" y="T7"/>
                </a:cxn>
                <a:cxn ang="0">
                  <a:pos x="T8" y="T9"/>
                </a:cxn>
                <a:cxn ang="0">
                  <a:pos x="T10" y="T11"/>
                </a:cxn>
              </a:cxnLst>
              <a:rect l="0" t="0" r="r" b="b"/>
              <a:pathLst>
                <a:path w="24" h="24">
                  <a:moveTo>
                    <a:pt x="9" y="0"/>
                  </a:moveTo>
                  <a:lnTo>
                    <a:pt x="0" y="2"/>
                  </a:lnTo>
                  <a:lnTo>
                    <a:pt x="0" y="4"/>
                  </a:lnTo>
                  <a:lnTo>
                    <a:pt x="14" y="23"/>
                  </a:lnTo>
                  <a:lnTo>
                    <a:pt x="24" y="19"/>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88" name="Freeform 187"/>
            <p:cNvSpPr>
              <a:spLocks/>
            </p:cNvSpPr>
            <p:nvPr/>
          </p:nvSpPr>
          <p:spPr bwMode="auto">
            <a:xfrm>
              <a:off x="6749" y="2484"/>
              <a:ext cx="20" cy="24"/>
            </a:xfrm>
            <a:custGeom>
              <a:avLst/>
              <a:gdLst>
                <a:gd name="T0" fmla="*/ 0 w 20"/>
                <a:gd name="T1" fmla="*/ 0 h 24"/>
                <a:gd name="T2" fmla="*/ 0 w 20"/>
                <a:gd name="T3" fmla="*/ 2 h 24"/>
                <a:gd name="T4" fmla="*/ 4 w 20"/>
                <a:gd name="T5" fmla="*/ 24 h 24"/>
                <a:gd name="T6" fmla="*/ 14 w 20"/>
                <a:gd name="T7" fmla="*/ 24 h 24"/>
                <a:gd name="T8" fmla="*/ 9 w 20"/>
                <a:gd name="T9" fmla="*/ 2 h 24"/>
                <a:gd name="T10" fmla="*/ 0 w 20"/>
                <a:gd name="T11" fmla="*/ 0 h 24"/>
              </a:gdLst>
              <a:ahLst/>
              <a:cxnLst>
                <a:cxn ang="0">
                  <a:pos x="T0" y="T1"/>
                </a:cxn>
                <a:cxn ang="0">
                  <a:pos x="T2" y="T3"/>
                </a:cxn>
                <a:cxn ang="0">
                  <a:pos x="T4" y="T5"/>
                </a:cxn>
                <a:cxn ang="0">
                  <a:pos x="T6" y="T7"/>
                </a:cxn>
                <a:cxn ang="0">
                  <a:pos x="T8" y="T9"/>
                </a:cxn>
                <a:cxn ang="0">
                  <a:pos x="T10" y="T11"/>
                </a:cxn>
              </a:cxnLst>
              <a:rect l="0" t="0" r="r" b="b"/>
              <a:pathLst>
                <a:path w="20" h="24">
                  <a:moveTo>
                    <a:pt x="0" y="0"/>
                  </a:moveTo>
                  <a:lnTo>
                    <a:pt x="0" y="2"/>
                  </a:lnTo>
                  <a:lnTo>
                    <a:pt x="4" y="24"/>
                  </a:lnTo>
                  <a:lnTo>
                    <a:pt x="14" y="24"/>
                  </a:lnTo>
                  <a:lnTo>
                    <a:pt x="9" y="2"/>
                  </a:lnTo>
                  <a:lnTo>
                    <a:pt x="0"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89" name="Freeform 188"/>
            <p:cNvSpPr>
              <a:spLocks/>
            </p:cNvSpPr>
            <p:nvPr/>
          </p:nvSpPr>
          <p:spPr bwMode="auto">
            <a:xfrm>
              <a:off x="6749" y="2458"/>
              <a:ext cx="20" cy="31"/>
            </a:xfrm>
            <a:custGeom>
              <a:avLst/>
              <a:gdLst>
                <a:gd name="T0" fmla="*/ 7 w 20"/>
                <a:gd name="T1" fmla="*/ 0 h 31"/>
                <a:gd name="T2" fmla="*/ 0 w 20"/>
                <a:gd name="T3" fmla="*/ 26 h 31"/>
                <a:gd name="T4" fmla="*/ 9 w 20"/>
                <a:gd name="T5" fmla="*/ 31 h 31"/>
                <a:gd name="T6" fmla="*/ 16 w 20"/>
                <a:gd name="T7" fmla="*/ 4 h 31"/>
                <a:gd name="T8" fmla="*/ 7 w 20"/>
                <a:gd name="T9" fmla="*/ 0 h 31"/>
              </a:gdLst>
              <a:ahLst/>
              <a:cxnLst>
                <a:cxn ang="0">
                  <a:pos x="T0" y="T1"/>
                </a:cxn>
                <a:cxn ang="0">
                  <a:pos x="T2" y="T3"/>
                </a:cxn>
                <a:cxn ang="0">
                  <a:pos x="T4" y="T5"/>
                </a:cxn>
                <a:cxn ang="0">
                  <a:pos x="T6" y="T7"/>
                </a:cxn>
                <a:cxn ang="0">
                  <a:pos x="T8" y="T9"/>
                </a:cxn>
              </a:cxnLst>
              <a:rect l="0" t="0" r="r" b="b"/>
              <a:pathLst>
                <a:path w="20" h="31">
                  <a:moveTo>
                    <a:pt x="7" y="0"/>
                  </a:moveTo>
                  <a:lnTo>
                    <a:pt x="0" y="26"/>
                  </a:lnTo>
                  <a:lnTo>
                    <a:pt x="9" y="31"/>
                  </a:lnTo>
                  <a:lnTo>
                    <a:pt x="16" y="4"/>
                  </a:lnTo>
                  <a:lnTo>
                    <a:pt x="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90" name="Freeform 189"/>
            <p:cNvSpPr>
              <a:spLocks/>
            </p:cNvSpPr>
            <p:nvPr/>
          </p:nvSpPr>
          <p:spPr bwMode="auto">
            <a:xfrm>
              <a:off x="6756" y="2431"/>
              <a:ext cx="26" cy="31"/>
            </a:xfrm>
            <a:custGeom>
              <a:avLst/>
              <a:gdLst>
                <a:gd name="T0" fmla="*/ 16 w 26"/>
                <a:gd name="T1" fmla="*/ 0 h 31"/>
                <a:gd name="T2" fmla="*/ 0 w 26"/>
                <a:gd name="T3" fmla="*/ 26 h 31"/>
                <a:gd name="T4" fmla="*/ 9 w 26"/>
                <a:gd name="T5" fmla="*/ 31 h 31"/>
                <a:gd name="T6" fmla="*/ 26 w 26"/>
                <a:gd name="T7" fmla="*/ 4 h 31"/>
                <a:gd name="T8" fmla="*/ 16 w 26"/>
                <a:gd name="T9" fmla="*/ 0 h 31"/>
              </a:gdLst>
              <a:ahLst/>
              <a:cxnLst>
                <a:cxn ang="0">
                  <a:pos x="T0" y="T1"/>
                </a:cxn>
                <a:cxn ang="0">
                  <a:pos x="T2" y="T3"/>
                </a:cxn>
                <a:cxn ang="0">
                  <a:pos x="T4" y="T5"/>
                </a:cxn>
                <a:cxn ang="0">
                  <a:pos x="T6" y="T7"/>
                </a:cxn>
                <a:cxn ang="0">
                  <a:pos x="T8" y="T9"/>
                </a:cxn>
              </a:cxnLst>
              <a:rect l="0" t="0" r="r" b="b"/>
              <a:pathLst>
                <a:path w="26" h="31">
                  <a:moveTo>
                    <a:pt x="16" y="0"/>
                  </a:moveTo>
                  <a:lnTo>
                    <a:pt x="0" y="26"/>
                  </a:lnTo>
                  <a:lnTo>
                    <a:pt x="9" y="31"/>
                  </a:lnTo>
                  <a:lnTo>
                    <a:pt x="26" y="4"/>
                  </a:lnTo>
                  <a:lnTo>
                    <a:pt x="16"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91" name="Freeform 190"/>
            <p:cNvSpPr>
              <a:spLocks/>
            </p:cNvSpPr>
            <p:nvPr/>
          </p:nvSpPr>
          <p:spPr bwMode="auto">
            <a:xfrm>
              <a:off x="6773" y="2335"/>
              <a:ext cx="72" cy="101"/>
            </a:xfrm>
            <a:custGeom>
              <a:avLst/>
              <a:gdLst>
                <a:gd name="T0" fmla="*/ 64 w 72"/>
                <a:gd name="T1" fmla="*/ 0 h 101"/>
                <a:gd name="T2" fmla="*/ 62 w 72"/>
                <a:gd name="T3" fmla="*/ 0 h 101"/>
                <a:gd name="T4" fmla="*/ 0 w 72"/>
                <a:gd name="T5" fmla="*/ 96 h 101"/>
                <a:gd name="T6" fmla="*/ 9 w 72"/>
                <a:gd name="T7" fmla="*/ 100 h 101"/>
                <a:gd name="T8" fmla="*/ 71 w 72"/>
                <a:gd name="T9" fmla="*/ 4 h 101"/>
                <a:gd name="T10" fmla="*/ 64 w 72"/>
                <a:gd name="T11" fmla="*/ 0 h 101"/>
              </a:gdLst>
              <a:ahLst/>
              <a:cxnLst>
                <a:cxn ang="0">
                  <a:pos x="T0" y="T1"/>
                </a:cxn>
                <a:cxn ang="0">
                  <a:pos x="T2" y="T3"/>
                </a:cxn>
                <a:cxn ang="0">
                  <a:pos x="T4" y="T5"/>
                </a:cxn>
                <a:cxn ang="0">
                  <a:pos x="T6" y="T7"/>
                </a:cxn>
                <a:cxn ang="0">
                  <a:pos x="T8" y="T9"/>
                </a:cxn>
                <a:cxn ang="0">
                  <a:pos x="T10" y="T11"/>
                </a:cxn>
              </a:cxnLst>
              <a:rect l="0" t="0" r="r" b="b"/>
              <a:pathLst>
                <a:path w="72" h="101">
                  <a:moveTo>
                    <a:pt x="64" y="0"/>
                  </a:moveTo>
                  <a:lnTo>
                    <a:pt x="62" y="0"/>
                  </a:lnTo>
                  <a:lnTo>
                    <a:pt x="0" y="96"/>
                  </a:lnTo>
                  <a:lnTo>
                    <a:pt x="9" y="100"/>
                  </a:lnTo>
                  <a:lnTo>
                    <a:pt x="71" y="4"/>
                  </a:lnTo>
                  <a:lnTo>
                    <a:pt x="6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92" name="Freeform 191"/>
            <p:cNvSpPr>
              <a:spLocks/>
            </p:cNvSpPr>
            <p:nvPr/>
          </p:nvSpPr>
          <p:spPr bwMode="auto">
            <a:xfrm>
              <a:off x="6837" y="2301"/>
              <a:ext cx="36" cy="39"/>
            </a:xfrm>
            <a:custGeom>
              <a:avLst/>
              <a:gdLst>
                <a:gd name="T0" fmla="*/ 33 w 36"/>
                <a:gd name="T1" fmla="*/ 0 h 39"/>
                <a:gd name="T2" fmla="*/ 31 w 36"/>
                <a:gd name="T3" fmla="*/ 0 h 39"/>
                <a:gd name="T4" fmla="*/ 0 w 36"/>
                <a:gd name="T5" fmla="*/ 33 h 39"/>
                <a:gd name="T6" fmla="*/ 4 w 36"/>
                <a:gd name="T7" fmla="*/ 38 h 39"/>
                <a:gd name="T8" fmla="*/ 35 w 36"/>
                <a:gd name="T9" fmla="*/ 7 h 39"/>
                <a:gd name="T10" fmla="*/ 33 w 36"/>
                <a:gd name="T11" fmla="*/ 0 h 39"/>
              </a:gdLst>
              <a:ahLst/>
              <a:cxnLst>
                <a:cxn ang="0">
                  <a:pos x="T0" y="T1"/>
                </a:cxn>
                <a:cxn ang="0">
                  <a:pos x="T2" y="T3"/>
                </a:cxn>
                <a:cxn ang="0">
                  <a:pos x="T4" y="T5"/>
                </a:cxn>
                <a:cxn ang="0">
                  <a:pos x="T6" y="T7"/>
                </a:cxn>
                <a:cxn ang="0">
                  <a:pos x="T8" y="T9"/>
                </a:cxn>
                <a:cxn ang="0">
                  <a:pos x="T10" y="T11"/>
                </a:cxn>
              </a:cxnLst>
              <a:rect l="0" t="0" r="r" b="b"/>
              <a:pathLst>
                <a:path w="36" h="39">
                  <a:moveTo>
                    <a:pt x="33" y="0"/>
                  </a:moveTo>
                  <a:lnTo>
                    <a:pt x="31" y="0"/>
                  </a:lnTo>
                  <a:lnTo>
                    <a:pt x="0" y="33"/>
                  </a:lnTo>
                  <a:lnTo>
                    <a:pt x="4" y="38"/>
                  </a:lnTo>
                  <a:lnTo>
                    <a:pt x="35" y="7"/>
                  </a:lnTo>
                  <a:lnTo>
                    <a:pt x="33"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93" name="Freeform 192"/>
            <p:cNvSpPr>
              <a:spLocks/>
            </p:cNvSpPr>
            <p:nvPr/>
          </p:nvSpPr>
          <p:spPr bwMode="auto">
            <a:xfrm>
              <a:off x="6871" y="2294"/>
              <a:ext cx="46" cy="20"/>
            </a:xfrm>
            <a:custGeom>
              <a:avLst/>
              <a:gdLst>
                <a:gd name="T0" fmla="*/ 45 w 46"/>
                <a:gd name="T1" fmla="*/ 0 h 20"/>
                <a:gd name="T2" fmla="*/ 0 w 46"/>
                <a:gd name="T3" fmla="*/ 7 h 20"/>
                <a:gd name="T4" fmla="*/ 0 w 46"/>
                <a:gd name="T5" fmla="*/ 16 h 20"/>
                <a:gd name="T6" fmla="*/ 45 w 46"/>
                <a:gd name="T7" fmla="*/ 9 h 20"/>
                <a:gd name="T8" fmla="*/ 45 w 46"/>
                <a:gd name="T9" fmla="*/ 0 h 20"/>
              </a:gdLst>
              <a:ahLst/>
              <a:cxnLst>
                <a:cxn ang="0">
                  <a:pos x="T0" y="T1"/>
                </a:cxn>
                <a:cxn ang="0">
                  <a:pos x="T2" y="T3"/>
                </a:cxn>
                <a:cxn ang="0">
                  <a:pos x="T4" y="T5"/>
                </a:cxn>
                <a:cxn ang="0">
                  <a:pos x="T6" y="T7"/>
                </a:cxn>
                <a:cxn ang="0">
                  <a:pos x="T8" y="T9"/>
                </a:cxn>
              </a:cxnLst>
              <a:rect l="0" t="0" r="r" b="b"/>
              <a:pathLst>
                <a:path w="46" h="20">
                  <a:moveTo>
                    <a:pt x="45" y="0"/>
                  </a:moveTo>
                  <a:lnTo>
                    <a:pt x="0" y="7"/>
                  </a:lnTo>
                  <a:lnTo>
                    <a:pt x="0" y="16"/>
                  </a:lnTo>
                  <a:lnTo>
                    <a:pt x="45" y="9"/>
                  </a:lnTo>
                  <a:lnTo>
                    <a:pt x="45"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94" name="Freeform 193"/>
            <p:cNvSpPr>
              <a:spLocks/>
            </p:cNvSpPr>
            <p:nvPr/>
          </p:nvSpPr>
          <p:spPr bwMode="auto">
            <a:xfrm>
              <a:off x="7497" y="2167"/>
              <a:ext cx="36" cy="20"/>
            </a:xfrm>
            <a:custGeom>
              <a:avLst/>
              <a:gdLst>
                <a:gd name="T0" fmla="*/ 4 w 36"/>
                <a:gd name="T1" fmla="*/ 0 h 20"/>
                <a:gd name="T2" fmla="*/ 0 w 36"/>
                <a:gd name="T3" fmla="*/ 9 h 20"/>
                <a:gd name="T4" fmla="*/ 31 w 36"/>
                <a:gd name="T5" fmla="*/ 19 h 20"/>
                <a:gd name="T6" fmla="*/ 35 w 36"/>
                <a:gd name="T7" fmla="*/ 9 h 20"/>
                <a:gd name="T8" fmla="*/ 4 w 36"/>
                <a:gd name="T9" fmla="*/ 0 h 20"/>
              </a:gdLst>
              <a:ahLst/>
              <a:cxnLst>
                <a:cxn ang="0">
                  <a:pos x="T0" y="T1"/>
                </a:cxn>
                <a:cxn ang="0">
                  <a:pos x="T2" y="T3"/>
                </a:cxn>
                <a:cxn ang="0">
                  <a:pos x="T4" y="T5"/>
                </a:cxn>
                <a:cxn ang="0">
                  <a:pos x="T6" y="T7"/>
                </a:cxn>
                <a:cxn ang="0">
                  <a:pos x="T8" y="T9"/>
                </a:cxn>
              </a:cxnLst>
              <a:rect l="0" t="0" r="r" b="b"/>
              <a:pathLst>
                <a:path w="36" h="20">
                  <a:moveTo>
                    <a:pt x="4" y="0"/>
                  </a:moveTo>
                  <a:lnTo>
                    <a:pt x="0" y="9"/>
                  </a:lnTo>
                  <a:lnTo>
                    <a:pt x="31" y="19"/>
                  </a:lnTo>
                  <a:lnTo>
                    <a:pt x="35" y="9"/>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95" name="Freeform 194"/>
            <p:cNvSpPr>
              <a:spLocks/>
            </p:cNvSpPr>
            <p:nvPr/>
          </p:nvSpPr>
          <p:spPr bwMode="auto">
            <a:xfrm>
              <a:off x="7529" y="2177"/>
              <a:ext cx="43" cy="36"/>
            </a:xfrm>
            <a:custGeom>
              <a:avLst/>
              <a:gdLst>
                <a:gd name="T0" fmla="*/ 4 w 43"/>
                <a:gd name="T1" fmla="*/ 0 h 36"/>
                <a:gd name="T2" fmla="*/ 0 w 43"/>
                <a:gd name="T3" fmla="*/ 9 h 36"/>
                <a:gd name="T4" fmla="*/ 35 w 43"/>
                <a:gd name="T5" fmla="*/ 35 h 36"/>
                <a:gd name="T6" fmla="*/ 43 w 43"/>
                <a:gd name="T7" fmla="*/ 28 h 36"/>
                <a:gd name="T8" fmla="*/ 40 w 43"/>
                <a:gd name="T9" fmla="*/ 28 h 36"/>
                <a:gd name="T10" fmla="*/ 4 w 43"/>
                <a:gd name="T11" fmla="*/ 0 h 36"/>
              </a:gdLst>
              <a:ahLst/>
              <a:cxnLst>
                <a:cxn ang="0">
                  <a:pos x="T0" y="T1"/>
                </a:cxn>
                <a:cxn ang="0">
                  <a:pos x="T2" y="T3"/>
                </a:cxn>
                <a:cxn ang="0">
                  <a:pos x="T4" y="T5"/>
                </a:cxn>
                <a:cxn ang="0">
                  <a:pos x="T6" y="T7"/>
                </a:cxn>
                <a:cxn ang="0">
                  <a:pos x="T8" y="T9"/>
                </a:cxn>
                <a:cxn ang="0">
                  <a:pos x="T10" y="T11"/>
                </a:cxn>
              </a:cxnLst>
              <a:rect l="0" t="0" r="r" b="b"/>
              <a:pathLst>
                <a:path w="43" h="36">
                  <a:moveTo>
                    <a:pt x="4" y="0"/>
                  </a:moveTo>
                  <a:lnTo>
                    <a:pt x="0" y="9"/>
                  </a:lnTo>
                  <a:lnTo>
                    <a:pt x="35" y="35"/>
                  </a:lnTo>
                  <a:lnTo>
                    <a:pt x="43" y="28"/>
                  </a:lnTo>
                  <a:lnTo>
                    <a:pt x="40" y="28"/>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96" name="Freeform 195"/>
            <p:cNvSpPr>
              <a:spLocks/>
            </p:cNvSpPr>
            <p:nvPr/>
          </p:nvSpPr>
          <p:spPr bwMode="auto">
            <a:xfrm>
              <a:off x="7562" y="2206"/>
              <a:ext cx="39" cy="38"/>
            </a:xfrm>
            <a:custGeom>
              <a:avLst/>
              <a:gdLst>
                <a:gd name="T0" fmla="*/ 9 w 39"/>
                <a:gd name="T1" fmla="*/ 0 h 38"/>
                <a:gd name="T2" fmla="*/ 0 w 39"/>
                <a:gd name="T3" fmla="*/ 4 h 38"/>
                <a:gd name="T4" fmla="*/ 28 w 39"/>
                <a:gd name="T5" fmla="*/ 38 h 38"/>
                <a:gd name="T6" fmla="*/ 38 w 39"/>
                <a:gd name="T7" fmla="*/ 33 h 38"/>
                <a:gd name="T8" fmla="*/ 9 w 39"/>
                <a:gd name="T9" fmla="*/ 0 h 38"/>
              </a:gdLst>
              <a:ahLst/>
              <a:cxnLst>
                <a:cxn ang="0">
                  <a:pos x="T0" y="T1"/>
                </a:cxn>
                <a:cxn ang="0">
                  <a:pos x="T2" y="T3"/>
                </a:cxn>
                <a:cxn ang="0">
                  <a:pos x="T4" y="T5"/>
                </a:cxn>
                <a:cxn ang="0">
                  <a:pos x="T6" y="T7"/>
                </a:cxn>
                <a:cxn ang="0">
                  <a:pos x="T8" y="T9"/>
                </a:cxn>
              </a:cxnLst>
              <a:rect l="0" t="0" r="r" b="b"/>
              <a:pathLst>
                <a:path w="39" h="38">
                  <a:moveTo>
                    <a:pt x="9" y="0"/>
                  </a:moveTo>
                  <a:lnTo>
                    <a:pt x="0" y="4"/>
                  </a:lnTo>
                  <a:lnTo>
                    <a:pt x="28" y="38"/>
                  </a:lnTo>
                  <a:lnTo>
                    <a:pt x="38" y="33"/>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97" name="Freeform 196"/>
            <p:cNvSpPr>
              <a:spLocks/>
            </p:cNvSpPr>
            <p:nvPr/>
          </p:nvSpPr>
          <p:spPr bwMode="auto">
            <a:xfrm>
              <a:off x="7591" y="2239"/>
              <a:ext cx="20" cy="36"/>
            </a:xfrm>
            <a:custGeom>
              <a:avLst/>
              <a:gdLst>
                <a:gd name="T0" fmla="*/ 9 w 20"/>
                <a:gd name="T1" fmla="*/ 0 h 36"/>
                <a:gd name="T2" fmla="*/ 0 w 20"/>
                <a:gd name="T3" fmla="*/ 4 h 36"/>
                <a:gd name="T4" fmla="*/ 9 w 20"/>
                <a:gd name="T5" fmla="*/ 35 h 36"/>
                <a:gd name="T6" fmla="*/ 19 w 20"/>
                <a:gd name="T7" fmla="*/ 35 h 36"/>
                <a:gd name="T8" fmla="*/ 19 w 20"/>
                <a:gd name="T9" fmla="*/ 33 h 36"/>
                <a:gd name="T10" fmla="*/ 9 w 20"/>
                <a:gd name="T11" fmla="*/ 0 h 36"/>
              </a:gdLst>
              <a:ahLst/>
              <a:cxnLst>
                <a:cxn ang="0">
                  <a:pos x="T0" y="T1"/>
                </a:cxn>
                <a:cxn ang="0">
                  <a:pos x="T2" y="T3"/>
                </a:cxn>
                <a:cxn ang="0">
                  <a:pos x="T4" y="T5"/>
                </a:cxn>
                <a:cxn ang="0">
                  <a:pos x="T6" y="T7"/>
                </a:cxn>
                <a:cxn ang="0">
                  <a:pos x="T8" y="T9"/>
                </a:cxn>
                <a:cxn ang="0">
                  <a:pos x="T10" y="T11"/>
                </a:cxn>
              </a:cxnLst>
              <a:rect l="0" t="0" r="r" b="b"/>
              <a:pathLst>
                <a:path w="20" h="36">
                  <a:moveTo>
                    <a:pt x="9" y="0"/>
                  </a:moveTo>
                  <a:lnTo>
                    <a:pt x="0" y="4"/>
                  </a:lnTo>
                  <a:lnTo>
                    <a:pt x="9" y="35"/>
                  </a:lnTo>
                  <a:lnTo>
                    <a:pt x="19" y="35"/>
                  </a:lnTo>
                  <a:lnTo>
                    <a:pt x="19" y="33"/>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98" name="Freeform 197"/>
            <p:cNvSpPr>
              <a:spLocks/>
            </p:cNvSpPr>
            <p:nvPr/>
          </p:nvSpPr>
          <p:spPr bwMode="auto">
            <a:xfrm>
              <a:off x="7594" y="2270"/>
              <a:ext cx="20" cy="27"/>
            </a:xfrm>
            <a:custGeom>
              <a:avLst/>
              <a:gdLst>
                <a:gd name="T0" fmla="*/ 7 w 20"/>
                <a:gd name="T1" fmla="*/ 0 h 27"/>
                <a:gd name="T2" fmla="*/ 0 w 20"/>
                <a:gd name="T3" fmla="*/ 19 h 27"/>
                <a:gd name="T4" fmla="*/ 7 w 20"/>
                <a:gd name="T5" fmla="*/ 26 h 27"/>
                <a:gd name="T6" fmla="*/ 9 w 20"/>
                <a:gd name="T7" fmla="*/ 23 h 27"/>
                <a:gd name="T8" fmla="*/ 16 w 20"/>
                <a:gd name="T9" fmla="*/ 4 h 27"/>
                <a:gd name="T10" fmla="*/ 7 w 20"/>
                <a:gd name="T11" fmla="*/ 0 h 27"/>
              </a:gdLst>
              <a:ahLst/>
              <a:cxnLst>
                <a:cxn ang="0">
                  <a:pos x="T0" y="T1"/>
                </a:cxn>
                <a:cxn ang="0">
                  <a:pos x="T2" y="T3"/>
                </a:cxn>
                <a:cxn ang="0">
                  <a:pos x="T4" y="T5"/>
                </a:cxn>
                <a:cxn ang="0">
                  <a:pos x="T6" y="T7"/>
                </a:cxn>
                <a:cxn ang="0">
                  <a:pos x="T8" y="T9"/>
                </a:cxn>
                <a:cxn ang="0">
                  <a:pos x="T10" y="T11"/>
                </a:cxn>
              </a:cxnLst>
              <a:rect l="0" t="0" r="r" b="b"/>
              <a:pathLst>
                <a:path w="20" h="27">
                  <a:moveTo>
                    <a:pt x="7" y="0"/>
                  </a:moveTo>
                  <a:lnTo>
                    <a:pt x="0" y="19"/>
                  </a:lnTo>
                  <a:lnTo>
                    <a:pt x="7" y="26"/>
                  </a:lnTo>
                  <a:lnTo>
                    <a:pt x="9" y="23"/>
                  </a:lnTo>
                  <a:lnTo>
                    <a:pt x="16" y="4"/>
                  </a:lnTo>
                  <a:lnTo>
                    <a:pt x="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99" name="Freeform 198"/>
            <p:cNvSpPr>
              <a:spLocks/>
            </p:cNvSpPr>
            <p:nvPr/>
          </p:nvSpPr>
          <p:spPr bwMode="auto">
            <a:xfrm>
              <a:off x="7574" y="2287"/>
              <a:ext cx="27" cy="20"/>
            </a:xfrm>
            <a:custGeom>
              <a:avLst/>
              <a:gdLst>
                <a:gd name="T0" fmla="*/ 21 w 27"/>
                <a:gd name="T1" fmla="*/ 0 h 20"/>
                <a:gd name="T2" fmla="*/ 0 w 27"/>
                <a:gd name="T3" fmla="*/ 9 h 20"/>
                <a:gd name="T4" fmla="*/ 2 w 27"/>
                <a:gd name="T5" fmla="*/ 19 h 20"/>
                <a:gd name="T6" fmla="*/ 26 w 27"/>
                <a:gd name="T7" fmla="*/ 9 h 20"/>
                <a:gd name="T8" fmla="*/ 21 w 27"/>
                <a:gd name="T9" fmla="*/ 0 h 20"/>
              </a:gdLst>
              <a:ahLst/>
              <a:cxnLst>
                <a:cxn ang="0">
                  <a:pos x="T0" y="T1"/>
                </a:cxn>
                <a:cxn ang="0">
                  <a:pos x="T2" y="T3"/>
                </a:cxn>
                <a:cxn ang="0">
                  <a:pos x="T4" y="T5"/>
                </a:cxn>
                <a:cxn ang="0">
                  <a:pos x="T6" y="T7"/>
                </a:cxn>
                <a:cxn ang="0">
                  <a:pos x="T8" y="T9"/>
                </a:cxn>
              </a:cxnLst>
              <a:rect l="0" t="0" r="r" b="b"/>
              <a:pathLst>
                <a:path w="27" h="20">
                  <a:moveTo>
                    <a:pt x="21" y="0"/>
                  </a:moveTo>
                  <a:lnTo>
                    <a:pt x="0" y="9"/>
                  </a:lnTo>
                  <a:lnTo>
                    <a:pt x="2" y="19"/>
                  </a:lnTo>
                  <a:lnTo>
                    <a:pt x="26" y="9"/>
                  </a:lnTo>
                  <a:lnTo>
                    <a:pt x="21"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00" name="Freeform 199"/>
            <p:cNvSpPr>
              <a:spLocks/>
            </p:cNvSpPr>
            <p:nvPr/>
          </p:nvSpPr>
          <p:spPr bwMode="auto">
            <a:xfrm>
              <a:off x="7500" y="2297"/>
              <a:ext cx="77" cy="20"/>
            </a:xfrm>
            <a:custGeom>
              <a:avLst/>
              <a:gdLst>
                <a:gd name="T0" fmla="*/ 76 w 77"/>
                <a:gd name="T1" fmla="*/ 0 h 20"/>
                <a:gd name="T2" fmla="*/ 0 w 77"/>
                <a:gd name="T3" fmla="*/ 2 h 20"/>
                <a:gd name="T4" fmla="*/ 0 w 77"/>
                <a:gd name="T5" fmla="*/ 11 h 20"/>
                <a:gd name="T6" fmla="*/ 76 w 77"/>
                <a:gd name="T7" fmla="*/ 9 h 20"/>
                <a:gd name="T8" fmla="*/ 76 w 77"/>
                <a:gd name="T9" fmla="*/ 0 h 20"/>
              </a:gdLst>
              <a:ahLst/>
              <a:cxnLst>
                <a:cxn ang="0">
                  <a:pos x="T0" y="T1"/>
                </a:cxn>
                <a:cxn ang="0">
                  <a:pos x="T2" y="T3"/>
                </a:cxn>
                <a:cxn ang="0">
                  <a:pos x="T4" y="T5"/>
                </a:cxn>
                <a:cxn ang="0">
                  <a:pos x="T6" y="T7"/>
                </a:cxn>
                <a:cxn ang="0">
                  <a:pos x="T8" y="T9"/>
                </a:cxn>
              </a:cxnLst>
              <a:rect l="0" t="0" r="r" b="b"/>
              <a:pathLst>
                <a:path w="77" h="20">
                  <a:moveTo>
                    <a:pt x="76" y="0"/>
                  </a:moveTo>
                  <a:lnTo>
                    <a:pt x="0" y="2"/>
                  </a:lnTo>
                  <a:lnTo>
                    <a:pt x="0" y="11"/>
                  </a:lnTo>
                  <a:lnTo>
                    <a:pt x="76" y="9"/>
                  </a:lnTo>
                  <a:lnTo>
                    <a:pt x="76"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01" name="Freeform 200"/>
            <p:cNvSpPr>
              <a:spLocks/>
            </p:cNvSpPr>
            <p:nvPr/>
          </p:nvSpPr>
          <p:spPr bwMode="auto">
            <a:xfrm>
              <a:off x="7454" y="2294"/>
              <a:ext cx="46" cy="20"/>
            </a:xfrm>
            <a:custGeom>
              <a:avLst/>
              <a:gdLst>
                <a:gd name="T0" fmla="*/ 2 w 46"/>
                <a:gd name="T1" fmla="*/ 0 h 20"/>
                <a:gd name="T2" fmla="*/ 0 w 46"/>
                <a:gd name="T3" fmla="*/ 9 h 20"/>
                <a:gd name="T4" fmla="*/ 45 w 46"/>
                <a:gd name="T5" fmla="*/ 14 h 20"/>
                <a:gd name="T6" fmla="*/ 45 w 46"/>
                <a:gd name="T7" fmla="*/ 4 h 20"/>
                <a:gd name="T8" fmla="*/ 2 w 46"/>
                <a:gd name="T9" fmla="*/ 0 h 20"/>
              </a:gdLst>
              <a:ahLst/>
              <a:cxnLst>
                <a:cxn ang="0">
                  <a:pos x="T0" y="T1"/>
                </a:cxn>
                <a:cxn ang="0">
                  <a:pos x="T2" y="T3"/>
                </a:cxn>
                <a:cxn ang="0">
                  <a:pos x="T4" y="T5"/>
                </a:cxn>
                <a:cxn ang="0">
                  <a:pos x="T6" y="T7"/>
                </a:cxn>
                <a:cxn ang="0">
                  <a:pos x="T8" y="T9"/>
                </a:cxn>
              </a:cxnLst>
              <a:rect l="0" t="0" r="r" b="b"/>
              <a:pathLst>
                <a:path w="46" h="20">
                  <a:moveTo>
                    <a:pt x="2" y="0"/>
                  </a:moveTo>
                  <a:lnTo>
                    <a:pt x="0" y="9"/>
                  </a:lnTo>
                  <a:lnTo>
                    <a:pt x="45" y="14"/>
                  </a:lnTo>
                  <a:lnTo>
                    <a:pt x="45" y="4"/>
                  </a:lnTo>
                  <a:lnTo>
                    <a:pt x="2"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02" name="Freeform 201"/>
            <p:cNvSpPr>
              <a:spLocks/>
            </p:cNvSpPr>
            <p:nvPr/>
          </p:nvSpPr>
          <p:spPr bwMode="auto">
            <a:xfrm>
              <a:off x="7425" y="2280"/>
              <a:ext cx="34" cy="24"/>
            </a:xfrm>
            <a:custGeom>
              <a:avLst/>
              <a:gdLst>
                <a:gd name="T0" fmla="*/ 7 w 34"/>
                <a:gd name="T1" fmla="*/ 0 h 24"/>
                <a:gd name="T2" fmla="*/ 0 w 34"/>
                <a:gd name="T3" fmla="*/ 7 h 24"/>
                <a:gd name="T4" fmla="*/ 28 w 34"/>
                <a:gd name="T5" fmla="*/ 23 h 24"/>
                <a:gd name="T6" fmla="*/ 33 w 34"/>
                <a:gd name="T7" fmla="*/ 14 h 24"/>
                <a:gd name="T8" fmla="*/ 7 w 34"/>
                <a:gd name="T9" fmla="*/ 0 h 24"/>
              </a:gdLst>
              <a:ahLst/>
              <a:cxnLst>
                <a:cxn ang="0">
                  <a:pos x="T0" y="T1"/>
                </a:cxn>
                <a:cxn ang="0">
                  <a:pos x="T2" y="T3"/>
                </a:cxn>
                <a:cxn ang="0">
                  <a:pos x="T4" y="T5"/>
                </a:cxn>
                <a:cxn ang="0">
                  <a:pos x="T6" y="T7"/>
                </a:cxn>
                <a:cxn ang="0">
                  <a:pos x="T8" y="T9"/>
                </a:cxn>
              </a:cxnLst>
              <a:rect l="0" t="0" r="r" b="b"/>
              <a:pathLst>
                <a:path w="34" h="24">
                  <a:moveTo>
                    <a:pt x="7" y="0"/>
                  </a:moveTo>
                  <a:lnTo>
                    <a:pt x="0" y="7"/>
                  </a:lnTo>
                  <a:lnTo>
                    <a:pt x="28" y="23"/>
                  </a:lnTo>
                  <a:lnTo>
                    <a:pt x="33" y="14"/>
                  </a:lnTo>
                  <a:lnTo>
                    <a:pt x="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03" name="Freeform 202"/>
            <p:cNvSpPr>
              <a:spLocks/>
            </p:cNvSpPr>
            <p:nvPr/>
          </p:nvSpPr>
          <p:spPr bwMode="auto">
            <a:xfrm>
              <a:off x="7416" y="2261"/>
              <a:ext cx="20" cy="26"/>
            </a:xfrm>
            <a:custGeom>
              <a:avLst/>
              <a:gdLst>
                <a:gd name="T0" fmla="*/ 9 w 20"/>
                <a:gd name="T1" fmla="*/ 0 h 26"/>
                <a:gd name="T2" fmla="*/ 0 w 20"/>
                <a:gd name="T3" fmla="*/ 0 h 26"/>
                <a:gd name="T4" fmla="*/ 0 w 20"/>
                <a:gd name="T5" fmla="*/ 2 h 26"/>
                <a:gd name="T6" fmla="*/ 9 w 20"/>
                <a:gd name="T7" fmla="*/ 26 h 26"/>
                <a:gd name="T8" fmla="*/ 19 w 20"/>
                <a:gd name="T9" fmla="*/ 21 h 26"/>
                <a:gd name="T10" fmla="*/ 9 w 20"/>
                <a:gd name="T11" fmla="*/ 0 h 26"/>
              </a:gdLst>
              <a:ahLst/>
              <a:cxnLst>
                <a:cxn ang="0">
                  <a:pos x="T0" y="T1"/>
                </a:cxn>
                <a:cxn ang="0">
                  <a:pos x="T2" y="T3"/>
                </a:cxn>
                <a:cxn ang="0">
                  <a:pos x="T4" y="T5"/>
                </a:cxn>
                <a:cxn ang="0">
                  <a:pos x="T6" y="T7"/>
                </a:cxn>
                <a:cxn ang="0">
                  <a:pos x="T8" y="T9"/>
                </a:cxn>
                <a:cxn ang="0">
                  <a:pos x="T10" y="T11"/>
                </a:cxn>
              </a:cxnLst>
              <a:rect l="0" t="0" r="r" b="b"/>
              <a:pathLst>
                <a:path w="20" h="26">
                  <a:moveTo>
                    <a:pt x="9" y="0"/>
                  </a:moveTo>
                  <a:lnTo>
                    <a:pt x="0" y="0"/>
                  </a:lnTo>
                  <a:lnTo>
                    <a:pt x="0" y="2"/>
                  </a:lnTo>
                  <a:lnTo>
                    <a:pt x="9" y="26"/>
                  </a:lnTo>
                  <a:lnTo>
                    <a:pt x="19" y="21"/>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04" name="Freeform 203"/>
            <p:cNvSpPr>
              <a:spLocks/>
            </p:cNvSpPr>
            <p:nvPr/>
          </p:nvSpPr>
          <p:spPr bwMode="auto">
            <a:xfrm>
              <a:off x="7416" y="2237"/>
              <a:ext cx="22" cy="29"/>
            </a:xfrm>
            <a:custGeom>
              <a:avLst/>
              <a:gdLst>
                <a:gd name="T0" fmla="*/ 12 w 22"/>
                <a:gd name="T1" fmla="*/ 0 h 29"/>
                <a:gd name="T2" fmla="*/ 0 w 22"/>
                <a:gd name="T3" fmla="*/ 23 h 29"/>
                <a:gd name="T4" fmla="*/ 9 w 22"/>
                <a:gd name="T5" fmla="*/ 28 h 29"/>
                <a:gd name="T6" fmla="*/ 21 w 22"/>
                <a:gd name="T7" fmla="*/ 4 h 29"/>
                <a:gd name="T8" fmla="*/ 12 w 22"/>
                <a:gd name="T9" fmla="*/ 0 h 29"/>
              </a:gdLst>
              <a:ahLst/>
              <a:cxnLst>
                <a:cxn ang="0">
                  <a:pos x="T0" y="T1"/>
                </a:cxn>
                <a:cxn ang="0">
                  <a:pos x="T2" y="T3"/>
                </a:cxn>
                <a:cxn ang="0">
                  <a:pos x="T4" y="T5"/>
                </a:cxn>
                <a:cxn ang="0">
                  <a:pos x="T6" y="T7"/>
                </a:cxn>
                <a:cxn ang="0">
                  <a:pos x="T8" y="T9"/>
                </a:cxn>
              </a:cxnLst>
              <a:rect l="0" t="0" r="r" b="b"/>
              <a:pathLst>
                <a:path w="22" h="29">
                  <a:moveTo>
                    <a:pt x="12" y="0"/>
                  </a:moveTo>
                  <a:lnTo>
                    <a:pt x="0" y="23"/>
                  </a:lnTo>
                  <a:lnTo>
                    <a:pt x="9" y="28"/>
                  </a:lnTo>
                  <a:lnTo>
                    <a:pt x="21" y="4"/>
                  </a:lnTo>
                  <a:lnTo>
                    <a:pt x="12"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05" name="Freeform 204"/>
            <p:cNvSpPr>
              <a:spLocks/>
            </p:cNvSpPr>
            <p:nvPr/>
          </p:nvSpPr>
          <p:spPr bwMode="auto">
            <a:xfrm>
              <a:off x="7428" y="2189"/>
              <a:ext cx="38" cy="52"/>
            </a:xfrm>
            <a:custGeom>
              <a:avLst/>
              <a:gdLst>
                <a:gd name="T0" fmla="*/ 31 w 38"/>
                <a:gd name="T1" fmla="*/ 0 h 52"/>
                <a:gd name="T2" fmla="*/ 28 w 38"/>
                <a:gd name="T3" fmla="*/ 0 h 52"/>
                <a:gd name="T4" fmla="*/ 0 w 38"/>
                <a:gd name="T5" fmla="*/ 48 h 52"/>
                <a:gd name="T6" fmla="*/ 9 w 38"/>
                <a:gd name="T7" fmla="*/ 52 h 52"/>
                <a:gd name="T8" fmla="*/ 38 w 38"/>
                <a:gd name="T9" fmla="*/ 4 h 52"/>
                <a:gd name="T10" fmla="*/ 31 w 38"/>
                <a:gd name="T11" fmla="*/ 0 h 52"/>
              </a:gdLst>
              <a:ahLst/>
              <a:cxnLst>
                <a:cxn ang="0">
                  <a:pos x="T0" y="T1"/>
                </a:cxn>
                <a:cxn ang="0">
                  <a:pos x="T2" y="T3"/>
                </a:cxn>
                <a:cxn ang="0">
                  <a:pos x="T4" y="T5"/>
                </a:cxn>
                <a:cxn ang="0">
                  <a:pos x="T6" y="T7"/>
                </a:cxn>
                <a:cxn ang="0">
                  <a:pos x="T8" y="T9"/>
                </a:cxn>
                <a:cxn ang="0">
                  <a:pos x="T10" y="T11"/>
                </a:cxn>
              </a:cxnLst>
              <a:rect l="0" t="0" r="r" b="b"/>
              <a:pathLst>
                <a:path w="38" h="52">
                  <a:moveTo>
                    <a:pt x="31" y="0"/>
                  </a:moveTo>
                  <a:lnTo>
                    <a:pt x="28" y="0"/>
                  </a:lnTo>
                  <a:lnTo>
                    <a:pt x="0" y="48"/>
                  </a:lnTo>
                  <a:lnTo>
                    <a:pt x="9" y="52"/>
                  </a:lnTo>
                  <a:lnTo>
                    <a:pt x="38" y="4"/>
                  </a:lnTo>
                  <a:lnTo>
                    <a:pt x="31"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06" name="Freeform 205"/>
            <p:cNvSpPr>
              <a:spLocks/>
            </p:cNvSpPr>
            <p:nvPr/>
          </p:nvSpPr>
          <p:spPr bwMode="auto">
            <a:xfrm>
              <a:off x="7459" y="2172"/>
              <a:ext cx="20" cy="22"/>
            </a:xfrm>
            <a:custGeom>
              <a:avLst/>
              <a:gdLst>
                <a:gd name="T0" fmla="*/ 16 w 20"/>
                <a:gd name="T1" fmla="*/ 0 h 22"/>
                <a:gd name="T2" fmla="*/ 14 w 20"/>
                <a:gd name="T3" fmla="*/ 0 h 22"/>
                <a:gd name="T4" fmla="*/ 0 w 20"/>
                <a:gd name="T5" fmla="*/ 16 h 22"/>
                <a:gd name="T6" fmla="*/ 4 w 20"/>
                <a:gd name="T7" fmla="*/ 21 h 22"/>
                <a:gd name="T8" fmla="*/ 19 w 20"/>
                <a:gd name="T9" fmla="*/ 7 h 22"/>
                <a:gd name="T10" fmla="*/ 16 w 20"/>
                <a:gd name="T11" fmla="*/ 0 h 22"/>
              </a:gdLst>
              <a:ahLst/>
              <a:cxnLst>
                <a:cxn ang="0">
                  <a:pos x="T0" y="T1"/>
                </a:cxn>
                <a:cxn ang="0">
                  <a:pos x="T2" y="T3"/>
                </a:cxn>
                <a:cxn ang="0">
                  <a:pos x="T4" y="T5"/>
                </a:cxn>
                <a:cxn ang="0">
                  <a:pos x="T6" y="T7"/>
                </a:cxn>
                <a:cxn ang="0">
                  <a:pos x="T8" y="T9"/>
                </a:cxn>
                <a:cxn ang="0">
                  <a:pos x="T10" y="T11"/>
                </a:cxn>
              </a:cxnLst>
              <a:rect l="0" t="0" r="r" b="b"/>
              <a:pathLst>
                <a:path w="20" h="22">
                  <a:moveTo>
                    <a:pt x="16" y="0"/>
                  </a:moveTo>
                  <a:lnTo>
                    <a:pt x="14" y="0"/>
                  </a:lnTo>
                  <a:lnTo>
                    <a:pt x="0" y="16"/>
                  </a:lnTo>
                  <a:lnTo>
                    <a:pt x="4" y="21"/>
                  </a:lnTo>
                  <a:lnTo>
                    <a:pt x="19" y="7"/>
                  </a:lnTo>
                  <a:lnTo>
                    <a:pt x="16"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07" name="Freeform 206"/>
            <p:cNvSpPr>
              <a:spLocks/>
            </p:cNvSpPr>
            <p:nvPr/>
          </p:nvSpPr>
          <p:spPr bwMode="auto">
            <a:xfrm>
              <a:off x="7476" y="2167"/>
              <a:ext cx="26" cy="20"/>
            </a:xfrm>
            <a:custGeom>
              <a:avLst/>
              <a:gdLst>
                <a:gd name="T0" fmla="*/ 26 w 26"/>
                <a:gd name="T1" fmla="*/ 0 h 20"/>
                <a:gd name="T2" fmla="*/ 23 w 26"/>
                <a:gd name="T3" fmla="*/ 0 h 20"/>
                <a:gd name="T4" fmla="*/ 0 w 26"/>
                <a:gd name="T5" fmla="*/ 4 h 20"/>
                <a:gd name="T6" fmla="*/ 0 w 26"/>
                <a:gd name="T7" fmla="*/ 14 h 20"/>
                <a:gd name="T8" fmla="*/ 23 w 26"/>
                <a:gd name="T9" fmla="*/ 9 h 20"/>
                <a:gd name="T10" fmla="*/ 26 w 26"/>
                <a:gd name="T11" fmla="*/ 0 h 20"/>
              </a:gdLst>
              <a:ahLst/>
              <a:cxnLst>
                <a:cxn ang="0">
                  <a:pos x="T0" y="T1"/>
                </a:cxn>
                <a:cxn ang="0">
                  <a:pos x="T2" y="T3"/>
                </a:cxn>
                <a:cxn ang="0">
                  <a:pos x="T4" y="T5"/>
                </a:cxn>
                <a:cxn ang="0">
                  <a:pos x="T6" y="T7"/>
                </a:cxn>
                <a:cxn ang="0">
                  <a:pos x="T8" y="T9"/>
                </a:cxn>
                <a:cxn ang="0">
                  <a:pos x="T10" y="T11"/>
                </a:cxn>
              </a:cxnLst>
              <a:rect l="0" t="0" r="r" b="b"/>
              <a:pathLst>
                <a:path w="26" h="20">
                  <a:moveTo>
                    <a:pt x="26" y="0"/>
                  </a:moveTo>
                  <a:lnTo>
                    <a:pt x="23" y="0"/>
                  </a:lnTo>
                  <a:lnTo>
                    <a:pt x="0" y="4"/>
                  </a:lnTo>
                  <a:lnTo>
                    <a:pt x="0" y="14"/>
                  </a:lnTo>
                  <a:lnTo>
                    <a:pt x="23" y="9"/>
                  </a:lnTo>
                  <a:lnTo>
                    <a:pt x="26"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08" name="Freeform 207"/>
            <p:cNvSpPr>
              <a:spLocks/>
            </p:cNvSpPr>
            <p:nvPr/>
          </p:nvSpPr>
          <p:spPr bwMode="auto">
            <a:xfrm>
              <a:off x="8625" y="1318"/>
              <a:ext cx="39" cy="20"/>
            </a:xfrm>
            <a:custGeom>
              <a:avLst/>
              <a:gdLst>
                <a:gd name="T0" fmla="*/ 0 w 39"/>
                <a:gd name="T1" fmla="*/ 0 h 20"/>
                <a:gd name="T2" fmla="*/ 0 w 39"/>
                <a:gd name="T3" fmla="*/ 9 h 20"/>
                <a:gd name="T4" fmla="*/ 36 w 39"/>
                <a:gd name="T5" fmla="*/ 16 h 20"/>
                <a:gd name="T6" fmla="*/ 38 w 39"/>
                <a:gd name="T7" fmla="*/ 7 h 20"/>
                <a:gd name="T8" fmla="*/ 0 w 39"/>
                <a:gd name="T9" fmla="*/ 0 h 20"/>
              </a:gdLst>
              <a:ahLst/>
              <a:cxnLst>
                <a:cxn ang="0">
                  <a:pos x="T0" y="T1"/>
                </a:cxn>
                <a:cxn ang="0">
                  <a:pos x="T2" y="T3"/>
                </a:cxn>
                <a:cxn ang="0">
                  <a:pos x="T4" y="T5"/>
                </a:cxn>
                <a:cxn ang="0">
                  <a:pos x="T6" y="T7"/>
                </a:cxn>
                <a:cxn ang="0">
                  <a:pos x="T8" y="T9"/>
                </a:cxn>
              </a:cxnLst>
              <a:rect l="0" t="0" r="r" b="b"/>
              <a:pathLst>
                <a:path w="39" h="20">
                  <a:moveTo>
                    <a:pt x="0" y="0"/>
                  </a:moveTo>
                  <a:lnTo>
                    <a:pt x="0" y="9"/>
                  </a:lnTo>
                  <a:lnTo>
                    <a:pt x="36" y="16"/>
                  </a:lnTo>
                  <a:lnTo>
                    <a:pt x="38" y="7"/>
                  </a:lnTo>
                  <a:lnTo>
                    <a:pt x="0"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09" name="Freeform 208"/>
            <p:cNvSpPr>
              <a:spLocks/>
            </p:cNvSpPr>
            <p:nvPr/>
          </p:nvSpPr>
          <p:spPr bwMode="auto">
            <a:xfrm>
              <a:off x="8659" y="1325"/>
              <a:ext cx="24" cy="21"/>
            </a:xfrm>
            <a:custGeom>
              <a:avLst/>
              <a:gdLst>
                <a:gd name="T0" fmla="*/ 4 w 24"/>
                <a:gd name="T1" fmla="*/ 0 h 21"/>
                <a:gd name="T2" fmla="*/ 0 w 24"/>
                <a:gd name="T3" fmla="*/ 9 h 21"/>
                <a:gd name="T4" fmla="*/ 16 w 24"/>
                <a:gd name="T5" fmla="*/ 21 h 21"/>
                <a:gd name="T6" fmla="*/ 23 w 24"/>
                <a:gd name="T7" fmla="*/ 14 h 21"/>
                <a:gd name="T8" fmla="*/ 4 w 24"/>
                <a:gd name="T9" fmla="*/ 0 h 21"/>
              </a:gdLst>
              <a:ahLst/>
              <a:cxnLst>
                <a:cxn ang="0">
                  <a:pos x="T0" y="T1"/>
                </a:cxn>
                <a:cxn ang="0">
                  <a:pos x="T2" y="T3"/>
                </a:cxn>
                <a:cxn ang="0">
                  <a:pos x="T4" y="T5"/>
                </a:cxn>
                <a:cxn ang="0">
                  <a:pos x="T6" y="T7"/>
                </a:cxn>
                <a:cxn ang="0">
                  <a:pos x="T8" y="T9"/>
                </a:cxn>
              </a:cxnLst>
              <a:rect l="0" t="0" r="r" b="b"/>
              <a:pathLst>
                <a:path w="24" h="21">
                  <a:moveTo>
                    <a:pt x="4" y="0"/>
                  </a:moveTo>
                  <a:lnTo>
                    <a:pt x="0" y="9"/>
                  </a:lnTo>
                  <a:lnTo>
                    <a:pt x="16" y="21"/>
                  </a:lnTo>
                  <a:lnTo>
                    <a:pt x="23" y="14"/>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10" name="Freeform 209"/>
            <p:cNvSpPr>
              <a:spLocks/>
            </p:cNvSpPr>
            <p:nvPr/>
          </p:nvSpPr>
          <p:spPr bwMode="auto">
            <a:xfrm>
              <a:off x="8674" y="1339"/>
              <a:ext cx="20" cy="20"/>
            </a:xfrm>
            <a:custGeom>
              <a:avLst/>
              <a:gdLst>
                <a:gd name="T0" fmla="*/ 9 w 20"/>
                <a:gd name="T1" fmla="*/ 0 h 20"/>
                <a:gd name="T2" fmla="*/ 0 w 20"/>
                <a:gd name="T3" fmla="*/ 4 h 20"/>
                <a:gd name="T4" fmla="*/ 4 w 20"/>
                <a:gd name="T5" fmla="*/ 16 h 20"/>
                <a:gd name="T6" fmla="*/ 14 w 20"/>
                <a:gd name="T7" fmla="*/ 14 h 20"/>
                <a:gd name="T8" fmla="*/ 9 w 20"/>
                <a:gd name="T9" fmla="*/ 0 h 20"/>
              </a:gdLst>
              <a:ahLst/>
              <a:cxnLst>
                <a:cxn ang="0">
                  <a:pos x="T0" y="T1"/>
                </a:cxn>
                <a:cxn ang="0">
                  <a:pos x="T2" y="T3"/>
                </a:cxn>
                <a:cxn ang="0">
                  <a:pos x="T4" y="T5"/>
                </a:cxn>
                <a:cxn ang="0">
                  <a:pos x="T6" y="T7"/>
                </a:cxn>
                <a:cxn ang="0">
                  <a:pos x="T8" y="T9"/>
                </a:cxn>
              </a:cxnLst>
              <a:rect l="0" t="0" r="r" b="b"/>
              <a:pathLst>
                <a:path w="20" h="20">
                  <a:moveTo>
                    <a:pt x="9" y="0"/>
                  </a:moveTo>
                  <a:lnTo>
                    <a:pt x="0" y="4"/>
                  </a:lnTo>
                  <a:lnTo>
                    <a:pt x="4" y="16"/>
                  </a:lnTo>
                  <a:lnTo>
                    <a:pt x="14" y="14"/>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11" name="Freeform 210"/>
            <p:cNvSpPr>
              <a:spLocks/>
            </p:cNvSpPr>
            <p:nvPr/>
          </p:nvSpPr>
          <p:spPr bwMode="auto">
            <a:xfrm>
              <a:off x="8676" y="1353"/>
              <a:ext cx="20" cy="20"/>
            </a:xfrm>
            <a:custGeom>
              <a:avLst/>
              <a:gdLst>
                <a:gd name="T0" fmla="*/ 12 w 20"/>
                <a:gd name="T1" fmla="*/ 0 h 20"/>
                <a:gd name="T2" fmla="*/ 2 w 20"/>
                <a:gd name="T3" fmla="*/ 0 h 20"/>
                <a:gd name="T4" fmla="*/ 0 w 20"/>
                <a:gd name="T5" fmla="*/ 14 h 20"/>
                <a:gd name="T6" fmla="*/ 4 w 20"/>
                <a:gd name="T7" fmla="*/ 19 h 20"/>
                <a:gd name="T8" fmla="*/ 9 w 20"/>
                <a:gd name="T9" fmla="*/ 19 h 20"/>
                <a:gd name="T10" fmla="*/ 12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12" y="0"/>
                  </a:moveTo>
                  <a:lnTo>
                    <a:pt x="2" y="0"/>
                  </a:lnTo>
                  <a:lnTo>
                    <a:pt x="0" y="14"/>
                  </a:lnTo>
                  <a:lnTo>
                    <a:pt x="4" y="19"/>
                  </a:lnTo>
                  <a:lnTo>
                    <a:pt x="9" y="19"/>
                  </a:lnTo>
                  <a:lnTo>
                    <a:pt x="12"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12" name="Freeform 211"/>
            <p:cNvSpPr>
              <a:spLocks/>
            </p:cNvSpPr>
            <p:nvPr/>
          </p:nvSpPr>
          <p:spPr bwMode="auto">
            <a:xfrm>
              <a:off x="8669" y="1363"/>
              <a:ext cx="20" cy="20"/>
            </a:xfrm>
            <a:custGeom>
              <a:avLst/>
              <a:gdLst>
                <a:gd name="T0" fmla="*/ 11 w 20"/>
                <a:gd name="T1" fmla="*/ 0 h 20"/>
                <a:gd name="T2" fmla="*/ 0 w 20"/>
                <a:gd name="T3" fmla="*/ 2 h 20"/>
                <a:gd name="T4" fmla="*/ 0 w 20"/>
                <a:gd name="T5" fmla="*/ 11 h 20"/>
                <a:gd name="T6" fmla="*/ 11 w 20"/>
                <a:gd name="T7" fmla="*/ 9 h 20"/>
                <a:gd name="T8" fmla="*/ 11 w 20"/>
                <a:gd name="T9" fmla="*/ 0 h 20"/>
              </a:gdLst>
              <a:ahLst/>
              <a:cxnLst>
                <a:cxn ang="0">
                  <a:pos x="T0" y="T1"/>
                </a:cxn>
                <a:cxn ang="0">
                  <a:pos x="T2" y="T3"/>
                </a:cxn>
                <a:cxn ang="0">
                  <a:pos x="T4" y="T5"/>
                </a:cxn>
                <a:cxn ang="0">
                  <a:pos x="T6" y="T7"/>
                </a:cxn>
                <a:cxn ang="0">
                  <a:pos x="T8" y="T9"/>
                </a:cxn>
              </a:cxnLst>
              <a:rect l="0" t="0" r="r" b="b"/>
              <a:pathLst>
                <a:path w="20" h="20">
                  <a:moveTo>
                    <a:pt x="11" y="0"/>
                  </a:moveTo>
                  <a:lnTo>
                    <a:pt x="0" y="2"/>
                  </a:lnTo>
                  <a:lnTo>
                    <a:pt x="0" y="11"/>
                  </a:lnTo>
                  <a:lnTo>
                    <a:pt x="11" y="9"/>
                  </a:lnTo>
                  <a:lnTo>
                    <a:pt x="11"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13" name="Freeform 212"/>
            <p:cNvSpPr>
              <a:spLocks/>
            </p:cNvSpPr>
            <p:nvPr/>
          </p:nvSpPr>
          <p:spPr bwMode="auto">
            <a:xfrm>
              <a:off x="8623" y="1366"/>
              <a:ext cx="46" cy="20"/>
            </a:xfrm>
            <a:custGeom>
              <a:avLst/>
              <a:gdLst>
                <a:gd name="T0" fmla="*/ 45 w 46"/>
                <a:gd name="T1" fmla="*/ 0 h 20"/>
                <a:gd name="T2" fmla="*/ 2 w 46"/>
                <a:gd name="T3" fmla="*/ 2 h 20"/>
                <a:gd name="T4" fmla="*/ 0 w 46"/>
                <a:gd name="T5" fmla="*/ 11 h 20"/>
                <a:gd name="T6" fmla="*/ 2 w 46"/>
                <a:gd name="T7" fmla="*/ 11 h 20"/>
                <a:gd name="T8" fmla="*/ 45 w 46"/>
                <a:gd name="T9" fmla="*/ 9 h 20"/>
                <a:gd name="T10" fmla="*/ 45 w 46"/>
                <a:gd name="T11" fmla="*/ 0 h 20"/>
              </a:gdLst>
              <a:ahLst/>
              <a:cxnLst>
                <a:cxn ang="0">
                  <a:pos x="T0" y="T1"/>
                </a:cxn>
                <a:cxn ang="0">
                  <a:pos x="T2" y="T3"/>
                </a:cxn>
                <a:cxn ang="0">
                  <a:pos x="T4" y="T5"/>
                </a:cxn>
                <a:cxn ang="0">
                  <a:pos x="T6" y="T7"/>
                </a:cxn>
                <a:cxn ang="0">
                  <a:pos x="T8" y="T9"/>
                </a:cxn>
                <a:cxn ang="0">
                  <a:pos x="T10" y="T11"/>
                </a:cxn>
              </a:cxnLst>
              <a:rect l="0" t="0" r="r" b="b"/>
              <a:pathLst>
                <a:path w="46" h="20">
                  <a:moveTo>
                    <a:pt x="45" y="0"/>
                  </a:moveTo>
                  <a:lnTo>
                    <a:pt x="2" y="2"/>
                  </a:lnTo>
                  <a:lnTo>
                    <a:pt x="0" y="11"/>
                  </a:lnTo>
                  <a:lnTo>
                    <a:pt x="2" y="11"/>
                  </a:lnTo>
                  <a:lnTo>
                    <a:pt x="45" y="9"/>
                  </a:lnTo>
                  <a:lnTo>
                    <a:pt x="45"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14" name="Freeform 213"/>
            <p:cNvSpPr>
              <a:spLocks/>
            </p:cNvSpPr>
            <p:nvPr/>
          </p:nvSpPr>
          <p:spPr bwMode="auto">
            <a:xfrm>
              <a:off x="8582" y="1356"/>
              <a:ext cx="46" cy="21"/>
            </a:xfrm>
            <a:custGeom>
              <a:avLst/>
              <a:gdLst>
                <a:gd name="T0" fmla="*/ 7 w 46"/>
                <a:gd name="T1" fmla="*/ 0 h 21"/>
                <a:gd name="T2" fmla="*/ 0 w 46"/>
                <a:gd name="T3" fmla="*/ 7 h 21"/>
                <a:gd name="T4" fmla="*/ 2 w 46"/>
                <a:gd name="T5" fmla="*/ 9 h 21"/>
                <a:gd name="T6" fmla="*/ 40 w 46"/>
                <a:gd name="T7" fmla="*/ 21 h 21"/>
                <a:gd name="T8" fmla="*/ 45 w 46"/>
                <a:gd name="T9" fmla="*/ 12 h 21"/>
                <a:gd name="T10" fmla="*/ 7 w 46"/>
                <a:gd name="T11" fmla="*/ 0 h 21"/>
              </a:gdLst>
              <a:ahLst/>
              <a:cxnLst>
                <a:cxn ang="0">
                  <a:pos x="T0" y="T1"/>
                </a:cxn>
                <a:cxn ang="0">
                  <a:pos x="T2" y="T3"/>
                </a:cxn>
                <a:cxn ang="0">
                  <a:pos x="T4" y="T5"/>
                </a:cxn>
                <a:cxn ang="0">
                  <a:pos x="T6" y="T7"/>
                </a:cxn>
                <a:cxn ang="0">
                  <a:pos x="T8" y="T9"/>
                </a:cxn>
                <a:cxn ang="0">
                  <a:pos x="T10" y="T11"/>
                </a:cxn>
              </a:cxnLst>
              <a:rect l="0" t="0" r="r" b="b"/>
              <a:pathLst>
                <a:path w="46" h="21">
                  <a:moveTo>
                    <a:pt x="7" y="0"/>
                  </a:moveTo>
                  <a:lnTo>
                    <a:pt x="0" y="7"/>
                  </a:lnTo>
                  <a:lnTo>
                    <a:pt x="2" y="9"/>
                  </a:lnTo>
                  <a:lnTo>
                    <a:pt x="40" y="21"/>
                  </a:lnTo>
                  <a:lnTo>
                    <a:pt x="45" y="12"/>
                  </a:lnTo>
                  <a:lnTo>
                    <a:pt x="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15" name="Freeform 214"/>
            <p:cNvSpPr>
              <a:spLocks/>
            </p:cNvSpPr>
            <p:nvPr/>
          </p:nvSpPr>
          <p:spPr bwMode="auto">
            <a:xfrm>
              <a:off x="8577" y="1349"/>
              <a:ext cx="20" cy="20"/>
            </a:xfrm>
            <a:custGeom>
              <a:avLst/>
              <a:gdLst>
                <a:gd name="T0" fmla="*/ 9 w 20"/>
                <a:gd name="T1" fmla="*/ 0 h 20"/>
                <a:gd name="T2" fmla="*/ 0 w 20"/>
                <a:gd name="T3" fmla="*/ 0 h 20"/>
                <a:gd name="T4" fmla="*/ 0 w 20"/>
                <a:gd name="T5" fmla="*/ 2 h 20"/>
                <a:gd name="T6" fmla="*/ 4 w 20"/>
                <a:gd name="T7" fmla="*/ 14 h 20"/>
                <a:gd name="T8" fmla="*/ 14 w 20"/>
                <a:gd name="T9" fmla="*/ 9 h 20"/>
                <a:gd name="T10" fmla="*/ 9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9" y="0"/>
                  </a:moveTo>
                  <a:lnTo>
                    <a:pt x="0" y="0"/>
                  </a:lnTo>
                  <a:lnTo>
                    <a:pt x="0" y="2"/>
                  </a:lnTo>
                  <a:lnTo>
                    <a:pt x="4" y="14"/>
                  </a:lnTo>
                  <a:lnTo>
                    <a:pt x="14" y="9"/>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16" name="Freeform 215"/>
            <p:cNvSpPr>
              <a:spLocks/>
            </p:cNvSpPr>
            <p:nvPr/>
          </p:nvSpPr>
          <p:spPr bwMode="auto">
            <a:xfrm>
              <a:off x="8577" y="1332"/>
              <a:ext cx="20" cy="22"/>
            </a:xfrm>
            <a:custGeom>
              <a:avLst/>
              <a:gdLst>
                <a:gd name="T0" fmla="*/ 9 w 20"/>
                <a:gd name="T1" fmla="*/ 0 h 22"/>
                <a:gd name="T2" fmla="*/ 7 w 20"/>
                <a:gd name="T3" fmla="*/ 2 h 22"/>
                <a:gd name="T4" fmla="*/ 0 w 20"/>
                <a:gd name="T5" fmla="*/ 16 h 22"/>
                <a:gd name="T6" fmla="*/ 9 w 20"/>
                <a:gd name="T7" fmla="*/ 21 h 22"/>
                <a:gd name="T8" fmla="*/ 16 w 20"/>
                <a:gd name="T9" fmla="*/ 7 h 22"/>
                <a:gd name="T10" fmla="*/ 9 w 20"/>
                <a:gd name="T11" fmla="*/ 0 h 22"/>
              </a:gdLst>
              <a:ahLst/>
              <a:cxnLst>
                <a:cxn ang="0">
                  <a:pos x="T0" y="T1"/>
                </a:cxn>
                <a:cxn ang="0">
                  <a:pos x="T2" y="T3"/>
                </a:cxn>
                <a:cxn ang="0">
                  <a:pos x="T4" y="T5"/>
                </a:cxn>
                <a:cxn ang="0">
                  <a:pos x="T6" y="T7"/>
                </a:cxn>
                <a:cxn ang="0">
                  <a:pos x="T8" y="T9"/>
                </a:cxn>
                <a:cxn ang="0">
                  <a:pos x="T10" y="T11"/>
                </a:cxn>
              </a:cxnLst>
              <a:rect l="0" t="0" r="r" b="b"/>
              <a:pathLst>
                <a:path w="20" h="22">
                  <a:moveTo>
                    <a:pt x="9" y="0"/>
                  </a:moveTo>
                  <a:lnTo>
                    <a:pt x="7" y="2"/>
                  </a:lnTo>
                  <a:lnTo>
                    <a:pt x="0" y="16"/>
                  </a:lnTo>
                  <a:lnTo>
                    <a:pt x="9" y="21"/>
                  </a:lnTo>
                  <a:lnTo>
                    <a:pt x="16" y="7"/>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17" name="Freeform 216"/>
            <p:cNvSpPr>
              <a:spLocks/>
            </p:cNvSpPr>
            <p:nvPr/>
          </p:nvSpPr>
          <p:spPr bwMode="auto">
            <a:xfrm>
              <a:off x="8587" y="1318"/>
              <a:ext cx="22" cy="24"/>
            </a:xfrm>
            <a:custGeom>
              <a:avLst/>
              <a:gdLst>
                <a:gd name="T0" fmla="*/ 19 w 22"/>
                <a:gd name="T1" fmla="*/ 0 h 24"/>
                <a:gd name="T2" fmla="*/ 16 w 22"/>
                <a:gd name="T3" fmla="*/ 0 h 24"/>
                <a:gd name="T4" fmla="*/ 0 w 22"/>
                <a:gd name="T5" fmla="*/ 14 h 24"/>
                <a:gd name="T6" fmla="*/ 4 w 22"/>
                <a:gd name="T7" fmla="*/ 23 h 24"/>
                <a:gd name="T8" fmla="*/ 21 w 22"/>
                <a:gd name="T9" fmla="*/ 9 h 24"/>
                <a:gd name="T10" fmla="*/ 19 w 22"/>
                <a:gd name="T11" fmla="*/ 0 h 24"/>
              </a:gdLst>
              <a:ahLst/>
              <a:cxnLst>
                <a:cxn ang="0">
                  <a:pos x="T0" y="T1"/>
                </a:cxn>
                <a:cxn ang="0">
                  <a:pos x="T2" y="T3"/>
                </a:cxn>
                <a:cxn ang="0">
                  <a:pos x="T4" y="T5"/>
                </a:cxn>
                <a:cxn ang="0">
                  <a:pos x="T6" y="T7"/>
                </a:cxn>
                <a:cxn ang="0">
                  <a:pos x="T8" y="T9"/>
                </a:cxn>
                <a:cxn ang="0">
                  <a:pos x="T10" y="T11"/>
                </a:cxn>
              </a:cxnLst>
              <a:rect l="0" t="0" r="r" b="b"/>
              <a:pathLst>
                <a:path w="22" h="24">
                  <a:moveTo>
                    <a:pt x="19" y="0"/>
                  </a:moveTo>
                  <a:lnTo>
                    <a:pt x="16" y="0"/>
                  </a:lnTo>
                  <a:lnTo>
                    <a:pt x="0" y="14"/>
                  </a:lnTo>
                  <a:lnTo>
                    <a:pt x="4" y="23"/>
                  </a:lnTo>
                  <a:lnTo>
                    <a:pt x="21" y="9"/>
                  </a:lnTo>
                  <a:lnTo>
                    <a:pt x="1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18" name="Freeform 217"/>
            <p:cNvSpPr>
              <a:spLocks/>
            </p:cNvSpPr>
            <p:nvPr/>
          </p:nvSpPr>
          <p:spPr bwMode="auto">
            <a:xfrm>
              <a:off x="8606" y="1318"/>
              <a:ext cx="20" cy="20"/>
            </a:xfrm>
            <a:custGeom>
              <a:avLst/>
              <a:gdLst>
                <a:gd name="T0" fmla="*/ 0 w 20"/>
                <a:gd name="T1" fmla="*/ 4 h 20"/>
                <a:gd name="T2" fmla="*/ 19 w 20"/>
                <a:gd name="T3" fmla="*/ 4 h 20"/>
              </a:gdLst>
              <a:ahLst/>
              <a:cxnLst>
                <a:cxn ang="0">
                  <a:pos x="T0" y="T1"/>
                </a:cxn>
                <a:cxn ang="0">
                  <a:pos x="T2" y="T3"/>
                </a:cxn>
              </a:cxnLst>
              <a:rect l="0" t="0" r="r" b="b"/>
              <a:pathLst>
                <a:path w="20" h="20">
                  <a:moveTo>
                    <a:pt x="0" y="4"/>
                  </a:moveTo>
                  <a:lnTo>
                    <a:pt x="19" y="4"/>
                  </a:lnTo>
                </a:path>
              </a:pathLst>
            </a:custGeom>
            <a:noFill/>
            <a:ln w="7366">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AU"/>
            </a:p>
          </p:txBody>
        </p:sp>
        <p:sp>
          <p:nvSpPr>
            <p:cNvPr id="219" name="Freeform 218"/>
            <p:cNvSpPr>
              <a:spLocks/>
            </p:cNvSpPr>
            <p:nvPr/>
          </p:nvSpPr>
          <p:spPr bwMode="auto">
            <a:xfrm>
              <a:off x="8671" y="1279"/>
              <a:ext cx="20" cy="20"/>
            </a:xfrm>
            <a:custGeom>
              <a:avLst/>
              <a:gdLst>
                <a:gd name="T0" fmla="*/ 4 w 20"/>
                <a:gd name="T1" fmla="*/ 0 h 20"/>
                <a:gd name="T2" fmla="*/ 0 w 20"/>
                <a:gd name="T3" fmla="*/ 9 h 20"/>
                <a:gd name="T4" fmla="*/ 14 w 20"/>
                <a:gd name="T5" fmla="*/ 14 h 20"/>
                <a:gd name="T6" fmla="*/ 19 w 20"/>
                <a:gd name="T7" fmla="*/ 7 h 20"/>
                <a:gd name="T8" fmla="*/ 19 w 20"/>
                <a:gd name="T9" fmla="*/ 4 h 20"/>
                <a:gd name="T10" fmla="*/ 4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4" y="0"/>
                  </a:moveTo>
                  <a:lnTo>
                    <a:pt x="0" y="9"/>
                  </a:lnTo>
                  <a:lnTo>
                    <a:pt x="14" y="14"/>
                  </a:lnTo>
                  <a:lnTo>
                    <a:pt x="19" y="7"/>
                  </a:lnTo>
                  <a:lnTo>
                    <a:pt x="19" y="4"/>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20" name="Freeform 219"/>
            <p:cNvSpPr>
              <a:spLocks/>
            </p:cNvSpPr>
            <p:nvPr/>
          </p:nvSpPr>
          <p:spPr bwMode="auto">
            <a:xfrm>
              <a:off x="8685" y="1286"/>
              <a:ext cx="22" cy="20"/>
            </a:xfrm>
            <a:custGeom>
              <a:avLst/>
              <a:gdLst>
                <a:gd name="T0" fmla="*/ 4 w 22"/>
                <a:gd name="T1" fmla="*/ 0 h 20"/>
                <a:gd name="T2" fmla="*/ 0 w 22"/>
                <a:gd name="T3" fmla="*/ 4 h 20"/>
                <a:gd name="T4" fmla="*/ 12 w 22"/>
                <a:gd name="T5" fmla="*/ 16 h 20"/>
                <a:gd name="T6" fmla="*/ 16 w 22"/>
                <a:gd name="T7" fmla="*/ 19 h 20"/>
                <a:gd name="T8" fmla="*/ 21 w 22"/>
                <a:gd name="T9" fmla="*/ 14 h 20"/>
                <a:gd name="T10" fmla="*/ 4 w 22"/>
                <a:gd name="T11" fmla="*/ 0 h 20"/>
              </a:gdLst>
              <a:ahLst/>
              <a:cxnLst>
                <a:cxn ang="0">
                  <a:pos x="T0" y="T1"/>
                </a:cxn>
                <a:cxn ang="0">
                  <a:pos x="T2" y="T3"/>
                </a:cxn>
                <a:cxn ang="0">
                  <a:pos x="T4" y="T5"/>
                </a:cxn>
                <a:cxn ang="0">
                  <a:pos x="T6" y="T7"/>
                </a:cxn>
                <a:cxn ang="0">
                  <a:pos x="T8" y="T9"/>
                </a:cxn>
                <a:cxn ang="0">
                  <a:pos x="T10" y="T11"/>
                </a:cxn>
              </a:cxnLst>
              <a:rect l="0" t="0" r="r" b="b"/>
              <a:pathLst>
                <a:path w="22" h="20">
                  <a:moveTo>
                    <a:pt x="4" y="0"/>
                  </a:moveTo>
                  <a:lnTo>
                    <a:pt x="0" y="4"/>
                  </a:lnTo>
                  <a:lnTo>
                    <a:pt x="12" y="16"/>
                  </a:lnTo>
                  <a:lnTo>
                    <a:pt x="16" y="19"/>
                  </a:lnTo>
                  <a:lnTo>
                    <a:pt x="21" y="14"/>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21" name="Freeform 220"/>
            <p:cNvSpPr>
              <a:spLocks/>
            </p:cNvSpPr>
            <p:nvPr/>
          </p:nvSpPr>
          <p:spPr bwMode="auto">
            <a:xfrm>
              <a:off x="8688" y="1296"/>
              <a:ext cx="20" cy="20"/>
            </a:xfrm>
            <a:custGeom>
              <a:avLst/>
              <a:gdLst>
                <a:gd name="T0" fmla="*/ 9 w 20"/>
                <a:gd name="T1" fmla="*/ 0 h 20"/>
                <a:gd name="T2" fmla="*/ 0 w 20"/>
                <a:gd name="T3" fmla="*/ 7 h 20"/>
                <a:gd name="T4" fmla="*/ 2 w 20"/>
                <a:gd name="T5" fmla="*/ 16 h 20"/>
                <a:gd name="T6" fmla="*/ 4 w 20"/>
                <a:gd name="T7" fmla="*/ 16 h 20"/>
                <a:gd name="T8" fmla="*/ 14 w 20"/>
                <a:gd name="T9" fmla="*/ 9 h 20"/>
                <a:gd name="T10" fmla="*/ 9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9" y="0"/>
                  </a:moveTo>
                  <a:lnTo>
                    <a:pt x="0" y="7"/>
                  </a:lnTo>
                  <a:lnTo>
                    <a:pt x="2" y="16"/>
                  </a:lnTo>
                  <a:lnTo>
                    <a:pt x="4" y="16"/>
                  </a:lnTo>
                  <a:lnTo>
                    <a:pt x="14" y="9"/>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22" name="Freeform 221"/>
            <p:cNvSpPr>
              <a:spLocks/>
            </p:cNvSpPr>
            <p:nvPr/>
          </p:nvSpPr>
          <p:spPr bwMode="auto">
            <a:xfrm>
              <a:off x="8674" y="1303"/>
              <a:ext cx="20" cy="20"/>
            </a:xfrm>
            <a:custGeom>
              <a:avLst/>
              <a:gdLst>
                <a:gd name="T0" fmla="*/ 0 w 20"/>
                <a:gd name="T1" fmla="*/ 4 h 20"/>
                <a:gd name="T2" fmla="*/ 16 w 20"/>
                <a:gd name="T3" fmla="*/ 4 h 20"/>
              </a:gdLst>
              <a:ahLst/>
              <a:cxnLst>
                <a:cxn ang="0">
                  <a:pos x="T0" y="T1"/>
                </a:cxn>
                <a:cxn ang="0">
                  <a:pos x="T2" y="T3"/>
                </a:cxn>
              </a:cxnLst>
              <a:rect l="0" t="0" r="r" b="b"/>
              <a:pathLst>
                <a:path w="20" h="20">
                  <a:moveTo>
                    <a:pt x="0" y="4"/>
                  </a:moveTo>
                  <a:lnTo>
                    <a:pt x="16" y="4"/>
                  </a:lnTo>
                </a:path>
              </a:pathLst>
            </a:custGeom>
            <a:noFill/>
            <a:ln w="7366">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AU"/>
            </a:p>
          </p:txBody>
        </p:sp>
        <p:sp>
          <p:nvSpPr>
            <p:cNvPr id="223" name="Freeform 222"/>
            <p:cNvSpPr>
              <a:spLocks/>
            </p:cNvSpPr>
            <p:nvPr/>
          </p:nvSpPr>
          <p:spPr bwMode="auto">
            <a:xfrm>
              <a:off x="8647" y="1298"/>
              <a:ext cx="27" cy="20"/>
            </a:xfrm>
            <a:custGeom>
              <a:avLst/>
              <a:gdLst>
                <a:gd name="T0" fmla="*/ 4 w 27"/>
                <a:gd name="T1" fmla="*/ 0 h 20"/>
                <a:gd name="T2" fmla="*/ 0 w 27"/>
                <a:gd name="T3" fmla="*/ 4 h 20"/>
                <a:gd name="T4" fmla="*/ 0 w 27"/>
                <a:gd name="T5" fmla="*/ 9 h 20"/>
                <a:gd name="T6" fmla="*/ 26 w 27"/>
                <a:gd name="T7" fmla="*/ 14 h 20"/>
                <a:gd name="T8" fmla="*/ 26 w 27"/>
                <a:gd name="T9" fmla="*/ 4 h 20"/>
                <a:gd name="T10" fmla="*/ 4 w 27"/>
                <a:gd name="T11" fmla="*/ 0 h 20"/>
              </a:gdLst>
              <a:ahLst/>
              <a:cxnLst>
                <a:cxn ang="0">
                  <a:pos x="T0" y="T1"/>
                </a:cxn>
                <a:cxn ang="0">
                  <a:pos x="T2" y="T3"/>
                </a:cxn>
                <a:cxn ang="0">
                  <a:pos x="T4" y="T5"/>
                </a:cxn>
                <a:cxn ang="0">
                  <a:pos x="T6" y="T7"/>
                </a:cxn>
                <a:cxn ang="0">
                  <a:pos x="T8" y="T9"/>
                </a:cxn>
                <a:cxn ang="0">
                  <a:pos x="T10" y="T11"/>
                </a:cxn>
              </a:cxnLst>
              <a:rect l="0" t="0" r="r" b="b"/>
              <a:pathLst>
                <a:path w="27" h="20">
                  <a:moveTo>
                    <a:pt x="4" y="0"/>
                  </a:moveTo>
                  <a:lnTo>
                    <a:pt x="0" y="4"/>
                  </a:lnTo>
                  <a:lnTo>
                    <a:pt x="0" y="9"/>
                  </a:lnTo>
                  <a:lnTo>
                    <a:pt x="26" y="14"/>
                  </a:lnTo>
                  <a:lnTo>
                    <a:pt x="26" y="4"/>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24" name="Freeform 223"/>
            <p:cNvSpPr>
              <a:spLocks/>
            </p:cNvSpPr>
            <p:nvPr/>
          </p:nvSpPr>
          <p:spPr bwMode="auto">
            <a:xfrm>
              <a:off x="8647" y="1286"/>
              <a:ext cx="20" cy="20"/>
            </a:xfrm>
            <a:custGeom>
              <a:avLst/>
              <a:gdLst>
                <a:gd name="T0" fmla="*/ 2 w 20"/>
                <a:gd name="T1" fmla="*/ 0 h 20"/>
                <a:gd name="T2" fmla="*/ 0 w 20"/>
                <a:gd name="T3" fmla="*/ 2 h 20"/>
                <a:gd name="T4" fmla="*/ 0 w 20"/>
                <a:gd name="T5" fmla="*/ 16 h 20"/>
                <a:gd name="T6" fmla="*/ 9 w 20"/>
                <a:gd name="T7" fmla="*/ 16 h 20"/>
                <a:gd name="T8" fmla="*/ 9 w 20"/>
                <a:gd name="T9" fmla="*/ 4 h 20"/>
                <a:gd name="T10" fmla="*/ 2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2" y="0"/>
                  </a:moveTo>
                  <a:lnTo>
                    <a:pt x="0" y="2"/>
                  </a:lnTo>
                  <a:lnTo>
                    <a:pt x="0" y="16"/>
                  </a:lnTo>
                  <a:lnTo>
                    <a:pt x="9" y="16"/>
                  </a:lnTo>
                  <a:lnTo>
                    <a:pt x="9" y="4"/>
                  </a:lnTo>
                  <a:lnTo>
                    <a:pt x="2"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25" name="Freeform 224"/>
            <p:cNvSpPr>
              <a:spLocks/>
            </p:cNvSpPr>
            <p:nvPr/>
          </p:nvSpPr>
          <p:spPr bwMode="auto">
            <a:xfrm>
              <a:off x="8650" y="1279"/>
              <a:ext cx="20" cy="20"/>
            </a:xfrm>
            <a:custGeom>
              <a:avLst/>
              <a:gdLst>
                <a:gd name="T0" fmla="*/ 12 w 20"/>
                <a:gd name="T1" fmla="*/ 0 h 20"/>
                <a:gd name="T2" fmla="*/ 9 w 20"/>
                <a:gd name="T3" fmla="*/ 0 h 20"/>
                <a:gd name="T4" fmla="*/ 0 w 20"/>
                <a:gd name="T5" fmla="*/ 7 h 20"/>
                <a:gd name="T6" fmla="*/ 4 w 20"/>
                <a:gd name="T7" fmla="*/ 16 h 20"/>
                <a:gd name="T8" fmla="*/ 14 w 20"/>
                <a:gd name="T9" fmla="*/ 9 h 20"/>
                <a:gd name="T10" fmla="*/ 12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12" y="0"/>
                  </a:moveTo>
                  <a:lnTo>
                    <a:pt x="9" y="0"/>
                  </a:lnTo>
                  <a:lnTo>
                    <a:pt x="0" y="7"/>
                  </a:lnTo>
                  <a:lnTo>
                    <a:pt x="4" y="16"/>
                  </a:lnTo>
                  <a:lnTo>
                    <a:pt x="14" y="9"/>
                  </a:lnTo>
                  <a:lnTo>
                    <a:pt x="12"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26" name="Freeform 225"/>
            <p:cNvSpPr>
              <a:spLocks/>
            </p:cNvSpPr>
            <p:nvPr/>
          </p:nvSpPr>
          <p:spPr bwMode="auto">
            <a:xfrm>
              <a:off x="8662" y="1279"/>
              <a:ext cx="20" cy="20"/>
            </a:xfrm>
            <a:custGeom>
              <a:avLst/>
              <a:gdLst>
                <a:gd name="T0" fmla="*/ 14 w 20"/>
                <a:gd name="T1" fmla="*/ 0 h 20"/>
                <a:gd name="T2" fmla="*/ 0 w 20"/>
                <a:gd name="T3" fmla="*/ 0 h 20"/>
                <a:gd name="T4" fmla="*/ 0 w 20"/>
                <a:gd name="T5" fmla="*/ 9 h 20"/>
                <a:gd name="T6" fmla="*/ 11 w 20"/>
                <a:gd name="T7" fmla="*/ 9 h 20"/>
                <a:gd name="T8" fmla="*/ 14 w 20"/>
                <a:gd name="T9" fmla="*/ 0 h 20"/>
              </a:gdLst>
              <a:ahLst/>
              <a:cxnLst>
                <a:cxn ang="0">
                  <a:pos x="T0" y="T1"/>
                </a:cxn>
                <a:cxn ang="0">
                  <a:pos x="T2" y="T3"/>
                </a:cxn>
                <a:cxn ang="0">
                  <a:pos x="T4" y="T5"/>
                </a:cxn>
                <a:cxn ang="0">
                  <a:pos x="T6" y="T7"/>
                </a:cxn>
                <a:cxn ang="0">
                  <a:pos x="T8" y="T9"/>
                </a:cxn>
              </a:cxnLst>
              <a:rect l="0" t="0" r="r" b="b"/>
              <a:pathLst>
                <a:path w="20" h="20">
                  <a:moveTo>
                    <a:pt x="14" y="0"/>
                  </a:moveTo>
                  <a:lnTo>
                    <a:pt x="0" y="0"/>
                  </a:lnTo>
                  <a:lnTo>
                    <a:pt x="0" y="9"/>
                  </a:lnTo>
                  <a:lnTo>
                    <a:pt x="11" y="9"/>
                  </a:lnTo>
                  <a:lnTo>
                    <a:pt x="1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27" name="Freeform 226"/>
            <p:cNvSpPr>
              <a:spLocks/>
            </p:cNvSpPr>
            <p:nvPr/>
          </p:nvSpPr>
          <p:spPr bwMode="auto">
            <a:xfrm>
              <a:off x="7896" y="1618"/>
              <a:ext cx="41" cy="20"/>
            </a:xfrm>
            <a:custGeom>
              <a:avLst/>
              <a:gdLst>
                <a:gd name="T0" fmla="*/ 0 w 41"/>
                <a:gd name="T1" fmla="*/ 0 h 20"/>
                <a:gd name="T2" fmla="*/ 0 w 41"/>
                <a:gd name="T3" fmla="*/ 9 h 20"/>
                <a:gd name="T4" fmla="*/ 38 w 41"/>
                <a:gd name="T5" fmla="*/ 19 h 20"/>
                <a:gd name="T6" fmla="*/ 40 w 41"/>
                <a:gd name="T7" fmla="*/ 9 h 20"/>
                <a:gd name="T8" fmla="*/ 0 w 41"/>
                <a:gd name="T9" fmla="*/ 0 h 20"/>
              </a:gdLst>
              <a:ahLst/>
              <a:cxnLst>
                <a:cxn ang="0">
                  <a:pos x="T0" y="T1"/>
                </a:cxn>
                <a:cxn ang="0">
                  <a:pos x="T2" y="T3"/>
                </a:cxn>
                <a:cxn ang="0">
                  <a:pos x="T4" y="T5"/>
                </a:cxn>
                <a:cxn ang="0">
                  <a:pos x="T6" y="T7"/>
                </a:cxn>
                <a:cxn ang="0">
                  <a:pos x="T8" y="T9"/>
                </a:cxn>
              </a:cxnLst>
              <a:rect l="0" t="0" r="r" b="b"/>
              <a:pathLst>
                <a:path w="41" h="20">
                  <a:moveTo>
                    <a:pt x="0" y="0"/>
                  </a:moveTo>
                  <a:lnTo>
                    <a:pt x="0" y="9"/>
                  </a:lnTo>
                  <a:lnTo>
                    <a:pt x="38" y="19"/>
                  </a:lnTo>
                  <a:lnTo>
                    <a:pt x="40" y="9"/>
                  </a:lnTo>
                  <a:lnTo>
                    <a:pt x="0"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28" name="Freeform 227"/>
            <p:cNvSpPr>
              <a:spLocks/>
            </p:cNvSpPr>
            <p:nvPr/>
          </p:nvSpPr>
          <p:spPr bwMode="auto">
            <a:xfrm>
              <a:off x="7932" y="1627"/>
              <a:ext cx="21" cy="20"/>
            </a:xfrm>
            <a:custGeom>
              <a:avLst/>
              <a:gdLst>
                <a:gd name="T0" fmla="*/ 4 w 21"/>
                <a:gd name="T1" fmla="*/ 0 h 20"/>
                <a:gd name="T2" fmla="*/ 0 w 21"/>
                <a:gd name="T3" fmla="*/ 9 h 20"/>
                <a:gd name="T4" fmla="*/ 14 w 21"/>
                <a:gd name="T5" fmla="*/ 19 h 20"/>
                <a:gd name="T6" fmla="*/ 21 w 21"/>
                <a:gd name="T7" fmla="*/ 12 h 20"/>
                <a:gd name="T8" fmla="*/ 4 w 21"/>
                <a:gd name="T9" fmla="*/ 0 h 20"/>
              </a:gdLst>
              <a:ahLst/>
              <a:cxnLst>
                <a:cxn ang="0">
                  <a:pos x="T0" y="T1"/>
                </a:cxn>
                <a:cxn ang="0">
                  <a:pos x="T2" y="T3"/>
                </a:cxn>
                <a:cxn ang="0">
                  <a:pos x="T4" y="T5"/>
                </a:cxn>
                <a:cxn ang="0">
                  <a:pos x="T6" y="T7"/>
                </a:cxn>
                <a:cxn ang="0">
                  <a:pos x="T8" y="T9"/>
                </a:cxn>
              </a:cxnLst>
              <a:rect l="0" t="0" r="r" b="b"/>
              <a:pathLst>
                <a:path w="21" h="20">
                  <a:moveTo>
                    <a:pt x="4" y="0"/>
                  </a:moveTo>
                  <a:lnTo>
                    <a:pt x="0" y="9"/>
                  </a:lnTo>
                  <a:lnTo>
                    <a:pt x="14" y="19"/>
                  </a:lnTo>
                  <a:lnTo>
                    <a:pt x="21" y="12"/>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29" name="Freeform 228"/>
            <p:cNvSpPr>
              <a:spLocks/>
            </p:cNvSpPr>
            <p:nvPr/>
          </p:nvSpPr>
          <p:spPr bwMode="auto">
            <a:xfrm>
              <a:off x="7944" y="1639"/>
              <a:ext cx="20" cy="20"/>
            </a:xfrm>
            <a:custGeom>
              <a:avLst/>
              <a:gdLst>
                <a:gd name="T0" fmla="*/ 9 w 20"/>
                <a:gd name="T1" fmla="*/ 0 h 20"/>
                <a:gd name="T2" fmla="*/ 0 w 20"/>
                <a:gd name="T3" fmla="*/ 4 h 20"/>
                <a:gd name="T4" fmla="*/ 7 w 20"/>
                <a:gd name="T5" fmla="*/ 19 h 20"/>
                <a:gd name="T6" fmla="*/ 16 w 20"/>
                <a:gd name="T7" fmla="*/ 16 h 20"/>
                <a:gd name="T8" fmla="*/ 9 w 20"/>
                <a:gd name="T9" fmla="*/ 0 h 20"/>
              </a:gdLst>
              <a:ahLst/>
              <a:cxnLst>
                <a:cxn ang="0">
                  <a:pos x="T0" y="T1"/>
                </a:cxn>
                <a:cxn ang="0">
                  <a:pos x="T2" y="T3"/>
                </a:cxn>
                <a:cxn ang="0">
                  <a:pos x="T4" y="T5"/>
                </a:cxn>
                <a:cxn ang="0">
                  <a:pos x="T6" y="T7"/>
                </a:cxn>
                <a:cxn ang="0">
                  <a:pos x="T8" y="T9"/>
                </a:cxn>
              </a:cxnLst>
              <a:rect l="0" t="0" r="r" b="b"/>
              <a:pathLst>
                <a:path w="20" h="20">
                  <a:moveTo>
                    <a:pt x="9" y="0"/>
                  </a:moveTo>
                  <a:lnTo>
                    <a:pt x="0" y="4"/>
                  </a:lnTo>
                  <a:lnTo>
                    <a:pt x="7" y="19"/>
                  </a:lnTo>
                  <a:lnTo>
                    <a:pt x="16" y="16"/>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30" name="Freeform 229"/>
            <p:cNvSpPr>
              <a:spLocks/>
            </p:cNvSpPr>
            <p:nvPr/>
          </p:nvSpPr>
          <p:spPr bwMode="auto">
            <a:xfrm>
              <a:off x="7949" y="1656"/>
              <a:ext cx="20" cy="20"/>
            </a:xfrm>
            <a:custGeom>
              <a:avLst/>
              <a:gdLst>
                <a:gd name="T0" fmla="*/ 11 w 20"/>
                <a:gd name="T1" fmla="*/ 0 h 20"/>
                <a:gd name="T2" fmla="*/ 2 w 20"/>
                <a:gd name="T3" fmla="*/ 0 h 20"/>
                <a:gd name="T4" fmla="*/ 0 w 20"/>
                <a:gd name="T5" fmla="*/ 12 h 20"/>
                <a:gd name="T6" fmla="*/ 7 w 20"/>
                <a:gd name="T7" fmla="*/ 16 h 20"/>
                <a:gd name="T8" fmla="*/ 9 w 20"/>
                <a:gd name="T9" fmla="*/ 16 h 20"/>
                <a:gd name="T10" fmla="*/ 11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11" y="0"/>
                  </a:moveTo>
                  <a:lnTo>
                    <a:pt x="2" y="0"/>
                  </a:lnTo>
                  <a:lnTo>
                    <a:pt x="0" y="12"/>
                  </a:lnTo>
                  <a:lnTo>
                    <a:pt x="7" y="16"/>
                  </a:lnTo>
                  <a:lnTo>
                    <a:pt x="9" y="16"/>
                  </a:lnTo>
                  <a:lnTo>
                    <a:pt x="11"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31" name="Freeform 230"/>
            <p:cNvSpPr>
              <a:spLocks/>
            </p:cNvSpPr>
            <p:nvPr/>
          </p:nvSpPr>
          <p:spPr bwMode="auto">
            <a:xfrm>
              <a:off x="7937" y="1663"/>
              <a:ext cx="20" cy="20"/>
            </a:xfrm>
            <a:custGeom>
              <a:avLst/>
              <a:gdLst>
                <a:gd name="T0" fmla="*/ 14 w 20"/>
                <a:gd name="T1" fmla="*/ 0 h 20"/>
                <a:gd name="T2" fmla="*/ 0 w 20"/>
                <a:gd name="T3" fmla="*/ 4 h 20"/>
                <a:gd name="T4" fmla="*/ 2 w 20"/>
                <a:gd name="T5" fmla="*/ 14 h 20"/>
                <a:gd name="T6" fmla="*/ 19 w 20"/>
                <a:gd name="T7" fmla="*/ 9 h 20"/>
                <a:gd name="T8" fmla="*/ 14 w 20"/>
                <a:gd name="T9" fmla="*/ 0 h 20"/>
              </a:gdLst>
              <a:ahLst/>
              <a:cxnLst>
                <a:cxn ang="0">
                  <a:pos x="T0" y="T1"/>
                </a:cxn>
                <a:cxn ang="0">
                  <a:pos x="T2" y="T3"/>
                </a:cxn>
                <a:cxn ang="0">
                  <a:pos x="T4" y="T5"/>
                </a:cxn>
                <a:cxn ang="0">
                  <a:pos x="T6" y="T7"/>
                </a:cxn>
                <a:cxn ang="0">
                  <a:pos x="T8" y="T9"/>
                </a:cxn>
              </a:cxnLst>
              <a:rect l="0" t="0" r="r" b="b"/>
              <a:pathLst>
                <a:path w="20" h="20">
                  <a:moveTo>
                    <a:pt x="14" y="0"/>
                  </a:moveTo>
                  <a:lnTo>
                    <a:pt x="0" y="4"/>
                  </a:lnTo>
                  <a:lnTo>
                    <a:pt x="2" y="14"/>
                  </a:lnTo>
                  <a:lnTo>
                    <a:pt x="19" y="9"/>
                  </a:lnTo>
                  <a:lnTo>
                    <a:pt x="1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32" name="Freeform 231"/>
            <p:cNvSpPr>
              <a:spLocks/>
            </p:cNvSpPr>
            <p:nvPr/>
          </p:nvSpPr>
          <p:spPr bwMode="auto">
            <a:xfrm>
              <a:off x="7894" y="1668"/>
              <a:ext cx="45" cy="20"/>
            </a:xfrm>
            <a:custGeom>
              <a:avLst/>
              <a:gdLst>
                <a:gd name="T0" fmla="*/ 45 w 45"/>
                <a:gd name="T1" fmla="*/ 0 h 20"/>
                <a:gd name="T2" fmla="*/ 2 w 45"/>
                <a:gd name="T3" fmla="*/ 0 h 20"/>
                <a:gd name="T4" fmla="*/ 0 w 45"/>
                <a:gd name="T5" fmla="*/ 9 h 20"/>
                <a:gd name="T6" fmla="*/ 45 w 45"/>
                <a:gd name="T7" fmla="*/ 9 h 20"/>
                <a:gd name="T8" fmla="*/ 45 w 45"/>
                <a:gd name="T9" fmla="*/ 0 h 20"/>
              </a:gdLst>
              <a:ahLst/>
              <a:cxnLst>
                <a:cxn ang="0">
                  <a:pos x="T0" y="T1"/>
                </a:cxn>
                <a:cxn ang="0">
                  <a:pos x="T2" y="T3"/>
                </a:cxn>
                <a:cxn ang="0">
                  <a:pos x="T4" y="T5"/>
                </a:cxn>
                <a:cxn ang="0">
                  <a:pos x="T6" y="T7"/>
                </a:cxn>
                <a:cxn ang="0">
                  <a:pos x="T8" y="T9"/>
                </a:cxn>
              </a:cxnLst>
              <a:rect l="0" t="0" r="r" b="b"/>
              <a:pathLst>
                <a:path w="45" h="20">
                  <a:moveTo>
                    <a:pt x="45" y="0"/>
                  </a:moveTo>
                  <a:lnTo>
                    <a:pt x="2" y="0"/>
                  </a:lnTo>
                  <a:lnTo>
                    <a:pt x="0" y="9"/>
                  </a:lnTo>
                  <a:lnTo>
                    <a:pt x="45" y="9"/>
                  </a:lnTo>
                  <a:lnTo>
                    <a:pt x="45"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33" name="Freeform 232"/>
            <p:cNvSpPr>
              <a:spLocks/>
            </p:cNvSpPr>
            <p:nvPr/>
          </p:nvSpPr>
          <p:spPr bwMode="auto">
            <a:xfrm>
              <a:off x="7853" y="1656"/>
              <a:ext cx="45" cy="21"/>
            </a:xfrm>
            <a:custGeom>
              <a:avLst/>
              <a:gdLst>
                <a:gd name="T0" fmla="*/ 7 w 45"/>
                <a:gd name="T1" fmla="*/ 0 h 21"/>
                <a:gd name="T2" fmla="*/ 0 w 45"/>
                <a:gd name="T3" fmla="*/ 7 h 21"/>
                <a:gd name="T4" fmla="*/ 2 w 45"/>
                <a:gd name="T5" fmla="*/ 9 h 21"/>
                <a:gd name="T6" fmla="*/ 40 w 45"/>
                <a:gd name="T7" fmla="*/ 21 h 21"/>
                <a:gd name="T8" fmla="*/ 45 w 45"/>
                <a:gd name="T9" fmla="*/ 12 h 21"/>
                <a:gd name="T10" fmla="*/ 7 w 45"/>
                <a:gd name="T11" fmla="*/ 0 h 21"/>
              </a:gdLst>
              <a:ahLst/>
              <a:cxnLst>
                <a:cxn ang="0">
                  <a:pos x="T0" y="T1"/>
                </a:cxn>
                <a:cxn ang="0">
                  <a:pos x="T2" y="T3"/>
                </a:cxn>
                <a:cxn ang="0">
                  <a:pos x="T4" y="T5"/>
                </a:cxn>
                <a:cxn ang="0">
                  <a:pos x="T6" y="T7"/>
                </a:cxn>
                <a:cxn ang="0">
                  <a:pos x="T8" y="T9"/>
                </a:cxn>
                <a:cxn ang="0">
                  <a:pos x="T10" y="T11"/>
                </a:cxn>
              </a:cxnLst>
              <a:rect l="0" t="0" r="r" b="b"/>
              <a:pathLst>
                <a:path w="45" h="21">
                  <a:moveTo>
                    <a:pt x="7" y="0"/>
                  </a:moveTo>
                  <a:lnTo>
                    <a:pt x="0" y="7"/>
                  </a:lnTo>
                  <a:lnTo>
                    <a:pt x="2" y="9"/>
                  </a:lnTo>
                  <a:lnTo>
                    <a:pt x="40" y="21"/>
                  </a:lnTo>
                  <a:lnTo>
                    <a:pt x="45" y="12"/>
                  </a:lnTo>
                  <a:lnTo>
                    <a:pt x="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34" name="Freeform 233"/>
            <p:cNvSpPr>
              <a:spLocks/>
            </p:cNvSpPr>
            <p:nvPr/>
          </p:nvSpPr>
          <p:spPr bwMode="auto">
            <a:xfrm>
              <a:off x="7845" y="1649"/>
              <a:ext cx="20" cy="20"/>
            </a:xfrm>
            <a:custGeom>
              <a:avLst/>
              <a:gdLst>
                <a:gd name="T0" fmla="*/ 9 w 20"/>
                <a:gd name="T1" fmla="*/ 0 h 20"/>
                <a:gd name="T2" fmla="*/ 0 w 20"/>
                <a:gd name="T3" fmla="*/ 0 h 20"/>
                <a:gd name="T4" fmla="*/ 0 w 20"/>
                <a:gd name="T5" fmla="*/ 2 h 20"/>
                <a:gd name="T6" fmla="*/ 7 w 20"/>
                <a:gd name="T7" fmla="*/ 14 h 20"/>
                <a:gd name="T8" fmla="*/ 16 w 20"/>
                <a:gd name="T9" fmla="*/ 9 h 20"/>
                <a:gd name="T10" fmla="*/ 9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9" y="0"/>
                  </a:moveTo>
                  <a:lnTo>
                    <a:pt x="0" y="0"/>
                  </a:lnTo>
                  <a:lnTo>
                    <a:pt x="0" y="2"/>
                  </a:lnTo>
                  <a:lnTo>
                    <a:pt x="7" y="14"/>
                  </a:lnTo>
                  <a:lnTo>
                    <a:pt x="16" y="9"/>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35" name="Freeform 234"/>
            <p:cNvSpPr>
              <a:spLocks/>
            </p:cNvSpPr>
            <p:nvPr/>
          </p:nvSpPr>
          <p:spPr bwMode="auto">
            <a:xfrm>
              <a:off x="7845" y="1632"/>
              <a:ext cx="20" cy="22"/>
            </a:xfrm>
            <a:custGeom>
              <a:avLst/>
              <a:gdLst>
                <a:gd name="T0" fmla="*/ 9 w 20"/>
                <a:gd name="T1" fmla="*/ 0 h 22"/>
                <a:gd name="T2" fmla="*/ 7 w 20"/>
                <a:gd name="T3" fmla="*/ 2 h 22"/>
                <a:gd name="T4" fmla="*/ 0 w 20"/>
                <a:gd name="T5" fmla="*/ 16 h 22"/>
                <a:gd name="T6" fmla="*/ 9 w 20"/>
                <a:gd name="T7" fmla="*/ 21 h 22"/>
                <a:gd name="T8" fmla="*/ 16 w 20"/>
                <a:gd name="T9" fmla="*/ 7 h 22"/>
                <a:gd name="T10" fmla="*/ 9 w 20"/>
                <a:gd name="T11" fmla="*/ 0 h 22"/>
              </a:gdLst>
              <a:ahLst/>
              <a:cxnLst>
                <a:cxn ang="0">
                  <a:pos x="T0" y="T1"/>
                </a:cxn>
                <a:cxn ang="0">
                  <a:pos x="T2" y="T3"/>
                </a:cxn>
                <a:cxn ang="0">
                  <a:pos x="T4" y="T5"/>
                </a:cxn>
                <a:cxn ang="0">
                  <a:pos x="T6" y="T7"/>
                </a:cxn>
                <a:cxn ang="0">
                  <a:pos x="T8" y="T9"/>
                </a:cxn>
                <a:cxn ang="0">
                  <a:pos x="T10" y="T11"/>
                </a:cxn>
              </a:cxnLst>
              <a:rect l="0" t="0" r="r" b="b"/>
              <a:pathLst>
                <a:path w="20" h="22">
                  <a:moveTo>
                    <a:pt x="9" y="0"/>
                  </a:moveTo>
                  <a:lnTo>
                    <a:pt x="7" y="2"/>
                  </a:lnTo>
                  <a:lnTo>
                    <a:pt x="0" y="16"/>
                  </a:lnTo>
                  <a:lnTo>
                    <a:pt x="9" y="21"/>
                  </a:lnTo>
                  <a:lnTo>
                    <a:pt x="16" y="7"/>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36" name="Freeform 235"/>
            <p:cNvSpPr>
              <a:spLocks/>
            </p:cNvSpPr>
            <p:nvPr/>
          </p:nvSpPr>
          <p:spPr bwMode="auto">
            <a:xfrm>
              <a:off x="7855" y="1618"/>
              <a:ext cx="22" cy="24"/>
            </a:xfrm>
            <a:custGeom>
              <a:avLst/>
              <a:gdLst>
                <a:gd name="T0" fmla="*/ 19 w 22"/>
                <a:gd name="T1" fmla="*/ 0 h 24"/>
                <a:gd name="T2" fmla="*/ 16 w 22"/>
                <a:gd name="T3" fmla="*/ 0 h 24"/>
                <a:gd name="T4" fmla="*/ 0 w 22"/>
                <a:gd name="T5" fmla="*/ 14 h 24"/>
                <a:gd name="T6" fmla="*/ 4 w 22"/>
                <a:gd name="T7" fmla="*/ 23 h 24"/>
                <a:gd name="T8" fmla="*/ 21 w 22"/>
                <a:gd name="T9" fmla="*/ 9 h 24"/>
                <a:gd name="T10" fmla="*/ 19 w 22"/>
                <a:gd name="T11" fmla="*/ 0 h 24"/>
              </a:gdLst>
              <a:ahLst/>
              <a:cxnLst>
                <a:cxn ang="0">
                  <a:pos x="T0" y="T1"/>
                </a:cxn>
                <a:cxn ang="0">
                  <a:pos x="T2" y="T3"/>
                </a:cxn>
                <a:cxn ang="0">
                  <a:pos x="T4" y="T5"/>
                </a:cxn>
                <a:cxn ang="0">
                  <a:pos x="T6" y="T7"/>
                </a:cxn>
                <a:cxn ang="0">
                  <a:pos x="T8" y="T9"/>
                </a:cxn>
                <a:cxn ang="0">
                  <a:pos x="T10" y="T11"/>
                </a:cxn>
              </a:cxnLst>
              <a:rect l="0" t="0" r="r" b="b"/>
              <a:pathLst>
                <a:path w="22" h="24">
                  <a:moveTo>
                    <a:pt x="19" y="0"/>
                  </a:moveTo>
                  <a:lnTo>
                    <a:pt x="16" y="0"/>
                  </a:lnTo>
                  <a:lnTo>
                    <a:pt x="0" y="14"/>
                  </a:lnTo>
                  <a:lnTo>
                    <a:pt x="4" y="23"/>
                  </a:lnTo>
                  <a:lnTo>
                    <a:pt x="21" y="9"/>
                  </a:lnTo>
                  <a:lnTo>
                    <a:pt x="1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37" name="Freeform 236"/>
            <p:cNvSpPr>
              <a:spLocks/>
            </p:cNvSpPr>
            <p:nvPr/>
          </p:nvSpPr>
          <p:spPr bwMode="auto">
            <a:xfrm>
              <a:off x="7874" y="1618"/>
              <a:ext cx="22" cy="20"/>
            </a:xfrm>
            <a:custGeom>
              <a:avLst/>
              <a:gdLst>
                <a:gd name="T0" fmla="*/ 0 w 22"/>
                <a:gd name="T1" fmla="*/ 4 h 20"/>
                <a:gd name="T2" fmla="*/ 21 w 22"/>
                <a:gd name="T3" fmla="*/ 4 h 20"/>
              </a:gdLst>
              <a:ahLst/>
              <a:cxnLst>
                <a:cxn ang="0">
                  <a:pos x="T0" y="T1"/>
                </a:cxn>
                <a:cxn ang="0">
                  <a:pos x="T2" y="T3"/>
                </a:cxn>
              </a:cxnLst>
              <a:rect l="0" t="0" r="r" b="b"/>
              <a:pathLst>
                <a:path w="22" h="20">
                  <a:moveTo>
                    <a:pt x="0" y="4"/>
                  </a:moveTo>
                  <a:lnTo>
                    <a:pt x="21" y="4"/>
                  </a:lnTo>
                </a:path>
              </a:pathLst>
            </a:custGeom>
            <a:noFill/>
            <a:ln w="7366">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AU"/>
            </a:p>
          </p:txBody>
        </p:sp>
        <p:sp>
          <p:nvSpPr>
            <p:cNvPr id="238" name="Freeform 237"/>
            <p:cNvSpPr>
              <a:spLocks/>
            </p:cNvSpPr>
            <p:nvPr/>
          </p:nvSpPr>
          <p:spPr bwMode="auto">
            <a:xfrm>
              <a:off x="8760" y="1337"/>
              <a:ext cx="26" cy="20"/>
            </a:xfrm>
            <a:custGeom>
              <a:avLst/>
              <a:gdLst>
                <a:gd name="T0" fmla="*/ 4 w 26"/>
                <a:gd name="T1" fmla="*/ 0 h 20"/>
                <a:gd name="T2" fmla="*/ 0 w 26"/>
                <a:gd name="T3" fmla="*/ 9 h 20"/>
                <a:gd name="T4" fmla="*/ 16 w 26"/>
                <a:gd name="T5" fmla="*/ 19 h 20"/>
                <a:gd name="T6" fmla="*/ 24 w 26"/>
                <a:gd name="T7" fmla="*/ 19 h 20"/>
                <a:gd name="T8" fmla="*/ 26 w 26"/>
                <a:gd name="T9" fmla="*/ 11 h 20"/>
                <a:gd name="T10" fmla="*/ 4 w 26"/>
                <a:gd name="T11" fmla="*/ 0 h 20"/>
              </a:gdLst>
              <a:ahLst/>
              <a:cxnLst>
                <a:cxn ang="0">
                  <a:pos x="T0" y="T1"/>
                </a:cxn>
                <a:cxn ang="0">
                  <a:pos x="T2" y="T3"/>
                </a:cxn>
                <a:cxn ang="0">
                  <a:pos x="T4" y="T5"/>
                </a:cxn>
                <a:cxn ang="0">
                  <a:pos x="T6" y="T7"/>
                </a:cxn>
                <a:cxn ang="0">
                  <a:pos x="T8" y="T9"/>
                </a:cxn>
                <a:cxn ang="0">
                  <a:pos x="T10" y="T11"/>
                </a:cxn>
              </a:cxnLst>
              <a:rect l="0" t="0" r="r" b="b"/>
              <a:pathLst>
                <a:path w="26" h="20">
                  <a:moveTo>
                    <a:pt x="4" y="0"/>
                  </a:moveTo>
                  <a:lnTo>
                    <a:pt x="0" y="9"/>
                  </a:lnTo>
                  <a:lnTo>
                    <a:pt x="16" y="19"/>
                  </a:lnTo>
                  <a:lnTo>
                    <a:pt x="24" y="19"/>
                  </a:lnTo>
                  <a:lnTo>
                    <a:pt x="26" y="11"/>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39" name="Freeform 238"/>
            <p:cNvSpPr>
              <a:spLocks/>
            </p:cNvSpPr>
            <p:nvPr/>
          </p:nvSpPr>
          <p:spPr bwMode="auto">
            <a:xfrm>
              <a:off x="8762" y="1346"/>
              <a:ext cx="20" cy="20"/>
            </a:xfrm>
            <a:custGeom>
              <a:avLst/>
              <a:gdLst>
                <a:gd name="T0" fmla="*/ 16 w 20"/>
                <a:gd name="T1" fmla="*/ 0 h 20"/>
                <a:gd name="T2" fmla="*/ 0 w 20"/>
                <a:gd name="T3" fmla="*/ 2 h 20"/>
                <a:gd name="T4" fmla="*/ 0 w 20"/>
                <a:gd name="T5" fmla="*/ 12 h 20"/>
                <a:gd name="T6" fmla="*/ 16 w 20"/>
                <a:gd name="T7" fmla="*/ 9 h 20"/>
                <a:gd name="T8" fmla="*/ 16 w 20"/>
                <a:gd name="T9" fmla="*/ 0 h 20"/>
              </a:gdLst>
              <a:ahLst/>
              <a:cxnLst>
                <a:cxn ang="0">
                  <a:pos x="T0" y="T1"/>
                </a:cxn>
                <a:cxn ang="0">
                  <a:pos x="T2" y="T3"/>
                </a:cxn>
                <a:cxn ang="0">
                  <a:pos x="T4" y="T5"/>
                </a:cxn>
                <a:cxn ang="0">
                  <a:pos x="T6" y="T7"/>
                </a:cxn>
                <a:cxn ang="0">
                  <a:pos x="T8" y="T9"/>
                </a:cxn>
              </a:cxnLst>
              <a:rect l="0" t="0" r="r" b="b"/>
              <a:pathLst>
                <a:path w="20" h="20">
                  <a:moveTo>
                    <a:pt x="16" y="0"/>
                  </a:moveTo>
                  <a:lnTo>
                    <a:pt x="0" y="2"/>
                  </a:lnTo>
                  <a:lnTo>
                    <a:pt x="0" y="12"/>
                  </a:lnTo>
                  <a:lnTo>
                    <a:pt x="16" y="9"/>
                  </a:lnTo>
                  <a:lnTo>
                    <a:pt x="16"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40" name="Freeform 239"/>
            <p:cNvSpPr>
              <a:spLocks/>
            </p:cNvSpPr>
            <p:nvPr/>
          </p:nvSpPr>
          <p:spPr bwMode="auto">
            <a:xfrm>
              <a:off x="8748" y="1346"/>
              <a:ext cx="20" cy="20"/>
            </a:xfrm>
            <a:custGeom>
              <a:avLst/>
              <a:gdLst>
                <a:gd name="T0" fmla="*/ 4 w 20"/>
                <a:gd name="T1" fmla="*/ 0 h 20"/>
                <a:gd name="T2" fmla="*/ 0 w 20"/>
                <a:gd name="T3" fmla="*/ 4 h 20"/>
                <a:gd name="T4" fmla="*/ 0 w 20"/>
                <a:gd name="T5" fmla="*/ 9 h 20"/>
                <a:gd name="T6" fmla="*/ 14 w 20"/>
                <a:gd name="T7" fmla="*/ 12 h 20"/>
                <a:gd name="T8" fmla="*/ 14 w 20"/>
                <a:gd name="T9" fmla="*/ 2 h 20"/>
                <a:gd name="T10" fmla="*/ 4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4" y="0"/>
                  </a:moveTo>
                  <a:lnTo>
                    <a:pt x="0" y="4"/>
                  </a:lnTo>
                  <a:lnTo>
                    <a:pt x="0" y="9"/>
                  </a:lnTo>
                  <a:lnTo>
                    <a:pt x="14" y="12"/>
                  </a:lnTo>
                  <a:lnTo>
                    <a:pt x="14" y="2"/>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41" name="Freeform 240"/>
            <p:cNvSpPr>
              <a:spLocks/>
            </p:cNvSpPr>
            <p:nvPr/>
          </p:nvSpPr>
          <p:spPr bwMode="auto">
            <a:xfrm>
              <a:off x="8748" y="1341"/>
              <a:ext cx="20" cy="20"/>
            </a:xfrm>
            <a:custGeom>
              <a:avLst/>
              <a:gdLst>
                <a:gd name="T0" fmla="*/ 2 w 20"/>
                <a:gd name="T1" fmla="*/ 0 h 20"/>
                <a:gd name="T2" fmla="*/ 0 w 20"/>
                <a:gd name="T3" fmla="*/ 2 h 20"/>
                <a:gd name="T4" fmla="*/ 0 w 20"/>
                <a:gd name="T5" fmla="*/ 9 h 20"/>
                <a:gd name="T6" fmla="*/ 9 w 20"/>
                <a:gd name="T7" fmla="*/ 9 h 20"/>
                <a:gd name="T8" fmla="*/ 9 w 20"/>
                <a:gd name="T9" fmla="*/ 4 h 20"/>
                <a:gd name="T10" fmla="*/ 2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2" y="0"/>
                  </a:moveTo>
                  <a:lnTo>
                    <a:pt x="0" y="2"/>
                  </a:lnTo>
                  <a:lnTo>
                    <a:pt x="0" y="9"/>
                  </a:lnTo>
                  <a:lnTo>
                    <a:pt x="9" y="9"/>
                  </a:lnTo>
                  <a:lnTo>
                    <a:pt x="9" y="4"/>
                  </a:lnTo>
                  <a:lnTo>
                    <a:pt x="2"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42" name="Freeform 241"/>
            <p:cNvSpPr>
              <a:spLocks/>
            </p:cNvSpPr>
            <p:nvPr/>
          </p:nvSpPr>
          <p:spPr bwMode="auto">
            <a:xfrm>
              <a:off x="8750" y="1337"/>
              <a:ext cx="20" cy="20"/>
            </a:xfrm>
            <a:custGeom>
              <a:avLst/>
              <a:gdLst>
                <a:gd name="T0" fmla="*/ 14 w 20"/>
                <a:gd name="T1" fmla="*/ 0 h 20"/>
                <a:gd name="T2" fmla="*/ 11 w 20"/>
                <a:gd name="T3" fmla="*/ 0 h 20"/>
                <a:gd name="T4" fmla="*/ 0 w 20"/>
                <a:gd name="T5" fmla="*/ 4 h 20"/>
                <a:gd name="T6" fmla="*/ 4 w 20"/>
                <a:gd name="T7" fmla="*/ 14 h 20"/>
                <a:gd name="T8" fmla="*/ 14 w 20"/>
                <a:gd name="T9" fmla="*/ 9 h 20"/>
                <a:gd name="T10" fmla="*/ 14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14" y="0"/>
                  </a:moveTo>
                  <a:lnTo>
                    <a:pt x="11" y="0"/>
                  </a:lnTo>
                  <a:lnTo>
                    <a:pt x="0" y="4"/>
                  </a:lnTo>
                  <a:lnTo>
                    <a:pt x="4" y="14"/>
                  </a:lnTo>
                  <a:lnTo>
                    <a:pt x="14" y="9"/>
                  </a:lnTo>
                  <a:lnTo>
                    <a:pt x="1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43" name="Freeform 242"/>
            <p:cNvSpPr>
              <a:spLocks/>
            </p:cNvSpPr>
            <p:nvPr/>
          </p:nvSpPr>
          <p:spPr bwMode="auto">
            <a:xfrm>
              <a:off x="7188" y="2162"/>
              <a:ext cx="38" cy="43"/>
            </a:xfrm>
            <a:custGeom>
              <a:avLst/>
              <a:gdLst>
                <a:gd name="T0" fmla="*/ 31 w 38"/>
                <a:gd name="T1" fmla="*/ 0 h 43"/>
                <a:gd name="T2" fmla="*/ 26 w 38"/>
                <a:gd name="T3" fmla="*/ 4 h 43"/>
                <a:gd name="T4" fmla="*/ 0 w 38"/>
                <a:gd name="T5" fmla="*/ 36 h 43"/>
                <a:gd name="T6" fmla="*/ 7 w 38"/>
                <a:gd name="T7" fmla="*/ 43 h 43"/>
                <a:gd name="T8" fmla="*/ 38 w 38"/>
                <a:gd name="T9" fmla="*/ 7 h 43"/>
                <a:gd name="T10" fmla="*/ 31 w 38"/>
                <a:gd name="T11" fmla="*/ 0 h 43"/>
              </a:gdLst>
              <a:ahLst/>
              <a:cxnLst>
                <a:cxn ang="0">
                  <a:pos x="T0" y="T1"/>
                </a:cxn>
                <a:cxn ang="0">
                  <a:pos x="T2" y="T3"/>
                </a:cxn>
                <a:cxn ang="0">
                  <a:pos x="T4" y="T5"/>
                </a:cxn>
                <a:cxn ang="0">
                  <a:pos x="T6" y="T7"/>
                </a:cxn>
                <a:cxn ang="0">
                  <a:pos x="T8" y="T9"/>
                </a:cxn>
                <a:cxn ang="0">
                  <a:pos x="T10" y="T11"/>
                </a:cxn>
              </a:cxnLst>
              <a:rect l="0" t="0" r="r" b="b"/>
              <a:pathLst>
                <a:path w="38" h="43">
                  <a:moveTo>
                    <a:pt x="31" y="0"/>
                  </a:moveTo>
                  <a:lnTo>
                    <a:pt x="26" y="4"/>
                  </a:lnTo>
                  <a:lnTo>
                    <a:pt x="0" y="36"/>
                  </a:lnTo>
                  <a:lnTo>
                    <a:pt x="7" y="43"/>
                  </a:lnTo>
                  <a:lnTo>
                    <a:pt x="38" y="7"/>
                  </a:lnTo>
                  <a:lnTo>
                    <a:pt x="31"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44" name="Freeform 243"/>
            <p:cNvSpPr>
              <a:spLocks/>
            </p:cNvSpPr>
            <p:nvPr/>
          </p:nvSpPr>
          <p:spPr bwMode="auto">
            <a:xfrm>
              <a:off x="7178" y="2165"/>
              <a:ext cx="44" cy="38"/>
            </a:xfrm>
            <a:custGeom>
              <a:avLst/>
              <a:gdLst>
                <a:gd name="T0" fmla="*/ 38 w 44"/>
                <a:gd name="T1" fmla="*/ 0 h 38"/>
                <a:gd name="T2" fmla="*/ 4 w 44"/>
                <a:gd name="T3" fmla="*/ 26 h 38"/>
                <a:gd name="T4" fmla="*/ 2 w 44"/>
                <a:gd name="T5" fmla="*/ 28 h 38"/>
                <a:gd name="T6" fmla="*/ 0 w 44"/>
                <a:gd name="T7" fmla="*/ 33 h 38"/>
                <a:gd name="T8" fmla="*/ 7 w 44"/>
                <a:gd name="T9" fmla="*/ 38 h 38"/>
                <a:gd name="T10" fmla="*/ 43 w 44"/>
                <a:gd name="T11" fmla="*/ 9 h 38"/>
                <a:gd name="T12" fmla="*/ 38 w 44"/>
                <a:gd name="T13" fmla="*/ 0 h 38"/>
              </a:gdLst>
              <a:ahLst/>
              <a:cxnLst>
                <a:cxn ang="0">
                  <a:pos x="T0" y="T1"/>
                </a:cxn>
                <a:cxn ang="0">
                  <a:pos x="T2" y="T3"/>
                </a:cxn>
                <a:cxn ang="0">
                  <a:pos x="T4" y="T5"/>
                </a:cxn>
                <a:cxn ang="0">
                  <a:pos x="T6" y="T7"/>
                </a:cxn>
                <a:cxn ang="0">
                  <a:pos x="T8" y="T9"/>
                </a:cxn>
                <a:cxn ang="0">
                  <a:pos x="T10" y="T11"/>
                </a:cxn>
                <a:cxn ang="0">
                  <a:pos x="T12" y="T13"/>
                </a:cxn>
              </a:cxnLst>
              <a:rect l="0" t="0" r="r" b="b"/>
              <a:pathLst>
                <a:path w="44" h="38">
                  <a:moveTo>
                    <a:pt x="38" y="0"/>
                  </a:moveTo>
                  <a:lnTo>
                    <a:pt x="4" y="26"/>
                  </a:lnTo>
                  <a:lnTo>
                    <a:pt x="2" y="28"/>
                  </a:lnTo>
                  <a:lnTo>
                    <a:pt x="0" y="33"/>
                  </a:lnTo>
                  <a:lnTo>
                    <a:pt x="7" y="38"/>
                  </a:lnTo>
                  <a:lnTo>
                    <a:pt x="43" y="9"/>
                  </a:lnTo>
                  <a:lnTo>
                    <a:pt x="38"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45" name="Freeform 244"/>
            <p:cNvSpPr>
              <a:spLocks/>
            </p:cNvSpPr>
            <p:nvPr/>
          </p:nvSpPr>
          <p:spPr bwMode="auto">
            <a:xfrm>
              <a:off x="7181" y="2076"/>
              <a:ext cx="55" cy="122"/>
            </a:xfrm>
            <a:custGeom>
              <a:avLst/>
              <a:gdLst>
                <a:gd name="T0" fmla="*/ 45 w 55"/>
                <a:gd name="T1" fmla="*/ 0 h 122"/>
                <a:gd name="T2" fmla="*/ 43 w 55"/>
                <a:gd name="T3" fmla="*/ 4 h 122"/>
                <a:gd name="T4" fmla="*/ 0 w 55"/>
                <a:gd name="T5" fmla="*/ 117 h 122"/>
                <a:gd name="T6" fmla="*/ 9 w 55"/>
                <a:gd name="T7" fmla="*/ 122 h 122"/>
                <a:gd name="T8" fmla="*/ 55 w 55"/>
                <a:gd name="T9" fmla="*/ 4 h 122"/>
                <a:gd name="T10" fmla="*/ 45 w 55"/>
                <a:gd name="T11" fmla="*/ 0 h 122"/>
              </a:gdLst>
              <a:ahLst/>
              <a:cxnLst>
                <a:cxn ang="0">
                  <a:pos x="T0" y="T1"/>
                </a:cxn>
                <a:cxn ang="0">
                  <a:pos x="T2" y="T3"/>
                </a:cxn>
                <a:cxn ang="0">
                  <a:pos x="T4" y="T5"/>
                </a:cxn>
                <a:cxn ang="0">
                  <a:pos x="T6" y="T7"/>
                </a:cxn>
                <a:cxn ang="0">
                  <a:pos x="T8" y="T9"/>
                </a:cxn>
                <a:cxn ang="0">
                  <a:pos x="T10" y="T11"/>
                </a:cxn>
              </a:cxnLst>
              <a:rect l="0" t="0" r="r" b="b"/>
              <a:pathLst>
                <a:path w="55" h="122">
                  <a:moveTo>
                    <a:pt x="45" y="0"/>
                  </a:moveTo>
                  <a:lnTo>
                    <a:pt x="43" y="4"/>
                  </a:lnTo>
                  <a:lnTo>
                    <a:pt x="0" y="117"/>
                  </a:lnTo>
                  <a:lnTo>
                    <a:pt x="9" y="122"/>
                  </a:lnTo>
                  <a:lnTo>
                    <a:pt x="55" y="4"/>
                  </a:lnTo>
                  <a:lnTo>
                    <a:pt x="45"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46" name="Freeform 245"/>
            <p:cNvSpPr>
              <a:spLocks/>
            </p:cNvSpPr>
            <p:nvPr/>
          </p:nvSpPr>
          <p:spPr bwMode="auto">
            <a:xfrm>
              <a:off x="7176" y="2081"/>
              <a:ext cx="58" cy="115"/>
            </a:xfrm>
            <a:custGeom>
              <a:avLst/>
              <a:gdLst>
                <a:gd name="T0" fmla="*/ 48 w 58"/>
                <a:gd name="T1" fmla="*/ 0 h 115"/>
                <a:gd name="T2" fmla="*/ 0 w 58"/>
                <a:gd name="T3" fmla="*/ 105 h 115"/>
                <a:gd name="T4" fmla="*/ 0 w 58"/>
                <a:gd name="T5" fmla="*/ 112 h 115"/>
                <a:gd name="T6" fmla="*/ 7 w 58"/>
                <a:gd name="T7" fmla="*/ 115 h 115"/>
                <a:gd name="T8" fmla="*/ 57 w 58"/>
                <a:gd name="T9" fmla="*/ 4 h 115"/>
                <a:gd name="T10" fmla="*/ 48 w 58"/>
                <a:gd name="T11" fmla="*/ 0 h 115"/>
              </a:gdLst>
              <a:ahLst/>
              <a:cxnLst>
                <a:cxn ang="0">
                  <a:pos x="T0" y="T1"/>
                </a:cxn>
                <a:cxn ang="0">
                  <a:pos x="T2" y="T3"/>
                </a:cxn>
                <a:cxn ang="0">
                  <a:pos x="T4" y="T5"/>
                </a:cxn>
                <a:cxn ang="0">
                  <a:pos x="T6" y="T7"/>
                </a:cxn>
                <a:cxn ang="0">
                  <a:pos x="T8" y="T9"/>
                </a:cxn>
                <a:cxn ang="0">
                  <a:pos x="T10" y="T11"/>
                </a:cxn>
              </a:cxnLst>
              <a:rect l="0" t="0" r="r" b="b"/>
              <a:pathLst>
                <a:path w="58" h="115">
                  <a:moveTo>
                    <a:pt x="48" y="0"/>
                  </a:moveTo>
                  <a:lnTo>
                    <a:pt x="0" y="105"/>
                  </a:lnTo>
                  <a:lnTo>
                    <a:pt x="0" y="112"/>
                  </a:lnTo>
                  <a:lnTo>
                    <a:pt x="7" y="115"/>
                  </a:lnTo>
                  <a:lnTo>
                    <a:pt x="57" y="4"/>
                  </a:lnTo>
                  <a:lnTo>
                    <a:pt x="48"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47" name="Freeform 246"/>
            <p:cNvSpPr>
              <a:spLocks/>
            </p:cNvSpPr>
            <p:nvPr/>
          </p:nvSpPr>
          <p:spPr bwMode="auto">
            <a:xfrm>
              <a:off x="7176" y="2069"/>
              <a:ext cx="31" cy="120"/>
            </a:xfrm>
            <a:custGeom>
              <a:avLst/>
              <a:gdLst>
                <a:gd name="T0" fmla="*/ 31 w 31"/>
                <a:gd name="T1" fmla="*/ 0 h 120"/>
                <a:gd name="T2" fmla="*/ 21 w 31"/>
                <a:gd name="T3" fmla="*/ 0 h 120"/>
                <a:gd name="T4" fmla="*/ 21 w 31"/>
                <a:gd name="T5" fmla="*/ 4 h 120"/>
                <a:gd name="T6" fmla="*/ 0 w 31"/>
                <a:gd name="T7" fmla="*/ 120 h 120"/>
                <a:gd name="T8" fmla="*/ 9 w 31"/>
                <a:gd name="T9" fmla="*/ 120 h 120"/>
                <a:gd name="T10" fmla="*/ 31 w 31"/>
                <a:gd name="T11" fmla="*/ 0 h 120"/>
              </a:gdLst>
              <a:ahLst/>
              <a:cxnLst>
                <a:cxn ang="0">
                  <a:pos x="T0" y="T1"/>
                </a:cxn>
                <a:cxn ang="0">
                  <a:pos x="T2" y="T3"/>
                </a:cxn>
                <a:cxn ang="0">
                  <a:pos x="T4" y="T5"/>
                </a:cxn>
                <a:cxn ang="0">
                  <a:pos x="T6" y="T7"/>
                </a:cxn>
                <a:cxn ang="0">
                  <a:pos x="T8" y="T9"/>
                </a:cxn>
                <a:cxn ang="0">
                  <a:pos x="T10" y="T11"/>
                </a:cxn>
              </a:cxnLst>
              <a:rect l="0" t="0" r="r" b="b"/>
              <a:pathLst>
                <a:path w="31" h="120">
                  <a:moveTo>
                    <a:pt x="31" y="0"/>
                  </a:moveTo>
                  <a:lnTo>
                    <a:pt x="21" y="0"/>
                  </a:lnTo>
                  <a:lnTo>
                    <a:pt x="21" y="4"/>
                  </a:lnTo>
                  <a:lnTo>
                    <a:pt x="0" y="120"/>
                  </a:lnTo>
                  <a:lnTo>
                    <a:pt x="9" y="120"/>
                  </a:lnTo>
                  <a:lnTo>
                    <a:pt x="31"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48" name="Freeform 247"/>
            <p:cNvSpPr>
              <a:spLocks/>
            </p:cNvSpPr>
            <p:nvPr/>
          </p:nvSpPr>
          <p:spPr bwMode="auto">
            <a:xfrm>
              <a:off x="7171" y="2073"/>
              <a:ext cx="36" cy="128"/>
            </a:xfrm>
            <a:custGeom>
              <a:avLst/>
              <a:gdLst>
                <a:gd name="T0" fmla="*/ 36 w 36"/>
                <a:gd name="T1" fmla="*/ 0 h 128"/>
                <a:gd name="T2" fmla="*/ 26 w 36"/>
                <a:gd name="T3" fmla="*/ 0 h 128"/>
                <a:gd name="T4" fmla="*/ 0 w 36"/>
                <a:gd name="T5" fmla="*/ 122 h 128"/>
                <a:gd name="T6" fmla="*/ 0 w 36"/>
                <a:gd name="T7" fmla="*/ 127 h 128"/>
                <a:gd name="T8" fmla="*/ 9 w 36"/>
                <a:gd name="T9" fmla="*/ 127 h 128"/>
                <a:gd name="T10" fmla="*/ 36 w 36"/>
                <a:gd name="T11" fmla="*/ 0 h 128"/>
              </a:gdLst>
              <a:ahLst/>
              <a:cxnLst>
                <a:cxn ang="0">
                  <a:pos x="T0" y="T1"/>
                </a:cxn>
                <a:cxn ang="0">
                  <a:pos x="T2" y="T3"/>
                </a:cxn>
                <a:cxn ang="0">
                  <a:pos x="T4" y="T5"/>
                </a:cxn>
                <a:cxn ang="0">
                  <a:pos x="T6" y="T7"/>
                </a:cxn>
                <a:cxn ang="0">
                  <a:pos x="T8" y="T9"/>
                </a:cxn>
                <a:cxn ang="0">
                  <a:pos x="T10" y="T11"/>
                </a:cxn>
              </a:cxnLst>
              <a:rect l="0" t="0" r="r" b="b"/>
              <a:pathLst>
                <a:path w="36" h="128">
                  <a:moveTo>
                    <a:pt x="36" y="0"/>
                  </a:moveTo>
                  <a:lnTo>
                    <a:pt x="26" y="0"/>
                  </a:lnTo>
                  <a:lnTo>
                    <a:pt x="0" y="122"/>
                  </a:lnTo>
                  <a:lnTo>
                    <a:pt x="0" y="127"/>
                  </a:lnTo>
                  <a:lnTo>
                    <a:pt x="9" y="127"/>
                  </a:lnTo>
                  <a:lnTo>
                    <a:pt x="36"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49" name="Freeform 248"/>
            <p:cNvSpPr>
              <a:spLocks/>
            </p:cNvSpPr>
            <p:nvPr/>
          </p:nvSpPr>
          <p:spPr bwMode="auto">
            <a:xfrm>
              <a:off x="7171" y="1958"/>
              <a:ext cx="38" cy="238"/>
            </a:xfrm>
            <a:custGeom>
              <a:avLst/>
              <a:gdLst>
                <a:gd name="T0" fmla="*/ 38 w 38"/>
                <a:gd name="T1" fmla="*/ 0 h 238"/>
                <a:gd name="T2" fmla="*/ 28 w 38"/>
                <a:gd name="T3" fmla="*/ 0 h 238"/>
                <a:gd name="T4" fmla="*/ 28 w 38"/>
                <a:gd name="T5" fmla="*/ 4 h 238"/>
                <a:gd name="T6" fmla="*/ 0 w 38"/>
                <a:gd name="T7" fmla="*/ 237 h 238"/>
                <a:gd name="T8" fmla="*/ 9 w 38"/>
                <a:gd name="T9" fmla="*/ 237 h 238"/>
                <a:gd name="T10" fmla="*/ 38 w 38"/>
                <a:gd name="T11" fmla="*/ 0 h 238"/>
              </a:gdLst>
              <a:ahLst/>
              <a:cxnLst>
                <a:cxn ang="0">
                  <a:pos x="T0" y="T1"/>
                </a:cxn>
                <a:cxn ang="0">
                  <a:pos x="T2" y="T3"/>
                </a:cxn>
                <a:cxn ang="0">
                  <a:pos x="T4" y="T5"/>
                </a:cxn>
                <a:cxn ang="0">
                  <a:pos x="T6" y="T7"/>
                </a:cxn>
                <a:cxn ang="0">
                  <a:pos x="T8" y="T9"/>
                </a:cxn>
                <a:cxn ang="0">
                  <a:pos x="T10" y="T11"/>
                </a:cxn>
              </a:cxnLst>
              <a:rect l="0" t="0" r="r" b="b"/>
              <a:pathLst>
                <a:path w="38" h="238">
                  <a:moveTo>
                    <a:pt x="38" y="0"/>
                  </a:moveTo>
                  <a:lnTo>
                    <a:pt x="28" y="0"/>
                  </a:lnTo>
                  <a:lnTo>
                    <a:pt x="28" y="4"/>
                  </a:lnTo>
                  <a:lnTo>
                    <a:pt x="0" y="237"/>
                  </a:lnTo>
                  <a:lnTo>
                    <a:pt x="9" y="237"/>
                  </a:lnTo>
                  <a:lnTo>
                    <a:pt x="38"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50" name="Freeform 249"/>
            <p:cNvSpPr>
              <a:spLocks/>
            </p:cNvSpPr>
            <p:nvPr/>
          </p:nvSpPr>
          <p:spPr bwMode="auto">
            <a:xfrm>
              <a:off x="7164" y="1963"/>
              <a:ext cx="46" cy="235"/>
            </a:xfrm>
            <a:custGeom>
              <a:avLst/>
              <a:gdLst>
                <a:gd name="T0" fmla="*/ 45 w 46"/>
                <a:gd name="T1" fmla="*/ 0 h 235"/>
                <a:gd name="T2" fmla="*/ 35 w 46"/>
                <a:gd name="T3" fmla="*/ 0 h 235"/>
                <a:gd name="T4" fmla="*/ 0 w 46"/>
                <a:gd name="T5" fmla="*/ 230 h 235"/>
                <a:gd name="T6" fmla="*/ 0 w 46"/>
                <a:gd name="T7" fmla="*/ 235 h 235"/>
                <a:gd name="T8" fmla="*/ 9 w 46"/>
                <a:gd name="T9" fmla="*/ 235 h 235"/>
                <a:gd name="T10" fmla="*/ 45 w 46"/>
                <a:gd name="T11" fmla="*/ 0 h 235"/>
              </a:gdLst>
              <a:ahLst/>
              <a:cxnLst>
                <a:cxn ang="0">
                  <a:pos x="T0" y="T1"/>
                </a:cxn>
                <a:cxn ang="0">
                  <a:pos x="T2" y="T3"/>
                </a:cxn>
                <a:cxn ang="0">
                  <a:pos x="T4" y="T5"/>
                </a:cxn>
                <a:cxn ang="0">
                  <a:pos x="T6" y="T7"/>
                </a:cxn>
                <a:cxn ang="0">
                  <a:pos x="T8" y="T9"/>
                </a:cxn>
                <a:cxn ang="0">
                  <a:pos x="T10" y="T11"/>
                </a:cxn>
              </a:cxnLst>
              <a:rect l="0" t="0" r="r" b="b"/>
              <a:pathLst>
                <a:path w="46" h="235">
                  <a:moveTo>
                    <a:pt x="45" y="0"/>
                  </a:moveTo>
                  <a:lnTo>
                    <a:pt x="35" y="0"/>
                  </a:lnTo>
                  <a:lnTo>
                    <a:pt x="0" y="230"/>
                  </a:lnTo>
                  <a:lnTo>
                    <a:pt x="0" y="235"/>
                  </a:lnTo>
                  <a:lnTo>
                    <a:pt x="9" y="235"/>
                  </a:lnTo>
                  <a:lnTo>
                    <a:pt x="45"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51" name="Freeform 250"/>
            <p:cNvSpPr>
              <a:spLocks/>
            </p:cNvSpPr>
            <p:nvPr/>
          </p:nvSpPr>
          <p:spPr bwMode="auto">
            <a:xfrm>
              <a:off x="7157" y="2083"/>
              <a:ext cx="20" cy="111"/>
            </a:xfrm>
            <a:custGeom>
              <a:avLst/>
              <a:gdLst>
                <a:gd name="T0" fmla="*/ 9 w 20"/>
                <a:gd name="T1" fmla="*/ 0 h 111"/>
                <a:gd name="T2" fmla="*/ 0 w 20"/>
                <a:gd name="T3" fmla="*/ 0 h 111"/>
                <a:gd name="T4" fmla="*/ 0 w 20"/>
                <a:gd name="T5" fmla="*/ 4 h 111"/>
                <a:gd name="T6" fmla="*/ 7 w 20"/>
                <a:gd name="T7" fmla="*/ 110 h 111"/>
                <a:gd name="T8" fmla="*/ 16 w 20"/>
                <a:gd name="T9" fmla="*/ 110 h 111"/>
                <a:gd name="T10" fmla="*/ 9 w 20"/>
                <a:gd name="T11" fmla="*/ 0 h 111"/>
              </a:gdLst>
              <a:ahLst/>
              <a:cxnLst>
                <a:cxn ang="0">
                  <a:pos x="T0" y="T1"/>
                </a:cxn>
                <a:cxn ang="0">
                  <a:pos x="T2" y="T3"/>
                </a:cxn>
                <a:cxn ang="0">
                  <a:pos x="T4" y="T5"/>
                </a:cxn>
                <a:cxn ang="0">
                  <a:pos x="T6" y="T7"/>
                </a:cxn>
                <a:cxn ang="0">
                  <a:pos x="T8" y="T9"/>
                </a:cxn>
                <a:cxn ang="0">
                  <a:pos x="T10" y="T11"/>
                </a:cxn>
              </a:cxnLst>
              <a:rect l="0" t="0" r="r" b="b"/>
              <a:pathLst>
                <a:path w="20" h="111">
                  <a:moveTo>
                    <a:pt x="9" y="0"/>
                  </a:moveTo>
                  <a:lnTo>
                    <a:pt x="0" y="0"/>
                  </a:lnTo>
                  <a:lnTo>
                    <a:pt x="0" y="4"/>
                  </a:lnTo>
                  <a:lnTo>
                    <a:pt x="7" y="110"/>
                  </a:lnTo>
                  <a:lnTo>
                    <a:pt x="16" y="110"/>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52" name="Freeform 251"/>
            <p:cNvSpPr>
              <a:spLocks/>
            </p:cNvSpPr>
            <p:nvPr/>
          </p:nvSpPr>
          <p:spPr bwMode="auto">
            <a:xfrm>
              <a:off x="7162" y="2088"/>
              <a:ext cx="20" cy="101"/>
            </a:xfrm>
            <a:custGeom>
              <a:avLst/>
              <a:gdLst>
                <a:gd name="T0" fmla="*/ 0 w 20"/>
                <a:gd name="T1" fmla="*/ 0 h 101"/>
                <a:gd name="T2" fmla="*/ 0 w 20"/>
                <a:gd name="T3" fmla="*/ 100 h 101"/>
              </a:gdLst>
              <a:ahLst/>
              <a:cxnLst>
                <a:cxn ang="0">
                  <a:pos x="T0" y="T1"/>
                </a:cxn>
                <a:cxn ang="0">
                  <a:pos x="T2" y="T3"/>
                </a:cxn>
              </a:cxnLst>
              <a:rect l="0" t="0" r="r" b="b"/>
              <a:pathLst>
                <a:path w="20" h="101">
                  <a:moveTo>
                    <a:pt x="0" y="0"/>
                  </a:moveTo>
                  <a:lnTo>
                    <a:pt x="0" y="100"/>
                  </a:lnTo>
                </a:path>
              </a:pathLst>
            </a:custGeom>
            <a:noFill/>
            <a:ln w="7366">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AU"/>
            </a:p>
          </p:txBody>
        </p:sp>
        <p:sp>
          <p:nvSpPr>
            <p:cNvPr id="253" name="Freeform 252"/>
            <p:cNvSpPr>
              <a:spLocks/>
            </p:cNvSpPr>
            <p:nvPr/>
          </p:nvSpPr>
          <p:spPr bwMode="auto">
            <a:xfrm>
              <a:off x="7135" y="1941"/>
              <a:ext cx="31" cy="243"/>
            </a:xfrm>
            <a:custGeom>
              <a:avLst/>
              <a:gdLst>
                <a:gd name="T0" fmla="*/ 9 w 31"/>
                <a:gd name="T1" fmla="*/ 0 h 243"/>
                <a:gd name="T2" fmla="*/ 0 w 31"/>
                <a:gd name="T3" fmla="*/ 0 h 243"/>
                <a:gd name="T4" fmla="*/ 0 w 31"/>
                <a:gd name="T5" fmla="*/ 4 h 243"/>
                <a:gd name="T6" fmla="*/ 21 w 31"/>
                <a:gd name="T7" fmla="*/ 242 h 243"/>
                <a:gd name="T8" fmla="*/ 31 w 31"/>
                <a:gd name="T9" fmla="*/ 242 h 243"/>
                <a:gd name="T10" fmla="*/ 9 w 31"/>
                <a:gd name="T11" fmla="*/ 0 h 243"/>
              </a:gdLst>
              <a:ahLst/>
              <a:cxnLst>
                <a:cxn ang="0">
                  <a:pos x="T0" y="T1"/>
                </a:cxn>
                <a:cxn ang="0">
                  <a:pos x="T2" y="T3"/>
                </a:cxn>
                <a:cxn ang="0">
                  <a:pos x="T4" y="T5"/>
                </a:cxn>
                <a:cxn ang="0">
                  <a:pos x="T6" y="T7"/>
                </a:cxn>
                <a:cxn ang="0">
                  <a:pos x="T8" y="T9"/>
                </a:cxn>
                <a:cxn ang="0">
                  <a:pos x="T10" y="T11"/>
                </a:cxn>
              </a:cxnLst>
              <a:rect l="0" t="0" r="r" b="b"/>
              <a:pathLst>
                <a:path w="31" h="243">
                  <a:moveTo>
                    <a:pt x="9" y="0"/>
                  </a:moveTo>
                  <a:lnTo>
                    <a:pt x="0" y="0"/>
                  </a:lnTo>
                  <a:lnTo>
                    <a:pt x="0" y="4"/>
                  </a:lnTo>
                  <a:lnTo>
                    <a:pt x="21" y="242"/>
                  </a:lnTo>
                  <a:lnTo>
                    <a:pt x="31" y="242"/>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54" name="Freeform 253"/>
            <p:cNvSpPr>
              <a:spLocks/>
            </p:cNvSpPr>
            <p:nvPr/>
          </p:nvSpPr>
          <p:spPr bwMode="auto">
            <a:xfrm>
              <a:off x="7135" y="1946"/>
              <a:ext cx="26" cy="250"/>
            </a:xfrm>
            <a:custGeom>
              <a:avLst/>
              <a:gdLst>
                <a:gd name="T0" fmla="*/ 9 w 26"/>
                <a:gd name="T1" fmla="*/ 0 h 250"/>
                <a:gd name="T2" fmla="*/ 0 w 26"/>
                <a:gd name="T3" fmla="*/ 0 h 250"/>
                <a:gd name="T4" fmla="*/ 16 w 26"/>
                <a:gd name="T5" fmla="*/ 244 h 250"/>
                <a:gd name="T6" fmla="*/ 16 w 26"/>
                <a:gd name="T7" fmla="*/ 249 h 250"/>
                <a:gd name="T8" fmla="*/ 26 w 26"/>
                <a:gd name="T9" fmla="*/ 249 h 250"/>
                <a:gd name="T10" fmla="*/ 9 w 26"/>
                <a:gd name="T11" fmla="*/ 0 h 250"/>
              </a:gdLst>
              <a:ahLst/>
              <a:cxnLst>
                <a:cxn ang="0">
                  <a:pos x="T0" y="T1"/>
                </a:cxn>
                <a:cxn ang="0">
                  <a:pos x="T2" y="T3"/>
                </a:cxn>
                <a:cxn ang="0">
                  <a:pos x="T4" y="T5"/>
                </a:cxn>
                <a:cxn ang="0">
                  <a:pos x="T6" y="T7"/>
                </a:cxn>
                <a:cxn ang="0">
                  <a:pos x="T8" y="T9"/>
                </a:cxn>
                <a:cxn ang="0">
                  <a:pos x="T10" y="T11"/>
                </a:cxn>
              </a:cxnLst>
              <a:rect l="0" t="0" r="r" b="b"/>
              <a:pathLst>
                <a:path w="26" h="250">
                  <a:moveTo>
                    <a:pt x="9" y="0"/>
                  </a:moveTo>
                  <a:lnTo>
                    <a:pt x="0" y="0"/>
                  </a:lnTo>
                  <a:lnTo>
                    <a:pt x="16" y="244"/>
                  </a:lnTo>
                  <a:lnTo>
                    <a:pt x="16" y="249"/>
                  </a:lnTo>
                  <a:lnTo>
                    <a:pt x="26" y="249"/>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55" name="Freeform 254"/>
            <p:cNvSpPr>
              <a:spLocks/>
            </p:cNvSpPr>
            <p:nvPr/>
          </p:nvSpPr>
          <p:spPr bwMode="auto">
            <a:xfrm>
              <a:off x="7123" y="2033"/>
              <a:ext cx="38" cy="158"/>
            </a:xfrm>
            <a:custGeom>
              <a:avLst/>
              <a:gdLst>
                <a:gd name="T0" fmla="*/ 9 w 38"/>
                <a:gd name="T1" fmla="*/ 0 h 158"/>
                <a:gd name="T2" fmla="*/ 0 w 38"/>
                <a:gd name="T3" fmla="*/ 0 h 158"/>
                <a:gd name="T4" fmla="*/ 0 w 38"/>
                <a:gd name="T5" fmla="*/ 4 h 158"/>
                <a:gd name="T6" fmla="*/ 28 w 38"/>
                <a:gd name="T7" fmla="*/ 158 h 158"/>
                <a:gd name="T8" fmla="*/ 38 w 38"/>
                <a:gd name="T9" fmla="*/ 158 h 158"/>
                <a:gd name="T10" fmla="*/ 9 w 38"/>
                <a:gd name="T11" fmla="*/ 0 h 158"/>
              </a:gdLst>
              <a:ahLst/>
              <a:cxnLst>
                <a:cxn ang="0">
                  <a:pos x="T0" y="T1"/>
                </a:cxn>
                <a:cxn ang="0">
                  <a:pos x="T2" y="T3"/>
                </a:cxn>
                <a:cxn ang="0">
                  <a:pos x="T4" y="T5"/>
                </a:cxn>
                <a:cxn ang="0">
                  <a:pos x="T6" y="T7"/>
                </a:cxn>
                <a:cxn ang="0">
                  <a:pos x="T8" y="T9"/>
                </a:cxn>
                <a:cxn ang="0">
                  <a:pos x="T10" y="T11"/>
                </a:cxn>
              </a:cxnLst>
              <a:rect l="0" t="0" r="r" b="b"/>
              <a:pathLst>
                <a:path w="38" h="158">
                  <a:moveTo>
                    <a:pt x="9" y="0"/>
                  </a:moveTo>
                  <a:lnTo>
                    <a:pt x="0" y="0"/>
                  </a:lnTo>
                  <a:lnTo>
                    <a:pt x="0" y="4"/>
                  </a:lnTo>
                  <a:lnTo>
                    <a:pt x="28" y="158"/>
                  </a:lnTo>
                  <a:lnTo>
                    <a:pt x="38" y="158"/>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56" name="Freeform 255"/>
            <p:cNvSpPr>
              <a:spLocks/>
            </p:cNvSpPr>
            <p:nvPr/>
          </p:nvSpPr>
          <p:spPr bwMode="auto">
            <a:xfrm>
              <a:off x="7123" y="2038"/>
              <a:ext cx="29" cy="153"/>
            </a:xfrm>
            <a:custGeom>
              <a:avLst/>
              <a:gdLst>
                <a:gd name="T0" fmla="*/ 9 w 29"/>
                <a:gd name="T1" fmla="*/ 0 h 153"/>
                <a:gd name="T2" fmla="*/ 0 w 29"/>
                <a:gd name="T3" fmla="*/ 0 h 153"/>
                <a:gd name="T4" fmla="*/ 19 w 29"/>
                <a:gd name="T5" fmla="*/ 146 h 153"/>
                <a:gd name="T6" fmla="*/ 19 w 29"/>
                <a:gd name="T7" fmla="*/ 148 h 153"/>
                <a:gd name="T8" fmla="*/ 21 w 29"/>
                <a:gd name="T9" fmla="*/ 153 h 153"/>
                <a:gd name="T10" fmla="*/ 28 w 29"/>
                <a:gd name="T11" fmla="*/ 151 h 153"/>
                <a:gd name="T12" fmla="*/ 9 w 29"/>
                <a:gd name="T13" fmla="*/ 0 h 153"/>
              </a:gdLst>
              <a:ahLst/>
              <a:cxnLst>
                <a:cxn ang="0">
                  <a:pos x="T0" y="T1"/>
                </a:cxn>
                <a:cxn ang="0">
                  <a:pos x="T2" y="T3"/>
                </a:cxn>
                <a:cxn ang="0">
                  <a:pos x="T4" y="T5"/>
                </a:cxn>
                <a:cxn ang="0">
                  <a:pos x="T6" y="T7"/>
                </a:cxn>
                <a:cxn ang="0">
                  <a:pos x="T8" y="T9"/>
                </a:cxn>
                <a:cxn ang="0">
                  <a:pos x="T10" y="T11"/>
                </a:cxn>
                <a:cxn ang="0">
                  <a:pos x="T12" y="T13"/>
                </a:cxn>
              </a:cxnLst>
              <a:rect l="0" t="0" r="r" b="b"/>
              <a:pathLst>
                <a:path w="29" h="153">
                  <a:moveTo>
                    <a:pt x="9" y="0"/>
                  </a:moveTo>
                  <a:lnTo>
                    <a:pt x="0" y="0"/>
                  </a:lnTo>
                  <a:lnTo>
                    <a:pt x="19" y="146"/>
                  </a:lnTo>
                  <a:lnTo>
                    <a:pt x="19" y="148"/>
                  </a:lnTo>
                  <a:lnTo>
                    <a:pt x="21" y="153"/>
                  </a:lnTo>
                  <a:lnTo>
                    <a:pt x="28" y="151"/>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57" name="Freeform 256"/>
            <p:cNvSpPr>
              <a:spLocks/>
            </p:cNvSpPr>
            <p:nvPr/>
          </p:nvSpPr>
          <p:spPr bwMode="auto">
            <a:xfrm>
              <a:off x="7125" y="2124"/>
              <a:ext cx="27" cy="62"/>
            </a:xfrm>
            <a:custGeom>
              <a:avLst/>
              <a:gdLst>
                <a:gd name="T0" fmla="*/ 7 w 27"/>
                <a:gd name="T1" fmla="*/ 0 h 62"/>
                <a:gd name="T2" fmla="*/ 0 w 27"/>
                <a:gd name="T3" fmla="*/ 4 h 62"/>
                <a:gd name="T4" fmla="*/ 0 w 27"/>
                <a:gd name="T5" fmla="*/ 9 h 62"/>
                <a:gd name="T6" fmla="*/ 16 w 27"/>
                <a:gd name="T7" fmla="*/ 62 h 62"/>
                <a:gd name="T8" fmla="*/ 26 w 27"/>
                <a:gd name="T9" fmla="*/ 57 h 62"/>
                <a:gd name="T10" fmla="*/ 7 w 27"/>
                <a:gd name="T11" fmla="*/ 0 h 62"/>
              </a:gdLst>
              <a:ahLst/>
              <a:cxnLst>
                <a:cxn ang="0">
                  <a:pos x="T0" y="T1"/>
                </a:cxn>
                <a:cxn ang="0">
                  <a:pos x="T2" y="T3"/>
                </a:cxn>
                <a:cxn ang="0">
                  <a:pos x="T4" y="T5"/>
                </a:cxn>
                <a:cxn ang="0">
                  <a:pos x="T6" y="T7"/>
                </a:cxn>
                <a:cxn ang="0">
                  <a:pos x="T8" y="T9"/>
                </a:cxn>
                <a:cxn ang="0">
                  <a:pos x="T10" y="T11"/>
                </a:cxn>
              </a:cxnLst>
              <a:rect l="0" t="0" r="r" b="b"/>
              <a:pathLst>
                <a:path w="27" h="62">
                  <a:moveTo>
                    <a:pt x="7" y="0"/>
                  </a:moveTo>
                  <a:lnTo>
                    <a:pt x="0" y="4"/>
                  </a:lnTo>
                  <a:lnTo>
                    <a:pt x="0" y="9"/>
                  </a:lnTo>
                  <a:lnTo>
                    <a:pt x="16" y="62"/>
                  </a:lnTo>
                  <a:lnTo>
                    <a:pt x="26" y="57"/>
                  </a:lnTo>
                  <a:lnTo>
                    <a:pt x="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58" name="Freeform 257"/>
            <p:cNvSpPr>
              <a:spLocks/>
            </p:cNvSpPr>
            <p:nvPr/>
          </p:nvSpPr>
          <p:spPr bwMode="auto">
            <a:xfrm>
              <a:off x="7125" y="2129"/>
              <a:ext cx="24" cy="62"/>
            </a:xfrm>
            <a:custGeom>
              <a:avLst/>
              <a:gdLst>
                <a:gd name="T0" fmla="*/ 9 w 24"/>
                <a:gd name="T1" fmla="*/ 0 h 62"/>
                <a:gd name="T2" fmla="*/ 0 w 24"/>
                <a:gd name="T3" fmla="*/ 4 h 62"/>
                <a:gd name="T4" fmla="*/ 14 w 24"/>
                <a:gd name="T5" fmla="*/ 57 h 62"/>
                <a:gd name="T6" fmla="*/ 16 w 24"/>
                <a:gd name="T7" fmla="*/ 62 h 62"/>
                <a:gd name="T8" fmla="*/ 23 w 24"/>
                <a:gd name="T9" fmla="*/ 57 h 62"/>
                <a:gd name="T10" fmla="*/ 9 w 24"/>
                <a:gd name="T11" fmla="*/ 0 h 62"/>
              </a:gdLst>
              <a:ahLst/>
              <a:cxnLst>
                <a:cxn ang="0">
                  <a:pos x="T0" y="T1"/>
                </a:cxn>
                <a:cxn ang="0">
                  <a:pos x="T2" y="T3"/>
                </a:cxn>
                <a:cxn ang="0">
                  <a:pos x="T4" y="T5"/>
                </a:cxn>
                <a:cxn ang="0">
                  <a:pos x="T6" y="T7"/>
                </a:cxn>
                <a:cxn ang="0">
                  <a:pos x="T8" y="T9"/>
                </a:cxn>
                <a:cxn ang="0">
                  <a:pos x="T10" y="T11"/>
                </a:cxn>
              </a:cxnLst>
              <a:rect l="0" t="0" r="r" b="b"/>
              <a:pathLst>
                <a:path w="24" h="62">
                  <a:moveTo>
                    <a:pt x="9" y="0"/>
                  </a:moveTo>
                  <a:lnTo>
                    <a:pt x="0" y="4"/>
                  </a:lnTo>
                  <a:lnTo>
                    <a:pt x="14" y="57"/>
                  </a:lnTo>
                  <a:lnTo>
                    <a:pt x="16" y="62"/>
                  </a:lnTo>
                  <a:lnTo>
                    <a:pt x="23" y="57"/>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59" name="Freeform 258"/>
            <p:cNvSpPr>
              <a:spLocks/>
            </p:cNvSpPr>
            <p:nvPr/>
          </p:nvSpPr>
          <p:spPr bwMode="auto">
            <a:xfrm>
              <a:off x="7077" y="2076"/>
              <a:ext cx="72" cy="110"/>
            </a:xfrm>
            <a:custGeom>
              <a:avLst/>
              <a:gdLst>
                <a:gd name="T0" fmla="*/ 9 w 72"/>
                <a:gd name="T1" fmla="*/ 0 h 110"/>
                <a:gd name="T2" fmla="*/ 0 w 72"/>
                <a:gd name="T3" fmla="*/ 4 h 110"/>
                <a:gd name="T4" fmla="*/ 2 w 72"/>
                <a:gd name="T5" fmla="*/ 9 h 110"/>
                <a:gd name="T6" fmla="*/ 62 w 72"/>
                <a:gd name="T7" fmla="*/ 110 h 110"/>
                <a:gd name="T8" fmla="*/ 71 w 72"/>
                <a:gd name="T9" fmla="*/ 105 h 110"/>
                <a:gd name="T10" fmla="*/ 9 w 72"/>
                <a:gd name="T11" fmla="*/ 0 h 110"/>
              </a:gdLst>
              <a:ahLst/>
              <a:cxnLst>
                <a:cxn ang="0">
                  <a:pos x="T0" y="T1"/>
                </a:cxn>
                <a:cxn ang="0">
                  <a:pos x="T2" y="T3"/>
                </a:cxn>
                <a:cxn ang="0">
                  <a:pos x="T4" y="T5"/>
                </a:cxn>
                <a:cxn ang="0">
                  <a:pos x="T6" y="T7"/>
                </a:cxn>
                <a:cxn ang="0">
                  <a:pos x="T8" y="T9"/>
                </a:cxn>
                <a:cxn ang="0">
                  <a:pos x="T10" y="T11"/>
                </a:cxn>
              </a:cxnLst>
              <a:rect l="0" t="0" r="r" b="b"/>
              <a:pathLst>
                <a:path w="72" h="110">
                  <a:moveTo>
                    <a:pt x="9" y="0"/>
                  </a:moveTo>
                  <a:lnTo>
                    <a:pt x="0" y="4"/>
                  </a:lnTo>
                  <a:lnTo>
                    <a:pt x="2" y="9"/>
                  </a:lnTo>
                  <a:lnTo>
                    <a:pt x="62" y="110"/>
                  </a:lnTo>
                  <a:lnTo>
                    <a:pt x="71" y="105"/>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60" name="Freeform 259"/>
            <p:cNvSpPr>
              <a:spLocks/>
            </p:cNvSpPr>
            <p:nvPr/>
          </p:nvSpPr>
          <p:spPr bwMode="auto">
            <a:xfrm>
              <a:off x="7080" y="2081"/>
              <a:ext cx="67" cy="117"/>
            </a:xfrm>
            <a:custGeom>
              <a:avLst/>
              <a:gdLst>
                <a:gd name="T0" fmla="*/ 9 w 67"/>
                <a:gd name="T1" fmla="*/ 0 h 117"/>
                <a:gd name="T2" fmla="*/ 0 w 67"/>
                <a:gd name="T3" fmla="*/ 4 h 117"/>
                <a:gd name="T4" fmla="*/ 55 w 67"/>
                <a:gd name="T5" fmla="*/ 112 h 117"/>
                <a:gd name="T6" fmla="*/ 60 w 67"/>
                <a:gd name="T7" fmla="*/ 117 h 117"/>
                <a:gd name="T8" fmla="*/ 67 w 67"/>
                <a:gd name="T9" fmla="*/ 112 h 117"/>
                <a:gd name="T10" fmla="*/ 9 w 67"/>
                <a:gd name="T11" fmla="*/ 0 h 117"/>
              </a:gdLst>
              <a:ahLst/>
              <a:cxnLst>
                <a:cxn ang="0">
                  <a:pos x="T0" y="T1"/>
                </a:cxn>
                <a:cxn ang="0">
                  <a:pos x="T2" y="T3"/>
                </a:cxn>
                <a:cxn ang="0">
                  <a:pos x="T4" y="T5"/>
                </a:cxn>
                <a:cxn ang="0">
                  <a:pos x="T6" y="T7"/>
                </a:cxn>
                <a:cxn ang="0">
                  <a:pos x="T8" y="T9"/>
                </a:cxn>
                <a:cxn ang="0">
                  <a:pos x="T10" y="T11"/>
                </a:cxn>
              </a:cxnLst>
              <a:rect l="0" t="0" r="r" b="b"/>
              <a:pathLst>
                <a:path w="67" h="117">
                  <a:moveTo>
                    <a:pt x="9" y="0"/>
                  </a:moveTo>
                  <a:lnTo>
                    <a:pt x="0" y="4"/>
                  </a:lnTo>
                  <a:lnTo>
                    <a:pt x="55" y="112"/>
                  </a:lnTo>
                  <a:lnTo>
                    <a:pt x="60" y="117"/>
                  </a:lnTo>
                  <a:lnTo>
                    <a:pt x="67" y="112"/>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61" name="Freeform 260"/>
            <p:cNvSpPr>
              <a:spLocks/>
            </p:cNvSpPr>
            <p:nvPr/>
          </p:nvSpPr>
          <p:spPr bwMode="auto">
            <a:xfrm>
              <a:off x="7090" y="2153"/>
              <a:ext cx="52" cy="43"/>
            </a:xfrm>
            <a:custGeom>
              <a:avLst/>
              <a:gdLst>
                <a:gd name="T0" fmla="*/ 7 w 52"/>
                <a:gd name="T1" fmla="*/ 0 h 43"/>
                <a:gd name="T2" fmla="*/ 0 w 52"/>
                <a:gd name="T3" fmla="*/ 7 h 43"/>
                <a:gd name="T4" fmla="*/ 4 w 52"/>
                <a:gd name="T5" fmla="*/ 12 h 43"/>
                <a:gd name="T6" fmla="*/ 48 w 52"/>
                <a:gd name="T7" fmla="*/ 43 h 43"/>
                <a:gd name="T8" fmla="*/ 52 w 52"/>
                <a:gd name="T9" fmla="*/ 33 h 43"/>
                <a:gd name="T10" fmla="*/ 7 w 52"/>
                <a:gd name="T11" fmla="*/ 0 h 43"/>
              </a:gdLst>
              <a:ahLst/>
              <a:cxnLst>
                <a:cxn ang="0">
                  <a:pos x="T0" y="T1"/>
                </a:cxn>
                <a:cxn ang="0">
                  <a:pos x="T2" y="T3"/>
                </a:cxn>
                <a:cxn ang="0">
                  <a:pos x="T4" y="T5"/>
                </a:cxn>
                <a:cxn ang="0">
                  <a:pos x="T6" y="T7"/>
                </a:cxn>
                <a:cxn ang="0">
                  <a:pos x="T8" y="T9"/>
                </a:cxn>
                <a:cxn ang="0">
                  <a:pos x="T10" y="T11"/>
                </a:cxn>
              </a:cxnLst>
              <a:rect l="0" t="0" r="r" b="b"/>
              <a:pathLst>
                <a:path w="52" h="43">
                  <a:moveTo>
                    <a:pt x="7" y="0"/>
                  </a:moveTo>
                  <a:lnTo>
                    <a:pt x="0" y="7"/>
                  </a:lnTo>
                  <a:lnTo>
                    <a:pt x="4" y="12"/>
                  </a:lnTo>
                  <a:lnTo>
                    <a:pt x="48" y="43"/>
                  </a:lnTo>
                  <a:lnTo>
                    <a:pt x="52" y="33"/>
                  </a:lnTo>
                  <a:lnTo>
                    <a:pt x="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62" name="Freeform 261"/>
            <p:cNvSpPr>
              <a:spLocks/>
            </p:cNvSpPr>
            <p:nvPr/>
          </p:nvSpPr>
          <p:spPr bwMode="auto">
            <a:xfrm>
              <a:off x="7094" y="2155"/>
              <a:ext cx="43" cy="41"/>
            </a:xfrm>
            <a:custGeom>
              <a:avLst/>
              <a:gdLst>
                <a:gd name="T0" fmla="*/ 4 w 43"/>
                <a:gd name="T1" fmla="*/ 0 h 41"/>
                <a:gd name="T2" fmla="*/ 0 w 43"/>
                <a:gd name="T3" fmla="*/ 9 h 41"/>
                <a:gd name="T4" fmla="*/ 36 w 43"/>
                <a:gd name="T5" fmla="*/ 40 h 41"/>
                <a:gd name="T6" fmla="*/ 43 w 43"/>
                <a:gd name="T7" fmla="*/ 33 h 41"/>
                <a:gd name="T8" fmla="*/ 4 w 43"/>
                <a:gd name="T9" fmla="*/ 0 h 41"/>
              </a:gdLst>
              <a:ahLst/>
              <a:cxnLst>
                <a:cxn ang="0">
                  <a:pos x="T0" y="T1"/>
                </a:cxn>
                <a:cxn ang="0">
                  <a:pos x="T2" y="T3"/>
                </a:cxn>
                <a:cxn ang="0">
                  <a:pos x="T4" y="T5"/>
                </a:cxn>
                <a:cxn ang="0">
                  <a:pos x="T6" y="T7"/>
                </a:cxn>
                <a:cxn ang="0">
                  <a:pos x="T8" y="T9"/>
                </a:cxn>
              </a:cxnLst>
              <a:rect l="0" t="0" r="r" b="b"/>
              <a:pathLst>
                <a:path w="43" h="41">
                  <a:moveTo>
                    <a:pt x="4" y="0"/>
                  </a:moveTo>
                  <a:lnTo>
                    <a:pt x="0" y="9"/>
                  </a:lnTo>
                  <a:lnTo>
                    <a:pt x="36" y="40"/>
                  </a:lnTo>
                  <a:lnTo>
                    <a:pt x="43" y="33"/>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63" name="Freeform 262"/>
            <p:cNvSpPr>
              <a:spLocks/>
            </p:cNvSpPr>
            <p:nvPr/>
          </p:nvSpPr>
          <p:spPr bwMode="auto">
            <a:xfrm>
              <a:off x="6797" y="2534"/>
              <a:ext cx="38" cy="22"/>
            </a:xfrm>
            <a:custGeom>
              <a:avLst/>
              <a:gdLst>
                <a:gd name="T0" fmla="*/ 36 w 38"/>
                <a:gd name="T1" fmla="*/ 0 h 22"/>
                <a:gd name="T2" fmla="*/ 28 w 38"/>
                <a:gd name="T3" fmla="*/ 0 h 22"/>
                <a:gd name="T4" fmla="*/ 0 w 38"/>
                <a:gd name="T5" fmla="*/ 11 h 22"/>
                <a:gd name="T6" fmla="*/ 4 w 38"/>
                <a:gd name="T7" fmla="*/ 21 h 22"/>
                <a:gd name="T8" fmla="*/ 38 w 38"/>
                <a:gd name="T9" fmla="*/ 7 h 22"/>
                <a:gd name="T10" fmla="*/ 36 w 38"/>
                <a:gd name="T11" fmla="*/ 0 h 22"/>
              </a:gdLst>
              <a:ahLst/>
              <a:cxnLst>
                <a:cxn ang="0">
                  <a:pos x="T0" y="T1"/>
                </a:cxn>
                <a:cxn ang="0">
                  <a:pos x="T2" y="T3"/>
                </a:cxn>
                <a:cxn ang="0">
                  <a:pos x="T4" y="T5"/>
                </a:cxn>
                <a:cxn ang="0">
                  <a:pos x="T6" y="T7"/>
                </a:cxn>
                <a:cxn ang="0">
                  <a:pos x="T8" y="T9"/>
                </a:cxn>
                <a:cxn ang="0">
                  <a:pos x="T10" y="T11"/>
                </a:cxn>
              </a:cxnLst>
              <a:rect l="0" t="0" r="r" b="b"/>
              <a:pathLst>
                <a:path w="38" h="22">
                  <a:moveTo>
                    <a:pt x="36" y="0"/>
                  </a:moveTo>
                  <a:lnTo>
                    <a:pt x="28" y="0"/>
                  </a:lnTo>
                  <a:lnTo>
                    <a:pt x="0" y="11"/>
                  </a:lnTo>
                  <a:lnTo>
                    <a:pt x="4" y="21"/>
                  </a:lnTo>
                  <a:lnTo>
                    <a:pt x="38" y="7"/>
                  </a:lnTo>
                  <a:lnTo>
                    <a:pt x="36"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64" name="Freeform 263"/>
            <p:cNvSpPr>
              <a:spLocks/>
            </p:cNvSpPr>
            <p:nvPr/>
          </p:nvSpPr>
          <p:spPr bwMode="auto">
            <a:xfrm>
              <a:off x="6787" y="2534"/>
              <a:ext cx="41" cy="20"/>
            </a:xfrm>
            <a:custGeom>
              <a:avLst/>
              <a:gdLst>
                <a:gd name="T0" fmla="*/ 40 w 41"/>
                <a:gd name="T1" fmla="*/ 0 h 20"/>
                <a:gd name="T2" fmla="*/ 7 w 41"/>
                <a:gd name="T3" fmla="*/ 7 h 20"/>
                <a:gd name="T4" fmla="*/ 4 w 41"/>
                <a:gd name="T5" fmla="*/ 9 h 20"/>
                <a:gd name="T6" fmla="*/ 0 w 41"/>
                <a:gd name="T7" fmla="*/ 11 h 20"/>
                <a:gd name="T8" fmla="*/ 2 w 41"/>
                <a:gd name="T9" fmla="*/ 16 h 20"/>
                <a:gd name="T10" fmla="*/ 40 w 41"/>
                <a:gd name="T11" fmla="*/ 9 h 20"/>
                <a:gd name="T12" fmla="*/ 40 w 41"/>
                <a:gd name="T13" fmla="*/ 0 h 20"/>
              </a:gdLst>
              <a:ahLst/>
              <a:cxnLst>
                <a:cxn ang="0">
                  <a:pos x="T0" y="T1"/>
                </a:cxn>
                <a:cxn ang="0">
                  <a:pos x="T2" y="T3"/>
                </a:cxn>
                <a:cxn ang="0">
                  <a:pos x="T4" y="T5"/>
                </a:cxn>
                <a:cxn ang="0">
                  <a:pos x="T6" y="T7"/>
                </a:cxn>
                <a:cxn ang="0">
                  <a:pos x="T8" y="T9"/>
                </a:cxn>
                <a:cxn ang="0">
                  <a:pos x="T10" y="T11"/>
                </a:cxn>
                <a:cxn ang="0">
                  <a:pos x="T12" y="T13"/>
                </a:cxn>
              </a:cxnLst>
              <a:rect l="0" t="0" r="r" b="b"/>
              <a:pathLst>
                <a:path w="41" h="20">
                  <a:moveTo>
                    <a:pt x="40" y="0"/>
                  </a:moveTo>
                  <a:lnTo>
                    <a:pt x="7" y="7"/>
                  </a:lnTo>
                  <a:lnTo>
                    <a:pt x="4" y="9"/>
                  </a:lnTo>
                  <a:lnTo>
                    <a:pt x="0" y="11"/>
                  </a:lnTo>
                  <a:lnTo>
                    <a:pt x="2" y="16"/>
                  </a:lnTo>
                  <a:lnTo>
                    <a:pt x="40" y="9"/>
                  </a:lnTo>
                  <a:lnTo>
                    <a:pt x="40"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65" name="Freeform 264"/>
            <p:cNvSpPr>
              <a:spLocks/>
            </p:cNvSpPr>
            <p:nvPr/>
          </p:nvSpPr>
          <p:spPr bwMode="auto">
            <a:xfrm>
              <a:off x="6792" y="2493"/>
              <a:ext cx="53" cy="56"/>
            </a:xfrm>
            <a:custGeom>
              <a:avLst/>
              <a:gdLst>
                <a:gd name="T0" fmla="*/ 45 w 53"/>
                <a:gd name="T1" fmla="*/ 0 h 56"/>
                <a:gd name="T2" fmla="*/ 43 w 53"/>
                <a:gd name="T3" fmla="*/ 4 h 56"/>
                <a:gd name="T4" fmla="*/ 0 w 53"/>
                <a:gd name="T5" fmla="*/ 50 h 56"/>
                <a:gd name="T6" fmla="*/ 4 w 53"/>
                <a:gd name="T7" fmla="*/ 55 h 56"/>
                <a:gd name="T8" fmla="*/ 52 w 53"/>
                <a:gd name="T9" fmla="*/ 7 h 56"/>
                <a:gd name="T10" fmla="*/ 45 w 53"/>
                <a:gd name="T11" fmla="*/ 0 h 56"/>
              </a:gdLst>
              <a:ahLst/>
              <a:cxnLst>
                <a:cxn ang="0">
                  <a:pos x="T0" y="T1"/>
                </a:cxn>
                <a:cxn ang="0">
                  <a:pos x="T2" y="T3"/>
                </a:cxn>
                <a:cxn ang="0">
                  <a:pos x="T4" y="T5"/>
                </a:cxn>
                <a:cxn ang="0">
                  <a:pos x="T6" y="T7"/>
                </a:cxn>
                <a:cxn ang="0">
                  <a:pos x="T8" y="T9"/>
                </a:cxn>
                <a:cxn ang="0">
                  <a:pos x="T10" y="T11"/>
                </a:cxn>
              </a:cxnLst>
              <a:rect l="0" t="0" r="r" b="b"/>
              <a:pathLst>
                <a:path w="53" h="56">
                  <a:moveTo>
                    <a:pt x="45" y="0"/>
                  </a:moveTo>
                  <a:lnTo>
                    <a:pt x="43" y="4"/>
                  </a:lnTo>
                  <a:lnTo>
                    <a:pt x="0" y="50"/>
                  </a:lnTo>
                  <a:lnTo>
                    <a:pt x="4" y="55"/>
                  </a:lnTo>
                  <a:lnTo>
                    <a:pt x="52" y="7"/>
                  </a:lnTo>
                  <a:lnTo>
                    <a:pt x="45"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66" name="Freeform 265"/>
            <p:cNvSpPr>
              <a:spLocks/>
            </p:cNvSpPr>
            <p:nvPr/>
          </p:nvSpPr>
          <p:spPr bwMode="auto">
            <a:xfrm>
              <a:off x="6782" y="2498"/>
              <a:ext cx="58" cy="53"/>
            </a:xfrm>
            <a:custGeom>
              <a:avLst/>
              <a:gdLst>
                <a:gd name="T0" fmla="*/ 52 w 58"/>
                <a:gd name="T1" fmla="*/ 0 h 53"/>
                <a:gd name="T2" fmla="*/ 4 w 58"/>
                <a:gd name="T3" fmla="*/ 43 h 53"/>
                <a:gd name="T4" fmla="*/ 2 w 58"/>
                <a:gd name="T5" fmla="*/ 43 h 53"/>
                <a:gd name="T6" fmla="*/ 0 w 58"/>
                <a:gd name="T7" fmla="*/ 47 h 53"/>
                <a:gd name="T8" fmla="*/ 7 w 58"/>
                <a:gd name="T9" fmla="*/ 52 h 53"/>
                <a:gd name="T10" fmla="*/ 57 w 58"/>
                <a:gd name="T11" fmla="*/ 4 h 53"/>
                <a:gd name="T12" fmla="*/ 52 w 58"/>
                <a:gd name="T13" fmla="*/ 0 h 53"/>
              </a:gdLst>
              <a:ahLst/>
              <a:cxnLst>
                <a:cxn ang="0">
                  <a:pos x="T0" y="T1"/>
                </a:cxn>
                <a:cxn ang="0">
                  <a:pos x="T2" y="T3"/>
                </a:cxn>
                <a:cxn ang="0">
                  <a:pos x="T4" y="T5"/>
                </a:cxn>
                <a:cxn ang="0">
                  <a:pos x="T6" y="T7"/>
                </a:cxn>
                <a:cxn ang="0">
                  <a:pos x="T8" y="T9"/>
                </a:cxn>
                <a:cxn ang="0">
                  <a:pos x="T10" y="T11"/>
                </a:cxn>
                <a:cxn ang="0">
                  <a:pos x="T12" y="T13"/>
                </a:cxn>
              </a:cxnLst>
              <a:rect l="0" t="0" r="r" b="b"/>
              <a:pathLst>
                <a:path w="58" h="53">
                  <a:moveTo>
                    <a:pt x="52" y="0"/>
                  </a:moveTo>
                  <a:lnTo>
                    <a:pt x="4" y="43"/>
                  </a:lnTo>
                  <a:lnTo>
                    <a:pt x="2" y="43"/>
                  </a:lnTo>
                  <a:lnTo>
                    <a:pt x="0" y="47"/>
                  </a:lnTo>
                  <a:lnTo>
                    <a:pt x="7" y="52"/>
                  </a:lnTo>
                  <a:lnTo>
                    <a:pt x="57" y="4"/>
                  </a:lnTo>
                  <a:lnTo>
                    <a:pt x="52"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67" name="Freeform 266"/>
            <p:cNvSpPr>
              <a:spLocks/>
            </p:cNvSpPr>
            <p:nvPr/>
          </p:nvSpPr>
          <p:spPr bwMode="auto">
            <a:xfrm>
              <a:off x="6785" y="2489"/>
              <a:ext cx="31" cy="57"/>
            </a:xfrm>
            <a:custGeom>
              <a:avLst/>
              <a:gdLst>
                <a:gd name="T0" fmla="*/ 21 w 31"/>
                <a:gd name="T1" fmla="*/ 0 h 57"/>
                <a:gd name="T2" fmla="*/ 19 w 31"/>
                <a:gd name="T3" fmla="*/ 4 h 57"/>
                <a:gd name="T4" fmla="*/ 0 w 31"/>
                <a:gd name="T5" fmla="*/ 52 h 57"/>
                <a:gd name="T6" fmla="*/ 9 w 31"/>
                <a:gd name="T7" fmla="*/ 57 h 57"/>
                <a:gd name="T8" fmla="*/ 31 w 31"/>
                <a:gd name="T9" fmla="*/ 4 h 57"/>
                <a:gd name="T10" fmla="*/ 21 w 31"/>
                <a:gd name="T11" fmla="*/ 0 h 57"/>
              </a:gdLst>
              <a:ahLst/>
              <a:cxnLst>
                <a:cxn ang="0">
                  <a:pos x="T0" y="T1"/>
                </a:cxn>
                <a:cxn ang="0">
                  <a:pos x="T2" y="T3"/>
                </a:cxn>
                <a:cxn ang="0">
                  <a:pos x="T4" y="T5"/>
                </a:cxn>
                <a:cxn ang="0">
                  <a:pos x="T6" y="T7"/>
                </a:cxn>
                <a:cxn ang="0">
                  <a:pos x="T8" y="T9"/>
                </a:cxn>
                <a:cxn ang="0">
                  <a:pos x="T10" y="T11"/>
                </a:cxn>
              </a:cxnLst>
              <a:rect l="0" t="0" r="r" b="b"/>
              <a:pathLst>
                <a:path w="31" h="57">
                  <a:moveTo>
                    <a:pt x="21" y="0"/>
                  </a:moveTo>
                  <a:lnTo>
                    <a:pt x="19" y="4"/>
                  </a:lnTo>
                  <a:lnTo>
                    <a:pt x="0" y="52"/>
                  </a:lnTo>
                  <a:lnTo>
                    <a:pt x="9" y="57"/>
                  </a:lnTo>
                  <a:lnTo>
                    <a:pt x="31" y="4"/>
                  </a:lnTo>
                  <a:lnTo>
                    <a:pt x="21"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68" name="Freeform 267"/>
            <p:cNvSpPr>
              <a:spLocks/>
            </p:cNvSpPr>
            <p:nvPr/>
          </p:nvSpPr>
          <p:spPr bwMode="auto">
            <a:xfrm>
              <a:off x="6777" y="2493"/>
              <a:ext cx="36" cy="60"/>
            </a:xfrm>
            <a:custGeom>
              <a:avLst/>
              <a:gdLst>
                <a:gd name="T0" fmla="*/ 26 w 36"/>
                <a:gd name="T1" fmla="*/ 0 h 60"/>
                <a:gd name="T2" fmla="*/ 0 w 36"/>
                <a:gd name="T3" fmla="*/ 50 h 60"/>
                <a:gd name="T4" fmla="*/ 0 w 36"/>
                <a:gd name="T5" fmla="*/ 55 h 60"/>
                <a:gd name="T6" fmla="*/ 7 w 36"/>
                <a:gd name="T7" fmla="*/ 60 h 60"/>
                <a:gd name="T8" fmla="*/ 35 w 36"/>
                <a:gd name="T9" fmla="*/ 4 h 60"/>
                <a:gd name="T10" fmla="*/ 26 w 36"/>
                <a:gd name="T11" fmla="*/ 0 h 60"/>
              </a:gdLst>
              <a:ahLst/>
              <a:cxnLst>
                <a:cxn ang="0">
                  <a:pos x="T0" y="T1"/>
                </a:cxn>
                <a:cxn ang="0">
                  <a:pos x="T2" y="T3"/>
                </a:cxn>
                <a:cxn ang="0">
                  <a:pos x="T4" y="T5"/>
                </a:cxn>
                <a:cxn ang="0">
                  <a:pos x="T6" y="T7"/>
                </a:cxn>
                <a:cxn ang="0">
                  <a:pos x="T8" y="T9"/>
                </a:cxn>
                <a:cxn ang="0">
                  <a:pos x="T10" y="T11"/>
                </a:cxn>
              </a:cxnLst>
              <a:rect l="0" t="0" r="r" b="b"/>
              <a:pathLst>
                <a:path w="36" h="60">
                  <a:moveTo>
                    <a:pt x="26" y="0"/>
                  </a:moveTo>
                  <a:lnTo>
                    <a:pt x="0" y="50"/>
                  </a:lnTo>
                  <a:lnTo>
                    <a:pt x="0" y="55"/>
                  </a:lnTo>
                  <a:lnTo>
                    <a:pt x="7" y="60"/>
                  </a:lnTo>
                  <a:lnTo>
                    <a:pt x="35" y="4"/>
                  </a:lnTo>
                  <a:lnTo>
                    <a:pt x="26"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69" name="Freeform 268"/>
            <p:cNvSpPr>
              <a:spLocks/>
            </p:cNvSpPr>
            <p:nvPr/>
          </p:nvSpPr>
          <p:spPr bwMode="auto">
            <a:xfrm>
              <a:off x="6777" y="2446"/>
              <a:ext cx="39" cy="103"/>
            </a:xfrm>
            <a:custGeom>
              <a:avLst/>
              <a:gdLst>
                <a:gd name="T0" fmla="*/ 31 w 39"/>
                <a:gd name="T1" fmla="*/ 0 h 103"/>
                <a:gd name="T2" fmla="*/ 28 w 39"/>
                <a:gd name="T3" fmla="*/ 4 h 103"/>
                <a:gd name="T4" fmla="*/ 0 w 39"/>
                <a:gd name="T5" fmla="*/ 98 h 103"/>
                <a:gd name="T6" fmla="*/ 9 w 39"/>
                <a:gd name="T7" fmla="*/ 103 h 103"/>
                <a:gd name="T8" fmla="*/ 38 w 39"/>
                <a:gd name="T9" fmla="*/ 4 h 103"/>
                <a:gd name="T10" fmla="*/ 31 w 39"/>
                <a:gd name="T11" fmla="*/ 0 h 103"/>
              </a:gdLst>
              <a:ahLst/>
              <a:cxnLst>
                <a:cxn ang="0">
                  <a:pos x="T0" y="T1"/>
                </a:cxn>
                <a:cxn ang="0">
                  <a:pos x="T2" y="T3"/>
                </a:cxn>
                <a:cxn ang="0">
                  <a:pos x="T4" y="T5"/>
                </a:cxn>
                <a:cxn ang="0">
                  <a:pos x="T6" y="T7"/>
                </a:cxn>
                <a:cxn ang="0">
                  <a:pos x="T8" y="T9"/>
                </a:cxn>
                <a:cxn ang="0">
                  <a:pos x="T10" y="T11"/>
                </a:cxn>
              </a:cxnLst>
              <a:rect l="0" t="0" r="r" b="b"/>
              <a:pathLst>
                <a:path w="39" h="103">
                  <a:moveTo>
                    <a:pt x="31" y="0"/>
                  </a:moveTo>
                  <a:lnTo>
                    <a:pt x="28" y="4"/>
                  </a:lnTo>
                  <a:lnTo>
                    <a:pt x="0" y="98"/>
                  </a:lnTo>
                  <a:lnTo>
                    <a:pt x="9" y="103"/>
                  </a:lnTo>
                  <a:lnTo>
                    <a:pt x="38" y="4"/>
                  </a:lnTo>
                  <a:lnTo>
                    <a:pt x="31"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70" name="Freeform 269"/>
            <p:cNvSpPr>
              <a:spLocks/>
            </p:cNvSpPr>
            <p:nvPr/>
          </p:nvSpPr>
          <p:spPr bwMode="auto">
            <a:xfrm>
              <a:off x="6770" y="2450"/>
              <a:ext cx="46" cy="104"/>
            </a:xfrm>
            <a:custGeom>
              <a:avLst/>
              <a:gdLst>
                <a:gd name="T0" fmla="*/ 36 w 46"/>
                <a:gd name="T1" fmla="*/ 0 h 104"/>
                <a:gd name="T2" fmla="*/ 0 w 46"/>
                <a:gd name="T3" fmla="*/ 93 h 104"/>
                <a:gd name="T4" fmla="*/ 0 w 46"/>
                <a:gd name="T5" fmla="*/ 100 h 104"/>
                <a:gd name="T6" fmla="*/ 7 w 46"/>
                <a:gd name="T7" fmla="*/ 103 h 104"/>
                <a:gd name="T8" fmla="*/ 45 w 46"/>
                <a:gd name="T9" fmla="*/ 4 h 104"/>
                <a:gd name="T10" fmla="*/ 36 w 46"/>
                <a:gd name="T11" fmla="*/ 0 h 104"/>
              </a:gdLst>
              <a:ahLst/>
              <a:cxnLst>
                <a:cxn ang="0">
                  <a:pos x="T0" y="T1"/>
                </a:cxn>
                <a:cxn ang="0">
                  <a:pos x="T2" y="T3"/>
                </a:cxn>
                <a:cxn ang="0">
                  <a:pos x="T4" y="T5"/>
                </a:cxn>
                <a:cxn ang="0">
                  <a:pos x="T6" y="T7"/>
                </a:cxn>
                <a:cxn ang="0">
                  <a:pos x="T8" y="T9"/>
                </a:cxn>
                <a:cxn ang="0">
                  <a:pos x="T10" y="T11"/>
                </a:cxn>
              </a:cxnLst>
              <a:rect l="0" t="0" r="r" b="b"/>
              <a:pathLst>
                <a:path w="46" h="104">
                  <a:moveTo>
                    <a:pt x="36" y="0"/>
                  </a:moveTo>
                  <a:lnTo>
                    <a:pt x="0" y="93"/>
                  </a:lnTo>
                  <a:lnTo>
                    <a:pt x="0" y="100"/>
                  </a:lnTo>
                  <a:lnTo>
                    <a:pt x="7" y="103"/>
                  </a:lnTo>
                  <a:lnTo>
                    <a:pt x="45" y="4"/>
                  </a:lnTo>
                  <a:lnTo>
                    <a:pt x="36"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71" name="Freeform 270"/>
            <p:cNvSpPr>
              <a:spLocks/>
            </p:cNvSpPr>
            <p:nvPr/>
          </p:nvSpPr>
          <p:spPr bwMode="auto">
            <a:xfrm>
              <a:off x="6765" y="2498"/>
              <a:ext cx="20" cy="48"/>
            </a:xfrm>
            <a:custGeom>
              <a:avLst/>
              <a:gdLst>
                <a:gd name="T0" fmla="*/ 9 w 20"/>
                <a:gd name="T1" fmla="*/ 0 h 48"/>
                <a:gd name="T2" fmla="*/ 0 w 20"/>
                <a:gd name="T3" fmla="*/ 0 h 48"/>
                <a:gd name="T4" fmla="*/ 0 w 20"/>
                <a:gd name="T5" fmla="*/ 4 h 48"/>
                <a:gd name="T6" fmla="*/ 4 w 20"/>
                <a:gd name="T7" fmla="*/ 47 h 48"/>
                <a:gd name="T8" fmla="*/ 14 w 20"/>
                <a:gd name="T9" fmla="*/ 47 h 48"/>
                <a:gd name="T10" fmla="*/ 9 w 20"/>
                <a:gd name="T11" fmla="*/ 0 h 48"/>
              </a:gdLst>
              <a:ahLst/>
              <a:cxnLst>
                <a:cxn ang="0">
                  <a:pos x="T0" y="T1"/>
                </a:cxn>
                <a:cxn ang="0">
                  <a:pos x="T2" y="T3"/>
                </a:cxn>
                <a:cxn ang="0">
                  <a:pos x="T4" y="T5"/>
                </a:cxn>
                <a:cxn ang="0">
                  <a:pos x="T6" y="T7"/>
                </a:cxn>
                <a:cxn ang="0">
                  <a:pos x="T8" y="T9"/>
                </a:cxn>
                <a:cxn ang="0">
                  <a:pos x="T10" y="T11"/>
                </a:cxn>
              </a:cxnLst>
              <a:rect l="0" t="0" r="r" b="b"/>
              <a:pathLst>
                <a:path w="20" h="48">
                  <a:moveTo>
                    <a:pt x="9" y="0"/>
                  </a:moveTo>
                  <a:lnTo>
                    <a:pt x="0" y="0"/>
                  </a:lnTo>
                  <a:lnTo>
                    <a:pt x="0" y="4"/>
                  </a:lnTo>
                  <a:lnTo>
                    <a:pt x="4" y="47"/>
                  </a:lnTo>
                  <a:lnTo>
                    <a:pt x="14" y="47"/>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72" name="Freeform 271"/>
            <p:cNvSpPr>
              <a:spLocks/>
            </p:cNvSpPr>
            <p:nvPr/>
          </p:nvSpPr>
          <p:spPr bwMode="auto">
            <a:xfrm>
              <a:off x="6765" y="2503"/>
              <a:ext cx="20" cy="46"/>
            </a:xfrm>
            <a:custGeom>
              <a:avLst/>
              <a:gdLst>
                <a:gd name="T0" fmla="*/ 0 w 20"/>
                <a:gd name="T1" fmla="*/ 22 h 46"/>
                <a:gd name="T2" fmla="*/ 9 w 20"/>
                <a:gd name="T3" fmla="*/ 22 h 46"/>
              </a:gdLst>
              <a:ahLst/>
              <a:cxnLst>
                <a:cxn ang="0">
                  <a:pos x="T0" y="T1"/>
                </a:cxn>
                <a:cxn ang="0">
                  <a:pos x="T2" y="T3"/>
                </a:cxn>
              </a:cxnLst>
              <a:rect l="0" t="0" r="r" b="b"/>
              <a:pathLst>
                <a:path w="20" h="46">
                  <a:moveTo>
                    <a:pt x="0" y="22"/>
                  </a:moveTo>
                  <a:lnTo>
                    <a:pt x="9" y="22"/>
                  </a:lnTo>
                </a:path>
              </a:pathLst>
            </a:custGeom>
            <a:noFill/>
            <a:ln w="30225">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AU"/>
            </a:p>
          </p:txBody>
        </p:sp>
        <p:sp>
          <p:nvSpPr>
            <p:cNvPr id="273" name="Freeform 272"/>
            <p:cNvSpPr>
              <a:spLocks/>
            </p:cNvSpPr>
            <p:nvPr/>
          </p:nvSpPr>
          <p:spPr bwMode="auto">
            <a:xfrm>
              <a:off x="6744" y="2441"/>
              <a:ext cx="31" cy="103"/>
            </a:xfrm>
            <a:custGeom>
              <a:avLst/>
              <a:gdLst>
                <a:gd name="T0" fmla="*/ 9 w 31"/>
                <a:gd name="T1" fmla="*/ 0 h 103"/>
                <a:gd name="T2" fmla="*/ 0 w 31"/>
                <a:gd name="T3" fmla="*/ 0 h 103"/>
                <a:gd name="T4" fmla="*/ 0 w 31"/>
                <a:gd name="T5" fmla="*/ 4 h 103"/>
                <a:gd name="T6" fmla="*/ 21 w 31"/>
                <a:gd name="T7" fmla="*/ 103 h 103"/>
                <a:gd name="T8" fmla="*/ 31 w 31"/>
                <a:gd name="T9" fmla="*/ 103 h 103"/>
                <a:gd name="T10" fmla="*/ 9 w 31"/>
                <a:gd name="T11" fmla="*/ 0 h 103"/>
              </a:gdLst>
              <a:ahLst/>
              <a:cxnLst>
                <a:cxn ang="0">
                  <a:pos x="T0" y="T1"/>
                </a:cxn>
                <a:cxn ang="0">
                  <a:pos x="T2" y="T3"/>
                </a:cxn>
                <a:cxn ang="0">
                  <a:pos x="T4" y="T5"/>
                </a:cxn>
                <a:cxn ang="0">
                  <a:pos x="T6" y="T7"/>
                </a:cxn>
                <a:cxn ang="0">
                  <a:pos x="T8" y="T9"/>
                </a:cxn>
                <a:cxn ang="0">
                  <a:pos x="T10" y="T11"/>
                </a:cxn>
              </a:cxnLst>
              <a:rect l="0" t="0" r="r" b="b"/>
              <a:pathLst>
                <a:path w="31" h="103">
                  <a:moveTo>
                    <a:pt x="9" y="0"/>
                  </a:moveTo>
                  <a:lnTo>
                    <a:pt x="0" y="0"/>
                  </a:lnTo>
                  <a:lnTo>
                    <a:pt x="0" y="4"/>
                  </a:lnTo>
                  <a:lnTo>
                    <a:pt x="21" y="103"/>
                  </a:lnTo>
                  <a:lnTo>
                    <a:pt x="31" y="103"/>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74" name="Freeform 273"/>
            <p:cNvSpPr>
              <a:spLocks/>
            </p:cNvSpPr>
            <p:nvPr/>
          </p:nvSpPr>
          <p:spPr bwMode="auto">
            <a:xfrm>
              <a:off x="6744" y="2446"/>
              <a:ext cx="26" cy="108"/>
            </a:xfrm>
            <a:custGeom>
              <a:avLst/>
              <a:gdLst>
                <a:gd name="T0" fmla="*/ 9 w 26"/>
                <a:gd name="T1" fmla="*/ 0 h 108"/>
                <a:gd name="T2" fmla="*/ 0 w 26"/>
                <a:gd name="T3" fmla="*/ 0 h 108"/>
                <a:gd name="T4" fmla="*/ 16 w 26"/>
                <a:gd name="T5" fmla="*/ 100 h 108"/>
                <a:gd name="T6" fmla="*/ 16 w 26"/>
                <a:gd name="T7" fmla="*/ 103 h 108"/>
                <a:gd name="T8" fmla="*/ 19 w 26"/>
                <a:gd name="T9" fmla="*/ 107 h 108"/>
                <a:gd name="T10" fmla="*/ 26 w 26"/>
                <a:gd name="T11" fmla="*/ 105 h 108"/>
                <a:gd name="T12" fmla="*/ 9 w 26"/>
                <a:gd name="T13" fmla="*/ 0 h 108"/>
              </a:gdLst>
              <a:ahLst/>
              <a:cxnLst>
                <a:cxn ang="0">
                  <a:pos x="T0" y="T1"/>
                </a:cxn>
                <a:cxn ang="0">
                  <a:pos x="T2" y="T3"/>
                </a:cxn>
                <a:cxn ang="0">
                  <a:pos x="T4" y="T5"/>
                </a:cxn>
                <a:cxn ang="0">
                  <a:pos x="T6" y="T7"/>
                </a:cxn>
                <a:cxn ang="0">
                  <a:pos x="T8" y="T9"/>
                </a:cxn>
                <a:cxn ang="0">
                  <a:pos x="T10" y="T11"/>
                </a:cxn>
                <a:cxn ang="0">
                  <a:pos x="T12" y="T13"/>
                </a:cxn>
              </a:cxnLst>
              <a:rect l="0" t="0" r="r" b="b"/>
              <a:pathLst>
                <a:path w="26" h="108">
                  <a:moveTo>
                    <a:pt x="9" y="0"/>
                  </a:moveTo>
                  <a:lnTo>
                    <a:pt x="0" y="0"/>
                  </a:lnTo>
                  <a:lnTo>
                    <a:pt x="16" y="100"/>
                  </a:lnTo>
                  <a:lnTo>
                    <a:pt x="16" y="103"/>
                  </a:lnTo>
                  <a:lnTo>
                    <a:pt x="19" y="107"/>
                  </a:lnTo>
                  <a:lnTo>
                    <a:pt x="26" y="105"/>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75" name="Freeform 274"/>
            <p:cNvSpPr>
              <a:spLocks/>
            </p:cNvSpPr>
            <p:nvPr/>
          </p:nvSpPr>
          <p:spPr bwMode="auto">
            <a:xfrm>
              <a:off x="6730" y="2477"/>
              <a:ext cx="40" cy="72"/>
            </a:xfrm>
            <a:custGeom>
              <a:avLst/>
              <a:gdLst>
                <a:gd name="T0" fmla="*/ 9 w 40"/>
                <a:gd name="T1" fmla="*/ 0 h 72"/>
                <a:gd name="T2" fmla="*/ 0 w 40"/>
                <a:gd name="T3" fmla="*/ 4 h 72"/>
                <a:gd name="T4" fmla="*/ 2 w 40"/>
                <a:gd name="T5" fmla="*/ 9 h 72"/>
                <a:gd name="T6" fmla="*/ 31 w 40"/>
                <a:gd name="T7" fmla="*/ 72 h 72"/>
                <a:gd name="T8" fmla="*/ 40 w 40"/>
                <a:gd name="T9" fmla="*/ 67 h 72"/>
                <a:gd name="T10" fmla="*/ 9 w 40"/>
                <a:gd name="T11" fmla="*/ 0 h 72"/>
              </a:gdLst>
              <a:ahLst/>
              <a:cxnLst>
                <a:cxn ang="0">
                  <a:pos x="T0" y="T1"/>
                </a:cxn>
                <a:cxn ang="0">
                  <a:pos x="T2" y="T3"/>
                </a:cxn>
                <a:cxn ang="0">
                  <a:pos x="T4" y="T5"/>
                </a:cxn>
                <a:cxn ang="0">
                  <a:pos x="T6" y="T7"/>
                </a:cxn>
                <a:cxn ang="0">
                  <a:pos x="T8" y="T9"/>
                </a:cxn>
                <a:cxn ang="0">
                  <a:pos x="T10" y="T11"/>
                </a:cxn>
              </a:cxnLst>
              <a:rect l="0" t="0" r="r" b="b"/>
              <a:pathLst>
                <a:path w="40" h="72">
                  <a:moveTo>
                    <a:pt x="9" y="0"/>
                  </a:moveTo>
                  <a:lnTo>
                    <a:pt x="0" y="4"/>
                  </a:lnTo>
                  <a:lnTo>
                    <a:pt x="2" y="9"/>
                  </a:lnTo>
                  <a:lnTo>
                    <a:pt x="31" y="72"/>
                  </a:lnTo>
                  <a:lnTo>
                    <a:pt x="40" y="67"/>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76" name="Freeform 275"/>
            <p:cNvSpPr>
              <a:spLocks/>
            </p:cNvSpPr>
            <p:nvPr/>
          </p:nvSpPr>
          <p:spPr bwMode="auto">
            <a:xfrm>
              <a:off x="6732" y="2481"/>
              <a:ext cx="31" cy="70"/>
            </a:xfrm>
            <a:custGeom>
              <a:avLst/>
              <a:gdLst>
                <a:gd name="T0" fmla="*/ 9 w 31"/>
                <a:gd name="T1" fmla="*/ 0 h 70"/>
                <a:gd name="T2" fmla="*/ 0 w 31"/>
                <a:gd name="T3" fmla="*/ 4 h 70"/>
                <a:gd name="T4" fmla="*/ 19 w 31"/>
                <a:gd name="T5" fmla="*/ 64 h 70"/>
                <a:gd name="T6" fmla="*/ 23 w 31"/>
                <a:gd name="T7" fmla="*/ 69 h 70"/>
                <a:gd name="T8" fmla="*/ 31 w 31"/>
                <a:gd name="T9" fmla="*/ 64 h 70"/>
                <a:gd name="T10" fmla="*/ 9 w 31"/>
                <a:gd name="T11" fmla="*/ 0 h 70"/>
              </a:gdLst>
              <a:ahLst/>
              <a:cxnLst>
                <a:cxn ang="0">
                  <a:pos x="T0" y="T1"/>
                </a:cxn>
                <a:cxn ang="0">
                  <a:pos x="T2" y="T3"/>
                </a:cxn>
                <a:cxn ang="0">
                  <a:pos x="T4" y="T5"/>
                </a:cxn>
                <a:cxn ang="0">
                  <a:pos x="T6" y="T7"/>
                </a:cxn>
                <a:cxn ang="0">
                  <a:pos x="T8" y="T9"/>
                </a:cxn>
                <a:cxn ang="0">
                  <a:pos x="T10" y="T11"/>
                </a:cxn>
              </a:cxnLst>
              <a:rect l="0" t="0" r="r" b="b"/>
              <a:pathLst>
                <a:path w="31" h="70">
                  <a:moveTo>
                    <a:pt x="9" y="0"/>
                  </a:moveTo>
                  <a:lnTo>
                    <a:pt x="0" y="4"/>
                  </a:lnTo>
                  <a:lnTo>
                    <a:pt x="19" y="64"/>
                  </a:lnTo>
                  <a:lnTo>
                    <a:pt x="23" y="69"/>
                  </a:lnTo>
                  <a:lnTo>
                    <a:pt x="31" y="64"/>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77" name="Freeform 276"/>
            <p:cNvSpPr>
              <a:spLocks/>
            </p:cNvSpPr>
            <p:nvPr/>
          </p:nvSpPr>
          <p:spPr bwMode="auto">
            <a:xfrm>
              <a:off x="6732" y="2515"/>
              <a:ext cx="29" cy="31"/>
            </a:xfrm>
            <a:custGeom>
              <a:avLst/>
              <a:gdLst>
                <a:gd name="T0" fmla="*/ 7 w 29"/>
                <a:gd name="T1" fmla="*/ 0 h 31"/>
                <a:gd name="T2" fmla="*/ 0 w 29"/>
                <a:gd name="T3" fmla="*/ 4 h 31"/>
                <a:gd name="T4" fmla="*/ 2 w 29"/>
                <a:gd name="T5" fmla="*/ 9 h 31"/>
                <a:gd name="T6" fmla="*/ 19 w 29"/>
                <a:gd name="T7" fmla="*/ 31 h 31"/>
                <a:gd name="T8" fmla="*/ 28 w 29"/>
                <a:gd name="T9" fmla="*/ 26 h 31"/>
                <a:gd name="T10" fmla="*/ 7 w 29"/>
                <a:gd name="T11" fmla="*/ 0 h 31"/>
              </a:gdLst>
              <a:ahLst/>
              <a:cxnLst>
                <a:cxn ang="0">
                  <a:pos x="T0" y="T1"/>
                </a:cxn>
                <a:cxn ang="0">
                  <a:pos x="T2" y="T3"/>
                </a:cxn>
                <a:cxn ang="0">
                  <a:pos x="T4" y="T5"/>
                </a:cxn>
                <a:cxn ang="0">
                  <a:pos x="T6" y="T7"/>
                </a:cxn>
                <a:cxn ang="0">
                  <a:pos x="T8" y="T9"/>
                </a:cxn>
                <a:cxn ang="0">
                  <a:pos x="T10" y="T11"/>
                </a:cxn>
              </a:cxnLst>
              <a:rect l="0" t="0" r="r" b="b"/>
              <a:pathLst>
                <a:path w="29" h="31">
                  <a:moveTo>
                    <a:pt x="7" y="0"/>
                  </a:moveTo>
                  <a:lnTo>
                    <a:pt x="0" y="4"/>
                  </a:lnTo>
                  <a:lnTo>
                    <a:pt x="2" y="9"/>
                  </a:lnTo>
                  <a:lnTo>
                    <a:pt x="19" y="31"/>
                  </a:lnTo>
                  <a:lnTo>
                    <a:pt x="28" y="26"/>
                  </a:lnTo>
                  <a:lnTo>
                    <a:pt x="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78" name="Freeform 277"/>
            <p:cNvSpPr>
              <a:spLocks/>
            </p:cNvSpPr>
            <p:nvPr/>
          </p:nvSpPr>
          <p:spPr bwMode="auto">
            <a:xfrm>
              <a:off x="6734" y="2520"/>
              <a:ext cx="27" cy="31"/>
            </a:xfrm>
            <a:custGeom>
              <a:avLst/>
              <a:gdLst>
                <a:gd name="T0" fmla="*/ 9 w 27"/>
                <a:gd name="T1" fmla="*/ 0 h 31"/>
                <a:gd name="T2" fmla="*/ 0 w 27"/>
                <a:gd name="T3" fmla="*/ 4 h 31"/>
                <a:gd name="T4" fmla="*/ 14 w 27"/>
                <a:gd name="T5" fmla="*/ 26 h 31"/>
                <a:gd name="T6" fmla="*/ 19 w 27"/>
                <a:gd name="T7" fmla="*/ 31 h 31"/>
                <a:gd name="T8" fmla="*/ 26 w 27"/>
                <a:gd name="T9" fmla="*/ 26 h 31"/>
                <a:gd name="T10" fmla="*/ 9 w 27"/>
                <a:gd name="T11" fmla="*/ 0 h 31"/>
              </a:gdLst>
              <a:ahLst/>
              <a:cxnLst>
                <a:cxn ang="0">
                  <a:pos x="T0" y="T1"/>
                </a:cxn>
                <a:cxn ang="0">
                  <a:pos x="T2" y="T3"/>
                </a:cxn>
                <a:cxn ang="0">
                  <a:pos x="T4" y="T5"/>
                </a:cxn>
                <a:cxn ang="0">
                  <a:pos x="T6" y="T7"/>
                </a:cxn>
                <a:cxn ang="0">
                  <a:pos x="T8" y="T9"/>
                </a:cxn>
                <a:cxn ang="0">
                  <a:pos x="T10" y="T11"/>
                </a:cxn>
              </a:cxnLst>
              <a:rect l="0" t="0" r="r" b="b"/>
              <a:pathLst>
                <a:path w="27" h="31">
                  <a:moveTo>
                    <a:pt x="9" y="0"/>
                  </a:moveTo>
                  <a:lnTo>
                    <a:pt x="0" y="4"/>
                  </a:lnTo>
                  <a:lnTo>
                    <a:pt x="14" y="26"/>
                  </a:lnTo>
                  <a:lnTo>
                    <a:pt x="19" y="31"/>
                  </a:lnTo>
                  <a:lnTo>
                    <a:pt x="26" y="26"/>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79" name="Freeform 278"/>
            <p:cNvSpPr>
              <a:spLocks/>
            </p:cNvSpPr>
            <p:nvPr/>
          </p:nvSpPr>
          <p:spPr bwMode="auto">
            <a:xfrm>
              <a:off x="6686" y="2493"/>
              <a:ext cx="70" cy="56"/>
            </a:xfrm>
            <a:custGeom>
              <a:avLst/>
              <a:gdLst>
                <a:gd name="T0" fmla="*/ 7 w 70"/>
                <a:gd name="T1" fmla="*/ 0 h 56"/>
                <a:gd name="T2" fmla="*/ 0 w 70"/>
                <a:gd name="T3" fmla="*/ 7 h 56"/>
                <a:gd name="T4" fmla="*/ 4 w 70"/>
                <a:gd name="T5" fmla="*/ 12 h 56"/>
                <a:gd name="T6" fmla="*/ 64 w 70"/>
                <a:gd name="T7" fmla="*/ 55 h 56"/>
                <a:gd name="T8" fmla="*/ 69 w 70"/>
                <a:gd name="T9" fmla="*/ 45 h 56"/>
                <a:gd name="T10" fmla="*/ 7 w 70"/>
                <a:gd name="T11" fmla="*/ 0 h 56"/>
              </a:gdLst>
              <a:ahLst/>
              <a:cxnLst>
                <a:cxn ang="0">
                  <a:pos x="T0" y="T1"/>
                </a:cxn>
                <a:cxn ang="0">
                  <a:pos x="T2" y="T3"/>
                </a:cxn>
                <a:cxn ang="0">
                  <a:pos x="T4" y="T5"/>
                </a:cxn>
                <a:cxn ang="0">
                  <a:pos x="T6" y="T7"/>
                </a:cxn>
                <a:cxn ang="0">
                  <a:pos x="T8" y="T9"/>
                </a:cxn>
                <a:cxn ang="0">
                  <a:pos x="T10" y="T11"/>
                </a:cxn>
              </a:cxnLst>
              <a:rect l="0" t="0" r="r" b="b"/>
              <a:pathLst>
                <a:path w="70" h="56">
                  <a:moveTo>
                    <a:pt x="7" y="0"/>
                  </a:moveTo>
                  <a:lnTo>
                    <a:pt x="0" y="7"/>
                  </a:lnTo>
                  <a:lnTo>
                    <a:pt x="4" y="12"/>
                  </a:lnTo>
                  <a:lnTo>
                    <a:pt x="64" y="55"/>
                  </a:lnTo>
                  <a:lnTo>
                    <a:pt x="69" y="45"/>
                  </a:lnTo>
                  <a:lnTo>
                    <a:pt x="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80" name="Freeform 279"/>
            <p:cNvSpPr>
              <a:spLocks/>
            </p:cNvSpPr>
            <p:nvPr/>
          </p:nvSpPr>
          <p:spPr bwMode="auto">
            <a:xfrm>
              <a:off x="6691" y="2496"/>
              <a:ext cx="65" cy="57"/>
            </a:xfrm>
            <a:custGeom>
              <a:avLst/>
              <a:gdLst>
                <a:gd name="T0" fmla="*/ 4 w 65"/>
                <a:gd name="T1" fmla="*/ 0 h 57"/>
                <a:gd name="T2" fmla="*/ 0 w 65"/>
                <a:gd name="T3" fmla="*/ 9 h 57"/>
                <a:gd name="T4" fmla="*/ 55 w 65"/>
                <a:gd name="T5" fmla="*/ 55 h 57"/>
                <a:gd name="T6" fmla="*/ 60 w 65"/>
                <a:gd name="T7" fmla="*/ 57 h 57"/>
                <a:gd name="T8" fmla="*/ 64 w 65"/>
                <a:gd name="T9" fmla="*/ 50 h 57"/>
                <a:gd name="T10" fmla="*/ 4 w 65"/>
                <a:gd name="T11" fmla="*/ 0 h 57"/>
              </a:gdLst>
              <a:ahLst/>
              <a:cxnLst>
                <a:cxn ang="0">
                  <a:pos x="T0" y="T1"/>
                </a:cxn>
                <a:cxn ang="0">
                  <a:pos x="T2" y="T3"/>
                </a:cxn>
                <a:cxn ang="0">
                  <a:pos x="T4" y="T5"/>
                </a:cxn>
                <a:cxn ang="0">
                  <a:pos x="T6" y="T7"/>
                </a:cxn>
                <a:cxn ang="0">
                  <a:pos x="T8" y="T9"/>
                </a:cxn>
                <a:cxn ang="0">
                  <a:pos x="T10" y="T11"/>
                </a:cxn>
              </a:cxnLst>
              <a:rect l="0" t="0" r="r" b="b"/>
              <a:pathLst>
                <a:path w="65" h="57">
                  <a:moveTo>
                    <a:pt x="4" y="0"/>
                  </a:moveTo>
                  <a:lnTo>
                    <a:pt x="0" y="9"/>
                  </a:lnTo>
                  <a:lnTo>
                    <a:pt x="55" y="55"/>
                  </a:lnTo>
                  <a:lnTo>
                    <a:pt x="60" y="57"/>
                  </a:lnTo>
                  <a:lnTo>
                    <a:pt x="64" y="50"/>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81" name="Freeform 280"/>
            <p:cNvSpPr>
              <a:spLocks/>
            </p:cNvSpPr>
            <p:nvPr/>
          </p:nvSpPr>
          <p:spPr bwMode="auto">
            <a:xfrm>
              <a:off x="6696" y="2525"/>
              <a:ext cx="55" cy="26"/>
            </a:xfrm>
            <a:custGeom>
              <a:avLst/>
              <a:gdLst>
                <a:gd name="T0" fmla="*/ 4 w 55"/>
                <a:gd name="T1" fmla="*/ 0 h 26"/>
                <a:gd name="T2" fmla="*/ 0 w 55"/>
                <a:gd name="T3" fmla="*/ 9 h 26"/>
                <a:gd name="T4" fmla="*/ 4 w 55"/>
                <a:gd name="T5" fmla="*/ 11 h 26"/>
                <a:gd name="T6" fmla="*/ 50 w 55"/>
                <a:gd name="T7" fmla="*/ 26 h 26"/>
                <a:gd name="T8" fmla="*/ 55 w 55"/>
                <a:gd name="T9" fmla="*/ 16 h 26"/>
                <a:gd name="T10" fmla="*/ 4 w 55"/>
                <a:gd name="T11" fmla="*/ 0 h 26"/>
              </a:gdLst>
              <a:ahLst/>
              <a:cxnLst>
                <a:cxn ang="0">
                  <a:pos x="T0" y="T1"/>
                </a:cxn>
                <a:cxn ang="0">
                  <a:pos x="T2" y="T3"/>
                </a:cxn>
                <a:cxn ang="0">
                  <a:pos x="T4" y="T5"/>
                </a:cxn>
                <a:cxn ang="0">
                  <a:pos x="T6" y="T7"/>
                </a:cxn>
                <a:cxn ang="0">
                  <a:pos x="T8" y="T9"/>
                </a:cxn>
                <a:cxn ang="0">
                  <a:pos x="T10" y="T11"/>
                </a:cxn>
              </a:cxnLst>
              <a:rect l="0" t="0" r="r" b="b"/>
              <a:pathLst>
                <a:path w="55" h="26">
                  <a:moveTo>
                    <a:pt x="4" y="0"/>
                  </a:moveTo>
                  <a:lnTo>
                    <a:pt x="0" y="9"/>
                  </a:lnTo>
                  <a:lnTo>
                    <a:pt x="4" y="11"/>
                  </a:lnTo>
                  <a:lnTo>
                    <a:pt x="50" y="26"/>
                  </a:lnTo>
                  <a:lnTo>
                    <a:pt x="55" y="16"/>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82" name="Freeform 281"/>
            <p:cNvSpPr>
              <a:spLocks/>
            </p:cNvSpPr>
            <p:nvPr/>
          </p:nvSpPr>
          <p:spPr bwMode="auto">
            <a:xfrm>
              <a:off x="6701" y="2527"/>
              <a:ext cx="43" cy="24"/>
            </a:xfrm>
            <a:custGeom>
              <a:avLst/>
              <a:gdLst>
                <a:gd name="T0" fmla="*/ 4 w 43"/>
                <a:gd name="T1" fmla="*/ 0 h 24"/>
                <a:gd name="T2" fmla="*/ 0 w 43"/>
                <a:gd name="T3" fmla="*/ 9 h 24"/>
                <a:gd name="T4" fmla="*/ 38 w 43"/>
                <a:gd name="T5" fmla="*/ 24 h 24"/>
                <a:gd name="T6" fmla="*/ 43 w 43"/>
                <a:gd name="T7" fmla="*/ 14 h 24"/>
                <a:gd name="T8" fmla="*/ 4 w 43"/>
                <a:gd name="T9" fmla="*/ 0 h 24"/>
              </a:gdLst>
              <a:ahLst/>
              <a:cxnLst>
                <a:cxn ang="0">
                  <a:pos x="T0" y="T1"/>
                </a:cxn>
                <a:cxn ang="0">
                  <a:pos x="T2" y="T3"/>
                </a:cxn>
                <a:cxn ang="0">
                  <a:pos x="T4" y="T5"/>
                </a:cxn>
                <a:cxn ang="0">
                  <a:pos x="T6" y="T7"/>
                </a:cxn>
                <a:cxn ang="0">
                  <a:pos x="T8" y="T9"/>
                </a:cxn>
              </a:cxnLst>
              <a:rect l="0" t="0" r="r" b="b"/>
              <a:pathLst>
                <a:path w="43" h="24">
                  <a:moveTo>
                    <a:pt x="4" y="0"/>
                  </a:moveTo>
                  <a:lnTo>
                    <a:pt x="0" y="9"/>
                  </a:lnTo>
                  <a:lnTo>
                    <a:pt x="38" y="24"/>
                  </a:lnTo>
                  <a:lnTo>
                    <a:pt x="43" y="14"/>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83" name="Freeform 282"/>
            <p:cNvSpPr>
              <a:spLocks/>
            </p:cNvSpPr>
            <p:nvPr/>
          </p:nvSpPr>
          <p:spPr bwMode="auto">
            <a:xfrm>
              <a:off x="8085" y="2177"/>
              <a:ext cx="36" cy="26"/>
            </a:xfrm>
            <a:custGeom>
              <a:avLst/>
              <a:gdLst>
                <a:gd name="T0" fmla="*/ 31 w 36"/>
                <a:gd name="T1" fmla="*/ 0 h 26"/>
                <a:gd name="T2" fmla="*/ 26 w 36"/>
                <a:gd name="T3" fmla="*/ 2 h 26"/>
                <a:gd name="T4" fmla="*/ 0 w 36"/>
                <a:gd name="T5" fmla="*/ 16 h 26"/>
                <a:gd name="T6" fmla="*/ 4 w 36"/>
                <a:gd name="T7" fmla="*/ 26 h 26"/>
                <a:gd name="T8" fmla="*/ 36 w 36"/>
                <a:gd name="T9" fmla="*/ 9 h 26"/>
                <a:gd name="T10" fmla="*/ 31 w 36"/>
                <a:gd name="T11" fmla="*/ 0 h 26"/>
              </a:gdLst>
              <a:ahLst/>
              <a:cxnLst>
                <a:cxn ang="0">
                  <a:pos x="T0" y="T1"/>
                </a:cxn>
                <a:cxn ang="0">
                  <a:pos x="T2" y="T3"/>
                </a:cxn>
                <a:cxn ang="0">
                  <a:pos x="T4" y="T5"/>
                </a:cxn>
                <a:cxn ang="0">
                  <a:pos x="T6" y="T7"/>
                </a:cxn>
                <a:cxn ang="0">
                  <a:pos x="T8" y="T9"/>
                </a:cxn>
                <a:cxn ang="0">
                  <a:pos x="T10" y="T11"/>
                </a:cxn>
              </a:cxnLst>
              <a:rect l="0" t="0" r="r" b="b"/>
              <a:pathLst>
                <a:path w="36" h="26">
                  <a:moveTo>
                    <a:pt x="31" y="0"/>
                  </a:moveTo>
                  <a:lnTo>
                    <a:pt x="26" y="2"/>
                  </a:lnTo>
                  <a:lnTo>
                    <a:pt x="0" y="16"/>
                  </a:lnTo>
                  <a:lnTo>
                    <a:pt x="4" y="26"/>
                  </a:lnTo>
                  <a:lnTo>
                    <a:pt x="36" y="9"/>
                  </a:lnTo>
                  <a:lnTo>
                    <a:pt x="31"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84" name="Freeform 283"/>
            <p:cNvSpPr>
              <a:spLocks/>
            </p:cNvSpPr>
            <p:nvPr/>
          </p:nvSpPr>
          <p:spPr bwMode="auto">
            <a:xfrm>
              <a:off x="8074" y="2179"/>
              <a:ext cx="43" cy="24"/>
            </a:xfrm>
            <a:custGeom>
              <a:avLst/>
              <a:gdLst>
                <a:gd name="T0" fmla="*/ 38 w 43"/>
                <a:gd name="T1" fmla="*/ 0 h 24"/>
                <a:gd name="T2" fmla="*/ 4 w 43"/>
                <a:gd name="T3" fmla="*/ 11 h 24"/>
                <a:gd name="T4" fmla="*/ 4 w 43"/>
                <a:gd name="T5" fmla="*/ 14 h 24"/>
                <a:gd name="T6" fmla="*/ 0 w 43"/>
                <a:gd name="T7" fmla="*/ 16 h 24"/>
                <a:gd name="T8" fmla="*/ 4 w 43"/>
                <a:gd name="T9" fmla="*/ 23 h 24"/>
                <a:gd name="T10" fmla="*/ 43 w 43"/>
                <a:gd name="T11" fmla="*/ 9 h 24"/>
                <a:gd name="T12" fmla="*/ 38 w 43"/>
                <a:gd name="T13" fmla="*/ 0 h 24"/>
              </a:gdLst>
              <a:ahLst/>
              <a:cxnLst>
                <a:cxn ang="0">
                  <a:pos x="T0" y="T1"/>
                </a:cxn>
                <a:cxn ang="0">
                  <a:pos x="T2" y="T3"/>
                </a:cxn>
                <a:cxn ang="0">
                  <a:pos x="T4" y="T5"/>
                </a:cxn>
                <a:cxn ang="0">
                  <a:pos x="T6" y="T7"/>
                </a:cxn>
                <a:cxn ang="0">
                  <a:pos x="T8" y="T9"/>
                </a:cxn>
                <a:cxn ang="0">
                  <a:pos x="T10" y="T11"/>
                </a:cxn>
                <a:cxn ang="0">
                  <a:pos x="T12" y="T13"/>
                </a:cxn>
              </a:cxnLst>
              <a:rect l="0" t="0" r="r" b="b"/>
              <a:pathLst>
                <a:path w="43" h="24">
                  <a:moveTo>
                    <a:pt x="38" y="0"/>
                  </a:moveTo>
                  <a:lnTo>
                    <a:pt x="4" y="11"/>
                  </a:lnTo>
                  <a:lnTo>
                    <a:pt x="4" y="14"/>
                  </a:lnTo>
                  <a:lnTo>
                    <a:pt x="0" y="16"/>
                  </a:lnTo>
                  <a:lnTo>
                    <a:pt x="4" y="23"/>
                  </a:lnTo>
                  <a:lnTo>
                    <a:pt x="43" y="9"/>
                  </a:lnTo>
                  <a:lnTo>
                    <a:pt x="38"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85" name="Freeform 284"/>
            <p:cNvSpPr>
              <a:spLocks/>
            </p:cNvSpPr>
            <p:nvPr/>
          </p:nvSpPr>
          <p:spPr bwMode="auto">
            <a:xfrm>
              <a:off x="8078" y="2141"/>
              <a:ext cx="53" cy="57"/>
            </a:xfrm>
            <a:custGeom>
              <a:avLst/>
              <a:gdLst>
                <a:gd name="T0" fmla="*/ 45 w 53"/>
                <a:gd name="T1" fmla="*/ 0 h 57"/>
                <a:gd name="T2" fmla="*/ 43 w 53"/>
                <a:gd name="T3" fmla="*/ 4 h 57"/>
                <a:gd name="T4" fmla="*/ 0 w 53"/>
                <a:gd name="T5" fmla="*/ 52 h 57"/>
                <a:gd name="T6" fmla="*/ 4 w 53"/>
                <a:gd name="T7" fmla="*/ 57 h 57"/>
                <a:gd name="T8" fmla="*/ 52 w 53"/>
                <a:gd name="T9" fmla="*/ 7 h 57"/>
                <a:gd name="T10" fmla="*/ 45 w 53"/>
                <a:gd name="T11" fmla="*/ 0 h 57"/>
              </a:gdLst>
              <a:ahLst/>
              <a:cxnLst>
                <a:cxn ang="0">
                  <a:pos x="T0" y="T1"/>
                </a:cxn>
                <a:cxn ang="0">
                  <a:pos x="T2" y="T3"/>
                </a:cxn>
                <a:cxn ang="0">
                  <a:pos x="T4" y="T5"/>
                </a:cxn>
                <a:cxn ang="0">
                  <a:pos x="T6" y="T7"/>
                </a:cxn>
                <a:cxn ang="0">
                  <a:pos x="T8" y="T9"/>
                </a:cxn>
                <a:cxn ang="0">
                  <a:pos x="T10" y="T11"/>
                </a:cxn>
              </a:cxnLst>
              <a:rect l="0" t="0" r="r" b="b"/>
              <a:pathLst>
                <a:path w="53" h="57">
                  <a:moveTo>
                    <a:pt x="45" y="0"/>
                  </a:moveTo>
                  <a:lnTo>
                    <a:pt x="43" y="4"/>
                  </a:lnTo>
                  <a:lnTo>
                    <a:pt x="0" y="52"/>
                  </a:lnTo>
                  <a:lnTo>
                    <a:pt x="4" y="57"/>
                  </a:lnTo>
                  <a:lnTo>
                    <a:pt x="52" y="7"/>
                  </a:lnTo>
                  <a:lnTo>
                    <a:pt x="45"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86" name="Freeform 285"/>
            <p:cNvSpPr>
              <a:spLocks/>
            </p:cNvSpPr>
            <p:nvPr/>
          </p:nvSpPr>
          <p:spPr bwMode="auto">
            <a:xfrm>
              <a:off x="8069" y="2146"/>
              <a:ext cx="57" cy="55"/>
            </a:xfrm>
            <a:custGeom>
              <a:avLst/>
              <a:gdLst>
                <a:gd name="T0" fmla="*/ 52 w 57"/>
                <a:gd name="T1" fmla="*/ 0 h 55"/>
                <a:gd name="T2" fmla="*/ 4 w 57"/>
                <a:gd name="T3" fmla="*/ 45 h 55"/>
                <a:gd name="T4" fmla="*/ 2 w 57"/>
                <a:gd name="T5" fmla="*/ 45 h 55"/>
                <a:gd name="T6" fmla="*/ 0 w 57"/>
                <a:gd name="T7" fmla="*/ 50 h 55"/>
                <a:gd name="T8" fmla="*/ 7 w 57"/>
                <a:gd name="T9" fmla="*/ 55 h 55"/>
                <a:gd name="T10" fmla="*/ 57 w 57"/>
                <a:gd name="T11" fmla="*/ 4 h 55"/>
                <a:gd name="T12" fmla="*/ 52 w 57"/>
                <a:gd name="T13" fmla="*/ 0 h 55"/>
              </a:gdLst>
              <a:ahLst/>
              <a:cxnLst>
                <a:cxn ang="0">
                  <a:pos x="T0" y="T1"/>
                </a:cxn>
                <a:cxn ang="0">
                  <a:pos x="T2" y="T3"/>
                </a:cxn>
                <a:cxn ang="0">
                  <a:pos x="T4" y="T5"/>
                </a:cxn>
                <a:cxn ang="0">
                  <a:pos x="T6" y="T7"/>
                </a:cxn>
                <a:cxn ang="0">
                  <a:pos x="T8" y="T9"/>
                </a:cxn>
                <a:cxn ang="0">
                  <a:pos x="T10" y="T11"/>
                </a:cxn>
                <a:cxn ang="0">
                  <a:pos x="T12" y="T13"/>
                </a:cxn>
              </a:cxnLst>
              <a:rect l="0" t="0" r="r" b="b"/>
              <a:pathLst>
                <a:path w="57" h="55">
                  <a:moveTo>
                    <a:pt x="52" y="0"/>
                  </a:moveTo>
                  <a:lnTo>
                    <a:pt x="4" y="45"/>
                  </a:lnTo>
                  <a:lnTo>
                    <a:pt x="2" y="45"/>
                  </a:lnTo>
                  <a:lnTo>
                    <a:pt x="0" y="50"/>
                  </a:lnTo>
                  <a:lnTo>
                    <a:pt x="7" y="55"/>
                  </a:lnTo>
                  <a:lnTo>
                    <a:pt x="57" y="4"/>
                  </a:lnTo>
                  <a:lnTo>
                    <a:pt x="52"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87" name="Freeform 286"/>
            <p:cNvSpPr>
              <a:spLocks/>
            </p:cNvSpPr>
            <p:nvPr/>
          </p:nvSpPr>
          <p:spPr bwMode="auto">
            <a:xfrm>
              <a:off x="8071" y="2138"/>
              <a:ext cx="34" cy="58"/>
            </a:xfrm>
            <a:custGeom>
              <a:avLst/>
              <a:gdLst>
                <a:gd name="T0" fmla="*/ 24 w 34"/>
                <a:gd name="T1" fmla="*/ 0 h 58"/>
                <a:gd name="T2" fmla="*/ 21 w 34"/>
                <a:gd name="T3" fmla="*/ 4 h 58"/>
                <a:gd name="T4" fmla="*/ 0 w 34"/>
                <a:gd name="T5" fmla="*/ 52 h 58"/>
                <a:gd name="T6" fmla="*/ 9 w 34"/>
                <a:gd name="T7" fmla="*/ 57 h 58"/>
                <a:gd name="T8" fmla="*/ 33 w 34"/>
                <a:gd name="T9" fmla="*/ 4 h 58"/>
                <a:gd name="T10" fmla="*/ 24 w 34"/>
                <a:gd name="T11" fmla="*/ 0 h 58"/>
              </a:gdLst>
              <a:ahLst/>
              <a:cxnLst>
                <a:cxn ang="0">
                  <a:pos x="T0" y="T1"/>
                </a:cxn>
                <a:cxn ang="0">
                  <a:pos x="T2" y="T3"/>
                </a:cxn>
                <a:cxn ang="0">
                  <a:pos x="T4" y="T5"/>
                </a:cxn>
                <a:cxn ang="0">
                  <a:pos x="T6" y="T7"/>
                </a:cxn>
                <a:cxn ang="0">
                  <a:pos x="T8" y="T9"/>
                </a:cxn>
                <a:cxn ang="0">
                  <a:pos x="T10" y="T11"/>
                </a:cxn>
              </a:cxnLst>
              <a:rect l="0" t="0" r="r" b="b"/>
              <a:pathLst>
                <a:path w="34" h="58">
                  <a:moveTo>
                    <a:pt x="24" y="0"/>
                  </a:moveTo>
                  <a:lnTo>
                    <a:pt x="21" y="4"/>
                  </a:lnTo>
                  <a:lnTo>
                    <a:pt x="0" y="52"/>
                  </a:lnTo>
                  <a:lnTo>
                    <a:pt x="9" y="57"/>
                  </a:lnTo>
                  <a:lnTo>
                    <a:pt x="33" y="4"/>
                  </a:lnTo>
                  <a:lnTo>
                    <a:pt x="2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88" name="Freeform 287"/>
            <p:cNvSpPr>
              <a:spLocks/>
            </p:cNvSpPr>
            <p:nvPr/>
          </p:nvSpPr>
          <p:spPr bwMode="auto">
            <a:xfrm>
              <a:off x="8066" y="2143"/>
              <a:ext cx="36" cy="60"/>
            </a:xfrm>
            <a:custGeom>
              <a:avLst/>
              <a:gdLst>
                <a:gd name="T0" fmla="*/ 26 w 36"/>
                <a:gd name="T1" fmla="*/ 0 h 60"/>
                <a:gd name="T2" fmla="*/ 0 w 36"/>
                <a:gd name="T3" fmla="*/ 50 h 60"/>
                <a:gd name="T4" fmla="*/ 0 w 36"/>
                <a:gd name="T5" fmla="*/ 55 h 60"/>
                <a:gd name="T6" fmla="*/ 7 w 36"/>
                <a:gd name="T7" fmla="*/ 60 h 60"/>
                <a:gd name="T8" fmla="*/ 35 w 36"/>
                <a:gd name="T9" fmla="*/ 4 h 60"/>
                <a:gd name="T10" fmla="*/ 26 w 36"/>
                <a:gd name="T11" fmla="*/ 0 h 60"/>
              </a:gdLst>
              <a:ahLst/>
              <a:cxnLst>
                <a:cxn ang="0">
                  <a:pos x="T0" y="T1"/>
                </a:cxn>
                <a:cxn ang="0">
                  <a:pos x="T2" y="T3"/>
                </a:cxn>
                <a:cxn ang="0">
                  <a:pos x="T4" y="T5"/>
                </a:cxn>
                <a:cxn ang="0">
                  <a:pos x="T6" y="T7"/>
                </a:cxn>
                <a:cxn ang="0">
                  <a:pos x="T8" y="T9"/>
                </a:cxn>
                <a:cxn ang="0">
                  <a:pos x="T10" y="T11"/>
                </a:cxn>
              </a:cxnLst>
              <a:rect l="0" t="0" r="r" b="b"/>
              <a:pathLst>
                <a:path w="36" h="60">
                  <a:moveTo>
                    <a:pt x="26" y="0"/>
                  </a:moveTo>
                  <a:lnTo>
                    <a:pt x="0" y="50"/>
                  </a:lnTo>
                  <a:lnTo>
                    <a:pt x="0" y="55"/>
                  </a:lnTo>
                  <a:lnTo>
                    <a:pt x="7" y="60"/>
                  </a:lnTo>
                  <a:lnTo>
                    <a:pt x="35" y="4"/>
                  </a:lnTo>
                  <a:lnTo>
                    <a:pt x="26"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89" name="Freeform 288"/>
            <p:cNvSpPr>
              <a:spLocks/>
            </p:cNvSpPr>
            <p:nvPr/>
          </p:nvSpPr>
          <p:spPr bwMode="auto">
            <a:xfrm>
              <a:off x="8066" y="2090"/>
              <a:ext cx="36" cy="108"/>
            </a:xfrm>
            <a:custGeom>
              <a:avLst/>
              <a:gdLst>
                <a:gd name="T0" fmla="*/ 28 w 36"/>
                <a:gd name="T1" fmla="*/ 0 h 108"/>
                <a:gd name="T2" fmla="*/ 26 w 36"/>
                <a:gd name="T3" fmla="*/ 4 h 108"/>
                <a:gd name="T4" fmla="*/ 0 w 36"/>
                <a:gd name="T5" fmla="*/ 103 h 108"/>
                <a:gd name="T6" fmla="*/ 9 w 36"/>
                <a:gd name="T7" fmla="*/ 107 h 108"/>
                <a:gd name="T8" fmla="*/ 35 w 36"/>
                <a:gd name="T9" fmla="*/ 4 h 108"/>
                <a:gd name="T10" fmla="*/ 28 w 36"/>
                <a:gd name="T11" fmla="*/ 0 h 108"/>
              </a:gdLst>
              <a:ahLst/>
              <a:cxnLst>
                <a:cxn ang="0">
                  <a:pos x="T0" y="T1"/>
                </a:cxn>
                <a:cxn ang="0">
                  <a:pos x="T2" y="T3"/>
                </a:cxn>
                <a:cxn ang="0">
                  <a:pos x="T4" y="T5"/>
                </a:cxn>
                <a:cxn ang="0">
                  <a:pos x="T6" y="T7"/>
                </a:cxn>
                <a:cxn ang="0">
                  <a:pos x="T8" y="T9"/>
                </a:cxn>
                <a:cxn ang="0">
                  <a:pos x="T10" y="T11"/>
                </a:cxn>
              </a:cxnLst>
              <a:rect l="0" t="0" r="r" b="b"/>
              <a:pathLst>
                <a:path w="36" h="108">
                  <a:moveTo>
                    <a:pt x="28" y="0"/>
                  </a:moveTo>
                  <a:lnTo>
                    <a:pt x="26" y="4"/>
                  </a:lnTo>
                  <a:lnTo>
                    <a:pt x="0" y="103"/>
                  </a:lnTo>
                  <a:lnTo>
                    <a:pt x="9" y="107"/>
                  </a:lnTo>
                  <a:lnTo>
                    <a:pt x="35" y="4"/>
                  </a:lnTo>
                  <a:lnTo>
                    <a:pt x="28"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90" name="Freeform 289"/>
            <p:cNvSpPr>
              <a:spLocks/>
            </p:cNvSpPr>
            <p:nvPr/>
          </p:nvSpPr>
          <p:spPr bwMode="auto">
            <a:xfrm>
              <a:off x="8059" y="2095"/>
              <a:ext cx="43" cy="108"/>
            </a:xfrm>
            <a:custGeom>
              <a:avLst/>
              <a:gdLst>
                <a:gd name="T0" fmla="*/ 33 w 43"/>
                <a:gd name="T1" fmla="*/ 0 h 108"/>
                <a:gd name="T2" fmla="*/ 0 w 43"/>
                <a:gd name="T3" fmla="*/ 98 h 108"/>
                <a:gd name="T4" fmla="*/ 0 w 43"/>
                <a:gd name="T5" fmla="*/ 105 h 108"/>
                <a:gd name="T6" fmla="*/ 7 w 43"/>
                <a:gd name="T7" fmla="*/ 108 h 108"/>
                <a:gd name="T8" fmla="*/ 43 w 43"/>
                <a:gd name="T9" fmla="*/ 4 h 108"/>
                <a:gd name="T10" fmla="*/ 33 w 43"/>
                <a:gd name="T11" fmla="*/ 0 h 108"/>
              </a:gdLst>
              <a:ahLst/>
              <a:cxnLst>
                <a:cxn ang="0">
                  <a:pos x="T0" y="T1"/>
                </a:cxn>
                <a:cxn ang="0">
                  <a:pos x="T2" y="T3"/>
                </a:cxn>
                <a:cxn ang="0">
                  <a:pos x="T4" y="T5"/>
                </a:cxn>
                <a:cxn ang="0">
                  <a:pos x="T6" y="T7"/>
                </a:cxn>
                <a:cxn ang="0">
                  <a:pos x="T8" y="T9"/>
                </a:cxn>
                <a:cxn ang="0">
                  <a:pos x="T10" y="T11"/>
                </a:cxn>
              </a:cxnLst>
              <a:rect l="0" t="0" r="r" b="b"/>
              <a:pathLst>
                <a:path w="43" h="108">
                  <a:moveTo>
                    <a:pt x="33" y="0"/>
                  </a:moveTo>
                  <a:lnTo>
                    <a:pt x="0" y="98"/>
                  </a:lnTo>
                  <a:lnTo>
                    <a:pt x="0" y="105"/>
                  </a:lnTo>
                  <a:lnTo>
                    <a:pt x="7" y="108"/>
                  </a:lnTo>
                  <a:lnTo>
                    <a:pt x="43" y="4"/>
                  </a:lnTo>
                  <a:lnTo>
                    <a:pt x="33"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91" name="Freeform 290"/>
            <p:cNvSpPr>
              <a:spLocks/>
            </p:cNvSpPr>
            <p:nvPr/>
          </p:nvSpPr>
          <p:spPr bwMode="auto">
            <a:xfrm>
              <a:off x="8054" y="2146"/>
              <a:ext cx="20" cy="50"/>
            </a:xfrm>
            <a:custGeom>
              <a:avLst/>
              <a:gdLst>
                <a:gd name="T0" fmla="*/ 9 w 20"/>
                <a:gd name="T1" fmla="*/ 0 h 50"/>
                <a:gd name="T2" fmla="*/ 0 w 20"/>
                <a:gd name="T3" fmla="*/ 0 h 50"/>
                <a:gd name="T4" fmla="*/ 0 w 20"/>
                <a:gd name="T5" fmla="*/ 4 h 50"/>
                <a:gd name="T6" fmla="*/ 4 w 20"/>
                <a:gd name="T7" fmla="*/ 50 h 50"/>
                <a:gd name="T8" fmla="*/ 14 w 20"/>
                <a:gd name="T9" fmla="*/ 50 h 50"/>
                <a:gd name="T10" fmla="*/ 9 w 20"/>
                <a:gd name="T11" fmla="*/ 0 h 50"/>
              </a:gdLst>
              <a:ahLst/>
              <a:cxnLst>
                <a:cxn ang="0">
                  <a:pos x="T0" y="T1"/>
                </a:cxn>
                <a:cxn ang="0">
                  <a:pos x="T2" y="T3"/>
                </a:cxn>
                <a:cxn ang="0">
                  <a:pos x="T4" y="T5"/>
                </a:cxn>
                <a:cxn ang="0">
                  <a:pos x="T6" y="T7"/>
                </a:cxn>
                <a:cxn ang="0">
                  <a:pos x="T8" y="T9"/>
                </a:cxn>
                <a:cxn ang="0">
                  <a:pos x="T10" y="T11"/>
                </a:cxn>
              </a:cxnLst>
              <a:rect l="0" t="0" r="r" b="b"/>
              <a:pathLst>
                <a:path w="20" h="50">
                  <a:moveTo>
                    <a:pt x="9" y="0"/>
                  </a:moveTo>
                  <a:lnTo>
                    <a:pt x="0" y="0"/>
                  </a:lnTo>
                  <a:lnTo>
                    <a:pt x="0" y="4"/>
                  </a:lnTo>
                  <a:lnTo>
                    <a:pt x="4" y="50"/>
                  </a:lnTo>
                  <a:lnTo>
                    <a:pt x="14" y="50"/>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92" name="Freeform 291"/>
            <p:cNvSpPr>
              <a:spLocks/>
            </p:cNvSpPr>
            <p:nvPr/>
          </p:nvSpPr>
          <p:spPr bwMode="auto">
            <a:xfrm>
              <a:off x="8052" y="2150"/>
              <a:ext cx="20" cy="46"/>
            </a:xfrm>
            <a:custGeom>
              <a:avLst/>
              <a:gdLst>
                <a:gd name="T0" fmla="*/ 12 w 20"/>
                <a:gd name="T1" fmla="*/ 0 h 46"/>
                <a:gd name="T2" fmla="*/ 2 w 20"/>
                <a:gd name="T3" fmla="*/ 0 h 46"/>
                <a:gd name="T4" fmla="*/ 0 w 20"/>
                <a:gd name="T5" fmla="*/ 40 h 46"/>
                <a:gd name="T6" fmla="*/ 0 w 20"/>
                <a:gd name="T7" fmla="*/ 45 h 46"/>
                <a:gd name="T8" fmla="*/ 9 w 20"/>
                <a:gd name="T9" fmla="*/ 45 h 46"/>
                <a:gd name="T10" fmla="*/ 12 w 20"/>
                <a:gd name="T11" fmla="*/ 0 h 46"/>
              </a:gdLst>
              <a:ahLst/>
              <a:cxnLst>
                <a:cxn ang="0">
                  <a:pos x="T0" y="T1"/>
                </a:cxn>
                <a:cxn ang="0">
                  <a:pos x="T2" y="T3"/>
                </a:cxn>
                <a:cxn ang="0">
                  <a:pos x="T4" y="T5"/>
                </a:cxn>
                <a:cxn ang="0">
                  <a:pos x="T6" y="T7"/>
                </a:cxn>
                <a:cxn ang="0">
                  <a:pos x="T8" y="T9"/>
                </a:cxn>
                <a:cxn ang="0">
                  <a:pos x="T10" y="T11"/>
                </a:cxn>
              </a:cxnLst>
              <a:rect l="0" t="0" r="r" b="b"/>
              <a:pathLst>
                <a:path w="20" h="46">
                  <a:moveTo>
                    <a:pt x="12" y="0"/>
                  </a:moveTo>
                  <a:lnTo>
                    <a:pt x="2" y="0"/>
                  </a:lnTo>
                  <a:lnTo>
                    <a:pt x="0" y="40"/>
                  </a:lnTo>
                  <a:lnTo>
                    <a:pt x="0" y="45"/>
                  </a:lnTo>
                  <a:lnTo>
                    <a:pt x="9" y="45"/>
                  </a:lnTo>
                  <a:lnTo>
                    <a:pt x="12"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93" name="Freeform 292"/>
            <p:cNvSpPr>
              <a:spLocks/>
            </p:cNvSpPr>
            <p:nvPr/>
          </p:nvSpPr>
          <p:spPr bwMode="auto">
            <a:xfrm>
              <a:off x="8030" y="2088"/>
              <a:ext cx="32" cy="103"/>
            </a:xfrm>
            <a:custGeom>
              <a:avLst/>
              <a:gdLst>
                <a:gd name="T0" fmla="*/ 9 w 32"/>
                <a:gd name="T1" fmla="*/ 0 h 103"/>
                <a:gd name="T2" fmla="*/ 0 w 32"/>
                <a:gd name="T3" fmla="*/ 0 h 103"/>
                <a:gd name="T4" fmla="*/ 0 w 32"/>
                <a:gd name="T5" fmla="*/ 4 h 103"/>
                <a:gd name="T6" fmla="*/ 21 w 32"/>
                <a:gd name="T7" fmla="*/ 103 h 103"/>
                <a:gd name="T8" fmla="*/ 31 w 32"/>
                <a:gd name="T9" fmla="*/ 103 h 103"/>
                <a:gd name="T10" fmla="*/ 9 w 32"/>
                <a:gd name="T11" fmla="*/ 0 h 103"/>
              </a:gdLst>
              <a:ahLst/>
              <a:cxnLst>
                <a:cxn ang="0">
                  <a:pos x="T0" y="T1"/>
                </a:cxn>
                <a:cxn ang="0">
                  <a:pos x="T2" y="T3"/>
                </a:cxn>
                <a:cxn ang="0">
                  <a:pos x="T4" y="T5"/>
                </a:cxn>
                <a:cxn ang="0">
                  <a:pos x="T6" y="T7"/>
                </a:cxn>
                <a:cxn ang="0">
                  <a:pos x="T8" y="T9"/>
                </a:cxn>
                <a:cxn ang="0">
                  <a:pos x="T10" y="T11"/>
                </a:cxn>
              </a:cxnLst>
              <a:rect l="0" t="0" r="r" b="b"/>
              <a:pathLst>
                <a:path w="32" h="103">
                  <a:moveTo>
                    <a:pt x="9" y="0"/>
                  </a:moveTo>
                  <a:lnTo>
                    <a:pt x="0" y="0"/>
                  </a:lnTo>
                  <a:lnTo>
                    <a:pt x="0" y="4"/>
                  </a:lnTo>
                  <a:lnTo>
                    <a:pt x="21" y="103"/>
                  </a:lnTo>
                  <a:lnTo>
                    <a:pt x="31" y="103"/>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94" name="Freeform 293"/>
            <p:cNvSpPr>
              <a:spLocks/>
            </p:cNvSpPr>
            <p:nvPr/>
          </p:nvSpPr>
          <p:spPr bwMode="auto">
            <a:xfrm>
              <a:off x="8030" y="2093"/>
              <a:ext cx="27" cy="110"/>
            </a:xfrm>
            <a:custGeom>
              <a:avLst/>
              <a:gdLst>
                <a:gd name="T0" fmla="*/ 9 w 27"/>
                <a:gd name="T1" fmla="*/ 0 h 110"/>
                <a:gd name="T2" fmla="*/ 0 w 27"/>
                <a:gd name="T3" fmla="*/ 0 h 110"/>
                <a:gd name="T4" fmla="*/ 16 w 27"/>
                <a:gd name="T5" fmla="*/ 103 h 110"/>
                <a:gd name="T6" fmla="*/ 16 w 27"/>
                <a:gd name="T7" fmla="*/ 105 h 110"/>
                <a:gd name="T8" fmla="*/ 19 w 27"/>
                <a:gd name="T9" fmla="*/ 110 h 110"/>
                <a:gd name="T10" fmla="*/ 26 w 27"/>
                <a:gd name="T11" fmla="*/ 108 h 110"/>
                <a:gd name="T12" fmla="*/ 9 w 27"/>
                <a:gd name="T13" fmla="*/ 0 h 110"/>
              </a:gdLst>
              <a:ahLst/>
              <a:cxnLst>
                <a:cxn ang="0">
                  <a:pos x="T0" y="T1"/>
                </a:cxn>
                <a:cxn ang="0">
                  <a:pos x="T2" y="T3"/>
                </a:cxn>
                <a:cxn ang="0">
                  <a:pos x="T4" y="T5"/>
                </a:cxn>
                <a:cxn ang="0">
                  <a:pos x="T6" y="T7"/>
                </a:cxn>
                <a:cxn ang="0">
                  <a:pos x="T8" y="T9"/>
                </a:cxn>
                <a:cxn ang="0">
                  <a:pos x="T10" y="T11"/>
                </a:cxn>
                <a:cxn ang="0">
                  <a:pos x="T12" y="T13"/>
                </a:cxn>
              </a:cxnLst>
              <a:rect l="0" t="0" r="r" b="b"/>
              <a:pathLst>
                <a:path w="27" h="110">
                  <a:moveTo>
                    <a:pt x="9" y="0"/>
                  </a:moveTo>
                  <a:lnTo>
                    <a:pt x="0" y="0"/>
                  </a:lnTo>
                  <a:lnTo>
                    <a:pt x="16" y="103"/>
                  </a:lnTo>
                  <a:lnTo>
                    <a:pt x="16" y="105"/>
                  </a:lnTo>
                  <a:lnTo>
                    <a:pt x="19" y="110"/>
                  </a:lnTo>
                  <a:lnTo>
                    <a:pt x="26" y="108"/>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95" name="Freeform 294"/>
            <p:cNvSpPr>
              <a:spLocks/>
            </p:cNvSpPr>
            <p:nvPr/>
          </p:nvSpPr>
          <p:spPr bwMode="auto">
            <a:xfrm>
              <a:off x="8021" y="2124"/>
              <a:ext cx="36" cy="74"/>
            </a:xfrm>
            <a:custGeom>
              <a:avLst/>
              <a:gdLst>
                <a:gd name="T0" fmla="*/ 7 w 36"/>
                <a:gd name="T1" fmla="*/ 0 h 74"/>
                <a:gd name="T2" fmla="*/ 0 w 36"/>
                <a:gd name="T3" fmla="*/ 4 h 74"/>
                <a:gd name="T4" fmla="*/ 0 w 36"/>
                <a:gd name="T5" fmla="*/ 9 h 74"/>
                <a:gd name="T6" fmla="*/ 26 w 36"/>
                <a:gd name="T7" fmla="*/ 74 h 74"/>
                <a:gd name="T8" fmla="*/ 36 w 36"/>
                <a:gd name="T9" fmla="*/ 69 h 74"/>
                <a:gd name="T10" fmla="*/ 7 w 36"/>
                <a:gd name="T11" fmla="*/ 0 h 74"/>
              </a:gdLst>
              <a:ahLst/>
              <a:cxnLst>
                <a:cxn ang="0">
                  <a:pos x="T0" y="T1"/>
                </a:cxn>
                <a:cxn ang="0">
                  <a:pos x="T2" y="T3"/>
                </a:cxn>
                <a:cxn ang="0">
                  <a:pos x="T4" y="T5"/>
                </a:cxn>
                <a:cxn ang="0">
                  <a:pos x="T6" y="T7"/>
                </a:cxn>
                <a:cxn ang="0">
                  <a:pos x="T8" y="T9"/>
                </a:cxn>
                <a:cxn ang="0">
                  <a:pos x="T10" y="T11"/>
                </a:cxn>
              </a:cxnLst>
              <a:rect l="0" t="0" r="r" b="b"/>
              <a:pathLst>
                <a:path w="36" h="74">
                  <a:moveTo>
                    <a:pt x="7" y="0"/>
                  </a:moveTo>
                  <a:lnTo>
                    <a:pt x="0" y="4"/>
                  </a:lnTo>
                  <a:lnTo>
                    <a:pt x="0" y="9"/>
                  </a:lnTo>
                  <a:lnTo>
                    <a:pt x="26" y="74"/>
                  </a:lnTo>
                  <a:lnTo>
                    <a:pt x="36" y="69"/>
                  </a:lnTo>
                  <a:lnTo>
                    <a:pt x="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96" name="Freeform 295"/>
            <p:cNvSpPr>
              <a:spLocks/>
            </p:cNvSpPr>
            <p:nvPr/>
          </p:nvSpPr>
          <p:spPr bwMode="auto">
            <a:xfrm>
              <a:off x="8021" y="2129"/>
              <a:ext cx="26" cy="69"/>
            </a:xfrm>
            <a:custGeom>
              <a:avLst/>
              <a:gdLst>
                <a:gd name="T0" fmla="*/ 9 w 26"/>
                <a:gd name="T1" fmla="*/ 0 h 69"/>
                <a:gd name="T2" fmla="*/ 0 w 26"/>
                <a:gd name="T3" fmla="*/ 4 h 69"/>
                <a:gd name="T4" fmla="*/ 16 w 26"/>
                <a:gd name="T5" fmla="*/ 64 h 69"/>
                <a:gd name="T6" fmla="*/ 19 w 26"/>
                <a:gd name="T7" fmla="*/ 69 h 69"/>
                <a:gd name="T8" fmla="*/ 26 w 26"/>
                <a:gd name="T9" fmla="*/ 64 h 69"/>
                <a:gd name="T10" fmla="*/ 9 w 26"/>
                <a:gd name="T11" fmla="*/ 0 h 69"/>
              </a:gdLst>
              <a:ahLst/>
              <a:cxnLst>
                <a:cxn ang="0">
                  <a:pos x="T0" y="T1"/>
                </a:cxn>
                <a:cxn ang="0">
                  <a:pos x="T2" y="T3"/>
                </a:cxn>
                <a:cxn ang="0">
                  <a:pos x="T4" y="T5"/>
                </a:cxn>
                <a:cxn ang="0">
                  <a:pos x="T6" y="T7"/>
                </a:cxn>
                <a:cxn ang="0">
                  <a:pos x="T8" y="T9"/>
                </a:cxn>
                <a:cxn ang="0">
                  <a:pos x="T10" y="T11"/>
                </a:cxn>
              </a:cxnLst>
              <a:rect l="0" t="0" r="r" b="b"/>
              <a:pathLst>
                <a:path w="26" h="69">
                  <a:moveTo>
                    <a:pt x="9" y="0"/>
                  </a:moveTo>
                  <a:lnTo>
                    <a:pt x="0" y="4"/>
                  </a:lnTo>
                  <a:lnTo>
                    <a:pt x="16" y="64"/>
                  </a:lnTo>
                  <a:lnTo>
                    <a:pt x="19" y="69"/>
                  </a:lnTo>
                  <a:lnTo>
                    <a:pt x="26" y="64"/>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97" name="Freeform 296"/>
            <p:cNvSpPr>
              <a:spLocks/>
            </p:cNvSpPr>
            <p:nvPr/>
          </p:nvSpPr>
          <p:spPr bwMode="auto">
            <a:xfrm>
              <a:off x="8021" y="2162"/>
              <a:ext cx="26" cy="31"/>
            </a:xfrm>
            <a:custGeom>
              <a:avLst/>
              <a:gdLst>
                <a:gd name="T0" fmla="*/ 9 w 26"/>
                <a:gd name="T1" fmla="*/ 0 h 31"/>
                <a:gd name="T2" fmla="*/ 0 w 26"/>
                <a:gd name="T3" fmla="*/ 4 h 31"/>
                <a:gd name="T4" fmla="*/ 2 w 26"/>
                <a:gd name="T5" fmla="*/ 9 h 31"/>
                <a:gd name="T6" fmla="*/ 16 w 26"/>
                <a:gd name="T7" fmla="*/ 31 h 31"/>
                <a:gd name="T8" fmla="*/ 26 w 26"/>
                <a:gd name="T9" fmla="*/ 26 h 31"/>
                <a:gd name="T10" fmla="*/ 9 w 26"/>
                <a:gd name="T11" fmla="*/ 0 h 31"/>
              </a:gdLst>
              <a:ahLst/>
              <a:cxnLst>
                <a:cxn ang="0">
                  <a:pos x="T0" y="T1"/>
                </a:cxn>
                <a:cxn ang="0">
                  <a:pos x="T2" y="T3"/>
                </a:cxn>
                <a:cxn ang="0">
                  <a:pos x="T4" y="T5"/>
                </a:cxn>
                <a:cxn ang="0">
                  <a:pos x="T6" y="T7"/>
                </a:cxn>
                <a:cxn ang="0">
                  <a:pos x="T8" y="T9"/>
                </a:cxn>
                <a:cxn ang="0">
                  <a:pos x="T10" y="T11"/>
                </a:cxn>
              </a:cxnLst>
              <a:rect l="0" t="0" r="r" b="b"/>
              <a:pathLst>
                <a:path w="26" h="31">
                  <a:moveTo>
                    <a:pt x="9" y="0"/>
                  </a:moveTo>
                  <a:lnTo>
                    <a:pt x="0" y="4"/>
                  </a:lnTo>
                  <a:lnTo>
                    <a:pt x="2" y="9"/>
                  </a:lnTo>
                  <a:lnTo>
                    <a:pt x="16" y="31"/>
                  </a:lnTo>
                  <a:lnTo>
                    <a:pt x="26" y="26"/>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98" name="Freeform 297"/>
            <p:cNvSpPr>
              <a:spLocks/>
            </p:cNvSpPr>
            <p:nvPr/>
          </p:nvSpPr>
          <p:spPr bwMode="auto">
            <a:xfrm>
              <a:off x="8023" y="2167"/>
              <a:ext cx="24" cy="31"/>
            </a:xfrm>
            <a:custGeom>
              <a:avLst/>
              <a:gdLst>
                <a:gd name="T0" fmla="*/ 9 w 24"/>
                <a:gd name="T1" fmla="*/ 0 h 31"/>
                <a:gd name="T2" fmla="*/ 0 w 24"/>
                <a:gd name="T3" fmla="*/ 4 h 31"/>
                <a:gd name="T4" fmla="*/ 12 w 24"/>
                <a:gd name="T5" fmla="*/ 26 h 31"/>
                <a:gd name="T6" fmla="*/ 16 w 24"/>
                <a:gd name="T7" fmla="*/ 31 h 31"/>
                <a:gd name="T8" fmla="*/ 23 w 24"/>
                <a:gd name="T9" fmla="*/ 26 h 31"/>
                <a:gd name="T10" fmla="*/ 9 w 24"/>
                <a:gd name="T11" fmla="*/ 0 h 31"/>
              </a:gdLst>
              <a:ahLst/>
              <a:cxnLst>
                <a:cxn ang="0">
                  <a:pos x="T0" y="T1"/>
                </a:cxn>
                <a:cxn ang="0">
                  <a:pos x="T2" y="T3"/>
                </a:cxn>
                <a:cxn ang="0">
                  <a:pos x="T4" y="T5"/>
                </a:cxn>
                <a:cxn ang="0">
                  <a:pos x="T6" y="T7"/>
                </a:cxn>
                <a:cxn ang="0">
                  <a:pos x="T8" y="T9"/>
                </a:cxn>
                <a:cxn ang="0">
                  <a:pos x="T10" y="T11"/>
                </a:cxn>
              </a:cxnLst>
              <a:rect l="0" t="0" r="r" b="b"/>
              <a:pathLst>
                <a:path w="24" h="31">
                  <a:moveTo>
                    <a:pt x="9" y="0"/>
                  </a:moveTo>
                  <a:lnTo>
                    <a:pt x="0" y="4"/>
                  </a:lnTo>
                  <a:lnTo>
                    <a:pt x="12" y="26"/>
                  </a:lnTo>
                  <a:lnTo>
                    <a:pt x="16" y="31"/>
                  </a:lnTo>
                  <a:lnTo>
                    <a:pt x="23" y="26"/>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99" name="Freeform 298"/>
            <p:cNvSpPr>
              <a:spLocks/>
            </p:cNvSpPr>
            <p:nvPr/>
          </p:nvSpPr>
          <p:spPr bwMode="auto">
            <a:xfrm>
              <a:off x="7973" y="2141"/>
              <a:ext cx="69" cy="55"/>
            </a:xfrm>
            <a:custGeom>
              <a:avLst/>
              <a:gdLst>
                <a:gd name="T0" fmla="*/ 7 w 69"/>
                <a:gd name="T1" fmla="*/ 0 h 55"/>
                <a:gd name="T2" fmla="*/ 0 w 69"/>
                <a:gd name="T3" fmla="*/ 7 h 55"/>
                <a:gd name="T4" fmla="*/ 4 w 69"/>
                <a:gd name="T5" fmla="*/ 11 h 55"/>
                <a:gd name="T6" fmla="*/ 64 w 69"/>
                <a:gd name="T7" fmla="*/ 55 h 55"/>
                <a:gd name="T8" fmla="*/ 69 w 69"/>
                <a:gd name="T9" fmla="*/ 45 h 55"/>
                <a:gd name="T10" fmla="*/ 7 w 69"/>
                <a:gd name="T11" fmla="*/ 0 h 55"/>
              </a:gdLst>
              <a:ahLst/>
              <a:cxnLst>
                <a:cxn ang="0">
                  <a:pos x="T0" y="T1"/>
                </a:cxn>
                <a:cxn ang="0">
                  <a:pos x="T2" y="T3"/>
                </a:cxn>
                <a:cxn ang="0">
                  <a:pos x="T4" y="T5"/>
                </a:cxn>
                <a:cxn ang="0">
                  <a:pos x="T6" y="T7"/>
                </a:cxn>
                <a:cxn ang="0">
                  <a:pos x="T8" y="T9"/>
                </a:cxn>
                <a:cxn ang="0">
                  <a:pos x="T10" y="T11"/>
                </a:cxn>
              </a:cxnLst>
              <a:rect l="0" t="0" r="r" b="b"/>
              <a:pathLst>
                <a:path w="69" h="55">
                  <a:moveTo>
                    <a:pt x="7" y="0"/>
                  </a:moveTo>
                  <a:lnTo>
                    <a:pt x="0" y="7"/>
                  </a:lnTo>
                  <a:lnTo>
                    <a:pt x="4" y="11"/>
                  </a:lnTo>
                  <a:lnTo>
                    <a:pt x="64" y="55"/>
                  </a:lnTo>
                  <a:lnTo>
                    <a:pt x="69" y="45"/>
                  </a:lnTo>
                  <a:lnTo>
                    <a:pt x="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00" name="Freeform 299"/>
            <p:cNvSpPr>
              <a:spLocks/>
            </p:cNvSpPr>
            <p:nvPr/>
          </p:nvSpPr>
          <p:spPr bwMode="auto">
            <a:xfrm>
              <a:off x="7977" y="2143"/>
              <a:ext cx="68" cy="55"/>
            </a:xfrm>
            <a:custGeom>
              <a:avLst/>
              <a:gdLst>
                <a:gd name="T0" fmla="*/ 4 w 68"/>
                <a:gd name="T1" fmla="*/ 0 h 55"/>
                <a:gd name="T2" fmla="*/ 0 w 68"/>
                <a:gd name="T3" fmla="*/ 9 h 55"/>
                <a:gd name="T4" fmla="*/ 57 w 68"/>
                <a:gd name="T5" fmla="*/ 55 h 55"/>
                <a:gd name="T6" fmla="*/ 62 w 68"/>
                <a:gd name="T7" fmla="*/ 55 h 55"/>
                <a:gd name="T8" fmla="*/ 67 w 68"/>
                <a:gd name="T9" fmla="*/ 50 h 55"/>
                <a:gd name="T10" fmla="*/ 4 w 68"/>
                <a:gd name="T11" fmla="*/ 0 h 55"/>
              </a:gdLst>
              <a:ahLst/>
              <a:cxnLst>
                <a:cxn ang="0">
                  <a:pos x="T0" y="T1"/>
                </a:cxn>
                <a:cxn ang="0">
                  <a:pos x="T2" y="T3"/>
                </a:cxn>
                <a:cxn ang="0">
                  <a:pos x="T4" y="T5"/>
                </a:cxn>
                <a:cxn ang="0">
                  <a:pos x="T6" y="T7"/>
                </a:cxn>
                <a:cxn ang="0">
                  <a:pos x="T8" y="T9"/>
                </a:cxn>
                <a:cxn ang="0">
                  <a:pos x="T10" y="T11"/>
                </a:cxn>
              </a:cxnLst>
              <a:rect l="0" t="0" r="r" b="b"/>
              <a:pathLst>
                <a:path w="68" h="55">
                  <a:moveTo>
                    <a:pt x="4" y="0"/>
                  </a:moveTo>
                  <a:lnTo>
                    <a:pt x="0" y="9"/>
                  </a:lnTo>
                  <a:lnTo>
                    <a:pt x="57" y="55"/>
                  </a:lnTo>
                  <a:lnTo>
                    <a:pt x="62" y="55"/>
                  </a:lnTo>
                  <a:lnTo>
                    <a:pt x="67" y="50"/>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01" name="Freeform 300"/>
            <p:cNvSpPr>
              <a:spLocks/>
            </p:cNvSpPr>
            <p:nvPr/>
          </p:nvSpPr>
          <p:spPr bwMode="auto">
            <a:xfrm>
              <a:off x="7985" y="2177"/>
              <a:ext cx="55" cy="21"/>
            </a:xfrm>
            <a:custGeom>
              <a:avLst/>
              <a:gdLst>
                <a:gd name="T0" fmla="*/ 4 w 55"/>
                <a:gd name="T1" fmla="*/ 0 h 21"/>
                <a:gd name="T2" fmla="*/ 0 w 55"/>
                <a:gd name="T3" fmla="*/ 7 h 21"/>
                <a:gd name="T4" fmla="*/ 4 w 55"/>
                <a:gd name="T5" fmla="*/ 9 h 21"/>
                <a:gd name="T6" fmla="*/ 50 w 55"/>
                <a:gd name="T7" fmla="*/ 21 h 21"/>
                <a:gd name="T8" fmla="*/ 55 w 55"/>
                <a:gd name="T9" fmla="*/ 11 h 21"/>
                <a:gd name="T10" fmla="*/ 4 w 55"/>
                <a:gd name="T11" fmla="*/ 0 h 21"/>
              </a:gdLst>
              <a:ahLst/>
              <a:cxnLst>
                <a:cxn ang="0">
                  <a:pos x="T0" y="T1"/>
                </a:cxn>
                <a:cxn ang="0">
                  <a:pos x="T2" y="T3"/>
                </a:cxn>
                <a:cxn ang="0">
                  <a:pos x="T4" y="T5"/>
                </a:cxn>
                <a:cxn ang="0">
                  <a:pos x="T6" y="T7"/>
                </a:cxn>
                <a:cxn ang="0">
                  <a:pos x="T8" y="T9"/>
                </a:cxn>
                <a:cxn ang="0">
                  <a:pos x="T10" y="T11"/>
                </a:cxn>
              </a:cxnLst>
              <a:rect l="0" t="0" r="r" b="b"/>
              <a:pathLst>
                <a:path w="55" h="21">
                  <a:moveTo>
                    <a:pt x="4" y="0"/>
                  </a:moveTo>
                  <a:lnTo>
                    <a:pt x="0" y="7"/>
                  </a:lnTo>
                  <a:lnTo>
                    <a:pt x="4" y="9"/>
                  </a:lnTo>
                  <a:lnTo>
                    <a:pt x="50" y="21"/>
                  </a:lnTo>
                  <a:lnTo>
                    <a:pt x="55" y="11"/>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02" name="Freeform 301"/>
            <p:cNvSpPr>
              <a:spLocks/>
            </p:cNvSpPr>
            <p:nvPr/>
          </p:nvSpPr>
          <p:spPr bwMode="auto">
            <a:xfrm>
              <a:off x="7990" y="2177"/>
              <a:ext cx="43" cy="24"/>
            </a:xfrm>
            <a:custGeom>
              <a:avLst/>
              <a:gdLst>
                <a:gd name="T0" fmla="*/ 4 w 43"/>
                <a:gd name="T1" fmla="*/ 0 h 24"/>
                <a:gd name="T2" fmla="*/ 0 w 43"/>
                <a:gd name="T3" fmla="*/ 9 h 24"/>
                <a:gd name="T4" fmla="*/ 38 w 43"/>
                <a:gd name="T5" fmla="*/ 23 h 24"/>
                <a:gd name="T6" fmla="*/ 43 w 43"/>
                <a:gd name="T7" fmla="*/ 14 h 24"/>
                <a:gd name="T8" fmla="*/ 4 w 43"/>
                <a:gd name="T9" fmla="*/ 0 h 24"/>
              </a:gdLst>
              <a:ahLst/>
              <a:cxnLst>
                <a:cxn ang="0">
                  <a:pos x="T0" y="T1"/>
                </a:cxn>
                <a:cxn ang="0">
                  <a:pos x="T2" y="T3"/>
                </a:cxn>
                <a:cxn ang="0">
                  <a:pos x="T4" y="T5"/>
                </a:cxn>
                <a:cxn ang="0">
                  <a:pos x="T6" y="T7"/>
                </a:cxn>
                <a:cxn ang="0">
                  <a:pos x="T8" y="T9"/>
                </a:cxn>
              </a:cxnLst>
              <a:rect l="0" t="0" r="r" b="b"/>
              <a:pathLst>
                <a:path w="43" h="24">
                  <a:moveTo>
                    <a:pt x="4" y="0"/>
                  </a:moveTo>
                  <a:lnTo>
                    <a:pt x="0" y="9"/>
                  </a:lnTo>
                  <a:lnTo>
                    <a:pt x="38" y="23"/>
                  </a:lnTo>
                  <a:lnTo>
                    <a:pt x="43" y="14"/>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03" name="Freeform 302"/>
            <p:cNvSpPr>
              <a:spLocks/>
            </p:cNvSpPr>
            <p:nvPr/>
          </p:nvSpPr>
          <p:spPr bwMode="auto">
            <a:xfrm>
              <a:off x="6245" y="2218"/>
              <a:ext cx="33" cy="40"/>
            </a:xfrm>
            <a:custGeom>
              <a:avLst/>
              <a:gdLst>
                <a:gd name="T0" fmla="*/ 26 w 33"/>
                <a:gd name="T1" fmla="*/ 0 h 40"/>
                <a:gd name="T2" fmla="*/ 21 w 33"/>
                <a:gd name="T3" fmla="*/ 4 h 40"/>
                <a:gd name="T4" fmla="*/ 0 w 33"/>
                <a:gd name="T5" fmla="*/ 33 h 40"/>
                <a:gd name="T6" fmla="*/ 7 w 33"/>
                <a:gd name="T7" fmla="*/ 40 h 40"/>
                <a:gd name="T8" fmla="*/ 33 w 33"/>
                <a:gd name="T9" fmla="*/ 7 h 40"/>
                <a:gd name="T10" fmla="*/ 26 w 33"/>
                <a:gd name="T11" fmla="*/ 0 h 40"/>
              </a:gdLst>
              <a:ahLst/>
              <a:cxnLst>
                <a:cxn ang="0">
                  <a:pos x="T0" y="T1"/>
                </a:cxn>
                <a:cxn ang="0">
                  <a:pos x="T2" y="T3"/>
                </a:cxn>
                <a:cxn ang="0">
                  <a:pos x="T4" y="T5"/>
                </a:cxn>
                <a:cxn ang="0">
                  <a:pos x="T6" y="T7"/>
                </a:cxn>
                <a:cxn ang="0">
                  <a:pos x="T8" y="T9"/>
                </a:cxn>
                <a:cxn ang="0">
                  <a:pos x="T10" y="T11"/>
                </a:cxn>
              </a:cxnLst>
              <a:rect l="0" t="0" r="r" b="b"/>
              <a:pathLst>
                <a:path w="33" h="40">
                  <a:moveTo>
                    <a:pt x="26" y="0"/>
                  </a:moveTo>
                  <a:lnTo>
                    <a:pt x="21" y="4"/>
                  </a:lnTo>
                  <a:lnTo>
                    <a:pt x="0" y="33"/>
                  </a:lnTo>
                  <a:lnTo>
                    <a:pt x="7" y="40"/>
                  </a:lnTo>
                  <a:lnTo>
                    <a:pt x="33" y="7"/>
                  </a:lnTo>
                  <a:lnTo>
                    <a:pt x="26"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04" name="Freeform 303"/>
            <p:cNvSpPr>
              <a:spLocks/>
            </p:cNvSpPr>
            <p:nvPr/>
          </p:nvSpPr>
          <p:spPr bwMode="auto">
            <a:xfrm>
              <a:off x="6235" y="2220"/>
              <a:ext cx="38" cy="36"/>
            </a:xfrm>
            <a:custGeom>
              <a:avLst/>
              <a:gdLst>
                <a:gd name="T0" fmla="*/ 33 w 38"/>
                <a:gd name="T1" fmla="*/ 0 h 36"/>
                <a:gd name="T2" fmla="*/ 4 w 38"/>
                <a:gd name="T3" fmla="*/ 23 h 36"/>
                <a:gd name="T4" fmla="*/ 2 w 38"/>
                <a:gd name="T5" fmla="*/ 26 h 36"/>
                <a:gd name="T6" fmla="*/ 0 w 38"/>
                <a:gd name="T7" fmla="*/ 31 h 36"/>
                <a:gd name="T8" fmla="*/ 7 w 38"/>
                <a:gd name="T9" fmla="*/ 36 h 36"/>
                <a:gd name="T10" fmla="*/ 38 w 38"/>
                <a:gd name="T11" fmla="*/ 9 h 36"/>
                <a:gd name="T12" fmla="*/ 33 w 38"/>
                <a:gd name="T13" fmla="*/ 0 h 36"/>
              </a:gdLst>
              <a:ahLst/>
              <a:cxnLst>
                <a:cxn ang="0">
                  <a:pos x="T0" y="T1"/>
                </a:cxn>
                <a:cxn ang="0">
                  <a:pos x="T2" y="T3"/>
                </a:cxn>
                <a:cxn ang="0">
                  <a:pos x="T4" y="T5"/>
                </a:cxn>
                <a:cxn ang="0">
                  <a:pos x="T6" y="T7"/>
                </a:cxn>
                <a:cxn ang="0">
                  <a:pos x="T8" y="T9"/>
                </a:cxn>
                <a:cxn ang="0">
                  <a:pos x="T10" y="T11"/>
                </a:cxn>
                <a:cxn ang="0">
                  <a:pos x="T12" y="T13"/>
                </a:cxn>
              </a:cxnLst>
              <a:rect l="0" t="0" r="r" b="b"/>
              <a:pathLst>
                <a:path w="38" h="36">
                  <a:moveTo>
                    <a:pt x="33" y="0"/>
                  </a:moveTo>
                  <a:lnTo>
                    <a:pt x="4" y="23"/>
                  </a:lnTo>
                  <a:lnTo>
                    <a:pt x="2" y="26"/>
                  </a:lnTo>
                  <a:lnTo>
                    <a:pt x="0" y="31"/>
                  </a:lnTo>
                  <a:lnTo>
                    <a:pt x="7" y="36"/>
                  </a:lnTo>
                  <a:lnTo>
                    <a:pt x="38" y="9"/>
                  </a:lnTo>
                  <a:lnTo>
                    <a:pt x="33"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05" name="Freeform 304"/>
            <p:cNvSpPr>
              <a:spLocks/>
            </p:cNvSpPr>
            <p:nvPr/>
          </p:nvSpPr>
          <p:spPr bwMode="auto">
            <a:xfrm>
              <a:off x="6237" y="2141"/>
              <a:ext cx="51" cy="110"/>
            </a:xfrm>
            <a:custGeom>
              <a:avLst/>
              <a:gdLst>
                <a:gd name="T0" fmla="*/ 40 w 51"/>
                <a:gd name="T1" fmla="*/ 0 h 110"/>
                <a:gd name="T2" fmla="*/ 38 w 51"/>
                <a:gd name="T3" fmla="*/ 4 h 110"/>
                <a:gd name="T4" fmla="*/ 0 w 51"/>
                <a:gd name="T5" fmla="*/ 105 h 110"/>
                <a:gd name="T6" fmla="*/ 9 w 51"/>
                <a:gd name="T7" fmla="*/ 110 h 110"/>
                <a:gd name="T8" fmla="*/ 50 w 51"/>
                <a:gd name="T9" fmla="*/ 4 h 110"/>
                <a:gd name="T10" fmla="*/ 40 w 51"/>
                <a:gd name="T11" fmla="*/ 0 h 110"/>
              </a:gdLst>
              <a:ahLst/>
              <a:cxnLst>
                <a:cxn ang="0">
                  <a:pos x="T0" y="T1"/>
                </a:cxn>
                <a:cxn ang="0">
                  <a:pos x="T2" y="T3"/>
                </a:cxn>
                <a:cxn ang="0">
                  <a:pos x="T4" y="T5"/>
                </a:cxn>
                <a:cxn ang="0">
                  <a:pos x="T6" y="T7"/>
                </a:cxn>
                <a:cxn ang="0">
                  <a:pos x="T8" y="T9"/>
                </a:cxn>
                <a:cxn ang="0">
                  <a:pos x="T10" y="T11"/>
                </a:cxn>
              </a:cxnLst>
              <a:rect l="0" t="0" r="r" b="b"/>
              <a:pathLst>
                <a:path w="51" h="110">
                  <a:moveTo>
                    <a:pt x="40" y="0"/>
                  </a:moveTo>
                  <a:lnTo>
                    <a:pt x="38" y="4"/>
                  </a:lnTo>
                  <a:lnTo>
                    <a:pt x="0" y="105"/>
                  </a:lnTo>
                  <a:lnTo>
                    <a:pt x="9" y="110"/>
                  </a:lnTo>
                  <a:lnTo>
                    <a:pt x="50" y="4"/>
                  </a:lnTo>
                  <a:lnTo>
                    <a:pt x="40"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06" name="Freeform 305"/>
            <p:cNvSpPr>
              <a:spLocks/>
            </p:cNvSpPr>
            <p:nvPr/>
          </p:nvSpPr>
          <p:spPr bwMode="auto">
            <a:xfrm>
              <a:off x="6233" y="2146"/>
              <a:ext cx="53" cy="105"/>
            </a:xfrm>
            <a:custGeom>
              <a:avLst/>
              <a:gdLst>
                <a:gd name="T0" fmla="*/ 43 w 53"/>
                <a:gd name="T1" fmla="*/ 0 h 105"/>
                <a:gd name="T2" fmla="*/ 0 w 53"/>
                <a:gd name="T3" fmla="*/ 95 h 105"/>
                <a:gd name="T4" fmla="*/ 0 w 53"/>
                <a:gd name="T5" fmla="*/ 103 h 105"/>
                <a:gd name="T6" fmla="*/ 7 w 53"/>
                <a:gd name="T7" fmla="*/ 105 h 105"/>
                <a:gd name="T8" fmla="*/ 52 w 53"/>
                <a:gd name="T9" fmla="*/ 4 h 105"/>
                <a:gd name="T10" fmla="*/ 43 w 53"/>
                <a:gd name="T11" fmla="*/ 0 h 105"/>
              </a:gdLst>
              <a:ahLst/>
              <a:cxnLst>
                <a:cxn ang="0">
                  <a:pos x="T0" y="T1"/>
                </a:cxn>
                <a:cxn ang="0">
                  <a:pos x="T2" y="T3"/>
                </a:cxn>
                <a:cxn ang="0">
                  <a:pos x="T4" y="T5"/>
                </a:cxn>
                <a:cxn ang="0">
                  <a:pos x="T6" y="T7"/>
                </a:cxn>
                <a:cxn ang="0">
                  <a:pos x="T8" y="T9"/>
                </a:cxn>
                <a:cxn ang="0">
                  <a:pos x="T10" y="T11"/>
                </a:cxn>
              </a:cxnLst>
              <a:rect l="0" t="0" r="r" b="b"/>
              <a:pathLst>
                <a:path w="53" h="105">
                  <a:moveTo>
                    <a:pt x="43" y="0"/>
                  </a:moveTo>
                  <a:lnTo>
                    <a:pt x="0" y="95"/>
                  </a:lnTo>
                  <a:lnTo>
                    <a:pt x="0" y="103"/>
                  </a:lnTo>
                  <a:lnTo>
                    <a:pt x="7" y="105"/>
                  </a:lnTo>
                  <a:lnTo>
                    <a:pt x="52" y="4"/>
                  </a:lnTo>
                  <a:lnTo>
                    <a:pt x="43"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07" name="Freeform 306"/>
            <p:cNvSpPr>
              <a:spLocks/>
            </p:cNvSpPr>
            <p:nvPr/>
          </p:nvSpPr>
          <p:spPr bwMode="auto">
            <a:xfrm>
              <a:off x="6233" y="2136"/>
              <a:ext cx="29" cy="108"/>
            </a:xfrm>
            <a:custGeom>
              <a:avLst/>
              <a:gdLst>
                <a:gd name="T0" fmla="*/ 28 w 29"/>
                <a:gd name="T1" fmla="*/ 0 h 108"/>
                <a:gd name="T2" fmla="*/ 19 w 29"/>
                <a:gd name="T3" fmla="*/ 0 h 108"/>
                <a:gd name="T4" fmla="*/ 19 w 29"/>
                <a:gd name="T5" fmla="*/ 4 h 108"/>
                <a:gd name="T6" fmla="*/ 0 w 29"/>
                <a:gd name="T7" fmla="*/ 107 h 108"/>
                <a:gd name="T8" fmla="*/ 9 w 29"/>
                <a:gd name="T9" fmla="*/ 107 h 108"/>
                <a:gd name="T10" fmla="*/ 28 w 29"/>
                <a:gd name="T11" fmla="*/ 0 h 108"/>
              </a:gdLst>
              <a:ahLst/>
              <a:cxnLst>
                <a:cxn ang="0">
                  <a:pos x="T0" y="T1"/>
                </a:cxn>
                <a:cxn ang="0">
                  <a:pos x="T2" y="T3"/>
                </a:cxn>
                <a:cxn ang="0">
                  <a:pos x="T4" y="T5"/>
                </a:cxn>
                <a:cxn ang="0">
                  <a:pos x="T6" y="T7"/>
                </a:cxn>
                <a:cxn ang="0">
                  <a:pos x="T8" y="T9"/>
                </a:cxn>
                <a:cxn ang="0">
                  <a:pos x="T10" y="T11"/>
                </a:cxn>
              </a:cxnLst>
              <a:rect l="0" t="0" r="r" b="b"/>
              <a:pathLst>
                <a:path w="29" h="108">
                  <a:moveTo>
                    <a:pt x="28" y="0"/>
                  </a:moveTo>
                  <a:lnTo>
                    <a:pt x="19" y="0"/>
                  </a:lnTo>
                  <a:lnTo>
                    <a:pt x="19" y="4"/>
                  </a:lnTo>
                  <a:lnTo>
                    <a:pt x="0" y="107"/>
                  </a:lnTo>
                  <a:lnTo>
                    <a:pt x="9" y="107"/>
                  </a:lnTo>
                  <a:lnTo>
                    <a:pt x="28"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08" name="Freeform 307"/>
            <p:cNvSpPr>
              <a:spLocks/>
            </p:cNvSpPr>
            <p:nvPr/>
          </p:nvSpPr>
          <p:spPr bwMode="auto">
            <a:xfrm>
              <a:off x="6228" y="2141"/>
              <a:ext cx="34" cy="112"/>
            </a:xfrm>
            <a:custGeom>
              <a:avLst/>
              <a:gdLst>
                <a:gd name="T0" fmla="*/ 33 w 34"/>
                <a:gd name="T1" fmla="*/ 0 h 112"/>
                <a:gd name="T2" fmla="*/ 23 w 34"/>
                <a:gd name="T3" fmla="*/ 0 h 112"/>
                <a:gd name="T4" fmla="*/ 0 w 34"/>
                <a:gd name="T5" fmla="*/ 107 h 112"/>
                <a:gd name="T6" fmla="*/ 0 w 34"/>
                <a:gd name="T7" fmla="*/ 112 h 112"/>
                <a:gd name="T8" fmla="*/ 9 w 34"/>
                <a:gd name="T9" fmla="*/ 112 h 112"/>
                <a:gd name="T10" fmla="*/ 33 w 34"/>
                <a:gd name="T11" fmla="*/ 0 h 112"/>
              </a:gdLst>
              <a:ahLst/>
              <a:cxnLst>
                <a:cxn ang="0">
                  <a:pos x="T0" y="T1"/>
                </a:cxn>
                <a:cxn ang="0">
                  <a:pos x="T2" y="T3"/>
                </a:cxn>
                <a:cxn ang="0">
                  <a:pos x="T4" y="T5"/>
                </a:cxn>
                <a:cxn ang="0">
                  <a:pos x="T6" y="T7"/>
                </a:cxn>
                <a:cxn ang="0">
                  <a:pos x="T8" y="T9"/>
                </a:cxn>
                <a:cxn ang="0">
                  <a:pos x="T10" y="T11"/>
                </a:cxn>
              </a:cxnLst>
              <a:rect l="0" t="0" r="r" b="b"/>
              <a:pathLst>
                <a:path w="34" h="112">
                  <a:moveTo>
                    <a:pt x="33" y="0"/>
                  </a:moveTo>
                  <a:lnTo>
                    <a:pt x="23" y="0"/>
                  </a:lnTo>
                  <a:lnTo>
                    <a:pt x="0" y="107"/>
                  </a:lnTo>
                  <a:lnTo>
                    <a:pt x="0" y="112"/>
                  </a:lnTo>
                  <a:lnTo>
                    <a:pt x="9" y="112"/>
                  </a:lnTo>
                  <a:lnTo>
                    <a:pt x="33"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09" name="Freeform 308"/>
            <p:cNvSpPr>
              <a:spLocks/>
            </p:cNvSpPr>
            <p:nvPr/>
          </p:nvSpPr>
          <p:spPr bwMode="auto">
            <a:xfrm>
              <a:off x="6228" y="2038"/>
              <a:ext cx="36" cy="211"/>
            </a:xfrm>
            <a:custGeom>
              <a:avLst/>
              <a:gdLst>
                <a:gd name="T0" fmla="*/ 36 w 36"/>
                <a:gd name="T1" fmla="*/ 0 h 211"/>
                <a:gd name="T2" fmla="*/ 26 w 36"/>
                <a:gd name="T3" fmla="*/ 0 h 211"/>
                <a:gd name="T4" fmla="*/ 26 w 36"/>
                <a:gd name="T5" fmla="*/ 4 h 211"/>
                <a:gd name="T6" fmla="*/ 0 w 36"/>
                <a:gd name="T7" fmla="*/ 211 h 211"/>
                <a:gd name="T8" fmla="*/ 9 w 36"/>
                <a:gd name="T9" fmla="*/ 211 h 211"/>
                <a:gd name="T10" fmla="*/ 36 w 36"/>
                <a:gd name="T11" fmla="*/ 0 h 211"/>
              </a:gdLst>
              <a:ahLst/>
              <a:cxnLst>
                <a:cxn ang="0">
                  <a:pos x="T0" y="T1"/>
                </a:cxn>
                <a:cxn ang="0">
                  <a:pos x="T2" y="T3"/>
                </a:cxn>
                <a:cxn ang="0">
                  <a:pos x="T4" y="T5"/>
                </a:cxn>
                <a:cxn ang="0">
                  <a:pos x="T6" y="T7"/>
                </a:cxn>
                <a:cxn ang="0">
                  <a:pos x="T8" y="T9"/>
                </a:cxn>
                <a:cxn ang="0">
                  <a:pos x="T10" y="T11"/>
                </a:cxn>
              </a:cxnLst>
              <a:rect l="0" t="0" r="r" b="b"/>
              <a:pathLst>
                <a:path w="36" h="211">
                  <a:moveTo>
                    <a:pt x="36" y="0"/>
                  </a:moveTo>
                  <a:lnTo>
                    <a:pt x="26" y="0"/>
                  </a:lnTo>
                  <a:lnTo>
                    <a:pt x="26" y="4"/>
                  </a:lnTo>
                  <a:lnTo>
                    <a:pt x="0" y="211"/>
                  </a:lnTo>
                  <a:lnTo>
                    <a:pt x="9" y="211"/>
                  </a:lnTo>
                  <a:lnTo>
                    <a:pt x="36"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10" name="Freeform 309"/>
            <p:cNvSpPr>
              <a:spLocks/>
            </p:cNvSpPr>
            <p:nvPr/>
          </p:nvSpPr>
          <p:spPr bwMode="auto">
            <a:xfrm>
              <a:off x="6223" y="2042"/>
              <a:ext cx="41" cy="209"/>
            </a:xfrm>
            <a:custGeom>
              <a:avLst/>
              <a:gdLst>
                <a:gd name="T0" fmla="*/ 40 w 41"/>
                <a:gd name="T1" fmla="*/ 0 h 209"/>
                <a:gd name="T2" fmla="*/ 31 w 41"/>
                <a:gd name="T3" fmla="*/ 0 h 209"/>
                <a:gd name="T4" fmla="*/ 0 w 41"/>
                <a:gd name="T5" fmla="*/ 203 h 209"/>
                <a:gd name="T6" fmla="*/ 0 w 41"/>
                <a:gd name="T7" fmla="*/ 208 h 209"/>
                <a:gd name="T8" fmla="*/ 9 w 41"/>
                <a:gd name="T9" fmla="*/ 208 h 209"/>
                <a:gd name="T10" fmla="*/ 40 w 41"/>
                <a:gd name="T11" fmla="*/ 0 h 209"/>
              </a:gdLst>
              <a:ahLst/>
              <a:cxnLst>
                <a:cxn ang="0">
                  <a:pos x="T0" y="T1"/>
                </a:cxn>
                <a:cxn ang="0">
                  <a:pos x="T2" y="T3"/>
                </a:cxn>
                <a:cxn ang="0">
                  <a:pos x="T4" y="T5"/>
                </a:cxn>
                <a:cxn ang="0">
                  <a:pos x="T6" y="T7"/>
                </a:cxn>
                <a:cxn ang="0">
                  <a:pos x="T8" y="T9"/>
                </a:cxn>
                <a:cxn ang="0">
                  <a:pos x="T10" y="T11"/>
                </a:cxn>
              </a:cxnLst>
              <a:rect l="0" t="0" r="r" b="b"/>
              <a:pathLst>
                <a:path w="41" h="209">
                  <a:moveTo>
                    <a:pt x="40" y="0"/>
                  </a:moveTo>
                  <a:lnTo>
                    <a:pt x="31" y="0"/>
                  </a:lnTo>
                  <a:lnTo>
                    <a:pt x="0" y="203"/>
                  </a:lnTo>
                  <a:lnTo>
                    <a:pt x="0" y="208"/>
                  </a:lnTo>
                  <a:lnTo>
                    <a:pt x="9" y="208"/>
                  </a:lnTo>
                  <a:lnTo>
                    <a:pt x="40"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11" name="Freeform 310"/>
            <p:cNvSpPr>
              <a:spLocks/>
            </p:cNvSpPr>
            <p:nvPr/>
          </p:nvSpPr>
          <p:spPr bwMode="auto">
            <a:xfrm>
              <a:off x="6218" y="2148"/>
              <a:ext cx="20" cy="98"/>
            </a:xfrm>
            <a:custGeom>
              <a:avLst/>
              <a:gdLst>
                <a:gd name="T0" fmla="*/ 9 w 20"/>
                <a:gd name="T1" fmla="*/ 0 h 98"/>
                <a:gd name="T2" fmla="*/ 0 w 20"/>
                <a:gd name="T3" fmla="*/ 0 h 98"/>
                <a:gd name="T4" fmla="*/ 0 w 20"/>
                <a:gd name="T5" fmla="*/ 4 h 98"/>
                <a:gd name="T6" fmla="*/ 4 w 20"/>
                <a:gd name="T7" fmla="*/ 98 h 98"/>
                <a:gd name="T8" fmla="*/ 14 w 20"/>
                <a:gd name="T9" fmla="*/ 98 h 98"/>
                <a:gd name="T10" fmla="*/ 9 w 20"/>
                <a:gd name="T11" fmla="*/ 0 h 98"/>
              </a:gdLst>
              <a:ahLst/>
              <a:cxnLst>
                <a:cxn ang="0">
                  <a:pos x="T0" y="T1"/>
                </a:cxn>
                <a:cxn ang="0">
                  <a:pos x="T2" y="T3"/>
                </a:cxn>
                <a:cxn ang="0">
                  <a:pos x="T4" y="T5"/>
                </a:cxn>
                <a:cxn ang="0">
                  <a:pos x="T6" y="T7"/>
                </a:cxn>
                <a:cxn ang="0">
                  <a:pos x="T8" y="T9"/>
                </a:cxn>
                <a:cxn ang="0">
                  <a:pos x="T10" y="T11"/>
                </a:cxn>
              </a:cxnLst>
              <a:rect l="0" t="0" r="r" b="b"/>
              <a:pathLst>
                <a:path w="20" h="98">
                  <a:moveTo>
                    <a:pt x="9" y="0"/>
                  </a:moveTo>
                  <a:lnTo>
                    <a:pt x="0" y="0"/>
                  </a:lnTo>
                  <a:lnTo>
                    <a:pt x="0" y="4"/>
                  </a:lnTo>
                  <a:lnTo>
                    <a:pt x="4" y="98"/>
                  </a:lnTo>
                  <a:lnTo>
                    <a:pt x="14" y="98"/>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12" name="Freeform 311"/>
            <p:cNvSpPr>
              <a:spLocks/>
            </p:cNvSpPr>
            <p:nvPr/>
          </p:nvSpPr>
          <p:spPr bwMode="auto">
            <a:xfrm>
              <a:off x="6216" y="2153"/>
              <a:ext cx="20" cy="93"/>
            </a:xfrm>
            <a:custGeom>
              <a:avLst/>
              <a:gdLst>
                <a:gd name="T0" fmla="*/ 12 w 20"/>
                <a:gd name="T1" fmla="*/ 0 h 93"/>
                <a:gd name="T2" fmla="*/ 2 w 20"/>
                <a:gd name="T3" fmla="*/ 0 h 93"/>
                <a:gd name="T4" fmla="*/ 0 w 20"/>
                <a:gd name="T5" fmla="*/ 88 h 93"/>
                <a:gd name="T6" fmla="*/ 0 w 20"/>
                <a:gd name="T7" fmla="*/ 93 h 93"/>
                <a:gd name="T8" fmla="*/ 9 w 20"/>
                <a:gd name="T9" fmla="*/ 93 h 93"/>
                <a:gd name="T10" fmla="*/ 12 w 20"/>
                <a:gd name="T11" fmla="*/ 0 h 93"/>
              </a:gdLst>
              <a:ahLst/>
              <a:cxnLst>
                <a:cxn ang="0">
                  <a:pos x="T0" y="T1"/>
                </a:cxn>
                <a:cxn ang="0">
                  <a:pos x="T2" y="T3"/>
                </a:cxn>
                <a:cxn ang="0">
                  <a:pos x="T4" y="T5"/>
                </a:cxn>
                <a:cxn ang="0">
                  <a:pos x="T6" y="T7"/>
                </a:cxn>
                <a:cxn ang="0">
                  <a:pos x="T8" y="T9"/>
                </a:cxn>
                <a:cxn ang="0">
                  <a:pos x="T10" y="T11"/>
                </a:cxn>
              </a:cxnLst>
              <a:rect l="0" t="0" r="r" b="b"/>
              <a:pathLst>
                <a:path w="20" h="93">
                  <a:moveTo>
                    <a:pt x="12" y="0"/>
                  </a:moveTo>
                  <a:lnTo>
                    <a:pt x="2" y="0"/>
                  </a:lnTo>
                  <a:lnTo>
                    <a:pt x="0" y="88"/>
                  </a:lnTo>
                  <a:lnTo>
                    <a:pt x="0" y="93"/>
                  </a:lnTo>
                  <a:lnTo>
                    <a:pt x="9" y="93"/>
                  </a:lnTo>
                  <a:lnTo>
                    <a:pt x="12"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13" name="Freeform 312"/>
            <p:cNvSpPr>
              <a:spLocks/>
            </p:cNvSpPr>
            <p:nvPr/>
          </p:nvSpPr>
          <p:spPr bwMode="auto">
            <a:xfrm>
              <a:off x="6197" y="2023"/>
              <a:ext cx="28" cy="219"/>
            </a:xfrm>
            <a:custGeom>
              <a:avLst/>
              <a:gdLst>
                <a:gd name="T0" fmla="*/ 9 w 28"/>
                <a:gd name="T1" fmla="*/ 0 h 219"/>
                <a:gd name="T2" fmla="*/ 0 w 28"/>
                <a:gd name="T3" fmla="*/ 0 h 219"/>
                <a:gd name="T4" fmla="*/ 0 w 28"/>
                <a:gd name="T5" fmla="*/ 4 h 219"/>
                <a:gd name="T6" fmla="*/ 19 w 28"/>
                <a:gd name="T7" fmla="*/ 218 h 219"/>
                <a:gd name="T8" fmla="*/ 28 w 28"/>
                <a:gd name="T9" fmla="*/ 218 h 219"/>
                <a:gd name="T10" fmla="*/ 9 w 28"/>
                <a:gd name="T11" fmla="*/ 0 h 219"/>
              </a:gdLst>
              <a:ahLst/>
              <a:cxnLst>
                <a:cxn ang="0">
                  <a:pos x="T0" y="T1"/>
                </a:cxn>
                <a:cxn ang="0">
                  <a:pos x="T2" y="T3"/>
                </a:cxn>
                <a:cxn ang="0">
                  <a:pos x="T4" y="T5"/>
                </a:cxn>
                <a:cxn ang="0">
                  <a:pos x="T6" y="T7"/>
                </a:cxn>
                <a:cxn ang="0">
                  <a:pos x="T8" y="T9"/>
                </a:cxn>
                <a:cxn ang="0">
                  <a:pos x="T10" y="T11"/>
                </a:cxn>
              </a:cxnLst>
              <a:rect l="0" t="0" r="r" b="b"/>
              <a:pathLst>
                <a:path w="28" h="219">
                  <a:moveTo>
                    <a:pt x="9" y="0"/>
                  </a:moveTo>
                  <a:lnTo>
                    <a:pt x="0" y="0"/>
                  </a:lnTo>
                  <a:lnTo>
                    <a:pt x="0" y="4"/>
                  </a:lnTo>
                  <a:lnTo>
                    <a:pt x="19" y="218"/>
                  </a:lnTo>
                  <a:lnTo>
                    <a:pt x="28" y="218"/>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14" name="Freeform 313"/>
            <p:cNvSpPr>
              <a:spLocks/>
            </p:cNvSpPr>
            <p:nvPr/>
          </p:nvSpPr>
          <p:spPr bwMode="auto">
            <a:xfrm>
              <a:off x="6197" y="2028"/>
              <a:ext cx="24" cy="223"/>
            </a:xfrm>
            <a:custGeom>
              <a:avLst/>
              <a:gdLst>
                <a:gd name="T0" fmla="*/ 9 w 24"/>
                <a:gd name="T1" fmla="*/ 0 h 223"/>
                <a:gd name="T2" fmla="*/ 0 w 24"/>
                <a:gd name="T3" fmla="*/ 0 h 223"/>
                <a:gd name="T4" fmla="*/ 14 w 24"/>
                <a:gd name="T5" fmla="*/ 218 h 223"/>
                <a:gd name="T6" fmla="*/ 14 w 24"/>
                <a:gd name="T7" fmla="*/ 223 h 223"/>
                <a:gd name="T8" fmla="*/ 23 w 24"/>
                <a:gd name="T9" fmla="*/ 223 h 223"/>
                <a:gd name="T10" fmla="*/ 9 w 24"/>
                <a:gd name="T11" fmla="*/ 0 h 223"/>
              </a:gdLst>
              <a:ahLst/>
              <a:cxnLst>
                <a:cxn ang="0">
                  <a:pos x="T0" y="T1"/>
                </a:cxn>
                <a:cxn ang="0">
                  <a:pos x="T2" y="T3"/>
                </a:cxn>
                <a:cxn ang="0">
                  <a:pos x="T4" y="T5"/>
                </a:cxn>
                <a:cxn ang="0">
                  <a:pos x="T6" y="T7"/>
                </a:cxn>
                <a:cxn ang="0">
                  <a:pos x="T8" y="T9"/>
                </a:cxn>
                <a:cxn ang="0">
                  <a:pos x="T10" y="T11"/>
                </a:cxn>
              </a:cxnLst>
              <a:rect l="0" t="0" r="r" b="b"/>
              <a:pathLst>
                <a:path w="24" h="223">
                  <a:moveTo>
                    <a:pt x="9" y="0"/>
                  </a:moveTo>
                  <a:lnTo>
                    <a:pt x="0" y="0"/>
                  </a:lnTo>
                  <a:lnTo>
                    <a:pt x="14" y="218"/>
                  </a:lnTo>
                  <a:lnTo>
                    <a:pt x="14" y="223"/>
                  </a:lnTo>
                  <a:lnTo>
                    <a:pt x="23" y="223"/>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15" name="Freeform 314"/>
            <p:cNvSpPr>
              <a:spLocks/>
            </p:cNvSpPr>
            <p:nvPr/>
          </p:nvSpPr>
          <p:spPr bwMode="auto">
            <a:xfrm>
              <a:off x="6187" y="2105"/>
              <a:ext cx="34" cy="141"/>
            </a:xfrm>
            <a:custGeom>
              <a:avLst/>
              <a:gdLst>
                <a:gd name="T0" fmla="*/ 9 w 34"/>
                <a:gd name="T1" fmla="*/ 0 h 141"/>
                <a:gd name="T2" fmla="*/ 0 w 34"/>
                <a:gd name="T3" fmla="*/ 0 h 141"/>
                <a:gd name="T4" fmla="*/ 0 w 34"/>
                <a:gd name="T5" fmla="*/ 4 h 141"/>
                <a:gd name="T6" fmla="*/ 23 w 34"/>
                <a:gd name="T7" fmla="*/ 141 h 141"/>
                <a:gd name="T8" fmla="*/ 33 w 34"/>
                <a:gd name="T9" fmla="*/ 141 h 141"/>
                <a:gd name="T10" fmla="*/ 9 w 34"/>
                <a:gd name="T11" fmla="*/ 0 h 141"/>
              </a:gdLst>
              <a:ahLst/>
              <a:cxnLst>
                <a:cxn ang="0">
                  <a:pos x="T0" y="T1"/>
                </a:cxn>
                <a:cxn ang="0">
                  <a:pos x="T2" y="T3"/>
                </a:cxn>
                <a:cxn ang="0">
                  <a:pos x="T4" y="T5"/>
                </a:cxn>
                <a:cxn ang="0">
                  <a:pos x="T6" y="T7"/>
                </a:cxn>
                <a:cxn ang="0">
                  <a:pos x="T8" y="T9"/>
                </a:cxn>
                <a:cxn ang="0">
                  <a:pos x="T10" y="T11"/>
                </a:cxn>
              </a:cxnLst>
              <a:rect l="0" t="0" r="r" b="b"/>
              <a:pathLst>
                <a:path w="34" h="141">
                  <a:moveTo>
                    <a:pt x="9" y="0"/>
                  </a:moveTo>
                  <a:lnTo>
                    <a:pt x="0" y="0"/>
                  </a:lnTo>
                  <a:lnTo>
                    <a:pt x="0" y="4"/>
                  </a:lnTo>
                  <a:lnTo>
                    <a:pt x="23" y="141"/>
                  </a:lnTo>
                  <a:lnTo>
                    <a:pt x="33" y="141"/>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16" name="Freeform 315"/>
            <p:cNvSpPr>
              <a:spLocks/>
            </p:cNvSpPr>
            <p:nvPr/>
          </p:nvSpPr>
          <p:spPr bwMode="auto">
            <a:xfrm>
              <a:off x="6187" y="2110"/>
              <a:ext cx="27" cy="136"/>
            </a:xfrm>
            <a:custGeom>
              <a:avLst/>
              <a:gdLst>
                <a:gd name="T0" fmla="*/ 9 w 27"/>
                <a:gd name="T1" fmla="*/ 0 h 136"/>
                <a:gd name="T2" fmla="*/ 0 w 27"/>
                <a:gd name="T3" fmla="*/ 0 h 136"/>
                <a:gd name="T4" fmla="*/ 16 w 27"/>
                <a:gd name="T5" fmla="*/ 129 h 136"/>
                <a:gd name="T6" fmla="*/ 16 w 27"/>
                <a:gd name="T7" fmla="*/ 131 h 136"/>
                <a:gd name="T8" fmla="*/ 19 w 27"/>
                <a:gd name="T9" fmla="*/ 136 h 136"/>
                <a:gd name="T10" fmla="*/ 26 w 27"/>
                <a:gd name="T11" fmla="*/ 134 h 136"/>
                <a:gd name="T12" fmla="*/ 9 w 27"/>
                <a:gd name="T13" fmla="*/ 0 h 136"/>
              </a:gdLst>
              <a:ahLst/>
              <a:cxnLst>
                <a:cxn ang="0">
                  <a:pos x="T0" y="T1"/>
                </a:cxn>
                <a:cxn ang="0">
                  <a:pos x="T2" y="T3"/>
                </a:cxn>
                <a:cxn ang="0">
                  <a:pos x="T4" y="T5"/>
                </a:cxn>
                <a:cxn ang="0">
                  <a:pos x="T6" y="T7"/>
                </a:cxn>
                <a:cxn ang="0">
                  <a:pos x="T8" y="T9"/>
                </a:cxn>
                <a:cxn ang="0">
                  <a:pos x="T10" y="T11"/>
                </a:cxn>
                <a:cxn ang="0">
                  <a:pos x="T12" y="T13"/>
                </a:cxn>
              </a:cxnLst>
              <a:rect l="0" t="0" r="r" b="b"/>
              <a:pathLst>
                <a:path w="27" h="136">
                  <a:moveTo>
                    <a:pt x="9" y="0"/>
                  </a:moveTo>
                  <a:lnTo>
                    <a:pt x="0" y="0"/>
                  </a:lnTo>
                  <a:lnTo>
                    <a:pt x="16" y="129"/>
                  </a:lnTo>
                  <a:lnTo>
                    <a:pt x="16" y="131"/>
                  </a:lnTo>
                  <a:lnTo>
                    <a:pt x="19" y="136"/>
                  </a:lnTo>
                  <a:lnTo>
                    <a:pt x="26" y="134"/>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17" name="Freeform 316"/>
            <p:cNvSpPr>
              <a:spLocks/>
            </p:cNvSpPr>
            <p:nvPr/>
          </p:nvSpPr>
          <p:spPr bwMode="auto">
            <a:xfrm>
              <a:off x="6190" y="2186"/>
              <a:ext cx="24" cy="55"/>
            </a:xfrm>
            <a:custGeom>
              <a:avLst/>
              <a:gdLst>
                <a:gd name="T0" fmla="*/ 7 w 24"/>
                <a:gd name="T1" fmla="*/ 0 h 55"/>
                <a:gd name="T2" fmla="*/ 0 w 24"/>
                <a:gd name="T3" fmla="*/ 4 h 55"/>
                <a:gd name="T4" fmla="*/ 0 w 24"/>
                <a:gd name="T5" fmla="*/ 9 h 55"/>
                <a:gd name="T6" fmla="*/ 14 w 24"/>
                <a:gd name="T7" fmla="*/ 55 h 55"/>
                <a:gd name="T8" fmla="*/ 23 w 24"/>
                <a:gd name="T9" fmla="*/ 50 h 55"/>
                <a:gd name="T10" fmla="*/ 7 w 24"/>
                <a:gd name="T11" fmla="*/ 0 h 55"/>
              </a:gdLst>
              <a:ahLst/>
              <a:cxnLst>
                <a:cxn ang="0">
                  <a:pos x="T0" y="T1"/>
                </a:cxn>
                <a:cxn ang="0">
                  <a:pos x="T2" y="T3"/>
                </a:cxn>
                <a:cxn ang="0">
                  <a:pos x="T4" y="T5"/>
                </a:cxn>
                <a:cxn ang="0">
                  <a:pos x="T6" y="T7"/>
                </a:cxn>
                <a:cxn ang="0">
                  <a:pos x="T8" y="T9"/>
                </a:cxn>
                <a:cxn ang="0">
                  <a:pos x="T10" y="T11"/>
                </a:cxn>
              </a:cxnLst>
              <a:rect l="0" t="0" r="r" b="b"/>
              <a:pathLst>
                <a:path w="24" h="55">
                  <a:moveTo>
                    <a:pt x="7" y="0"/>
                  </a:moveTo>
                  <a:lnTo>
                    <a:pt x="0" y="4"/>
                  </a:lnTo>
                  <a:lnTo>
                    <a:pt x="0" y="9"/>
                  </a:lnTo>
                  <a:lnTo>
                    <a:pt x="14" y="55"/>
                  </a:lnTo>
                  <a:lnTo>
                    <a:pt x="23" y="50"/>
                  </a:lnTo>
                  <a:lnTo>
                    <a:pt x="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18" name="Freeform 317"/>
            <p:cNvSpPr>
              <a:spLocks/>
            </p:cNvSpPr>
            <p:nvPr/>
          </p:nvSpPr>
          <p:spPr bwMode="auto">
            <a:xfrm>
              <a:off x="6190" y="2191"/>
              <a:ext cx="21" cy="55"/>
            </a:xfrm>
            <a:custGeom>
              <a:avLst/>
              <a:gdLst>
                <a:gd name="T0" fmla="*/ 9 w 21"/>
                <a:gd name="T1" fmla="*/ 0 h 55"/>
                <a:gd name="T2" fmla="*/ 0 w 21"/>
                <a:gd name="T3" fmla="*/ 4 h 55"/>
                <a:gd name="T4" fmla="*/ 12 w 21"/>
                <a:gd name="T5" fmla="*/ 50 h 55"/>
                <a:gd name="T6" fmla="*/ 14 w 21"/>
                <a:gd name="T7" fmla="*/ 55 h 55"/>
                <a:gd name="T8" fmla="*/ 21 w 21"/>
                <a:gd name="T9" fmla="*/ 50 h 55"/>
                <a:gd name="T10" fmla="*/ 9 w 21"/>
                <a:gd name="T11" fmla="*/ 0 h 55"/>
              </a:gdLst>
              <a:ahLst/>
              <a:cxnLst>
                <a:cxn ang="0">
                  <a:pos x="T0" y="T1"/>
                </a:cxn>
                <a:cxn ang="0">
                  <a:pos x="T2" y="T3"/>
                </a:cxn>
                <a:cxn ang="0">
                  <a:pos x="T4" y="T5"/>
                </a:cxn>
                <a:cxn ang="0">
                  <a:pos x="T6" y="T7"/>
                </a:cxn>
                <a:cxn ang="0">
                  <a:pos x="T8" y="T9"/>
                </a:cxn>
                <a:cxn ang="0">
                  <a:pos x="T10" y="T11"/>
                </a:cxn>
              </a:cxnLst>
              <a:rect l="0" t="0" r="r" b="b"/>
              <a:pathLst>
                <a:path w="21" h="55">
                  <a:moveTo>
                    <a:pt x="9" y="0"/>
                  </a:moveTo>
                  <a:lnTo>
                    <a:pt x="0" y="4"/>
                  </a:lnTo>
                  <a:lnTo>
                    <a:pt x="12" y="50"/>
                  </a:lnTo>
                  <a:lnTo>
                    <a:pt x="14" y="55"/>
                  </a:lnTo>
                  <a:lnTo>
                    <a:pt x="21" y="50"/>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19" name="Freeform 318"/>
            <p:cNvSpPr>
              <a:spLocks/>
            </p:cNvSpPr>
            <p:nvPr/>
          </p:nvSpPr>
          <p:spPr bwMode="auto">
            <a:xfrm>
              <a:off x="6146" y="2141"/>
              <a:ext cx="65" cy="100"/>
            </a:xfrm>
            <a:custGeom>
              <a:avLst/>
              <a:gdLst>
                <a:gd name="T0" fmla="*/ 9 w 65"/>
                <a:gd name="T1" fmla="*/ 0 h 100"/>
                <a:gd name="T2" fmla="*/ 0 w 65"/>
                <a:gd name="T3" fmla="*/ 4 h 100"/>
                <a:gd name="T4" fmla="*/ 2 w 65"/>
                <a:gd name="T5" fmla="*/ 9 h 100"/>
                <a:gd name="T6" fmla="*/ 55 w 65"/>
                <a:gd name="T7" fmla="*/ 100 h 100"/>
                <a:gd name="T8" fmla="*/ 64 w 65"/>
                <a:gd name="T9" fmla="*/ 96 h 100"/>
                <a:gd name="T10" fmla="*/ 9 w 65"/>
                <a:gd name="T11" fmla="*/ 0 h 100"/>
              </a:gdLst>
              <a:ahLst/>
              <a:cxnLst>
                <a:cxn ang="0">
                  <a:pos x="T0" y="T1"/>
                </a:cxn>
                <a:cxn ang="0">
                  <a:pos x="T2" y="T3"/>
                </a:cxn>
                <a:cxn ang="0">
                  <a:pos x="T4" y="T5"/>
                </a:cxn>
                <a:cxn ang="0">
                  <a:pos x="T6" y="T7"/>
                </a:cxn>
                <a:cxn ang="0">
                  <a:pos x="T8" y="T9"/>
                </a:cxn>
                <a:cxn ang="0">
                  <a:pos x="T10" y="T11"/>
                </a:cxn>
              </a:cxnLst>
              <a:rect l="0" t="0" r="r" b="b"/>
              <a:pathLst>
                <a:path w="65" h="100">
                  <a:moveTo>
                    <a:pt x="9" y="0"/>
                  </a:moveTo>
                  <a:lnTo>
                    <a:pt x="0" y="4"/>
                  </a:lnTo>
                  <a:lnTo>
                    <a:pt x="2" y="9"/>
                  </a:lnTo>
                  <a:lnTo>
                    <a:pt x="55" y="100"/>
                  </a:lnTo>
                  <a:lnTo>
                    <a:pt x="64" y="96"/>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20" name="Freeform 319"/>
            <p:cNvSpPr>
              <a:spLocks/>
            </p:cNvSpPr>
            <p:nvPr/>
          </p:nvSpPr>
          <p:spPr bwMode="auto">
            <a:xfrm>
              <a:off x="6149" y="2146"/>
              <a:ext cx="60" cy="105"/>
            </a:xfrm>
            <a:custGeom>
              <a:avLst/>
              <a:gdLst>
                <a:gd name="T0" fmla="*/ 9 w 60"/>
                <a:gd name="T1" fmla="*/ 0 h 105"/>
                <a:gd name="T2" fmla="*/ 0 w 60"/>
                <a:gd name="T3" fmla="*/ 4 h 105"/>
                <a:gd name="T4" fmla="*/ 47 w 60"/>
                <a:gd name="T5" fmla="*/ 100 h 105"/>
                <a:gd name="T6" fmla="*/ 50 w 60"/>
                <a:gd name="T7" fmla="*/ 103 h 105"/>
                <a:gd name="T8" fmla="*/ 55 w 60"/>
                <a:gd name="T9" fmla="*/ 105 h 105"/>
                <a:gd name="T10" fmla="*/ 60 w 60"/>
                <a:gd name="T11" fmla="*/ 100 h 105"/>
                <a:gd name="T12" fmla="*/ 9 w 60"/>
                <a:gd name="T13" fmla="*/ 0 h 105"/>
              </a:gdLst>
              <a:ahLst/>
              <a:cxnLst>
                <a:cxn ang="0">
                  <a:pos x="T0" y="T1"/>
                </a:cxn>
                <a:cxn ang="0">
                  <a:pos x="T2" y="T3"/>
                </a:cxn>
                <a:cxn ang="0">
                  <a:pos x="T4" y="T5"/>
                </a:cxn>
                <a:cxn ang="0">
                  <a:pos x="T6" y="T7"/>
                </a:cxn>
                <a:cxn ang="0">
                  <a:pos x="T8" y="T9"/>
                </a:cxn>
                <a:cxn ang="0">
                  <a:pos x="T10" y="T11"/>
                </a:cxn>
                <a:cxn ang="0">
                  <a:pos x="T12" y="T13"/>
                </a:cxn>
              </a:cxnLst>
              <a:rect l="0" t="0" r="r" b="b"/>
              <a:pathLst>
                <a:path w="60" h="105">
                  <a:moveTo>
                    <a:pt x="9" y="0"/>
                  </a:moveTo>
                  <a:lnTo>
                    <a:pt x="0" y="4"/>
                  </a:lnTo>
                  <a:lnTo>
                    <a:pt x="47" y="100"/>
                  </a:lnTo>
                  <a:lnTo>
                    <a:pt x="50" y="103"/>
                  </a:lnTo>
                  <a:lnTo>
                    <a:pt x="55" y="105"/>
                  </a:lnTo>
                  <a:lnTo>
                    <a:pt x="60" y="100"/>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21" name="Freeform 320"/>
            <p:cNvSpPr>
              <a:spLocks/>
            </p:cNvSpPr>
            <p:nvPr/>
          </p:nvSpPr>
          <p:spPr bwMode="auto">
            <a:xfrm>
              <a:off x="6156" y="2210"/>
              <a:ext cx="48" cy="39"/>
            </a:xfrm>
            <a:custGeom>
              <a:avLst/>
              <a:gdLst>
                <a:gd name="T0" fmla="*/ 4 w 48"/>
                <a:gd name="T1" fmla="*/ 0 h 39"/>
                <a:gd name="T2" fmla="*/ 0 w 48"/>
                <a:gd name="T3" fmla="*/ 7 h 39"/>
                <a:gd name="T4" fmla="*/ 4 w 48"/>
                <a:gd name="T5" fmla="*/ 11 h 39"/>
                <a:gd name="T6" fmla="*/ 43 w 48"/>
                <a:gd name="T7" fmla="*/ 38 h 39"/>
                <a:gd name="T8" fmla="*/ 48 w 48"/>
                <a:gd name="T9" fmla="*/ 28 h 39"/>
                <a:gd name="T10" fmla="*/ 4 w 48"/>
                <a:gd name="T11" fmla="*/ 0 h 39"/>
              </a:gdLst>
              <a:ahLst/>
              <a:cxnLst>
                <a:cxn ang="0">
                  <a:pos x="T0" y="T1"/>
                </a:cxn>
                <a:cxn ang="0">
                  <a:pos x="T2" y="T3"/>
                </a:cxn>
                <a:cxn ang="0">
                  <a:pos x="T4" y="T5"/>
                </a:cxn>
                <a:cxn ang="0">
                  <a:pos x="T6" y="T7"/>
                </a:cxn>
                <a:cxn ang="0">
                  <a:pos x="T8" y="T9"/>
                </a:cxn>
                <a:cxn ang="0">
                  <a:pos x="T10" y="T11"/>
                </a:cxn>
              </a:cxnLst>
              <a:rect l="0" t="0" r="r" b="b"/>
              <a:pathLst>
                <a:path w="48" h="39">
                  <a:moveTo>
                    <a:pt x="4" y="0"/>
                  </a:moveTo>
                  <a:lnTo>
                    <a:pt x="0" y="7"/>
                  </a:lnTo>
                  <a:lnTo>
                    <a:pt x="4" y="11"/>
                  </a:lnTo>
                  <a:lnTo>
                    <a:pt x="43" y="38"/>
                  </a:lnTo>
                  <a:lnTo>
                    <a:pt x="48" y="28"/>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22" name="Freeform 321"/>
            <p:cNvSpPr>
              <a:spLocks/>
            </p:cNvSpPr>
            <p:nvPr/>
          </p:nvSpPr>
          <p:spPr bwMode="auto">
            <a:xfrm>
              <a:off x="6161" y="2213"/>
              <a:ext cx="38" cy="36"/>
            </a:xfrm>
            <a:custGeom>
              <a:avLst/>
              <a:gdLst>
                <a:gd name="T0" fmla="*/ 4 w 38"/>
                <a:gd name="T1" fmla="*/ 0 h 36"/>
                <a:gd name="T2" fmla="*/ 0 w 38"/>
                <a:gd name="T3" fmla="*/ 9 h 36"/>
                <a:gd name="T4" fmla="*/ 31 w 38"/>
                <a:gd name="T5" fmla="*/ 36 h 36"/>
                <a:gd name="T6" fmla="*/ 38 w 38"/>
                <a:gd name="T7" fmla="*/ 28 h 36"/>
                <a:gd name="T8" fmla="*/ 4 w 38"/>
                <a:gd name="T9" fmla="*/ 0 h 36"/>
              </a:gdLst>
              <a:ahLst/>
              <a:cxnLst>
                <a:cxn ang="0">
                  <a:pos x="T0" y="T1"/>
                </a:cxn>
                <a:cxn ang="0">
                  <a:pos x="T2" y="T3"/>
                </a:cxn>
                <a:cxn ang="0">
                  <a:pos x="T4" y="T5"/>
                </a:cxn>
                <a:cxn ang="0">
                  <a:pos x="T6" y="T7"/>
                </a:cxn>
                <a:cxn ang="0">
                  <a:pos x="T8" y="T9"/>
                </a:cxn>
              </a:cxnLst>
              <a:rect l="0" t="0" r="r" b="b"/>
              <a:pathLst>
                <a:path w="38" h="36">
                  <a:moveTo>
                    <a:pt x="4" y="0"/>
                  </a:moveTo>
                  <a:lnTo>
                    <a:pt x="0" y="9"/>
                  </a:lnTo>
                  <a:lnTo>
                    <a:pt x="31" y="36"/>
                  </a:lnTo>
                  <a:lnTo>
                    <a:pt x="38" y="28"/>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23" name="Freeform 322"/>
            <p:cNvSpPr>
              <a:spLocks/>
            </p:cNvSpPr>
            <p:nvPr/>
          </p:nvSpPr>
          <p:spPr bwMode="auto">
            <a:xfrm>
              <a:off x="7742" y="1958"/>
              <a:ext cx="32" cy="36"/>
            </a:xfrm>
            <a:custGeom>
              <a:avLst/>
              <a:gdLst>
                <a:gd name="T0" fmla="*/ 24 w 32"/>
                <a:gd name="T1" fmla="*/ 0 h 36"/>
                <a:gd name="T2" fmla="*/ 19 w 32"/>
                <a:gd name="T3" fmla="*/ 4 h 36"/>
                <a:gd name="T4" fmla="*/ 0 w 32"/>
                <a:gd name="T5" fmla="*/ 28 h 36"/>
                <a:gd name="T6" fmla="*/ 7 w 32"/>
                <a:gd name="T7" fmla="*/ 36 h 36"/>
                <a:gd name="T8" fmla="*/ 31 w 32"/>
                <a:gd name="T9" fmla="*/ 7 h 36"/>
                <a:gd name="T10" fmla="*/ 24 w 32"/>
                <a:gd name="T11" fmla="*/ 0 h 36"/>
              </a:gdLst>
              <a:ahLst/>
              <a:cxnLst>
                <a:cxn ang="0">
                  <a:pos x="T0" y="T1"/>
                </a:cxn>
                <a:cxn ang="0">
                  <a:pos x="T2" y="T3"/>
                </a:cxn>
                <a:cxn ang="0">
                  <a:pos x="T4" y="T5"/>
                </a:cxn>
                <a:cxn ang="0">
                  <a:pos x="T6" y="T7"/>
                </a:cxn>
                <a:cxn ang="0">
                  <a:pos x="T8" y="T9"/>
                </a:cxn>
                <a:cxn ang="0">
                  <a:pos x="T10" y="T11"/>
                </a:cxn>
              </a:cxnLst>
              <a:rect l="0" t="0" r="r" b="b"/>
              <a:pathLst>
                <a:path w="32" h="36">
                  <a:moveTo>
                    <a:pt x="24" y="0"/>
                  </a:moveTo>
                  <a:lnTo>
                    <a:pt x="19" y="4"/>
                  </a:lnTo>
                  <a:lnTo>
                    <a:pt x="0" y="28"/>
                  </a:lnTo>
                  <a:lnTo>
                    <a:pt x="7" y="36"/>
                  </a:lnTo>
                  <a:lnTo>
                    <a:pt x="31" y="7"/>
                  </a:lnTo>
                  <a:lnTo>
                    <a:pt x="2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24" name="Freeform 323"/>
            <p:cNvSpPr>
              <a:spLocks/>
            </p:cNvSpPr>
            <p:nvPr/>
          </p:nvSpPr>
          <p:spPr bwMode="auto">
            <a:xfrm>
              <a:off x="7733" y="1961"/>
              <a:ext cx="36" cy="31"/>
            </a:xfrm>
            <a:custGeom>
              <a:avLst/>
              <a:gdLst>
                <a:gd name="T0" fmla="*/ 31 w 36"/>
                <a:gd name="T1" fmla="*/ 0 h 31"/>
                <a:gd name="T2" fmla="*/ 4 w 36"/>
                <a:gd name="T3" fmla="*/ 19 h 31"/>
                <a:gd name="T4" fmla="*/ 2 w 36"/>
                <a:gd name="T5" fmla="*/ 21 h 31"/>
                <a:gd name="T6" fmla="*/ 0 w 36"/>
                <a:gd name="T7" fmla="*/ 26 h 31"/>
                <a:gd name="T8" fmla="*/ 7 w 36"/>
                <a:gd name="T9" fmla="*/ 31 h 31"/>
                <a:gd name="T10" fmla="*/ 36 w 36"/>
                <a:gd name="T11" fmla="*/ 9 h 31"/>
                <a:gd name="T12" fmla="*/ 31 w 36"/>
                <a:gd name="T13" fmla="*/ 0 h 31"/>
              </a:gdLst>
              <a:ahLst/>
              <a:cxnLst>
                <a:cxn ang="0">
                  <a:pos x="T0" y="T1"/>
                </a:cxn>
                <a:cxn ang="0">
                  <a:pos x="T2" y="T3"/>
                </a:cxn>
                <a:cxn ang="0">
                  <a:pos x="T4" y="T5"/>
                </a:cxn>
                <a:cxn ang="0">
                  <a:pos x="T6" y="T7"/>
                </a:cxn>
                <a:cxn ang="0">
                  <a:pos x="T8" y="T9"/>
                </a:cxn>
                <a:cxn ang="0">
                  <a:pos x="T10" y="T11"/>
                </a:cxn>
                <a:cxn ang="0">
                  <a:pos x="T12" y="T13"/>
                </a:cxn>
              </a:cxnLst>
              <a:rect l="0" t="0" r="r" b="b"/>
              <a:pathLst>
                <a:path w="36" h="31">
                  <a:moveTo>
                    <a:pt x="31" y="0"/>
                  </a:moveTo>
                  <a:lnTo>
                    <a:pt x="4" y="19"/>
                  </a:lnTo>
                  <a:lnTo>
                    <a:pt x="2" y="21"/>
                  </a:lnTo>
                  <a:lnTo>
                    <a:pt x="0" y="26"/>
                  </a:lnTo>
                  <a:lnTo>
                    <a:pt x="7" y="31"/>
                  </a:lnTo>
                  <a:lnTo>
                    <a:pt x="36" y="9"/>
                  </a:lnTo>
                  <a:lnTo>
                    <a:pt x="31"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25" name="Freeform 324"/>
            <p:cNvSpPr>
              <a:spLocks/>
            </p:cNvSpPr>
            <p:nvPr/>
          </p:nvSpPr>
          <p:spPr bwMode="auto">
            <a:xfrm>
              <a:off x="7735" y="1893"/>
              <a:ext cx="46" cy="94"/>
            </a:xfrm>
            <a:custGeom>
              <a:avLst/>
              <a:gdLst>
                <a:gd name="T0" fmla="*/ 35 w 46"/>
                <a:gd name="T1" fmla="*/ 0 h 94"/>
                <a:gd name="T2" fmla="*/ 33 w 46"/>
                <a:gd name="T3" fmla="*/ 4 h 94"/>
                <a:gd name="T4" fmla="*/ 0 w 46"/>
                <a:gd name="T5" fmla="*/ 88 h 94"/>
                <a:gd name="T6" fmla="*/ 9 w 46"/>
                <a:gd name="T7" fmla="*/ 93 h 94"/>
                <a:gd name="T8" fmla="*/ 45 w 46"/>
                <a:gd name="T9" fmla="*/ 4 h 94"/>
                <a:gd name="T10" fmla="*/ 35 w 46"/>
                <a:gd name="T11" fmla="*/ 0 h 94"/>
              </a:gdLst>
              <a:ahLst/>
              <a:cxnLst>
                <a:cxn ang="0">
                  <a:pos x="T0" y="T1"/>
                </a:cxn>
                <a:cxn ang="0">
                  <a:pos x="T2" y="T3"/>
                </a:cxn>
                <a:cxn ang="0">
                  <a:pos x="T4" y="T5"/>
                </a:cxn>
                <a:cxn ang="0">
                  <a:pos x="T6" y="T7"/>
                </a:cxn>
                <a:cxn ang="0">
                  <a:pos x="T8" y="T9"/>
                </a:cxn>
                <a:cxn ang="0">
                  <a:pos x="T10" y="T11"/>
                </a:cxn>
              </a:cxnLst>
              <a:rect l="0" t="0" r="r" b="b"/>
              <a:pathLst>
                <a:path w="46" h="94">
                  <a:moveTo>
                    <a:pt x="35" y="0"/>
                  </a:moveTo>
                  <a:lnTo>
                    <a:pt x="33" y="4"/>
                  </a:lnTo>
                  <a:lnTo>
                    <a:pt x="0" y="88"/>
                  </a:lnTo>
                  <a:lnTo>
                    <a:pt x="9" y="93"/>
                  </a:lnTo>
                  <a:lnTo>
                    <a:pt x="45" y="4"/>
                  </a:lnTo>
                  <a:lnTo>
                    <a:pt x="35"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26" name="Freeform 325"/>
            <p:cNvSpPr>
              <a:spLocks/>
            </p:cNvSpPr>
            <p:nvPr/>
          </p:nvSpPr>
          <p:spPr bwMode="auto">
            <a:xfrm>
              <a:off x="7733" y="1898"/>
              <a:ext cx="45" cy="89"/>
            </a:xfrm>
            <a:custGeom>
              <a:avLst/>
              <a:gdLst>
                <a:gd name="T0" fmla="*/ 36 w 45"/>
                <a:gd name="T1" fmla="*/ 0 h 89"/>
                <a:gd name="T2" fmla="*/ 0 w 45"/>
                <a:gd name="T3" fmla="*/ 79 h 89"/>
                <a:gd name="T4" fmla="*/ 0 w 45"/>
                <a:gd name="T5" fmla="*/ 86 h 89"/>
                <a:gd name="T6" fmla="*/ 7 w 45"/>
                <a:gd name="T7" fmla="*/ 88 h 89"/>
                <a:gd name="T8" fmla="*/ 45 w 45"/>
                <a:gd name="T9" fmla="*/ 4 h 89"/>
                <a:gd name="T10" fmla="*/ 36 w 45"/>
                <a:gd name="T11" fmla="*/ 0 h 89"/>
              </a:gdLst>
              <a:ahLst/>
              <a:cxnLst>
                <a:cxn ang="0">
                  <a:pos x="T0" y="T1"/>
                </a:cxn>
                <a:cxn ang="0">
                  <a:pos x="T2" y="T3"/>
                </a:cxn>
                <a:cxn ang="0">
                  <a:pos x="T4" y="T5"/>
                </a:cxn>
                <a:cxn ang="0">
                  <a:pos x="T6" y="T7"/>
                </a:cxn>
                <a:cxn ang="0">
                  <a:pos x="T8" y="T9"/>
                </a:cxn>
                <a:cxn ang="0">
                  <a:pos x="T10" y="T11"/>
                </a:cxn>
              </a:cxnLst>
              <a:rect l="0" t="0" r="r" b="b"/>
              <a:pathLst>
                <a:path w="45" h="89">
                  <a:moveTo>
                    <a:pt x="36" y="0"/>
                  </a:moveTo>
                  <a:lnTo>
                    <a:pt x="0" y="79"/>
                  </a:lnTo>
                  <a:lnTo>
                    <a:pt x="0" y="86"/>
                  </a:lnTo>
                  <a:lnTo>
                    <a:pt x="7" y="88"/>
                  </a:lnTo>
                  <a:lnTo>
                    <a:pt x="45" y="4"/>
                  </a:lnTo>
                  <a:lnTo>
                    <a:pt x="36"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27" name="Freeform 326"/>
            <p:cNvSpPr>
              <a:spLocks/>
            </p:cNvSpPr>
            <p:nvPr/>
          </p:nvSpPr>
          <p:spPr bwMode="auto">
            <a:xfrm>
              <a:off x="7733" y="1889"/>
              <a:ext cx="26" cy="91"/>
            </a:xfrm>
            <a:custGeom>
              <a:avLst/>
              <a:gdLst>
                <a:gd name="T0" fmla="*/ 26 w 26"/>
                <a:gd name="T1" fmla="*/ 0 h 91"/>
                <a:gd name="T2" fmla="*/ 19 w 26"/>
                <a:gd name="T3" fmla="*/ 0 h 91"/>
                <a:gd name="T4" fmla="*/ 16 w 26"/>
                <a:gd name="T5" fmla="*/ 2 h 91"/>
                <a:gd name="T6" fmla="*/ 16 w 26"/>
                <a:gd name="T7" fmla="*/ 4 h 91"/>
                <a:gd name="T8" fmla="*/ 0 w 26"/>
                <a:gd name="T9" fmla="*/ 91 h 91"/>
                <a:gd name="T10" fmla="*/ 9 w 26"/>
                <a:gd name="T11" fmla="*/ 91 h 91"/>
                <a:gd name="T12" fmla="*/ 26 w 26"/>
                <a:gd name="T13" fmla="*/ 0 h 91"/>
              </a:gdLst>
              <a:ahLst/>
              <a:cxnLst>
                <a:cxn ang="0">
                  <a:pos x="T0" y="T1"/>
                </a:cxn>
                <a:cxn ang="0">
                  <a:pos x="T2" y="T3"/>
                </a:cxn>
                <a:cxn ang="0">
                  <a:pos x="T4" y="T5"/>
                </a:cxn>
                <a:cxn ang="0">
                  <a:pos x="T6" y="T7"/>
                </a:cxn>
                <a:cxn ang="0">
                  <a:pos x="T8" y="T9"/>
                </a:cxn>
                <a:cxn ang="0">
                  <a:pos x="T10" y="T11"/>
                </a:cxn>
                <a:cxn ang="0">
                  <a:pos x="T12" y="T13"/>
                </a:cxn>
              </a:cxnLst>
              <a:rect l="0" t="0" r="r" b="b"/>
              <a:pathLst>
                <a:path w="26" h="91">
                  <a:moveTo>
                    <a:pt x="26" y="0"/>
                  </a:moveTo>
                  <a:lnTo>
                    <a:pt x="19" y="0"/>
                  </a:lnTo>
                  <a:lnTo>
                    <a:pt x="16" y="2"/>
                  </a:lnTo>
                  <a:lnTo>
                    <a:pt x="16" y="4"/>
                  </a:lnTo>
                  <a:lnTo>
                    <a:pt x="0" y="91"/>
                  </a:lnTo>
                  <a:lnTo>
                    <a:pt x="9" y="91"/>
                  </a:lnTo>
                  <a:lnTo>
                    <a:pt x="26"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28" name="Freeform 327"/>
            <p:cNvSpPr>
              <a:spLocks/>
            </p:cNvSpPr>
            <p:nvPr/>
          </p:nvSpPr>
          <p:spPr bwMode="auto">
            <a:xfrm>
              <a:off x="7725" y="1891"/>
              <a:ext cx="34" cy="99"/>
            </a:xfrm>
            <a:custGeom>
              <a:avLst/>
              <a:gdLst>
                <a:gd name="T0" fmla="*/ 23 w 34"/>
                <a:gd name="T1" fmla="*/ 0 h 99"/>
                <a:gd name="T2" fmla="*/ 0 w 34"/>
                <a:gd name="T3" fmla="*/ 91 h 99"/>
                <a:gd name="T4" fmla="*/ 0 w 34"/>
                <a:gd name="T5" fmla="*/ 98 h 99"/>
                <a:gd name="T6" fmla="*/ 7 w 34"/>
                <a:gd name="T7" fmla="*/ 98 h 99"/>
                <a:gd name="T8" fmla="*/ 33 w 34"/>
                <a:gd name="T9" fmla="*/ 4 h 99"/>
                <a:gd name="T10" fmla="*/ 23 w 34"/>
                <a:gd name="T11" fmla="*/ 0 h 99"/>
              </a:gdLst>
              <a:ahLst/>
              <a:cxnLst>
                <a:cxn ang="0">
                  <a:pos x="T0" y="T1"/>
                </a:cxn>
                <a:cxn ang="0">
                  <a:pos x="T2" y="T3"/>
                </a:cxn>
                <a:cxn ang="0">
                  <a:pos x="T4" y="T5"/>
                </a:cxn>
                <a:cxn ang="0">
                  <a:pos x="T6" y="T7"/>
                </a:cxn>
                <a:cxn ang="0">
                  <a:pos x="T8" y="T9"/>
                </a:cxn>
                <a:cxn ang="0">
                  <a:pos x="T10" y="T11"/>
                </a:cxn>
              </a:cxnLst>
              <a:rect l="0" t="0" r="r" b="b"/>
              <a:pathLst>
                <a:path w="34" h="99">
                  <a:moveTo>
                    <a:pt x="23" y="0"/>
                  </a:moveTo>
                  <a:lnTo>
                    <a:pt x="0" y="91"/>
                  </a:lnTo>
                  <a:lnTo>
                    <a:pt x="0" y="98"/>
                  </a:lnTo>
                  <a:lnTo>
                    <a:pt x="7" y="98"/>
                  </a:lnTo>
                  <a:lnTo>
                    <a:pt x="33" y="4"/>
                  </a:lnTo>
                  <a:lnTo>
                    <a:pt x="23"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29" name="Freeform 328"/>
            <p:cNvSpPr>
              <a:spLocks/>
            </p:cNvSpPr>
            <p:nvPr/>
          </p:nvSpPr>
          <p:spPr bwMode="auto">
            <a:xfrm>
              <a:off x="7725" y="1807"/>
              <a:ext cx="34" cy="178"/>
            </a:xfrm>
            <a:custGeom>
              <a:avLst/>
              <a:gdLst>
                <a:gd name="T0" fmla="*/ 33 w 34"/>
                <a:gd name="T1" fmla="*/ 0 h 178"/>
                <a:gd name="T2" fmla="*/ 23 w 34"/>
                <a:gd name="T3" fmla="*/ 0 h 178"/>
                <a:gd name="T4" fmla="*/ 23 w 34"/>
                <a:gd name="T5" fmla="*/ 4 h 178"/>
                <a:gd name="T6" fmla="*/ 0 w 34"/>
                <a:gd name="T7" fmla="*/ 177 h 178"/>
                <a:gd name="T8" fmla="*/ 9 w 34"/>
                <a:gd name="T9" fmla="*/ 177 h 178"/>
                <a:gd name="T10" fmla="*/ 33 w 34"/>
                <a:gd name="T11" fmla="*/ 0 h 178"/>
              </a:gdLst>
              <a:ahLst/>
              <a:cxnLst>
                <a:cxn ang="0">
                  <a:pos x="T0" y="T1"/>
                </a:cxn>
                <a:cxn ang="0">
                  <a:pos x="T2" y="T3"/>
                </a:cxn>
                <a:cxn ang="0">
                  <a:pos x="T4" y="T5"/>
                </a:cxn>
                <a:cxn ang="0">
                  <a:pos x="T6" y="T7"/>
                </a:cxn>
                <a:cxn ang="0">
                  <a:pos x="T8" y="T9"/>
                </a:cxn>
                <a:cxn ang="0">
                  <a:pos x="T10" y="T11"/>
                </a:cxn>
              </a:cxnLst>
              <a:rect l="0" t="0" r="r" b="b"/>
              <a:pathLst>
                <a:path w="34" h="178">
                  <a:moveTo>
                    <a:pt x="33" y="0"/>
                  </a:moveTo>
                  <a:lnTo>
                    <a:pt x="23" y="0"/>
                  </a:lnTo>
                  <a:lnTo>
                    <a:pt x="23" y="4"/>
                  </a:lnTo>
                  <a:lnTo>
                    <a:pt x="0" y="177"/>
                  </a:lnTo>
                  <a:lnTo>
                    <a:pt x="9" y="177"/>
                  </a:lnTo>
                  <a:lnTo>
                    <a:pt x="33"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30" name="Freeform 329"/>
            <p:cNvSpPr>
              <a:spLocks/>
            </p:cNvSpPr>
            <p:nvPr/>
          </p:nvSpPr>
          <p:spPr bwMode="auto">
            <a:xfrm>
              <a:off x="7721" y="1812"/>
              <a:ext cx="38" cy="178"/>
            </a:xfrm>
            <a:custGeom>
              <a:avLst/>
              <a:gdLst>
                <a:gd name="T0" fmla="*/ 38 w 38"/>
                <a:gd name="T1" fmla="*/ 0 h 178"/>
                <a:gd name="T2" fmla="*/ 28 w 38"/>
                <a:gd name="T3" fmla="*/ 0 h 178"/>
                <a:gd name="T4" fmla="*/ 0 w 38"/>
                <a:gd name="T5" fmla="*/ 172 h 178"/>
                <a:gd name="T6" fmla="*/ 0 w 38"/>
                <a:gd name="T7" fmla="*/ 177 h 178"/>
                <a:gd name="T8" fmla="*/ 9 w 38"/>
                <a:gd name="T9" fmla="*/ 177 h 178"/>
                <a:gd name="T10" fmla="*/ 38 w 38"/>
                <a:gd name="T11" fmla="*/ 0 h 178"/>
              </a:gdLst>
              <a:ahLst/>
              <a:cxnLst>
                <a:cxn ang="0">
                  <a:pos x="T0" y="T1"/>
                </a:cxn>
                <a:cxn ang="0">
                  <a:pos x="T2" y="T3"/>
                </a:cxn>
                <a:cxn ang="0">
                  <a:pos x="T4" y="T5"/>
                </a:cxn>
                <a:cxn ang="0">
                  <a:pos x="T6" y="T7"/>
                </a:cxn>
                <a:cxn ang="0">
                  <a:pos x="T8" y="T9"/>
                </a:cxn>
                <a:cxn ang="0">
                  <a:pos x="T10" y="T11"/>
                </a:cxn>
              </a:cxnLst>
              <a:rect l="0" t="0" r="r" b="b"/>
              <a:pathLst>
                <a:path w="38" h="178">
                  <a:moveTo>
                    <a:pt x="38" y="0"/>
                  </a:moveTo>
                  <a:lnTo>
                    <a:pt x="28" y="0"/>
                  </a:lnTo>
                  <a:lnTo>
                    <a:pt x="0" y="172"/>
                  </a:lnTo>
                  <a:lnTo>
                    <a:pt x="0" y="177"/>
                  </a:lnTo>
                  <a:lnTo>
                    <a:pt x="9" y="177"/>
                  </a:lnTo>
                  <a:lnTo>
                    <a:pt x="38"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31" name="Freeform 330"/>
            <p:cNvSpPr>
              <a:spLocks/>
            </p:cNvSpPr>
            <p:nvPr/>
          </p:nvSpPr>
          <p:spPr bwMode="auto">
            <a:xfrm>
              <a:off x="7718" y="1901"/>
              <a:ext cx="20" cy="84"/>
            </a:xfrm>
            <a:custGeom>
              <a:avLst/>
              <a:gdLst>
                <a:gd name="T0" fmla="*/ 9 w 20"/>
                <a:gd name="T1" fmla="*/ 0 h 84"/>
                <a:gd name="T2" fmla="*/ 0 w 20"/>
                <a:gd name="T3" fmla="*/ 0 h 84"/>
                <a:gd name="T4" fmla="*/ 0 w 20"/>
                <a:gd name="T5" fmla="*/ 4 h 84"/>
                <a:gd name="T6" fmla="*/ 2 w 20"/>
                <a:gd name="T7" fmla="*/ 83 h 84"/>
                <a:gd name="T8" fmla="*/ 12 w 20"/>
                <a:gd name="T9" fmla="*/ 83 h 84"/>
                <a:gd name="T10" fmla="*/ 9 w 20"/>
                <a:gd name="T11" fmla="*/ 0 h 84"/>
              </a:gdLst>
              <a:ahLst/>
              <a:cxnLst>
                <a:cxn ang="0">
                  <a:pos x="T0" y="T1"/>
                </a:cxn>
                <a:cxn ang="0">
                  <a:pos x="T2" y="T3"/>
                </a:cxn>
                <a:cxn ang="0">
                  <a:pos x="T4" y="T5"/>
                </a:cxn>
                <a:cxn ang="0">
                  <a:pos x="T6" y="T7"/>
                </a:cxn>
                <a:cxn ang="0">
                  <a:pos x="T8" y="T9"/>
                </a:cxn>
                <a:cxn ang="0">
                  <a:pos x="T10" y="T11"/>
                </a:cxn>
              </a:cxnLst>
              <a:rect l="0" t="0" r="r" b="b"/>
              <a:pathLst>
                <a:path w="20" h="84">
                  <a:moveTo>
                    <a:pt x="9" y="0"/>
                  </a:moveTo>
                  <a:lnTo>
                    <a:pt x="0" y="0"/>
                  </a:lnTo>
                  <a:lnTo>
                    <a:pt x="0" y="4"/>
                  </a:lnTo>
                  <a:lnTo>
                    <a:pt x="2" y="83"/>
                  </a:lnTo>
                  <a:lnTo>
                    <a:pt x="12" y="83"/>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32" name="Freeform 331"/>
            <p:cNvSpPr>
              <a:spLocks/>
            </p:cNvSpPr>
            <p:nvPr/>
          </p:nvSpPr>
          <p:spPr bwMode="auto">
            <a:xfrm>
              <a:off x="7716" y="1906"/>
              <a:ext cx="20" cy="76"/>
            </a:xfrm>
            <a:custGeom>
              <a:avLst/>
              <a:gdLst>
                <a:gd name="T0" fmla="*/ 12 w 20"/>
                <a:gd name="T1" fmla="*/ 0 h 76"/>
                <a:gd name="T2" fmla="*/ 2 w 20"/>
                <a:gd name="T3" fmla="*/ 0 h 76"/>
                <a:gd name="T4" fmla="*/ 0 w 20"/>
                <a:gd name="T5" fmla="*/ 71 h 76"/>
                <a:gd name="T6" fmla="*/ 0 w 20"/>
                <a:gd name="T7" fmla="*/ 76 h 76"/>
                <a:gd name="T8" fmla="*/ 9 w 20"/>
                <a:gd name="T9" fmla="*/ 76 h 76"/>
                <a:gd name="T10" fmla="*/ 12 w 20"/>
                <a:gd name="T11" fmla="*/ 0 h 76"/>
              </a:gdLst>
              <a:ahLst/>
              <a:cxnLst>
                <a:cxn ang="0">
                  <a:pos x="T0" y="T1"/>
                </a:cxn>
                <a:cxn ang="0">
                  <a:pos x="T2" y="T3"/>
                </a:cxn>
                <a:cxn ang="0">
                  <a:pos x="T4" y="T5"/>
                </a:cxn>
                <a:cxn ang="0">
                  <a:pos x="T6" y="T7"/>
                </a:cxn>
                <a:cxn ang="0">
                  <a:pos x="T8" y="T9"/>
                </a:cxn>
                <a:cxn ang="0">
                  <a:pos x="T10" y="T11"/>
                </a:cxn>
              </a:cxnLst>
              <a:rect l="0" t="0" r="r" b="b"/>
              <a:pathLst>
                <a:path w="20" h="76">
                  <a:moveTo>
                    <a:pt x="12" y="0"/>
                  </a:moveTo>
                  <a:lnTo>
                    <a:pt x="2" y="0"/>
                  </a:lnTo>
                  <a:lnTo>
                    <a:pt x="0" y="71"/>
                  </a:lnTo>
                  <a:lnTo>
                    <a:pt x="0" y="76"/>
                  </a:lnTo>
                  <a:lnTo>
                    <a:pt x="9" y="76"/>
                  </a:lnTo>
                  <a:lnTo>
                    <a:pt x="12"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33" name="Freeform 332"/>
            <p:cNvSpPr>
              <a:spLocks/>
            </p:cNvSpPr>
            <p:nvPr/>
          </p:nvSpPr>
          <p:spPr bwMode="auto">
            <a:xfrm>
              <a:off x="7699" y="1798"/>
              <a:ext cx="27" cy="180"/>
            </a:xfrm>
            <a:custGeom>
              <a:avLst/>
              <a:gdLst>
                <a:gd name="T0" fmla="*/ 9 w 27"/>
                <a:gd name="T1" fmla="*/ 0 h 180"/>
                <a:gd name="T2" fmla="*/ 0 w 27"/>
                <a:gd name="T3" fmla="*/ 0 h 180"/>
                <a:gd name="T4" fmla="*/ 0 w 27"/>
                <a:gd name="T5" fmla="*/ 4 h 180"/>
                <a:gd name="T6" fmla="*/ 16 w 27"/>
                <a:gd name="T7" fmla="*/ 180 h 180"/>
                <a:gd name="T8" fmla="*/ 26 w 27"/>
                <a:gd name="T9" fmla="*/ 180 h 180"/>
                <a:gd name="T10" fmla="*/ 9 w 27"/>
                <a:gd name="T11" fmla="*/ 0 h 180"/>
              </a:gdLst>
              <a:ahLst/>
              <a:cxnLst>
                <a:cxn ang="0">
                  <a:pos x="T0" y="T1"/>
                </a:cxn>
                <a:cxn ang="0">
                  <a:pos x="T2" y="T3"/>
                </a:cxn>
                <a:cxn ang="0">
                  <a:pos x="T4" y="T5"/>
                </a:cxn>
                <a:cxn ang="0">
                  <a:pos x="T6" y="T7"/>
                </a:cxn>
                <a:cxn ang="0">
                  <a:pos x="T8" y="T9"/>
                </a:cxn>
                <a:cxn ang="0">
                  <a:pos x="T10" y="T11"/>
                </a:cxn>
              </a:cxnLst>
              <a:rect l="0" t="0" r="r" b="b"/>
              <a:pathLst>
                <a:path w="27" h="180">
                  <a:moveTo>
                    <a:pt x="9" y="0"/>
                  </a:moveTo>
                  <a:lnTo>
                    <a:pt x="0" y="0"/>
                  </a:lnTo>
                  <a:lnTo>
                    <a:pt x="0" y="4"/>
                  </a:lnTo>
                  <a:lnTo>
                    <a:pt x="16" y="180"/>
                  </a:lnTo>
                  <a:lnTo>
                    <a:pt x="26" y="180"/>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34" name="Freeform 333"/>
            <p:cNvSpPr>
              <a:spLocks/>
            </p:cNvSpPr>
            <p:nvPr/>
          </p:nvSpPr>
          <p:spPr bwMode="auto">
            <a:xfrm>
              <a:off x="7699" y="1802"/>
              <a:ext cx="22" cy="185"/>
            </a:xfrm>
            <a:custGeom>
              <a:avLst/>
              <a:gdLst>
                <a:gd name="T0" fmla="*/ 9 w 22"/>
                <a:gd name="T1" fmla="*/ 0 h 185"/>
                <a:gd name="T2" fmla="*/ 0 w 22"/>
                <a:gd name="T3" fmla="*/ 0 h 185"/>
                <a:gd name="T4" fmla="*/ 11 w 22"/>
                <a:gd name="T5" fmla="*/ 180 h 185"/>
                <a:gd name="T6" fmla="*/ 11 w 22"/>
                <a:gd name="T7" fmla="*/ 184 h 185"/>
                <a:gd name="T8" fmla="*/ 21 w 22"/>
                <a:gd name="T9" fmla="*/ 184 h 185"/>
                <a:gd name="T10" fmla="*/ 9 w 22"/>
                <a:gd name="T11" fmla="*/ 0 h 185"/>
              </a:gdLst>
              <a:ahLst/>
              <a:cxnLst>
                <a:cxn ang="0">
                  <a:pos x="T0" y="T1"/>
                </a:cxn>
                <a:cxn ang="0">
                  <a:pos x="T2" y="T3"/>
                </a:cxn>
                <a:cxn ang="0">
                  <a:pos x="T4" y="T5"/>
                </a:cxn>
                <a:cxn ang="0">
                  <a:pos x="T6" y="T7"/>
                </a:cxn>
                <a:cxn ang="0">
                  <a:pos x="T8" y="T9"/>
                </a:cxn>
                <a:cxn ang="0">
                  <a:pos x="T10" y="T11"/>
                </a:cxn>
              </a:cxnLst>
              <a:rect l="0" t="0" r="r" b="b"/>
              <a:pathLst>
                <a:path w="22" h="185">
                  <a:moveTo>
                    <a:pt x="9" y="0"/>
                  </a:moveTo>
                  <a:lnTo>
                    <a:pt x="0" y="0"/>
                  </a:lnTo>
                  <a:lnTo>
                    <a:pt x="11" y="180"/>
                  </a:lnTo>
                  <a:lnTo>
                    <a:pt x="11" y="184"/>
                  </a:lnTo>
                  <a:lnTo>
                    <a:pt x="21" y="184"/>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35" name="Freeform 334"/>
            <p:cNvSpPr>
              <a:spLocks/>
            </p:cNvSpPr>
            <p:nvPr/>
          </p:nvSpPr>
          <p:spPr bwMode="auto">
            <a:xfrm>
              <a:off x="7690" y="1865"/>
              <a:ext cx="31" cy="117"/>
            </a:xfrm>
            <a:custGeom>
              <a:avLst/>
              <a:gdLst>
                <a:gd name="T0" fmla="*/ 9 w 31"/>
                <a:gd name="T1" fmla="*/ 0 h 117"/>
                <a:gd name="T2" fmla="*/ 0 w 31"/>
                <a:gd name="T3" fmla="*/ 0 h 117"/>
                <a:gd name="T4" fmla="*/ 0 w 31"/>
                <a:gd name="T5" fmla="*/ 4 h 117"/>
                <a:gd name="T6" fmla="*/ 21 w 31"/>
                <a:gd name="T7" fmla="*/ 117 h 117"/>
                <a:gd name="T8" fmla="*/ 31 w 31"/>
                <a:gd name="T9" fmla="*/ 117 h 117"/>
                <a:gd name="T10" fmla="*/ 9 w 31"/>
                <a:gd name="T11" fmla="*/ 0 h 117"/>
              </a:gdLst>
              <a:ahLst/>
              <a:cxnLst>
                <a:cxn ang="0">
                  <a:pos x="T0" y="T1"/>
                </a:cxn>
                <a:cxn ang="0">
                  <a:pos x="T2" y="T3"/>
                </a:cxn>
                <a:cxn ang="0">
                  <a:pos x="T4" y="T5"/>
                </a:cxn>
                <a:cxn ang="0">
                  <a:pos x="T6" y="T7"/>
                </a:cxn>
                <a:cxn ang="0">
                  <a:pos x="T8" y="T9"/>
                </a:cxn>
                <a:cxn ang="0">
                  <a:pos x="T10" y="T11"/>
                </a:cxn>
              </a:cxnLst>
              <a:rect l="0" t="0" r="r" b="b"/>
              <a:pathLst>
                <a:path w="31" h="117">
                  <a:moveTo>
                    <a:pt x="9" y="0"/>
                  </a:moveTo>
                  <a:lnTo>
                    <a:pt x="0" y="0"/>
                  </a:lnTo>
                  <a:lnTo>
                    <a:pt x="0" y="4"/>
                  </a:lnTo>
                  <a:lnTo>
                    <a:pt x="21" y="117"/>
                  </a:lnTo>
                  <a:lnTo>
                    <a:pt x="31" y="117"/>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36" name="Freeform 335"/>
            <p:cNvSpPr>
              <a:spLocks/>
            </p:cNvSpPr>
            <p:nvPr/>
          </p:nvSpPr>
          <p:spPr bwMode="auto">
            <a:xfrm>
              <a:off x="7690" y="1870"/>
              <a:ext cx="24" cy="112"/>
            </a:xfrm>
            <a:custGeom>
              <a:avLst/>
              <a:gdLst>
                <a:gd name="T0" fmla="*/ 9 w 24"/>
                <a:gd name="T1" fmla="*/ 0 h 112"/>
                <a:gd name="T2" fmla="*/ 0 w 24"/>
                <a:gd name="T3" fmla="*/ 0 h 112"/>
                <a:gd name="T4" fmla="*/ 14 w 24"/>
                <a:gd name="T5" fmla="*/ 107 h 112"/>
                <a:gd name="T6" fmla="*/ 14 w 24"/>
                <a:gd name="T7" fmla="*/ 110 h 112"/>
                <a:gd name="T8" fmla="*/ 16 w 24"/>
                <a:gd name="T9" fmla="*/ 112 h 112"/>
                <a:gd name="T10" fmla="*/ 23 w 24"/>
                <a:gd name="T11" fmla="*/ 112 h 112"/>
                <a:gd name="T12" fmla="*/ 9 w 24"/>
                <a:gd name="T13" fmla="*/ 0 h 112"/>
              </a:gdLst>
              <a:ahLst/>
              <a:cxnLst>
                <a:cxn ang="0">
                  <a:pos x="T0" y="T1"/>
                </a:cxn>
                <a:cxn ang="0">
                  <a:pos x="T2" y="T3"/>
                </a:cxn>
                <a:cxn ang="0">
                  <a:pos x="T4" y="T5"/>
                </a:cxn>
                <a:cxn ang="0">
                  <a:pos x="T6" y="T7"/>
                </a:cxn>
                <a:cxn ang="0">
                  <a:pos x="T8" y="T9"/>
                </a:cxn>
                <a:cxn ang="0">
                  <a:pos x="T10" y="T11"/>
                </a:cxn>
                <a:cxn ang="0">
                  <a:pos x="T12" y="T13"/>
                </a:cxn>
              </a:cxnLst>
              <a:rect l="0" t="0" r="r" b="b"/>
              <a:pathLst>
                <a:path w="24" h="112">
                  <a:moveTo>
                    <a:pt x="9" y="0"/>
                  </a:moveTo>
                  <a:lnTo>
                    <a:pt x="0" y="0"/>
                  </a:lnTo>
                  <a:lnTo>
                    <a:pt x="14" y="107"/>
                  </a:lnTo>
                  <a:lnTo>
                    <a:pt x="14" y="110"/>
                  </a:lnTo>
                  <a:lnTo>
                    <a:pt x="16" y="112"/>
                  </a:lnTo>
                  <a:lnTo>
                    <a:pt x="23" y="112"/>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37" name="Freeform 336"/>
            <p:cNvSpPr>
              <a:spLocks/>
            </p:cNvSpPr>
            <p:nvPr/>
          </p:nvSpPr>
          <p:spPr bwMode="auto">
            <a:xfrm>
              <a:off x="7692" y="1932"/>
              <a:ext cx="21" cy="48"/>
            </a:xfrm>
            <a:custGeom>
              <a:avLst/>
              <a:gdLst>
                <a:gd name="T0" fmla="*/ 7 w 21"/>
                <a:gd name="T1" fmla="*/ 0 h 48"/>
                <a:gd name="T2" fmla="*/ 0 w 21"/>
                <a:gd name="T3" fmla="*/ 2 h 48"/>
                <a:gd name="T4" fmla="*/ 0 w 21"/>
                <a:gd name="T5" fmla="*/ 7 h 48"/>
                <a:gd name="T6" fmla="*/ 12 w 21"/>
                <a:gd name="T7" fmla="*/ 47 h 48"/>
                <a:gd name="T8" fmla="*/ 21 w 21"/>
                <a:gd name="T9" fmla="*/ 43 h 48"/>
                <a:gd name="T10" fmla="*/ 7 w 21"/>
                <a:gd name="T11" fmla="*/ 0 h 48"/>
              </a:gdLst>
              <a:ahLst/>
              <a:cxnLst>
                <a:cxn ang="0">
                  <a:pos x="T0" y="T1"/>
                </a:cxn>
                <a:cxn ang="0">
                  <a:pos x="T2" y="T3"/>
                </a:cxn>
                <a:cxn ang="0">
                  <a:pos x="T4" y="T5"/>
                </a:cxn>
                <a:cxn ang="0">
                  <a:pos x="T6" y="T7"/>
                </a:cxn>
                <a:cxn ang="0">
                  <a:pos x="T8" y="T9"/>
                </a:cxn>
                <a:cxn ang="0">
                  <a:pos x="T10" y="T11"/>
                </a:cxn>
              </a:cxnLst>
              <a:rect l="0" t="0" r="r" b="b"/>
              <a:pathLst>
                <a:path w="21" h="48">
                  <a:moveTo>
                    <a:pt x="7" y="0"/>
                  </a:moveTo>
                  <a:lnTo>
                    <a:pt x="0" y="2"/>
                  </a:lnTo>
                  <a:lnTo>
                    <a:pt x="0" y="7"/>
                  </a:lnTo>
                  <a:lnTo>
                    <a:pt x="12" y="47"/>
                  </a:lnTo>
                  <a:lnTo>
                    <a:pt x="21" y="43"/>
                  </a:lnTo>
                  <a:lnTo>
                    <a:pt x="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38" name="Freeform 337"/>
            <p:cNvSpPr>
              <a:spLocks/>
            </p:cNvSpPr>
            <p:nvPr/>
          </p:nvSpPr>
          <p:spPr bwMode="auto">
            <a:xfrm>
              <a:off x="7692" y="1937"/>
              <a:ext cx="20" cy="48"/>
            </a:xfrm>
            <a:custGeom>
              <a:avLst/>
              <a:gdLst>
                <a:gd name="T0" fmla="*/ 9 w 20"/>
                <a:gd name="T1" fmla="*/ 0 h 48"/>
                <a:gd name="T2" fmla="*/ 0 w 20"/>
                <a:gd name="T3" fmla="*/ 0 h 48"/>
                <a:gd name="T4" fmla="*/ 9 w 20"/>
                <a:gd name="T5" fmla="*/ 40 h 48"/>
                <a:gd name="T6" fmla="*/ 9 w 20"/>
                <a:gd name="T7" fmla="*/ 43 h 48"/>
                <a:gd name="T8" fmla="*/ 12 w 20"/>
                <a:gd name="T9" fmla="*/ 47 h 48"/>
                <a:gd name="T10" fmla="*/ 19 w 20"/>
                <a:gd name="T11" fmla="*/ 43 h 48"/>
                <a:gd name="T12" fmla="*/ 9 w 20"/>
                <a:gd name="T13" fmla="*/ 0 h 48"/>
              </a:gdLst>
              <a:ahLst/>
              <a:cxnLst>
                <a:cxn ang="0">
                  <a:pos x="T0" y="T1"/>
                </a:cxn>
                <a:cxn ang="0">
                  <a:pos x="T2" y="T3"/>
                </a:cxn>
                <a:cxn ang="0">
                  <a:pos x="T4" y="T5"/>
                </a:cxn>
                <a:cxn ang="0">
                  <a:pos x="T6" y="T7"/>
                </a:cxn>
                <a:cxn ang="0">
                  <a:pos x="T8" y="T9"/>
                </a:cxn>
                <a:cxn ang="0">
                  <a:pos x="T10" y="T11"/>
                </a:cxn>
                <a:cxn ang="0">
                  <a:pos x="T12" y="T13"/>
                </a:cxn>
              </a:cxnLst>
              <a:rect l="0" t="0" r="r" b="b"/>
              <a:pathLst>
                <a:path w="20" h="48">
                  <a:moveTo>
                    <a:pt x="9" y="0"/>
                  </a:moveTo>
                  <a:lnTo>
                    <a:pt x="0" y="0"/>
                  </a:lnTo>
                  <a:lnTo>
                    <a:pt x="9" y="40"/>
                  </a:lnTo>
                  <a:lnTo>
                    <a:pt x="9" y="43"/>
                  </a:lnTo>
                  <a:lnTo>
                    <a:pt x="12" y="47"/>
                  </a:lnTo>
                  <a:lnTo>
                    <a:pt x="19" y="43"/>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39" name="Freeform 338"/>
            <p:cNvSpPr>
              <a:spLocks/>
            </p:cNvSpPr>
            <p:nvPr/>
          </p:nvSpPr>
          <p:spPr bwMode="auto">
            <a:xfrm>
              <a:off x="7654" y="1893"/>
              <a:ext cx="57" cy="87"/>
            </a:xfrm>
            <a:custGeom>
              <a:avLst/>
              <a:gdLst>
                <a:gd name="T0" fmla="*/ 9 w 57"/>
                <a:gd name="T1" fmla="*/ 0 h 87"/>
                <a:gd name="T2" fmla="*/ 0 w 57"/>
                <a:gd name="T3" fmla="*/ 4 h 87"/>
                <a:gd name="T4" fmla="*/ 2 w 57"/>
                <a:gd name="T5" fmla="*/ 9 h 87"/>
                <a:gd name="T6" fmla="*/ 48 w 57"/>
                <a:gd name="T7" fmla="*/ 86 h 87"/>
                <a:gd name="T8" fmla="*/ 57 w 57"/>
                <a:gd name="T9" fmla="*/ 81 h 87"/>
                <a:gd name="T10" fmla="*/ 9 w 57"/>
                <a:gd name="T11" fmla="*/ 0 h 87"/>
              </a:gdLst>
              <a:ahLst/>
              <a:cxnLst>
                <a:cxn ang="0">
                  <a:pos x="T0" y="T1"/>
                </a:cxn>
                <a:cxn ang="0">
                  <a:pos x="T2" y="T3"/>
                </a:cxn>
                <a:cxn ang="0">
                  <a:pos x="T4" y="T5"/>
                </a:cxn>
                <a:cxn ang="0">
                  <a:pos x="T6" y="T7"/>
                </a:cxn>
                <a:cxn ang="0">
                  <a:pos x="T8" y="T9"/>
                </a:cxn>
                <a:cxn ang="0">
                  <a:pos x="T10" y="T11"/>
                </a:cxn>
              </a:cxnLst>
              <a:rect l="0" t="0" r="r" b="b"/>
              <a:pathLst>
                <a:path w="57" h="87">
                  <a:moveTo>
                    <a:pt x="9" y="0"/>
                  </a:moveTo>
                  <a:lnTo>
                    <a:pt x="0" y="4"/>
                  </a:lnTo>
                  <a:lnTo>
                    <a:pt x="2" y="9"/>
                  </a:lnTo>
                  <a:lnTo>
                    <a:pt x="48" y="86"/>
                  </a:lnTo>
                  <a:lnTo>
                    <a:pt x="57" y="81"/>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40" name="Freeform 339"/>
            <p:cNvSpPr>
              <a:spLocks/>
            </p:cNvSpPr>
            <p:nvPr/>
          </p:nvSpPr>
          <p:spPr bwMode="auto">
            <a:xfrm>
              <a:off x="7656" y="1898"/>
              <a:ext cx="58" cy="89"/>
            </a:xfrm>
            <a:custGeom>
              <a:avLst/>
              <a:gdLst>
                <a:gd name="T0" fmla="*/ 9 w 58"/>
                <a:gd name="T1" fmla="*/ 0 h 89"/>
                <a:gd name="T2" fmla="*/ 0 w 58"/>
                <a:gd name="T3" fmla="*/ 4 h 89"/>
                <a:gd name="T4" fmla="*/ 45 w 58"/>
                <a:gd name="T5" fmla="*/ 83 h 89"/>
                <a:gd name="T6" fmla="*/ 48 w 58"/>
                <a:gd name="T7" fmla="*/ 86 h 89"/>
                <a:gd name="T8" fmla="*/ 52 w 58"/>
                <a:gd name="T9" fmla="*/ 88 h 89"/>
                <a:gd name="T10" fmla="*/ 57 w 58"/>
                <a:gd name="T11" fmla="*/ 83 h 89"/>
                <a:gd name="T12" fmla="*/ 9 w 58"/>
                <a:gd name="T13" fmla="*/ 0 h 89"/>
              </a:gdLst>
              <a:ahLst/>
              <a:cxnLst>
                <a:cxn ang="0">
                  <a:pos x="T0" y="T1"/>
                </a:cxn>
                <a:cxn ang="0">
                  <a:pos x="T2" y="T3"/>
                </a:cxn>
                <a:cxn ang="0">
                  <a:pos x="T4" y="T5"/>
                </a:cxn>
                <a:cxn ang="0">
                  <a:pos x="T6" y="T7"/>
                </a:cxn>
                <a:cxn ang="0">
                  <a:pos x="T8" y="T9"/>
                </a:cxn>
                <a:cxn ang="0">
                  <a:pos x="T10" y="T11"/>
                </a:cxn>
                <a:cxn ang="0">
                  <a:pos x="T12" y="T13"/>
                </a:cxn>
              </a:cxnLst>
              <a:rect l="0" t="0" r="r" b="b"/>
              <a:pathLst>
                <a:path w="58" h="89">
                  <a:moveTo>
                    <a:pt x="9" y="0"/>
                  </a:moveTo>
                  <a:lnTo>
                    <a:pt x="0" y="4"/>
                  </a:lnTo>
                  <a:lnTo>
                    <a:pt x="45" y="83"/>
                  </a:lnTo>
                  <a:lnTo>
                    <a:pt x="48" y="86"/>
                  </a:lnTo>
                  <a:lnTo>
                    <a:pt x="52" y="88"/>
                  </a:lnTo>
                  <a:lnTo>
                    <a:pt x="57" y="83"/>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41" name="Freeform 340"/>
            <p:cNvSpPr>
              <a:spLocks/>
            </p:cNvSpPr>
            <p:nvPr/>
          </p:nvSpPr>
          <p:spPr bwMode="auto">
            <a:xfrm>
              <a:off x="7663" y="1951"/>
              <a:ext cx="46" cy="34"/>
            </a:xfrm>
            <a:custGeom>
              <a:avLst/>
              <a:gdLst>
                <a:gd name="T0" fmla="*/ 4 w 46"/>
                <a:gd name="T1" fmla="*/ 0 h 34"/>
                <a:gd name="T2" fmla="*/ 0 w 46"/>
                <a:gd name="T3" fmla="*/ 7 h 34"/>
                <a:gd name="T4" fmla="*/ 4 w 46"/>
                <a:gd name="T5" fmla="*/ 9 h 34"/>
                <a:gd name="T6" fmla="*/ 4 w 46"/>
                <a:gd name="T7" fmla="*/ 12 h 34"/>
                <a:gd name="T8" fmla="*/ 40 w 46"/>
                <a:gd name="T9" fmla="*/ 33 h 34"/>
                <a:gd name="T10" fmla="*/ 45 w 46"/>
                <a:gd name="T11" fmla="*/ 23 h 34"/>
                <a:gd name="T12" fmla="*/ 4 w 46"/>
                <a:gd name="T13" fmla="*/ 0 h 34"/>
              </a:gdLst>
              <a:ahLst/>
              <a:cxnLst>
                <a:cxn ang="0">
                  <a:pos x="T0" y="T1"/>
                </a:cxn>
                <a:cxn ang="0">
                  <a:pos x="T2" y="T3"/>
                </a:cxn>
                <a:cxn ang="0">
                  <a:pos x="T4" y="T5"/>
                </a:cxn>
                <a:cxn ang="0">
                  <a:pos x="T6" y="T7"/>
                </a:cxn>
                <a:cxn ang="0">
                  <a:pos x="T8" y="T9"/>
                </a:cxn>
                <a:cxn ang="0">
                  <a:pos x="T10" y="T11"/>
                </a:cxn>
                <a:cxn ang="0">
                  <a:pos x="T12" y="T13"/>
                </a:cxn>
              </a:cxnLst>
              <a:rect l="0" t="0" r="r" b="b"/>
              <a:pathLst>
                <a:path w="46" h="34">
                  <a:moveTo>
                    <a:pt x="4" y="0"/>
                  </a:moveTo>
                  <a:lnTo>
                    <a:pt x="0" y="7"/>
                  </a:lnTo>
                  <a:lnTo>
                    <a:pt x="4" y="9"/>
                  </a:lnTo>
                  <a:lnTo>
                    <a:pt x="4" y="12"/>
                  </a:lnTo>
                  <a:lnTo>
                    <a:pt x="40" y="33"/>
                  </a:lnTo>
                  <a:lnTo>
                    <a:pt x="45" y="23"/>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42" name="Freeform 341"/>
            <p:cNvSpPr>
              <a:spLocks/>
            </p:cNvSpPr>
            <p:nvPr/>
          </p:nvSpPr>
          <p:spPr bwMode="auto">
            <a:xfrm>
              <a:off x="7668" y="1956"/>
              <a:ext cx="34" cy="31"/>
            </a:xfrm>
            <a:custGeom>
              <a:avLst/>
              <a:gdLst>
                <a:gd name="T0" fmla="*/ 4 w 34"/>
                <a:gd name="T1" fmla="*/ 0 h 31"/>
                <a:gd name="T2" fmla="*/ 0 w 34"/>
                <a:gd name="T3" fmla="*/ 4 h 31"/>
                <a:gd name="T4" fmla="*/ 26 w 34"/>
                <a:gd name="T5" fmla="*/ 31 h 31"/>
                <a:gd name="T6" fmla="*/ 33 w 34"/>
                <a:gd name="T7" fmla="*/ 23 h 31"/>
                <a:gd name="T8" fmla="*/ 4 w 34"/>
                <a:gd name="T9" fmla="*/ 0 h 31"/>
              </a:gdLst>
              <a:ahLst/>
              <a:cxnLst>
                <a:cxn ang="0">
                  <a:pos x="T0" y="T1"/>
                </a:cxn>
                <a:cxn ang="0">
                  <a:pos x="T2" y="T3"/>
                </a:cxn>
                <a:cxn ang="0">
                  <a:pos x="T4" y="T5"/>
                </a:cxn>
                <a:cxn ang="0">
                  <a:pos x="T6" y="T7"/>
                </a:cxn>
                <a:cxn ang="0">
                  <a:pos x="T8" y="T9"/>
                </a:cxn>
              </a:cxnLst>
              <a:rect l="0" t="0" r="r" b="b"/>
              <a:pathLst>
                <a:path w="34" h="31">
                  <a:moveTo>
                    <a:pt x="4" y="0"/>
                  </a:moveTo>
                  <a:lnTo>
                    <a:pt x="0" y="4"/>
                  </a:lnTo>
                  <a:lnTo>
                    <a:pt x="26" y="31"/>
                  </a:lnTo>
                  <a:lnTo>
                    <a:pt x="33" y="23"/>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43" name="Freeform 342"/>
            <p:cNvSpPr>
              <a:spLocks/>
            </p:cNvSpPr>
            <p:nvPr/>
          </p:nvSpPr>
          <p:spPr bwMode="auto">
            <a:xfrm>
              <a:off x="3660" y="1630"/>
              <a:ext cx="94" cy="20"/>
            </a:xfrm>
            <a:custGeom>
              <a:avLst/>
              <a:gdLst>
                <a:gd name="T0" fmla="*/ 93 w 94"/>
                <a:gd name="T1" fmla="*/ 0 h 20"/>
                <a:gd name="T2" fmla="*/ 0 w 94"/>
                <a:gd name="T3" fmla="*/ 0 h 20"/>
                <a:gd name="T4" fmla="*/ 0 w 94"/>
                <a:gd name="T5" fmla="*/ 4 h 20"/>
                <a:gd name="T6" fmla="*/ 4 w 94"/>
                <a:gd name="T7" fmla="*/ 9 h 20"/>
                <a:gd name="T8" fmla="*/ 93 w 94"/>
                <a:gd name="T9" fmla="*/ 9 h 20"/>
                <a:gd name="T10" fmla="*/ 93 w 94"/>
                <a:gd name="T11" fmla="*/ 0 h 20"/>
              </a:gdLst>
              <a:ahLst/>
              <a:cxnLst>
                <a:cxn ang="0">
                  <a:pos x="T0" y="T1"/>
                </a:cxn>
                <a:cxn ang="0">
                  <a:pos x="T2" y="T3"/>
                </a:cxn>
                <a:cxn ang="0">
                  <a:pos x="T4" y="T5"/>
                </a:cxn>
                <a:cxn ang="0">
                  <a:pos x="T6" y="T7"/>
                </a:cxn>
                <a:cxn ang="0">
                  <a:pos x="T8" y="T9"/>
                </a:cxn>
                <a:cxn ang="0">
                  <a:pos x="T10" y="T11"/>
                </a:cxn>
              </a:cxnLst>
              <a:rect l="0" t="0" r="r" b="b"/>
              <a:pathLst>
                <a:path w="94" h="20">
                  <a:moveTo>
                    <a:pt x="93" y="0"/>
                  </a:moveTo>
                  <a:lnTo>
                    <a:pt x="0" y="0"/>
                  </a:lnTo>
                  <a:lnTo>
                    <a:pt x="0" y="4"/>
                  </a:lnTo>
                  <a:lnTo>
                    <a:pt x="4" y="9"/>
                  </a:lnTo>
                  <a:lnTo>
                    <a:pt x="93" y="9"/>
                  </a:lnTo>
                  <a:lnTo>
                    <a:pt x="93"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44" name="Freeform 343"/>
            <p:cNvSpPr>
              <a:spLocks/>
            </p:cNvSpPr>
            <p:nvPr/>
          </p:nvSpPr>
          <p:spPr bwMode="auto">
            <a:xfrm>
              <a:off x="3657" y="1634"/>
              <a:ext cx="20" cy="20"/>
            </a:xfrm>
            <a:custGeom>
              <a:avLst/>
              <a:gdLst>
                <a:gd name="T0" fmla="*/ 11 w 20"/>
                <a:gd name="T1" fmla="*/ 0 h 20"/>
                <a:gd name="T2" fmla="*/ 2 w 20"/>
                <a:gd name="T3" fmla="*/ 0 h 20"/>
                <a:gd name="T4" fmla="*/ 0 w 20"/>
                <a:gd name="T5" fmla="*/ 11 h 20"/>
                <a:gd name="T6" fmla="*/ 7 w 20"/>
                <a:gd name="T7" fmla="*/ 16 h 20"/>
                <a:gd name="T8" fmla="*/ 9 w 20"/>
                <a:gd name="T9" fmla="*/ 14 h 20"/>
                <a:gd name="T10" fmla="*/ 11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11" y="0"/>
                  </a:moveTo>
                  <a:lnTo>
                    <a:pt x="2" y="0"/>
                  </a:lnTo>
                  <a:lnTo>
                    <a:pt x="0" y="11"/>
                  </a:lnTo>
                  <a:lnTo>
                    <a:pt x="7" y="16"/>
                  </a:lnTo>
                  <a:lnTo>
                    <a:pt x="9" y="14"/>
                  </a:lnTo>
                  <a:lnTo>
                    <a:pt x="11"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45" name="Freeform 344"/>
            <p:cNvSpPr>
              <a:spLocks/>
            </p:cNvSpPr>
            <p:nvPr/>
          </p:nvSpPr>
          <p:spPr bwMode="auto">
            <a:xfrm>
              <a:off x="3648" y="1641"/>
              <a:ext cx="20" cy="20"/>
            </a:xfrm>
            <a:custGeom>
              <a:avLst/>
              <a:gdLst>
                <a:gd name="T0" fmla="*/ 11 w 20"/>
                <a:gd name="T1" fmla="*/ 0 h 20"/>
                <a:gd name="T2" fmla="*/ 0 w 20"/>
                <a:gd name="T3" fmla="*/ 4 h 20"/>
                <a:gd name="T4" fmla="*/ 2 w 20"/>
                <a:gd name="T5" fmla="*/ 14 h 20"/>
                <a:gd name="T6" fmla="*/ 16 w 20"/>
                <a:gd name="T7" fmla="*/ 9 h 20"/>
                <a:gd name="T8" fmla="*/ 11 w 20"/>
                <a:gd name="T9" fmla="*/ 0 h 20"/>
              </a:gdLst>
              <a:ahLst/>
              <a:cxnLst>
                <a:cxn ang="0">
                  <a:pos x="T0" y="T1"/>
                </a:cxn>
                <a:cxn ang="0">
                  <a:pos x="T2" y="T3"/>
                </a:cxn>
                <a:cxn ang="0">
                  <a:pos x="T4" y="T5"/>
                </a:cxn>
                <a:cxn ang="0">
                  <a:pos x="T6" y="T7"/>
                </a:cxn>
                <a:cxn ang="0">
                  <a:pos x="T8" y="T9"/>
                </a:cxn>
              </a:cxnLst>
              <a:rect l="0" t="0" r="r" b="b"/>
              <a:pathLst>
                <a:path w="20" h="20">
                  <a:moveTo>
                    <a:pt x="11" y="0"/>
                  </a:moveTo>
                  <a:lnTo>
                    <a:pt x="0" y="4"/>
                  </a:lnTo>
                  <a:lnTo>
                    <a:pt x="2" y="14"/>
                  </a:lnTo>
                  <a:lnTo>
                    <a:pt x="16" y="9"/>
                  </a:lnTo>
                  <a:lnTo>
                    <a:pt x="11"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46" name="Freeform 345"/>
            <p:cNvSpPr>
              <a:spLocks/>
            </p:cNvSpPr>
            <p:nvPr/>
          </p:nvSpPr>
          <p:spPr bwMode="auto">
            <a:xfrm>
              <a:off x="3617" y="1644"/>
              <a:ext cx="33" cy="20"/>
            </a:xfrm>
            <a:custGeom>
              <a:avLst/>
              <a:gdLst>
                <a:gd name="T0" fmla="*/ 0 w 33"/>
                <a:gd name="T1" fmla="*/ 0 h 20"/>
                <a:gd name="T2" fmla="*/ 0 w 33"/>
                <a:gd name="T3" fmla="*/ 9 h 20"/>
                <a:gd name="T4" fmla="*/ 33 w 33"/>
                <a:gd name="T5" fmla="*/ 12 h 20"/>
                <a:gd name="T6" fmla="*/ 33 w 33"/>
                <a:gd name="T7" fmla="*/ 2 h 20"/>
                <a:gd name="T8" fmla="*/ 0 w 33"/>
                <a:gd name="T9" fmla="*/ 0 h 20"/>
              </a:gdLst>
              <a:ahLst/>
              <a:cxnLst>
                <a:cxn ang="0">
                  <a:pos x="T0" y="T1"/>
                </a:cxn>
                <a:cxn ang="0">
                  <a:pos x="T2" y="T3"/>
                </a:cxn>
                <a:cxn ang="0">
                  <a:pos x="T4" y="T5"/>
                </a:cxn>
                <a:cxn ang="0">
                  <a:pos x="T6" y="T7"/>
                </a:cxn>
                <a:cxn ang="0">
                  <a:pos x="T8" y="T9"/>
                </a:cxn>
              </a:cxnLst>
              <a:rect l="0" t="0" r="r" b="b"/>
              <a:pathLst>
                <a:path w="33" h="20">
                  <a:moveTo>
                    <a:pt x="0" y="0"/>
                  </a:moveTo>
                  <a:lnTo>
                    <a:pt x="0" y="9"/>
                  </a:lnTo>
                  <a:lnTo>
                    <a:pt x="33" y="12"/>
                  </a:lnTo>
                  <a:lnTo>
                    <a:pt x="33" y="2"/>
                  </a:lnTo>
                  <a:lnTo>
                    <a:pt x="0"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47" name="Freeform 346"/>
            <p:cNvSpPr>
              <a:spLocks/>
            </p:cNvSpPr>
            <p:nvPr/>
          </p:nvSpPr>
          <p:spPr bwMode="auto">
            <a:xfrm>
              <a:off x="3581" y="1644"/>
              <a:ext cx="36" cy="20"/>
            </a:xfrm>
            <a:custGeom>
              <a:avLst/>
              <a:gdLst>
                <a:gd name="T0" fmla="*/ 36 w 36"/>
                <a:gd name="T1" fmla="*/ 0 h 20"/>
                <a:gd name="T2" fmla="*/ 0 w 36"/>
                <a:gd name="T3" fmla="*/ 2 h 20"/>
                <a:gd name="T4" fmla="*/ 2 w 36"/>
                <a:gd name="T5" fmla="*/ 12 h 20"/>
                <a:gd name="T6" fmla="*/ 36 w 36"/>
                <a:gd name="T7" fmla="*/ 9 h 20"/>
                <a:gd name="T8" fmla="*/ 36 w 36"/>
                <a:gd name="T9" fmla="*/ 0 h 20"/>
              </a:gdLst>
              <a:ahLst/>
              <a:cxnLst>
                <a:cxn ang="0">
                  <a:pos x="T0" y="T1"/>
                </a:cxn>
                <a:cxn ang="0">
                  <a:pos x="T2" y="T3"/>
                </a:cxn>
                <a:cxn ang="0">
                  <a:pos x="T4" y="T5"/>
                </a:cxn>
                <a:cxn ang="0">
                  <a:pos x="T6" y="T7"/>
                </a:cxn>
                <a:cxn ang="0">
                  <a:pos x="T8" y="T9"/>
                </a:cxn>
              </a:cxnLst>
              <a:rect l="0" t="0" r="r" b="b"/>
              <a:pathLst>
                <a:path w="36" h="20">
                  <a:moveTo>
                    <a:pt x="36" y="0"/>
                  </a:moveTo>
                  <a:lnTo>
                    <a:pt x="0" y="2"/>
                  </a:lnTo>
                  <a:lnTo>
                    <a:pt x="2" y="12"/>
                  </a:lnTo>
                  <a:lnTo>
                    <a:pt x="36" y="9"/>
                  </a:lnTo>
                  <a:lnTo>
                    <a:pt x="36"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48" name="Freeform 347"/>
            <p:cNvSpPr>
              <a:spLocks/>
            </p:cNvSpPr>
            <p:nvPr/>
          </p:nvSpPr>
          <p:spPr bwMode="auto">
            <a:xfrm>
              <a:off x="3569" y="1646"/>
              <a:ext cx="20" cy="20"/>
            </a:xfrm>
            <a:custGeom>
              <a:avLst/>
              <a:gdLst>
                <a:gd name="T0" fmla="*/ 11 w 20"/>
                <a:gd name="T1" fmla="*/ 0 h 20"/>
                <a:gd name="T2" fmla="*/ 0 w 20"/>
                <a:gd name="T3" fmla="*/ 9 h 20"/>
                <a:gd name="T4" fmla="*/ 7 w 20"/>
                <a:gd name="T5" fmla="*/ 16 h 20"/>
                <a:gd name="T6" fmla="*/ 16 w 20"/>
                <a:gd name="T7" fmla="*/ 9 h 20"/>
                <a:gd name="T8" fmla="*/ 11 w 20"/>
                <a:gd name="T9" fmla="*/ 0 h 20"/>
              </a:gdLst>
              <a:ahLst/>
              <a:cxnLst>
                <a:cxn ang="0">
                  <a:pos x="T0" y="T1"/>
                </a:cxn>
                <a:cxn ang="0">
                  <a:pos x="T2" y="T3"/>
                </a:cxn>
                <a:cxn ang="0">
                  <a:pos x="T4" y="T5"/>
                </a:cxn>
                <a:cxn ang="0">
                  <a:pos x="T6" y="T7"/>
                </a:cxn>
                <a:cxn ang="0">
                  <a:pos x="T8" y="T9"/>
                </a:cxn>
              </a:cxnLst>
              <a:rect l="0" t="0" r="r" b="b"/>
              <a:pathLst>
                <a:path w="20" h="20">
                  <a:moveTo>
                    <a:pt x="11" y="0"/>
                  </a:moveTo>
                  <a:lnTo>
                    <a:pt x="0" y="9"/>
                  </a:lnTo>
                  <a:lnTo>
                    <a:pt x="7" y="16"/>
                  </a:lnTo>
                  <a:lnTo>
                    <a:pt x="16" y="9"/>
                  </a:lnTo>
                  <a:lnTo>
                    <a:pt x="11"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49" name="Freeform 348"/>
            <p:cNvSpPr>
              <a:spLocks/>
            </p:cNvSpPr>
            <p:nvPr/>
          </p:nvSpPr>
          <p:spPr bwMode="auto">
            <a:xfrm>
              <a:off x="3564" y="1656"/>
              <a:ext cx="20" cy="24"/>
            </a:xfrm>
            <a:custGeom>
              <a:avLst/>
              <a:gdLst>
                <a:gd name="T0" fmla="*/ 4 w 20"/>
                <a:gd name="T1" fmla="*/ 0 h 24"/>
                <a:gd name="T2" fmla="*/ 0 w 20"/>
                <a:gd name="T3" fmla="*/ 16 h 24"/>
                <a:gd name="T4" fmla="*/ 4 w 20"/>
                <a:gd name="T5" fmla="*/ 23 h 24"/>
                <a:gd name="T6" fmla="*/ 9 w 20"/>
                <a:gd name="T7" fmla="*/ 23 h 24"/>
                <a:gd name="T8" fmla="*/ 14 w 20"/>
                <a:gd name="T9" fmla="*/ 4 h 24"/>
                <a:gd name="T10" fmla="*/ 4 w 20"/>
                <a:gd name="T11" fmla="*/ 0 h 24"/>
              </a:gdLst>
              <a:ahLst/>
              <a:cxnLst>
                <a:cxn ang="0">
                  <a:pos x="T0" y="T1"/>
                </a:cxn>
                <a:cxn ang="0">
                  <a:pos x="T2" y="T3"/>
                </a:cxn>
                <a:cxn ang="0">
                  <a:pos x="T4" y="T5"/>
                </a:cxn>
                <a:cxn ang="0">
                  <a:pos x="T6" y="T7"/>
                </a:cxn>
                <a:cxn ang="0">
                  <a:pos x="T8" y="T9"/>
                </a:cxn>
                <a:cxn ang="0">
                  <a:pos x="T10" y="T11"/>
                </a:cxn>
              </a:cxnLst>
              <a:rect l="0" t="0" r="r" b="b"/>
              <a:pathLst>
                <a:path w="20" h="24">
                  <a:moveTo>
                    <a:pt x="4" y="0"/>
                  </a:moveTo>
                  <a:lnTo>
                    <a:pt x="0" y="16"/>
                  </a:lnTo>
                  <a:lnTo>
                    <a:pt x="4" y="23"/>
                  </a:lnTo>
                  <a:lnTo>
                    <a:pt x="9" y="23"/>
                  </a:lnTo>
                  <a:lnTo>
                    <a:pt x="14" y="4"/>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50" name="Freeform 349"/>
            <p:cNvSpPr>
              <a:spLocks/>
            </p:cNvSpPr>
            <p:nvPr/>
          </p:nvSpPr>
          <p:spPr bwMode="auto">
            <a:xfrm>
              <a:off x="3437" y="1670"/>
              <a:ext cx="132" cy="32"/>
            </a:xfrm>
            <a:custGeom>
              <a:avLst/>
              <a:gdLst>
                <a:gd name="T0" fmla="*/ 131 w 132"/>
                <a:gd name="T1" fmla="*/ 0 h 32"/>
                <a:gd name="T2" fmla="*/ 0 w 132"/>
                <a:gd name="T3" fmla="*/ 21 h 32"/>
                <a:gd name="T4" fmla="*/ 0 w 132"/>
                <a:gd name="T5" fmla="*/ 31 h 32"/>
                <a:gd name="T6" fmla="*/ 131 w 132"/>
                <a:gd name="T7" fmla="*/ 9 h 32"/>
                <a:gd name="T8" fmla="*/ 131 w 132"/>
                <a:gd name="T9" fmla="*/ 0 h 32"/>
              </a:gdLst>
              <a:ahLst/>
              <a:cxnLst>
                <a:cxn ang="0">
                  <a:pos x="T0" y="T1"/>
                </a:cxn>
                <a:cxn ang="0">
                  <a:pos x="T2" y="T3"/>
                </a:cxn>
                <a:cxn ang="0">
                  <a:pos x="T4" y="T5"/>
                </a:cxn>
                <a:cxn ang="0">
                  <a:pos x="T6" y="T7"/>
                </a:cxn>
                <a:cxn ang="0">
                  <a:pos x="T8" y="T9"/>
                </a:cxn>
              </a:cxnLst>
              <a:rect l="0" t="0" r="r" b="b"/>
              <a:pathLst>
                <a:path w="132" h="32">
                  <a:moveTo>
                    <a:pt x="131" y="0"/>
                  </a:moveTo>
                  <a:lnTo>
                    <a:pt x="0" y="21"/>
                  </a:lnTo>
                  <a:lnTo>
                    <a:pt x="0" y="31"/>
                  </a:lnTo>
                  <a:lnTo>
                    <a:pt x="131" y="9"/>
                  </a:lnTo>
                  <a:lnTo>
                    <a:pt x="131"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51" name="Freeform 350"/>
            <p:cNvSpPr>
              <a:spLocks/>
            </p:cNvSpPr>
            <p:nvPr/>
          </p:nvSpPr>
          <p:spPr bwMode="auto">
            <a:xfrm>
              <a:off x="2676" y="1810"/>
              <a:ext cx="91" cy="38"/>
            </a:xfrm>
            <a:custGeom>
              <a:avLst/>
              <a:gdLst>
                <a:gd name="T0" fmla="*/ 86 w 91"/>
                <a:gd name="T1" fmla="*/ 0 h 38"/>
                <a:gd name="T2" fmla="*/ 0 w 91"/>
                <a:gd name="T3" fmla="*/ 28 h 38"/>
                <a:gd name="T4" fmla="*/ 4 w 91"/>
                <a:gd name="T5" fmla="*/ 38 h 38"/>
                <a:gd name="T6" fmla="*/ 91 w 91"/>
                <a:gd name="T7" fmla="*/ 9 h 38"/>
                <a:gd name="T8" fmla="*/ 86 w 91"/>
                <a:gd name="T9" fmla="*/ 0 h 38"/>
              </a:gdLst>
              <a:ahLst/>
              <a:cxnLst>
                <a:cxn ang="0">
                  <a:pos x="T0" y="T1"/>
                </a:cxn>
                <a:cxn ang="0">
                  <a:pos x="T2" y="T3"/>
                </a:cxn>
                <a:cxn ang="0">
                  <a:pos x="T4" y="T5"/>
                </a:cxn>
                <a:cxn ang="0">
                  <a:pos x="T6" y="T7"/>
                </a:cxn>
                <a:cxn ang="0">
                  <a:pos x="T8" y="T9"/>
                </a:cxn>
              </a:cxnLst>
              <a:rect l="0" t="0" r="r" b="b"/>
              <a:pathLst>
                <a:path w="91" h="38">
                  <a:moveTo>
                    <a:pt x="86" y="0"/>
                  </a:moveTo>
                  <a:lnTo>
                    <a:pt x="0" y="28"/>
                  </a:lnTo>
                  <a:lnTo>
                    <a:pt x="4" y="38"/>
                  </a:lnTo>
                  <a:lnTo>
                    <a:pt x="91" y="9"/>
                  </a:lnTo>
                  <a:lnTo>
                    <a:pt x="86"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52" name="Freeform 351"/>
            <p:cNvSpPr>
              <a:spLocks/>
            </p:cNvSpPr>
            <p:nvPr/>
          </p:nvSpPr>
          <p:spPr bwMode="auto">
            <a:xfrm>
              <a:off x="2577" y="1838"/>
              <a:ext cx="104" cy="39"/>
            </a:xfrm>
            <a:custGeom>
              <a:avLst/>
              <a:gdLst>
                <a:gd name="T0" fmla="*/ 98 w 104"/>
                <a:gd name="T1" fmla="*/ 0 h 39"/>
                <a:gd name="T2" fmla="*/ 0 w 104"/>
                <a:gd name="T3" fmla="*/ 28 h 39"/>
                <a:gd name="T4" fmla="*/ 2 w 104"/>
                <a:gd name="T5" fmla="*/ 38 h 39"/>
                <a:gd name="T6" fmla="*/ 103 w 104"/>
                <a:gd name="T7" fmla="*/ 9 h 39"/>
                <a:gd name="T8" fmla="*/ 98 w 104"/>
                <a:gd name="T9" fmla="*/ 0 h 39"/>
              </a:gdLst>
              <a:ahLst/>
              <a:cxnLst>
                <a:cxn ang="0">
                  <a:pos x="T0" y="T1"/>
                </a:cxn>
                <a:cxn ang="0">
                  <a:pos x="T2" y="T3"/>
                </a:cxn>
                <a:cxn ang="0">
                  <a:pos x="T4" y="T5"/>
                </a:cxn>
                <a:cxn ang="0">
                  <a:pos x="T6" y="T7"/>
                </a:cxn>
                <a:cxn ang="0">
                  <a:pos x="T8" y="T9"/>
                </a:cxn>
              </a:cxnLst>
              <a:rect l="0" t="0" r="r" b="b"/>
              <a:pathLst>
                <a:path w="104" h="39">
                  <a:moveTo>
                    <a:pt x="98" y="0"/>
                  </a:moveTo>
                  <a:lnTo>
                    <a:pt x="0" y="28"/>
                  </a:lnTo>
                  <a:lnTo>
                    <a:pt x="2" y="38"/>
                  </a:lnTo>
                  <a:lnTo>
                    <a:pt x="103" y="9"/>
                  </a:lnTo>
                  <a:lnTo>
                    <a:pt x="98"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53" name="Freeform 352"/>
            <p:cNvSpPr>
              <a:spLocks/>
            </p:cNvSpPr>
            <p:nvPr/>
          </p:nvSpPr>
          <p:spPr bwMode="auto">
            <a:xfrm>
              <a:off x="2527" y="1867"/>
              <a:ext cx="53" cy="20"/>
            </a:xfrm>
            <a:custGeom>
              <a:avLst/>
              <a:gdLst>
                <a:gd name="T0" fmla="*/ 52 w 53"/>
                <a:gd name="T1" fmla="*/ 0 h 20"/>
                <a:gd name="T2" fmla="*/ 0 w 53"/>
                <a:gd name="T3" fmla="*/ 9 h 20"/>
                <a:gd name="T4" fmla="*/ 0 w 53"/>
                <a:gd name="T5" fmla="*/ 19 h 20"/>
                <a:gd name="T6" fmla="*/ 52 w 53"/>
                <a:gd name="T7" fmla="*/ 9 h 20"/>
                <a:gd name="T8" fmla="*/ 52 w 53"/>
                <a:gd name="T9" fmla="*/ 0 h 20"/>
              </a:gdLst>
              <a:ahLst/>
              <a:cxnLst>
                <a:cxn ang="0">
                  <a:pos x="T0" y="T1"/>
                </a:cxn>
                <a:cxn ang="0">
                  <a:pos x="T2" y="T3"/>
                </a:cxn>
                <a:cxn ang="0">
                  <a:pos x="T4" y="T5"/>
                </a:cxn>
                <a:cxn ang="0">
                  <a:pos x="T6" y="T7"/>
                </a:cxn>
                <a:cxn ang="0">
                  <a:pos x="T8" y="T9"/>
                </a:cxn>
              </a:cxnLst>
              <a:rect l="0" t="0" r="r" b="b"/>
              <a:pathLst>
                <a:path w="53" h="20">
                  <a:moveTo>
                    <a:pt x="52" y="0"/>
                  </a:moveTo>
                  <a:lnTo>
                    <a:pt x="0" y="9"/>
                  </a:lnTo>
                  <a:lnTo>
                    <a:pt x="0" y="19"/>
                  </a:lnTo>
                  <a:lnTo>
                    <a:pt x="52" y="9"/>
                  </a:lnTo>
                  <a:lnTo>
                    <a:pt x="52"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54" name="Freeform 353"/>
            <p:cNvSpPr>
              <a:spLocks/>
            </p:cNvSpPr>
            <p:nvPr/>
          </p:nvSpPr>
          <p:spPr bwMode="auto">
            <a:xfrm>
              <a:off x="2448" y="1877"/>
              <a:ext cx="79" cy="20"/>
            </a:xfrm>
            <a:custGeom>
              <a:avLst/>
              <a:gdLst>
                <a:gd name="T0" fmla="*/ 79 w 79"/>
                <a:gd name="T1" fmla="*/ 0 h 20"/>
                <a:gd name="T2" fmla="*/ 0 w 79"/>
                <a:gd name="T3" fmla="*/ 9 h 20"/>
                <a:gd name="T4" fmla="*/ 0 w 79"/>
                <a:gd name="T5" fmla="*/ 19 h 20"/>
                <a:gd name="T6" fmla="*/ 79 w 79"/>
                <a:gd name="T7" fmla="*/ 9 h 20"/>
                <a:gd name="T8" fmla="*/ 79 w 79"/>
                <a:gd name="T9" fmla="*/ 0 h 20"/>
              </a:gdLst>
              <a:ahLst/>
              <a:cxnLst>
                <a:cxn ang="0">
                  <a:pos x="T0" y="T1"/>
                </a:cxn>
                <a:cxn ang="0">
                  <a:pos x="T2" y="T3"/>
                </a:cxn>
                <a:cxn ang="0">
                  <a:pos x="T4" y="T5"/>
                </a:cxn>
                <a:cxn ang="0">
                  <a:pos x="T6" y="T7"/>
                </a:cxn>
                <a:cxn ang="0">
                  <a:pos x="T8" y="T9"/>
                </a:cxn>
              </a:cxnLst>
              <a:rect l="0" t="0" r="r" b="b"/>
              <a:pathLst>
                <a:path w="79" h="20">
                  <a:moveTo>
                    <a:pt x="79" y="0"/>
                  </a:moveTo>
                  <a:lnTo>
                    <a:pt x="0" y="9"/>
                  </a:lnTo>
                  <a:lnTo>
                    <a:pt x="0" y="19"/>
                  </a:lnTo>
                  <a:lnTo>
                    <a:pt x="79" y="9"/>
                  </a:lnTo>
                  <a:lnTo>
                    <a:pt x="7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55" name="Freeform 354"/>
            <p:cNvSpPr>
              <a:spLocks/>
            </p:cNvSpPr>
            <p:nvPr/>
          </p:nvSpPr>
          <p:spPr bwMode="auto">
            <a:xfrm>
              <a:off x="2371" y="1886"/>
              <a:ext cx="77" cy="20"/>
            </a:xfrm>
            <a:custGeom>
              <a:avLst/>
              <a:gdLst>
                <a:gd name="T0" fmla="*/ 76 w 77"/>
                <a:gd name="T1" fmla="*/ 0 h 20"/>
                <a:gd name="T2" fmla="*/ 2 w 77"/>
                <a:gd name="T3" fmla="*/ 7 h 20"/>
                <a:gd name="T4" fmla="*/ 0 w 77"/>
                <a:gd name="T5" fmla="*/ 7 h 20"/>
                <a:gd name="T6" fmla="*/ 2 w 77"/>
                <a:gd name="T7" fmla="*/ 16 h 20"/>
                <a:gd name="T8" fmla="*/ 76 w 77"/>
                <a:gd name="T9" fmla="*/ 9 h 20"/>
                <a:gd name="T10" fmla="*/ 76 w 77"/>
                <a:gd name="T11" fmla="*/ 0 h 20"/>
              </a:gdLst>
              <a:ahLst/>
              <a:cxnLst>
                <a:cxn ang="0">
                  <a:pos x="T0" y="T1"/>
                </a:cxn>
                <a:cxn ang="0">
                  <a:pos x="T2" y="T3"/>
                </a:cxn>
                <a:cxn ang="0">
                  <a:pos x="T4" y="T5"/>
                </a:cxn>
                <a:cxn ang="0">
                  <a:pos x="T6" y="T7"/>
                </a:cxn>
                <a:cxn ang="0">
                  <a:pos x="T8" y="T9"/>
                </a:cxn>
                <a:cxn ang="0">
                  <a:pos x="T10" y="T11"/>
                </a:cxn>
              </a:cxnLst>
              <a:rect l="0" t="0" r="r" b="b"/>
              <a:pathLst>
                <a:path w="77" h="20">
                  <a:moveTo>
                    <a:pt x="76" y="0"/>
                  </a:moveTo>
                  <a:lnTo>
                    <a:pt x="2" y="7"/>
                  </a:lnTo>
                  <a:lnTo>
                    <a:pt x="0" y="7"/>
                  </a:lnTo>
                  <a:lnTo>
                    <a:pt x="2" y="16"/>
                  </a:lnTo>
                  <a:lnTo>
                    <a:pt x="76" y="9"/>
                  </a:lnTo>
                  <a:lnTo>
                    <a:pt x="76"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56" name="Freeform 355"/>
            <p:cNvSpPr>
              <a:spLocks/>
            </p:cNvSpPr>
            <p:nvPr/>
          </p:nvSpPr>
          <p:spPr bwMode="auto">
            <a:xfrm>
              <a:off x="2350" y="1893"/>
              <a:ext cx="26" cy="20"/>
            </a:xfrm>
            <a:custGeom>
              <a:avLst/>
              <a:gdLst>
                <a:gd name="T0" fmla="*/ 21 w 26"/>
                <a:gd name="T1" fmla="*/ 0 h 20"/>
                <a:gd name="T2" fmla="*/ 0 w 26"/>
                <a:gd name="T3" fmla="*/ 7 h 20"/>
                <a:gd name="T4" fmla="*/ 4 w 26"/>
                <a:gd name="T5" fmla="*/ 16 h 20"/>
                <a:gd name="T6" fmla="*/ 26 w 26"/>
                <a:gd name="T7" fmla="*/ 9 h 20"/>
                <a:gd name="T8" fmla="*/ 21 w 26"/>
                <a:gd name="T9" fmla="*/ 0 h 20"/>
              </a:gdLst>
              <a:ahLst/>
              <a:cxnLst>
                <a:cxn ang="0">
                  <a:pos x="T0" y="T1"/>
                </a:cxn>
                <a:cxn ang="0">
                  <a:pos x="T2" y="T3"/>
                </a:cxn>
                <a:cxn ang="0">
                  <a:pos x="T4" y="T5"/>
                </a:cxn>
                <a:cxn ang="0">
                  <a:pos x="T6" y="T7"/>
                </a:cxn>
                <a:cxn ang="0">
                  <a:pos x="T8" y="T9"/>
                </a:cxn>
              </a:cxnLst>
              <a:rect l="0" t="0" r="r" b="b"/>
              <a:pathLst>
                <a:path w="26" h="20">
                  <a:moveTo>
                    <a:pt x="21" y="0"/>
                  </a:moveTo>
                  <a:lnTo>
                    <a:pt x="0" y="7"/>
                  </a:lnTo>
                  <a:lnTo>
                    <a:pt x="4" y="16"/>
                  </a:lnTo>
                  <a:lnTo>
                    <a:pt x="26" y="9"/>
                  </a:lnTo>
                  <a:lnTo>
                    <a:pt x="21"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57" name="Freeform 356"/>
            <p:cNvSpPr>
              <a:spLocks/>
            </p:cNvSpPr>
            <p:nvPr/>
          </p:nvSpPr>
          <p:spPr bwMode="auto">
            <a:xfrm>
              <a:off x="2340" y="1901"/>
              <a:ext cx="20" cy="20"/>
            </a:xfrm>
            <a:custGeom>
              <a:avLst/>
              <a:gdLst>
                <a:gd name="T0" fmla="*/ 9 w 20"/>
                <a:gd name="T1" fmla="*/ 0 h 20"/>
                <a:gd name="T2" fmla="*/ 0 w 20"/>
                <a:gd name="T3" fmla="*/ 7 h 20"/>
                <a:gd name="T4" fmla="*/ 4 w 20"/>
                <a:gd name="T5" fmla="*/ 16 h 20"/>
                <a:gd name="T6" fmla="*/ 14 w 20"/>
                <a:gd name="T7" fmla="*/ 9 h 20"/>
                <a:gd name="T8" fmla="*/ 9 w 20"/>
                <a:gd name="T9" fmla="*/ 0 h 20"/>
              </a:gdLst>
              <a:ahLst/>
              <a:cxnLst>
                <a:cxn ang="0">
                  <a:pos x="T0" y="T1"/>
                </a:cxn>
                <a:cxn ang="0">
                  <a:pos x="T2" y="T3"/>
                </a:cxn>
                <a:cxn ang="0">
                  <a:pos x="T4" y="T5"/>
                </a:cxn>
                <a:cxn ang="0">
                  <a:pos x="T6" y="T7"/>
                </a:cxn>
                <a:cxn ang="0">
                  <a:pos x="T8" y="T9"/>
                </a:cxn>
              </a:cxnLst>
              <a:rect l="0" t="0" r="r" b="b"/>
              <a:pathLst>
                <a:path w="20" h="20">
                  <a:moveTo>
                    <a:pt x="9" y="0"/>
                  </a:moveTo>
                  <a:lnTo>
                    <a:pt x="0" y="7"/>
                  </a:lnTo>
                  <a:lnTo>
                    <a:pt x="4" y="16"/>
                  </a:lnTo>
                  <a:lnTo>
                    <a:pt x="14" y="9"/>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58" name="Freeform 357"/>
            <p:cNvSpPr>
              <a:spLocks/>
            </p:cNvSpPr>
            <p:nvPr/>
          </p:nvSpPr>
          <p:spPr bwMode="auto">
            <a:xfrm>
              <a:off x="2309" y="1908"/>
              <a:ext cx="36" cy="21"/>
            </a:xfrm>
            <a:custGeom>
              <a:avLst/>
              <a:gdLst>
                <a:gd name="T0" fmla="*/ 31 w 36"/>
                <a:gd name="T1" fmla="*/ 0 h 21"/>
                <a:gd name="T2" fmla="*/ 0 w 36"/>
                <a:gd name="T3" fmla="*/ 11 h 21"/>
                <a:gd name="T4" fmla="*/ 2 w 36"/>
                <a:gd name="T5" fmla="*/ 21 h 21"/>
                <a:gd name="T6" fmla="*/ 4 w 36"/>
                <a:gd name="T7" fmla="*/ 21 h 21"/>
                <a:gd name="T8" fmla="*/ 36 w 36"/>
                <a:gd name="T9" fmla="*/ 9 h 21"/>
                <a:gd name="T10" fmla="*/ 31 w 36"/>
                <a:gd name="T11" fmla="*/ 0 h 21"/>
              </a:gdLst>
              <a:ahLst/>
              <a:cxnLst>
                <a:cxn ang="0">
                  <a:pos x="T0" y="T1"/>
                </a:cxn>
                <a:cxn ang="0">
                  <a:pos x="T2" y="T3"/>
                </a:cxn>
                <a:cxn ang="0">
                  <a:pos x="T4" y="T5"/>
                </a:cxn>
                <a:cxn ang="0">
                  <a:pos x="T6" y="T7"/>
                </a:cxn>
                <a:cxn ang="0">
                  <a:pos x="T8" y="T9"/>
                </a:cxn>
                <a:cxn ang="0">
                  <a:pos x="T10" y="T11"/>
                </a:cxn>
              </a:cxnLst>
              <a:rect l="0" t="0" r="r" b="b"/>
              <a:pathLst>
                <a:path w="36" h="21">
                  <a:moveTo>
                    <a:pt x="31" y="0"/>
                  </a:moveTo>
                  <a:lnTo>
                    <a:pt x="0" y="11"/>
                  </a:lnTo>
                  <a:lnTo>
                    <a:pt x="2" y="21"/>
                  </a:lnTo>
                  <a:lnTo>
                    <a:pt x="4" y="21"/>
                  </a:lnTo>
                  <a:lnTo>
                    <a:pt x="36" y="9"/>
                  </a:lnTo>
                  <a:lnTo>
                    <a:pt x="31"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59" name="Freeform 358"/>
            <p:cNvSpPr>
              <a:spLocks/>
            </p:cNvSpPr>
            <p:nvPr/>
          </p:nvSpPr>
          <p:spPr bwMode="auto">
            <a:xfrm>
              <a:off x="2263" y="1920"/>
              <a:ext cx="48" cy="20"/>
            </a:xfrm>
            <a:custGeom>
              <a:avLst/>
              <a:gdLst>
                <a:gd name="T0" fmla="*/ 48 w 48"/>
                <a:gd name="T1" fmla="*/ 0 h 20"/>
                <a:gd name="T2" fmla="*/ 0 w 48"/>
                <a:gd name="T3" fmla="*/ 7 h 20"/>
                <a:gd name="T4" fmla="*/ 0 w 48"/>
                <a:gd name="T5" fmla="*/ 16 h 20"/>
                <a:gd name="T6" fmla="*/ 48 w 48"/>
                <a:gd name="T7" fmla="*/ 9 h 20"/>
                <a:gd name="T8" fmla="*/ 48 w 48"/>
                <a:gd name="T9" fmla="*/ 0 h 20"/>
              </a:gdLst>
              <a:ahLst/>
              <a:cxnLst>
                <a:cxn ang="0">
                  <a:pos x="T0" y="T1"/>
                </a:cxn>
                <a:cxn ang="0">
                  <a:pos x="T2" y="T3"/>
                </a:cxn>
                <a:cxn ang="0">
                  <a:pos x="T4" y="T5"/>
                </a:cxn>
                <a:cxn ang="0">
                  <a:pos x="T6" y="T7"/>
                </a:cxn>
                <a:cxn ang="0">
                  <a:pos x="T8" y="T9"/>
                </a:cxn>
              </a:cxnLst>
              <a:rect l="0" t="0" r="r" b="b"/>
              <a:pathLst>
                <a:path w="48" h="20">
                  <a:moveTo>
                    <a:pt x="48" y="0"/>
                  </a:moveTo>
                  <a:lnTo>
                    <a:pt x="0" y="7"/>
                  </a:lnTo>
                  <a:lnTo>
                    <a:pt x="0" y="16"/>
                  </a:lnTo>
                  <a:lnTo>
                    <a:pt x="48" y="9"/>
                  </a:lnTo>
                  <a:lnTo>
                    <a:pt x="48"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60" name="Freeform 359"/>
            <p:cNvSpPr>
              <a:spLocks/>
            </p:cNvSpPr>
            <p:nvPr/>
          </p:nvSpPr>
          <p:spPr bwMode="auto">
            <a:xfrm>
              <a:off x="2203" y="1927"/>
              <a:ext cx="60" cy="22"/>
            </a:xfrm>
            <a:custGeom>
              <a:avLst/>
              <a:gdLst>
                <a:gd name="T0" fmla="*/ 60 w 60"/>
                <a:gd name="T1" fmla="*/ 0 h 22"/>
                <a:gd name="T2" fmla="*/ 0 w 60"/>
                <a:gd name="T3" fmla="*/ 12 h 22"/>
                <a:gd name="T4" fmla="*/ 2 w 60"/>
                <a:gd name="T5" fmla="*/ 21 h 22"/>
                <a:gd name="T6" fmla="*/ 60 w 60"/>
                <a:gd name="T7" fmla="*/ 9 h 22"/>
                <a:gd name="T8" fmla="*/ 60 w 60"/>
                <a:gd name="T9" fmla="*/ 0 h 22"/>
              </a:gdLst>
              <a:ahLst/>
              <a:cxnLst>
                <a:cxn ang="0">
                  <a:pos x="T0" y="T1"/>
                </a:cxn>
                <a:cxn ang="0">
                  <a:pos x="T2" y="T3"/>
                </a:cxn>
                <a:cxn ang="0">
                  <a:pos x="T4" y="T5"/>
                </a:cxn>
                <a:cxn ang="0">
                  <a:pos x="T6" y="T7"/>
                </a:cxn>
                <a:cxn ang="0">
                  <a:pos x="T8" y="T9"/>
                </a:cxn>
              </a:cxnLst>
              <a:rect l="0" t="0" r="r" b="b"/>
              <a:pathLst>
                <a:path w="60" h="22">
                  <a:moveTo>
                    <a:pt x="60" y="0"/>
                  </a:moveTo>
                  <a:lnTo>
                    <a:pt x="0" y="12"/>
                  </a:lnTo>
                  <a:lnTo>
                    <a:pt x="2" y="21"/>
                  </a:lnTo>
                  <a:lnTo>
                    <a:pt x="60" y="9"/>
                  </a:lnTo>
                  <a:lnTo>
                    <a:pt x="60"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61" name="Freeform 360"/>
            <p:cNvSpPr>
              <a:spLocks/>
            </p:cNvSpPr>
            <p:nvPr/>
          </p:nvSpPr>
          <p:spPr bwMode="auto">
            <a:xfrm>
              <a:off x="2141" y="1939"/>
              <a:ext cx="67" cy="36"/>
            </a:xfrm>
            <a:custGeom>
              <a:avLst/>
              <a:gdLst>
                <a:gd name="T0" fmla="*/ 62 w 67"/>
                <a:gd name="T1" fmla="*/ 0 h 36"/>
                <a:gd name="T2" fmla="*/ 0 w 67"/>
                <a:gd name="T3" fmla="*/ 26 h 36"/>
                <a:gd name="T4" fmla="*/ 4 w 67"/>
                <a:gd name="T5" fmla="*/ 35 h 36"/>
                <a:gd name="T6" fmla="*/ 67 w 67"/>
                <a:gd name="T7" fmla="*/ 9 h 36"/>
                <a:gd name="T8" fmla="*/ 62 w 67"/>
                <a:gd name="T9" fmla="*/ 0 h 36"/>
              </a:gdLst>
              <a:ahLst/>
              <a:cxnLst>
                <a:cxn ang="0">
                  <a:pos x="T0" y="T1"/>
                </a:cxn>
                <a:cxn ang="0">
                  <a:pos x="T2" y="T3"/>
                </a:cxn>
                <a:cxn ang="0">
                  <a:pos x="T4" y="T5"/>
                </a:cxn>
                <a:cxn ang="0">
                  <a:pos x="T6" y="T7"/>
                </a:cxn>
                <a:cxn ang="0">
                  <a:pos x="T8" y="T9"/>
                </a:cxn>
              </a:cxnLst>
              <a:rect l="0" t="0" r="r" b="b"/>
              <a:pathLst>
                <a:path w="67" h="36">
                  <a:moveTo>
                    <a:pt x="62" y="0"/>
                  </a:moveTo>
                  <a:lnTo>
                    <a:pt x="0" y="26"/>
                  </a:lnTo>
                  <a:lnTo>
                    <a:pt x="4" y="35"/>
                  </a:lnTo>
                  <a:lnTo>
                    <a:pt x="67" y="9"/>
                  </a:lnTo>
                  <a:lnTo>
                    <a:pt x="62"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62" name="Freeform 361"/>
            <p:cNvSpPr>
              <a:spLocks/>
            </p:cNvSpPr>
            <p:nvPr/>
          </p:nvSpPr>
          <p:spPr bwMode="auto">
            <a:xfrm>
              <a:off x="1433" y="2061"/>
              <a:ext cx="218" cy="65"/>
            </a:xfrm>
            <a:custGeom>
              <a:avLst/>
              <a:gdLst>
                <a:gd name="T0" fmla="*/ 216 w 218"/>
                <a:gd name="T1" fmla="*/ 0 h 65"/>
                <a:gd name="T2" fmla="*/ 0 w 218"/>
                <a:gd name="T3" fmla="*/ 57 h 65"/>
                <a:gd name="T4" fmla="*/ 2 w 218"/>
                <a:gd name="T5" fmla="*/ 64 h 65"/>
                <a:gd name="T6" fmla="*/ 218 w 218"/>
                <a:gd name="T7" fmla="*/ 7 h 65"/>
                <a:gd name="T8" fmla="*/ 216 w 218"/>
                <a:gd name="T9" fmla="*/ 0 h 65"/>
              </a:gdLst>
              <a:ahLst/>
              <a:cxnLst>
                <a:cxn ang="0">
                  <a:pos x="T0" y="T1"/>
                </a:cxn>
                <a:cxn ang="0">
                  <a:pos x="T2" y="T3"/>
                </a:cxn>
                <a:cxn ang="0">
                  <a:pos x="T4" y="T5"/>
                </a:cxn>
                <a:cxn ang="0">
                  <a:pos x="T6" y="T7"/>
                </a:cxn>
                <a:cxn ang="0">
                  <a:pos x="T8" y="T9"/>
                </a:cxn>
              </a:cxnLst>
              <a:rect l="0" t="0" r="r" b="b"/>
              <a:pathLst>
                <a:path w="218" h="65">
                  <a:moveTo>
                    <a:pt x="216" y="0"/>
                  </a:moveTo>
                  <a:lnTo>
                    <a:pt x="0" y="57"/>
                  </a:lnTo>
                  <a:lnTo>
                    <a:pt x="2" y="64"/>
                  </a:lnTo>
                  <a:lnTo>
                    <a:pt x="218" y="7"/>
                  </a:lnTo>
                  <a:lnTo>
                    <a:pt x="216"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63" name="Freeform 362"/>
            <p:cNvSpPr>
              <a:spLocks/>
            </p:cNvSpPr>
            <p:nvPr/>
          </p:nvSpPr>
          <p:spPr bwMode="auto">
            <a:xfrm>
              <a:off x="2695" y="2338"/>
              <a:ext cx="1855" cy="20"/>
            </a:xfrm>
            <a:custGeom>
              <a:avLst/>
              <a:gdLst>
                <a:gd name="T0" fmla="*/ 0 w 1855"/>
                <a:gd name="T1" fmla="*/ 0 h 20"/>
                <a:gd name="T2" fmla="*/ 1855 w 1855"/>
                <a:gd name="T3" fmla="*/ 0 h 20"/>
              </a:gdLst>
              <a:ahLst/>
              <a:cxnLst>
                <a:cxn ang="0">
                  <a:pos x="T0" y="T1"/>
                </a:cxn>
                <a:cxn ang="0">
                  <a:pos x="T2" y="T3"/>
                </a:cxn>
              </a:cxnLst>
              <a:rect l="0" t="0" r="r" b="b"/>
              <a:pathLst>
                <a:path w="1855" h="20">
                  <a:moveTo>
                    <a:pt x="0" y="0"/>
                  </a:moveTo>
                  <a:lnTo>
                    <a:pt x="1855" y="0"/>
                  </a:lnTo>
                </a:path>
              </a:pathLst>
            </a:custGeom>
            <a:noFill/>
            <a:ln w="7366">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AU"/>
            </a:p>
          </p:txBody>
        </p:sp>
        <p:sp>
          <p:nvSpPr>
            <p:cNvPr id="364" name="Freeform 363"/>
            <p:cNvSpPr>
              <a:spLocks/>
            </p:cNvSpPr>
            <p:nvPr/>
          </p:nvSpPr>
          <p:spPr bwMode="auto">
            <a:xfrm>
              <a:off x="8100" y="888"/>
              <a:ext cx="501" cy="20"/>
            </a:xfrm>
            <a:custGeom>
              <a:avLst/>
              <a:gdLst>
                <a:gd name="T0" fmla="*/ 0 w 501"/>
                <a:gd name="T1" fmla="*/ 0 h 20"/>
                <a:gd name="T2" fmla="*/ 501 w 501"/>
                <a:gd name="T3" fmla="*/ 0 h 20"/>
              </a:gdLst>
              <a:ahLst/>
              <a:cxnLst>
                <a:cxn ang="0">
                  <a:pos x="T0" y="T1"/>
                </a:cxn>
                <a:cxn ang="0">
                  <a:pos x="T2" y="T3"/>
                </a:cxn>
              </a:cxnLst>
              <a:rect l="0" t="0" r="r" b="b"/>
              <a:pathLst>
                <a:path w="501" h="20">
                  <a:moveTo>
                    <a:pt x="0" y="0"/>
                  </a:moveTo>
                  <a:lnTo>
                    <a:pt x="501" y="0"/>
                  </a:lnTo>
                </a:path>
              </a:pathLst>
            </a:custGeom>
            <a:noFill/>
            <a:ln w="7366">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AU"/>
            </a:p>
          </p:txBody>
        </p:sp>
        <p:sp>
          <p:nvSpPr>
            <p:cNvPr id="365" name="Freeform 364"/>
            <p:cNvSpPr>
              <a:spLocks/>
            </p:cNvSpPr>
            <p:nvPr/>
          </p:nvSpPr>
          <p:spPr bwMode="auto">
            <a:xfrm>
              <a:off x="262" y="2345"/>
              <a:ext cx="345" cy="20"/>
            </a:xfrm>
            <a:custGeom>
              <a:avLst/>
              <a:gdLst>
                <a:gd name="T0" fmla="*/ 0 w 345"/>
                <a:gd name="T1" fmla="*/ 0 h 20"/>
                <a:gd name="T2" fmla="*/ 345 w 345"/>
                <a:gd name="T3" fmla="*/ 0 h 20"/>
              </a:gdLst>
              <a:ahLst/>
              <a:cxnLst>
                <a:cxn ang="0">
                  <a:pos x="T0" y="T1"/>
                </a:cxn>
                <a:cxn ang="0">
                  <a:pos x="T2" y="T3"/>
                </a:cxn>
              </a:cxnLst>
              <a:rect l="0" t="0" r="r" b="b"/>
              <a:pathLst>
                <a:path w="345" h="20">
                  <a:moveTo>
                    <a:pt x="0" y="0"/>
                  </a:moveTo>
                  <a:lnTo>
                    <a:pt x="345" y="0"/>
                  </a:lnTo>
                </a:path>
              </a:pathLst>
            </a:custGeom>
            <a:noFill/>
            <a:ln w="10414">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AU"/>
            </a:p>
          </p:txBody>
        </p:sp>
        <p:grpSp>
          <p:nvGrpSpPr>
            <p:cNvPr id="366" name="Group 365"/>
            <p:cNvGrpSpPr>
              <a:grpSpLocks/>
            </p:cNvGrpSpPr>
            <p:nvPr/>
          </p:nvGrpSpPr>
          <p:grpSpPr bwMode="auto">
            <a:xfrm>
              <a:off x="10" y="1548"/>
              <a:ext cx="62" cy="144"/>
              <a:chOff x="10" y="1548"/>
              <a:chExt cx="62" cy="144"/>
            </a:xfrm>
          </p:grpSpPr>
          <p:sp>
            <p:nvSpPr>
              <p:cNvPr id="498" name="Rectangle 497"/>
              <p:cNvSpPr>
                <a:spLocks/>
              </p:cNvSpPr>
              <p:nvPr/>
            </p:nvSpPr>
            <p:spPr bwMode="auto">
              <a:xfrm>
                <a:off x="43" y="1588"/>
                <a:ext cx="28" cy="10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rot="0" vert="horz" wrap="square" lIns="91440" tIns="45720" rIns="91440" bIns="45720" anchor="t" anchorCtr="0" upright="1">
                <a:noAutofit/>
              </a:bodyPr>
              <a:lstStyle/>
              <a:p>
                <a:endParaRPr lang="en-AU"/>
              </a:p>
            </p:txBody>
          </p:sp>
          <p:sp>
            <p:nvSpPr>
              <p:cNvPr id="499" name="Freeform 498"/>
              <p:cNvSpPr>
                <a:spLocks/>
              </p:cNvSpPr>
              <p:nvPr/>
            </p:nvSpPr>
            <p:spPr bwMode="auto">
              <a:xfrm>
                <a:off x="10" y="1548"/>
                <a:ext cx="62" cy="144"/>
              </a:xfrm>
              <a:custGeom>
                <a:avLst/>
                <a:gdLst>
                  <a:gd name="T0" fmla="*/ 62 w 62"/>
                  <a:gd name="T1" fmla="*/ 0 h 144"/>
                  <a:gd name="T2" fmla="*/ 38 w 62"/>
                  <a:gd name="T3" fmla="*/ 0 h 144"/>
                  <a:gd name="T4" fmla="*/ 21 w 62"/>
                  <a:gd name="T5" fmla="*/ 23 h 144"/>
                  <a:gd name="T6" fmla="*/ 0 w 62"/>
                  <a:gd name="T7" fmla="*/ 38 h 144"/>
                  <a:gd name="T8" fmla="*/ 0 w 62"/>
                  <a:gd name="T9" fmla="*/ 62 h 144"/>
                  <a:gd name="T10" fmla="*/ 33 w 62"/>
                  <a:gd name="T11" fmla="*/ 40 h 144"/>
                  <a:gd name="T12" fmla="*/ 62 w 62"/>
                  <a:gd name="T13" fmla="*/ 40 h 144"/>
                  <a:gd name="T14" fmla="*/ 62 w 62"/>
                  <a:gd name="T15" fmla="*/ 0 h 14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2" h="144">
                    <a:moveTo>
                      <a:pt x="62" y="0"/>
                    </a:moveTo>
                    <a:lnTo>
                      <a:pt x="38" y="0"/>
                    </a:lnTo>
                    <a:lnTo>
                      <a:pt x="21" y="23"/>
                    </a:lnTo>
                    <a:lnTo>
                      <a:pt x="0" y="38"/>
                    </a:lnTo>
                    <a:lnTo>
                      <a:pt x="0" y="62"/>
                    </a:lnTo>
                    <a:lnTo>
                      <a:pt x="33" y="40"/>
                    </a:lnTo>
                    <a:lnTo>
                      <a:pt x="62" y="40"/>
                    </a:lnTo>
                    <a:lnTo>
                      <a:pt x="62"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grpSp>
          <p:nvGrpSpPr>
            <p:cNvPr id="367" name="Group 366"/>
            <p:cNvGrpSpPr>
              <a:grpSpLocks/>
            </p:cNvGrpSpPr>
            <p:nvPr/>
          </p:nvGrpSpPr>
          <p:grpSpPr bwMode="auto">
            <a:xfrm>
              <a:off x="118" y="1586"/>
              <a:ext cx="153" cy="106"/>
              <a:chOff x="118" y="1586"/>
              <a:chExt cx="153" cy="106"/>
            </a:xfrm>
          </p:grpSpPr>
          <p:sp>
            <p:nvSpPr>
              <p:cNvPr id="493" name="Freeform 492"/>
              <p:cNvSpPr>
                <a:spLocks/>
              </p:cNvSpPr>
              <p:nvPr/>
            </p:nvSpPr>
            <p:spPr bwMode="auto">
              <a:xfrm>
                <a:off x="118" y="1586"/>
                <a:ext cx="153" cy="106"/>
              </a:xfrm>
              <a:custGeom>
                <a:avLst/>
                <a:gdLst>
                  <a:gd name="T0" fmla="*/ 24 w 153"/>
                  <a:gd name="T1" fmla="*/ 2 h 106"/>
                  <a:gd name="T2" fmla="*/ 0 w 153"/>
                  <a:gd name="T3" fmla="*/ 2 h 106"/>
                  <a:gd name="T4" fmla="*/ 0 w 153"/>
                  <a:gd name="T5" fmla="*/ 105 h 106"/>
                  <a:gd name="T6" fmla="*/ 26 w 153"/>
                  <a:gd name="T7" fmla="*/ 105 h 106"/>
                  <a:gd name="T8" fmla="*/ 26 w 153"/>
                  <a:gd name="T9" fmla="*/ 55 h 106"/>
                  <a:gd name="T10" fmla="*/ 28 w 153"/>
                  <a:gd name="T11" fmla="*/ 36 h 106"/>
                  <a:gd name="T12" fmla="*/ 35 w 153"/>
                  <a:gd name="T13" fmla="*/ 24 h 106"/>
                  <a:gd name="T14" fmla="*/ 48 w 153"/>
                  <a:gd name="T15" fmla="*/ 21 h 106"/>
                  <a:gd name="T16" fmla="*/ 149 w 153"/>
                  <a:gd name="T17" fmla="*/ 21 h 106"/>
                  <a:gd name="T18" fmla="*/ 148 w 153"/>
                  <a:gd name="T19" fmla="*/ 16 h 106"/>
                  <a:gd name="T20" fmla="*/ 146 w 153"/>
                  <a:gd name="T21" fmla="*/ 14 h 106"/>
                  <a:gd name="T22" fmla="*/ 24 w 153"/>
                  <a:gd name="T23" fmla="*/ 14 h 106"/>
                  <a:gd name="T24" fmla="*/ 24 w 153"/>
                  <a:gd name="T25" fmla="*/ 2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3" h="106">
                    <a:moveTo>
                      <a:pt x="24" y="2"/>
                    </a:moveTo>
                    <a:lnTo>
                      <a:pt x="0" y="2"/>
                    </a:lnTo>
                    <a:lnTo>
                      <a:pt x="0" y="105"/>
                    </a:lnTo>
                    <a:lnTo>
                      <a:pt x="26" y="105"/>
                    </a:lnTo>
                    <a:lnTo>
                      <a:pt x="26" y="55"/>
                    </a:lnTo>
                    <a:lnTo>
                      <a:pt x="28" y="36"/>
                    </a:lnTo>
                    <a:lnTo>
                      <a:pt x="35" y="24"/>
                    </a:lnTo>
                    <a:lnTo>
                      <a:pt x="48" y="21"/>
                    </a:lnTo>
                    <a:lnTo>
                      <a:pt x="149" y="21"/>
                    </a:lnTo>
                    <a:lnTo>
                      <a:pt x="148" y="16"/>
                    </a:lnTo>
                    <a:lnTo>
                      <a:pt x="146" y="14"/>
                    </a:lnTo>
                    <a:lnTo>
                      <a:pt x="24" y="14"/>
                    </a:lnTo>
                    <a:lnTo>
                      <a:pt x="24" y="2"/>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94" name="Freeform 493"/>
              <p:cNvSpPr>
                <a:spLocks/>
              </p:cNvSpPr>
              <p:nvPr/>
            </p:nvSpPr>
            <p:spPr bwMode="auto">
              <a:xfrm>
                <a:off x="118" y="1586"/>
                <a:ext cx="153" cy="106"/>
              </a:xfrm>
              <a:custGeom>
                <a:avLst/>
                <a:gdLst>
                  <a:gd name="T0" fmla="*/ 110 w 153"/>
                  <a:gd name="T1" fmla="*/ 21 h 106"/>
                  <a:gd name="T2" fmla="*/ 48 w 153"/>
                  <a:gd name="T3" fmla="*/ 21 h 106"/>
                  <a:gd name="T4" fmla="*/ 57 w 153"/>
                  <a:gd name="T5" fmla="*/ 24 h 106"/>
                  <a:gd name="T6" fmla="*/ 62 w 153"/>
                  <a:gd name="T7" fmla="*/ 28 h 106"/>
                  <a:gd name="T8" fmla="*/ 62 w 153"/>
                  <a:gd name="T9" fmla="*/ 105 h 106"/>
                  <a:gd name="T10" fmla="*/ 91 w 153"/>
                  <a:gd name="T11" fmla="*/ 105 h 106"/>
                  <a:gd name="T12" fmla="*/ 91 w 153"/>
                  <a:gd name="T13" fmla="*/ 57 h 106"/>
                  <a:gd name="T14" fmla="*/ 93 w 153"/>
                  <a:gd name="T15" fmla="*/ 36 h 106"/>
                  <a:gd name="T16" fmla="*/ 100 w 153"/>
                  <a:gd name="T17" fmla="*/ 24 h 106"/>
                  <a:gd name="T18" fmla="*/ 110 w 153"/>
                  <a:gd name="T19" fmla="*/ 21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53" h="106">
                    <a:moveTo>
                      <a:pt x="110" y="21"/>
                    </a:moveTo>
                    <a:lnTo>
                      <a:pt x="48" y="21"/>
                    </a:lnTo>
                    <a:lnTo>
                      <a:pt x="57" y="24"/>
                    </a:lnTo>
                    <a:lnTo>
                      <a:pt x="62" y="28"/>
                    </a:lnTo>
                    <a:lnTo>
                      <a:pt x="62" y="105"/>
                    </a:lnTo>
                    <a:lnTo>
                      <a:pt x="91" y="105"/>
                    </a:lnTo>
                    <a:lnTo>
                      <a:pt x="91" y="57"/>
                    </a:lnTo>
                    <a:lnTo>
                      <a:pt x="93" y="36"/>
                    </a:lnTo>
                    <a:lnTo>
                      <a:pt x="100" y="24"/>
                    </a:lnTo>
                    <a:lnTo>
                      <a:pt x="110" y="21"/>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95" name="Freeform 494"/>
              <p:cNvSpPr>
                <a:spLocks/>
              </p:cNvSpPr>
              <p:nvPr/>
            </p:nvSpPr>
            <p:spPr bwMode="auto">
              <a:xfrm>
                <a:off x="118" y="1586"/>
                <a:ext cx="153" cy="106"/>
              </a:xfrm>
              <a:custGeom>
                <a:avLst/>
                <a:gdLst>
                  <a:gd name="T0" fmla="*/ 149 w 153"/>
                  <a:gd name="T1" fmla="*/ 21 h 106"/>
                  <a:gd name="T2" fmla="*/ 110 w 153"/>
                  <a:gd name="T3" fmla="*/ 21 h 106"/>
                  <a:gd name="T4" fmla="*/ 122 w 153"/>
                  <a:gd name="T5" fmla="*/ 26 h 106"/>
                  <a:gd name="T6" fmla="*/ 124 w 153"/>
                  <a:gd name="T7" fmla="*/ 45 h 106"/>
                  <a:gd name="T8" fmla="*/ 124 w 153"/>
                  <a:gd name="T9" fmla="*/ 105 h 106"/>
                  <a:gd name="T10" fmla="*/ 153 w 153"/>
                  <a:gd name="T11" fmla="*/ 105 h 106"/>
                  <a:gd name="T12" fmla="*/ 153 w 153"/>
                  <a:gd name="T13" fmla="*/ 38 h 106"/>
                  <a:gd name="T14" fmla="*/ 149 w 153"/>
                  <a:gd name="T15" fmla="*/ 21 h 10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3" h="106">
                    <a:moveTo>
                      <a:pt x="149" y="21"/>
                    </a:moveTo>
                    <a:lnTo>
                      <a:pt x="110" y="21"/>
                    </a:lnTo>
                    <a:lnTo>
                      <a:pt x="122" y="26"/>
                    </a:lnTo>
                    <a:lnTo>
                      <a:pt x="124" y="45"/>
                    </a:lnTo>
                    <a:lnTo>
                      <a:pt x="124" y="105"/>
                    </a:lnTo>
                    <a:lnTo>
                      <a:pt x="153" y="105"/>
                    </a:lnTo>
                    <a:lnTo>
                      <a:pt x="153" y="38"/>
                    </a:lnTo>
                    <a:lnTo>
                      <a:pt x="149" y="21"/>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96" name="Freeform 495"/>
              <p:cNvSpPr>
                <a:spLocks/>
              </p:cNvSpPr>
              <p:nvPr/>
            </p:nvSpPr>
            <p:spPr bwMode="auto">
              <a:xfrm>
                <a:off x="118" y="1586"/>
                <a:ext cx="153" cy="106"/>
              </a:xfrm>
              <a:custGeom>
                <a:avLst/>
                <a:gdLst>
                  <a:gd name="T0" fmla="*/ 57 w 153"/>
                  <a:gd name="T1" fmla="*/ 0 h 106"/>
                  <a:gd name="T2" fmla="*/ 38 w 153"/>
                  <a:gd name="T3" fmla="*/ 4 h 106"/>
                  <a:gd name="T4" fmla="*/ 24 w 153"/>
                  <a:gd name="T5" fmla="*/ 14 h 106"/>
                  <a:gd name="T6" fmla="*/ 88 w 153"/>
                  <a:gd name="T7" fmla="*/ 14 h 106"/>
                  <a:gd name="T8" fmla="*/ 74 w 153"/>
                  <a:gd name="T9" fmla="*/ 4 h 106"/>
                  <a:gd name="T10" fmla="*/ 57 w 153"/>
                  <a:gd name="T11" fmla="*/ 0 h 106"/>
                </a:gdLst>
                <a:ahLst/>
                <a:cxnLst>
                  <a:cxn ang="0">
                    <a:pos x="T0" y="T1"/>
                  </a:cxn>
                  <a:cxn ang="0">
                    <a:pos x="T2" y="T3"/>
                  </a:cxn>
                  <a:cxn ang="0">
                    <a:pos x="T4" y="T5"/>
                  </a:cxn>
                  <a:cxn ang="0">
                    <a:pos x="T6" y="T7"/>
                  </a:cxn>
                  <a:cxn ang="0">
                    <a:pos x="T8" y="T9"/>
                  </a:cxn>
                  <a:cxn ang="0">
                    <a:pos x="T10" y="T11"/>
                  </a:cxn>
                </a:cxnLst>
                <a:rect l="0" t="0" r="r" b="b"/>
                <a:pathLst>
                  <a:path w="153" h="106">
                    <a:moveTo>
                      <a:pt x="57" y="0"/>
                    </a:moveTo>
                    <a:lnTo>
                      <a:pt x="38" y="4"/>
                    </a:lnTo>
                    <a:lnTo>
                      <a:pt x="24" y="14"/>
                    </a:lnTo>
                    <a:lnTo>
                      <a:pt x="88" y="14"/>
                    </a:lnTo>
                    <a:lnTo>
                      <a:pt x="74" y="4"/>
                    </a:lnTo>
                    <a:lnTo>
                      <a:pt x="5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97" name="Freeform 496"/>
              <p:cNvSpPr>
                <a:spLocks/>
              </p:cNvSpPr>
              <p:nvPr/>
            </p:nvSpPr>
            <p:spPr bwMode="auto">
              <a:xfrm>
                <a:off x="118" y="1586"/>
                <a:ext cx="153" cy="106"/>
              </a:xfrm>
              <a:custGeom>
                <a:avLst/>
                <a:gdLst>
                  <a:gd name="T0" fmla="*/ 120 w 153"/>
                  <a:gd name="T1" fmla="*/ 0 h 106"/>
                  <a:gd name="T2" fmla="*/ 103 w 153"/>
                  <a:gd name="T3" fmla="*/ 4 h 106"/>
                  <a:gd name="T4" fmla="*/ 88 w 153"/>
                  <a:gd name="T5" fmla="*/ 14 h 106"/>
                  <a:gd name="T6" fmla="*/ 146 w 153"/>
                  <a:gd name="T7" fmla="*/ 14 h 106"/>
                  <a:gd name="T8" fmla="*/ 139 w 153"/>
                  <a:gd name="T9" fmla="*/ 4 h 106"/>
                  <a:gd name="T10" fmla="*/ 120 w 153"/>
                  <a:gd name="T11" fmla="*/ 0 h 106"/>
                </a:gdLst>
                <a:ahLst/>
                <a:cxnLst>
                  <a:cxn ang="0">
                    <a:pos x="T0" y="T1"/>
                  </a:cxn>
                  <a:cxn ang="0">
                    <a:pos x="T2" y="T3"/>
                  </a:cxn>
                  <a:cxn ang="0">
                    <a:pos x="T4" y="T5"/>
                  </a:cxn>
                  <a:cxn ang="0">
                    <a:pos x="T6" y="T7"/>
                  </a:cxn>
                  <a:cxn ang="0">
                    <a:pos x="T8" y="T9"/>
                  </a:cxn>
                  <a:cxn ang="0">
                    <a:pos x="T10" y="T11"/>
                  </a:cxn>
                </a:cxnLst>
                <a:rect l="0" t="0" r="r" b="b"/>
                <a:pathLst>
                  <a:path w="153" h="106">
                    <a:moveTo>
                      <a:pt x="120" y="0"/>
                    </a:moveTo>
                    <a:lnTo>
                      <a:pt x="103" y="4"/>
                    </a:lnTo>
                    <a:lnTo>
                      <a:pt x="88" y="14"/>
                    </a:lnTo>
                    <a:lnTo>
                      <a:pt x="146" y="14"/>
                    </a:lnTo>
                    <a:lnTo>
                      <a:pt x="139" y="4"/>
                    </a:lnTo>
                    <a:lnTo>
                      <a:pt x="120"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grpSp>
          <p:nvGrpSpPr>
            <p:cNvPr id="368" name="Group 367"/>
            <p:cNvGrpSpPr>
              <a:grpSpLocks/>
            </p:cNvGrpSpPr>
            <p:nvPr/>
          </p:nvGrpSpPr>
          <p:grpSpPr bwMode="auto">
            <a:xfrm>
              <a:off x="8071" y="530"/>
              <a:ext cx="58" cy="130"/>
              <a:chOff x="8071" y="530"/>
              <a:chExt cx="58" cy="130"/>
            </a:xfrm>
          </p:grpSpPr>
          <p:sp>
            <p:nvSpPr>
              <p:cNvPr id="491" name="Rectangle 490"/>
              <p:cNvSpPr>
                <a:spLocks/>
              </p:cNvSpPr>
              <p:nvPr/>
            </p:nvSpPr>
            <p:spPr bwMode="auto">
              <a:xfrm>
                <a:off x="8102" y="565"/>
                <a:ext cx="26" cy="9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rot="0" vert="horz" wrap="square" lIns="91440" tIns="45720" rIns="91440" bIns="45720" anchor="t" anchorCtr="0" upright="1">
                <a:noAutofit/>
              </a:bodyPr>
              <a:lstStyle/>
              <a:p>
                <a:endParaRPr lang="en-AU"/>
              </a:p>
            </p:txBody>
          </p:sp>
          <p:sp>
            <p:nvSpPr>
              <p:cNvPr id="492" name="Freeform 491"/>
              <p:cNvSpPr>
                <a:spLocks/>
              </p:cNvSpPr>
              <p:nvPr/>
            </p:nvSpPr>
            <p:spPr bwMode="auto">
              <a:xfrm>
                <a:off x="8071" y="530"/>
                <a:ext cx="58" cy="130"/>
              </a:xfrm>
              <a:custGeom>
                <a:avLst/>
                <a:gdLst>
                  <a:gd name="T0" fmla="*/ 57 w 58"/>
                  <a:gd name="T1" fmla="*/ 0 h 130"/>
                  <a:gd name="T2" fmla="*/ 36 w 58"/>
                  <a:gd name="T3" fmla="*/ 0 h 130"/>
                  <a:gd name="T4" fmla="*/ 21 w 58"/>
                  <a:gd name="T5" fmla="*/ 19 h 130"/>
                  <a:gd name="T6" fmla="*/ 0 w 58"/>
                  <a:gd name="T7" fmla="*/ 31 h 130"/>
                  <a:gd name="T8" fmla="*/ 0 w 58"/>
                  <a:gd name="T9" fmla="*/ 52 h 130"/>
                  <a:gd name="T10" fmla="*/ 31 w 58"/>
                  <a:gd name="T11" fmla="*/ 35 h 130"/>
                  <a:gd name="T12" fmla="*/ 57 w 58"/>
                  <a:gd name="T13" fmla="*/ 35 h 130"/>
                  <a:gd name="T14" fmla="*/ 57 w 58"/>
                  <a:gd name="T15" fmla="*/ 0 h 13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8" h="130">
                    <a:moveTo>
                      <a:pt x="57" y="0"/>
                    </a:moveTo>
                    <a:lnTo>
                      <a:pt x="36" y="0"/>
                    </a:lnTo>
                    <a:lnTo>
                      <a:pt x="21" y="19"/>
                    </a:lnTo>
                    <a:lnTo>
                      <a:pt x="0" y="31"/>
                    </a:lnTo>
                    <a:lnTo>
                      <a:pt x="0" y="52"/>
                    </a:lnTo>
                    <a:lnTo>
                      <a:pt x="31" y="35"/>
                    </a:lnTo>
                    <a:lnTo>
                      <a:pt x="57" y="35"/>
                    </a:lnTo>
                    <a:lnTo>
                      <a:pt x="5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grpSp>
          <p:nvGrpSpPr>
            <p:cNvPr id="369" name="Group 368"/>
            <p:cNvGrpSpPr>
              <a:grpSpLocks/>
            </p:cNvGrpSpPr>
            <p:nvPr/>
          </p:nvGrpSpPr>
          <p:grpSpPr bwMode="auto">
            <a:xfrm>
              <a:off x="8167" y="562"/>
              <a:ext cx="139" cy="98"/>
              <a:chOff x="8167" y="562"/>
              <a:chExt cx="139" cy="98"/>
            </a:xfrm>
          </p:grpSpPr>
          <p:sp>
            <p:nvSpPr>
              <p:cNvPr id="486" name="Freeform 485"/>
              <p:cNvSpPr>
                <a:spLocks/>
              </p:cNvSpPr>
              <p:nvPr/>
            </p:nvSpPr>
            <p:spPr bwMode="auto">
              <a:xfrm>
                <a:off x="8167" y="562"/>
                <a:ext cx="139" cy="98"/>
              </a:xfrm>
              <a:custGeom>
                <a:avLst/>
                <a:gdLst>
                  <a:gd name="T0" fmla="*/ 23 w 139"/>
                  <a:gd name="T1" fmla="*/ 4 h 98"/>
                  <a:gd name="T2" fmla="*/ 0 w 139"/>
                  <a:gd name="T3" fmla="*/ 4 h 98"/>
                  <a:gd name="T4" fmla="*/ 0 w 139"/>
                  <a:gd name="T5" fmla="*/ 98 h 98"/>
                  <a:gd name="T6" fmla="*/ 26 w 139"/>
                  <a:gd name="T7" fmla="*/ 98 h 98"/>
                  <a:gd name="T8" fmla="*/ 26 w 139"/>
                  <a:gd name="T9" fmla="*/ 50 h 98"/>
                  <a:gd name="T10" fmla="*/ 28 w 139"/>
                  <a:gd name="T11" fmla="*/ 33 h 98"/>
                  <a:gd name="T12" fmla="*/ 33 w 139"/>
                  <a:gd name="T13" fmla="*/ 24 h 98"/>
                  <a:gd name="T14" fmla="*/ 43 w 139"/>
                  <a:gd name="T15" fmla="*/ 19 h 98"/>
                  <a:gd name="T16" fmla="*/ 136 w 139"/>
                  <a:gd name="T17" fmla="*/ 19 h 98"/>
                  <a:gd name="T18" fmla="*/ 135 w 139"/>
                  <a:gd name="T19" fmla="*/ 16 h 98"/>
                  <a:gd name="T20" fmla="*/ 23 w 139"/>
                  <a:gd name="T21" fmla="*/ 16 h 98"/>
                  <a:gd name="T22" fmla="*/ 23 w 139"/>
                  <a:gd name="T23" fmla="*/ 4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39" h="98">
                    <a:moveTo>
                      <a:pt x="23" y="4"/>
                    </a:moveTo>
                    <a:lnTo>
                      <a:pt x="0" y="4"/>
                    </a:lnTo>
                    <a:lnTo>
                      <a:pt x="0" y="98"/>
                    </a:lnTo>
                    <a:lnTo>
                      <a:pt x="26" y="98"/>
                    </a:lnTo>
                    <a:lnTo>
                      <a:pt x="26" y="50"/>
                    </a:lnTo>
                    <a:lnTo>
                      <a:pt x="28" y="33"/>
                    </a:lnTo>
                    <a:lnTo>
                      <a:pt x="33" y="24"/>
                    </a:lnTo>
                    <a:lnTo>
                      <a:pt x="43" y="19"/>
                    </a:lnTo>
                    <a:lnTo>
                      <a:pt x="136" y="19"/>
                    </a:lnTo>
                    <a:lnTo>
                      <a:pt x="135" y="16"/>
                    </a:lnTo>
                    <a:lnTo>
                      <a:pt x="23" y="16"/>
                    </a:lnTo>
                    <a:lnTo>
                      <a:pt x="23" y="4"/>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87" name="Freeform 486"/>
              <p:cNvSpPr>
                <a:spLocks/>
              </p:cNvSpPr>
              <p:nvPr/>
            </p:nvSpPr>
            <p:spPr bwMode="auto">
              <a:xfrm>
                <a:off x="8167" y="562"/>
                <a:ext cx="139" cy="98"/>
              </a:xfrm>
              <a:custGeom>
                <a:avLst/>
                <a:gdLst>
                  <a:gd name="T0" fmla="*/ 100 w 139"/>
                  <a:gd name="T1" fmla="*/ 19 h 98"/>
                  <a:gd name="T2" fmla="*/ 43 w 139"/>
                  <a:gd name="T3" fmla="*/ 19 h 98"/>
                  <a:gd name="T4" fmla="*/ 50 w 139"/>
                  <a:gd name="T5" fmla="*/ 21 h 98"/>
                  <a:gd name="T6" fmla="*/ 57 w 139"/>
                  <a:gd name="T7" fmla="*/ 28 h 98"/>
                  <a:gd name="T8" fmla="*/ 57 w 139"/>
                  <a:gd name="T9" fmla="*/ 98 h 98"/>
                  <a:gd name="T10" fmla="*/ 83 w 139"/>
                  <a:gd name="T11" fmla="*/ 98 h 98"/>
                  <a:gd name="T12" fmla="*/ 83 w 139"/>
                  <a:gd name="T13" fmla="*/ 52 h 98"/>
                  <a:gd name="T14" fmla="*/ 86 w 139"/>
                  <a:gd name="T15" fmla="*/ 33 h 98"/>
                  <a:gd name="T16" fmla="*/ 91 w 139"/>
                  <a:gd name="T17" fmla="*/ 24 h 98"/>
                  <a:gd name="T18" fmla="*/ 100 w 139"/>
                  <a:gd name="T19" fmla="*/ 19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9" h="98">
                    <a:moveTo>
                      <a:pt x="100" y="19"/>
                    </a:moveTo>
                    <a:lnTo>
                      <a:pt x="43" y="19"/>
                    </a:lnTo>
                    <a:lnTo>
                      <a:pt x="50" y="21"/>
                    </a:lnTo>
                    <a:lnTo>
                      <a:pt x="57" y="28"/>
                    </a:lnTo>
                    <a:lnTo>
                      <a:pt x="57" y="98"/>
                    </a:lnTo>
                    <a:lnTo>
                      <a:pt x="83" y="98"/>
                    </a:lnTo>
                    <a:lnTo>
                      <a:pt x="83" y="52"/>
                    </a:lnTo>
                    <a:lnTo>
                      <a:pt x="86" y="33"/>
                    </a:lnTo>
                    <a:lnTo>
                      <a:pt x="91" y="24"/>
                    </a:lnTo>
                    <a:lnTo>
                      <a:pt x="100" y="19"/>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88" name="Freeform 487"/>
              <p:cNvSpPr>
                <a:spLocks/>
              </p:cNvSpPr>
              <p:nvPr/>
            </p:nvSpPr>
            <p:spPr bwMode="auto">
              <a:xfrm>
                <a:off x="8167" y="562"/>
                <a:ext cx="139" cy="98"/>
              </a:xfrm>
              <a:custGeom>
                <a:avLst/>
                <a:gdLst>
                  <a:gd name="T0" fmla="*/ 136 w 139"/>
                  <a:gd name="T1" fmla="*/ 19 h 98"/>
                  <a:gd name="T2" fmla="*/ 100 w 139"/>
                  <a:gd name="T3" fmla="*/ 19 h 98"/>
                  <a:gd name="T4" fmla="*/ 112 w 139"/>
                  <a:gd name="T5" fmla="*/ 26 h 98"/>
                  <a:gd name="T6" fmla="*/ 115 w 139"/>
                  <a:gd name="T7" fmla="*/ 43 h 98"/>
                  <a:gd name="T8" fmla="*/ 115 w 139"/>
                  <a:gd name="T9" fmla="*/ 98 h 98"/>
                  <a:gd name="T10" fmla="*/ 139 w 139"/>
                  <a:gd name="T11" fmla="*/ 98 h 98"/>
                  <a:gd name="T12" fmla="*/ 139 w 139"/>
                  <a:gd name="T13" fmla="*/ 36 h 98"/>
                  <a:gd name="T14" fmla="*/ 136 w 139"/>
                  <a:gd name="T15" fmla="*/ 19 h 9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9" h="98">
                    <a:moveTo>
                      <a:pt x="136" y="19"/>
                    </a:moveTo>
                    <a:lnTo>
                      <a:pt x="100" y="19"/>
                    </a:lnTo>
                    <a:lnTo>
                      <a:pt x="112" y="26"/>
                    </a:lnTo>
                    <a:lnTo>
                      <a:pt x="115" y="43"/>
                    </a:lnTo>
                    <a:lnTo>
                      <a:pt x="115" y="98"/>
                    </a:lnTo>
                    <a:lnTo>
                      <a:pt x="139" y="98"/>
                    </a:lnTo>
                    <a:lnTo>
                      <a:pt x="139" y="36"/>
                    </a:lnTo>
                    <a:lnTo>
                      <a:pt x="136" y="19"/>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89" name="Freeform 488"/>
              <p:cNvSpPr>
                <a:spLocks/>
              </p:cNvSpPr>
              <p:nvPr/>
            </p:nvSpPr>
            <p:spPr bwMode="auto">
              <a:xfrm>
                <a:off x="8167" y="562"/>
                <a:ext cx="139" cy="98"/>
              </a:xfrm>
              <a:custGeom>
                <a:avLst/>
                <a:gdLst>
                  <a:gd name="T0" fmla="*/ 55 w 139"/>
                  <a:gd name="T1" fmla="*/ 0 h 98"/>
                  <a:gd name="T2" fmla="*/ 36 w 139"/>
                  <a:gd name="T3" fmla="*/ 4 h 98"/>
                  <a:gd name="T4" fmla="*/ 23 w 139"/>
                  <a:gd name="T5" fmla="*/ 16 h 98"/>
                  <a:gd name="T6" fmla="*/ 79 w 139"/>
                  <a:gd name="T7" fmla="*/ 16 h 98"/>
                  <a:gd name="T8" fmla="*/ 69 w 139"/>
                  <a:gd name="T9" fmla="*/ 4 h 98"/>
                  <a:gd name="T10" fmla="*/ 55 w 139"/>
                  <a:gd name="T11" fmla="*/ 0 h 98"/>
                </a:gdLst>
                <a:ahLst/>
                <a:cxnLst>
                  <a:cxn ang="0">
                    <a:pos x="T0" y="T1"/>
                  </a:cxn>
                  <a:cxn ang="0">
                    <a:pos x="T2" y="T3"/>
                  </a:cxn>
                  <a:cxn ang="0">
                    <a:pos x="T4" y="T5"/>
                  </a:cxn>
                  <a:cxn ang="0">
                    <a:pos x="T6" y="T7"/>
                  </a:cxn>
                  <a:cxn ang="0">
                    <a:pos x="T8" y="T9"/>
                  </a:cxn>
                  <a:cxn ang="0">
                    <a:pos x="T10" y="T11"/>
                  </a:cxn>
                </a:cxnLst>
                <a:rect l="0" t="0" r="r" b="b"/>
                <a:pathLst>
                  <a:path w="139" h="98">
                    <a:moveTo>
                      <a:pt x="55" y="0"/>
                    </a:moveTo>
                    <a:lnTo>
                      <a:pt x="36" y="4"/>
                    </a:lnTo>
                    <a:lnTo>
                      <a:pt x="23" y="16"/>
                    </a:lnTo>
                    <a:lnTo>
                      <a:pt x="79" y="16"/>
                    </a:lnTo>
                    <a:lnTo>
                      <a:pt x="69" y="4"/>
                    </a:lnTo>
                    <a:lnTo>
                      <a:pt x="55"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90" name="Freeform 489"/>
              <p:cNvSpPr>
                <a:spLocks/>
              </p:cNvSpPr>
              <p:nvPr/>
            </p:nvSpPr>
            <p:spPr bwMode="auto">
              <a:xfrm>
                <a:off x="8167" y="562"/>
                <a:ext cx="139" cy="98"/>
              </a:xfrm>
              <a:custGeom>
                <a:avLst/>
                <a:gdLst>
                  <a:gd name="T0" fmla="*/ 108 w 139"/>
                  <a:gd name="T1" fmla="*/ 0 h 98"/>
                  <a:gd name="T2" fmla="*/ 93 w 139"/>
                  <a:gd name="T3" fmla="*/ 4 h 98"/>
                  <a:gd name="T4" fmla="*/ 79 w 139"/>
                  <a:gd name="T5" fmla="*/ 16 h 98"/>
                  <a:gd name="T6" fmla="*/ 135 w 139"/>
                  <a:gd name="T7" fmla="*/ 16 h 98"/>
                  <a:gd name="T8" fmla="*/ 127 w 139"/>
                  <a:gd name="T9" fmla="*/ 4 h 98"/>
                  <a:gd name="T10" fmla="*/ 108 w 139"/>
                  <a:gd name="T11" fmla="*/ 0 h 98"/>
                </a:gdLst>
                <a:ahLst/>
                <a:cxnLst>
                  <a:cxn ang="0">
                    <a:pos x="T0" y="T1"/>
                  </a:cxn>
                  <a:cxn ang="0">
                    <a:pos x="T2" y="T3"/>
                  </a:cxn>
                  <a:cxn ang="0">
                    <a:pos x="T4" y="T5"/>
                  </a:cxn>
                  <a:cxn ang="0">
                    <a:pos x="T6" y="T7"/>
                  </a:cxn>
                  <a:cxn ang="0">
                    <a:pos x="T8" y="T9"/>
                  </a:cxn>
                  <a:cxn ang="0">
                    <a:pos x="T10" y="T11"/>
                  </a:cxn>
                </a:cxnLst>
                <a:rect l="0" t="0" r="r" b="b"/>
                <a:pathLst>
                  <a:path w="139" h="98">
                    <a:moveTo>
                      <a:pt x="108" y="0"/>
                    </a:moveTo>
                    <a:lnTo>
                      <a:pt x="93" y="4"/>
                    </a:lnTo>
                    <a:lnTo>
                      <a:pt x="79" y="16"/>
                    </a:lnTo>
                    <a:lnTo>
                      <a:pt x="135" y="16"/>
                    </a:lnTo>
                    <a:lnTo>
                      <a:pt x="127" y="4"/>
                    </a:lnTo>
                    <a:lnTo>
                      <a:pt x="108"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grpSp>
          <p:nvGrpSpPr>
            <p:cNvPr id="370" name="Group 369"/>
            <p:cNvGrpSpPr>
              <a:grpSpLocks/>
            </p:cNvGrpSpPr>
            <p:nvPr/>
          </p:nvGrpSpPr>
          <p:grpSpPr bwMode="auto">
            <a:xfrm>
              <a:off x="6357" y="1661"/>
              <a:ext cx="92" cy="129"/>
              <a:chOff x="6357" y="1661"/>
              <a:chExt cx="92" cy="129"/>
            </a:xfrm>
          </p:grpSpPr>
          <p:sp>
            <p:nvSpPr>
              <p:cNvPr id="482" name="Freeform 481"/>
              <p:cNvSpPr>
                <a:spLocks/>
              </p:cNvSpPr>
              <p:nvPr/>
            </p:nvSpPr>
            <p:spPr bwMode="auto">
              <a:xfrm>
                <a:off x="6357" y="1661"/>
                <a:ext cx="92" cy="129"/>
              </a:xfrm>
              <a:custGeom>
                <a:avLst/>
                <a:gdLst>
                  <a:gd name="T0" fmla="*/ 26 w 92"/>
                  <a:gd name="T1" fmla="*/ 100 h 129"/>
                  <a:gd name="T2" fmla="*/ 0 w 92"/>
                  <a:gd name="T3" fmla="*/ 112 h 129"/>
                  <a:gd name="T4" fmla="*/ 16 w 92"/>
                  <a:gd name="T5" fmla="*/ 129 h 129"/>
                  <a:gd name="T6" fmla="*/ 47 w 92"/>
                  <a:gd name="T7" fmla="*/ 127 h 129"/>
                  <a:gd name="T8" fmla="*/ 69 w 92"/>
                  <a:gd name="T9" fmla="*/ 117 h 129"/>
                  <a:gd name="T10" fmla="*/ 75 w 92"/>
                  <a:gd name="T11" fmla="*/ 110 h 129"/>
                  <a:gd name="T12" fmla="*/ 33 w 92"/>
                  <a:gd name="T13" fmla="*/ 110 h 129"/>
                  <a:gd name="T14" fmla="*/ 26 w 92"/>
                  <a:gd name="T15" fmla="*/ 100 h 12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2" h="129">
                    <a:moveTo>
                      <a:pt x="26" y="100"/>
                    </a:moveTo>
                    <a:lnTo>
                      <a:pt x="0" y="112"/>
                    </a:lnTo>
                    <a:lnTo>
                      <a:pt x="16" y="129"/>
                    </a:lnTo>
                    <a:lnTo>
                      <a:pt x="47" y="127"/>
                    </a:lnTo>
                    <a:lnTo>
                      <a:pt x="69" y="117"/>
                    </a:lnTo>
                    <a:lnTo>
                      <a:pt x="75" y="110"/>
                    </a:lnTo>
                    <a:lnTo>
                      <a:pt x="33" y="110"/>
                    </a:lnTo>
                    <a:lnTo>
                      <a:pt x="26" y="10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83" name="Freeform 482"/>
              <p:cNvSpPr>
                <a:spLocks/>
              </p:cNvSpPr>
              <p:nvPr/>
            </p:nvSpPr>
            <p:spPr bwMode="auto">
              <a:xfrm>
                <a:off x="6357" y="1661"/>
                <a:ext cx="92" cy="129"/>
              </a:xfrm>
              <a:custGeom>
                <a:avLst/>
                <a:gdLst>
                  <a:gd name="T0" fmla="*/ 88 w 92"/>
                  <a:gd name="T1" fmla="*/ 67 h 129"/>
                  <a:gd name="T2" fmla="*/ 57 w 92"/>
                  <a:gd name="T3" fmla="*/ 67 h 129"/>
                  <a:gd name="T4" fmla="*/ 64 w 92"/>
                  <a:gd name="T5" fmla="*/ 81 h 129"/>
                  <a:gd name="T6" fmla="*/ 60 w 92"/>
                  <a:gd name="T7" fmla="*/ 100 h 129"/>
                  <a:gd name="T8" fmla="*/ 47 w 92"/>
                  <a:gd name="T9" fmla="*/ 110 h 129"/>
                  <a:gd name="T10" fmla="*/ 75 w 92"/>
                  <a:gd name="T11" fmla="*/ 110 h 129"/>
                  <a:gd name="T12" fmla="*/ 83 w 92"/>
                  <a:gd name="T13" fmla="*/ 100 h 129"/>
                  <a:gd name="T14" fmla="*/ 91 w 92"/>
                  <a:gd name="T15" fmla="*/ 71 h 129"/>
                  <a:gd name="T16" fmla="*/ 88 w 92"/>
                  <a:gd name="T17" fmla="*/ 67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2" h="129">
                    <a:moveTo>
                      <a:pt x="88" y="67"/>
                    </a:moveTo>
                    <a:lnTo>
                      <a:pt x="57" y="67"/>
                    </a:lnTo>
                    <a:lnTo>
                      <a:pt x="64" y="81"/>
                    </a:lnTo>
                    <a:lnTo>
                      <a:pt x="60" y="100"/>
                    </a:lnTo>
                    <a:lnTo>
                      <a:pt x="47" y="110"/>
                    </a:lnTo>
                    <a:lnTo>
                      <a:pt x="75" y="110"/>
                    </a:lnTo>
                    <a:lnTo>
                      <a:pt x="83" y="100"/>
                    </a:lnTo>
                    <a:lnTo>
                      <a:pt x="91" y="71"/>
                    </a:lnTo>
                    <a:lnTo>
                      <a:pt x="88" y="67"/>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84" name="Freeform 483"/>
              <p:cNvSpPr>
                <a:spLocks/>
              </p:cNvSpPr>
              <p:nvPr/>
            </p:nvSpPr>
            <p:spPr bwMode="auto">
              <a:xfrm>
                <a:off x="6357" y="1661"/>
                <a:ext cx="92" cy="129"/>
              </a:xfrm>
              <a:custGeom>
                <a:avLst/>
                <a:gdLst>
                  <a:gd name="T0" fmla="*/ 76 w 92"/>
                  <a:gd name="T1" fmla="*/ 0 h 129"/>
                  <a:gd name="T2" fmla="*/ 7 w 92"/>
                  <a:gd name="T3" fmla="*/ 21 h 129"/>
                  <a:gd name="T4" fmla="*/ 0 w 92"/>
                  <a:gd name="T5" fmla="*/ 86 h 129"/>
                  <a:gd name="T6" fmla="*/ 21 w 92"/>
                  <a:gd name="T7" fmla="*/ 83 h 129"/>
                  <a:gd name="T8" fmla="*/ 40 w 92"/>
                  <a:gd name="T9" fmla="*/ 67 h 129"/>
                  <a:gd name="T10" fmla="*/ 88 w 92"/>
                  <a:gd name="T11" fmla="*/ 67 h 129"/>
                  <a:gd name="T12" fmla="*/ 82 w 92"/>
                  <a:gd name="T13" fmla="*/ 57 h 129"/>
                  <a:gd name="T14" fmla="*/ 26 w 92"/>
                  <a:gd name="T15" fmla="*/ 57 h 129"/>
                  <a:gd name="T16" fmla="*/ 31 w 92"/>
                  <a:gd name="T17" fmla="*/ 36 h 129"/>
                  <a:gd name="T18" fmla="*/ 81 w 92"/>
                  <a:gd name="T19" fmla="*/ 19 h 129"/>
                  <a:gd name="T20" fmla="*/ 76 w 92"/>
                  <a:gd name="T21" fmla="*/ 0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2" h="129">
                    <a:moveTo>
                      <a:pt x="76" y="0"/>
                    </a:moveTo>
                    <a:lnTo>
                      <a:pt x="7" y="21"/>
                    </a:lnTo>
                    <a:lnTo>
                      <a:pt x="0" y="86"/>
                    </a:lnTo>
                    <a:lnTo>
                      <a:pt x="21" y="83"/>
                    </a:lnTo>
                    <a:lnTo>
                      <a:pt x="40" y="67"/>
                    </a:lnTo>
                    <a:lnTo>
                      <a:pt x="88" y="67"/>
                    </a:lnTo>
                    <a:lnTo>
                      <a:pt x="82" y="57"/>
                    </a:lnTo>
                    <a:lnTo>
                      <a:pt x="26" y="57"/>
                    </a:lnTo>
                    <a:lnTo>
                      <a:pt x="31" y="36"/>
                    </a:lnTo>
                    <a:lnTo>
                      <a:pt x="81" y="19"/>
                    </a:lnTo>
                    <a:lnTo>
                      <a:pt x="76"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85" name="Freeform 484"/>
              <p:cNvSpPr>
                <a:spLocks/>
              </p:cNvSpPr>
              <p:nvPr/>
            </p:nvSpPr>
            <p:spPr bwMode="auto">
              <a:xfrm>
                <a:off x="6357" y="1661"/>
                <a:ext cx="92" cy="129"/>
              </a:xfrm>
              <a:custGeom>
                <a:avLst/>
                <a:gdLst>
                  <a:gd name="T0" fmla="*/ 76 w 92"/>
                  <a:gd name="T1" fmla="*/ 47 h 129"/>
                  <a:gd name="T2" fmla="*/ 45 w 92"/>
                  <a:gd name="T3" fmla="*/ 47 h 129"/>
                  <a:gd name="T4" fmla="*/ 26 w 92"/>
                  <a:gd name="T5" fmla="*/ 57 h 129"/>
                  <a:gd name="T6" fmla="*/ 82 w 92"/>
                  <a:gd name="T7" fmla="*/ 57 h 129"/>
                  <a:gd name="T8" fmla="*/ 76 w 92"/>
                  <a:gd name="T9" fmla="*/ 47 h 129"/>
                </a:gdLst>
                <a:ahLst/>
                <a:cxnLst>
                  <a:cxn ang="0">
                    <a:pos x="T0" y="T1"/>
                  </a:cxn>
                  <a:cxn ang="0">
                    <a:pos x="T2" y="T3"/>
                  </a:cxn>
                  <a:cxn ang="0">
                    <a:pos x="T4" y="T5"/>
                  </a:cxn>
                  <a:cxn ang="0">
                    <a:pos x="T6" y="T7"/>
                  </a:cxn>
                  <a:cxn ang="0">
                    <a:pos x="T8" y="T9"/>
                  </a:cxn>
                </a:cxnLst>
                <a:rect l="0" t="0" r="r" b="b"/>
                <a:pathLst>
                  <a:path w="92" h="129">
                    <a:moveTo>
                      <a:pt x="76" y="47"/>
                    </a:moveTo>
                    <a:lnTo>
                      <a:pt x="45" y="47"/>
                    </a:lnTo>
                    <a:lnTo>
                      <a:pt x="26" y="57"/>
                    </a:lnTo>
                    <a:lnTo>
                      <a:pt x="82" y="57"/>
                    </a:lnTo>
                    <a:lnTo>
                      <a:pt x="76" y="47"/>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sp>
          <p:nvSpPr>
            <p:cNvPr id="371" name="Freeform 370"/>
            <p:cNvSpPr>
              <a:spLocks/>
            </p:cNvSpPr>
            <p:nvPr/>
          </p:nvSpPr>
          <p:spPr bwMode="auto">
            <a:xfrm>
              <a:off x="6506" y="1637"/>
              <a:ext cx="46" cy="115"/>
            </a:xfrm>
            <a:custGeom>
              <a:avLst/>
              <a:gdLst>
                <a:gd name="T0" fmla="*/ 28 w 46"/>
                <a:gd name="T1" fmla="*/ 0 h 115"/>
                <a:gd name="T2" fmla="*/ 0 w 46"/>
                <a:gd name="T3" fmla="*/ 0 h 115"/>
                <a:gd name="T4" fmla="*/ 0 w 46"/>
                <a:gd name="T5" fmla="*/ 16 h 115"/>
                <a:gd name="T6" fmla="*/ 4 w 46"/>
                <a:gd name="T7" fmla="*/ 16 h 115"/>
                <a:gd name="T8" fmla="*/ 11 w 46"/>
                <a:gd name="T9" fmla="*/ 23 h 115"/>
                <a:gd name="T10" fmla="*/ 16 w 46"/>
                <a:gd name="T11" fmla="*/ 50 h 115"/>
                <a:gd name="T12" fmla="*/ 16 w 46"/>
                <a:gd name="T13" fmla="*/ 81 h 115"/>
                <a:gd name="T14" fmla="*/ 14 w 46"/>
                <a:gd name="T15" fmla="*/ 91 h 115"/>
                <a:gd name="T16" fmla="*/ 4 w 46"/>
                <a:gd name="T17" fmla="*/ 95 h 115"/>
                <a:gd name="T18" fmla="*/ 0 w 46"/>
                <a:gd name="T19" fmla="*/ 95 h 115"/>
                <a:gd name="T20" fmla="*/ 0 w 46"/>
                <a:gd name="T21" fmla="*/ 115 h 115"/>
                <a:gd name="T22" fmla="*/ 7 w 46"/>
                <a:gd name="T23" fmla="*/ 115 h 115"/>
                <a:gd name="T24" fmla="*/ 35 w 46"/>
                <a:gd name="T25" fmla="*/ 93 h 115"/>
                <a:gd name="T26" fmla="*/ 45 w 46"/>
                <a:gd name="T27" fmla="*/ 71 h 115"/>
                <a:gd name="T28" fmla="*/ 45 w 46"/>
                <a:gd name="T29" fmla="*/ 43 h 115"/>
                <a:gd name="T30" fmla="*/ 38 w 46"/>
                <a:gd name="T31" fmla="*/ 14 h 115"/>
                <a:gd name="T32" fmla="*/ 28 w 46"/>
                <a:gd name="T33" fmla="*/ 0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115">
                  <a:moveTo>
                    <a:pt x="28" y="0"/>
                  </a:moveTo>
                  <a:lnTo>
                    <a:pt x="0" y="0"/>
                  </a:lnTo>
                  <a:lnTo>
                    <a:pt x="0" y="16"/>
                  </a:lnTo>
                  <a:lnTo>
                    <a:pt x="4" y="16"/>
                  </a:lnTo>
                  <a:lnTo>
                    <a:pt x="11" y="23"/>
                  </a:lnTo>
                  <a:lnTo>
                    <a:pt x="16" y="50"/>
                  </a:lnTo>
                  <a:lnTo>
                    <a:pt x="16" y="81"/>
                  </a:lnTo>
                  <a:lnTo>
                    <a:pt x="14" y="91"/>
                  </a:lnTo>
                  <a:lnTo>
                    <a:pt x="4" y="95"/>
                  </a:lnTo>
                  <a:lnTo>
                    <a:pt x="0" y="95"/>
                  </a:lnTo>
                  <a:lnTo>
                    <a:pt x="0" y="115"/>
                  </a:lnTo>
                  <a:lnTo>
                    <a:pt x="7" y="115"/>
                  </a:lnTo>
                  <a:lnTo>
                    <a:pt x="35" y="93"/>
                  </a:lnTo>
                  <a:lnTo>
                    <a:pt x="45" y="71"/>
                  </a:lnTo>
                  <a:lnTo>
                    <a:pt x="45" y="43"/>
                  </a:lnTo>
                  <a:lnTo>
                    <a:pt x="38" y="14"/>
                  </a:lnTo>
                  <a:lnTo>
                    <a:pt x="28"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72" name="Freeform 371"/>
            <p:cNvSpPr>
              <a:spLocks/>
            </p:cNvSpPr>
            <p:nvPr/>
          </p:nvSpPr>
          <p:spPr bwMode="auto">
            <a:xfrm>
              <a:off x="6463" y="1637"/>
              <a:ext cx="43" cy="115"/>
            </a:xfrm>
            <a:custGeom>
              <a:avLst/>
              <a:gdLst>
                <a:gd name="T0" fmla="*/ 43 w 43"/>
                <a:gd name="T1" fmla="*/ 0 h 115"/>
                <a:gd name="T2" fmla="*/ 36 w 43"/>
                <a:gd name="T3" fmla="*/ 0 h 115"/>
                <a:gd name="T4" fmla="*/ 7 w 43"/>
                <a:gd name="T5" fmla="*/ 21 h 115"/>
                <a:gd name="T6" fmla="*/ 0 w 43"/>
                <a:gd name="T7" fmla="*/ 71 h 115"/>
                <a:gd name="T8" fmla="*/ 4 w 43"/>
                <a:gd name="T9" fmla="*/ 100 h 115"/>
                <a:gd name="T10" fmla="*/ 14 w 43"/>
                <a:gd name="T11" fmla="*/ 115 h 115"/>
                <a:gd name="T12" fmla="*/ 43 w 43"/>
                <a:gd name="T13" fmla="*/ 115 h 115"/>
                <a:gd name="T14" fmla="*/ 43 w 43"/>
                <a:gd name="T15" fmla="*/ 95 h 115"/>
                <a:gd name="T16" fmla="*/ 38 w 43"/>
                <a:gd name="T17" fmla="*/ 95 h 115"/>
                <a:gd name="T18" fmla="*/ 31 w 43"/>
                <a:gd name="T19" fmla="*/ 88 h 115"/>
                <a:gd name="T20" fmla="*/ 26 w 43"/>
                <a:gd name="T21" fmla="*/ 62 h 115"/>
                <a:gd name="T22" fmla="*/ 26 w 43"/>
                <a:gd name="T23" fmla="*/ 33 h 115"/>
                <a:gd name="T24" fmla="*/ 31 w 43"/>
                <a:gd name="T25" fmla="*/ 21 h 115"/>
                <a:gd name="T26" fmla="*/ 38 w 43"/>
                <a:gd name="T27" fmla="*/ 16 h 115"/>
                <a:gd name="T28" fmla="*/ 43 w 43"/>
                <a:gd name="T29" fmla="*/ 16 h 115"/>
                <a:gd name="T30" fmla="*/ 43 w 43"/>
                <a:gd name="T31" fmla="*/ 0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3" h="115">
                  <a:moveTo>
                    <a:pt x="43" y="0"/>
                  </a:moveTo>
                  <a:lnTo>
                    <a:pt x="36" y="0"/>
                  </a:lnTo>
                  <a:lnTo>
                    <a:pt x="7" y="21"/>
                  </a:lnTo>
                  <a:lnTo>
                    <a:pt x="0" y="71"/>
                  </a:lnTo>
                  <a:lnTo>
                    <a:pt x="4" y="100"/>
                  </a:lnTo>
                  <a:lnTo>
                    <a:pt x="14" y="115"/>
                  </a:lnTo>
                  <a:lnTo>
                    <a:pt x="43" y="115"/>
                  </a:lnTo>
                  <a:lnTo>
                    <a:pt x="43" y="95"/>
                  </a:lnTo>
                  <a:lnTo>
                    <a:pt x="38" y="95"/>
                  </a:lnTo>
                  <a:lnTo>
                    <a:pt x="31" y="88"/>
                  </a:lnTo>
                  <a:lnTo>
                    <a:pt x="26" y="62"/>
                  </a:lnTo>
                  <a:lnTo>
                    <a:pt x="26" y="33"/>
                  </a:lnTo>
                  <a:lnTo>
                    <a:pt x="31" y="21"/>
                  </a:lnTo>
                  <a:lnTo>
                    <a:pt x="38" y="16"/>
                  </a:lnTo>
                  <a:lnTo>
                    <a:pt x="43" y="16"/>
                  </a:lnTo>
                  <a:lnTo>
                    <a:pt x="43"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73" name="Freeform 372"/>
            <p:cNvSpPr>
              <a:spLocks/>
            </p:cNvSpPr>
            <p:nvPr/>
          </p:nvSpPr>
          <p:spPr bwMode="auto">
            <a:xfrm>
              <a:off x="6574" y="1658"/>
              <a:ext cx="55" cy="39"/>
            </a:xfrm>
            <a:custGeom>
              <a:avLst/>
              <a:gdLst>
                <a:gd name="T0" fmla="*/ 52 w 55"/>
                <a:gd name="T1" fmla="*/ 0 h 39"/>
                <a:gd name="T2" fmla="*/ 0 w 55"/>
                <a:gd name="T3" fmla="*/ 16 h 39"/>
                <a:gd name="T4" fmla="*/ 0 w 55"/>
                <a:gd name="T5" fmla="*/ 38 h 39"/>
                <a:gd name="T6" fmla="*/ 55 w 55"/>
                <a:gd name="T7" fmla="*/ 21 h 39"/>
                <a:gd name="T8" fmla="*/ 52 w 55"/>
                <a:gd name="T9" fmla="*/ 0 h 39"/>
              </a:gdLst>
              <a:ahLst/>
              <a:cxnLst>
                <a:cxn ang="0">
                  <a:pos x="T0" y="T1"/>
                </a:cxn>
                <a:cxn ang="0">
                  <a:pos x="T2" y="T3"/>
                </a:cxn>
                <a:cxn ang="0">
                  <a:pos x="T4" y="T5"/>
                </a:cxn>
                <a:cxn ang="0">
                  <a:pos x="T6" y="T7"/>
                </a:cxn>
                <a:cxn ang="0">
                  <a:pos x="T8" y="T9"/>
                </a:cxn>
              </a:cxnLst>
              <a:rect l="0" t="0" r="r" b="b"/>
              <a:pathLst>
                <a:path w="55" h="39">
                  <a:moveTo>
                    <a:pt x="52" y="0"/>
                  </a:moveTo>
                  <a:lnTo>
                    <a:pt x="0" y="16"/>
                  </a:lnTo>
                  <a:lnTo>
                    <a:pt x="0" y="38"/>
                  </a:lnTo>
                  <a:lnTo>
                    <a:pt x="55" y="21"/>
                  </a:lnTo>
                  <a:lnTo>
                    <a:pt x="52"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nvGrpSpPr>
            <p:cNvPr id="374" name="Group 373"/>
            <p:cNvGrpSpPr>
              <a:grpSpLocks/>
            </p:cNvGrpSpPr>
            <p:nvPr/>
          </p:nvGrpSpPr>
          <p:grpSpPr bwMode="auto">
            <a:xfrm>
              <a:off x="6638" y="1570"/>
              <a:ext cx="70" cy="122"/>
              <a:chOff x="6638" y="1570"/>
              <a:chExt cx="70" cy="122"/>
            </a:xfrm>
          </p:grpSpPr>
          <p:sp>
            <p:nvSpPr>
              <p:cNvPr id="480" name="Freeform 479"/>
              <p:cNvSpPr>
                <a:spLocks/>
              </p:cNvSpPr>
              <p:nvPr/>
            </p:nvSpPr>
            <p:spPr bwMode="auto">
              <a:xfrm>
                <a:off x="6638" y="1570"/>
                <a:ext cx="70" cy="122"/>
              </a:xfrm>
              <a:custGeom>
                <a:avLst/>
                <a:gdLst>
                  <a:gd name="T0" fmla="*/ 63 w 70"/>
                  <a:gd name="T1" fmla="*/ 40 h 122"/>
                  <a:gd name="T2" fmla="*/ 36 w 70"/>
                  <a:gd name="T3" fmla="*/ 40 h 122"/>
                  <a:gd name="T4" fmla="*/ 43 w 70"/>
                  <a:gd name="T5" fmla="*/ 122 h 122"/>
                  <a:gd name="T6" fmla="*/ 69 w 70"/>
                  <a:gd name="T7" fmla="*/ 112 h 122"/>
                  <a:gd name="T8" fmla="*/ 63 w 70"/>
                  <a:gd name="T9" fmla="*/ 40 h 122"/>
                </a:gdLst>
                <a:ahLst/>
                <a:cxnLst>
                  <a:cxn ang="0">
                    <a:pos x="T0" y="T1"/>
                  </a:cxn>
                  <a:cxn ang="0">
                    <a:pos x="T2" y="T3"/>
                  </a:cxn>
                  <a:cxn ang="0">
                    <a:pos x="T4" y="T5"/>
                  </a:cxn>
                  <a:cxn ang="0">
                    <a:pos x="T6" y="T7"/>
                  </a:cxn>
                  <a:cxn ang="0">
                    <a:pos x="T8" y="T9"/>
                  </a:cxn>
                </a:cxnLst>
                <a:rect l="0" t="0" r="r" b="b"/>
                <a:pathLst>
                  <a:path w="70" h="122">
                    <a:moveTo>
                      <a:pt x="63" y="40"/>
                    </a:moveTo>
                    <a:lnTo>
                      <a:pt x="36" y="40"/>
                    </a:lnTo>
                    <a:lnTo>
                      <a:pt x="43" y="122"/>
                    </a:lnTo>
                    <a:lnTo>
                      <a:pt x="69" y="112"/>
                    </a:lnTo>
                    <a:lnTo>
                      <a:pt x="63" y="4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81" name="Freeform 480"/>
              <p:cNvSpPr>
                <a:spLocks/>
              </p:cNvSpPr>
              <p:nvPr/>
            </p:nvSpPr>
            <p:spPr bwMode="auto">
              <a:xfrm>
                <a:off x="6638" y="1570"/>
                <a:ext cx="70" cy="122"/>
              </a:xfrm>
              <a:custGeom>
                <a:avLst/>
                <a:gdLst>
                  <a:gd name="T0" fmla="*/ 60 w 70"/>
                  <a:gd name="T1" fmla="*/ 0 h 122"/>
                  <a:gd name="T2" fmla="*/ 36 w 70"/>
                  <a:gd name="T3" fmla="*/ 7 h 122"/>
                  <a:gd name="T4" fmla="*/ 21 w 70"/>
                  <a:gd name="T5" fmla="*/ 31 h 122"/>
                  <a:gd name="T6" fmla="*/ 0 w 70"/>
                  <a:gd name="T7" fmla="*/ 47 h 122"/>
                  <a:gd name="T8" fmla="*/ 2 w 70"/>
                  <a:gd name="T9" fmla="*/ 69 h 122"/>
                  <a:gd name="T10" fmla="*/ 36 w 70"/>
                  <a:gd name="T11" fmla="*/ 40 h 122"/>
                  <a:gd name="T12" fmla="*/ 63 w 70"/>
                  <a:gd name="T13" fmla="*/ 40 h 122"/>
                  <a:gd name="T14" fmla="*/ 60 w 70"/>
                  <a:gd name="T15" fmla="*/ 0 h 12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0" h="122">
                    <a:moveTo>
                      <a:pt x="60" y="0"/>
                    </a:moveTo>
                    <a:lnTo>
                      <a:pt x="36" y="7"/>
                    </a:lnTo>
                    <a:lnTo>
                      <a:pt x="21" y="31"/>
                    </a:lnTo>
                    <a:lnTo>
                      <a:pt x="0" y="47"/>
                    </a:lnTo>
                    <a:lnTo>
                      <a:pt x="2" y="69"/>
                    </a:lnTo>
                    <a:lnTo>
                      <a:pt x="36" y="40"/>
                    </a:lnTo>
                    <a:lnTo>
                      <a:pt x="63" y="40"/>
                    </a:lnTo>
                    <a:lnTo>
                      <a:pt x="60"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sp>
          <p:nvSpPr>
            <p:cNvPr id="375" name="Freeform 374"/>
            <p:cNvSpPr>
              <a:spLocks/>
            </p:cNvSpPr>
            <p:nvPr/>
          </p:nvSpPr>
          <p:spPr bwMode="auto">
            <a:xfrm>
              <a:off x="6790" y="1541"/>
              <a:ext cx="45" cy="117"/>
            </a:xfrm>
            <a:custGeom>
              <a:avLst/>
              <a:gdLst>
                <a:gd name="T0" fmla="*/ 23 w 45"/>
                <a:gd name="T1" fmla="*/ 0 h 117"/>
                <a:gd name="T2" fmla="*/ 0 w 45"/>
                <a:gd name="T3" fmla="*/ 0 h 117"/>
                <a:gd name="T4" fmla="*/ 0 w 45"/>
                <a:gd name="T5" fmla="*/ 16 h 117"/>
                <a:gd name="T6" fmla="*/ 2 w 45"/>
                <a:gd name="T7" fmla="*/ 16 h 117"/>
                <a:gd name="T8" fmla="*/ 9 w 45"/>
                <a:gd name="T9" fmla="*/ 23 h 117"/>
                <a:gd name="T10" fmla="*/ 16 w 45"/>
                <a:gd name="T11" fmla="*/ 52 h 117"/>
                <a:gd name="T12" fmla="*/ 16 w 45"/>
                <a:gd name="T13" fmla="*/ 81 h 117"/>
                <a:gd name="T14" fmla="*/ 9 w 45"/>
                <a:gd name="T15" fmla="*/ 91 h 117"/>
                <a:gd name="T16" fmla="*/ 2 w 45"/>
                <a:gd name="T17" fmla="*/ 98 h 117"/>
                <a:gd name="T18" fmla="*/ 0 w 45"/>
                <a:gd name="T19" fmla="*/ 98 h 117"/>
                <a:gd name="T20" fmla="*/ 0 w 45"/>
                <a:gd name="T21" fmla="*/ 115 h 117"/>
                <a:gd name="T22" fmla="*/ 4 w 45"/>
                <a:gd name="T23" fmla="*/ 117 h 117"/>
                <a:gd name="T24" fmla="*/ 36 w 45"/>
                <a:gd name="T25" fmla="*/ 93 h 117"/>
                <a:gd name="T26" fmla="*/ 45 w 45"/>
                <a:gd name="T27" fmla="*/ 71 h 117"/>
                <a:gd name="T28" fmla="*/ 45 w 45"/>
                <a:gd name="T29" fmla="*/ 43 h 117"/>
                <a:gd name="T30" fmla="*/ 38 w 45"/>
                <a:gd name="T31" fmla="*/ 16 h 117"/>
                <a:gd name="T32" fmla="*/ 23 w 45"/>
                <a:gd name="T33" fmla="*/ 0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5" h="117">
                  <a:moveTo>
                    <a:pt x="23" y="0"/>
                  </a:moveTo>
                  <a:lnTo>
                    <a:pt x="0" y="0"/>
                  </a:lnTo>
                  <a:lnTo>
                    <a:pt x="0" y="16"/>
                  </a:lnTo>
                  <a:lnTo>
                    <a:pt x="2" y="16"/>
                  </a:lnTo>
                  <a:lnTo>
                    <a:pt x="9" y="23"/>
                  </a:lnTo>
                  <a:lnTo>
                    <a:pt x="16" y="52"/>
                  </a:lnTo>
                  <a:lnTo>
                    <a:pt x="16" y="81"/>
                  </a:lnTo>
                  <a:lnTo>
                    <a:pt x="9" y="91"/>
                  </a:lnTo>
                  <a:lnTo>
                    <a:pt x="2" y="98"/>
                  </a:lnTo>
                  <a:lnTo>
                    <a:pt x="0" y="98"/>
                  </a:lnTo>
                  <a:lnTo>
                    <a:pt x="0" y="115"/>
                  </a:lnTo>
                  <a:lnTo>
                    <a:pt x="4" y="117"/>
                  </a:lnTo>
                  <a:lnTo>
                    <a:pt x="36" y="93"/>
                  </a:lnTo>
                  <a:lnTo>
                    <a:pt x="45" y="71"/>
                  </a:lnTo>
                  <a:lnTo>
                    <a:pt x="45" y="43"/>
                  </a:lnTo>
                  <a:lnTo>
                    <a:pt x="38" y="16"/>
                  </a:lnTo>
                  <a:lnTo>
                    <a:pt x="23"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76" name="Freeform 375"/>
            <p:cNvSpPr>
              <a:spLocks/>
            </p:cNvSpPr>
            <p:nvPr/>
          </p:nvSpPr>
          <p:spPr bwMode="auto">
            <a:xfrm>
              <a:off x="6744" y="1541"/>
              <a:ext cx="46" cy="115"/>
            </a:xfrm>
            <a:custGeom>
              <a:avLst/>
              <a:gdLst>
                <a:gd name="T0" fmla="*/ 45 w 46"/>
                <a:gd name="T1" fmla="*/ 0 h 115"/>
                <a:gd name="T2" fmla="*/ 38 w 46"/>
                <a:gd name="T3" fmla="*/ 0 h 115"/>
                <a:gd name="T4" fmla="*/ 9 w 46"/>
                <a:gd name="T5" fmla="*/ 21 h 115"/>
                <a:gd name="T6" fmla="*/ 0 w 46"/>
                <a:gd name="T7" fmla="*/ 74 h 115"/>
                <a:gd name="T8" fmla="*/ 4 w 46"/>
                <a:gd name="T9" fmla="*/ 98 h 115"/>
                <a:gd name="T10" fmla="*/ 16 w 46"/>
                <a:gd name="T11" fmla="*/ 115 h 115"/>
                <a:gd name="T12" fmla="*/ 45 w 46"/>
                <a:gd name="T13" fmla="*/ 115 h 115"/>
                <a:gd name="T14" fmla="*/ 45 w 46"/>
                <a:gd name="T15" fmla="*/ 98 h 115"/>
                <a:gd name="T16" fmla="*/ 40 w 46"/>
                <a:gd name="T17" fmla="*/ 98 h 115"/>
                <a:gd name="T18" fmla="*/ 33 w 46"/>
                <a:gd name="T19" fmla="*/ 91 h 115"/>
                <a:gd name="T20" fmla="*/ 26 w 46"/>
                <a:gd name="T21" fmla="*/ 64 h 115"/>
                <a:gd name="T22" fmla="*/ 26 w 46"/>
                <a:gd name="T23" fmla="*/ 33 h 115"/>
                <a:gd name="T24" fmla="*/ 31 w 46"/>
                <a:gd name="T25" fmla="*/ 23 h 115"/>
                <a:gd name="T26" fmla="*/ 40 w 46"/>
                <a:gd name="T27" fmla="*/ 16 h 115"/>
                <a:gd name="T28" fmla="*/ 45 w 46"/>
                <a:gd name="T29" fmla="*/ 16 h 115"/>
                <a:gd name="T30" fmla="*/ 45 w 46"/>
                <a:gd name="T31" fmla="*/ 0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6" h="115">
                  <a:moveTo>
                    <a:pt x="45" y="0"/>
                  </a:moveTo>
                  <a:lnTo>
                    <a:pt x="38" y="0"/>
                  </a:lnTo>
                  <a:lnTo>
                    <a:pt x="9" y="21"/>
                  </a:lnTo>
                  <a:lnTo>
                    <a:pt x="0" y="74"/>
                  </a:lnTo>
                  <a:lnTo>
                    <a:pt x="4" y="98"/>
                  </a:lnTo>
                  <a:lnTo>
                    <a:pt x="16" y="115"/>
                  </a:lnTo>
                  <a:lnTo>
                    <a:pt x="45" y="115"/>
                  </a:lnTo>
                  <a:lnTo>
                    <a:pt x="45" y="98"/>
                  </a:lnTo>
                  <a:lnTo>
                    <a:pt x="40" y="98"/>
                  </a:lnTo>
                  <a:lnTo>
                    <a:pt x="33" y="91"/>
                  </a:lnTo>
                  <a:lnTo>
                    <a:pt x="26" y="64"/>
                  </a:lnTo>
                  <a:lnTo>
                    <a:pt x="26" y="33"/>
                  </a:lnTo>
                  <a:lnTo>
                    <a:pt x="31" y="23"/>
                  </a:lnTo>
                  <a:lnTo>
                    <a:pt x="40" y="16"/>
                  </a:lnTo>
                  <a:lnTo>
                    <a:pt x="45" y="16"/>
                  </a:lnTo>
                  <a:lnTo>
                    <a:pt x="45"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77" name="Freeform 376"/>
            <p:cNvSpPr>
              <a:spLocks/>
            </p:cNvSpPr>
            <p:nvPr/>
          </p:nvSpPr>
          <p:spPr bwMode="auto">
            <a:xfrm>
              <a:off x="6897" y="1505"/>
              <a:ext cx="44" cy="115"/>
            </a:xfrm>
            <a:custGeom>
              <a:avLst/>
              <a:gdLst>
                <a:gd name="T0" fmla="*/ 26 w 44"/>
                <a:gd name="T1" fmla="*/ 0 h 115"/>
                <a:gd name="T2" fmla="*/ 0 w 44"/>
                <a:gd name="T3" fmla="*/ 0 h 115"/>
                <a:gd name="T4" fmla="*/ 0 w 44"/>
                <a:gd name="T5" fmla="*/ 16 h 115"/>
                <a:gd name="T6" fmla="*/ 2 w 44"/>
                <a:gd name="T7" fmla="*/ 16 h 115"/>
                <a:gd name="T8" fmla="*/ 9 w 44"/>
                <a:gd name="T9" fmla="*/ 23 h 115"/>
                <a:gd name="T10" fmla="*/ 16 w 44"/>
                <a:gd name="T11" fmla="*/ 50 h 115"/>
                <a:gd name="T12" fmla="*/ 16 w 44"/>
                <a:gd name="T13" fmla="*/ 81 h 115"/>
                <a:gd name="T14" fmla="*/ 11 w 44"/>
                <a:gd name="T15" fmla="*/ 91 h 115"/>
                <a:gd name="T16" fmla="*/ 2 w 44"/>
                <a:gd name="T17" fmla="*/ 96 h 115"/>
                <a:gd name="T18" fmla="*/ 0 w 44"/>
                <a:gd name="T19" fmla="*/ 96 h 115"/>
                <a:gd name="T20" fmla="*/ 0 w 44"/>
                <a:gd name="T21" fmla="*/ 115 h 115"/>
                <a:gd name="T22" fmla="*/ 4 w 44"/>
                <a:gd name="T23" fmla="*/ 115 h 115"/>
                <a:gd name="T24" fmla="*/ 35 w 44"/>
                <a:gd name="T25" fmla="*/ 93 h 115"/>
                <a:gd name="T26" fmla="*/ 43 w 44"/>
                <a:gd name="T27" fmla="*/ 72 h 115"/>
                <a:gd name="T28" fmla="*/ 43 w 44"/>
                <a:gd name="T29" fmla="*/ 43 h 115"/>
                <a:gd name="T30" fmla="*/ 38 w 44"/>
                <a:gd name="T31" fmla="*/ 14 h 115"/>
                <a:gd name="T32" fmla="*/ 26 w 44"/>
                <a:gd name="T33" fmla="*/ 0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4" h="115">
                  <a:moveTo>
                    <a:pt x="26" y="0"/>
                  </a:moveTo>
                  <a:lnTo>
                    <a:pt x="0" y="0"/>
                  </a:lnTo>
                  <a:lnTo>
                    <a:pt x="0" y="16"/>
                  </a:lnTo>
                  <a:lnTo>
                    <a:pt x="2" y="16"/>
                  </a:lnTo>
                  <a:lnTo>
                    <a:pt x="9" y="23"/>
                  </a:lnTo>
                  <a:lnTo>
                    <a:pt x="16" y="50"/>
                  </a:lnTo>
                  <a:lnTo>
                    <a:pt x="16" y="81"/>
                  </a:lnTo>
                  <a:lnTo>
                    <a:pt x="11" y="91"/>
                  </a:lnTo>
                  <a:lnTo>
                    <a:pt x="2" y="96"/>
                  </a:lnTo>
                  <a:lnTo>
                    <a:pt x="0" y="96"/>
                  </a:lnTo>
                  <a:lnTo>
                    <a:pt x="0" y="115"/>
                  </a:lnTo>
                  <a:lnTo>
                    <a:pt x="4" y="115"/>
                  </a:lnTo>
                  <a:lnTo>
                    <a:pt x="35" y="93"/>
                  </a:lnTo>
                  <a:lnTo>
                    <a:pt x="43" y="72"/>
                  </a:lnTo>
                  <a:lnTo>
                    <a:pt x="43" y="43"/>
                  </a:lnTo>
                  <a:lnTo>
                    <a:pt x="38" y="14"/>
                  </a:lnTo>
                  <a:lnTo>
                    <a:pt x="26"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78" name="Freeform 377"/>
            <p:cNvSpPr>
              <a:spLocks/>
            </p:cNvSpPr>
            <p:nvPr/>
          </p:nvSpPr>
          <p:spPr bwMode="auto">
            <a:xfrm>
              <a:off x="6852" y="1505"/>
              <a:ext cx="45" cy="115"/>
            </a:xfrm>
            <a:custGeom>
              <a:avLst/>
              <a:gdLst>
                <a:gd name="T0" fmla="*/ 45 w 45"/>
                <a:gd name="T1" fmla="*/ 0 h 115"/>
                <a:gd name="T2" fmla="*/ 38 w 45"/>
                <a:gd name="T3" fmla="*/ 0 h 115"/>
                <a:gd name="T4" fmla="*/ 9 w 45"/>
                <a:gd name="T5" fmla="*/ 21 h 115"/>
                <a:gd name="T6" fmla="*/ 0 w 45"/>
                <a:gd name="T7" fmla="*/ 72 h 115"/>
                <a:gd name="T8" fmla="*/ 4 w 45"/>
                <a:gd name="T9" fmla="*/ 98 h 115"/>
                <a:gd name="T10" fmla="*/ 16 w 45"/>
                <a:gd name="T11" fmla="*/ 112 h 115"/>
                <a:gd name="T12" fmla="*/ 45 w 45"/>
                <a:gd name="T13" fmla="*/ 115 h 115"/>
                <a:gd name="T14" fmla="*/ 45 w 45"/>
                <a:gd name="T15" fmla="*/ 96 h 115"/>
                <a:gd name="T16" fmla="*/ 40 w 45"/>
                <a:gd name="T17" fmla="*/ 96 h 115"/>
                <a:gd name="T18" fmla="*/ 33 w 45"/>
                <a:gd name="T19" fmla="*/ 88 h 115"/>
                <a:gd name="T20" fmla="*/ 26 w 45"/>
                <a:gd name="T21" fmla="*/ 62 h 115"/>
                <a:gd name="T22" fmla="*/ 26 w 45"/>
                <a:gd name="T23" fmla="*/ 33 h 115"/>
                <a:gd name="T24" fmla="*/ 33 w 45"/>
                <a:gd name="T25" fmla="*/ 21 h 115"/>
                <a:gd name="T26" fmla="*/ 40 w 45"/>
                <a:gd name="T27" fmla="*/ 16 h 115"/>
                <a:gd name="T28" fmla="*/ 45 w 45"/>
                <a:gd name="T29" fmla="*/ 16 h 115"/>
                <a:gd name="T30" fmla="*/ 45 w 45"/>
                <a:gd name="T31" fmla="*/ 0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5" h="115">
                  <a:moveTo>
                    <a:pt x="45" y="0"/>
                  </a:moveTo>
                  <a:lnTo>
                    <a:pt x="38" y="0"/>
                  </a:lnTo>
                  <a:lnTo>
                    <a:pt x="9" y="21"/>
                  </a:lnTo>
                  <a:lnTo>
                    <a:pt x="0" y="72"/>
                  </a:lnTo>
                  <a:lnTo>
                    <a:pt x="4" y="98"/>
                  </a:lnTo>
                  <a:lnTo>
                    <a:pt x="16" y="112"/>
                  </a:lnTo>
                  <a:lnTo>
                    <a:pt x="45" y="115"/>
                  </a:lnTo>
                  <a:lnTo>
                    <a:pt x="45" y="96"/>
                  </a:lnTo>
                  <a:lnTo>
                    <a:pt x="40" y="96"/>
                  </a:lnTo>
                  <a:lnTo>
                    <a:pt x="33" y="88"/>
                  </a:lnTo>
                  <a:lnTo>
                    <a:pt x="26" y="62"/>
                  </a:lnTo>
                  <a:lnTo>
                    <a:pt x="26" y="33"/>
                  </a:lnTo>
                  <a:lnTo>
                    <a:pt x="33" y="21"/>
                  </a:lnTo>
                  <a:lnTo>
                    <a:pt x="40" y="16"/>
                  </a:lnTo>
                  <a:lnTo>
                    <a:pt x="45" y="16"/>
                  </a:lnTo>
                  <a:lnTo>
                    <a:pt x="45"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nvGrpSpPr>
            <p:cNvPr id="379" name="Group 378"/>
            <p:cNvGrpSpPr>
              <a:grpSpLocks/>
            </p:cNvGrpSpPr>
            <p:nvPr/>
          </p:nvGrpSpPr>
          <p:grpSpPr bwMode="auto">
            <a:xfrm>
              <a:off x="6960" y="1469"/>
              <a:ext cx="158" cy="124"/>
              <a:chOff x="6960" y="1469"/>
              <a:chExt cx="158" cy="124"/>
            </a:xfrm>
          </p:grpSpPr>
          <p:sp>
            <p:nvSpPr>
              <p:cNvPr id="475" name="Freeform 474"/>
              <p:cNvSpPr>
                <a:spLocks/>
              </p:cNvSpPr>
              <p:nvPr/>
            </p:nvSpPr>
            <p:spPr bwMode="auto">
              <a:xfrm>
                <a:off x="6960" y="1469"/>
                <a:ext cx="158" cy="124"/>
              </a:xfrm>
              <a:custGeom>
                <a:avLst/>
                <a:gdLst>
                  <a:gd name="T0" fmla="*/ 26 w 158"/>
                  <a:gd name="T1" fmla="*/ 36 h 124"/>
                  <a:gd name="T2" fmla="*/ 0 w 158"/>
                  <a:gd name="T3" fmla="*/ 43 h 124"/>
                  <a:gd name="T4" fmla="*/ 9 w 158"/>
                  <a:gd name="T5" fmla="*/ 124 h 124"/>
                  <a:gd name="T6" fmla="*/ 36 w 158"/>
                  <a:gd name="T7" fmla="*/ 117 h 124"/>
                  <a:gd name="T8" fmla="*/ 33 w 158"/>
                  <a:gd name="T9" fmla="*/ 79 h 124"/>
                  <a:gd name="T10" fmla="*/ 33 w 158"/>
                  <a:gd name="T11" fmla="*/ 60 h 124"/>
                  <a:gd name="T12" fmla="*/ 38 w 158"/>
                  <a:gd name="T13" fmla="*/ 50 h 124"/>
                  <a:gd name="T14" fmla="*/ 42 w 158"/>
                  <a:gd name="T15" fmla="*/ 48 h 124"/>
                  <a:gd name="T16" fmla="*/ 26 w 158"/>
                  <a:gd name="T17" fmla="*/ 48 h 124"/>
                  <a:gd name="T18" fmla="*/ 26 w 158"/>
                  <a:gd name="T19" fmla="*/ 36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58" h="124">
                    <a:moveTo>
                      <a:pt x="26" y="36"/>
                    </a:moveTo>
                    <a:lnTo>
                      <a:pt x="0" y="43"/>
                    </a:lnTo>
                    <a:lnTo>
                      <a:pt x="9" y="124"/>
                    </a:lnTo>
                    <a:lnTo>
                      <a:pt x="36" y="117"/>
                    </a:lnTo>
                    <a:lnTo>
                      <a:pt x="33" y="79"/>
                    </a:lnTo>
                    <a:lnTo>
                      <a:pt x="33" y="60"/>
                    </a:lnTo>
                    <a:lnTo>
                      <a:pt x="38" y="50"/>
                    </a:lnTo>
                    <a:lnTo>
                      <a:pt x="42" y="48"/>
                    </a:lnTo>
                    <a:lnTo>
                      <a:pt x="26" y="48"/>
                    </a:lnTo>
                    <a:lnTo>
                      <a:pt x="26" y="36"/>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76" name="Freeform 475"/>
              <p:cNvSpPr>
                <a:spLocks/>
              </p:cNvSpPr>
              <p:nvPr/>
            </p:nvSpPr>
            <p:spPr bwMode="auto">
              <a:xfrm>
                <a:off x="6960" y="1469"/>
                <a:ext cx="158" cy="124"/>
              </a:xfrm>
              <a:custGeom>
                <a:avLst/>
                <a:gdLst>
                  <a:gd name="T0" fmla="*/ 93 w 158"/>
                  <a:gd name="T1" fmla="*/ 43 h 124"/>
                  <a:gd name="T2" fmla="*/ 57 w 158"/>
                  <a:gd name="T3" fmla="*/ 43 h 124"/>
                  <a:gd name="T4" fmla="*/ 62 w 158"/>
                  <a:gd name="T5" fmla="*/ 45 h 124"/>
                  <a:gd name="T6" fmla="*/ 64 w 158"/>
                  <a:gd name="T7" fmla="*/ 60 h 124"/>
                  <a:gd name="T8" fmla="*/ 69 w 158"/>
                  <a:gd name="T9" fmla="*/ 105 h 124"/>
                  <a:gd name="T10" fmla="*/ 98 w 158"/>
                  <a:gd name="T11" fmla="*/ 96 h 124"/>
                  <a:gd name="T12" fmla="*/ 93 w 158"/>
                  <a:gd name="T13" fmla="*/ 57 h 124"/>
                  <a:gd name="T14" fmla="*/ 93 w 158"/>
                  <a:gd name="T15" fmla="*/ 43 h 12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8" h="124">
                    <a:moveTo>
                      <a:pt x="93" y="43"/>
                    </a:moveTo>
                    <a:lnTo>
                      <a:pt x="57" y="43"/>
                    </a:lnTo>
                    <a:lnTo>
                      <a:pt x="62" y="45"/>
                    </a:lnTo>
                    <a:lnTo>
                      <a:pt x="64" y="60"/>
                    </a:lnTo>
                    <a:lnTo>
                      <a:pt x="69" y="105"/>
                    </a:lnTo>
                    <a:lnTo>
                      <a:pt x="98" y="96"/>
                    </a:lnTo>
                    <a:lnTo>
                      <a:pt x="93" y="57"/>
                    </a:lnTo>
                    <a:lnTo>
                      <a:pt x="93" y="43"/>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77" name="Freeform 476"/>
              <p:cNvSpPr>
                <a:spLocks/>
              </p:cNvSpPr>
              <p:nvPr/>
            </p:nvSpPr>
            <p:spPr bwMode="auto">
              <a:xfrm>
                <a:off x="6960" y="1469"/>
                <a:ext cx="158" cy="124"/>
              </a:xfrm>
              <a:custGeom>
                <a:avLst/>
                <a:gdLst>
                  <a:gd name="T0" fmla="*/ 153 w 158"/>
                  <a:gd name="T1" fmla="*/ 21 h 124"/>
                  <a:gd name="T2" fmla="*/ 122 w 158"/>
                  <a:gd name="T3" fmla="*/ 21 h 124"/>
                  <a:gd name="T4" fmla="*/ 127 w 158"/>
                  <a:gd name="T5" fmla="*/ 38 h 124"/>
                  <a:gd name="T6" fmla="*/ 132 w 158"/>
                  <a:gd name="T7" fmla="*/ 86 h 124"/>
                  <a:gd name="T8" fmla="*/ 158 w 158"/>
                  <a:gd name="T9" fmla="*/ 76 h 124"/>
                  <a:gd name="T10" fmla="*/ 153 w 158"/>
                  <a:gd name="T11" fmla="*/ 21 h 124"/>
                </a:gdLst>
                <a:ahLst/>
                <a:cxnLst>
                  <a:cxn ang="0">
                    <a:pos x="T0" y="T1"/>
                  </a:cxn>
                  <a:cxn ang="0">
                    <a:pos x="T2" y="T3"/>
                  </a:cxn>
                  <a:cxn ang="0">
                    <a:pos x="T4" y="T5"/>
                  </a:cxn>
                  <a:cxn ang="0">
                    <a:pos x="T6" y="T7"/>
                  </a:cxn>
                  <a:cxn ang="0">
                    <a:pos x="T8" y="T9"/>
                  </a:cxn>
                  <a:cxn ang="0">
                    <a:pos x="T10" y="T11"/>
                  </a:cxn>
                </a:cxnLst>
                <a:rect l="0" t="0" r="r" b="b"/>
                <a:pathLst>
                  <a:path w="158" h="124">
                    <a:moveTo>
                      <a:pt x="153" y="21"/>
                    </a:moveTo>
                    <a:lnTo>
                      <a:pt x="122" y="21"/>
                    </a:lnTo>
                    <a:lnTo>
                      <a:pt x="127" y="38"/>
                    </a:lnTo>
                    <a:lnTo>
                      <a:pt x="132" y="86"/>
                    </a:lnTo>
                    <a:lnTo>
                      <a:pt x="158" y="76"/>
                    </a:lnTo>
                    <a:lnTo>
                      <a:pt x="153" y="21"/>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78" name="Freeform 477"/>
              <p:cNvSpPr>
                <a:spLocks/>
              </p:cNvSpPr>
              <p:nvPr/>
            </p:nvSpPr>
            <p:spPr bwMode="auto">
              <a:xfrm>
                <a:off x="6960" y="1469"/>
                <a:ext cx="158" cy="124"/>
              </a:xfrm>
              <a:custGeom>
                <a:avLst/>
                <a:gdLst>
                  <a:gd name="T0" fmla="*/ 74 w 158"/>
                  <a:gd name="T1" fmla="*/ 19 h 124"/>
                  <a:gd name="T2" fmla="*/ 57 w 158"/>
                  <a:gd name="T3" fmla="*/ 21 h 124"/>
                  <a:gd name="T4" fmla="*/ 26 w 158"/>
                  <a:gd name="T5" fmla="*/ 48 h 124"/>
                  <a:gd name="T6" fmla="*/ 42 w 158"/>
                  <a:gd name="T7" fmla="*/ 48 h 124"/>
                  <a:gd name="T8" fmla="*/ 50 w 158"/>
                  <a:gd name="T9" fmla="*/ 43 h 124"/>
                  <a:gd name="T10" fmla="*/ 93 w 158"/>
                  <a:gd name="T11" fmla="*/ 43 h 124"/>
                  <a:gd name="T12" fmla="*/ 93 w 158"/>
                  <a:gd name="T13" fmla="*/ 38 h 124"/>
                  <a:gd name="T14" fmla="*/ 98 w 158"/>
                  <a:gd name="T15" fmla="*/ 28 h 124"/>
                  <a:gd name="T16" fmla="*/ 106 w 158"/>
                  <a:gd name="T17" fmla="*/ 23 h 124"/>
                  <a:gd name="T18" fmla="*/ 86 w 158"/>
                  <a:gd name="T19" fmla="*/ 23 h 124"/>
                  <a:gd name="T20" fmla="*/ 74 w 158"/>
                  <a:gd name="T21" fmla="*/ 19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58" h="124">
                    <a:moveTo>
                      <a:pt x="74" y="19"/>
                    </a:moveTo>
                    <a:lnTo>
                      <a:pt x="57" y="21"/>
                    </a:lnTo>
                    <a:lnTo>
                      <a:pt x="26" y="48"/>
                    </a:lnTo>
                    <a:lnTo>
                      <a:pt x="42" y="48"/>
                    </a:lnTo>
                    <a:lnTo>
                      <a:pt x="50" y="43"/>
                    </a:lnTo>
                    <a:lnTo>
                      <a:pt x="93" y="43"/>
                    </a:lnTo>
                    <a:lnTo>
                      <a:pt x="93" y="38"/>
                    </a:lnTo>
                    <a:lnTo>
                      <a:pt x="98" y="28"/>
                    </a:lnTo>
                    <a:lnTo>
                      <a:pt x="106" y="23"/>
                    </a:lnTo>
                    <a:lnTo>
                      <a:pt x="86" y="23"/>
                    </a:lnTo>
                    <a:lnTo>
                      <a:pt x="74" y="19"/>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79" name="Freeform 478"/>
              <p:cNvSpPr>
                <a:spLocks/>
              </p:cNvSpPr>
              <p:nvPr/>
            </p:nvSpPr>
            <p:spPr bwMode="auto">
              <a:xfrm>
                <a:off x="6960" y="1469"/>
                <a:ext cx="158" cy="124"/>
              </a:xfrm>
              <a:custGeom>
                <a:avLst/>
                <a:gdLst>
                  <a:gd name="T0" fmla="*/ 136 w 158"/>
                  <a:gd name="T1" fmla="*/ 0 h 124"/>
                  <a:gd name="T2" fmla="*/ 115 w 158"/>
                  <a:gd name="T3" fmla="*/ 2 h 124"/>
                  <a:gd name="T4" fmla="*/ 98 w 158"/>
                  <a:gd name="T5" fmla="*/ 12 h 124"/>
                  <a:gd name="T6" fmla="*/ 86 w 158"/>
                  <a:gd name="T7" fmla="*/ 23 h 124"/>
                  <a:gd name="T8" fmla="*/ 106 w 158"/>
                  <a:gd name="T9" fmla="*/ 23 h 124"/>
                  <a:gd name="T10" fmla="*/ 110 w 158"/>
                  <a:gd name="T11" fmla="*/ 21 h 124"/>
                  <a:gd name="T12" fmla="*/ 153 w 158"/>
                  <a:gd name="T13" fmla="*/ 21 h 124"/>
                  <a:gd name="T14" fmla="*/ 148 w 158"/>
                  <a:gd name="T15" fmla="*/ 7 h 124"/>
                  <a:gd name="T16" fmla="*/ 136 w 158"/>
                  <a:gd name="T17" fmla="*/ 0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8" h="124">
                    <a:moveTo>
                      <a:pt x="136" y="0"/>
                    </a:moveTo>
                    <a:lnTo>
                      <a:pt x="115" y="2"/>
                    </a:lnTo>
                    <a:lnTo>
                      <a:pt x="98" y="12"/>
                    </a:lnTo>
                    <a:lnTo>
                      <a:pt x="86" y="23"/>
                    </a:lnTo>
                    <a:lnTo>
                      <a:pt x="106" y="23"/>
                    </a:lnTo>
                    <a:lnTo>
                      <a:pt x="110" y="21"/>
                    </a:lnTo>
                    <a:lnTo>
                      <a:pt x="153" y="21"/>
                    </a:lnTo>
                    <a:lnTo>
                      <a:pt x="148" y="7"/>
                    </a:lnTo>
                    <a:lnTo>
                      <a:pt x="136"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sp>
          <p:nvSpPr>
            <p:cNvPr id="380" name="Freeform 379"/>
            <p:cNvSpPr>
              <a:spLocks/>
            </p:cNvSpPr>
            <p:nvPr/>
          </p:nvSpPr>
          <p:spPr bwMode="auto">
            <a:xfrm>
              <a:off x="4233" y="878"/>
              <a:ext cx="4289" cy="1471"/>
            </a:xfrm>
            <a:custGeom>
              <a:avLst/>
              <a:gdLst>
                <a:gd name="T0" fmla="*/ 4284 w 4289"/>
                <a:gd name="T1" fmla="*/ 0 h 1471"/>
                <a:gd name="T2" fmla="*/ 0 w 4289"/>
                <a:gd name="T3" fmla="*/ 1456 h 1471"/>
                <a:gd name="T4" fmla="*/ 4 w 4289"/>
                <a:gd name="T5" fmla="*/ 1471 h 1471"/>
                <a:gd name="T6" fmla="*/ 4288 w 4289"/>
                <a:gd name="T7" fmla="*/ 14 h 1471"/>
                <a:gd name="T8" fmla="*/ 4284 w 4289"/>
                <a:gd name="T9" fmla="*/ 0 h 1471"/>
              </a:gdLst>
              <a:ahLst/>
              <a:cxnLst>
                <a:cxn ang="0">
                  <a:pos x="T0" y="T1"/>
                </a:cxn>
                <a:cxn ang="0">
                  <a:pos x="T2" y="T3"/>
                </a:cxn>
                <a:cxn ang="0">
                  <a:pos x="T4" y="T5"/>
                </a:cxn>
                <a:cxn ang="0">
                  <a:pos x="T6" y="T7"/>
                </a:cxn>
                <a:cxn ang="0">
                  <a:pos x="T8" y="T9"/>
                </a:cxn>
              </a:cxnLst>
              <a:rect l="0" t="0" r="r" b="b"/>
              <a:pathLst>
                <a:path w="4289" h="1471">
                  <a:moveTo>
                    <a:pt x="4284" y="0"/>
                  </a:moveTo>
                  <a:lnTo>
                    <a:pt x="0" y="1456"/>
                  </a:lnTo>
                  <a:lnTo>
                    <a:pt x="4" y="1471"/>
                  </a:lnTo>
                  <a:lnTo>
                    <a:pt x="4288" y="14"/>
                  </a:lnTo>
                  <a:lnTo>
                    <a:pt x="428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81" name="Freeform 380"/>
            <p:cNvSpPr>
              <a:spLocks/>
            </p:cNvSpPr>
            <p:nvPr/>
          </p:nvSpPr>
          <p:spPr bwMode="auto">
            <a:xfrm>
              <a:off x="8203" y="2313"/>
              <a:ext cx="202" cy="144"/>
            </a:xfrm>
            <a:custGeom>
              <a:avLst/>
              <a:gdLst>
                <a:gd name="T0" fmla="*/ 86 w 202"/>
                <a:gd name="T1" fmla="*/ 0 h 144"/>
                <a:gd name="T2" fmla="*/ 62 w 202"/>
                <a:gd name="T3" fmla="*/ 7 h 144"/>
                <a:gd name="T4" fmla="*/ 47 w 202"/>
                <a:gd name="T5" fmla="*/ 21 h 144"/>
                <a:gd name="T6" fmla="*/ 12 w 202"/>
                <a:gd name="T7" fmla="*/ 72 h 144"/>
                <a:gd name="T8" fmla="*/ 0 w 202"/>
                <a:gd name="T9" fmla="*/ 98 h 144"/>
                <a:gd name="T10" fmla="*/ 9 w 202"/>
                <a:gd name="T11" fmla="*/ 122 h 144"/>
                <a:gd name="T12" fmla="*/ 40 w 202"/>
                <a:gd name="T13" fmla="*/ 136 h 144"/>
                <a:gd name="T14" fmla="*/ 86 w 202"/>
                <a:gd name="T15" fmla="*/ 143 h 144"/>
                <a:gd name="T16" fmla="*/ 170 w 202"/>
                <a:gd name="T17" fmla="*/ 141 h 144"/>
                <a:gd name="T18" fmla="*/ 194 w 202"/>
                <a:gd name="T19" fmla="*/ 132 h 144"/>
                <a:gd name="T20" fmla="*/ 201 w 202"/>
                <a:gd name="T21" fmla="*/ 110 h 144"/>
                <a:gd name="T22" fmla="*/ 189 w 202"/>
                <a:gd name="T23" fmla="*/ 76 h 144"/>
                <a:gd name="T24" fmla="*/ 158 w 202"/>
                <a:gd name="T25" fmla="*/ 40 h 144"/>
                <a:gd name="T26" fmla="*/ 120 w 202"/>
                <a:gd name="T27" fmla="*/ 14 h 144"/>
                <a:gd name="T28" fmla="*/ 86 w 202"/>
                <a:gd name="T29" fmla="*/ 0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02" h="144">
                  <a:moveTo>
                    <a:pt x="86" y="0"/>
                  </a:moveTo>
                  <a:lnTo>
                    <a:pt x="62" y="7"/>
                  </a:lnTo>
                  <a:lnTo>
                    <a:pt x="47" y="21"/>
                  </a:lnTo>
                  <a:lnTo>
                    <a:pt x="12" y="72"/>
                  </a:lnTo>
                  <a:lnTo>
                    <a:pt x="0" y="98"/>
                  </a:lnTo>
                  <a:lnTo>
                    <a:pt x="9" y="122"/>
                  </a:lnTo>
                  <a:lnTo>
                    <a:pt x="40" y="136"/>
                  </a:lnTo>
                  <a:lnTo>
                    <a:pt x="86" y="143"/>
                  </a:lnTo>
                  <a:lnTo>
                    <a:pt x="170" y="141"/>
                  </a:lnTo>
                  <a:lnTo>
                    <a:pt x="194" y="132"/>
                  </a:lnTo>
                  <a:lnTo>
                    <a:pt x="201" y="110"/>
                  </a:lnTo>
                  <a:lnTo>
                    <a:pt x="189" y="76"/>
                  </a:lnTo>
                  <a:lnTo>
                    <a:pt x="158" y="40"/>
                  </a:lnTo>
                  <a:lnTo>
                    <a:pt x="120" y="14"/>
                  </a:lnTo>
                  <a:lnTo>
                    <a:pt x="86" y="0"/>
                  </a:ln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82" name="Freeform 381"/>
            <p:cNvSpPr>
              <a:spLocks/>
            </p:cNvSpPr>
            <p:nvPr/>
          </p:nvSpPr>
          <p:spPr bwMode="auto">
            <a:xfrm>
              <a:off x="8287" y="2309"/>
              <a:ext cx="39" cy="24"/>
            </a:xfrm>
            <a:custGeom>
              <a:avLst/>
              <a:gdLst>
                <a:gd name="T0" fmla="*/ 4 w 39"/>
                <a:gd name="T1" fmla="*/ 0 h 24"/>
                <a:gd name="T2" fmla="*/ 0 w 39"/>
                <a:gd name="T3" fmla="*/ 9 h 24"/>
                <a:gd name="T4" fmla="*/ 33 w 39"/>
                <a:gd name="T5" fmla="*/ 23 h 24"/>
                <a:gd name="T6" fmla="*/ 38 w 39"/>
                <a:gd name="T7" fmla="*/ 14 h 24"/>
                <a:gd name="T8" fmla="*/ 4 w 39"/>
                <a:gd name="T9" fmla="*/ 0 h 24"/>
              </a:gdLst>
              <a:ahLst/>
              <a:cxnLst>
                <a:cxn ang="0">
                  <a:pos x="T0" y="T1"/>
                </a:cxn>
                <a:cxn ang="0">
                  <a:pos x="T2" y="T3"/>
                </a:cxn>
                <a:cxn ang="0">
                  <a:pos x="T4" y="T5"/>
                </a:cxn>
                <a:cxn ang="0">
                  <a:pos x="T6" y="T7"/>
                </a:cxn>
                <a:cxn ang="0">
                  <a:pos x="T8" y="T9"/>
                </a:cxn>
              </a:cxnLst>
              <a:rect l="0" t="0" r="r" b="b"/>
              <a:pathLst>
                <a:path w="39" h="24">
                  <a:moveTo>
                    <a:pt x="4" y="0"/>
                  </a:moveTo>
                  <a:lnTo>
                    <a:pt x="0" y="9"/>
                  </a:lnTo>
                  <a:lnTo>
                    <a:pt x="33" y="23"/>
                  </a:lnTo>
                  <a:lnTo>
                    <a:pt x="38" y="14"/>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83" name="Freeform 382"/>
            <p:cNvSpPr>
              <a:spLocks/>
            </p:cNvSpPr>
            <p:nvPr/>
          </p:nvSpPr>
          <p:spPr bwMode="auto">
            <a:xfrm>
              <a:off x="8321" y="2323"/>
              <a:ext cx="45" cy="36"/>
            </a:xfrm>
            <a:custGeom>
              <a:avLst/>
              <a:gdLst>
                <a:gd name="T0" fmla="*/ 4 w 45"/>
                <a:gd name="T1" fmla="*/ 0 h 36"/>
                <a:gd name="T2" fmla="*/ 0 w 45"/>
                <a:gd name="T3" fmla="*/ 9 h 36"/>
                <a:gd name="T4" fmla="*/ 38 w 45"/>
                <a:gd name="T5" fmla="*/ 36 h 36"/>
                <a:gd name="T6" fmla="*/ 45 w 45"/>
                <a:gd name="T7" fmla="*/ 28 h 36"/>
                <a:gd name="T8" fmla="*/ 43 w 45"/>
                <a:gd name="T9" fmla="*/ 26 h 36"/>
                <a:gd name="T10" fmla="*/ 4 w 45"/>
                <a:gd name="T11" fmla="*/ 0 h 36"/>
              </a:gdLst>
              <a:ahLst/>
              <a:cxnLst>
                <a:cxn ang="0">
                  <a:pos x="T0" y="T1"/>
                </a:cxn>
                <a:cxn ang="0">
                  <a:pos x="T2" y="T3"/>
                </a:cxn>
                <a:cxn ang="0">
                  <a:pos x="T4" y="T5"/>
                </a:cxn>
                <a:cxn ang="0">
                  <a:pos x="T6" y="T7"/>
                </a:cxn>
                <a:cxn ang="0">
                  <a:pos x="T8" y="T9"/>
                </a:cxn>
                <a:cxn ang="0">
                  <a:pos x="T10" y="T11"/>
                </a:cxn>
              </a:cxnLst>
              <a:rect l="0" t="0" r="r" b="b"/>
              <a:pathLst>
                <a:path w="45" h="36">
                  <a:moveTo>
                    <a:pt x="4" y="0"/>
                  </a:moveTo>
                  <a:lnTo>
                    <a:pt x="0" y="9"/>
                  </a:lnTo>
                  <a:lnTo>
                    <a:pt x="38" y="36"/>
                  </a:lnTo>
                  <a:lnTo>
                    <a:pt x="45" y="28"/>
                  </a:lnTo>
                  <a:lnTo>
                    <a:pt x="43" y="26"/>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84" name="Freeform 383"/>
            <p:cNvSpPr>
              <a:spLocks/>
            </p:cNvSpPr>
            <p:nvPr/>
          </p:nvSpPr>
          <p:spPr bwMode="auto">
            <a:xfrm>
              <a:off x="8357" y="2352"/>
              <a:ext cx="40" cy="41"/>
            </a:xfrm>
            <a:custGeom>
              <a:avLst/>
              <a:gdLst>
                <a:gd name="T0" fmla="*/ 9 w 40"/>
                <a:gd name="T1" fmla="*/ 0 h 41"/>
                <a:gd name="T2" fmla="*/ 0 w 40"/>
                <a:gd name="T3" fmla="*/ 4 h 41"/>
                <a:gd name="T4" fmla="*/ 31 w 40"/>
                <a:gd name="T5" fmla="*/ 40 h 41"/>
                <a:gd name="T6" fmla="*/ 40 w 40"/>
                <a:gd name="T7" fmla="*/ 36 h 41"/>
                <a:gd name="T8" fmla="*/ 9 w 40"/>
                <a:gd name="T9" fmla="*/ 0 h 41"/>
              </a:gdLst>
              <a:ahLst/>
              <a:cxnLst>
                <a:cxn ang="0">
                  <a:pos x="T0" y="T1"/>
                </a:cxn>
                <a:cxn ang="0">
                  <a:pos x="T2" y="T3"/>
                </a:cxn>
                <a:cxn ang="0">
                  <a:pos x="T4" y="T5"/>
                </a:cxn>
                <a:cxn ang="0">
                  <a:pos x="T6" y="T7"/>
                </a:cxn>
                <a:cxn ang="0">
                  <a:pos x="T8" y="T9"/>
                </a:cxn>
              </a:cxnLst>
              <a:rect l="0" t="0" r="r" b="b"/>
              <a:pathLst>
                <a:path w="40" h="41">
                  <a:moveTo>
                    <a:pt x="9" y="0"/>
                  </a:moveTo>
                  <a:lnTo>
                    <a:pt x="0" y="4"/>
                  </a:lnTo>
                  <a:lnTo>
                    <a:pt x="31" y="40"/>
                  </a:lnTo>
                  <a:lnTo>
                    <a:pt x="40" y="36"/>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85" name="Freeform 384"/>
            <p:cNvSpPr>
              <a:spLocks/>
            </p:cNvSpPr>
            <p:nvPr/>
          </p:nvSpPr>
          <p:spPr bwMode="auto">
            <a:xfrm>
              <a:off x="8388" y="2388"/>
              <a:ext cx="22" cy="38"/>
            </a:xfrm>
            <a:custGeom>
              <a:avLst/>
              <a:gdLst>
                <a:gd name="T0" fmla="*/ 9 w 22"/>
                <a:gd name="T1" fmla="*/ 0 h 38"/>
                <a:gd name="T2" fmla="*/ 0 w 22"/>
                <a:gd name="T3" fmla="*/ 4 h 38"/>
                <a:gd name="T4" fmla="*/ 11 w 22"/>
                <a:gd name="T5" fmla="*/ 38 h 38"/>
                <a:gd name="T6" fmla="*/ 21 w 22"/>
                <a:gd name="T7" fmla="*/ 38 h 38"/>
                <a:gd name="T8" fmla="*/ 21 w 22"/>
                <a:gd name="T9" fmla="*/ 35 h 38"/>
                <a:gd name="T10" fmla="*/ 9 w 22"/>
                <a:gd name="T11" fmla="*/ 0 h 38"/>
              </a:gdLst>
              <a:ahLst/>
              <a:cxnLst>
                <a:cxn ang="0">
                  <a:pos x="T0" y="T1"/>
                </a:cxn>
                <a:cxn ang="0">
                  <a:pos x="T2" y="T3"/>
                </a:cxn>
                <a:cxn ang="0">
                  <a:pos x="T4" y="T5"/>
                </a:cxn>
                <a:cxn ang="0">
                  <a:pos x="T6" y="T7"/>
                </a:cxn>
                <a:cxn ang="0">
                  <a:pos x="T8" y="T9"/>
                </a:cxn>
                <a:cxn ang="0">
                  <a:pos x="T10" y="T11"/>
                </a:cxn>
              </a:cxnLst>
              <a:rect l="0" t="0" r="r" b="b"/>
              <a:pathLst>
                <a:path w="22" h="38">
                  <a:moveTo>
                    <a:pt x="9" y="0"/>
                  </a:moveTo>
                  <a:lnTo>
                    <a:pt x="0" y="4"/>
                  </a:lnTo>
                  <a:lnTo>
                    <a:pt x="11" y="38"/>
                  </a:lnTo>
                  <a:lnTo>
                    <a:pt x="21" y="38"/>
                  </a:lnTo>
                  <a:lnTo>
                    <a:pt x="21" y="35"/>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86" name="Freeform 385"/>
            <p:cNvSpPr>
              <a:spLocks/>
            </p:cNvSpPr>
            <p:nvPr/>
          </p:nvSpPr>
          <p:spPr bwMode="auto">
            <a:xfrm>
              <a:off x="8393" y="2421"/>
              <a:ext cx="20" cy="29"/>
            </a:xfrm>
            <a:custGeom>
              <a:avLst/>
              <a:gdLst>
                <a:gd name="T0" fmla="*/ 7 w 20"/>
                <a:gd name="T1" fmla="*/ 0 h 29"/>
                <a:gd name="T2" fmla="*/ 0 w 20"/>
                <a:gd name="T3" fmla="*/ 21 h 29"/>
                <a:gd name="T4" fmla="*/ 7 w 20"/>
                <a:gd name="T5" fmla="*/ 28 h 29"/>
                <a:gd name="T6" fmla="*/ 9 w 20"/>
                <a:gd name="T7" fmla="*/ 28 h 29"/>
                <a:gd name="T8" fmla="*/ 16 w 20"/>
                <a:gd name="T9" fmla="*/ 4 h 29"/>
                <a:gd name="T10" fmla="*/ 7 w 20"/>
                <a:gd name="T11" fmla="*/ 0 h 29"/>
              </a:gdLst>
              <a:ahLst/>
              <a:cxnLst>
                <a:cxn ang="0">
                  <a:pos x="T0" y="T1"/>
                </a:cxn>
                <a:cxn ang="0">
                  <a:pos x="T2" y="T3"/>
                </a:cxn>
                <a:cxn ang="0">
                  <a:pos x="T4" y="T5"/>
                </a:cxn>
                <a:cxn ang="0">
                  <a:pos x="T6" y="T7"/>
                </a:cxn>
                <a:cxn ang="0">
                  <a:pos x="T8" y="T9"/>
                </a:cxn>
                <a:cxn ang="0">
                  <a:pos x="T10" y="T11"/>
                </a:cxn>
              </a:cxnLst>
              <a:rect l="0" t="0" r="r" b="b"/>
              <a:pathLst>
                <a:path w="20" h="29">
                  <a:moveTo>
                    <a:pt x="7" y="0"/>
                  </a:moveTo>
                  <a:lnTo>
                    <a:pt x="0" y="21"/>
                  </a:lnTo>
                  <a:lnTo>
                    <a:pt x="7" y="28"/>
                  </a:lnTo>
                  <a:lnTo>
                    <a:pt x="9" y="28"/>
                  </a:lnTo>
                  <a:lnTo>
                    <a:pt x="16" y="4"/>
                  </a:lnTo>
                  <a:lnTo>
                    <a:pt x="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87" name="Freeform 386"/>
            <p:cNvSpPr>
              <a:spLocks/>
            </p:cNvSpPr>
            <p:nvPr/>
          </p:nvSpPr>
          <p:spPr bwMode="auto">
            <a:xfrm>
              <a:off x="8371" y="2441"/>
              <a:ext cx="29" cy="20"/>
            </a:xfrm>
            <a:custGeom>
              <a:avLst/>
              <a:gdLst>
                <a:gd name="T0" fmla="*/ 24 w 29"/>
                <a:gd name="T1" fmla="*/ 0 h 20"/>
                <a:gd name="T2" fmla="*/ 0 w 29"/>
                <a:gd name="T3" fmla="*/ 9 h 20"/>
                <a:gd name="T4" fmla="*/ 2 w 29"/>
                <a:gd name="T5" fmla="*/ 19 h 20"/>
                <a:gd name="T6" fmla="*/ 28 w 29"/>
                <a:gd name="T7" fmla="*/ 9 h 20"/>
                <a:gd name="T8" fmla="*/ 24 w 29"/>
                <a:gd name="T9" fmla="*/ 0 h 20"/>
              </a:gdLst>
              <a:ahLst/>
              <a:cxnLst>
                <a:cxn ang="0">
                  <a:pos x="T0" y="T1"/>
                </a:cxn>
                <a:cxn ang="0">
                  <a:pos x="T2" y="T3"/>
                </a:cxn>
                <a:cxn ang="0">
                  <a:pos x="T4" y="T5"/>
                </a:cxn>
                <a:cxn ang="0">
                  <a:pos x="T6" y="T7"/>
                </a:cxn>
                <a:cxn ang="0">
                  <a:pos x="T8" y="T9"/>
                </a:cxn>
              </a:cxnLst>
              <a:rect l="0" t="0" r="r" b="b"/>
              <a:pathLst>
                <a:path w="29" h="20">
                  <a:moveTo>
                    <a:pt x="24" y="0"/>
                  </a:moveTo>
                  <a:lnTo>
                    <a:pt x="0" y="9"/>
                  </a:lnTo>
                  <a:lnTo>
                    <a:pt x="2" y="19"/>
                  </a:lnTo>
                  <a:lnTo>
                    <a:pt x="28" y="9"/>
                  </a:lnTo>
                  <a:lnTo>
                    <a:pt x="2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88" name="Freeform 387"/>
            <p:cNvSpPr>
              <a:spLocks/>
            </p:cNvSpPr>
            <p:nvPr/>
          </p:nvSpPr>
          <p:spPr bwMode="auto">
            <a:xfrm>
              <a:off x="8290" y="2450"/>
              <a:ext cx="84" cy="20"/>
            </a:xfrm>
            <a:custGeom>
              <a:avLst/>
              <a:gdLst>
                <a:gd name="T0" fmla="*/ 83 w 84"/>
                <a:gd name="T1" fmla="*/ 0 h 20"/>
                <a:gd name="T2" fmla="*/ 0 w 84"/>
                <a:gd name="T3" fmla="*/ 2 h 20"/>
                <a:gd name="T4" fmla="*/ 0 w 84"/>
                <a:gd name="T5" fmla="*/ 11 h 20"/>
                <a:gd name="T6" fmla="*/ 83 w 84"/>
                <a:gd name="T7" fmla="*/ 9 h 20"/>
                <a:gd name="T8" fmla="*/ 83 w 84"/>
                <a:gd name="T9" fmla="*/ 0 h 20"/>
              </a:gdLst>
              <a:ahLst/>
              <a:cxnLst>
                <a:cxn ang="0">
                  <a:pos x="T0" y="T1"/>
                </a:cxn>
                <a:cxn ang="0">
                  <a:pos x="T2" y="T3"/>
                </a:cxn>
                <a:cxn ang="0">
                  <a:pos x="T4" y="T5"/>
                </a:cxn>
                <a:cxn ang="0">
                  <a:pos x="T6" y="T7"/>
                </a:cxn>
                <a:cxn ang="0">
                  <a:pos x="T8" y="T9"/>
                </a:cxn>
              </a:cxnLst>
              <a:rect l="0" t="0" r="r" b="b"/>
              <a:pathLst>
                <a:path w="84" h="20">
                  <a:moveTo>
                    <a:pt x="83" y="0"/>
                  </a:moveTo>
                  <a:lnTo>
                    <a:pt x="0" y="2"/>
                  </a:lnTo>
                  <a:lnTo>
                    <a:pt x="0" y="11"/>
                  </a:lnTo>
                  <a:lnTo>
                    <a:pt x="83" y="9"/>
                  </a:lnTo>
                  <a:lnTo>
                    <a:pt x="83"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89" name="Freeform 388"/>
            <p:cNvSpPr>
              <a:spLocks/>
            </p:cNvSpPr>
            <p:nvPr/>
          </p:nvSpPr>
          <p:spPr bwMode="auto">
            <a:xfrm>
              <a:off x="8242" y="2446"/>
              <a:ext cx="48" cy="20"/>
            </a:xfrm>
            <a:custGeom>
              <a:avLst/>
              <a:gdLst>
                <a:gd name="T0" fmla="*/ 2 w 48"/>
                <a:gd name="T1" fmla="*/ 0 h 20"/>
                <a:gd name="T2" fmla="*/ 0 w 48"/>
                <a:gd name="T3" fmla="*/ 9 h 20"/>
                <a:gd name="T4" fmla="*/ 47 w 48"/>
                <a:gd name="T5" fmla="*/ 16 h 20"/>
                <a:gd name="T6" fmla="*/ 47 w 48"/>
                <a:gd name="T7" fmla="*/ 7 h 20"/>
                <a:gd name="T8" fmla="*/ 2 w 48"/>
                <a:gd name="T9" fmla="*/ 0 h 20"/>
              </a:gdLst>
              <a:ahLst/>
              <a:cxnLst>
                <a:cxn ang="0">
                  <a:pos x="T0" y="T1"/>
                </a:cxn>
                <a:cxn ang="0">
                  <a:pos x="T2" y="T3"/>
                </a:cxn>
                <a:cxn ang="0">
                  <a:pos x="T4" y="T5"/>
                </a:cxn>
                <a:cxn ang="0">
                  <a:pos x="T6" y="T7"/>
                </a:cxn>
                <a:cxn ang="0">
                  <a:pos x="T8" y="T9"/>
                </a:cxn>
              </a:cxnLst>
              <a:rect l="0" t="0" r="r" b="b"/>
              <a:pathLst>
                <a:path w="48" h="20">
                  <a:moveTo>
                    <a:pt x="2" y="0"/>
                  </a:moveTo>
                  <a:lnTo>
                    <a:pt x="0" y="9"/>
                  </a:lnTo>
                  <a:lnTo>
                    <a:pt x="47" y="16"/>
                  </a:lnTo>
                  <a:lnTo>
                    <a:pt x="47" y="7"/>
                  </a:lnTo>
                  <a:lnTo>
                    <a:pt x="2"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90" name="Freeform 389"/>
            <p:cNvSpPr>
              <a:spLocks/>
            </p:cNvSpPr>
            <p:nvPr/>
          </p:nvSpPr>
          <p:spPr bwMode="auto">
            <a:xfrm>
              <a:off x="8208" y="2431"/>
              <a:ext cx="38" cy="24"/>
            </a:xfrm>
            <a:custGeom>
              <a:avLst/>
              <a:gdLst>
                <a:gd name="T0" fmla="*/ 7 w 38"/>
                <a:gd name="T1" fmla="*/ 0 h 24"/>
                <a:gd name="T2" fmla="*/ 0 w 38"/>
                <a:gd name="T3" fmla="*/ 7 h 24"/>
                <a:gd name="T4" fmla="*/ 33 w 38"/>
                <a:gd name="T5" fmla="*/ 23 h 24"/>
                <a:gd name="T6" fmla="*/ 38 w 38"/>
                <a:gd name="T7" fmla="*/ 14 h 24"/>
                <a:gd name="T8" fmla="*/ 7 w 38"/>
                <a:gd name="T9" fmla="*/ 0 h 24"/>
              </a:gdLst>
              <a:ahLst/>
              <a:cxnLst>
                <a:cxn ang="0">
                  <a:pos x="T0" y="T1"/>
                </a:cxn>
                <a:cxn ang="0">
                  <a:pos x="T2" y="T3"/>
                </a:cxn>
                <a:cxn ang="0">
                  <a:pos x="T4" y="T5"/>
                </a:cxn>
                <a:cxn ang="0">
                  <a:pos x="T6" y="T7"/>
                </a:cxn>
                <a:cxn ang="0">
                  <a:pos x="T8" y="T9"/>
                </a:cxn>
              </a:cxnLst>
              <a:rect l="0" t="0" r="r" b="b"/>
              <a:pathLst>
                <a:path w="38" h="24">
                  <a:moveTo>
                    <a:pt x="7" y="0"/>
                  </a:moveTo>
                  <a:lnTo>
                    <a:pt x="0" y="7"/>
                  </a:lnTo>
                  <a:lnTo>
                    <a:pt x="33" y="23"/>
                  </a:lnTo>
                  <a:lnTo>
                    <a:pt x="38" y="14"/>
                  </a:lnTo>
                  <a:lnTo>
                    <a:pt x="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91" name="Freeform 390"/>
            <p:cNvSpPr>
              <a:spLocks/>
            </p:cNvSpPr>
            <p:nvPr/>
          </p:nvSpPr>
          <p:spPr bwMode="auto">
            <a:xfrm>
              <a:off x="8198" y="2410"/>
              <a:ext cx="20" cy="28"/>
            </a:xfrm>
            <a:custGeom>
              <a:avLst/>
              <a:gdLst>
                <a:gd name="T0" fmla="*/ 9 w 20"/>
                <a:gd name="T1" fmla="*/ 0 h 28"/>
                <a:gd name="T2" fmla="*/ 0 w 20"/>
                <a:gd name="T3" fmla="*/ 0 h 28"/>
                <a:gd name="T4" fmla="*/ 0 w 20"/>
                <a:gd name="T5" fmla="*/ 2 h 28"/>
                <a:gd name="T6" fmla="*/ 9 w 20"/>
                <a:gd name="T7" fmla="*/ 28 h 28"/>
                <a:gd name="T8" fmla="*/ 19 w 20"/>
                <a:gd name="T9" fmla="*/ 23 h 28"/>
                <a:gd name="T10" fmla="*/ 9 w 20"/>
                <a:gd name="T11" fmla="*/ 0 h 28"/>
              </a:gdLst>
              <a:ahLst/>
              <a:cxnLst>
                <a:cxn ang="0">
                  <a:pos x="T0" y="T1"/>
                </a:cxn>
                <a:cxn ang="0">
                  <a:pos x="T2" y="T3"/>
                </a:cxn>
                <a:cxn ang="0">
                  <a:pos x="T4" y="T5"/>
                </a:cxn>
                <a:cxn ang="0">
                  <a:pos x="T6" y="T7"/>
                </a:cxn>
                <a:cxn ang="0">
                  <a:pos x="T8" y="T9"/>
                </a:cxn>
                <a:cxn ang="0">
                  <a:pos x="T10" y="T11"/>
                </a:cxn>
              </a:cxnLst>
              <a:rect l="0" t="0" r="r" b="b"/>
              <a:pathLst>
                <a:path w="20" h="28">
                  <a:moveTo>
                    <a:pt x="9" y="0"/>
                  </a:moveTo>
                  <a:lnTo>
                    <a:pt x="0" y="0"/>
                  </a:lnTo>
                  <a:lnTo>
                    <a:pt x="0" y="2"/>
                  </a:lnTo>
                  <a:lnTo>
                    <a:pt x="9" y="28"/>
                  </a:lnTo>
                  <a:lnTo>
                    <a:pt x="19" y="23"/>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92" name="Freeform 391"/>
            <p:cNvSpPr>
              <a:spLocks/>
            </p:cNvSpPr>
            <p:nvPr/>
          </p:nvSpPr>
          <p:spPr bwMode="auto">
            <a:xfrm>
              <a:off x="8198" y="2383"/>
              <a:ext cx="22" cy="31"/>
            </a:xfrm>
            <a:custGeom>
              <a:avLst/>
              <a:gdLst>
                <a:gd name="T0" fmla="*/ 12 w 22"/>
                <a:gd name="T1" fmla="*/ 0 h 31"/>
                <a:gd name="T2" fmla="*/ 0 w 22"/>
                <a:gd name="T3" fmla="*/ 26 h 31"/>
                <a:gd name="T4" fmla="*/ 9 w 22"/>
                <a:gd name="T5" fmla="*/ 31 h 31"/>
                <a:gd name="T6" fmla="*/ 21 w 22"/>
                <a:gd name="T7" fmla="*/ 4 h 31"/>
                <a:gd name="T8" fmla="*/ 12 w 22"/>
                <a:gd name="T9" fmla="*/ 0 h 31"/>
              </a:gdLst>
              <a:ahLst/>
              <a:cxnLst>
                <a:cxn ang="0">
                  <a:pos x="T0" y="T1"/>
                </a:cxn>
                <a:cxn ang="0">
                  <a:pos x="T2" y="T3"/>
                </a:cxn>
                <a:cxn ang="0">
                  <a:pos x="T4" y="T5"/>
                </a:cxn>
                <a:cxn ang="0">
                  <a:pos x="T6" y="T7"/>
                </a:cxn>
                <a:cxn ang="0">
                  <a:pos x="T8" y="T9"/>
                </a:cxn>
              </a:cxnLst>
              <a:rect l="0" t="0" r="r" b="b"/>
              <a:pathLst>
                <a:path w="22" h="31">
                  <a:moveTo>
                    <a:pt x="12" y="0"/>
                  </a:moveTo>
                  <a:lnTo>
                    <a:pt x="0" y="26"/>
                  </a:lnTo>
                  <a:lnTo>
                    <a:pt x="9" y="31"/>
                  </a:lnTo>
                  <a:lnTo>
                    <a:pt x="21" y="4"/>
                  </a:lnTo>
                  <a:lnTo>
                    <a:pt x="12"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93" name="Freeform 392"/>
            <p:cNvSpPr>
              <a:spLocks/>
            </p:cNvSpPr>
            <p:nvPr/>
          </p:nvSpPr>
          <p:spPr bwMode="auto">
            <a:xfrm>
              <a:off x="8210" y="2333"/>
              <a:ext cx="46" cy="55"/>
            </a:xfrm>
            <a:custGeom>
              <a:avLst/>
              <a:gdLst>
                <a:gd name="T0" fmla="*/ 38 w 46"/>
                <a:gd name="T1" fmla="*/ 0 h 55"/>
                <a:gd name="T2" fmla="*/ 36 w 46"/>
                <a:gd name="T3" fmla="*/ 0 h 55"/>
                <a:gd name="T4" fmla="*/ 0 w 46"/>
                <a:gd name="T5" fmla="*/ 50 h 55"/>
                <a:gd name="T6" fmla="*/ 9 w 46"/>
                <a:gd name="T7" fmla="*/ 55 h 55"/>
                <a:gd name="T8" fmla="*/ 45 w 46"/>
                <a:gd name="T9" fmla="*/ 4 h 55"/>
                <a:gd name="T10" fmla="*/ 38 w 46"/>
                <a:gd name="T11" fmla="*/ 0 h 55"/>
              </a:gdLst>
              <a:ahLst/>
              <a:cxnLst>
                <a:cxn ang="0">
                  <a:pos x="T0" y="T1"/>
                </a:cxn>
                <a:cxn ang="0">
                  <a:pos x="T2" y="T3"/>
                </a:cxn>
                <a:cxn ang="0">
                  <a:pos x="T4" y="T5"/>
                </a:cxn>
                <a:cxn ang="0">
                  <a:pos x="T6" y="T7"/>
                </a:cxn>
                <a:cxn ang="0">
                  <a:pos x="T8" y="T9"/>
                </a:cxn>
                <a:cxn ang="0">
                  <a:pos x="T10" y="T11"/>
                </a:cxn>
              </a:cxnLst>
              <a:rect l="0" t="0" r="r" b="b"/>
              <a:pathLst>
                <a:path w="46" h="55">
                  <a:moveTo>
                    <a:pt x="38" y="0"/>
                  </a:moveTo>
                  <a:lnTo>
                    <a:pt x="36" y="0"/>
                  </a:lnTo>
                  <a:lnTo>
                    <a:pt x="0" y="50"/>
                  </a:lnTo>
                  <a:lnTo>
                    <a:pt x="9" y="55"/>
                  </a:lnTo>
                  <a:lnTo>
                    <a:pt x="45" y="4"/>
                  </a:lnTo>
                  <a:lnTo>
                    <a:pt x="38"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94" name="Freeform 393"/>
            <p:cNvSpPr>
              <a:spLocks/>
            </p:cNvSpPr>
            <p:nvPr/>
          </p:nvSpPr>
          <p:spPr bwMode="auto">
            <a:xfrm>
              <a:off x="8249" y="2316"/>
              <a:ext cx="20" cy="21"/>
            </a:xfrm>
            <a:custGeom>
              <a:avLst/>
              <a:gdLst>
                <a:gd name="T0" fmla="*/ 14 w 20"/>
                <a:gd name="T1" fmla="*/ 0 h 21"/>
                <a:gd name="T2" fmla="*/ 0 w 20"/>
                <a:gd name="T3" fmla="*/ 16 h 21"/>
                <a:gd name="T4" fmla="*/ 4 w 20"/>
                <a:gd name="T5" fmla="*/ 21 h 21"/>
                <a:gd name="T6" fmla="*/ 19 w 20"/>
                <a:gd name="T7" fmla="*/ 7 h 21"/>
                <a:gd name="T8" fmla="*/ 14 w 20"/>
                <a:gd name="T9" fmla="*/ 0 h 21"/>
              </a:gdLst>
              <a:ahLst/>
              <a:cxnLst>
                <a:cxn ang="0">
                  <a:pos x="T0" y="T1"/>
                </a:cxn>
                <a:cxn ang="0">
                  <a:pos x="T2" y="T3"/>
                </a:cxn>
                <a:cxn ang="0">
                  <a:pos x="T4" y="T5"/>
                </a:cxn>
                <a:cxn ang="0">
                  <a:pos x="T6" y="T7"/>
                </a:cxn>
                <a:cxn ang="0">
                  <a:pos x="T8" y="T9"/>
                </a:cxn>
              </a:cxnLst>
              <a:rect l="0" t="0" r="r" b="b"/>
              <a:pathLst>
                <a:path w="20" h="21">
                  <a:moveTo>
                    <a:pt x="14" y="0"/>
                  </a:moveTo>
                  <a:lnTo>
                    <a:pt x="0" y="16"/>
                  </a:lnTo>
                  <a:lnTo>
                    <a:pt x="4" y="21"/>
                  </a:lnTo>
                  <a:lnTo>
                    <a:pt x="19" y="7"/>
                  </a:lnTo>
                  <a:lnTo>
                    <a:pt x="1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95" name="Freeform 394"/>
            <p:cNvSpPr>
              <a:spLocks/>
            </p:cNvSpPr>
            <p:nvPr/>
          </p:nvSpPr>
          <p:spPr bwMode="auto">
            <a:xfrm>
              <a:off x="8263" y="2309"/>
              <a:ext cx="29" cy="20"/>
            </a:xfrm>
            <a:custGeom>
              <a:avLst/>
              <a:gdLst>
                <a:gd name="T0" fmla="*/ 28 w 29"/>
                <a:gd name="T1" fmla="*/ 0 h 20"/>
                <a:gd name="T2" fmla="*/ 26 w 29"/>
                <a:gd name="T3" fmla="*/ 0 h 20"/>
                <a:gd name="T4" fmla="*/ 0 w 29"/>
                <a:gd name="T5" fmla="*/ 7 h 20"/>
                <a:gd name="T6" fmla="*/ 4 w 29"/>
                <a:gd name="T7" fmla="*/ 16 h 20"/>
                <a:gd name="T8" fmla="*/ 28 w 29"/>
                <a:gd name="T9" fmla="*/ 9 h 20"/>
                <a:gd name="T10" fmla="*/ 28 w 29"/>
                <a:gd name="T11" fmla="*/ 0 h 20"/>
              </a:gdLst>
              <a:ahLst/>
              <a:cxnLst>
                <a:cxn ang="0">
                  <a:pos x="T0" y="T1"/>
                </a:cxn>
                <a:cxn ang="0">
                  <a:pos x="T2" y="T3"/>
                </a:cxn>
                <a:cxn ang="0">
                  <a:pos x="T4" y="T5"/>
                </a:cxn>
                <a:cxn ang="0">
                  <a:pos x="T6" y="T7"/>
                </a:cxn>
                <a:cxn ang="0">
                  <a:pos x="T8" y="T9"/>
                </a:cxn>
                <a:cxn ang="0">
                  <a:pos x="T10" y="T11"/>
                </a:cxn>
              </a:cxnLst>
              <a:rect l="0" t="0" r="r" b="b"/>
              <a:pathLst>
                <a:path w="29" h="20">
                  <a:moveTo>
                    <a:pt x="28" y="0"/>
                  </a:moveTo>
                  <a:lnTo>
                    <a:pt x="26" y="0"/>
                  </a:lnTo>
                  <a:lnTo>
                    <a:pt x="0" y="7"/>
                  </a:lnTo>
                  <a:lnTo>
                    <a:pt x="4" y="16"/>
                  </a:lnTo>
                  <a:lnTo>
                    <a:pt x="28" y="9"/>
                  </a:lnTo>
                  <a:lnTo>
                    <a:pt x="28"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96" name="Freeform 395"/>
            <p:cNvSpPr>
              <a:spLocks/>
            </p:cNvSpPr>
            <p:nvPr/>
          </p:nvSpPr>
          <p:spPr bwMode="auto">
            <a:xfrm>
              <a:off x="8554" y="1546"/>
              <a:ext cx="110" cy="772"/>
            </a:xfrm>
            <a:custGeom>
              <a:avLst/>
              <a:gdLst>
                <a:gd name="T0" fmla="*/ 0 w 110"/>
                <a:gd name="T1" fmla="*/ 0 h 772"/>
                <a:gd name="T2" fmla="*/ 33 w 110"/>
                <a:gd name="T3" fmla="*/ 52 h 772"/>
                <a:gd name="T4" fmla="*/ 45 w 110"/>
                <a:gd name="T5" fmla="*/ 71 h 772"/>
                <a:gd name="T6" fmla="*/ 55 w 110"/>
                <a:gd name="T7" fmla="*/ 100 h 772"/>
                <a:gd name="T8" fmla="*/ 55 w 110"/>
                <a:gd name="T9" fmla="*/ 112 h 772"/>
                <a:gd name="T10" fmla="*/ 60 w 110"/>
                <a:gd name="T11" fmla="*/ 122 h 772"/>
                <a:gd name="T12" fmla="*/ 96 w 110"/>
                <a:gd name="T13" fmla="*/ 151 h 772"/>
                <a:gd name="T14" fmla="*/ 72 w 110"/>
                <a:gd name="T15" fmla="*/ 170 h 772"/>
                <a:gd name="T16" fmla="*/ 57 w 110"/>
                <a:gd name="T17" fmla="*/ 184 h 772"/>
                <a:gd name="T18" fmla="*/ 48 w 110"/>
                <a:gd name="T19" fmla="*/ 206 h 772"/>
                <a:gd name="T20" fmla="*/ 50 w 110"/>
                <a:gd name="T21" fmla="*/ 242 h 772"/>
                <a:gd name="T22" fmla="*/ 55 w 110"/>
                <a:gd name="T23" fmla="*/ 256 h 772"/>
                <a:gd name="T24" fmla="*/ 43 w 110"/>
                <a:gd name="T25" fmla="*/ 326 h 772"/>
                <a:gd name="T26" fmla="*/ 19 w 110"/>
                <a:gd name="T27" fmla="*/ 388 h 772"/>
                <a:gd name="T28" fmla="*/ 4 w 110"/>
                <a:gd name="T29" fmla="*/ 436 h 772"/>
                <a:gd name="T30" fmla="*/ 2 w 110"/>
                <a:gd name="T31" fmla="*/ 489 h 772"/>
                <a:gd name="T32" fmla="*/ 19 w 110"/>
                <a:gd name="T33" fmla="*/ 563 h 772"/>
                <a:gd name="T34" fmla="*/ 26 w 110"/>
                <a:gd name="T35" fmla="*/ 600 h 772"/>
                <a:gd name="T36" fmla="*/ 24 w 110"/>
                <a:gd name="T37" fmla="*/ 662 h 772"/>
                <a:gd name="T38" fmla="*/ 12 w 110"/>
                <a:gd name="T39" fmla="*/ 760 h 772"/>
                <a:gd name="T40" fmla="*/ 12 w 110"/>
                <a:gd name="T41" fmla="*/ 772 h 772"/>
                <a:gd name="T42" fmla="*/ 33 w 110"/>
                <a:gd name="T43" fmla="*/ 767 h 772"/>
                <a:gd name="T44" fmla="*/ 43 w 110"/>
                <a:gd name="T45" fmla="*/ 703 h 772"/>
                <a:gd name="T46" fmla="*/ 50 w 110"/>
                <a:gd name="T47" fmla="*/ 602 h 772"/>
                <a:gd name="T48" fmla="*/ 40 w 110"/>
                <a:gd name="T49" fmla="*/ 527 h 772"/>
                <a:gd name="T50" fmla="*/ 28 w 110"/>
                <a:gd name="T51" fmla="*/ 470 h 772"/>
                <a:gd name="T52" fmla="*/ 48 w 110"/>
                <a:gd name="T53" fmla="*/ 371 h 772"/>
                <a:gd name="T54" fmla="*/ 69 w 110"/>
                <a:gd name="T55" fmla="*/ 292 h 772"/>
                <a:gd name="T56" fmla="*/ 72 w 110"/>
                <a:gd name="T57" fmla="*/ 199 h 772"/>
                <a:gd name="T58" fmla="*/ 108 w 110"/>
                <a:gd name="T59" fmla="*/ 163 h 772"/>
                <a:gd name="T60" fmla="*/ 110 w 110"/>
                <a:gd name="T61" fmla="*/ 151 h 772"/>
                <a:gd name="T62" fmla="*/ 105 w 110"/>
                <a:gd name="T63" fmla="*/ 141 h 772"/>
                <a:gd name="T64" fmla="*/ 91 w 110"/>
                <a:gd name="T65" fmla="*/ 129 h 772"/>
                <a:gd name="T66" fmla="*/ 79 w 110"/>
                <a:gd name="T67" fmla="*/ 127 h 772"/>
                <a:gd name="T68" fmla="*/ 69 w 110"/>
                <a:gd name="T69" fmla="*/ 112 h 772"/>
                <a:gd name="T70" fmla="*/ 67 w 110"/>
                <a:gd name="T71" fmla="*/ 95 h 772"/>
                <a:gd name="T72" fmla="*/ 48 w 110"/>
                <a:gd name="T73" fmla="*/ 57 h 772"/>
                <a:gd name="T74" fmla="*/ 0 w 110"/>
                <a:gd name="T75" fmla="*/ 0 h 7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10" h="772">
                  <a:moveTo>
                    <a:pt x="0" y="0"/>
                  </a:moveTo>
                  <a:lnTo>
                    <a:pt x="33" y="52"/>
                  </a:lnTo>
                  <a:lnTo>
                    <a:pt x="45" y="71"/>
                  </a:lnTo>
                  <a:lnTo>
                    <a:pt x="55" y="100"/>
                  </a:lnTo>
                  <a:lnTo>
                    <a:pt x="55" y="112"/>
                  </a:lnTo>
                  <a:lnTo>
                    <a:pt x="60" y="122"/>
                  </a:lnTo>
                  <a:lnTo>
                    <a:pt x="96" y="151"/>
                  </a:lnTo>
                  <a:lnTo>
                    <a:pt x="72" y="170"/>
                  </a:lnTo>
                  <a:lnTo>
                    <a:pt x="57" y="184"/>
                  </a:lnTo>
                  <a:lnTo>
                    <a:pt x="48" y="206"/>
                  </a:lnTo>
                  <a:lnTo>
                    <a:pt x="50" y="242"/>
                  </a:lnTo>
                  <a:lnTo>
                    <a:pt x="55" y="256"/>
                  </a:lnTo>
                  <a:lnTo>
                    <a:pt x="43" y="326"/>
                  </a:lnTo>
                  <a:lnTo>
                    <a:pt x="19" y="388"/>
                  </a:lnTo>
                  <a:lnTo>
                    <a:pt x="4" y="436"/>
                  </a:lnTo>
                  <a:lnTo>
                    <a:pt x="2" y="489"/>
                  </a:lnTo>
                  <a:lnTo>
                    <a:pt x="19" y="563"/>
                  </a:lnTo>
                  <a:lnTo>
                    <a:pt x="26" y="600"/>
                  </a:lnTo>
                  <a:lnTo>
                    <a:pt x="24" y="662"/>
                  </a:lnTo>
                  <a:lnTo>
                    <a:pt x="12" y="760"/>
                  </a:lnTo>
                  <a:lnTo>
                    <a:pt x="12" y="772"/>
                  </a:lnTo>
                  <a:lnTo>
                    <a:pt x="33" y="767"/>
                  </a:lnTo>
                  <a:lnTo>
                    <a:pt x="43" y="703"/>
                  </a:lnTo>
                  <a:lnTo>
                    <a:pt x="50" y="602"/>
                  </a:lnTo>
                  <a:lnTo>
                    <a:pt x="40" y="527"/>
                  </a:lnTo>
                  <a:lnTo>
                    <a:pt x="28" y="470"/>
                  </a:lnTo>
                  <a:lnTo>
                    <a:pt x="48" y="371"/>
                  </a:lnTo>
                  <a:lnTo>
                    <a:pt x="69" y="292"/>
                  </a:lnTo>
                  <a:lnTo>
                    <a:pt x="72" y="199"/>
                  </a:lnTo>
                  <a:lnTo>
                    <a:pt x="108" y="163"/>
                  </a:lnTo>
                  <a:lnTo>
                    <a:pt x="110" y="151"/>
                  </a:lnTo>
                  <a:lnTo>
                    <a:pt x="105" y="141"/>
                  </a:lnTo>
                  <a:lnTo>
                    <a:pt x="91" y="129"/>
                  </a:lnTo>
                  <a:lnTo>
                    <a:pt x="79" y="127"/>
                  </a:lnTo>
                  <a:lnTo>
                    <a:pt x="69" y="112"/>
                  </a:lnTo>
                  <a:lnTo>
                    <a:pt x="67" y="95"/>
                  </a:lnTo>
                  <a:lnTo>
                    <a:pt x="48" y="57"/>
                  </a:lnTo>
                  <a:lnTo>
                    <a:pt x="0"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nvGrpSpPr>
            <p:cNvPr id="397" name="Group 396"/>
            <p:cNvGrpSpPr>
              <a:grpSpLocks/>
            </p:cNvGrpSpPr>
            <p:nvPr/>
          </p:nvGrpSpPr>
          <p:grpSpPr bwMode="auto">
            <a:xfrm>
              <a:off x="8491" y="1486"/>
              <a:ext cx="286" cy="844"/>
              <a:chOff x="8491" y="1486"/>
              <a:chExt cx="286" cy="844"/>
            </a:xfrm>
          </p:grpSpPr>
          <p:sp>
            <p:nvSpPr>
              <p:cNvPr id="472" name="Freeform 471"/>
              <p:cNvSpPr>
                <a:spLocks/>
              </p:cNvSpPr>
              <p:nvPr/>
            </p:nvSpPr>
            <p:spPr bwMode="auto">
              <a:xfrm>
                <a:off x="8491" y="1486"/>
                <a:ext cx="286" cy="844"/>
              </a:xfrm>
              <a:custGeom>
                <a:avLst/>
                <a:gdLst>
                  <a:gd name="T0" fmla="*/ 0 w 286"/>
                  <a:gd name="T1" fmla="*/ 0 h 844"/>
                  <a:gd name="T2" fmla="*/ 0 w 286"/>
                  <a:gd name="T3" fmla="*/ 91 h 844"/>
                  <a:gd name="T4" fmla="*/ 12 w 286"/>
                  <a:gd name="T5" fmla="*/ 139 h 844"/>
                  <a:gd name="T6" fmla="*/ 21 w 286"/>
                  <a:gd name="T7" fmla="*/ 153 h 844"/>
                  <a:gd name="T8" fmla="*/ 21 w 286"/>
                  <a:gd name="T9" fmla="*/ 283 h 844"/>
                  <a:gd name="T10" fmla="*/ 33 w 286"/>
                  <a:gd name="T11" fmla="*/ 357 h 844"/>
                  <a:gd name="T12" fmla="*/ 43 w 286"/>
                  <a:gd name="T13" fmla="*/ 386 h 844"/>
                  <a:gd name="T14" fmla="*/ 26 w 286"/>
                  <a:gd name="T15" fmla="*/ 566 h 844"/>
                  <a:gd name="T16" fmla="*/ 43 w 286"/>
                  <a:gd name="T17" fmla="*/ 844 h 844"/>
                  <a:gd name="T18" fmla="*/ 67 w 286"/>
                  <a:gd name="T19" fmla="*/ 825 h 844"/>
                  <a:gd name="T20" fmla="*/ 74 w 286"/>
                  <a:gd name="T21" fmla="*/ 674 h 844"/>
                  <a:gd name="T22" fmla="*/ 48 w 286"/>
                  <a:gd name="T23" fmla="*/ 674 h 844"/>
                  <a:gd name="T24" fmla="*/ 50 w 286"/>
                  <a:gd name="T25" fmla="*/ 480 h 844"/>
                  <a:gd name="T26" fmla="*/ 64 w 286"/>
                  <a:gd name="T27" fmla="*/ 383 h 844"/>
                  <a:gd name="T28" fmla="*/ 71 w 286"/>
                  <a:gd name="T29" fmla="*/ 374 h 844"/>
                  <a:gd name="T30" fmla="*/ 55 w 286"/>
                  <a:gd name="T31" fmla="*/ 374 h 844"/>
                  <a:gd name="T32" fmla="*/ 48 w 286"/>
                  <a:gd name="T33" fmla="*/ 343 h 844"/>
                  <a:gd name="T34" fmla="*/ 40 w 286"/>
                  <a:gd name="T35" fmla="*/ 283 h 844"/>
                  <a:gd name="T36" fmla="*/ 38 w 286"/>
                  <a:gd name="T37" fmla="*/ 170 h 844"/>
                  <a:gd name="T38" fmla="*/ 36 w 286"/>
                  <a:gd name="T39" fmla="*/ 139 h 844"/>
                  <a:gd name="T40" fmla="*/ 28 w 286"/>
                  <a:gd name="T41" fmla="*/ 134 h 844"/>
                  <a:gd name="T42" fmla="*/ 14 w 286"/>
                  <a:gd name="T43" fmla="*/ 107 h 844"/>
                  <a:gd name="T44" fmla="*/ 0 w 286"/>
                  <a:gd name="T45" fmla="*/ 0 h 8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86" h="844">
                    <a:moveTo>
                      <a:pt x="0" y="0"/>
                    </a:moveTo>
                    <a:lnTo>
                      <a:pt x="0" y="91"/>
                    </a:lnTo>
                    <a:lnTo>
                      <a:pt x="12" y="139"/>
                    </a:lnTo>
                    <a:lnTo>
                      <a:pt x="21" y="153"/>
                    </a:lnTo>
                    <a:lnTo>
                      <a:pt x="21" y="283"/>
                    </a:lnTo>
                    <a:lnTo>
                      <a:pt x="33" y="357"/>
                    </a:lnTo>
                    <a:lnTo>
                      <a:pt x="43" y="386"/>
                    </a:lnTo>
                    <a:lnTo>
                      <a:pt x="26" y="566"/>
                    </a:lnTo>
                    <a:lnTo>
                      <a:pt x="43" y="844"/>
                    </a:lnTo>
                    <a:lnTo>
                      <a:pt x="67" y="825"/>
                    </a:lnTo>
                    <a:lnTo>
                      <a:pt x="74" y="674"/>
                    </a:lnTo>
                    <a:lnTo>
                      <a:pt x="48" y="674"/>
                    </a:lnTo>
                    <a:lnTo>
                      <a:pt x="50" y="480"/>
                    </a:lnTo>
                    <a:lnTo>
                      <a:pt x="64" y="383"/>
                    </a:lnTo>
                    <a:lnTo>
                      <a:pt x="71" y="374"/>
                    </a:lnTo>
                    <a:lnTo>
                      <a:pt x="55" y="374"/>
                    </a:lnTo>
                    <a:lnTo>
                      <a:pt x="48" y="343"/>
                    </a:lnTo>
                    <a:lnTo>
                      <a:pt x="40" y="283"/>
                    </a:lnTo>
                    <a:lnTo>
                      <a:pt x="38" y="170"/>
                    </a:lnTo>
                    <a:lnTo>
                      <a:pt x="36" y="139"/>
                    </a:lnTo>
                    <a:lnTo>
                      <a:pt x="28" y="134"/>
                    </a:lnTo>
                    <a:lnTo>
                      <a:pt x="14" y="107"/>
                    </a:lnTo>
                    <a:lnTo>
                      <a:pt x="0"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73" name="Freeform 472"/>
              <p:cNvSpPr>
                <a:spLocks/>
              </p:cNvSpPr>
              <p:nvPr/>
            </p:nvSpPr>
            <p:spPr bwMode="auto">
              <a:xfrm>
                <a:off x="8491" y="1486"/>
                <a:ext cx="286" cy="844"/>
              </a:xfrm>
              <a:custGeom>
                <a:avLst/>
                <a:gdLst>
                  <a:gd name="T0" fmla="*/ 285 w 286"/>
                  <a:gd name="T1" fmla="*/ 76 h 844"/>
                  <a:gd name="T2" fmla="*/ 242 w 286"/>
                  <a:gd name="T3" fmla="*/ 148 h 844"/>
                  <a:gd name="T4" fmla="*/ 220 w 286"/>
                  <a:gd name="T5" fmla="*/ 187 h 844"/>
                  <a:gd name="T6" fmla="*/ 184 w 286"/>
                  <a:gd name="T7" fmla="*/ 230 h 844"/>
                  <a:gd name="T8" fmla="*/ 151 w 286"/>
                  <a:gd name="T9" fmla="*/ 280 h 844"/>
                  <a:gd name="T10" fmla="*/ 134 w 286"/>
                  <a:gd name="T11" fmla="*/ 316 h 844"/>
                  <a:gd name="T12" fmla="*/ 110 w 286"/>
                  <a:gd name="T13" fmla="*/ 434 h 844"/>
                  <a:gd name="T14" fmla="*/ 93 w 286"/>
                  <a:gd name="T15" fmla="*/ 480 h 844"/>
                  <a:gd name="T16" fmla="*/ 67 w 286"/>
                  <a:gd name="T17" fmla="*/ 537 h 844"/>
                  <a:gd name="T18" fmla="*/ 52 w 286"/>
                  <a:gd name="T19" fmla="*/ 609 h 844"/>
                  <a:gd name="T20" fmla="*/ 48 w 286"/>
                  <a:gd name="T21" fmla="*/ 674 h 844"/>
                  <a:gd name="T22" fmla="*/ 74 w 286"/>
                  <a:gd name="T23" fmla="*/ 674 h 844"/>
                  <a:gd name="T24" fmla="*/ 79 w 286"/>
                  <a:gd name="T25" fmla="*/ 580 h 844"/>
                  <a:gd name="T26" fmla="*/ 88 w 286"/>
                  <a:gd name="T27" fmla="*/ 527 h 844"/>
                  <a:gd name="T28" fmla="*/ 110 w 286"/>
                  <a:gd name="T29" fmla="*/ 484 h 844"/>
                  <a:gd name="T30" fmla="*/ 127 w 286"/>
                  <a:gd name="T31" fmla="*/ 448 h 844"/>
                  <a:gd name="T32" fmla="*/ 134 w 286"/>
                  <a:gd name="T33" fmla="*/ 412 h 844"/>
                  <a:gd name="T34" fmla="*/ 148 w 286"/>
                  <a:gd name="T35" fmla="*/ 331 h 844"/>
                  <a:gd name="T36" fmla="*/ 177 w 286"/>
                  <a:gd name="T37" fmla="*/ 266 h 844"/>
                  <a:gd name="T38" fmla="*/ 247 w 286"/>
                  <a:gd name="T39" fmla="*/ 167 h 844"/>
                  <a:gd name="T40" fmla="*/ 285 w 286"/>
                  <a:gd name="T41" fmla="*/ 76 h 8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86" h="844">
                    <a:moveTo>
                      <a:pt x="285" y="76"/>
                    </a:moveTo>
                    <a:lnTo>
                      <a:pt x="242" y="148"/>
                    </a:lnTo>
                    <a:lnTo>
                      <a:pt x="220" y="187"/>
                    </a:lnTo>
                    <a:lnTo>
                      <a:pt x="184" y="230"/>
                    </a:lnTo>
                    <a:lnTo>
                      <a:pt x="151" y="280"/>
                    </a:lnTo>
                    <a:lnTo>
                      <a:pt x="134" y="316"/>
                    </a:lnTo>
                    <a:lnTo>
                      <a:pt x="110" y="434"/>
                    </a:lnTo>
                    <a:lnTo>
                      <a:pt x="93" y="480"/>
                    </a:lnTo>
                    <a:lnTo>
                      <a:pt x="67" y="537"/>
                    </a:lnTo>
                    <a:lnTo>
                      <a:pt x="52" y="609"/>
                    </a:lnTo>
                    <a:lnTo>
                      <a:pt x="48" y="674"/>
                    </a:lnTo>
                    <a:lnTo>
                      <a:pt x="74" y="674"/>
                    </a:lnTo>
                    <a:lnTo>
                      <a:pt x="79" y="580"/>
                    </a:lnTo>
                    <a:lnTo>
                      <a:pt x="88" y="527"/>
                    </a:lnTo>
                    <a:lnTo>
                      <a:pt x="110" y="484"/>
                    </a:lnTo>
                    <a:lnTo>
                      <a:pt x="127" y="448"/>
                    </a:lnTo>
                    <a:lnTo>
                      <a:pt x="134" y="412"/>
                    </a:lnTo>
                    <a:lnTo>
                      <a:pt x="148" y="331"/>
                    </a:lnTo>
                    <a:lnTo>
                      <a:pt x="177" y="266"/>
                    </a:lnTo>
                    <a:lnTo>
                      <a:pt x="247" y="167"/>
                    </a:lnTo>
                    <a:lnTo>
                      <a:pt x="285" y="76"/>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74" name="Freeform 473"/>
              <p:cNvSpPr>
                <a:spLocks/>
              </p:cNvSpPr>
              <p:nvPr/>
            </p:nvSpPr>
            <p:spPr bwMode="auto">
              <a:xfrm>
                <a:off x="8491" y="1486"/>
                <a:ext cx="286" cy="844"/>
              </a:xfrm>
              <a:custGeom>
                <a:avLst/>
                <a:gdLst>
                  <a:gd name="T0" fmla="*/ 112 w 286"/>
                  <a:gd name="T1" fmla="*/ 311 h 844"/>
                  <a:gd name="T2" fmla="*/ 55 w 286"/>
                  <a:gd name="T3" fmla="*/ 374 h 844"/>
                  <a:gd name="T4" fmla="*/ 71 w 286"/>
                  <a:gd name="T5" fmla="*/ 374 h 844"/>
                  <a:gd name="T6" fmla="*/ 112 w 286"/>
                  <a:gd name="T7" fmla="*/ 311 h 844"/>
                </a:gdLst>
                <a:ahLst/>
                <a:cxnLst>
                  <a:cxn ang="0">
                    <a:pos x="T0" y="T1"/>
                  </a:cxn>
                  <a:cxn ang="0">
                    <a:pos x="T2" y="T3"/>
                  </a:cxn>
                  <a:cxn ang="0">
                    <a:pos x="T4" y="T5"/>
                  </a:cxn>
                  <a:cxn ang="0">
                    <a:pos x="T6" y="T7"/>
                  </a:cxn>
                </a:cxnLst>
                <a:rect l="0" t="0" r="r" b="b"/>
                <a:pathLst>
                  <a:path w="286" h="844">
                    <a:moveTo>
                      <a:pt x="112" y="311"/>
                    </a:moveTo>
                    <a:lnTo>
                      <a:pt x="55" y="374"/>
                    </a:lnTo>
                    <a:lnTo>
                      <a:pt x="71" y="374"/>
                    </a:lnTo>
                    <a:lnTo>
                      <a:pt x="112" y="311"/>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grpSp>
          <p:nvGrpSpPr>
            <p:cNvPr id="398" name="Group 397"/>
            <p:cNvGrpSpPr>
              <a:grpSpLocks/>
            </p:cNvGrpSpPr>
            <p:nvPr/>
          </p:nvGrpSpPr>
          <p:grpSpPr bwMode="auto">
            <a:xfrm>
              <a:off x="8405" y="1500"/>
              <a:ext cx="115" cy="137"/>
              <a:chOff x="8405" y="1500"/>
              <a:chExt cx="115" cy="137"/>
            </a:xfrm>
          </p:grpSpPr>
          <p:sp>
            <p:nvSpPr>
              <p:cNvPr id="470" name="Freeform 469"/>
              <p:cNvSpPr>
                <a:spLocks/>
              </p:cNvSpPr>
              <p:nvPr/>
            </p:nvSpPr>
            <p:spPr bwMode="auto">
              <a:xfrm>
                <a:off x="8405" y="1500"/>
                <a:ext cx="115" cy="137"/>
              </a:xfrm>
              <a:custGeom>
                <a:avLst/>
                <a:gdLst>
                  <a:gd name="T0" fmla="*/ 0 w 115"/>
                  <a:gd name="T1" fmla="*/ 0 h 137"/>
                  <a:gd name="T2" fmla="*/ 24 w 115"/>
                  <a:gd name="T3" fmla="*/ 57 h 137"/>
                  <a:gd name="T4" fmla="*/ 45 w 115"/>
                  <a:gd name="T5" fmla="*/ 86 h 137"/>
                  <a:gd name="T6" fmla="*/ 79 w 115"/>
                  <a:gd name="T7" fmla="*/ 110 h 137"/>
                  <a:gd name="T8" fmla="*/ 115 w 115"/>
                  <a:gd name="T9" fmla="*/ 136 h 137"/>
                  <a:gd name="T10" fmla="*/ 103 w 115"/>
                  <a:gd name="T11" fmla="*/ 115 h 137"/>
                  <a:gd name="T12" fmla="*/ 45 w 115"/>
                  <a:gd name="T13" fmla="*/ 69 h 137"/>
                  <a:gd name="T14" fmla="*/ 21 w 115"/>
                  <a:gd name="T15" fmla="*/ 33 h 137"/>
                  <a:gd name="T16" fmla="*/ 26 w 115"/>
                  <a:gd name="T17" fmla="*/ 26 h 137"/>
                  <a:gd name="T18" fmla="*/ 16 w 115"/>
                  <a:gd name="T19" fmla="*/ 26 h 137"/>
                  <a:gd name="T20" fmla="*/ 9 w 115"/>
                  <a:gd name="T21" fmla="*/ 7 h 137"/>
                  <a:gd name="T22" fmla="*/ 0 w 115"/>
                  <a:gd name="T23" fmla="*/ 0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5" h="137">
                    <a:moveTo>
                      <a:pt x="0" y="0"/>
                    </a:moveTo>
                    <a:lnTo>
                      <a:pt x="24" y="57"/>
                    </a:lnTo>
                    <a:lnTo>
                      <a:pt x="45" y="86"/>
                    </a:lnTo>
                    <a:lnTo>
                      <a:pt x="79" y="110"/>
                    </a:lnTo>
                    <a:lnTo>
                      <a:pt x="115" y="136"/>
                    </a:lnTo>
                    <a:lnTo>
                      <a:pt x="103" y="115"/>
                    </a:lnTo>
                    <a:lnTo>
                      <a:pt x="45" y="69"/>
                    </a:lnTo>
                    <a:lnTo>
                      <a:pt x="21" y="33"/>
                    </a:lnTo>
                    <a:lnTo>
                      <a:pt x="26" y="26"/>
                    </a:lnTo>
                    <a:lnTo>
                      <a:pt x="16" y="26"/>
                    </a:lnTo>
                    <a:lnTo>
                      <a:pt x="9" y="7"/>
                    </a:lnTo>
                    <a:lnTo>
                      <a:pt x="0"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71" name="Freeform 470"/>
              <p:cNvSpPr>
                <a:spLocks/>
              </p:cNvSpPr>
              <p:nvPr/>
            </p:nvSpPr>
            <p:spPr bwMode="auto">
              <a:xfrm>
                <a:off x="8405" y="1500"/>
                <a:ext cx="115" cy="137"/>
              </a:xfrm>
              <a:custGeom>
                <a:avLst/>
                <a:gdLst>
                  <a:gd name="T0" fmla="*/ 43 w 115"/>
                  <a:gd name="T1" fmla="*/ 0 h 137"/>
                  <a:gd name="T2" fmla="*/ 36 w 115"/>
                  <a:gd name="T3" fmla="*/ 0 h 137"/>
                  <a:gd name="T4" fmla="*/ 16 w 115"/>
                  <a:gd name="T5" fmla="*/ 26 h 137"/>
                  <a:gd name="T6" fmla="*/ 26 w 115"/>
                  <a:gd name="T7" fmla="*/ 26 h 137"/>
                  <a:gd name="T8" fmla="*/ 43 w 115"/>
                  <a:gd name="T9" fmla="*/ 0 h 137"/>
                </a:gdLst>
                <a:ahLst/>
                <a:cxnLst>
                  <a:cxn ang="0">
                    <a:pos x="T0" y="T1"/>
                  </a:cxn>
                  <a:cxn ang="0">
                    <a:pos x="T2" y="T3"/>
                  </a:cxn>
                  <a:cxn ang="0">
                    <a:pos x="T4" y="T5"/>
                  </a:cxn>
                  <a:cxn ang="0">
                    <a:pos x="T6" y="T7"/>
                  </a:cxn>
                  <a:cxn ang="0">
                    <a:pos x="T8" y="T9"/>
                  </a:cxn>
                </a:cxnLst>
                <a:rect l="0" t="0" r="r" b="b"/>
                <a:pathLst>
                  <a:path w="115" h="137">
                    <a:moveTo>
                      <a:pt x="43" y="0"/>
                    </a:moveTo>
                    <a:lnTo>
                      <a:pt x="36" y="0"/>
                    </a:lnTo>
                    <a:lnTo>
                      <a:pt x="16" y="26"/>
                    </a:lnTo>
                    <a:lnTo>
                      <a:pt x="26" y="26"/>
                    </a:lnTo>
                    <a:lnTo>
                      <a:pt x="43"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sp>
          <p:nvSpPr>
            <p:cNvPr id="399" name="Freeform 398"/>
            <p:cNvSpPr>
              <a:spLocks/>
            </p:cNvSpPr>
            <p:nvPr/>
          </p:nvSpPr>
          <p:spPr bwMode="auto">
            <a:xfrm>
              <a:off x="8496" y="1483"/>
              <a:ext cx="46" cy="82"/>
            </a:xfrm>
            <a:custGeom>
              <a:avLst/>
              <a:gdLst>
                <a:gd name="T0" fmla="*/ 38 w 46"/>
                <a:gd name="T1" fmla="*/ 0 h 82"/>
                <a:gd name="T2" fmla="*/ 28 w 46"/>
                <a:gd name="T3" fmla="*/ 38 h 82"/>
                <a:gd name="T4" fmla="*/ 12 w 46"/>
                <a:gd name="T5" fmla="*/ 64 h 82"/>
                <a:gd name="T6" fmla="*/ 0 w 46"/>
                <a:gd name="T7" fmla="*/ 74 h 82"/>
                <a:gd name="T8" fmla="*/ 2 w 46"/>
                <a:gd name="T9" fmla="*/ 81 h 82"/>
                <a:gd name="T10" fmla="*/ 33 w 46"/>
                <a:gd name="T11" fmla="*/ 45 h 82"/>
                <a:gd name="T12" fmla="*/ 45 w 46"/>
                <a:gd name="T13" fmla="*/ 2 h 82"/>
                <a:gd name="T14" fmla="*/ 38 w 46"/>
                <a:gd name="T15" fmla="*/ 0 h 8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6" h="82">
                  <a:moveTo>
                    <a:pt x="38" y="0"/>
                  </a:moveTo>
                  <a:lnTo>
                    <a:pt x="28" y="38"/>
                  </a:lnTo>
                  <a:lnTo>
                    <a:pt x="12" y="64"/>
                  </a:lnTo>
                  <a:lnTo>
                    <a:pt x="0" y="74"/>
                  </a:lnTo>
                  <a:lnTo>
                    <a:pt x="2" y="81"/>
                  </a:lnTo>
                  <a:lnTo>
                    <a:pt x="33" y="45"/>
                  </a:lnTo>
                  <a:lnTo>
                    <a:pt x="45" y="2"/>
                  </a:lnTo>
                  <a:lnTo>
                    <a:pt x="38"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nvGrpSpPr>
            <p:cNvPr id="400" name="Group 399"/>
            <p:cNvGrpSpPr>
              <a:grpSpLocks/>
            </p:cNvGrpSpPr>
            <p:nvPr/>
          </p:nvGrpSpPr>
          <p:grpSpPr bwMode="auto">
            <a:xfrm>
              <a:off x="8225" y="1512"/>
              <a:ext cx="295" cy="204"/>
              <a:chOff x="8225" y="1512"/>
              <a:chExt cx="295" cy="204"/>
            </a:xfrm>
          </p:grpSpPr>
          <p:sp>
            <p:nvSpPr>
              <p:cNvPr id="467" name="Freeform 466"/>
              <p:cNvSpPr>
                <a:spLocks/>
              </p:cNvSpPr>
              <p:nvPr/>
            </p:nvSpPr>
            <p:spPr bwMode="auto">
              <a:xfrm>
                <a:off x="8225" y="1512"/>
                <a:ext cx="295" cy="204"/>
              </a:xfrm>
              <a:custGeom>
                <a:avLst/>
                <a:gdLst>
                  <a:gd name="T0" fmla="*/ 249 w 295"/>
                  <a:gd name="T1" fmla="*/ 139 h 204"/>
                  <a:gd name="T2" fmla="*/ 211 w 295"/>
                  <a:gd name="T3" fmla="*/ 139 h 204"/>
                  <a:gd name="T4" fmla="*/ 242 w 295"/>
                  <a:gd name="T5" fmla="*/ 153 h 204"/>
                  <a:gd name="T6" fmla="*/ 295 w 295"/>
                  <a:gd name="T7" fmla="*/ 203 h 204"/>
                  <a:gd name="T8" fmla="*/ 295 w 295"/>
                  <a:gd name="T9" fmla="*/ 182 h 204"/>
                  <a:gd name="T10" fmla="*/ 249 w 295"/>
                  <a:gd name="T11" fmla="*/ 139 h 204"/>
                </a:gdLst>
                <a:ahLst/>
                <a:cxnLst>
                  <a:cxn ang="0">
                    <a:pos x="T0" y="T1"/>
                  </a:cxn>
                  <a:cxn ang="0">
                    <a:pos x="T2" y="T3"/>
                  </a:cxn>
                  <a:cxn ang="0">
                    <a:pos x="T4" y="T5"/>
                  </a:cxn>
                  <a:cxn ang="0">
                    <a:pos x="T6" y="T7"/>
                  </a:cxn>
                  <a:cxn ang="0">
                    <a:pos x="T8" y="T9"/>
                  </a:cxn>
                  <a:cxn ang="0">
                    <a:pos x="T10" y="T11"/>
                  </a:cxn>
                </a:cxnLst>
                <a:rect l="0" t="0" r="r" b="b"/>
                <a:pathLst>
                  <a:path w="295" h="204">
                    <a:moveTo>
                      <a:pt x="249" y="139"/>
                    </a:moveTo>
                    <a:lnTo>
                      <a:pt x="211" y="139"/>
                    </a:lnTo>
                    <a:lnTo>
                      <a:pt x="242" y="153"/>
                    </a:lnTo>
                    <a:lnTo>
                      <a:pt x="295" y="203"/>
                    </a:lnTo>
                    <a:lnTo>
                      <a:pt x="295" y="182"/>
                    </a:lnTo>
                    <a:lnTo>
                      <a:pt x="249" y="139"/>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68" name="Freeform 467"/>
              <p:cNvSpPr>
                <a:spLocks/>
              </p:cNvSpPr>
              <p:nvPr/>
            </p:nvSpPr>
            <p:spPr bwMode="auto">
              <a:xfrm>
                <a:off x="8225" y="1512"/>
                <a:ext cx="295" cy="204"/>
              </a:xfrm>
              <a:custGeom>
                <a:avLst/>
                <a:gdLst>
                  <a:gd name="T0" fmla="*/ 28 w 295"/>
                  <a:gd name="T1" fmla="*/ 67 h 204"/>
                  <a:gd name="T2" fmla="*/ 40 w 295"/>
                  <a:gd name="T3" fmla="*/ 98 h 204"/>
                  <a:gd name="T4" fmla="*/ 0 w 295"/>
                  <a:gd name="T5" fmla="*/ 98 h 204"/>
                  <a:gd name="T6" fmla="*/ 4 w 295"/>
                  <a:gd name="T7" fmla="*/ 103 h 204"/>
                  <a:gd name="T8" fmla="*/ 43 w 295"/>
                  <a:gd name="T9" fmla="*/ 105 h 204"/>
                  <a:gd name="T10" fmla="*/ 98 w 295"/>
                  <a:gd name="T11" fmla="*/ 127 h 204"/>
                  <a:gd name="T12" fmla="*/ 127 w 295"/>
                  <a:gd name="T13" fmla="*/ 141 h 204"/>
                  <a:gd name="T14" fmla="*/ 160 w 295"/>
                  <a:gd name="T15" fmla="*/ 146 h 204"/>
                  <a:gd name="T16" fmla="*/ 211 w 295"/>
                  <a:gd name="T17" fmla="*/ 139 h 204"/>
                  <a:gd name="T18" fmla="*/ 249 w 295"/>
                  <a:gd name="T19" fmla="*/ 139 h 204"/>
                  <a:gd name="T20" fmla="*/ 244 w 295"/>
                  <a:gd name="T21" fmla="*/ 134 h 204"/>
                  <a:gd name="T22" fmla="*/ 156 w 295"/>
                  <a:gd name="T23" fmla="*/ 134 h 204"/>
                  <a:gd name="T24" fmla="*/ 88 w 295"/>
                  <a:gd name="T25" fmla="*/ 117 h 204"/>
                  <a:gd name="T26" fmla="*/ 48 w 295"/>
                  <a:gd name="T27" fmla="*/ 98 h 204"/>
                  <a:gd name="T28" fmla="*/ 28 w 295"/>
                  <a:gd name="T29" fmla="*/ 67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95" h="204">
                    <a:moveTo>
                      <a:pt x="28" y="67"/>
                    </a:moveTo>
                    <a:lnTo>
                      <a:pt x="40" y="98"/>
                    </a:lnTo>
                    <a:lnTo>
                      <a:pt x="0" y="98"/>
                    </a:lnTo>
                    <a:lnTo>
                      <a:pt x="4" y="103"/>
                    </a:lnTo>
                    <a:lnTo>
                      <a:pt x="43" y="105"/>
                    </a:lnTo>
                    <a:lnTo>
                      <a:pt x="98" y="127"/>
                    </a:lnTo>
                    <a:lnTo>
                      <a:pt x="127" y="141"/>
                    </a:lnTo>
                    <a:lnTo>
                      <a:pt x="160" y="146"/>
                    </a:lnTo>
                    <a:lnTo>
                      <a:pt x="211" y="139"/>
                    </a:lnTo>
                    <a:lnTo>
                      <a:pt x="249" y="139"/>
                    </a:lnTo>
                    <a:lnTo>
                      <a:pt x="244" y="134"/>
                    </a:lnTo>
                    <a:lnTo>
                      <a:pt x="156" y="134"/>
                    </a:lnTo>
                    <a:lnTo>
                      <a:pt x="88" y="117"/>
                    </a:lnTo>
                    <a:lnTo>
                      <a:pt x="48" y="98"/>
                    </a:lnTo>
                    <a:lnTo>
                      <a:pt x="28" y="67"/>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69" name="Freeform 468"/>
              <p:cNvSpPr>
                <a:spLocks/>
              </p:cNvSpPr>
              <p:nvPr/>
            </p:nvSpPr>
            <p:spPr bwMode="auto">
              <a:xfrm>
                <a:off x="8225" y="1512"/>
                <a:ext cx="295" cy="204"/>
              </a:xfrm>
              <a:custGeom>
                <a:avLst/>
                <a:gdLst>
                  <a:gd name="T0" fmla="*/ 108 w 295"/>
                  <a:gd name="T1" fmla="*/ 0 h 204"/>
                  <a:gd name="T2" fmla="*/ 146 w 295"/>
                  <a:gd name="T3" fmla="*/ 31 h 204"/>
                  <a:gd name="T4" fmla="*/ 165 w 295"/>
                  <a:gd name="T5" fmla="*/ 52 h 204"/>
                  <a:gd name="T6" fmla="*/ 172 w 295"/>
                  <a:gd name="T7" fmla="*/ 67 h 204"/>
                  <a:gd name="T8" fmla="*/ 158 w 295"/>
                  <a:gd name="T9" fmla="*/ 93 h 204"/>
                  <a:gd name="T10" fmla="*/ 199 w 295"/>
                  <a:gd name="T11" fmla="*/ 124 h 204"/>
                  <a:gd name="T12" fmla="*/ 189 w 295"/>
                  <a:gd name="T13" fmla="*/ 131 h 204"/>
                  <a:gd name="T14" fmla="*/ 156 w 295"/>
                  <a:gd name="T15" fmla="*/ 134 h 204"/>
                  <a:gd name="T16" fmla="*/ 244 w 295"/>
                  <a:gd name="T17" fmla="*/ 134 h 204"/>
                  <a:gd name="T18" fmla="*/ 170 w 295"/>
                  <a:gd name="T19" fmla="*/ 88 h 204"/>
                  <a:gd name="T20" fmla="*/ 180 w 295"/>
                  <a:gd name="T21" fmla="*/ 79 h 204"/>
                  <a:gd name="T22" fmla="*/ 180 w 295"/>
                  <a:gd name="T23" fmla="*/ 64 h 204"/>
                  <a:gd name="T24" fmla="*/ 170 w 295"/>
                  <a:gd name="T25" fmla="*/ 45 h 204"/>
                  <a:gd name="T26" fmla="*/ 129 w 295"/>
                  <a:gd name="T27" fmla="*/ 14 h 204"/>
                  <a:gd name="T28" fmla="*/ 108 w 295"/>
                  <a:gd name="T29" fmla="*/ 0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95" h="204">
                    <a:moveTo>
                      <a:pt x="108" y="0"/>
                    </a:moveTo>
                    <a:lnTo>
                      <a:pt x="146" y="31"/>
                    </a:lnTo>
                    <a:lnTo>
                      <a:pt x="165" y="52"/>
                    </a:lnTo>
                    <a:lnTo>
                      <a:pt x="172" y="67"/>
                    </a:lnTo>
                    <a:lnTo>
                      <a:pt x="158" y="93"/>
                    </a:lnTo>
                    <a:lnTo>
                      <a:pt x="199" y="124"/>
                    </a:lnTo>
                    <a:lnTo>
                      <a:pt x="189" y="131"/>
                    </a:lnTo>
                    <a:lnTo>
                      <a:pt x="156" y="134"/>
                    </a:lnTo>
                    <a:lnTo>
                      <a:pt x="244" y="134"/>
                    </a:lnTo>
                    <a:lnTo>
                      <a:pt x="170" y="88"/>
                    </a:lnTo>
                    <a:lnTo>
                      <a:pt x="180" y="79"/>
                    </a:lnTo>
                    <a:lnTo>
                      <a:pt x="180" y="64"/>
                    </a:lnTo>
                    <a:lnTo>
                      <a:pt x="170" y="45"/>
                    </a:lnTo>
                    <a:lnTo>
                      <a:pt x="129" y="14"/>
                    </a:lnTo>
                    <a:lnTo>
                      <a:pt x="108"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grpSp>
          <p:nvGrpSpPr>
            <p:cNvPr id="401" name="Group 400"/>
            <p:cNvGrpSpPr>
              <a:grpSpLocks/>
            </p:cNvGrpSpPr>
            <p:nvPr/>
          </p:nvGrpSpPr>
          <p:grpSpPr bwMode="auto">
            <a:xfrm>
              <a:off x="8520" y="1466"/>
              <a:ext cx="175" cy="171"/>
              <a:chOff x="8520" y="1466"/>
              <a:chExt cx="175" cy="171"/>
            </a:xfrm>
          </p:grpSpPr>
          <p:sp>
            <p:nvSpPr>
              <p:cNvPr id="465" name="Freeform 464"/>
              <p:cNvSpPr>
                <a:spLocks/>
              </p:cNvSpPr>
              <p:nvPr/>
            </p:nvSpPr>
            <p:spPr bwMode="auto">
              <a:xfrm>
                <a:off x="8520" y="1466"/>
                <a:ext cx="175" cy="171"/>
              </a:xfrm>
              <a:custGeom>
                <a:avLst/>
                <a:gdLst>
                  <a:gd name="T0" fmla="*/ 108 w 175"/>
                  <a:gd name="T1" fmla="*/ 43 h 171"/>
                  <a:gd name="T2" fmla="*/ 96 w 175"/>
                  <a:gd name="T3" fmla="*/ 76 h 171"/>
                  <a:gd name="T4" fmla="*/ 48 w 175"/>
                  <a:gd name="T5" fmla="*/ 112 h 171"/>
                  <a:gd name="T6" fmla="*/ 0 w 175"/>
                  <a:gd name="T7" fmla="*/ 156 h 171"/>
                  <a:gd name="T8" fmla="*/ 4 w 175"/>
                  <a:gd name="T9" fmla="*/ 170 h 171"/>
                  <a:gd name="T10" fmla="*/ 52 w 175"/>
                  <a:gd name="T11" fmla="*/ 122 h 171"/>
                  <a:gd name="T12" fmla="*/ 88 w 175"/>
                  <a:gd name="T13" fmla="*/ 91 h 171"/>
                  <a:gd name="T14" fmla="*/ 139 w 175"/>
                  <a:gd name="T15" fmla="*/ 74 h 171"/>
                  <a:gd name="T16" fmla="*/ 103 w 175"/>
                  <a:gd name="T17" fmla="*/ 74 h 171"/>
                  <a:gd name="T18" fmla="*/ 108 w 175"/>
                  <a:gd name="T19" fmla="*/ 43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5" h="171">
                    <a:moveTo>
                      <a:pt x="108" y="43"/>
                    </a:moveTo>
                    <a:lnTo>
                      <a:pt x="96" y="76"/>
                    </a:lnTo>
                    <a:lnTo>
                      <a:pt x="48" y="112"/>
                    </a:lnTo>
                    <a:lnTo>
                      <a:pt x="0" y="156"/>
                    </a:lnTo>
                    <a:lnTo>
                      <a:pt x="4" y="170"/>
                    </a:lnTo>
                    <a:lnTo>
                      <a:pt x="52" y="122"/>
                    </a:lnTo>
                    <a:lnTo>
                      <a:pt x="88" y="91"/>
                    </a:lnTo>
                    <a:lnTo>
                      <a:pt x="139" y="74"/>
                    </a:lnTo>
                    <a:lnTo>
                      <a:pt x="103" y="74"/>
                    </a:lnTo>
                    <a:lnTo>
                      <a:pt x="108" y="43"/>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66" name="Freeform 465"/>
              <p:cNvSpPr>
                <a:spLocks/>
              </p:cNvSpPr>
              <p:nvPr/>
            </p:nvSpPr>
            <p:spPr bwMode="auto">
              <a:xfrm>
                <a:off x="8520" y="1466"/>
                <a:ext cx="175" cy="171"/>
              </a:xfrm>
              <a:custGeom>
                <a:avLst/>
                <a:gdLst>
                  <a:gd name="T0" fmla="*/ 175 w 175"/>
                  <a:gd name="T1" fmla="*/ 0 h 171"/>
                  <a:gd name="T2" fmla="*/ 165 w 175"/>
                  <a:gd name="T3" fmla="*/ 31 h 171"/>
                  <a:gd name="T4" fmla="*/ 153 w 175"/>
                  <a:gd name="T5" fmla="*/ 52 h 171"/>
                  <a:gd name="T6" fmla="*/ 132 w 175"/>
                  <a:gd name="T7" fmla="*/ 67 h 171"/>
                  <a:gd name="T8" fmla="*/ 103 w 175"/>
                  <a:gd name="T9" fmla="*/ 74 h 171"/>
                  <a:gd name="T10" fmla="*/ 139 w 175"/>
                  <a:gd name="T11" fmla="*/ 74 h 171"/>
                  <a:gd name="T12" fmla="*/ 146 w 175"/>
                  <a:gd name="T13" fmla="*/ 72 h 171"/>
                  <a:gd name="T14" fmla="*/ 160 w 175"/>
                  <a:gd name="T15" fmla="*/ 55 h 171"/>
                  <a:gd name="T16" fmla="*/ 170 w 175"/>
                  <a:gd name="T17" fmla="*/ 31 h 171"/>
                  <a:gd name="T18" fmla="*/ 175 w 175"/>
                  <a:gd name="T19" fmla="*/ 0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5" h="171">
                    <a:moveTo>
                      <a:pt x="175" y="0"/>
                    </a:moveTo>
                    <a:lnTo>
                      <a:pt x="165" y="31"/>
                    </a:lnTo>
                    <a:lnTo>
                      <a:pt x="153" y="52"/>
                    </a:lnTo>
                    <a:lnTo>
                      <a:pt x="132" y="67"/>
                    </a:lnTo>
                    <a:lnTo>
                      <a:pt x="103" y="74"/>
                    </a:lnTo>
                    <a:lnTo>
                      <a:pt x="139" y="74"/>
                    </a:lnTo>
                    <a:lnTo>
                      <a:pt x="146" y="72"/>
                    </a:lnTo>
                    <a:lnTo>
                      <a:pt x="160" y="55"/>
                    </a:lnTo>
                    <a:lnTo>
                      <a:pt x="170" y="31"/>
                    </a:lnTo>
                    <a:lnTo>
                      <a:pt x="175"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sp>
          <p:nvSpPr>
            <p:cNvPr id="402" name="Freeform 401"/>
            <p:cNvSpPr>
              <a:spLocks/>
            </p:cNvSpPr>
            <p:nvPr/>
          </p:nvSpPr>
          <p:spPr bwMode="auto">
            <a:xfrm>
              <a:off x="8657" y="1490"/>
              <a:ext cx="43" cy="226"/>
            </a:xfrm>
            <a:custGeom>
              <a:avLst/>
              <a:gdLst>
                <a:gd name="T0" fmla="*/ 2 w 43"/>
                <a:gd name="T1" fmla="*/ 0 h 226"/>
                <a:gd name="T2" fmla="*/ 0 w 43"/>
                <a:gd name="T3" fmla="*/ 21 h 226"/>
                <a:gd name="T4" fmla="*/ 0 w 43"/>
                <a:gd name="T5" fmla="*/ 60 h 226"/>
                <a:gd name="T6" fmla="*/ 16 w 43"/>
                <a:gd name="T7" fmla="*/ 103 h 226"/>
                <a:gd name="T8" fmla="*/ 31 w 43"/>
                <a:gd name="T9" fmla="*/ 139 h 226"/>
                <a:gd name="T10" fmla="*/ 31 w 43"/>
                <a:gd name="T11" fmla="*/ 225 h 226"/>
                <a:gd name="T12" fmla="*/ 43 w 43"/>
                <a:gd name="T13" fmla="*/ 211 h 226"/>
                <a:gd name="T14" fmla="*/ 40 w 43"/>
                <a:gd name="T15" fmla="*/ 155 h 226"/>
                <a:gd name="T16" fmla="*/ 38 w 43"/>
                <a:gd name="T17" fmla="*/ 127 h 226"/>
                <a:gd name="T18" fmla="*/ 31 w 43"/>
                <a:gd name="T19" fmla="*/ 110 h 226"/>
                <a:gd name="T20" fmla="*/ 16 w 43"/>
                <a:gd name="T21" fmla="*/ 83 h 226"/>
                <a:gd name="T22" fmla="*/ 4 w 43"/>
                <a:gd name="T23" fmla="*/ 57 h 226"/>
                <a:gd name="T24" fmla="*/ 2 w 43"/>
                <a:gd name="T25" fmla="*/ 0 h 2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3" h="226">
                  <a:moveTo>
                    <a:pt x="2" y="0"/>
                  </a:moveTo>
                  <a:lnTo>
                    <a:pt x="0" y="21"/>
                  </a:lnTo>
                  <a:lnTo>
                    <a:pt x="0" y="60"/>
                  </a:lnTo>
                  <a:lnTo>
                    <a:pt x="16" y="103"/>
                  </a:lnTo>
                  <a:lnTo>
                    <a:pt x="31" y="139"/>
                  </a:lnTo>
                  <a:lnTo>
                    <a:pt x="31" y="225"/>
                  </a:lnTo>
                  <a:lnTo>
                    <a:pt x="43" y="211"/>
                  </a:lnTo>
                  <a:lnTo>
                    <a:pt x="40" y="155"/>
                  </a:lnTo>
                  <a:lnTo>
                    <a:pt x="38" y="127"/>
                  </a:lnTo>
                  <a:lnTo>
                    <a:pt x="31" y="110"/>
                  </a:lnTo>
                  <a:lnTo>
                    <a:pt x="16" y="83"/>
                  </a:lnTo>
                  <a:lnTo>
                    <a:pt x="4" y="57"/>
                  </a:lnTo>
                  <a:lnTo>
                    <a:pt x="2"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nvGrpSpPr>
            <p:cNvPr id="403" name="Group 402"/>
            <p:cNvGrpSpPr>
              <a:grpSpLocks/>
            </p:cNvGrpSpPr>
            <p:nvPr/>
          </p:nvGrpSpPr>
          <p:grpSpPr bwMode="auto">
            <a:xfrm>
              <a:off x="8513" y="1447"/>
              <a:ext cx="103" cy="103"/>
              <a:chOff x="8513" y="1447"/>
              <a:chExt cx="103" cy="103"/>
            </a:xfrm>
          </p:grpSpPr>
          <p:sp>
            <p:nvSpPr>
              <p:cNvPr id="463" name="Freeform 462"/>
              <p:cNvSpPr>
                <a:spLocks/>
              </p:cNvSpPr>
              <p:nvPr/>
            </p:nvSpPr>
            <p:spPr bwMode="auto">
              <a:xfrm>
                <a:off x="8513" y="1447"/>
                <a:ext cx="103" cy="103"/>
              </a:xfrm>
              <a:custGeom>
                <a:avLst/>
                <a:gdLst>
                  <a:gd name="T0" fmla="*/ 0 w 103"/>
                  <a:gd name="T1" fmla="*/ 45 h 103"/>
                  <a:gd name="T2" fmla="*/ 0 w 103"/>
                  <a:gd name="T3" fmla="*/ 52 h 103"/>
                  <a:gd name="T4" fmla="*/ 64 w 103"/>
                  <a:gd name="T5" fmla="*/ 67 h 103"/>
                  <a:gd name="T6" fmla="*/ 98 w 103"/>
                  <a:gd name="T7" fmla="*/ 103 h 103"/>
                  <a:gd name="T8" fmla="*/ 103 w 103"/>
                  <a:gd name="T9" fmla="*/ 96 h 103"/>
                  <a:gd name="T10" fmla="*/ 74 w 103"/>
                  <a:gd name="T11" fmla="*/ 64 h 103"/>
                  <a:gd name="T12" fmla="*/ 73 w 103"/>
                  <a:gd name="T13" fmla="*/ 60 h 103"/>
                  <a:gd name="T14" fmla="*/ 64 w 103"/>
                  <a:gd name="T15" fmla="*/ 60 h 103"/>
                  <a:gd name="T16" fmla="*/ 0 w 103"/>
                  <a:gd name="T17" fmla="*/ 45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3" h="103">
                    <a:moveTo>
                      <a:pt x="0" y="45"/>
                    </a:moveTo>
                    <a:lnTo>
                      <a:pt x="0" y="52"/>
                    </a:lnTo>
                    <a:lnTo>
                      <a:pt x="64" y="67"/>
                    </a:lnTo>
                    <a:lnTo>
                      <a:pt x="98" y="103"/>
                    </a:lnTo>
                    <a:lnTo>
                      <a:pt x="103" y="96"/>
                    </a:lnTo>
                    <a:lnTo>
                      <a:pt x="74" y="64"/>
                    </a:lnTo>
                    <a:lnTo>
                      <a:pt x="73" y="60"/>
                    </a:lnTo>
                    <a:lnTo>
                      <a:pt x="64" y="60"/>
                    </a:lnTo>
                    <a:lnTo>
                      <a:pt x="0" y="45"/>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64" name="Freeform 463"/>
              <p:cNvSpPr>
                <a:spLocks/>
              </p:cNvSpPr>
              <p:nvPr/>
            </p:nvSpPr>
            <p:spPr bwMode="auto">
              <a:xfrm>
                <a:off x="8513" y="1447"/>
                <a:ext cx="103" cy="103"/>
              </a:xfrm>
              <a:custGeom>
                <a:avLst/>
                <a:gdLst>
                  <a:gd name="T0" fmla="*/ 45 w 103"/>
                  <a:gd name="T1" fmla="*/ 0 h 103"/>
                  <a:gd name="T2" fmla="*/ 38 w 103"/>
                  <a:gd name="T3" fmla="*/ 2 h 103"/>
                  <a:gd name="T4" fmla="*/ 60 w 103"/>
                  <a:gd name="T5" fmla="*/ 31 h 103"/>
                  <a:gd name="T6" fmla="*/ 64 w 103"/>
                  <a:gd name="T7" fmla="*/ 60 h 103"/>
                  <a:gd name="T8" fmla="*/ 73 w 103"/>
                  <a:gd name="T9" fmla="*/ 60 h 103"/>
                  <a:gd name="T10" fmla="*/ 67 w 103"/>
                  <a:gd name="T11" fmla="*/ 31 h 103"/>
                  <a:gd name="T12" fmla="*/ 45 w 103"/>
                  <a:gd name="T13" fmla="*/ 0 h 103"/>
                </a:gdLst>
                <a:ahLst/>
                <a:cxnLst>
                  <a:cxn ang="0">
                    <a:pos x="T0" y="T1"/>
                  </a:cxn>
                  <a:cxn ang="0">
                    <a:pos x="T2" y="T3"/>
                  </a:cxn>
                  <a:cxn ang="0">
                    <a:pos x="T4" y="T5"/>
                  </a:cxn>
                  <a:cxn ang="0">
                    <a:pos x="T6" y="T7"/>
                  </a:cxn>
                  <a:cxn ang="0">
                    <a:pos x="T8" y="T9"/>
                  </a:cxn>
                  <a:cxn ang="0">
                    <a:pos x="T10" y="T11"/>
                  </a:cxn>
                  <a:cxn ang="0">
                    <a:pos x="T12" y="T13"/>
                  </a:cxn>
                </a:cxnLst>
                <a:rect l="0" t="0" r="r" b="b"/>
                <a:pathLst>
                  <a:path w="103" h="103">
                    <a:moveTo>
                      <a:pt x="45" y="0"/>
                    </a:moveTo>
                    <a:lnTo>
                      <a:pt x="38" y="2"/>
                    </a:lnTo>
                    <a:lnTo>
                      <a:pt x="60" y="31"/>
                    </a:lnTo>
                    <a:lnTo>
                      <a:pt x="64" y="60"/>
                    </a:lnTo>
                    <a:lnTo>
                      <a:pt x="73" y="60"/>
                    </a:lnTo>
                    <a:lnTo>
                      <a:pt x="67" y="31"/>
                    </a:lnTo>
                    <a:lnTo>
                      <a:pt x="45"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grpSp>
          <p:nvGrpSpPr>
            <p:cNvPr id="404" name="Group 403"/>
            <p:cNvGrpSpPr>
              <a:grpSpLocks/>
            </p:cNvGrpSpPr>
            <p:nvPr/>
          </p:nvGrpSpPr>
          <p:grpSpPr bwMode="auto">
            <a:xfrm>
              <a:off x="8611" y="1435"/>
              <a:ext cx="53" cy="106"/>
              <a:chOff x="8611" y="1435"/>
              <a:chExt cx="53" cy="106"/>
            </a:xfrm>
          </p:grpSpPr>
          <p:sp>
            <p:nvSpPr>
              <p:cNvPr id="461" name="Freeform 460"/>
              <p:cNvSpPr>
                <a:spLocks/>
              </p:cNvSpPr>
              <p:nvPr/>
            </p:nvSpPr>
            <p:spPr bwMode="auto">
              <a:xfrm>
                <a:off x="8611" y="1435"/>
                <a:ext cx="53" cy="106"/>
              </a:xfrm>
              <a:custGeom>
                <a:avLst/>
                <a:gdLst>
                  <a:gd name="T0" fmla="*/ 0 w 53"/>
                  <a:gd name="T1" fmla="*/ 0 h 106"/>
                  <a:gd name="T2" fmla="*/ 14 w 53"/>
                  <a:gd name="T3" fmla="*/ 52 h 106"/>
                  <a:gd name="T4" fmla="*/ 33 w 53"/>
                  <a:gd name="T5" fmla="*/ 105 h 106"/>
                  <a:gd name="T6" fmla="*/ 43 w 53"/>
                  <a:gd name="T7" fmla="*/ 98 h 106"/>
                  <a:gd name="T8" fmla="*/ 14 w 53"/>
                  <a:gd name="T9" fmla="*/ 36 h 106"/>
                  <a:gd name="T10" fmla="*/ 38 w 53"/>
                  <a:gd name="T11" fmla="*/ 28 h 106"/>
                  <a:gd name="T12" fmla="*/ 14 w 53"/>
                  <a:gd name="T13" fmla="*/ 28 h 106"/>
                  <a:gd name="T14" fmla="*/ 0 w 53"/>
                  <a:gd name="T15" fmla="*/ 0 h 10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3" h="106">
                    <a:moveTo>
                      <a:pt x="0" y="0"/>
                    </a:moveTo>
                    <a:lnTo>
                      <a:pt x="14" y="52"/>
                    </a:lnTo>
                    <a:lnTo>
                      <a:pt x="33" y="105"/>
                    </a:lnTo>
                    <a:lnTo>
                      <a:pt x="43" y="98"/>
                    </a:lnTo>
                    <a:lnTo>
                      <a:pt x="14" y="36"/>
                    </a:lnTo>
                    <a:lnTo>
                      <a:pt x="38" y="28"/>
                    </a:lnTo>
                    <a:lnTo>
                      <a:pt x="14" y="28"/>
                    </a:lnTo>
                    <a:lnTo>
                      <a:pt x="0"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62" name="Freeform 461"/>
              <p:cNvSpPr>
                <a:spLocks/>
              </p:cNvSpPr>
              <p:nvPr/>
            </p:nvSpPr>
            <p:spPr bwMode="auto">
              <a:xfrm>
                <a:off x="8611" y="1435"/>
                <a:ext cx="53" cy="106"/>
              </a:xfrm>
              <a:custGeom>
                <a:avLst/>
                <a:gdLst>
                  <a:gd name="T0" fmla="*/ 52 w 53"/>
                  <a:gd name="T1" fmla="*/ 7 h 106"/>
                  <a:gd name="T2" fmla="*/ 48 w 53"/>
                  <a:gd name="T3" fmla="*/ 7 h 106"/>
                  <a:gd name="T4" fmla="*/ 33 w 53"/>
                  <a:gd name="T5" fmla="*/ 21 h 106"/>
                  <a:gd name="T6" fmla="*/ 14 w 53"/>
                  <a:gd name="T7" fmla="*/ 28 h 106"/>
                  <a:gd name="T8" fmla="*/ 38 w 53"/>
                  <a:gd name="T9" fmla="*/ 28 h 106"/>
                  <a:gd name="T10" fmla="*/ 52 w 53"/>
                  <a:gd name="T11" fmla="*/ 7 h 106"/>
                </a:gdLst>
                <a:ahLst/>
                <a:cxnLst>
                  <a:cxn ang="0">
                    <a:pos x="T0" y="T1"/>
                  </a:cxn>
                  <a:cxn ang="0">
                    <a:pos x="T2" y="T3"/>
                  </a:cxn>
                  <a:cxn ang="0">
                    <a:pos x="T4" y="T5"/>
                  </a:cxn>
                  <a:cxn ang="0">
                    <a:pos x="T6" y="T7"/>
                  </a:cxn>
                  <a:cxn ang="0">
                    <a:pos x="T8" y="T9"/>
                  </a:cxn>
                  <a:cxn ang="0">
                    <a:pos x="T10" y="T11"/>
                  </a:cxn>
                </a:cxnLst>
                <a:rect l="0" t="0" r="r" b="b"/>
                <a:pathLst>
                  <a:path w="53" h="106">
                    <a:moveTo>
                      <a:pt x="52" y="7"/>
                    </a:moveTo>
                    <a:lnTo>
                      <a:pt x="48" y="7"/>
                    </a:lnTo>
                    <a:lnTo>
                      <a:pt x="33" y="21"/>
                    </a:lnTo>
                    <a:lnTo>
                      <a:pt x="14" y="28"/>
                    </a:lnTo>
                    <a:lnTo>
                      <a:pt x="38" y="28"/>
                    </a:lnTo>
                    <a:lnTo>
                      <a:pt x="52" y="7"/>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sp>
          <p:nvSpPr>
            <p:cNvPr id="405" name="Freeform 404"/>
            <p:cNvSpPr>
              <a:spLocks/>
            </p:cNvSpPr>
            <p:nvPr/>
          </p:nvSpPr>
          <p:spPr bwMode="auto">
            <a:xfrm>
              <a:off x="8590" y="1543"/>
              <a:ext cx="28" cy="65"/>
            </a:xfrm>
            <a:custGeom>
              <a:avLst/>
              <a:gdLst>
                <a:gd name="T0" fmla="*/ 28 w 28"/>
                <a:gd name="T1" fmla="*/ 0 h 65"/>
                <a:gd name="T2" fmla="*/ 23 w 28"/>
                <a:gd name="T3" fmla="*/ 4 h 65"/>
                <a:gd name="T4" fmla="*/ 19 w 28"/>
                <a:gd name="T5" fmla="*/ 33 h 65"/>
                <a:gd name="T6" fmla="*/ 0 w 28"/>
                <a:gd name="T7" fmla="*/ 55 h 65"/>
                <a:gd name="T8" fmla="*/ 7 w 28"/>
                <a:gd name="T9" fmla="*/ 64 h 65"/>
                <a:gd name="T10" fmla="*/ 26 w 28"/>
                <a:gd name="T11" fmla="*/ 36 h 65"/>
                <a:gd name="T12" fmla="*/ 28 w 28"/>
                <a:gd name="T13" fmla="*/ 0 h 65"/>
              </a:gdLst>
              <a:ahLst/>
              <a:cxnLst>
                <a:cxn ang="0">
                  <a:pos x="T0" y="T1"/>
                </a:cxn>
                <a:cxn ang="0">
                  <a:pos x="T2" y="T3"/>
                </a:cxn>
                <a:cxn ang="0">
                  <a:pos x="T4" y="T5"/>
                </a:cxn>
                <a:cxn ang="0">
                  <a:pos x="T6" y="T7"/>
                </a:cxn>
                <a:cxn ang="0">
                  <a:pos x="T8" y="T9"/>
                </a:cxn>
                <a:cxn ang="0">
                  <a:pos x="T10" y="T11"/>
                </a:cxn>
                <a:cxn ang="0">
                  <a:pos x="T12" y="T13"/>
                </a:cxn>
              </a:cxnLst>
              <a:rect l="0" t="0" r="r" b="b"/>
              <a:pathLst>
                <a:path w="28" h="65">
                  <a:moveTo>
                    <a:pt x="28" y="0"/>
                  </a:moveTo>
                  <a:lnTo>
                    <a:pt x="23" y="4"/>
                  </a:lnTo>
                  <a:lnTo>
                    <a:pt x="19" y="33"/>
                  </a:lnTo>
                  <a:lnTo>
                    <a:pt x="0" y="55"/>
                  </a:lnTo>
                  <a:lnTo>
                    <a:pt x="7" y="64"/>
                  </a:lnTo>
                  <a:lnTo>
                    <a:pt x="26" y="36"/>
                  </a:lnTo>
                  <a:lnTo>
                    <a:pt x="28"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nvGrpSpPr>
            <p:cNvPr id="406" name="Group 405"/>
            <p:cNvGrpSpPr>
              <a:grpSpLocks/>
            </p:cNvGrpSpPr>
            <p:nvPr/>
          </p:nvGrpSpPr>
          <p:grpSpPr bwMode="auto">
            <a:xfrm>
              <a:off x="8316" y="1500"/>
              <a:ext cx="70" cy="108"/>
              <a:chOff x="8316" y="1500"/>
              <a:chExt cx="70" cy="108"/>
            </a:xfrm>
          </p:grpSpPr>
          <p:sp>
            <p:nvSpPr>
              <p:cNvPr id="459" name="Freeform 458"/>
              <p:cNvSpPr>
                <a:spLocks/>
              </p:cNvSpPr>
              <p:nvPr/>
            </p:nvSpPr>
            <p:spPr bwMode="auto">
              <a:xfrm>
                <a:off x="8316" y="1500"/>
                <a:ext cx="70" cy="108"/>
              </a:xfrm>
              <a:custGeom>
                <a:avLst/>
                <a:gdLst>
                  <a:gd name="T0" fmla="*/ 0 w 70"/>
                  <a:gd name="T1" fmla="*/ 19 h 108"/>
                  <a:gd name="T2" fmla="*/ 7 w 70"/>
                  <a:gd name="T3" fmla="*/ 26 h 108"/>
                  <a:gd name="T4" fmla="*/ 16 w 70"/>
                  <a:gd name="T5" fmla="*/ 43 h 108"/>
                  <a:gd name="T6" fmla="*/ 21 w 70"/>
                  <a:gd name="T7" fmla="*/ 60 h 108"/>
                  <a:gd name="T8" fmla="*/ 31 w 70"/>
                  <a:gd name="T9" fmla="*/ 72 h 108"/>
                  <a:gd name="T10" fmla="*/ 69 w 70"/>
                  <a:gd name="T11" fmla="*/ 108 h 108"/>
                  <a:gd name="T12" fmla="*/ 69 w 70"/>
                  <a:gd name="T13" fmla="*/ 100 h 108"/>
                  <a:gd name="T14" fmla="*/ 43 w 70"/>
                  <a:gd name="T15" fmla="*/ 76 h 108"/>
                  <a:gd name="T16" fmla="*/ 44 w 70"/>
                  <a:gd name="T17" fmla="*/ 72 h 108"/>
                  <a:gd name="T18" fmla="*/ 38 w 70"/>
                  <a:gd name="T19" fmla="*/ 72 h 108"/>
                  <a:gd name="T20" fmla="*/ 28 w 70"/>
                  <a:gd name="T21" fmla="*/ 64 h 108"/>
                  <a:gd name="T22" fmla="*/ 21 w 70"/>
                  <a:gd name="T23" fmla="*/ 48 h 108"/>
                  <a:gd name="T24" fmla="*/ 21 w 70"/>
                  <a:gd name="T25" fmla="*/ 33 h 108"/>
                  <a:gd name="T26" fmla="*/ 14 w 70"/>
                  <a:gd name="T27" fmla="*/ 23 h 108"/>
                  <a:gd name="T28" fmla="*/ 0 w 70"/>
                  <a:gd name="T29" fmla="*/ 19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0" h="108">
                    <a:moveTo>
                      <a:pt x="0" y="19"/>
                    </a:moveTo>
                    <a:lnTo>
                      <a:pt x="7" y="26"/>
                    </a:lnTo>
                    <a:lnTo>
                      <a:pt x="16" y="43"/>
                    </a:lnTo>
                    <a:lnTo>
                      <a:pt x="21" y="60"/>
                    </a:lnTo>
                    <a:lnTo>
                      <a:pt x="31" y="72"/>
                    </a:lnTo>
                    <a:lnTo>
                      <a:pt x="69" y="108"/>
                    </a:lnTo>
                    <a:lnTo>
                      <a:pt x="69" y="100"/>
                    </a:lnTo>
                    <a:lnTo>
                      <a:pt x="43" y="76"/>
                    </a:lnTo>
                    <a:lnTo>
                      <a:pt x="44" y="72"/>
                    </a:lnTo>
                    <a:lnTo>
                      <a:pt x="38" y="72"/>
                    </a:lnTo>
                    <a:lnTo>
                      <a:pt x="28" y="64"/>
                    </a:lnTo>
                    <a:lnTo>
                      <a:pt x="21" y="48"/>
                    </a:lnTo>
                    <a:lnTo>
                      <a:pt x="21" y="33"/>
                    </a:lnTo>
                    <a:lnTo>
                      <a:pt x="14" y="23"/>
                    </a:lnTo>
                    <a:lnTo>
                      <a:pt x="0" y="19"/>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60" name="Freeform 459"/>
              <p:cNvSpPr>
                <a:spLocks/>
              </p:cNvSpPr>
              <p:nvPr/>
            </p:nvSpPr>
            <p:spPr bwMode="auto">
              <a:xfrm>
                <a:off x="8316" y="1500"/>
                <a:ext cx="70" cy="108"/>
              </a:xfrm>
              <a:custGeom>
                <a:avLst/>
                <a:gdLst>
                  <a:gd name="T0" fmla="*/ 48 w 70"/>
                  <a:gd name="T1" fmla="*/ 0 h 108"/>
                  <a:gd name="T2" fmla="*/ 45 w 70"/>
                  <a:gd name="T3" fmla="*/ 4 h 108"/>
                  <a:gd name="T4" fmla="*/ 48 w 70"/>
                  <a:gd name="T5" fmla="*/ 36 h 108"/>
                  <a:gd name="T6" fmla="*/ 38 w 70"/>
                  <a:gd name="T7" fmla="*/ 72 h 108"/>
                  <a:gd name="T8" fmla="*/ 44 w 70"/>
                  <a:gd name="T9" fmla="*/ 72 h 108"/>
                  <a:gd name="T10" fmla="*/ 55 w 70"/>
                  <a:gd name="T11" fmla="*/ 43 h 108"/>
                  <a:gd name="T12" fmla="*/ 48 w 70"/>
                  <a:gd name="T13" fmla="*/ 0 h 108"/>
                </a:gdLst>
                <a:ahLst/>
                <a:cxnLst>
                  <a:cxn ang="0">
                    <a:pos x="T0" y="T1"/>
                  </a:cxn>
                  <a:cxn ang="0">
                    <a:pos x="T2" y="T3"/>
                  </a:cxn>
                  <a:cxn ang="0">
                    <a:pos x="T4" y="T5"/>
                  </a:cxn>
                  <a:cxn ang="0">
                    <a:pos x="T6" y="T7"/>
                  </a:cxn>
                  <a:cxn ang="0">
                    <a:pos x="T8" y="T9"/>
                  </a:cxn>
                  <a:cxn ang="0">
                    <a:pos x="T10" y="T11"/>
                  </a:cxn>
                  <a:cxn ang="0">
                    <a:pos x="T12" y="T13"/>
                  </a:cxn>
                </a:cxnLst>
                <a:rect l="0" t="0" r="r" b="b"/>
                <a:pathLst>
                  <a:path w="70" h="108">
                    <a:moveTo>
                      <a:pt x="48" y="0"/>
                    </a:moveTo>
                    <a:lnTo>
                      <a:pt x="45" y="4"/>
                    </a:lnTo>
                    <a:lnTo>
                      <a:pt x="48" y="36"/>
                    </a:lnTo>
                    <a:lnTo>
                      <a:pt x="38" y="72"/>
                    </a:lnTo>
                    <a:lnTo>
                      <a:pt x="44" y="72"/>
                    </a:lnTo>
                    <a:lnTo>
                      <a:pt x="55" y="43"/>
                    </a:lnTo>
                    <a:lnTo>
                      <a:pt x="48"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sp>
          <p:nvSpPr>
            <p:cNvPr id="407" name="Freeform 406"/>
            <p:cNvSpPr>
              <a:spLocks/>
            </p:cNvSpPr>
            <p:nvPr/>
          </p:nvSpPr>
          <p:spPr bwMode="auto">
            <a:xfrm>
              <a:off x="8268" y="1543"/>
              <a:ext cx="98" cy="48"/>
            </a:xfrm>
            <a:custGeom>
              <a:avLst/>
              <a:gdLst>
                <a:gd name="T0" fmla="*/ 0 w 98"/>
                <a:gd name="T1" fmla="*/ 0 h 48"/>
                <a:gd name="T2" fmla="*/ 26 w 98"/>
                <a:gd name="T3" fmla="*/ 36 h 48"/>
                <a:gd name="T4" fmla="*/ 57 w 98"/>
                <a:gd name="T5" fmla="*/ 47 h 48"/>
                <a:gd name="T6" fmla="*/ 98 w 98"/>
                <a:gd name="T7" fmla="*/ 45 h 48"/>
                <a:gd name="T8" fmla="*/ 93 w 98"/>
                <a:gd name="T9" fmla="*/ 43 h 48"/>
                <a:gd name="T10" fmla="*/ 40 w 98"/>
                <a:gd name="T11" fmla="*/ 36 h 48"/>
                <a:gd name="T12" fmla="*/ 21 w 98"/>
                <a:gd name="T13" fmla="*/ 23 h 48"/>
                <a:gd name="T14" fmla="*/ 16 w 98"/>
                <a:gd name="T15" fmla="*/ 14 h 48"/>
                <a:gd name="T16" fmla="*/ 0 w 98"/>
                <a:gd name="T17" fmla="*/ 0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8" h="48">
                  <a:moveTo>
                    <a:pt x="0" y="0"/>
                  </a:moveTo>
                  <a:lnTo>
                    <a:pt x="26" y="36"/>
                  </a:lnTo>
                  <a:lnTo>
                    <a:pt x="57" y="47"/>
                  </a:lnTo>
                  <a:lnTo>
                    <a:pt x="98" y="45"/>
                  </a:lnTo>
                  <a:lnTo>
                    <a:pt x="93" y="43"/>
                  </a:lnTo>
                  <a:lnTo>
                    <a:pt x="40" y="36"/>
                  </a:lnTo>
                  <a:lnTo>
                    <a:pt x="21" y="23"/>
                  </a:lnTo>
                  <a:lnTo>
                    <a:pt x="16" y="14"/>
                  </a:lnTo>
                  <a:lnTo>
                    <a:pt x="0"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08" name="Freeform 407"/>
            <p:cNvSpPr>
              <a:spLocks/>
            </p:cNvSpPr>
            <p:nvPr/>
          </p:nvSpPr>
          <p:spPr bwMode="auto">
            <a:xfrm>
              <a:off x="8318" y="1543"/>
              <a:ext cx="20" cy="72"/>
            </a:xfrm>
            <a:custGeom>
              <a:avLst/>
              <a:gdLst>
                <a:gd name="T0" fmla="*/ 0 w 20"/>
                <a:gd name="T1" fmla="*/ 0 h 72"/>
                <a:gd name="T2" fmla="*/ 0 w 20"/>
                <a:gd name="T3" fmla="*/ 36 h 72"/>
                <a:gd name="T4" fmla="*/ 12 w 20"/>
                <a:gd name="T5" fmla="*/ 71 h 72"/>
                <a:gd name="T6" fmla="*/ 14 w 20"/>
                <a:gd name="T7" fmla="*/ 71 h 72"/>
                <a:gd name="T8" fmla="*/ 0 w 20"/>
                <a:gd name="T9" fmla="*/ 0 h 72"/>
              </a:gdLst>
              <a:ahLst/>
              <a:cxnLst>
                <a:cxn ang="0">
                  <a:pos x="T0" y="T1"/>
                </a:cxn>
                <a:cxn ang="0">
                  <a:pos x="T2" y="T3"/>
                </a:cxn>
                <a:cxn ang="0">
                  <a:pos x="T4" y="T5"/>
                </a:cxn>
                <a:cxn ang="0">
                  <a:pos x="T6" y="T7"/>
                </a:cxn>
                <a:cxn ang="0">
                  <a:pos x="T8" y="T9"/>
                </a:cxn>
              </a:cxnLst>
              <a:rect l="0" t="0" r="r" b="b"/>
              <a:pathLst>
                <a:path w="20" h="72">
                  <a:moveTo>
                    <a:pt x="0" y="0"/>
                  </a:moveTo>
                  <a:lnTo>
                    <a:pt x="0" y="36"/>
                  </a:lnTo>
                  <a:lnTo>
                    <a:pt x="12" y="71"/>
                  </a:lnTo>
                  <a:lnTo>
                    <a:pt x="14" y="71"/>
                  </a:lnTo>
                  <a:lnTo>
                    <a:pt x="0"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nvGrpSpPr>
            <p:cNvPr id="409" name="Group 408"/>
            <p:cNvGrpSpPr>
              <a:grpSpLocks/>
            </p:cNvGrpSpPr>
            <p:nvPr/>
          </p:nvGrpSpPr>
          <p:grpSpPr bwMode="auto">
            <a:xfrm>
              <a:off x="8441" y="1481"/>
              <a:ext cx="52" cy="62"/>
              <a:chOff x="8441" y="1481"/>
              <a:chExt cx="52" cy="62"/>
            </a:xfrm>
          </p:grpSpPr>
          <p:sp>
            <p:nvSpPr>
              <p:cNvPr id="457" name="Freeform 456"/>
              <p:cNvSpPr>
                <a:spLocks/>
              </p:cNvSpPr>
              <p:nvPr/>
            </p:nvSpPr>
            <p:spPr bwMode="auto">
              <a:xfrm>
                <a:off x="8441" y="1481"/>
                <a:ext cx="52" cy="62"/>
              </a:xfrm>
              <a:custGeom>
                <a:avLst/>
                <a:gdLst>
                  <a:gd name="T0" fmla="*/ 4 w 52"/>
                  <a:gd name="T1" fmla="*/ 2 h 62"/>
                  <a:gd name="T2" fmla="*/ 0 w 52"/>
                  <a:gd name="T3" fmla="*/ 4 h 62"/>
                  <a:gd name="T4" fmla="*/ 9 w 52"/>
                  <a:gd name="T5" fmla="*/ 38 h 62"/>
                  <a:gd name="T6" fmla="*/ 52 w 52"/>
                  <a:gd name="T7" fmla="*/ 62 h 62"/>
                  <a:gd name="T8" fmla="*/ 50 w 52"/>
                  <a:gd name="T9" fmla="*/ 57 h 62"/>
                  <a:gd name="T10" fmla="*/ 19 w 52"/>
                  <a:gd name="T11" fmla="*/ 36 h 62"/>
                  <a:gd name="T12" fmla="*/ 21 w 52"/>
                  <a:gd name="T13" fmla="*/ 31 h 62"/>
                  <a:gd name="T14" fmla="*/ 14 w 52"/>
                  <a:gd name="T15" fmla="*/ 31 h 62"/>
                  <a:gd name="T16" fmla="*/ 7 w 52"/>
                  <a:gd name="T17" fmla="*/ 16 h 62"/>
                  <a:gd name="T18" fmla="*/ 4 w 52"/>
                  <a:gd name="T19" fmla="*/ 2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2" h="62">
                    <a:moveTo>
                      <a:pt x="4" y="2"/>
                    </a:moveTo>
                    <a:lnTo>
                      <a:pt x="0" y="4"/>
                    </a:lnTo>
                    <a:lnTo>
                      <a:pt x="9" y="38"/>
                    </a:lnTo>
                    <a:lnTo>
                      <a:pt x="52" y="62"/>
                    </a:lnTo>
                    <a:lnTo>
                      <a:pt x="50" y="57"/>
                    </a:lnTo>
                    <a:lnTo>
                      <a:pt x="19" y="36"/>
                    </a:lnTo>
                    <a:lnTo>
                      <a:pt x="21" y="31"/>
                    </a:lnTo>
                    <a:lnTo>
                      <a:pt x="14" y="31"/>
                    </a:lnTo>
                    <a:lnTo>
                      <a:pt x="7" y="16"/>
                    </a:lnTo>
                    <a:lnTo>
                      <a:pt x="4" y="2"/>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58" name="Freeform 457"/>
              <p:cNvSpPr>
                <a:spLocks/>
              </p:cNvSpPr>
              <p:nvPr/>
            </p:nvSpPr>
            <p:spPr bwMode="auto">
              <a:xfrm>
                <a:off x="8441" y="1481"/>
                <a:ext cx="52" cy="62"/>
              </a:xfrm>
              <a:custGeom>
                <a:avLst/>
                <a:gdLst>
                  <a:gd name="T0" fmla="*/ 23 w 52"/>
                  <a:gd name="T1" fmla="*/ 0 h 62"/>
                  <a:gd name="T2" fmla="*/ 21 w 52"/>
                  <a:gd name="T3" fmla="*/ 16 h 62"/>
                  <a:gd name="T4" fmla="*/ 14 w 52"/>
                  <a:gd name="T5" fmla="*/ 31 h 62"/>
                  <a:gd name="T6" fmla="*/ 21 w 52"/>
                  <a:gd name="T7" fmla="*/ 31 h 62"/>
                  <a:gd name="T8" fmla="*/ 26 w 52"/>
                  <a:gd name="T9" fmla="*/ 19 h 62"/>
                  <a:gd name="T10" fmla="*/ 28 w 52"/>
                  <a:gd name="T11" fmla="*/ 2 h 62"/>
                  <a:gd name="T12" fmla="*/ 23 w 52"/>
                  <a:gd name="T13" fmla="*/ 0 h 62"/>
                </a:gdLst>
                <a:ahLst/>
                <a:cxnLst>
                  <a:cxn ang="0">
                    <a:pos x="T0" y="T1"/>
                  </a:cxn>
                  <a:cxn ang="0">
                    <a:pos x="T2" y="T3"/>
                  </a:cxn>
                  <a:cxn ang="0">
                    <a:pos x="T4" y="T5"/>
                  </a:cxn>
                  <a:cxn ang="0">
                    <a:pos x="T6" y="T7"/>
                  </a:cxn>
                  <a:cxn ang="0">
                    <a:pos x="T8" y="T9"/>
                  </a:cxn>
                  <a:cxn ang="0">
                    <a:pos x="T10" y="T11"/>
                  </a:cxn>
                  <a:cxn ang="0">
                    <a:pos x="T12" y="T13"/>
                  </a:cxn>
                </a:cxnLst>
                <a:rect l="0" t="0" r="r" b="b"/>
                <a:pathLst>
                  <a:path w="52" h="62">
                    <a:moveTo>
                      <a:pt x="23" y="0"/>
                    </a:moveTo>
                    <a:lnTo>
                      <a:pt x="21" y="16"/>
                    </a:lnTo>
                    <a:lnTo>
                      <a:pt x="14" y="31"/>
                    </a:lnTo>
                    <a:lnTo>
                      <a:pt x="21" y="31"/>
                    </a:lnTo>
                    <a:lnTo>
                      <a:pt x="26" y="19"/>
                    </a:lnTo>
                    <a:lnTo>
                      <a:pt x="28" y="2"/>
                    </a:lnTo>
                    <a:lnTo>
                      <a:pt x="23"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sp>
          <p:nvSpPr>
            <p:cNvPr id="410" name="Freeform 409"/>
            <p:cNvSpPr>
              <a:spLocks/>
            </p:cNvSpPr>
            <p:nvPr/>
          </p:nvSpPr>
          <p:spPr bwMode="auto">
            <a:xfrm>
              <a:off x="8525" y="1519"/>
              <a:ext cx="53" cy="159"/>
            </a:xfrm>
            <a:custGeom>
              <a:avLst/>
              <a:gdLst>
                <a:gd name="T0" fmla="*/ 52 w 53"/>
                <a:gd name="T1" fmla="*/ 0 h 159"/>
                <a:gd name="T2" fmla="*/ 43 w 53"/>
                <a:gd name="T3" fmla="*/ 28 h 159"/>
                <a:gd name="T4" fmla="*/ 40 w 53"/>
                <a:gd name="T5" fmla="*/ 86 h 159"/>
                <a:gd name="T6" fmla="*/ 0 w 53"/>
                <a:gd name="T7" fmla="*/ 141 h 159"/>
                <a:gd name="T8" fmla="*/ 2 w 53"/>
                <a:gd name="T9" fmla="*/ 158 h 159"/>
                <a:gd name="T10" fmla="*/ 43 w 53"/>
                <a:gd name="T11" fmla="*/ 103 h 159"/>
                <a:gd name="T12" fmla="*/ 50 w 53"/>
                <a:gd name="T13" fmla="*/ 74 h 159"/>
                <a:gd name="T14" fmla="*/ 48 w 53"/>
                <a:gd name="T15" fmla="*/ 19 h 159"/>
                <a:gd name="T16" fmla="*/ 52 w 53"/>
                <a:gd name="T17" fmla="*/ 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3" h="159">
                  <a:moveTo>
                    <a:pt x="52" y="0"/>
                  </a:moveTo>
                  <a:lnTo>
                    <a:pt x="43" y="28"/>
                  </a:lnTo>
                  <a:lnTo>
                    <a:pt x="40" y="86"/>
                  </a:lnTo>
                  <a:lnTo>
                    <a:pt x="0" y="141"/>
                  </a:lnTo>
                  <a:lnTo>
                    <a:pt x="2" y="158"/>
                  </a:lnTo>
                  <a:lnTo>
                    <a:pt x="43" y="103"/>
                  </a:lnTo>
                  <a:lnTo>
                    <a:pt x="50" y="74"/>
                  </a:lnTo>
                  <a:lnTo>
                    <a:pt x="48" y="19"/>
                  </a:lnTo>
                  <a:lnTo>
                    <a:pt x="52"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nvGrpSpPr>
            <p:cNvPr id="411" name="Group 410"/>
            <p:cNvGrpSpPr>
              <a:grpSpLocks/>
            </p:cNvGrpSpPr>
            <p:nvPr/>
          </p:nvGrpSpPr>
          <p:grpSpPr bwMode="auto">
            <a:xfrm>
              <a:off x="8676" y="1498"/>
              <a:ext cx="62" cy="108"/>
              <a:chOff x="8676" y="1498"/>
              <a:chExt cx="62" cy="108"/>
            </a:xfrm>
          </p:grpSpPr>
          <p:sp>
            <p:nvSpPr>
              <p:cNvPr id="455" name="Freeform 454"/>
              <p:cNvSpPr>
                <a:spLocks/>
              </p:cNvSpPr>
              <p:nvPr/>
            </p:nvSpPr>
            <p:spPr bwMode="auto">
              <a:xfrm>
                <a:off x="8676" y="1498"/>
                <a:ext cx="62" cy="108"/>
              </a:xfrm>
              <a:custGeom>
                <a:avLst/>
                <a:gdLst>
                  <a:gd name="T0" fmla="*/ 4 w 62"/>
                  <a:gd name="T1" fmla="*/ 28 h 108"/>
                  <a:gd name="T2" fmla="*/ 4 w 62"/>
                  <a:gd name="T3" fmla="*/ 60 h 108"/>
                  <a:gd name="T4" fmla="*/ 0 w 62"/>
                  <a:gd name="T5" fmla="*/ 98 h 108"/>
                  <a:gd name="T6" fmla="*/ 7 w 62"/>
                  <a:gd name="T7" fmla="*/ 108 h 108"/>
                  <a:gd name="T8" fmla="*/ 14 w 62"/>
                  <a:gd name="T9" fmla="*/ 79 h 108"/>
                  <a:gd name="T10" fmla="*/ 30 w 62"/>
                  <a:gd name="T11" fmla="*/ 64 h 108"/>
                  <a:gd name="T12" fmla="*/ 12 w 62"/>
                  <a:gd name="T13" fmla="*/ 64 h 108"/>
                  <a:gd name="T14" fmla="*/ 4 w 62"/>
                  <a:gd name="T15" fmla="*/ 28 h 10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2" h="108">
                    <a:moveTo>
                      <a:pt x="4" y="28"/>
                    </a:moveTo>
                    <a:lnTo>
                      <a:pt x="4" y="60"/>
                    </a:lnTo>
                    <a:lnTo>
                      <a:pt x="0" y="98"/>
                    </a:lnTo>
                    <a:lnTo>
                      <a:pt x="7" y="108"/>
                    </a:lnTo>
                    <a:lnTo>
                      <a:pt x="14" y="79"/>
                    </a:lnTo>
                    <a:lnTo>
                      <a:pt x="30" y="64"/>
                    </a:lnTo>
                    <a:lnTo>
                      <a:pt x="12" y="64"/>
                    </a:lnTo>
                    <a:lnTo>
                      <a:pt x="4" y="28"/>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56" name="Freeform 455"/>
              <p:cNvSpPr>
                <a:spLocks/>
              </p:cNvSpPr>
              <p:nvPr/>
            </p:nvSpPr>
            <p:spPr bwMode="auto">
              <a:xfrm>
                <a:off x="8676" y="1498"/>
                <a:ext cx="62" cy="108"/>
              </a:xfrm>
              <a:custGeom>
                <a:avLst/>
                <a:gdLst>
                  <a:gd name="T0" fmla="*/ 62 w 62"/>
                  <a:gd name="T1" fmla="*/ 0 h 108"/>
                  <a:gd name="T2" fmla="*/ 57 w 62"/>
                  <a:gd name="T3" fmla="*/ 2 h 108"/>
                  <a:gd name="T4" fmla="*/ 55 w 62"/>
                  <a:gd name="T5" fmla="*/ 23 h 108"/>
                  <a:gd name="T6" fmla="*/ 45 w 62"/>
                  <a:gd name="T7" fmla="*/ 38 h 108"/>
                  <a:gd name="T8" fmla="*/ 12 w 62"/>
                  <a:gd name="T9" fmla="*/ 64 h 108"/>
                  <a:gd name="T10" fmla="*/ 30 w 62"/>
                  <a:gd name="T11" fmla="*/ 64 h 108"/>
                  <a:gd name="T12" fmla="*/ 36 w 62"/>
                  <a:gd name="T13" fmla="*/ 60 h 108"/>
                  <a:gd name="T14" fmla="*/ 57 w 62"/>
                  <a:gd name="T15" fmla="*/ 33 h 108"/>
                  <a:gd name="T16" fmla="*/ 62 w 62"/>
                  <a:gd name="T17" fmla="*/ 0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2" h="108">
                    <a:moveTo>
                      <a:pt x="62" y="0"/>
                    </a:moveTo>
                    <a:lnTo>
                      <a:pt x="57" y="2"/>
                    </a:lnTo>
                    <a:lnTo>
                      <a:pt x="55" y="23"/>
                    </a:lnTo>
                    <a:lnTo>
                      <a:pt x="45" y="38"/>
                    </a:lnTo>
                    <a:lnTo>
                      <a:pt x="12" y="64"/>
                    </a:lnTo>
                    <a:lnTo>
                      <a:pt x="30" y="64"/>
                    </a:lnTo>
                    <a:lnTo>
                      <a:pt x="36" y="60"/>
                    </a:lnTo>
                    <a:lnTo>
                      <a:pt x="57" y="33"/>
                    </a:lnTo>
                    <a:lnTo>
                      <a:pt x="62"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sp>
          <p:nvSpPr>
            <p:cNvPr id="412" name="Freeform 411"/>
            <p:cNvSpPr>
              <a:spLocks/>
            </p:cNvSpPr>
            <p:nvPr/>
          </p:nvSpPr>
          <p:spPr bwMode="auto">
            <a:xfrm>
              <a:off x="8688" y="1613"/>
              <a:ext cx="38" cy="45"/>
            </a:xfrm>
            <a:custGeom>
              <a:avLst/>
              <a:gdLst>
                <a:gd name="T0" fmla="*/ 2 w 38"/>
                <a:gd name="T1" fmla="*/ 0 h 45"/>
                <a:gd name="T2" fmla="*/ 0 w 38"/>
                <a:gd name="T3" fmla="*/ 2 h 45"/>
                <a:gd name="T4" fmla="*/ 14 w 38"/>
                <a:gd name="T5" fmla="*/ 16 h 45"/>
                <a:gd name="T6" fmla="*/ 36 w 38"/>
                <a:gd name="T7" fmla="*/ 45 h 45"/>
                <a:gd name="T8" fmla="*/ 38 w 38"/>
                <a:gd name="T9" fmla="*/ 40 h 45"/>
                <a:gd name="T10" fmla="*/ 16 w 38"/>
                <a:gd name="T11" fmla="*/ 9 h 45"/>
                <a:gd name="T12" fmla="*/ 2 w 38"/>
                <a:gd name="T13" fmla="*/ 0 h 45"/>
              </a:gdLst>
              <a:ahLst/>
              <a:cxnLst>
                <a:cxn ang="0">
                  <a:pos x="T0" y="T1"/>
                </a:cxn>
                <a:cxn ang="0">
                  <a:pos x="T2" y="T3"/>
                </a:cxn>
                <a:cxn ang="0">
                  <a:pos x="T4" y="T5"/>
                </a:cxn>
                <a:cxn ang="0">
                  <a:pos x="T6" y="T7"/>
                </a:cxn>
                <a:cxn ang="0">
                  <a:pos x="T8" y="T9"/>
                </a:cxn>
                <a:cxn ang="0">
                  <a:pos x="T10" y="T11"/>
                </a:cxn>
                <a:cxn ang="0">
                  <a:pos x="T12" y="T13"/>
                </a:cxn>
              </a:cxnLst>
              <a:rect l="0" t="0" r="r" b="b"/>
              <a:pathLst>
                <a:path w="38" h="45">
                  <a:moveTo>
                    <a:pt x="2" y="0"/>
                  </a:moveTo>
                  <a:lnTo>
                    <a:pt x="0" y="2"/>
                  </a:lnTo>
                  <a:lnTo>
                    <a:pt x="14" y="16"/>
                  </a:lnTo>
                  <a:lnTo>
                    <a:pt x="36" y="45"/>
                  </a:lnTo>
                  <a:lnTo>
                    <a:pt x="38" y="40"/>
                  </a:lnTo>
                  <a:lnTo>
                    <a:pt x="16" y="9"/>
                  </a:lnTo>
                  <a:lnTo>
                    <a:pt x="2"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nvGrpSpPr>
            <p:cNvPr id="413" name="Group 412"/>
            <p:cNvGrpSpPr>
              <a:grpSpLocks/>
            </p:cNvGrpSpPr>
            <p:nvPr/>
          </p:nvGrpSpPr>
          <p:grpSpPr bwMode="auto">
            <a:xfrm>
              <a:off x="8275" y="1694"/>
              <a:ext cx="266" cy="149"/>
              <a:chOff x="8275" y="1694"/>
              <a:chExt cx="266" cy="149"/>
            </a:xfrm>
          </p:grpSpPr>
          <p:sp>
            <p:nvSpPr>
              <p:cNvPr id="449" name="Freeform 448"/>
              <p:cNvSpPr>
                <a:spLocks/>
              </p:cNvSpPr>
              <p:nvPr/>
            </p:nvSpPr>
            <p:spPr bwMode="auto">
              <a:xfrm>
                <a:off x="8275" y="1694"/>
                <a:ext cx="266" cy="149"/>
              </a:xfrm>
              <a:custGeom>
                <a:avLst/>
                <a:gdLst>
                  <a:gd name="T0" fmla="*/ 130 w 266"/>
                  <a:gd name="T1" fmla="*/ 107 h 149"/>
                  <a:gd name="T2" fmla="*/ 91 w 266"/>
                  <a:gd name="T3" fmla="*/ 107 h 149"/>
                  <a:gd name="T4" fmla="*/ 129 w 266"/>
                  <a:gd name="T5" fmla="*/ 117 h 149"/>
                  <a:gd name="T6" fmla="*/ 112 w 266"/>
                  <a:gd name="T7" fmla="*/ 136 h 149"/>
                  <a:gd name="T8" fmla="*/ 91 w 266"/>
                  <a:gd name="T9" fmla="*/ 143 h 149"/>
                  <a:gd name="T10" fmla="*/ 88 w 266"/>
                  <a:gd name="T11" fmla="*/ 148 h 149"/>
                  <a:gd name="T12" fmla="*/ 117 w 266"/>
                  <a:gd name="T13" fmla="*/ 141 h 149"/>
                  <a:gd name="T14" fmla="*/ 139 w 266"/>
                  <a:gd name="T15" fmla="*/ 117 h 149"/>
                  <a:gd name="T16" fmla="*/ 153 w 266"/>
                  <a:gd name="T17" fmla="*/ 110 h 149"/>
                  <a:gd name="T18" fmla="*/ 139 w 266"/>
                  <a:gd name="T19" fmla="*/ 110 h 149"/>
                  <a:gd name="T20" fmla="*/ 130 w 266"/>
                  <a:gd name="T21" fmla="*/ 107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66" h="149">
                    <a:moveTo>
                      <a:pt x="130" y="107"/>
                    </a:moveTo>
                    <a:lnTo>
                      <a:pt x="91" y="107"/>
                    </a:lnTo>
                    <a:lnTo>
                      <a:pt x="129" y="117"/>
                    </a:lnTo>
                    <a:lnTo>
                      <a:pt x="112" y="136"/>
                    </a:lnTo>
                    <a:lnTo>
                      <a:pt x="91" y="143"/>
                    </a:lnTo>
                    <a:lnTo>
                      <a:pt x="88" y="148"/>
                    </a:lnTo>
                    <a:lnTo>
                      <a:pt x="117" y="141"/>
                    </a:lnTo>
                    <a:lnTo>
                      <a:pt x="139" y="117"/>
                    </a:lnTo>
                    <a:lnTo>
                      <a:pt x="153" y="110"/>
                    </a:lnTo>
                    <a:lnTo>
                      <a:pt x="139" y="110"/>
                    </a:lnTo>
                    <a:lnTo>
                      <a:pt x="130" y="107"/>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50" name="Freeform 449"/>
              <p:cNvSpPr>
                <a:spLocks/>
              </p:cNvSpPr>
              <p:nvPr/>
            </p:nvSpPr>
            <p:spPr bwMode="auto">
              <a:xfrm>
                <a:off x="8275" y="1694"/>
                <a:ext cx="266" cy="149"/>
              </a:xfrm>
              <a:custGeom>
                <a:avLst/>
                <a:gdLst>
                  <a:gd name="T0" fmla="*/ 227 w 266"/>
                  <a:gd name="T1" fmla="*/ 98 h 149"/>
                  <a:gd name="T2" fmla="*/ 189 w 266"/>
                  <a:gd name="T3" fmla="*/ 98 h 149"/>
                  <a:gd name="T4" fmla="*/ 227 w 266"/>
                  <a:gd name="T5" fmla="*/ 110 h 149"/>
                  <a:gd name="T6" fmla="*/ 251 w 266"/>
                  <a:gd name="T7" fmla="*/ 124 h 149"/>
                  <a:gd name="T8" fmla="*/ 266 w 266"/>
                  <a:gd name="T9" fmla="*/ 112 h 149"/>
                  <a:gd name="T10" fmla="*/ 227 w 266"/>
                  <a:gd name="T11" fmla="*/ 98 h 149"/>
                </a:gdLst>
                <a:ahLst/>
                <a:cxnLst>
                  <a:cxn ang="0">
                    <a:pos x="T0" y="T1"/>
                  </a:cxn>
                  <a:cxn ang="0">
                    <a:pos x="T2" y="T3"/>
                  </a:cxn>
                  <a:cxn ang="0">
                    <a:pos x="T4" y="T5"/>
                  </a:cxn>
                  <a:cxn ang="0">
                    <a:pos x="T6" y="T7"/>
                  </a:cxn>
                  <a:cxn ang="0">
                    <a:pos x="T8" y="T9"/>
                  </a:cxn>
                  <a:cxn ang="0">
                    <a:pos x="T10" y="T11"/>
                  </a:cxn>
                </a:cxnLst>
                <a:rect l="0" t="0" r="r" b="b"/>
                <a:pathLst>
                  <a:path w="266" h="149">
                    <a:moveTo>
                      <a:pt x="227" y="98"/>
                    </a:moveTo>
                    <a:lnTo>
                      <a:pt x="189" y="98"/>
                    </a:lnTo>
                    <a:lnTo>
                      <a:pt x="227" y="110"/>
                    </a:lnTo>
                    <a:lnTo>
                      <a:pt x="251" y="124"/>
                    </a:lnTo>
                    <a:lnTo>
                      <a:pt x="266" y="112"/>
                    </a:lnTo>
                    <a:lnTo>
                      <a:pt x="227" y="98"/>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51" name="Freeform 450"/>
              <p:cNvSpPr>
                <a:spLocks/>
              </p:cNvSpPr>
              <p:nvPr/>
            </p:nvSpPr>
            <p:spPr bwMode="auto">
              <a:xfrm>
                <a:off x="8275" y="1694"/>
                <a:ext cx="266" cy="149"/>
              </a:xfrm>
              <a:custGeom>
                <a:avLst/>
                <a:gdLst>
                  <a:gd name="T0" fmla="*/ 28 w 266"/>
                  <a:gd name="T1" fmla="*/ 100 h 149"/>
                  <a:gd name="T2" fmla="*/ 0 w 266"/>
                  <a:gd name="T3" fmla="*/ 110 h 149"/>
                  <a:gd name="T4" fmla="*/ 4 w 266"/>
                  <a:gd name="T5" fmla="*/ 115 h 149"/>
                  <a:gd name="T6" fmla="*/ 28 w 266"/>
                  <a:gd name="T7" fmla="*/ 107 h 149"/>
                  <a:gd name="T8" fmla="*/ 130 w 266"/>
                  <a:gd name="T9" fmla="*/ 107 h 149"/>
                  <a:gd name="T10" fmla="*/ 112 w 266"/>
                  <a:gd name="T11" fmla="*/ 103 h 149"/>
                  <a:gd name="T12" fmla="*/ 60 w 266"/>
                  <a:gd name="T13" fmla="*/ 103 h 149"/>
                  <a:gd name="T14" fmla="*/ 28 w 266"/>
                  <a:gd name="T15" fmla="*/ 100 h 14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66" h="149">
                    <a:moveTo>
                      <a:pt x="28" y="100"/>
                    </a:moveTo>
                    <a:lnTo>
                      <a:pt x="0" y="110"/>
                    </a:lnTo>
                    <a:lnTo>
                      <a:pt x="4" y="115"/>
                    </a:lnTo>
                    <a:lnTo>
                      <a:pt x="28" y="107"/>
                    </a:lnTo>
                    <a:lnTo>
                      <a:pt x="130" y="107"/>
                    </a:lnTo>
                    <a:lnTo>
                      <a:pt x="112" y="103"/>
                    </a:lnTo>
                    <a:lnTo>
                      <a:pt x="60" y="103"/>
                    </a:lnTo>
                    <a:lnTo>
                      <a:pt x="28" y="10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52" name="Freeform 451"/>
              <p:cNvSpPr>
                <a:spLocks/>
              </p:cNvSpPr>
              <p:nvPr/>
            </p:nvSpPr>
            <p:spPr bwMode="auto">
              <a:xfrm>
                <a:off x="8275" y="1694"/>
                <a:ext cx="266" cy="149"/>
              </a:xfrm>
              <a:custGeom>
                <a:avLst/>
                <a:gdLst>
                  <a:gd name="T0" fmla="*/ 91 w 266"/>
                  <a:gd name="T1" fmla="*/ 107 h 149"/>
                  <a:gd name="T2" fmla="*/ 28 w 266"/>
                  <a:gd name="T3" fmla="*/ 107 h 149"/>
                  <a:gd name="T4" fmla="*/ 57 w 266"/>
                  <a:gd name="T5" fmla="*/ 115 h 149"/>
                  <a:gd name="T6" fmla="*/ 91 w 266"/>
                  <a:gd name="T7" fmla="*/ 107 h 149"/>
                </a:gdLst>
                <a:ahLst/>
                <a:cxnLst>
                  <a:cxn ang="0">
                    <a:pos x="T0" y="T1"/>
                  </a:cxn>
                  <a:cxn ang="0">
                    <a:pos x="T2" y="T3"/>
                  </a:cxn>
                  <a:cxn ang="0">
                    <a:pos x="T4" y="T5"/>
                  </a:cxn>
                  <a:cxn ang="0">
                    <a:pos x="T6" y="T7"/>
                  </a:cxn>
                </a:cxnLst>
                <a:rect l="0" t="0" r="r" b="b"/>
                <a:pathLst>
                  <a:path w="266" h="149">
                    <a:moveTo>
                      <a:pt x="91" y="107"/>
                    </a:moveTo>
                    <a:lnTo>
                      <a:pt x="28" y="107"/>
                    </a:lnTo>
                    <a:lnTo>
                      <a:pt x="57" y="115"/>
                    </a:lnTo>
                    <a:lnTo>
                      <a:pt x="91" y="107"/>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53" name="Freeform 452"/>
              <p:cNvSpPr>
                <a:spLocks/>
              </p:cNvSpPr>
              <p:nvPr/>
            </p:nvSpPr>
            <p:spPr bwMode="auto">
              <a:xfrm>
                <a:off x="8275" y="1694"/>
                <a:ext cx="266" cy="149"/>
              </a:xfrm>
              <a:custGeom>
                <a:avLst/>
                <a:gdLst>
                  <a:gd name="T0" fmla="*/ 45 w 266"/>
                  <a:gd name="T1" fmla="*/ 0 h 149"/>
                  <a:gd name="T2" fmla="*/ 33 w 266"/>
                  <a:gd name="T3" fmla="*/ 2 h 149"/>
                  <a:gd name="T4" fmla="*/ 71 w 266"/>
                  <a:gd name="T5" fmla="*/ 16 h 149"/>
                  <a:gd name="T6" fmla="*/ 91 w 266"/>
                  <a:gd name="T7" fmla="*/ 31 h 149"/>
                  <a:gd name="T8" fmla="*/ 105 w 266"/>
                  <a:gd name="T9" fmla="*/ 47 h 149"/>
                  <a:gd name="T10" fmla="*/ 136 w 266"/>
                  <a:gd name="T11" fmla="*/ 74 h 149"/>
                  <a:gd name="T12" fmla="*/ 153 w 266"/>
                  <a:gd name="T13" fmla="*/ 86 h 149"/>
                  <a:gd name="T14" fmla="*/ 172 w 266"/>
                  <a:gd name="T15" fmla="*/ 88 h 149"/>
                  <a:gd name="T16" fmla="*/ 139 w 266"/>
                  <a:gd name="T17" fmla="*/ 110 h 149"/>
                  <a:gd name="T18" fmla="*/ 153 w 266"/>
                  <a:gd name="T19" fmla="*/ 110 h 149"/>
                  <a:gd name="T20" fmla="*/ 158 w 266"/>
                  <a:gd name="T21" fmla="*/ 107 h 149"/>
                  <a:gd name="T22" fmla="*/ 189 w 266"/>
                  <a:gd name="T23" fmla="*/ 98 h 149"/>
                  <a:gd name="T24" fmla="*/ 227 w 266"/>
                  <a:gd name="T25" fmla="*/ 98 h 149"/>
                  <a:gd name="T26" fmla="*/ 208 w 266"/>
                  <a:gd name="T27" fmla="*/ 91 h 149"/>
                  <a:gd name="T28" fmla="*/ 182 w 266"/>
                  <a:gd name="T29" fmla="*/ 86 h 149"/>
                  <a:gd name="T30" fmla="*/ 139 w 266"/>
                  <a:gd name="T31" fmla="*/ 62 h 149"/>
                  <a:gd name="T32" fmla="*/ 112 w 266"/>
                  <a:gd name="T33" fmla="*/ 43 h 149"/>
                  <a:gd name="T34" fmla="*/ 103 w 266"/>
                  <a:gd name="T35" fmla="*/ 33 h 149"/>
                  <a:gd name="T36" fmla="*/ 98 w 266"/>
                  <a:gd name="T37" fmla="*/ 23 h 149"/>
                  <a:gd name="T38" fmla="*/ 45 w 266"/>
                  <a:gd name="T39" fmla="*/ 0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66" h="149">
                    <a:moveTo>
                      <a:pt x="45" y="0"/>
                    </a:moveTo>
                    <a:lnTo>
                      <a:pt x="33" y="2"/>
                    </a:lnTo>
                    <a:lnTo>
                      <a:pt x="71" y="16"/>
                    </a:lnTo>
                    <a:lnTo>
                      <a:pt x="91" y="31"/>
                    </a:lnTo>
                    <a:lnTo>
                      <a:pt x="105" y="47"/>
                    </a:lnTo>
                    <a:lnTo>
                      <a:pt x="136" y="74"/>
                    </a:lnTo>
                    <a:lnTo>
                      <a:pt x="153" y="86"/>
                    </a:lnTo>
                    <a:lnTo>
                      <a:pt x="172" y="88"/>
                    </a:lnTo>
                    <a:lnTo>
                      <a:pt x="139" y="110"/>
                    </a:lnTo>
                    <a:lnTo>
                      <a:pt x="153" y="110"/>
                    </a:lnTo>
                    <a:lnTo>
                      <a:pt x="158" y="107"/>
                    </a:lnTo>
                    <a:lnTo>
                      <a:pt x="189" y="98"/>
                    </a:lnTo>
                    <a:lnTo>
                      <a:pt x="227" y="98"/>
                    </a:lnTo>
                    <a:lnTo>
                      <a:pt x="208" y="91"/>
                    </a:lnTo>
                    <a:lnTo>
                      <a:pt x="182" y="86"/>
                    </a:lnTo>
                    <a:lnTo>
                      <a:pt x="139" y="62"/>
                    </a:lnTo>
                    <a:lnTo>
                      <a:pt x="112" y="43"/>
                    </a:lnTo>
                    <a:lnTo>
                      <a:pt x="103" y="33"/>
                    </a:lnTo>
                    <a:lnTo>
                      <a:pt x="98" y="23"/>
                    </a:lnTo>
                    <a:lnTo>
                      <a:pt x="45"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54" name="Freeform 453"/>
              <p:cNvSpPr>
                <a:spLocks/>
              </p:cNvSpPr>
              <p:nvPr/>
            </p:nvSpPr>
            <p:spPr bwMode="auto">
              <a:xfrm>
                <a:off x="8275" y="1694"/>
                <a:ext cx="266" cy="149"/>
              </a:xfrm>
              <a:custGeom>
                <a:avLst/>
                <a:gdLst>
                  <a:gd name="T0" fmla="*/ 86 w 266"/>
                  <a:gd name="T1" fmla="*/ 96 h 149"/>
                  <a:gd name="T2" fmla="*/ 60 w 266"/>
                  <a:gd name="T3" fmla="*/ 103 h 149"/>
                  <a:gd name="T4" fmla="*/ 112 w 266"/>
                  <a:gd name="T5" fmla="*/ 103 h 149"/>
                  <a:gd name="T6" fmla="*/ 86 w 266"/>
                  <a:gd name="T7" fmla="*/ 96 h 149"/>
                </a:gdLst>
                <a:ahLst/>
                <a:cxnLst>
                  <a:cxn ang="0">
                    <a:pos x="T0" y="T1"/>
                  </a:cxn>
                  <a:cxn ang="0">
                    <a:pos x="T2" y="T3"/>
                  </a:cxn>
                  <a:cxn ang="0">
                    <a:pos x="T4" y="T5"/>
                  </a:cxn>
                  <a:cxn ang="0">
                    <a:pos x="T6" y="T7"/>
                  </a:cxn>
                </a:cxnLst>
                <a:rect l="0" t="0" r="r" b="b"/>
                <a:pathLst>
                  <a:path w="266" h="149">
                    <a:moveTo>
                      <a:pt x="86" y="96"/>
                    </a:moveTo>
                    <a:lnTo>
                      <a:pt x="60" y="103"/>
                    </a:lnTo>
                    <a:lnTo>
                      <a:pt x="112" y="103"/>
                    </a:lnTo>
                    <a:lnTo>
                      <a:pt x="86" y="96"/>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grpSp>
          <p:nvGrpSpPr>
            <p:cNvPr id="414" name="Group 413"/>
            <p:cNvGrpSpPr>
              <a:grpSpLocks/>
            </p:cNvGrpSpPr>
            <p:nvPr/>
          </p:nvGrpSpPr>
          <p:grpSpPr bwMode="auto">
            <a:xfrm>
              <a:off x="8618" y="1733"/>
              <a:ext cx="171" cy="98"/>
              <a:chOff x="8618" y="1733"/>
              <a:chExt cx="171" cy="98"/>
            </a:xfrm>
          </p:grpSpPr>
          <p:sp>
            <p:nvSpPr>
              <p:cNvPr id="447" name="Freeform 446"/>
              <p:cNvSpPr>
                <a:spLocks/>
              </p:cNvSpPr>
              <p:nvPr/>
            </p:nvSpPr>
            <p:spPr bwMode="auto">
              <a:xfrm>
                <a:off x="8618" y="1733"/>
                <a:ext cx="171" cy="98"/>
              </a:xfrm>
              <a:custGeom>
                <a:avLst/>
                <a:gdLst>
                  <a:gd name="T0" fmla="*/ 134 w 171"/>
                  <a:gd name="T1" fmla="*/ 0 h 98"/>
                  <a:gd name="T2" fmla="*/ 100 w 171"/>
                  <a:gd name="T3" fmla="*/ 12 h 98"/>
                  <a:gd name="T4" fmla="*/ 76 w 171"/>
                  <a:gd name="T5" fmla="*/ 33 h 98"/>
                  <a:gd name="T6" fmla="*/ 45 w 171"/>
                  <a:gd name="T7" fmla="*/ 74 h 98"/>
                  <a:gd name="T8" fmla="*/ 0 w 171"/>
                  <a:gd name="T9" fmla="*/ 96 h 98"/>
                  <a:gd name="T10" fmla="*/ 14 w 171"/>
                  <a:gd name="T11" fmla="*/ 98 h 98"/>
                  <a:gd name="T12" fmla="*/ 43 w 171"/>
                  <a:gd name="T13" fmla="*/ 88 h 98"/>
                  <a:gd name="T14" fmla="*/ 57 w 171"/>
                  <a:gd name="T15" fmla="*/ 76 h 98"/>
                  <a:gd name="T16" fmla="*/ 81 w 171"/>
                  <a:gd name="T17" fmla="*/ 43 h 98"/>
                  <a:gd name="T18" fmla="*/ 124 w 171"/>
                  <a:gd name="T19" fmla="*/ 40 h 98"/>
                  <a:gd name="T20" fmla="*/ 136 w 171"/>
                  <a:gd name="T21" fmla="*/ 36 h 98"/>
                  <a:gd name="T22" fmla="*/ 88 w 171"/>
                  <a:gd name="T23" fmla="*/ 36 h 98"/>
                  <a:gd name="T24" fmla="*/ 108 w 171"/>
                  <a:gd name="T25" fmla="*/ 16 h 98"/>
                  <a:gd name="T26" fmla="*/ 134 w 171"/>
                  <a:gd name="T27" fmla="*/ 4 h 98"/>
                  <a:gd name="T28" fmla="*/ 134 w 171"/>
                  <a:gd name="T29" fmla="*/ 0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71" h="98">
                    <a:moveTo>
                      <a:pt x="134" y="0"/>
                    </a:moveTo>
                    <a:lnTo>
                      <a:pt x="100" y="12"/>
                    </a:lnTo>
                    <a:lnTo>
                      <a:pt x="76" y="33"/>
                    </a:lnTo>
                    <a:lnTo>
                      <a:pt x="45" y="74"/>
                    </a:lnTo>
                    <a:lnTo>
                      <a:pt x="0" y="96"/>
                    </a:lnTo>
                    <a:lnTo>
                      <a:pt x="14" y="98"/>
                    </a:lnTo>
                    <a:lnTo>
                      <a:pt x="43" y="88"/>
                    </a:lnTo>
                    <a:lnTo>
                      <a:pt x="57" y="76"/>
                    </a:lnTo>
                    <a:lnTo>
                      <a:pt x="81" y="43"/>
                    </a:lnTo>
                    <a:lnTo>
                      <a:pt x="124" y="40"/>
                    </a:lnTo>
                    <a:lnTo>
                      <a:pt x="136" y="36"/>
                    </a:lnTo>
                    <a:lnTo>
                      <a:pt x="88" y="36"/>
                    </a:lnTo>
                    <a:lnTo>
                      <a:pt x="108" y="16"/>
                    </a:lnTo>
                    <a:lnTo>
                      <a:pt x="134" y="4"/>
                    </a:lnTo>
                    <a:lnTo>
                      <a:pt x="13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48" name="Freeform 447"/>
              <p:cNvSpPr>
                <a:spLocks/>
              </p:cNvSpPr>
              <p:nvPr/>
            </p:nvSpPr>
            <p:spPr bwMode="auto">
              <a:xfrm>
                <a:off x="8618" y="1733"/>
                <a:ext cx="171" cy="98"/>
              </a:xfrm>
              <a:custGeom>
                <a:avLst/>
                <a:gdLst>
                  <a:gd name="T0" fmla="*/ 170 w 171"/>
                  <a:gd name="T1" fmla="*/ 7 h 98"/>
                  <a:gd name="T2" fmla="*/ 165 w 171"/>
                  <a:gd name="T3" fmla="*/ 7 h 98"/>
                  <a:gd name="T4" fmla="*/ 129 w 171"/>
                  <a:gd name="T5" fmla="*/ 28 h 98"/>
                  <a:gd name="T6" fmla="*/ 88 w 171"/>
                  <a:gd name="T7" fmla="*/ 36 h 98"/>
                  <a:gd name="T8" fmla="*/ 136 w 171"/>
                  <a:gd name="T9" fmla="*/ 36 h 98"/>
                  <a:gd name="T10" fmla="*/ 148 w 171"/>
                  <a:gd name="T11" fmla="*/ 31 h 98"/>
                  <a:gd name="T12" fmla="*/ 170 w 171"/>
                  <a:gd name="T13" fmla="*/ 7 h 98"/>
                </a:gdLst>
                <a:ahLst/>
                <a:cxnLst>
                  <a:cxn ang="0">
                    <a:pos x="T0" y="T1"/>
                  </a:cxn>
                  <a:cxn ang="0">
                    <a:pos x="T2" y="T3"/>
                  </a:cxn>
                  <a:cxn ang="0">
                    <a:pos x="T4" y="T5"/>
                  </a:cxn>
                  <a:cxn ang="0">
                    <a:pos x="T6" y="T7"/>
                  </a:cxn>
                  <a:cxn ang="0">
                    <a:pos x="T8" y="T9"/>
                  </a:cxn>
                  <a:cxn ang="0">
                    <a:pos x="T10" y="T11"/>
                  </a:cxn>
                  <a:cxn ang="0">
                    <a:pos x="T12" y="T13"/>
                  </a:cxn>
                </a:cxnLst>
                <a:rect l="0" t="0" r="r" b="b"/>
                <a:pathLst>
                  <a:path w="171" h="98">
                    <a:moveTo>
                      <a:pt x="170" y="7"/>
                    </a:moveTo>
                    <a:lnTo>
                      <a:pt x="165" y="7"/>
                    </a:lnTo>
                    <a:lnTo>
                      <a:pt x="129" y="28"/>
                    </a:lnTo>
                    <a:lnTo>
                      <a:pt x="88" y="36"/>
                    </a:lnTo>
                    <a:lnTo>
                      <a:pt x="136" y="36"/>
                    </a:lnTo>
                    <a:lnTo>
                      <a:pt x="148" y="31"/>
                    </a:lnTo>
                    <a:lnTo>
                      <a:pt x="170" y="7"/>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sp>
          <p:nvSpPr>
            <p:cNvPr id="415" name="Freeform 414"/>
            <p:cNvSpPr>
              <a:spLocks/>
            </p:cNvSpPr>
            <p:nvPr/>
          </p:nvSpPr>
          <p:spPr bwMode="auto">
            <a:xfrm>
              <a:off x="8618" y="1819"/>
              <a:ext cx="99" cy="108"/>
            </a:xfrm>
            <a:custGeom>
              <a:avLst/>
              <a:gdLst>
                <a:gd name="T0" fmla="*/ 62 w 99"/>
                <a:gd name="T1" fmla="*/ 0 h 108"/>
                <a:gd name="T2" fmla="*/ 50 w 99"/>
                <a:gd name="T3" fmla="*/ 43 h 108"/>
                <a:gd name="T4" fmla="*/ 4 w 99"/>
                <a:gd name="T5" fmla="*/ 93 h 108"/>
                <a:gd name="T6" fmla="*/ 0 w 99"/>
                <a:gd name="T7" fmla="*/ 107 h 108"/>
                <a:gd name="T8" fmla="*/ 48 w 99"/>
                <a:gd name="T9" fmla="*/ 64 h 108"/>
                <a:gd name="T10" fmla="*/ 57 w 99"/>
                <a:gd name="T11" fmla="*/ 35 h 108"/>
                <a:gd name="T12" fmla="*/ 98 w 99"/>
                <a:gd name="T13" fmla="*/ 31 h 108"/>
                <a:gd name="T14" fmla="*/ 98 w 99"/>
                <a:gd name="T15" fmla="*/ 28 h 108"/>
                <a:gd name="T16" fmla="*/ 62 w 99"/>
                <a:gd name="T17" fmla="*/ 28 h 108"/>
                <a:gd name="T18" fmla="*/ 64 w 99"/>
                <a:gd name="T19" fmla="*/ 9 h 108"/>
                <a:gd name="T20" fmla="*/ 62 w 99"/>
                <a:gd name="T21" fmla="*/ 0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9" h="108">
                  <a:moveTo>
                    <a:pt x="62" y="0"/>
                  </a:moveTo>
                  <a:lnTo>
                    <a:pt x="50" y="43"/>
                  </a:lnTo>
                  <a:lnTo>
                    <a:pt x="4" y="93"/>
                  </a:lnTo>
                  <a:lnTo>
                    <a:pt x="0" y="107"/>
                  </a:lnTo>
                  <a:lnTo>
                    <a:pt x="48" y="64"/>
                  </a:lnTo>
                  <a:lnTo>
                    <a:pt x="57" y="35"/>
                  </a:lnTo>
                  <a:lnTo>
                    <a:pt x="98" y="31"/>
                  </a:lnTo>
                  <a:lnTo>
                    <a:pt x="98" y="28"/>
                  </a:lnTo>
                  <a:lnTo>
                    <a:pt x="62" y="28"/>
                  </a:lnTo>
                  <a:lnTo>
                    <a:pt x="64" y="9"/>
                  </a:lnTo>
                  <a:lnTo>
                    <a:pt x="62"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nvGrpSpPr>
            <p:cNvPr id="416" name="Group 415"/>
            <p:cNvGrpSpPr>
              <a:grpSpLocks/>
            </p:cNvGrpSpPr>
            <p:nvPr/>
          </p:nvGrpSpPr>
          <p:grpSpPr bwMode="auto">
            <a:xfrm>
              <a:off x="8244" y="1723"/>
              <a:ext cx="125" cy="48"/>
              <a:chOff x="8244" y="1723"/>
              <a:chExt cx="125" cy="48"/>
            </a:xfrm>
          </p:grpSpPr>
          <p:sp>
            <p:nvSpPr>
              <p:cNvPr id="445" name="Freeform 444"/>
              <p:cNvSpPr>
                <a:spLocks/>
              </p:cNvSpPr>
              <p:nvPr/>
            </p:nvSpPr>
            <p:spPr bwMode="auto">
              <a:xfrm>
                <a:off x="8244" y="1723"/>
                <a:ext cx="125" cy="48"/>
              </a:xfrm>
              <a:custGeom>
                <a:avLst/>
                <a:gdLst>
                  <a:gd name="T0" fmla="*/ 2 w 125"/>
                  <a:gd name="T1" fmla="*/ 0 h 48"/>
                  <a:gd name="T2" fmla="*/ 0 w 125"/>
                  <a:gd name="T3" fmla="*/ 2 h 48"/>
                  <a:gd name="T4" fmla="*/ 26 w 125"/>
                  <a:gd name="T5" fmla="*/ 28 h 48"/>
                  <a:gd name="T6" fmla="*/ 11 w 125"/>
                  <a:gd name="T7" fmla="*/ 38 h 48"/>
                  <a:gd name="T8" fmla="*/ 7 w 125"/>
                  <a:gd name="T9" fmla="*/ 47 h 48"/>
                  <a:gd name="T10" fmla="*/ 45 w 125"/>
                  <a:gd name="T11" fmla="*/ 21 h 48"/>
                  <a:gd name="T12" fmla="*/ 33 w 125"/>
                  <a:gd name="T13" fmla="*/ 21 h 48"/>
                  <a:gd name="T14" fmla="*/ 2 w 125"/>
                  <a:gd name="T15" fmla="*/ 0 h 4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5" h="48">
                    <a:moveTo>
                      <a:pt x="2" y="0"/>
                    </a:moveTo>
                    <a:lnTo>
                      <a:pt x="0" y="2"/>
                    </a:lnTo>
                    <a:lnTo>
                      <a:pt x="26" y="28"/>
                    </a:lnTo>
                    <a:lnTo>
                      <a:pt x="11" y="38"/>
                    </a:lnTo>
                    <a:lnTo>
                      <a:pt x="7" y="47"/>
                    </a:lnTo>
                    <a:lnTo>
                      <a:pt x="45" y="21"/>
                    </a:lnTo>
                    <a:lnTo>
                      <a:pt x="33" y="21"/>
                    </a:lnTo>
                    <a:lnTo>
                      <a:pt x="2"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46" name="Freeform 445"/>
              <p:cNvSpPr>
                <a:spLocks/>
              </p:cNvSpPr>
              <p:nvPr/>
            </p:nvSpPr>
            <p:spPr bwMode="auto">
              <a:xfrm>
                <a:off x="8244" y="1723"/>
                <a:ext cx="125" cy="48"/>
              </a:xfrm>
              <a:custGeom>
                <a:avLst/>
                <a:gdLst>
                  <a:gd name="T0" fmla="*/ 124 w 125"/>
                  <a:gd name="T1" fmla="*/ 2 h 48"/>
                  <a:gd name="T2" fmla="*/ 60 w 125"/>
                  <a:gd name="T3" fmla="*/ 7 h 48"/>
                  <a:gd name="T4" fmla="*/ 33 w 125"/>
                  <a:gd name="T5" fmla="*/ 21 h 48"/>
                  <a:gd name="T6" fmla="*/ 45 w 125"/>
                  <a:gd name="T7" fmla="*/ 21 h 48"/>
                  <a:gd name="T8" fmla="*/ 112 w 125"/>
                  <a:gd name="T9" fmla="*/ 14 h 48"/>
                  <a:gd name="T10" fmla="*/ 124 w 125"/>
                  <a:gd name="T11" fmla="*/ 2 h 48"/>
                </a:gdLst>
                <a:ahLst/>
                <a:cxnLst>
                  <a:cxn ang="0">
                    <a:pos x="T0" y="T1"/>
                  </a:cxn>
                  <a:cxn ang="0">
                    <a:pos x="T2" y="T3"/>
                  </a:cxn>
                  <a:cxn ang="0">
                    <a:pos x="T4" y="T5"/>
                  </a:cxn>
                  <a:cxn ang="0">
                    <a:pos x="T6" y="T7"/>
                  </a:cxn>
                  <a:cxn ang="0">
                    <a:pos x="T8" y="T9"/>
                  </a:cxn>
                  <a:cxn ang="0">
                    <a:pos x="T10" y="T11"/>
                  </a:cxn>
                </a:cxnLst>
                <a:rect l="0" t="0" r="r" b="b"/>
                <a:pathLst>
                  <a:path w="125" h="48">
                    <a:moveTo>
                      <a:pt x="124" y="2"/>
                    </a:moveTo>
                    <a:lnTo>
                      <a:pt x="60" y="7"/>
                    </a:lnTo>
                    <a:lnTo>
                      <a:pt x="33" y="21"/>
                    </a:lnTo>
                    <a:lnTo>
                      <a:pt x="45" y="21"/>
                    </a:lnTo>
                    <a:lnTo>
                      <a:pt x="112" y="14"/>
                    </a:lnTo>
                    <a:lnTo>
                      <a:pt x="124" y="2"/>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sp>
          <p:nvSpPr>
            <p:cNvPr id="417" name="Freeform 416"/>
            <p:cNvSpPr>
              <a:spLocks/>
            </p:cNvSpPr>
            <p:nvPr/>
          </p:nvSpPr>
          <p:spPr bwMode="auto">
            <a:xfrm>
              <a:off x="312" y="2126"/>
              <a:ext cx="48" cy="209"/>
            </a:xfrm>
            <a:custGeom>
              <a:avLst/>
              <a:gdLst>
                <a:gd name="T0" fmla="*/ 48 w 48"/>
                <a:gd name="T1" fmla="*/ 0 h 209"/>
                <a:gd name="T2" fmla="*/ 0 w 48"/>
                <a:gd name="T3" fmla="*/ 0 h 209"/>
                <a:gd name="T4" fmla="*/ 48 w 48"/>
                <a:gd name="T5" fmla="*/ 208 h 209"/>
                <a:gd name="T6" fmla="*/ 48 w 48"/>
                <a:gd name="T7" fmla="*/ 0 h 209"/>
              </a:gdLst>
              <a:ahLst/>
              <a:cxnLst>
                <a:cxn ang="0">
                  <a:pos x="T0" y="T1"/>
                </a:cxn>
                <a:cxn ang="0">
                  <a:pos x="T2" y="T3"/>
                </a:cxn>
                <a:cxn ang="0">
                  <a:pos x="T4" y="T5"/>
                </a:cxn>
                <a:cxn ang="0">
                  <a:pos x="T6" y="T7"/>
                </a:cxn>
              </a:cxnLst>
              <a:rect l="0" t="0" r="r" b="b"/>
              <a:pathLst>
                <a:path w="48" h="209">
                  <a:moveTo>
                    <a:pt x="48" y="0"/>
                  </a:moveTo>
                  <a:lnTo>
                    <a:pt x="0" y="0"/>
                  </a:lnTo>
                  <a:lnTo>
                    <a:pt x="48" y="208"/>
                  </a:lnTo>
                  <a:lnTo>
                    <a:pt x="48"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18" name="Freeform 417"/>
            <p:cNvSpPr>
              <a:spLocks/>
            </p:cNvSpPr>
            <p:nvPr/>
          </p:nvSpPr>
          <p:spPr bwMode="auto">
            <a:xfrm>
              <a:off x="350" y="2117"/>
              <a:ext cx="20" cy="218"/>
            </a:xfrm>
            <a:custGeom>
              <a:avLst/>
              <a:gdLst>
                <a:gd name="T0" fmla="*/ 19 w 20"/>
                <a:gd name="T1" fmla="*/ 0 h 218"/>
                <a:gd name="T2" fmla="*/ 9 w 20"/>
                <a:gd name="T3" fmla="*/ 0 h 218"/>
                <a:gd name="T4" fmla="*/ 0 w 20"/>
                <a:gd name="T5" fmla="*/ 9 h 218"/>
                <a:gd name="T6" fmla="*/ 0 w 20"/>
                <a:gd name="T7" fmla="*/ 218 h 218"/>
                <a:gd name="T8" fmla="*/ 19 w 20"/>
                <a:gd name="T9" fmla="*/ 218 h 218"/>
                <a:gd name="T10" fmla="*/ 19 w 20"/>
                <a:gd name="T11" fmla="*/ 0 h 218"/>
              </a:gdLst>
              <a:ahLst/>
              <a:cxnLst>
                <a:cxn ang="0">
                  <a:pos x="T0" y="T1"/>
                </a:cxn>
                <a:cxn ang="0">
                  <a:pos x="T2" y="T3"/>
                </a:cxn>
                <a:cxn ang="0">
                  <a:pos x="T4" y="T5"/>
                </a:cxn>
                <a:cxn ang="0">
                  <a:pos x="T6" y="T7"/>
                </a:cxn>
                <a:cxn ang="0">
                  <a:pos x="T8" y="T9"/>
                </a:cxn>
                <a:cxn ang="0">
                  <a:pos x="T10" y="T11"/>
                </a:cxn>
              </a:cxnLst>
              <a:rect l="0" t="0" r="r" b="b"/>
              <a:pathLst>
                <a:path w="20" h="218">
                  <a:moveTo>
                    <a:pt x="19" y="0"/>
                  </a:moveTo>
                  <a:lnTo>
                    <a:pt x="9" y="0"/>
                  </a:lnTo>
                  <a:lnTo>
                    <a:pt x="0" y="9"/>
                  </a:lnTo>
                  <a:lnTo>
                    <a:pt x="0" y="218"/>
                  </a:lnTo>
                  <a:lnTo>
                    <a:pt x="19" y="218"/>
                  </a:lnTo>
                  <a:lnTo>
                    <a:pt x="1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19" name="Freeform 418"/>
            <p:cNvSpPr>
              <a:spLocks/>
            </p:cNvSpPr>
            <p:nvPr/>
          </p:nvSpPr>
          <p:spPr bwMode="auto">
            <a:xfrm>
              <a:off x="300" y="2117"/>
              <a:ext cx="60" cy="20"/>
            </a:xfrm>
            <a:custGeom>
              <a:avLst/>
              <a:gdLst>
                <a:gd name="T0" fmla="*/ 60 w 60"/>
                <a:gd name="T1" fmla="*/ 0 h 20"/>
                <a:gd name="T2" fmla="*/ 2 w 60"/>
                <a:gd name="T3" fmla="*/ 0 h 20"/>
                <a:gd name="T4" fmla="*/ 0 w 60"/>
                <a:gd name="T5" fmla="*/ 2 h 20"/>
                <a:gd name="T6" fmla="*/ 2 w 60"/>
                <a:gd name="T7" fmla="*/ 11 h 20"/>
                <a:gd name="T8" fmla="*/ 11 w 60"/>
                <a:gd name="T9" fmla="*/ 19 h 20"/>
                <a:gd name="T10" fmla="*/ 60 w 60"/>
                <a:gd name="T11" fmla="*/ 19 h 20"/>
                <a:gd name="T12" fmla="*/ 60 w 60"/>
                <a:gd name="T13" fmla="*/ 0 h 20"/>
              </a:gdLst>
              <a:ahLst/>
              <a:cxnLst>
                <a:cxn ang="0">
                  <a:pos x="T0" y="T1"/>
                </a:cxn>
                <a:cxn ang="0">
                  <a:pos x="T2" y="T3"/>
                </a:cxn>
                <a:cxn ang="0">
                  <a:pos x="T4" y="T5"/>
                </a:cxn>
                <a:cxn ang="0">
                  <a:pos x="T6" y="T7"/>
                </a:cxn>
                <a:cxn ang="0">
                  <a:pos x="T8" y="T9"/>
                </a:cxn>
                <a:cxn ang="0">
                  <a:pos x="T10" y="T11"/>
                </a:cxn>
                <a:cxn ang="0">
                  <a:pos x="T12" y="T13"/>
                </a:cxn>
              </a:cxnLst>
              <a:rect l="0" t="0" r="r" b="b"/>
              <a:pathLst>
                <a:path w="60" h="20">
                  <a:moveTo>
                    <a:pt x="60" y="0"/>
                  </a:moveTo>
                  <a:lnTo>
                    <a:pt x="2" y="0"/>
                  </a:lnTo>
                  <a:lnTo>
                    <a:pt x="0" y="2"/>
                  </a:lnTo>
                  <a:lnTo>
                    <a:pt x="2" y="11"/>
                  </a:lnTo>
                  <a:lnTo>
                    <a:pt x="11" y="19"/>
                  </a:lnTo>
                  <a:lnTo>
                    <a:pt x="60" y="19"/>
                  </a:lnTo>
                  <a:lnTo>
                    <a:pt x="60"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20" name="Freeform 419"/>
            <p:cNvSpPr>
              <a:spLocks/>
            </p:cNvSpPr>
            <p:nvPr/>
          </p:nvSpPr>
          <p:spPr bwMode="auto">
            <a:xfrm>
              <a:off x="302" y="2124"/>
              <a:ext cx="68" cy="223"/>
            </a:xfrm>
            <a:custGeom>
              <a:avLst/>
              <a:gdLst>
                <a:gd name="T0" fmla="*/ 19 w 68"/>
                <a:gd name="T1" fmla="*/ 0 h 223"/>
                <a:gd name="T2" fmla="*/ 0 w 68"/>
                <a:gd name="T3" fmla="*/ 4 h 223"/>
                <a:gd name="T4" fmla="*/ 50 w 68"/>
                <a:gd name="T5" fmla="*/ 223 h 223"/>
                <a:gd name="T6" fmla="*/ 67 w 68"/>
                <a:gd name="T7" fmla="*/ 220 h 223"/>
                <a:gd name="T8" fmla="*/ 67 w 68"/>
                <a:gd name="T9" fmla="*/ 208 h 223"/>
                <a:gd name="T10" fmla="*/ 19 w 68"/>
                <a:gd name="T11" fmla="*/ 0 h 223"/>
              </a:gdLst>
              <a:ahLst/>
              <a:cxnLst>
                <a:cxn ang="0">
                  <a:pos x="T0" y="T1"/>
                </a:cxn>
                <a:cxn ang="0">
                  <a:pos x="T2" y="T3"/>
                </a:cxn>
                <a:cxn ang="0">
                  <a:pos x="T4" y="T5"/>
                </a:cxn>
                <a:cxn ang="0">
                  <a:pos x="T6" y="T7"/>
                </a:cxn>
                <a:cxn ang="0">
                  <a:pos x="T8" y="T9"/>
                </a:cxn>
                <a:cxn ang="0">
                  <a:pos x="T10" y="T11"/>
                </a:cxn>
              </a:cxnLst>
              <a:rect l="0" t="0" r="r" b="b"/>
              <a:pathLst>
                <a:path w="68" h="223">
                  <a:moveTo>
                    <a:pt x="19" y="0"/>
                  </a:moveTo>
                  <a:lnTo>
                    <a:pt x="0" y="4"/>
                  </a:lnTo>
                  <a:lnTo>
                    <a:pt x="50" y="223"/>
                  </a:lnTo>
                  <a:lnTo>
                    <a:pt x="67" y="220"/>
                  </a:lnTo>
                  <a:lnTo>
                    <a:pt x="67" y="208"/>
                  </a:lnTo>
                  <a:lnTo>
                    <a:pt x="1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21" name="Freeform 420"/>
            <p:cNvSpPr>
              <a:spLocks/>
            </p:cNvSpPr>
            <p:nvPr/>
          </p:nvSpPr>
          <p:spPr bwMode="auto">
            <a:xfrm>
              <a:off x="312" y="919"/>
              <a:ext cx="48" cy="209"/>
            </a:xfrm>
            <a:custGeom>
              <a:avLst/>
              <a:gdLst>
                <a:gd name="T0" fmla="*/ 48 w 48"/>
                <a:gd name="T1" fmla="*/ 0 h 209"/>
                <a:gd name="T2" fmla="*/ 0 w 48"/>
                <a:gd name="T3" fmla="*/ 208 h 209"/>
                <a:gd name="T4" fmla="*/ 48 w 48"/>
                <a:gd name="T5" fmla="*/ 208 h 209"/>
                <a:gd name="T6" fmla="*/ 48 w 48"/>
                <a:gd name="T7" fmla="*/ 0 h 209"/>
              </a:gdLst>
              <a:ahLst/>
              <a:cxnLst>
                <a:cxn ang="0">
                  <a:pos x="T0" y="T1"/>
                </a:cxn>
                <a:cxn ang="0">
                  <a:pos x="T2" y="T3"/>
                </a:cxn>
                <a:cxn ang="0">
                  <a:pos x="T4" y="T5"/>
                </a:cxn>
                <a:cxn ang="0">
                  <a:pos x="T6" y="T7"/>
                </a:cxn>
              </a:cxnLst>
              <a:rect l="0" t="0" r="r" b="b"/>
              <a:pathLst>
                <a:path w="48" h="209">
                  <a:moveTo>
                    <a:pt x="48" y="0"/>
                  </a:moveTo>
                  <a:lnTo>
                    <a:pt x="0" y="208"/>
                  </a:lnTo>
                  <a:lnTo>
                    <a:pt x="48" y="208"/>
                  </a:lnTo>
                  <a:lnTo>
                    <a:pt x="48"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22" name="Freeform 421"/>
            <p:cNvSpPr>
              <a:spLocks/>
            </p:cNvSpPr>
            <p:nvPr/>
          </p:nvSpPr>
          <p:spPr bwMode="auto">
            <a:xfrm>
              <a:off x="350" y="919"/>
              <a:ext cx="20" cy="218"/>
            </a:xfrm>
            <a:custGeom>
              <a:avLst/>
              <a:gdLst>
                <a:gd name="T0" fmla="*/ 19 w 20"/>
                <a:gd name="T1" fmla="*/ 0 h 218"/>
                <a:gd name="T2" fmla="*/ 0 w 20"/>
                <a:gd name="T3" fmla="*/ 0 h 218"/>
                <a:gd name="T4" fmla="*/ 0 w 20"/>
                <a:gd name="T5" fmla="*/ 208 h 218"/>
                <a:gd name="T6" fmla="*/ 9 w 20"/>
                <a:gd name="T7" fmla="*/ 218 h 218"/>
                <a:gd name="T8" fmla="*/ 19 w 20"/>
                <a:gd name="T9" fmla="*/ 218 h 218"/>
                <a:gd name="T10" fmla="*/ 19 w 20"/>
                <a:gd name="T11" fmla="*/ 0 h 218"/>
              </a:gdLst>
              <a:ahLst/>
              <a:cxnLst>
                <a:cxn ang="0">
                  <a:pos x="T0" y="T1"/>
                </a:cxn>
                <a:cxn ang="0">
                  <a:pos x="T2" y="T3"/>
                </a:cxn>
                <a:cxn ang="0">
                  <a:pos x="T4" y="T5"/>
                </a:cxn>
                <a:cxn ang="0">
                  <a:pos x="T6" y="T7"/>
                </a:cxn>
                <a:cxn ang="0">
                  <a:pos x="T8" y="T9"/>
                </a:cxn>
                <a:cxn ang="0">
                  <a:pos x="T10" y="T11"/>
                </a:cxn>
              </a:cxnLst>
              <a:rect l="0" t="0" r="r" b="b"/>
              <a:pathLst>
                <a:path w="20" h="218">
                  <a:moveTo>
                    <a:pt x="19" y="0"/>
                  </a:moveTo>
                  <a:lnTo>
                    <a:pt x="0" y="0"/>
                  </a:lnTo>
                  <a:lnTo>
                    <a:pt x="0" y="208"/>
                  </a:lnTo>
                  <a:lnTo>
                    <a:pt x="9" y="218"/>
                  </a:lnTo>
                  <a:lnTo>
                    <a:pt x="19" y="218"/>
                  </a:lnTo>
                  <a:lnTo>
                    <a:pt x="1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23" name="Freeform 422"/>
            <p:cNvSpPr>
              <a:spLocks/>
            </p:cNvSpPr>
            <p:nvPr/>
          </p:nvSpPr>
          <p:spPr bwMode="auto">
            <a:xfrm>
              <a:off x="300" y="1118"/>
              <a:ext cx="60" cy="20"/>
            </a:xfrm>
            <a:custGeom>
              <a:avLst/>
              <a:gdLst>
                <a:gd name="T0" fmla="*/ 60 w 60"/>
                <a:gd name="T1" fmla="*/ 0 h 20"/>
                <a:gd name="T2" fmla="*/ 11 w 60"/>
                <a:gd name="T3" fmla="*/ 0 h 20"/>
                <a:gd name="T4" fmla="*/ 2 w 60"/>
                <a:gd name="T5" fmla="*/ 7 h 20"/>
                <a:gd name="T6" fmla="*/ 0 w 60"/>
                <a:gd name="T7" fmla="*/ 16 h 20"/>
                <a:gd name="T8" fmla="*/ 2 w 60"/>
                <a:gd name="T9" fmla="*/ 19 h 20"/>
                <a:gd name="T10" fmla="*/ 60 w 60"/>
                <a:gd name="T11" fmla="*/ 19 h 20"/>
                <a:gd name="T12" fmla="*/ 60 w 60"/>
                <a:gd name="T13" fmla="*/ 0 h 20"/>
              </a:gdLst>
              <a:ahLst/>
              <a:cxnLst>
                <a:cxn ang="0">
                  <a:pos x="T0" y="T1"/>
                </a:cxn>
                <a:cxn ang="0">
                  <a:pos x="T2" y="T3"/>
                </a:cxn>
                <a:cxn ang="0">
                  <a:pos x="T4" y="T5"/>
                </a:cxn>
                <a:cxn ang="0">
                  <a:pos x="T6" y="T7"/>
                </a:cxn>
                <a:cxn ang="0">
                  <a:pos x="T8" y="T9"/>
                </a:cxn>
                <a:cxn ang="0">
                  <a:pos x="T10" y="T11"/>
                </a:cxn>
                <a:cxn ang="0">
                  <a:pos x="T12" y="T13"/>
                </a:cxn>
              </a:cxnLst>
              <a:rect l="0" t="0" r="r" b="b"/>
              <a:pathLst>
                <a:path w="60" h="20">
                  <a:moveTo>
                    <a:pt x="60" y="0"/>
                  </a:moveTo>
                  <a:lnTo>
                    <a:pt x="11" y="0"/>
                  </a:lnTo>
                  <a:lnTo>
                    <a:pt x="2" y="7"/>
                  </a:lnTo>
                  <a:lnTo>
                    <a:pt x="0" y="16"/>
                  </a:lnTo>
                  <a:lnTo>
                    <a:pt x="2" y="19"/>
                  </a:lnTo>
                  <a:lnTo>
                    <a:pt x="60" y="19"/>
                  </a:lnTo>
                  <a:lnTo>
                    <a:pt x="60"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24" name="Freeform 423"/>
            <p:cNvSpPr>
              <a:spLocks/>
            </p:cNvSpPr>
            <p:nvPr/>
          </p:nvSpPr>
          <p:spPr bwMode="auto">
            <a:xfrm>
              <a:off x="302" y="907"/>
              <a:ext cx="68" cy="223"/>
            </a:xfrm>
            <a:custGeom>
              <a:avLst/>
              <a:gdLst>
                <a:gd name="T0" fmla="*/ 50 w 68"/>
                <a:gd name="T1" fmla="*/ 0 h 223"/>
                <a:gd name="T2" fmla="*/ 0 w 68"/>
                <a:gd name="T3" fmla="*/ 218 h 223"/>
                <a:gd name="T4" fmla="*/ 19 w 68"/>
                <a:gd name="T5" fmla="*/ 223 h 223"/>
                <a:gd name="T6" fmla="*/ 67 w 68"/>
                <a:gd name="T7" fmla="*/ 14 h 223"/>
                <a:gd name="T8" fmla="*/ 67 w 68"/>
                <a:gd name="T9" fmla="*/ 2 h 223"/>
                <a:gd name="T10" fmla="*/ 50 w 68"/>
                <a:gd name="T11" fmla="*/ 0 h 223"/>
              </a:gdLst>
              <a:ahLst/>
              <a:cxnLst>
                <a:cxn ang="0">
                  <a:pos x="T0" y="T1"/>
                </a:cxn>
                <a:cxn ang="0">
                  <a:pos x="T2" y="T3"/>
                </a:cxn>
                <a:cxn ang="0">
                  <a:pos x="T4" y="T5"/>
                </a:cxn>
                <a:cxn ang="0">
                  <a:pos x="T6" y="T7"/>
                </a:cxn>
                <a:cxn ang="0">
                  <a:pos x="T8" y="T9"/>
                </a:cxn>
                <a:cxn ang="0">
                  <a:pos x="T10" y="T11"/>
                </a:cxn>
              </a:cxnLst>
              <a:rect l="0" t="0" r="r" b="b"/>
              <a:pathLst>
                <a:path w="68" h="223">
                  <a:moveTo>
                    <a:pt x="50" y="0"/>
                  </a:moveTo>
                  <a:lnTo>
                    <a:pt x="0" y="218"/>
                  </a:lnTo>
                  <a:lnTo>
                    <a:pt x="19" y="223"/>
                  </a:lnTo>
                  <a:lnTo>
                    <a:pt x="67" y="14"/>
                  </a:lnTo>
                  <a:lnTo>
                    <a:pt x="67" y="2"/>
                  </a:lnTo>
                  <a:lnTo>
                    <a:pt x="50"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25" name="Freeform 424"/>
            <p:cNvSpPr>
              <a:spLocks/>
            </p:cNvSpPr>
            <p:nvPr/>
          </p:nvSpPr>
          <p:spPr bwMode="auto">
            <a:xfrm>
              <a:off x="360" y="902"/>
              <a:ext cx="20" cy="1452"/>
            </a:xfrm>
            <a:custGeom>
              <a:avLst/>
              <a:gdLst>
                <a:gd name="T0" fmla="*/ 0 w 20"/>
                <a:gd name="T1" fmla="*/ 0 h 1452"/>
                <a:gd name="T2" fmla="*/ 0 w 20"/>
                <a:gd name="T3" fmla="*/ 1451 h 1452"/>
              </a:gdLst>
              <a:ahLst/>
              <a:cxnLst>
                <a:cxn ang="0">
                  <a:pos x="T0" y="T1"/>
                </a:cxn>
                <a:cxn ang="0">
                  <a:pos x="T2" y="T3"/>
                </a:cxn>
              </a:cxnLst>
              <a:rect l="0" t="0" r="r" b="b"/>
              <a:pathLst>
                <a:path w="20" h="1452">
                  <a:moveTo>
                    <a:pt x="0" y="0"/>
                  </a:moveTo>
                  <a:lnTo>
                    <a:pt x="0" y="1451"/>
                  </a:lnTo>
                </a:path>
              </a:pathLst>
            </a:custGeom>
            <a:noFill/>
            <a:ln w="13461">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AU"/>
            </a:p>
          </p:txBody>
        </p:sp>
        <p:sp>
          <p:nvSpPr>
            <p:cNvPr id="426" name="Freeform 425"/>
            <p:cNvSpPr>
              <a:spLocks/>
            </p:cNvSpPr>
            <p:nvPr/>
          </p:nvSpPr>
          <p:spPr bwMode="auto">
            <a:xfrm>
              <a:off x="7826" y="885"/>
              <a:ext cx="235" cy="20"/>
            </a:xfrm>
            <a:custGeom>
              <a:avLst/>
              <a:gdLst>
                <a:gd name="T0" fmla="*/ 0 w 235"/>
                <a:gd name="T1" fmla="*/ 0 h 20"/>
                <a:gd name="T2" fmla="*/ 235 w 235"/>
                <a:gd name="T3" fmla="*/ 0 h 20"/>
              </a:gdLst>
              <a:ahLst/>
              <a:cxnLst>
                <a:cxn ang="0">
                  <a:pos x="T0" y="T1"/>
                </a:cxn>
                <a:cxn ang="0">
                  <a:pos x="T2" y="T3"/>
                </a:cxn>
              </a:cxnLst>
              <a:rect l="0" t="0" r="r" b="b"/>
              <a:pathLst>
                <a:path w="235" h="20">
                  <a:moveTo>
                    <a:pt x="0" y="0"/>
                  </a:moveTo>
                  <a:lnTo>
                    <a:pt x="235" y="0"/>
                  </a:lnTo>
                </a:path>
              </a:pathLst>
            </a:custGeom>
            <a:noFill/>
            <a:ln w="10414">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AU"/>
            </a:p>
          </p:txBody>
        </p:sp>
        <p:sp>
          <p:nvSpPr>
            <p:cNvPr id="427" name="Freeform 426"/>
            <p:cNvSpPr>
              <a:spLocks/>
            </p:cNvSpPr>
            <p:nvPr/>
          </p:nvSpPr>
          <p:spPr bwMode="auto">
            <a:xfrm>
              <a:off x="7917" y="329"/>
              <a:ext cx="140" cy="20"/>
            </a:xfrm>
            <a:custGeom>
              <a:avLst/>
              <a:gdLst>
                <a:gd name="T0" fmla="*/ 0 w 140"/>
                <a:gd name="T1" fmla="*/ 0 h 20"/>
                <a:gd name="T2" fmla="*/ 139 w 140"/>
                <a:gd name="T3" fmla="*/ 0 h 20"/>
              </a:gdLst>
              <a:ahLst/>
              <a:cxnLst>
                <a:cxn ang="0">
                  <a:pos x="T0" y="T1"/>
                </a:cxn>
                <a:cxn ang="0">
                  <a:pos x="T2" y="T3"/>
                </a:cxn>
              </a:cxnLst>
              <a:rect l="0" t="0" r="r" b="b"/>
              <a:pathLst>
                <a:path w="140" h="20">
                  <a:moveTo>
                    <a:pt x="0" y="0"/>
                  </a:moveTo>
                  <a:lnTo>
                    <a:pt x="139" y="0"/>
                  </a:lnTo>
                </a:path>
              </a:pathLst>
            </a:custGeom>
            <a:noFill/>
            <a:ln w="10414">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AU"/>
            </a:p>
          </p:txBody>
        </p:sp>
        <p:sp>
          <p:nvSpPr>
            <p:cNvPr id="428" name="Freeform 427"/>
            <p:cNvSpPr>
              <a:spLocks/>
            </p:cNvSpPr>
            <p:nvPr/>
          </p:nvSpPr>
          <p:spPr bwMode="auto">
            <a:xfrm>
              <a:off x="7992" y="739"/>
              <a:ext cx="33" cy="139"/>
            </a:xfrm>
            <a:custGeom>
              <a:avLst/>
              <a:gdLst>
                <a:gd name="T0" fmla="*/ 33 w 33"/>
                <a:gd name="T1" fmla="*/ 0 h 139"/>
                <a:gd name="T2" fmla="*/ 0 w 33"/>
                <a:gd name="T3" fmla="*/ 0 h 139"/>
                <a:gd name="T4" fmla="*/ 0 w 33"/>
                <a:gd name="T5" fmla="*/ 139 h 139"/>
                <a:gd name="T6" fmla="*/ 33 w 33"/>
                <a:gd name="T7" fmla="*/ 0 h 139"/>
              </a:gdLst>
              <a:ahLst/>
              <a:cxnLst>
                <a:cxn ang="0">
                  <a:pos x="T0" y="T1"/>
                </a:cxn>
                <a:cxn ang="0">
                  <a:pos x="T2" y="T3"/>
                </a:cxn>
                <a:cxn ang="0">
                  <a:pos x="T4" y="T5"/>
                </a:cxn>
                <a:cxn ang="0">
                  <a:pos x="T6" y="T7"/>
                </a:cxn>
              </a:cxnLst>
              <a:rect l="0" t="0" r="r" b="b"/>
              <a:pathLst>
                <a:path w="33" h="139">
                  <a:moveTo>
                    <a:pt x="33" y="0"/>
                  </a:moveTo>
                  <a:lnTo>
                    <a:pt x="0" y="0"/>
                  </a:lnTo>
                  <a:lnTo>
                    <a:pt x="0" y="139"/>
                  </a:lnTo>
                  <a:lnTo>
                    <a:pt x="33"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29" name="Freeform 428"/>
            <p:cNvSpPr>
              <a:spLocks/>
            </p:cNvSpPr>
            <p:nvPr/>
          </p:nvSpPr>
          <p:spPr bwMode="auto">
            <a:xfrm>
              <a:off x="7982" y="730"/>
              <a:ext cx="20" cy="148"/>
            </a:xfrm>
            <a:custGeom>
              <a:avLst/>
              <a:gdLst>
                <a:gd name="T0" fmla="*/ 9 w 20"/>
                <a:gd name="T1" fmla="*/ 0 h 148"/>
                <a:gd name="T2" fmla="*/ 0 w 20"/>
                <a:gd name="T3" fmla="*/ 0 h 148"/>
                <a:gd name="T4" fmla="*/ 0 w 20"/>
                <a:gd name="T5" fmla="*/ 148 h 148"/>
                <a:gd name="T6" fmla="*/ 19 w 20"/>
                <a:gd name="T7" fmla="*/ 148 h 148"/>
                <a:gd name="T8" fmla="*/ 19 w 20"/>
                <a:gd name="T9" fmla="*/ 9 h 148"/>
                <a:gd name="T10" fmla="*/ 9 w 20"/>
                <a:gd name="T11" fmla="*/ 0 h 148"/>
              </a:gdLst>
              <a:ahLst/>
              <a:cxnLst>
                <a:cxn ang="0">
                  <a:pos x="T0" y="T1"/>
                </a:cxn>
                <a:cxn ang="0">
                  <a:pos x="T2" y="T3"/>
                </a:cxn>
                <a:cxn ang="0">
                  <a:pos x="T4" y="T5"/>
                </a:cxn>
                <a:cxn ang="0">
                  <a:pos x="T6" y="T7"/>
                </a:cxn>
                <a:cxn ang="0">
                  <a:pos x="T8" y="T9"/>
                </a:cxn>
                <a:cxn ang="0">
                  <a:pos x="T10" y="T11"/>
                </a:cxn>
              </a:cxnLst>
              <a:rect l="0" t="0" r="r" b="b"/>
              <a:pathLst>
                <a:path w="20" h="148">
                  <a:moveTo>
                    <a:pt x="9" y="0"/>
                  </a:moveTo>
                  <a:lnTo>
                    <a:pt x="0" y="0"/>
                  </a:lnTo>
                  <a:lnTo>
                    <a:pt x="0" y="148"/>
                  </a:lnTo>
                  <a:lnTo>
                    <a:pt x="19" y="148"/>
                  </a:lnTo>
                  <a:lnTo>
                    <a:pt x="19" y="9"/>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30" name="Freeform 429"/>
            <p:cNvSpPr>
              <a:spLocks/>
            </p:cNvSpPr>
            <p:nvPr/>
          </p:nvSpPr>
          <p:spPr bwMode="auto">
            <a:xfrm>
              <a:off x="7992" y="730"/>
              <a:ext cx="45" cy="20"/>
            </a:xfrm>
            <a:custGeom>
              <a:avLst/>
              <a:gdLst>
                <a:gd name="T0" fmla="*/ 43 w 45"/>
                <a:gd name="T1" fmla="*/ 0 h 20"/>
                <a:gd name="T2" fmla="*/ 0 w 45"/>
                <a:gd name="T3" fmla="*/ 0 h 20"/>
                <a:gd name="T4" fmla="*/ 0 w 45"/>
                <a:gd name="T5" fmla="*/ 19 h 20"/>
                <a:gd name="T6" fmla="*/ 33 w 45"/>
                <a:gd name="T7" fmla="*/ 19 h 20"/>
                <a:gd name="T8" fmla="*/ 43 w 45"/>
                <a:gd name="T9" fmla="*/ 11 h 20"/>
                <a:gd name="T10" fmla="*/ 45 w 45"/>
                <a:gd name="T11" fmla="*/ 2 h 20"/>
                <a:gd name="T12" fmla="*/ 43 w 45"/>
                <a:gd name="T13" fmla="*/ 0 h 20"/>
              </a:gdLst>
              <a:ahLst/>
              <a:cxnLst>
                <a:cxn ang="0">
                  <a:pos x="T0" y="T1"/>
                </a:cxn>
                <a:cxn ang="0">
                  <a:pos x="T2" y="T3"/>
                </a:cxn>
                <a:cxn ang="0">
                  <a:pos x="T4" y="T5"/>
                </a:cxn>
                <a:cxn ang="0">
                  <a:pos x="T6" y="T7"/>
                </a:cxn>
                <a:cxn ang="0">
                  <a:pos x="T8" y="T9"/>
                </a:cxn>
                <a:cxn ang="0">
                  <a:pos x="T10" y="T11"/>
                </a:cxn>
                <a:cxn ang="0">
                  <a:pos x="T12" y="T13"/>
                </a:cxn>
              </a:cxnLst>
              <a:rect l="0" t="0" r="r" b="b"/>
              <a:pathLst>
                <a:path w="45" h="20">
                  <a:moveTo>
                    <a:pt x="43" y="0"/>
                  </a:moveTo>
                  <a:lnTo>
                    <a:pt x="0" y="0"/>
                  </a:lnTo>
                  <a:lnTo>
                    <a:pt x="0" y="19"/>
                  </a:lnTo>
                  <a:lnTo>
                    <a:pt x="33" y="19"/>
                  </a:lnTo>
                  <a:lnTo>
                    <a:pt x="43" y="11"/>
                  </a:lnTo>
                  <a:lnTo>
                    <a:pt x="45" y="2"/>
                  </a:lnTo>
                  <a:lnTo>
                    <a:pt x="43"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31" name="Freeform 430"/>
            <p:cNvSpPr>
              <a:spLocks/>
            </p:cNvSpPr>
            <p:nvPr/>
          </p:nvSpPr>
          <p:spPr bwMode="auto">
            <a:xfrm>
              <a:off x="7982" y="737"/>
              <a:ext cx="53" cy="153"/>
            </a:xfrm>
            <a:custGeom>
              <a:avLst/>
              <a:gdLst>
                <a:gd name="T0" fmla="*/ 33 w 53"/>
                <a:gd name="T1" fmla="*/ 0 h 153"/>
                <a:gd name="T2" fmla="*/ 0 w 53"/>
                <a:gd name="T3" fmla="*/ 139 h 153"/>
                <a:gd name="T4" fmla="*/ 0 w 53"/>
                <a:gd name="T5" fmla="*/ 151 h 153"/>
                <a:gd name="T6" fmla="*/ 16 w 53"/>
                <a:gd name="T7" fmla="*/ 153 h 153"/>
                <a:gd name="T8" fmla="*/ 52 w 53"/>
                <a:gd name="T9" fmla="*/ 4 h 153"/>
                <a:gd name="T10" fmla="*/ 33 w 53"/>
                <a:gd name="T11" fmla="*/ 0 h 153"/>
              </a:gdLst>
              <a:ahLst/>
              <a:cxnLst>
                <a:cxn ang="0">
                  <a:pos x="T0" y="T1"/>
                </a:cxn>
                <a:cxn ang="0">
                  <a:pos x="T2" y="T3"/>
                </a:cxn>
                <a:cxn ang="0">
                  <a:pos x="T4" y="T5"/>
                </a:cxn>
                <a:cxn ang="0">
                  <a:pos x="T6" y="T7"/>
                </a:cxn>
                <a:cxn ang="0">
                  <a:pos x="T8" y="T9"/>
                </a:cxn>
                <a:cxn ang="0">
                  <a:pos x="T10" y="T11"/>
                </a:cxn>
              </a:cxnLst>
              <a:rect l="0" t="0" r="r" b="b"/>
              <a:pathLst>
                <a:path w="53" h="153">
                  <a:moveTo>
                    <a:pt x="33" y="0"/>
                  </a:moveTo>
                  <a:lnTo>
                    <a:pt x="0" y="139"/>
                  </a:lnTo>
                  <a:lnTo>
                    <a:pt x="0" y="151"/>
                  </a:lnTo>
                  <a:lnTo>
                    <a:pt x="16" y="153"/>
                  </a:lnTo>
                  <a:lnTo>
                    <a:pt x="52" y="4"/>
                  </a:lnTo>
                  <a:lnTo>
                    <a:pt x="33"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32" name="Freeform 431"/>
            <p:cNvSpPr>
              <a:spLocks/>
            </p:cNvSpPr>
            <p:nvPr/>
          </p:nvSpPr>
          <p:spPr bwMode="auto">
            <a:xfrm>
              <a:off x="7992" y="322"/>
              <a:ext cx="33" cy="139"/>
            </a:xfrm>
            <a:custGeom>
              <a:avLst/>
              <a:gdLst>
                <a:gd name="T0" fmla="*/ 0 w 33"/>
                <a:gd name="T1" fmla="*/ 0 h 139"/>
                <a:gd name="T2" fmla="*/ 0 w 33"/>
                <a:gd name="T3" fmla="*/ 139 h 139"/>
                <a:gd name="T4" fmla="*/ 33 w 33"/>
                <a:gd name="T5" fmla="*/ 139 h 139"/>
                <a:gd name="T6" fmla="*/ 0 w 33"/>
                <a:gd name="T7" fmla="*/ 0 h 139"/>
              </a:gdLst>
              <a:ahLst/>
              <a:cxnLst>
                <a:cxn ang="0">
                  <a:pos x="T0" y="T1"/>
                </a:cxn>
                <a:cxn ang="0">
                  <a:pos x="T2" y="T3"/>
                </a:cxn>
                <a:cxn ang="0">
                  <a:pos x="T4" y="T5"/>
                </a:cxn>
                <a:cxn ang="0">
                  <a:pos x="T6" y="T7"/>
                </a:cxn>
              </a:cxnLst>
              <a:rect l="0" t="0" r="r" b="b"/>
              <a:pathLst>
                <a:path w="33" h="139">
                  <a:moveTo>
                    <a:pt x="0" y="0"/>
                  </a:moveTo>
                  <a:lnTo>
                    <a:pt x="0" y="139"/>
                  </a:lnTo>
                  <a:lnTo>
                    <a:pt x="33" y="139"/>
                  </a:lnTo>
                  <a:lnTo>
                    <a:pt x="0"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33" name="Freeform 432"/>
            <p:cNvSpPr>
              <a:spLocks/>
            </p:cNvSpPr>
            <p:nvPr/>
          </p:nvSpPr>
          <p:spPr bwMode="auto">
            <a:xfrm>
              <a:off x="7982" y="322"/>
              <a:ext cx="20" cy="148"/>
            </a:xfrm>
            <a:custGeom>
              <a:avLst/>
              <a:gdLst>
                <a:gd name="T0" fmla="*/ 19 w 20"/>
                <a:gd name="T1" fmla="*/ 0 h 148"/>
                <a:gd name="T2" fmla="*/ 0 w 20"/>
                <a:gd name="T3" fmla="*/ 0 h 148"/>
                <a:gd name="T4" fmla="*/ 0 w 20"/>
                <a:gd name="T5" fmla="*/ 148 h 148"/>
                <a:gd name="T6" fmla="*/ 9 w 20"/>
                <a:gd name="T7" fmla="*/ 148 h 148"/>
                <a:gd name="T8" fmla="*/ 19 w 20"/>
                <a:gd name="T9" fmla="*/ 139 h 148"/>
                <a:gd name="T10" fmla="*/ 19 w 20"/>
                <a:gd name="T11" fmla="*/ 0 h 148"/>
              </a:gdLst>
              <a:ahLst/>
              <a:cxnLst>
                <a:cxn ang="0">
                  <a:pos x="T0" y="T1"/>
                </a:cxn>
                <a:cxn ang="0">
                  <a:pos x="T2" y="T3"/>
                </a:cxn>
                <a:cxn ang="0">
                  <a:pos x="T4" y="T5"/>
                </a:cxn>
                <a:cxn ang="0">
                  <a:pos x="T6" y="T7"/>
                </a:cxn>
                <a:cxn ang="0">
                  <a:pos x="T8" y="T9"/>
                </a:cxn>
                <a:cxn ang="0">
                  <a:pos x="T10" y="T11"/>
                </a:cxn>
              </a:cxnLst>
              <a:rect l="0" t="0" r="r" b="b"/>
              <a:pathLst>
                <a:path w="20" h="148">
                  <a:moveTo>
                    <a:pt x="19" y="0"/>
                  </a:moveTo>
                  <a:lnTo>
                    <a:pt x="0" y="0"/>
                  </a:lnTo>
                  <a:lnTo>
                    <a:pt x="0" y="148"/>
                  </a:lnTo>
                  <a:lnTo>
                    <a:pt x="9" y="148"/>
                  </a:lnTo>
                  <a:lnTo>
                    <a:pt x="19" y="139"/>
                  </a:lnTo>
                  <a:lnTo>
                    <a:pt x="1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34" name="Freeform 433"/>
            <p:cNvSpPr>
              <a:spLocks/>
            </p:cNvSpPr>
            <p:nvPr/>
          </p:nvSpPr>
          <p:spPr bwMode="auto">
            <a:xfrm>
              <a:off x="7992" y="451"/>
              <a:ext cx="45" cy="20"/>
            </a:xfrm>
            <a:custGeom>
              <a:avLst/>
              <a:gdLst>
                <a:gd name="T0" fmla="*/ 33 w 45"/>
                <a:gd name="T1" fmla="*/ 0 h 20"/>
                <a:gd name="T2" fmla="*/ 0 w 45"/>
                <a:gd name="T3" fmla="*/ 0 h 20"/>
                <a:gd name="T4" fmla="*/ 0 w 45"/>
                <a:gd name="T5" fmla="*/ 19 h 20"/>
                <a:gd name="T6" fmla="*/ 43 w 45"/>
                <a:gd name="T7" fmla="*/ 19 h 20"/>
                <a:gd name="T8" fmla="*/ 45 w 45"/>
                <a:gd name="T9" fmla="*/ 16 h 20"/>
                <a:gd name="T10" fmla="*/ 43 w 45"/>
                <a:gd name="T11" fmla="*/ 7 h 20"/>
                <a:gd name="T12" fmla="*/ 33 w 45"/>
                <a:gd name="T13" fmla="*/ 0 h 20"/>
              </a:gdLst>
              <a:ahLst/>
              <a:cxnLst>
                <a:cxn ang="0">
                  <a:pos x="T0" y="T1"/>
                </a:cxn>
                <a:cxn ang="0">
                  <a:pos x="T2" y="T3"/>
                </a:cxn>
                <a:cxn ang="0">
                  <a:pos x="T4" y="T5"/>
                </a:cxn>
                <a:cxn ang="0">
                  <a:pos x="T6" y="T7"/>
                </a:cxn>
                <a:cxn ang="0">
                  <a:pos x="T8" y="T9"/>
                </a:cxn>
                <a:cxn ang="0">
                  <a:pos x="T10" y="T11"/>
                </a:cxn>
                <a:cxn ang="0">
                  <a:pos x="T12" y="T13"/>
                </a:cxn>
              </a:cxnLst>
              <a:rect l="0" t="0" r="r" b="b"/>
              <a:pathLst>
                <a:path w="45" h="20">
                  <a:moveTo>
                    <a:pt x="33" y="0"/>
                  </a:moveTo>
                  <a:lnTo>
                    <a:pt x="0" y="0"/>
                  </a:lnTo>
                  <a:lnTo>
                    <a:pt x="0" y="19"/>
                  </a:lnTo>
                  <a:lnTo>
                    <a:pt x="43" y="19"/>
                  </a:lnTo>
                  <a:lnTo>
                    <a:pt x="45" y="16"/>
                  </a:lnTo>
                  <a:lnTo>
                    <a:pt x="43" y="7"/>
                  </a:lnTo>
                  <a:lnTo>
                    <a:pt x="33"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35" name="Freeform 434"/>
            <p:cNvSpPr>
              <a:spLocks/>
            </p:cNvSpPr>
            <p:nvPr/>
          </p:nvSpPr>
          <p:spPr bwMode="auto">
            <a:xfrm>
              <a:off x="7982" y="310"/>
              <a:ext cx="53" cy="153"/>
            </a:xfrm>
            <a:custGeom>
              <a:avLst/>
              <a:gdLst>
                <a:gd name="T0" fmla="*/ 16 w 53"/>
                <a:gd name="T1" fmla="*/ 0 h 153"/>
                <a:gd name="T2" fmla="*/ 0 w 53"/>
                <a:gd name="T3" fmla="*/ 2 h 153"/>
                <a:gd name="T4" fmla="*/ 0 w 53"/>
                <a:gd name="T5" fmla="*/ 14 h 153"/>
                <a:gd name="T6" fmla="*/ 33 w 53"/>
                <a:gd name="T7" fmla="*/ 153 h 153"/>
                <a:gd name="T8" fmla="*/ 52 w 53"/>
                <a:gd name="T9" fmla="*/ 148 h 153"/>
                <a:gd name="T10" fmla="*/ 16 w 53"/>
                <a:gd name="T11" fmla="*/ 0 h 153"/>
              </a:gdLst>
              <a:ahLst/>
              <a:cxnLst>
                <a:cxn ang="0">
                  <a:pos x="T0" y="T1"/>
                </a:cxn>
                <a:cxn ang="0">
                  <a:pos x="T2" y="T3"/>
                </a:cxn>
                <a:cxn ang="0">
                  <a:pos x="T4" y="T5"/>
                </a:cxn>
                <a:cxn ang="0">
                  <a:pos x="T6" y="T7"/>
                </a:cxn>
                <a:cxn ang="0">
                  <a:pos x="T8" y="T9"/>
                </a:cxn>
                <a:cxn ang="0">
                  <a:pos x="T10" y="T11"/>
                </a:cxn>
              </a:cxnLst>
              <a:rect l="0" t="0" r="r" b="b"/>
              <a:pathLst>
                <a:path w="53" h="153">
                  <a:moveTo>
                    <a:pt x="16" y="0"/>
                  </a:moveTo>
                  <a:lnTo>
                    <a:pt x="0" y="2"/>
                  </a:lnTo>
                  <a:lnTo>
                    <a:pt x="0" y="14"/>
                  </a:lnTo>
                  <a:lnTo>
                    <a:pt x="33" y="153"/>
                  </a:lnTo>
                  <a:lnTo>
                    <a:pt x="52" y="148"/>
                  </a:lnTo>
                  <a:lnTo>
                    <a:pt x="16"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36" name="Freeform 435"/>
            <p:cNvSpPr>
              <a:spLocks/>
            </p:cNvSpPr>
            <p:nvPr/>
          </p:nvSpPr>
          <p:spPr bwMode="auto">
            <a:xfrm>
              <a:off x="7992" y="324"/>
              <a:ext cx="20" cy="571"/>
            </a:xfrm>
            <a:custGeom>
              <a:avLst/>
              <a:gdLst>
                <a:gd name="T0" fmla="*/ 0 w 20"/>
                <a:gd name="T1" fmla="*/ 0 h 571"/>
                <a:gd name="T2" fmla="*/ 0 w 20"/>
                <a:gd name="T3" fmla="*/ 571 h 571"/>
              </a:gdLst>
              <a:ahLst/>
              <a:cxnLst>
                <a:cxn ang="0">
                  <a:pos x="T0" y="T1"/>
                </a:cxn>
                <a:cxn ang="0">
                  <a:pos x="T2" y="T3"/>
                </a:cxn>
              </a:cxnLst>
              <a:rect l="0" t="0" r="r" b="b"/>
              <a:pathLst>
                <a:path w="20" h="571">
                  <a:moveTo>
                    <a:pt x="0" y="0"/>
                  </a:moveTo>
                  <a:lnTo>
                    <a:pt x="0" y="571"/>
                  </a:lnTo>
                </a:path>
              </a:pathLst>
            </a:custGeom>
            <a:noFill/>
            <a:ln w="13461">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AU"/>
            </a:p>
          </p:txBody>
        </p:sp>
        <p:sp>
          <p:nvSpPr>
            <p:cNvPr id="437" name="Freeform 436"/>
            <p:cNvSpPr>
              <a:spLocks/>
            </p:cNvSpPr>
            <p:nvPr/>
          </p:nvSpPr>
          <p:spPr bwMode="auto">
            <a:xfrm>
              <a:off x="4253" y="2263"/>
              <a:ext cx="269" cy="75"/>
            </a:xfrm>
            <a:custGeom>
              <a:avLst/>
              <a:gdLst>
                <a:gd name="T0" fmla="*/ 220 w 269"/>
                <a:gd name="T1" fmla="*/ 0 h 75"/>
                <a:gd name="T2" fmla="*/ 0 w 269"/>
                <a:gd name="T3" fmla="*/ 74 h 75"/>
                <a:gd name="T4" fmla="*/ 268 w 269"/>
                <a:gd name="T5" fmla="*/ 26 h 75"/>
                <a:gd name="T6" fmla="*/ 220 w 269"/>
                <a:gd name="T7" fmla="*/ 0 h 75"/>
              </a:gdLst>
              <a:ahLst/>
              <a:cxnLst>
                <a:cxn ang="0">
                  <a:pos x="T0" y="T1"/>
                </a:cxn>
                <a:cxn ang="0">
                  <a:pos x="T2" y="T3"/>
                </a:cxn>
                <a:cxn ang="0">
                  <a:pos x="T4" y="T5"/>
                </a:cxn>
                <a:cxn ang="0">
                  <a:pos x="T6" y="T7"/>
                </a:cxn>
              </a:cxnLst>
              <a:rect l="0" t="0" r="r" b="b"/>
              <a:pathLst>
                <a:path w="269" h="75">
                  <a:moveTo>
                    <a:pt x="220" y="0"/>
                  </a:moveTo>
                  <a:lnTo>
                    <a:pt x="0" y="74"/>
                  </a:lnTo>
                  <a:lnTo>
                    <a:pt x="268" y="26"/>
                  </a:lnTo>
                  <a:lnTo>
                    <a:pt x="220"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38" name="Freeform 437"/>
            <p:cNvSpPr>
              <a:spLocks/>
            </p:cNvSpPr>
            <p:nvPr/>
          </p:nvSpPr>
          <p:spPr bwMode="auto">
            <a:xfrm>
              <a:off x="4250" y="2258"/>
              <a:ext cx="226" cy="84"/>
            </a:xfrm>
            <a:custGeom>
              <a:avLst/>
              <a:gdLst>
                <a:gd name="T0" fmla="*/ 225 w 226"/>
                <a:gd name="T1" fmla="*/ 0 h 84"/>
                <a:gd name="T2" fmla="*/ 223 w 226"/>
                <a:gd name="T3" fmla="*/ 0 h 84"/>
                <a:gd name="T4" fmla="*/ 0 w 226"/>
                <a:gd name="T5" fmla="*/ 74 h 84"/>
                <a:gd name="T6" fmla="*/ 4 w 226"/>
                <a:gd name="T7" fmla="*/ 83 h 84"/>
                <a:gd name="T8" fmla="*/ 225 w 226"/>
                <a:gd name="T9" fmla="*/ 9 h 84"/>
                <a:gd name="T10" fmla="*/ 225 w 226"/>
                <a:gd name="T11" fmla="*/ 0 h 84"/>
              </a:gdLst>
              <a:ahLst/>
              <a:cxnLst>
                <a:cxn ang="0">
                  <a:pos x="T0" y="T1"/>
                </a:cxn>
                <a:cxn ang="0">
                  <a:pos x="T2" y="T3"/>
                </a:cxn>
                <a:cxn ang="0">
                  <a:pos x="T4" y="T5"/>
                </a:cxn>
                <a:cxn ang="0">
                  <a:pos x="T6" y="T7"/>
                </a:cxn>
                <a:cxn ang="0">
                  <a:pos x="T8" y="T9"/>
                </a:cxn>
                <a:cxn ang="0">
                  <a:pos x="T10" y="T11"/>
                </a:cxn>
              </a:cxnLst>
              <a:rect l="0" t="0" r="r" b="b"/>
              <a:pathLst>
                <a:path w="226" h="84">
                  <a:moveTo>
                    <a:pt x="225" y="0"/>
                  </a:moveTo>
                  <a:lnTo>
                    <a:pt x="223" y="0"/>
                  </a:lnTo>
                  <a:lnTo>
                    <a:pt x="0" y="74"/>
                  </a:lnTo>
                  <a:lnTo>
                    <a:pt x="4" y="83"/>
                  </a:lnTo>
                  <a:lnTo>
                    <a:pt x="225" y="9"/>
                  </a:lnTo>
                  <a:lnTo>
                    <a:pt x="225"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39" name="Freeform 438"/>
            <p:cNvSpPr>
              <a:spLocks/>
            </p:cNvSpPr>
            <p:nvPr/>
          </p:nvSpPr>
          <p:spPr bwMode="auto">
            <a:xfrm>
              <a:off x="4471" y="2258"/>
              <a:ext cx="58" cy="36"/>
            </a:xfrm>
            <a:custGeom>
              <a:avLst/>
              <a:gdLst>
                <a:gd name="T0" fmla="*/ 4 w 58"/>
                <a:gd name="T1" fmla="*/ 0 h 36"/>
                <a:gd name="T2" fmla="*/ 0 w 58"/>
                <a:gd name="T3" fmla="*/ 9 h 36"/>
                <a:gd name="T4" fmla="*/ 48 w 58"/>
                <a:gd name="T5" fmla="*/ 36 h 36"/>
                <a:gd name="T6" fmla="*/ 55 w 58"/>
                <a:gd name="T7" fmla="*/ 36 h 36"/>
                <a:gd name="T8" fmla="*/ 57 w 58"/>
                <a:gd name="T9" fmla="*/ 28 h 36"/>
                <a:gd name="T10" fmla="*/ 4 w 58"/>
                <a:gd name="T11" fmla="*/ 0 h 36"/>
              </a:gdLst>
              <a:ahLst/>
              <a:cxnLst>
                <a:cxn ang="0">
                  <a:pos x="T0" y="T1"/>
                </a:cxn>
                <a:cxn ang="0">
                  <a:pos x="T2" y="T3"/>
                </a:cxn>
                <a:cxn ang="0">
                  <a:pos x="T4" y="T5"/>
                </a:cxn>
                <a:cxn ang="0">
                  <a:pos x="T6" y="T7"/>
                </a:cxn>
                <a:cxn ang="0">
                  <a:pos x="T8" y="T9"/>
                </a:cxn>
                <a:cxn ang="0">
                  <a:pos x="T10" y="T11"/>
                </a:cxn>
              </a:cxnLst>
              <a:rect l="0" t="0" r="r" b="b"/>
              <a:pathLst>
                <a:path w="58" h="36">
                  <a:moveTo>
                    <a:pt x="4" y="0"/>
                  </a:moveTo>
                  <a:lnTo>
                    <a:pt x="0" y="9"/>
                  </a:lnTo>
                  <a:lnTo>
                    <a:pt x="48" y="36"/>
                  </a:lnTo>
                  <a:lnTo>
                    <a:pt x="55" y="36"/>
                  </a:lnTo>
                  <a:lnTo>
                    <a:pt x="57" y="28"/>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40" name="Freeform 439"/>
            <p:cNvSpPr>
              <a:spLocks/>
            </p:cNvSpPr>
            <p:nvPr/>
          </p:nvSpPr>
          <p:spPr bwMode="auto">
            <a:xfrm>
              <a:off x="4246" y="2285"/>
              <a:ext cx="276" cy="57"/>
            </a:xfrm>
            <a:custGeom>
              <a:avLst/>
              <a:gdLst>
                <a:gd name="T0" fmla="*/ 276 w 276"/>
                <a:gd name="T1" fmla="*/ 0 h 57"/>
                <a:gd name="T2" fmla="*/ 7 w 276"/>
                <a:gd name="T3" fmla="*/ 47 h 57"/>
                <a:gd name="T4" fmla="*/ 4 w 276"/>
                <a:gd name="T5" fmla="*/ 47 h 57"/>
                <a:gd name="T6" fmla="*/ 0 w 276"/>
                <a:gd name="T7" fmla="*/ 50 h 57"/>
                <a:gd name="T8" fmla="*/ 2 w 276"/>
                <a:gd name="T9" fmla="*/ 57 h 57"/>
                <a:gd name="T10" fmla="*/ 276 w 276"/>
                <a:gd name="T11" fmla="*/ 9 h 57"/>
                <a:gd name="T12" fmla="*/ 276 w 276"/>
                <a:gd name="T13" fmla="*/ 0 h 57"/>
              </a:gdLst>
              <a:ahLst/>
              <a:cxnLst>
                <a:cxn ang="0">
                  <a:pos x="T0" y="T1"/>
                </a:cxn>
                <a:cxn ang="0">
                  <a:pos x="T2" y="T3"/>
                </a:cxn>
                <a:cxn ang="0">
                  <a:pos x="T4" y="T5"/>
                </a:cxn>
                <a:cxn ang="0">
                  <a:pos x="T6" y="T7"/>
                </a:cxn>
                <a:cxn ang="0">
                  <a:pos x="T8" y="T9"/>
                </a:cxn>
                <a:cxn ang="0">
                  <a:pos x="T10" y="T11"/>
                </a:cxn>
                <a:cxn ang="0">
                  <a:pos x="T12" y="T13"/>
                </a:cxn>
              </a:cxnLst>
              <a:rect l="0" t="0" r="r" b="b"/>
              <a:pathLst>
                <a:path w="276" h="57">
                  <a:moveTo>
                    <a:pt x="276" y="0"/>
                  </a:moveTo>
                  <a:lnTo>
                    <a:pt x="7" y="47"/>
                  </a:lnTo>
                  <a:lnTo>
                    <a:pt x="4" y="47"/>
                  </a:lnTo>
                  <a:lnTo>
                    <a:pt x="0" y="50"/>
                  </a:lnTo>
                  <a:lnTo>
                    <a:pt x="2" y="57"/>
                  </a:lnTo>
                  <a:lnTo>
                    <a:pt x="276" y="9"/>
                  </a:lnTo>
                  <a:lnTo>
                    <a:pt x="276"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41" name="Freeform 440"/>
            <p:cNvSpPr>
              <a:spLocks/>
            </p:cNvSpPr>
            <p:nvPr/>
          </p:nvSpPr>
          <p:spPr bwMode="auto">
            <a:xfrm>
              <a:off x="8352" y="885"/>
              <a:ext cx="161" cy="77"/>
            </a:xfrm>
            <a:custGeom>
              <a:avLst/>
              <a:gdLst>
                <a:gd name="T0" fmla="*/ 160 w 161"/>
                <a:gd name="T1" fmla="*/ 0 h 77"/>
                <a:gd name="T2" fmla="*/ 0 w 161"/>
                <a:gd name="T3" fmla="*/ 55 h 77"/>
                <a:gd name="T4" fmla="*/ 57 w 161"/>
                <a:gd name="T5" fmla="*/ 76 h 77"/>
                <a:gd name="T6" fmla="*/ 160 w 161"/>
                <a:gd name="T7" fmla="*/ 0 h 77"/>
              </a:gdLst>
              <a:ahLst/>
              <a:cxnLst>
                <a:cxn ang="0">
                  <a:pos x="T0" y="T1"/>
                </a:cxn>
                <a:cxn ang="0">
                  <a:pos x="T2" y="T3"/>
                </a:cxn>
                <a:cxn ang="0">
                  <a:pos x="T4" y="T5"/>
                </a:cxn>
                <a:cxn ang="0">
                  <a:pos x="T6" y="T7"/>
                </a:cxn>
              </a:cxnLst>
              <a:rect l="0" t="0" r="r" b="b"/>
              <a:pathLst>
                <a:path w="161" h="77">
                  <a:moveTo>
                    <a:pt x="160" y="0"/>
                  </a:moveTo>
                  <a:lnTo>
                    <a:pt x="0" y="55"/>
                  </a:lnTo>
                  <a:lnTo>
                    <a:pt x="57" y="76"/>
                  </a:lnTo>
                  <a:lnTo>
                    <a:pt x="160"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42" name="Freeform 441"/>
            <p:cNvSpPr>
              <a:spLocks/>
            </p:cNvSpPr>
            <p:nvPr/>
          </p:nvSpPr>
          <p:spPr bwMode="auto">
            <a:xfrm>
              <a:off x="8345" y="881"/>
              <a:ext cx="170" cy="65"/>
            </a:xfrm>
            <a:custGeom>
              <a:avLst/>
              <a:gdLst>
                <a:gd name="T0" fmla="*/ 165 w 170"/>
                <a:gd name="T1" fmla="*/ 0 h 65"/>
                <a:gd name="T2" fmla="*/ 0 w 170"/>
                <a:gd name="T3" fmla="*/ 57 h 65"/>
                <a:gd name="T4" fmla="*/ 0 w 170"/>
                <a:gd name="T5" fmla="*/ 62 h 65"/>
                <a:gd name="T6" fmla="*/ 4 w 170"/>
                <a:gd name="T7" fmla="*/ 64 h 65"/>
                <a:gd name="T8" fmla="*/ 9 w 170"/>
                <a:gd name="T9" fmla="*/ 64 h 65"/>
                <a:gd name="T10" fmla="*/ 170 w 170"/>
                <a:gd name="T11" fmla="*/ 9 h 65"/>
                <a:gd name="T12" fmla="*/ 165 w 170"/>
                <a:gd name="T13" fmla="*/ 0 h 65"/>
              </a:gdLst>
              <a:ahLst/>
              <a:cxnLst>
                <a:cxn ang="0">
                  <a:pos x="T0" y="T1"/>
                </a:cxn>
                <a:cxn ang="0">
                  <a:pos x="T2" y="T3"/>
                </a:cxn>
                <a:cxn ang="0">
                  <a:pos x="T4" y="T5"/>
                </a:cxn>
                <a:cxn ang="0">
                  <a:pos x="T6" y="T7"/>
                </a:cxn>
                <a:cxn ang="0">
                  <a:pos x="T8" y="T9"/>
                </a:cxn>
                <a:cxn ang="0">
                  <a:pos x="T10" y="T11"/>
                </a:cxn>
                <a:cxn ang="0">
                  <a:pos x="T12" y="T13"/>
                </a:cxn>
              </a:cxnLst>
              <a:rect l="0" t="0" r="r" b="b"/>
              <a:pathLst>
                <a:path w="170" h="65">
                  <a:moveTo>
                    <a:pt x="165" y="0"/>
                  </a:moveTo>
                  <a:lnTo>
                    <a:pt x="0" y="57"/>
                  </a:lnTo>
                  <a:lnTo>
                    <a:pt x="0" y="62"/>
                  </a:lnTo>
                  <a:lnTo>
                    <a:pt x="4" y="64"/>
                  </a:lnTo>
                  <a:lnTo>
                    <a:pt x="9" y="64"/>
                  </a:lnTo>
                  <a:lnTo>
                    <a:pt x="170" y="9"/>
                  </a:lnTo>
                  <a:lnTo>
                    <a:pt x="165"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43" name="Freeform 442"/>
            <p:cNvSpPr>
              <a:spLocks/>
            </p:cNvSpPr>
            <p:nvPr/>
          </p:nvSpPr>
          <p:spPr bwMode="auto">
            <a:xfrm>
              <a:off x="8350" y="936"/>
              <a:ext cx="62" cy="31"/>
            </a:xfrm>
            <a:custGeom>
              <a:avLst/>
              <a:gdLst>
                <a:gd name="T0" fmla="*/ 4 w 62"/>
                <a:gd name="T1" fmla="*/ 0 h 31"/>
                <a:gd name="T2" fmla="*/ 0 w 62"/>
                <a:gd name="T3" fmla="*/ 9 h 31"/>
                <a:gd name="T4" fmla="*/ 60 w 62"/>
                <a:gd name="T5" fmla="*/ 31 h 31"/>
                <a:gd name="T6" fmla="*/ 62 w 62"/>
                <a:gd name="T7" fmla="*/ 31 h 31"/>
                <a:gd name="T8" fmla="*/ 62 w 62"/>
                <a:gd name="T9" fmla="*/ 21 h 31"/>
                <a:gd name="T10" fmla="*/ 4 w 62"/>
                <a:gd name="T11" fmla="*/ 0 h 31"/>
              </a:gdLst>
              <a:ahLst/>
              <a:cxnLst>
                <a:cxn ang="0">
                  <a:pos x="T0" y="T1"/>
                </a:cxn>
                <a:cxn ang="0">
                  <a:pos x="T2" y="T3"/>
                </a:cxn>
                <a:cxn ang="0">
                  <a:pos x="T4" y="T5"/>
                </a:cxn>
                <a:cxn ang="0">
                  <a:pos x="T6" y="T7"/>
                </a:cxn>
                <a:cxn ang="0">
                  <a:pos x="T8" y="T9"/>
                </a:cxn>
                <a:cxn ang="0">
                  <a:pos x="T10" y="T11"/>
                </a:cxn>
              </a:cxnLst>
              <a:rect l="0" t="0" r="r" b="b"/>
              <a:pathLst>
                <a:path w="62" h="31">
                  <a:moveTo>
                    <a:pt x="4" y="0"/>
                  </a:moveTo>
                  <a:lnTo>
                    <a:pt x="0" y="9"/>
                  </a:lnTo>
                  <a:lnTo>
                    <a:pt x="60" y="31"/>
                  </a:lnTo>
                  <a:lnTo>
                    <a:pt x="62" y="31"/>
                  </a:lnTo>
                  <a:lnTo>
                    <a:pt x="62" y="21"/>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44" name="Freeform 443"/>
            <p:cNvSpPr>
              <a:spLocks/>
            </p:cNvSpPr>
            <p:nvPr/>
          </p:nvSpPr>
          <p:spPr bwMode="auto">
            <a:xfrm>
              <a:off x="8407" y="878"/>
              <a:ext cx="113" cy="89"/>
            </a:xfrm>
            <a:custGeom>
              <a:avLst/>
              <a:gdLst>
                <a:gd name="T0" fmla="*/ 108 w 113"/>
                <a:gd name="T1" fmla="*/ 0 h 89"/>
                <a:gd name="T2" fmla="*/ 103 w 113"/>
                <a:gd name="T3" fmla="*/ 2 h 89"/>
                <a:gd name="T4" fmla="*/ 0 w 113"/>
                <a:gd name="T5" fmla="*/ 79 h 89"/>
                <a:gd name="T6" fmla="*/ 4 w 113"/>
                <a:gd name="T7" fmla="*/ 88 h 89"/>
                <a:gd name="T8" fmla="*/ 112 w 113"/>
                <a:gd name="T9" fmla="*/ 7 h 89"/>
                <a:gd name="T10" fmla="*/ 108 w 113"/>
                <a:gd name="T11" fmla="*/ 0 h 89"/>
              </a:gdLst>
              <a:ahLst/>
              <a:cxnLst>
                <a:cxn ang="0">
                  <a:pos x="T0" y="T1"/>
                </a:cxn>
                <a:cxn ang="0">
                  <a:pos x="T2" y="T3"/>
                </a:cxn>
                <a:cxn ang="0">
                  <a:pos x="T4" y="T5"/>
                </a:cxn>
                <a:cxn ang="0">
                  <a:pos x="T6" y="T7"/>
                </a:cxn>
                <a:cxn ang="0">
                  <a:pos x="T8" y="T9"/>
                </a:cxn>
                <a:cxn ang="0">
                  <a:pos x="T10" y="T11"/>
                </a:cxn>
              </a:cxnLst>
              <a:rect l="0" t="0" r="r" b="b"/>
              <a:pathLst>
                <a:path w="113" h="89">
                  <a:moveTo>
                    <a:pt x="108" y="0"/>
                  </a:moveTo>
                  <a:lnTo>
                    <a:pt x="103" y="2"/>
                  </a:lnTo>
                  <a:lnTo>
                    <a:pt x="0" y="79"/>
                  </a:lnTo>
                  <a:lnTo>
                    <a:pt x="4" y="88"/>
                  </a:lnTo>
                  <a:lnTo>
                    <a:pt x="112" y="7"/>
                  </a:lnTo>
                  <a:lnTo>
                    <a:pt x="108"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sp>
        <p:nvSpPr>
          <p:cNvPr id="22" name="Rectangle 499"/>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AU"/>
          </a:p>
        </p:txBody>
      </p:sp>
      <p:sp>
        <p:nvSpPr>
          <p:cNvPr id="500" name="Rectangle 500"/>
          <p:cNvSpPr>
            <a:spLocks noChangeArrowheads="1"/>
          </p:cNvSpPr>
          <p:nvPr/>
        </p:nvSpPr>
        <p:spPr bwMode="auto">
          <a:xfrm>
            <a:off x="0" y="593725"/>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01" name="Rectangle 501"/>
          <p:cNvSpPr>
            <a:spLocks noChangeArrowheads="1"/>
          </p:cNvSpPr>
          <p:nvPr/>
        </p:nvSpPr>
        <p:spPr bwMode="auto">
          <a:xfrm>
            <a:off x="0" y="593725"/>
            <a:ext cx="0" cy="0"/>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endParaRPr lang="en-AU"/>
          </a:p>
        </p:txBody>
      </p:sp>
      <p:sp>
        <p:nvSpPr>
          <p:cNvPr id="502" name="Rectangle 503"/>
          <p:cNvSpPr>
            <a:spLocks noChangeArrowheads="1"/>
          </p:cNvSpPr>
          <p:nvPr/>
        </p:nvSpPr>
        <p:spPr bwMode="auto">
          <a:xfrm>
            <a:off x="0" y="3795713"/>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03" name="Rectangle 502"/>
          <p:cNvSpPr/>
          <p:nvPr/>
        </p:nvSpPr>
        <p:spPr>
          <a:xfrm>
            <a:off x="120014" y="3140968"/>
            <a:ext cx="8412425" cy="923330"/>
          </a:xfrm>
          <a:prstGeom prst="rect">
            <a:avLst/>
          </a:prstGeom>
        </p:spPr>
        <p:txBody>
          <a:bodyPr wrap="square">
            <a:spAutoFit/>
          </a:bodyPr>
          <a:lstStyle/>
          <a:p>
            <a:r>
              <a:rPr lang="en-AU" dirty="0"/>
              <a:t>Step 5:    By sighting in the intermediate profiles from one end, fix profile boards on the</a:t>
            </a:r>
          </a:p>
          <a:p>
            <a:r>
              <a:rPr lang="en-AU" dirty="0"/>
              <a:t>intermediate ranging rods along the centre line so that they are all at the same level.</a:t>
            </a:r>
          </a:p>
          <a:p>
            <a:r>
              <a:rPr lang="en-AU" dirty="0"/>
              <a:t> </a:t>
            </a:r>
          </a:p>
        </p:txBody>
      </p:sp>
      <p:pic>
        <p:nvPicPr>
          <p:cNvPr id="505" name="Picture 504"/>
          <p:cNvPicPr/>
          <p:nvPr/>
        </p:nvPicPr>
        <p:blipFill>
          <a:blip r:embed="rId3">
            <a:extLst>
              <a:ext uri="{28A0092B-C50C-407E-A947-70E740481C1C}">
                <a14:useLocalDpi xmlns:a14="http://schemas.microsoft.com/office/drawing/2010/main" val="0"/>
              </a:ext>
            </a:extLst>
          </a:blip>
          <a:srcRect/>
          <a:stretch>
            <a:fillRect/>
          </a:stretch>
        </p:blipFill>
        <p:spPr bwMode="auto">
          <a:xfrm>
            <a:off x="871650" y="4053412"/>
            <a:ext cx="7300750" cy="2327916"/>
          </a:xfrm>
          <a:prstGeom prst="rect">
            <a:avLst/>
          </a:prstGeom>
          <a:noFill/>
          <a:ln>
            <a:noFill/>
          </a:ln>
        </p:spPr>
      </p:pic>
    </p:spTree>
    <p:extLst>
      <p:ext uri="{BB962C8B-B14F-4D97-AF65-F5344CB8AC3E}">
        <p14:creationId xmlns:p14="http://schemas.microsoft.com/office/powerpoint/2010/main" val="405636414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11560" y="476673"/>
            <a:ext cx="8208912" cy="3970318"/>
          </a:xfrm>
          <a:prstGeom prst="rect">
            <a:avLst/>
          </a:prstGeom>
        </p:spPr>
        <p:txBody>
          <a:bodyPr wrap="square">
            <a:spAutoFit/>
          </a:bodyPr>
          <a:lstStyle/>
          <a:p>
            <a:r>
              <a:rPr lang="en-AU" b="1" dirty="0" smtClean="0"/>
              <a:t>Typical Cross Section</a:t>
            </a:r>
          </a:p>
          <a:p>
            <a:r>
              <a:rPr lang="en-AU" dirty="0" smtClean="0"/>
              <a:t>• Road width</a:t>
            </a:r>
          </a:p>
          <a:p>
            <a:r>
              <a:rPr lang="en-AU" dirty="0" smtClean="0"/>
              <a:t>• Maximum earth side slopes</a:t>
            </a:r>
          </a:p>
          <a:p>
            <a:r>
              <a:rPr lang="en-AU" dirty="0" smtClean="0"/>
              <a:t>• Pavement width</a:t>
            </a:r>
          </a:p>
          <a:p>
            <a:r>
              <a:rPr lang="en-AU" dirty="0" smtClean="0"/>
              <a:t>• Layer thickness</a:t>
            </a:r>
          </a:p>
          <a:p>
            <a:r>
              <a:rPr lang="en-AU" dirty="0" smtClean="0"/>
              <a:t>• Ditch details</a:t>
            </a:r>
          </a:p>
          <a:p>
            <a:r>
              <a:rPr lang="en-AU" dirty="0" smtClean="0"/>
              <a:t>• Width cleared of vegetation</a:t>
            </a:r>
          </a:p>
          <a:p>
            <a:endParaRPr lang="en-AU" dirty="0" smtClean="0"/>
          </a:p>
          <a:p>
            <a:r>
              <a:rPr lang="en-AU" b="1" dirty="0" smtClean="0"/>
              <a:t>Typical Structural Design</a:t>
            </a:r>
          </a:p>
          <a:p>
            <a:r>
              <a:rPr lang="en-AU" dirty="0" smtClean="0"/>
              <a:t>• River crossings</a:t>
            </a:r>
          </a:p>
          <a:p>
            <a:r>
              <a:rPr lang="en-AU" dirty="0" smtClean="0"/>
              <a:t>• Culverts</a:t>
            </a:r>
          </a:p>
          <a:p>
            <a:r>
              <a:rPr lang="en-AU" dirty="0" smtClean="0"/>
              <a:t>• Drifts</a:t>
            </a:r>
          </a:p>
          <a:p>
            <a:r>
              <a:rPr lang="en-AU" dirty="0" smtClean="0"/>
              <a:t>• Retaining walls</a:t>
            </a:r>
          </a:p>
          <a:p>
            <a:r>
              <a:rPr lang="en-AU" dirty="0" smtClean="0"/>
              <a:t>• Soil protection measures</a:t>
            </a:r>
            <a:endParaRPr lang="en-AU" dirty="0"/>
          </a:p>
        </p:txBody>
      </p:sp>
    </p:spTree>
    <p:extLst>
      <p:ext uri="{BB962C8B-B14F-4D97-AF65-F5344CB8AC3E}">
        <p14:creationId xmlns:p14="http://schemas.microsoft.com/office/powerpoint/2010/main" val="2069387152"/>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79512" y="260649"/>
            <a:ext cx="8712968" cy="2308324"/>
          </a:xfrm>
          <a:prstGeom prst="rect">
            <a:avLst/>
          </a:prstGeom>
        </p:spPr>
        <p:txBody>
          <a:bodyPr wrap="square">
            <a:spAutoFit/>
          </a:bodyPr>
          <a:lstStyle/>
          <a:p>
            <a:r>
              <a:rPr lang="en-AU" dirty="0"/>
              <a:t>Step 6:    Check the height of each profile board above the ground level.  If the height is</a:t>
            </a:r>
          </a:p>
          <a:p>
            <a:r>
              <a:rPr lang="en-AU" dirty="0"/>
              <a:t>approximately 1m, there is no need to adjust them and you can use the level of the profile as it is.</a:t>
            </a:r>
          </a:p>
          <a:p>
            <a:r>
              <a:rPr lang="en-AU" dirty="0"/>
              <a:t> </a:t>
            </a:r>
          </a:p>
          <a:p>
            <a:r>
              <a:rPr lang="en-AU" dirty="0"/>
              <a:t>If the height of the profile boards is greater or less than 1m by 10cm, then inspect the line.  There may be humps or depressions along the line.  The set out line will in most cases smooth out these variations.  However, it may be that the set out line is over a hill or a dip in the terrain.  In such cases</a:t>
            </a:r>
          </a:p>
        </p:txBody>
      </p:sp>
      <p:sp>
        <p:nvSpPr>
          <p:cNvPr id="3" name="Rectangle 2"/>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AU"/>
          </a:p>
        </p:txBody>
      </p:sp>
      <p:pic>
        <p:nvPicPr>
          <p:cNvPr id="12289" name="Picture 325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71600" y="2780928"/>
            <a:ext cx="7311771" cy="1800200"/>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p:cNvSpPr>
            <a:spLocks noChangeArrowheads="1"/>
          </p:cNvSpPr>
          <p:nvPr/>
        </p:nvSpPr>
        <p:spPr bwMode="auto">
          <a:xfrm>
            <a:off x="0" y="184785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 name="Rectangle 4"/>
          <p:cNvSpPr/>
          <p:nvPr/>
        </p:nvSpPr>
        <p:spPr>
          <a:xfrm>
            <a:off x="2987824" y="2199641"/>
            <a:ext cx="2502673" cy="369332"/>
          </a:xfrm>
          <a:prstGeom prst="rect">
            <a:avLst/>
          </a:prstGeom>
        </p:spPr>
        <p:txBody>
          <a:bodyPr wrap="none">
            <a:spAutoFit/>
          </a:bodyPr>
          <a:lstStyle/>
          <a:p>
            <a:r>
              <a:rPr lang="en-AU" dirty="0"/>
              <a:t>in the two figures below.</a:t>
            </a:r>
          </a:p>
        </p:txBody>
      </p:sp>
      <p:sp>
        <p:nvSpPr>
          <p:cNvPr id="6" name="Rectangle 5"/>
          <p:cNvSpPr/>
          <p:nvPr/>
        </p:nvSpPr>
        <p:spPr>
          <a:xfrm>
            <a:off x="323528" y="4437112"/>
            <a:ext cx="8496943" cy="923330"/>
          </a:xfrm>
          <a:prstGeom prst="rect">
            <a:avLst/>
          </a:prstGeom>
        </p:spPr>
        <p:txBody>
          <a:bodyPr wrap="square">
            <a:spAutoFit/>
          </a:bodyPr>
          <a:lstStyle/>
          <a:p>
            <a:r>
              <a:rPr lang="en-AU" dirty="0"/>
              <a:t>Adjust the profile at position D so that it is 1m above the ground and then lift </a:t>
            </a:r>
            <a:r>
              <a:rPr lang="en-AU" dirty="0" smtClean="0"/>
              <a:t>the profiles </a:t>
            </a:r>
            <a:r>
              <a:rPr lang="en-AU" dirty="0"/>
              <a:t>at B, C and E to sight in line with the profiles at A to D and D to F. </a:t>
            </a:r>
            <a:r>
              <a:rPr lang="en-AU" dirty="0" smtClean="0"/>
              <a:t>This exercise </a:t>
            </a:r>
            <a:r>
              <a:rPr lang="en-AU" dirty="0"/>
              <a:t>will reduce the amount of excavation works.</a:t>
            </a:r>
          </a:p>
        </p:txBody>
      </p:sp>
      <p:sp>
        <p:nvSpPr>
          <p:cNvPr id="7" name="Rectangle 5"/>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AU"/>
          </a:p>
        </p:txBody>
      </p:sp>
      <p:pic>
        <p:nvPicPr>
          <p:cNvPr id="12292" name="Picture 325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81672" y="5157192"/>
            <a:ext cx="6459422" cy="1584176"/>
          </a:xfrm>
          <a:prstGeom prst="rect">
            <a:avLst/>
          </a:prstGeom>
          <a:noFill/>
          <a:extLst>
            <a:ext uri="{909E8E84-426E-40DD-AFC4-6F175D3DCCD1}">
              <a14:hiddenFill xmlns:a14="http://schemas.microsoft.com/office/drawing/2010/main">
                <a:solidFill>
                  <a:srgbClr val="FFFFFF"/>
                </a:solidFill>
              </a14:hiddenFill>
            </a:ext>
          </a:extLst>
        </p:spPr>
      </p:pic>
      <p:sp>
        <p:nvSpPr>
          <p:cNvPr id="8" name="Rectangle 6"/>
          <p:cNvSpPr>
            <a:spLocks noChangeArrowheads="1"/>
          </p:cNvSpPr>
          <p:nvPr/>
        </p:nvSpPr>
        <p:spPr bwMode="auto">
          <a:xfrm>
            <a:off x="73025" y="1849438"/>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val="1458579993"/>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39552" y="260648"/>
            <a:ext cx="7344816" cy="2031325"/>
          </a:xfrm>
          <a:prstGeom prst="rect">
            <a:avLst/>
          </a:prstGeom>
        </p:spPr>
        <p:txBody>
          <a:bodyPr wrap="square">
            <a:spAutoFit/>
          </a:bodyPr>
          <a:lstStyle/>
          <a:p>
            <a:r>
              <a:rPr lang="en-AU" dirty="0"/>
              <a:t>General Rules</a:t>
            </a:r>
          </a:p>
          <a:p>
            <a:r>
              <a:rPr lang="en-AU" dirty="0"/>
              <a:t> </a:t>
            </a:r>
          </a:p>
          <a:p>
            <a:r>
              <a:rPr lang="en-AU" dirty="0"/>
              <a:t>1. It is better to lift profiles than to drop them.</a:t>
            </a:r>
          </a:p>
          <a:p>
            <a:r>
              <a:rPr lang="en-AU" dirty="0"/>
              <a:t>2. Try to keep lifts and drops less than 10cm.</a:t>
            </a:r>
          </a:p>
          <a:p>
            <a:r>
              <a:rPr lang="en-AU" dirty="0"/>
              <a:t>3. Try to match the road levels to the terrain.</a:t>
            </a:r>
          </a:p>
          <a:p>
            <a:r>
              <a:rPr lang="en-AU" dirty="0"/>
              <a:t>4. Use the profiles to get a picture of the vertical road alignment.</a:t>
            </a:r>
          </a:p>
          <a:p>
            <a:r>
              <a:rPr lang="en-AU" dirty="0"/>
              <a:t>.</a:t>
            </a:r>
          </a:p>
        </p:txBody>
      </p:sp>
      <p:sp>
        <p:nvSpPr>
          <p:cNvPr id="3" name="Rectangle 2"/>
          <p:cNvSpPr/>
          <p:nvPr/>
        </p:nvSpPr>
        <p:spPr>
          <a:xfrm>
            <a:off x="611560" y="2291973"/>
            <a:ext cx="7920880" cy="923330"/>
          </a:xfrm>
          <a:prstGeom prst="rect">
            <a:avLst/>
          </a:prstGeom>
        </p:spPr>
        <p:txBody>
          <a:bodyPr wrap="square">
            <a:spAutoFit/>
          </a:bodyPr>
          <a:lstStyle/>
          <a:p>
            <a:r>
              <a:rPr lang="en-AU" dirty="0"/>
              <a:t>Before starting on the next step, make sure that the side drains can be emptied.  It is important to spend time on this step to get the levels right.  All other levels will be set out based on the profiles along the centre line of the road.</a:t>
            </a:r>
          </a:p>
        </p:txBody>
      </p:sp>
      <p:sp>
        <p:nvSpPr>
          <p:cNvPr id="4" name="Rectangle 3"/>
          <p:cNvSpPr/>
          <p:nvPr/>
        </p:nvSpPr>
        <p:spPr>
          <a:xfrm>
            <a:off x="395536" y="3231275"/>
            <a:ext cx="8496944" cy="2862322"/>
          </a:xfrm>
          <a:prstGeom prst="rect">
            <a:avLst/>
          </a:prstGeom>
        </p:spPr>
        <p:txBody>
          <a:bodyPr wrap="square">
            <a:spAutoFit/>
          </a:bodyPr>
          <a:lstStyle/>
          <a:p>
            <a:r>
              <a:rPr lang="en-AU" dirty="0"/>
              <a:t>Step 7:    </a:t>
            </a:r>
          </a:p>
          <a:p>
            <a:r>
              <a:rPr lang="en-AU" dirty="0"/>
              <a:t> </a:t>
            </a:r>
          </a:p>
          <a:p>
            <a:r>
              <a:rPr lang="en-AU" dirty="0"/>
              <a:t>Transfer the levels to the ranging rods at the outer end of the side drains.  Start with</a:t>
            </a:r>
          </a:p>
          <a:p>
            <a:r>
              <a:rPr lang="en-AU" dirty="0"/>
              <a:t>the beginning of your road section.  Using a string and a line level, transfer the level of the profile board at the centre line to the ditches on the both sides of the road. Once the levels are set out with profile boards, mark the levels on pegs next to each ranging rod.</a:t>
            </a:r>
          </a:p>
          <a:p>
            <a:r>
              <a:rPr lang="en-AU" dirty="0"/>
              <a:t> </a:t>
            </a:r>
          </a:p>
          <a:p>
            <a:r>
              <a:rPr lang="en-AU" dirty="0"/>
              <a:t>Repeat this procedure for the same two ranging rods at the other end of the road section and for any intermediate profile along the centre line that was lifted or</a:t>
            </a:r>
          </a:p>
          <a:p>
            <a:r>
              <a:rPr lang="en-AU" dirty="0"/>
              <a:t>lowered to reduce excavation works.  Then, sight in the intermediate side drain levels.</a:t>
            </a:r>
          </a:p>
        </p:txBody>
      </p:sp>
    </p:spTree>
    <p:extLst>
      <p:ext uri="{BB962C8B-B14F-4D97-AF65-F5344CB8AC3E}">
        <p14:creationId xmlns:p14="http://schemas.microsoft.com/office/powerpoint/2010/main" val="790849726"/>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p:nvPr/>
        </p:nvPicPr>
        <p:blipFill>
          <a:blip r:embed="rId2">
            <a:extLst>
              <a:ext uri="{28A0092B-C50C-407E-A947-70E740481C1C}">
                <a14:useLocalDpi xmlns:a14="http://schemas.microsoft.com/office/drawing/2010/main" val="0"/>
              </a:ext>
            </a:extLst>
          </a:blip>
          <a:srcRect/>
          <a:stretch>
            <a:fillRect/>
          </a:stretch>
        </p:blipFill>
        <p:spPr bwMode="auto">
          <a:xfrm>
            <a:off x="611560" y="548680"/>
            <a:ext cx="6768752" cy="1872208"/>
          </a:xfrm>
          <a:prstGeom prst="rect">
            <a:avLst/>
          </a:prstGeom>
          <a:noFill/>
          <a:ln>
            <a:noFill/>
          </a:ln>
        </p:spPr>
      </p:pic>
      <p:sp>
        <p:nvSpPr>
          <p:cNvPr id="3" name="Rectangle 2"/>
          <p:cNvSpPr/>
          <p:nvPr/>
        </p:nvSpPr>
        <p:spPr>
          <a:xfrm>
            <a:off x="611560" y="2420888"/>
            <a:ext cx="7776864" cy="3416320"/>
          </a:xfrm>
          <a:prstGeom prst="rect">
            <a:avLst/>
          </a:prstGeom>
        </p:spPr>
        <p:txBody>
          <a:bodyPr wrap="square">
            <a:spAutoFit/>
          </a:bodyPr>
          <a:lstStyle/>
          <a:p>
            <a:r>
              <a:rPr lang="en-AU" dirty="0"/>
              <a:t>You will notice that the height of the drain profile on the low side of the centre line is more than 1m in most cases.  This is because we have started from higher grounds, and since the road is level, the lower side drains will be less deep.</a:t>
            </a:r>
          </a:p>
          <a:p>
            <a:r>
              <a:rPr lang="en-AU" dirty="0"/>
              <a:t> </a:t>
            </a:r>
          </a:p>
          <a:p>
            <a:r>
              <a:rPr lang="en-AU" dirty="0"/>
              <a:t>Step 8:    </a:t>
            </a:r>
          </a:p>
          <a:p>
            <a:r>
              <a:rPr lang="en-AU" dirty="0"/>
              <a:t> </a:t>
            </a:r>
          </a:p>
          <a:p>
            <a:r>
              <a:rPr lang="en-AU" dirty="0"/>
              <a:t>Mark the levels for the centre line on pegs placed next to the ranging rods along the centre line.  Now use the centre line profile boards to set out intermediate pegs placed at every 5 m along the centre line.  This is easily carried out with a 1m traveller.  Mark these pegs at the point where the bottom of the traveller touches the peg, when lined up with the profiles.  On all the centre line pegs, mark the level of the crest of the camber 0.25m above the 1m level on the pegs.</a:t>
            </a:r>
          </a:p>
        </p:txBody>
      </p:sp>
      <p:pic>
        <p:nvPicPr>
          <p:cNvPr id="4" name="Picture 3"/>
          <p:cNvPicPr/>
          <p:nvPr/>
        </p:nvPicPr>
        <p:blipFill>
          <a:blip r:embed="rId3">
            <a:extLst>
              <a:ext uri="{28A0092B-C50C-407E-A947-70E740481C1C}">
                <a14:useLocalDpi xmlns:a14="http://schemas.microsoft.com/office/drawing/2010/main" val="0"/>
              </a:ext>
            </a:extLst>
          </a:blip>
          <a:srcRect/>
          <a:stretch>
            <a:fillRect/>
          </a:stretch>
        </p:blipFill>
        <p:spPr bwMode="auto">
          <a:xfrm>
            <a:off x="8388424" y="4365104"/>
            <a:ext cx="466725" cy="1352550"/>
          </a:xfrm>
          <a:prstGeom prst="rect">
            <a:avLst/>
          </a:prstGeom>
          <a:noFill/>
          <a:ln>
            <a:noFill/>
          </a:ln>
        </p:spPr>
      </p:pic>
    </p:spTree>
    <p:extLst>
      <p:ext uri="{BB962C8B-B14F-4D97-AF65-F5344CB8AC3E}">
        <p14:creationId xmlns:p14="http://schemas.microsoft.com/office/powerpoint/2010/main" val="4095754851"/>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1520" y="260648"/>
            <a:ext cx="8136904" cy="1200329"/>
          </a:xfrm>
          <a:prstGeom prst="rect">
            <a:avLst/>
          </a:prstGeom>
        </p:spPr>
        <p:txBody>
          <a:bodyPr wrap="square">
            <a:spAutoFit/>
          </a:bodyPr>
          <a:lstStyle/>
          <a:p>
            <a:r>
              <a:rPr lang="en-AU" dirty="0"/>
              <a:t> </a:t>
            </a:r>
            <a:r>
              <a:rPr lang="en-AU" dirty="0" smtClean="0"/>
              <a:t>Step </a:t>
            </a:r>
            <a:r>
              <a:rPr lang="en-AU" dirty="0"/>
              <a:t>9:    </a:t>
            </a:r>
            <a:r>
              <a:rPr lang="en-AU" dirty="0" smtClean="0"/>
              <a:t>Place </a:t>
            </a:r>
            <a:r>
              <a:rPr lang="en-AU" dirty="0"/>
              <a:t>the levels of the shoulders along the road.  For this, it is useful to </a:t>
            </a:r>
            <a:r>
              <a:rPr lang="en-AU" dirty="0" smtClean="0"/>
              <a:t>have a </a:t>
            </a:r>
            <a:r>
              <a:rPr lang="en-AU" dirty="0"/>
              <a:t>traveller 1m high.  If we line up the traveller along the line between the two side drain profiles, the bottom of the traveller will show the correct level of the shoulder.</a:t>
            </a:r>
          </a:p>
          <a:p>
            <a:r>
              <a:rPr lang="en-AU" dirty="0"/>
              <a:t> </a:t>
            </a:r>
          </a:p>
        </p:txBody>
      </p:sp>
      <p:sp>
        <p:nvSpPr>
          <p:cNvPr id="6" name="Rectangle 63"/>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68" name="Rectangle 64"/>
          <p:cNvSpPr>
            <a:spLocks noChangeArrowheads="1"/>
          </p:cNvSpPr>
          <p:nvPr/>
        </p:nvSpPr>
        <p:spPr bwMode="auto">
          <a:xfrm>
            <a:off x="0" y="457200"/>
            <a:ext cx="0" cy="0"/>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endParaRPr lang="en-AU"/>
          </a:p>
        </p:txBody>
      </p:sp>
      <p:sp>
        <p:nvSpPr>
          <p:cNvPr id="69" name="Rectangle 66"/>
          <p:cNvSpPr>
            <a:spLocks noChangeArrowheads="1"/>
          </p:cNvSpPr>
          <p:nvPr/>
        </p:nvSpPr>
        <p:spPr bwMode="auto">
          <a:xfrm>
            <a:off x="0" y="3544888"/>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pic>
        <p:nvPicPr>
          <p:cNvPr id="72" name="Picture 71"/>
          <p:cNvPicPr/>
          <p:nvPr/>
        </p:nvPicPr>
        <p:blipFill>
          <a:blip r:embed="rId3">
            <a:extLst>
              <a:ext uri="{28A0092B-C50C-407E-A947-70E740481C1C}">
                <a14:useLocalDpi xmlns:a14="http://schemas.microsoft.com/office/drawing/2010/main" val="0"/>
              </a:ext>
            </a:extLst>
          </a:blip>
          <a:srcRect/>
          <a:stretch>
            <a:fillRect/>
          </a:stretch>
        </p:blipFill>
        <p:spPr bwMode="auto">
          <a:xfrm>
            <a:off x="2182495" y="1863996"/>
            <a:ext cx="4772025" cy="1476375"/>
          </a:xfrm>
          <a:prstGeom prst="rect">
            <a:avLst/>
          </a:prstGeom>
          <a:noFill/>
          <a:ln>
            <a:noFill/>
          </a:ln>
        </p:spPr>
      </p:pic>
      <p:grpSp>
        <p:nvGrpSpPr>
          <p:cNvPr id="73" name="Group 72"/>
          <p:cNvGrpSpPr>
            <a:grpSpLocks/>
          </p:cNvGrpSpPr>
          <p:nvPr/>
        </p:nvGrpSpPr>
        <p:grpSpPr bwMode="auto">
          <a:xfrm>
            <a:off x="2185761" y="1885700"/>
            <a:ext cx="4775200" cy="1607185"/>
            <a:chOff x="0" y="0"/>
            <a:chExt cx="7520" cy="2531"/>
          </a:xfrm>
        </p:grpSpPr>
        <p:sp>
          <p:nvSpPr>
            <p:cNvPr id="74" name="Rectangle 73"/>
            <p:cNvSpPr>
              <a:spLocks noChangeArrowheads="1"/>
            </p:cNvSpPr>
            <p:nvPr/>
          </p:nvSpPr>
          <p:spPr bwMode="auto">
            <a:xfrm>
              <a:off x="0" y="0"/>
              <a:ext cx="7520" cy="2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0" tIns="0" rIns="0" bIns="0" anchor="t" anchorCtr="0" upright="1">
              <a:noAutofit/>
            </a:bodyPr>
            <a:lstStyle/>
            <a:p>
              <a:pPr algn="l">
                <a:lnSpc>
                  <a:spcPts val="11600"/>
                </a:lnSpc>
                <a:spcAft>
                  <a:spcPts val="0"/>
                </a:spcAft>
              </a:pPr>
              <a:r>
                <a:rPr lang="en-AU" sz="1200">
                  <a:effectLst/>
                  <a:latin typeface="Times New Roman"/>
                  <a:ea typeface="Calibri"/>
                  <a:cs typeface="Times New Roman"/>
                </a:rPr>
                <a:t> </a:t>
              </a:r>
              <a:endParaRPr lang="en-AU" sz="1100">
                <a:effectLst/>
                <a:latin typeface="Calibri"/>
                <a:ea typeface="Calibri"/>
                <a:cs typeface="Times New Roman"/>
              </a:endParaRPr>
            </a:p>
            <a:p>
              <a:pPr>
                <a:lnSpc>
                  <a:spcPct val="115000"/>
                </a:lnSpc>
                <a:spcAft>
                  <a:spcPts val="0"/>
                </a:spcAft>
              </a:pPr>
              <a:r>
                <a:rPr lang="en-AU" sz="1200">
                  <a:effectLst/>
                  <a:latin typeface="Times New Roman"/>
                  <a:ea typeface="Calibri"/>
                  <a:cs typeface="Times New Roman"/>
                </a:rPr>
                <a:t> </a:t>
              </a:r>
              <a:endParaRPr lang="en-AU" sz="1100">
                <a:effectLst/>
                <a:latin typeface="Calibri"/>
                <a:ea typeface="Calibri"/>
                <a:cs typeface="Times New Roman"/>
              </a:endParaRPr>
            </a:p>
          </p:txBody>
        </p:sp>
        <p:sp>
          <p:nvSpPr>
            <p:cNvPr id="75" name="Freeform 74"/>
            <p:cNvSpPr>
              <a:spLocks/>
            </p:cNvSpPr>
            <p:nvPr/>
          </p:nvSpPr>
          <p:spPr bwMode="auto">
            <a:xfrm>
              <a:off x="933" y="2445"/>
              <a:ext cx="2463" cy="20"/>
            </a:xfrm>
            <a:custGeom>
              <a:avLst/>
              <a:gdLst>
                <a:gd name="T0" fmla="*/ 0 w 2463"/>
                <a:gd name="T1" fmla="*/ 0 h 20"/>
                <a:gd name="T2" fmla="*/ 2462 w 2463"/>
                <a:gd name="T3" fmla="*/ 0 h 20"/>
              </a:gdLst>
              <a:ahLst/>
              <a:cxnLst>
                <a:cxn ang="0">
                  <a:pos x="T0" y="T1"/>
                </a:cxn>
                <a:cxn ang="0">
                  <a:pos x="T2" y="T3"/>
                </a:cxn>
              </a:cxnLst>
              <a:rect l="0" t="0" r="r" b="b"/>
              <a:pathLst>
                <a:path w="2463" h="20">
                  <a:moveTo>
                    <a:pt x="0" y="0"/>
                  </a:moveTo>
                  <a:lnTo>
                    <a:pt x="2462" y="0"/>
                  </a:lnTo>
                </a:path>
              </a:pathLst>
            </a:custGeom>
            <a:noFill/>
            <a:ln w="10414">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AU"/>
            </a:p>
          </p:txBody>
        </p:sp>
        <p:sp>
          <p:nvSpPr>
            <p:cNvPr id="76" name="Freeform 75"/>
            <p:cNvSpPr>
              <a:spLocks/>
            </p:cNvSpPr>
            <p:nvPr/>
          </p:nvSpPr>
          <p:spPr bwMode="auto">
            <a:xfrm>
              <a:off x="3391" y="2358"/>
              <a:ext cx="20" cy="173"/>
            </a:xfrm>
            <a:custGeom>
              <a:avLst/>
              <a:gdLst>
                <a:gd name="T0" fmla="*/ 0 w 20"/>
                <a:gd name="T1" fmla="*/ 0 h 173"/>
                <a:gd name="T2" fmla="*/ 0 w 20"/>
                <a:gd name="T3" fmla="*/ 172 h 173"/>
              </a:gdLst>
              <a:ahLst/>
              <a:cxnLst>
                <a:cxn ang="0">
                  <a:pos x="T0" y="T1"/>
                </a:cxn>
                <a:cxn ang="0">
                  <a:pos x="T2" y="T3"/>
                </a:cxn>
              </a:cxnLst>
              <a:rect l="0" t="0" r="r" b="b"/>
              <a:pathLst>
                <a:path w="20" h="173">
                  <a:moveTo>
                    <a:pt x="0" y="0"/>
                  </a:moveTo>
                  <a:lnTo>
                    <a:pt x="0" y="172"/>
                  </a:lnTo>
                </a:path>
              </a:pathLst>
            </a:custGeom>
            <a:noFill/>
            <a:ln w="7366">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AU"/>
            </a:p>
          </p:txBody>
        </p:sp>
        <p:sp>
          <p:nvSpPr>
            <p:cNvPr id="77" name="Freeform 76"/>
            <p:cNvSpPr>
              <a:spLocks/>
            </p:cNvSpPr>
            <p:nvPr/>
          </p:nvSpPr>
          <p:spPr bwMode="auto">
            <a:xfrm>
              <a:off x="2445" y="2358"/>
              <a:ext cx="20" cy="173"/>
            </a:xfrm>
            <a:custGeom>
              <a:avLst/>
              <a:gdLst>
                <a:gd name="T0" fmla="*/ 0 w 20"/>
                <a:gd name="T1" fmla="*/ 0 h 173"/>
                <a:gd name="T2" fmla="*/ 0 w 20"/>
                <a:gd name="T3" fmla="*/ 172 h 173"/>
              </a:gdLst>
              <a:ahLst/>
              <a:cxnLst>
                <a:cxn ang="0">
                  <a:pos x="T0" y="T1"/>
                </a:cxn>
                <a:cxn ang="0">
                  <a:pos x="T2" y="T3"/>
                </a:cxn>
              </a:cxnLst>
              <a:rect l="0" t="0" r="r" b="b"/>
              <a:pathLst>
                <a:path w="20" h="173">
                  <a:moveTo>
                    <a:pt x="0" y="0"/>
                  </a:moveTo>
                  <a:lnTo>
                    <a:pt x="0" y="172"/>
                  </a:lnTo>
                </a:path>
              </a:pathLst>
            </a:custGeom>
            <a:noFill/>
            <a:ln w="7366">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AU"/>
            </a:p>
          </p:txBody>
        </p:sp>
        <p:sp>
          <p:nvSpPr>
            <p:cNvPr id="78" name="Freeform 77"/>
            <p:cNvSpPr>
              <a:spLocks/>
            </p:cNvSpPr>
            <p:nvPr/>
          </p:nvSpPr>
          <p:spPr bwMode="auto">
            <a:xfrm>
              <a:off x="1435" y="2358"/>
              <a:ext cx="20" cy="173"/>
            </a:xfrm>
            <a:custGeom>
              <a:avLst/>
              <a:gdLst>
                <a:gd name="T0" fmla="*/ 0 w 20"/>
                <a:gd name="T1" fmla="*/ 0 h 173"/>
                <a:gd name="T2" fmla="*/ 0 w 20"/>
                <a:gd name="T3" fmla="*/ 172 h 173"/>
              </a:gdLst>
              <a:ahLst/>
              <a:cxnLst>
                <a:cxn ang="0">
                  <a:pos x="T0" y="T1"/>
                </a:cxn>
                <a:cxn ang="0">
                  <a:pos x="T2" y="T3"/>
                </a:cxn>
              </a:cxnLst>
              <a:rect l="0" t="0" r="r" b="b"/>
              <a:pathLst>
                <a:path w="20" h="173">
                  <a:moveTo>
                    <a:pt x="0" y="0"/>
                  </a:moveTo>
                  <a:lnTo>
                    <a:pt x="0" y="172"/>
                  </a:lnTo>
                </a:path>
              </a:pathLst>
            </a:custGeom>
            <a:noFill/>
            <a:ln w="7365">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AU"/>
            </a:p>
          </p:txBody>
        </p:sp>
        <p:sp>
          <p:nvSpPr>
            <p:cNvPr id="79" name="Freeform 78"/>
            <p:cNvSpPr>
              <a:spLocks/>
            </p:cNvSpPr>
            <p:nvPr/>
          </p:nvSpPr>
          <p:spPr bwMode="auto">
            <a:xfrm>
              <a:off x="938" y="2358"/>
              <a:ext cx="20" cy="173"/>
            </a:xfrm>
            <a:custGeom>
              <a:avLst/>
              <a:gdLst>
                <a:gd name="T0" fmla="*/ 0 w 20"/>
                <a:gd name="T1" fmla="*/ 0 h 173"/>
                <a:gd name="T2" fmla="*/ 0 w 20"/>
                <a:gd name="T3" fmla="*/ 172 h 173"/>
              </a:gdLst>
              <a:ahLst/>
              <a:cxnLst>
                <a:cxn ang="0">
                  <a:pos x="T0" y="T1"/>
                </a:cxn>
                <a:cxn ang="0">
                  <a:pos x="T2" y="T3"/>
                </a:cxn>
              </a:cxnLst>
              <a:rect l="0" t="0" r="r" b="b"/>
              <a:pathLst>
                <a:path w="20" h="173">
                  <a:moveTo>
                    <a:pt x="0" y="0"/>
                  </a:moveTo>
                  <a:lnTo>
                    <a:pt x="0" y="172"/>
                  </a:lnTo>
                </a:path>
              </a:pathLst>
            </a:custGeom>
            <a:noFill/>
            <a:ln w="7365">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AU"/>
            </a:p>
          </p:txBody>
        </p:sp>
        <p:sp>
          <p:nvSpPr>
            <p:cNvPr id="80" name="Freeform 79"/>
            <p:cNvSpPr>
              <a:spLocks/>
            </p:cNvSpPr>
            <p:nvPr/>
          </p:nvSpPr>
          <p:spPr bwMode="auto">
            <a:xfrm>
              <a:off x="1044" y="2224"/>
              <a:ext cx="40" cy="125"/>
            </a:xfrm>
            <a:custGeom>
              <a:avLst/>
              <a:gdLst>
                <a:gd name="T0" fmla="*/ 0 w 40"/>
                <a:gd name="T1" fmla="*/ 0 h 125"/>
                <a:gd name="T2" fmla="*/ 0 w 40"/>
                <a:gd name="T3" fmla="*/ 19 h 125"/>
                <a:gd name="T4" fmla="*/ 7 w 40"/>
                <a:gd name="T5" fmla="*/ 21 h 125"/>
                <a:gd name="T6" fmla="*/ 14 w 40"/>
                <a:gd name="T7" fmla="*/ 33 h 125"/>
                <a:gd name="T8" fmla="*/ 16 w 40"/>
                <a:gd name="T9" fmla="*/ 62 h 125"/>
                <a:gd name="T10" fmla="*/ 14 w 40"/>
                <a:gd name="T11" fmla="*/ 93 h 125"/>
                <a:gd name="T12" fmla="*/ 7 w 40"/>
                <a:gd name="T13" fmla="*/ 103 h 125"/>
                <a:gd name="T14" fmla="*/ 0 w 40"/>
                <a:gd name="T15" fmla="*/ 105 h 125"/>
                <a:gd name="T16" fmla="*/ 0 w 40"/>
                <a:gd name="T17" fmla="*/ 124 h 125"/>
                <a:gd name="T18" fmla="*/ 16 w 40"/>
                <a:gd name="T19" fmla="*/ 122 h 125"/>
                <a:gd name="T20" fmla="*/ 28 w 40"/>
                <a:gd name="T21" fmla="*/ 112 h 125"/>
                <a:gd name="T22" fmla="*/ 40 w 40"/>
                <a:gd name="T23" fmla="*/ 62 h 125"/>
                <a:gd name="T24" fmla="*/ 28 w 40"/>
                <a:gd name="T25" fmla="*/ 12 h 125"/>
                <a:gd name="T26" fmla="*/ 16 w 40"/>
                <a:gd name="T27" fmla="*/ 2 h 125"/>
                <a:gd name="T28" fmla="*/ 0 w 40"/>
                <a:gd name="T29" fmla="*/ 0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0" h="125">
                  <a:moveTo>
                    <a:pt x="0" y="0"/>
                  </a:moveTo>
                  <a:lnTo>
                    <a:pt x="0" y="19"/>
                  </a:lnTo>
                  <a:lnTo>
                    <a:pt x="7" y="21"/>
                  </a:lnTo>
                  <a:lnTo>
                    <a:pt x="14" y="33"/>
                  </a:lnTo>
                  <a:lnTo>
                    <a:pt x="16" y="62"/>
                  </a:lnTo>
                  <a:lnTo>
                    <a:pt x="14" y="93"/>
                  </a:lnTo>
                  <a:lnTo>
                    <a:pt x="7" y="103"/>
                  </a:lnTo>
                  <a:lnTo>
                    <a:pt x="0" y="105"/>
                  </a:lnTo>
                  <a:lnTo>
                    <a:pt x="0" y="124"/>
                  </a:lnTo>
                  <a:lnTo>
                    <a:pt x="16" y="122"/>
                  </a:lnTo>
                  <a:lnTo>
                    <a:pt x="28" y="112"/>
                  </a:lnTo>
                  <a:lnTo>
                    <a:pt x="40" y="62"/>
                  </a:lnTo>
                  <a:lnTo>
                    <a:pt x="28" y="12"/>
                  </a:lnTo>
                  <a:lnTo>
                    <a:pt x="16" y="2"/>
                  </a:lnTo>
                  <a:lnTo>
                    <a:pt x="0"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81" name="Freeform 80"/>
            <p:cNvSpPr>
              <a:spLocks/>
            </p:cNvSpPr>
            <p:nvPr/>
          </p:nvSpPr>
          <p:spPr bwMode="auto">
            <a:xfrm>
              <a:off x="1003" y="2224"/>
              <a:ext cx="40" cy="125"/>
            </a:xfrm>
            <a:custGeom>
              <a:avLst/>
              <a:gdLst>
                <a:gd name="T0" fmla="*/ 40 w 40"/>
                <a:gd name="T1" fmla="*/ 0 h 125"/>
                <a:gd name="T2" fmla="*/ 26 w 40"/>
                <a:gd name="T3" fmla="*/ 2 h 125"/>
                <a:gd name="T4" fmla="*/ 14 w 40"/>
                <a:gd name="T5" fmla="*/ 12 h 125"/>
                <a:gd name="T6" fmla="*/ 0 w 40"/>
                <a:gd name="T7" fmla="*/ 60 h 125"/>
                <a:gd name="T8" fmla="*/ 12 w 40"/>
                <a:gd name="T9" fmla="*/ 112 h 125"/>
                <a:gd name="T10" fmla="*/ 26 w 40"/>
                <a:gd name="T11" fmla="*/ 122 h 125"/>
                <a:gd name="T12" fmla="*/ 40 w 40"/>
                <a:gd name="T13" fmla="*/ 124 h 125"/>
                <a:gd name="T14" fmla="*/ 40 w 40"/>
                <a:gd name="T15" fmla="*/ 105 h 125"/>
                <a:gd name="T16" fmla="*/ 33 w 40"/>
                <a:gd name="T17" fmla="*/ 103 h 125"/>
                <a:gd name="T18" fmla="*/ 28 w 40"/>
                <a:gd name="T19" fmla="*/ 91 h 125"/>
                <a:gd name="T20" fmla="*/ 26 w 40"/>
                <a:gd name="T21" fmla="*/ 62 h 125"/>
                <a:gd name="T22" fmla="*/ 28 w 40"/>
                <a:gd name="T23" fmla="*/ 31 h 125"/>
                <a:gd name="T24" fmla="*/ 33 w 40"/>
                <a:gd name="T25" fmla="*/ 21 h 125"/>
                <a:gd name="T26" fmla="*/ 40 w 40"/>
                <a:gd name="T27" fmla="*/ 19 h 125"/>
                <a:gd name="T28" fmla="*/ 40 w 40"/>
                <a:gd name="T29" fmla="*/ 0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0" h="125">
                  <a:moveTo>
                    <a:pt x="40" y="0"/>
                  </a:moveTo>
                  <a:lnTo>
                    <a:pt x="26" y="2"/>
                  </a:lnTo>
                  <a:lnTo>
                    <a:pt x="14" y="12"/>
                  </a:lnTo>
                  <a:lnTo>
                    <a:pt x="0" y="60"/>
                  </a:lnTo>
                  <a:lnTo>
                    <a:pt x="12" y="112"/>
                  </a:lnTo>
                  <a:lnTo>
                    <a:pt x="26" y="122"/>
                  </a:lnTo>
                  <a:lnTo>
                    <a:pt x="40" y="124"/>
                  </a:lnTo>
                  <a:lnTo>
                    <a:pt x="40" y="105"/>
                  </a:lnTo>
                  <a:lnTo>
                    <a:pt x="33" y="103"/>
                  </a:lnTo>
                  <a:lnTo>
                    <a:pt x="28" y="91"/>
                  </a:lnTo>
                  <a:lnTo>
                    <a:pt x="26" y="62"/>
                  </a:lnTo>
                  <a:lnTo>
                    <a:pt x="28" y="31"/>
                  </a:lnTo>
                  <a:lnTo>
                    <a:pt x="33" y="21"/>
                  </a:lnTo>
                  <a:lnTo>
                    <a:pt x="40" y="19"/>
                  </a:lnTo>
                  <a:lnTo>
                    <a:pt x="40"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82" name="Freeform 81"/>
            <p:cNvSpPr>
              <a:spLocks/>
            </p:cNvSpPr>
            <p:nvPr/>
          </p:nvSpPr>
          <p:spPr bwMode="auto">
            <a:xfrm>
              <a:off x="1106" y="2323"/>
              <a:ext cx="24" cy="26"/>
            </a:xfrm>
            <a:custGeom>
              <a:avLst/>
              <a:gdLst>
                <a:gd name="T0" fmla="*/ 0 w 24"/>
                <a:gd name="T1" fmla="*/ 13 h 26"/>
                <a:gd name="T2" fmla="*/ 23 w 24"/>
                <a:gd name="T3" fmla="*/ 13 h 26"/>
              </a:gdLst>
              <a:ahLst/>
              <a:cxnLst>
                <a:cxn ang="0">
                  <a:pos x="T0" y="T1"/>
                </a:cxn>
                <a:cxn ang="0">
                  <a:pos x="T2" y="T3"/>
                </a:cxn>
              </a:cxnLst>
              <a:rect l="0" t="0" r="r" b="b"/>
              <a:pathLst>
                <a:path w="24" h="26">
                  <a:moveTo>
                    <a:pt x="0" y="13"/>
                  </a:moveTo>
                  <a:lnTo>
                    <a:pt x="23" y="13"/>
                  </a:lnTo>
                </a:path>
              </a:pathLst>
            </a:custGeom>
            <a:noFill/>
            <a:ln w="18033">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AU"/>
            </a:p>
          </p:txBody>
        </p:sp>
        <p:grpSp>
          <p:nvGrpSpPr>
            <p:cNvPr id="83" name="Group 82"/>
            <p:cNvGrpSpPr>
              <a:grpSpLocks/>
            </p:cNvGrpSpPr>
            <p:nvPr/>
          </p:nvGrpSpPr>
          <p:grpSpPr bwMode="auto">
            <a:xfrm>
              <a:off x="1149" y="2224"/>
              <a:ext cx="84" cy="125"/>
              <a:chOff x="1149" y="2224"/>
              <a:chExt cx="84" cy="125"/>
            </a:xfrm>
          </p:grpSpPr>
          <p:sp>
            <p:nvSpPr>
              <p:cNvPr id="130" name="Freeform 129"/>
              <p:cNvSpPr>
                <a:spLocks/>
              </p:cNvSpPr>
              <p:nvPr/>
            </p:nvSpPr>
            <p:spPr bwMode="auto">
              <a:xfrm>
                <a:off x="1149" y="2224"/>
                <a:ext cx="84" cy="125"/>
              </a:xfrm>
              <a:custGeom>
                <a:avLst/>
                <a:gdLst>
                  <a:gd name="T0" fmla="*/ 21 w 84"/>
                  <a:gd name="T1" fmla="*/ 88 h 125"/>
                  <a:gd name="T2" fmla="*/ 0 w 84"/>
                  <a:gd name="T3" fmla="*/ 91 h 125"/>
                  <a:gd name="T4" fmla="*/ 14 w 84"/>
                  <a:gd name="T5" fmla="*/ 115 h 125"/>
                  <a:gd name="T6" fmla="*/ 40 w 84"/>
                  <a:gd name="T7" fmla="*/ 124 h 125"/>
                  <a:gd name="T8" fmla="*/ 69 w 84"/>
                  <a:gd name="T9" fmla="*/ 115 h 125"/>
                  <a:gd name="T10" fmla="*/ 74 w 84"/>
                  <a:gd name="T11" fmla="*/ 105 h 125"/>
                  <a:gd name="T12" fmla="*/ 40 w 84"/>
                  <a:gd name="T13" fmla="*/ 105 h 125"/>
                  <a:gd name="T14" fmla="*/ 28 w 84"/>
                  <a:gd name="T15" fmla="*/ 103 h 125"/>
                  <a:gd name="T16" fmla="*/ 21 w 84"/>
                  <a:gd name="T17" fmla="*/ 88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4" h="125">
                    <a:moveTo>
                      <a:pt x="21" y="88"/>
                    </a:moveTo>
                    <a:lnTo>
                      <a:pt x="0" y="91"/>
                    </a:lnTo>
                    <a:lnTo>
                      <a:pt x="14" y="115"/>
                    </a:lnTo>
                    <a:lnTo>
                      <a:pt x="40" y="124"/>
                    </a:lnTo>
                    <a:lnTo>
                      <a:pt x="69" y="115"/>
                    </a:lnTo>
                    <a:lnTo>
                      <a:pt x="74" y="105"/>
                    </a:lnTo>
                    <a:lnTo>
                      <a:pt x="40" y="105"/>
                    </a:lnTo>
                    <a:lnTo>
                      <a:pt x="28" y="103"/>
                    </a:lnTo>
                    <a:lnTo>
                      <a:pt x="21" y="88"/>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31" name="Freeform 130"/>
              <p:cNvSpPr>
                <a:spLocks/>
              </p:cNvSpPr>
              <p:nvPr/>
            </p:nvSpPr>
            <p:spPr bwMode="auto">
              <a:xfrm>
                <a:off x="1149" y="2224"/>
                <a:ext cx="84" cy="125"/>
              </a:xfrm>
              <a:custGeom>
                <a:avLst/>
                <a:gdLst>
                  <a:gd name="T0" fmla="*/ 73 w 84"/>
                  <a:gd name="T1" fmla="*/ 64 h 125"/>
                  <a:gd name="T2" fmla="*/ 40 w 84"/>
                  <a:gd name="T3" fmla="*/ 64 h 125"/>
                  <a:gd name="T4" fmla="*/ 52 w 84"/>
                  <a:gd name="T5" fmla="*/ 69 h 125"/>
                  <a:gd name="T6" fmla="*/ 57 w 84"/>
                  <a:gd name="T7" fmla="*/ 84 h 125"/>
                  <a:gd name="T8" fmla="*/ 52 w 84"/>
                  <a:gd name="T9" fmla="*/ 100 h 125"/>
                  <a:gd name="T10" fmla="*/ 40 w 84"/>
                  <a:gd name="T11" fmla="*/ 105 h 125"/>
                  <a:gd name="T12" fmla="*/ 74 w 84"/>
                  <a:gd name="T13" fmla="*/ 105 h 125"/>
                  <a:gd name="T14" fmla="*/ 83 w 84"/>
                  <a:gd name="T15" fmla="*/ 86 h 125"/>
                  <a:gd name="T16" fmla="*/ 76 w 84"/>
                  <a:gd name="T17" fmla="*/ 67 h 125"/>
                  <a:gd name="T18" fmla="*/ 73 w 84"/>
                  <a:gd name="T19" fmla="*/ 64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4" h="125">
                    <a:moveTo>
                      <a:pt x="73" y="64"/>
                    </a:moveTo>
                    <a:lnTo>
                      <a:pt x="40" y="64"/>
                    </a:lnTo>
                    <a:lnTo>
                      <a:pt x="52" y="69"/>
                    </a:lnTo>
                    <a:lnTo>
                      <a:pt x="57" y="84"/>
                    </a:lnTo>
                    <a:lnTo>
                      <a:pt x="52" y="100"/>
                    </a:lnTo>
                    <a:lnTo>
                      <a:pt x="40" y="105"/>
                    </a:lnTo>
                    <a:lnTo>
                      <a:pt x="74" y="105"/>
                    </a:lnTo>
                    <a:lnTo>
                      <a:pt x="83" y="86"/>
                    </a:lnTo>
                    <a:lnTo>
                      <a:pt x="76" y="67"/>
                    </a:lnTo>
                    <a:lnTo>
                      <a:pt x="73" y="64"/>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32" name="Freeform 131"/>
              <p:cNvSpPr>
                <a:spLocks/>
              </p:cNvSpPr>
              <p:nvPr/>
            </p:nvSpPr>
            <p:spPr bwMode="auto">
              <a:xfrm>
                <a:off x="1149" y="2224"/>
                <a:ext cx="84" cy="125"/>
              </a:xfrm>
              <a:custGeom>
                <a:avLst/>
                <a:gdLst>
                  <a:gd name="T0" fmla="*/ 70 w 84"/>
                  <a:gd name="T1" fmla="*/ 19 h 125"/>
                  <a:gd name="T2" fmla="*/ 40 w 84"/>
                  <a:gd name="T3" fmla="*/ 19 h 125"/>
                  <a:gd name="T4" fmla="*/ 50 w 84"/>
                  <a:gd name="T5" fmla="*/ 24 h 125"/>
                  <a:gd name="T6" fmla="*/ 52 w 84"/>
                  <a:gd name="T7" fmla="*/ 33 h 125"/>
                  <a:gd name="T8" fmla="*/ 47 w 84"/>
                  <a:gd name="T9" fmla="*/ 43 h 125"/>
                  <a:gd name="T10" fmla="*/ 33 w 84"/>
                  <a:gd name="T11" fmla="*/ 48 h 125"/>
                  <a:gd name="T12" fmla="*/ 28 w 84"/>
                  <a:gd name="T13" fmla="*/ 67 h 125"/>
                  <a:gd name="T14" fmla="*/ 40 w 84"/>
                  <a:gd name="T15" fmla="*/ 64 h 125"/>
                  <a:gd name="T16" fmla="*/ 73 w 84"/>
                  <a:gd name="T17" fmla="*/ 64 h 125"/>
                  <a:gd name="T18" fmla="*/ 60 w 84"/>
                  <a:gd name="T19" fmla="*/ 55 h 125"/>
                  <a:gd name="T20" fmla="*/ 71 w 84"/>
                  <a:gd name="T21" fmla="*/ 45 h 125"/>
                  <a:gd name="T22" fmla="*/ 76 w 84"/>
                  <a:gd name="T23" fmla="*/ 31 h 125"/>
                  <a:gd name="T24" fmla="*/ 70 w 84"/>
                  <a:gd name="T25" fmla="*/ 19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4" h="125">
                    <a:moveTo>
                      <a:pt x="70" y="19"/>
                    </a:moveTo>
                    <a:lnTo>
                      <a:pt x="40" y="19"/>
                    </a:lnTo>
                    <a:lnTo>
                      <a:pt x="50" y="24"/>
                    </a:lnTo>
                    <a:lnTo>
                      <a:pt x="52" y="33"/>
                    </a:lnTo>
                    <a:lnTo>
                      <a:pt x="47" y="43"/>
                    </a:lnTo>
                    <a:lnTo>
                      <a:pt x="33" y="48"/>
                    </a:lnTo>
                    <a:lnTo>
                      <a:pt x="28" y="67"/>
                    </a:lnTo>
                    <a:lnTo>
                      <a:pt x="40" y="64"/>
                    </a:lnTo>
                    <a:lnTo>
                      <a:pt x="73" y="64"/>
                    </a:lnTo>
                    <a:lnTo>
                      <a:pt x="60" y="55"/>
                    </a:lnTo>
                    <a:lnTo>
                      <a:pt x="71" y="45"/>
                    </a:lnTo>
                    <a:lnTo>
                      <a:pt x="76" y="31"/>
                    </a:lnTo>
                    <a:lnTo>
                      <a:pt x="70" y="19"/>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33" name="Freeform 132"/>
              <p:cNvSpPr>
                <a:spLocks/>
              </p:cNvSpPr>
              <p:nvPr/>
            </p:nvSpPr>
            <p:spPr bwMode="auto">
              <a:xfrm>
                <a:off x="1149" y="2224"/>
                <a:ext cx="84" cy="125"/>
              </a:xfrm>
              <a:custGeom>
                <a:avLst/>
                <a:gdLst>
                  <a:gd name="T0" fmla="*/ 40 w 84"/>
                  <a:gd name="T1" fmla="*/ 0 h 125"/>
                  <a:gd name="T2" fmla="*/ 21 w 84"/>
                  <a:gd name="T3" fmla="*/ 4 h 125"/>
                  <a:gd name="T4" fmla="*/ 9 w 84"/>
                  <a:gd name="T5" fmla="*/ 14 h 125"/>
                  <a:gd name="T6" fmla="*/ 2 w 84"/>
                  <a:gd name="T7" fmla="*/ 31 h 125"/>
                  <a:gd name="T8" fmla="*/ 21 w 84"/>
                  <a:gd name="T9" fmla="*/ 33 h 125"/>
                  <a:gd name="T10" fmla="*/ 28 w 84"/>
                  <a:gd name="T11" fmla="*/ 24 h 125"/>
                  <a:gd name="T12" fmla="*/ 40 w 84"/>
                  <a:gd name="T13" fmla="*/ 19 h 125"/>
                  <a:gd name="T14" fmla="*/ 70 w 84"/>
                  <a:gd name="T15" fmla="*/ 19 h 125"/>
                  <a:gd name="T16" fmla="*/ 67 w 84"/>
                  <a:gd name="T17" fmla="*/ 12 h 125"/>
                  <a:gd name="T18" fmla="*/ 40 w 84"/>
                  <a:gd name="T19" fmla="*/ 0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4" h="125">
                    <a:moveTo>
                      <a:pt x="40" y="0"/>
                    </a:moveTo>
                    <a:lnTo>
                      <a:pt x="21" y="4"/>
                    </a:lnTo>
                    <a:lnTo>
                      <a:pt x="9" y="14"/>
                    </a:lnTo>
                    <a:lnTo>
                      <a:pt x="2" y="31"/>
                    </a:lnTo>
                    <a:lnTo>
                      <a:pt x="21" y="33"/>
                    </a:lnTo>
                    <a:lnTo>
                      <a:pt x="28" y="24"/>
                    </a:lnTo>
                    <a:lnTo>
                      <a:pt x="40" y="19"/>
                    </a:lnTo>
                    <a:lnTo>
                      <a:pt x="70" y="19"/>
                    </a:lnTo>
                    <a:lnTo>
                      <a:pt x="67" y="12"/>
                    </a:lnTo>
                    <a:lnTo>
                      <a:pt x="40"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sp>
          <p:nvSpPr>
            <p:cNvPr id="84" name="Freeform 83"/>
            <p:cNvSpPr>
              <a:spLocks/>
            </p:cNvSpPr>
            <p:nvPr/>
          </p:nvSpPr>
          <p:spPr bwMode="auto">
            <a:xfrm>
              <a:off x="1288" y="2224"/>
              <a:ext cx="39" cy="125"/>
            </a:xfrm>
            <a:custGeom>
              <a:avLst/>
              <a:gdLst>
                <a:gd name="T0" fmla="*/ 0 w 39"/>
                <a:gd name="T1" fmla="*/ 0 h 125"/>
                <a:gd name="T2" fmla="*/ 0 w 39"/>
                <a:gd name="T3" fmla="*/ 19 h 125"/>
                <a:gd name="T4" fmla="*/ 7 w 39"/>
                <a:gd name="T5" fmla="*/ 21 h 125"/>
                <a:gd name="T6" fmla="*/ 12 w 39"/>
                <a:gd name="T7" fmla="*/ 33 h 125"/>
                <a:gd name="T8" fmla="*/ 14 w 39"/>
                <a:gd name="T9" fmla="*/ 62 h 125"/>
                <a:gd name="T10" fmla="*/ 12 w 39"/>
                <a:gd name="T11" fmla="*/ 93 h 125"/>
                <a:gd name="T12" fmla="*/ 7 w 39"/>
                <a:gd name="T13" fmla="*/ 103 h 125"/>
                <a:gd name="T14" fmla="*/ 0 w 39"/>
                <a:gd name="T15" fmla="*/ 105 h 125"/>
                <a:gd name="T16" fmla="*/ 0 w 39"/>
                <a:gd name="T17" fmla="*/ 124 h 125"/>
                <a:gd name="T18" fmla="*/ 14 w 39"/>
                <a:gd name="T19" fmla="*/ 122 h 125"/>
                <a:gd name="T20" fmla="*/ 26 w 39"/>
                <a:gd name="T21" fmla="*/ 112 h 125"/>
                <a:gd name="T22" fmla="*/ 38 w 39"/>
                <a:gd name="T23" fmla="*/ 62 h 125"/>
                <a:gd name="T24" fmla="*/ 26 w 39"/>
                <a:gd name="T25" fmla="*/ 12 h 125"/>
                <a:gd name="T26" fmla="*/ 14 w 39"/>
                <a:gd name="T27" fmla="*/ 2 h 125"/>
                <a:gd name="T28" fmla="*/ 0 w 39"/>
                <a:gd name="T29" fmla="*/ 0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9" h="125">
                  <a:moveTo>
                    <a:pt x="0" y="0"/>
                  </a:moveTo>
                  <a:lnTo>
                    <a:pt x="0" y="19"/>
                  </a:lnTo>
                  <a:lnTo>
                    <a:pt x="7" y="21"/>
                  </a:lnTo>
                  <a:lnTo>
                    <a:pt x="12" y="33"/>
                  </a:lnTo>
                  <a:lnTo>
                    <a:pt x="14" y="62"/>
                  </a:lnTo>
                  <a:lnTo>
                    <a:pt x="12" y="93"/>
                  </a:lnTo>
                  <a:lnTo>
                    <a:pt x="7" y="103"/>
                  </a:lnTo>
                  <a:lnTo>
                    <a:pt x="0" y="105"/>
                  </a:lnTo>
                  <a:lnTo>
                    <a:pt x="0" y="124"/>
                  </a:lnTo>
                  <a:lnTo>
                    <a:pt x="14" y="122"/>
                  </a:lnTo>
                  <a:lnTo>
                    <a:pt x="26" y="112"/>
                  </a:lnTo>
                  <a:lnTo>
                    <a:pt x="38" y="62"/>
                  </a:lnTo>
                  <a:lnTo>
                    <a:pt x="26" y="12"/>
                  </a:lnTo>
                  <a:lnTo>
                    <a:pt x="14" y="2"/>
                  </a:lnTo>
                  <a:lnTo>
                    <a:pt x="0"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85" name="Freeform 84"/>
            <p:cNvSpPr>
              <a:spLocks/>
            </p:cNvSpPr>
            <p:nvPr/>
          </p:nvSpPr>
          <p:spPr bwMode="auto">
            <a:xfrm>
              <a:off x="1248" y="2224"/>
              <a:ext cx="40" cy="125"/>
            </a:xfrm>
            <a:custGeom>
              <a:avLst/>
              <a:gdLst>
                <a:gd name="T0" fmla="*/ 40 w 40"/>
                <a:gd name="T1" fmla="*/ 0 h 125"/>
                <a:gd name="T2" fmla="*/ 23 w 40"/>
                <a:gd name="T3" fmla="*/ 2 h 125"/>
                <a:gd name="T4" fmla="*/ 11 w 40"/>
                <a:gd name="T5" fmla="*/ 12 h 125"/>
                <a:gd name="T6" fmla="*/ 0 w 40"/>
                <a:gd name="T7" fmla="*/ 60 h 125"/>
                <a:gd name="T8" fmla="*/ 11 w 40"/>
                <a:gd name="T9" fmla="*/ 112 h 125"/>
                <a:gd name="T10" fmla="*/ 21 w 40"/>
                <a:gd name="T11" fmla="*/ 122 h 125"/>
                <a:gd name="T12" fmla="*/ 40 w 40"/>
                <a:gd name="T13" fmla="*/ 124 h 125"/>
                <a:gd name="T14" fmla="*/ 40 w 40"/>
                <a:gd name="T15" fmla="*/ 105 h 125"/>
                <a:gd name="T16" fmla="*/ 33 w 40"/>
                <a:gd name="T17" fmla="*/ 103 h 125"/>
                <a:gd name="T18" fmla="*/ 26 w 40"/>
                <a:gd name="T19" fmla="*/ 91 h 125"/>
                <a:gd name="T20" fmla="*/ 23 w 40"/>
                <a:gd name="T21" fmla="*/ 62 h 125"/>
                <a:gd name="T22" fmla="*/ 26 w 40"/>
                <a:gd name="T23" fmla="*/ 31 h 125"/>
                <a:gd name="T24" fmla="*/ 33 w 40"/>
                <a:gd name="T25" fmla="*/ 21 h 125"/>
                <a:gd name="T26" fmla="*/ 40 w 40"/>
                <a:gd name="T27" fmla="*/ 19 h 125"/>
                <a:gd name="T28" fmla="*/ 40 w 40"/>
                <a:gd name="T29" fmla="*/ 0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0" h="125">
                  <a:moveTo>
                    <a:pt x="40" y="0"/>
                  </a:moveTo>
                  <a:lnTo>
                    <a:pt x="23" y="2"/>
                  </a:lnTo>
                  <a:lnTo>
                    <a:pt x="11" y="12"/>
                  </a:lnTo>
                  <a:lnTo>
                    <a:pt x="0" y="60"/>
                  </a:lnTo>
                  <a:lnTo>
                    <a:pt x="11" y="112"/>
                  </a:lnTo>
                  <a:lnTo>
                    <a:pt x="21" y="122"/>
                  </a:lnTo>
                  <a:lnTo>
                    <a:pt x="40" y="124"/>
                  </a:lnTo>
                  <a:lnTo>
                    <a:pt x="40" y="105"/>
                  </a:lnTo>
                  <a:lnTo>
                    <a:pt x="33" y="103"/>
                  </a:lnTo>
                  <a:lnTo>
                    <a:pt x="26" y="91"/>
                  </a:lnTo>
                  <a:lnTo>
                    <a:pt x="23" y="62"/>
                  </a:lnTo>
                  <a:lnTo>
                    <a:pt x="26" y="31"/>
                  </a:lnTo>
                  <a:lnTo>
                    <a:pt x="33" y="21"/>
                  </a:lnTo>
                  <a:lnTo>
                    <a:pt x="40" y="19"/>
                  </a:lnTo>
                  <a:lnTo>
                    <a:pt x="40"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86" name="Freeform 85"/>
            <p:cNvSpPr>
              <a:spLocks/>
            </p:cNvSpPr>
            <p:nvPr/>
          </p:nvSpPr>
          <p:spPr bwMode="auto">
            <a:xfrm>
              <a:off x="1819" y="2224"/>
              <a:ext cx="40" cy="125"/>
            </a:xfrm>
            <a:custGeom>
              <a:avLst/>
              <a:gdLst>
                <a:gd name="T0" fmla="*/ 0 w 40"/>
                <a:gd name="T1" fmla="*/ 0 h 125"/>
                <a:gd name="T2" fmla="*/ 0 w 40"/>
                <a:gd name="T3" fmla="*/ 19 h 125"/>
                <a:gd name="T4" fmla="*/ 9 w 40"/>
                <a:gd name="T5" fmla="*/ 21 h 125"/>
                <a:gd name="T6" fmla="*/ 14 w 40"/>
                <a:gd name="T7" fmla="*/ 33 h 125"/>
                <a:gd name="T8" fmla="*/ 16 w 40"/>
                <a:gd name="T9" fmla="*/ 62 h 125"/>
                <a:gd name="T10" fmla="*/ 14 w 40"/>
                <a:gd name="T11" fmla="*/ 93 h 125"/>
                <a:gd name="T12" fmla="*/ 9 w 40"/>
                <a:gd name="T13" fmla="*/ 103 h 125"/>
                <a:gd name="T14" fmla="*/ 0 w 40"/>
                <a:gd name="T15" fmla="*/ 105 h 125"/>
                <a:gd name="T16" fmla="*/ 0 w 40"/>
                <a:gd name="T17" fmla="*/ 124 h 125"/>
                <a:gd name="T18" fmla="*/ 16 w 40"/>
                <a:gd name="T19" fmla="*/ 122 h 125"/>
                <a:gd name="T20" fmla="*/ 28 w 40"/>
                <a:gd name="T21" fmla="*/ 112 h 125"/>
                <a:gd name="T22" fmla="*/ 40 w 40"/>
                <a:gd name="T23" fmla="*/ 62 h 125"/>
                <a:gd name="T24" fmla="*/ 28 w 40"/>
                <a:gd name="T25" fmla="*/ 12 h 125"/>
                <a:gd name="T26" fmla="*/ 16 w 40"/>
                <a:gd name="T27" fmla="*/ 2 h 125"/>
                <a:gd name="T28" fmla="*/ 0 w 40"/>
                <a:gd name="T29" fmla="*/ 0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0" h="125">
                  <a:moveTo>
                    <a:pt x="0" y="0"/>
                  </a:moveTo>
                  <a:lnTo>
                    <a:pt x="0" y="19"/>
                  </a:lnTo>
                  <a:lnTo>
                    <a:pt x="9" y="21"/>
                  </a:lnTo>
                  <a:lnTo>
                    <a:pt x="14" y="33"/>
                  </a:lnTo>
                  <a:lnTo>
                    <a:pt x="16" y="62"/>
                  </a:lnTo>
                  <a:lnTo>
                    <a:pt x="14" y="93"/>
                  </a:lnTo>
                  <a:lnTo>
                    <a:pt x="9" y="103"/>
                  </a:lnTo>
                  <a:lnTo>
                    <a:pt x="0" y="105"/>
                  </a:lnTo>
                  <a:lnTo>
                    <a:pt x="0" y="124"/>
                  </a:lnTo>
                  <a:lnTo>
                    <a:pt x="16" y="122"/>
                  </a:lnTo>
                  <a:lnTo>
                    <a:pt x="28" y="112"/>
                  </a:lnTo>
                  <a:lnTo>
                    <a:pt x="40" y="62"/>
                  </a:lnTo>
                  <a:lnTo>
                    <a:pt x="28" y="12"/>
                  </a:lnTo>
                  <a:lnTo>
                    <a:pt x="16" y="2"/>
                  </a:lnTo>
                  <a:lnTo>
                    <a:pt x="0"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87" name="Freeform 86"/>
            <p:cNvSpPr>
              <a:spLocks/>
            </p:cNvSpPr>
            <p:nvPr/>
          </p:nvSpPr>
          <p:spPr bwMode="auto">
            <a:xfrm>
              <a:off x="1778" y="2224"/>
              <a:ext cx="41" cy="125"/>
            </a:xfrm>
            <a:custGeom>
              <a:avLst/>
              <a:gdLst>
                <a:gd name="T0" fmla="*/ 40 w 41"/>
                <a:gd name="T1" fmla="*/ 0 h 125"/>
                <a:gd name="T2" fmla="*/ 26 w 41"/>
                <a:gd name="T3" fmla="*/ 2 h 125"/>
                <a:gd name="T4" fmla="*/ 14 w 41"/>
                <a:gd name="T5" fmla="*/ 12 h 125"/>
                <a:gd name="T6" fmla="*/ 0 w 41"/>
                <a:gd name="T7" fmla="*/ 60 h 125"/>
                <a:gd name="T8" fmla="*/ 11 w 41"/>
                <a:gd name="T9" fmla="*/ 112 h 125"/>
                <a:gd name="T10" fmla="*/ 26 w 41"/>
                <a:gd name="T11" fmla="*/ 122 h 125"/>
                <a:gd name="T12" fmla="*/ 40 w 41"/>
                <a:gd name="T13" fmla="*/ 124 h 125"/>
                <a:gd name="T14" fmla="*/ 40 w 41"/>
                <a:gd name="T15" fmla="*/ 105 h 125"/>
                <a:gd name="T16" fmla="*/ 35 w 41"/>
                <a:gd name="T17" fmla="*/ 103 h 125"/>
                <a:gd name="T18" fmla="*/ 28 w 41"/>
                <a:gd name="T19" fmla="*/ 91 h 125"/>
                <a:gd name="T20" fmla="*/ 26 w 41"/>
                <a:gd name="T21" fmla="*/ 62 h 125"/>
                <a:gd name="T22" fmla="*/ 28 w 41"/>
                <a:gd name="T23" fmla="*/ 31 h 125"/>
                <a:gd name="T24" fmla="*/ 35 w 41"/>
                <a:gd name="T25" fmla="*/ 21 h 125"/>
                <a:gd name="T26" fmla="*/ 40 w 41"/>
                <a:gd name="T27" fmla="*/ 19 h 125"/>
                <a:gd name="T28" fmla="*/ 40 w 41"/>
                <a:gd name="T29" fmla="*/ 0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1" h="125">
                  <a:moveTo>
                    <a:pt x="40" y="0"/>
                  </a:moveTo>
                  <a:lnTo>
                    <a:pt x="26" y="2"/>
                  </a:lnTo>
                  <a:lnTo>
                    <a:pt x="14" y="12"/>
                  </a:lnTo>
                  <a:lnTo>
                    <a:pt x="0" y="60"/>
                  </a:lnTo>
                  <a:lnTo>
                    <a:pt x="11" y="112"/>
                  </a:lnTo>
                  <a:lnTo>
                    <a:pt x="26" y="122"/>
                  </a:lnTo>
                  <a:lnTo>
                    <a:pt x="40" y="124"/>
                  </a:lnTo>
                  <a:lnTo>
                    <a:pt x="40" y="105"/>
                  </a:lnTo>
                  <a:lnTo>
                    <a:pt x="35" y="103"/>
                  </a:lnTo>
                  <a:lnTo>
                    <a:pt x="28" y="91"/>
                  </a:lnTo>
                  <a:lnTo>
                    <a:pt x="26" y="62"/>
                  </a:lnTo>
                  <a:lnTo>
                    <a:pt x="28" y="31"/>
                  </a:lnTo>
                  <a:lnTo>
                    <a:pt x="35" y="21"/>
                  </a:lnTo>
                  <a:lnTo>
                    <a:pt x="40" y="19"/>
                  </a:lnTo>
                  <a:lnTo>
                    <a:pt x="40"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88" name="Freeform 87"/>
            <p:cNvSpPr>
              <a:spLocks/>
            </p:cNvSpPr>
            <p:nvPr/>
          </p:nvSpPr>
          <p:spPr bwMode="auto">
            <a:xfrm>
              <a:off x="1881" y="2323"/>
              <a:ext cx="24" cy="26"/>
            </a:xfrm>
            <a:custGeom>
              <a:avLst/>
              <a:gdLst>
                <a:gd name="T0" fmla="*/ 0 w 24"/>
                <a:gd name="T1" fmla="*/ 13 h 26"/>
                <a:gd name="T2" fmla="*/ 23 w 24"/>
                <a:gd name="T3" fmla="*/ 13 h 26"/>
              </a:gdLst>
              <a:ahLst/>
              <a:cxnLst>
                <a:cxn ang="0">
                  <a:pos x="T0" y="T1"/>
                </a:cxn>
                <a:cxn ang="0">
                  <a:pos x="T2" y="T3"/>
                </a:cxn>
              </a:cxnLst>
              <a:rect l="0" t="0" r="r" b="b"/>
              <a:pathLst>
                <a:path w="24" h="26">
                  <a:moveTo>
                    <a:pt x="0" y="13"/>
                  </a:moveTo>
                  <a:lnTo>
                    <a:pt x="23" y="13"/>
                  </a:lnTo>
                </a:path>
              </a:pathLst>
            </a:custGeom>
            <a:noFill/>
            <a:ln w="18033">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AU"/>
            </a:p>
          </p:txBody>
        </p:sp>
        <p:sp>
          <p:nvSpPr>
            <p:cNvPr id="89" name="Freeform 88"/>
            <p:cNvSpPr>
              <a:spLocks/>
            </p:cNvSpPr>
            <p:nvPr/>
          </p:nvSpPr>
          <p:spPr bwMode="auto">
            <a:xfrm>
              <a:off x="1970" y="2224"/>
              <a:ext cx="36" cy="34"/>
            </a:xfrm>
            <a:custGeom>
              <a:avLst/>
              <a:gdLst>
                <a:gd name="T0" fmla="*/ 0 w 36"/>
                <a:gd name="T1" fmla="*/ 0 h 34"/>
                <a:gd name="T2" fmla="*/ 0 w 36"/>
                <a:gd name="T3" fmla="*/ 19 h 34"/>
                <a:gd name="T4" fmla="*/ 9 w 36"/>
                <a:gd name="T5" fmla="*/ 21 h 34"/>
                <a:gd name="T6" fmla="*/ 11 w 36"/>
                <a:gd name="T7" fmla="*/ 33 h 34"/>
                <a:gd name="T8" fmla="*/ 35 w 36"/>
                <a:gd name="T9" fmla="*/ 31 h 34"/>
                <a:gd name="T10" fmla="*/ 23 w 36"/>
                <a:gd name="T11" fmla="*/ 7 h 34"/>
                <a:gd name="T12" fmla="*/ 0 w 36"/>
                <a:gd name="T13" fmla="*/ 0 h 34"/>
              </a:gdLst>
              <a:ahLst/>
              <a:cxnLst>
                <a:cxn ang="0">
                  <a:pos x="T0" y="T1"/>
                </a:cxn>
                <a:cxn ang="0">
                  <a:pos x="T2" y="T3"/>
                </a:cxn>
                <a:cxn ang="0">
                  <a:pos x="T4" y="T5"/>
                </a:cxn>
                <a:cxn ang="0">
                  <a:pos x="T6" y="T7"/>
                </a:cxn>
                <a:cxn ang="0">
                  <a:pos x="T8" y="T9"/>
                </a:cxn>
                <a:cxn ang="0">
                  <a:pos x="T10" y="T11"/>
                </a:cxn>
                <a:cxn ang="0">
                  <a:pos x="T12" y="T13"/>
                </a:cxn>
              </a:cxnLst>
              <a:rect l="0" t="0" r="r" b="b"/>
              <a:pathLst>
                <a:path w="36" h="34">
                  <a:moveTo>
                    <a:pt x="0" y="0"/>
                  </a:moveTo>
                  <a:lnTo>
                    <a:pt x="0" y="19"/>
                  </a:lnTo>
                  <a:lnTo>
                    <a:pt x="9" y="21"/>
                  </a:lnTo>
                  <a:lnTo>
                    <a:pt x="11" y="33"/>
                  </a:lnTo>
                  <a:lnTo>
                    <a:pt x="35" y="31"/>
                  </a:lnTo>
                  <a:lnTo>
                    <a:pt x="23" y="7"/>
                  </a:lnTo>
                  <a:lnTo>
                    <a:pt x="0"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90" name="Freeform 89"/>
            <p:cNvSpPr>
              <a:spLocks/>
            </p:cNvSpPr>
            <p:nvPr/>
          </p:nvSpPr>
          <p:spPr bwMode="auto">
            <a:xfrm>
              <a:off x="1970" y="2267"/>
              <a:ext cx="38" cy="82"/>
            </a:xfrm>
            <a:custGeom>
              <a:avLst/>
              <a:gdLst>
                <a:gd name="T0" fmla="*/ 2 w 38"/>
                <a:gd name="T1" fmla="*/ 0 h 82"/>
                <a:gd name="T2" fmla="*/ 0 w 38"/>
                <a:gd name="T3" fmla="*/ 2 h 82"/>
                <a:gd name="T4" fmla="*/ 0 w 38"/>
                <a:gd name="T5" fmla="*/ 16 h 82"/>
                <a:gd name="T6" fmla="*/ 9 w 38"/>
                <a:gd name="T7" fmla="*/ 21 h 82"/>
                <a:gd name="T8" fmla="*/ 14 w 38"/>
                <a:gd name="T9" fmla="*/ 40 h 82"/>
                <a:gd name="T10" fmla="*/ 9 w 38"/>
                <a:gd name="T11" fmla="*/ 57 h 82"/>
                <a:gd name="T12" fmla="*/ 0 w 38"/>
                <a:gd name="T13" fmla="*/ 62 h 82"/>
                <a:gd name="T14" fmla="*/ 0 w 38"/>
                <a:gd name="T15" fmla="*/ 81 h 82"/>
                <a:gd name="T16" fmla="*/ 26 w 38"/>
                <a:gd name="T17" fmla="*/ 71 h 82"/>
                <a:gd name="T18" fmla="*/ 38 w 38"/>
                <a:gd name="T19" fmla="*/ 40 h 82"/>
                <a:gd name="T20" fmla="*/ 26 w 38"/>
                <a:gd name="T21" fmla="*/ 11 h 82"/>
                <a:gd name="T22" fmla="*/ 2 w 38"/>
                <a:gd name="T23" fmla="*/ 0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8" h="82">
                  <a:moveTo>
                    <a:pt x="2" y="0"/>
                  </a:moveTo>
                  <a:lnTo>
                    <a:pt x="0" y="2"/>
                  </a:lnTo>
                  <a:lnTo>
                    <a:pt x="0" y="16"/>
                  </a:lnTo>
                  <a:lnTo>
                    <a:pt x="9" y="21"/>
                  </a:lnTo>
                  <a:lnTo>
                    <a:pt x="14" y="40"/>
                  </a:lnTo>
                  <a:lnTo>
                    <a:pt x="9" y="57"/>
                  </a:lnTo>
                  <a:lnTo>
                    <a:pt x="0" y="62"/>
                  </a:lnTo>
                  <a:lnTo>
                    <a:pt x="0" y="81"/>
                  </a:lnTo>
                  <a:lnTo>
                    <a:pt x="26" y="71"/>
                  </a:lnTo>
                  <a:lnTo>
                    <a:pt x="38" y="40"/>
                  </a:lnTo>
                  <a:lnTo>
                    <a:pt x="26" y="11"/>
                  </a:lnTo>
                  <a:lnTo>
                    <a:pt x="2"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nvGrpSpPr>
            <p:cNvPr id="91" name="Group 90"/>
            <p:cNvGrpSpPr>
              <a:grpSpLocks/>
            </p:cNvGrpSpPr>
            <p:nvPr/>
          </p:nvGrpSpPr>
          <p:grpSpPr bwMode="auto">
            <a:xfrm>
              <a:off x="1924" y="2224"/>
              <a:ext cx="46" cy="125"/>
              <a:chOff x="1924" y="2224"/>
              <a:chExt cx="46" cy="125"/>
            </a:xfrm>
          </p:grpSpPr>
          <p:sp>
            <p:nvSpPr>
              <p:cNvPr id="128" name="Freeform 127"/>
              <p:cNvSpPr>
                <a:spLocks/>
              </p:cNvSpPr>
              <p:nvPr/>
            </p:nvSpPr>
            <p:spPr bwMode="auto">
              <a:xfrm>
                <a:off x="1924" y="2224"/>
                <a:ext cx="46" cy="125"/>
              </a:xfrm>
              <a:custGeom>
                <a:avLst/>
                <a:gdLst>
                  <a:gd name="T0" fmla="*/ 45 w 46"/>
                  <a:gd name="T1" fmla="*/ 0 h 125"/>
                  <a:gd name="T2" fmla="*/ 28 w 46"/>
                  <a:gd name="T3" fmla="*/ 4 h 125"/>
                  <a:gd name="T4" fmla="*/ 14 w 46"/>
                  <a:gd name="T5" fmla="*/ 14 h 125"/>
                  <a:gd name="T6" fmla="*/ 4 w 46"/>
                  <a:gd name="T7" fmla="*/ 33 h 125"/>
                  <a:gd name="T8" fmla="*/ 0 w 46"/>
                  <a:gd name="T9" fmla="*/ 62 h 125"/>
                  <a:gd name="T10" fmla="*/ 14 w 46"/>
                  <a:gd name="T11" fmla="*/ 112 h 125"/>
                  <a:gd name="T12" fmla="*/ 26 w 46"/>
                  <a:gd name="T13" fmla="*/ 122 h 125"/>
                  <a:gd name="T14" fmla="*/ 43 w 46"/>
                  <a:gd name="T15" fmla="*/ 124 h 125"/>
                  <a:gd name="T16" fmla="*/ 45 w 46"/>
                  <a:gd name="T17" fmla="*/ 124 h 125"/>
                  <a:gd name="T18" fmla="*/ 45 w 46"/>
                  <a:gd name="T19" fmla="*/ 105 h 125"/>
                  <a:gd name="T20" fmla="*/ 31 w 46"/>
                  <a:gd name="T21" fmla="*/ 98 h 125"/>
                  <a:gd name="T22" fmla="*/ 28 w 46"/>
                  <a:gd name="T23" fmla="*/ 81 h 125"/>
                  <a:gd name="T24" fmla="*/ 31 w 46"/>
                  <a:gd name="T25" fmla="*/ 64 h 125"/>
                  <a:gd name="T26" fmla="*/ 43 w 46"/>
                  <a:gd name="T27" fmla="*/ 60 h 125"/>
                  <a:gd name="T28" fmla="*/ 45 w 46"/>
                  <a:gd name="T29" fmla="*/ 60 h 125"/>
                  <a:gd name="T30" fmla="*/ 45 w 46"/>
                  <a:gd name="T31" fmla="*/ 52 h 125"/>
                  <a:gd name="T32" fmla="*/ 23 w 46"/>
                  <a:gd name="T33" fmla="*/ 52 h 125"/>
                  <a:gd name="T34" fmla="*/ 31 w 46"/>
                  <a:gd name="T35" fmla="*/ 26 h 125"/>
                  <a:gd name="T36" fmla="*/ 45 w 46"/>
                  <a:gd name="T37" fmla="*/ 19 h 125"/>
                  <a:gd name="T38" fmla="*/ 45 w 46"/>
                  <a:gd name="T39" fmla="*/ 0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46" h="125">
                    <a:moveTo>
                      <a:pt x="45" y="0"/>
                    </a:moveTo>
                    <a:lnTo>
                      <a:pt x="28" y="4"/>
                    </a:lnTo>
                    <a:lnTo>
                      <a:pt x="14" y="14"/>
                    </a:lnTo>
                    <a:lnTo>
                      <a:pt x="4" y="33"/>
                    </a:lnTo>
                    <a:lnTo>
                      <a:pt x="0" y="62"/>
                    </a:lnTo>
                    <a:lnTo>
                      <a:pt x="14" y="112"/>
                    </a:lnTo>
                    <a:lnTo>
                      <a:pt x="26" y="122"/>
                    </a:lnTo>
                    <a:lnTo>
                      <a:pt x="43" y="124"/>
                    </a:lnTo>
                    <a:lnTo>
                      <a:pt x="45" y="124"/>
                    </a:lnTo>
                    <a:lnTo>
                      <a:pt x="45" y="105"/>
                    </a:lnTo>
                    <a:lnTo>
                      <a:pt x="31" y="98"/>
                    </a:lnTo>
                    <a:lnTo>
                      <a:pt x="28" y="81"/>
                    </a:lnTo>
                    <a:lnTo>
                      <a:pt x="31" y="64"/>
                    </a:lnTo>
                    <a:lnTo>
                      <a:pt x="43" y="60"/>
                    </a:lnTo>
                    <a:lnTo>
                      <a:pt x="45" y="60"/>
                    </a:lnTo>
                    <a:lnTo>
                      <a:pt x="45" y="52"/>
                    </a:lnTo>
                    <a:lnTo>
                      <a:pt x="23" y="52"/>
                    </a:lnTo>
                    <a:lnTo>
                      <a:pt x="31" y="26"/>
                    </a:lnTo>
                    <a:lnTo>
                      <a:pt x="45" y="19"/>
                    </a:lnTo>
                    <a:lnTo>
                      <a:pt x="45"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29" name="Freeform 128"/>
              <p:cNvSpPr>
                <a:spLocks/>
              </p:cNvSpPr>
              <p:nvPr/>
            </p:nvSpPr>
            <p:spPr bwMode="auto">
              <a:xfrm>
                <a:off x="1924" y="2224"/>
                <a:ext cx="46" cy="125"/>
              </a:xfrm>
              <a:custGeom>
                <a:avLst/>
                <a:gdLst>
                  <a:gd name="T0" fmla="*/ 45 w 46"/>
                  <a:gd name="T1" fmla="*/ 45 h 125"/>
                  <a:gd name="T2" fmla="*/ 23 w 46"/>
                  <a:gd name="T3" fmla="*/ 52 h 125"/>
                  <a:gd name="T4" fmla="*/ 45 w 46"/>
                  <a:gd name="T5" fmla="*/ 52 h 125"/>
                  <a:gd name="T6" fmla="*/ 45 w 46"/>
                  <a:gd name="T7" fmla="*/ 45 h 125"/>
                </a:gdLst>
                <a:ahLst/>
                <a:cxnLst>
                  <a:cxn ang="0">
                    <a:pos x="T0" y="T1"/>
                  </a:cxn>
                  <a:cxn ang="0">
                    <a:pos x="T2" y="T3"/>
                  </a:cxn>
                  <a:cxn ang="0">
                    <a:pos x="T4" y="T5"/>
                  </a:cxn>
                  <a:cxn ang="0">
                    <a:pos x="T6" y="T7"/>
                  </a:cxn>
                </a:cxnLst>
                <a:rect l="0" t="0" r="r" b="b"/>
                <a:pathLst>
                  <a:path w="46" h="125">
                    <a:moveTo>
                      <a:pt x="45" y="45"/>
                    </a:moveTo>
                    <a:lnTo>
                      <a:pt x="23" y="52"/>
                    </a:lnTo>
                    <a:lnTo>
                      <a:pt x="45" y="52"/>
                    </a:lnTo>
                    <a:lnTo>
                      <a:pt x="45" y="45"/>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sp>
          <p:nvSpPr>
            <p:cNvPr id="92" name="Freeform 91"/>
            <p:cNvSpPr>
              <a:spLocks/>
            </p:cNvSpPr>
            <p:nvPr/>
          </p:nvSpPr>
          <p:spPr bwMode="auto">
            <a:xfrm>
              <a:off x="2063" y="2224"/>
              <a:ext cx="41" cy="125"/>
            </a:xfrm>
            <a:custGeom>
              <a:avLst/>
              <a:gdLst>
                <a:gd name="T0" fmla="*/ 0 w 41"/>
                <a:gd name="T1" fmla="*/ 0 h 125"/>
                <a:gd name="T2" fmla="*/ 0 w 41"/>
                <a:gd name="T3" fmla="*/ 19 h 125"/>
                <a:gd name="T4" fmla="*/ 7 w 41"/>
                <a:gd name="T5" fmla="*/ 21 h 125"/>
                <a:gd name="T6" fmla="*/ 11 w 41"/>
                <a:gd name="T7" fmla="*/ 33 h 125"/>
                <a:gd name="T8" fmla="*/ 14 w 41"/>
                <a:gd name="T9" fmla="*/ 62 h 125"/>
                <a:gd name="T10" fmla="*/ 11 w 41"/>
                <a:gd name="T11" fmla="*/ 93 h 125"/>
                <a:gd name="T12" fmla="*/ 7 w 41"/>
                <a:gd name="T13" fmla="*/ 103 h 125"/>
                <a:gd name="T14" fmla="*/ 0 w 41"/>
                <a:gd name="T15" fmla="*/ 105 h 125"/>
                <a:gd name="T16" fmla="*/ 0 w 41"/>
                <a:gd name="T17" fmla="*/ 124 h 125"/>
                <a:gd name="T18" fmla="*/ 14 w 41"/>
                <a:gd name="T19" fmla="*/ 122 h 125"/>
                <a:gd name="T20" fmla="*/ 28 w 41"/>
                <a:gd name="T21" fmla="*/ 112 h 125"/>
                <a:gd name="T22" fmla="*/ 40 w 41"/>
                <a:gd name="T23" fmla="*/ 62 h 125"/>
                <a:gd name="T24" fmla="*/ 28 w 41"/>
                <a:gd name="T25" fmla="*/ 12 h 125"/>
                <a:gd name="T26" fmla="*/ 14 w 41"/>
                <a:gd name="T27" fmla="*/ 2 h 125"/>
                <a:gd name="T28" fmla="*/ 0 w 41"/>
                <a:gd name="T29" fmla="*/ 0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1" h="125">
                  <a:moveTo>
                    <a:pt x="0" y="0"/>
                  </a:moveTo>
                  <a:lnTo>
                    <a:pt x="0" y="19"/>
                  </a:lnTo>
                  <a:lnTo>
                    <a:pt x="7" y="21"/>
                  </a:lnTo>
                  <a:lnTo>
                    <a:pt x="11" y="33"/>
                  </a:lnTo>
                  <a:lnTo>
                    <a:pt x="14" y="62"/>
                  </a:lnTo>
                  <a:lnTo>
                    <a:pt x="11" y="93"/>
                  </a:lnTo>
                  <a:lnTo>
                    <a:pt x="7" y="103"/>
                  </a:lnTo>
                  <a:lnTo>
                    <a:pt x="0" y="105"/>
                  </a:lnTo>
                  <a:lnTo>
                    <a:pt x="0" y="124"/>
                  </a:lnTo>
                  <a:lnTo>
                    <a:pt x="14" y="122"/>
                  </a:lnTo>
                  <a:lnTo>
                    <a:pt x="28" y="112"/>
                  </a:lnTo>
                  <a:lnTo>
                    <a:pt x="40" y="62"/>
                  </a:lnTo>
                  <a:lnTo>
                    <a:pt x="28" y="12"/>
                  </a:lnTo>
                  <a:lnTo>
                    <a:pt x="14" y="2"/>
                  </a:lnTo>
                  <a:lnTo>
                    <a:pt x="0"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93" name="Freeform 92"/>
            <p:cNvSpPr>
              <a:spLocks/>
            </p:cNvSpPr>
            <p:nvPr/>
          </p:nvSpPr>
          <p:spPr bwMode="auto">
            <a:xfrm>
              <a:off x="2023" y="2224"/>
              <a:ext cx="41" cy="125"/>
            </a:xfrm>
            <a:custGeom>
              <a:avLst/>
              <a:gdLst>
                <a:gd name="T0" fmla="*/ 40 w 41"/>
                <a:gd name="T1" fmla="*/ 0 h 125"/>
                <a:gd name="T2" fmla="*/ 24 w 41"/>
                <a:gd name="T3" fmla="*/ 2 h 125"/>
                <a:gd name="T4" fmla="*/ 12 w 41"/>
                <a:gd name="T5" fmla="*/ 12 h 125"/>
                <a:gd name="T6" fmla="*/ 0 w 41"/>
                <a:gd name="T7" fmla="*/ 60 h 125"/>
                <a:gd name="T8" fmla="*/ 12 w 41"/>
                <a:gd name="T9" fmla="*/ 112 h 125"/>
                <a:gd name="T10" fmla="*/ 24 w 41"/>
                <a:gd name="T11" fmla="*/ 122 h 125"/>
                <a:gd name="T12" fmla="*/ 40 w 41"/>
                <a:gd name="T13" fmla="*/ 124 h 125"/>
                <a:gd name="T14" fmla="*/ 40 w 41"/>
                <a:gd name="T15" fmla="*/ 105 h 125"/>
                <a:gd name="T16" fmla="*/ 31 w 41"/>
                <a:gd name="T17" fmla="*/ 103 h 125"/>
                <a:gd name="T18" fmla="*/ 26 w 41"/>
                <a:gd name="T19" fmla="*/ 91 h 125"/>
                <a:gd name="T20" fmla="*/ 24 w 41"/>
                <a:gd name="T21" fmla="*/ 62 h 125"/>
                <a:gd name="T22" fmla="*/ 26 w 41"/>
                <a:gd name="T23" fmla="*/ 31 h 125"/>
                <a:gd name="T24" fmla="*/ 31 w 41"/>
                <a:gd name="T25" fmla="*/ 21 h 125"/>
                <a:gd name="T26" fmla="*/ 40 w 41"/>
                <a:gd name="T27" fmla="*/ 19 h 125"/>
                <a:gd name="T28" fmla="*/ 40 w 41"/>
                <a:gd name="T29" fmla="*/ 0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1" h="125">
                  <a:moveTo>
                    <a:pt x="40" y="0"/>
                  </a:moveTo>
                  <a:lnTo>
                    <a:pt x="24" y="2"/>
                  </a:lnTo>
                  <a:lnTo>
                    <a:pt x="12" y="12"/>
                  </a:lnTo>
                  <a:lnTo>
                    <a:pt x="0" y="60"/>
                  </a:lnTo>
                  <a:lnTo>
                    <a:pt x="12" y="112"/>
                  </a:lnTo>
                  <a:lnTo>
                    <a:pt x="24" y="122"/>
                  </a:lnTo>
                  <a:lnTo>
                    <a:pt x="40" y="124"/>
                  </a:lnTo>
                  <a:lnTo>
                    <a:pt x="40" y="105"/>
                  </a:lnTo>
                  <a:lnTo>
                    <a:pt x="31" y="103"/>
                  </a:lnTo>
                  <a:lnTo>
                    <a:pt x="26" y="91"/>
                  </a:lnTo>
                  <a:lnTo>
                    <a:pt x="24" y="62"/>
                  </a:lnTo>
                  <a:lnTo>
                    <a:pt x="26" y="31"/>
                  </a:lnTo>
                  <a:lnTo>
                    <a:pt x="31" y="21"/>
                  </a:lnTo>
                  <a:lnTo>
                    <a:pt x="40" y="19"/>
                  </a:lnTo>
                  <a:lnTo>
                    <a:pt x="40"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94" name="Freeform 93"/>
            <p:cNvSpPr>
              <a:spLocks/>
            </p:cNvSpPr>
            <p:nvPr/>
          </p:nvSpPr>
          <p:spPr bwMode="auto">
            <a:xfrm>
              <a:off x="2800" y="2224"/>
              <a:ext cx="39" cy="125"/>
            </a:xfrm>
            <a:custGeom>
              <a:avLst/>
              <a:gdLst>
                <a:gd name="T0" fmla="*/ 0 w 39"/>
                <a:gd name="T1" fmla="*/ 0 h 125"/>
                <a:gd name="T2" fmla="*/ 0 w 39"/>
                <a:gd name="T3" fmla="*/ 19 h 125"/>
                <a:gd name="T4" fmla="*/ 7 w 39"/>
                <a:gd name="T5" fmla="*/ 21 h 125"/>
                <a:gd name="T6" fmla="*/ 11 w 39"/>
                <a:gd name="T7" fmla="*/ 33 h 125"/>
                <a:gd name="T8" fmla="*/ 14 w 39"/>
                <a:gd name="T9" fmla="*/ 62 h 125"/>
                <a:gd name="T10" fmla="*/ 9 w 39"/>
                <a:gd name="T11" fmla="*/ 93 h 125"/>
                <a:gd name="T12" fmla="*/ 7 w 39"/>
                <a:gd name="T13" fmla="*/ 103 h 125"/>
                <a:gd name="T14" fmla="*/ 0 w 39"/>
                <a:gd name="T15" fmla="*/ 105 h 125"/>
                <a:gd name="T16" fmla="*/ 0 w 39"/>
                <a:gd name="T17" fmla="*/ 124 h 125"/>
                <a:gd name="T18" fmla="*/ 14 w 39"/>
                <a:gd name="T19" fmla="*/ 122 h 125"/>
                <a:gd name="T20" fmla="*/ 26 w 39"/>
                <a:gd name="T21" fmla="*/ 112 h 125"/>
                <a:gd name="T22" fmla="*/ 38 w 39"/>
                <a:gd name="T23" fmla="*/ 62 h 125"/>
                <a:gd name="T24" fmla="*/ 26 w 39"/>
                <a:gd name="T25" fmla="*/ 12 h 125"/>
                <a:gd name="T26" fmla="*/ 14 w 39"/>
                <a:gd name="T27" fmla="*/ 2 h 125"/>
                <a:gd name="T28" fmla="*/ 0 w 39"/>
                <a:gd name="T29" fmla="*/ 0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9" h="125">
                  <a:moveTo>
                    <a:pt x="0" y="0"/>
                  </a:moveTo>
                  <a:lnTo>
                    <a:pt x="0" y="19"/>
                  </a:lnTo>
                  <a:lnTo>
                    <a:pt x="7" y="21"/>
                  </a:lnTo>
                  <a:lnTo>
                    <a:pt x="11" y="33"/>
                  </a:lnTo>
                  <a:lnTo>
                    <a:pt x="14" y="62"/>
                  </a:lnTo>
                  <a:lnTo>
                    <a:pt x="9" y="93"/>
                  </a:lnTo>
                  <a:lnTo>
                    <a:pt x="7" y="103"/>
                  </a:lnTo>
                  <a:lnTo>
                    <a:pt x="0" y="105"/>
                  </a:lnTo>
                  <a:lnTo>
                    <a:pt x="0" y="124"/>
                  </a:lnTo>
                  <a:lnTo>
                    <a:pt x="14" y="122"/>
                  </a:lnTo>
                  <a:lnTo>
                    <a:pt x="26" y="112"/>
                  </a:lnTo>
                  <a:lnTo>
                    <a:pt x="38" y="62"/>
                  </a:lnTo>
                  <a:lnTo>
                    <a:pt x="26" y="12"/>
                  </a:lnTo>
                  <a:lnTo>
                    <a:pt x="14" y="2"/>
                  </a:lnTo>
                  <a:lnTo>
                    <a:pt x="0"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95" name="Freeform 94"/>
            <p:cNvSpPr>
              <a:spLocks/>
            </p:cNvSpPr>
            <p:nvPr/>
          </p:nvSpPr>
          <p:spPr bwMode="auto">
            <a:xfrm>
              <a:off x="2760" y="2224"/>
              <a:ext cx="40" cy="125"/>
            </a:xfrm>
            <a:custGeom>
              <a:avLst/>
              <a:gdLst>
                <a:gd name="T0" fmla="*/ 40 w 40"/>
                <a:gd name="T1" fmla="*/ 0 h 125"/>
                <a:gd name="T2" fmla="*/ 21 w 40"/>
                <a:gd name="T3" fmla="*/ 2 h 125"/>
                <a:gd name="T4" fmla="*/ 12 w 40"/>
                <a:gd name="T5" fmla="*/ 12 h 125"/>
                <a:gd name="T6" fmla="*/ 0 w 40"/>
                <a:gd name="T7" fmla="*/ 60 h 125"/>
                <a:gd name="T8" fmla="*/ 9 w 40"/>
                <a:gd name="T9" fmla="*/ 112 h 125"/>
                <a:gd name="T10" fmla="*/ 21 w 40"/>
                <a:gd name="T11" fmla="*/ 122 h 125"/>
                <a:gd name="T12" fmla="*/ 40 w 40"/>
                <a:gd name="T13" fmla="*/ 124 h 125"/>
                <a:gd name="T14" fmla="*/ 40 w 40"/>
                <a:gd name="T15" fmla="*/ 105 h 125"/>
                <a:gd name="T16" fmla="*/ 33 w 40"/>
                <a:gd name="T17" fmla="*/ 103 h 125"/>
                <a:gd name="T18" fmla="*/ 26 w 40"/>
                <a:gd name="T19" fmla="*/ 91 h 125"/>
                <a:gd name="T20" fmla="*/ 23 w 40"/>
                <a:gd name="T21" fmla="*/ 62 h 125"/>
                <a:gd name="T22" fmla="*/ 26 w 40"/>
                <a:gd name="T23" fmla="*/ 31 h 125"/>
                <a:gd name="T24" fmla="*/ 31 w 40"/>
                <a:gd name="T25" fmla="*/ 21 h 125"/>
                <a:gd name="T26" fmla="*/ 40 w 40"/>
                <a:gd name="T27" fmla="*/ 19 h 125"/>
                <a:gd name="T28" fmla="*/ 40 w 40"/>
                <a:gd name="T29" fmla="*/ 0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0" h="125">
                  <a:moveTo>
                    <a:pt x="40" y="0"/>
                  </a:moveTo>
                  <a:lnTo>
                    <a:pt x="21" y="2"/>
                  </a:lnTo>
                  <a:lnTo>
                    <a:pt x="12" y="12"/>
                  </a:lnTo>
                  <a:lnTo>
                    <a:pt x="0" y="60"/>
                  </a:lnTo>
                  <a:lnTo>
                    <a:pt x="9" y="112"/>
                  </a:lnTo>
                  <a:lnTo>
                    <a:pt x="21" y="122"/>
                  </a:lnTo>
                  <a:lnTo>
                    <a:pt x="40" y="124"/>
                  </a:lnTo>
                  <a:lnTo>
                    <a:pt x="40" y="105"/>
                  </a:lnTo>
                  <a:lnTo>
                    <a:pt x="33" y="103"/>
                  </a:lnTo>
                  <a:lnTo>
                    <a:pt x="26" y="91"/>
                  </a:lnTo>
                  <a:lnTo>
                    <a:pt x="23" y="62"/>
                  </a:lnTo>
                  <a:lnTo>
                    <a:pt x="26" y="31"/>
                  </a:lnTo>
                  <a:lnTo>
                    <a:pt x="31" y="21"/>
                  </a:lnTo>
                  <a:lnTo>
                    <a:pt x="40" y="19"/>
                  </a:lnTo>
                  <a:lnTo>
                    <a:pt x="40"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96" name="Freeform 95"/>
            <p:cNvSpPr>
              <a:spLocks/>
            </p:cNvSpPr>
            <p:nvPr/>
          </p:nvSpPr>
          <p:spPr bwMode="auto">
            <a:xfrm>
              <a:off x="2860" y="2323"/>
              <a:ext cx="24" cy="26"/>
            </a:xfrm>
            <a:custGeom>
              <a:avLst/>
              <a:gdLst>
                <a:gd name="T0" fmla="*/ 0 w 24"/>
                <a:gd name="T1" fmla="*/ 13 h 26"/>
                <a:gd name="T2" fmla="*/ 23 w 24"/>
                <a:gd name="T3" fmla="*/ 13 h 26"/>
              </a:gdLst>
              <a:ahLst/>
              <a:cxnLst>
                <a:cxn ang="0">
                  <a:pos x="T0" y="T1"/>
                </a:cxn>
                <a:cxn ang="0">
                  <a:pos x="T2" y="T3"/>
                </a:cxn>
              </a:cxnLst>
              <a:rect l="0" t="0" r="r" b="b"/>
              <a:pathLst>
                <a:path w="24" h="26">
                  <a:moveTo>
                    <a:pt x="0" y="13"/>
                  </a:moveTo>
                  <a:lnTo>
                    <a:pt x="23" y="13"/>
                  </a:lnTo>
                </a:path>
              </a:pathLst>
            </a:custGeom>
            <a:noFill/>
            <a:ln w="18033">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AU"/>
            </a:p>
          </p:txBody>
        </p:sp>
        <p:sp>
          <p:nvSpPr>
            <p:cNvPr id="97" name="Freeform 96"/>
            <p:cNvSpPr>
              <a:spLocks/>
            </p:cNvSpPr>
            <p:nvPr/>
          </p:nvSpPr>
          <p:spPr bwMode="auto">
            <a:xfrm>
              <a:off x="2947" y="2224"/>
              <a:ext cx="38" cy="34"/>
            </a:xfrm>
            <a:custGeom>
              <a:avLst/>
              <a:gdLst>
                <a:gd name="T0" fmla="*/ 2 w 38"/>
                <a:gd name="T1" fmla="*/ 0 h 34"/>
                <a:gd name="T2" fmla="*/ 0 w 38"/>
                <a:gd name="T3" fmla="*/ 0 h 34"/>
                <a:gd name="T4" fmla="*/ 0 w 38"/>
                <a:gd name="T5" fmla="*/ 19 h 34"/>
                <a:gd name="T6" fmla="*/ 2 w 38"/>
                <a:gd name="T7" fmla="*/ 19 h 34"/>
                <a:gd name="T8" fmla="*/ 9 w 38"/>
                <a:gd name="T9" fmla="*/ 21 h 34"/>
                <a:gd name="T10" fmla="*/ 16 w 38"/>
                <a:gd name="T11" fmla="*/ 33 h 34"/>
                <a:gd name="T12" fmla="*/ 38 w 38"/>
                <a:gd name="T13" fmla="*/ 31 h 34"/>
                <a:gd name="T14" fmla="*/ 28 w 38"/>
                <a:gd name="T15" fmla="*/ 7 h 34"/>
                <a:gd name="T16" fmla="*/ 2 w 38"/>
                <a:gd name="T17" fmla="*/ 0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8" h="34">
                  <a:moveTo>
                    <a:pt x="2" y="0"/>
                  </a:moveTo>
                  <a:lnTo>
                    <a:pt x="0" y="0"/>
                  </a:lnTo>
                  <a:lnTo>
                    <a:pt x="0" y="19"/>
                  </a:lnTo>
                  <a:lnTo>
                    <a:pt x="2" y="19"/>
                  </a:lnTo>
                  <a:lnTo>
                    <a:pt x="9" y="21"/>
                  </a:lnTo>
                  <a:lnTo>
                    <a:pt x="16" y="33"/>
                  </a:lnTo>
                  <a:lnTo>
                    <a:pt x="38" y="31"/>
                  </a:lnTo>
                  <a:lnTo>
                    <a:pt x="28" y="7"/>
                  </a:lnTo>
                  <a:lnTo>
                    <a:pt x="2"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98" name="Freeform 97"/>
            <p:cNvSpPr>
              <a:spLocks/>
            </p:cNvSpPr>
            <p:nvPr/>
          </p:nvSpPr>
          <p:spPr bwMode="auto">
            <a:xfrm>
              <a:off x="2947" y="2267"/>
              <a:ext cx="41" cy="82"/>
            </a:xfrm>
            <a:custGeom>
              <a:avLst/>
              <a:gdLst>
                <a:gd name="T0" fmla="*/ 4 w 41"/>
                <a:gd name="T1" fmla="*/ 0 h 82"/>
                <a:gd name="T2" fmla="*/ 0 w 41"/>
                <a:gd name="T3" fmla="*/ 2 h 82"/>
                <a:gd name="T4" fmla="*/ 0 w 41"/>
                <a:gd name="T5" fmla="*/ 16 h 82"/>
                <a:gd name="T6" fmla="*/ 14 w 41"/>
                <a:gd name="T7" fmla="*/ 21 h 82"/>
                <a:gd name="T8" fmla="*/ 16 w 41"/>
                <a:gd name="T9" fmla="*/ 40 h 82"/>
                <a:gd name="T10" fmla="*/ 14 w 41"/>
                <a:gd name="T11" fmla="*/ 57 h 82"/>
                <a:gd name="T12" fmla="*/ 2 w 41"/>
                <a:gd name="T13" fmla="*/ 62 h 82"/>
                <a:gd name="T14" fmla="*/ 0 w 41"/>
                <a:gd name="T15" fmla="*/ 62 h 82"/>
                <a:gd name="T16" fmla="*/ 0 w 41"/>
                <a:gd name="T17" fmla="*/ 81 h 82"/>
                <a:gd name="T18" fmla="*/ 31 w 41"/>
                <a:gd name="T19" fmla="*/ 71 h 82"/>
                <a:gd name="T20" fmla="*/ 40 w 41"/>
                <a:gd name="T21" fmla="*/ 40 h 82"/>
                <a:gd name="T22" fmla="*/ 31 w 41"/>
                <a:gd name="T23" fmla="*/ 11 h 82"/>
                <a:gd name="T24" fmla="*/ 4 w 41"/>
                <a:gd name="T25" fmla="*/ 0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1" h="82">
                  <a:moveTo>
                    <a:pt x="4" y="0"/>
                  </a:moveTo>
                  <a:lnTo>
                    <a:pt x="0" y="2"/>
                  </a:lnTo>
                  <a:lnTo>
                    <a:pt x="0" y="16"/>
                  </a:lnTo>
                  <a:lnTo>
                    <a:pt x="14" y="21"/>
                  </a:lnTo>
                  <a:lnTo>
                    <a:pt x="16" y="40"/>
                  </a:lnTo>
                  <a:lnTo>
                    <a:pt x="14" y="57"/>
                  </a:lnTo>
                  <a:lnTo>
                    <a:pt x="2" y="62"/>
                  </a:lnTo>
                  <a:lnTo>
                    <a:pt x="0" y="62"/>
                  </a:lnTo>
                  <a:lnTo>
                    <a:pt x="0" y="81"/>
                  </a:lnTo>
                  <a:lnTo>
                    <a:pt x="31" y="71"/>
                  </a:lnTo>
                  <a:lnTo>
                    <a:pt x="40" y="40"/>
                  </a:lnTo>
                  <a:lnTo>
                    <a:pt x="31" y="11"/>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nvGrpSpPr>
            <p:cNvPr id="99" name="Group 98"/>
            <p:cNvGrpSpPr>
              <a:grpSpLocks/>
            </p:cNvGrpSpPr>
            <p:nvPr/>
          </p:nvGrpSpPr>
          <p:grpSpPr bwMode="auto">
            <a:xfrm>
              <a:off x="2903" y="2224"/>
              <a:ext cx="44" cy="125"/>
              <a:chOff x="2903" y="2224"/>
              <a:chExt cx="44" cy="125"/>
            </a:xfrm>
          </p:grpSpPr>
          <p:sp>
            <p:nvSpPr>
              <p:cNvPr id="126" name="Freeform 125"/>
              <p:cNvSpPr>
                <a:spLocks/>
              </p:cNvSpPr>
              <p:nvPr/>
            </p:nvSpPr>
            <p:spPr bwMode="auto">
              <a:xfrm>
                <a:off x="2903" y="2224"/>
                <a:ext cx="44" cy="125"/>
              </a:xfrm>
              <a:custGeom>
                <a:avLst/>
                <a:gdLst>
                  <a:gd name="T0" fmla="*/ 43 w 44"/>
                  <a:gd name="T1" fmla="*/ 0 h 125"/>
                  <a:gd name="T2" fmla="*/ 28 w 44"/>
                  <a:gd name="T3" fmla="*/ 4 h 125"/>
                  <a:gd name="T4" fmla="*/ 12 w 44"/>
                  <a:gd name="T5" fmla="*/ 14 h 125"/>
                  <a:gd name="T6" fmla="*/ 2 w 44"/>
                  <a:gd name="T7" fmla="*/ 33 h 125"/>
                  <a:gd name="T8" fmla="*/ 0 w 44"/>
                  <a:gd name="T9" fmla="*/ 62 h 125"/>
                  <a:gd name="T10" fmla="*/ 12 w 44"/>
                  <a:gd name="T11" fmla="*/ 112 h 125"/>
                  <a:gd name="T12" fmla="*/ 26 w 44"/>
                  <a:gd name="T13" fmla="*/ 122 h 125"/>
                  <a:gd name="T14" fmla="*/ 43 w 44"/>
                  <a:gd name="T15" fmla="*/ 124 h 125"/>
                  <a:gd name="T16" fmla="*/ 43 w 44"/>
                  <a:gd name="T17" fmla="*/ 105 h 125"/>
                  <a:gd name="T18" fmla="*/ 31 w 44"/>
                  <a:gd name="T19" fmla="*/ 98 h 125"/>
                  <a:gd name="T20" fmla="*/ 26 w 44"/>
                  <a:gd name="T21" fmla="*/ 81 h 125"/>
                  <a:gd name="T22" fmla="*/ 31 w 44"/>
                  <a:gd name="T23" fmla="*/ 64 h 125"/>
                  <a:gd name="T24" fmla="*/ 43 w 44"/>
                  <a:gd name="T25" fmla="*/ 60 h 125"/>
                  <a:gd name="T26" fmla="*/ 43 w 44"/>
                  <a:gd name="T27" fmla="*/ 52 h 125"/>
                  <a:gd name="T28" fmla="*/ 26 w 44"/>
                  <a:gd name="T29" fmla="*/ 52 h 125"/>
                  <a:gd name="T30" fmla="*/ 31 w 44"/>
                  <a:gd name="T31" fmla="*/ 26 h 125"/>
                  <a:gd name="T32" fmla="*/ 43 w 44"/>
                  <a:gd name="T33" fmla="*/ 19 h 125"/>
                  <a:gd name="T34" fmla="*/ 43 w 44"/>
                  <a:gd name="T35" fmla="*/ 0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4" h="125">
                    <a:moveTo>
                      <a:pt x="43" y="0"/>
                    </a:moveTo>
                    <a:lnTo>
                      <a:pt x="28" y="4"/>
                    </a:lnTo>
                    <a:lnTo>
                      <a:pt x="12" y="14"/>
                    </a:lnTo>
                    <a:lnTo>
                      <a:pt x="2" y="33"/>
                    </a:lnTo>
                    <a:lnTo>
                      <a:pt x="0" y="62"/>
                    </a:lnTo>
                    <a:lnTo>
                      <a:pt x="12" y="112"/>
                    </a:lnTo>
                    <a:lnTo>
                      <a:pt x="26" y="122"/>
                    </a:lnTo>
                    <a:lnTo>
                      <a:pt x="43" y="124"/>
                    </a:lnTo>
                    <a:lnTo>
                      <a:pt x="43" y="105"/>
                    </a:lnTo>
                    <a:lnTo>
                      <a:pt x="31" y="98"/>
                    </a:lnTo>
                    <a:lnTo>
                      <a:pt x="26" y="81"/>
                    </a:lnTo>
                    <a:lnTo>
                      <a:pt x="31" y="64"/>
                    </a:lnTo>
                    <a:lnTo>
                      <a:pt x="43" y="60"/>
                    </a:lnTo>
                    <a:lnTo>
                      <a:pt x="43" y="52"/>
                    </a:lnTo>
                    <a:lnTo>
                      <a:pt x="26" y="52"/>
                    </a:lnTo>
                    <a:lnTo>
                      <a:pt x="31" y="26"/>
                    </a:lnTo>
                    <a:lnTo>
                      <a:pt x="43" y="19"/>
                    </a:lnTo>
                    <a:lnTo>
                      <a:pt x="43"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27" name="Freeform 126"/>
              <p:cNvSpPr>
                <a:spLocks/>
              </p:cNvSpPr>
              <p:nvPr/>
            </p:nvSpPr>
            <p:spPr bwMode="auto">
              <a:xfrm>
                <a:off x="2903" y="2224"/>
                <a:ext cx="44" cy="125"/>
              </a:xfrm>
              <a:custGeom>
                <a:avLst/>
                <a:gdLst>
                  <a:gd name="T0" fmla="*/ 43 w 44"/>
                  <a:gd name="T1" fmla="*/ 45 h 125"/>
                  <a:gd name="T2" fmla="*/ 26 w 44"/>
                  <a:gd name="T3" fmla="*/ 52 h 125"/>
                  <a:gd name="T4" fmla="*/ 43 w 44"/>
                  <a:gd name="T5" fmla="*/ 52 h 125"/>
                  <a:gd name="T6" fmla="*/ 43 w 44"/>
                  <a:gd name="T7" fmla="*/ 45 h 125"/>
                </a:gdLst>
                <a:ahLst/>
                <a:cxnLst>
                  <a:cxn ang="0">
                    <a:pos x="T0" y="T1"/>
                  </a:cxn>
                  <a:cxn ang="0">
                    <a:pos x="T2" y="T3"/>
                  </a:cxn>
                  <a:cxn ang="0">
                    <a:pos x="T4" y="T5"/>
                  </a:cxn>
                  <a:cxn ang="0">
                    <a:pos x="T6" y="T7"/>
                  </a:cxn>
                </a:cxnLst>
                <a:rect l="0" t="0" r="r" b="b"/>
                <a:pathLst>
                  <a:path w="44" h="125">
                    <a:moveTo>
                      <a:pt x="43" y="45"/>
                    </a:moveTo>
                    <a:lnTo>
                      <a:pt x="26" y="52"/>
                    </a:lnTo>
                    <a:lnTo>
                      <a:pt x="43" y="52"/>
                    </a:lnTo>
                    <a:lnTo>
                      <a:pt x="43" y="45"/>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sp>
          <p:nvSpPr>
            <p:cNvPr id="100" name="Freeform 99"/>
            <p:cNvSpPr>
              <a:spLocks/>
            </p:cNvSpPr>
            <p:nvPr/>
          </p:nvSpPr>
          <p:spPr bwMode="auto">
            <a:xfrm>
              <a:off x="3040" y="2224"/>
              <a:ext cx="41" cy="125"/>
            </a:xfrm>
            <a:custGeom>
              <a:avLst/>
              <a:gdLst>
                <a:gd name="T0" fmla="*/ 0 w 41"/>
                <a:gd name="T1" fmla="*/ 0 h 125"/>
                <a:gd name="T2" fmla="*/ 0 w 41"/>
                <a:gd name="T3" fmla="*/ 19 h 125"/>
                <a:gd name="T4" fmla="*/ 9 w 41"/>
                <a:gd name="T5" fmla="*/ 21 h 125"/>
                <a:gd name="T6" fmla="*/ 14 w 41"/>
                <a:gd name="T7" fmla="*/ 33 h 125"/>
                <a:gd name="T8" fmla="*/ 14 w 41"/>
                <a:gd name="T9" fmla="*/ 93 h 125"/>
                <a:gd name="T10" fmla="*/ 9 w 41"/>
                <a:gd name="T11" fmla="*/ 103 h 125"/>
                <a:gd name="T12" fmla="*/ 0 w 41"/>
                <a:gd name="T13" fmla="*/ 105 h 125"/>
                <a:gd name="T14" fmla="*/ 0 w 41"/>
                <a:gd name="T15" fmla="*/ 124 h 125"/>
                <a:gd name="T16" fmla="*/ 16 w 41"/>
                <a:gd name="T17" fmla="*/ 122 h 125"/>
                <a:gd name="T18" fmla="*/ 28 w 41"/>
                <a:gd name="T19" fmla="*/ 112 h 125"/>
                <a:gd name="T20" fmla="*/ 40 w 41"/>
                <a:gd name="T21" fmla="*/ 62 h 125"/>
                <a:gd name="T22" fmla="*/ 28 w 41"/>
                <a:gd name="T23" fmla="*/ 12 h 125"/>
                <a:gd name="T24" fmla="*/ 16 w 41"/>
                <a:gd name="T25" fmla="*/ 2 h 125"/>
                <a:gd name="T26" fmla="*/ 0 w 41"/>
                <a:gd name="T27" fmla="*/ 0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1" h="125">
                  <a:moveTo>
                    <a:pt x="0" y="0"/>
                  </a:moveTo>
                  <a:lnTo>
                    <a:pt x="0" y="19"/>
                  </a:lnTo>
                  <a:lnTo>
                    <a:pt x="9" y="21"/>
                  </a:lnTo>
                  <a:lnTo>
                    <a:pt x="14" y="33"/>
                  </a:lnTo>
                  <a:lnTo>
                    <a:pt x="14" y="93"/>
                  </a:lnTo>
                  <a:lnTo>
                    <a:pt x="9" y="103"/>
                  </a:lnTo>
                  <a:lnTo>
                    <a:pt x="0" y="105"/>
                  </a:lnTo>
                  <a:lnTo>
                    <a:pt x="0" y="124"/>
                  </a:lnTo>
                  <a:lnTo>
                    <a:pt x="16" y="122"/>
                  </a:lnTo>
                  <a:lnTo>
                    <a:pt x="28" y="112"/>
                  </a:lnTo>
                  <a:lnTo>
                    <a:pt x="40" y="62"/>
                  </a:lnTo>
                  <a:lnTo>
                    <a:pt x="28" y="12"/>
                  </a:lnTo>
                  <a:lnTo>
                    <a:pt x="16" y="2"/>
                  </a:lnTo>
                  <a:lnTo>
                    <a:pt x="0"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01" name="Freeform 100"/>
            <p:cNvSpPr>
              <a:spLocks/>
            </p:cNvSpPr>
            <p:nvPr/>
          </p:nvSpPr>
          <p:spPr bwMode="auto">
            <a:xfrm>
              <a:off x="3000" y="2224"/>
              <a:ext cx="40" cy="125"/>
            </a:xfrm>
            <a:custGeom>
              <a:avLst/>
              <a:gdLst>
                <a:gd name="T0" fmla="*/ 40 w 40"/>
                <a:gd name="T1" fmla="*/ 0 h 125"/>
                <a:gd name="T2" fmla="*/ 26 w 40"/>
                <a:gd name="T3" fmla="*/ 2 h 125"/>
                <a:gd name="T4" fmla="*/ 14 w 40"/>
                <a:gd name="T5" fmla="*/ 12 h 125"/>
                <a:gd name="T6" fmla="*/ 0 w 40"/>
                <a:gd name="T7" fmla="*/ 60 h 125"/>
                <a:gd name="T8" fmla="*/ 12 w 40"/>
                <a:gd name="T9" fmla="*/ 112 h 125"/>
                <a:gd name="T10" fmla="*/ 26 w 40"/>
                <a:gd name="T11" fmla="*/ 122 h 125"/>
                <a:gd name="T12" fmla="*/ 40 w 40"/>
                <a:gd name="T13" fmla="*/ 124 h 125"/>
                <a:gd name="T14" fmla="*/ 40 w 40"/>
                <a:gd name="T15" fmla="*/ 105 h 125"/>
                <a:gd name="T16" fmla="*/ 33 w 40"/>
                <a:gd name="T17" fmla="*/ 103 h 125"/>
                <a:gd name="T18" fmla="*/ 28 w 40"/>
                <a:gd name="T19" fmla="*/ 91 h 125"/>
                <a:gd name="T20" fmla="*/ 26 w 40"/>
                <a:gd name="T21" fmla="*/ 62 h 125"/>
                <a:gd name="T22" fmla="*/ 28 w 40"/>
                <a:gd name="T23" fmla="*/ 31 h 125"/>
                <a:gd name="T24" fmla="*/ 33 w 40"/>
                <a:gd name="T25" fmla="*/ 21 h 125"/>
                <a:gd name="T26" fmla="*/ 40 w 40"/>
                <a:gd name="T27" fmla="*/ 19 h 125"/>
                <a:gd name="T28" fmla="*/ 40 w 40"/>
                <a:gd name="T29" fmla="*/ 0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0" h="125">
                  <a:moveTo>
                    <a:pt x="40" y="0"/>
                  </a:moveTo>
                  <a:lnTo>
                    <a:pt x="26" y="2"/>
                  </a:lnTo>
                  <a:lnTo>
                    <a:pt x="14" y="12"/>
                  </a:lnTo>
                  <a:lnTo>
                    <a:pt x="0" y="60"/>
                  </a:lnTo>
                  <a:lnTo>
                    <a:pt x="12" y="112"/>
                  </a:lnTo>
                  <a:lnTo>
                    <a:pt x="26" y="122"/>
                  </a:lnTo>
                  <a:lnTo>
                    <a:pt x="40" y="124"/>
                  </a:lnTo>
                  <a:lnTo>
                    <a:pt x="40" y="105"/>
                  </a:lnTo>
                  <a:lnTo>
                    <a:pt x="33" y="103"/>
                  </a:lnTo>
                  <a:lnTo>
                    <a:pt x="28" y="91"/>
                  </a:lnTo>
                  <a:lnTo>
                    <a:pt x="26" y="62"/>
                  </a:lnTo>
                  <a:lnTo>
                    <a:pt x="28" y="31"/>
                  </a:lnTo>
                  <a:lnTo>
                    <a:pt x="33" y="21"/>
                  </a:lnTo>
                  <a:lnTo>
                    <a:pt x="40" y="19"/>
                  </a:lnTo>
                  <a:lnTo>
                    <a:pt x="40"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02" name="Freeform 101"/>
            <p:cNvSpPr>
              <a:spLocks/>
            </p:cNvSpPr>
            <p:nvPr/>
          </p:nvSpPr>
          <p:spPr bwMode="auto">
            <a:xfrm>
              <a:off x="3213" y="2404"/>
              <a:ext cx="166" cy="41"/>
            </a:xfrm>
            <a:custGeom>
              <a:avLst/>
              <a:gdLst>
                <a:gd name="T0" fmla="*/ 0 w 166"/>
                <a:gd name="T1" fmla="*/ 0 h 41"/>
                <a:gd name="T2" fmla="*/ 0 w 166"/>
                <a:gd name="T3" fmla="*/ 40 h 41"/>
                <a:gd name="T4" fmla="*/ 165 w 166"/>
                <a:gd name="T5" fmla="*/ 40 h 41"/>
                <a:gd name="T6" fmla="*/ 0 w 166"/>
                <a:gd name="T7" fmla="*/ 0 h 41"/>
              </a:gdLst>
              <a:ahLst/>
              <a:cxnLst>
                <a:cxn ang="0">
                  <a:pos x="T0" y="T1"/>
                </a:cxn>
                <a:cxn ang="0">
                  <a:pos x="T2" y="T3"/>
                </a:cxn>
                <a:cxn ang="0">
                  <a:pos x="T4" y="T5"/>
                </a:cxn>
                <a:cxn ang="0">
                  <a:pos x="T6" y="T7"/>
                </a:cxn>
              </a:cxnLst>
              <a:rect l="0" t="0" r="r" b="b"/>
              <a:pathLst>
                <a:path w="166" h="41">
                  <a:moveTo>
                    <a:pt x="0" y="0"/>
                  </a:moveTo>
                  <a:lnTo>
                    <a:pt x="0" y="40"/>
                  </a:lnTo>
                  <a:lnTo>
                    <a:pt x="165" y="40"/>
                  </a:lnTo>
                  <a:lnTo>
                    <a:pt x="0"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03" name="Freeform 102"/>
            <p:cNvSpPr>
              <a:spLocks/>
            </p:cNvSpPr>
            <p:nvPr/>
          </p:nvSpPr>
          <p:spPr bwMode="auto">
            <a:xfrm>
              <a:off x="3203" y="2435"/>
              <a:ext cx="176" cy="20"/>
            </a:xfrm>
            <a:custGeom>
              <a:avLst/>
              <a:gdLst>
                <a:gd name="T0" fmla="*/ 175 w 176"/>
                <a:gd name="T1" fmla="*/ 0 h 20"/>
                <a:gd name="T2" fmla="*/ 9 w 176"/>
                <a:gd name="T3" fmla="*/ 0 h 20"/>
                <a:gd name="T4" fmla="*/ 0 w 176"/>
                <a:gd name="T5" fmla="*/ 9 h 20"/>
                <a:gd name="T6" fmla="*/ 0 w 176"/>
                <a:gd name="T7" fmla="*/ 19 h 20"/>
                <a:gd name="T8" fmla="*/ 175 w 176"/>
                <a:gd name="T9" fmla="*/ 19 h 20"/>
                <a:gd name="T10" fmla="*/ 175 w 176"/>
                <a:gd name="T11" fmla="*/ 0 h 20"/>
              </a:gdLst>
              <a:ahLst/>
              <a:cxnLst>
                <a:cxn ang="0">
                  <a:pos x="T0" y="T1"/>
                </a:cxn>
                <a:cxn ang="0">
                  <a:pos x="T2" y="T3"/>
                </a:cxn>
                <a:cxn ang="0">
                  <a:pos x="T4" y="T5"/>
                </a:cxn>
                <a:cxn ang="0">
                  <a:pos x="T6" y="T7"/>
                </a:cxn>
                <a:cxn ang="0">
                  <a:pos x="T8" y="T9"/>
                </a:cxn>
                <a:cxn ang="0">
                  <a:pos x="T10" y="T11"/>
                </a:cxn>
              </a:cxnLst>
              <a:rect l="0" t="0" r="r" b="b"/>
              <a:pathLst>
                <a:path w="176" h="20">
                  <a:moveTo>
                    <a:pt x="175" y="0"/>
                  </a:moveTo>
                  <a:lnTo>
                    <a:pt x="9" y="0"/>
                  </a:lnTo>
                  <a:lnTo>
                    <a:pt x="0" y="9"/>
                  </a:lnTo>
                  <a:lnTo>
                    <a:pt x="0" y="19"/>
                  </a:lnTo>
                  <a:lnTo>
                    <a:pt x="175" y="19"/>
                  </a:lnTo>
                  <a:lnTo>
                    <a:pt x="175"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04" name="Freeform 103"/>
            <p:cNvSpPr>
              <a:spLocks/>
            </p:cNvSpPr>
            <p:nvPr/>
          </p:nvSpPr>
          <p:spPr bwMode="auto">
            <a:xfrm>
              <a:off x="3203" y="2392"/>
              <a:ext cx="20" cy="53"/>
            </a:xfrm>
            <a:custGeom>
              <a:avLst/>
              <a:gdLst>
                <a:gd name="T0" fmla="*/ 2 w 20"/>
                <a:gd name="T1" fmla="*/ 0 h 53"/>
                <a:gd name="T2" fmla="*/ 0 w 20"/>
                <a:gd name="T3" fmla="*/ 2 h 53"/>
                <a:gd name="T4" fmla="*/ 0 w 20"/>
                <a:gd name="T5" fmla="*/ 52 h 53"/>
                <a:gd name="T6" fmla="*/ 19 w 20"/>
                <a:gd name="T7" fmla="*/ 52 h 53"/>
                <a:gd name="T8" fmla="*/ 19 w 20"/>
                <a:gd name="T9" fmla="*/ 11 h 53"/>
                <a:gd name="T10" fmla="*/ 12 w 20"/>
                <a:gd name="T11" fmla="*/ 2 h 53"/>
                <a:gd name="T12" fmla="*/ 2 w 20"/>
                <a:gd name="T13" fmla="*/ 0 h 53"/>
              </a:gdLst>
              <a:ahLst/>
              <a:cxnLst>
                <a:cxn ang="0">
                  <a:pos x="T0" y="T1"/>
                </a:cxn>
                <a:cxn ang="0">
                  <a:pos x="T2" y="T3"/>
                </a:cxn>
                <a:cxn ang="0">
                  <a:pos x="T4" y="T5"/>
                </a:cxn>
                <a:cxn ang="0">
                  <a:pos x="T6" y="T7"/>
                </a:cxn>
                <a:cxn ang="0">
                  <a:pos x="T8" y="T9"/>
                </a:cxn>
                <a:cxn ang="0">
                  <a:pos x="T10" y="T11"/>
                </a:cxn>
                <a:cxn ang="0">
                  <a:pos x="T12" y="T13"/>
                </a:cxn>
              </a:cxnLst>
              <a:rect l="0" t="0" r="r" b="b"/>
              <a:pathLst>
                <a:path w="20" h="53">
                  <a:moveTo>
                    <a:pt x="2" y="0"/>
                  </a:moveTo>
                  <a:lnTo>
                    <a:pt x="0" y="2"/>
                  </a:lnTo>
                  <a:lnTo>
                    <a:pt x="0" y="52"/>
                  </a:lnTo>
                  <a:lnTo>
                    <a:pt x="19" y="52"/>
                  </a:lnTo>
                  <a:lnTo>
                    <a:pt x="19" y="11"/>
                  </a:lnTo>
                  <a:lnTo>
                    <a:pt x="12" y="2"/>
                  </a:lnTo>
                  <a:lnTo>
                    <a:pt x="2"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05" name="Freeform 104"/>
            <p:cNvSpPr>
              <a:spLocks/>
            </p:cNvSpPr>
            <p:nvPr/>
          </p:nvSpPr>
          <p:spPr bwMode="auto">
            <a:xfrm>
              <a:off x="3211" y="2395"/>
              <a:ext cx="180" cy="60"/>
            </a:xfrm>
            <a:custGeom>
              <a:avLst/>
              <a:gdLst>
                <a:gd name="T0" fmla="*/ 4 w 180"/>
                <a:gd name="T1" fmla="*/ 0 h 60"/>
                <a:gd name="T2" fmla="*/ 0 w 180"/>
                <a:gd name="T3" fmla="*/ 19 h 60"/>
                <a:gd name="T4" fmla="*/ 165 w 180"/>
                <a:gd name="T5" fmla="*/ 60 h 60"/>
                <a:gd name="T6" fmla="*/ 177 w 180"/>
                <a:gd name="T7" fmla="*/ 60 h 60"/>
                <a:gd name="T8" fmla="*/ 180 w 180"/>
                <a:gd name="T9" fmla="*/ 43 h 60"/>
                <a:gd name="T10" fmla="*/ 4 w 180"/>
                <a:gd name="T11" fmla="*/ 0 h 60"/>
              </a:gdLst>
              <a:ahLst/>
              <a:cxnLst>
                <a:cxn ang="0">
                  <a:pos x="T0" y="T1"/>
                </a:cxn>
                <a:cxn ang="0">
                  <a:pos x="T2" y="T3"/>
                </a:cxn>
                <a:cxn ang="0">
                  <a:pos x="T4" y="T5"/>
                </a:cxn>
                <a:cxn ang="0">
                  <a:pos x="T6" y="T7"/>
                </a:cxn>
                <a:cxn ang="0">
                  <a:pos x="T8" y="T9"/>
                </a:cxn>
                <a:cxn ang="0">
                  <a:pos x="T10" y="T11"/>
                </a:cxn>
              </a:cxnLst>
              <a:rect l="0" t="0" r="r" b="b"/>
              <a:pathLst>
                <a:path w="180" h="60">
                  <a:moveTo>
                    <a:pt x="4" y="0"/>
                  </a:moveTo>
                  <a:lnTo>
                    <a:pt x="0" y="19"/>
                  </a:lnTo>
                  <a:lnTo>
                    <a:pt x="165" y="60"/>
                  </a:lnTo>
                  <a:lnTo>
                    <a:pt x="177" y="60"/>
                  </a:lnTo>
                  <a:lnTo>
                    <a:pt x="180" y="43"/>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06" name="Freeform 105"/>
            <p:cNvSpPr>
              <a:spLocks/>
            </p:cNvSpPr>
            <p:nvPr/>
          </p:nvSpPr>
          <p:spPr bwMode="auto">
            <a:xfrm>
              <a:off x="1269" y="2404"/>
              <a:ext cx="166" cy="41"/>
            </a:xfrm>
            <a:custGeom>
              <a:avLst/>
              <a:gdLst>
                <a:gd name="T0" fmla="*/ 0 w 166"/>
                <a:gd name="T1" fmla="*/ 0 h 41"/>
                <a:gd name="T2" fmla="*/ 0 w 166"/>
                <a:gd name="T3" fmla="*/ 40 h 41"/>
                <a:gd name="T4" fmla="*/ 165 w 166"/>
                <a:gd name="T5" fmla="*/ 40 h 41"/>
                <a:gd name="T6" fmla="*/ 0 w 166"/>
                <a:gd name="T7" fmla="*/ 0 h 41"/>
              </a:gdLst>
              <a:ahLst/>
              <a:cxnLst>
                <a:cxn ang="0">
                  <a:pos x="T0" y="T1"/>
                </a:cxn>
                <a:cxn ang="0">
                  <a:pos x="T2" y="T3"/>
                </a:cxn>
                <a:cxn ang="0">
                  <a:pos x="T4" y="T5"/>
                </a:cxn>
                <a:cxn ang="0">
                  <a:pos x="T6" y="T7"/>
                </a:cxn>
              </a:cxnLst>
              <a:rect l="0" t="0" r="r" b="b"/>
              <a:pathLst>
                <a:path w="166" h="41">
                  <a:moveTo>
                    <a:pt x="0" y="0"/>
                  </a:moveTo>
                  <a:lnTo>
                    <a:pt x="0" y="40"/>
                  </a:lnTo>
                  <a:lnTo>
                    <a:pt x="165" y="40"/>
                  </a:lnTo>
                  <a:lnTo>
                    <a:pt x="0"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07" name="Freeform 106"/>
            <p:cNvSpPr>
              <a:spLocks/>
            </p:cNvSpPr>
            <p:nvPr/>
          </p:nvSpPr>
          <p:spPr bwMode="auto">
            <a:xfrm>
              <a:off x="1260" y="2435"/>
              <a:ext cx="175" cy="20"/>
            </a:xfrm>
            <a:custGeom>
              <a:avLst/>
              <a:gdLst>
                <a:gd name="T0" fmla="*/ 175 w 175"/>
                <a:gd name="T1" fmla="*/ 0 h 20"/>
                <a:gd name="T2" fmla="*/ 9 w 175"/>
                <a:gd name="T3" fmla="*/ 0 h 20"/>
                <a:gd name="T4" fmla="*/ 0 w 175"/>
                <a:gd name="T5" fmla="*/ 9 h 20"/>
                <a:gd name="T6" fmla="*/ 0 w 175"/>
                <a:gd name="T7" fmla="*/ 19 h 20"/>
                <a:gd name="T8" fmla="*/ 175 w 175"/>
                <a:gd name="T9" fmla="*/ 19 h 20"/>
                <a:gd name="T10" fmla="*/ 175 w 175"/>
                <a:gd name="T11" fmla="*/ 0 h 20"/>
              </a:gdLst>
              <a:ahLst/>
              <a:cxnLst>
                <a:cxn ang="0">
                  <a:pos x="T0" y="T1"/>
                </a:cxn>
                <a:cxn ang="0">
                  <a:pos x="T2" y="T3"/>
                </a:cxn>
                <a:cxn ang="0">
                  <a:pos x="T4" y="T5"/>
                </a:cxn>
                <a:cxn ang="0">
                  <a:pos x="T6" y="T7"/>
                </a:cxn>
                <a:cxn ang="0">
                  <a:pos x="T8" y="T9"/>
                </a:cxn>
                <a:cxn ang="0">
                  <a:pos x="T10" y="T11"/>
                </a:cxn>
              </a:cxnLst>
              <a:rect l="0" t="0" r="r" b="b"/>
              <a:pathLst>
                <a:path w="175" h="20">
                  <a:moveTo>
                    <a:pt x="175" y="0"/>
                  </a:moveTo>
                  <a:lnTo>
                    <a:pt x="9" y="0"/>
                  </a:lnTo>
                  <a:lnTo>
                    <a:pt x="0" y="9"/>
                  </a:lnTo>
                  <a:lnTo>
                    <a:pt x="0" y="19"/>
                  </a:lnTo>
                  <a:lnTo>
                    <a:pt x="175" y="19"/>
                  </a:lnTo>
                  <a:lnTo>
                    <a:pt x="175"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08" name="Freeform 107"/>
            <p:cNvSpPr>
              <a:spLocks/>
            </p:cNvSpPr>
            <p:nvPr/>
          </p:nvSpPr>
          <p:spPr bwMode="auto">
            <a:xfrm>
              <a:off x="1260" y="2392"/>
              <a:ext cx="20" cy="53"/>
            </a:xfrm>
            <a:custGeom>
              <a:avLst/>
              <a:gdLst>
                <a:gd name="T0" fmla="*/ 2 w 20"/>
                <a:gd name="T1" fmla="*/ 0 h 53"/>
                <a:gd name="T2" fmla="*/ 0 w 20"/>
                <a:gd name="T3" fmla="*/ 2 h 53"/>
                <a:gd name="T4" fmla="*/ 0 w 20"/>
                <a:gd name="T5" fmla="*/ 52 h 53"/>
                <a:gd name="T6" fmla="*/ 19 w 20"/>
                <a:gd name="T7" fmla="*/ 52 h 53"/>
                <a:gd name="T8" fmla="*/ 19 w 20"/>
                <a:gd name="T9" fmla="*/ 11 h 53"/>
                <a:gd name="T10" fmla="*/ 11 w 20"/>
                <a:gd name="T11" fmla="*/ 2 h 53"/>
                <a:gd name="T12" fmla="*/ 2 w 20"/>
                <a:gd name="T13" fmla="*/ 0 h 53"/>
              </a:gdLst>
              <a:ahLst/>
              <a:cxnLst>
                <a:cxn ang="0">
                  <a:pos x="T0" y="T1"/>
                </a:cxn>
                <a:cxn ang="0">
                  <a:pos x="T2" y="T3"/>
                </a:cxn>
                <a:cxn ang="0">
                  <a:pos x="T4" y="T5"/>
                </a:cxn>
                <a:cxn ang="0">
                  <a:pos x="T6" y="T7"/>
                </a:cxn>
                <a:cxn ang="0">
                  <a:pos x="T8" y="T9"/>
                </a:cxn>
                <a:cxn ang="0">
                  <a:pos x="T10" y="T11"/>
                </a:cxn>
                <a:cxn ang="0">
                  <a:pos x="T12" y="T13"/>
                </a:cxn>
              </a:cxnLst>
              <a:rect l="0" t="0" r="r" b="b"/>
              <a:pathLst>
                <a:path w="20" h="53">
                  <a:moveTo>
                    <a:pt x="2" y="0"/>
                  </a:moveTo>
                  <a:lnTo>
                    <a:pt x="0" y="2"/>
                  </a:lnTo>
                  <a:lnTo>
                    <a:pt x="0" y="52"/>
                  </a:lnTo>
                  <a:lnTo>
                    <a:pt x="19" y="52"/>
                  </a:lnTo>
                  <a:lnTo>
                    <a:pt x="19" y="11"/>
                  </a:lnTo>
                  <a:lnTo>
                    <a:pt x="11" y="2"/>
                  </a:lnTo>
                  <a:lnTo>
                    <a:pt x="2"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09" name="Freeform 108"/>
            <p:cNvSpPr>
              <a:spLocks/>
            </p:cNvSpPr>
            <p:nvPr/>
          </p:nvSpPr>
          <p:spPr bwMode="auto">
            <a:xfrm>
              <a:off x="1267" y="2395"/>
              <a:ext cx="180" cy="60"/>
            </a:xfrm>
            <a:custGeom>
              <a:avLst/>
              <a:gdLst>
                <a:gd name="T0" fmla="*/ 4 w 180"/>
                <a:gd name="T1" fmla="*/ 0 h 60"/>
                <a:gd name="T2" fmla="*/ 0 w 180"/>
                <a:gd name="T3" fmla="*/ 19 h 60"/>
                <a:gd name="T4" fmla="*/ 165 w 180"/>
                <a:gd name="T5" fmla="*/ 60 h 60"/>
                <a:gd name="T6" fmla="*/ 177 w 180"/>
                <a:gd name="T7" fmla="*/ 60 h 60"/>
                <a:gd name="T8" fmla="*/ 180 w 180"/>
                <a:gd name="T9" fmla="*/ 43 h 60"/>
                <a:gd name="T10" fmla="*/ 4 w 180"/>
                <a:gd name="T11" fmla="*/ 0 h 60"/>
              </a:gdLst>
              <a:ahLst/>
              <a:cxnLst>
                <a:cxn ang="0">
                  <a:pos x="T0" y="T1"/>
                </a:cxn>
                <a:cxn ang="0">
                  <a:pos x="T2" y="T3"/>
                </a:cxn>
                <a:cxn ang="0">
                  <a:pos x="T4" y="T5"/>
                </a:cxn>
                <a:cxn ang="0">
                  <a:pos x="T6" y="T7"/>
                </a:cxn>
                <a:cxn ang="0">
                  <a:pos x="T8" y="T9"/>
                </a:cxn>
                <a:cxn ang="0">
                  <a:pos x="T10" y="T11"/>
                </a:cxn>
              </a:cxnLst>
              <a:rect l="0" t="0" r="r" b="b"/>
              <a:pathLst>
                <a:path w="180" h="60">
                  <a:moveTo>
                    <a:pt x="4" y="0"/>
                  </a:moveTo>
                  <a:lnTo>
                    <a:pt x="0" y="19"/>
                  </a:lnTo>
                  <a:lnTo>
                    <a:pt x="165" y="60"/>
                  </a:lnTo>
                  <a:lnTo>
                    <a:pt x="177" y="60"/>
                  </a:lnTo>
                  <a:lnTo>
                    <a:pt x="180" y="43"/>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10" name="Freeform 109"/>
            <p:cNvSpPr>
              <a:spLocks/>
            </p:cNvSpPr>
            <p:nvPr/>
          </p:nvSpPr>
          <p:spPr bwMode="auto">
            <a:xfrm>
              <a:off x="2277" y="2404"/>
              <a:ext cx="168" cy="41"/>
            </a:xfrm>
            <a:custGeom>
              <a:avLst/>
              <a:gdLst>
                <a:gd name="T0" fmla="*/ 0 w 168"/>
                <a:gd name="T1" fmla="*/ 0 h 41"/>
                <a:gd name="T2" fmla="*/ 0 w 168"/>
                <a:gd name="T3" fmla="*/ 40 h 41"/>
                <a:gd name="T4" fmla="*/ 168 w 168"/>
                <a:gd name="T5" fmla="*/ 40 h 41"/>
                <a:gd name="T6" fmla="*/ 0 w 168"/>
                <a:gd name="T7" fmla="*/ 0 h 41"/>
              </a:gdLst>
              <a:ahLst/>
              <a:cxnLst>
                <a:cxn ang="0">
                  <a:pos x="T0" y="T1"/>
                </a:cxn>
                <a:cxn ang="0">
                  <a:pos x="T2" y="T3"/>
                </a:cxn>
                <a:cxn ang="0">
                  <a:pos x="T4" y="T5"/>
                </a:cxn>
                <a:cxn ang="0">
                  <a:pos x="T6" y="T7"/>
                </a:cxn>
              </a:cxnLst>
              <a:rect l="0" t="0" r="r" b="b"/>
              <a:pathLst>
                <a:path w="168" h="41">
                  <a:moveTo>
                    <a:pt x="0" y="0"/>
                  </a:moveTo>
                  <a:lnTo>
                    <a:pt x="0" y="40"/>
                  </a:lnTo>
                  <a:lnTo>
                    <a:pt x="168" y="40"/>
                  </a:lnTo>
                  <a:lnTo>
                    <a:pt x="0"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11" name="Freeform 110"/>
            <p:cNvSpPr>
              <a:spLocks/>
            </p:cNvSpPr>
            <p:nvPr/>
          </p:nvSpPr>
          <p:spPr bwMode="auto">
            <a:xfrm>
              <a:off x="2268" y="2435"/>
              <a:ext cx="177" cy="20"/>
            </a:xfrm>
            <a:custGeom>
              <a:avLst/>
              <a:gdLst>
                <a:gd name="T0" fmla="*/ 177 w 177"/>
                <a:gd name="T1" fmla="*/ 0 h 20"/>
                <a:gd name="T2" fmla="*/ 9 w 177"/>
                <a:gd name="T3" fmla="*/ 0 h 20"/>
                <a:gd name="T4" fmla="*/ 0 w 177"/>
                <a:gd name="T5" fmla="*/ 9 h 20"/>
                <a:gd name="T6" fmla="*/ 0 w 177"/>
                <a:gd name="T7" fmla="*/ 19 h 20"/>
                <a:gd name="T8" fmla="*/ 177 w 177"/>
                <a:gd name="T9" fmla="*/ 19 h 20"/>
                <a:gd name="T10" fmla="*/ 177 w 177"/>
                <a:gd name="T11" fmla="*/ 0 h 20"/>
              </a:gdLst>
              <a:ahLst/>
              <a:cxnLst>
                <a:cxn ang="0">
                  <a:pos x="T0" y="T1"/>
                </a:cxn>
                <a:cxn ang="0">
                  <a:pos x="T2" y="T3"/>
                </a:cxn>
                <a:cxn ang="0">
                  <a:pos x="T4" y="T5"/>
                </a:cxn>
                <a:cxn ang="0">
                  <a:pos x="T6" y="T7"/>
                </a:cxn>
                <a:cxn ang="0">
                  <a:pos x="T8" y="T9"/>
                </a:cxn>
                <a:cxn ang="0">
                  <a:pos x="T10" y="T11"/>
                </a:cxn>
              </a:cxnLst>
              <a:rect l="0" t="0" r="r" b="b"/>
              <a:pathLst>
                <a:path w="177" h="20">
                  <a:moveTo>
                    <a:pt x="177" y="0"/>
                  </a:moveTo>
                  <a:lnTo>
                    <a:pt x="9" y="0"/>
                  </a:lnTo>
                  <a:lnTo>
                    <a:pt x="0" y="9"/>
                  </a:lnTo>
                  <a:lnTo>
                    <a:pt x="0" y="19"/>
                  </a:lnTo>
                  <a:lnTo>
                    <a:pt x="177" y="19"/>
                  </a:lnTo>
                  <a:lnTo>
                    <a:pt x="17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12" name="Freeform 111"/>
            <p:cNvSpPr>
              <a:spLocks/>
            </p:cNvSpPr>
            <p:nvPr/>
          </p:nvSpPr>
          <p:spPr bwMode="auto">
            <a:xfrm>
              <a:off x="2268" y="2392"/>
              <a:ext cx="20" cy="53"/>
            </a:xfrm>
            <a:custGeom>
              <a:avLst/>
              <a:gdLst>
                <a:gd name="T0" fmla="*/ 2 w 20"/>
                <a:gd name="T1" fmla="*/ 0 h 53"/>
                <a:gd name="T2" fmla="*/ 0 w 20"/>
                <a:gd name="T3" fmla="*/ 2 h 53"/>
                <a:gd name="T4" fmla="*/ 0 w 20"/>
                <a:gd name="T5" fmla="*/ 52 h 53"/>
                <a:gd name="T6" fmla="*/ 19 w 20"/>
                <a:gd name="T7" fmla="*/ 52 h 53"/>
                <a:gd name="T8" fmla="*/ 19 w 20"/>
                <a:gd name="T9" fmla="*/ 11 h 53"/>
                <a:gd name="T10" fmla="*/ 11 w 20"/>
                <a:gd name="T11" fmla="*/ 2 h 53"/>
                <a:gd name="T12" fmla="*/ 2 w 20"/>
                <a:gd name="T13" fmla="*/ 0 h 53"/>
              </a:gdLst>
              <a:ahLst/>
              <a:cxnLst>
                <a:cxn ang="0">
                  <a:pos x="T0" y="T1"/>
                </a:cxn>
                <a:cxn ang="0">
                  <a:pos x="T2" y="T3"/>
                </a:cxn>
                <a:cxn ang="0">
                  <a:pos x="T4" y="T5"/>
                </a:cxn>
                <a:cxn ang="0">
                  <a:pos x="T6" y="T7"/>
                </a:cxn>
                <a:cxn ang="0">
                  <a:pos x="T8" y="T9"/>
                </a:cxn>
                <a:cxn ang="0">
                  <a:pos x="T10" y="T11"/>
                </a:cxn>
                <a:cxn ang="0">
                  <a:pos x="T12" y="T13"/>
                </a:cxn>
              </a:cxnLst>
              <a:rect l="0" t="0" r="r" b="b"/>
              <a:pathLst>
                <a:path w="20" h="53">
                  <a:moveTo>
                    <a:pt x="2" y="0"/>
                  </a:moveTo>
                  <a:lnTo>
                    <a:pt x="0" y="2"/>
                  </a:lnTo>
                  <a:lnTo>
                    <a:pt x="0" y="52"/>
                  </a:lnTo>
                  <a:lnTo>
                    <a:pt x="19" y="52"/>
                  </a:lnTo>
                  <a:lnTo>
                    <a:pt x="19" y="11"/>
                  </a:lnTo>
                  <a:lnTo>
                    <a:pt x="11" y="2"/>
                  </a:lnTo>
                  <a:lnTo>
                    <a:pt x="2"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13" name="Freeform 112"/>
            <p:cNvSpPr>
              <a:spLocks/>
            </p:cNvSpPr>
            <p:nvPr/>
          </p:nvSpPr>
          <p:spPr bwMode="auto">
            <a:xfrm>
              <a:off x="2275" y="2395"/>
              <a:ext cx="182" cy="60"/>
            </a:xfrm>
            <a:custGeom>
              <a:avLst/>
              <a:gdLst>
                <a:gd name="T0" fmla="*/ 4 w 182"/>
                <a:gd name="T1" fmla="*/ 0 h 60"/>
                <a:gd name="T2" fmla="*/ 0 w 182"/>
                <a:gd name="T3" fmla="*/ 19 h 60"/>
                <a:gd name="T4" fmla="*/ 168 w 182"/>
                <a:gd name="T5" fmla="*/ 60 h 60"/>
                <a:gd name="T6" fmla="*/ 180 w 182"/>
                <a:gd name="T7" fmla="*/ 60 h 60"/>
                <a:gd name="T8" fmla="*/ 182 w 182"/>
                <a:gd name="T9" fmla="*/ 43 h 60"/>
                <a:gd name="T10" fmla="*/ 4 w 182"/>
                <a:gd name="T11" fmla="*/ 0 h 60"/>
              </a:gdLst>
              <a:ahLst/>
              <a:cxnLst>
                <a:cxn ang="0">
                  <a:pos x="T0" y="T1"/>
                </a:cxn>
                <a:cxn ang="0">
                  <a:pos x="T2" y="T3"/>
                </a:cxn>
                <a:cxn ang="0">
                  <a:pos x="T4" y="T5"/>
                </a:cxn>
                <a:cxn ang="0">
                  <a:pos x="T6" y="T7"/>
                </a:cxn>
                <a:cxn ang="0">
                  <a:pos x="T8" y="T9"/>
                </a:cxn>
                <a:cxn ang="0">
                  <a:pos x="T10" y="T11"/>
                </a:cxn>
              </a:cxnLst>
              <a:rect l="0" t="0" r="r" b="b"/>
              <a:pathLst>
                <a:path w="182" h="60">
                  <a:moveTo>
                    <a:pt x="4" y="0"/>
                  </a:moveTo>
                  <a:lnTo>
                    <a:pt x="0" y="19"/>
                  </a:lnTo>
                  <a:lnTo>
                    <a:pt x="168" y="60"/>
                  </a:lnTo>
                  <a:lnTo>
                    <a:pt x="180" y="60"/>
                  </a:lnTo>
                  <a:lnTo>
                    <a:pt x="182" y="43"/>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14" name="Freeform 113"/>
            <p:cNvSpPr>
              <a:spLocks/>
            </p:cNvSpPr>
            <p:nvPr/>
          </p:nvSpPr>
          <p:spPr bwMode="auto">
            <a:xfrm>
              <a:off x="2450" y="2404"/>
              <a:ext cx="168" cy="41"/>
            </a:xfrm>
            <a:custGeom>
              <a:avLst/>
              <a:gdLst>
                <a:gd name="T0" fmla="*/ 168 w 168"/>
                <a:gd name="T1" fmla="*/ 0 h 41"/>
                <a:gd name="T2" fmla="*/ 0 w 168"/>
                <a:gd name="T3" fmla="*/ 40 h 41"/>
                <a:gd name="T4" fmla="*/ 168 w 168"/>
                <a:gd name="T5" fmla="*/ 40 h 41"/>
                <a:gd name="T6" fmla="*/ 168 w 168"/>
                <a:gd name="T7" fmla="*/ 0 h 41"/>
              </a:gdLst>
              <a:ahLst/>
              <a:cxnLst>
                <a:cxn ang="0">
                  <a:pos x="T0" y="T1"/>
                </a:cxn>
                <a:cxn ang="0">
                  <a:pos x="T2" y="T3"/>
                </a:cxn>
                <a:cxn ang="0">
                  <a:pos x="T4" y="T5"/>
                </a:cxn>
                <a:cxn ang="0">
                  <a:pos x="T6" y="T7"/>
                </a:cxn>
              </a:cxnLst>
              <a:rect l="0" t="0" r="r" b="b"/>
              <a:pathLst>
                <a:path w="168" h="41">
                  <a:moveTo>
                    <a:pt x="168" y="0"/>
                  </a:moveTo>
                  <a:lnTo>
                    <a:pt x="0" y="40"/>
                  </a:lnTo>
                  <a:lnTo>
                    <a:pt x="168" y="40"/>
                  </a:lnTo>
                  <a:lnTo>
                    <a:pt x="168"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15" name="Freeform 114"/>
            <p:cNvSpPr>
              <a:spLocks/>
            </p:cNvSpPr>
            <p:nvPr/>
          </p:nvSpPr>
          <p:spPr bwMode="auto">
            <a:xfrm>
              <a:off x="2450" y="2435"/>
              <a:ext cx="177" cy="20"/>
            </a:xfrm>
            <a:custGeom>
              <a:avLst/>
              <a:gdLst>
                <a:gd name="T0" fmla="*/ 168 w 177"/>
                <a:gd name="T1" fmla="*/ 0 h 20"/>
                <a:gd name="T2" fmla="*/ 0 w 177"/>
                <a:gd name="T3" fmla="*/ 0 h 20"/>
                <a:gd name="T4" fmla="*/ 0 w 177"/>
                <a:gd name="T5" fmla="*/ 19 h 20"/>
                <a:gd name="T6" fmla="*/ 177 w 177"/>
                <a:gd name="T7" fmla="*/ 19 h 20"/>
                <a:gd name="T8" fmla="*/ 177 w 177"/>
                <a:gd name="T9" fmla="*/ 9 h 20"/>
                <a:gd name="T10" fmla="*/ 168 w 177"/>
                <a:gd name="T11" fmla="*/ 0 h 20"/>
              </a:gdLst>
              <a:ahLst/>
              <a:cxnLst>
                <a:cxn ang="0">
                  <a:pos x="T0" y="T1"/>
                </a:cxn>
                <a:cxn ang="0">
                  <a:pos x="T2" y="T3"/>
                </a:cxn>
                <a:cxn ang="0">
                  <a:pos x="T4" y="T5"/>
                </a:cxn>
                <a:cxn ang="0">
                  <a:pos x="T6" y="T7"/>
                </a:cxn>
                <a:cxn ang="0">
                  <a:pos x="T8" y="T9"/>
                </a:cxn>
                <a:cxn ang="0">
                  <a:pos x="T10" y="T11"/>
                </a:cxn>
              </a:cxnLst>
              <a:rect l="0" t="0" r="r" b="b"/>
              <a:pathLst>
                <a:path w="177" h="20">
                  <a:moveTo>
                    <a:pt x="168" y="0"/>
                  </a:moveTo>
                  <a:lnTo>
                    <a:pt x="0" y="0"/>
                  </a:lnTo>
                  <a:lnTo>
                    <a:pt x="0" y="19"/>
                  </a:lnTo>
                  <a:lnTo>
                    <a:pt x="177" y="19"/>
                  </a:lnTo>
                  <a:lnTo>
                    <a:pt x="177" y="9"/>
                  </a:lnTo>
                  <a:lnTo>
                    <a:pt x="168"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16" name="Freeform 115"/>
            <p:cNvSpPr>
              <a:spLocks/>
            </p:cNvSpPr>
            <p:nvPr/>
          </p:nvSpPr>
          <p:spPr bwMode="auto">
            <a:xfrm>
              <a:off x="2608" y="2392"/>
              <a:ext cx="20" cy="53"/>
            </a:xfrm>
            <a:custGeom>
              <a:avLst/>
              <a:gdLst>
                <a:gd name="T0" fmla="*/ 16 w 20"/>
                <a:gd name="T1" fmla="*/ 0 h 53"/>
                <a:gd name="T2" fmla="*/ 7 w 20"/>
                <a:gd name="T3" fmla="*/ 2 h 53"/>
                <a:gd name="T4" fmla="*/ 0 w 20"/>
                <a:gd name="T5" fmla="*/ 11 h 53"/>
                <a:gd name="T6" fmla="*/ 0 w 20"/>
                <a:gd name="T7" fmla="*/ 52 h 53"/>
                <a:gd name="T8" fmla="*/ 19 w 20"/>
                <a:gd name="T9" fmla="*/ 52 h 53"/>
                <a:gd name="T10" fmla="*/ 19 w 20"/>
                <a:gd name="T11" fmla="*/ 2 h 53"/>
                <a:gd name="T12" fmla="*/ 16 w 20"/>
                <a:gd name="T13" fmla="*/ 0 h 53"/>
              </a:gdLst>
              <a:ahLst/>
              <a:cxnLst>
                <a:cxn ang="0">
                  <a:pos x="T0" y="T1"/>
                </a:cxn>
                <a:cxn ang="0">
                  <a:pos x="T2" y="T3"/>
                </a:cxn>
                <a:cxn ang="0">
                  <a:pos x="T4" y="T5"/>
                </a:cxn>
                <a:cxn ang="0">
                  <a:pos x="T6" y="T7"/>
                </a:cxn>
                <a:cxn ang="0">
                  <a:pos x="T8" y="T9"/>
                </a:cxn>
                <a:cxn ang="0">
                  <a:pos x="T10" y="T11"/>
                </a:cxn>
                <a:cxn ang="0">
                  <a:pos x="T12" y="T13"/>
                </a:cxn>
              </a:cxnLst>
              <a:rect l="0" t="0" r="r" b="b"/>
              <a:pathLst>
                <a:path w="20" h="53">
                  <a:moveTo>
                    <a:pt x="16" y="0"/>
                  </a:moveTo>
                  <a:lnTo>
                    <a:pt x="7" y="2"/>
                  </a:lnTo>
                  <a:lnTo>
                    <a:pt x="0" y="11"/>
                  </a:lnTo>
                  <a:lnTo>
                    <a:pt x="0" y="52"/>
                  </a:lnTo>
                  <a:lnTo>
                    <a:pt x="19" y="52"/>
                  </a:lnTo>
                  <a:lnTo>
                    <a:pt x="19" y="2"/>
                  </a:lnTo>
                  <a:lnTo>
                    <a:pt x="16"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17" name="Freeform 116"/>
            <p:cNvSpPr>
              <a:spLocks/>
            </p:cNvSpPr>
            <p:nvPr/>
          </p:nvSpPr>
          <p:spPr bwMode="auto">
            <a:xfrm>
              <a:off x="2438" y="2395"/>
              <a:ext cx="182" cy="60"/>
            </a:xfrm>
            <a:custGeom>
              <a:avLst/>
              <a:gdLst>
                <a:gd name="T0" fmla="*/ 177 w 182"/>
                <a:gd name="T1" fmla="*/ 0 h 60"/>
                <a:gd name="T2" fmla="*/ 0 w 182"/>
                <a:gd name="T3" fmla="*/ 43 h 60"/>
                <a:gd name="T4" fmla="*/ 2 w 182"/>
                <a:gd name="T5" fmla="*/ 60 h 60"/>
                <a:gd name="T6" fmla="*/ 14 w 182"/>
                <a:gd name="T7" fmla="*/ 60 h 60"/>
                <a:gd name="T8" fmla="*/ 182 w 182"/>
                <a:gd name="T9" fmla="*/ 19 h 60"/>
                <a:gd name="T10" fmla="*/ 177 w 182"/>
                <a:gd name="T11" fmla="*/ 0 h 60"/>
              </a:gdLst>
              <a:ahLst/>
              <a:cxnLst>
                <a:cxn ang="0">
                  <a:pos x="T0" y="T1"/>
                </a:cxn>
                <a:cxn ang="0">
                  <a:pos x="T2" y="T3"/>
                </a:cxn>
                <a:cxn ang="0">
                  <a:pos x="T4" y="T5"/>
                </a:cxn>
                <a:cxn ang="0">
                  <a:pos x="T6" y="T7"/>
                </a:cxn>
                <a:cxn ang="0">
                  <a:pos x="T8" y="T9"/>
                </a:cxn>
                <a:cxn ang="0">
                  <a:pos x="T10" y="T11"/>
                </a:cxn>
              </a:cxnLst>
              <a:rect l="0" t="0" r="r" b="b"/>
              <a:pathLst>
                <a:path w="182" h="60">
                  <a:moveTo>
                    <a:pt x="177" y="0"/>
                  </a:moveTo>
                  <a:lnTo>
                    <a:pt x="0" y="43"/>
                  </a:lnTo>
                  <a:lnTo>
                    <a:pt x="2" y="60"/>
                  </a:lnTo>
                  <a:lnTo>
                    <a:pt x="14" y="60"/>
                  </a:lnTo>
                  <a:lnTo>
                    <a:pt x="182" y="19"/>
                  </a:lnTo>
                  <a:lnTo>
                    <a:pt x="17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18" name="Freeform 117"/>
            <p:cNvSpPr>
              <a:spLocks/>
            </p:cNvSpPr>
            <p:nvPr/>
          </p:nvSpPr>
          <p:spPr bwMode="auto">
            <a:xfrm>
              <a:off x="1437" y="2404"/>
              <a:ext cx="166" cy="41"/>
            </a:xfrm>
            <a:custGeom>
              <a:avLst/>
              <a:gdLst>
                <a:gd name="T0" fmla="*/ 165 w 166"/>
                <a:gd name="T1" fmla="*/ 0 h 41"/>
                <a:gd name="T2" fmla="*/ 0 w 166"/>
                <a:gd name="T3" fmla="*/ 40 h 41"/>
                <a:gd name="T4" fmla="*/ 165 w 166"/>
                <a:gd name="T5" fmla="*/ 40 h 41"/>
                <a:gd name="T6" fmla="*/ 165 w 166"/>
                <a:gd name="T7" fmla="*/ 0 h 41"/>
              </a:gdLst>
              <a:ahLst/>
              <a:cxnLst>
                <a:cxn ang="0">
                  <a:pos x="T0" y="T1"/>
                </a:cxn>
                <a:cxn ang="0">
                  <a:pos x="T2" y="T3"/>
                </a:cxn>
                <a:cxn ang="0">
                  <a:pos x="T4" y="T5"/>
                </a:cxn>
                <a:cxn ang="0">
                  <a:pos x="T6" y="T7"/>
                </a:cxn>
              </a:cxnLst>
              <a:rect l="0" t="0" r="r" b="b"/>
              <a:pathLst>
                <a:path w="166" h="41">
                  <a:moveTo>
                    <a:pt x="165" y="0"/>
                  </a:moveTo>
                  <a:lnTo>
                    <a:pt x="0" y="40"/>
                  </a:lnTo>
                  <a:lnTo>
                    <a:pt x="165" y="40"/>
                  </a:lnTo>
                  <a:lnTo>
                    <a:pt x="165"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19" name="Freeform 118"/>
            <p:cNvSpPr>
              <a:spLocks/>
            </p:cNvSpPr>
            <p:nvPr/>
          </p:nvSpPr>
          <p:spPr bwMode="auto">
            <a:xfrm>
              <a:off x="1437" y="2435"/>
              <a:ext cx="175" cy="20"/>
            </a:xfrm>
            <a:custGeom>
              <a:avLst/>
              <a:gdLst>
                <a:gd name="T0" fmla="*/ 165 w 175"/>
                <a:gd name="T1" fmla="*/ 0 h 20"/>
                <a:gd name="T2" fmla="*/ 0 w 175"/>
                <a:gd name="T3" fmla="*/ 0 h 20"/>
                <a:gd name="T4" fmla="*/ 0 w 175"/>
                <a:gd name="T5" fmla="*/ 19 h 20"/>
                <a:gd name="T6" fmla="*/ 175 w 175"/>
                <a:gd name="T7" fmla="*/ 19 h 20"/>
                <a:gd name="T8" fmla="*/ 175 w 175"/>
                <a:gd name="T9" fmla="*/ 9 h 20"/>
                <a:gd name="T10" fmla="*/ 165 w 175"/>
                <a:gd name="T11" fmla="*/ 0 h 20"/>
              </a:gdLst>
              <a:ahLst/>
              <a:cxnLst>
                <a:cxn ang="0">
                  <a:pos x="T0" y="T1"/>
                </a:cxn>
                <a:cxn ang="0">
                  <a:pos x="T2" y="T3"/>
                </a:cxn>
                <a:cxn ang="0">
                  <a:pos x="T4" y="T5"/>
                </a:cxn>
                <a:cxn ang="0">
                  <a:pos x="T6" y="T7"/>
                </a:cxn>
                <a:cxn ang="0">
                  <a:pos x="T8" y="T9"/>
                </a:cxn>
                <a:cxn ang="0">
                  <a:pos x="T10" y="T11"/>
                </a:cxn>
              </a:cxnLst>
              <a:rect l="0" t="0" r="r" b="b"/>
              <a:pathLst>
                <a:path w="175" h="20">
                  <a:moveTo>
                    <a:pt x="165" y="0"/>
                  </a:moveTo>
                  <a:lnTo>
                    <a:pt x="0" y="0"/>
                  </a:lnTo>
                  <a:lnTo>
                    <a:pt x="0" y="19"/>
                  </a:lnTo>
                  <a:lnTo>
                    <a:pt x="175" y="19"/>
                  </a:lnTo>
                  <a:lnTo>
                    <a:pt x="175" y="9"/>
                  </a:lnTo>
                  <a:lnTo>
                    <a:pt x="165"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20" name="Freeform 119"/>
            <p:cNvSpPr>
              <a:spLocks/>
            </p:cNvSpPr>
            <p:nvPr/>
          </p:nvSpPr>
          <p:spPr bwMode="auto">
            <a:xfrm>
              <a:off x="1593" y="2392"/>
              <a:ext cx="20" cy="53"/>
            </a:xfrm>
            <a:custGeom>
              <a:avLst/>
              <a:gdLst>
                <a:gd name="T0" fmla="*/ 16 w 20"/>
                <a:gd name="T1" fmla="*/ 0 h 53"/>
                <a:gd name="T2" fmla="*/ 7 w 20"/>
                <a:gd name="T3" fmla="*/ 2 h 53"/>
                <a:gd name="T4" fmla="*/ 0 w 20"/>
                <a:gd name="T5" fmla="*/ 11 h 53"/>
                <a:gd name="T6" fmla="*/ 0 w 20"/>
                <a:gd name="T7" fmla="*/ 52 h 53"/>
                <a:gd name="T8" fmla="*/ 19 w 20"/>
                <a:gd name="T9" fmla="*/ 52 h 53"/>
                <a:gd name="T10" fmla="*/ 19 w 20"/>
                <a:gd name="T11" fmla="*/ 2 h 53"/>
                <a:gd name="T12" fmla="*/ 16 w 20"/>
                <a:gd name="T13" fmla="*/ 0 h 53"/>
              </a:gdLst>
              <a:ahLst/>
              <a:cxnLst>
                <a:cxn ang="0">
                  <a:pos x="T0" y="T1"/>
                </a:cxn>
                <a:cxn ang="0">
                  <a:pos x="T2" y="T3"/>
                </a:cxn>
                <a:cxn ang="0">
                  <a:pos x="T4" y="T5"/>
                </a:cxn>
                <a:cxn ang="0">
                  <a:pos x="T6" y="T7"/>
                </a:cxn>
                <a:cxn ang="0">
                  <a:pos x="T8" y="T9"/>
                </a:cxn>
                <a:cxn ang="0">
                  <a:pos x="T10" y="T11"/>
                </a:cxn>
                <a:cxn ang="0">
                  <a:pos x="T12" y="T13"/>
                </a:cxn>
              </a:cxnLst>
              <a:rect l="0" t="0" r="r" b="b"/>
              <a:pathLst>
                <a:path w="20" h="53">
                  <a:moveTo>
                    <a:pt x="16" y="0"/>
                  </a:moveTo>
                  <a:lnTo>
                    <a:pt x="7" y="2"/>
                  </a:lnTo>
                  <a:lnTo>
                    <a:pt x="0" y="11"/>
                  </a:lnTo>
                  <a:lnTo>
                    <a:pt x="0" y="52"/>
                  </a:lnTo>
                  <a:lnTo>
                    <a:pt x="19" y="52"/>
                  </a:lnTo>
                  <a:lnTo>
                    <a:pt x="19" y="2"/>
                  </a:lnTo>
                  <a:lnTo>
                    <a:pt x="16"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21" name="Freeform 120"/>
            <p:cNvSpPr>
              <a:spLocks/>
            </p:cNvSpPr>
            <p:nvPr/>
          </p:nvSpPr>
          <p:spPr bwMode="auto">
            <a:xfrm>
              <a:off x="1425" y="2395"/>
              <a:ext cx="180" cy="60"/>
            </a:xfrm>
            <a:custGeom>
              <a:avLst/>
              <a:gdLst>
                <a:gd name="T0" fmla="*/ 175 w 180"/>
                <a:gd name="T1" fmla="*/ 0 h 60"/>
                <a:gd name="T2" fmla="*/ 0 w 180"/>
                <a:gd name="T3" fmla="*/ 43 h 60"/>
                <a:gd name="T4" fmla="*/ 2 w 180"/>
                <a:gd name="T5" fmla="*/ 60 h 60"/>
                <a:gd name="T6" fmla="*/ 14 w 180"/>
                <a:gd name="T7" fmla="*/ 60 h 60"/>
                <a:gd name="T8" fmla="*/ 180 w 180"/>
                <a:gd name="T9" fmla="*/ 19 h 60"/>
                <a:gd name="T10" fmla="*/ 175 w 180"/>
                <a:gd name="T11" fmla="*/ 0 h 60"/>
              </a:gdLst>
              <a:ahLst/>
              <a:cxnLst>
                <a:cxn ang="0">
                  <a:pos x="T0" y="T1"/>
                </a:cxn>
                <a:cxn ang="0">
                  <a:pos x="T2" y="T3"/>
                </a:cxn>
                <a:cxn ang="0">
                  <a:pos x="T4" y="T5"/>
                </a:cxn>
                <a:cxn ang="0">
                  <a:pos x="T6" y="T7"/>
                </a:cxn>
                <a:cxn ang="0">
                  <a:pos x="T8" y="T9"/>
                </a:cxn>
                <a:cxn ang="0">
                  <a:pos x="T10" y="T11"/>
                </a:cxn>
              </a:cxnLst>
              <a:rect l="0" t="0" r="r" b="b"/>
              <a:pathLst>
                <a:path w="180" h="60">
                  <a:moveTo>
                    <a:pt x="175" y="0"/>
                  </a:moveTo>
                  <a:lnTo>
                    <a:pt x="0" y="43"/>
                  </a:lnTo>
                  <a:lnTo>
                    <a:pt x="2" y="60"/>
                  </a:lnTo>
                  <a:lnTo>
                    <a:pt x="14" y="60"/>
                  </a:lnTo>
                  <a:lnTo>
                    <a:pt x="180" y="19"/>
                  </a:lnTo>
                  <a:lnTo>
                    <a:pt x="175"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22" name="Freeform 121"/>
            <p:cNvSpPr>
              <a:spLocks/>
            </p:cNvSpPr>
            <p:nvPr/>
          </p:nvSpPr>
          <p:spPr bwMode="auto">
            <a:xfrm>
              <a:off x="938" y="2404"/>
              <a:ext cx="165" cy="41"/>
            </a:xfrm>
            <a:custGeom>
              <a:avLst/>
              <a:gdLst>
                <a:gd name="T0" fmla="*/ 165 w 165"/>
                <a:gd name="T1" fmla="*/ 0 h 41"/>
                <a:gd name="T2" fmla="*/ 0 w 165"/>
                <a:gd name="T3" fmla="*/ 40 h 41"/>
                <a:gd name="T4" fmla="*/ 165 w 165"/>
                <a:gd name="T5" fmla="*/ 40 h 41"/>
                <a:gd name="T6" fmla="*/ 165 w 165"/>
                <a:gd name="T7" fmla="*/ 0 h 41"/>
              </a:gdLst>
              <a:ahLst/>
              <a:cxnLst>
                <a:cxn ang="0">
                  <a:pos x="T0" y="T1"/>
                </a:cxn>
                <a:cxn ang="0">
                  <a:pos x="T2" y="T3"/>
                </a:cxn>
                <a:cxn ang="0">
                  <a:pos x="T4" y="T5"/>
                </a:cxn>
                <a:cxn ang="0">
                  <a:pos x="T6" y="T7"/>
                </a:cxn>
              </a:cxnLst>
              <a:rect l="0" t="0" r="r" b="b"/>
              <a:pathLst>
                <a:path w="165" h="41">
                  <a:moveTo>
                    <a:pt x="165" y="0"/>
                  </a:moveTo>
                  <a:lnTo>
                    <a:pt x="0" y="40"/>
                  </a:lnTo>
                  <a:lnTo>
                    <a:pt x="165" y="40"/>
                  </a:lnTo>
                  <a:lnTo>
                    <a:pt x="165"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23" name="Freeform 122"/>
            <p:cNvSpPr>
              <a:spLocks/>
            </p:cNvSpPr>
            <p:nvPr/>
          </p:nvSpPr>
          <p:spPr bwMode="auto">
            <a:xfrm>
              <a:off x="938" y="2435"/>
              <a:ext cx="175" cy="20"/>
            </a:xfrm>
            <a:custGeom>
              <a:avLst/>
              <a:gdLst>
                <a:gd name="T0" fmla="*/ 165 w 175"/>
                <a:gd name="T1" fmla="*/ 0 h 20"/>
                <a:gd name="T2" fmla="*/ 0 w 175"/>
                <a:gd name="T3" fmla="*/ 0 h 20"/>
                <a:gd name="T4" fmla="*/ 0 w 175"/>
                <a:gd name="T5" fmla="*/ 19 h 20"/>
                <a:gd name="T6" fmla="*/ 175 w 175"/>
                <a:gd name="T7" fmla="*/ 19 h 20"/>
                <a:gd name="T8" fmla="*/ 175 w 175"/>
                <a:gd name="T9" fmla="*/ 9 h 20"/>
                <a:gd name="T10" fmla="*/ 165 w 175"/>
                <a:gd name="T11" fmla="*/ 0 h 20"/>
              </a:gdLst>
              <a:ahLst/>
              <a:cxnLst>
                <a:cxn ang="0">
                  <a:pos x="T0" y="T1"/>
                </a:cxn>
                <a:cxn ang="0">
                  <a:pos x="T2" y="T3"/>
                </a:cxn>
                <a:cxn ang="0">
                  <a:pos x="T4" y="T5"/>
                </a:cxn>
                <a:cxn ang="0">
                  <a:pos x="T6" y="T7"/>
                </a:cxn>
                <a:cxn ang="0">
                  <a:pos x="T8" y="T9"/>
                </a:cxn>
                <a:cxn ang="0">
                  <a:pos x="T10" y="T11"/>
                </a:cxn>
              </a:cxnLst>
              <a:rect l="0" t="0" r="r" b="b"/>
              <a:pathLst>
                <a:path w="175" h="20">
                  <a:moveTo>
                    <a:pt x="165" y="0"/>
                  </a:moveTo>
                  <a:lnTo>
                    <a:pt x="0" y="0"/>
                  </a:lnTo>
                  <a:lnTo>
                    <a:pt x="0" y="19"/>
                  </a:lnTo>
                  <a:lnTo>
                    <a:pt x="175" y="19"/>
                  </a:lnTo>
                  <a:lnTo>
                    <a:pt x="175" y="9"/>
                  </a:lnTo>
                  <a:lnTo>
                    <a:pt x="165"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24" name="Freeform 123"/>
            <p:cNvSpPr>
              <a:spLocks/>
            </p:cNvSpPr>
            <p:nvPr/>
          </p:nvSpPr>
          <p:spPr bwMode="auto">
            <a:xfrm>
              <a:off x="1094" y="2392"/>
              <a:ext cx="20" cy="53"/>
            </a:xfrm>
            <a:custGeom>
              <a:avLst/>
              <a:gdLst>
                <a:gd name="T0" fmla="*/ 16 w 20"/>
                <a:gd name="T1" fmla="*/ 0 h 53"/>
                <a:gd name="T2" fmla="*/ 7 w 20"/>
                <a:gd name="T3" fmla="*/ 2 h 53"/>
                <a:gd name="T4" fmla="*/ 0 w 20"/>
                <a:gd name="T5" fmla="*/ 11 h 53"/>
                <a:gd name="T6" fmla="*/ 0 w 20"/>
                <a:gd name="T7" fmla="*/ 52 h 53"/>
                <a:gd name="T8" fmla="*/ 19 w 20"/>
                <a:gd name="T9" fmla="*/ 52 h 53"/>
                <a:gd name="T10" fmla="*/ 19 w 20"/>
                <a:gd name="T11" fmla="*/ 2 h 53"/>
                <a:gd name="T12" fmla="*/ 16 w 20"/>
                <a:gd name="T13" fmla="*/ 0 h 53"/>
              </a:gdLst>
              <a:ahLst/>
              <a:cxnLst>
                <a:cxn ang="0">
                  <a:pos x="T0" y="T1"/>
                </a:cxn>
                <a:cxn ang="0">
                  <a:pos x="T2" y="T3"/>
                </a:cxn>
                <a:cxn ang="0">
                  <a:pos x="T4" y="T5"/>
                </a:cxn>
                <a:cxn ang="0">
                  <a:pos x="T6" y="T7"/>
                </a:cxn>
                <a:cxn ang="0">
                  <a:pos x="T8" y="T9"/>
                </a:cxn>
                <a:cxn ang="0">
                  <a:pos x="T10" y="T11"/>
                </a:cxn>
                <a:cxn ang="0">
                  <a:pos x="T12" y="T13"/>
                </a:cxn>
              </a:cxnLst>
              <a:rect l="0" t="0" r="r" b="b"/>
              <a:pathLst>
                <a:path w="20" h="53">
                  <a:moveTo>
                    <a:pt x="16" y="0"/>
                  </a:moveTo>
                  <a:lnTo>
                    <a:pt x="7" y="2"/>
                  </a:lnTo>
                  <a:lnTo>
                    <a:pt x="0" y="11"/>
                  </a:lnTo>
                  <a:lnTo>
                    <a:pt x="0" y="52"/>
                  </a:lnTo>
                  <a:lnTo>
                    <a:pt x="19" y="52"/>
                  </a:lnTo>
                  <a:lnTo>
                    <a:pt x="19" y="2"/>
                  </a:lnTo>
                  <a:lnTo>
                    <a:pt x="16"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25" name="Freeform 124"/>
            <p:cNvSpPr>
              <a:spLocks/>
            </p:cNvSpPr>
            <p:nvPr/>
          </p:nvSpPr>
          <p:spPr bwMode="auto">
            <a:xfrm>
              <a:off x="926" y="2395"/>
              <a:ext cx="180" cy="60"/>
            </a:xfrm>
            <a:custGeom>
              <a:avLst/>
              <a:gdLst>
                <a:gd name="T0" fmla="*/ 175 w 180"/>
                <a:gd name="T1" fmla="*/ 0 h 60"/>
                <a:gd name="T2" fmla="*/ 0 w 180"/>
                <a:gd name="T3" fmla="*/ 43 h 60"/>
                <a:gd name="T4" fmla="*/ 2 w 180"/>
                <a:gd name="T5" fmla="*/ 60 h 60"/>
                <a:gd name="T6" fmla="*/ 14 w 180"/>
                <a:gd name="T7" fmla="*/ 60 h 60"/>
                <a:gd name="T8" fmla="*/ 180 w 180"/>
                <a:gd name="T9" fmla="*/ 19 h 60"/>
                <a:gd name="T10" fmla="*/ 175 w 180"/>
                <a:gd name="T11" fmla="*/ 0 h 60"/>
              </a:gdLst>
              <a:ahLst/>
              <a:cxnLst>
                <a:cxn ang="0">
                  <a:pos x="T0" y="T1"/>
                </a:cxn>
                <a:cxn ang="0">
                  <a:pos x="T2" y="T3"/>
                </a:cxn>
                <a:cxn ang="0">
                  <a:pos x="T4" y="T5"/>
                </a:cxn>
                <a:cxn ang="0">
                  <a:pos x="T6" y="T7"/>
                </a:cxn>
                <a:cxn ang="0">
                  <a:pos x="T8" y="T9"/>
                </a:cxn>
                <a:cxn ang="0">
                  <a:pos x="T10" y="T11"/>
                </a:cxn>
              </a:cxnLst>
              <a:rect l="0" t="0" r="r" b="b"/>
              <a:pathLst>
                <a:path w="180" h="60">
                  <a:moveTo>
                    <a:pt x="175" y="0"/>
                  </a:moveTo>
                  <a:lnTo>
                    <a:pt x="0" y="43"/>
                  </a:lnTo>
                  <a:lnTo>
                    <a:pt x="2" y="60"/>
                  </a:lnTo>
                  <a:lnTo>
                    <a:pt x="14" y="60"/>
                  </a:lnTo>
                  <a:lnTo>
                    <a:pt x="180" y="19"/>
                  </a:lnTo>
                  <a:lnTo>
                    <a:pt x="175"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sp>
        <p:nvSpPr>
          <p:cNvPr id="71" name="Rectangle 70"/>
          <p:cNvSpPr/>
          <p:nvPr/>
        </p:nvSpPr>
        <p:spPr>
          <a:xfrm>
            <a:off x="360957" y="3861048"/>
            <a:ext cx="8603531" cy="2348880"/>
          </a:xfrm>
          <a:prstGeom prst="rect">
            <a:avLst/>
          </a:prstGeom>
        </p:spPr>
        <p:txBody>
          <a:bodyPr wrap="square">
            <a:spAutoFit/>
          </a:bodyPr>
          <a:lstStyle/>
          <a:p>
            <a:r>
              <a:rPr lang="en-AU" dirty="0"/>
              <a:t>Place pegs every 5m along the edge of the shoulder, and using the traveller, </a:t>
            </a:r>
            <a:r>
              <a:rPr lang="en-AU" dirty="0" smtClean="0"/>
              <a:t>mark these </a:t>
            </a:r>
            <a:r>
              <a:rPr lang="en-AU" dirty="0"/>
              <a:t>pegs at the point where the bottom of the traveller ends when it lines up with the profiles.</a:t>
            </a:r>
          </a:p>
          <a:p>
            <a:r>
              <a:rPr lang="en-AU" dirty="0"/>
              <a:t> </a:t>
            </a:r>
          </a:p>
          <a:p>
            <a:r>
              <a:rPr lang="en-AU" dirty="0"/>
              <a:t>Step 10:  Locate and set out the mitre drains.  It is important that the mitre drains are set out before the excavation works for the side drains and camber is commenced.</a:t>
            </a:r>
          </a:p>
          <a:p>
            <a:r>
              <a:rPr lang="en-AU" dirty="0"/>
              <a:t> </a:t>
            </a:r>
          </a:p>
          <a:p>
            <a:r>
              <a:rPr lang="en-AU" dirty="0"/>
              <a:t>Step 11:  Set out with string line the side drains that needs to be excavated.  Remember to leave out the mitre drain block-offs.</a:t>
            </a:r>
          </a:p>
        </p:txBody>
      </p:sp>
    </p:spTree>
    <p:extLst>
      <p:ext uri="{BB962C8B-B14F-4D97-AF65-F5344CB8AC3E}">
        <p14:creationId xmlns:p14="http://schemas.microsoft.com/office/powerpoint/2010/main" val="2016624569"/>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95536" y="404664"/>
            <a:ext cx="7704856" cy="1200329"/>
          </a:xfrm>
          <a:prstGeom prst="rect">
            <a:avLst/>
          </a:prstGeom>
        </p:spPr>
        <p:txBody>
          <a:bodyPr wrap="square">
            <a:spAutoFit/>
          </a:bodyPr>
          <a:lstStyle/>
          <a:p>
            <a:r>
              <a:rPr lang="en-AU" dirty="0" smtClean="0"/>
              <a:t>CLEARNIG</a:t>
            </a:r>
          </a:p>
          <a:p>
            <a:r>
              <a:rPr lang="en-AU" dirty="0" smtClean="0"/>
              <a:t>Heavy </a:t>
            </a:r>
            <a:r>
              <a:rPr lang="en-AU" dirty="0"/>
              <a:t>bush clearing involves cutting down and removing trees, the clearing of</a:t>
            </a:r>
          </a:p>
          <a:p>
            <a:r>
              <a:rPr lang="en-AU" dirty="0"/>
              <a:t>dense bush and scrub and the digging up and removing root systems to</a:t>
            </a:r>
          </a:p>
          <a:p>
            <a:r>
              <a:rPr lang="en-AU" dirty="0"/>
              <a:t>prevent regrowth.</a:t>
            </a:r>
          </a:p>
        </p:txBody>
      </p:sp>
      <p:sp>
        <p:nvSpPr>
          <p:cNvPr id="3" name="Rectangle 2"/>
          <p:cNvSpPr/>
          <p:nvPr/>
        </p:nvSpPr>
        <p:spPr>
          <a:xfrm>
            <a:off x="323528" y="1618090"/>
            <a:ext cx="8064896" cy="1477328"/>
          </a:xfrm>
          <a:prstGeom prst="rect">
            <a:avLst/>
          </a:prstGeom>
        </p:spPr>
        <p:txBody>
          <a:bodyPr wrap="square">
            <a:spAutoFit/>
          </a:bodyPr>
          <a:lstStyle/>
          <a:p>
            <a:r>
              <a:rPr lang="en-AU" dirty="0"/>
              <a:t> </a:t>
            </a:r>
            <a:r>
              <a:rPr lang="en-AU" dirty="0" smtClean="0"/>
              <a:t>Boulder  </a:t>
            </a:r>
            <a:r>
              <a:rPr lang="en-AU" dirty="0"/>
              <a:t>Removal</a:t>
            </a:r>
          </a:p>
          <a:p>
            <a:r>
              <a:rPr lang="en-AU" dirty="0"/>
              <a:t> </a:t>
            </a:r>
          </a:p>
          <a:p>
            <a:r>
              <a:rPr lang="en-AU" dirty="0"/>
              <a:t>Boulder removal can involve hand carrying small boulders, rolling clear, breaking or digging and burying large boulders.</a:t>
            </a:r>
          </a:p>
          <a:p>
            <a:r>
              <a:rPr lang="en-AU" dirty="0"/>
              <a:t> </a:t>
            </a:r>
          </a:p>
        </p:txBody>
      </p:sp>
      <p:pic>
        <p:nvPicPr>
          <p:cNvPr id="4" name="Picture 3"/>
          <p:cNvPicPr/>
          <p:nvPr/>
        </p:nvPicPr>
        <p:blipFill>
          <a:blip r:embed="rId2">
            <a:extLst>
              <a:ext uri="{28A0092B-C50C-407E-A947-70E740481C1C}">
                <a14:useLocalDpi xmlns:a14="http://schemas.microsoft.com/office/drawing/2010/main" val="0"/>
              </a:ext>
            </a:extLst>
          </a:blip>
          <a:srcRect/>
          <a:stretch>
            <a:fillRect/>
          </a:stretch>
        </p:blipFill>
        <p:spPr bwMode="auto">
          <a:xfrm>
            <a:off x="3419872" y="2652142"/>
            <a:ext cx="4314825" cy="1409700"/>
          </a:xfrm>
          <a:prstGeom prst="rect">
            <a:avLst/>
          </a:prstGeom>
          <a:noFill/>
          <a:ln>
            <a:noFill/>
          </a:ln>
        </p:spPr>
      </p:pic>
      <p:sp>
        <p:nvSpPr>
          <p:cNvPr id="5" name="Rectangle 4"/>
          <p:cNvSpPr/>
          <p:nvPr/>
        </p:nvSpPr>
        <p:spPr>
          <a:xfrm>
            <a:off x="179512" y="3995678"/>
            <a:ext cx="8964488" cy="2862322"/>
          </a:xfrm>
          <a:prstGeom prst="rect">
            <a:avLst/>
          </a:prstGeom>
        </p:spPr>
        <p:txBody>
          <a:bodyPr wrap="square">
            <a:spAutoFit/>
          </a:bodyPr>
          <a:lstStyle/>
          <a:p>
            <a:r>
              <a:rPr lang="en-AU" b="1" dirty="0"/>
              <a:t>Topsoil Removal</a:t>
            </a:r>
          </a:p>
          <a:p>
            <a:r>
              <a:rPr lang="en-AU" dirty="0"/>
              <a:t>Topsoil removal is usually only needed where the topsoil is deep (10-15cm), </a:t>
            </a:r>
            <a:r>
              <a:rPr lang="en-AU" dirty="0" smtClean="0"/>
              <a:t>very organic </a:t>
            </a:r>
            <a:r>
              <a:rPr lang="en-AU" dirty="0"/>
              <a:t>and obviously much lower in strength than the soil below. </a:t>
            </a:r>
            <a:r>
              <a:rPr lang="en-AU" dirty="0" smtClean="0"/>
              <a:t>Unnecessary topsoil </a:t>
            </a:r>
            <a:r>
              <a:rPr lang="en-AU" dirty="0"/>
              <a:t>removal has very little effect on the strength of the road. Topsoil removal </a:t>
            </a:r>
            <a:r>
              <a:rPr lang="en-AU" dirty="0" smtClean="0"/>
              <a:t>is most </a:t>
            </a:r>
            <a:r>
              <a:rPr lang="en-AU" dirty="0"/>
              <a:t>likely to be needed in river valleys and flood areas that build up silt</a:t>
            </a:r>
            <a:r>
              <a:rPr lang="en-AU" dirty="0" smtClean="0"/>
              <a:t>.</a:t>
            </a:r>
          </a:p>
          <a:p>
            <a:endParaRPr lang="en-AU" dirty="0" smtClean="0"/>
          </a:p>
          <a:p>
            <a:r>
              <a:rPr lang="en-AU" dirty="0" smtClean="0"/>
              <a:t> Most agricultural </a:t>
            </a:r>
            <a:r>
              <a:rPr lang="en-AU" dirty="0"/>
              <a:t>land and open areas are eroded, with a very thin topsoil layer which can</a:t>
            </a:r>
          </a:p>
          <a:p>
            <a:r>
              <a:rPr lang="en-AU" dirty="0"/>
              <a:t>be mixed in with the earthworks for the road construction</a:t>
            </a:r>
            <a:r>
              <a:rPr lang="en-AU" dirty="0" smtClean="0"/>
              <a:t>.</a:t>
            </a:r>
          </a:p>
          <a:p>
            <a:r>
              <a:rPr lang="en-AU" dirty="0" smtClean="0"/>
              <a:t>Topsoil </a:t>
            </a:r>
            <a:r>
              <a:rPr lang="en-AU" dirty="0"/>
              <a:t>removal is executed using task work on an area basis, the area being</a:t>
            </a:r>
          </a:p>
          <a:p>
            <a:r>
              <a:rPr lang="en-AU" dirty="0"/>
              <a:t>determined by the thickness of the topsoil</a:t>
            </a:r>
            <a:r>
              <a:rPr lang="en-AU" dirty="0" smtClean="0"/>
              <a:t>.</a:t>
            </a:r>
            <a:endParaRPr lang="en-AU" dirty="0"/>
          </a:p>
        </p:txBody>
      </p:sp>
    </p:spTree>
    <p:extLst>
      <p:ext uri="{BB962C8B-B14F-4D97-AF65-F5344CB8AC3E}">
        <p14:creationId xmlns:p14="http://schemas.microsoft.com/office/powerpoint/2010/main" val="1958872595"/>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23528" y="116632"/>
            <a:ext cx="8424936" cy="1477328"/>
          </a:xfrm>
          <a:prstGeom prst="rect">
            <a:avLst/>
          </a:prstGeom>
        </p:spPr>
        <p:txBody>
          <a:bodyPr wrap="square">
            <a:spAutoFit/>
          </a:bodyPr>
          <a:lstStyle/>
          <a:p>
            <a:r>
              <a:rPr lang="en-AU" dirty="0"/>
              <a:t> </a:t>
            </a:r>
            <a:r>
              <a:rPr lang="en-AU" dirty="0" smtClean="0"/>
              <a:t>Earth </a:t>
            </a:r>
            <a:r>
              <a:rPr lang="en-AU" dirty="0"/>
              <a:t>Work</a:t>
            </a:r>
          </a:p>
          <a:p>
            <a:r>
              <a:rPr lang="en-AU" dirty="0"/>
              <a:t> </a:t>
            </a:r>
          </a:p>
          <a:p>
            <a:r>
              <a:rPr lang="en-AU" dirty="0"/>
              <a:t>Basically, road construction earthworks involves digging drains and using the</a:t>
            </a:r>
          </a:p>
          <a:p>
            <a:r>
              <a:rPr lang="en-AU" dirty="0"/>
              <a:t>material to build up the camber, excavating cut to fill to form the road and</a:t>
            </a:r>
          </a:p>
          <a:p>
            <a:r>
              <a:rPr lang="en-AU" dirty="0"/>
              <a:t>building up the road on embankments in flat areas with poor drainage</a:t>
            </a:r>
            <a:r>
              <a:rPr lang="en-AU" dirty="0" smtClean="0"/>
              <a:t>.</a:t>
            </a:r>
            <a:endParaRPr lang="en-AU" dirty="0"/>
          </a:p>
        </p:txBody>
      </p:sp>
      <p:pic>
        <p:nvPicPr>
          <p:cNvPr id="4" name="Picture 3"/>
          <p:cNvPicPr/>
          <p:nvPr/>
        </p:nvPicPr>
        <p:blipFill>
          <a:blip r:embed="rId2">
            <a:extLst>
              <a:ext uri="{28A0092B-C50C-407E-A947-70E740481C1C}">
                <a14:useLocalDpi xmlns:a14="http://schemas.microsoft.com/office/drawing/2010/main" val="0"/>
              </a:ext>
            </a:extLst>
          </a:blip>
          <a:srcRect/>
          <a:stretch>
            <a:fillRect/>
          </a:stretch>
        </p:blipFill>
        <p:spPr bwMode="auto">
          <a:xfrm>
            <a:off x="1187624" y="2132856"/>
            <a:ext cx="5676900" cy="1219200"/>
          </a:xfrm>
          <a:prstGeom prst="rect">
            <a:avLst/>
          </a:prstGeom>
          <a:noFill/>
          <a:ln>
            <a:noFill/>
          </a:ln>
        </p:spPr>
      </p:pic>
      <p:grpSp>
        <p:nvGrpSpPr>
          <p:cNvPr id="5" name="Group 4"/>
          <p:cNvGrpSpPr>
            <a:grpSpLocks/>
          </p:cNvGrpSpPr>
          <p:nvPr/>
        </p:nvGrpSpPr>
        <p:grpSpPr bwMode="auto">
          <a:xfrm>
            <a:off x="-448219" y="3137245"/>
            <a:ext cx="5689600" cy="1282065"/>
            <a:chOff x="0" y="0"/>
            <a:chExt cx="8960" cy="2019"/>
          </a:xfrm>
        </p:grpSpPr>
        <p:sp>
          <p:nvSpPr>
            <p:cNvPr id="6" name="Rectangle 5"/>
            <p:cNvSpPr>
              <a:spLocks noChangeArrowheads="1"/>
            </p:cNvSpPr>
            <p:nvPr/>
          </p:nvSpPr>
          <p:spPr bwMode="auto">
            <a:xfrm>
              <a:off x="0" y="0"/>
              <a:ext cx="8960" cy="19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0" tIns="0" rIns="0" bIns="0" anchor="t" anchorCtr="0" upright="1">
              <a:noAutofit/>
            </a:bodyPr>
            <a:lstStyle/>
            <a:p>
              <a:pPr algn="l">
                <a:lnSpc>
                  <a:spcPts val="9600"/>
                </a:lnSpc>
                <a:spcAft>
                  <a:spcPts val="0"/>
                </a:spcAft>
              </a:pPr>
              <a:r>
                <a:rPr lang="en-AU" sz="1200">
                  <a:effectLst/>
                  <a:latin typeface="Times New Roman"/>
                  <a:ea typeface="Calibri"/>
                  <a:cs typeface="Times New Roman"/>
                </a:rPr>
                <a:t> </a:t>
              </a:r>
              <a:endParaRPr lang="en-AU" sz="1100">
                <a:effectLst/>
                <a:latin typeface="Calibri"/>
                <a:ea typeface="Calibri"/>
                <a:cs typeface="Times New Roman"/>
              </a:endParaRPr>
            </a:p>
            <a:p>
              <a:pPr>
                <a:lnSpc>
                  <a:spcPct val="115000"/>
                </a:lnSpc>
                <a:spcAft>
                  <a:spcPts val="0"/>
                </a:spcAft>
              </a:pPr>
              <a:r>
                <a:rPr lang="en-AU" sz="1200">
                  <a:effectLst/>
                  <a:latin typeface="Times New Roman"/>
                  <a:ea typeface="Calibri"/>
                  <a:cs typeface="Times New Roman"/>
                </a:rPr>
                <a:t> </a:t>
              </a:r>
              <a:endParaRPr lang="en-AU" sz="1100">
                <a:effectLst/>
                <a:latin typeface="Calibri"/>
                <a:ea typeface="Calibri"/>
                <a:cs typeface="Times New Roman"/>
              </a:endParaRPr>
            </a:p>
          </p:txBody>
        </p:sp>
        <p:sp>
          <p:nvSpPr>
            <p:cNvPr id="7" name="Freeform 6"/>
            <p:cNvSpPr>
              <a:spLocks/>
            </p:cNvSpPr>
            <p:nvPr/>
          </p:nvSpPr>
          <p:spPr bwMode="auto">
            <a:xfrm>
              <a:off x="7930" y="1262"/>
              <a:ext cx="91" cy="101"/>
            </a:xfrm>
            <a:custGeom>
              <a:avLst/>
              <a:gdLst>
                <a:gd name="T0" fmla="*/ 74 w 91"/>
                <a:gd name="T1" fmla="*/ 0 h 101"/>
                <a:gd name="T2" fmla="*/ 0 w 91"/>
                <a:gd name="T3" fmla="*/ 86 h 101"/>
                <a:gd name="T4" fmla="*/ 14 w 91"/>
                <a:gd name="T5" fmla="*/ 100 h 101"/>
                <a:gd name="T6" fmla="*/ 91 w 91"/>
                <a:gd name="T7" fmla="*/ 14 h 101"/>
                <a:gd name="T8" fmla="*/ 74 w 91"/>
                <a:gd name="T9" fmla="*/ 0 h 101"/>
              </a:gdLst>
              <a:ahLst/>
              <a:cxnLst>
                <a:cxn ang="0">
                  <a:pos x="T0" y="T1"/>
                </a:cxn>
                <a:cxn ang="0">
                  <a:pos x="T2" y="T3"/>
                </a:cxn>
                <a:cxn ang="0">
                  <a:pos x="T4" y="T5"/>
                </a:cxn>
                <a:cxn ang="0">
                  <a:pos x="T6" y="T7"/>
                </a:cxn>
                <a:cxn ang="0">
                  <a:pos x="T8" y="T9"/>
                </a:cxn>
              </a:cxnLst>
              <a:rect l="0" t="0" r="r" b="b"/>
              <a:pathLst>
                <a:path w="91" h="101">
                  <a:moveTo>
                    <a:pt x="74" y="0"/>
                  </a:moveTo>
                  <a:lnTo>
                    <a:pt x="0" y="86"/>
                  </a:lnTo>
                  <a:lnTo>
                    <a:pt x="14" y="100"/>
                  </a:lnTo>
                  <a:lnTo>
                    <a:pt x="91" y="14"/>
                  </a:lnTo>
                  <a:lnTo>
                    <a:pt x="7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8" name="Rectangle 7"/>
            <p:cNvSpPr>
              <a:spLocks noChangeArrowheads="1"/>
            </p:cNvSpPr>
            <p:nvPr/>
          </p:nvSpPr>
          <p:spPr bwMode="auto">
            <a:xfrm>
              <a:off x="3365" y="1819"/>
              <a:ext cx="2180" cy="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0" tIns="0" rIns="0" bIns="0" anchor="t" anchorCtr="0" upright="1">
              <a:noAutofit/>
            </a:bodyPr>
            <a:lstStyle/>
            <a:p>
              <a:pPr algn="l">
                <a:lnSpc>
                  <a:spcPct val="115000"/>
                </a:lnSpc>
                <a:spcAft>
                  <a:spcPts val="0"/>
                </a:spcAft>
              </a:pPr>
              <a:endParaRPr lang="en-AU" sz="1200">
                <a:effectLst/>
                <a:latin typeface="Times New Roman"/>
                <a:ea typeface="Calibri"/>
                <a:cs typeface="Times New Roman"/>
              </a:endParaRPr>
            </a:p>
            <a:p>
              <a:pPr>
                <a:lnSpc>
                  <a:spcPct val="115000"/>
                </a:lnSpc>
                <a:spcAft>
                  <a:spcPts val="0"/>
                </a:spcAft>
              </a:pPr>
              <a:r>
                <a:rPr lang="en-AU" sz="1200">
                  <a:effectLst/>
                  <a:latin typeface="Times New Roman"/>
                  <a:ea typeface="Calibri"/>
                  <a:cs typeface="Times New Roman"/>
                </a:rPr>
                <a:t> </a:t>
              </a:r>
              <a:endParaRPr lang="en-AU" sz="1100">
                <a:effectLst/>
                <a:latin typeface="Calibri"/>
                <a:ea typeface="Calibri"/>
                <a:cs typeface="Times New Roman"/>
              </a:endParaRPr>
            </a:p>
          </p:txBody>
        </p:sp>
        <p:grpSp>
          <p:nvGrpSpPr>
            <p:cNvPr id="9" name="Group 8"/>
            <p:cNvGrpSpPr>
              <a:grpSpLocks/>
            </p:cNvGrpSpPr>
            <p:nvPr/>
          </p:nvGrpSpPr>
          <p:grpSpPr bwMode="auto">
            <a:xfrm>
              <a:off x="5923" y="297"/>
              <a:ext cx="144" cy="171"/>
              <a:chOff x="5923" y="297"/>
              <a:chExt cx="144" cy="171"/>
            </a:xfrm>
          </p:grpSpPr>
          <p:sp>
            <p:nvSpPr>
              <p:cNvPr id="63" name="Freeform 62"/>
              <p:cNvSpPr>
                <a:spLocks/>
              </p:cNvSpPr>
              <p:nvPr/>
            </p:nvSpPr>
            <p:spPr bwMode="auto">
              <a:xfrm>
                <a:off x="5923" y="297"/>
                <a:ext cx="144" cy="171"/>
              </a:xfrm>
              <a:custGeom>
                <a:avLst/>
                <a:gdLst>
                  <a:gd name="T0" fmla="*/ 76 w 144"/>
                  <a:gd name="T1" fmla="*/ 0 h 171"/>
                  <a:gd name="T2" fmla="*/ 35 w 144"/>
                  <a:gd name="T3" fmla="*/ 9 h 171"/>
                  <a:gd name="T4" fmla="*/ 7 w 144"/>
                  <a:gd name="T5" fmla="*/ 38 h 171"/>
                  <a:gd name="T6" fmla="*/ 0 w 144"/>
                  <a:gd name="T7" fmla="*/ 84 h 171"/>
                  <a:gd name="T8" fmla="*/ 7 w 144"/>
                  <a:gd name="T9" fmla="*/ 127 h 171"/>
                  <a:gd name="T10" fmla="*/ 33 w 144"/>
                  <a:gd name="T11" fmla="*/ 158 h 171"/>
                  <a:gd name="T12" fmla="*/ 76 w 144"/>
                  <a:gd name="T13" fmla="*/ 170 h 171"/>
                  <a:gd name="T14" fmla="*/ 100 w 144"/>
                  <a:gd name="T15" fmla="*/ 165 h 171"/>
                  <a:gd name="T16" fmla="*/ 120 w 144"/>
                  <a:gd name="T17" fmla="*/ 156 h 171"/>
                  <a:gd name="T18" fmla="*/ 123 w 144"/>
                  <a:gd name="T19" fmla="*/ 151 h 171"/>
                  <a:gd name="T20" fmla="*/ 74 w 144"/>
                  <a:gd name="T21" fmla="*/ 151 h 171"/>
                  <a:gd name="T22" fmla="*/ 47 w 144"/>
                  <a:gd name="T23" fmla="*/ 144 h 171"/>
                  <a:gd name="T24" fmla="*/ 26 w 144"/>
                  <a:gd name="T25" fmla="*/ 120 h 171"/>
                  <a:gd name="T26" fmla="*/ 21 w 144"/>
                  <a:gd name="T27" fmla="*/ 84 h 171"/>
                  <a:gd name="T28" fmla="*/ 26 w 144"/>
                  <a:gd name="T29" fmla="*/ 50 h 171"/>
                  <a:gd name="T30" fmla="*/ 45 w 144"/>
                  <a:gd name="T31" fmla="*/ 28 h 171"/>
                  <a:gd name="T32" fmla="*/ 76 w 144"/>
                  <a:gd name="T33" fmla="*/ 19 h 171"/>
                  <a:gd name="T34" fmla="*/ 122 w 144"/>
                  <a:gd name="T35" fmla="*/ 19 h 171"/>
                  <a:gd name="T36" fmla="*/ 117 w 144"/>
                  <a:gd name="T37" fmla="*/ 12 h 171"/>
                  <a:gd name="T38" fmla="*/ 76 w 144"/>
                  <a:gd name="T39" fmla="*/ 0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44" h="171">
                    <a:moveTo>
                      <a:pt x="76" y="0"/>
                    </a:moveTo>
                    <a:lnTo>
                      <a:pt x="35" y="9"/>
                    </a:lnTo>
                    <a:lnTo>
                      <a:pt x="7" y="38"/>
                    </a:lnTo>
                    <a:lnTo>
                      <a:pt x="0" y="84"/>
                    </a:lnTo>
                    <a:lnTo>
                      <a:pt x="7" y="127"/>
                    </a:lnTo>
                    <a:lnTo>
                      <a:pt x="33" y="158"/>
                    </a:lnTo>
                    <a:lnTo>
                      <a:pt x="76" y="170"/>
                    </a:lnTo>
                    <a:lnTo>
                      <a:pt x="100" y="165"/>
                    </a:lnTo>
                    <a:lnTo>
                      <a:pt x="120" y="156"/>
                    </a:lnTo>
                    <a:lnTo>
                      <a:pt x="123" y="151"/>
                    </a:lnTo>
                    <a:lnTo>
                      <a:pt x="74" y="151"/>
                    </a:lnTo>
                    <a:lnTo>
                      <a:pt x="47" y="144"/>
                    </a:lnTo>
                    <a:lnTo>
                      <a:pt x="26" y="120"/>
                    </a:lnTo>
                    <a:lnTo>
                      <a:pt x="21" y="84"/>
                    </a:lnTo>
                    <a:lnTo>
                      <a:pt x="26" y="50"/>
                    </a:lnTo>
                    <a:lnTo>
                      <a:pt x="45" y="28"/>
                    </a:lnTo>
                    <a:lnTo>
                      <a:pt x="76" y="19"/>
                    </a:lnTo>
                    <a:lnTo>
                      <a:pt x="122" y="19"/>
                    </a:lnTo>
                    <a:lnTo>
                      <a:pt x="117" y="12"/>
                    </a:lnTo>
                    <a:lnTo>
                      <a:pt x="76"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64" name="Freeform 63"/>
              <p:cNvSpPr>
                <a:spLocks/>
              </p:cNvSpPr>
              <p:nvPr/>
            </p:nvSpPr>
            <p:spPr bwMode="auto">
              <a:xfrm>
                <a:off x="5923" y="297"/>
                <a:ext cx="144" cy="171"/>
              </a:xfrm>
              <a:custGeom>
                <a:avLst/>
                <a:gdLst>
                  <a:gd name="T0" fmla="*/ 122 w 144"/>
                  <a:gd name="T1" fmla="*/ 108 h 171"/>
                  <a:gd name="T2" fmla="*/ 105 w 144"/>
                  <a:gd name="T3" fmla="*/ 139 h 171"/>
                  <a:gd name="T4" fmla="*/ 74 w 144"/>
                  <a:gd name="T5" fmla="*/ 151 h 171"/>
                  <a:gd name="T6" fmla="*/ 123 w 144"/>
                  <a:gd name="T7" fmla="*/ 151 h 171"/>
                  <a:gd name="T8" fmla="*/ 134 w 144"/>
                  <a:gd name="T9" fmla="*/ 136 h 171"/>
                  <a:gd name="T10" fmla="*/ 143 w 144"/>
                  <a:gd name="T11" fmla="*/ 115 h 171"/>
                  <a:gd name="T12" fmla="*/ 122 w 144"/>
                  <a:gd name="T13" fmla="*/ 108 h 171"/>
                </a:gdLst>
                <a:ahLst/>
                <a:cxnLst>
                  <a:cxn ang="0">
                    <a:pos x="T0" y="T1"/>
                  </a:cxn>
                  <a:cxn ang="0">
                    <a:pos x="T2" y="T3"/>
                  </a:cxn>
                  <a:cxn ang="0">
                    <a:pos x="T4" y="T5"/>
                  </a:cxn>
                  <a:cxn ang="0">
                    <a:pos x="T6" y="T7"/>
                  </a:cxn>
                  <a:cxn ang="0">
                    <a:pos x="T8" y="T9"/>
                  </a:cxn>
                  <a:cxn ang="0">
                    <a:pos x="T10" y="T11"/>
                  </a:cxn>
                  <a:cxn ang="0">
                    <a:pos x="T12" y="T13"/>
                  </a:cxn>
                </a:cxnLst>
                <a:rect l="0" t="0" r="r" b="b"/>
                <a:pathLst>
                  <a:path w="144" h="171">
                    <a:moveTo>
                      <a:pt x="122" y="108"/>
                    </a:moveTo>
                    <a:lnTo>
                      <a:pt x="105" y="139"/>
                    </a:lnTo>
                    <a:lnTo>
                      <a:pt x="74" y="151"/>
                    </a:lnTo>
                    <a:lnTo>
                      <a:pt x="123" y="151"/>
                    </a:lnTo>
                    <a:lnTo>
                      <a:pt x="134" y="136"/>
                    </a:lnTo>
                    <a:lnTo>
                      <a:pt x="143" y="115"/>
                    </a:lnTo>
                    <a:lnTo>
                      <a:pt x="122" y="108"/>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65" name="Freeform 64"/>
              <p:cNvSpPr>
                <a:spLocks/>
              </p:cNvSpPr>
              <p:nvPr/>
            </p:nvSpPr>
            <p:spPr bwMode="auto">
              <a:xfrm>
                <a:off x="5923" y="297"/>
                <a:ext cx="144" cy="171"/>
              </a:xfrm>
              <a:custGeom>
                <a:avLst/>
                <a:gdLst>
                  <a:gd name="T0" fmla="*/ 122 w 144"/>
                  <a:gd name="T1" fmla="*/ 19 h 171"/>
                  <a:gd name="T2" fmla="*/ 76 w 144"/>
                  <a:gd name="T3" fmla="*/ 19 h 171"/>
                  <a:gd name="T4" fmla="*/ 103 w 144"/>
                  <a:gd name="T5" fmla="*/ 28 h 171"/>
                  <a:gd name="T6" fmla="*/ 120 w 144"/>
                  <a:gd name="T7" fmla="*/ 52 h 171"/>
                  <a:gd name="T8" fmla="*/ 141 w 144"/>
                  <a:gd name="T9" fmla="*/ 45 h 171"/>
                  <a:gd name="T10" fmla="*/ 122 w 144"/>
                  <a:gd name="T11" fmla="*/ 19 h 171"/>
                </a:gdLst>
                <a:ahLst/>
                <a:cxnLst>
                  <a:cxn ang="0">
                    <a:pos x="T0" y="T1"/>
                  </a:cxn>
                  <a:cxn ang="0">
                    <a:pos x="T2" y="T3"/>
                  </a:cxn>
                  <a:cxn ang="0">
                    <a:pos x="T4" y="T5"/>
                  </a:cxn>
                  <a:cxn ang="0">
                    <a:pos x="T6" y="T7"/>
                  </a:cxn>
                  <a:cxn ang="0">
                    <a:pos x="T8" y="T9"/>
                  </a:cxn>
                  <a:cxn ang="0">
                    <a:pos x="T10" y="T11"/>
                  </a:cxn>
                </a:cxnLst>
                <a:rect l="0" t="0" r="r" b="b"/>
                <a:pathLst>
                  <a:path w="144" h="171">
                    <a:moveTo>
                      <a:pt x="122" y="19"/>
                    </a:moveTo>
                    <a:lnTo>
                      <a:pt x="76" y="19"/>
                    </a:lnTo>
                    <a:lnTo>
                      <a:pt x="103" y="28"/>
                    </a:lnTo>
                    <a:lnTo>
                      <a:pt x="120" y="52"/>
                    </a:lnTo>
                    <a:lnTo>
                      <a:pt x="141" y="45"/>
                    </a:lnTo>
                    <a:lnTo>
                      <a:pt x="122" y="19"/>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grpSp>
          <p:nvGrpSpPr>
            <p:cNvPr id="10" name="Group 9"/>
            <p:cNvGrpSpPr>
              <a:grpSpLocks/>
            </p:cNvGrpSpPr>
            <p:nvPr/>
          </p:nvGrpSpPr>
          <p:grpSpPr bwMode="auto">
            <a:xfrm>
              <a:off x="6139" y="343"/>
              <a:ext cx="55" cy="123"/>
              <a:chOff x="6139" y="343"/>
              <a:chExt cx="55" cy="123"/>
            </a:xfrm>
          </p:grpSpPr>
          <p:sp>
            <p:nvSpPr>
              <p:cNvPr id="60" name="Freeform 59"/>
              <p:cNvSpPr>
                <a:spLocks/>
              </p:cNvSpPr>
              <p:nvPr/>
            </p:nvSpPr>
            <p:spPr bwMode="auto">
              <a:xfrm>
                <a:off x="6139" y="343"/>
                <a:ext cx="55" cy="123"/>
              </a:xfrm>
              <a:custGeom>
                <a:avLst/>
                <a:gdLst>
                  <a:gd name="T0" fmla="*/ 48 w 55"/>
                  <a:gd name="T1" fmla="*/ 62 h 123"/>
                  <a:gd name="T2" fmla="*/ 28 w 55"/>
                  <a:gd name="T3" fmla="*/ 62 h 123"/>
                  <a:gd name="T4" fmla="*/ 28 w 55"/>
                  <a:gd name="T5" fmla="*/ 69 h 123"/>
                  <a:gd name="T6" fmla="*/ 24 w 55"/>
                  <a:gd name="T7" fmla="*/ 88 h 123"/>
                  <a:gd name="T8" fmla="*/ 12 w 55"/>
                  <a:gd name="T9" fmla="*/ 103 h 123"/>
                  <a:gd name="T10" fmla="*/ 0 w 55"/>
                  <a:gd name="T11" fmla="*/ 107 h 123"/>
                  <a:gd name="T12" fmla="*/ 0 w 55"/>
                  <a:gd name="T13" fmla="*/ 122 h 123"/>
                  <a:gd name="T14" fmla="*/ 9 w 55"/>
                  <a:gd name="T15" fmla="*/ 119 h 123"/>
                  <a:gd name="T16" fmla="*/ 31 w 55"/>
                  <a:gd name="T17" fmla="*/ 107 h 123"/>
                  <a:gd name="T18" fmla="*/ 50 w 55"/>
                  <a:gd name="T19" fmla="*/ 107 h 123"/>
                  <a:gd name="T20" fmla="*/ 48 w 55"/>
                  <a:gd name="T21" fmla="*/ 72 h 123"/>
                  <a:gd name="T22" fmla="*/ 48 w 55"/>
                  <a:gd name="T23" fmla="*/ 62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5" h="123">
                    <a:moveTo>
                      <a:pt x="48" y="62"/>
                    </a:moveTo>
                    <a:lnTo>
                      <a:pt x="28" y="62"/>
                    </a:lnTo>
                    <a:lnTo>
                      <a:pt x="28" y="69"/>
                    </a:lnTo>
                    <a:lnTo>
                      <a:pt x="24" y="88"/>
                    </a:lnTo>
                    <a:lnTo>
                      <a:pt x="12" y="103"/>
                    </a:lnTo>
                    <a:lnTo>
                      <a:pt x="0" y="107"/>
                    </a:lnTo>
                    <a:lnTo>
                      <a:pt x="0" y="122"/>
                    </a:lnTo>
                    <a:lnTo>
                      <a:pt x="9" y="119"/>
                    </a:lnTo>
                    <a:lnTo>
                      <a:pt x="31" y="107"/>
                    </a:lnTo>
                    <a:lnTo>
                      <a:pt x="50" y="107"/>
                    </a:lnTo>
                    <a:lnTo>
                      <a:pt x="48" y="72"/>
                    </a:lnTo>
                    <a:lnTo>
                      <a:pt x="48" y="62"/>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61" name="Freeform 60"/>
              <p:cNvSpPr>
                <a:spLocks/>
              </p:cNvSpPr>
              <p:nvPr/>
            </p:nvSpPr>
            <p:spPr bwMode="auto">
              <a:xfrm>
                <a:off x="6139" y="343"/>
                <a:ext cx="55" cy="123"/>
              </a:xfrm>
              <a:custGeom>
                <a:avLst/>
                <a:gdLst>
                  <a:gd name="T0" fmla="*/ 50 w 55"/>
                  <a:gd name="T1" fmla="*/ 107 h 123"/>
                  <a:gd name="T2" fmla="*/ 31 w 55"/>
                  <a:gd name="T3" fmla="*/ 107 h 123"/>
                  <a:gd name="T4" fmla="*/ 33 w 55"/>
                  <a:gd name="T5" fmla="*/ 122 h 123"/>
                  <a:gd name="T6" fmla="*/ 55 w 55"/>
                  <a:gd name="T7" fmla="*/ 122 h 123"/>
                  <a:gd name="T8" fmla="*/ 50 w 55"/>
                  <a:gd name="T9" fmla="*/ 107 h 123"/>
                </a:gdLst>
                <a:ahLst/>
                <a:cxnLst>
                  <a:cxn ang="0">
                    <a:pos x="T0" y="T1"/>
                  </a:cxn>
                  <a:cxn ang="0">
                    <a:pos x="T2" y="T3"/>
                  </a:cxn>
                  <a:cxn ang="0">
                    <a:pos x="T4" y="T5"/>
                  </a:cxn>
                  <a:cxn ang="0">
                    <a:pos x="T6" y="T7"/>
                  </a:cxn>
                  <a:cxn ang="0">
                    <a:pos x="T8" y="T9"/>
                  </a:cxn>
                </a:cxnLst>
                <a:rect l="0" t="0" r="r" b="b"/>
                <a:pathLst>
                  <a:path w="55" h="123">
                    <a:moveTo>
                      <a:pt x="50" y="107"/>
                    </a:moveTo>
                    <a:lnTo>
                      <a:pt x="31" y="107"/>
                    </a:lnTo>
                    <a:lnTo>
                      <a:pt x="33" y="122"/>
                    </a:lnTo>
                    <a:lnTo>
                      <a:pt x="55" y="122"/>
                    </a:lnTo>
                    <a:lnTo>
                      <a:pt x="50" y="107"/>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62" name="Freeform 61"/>
              <p:cNvSpPr>
                <a:spLocks/>
              </p:cNvSpPr>
              <p:nvPr/>
            </p:nvSpPr>
            <p:spPr bwMode="auto">
              <a:xfrm>
                <a:off x="6139" y="343"/>
                <a:ext cx="55" cy="123"/>
              </a:xfrm>
              <a:custGeom>
                <a:avLst/>
                <a:gdLst>
                  <a:gd name="T0" fmla="*/ 2 w 55"/>
                  <a:gd name="T1" fmla="*/ 0 h 123"/>
                  <a:gd name="T2" fmla="*/ 0 w 55"/>
                  <a:gd name="T3" fmla="*/ 0 h 123"/>
                  <a:gd name="T4" fmla="*/ 0 w 55"/>
                  <a:gd name="T5" fmla="*/ 16 h 123"/>
                  <a:gd name="T6" fmla="*/ 24 w 55"/>
                  <a:gd name="T7" fmla="*/ 23 h 123"/>
                  <a:gd name="T8" fmla="*/ 28 w 55"/>
                  <a:gd name="T9" fmla="*/ 40 h 123"/>
                  <a:gd name="T10" fmla="*/ 28 w 55"/>
                  <a:gd name="T11" fmla="*/ 45 h 123"/>
                  <a:gd name="T12" fmla="*/ 0 w 55"/>
                  <a:gd name="T13" fmla="*/ 50 h 123"/>
                  <a:gd name="T14" fmla="*/ 0 w 55"/>
                  <a:gd name="T15" fmla="*/ 69 h 123"/>
                  <a:gd name="T16" fmla="*/ 28 w 55"/>
                  <a:gd name="T17" fmla="*/ 62 h 123"/>
                  <a:gd name="T18" fmla="*/ 48 w 55"/>
                  <a:gd name="T19" fmla="*/ 62 h 123"/>
                  <a:gd name="T20" fmla="*/ 48 w 55"/>
                  <a:gd name="T21" fmla="*/ 26 h 123"/>
                  <a:gd name="T22" fmla="*/ 40 w 55"/>
                  <a:gd name="T23" fmla="*/ 12 h 123"/>
                  <a:gd name="T24" fmla="*/ 28 w 55"/>
                  <a:gd name="T25" fmla="*/ 2 h 123"/>
                  <a:gd name="T26" fmla="*/ 2 w 55"/>
                  <a:gd name="T27" fmla="*/ 0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5" h="123">
                    <a:moveTo>
                      <a:pt x="2" y="0"/>
                    </a:moveTo>
                    <a:lnTo>
                      <a:pt x="0" y="0"/>
                    </a:lnTo>
                    <a:lnTo>
                      <a:pt x="0" y="16"/>
                    </a:lnTo>
                    <a:lnTo>
                      <a:pt x="24" y="23"/>
                    </a:lnTo>
                    <a:lnTo>
                      <a:pt x="28" y="40"/>
                    </a:lnTo>
                    <a:lnTo>
                      <a:pt x="28" y="45"/>
                    </a:lnTo>
                    <a:lnTo>
                      <a:pt x="0" y="50"/>
                    </a:lnTo>
                    <a:lnTo>
                      <a:pt x="0" y="69"/>
                    </a:lnTo>
                    <a:lnTo>
                      <a:pt x="28" y="62"/>
                    </a:lnTo>
                    <a:lnTo>
                      <a:pt x="48" y="62"/>
                    </a:lnTo>
                    <a:lnTo>
                      <a:pt x="48" y="26"/>
                    </a:lnTo>
                    <a:lnTo>
                      <a:pt x="40" y="12"/>
                    </a:lnTo>
                    <a:lnTo>
                      <a:pt x="28" y="2"/>
                    </a:lnTo>
                    <a:lnTo>
                      <a:pt x="2"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sp>
          <p:nvSpPr>
            <p:cNvPr id="11" name="Freeform 10"/>
            <p:cNvSpPr>
              <a:spLocks/>
            </p:cNvSpPr>
            <p:nvPr/>
          </p:nvSpPr>
          <p:spPr bwMode="auto">
            <a:xfrm>
              <a:off x="6084" y="394"/>
              <a:ext cx="55" cy="74"/>
            </a:xfrm>
            <a:custGeom>
              <a:avLst/>
              <a:gdLst>
                <a:gd name="T0" fmla="*/ 55 w 55"/>
                <a:gd name="T1" fmla="*/ 0 h 74"/>
                <a:gd name="T2" fmla="*/ 48 w 55"/>
                <a:gd name="T3" fmla="*/ 2 h 74"/>
                <a:gd name="T4" fmla="*/ 31 w 55"/>
                <a:gd name="T5" fmla="*/ 4 h 74"/>
                <a:gd name="T6" fmla="*/ 14 w 55"/>
                <a:gd name="T7" fmla="*/ 12 h 74"/>
                <a:gd name="T8" fmla="*/ 4 w 55"/>
                <a:gd name="T9" fmla="*/ 21 h 74"/>
                <a:gd name="T10" fmla="*/ 0 w 55"/>
                <a:gd name="T11" fmla="*/ 38 h 74"/>
                <a:gd name="T12" fmla="*/ 12 w 55"/>
                <a:gd name="T13" fmla="*/ 64 h 74"/>
                <a:gd name="T14" fmla="*/ 43 w 55"/>
                <a:gd name="T15" fmla="*/ 74 h 74"/>
                <a:gd name="T16" fmla="*/ 55 w 55"/>
                <a:gd name="T17" fmla="*/ 71 h 74"/>
                <a:gd name="T18" fmla="*/ 55 w 55"/>
                <a:gd name="T19" fmla="*/ 57 h 74"/>
                <a:gd name="T20" fmla="*/ 48 w 55"/>
                <a:gd name="T21" fmla="*/ 57 h 74"/>
                <a:gd name="T22" fmla="*/ 28 w 55"/>
                <a:gd name="T23" fmla="*/ 52 h 74"/>
                <a:gd name="T24" fmla="*/ 21 w 55"/>
                <a:gd name="T25" fmla="*/ 38 h 74"/>
                <a:gd name="T26" fmla="*/ 23 w 55"/>
                <a:gd name="T27" fmla="*/ 28 h 74"/>
                <a:gd name="T28" fmla="*/ 33 w 55"/>
                <a:gd name="T29" fmla="*/ 21 h 74"/>
                <a:gd name="T30" fmla="*/ 50 w 55"/>
                <a:gd name="T31" fmla="*/ 19 h 74"/>
                <a:gd name="T32" fmla="*/ 55 w 55"/>
                <a:gd name="T33" fmla="*/ 19 h 74"/>
                <a:gd name="T34" fmla="*/ 55 w 55"/>
                <a:gd name="T35" fmla="*/ 0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5" h="74">
                  <a:moveTo>
                    <a:pt x="55" y="0"/>
                  </a:moveTo>
                  <a:lnTo>
                    <a:pt x="48" y="2"/>
                  </a:lnTo>
                  <a:lnTo>
                    <a:pt x="31" y="4"/>
                  </a:lnTo>
                  <a:lnTo>
                    <a:pt x="14" y="12"/>
                  </a:lnTo>
                  <a:lnTo>
                    <a:pt x="4" y="21"/>
                  </a:lnTo>
                  <a:lnTo>
                    <a:pt x="0" y="38"/>
                  </a:lnTo>
                  <a:lnTo>
                    <a:pt x="12" y="64"/>
                  </a:lnTo>
                  <a:lnTo>
                    <a:pt x="43" y="74"/>
                  </a:lnTo>
                  <a:lnTo>
                    <a:pt x="55" y="71"/>
                  </a:lnTo>
                  <a:lnTo>
                    <a:pt x="55" y="57"/>
                  </a:lnTo>
                  <a:lnTo>
                    <a:pt x="48" y="57"/>
                  </a:lnTo>
                  <a:lnTo>
                    <a:pt x="28" y="52"/>
                  </a:lnTo>
                  <a:lnTo>
                    <a:pt x="21" y="38"/>
                  </a:lnTo>
                  <a:lnTo>
                    <a:pt x="23" y="28"/>
                  </a:lnTo>
                  <a:lnTo>
                    <a:pt x="33" y="21"/>
                  </a:lnTo>
                  <a:lnTo>
                    <a:pt x="50" y="19"/>
                  </a:lnTo>
                  <a:lnTo>
                    <a:pt x="55" y="19"/>
                  </a:lnTo>
                  <a:lnTo>
                    <a:pt x="55"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2" name="Freeform 11"/>
            <p:cNvSpPr>
              <a:spLocks/>
            </p:cNvSpPr>
            <p:nvPr/>
          </p:nvSpPr>
          <p:spPr bwMode="auto">
            <a:xfrm>
              <a:off x="6089" y="343"/>
              <a:ext cx="50" cy="39"/>
            </a:xfrm>
            <a:custGeom>
              <a:avLst/>
              <a:gdLst>
                <a:gd name="T0" fmla="*/ 50 w 50"/>
                <a:gd name="T1" fmla="*/ 0 h 39"/>
                <a:gd name="T2" fmla="*/ 26 w 50"/>
                <a:gd name="T3" fmla="*/ 2 h 39"/>
                <a:gd name="T4" fmla="*/ 7 w 50"/>
                <a:gd name="T5" fmla="*/ 16 h 39"/>
                <a:gd name="T6" fmla="*/ 0 w 50"/>
                <a:gd name="T7" fmla="*/ 35 h 39"/>
                <a:gd name="T8" fmla="*/ 19 w 50"/>
                <a:gd name="T9" fmla="*/ 38 h 39"/>
                <a:gd name="T10" fmla="*/ 31 w 50"/>
                <a:gd name="T11" fmla="*/ 21 h 39"/>
                <a:gd name="T12" fmla="*/ 50 w 50"/>
                <a:gd name="T13" fmla="*/ 16 h 39"/>
                <a:gd name="T14" fmla="*/ 50 w 50"/>
                <a:gd name="T15" fmla="*/ 0 h 3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0" h="39">
                  <a:moveTo>
                    <a:pt x="50" y="0"/>
                  </a:moveTo>
                  <a:lnTo>
                    <a:pt x="26" y="2"/>
                  </a:lnTo>
                  <a:lnTo>
                    <a:pt x="7" y="16"/>
                  </a:lnTo>
                  <a:lnTo>
                    <a:pt x="0" y="35"/>
                  </a:lnTo>
                  <a:lnTo>
                    <a:pt x="19" y="38"/>
                  </a:lnTo>
                  <a:lnTo>
                    <a:pt x="31" y="21"/>
                  </a:lnTo>
                  <a:lnTo>
                    <a:pt x="50" y="16"/>
                  </a:lnTo>
                  <a:lnTo>
                    <a:pt x="50"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nvGrpSpPr>
            <p:cNvPr id="13" name="Group 12"/>
            <p:cNvGrpSpPr>
              <a:grpSpLocks/>
            </p:cNvGrpSpPr>
            <p:nvPr/>
          </p:nvGrpSpPr>
          <p:grpSpPr bwMode="auto">
            <a:xfrm>
              <a:off x="6218" y="343"/>
              <a:ext cx="164" cy="123"/>
              <a:chOff x="6218" y="343"/>
              <a:chExt cx="164" cy="123"/>
            </a:xfrm>
          </p:grpSpPr>
          <p:sp>
            <p:nvSpPr>
              <p:cNvPr id="56" name="Freeform 55"/>
              <p:cNvSpPr>
                <a:spLocks/>
              </p:cNvSpPr>
              <p:nvPr/>
            </p:nvSpPr>
            <p:spPr bwMode="auto">
              <a:xfrm>
                <a:off x="6218" y="343"/>
                <a:ext cx="164" cy="123"/>
              </a:xfrm>
              <a:custGeom>
                <a:avLst/>
                <a:gdLst>
                  <a:gd name="T0" fmla="*/ 19 w 164"/>
                  <a:gd name="T1" fmla="*/ 0 h 123"/>
                  <a:gd name="T2" fmla="*/ 0 w 164"/>
                  <a:gd name="T3" fmla="*/ 0 h 123"/>
                  <a:gd name="T4" fmla="*/ 0 w 164"/>
                  <a:gd name="T5" fmla="*/ 122 h 123"/>
                  <a:gd name="T6" fmla="*/ 21 w 164"/>
                  <a:gd name="T7" fmla="*/ 122 h 123"/>
                  <a:gd name="T8" fmla="*/ 21 w 164"/>
                  <a:gd name="T9" fmla="*/ 60 h 123"/>
                  <a:gd name="T10" fmla="*/ 23 w 164"/>
                  <a:gd name="T11" fmla="*/ 35 h 123"/>
                  <a:gd name="T12" fmla="*/ 33 w 164"/>
                  <a:gd name="T13" fmla="*/ 21 h 123"/>
                  <a:gd name="T14" fmla="*/ 50 w 164"/>
                  <a:gd name="T15" fmla="*/ 19 h 123"/>
                  <a:gd name="T16" fmla="*/ 19 w 164"/>
                  <a:gd name="T17" fmla="*/ 19 h 123"/>
                  <a:gd name="T18" fmla="*/ 19 w 164"/>
                  <a:gd name="T19" fmla="*/ 0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4" h="123">
                    <a:moveTo>
                      <a:pt x="19" y="0"/>
                    </a:moveTo>
                    <a:lnTo>
                      <a:pt x="0" y="0"/>
                    </a:lnTo>
                    <a:lnTo>
                      <a:pt x="0" y="122"/>
                    </a:lnTo>
                    <a:lnTo>
                      <a:pt x="21" y="122"/>
                    </a:lnTo>
                    <a:lnTo>
                      <a:pt x="21" y="60"/>
                    </a:lnTo>
                    <a:lnTo>
                      <a:pt x="23" y="35"/>
                    </a:lnTo>
                    <a:lnTo>
                      <a:pt x="33" y="21"/>
                    </a:lnTo>
                    <a:lnTo>
                      <a:pt x="50" y="19"/>
                    </a:lnTo>
                    <a:lnTo>
                      <a:pt x="19" y="19"/>
                    </a:lnTo>
                    <a:lnTo>
                      <a:pt x="1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57" name="Freeform 56"/>
              <p:cNvSpPr>
                <a:spLocks/>
              </p:cNvSpPr>
              <p:nvPr/>
            </p:nvSpPr>
            <p:spPr bwMode="auto">
              <a:xfrm>
                <a:off x="6218" y="343"/>
                <a:ext cx="164" cy="123"/>
              </a:xfrm>
              <a:custGeom>
                <a:avLst/>
                <a:gdLst>
                  <a:gd name="T0" fmla="*/ 55 w 164"/>
                  <a:gd name="T1" fmla="*/ 0 h 123"/>
                  <a:gd name="T2" fmla="*/ 33 w 164"/>
                  <a:gd name="T3" fmla="*/ 4 h 123"/>
                  <a:gd name="T4" fmla="*/ 19 w 164"/>
                  <a:gd name="T5" fmla="*/ 19 h 123"/>
                  <a:gd name="T6" fmla="*/ 50 w 164"/>
                  <a:gd name="T7" fmla="*/ 19 h 123"/>
                  <a:gd name="T8" fmla="*/ 67 w 164"/>
                  <a:gd name="T9" fmla="*/ 23 h 123"/>
                  <a:gd name="T10" fmla="*/ 69 w 164"/>
                  <a:gd name="T11" fmla="*/ 43 h 123"/>
                  <a:gd name="T12" fmla="*/ 69 w 164"/>
                  <a:gd name="T13" fmla="*/ 122 h 123"/>
                  <a:gd name="T14" fmla="*/ 91 w 164"/>
                  <a:gd name="T15" fmla="*/ 122 h 123"/>
                  <a:gd name="T16" fmla="*/ 91 w 164"/>
                  <a:gd name="T17" fmla="*/ 52 h 123"/>
                  <a:gd name="T18" fmla="*/ 100 w 164"/>
                  <a:gd name="T19" fmla="*/ 26 h 123"/>
                  <a:gd name="T20" fmla="*/ 113 w 164"/>
                  <a:gd name="T21" fmla="*/ 21 h 123"/>
                  <a:gd name="T22" fmla="*/ 88 w 164"/>
                  <a:gd name="T23" fmla="*/ 21 h 123"/>
                  <a:gd name="T24" fmla="*/ 76 w 164"/>
                  <a:gd name="T25" fmla="*/ 4 h 123"/>
                  <a:gd name="T26" fmla="*/ 55 w 164"/>
                  <a:gd name="T27" fmla="*/ 0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64" h="123">
                    <a:moveTo>
                      <a:pt x="55" y="0"/>
                    </a:moveTo>
                    <a:lnTo>
                      <a:pt x="33" y="4"/>
                    </a:lnTo>
                    <a:lnTo>
                      <a:pt x="19" y="19"/>
                    </a:lnTo>
                    <a:lnTo>
                      <a:pt x="50" y="19"/>
                    </a:lnTo>
                    <a:lnTo>
                      <a:pt x="67" y="23"/>
                    </a:lnTo>
                    <a:lnTo>
                      <a:pt x="69" y="43"/>
                    </a:lnTo>
                    <a:lnTo>
                      <a:pt x="69" y="122"/>
                    </a:lnTo>
                    <a:lnTo>
                      <a:pt x="91" y="122"/>
                    </a:lnTo>
                    <a:lnTo>
                      <a:pt x="91" y="52"/>
                    </a:lnTo>
                    <a:lnTo>
                      <a:pt x="100" y="26"/>
                    </a:lnTo>
                    <a:lnTo>
                      <a:pt x="113" y="21"/>
                    </a:lnTo>
                    <a:lnTo>
                      <a:pt x="88" y="21"/>
                    </a:lnTo>
                    <a:lnTo>
                      <a:pt x="76" y="4"/>
                    </a:lnTo>
                    <a:lnTo>
                      <a:pt x="55"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58" name="Freeform 57"/>
              <p:cNvSpPr>
                <a:spLocks/>
              </p:cNvSpPr>
              <p:nvPr/>
            </p:nvSpPr>
            <p:spPr bwMode="auto">
              <a:xfrm>
                <a:off x="6218" y="343"/>
                <a:ext cx="164" cy="123"/>
              </a:xfrm>
              <a:custGeom>
                <a:avLst/>
                <a:gdLst>
                  <a:gd name="T0" fmla="*/ 157 w 164"/>
                  <a:gd name="T1" fmla="*/ 19 h 123"/>
                  <a:gd name="T2" fmla="*/ 120 w 164"/>
                  <a:gd name="T3" fmla="*/ 19 h 123"/>
                  <a:gd name="T4" fmla="*/ 131 w 164"/>
                  <a:gd name="T5" fmla="*/ 21 h 123"/>
                  <a:gd name="T6" fmla="*/ 139 w 164"/>
                  <a:gd name="T7" fmla="*/ 28 h 123"/>
                  <a:gd name="T8" fmla="*/ 141 w 164"/>
                  <a:gd name="T9" fmla="*/ 47 h 123"/>
                  <a:gd name="T10" fmla="*/ 141 w 164"/>
                  <a:gd name="T11" fmla="*/ 122 h 123"/>
                  <a:gd name="T12" fmla="*/ 163 w 164"/>
                  <a:gd name="T13" fmla="*/ 122 h 123"/>
                  <a:gd name="T14" fmla="*/ 163 w 164"/>
                  <a:gd name="T15" fmla="*/ 40 h 123"/>
                  <a:gd name="T16" fmla="*/ 157 w 164"/>
                  <a:gd name="T17" fmla="*/ 19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4" h="123">
                    <a:moveTo>
                      <a:pt x="157" y="19"/>
                    </a:moveTo>
                    <a:lnTo>
                      <a:pt x="120" y="19"/>
                    </a:lnTo>
                    <a:lnTo>
                      <a:pt x="131" y="21"/>
                    </a:lnTo>
                    <a:lnTo>
                      <a:pt x="139" y="28"/>
                    </a:lnTo>
                    <a:lnTo>
                      <a:pt x="141" y="47"/>
                    </a:lnTo>
                    <a:lnTo>
                      <a:pt x="141" y="122"/>
                    </a:lnTo>
                    <a:lnTo>
                      <a:pt x="163" y="122"/>
                    </a:lnTo>
                    <a:lnTo>
                      <a:pt x="163" y="40"/>
                    </a:lnTo>
                    <a:lnTo>
                      <a:pt x="157" y="19"/>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59" name="Freeform 58"/>
              <p:cNvSpPr>
                <a:spLocks/>
              </p:cNvSpPr>
              <p:nvPr/>
            </p:nvSpPr>
            <p:spPr bwMode="auto">
              <a:xfrm>
                <a:off x="6218" y="343"/>
                <a:ext cx="164" cy="123"/>
              </a:xfrm>
              <a:custGeom>
                <a:avLst/>
                <a:gdLst>
                  <a:gd name="T0" fmla="*/ 124 w 164"/>
                  <a:gd name="T1" fmla="*/ 0 h 123"/>
                  <a:gd name="T2" fmla="*/ 105 w 164"/>
                  <a:gd name="T3" fmla="*/ 4 h 123"/>
                  <a:gd name="T4" fmla="*/ 88 w 164"/>
                  <a:gd name="T5" fmla="*/ 21 h 123"/>
                  <a:gd name="T6" fmla="*/ 113 w 164"/>
                  <a:gd name="T7" fmla="*/ 21 h 123"/>
                  <a:gd name="T8" fmla="*/ 120 w 164"/>
                  <a:gd name="T9" fmla="*/ 19 h 123"/>
                  <a:gd name="T10" fmla="*/ 157 w 164"/>
                  <a:gd name="T11" fmla="*/ 19 h 123"/>
                  <a:gd name="T12" fmla="*/ 153 w 164"/>
                  <a:gd name="T13" fmla="*/ 7 h 123"/>
                  <a:gd name="T14" fmla="*/ 124 w 164"/>
                  <a:gd name="T15" fmla="*/ 0 h 12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4" h="123">
                    <a:moveTo>
                      <a:pt x="124" y="0"/>
                    </a:moveTo>
                    <a:lnTo>
                      <a:pt x="105" y="4"/>
                    </a:lnTo>
                    <a:lnTo>
                      <a:pt x="88" y="21"/>
                    </a:lnTo>
                    <a:lnTo>
                      <a:pt x="113" y="21"/>
                    </a:lnTo>
                    <a:lnTo>
                      <a:pt x="120" y="19"/>
                    </a:lnTo>
                    <a:lnTo>
                      <a:pt x="157" y="19"/>
                    </a:lnTo>
                    <a:lnTo>
                      <a:pt x="153" y="7"/>
                    </a:lnTo>
                    <a:lnTo>
                      <a:pt x="12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sp>
          <p:nvSpPr>
            <p:cNvPr id="14" name="Freeform 13"/>
            <p:cNvSpPr>
              <a:spLocks/>
            </p:cNvSpPr>
            <p:nvPr/>
          </p:nvSpPr>
          <p:spPr bwMode="auto">
            <a:xfrm>
              <a:off x="6461" y="343"/>
              <a:ext cx="52" cy="125"/>
            </a:xfrm>
            <a:custGeom>
              <a:avLst/>
              <a:gdLst>
                <a:gd name="T0" fmla="*/ 2 w 52"/>
                <a:gd name="T1" fmla="*/ 0 h 125"/>
                <a:gd name="T2" fmla="*/ 0 w 52"/>
                <a:gd name="T3" fmla="*/ 0 h 125"/>
                <a:gd name="T4" fmla="*/ 0 w 52"/>
                <a:gd name="T5" fmla="*/ 16 h 125"/>
                <a:gd name="T6" fmla="*/ 23 w 52"/>
                <a:gd name="T7" fmla="*/ 28 h 125"/>
                <a:gd name="T8" fmla="*/ 31 w 52"/>
                <a:gd name="T9" fmla="*/ 62 h 125"/>
                <a:gd name="T10" fmla="*/ 21 w 52"/>
                <a:gd name="T11" fmla="*/ 93 h 125"/>
                <a:gd name="T12" fmla="*/ 0 w 52"/>
                <a:gd name="T13" fmla="*/ 107 h 125"/>
                <a:gd name="T14" fmla="*/ 0 w 52"/>
                <a:gd name="T15" fmla="*/ 122 h 125"/>
                <a:gd name="T16" fmla="*/ 2 w 52"/>
                <a:gd name="T17" fmla="*/ 124 h 125"/>
                <a:gd name="T18" fmla="*/ 21 w 52"/>
                <a:gd name="T19" fmla="*/ 119 h 125"/>
                <a:gd name="T20" fmla="*/ 38 w 52"/>
                <a:gd name="T21" fmla="*/ 107 h 125"/>
                <a:gd name="T22" fmla="*/ 47 w 52"/>
                <a:gd name="T23" fmla="*/ 86 h 125"/>
                <a:gd name="T24" fmla="*/ 52 w 52"/>
                <a:gd name="T25" fmla="*/ 60 h 125"/>
                <a:gd name="T26" fmla="*/ 50 w 52"/>
                <a:gd name="T27" fmla="*/ 35 h 125"/>
                <a:gd name="T28" fmla="*/ 38 w 52"/>
                <a:gd name="T29" fmla="*/ 16 h 125"/>
                <a:gd name="T30" fmla="*/ 23 w 52"/>
                <a:gd name="T31" fmla="*/ 4 h 125"/>
                <a:gd name="T32" fmla="*/ 2 w 52"/>
                <a:gd name="T33" fmla="*/ 0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2" h="125">
                  <a:moveTo>
                    <a:pt x="2" y="0"/>
                  </a:moveTo>
                  <a:lnTo>
                    <a:pt x="0" y="0"/>
                  </a:lnTo>
                  <a:lnTo>
                    <a:pt x="0" y="16"/>
                  </a:lnTo>
                  <a:lnTo>
                    <a:pt x="23" y="28"/>
                  </a:lnTo>
                  <a:lnTo>
                    <a:pt x="31" y="62"/>
                  </a:lnTo>
                  <a:lnTo>
                    <a:pt x="21" y="93"/>
                  </a:lnTo>
                  <a:lnTo>
                    <a:pt x="0" y="107"/>
                  </a:lnTo>
                  <a:lnTo>
                    <a:pt x="0" y="122"/>
                  </a:lnTo>
                  <a:lnTo>
                    <a:pt x="2" y="124"/>
                  </a:lnTo>
                  <a:lnTo>
                    <a:pt x="21" y="119"/>
                  </a:lnTo>
                  <a:lnTo>
                    <a:pt x="38" y="107"/>
                  </a:lnTo>
                  <a:lnTo>
                    <a:pt x="47" y="86"/>
                  </a:lnTo>
                  <a:lnTo>
                    <a:pt x="52" y="60"/>
                  </a:lnTo>
                  <a:lnTo>
                    <a:pt x="50" y="35"/>
                  </a:lnTo>
                  <a:lnTo>
                    <a:pt x="38" y="16"/>
                  </a:lnTo>
                  <a:lnTo>
                    <a:pt x="23" y="4"/>
                  </a:lnTo>
                  <a:lnTo>
                    <a:pt x="2"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nvGrpSpPr>
            <p:cNvPr id="15" name="Group 14"/>
            <p:cNvGrpSpPr>
              <a:grpSpLocks/>
            </p:cNvGrpSpPr>
            <p:nvPr/>
          </p:nvGrpSpPr>
          <p:grpSpPr bwMode="auto">
            <a:xfrm>
              <a:off x="6410" y="300"/>
              <a:ext cx="51" cy="166"/>
              <a:chOff x="6410" y="300"/>
              <a:chExt cx="51" cy="166"/>
            </a:xfrm>
          </p:grpSpPr>
          <p:sp>
            <p:nvSpPr>
              <p:cNvPr id="53" name="Freeform 52"/>
              <p:cNvSpPr>
                <a:spLocks/>
              </p:cNvSpPr>
              <p:nvPr/>
            </p:nvSpPr>
            <p:spPr bwMode="auto">
              <a:xfrm>
                <a:off x="6410" y="300"/>
                <a:ext cx="51" cy="166"/>
              </a:xfrm>
              <a:custGeom>
                <a:avLst/>
                <a:gdLst>
                  <a:gd name="T0" fmla="*/ 19 w 51"/>
                  <a:gd name="T1" fmla="*/ 0 h 166"/>
                  <a:gd name="T2" fmla="*/ 0 w 51"/>
                  <a:gd name="T3" fmla="*/ 0 h 166"/>
                  <a:gd name="T4" fmla="*/ 0 w 51"/>
                  <a:gd name="T5" fmla="*/ 165 h 166"/>
                  <a:gd name="T6" fmla="*/ 16 w 51"/>
                  <a:gd name="T7" fmla="*/ 165 h 166"/>
                  <a:gd name="T8" fmla="*/ 16 w 51"/>
                  <a:gd name="T9" fmla="*/ 151 h 166"/>
                  <a:gd name="T10" fmla="*/ 50 w 51"/>
                  <a:gd name="T11" fmla="*/ 151 h 166"/>
                  <a:gd name="T12" fmla="*/ 36 w 51"/>
                  <a:gd name="T13" fmla="*/ 146 h 166"/>
                  <a:gd name="T14" fmla="*/ 24 w 51"/>
                  <a:gd name="T15" fmla="*/ 134 h 166"/>
                  <a:gd name="T16" fmla="*/ 16 w 51"/>
                  <a:gd name="T17" fmla="*/ 105 h 166"/>
                  <a:gd name="T18" fmla="*/ 28 w 51"/>
                  <a:gd name="T19" fmla="*/ 72 h 166"/>
                  <a:gd name="T20" fmla="*/ 50 w 51"/>
                  <a:gd name="T21" fmla="*/ 60 h 166"/>
                  <a:gd name="T22" fmla="*/ 19 w 51"/>
                  <a:gd name="T23" fmla="*/ 60 h 166"/>
                  <a:gd name="T24" fmla="*/ 19 w 51"/>
                  <a:gd name="T25" fmla="*/ 0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1" h="166">
                    <a:moveTo>
                      <a:pt x="19" y="0"/>
                    </a:moveTo>
                    <a:lnTo>
                      <a:pt x="0" y="0"/>
                    </a:lnTo>
                    <a:lnTo>
                      <a:pt x="0" y="165"/>
                    </a:lnTo>
                    <a:lnTo>
                      <a:pt x="16" y="165"/>
                    </a:lnTo>
                    <a:lnTo>
                      <a:pt x="16" y="151"/>
                    </a:lnTo>
                    <a:lnTo>
                      <a:pt x="50" y="151"/>
                    </a:lnTo>
                    <a:lnTo>
                      <a:pt x="36" y="146"/>
                    </a:lnTo>
                    <a:lnTo>
                      <a:pt x="24" y="134"/>
                    </a:lnTo>
                    <a:lnTo>
                      <a:pt x="16" y="105"/>
                    </a:lnTo>
                    <a:lnTo>
                      <a:pt x="28" y="72"/>
                    </a:lnTo>
                    <a:lnTo>
                      <a:pt x="50" y="60"/>
                    </a:lnTo>
                    <a:lnTo>
                      <a:pt x="19" y="60"/>
                    </a:lnTo>
                    <a:lnTo>
                      <a:pt x="1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54" name="Freeform 53"/>
              <p:cNvSpPr>
                <a:spLocks/>
              </p:cNvSpPr>
              <p:nvPr/>
            </p:nvSpPr>
            <p:spPr bwMode="auto">
              <a:xfrm>
                <a:off x="6410" y="300"/>
                <a:ext cx="51" cy="166"/>
              </a:xfrm>
              <a:custGeom>
                <a:avLst/>
                <a:gdLst>
                  <a:gd name="T0" fmla="*/ 50 w 51"/>
                  <a:gd name="T1" fmla="*/ 151 h 166"/>
                  <a:gd name="T2" fmla="*/ 16 w 51"/>
                  <a:gd name="T3" fmla="*/ 151 h 166"/>
                  <a:gd name="T4" fmla="*/ 31 w 51"/>
                  <a:gd name="T5" fmla="*/ 163 h 166"/>
                  <a:gd name="T6" fmla="*/ 50 w 51"/>
                  <a:gd name="T7" fmla="*/ 165 h 166"/>
                  <a:gd name="T8" fmla="*/ 50 w 51"/>
                  <a:gd name="T9" fmla="*/ 151 h 166"/>
                </a:gdLst>
                <a:ahLst/>
                <a:cxnLst>
                  <a:cxn ang="0">
                    <a:pos x="T0" y="T1"/>
                  </a:cxn>
                  <a:cxn ang="0">
                    <a:pos x="T2" y="T3"/>
                  </a:cxn>
                  <a:cxn ang="0">
                    <a:pos x="T4" y="T5"/>
                  </a:cxn>
                  <a:cxn ang="0">
                    <a:pos x="T6" y="T7"/>
                  </a:cxn>
                  <a:cxn ang="0">
                    <a:pos x="T8" y="T9"/>
                  </a:cxn>
                </a:cxnLst>
                <a:rect l="0" t="0" r="r" b="b"/>
                <a:pathLst>
                  <a:path w="51" h="166">
                    <a:moveTo>
                      <a:pt x="50" y="151"/>
                    </a:moveTo>
                    <a:lnTo>
                      <a:pt x="16" y="151"/>
                    </a:lnTo>
                    <a:lnTo>
                      <a:pt x="31" y="163"/>
                    </a:lnTo>
                    <a:lnTo>
                      <a:pt x="50" y="165"/>
                    </a:lnTo>
                    <a:lnTo>
                      <a:pt x="50" y="151"/>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55" name="Freeform 54"/>
              <p:cNvSpPr>
                <a:spLocks/>
              </p:cNvSpPr>
              <p:nvPr/>
            </p:nvSpPr>
            <p:spPr bwMode="auto">
              <a:xfrm>
                <a:off x="6410" y="300"/>
                <a:ext cx="51" cy="166"/>
              </a:xfrm>
              <a:custGeom>
                <a:avLst/>
                <a:gdLst>
                  <a:gd name="T0" fmla="*/ 50 w 51"/>
                  <a:gd name="T1" fmla="*/ 43 h 166"/>
                  <a:gd name="T2" fmla="*/ 36 w 51"/>
                  <a:gd name="T3" fmla="*/ 45 h 166"/>
                  <a:gd name="T4" fmla="*/ 19 w 51"/>
                  <a:gd name="T5" fmla="*/ 60 h 166"/>
                  <a:gd name="T6" fmla="*/ 50 w 51"/>
                  <a:gd name="T7" fmla="*/ 60 h 166"/>
                  <a:gd name="T8" fmla="*/ 50 w 51"/>
                  <a:gd name="T9" fmla="*/ 43 h 166"/>
                </a:gdLst>
                <a:ahLst/>
                <a:cxnLst>
                  <a:cxn ang="0">
                    <a:pos x="T0" y="T1"/>
                  </a:cxn>
                  <a:cxn ang="0">
                    <a:pos x="T2" y="T3"/>
                  </a:cxn>
                  <a:cxn ang="0">
                    <a:pos x="T4" y="T5"/>
                  </a:cxn>
                  <a:cxn ang="0">
                    <a:pos x="T6" y="T7"/>
                  </a:cxn>
                  <a:cxn ang="0">
                    <a:pos x="T8" y="T9"/>
                  </a:cxn>
                </a:cxnLst>
                <a:rect l="0" t="0" r="r" b="b"/>
                <a:pathLst>
                  <a:path w="51" h="166">
                    <a:moveTo>
                      <a:pt x="50" y="43"/>
                    </a:moveTo>
                    <a:lnTo>
                      <a:pt x="36" y="45"/>
                    </a:lnTo>
                    <a:lnTo>
                      <a:pt x="19" y="60"/>
                    </a:lnTo>
                    <a:lnTo>
                      <a:pt x="50" y="60"/>
                    </a:lnTo>
                    <a:lnTo>
                      <a:pt x="50" y="43"/>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sp>
          <p:nvSpPr>
            <p:cNvPr id="16" name="Freeform 15"/>
            <p:cNvSpPr>
              <a:spLocks/>
            </p:cNvSpPr>
            <p:nvPr/>
          </p:nvSpPr>
          <p:spPr bwMode="auto">
            <a:xfrm>
              <a:off x="6585" y="427"/>
              <a:ext cx="56" cy="41"/>
            </a:xfrm>
            <a:custGeom>
              <a:avLst/>
              <a:gdLst>
                <a:gd name="T0" fmla="*/ 55 w 56"/>
                <a:gd name="T1" fmla="*/ 0 h 41"/>
                <a:gd name="T2" fmla="*/ 33 w 56"/>
                <a:gd name="T3" fmla="*/ 0 h 41"/>
                <a:gd name="T4" fmla="*/ 21 w 56"/>
                <a:gd name="T5" fmla="*/ 16 h 41"/>
                <a:gd name="T6" fmla="*/ 2 w 56"/>
                <a:gd name="T7" fmla="*/ 24 h 41"/>
                <a:gd name="T8" fmla="*/ 0 w 56"/>
                <a:gd name="T9" fmla="*/ 24 h 41"/>
                <a:gd name="T10" fmla="*/ 0 w 56"/>
                <a:gd name="T11" fmla="*/ 38 h 41"/>
                <a:gd name="T12" fmla="*/ 2 w 56"/>
                <a:gd name="T13" fmla="*/ 40 h 41"/>
                <a:gd name="T14" fmla="*/ 35 w 56"/>
                <a:gd name="T15" fmla="*/ 31 h 41"/>
                <a:gd name="T16" fmla="*/ 55 w 56"/>
                <a:gd name="T17" fmla="*/ 0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6" h="41">
                  <a:moveTo>
                    <a:pt x="55" y="0"/>
                  </a:moveTo>
                  <a:lnTo>
                    <a:pt x="33" y="0"/>
                  </a:lnTo>
                  <a:lnTo>
                    <a:pt x="21" y="16"/>
                  </a:lnTo>
                  <a:lnTo>
                    <a:pt x="2" y="24"/>
                  </a:lnTo>
                  <a:lnTo>
                    <a:pt x="0" y="24"/>
                  </a:lnTo>
                  <a:lnTo>
                    <a:pt x="0" y="38"/>
                  </a:lnTo>
                  <a:lnTo>
                    <a:pt x="2" y="40"/>
                  </a:lnTo>
                  <a:lnTo>
                    <a:pt x="35" y="31"/>
                  </a:lnTo>
                  <a:lnTo>
                    <a:pt x="55"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7" name="Freeform 16"/>
            <p:cNvSpPr>
              <a:spLocks/>
            </p:cNvSpPr>
            <p:nvPr/>
          </p:nvSpPr>
          <p:spPr bwMode="auto">
            <a:xfrm>
              <a:off x="6585" y="343"/>
              <a:ext cx="56" cy="67"/>
            </a:xfrm>
            <a:custGeom>
              <a:avLst/>
              <a:gdLst>
                <a:gd name="T0" fmla="*/ 0 w 56"/>
                <a:gd name="T1" fmla="*/ 0 h 67"/>
                <a:gd name="T2" fmla="*/ 0 w 56"/>
                <a:gd name="T3" fmla="*/ 16 h 67"/>
                <a:gd name="T4" fmla="*/ 23 w 56"/>
                <a:gd name="T5" fmla="*/ 28 h 67"/>
                <a:gd name="T6" fmla="*/ 33 w 56"/>
                <a:gd name="T7" fmla="*/ 50 h 67"/>
                <a:gd name="T8" fmla="*/ 0 w 56"/>
                <a:gd name="T9" fmla="*/ 50 h 67"/>
                <a:gd name="T10" fmla="*/ 0 w 56"/>
                <a:gd name="T11" fmla="*/ 67 h 67"/>
                <a:gd name="T12" fmla="*/ 55 w 56"/>
                <a:gd name="T13" fmla="*/ 67 h 67"/>
                <a:gd name="T14" fmla="*/ 55 w 56"/>
                <a:gd name="T15" fmla="*/ 62 h 67"/>
                <a:gd name="T16" fmla="*/ 52 w 56"/>
                <a:gd name="T17" fmla="*/ 35 h 67"/>
                <a:gd name="T18" fmla="*/ 38 w 56"/>
                <a:gd name="T19" fmla="*/ 16 h 67"/>
                <a:gd name="T20" fmla="*/ 21 w 56"/>
                <a:gd name="T21" fmla="*/ 2 h 67"/>
                <a:gd name="T22" fmla="*/ 0 w 56"/>
                <a:gd name="T23" fmla="*/ 0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6" h="67">
                  <a:moveTo>
                    <a:pt x="0" y="0"/>
                  </a:moveTo>
                  <a:lnTo>
                    <a:pt x="0" y="16"/>
                  </a:lnTo>
                  <a:lnTo>
                    <a:pt x="23" y="28"/>
                  </a:lnTo>
                  <a:lnTo>
                    <a:pt x="33" y="50"/>
                  </a:lnTo>
                  <a:lnTo>
                    <a:pt x="0" y="50"/>
                  </a:lnTo>
                  <a:lnTo>
                    <a:pt x="0" y="67"/>
                  </a:lnTo>
                  <a:lnTo>
                    <a:pt x="55" y="67"/>
                  </a:lnTo>
                  <a:lnTo>
                    <a:pt x="55" y="62"/>
                  </a:lnTo>
                  <a:lnTo>
                    <a:pt x="52" y="35"/>
                  </a:lnTo>
                  <a:lnTo>
                    <a:pt x="38" y="16"/>
                  </a:lnTo>
                  <a:lnTo>
                    <a:pt x="21" y="2"/>
                  </a:lnTo>
                  <a:lnTo>
                    <a:pt x="0"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8" name="Freeform 17"/>
            <p:cNvSpPr>
              <a:spLocks/>
            </p:cNvSpPr>
            <p:nvPr/>
          </p:nvSpPr>
          <p:spPr bwMode="auto">
            <a:xfrm>
              <a:off x="6530" y="343"/>
              <a:ext cx="56" cy="123"/>
            </a:xfrm>
            <a:custGeom>
              <a:avLst/>
              <a:gdLst>
                <a:gd name="T0" fmla="*/ 55 w 56"/>
                <a:gd name="T1" fmla="*/ 0 h 123"/>
                <a:gd name="T2" fmla="*/ 33 w 56"/>
                <a:gd name="T3" fmla="*/ 2 h 123"/>
                <a:gd name="T4" fmla="*/ 16 w 56"/>
                <a:gd name="T5" fmla="*/ 16 h 123"/>
                <a:gd name="T6" fmla="*/ 4 w 56"/>
                <a:gd name="T7" fmla="*/ 35 h 123"/>
                <a:gd name="T8" fmla="*/ 0 w 56"/>
                <a:gd name="T9" fmla="*/ 62 h 123"/>
                <a:gd name="T10" fmla="*/ 4 w 56"/>
                <a:gd name="T11" fmla="*/ 86 h 123"/>
                <a:gd name="T12" fmla="*/ 16 w 56"/>
                <a:gd name="T13" fmla="*/ 107 h 123"/>
                <a:gd name="T14" fmla="*/ 33 w 56"/>
                <a:gd name="T15" fmla="*/ 119 h 123"/>
                <a:gd name="T16" fmla="*/ 55 w 56"/>
                <a:gd name="T17" fmla="*/ 122 h 123"/>
                <a:gd name="T18" fmla="*/ 55 w 56"/>
                <a:gd name="T19" fmla="*/ 107 h 123"/>
                <a:gd name="T20" fmla="*/ 33 w 56"/>
                <a:gd name="T21" fmla="*/ 95 h 123"/>
                <a:gd name="T22" fmla="*/ 19 w 56"/>
                <a:gd name="T23" fmla="*/ 67 h 123"/>
                <a:gd name="T24" fmla="*/ 55 w 56"/>
                <a:gd name="T25" fmla="*/ 67 h 123"/>
                <a:gd name="T26" fmla="*/ 55 w 56"/>
                <a:gd name="T27" fmla="*/ 50 h 123"/>
                <a:gd name="T28" fmla="*/ 21 w 56"/>
                <a:gd name="T29" fmla="*/ 50 h 123"/>
                <a:gd name="T30" fmla="*/ 33 w 56"/>
                <a:gd name="T31" fmla="*/ 26 h 123"/>
                <a:gd name="T32" fmla="*/ 55 w 56"/>
                <a:gd name="T33" fmla="*/ 16 h 123"/>
                <a:gd name="T34" fmla="*/ 55 w 56"/>
                <a:gd name="T35" fmla="*/ 0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6" h="123">
                  <a:moveTo>
                    <a:pt x="55" y="0"/>
                  </a:moveTo>
                  <a:lnTo>
                    <a:pt x="33" y="2"/>
                  </a:lnTo>
                  <a:lnTo>
                    <a:pt x="16" y="16"/>
                  </a:lnTo>
                  <a:lnTo>
                    <a:pt x="4" y="35"/>
                  </a:lnTo>
                  <a:lnTo>
                    <a:pt x="0" y="62"/>
                  </a:lnTo>
                  <a:lnTo>
                    <a:pt x="4" y="86"/>
                  </a:lnTo>
                  <a:lnTo>
                    <a:pt x="16" y="107"/>
                  </a:lnTo>
                  <a:lnTo>
                    <a:pt x="33" y="119"/>
                  </a:lnTo>
                  <a:lnTo>
                    <a:pt x="55" y="122"/>
                  </a:lnTo>
                  <a:lnTo>
                    <a:pt x="55" y="107"/>
                  </a:lnTo>
                  <a:lnTo>
                    <a:pt x="33" y="95"/>
                  </a:lnTo>
                  <a:lnTo>
                    <a:pt x="19" y="67"/>
                  </a:lnTo>
                  <a:lnTo>
                    <a:pt x="55" y="67"/>
                  </a:lnTo>
                  <a:lnTo>
                    <a:pt x="55" y="50"/>
                  </a:lnTo>
                  <a:lnTo>
                    <a:pt x="21" y="50"/>
                  </a:lnTo>
                  <a:lnTo>
                    <a:pt x="33" y="26"/>
                  </a:lnTo>
                  <a:lnTo>
                    <a:pt x="55" y="16"/>
                  </a:lnTo>
                  <a:lnTo>
                    <a:pt x="55"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nvGrpSpPr>
            <p:cNvPr id="19" name="Group 18"/>
            <p:cNvGrpSpPr>
              <a:grpSpLocks/>
            </p:cNvGrpSpPr>
            <p:nvPr/>
          </p:nvGrpSpPr>
          <p:grpSpPr bwMode="auto">
            <a:xfrm>
              <a:off x="6665" y="343"/>
              <a:ext cx="65" cy="123"/>
              <a:chOff x="6665" y="343"/>
              <a:chExt cx="65" cy="123"/>
            </a:xfrm>
          </p:grpSpPr>
          <p:sp>
            <p:nvSpPr>
              <p:cNvPr id="51" name="Freeform 50"/>
              <p:cNvSpPr>
                <a:spLocks/>
              </p:cNvSpPr>
              <p:nvPr/>
            </p:nvSpPr>
            <p:spPr bwMode="auto">
              <a:xfrm>
                <a:off x="6665" y="343"/>
                <a:ext cx="65" cy="123"/>
              </a:xfrm>
              <a:custGeom>
                <a:avLst/>
                <a:gdLst>
                  <a:gd name="T0" fmla="*/ 16 w 65"/>
                  <a:gd name="T1" fmla="*/ 0 h 123"/>
                  <a:gd name="T2" fmla="*/ 0 w 65"/>
                  <a:gd name="T3" fmla="*/ 0 h 123"/>
                  <a:gd name="T4" fmla="*/ 0 w 65"/>
                  <a:gd name="T5" fmla="*/ 122 h 123"/>
                  <a:gd name="T6" fmla="*/ 21 w 65"/>
                  <a:gd name="T7" fmla="*/ 122 h 123"/>
                  <a:gd name="T8" fmla="*/ 21 w 65"/>
                  <a:gd name="T9" fmla="*/ 57 h 123"/>
                  <a:gd name="T10" fmla="*/ 23 w 65"/>
                  <a:gd name="T11" fmla="*/ 35 h 123"/>
                  <a:gd name="T12" fmla="*/ 31 w 65"/>
                  <a:gd name="T13" fmla="*/ 26 h 123"/>
                  <a:gd name="T14" fmla="*/ 43 w 65"/>
                  <a:gd name="T15" fmla="*/ 21 h 123"/>
                  <a:gd name="T16" fmla="*/ 16 w 65"/>
                  <a:gd name="T17" fmla="*/ 21 h 123"/>
                  <a:gd name="T18" fmla="*/ 16 w 65"/>
                  <a:gd name="T19" fmla="*/ 0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5" h="123">
                    <a:moveTo>
                      <a:pt x="16" y="0"/>
                    </a:moveTo>
                    <a:lnTo>
                      <a:pt x="0" y="0"/>
                    </a:lnTo>
                    <a:lnTo>
                      <a:pt x="0" y="122"/>
                    </a:lnTo>
                    <a:lnTo>
                      <a:pt x="21" y="122"/>
                    </a:lnTo>
                    <a:lnTo>
                      <a:pt x="21" y="57"/>
                    </a:lnTo>
                    <a:lnTo>
                      <a:pt x="23" y="35"/>
                    </a:lnTo>
                    <a:lnTo>
                      <a:pt x="31" y="26"/>
                    </a:lnTo>
                    <a:lnTo>
                      <a:pt x="43" y="21"/>
                    </a:lnTo>
                    <a:lnTo>
                      <a:pt x="16" y="21"/>
                    </a:lnTo>
                    <a:lnTo>
                      <a:pt x="16"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52" name="Freeform 51"/>
              <p:cNvSpPr>
                <a:spLocks/>
              </p:cNvSpPr>
              <p:nvPr/>
            </p:nvSpPr>
            <p:spPr bwMode="auto">
              <a:xfrm>
                <a:off x="6665" y="343"/>
                <a:ext cx="65" cy="123"/>
              </a:xfrm>
              <a:custGeom>
                <a:avLst/>
                <a:gdLst>
                  <a:gd name="T0" fmla="*/ 45 w 65"/>
                  <a:gd name="T1" fmla="*/ 0 h 123"/>
                  <a:gd name="T2" fmla="*/ 31 w 65"/>
                  <a:gd name="T3" fmla="*/ 2 h 123"/>
                  <a:gd name="T4" fmla="*/ 16 w 65"/>
                  <a:gd name="T5" fmla="*/ 21 h 123"/>
                  <a:gd name="T6" fmla="*/ 43 w 65"/>
                  <a:gd name="T7" fmla="*/ 21 h 123"/>
                  <a:gd name="T8" fmla="*/ 57 w 65"/>
                  <a:gd name="T9" fmla="*/ 26 h 123"/>
                  <a:gd name="T10" fmla="*/ 64 w 65"/>
                  <a:gd name="T11" fmla="*/ 4 h 123"/>
                  <a:gd name="T12" fmla="*/ 45 w 65"/>
                  <a:gd name="T13" fmla="*/ 0 h 123"/>
                </a:gdLst>
                <a:ahLst/>
                <a:cxnLst>
                  <a:cxn ang="0">
                    <a:pos x="T0" y="T1"/>
                  </a:cxn>
                  <a:cxn ang="0">
                    <a:pos x="T2" y="T3"/>
                  </a:cxn>
                  <a:cxn ang="0">
                    <a:pos x="T4" y="T5"/>
                  </a:cxn>
                  <a:cxn ang="0">
                    <a:pos x="T6" y="T7"/>
                  </a:cxn>
                  <a:cxn ang="0">
                    <a:pos x="T8" y="T9"/>
                  </a:cxn>
                  <a:cxn ang="0">
                    <a:pos x="T10" y="T11"/>
                  </a:cxn>
                  <a:cxn ang="0">
                    <a:pos x="T12" y="T13"/>
                  </a:cxn>
                </a:cxnLst>
                <a:rect l="0" t="0" r="r" b="b"/>
                <a:pathLst>
                  <a:path w="65" h="123">
                    <a:moveTo>
                      <a:pt x="45" y="0"/>
                    </a:moveTo>
                    <a:lnTo>
                      <a:pt x="31" y="2"/>
                    </a:lnTo>
                    <a:lnTo>
                      <a:pt x="16" y="21"/>
                    </a:lnTo>
                    <a:lnTo>
                      <a:pt x="43" y="21"/>
                    </a:lnTo>
                    <a:lnTo>
                      <a:pt x="57" y="26"/>
                    </a:lnTo>
                    <a:lnTo>
                      <a:pt x="64" y="4"/>
                    </a:lnTo>
                    <a:lnTo>
                      <a:pt x="45"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grpSp>
          <p:nvGrpSpPr>
            <p:cNvPr id="20" name="Group 19"/>
            <p:cNvGrpSpPr>
              <a:grpSpLocks/>
            </p:cNvGrpSpPr>
            <p:nvPr/>
          </p:nvGrpSpPr>
          <p:grpSpPr bwMode="auto">
            <a:xfrm>
              <a:off x="6792" y="297"/>
              <a:ext cx="69" cy="168"/>
              <a:chOff x="6792" y="297"/>
              <a:chExt cx="69" cy="168"/>
            </a:xfrm>
          </p:grpSpPr>
          <p:sp>
            <p:nvSpPr>
              <p:cNvPr id="47" name="Rectangle 46"/>
              <p:cNvSpPr>
                <a:spLocks/>
              </p:cNvSpPr>
              <p:nvPr/>
            </p:nvSpPr>
            <p:spPr bwMode="auto">
              <a:xfrm>
                <a:off x="6811" y="361"/>
                <a:ext cx="19" cy="10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rot="0" vert="horz" wrap="square" lIns="91440" tIns="45720" rIns="91440" bIns="45720" anchor="t" anchorCtr="0" upright="1">
                <a:noAutofit/>
              </a:bodyPr>
              <a:lstStyle/>
              <a:p>
                <a:endParaRPr lang="en-AU"/>
              </a:p>
            </p:txBody>
          </p:sp>
          <p:sp>
            <p:nvSpPr>
              <p:cNvPr id="48" name="Rectangle 47"/>
              <p:cNvSpPr>
                <a:spLocks/>
              </p:cNvSpPr>
              <p:nvPr/>
            </p:nvSpPr>
            <p:spPr bwMode="auto">
              <a:xfrm>
                <a:off x="6792" y="342"/>
                <a:ext cx="62" cy="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rot="0" vert="horz" wrap="square" lIns="91440" tIns="45720" rIns="91440" bIns="45720" anchor="t" anchorCtr="0" upright="1">
                <a:noAutofit/>
              </a:bodyPr>
              <a:lstStyle/>
              <a:p>
                <a:endParaRPr lang="en-AU"/>
              </a:p>
            </p:txBody>
          </p:sp>
          <p:sp>
            <p:nvSpPr>
              <p:cNvPr id="49" name="Freeform 48"/>
              <p:cNvSpPr>
                <a:spLocks/>
              </p:cNvSpPr>
              <p:nvPr/>
            </p:nvSpPr>
            <p:spPr bwMode="auto">
              <a:xfrm>
                <a:off x="6792" y="297"/>
                <a:ext cx="69" cy="168"/>
              </a:xfrm>
              <a:custGeom>
                <a:avLst/>
                <a:gdLst>
                  <a:gd name="T0" fmla="*/ 50 w 69"/>
                  <a:gd name="T1" fmla="*/ 0 h 168"/>
                  <a:gd name="T2" fmla="*/ 31 w 69"/>
                  <a:gd name="T3" fmla="*/ 4 h 168"/>
                  <a:gd name="T4" fmla="*/ 21 w 69"/>
                  <a:gd name="T5" fmla="*/ 19 h 168"/>
                  <a:gd name="T6" fmla="*/ 19 w 69"/>
                  <a:gd name="T7" fmla="*/ 36 h 168"/>
                  <a:gd name="T8" fmla="*/ 19 w 69"/>
                  <a:gd name="T9" fmla="*/ 45 h 168"/>
                  <a:gd name="T10" fmla="*/ 38 w 69"/>
                  <a:gd name="T11" fmla="*/ 45 h 168"/>
                  <a:gd name="T12" fmla="*/ 38 w 69"/>
                  <a:gd name="T13" fmla="*/ 36 h 168"/>
                  <a:gd name="T14" fmla="*/ 43 w 69"/>
                  <a:gd name="T15" fmla="*/ 24 h 168"/>
                  <a:gd name="T16" fmla="*/ 55 w 69"/>
                  <a:gd name="T17" fmla="*/ 19 h 168"/>
                  <a:gd name="T18" fmla="*/ 67 w 69"/>
                  <a:gd name="T19" fmla="*/ 19 h 168"/>
                  <a:gd name="T20" fmla="*/ 69 w 69"/>
                  <a:gd name="T21" fmla="*/ 2 h 168"/>
                  <a:gd name="T22" fmla="*/ 50 w 69"/>
                  <a:gd name="T23" fmla="*/ 0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9" h="168">
                    <a:moveTo>
                      <a:pt x="50" y="0"/>
                    </a:moveTo>
                    <a:lnTo>
                      <a:pt x="31" y="4"/>
                    </a:lnTo>
                    <a:lnTo>
                      <a:pt x="21" y="19"/>
                    </a:lnTo>
                    <a:lnTo>
                      <a:pt x="19" y="36"/>
                    </a:lnTo>
                    <a:lnTo>
                      <a:pt x="19" y="45"/>
                    </a:lnTo>
                    <a:lnTo>
                      <a:pt x="38" y="45"/>
                    </a:lnTo>
                    <a:lnTo>
                      <a:pt x="38" y="36"/>
                    </a:lnTo>
                    <a:lnTo>
                      <a:pt x="43" y="24"/>
                    </a:lnTo>
                    <a:lnTo>
                      <a:pt x="55" y="19"/>
                    </a:lnTo>
                    <a:lnTo>
                      <a:pt x="67" y="19"/>
                    </a:lnTo>
                    <a:lnTo>
                      <a:pt x="69" y="2"/>
                    </a:lnTo>
                    <a:lnTo>
                      <a:pt x="50"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50" name="Freeform 49"/>
              <p:cNvSpPr>
                <a:spLocks/>
              </p:cNvSpPr>
              <p:nvPr/>
            </p:nvSpPr>
            <p:spPr bwMode="auto">
              <a:xfrm>
                <a:off x="6792" y="297"/>
                <a:ext cx="69" cy="168"/>
              </a:xfrm>
              <a:custGeom>
                <a:avLst/>
                <a:gdLst>
                  <a:gd name="T0" fmla="*/ 67 w 69"/>
                  <a:gd name="T1" fmla="*/ 19 h 168"/>
                  <a:gd name="T2" fmla="*/ 55 w 69"/>
                  <a:gd name="T3" fmla="*/ 19 h 168"/>
                  <a:gd name="T4" fmla="*/ 67 w 69"/>
                  <a:gd name="T5" fmla="*/ 21 h 168"/>
                  <a:gd name="T6" fmla="*/ 67 w 69"/>
                  <a:gd name="T7" fmla="*/ 19 h 168"/>
                </a:gdLst>
                <a:ahLst/>
                <a:cxnLst>
                  <a:cxn ang="0">
                    <a:pos x="T0" y="T1"/>
                  </a:cxn>
                  <a:cxn ang="0">
                    <a:pos x="T2" y="T3"/>
                  </a:cxn>
                  <a:cxn ang="0">
                    <a:pos x="T4" y="T5"/>
                  </a:cxn>
                  <a:cxn ang="0">
                    <a:pos x="T6" y="T7"/>
                  </a:cxn>
                </a:cxnLst>
                <a:rect l="0" t="0" r="r" b="b"/>
                <a:pathLst>
                  <a:path w="69" h="168">
                    <a:moveTo>
                      <a:pt x="67" y="19"/>
                    </a:moveTo>
                    <a:lnTo>
                      <a:pt x="55" y="19"/>
                    </a:lnTo>
                    <a:lnTo>
                      <a:pt x="67" y="21"/>
                    </a:lnTo>
                    <a:lnTo>
                      <a:pt x="67" y="19"/>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sp>
          <p:nvSpPr>
            <p:cNvPr id="21" name="Freeform 20"/>
            <p:cNvSpPr>
              <a:spLocks/>
            </p:cNvSpPr>
            <p:nvPr/>
          </p:nvSpPr>
          <p:spPr bwMode="auto">
            <a:xfrm>
              <a:off x="6917" y="343"/>
              <a:ext cx="57" cy="125"/>
            </a:xfrm>
            <a:custGeom>
              <a:avLst/>
              <a:gdLst>
                <a:gd name="T0" fmla="*/ 0 w 57"/>
                <a:gd name="T1" fmla="*/ 0 h 125"/>
                <a:gd name="T2" fmla="*/ 0 w 57"/>
                <a:gd name="T3" fmla="*/ 16 h 125"/>
                <a:gd name="T4" fmla="*/ 26 w 57"/>
                <a:gd name="T5" fmla="*/ 28 h 125"/>
                <a:gd name="T6" fmla="*/ 36 w 57"/>
                <a:gd name="T7" fmla="*/ 62 h 125"/>
                <a:gd name="T8" fmla="*/ 26 w 57"/>
                <a:gd name="T9" fmla="*/ 93 h 125"/>
                <a:gd name="T10" fmla="*/ 0 w 57"/>
                <a:gd name="T11" fmla="*/ 107 h 125"/>
                <a:gd name="T12" fmla="*/ 0 w 57"/>
                <a:gd name="T13" fmla="*/ 124 h 125"/>
                <a:gd name="T14" fmla="*/ 28 w 57"/>
                <a:gd name="T15" fmla="*/ 117 h 125"/>
                <a:gd name="T16" fmla="*/ 50 w 57"/>
                <a:gd name="T17" fmla="*/ 95 h 125"/>
                <a:gd name="T18" fmla="*/ 57 w 57"/>
                <a:gd name="T19" fmla="*/ 60 h 125"/>
                <a:gd name="T20" fmla="*/ 52 w 57"/>
                <a:gd name="T21" fmla="*/ 35 h 125"/>
                <a:gd name="T22" fmla="*/ 40 w 57"/>
                <a:gd name="T23" fmla="*/ 16 h 125"/>
                <a:gd name="T24" fmla="*/ 21 w 57"/>
                <a:gd name="T25" fmla="*/ 2 h 125"/>
                <a:gd name="T26" fmla="*/ 0 w 57"/>
                <a:gd name="T27" fmla="*/ 0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7" h="125">
                  <a:moveTo>
                    <a:pt x="0" y="0"/>
                  </a:moveTo>
                  <a:lnTo>
                    <a:pt x="0" y="16"/>
                  </a:lnTo>
                  <a:lnTo>
                    <a:pt x="26" y="28"/>
                  </a:lnTo>
                  <a:lnTo>
                    <a:pt x="36" y="62"/>
                  </a:lnTo>
                  <a:lnTo>
                    <a:pt x="26" y="93"/>
                  </a:lnTo>
                  <a:lnTo>
                    <a:pt x="0" y="107"/>
                  </a:lnTo>
                  <a:lnTo>
                    <a:pt x="0" y="124"/>
                  </a:lnTo>
                  <a:lnTo>
                    <a:pt x="28" y="117"/>
                  </a:lnTo>
                  <a:lnTo>
                    <a:pt x="50" y="95"/>
                  </a:lnTo>
                  <a:lnTo>
                    <a:pt x="57" y="60"/>
                  </a:lnTo>
                  <a:lnTo>
                    <a:pt x="52" y="35"/>
                  </a:lnTo>
                  <a:lnTo>
                    <a:pt x="40" y="16"/>
                  </a:lnTo>
                  <a:lnTo>
                    <a:pt x="21" y="2"/>
                  </a:lnTo>
                  <a:lnTo>
                    <a:pt x="0"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2" name="Freeform 21"/>
            <p:cNvSpPr>
              <a:spLocks/>
            </p:cNvSpPr>
            <p:nvPr/>
          </p:nvSpPr>
          <p:spPr bwMode="auto">
            <a:xfrm>
              <a:off x="6862" y="343"/>
              <a:ext cx="55" cy="125"/>
            </a:xfrm>
            <a:custGeom>
              <a:avLst/>
              <a:gdLst>
                <a:gd name="T0" fmla="*/ 55 w 55"/>
                <a:gd name="T1" fmla="*/ 0 h 125"/>
                <a:gd name="T2" fmla="*/ 36 w 55"/>
                <a:gd name="T3" fmla="*/ 2 h 125"/>
                <a:gd name="T4" fmla="*/ 16 w 55"/>
                <a:gd name="T5" fmla="*/ 12 h 125"/>
                <a:gd name="T6" fmla="*/ 4 w 55"/>
                <a:gd name="T7" fmla="*/ 33 h 125"/>
                <a:gd name="T8" fmla="*/ 0 w 55"/>
                <a:gd name="T9" fmla="*/ 62 h 125"/>
                <a:gd name="T10" fmla="*/ 2 w 55"/>
                <a:gd name="T11" fmla="*/ 86 h 125"/>
                <a:gd name="T12" fmla="*/ 14 w 55"/>
                <a:gd name="T13" fmla="*/ 107 h 125"/>
                <a:gd name="T14" fmla="*/ 33 w 55"/>
                <a:gd name="T15" fmla="*/ 119 h 125"/>
                <a:gd name="T16" fmla="*/ 55 w 55"/>
                <a:gd name="T17" fmla="*/ 124 h 125"/>
                <a:gd name="T18" fmla="*/ 55 w 55"/>
                <a:gd name="T19" fmla="*/ 107 h 125"/>
                <a:gd name="T20" fmla="*/ 31 w 55"/>
                <a:gd name="T21" fmla="*/ 95 h 125"/>
                <a:gd name="T22" fmla="*/ 21 w 55"/>
                <a:gd name="T23" fmla="*/ 62 h 125"/>
                <a:gd name="T24" fmla="*/ 31 w 55"/>
                <a:gd name="T25" fmla="*/ 28 h 125"/>
                <a:gd name="T26" fmla="*/ 55 w 55"/>
                <a:gd name="T27" fmla="*/ 16 h 125"/>
                <a:gd name="T28" fmla="*/ 55 w 55"/>
                <a:gd name="T29" fmla="*/ 0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5" h="125">
                  <a:moveTo>
                    <a:pt x="55" y="0"/>
                  </a:moveTo>
                  <a:lnTo>
                    <a:pt x="36" y="2"/>
                  </a:lnTo>
                  <a:lnTo>
                    <a:pt x="16" y="12"/>
                  </a:lnTo>
                  <a:lnTo>
                    <a:pt x="4" y="33"/>
                  </a:lnTo>
                  <a:lnTo>
                    <a:pt x="0" y="62"/>
                  </a:lnTo>
                  <a:lnTo>
                    <a:pt x="2" y="86"/>
                  </a:lnTo>
                  <a:lnTo>
                    <a:pt x="14" y="107"/>
                  </a:lnTo>
                  <a:lnTo>
                    <a:pt x="33" y="119"/>
                  </a:lnTo>
                  <a:lnTo>
                    <a:pt x="55" y="124"/>
                  </a:lnTo>
                  <a:lnTo>
                    <a:pt x="55" y="107"/>
                  </a:lnTo>
                  <a:lnTo>
                    <a:pt x="31" y="95"/>
                  </a:lnTo>
                  <a:lnTo>
                    <a:pt x="21" y="62"/>
                  </a:lnTo>
                  <a:lnTo>
                    <a:pt x="31" y="28"/>
                  </a:lnTo>
                  <a:lnTo>
                    <a:pt x="55" y="16"/>
                  </a:lnTo>
                  <a:lnTo>
                    <a:pt x="55"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nvGrpSpPr>
            <p:cNvPr id="23" name="Group 22"/>
            <p:cNvGrpSpPr>
              <a:grpSpLocks/>
            </p:cNvGrpSpPr>
            <p:nvPr/>
          </p:nvGrpSpPr>
          <p:grpSpPr bwMode="auto">
            <a:xfrm>
              <a:off x="6996" y="343"/>
              <a:ext cx="65" cy="123"/>
              <a:chOff x="6996" y="343"/>
              <a:chExt cx="65" cy="123"/>
            </a:xfrm>
          </p:grpSpPr>
          <p:sp>
            <p:nvSpPr>
              <p:cNvPr id="45" name="Freeform 44"/>
              <p:cNvSpPr>
                <a:spLocks/>
              </p:cNvSpPr>
              <p:nvPr/>
            </p:nvSpPr>
            <p:spPr bwMode="auto">
              <a:xfrm>
                <a:off x="6996" y="343"/>
                <a:ext cx="65" cy="123"/>
              </a:xfrm>
              <a:custGeom>
                <a:avLst/>
                <a:gdLst>
                  <a:gd name="T0" fmla="*/ 19 w 65"/>
                  <a:gd name="T1" fmla="*/ 0 h 123"/>
                  <a:gd name="T2" fmla="*/ 0 w 65"/>
                  <a:gd name="T3" fmla="*/ 0 h 123"/>
                  <a:gd name="T4" fmla="*/ 0 w 65"/>
                  <a:gd name="T5" fmla="*/ 122 h 123"/>
                  <a:gd name="T6" fmla="*/ 21 w 65"/>
                  <a:gd name="T7" fmla="*/ 122 h 123"/>
                  <a:gd name="T8" fmla="*/ 21 w 65"/>
                  <a:gd name="T9" fmla="*/ 57 h 123"/>
                  <a:gd name="T10" fmla="*/ 23 w 65"/>
                  <a:gd name="T11" fmla="*/ 35 h 123"/>
                  <a:gd name="T12" fmla="*/ 31 w 65"/>
                  <a:gd name="T13" fmla="*/ 26 h 123"/>
                  <a:gd name="T14" fmla="*/ 43 w 65"/>
                  <a:gd name="T15" fmla="*/ 21 h 123"/>
                  <a:gd name="T16" fmla="*/ 19 w 65"/>
                  <a:gd name="T17" fmla="*/ 21 h 123"/>
                  <a:gd name="T18" fmla="*/ 19 w 65"/>
                  <a:gd name="T19" fmla="*/ 0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5" h="123">
                    <a:moveTo>
                      <a:pt x="19" y="0"/>
                    </a:moveTo>
                    <a:lnTo>
                      <a:pt x="0" y="0"/>
                    </a:lnTo>
                    <a:lnTo>
                      <a:pt x="0" y="122"/>
                    </a:lnTo>
                    <a:lnTo>
                      <a:pt x="21" y="122"/>
                    </a:lnTo>
                    <a:lnTo>
                      <a:pt x="21" y="57"/>
                    </a:lnTo>
                    <a:lnTo>
                      <a:pt x="23" y="35"/>
                    </a:lnTo>
                    <a:lnTo>
                      <a:pt x="31" y="26"/>
                    </a:lnTo>
                    <a:lnTo>
                      <a:pt x="43" y="21"/>
                    </a:lnTo>
                    <a:lnTo>
                      <a:pt x="19" y="21"/>
                    </a:lnTo>
                    <a:lnTo>
                      <a:pt x="1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6" name="Freeform 45"/>
              <p:cNvSpPr>
                <a:spLocks/>
              </p:cNvSpPr>
              <p:nvPr/>
            </p:nvSpPr>
            <p:spPr bwMode="auto">
              <a:xfrm>
                <a:off x="6996" y="343"/>
                <a:ext cx="65" cy="123"/>
              </a:xfrm>
              <a:custGeom>
                <a:avLst/>
                <a:gdLst>
                  <a:gd name="T0" fmla="*/ 45 w 65"/>
                  <a:gd name="T1" fmla="*/ 0 h 123"/>
                  <a:gd name="T2" fmla="*/ 31 w 65"/>
                  <a:gd name="T3" fmla="*/ 2 h 123"/>
                  <a:gd name="T4" fmla="*/ 19 w 65"/>
                  <a:gd name="T5" fmla="*/ 21 h 123"/>
                  <a:gd name="T6" fmla="*/ 43 w 65"/>
                  <a:gd name="T7" fmla="*/ 21 h 123"/>
                  <a:gd name="T8" fmla="*/ 57 w 65"/>
                  <a:gd name="T9" fmla="*/ 26 h 123"/>
                  <a:gd name="T10" fmla="*/ 64 w 65"/>
                  <a:gd name="T11" fmla="*/ 4 h 123"/>
                  <a:gd name="T12" fmla="*/ 45 w 65"/>
                  <a:gd name="T13" fmla="*/ 0 h 123"/>
                </a:gdLst>
                <a:ahLst/>
                <a:cxnLst>
                  <a:cxn ang="0">
                    <a:pos x="T0" y="T1"/>
                  </a:cxn>
                  <a:cxn ang="0">
                    <a:pos x="T2" y="T3"/>
                  </a:cxn>
                  <a:cxn ang="0">
                    <a:pos x="T4" y="T5"/>
                  </a:cxn>
                  <a:cxn ang="0">
                    <a:pos x="T6" y="T7"/>
                  </a:cxn>
                  <a:cxn ang="0">
                    <a:pos x="T8" y="T9"/>
                  </a:cxn>
                  <a:cxn ang="0">
                    <a:pos x="T10" y="T11"/>
                  </a:cxn>
                  <a:cxn ang="0">
                    <a:pos x="T12" y="T13"/>
                  </a:cxn>
                </a:cxnLst>
                <a:rect l="0" t="0" r="r" b="b"/>
                <a:pathLst>
                  <a:path w="65" h="123">
                    <a:moveTo>
                      <a:pt x="45" y="0"/>
                    </a:moveTo>
                    <a:lnTo>
                      <a:pt x="31" y="2"/>
                    </a:lnTo>
                    <a:lnTo>
                      <a:pt x="19" y="21"/>
                    </a:lnTo>
                    <a:lnTo>
                      <a:pt x="43" y="21"/>
                    </a:lnTo>
                    <a:lnTo>
                      <a:pt x="57" y="26"/>
                    </a:lnTo>
                    <a:lnTo>
                      <a:pt x="64" y="4"/>
                    </a:lnTo>
                    <a:lnTo>
                      <a:pt x="45"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grpSp>
          <p:nvGrpSpPr>
            <p:cNvPr id="24" name="Group 23"/>
            <p:cNvGrpSpPr>
              <a:grpSpLocks/>
            </p:cNvGrpSpPr>
            <p:nvPr/>
          </p:nvGrpSpPr>
          <p:grpSpPr bwMode="auto">
            <a:xfrm>
              <a:off x="7073" y="343"/>
              <a:ext cx="161" cy="123"/>
              <a:chOff x="7073" y="343"/>
              <a:chExt cx="161" cy="123"/>
            </a:xfrm>
          </p:grpSpPr>
          <p:sp>
            <p:nvSpPr>
              <p:cNvPr id="41" name="Freeform 40"/>
              <p:cNvSpPr>
                <a:spLocks/>
              </p:cNvSpPr>
              <p:nvPr/>
            </p:nvSpPr>
            <p:spPr bwMode="auto">
              <a:xfrm>
                <a:off x="7073" y="343"/>
                <a:ext cx="161" cy="123"/>
              </a:xfrm>
              <a:custGeom>
                <a:avLst/>
                <a:gdLst>
                  <a:gd name="T0" fmla="*/ 16 w 161"/>
                  <a:gd name="T1" fmla="*/ 0 h 123"/>
                  <a:gd name="T2" fmla="*/ 0 w 161"/>
                  <a:gd name="T3" fmla="*/ 0 h 123"/>
                  <a:gd name="T4" fmla="*/ 0 w 161"/>
                  <a:gd name="T5" fmla="*/ 122 h 123"/>
                  <a:gd name="T6" fmla="*/ 19 w 161"/>
                  <a:gd name="T7" fmla="*/ 122 h 123"/>
                  <a:gd name="T8" fmla="*/ 19 w 161"/>
                  <a:gd name="T9" fmla="*/ 60 h 123"/>
                  <a:gd name="T10" fmla="*/ 23 w 161"/>
                  <a:gd name="T11" fmla="*/ 35 h 123"/>
                  <a:gd name="T12" fmla="*/ 33 w 161"/>
                  <a:gd name="T13" fmla="*/ 21 h 123"/>
                  <a:gd name="T14" fmla="*/ 50 w 161"/>
                  <a:gd name="T15" fmla="*/ 19 h 123"/>
                  <a:gd name="T16" fmla="*/ 16 w 161"/>
                  <a:gd name="T17" fmla="*/ 19 h 123"/>
                  <a:gd name="T18" fmla="*/ 16 w 161"/>
                  <a:gd name="T19" fmla="*/ 0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1" h="123">
                    <a:moveTo>
                      <a:pt x="16" y="0"/>
                    </a:moveTo>
                    <a:lnTo>
                      <a:pt x="0" y="0"/>
                    </a:lnTo>
                    <a:lnTo>
                      <a:pt x="0" y="122"/>
                    </a:lnTo>
                    <a:lnTo>
                      <a:pt x="19" y="122"/>
                    </a:lnTo>
                    <a:lnTo>
                      <a:pt x="19" y="60"/>
                    </a:lnTo>
                    <a:lnTo>
                      <a:pt x="23" y="35"/>
                    </a:lnTo>
                    <a:lnTo>
                      <a:pt x="33" y="21"/>
                    </a:lnTo>
                    <a:lnTo>
                      <a:pt x="50" y="19"/>
                    </a:lnTo>
                    <a:lnTo>
                      <a:pt x="16" y="19"/>
                    </a:lnTo>
                    <a:lnTo>
                      <a:pt x="16"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2" name="Freeform 41"/>
              <p:cNvSpPr>
                <a:spLocks/>
              </p:cNvSpPr>
              <p:nvPr/>
            </p:nvSpPr>
            <p:spPr bwMode="auto">
              <a:xfrm>
                <a:off x="7073" y="343"/>
                <a:ext cx="161" cy="123"/>
              </a:xfrm>
              <a:custGeom>
                <a:avLst/>
                <a:gdLst>
                  <a:gd name="T0" fmla="*/ 55 w 161"/>
                  <a:gd name="T1" fmla="*/ 0 h 123"/>
                  <a:gd name="T2" fmla="*/ 33 w 161"/>
                  <a:gd name="T3" fmla="*/ 4 h 123"/>
                  <a:gd name="T4" fmla="*/ 16 w 161"/>
                  <a:gd name="T5" fmla="*/ 19 h 123"/>
                  <a:gd name="T6" fmla="*/ 50 w 161"/>
                  <a:gd name="T7" fmla="*/ 19 h 123"/>
                  <a:gd name="T8" fmla="*/ 64 w 161"/>
                  <a:gd name="T9" fmla="*/ 23 h 123"/>
                  <a:gd name="T10" fmla="*/ 69 w 161"/>
                  <a:gd name="T11" fmla="*/ 43 h 123"/>
                  <a:gd name="T12" fmla="*/ 69 w 161"/>
                  <a:gd name="T13" fmla="*/ 122 h 123"/>
                  <a:gd name="T14" fmla="*/ 91 w 161"/>
                  <a:gd name="T15" fmla="*/ 122 h 123"/>
                  <a:gd name="T16" fmla="*/ 91 w 161"/>
                  <a:gd name="T17" fmla="*/ 52 h 123"/>
                  <a:gd name="T18" fmla="*/ 98 w 161"/>
                  <a:gd name="T19" fmla="*/ 26 h 123"/>
                  <a:gd name="T20" fmla="*/ 112 w 161"/>
                  <a:gd name="T21" fmla="*/ 21 h 123"/>
                  <a:gd name="T22" fmla="*/ 88 w 161"/>
                  <a:gd name="T23" fmla="*/ 21 h 123"/>
                  <a:gd name="T24" fmla="*/ 76 w 161"/>
                  <a:gd name="T25" fmla="*/ 4 h 123"/>
                  <a:gd name="T26" fmla="*/ 55 w 161"/>
                  <a:gd name="T27" fmla="*/ 0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61" h="123">
                    <a:moveTo>
                      <a:pt x="55" y="0"/>
                    </a:moveTo>
                    <a:lnTo>
                      <a:pt x="33" y="4"/>
                    </a:lnTo>
                    <a:lnTo>
                      <a:pt x="16" y="19"/>
                    </a:lnTo>
                    <a:lnTo>
                      <a:pt x="50" y="19"/>
                    </a:lnTo>
                    <a:lnTo>
                      <a:pt x="64" y="23"/>
                    </a:lnTo>
                    <a:lnTo>
                      <a:pt x="69" y="43"/>
                    </a:lnTo>
                    <a:lnTo>
                      <a:pt x="69" y="122"/>
                    </a:lnTo>
                    <a:lnTo>
                      <a:pt x="91" y="122"/>
                    </a:lnTo>
                    <a:lnTo>
                      <a:pt x="91" y="52"/>
                    </a:lnTo>
                    <a:lnTo>
                      <a:pt x="98" y="26"/>
                    </a:lnTo>
                    <a:lnTo>
                      <a:pt x="112" y="21"/>
                    </a:lnTo>
                    <a:lnTo>
                      <a:pt x="88" y="21"/>
                    </a:lnTo>
                    <a:lnTo>
                      <a:pt x="76" y="4"/>
                    </a:lnTo>
                    <a:lnTo>
                      <a:pt x="55"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3" name="Freeform 42"/>
              <p:cNvSpPr>
                <a:spLocks/>
              </p:cNvSpPr>
              <p:nvPr/>
            </p:nvSpPr>
            <p:spPr bwMode="auto">
              <a:xfrm>
                <a:off x="7073" y="343"/>
                <a:ext cx="161" cy="123"/>
              </a:xfrm>
              <a:custGeom>
                <a:avLst/>
                <a:gdLst>
                  <a:gd name="T0" fmla="*/ 154 w 161"/>
                  <a:gd name="T1" fmla="*/ 19 h 123"/>
                  <a:gd name="T2" fmla="*/ 120 w 161"/>
                  <a:gd name="T3" fmla="*/ 19 h 123"/>
                  <a:gd name="T4" fmla="*/ 132 w 161"/>
                  <a:gd name="T5" fmla="*/ 21 h 123"/>
                  <a:gd name="T6" fmla="*/ 139 w 161"/>
                  <a:gd name="T7" fmla="*/ 28 h 123"/>
                  <a:gd name="T8" fmla="*/ 141 w 161"/>
                  <a:gd name="T9" fmla="*/ 47 h 123"/>
                  <a:gd name="T10" fmla="*/ 141 w 161"/>
                  <a:gd name="T11" fmla="*/ 122 h 123"/>
                  <a:gd name="T12" fmla="*/ 160 w 161"/>
                  <a:gd name="T13" fmla="*/ 122 h 123"/>
                  <a:gd name="T14" fmla="*/ 160 w 161"/>
                  <a:gd name="T15" fmla="*/ 40 h 123"/>
                  <a:gd name="T16" fmla="*/ 154 w 161"/>
                  <a:gd name="T17" fmla="*/ 19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1" h="123">
                    <a:moveTo>
                      <a:pt x="154" y="19"/>
                    </a:moveTo>
                    <a:lnTo>
                      <a:pt x="120" y="19"/>
                    </a:lnTo>
                    <a:lnTo>
                      <a:pt x="132" y="21"/>
                    </a:lnTo>
                    <a:lnTo>
                      <a:pt x="139" y="28"/>
                    </a:lnTo>
                    <a:lnTo>
                      <a:pt x="141" y="47"/>
                    </a:lnTo>
                    <a:lnTo>
                      <a:pt x="141" y="122"/>
                    </a:lnTo>
                    <a:lnTo>
                      <a:pt x="160" y="122"/>
                    </a:lnTo>
                    <a:lnTo>
                      <a:pt x="160" y="40"/>
                    </a:lnTo>
                    <a:lnTo>
                      <a:pt x="154" y="19"/>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4" name="Freeform 43"/>
              <p:cNvSpPr>
                <a:spLocks/>
              </p:cNvSpPr>
              <p:nvPr/>
            </p:nvSpPr>
            <p:spPr bwMode="auto">
              <a:xfrm>
                <a:off x="7073" y="343"/>
                <a:ext cx="161" cy="123"/>
              </a:xfrm>
              <a:custGeom>
                <a:avLst/>
                <a:gdLst>
                  <a:gd name="T0" fmla="*/ 124 w 161"/>
                  <a:gd name="T1" fmla="*/ 0 h 123"/>
                  <a:gd name="T2" fmla="*/ 103 w 161"/>
                  <a:gd name="T3" fmla="*/ 4 h 123"/>
                  <a:gd name="T4" fmla="*/ 88 w 161"/>
                  <a:gd name="T5" fmla="*/ 21 h 123"/>
                  <a:gd name="T6" fmla="*/ 112 w 161"/>
                  <a:gd name="T7" fmla="*/ 21 h 123"/>
                  <a:gd name="T8" fmla="*/ 120 w 161"/>
                  <a:gd name="T9" fmla="*/ 19 h 123"/>
                  <a:gd name="T10" fmla="*/ 154 w 161"/>
                  <a:gd name="T11" fmla="*/ 19 h 123"/>
                  <a:gd name="T12" fmla="*/ 151 w 161"/>
                  <a:gd name="T13" fmla="*/ 7 h 123"/>
                  <a:gd name="T14" fmla="*/ 124 w 161"/>
                  <a:gd name="T15" fmla="*/ 0 h 12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1" h="123">
                    <a:moveTo>
                      <a:pt x="124" y="0"/>
                    </a:moveTo>
                    <a:lnTo>
                      <a:pt x="103" y="4"/>
                    </a:lnTo>
                    <a:lnTo>
                      <a:pt x="88" y="21"/>
                    </a:lnTo>
                    <a:lnTo>
                      <a:pt x="112" y="21"/>
                    </a:lnTo>
                    <a:lnTo>
                      <a:pt x="120" y="19"/>
                    </a:lnTo>
                    <a:lnTo>
                      <a:pt x="154" y="19"/>
                    </a:lnTo>
                    <a:lnTo>
                      <a:pt x="151" y="7"/>
                    </a:lnTo>
                    <a:lnTo>
                      <a:pt x="12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grpSp>
          <p:nvGrpSpPr>
            <p:cNvPr id="25" name="Group 24"/>
            <p:cNvGrpSpPr>
              <a:grpSpLocks/>
            </p:cNvGrpSpPr>
            <p:nvPr/>
          </p:nvGrpSpPr>
          <p:grpSpPr bwMode="auto">
            <a:xfrm>
              <a:off x="7310" y="343"/>
              <a:ext cx="58" cy="123"/>
              <a:chOff x="7310" y="343"/>
              <a:chExt cx="58" cy="123"/>
            </a:xfrm>
          </p:grpSpPr>
          <p:sp>
            <p:nvSpPr>
              <p:cNvPr id="38" name="Freeform 37"/>
              <p:cNvSpPr>
                <a:spLocks/>
              </p:cNvSpPr>
              <p:nvPr/>
            </p:nvSpPr>
            <p:spPr bwMode="auto">
              <a:xfrm>
                <a:off x="7310" y="343"/>
                <a:ext cx="58" cy="123"/>
              </a:xfrm>
              <a:custGeom>
                <a:avLst/>
                <a:gdLst>
                  <a:gd name="T0" fmla="*/ 50 w 58"/>
                  <a:gd name="T1" fmla="*/ 62 h 123"/>
                  <a:gd name="T2" fmla="*/ 28 w 58"/>
                  <a:gd name="T3" fmla="*/ 62 h 123"/>
                  <a:gd name="T4" fmla="*/ 28 w 58"/>
                  <a:gd name="T5" fmla="*/ 69 h 123"/>
                  <a:gd name="T6" fmla="*/ 26 w 58"/>
                  <a:gd name="T7" fmla="*/ 88 h 123"/>
                  <a:gd name="T8" fmla="*/ 12 w 58"/>
                  <a:gd name="T9" fmla="*/ 103 h 123"/>
                  <a:gd name="T10" fmla="*/ 0 w 58"/>
                  <a:gd name="T11" fmla="*/ 107 h 123"/>
                  <a:gd name="T12" fmla="*/ 0 w 58"/>
                  <a:gd name="T13" fmla="*/ 122 h 123"/>
                  <a:gd name="T14" fmla="*/ 9 w 58"/>
                  <a:gd name="T15" fmla="*/ 119 h 123"/>
                  <a:gd name="T16" fmla="*/ 31 w 58"/>
                  <a:gd name="T17" fmla="*/ 107 h 123"/>
                  <a:gd name="T18" fmla="*/ 50 w 58"/>
                  <a:gd name="T19" fmla="*/ 107 h 123"/>
                  <a:gd name="T20" fmla="*/ 50 w 58"/>
                  <a:gd name="T21" fmla="*/ 62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8" h="123">
                    <a:moveTo>
                      <a:pt x="50" y="62"/>
                    </a:moveTo>
                    <a:lnTo>
                      <a:pt x="28" y="62"/>
                    </a:lnTo>
                    <a:lnTo>
                      <a:pt x="28" y="69"/>
                    </a:lnTo>
                    <a:lnTo>
                      <a:pt x="26" y="88"/>
                    </a:lnTo>
                    <a:lnTo>
                      <a:pt x="12" y="103"/>
                    </a:lnTo>
                    <a:lnTo>
                      <a:pt x="0" y="107"/>
                    </a:lnTo>
                    <a:lnTo>
                      <a:pt x="0" y="122"/>
                    </a:lnTo>
                    <a:lnTo>
                      <a:pt x="9" y="119"/>
                    </a:lnTo>
                    <a:lnTo>
                      <a:pt x="31" y="107"/>
                    </a:lnTo>
                    <a:lnTo>
                      <a:pt x="50" y="107"/>
                    </a:lnTo>
                    <a:lnTo>
                      <a:pt x="50" y="62"/>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9" name="Freeform 38"/>
              <p:cNvSpPr>
                <a:spLocks/>
              </p:cNvSpPr>
              <p:nvPr/>
            </p:nvSpPr>
            <p:spPr bwMode="auto">
              <a:xfrm>
                <a:off x="7310" y="343"/>
                <a:ext cx="58" cy="123"/>
              </a:xfrm>
              <a:custGeom>
                <a:avLst/>
                <a:gdLst>
                  <a:gd name="T0" fmla="*/ 50 w 58"/>
                  <a:gd name="T1" fmla="*/ 107 h 123"/>
                  <a:gd name="T2" fmla="*/ 31 w 58"/>
                  <a:gd name="T3" fmla="*/ 107 h 123"/>
                  <a:gd name="T4" fmla="*/ 36 w 58"/>
                  <a:gd name="T5" fmla="*/ 122 h 123"/>
                  <a:gd name="T6" fmla="*/ 57 w 58"/>
                  <a:gd name="T7" fmla="*/ 122 h 123"/>
                  <a:gd name="T8" fmla="*/ 50 w 58"/>
                  <a:gd name="T9" fmla="*/ 107 h 123"/>
                </a:gdLst>
                <a:ahLst/>
                <a:cxnLst>
                  <a:cxn ang="0">
                    <a:pos x="T0" y="T1"/>
                  </a:cxn>
                  <a:cxn ang="0">
                    <a:pos x="T2" y="T3"/>
                  </a:cxn>
                  <a:cxn ang="0">
                    <a:pos x="T4" y="T5"/>
                  </a:cxn>
                  <a:cxn ang="0">
                    <a:pos x="T6" y="T7"/>
                  </a:cxn>
                  <a:cxn ang="0">
                    <a:pos x="T8" y="T9"/>
                  </a:cxn>
                </a:cxnLst>
                <a:rect l="0" t="0" r="r" b="b"/>
                <a:pathLst>
                  <a:path w="58" h="123">
                    <a:moveTo>
                      <a:pt x="50" y="107"/>
                    </a:moveTo>
                    <a:lnTo>
                      <a:pt x="31" y="107"/>
                    </a:lnTo>
                    <a:lnTo>
                      <a:pt x="36" y="122"/>
                    </a:lnTo>
                    <a:lnTo>
                      <a:pt x="57" y="122"/>
                    </a:lnTo>
                    <a:lnTo>
                      <a:pt x="50" y="107"/>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0" name="Freeform 39"/>
              <p:cNvSpPr>
                <a:spLocks/>
              </p:cNvSpPr>
              <p:nvPr/>
            </p:nvSpPr>
            <p:spPr bwMode="auto">
              <a:xfrm>
                <a:off x="7310" y="343"/>
                <a:ext cx="58" cy="123"/>
              </a:xfrm>
              <a:custGeom>
                <a:avLst/>
                <a:gdLst>
                  <a:gd name="T0" fmla="*/ 4 w 58"/>
                  <a:gd name="T1" fmla="*/ 0 h 123"/>
                  <a:gd name="T2" fmla="*/ 0 w 58"/>
                  <a:gd name="T3" fmla="*/ 0 h 123"/>
                  <a:gd name="T4" fmla="*/ 0 w 58"/>
                  <a:gd name="T5" fmla="*/ 16 h 123"/>
                  <a:gd name="T6" fmla="*/ 24 w 58"/>
                  <a:gd name="T7" fmla="*/ 23 h 123"/>
                  <a:gd name="T8" fmla="*/ 28 w 58"/>
                  <a:gd name="T9" fmla="*/ 40 h 123"/>
                  <a:gd name="T10" fmla="*/ 28 w 58"/>
                  <a:gd name="T11" fmla="*/ 45 h 123"/>
                  <a:gd name="T12" fmla="*/ 0 w 58"/>
                  <a:gd name="T13" fmla="*/ 50 h 123"/>
                  <a:gd name="T14" fmla="*/ 0 w 58"/>
                  <a:gd name="T15" fmla="*/ 69 h 123"/>
                  <a:gd name="T16" fmla="*/ 28 w 58"/>
                  <a:gd name="T17" fmla="*/ 62 h 123"/>
                  <a:gd name="T18" fmla="*/ 50 w 58"/>
                  <a:gd name="T19" fmla="*/ 62 h 123"/>
                  <a:gd name="T20" fmla="*/ 50 w 58"/>
                  <a:gd name="T21" fmla="*/ 43 h 123"/>
                  <a:gd name="T22" fmla="*/ 48 w 58"/>
                  <a:gd name="T23" fmla="*/ 26 h 123"/>
                  <a:gd name="T24" fmla="*/ 43 w 58"/>
                  <a:gd name="T25" fmla="*/ 12 h 123"/>
                  <a:gd name="T26" fmla="*/ 28 w 58"/>
                  <a:gd name="T27" fmla="*/ 2 h 123"/>
                  <a:gd name="T28" fmla="*/ 4 w 58"/>
                  <a:gd name="T29" fmla="*/ 0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8" h="123">
                    <a:moveTo>
                      <a:pt x="4" y="0"/>
                    </a:moveTo>
                    <a:lnTo>
                      <a:pt x="0" y="0"/>
                    </a:lnTo>
                    <a:lnTo>
                      <a:pt x="0" y="16"/>
                    </a:lnTo>
                    <a:lnTo>
                      <a:pt x="24" y="23"/>
                    </a:lnTo>
                    <a:lnTo>
                      <a:pt x="28" y="40"/>
                    </a:lnTo>
                    <a:lnTo>
                      <a:pt x="28" y="45"/>
                    </a:lnTo>
                    <a:lnTo>
                      <a:pt x="0" y="50"/>
                    </a:lnTo>
                    <a:lnTo>
                      <a:pt x="0" y="69"/>
                    </a:lnTo>
                    <a:lnTo>
                      <a:pt x="28" y="62"/>
                    </a:lnTo>
                    <a:lnTo>
                      <a:pt x="50" y="62"/>
                    </a:lnTo>
                    <a:lnTo>
                      <a:pt x="50" y="43"/>
                    </a:lnTo>
                    <a:lnTo>
                      <a:pt x="48" y="26"/>
                    </a:lnTo>
                    <a:lnTo>
                      <a:pt x="43" y="12"/>
                    </a:lnTo>
                    <a:lnTo>
                      <a:pt x="28" y="2"/>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sp>
          <p:nvSpPr>
            <p:cNvPr id="26" name="Freeform 25"/>
            <p:cNvSpPr>
              <a:spLocks/>
            </p:cNvSpPr>
            <p:nvPr/>
          </p:nvSpPr>
          <p:spPr bwMode="auto">
            <a:xfrm>
              <a:off x="7257" y="394"/>
              <a:ext cx="53" cy="74"/>
            </a:xfrm>
            <a:custGeom>
              <a:avLst/>
              <a:gdLst>
                <a:gd name="T0" fmla="*/ 52 w 53"/>
                <a:gd name="T1" fmla="*/ 0 h 74"/>
                <a:gd name="T2" fmla="*/ 45 w 53"/>
                <a:gd name="T3" fmla="*/ 2 h 74"/>
                <a:gd name="T4" fmla="*/ 28 w 53"/>
                <a:gd name="T5" fmla="*/ 4 h 74"/>
                <a:gd name="T6" fmla="*/ 14 w 53"/>
                <a:gd name="T7" fmla="*/ 12 h 74"/>
                <a:gd name="T8" fmla="*/ 2 w 53"/>
                <a:gd name="T9" fmla="*/ 21 h 74"/>
                <a:gd name="T10" fmla="*/ 0 w 53"/>
                <a:gd name="T11" fmla="*/ 38 h 74"/>
                <a:gd name="T12" fmla="*/ 9 w 53"/>
                <a:gd name="T13" fmla="*/ 64 h 74"/>
                <a:gd name="T14" fmla="*/ 40 w 53"/>
                <a:gd name="T15" fmla="*/ 74 h 74"/>
                <a:gd name="T16" fmla="*/ 52 w 53"/>
                <a:gd name="T17" fmla="*/ 71 h 74"/>
                <a:gd name="T18" fmla="*/ 52 w 53"/>
                <a:gd name="T19" fmla="*/ 57 h 74"/>
                <a:gd name="T20" fmla="*/ 45 w 53"/>
                <a:gd name="T21" fmla="*/ 57 h 74"/>
                <a:gd name="T22" fmla="*/ 26 w 53"/>
                <a:gd name="T23" fmla="*/ 52 h 74"/>
                <a:gd name="T24" fmla="*/ 21 w 53"/>
                <a:gd name="T25" fmla="*/ 38 h 74"/>
                <a:gd name="T26" fmla="*/ 23 w 53"/>
                <a:gd name="T27" fmla="*/ 28 h 74"/>
                <a:gd name="T28" fmla="*/ 31 w 53"/>
                <a:gd name="T29" fmla="*/ 21 h 74"/>
                <a:gd name="T30" fmla="*/ 50 w 53"/>
                <a:gd name="T31" fmla="*/ 19 h 74"/>
                <a:gd name="T32" fmla="*/ 52 w 53"/>
                <a:gd name="T33" fmla="*/ 19 h 74"/>
                <a:gd name="T34" fmla="*/ 52 w 53"/>
                <a:gd name="T35" fmla="*/ 0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3" h="74">
                  <a:moveTo>
                    <a:pt x="52" y="0"/>
                  </a:moveTo>
                  <a:lnTo>
                    <a:pt x="45" y="2"/>
                  </a:lnTo>
                  <a:lnTo>
                    <a:pt x="28" y="4"/>
                  </a:lnTo>
                  <a:lnTo>
                    <a:pt x="14" y="12"/>
                  </a:lnTo>
                  <a:lnTo>
                    <a:pt x="2" y="21"/>
                  </a:lnTo>
                  <a:lnTo>
                    <a:pt x="0" y="38"/>
                  </a:lnTo>
                  <a:lnTo>
                    <a:pt x="9" y="64"/>
                  </a:lnTo>
                  <a:lnTo>
                    <a:pt x="40" y="74"/>
                  </a:lnTo>
                  <a:lnTo>
                    <a:pt x="52" y="71"/>
                  </a:lnTo>
                  <a:lnTo>
                    <a:pt x="52" y="57"/>
                  </a:lnTo>
                  <a:lnTo>
                    <a:pt x="45" y="57"/>
                  </a:lnTo>
                  <a:lnTo>
                    <a:pt x="26" y="52"/>
                  </a:lnTo>
                  <a:lnTo>
                    <a:pt x="21" y="38"/>
                  </a:lnTo>
                  <a:lnTo>
                    <a:pt x="23" y="28"/>
                  </a:lnTo>
                  <a:lnTo>
                    <a:pt x="31" y="21"/>
                  </a:lnTo>
                  <a:lnTo>
                    <a:pt x="50" y="19"/>
                  </a:lnTo>
                  <a:lnTo>
                    <a:pt x="52" y="19"/>
                  </a:lnTo>
                  <a:lnTo>
                    <a:pt x="52"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7" name="Freeform 26"/>
            <p:cNvSpPr>
              <a:spLocks/>
            </p:cNvSpPr>
            <p:nvPr/>
          </p:nvSpPr>
          <p:spPr bwMode="auto">
            <a:xfrm>
              <a:off x="7260" y="343"/>
              <a:ext cx="50" cy="39"/>
            </a:xfrm>
            <a:custGeom>
              <a:avLst/>
              <a:gdLst>
                <a:gd name="T0" fmla="*/ 50 w 50"/>
                <a:gd name="T1" fmla="*/ 0 h 39"/>
                <a:gd name="T2" fmla="*/ 26 w 50"/>
                <a:gd name="T3" fmla="*/ 2 h 39"/>
                <a:gd name="T4" fmla="*/ 9 w 50"/>
                <a:gd name="T5" fmla="*/ 16 h 39"/>
                <a:gd name="T6" fmla="*/ 0 w 50"/>
                <a:gd name="T7" fmla="*/ 35 h 39"/>
                <a:gd name="T8" fmla="*/ 19 w 50"/>
                <a:gd name="T9" fmla="*/ 38 h 39"/>
                <a:gd name="T10" fmla="*/ 28 w 50"/>
                <a:gd name="T11" fmla="*/ 21 h 39"/>
                <a:gd name="T12" fmla="*/ 50 w 50"/>
                <a:gd name="T13" fmla="*/ 16 h 39"/>
                <a:gd name="T14" fmla="*/ 50 w 50"/>
                <a:gd name="T15" fmla="*/ 0 h 3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0" h="39">
                  <a:moveTo>
                    <a:pt x="50" y="0"/>
                  </a:moveTo>
                  <a:lnTo>
                    <a:pt x="26" y="2"/>
                  </a:lnTo>
                  <a:lnTo>
                    <a:pt x="9" y="16"/>
                  </a:lnTo>
                  <a:lnTo>
                    <a:pt x="0" y="35"/>
                  </a:lnTo>
                  <a:lnTo>
                    <a:pt x="19" y="38"/>
                  </a:lnTo>
                  <a:lnTo>
                    <a:pt x="28" y="21"/>
                  </a:lnTo>
                  <a:lnTo>
                    <a:pt x="50" y="16"/>
                  </a:lnTo>
                  <a:lnTo>
                    <a:pt x="50"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nvGrpSpPr>
            <p:cNvPr id="28" name="Group 27"/>
            <p:cNvGrpSpPr>
              <a:grpSpLocks/>
            </p:cNvGrpSpPr>
            <p:nvPr/>
          </p:nvGrpSpPr>
          <p:grpSpPr bwMode="auto">
            <a:xfrm>
              <a:off x="7382" y="305"/>
              <a:ext cx="58" cy="161"/>
              <a:chOff x="7382" y="305"/>
              <a:chExt cx="58" cy="161"/>
            </a:xfrm>
          </p:grpSpPr>
          <p:sp>
            <p:nvSpPr>
              <p:cNvPr id="35" name="Freeform 34"/>
              <p:cNvSpPr>
                <a:spLocks/>
              </p:cNvSpPr>
              <p:nvPr/>
            </p:nvSpPr>
            <p:spPr bwMode="auto">
              <a:xfrm>
                <a:off x="7382" y="305"/>
                <a:ext cx="58" cy="161"/>
              </a:xfrm>
              <a:custGeom>
                <a:avLst/>
                <a:gdLst>
                  <a:gd name="T0" fmla="*/ 31 w 58"/>
                  <a:gd name="T1" fmla="*/ 57 h 161"/>
                  <a:gd name="T2" fmla="*/ 14 w 58"/>
                  <a:gd name="T3" fmla="*/ 57 h 161"/>
                  <a:gd name="T4" fmla="*/ 14 w 58"/>
                  <a:gd name="T5" fmla="*/ 148 h 161"/>
                  <a:gd name="T6" fmla="*/ 23 w 58"/>
                  <a:gd name="T7" fmla="*/ 158 h 161"/>
                  <a:gd name="T8" fmla="*/ 40 w 58"/>
                  <a:gd name="T9" fmla="*/ 160 h 161"/>
                  <a:gd name="T10" fmla="*/ 57 w 58"/>
                  <a:gd name="T11" fmla="*/ 160 h 161"/>
                  <a:gd name="T12" fmla="*/ 52 w 58"/>
                  <a:gd name="T13" fmla="*/ 141 h 161"/>
                  <a:gd name="T14" fmla="*/ 36 w 58"/>
                  <a:gd name="T15" fmla="*/ 141 h 161"/>
                  <a:gd name="T16" fmla="*/ 33 w 58"/>
                  <a:gd name="T17" fmla="*/ 136 h 161"/>
                  <a:gd name="T18" fmla="*/ 31 w 58"/>
                  <a:gd name="T19" fmla="*/ 124 h 161"/>
                  <a:gd name="T20" fmla="*/ 31 w 58"/>
                  <a:gd name="T21" fmla="*/ 57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8" h="161">
                    <a:moveTo>
                      <a:pt x="31" y="57"/>
                    </a:moveTo>
                    <a:lnTo>
                      <a:pt x="14" y="57"/>
                    </a:lnTo>
                    <a:lnTo>
                      <a:pt x="14" y="148"/>
                    </a:lnTo>
                    <a:lnTo>
                      <a:pt x="23" y="158"/>
                    </a:lnTo>
                    <a:lnTo>
                      <a:pt x="40" y="160"/>
                    </a:lnTo>
                    <a:lnTo>
                      <a:pt x="57" y="160"/>
                    </a:lnTo>
                    <a:lnTo>
                      <a:pt x="52" y="141"/>
                    </a:lnTo>
                    <a:lnTo>
                      <a:pt x="36" y="141"/>
                    </a:lnTo>
                    <a:lnTo>
                      <a:pt x="33" y="136"/>
                    </a:lnTo>
                    <a:lnTo>
                      <a:pt x="31" y="124"/>
                    </a:lnTo>
                    <a:lnTo>
                      <a:pt x="31" y="57"/>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6" name="Rectangle 35"/>
              <p:cNvSpPr>
                <a:spLocks/>
              </p:cNvSpPr>
              <p:nvPr/>
            </p:nvSpPr>
            <p:spPr bwMode="auto">
              <a:xfrm>
                <a:off x="7382" y="343"/>
                <a:ext cx="52" cy="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rot="0" vert="horz" wrap="square" lIns="91440" tIns="45720" rIns="91440" bIns="45720" anchor="t" anchorCtr="0" upright="1">
                <a:noAutofit/>
              </a:bodyPr>
              <a:lstStyle/>
              <a:p>
                <a:endParaRPr lang="en-AU"/>
              </a:p>
            </p:txBody>
          </p:sp>
          <p:sp>
            <p:nvSpPr>
              <p:cNvPr id="37" name="Freeform 36"/>
              <p:cNvSpPr>
                <a:spLocks/>
              </p:cNvSpPr>
              <p:nvPr/>
            </p:nvSpPr>
            <p:spPr bwMode="auto">
              <a:xfrm>
                <a:off x="7382" y="305"/>
                <a:ext cx="58" cy="161"/>
              </a:xfrm>
              <a:custGeom>
                <a:avLst/>
                <a:gdLst>
                  <a:gd name="T0" fmla="*/ 31 w 58"/>
                  <a:gd name="T1" fmla="*/ 0 h 161"/>
                  <a:gd name="T2" fmla="*/ 14 w 58"/>
                  <a:gd name="T3" fmla="*/ 12 h 161"/>
                  <a:gd name="T4" fmla="*/ 14 w 58"/>
                  <a:gd name="T5" fmla="*/ 38 h 161"/>
                  <a:gd name="T6" fmla="*/ 31 w 58"/>
                  <a:gd name="T7" fmla="*/ 38 h 161"/>
                  <a:gd name="T8" fmla="*/ 31 w 58"/>
                  <a:gd name="T9" fmla="*/ 0 h 161"/>
                </a:gdLst>
                <a:ahLst/>
                <a:cxnLst>
                  <a:cxn ang="0">
                    <a:pos x="T0" y="T1"/>
                  </a:cxn>
                  <a:cxn ang="0">
                    <a:pos x="T2" y="T3"/>
                  </a:cxn>
                  <a:cxn ang="0">
                    <a:pos x="T4" y="T5"/>
                  </a:cxn>
                  <a:cxn ang="0">
                    <a:pos x="T6" y="T7"/>
                  </a:cxn>
                  <a:cxn ang="0">
                    <a:pos x="T8" y="T9"/>
                  </a:cxn>
                </a:cxnLst>
                <a:rect l="0" t="0" r="r" b="b"/>
                <a:pathLst>
                  <a:path w="58" h="161">
                    <a:moveTo>
                      <a:pt x="31" y="0"/>
                    </a:moveTo>
                    <a:lnTo>
                      <a:pt x="14" y="12"/>
                    </a:lnTo>
                    <a:lnTo>
                      <a:pt x="14" y="38"/>
                    </a:lnTo>
                    <a:lnTo>
                      <a:pt x="31" y="38"/>
                    </a:lnTo>
                    <a:lnTo>
                      <a:pt x="31"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sp>
          <p:nvSpPr>
            <p:cNvPr id="29" name="Freeform 28"/>
            <p:cNvSpPr>
              <a:spLocks/>
            </p:cNvSpPr>
            <p:nvPr/>
          </p:nvSpPr>
          <p:spPr bwMode="auto">
            <a:xfrm>
              <a:off x="7465" y="289"/>
              <a:ext cx="20" cy="176"/>
            </a:xfrm>
            <a:custGeom>
              <a:avLst/>
              <a:gdLst>
                <a:gd name="T0" fmla="*/ 0 w 20"/>
                <a:gd name="T1" fmla="*/ 0 h 176"/>
                <a:gd name="T2" fmla="*/ 0 w 20"/>
                <a:gd name="T3" fmla="*/ 176 h 176"/>
              </a:gdLst>
              <a:ahLst/>
              <a:cxnLst>
                <a:cxn ang="0">
                  <a:pos x="T0" y="T1"/>
                </a:cxn>
                <a:cxn ang="0">
                  <a:pos x="T2" y="T3"/>
                </a:cxn>
              </a:cxnLst>
              <a:rect l="0" t="0" r="r" b="b"/>
              <a:pathLst>
                <a:path w="20" h="176">
                  <a:moveTo>
                    <a:pt x="0" y="0"/>
                  </a:moveTo>
                  <a:lnTo>
                    <a:pt x="0" y="176"/>
                  </a:lnTo>
                </a:path>
              </a:pathLst>
            </a:custGeom>
            <a:noFill/>
            <a:ln w="14985">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AU"/>
            </a:p>
          </p:txBody>
        </p:sp>
        <p:sp>
          <p:nvSpPr>
            <p:cNvPr id="30" name="Freeform 29"/>
            <p:cNvSpPr>
              <a:spLocks/>
            </p:cNvSpPr>
            <p:nvPr/>
          </p:nvSpPr>
          <p:spPr bwMode="auto">
            <a:xfrm>
              <a:off x="7555" y="343"/>
              <a:ext cx="55" cy="125"/>
            </a:xfrm>
            <a:custGeom>
              <a:avLst/>
              <a:gdLst>
                <a:gd name="T0" fmla="*/ 0 w 55"/>
                <a:gd name="T1" fmla="*/ 0 h 125"/>
                <a:gd name="T2" fmla="*/ 0 w 55"/>
                <a:gd name="T3" fmla="*/ 16 h 125"/>
                <a:gd name="T4" fmla="*/ 23 w 55"/>
                <a:gd name="T5" fmla="*/ 28 h 125"/>
                <a:gd name="T6" fmla="*/ 33 w 55"/>
                <a:gd name="T7" fmla="*/ 62 h 125"/>
                <a:gd name="T8" fmla="*/ 23 w 55"/>
                <a:gd name="T9" fmla="*/ 93 h 125"/>
                <a:gd name="T10" fmla="*/ 0 w 55"/>
                <a:gd name="T11" fmla="*/ 107 h 125"/>
                <a:gd name="T12" fmla="*/ 0 w 55"/>
                <a:gd name="T13" fmla="*/ 124 h 125"/>
                <a:gd name="T14" fmla="*/ 26 w 55"/>
                <a:gd name="T15" fmla="*/ 117 h 125"/>
                <a:gd name="T16" fmla="*/ 48 w 55"/>
                <a:gd name="T17" fmla="*/ 95 h 125"/>
                <a:gd name="T18" fmla="*/ 55 w 55"/>
                <a:gd name="T19" fmla="*/ 60 h 125"/>
                <a:gd name="T20" fmla="*/ 50 w 55"/>
                <a:gd name="T21" fmla="*/ 35 h 125"/>
                <a:gd name="T22" fmla="*/ 38 w 55"/>
                <a:gd name="T23" fmla="*/ 16 h 125"/>
                <a:gd name="T24" fmla="*/ 21 w 55"/>
                <a:gd name="T25" fmla="*/ 2 h 125"/>
                <a:gd name="T26" fmla="*/ 0 w 55"/>
                <a:gd name="T27" fmla="*/ 0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5" h="125">
                  <a:moveTo>
                    <a:pt x="0" y="0"/>
                  </a:moveTo>
                  <a:lnTo>
                    <a:pt x="0" y="16"/>
                  </a:lnTo>
                  <a:lnTo>
                    <a:pt x="23" y="28"/>
                  </a:lnTo>
                  <a:lnTo>
                    <a:pt x="33" y="62"/>
                  </a:lnTo>
                  <a:lnTo>
                    <a:pt x="23" y="93"/>
                  </a:lnTo>
                  <a:lnTo>
                    <a:pt x="0" y="107"/>
                  </a:lnTo>
                  <a:lnTo>
                    <a:pt x="0" y="124"/>
                  </a:lnTo>
                  <a:lnTo>
                    <a:pt x="26" y="117"/>
                  </a:lnTo>
                  <a:lnTo>
                    <a:pt x="48" y="95"/>
                  </a:lnTo>
                  <a:lnTo>
                    <a:pt x="55" y="60"/>
                  </a:lnTo>
                  <a:lnTo>
                    <a:pt x="50" y="35"/>
                  </a:lnTo>
                  <a:lnTo>
                    <a:pt x="38" y="16"/>
                  </a:lnTo>
                  <a:lnTo>
                    <a:pt x="21" y="2"/>
                  </a:lnTo>
                  <a:lnTo>
                    <a:pt x="0"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1" name="Freeform 30"/>
            <p:cNvSpPr>
              <a:spLocks/>
            </p:cNvSpPr>
            <p:nvPr/>
          </p:nvSpPr>
          <p:spPr bwMode="auto">
            <a:xfrm>
              <a:off x="7497" y="343"/>
              <a:ext cx="58" cy="125"/>
            </a:xfrm>
            <a:custGeom>
              <a:avLst/>
              <a:gdLst>
                <a:gd name="T0" fmla="*/ 57 w 58"/>
                <a:gd name="T1" fmla="*/ 0 h 125"/>
                <a:gd name="T2" fmla="*/ 36 w 58"/>
                <a:gd name="T3" fmla="*/ 2 h 125"/>
                <a:gd name="T4" fmla="*/ 19 w 58"/>
                <a:gd name="T5" fmla="*/ 12 h 125"/>
                <a:gd name="T6" fmla="*/ 7 w 58"/>
                <a:gd name="T7" fmla="*/ 33 h 125"/>
                <a:gd name="T8" fmla="*/ 0 w 58"/>
                <a:gd name="T9" fmla="*/ 62 h 125"/>
                <a:gd name="T10" fmla="*/ 4 w 58"/>
                <a:gd name="T11" fmla="*/ 86 h 125"/>
                <a:gd name="T12" fmla="*/ 16 w 58"/>
                <a:gd name="T13" fmla="*/ 107 h 125"/>
                <a:gd name="T14" fmla="*/ 33 w 58"/>
                <a:gd name="T15" fmla="*/ 119 h 125"/>
                <a:gd name="T16" fmla="*/ 57 w 58"/>
                <a:gd name="T17" fmla="*/ 124 h 125"/>
                <a:gd name="T18" fmla="*/ 57 w 58"/>
                <a:gd name="T19" fmla="*/ 107 h 125"/>
                <a:gd name="T20" fmla="*/ 31 w 58"/>
                <a:gd name="T21" fmla="*/ 95 h 125"/>
                <a:gd name="T22" fmla="*/ 21 w 58"/>
                <a:gd name="T23" fmla="*/ 62 h 125"/>
                <a:gd name="T24" fmla="*/ 31 w 58"/>
                <a:gd name="T25" fmla="*/ 28 h 125"/>
                <a:gd name="T26" fmla="*/ 57 w 58"/>
                <a:gd name="T27" fmla="*/ 16 h 125"/>
                <a:gd name="T28" fmla="*/ 57 w 58"/>
                <a:gd name="T29" fmla="*/ 0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8" h="125">
                  <a:moveTo>
                    <a:pt x="57" y="0"/>
                  </a:moveTo>
                  <a:lnTo>
                    <a:pt x="36" y="2"/>
                  </a:lnTo>
                  <a:lnTo>
                    <a:pt x="19" y="12"/>
                  </a:lnTo>
                  <a:lnTo>
                    <a:pt x="7" y="33"/>
                  </a:lnTo>
                  <a:lnTo>
                    <a:pt x="0" y="62"/>
                  </a:lnTo>
                  <a:lnTo>
                    <a:pt x="4" y="86"/>
                  </a:lnTo>
                  <a:lnTo>
                    <a:pt x="16" y="107"/>
                  </a:lnTo>
                  <a:lnTo>
                    <a:pt x="33" y="119"/>
                  </a:lnTo>
                  <a:lnTo>
                    <a:pt x="57" y="124"/>
                  </a:lnTo>
                  <a:lnTo>
                    <a:pt x="57" y="107"/>
                  </a:lnTo>
                  <a:lnTo>
                    <a:pt x="31" y="95"/>
                  </a:lnTo>
                  <a:lnTo>
                    <a:pt x="21" y="62"/>
                  </a:lnTo>
                  <a:lnTo>
                    <a:pt x="31" y="28"/>
                  </a:lnTo>
                  <a:lnTo>
                    <a:pt x="57" y="16"/>
                  </a:lnTo>
                  <a:lnTo>
                    <a:pt x="5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nvGrpSpPr>
            <p:cNvPr id="32" name="Group 31"/>
            <p:cNvGrpSpPr>
              <a:grpSpLocks/>
            </p:cNvGrpSpPr>
            <p:nvPr/>
          </p:nvGrpSpPr>
          <p:grpSpPr bwMode="auto">
            <a:xfrm>
              <a:off x="7634" y="343"/>
              <a:ext cx="96" cy="123"/>
              <a:chOff x="7634" y="343"/>
              <a:chExt cx="96" cy="123"/>
            </a:xfrm>
          </p:grpSpPr>
          <p:sp>
            <p:nvSpPr>
              <p:cNvPr id="33" name="Freeform 32"/>
              <p:cNvSpPr>
                <a:spLocks/>
              </p:cNvSpPr>
              <p:nvPr/>
            </p:nvSpPr>
            <p:spPr bwMode="auto">
              <a:xfrm>
                <a:off x="7634" y="343"/>
                <a:ext cx="96" cy="123"/>
              </a:xfrm>
              <a:custGeom>
                <a:avLst/>
                <a:gdLst>
                  <a:gd name="T0" fmla="*/ 16 w 96"/>
                  <a:gd name="T1" fmla="*/ 0 h 123"/>
                  <a:gd name="T2" fmla="*/ 0 w 96"/>
                  <a:gd name="T3" fmla="*/ 0 h 123"/>
                  <a:gd name="T4" fmla="*/ 0 w 96"/>
                  <a:gd name="T5" fmla="*/ 122 h 123"/>
                  <a:gd name="T6" fmla="*/ 19 w 96"/>
                  <a:gd name="T7" fmla="*/ 122 h 123"/>
                  <a:gd name="T8" fmla="*/ 19 w 96"/>
                  <a:gd name="T9" fmla="*/ 55 h 123"/>
                  <a:gd name="T10" fmla="*/ 28 w 96"/>
                  <a:gd name="T11" fmla="*/ 26 h 123"/>
                  <a:gd name="T12" fmla="*/ 50 w 96"/>
                  <a:gd name="T13" fmla="*/ 19 h 123"/>
                  <a:gd name="T14" fmla="*/ 16 w 96"/>
                  <a:gd name="T15" fmla="*/ 19 h 123"/>
                  <a:gd name="T16" fmla="*/ 16 w 96"/>
                  <a:gd name="T17" fmla="*/ 0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6" h="123">
                    <a:moveTo>
                      <a:pt x="16" y="0"/>
                    </a:moveTo>
                    <a:lnTo>
                      <a:pt x="0" y="0"/>
                    </a:lnTo>
                    <a:lnTo>
                      <a:pt x="0" y="122"/>
                    </a:lnTo>
                    <a:lnTo>
                      <a:pt x="19" y="122"/>
                    </a:lnTo>
                    <a:lnTo>
                      <a:pt x="19" y="55"/>
                    </a:lnTo>
                    <a:lnTo>
                      <a:pt x="28" y="26"/>
                    </a:lnTo>
                    <a:lnTo>
                      <a:pt x="50" y="19"/>
                    </a:lnTo>
                    <a:lnTo>
                      <a:pt x="16" y="19"/>
                    </a:lnTo>
                    <a:lnTo>
                      <a:pt x="16"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4" name="Freeform 33"/>
              <p:cNvSpPr>
                <a:spLocks/>
              </p:cNvSpPr>
              <p:nvPr/>
            </p:nvSpPr>
            <p:spPr bwMode="auto">
              <a:xfrm>
                <a:off x="7634" y="343"/>
                <a:ext cx="96" cy="123"/>
              </a:xfrm>
              <a:custGeom>
                <a:avLst/>
                <a:gdLst>
                  <a:gd name="T0" fmla="*/ 55 w 96"/>
                  <a:gd name="T1" fmla="*/ 0 h 123"/>
                  <a:gd name="T2" fmla="*/ 33 w 96"/>
                  <a:gd name="T3" fmla="*/ 4 h 123"/>
                  <a:gd name="T4" fmla="*/ 16 w 96"/>
                  <a:gd name="T5" fmla="*/ 19 h 123"/>
                  <a:gd name="T6" fmla="*/ 50 w 96"/>
                  <a:gd name="T7" fmla="*/ 19 h 123"/>
                  <a:gd name="T8" fmla="*/ 64 w 96"/>
                  <a:gd name="T9" fmla="*/ 21 h 123"/>
                  <a:gd name="T10" fmla="*/ 74 w 96"/>
                  <a:gd name="T11" fmla="*/ 31 h 123"/>
                  <a:gd name="T12" fmla="*/ 76 w 96"/>
                  <a:gd name="T13" fmla="*/ 47 h 123"/>
                  <a:gd name="T14" fmla="*/ 76 w 96"/>
                  <a:gd name="T15" fmla="*/ 122 h 123"/>
                  <a:gd name="T16" fmla="*/ 95 w 96"/>
                  <a:gd name="T17" fmla="*/ 122 h 123"/>
                  <a:gd name="T18" fmla="*/ 95 w 96"/>
                  <a:gd name="T19" fmla="*/ 47 h 123"/>
                  <a:gd name="T20" fmla="*/ 93 w 96"/>
                  <a:gd name="T21" fmla="*/ 28 h 123"/>
                  <a:gd name="T22" fmla="*/ 88 w 96"/>
                  <a:gd name="T23" fmla="*/ 12 h 123"/>
                  <a:gd name="T24" fmla="*/ 76 w 96"/>
                  <a:gd name="T25" fmla="*/ 2 h 123"/>
                  <a:gd name="T26" fmla="*/ 55 w 96"/>
                  <a:gd name="T27" fmla="*/ 0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6" h="123">
                    <a:moveTo>
                      <a:pt x="55" y="0"/>
                    </a:moveTo>
                    <a:lnTo>
                      <a:pt x="33" y="4"/>
                    </a:lnTo>
                    <a:lnTo>
                      <a:pt x="16" y="19"/>
                    </a:lnTo>
                    <a:lnTo>
                      <a:pt x="50" y="19"/>
                    </a:lnTo>
                    <a:lnTo>
                      <a:pt x="64" y="21"/>
                    </a:lnTo>
                    <a:lnTo>
                      <a:pt x="74" y="31"/>
                    </a:lnTo>
                    <a:lnTo>
                      <a:pt x="76" y="47"/>
                    </a:lnTo>
                    <a:lnTo>
                      <a:pt x="76" y="122"/>
                    </a:lnTo>
                    <a:lnTo>
                      <a:pt x="95" y="122"/>
                    </a:lnTo>
                    <a:lnTo>
                      <a:pt x="95" y="47"/>
                    </a:lnTo>
                    <a:lnTo>
                      <a:pt x="93" y="28"/>
                    </a:lnTo>
                    <a:lnTo>
                      <a:pt x="88" y="12"/>
                    </a:lnTo>
                    <a:lnTo>
                      <a:pt x="76" y="2"/>
                    </a:lnTo>
                    <a:lnTo>
                      <a:pt x="55"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grpSp>
      <p:pic>
        <p:nvPicPr>
          <p:cNvPr id="66" name="Picture 65"/>
          <p:cNvPicPr/>
          <p:nvPr/>
        </p:nvPicPr>
        <p:blipFill>
          <a:blip r:embed="rId3">
            <a:extLst>
              <a:ext uri="{28A0092B-C50C-407E-A947-70E740481C1C}">
                <a14:useLocalDpi xmlns:a14="http://schemas.microsoft.com/office/drawing/2010/main" val="0"/>
              </a:ext>
            </a:extLst>
          </a:blip>
          <a:srcRect/>
          <a:stretch>
            <a:fillRect/>
          </a:stretch>
        </p:blipFill>
        <p:spPr bwMode="auto">
          <a:xfrm>
            <a:off x="4788024" y="2204864"/>
            <a:ext cx="1390650" cy="123825"/>
          </a:xfrm>
          <a:prstGeom prst="rect">
            <a:avLst/>
          </a:prstGeom>
          <a:noFill/>
          <a:ln>
            <a:noFill/>
          </a:ln>
        </p:spPr>
      </p:pic>
      <p:sp>
        <p:nvSpPr>
          <p:cNvPr id="67" name="Rectangle 66"/>
          <p:cNvSpPr/>
          <p:nvPr/>
        </p:nvSpPr>
        <p:spPr>
          <a:xfrm>
            <a:off x="669380" y="3645025"/>
            <a:ext cx="7575027" cy="1477328"/>
          </a:xfrm>
          <a:prstGeom prst="rect">
            <a:avLst/>
          </a:prstGeom>
        </p:spPr>
        <p:txBody>
          <a:bodyPr wrap="square">
            <a:spAutoFit/>
          </a:bodyPr>
          <a:lstStyle/>
          <a:p>
            <a:r>
              <a:rPr lang="en-AU" dirty="0"/>
              <a:t>The earthworks is then simply to excavate the side drains and use this material to </a:t>
            </a:r>
            <a:r>
              <a:rPr lang="en-AU" dirty="0" smtClean="0"/>
              <a:t>form the </a:t>
            </a:r>
            <a:r>
              <a:rPr lang="en-AU" dirty="0"/>
              <a:t>camber. Ensure that the volume of the side drains is slightly more than what </a:t>
            </a:r>
            <a:r>
              <a:rPr lang="en-AU" dirty="0" smtClean="0"/>
              <a:t>is needed </a:t>
            </a:r>
            <a:r>
              <a:rPr lang="en-AU" dirty="0"/>
              <a:t>to form the camber. Usually more material is needed than indicated, </a:t>
            </a:r>
            <a:r>
              <a:rPr lang="en-AU" dirty="0" smtClean="0"/>
              <a:t>either because </a:t>
            </a:r>
            <a:r>
              <a:rPr lang="en-AU" dirty="0"/>
              <a:t>of low spots in the ground or because of unsuitable soil or because the land </a:t>
            </a:r>
            <a:r>
              <a:rPr lang="en-AU" dirty="0" smtClean="0"/>
              <a:t>is never </a:t>
            </a:r>
            <a:r>
              <a:rPr lang="en-AU" dirty="0"/>
              <a:t>consistently level.</a:t>
            </a:r>
          </a:p>
        </p:txBody>
      </p:sp>
    </p:spTree>
    <p:extLst>
      <p:ext uri="{BB962C8B-B14F-4D97-AF65-F5344CB8AC3E}">
        <p14:creationId xmlns:p14="http://schemas.microsoft.com/office/powerpoint/2010/main" val="1002531146"/>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11560" y="188641"/>
            <a:ext cx="8064896" cy="1477328"/>
          </a:xfrm>
          <a:prstGeom prst="rect">
            <a:avLst/>
          </a:prstGeom>
        </p:spPr>
        <p:txBody>
          <a:bodyPr wrap="square">
            <a:spAutoFit/>
          </a:bodyPr>
          <a:lstStyle/>
          <a:p>
            <a:r>
              <a:rPr lang="en-AU" b="1" dirty="0"/>
              <a:t>Cut to Level</a:t>
            </a:r>
            <a:endParaRPr lang="en-AU" dirty="0"/>
          </a:p>
          <a:p>
            <a:r>
              <a:rPr lang="en-AU" dirty="0"/>
              <a:t>The challenges really begin when the road is built on cross sloping ground. The</a:t>
            </a:r>
          </a:p>
          <a:p>
            <a:r>
              <a:rPr lang="en-AU" dirty="0"/>
              <a:t>steeper the cross slope, the more excavation is needed to build the road. Always</a:t>
            </a:r>
          </a:p>
          <a:p>
            <a:r>
              <a:rPr lang="en-AU" dirty="0"/>
              <a:t>avoid steep cross slopes where possible. Locate the road on ridges where possible -</a:t>
            </a:r>
          </a:p>
          <a:p>
            <a:r>
              <a:rPr lang="en-AU" dirty="0"/>
              <a:t>this will reduce earthworks as well as reduce drainage works.</a:t>
            </a:r>
          </a:p>
        </p:txBody>
      </p:sp>
      <p:pic>
        <p:nvPicPr>
          <p:cNvPr id="3" name="Picture 2"/>
          <p:cNvPicPr/>
          <p:nvPr/>
        </p:nvPicPr>
        <p:blipFill>
          <a:blip r:embed="rId2">
            <a:extLst>
              <a:ext uri="{28A0092B-C50C-407E-A947-70E740481C1C}">
                <a14:useLocalDpi xmlns:a14="http://schemas.microsoft.com/office/drawing/2010/main" val="0"/>
              </a:ext>
            </a:extLst>
          </a:blip>
          <a:srcRect/>
          <a:stretch>
            <a:fillRect/>
          </a:stretch>
        </p:blipFill>
        <p:spPr bwMode="auto">
          <a:xfrm>
            <a:off x="1187624" y="2042432"/>
            <a:ext cx="6696744" cy="1746608"/>
          </a:xfrm>
          <a:prstGeom prst="rect">
            <a:avLst/>
          </a:prstGeom>
          <a:noFill/>
          <a:ln>
            <a:noFill/>
          </a:ln>
        </p:spPr>
      </p:pic>
      <p:sp>
        <p:nvSpPr>
          <p:cNvPr id="4" name="Rectangle 3"/>
          <p:cNvSpPr/>
          <p:nvPr/>
        </p:nvSpPr>
        <p:spPr>
          <a:xfrm>
            <a:off x="395536" y="4221088"/>
            <a:ext cx="7920880" cy="2031325"/>
          </a:xfrm>
          <a:prstGeom prst="rect">
            <a:avLst/>
          </a:prstGeom>
        </p:spPr>
        <p:txBody>
          <a:bodyPr wrap="square">
            <a:spAutoFit/>
          </a:bodyPr>
          <a:lstStyle/>
          <a:p>
            <a:r>
              <a:rPr lang="en-AU" dirty="0"/>
              <a:t>Road construction in cross sloping terrain have the following features:</a:t>
            </a:r>
          </a:p>
          <a:p>
            <a:r>
              <a:rPr lang="en-AU" dirty="0"/>
              <a:t> </a:t>
            </a:r>
          </a:p>
          <a:p>
            <a:r>
              <a:rPr lang="en-AU" dirty="0"/>
              <a:t>•    the high side drain will have to be dug deep,</a:t>
            </a:r>
          </a:p>
          <a:p>
            <a:r>
              <a:rPr lang="en-AU" dirty="0"/>
              <a:t>•    the low side drain is normally not needed, and</a:t>
            </a:r>
          </a:p>
          <a:p>
            <a:r>
              <a:rPr lang="en-AU" dirty="0"/>
              <a:t>•    the road will have to be built on a fill on the low side.</a:t>
            </a:r>
          </a:p>
          <a:p>
            <a:r>
              <a:rPr lang="en-AU" dirty="0"/>
              <a:t> </a:t>
            </a:r>
          </a:p>
          <a:p>
            <a:r>
              <a:rPr lang="en-AU" dirty="0"/>
              <a:t>The best way to do this is to split the work into two separate stages.</a:t>
            </a:r>
          </a:p>
        </p:txBody>
      </p:sp>
    </p:spTree>
    <p:extLst>
      <p:ext uri="{BB962C8B-B14F-4D97-AF65-F5344CB8AC3E}">
        <p14:creationId xmlns:p14="http://schemas.microsoft.com/office/powerpoint/2010/main" val="2220183681"/>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p:cNvGrpSpPr>
            <a:grpSpLocks/>
          </p:cNvGrpSpPr>
          <p:nvPr/>
        </p:nvGrpSpPr>
        <p:grpSpPr bwMode="auto">
          <a:xfrm>
            <a:off x="1566408" y="1646555"/>
            <a:ext cx="5680075" cy="691515"/>
            <a:chOff x="0" y="0"/>
            <a:chExt cx="8945" cy="1089"/>
          </a:xfrm>
        </p:grpSpPr>
        <p:sp>
          <p:nvSpPr>
            <p:cNvPr id="3" name="Freeform 2"/>
            <p:cNvSpPr>
              <a:spLocks/>
            </p:cNvSpPr>
            <p:nvPr/>
          </p:nvSpPr>
          <p:spPr bwMode="auto">
            <a:xfrm>
              <a:off x="122" y="72"/>
              <a:ext cx="802" cy="797"/>
            </a:xfrm>
            <a:custGeom>
              <a:avLst/>
              <a:gdLst>
                <a:gd name="T0" fmla="*/ 794 w 802"/>
                <a:gd name="T1" fmla="*/ 0 h 797"/>
                <a:gd name="T2" fmla="*/ 0 w 802"/>
                <a:gd name="T3" fmla="*/ 789 h 797"/>
                <a:gd name="T4" fmla="*/ 7 w 802"/>
                <a:gd name="T5" fmla="*/ 796 h 797"/>
                <a:gd name="T6" fmla="*/ 801 w 802"/>
                <a:gd name="T7" fmla="*/ 7 h 797"/>
                <a:gd name="T8" fmla="*/ 794 w 802"/>
                <a:gd name="T9" fmla="*/ 0 h 797"/>
              </a:gdLst>
              <a:ahLst/>
              <a:cxnLst>
                <a:cxn ang="0">
                  <a:pos x="T0" y="T1"/>
                </a:cxn>
                <a:cxn ang="0">
                  <a:pos x="T2" y="T3"/>
                </a:cxn>
                <a:cxn ang="0">
                  <a:pos x="T4" y="T5"/>
                </a:cxn>
                <a:cxn ang="0">
                  <a:pos x="T6" y="T7"/>
                </a:cxn>
                <a:cxn ang="0">
                  <a:pos x="T8" y="T9"/>
                </a:cxn>
              </a:cxnLst>
              <a:rect l="0" t="0" r="r" b="b"/>
              <a:pathLst>
                <a:path w="802" h="797">
                  <a:moveTo>
                    <a:pt x="794" y="0"/>
                  </a:moveTo>
                  <a:lnTo>
                    <a:pt x="0" y="789"/>
                  </a:lnTo>
                  <a:lnTo>
                    <a:pt x="7" y="796"/>
                  </a:lnTo>
                  <a:lnTo>
                    <a:pt x="801" y="7"/>
                  </a:lnTo>
                  <a:lnTo>
                    <a:pt x="79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 name="Freeform 3"/>
            <p:cNvSpPr>
              <a:spLocks/>
            </p:cNvSpPr>
            <p:nvPr/>
          </p:nvSpPr>
          <p:spPr bwMode="auto">
            <a:xfrm>
              <a:off x="465" y="72"/>
              <a:ext cx="802" cy="797"/>
            </a:xfrm>
            <a:custGeom>
              <a:avLst/>
              <a:gdLst>
                <a:gd name="T0" fmla="*/ 794 w 802"/>
                <a:gd name="T1" fmla="*/ 0 h 797"/>
                <a:gd name="T2" fmla="*/ 0 w 802"/>
                <a:gd name="T3" fmla="*/ 789 h 797"/>
                <a:gd name="T4" fmla="*/ 7 w 802"/>
                <a:gd name="T5" fmla="*/ 796 h 797"/>
                <a:gd name="T6" fmla="*/ 801 w 802"/>
                <a:gd name="T7" fmla="*/ 7 h 797"/>
                <a:gd name="T8" fmla="*/ 794 w 802"/>
                <a:gd name="T9" fmla="*/ 0 h 797"/>
              </a:gdLst>
              <a:ahLst/>
              <a:cxnLst>
                <a:cxn ang="0">
                  <a:pos x="T0" y="T1"/>
                </a:cxn>
                <a:cxn ang="0">
                  <a:pos x="T2" y="T3"/>
                </a:cxn>
                <a:cxn ang="0">
                  <a:pos x="T4" y="T5"/>
                </a:cxn>
                <a:cxn ang="0">
                  <a:pos x="T6" y="T7"/>
                </a:cxn>
                <a:cxn ang="0">
                  <a:pos x="T8" y="T9"/>
                </a:cxn>
              </a:cxnLst>
              <a:rect l="0" t="0" r="r" b="b"/>
              <a:pathLst>
                <a:path w="802" h="797">
                  <a:moveTo>
                    <a:pt x="794" y="0"/>
                  </a:moveTo>
                  <a:lnTo>
                    <a:pt x="0" y="789"/>
                  </a:lnTo>
                  <a:lnTo>
                    <a:pt x="7" y="796"/>
                  </a:lnTo>
                  <a:lnTo>
                    <a:pt x="801" y="7"/>
                  </a:lnTo>
                  <a:lnTo>
                    <a:pt x="79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5" name="Freeform 4"/>
            <p:cNvSpPr>
              <a:spLocks/>
            </p:cNvSpPr>
            <p:nvPr/>
          </p:nvSpPr>
          <p:spPr bwMode="auto">
            <a:xfrm>
              <a:off x="811" y="72"/>
              <a:ext cx="799" cy="797"/>
            </a:xfrm>
            <a:custGeom>
              <a:avLst/>
              <a:gdLst>
                <a:gd name="T0" fmla="*/ 791 w 799"/>
                <a:gd name="T1" fmla="*/ 0 h 797"/>
                <a:gd name="T2" fmla="*/ 0 w 799"/>
                <a:gd name="T3" fmla="*/ 789 h 797"/>
                <a:gd name="T4" fmla="*/ 7 w 799"/>
                <a:gd name="T5" fmla="*/ 796 h 797"/>
                <a:gd name="T6" fmla="*/ 799 w 799"/>
                <a:gd name="T7" fmla="*/ 7 h 797"/>
                <a:gd name="T8" fmla="*/ 791 w 799"/>
                <a:gd name="T9" fmla="*/ 0 h 797"/>
              </a:gdLst>
              <a:ahLst/>
              <a:cxnLst>
                <a:cxn ang="0">
                  <a:pos x="T0" y="T1"/>
                </a:cxn>
                <a:cxn ang="0">
                  <a:pos x="T2" y="T3"/>
                </a:cxn>
                <a:cxn ang="0">
                  <a:pos x="T4" y="T5"/>
                </a:cxn>
                <a:cxn ang="0">
                  <a:pos x="T6" y="T7"/>
                </a:cxn>
                <a:cxn ang="0">
                  <a:pos x="T8" y="T9"/>
                </a:cxn>
              </a:cxnLst>
              <a:rect l="0" t="0" r="r" b="b"/>
              <a:pathLst>
                <a:path w="799" h="797">
                  <a:moveTo>
                    <a:pt x="791" y="0"/>
                  </a:moveTo>
                  <a:lnTo>
                    <a:pt x="0" y="789"/>
                  </a:lnTo>
                  <a:lnTo>
                    <a:pt x="7" y="796"/>
                  </a:lnTo>
                  <a:lnTo>
                    <a:pt x="799" y="7"/>
                  </a:lnTo>
                  <a:lnTo>
                    <a:pt x="791"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6" name="Freeform 5"/>
            <p:cNvSpPr>
              <a:spLocks/>
            </p:cNvSpPr>
            <p:nvPr/>
          </p:nvSpPr>
          <p:spPr bwMode="auto">
            <a:xfrm>
              <a:off x="1154" y="72"/>
              <a:ext cx="800" cy="797"/>
            </a:xfrm>
            <a:custGeom>
              <a:avLst/>
              <a:gdLst>
                <a:gd name="T0" fmla="*/ 791 w 800"/>
                <a:gd name="T1" fmla="*/ 0 h 797"/>
                <a:gd name="T2" fmla="*/ 0 w 800"/>
                <a:gd name="T3" fmla="*/ 789 h 797"/>
                <a:gd name="T4" fmla="*/ 7 w 800"/>
                <a:gd name="T5" fmla="*/ 796 h 797"/>
                <a:gd name="T6" fmla="*/ 799 w 800"/>
                <a:gd name="T7" fmla="*/ 7 h 797"/>
                <a:gd name="T8" fmla="*/ 791 w 800"/>
                <a:gd name="T9" fmla="*/ 0 h 797"/>
              </a:gdLst>
              <a:ahLst/>
              <a:cxnLst>
                <a:cxn ang="0">
                  <a:pos x="T0" y="T1"/>
                </a:cxn>
                <a:cxn ang="0">
                  <a:pos x="T2" y="T3"/>
                </a:cxn>
                <a:cxn ang="0">
                  <a:pos x="T4" y="T5"/>
                </a:cxn>
                <a:cxn ang="0">
                  <a:pos x="T6" y="T7"/>
                </a:cxn>
                <a:cxn ang="0">
                  <a:pos x="T8" y="T9"/>
                </a:cxn>
              </a:cxnLst>
              <a:rect l="0" t="0" r="r" b="b"/>
              <a:pathLst>
                <a:path w="800" h="797">
                  <a:moveTo>
                    <a:pt x="791" y="0"/>
                  </a:moveTo>
                  <a:lnTo>
                    <a:pt x="0" y="789"/>
                  </a:lnTo>
                  <a:lnTo>
                    <a:pt x="7" y="796"/>
                  </a:lnTo>
                  <a:lnTo>
                    <a:pt x="799" y="7"/>
                  </a:lnTo>
                  <a:lnTo>
                    <a:pt x="791"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7" name="Freeform 6"/>
            <p:cNvSpPr>
              <a:spLocks/>
            </p:cNvSpPr>
            <p:nvPr/>
          </p:nvSpPr>
          <p:spPr bwMode="auto">
            <a:xfrm>
              <a:off x="1498" y="72"/>
              <a:ext cx="801" cy="797"/>
            </a:xfrm>
            <a:custGeom>
              <a:avLst/>
              <a:gdLst>
                <a:gd name="T0" fmla="*/ 794 w 801"/>
                <a:gd name="T1" fmla="*/ 0 h 797"/>
                <a:gd name="T2" fmla="*/ 0 w 801"/>
                <a:gd name="T3" fmla="*/ 789 h 797"/>
                <a:gd name="T4" fmla="*/ 7 w 801"/>
                <a:gd name="T5" fmla="*/ 796 h 797"/>
                <a:gd name="T6" fmla="*/ 801 w 801"/>
                <a:gd name="T7" fmla="*/ 7 h 797"/>
                <a:gd name="T8" fmla="*/ 794 w 801"/>
                <a:gd name="T9" fmla="*/ 0 h 797"/>
              </a:gdLst>
              <a:ahLst/>
              <a:cxnLst>
                <a:cxn ang="0">
                  <a:pos x="T0" y="T1"/>
                </a:cxn>
                <a:cxn ang="0">
                  <a:pos x="T2" y="T3"/>
                </a:cxn>
                <a:cxn ang="0">
                  <a:pos x="T4" y="T5"/>
                </a:cxn>
                <a:cxn ang="0">
                  <a:pos x="T6" y="T7"/>
                </a:cxn>
                <a:cxn ang="0">
                  <a:pos x="T8" y="T9"/>
                </a:cxn>
              </a:cxnLst>
              <a:rect l="0" t="0" r="r" b="b"/>
              <a:pathLst>
                <a:path w="801" h="797">
                  <a:moveTo>
                    <a:pt x="794" y="0"/>
                  </a:moveTo>
                  <a:lnTo>
                    <a:pt x="0" y="789"/>
                  </a:lnTo>
                  <a:lnTo>
                    <a:pt x="7" y="796"/>
                  </a:lnTo>
                  <a:lnTo>
                    <a:pt x="801" y="7"/>
                  </a:lnTo>
                  <a:lnTo>
                    <a:pt x="79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8" name="Freeform 7"/>
            <p:cNvSpPr>
              <a:spLocks/>
            </p:cNvSpPr>
            <p:nvPr/>
          </p:nvSpPr>
          <p:spPr bwMode="auto">
            <a:xfrm>
              <a:off x="1841" y="72"/>
              <a:ext cx="801" cy="797"/>
            </a:xfrm>
            <a:custGeom>
              <a:avLst/>
              <a:gdLst>
                <a:gd name="T0" fmla="*/ 794 w 801"/>
                <a:gd name="T1" fmla="*/ 0 h 797"/>
                <a:gd name="T2" fmla="*/ 0 w 801"/>
                <a:gd name="T3" fmla="*/ 789 h 797"/>
                <a:gd name="T4" fmla="*/ 7 w 801"/>
                <a:gd name="T5" fmla="*/ 796 h 797"/>
                <a:gd name="T6" fmla="*/ 801 w 801"/>
                <a:gd name="T7" fmla="*/ 7 h 797"/>
                <a:gd name="T8" fmla="*/ 794 w 801"/>
                <a:gd name="T9" fmla="*/ 0 h 797"/>
              </a:gdLst>
              <a:ahLst/>
              <a:cxnLst>
                <a:cxn ang="0">
                  <a:pos x="T0" y="T1"/>
                </a:cxn>
                <a:cxn ang="0">
                  <a:pos x="T2" y="T3"/>
                </a:cxn>
                <a:cxn ang="0">
                  <a:pos x="T4" y="T5"/>
                </a:cxn>
                <a:cxn ang="0">
                  <a:pos x="T6" y="T7"/>
                </a:cxn>
                <a:cxn ang="0">
                  <a:pos x="T8" y="T9"/>
                </a:cxn>
              </a:cxnLst>
              <a:rect l="0" t="0" r="r" b="b"/>
              <a:pathLst>
                <a:path w="801" h="797">
                  <a:moveTo>
                    <a:pt x="794" y="0"/>
                  </a:moveTo>
                  <a:lnTo>
                    <a:pt x="0" y="789"/>
                  </a:lnTo>
                  <a:lnTo>
                    <a:pt x="7" y="796"/>
                  </a:lnTo>
                  <a:lnTo>
                    <a:pt x="801" y="7"/>
                  </a:lnTo>
                  <a:lnTo>
                    <a:pt x="79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9" name="Freeform 8"/>
            <p:cNvSpPr>
              <a:spLocks/>
            </p:cNvSpPr>
            <p:nvPr/>
          </p:nvSpPr>
          <p:spPr bwMode="auto">
            <a:xfrm>
              <a:off x="2184" y="72"/>
              <a:ext cx="799" cy="797"/>
            </a:xfrm>
            <a:custGeom>
              <a:avLst/>
              <a:gdLst>
                <a:gd name="T0" fmla="*/ 792 w 799"/>
                <a:gd name="T1" fmla="*/ 0 h 797"/>
                <a:gd name="T2" fmla="*/ 0 w 799"/>
                <a:gd name="T3" fmla="*/ 789 h 797"/>
                <a:gd name="T4" fmla="*/ 7 w 799"/>
                <a:gd name="T5" fmla="*/ 796 h 797"/>
                <a:gd name="T6" fmla="*/ 799 w 799"/>
                <a:gd name="T7" fmla="*/ 7 h 797"/>
                <a:gd name="T8" fmla="*/ 792 w 799"/>
                <a:gd name="T9" fmla="*/ 0 h 797"/>
              </a:gdLst>
              <a:ahLst/>
              <a:cxnLst>
                <a:cxn ang="0">
                  <a:pos x="T0" y="T1"/>
                </a:cxn>
                <a:cxn ang="0">
                  <a:pos x="T2" y="T3"/>
                </a:cxn>
                <a:cxn ang="0">
                  <a:pos x="T4" y="T5"/>
                </a:cxn>
                <a:cxn ang="0">
                  <a:pos x="T6" y="T7"/>
                </a:cxn>
                <a:cxn ang="0">
                  <a:pos x="T8" y="T9"/>
                </a:cxn>
              </a:cxnLst>
              <a:rect l="0" t="0" r="r" b="b"/>
              <a:pathLst>
                <a:path w="799" h="797">
                  <a:moveTo>
                    <a:pt x="792" y="0"/>
                  </a:moveTo>
                  <a:lnTo>
                    <a:pt x="0" y="789"/>
                  </a:lnTo>
                  <a:lnTo>
                    <a:pt x="7" y="796"/>
                  </a:lnTo>
                  <a:lnTo>
                    <a:pt x="799" y="7"/>
                  </a:lnTo>
                  <a:lnTo>
                    <a:pt x="792"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0" name="Freeform 9"/>
            <p:cNvSpPr>
              <a:spLocks/>
            </p:cNvSpPr>
            <p:nvPr/>
          </p:nvSpPr>
          <p:spPr bwMode="auto">
            <a:xfrm>
              <a:off x="2527" y="72"/>
              <a:ext cx="799" cy="797"/>
            </a:xfrm>
            <a:custGeom>
              <a:avLst/>
              <a:gdLst>
                <a:gd name="T0" fmla="*/ 791 w 799"/>
                <a:gd name="T1" fmla="*/ 0 h 797"/>
                <a:gd name="T2" fmla="*/ 0 w 799"/>
                <a:gd name="T3" fmla="*/ 789 h 797"/>
                <a:gd name="T4" fmla="*/ 7 w 799"/>
                <a:gd name="T5" fmla="*/ 796 h 797"/>
                <a:gd name="T6" fmla="*/ 799 w 799"/>
                <a:gd name="T7" fmla="*/ 7 h 797"/>
                <a:gd name="T8" fmla="*/ 791 w 799"/>
                <a:gd name="T9" fmla="*/ 0 h 797"/>
              </a:gdLst>
              <a:ahLst/>
              <a:cxnLst>
                <a:cxn ang="0">
                  <a:pos x="T0" y="T1"/>
                </a:cxn>
                <a:cxn ang="0">
                  <a:pos x="T2" y="T3"/>
                </a:cxn>
                <a:cxn ang="0">
                  <a:pos x="T4" y="T5"/>
                </a:cxn>
                <a:cxn ang="0">
                  <a:pos x="T6" y="T7"/>
                </a:cxn>
                <a:cxn ang="0">
                  <a:pos x="T8" y="T9"/>
                </a:cxn>
              </a:cxnLst>
              <a:rect l="0" t="0" r="r" b="b"/>
              <a:pathLst>
                <a:path w="799" h="797">
                  <a:moveTo>
                    <a:pt x="791" y="0"/>
                  </a:moveTo>
                  <a:lnTo>
                    <a:pt x="0" y="789"/>
                  </a:lnTo>
                  <a:lnTo>
                    <a:pt x="7" y="796"/>
                  </a:lnTo>
                  <a:lnTo>
                    <a:pt x="799" y="7"/>
                  </a:lnTo>
                  <a:lnTo>
                    <a:pt x="791"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1" name="Freeform 10"/>
            <p:cNvSpPr>
              <a:spLocks/>
            </p:cNvSpPr>
            <p:nvPr/>
          </p:nvSpPr>
          <p:spPr bwMode="auto">
            <a:xfrm>
              <a:off x="2870" y="72"/>
              <a:ext cx="799" cy="797"/>
            </a:xfrm>
            <a:custGeom>
              <a:avLst/>
              <a:gdLst>
                <a:gd name="T0" fmla="*/ 791 w 799"/>
                <a:gd name="T1" fmla="*/ 0 h 797"/>
                <a:gd name="T2" fmla="*/ 0 w 799"/>
                <a:gd name="T3" fmla="*/ 789 h 797"/>
                <a:gd name="T4" fmla="*/ 7 w 799"/>
                <a:gd name="T5" fmla="*/ 796 h 797"/>
                <a:gd name="T6" fmla="*/ 799 w 799"/>
                <a:gd name="T7" fmla="*/ 7 h 797"/>
                <a:gd name="T8" fmla="*/ 791 w 799"/>
                <a:gd name="T9" fmla="*/ 0 h 797"/>
              </a:gdLst>
              <a:ahLst/>
              <a:cxnLst>
                <a:cxn ang="0">
                  <a:pos x="T0" y="T1"/>
                </a:cxn>
                <a:cxn ang="0">
                  <a:pos x="T2" y="T3"/>
                </a:cxn>
                <a:cxn ang="0">
                  <a:pos x="T4" y="T5"/>
                </a:cxn>
                <a:cxn ang="0">
                  <a:pos x="T6" y="T7"/>
                </a:cxn>
                <a:cxn ang="0">
                  <a:pos x="T8" y="T9"/>
                </a:cxn>
              </a:cxnLst>
              <a:rect l="0" t="0" r="r" b="b"/>
              <a:pathLst>
                <a:path w="799" h="797">
                  <a:moveTo>
                    <a:pt x="791" y="0"/>
                  </a:moveTo>
                  <a:lnTo>
                    <a:pt x="0" y="789"/>
                  </a:lnTo>
                  <a:lnTo>
                    <a:pt x="7" y="796"/>
                  </a:lnTo>
                  <a:lnTo>
                    <a:pt x="799" y="7"/>
                  </a:lnTo>
                  <a:lnTo>
                    <a:pt x="791"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2" name="Freeform 11"/>
            <p:cNvSpPr>
              <a:spLocks/>
            </p:cNvSpPr>
            <p:nvPr/>
          </p:nvSpPr>
          <p:spPr bwMode="auto">
            <a:xfrm>
              <a:off x="3213" y="72"/>
              <a:ext cx="802" cy="797"/>
            </a:xfrm>
            <a:custGeom>
              <a:avLst/>
              <a:gdLst>
                <a:gd name="T0" fmla="*/ 794 w 802"/>
                <a:gd name="T1" fmla="*/ 0 h 797"/>
                <a:gd name="T2" fmla="*/ 0 w 802"/>
                <a:gd name="T3" fmla="*/ 789 h 797"/>
                <a:gd name="T4" fmla="*/ 7 w 802"/>
                <a:gd name="T5" fmla="*/ 796 h 797"/>
                <a:gd name="T6" fmla="*/ 801 w 802"/>
                <a:gd name="T7" fmla="*/ 7 h 797"/>
                <a:gd name="T8" fmla="*/ 794 w 802"/>
                <a:gd name="T9" fmla="*/ 0 h 797"/>
              </a:gdLst>
              <a:ahLst/>
              <a:cxnLst>
                <a:cxn ang="0">
                  <a:pos x="T0" y="T1"/>
                </a:cxn>
                <a:cxn ang="0">
                  <a:pos x="T2" y="T3"/>
                </a:cxn>
                <a:cxn ang="0">
                  <a:pos x="T4" y="T5"/>
                </a:cxn>
                <a:cxn ang="0">
                  <a:pos x="T6" y="T7"/>
                </a:cxn>
                <a:cxn ang="0">
                  <a:pos x="T8" y="T9"/>
                </a:cxn>
              </a:cxnLst>
              <a:rect l="0" t="0" r="r" b="b"/>
              <a:pathLst>
                <a:path w="802" h="797">
                  <a:moveTo>
                    <a:pt x="794" y="0"/>
                  </a:moveTo>
                  <a:lnTo>
                    <a:pt x="0" y="789"/>
                  </a:lnTo>
                  <a:lnTo>
                    <a:pt x="7" y="796"/>
                  </a:lnTo>
                  <a:lnTo>
                    <a:pt x="801" y="7"/>
                  </a:lnTo>
                  <a:lnTo>
                    <a:pt x="79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3" name="Freeform 12"/>
            <p:cNvSpPr>
              <a:spLocks/>
            </p:cNvSpPr>
            <p:nvPr/>
          </p:nvSpPr>
          <p:spPr bwMode="auto">
            <a:xfrm>
              <a:off x="3557" y="72"/>
              <a:ext cx="801" cy="797"/>
            </a:xfrm>
            <a:custGeom>
              <a:avLst/>
              <a:gdLst>
                <a:gd name="T0" fmla="*/ 794 w 801"/>
                <a:gd name="T1" fmla="*/ 0 h 797"/>
                <a:gd name="T2" fmla="*/ 0 w 801"/>
                <a:gd name="T3" fmla="*/ 789 h 797"/>
                <a:gd name="T4" fmla="*/ 7 w 801"/>
                <a:gd name="T5" fmla="*/ 796 h 797"/>
                <a:gd name="T6" fmla="*/ 801 w 801"/>
                <a:gd name="T7" fmla="*/ 7 h 797"/>
                <a:gd name="T8" fmla="*/ 794 w 801"/>
                <a:gd name="T9" fmla="*/ 0 h 797"/>
              </a:gdLst>
              <a:ahLst/>
              <a:cxnLst>
                <a:cxn ang="0">
                  <a:pos x="T0" y="T1"/>
                </a:cxn>
                <a:cxn ang="0">
                  <a:pos x="T2" y="T3"/>
                </a:cxn>
                <a:cxn ang="0">
                  <a:pos x="T4" y="T5"/>
                </a:cxn>
                <a:cxn ang="0">
                  <a:pos x="T6" y="T7"/>
                </a:cxn>
                <a:cxn ang="0">
                  <a:pos x="T8" y="T9"/>
                </a:cxn>
              </a:cxnLst>
              <a:rect l="0" t="0" r="r" b="b"/>
              <a:pathLst>
                <a:path w="801" h="797">
                  <a:moveTo>
                    <a:pt x="794" y="0"/>
                  </a:moveTo>
                  <a:lnTo>
                    <a:pt x="0" y="789"/>
                  </a:lnTo>
                  <a:lnTo>
                    <a:pt x="7" y="796"/>
                  </a:lnTo>
                  <a:lnTo>
                    <a:pt x="801" y="7"/>
                  </a:lnTo>
                  <a:lnTo>
                    <a:pt x="79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4" name="Freeform 13"/>
            <p:cNvSpPr>
              <a:spLocks/>
            </p:cNvSpPr>
            <p:nvPr/>
          </p:nvSpPr>
          <p:spPr bwMode="auto">
            <a:xfrm>
              <a:off x="3902" y="72"/>
              <a:ext cx="797" cy="797"/>
            </a:xfrm>
            <a:custGeom>
              <a:avLst/>
              <a:gdLst>
                <a:gd name="T0" fmla="*/ 789 w 797"/>
                <a:gd name="T1" fmla="*/ 0 h 797"/>
                <a:gd name="T2" fmla="*/ 0 w 797"/>
                <a:gd name="T3" fmla="*/ 789 h 797"/>
                <a:gd name="T4" fmla="*/ 7 w 797"/>
                <a:gd name="T5" fmla="*/ 796 h 797"/>
                <a:gd name="T6" fmla="*/ 796 w 797"/>
                <a:gd name="T7" fmla="*/ 7 h 797"/>
                <a:gd name="T8" fmla="*/ 789 w 797"/>
                <a:gd name="T9" fmla="*/ 0 h 797"/>
              </a:gdLst>
              <a:ahLst/>
              <a:cxnLst>
                <a:cxn ang="0">
                  <a:pos x="T0" y="T1"/>
                </a:cxn>
                <a:cxn ang="0">
                  <a:pos x="T2" y="T3"/>
                </a:cxn>
                <a:cxn ang="0">
                  <a:pos x="T4" y="T5"/>
                </a:cxn>
                <a:cxn ang="0">
                  <a:pos x="T6" y="T7"/>
                </a:cxn>
                <a:cxn ang="0">
                  <a:pos x="T8" y="T9"/>
                </a:cxn>
              </a:cxnLst>
              <a:rect l="0" t="0" r="r" b="b"/>
              <a:pathLst>
                <a:path w="797" h="797">
                  <a:moveTo>
                    <a:pt x="789" y="0"/>
                  </a:moveTo>
                  <a:lnTo>
                    <a:pt x="0" y="789"/>
                  </a:lnTo>
                  <a:lnTo>
                    <a:pt x="7" y="796"/>
                  </a:lnTo>
                  <a:lnTo>
                    <a:pt x="796" y="7"/>
                  </a:lnTo>
                  <a:lnTo>
                    <a:pt x="78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5" name="Freeform 14"/>
            <p:cNvSpPr>
              <a:spLocks/>
            </p:cNvSpPr>
            <p:nvPr/>
          </p:nvSpPr>
          <p:spPr bwMode="auto">
            <a:xfrm>
              <a:off x="4243" y="72"/>
              <a:ext cx="799" cy="797"/>
            </a:xfrm>
            <a:custGeom>
              <a:avLst/>
              <a:gdLst>
                <a:gd name="T0" fmla="*/ 791 w 799"/>
                <a:gd name="T1" fmla="*/ 0 h 797"/>
                <a:gd name="T2" fmla="*/ 0 w 799"/>
                <a:gd name="T3" fmla="*/ 789 h 797"/>
                <a:gd name="T4" fmla="*/ 7 w 799"/>
                <a:gd name="T5" fmla="*/ 796 h 797"/>
                <a:gd name="T6" fmla="*/ 799 w 799"/>
                <a:gd name="T7" fmla="*/ 7 h 797"/>
                <a:gd name="T8" fmla="*/ 791 w 799"/>
                <a:gd name="T9" fmla="*/ 0 h 797"/>
              </a:gdLst>
              <a:ahLst/>
              <a:cxnLst>
                <a:cxn ang="0">
                  <a:pos x="T0" y="T1"/>
                </a:cxn>
                <a:cxn ang="0">
                  <a:pos x="T2" y="T3"/>
                </a:cxn>
                <a:cxn ang="0">
                  <a:pos x="T4" y="T5"/>
                </a:cxn>
                <a:cxn ang="0">
                  <a:pos x="T6" y="T7"/>
                </a:cxn>
                <a:cxn ang="0">
                  <a:pos x="T8" y="T9"/>
                </a:cxn>
              </a:cxnLst>
              <a:rect l="0" t="0" r="r" b="b"/>
              <a:pathLst>
                <a:path w="799" h="797">
                  <a:moveTo>
                    <a:pt x="791" y="0"/>
                  </a:moveTo>
                  <a:lnTo>
                    <a:pt x="0" y="789"/>
                  </a:lnTo>
                  <a:lnTo>
                    <a:pt x="7" y="796"/>
                  </a:lnTo>
                  <a:lnTo>
                    <a:pt x="799" y="7"/>
                  </a:lnTo>
                  <a:lnTo>
                    <a:pt x="791"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6" name="Freeform 15"/>
            <p:cNvSpPr>
              <a:spLocks/>
            </p:cNvSpPr>
            <p:nvPr/>
          </p:nvSpPr>
          <p:spPr bwMode="auto">
            <a:xfrm>
              <a:off x="4586" y="72"/>
              <a:ext cx="802" cy="797"/>
            </a:xfrm>
            <a:custGeom>
              <a:avLst/>
              <a:gdLst>
                <a:gd name="T0" fmla="*/ 794 w 802"/>
                <a:gd name="T1" fmla="*/ 0 h 797"/>
                <a:gd name="T2" fmla="*/ 0 w 802"/>
                <a:gd name="T3" fmla="*/ 789 h 797"/>
                <a:gd name="T4" fmla="*/ 7 w 802"/>
                <a:gd name="T5" fmla="*/ 796 h 797"/>
                <a:gd name="T6" fmla="*/ 801 w 802"/>
                <a:gd name="T7" fmla="*/ 7 h 797"/>
                <a:gd name="T8" fmla="*/ 794 w 802"/>
                <a:gd name="T9" fmla="*/ 0 h 797"/>
              </a:gdLst>
              <a:ahLst/>
              <a:cxnLst>
                <a:cxn ang="0">
                  <a:pos x="T0" y="T1"/>
                </a:cxn>
                <a:cxn ang="0">
                  <a:pos x="T2" y="T3"/>
                </a:cxn>
                <a:cxn ang="0">
                  <a:pos x="T4" y="T5"/>
                </a:cxn>
                <a:cxn ang="0">
                  <a:pos x="T6" y="T7"/>
                </a:cxn>
                <a:cxn ang="0">
                  <a:pos x="T8" y="T9"/>
                </a:cxn>
              </a:cxnLst>
              <a:rect l="0" t="0" r="r" b="b"/>
              <a:pathLst>
                <a:path w="802" h="797">
                  <a:moveTo>
                    <a:pt x="794" y="0"/>
                  </a:moveTo>
                  <a:lnTo>
                    <a:pt x="0" y="789"/>
                  </a:lnTo>
                  <a:lnTo>
                    <a:pt x="7" y="796"/>
                  </a:lnTo>
                  <a:lnTo>
                    <a:pt x="801" y="7"/>
                  </a:lnTo>
                  <a:lnTo>
                    <a:pt x="79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7" name="Freeform 16"/>
            <p:cNvSpPr>
              <a:spLocks/>
            </p:cNvSpPr>
            <p:nvPr/>
          </p:nvSpPr>
          <p:spPr bwMode="auto">
            <a:xfrm>
              <a:off x="4930" y="72"/>
              <a:ext cx="801" cy="797"/>
            </a:xfrm>
            <a:custGeom>
              <a:avLst/>
              <a:gdLst>
                <a:gd name="T0" fmla="*/ 794 w 801"/>
                <a:gd name="T1" fmla="*/ 0 h 797"/>
                <a:gd name="T2" fmla="*/ 0 w 801"/>
                <a:gd name="T3" fmla="*/ 789 h 797"/>
                <a:gd name="T4" fmla="*/ 7 w 801"/>
                <a:gd name="T5" fmla="*/ 796 h 797"/>
                <a:gd name="T6" fmla="*/ 801 w 801"/>
                <a:gd name="T7" fmla="*/ 7 h 797"/>
                <a:gd name="T8" fmla="*/ 794 w 801"/>
                <a:gd name="T9" fmla="*/ 0 h 797"/>
              </a:gdLst>
              <a:ahLst/>
              <a:cxnLst>
                <a:cxn ang="0">
                  <a:pos x="T0" y="T1"/>
                </a:cxn>
                <a:cxn ang="0">
                  <a:pos x="T2" y="T3"/>
                </a:cxn>
                <a:cxn ang="0">
                  <a:pos x="T4" y="T5"/>
                </a:cxn>
                <a:cxn ang="0">
                  <a:pos x="T6" y="T7"/>
                </a:cxn>
                <a:cxn ang="0">
                  <a:pos x="T8" y="T9"/>
                </a:cxn>
              </a:cxnLst>
              <a:rect l="0" t="0" r="r" b="b"/>
              <a:pathLst>
                <a:path w="801" h="797">
                  <a:moveTo>
                    <a:pt x="794" y="0"/>
                  </a:moveTo>
                  <a:lnTo>
                    <a:pt x="0" y="789"/>
                  </a:lnTo>
                  <a:lnTo>
                    <a:pt x="7" y="796"/>
                  </a:lnTo>
                  <a:lnTo>
                    <a:pt x="801" y="7"/>
                  </a:lnTo>
                  <a:lnTo>
                    <a:pt x="79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8" name="Freeform 17"/>
            <p:cNvSpPr>
              <a:spLocks/>
            </p:cNvSpPr>
            <p:nvPr/>
          </p:nvSpPr>
          <p:spPr bwMode="auto">
            <a:xfrm>
              <a:off x="5273" y="72"/>
              <a:ext cx="801" cy="797"/>
            </a:xfrm>
            <a:custGeom>
              <a:avLst/>
              <a:gdLst>
                <a:gd name="T0" fmla="*/ 794 w 801"/>
                <a:gd name="T1" fmla="*/ 0 h 797"/>
                <a:gd name="T2" fmla="*/ 0 w 801"/>
                <a:gd name="T3" fmla="*/ 789 h 797"/>
                <a:gd name="T4" fmla="*/ 7 w 801"/>
                <a:gd name="T5" fmla="*/ 796 h 797"/>
                <a:gd name="T6" fmla="*/ 801 w 801"/>
                <a:gd name="T7" fmla="*/ 7 h 797"/>
                <a:gd name="T8" fmla="*/ 794 w 801"/>
                <a:gd name="T9" fmla="*/ 0 h 797"/>
              </a:gdLst>
              <a:ahLst/>
              <a:cxnLst>
                <a:cxn ang="0">
                  <a:pos x="T0" y="T1"/>
                </a:cxn>
                <a:cxn ang="0">
                  <a:pos x="T2" y="T3"/>
                </a:cxn>
                <a:cxn ang="0">
                  <a:pos x="T4" y="T5"/>
                </a:cxn>
                <a:cxn ang="0">
                  <a:pos x="T6" y="T7"/>
                </a:cxn>
                <a:cxn ang="0">
                  <a:pos x="T8" y="T9"/>
                </a:cxn>
              </a:cxnLst>
              <a:rect l="0" t="0" r="r" b="b"/>
              <a:pathLst>
                <a:path w="801" h="797">
                  <a:moveTo>
                    <a:pt x="794" y="0"/>
                  </a:moveTo>
                  <a:lnTo>
                    <a:pt x="0" y="789"/>
                  </a:lnTo>
                  <a:lnTo>
                    <a:pt x="7" y="796"/>
                  </a:lnTo>
                  <a:lnTo>
                    <a:pt x="801" y="7"/>
                  </a:lnTo>
                  <a:lnTo>
                    <a:pt x="79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9" name="Freeform 18"/>
            <p:cNvSpPr>
              <a:spLocks/>
            </p:cNvSpPr>
            <p:nvPr/>
          </p:nvSpPr>
          <p:spPr bwMode="auto">
            <a:xfrm>
              <a:off x="5618" y="72"/>
              <a:ext cx="800" cy="797"/>
            </a:xfrm>
            <a:custGeom>
              <a:avLst/>
              <a:gdLst>
                <a:gd name="T0" fmla="*/ 791 w 800"/>
                <a:gd name="T1" fmla="*/ 0 h 797"/>
                <a:gd name="T2" fmla="*/ 0 w 800"/>
                <a:gd name="T3" fmla="*/ 789 h 797"/>
                <a:gd name="T4" fmla="*/ 7 w 800"/>
                <a:gd name="T5" fmla="*/ 796 h 797"/>
                <a:gd name="T6" fmla="*/ 799 w 800"/>
                <a:gd name="T7" fmla="*/ 7 h 797"/>
                <a:gd name="T8" fmla="*/ 791 w 800"/>
                <a:gd name="T9" fmla="*/ 0 h 797"/>
              </a:gdLst>
              <a:ahLst/>
              <a:cxnLst>
                <a:cxn ang="0">
                  <a:pos x="T0" y="T1"/>
                </a:cxn>
                <a:cxn ang="0">
                  <a:pos x="T2" y="T3"/>
                </a:cxn>
                <a:cxn ang="0">
                  <a:pos x="T4" y="T5"/>
                </a:cxn>
                <a:cxn ang="0">
                  <a:pos x="T6" y="T7"/>
                </a:cxn>
                <a:cxn ang="0">
                  <a:pos x="T8" y="T9"/>
                </a:cxn>
              </a:cxnLst>
              <a:rect l="0" t="0" r="r" b="b"/>
              <a:pathLst>
                <a:path w="800" h="797">
                  <a:moveTo>
                    <a:pt x="791" y="0"/>
                  </a:moveTo>
                  <a:lnTo>
                    <a:pt x="0" y="789"/>
                  </a:lnTo>
                  <a:lnTo>
                    <a:pt x="7" y="796"/>
                  </a:lnTo>
                  <a:lnTo>
                    <a:pt x="799" y="7"/>
                  </a:lnTo>
                  <a:lnTo>
                    <a:pt x="791"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0" name="Freeform 19"/>
            <p:cNvSpPr>
              <a:spLocks/>
            </p:cNvSpPr>
            <p:nvPr/>
          </p:nvSpPr>
          <p:spPr bwMode="auto">
            <a:xfrm>
              <a:off x="5962" y="72"/>
              <a:ext cx="799" cy="797"/>
            </a:xfrm>
            <a:custGeom>
              <a:avLst/>
              <a:gdLst>
                <a:gd name="T0" fmla="*/ 792 w 799"/>
                <a:gd name="T1" fmla="*/ 0 h 797"/>
                <a:gd name="T2" fmla="*/ 0 w 799"/>
                <a:gd name="T3" fmla="*/ 789 h 797"/>
                <a:gd name="T4" fmla="*/ 7 w 799"/>
                <a:gd name="T5" fmla="*/ 796 h 797"/>
                <a:gd name="T6" fmla="*/ 799 w 799"/>
                <a:gd name="T7" fmla="*/ 7 h 797"/>
                <a:gd name="T8" fmla="*/ 792 w 799"/>
                <a:gd name="T9" fmla="*/ 0 h 797"/>
              </a:gdLst>
              <a:ahLst/>
              <a:cxnLst>
                <a:cxn ang="0">
                  <a:pos x="T0" y="T1"/>
                </a:cxn>
                <a:cxn ang="0">
                  <a:pos x="T2" y="T3"/>
                </a:cxn>
                <a:cxn ang="0">
                  <a:pos x="T4" y="T5"/>
                </a:cxn>
                <a:cxn ang="0">
                  <a:pos x="T6" y="T7"/>
                </a:cxn>
                <a:cxn ang="0">
                  <a:pos x="T8" y="T9"/>
                </a:cxn>
              </a:cxnLst>
              <a:rect l="0" t="0" r="r" b="b"/>
              <a:pathLst>
                <a:path w="799" h="797">
                  <a:moveTo>
                    <a:pt x="792" y="0"/>
                  </a:moveTo>
                  <a:lnTo>
                    <a:pt x="0" y="789"/>
                  </a:lnTo>
                  <a:lnTo>
                    <a:pt x="7" y="796"/>
                  </a:lnTo>
                  <a:lnTo>
                    <a:pt x="799" y="7"/>
                  </a:lnTo>
                  <a:lnTo>
                    <a:pt x="792"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1" name="Freeform 20"/>
            <p:cNvSpPr>
              <a:spLocks/>
            </p:cNvSpPr>
            <p:nvPr/>
          </p:nvSpPr>
          <p:spPr bwMode="auto">
            <a:xfrm>
              <a:off x="6305" y="72"/>
              <a:ext cx="799" cy="797"/>
            </a:xfrm>
            <a:custGeom>
              <a:avLst/>
              <a:gdLst>
                <a:gd name="T0" fmla="*/ 791 w 799"/>
                <a:gd name="T1" fmla="*/ 0 h 797"/>
                <a:gd name="T2" fmla="*/ 0 w 799"/>
                <a:gd name="T3" fmla="*/ 789 h 797"/>
                <a:gd name="T4" fmla="*/ 7 w 799"/>
                <a:gd name="T5" fmla="*/ 796 h 797"/>
                <a:gd name="T6" fmla="*/ 799 w 799"/>
                <a:gd name="T7" fmla="*/ 7 h 797"/>
                <a:gd name="T8" fmla="*/ 791 w 799"/>
                <a:gd name="T9" fmla="*/ 0 h 797"/>
              </a:gdLst>
              <a:ahLst/>
              <a:cxnLst>
                <a:cxn ang="0">
                  <a:pos x="T0" y="T1"/>
                </a:cxn>
                <a:cxn ang="0">
                  <a:pos x="T2" y="T3"/>
                </a:cxn>
                <a:cxn ang="0">
                  <a:pos x="T4" y="T5"/>
                </a:cxn>
                <a:cxn ang="0">
                  <a:pos x="T6" y="T7"/>
                </a:cxn>
                <a:cxn ang="0">
                  <a:pos x="T8" y="T9"/>
                </a:cxn>
              </a:cxnLst>
              <a:rect l="0" t="0" r="r" b="b"/>
              <a:pathLst>
                <a:path w="799" h="797">
                  <a:moveTo>
                    <a:pt x="791" y="0"/>
                  </a:moveTo>
                  <a:lnTo>
                    <a:pt x="0" y="789"/>
                  </a:lnTo>
                  <a:lnTo>
                    <a:pt x="7" y="796"/>
                  </a:lnTo>
                  <a:lnTo>
                    <a:pt x="799" y="7"/>
                  </a:lnTo>
                  <a:lnTo>
                    <a:pt x="791"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2" name="Freeform 21"/>
            <p:cNvSpPr>
              <a:spLocks/>
            </p:cNvSpPr>
            <p:nvPr/>
          </p:nvSpPr>
          <p:spPr bwMode="auto">
            <a:xfrm>
              <a:off x="6648" y="72"/>
              <a:ext cx="799" cy="797"/>
            </a:xfrm>
            <a:custGeom>
              <a:avLst/>
              <a:gdLst>
                <a:gd name="T0" fmla="*/ 792 w 799"/>
                <a:gd name="T1" fmla="*/ 0 h 797"/>
                <a:gd name="T2" fmla="*/ 0 w 799"/>
                <a:gd name="T3" fmla="*/ 789 h 797"/>
                <a:gd name="T4" fmla="*/ 7 w 799"/>
                <a:gd name="T5" fmla="*/ 796 h 797"/>
                <a:gd name="T6" fmla="*/ 799 w 799"/>
                <a:gd name="T7" fmla="*/ 7 h 797"/>
                <a:gd name="T8" fmla="*/ 792 w 799"/>
                <a:gd name="T9" fmla="*/ 0 h 797"/>
              </a:gdLst>
              <a:ahLst/>
              <a:cxnLst>
                <a:cxn ang="0">
                  <a:pos x="T0" y="T1"/>
                </a:cxn>
                <a:cxn ang="0">
                  <a:pos x="T2" y="T3"/>
                </a:cxn>
                <a:cxn ang="0">
                  <a:pos x="T4" y="T5"/>
                </a:cxn>
                <a:cxn ang="0">
                  <a:pos x="T6" y="T7"/>
                </a:cxn>
                <a:cxn ang="0">
                  <a:pos x="T8" y="T9"/>
                </a:cxn>
              </a:cxnLst>
              <a:rect l="0" t="0" r="r" b="b"/>
              <a:pathLst>
                <a:path w="799" h="797">
                  <a:moveTo>
                    <a:pt x="792" y="0"/>
                  </a:moveTo>
                  <a:lnTo>
                    <a:pt x="0" y="789"/>
                  </a:lnTo>
                  <a:lnTo>
                    <a:pt x="7" y="796"/>
                  </a:lnTo>
                  <a:lnTo>
                    <a:pt x="799" y="7"/>
                  </a:lnTo>
                  <a:lnTo>
                    <a:pt x="792"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3" name="Freeform 22"/>
            <p:cNvSpPr>
              <a:spLocks/>
            </p:cNvSpPr>
            <p:nvPr/>
          </p:nvSpPr>
          <p:spPr bwMode="auto">
            <a:xfrm>
              <a:off x="6991" y="72"/>
              <a:ext cx="799" cy="797"/>
            </a:xfrm>
            <a:custGeom>
              <a:avLst/>
              <a:gdLst>
                <a:gd name="T0" fmla="*/ 792 w 799"/>
                <a:gd name="T1" fmla="*/ 0 h 797"/>
                <a:gd name="T2" fmla="*/ 0 w 799"/>
                <a:gd name="T3" fmla="*/ 789 h 797"/>
                <a:gd name="T4" fmla="*/ 7 w 799"/>
                <a:gd name="T5" fmla="*/ 796 h 797"/>
                <a:gd name="T6" fmla="*/ 799 w 799"/>
                <a:gd name="T7" fmla="*/ 7 h 797"/>
                <a:gd name="T8" fmla="*/ 792 w 799"/>
                <a:gd name="T9" fmla="*/ 0 h 797"/>
              </a:gdLst>
              <a:ahLst/>
              <a:cxnLst>
                <a:cxn ang="0">
                  <a:pos x="T0" y="T1"/>
                </a:cxn>
                <a:cxn ang="0">
                  <a:pos x="T2" y="T3"/>
                </a:cxn>
                <a:cxn ang="0">
                  <a:pos x="T4" y="T5"/>
                </a:cxn>
                <a:cxn ang="0">
                  <a:pos x="T6" y="T7"/>
                </a:cxn>
                <a:cxn ang="0">
                  <a:pos x="T8" y="T9"/>
                </a:cxn>
              </a:cxnLst>
              <a:rect l="0" t="0" r="r" b="b"/>
              <a:pathLst>
                <a:path w="799" h="797">
                  <a:moveTo>
                    <a:pt x="792" y="0"/>
                  </a:moveTo>
                  <a:lnTo>
                    <a:pt x="0" y="789"/>
                  </a:lnTo>
                  <a:lnTo>
                    <a:pt x="7" y="796"/>
                  </a:lnTo>
                  <a:lnTo>
                    <a:pt x="799" y="7"/>
                  </a:lnTo>
                  <a:lnTo>
                    <a:pt x="792"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nvGrpSpPr>
            <p:cNvPr id="24" name="Group 23"/>
            <p:cNvGrpSpPr>
              <a:grpSpLocks/>
            </p:cNvGrpSpPr>
            <p:nvPr/>
          </p:nvGrpSpPr>
          <p:grpSpPr bwMode="auto">
            <a:xfrm>
              <a:off x="3876" y="10"/>
              <a:ext cx="3989" cy="950"/>
              <a:chOff x="3876" y="10"/>
              <a:chExt cx="3989" cy="950"/>
            </a:xfrm>
          </p:grpSpPr>
          <p:sp>
            <p:nvSpPr>
              <p:cNvPr id="173" name="Freeform 172"/>
              <p:cNvSpPr>
                <a:spLocks/>
              </p:cNvSpPr>
              <p:nvPr/>
            </p:nvSpPr>
            <p:spPr bwMode="auto">
              <a:xfrm>
                <a:off x="3876" y="10"/>
                <a:ext cx="3989" cy="950"/>
              </a:xfrm>
              <a:custGeom>
                <a:avLst/>
                <a:gdLst>
                  <a:gd name="T0" fmla="*/ 0 w 3989"/>
                  <a:gd name="T1" fmla="*/ 532 h 950"/>
                  <a:gd name="T2" fmla="*/ 0 w 3989"/>
                  <a:gd name="T3" fmla="*/ 950 h 950"/>
                  <a:gd name="T4" fmla="*/ 3988 w 3989"/>
                  <a:gd name="T5" fmla="*/ 950 h 950"/>
                  <a:gd name="T6" fmla="*/ 3988 w 3989"/>
                  <a:gd name="T7" fmla="*/ 801 h 950"/>
                  <a:gd name="T8" fmla="*/ 3338 w 3989"/>
                  <a:gd name="T9" fmla="*/ 801 h 950"/>
                  <a:gd name="T10" fmla="*/ 3086 w 3989"/>
                  <a:gd name="T11" fmla="*/ 777 h 950"/>
                  <a:gd name="T12" fmla="*/ 2654 w 3989"/>
                  <a:gd name="T13" fmla="*/ 727 h 950"/>
                  <a:gd name="T14" fmla="*/ 2440 w 3989"/>
                  <a:gd name="T15" fmla="*/ 705 h 950"/>
                  <a:gd name="T16" fmla="*/ 2205 w 3989"/>
                  <a:gd name="T17" fmla="*/ 667 h 950"/>
                  <a:gd name="T18" fmla="*/ 1980 w 3989"/>
                  <a:gd name="T19" fmla="*/ 652 h 950"/>
                  <a:gd name="T20" fmla="*/ 1877 w 3989"/>
                  <a:gd name="T21" fmla="*/ 647 h 950"/>
                  <a:gd name="T22" fmla="*/ 1747 w 3989"/>
                  <a:gd name="T23" fmla="*/ 647 h 950"/>
                  <a:gd name="T24" fmla="*/ 1569 w 3989"/>
                  <a:gd name="T25" fmla="*/ 643 h 950"/>
                  <a:gd name="T26" fmla="*/ 1425 w 3989"/>
                  <a:gd name="T27" fmla="*/ 643 h 950"/>
                  <a:gd name="T28" fmla="*/ 1291 w 3989"/>
                  <a:gd name="T29" fmla="*/ 626 h 950"/>
                  <a:gd name="T30" fmla="*/ 1015 w 3989"/>
                  <a:gd name="T31" fmla="*/ 580 h 950"/>
                  <a:gd name="T32" fmla="*/ 876 w 3989"/>
                  <a:gd name="T33" fmla="*/ 563 h 950"/>
                  <a:gd name="T34" fmla="*/ 712 w 3989"/>
                  <a:gd name="T35" fmla="*/ 535 h 950"/>
                  <a:gd name="T36" fmla="*/ 690 w 3989"/>
                  <a:gd name="T37" fmla="*/ 533 h 950"/>
                  <a:gd name="T38" fmla="*/ 0 w 3989"/>
                  <a:gd name="T39" fmla="*/ 532 h 9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989" h="950">
                    <a:moveTo>
                      <a:pt x="0" y="532"/>
                    </a:moveTo>
                    <a:lnTo>
                      <a:pt x="0" y="950"/>
                    </a:lnTo>
                    <a:lnTo>
                      <a:pt x="3988" y="950"/>
                    </a:lnTo>
                    <a:lnTo>
                      <a:pt x="3988" y="801"/>
                    </a:lnTo>
                    <a:lnTo>
                      <a:pt x="3338" y="801"/>
                    </a:lnTo>
                    <a:lnTo>
                      <a:pt x="3086" y="777"/>
                    </a:lnTo>
                    <a:lnTo>
                      <a:pt x="2654" y="727"/>
                    </a:lnTo>
                    <a:lnTo>
                      <a:pt x="2440" y="705"/>
                    </a:lnTo>
                    <a:lnTo>
                      <a:pt x="2205" y="667"/>
                    </a:lnTo>
                    <a:lnTo>
                      <a:pt x="1980" y="652"/>
                    </a:lnTo>
                    <a:lnTo>
                      <a:pt x="1877" y="647"/>
                    </a:lnTo>
                    <a:lnTo>
                      <a:pt x="1747" y="647"/>
                    </a:lnTo>
                    <a:lnTo>
                      <a:pt x="1569" y="643"/>
                    </a:lnTo>
                    <a:lnTo>
                      <a:pt x="1425" y="643"/>
                    </a:lnTo>
                    <a:lnTo>
                      <a:pt x="1291" y="626"/>
                    </a:lnTo>
                    <a:lnTo>
                      <a:pt x="1015" y="580"/>
                    </a:lnTo>
                    <a:lnTo>
                      <a:pt x="876" y="563"/>
                    </a:lnTo>
                    <a:lnTo>
                      <a:pt x="712" y="535"/>
                    </a:lnTo>
                    <a:lnTo>
                      <a:pt x="690" y="533"/>
                    </a:lnTo>
                    <a:lnTo>
                      <a:pt x="0" y="532"/>
                    </a:ln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74" name="Freeform 173"/>
              <p:cNvSpPr>
                <a:spLocks/>
              </p:cNvSpPr>
              <p:nvPr/>
            </p:nvSpPr>
            <p:spPr bwMode="auto">
              <a:xfrm>
                <a:off x="3876" y="10"/>
                <a:ext cx="3989" cy="950"/>
              </a:xfrm>
              <a:custGeom>
                <a:avLst/>
                <a:gdLst>
                  <a:gd name="T0" fmla="*/ 3988 w 3989"/>
                  <a:gd name="T1" fmla="*/ 0 h 950"/>
                  <a:gd name="T2" fmla="*/ 0 w 3989"/>
                  <a:gd name="T3" fmla="*/ 0 h 950"/>
                  <a:gd name="T4" fmla="*/ 0 w 3989"/>
                  <a:gd name="T5" fmla="*/ 458 h 950"/>
                  <a:gd name="T6" fmla="*/ 76 w 3989"/>
                  <a:gd name="T7" fmla="*/ 467 h 950"/>
                  <a:gd name="T8" fmla="*/ 268 w 3989"/>
                  <a:gd name="T9" fmla="*/ 499 h 950"/>
                  <a:gd name="T10" fmla="*/ 446 w 3989"/>
                  <a:gd name="T11" fmla="*/ 518 h 950"/>
                  <a:gd name="T12" fmla="*/ 690 w 3989"/>
                  <a:gd name="T13" fmla="*/ 533 h 950"/>
                  <a:gd name="T14" fmla="*/ 2896 w 3989"/>
                  <a:gd name="T15" fmla="*/ 537 h 950"/>
                  <a:gd name="T16" fmla="*/ 3338 w 3989"/>
                  <a:gd name="T17" fmla="*/ 801 h 950"/>
                  <a:gd name="T18" fmla="*/ 3988 w 3989"/>
                  <a:gd name="T19" fmla="*/ 801 h 950"/>
                  <a:gd name="T20" fmla="*/ 3988 w 3989"/>
                  <a:gd name="T21" fmla="*/ 0 h 9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989" h="950">
                    <a:moveTo>
                      <a:pt x="3988" y="0"/>
                    </a:moveTo>
                    <a:lnTo>
                      <a:pt x="0" y="0"/>
                    </a:lnTo>
                    <a:lnTo>
                      <a:pt x="0" y="458"/>
                    </a:lnTo>
                    <a:lnTo>
                      <a:pt x="76" y="467"/>
                    </a:lnTo>
                    <a:lnTo>
                      <a:pt x="268" y="499"/>
                    </a:lnTo>
                    <a:lnTo>
                      <a:pt x="446" y="518"/>
                    </a:lnTo>
                    <a:lnTo>
                      <a:pt x="690" y="533"/>
                    </a:lnTo>
                    <a:lnTo>
                      <a:pt x="2896" y="537"/>
                    </a:lnTo>
                    <a:lnTo>
                      <a:pt x="3338" y="801"/>
                    </a:lnTo>
                    <a:lnTo>
                      <a:pt x="3988" y="801"/>
                    </a:lnTo>
                    <a:lnTo>
                      <a:pt x="3988" y="0"/>
                    </a:ln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75" name="Freeform 174"/>
              <p:cNvSpPr>
                <a:spLocks/>
              </p:cNvSpPr>
              <p:nvPr/>
            </p:nvSpPr>
            <p:spPr bwMode="auto">
              <a:xfrm>
                <a:off x="3876" y="10"/>
                <a:ext cx="3989" cy="950"/>
              </a:xfrm>
              <a:custGeom>
                <a:avLst/>
                <a:gdLst>
                  <a:gd name="T0" fmla="*/ 1826 w 3989"/>
                  <a:gd name="T1" fmla="*/ 645 h 950"/>
                  <a:gd name="T2" fmla="*/ 1747 w 3989"/>
                  <a:gd name="T3" fmla="*/ 647 h 950"/>
                  <a:gd name="T4" fmla="*/ 1877 w 3989"/>
                  <a:gd name="T5" fmla="*/ 647 h 950"/>
                  <a:gd name="T6" fmla="*/ 1826 w 3989"/>
                  <a:gd name="T7" fmla="*/ 645 h 950"/>
                </a:gdLst>
                <a:ahLst/>
                <a:cxnLst>
                  <a:cxn ang="0">
                    <a:pos x="T0" y="T1"/>
                  </a:cxn>
                  <a:cxn ang="0">
                    <a:pos x="T2" y="T3"/>
                  </a:cxn>
                  <a:cxn ang="0">
                    <a:pos x="T4" y="T5"/>
                  </a:cxn>
                  <a:cxn ang="0">
                    <a:pos x="T6" y="T7"/>
                  </a:cxn>
                </a:cxnLst>
                <a:rect l="0" t="0" r="r" b="b"/>
                <a:pathLst>
                  <a:path w="3989" h="950">
                    <a:moveTo>
                      <a:pt x="1826" y="645"/>
                    </a:moveTo>
                    <a:lnTo>
                      <a:pt x="1747" y="647"/>
                    </a:lnTo>
                    <a:lnTo>
                      <a:pt x="1877" y="647"/>
                    </a:lnTo>
                    <a:lnTo>
                      <a:pt x="1826" y="645"/>
                    </a:ln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grpSp>
          <p:nvGrpSpPr>
            <p:cNvPr id="25" name="Group 24"/>
            <p:cNvGrpSpPr>
              <a:grpSpLocks/>
            </p:cNvGrpSpPr>
            <p:nvPr/>
          </p:nvGrpSpPr>
          <p:grpSpPr bwMode="auto">
            <a:xfrm>
              <a:off x="10" y="10"/>
              <a:ext cx="3866" cy="950"/>
              <a:chOff x="10" y="10"/>
              <a:chExt cx="3866" cy="950"/>
            </a:xfrm>
          </p:grpSpPr>
          <p:sp>
            <p:nvSpPr>
              <p:cNvPr id="168" name="Freeform 167"/>
              <p:cNvSpPr>
                <a:spLocks/>
              </p:cNvSpPr>
              <p:nvPr/>
            </p:nvSpPr>
            <p:spPr bwMode="auto">
              <a:xfrm>
                <a:off x="10" y="10"/>
                <a:ext cx="3866" cy="950"/>
              </a:xfrm>
              <a:custGeom>
                <a:avLst/>
                <a:gdLst>
                  <a:gd name="T0" fmla="*/ 3866 w 3866"/>
                  <a:gd name="T1" fmla="*/ 0 h 950"/>
                  <a:gd name="T2" fmla="*/ 0 w 3866"/>
                  <a:gd name="T3" fmla="*/ 0 h 950"/>
                  <a:gd name="T4" fmla="*/ 0 w 3866"/>
                  <a:gd name="T5" fmla="*/ 950 h 950"/>
                  <a:gd name="T6" fmla="*/ 3866 w 3866"/>
                  <a:gd name="T7" fmla="*/ 950 h 950"/>
                  <a:gd name="T8" fmla="*/ 3866 w 3866"/>
                  <a:gd name="T9" fmla="*/ 532 h 950"/>
                  <a:gd name="T10" fmla="*/ 859 w 3866"/>
                  <a:gd name="T11" fmla="*/ 530 h 950"/>
                  <a:gd name="T12" fmla="*/ 525 w 3866"/>
                  <a:gd name="T13" fmla="*/ 148 h 950"/>
                  <a:gd name="T14" fmla="*/ 3866 w 3866"/>
                  <a:gd name="T15" fmla="*/ 148 h 950"/>
                  <a:gd name="T16" fmla="*/ 3866 w 3866"/>
                  <a:gd name="T17" fmla="*/ 0 h 9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866" h="950">
                    <a:moveTo>
                      <a:pt x="3866" y="0"/>
                    </a:moveTo>
                    <a:lnTo>
                      <a:pt x="0" y="0"/>
                    </a:lnTo>
                    <a:lnTo>
                      <a:pt x="0" y="950"/>
                    </a:lnTo>
                    <a:lnTo>
                      <a:pt x="3866" y="950"/>
                    </a:lnTo>
                    <a:lnTo>
                      <a:pt x="3866" y="532"/>
                    </a:lnTo>
                    <a:lnTo>
                      <a:pt x="859" y="530"/>
                    </a:lnTo>
                    <a:lnTo>
                      <a:pt x="525" y="148"/>
                    </a:lnTo>
                    <a:lnTo>
                      <a:pt x="3866" y="148"/>
                    </a:lnTo>
                    <a:lnTo>
                      <a:pt x="3866" y="0"/>
                    </a:ln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69" name="Freeform 168"/>
              <p:cNvSpPr>
                <a:spLocks/>
              </p:cNvSpPr>
              <p:nvPr/>
            </p:nvSpPr>
            <p:spPr bwMode="auto">
              <a:xfrm>
                <a:off x="10" y="10"/>
                <a:ext cx="3866" cy="950"/>
              </a:xfrm>
              <a:custGeom>
                <a:avLst/>
                <a:gdLst>
                  <a:gd name="T0" fmla="*/ 3866 w 3866"/>
                  <a:gd name="T1" fmla="*/ 371 h 950"/>
                  <a:gd name="T2" fmla="*/ 2925 w 3866"/>
                  <a:gd name="T3" fmla="*/ 371 h 950"/>
                  <a:gd name="T4" fmla="*/ 3107 w 3866"/>
                  <a:gd name="T5" fmla="*/ 379 h 950"/>
                  <a:gd name="T6" fmla="*/ 3280 w 3866"/>
                  <a:gd name="T7" fmla="*/ 400 h 950"/>
                  <a:gd name="T8" fmla="*/ 3338 w 3866"/>
                  <a:gd name="T9" fmla="*/ 415 h 950"/>
                  <a:gd name="T10" fmla="*/ 3360 w 3866"/>
                  <a:gd name="T11" fmla="*/ 429 h 950"/>
                  <a:gd name="T12" fmla="*/ 3707 w 3866"/>
                  <a:gd name="T13" fmla="*/ 446 h 950"/>
                  <a:gd name="T14" fmla="*/ 3866 w 3866"/>
                  <a:gd name="T15" fmla="*/ 458 h 950"/>
                  <a:gd name="T16" fmla="*/ 3866 w 3866"/>
                  <a:gd name="T17" fmla="*/ 371 h 9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866" h="950">
                    <a:moveTo>
                      <a:pt x="3866" y="371"/>
                    </a:moveTo>
                    <a:lnTo>
                      <a:pt x="2925" y="371"/>
                    </a:lnTo>
                    <a:lnTo>
                      <a:pt x="3107" y="379"/>
                    </a:lnTo>
                    <a:lnTo>
                      <a:pt x="3280" y="400"/>
                    </a:lnTo>
                    <a:lnTo>
                      <a:pt x="3338" y="415"/>
                    </a:lnTo>
                    <a:lnTo>
                      <a:pt x="3360" y="429"/>
                    </a:lnTo>
                    <a:lnTo>
                      <a:pt x="3707" y="446"/>
                    </a:lnTo>
                    <a:lnTo>
                      <a:pt x="3866" y="458"/>
                    </a:lnTo>
                    <a:lnTo>
                      <a:pt x="3866" y="371"/>
                    </a:ln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70" name="Freeform 169"/>
              <p:cNvSpPr>
                <a:spLocks/>
              </p:cNvSpPr>
              <p:nvPr/>
            </p:nvSpPr>
            <p:spPr bwMode="auto">
              <a:xfrm>
                <a:off x="10" y="10"/>
                <a:ext cx="3866" cy="950"/>
              </a:xfrm>
              <a:custGeom>
                <a:avLst/>
                <a:gdLst>
                  <a:gd name="T0" fmla="*/ 3866 w 3866"/>
                  <a:gd name="T1" fmla="*/ 273 h 950"/>
                  <a:gd name="T2" fmla="*/ 2037 w 3866"/>
                  <a:gd name="T3" fmla="*/ 273 h 950"/>
                  <a:gd name="T4" fmla="*/ 2174 w 3866"/>
                  <a:gd name="T5" fmla="*/ 275 h 950"/>
                  <a:gd name="T6" fmla="*/ 2311 w 3866"/>
                  <a:gd name="T7" fmla="*/ 287 h 950"/>
                  <a:gd name="T8" fmla="*/ 2397 w 3866"/>
                  <a:gd name="T9" fmla="*/ 307 h 950"/>
                  <a:gd name="T10" fmla="*/ 2505 w 3866"/>
                  <a:gd name="T11" fmla="*/ 343 h 950"/>
                  <a:gd name="T12" fmla="*/ 2596 w 3866"/>
                  <a:gd name="T13" fmla="*/ 360 h 950"/>
                  <a:gd name="T14" fmla="*/ 2827 w 3866"/>
                  <a:gd name="T15" fmla="*/ 379 h 950"/>
                  <a:gd name="T16" fmla="*/ 2925 w 3866"/>
                  <a:gd name="T17" fmla="*/ 371 h 950"/>
                  <a:gd name="T18" fmla="*/ 3866 w 3866"/>
                  <a:gd name="T19" fmla="*/ 371 h 950"/>
                  <a:gd name="T20" fmla="*/ 3866 w 3866"/>
                  <a:gd name="T21" fmla="*/ 273 h 9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866" h="950">
                    <a:moveTo>
                      <a:pt x="3866" y="273"/>
                    </a:moveTo>
                    <a:lnTo>
                      <a:pt x="2037" y="273"/>
                    </a:lnTo>
                    <a:lnTo>
                      <a:pt x="2174" y="275"/>
                    </a:lnTo>
                    <a:lnTo>
                      <a:pt x="2311" y="287"/>
                    </a:lnTo>
                    <a:lnTo>
                      <a:pt x="2397" y="307"/>
                    </a:lnTo>
                    <a:lnTo>
                      <a:pt x="2505" y="343"/>
                    </a:lnTo>
                    <a:lnTo>
                      <a:pt x="2596" y="360"/>
                    </a:lnTo>
                    <a:lnTo>
                      <a:pt x="2827" y="379"/>
                    </a:lnTo>
                    <a:lnTo>
                      <a:pt x="2925" y="371"/>
                    </a:lnTo>
                    <a:lnTo>
                      <a:pt x="3866" y="371"/>
                    </a:lnTo>
                    <a:lnTo>
                      <a:pt x="3866" y="273"/>
                    </a:ln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71" name="Freeform 170"/>
              <p:cNvSpPr>
                <a:spLocks/>
              </p:cNvSpPr>
              <p:nvPr/>
            </p:nvSpPr>
            <p:spPr bwMode="auto">
              <a:xfrm>
                <a:off x="10" y="10"/>
                <a:ext cx="3866" cy="950"/>
              </a:xfrm>
              <a:custGeom>
                <a:avLst/>
                <a:gdLst>
                  <a:gd name="T0" fmla="*/ 3866 w 3866"/>
                  <a:gd name="T1" fmla="*/ 148 h 950"/>
                  <a:gd name="T2" fmla="*/ 525 w 3866"/>
                  <a:gd name="T3" fmla="*/ 148 h 950"/>
                  <a:gd name="T4" fmla="*/ 955 w 3866"/>
                  <a:gd name="T5" fmla="*/ 196 h 950"/>
                  <a:gd name="T6" fmla="*/ 1032 w 3866"/>
                  <a:gd name="T7" fmla="*/ 211 h 950"/>
                  <a:gd name="T8" fmla="*/ 1164 w 3866"/>
                  <a:gd name="T9" fmla="*/ 247 h 950"/>
                  <a:gd name="T10" fmla="*/ 1543 w 3866"/>
                  <a:gd name="T11" fmla="*/ 247 h 950"/>
                  <a:gd name="T12" fmla="*/ 1572 w 3866"/>
                  <a:gd name="T13" fmla="*/ 256 h 950"/>
                  <a:gd name="T14" fmla="*/ 1591 w 3866"/>
                  <a:gd name="T15" fmla="*/ 271 h 950"/>
                  <a:gd name="T16" fmla="*/ 1891 w 3866"/>
                  <a:gd name="T17" fmla="*/ 290 h 950"/>
                  <a:gd name="T18" fmla="*/ 1944 w 3866"/>
                  <a:gd name="T19" fmla="*/ 285 h 950"/>
                  <a:gd name="T20" fmla="*/ 2037 w 3866"/>
                  <a:gd name="T21" fmla="*/ 273 h 950"/>
                  <a:gd name="T22" fmla="*/ 3866 w 3866"/>
                  <a:gd name="T23" fmla="*/ 273 h 950"/>
                  <a:gd name="T24" fmla="*/ 3866 w 3866"/>
                  <a:gd name="T25" fmla="*/ 148 h 9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866" h="950">
                    <a:moveTo>
                      <a:pt x="3866" y="148"/>
                    </a:moveTo>
                    <a:lnTo>
                      <a:pt x="525" y="148"/>
                    </a:lnTo>
                    <a:lnTo>
                      <a:pt x="955" y="196"/>
                    </a:lnTo>
                    <a:lnTo>
                      <a:pt x="1032" y="211"/>
                    </a:lnTo>
                    <a:lnTo>
                      <a:pt x="1164" y="247"/>
                    </a:lnTo>
                    <a:lnTo>
                      <a:pt x="1543" y="247"/>
                    </a:lnTo>
                    <a:lnTo>
                      <a:pt x="1572" y="256"/>
                    </a:lnTo>
                    <a:lnTo>
                      <a:pt x="1591" y="271"/>
                    </a:lnTo>
                    <a:lnTo>
                      <a:pt x="1891" y="290"/>
                    </a:lnTo>
                    <a:lnTo>
                      <a:pt x="1944" y="285"/>
                    </a:lnTo>
                    <a:lnTo>
                      <a:pt x="2037" y="273"/>
                    </a:lnTo>
                    <a:lnTo>
                      <a:pt x="3866" y="273"/>
                    </a:lnTo>
                    <a:lnTo>
                      <a:pt x="3866" y="148"/>
                    </a:ln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72" name="Freeform 171"/>
              <p:cNvSpPr>
                <a:spLocks/>
              </p:cNvSpPr>
              <p:nvPr/>
            </p:nvSpPr>
            <p:spPr bwMode="auto">
              <a:xfrm>
                <a:off x="10" y="10"/>
                <a:ext cx="3866" cy="950"/>
              </a:xfrm>
              <a:custGeom>
                <a:avLst/>
                <a:gdLst>
                  <a:gd name="T0" fmla="*/ 1543 w 3866"/>
                  <a:gd name="T1" fmla="*/ 247 h 950"/>
                  <a:gd name="T2" fmla="*/ 1310 w 3866"/>
                  <a:gd name="T3" fmla="*/ 247 h 950"/>
                  <a:gd name="T4" fmla="*/ 1485 w 3866"/>
                  <a:gd name="T5" fmla="*/ 251 h 950"/>
                  <a:gd name="T6" fmla="*/ 1543 w 3866"/>
                  <a:gd name="T7" fmla="*/ 247 h 950"/>
                </a:gdLst>
                <a:ahLst/>
                <a:cxnLst>
                  <a:cxn ang="0">
                    <a:pos x="T0" y="T1"/>
                  </a:cxn>
                  <a:cxn ang="0">
                    <a:pos x="T2" y="T3"/>
                  </a:cxn>
                  <a:cxn ang="0">
                    <a:pos x="T4" y="T5"/>
                  </a:cxn>
                  <a:cxn ang="0">
                    <a:pos x="T6" y="T7"/>
                  </a:cxn>
                </a:cxnLst>
                <a:rect l="0" t="0" r="r" b="b"/>
                <a:pathLst>
                  <a:path w="3866" h="950">
                    <a:moveTo>
                      <a:pt x="1543" y="247"/>
                    </a:moveTo>
                    <a:lnTo>
                      <a:pt x="1310" y="247"/>
                    </a:lnTo>
                    <a:lnTo>
                      <a:pt x="1485" y="251"/>
                    </a:lnTo>
                    <a:lnTo>
                      <a:pt x="1543" y="247"/>
                    </a:ln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sp>
          <p:nvSpPr>
            <p:cNvPr id="26" name="Freeform 25"/>
            <p:cNvSpPr>
              <a:spLocks/>
            </p:cNvSpPr>
            <p:nvPr/>
          </p:nvSpPr>
          <p:spPr bwMode="auto">
            <a:xfrm>
              <a:off x="7087" y="737"/>
              <a:ext cx="108" cy="81"/>
            </a:xfrm>
            <a:custGeom>
              <a:avLst/>
              <a:gdLst>
                <a:gd name="T0" fmla="*/ 11 w 108"/>
                <a:gd name="T1" fmla="*/ 0 h 81"/>
                <a:gd name="T2" fmla="*/ 0 w 108"/>
                <a:gd name="T3" fmla="*/ 21 h 81"/>
                <a:gd name="T4" fmla="*/ 98 w 108"/>
                <a:gd name="T5" fmla="*/ 81 h 81"/>
                <a:gd name="T6" fmla="*/ 107 w 108"/>
                <a:gd name="T7" fmla="*/ 60 h 81"/>
                <a:gd name="T8" fmla="*/ 11 w 108"/>
                <a:gd name="T9" fmla="*/ 0 h 81"/>
              </a:gdLst>
              <a:ahLst/>
              <a:cxnLst>
                <a:cxn ang="0">
                  <a:pos x="T0" y="T1"/>
                </a:cxn>
                <a:cxn ang="0">
                  <a:pos x="T2" y="T3"/>
                </a:cxn>
                <a:cxn ang="0">
                  <a:pos x="T4" y="T5"/>
                </a:cxn>
                <a:cxn ang="0">
                  <a:pos x="T6" y="T7"/>
                </a:cxn>
                <a:cxn ang="0">
                  <a:pos x="T8" y="T9"/>
                </a:cxn>
              </a:cxnLst>
              <a:rect l="0" t="0" r="r" b="b"/>
              <a:pathLst>
                <a:path w="108" h="81">
                  <a:moveTo>
                    <a:pt x="11" y="0"/>
                  </a:moveTo>
                  <a:lnTo>
                    <a:pt x="0" y="21"/>
                  </a:lnTo>
                  <a:lnTo>
                    <a:pt x="98" y="81"/>
                  </a:lnTo>
                  <a:lnTo>
                    <a:pt x="107" y="60"/>
                  </a:lnTo>
                  <a:lnTo>
                    <a:pt x="11"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7" name="Freeform 26"/>
            <p:cNvSpPr>
              <a:spLocks/>
            </p:cNvSpPr>
            <p:nvPr/>
          </p:nvSpPr>
          <p:spPr bwMode="auto">
            <a:xfrm>
              <a:off x="6934" y="641"/>
              <a:ext cx="108" cy="79"/>
            </a:xfrm>
            <a:custGeom>
              <a:avLst/>
              <a:gdLst>
                <a:gd name="T0" fmla="*/ 12 w 108"/>
                <a:gd name="T1" fmla="*/ 0 h 79"/>
                <a:gd name="T2" fmla="*/ 0 w 108"/>
                <a:gd name="T3" fmla="*/ 16 h 79"/>
                <a:gd name="T4" fmla="*/ 96 w 108"/>
                <a:gd name="T5" fmla="*/ 79 h 79"/>
                <a:gd name="T6" fmla="*/ 107 w 108"/>
                <a:gd name="T7" fmla="*/ 60 h 79"/>
                <a:gd name="T8" fmla="*/ 12 w 108"/>
                <a:gd name="T9" fmla="*/ 0 h 79"/>
              </a:gdLst>
              <a:ahLst/>
              <a:cxnLst>
                <a:cxn ang="0">
                  <a:pos x="T0" y="T1"/>
                </a:cxn>
                <a:cxn ang="0">
                  <a:pos x="T2" y="T3"/>
                </a:cxn>
                <a:cxn ang="0">
                  <a:pos x="T4" y="T5"/>
                </a:cxn>
                <a:cxn ang="0">
                  <a:pos x="T6" y="T7"/>
                </a:cxn>
                <a:cxn ang="0">
                  <a:pos x="T8" y="T9"/>
                </a:cxn>
              </a:cxnLst>
              <a:rect l="0" t="0" r="r" b="b"/>
              <a:pathLst>
                <a:path w="108" h="79">
                  <a:moveTo>
                    <a:pt x="12" y="0"/>
                  </a:moveTo>
                  <a:lnTo>
                    <a:pt x="0" y="16"/>
                  </a:lnTo>
                  <a:lnTo>
                    <a:pt x="96" y="79"/>
                  </a:lnTo>
                  <a:lnTo>
                    <a:pt x="107" y="60"/>
                  </a:lnTo>
                  <a:lnTo>
                    <a:pt x="12"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8" name="Freeform 27"/>
            <p:cNvSpPr>
              <a:spLocks/>
            </p:cNvSpPr>
            <p:nvPr/>
          </p:nvSpPr>
          <p:spPr bwMode="auto">
            <a:xfrm>
              <a:off x="6777" y="542"/>
              <a:ext cx="111" cy="79"/>
            </a:xfrm>
            <a:custGeom>
              <a:avLst/>
              <a:gdLst>
                <a:gd name="T0" fmla="*/ 14 w 111"/>
                <a:gd name="T1" fmla="*/ 0 h 79"/>
                <a:gd name="T2" fmla="*/ 0 w 111"/>
                <a:gd name="T3" fmla="*/ 19 h 79"/>
                <a:gd name="T4" fmla="*/ 98 w 111"/>
                <a:gd name="T5" fmla="*/ 79 h 79"/>
                <a:gd name="T6" fmla="*/ 110 w 111"/>
                <a:gd name="T7" fmla="*/ 62 h 79"/>
                <a:gd name="T8" fmla="*/ 14 w 111"/>
                <a:gd name="T9" fmla="*/ 0 h 79"/>
              </a:gdLst>
              <a:ahLst/>
              <a:cxnLst>
                <a:cxn ang="0">
                  <a:pos x="T0" y="T1"/>
                </a:cxn>
                <a:cxn ang="0">
                  <a:pos x="T2" y="T3"/>
                </a:cxn>
                <a:cxn ang="0">
                  <a:pos x="T4" y="T5"/>
                </a:cxn>
                <a:cxn ang="0">
                  <a:pos x="T6" y="T7"/>
                </a:cxn>
                <a:cxn ang="0">
                  <a:pos x="T8" y="T9"/>
                </a:cxn>
              </a:cxnLst>
              <a:rect l="0" t="0" r="r" b="b"/>
              <a:pathLst>
                <a:path w="111" h="79">
                  <a:moveTo>
                    <a:pt x="14" y="0"/>
                  </a:moveTo>
                  <a:lnTo>
                    <a:pt x="0" y="19"/>
                  </a:lnTo>
                  <a:lnTo>
                    <a:pt x="98" y="79"/>
                  </a:lnTo>
                  <a:lnTo>
                    <a:pt x="110" y="62"/>
                  </a:lnTo>
                  <a:lnTo>
                    <a:pt x="1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9" name="Freeform 28"/>
            <p:cNvSpPr>
              <a:spLocks/>
            </p:cNvSpPr>
            <p:nvPr/>
          </p:nvSpPr>
          <p:spPr bwMode="auto">
            <a:xfrm>
              <a:off x="6605" y="545"/>
              <a:ext cx="115" cy="20"/>
            </a:xfrm>
            <a:custGeom>
              <a:avLst/>
              <a:gdLst>
                <a:gd name="T0" fmla="*/ 0 w 115"/>
                <a:gd name="T1" fmla="*/ 0 h 20"/>
                <a:gd name="T2" fmla="*/ 115 w 115"/>
                <a:gd name="T3" fmla="*/ 0 h 20"/>
              </a:gdLst>
              <a:ahLst/>
              <a:cxnLst>
                <a:cxn ang="0">
                  <a:pos x="T0" y="T1"/>
                </a:cxn>
                <a:cxn ang="0">
                  <a:pos x="T2" y="T3"/>
                </a:cxn>
              </a:cxnLst>
              <a:rect l="0" t="0" r="r" b="b"/>
              <a:pathLst>
                <a:path w="115" h="20">
                  <a:moveTo>
                    <a:pt x="0" y="0"/>
                  </a:moveTo>
                  <a:lnTo>
                    <a:pt x="115" y="0"/>
                  </a:lnTo>
                </a:path>
              </a:pathLst>
            </a:custGeom>
            <a:noFill/>
            <a:ln w="16510">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AU"/>
            </a:p>
          </p:txBody>
        </p:sp>
        <p:sp>
          <p:nvSpPr>
            <p:cNvPr id="30" name="Freeform 29"/>
            <p:cNvSpPr>
              <a:spLocks/>
            </p:cNvSpPr>
            <p:nvPr/>
          </p:nvSpPr>
          <p:spPr bwMode="auto">
            <a:xfrm>
              <a:off x="6420" y="545"/>
              <a:ext cx="115" cy="20"/>
            </a:xfrm>
            <a:custGeom>
              <a:avLst/>
              <a:gdLst>
                <a:gd name="T0" fmla="*/ 0 w 115"/>
                <a:gd name="T1" fmla="*/ 0 h 20"/>
                <a:gd name="T2" fmla="*/ 115 w 115"/>
                <a:gd name="T3" fmla="*/ 0 h 20"/>
              </a:gdLst>
              <a:ahLst/>
              <a:cxnLst>
                <a:cxn ang="0">
                  <a:pos x="T0" y="T1"/>
                </a:cxn>
                <a:cxn ang="0">
                  <a:pos x="T2" y="T3"/>
                </a:cxn>
              </a:cxnLst>
              <a:rect l="0" t="0" r="r" b="b"/>
              <a:pathLst>
                <a:path w="115" h="20">
                  <a:moveTo>
                    <a:pt x="0" y="0"/>
                  </a:moveTo>
                  <a:lnTo>
                    <a:pt x="115" y="0"/>
                  </a:lnTo>
                </a:path>
              </a:pathLst>
            </a:custGeom>
            <a:noFill/>
            <a:ln w="16510">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AU"/>
            </a:p>
          </p:txBody>
        </p:sp>
        <p:sp>
          <p:nvSpPr>
            <p:cNvPr id="31" name="Freeform 30"/>
            <p:cNvSpPr>
              <a:spLocks/>
            </p:cNvSpPr>
            <p:nvPr/>
          </p:nvSpPr>
          <p:spPr bwMode="auto">
            <a:xfrm>
              <a:off x="6235" y="544"/>
              <a:ext cx="115" cy="20"/>
            </a:xfrm>
            <a:custGeom>
              <a:avLst/>
              <a:gdLst>
                <a:gd name="T0" fmla="*/ 0 w 115"/>
                <a:gd name="T1" fmla="*/ 0 h 20"/>
                <a:gd name="T2" fmla="*/ 115 w 115"/>
                <a:gd name="T3" fmla="*/ 0 h 20"/>
              </a:gdLst>
              <a:ahLst/>
              <a:cxnLst>
                <a:cxn ang="0">
                  <a:pos x="T0" y="T1"/>
                </a:cxn>
                <a:cxn ang="0">
                  <a:pos x="T2" y="T3"/>
                </a:cxn>
              </a:cxnLst>
              <a:rect l="0" t="0" r="r" b="b"/>
              <a:pathLst>
                <a:path w="115" h="20">
                  <a:moveTo>
                    <a:pt x="0" y="0"/>
                  </a:moveTo>
                  <a:lnTo>
                    <a:pt x="115" y="0"/>
                  </a:lnTo>
                </a:path>
              </a:pathLst>
            </a:custGeom>
            <a:noFill/>
            <a:ln w="14986">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AU"/>
            </a:p>
          </p:txBody>
        </p:sp>
        <p:sp>
          <p:nvSpPr>
            <p:cNvPr id="32" name="Freeform 31"/>
            <p:cNvSpPr>
              <a:spLocks/>
            </p:cNvSpPr>
            <p:nvPr/>
          </p:nvSpPr>
          <p:spPr bwMode="auto">
            <a:xfrm>
              <a:off x="6053" y="544"/>
              <a:ext cx="115" cy="20"/>
            </a:xfrm>
            <a:custGeom>
              <a:avLst/>
              <a:gdLst>
                <a:gd name="T0" fmla="*/ 0 w 115"/>
                <a:gd name="T1" fmla="*/ 0 h 20"/>
                <a:gd name="T2" fmla="*/ 115 w 115"/>
                <a:gd name="T3" fmla="*/ 0 h 20"/>
              </a:gdLst>
              <a:ahLst/>
              <a:cxnLst>
                <a:cxn ang="0">
                  <a:pos x="T0" y="T1"/>
                </a:cxn>
                <a:cxn ang="0">
                  <a:pos x="T2" y="T3"/>
                </a:cxn>
              </a:cxnLst>
              <a:rect l="0" t="0" r="r" b="b"/>
              <a:pathLst>
                <a:path w="115" h="20">
                  <a:moveTo>
                    <a:pt x="0" y="0"/>
                  </a:moveTo>
                  <a:lnTo>
                    <a:pt x="115" y="0"/>
                  </a:lnTo>
                </a:path>
              </a:pathLst>
            </a:custGeom>
            <a:noFill/>
            <a:ln w="14986">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AU"/>
            </a:p>
          </p:txBody>
        </p:sp>
        <p:sp>
          <p:nvSpPr>
            <p:cNvPr id="33" name="Freeform 32"/>
            <p:cNvSpPr>
              <a:spLocks/>
            </p:cNvSpPr>
            <p:nvPr/>
          </p:nvSpPr>
          <p:spPr bwMode="auto">
            <a:xfrm>
              <a:off x="5870" y="544"/>
              <a:ext cx="116" cy="20"/>
            </a:xfrm>
            <a:custGeom>
              <a:avLst/>
              <a:gdLst>
                <a:gd name="T0" fmla="*/ 0 w 116"/>
                <a:gd name="T1" fmla="*/ 0 h 20"/>
                <a:gd name="T2" fmla="*/ 115 w 116"/>
                <a:gd name="T3" fmla="*/ 0 h 20"/>
              </a:gdLst>
              <a:ahLst/>
              <a:cxnLst>
                <a:cxn ang="0">
                  <a:pos x="T0" y="T1"/>
                </a:cxn>
                <a:cxn ang="0">
                  <a:pos x="T2" y="T3"/>
                </a:cxn>
              </a:cxnLst>
              <a:rect l="0" t="0" r="r" b="b"/>
              <a:pathLst>
                <a:path w="116" h="20">
                  <a:moveTo>
                    <a:pt x="0" y="0"/>
                  </a:moveTo>
                  <a:lnTo>
                    <a:pt x="115" y="0"/>
                  </a:lnTo>
                </a:path>
              </a:pathLst>
            </a:custGeom>
            <a:noFill/>
            <a:ln w="14986">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AU"/>
            </a:p>
          </p:txBody>
        </p:sp>
        <p:sp>
          <p:nvSpPr>
            <p:cNvPr id="34" name="Freeform 33"/>
            <p:cNvSpPr>
              <a:spLocks/>
            </p:cNvSpPr>
            <p:nvPr/>
          </p:nvSpPr>
          <p:spPr bwMode="auto">
            <a:xfrm>
              <a:off x="5688" y="544"/>
              <a:ext cx="115" cy="20"/>
            </a:xfrm>
            <a:custGeom>
              <a:avLst/>
              <a:gdLst>
                <a:gd name="T0" fmla="*/ 0 w 115"/>
                <a:gd name="T1" fmla="*/ 0 h 20"/>
                <a:gd name="T2" fmla="*/ 115 w 115"/>
                <a:gd name="T3" fmla="*/ 0 h 20"/>
              </a:gdLst>
              <a:ahLst/>
              <a:cxnLst>
                <a:cxn ang="0">
                  <a:pos x="T0" y="T1"/>
                </a:cxn>
                <a:cxn ang="0">
                  <a:pos x="T2" y="T3"/>
                </a:cxn>
              </a:cxnLst>
              <a:rect l="0" t="0" r="r" b="b"/>
              <a:pathLst>
                <a:path w="115" h="20">
                  <a:moveTo>
                    <a:pt x="0" y="0"/>
                  </a:moveTo>
                  <a:lnTo>
                    <a:pt x="115" y="0"/>
                  </a:lnTo>
                </a:path>
              </a:pathLst>
            </a:custGeom>
            <a:noFill/>
            <a:ln w="14986">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AU"/>
            </a:p>
          </p:txBody>
        </p:sp>
        <p:sp>
          <p:nvSpPr>
            <p:cNvPr id="35" name="Freeform 34"/>
            <p:cNvSpPr>
              <a:spLocks/>
            </p:cNvSpPr>
            <p:nvPr/>
          </p:nvSpPr>
          <p:spPr bwMode="auto">
            <a:xfrm>
              <a:off x="5503" y="544"/>
              <a:ext cx="115" cy="20"/>
            </a:xfrm>
            <a:custGeom>
              <a:avLst/>
              <a:gdLst>
                <a:gd name="T0" fmla="*/ 0 w 115"/>
                <a:gd name="T1" fmla="*/ 0 h 20"/>
                <a:gd name="T2" fmla="*/ 115 w 115"/>
                <a:gd name="T3" fmla="*/ 0 h 20"/>
              </a:gdLst>
              <a:ahLst/>
              <a:cxnLst>
                <a:cxn ang="0">
                  <a:pos x="T0" y="T1"/>
                </a:cxn>
                <a:cxn ang="0">
                  <a:pos x="T2" y="T3"/>
                </a:cxn>
              </a:cxnLst>
              <a:rect l="0" t="0" r="r" b="b"/>
              <a:pathLst>
                <a:path w="115" h="20">
                  <a:moveTo>
                    <a:pt x="0" y="0"/>
                  </a:moveTo>
                  <a:lnTo>
                    <a:pt x="115" y="0"/>
                  </a:lnTo>
                </a:path>
              </a:pathLst>
            </a:custGeom>
            <a:noFill/>
            <a:ln w="14986">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AU"/>
            </a:p>
          </p:txBody>
        </p:sp>
        <p:sp>
          <p:nvSpPr>
            <p:cNvPr id="36" name="Freeform 35"/>
            <p:cNvSpPr>
              <a:spLocks/>
            </p:cNvSpPr>
            <p:nvPr/>
          </p:nvSpPr>
          <p:spPr bwMode="auto">
            <a:xfrm>
              <a:off x="5321" y="544"/>
              <a:ext cx="115" cy="20"/>
            </a:xfrm>
            <a:custGeom>
              <a:avLst/>
              <a:gdLst>
                <a:gd name="T0" fmla="*/ 0 w 115"/>
                <a:gd name="T1" fmla="*/ 0 h 20"/>
                <a:gd name="T2" fmla="*/ 115 w 115"/>
                <a:gd name="T3" fmla="*/ 0 h 20"/>
              </a:gdLst>
              <a:ahLst/>
              <a:cxnLst>
                <a:cxn ang="0">
                  <a:pos x="T0" y="T1"/>
                </a:cxn>
                <a:cxn ang="0">
                  <a:pos x="T2" y="T3"/>
                </a:cxn>
              </a:cxnLst>
              <a:rect l="0" t="0" r="r" b="b"/>
              <a:pathLst>
                <a:path w="115" h="20">
                  <a:moveTo>
                    <a:pt x="0" y="0"/>
                  </a:moveTo>
                  <a:lnTo>
                    <a:pt x="115" y="0"/>
                  </a:lnTo>
                </a:path>
              </a:pathLst>
            </a:custGeom>
            <a:noFill/>
            <a:ln w="14986">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AU"/>
            </a:p>
          </p:txBody>
        </p:sp>
        <p:sp>
          <p:nvSpPr>
            <p:cNvPr id="37" name="Freeform 36"/>
            <p:cNvSpPr>
              <a:spLocks/>
            </p:cNvSpPr>
            <p:nvPr/>
          </p:nvSpPr>
          <p:spPr bwMode="auto">
            <a:xfrm>
              <a:off x="5138" y="544"/>
              <a:ext cx="113" cy="20"/>
            </a:xfrm>
            <a:custGeom>
              <a:avLst/>
              <a:gdLst>
                <a:gd name="T0" fmla="*/ 0 w 113"/>
                <a:gd name="T1" fmla="*/ 0 h 20"/>
                <a:gd name="T2" fmla="*/ 112 w 113"/>
                <a:gd name="T3" fmla="*/ 0 h 20"/>
              </a:gdLst>
              <a:ahLst/>
              <a:cxnLst>
                <a:cxn ang="0">
                  <a:pos x="T0" y="T1"/>
                </a:cxn>
                <a:cxn ang="0">
                  <a:pos x="T2" y="T3"/>
                </a:cxn>
              </a:cxnLst>
              <a:rect l="0" t="0" r="r" b="b"/>
              <a:pathLst>
                <a:path w="113" h="20">
                  <a:moveTo>
                    <a:pt x="0" y="0"/>
                  </a:moveTo>
                  <a:lnTo>
                    <a:pt x="112" y="0"/>
                  </a:lnTo>
                </a:path>
              </a:pathLst>
            </a:custGeom>
            <a:noFill/>
            <a:ln w="14986">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AU"/>
            </a:p>
          </p:txBody>
        </p:sp>
        <p:sp>
          <p:nvSpPr>
            <p:cNvPr id="38" name="Freeform 37"/>
            <p:cNvSpPr>
              <a:spLocks/>
            </p:cNvSpPr>
            <p:nvPr/>
          </p:nvSpPr>
          <p:spPr bwMode="auto">
            <a:xfrm>
              <a:off x="4953" y="544"/>
              <a:ext cx="116" cy="20"/>
            </a:xfrm>
            <a:custGeom>
              <a:avLst/>
              <a:gdLst>
                <a:gd name="T0" fmla="*/ 0 w 116"/>
                <a:gd name="T1" fmla="*/ 0 h 20"/>
                <a:gd name="T2" fmla="*/ 115 w 116"/>
                <a:gd name="T3" fmla="*/ 0 h 20"/>
              </a:gdLst>
              <a:ahLst/>
              <a:cxnLst>
                <a:cxn ang="0">
                  <a:pos x="T0" y="T1"/>
                </a:cxn>
                <a:cxn ang="0">
                  <a:pos x="T2" y="T3"/>
                </a:cxn>
              </a:cxnLst>
              <a:rect l="0" t="0" r="r" b="b"/>
              <a:pathLst>
                <a:path w="116" h="20">
                  <a:moveTo>
                    <a:pt x="0" y="0"/>
                  </a:moveTo>
                  <a:lnTo>
                    <a:pt x="115" y="0"/>
                  </a:lnTo>
                </a:path>
              </a:pathLst>
            </a:custGeom>
            <a:noFill/>
            <a:ln w="14986">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AU"/>
            </a:p>
          </p:txBody>
        </p:sp>
        <p:sp>
          <p:nvSpPr>
            <p:cNvPr id="39" name="Freeform 38"/>
            <p:cNvSpPr>
              <a:spLocks/>
            </p:cNvSpPr>
            <p:nvPr/>
          </p:nvSpPr>
          <p:spPr bwMode="auto">
            <a:xfrm>
              <a:off x="4771" y="544"/>
              <a:ext cx="115" cy="20"/>
            </a:xfrm>
            <a:custGeom>
              <a:avLst/>
              <a:gdLst>
                <a:gd name="T0" fmla="*/ 0 w 115"/>
                <a:gd name="T1" fmla="*/ 0 h 20"/>
                <a:gd name="T2" fmla="*/ 115 w 115"/>
                <a:gd name="T3" fmla="*/ 0 h 20"/>
              </a:gdLst>
              <a:ahLst/>
              <a:cxnLst>
                <a:cxn ang="0">
                  <a:pos x="T0" y="T1"/>
                </a:cxn>
                <a:cxn ang="0">
                  <a:pos x="T2" y="T3"/>
                </a:cxn>
              </a:cxnLst>
              <a:rect l="0" t="0" r="r" b="b"/>
              <a:pathLst>
                <a:path w="115" h="20">
                  <a:moveTo>
                    <a:pt x="0" y="0"/>
                  </a:moveTo>
                  <a:lnTo>
                    <a:pt x="115" y="0"/>
                  </a:lnTo>
                </a:path>
              </a:pathLst>
            </a:custGeom>
            <a:noFill/>
            <a:ln w="14986">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AU"/>
            </a:p>
          </p:txBody>
        </p:sp>
        <p:sp>
          <p:nvSpPr>
            <p:cNvPr id="40" name="Freeform 39"/>
            <p:cNvSpPr>
              <a:spLocks/>
            </p:cNvSpPr>
            <p:nvPr/>
          </p:nvSpPr>
          <p:spPr bwMode="auto">
            <a:xfrm>
              <a:off x="4589" y="542"/>
              <a:ext cx="113" cy="20"/>
            </a:xfrm>
            <a:custGeom>
              <a:avLst/>
              <a:gdLst>
                <a:gd name="T0" fmla="*/ 0 w 113"/>
                <a:gd name="T1" fmla="*/ 0 h 20"/>
                <a:gd name="T2" fmla="*/ 112 w 113"/>
                <a:gd name="T3" fmla="*/ 0 h 20"/>
              </a:gdLst>
              <a:ahLst/>
              <a:cxnLst>
                <a:cxn ang="0">
                  <a:pos x="T0" y="T1"/>
                </a:cxn>
                <a:cxn ang="0">
                  <a:pos x="T2" y="T3"/>
                </a:cxn>
              </a:cxnLst>
              <a:rect l="0" t="0" r="r" b="b"/>
              <a:pathLst>
                <a:path w="113" h="20">
                  <a:moveTo>
                    <a:pt x="0" y="0"/>
                  </a:moveTo>
                  <a:lnTo>
                    <a:pt x="112" y="0"/>
                  </a:lnTo>
                </a:path>
              </a:pathLst>
            </a:custGeom>
            <a:noFill/>
            <a:ln w="16510">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AU"/>
            </a:p>
          </p:txBody>
        </p:sp>
        <p:sp>
          <p:nvSpPr>
            <p:cNvPr id="41" name="Freeform 40"/>
            <p:cNvSpPr>
              <a:spLocks/>
            </p:cNvSpPr>
            <p:nvPr/>
          </p:nvSpPr>
          <p:spPr bwMode="auto">
            <a:xfrm>
              <a:off x="4406" y="542"/>
              <a:ext cx="113" cy="20"/>
            </a:xfrm>
            <a:custGeom>
              <a:avLst/>
              <a:gdLst>
                <a:gd name="T0" fmla="*/ 0 w 113"/>
                <a:gd name="T1" fmla="*/ 0 h 20"/>
                <a:gd name="T2" fmla="*/ 112 w 113"/>
                <a:gd name="T3" fmla="*/ 0 h 20"/>
              </a:gdLst>
              <a:ahLst/>
              <a:cxnLst>
                <a:cxn ang="0">
                  <a:pos x="T0" y="T1"/>
                </a:cxn>
                <a:cxn ang="0">
                  <a:pos x="T2" y="T3"/>
                </a:cxn>
              </a:cxnLst>
              <a:rect l="0" t="0" r="r" b="b"/>
              <a:pathLst>
                <a:path w="113" h="20">
                  <a:moveTo>
                    <a:pt x="0" y="0"/>
                  </a:moveTo>
                  <a:lnTo>
                    <a:pt x="112" y="0"/>
                  </a:lnTo>
                </a:path>
              </a:pathLst>
            </a:custGeom>
            <a:noFill/>
            <a:ln w="16510">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AU"/>
            </a:p>
          </p:txBody>
        </p:sp>
        <p:sp>
          <p:nvSpPr>
            <p:cNvPr id="42" name="Freeform 41"/>
            <p:cNvSpPr>
              <a:spLocks/>
            </p:cNvSpPr>
            <p:nvPr/>
          </p:nvSpPr>
          <p:spPr bwMode="auto">
            <a:xfrm>
              <a:off x="4222" y="542"/>
              <a:ext cx="115" cy="20"/>
            </a:xfrm>
            <a:custGeom>
              <a:avLst/>
              <a:gdLst>
                <a:gd name="T0" fmla="*/ 0 w 115"/>
                <a:gd name="T1" fmla="*/ 0 h 20"/>
                <a:gd name="T2" fmla="*/ 115 w 115"/>
                <a:gd name="T3" fmla="*/ 0 h 20"/>
              </a:gdLst>
              <a:ahLst/>
              <a:cxnLst>
                <a:cxn ang="0">
                  <a:pos x="T0" y="T1"/>
                </a:cxn>
                <a:cxn ang="0">
                  <a:pos x="T2" y="T3"/>
                </a:cxn>
              </a:cxnLst>
              <a:rect l="0" t="0" r="r" b="b"/>
              <a:pathLst>
                <a:path w="115" h="20">
                  <a:moveTo>
                    <a:pt x="0" y="0"/>
                  </a:moveTo>
                  <a:lnTo>
                    <a:pt x="115" y="0"/>
                  </a:lnTo>
                </a:path>
              </a:pathLst>
            </a:custGeom>
            <a:noFill/>
            <a:ln w="16510">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AU"/>
            </a:p>
          </p:txBody>
        </p:sp>
        <p:sp>
          <p:nvSpPr>
            <p:cNvPr id="43" name="Freeform 42"/>
            <p:cNvSpPr>
              <a:spLocks/>
            </p:cNvSpPr>
            <p:nvPr/>
          </p:nvSpPr>
          <p:spPr bwMode="auto">
            <a:xfrm>
              <a:off x="4039" y="542"/>
              <a:ext cx="115" cy="20"/>
            </a:xfrm>
            <a:custGeom>
              <a:avLst/>
              <a:gdLst>
                <a:gd name="T0" fmla="*/ 0 w 115"/>
                <a:gd name="T1" fmla="*/ 0 h 20"/>
                <a:gd name="T2" fmla="*/ 115 w 115"/>
                <a:gd name="T3" fmla="*/ 0 h 20"/>
              </a:gdLst>
              <a:ahLst/>
              <a:cxnLst>
                <a:cxn ang="0">
                  <a:pos x="T0" y="T1"/>
                </a:cxn>
                <a:cxn ang="0">
                  <a:pos x="T2" y="T3"/>
                </a:cxn>
              </a:cxnLst>
              <a:rect l="0" t="0" r="r" b="b"/>
              <a:pathLst>
                <a:path w="115" h="20">
                  <a:moveTo>
                    <a:pt x="0" y="0"/>
                  </a:moveTo>
                  <a:lnTo>
                    <a:pt x="115" y="0"/>
                  </a:lnTo>
                </a:path>
              </a:pathLst>
            </a:custGeom>
            <a:noFill/>
            <a:ln w="16510">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AU"/>
            </a:p>
          </p:txBody>
        </p:sp>
        <p:sp>
          <p:nvSpPr>
            <p:cNvPr id="44" name="Freeform 43"/>
            <p:cNvSpPr>
              <a:spLocks/>
            </p:cNvSpPr>
            <p:nvPr/>
          </p:nvSpPr>
          <p:spPr bwMode="auto">
            <a:xfrm>
              <a:off x="3857" y="542"/>
              <a:ext cx="115" cy="20"/>
            </a:xfrm>
            <a:custGeom>
              <a:avLst/>
              <a:gdLst>
                <a:gd name="T0" fmla="*/ 0 w 115"/>
                <a:gd name="T1" fmla="*/ 0 h 20"/>
                <a:gd name="T2" fmla="*/ 115 w 115"/>
                <a:gd name="T3" fmla="*/ 0 h 20"/>
              </a:gdLst>
              <a:ahLst/>
              <a:cxnLst>
                <a:cxn ang="0">
                  <a:pos x="T0" y="T1"/>
                </a:cxn>
                <a:cxn ang="0">
                  <a:pos x="T2" y="T3"/>
                </a:cxn>
              </a:cxnLst>
              <a:rect l="0" t="0" r="r" b="b"/>
              <a:pathLst>
                <a:path w="115" h="20">
                  <a:moveTo>
                    <a:pt x="0" y="0"/>
                  </a:moveTo>
                  <a:lnTo>
                    <a:pt x="115" y="0"/>
                  </a:lnTo>
                </a:path>
              </a:pathLst>
            </a:custGeom>
            <a:noFill/>
            <a:ln w="16510">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AU"/>
            </a:p>
          </p:txBody>
        </p:sp>
        <p:sp>
          <p:nvSpPr>
            <p:cNvPr id="45" name="Freeform 44"/>
            <p:cNvSpPr>
              <a:spLocks/>
            </p:cNvSpPr>
            <p:nvPr/>
          </p:nvSpPr>
          <p:spPr bwMode="auto">
            <a:xfrm>
              <a:off x="3674" y="530"/>
              <a:ext cx="116" cy="24"/>
            </a:xfrm>
            <a:custGeom>
              <a:avLst/>
              <a:gdLst>
                <a:gd name="T0" fmla="*/ 115 w 116"/>
                <a:gd name="T1" fmla="*/ 0 h 24"/>
                <a:gd name="T2" fmla="*/ 0 w 116"/>
                <a:gd name="T3" fmla="*/ 0 h 24"/>
                <a:gd name="T4" fmla="*/ 0 w 116"/>
                <a:gd name="T5" fmla="*/ 21 h 24"/>
                <a:gd name="T6" fmla="*/ 115 w 116"/>
                <a:gd name="T7" fmla="*/ 23 h 24"/>
                <a:gd name="T8" fmla="*/ 115 w 116"/>
                <a:gd name="T9" fmla="*/ 0 h 24"/>
              </a:gdLst>
              <a:ahLst/>
              <a:cxnLst>
                <a:cxn ang="0">
                  <a:pos x="T0" y="T1"/>
                </a:cxn>
                <a:cxn ang="0">
                  <a:pos x="T2" y="T3"/>
                </a:cxn>
                <a:cxn ang="0">
                  <a:pos x="T4" y="T5"/>
                </a:cxn>
                <a:cxn ang="0">
                  <a:pos x="T6" y="T7"/>
                </a:cxn>
                <a:cxn ang="0">
                  <a:pos x="T8" y="T9"/>
                </a:cxn>
              </a:cxnLst>
              <a:rect l="0" t="0" r="r" b="b"/>
              <a:pathLst>
                <a:path w="116" h="24">
                  <a:moveTo>
                    <a:pt x="115" y="0"/>
                  </a:moveTo>
                  <a:lnTo>
                    <a:pt x="0" y="0"/>
                  </a:lnTo>
                  <a:lnTo>
                    <a:pt x="0" y="21"/>
                  </a:lnTo>
                  <a:lnTo>
                    <a:pt x="115" y="23"/>
                  </a:lnTo>
                  <a:lnTo>
                    <a:pt x="115"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6" name="Freeform 45"/>
            <p:cNvSpPr>
              <a:spLocks/>
            </p:cNvSpPr>
            <p:nvPr/>
          </p:nvSpPr>
          <p:spPr bwMode="auto">
            <a:xfrm>
              <a:off x="3492" y="541"/>
              <a:ext cx="113" cy="20"/>
            </a:xfrm>
            <a:custGeom>
              <a:avLst/>
              <a:gdLst>
                <a:gd name="T0" fmla="*/ 0 w 113"/>
                <a:gd name="T1" fmla="*/ 0 h 20"/>
                <a:gd name="T2" fmla="*/ 112 w 113"/>
                <a:gd name="T3" fmla="*/ 0 h 20"/>
              </a:gdLst>
              <a:ahLst/>
              <a:cxnLst>
                <a:cxn ang="0">
                  <a:pos x="T0" y="T1"/>
                </a:cxn>
                <a:cxn ang="0">
                  <a:pos x="T2" y="T3"/>
                </a:cxn>
              </a:cxnLst>
              <a:rect l="0" t="0" r="r" b="b"/>
              <a:pathLst>
                <a:path w="113" h="20">
                  <a:moveTo>
                    <a:pt x="0" y="0"/>
                  </a:moveTo>
                  <a:lnTo>
                    <a:pt x="112" y="0"/>
                  </a:lnTo>
                </a:path>
              </a:pathLst>
            </a:custGeom>
            <a:noFill/>
            <a:ln w="14986">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AU"/>
            </a:p>
          </p:txBody>
        </p:sp>
        <p:sp>
          <p:nvSpPr>
            <p:cNvPr id="47" name="Freeform 46"/>
            <p:cNvSpPr>
              <a:spLocks/>
            </p:cNvSpPr>
            <p:nvPr/>
          </p:nvSpPr>
          <p:spPr bwMode="auto">
            <a:xfrm>
              <a:off x="3307" y="528"/>
              <a:ext cx="115" cy="24"/>
            </a:xfrm>
            <a:custGeom>
              <a:avLst/>
              <a:gdLst>
                <a:gd name="T0" fmla="*/ 0 w 115"/>
                <a:gd name="T1" fmla="*/ 0 h 24"/>
                <a:gd name="T2" fmla="*/ 0 w 115"/>
                <a:gd name="T3" fmla="*/ 23 h 24"/>
                <a:gd name="T4" fmla="*/ 115 w 115"/>
                <a:gd name="T5" fmla="*/ 23 h 24"/>
                <a:gd name="T6" fmla="*/ 115 w 115"/>
                <a:gd name="T7" fmla="*/ 2 h 24"/>
                <a:gd name="T8" fmla="*/ 0 w 115"/>
                <a:gd name="T9" fmla="*/ 0 h 24"/>
              </a:gdLst>
              <a:ahLst/>
              <a:cxnLst>
                <a:cxn ang="0">
                  <a:pos x="T0" y="T1"/>
                </a:cxn>
                <a:cxn ang="0">
                  <a:pos x="T2" y="T3"/>
                </a:cxn>
                <a:cxn ang="0">
                  <a:pos x="T4" y="T5"/>
                </a:cxn>
                <a:cxn ang="0">
                  <a:pos x="T6" y="T7"/>
                </a:cxn>
                <a:cxn ang="0">
                  <a:pos x="T8" y="T9"/>
                </a:cxn>
              </a:cxnLst>
              <a:rect l="0" t="0" r="r" b="b"/>
              <a:pathLst>
                <a:path w="115" h="24">
                  <a:moveTo>
                    <a:pt x="0" y="0"/>
                  </a:moveTo>
                  <a:lnTo>
                    <a:pt x="0" y="23"/>
                  </a:lnTo>
                  <a:lnTo>
                    <a:pt x="115" y="23"/>
                  </a:lnTo>
                  <a:lnTo>
                    <a:pt x="115" y="2"/>
                  </a:lnTo>
                  <a:lnTo>
                    <a:pt x="0"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8" name="Freeform 47"/>
            <p:cNvSpPr>
              <a:spLocks/>
            </p:cNvSpPr>
            <p:nvPr/>
          </p:nvSpPr>
          <p:spPr bwMode="auto">
            <a:xfrm>
              <a:off x="3125" y="540"/>
              <a:ext cx="115" cy="20"/>
            </a:xfrm>
            <a:custGeom>
              <a:avLst/>
              <a:gdLst>
                <a:gd name="T0" fmla="*/ 0 w 115"/>
                <a:gd name="T1" fmla="*/ 0 h 20"/>
                <a:gd name="T2" fmla="*/ 115 w 115"/>
                <a:gd name="T3" fmla="*/ 0 h 20"/>
              </a:gdLst>
              <a:ahLst/>
              <a:cxnLst>
                <a:cxn ang="0">
                  <a:pos x="T0" y="T1"/>
                </a:cxn>
                <a:cxn ang="0">
                  <a:pos x="T2" y="T3"/>
                </a:cxn>
              </a:cxnLst>
              <a:rect l="0" t="0" r="r" b="b"/>
              <a:pathLst>
                <a:path w="115" h="20">
                  <a:moveTo>
                    <a:pt x="0" y="0"/>
                  </a:moveTo>
                  <a:lnTo>
                    <a:pt x="115" y="0"/>
                  </a:lnTo>
                </a:path>
              </a:pathLst>
            </a:custGeom>
            <a:noFill/>
            <a:ln w="16510">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AU"/>
            </a:p>
          </p:txBody>
        </p:sp>
        <p:sp>
          <p:nvSpPr>
            <p:cNvPr id="49" name="Freeform 48"/>
            <p:cNvSpPr>
              <a:spLocks/>
            </p:cNvSpPr>
            <p:nvPr/>
          </p:nvSpPr>
          <p:spPr bwMode="auto">
            <a:xfrm>
              <a:off x="2940" y="540"/>
              <a:ext cx="115" cy="20"/>
            </a:xfrm>
            <a:custGeom>
              <a:avLst/>
              <a:gdLst>
                <a:gd name="T0" fmla="*/ 0 w 115"/>
                <a:gd name="T1" fmla="*/ 0 h 20"/>
                <a:gd name="T2" fmla="*/ 115 w 115"/>
                <a:gd name="T3" fmla="*/ 0 h 20"/>
              </a:gdLst>
              <a:ahLst/>
              <a:cxnLst>
                <a:cxn ang="0">
                  <a:pos x="T0" y="T1"/>
                </a:cxn>
                <a:cxn ang="0">
                  <a:pos x="T2" y="T3"/>
                </a:cxn>
              </a:cxnLst>
              <a:rect l="0" t="0" r="r" b="b"/>
              <a:pathLst>
                <a:path w="115" h="20">
                  <a:moveTo>
                    <a:pt x="0" y="0"/>
                  </a:moveTo>
                  <a:lnTo>
                    <a:pt x="115" y="0"/>
                  </a:lnTo>
                </a:path>
              </a:pathLst>
            </a:custGeom>
            <a:noFill/>
            <a:ln w="16510">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AU"/>
            </a:p>
          </p:txBody>
        </p:sp>
        <p:sp>
          <p:nvSpPr>
            <p:cNvPr id="50" name="Freeform 49"/>
            <p:cNvSpPr>
              <a:spLocks/>
            </p:cNvSpPr>
            <p:nvPr/>
          </p:nvSpPr>
          <p:spPr bwMode="auto">
            <a:xfrm>
              <a:off x="2757" y="540"/>
              <a:ext cx="116" cy="20"/>
            </a:xfrm>
            <a:custGeom>
              <a:avLst/>
              <a:gdLst>
                <a:gd name="T0" fmla="*/ 0 w 116"/>
                <a:gd name="T1" fmla="*/ 0 h 20"/>
                <a:gd name="T2" fmla="*/ 115 w 116"/>
                <a:gd name="T3" fmla="*/ 0 h 20"/>
              </a:gdLst>
              <a:ahLst/>
              <a:cxnLst>
                <a:cxn ang="0">
                  <a:pos x="T0" y="T1"/>
                </a:cxn>
                <a:cxn ang="0">
                  <a:pos x="T2" y="T3"/>
                </a:cxn>
              </a:cxnLst>
              <a:rect l="0" t="0" r="r" b="b"/>
              <a:pathLst>
                <a:path w="116" h="20">
                  <a:moveTo>
                    <a:pt x="0" y="0"/>
                  </a:moveTo>
                  <a:lnTo>
                    <a:pt x="115" y="0"/>
                  </a:lnTo>
                </a:path>
              </a:pathLst>
            </a:custGeom>
            <a:noFill/>
            <a:ln w="16510">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AU"/>
            </a:p>
          </p:txBody>
        </p:sp>
        <p:sp>
          <p:nvSpPr>
            <p:cNvPr id="51" name="Freeform 50"/>
            <p:cNvSpPr>
              <a:spLocks/>
            </p:cNvSpPr>
            <p:nvPr/>
          </p:nvSpPr>
          <p:spPr bwMode="auto">
            <a:xfrm>
              <a:off x="2575" y="540"/>
              <a:ext cx="113" cy="20"/>
            </a:xfrm>
            <a:custGeom>
              <a:avLst/>
              <a:gdLst>
                <a:gd name="T0" fmla="*/ 0 w 113"/>
                <a:gd name="T1" fmla="*/ 0 h 20"/>
                <a:gd name="T2" fmla="*/ 112 w 113"/>
                <a:gd name="T3" fmla="*/ 0 h 20"/>
              </a:gdLst>
              <a:ahLst/>
              <a:cxnLst>
                <a:cxn ang="0">
                  <a:pos x="T0" y="T1"/>
                </a:cxn>
                <a:cxn ang="0">
                  <a:pos x="T2" y="T3"/>
                </a:cxn>
              </a:cxnLst>
              <a:rect l="0" t="0" r="r" b="b"/>
              <a:pathLst>
                <a:path w="113" h="20">
                  <a:moveTo>
                    <a:pt x="0" y="0"/>
                  </a:moveTo>
                  <a:lnTo>
                    <a:pt x="112" y="0"/>
                  </a:lnTo>
                </a:path>
              </a:pathLst>
            </a:custGeom>
            <a:noFill/>
            <a:ln w="16510">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AU"/>
            </a:p>
          </p:txBody>
        </p:sp>
        <p:sp>
          <p:nvSpPr>
            <p:cNvPr id="52" name="Freeform 51"/>
            <p:cNvSpPr>
              <a:spLocks/>
            </p:cNvSpPr>
            <p:nvPr/>
          </p:nvSpPr>
          <p:spPr bwMode="auto">
            <a:xfrm>
              <a:off x="2390" y="528"/>
              <a:ext cx="116" cy="24"/>
            </a:xfrm>
            <a:custGeom>
              <a:avLst/>
              <a:gdLst>
                <a:gd name="T0" fmla="*/ 115 w 116"/>
                <a:gd name="T1" fmla="*/ 0 h 24"/>
                <a:gd name="T2" fmla="*/ 0 w 116"/>
                <a:gd name="T3" fmla="*/ 0 h 24"/>
                <a:gd name="T4" fmla="*/ 0 w 116"/>
                <a:gd name="T5" fmla="*/ 21 h 24"/>
                <a:gd name="T6" fmla="*/ 115 w 116"/>
                <a:gd name="T7" fmla="*/ 23 h 24"/>
                <a:gd name="T8" fmla="*/ 115 w 116"/>
                <a:gd name="T9" fmla="*/ 0 h 24"/>
              </a:gdLst>
              <a:ahLst/>
              <a:cxnLst>
                <a:cxn ang="0">
                  <a:pos x="T0" y="T1"/>
                </a:cxn>
                <a:cxn ang="0">
                  <a:pos x="T2" y="T3"/>
                </a:cxn>
                <a:cxn ang="0">
                  <a:pos x="T4" y="T5"/>
                </a:cxn>
                <a:cxn ang="0">
                  <a:pos x="T6" y="T7"/>
                </a:cxn>
                <a:cxn ang="0">
                  <a:pos x="T8" y="T9"/>
                </a:cxn>
              </a:cxnLst>
              <a:rect l="0" t="0" r="r" b="b"/>
              <a:pathLst>
                <a:path w="116" h="24">
                  <a:moveTo>
                    <a:pt x="115" y="0"/>
                  </a:moveTo>
                  <a:lnTo>
                    <a:pt x="0" y="0"/>
                  </a:lnTo>
                  <a:lnTo>
                    <a:pt x="0" y="21"/>
                  </a:lnTo>
                  <a:lnTo>
                    <a:pt x="115" y="23"/>
                  </a:lnTo>
                  <a:lnTo>
                    <a:pt x="115"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53" name="Freeform 52"/>
            <p:cNvSpPr>
              <a:spLocks/>
            </p:cNvSpPr>
            <p:nvPr/>
          </p:nvSpPr>
          <p:spPr bwMode="auto">
            <a:xfrm>
              <a:off x="2208" y="539"/>
              <a:ext cx="115" cy="20"/>
            </a:xfrm>
            <a:custGeom>
              <a:avLst/>
              <a:gdLst>
                <a:gd name="T0" fmla="*/ 0 w 115"/>
                <a:gd name="T1" fmla="*/ 0 h 20"/>
                <a:gd name="T2" fmla="*/ 115 w 115"/>
                <a:gd name="T3" fmla="*/ 0 h 20"/>
              </a:gdLst>
              <a:ahLst/>
              <a:cxnLst>
                <a:cxn ang="0">
                  <a:pos x="T0" y="T1"/>
                </a:cxn>
                <a:cxn ang="0">
                  <a:pos x="T2" y="T3"/>
                </a:cxn>
              </a:cxnLst>
              <a:rect l="0" t="0" r="r" b="b"/>
              <a:pathLst>
                <a:path w="115" h="20">
                  <a:moveTo>
                    <a:pt x="0" y="0"/>
                  </a:moveTo>
                  <a:lnTo>
                    <a:pt x="115" y="0"/>
                  </a:lnTo>
                </a:path>
              </a:pathLst>
            </a:custGeom>
            <a:noFill/>
            <a:ln w="14986">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AU"/>
            </a:p>
          </p:txBody>
        </p:sp>
        <p:sp>
          <p:nvSpPr>
            <p:cNvPr id="54" name="Freeform 53"/>
            <p:cNvSpPr>
              <a:spLocks/>
            </p:cNvSpPr>
            <p:nvPr/>
          </p:nvSpPr>
          <p:spPr bwMode="auto">
            <a:xfrm>
              <a:off x="2026" y="539"/>
              <a:ext cx="115" cy="20"/>
            </a:xfrm>
            <a:custGeom>
              <a:avLst/>
              <a:gdLst>
                <a:gd name="T0" fmla="*/ 0 w 115"/>
                <a:gd name="T1" fmla="*/ 0 h 20"/>
                <a:gd name="T2" fmla="*/ 115 w 115"/>
                <a:gd name="T3" fmla="*/ 0 h 20"/>
              </a:gdLst>
              <a:ahLst/>
              <a:cxnLst>
                <a:cxn ang="0">
                  <a:pos x="T0" y="T1"/>
                </a:cxn>
                <a:cxn ang="0">
                  <a:pos x="T2" y="T3"/>
                </a:cxn>
              </a:cxnLst>
              <a:rect l="0" t="0" r="r" b="b"/>
              <a:pathLst>
                <a:path w="115" h="20">
                  <a:moveTo>
                    <a:pt x="0" y="0"/>
                  </a:moveTo>
                  <a:lnTo>
                    <a:pt x="115" y="0"/>
                  </a:lnTo>
                </a:path>
              </a:pathLst>
            </a:custGeom>
            <a:noFill/>
            <a:ln w="14986">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AU"/>
            </a:p>
          </p:txBody>
        </p:sp>
        <p:sp>
          <p:nvSpPr>
            <p:cNvPr id="55" name="Freeform 54"/>
            <p:cNvSpPr>
              <a:spLocks/>
            </p:cNvSpPr>
            <p:nvPr/>
          </p:nvSpPr>
          <p:spPr bwMode="auto">
            <a:xfrm>
              <a:off x="1841" y="539"/>
              <a:ext cx="115" cy="20"/>
            </a:xfrm>
            <a:custGeom>
              <a:avLst/>
              <a:gdLst>
                <a:gd name="T0" fmla="*/ 0 w 115"/>
                <a:gd name="T1" fmla="*/ 0 h 20"/>
                <a:gd name="T2" fmla="*/ 115 w 115"/>
                <a:gd name="T3" fmla="*/ 0 h 20"/>
              </a:gdLst>
              <a:ahLst/>
              <a:cxnLst>
                <a:cxn ang="0">
                  <a:pos x="T0" y="T1"/>
                </a:cxn>
                <a:cxn ang="0">
                  <a:pos x="T2" y="T3"/>
                </a:cxn>
              </a:cxnLst>
              <a:rect l="0" t="0" r="r" b="b"/>
              <a:pathLst>
                <a:path w="115" h="20">
                  <a:moveTo>
                    <a:pt x="0" y="0"/>
                  </a:moveTo>
                  <a:lnTo>
                    <a:pt x="115" y="0"/>
                  </a:lnTo>
                </a:path>
              </a:pathLst>
            </a:custGeom>
            <a:noFill/>
            <a:ln w="14986">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AU"/>
            </a:p>
          </p:txBody>
        </p:sp>
        <p:sp>
          <p:nvSpPr>
            <p:cNvPr id="56" name="Freeform 55"/>
            <p:cNvSpPr>
              <a:spLocks/>
            </p:cNvSpPr>
            <p:nvPr/>
          </p:nvSpPr>
          <p:spPr bwMode="auto">
            <a:xfrm>
              <a:off x="1658" y="539"/>
              <a:ext cx="116" cy="20"/>
            </a:xfrm>
            <a:custGeom>
              <a:avLst/>
              <a:gdLst>
                <a:gd name="T0" fmla="*/ 0 w 116"/>
                <a:gd name="T1" fmla="*/ 0 h 20"/>
                <a:gd name="T2" fmla="*/ 115 w 116"/>
                <a:gd name="T3" fmla="*/ 0 h 20"/>
              </a:gdLst>
              <a:ahLst/>
              <a:cxnLst>
                <a:cxn ang="0">
                  <a:pos x="T0" y="T1"/>
                </a:cxn>
                <a:cxn ang="0">
                  <a:pos x="T2" y="T3"/>
                </a:cxn>
              </a:cxnLst>
              <a:rect l="0" t="0" r="r" b="b"/>
              <a:pathLst>
                <a:path w="116" h="20">
                  <a:moveTo>
                    <a:pt x="0" y="0"/>
                  </a:moveTo>
                  <a:lnTo>
                    <a:pt x="115" y="0"/>
                  </a:lnTo>
                </a:path>
              </a:pathLst>
            </a:custGeom>
            <a:noFill/>
            <a:ln w="14986">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AU"/>
            </a:p>
          </p:txBody>
        </p:sp>
        <p:sp>
          <p:nvSpPr>
            <p:cNvPr id="57" name="Freeform 56"/>
            <p:cNvSpPr>
              <a:spLocks/>
            </p:cNvSpPr>
            <p:nvPr/>
          </p:nvSpPr>
          <p:spPr bwMode="auto">
            <a:xfrm>
              <a:off x="1473" y="539"/>
              <a:ext cx="116" cy="20"/>
            </a:xfrm>
            <a:custGeom>
              <a:avLst/>
              <a:gdLst>
                <a:gd name="T0" fmla="*/ 0 w 116"/>
                <a:gd name="T1" fmla="*/ 0 h 20"/>
                <a:gd name="T2" fmla="*/ 115 w 116"/>
                <a:gd name="T3" fmla="*/ 0 h 20"/>
              </a:gdLst>
              <a:ahLst/>
              <a:cxnLst>
                <a:cxn ang="0">
                  <a:pos x="T0" y="T1"/>
                </a:cxn>
                <a:cxn ang="0">
                  <a:pos x="T2" y="T3"/>
                </a:cxn>
              </a:cxnLst>
              <a:rect l="0" t="0" r="r" b="b"/>
              <a:pathLst>
                <a:path w="116" h="20">
                  <a:moveTo>
                    <a:pt x="0" y="0"/>
                  </a:moveTo>
                  <a:lnTo>
                    <a:pt x="115" y="0"/>
                  </a:lnTo>
                </a:path>
              </a:pathLst>
            </a:custGeom>
            <a:noFill/>
            <a:ln w="14986">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AU"/>
            </a:p>
          </p:txBody>
        </p:sp>
        <p:sp>
          <p:nvSpPr>
            <p:cNvPr id="58" name="Freeform 57"/>
            <p:cNvSpPr>
              <a:spLocks/>
            </p:cNvSpPr>
            <p:nvPr/>
          </p:nvSpPr>
          <p:spPr bwMode="auto">
            <a:xfrm>
              <a:off x="1291" y="539"/>
              <a:ext cx="115" cy="20"/>
            </a:xfrm>
            <a:custGeom>
              <a:avLst/>
              <a:gdLst>
                <a:gd name="T0" fmla="*/ 0 w 115"/>
                <a:gd name="T1" fmla="*/ 0 h 20"/>
                <a:gd name="T2" fmla="*/ 115 w 115"/>
                <a:gd name="T3" fmla="*/ 0 h 20"/>
              </a:gdLst>
              <a:ahLst/>
              <a:cxnLst>
                <a:cxn ang="0">
                  <a:pos x="T0" y="T1"/>
                </a:cxn>
                <a:cxn ang="0">
                  <a:pos x="T2" y="T3"/>
                </a:cxn>
              </a:cxnLst>
              <a:rect l="0" t="0" r="r" b="b"/>
              <a:pathLst>
                <a:path w="115" h="20">
                  <a:moveTo>
                    <a:pt x="0" y="0"/>
                  </a:moveTo>
                  <a:lnTo>
                    <a:pt x="115" y="0"/>
                  </a:lnTo>
                </a:path>
              </a:pathLst>
            </a:custGeom>
            <a:noFill/>
            <a:ln w="14986">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AU"/>
            </a:p>
          </p:txBody>
        </p:sp>
        <p:sp>
          <p:nvSpPr>
            <p:cNvPr id="59" name="Freeform 58"/>
            <p:cNvSpPr>
              <a:spLocks/>
            </p:cNvSpPr>
            <p:nvPr/>
          </p:nvSpPr>
          <p:spPr bwMode="auto">
            <a:xfrm>
              <a:off x="1109" y="539"/>
              <a:ext cx="115" cy="20"/>
            </a:xfrm>
            <a:custGeom>
              <a:avLst/>
              <a:gdLst>
                <a:gd name="T0" fmla="*/ 0 w 115"/>
                <a:gd name="T1" fmla="*/ 0 h 20"/>
                <a:gd name="T2" fmla="*/ 115 w 115"/>
                <a:gd name="T3" fmla="*/ 0 h 20"/>
              </a:gdLst>
              <a:ahLst/>
              <a:cxnLst>
                <a:cxn ang="0">
                  <a:pos x="T0" y="T1"/>
                </a:cxn>
                <a:cxn ang="0">
                  <a:pos x="T2" y="T3"/>
                </a:cxn>
              </a:cxnLst>
              <a:rect l="0" t="0" r="r" b="b"/>
              <a:pathLst>
                <a:path w="115" h="20">
                  <a:moveTo>
                    <a:pt x="0" y="0"/>
                  </a:moveTo>
                  <a:lnTo>
                    <a:pt x="115" y="0"/>
                  </a:lnTo>
                </a:path>
              </a:pathLst>
            </a:custGeom>
            <a:noFill/>
            <a:ln w="14986">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AU"/>
            </a:p>
          </p:txBody>
        </p:sp>
        <p:sp>
          <p:nvSpPr>
            <p:cNvPr id="60" name="Freeform 59"/>
            <p:cNvSpPr>
              <a:spLocks/>
            </p:cNvSpPr>
            <p:nvPr/>
          </p:nvSpPr>
          <p:spPr bwMode="auto">
            <a:xfrm>
              <a:off x="926" y="539"/>
              <a:ext cx="116" cy="20"/>
            </a:xfrm>
            <a:custGeom>
              <a:avLst/>
              <a:gdLst>
                <a:gd name="T0" fmla="*/ 0 w 116"/>
                <a:gd name="T1" fmla="*/ 0 h 20"/>
                <a:gd name="T2" fmla="*/ 115 w 116"/>
                <a:gd name="T3" fmla="*/ 0 h 20"/>
              </a:gdLst>
              <a:ahLst/>
              <a:cxnLst>
                <a:cxn ang="0">
                  <a:pos x="T0" y="T1"/>
                </a:cxn>
                <a:cxn ang="0">
                  <a:pos x="T2" y="T3"/>
                </a:cxn>
              </a:cxnLst>
              <a:rect l="0" t="0" r="r" b="b"/>
              <a:pathLst>
                <a:path w="116" h="20">
                  <a:moveTo>
                    <a:pt x="0" y="0"/>
                  </a:moveTo>
                  <a:lnTo>
                    <a:pt x="115" y="0"/>
                  </a:lnTo>
                </a:path>
              </a:pathLst>
            </a:custGeom>
            <a:noFill/>
            <a:ln w="14986">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AU"/>
            </a:p>
          </p:txBody>
        </p:sp>
        <p:sp>
          <p:nvSpPr>
            <p:cNvPr id="61" name="Freeform 60"/>
            <p:cNvSpPr>
              <a:spLocks/>
            </p:cNvSpPr>
            <p:nvPr/>
          </p:nvSpPr>
          <p:spPr bwMode="auto">
            <a:xfrm>
              <a:off x="775" y="439"/>
              <a:ext cx="94" cy="98"/>
            </a:xfrm>
            <a:custGeom>
              <a:avLst/>
              <a:gdLst>
                <a:gd name="T0" fmla="*/ 19 w 94"/>
                <a:gd name="T1" fmla="*/ 0 h 98"/>
                <a:gd name="T2" fmla="*/ 0 w 94"/>
                <a:gd name="T3" fmla="*/ 14 h 98"/>
                <a:gd name="T4" fmla="*/ 76 w 94"/>
                <a:gd name="T5" fmla="*/ 98 h 98"/>
                <a:gd name="T6" fmla="*/ 93 w 94"/>
                <a:gd name="T7" fmla="*/ 84 h 98"/>
                <a:gd name="T8" fmla="*/ 19 w 94"/>
                <a:gd name="T9" fmla="*/ 0 h 98"/>
              </a:gdLst>
              <a:ahLst/>
              <a:cxnLst>
                <a:cxn ang="0">
                  <a:pos x="T0" y="T1"/>
                </a:cxn>
                <a:cxn ang="0">
                  <a:pos x="T2" y="T3"/>
                </a:cxn>
                <a:cxn ang="0">
                  <a:pos x="T4" y="T5"/>
                </a:cxn>
                <a:cxn ang="0">
                  <a:pos x="T6" y="T7"/>
                </a:cxn>
                <a:cxn ang="0">
                  <a:pos x="T8" y="T9"/>
                </a:cxn>
              </a:cxnLst>
              <a:rect l="0" t="0" r="r" b="b"/>
              <a:pathLst>
                <a:path w="94" h="98">
                  <a:moveTo>
                    <a:pt x="19" y="0"/>
                  </a:moveTo>
                  <a:lnTo>
                    <a:pt x="0" y="14"/>
                  </a:lnTo>
                  <a:lnTo>
                    <a:pt x="76" y="98"/>
                  </a:lnTo>
                  <a:lnTo>
                    <a:pt x="93" y="84"/>
                  </a:lnTo>
                  <a:lnTo>
                    <a:pt x="1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62" name="Freeform 61"/>
            <p:cNvSpPr>
              <a:spLocks/>
            </p:cNvSpPr>
            <p:nvPr/>
          </p:nvSpPr>
          <p:spPr bwMode="auto">
            <a:xfrm>
              <a:off x="655" y="302"/>
              <a:ext cx="94" cy="99"/>
            </a:xfrm>
            <a:custGeom>
              <a:avLst/>
              <a:gdLst>
                <a:gd name="T0" fmla="*/ 16 w 94"/>
                <a:gd name="T1" fmla="*/ 0 h 99"/>
                <a:gd name="T2" fmla="*/ 0 w 94"/>
                <a:gd name="T3" fmla="*/ 14 h 99"/>
                <a:gd name="T4" fmla="*/ 76 w 94"/>
                <a:gd name="T5" fmla="*/ 98 h 99"/>
                <a:gd name="T6" fmla="*/ 93 w 94"/>
                <a:gd name="T7" fmla="*/ 83 h 99"/>
                <a:gd name="T8" fmla="*/ 16 w 94"/>
                <a:gd name="T9" fmla="*/ 0 h 99"/>
              </a:gdLst>
              <a:ahLst/>
              <a:cxnLst>
                <a:cxn ang="0">
                  <a:pos x="T0" y="T1"/>
                </a:cxn>
                <a:cxn ang="0">
                  <a:pos x="T2" y="T3"/>
                </a:cxn>
                <a:cxn ang="0">
                  <a:pos x="T4" y="T5"/>
                </a:cxn>
                <a:cxn ang="0">
                  <a:pos x="T6" y="T7"/>
                </a:cxn>
                <a:cxn ang="0">
                  <a:pos x="T8" y="T9"/>
                </a:cxn>
              </a:cxnLst>
              <a:rect l="0" t="0" r="r" b="b"/>
              <a:pathLst>
                <a:path w="94" h="99">
                  <a:moveTo>
                    <a:pt x="16" y="0"/>
                  </a:moveTo>
                  <a:lnTo>
                    <a:pt x="0" y="14"/>
                  </a:lnTo>
                  <a:lnTo>
                    <a:pt x="76" y="98"/>
                  </a:lnTo>
                  <a:lnTo>
                    <a:pt x="93" y="83"/>
                  </a:lnTo>
                  <a:lnTo>
                    <a:pt x="16"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63" name="Freeform 62"/>
            <p:cNvSpPr>
              <a:spLocks/>
            </p:cNvSpPr>
            <p:nvPr/>
          </p:nvSpPr>
          <p:spPr bwMode="auto">
            <a:xfrm>
              <a:off x="533" y="166"/>
              <a:ext cx="93" cy="100"/>
            </a:xfrm>
            <a:custGeom>
              <a:avLst/>
              <a:gdLst>
                <a:gd name="T0" fmla="*/ 16 w 93"/>
                <a:gd name="T1" fmla="*/ 0 h 100"/>
                <a:gd name="T2" fmla="*/ 0 w 93"/>
                <a:gd name="T3" fmla="*/ 14 h 100"/>
                <a:gd name="T4" fmla="*/ 74 w 93"/>
                <a:gd name="T5" fmla="*/ 100 h 100"/>
                <a:gd name="T6" fmla="*/ 93 w 93"/>
                <a:gd name="T7" fmla="*/ 86 h 100"/>
                <a:gd name="T8" fmla="*/ 16 w 93"/>
                <a:gd name="T9" fmla="*/ 0 h 100"/>
              </a:gdLst>
              <a:ahLst/>
              <a:cxnLst>
                <a:cxn ang="0">
                  <a:pos x="T0" y="T1"/>
                </a:cxn>
                <a:cxn ang="0">
                  <a:pos x="T2" y="T3"/>
                </a:cxn>
                <a:cxn ang="0">
                  <a:pos x="T4" y="T5"/>
                </a:cxn>
                <a:cxn ang="0">
                  <a:pos x="T6" y="T7"/>
                </a:cxn>
                <a:cxn ang="0">
                  <a:pos x="T8" y="T9"/>
                </a:cxn>
              </a:cxnLst>
              <a:rect l="0" t="0" r="r" b="b"/>
              <a:pathLst>
                <a:path w="93" h="100">
                  <a:moveTo>
                    <a:pt x="16" y="0"/>
                  </a:moveTo>
                  <a:lnTo>
                    <a:pt x="0" y="14"/>
                  </a:lnTo>
                  <a:lnTo>
                    <a:pt x="74" y="100"/>
                  </a:lnTo>
                  <a:lnTo>
                    <a:pt x="93" y="86"/>
                  </a:lnTo>
                  <a:lnTo>
                    <a:pt x="16"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64" name="Freeform 63"/>
            <p:cNvSpPr>
              <a:spLocks/>
            </p:cNvSpPr>
            <p:nvPr/>
          </p:nvSpPr>
          <p:spPr bwMode="auto">
            <a:xfrm>
              <a:off x="4506" y="19"/>
              <a:ext cx="20" cy="1061"/>
            </a:xfrm>
            <a:custGeom>
              <a:avLst/>
              <a:gdLst>
                <a:gd name="T0" fmla="*/ 0 w 20"/>
                <a:gd name="T1" fmla="*/ 0 h 1061"/>
                <a:gd name="T2" fmla="*/ 0 w 20"/>
                <a:gd name="T3" fmla="*/ 1060 h 1061"/>
              </a:gdLst>
              <a:ahLst/>
              <a:cxnLst>
                <a:cxn ang="0">
                  <a:pos x="T0" y="T1"/>
                </a:cxn>
                <a:cxn ang="0">
                  <a:pos x="T2" y="T3"/>
                </a:cxn>
              </a:cxnLst>
              <a:rect l="0" t="0" r="r" b="b"/>
              <a:pathLst>
                <a:path w="20" h="1061">
                  <a:moveTo>
                    <a:pt x="0" y="0"/>
                  </a:moveTo>
                  <a:lnTo>
                    <a:pt x="0" y="1060"/>
                  </a:lnTo>
                </a:path>
              </a:pathLst>
            </a:custGeom>
            <a:noFill/>
            <a:ln w="11938">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AU"/>
            </a:p>
          </p:txBody>
        </p:sp>
        <p:sp>
          <p:nvSpPr>
            <p:cNvPr id="65" name="Freeform 64"/>
            <p:cNvSpPr>
              <a:spLocks/>
            </p:cNvSpPr>
            <p:nvPr/>
          </p:nvSpPr>
          <p:spPr bwMode="auto">
            <a:xfrm>
              <a:off x="2757" y="266"/>
              <a:ext cx="60" cy="111"/>
            </a:xfrm>
            <a:custGeom>
              <a:avLst/>
              <a:gdLst>
                <a:gd name="T0" fmla="*/ 50 w 60"/>
                <a:gd name="T1" fmla="*/ 0 h 111"/>
                <a:gd name="T2" fmla="*/ 0 w 60"/>
                <a:gd name="T3" fmla="*/ 105 h 111"/>
                <a:gd name="T4" fmla="*/ 9 w 60"/>
                <a:gd name="T5" fmla="*/ 110 h 111"/>
                <a:gd name="T6" fmla="*/ 57 w 60"/>
                <a:gd name="T7" fmla="*/ 9 h 111"/>
                <a:gd name="T8" fmla="*/ 60 w 60"/>
                <a:gd name="T9" fmla="*/ 4 h 111"/>
                <a:gd name="T10" fmla="*/ 50 w 60"/>
                <a:gd name="T11" fmla="*/ 0 h 111"/>
              </a:gdLst>
              <a:ahLst/>
              <a:cxnLst>
                <a:cxn ang="0">
                  <a:pos x="T0" y="T1"/>
                </a:cxn>
                <a:cxn ang="0">
                  <a:pos x="T2" y="T3"/>
                </a:cxn>
                <a:cxn ang="0">
                  <a:pos x="T4" y="T5"/>
                </a:cxn>
                <a:cxn ang="0">
                  <a:pos x="T6" y="T7"/>
                </a:cxn>
                <a:cxn ang="0">
                  <a:pos x="T8" y="T9"/>
                </a:cxn>
                <a:cxn ang="0">
                  <a:pos x="T10" y="T11"/>
                </a:cxn>
              </a:cxnLst>
              <a:rect l="0" t="0" r="r" b="b"/>
              <a:pathLst>
                <a:path w="60" h="111">
                  <a:moveTo>
                    <a:pt x="50" y="0"/>
                  </a:moveTo>
                  <a:lnTo>
                    <a:pt x="0" y="105"/>
                  </a:lnTo>
                  <a:lnTo>
                    <a:pt x="9" y="110"/>
                  </a:lnTo>
                  <a:lnTo>
                    <a:pt x="57" y="9"/>
                  </a:lnTo>
                  <a:lnTo>
                    <a:pt x="60" y="4"/>
                  </a:lnTo>
                  <a:lnTo>
                    <a:pt x="50"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66" name="Freeform 65"/>
            <p:cNvSpPr>
              <a:spLocks/>
            </p:cNvSpPr>
            <p:nvPr/>
          </p:nvSpPr>
          <p:spPr bwMode="auto">
            <a:xfrm>
              <a:off x="2774" y="271"/>
              <a:ext cx="41" cy="96"/>
            </a:xfrm>
            <a:custGeom>
              <a:avLst/>
              <a:gdLst>
                <a:gd name="T0" fmla="*/ 31 w 41"/>
                <a:gd name="T1" fmla="*/ 0 h 96"/>
                <a:gd name="T2" fmla="*/ 0 w 41"/>
                <a:gd name="T3" fmla="*/ 93 h 96"/>
                <a:gd name="T4" fmla="*/ 2 w 41"/>
                <a:gd name="T5" fmla="*/ 96 h 96"/>
                <a:gd name="T6" fmla="*/ 7 w 41"/>
                <a:gd name="T7" fmla="*/ 96 h 96"/>
                <a:gd name="T8" fmla="*/ 11 w 41"/>
                <a:gd name="T9" fmla="*/ 93 h 96"/>
                <a:gd name="T10" fmla="*/ 40 w 41"/>
                <a:gd name="T11" fmla="*/ 4 h 96"/>
                <a:gd name="T12" fmla="*/ 31 w 41"/>
                <a:gd name="T13" fmla="*/ 0 h 96"/>
              </a:gdLst>
              <a:ahLst/>
              <a:cxnLst>
                <a:cxn ang="0">
                  <a:pos x="T0" y="T1"/>
                </a:cxn>
                <a:cxn ang="0">
                  <a:pos x="T2" y="T3"/>
                </a:cxn>
                <a:cxn ang="0">
                  <a:pos x="T4" y="T5"/>
                </a:cxn>
                <a:cxn ang="0">
                  <a:pos x="T6" y="T7"/>
                </a:cxn>
                <a:cxn ang="0">
                  <a:pos x="T8" y="T9"/>
                </a:cxn>
                <a:cxn ang="0">
                  <a:pos x="T10" y="T11"/>
                </a:cxn>
                <a:cxn ang="0">
                  <a:pos x="T12" y="T13"/>
                </a:cxn>
              </a:cxnLst>
              <a:rect l="0" t="0" r="r" b="b"/>
              <a:pathLst>
                <a:path w="41" h="96">
                  <a:moveTo>
                    <a:pt x="31" y="0"/>
                  </a:moveTo>
                  <a:lnTo>
                    <a:pt x="0" y="93"/>
                  </a:lnTo>
                  <a:lnTo>
                    <a:pt x="2" y="96"/>
                  </a:lnTo>
                  <a:lnTo>
                    <a:pt x="7" y="96"/>
                  </a:lnTo>
                  <a:lnTo>
                    <a:pt x="11" y="93"/>
                  </a:lnTo>
                  <a:lnTo>
                    <a:pt x="40" y="4"/>
                  </a:lnTo>
                  <a:lnTo>
                    <a:pt x="31"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67" name="Freeform 66"/>
            <p:cNvSpPr>
              <a:spLocks/>
            </p:cNvSpPr>
            <p:nvPr/>
          </p:nvSpPr>
          <p:spPr bwMode="auto">
            <a:xfrm>
              <a:off x="2782" y="357"/>
              <a:ext cx="45" cy="20"/>
            </a:xfrm>
            <a:custGeom>
              <a:avLst/>
              <a:gdLst>
                <a:gd name="T0" fmla="*/ 45 w 45"/>
                <a:gd name="T1" fmla="*/ 0 h 20"/>
                <a:gd name="T2" fmla="*/ 0 w 45"/>
                <a:gd name="T3" fmla="*/ 0 h 20"/>
                <a:gd name="T4" fmla="*/ 0 w 45"/>
                <a:gd name="T5" fmla="*/ 9 h 20"/>
                <a:gd name="T6" fmla="*/ 43 w 45"/>
                <a:gd name="T7" fmla="*/ 9 h 20"/>
                <a:gd name="T8" fmla="*/ 45 w 45"/>
                <a:gd name="T9" fmla="*/ 7 h 20"/>
                <a:gd name="T10" fmla="*/ 45 w 45"/>
                <a:gd name="T11" fmla="*/ 0 h 20"/>
              </a:gdLst>
              <a:ahLst/>
              <a:cxnLst>
                <a:cxn ang="0">
                  <a:pos x="T0" y="T1"/>
                </a:cxn>
                <a:cxn ang="0">
                  <a:pos x="T2" y="T3"/>
                </a:cxn>
                <a:cxn ang="0">
                  <a:pos x="T4" y="T5"/>
                </a:cxn>
                <a:cxn ang="0">
                  <a:pos x="T6" y="T7"/>
                </a:cxn>
                <a:cxn ang="0">
                  <a:pos x="T8" y="T9"/>
                </a:cxn>
                <a:cxn ang="0">
                  <a:pos x="T10" y="T11"/>
                </a:cxn>
              </a:cxnLst>
              <a:rect l="0" t="0" r="r" b="b"/>
              <a:pathLst>
                <a:path w="45" h="20">
                  <a:moveTo>
                    <a:pt x="45" y="0"/>
                  </a:moveTo>
                  <a:lnTo>
                    <a:pt x="0" y="0"/>
                  </a:lnTo>
                  <a:lnTo>
                    <a:pt x="0" y="9"/>
                  </a:lnTo>
                  <a:lnTo>
                    <a:pt x="43" y="9"/>
                  </a:lnTo>
                  <a:lnTo>
                    <a:pt x="45" y="7"/>
                  </a:lnTo>
                  <a:lnTo>
                    <a:pt x="45"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68" name="Freeform 67"/>
            <p:cNvSpPr>
              <a:spLocks/>
            </p:cNvSpPr>
            <p:nvPr/>
          </p:nvSpPr>
          <p:spPr bwMode="auto">
            <a:xfrm>
              <a:off x="2765" y="357"/>
              <a:ext cx="60" cy="24"/>
            </a:xfrm>
            <a:custGeom>
              <a:avLst/>
              <a:gdLst>
                <a:gd name="T0" fmla="*/ 55 w 60"/>
                <a:gd name="T1" fmla="*/ 0 h 24"/>
                <a:gd name="T2" fmla="*/ 4 w 60"/>
                <a:gd name="T3" fmla="*/ 14 h 24"/>
                <a:gd name="T4" fmla="*/ 0 w 60"/>
                <a:gd name="T5" fmla="*/ 19 h 24"/>
                <a:gd name="T6" fmla="*/ 4 w 60"/>
                <a:gd name="T7" fmla="*/ 23 h 24"/>
                <a:gd name="T8" fmla="*/ 60 w 60"/>
                <a:gd name="T9" fmla="*/ 9 h 24"/>
                <a:gd name="T10" fmla="*/ 55 w 60"/>
                <a:gd name="T11" fmla="*/ 0 h 24"/>
              </a:gdLst>
              <a:ahLst/>
              <a:cxnLst>
                <a:cxn ang="0">
                  <a:pos x="T0" y="T1"/>
                </a:cxn>
                <a:cxn ang="0">
                  <a:pos x="T2" y="T3"/>
                </a:cxn>
                <a:cxn ang="0">
                  <a:pos x="T4" y="T5"/>
                </a:cxn>
                <a:cxn ang="0">
                  <a:pos x="T6" y="T7"/>
                </a:cxn>
                <a:cxn ang="0">
                  <a:pos x="T8" y="T9"/>
                </a:cxn>
                <a:cxn ang="0">
                  <a:pos x="T10" y="T11"/>
                </a:cxn>
              </a:cxnLst>
              <a:rect l="0" t="0" r="r" b="b"/>
              <a:pathLst>
                <a:path w="60" h="24">
                  <a:moveTo>
                    <a:pt x="55" y="0"/>
                  </a:moveTo>
                  <a:lnTo>
                    <a:pt x="4" y="14"/>
                  </a:lnTo>
                  <a:lnTo>
                    <a:pt x="0" y="19"/>
                  </a:lnTo>
                  <a:lnTo>
                    <a:pt x="4" y="23"/>
                  </a:lnTo>
                  <a:lnTo>
                    <a:pt x="60" y="9"/>
                  </a:lnTo>
                  <a:lnTo>
                    <a:pt x="55"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69" name="Freeform 68"/>
            <p:cNvSpPr>
              <a:spLocks/>
            </p:cNvSpPr>
            <p:nvPr/>
          </p:nvSpPr>
          <p:spPr bwMode="auto">
            <a:xfrm>
              <a:off x="2770" y="326"/>
              <a:ext cx="60" cy="56"/>
            </a:xfrm>
            <a:custGeom>
              <a:avLst/>
              <a:gdLst>
                <a:gd name="T0" fmla="*/ 55 w 60"/>
                <a:gd name="T1" fmla="*/ 0 h 56"/>
                <a:gd name="T2" fmla="*/ 50 w 60"/>
                <a:gd name="T3" fmla="*/ 2 h 56"/>
                <a:gd name="T4" fmla="*/ 0 w 60"/>
                <a:gd name="T5" fmla="*/ 45 h 56"/>
                <a:gd name="T6" fmla="*/ 4 w 60"/>
                <a:gd name="T7" fmla="*/ 55 h 56"/>
                <a:gd name="T8" fmla="*/ 60 w 60"/>
                <a:gd name="T9" fmla="*/ 7 h 56"/>
                <a:gd name="T10" fmla="*/ 55 w 60"/>
                <a:gd name="T11" fmla="*/ 0 h 56"/>
              </a:gdLst>
              <a:ahLst/>
              <a:cxnLst>
                <a:cxn ang="0">
                  <a:pos x="T0" y="T1"/>
                </a:cxn>
                <a:cxn ang="0">
                  <a:pos x="T2" y="T3"/>
                </a:cxn>
                <a:cxn ang="0">
                  <a:pos x="T4" y="T5"/>
                </a:cxn>
                <a:cxn ang="0">
                  <a:pos x="T6" y="T7"/>
                </a:cxn>
                <a:cxn ang="0">
                  <a:pos x="T8" y="T9"/>
                </a:cxn>
                <a:cxn ang="0">
                  <a:pos x="T10" y="T11"/>
                </a:cxn>
              </a:cxnLst>
              <a:rect l="0" t="0" r="r" b="b"/>
              <a:pathLst>
                <a:path w="60" h="56">
                  <a:moveTo>
                    <a:pt x="55" y="0"/>
                  </a:moveTo>
                  <a:lnTo>
                    <a:pt x="50" y="2"/>
                  </a:lnTo>
                  <a:lnTo>
                    <a:pt x="0" y="45"/>
                  </a:lnTo>
                  <a:lnTo>
                    <a:pt x="4" y="55"/>
                  </a:lnTo>
                  <a:lnTo>
                    <a:pt x="60" y="7"/>
                  </a:lnTo>
                  <a:lnTo>
                    <a:pt x="55"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70" name="Freeform 69"/>
            <p:cNvSpPr>
              <a:spLocks/>
            </p:cNvSpPr>
            <p:nvPr/>
          </p:nvSpPr>
          <p:spPr bwMode="auto">
            <a:xfrm>
              <a:off x="2755" y="329"/>
              <a:ext cx="70" cy="48"/>
            </a:xfrm>
            <a:custGeom>
              <a:avLst/>
              <a:gdLst>
                <a:gd name="T0" fmla="*/ 64 w 70"/>
                <a:gd name="T1" fmla="*/ 0 h 48"/>
                <a:gd name="T2" fmla="*/ 2 w 70"/>
                <a:gd name="T3" fmla="*/ 36 h 48"/>
                <a:gd name="T4" fmla="*/ 0 w 70"/>
                <a:gd name="T5" fmla="*/ 40 h 48"/>
                <a:gd name="T6" fmla="*/ 0 w 70"/>
                <a:gd name="T7" fmla="*/ 45 h 48"/>
                <a:gd name="T8" fmla="*/ 2 w 70"/>
                <a:gd name="T9" fmla="*/ 47 h 48"/>
                <a:gd name="T10" fmla="*/ 69 w 70"/>
                <a:gd name="T11" fmla="*/ 9 h 48"/>
                <a:gd name="T12" fmla="*/ 64 w 70"/>
                <a:gd name="T13" fmla="*/ 0 h 48"/>
              </a:gdLst>
              <a:ahLst/>
              <a:cxnLst>
                <a:cxn ang="0">
                  <a:pos x="T0" y="T1"/>
                </a:cxn>
                <a:cxn ang="0">
                  <a:pos x="T2" y="T3"/>
                </a:cxn>
                <a:cxn ang="0">
                  <a:pos x="T4" y="T5"/>
                </a:cxn>
                <a:cxn ang="0">
                  <a:pos x="T6" y="T7"/>
                </a:cxn>
                <a:cxn ang="0">
                  <a:pos x="T8" y="T9"/>
                </a:cxn>
                <a:cxn ang="0">
                  <a:pos x="T10" y="T11"/>
                </a:cxn>
                <a:cxn ang="0">
                  <a:pos x="T12" y="T13"/>
                </a:cxn>
              </a:cxnLst>
              <a:rect l="0" t="0" r="r" b="b"/>
              <a:pathLst>
                <a:path w="70" h="48">
                  <a:moveTo>
                    <a:pt x="64" y="0"/>
                  </a:moveTo>
                  <a:lnTo>
                    <a:pt x="2" y="36"/>
                  </a:lnTo>
                  <a:lnTo>
                    <a:pt x="0" y="40"/>
                  </a:lnTo>
                  <a:lnTo>
                    <a:pt x="0" y="45"/>
                  </a:lnTo>
                  <a:lnTo>
                    <a:pt x="2" y="47"/>
                  </a:lnTo>
                  <a:lnTo>
                    <a:pt x="69" y="9"/>
                  </a:lnTo>
                  <a:lnTo>
                    <a:pt x="6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71" name="Freeform 70"/>
            <p:cNvSpPr>
              <a:spLocks/>
            </p:cNvSpPr>
            <p:nvPr/>
          </p:nvSpPr>
          <p:spPr bwMode="auto">
            <a:xfrm>
              <a:off x="2755" y="302"/>
              <a:ext cx="20" cy="68"/>
            </a:xfrm>
            <a:custGeom>
              <a:avLst/>
              <a:gdLst>
                <a:gd name="T0" fmla="*/ 14 w 20"/>
                <a:gd name="T1" fmla="*/ 0 h 68"/>
                <a:gd name="T2" fmla="*/ 4 w 20"/>
                <a:gd name="T3" fmla="*/ 0 h 68"/>
                <a:gd name="T4" fmla="*/ 0 w 20"/>
                <a:gd name="T5" fmla="*/ 67 h 68"/>
                <a:gd name="T6" fmla="*/ 9 w 20"/>
                <a:gd name="T7" fmla="*/ 67 h 68"/>
                <a:gd name="T8" fmla="*/ 14 w 20"/>
                <a:gd name="T9" fmla="*/ 4 h 68"/>
                <a:gd name="T10" fmla="*/ 14 w 20"/>
                <a:gd name="T11" fmla="*/ 0 h 68"/>
              </a:gdLst>
              <a:ahLst/>
              <a:cxnLst>
                <a:cxn ang="0">
                  <a:pos x="T0" y="T1"/>
                </a:cxn>
                <a:cxn ang="0">
                  <a:pos x="T2" y="T3"/>
                </a:cxn>
                <a:cxn ang="0">
                  <a:pos x="T4" y="T5"/>
                </a:cxn>
                <a:cxn ang="0">
                  <a:pos x="T6" y="T7"/>
                </a:cxn>
                <a:cxn ang="0">
                  <a:pos x="T8" y="T9"/>
                </a:cxn>
                <a:cxn ang="0">
                  <a:pos x="T10" y="T11"/>
                </a:cxn>
              </a:cxnLst>
              <a:rect l="0" t="0" r="r" b="b"/>
              <a:pathLst>
                <a:path w="20" h="68">
                  <a:moveTo>
                    <a:pt x="14" y="0"/>
                  </a:moveTo>
                  <a:lnTo>
                    <a:pt x="4" y="0"/>
                  </a:lnTo>
                  <a:lnTo>
                    <a:pt x="0" y="67"/>
                  </a:lnTo>
                  <a:lnTo>
                    <a:pt x="9" y="67"/>
                  </a:lnTo>
                  <a:lnTo>
                    <a:pt x="14" y="4"/>
                  </a:lnTo>
                  <a:lnTo>
                    <a:pt x="1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72" name="Freeform 71"/>
            <p:cNvSpPr>
              <a:spLocks/>
            </p:cNvSpPr>
            <p:nvPr/>
          </p:nvSpPr>
          <p:spPr bwMode="auto">
            <a:xfrm>
              <a:off x="2760" y="307"/>
              <a:ext cx="20" cy="77"/>
            </a:xfrm>
            <a:custGeom>
              <a:avLst/>
              <a:gdLst>
                <a:gd name="T0" fmla="*/ 9 w 20"/>
                <a:gd name="T1" fmla="*/ 0 h 77"/>
                <a:gd name="T2" fmla="*/ 0 w 20"/>
                <a:gd name="T3" fmla="*/ 0 h 77"/>
                <a:gd name="T4" fmla="*/ 7 w 20"/>
                <a:gd name="T5" fmla="*/ 69 h 77"/>
                <a:gd name="T6" fmla="*/ 7 w 20"/>
                <a:gd name="T7" fmla="*/ 71 h 77"/>
                <a:gd name="T8" fmla="*/ 9 w 20"/>
                <a:gd name="T9" fmla="*/ 76 h 77"/>
                <a:gd name="T10" fmla="*/ 16 w 20"/>
                <a:gd name="T11" fmla="*/ 74 h 77"/>
                <a:gd name="T12" fmla="*/ 9 w 20"/>
                <a:gd name="T13" fmla="*/ 0 h 77"/>
              </a:gdLst>
              <a:ahLst/>
              <a:cxnLst>
                <a:cxn ang="0">
                  <a:pos x="T0" y="T1"/>
                </a:cxn>
                <a:cxn ang="0">
                  <a:pos x="T2" y="T3"/>
                </a:cxn>
                <a:cxn ang="0">
                  <a:pos x="T4" y="T5"/>
                </a:cxn>
                <a:cxn ang="0">
                  <a:pos x="T6" y="T7"/>
                </a:cxn>
                <a:cxn ang="0">
                  <a:pos x="T8" y="T9"/>
                </a:cxn>
                <a:cxn ang="0">
                  <a:pos x="T10" y="T11"/>
                </a:cxn>
                <a:cxn ang="0">
                  <a:pos x="T12" y="T13"/>
                </a:cxn>
              </a:cxnLst>
              <a:rect l="0" t="0" r="r" b="b"/>
              <a:pathLst>
                <a:path w="20" h="77">
                  <a:moveTo>
                    <a:pt x="9" y="0"/>
                  </a:moveTo>
                  <a:lnTo>
                    <a:pt x="0" y="0"/>
                  </a:lnTo>
                  <a:lnTo>
                    <a:pt x="7" y="69"/>
                  </a:lnTo>
                  <a:lnTo>
                    <a:pt x="7" y="71"/>
                  </a:lnTo>
                  <a:lnTo>
                    <a:pt x="9" y="76"/>
                  </a:lnTo>
                  <a:lnTo>
                    <a:pt x="16" y="74"/>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73" name="Freeform 72"/>
            <p:cNvSpPr>
              <a:spLocks/>
            </p:cNvSpPr>
            <p:nvPr/>
          </p:nvSpPr>
          <p:spPr bwMode="auto">
            <a:xfrm>
              <a:off x="2724" y="295"/>
              <a:ext cx="53" cy="84"/>
            </a:xfrm>
            <a:custGeom>
              <a:avLst/>
              <a:gdLst>
                <a:gd name="T0" fmla="*/ 9 w 53"/>
                <a:gd name="T1" fmla="*/ 0 h 84"/>
                <a:gd name="T2" fmla="*/ 0 w 53"/>
                <a:gd name="T3" fmla="*/ 4 h 84"/>
                <a:gd name="T4" fmla="*/ 2 w 53"/>
                <a:gd name="T5" fmla="*/ 9 h 84"/>
                <a:gd name="T6" fmla="*/ 43 w 53"/>
                <a:gd name="T7" fmla="*/ 83 h 84"/>
                <a:gd name="T8" fmla="*/ 52 w 53"/>
                <a:gd name="T9" fmla="*/ 79 h 84"/>
                <a:gd name="T10" fmla="*/ 9 w 53"/>
                <a:gd name="T11" fmla="*/ 0 h 84"/>
              </a:gdLst>
              <a:ahLst/>
              <a:cxnLst>
                <a:cxn ang="0">
                  <a:pos x="T0" y="T1"/>
                </a:cxn>
                <a:cxn ang="0">
                  <a:pos x="T2" y="T3"/>
                </a:cxn>
                <a:cxn ang="0">
                  <a:pos x="T4" y="T5"/>
                </a:cxn>
                <a:cxn ang="0">
                  <a:pos x="T6" y="T7"/>
                </a:cxn>
                <a:cxn ang="0">
                  <a:pos x="T8" y="T9"/>
                </a:cxn>
                <a:cxn ang="0">
                  <a:pos x="T10" y="T11"/>
                </a:cxn>
              </a:cxnLst>
              <a:rect l="0" t="0" r="r" b="b"/>
              <a:pathLst>
                <a:path w="53" h="84">
                  <a:moveTo>
                    <a:pt x="9" y="0"/>
                  </a:moveTo>
                  <a:lnTo>
                    <a:pt x="0" y="4"/>
                  </a:lnTo>
                  <a:lnTo>
                    <a:pt x="2" y="9"/>
                  </a:lnTo>
                  <a:lnTo>
                    <a:pt x="43" y="83"/>
                  </a:lnTo>
                  <a:lnTo>
                    <a:pt x="52" y="79"/>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74" name="Freeform 73"/>
            <p:cNvSpPr>
              <a:spLocks/>
            </p:cNvSpPr>
            <p:nvPr/>
          </p:nvSpPr>
          <p:spPr bwMode="auto">
            <a:xfrm>
              <a:off x="2726" y="300"/>
              <a:ext cx="41" cy="84"/>
            </a:xfrm>
            <a:custGeom>
              <a:avLst/>
              <a:gdLst>
                <a:gd name="T0" fmla="*/ 9 w 41"/>
                <a:gd name="T1" fmla="*/ 0 h 84"/>
                <a:gd name="T2" fmla="*/ 0 w 41"/>
                <a:gd name="T3" fmla="*/ 4 h 84"/>
                <a:gd name="T4" fmla="*/ 28 w 41"/>
                <a:gd name="T5" fmla="*/ 79 h 84"/>
                <a:gd name="T6" fmla="*/ 33 w 41"/>
                <a:gd name="T7" fmla="*/ 83 h 84"/>
                <a:gd name="T8" fmla="*/ 40 w 41"/>
                <a:gd name="T9" fmla="*/ 79 h 84"/>
                <a:gd name="T10" fmla="*/ 9 w 41"/>
                <a:gd name="T11" fmla="*/ 0 h 84"/>
              </a:gdLst>
              <a:ahLst/>
              <a:cxnLst>
                <a:cxn ang="0">
                  <a:pos x="T0" y="T1"/>
                </a:cxn>
                <a:cxn ang="0">
                  <a:pos x="T2" y="T3"/>
                </a:cxn>
                <a:cxn ang="0">
                  <a:pos x="T4" y="T5"/>
                </a:cxn>
                <a:cxn ang="0">
                  <a:pos x="T6" y="T7"/>
                </a:cxn>
                <a:cxn ang="0">
                  <a:pos x="T8" y="T9"/>
                </a:cxn>
                <a:cxn ang="0">
                  <a:pos x="T10" y="T11"/>
                </a:cxn>
              </a:cxnLst>
              <a:rect l="0" t="0" r="r" b="b"/>
              <a:pathLst>
                <a:path w="41" h="84">
                  <a:moveTo>
                    <a:pt x="9" y="0"/>
                  </a:moveTo>
                  <a:lnTo>
                    <a:pt x="0" y="4"/>
                  </a:lnTo>
                  <a:lnTo>
                    <a:pt x="28" y="79"/>
                  </a:lnTo>
                  <a:lnTo>
                    <a:pt x="33" y="83"/>
                  </a:lnTo>
                  <a:lnTo>
                    <a:pt x="40" y="79"/>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75" name="Freeform 74"/>
            <p:cNvSpPr>
              <a:spLocks/>
            </p:cNvSpPr>
            <p:nvPr/>
          </p:nvSpPr>
          <p:spPr bwMode="auto">
            <a:xfrm>
              <a:off x="2717" y="326"/>
              <a:ext cx="48" cy="53"/>
            </a:xfrm>
            <a:custGeom>
              <a:avLst/>
              <a:gdLst>
                <a:gd name="T0" fmla="*/ 7 w 48"/>
                <a:gd name="T1" fmla="*/ 0 h 53"/>
                <a:gd name="T2" fmla="*/ 0 w 48"/>
                <a:gd name="T3" fmla="*/ 7 h 53"/>
                <a:gd name="T4" fmla="*/ 2 w 48"/>
                <a:gd name="T5" fmla="*/ 9 h 53"/>
                <a:gd name="T6" fmla="*/ 38 w 48"/>
                <a:gd name="T7" fmla="*/ 52 h 53"/>
                <a:gd name="T8" fmla="*/ 48 w 48"/>
                <a:gd name="T9" fmla="*/ 47 h 53"/>
                <a:gd name="T10" fmla="*/ 7 w 48"/>
                <a:gd name="T11" fmla="*/ 0 h 53"/>
              </a:gdLst>
              <a:ahLst/>
              <a:cxnLst>
                <a:cxn ang="0">
                  <a:pos x="T0" y="T1"/>
                </a:cxn>
                <a:cxn ang="0">
                  <a:pos x="T2" y="T3"/>
                </a:cxn>
                <a:cxn ang="0">
                  <a:pos x="T4" y="T5"/>
                </a:cxn>
                <a:cxn ang="0">
                  <a:pos x="T6" y="T7"/>
                </a:cxn>
                <a:cxn ang="0">
                  <a:pos x="T8" y="T9"/>
                </a:cxn>
                <a:cxn ang="0">
                  <a:pos x="T10" y="T11"/>
                </a:cxn>
              </a:cxnLst>
              <a:rect l="0" t="0" r="r" b="b"/>
              <a:pathLst>
                <a:path w="48" h="53">
                  <a:moveTo>
                    <a:pt x="7" y="0"/>
                  </a:moveTo>
                  <a:lnTo>
                    <a:pt x="0" y="7"/>
                  </a:lnTo>
                  <a:lnTo>
                    <a:pt x="2" y="9"/>
                  </a:lnTo>
                  <a:lnTo>
                    <a:pt x="38" y="52"/>
                  </a:lnTo>
                  <a:lnTo>
                    <a:pt x="48" y="47"/>
                  </a:lnTo>
                  <a:lnTo>
                    <a:pt x="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76" name="Freeform 75"/>
            <p:cNvSpPr>
              <a:spLocks/>
            </p:cNvSpPr>
            <p:nvPr/>
          </p:nvSpPr>
          <p:spPr bwMode="auto">
            <a:xfrm>
              <a:off x="2719" y="331"/>
              <a:ext cx="43" cy="53"/>
            </a:xfrm>
            <a:custGeom>
              <a:avLst/>
              <a:gdLst>
                <a:gd name="T0" fmla="*/ 9 w 43"/>
                <a:gd name="T1" fmla="*/ 0 h 53"/>
                <a:gd name="T2" fmla="*/ 0 w 43"/>
                <a:gd name="T3" fmla="*/ 4 h 53"/>
                <a:gd name="T4" fmla="*/ 31 w 43"/>
                <a:gd name="T5" fmla="*/ 47 h 53"/>
                <a:gd name="T6" fmla="*/ 33 w 43"/>
                <a:gd name="T7" fmla="*/ 50 h 53"/>
                <a:gd name="T8" fmla="*/ 38 w 43"/>
                <a:gd name="T9" fmla="*/ 52 h 53"/>
                <a:gd name="T10" fmla="*/ 43 w 43"/>
                <a:gd name="T11" fmla="*/ 45 h 53"/>
                <a:gd name="T12" fmla="*/ 9 w 43"/>
                <a:gd name="T13" fmla="*/ 0 h 53"/>
              </a:gdLst>
              <a:ahLst/>
              <a:cxnLst>
                <a:cxn ang="0">
                  <a:pos x="T0" y="T1"/>
                </a:cxn>
                <a:cxn ang="0">
                  <a:pos x="T2" y="T3"/>
                </a:cxn>
                <a:cxn ang="0">
                  <a:pos x="T4" y="T5"/>
                </a:cxn>
                <a:cxn ang="0">
                  <a:pos x="T6" y="T7"/>
                </a:cxn>
                <a:cxn ang="0">
                  <a:pos x="T8" y="T9"/>
                </a:cxn>
                <a:cxn ang="0">
                  <a:pos x="T10" y="T11"/>
                </a:cxn>
                <a:cxn ang="0">
                  <a:pos x="T12" y="T13"/>
                </a:cxn>
              </a:cxnLst>
              <a:rect l="0" t="0" r="r" b="b"/>
              <a:pathLst>
                <a:path w="43" h="53">
                  <a:moveTo>
                    <a:pt x="9" y="0"/>
                  </a:moveTo>
                  <a:lnTo>
                    <a:pt x="0" y="4"/>
                  </a:lnTo>
                  <a:lnTo>
                    <a:pt x="31" y="47"/>
                  </a:lnTo>
                  <a:lnTo>
                    <a:pt x="33" y="50"/>
                  </a:lnTo>
                  <a:lnTo>
                    <a:pt x="38" y="52"/>
                  </a:lnTo>
                  <a:lnTo>
                    <a:pt x="43" y="45"/>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77" name="Freeform 76"/>
            <p:cNvSpPr>
              <a:spLocks/>
            </p:cNvSpPr>
            <p:nvPr/>
          </p:nvSpPr>
          <p:spPr bwMode="auto">
            <a:xfrm>
              <a:off x="2690" y="334"/>
              <a:ext cx="67" cy="48"/>
            </a:xfrm>
            <a:custGeom>
              <a:avLst/>
              <a:gdLst>
                <a:gd name="T0" fmla="*/ 4 w 67"/>
                <a:gd name="T1" fmla="*/ 0 h 48"/>
                <a:gd name="T2" fmla="*/ 0 w 67"/>
                <a:gd name="T3" fmla="*/ 7 h 48"/>
                <a:gd name="T4" fmla="*/ 4 w 67"/>
                <a:gd name="T5" fmla="*/ 12 h 48"/>
                <a:gd name="T6" fmla="*/ 62 w 67"/>
                <a:gd name="T7" fmla="*/ 47 h 48"/>
                <a:gd name="T8" fmla="*/ 67 w 67"/>
                <a:gd name="T9" fmla="*/ 38 h 48"/>
                <a:gd name="T10" fmla="*/ 4 w 67"/>
                <a:gd name="T11" fmla="*/ 0 h 48"/>
              </a:gdLst>
              <a:ahLst/>
              <a:cxnLst>
                <a:cxn ang="0">
                  <a:pos x="T0" y="T1"/>
                </a:cxn>
                <a:cxn ang="0">
                  <a:pos x="T2" y="T3"/>
                </a:cxn>
                <a:cxn ang="0">
                  <a:pos x="T4" y="T5"/>
                </a:cxn>
                <a:cxn ang="0">
                  <a:pos x="T6" y="T7"/>
                </a:cxn>
                <a:cxn ang="0">
                  <a:pos x="T8" y="T9"/>
                </a:cxn>
                <a:cxn ang="0">
                  <a:pos x="T10" y="T11"/>
                </a:cxn>
              </a:cxnLst>
              <a:rect l="0" t="0" r="r" b="b"/>
              <a:pathLst>
                <a:path w="67" h="48">
                  <a:moveTo>
                    <a:pt x="4" y="0"/>
                  </a:moveTo>
                  <a:lnTo>
                    <a:pt x="0" y="7"/>
                  </a:lnTo>
                  <a:lnTo>
                    <a:pt x="4" y="12"/>
                  </a:lnTo>
                  <a:lnTo>
                    <a:pt x="62" y="47"/>
                  </a:lnTo>
                  <a:lnTo>
                    <a:pt x="67" y="38"/>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78" name="Freeform 77"/>
            <p:cNvSpPr>
              <a:spLocks/>
            </p:cNvSpPr>
            <p:nvPr/>
          </p:nvSpPr>
          <p:spPr bwMode="auto">
            <a:xfrm>
              <a:off x="2695" y="336"/>
              <a:ext cx="50" cy="38"/>
            </a:xfrm>
            <a:custGeom>
              <a:avLst/>
              <a:gdLst>
                <a:gd name="T0" fmla="*/ 4 w 50"/>
                <a:gd name="T1" fmla="*/ 0 h 38"/>
                <a:gd name="T2" fmla="*/ 0 w 50"/>
                <a:gd name="T3" fmla="*/ 9 h 38"/>
                <a:gd name="T4" fmla="*/ 40 w 50"/>
                <a:gd name="T5" fmla="*/ 38 h 38"/>
                <a:gd name="T6" fmla="*/ 48 w 50"/>
                <a:gd name="T7" fmla="*/ 38 h 38"/>
                <a:gd name="T8" fmla="*/ 50 w 50"/>
                <a:gd name="T9" fmla="*/ 33 h 38"/>
                <a:gd name="T10" fmla="*/ 4 w 50"/>
                <a:gd name="T11" fmla="*/ 0 h 38"/>
              </a:gdLst>
              <a:ahLst/>
              <a:cxnLst>
                <a:cxn ang="0">
                  <a:pos x="T0" y="T1"/>
                </a:cxn>
                <a:cxn ang="0">
                  <a:pos x="T2" y="T3"/>
                </a:cxn>
                <a:cxn ang="0">
                  <a:pos x="T4" y="T5"/>
                </a:cxn>
                <a:cxn ang="0">
                  <a:pos x="T6" y="T7"/>
                </a:cxn>
                <a:cxn ang="0">
                  <a:pos x="T8" y="T9"/>
                </a:cxn>
                <a:cxn ang="0">
                  <a:pos x="T10" y="T11"/>
                </a:cxn>
              </a:cxnLst>
              <a:rect l="0" t="0" r="r" b="b"/>
              <a:pathLst>
                <a:path w="50" h="38">
                  <a:moveTo>
                    <a:pt x="4" y="0"/>
                  </a:moveTo>
                  <a:lnTo>
                    <a:pt x="0" y="9"/>
                  </a:lnTo>
                  <a:lnTo>
                    <a:pt x="40" y="38"/>
                  </a:lnTo>
                  <a:lnTo>
                    <a:pt x="48" y="38"/>
                  </a:lnTo>
                  <a:lnTo>
                    <a:pt x="50" y="33"/>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79" name="Freeform 78"/>
            <p:cNvSpPr>
              <a:spLocks/>
            </p:cNvSpPr>
            <p:nvPr/>
          </p:nvSpPr>
          <p:spPr bwMode="auto">
            <a:xfrm>
              <a:off x="2673" y="353"/>
              <a:ext cx="65" cy="21"/>
            </a:xfrm>
            <a:custGeom>
              <a:avLst/>
              <a:gdLst>
                <a:gd name="T0" fmla="*/ 2 w 65"/>
                <a:gd name="T1" fmla="*/ 0 h 21"/>
                <a:gd name="T2" fmla="*/ 0 w 65"/>
                <a:gd name="T3" fmla="*/ 7 h 21"/>
                <a:gd name="T4" fmla="*/ 4 w 65"/>
                <a:gd name="T5" fmla="*/ 9 h 21"/>
                <a:gd name="T6" fmla="*/ 7 w 65"/>
                <a:gd name="T7" fmla="*/ 9 h 21"/>
                <a:gd name="T8" fmla="*/ 64 w 65"/>
                <a:gd name="T9" fmla="*/ 21 h 21"/>
                <a:gd name="T10" fmla="*/ 64 w 65"/>
                <a:gd name="T11" fmla="*/ 12 h 21"/>
                <a:gd name="T12" fmla="*/ 2 w 65"/>
                <a:gd name="T13" fmla="*/ 0 h 21"/>
              </a:gdLst>
              <a:ahLst/>
              <a:cxnLst>
                <a:cxn ang="0">
                  <a:pos x="T0" y="T1"/>
                </a:cxn>
                <a:cxn ang="0">
                  <a:pos x="T2" y="T3"/>
                </a:cxn>
                <a:cxn ang="0">
                  <a:pos x="T4" y="T5"/>
                </a:cxn>
                <a:cxn ang="0">
                  <a:pos x="T6" y="T7"/>
                </a:cxn>
                <a:cxn ang="0">
                  <a:pos x="T8" y="T9"/>
                </a:cxn>
                <a:cxn ang="0">
                  <a:pos x="T10" y="T11"/>
                </a:cxn>
                <a:cxn ang="0">
                  <a:pos x="T12" y="T13"/>
                </a:cxn>
              </a:cxnLst>
              <a:rect l="0" t="0" r="r" b="b"/>
              <a:pathLst>
                <a:path w="65" h="21">
                  <a:moveTo>
                    <a:pt x="2" y="0"/>
                  </a:moveTo>
                  <a:lnTo>
                    <a:pt x="0" y="7"/>
                  </a:lnTo>
                  <a:lnTo>
                    <a:pt x="4" y="9"/>
                  </a:lnTo>
                  <a:lnTo>
                    <a:pt x="7" y="9"/>
                  </a:lnTo>
                  <a:lnTo>
                    <a:pt x="64" y="21"/>
                  </a:lnTo>
                  <a:lnTo>
                    <a:pt x="64" y="12"/>
                  </a:lnTo>
                  <a:lnTo>
                    <a:pt x="2"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80" name="Freeform 79"/>
            <p:cNvSpPr>
              <a:spLocks/>
            </p:cNvSpPr>
            <p:nvPr/>
          </p:nvSpPr>
          <p:spPr bwMode="auto">
            <a:xfrm>
              <a:off x="2678" y="353"/>
              <a:ext cx="53" cy="31"/>
            </a:xfrm>
            <a:custGeom>
              <a:avLst/>
              <a:gdLst>
                <a:gd name="T0" fmla="*/ 4 w 53"/>
                <a:gd name="T1" fmla="*/ 0 h 31"/>
                <a:gd name="T2" fmla="*/ 0 w 53"/>
                <a:gd name="T3" fmla="*/ 9 h 31"/>
                <a:gd name="T4" fmla="*/ 47 w 53"/>
                <a:gd name="T5" fmla="*/ 31 h 31"/>
                <a:gd name="T6" fmla="*/ 52 w 53"/>
                <a:gd name="T7" fmla="*/ 21 h 31"/>
                <a:gd name="T8" fmla="*/ 4 w 53"/>
                <a:gd name="T9" fmla="*/ 0 h 31"/>
              </a:gdLst>
              <a:ahLst/>
              <a:cxnLst>
                <a:cxn ang="0">
                  <a:pos x="T0" y="T1"/>
                </a:cxn>
                <a:cxn ang="0">
                  <a:pos x="T2" y="T3"/>
                </a:cxn>
                <a:cxn ang="0">
                  <a:pos x="T4" y="T5"/>
                </a:cxn>
                <a:cxn ang="0">
                  <a:pos x="T6" y="T7"/>
                </a:cxn>
                <a:cxn ang="0">
                  <a:pos x="T8" y="T9"/>
                </a:cxn>
              </a:cxnLst>
              <a:rect l="0" t="0" r="r" b="b"/>
              <a:pathLst>
                <a:path w="53" h="31">
                  <a:moveTo>
                    <a:pt x="4" y="0"/>
                  </a:moveTo>
                  <a:lnTo>
                    <a:pt x="0" y="9"/>
                  </a:lnTo>
                  <a:lnTo>
                    <a:pt x="47" y="31"/>
                  </a:lnTo>
                  <a:lnTo>
                    <a:pt x="52" y="21"/>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81" name="Freeform 80"/>
            <p:cNvSpPr>
              <a:spLocks/>
            </p:cNvSpPr>
            <p:nvPr/>
          </p:nvSpPr>
          <p:spPr bwMode="auto">
            <a:xfrm>
              <a:off x="1353" y="139"/>
              <a:ext cx="60" cy="111"/>
            </a:xfrm>
            <a:custGeom>
              <a:avLst/>
              <a:gdLst>
                <a:gd name="T0" fmla="*/ 50 w 60"/>
                <a:gd name="T1" fmla="*/ 0 h 111"/>
                <a:gd name="T2" fmla="*/ 0 w 60"/>
                <a:gd name="T3" fmla="*/ 105 h 111"/>
                <a:gd name="T4" fmla="*/ 9 w 60"/>
                <a:gd name="T5" fmla="*/ 110 h 111"/>
                <a:gd name="T6" fmla="*/ 57 w 60"/>
                <a:gd name="T7" fmla="*/ 9 h 111"/>
                <a:gd name="T8" fmla="*/ 60 w 60"/>
                <a:gd name="T9" fmla="*/ 4 h 111"/>
                <a:gd name="T10" fmla="*/ 50 w 60"/>
                <a:gd name="T11" fmla="*/ 0 h 111"/>
              </a:gdLst>
              <a:ahLst/>
              <a:cxnLst>
                <a:cxn ang="0">
                  <a:pos x="T0" y="T1"/>
                </a:cxn>
                <a:cxn ang="0">
                  <a:pos x="T2" y="T3"/>
                </a:cxn>
                <a:cxn ang="0">
                  <a:pos x="T4" y="T5"/>
                </a:cxn>
                <a:cxn ang="0">
                  <a:pos x="T6" y="T7"/>
                </a:cxn>
                <a:cxn ang="0">
                  <a:pos x="T8" y="T9"/>
                </a:cxn>
                <a:cxn ang="0">
                  <a:pos x="T10" y="T11"/>
                </a:cxn>
              </a:cxnLst>
              <a:rect l="0" t="0" r="r" b="b"/>
              <a:pathLst>
                <a:path w="60" h="111">
                  <a:moveTo>
                    <a:pt x="50" y="0"/>
                  </a:moveTo>
                  <a:lnTo>
                    <a:pt x="0" y="105"/>
                  </a:lnTo>
                  <a:lnTo>
                    <a:pt x="9" y="110"/>
                  </a:lnTo>
                  <a:lnTo>
                    <a:pt x="57" y="9"/>
                  </a:lnTo>
                  <a:lnTo>
                    <a:pt x="60" y="4"/>
                  </a:lnTo>
                  <a:lnTo>
                    <a:pt x="50"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82" name="Freeform 81"/>
            <p:cNvSpPr>
              <a:spLocks/>
            </p:cNvSpPr>
            <p:nvPr/>
          </p:nvSpPr>
          <p:spPr bwMode="auto">
            <a:xfrm>
              <a:off x="1370" y="144"/>
              <a:ext cx="41" cy="98"/>
            </a:xfrm>
            <a:custGeom>
              <a:avLst/>
              <a:gdLst>
                <a:gd name="T0" fmla="*/ 31 w 41"/>
                <a:gd name="T1" fmla="*/ 0 h 98"/>
                <a:gd name="T2" fmla="*/ 0 w 41"/>
                <a:gd name="T3" fmla="*/ 96 h 98"/>
                <a:gd name="T4" fmla="*/ 2 w 41"/>
                <a:gd name="T5" fmla="*/ 98 h 98"/>
                <a:gd name="T6" fmla="*/ 7 w 41"/>
                <a:gd name="T7" fmla="*/ 98 h 98"/>
                <a:gd name="T8" fmla="*/ 11 w 41"/>
                <a:gd name="T9" fmla="*/ 96 h 98"/>
                <a:gd name="T10" fmla="*/ 40 w 41"/>
                <a:gd name="T11" fmla="*/ 4 h 98"/>
                <a:gd name="T12" fmla="*/ 31 w 41"/>
                <a:gd name="T13" fmla="*/ 0 h 98"/>
              </a:gdLst>
              <a:ahLst/>
              <a:cxnLst>
                <a:cxn ang="0">
                  <a:pos x="T0" y="T1"/>
                </a:cxn>
                <a:cxn ang="0">
                  <a:pos x="T2" y="T3"/>
                </a:cxn>
                <a:cxn ang="0">
                  <a:pos x="T4" y="T5"/>
                </a:cxn>
                <a:cxn ang="0">
                  <a:pos x="T6" y="T7"/>
                </a:cxn>
                <a:cxn ang="0">
                  <a:pos x="T8" y="T9"/>
                </a:cxn>
                <a:cxn ang="0">
                  <a:pos x="T10" y="T11"/>
                </a:cxn>
                <a:cxn ang="0">
                  <a:pos x="T12" y="T13"/>
                </a:cxn>
              </a:cxnLst>
              <a:rect l="0" t="0" r="r" b="b"/>
              <a:pathLst>
                <a:path w="41" h="98">
                  <a:moveTo>
                    <a:pt x="31" y="0"/>
                  </a:moveTo>
                  <a:lnTo>
                    <a:pt x="0" y="96"/>
                  </a:lnTo>
                  <a:lnTo>
                    <a:pt x="2" y="98"/>
                  </a:lnTo>
                  <a:lnTo>
                    <a:pt x="7" y="98"/>
                  </a:lnTo>
                  <a:lnTo>
                    <a:pt x="11" y="96"/>
                  </a:lnTo>
                  <a:lnTo>
                    <a:pt x="40" y="4"/>
                  </a:lnTo>
                  <a:lnTo>
                    <a:pt x="31"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83" name="Freeform 82"/>
            <p:cNvSpPr>
              <a:spLocks/>
            </p:cNvSpPr>
            <p:nvPr/>
          </p:nvSpPr>
          <p:spPr bwMode="auto">
            <a:xfrm>
              <a:off x="1378" y="233"/>
              <a:ext cx="43" cy="20"/>
            </a:xfrm>
            <a:custGeom>
              <a:avLst/>
              <a:gdLst>
                <a:gd name="T0" fmla="*/ 0 w 43"/>
                <a:gd name="T1" fmla="*/ 4 h 20"/>
                <a:gd name="T2" fmla="*/ 43 w 43"/>
                <a:gd name="T3" fmla="*/ 4 h 20"/>
              </a:gdLst>
              <a:ahLst/>
              <a:cxnLst>
                <a:cxn ang="0">
                  <a:pos x="T0" y="T1"/>
                </a:cxn>
                <a:cxn ang="0">
                  <a:pos x="T2" y="T3"/>
                </a:cxn>
              </a:cxnLst>
              <a:rect l="0" t="0" r="r" b="b"/>
              <a:pathLst>
                <a:path w="43" h="20">
                  <a:moveTo>
                    <a:pt x="0" y="4"/>
                  </a:moveTo>
                  <a:lnTo>
                    <a:pt x="43" y="4"/>
                  </a:lnTo>
                </a:path>
              </a:pathLst>
            </a:custGeom>
            <a:noFill/>
            <a:ln w="7366">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AU"/>
            </a:p>
          </p:txBody>
        </p:sp>
        <p:sp>
          <p:nvSpPr>
            <p:cNvPr id="84" name="Freeform 83"/>
            <p:cNvSpPr>
              <a:spLocks/>
            </p:cNvSpPr>
            <p:nvPr/>
          </p:nvSpPr>
          <p:spPr bwMode="auto">
            <a:xfrm>
              <a:off x="1358" y="233"/>
              <a:ext cx="58" cy="20"/>
            </a:xfrm>
            <a:custGeom>
              <a:avLst/>
              <a:gdLst>
                <a:gd name="T0" fmla="*/ 57 w 58"/>
                <a:gd name="T1" fmla="*/ 0 h 20"/>
                <a:gd name="T2" fmla="*/ 7 w 58"/>
                <a:gd name="T3" fmla="*/ 9 h 20"/>
                <a:gd name="T4" fmla="*/ 4 w 58"/>
                <a:gd name="T5" fmla="*/ 9 h 20"/>
                <a:gd name="T6" fmla="*/ 0 w 58"/>
                <a:gd name="T7" fmla="*/ 14 h 20"/>
                <a:gd name="T8" fmla="*/ 2 w 58"/>
                <a:gd name="T9" fmla="*/ 19 h 20"/>
                <a:gd name="T10" fmla="*/ 57 w 58"/>
                <a:gd name="T11" fmla="*/ 9 h 20"/>
                <a:gd name="T12" fmla="*/ 57 w 58"/>
                <a:gd name="T13" fmla="*/ 0 h 20"/>
              </a:gdLst>
              <a:ahLst/>
              <a:cxnLst>
                <a:cxn ang="0">
                  <a:pos x="T0" y="T1"/>
                </a:cxn>
                <a:cxn ang="0">
                  <a:pos x="T2" y="T3"/>
                </a:cxn>
                <a:cxn ang="0">
                  <a:pos x="T4" y="T5"/>
                </a:cxn>
                <a:cxn ang="0">
                  <a:pos x="T6" y="T7"/>
                </a:cxn>
                <a:cxn ang="0">
                  <a:pos x="T8" y="T9"/>
                </a:cxn>
                <a:cxn ang="0">
                  <a:pos x="T10" y="T11"/>
                </a:cxn>
                <a:cxn ang="0">
                  <a:pos x="T12" y="T13"/>
                </a:cxn>
              </a:cxnLst>
              <a:rect l="0" t="0" r="r" b="b"/>
              <a:pathLst>
                <a:path w="58" h="20">
                  <a:moveTo>
                    <a:pt x="57" y="0"/>
                  </a:moveTo>
                  <a:lnTo>
                    <a:pt x="7" y="9"/>
                  </a:lnTo>
                  <a:lnTo>
                    <a:pt x="4" y="9"/>
                  </a:lnTo>
                  <a:lnTo>
                    <a:pt x="0" y="14"/>
                  </a:lnTo>
                  <a:lnTo>
                    <a:pt x="2" y="19"/>
                  </a:lnTo>
                  <a:lnTo>
                    <a:pt x="57" y="9"/>
                  </a:lnTo>
                  <a:lnTo>
                    <a:pt x="5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85" name="Freeform 84"/>
            <p:cNvSpPr>
              <a:spLocks/>
            </p:cNvSpPr>
            <p:nvPr/>
          </p:nvSpPr>
          <p:spPr bwMode="auto">
            <a:xfrm>
              <a:off x="1363" y="202"/>
              <a:ext cx="60" cy="50"/>
            </a:xfrm>
            <a:custGeom>
              <a:avLst/>
              <a:gdLst>
                <a:gd name="T0" fmla="*/ 55 w 60"/>
                <a:gd name="T1" fmla="*/ 0 h 50"/>
                <a:gd name="T2" fmla="*/ 50 w 60"/>
                <a:gd name="T3" fmla="*/ 2 h 50"/>
                <a:gd name="T4" fmla="*/ 0 w 60"/>
                <a:gd name="T5" fmla="*/ 40 h 50"/>
                <a:gd name="T6" fmla="*/ 4 w 60"/>
                <a:gd name="T7" fmla="*/ 50 h 50"/>
                <a:gd name="T8" fmla="*/ 60 w 60"/>
                <a:gd name="T9" fmla="*/ 7 h 50"/>
                <a:gd name="T10" fmla="*/ 55 w 60"/>
                <a:gd name="T11" fmla="*/ 0 h 50"/>
              </a:gdLst>
              <a:ahLst/>
              <a:cxnLst>
                <a:cxn ang="0">
                  <a:pos x="T0" y="T1"/>
                </a:cxn>
                <a:cxn ang="0">
                  <a:pos x="T2" y="T3"/>
                </a:cxn>
                <a:cxn ang="0">
                  <a:pos x="T4" y="T5"/>
                </a:cxn>
                <a:cxn ang="0">
                  <a:pos x="T6" y="T7"/>
                </a:cxn>
                <a:cxn ang="0">
                  <a:pos x="T8" y="T9"/>
                </a:cxn>
                <a:cxn ang="0">
                  <a:pos x="T10" y="T11"/>
                </a:cxn>
              </a:cxnLst>
              <a:rect l="0" t="0" r="r" b="b"/>
              <a:pathLst>
                <a:path w="60" h="50">
                  <a:moveTo>
                    <a:pt x="55" y="0"/>
                  </a:moveTo>
                  <a:lnTo>
                    <a:pt x="50" y="2"/>
                  </a:lnTo>
                  <a:lnTo>
                    <a:pt x="0" y="40"/>
                  </a:lnTo>
                  <a:lnTo>
                    <a:pt x="4" y="50"/>
                  </a:lnTo>
                  <a:lnTo>
                    <a:pt x="60" y="7"/>
                  </a:lnTo>
                  <a:lnTo>
                    <a:pt x="55"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86" name="Freeform 85"/>
            <p:cNvSpPr>
              <a:spLocks/>
            </p:cNvSpPr>
            <p:nvPr/>
          </p:nvSpPr>
          <p:spPr bwMode="auto">
            <a:xfrm>
              <a:off x="1349" y="204"/>
              <a:ext cx="69" cy="46"/>
            </a:xfrm>
            <a:custGeom>
              <a:avLst/>
              <a:gdLst>
                <a:gd name="T0" fmla="*/ 64 w 69"/>
                <a:gd name="T1" fmla="*/ 0 h 46"/>
                <a:gd name="T2" fmla="*/ 2 w 69"/>
                <a:gd name="T3" fmla="*/ 33 h 46"/>
                <a:gd name="T4" fmla="*/ 0 w 69"/>
                <a:gd name="T5" fmla="*/ 38 h 46"/>
                <a:gd name="T6" fmla="*/ 0 w 69"/>
                <a:gd name="T7" fmla="*/ 43 h 46"/>
                <a:gd name="T8" fmla="*/ 2 w 69"/>
                <a:gd name="T9" fmla="*/ 45 h 46"/>
                <a:gd name="T10" fmla="*/ 69 w 69"/>
                <a:gd name="T11" fmla="*/ 9 h 46"/>
                <a:gd name="T12" fmla="*/ 64 w 69"/>
                <a:gd name="T13" fmla="*/ 0 h 46"/>
              </a:gdLst>
              <a:ahLst/>
              <a:cxnLst>
                <a:cxn ang="0">
                  <a:pos x="T0" y="T1"/>
                </a:cxn>
                <a:cxn ang="0">
                  <a:pos x="T2" y="T3"/>
                </a:cxn>
                <a:cxn ang="0">
                  <a:pos x="T4" y="T5"/>
                </a:cxn>
                <a:cxn ang="0">
                  <a:pos x="T6" y="T7"/>
                </a:cxn>
                <a:cxn ang="0">
                  <a:pos x="T8" y="T9"/>
                </a:cxn>
                <a:cxn ang="0">
                  <a:pos x="T10" y="T11"/>
                </a:cxn>
                <a:cxn ang="0">
                  <a:pos x="T12" y="T13"/>
                </a:cxn>
              </a:cxnLst>
              <a:rect l="0" t="0" r="r" b="b"/>
              <a:pathLst>
                <a:path w="69" h="46">
                  <a:moveTo>
                    <a:pt x="64" y="0"/>
                  </a:moveTo>
                  <a:lnTo>
                    <a:pt x="2" y="33"/>
                  </a:lnTo>
                  <a:lnTo>
                    <a:pt x="0" y="38"/>
                  </a:lnTo>
                  <a:lnTo>
                    <a:pt x="0" y="43"/>
                  </a:lnTo>
                  <a:lnTo>
                    <a:pt x="2" y="45"/>
                  </a:lnTo>
                  <a:lnTo>
                    <a:pt x="69" y="9"/>
                  </a:lnTo>
                  <a:lnTo>
                    <a:pt x="6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87" name="Freeform 86"/>
            <p:cNvSpPr>
              <a:spLocks/>
            </p:cNvSpPr>
            <p:nvPr/>
          </p:nvSpPr>
          <p:spPr bwMode="auto">
            <a:xfrm>
              <a:off x="1349" y="175"/>
              <a:ext cx="20" cy="67"/>
            </a:xfrm>
            <a:custGeom>
              <a:avLst/>
              <a:gdLst>
                <a:gd name="T0" fmla="*/ 16 w 20"/>
                <a:gd name="T1" fmla="*/ 0 h 67"/>
                <a:gd name="T2" fmla="*/ 7 w 20"/>
                <a:gd name="T3" fmla="*/ 0 h 67"/>
                <a:gd name="T4" fmla="*/ 0 w 20"/>
                <a:gd name="T5" fmla="*/ 67 h 67"/>
                <a:gd name="T6" fmla="*/ 9 w 20"/>
                <a:gd name="T7" fmla="*/ 67 h 67"/>
                <a:gd name="T8" fmla="*/ 16 w 20"/>
                <a:gd name="T9" fmla="*/ 4 h 67"/>
                <a:gd name="T10" fmla="*/ 16 w 20"/>
                <a:gd name="T11" fmla="*/ 0 h 67"/>
              </a:gdLst>
              <a:ahLst/>
              <a:cxnLst>
                <a:cxn ang="0">
                  <a:pos x="T0" y="T1"/>
                </a:cxn>
                <a:cxn ang="0">
                  <a:pos x="T2" y="T3"/>
                </a:cxn>
                <a:cxn ang="0">
                  <a:pos x="T4" y="T5"/>
                </a:cxn>
                <a:cxn ang="0">
                  <a:pos x="T6" y="T7"/>
                </a:cxn>
                <a:cxn ang="0">
                  <a:pos x="T8" y="T9"/>
                </a:cxn>
                <a:cxn ang="0">
                  <a:pos x="T10" y="T11"/>
                </a:cxn>
              </a:cxnLst>
              <a:rect l="0" t="0" r="r" b="b"/>
              <a:pathLst>
                <a:path w="20" h="67">
                  <a:moveTo>
                    <a:pt x="16" y="0"/>
                  </a:moveTo>
                  <a:lnTo>
                    <a:pt x="7" y="0"/>
                  </a:lnTo>
                  <a:lnTo>
                    <a:pt x="0" y="67"/>
                  </a:lnTo>
                  <a:lnTo>
                    <a:pt x="9" y="67"/>
                  </a:lnTo>
                  <a:lnTo>
                    <a:pt x="16" y="4"/>
                  </a:lnTo>
                  <a:lnTo>
                    <a:pt x="16"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88" name="Freeform 87"/>
            <p:cNvSpPr>
              <a:spLocks/>
            </p:cNvSpPr>
            <p:nvPr/>
          </p:nvSpPr>
          <p:spPr bwMode="auto">
            <a:xfrm>
              <a:off x="1356" y="180"/>
              <a:ext cx="20" cy="74"/>
            </a:xfrm>
            <a:custGeom>
              <a:avLst/>
              <a:gdLst>
                <a:gd name="T0" fmla="*/ 9 w 20"/>
                <a:gd name="T1" fmla="*/ 0 h 74"/>
                <a:gd name="T2" fmla="*/ 0 w 20"/>
                <a:gd name="T3" fmla="*/ 0 h 74"/>
                <a:gd name="T4" fmla="*/ 4 w 20"/>
                <a:gd name="T5" fmla="*/ 67 h 74"/>
                <a:gd name="T6" fmla="*/ 4 w 20"/>
                <a:gd name="T7" fmla="*/ 69 h 74"/>
                <a:gd name="T8" fmla="*/ 7 w 20"/>
                <a:gd name="T9" fmla="*/ 74 h 74"/>
                <a:gd name="T10" fmla="*/ 14 w 20"/>
                <a:gd name="T11" fmla="*/ 71 h 74"/>
                <a:gd name="T12" fmla="*/ 9 w 20"/>
                <a:gd name="T13" fmla="*/ 0 h 74"/>
              </a:gdLst>
              <a:ahLst/>
              <a:cxnLst>
                <a:cxn ang="0">
                  <a:pos x="T0" y="T1"/>
                </a:cxn>
                <a:cxn ang="0">
                  <a:pos x="T2" y="T3"/>
                </a:cxn>
                <a:cxn ang="0">
                  <a:pos x="T4" y="T5"/>
                </a:cxn>
                <a:cxn ang="0">
                  <a:pos x="T6" y="T7"/>
                </a:cxn>
                <a:cxn ang="0">
                  <a:pos x="T8" y="T9"/>
                </a:cxn>
                <a:cxn ang="0">
                  <a:pos x="T10" y="T11"/>
                </a:cxn>
                <a:cxn ang="0">
                  <a:pos x="T12" y="T13"/>
                </a:cxn>
              </a:cxnLst>
              <a:rect l="0" t="0" r="r" b="b"/>
              <a:pathLst>
                <a:path w="20" h="74">
                  <a:moveTo>
                    <a:pt x="9" y="0"/>
                  </a:moveTo>
                  <a:lnTo>
                    <a:pt x="0" y="0"/>
                  </a:lnTo>
                  <a:lnTo>
                    <a:pt x="4" y="67"/>
                  </a:lnTo>
                  <a:lnTo>
                    <a:pt x="4" y="69"/>
                  </a:lnTo>
                  <a:lnTo>
                    <a:pt x="7" y="74"/>
                  </a:lnTo>
                  <a:lnTo>
                    <a:pt x="14" y="71"/>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89" name="Freeform 88"/>
            <p:cNvSpPr>
              <a:spLocks/>
            </p:cNvSpPr>
            <p:nvPr/>
          </p:nvSpPr>
          <p:spPr bwMode="auto">
            <a:xfrm>
              <a:off x="1320" y="166"/>
              <a:ext cx="50" cy="84"/>
            </a:xfrm>
            <a:custGeom>
              <a:avLst/>
              <a:gdLst>
                <a:gd name="T0" fmla="*/ 9 w 50"/>
                <a:gd name="T1" fmla="*/ 0 h 84"/>
                <a:gd name="T2" fmla="*/ 0 w 50"/>
                <a:gd name="T3" fmla="*/ 4 h 84"/>
                <a:gd name="T4" fmla="*/ 2 w 50"/>
                <a:gd name="T5" fmla="*/ 9 h 84"/>
                <a:gd name="T6" fmla="*/ 40 w 50"/>
                <a:gd name="T7" fmla="*/ 84 h 84"/>
                <a:gd name="T8" fmla="*/ 50 w 50"/>
                <a:gd name="T9" fmla="*/ 79 h 84"/>
                <a:gd name="T10" fmla="*/ 9 w 50"/>
                <a:gd name="T11" fmla="*/ 0 h 84"/>
              </a:gdLst>
              <a:ahLst/>
              <a:cxnLst>
                <a:cxn ang="0">
                  <a:pos x="T0" y="T1"/>
                </a:cxn>
                <a:cxn ang="0">
                  <a:pos x="T2" y="T3"/>
                </a:cxn>
                <a:cxn ang="0">
                  <a:pos x="T4" y="T5"/>
                </a:cxn>
                <a:cxn ang="0">
                  <a:pos x="T6" y="T7"/>
                </a:cxn>
                <a:cxn ang="0">
                  <a:pos x="T8" y="T9"/>
                </a:cxn>
                <a:cxn ang="0">
                  <a:pos x="T10" y="T11"/>
                </a:cxn>
              </a:cxnLst>
              <a:rect l="0" t="0" r="r" b="b"/>
              <a:pathLst>
                <a:path w="50" h="84">
                  <a:moveTo>
                    <a:pt x="9" y="0"/>
                  </a:moveTo>
                  <a:lnTo>
                    <a:pt x="0" y="4"/>
                  </a:lnTo>
                  <a:lnTo>
                    <a:pt x="2" y="9"/>
                  </a:lnTo>
                  <a:lnTo>
                    <a:pt x="40" y="84"/>
                  </a:lnTo>
                  <a:lnTo>
                    <a:pt x="50" y="79"/>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90" name="Freeform 89"/>
            <p:cNvSpPr>
              <a:spLocks/>
            </p:cNvSpPr>
            <p:nvPr/>
          </p:nvSpPr>
          <p:spPr bwMode="auto">
            <a:xfrm>
              <a:off x="1322" y="170"/>
              <a:ext cx="39" cy="84"/>
            </a:xfrm>
            <a:custGeom>
              <a:avLst/>
              <a:gdLst>
                <a:gd name="T0" fmla="*/ 9 w 39"/>
                <a:gd name="T1" fmla="*/ 0 h 84"/>
                <a:gd name="T2" fmla="*/ 0 w 39"/>
                <a:gd name="T3" fmla="*/ 4 h 84"/>
                <a:gd name="T4" fmla="*/ 26 w 39"/>
                <a:gd name="T5" fmla="*/ 79 h 84"/>
                <a:gd name="T6" fmla="*/ 31 w 39"/>
                <a:gd name="T7" fmla="*/ 83 h 84"/>
                <a:gd name="T8" fmla="*/ 38 w 39"/>
                <a:gd name="T9" fmla="*/ 79 h 84"/>
                <a:gd name="T10" fmla="*/ 9 w 39"/>
                <a:gd name="T11" fmla="*/ 0 h 84"/>
              </a:gdLst>
              <a:ahLst/>
              <a:cxnLst>
                <a:cxn ang="0">
                  <a:pos x="T0" y="T1"/>
                </a:cxn>
                <a:cxn ang="0">
                  <a:pos x="T2" y="T3"/>
                </a:cxn>
                <a:cxn ang="0">
                  <a:pos x="T4" y="T5"/>
                </a:cxn>
                <a:cxn ang="0">
                  <a:pos x="T6" y="T7"/>
                </a:cxn>
                <a:cxn ang="0">
                  <a:pos x="T8" y="T9"/>
                </a:cxn>
                <a:cxn ang="0">
                  <a:pos x="T10" y="T11"/>
                </a:cxn>
              </a:cxnLst>
              <a:rect l="0" t="0" r="r" b="b"/>
              <a:pathLst>
                <a:path w="39" h="84">
                  <a:moveTo>
                    <a:pt x="9" y="0"/>
                  </a:moveTo>
                  <a:lnTo>
                    <a:pt x="0" y="4"/>
                  </a:lnTo>
                  <a:lnTo>
                    <a:pt x="26" y="79"/>
                  </a:lnTo>
                  <a:lnTo>
                    <a:pt x="31" y="83"/>
                  </a:lnTo>
                  <a:lnTo>
                    <a:pt x="38" y="79"/>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91" name="Freeform 90"/>
            <p:cNvSpPr>
              <a:spLocks/>
            </p:cNvSpPr>
            <p:nvPr/>
          </p:nvSpPr>
          <p:spPr bwMode="auto">
            <a:xfrm>
              <a:off x="1313" y="202"/>
              <a:ext cx="45" cy="48"/>
            </a:xfrm>
            <a:custGeom>
              <a:avLst/>
              <a:gdLst>
                <a:gd name="T0" fmla="*/ 7 w 45"/>
                <a:gd name="T1" fmla="*/ 0 h 48"/>
                <a:gd name="T2" fmla="*/ 0 w 45"/>
                <a:gd name="T3" fmla="*/ 7 h 48"/>
                <a:gd name="T4" fmla="*/ 2 w 45"/>
                <a:gd name="T5" fmla="*/ 9 h 48"/>
                <a:gd name="T6" fmla="*/ 35 w 45"/>
                <a:gd name="T7" fmla="*/ 48 h 48"/>
                <a:gd name="T8" fmla="*/ 45 w 45"/>
                <a:gd name="T9" fmla="*/ 43 h 48"/>
                <a:gd name="T10" fmla="*/ 7 w 45"/>
                <a:gd name="T11" fmla="*/ 0 h 48"/>
              </a:gdLst>
              <a:ahLst/>
              <a:cxnLst>
                <a:cxn ang="0">
                  <a:pos x="T0" y="T1"/>
                </a:cxn>
                <a:cxn ang="0">
                  <a:pos x="T2" y="T3"/>
                </a:cxn>
                <a:cxn ang="0">
                  <a:pos x="T4" y="T5"/>
                </a:cxn>
                <a:cxn ang="0">
                  <a:pos x="T6" y="T7"/>
                </a:cxn>
                <a:cxn ang="0">
                  <a:pos x="T8" y="T9"/>
                </a:cxn>
                <a:cxn ang="0">
                  <a:pos x="T10" y="T11"/>
                </a:cxn>
              </a:cxnLst>
              <a:rect l="0" t="0" r="r" b="b"/>
              <a:pathLst>
                <a:path w="45" h="48">
                  <a:moveTo>
                    <a:pt x="7" y="0"/>
                  </a:moveTo>
                  <a:lnTo>
                    <a:pt x="0" y="7"/>
                  </a:lnTo>
                  <a:lnTo>
                    <a:pt x="2" y="9"/>
                  </a:lnTo>
                  <a:lnTo>
                    <a:pt x="35" y="48"/>
                  </a:lnTo>
                  <a:lnTo>
                    <a:pt x="45" y="43"/>
                  </a:lnTo>
                  <a:lnTo>
                    <a:pt x="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92" name="Freeform 91"/>
            <p:cNvSpPr>
              <a:spLocks/>
            </p:cNvSpPr>
            <p:nvPr/>
          </p:nvSpPr>
          <p:spPr bwMode="auto">
            <a:xfrm>
              <a:off x="1315" y="206"/>
              <a:ext cx="41" cy="48"/>
            </a:xfrm>
            <a:custGeom>
              <a:avLst/>
              <a:gdLst>
                <a:gd name="T0" fmla="*/ 9 w 41"/>
                <a:gd name="T1" fmla="*/ 0 h 48"/>
                <a:gd name="T2" fmla="*/ 0 w 41"/>
                <a:gd name="T3" fmla="*/ 4 h 48"/>
                <a:gd name="T4" fmla="*/ 28 w 41"/>
                <a:gd name="T5" fmla="*/ 43 h 48"/>
                <a:gd name="T6" fmla="*/ 31 w 41"/>
                <a:gd name="T7" fmla="*/ 45 h 48"/>
                <a:gd name="T8" fmla="*/ 36 w 41"/>
                <a:gd name="T9" fmla="*/ 47 h 48"/>
                <a:gd name="T10" fmla="*/ 40 w 41"/>
                <a:gd name="T11" fmla="*/ 40 h 48"/>
                <a:gd name="T12" fmla="*/ 9 w 41"/>
                <a:gd name="T13" fmla="*/ 0 h 48"/>
              </a:gdLst>
              <a:ahLst/>
              <a:cxnLst>
                <a:cxn ang="0">
                  <a:pos x="T0" y="T1"/>
                </a:cxn>
                <a:cxn ang="0">
                  <a:pos x="T2" y="T3"/>
                </a:cxn>
                <a:cxn ang="0">
                  <a:pos x="T4" y="T5"/>
                </a:cxn>
                <a:cxn ang="0">
                  <a:pos x="T6" y="T7"/>
                </a:cxn>
                <a:cxn ang="0">
                  <a:pos x="T8" y="T9"/>
                </a:cxn>
                <a:cxn ang="0">
                  <a:pos x="T10" y="T11"/>
                </a:cxn>
                <a:cxn ang="0">
                  <a:pos x="T12" y="T13"/>
                </a:cxn>
              </a:cxnLst>
              <a:rect l="0" t="0" r="r" b="b"/>
              <a:pathLst>
                <a:path w="41" h="48">
                  <a:moveTo>
                    <a:pt x="9" y="0"/>
                  </a:moveTo>
                  <a:lnTo>
                    <a:pt x="0" y="4"/>
                  </a:lnTo>
                  <a:lnTo>
                    <a:pt x="28" y="43"/>
                  </a:lnTo>
                  <a:lnTo>
                    <a:pt x="31" y="45"/>
                  </a:lnTo>
                  <a:lnTo>
                    <a:pt x="36" y="47"/>
                  </a:lnTo>
                  <a:lnTo>
                    <a:pt x="40" y="40"/>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93" name="Freeform 92"/>
            <p:cNvSpPr>
              <a:spLocks/>
            </p:cNvSpPr>
            <p:nvPr/>
          </p:nvSpPr>
          <p:spPr bwMode="auto">
            <a:xfrm>
              <a:off x="1286" y="206"/>
              <a:ext cx="65" cy="46"/>
            </a:xfrm>
            <a:custGeom>
              <a:avLst/>
              <a:gdLst>
                <a:gd name="T0" fmla="*/ 4 w 65"/>
                <a:gd name="T1" fmla="*/ 0 h 46"/>
                <a:gd name="T2" fmla="*/ 0 w 65"/>
                <a:gd name="T3" fmla="*/ 7 h 46"/>
                <a:gd name="T4" fmla="*/ 4 w 65"/>
                <a:gd name="T5" fmla="*/ 12 h 46"/>
                <a:gd name="T6" fmla="*/ 60 w 65"/>
                <a:gd name="T7" fmla="*/ 45 h 46"/>
                <a:gd name="T8" fmla="*/ 64 w 65"/>
                <a:gd name="T9" fmla="*/ 36 h 46"/>
                <a:gd name="T10" fmla="*/ 4 w 65"/>
                <a:gd name="T11" fmla="*/ 0 h 46"/>
              </a:gdLst>
              <a:ahLst/>
              <a:cxnLst>
                <a:cxn ang="0">
                  <a:pos x="T0" y="T1"/>
                </a:cxn>
                <a:cxn ang="0">
                  <a:pos x="T2" y="T3"/>
                </a:cxn>
                <a:cxn ang="0">
                  <a:pos x="T4" y="T5"/>
                </a:cxn>
                <a:cxn ang="0">
                  <a:pos x="T6" y="T7"/>
                </a:cxn>
                <a:cxn ang="0">
                  <a:pos x="T8" y="T9"/>
                </a:cxn>
                <a:cxn ang="0">
                  <a:pos x="T10" y="T11"/>
                </a:cxn>
              </a:cxnLst>
              <a:rect l="0" t="0" r="r" b="b"/>
              <a:pathLst>
                <a:path w="65" h="46">
                  <a:moveTo>
                    <a:pt x="4" y="0"/>
                  </a:moveTo>
                  <a:lnTo>
                    <a:pt x="0" y="7"/>
                  </a:lnTo>
                  <a:lnTo>
                    <a:pt x="4" y="12"/>
                  </a:lnTo>
                  <a:lnTo>
                    <a:pt x="60" y="45"/>
                  </a:lnTo>
                  <a:lnTo>
                    <a:pt x="64" y="36"/>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94" name="Freeform 93"/>
            <p:cNvSpPr>
              <a:spLocks/>
            </p:cNvSpPr>
            <p:nvPr/>
          </p:nvSpPr>
          <p:spPr bwMode="auto">
            <a:xfrm>
              <a:off x="1291" y="209"/>
              <a:ext cx="48" cy="38"/>
            </a:xfrm>
            <a:custGeom>
              <a:avLst/>
              <a:gdLst>
                <a:gd name="T0" fmla="*/ 4 w 48"/>
                <a:gd name="T1" fmla="*/ 0 h 38"/>
                <a:gd name="T2" fmla="*/ 0 w 48"/>
                <a:gd name="T3" fmla="*/ 9 h 38"/>
                <a:gd name="T4" fmla="*/ 38 w 48"/>
                <a:gd name="T5" fmla="*/ 38 h 38"/>
                <a:gd name="T6" fmla="*/ 45 w 48"/>
                <a:gd name="T7" fmla="*/ 38 h 38"/>
                <a:gd name="T8" fmla="*/ 48 w 48"/>
                <a:gd name="T9" fmla="*/ 33 h 38"/>
                <a:gd name="T10" fmla="*/ 4 w 48"/>
                <a:gd name="T11" fmla="*/ 0 h 38"/>
              </a:gdLst>
              <a:ahLst/>
              <a:cxnLst>
                <a:cxn ang="0">
                  <a:pos x="T0" y="T1"/>
                </a:cxn>
                <a:cxn ang="0">
                  <a:pos x="T2" y="T3"/>
                </a:cxn>
                <a:cxn ang="0">
                  <a:pos x="T4" y="T5"/>
                </a:cxn>
                <a:cxn ang="0">
                  <a:pos x="T6" y="T7"/>
                </a:cxn>
                <a:cxn ang="0">
                  <a:pos x="T8" y="T9"/>
                </a:cxn>
                <a:cxn ang="0">
                  <a:pos x="T10" y="T11"/>
                </a:cxn>
              </a:cxnLst>
              <a:rect l="0" t="0" r="r" b="b"/>
              <a:pathLst>
                <a:path w="48" h="38">
                  <a:moveTo>
                    <a:pt x="4" y="0"/>
                  </a:moveTo>
                  <a:lnTo>
                    <a:pt x="0" y="9"/>
                  </a:lnTo>
                  <a:lnTo>
                    <a:pt x="38" y="38"/>
                  </a:lnTo>
                  <a:lnTo>
                    <a:pt x="45" y="38"/>
                  </a:lnTo>
                  <a:lnTo>
                    <a:pt x="48" y="33"/>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95" name="Freeform 94"/>
            <p:cNvSpPr>
              <a:spLocks/>
            </p:cNvSpPr>
            <p:nvPr/>
          </p:nvSpPr>
          <p:spPr bwMode="auto">
            <a:xfrm>
              <a:off x="1270" y="226"/>
              <a:ext cx="62" cy="21"/>
            </a:xfrm>
            <a:custGeom>
              <a:avLst/>
              <a:gdLst>
                <a:gd name="T0" fmla="*/ 2 w 62"/>
                <a:gd name="T1" fmla="*/ 0 h 21"/>
                <a:gd name="T2" fmla="*/ 0 w 62"/>
                <a:gd name="T3" fmla="*/ 7 h 21"/>
                <a:gd name="T4" fmla="*/ 4 w 62"/>
                <a:gd name="T5" fmla="*/ 9 h 21"/>
                <a:gd name="T6" fmla="*/ 7 w 62"/>
                <a:gd name="T7" fmla="*/ 9 h 21"/>
                <a:gd name="T8" fmla="*/ 62 w 62"/>
                <a:gd name="T9" fmla="*/ 21 h 21"/>
                <a:gd name="T10" fmla="*/ 62 w 62"/>
                <a:gd name="T11" fmla="*/ 12 h 21"/>
                <a:gd name="T12" fmla="*/ 2 w 62"/>
                <a:gd name="T13" fmla="*/ 0 h 21"/>
              </a:gdLst>
              <a:ahLst/>
              <a:cxnLst>
                <a:cxn ang="0">
                  <a:pos x="T0" y="T1"/>
                </a:cxn>
                <a:cxn ang="0">
                  <a:pos x="T2" y="T3"/>
                </a:cxn>
                <a:cxn ang="0">
                  <a:pos x="T4" y="T5"/>
                </a:cxn>
                <a:cxn ang="0">
                  <a:pos x="T6" y="T7"/>
                </a:cxn>
                <a:cxn ang="0">
                  <a:pos x="T8" y="T9"/>
                </a:cxn>
                <a:cxn ang="0">
                  <a:pos x="T10" y="T11"/>
                </a:cxn>
                <a:cxn ang="0">
                  <a:pos x="T12" y="T13"/>
                </a:cxn>
              </a:cxnLst>
              <a:rect l="0" t="0" r="r" b="b"/>
              <a:pathLst>
                <a:path w="62" h="21">
                  <a:moveTo>
                    <a:pt x="2" y="0"/>
                  </a:moveTo>
                  <a:lnTo>
                    <a:pt x="0" y="7"/>
                  </a:lnTo>
                  <a:lnTo>
                    <a:pt x="4" y="9"/>
                  </a:lnTo>
                  <a:lnTo>
                    <a:pt x="7" y="9"/>
                  </a:lnTo>
                  <a:lnTo>
                    <a:pt x="62" y="21"/>
                  </a:lnTo>
                  <a:lnTo>
                    <a:pt x="62" y="12"/>
                  </a:lnTo>
                  <a:lnTo>
                    <a:pt x="2"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96" name="Freeform 95"/>
            <p:cNvSpPr>
              <a:spLocks/>
            </p:cNvSpPr>
            <p:nvPr/>
          </p:nvSpPr>
          <p:spPr bwMode="auto">
            <a:xfrm>
              <a:off x="1274" y="226"/>
              <a:ext cx="53" cy="28"/>
            </a:xfrm>
            <a:custGeom>
              <a:avLst/>
              <a:gdLst>
                <a:gd name="T0" fmla="*/ 4 w 53"/>
                <a:gd name="T1" fmla="*/ 0 h 28"/>
                <a:gd name="T2" fmla="*/ 0 w 53"/>
                <a:gd name="T3" fmla="*/ 9 h 28"/>
                <a:gd name="T4" fmla="*/ 48 w 53"/>
                <a:gd name="T5" fmla="*/ 28 h 28"/>
                <a:gd name="T6" fmla="*/ 52 w 53"/>
                <a:gd name="T7" fmla="*/ 19 h 28"/>
                <a:gd name="T8" fmla="*/ 4 w 53"/>
                <a:gd name="T9" fmla="*/ 0 h 28"/>
              </a:gdLst>
              <a:ahLst/>
              <a:cxnLst>
                <a:cxn ang="0">
                  <a:pos x="T0" y="T1"/>
                </a:cxn>
                <a:cxn ang="0">
                  <a:pos x="T2" y="T3"/>
                </a:cxn>
                <a:cxn ang="0">
                  <a:pos x="T4" y="T5"/>
                </a:cxn>
                <a:cxn ang="0">
                  <a:pos x="T6" y="T7"/>
                </a:cxn>
                <a:cxn ang="0">
                  <a:pos x="T8" y="T9"/>
                </a:cxn>
              </a:cxnLst>
              <a:rect l="0" t="0" r="r" b="b"/>
              <a:pathLst>
                <a:path w="53" h="28">
                  <a:moveTo>
                    <a:pt x="4" y="0"/>
                  </a:moveTo>
                  <a:lnTo>
                    <a:pt x="0" y="9"/>
                  </a:lnTo>
                  <a:lnTo>
                    <a:pt x="48" y="28"/>
                  </a:lnTo>
                  <a:lnTo>
                    <a:pt x="52" y="19"/>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97" name="Freeform 96"/>
            <p:cNvSpPr>
              <a:spLocks/>
            </p:cNvSpPr>
            <p:nvPr/>
          </p:nvSpPr>
          <p:spPr bwMode="auto">
            <a:xfrm>
              <a:off x="8105" y="768"/>
              <a:ext cx="69" cy="127"/>
            </a:xfrm>
            <a:custGeom>
              <a:avLst/>
              <a:gdLst>
                <a:gd name="T0" fmla="*/ 60 w 69"/>
                <a:gd name="T1" fmla="*/ 0 h 127"/>
                <a:gd name="T2" fmla="*/ 0 w 69"/>
                <a:gd name="T3" fmla="*/ 122 h 127"/>
                <a:gd name="T4" fmla="*/ 9 w 69"/>
                <a:gd name="T5" fmla="*/ 127 h 127"/>
                <a:gd name="T6" fmla="*/ 67 w 69"/>
                <a:gd name="T7" fmla="*/ 9 h 127"/>
                <a:gd name="T8" fmla="*/ 69 w 69"/>
                <a:gd name="T9" fmla="*/ 4 h 127"/>
                <a:gd name="T10" fmla="*/ 60 w 69"/>
                <a:gd name="T11" fmla="*/ 0 h 127"/>
              </a:gdLst>
              <a:ahLst/>
              <a:cxnLst>
                <a:cxn ang="0">
                  <a:pos x="T0" y="T1"/>
                </a:cxn>
                <a:cxn ang="0">
                  <a:pos x="T2" y="T3"/>
                </a:cxn>
                <a:cxn ang="0">
                  <a:pos x="T4" y="T5"/>
                </a:cxn>
                <a:cxn ang="0">
                  <a:pos x="T6" y="T7"/>
                </a:cxn>
                <a:cxn ang="0">
                  <a:pos x="T8" y="T9"/>
                </a:cxn>
                <a:cxn ang="0">
                  <a:pos x="T10" y="T11"/>
                </a:cxn>
              </a:cxnLst>
              <a:rect l="0" t="0" r="r" b="b"/>
              <a:pathLst>
                <a:path w="69" h="127">
                  <a:moveTo>
                    <a:pt x="60" y="0"/>
                  </a:moveTo>
                  <a:lnTo>
                    <a:pt x="0" y="122"/>
                  </a:lnTo>
                  <a:lnTo>
                    <a:pt x="9" y="127"/>
                  </a:lnTo>
                  <a:lnTo>
                    <a:pt x="67" y="9"/>
                  </a:lnTo>
                  <a:lnTo>
                    <a:pt x="69" y="4"/>
                  </a:lnTo>
                  <a:lnTo>
                    <a:pt x="60"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98" name="Freeform 97"/>
            <p:cNvSpPr>
              <a:spLocks/>
            </p:cNvSpPr>
            <p:nvPr/>
          </p:nvSpPr>
          <p:spPr bwMode="auto">
            <a:xfrm>
              <a:off x="8126" y="773"/>
              <a:ext cx="46" cy="112"/>
            </a:xfrm>
            <a:custGeom>
              <a:avLst/>
              <a:gdLst>
                <a:gd name="T0" fmla="*/ 36 w 46"/>
                <a:gd name="T1" fmla="*/ 0 h 112"/>
                <a:gd name="T2" fmla="*/ 0 w 46"/>
                <a:gd name="T3" fmla="*/ 110 h 112"/>
                <a:gd name="T4" fmla="*/ 2 w 46"/>
                <a:gd name="T5" fmla="*/ 112 h 112"/>
                <a:gd name="T6" fmla="*/ 7 w 46"/>
                <a:gd name="T7" fmla="*/ 112 h 112"/>
                <a:gd name="T8" fmla="*/ 12 w 46"/>
                <a:gd name="T9" fmla="*/ 110 h 112"/>
                <a:gd name="T10" fmla="*/ 45 w 46"/>
                <a:gd name="T11" fmla="*/ 4 h 112"/>
                <a:gd name="T12" fmla="*/ 36 w 46"/>
                <a:gd name="T13" fmla="*/ 0 h 112"/>
              </a:gdLst>
              <a:ahLst/>
              <a:cxnLst>
                <a:cxn ang="0">
                  <a:pos x="T0" y="T1"/>
                </a:cxn>
                <a:cxn ang="0">
                  <a:pos x="T2" y="T3"/>
                </a:cxn>
                <a:cxn ang="0">
                  <a:pos x="T4" y="T5"/>
                </a:cxn>
                <a:cxn ang="0">
                  <a:pos x="T6" y="T7"/>
                </a:cxn>
                <a:cxn ang="0">
                  <a:pos x="T8" y="T9"/>
                </a:cxn>
                <a:cxn ang="0">
                  <a:pos x="T10" y="T11"/>
                </a:cxn>
                <a:cxn ang="0">
                  <a:pos x="T12" y="T13"/>
                </a:cxn>
              </a:cxnLst>
              <a:rect l="0" t="0" r="r" b="b"/>
              <a:pathLst>
                <a:path w="46" h="112">
                  <a:moveTo>
                    <a:pt x="36" y="0"/>
                  </a:moveTo>
                  <a:lnTo>
                    <a:pt x="0" y="110"/>
                  </a:lnTo>
                  <a:lnTo>
                    <a:pt x="2" y="112"/>
                  </a:lnTo>
                  <a:lnTo>
                    <a:pt x="7" y="112"/>
                  </a:lnTo>
                  <a:lnTo>
                    <a:pt x="12" y="110"/>
                  </a:lnTo>
                  <a:lnTo>
                    <a:pt x="45" y="4"/>
                  </a:lnTo>
                  <a:lnTo>
                    <a:pt x="36"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99" name="Freeform 98"/>
            <p:cNvSpPr>
              <a:spLocks/>
            </p:cNvSpPr>
            <p:nvPr/>
          </p:nvSpPr>
          <p:spPr bwMode="auto">
            <a:xfrm>
              <a:off x="8134" y="876"/>
              <a:ext cx="50" cy="20"/>
            </a:xfrm>
            <a:custGeom>
              <a:avLst/>
              <a:gdLst>
                <a:gd name="T0" fmla="*/ 50 w 50"/>
                <a:gd name="T1" fmla="*/ 0 h 20"/>
                <a:gd name="T2" fmla="*/ 0 w 50"/>
                <a:gd name="T3" fmla="*/ 0 h 20"/>
                <a:gd name="T4" fmla="*/ 0 w 50"/>
                <a:gd name="T5" fmla="*/ 9 h 20"/>
                <a:gd name="T6" fmla="*/ 45 w 50"/>
                <a:gd name="T7" fmla="*/ 9 h 20"/>
                <a:gd name="T8" fmla="*/ 50 w 50"/>
                <a:gd name="T9" fmla="*/ 7 h 20"/>
                <a:gd name="T10" fmla="*/ 50 w 50"/>
                <a:gd name="T11" fmla="*/ 0 h 20"/>
              </a:gdLst>
              <a:ahLst/>
              <a:cxnLst>
                <a:cxn ang="0">
                  <a:pos x="T0" y="T1"/>
                </a:cxn>
                <a:cxn ang="0">
                  <a:pos x="T2" y="T3"/>
                </a:cxn>
                <a:cxn ang="0">
                  <a:pos x="T4" y="T5"/>
                </a:cxn>
                <a:cxn ang="0">
                  <a:pos x="T6" y="T7"/>
                </a:cxn>
                <a:cxn ang="0">
                  <a:pos x="T8" y="T9"/>
                </a:cxn>
                <a:cxn ang="0">
                  <a:pos x="T10" y="T11"/>
                </a:cxn>
              </a:cxnLst>
              <a:rect l="0" t="0" r="r" b="b"/>
              <a:pathLst>
                <a:path w="50" h="20">
                  <a:moveTo>
                    <a:pt x="50" y="0"/>
                  </a:moveTo>
                  <a:lnTo>
                    <a:pt x="0" y="0"/>
                  </a:lnTo>
                  <a:lnTo>
                    <a:pt x="0" y="9"/>
                  </a:lnTo>
                  <a:lnTo>
                    <a:pt x="45" y="9"/>
                  </a:lnTo>
                  <a:lnTo>
                    <a:pt x="50" y="7"/>
                  </a:lnTo>
                  <a:lnTo>
                    <a:pt x="50"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00" name="Freeform 99"/>
            <p:cNvSpPr>
              <a:spLocks/>
            </p:cNvSpPr>
            <p:nvPr/>
          </p:nvSpPr>
          <p:spPr bwMode="auto">
            <a:xfrm>
              <a:off x="8112" y="876"/>
              <a:ext cx="67" cy="24"/>
            </a:xfrm>
            <a:custGeom>
              <a:avLst/>
              <a:gdLst>
                <a:gd name="T0" fmla="*/ 67 w 67"/>
                <a:gd name="T1" fmla="*/ 0 h 24"/>
                <a:gd name="T2" fmla="*/ 7 w 67"/>
                <a:gd name="T3" fmla="*/ 14 h 24"/>
                <a:gd name="T4" fmla="*/ 4 w 67"/>
                <a:gd name="T5" fmla="*/ 14 h 24"/>
                <a:gd name="T6" fmla="*/ 0 w 67"/>
                <a:gd name="T7" fmla="*/ 19 h 24"/>
                <a:gd name="T8" fmla="*/ 4 w 67"/>
                <a:gd name="T9" fmla="*/ 24 h 24"/>
                <a:gd name="T10" fmla="*/ 67 w 67"/>
                <a:gd name="T11" fmla="*/ 9 h 24"/>
                <a:gd name="T12" fmla="*/ 67 w 67"/>
                <a:gd name="T13" fmla="*/ 0 h 24"/>
              </a:gdLst>
              <a:ahLst/>
              <a:cxnLst>
                <a:cxn ang="0">
                  <a:pos x="T0" y="T1"/>
                </a:cxn>
                <a:cxn ang="0">
                  <a:pos x="T2" y="T3"/>
                </a:cxn>
                <a:cxn ang="0">
                  <a:pos x="T4" y="T5"/>
                </a:cxn>
                <a:cxn ang="0">
                  <a:pos x="T6" y="T7"/>
                </a:cxn>
                <a:cxn ang="0">
                  <a:pos x="T8" y="T9"/>
                </a:cxn>
                <a:cxn ang="0">
                  <a:pos x="T10" y="T11"/>
                </a:cxn>
                <a:cxn ang="0">
                  <a:pos x="T12" y="T13"/>
                </a:cxn>
              </a:cxnLst>
              <a:rect l="0" t="0" r="r" b="b"/>
              <a:pathLst>
                <a:path w="67" h="24">
                  <a:moveTo>
                    <a:pt x="67" y="0"/>
                  </a:moveTo>
                  <a:lnTo>
                    <a:pt x="7" y="14"/>
                  </a:lnTo>
                  <a:lnTo>
                    <a:pt x="4" y="14"/>
                  </a:lnTo>
                  <a:lnTo>
                    <a:pt x="0" y="19"/>
                  </a:lnTo>
                  <a:lnTo>
                    <a:pt x="4" y="24"/>
                  </a:lnTo>
                  <a:lnTo>
                    <a:pt x="67" y="9"/>
                  </a:lnTo>
                  <a:lnTo>
                    <a:pt x="6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01" name="Freeform 100"/>
            <p:cNvSpPr>
              <a:spLocks/>
            </p:cNvSpPr>
            <p:nvPr/>
          </p:nvSpPr>
          <p:spPr bwMode="auto">
            <a:xfrm>
              <a:off x="8117" y="842"/>
              <a:ext cx="69" cy="58"/>
            </a:xfrm>
            <a:custGeom>
              <a:avLst/>
              <a:gdLst>
                <a:gd name="T0" fmla="*/ 64 w 69"/>
                <a:gd name="T1" fmla="*/ 0 h 58"/>
                <a:gd name="T2" fmla="*/ 60 w 69"/>
                <a:gd name="T3" fmla="*/ 2 h 58"/>
                <a:gd name="T4" fmla="*/ 0 w 69"/>
                <a:gd name="T5" fmla="*/ 47 h 58"/>
                <a:gd name="T6" fmla="*/ 4 w 69"/>
                <a:gd name="T7" fmla="*/ 57 h 58"/>
                <a:gd name="T8" fmla="*/ 69 w 69"/>
                <a:gd name="T9" fmla="*/ 7 h 58"/>
                <a:gd name="T10" fmla="*/ 64 w 69"/>
                <a:gd name="T11" fmla="*/ 0 h 58"/>
              </a:gdLst>
              <a:ahLst/>
              <a:cxnLst>
                <a:cxn ang="0">
                  <a:pos x="T0" y="T1"/>
                </a:cxn>
                <a:cxn ang="0">
                  <a:pos x="T2" y="T3"/>
                </a:cxn>
                <a:cxn ang="0">
                  <a:pos x="T4" y="T5"/>
                </a:cxn>
                <a:cxn ang="0">
                  <a:pos x="T6" y="T7"/>
                </a:cxn>
                <a:cxn ang="0">
                  <a:pos x="T8" y="T9"/>
                </a:cxn>
                <a:cxn ang="0">
                  <a:pos x="T10" y="T11"/>
                </a:cxn>
              </a:cxnLst>
              <a:rect l="0" t="0" r="r" b="b"/>
              <a:pathLst>
                <a:path w="69" h="58">
                  <a:moveTo>
                    <a:pt x="64" y="0"/>
                  </a:moveTo>
                  <a:lnTo>
                    <a:pt x="60" y="2"/>
                  </a:lnTo>
                  <a:lnTo>
                    <a:pt x="0" y="47"/>
                  </a:lnTo>
                  <a:lnTo>
                    <a:pt x="4" y="57"/>
                  </a:lnTo>
                  <a:lnTo>
                    <a:pt x="69" y="7"/>
                  </a:lnTo>
                  <a:lnTo>
                    <a:pt x="6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02" name="Freeform 101"/>
            <p:cNvSpPr>
              <a:spLocks/>
            </p:cNvSpPr>
            <p:nvPr/>
          </p:nvSpPr>
          <p:spPr bwMode="auto">
            <a:xfrm>
              <a:off x="8100" y="845"/>
              <a:ext cx="81" cy="50"/>
            </a:xfrm>
            <a:custGeom>
              <a:avLst/>
              <a:gdLst>
                <a:gd name="T0" fmla="*/ 76 w 81"/>
                <a:gd name="T1" fmla="*/ 0 h 50"/>
                <a:gd name="T2" fmla="*/ 2 w 81"/>
                <a:gd name="T3" fmla="*/ 38 h 50"/>
                <a:gd name="T4" fmla="*/ 0 w 81"/>
                <a:gd name="T5" fmla="*/ 43 h 50"/>
                <a:gd name="T6" fmla="*/ 0 w 81"/>
                <a:gd name="T7" fmla="*/ 47 h 50"/>
                <a:gd name="T8" fmla="*/ 2 w 81"/>
                <a:gd name="T9" fmla="*/ 50 h 50"/>
                <a:gd name="T10" fmla="*/ 81 w 81"/>
                <a:gd name="T11" fmla="*/ 9 h 50"/>
                <a:gd name="T12" fmla="*/ 76 w 81"/>
                <a:gd name="T13" fmla="*/ 0 h 50"/>
              </a:gdLst>
              <a:ahLst/>
              <a:cxnLst>
                <a:cxn ang="0">
                  <a:pos x="T0" y="T1"/>
                </a:cxn>
                <a:cxn ang="0">
                  <a:pos x="T2" y="T3"/>
                </a:cxn>
                <a:cxn ang="0">
                  <a:pos x="T4" y="T5"/>
                </a:cxn>
                <a:cxn ang="0">
                  <a:pos x="T6" y="T7"/>
                </a:cxn>
                <a:cxn ang="0">
                  <a:pos x="T8" y="T9"/>
                </a:cxn>
                <a:cxn ang="0">
                  <a:pos x="T10" y="T11"/>
                </a:cxn>
                <a:cxn ang="0">
                  <a:pos x="T12" y="T13"/>
                </a:cxn>
              </a:cxnLst>
              <a:rect l="0" t="0" r="r" b="b"/>
              <a:pathLst>
                <a:path w="81" h="50">
                  <a:moveTo>
                    <a:pt x="76" y="0"/>
                  </a:moveTo>
                  <a:lnTo>
                    <a:pt x="2" y="38"/>
                  </a:lnTo>
                  <a:lnTo>
                    <a:pt x="0" y="43"/>
                  </a:lnTo>
                  <a:lnTo>
                    <a:pt x="0" y="47"/>
                  </a:lnTo>
                  <a:lnTo>
                    <a:pt x="2" y="50"/>
                  </a:lnTo>
                  <a:lnTo>
                    <a:pt x="81" y="9"/>
                  </a:lnTo>
                  <a:lnTo>
                    <a:pt x="76"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03" name="Freeform 102"/>
            <p:cNvSpPr>
              <a:spLocks/>
            </p:cNvSpPr>
            <p:nvPr/>
          </p:nvSpPr>
          <p:spPr bwMode="auto">
            <a:xfrm>
              <a:off x="8100" y="811"/>
              <a:ext cx="20" cy="77"/>
            </a:xfrm>
            <a:custGeom>
              <a:avLst/>
              <a:gdLst>
                <a:gd name="T0" fmla="*/ 16 w 20"/>
                <a:gd name="T1" fmla="*/ 0 h 77"/>
                <a:gd name="T2" fmla="*/ 7 w 20"/>
                <a:gd name="T3" fmla="*/ 0 h 77"/>
                <a:gd name="T4" fmla="*/ 0 w 20"/>
                <a:gd name="T5" fmla="*/ 76 h 77"/>
                <a:gd name="T6" fmla="*/ 9 w 20"/>
                <a:gd name="T7" fmla="*/ 76 h 77"/>
                <a:gd name="T8" fmla="*/ 16 w 20"/>
                <a:gd name="T9" fmla="*/ 4 h 77"/>
                <a:gd name="T10" fmla="*/ 16 w 20"/>
                <a:gd name="T11" fmla="*/ 0 h 77"/>
              </a:gdLst>
              <a:ahLst/>
              <a:cxnLst>
                <a:cxn ang="0">
                  <a:pos x="T0" y="T1"/>
                </a:cxn>
                <a:cxn ang="0">
                  <a:pos x="T2" y="T3"/>
                </a:cxn>
                <a:cxn ang="0">
                  <a:pos x="T4" y="T5"/>
                </a:cxn>
                <a:cxn ang="0">
                  <a:pos x="T6" y="T7"/>
                </a:cxn>
                <a:cxn ang="0">
                  <a:pos x="T8" y="T9"/>
                </a:cxn>
                <a:cxn ang="0">
                  <a:pos x="T10" y="T11"/>
                </a:cxn>
              </a:cxnLst>
              <a:rect l="0" t="0" r="r" b="b"/>
              <a:pathLst>
                <a:path w="20" h="77">
                  <a:moveTo>
                    <a:pt x="16" y="0"/>
                  </a:moveTo>
                  <a:lnTo>
                    <a:pt x="7" y="0"/>
                  </a:lnTo>
                  <a:lnTo>
                    <a:pt x="0" y="76"/>
                  </a:lnTo>
                  <a:lnTo>
                    <a:pt x="9" y="76"/>
                  </a:lnTo>
                  <a:lnTo>
                    <a:pt x="16" y="4"/>
                  </a:lnTo>
                  <a:lnTo>
                    <a:pt x="16"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04" name="Freeform 103"/>
            <p:cNvSpPr>
              <a:spLocks/>
            </p:cNvSpPr>
            <p:nvPr/>
          </p:nvSpPr>
          <p:spPr bwMode="auto">
            <a:xfrm>
              <a:off x="8107" y="816"/>
              <a:ext cx="20" cy="86"/>
            </a:xfrm>
            <a:custGeom>
              <a:avLst/>
              <a:gdLst>
                <a:gd name="T0" fmla="*/ 9 w 20"/>
                <a:gd name="T1" fmla="*/ 0 h 86"/>
                <a:gd name="T2" fmla="*/ 0 w 20"/>
                <a:gd name="T3" fmla="*/ 0 h 86"/>
                <a:gd name="T4" fmla="*/ 7 w 20"/>
                <a:gd name="T5" fmla="*/ 79 h 86"/>
                <a:gd name="T6" fmla="*/ 7 w 20"/>
                <a:gd name="T7" fmla="*/ 81 h 86"/>
                <a:gd name="T8" fmla="*/ 9 w 20"/>
                <a:gd name="T9" fmla="*/ 86 h 86"/>
                <a:gd name="T10" fmla="*/ 16 w 20"/>
                <a:gd name="T11" fmla="*/ 84 h 86"/>
                <a:gd name="T12" fmla="*/ 9 w 20"/>
                <a:gd name="T13" fmla="*/ 0 h 86"/>
              </a:gdLst>
              <a:ahLst/>
              <a:cxnLst>
                <a:cxn ang="0">
                  <a:pos x="T0" y="T1"/>
                </a:cxn>
                <a:cxn ang="0">
                  <a:pos x="T2" y="T3"/>
                </a:cxn>
                <a:cxn ang="0">
                  <a:pos x="T4" y="T5"/>
                </a:cxn>
                <a:cxn ang="0">
                  <a:pos x="T6" y="T7"/>
                </a:cxn>
                <a:cxn ang="0">
                  <a:pos x="T8" y="T9"/>
                </a:cxn>
                <a:cxn ang="0">
                  <a:pos x="T10" y="T11"/>
                </a:cxn>
                <a:cxn ang="0">
                  <a:pos x="T12" y="T13"/>
                </a:cxn>
              </a:cxnLst>
              <a:rect l="0" t="0" r="r" b="b"/>
              <a:pathLst>
                <a:path w="20" h="86">
                  <a:moveTo>
                    <a:pt x="9" y="0"/>
                  </a:moveTo>
                  <a:lnTo>
                    <a:pt x="0" y="0"/>
                  </a:lnTo>
                  <a:lnTo>
                    <a:pt x="7" y="79"/>
                  </a:lnTo>
                  <a:lnTo>
                    <a:pt x="7" y="81"/>
                  </a:lnTo>
                  <a:lnTo>
                    <a:pt x="9" y="86"/>
                  </a:lnTo>
                  <a:lnTo>
                    <a:pt x="16" y="84"/>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05" name="Freeform 104"/>
            <p:cNvSpPr>
              <a:spLocks/>
            </p:cNvSpPr>
            <p:nvPr/>
          </p:nvSpPr>
          <p:spPr bwMode="auto">
            <a:xfrm>
              <a:off x="8064" y="801"/>
              <a:ext cx="60" cy="96"/>
            </a:xfrm>
            <a:custGeom>
              <a:avLst/>
              <a:gdLst>
                <a:gd name="T0" fmla="*/ 9 w 60"/>
                <a:gd name="T1" fmla="*/ 0 h 96"/>
                <a:gd name="T2" fmla="*/ 0 w 60"/>
                <a:gd name="T3" fmla="*/ 4 h 96"/>
                <a:gd name="T4" fmla="*/ 2 w 60"/>
                <a:gd name="T5" fmla="*/ 9 h 96"/>
                <a:gd name="T6" fmla="*/ 50 w 60"/>
                <a:gd name="T7" fmla="*/ 96 h 96"/>
                <a:gd name="T8" fmla="*/ 60 w 60"/>
                <a:gd name="T9" fmla="*/ 91 h 96"/>
                <a:gd name="T10" fmla="*/ 9 w 60"/>
                <a:gd name="T11" fmla="*/ 0 h 96"/>
              </a:gdLst>
              <a:ahLst/>
              <a:cxnLst>
                <a:cxn ang="0">
                  <a:pos x="T0" y="T1"/>
                </a:cxn>
                <a:cxn ang="0">
                  <a:pos x="T2" y="T3"/>
                </a:cxn>
                <a:cxn ang="0">
                  <a:pos x="T4" y="T5"/>
                </a:cxn>
                <a:cxn ang="0">
                  <a:pos x="T6" y="T7"/>
                </a:cxn>
                <a:cxn ang="0">
                  <a:pos x="T8" y="T9"/>
                </a:cxn>
                <a:cxn ang="0">
                  <a:pos x="T10" y="T11"/>
                </a:cxn>
              </a:cxnLst>
              <a:rect l="0" t="0" r="r" b="b"/>
              <a:pathLst>
                <a:path w="60" h="96">
                  <a:moveTo>
                    <a:pt x="9" y="0"/>
                  </a:moveTo>
                  <a:lnTo>
                    <a:pt x="0" y="4"/>
                  </a:lnTo>
                  <a:lnTo>
                    <a:pt x="2" y="9"/>
                  </a:lnTo>
                  <a:lnTo>
                    <a:pt x="50" y="96"/>
                  </a:lnTo>
                  <a:lnTo>
                    <a:pt x="60" y="91"/>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06" name="Freeform 105"/>
            <p:cNvSpPr>
              <a:spLocks/>
            </p:cNvSpPr>
            <p:nvPr/>
          </p:nvSpPr>
          <p:spPr bwMode="auto">
            <a:xfrm>
              <a:off x="8066" y="806"/>
              <a:ext cx="46" cy="96"/>
            </a:xfrm>
            <a:custGeom>
              <a:avLst/>
              <a:gdLst>
                <a:gd name="T0" fmla="*/ 9 w 46"/>
                <a:gd name="T1" fmla="*/ 0 h 96"/>
                <a:gd name="T2" fmla="*/ 0 w 46"/>
                <a:gd name="T3" fmla="*/ 4 h 96"/>
                <a:gd name="T4" fmla="*/ 33 w 46"/>
                <a:gd name="T5" fmla="*/ 91 h 96"/>
                <a:gd name="T6" fmla="*/ 36 w 46"/>
                <a:gd name="T7" fmla="*/ 91 h 96"/>
                <a:gd name="T8" fmla="*/ 38 w 46"/>
                <a:gd name="T9" fmla="*/ 96 h 96"/>
                <a:gd name="T10" fmla="*/ 45 w 46"/>
                <a:gd name="T11" fmla="*/ 91 h 96"/>
                <a:gd name="T12" fmla="*/ 9 w 46"/>
                <a:gd name="T13" fmla="*/ 0 h 96"/>
              </a:gdLst>
              <a:ahLst/>
              <a:cxnLst>
                <a:cxn ang="0">
                  <a:pos x="T0" y="T1"/>
                </a:cxn>
                <a:cxn ang="0">
                  <a:pos x="T2" y="T3"/>
                </a:cxn>
                <a:cxn ang="0">
                  <a:pos x="T4" y="T5"/>
                </a:cxn>
                <a:cxn ang="0">
                  <a:pos x="T6" y="T7"/>
                </a:cxn>
                <a:cxn ang="0">
                  <a:pos x="T8" y="T9"/>
                </a:cxn>
                <a:cxn ang="0">
                  <a:pos x="T10" y="T11"/>
                </a:cxn>
                <a:cxn ang="0">
                  <a:pos x="T12" y="T13"/>
                </a:cxn>
              </a:cxnLst>
              <a:rect l="0" t="0" r="r" b="b"/>
              <a:pathLst>
                <a:path w="46" h="96">
                  <a:moveTo>
                    <a:pt x="9" y="0"/>
                  </a:moveTo>
                  <a:lnTo>
                    <a:pt x="0" y="4"/>
                  </a:lnTo>
                  <a:lnTo>
                    <a:pt x="33" y="91"/>
                  </a:lnTo>
                  <a:lnTo>
                    <a:pt x="36" y="91"/>
                  </a:lnTo>
                  <a:lnTo>
                    <a:pt x="38" y="96"/>
                  </a:lnTo>
                  <a:lnTo>
                    <a:pt x="45" y="91"/>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07" name="Freeform 106"/>
            <p:cNvSpPr>
              <a:spLocks/>
            </p:cNvSpPr>
            <p:nvPr/>
          </p:nvSpPr>
          <p:spPr bwMode="auto">
            <a:xfrm>
              <a:off x="8057" y="842"/>
              <a:ext cx="50" cy="55"/>
            </a:xfrm>
            <a:custGeom>
              <a:avLst/>
              <a:gdLst>
                <a:gd name="T0" fmla="*/ 7 w 50"/>
                <a:gd name="T1" fmla="*/ 0 h 55"/>
                <a:gd name="T2" fmla="*/ 0 w 50"/>
                <a:gd name="T3" fmla="*/ 7 h 55"/>
                <a:gd name="T4" fmla="*/ 2 w 50"/>
                <a:gd name="T5" fmla="*/ 9 h 55"/>
                <a:gd name="T6" fmla="*/ 4 w 50"/>
                <a:gd name="T7" fmla="*/ 9 h 55"/>
                <a:gd name="T8" fmla="*/ 45 w 50"/>
                <a:gd name="T9" fmla="*/ 55 h 55"/>
                <a:gd name="T10" fmla="*/ 50 w 50"/>
                <a:gd name="T11" fmla="*/ 50 h 55"/>
                <a:gd name="T12" fmla="*/ 7 w 50"/>
                <a:gd name="T13" fmla="*/ 0 h 55"/>
              </a:gdLst>
              <a:ahLst/>
              <a:cxnLst>
                <a:cxn ang="0">
                  <a:pos x="T0" y="T1"/>
                </a:cxn>
                <a:cxn ang="0">
                  <a:pos x="T2" y="T3"/>
                </a:cxn>
                <a:cxn ang="0">
                  <a:pos x="T4" y="T5"/>
                </a:cxn>
                <a:cxn ang="0">
                  <a:pos x="T6" y="T7"/>
                </a:cxn>
                <a:cxn ang="0">
                  <a:pos x="T8" y="T9"/>
                </a:cxn>
                <a:cxn ang="0">
                  <a:pos x="T10" y="T11"/>
                </a:cxn>
                <a:cxn ang="0">
                  <a:pos x="T12" y="T13"/>
                </a:cxn>
              </a:cxnLst>
              <a:rect l="0" t="0" r="r" b="b"/>
              <a:pathLst>
                <a:path w="50" h="55">
                  <a:moveTo>
                    <a:pt x="7" y="0"/>
                  </a:moveTo>
                  <a:lnTo>
                    <a:pt x="0" y="7"/>
                  </a:lnTo>
                  <a:lnTo>
                    <a:pt x="2" y="9"/>
                  </a:lnTo>
                  <a:lnTo>
                    <a:pt x="4" y="9"/>
                  </a:lnTo>
                  <a:lnTo>
                    <a:pt x="45" y="55"/>
                  </a:lnTo>
                  <a:lnTo>
                    <a:pt x="50" y="50"/>
                  </a:lnTo>
                  <a:lnTo>
                    <a:pt x="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08" name="Freeform 107"/>
            <p:cNvSpPr>
              <a:spLocks/>
            </p:cNvSpPr>
            <p:nvPr/>
          </p:nvSpPr>
          <p:spPr bwMode="auto">
            <a:xfrm>
              <a:off x="8059" y="847"/>
              <a:ext cx="48" cy="55"/>
            </a:xfrm>
            <a:custGeom>
              <a:avLst/>
              <a:gdLst>
                <a:gd name="T0" fmla="*/ 9 w 48"/>
                <a:gd name="T1" fmla="*/ 0 h 55"/>
                <a:gd name="T2" fmla="*/ 0 w 48"/>
                <a:gd name="T3" fmla="*/ 4 h 55"/>
                <a:gd name="T4" fmla="*/ 36 w 48"/>
                <a:gd name="T5" fmla="*/ 50 h 55"/>
                <a:gd name="T6" fmla="*/ 38 w 48"/>
                <a:gd name="T7" fmla="*/ 52 h 55"/>
                <a:gd name="T8" fmla="*/ 43 w 48"/>
                <a:gd name="T9" fmla="*/ 55 h 55"/>
                <a:gd name="T10" fmla="*/ 48 w 48"/>
                <a:gd name="T11" fmla="*/ 47 h 55"/>
                <a:gd name="T12" fmla="*/ 9 w 48"/>
                <a:gd name="T13" fmla="*/ 0 h 55"/>
              </a:gdLst>
              <a:ahLst/>
              <a:cxnLst>
                <a:cxn ang="0">
                  <a:pos x="T0" y="T1"/>
                </a:cxn>
                <a:cxn ang="0">
                  <a:pos x="T2" y="T3"/>
                </a:cxn>
                <a:cxn ang="0">
                  <a:pos x="T4" y="T5"/>
                </a:cxn>
                <a:cxn ang="0">
                  <a:pos x="T6" y="T7"/>
                </a:cxn>
                <a:cxn ang="0">
                  <a:pos x="T8" y="T9"/>
                </a:cxn>
                <a:cxn ang="0">
                  <a:pos x="T10" y="T11"/>
                </a:cxn>
                <a:cxn ang="0">
                  <a:pos x="T12" y="T13"/>
                </a:cxn>
              </a:cxnLst>
              <a:rect l="0" t="0" r="r" b="b"/>
              <a:pathLst>
                <a:path w="48" h="55">
                  <a:moveTo>
                    <a:pt x="9" y="0"/>
                  </a:moveTo>
                  <a:lnTo>
                    <a:pt x="0" y="4"/>
                  </a:lnTo>
                  <a:lnTo>
                    <a:pt x="36" y="50"/>
                  </a:lnTo>
                  <a:lnTo>
                    <a:pt x="38" y="52"/>
                  </a:lnTo>
                  <a:lnTo>
                    <a:pt x="43" y="55"/>
                  </a:lnTo>
                  <a:lnTo>
                    <a:pt x="48" y="47"/>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09" name="Freeform 108"/>
            <p:cNvSpPr>
              <a:spLocks/>
            </p:cNvSpPr>
            <p:nvPr/>
          </p:nvSpPr>
          <p:spPr bwMode="auto">
            <a:xfrm>
              <a:off x="8023" y="850"/>
              <a:ext cx="79" cy="50"/>
            </a:xfrm>
            <a:custGeom>
              <a:avLst/>
              <a:gdLst>
                <a:gd name="T0" fmla="*/ 4 w 79"/>
                <a:gd name="T1" fmla="*/ 0 h 50"/>
                <a:gd name="T2" fmla="*/ 0 w 79"/>
                <a:gd name="T3" fmla="*/ 9 h 50"/>
                <a:gd name="T4" fmla="*/ 4 w 79"/>
                <a:gd name="T5" fmla="*/ 11 h 50"/>
                <a:gd name="T6" fmla="*/ 74 w 79"/>
                <a:gd name="T7" fmla="*/ 50 h 50"/>
                <a:gd name="T8" fmla="*/ 79 w 79"/>
                <a:gd name="T9" fmla="*/ 40 h 50"/>
                <a:gd name="T10" fmla="*/ 4 w 79"/>
                <a:gd name="T11" fmla="*/ 0 h 50"/>
              </a:gdLst>
              <a:ahLst/>
              <a:cxnLst>
                <a:cxn ang="0">
                  <a:pos x="T0" y="T1"/>
                </a:cxn>
                <a:cxn ang="0">
                  <a:pos x="T2" y="T3"/>
                </a:cxn>
                <a:cxn ang="0">
                  <a:pos x="T4" y="T5"/>
                </a:cxn>
                <a:cxn ang="0">
                  <a:pos x="T6" y="T7"/>
                </a:cxn>
                <a:cxn ang="0">
                  <a:pos x="T8" y="T9"/>
                </a:cxn>
                <a:cxn ang="0">
                  <a:pos x="T10" y="T11"/>
                </a:cxn>
              </a:cxnLst>
              <a:rect l="0" t="0" r="r" b="b"/>
              <a:pathLst>
                <a:path w="79" h="50">
                  <a:moveTo>
                    <a:pt x="4" y="0"/>
                  </a:moveTo>
                  <a:lnTo>
                    <a:pt x="0" y="9"/>
                  </a:lnTo>
                  <a:lnTo>
                    <a:pt x="4" y="11"/>
                  </a:lnTo>
                  <a:lnTo>
                    <a:pt x="74" y="50"/>
                  </a:lnTo>
                  <a:lnTo>
                    <a:pt x="79" y="40"/>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10" name="Freeform 109"/>
            <p:cNvSpPr>
              <a:spLocks/>
            </p:cNvSpPr>
            <p:nvPr/>
          </p:nvSpPr>
          <p:spPr bwMode="auto">
            <a:xfrm>
              <a:off x="8028" y="852"/>
              <a:ext cx="58" cy="41"/>
            </a:xfrm>
            <a:custGeom>
              <a:avLst/>
              <a:gdLst>
                <a:gd name="T0" fmla="*/ 4 w 58"/>
                <a:gd name="T1" fmla="*/ 0 h 41"/>
                <a:gd name="T2" fmla="*/ 0 w 58"/>
                <a:gd name="T3" fmla="*/ 9 h 41"/>
                <a:gd name="T4" fmla="*/ 48 w 58"/>
                <a:gd name="T5" fmla="*/ 40 h 41"/>
                <a:gd name="T6" fmla="*/ 55 w 58"/>
                <a:gd name="T7" fmla="*/ 40 h 41"/>
                <a:gd name="T8" fmla="*/ 57 w 58"/>
                <a:gd name="T9" fmla="*/ 33 h 41"/>
                <a:gd name="T10" fmla="*/ 4 w 58"/>
                <a:gd name="T11" fmla="*/ 0 h 41"/>
              </a:gdLst>
              <a:ahLst/>
              <a:cxnLst>
                <a:cxn ang="0">
                  <a:pos x="T0" y="T1"/>
                </a:cxn>
                <a:cxn ang="0">
                  <a:pos x="T2" y="T3"/>
                </a:cxn>
                <a:cxn ang="0">
                  <a:pos x="T4" y="T5"/>
                </a:cxn>
                <a:cxn ang="0">
                  <a:pos x="T6" y="T7"/>
                </a:cxn>
                <a:cxn ang="0">
                  <a:pos x="T8" y="T9"/>
                </a:cxn>
                <a:cxn ang="0">
                  <a:pos x="T10" y="T11"/>
                </a:cxn>
              </a:cxnLst>
              <a:rect l="0" t="0" r="r" b="b"/>
              <a:pathLst>
                <a:path w="58" h="41">
                  <a:moveTo>
                    <a:pt x="4" y="0"/>
                  </a:moveTo>
                  <a:lnTo>
                    <a:pt x="0" y="9"/>
                  </a:lnTo>
                  <a:lnTo>
                    <a:pt x="48" y="40"/>
                  </a:lnTo>
                  <a:lnTo>
                    <a:pt x="55" y="40"/>
                  </a:lnTo>
                  <a:lnTo>
                    <a:pt x="57" y="33"/>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11" name="Freeform 110"/>
            <p:cNvSpPr>
              <a:spLocks/>
            </p:cNvSpPr>
            <p:nvPr/>
          </p:nvSpPr>
          <p:spPr bwMode="auto">
            <a:xfrm>
              <a:off x="8004" y="871"/>
              <a:ext cx="74" cy="22"/>
            </a:xfrm>
            <a:custGeom>
              <a:avLst/>
              <a:gdLst>
                <a:gd name="T0" fmla="*/ 2 w 74"/>
                <a:gd name="T1" fmla="*/ 0 h 22"/>
                <a:gd name="T2" fmla="*/ 0 w 74"/>
                <a:gd name="T3" fmla="*/ 7 h 22"/>
                <a:gd name="T4" fmla="*/ 4 w 74"/>
                <a:gd name="T5" fmla="*/ 9 h 22"/>
                <a:gd name="T6" fmla="*/ 7 w 74"/>
                <a:gd name="T7" fmla="*/ 9 h 22"/>
                <a:gd name="T8" fmla="*/ 74 w 74"/>
                <a:gd name="T9" fmla="*/ 21 h 22"/>
                <a:gd name="T10" fmla="*/ 74 w 74"/>
                <a:gd name="T11" fmla="*/ 12 h 22"/>
                <a:gd name="T12" fmla="*/ 2 w 74"/>
                <a:gd name="T13" fmla="*/ 0 h 22"/>
              </a:gdLst>
              <a:ahLst/>
              <a:cxnLst>
                <a:cxn ang="0">
                  <a:pos x="T0" y="T1"/>
                </a:cxn>
                <a:cxn ang="0">
                  <a:pos x="T2" y="T3"/>
                </a:cxn>
                <a:cxn ang="0">
                  <a:pos x="T4" y="T5"/>
                </a:cxn>
                <a:cxn ang="0">
                  <a:pos x="T6" y="T7"/>
                </a:cxn>
                <a:cxn ang="0">
                  <a:pos x="T8" y="T9"/>
                </a:cxn>
                <a:cxn ang="0">
                  <a:pos x="T10" y="T11"/>
                </a:cxn>
                <a:cxn ang="0">
                  <a:pos x="T12" y="T13"/>
                </a:cxn>
              </a:cxnLst>
              <a:rect l="0" t="0" r="r" b="b"/>
              <a:pathLst>
                <a:path w="74" h="22">
                  <a:moveTo>
                    <a:pt x="2" y="0"/>
                  </a:moveTo>
                  <a:lnTo>
                    <a:pt x="0" y="7"/>
                  </a:lnTo>
                  <a:lnTo>
                    <a:pt x="4" y="9"/>
                  </a:lnTo>
                  <a:lnTo>
                    <a:pt x="7" y="9"/>
                  </a:lnTo>
                  <a:lnTo>
                    <a:pt x="74" y="21"/>
                  </a:lnTo>
                  <a:lnTo>
                    <a:pt x="74" y="12"/>
                  </a:lnTo>
                  <a:lnTo>
                    <a:pt x="2"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12" name="Freeform 111"/>
            <p:cNvSpPr>
              <a:spLocks/>
            </p:cNvSpPr>
            <p:nvPr/>
          </p:nvSpPr>
          <p:spPr bwMode="auto">
            <a:xfrm>
              <a:off x="8009" y="871"/>
              <a:ext cx="62" cy="31"/>
            </a:xfrm>
            <a:custGeom>
              <a:avLst/>
              <a:gdLst>
                <a:gd name="T0" fmla="*/ 4 w 62"/>
                <a:gd name="T1" fmla="*/ 0 h 31"/>
                <a:gd name="T2" fmla="*/ 0 w 62"/>
                <a:gd name="T3" fmla="*/ 9 h 31"/>
                <a:gd name="T4" fmla="*/ 57 w 62"/>
                <a:gd name="T5" fmla="*/ 31 h 31"/>
                <a:gd name="T6" fmla="*/ 62 w 62"/>
                <a:gd name="T7" fmla="*/ 21 h 31"/>
                <a:gd name="T8" fmla="*/ 4 w 62"/>
                <a:gd name="T9" fmla="*/ 0 h 31"/>
              </a:gdLst>
              <a:ahLst/>
              <a:cxnLst>
                <a:cxn ang="0">
                  <a:pos x="T0" y="T1"/>
                </a:cxn>
                <a:cxn ang="0">
                  <a:pos x="T2" y="T3"/>
                </a:cxn>
                <a:cxn ang="0">
                  <a:pos x="T4" y="T5"/>
                </a:cxn>
                <a:cxn ang="0">
                  <a:pos x="T6" y="T7"/>
                </a:cxn>
                <a:cxn ang="0">
                  <a:pos x="T8" y="T9"/>
                </a:cxn>
              </a:cxnLst>
              <a:rect l="0" t="0" r="r" b="b"/>
              <a:pathLst>
                <a:path w="62" h="31">
                  <a:moveTo>
                    <a:pt x="4" y="0"/>
                  </a:moveTo>
                  <a:lnTo>
                    <a:pt x="0" y="9"/>
                  </a:lnTo>
                  <a:lnTo>
                    <a:pt x="57" y="31"/>
                  </a:lnTo>
                  <a:lnTo>
                    <a:pt x="62" y="21"/>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13" name="Freeform 112"/>
            <p:cNvSpPr>
              <a:spLocks/>
            </p:cNvSpPr>
            <p:nvPr/>
          </p:nvSpPr>
          <p:spPr bwMode="auto">
            <a:xfrm>
              <a:off x="8549" y="936"/>
              <a:ext cx="386" cy="67"/>
            </a:xfrm>
            <a:custGeom>
              <a:avLst/>
              <a:gdLst>
                <a:gd name="T0" fmla="*/ 4 w 386"/>
                <a:gd name="T1" fmla="*/ 0 h 67"/>
                <a:gd name="T2" fmla="*/ 0 w 386"/>
                <a:gd name="T3" fmla="*/ 19 h 67"/>
                <a:gd name="T4" fmla="*/ 384 w 386"/>
                <a:gd name="T5" fmla="*/ 67 h 67"/>
                <a:gd name="T6" fmla="*/ 386 w 386"/>
                <a:gd name="T7" fmla="*/ 50 h 67"/>
                <a:gd name="T8" fmla="*/ 4 w 386"/>
                <a:gd name="T9" fmla="*/ 0 h 67"/>
              </a:gdLst>
              <a:ahLst/>
              <a:cxnLst>
                <a:cxn ang="0">
                  <a:pos x="T0" y="T1"/>
                </a:cxn>
                <a:cxn ang="0">
                  <a:pos x="T2" y="T3"/>
                </a:cxn>
                <a:cxn ang="0">
                  <a:pos x="T4" y="T5"/>
                </a:cxn>
                <a:cxn ang="0">
                  <a:pos x="T6" y="T7"/>
                </a:cxn>
                <a:cxn ang="0">
                  <a:pos x="T8" y="T9"/>
                </a:cxn>
              </a:cxnLst>
              <a:rect l="0" t="0" r="r" b="b"/>
              <a:pathLst>
                <a:path w="386" h="67">
                  <a:moveTo>
                    <a:pt x="4" y="0"/>
                  </a:moveTo>
                  <a:lnTo>
                    <a:pt x="0" y="19"/>
                  </a:lnTo>
                  <a:lnTo>
                    <a:pt x="384" y="67"/>
                  </a:lnTo>
                  <a:lnTo>
                    <a:pt x="386" y="50"/>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14" name="Freeform 113"/>
            <p:cNvSpPr>
              <a:spLocks/>
            </p:cNvSpPr>
            <p:nvPr/>
          </p:nvSpPr>
          <p:spPr bwMode="auto">
            <a:xfrm>
              <a:off x="8333" y="905"/>
              <a:ext cx="221" cy="50"/>
            </a:xfrm>
            <a:custGeom>
              <a:avLst/>
              <a:gdLst>
                <a:gd name="T0" fmla="*/ 2 w 221"/>
                <a:gd name="T1" fmla="*/ 0 h 50"/>
                <a:gd name="T2" fmla="*/ 0 w 221"/>
                <a:gd name="T3" fmla="*/ 19 h 50"/>
                <a:gd name="T4" fmla="*/ 216 w 221"/>
                <a:gd name="T5" fmla="*/ 50 h 50"/>
                <a:gd name="T6" fmla="*/ 220 w 221"/>
                <a:gd name="T7" fmla="*/ 31 h 50"/>
                <a:gd name="T8" fmla="*/ 2 w 221"/>
                <a:gd name="T9" fmla="*/ 0 h 50"/>
              </a:gdLst>
              <a:ahLst/>
              <a:cxnLst>
                <a:cxn ang="0">
                  <a:pos x="T0" y="T1"/>
                </a:cxn>
                <a:cxn ang="0">
                  <a:pos x="T2" y="T3"/>
                </a:cxn>
                <a:cxn ang="0">
                  <a:pos x="T4" y="T5"/>
                </a:cxn>
                <a:cxn ang="0">
                  <a:pos x="T6" y="T7"/>
                </a:cxn>
                <a:cxn ang="0">
                  <a:pos x="T8" y="T9"/>
                </a:cxn>
              </a:cxnLst>
              <a:rect l="0" t="0" r="r" b="b"/>
              <a:pathLst>
                <a:path w="221" h="50">
                  <a:moveTo>
                    <a:pt x="2" y="0"/>
                  </a:moveTo>
                  <a:lnTo>
                    <a:pt x="0" y="19"/>
                  </a:lnTo>
                  <a:lnTo>
                    <a:pt x="216" y="50"/>
                  </a:lnTo>
                  <a:lnTo>
                    <a:pt x="220" y="31"/>
                  </a:lnTo>
                  <a:lnTo>
                    <a:pt x="2"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15" name="Freeform 114"/>
            <p:cNvSpPr>
              <a:spLocks/>
            </p:cNvSpPr>
            <p:nvPr/>
          </p:nvSpPr>
          <p:spPr bwMode="auto">
            <a:xfrm>
              <a:off x="7999" y="878"/>
              <a:ext cx="336" cy="46"/>
            </a:xfrm>
            <a:custGeom>
              <a:avLst/>
              <a:gdLst>
                <a:gd name="T0" fmla="*/ 0 w 336"/>
                <a:gd name="T1" fmla="*/ 0 h 46"/>
                <a:gd name="T2" fmla="*/ 0 w 336"/>
                <a:gd name="T3" fmla="*/ 19 h 46"/>
                <a:gd name="T4" fmla="*/ 336 w 336"/>
                <a:gd name="T5" fmla="*/ 45 h 46"/>
                <a:gd name="T6" fmla="*/ 336 w 336"/>
                <a:gd name="T7" fmla="*/ 26 h 46"/>
                <a:gd name="T8" fmla="*/ 0 w 336"/>
                <a:gd name="T9" fmla="*/ 0 h 46"/>
              </a:gdLst>
              <a:ahLst/>
              <a:cxnLst>
                <a:cxn ang="0">
                  <a:pos x="T0" y="T1"/>
                </a:cxn>
                <a:cxn ang="0">
                  <a:pos x="T2" y="T3"/>
                </a:cxn>
                <a:cxn ang="0">
                  <a:pos x="T4" y="T5"/>
                </a:cxn>
                <a:cxn ang="0">
                  <a:pos x="T6" y="T7"/>
                </a:cxn>
                <a:cxn ang="0">
                  <a:pos x="T8" y="T9"/>
                </a:cxn>
              </a:cxnLst>
              <a:rect l="0" t="0" r="r" b="b"/>
              <a:pathLst>
                <a:path w="336" h="46">
                  <a:moveTo>
                    <a:pt x="0" y="0"/>
                  </a:moveTo>
                  <a:lnTo>
                    <a:pt x="0" y="19"/>
                  </a:lnTo>
                  <a:lnTo>
                    <a:pt x="336" y="45"/>
                  </a:lnTo>
                  <a:lnTo>
                    <a:pt x="336" y="26"/>
                  </a:lnTo>
                  <a:lnTo>
                    <a:pt x="0"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16" name="Freeform 115"/>
            <p:cNvSpPr>
              <a:spLocks/>
            </p:cNvSpPr>
            <p:nvPr/>
          </p:nvSpPr>
          <p:spPr bwMode="auto">
            <a:xfrm>
              <a:off x="7673" y="852"/>
              <a:ext cx="326" cy="45"/>
            </a:xfrm>
            <a:custGeom>
              <a:avLst/>
              <a:gdLst>
                <a:gd name="T0" fmla="*/ 0 w 326"/>
                <a:gd name="T1" fmla="*/ 0 h 45"/>
                <a:gd name="T2" fmla="*/ 0 w 326"/>
                <a:gd name="T3" fmla="*/ 19 h 45"/>
                <a:gd name="T4" fmla="*/ 326 w 326"/>
                <a:gd name="T5" fmla="*/ 45 h 45"/>
                <a:gd name="T6" fmla="*/ 326 w 326"/>
                <a:gd name="T7" fmla="*/ 26 h 45"/>
                <a:gd name="T8" fmla="*/ 0 w 326"/>
                <a:gd name="T9" fmla="*/ 0 h 45"/>
              </a:gdLst>
              <a:ahLst/>
              <a:cxnLst>
                <a:cxn ang="0">
                  <a:pos x="T0" y="T1"/>
                </a:cxn>
                <a:cxn ang="0">
                  <a:pos x="T2" y="T3"/>
                </a:cxn>
                <a:cxn ang="0">
                  <a:pos x="T4" y="T5"/>
                </a:cxn>
                <a:cxn ang="0">
                  <a:pos x="T6" y="T7"/>
                </a:cxn>
                <a:cxn ang="0">
                  <a:pos x="T8" y="T9"/>
                </a:cxn>
              </a:cxnLst>
              <a:rect l="0" t="0" r="r" b="b"/>
              <a:pathLst>
                <a:path w="326" h="45">
                  <a:moveTo>
                    <a:pt x="0" y="0"/>
                  </a:moveTo>
                  <a:lnTo>
                    <a:pt x="0" y="19"/>
                  </a:lnTo>
                  <a:lnTo>
                    <a:pt x="326" y="45"/>
                  </a:lnTo>
                  <a:lnTo>
                    <a:pt x="326" y="26"/>
                  </a:lnTo>
                  <a:lnTo>
                    <a:pt x="0"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17" name="Freeform 116"/>
            <p:cNvSpPr>
              <a:spLocks/>
            </p:cNvSpPr>
            <p:nvPr/>
          </p:nvSpPr>
          <p:spPr bwMode="auto">
            <a:xfrm>
              <a:off x="7555" y="838"/>
              <a:ext cx="118" cy="33"/>
            </a:xfrm>
            <a:custGeom>
              <a:avLst/>
              <a:gdLst>
                <a:gd name="T0" fmla="*/ 2 w 118"/>
                <a:gd name="T1" fmla="*/ 0 h 33"/>
                <a:gd name="T2" fmla="*/ 0 w 118"/>
                <a:gd name="T3" fmla="*/ 19 h 33"/>
                <a:gd name="T4" fmla="*/ 117 w 118"/>
                <a:gd name="T5" fmla="*/ 33 h 33"/>
                <a:gd name="T6" fmla="*/ 117 w 118"/>
                <a:gd name="T7" fmla="*/ 14 h 33"/>
                <a:gd name="T8" fmla="*/ 2 w 118"/>
                <a:gd name="T9" fmla="*/ 0 h 33"/>
              </a:gdLst>
              <a:ahLst/>
              <a:cxnLst>
                <a:cxn ang="0">
                  <a:pos x="T0" y="T1"/>
                </a:cxn>
                <a:cxn ang="0">
                  <a:pos x="T2" y="T3"/>
                </a:cxn>
                <a:cxn ang="0">
                  <a:pos x="T4" y="T5"/>
                </a:cxn>
                <a:cxn ang="0">
                  <a:pos x="T6" y="T7"/>
                </a:cxn>
                <a:cxn ang="0">
                  <a:pos x="T8" y="T9"/>
                </a:cxn>
              </a:cxnLst>
              <a:rect l="0" t="0" r="r" b="b"/>
              <a:pathLst>
                <a:path w="118" h="33">
                  <a:moveTo>
                    <a:pt x="2" y="0"/>
                  </a:moveTo>
                  <a:lnTo>
                    <a:pt x="0" y="19"/>
                  </a:lnTo>
                  <a:lnTo>
                    <a:pt x="117" y="33"/>
                  </a:lnTo>
                  <a:lnTo>
                    <a:pt x="117" y="14"/>
                  </a:lnTo>
                  <a:lnTo>
                    <a:pt x="2"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18" name="Freeform 117"/>
            <p:cNvSpPr>
              <a:spLocks/>
            </p:cNvSpPr>
            <p:nvPr/>
          </p:nvSpPr>
          <p:spPr bwMode="auto">
            <a:xfrm>
              <a:off x="7493" y="825"/>
              <a:ext cx="67" cy="32"/>
            </a:xfrm>
            <a:custGeom>
              <a:avLst/>
              <a:gdLst>
                <a:gd name="T0" fmla="*/ 4 w 67"/>
                <a:gd name="T1" fmla="*/ 0 h 32"/>
                <a:gd name="T2" fmla="*/ 2 w 67"/>
                <a:gd name="T3" fmla="*/ 0 h 32"/>
                <a:gd name="T4" fmla="*/ 0 w 67"/>
                <a:gd name="T5" fmla="*/ 19 h 32"/>
                <a:gd name="T6" fmla="*/ 62 w 67"/>
                <a:gd name="T7" fmla="*/ 31 h 32"/>
                <a:gd name="T8" fmla="*/ 67 w 67"/>
                <a:gd name="T9" fmla="*/ 12 h 32"/>
                <a:gd name="T10" fmla="*/ 4 w 67"/>
                <a:gd name="T11" fmla="*/ 0 h 32"/>
              </a:gdLst>
              <a:ahLst/>
              <a:cxnLst>
                <a:cxn ang="0">
                  <a:pos x="T0" y="T1"/>
                </a:cxn>
                <a:cxn ang="0">
                  <a:pos x="T2" y="T3"/>
                </a:cxn>
                <a:cxn ang="0">
                  <a:pos x="T4" y="T5"/>
                </a:cxn>
                <a:cxn ang="0">
                  <a:pos x="T6" y="T7"/>
                </a:cxn>
                <a:cxn ang="0">
                  <a:pos x="T8" y="T9"/>
                </a:cxn>
                <a:cxn ang="0">
                  <a:pos x="T10" y="T11"/>
                </a:cxn>
              </a:cxnLst>
              <a:rect l="0" t="0" r="r" b="b"/>
              <a:pathLst>
                <a:path w="67" h="32">
                  <a:moveTo>
                    <a:pt x="4" y="0"/>
                  </a:moveTo>
                  <a:lnTo>
                    <a:pt x="2" y="0"/>
                  </a:lnTo>
                  <a:lnTo>
                    <a:pt x="0" y="19"/>
                  </a:lnTo>
                  <a:lnTo>
                    <a:pt x="62" y="31"/>
                  </a:lnTo>
                  <a:lnTo>
                    <a:pt x="67" y="12"/>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19" name="Freeform 118"/>
            <p:cNvSpPr>
              <a:spLocks/>
            </p:cNvSpPr>
            <p:nvPr/>
          </p:nvSpPr>
          <p:spPr bwMode="auto">
            <a:xfrm>
              <a:off x="7241" y="804"/>
              <a:ext cx="254" cy="41"/>
            </a:xfrm>
            <a:custGeom>
              <a:avLst/>
              <a:gdLst>
                <a:gd name="T0" fmla="*/ 0 w 254"/>
                <a:gd name="T1" fmla="*/ 0 h 41"/>
                <a:gd name="T2" fmla="*/ 0 w 254"/>
                <a:gd name="T3" fmla="*/ 19 h 41"/>
                <a:gd name="T4" fmla="*/ 254 w 254"/>
                <a:gd name="T5" fmla="*/ 40 h 41"/>
                <a:gd name="T6" fmla="*/ 254 w 254"/>
                <a:gd name="T7" fmla="*/ 21 h 41"/>
                <a:gd name="T8" fmla="*/ 0 w 254"/>
                <a:gd name="T9" fmla="*/ 0 h 41"/>
              </a:gdLst>
              <a:ahLst/>
              <a:cxnLst>
                <a:cxn ang="0">
                  <a:pos x="T0" y="T1"/>
                </a:cxn>
                <a:cxn ang="0">
                  <a:pos x="T2" y="T3"/>
                </a:cxn>
                <a:cxn ang="0">
                  <a:pos x="T4" y="T5"/>
                </a:cxn>
                <a:cxn ang="0">
                  <a:pos x="T6" y="T7"/>
                </a:cxn>
                <a:cxn ang="0">
                  <a:pos x="T8" y="T9"/>
                </a:cxn>
              </a:cxnLst>
              <a:rect l="0" t="0" r="r" b="b"/>
              <a:pathLst>
                <a:path w="254" h="41">
                  <a:moveTo>
                    <a:pt x="0" y="0"/>
                  </a:moveTo>
                  <a:lnTo>
                    <a:pt x="0" y="19"/>
                  </a:lnTo>
                  <a:lnTo>
                    <a:pt x="254" y="40"/>
                  </a:lnTo>
                  <a:lnTo>
                    <a:pt x="254" y="21"/>
                  </a:lnTo>
                  <a:lnTo>
                    <a:pt x="0"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20" name="Freeform 119"/>
            <p:cNvSpPr>
              <a:spLocks/>
            </p:cNvSpPr>
            <p:nvPr/>
          </p:nvSpPr>
          <p:spPr bwMode="auto">
            <a:xfrm>
              <a:off x="6962" y="778"/>
              <a:ext cx="279" cy="45"/>
            </a:xfrm>
            <a:custGeom>
              <a:avLst/>
              <a:gdLst>
                <a:gd name="T0" fmla="*/ 0 w 279"/>
                <a:gd name="T1" fmla="*/ 0 h 45"/>
                <a:gd name="T2" fmla="*/ 0 w 279"/>
                <a:gd name="T3" fmla="*/ 19 h 45"/>
                <a:gd name="T4" fmla="*/ 278 w 279"/>
                <a:gd name="T5" fmla="*/ 45 h 45"/>
                <a:gd name="T6" fmla="*/ 278 w 279"/>
                <a:gd name="T7" fmla="*/ 26 h 45"/>
                <a:gd name="T8" fmla="*/ 0 w 279"/>
                <a:gd name="T9" fmla="*/ 0 h 45"/>
              </a:gdLst>
              <a:ahLst/>
              <a:cxnLst>
                <a:cxn ang="0">
                  <a:pos x="T0" y="T1"/>
                </a:cxn>
                <a:cxn ang="0">
                  <a:pos x="T2" y="T3"/>
                </a:cxn>
                <a:cxn ang="0">
                  <a:pos x="T4" y="T5"/>
                </a:cxn>
                <a:cxn ang="0">
                  <a:pos x="T6" y="T7"/>
                </a:cxn>
                <a:cxn ang="0">
                  <a:pos x="T8" y="T9"/>
                </a:cxn>
              </a:cxnLst>
              <a:rect l="0" t="0" r="r" b="b"/>
              <a:pathLst>
                <a:path w="279" h="45">
                  <a:moveTo>
                    <a:pt x="0" y="0"/>
                  </a:moveTo>
                  <a:lnTo>
                    <a:pt x="0" y="19"/>
                  </a:lnTo>
                  <a:lnTo>
                    <a:pt x="278" y="45"/>
                  </a:lnTo>
                  <a:lnTo>
                    <a:pt x="278" y="26"/>
                  </a:lnTo>
                  <a:lnTo>
                    <a:pt x="0"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21" name="Freeform 120"/>
            <p:cNvSpPr>
              <a:spLocks/>
            </p:cNvSpPr>
            <p:nvPr/>
          </p:nvSpPr>
          <p:spPr bwMode="auto">
            <a:xfrm>
              <a:off x="6530" y="727"/>
              <a:ext cx="432" cy="70"/>
            </a:xfrm>
            <a:custGeom>
              <a:avLst/>
              <a:gdLst>
                <a:gd name="T0" fmla="*/ 0 w 432"/>
                <a:gd name="T1" fmla="*/ 0 h 70"/>
                <a:gd name="T2" fmla="*/ 0 w 432"/>
                <a:gd name="T3" fmla="*/ 19 h 70"/>
                <a:gd name="T4" fmla="*/ 432 w 432"/>
                <a:gd name="T5" fmla="*/ 69 h 70"/>
                <a:gd name="T6" fmla="*/ 432 w 432"/>
                <a:gd name="T7" fmla="*/ 50 h 70"/>
                <a:gd name="T8" fmla="*/ 0 w 432"/>
                <a:gd name="T9" fmla="*/ 0 h 70"/>
              </a:gdLst>
              <a:ahLst/>
              <a:cxnLst>
                <a:cxn ang="0">
                  <a:pos x="T0" y="T1"/>
                </a:cxn>
                <a:cxn ang="0">
                  <a:pos x="T2" y="T3"/>
                </a:cxn>
                <a:cxn ang="0">
                  <a:pos x="T4" y="T5"/>
                </a:cxn>
                <a:cxn ang="0">
                  <a:pos x="T6" y="T7"/>
                </a:cxn>
                <a:cxn ang="0">
                  <a:pos x="T8" y="T9"/>
                </a:cxn>
              </a:cxnLst>
              <a:rect l="0" t="0" r="r" b="b"/>
              <a:pathLst>
                <a:path w="432" h="70">
                  <a:moveTo>
                    <a:pt x="0" y="0"/>
                  </a:moveTo>
                  <a:lnTo>
                    <a:pt x="0" y="19"/>
                  </a:lnTo>
                  <a:lnTo>
                    <a:pt x="432" y="69"/>
                  </a:lnTo>
                  <a:lnTo>
                    <a:pt x="432" y="50"/>
                  </a:lnTo>
                  <a:lnTo>
                    <a:pt x="0"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22" name="Freeform 121"/>
            <p:cNvSpPr>
              <a:spLocks/>
            </p:cNvSpPr>
            <p:nvPr/>
          </p:nvSpPr>
          <p:spPr bwMode="auto">
            <a:xfrm>
              <a:off x="6314" y="703"/>
              <a:ext cx="216" cy="43"/>
            </a:xfrm>
            <a:custGeom>
              <a:avLst/>
              <a:gdLst>
                <a:gd name="T0" fmla="*/ 2 w 216"/>
                <a:gd name="T1" fmla="*/ 0 h 43"/>
                <a:gd name="T2" fmla="*/ 0 w 216"/>
                <a:gd name="T3" fmla="*/ 19 h 43"/>
                <a:gd name="T4" fmla="*/ 215 w 216"/>
                <a:gd name="T5" fmla="*/ 43 h 43"/>
                <a:gd name="T6" fmla="*/ 215 w 216"/>
                <a:gd name="T7" fmla="*/ 24 h 43"/>
                <a:gd name="T8" fmla="*/ 2 w 216"/>
                <a:gd name="T9" fmla="*/ 0 h 43"/>
              </a:gdLst>
              <a:ahLst/>
              <a:cxnLst>
                <a:cxn ang="0">
                  <a:pos x="T0" y="T1"/>
                </a:cxn>
                <a:cxn ang="0">
                  <a:pos x="T2" y="T3"/>
                </a:cxn>
                <a:cxn ang="0">
                  <a:pos x="T4" y="T5"/>
                </a:cxn>
                <a:cxn ang="0">
                  <a:pos x="T6" y="T7"/>
                </a:cxn>
                <a:cxn ang="0">
                  <a:pos x="T8" y="T9"/>
                </a:cxn>
              </a:cxnLst>
              <a:rect l="0" t="0" r="r" b="b"/>
              <a:pathLst>
                <a:path w="216" h="43">
                  <a:moveTo>
                    <a:pt x="2" y="0"/>
                  </a:moveTo>
                  <a:lnTo>
                    <a:pt x="0" y="19"/>
                  </a:lnTo>
                  <a:lnTo>
                    <a:pt x="215" y="43"/>
                  </a:lnTo>
                  <a:lnTo>
                    <a:pt x="215" y="24"/>
                  </a:lnTo>
                  <a:lnTo>
                    <a:pt x="2"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23" name="Freeform 122"/>
            <p:cNvSpPr>
              <a:spLocks/>
            </p:cNvSpPr>
            <p:nvPr/>
          </p:nvSpPr>
          <p:spPr bwMode="auto">
            <a:xfrm>
              <a:off x="6079" y="667"/>
              <a:ext cx="240" cy="55"/>
            </a:xfrm>
            <a:custGeom>
              <a:avLst/>
              <a:gdLst>
                <a:gd name="T0" fmla="*/ 2 w 240"/>
                <a:gd name="T1" fmla="*/ 0 h 55"/>
                <a:gd name="T2" fmla="*/ 0 w 240"/>
                <a:gd name="T3" fmla="*/ 19 h 55"/>
                <a:gd name="T4" fmla="*/ 235 w 240"/>
                <a:gd name="T5" fmla="*/ 55 h 55"/>
                <a:gd name="T6" fmla="*/ 240 w 240"/>
                <a:gd name="T7" fmla="*/ 35 h 55"/>
                <a:gd name="T8" fmla="*/ 2 w 240"/>
                <a:gd name="T9" fmla="*/ 0 h 55"/>
              </a:gdLst>
              <a:ahLst/>
              <a:cxnLst>
                <a:cxn ang="0">
                  <a:pos x="T0" y="T1"/>
                </a:cxn>
                <a:cxn ang="0">
                  <a:pos x="T2" y="T3"/>
                </a:cxn>
                <a:cxn ang="0">
                  <a:pos x="T4" y="T5"/>
                </a:cxn>
                <a:cxn ang="0">
                  <a:pos x="T6" y="T7"/>
                </a:cxn>
                <a:cxn ang="0">
                  <a:pos x="T8" y="T9"/>
                </a:cxn>
              </a:cxnLst>
              <a:rect l="0" t="0" r="r" b="b"/>
              <a:pathLst>
                <a:path w="240" h="55">
                  <a:moveTo>
                    <a:pt x="2" y="0"/>
                  </a:moveTo>
                  <a:lnTo>
                    <a:pt x="0" y="19"/>
                  </a:lnTo>
                  <a:lnTo>
                    <a:pt x="235" y="55"/>
                  </a:lnTo>
                  <a:lnTo>
                    <a:pt x="240" y="35"/>
                  </a:lnTo>
                  <a:lnTo>
                    <a:pt x="2"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24" name="Freeform 123"/>
            <p:cNvSpPr>
              <a:spLocks/>
            </p:cNvSpPr>
            <p:nvPr/>
          </p:nvSpPr>
          <p:spPr bwMode="auto">
            <a:xfrm>
              <a:off x="5856" y="650"/>
              <a:ext cx="226" cy="36"/>
            </a:xfrm>
            <a:custGeom>
              <a:avLst/>
              <a:gdLst>
                <a:gd name="T0" fmla="*/ 0 w 226"/>
                <a:gd name="T1" fmla="*/ 0 h 36"/>
                <a:gd name="T2" fmla="*/ 0 w 226"/>
                <a:gd name="T3" fmla="*/ 19 h 36"/>
                <a:gd name="T4" fmla="*/ 225 w 226"/>
                <a:gd name="T5" fmla="*/ 35 h 36"/>
                <a:gd name="T6" fmla="*/ 225 w 226"/>
                <a:gd name="T7" fmla="*/ 16 h 36"/>
                <a:gd name="T8" fmla="*/ 0 w 226"/>
                <a:gd name="T9" fmla="*/ 0 h 36"/>
              </a:gdLst>
              <a:ahLst/>
              <a:cxnLst>
                <a:cxn ang="0">
                  <a:pos x="T0" y="T1"/>
                </a:cxn>
                <a:cxn ang="0">
                  <a:pos x="T2" y="T3"/>
                </a:cxn>
                <a:cxn ang="0">
                  <a:pos x="T4" y="T5"/>
                </a:cxn>
                <a:cxn ang="0">
                  <a:pos x="T6" y="T7"/>
                </a:cxn>
                <a:cxn ang="0">
                  <a:pos x="T8" y="T9"/>
                </a:cxn>
              </a:cxnLst>
              <a:rect l="0" t="0" r="r" b="b"/>
              <a:pathLst>
                <a:path w="226" h="36">
                  <a:moveTo>
                    <a:pt x="0" y="0"/>
                  </a:moveTo>
                  <a:lnTo>
                    <a:pt x="0" y="19"/>
                  </a:lnTo>
                  <a:lnTo>
                    <a:pt x="225" y="35"/>
                  </a:lnTo>
                  <a:lnTo>
                    <a:pt x="225" y="16"/>
                  </a:lnTo>
                  <a:lnTo>
                    <a:pt x="0"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25" name="Freeform 124"/>
            <p:cNvSpPr>
              <a:spLocks/>
            </p:cNvSpPr>
            <p:nvPr/>
          </p:nvSpPr>
          <p:spPr bwMode="auto">
            <a:xfrm>
              <a:off x="5702" y="645"/>
              <a:ext cx="154" cy="24"/>
            </a:xfrm>
            <a:custGeom>
              <a:avLst/>
              <a:gdLst>
                <a:gd name="T0" fmla="*/ 0 w 154"/>
                <a:gd name="T1" fmla="*/ 0 h 24"/>
                <a:gd name="T2" fmla="*/ 0 w 154"/>
                <a:gd name="T3" fmla="*/ 19 h 24"/>
                <a:gd name="T4" fmla="*/ 153 w 154"/>
                <a:gd name="T5" fmla="*/ 24 h 24"/>
                <a:gd name="T6" fmla="*/ 153 w 154"/>
                <a:gd name="T7" fmla="*/ 4 h 24"/>
                <a:gd name="T8" fmla="*/ 0 w 154"/>
                <a:gd name="T9" fmla="*/ 0 h 24"/>
              </a:gdLst>
              <a:ahLst/>
              <a:cxnLst>
                <a:cxn ang="0">
                  <a:pos x="T0" y="T1"/>
                </a:cxn>
                <a:cxn ang="0">
                  <a:pos x="T2" y="T3"/>
                </a:cxn>
                <a:cxn ang="0">
                  <a:pos x="T4" y="T5"/>
                </a:cxn>
                <a:cxn ang="0">
                  <a:pos x="T6" y="T7"/>
                </a:cxn>
                <a:cxn ang="0">
                  <a:pos x="T8" y="T9"/>
                </a:cxn>
              </a:cxnLst>
              <a:rect l="0" t="0" r="r" b="b"/>
              <a:pathLst>
                <a:path w="154" h="24">
                  <a:moveTo>
                    <a:pt x="0" y="0"/>
                  </a:moveTo>
                  <a:lnTo>
                    <a:pt x="0" y="19"/>
                  </a:lnTo>
                  <a:lnTo>
                    <a:pt x="153" y="24"/>
                  </a:lnTo>
                  <a:lnTo>
                    <a:pt x="153" y="4"/>
                  </a:lnTo>
                  <a:lnTo>
                    <a:pt x="0"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26" name="Freeform 125"/>
            <p:cNvSpPr>
              <a:spLocks/>
            </p:cNvSpPr>
            <p:nvPr/>
          </p:nvSpPr>
          <p:spPr bwMode="auto">
            <a:xfrm>
              <a:off x="5623" y="645"/>
              <a:ext cx="79" cy="22"/>
            </a:xfrm>
            <a:custGeom>
              <a:avLst/>
              <a:gdLst>
                <a:gd name="T0" fmla="*/ 79 w 79"/>
                <a:gd name="T1" fmla="*/ 0 h 22"/>
                <a:gd name="T2" fmla="*/ 0 w 79"/>
                <a:gd name="T3" fmla="*/ 2 h 22"/>
                <a:gd name="T4" fmla="*/ 0 w 79"/>
                <a:gd name="T5" fmla="*/ 21 h 22"/>
                <a:gd name="T6" fmla="*/ 79 w 79"/>
                <a:gd name="T7" fmla="*/ 19 h 22"/>
                <a:gd name="T8" fmla="*/ 79 w 79"/>
                <a:gd name="T9" fmla="*/ 0 h 22"/>
              </a:gdLst>
              <a:ahLst/>
              <a:cxnLst>
                <a:cxn ang="0">
                  <a:pos x="T0" y="T1"/>
                </a:cxn>
                <a:cxn ang="0">
                  <a:pos x="T2" y="T3"/>
                </a:cxn>
                <a:cxn ang="0">
                  <a:pos x="T4" y="T5"/>
                </a:cxn>
                <a:cxn ang="0">
                  <a:pos x="T6" y="T7"/>
                </a:cxn>
                <a:cxn ang="0">
                  <a:pos x="T8" y="T9"/>
                </a:cxn>
              </a:cxnLst>
              <a:rect l="0" t="0" r="r" b="b"/>
              <a:pathLst>
                <a:path w="79" h="22">
                  <a:moveTo>
                    <a:pt x="79" y="0"/>
                  </a:moveTo>
                  <a:lnTo>
                    <a:pt x="0" y="2"/>
                  </a:lnTo>
                  <a:lnTo>
                    <a:pt x="0" y="21"/>
                  </a:lnTo>
                  <a:lnTo>
                    <a:pt x="79" y="19"/>
                  </a:lnTo>
                  <a:lnTo>
                    <a:pt x="7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27" name="Freeform 126"/>
            <p:cNvSpPr>
              <a:spLocks/>
            </p:cNvSpPr>
            <p:nvPr/>
          </p:nvSpPr>
          <p:spPr bwMode="auto">
            <a:xfrm>
              <a:off x="5445" y="641"/>
              <a:ext cx="178" cy="26"/>
            </a:xfrm>
            <a:custGeom>
              <a:avLst/>
              <a:gdLst>
                <a:gd name="T0" fmla="*/ 0 w 178"/>
                <a:gd name="T1" fmla="*/ 0 h 26"/>
                <a:gd name="T2" fmla="*/ 0 w 178"/>
                <a:gd name="T3" fmla="*/ 19 h 26"/>
                <a:gd name="T4" fmla="*/ 177 w 178"/>
                <a:gd name="T5" fmla="*/ 26 h 26"/>
                <a:gd name="T6" fmla="*/ 177 w 178"/>
                <a:gd name="T7" fmla="*/ 7 h 26"/>
                <a:gd name="T8" fmla="*/ 0 w 178"/>
                <a:gd name="T9" fmla="*/ 0 h 26"/>
              </a:gdLst>
              <a:ahLst/>
              <a:cxnLst>
                <a:cxn ang="0">
                  <a:pos x="T0" y="T1"/>
                </a:cxn>
                <a:cxn ang="0">
                  <a:pos x="T2" y="T3"/>
                </a:cxn>
                <a:cxn ang="0">
                  <a:pos x="T4" y="T5"/>
                </a:cxn>
                <a:cxn ang="0">
                  <a:pos x="T6" y="T7"/>
                </a:cxn>
                <a:cxn ang="0">
                  <a:pos x="T8" y="T9"/>
                </a:cxn>
              </a:cxnLst>
              <a:rect l="0" t="0" r="r" b="b"/>
              <a:pathLst>
                <a:path w="178" h="26">
                  <a:moveTo>
                    <a:pt x="0" y="0"/>
                  </a:moveTo>
                  <a:lnTo>
                    <a:pt x="0" y="19"/>
                  </a:lnTo>
                  <a:lnTo>
                    <a:pt x="177" y="26"/>
                  </a:lnTo>
                  <a:lnTo>
                    <a:pt x="177" y="7"/>
                  </a:lnTo>
                  <a:lnTo>
                    <a:pt x="0"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28" name="Freeform 127"/>
            <p:cNvSpPr>
              <a:spLocks/>
            </p:cNvSpPr>
            <p:nvPr/>
          </p:nvSpPr>
          <p:spPr bwMode="auto">
            <a:xfrm>
              <a:off x="5302" y="650"/>
              <a:ext cx="144" cy="20"/>
            </a:xfrm>
            <a:custGeom>
              <a:avLst/>
              <a:gdLst>
                <a:gd name="T0" fmla="*/ 0 w 144"/>
                <a:gd name="T1" fmla="*/ 0 h 20"/>
                <a:gd name="T2" fmla="*/ 143 w 144"/>
                <a:gd name="T3" fmla="*/ 0 h 20"/>
              </a:gdLst>
              <a:ahLst/>
              <a:cxnLst>
                <a:cxn ang="0">
                  <a:pos x="T0" y="T1"/>
                </a:cxn>
                <a:cxn ang="0">
                  <a:pos x="T2" y="T3"/>
                </a:cxn>
              </a:cxnLst>
              <a:rect l="0" t="0" r="r" b="b"/>
              <a:pathLst>
                <a:path w="144" h="20">
                  <a:moveTo>
                    <a:pt x="0" y="0"/>
                  </a:moveTo>
                  <a:lnTo>
                    <a:pt x="143" y="0"/>
                  </a:lnTo>
                </a:path>
              </a:pathLst>
            </a:custGeom>
            <a:noFill/>
            <a:ln w="13462">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AU"/>
            </a:p>
          </p:txBody>
        </p:sp>
        <p:sp>
          <p:nvSpPr>
            <p:cNvPr id="129" name="Freeform 128"/>
            <p:cNvSpPr>
              <a:spLocks/>
            </p:cNvSpPr>
            <p:nvPr/>
          </p:nvSpPr>
          <p:spPr bwMode="auto">
            <a:xfrm>
              <a:off x="5165" y="626"/>
              <a:ext cx="137" cy="34"/>
            </a:xfrm>
            <a:custGeom>
              <a:avLst/>
              <a:gdLst>
                <a:gd name="T0" fmla="*/ 2 w 137"/>
                <a:gd name="T1" fmla="*/ 0 h 34"/>
                <a:gd name="T2" fmla="*/ 0 w 137"/>
                <a:gd name="T3" fmla="*/ 19 h 34"/>
                <a:gd name="T4" fmla="*/ 136 w 137"/>
                <a:gd name="T5" fmla="*/ 33 h 34"/>
                <a:gd name="T6" fmla="*/ 136 w 137"/>
                <a:gd name="T7" fmla="*/ 14 h 34"/>
                <a:gd name="T8" fmla="*/ 2 w 137"/>
                <a:gd name="T9" fmla="*/ 0 h 34"/>
              </a:gdLst>
              <a:ahLst/>
              <a:cxnLst>
                <a:cxn ang="0">
                  <a:pos x="T0" y="T1"/>
                </a:cxn>
                <a:cxn ang="0">
                  <a:pos x="T2" y="T3"/>
                </a:cxn>
                <a:cxn ang="0">
                  <a:pos x="T4" y="T5"/>
                </a:cxn>
                <a:cxn ang="0">
                  <a:pos x="T6" y="T7"/>
                </a:cxn>
                <a:cxn ang="0">
                  <a:pos x="T8" y="T9"/>
                </a:cxn>
              </a:cxnLst>
              <a:rect l="0" t="0" r="r" b="b"/>
              <a:pathLst>
                <a:path w="137" h="34">
                  <a:moveTo>
                    <a:pt x="2" y="0"/>
                  </a:moveTo>
                  <a:lnTo>
                    <a:pt x="0" y="19"/>
                  </a:lnTo>
                  <a:lnTo>
                    <a:pt x="136" y="33"/>
                  </a:lnTo>
                  <a:lnTo>
                    <a:pt x="136" y="14"/>
                  </a:lnTo>
                  <a:lnTo>
                    <a:pt x="2"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30" name="Freeform 129"/>
            <p:cNvSpPr>
              <a:spLocks/>
            </p:cNvSpPr>
            <p:nvPr/>
          </p:nvSpPr>
          <p:spPr bwMode="auto">
            <a:xfrm>
              <a:off x="5030" y="602"/>
              <a:ext cx="139" cy="43"/>
            </a:xfrm>
            <a:custGeom>
              <a:avLst/>
              <a:gdLst>
                <a:gd name="T0" fmla="*/ 4 w 139"/>
                <a:gd name="T1" fmla="*/ 0 h 43"/>
                <a:gd name="T2" fmla="*/ 0 w 139"/>
                <a:gd name="T3" fmla="*/ 19 h 43"/>
                <a:gd name="T4" fmla="*/ 134 w 139"/>
                <a:gd name="T5" fmla="*/ 43 h 43"/>
                <a:gd name="T6" fmla="*/ 139 w 139"/>
                <a:gd name="T7" fmla="*/ 23 h 43"/>
                <a:gd name="T8" fmla="*/ 4 w 139"/>
                <a:gd name="T9" fmla="*/ 0 h 43"/>
              </a:gdLst>
              <a:ahLst/>
              <a:cxnLst>
                <a:cxn ang="0">
                  <a:pos x="T0" y="T1"/>
                </a:cxn>
                <a:cxn ang="0">
                  <a:pos x="T2" y="T3"/>
                </a:cxn>
                <a:cxn ang="0">
                  <a:pos x="T4" y="T5"/>
                </a:cxn>
                <a:cxn ang="0">
                  <a:pos x="T6" y="T7"/>
                </a:cxn>
                <a:cxn ang="0">
                  <a:pos x="T8" y="T9"/>
                </a:cxn>
              </a:cxnLst>
              <a:rect l="0" t="0" r="r" b="b"/>
              <a:pathLst>
                <a:path w="139" h="43">
                  <a:moveTo>
                    <a:pt x="4" y="0"/>
                  </a:moveTo>
                  <a:lnTo>
                    <a:pt x="0" y="19"/>
                  </a:lnTo>
                  <a:lnTo>
                    <a:pt x="134" y="43"/>
                  </a:lnTo>
                  <a:lnTo>
                    <a:pt x="139" y="23"/>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31" name="Freeform 130"/>
            <p:cNvSpPr>
              <a:spLocks/>
            </p:cNvSpPr>
            <p:nvPr/>
          </p:nvSpPr>
          <p:spPr bwMode="auto">
            <a:xfrm>
              <a:off x="4889" y="578"/>
              <a:ext cx="146" cy="44"/>
            </a:xfrm>
            <a:custGeom>
              <a:avLst/>
              <a:gdLst>
                <a:gd name="T0" fmla="*/ 4 w 146"/>
                <a:gd name="T1" fmla="*/ 0 h 44"/>
                <a:gd name="T2" fmla="*/ 2 w 146"/>
                <a:gd name="T3" fmla="*/ 0 h 44"/>
                <a:gd name="T4" fmla="*/ 0 w 146"/>
                <a:gd name="T5" fmla="*/ 19 h 44"/>
                <a:gd name="T6" fmla="*/ 141 w 146"/>
                <a:gd name="T7" fmla="*/ 43 h 44"/>
                <a:gd name="T8" fmla="*/ 146 w 146"/>
                <a:gd name="T9" fmla="*/ 24 h 44"/>
                <a:gd name="T10" fmla="*/ 4 w 146"/>
                <a:gd name="T11" fmla="*/ 0 h 44"/>
              </a:gdLst>
              <a:ahLst/>
              <a:cxnLst>
                <a:cxn ang="0">
                  <a:pos x="T0" y="T1"/>
                </a:cxn>
                <a:cxn ang="0">
                  <a:pos x="T2" y="T3"/>
                </a:cxn>
                <a:cxn ang="0">
                  <a:pos x="T4" y="T5"/>
                </a:cxn>
                <a:cxn ang="0">
                  <a:pos x="T6" y="T7"/>
                </a:cxn>
                <a:cxn ang="0">
                  <a:pos x="T8" y="T9"/>
                </a:cxn>
                <a:cxn ang="0">
                  <a:pos x="T10" y="T11"/>
                </a:cxn>
              </a:cxnLst>
              <a:rect l="0" t="0" r="r" b="b"/>
              <a:pathLst>
                <a:path w="146" h="44">
                  <a:moveTo>
                    <a:pt x="4" y="0"/>
                  </a:moveTo>
                  <a:lnTo>
                    <a:pt x="2" y="0"/>
                  </a:lnTo>
                  <a:lnTo>
                    <a:pt x="0" y="19"/>
                  </a:lnTo>
                  <a:lnTo>
                    <a:pt x="141" y="43"/>
                  </a:lnTo>
                  <a:lnTo>
                    <a:pt x="146" y="24"/>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32" name="Freeform 131"/>
            <p:cNvSpPr>
              <a:spLocks/>
            </p:cNvSpPr>
            <p:nvPr/>
          </p:nvSpPr>
          <p:spPr bwMode="auto">
            <a:xfrm>
              <a:off x="4750" y="562"/>
              <a:ext cx="141" cy="36"/>
            </a:xfrm>
            <a:custGeom>
              <a:avLst/>
              <a:gdLst>
                <a:gd name="T0" fmla="*/ 2 w 141"/>
                <a:gd name="T1" fmla="*/ 0 h 36"/>
                <a:gd name="T2" fmla="*/ 0 w 141"/>
                <a:gd name="T3" fmla="*/ 19 h 36"/>
                <a:gd name="T4" fmla="*/ 141 w 141"/>
                <a:gd name="T5" fmla="*/ 36 h 36"/>
                <a:gd name="T6" fmla="*/ 141 w 141"/>
                <a:gd name="T7" fmla="*/ 16 h 36"/>
                <a:gd name="T8" fmla="*/ 2 w 141"/>
                <a:gd name="T9" fmla="*/ 0 h 36"/>
              </a:gdLst>
              <a:ahLst/>
              <a:cxnLst>
                <a:cxn ang="0">
                  <a:pos x="T0" y="T1"/>
                </a:cxn>
                <a:cxn ang="0">
                  <a:pos x="T2" y="T3"/>
                </a:cxn>
                <a:cxn ang="0">
                  <a:pos x="T4" y="T5"/>
                </a:cxn>
                <a:cxn ang="0">
                  <a:pos x="T6" y="T7"/>
                </a:cxn>
                <a:cxn ang="0">
                  <a:pos x="T8" y="T9"/>
                </a:cxn>
              </a:cxnLst>
              <a:rect l="0" t="0" r="r" b="b"/>
              <a:pathLst>
                <a:path w="141" h="36">
                  <a:moveTo>
                    <a:pt x="2" y="0"/>
                  </a:moveTo>
                  <a:lnTo>
                    <a:pt x="0" y="19"/>
                  </a:lnTo>
                  <a:lnTo>
                    <a:pt x="141" y="36"/>
                  </a:lnTo>
                  <a:lnTo>
                    <a:pt x="141" y="16"/>
                  </a:lnTo>
                  <a:lnTo>
                    <a:pt x="2"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33" name="Freeform 132"/>
            <p:cNvSpPr>
              <a:spLocks/>
            </p:cNvSpPr>
            <p:nvPr/>
          </p:nvSpPr>
          <p:spPr bwMode="auto">
            <a:xfrm>
              <a:off x="4653" y="545"/>
              <a:ext cx="101" cy="36"/>
            </a:xfrm>
            <a:custGeom>
              <a:avLst/>
              <a:gdLst>
                <a:gd name="T0" fmla="*/ 4 w 101"/>
                <a:gd name="T1" fmla="*/ 0 h 36"/>
                <a:gd name="T2" fmla="*/ 0 w 101"/>
                <a:gd name="T3" fmla="*/ 19 h 36"/>
                <a:gd name="T4" fmla="*/ 96 w 101"/>
                <a:gd name="T5" fmla="*/ 35 h 36"/>
                <a:gd name="T6" fmla="*/ 100 w 101"/>
                <a:gd name="T7" fmla="*/ 16 h 36"/>
                <a:gd name="T8" fmla="*/ 4 w 101"/>
                <a:gd name="T9" fmla="*/ 0 h 36"/>
              </a:gdLst>
              <a:ahLst/>
              <a:cxnLst>
                <a:cxn ang="0">
                  <a:pos x="T0" y="T1"/>
                </a:cxn>
                <a:cxn ang="0">
                  <a:pos x="T2" y="T3"/>
                </a:cxn>
                <a:cxn ang="0">
                  <a:pos x="T4" y="T5"/>
                </a:cxn>
                <a:cxn ang="0">
                  <a:pos x="T6" y="T7"/>
                </a:cxn>
                <a:cxn ang="0">
                  <a:pos x="T8" y="T9"/>
                </a:cxn>
              </a:cxnLst>
              <a:rect l="0" t="0" r="r" b="b"/>
              <a:pathLst>
                <a:path w="101" h="36">
                  <a:moveTo>
                    <a:pt x="4" y="0"/>
                  </a:moveTo>
                  <a:lnTo>
                    <a:pt x="0" y="19"/>
                  </a:lnTo>
                  <a:lnTo>
                    <a:pt x="96" y="35"/>
                  </a:lnTo>
                  <a:lnTo>
                    <a:pt x="100" y="16"/>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34" name="Freeform 133"/>
            <p:cNvSpPr>
              <a:spLocks/>
            </p:cNvSpPr>
            <p:nvPr/>
          </p:nvSpPr>
          <p:spPr bwMode="auto">
            <a:xfrm>
              <a:off x="4586" y="533"/>
              <a:ext cx="72" cy="31"/>
            </a:xfrm>
            <a:custGeom>
              <a:avLst/>
              <a:gdLst>
                <a:gd name="T0" fmla="*/ 2 w 72"/>
                <a:gd name="T1" fmla="*/ 0 h 31"/>
                <a:gd name="T2" fmla="*/ 0 w 72"/>
                <a:gd name="T3" fmla="*/ 19 h 31"/>
                <a:gd name="T4" fmla="*/ 67 w 72"/>
                <a:gd name="T5" fmla="*/ 31 h 31"/>
                <a:gd name="T6" fmla="*/ 72 w 72"/>
                <a:gd name="T7" fmla="*/ 12 h 31"/>
                <a:gd name="T8" fmla="*/ 2 w 72"/>
                <a:gd name="T9" fmla="*/ 0 h 31"/>
              </a:gdLst>
              <a:ahLst/>
              <a:cxnLst>
                <a:cxn ang="0">
                  <a:pos x="T0" y="T1"/>
                </a:cxn>
                <a:cxn ang="0">
                  <a:pos x="T2" y="T3"/>
                </a:cxn>
                <a:cxn ang="0">
                  <a:pos x="T4" y="T5"/>
                </a:cxn>
                <a:cxn ang="0">
                  <a:pos x="T6" y="T7"/>
                </a:cxn>
                <a:cxn ang="0">
                  <a:pos x="T8" y="T9"/>
                </a:cxn>
              </a:cxnLst>
              <a:rect l="0" t="0" r="r" b="b"/>
              <a:pathLst>
                <a:path w="72" h="31">
                  <a:moveTo>
                    <a:pt x="2" y="0"/>
                  </a:moveTo>
                  <a:lnTo>
                    <a:pt x="0" y="19"/>
                  </a:lnTo>
                  <a:lnTo>
                    <a:pt x="67" y="31"/>
                  </a:lnTo>
                  <a:lnTo>
                    <a:pt x="72" y="12"/>
                  </a:lnTo>
                  <a:lnTo>
                    <a:pt x="2"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35" name="Freeform 134"/>
            <p:cNvSpPr>
              <a:spLocks/>
            </p:cNvSpPr>
            <p:nvPr/>
          </p:nvSpPr>
          <p:spPr bwMode="auto">
            <a:xfrm>
              <a:off x="4505" y="530"/>
              <a:ext cx="84" cy="22"/>
            </a:xfrm>
            <a:custGeom>
              <a:avLst/>
              <a:gdLst>
                <a:gd name="T0" fmla="*/ 0 w 84"/>
                <a:gd name="T1" fmla="*/ 0 h 22"/>
                <a:gd name="T2" fmla="*/ 0 w 84"/>
                <a:gd name="T3" fmla="*/ 19 h 22"/>
                <a:gd name="T4" fmla="*/ 83 w 84"/>
                <a:gd name="T5" fmla="*/ 21 h 22"/>
                <a:gd name="T6" fmla="*/ 83 w 84"/>
                <a:gd name="T7" fmla="*/ 2 h 22"/>
                <a:gd name="T8" fmla="*/ 0 w 84"/>
                <a:gd name="T9" fmla="*/ 0 h 22"/>
              </a:gdLst>
              <a:ahLst/>
              <a:cxnLst>
                <a:cxn ang="0">
                  <a:pos x="T0" y="T1"/>
                </a:cxn>
                <a:cxn ang="0">
                  <a:pos x="T2" y="T3"/>
                </a:cxn>
                <a:cxn ang="0">
                  <a:pos x="T4" y="T5"/>
                </a:cxn>
                <a:cxn ang="0">
                  <a:pos x="T6" y="T7"/>
                </a:cxn>
                <a:cxn ang="0">
                  <a:pos x="T8" y="T9"/>
                </a:cxn>
              </a:cxnLst>
              <a:rect l="0" t="0" r="r" b="b"/>
              <a:pathLst>
                <a:path w="84" h="22">
                  <a:moveTo>
                    <a:pt x="0" y="0"/>
                  </a:moveTo>
                  <a:lnTo>
                    <a:pt x="0" y="19"/>
                  </a:lnTo>
                  <a:lnTo>
                    <a:pt x="83" y="21"/>
                  </a:lnTo>
                  <a:lnTo>
                    <a:pt x="83" y="2"/>
                  </a:lnTo>
                  <a:lnTo>
                    <a:pt x="0"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36" name="Freeform 135"/>
            <p:cNvSpPr>
              <a:spLocks/>
            </p:cNvSpPr>
            <p:nvPr/>
          </p:nvSpPr>
          <p:spPr bwMode="auto">
            <a:xfrm>
              <a:off x="4322" y="518"/>
              <a:ext cx="183" cy="32"/>
            </a:xfrm>
            <a:custGeom>
              <a:avLst/>
              <a:gdLst>
                <a:gd name="T0" fmla="*/ 0 w 183"/>
                <a:gd name="T1" fmla="*/ 0 h 32"/>
                <a:gd name="T2" fmla="*/ 0 w 183"/>
                <a:gd name="T3" fmla="*/ 19 h 32"/>
                <a:gd name="T4" fmla="*/ 182 w 183"/>
                <a:gd name="T5" fmla="*/ 31 h 32"/>
                <a:gd name="T6" fmla="*/ 182 w 183"/>
                <a:gd name="T7" fmla="*/ 12 h 32"/>
                <a:gd name="T8" fmla="*/ 0 w 183"/>
                <a:gd name="T9" fmla="*/ 0 h 32"/>
              </a:gdLst>
              <a:ahLst/>
              <a:cxnLst>
                <a:cxn ang="0">
                  <a:pos x="T0" y="T1"/>
                </a:cxn>
                <a:cxn ang="0">
                  <a:pos x="T2" y="T3"/>
                </a:cxn>
                <a:cxn ang="0">
                  <a:pos x="T4" y="T5"/>
                </a:cxn>
                <a:cxn ang="0">
                  <a:pos x="T6" y="T7"/>
                </a:cxn>
                <a:cxn ang="0">
                  <a:pos x="T8" y="T9"/>
                </a:cxn>
              </a:cxnLst>
              <a:rect l="0" t="0" r="r" b="b"/>
              <a:pathLst>
                <a:path w="183" h="32">
                  <a:moveTo>
                    <a:pt x="0" y="0"/>
                  </a:moveTo>
                  <a:lnTo>
                    <a:pt x="0" y="19"/>
                  </a:lnTo>
                  <a:lnTo>
                    <a:pt x="182" y="31"/>
                  </a:lnTo>
                  <a:lnTo>
                    <a:pt x="182" y="12"/>
                  </a:lnTo>
                  <a:lnTo>
                    <a:pt x="0"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37" name="Freeform 136"/>
            <p:cNvSpPr>
              <a:spLocks/>
            </p:cNvSpPr>
            <p:nvPr/>
          </p:nvSpPr>
          <p:spPr bwMode="auto">
            <a:xfrm>
              <a:off x="4142" y="497"/>
              <a:ext cx="180" cy="41"/>
            </a:xfrm>
            <a:custGeom>
              <a:avLst/>
              <a:gdLst>
                <a:gd name="T0" fmla="*/ 2 w 180"/>
                <a:gd name="T1" fmla="*/ 0 h 41"/>
                <a:gd name="T2" fmla="*/ 0 w 180"/>
                <a:gd name="T3" fmla="*/ 19 h 41"/>
                <a:gd name="T4" fmla="*/ 180 w 180"/>
                <a:gd name="T5" fmla="*/ 40 h 41"/>
                <a:gd name="T6" fmla="*/ 180 w 180"/>
                <a:gd name="T7" fmla="*/ 21 h 41"/>
                <a:gd name="T8" fmla="*/ 2 w 180"/>
                <a:gd name="T9" fmla="*/ 0 h 41"/>
              </a:gdLst>
              <a:ahLst/>
              <a:cxnLst>
                <a:cxn ang="0">
                  <a:pos x="T0" y="T1"/>
                </a:cxn>
                <a:cxn ang="0">
                  <a:pos x="T2" y="T3"/>
                </a:cxn>
                <a:cxn ang="0">
                  <a:pos x="T4" y="T5"/>
                </a:cxn>
                <a:cxn ang="0">
                  <a:pos x="T6" y="T7"/>
                </a:cxn>
                <a:cxn ang="0">
                  <a:pos x="T8" y="T9"/>
                </a:cxn>
              </a:cxnLst>
              <a:rect l="0" t="0" r="r" b="b"/>
              <a:pathLst>
                <a:path w="180" h="41">
                  <a:moveTo>
                    <a:pt x="2" y="0"/>
                  </a:moveTo>
                  <a:lnTo>
                    <a:pt x="0" y="19"/>
                  </a:lnTo>
                  <a:lnTo>
                    <a:pt x="180" y="40"/>
                  </a:lnTo>
                  <a:lnTo>
                    <a:pt x="180" y="21"/>
                  </a:lnTo>
                  <a:lnTo>
                    <a:pt x="2"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38" name="Freeform 137"/>
            <p:cNvSpPr>
              <a:spLocks/>
            </p:cNvSpPr>
            <p:nvPr/>
          </p:nvSpPr>
          <p:spPr bwMode="auto">
            <a:xfrm>
              <a:off x="3950" y="465"/>
              <a:ext cx="197" cy="51"/>
            </a:xfrm>
            <a:custGeom>
              <a:avLst/>
              <a:gdLst>
                <a:gd name="T0" fmla="*/ 2 w 197"/>
                <a:gd name="T1" fmla="*/ 0 h 51"/>
                <a:gd name="T2" fmla="*/ 0 w 197"/>
                <a:gd name="T3" fmla="*/ 19 h 51"/>
                <a:gd name="T4" fmla="*/ 192 w 197"/>
                <a:gd name="T5" fmla="*/ 50 h 51"/>
                <a:gd name="T6" fmla="*/ 196 w 197"/>
                <a:gd name="T7" fmla="*/ 31 h 51"/>
                <a:gd name="T8" fmla="*/ 2 w 197"/>
                <a:gd name="T9" fmla="*/ 0 h 51"/>
              </a:gdLst>
              <a:ahLst/>
              <a:cxnLst>
                <a:cxn ang="0">
                  <a:pos x="T0" y="T1"/>
                </a:cxn>
                <a:cxn ang="0">
                  <a:pos x="T2" y="T3"/>
                </a:cxn>
                <a:cxn ang="0">
                  <a:pos x="T4" y="T5"/>
                </a:cxn>
                <a:cxn ang="0">
                  <a:pos x="T6" y="T7"/>
                </a:cxn>
                <a:cxn ang="0">
                  <a:pos x="T8" y="T9"/>
                </a:cxn>
              </a:cxnLst>
              <a:rect l="0" t="0" r="r" b="b"/>
              <a:pathLst>
                <a:path w="197" h="51">
                  <a:moveTo>
                    <a:pt x="2" y="0"/>
                  </a:moveTo>
                  <a:lnTo>
                    <a:pt x="0" y="19"/>
                  </a:lnTo>
                  <a:lnTo>
                    <a:pt x="192" y="50"/>
                  </a:lnTo>
                  <a:lnTo>
                    <a:pt x="196" y="31"/>
                  </a:lnTo>
                  <a:lnTo>
                    <a:pt x="2"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39" name="Freeform 138"/>
            <p:cNvSpPr>
              <a:spLocks/>
            </p:cNvSpPr>
            <p:nvPr/>
          </p:nvSpPr>
          <p:spPr bwMode="auto">
            <a:xfrm>
              <a:off x="3717" y="446"/>
              <a:ext cx="236" cy="39"/>
            </a:xfrm>
            <a:custGeom>
              <a:avLst/>
              <a:gdLst>
                <a:gd name="T0" fmla="*/ 0 w 236"/>
                <a:gd name="T1" fmla="*/ 0 h 39"/>
                <a:gd name="T2" fmla="*/ 0 w 236"/>
                <a:gd name="T3" fmla="*/ 19 h 39"/>
                <a:gd name="T4" fmla="*/ 235 w 236"/>
                <a:gd name="T5" fmla="*/ 38 h 39"/>
                <a:gd name="T6" fmla="*/ 235 w 236"/>
                <a:gd name="T7" fmla="*/ 19 h 39"/>
                <a:gd name="T8" fmla="*/ 0 w 236"/>
                <a:gd name="T9" fmla="*/ 0 h 39"/>
              </a:gdLst>
              <a:ahLst/>
              <a:cxnLst>
                <a:cxn ang="0">
                  <a:pos x="T0" y="T1"/>
                </a:cxn>
                <a:cxn ang="0">
                  <a:pos x="T2" y="T3"/>
                </a:cxn>
                <a:cxn ang="0">
                  <a:pos x="T4" y="T5"/>
                </a:cxn>
                <a:cxn ang="0">
                  <a:pos x="T6" y="T7"/>
                </a:cxn>
                <a:cxn ang="0">
                  <a:pos x="T8" y="T9"/>
                </a:cxn>
              </a:cxnLst>
              <a:rect l="0" t="0" r="r" b="b"/>
              <a:pathLst>
                <a:path w="236" h="39">
                  <a:moveTo>
                    <a:pt x="0" y="0"/>
                  </a:moveTo>
                  <a:lnTo>
                    <a:pt x="0" y="19"/>
                  </a:lnTo>
                  <a:lnTo>
                    <a:pt x="235" y="38"/>
                  </a:lnTo>
                  <a:lnTo>
                    <a:pt x="235" y="19"/>
                  </a:lnTo>
                  <a:lnTo>
                    <a:pt x="0"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40" name="Freeform 139"/>
            <p:cNvSpPr>
              <a:spLocks/>
            </p:cNvSpPr>
            <p:nvPr/>
          </p:nvSpPr>
          <p:spPr bwMode="auto">
            <a:xfrm>
              <a:off x="3365" y="430"/>
              <a:ext cx="352" cy="35"/>
            </a:xfrm>
            <a:custGeom>
              <a:avLst/>
              <a:gdLst>
                <a:gd name="T0" fmla="*/ 4 w 352"/>
                <a:gd name="T1" fmla="*/ 0 h 35"/>
                <a:gd name="T2" fmla="*/ 0 w 352"/>
                <a:gd name="T3" fmla="*/ 16 h 35"/>
                <a:gd name="T4" fmla="*/ 2 w 352"/>
                <a:gd name="T5" fmla="*/ 19 h 35"/>
                <a:gd name="T6" fmla="*/ 352 w 352"/>
                <a:gd name="T7" fmla="*/ 35 h 35"/>
                <a:gd name="T8" fmla="*/ 352 w 352"/>
                <a:gd name="T9" fmla="*/ 16 h 35"/>
                <a:gd name="T10" fmla="*/ 4 w 352"/>
                <a:gd name="T11" fmla="*/ 0 h 35"/>
              </a:gdLst>
              <a:ahLst/>
              <a:cxnLst>
                <a:cxn ang="0">
                  <a:pos x="T0" y="T1"/>
                </a:cxn>
                <a:cxn ang="0">
                  <a:pos x="T2" y="T3"/>
                </a:cxn>
                <a:cxn ang="0">
                  <a:pos x="T4" y="T5"/>
                </a:cxn>
                <a:cxn ang="0">
                  <a:pos x="T6" y="T7"/>
                </a:cxn>
                <a:cxn ang="0">
                  <a:pos x="T8" y="T9"/>
                </a:cxn>
                <a:cxn ang="0">
                  <a:pos x="T10" y="T11"/>
                </a:cxn>
              </a:cxnLst>
              <a:rect l="0" t="0" r="r" b="b"/>
              <a:pathLst>
                <a:path w="352" h="35">
                  <a:moveTo>
                    <a:pt x="4" y="0"/>
                  </a:moveTo>
                  <a:lnTo>
                    <a:pt x="0" y="16"/>
                  </a:lnTo>
                  <a:lnTo>
                    <a:pt x="2" y="19"/>
                  </a:lnTo>
                  <a:lnTo>
                    <a:pt x="352" y="35"/>
                  </a:lnTo>
                  <a:lnTo>
                    <a:pt x="352" y="16"/>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41" name="Freeform 140"/>
            <p:cNvSpPr>
              <a:spLocks/>
            </p:cNvSpPr>
            <p:nvPr/>
          </p:nvSpPr>
          <p:spPr bwMode="auto">
            <a:xfrm>
              <a:off x="3343" y="413"/>
              <a:ext cx="31" cy="33"/>
            </a:xfrm>
            <a:custGeom>
              <a:avLst/>
              <a:gdLst>
                <a:gd name="T0" fmla="*/ 9 w 31"/>
                <a:gd name="T1" fmla="*/ 0 h 33"/>
                <a:gd name="T2" fmla="*/ 7 w 31"/>
                <a:gd name="T3" fmla="*/ 0 h 33"/>
                <a:gd name="T4" fmla="*/ 0 w 31"/>
                <a:gd name="T5" fmla="*/ 16 h 33"/>
                <a:gd name="T6" fmla="*/ 21 w 31"/>
                <a:gd name="T7" fmla="*/ 33 h 33"/>
                <a:gd name="T8" fmla="*/ 31 w 31"/>
                <a:gd name="T9" fmla="*/ 19 h 33"/>
                <a:gd name="T10" fmla="*/ 9 w 31"/>
                <a:gd name="T11" fmla="*/ 0 h 33"/>
              </a:gdLst>
              <a:ahLst/>
              <a:cxnLst>
                <a:cxn ang="0">
                  <a:pos x="T0" y="T1"/>
                </a:cxn>
                <a:cxn ang="0">
                  <a:pos x="T2" y="T3"/>
                </a:cxn>
                <a:cxn ang="0">
                  <a:pos x="T4" y="T5"/>
                </a:cxn>
                <a:cxn ang="0">
                  <a:pos x="T6" y="T7"/>
                </a:cxn>
                <a:cxn ang="0">
                  <a:pos x="T8" y="T9"/>
                </a:cxn>
                <a:cxn ang="0">
                  <a:pos x="T10" y="T11"/>
                </a:cxn>
              </a:cxnLst>
              <a:rect l="0" t="0" r="r" b="b"/>
              <a:pathLst>
                <a:path w="31" h="33">
                  <a:moveTo>
                    <a:pt x="9" y="0"/>
                  </a:moveTo>
                  <a:lnTo>
                    <a:pt x="7" y="0"/>
                  </a:lnTo>
                  <a:lnTo>
                    <a:pt x="0" y="16"/>
                  </a:lnTo>
                  <a:lnTo>
                    <a:pt x="21" y="33"/>
                  </a:lnTo>
                  <a:lnTo>
                    <a:pt x="31" y="19"/>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42" name="Freeform 141"/>
            <p:cNvSpPr>
              <a:spLocks/>
            </p:cNvSpPr>
            <p:nvPr/>
          </p:nvSpPr>
          <p:spPr bwMode="auto">
            <a:xfrm>
              <a:off x="3288" y="401"/>
              <a:ext cx="62" cy="31"/>
            </a:xfrm>
            <a:custGeom>
              <a:avLst/>
              <a:gdLst>
                <a:gd name="T0" fmla="*/ 4 w 62"/>
                <a:gd name="T1" fmla="*/ 0 h 31"/>
                <a:gd name="T2" fmla="*/ 2 w 62"/>
                <a:gd name="T3" fmla="*/ 0 h 31"/>
                <a:gd name="T4" fmla="*/ 0 w 62"/>
                <a:gd name="T5" fmla="*/ 19 h 31"/>
                <a:gd name="T6" fmla="*/ 57 w 62"/>
                <a:gd name="T7" fmla="*/ 31 h 31"/>
                <a:gd name="T8" fmla="*/ 62 w 62"/>
                <a:gd name="T9" fmla="*/ 12 h 31"/>
                <a:gd name="T10" fmla="*/ 4 w 62"/>
                <a:gd name="T11" fmla="*/ 0 h 31"/>
              </a:gdLst>
              <a:ahLst/>
              <a:cxnLst>
                <a:cxn ang="0">
                  <a:pos x="T0" y="T1"/>
                </a:cxn>
                <a:cxn ang="0">
                  <a:pos x="T2" y="T3"/>
                </a:cxn>
                <a:cxn ang="0">
                  <a:pos x="T4" y="T5"/>
                </a:cxn>
                <a:cxn ang="0">
                  <a:pos x="T6" y="T7"/>
                </a:cxn>
                <a:cxn ang="0">
                  <a:pos x="T8" y="T9"/>
                </a:cxn>
                <a:cxn ang="0">
                  <a:pos x="T10" y="T11"/>
                </a:cxn>
              </a:cxnLst>
              <a:rect l="0" t="0" r="r" b="b"/>
              <a:pathLst>
                <a:path w="62" h="31">
                  <a:moveTo>
                    <a:pt x="4" y="0"/>
                  </a:moveTo>
                  <a:lnTo>
                    <a:pt x="2" y="0"/>
                  </a:lnTo>
                  <a:lnTo>
                    <a:pt x="0" y="19"/>
                  </a:lnTo>
                  <a:lnTo>
                    <a:pt x="57" y="31"/>
                  </a:lnTo>
                  <a:lnTo>
                    <a:pt x="62" y="12"/>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43" name="Freeform 142"/>
            <p:cNvSpPr>
              <a:spLocks/>
            </p:cNvSpPr>
            <p:nvPr/>
          </p:nvSpPr>
          <p:spPr bwMode="auto">
            <a:xfrm>
              <a:off x="3117" y="379"/>
              <a:ext cx="173" cy="41"/>
            </a:xfrm>
            <a:custGeom>
              <a:avLst/>
              <a:gdLst>
                <a:gd name="T0" fmla="*/ 0 w 173"/>
                <a:gd name="T1" fmla="*/ 0 h 41"/>
                <a:gd name="T2" fmla="*/ 0 w 173"/>
                <a:gd name="T3" fmla="*/ 19 h 41"/>
                <a:gd name="T4" fmla="*/ 172 w 173"/>
                <a:gd name="T5" fmla="*/ 40 h 41"/>
                <a:gd name="T6" fmla="*/ 172 w 173"/>
                <a:gd name="T7" fmla="*/ 21 h 41"/>
                <a:gd name="T8" fmla="*/ 0 w 173"/>
                <a:gd name="T9" fmla="*/ 0 h 41"/>
              </a:gdLst>
              <a:ahLst/>
              <a:cxnLst>
                <a:cxn ang="0">
                  <a:pos x="T0" y="T1"/>
                </a:cxn>
                <a:cxn ang="0">
                  <a:pos x="T2" y="T3"/>
                </a:cxn>
                <a:cxn ang="0">
                  <a:pos x="T4" y="T5"/>
                </a:cxn>
                <a:cxn ang="0">
                  <a:pos x="T6" y="T7"/>
                </a:cxn>
                <a:cxn ang="0">
                  <a:pos x="T8" y="T9"/>
                </a:cxn>
              </a:cxnLst>
              <a:rect l="0" t="0" r="r" b="b"/>
              <a:pathLst>
                <a:path w="173" h="41">
                  <a:moveTo>
                    <a:pt x="0" y="0"/>
                  </a:moveTo>
                  <a:lnTo>
                    <a:pt x="0" y="19"/>
                  </a:lnTo>
                  <a:lnTo>
                    <a:pt x="172" y="40"/>
                  </a:lnTo>
                  <a:lnTo>
                    <a:pt x="172" y="21"/>
                  </a:lnTo>
                  <a:lnTo>
                    <a:pt x="0"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44" name="Freeform 143"/>
            <p:cNvSpPr>
              <a:spLocks/>
            </p:cNvSpPr>
            <p:nvPr/>
          </p:nvSpPr>
          <p:spPr bwMode="auto">
            <a:xfrm>
              <a:off x="2935" y="372"/>
              <a:ext cx="182" cy="26"/>
            </a:xfrm>
            <a:custGeom>
              <a:avLst/>
              <a:gdLst>
                <a:gd name="T0" fmla="*/ 0 w 182"/>
                <a:gd name="T1" fmla="*/ 0 h 26"/>
                <a:gd name="T2" fmla="*/ 0 w 182"/>
                <a:gd name="T3" fmla="*/ 19 h 26"/>
                <a:gd name="T4" fmla="*/ 182 w 182"/>
                <a:gd name="T5" fmla="*/ 26 h 26"/>
                <a:gd name="T6" fmla="*/ 182 w 182"/>
                <a:gd name="T7" fmla="*/ 7 h 26"/>
                <a:gd name="T8" fmla="*/ 0 w 182"/>
                <a:gd name="T9" fmla="*/ 0 h 26"/>
              </a:gdLst>
              <a:ahLst/>
              <a:cxnLst>
                <a:cxn ang="0">
                  <a:pos x="T0" y="T1"/>
                </a:cxn>
                <a:cxn ang="0">
                  <a:pos x="T2" y="T3"/>
                </a:cxn>
                <a:cxn ang="0">
                  <a:pos x="T4" y="T5"/>
                </a:cxn>
                <a:cxn ang="0">
                  <a:pos x="T6" y="T7"/>
                </a:cxn>
                <a:cxn ang="0">
                  <a:pos x="T8" y="T9"/>
                </a:cxn>
              </a:cxnLst>
              <a:rect l="0" t="0" r="r" b="b"/>
              <a:pathLst>
                <a:path w="182" h="26">
                  <a:moveTo>
                    <a:pt x="0" y="0"/>
                  </a:moveTo>
                  <a:lnTo>
                    <a:pt x="0" y="19"/>
                  </a:lnTo>
                  <a:lnTo>
                    <a:pt x="182" y="26"/>
                  </a:lnTo>
                  <a:lnTo>
                    <a:pt x="182" y="7"/>
                  </a:lnTo>
                  <a:lnTo>
                    <a:pt x="0"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45" name="Freeform 144"/>
            <p:cNvSpPr>
              <a:spLocks/>
            </p:cNvSpPr>
            <p:nvPr/>
          </p:nvSpPr>
          <p:spPr bwMode="auto">
            <a:xfrm>
              <a:off x="2837" y="372"/>
              <a:ext cx="98" cy="26"/>
            </a:xfrm>
            <a:custGeom>
              <a:avLst/>
              <a:gdLst>
                <a:gd name="T0" fmla="*/ 98 w 98"/>
                <a:gd name="T1" fmla="*/ 0 h 26"/>
                <a:gd name="T2" fmla="*/ 0 w 98"/>
                <a:gd name="T3" fmla="*/ 7 h 26"/>
                <a:gd name="T4" fmla="*/ 0 w 98"/>
                <a:gd name="T5" fmla="*/ 26 h 26"/>
                <a:gd name="T6" fmla="*/ 98 w 98"/>
                <a:gd name="T7" fmla="*/ 19 h 26"/>
                <a:gd name="T8" fmla="*/ 98 w 98"/>
                <a:gd name="T9" fmla="*/ 0 h 26"/>
              </a:gdLst>
              <a:ahLst/>
              <a:cxnLst>
                <a:cxn ang="0">
                  <a:pos x="T0" y="T1"/>
                </a:cxn>
                <a:cxn ang="0">
                  <a:pos x="T2" y="T3"/>
                </a:cxn>
                <a:cxn ang="0">
                  <a:pos x="T4" y="T5"/>
                </a:cxn>
                <a:cxn ang="0">
                  <a:pos x="T6" y="T7"/>
                </a:cxn>
                <a:cxn ang="0">
                  <a:pos x="T8" y="T9"/>
                </a:cxn>
              </a:cxnLst>
              <a:rect l="0" t="0" r="r" b="b"/>
              <a:pathLst>
                <a:path w="98" h="26">
                  <a:moveTo>
                    <a:pt x="98" y="0"/>
                  </a:moveTo>
                  <a:lnTo>
                    <a:pt x="0" y="7"/>
                  </a:lnTo>
                  <a:lnTo>
                    <a:pt x="0" y="26"/>
                  </a:lnTo>
                  <a:lnTo>
                    <a:pt x="98" y="19"/>
                  </a:lnTo>
                  <a:lnTo>
                    <a:pt x="98"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46" name="Freeform 145"/>
            <p:cNvSpPr>
              <a:spLocks/>
            </p:cNvSpPr>
            <p:nvPr/>
          </p:nvSpPr>
          <p:spPr bwMode="auto">
            <a:xfrm>
              <a:off x="2604" y="360"/>
              <a:ext cx="233" cy="38"/>
            </a:xfrm>
            <a:custGeom>
              <a:avLst/>
              <a:gdLst>
                <a:gd name="T0" fmla="*/ 2 w 233"/>
                <a:gd name="T1" fmla="*/ 0 h 38"/>
                <a:gd name="T2" fmla="*/ 0 w 233"/>
                <a:gd name="T3" fmla="*/ 19 h 38"/>
                <a:gd name="T4" fmla="*/ 232 w 233"/>
                <a:gd name="T5" fmla="*/ 38 h 38"/>
                <a:gd name="T6" fmla="*/ 232 w 233"/>
                <a:gd name="T7" fmla="*/ 19 h 38"/>
                <a:gd name="T8" fmla="*/ 2 w 233"/>
                <a:gd name="T9" fmla="*/ 0 h 38"/>
              </a:gdLst>
              <a:ahLst/>
              <a:cxnLst>
                <a:cxn ang="0">
                  <a:pos x="T0" y="T1"/>
                </a:cxn>
                <a:cxn ang="0">
                  <a:pos x="T2" y="T3"/>
                </a:cxn>
                <a:cxn ang="0">
                  <a:pos x="T4" y="T5"/>
                </a:cxn>
                <a:cxn ang="0">
                  <a:pos x="T6" y="T7"/>
                </a:cxn>
                <a:cxn ang="0">
                  <a:pos x="T8" y="T9"/>
                </a:cxn>
              </a:cxnLst>
              <a:rect l="0" t="0" r="r" b="b"/>
              <a:pathLst>
                <a:path w="233" h="38">
                  <a:moveTo>
                    <a:pt x="2" y="0"/>
                  </a:moveTo>
                  <a:lnTo>
                    <a:pt x="0" y="19"/>
                  </a:lnTo>
                  <a:lnTo>
                    <a:pt x="232" y="38"/>
                  </a:lnTo>
                  <a:lnTo>
                    <a:pt x="232" y="19"/>
                  </a:lnTo>
                  <a:lnTo>
                    <a:pt x="2"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47" name="Freeform 146"/>
            <p:cNvSpPr>
              <a:spLocks/>
            </p:cNvSpPr>
            <p:nvPr/>
          </p:nvSpPr>
          <p:spPr bwMode="auto">
            <a:xfrm>
              <a:off x="2513" y="343"/>
              <a:ext cx="96" cy="36"/>
            </a:xfrm>
            <a:custGeom>
              <a:avLst/>
              <a:gdLst>
                <a:gd name="T0" fmla="*/ 4 w 96"/>
                <a:gd name="T1" fmla="*/ 0 h 36"/>
                <a:gd name="T2" fmla="*/ 0 w 96"/>
                <a:gd name="T3" fmla="*/ 19 h 36"/>
                <a:gd name="T4" fmla="*/ 91 w 96"/>
                <a:gd name="T5" fmla="*/ 35 h 36"/>
                <a:gd name="T6" fmla="*/ 95 w 96"/>
                <a:gd name="T7" fmla="*/ 16 h 36"/>
                <a:gd name="T8" fmla="*/ 4 w 96"/>
                <a:gd name="T9" fmla="*/ 0 h 36"/>
              </a:gdLst>
              <a:ahLst/>
              <a:cxnLst>
                <a:cxn ang="0">
                  <a:pos x="T0" y="T1"/>
                </a:cxn>
                <a:cxn ang="0">
                  <a:pos x="T2" y="T3"/>
                </a:cxn>
                <a:cxn ang="0">
                  <a:pos x="T4" y="T5"/>
                </a:cxn>
                <a:cxn ang="0">
                  <a:pos x="T6" y="T7"/>
                </a:cxn>
                <a:cxn ang="0">
                  <a:pos x="T8" y="T9"/>
                </a:cxn>
              </a:cxnLst>
              <a:rect l="0" t="0" r="r" b="b"/>
              <a:pathLst>
                <a:path w="96" h="36">
                  <a:moveTo>
                    <a:pt x="4" y="0"/>
                  </a:moveTo>
                  <a:lnTo>
                    <a:pt x="0" y="19"/>
                  </a:lnTo>
                  <a:lnTo>
                    <a:pt x="91" y="35"/>
                  </a:lnTo>
                  <a:lnTo>
                    <a:pt x="95" y="16"/>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48" name="Freeform 147"/>
            <p:cNvSpPr>
              <a:spLocks/>
            </p:cNvSpPr>
            <p:nvPr/>
          </p:nvSpPr>
          <p:spPr bwMode="auto">
            <a:xfrm>
              <a:off x="2405" y="305"/>
              <a:ext cx="113" cy="57"/>
            </a:xfrm>
            <a:custGeom>
              <a:avLst/>
              <a:gdLst>
                <a:gd name="T0" fmla="*/ 4 w 113"/>
                <a:gd name="T1" fmla="*/ 0 h 57"/>
                <a:gd name="T2" fmla="*/ 0 w 113"/>
                <a:gd name="T3" fmla="*/ 19 h 57"/>
                <a:gd name="T4" fmla="*/ 108 w 113"/>
                <a:gd name="T5" fmla="*/ 57 h 57"/>
                <a:gd name="T6" fmla="*/ 112 w 113"/>
                <a:gd name="T7" fmla="*/ 38 h 57"/>
                <a:gd name="T8" fmla="*/ 4 w 113"/>
                <a:gd name="T9" fmla="*/ 0 h 57"/>
              </a:gdLst>
              <a:ahLst/>
              <a:cxnLst>
                <a:cxn ang="0">
                  <a:pos x="T0" y="T1"/>
                </a:cxn>
                <a:cxn ang="0">
                  <a:pos x="T2" y="T3"/>
                </a:cxn>
                <a:cxn ang="0">
                  <a:pos x="T4" y="T5"/>
                </a:cxn>
                <a:cxn ang="0">
                  <a:pos x="T6" y="T7"/>
                </a:cxn>
                <a:cxn ang="0">
                  <a:pos x="T8" y="T9"/>
                </a:cxn>
              </a:cxnLst>
              <a:rect l="0" t="0" r="r" b="b"/>
              <a:pathLst>
                <a:path w="113" h="57">
                  <a:moveTo>
                    <a:pt x="4" y="0"/>
                  </a:moveTo>
                  <a:lnTo>
                    <a:pt x="0" y="19"/>
                  </a:lnTo>
                  <a:lnTo>
                    <a:pt x="108" y="57"/>
                  </a:lnTo>
                  <a:lnTo>
                    <a:pt x="112" y="38"/>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49" name="Freeform 148"/>
            <p:cNvSpPr>
              <a:spLocks/>
            </p:cNvSpPr>
            <p:nvPr/>
          </p:nvSpPr>
          <p:spPr bwMode="auto">
            <a:xfrm>
              <a:off x="2318" y="288"/>
              <a:ext cx="92" cy="36"/>
            </a:xfrm>
            <a:custGeom>
              <a:avLst/>
              <a:gdLst>
                <a:gd name="T0" fmla="*/ 4 w 92"/>
                <a:gd name="T1" fmla="*/ 0 h 36"/>
                <a:gd name="T2" fmla="*/ 2 w 92"/>
                <a:gd name="T3" fmla="*/ 0 h 36"/>
                <a:gd name="T4" fmla="*/ 0 w 92"/>
                <a:gd name="T5" fmla="*/ 19 h 36"/>
                <a:gd name="T6" fmla="*/ 86 w 92"/>
                <a:gd name="T7" fmla="*/ 35 h 36"/>
                <a:gd name="T8" fmla="*/ 91 w 92"/>
                <a:gd name="T9" fmla="*/ 16 h 36"/>
                <a:gd name="T10" fmla="*/ 4 w 92"/>
                <a:gd name="T11" fmla="*/ 0 h 36"/>
              </a:gdLst>
              <a:ahLst/>
              <a:cxnLst>
                <a:cxn ang="0">
                  <a:pos x="T0" y="T1"/>
                </a:cxn>
                <a:cxn ang="0">
                  <a:pos x="T2" y="T3"/>
                </a:cxn>
                <a:cxn ang="0">
                  <a:pos x="T4" y="T5"/>
                </a:cxn>
                <a:cxn ang="0">
                  <a:pos x="T6" y="T7"/>
                </a:cxn>
                <a:cxn ang="0">
                  <a:pos x="T8" y="T9"/>
                </a:cxn>
                <a:cxn ang="0">
                  <a:pos x="T10" y="T11"/>
                </a:cxn>
              </a:cxnLst>
              <a:rect l="0" t="0" r="r" b="b"/>
              <a:pathLst>
                <a:path w="92" h="36">
                  <a:moveTo>
                    <a:pt x="4" y="0"/>
                  </a:moveTo>
                  <a:lnTo>
                    <a:pt x="2" y="0"/>
                  </a:lnTo>
                  <a:lnTo>
                    <a:pt x="0" y="19"/>
                  </a:lnTo>
                  <a:lnTo>
                    <a:pt x="86" y="35"/>
                  </a:lnTo>
                  <a:lnTo>
                    <a:pt x="91" y="16"/>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50" name="Freeform 149"/>
            <p:cNvSpPr>
              <a:spLocks/>
            </p:cNvSpPr>
            <p:nvPr/>
          </p:nvSpPr>
          <p:spPr bwMode="auto">
            <a:xfrm>
              <a:off x="2184" y="273"/>
              <a:ext cx="137" cy="34"/>
            </a:xfrm>
            <a:custGeom>
              <a:avLst/>
              <a:gdLst>
                <a:gd name="T0" fmla="*/ 0 w 137"/>
                <a:gd name="T1" fmla="*/ 0 h 34"/>
                <a:gd name="T2" fmla="*/ 0 w 137"/>
                <a:gd name="T3" fmla="*/ 19 h 34"/>
                <a:gd name="T4" fmla="*/ 136 w 137"/>
                <a:gd name="T5" fmla="*/ 33 h 34"/>
                <a:gd name="T6" fmla="*/ 136 w 137"/>
                <a:gd name="T7" fmla="*/ 14 h 34"/>
                <a:gd name="T8" fmla="*/ 0 w 137"/>
                <a:gd name="T9" fmla="*/ 0 h 34"/>
              </a:gdLst>
              <a:ahLst/>
              <a:cxnLst>
                <a:cxn ang="0">
                  <a:pos x="T0" y="T1"/>
                </a:cxn>
                <a:cxn ang="0">
                  <a:pos x="T2" y="T3"/>
                </a:cxn>
                <a:cxn ang="0">
                  <a:pos x="T4" y="T5"/>
                </a:cxn>
                <a:cxn ang="0">
                  <a:pos x="T6" y="T7"/>
                </a:cxn>
                <a:cxn ang="0">
                  <a:pos x="T8" y="T9"/>
                </a:cxn>
              </a:cxnLst>
              <a:rect l="0" t="0" r="r" b="b"/>
              <a:pathLst>
                <a:path w="137" h="34">
                  <a:moveTo>
                    <a:pt x="0" y="0"/>
                  </a:moveTo>
                  <a:lnTo>
                    <a:pt x="0" y="19"/>
                  </a:lnTo>
                  <a:lnTo>
                    <a:pt x="136" y="33"/>
                  </a:lnTo>
                  <a:lnTo>
                    <a:pt x="136" y="14"/>
                  </a:lnTo>
                  <a:lnTo>
                    <a:pt x="0"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51" name="Freeform 150"/>
            <p:cNvSpPr>
              <a:spLocks/>
            </p:cNvSpPr>
            <p:nvPr/>
          </p:nvSpPr>
          <p:spPr bwMode="auto">
            <a:xfrm>
              <a:off x="2045" y="273"/>
              <a:ext cx="139" cy="20"/>
            </a:xfrm>
            <a:custGeom>
              <a:avLst/>
              <a:gdLst>
                <a:gd name="T0" fmla="*/ 139 w 139"/>
                <a:gd name="T1" fmla="*/ 0 h 20"/>
                <a:gd name="T2" fmla="*/ 0 w 139"/>
                <a:gd name="T3" fmla="*/ 0 h 20"/>
                <a:gd name="T4" fmla="*/ 2 w 139"/>
                <a:gd name="T5" fmla="*/ 19 h 20"/>
                <a:gd name="T6" fmla="*/ 139 w 139"/>
                <a:gd name="T7" fmla="*/ 19 h 20"/>
                <a:gd name="T8" fmla="*/ 139 w 139"/>
                <a:gd name="T9" fmla="*/ 0 h 20"/>
              </a:gdLst>
              <a:ahLst/>
              <a:cxnLst>
                <a:cxn ang="0">
                  <a:pos x="T0" y="T1"/>
                </a:cxn>
                <a:cxn ang="0">
                  <a:pos x="T2" y="T3"/>
                </a:cxn>
                <a:cxn ang="0">
                  <a:pos x="T4" y="T5"/>
                </a:cxn>
                <a:cxn ang="0">
                  <a:pos x="T6" y="T7"/>
                </a:cxn>
                <a:cxn ang="0">
                  <a:pos x="T8" y="T9"/>
                </a:cxn>
              </a:cxnLst>
              <a:rect l="0" t="0" r="r" b="b"/>
              <a:pathLst>
                <a:path w="139" h="20">
                  <a:moveTo>
                    <a:pt x="139" y="0"/>
                  </a:moveTo>
                  <a:lnTo>
                    <a:pt x="0" y="0"/>
                  </a:lnTo>
                  <a:lnTo>
                    <a:pt x="2" y="19"/>
                  </a:lnTo>
                  <a:lnTo>
                    <a:pt x="139" y="19"/>
                  </a:lnTo>
                  <a:lnTo>
                    <a:pt x="13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52" name="Freeform 151"/>
            <p:cNvSpPr>
              <a:spLocks/>
            </p:cNvSpPr>
            <p:nvPr/>
          </p:nvSpPr>
          <p:spPr bwMode="auto">
            <a:xfrm>
              <a:off x="1951" y="273"/>
              <a:ext cx="99" cy="32"/>
            </a:xfrm>
            <a:custGeom>
              <a:avLst/>
              <a:gdLst>
                <a:gd name="T0" fmla="*/ 93 w 99"/>
                <a:gd name="T1" fmla="*/ 0 h 32"/>
                <a:gd name="T2" fmla="*/ 0 w 99"/>
                <a:gd name="T3" fmla="*/ 12 h 32"/>
                <a:gd name="T4" fmla="*/ 2 w 99"/>
                <a:gd name="T5" fmla="*/ 31 h 32"/>
                <a:gd name="T6" fmla="*/ 98 w 99"/>
                <a:gd name="T7" fmla="*/ 19 h 32"/>
                <a:gd name="T8" fmla="*/ 93 w 99"/>
                <a:gd name="T9" fmla="*/ 0 h 32"/>
              </a:gdLst>
              <a:ahLst/>
              <a:cxnLst>
                <a:cxn ang="0">
                  <a:pos x="T0" y="T1"/>
                </a:cxn>
                <a:cxn ang="0">
                  <a:pos x="T2" y="T3"/>
                </a:cxn>
                <a:cxn ang="0">
                  <a:pos x="T4" y="T5"/>
                </a:cxn>
                <a:cxn ang="0">
                  <a:pos x="T6" y="T7"/>
                </a:cxn>
                <a:cxn ang="0">
                  <a:pos x="T8" y="T9"/>
                </a:cxn>
              </a:cxnLst>
              <a:rect l="0" t="0" r="r" b="b"/>
              <a:pathLst>
                <a:path w="99" h="32">
                  <a:moveTo>
                    <a:pt x="93" y="0"/>
                  </a:moveTo>
                  <a:lnTo>
                    <a:pt x="0" y="12"/>
                  </a:lnTo>
                  <a:lnTo>
                    <a:pt x="2" y="31"/>
                  </a:lnTo>
                  <a:lnTo>
                    <a:pt x="98" y="19"/>
                  </a:lnTo>
                  <a:lnTo>
                    <a:pt x="93"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53" name="Freeform 152"/>
            <p:cNvSpPr>
              <a:spLocks/>
            </p:cNvSpPr>
            <p:nvPr/>
          </p:nvSpPr>
          <p:spPr bwMode="auto">
            <a:xfrm>
              <a:off x="1901" y="286"/>
              <a:ext cx="52" cy="24"/>
            </a:xfrm>
            <a:custGeom>
              <a:avLst/>
              <a:gdLst>
                <a:gd name="T0" fmla="*/ 52 w 52"/>
                <a:gd name="T1" fmla="*/ 0 h 24"/>
                <a:gd name="T2" fmla="*/ 0 w 52"/>
                <a:gd name="T3" fmla="*/ 4 h 24"/>
                <a:gd name="T4" fmla="*/ 0 w 52"/>
                <a:gd name="T5" fmla="*/ 24 h 24"/>
                <a:gd name="T6" fmla="*/ 52 w 52"/>
                <a:gd name="T7" fmla="*/ 19 h 24"/>
                <a:gd name="T8" fmla="*/ 52 w 52"/>
                <a:gd name="T9" fmla="*/ 0 h 24"/>
              </a:gdLst>
              <a:ahLst/>
              <a:cxnLst>
                <a:cxn ang="0">
                  <a:pos x="T0" y="T1"/>
                </a:cxn>
                <a:cxn ang="0">
                  <a:pos x="T2" y="T3"/>
                </a:cxn>
                <a:cxn ang="0">
                  <a:pos x="T4" y="T5"/>
                </a:cxn>
                <a:cxn ang="0">
                  <a:pos x="T6" y="T7"/>
                </a:cxn>
                <a:cxn ang="0">
                  <a:pos x="T8" y="T9"/>
                </a:cxn>
              </a:cxnLst>
              <a:rect l="0" t="0" r="r" b="b"/>
              <a:pathLst>
                <a:path w="52" h="24">
                  <a:moveTo>
                    <a:pt x="52" y="0"/>
                  </a:moveTo>
                  <a:lnTo>
                    <a:pt x="0" y="4"/>
                  </a:lnTo>
                  <a:lnTo>
                    <a:pt x="0" y="24"/>
                  </a:lnTo>
                  <a:lnTo>
                    <a:pt x="52" y="19"/>
                  </a:lnTo>
                  <a:lnTo>
                    <a:pt x="52"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54" name="Freeform 153"/>
            <p:cNvSpPr>
              <a:spLocks/>
            </p:cNvSpPr>
            <p:nvPr/>
          </p:nvSpPr>
          <p:spPr bwMode="auto">
            <a:xfrm>
              <a:off x="1593" y="271"/>
              <a:ext cx="308" cy="38"/>
            </a:xfrm>
            <a:custGeom>
              <a:avLst/>
              <a:gdLst>
                <a:gd name="T0" fmla="*/ 7 w 308"/>
                <a:gd name="T1" fmla="*/ 0 h 38"/>
                <a:gd name="T2" fmla="*/ 0 w 308"/>
                <a:gd name="T3" fmla="*/ 16 h 38"/>
                <a:gd name="T4" fmla="*/ 2 w 308"/>
                <a:gd name="T5" fmla="*/ 19 h 38"/>
                <a:gd name="T6" fmla="*/ 307 w 308"/>
                <a:gd name="T7" fmla="*/ 38 h 38"/>
                <a:gd name="T8" fmla="*/ 307 w 308"/>
                <a:gd name="T9" fmla="*/ 19 h 38"/>
                <a:gd name="T10" fmla="*/ 7 w 308"/>
                <a:gd name="T11" fmla="*/ 0 h 38"/>
              </a:gdLst>
              <a:ahLst/>
              <a:cxnLst>
                <a:cxn ang="0">
                  <a:pos x="T0" y="T1"/>
                </a:cxn>
                <a:cxn ang="0">
                  <a:pos x="T2" y="T3"/>
                </a:cxn>
                <a:cxn ang="0">
                  <a:pos x="T4" y="T5"/>
                </a:cxn>
                <a:cxn ang="0">
                  <a:pos x="T6" y="T7"/>
                </a:cxn>
                <a:cxn ang="0">
                  <a:pos x="T8" y="T9"/>
                </a:cxn>
                <a:cxn ang="0">
                  <a:pos x="T10" y="T11"/>
                </a:cxn>
              </a:cxnLst>
              <a:rect l="0" t="0" r="r" b="b"/>
              <a:pathLst>
                <a:path w="308" h="38">
                  <a:moveTo>
                    <a:pt x="7" y="0"/>
                  </a:moveTo>
                  <a:lnTo>
                    <a:pt x="0" y="16"/>
                  </a:lnTo>
                  <a:lnTo>
                    <a:pt x="2" y="19"/>
                  </a:lnTo>
                  <a:lnTo>
                    <a:pt x="307" y="38"/>
                  </a:lnTo>
                  <a:lnTo>
                    <a:pt x="307" y="19"/>
                  </a:lnTo>
                  <a:lnTo>
                    <a:pt x="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55" name="Freeform 154"/>
            <p:cNvSpPr>
              <a:spLocks/>
            </p:cNvSpPr>
            <p:nvPr/>
          </p:nvSpPr>
          <p:spPr bwMode="auto">
            <a:xfrm>
              <a:off x="1574" y="254"/>
              <a:ext cx="34" cy="34"/>
            </a:xfrm>
            <a:custGeom>
              <a:avLst/>
              <a:gdLst>
                <a:gd name="T0" fmla="*/ 11 w 34"/>
                <a:gd name="T1" fmla="*/ 0 h 34"/>
                <a:gd name="T2" fmla="*/ 9 w 34"/>
                <a:gd name="T3" fmla="*/ 0 h 34"/>
                <a:gd name="T4" fmla="*/ 0 w 34"/>
                <a:gd name="T5" fmla="*/ 16 h 34"/>
                <a:gd name="T6" fmla="*/ 19 w 34"/>
                <a:gd name="T7" fmla="*/ 33 h 34"/>
                <a:gd name="T8" fmla="*/ 33 w 34"/>
                <a:gd name="T9" fmla="*/ 19 h 34"/>
                <a:gd name="T10" fmla="*/ 11 w 34"/>
                <a:gd name="T11" fmla="*/ 0 h 34"/>
              </a:gdLst>
              <a:ahLst/>
              <a:cxnLst>
                <a:cxn ang="0">
                  <a:pos x="T0" y="T1"/>
                </a:cxn>
                <a:cxn ang="0">
                  <a:pos x="T2" y="T3"/>
                </a:cxn>
                <a:cxn ang="0">
                  <a:pos x="T4" y="T5"/>
                </a:cxn>
                <a:cxn ang="0">
                  <a:pos x="T6" y="T7"/>
                </a:cxn>
                <a:cxn ang="0">
                  <a:pos x="T8" y="T9"/>
                </a:cxn>
                <a:cxn ang="0">
                  <a:pos x="T10" y="T11"/>
                </a:cxn>
              </a:cxnLst>
              <a:rect l="0" t="0" r="r" b="b"/>
              <a:pathLst>
                <a:path w="34" h="34">
                  <a:moveTo>
                    <a:pt x="11" y="0"/>
                  </a:moveTo>
                  <a:lnTo>
                    <a:pt x="9" y="0"/>
                  </a:lnTo>
                  <a:lnTo>
                    <a:pt x="0" y="16"/>
                  </a:lnTo>
                  <a:lnTo>
                    <a:pt x="19" y="33"/>
                  </a:lnTo>
                  <a:lnTo>
                    <a:pt x="33" y="19"/>
                  </a:lnTo>
                  <a:lnTo>
                    <a:pt x="11"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56" name="Freeform 155"/>
            <p:cNvSpPr>
              <a:spLocks/>
            </p:cNvSpPr>
            <p:nvPr/>
          </p:nvSpPr>
          <p:spPr bwMode="auto">
            <a:xfrm>
              <a:off x="1550" y="245"/>
              <a:ext cx="34" cy="29"/>
            </a:xfrm>
            <a:custGeom>
              <a:avLst/>
              <a:gdLst>
                <a:gd name="T0" fmla="*/ 2 w 34"/>
                <a:gd name="T1" fmla="*/ 0 h 29"/>
                <a:gd name="T2" fmla="*/ 0 w 34"/>
                <a:gd name="T3" fmla="*/ 19 h 29"/>
                <a:gd name="T4" fmla="*/ 28 w 34"/>
                <a:gd name="T5" fmla="*/ 28 h 29"/>
                <a:gd name="T6" fmla="*/ 33 w 34"/>
                <a:gd name="T7" fmla="*/ 9 h 29"/>
                <a:gd name="T8" fmla="*/ 2 w 34"/>
                <a:gd name="T9" fmla="*/ 0 h 29"/>
              </a:gdLst>
              <a:ahLst/>
              <a:cxnLst>
                <a:cxn ang="0">
                  <a:pos x="T0" y="T1"/>
                </a:cxn>
                <a:cxn ang="0">
                  <a:pos x="T2" y="T3"/>
                </a:cxn>
                <a:cxn ang="0">
                  <a:pos x="T4" y="T5"/>
                </a:cxn>
                <a:cxn ang="0">
                  <a:pos x="T6" y="T7"/>
                </a:cxn>
                <a:cxn ang="0">
                  <a:pos x="T8" y="T9"/>
                </a:cxn>
              </a:cxnLst>
              <a:rect l="0" t="0" r="r" b="b"/>
              <a:pathLst>
                <a:path w="34" h="29">
                  <a:moveTo>
                    <a:pt x="2" y="0"/>
                  </a:moveTo>
                  <a:lnTo>
                    <a:pt x="0" y="19"/>
                  </a:lnTo>
                  <a:lnTo>
                    <a:pt x="28" y="28"/>
                  </a:lnTo>
                  <a:lnTo>
                    <a:pt x="33" y="9"/>
                  </a:lnTo>
                  <a:lnTo>
                    <a:pt x="2"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57" name="Freeform 156"/>
            <p:cNvSpPr>
              <a:spLocks/>
            </p:cNvSpPr>
            <p:nvPr/>
          </p:nvSpPr>
          <p:spPr bwMode="auto">
            <a:xfrm>
              <a:off x="1495" y="245"/>
              <a:ext cx="58" cy="24"/>
            </a:xfrm>
            <a:custGeom>
              <a:avLst/>
              <a:gdLst>
                <a:gd name="T0" fmla="*/ 57 w 58"/>
                <a:gd name="T1" fmla="*/ 0 h 24"/>
                <a:gd name="T2" fmla="*/ 0 w 58"/>
                <a:gd name="T3" fmla="*/ 4 h 24"/>
                <a:gd name="T4" fmla="*/ 0 w 58"/>
                <a:gd name="T5" fmla="*/ 23 h 24"/>
                <a:gd name="T6" fmla="*/ 57 w 58"/>
                <a:gd name="T7" fmla="*/ 19 h 24"/>
                <a:gd name="T8" fmla="*/ 57 w 58"/>
                <a:gd name="T9" fmla="*/ 0 h 24"/>
              </a:gdLst>
              <a:ahLst/>
              <a:cxnLst>
                <a:cxn ang="0">
                  <a:pos x="T0" y="T1"/>
                </a:cxn>
                <a:cxn ang="0">
                  <a:pos x="T2" y="T3"/>
                </a:cxn>
                <a:cxn ang="0">
                  <a:pos x="T4" y="T5"/>
                </a:cxn>
                <a:cxn ang="0">
                  <a:pos x="T6" y="T7"/>
                </a:cxn>
                <a:cxn ang="0">
                  <a:pos x="T8" y="T9"/>
                </a:cxn>
              </a:cxnLst>
              <a:rect l="0" t="0" r="r" b="b"/>
              <a:pathLst>
                <a:path w="58" h="24">
                  <a:moveTo>
                    <a:pt x="57" y="0"/>
                  </a:moveTo>
                  <a:lnTo>
                    <a:pt x="0" y="4"/>
                  </a:lnTo>
                  <a:lnTo>
                    <a:pt x="0" y="23"/>
                  </a:lnTo>
                  <a:lnTo>
                    <a:pt x="57" y="19"/>
                  </a:lnTo>
                  <a:lnTo>
                    <a:pt x="5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58" name="Freeform 157"/>
            <p:cNvSpPr>
              <a:spLocks/>
            </p:cNvSpPr>
            <p:nvPr/>
          </p:nvSpPr>
          <p:spPr bwMode="auto">
            <a:xfrm>
              <a:off x="1320" y="247"/>
              <a:ext cx="175" cy="22"/>
            </a:xfrm>
            <a:custGeom>
              <a:avLst/>
              <a:gdLst>
                <a:gd name="T0" fmla="*/ 0 w 175"/>
                <a:gd name="T1" fmla="*/ 0 h 22"/>
                <a:gd name="T2" fmla="*/ 0 w 175"/>
                <a:gd name="T3" fmla="*/ 19 h 22"/>
                <a:gd name="T4" fmla="*/ 175 w 175"/>
                <a:gd name="T5" fmla="*/ 21 h 22"/>
                <a:gd name="T6" fmla="*/ 175 w 175"/>
                <a:gd name="T7" fmla="*/ 2 h 22"/>
                <a:gd name="T8" fmla="*/ 0 w 175"/>
                <a:gd name="T9" fmla="*/ 0 h 22"/>
              </a:gdLst>
              <a:ahLst/>
              <a:cxnLst>
                <a:cxn ang="0">
                  <a:pos x="T0" y="T1"/>
                </a:cxn>
                <a:cxn ang="0">
                  <a:pos x="T2" y="T3"/>
                </a:cxn>
                <a:cxn ang="0">
                  <a:pos x="T4" y="T5"/>
                </a:cxn>
                <a:cxn ang="0">
                  <a:pos x="T6" y="T7"/>
                </a:cxn>
                <a:cxn ang="0">
                  <a:pos x="T8" y="T9"/>
                </a:cxn>
              </a:cxnLst>
              <a:rect l="0" t="0" r="r" b="b"/>
              <a:pathLst>
                <a:path w="175" h="22">
                  <a:moveTo>
                    <a:pt x="0" y="0"/>
                  </a:moveTo>
                  <a:lnTo>
                    <a:pt x="0" y="19"/>
                  </a:lnTo>
                  <a:lnTo>
                    <a:pt x="175" y="21"/>
                  </a:lnTo>
                  <a:lnTo>
                    <a:pt x="175" y="2"/>
                  </a:lnTo>
                  <a:lnTo>
                    <a:pt x="0"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59" name="Freeform 158"/>
            <p:cNvSpPr>
              <a:spLocks/>
            </p:cNvSpPr>
            <p:nvPr/>
          </p:nvSpPr>
          <p:spPr bwMode="auto">
            <a:xfrm>
              <a:off x="1171" y="245"/>
              <a:ext cx="149" cy="21"/>
            </a:xfrm>
            <a:custGeom>
              <a:avLst/>
              <a:gdLst>
                <a:gd name="T0" fmla="*/ 2 w 149"/>
                <a:gd name="T1" fmla="*/ 0 h 21"/>
                <a:gd name="T2" fmla="*/ 0 w 149"/>
                <a:gd name="T3" fmla="*/ 19 h 21"/>
                <a:gd name="T4" fmla="*/ 148 w 149"/>
                <a:gd name="T5" fmla="*/ 21 h 21"/>
                <a:gd name="T6" fmla="*/ 148 w 149"/>
                <a:gd name="T7" fmla="*/ 2 h 21"/>
                <a:gd name="T8" fmla="*/ 2 w 149"/>
                <a:gd name="T9" fmla="*/ 0 h 21"/>
              </a:gdLst>
              <a:ahLst/>
              <a:cxnLst>
                <a:cxn ang="0">
                  <a:pos x="T0" y="T1"/>
                </a:cxn>
                <a:cxn ang="0">
                  <a:pos x="T2" y="T3"/>
                </a:cxn>
                <a:cxn ang="0">
                  <a:pos x="T4" y="T5"/>
                </a:cxn>
                <a:cxn ang="0">
                  <a:pos x="T6" y="T7"/>
                </a:cxn>
                <a:cxn ang="0">
                  <a:pos x="T8" y="T9"/>
                </a:cxn>
              </a:cxnLst>
              <a:rect l="0" t="0" r="r" b="b"/>
              <a:pathLst>
                <a:path w="149" h="21">
                  <a:moveTo>
                    <a:pt x="2" y="0"/>
                  </a:moveTo>
                  <a:lnTo>
                    <a:pt x="0" y="19"/>
                  </a:lnTo>
                  <a:lnTo>
                    <a:pt x="148" y="21"/>
                  </a:lnTo>
                  <a:lnTo>
                    <a:pt x="148" y="2"/>
                  </a:lnTo>
                  <a:lnTo>
                    <a:pt x="2"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60" name="Freeform 159"/>
            <p:cNvSpPr>
              <a:spLocks/>
            </p:cNvSpPr>
            <p:nvPr/>
          </p:nvSpPr>
          <p:spPr bwMode="auto">
            <a:xfrm>
              <a:off x="1039" y="209"/>
              <a:ext cx="137" cy="55"/>
            </a:xfrm>
            <a:custGeom>
              <a:avLst/>
              <a:gdLst>
                <a:gd name="T0" fmla="*/ 4 w 137"/>
                <a:gd name="T1" fmla="*/ 0 h 55"/>
                <a:gd name="T2" fmla="*/ 0 w 137"/>
                <a:gd name="T3" fmla="*/ 19 h 55"/>
                <a:gd name="T4" fmla="*/ 131 w 137"/>
                <a:gd name="T5" fmla="*/ 55 h 55"/>
                <a:gd name="T6" fmla="*/ 136 w 137"/>
                <a:gd name="T7" fmla="*/ 36 h 55"/>
                <a:gd name="T8" fmla="*/ 4 w 137"/>
                <a:gd name="T9" fmla="*/ 0 h 55"/>
              </a:gdLst>
              <a:ahLst/>
              <a:cxnLst>
                <a:cxn ang="0">
                  <a:pos x="T0" y="T1"/>
                </a:cxn>
                <a:cxn ang="0">
                  <a:pos x="T2" y="T3"/>
                </a:cxn>
                <a:cxn ang="0">
                  <a:pos x="T4" y="T5"/>
                </a:cxn>
                <a:cxn ang="0">
                  <a:pos x="T6" y="T7"/>
                </a:cxn>
                <a:cxn ang="0">
                  <a:pos x="T8" y="T9"/>
                </a:cxn>
              </a:cxnLst>
              <a:rect l="0" t="0" r="r" b="b"/>
              <a:pathLst>
                <a:path w="137" h="55">
                  <a:moveTo>
                    <a:pt x="4" y="0"/>
                  </a:moveTo>
                  <a:lnTo>
                    <a:pt x="0" y="19"/>
                  </a:lnTo>
                  <a:lnTo>
                    <a:pt x="131" y="55"/>
                  </a:lnTo>
                  <a:lnTo>
                    <a:pt x="136" y="36"/>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61" name="Freeform 160"/>
            <p:cNvSpPr>
              <a:spLocks/>
            </p:cNvSpPr>
            <p:nvPr/>
          </p:nvSpPr>
          <p:spPr bwMode="auto">
            <a:xfrm>
              <a:off x="962" y="194"/>
              <a:ext cx="82" cy="34"/>
            </a:xfrm>
            <a:custGeom>
              <a:avLst/>
              <a:gdLst>
                <a:gd name="T0" fmla="*/ 4 w 82"/>
                <a:gd name="T1" fmla="*/ 0 h 34"/>
                <a:gd name="T2" fmla="*/ 2 w 82"/>
                <a:gd name="T3" fmla="*/ 0 h 34"/>
                <a:gd name="T4" fmla="*/ 0 w 82"/>
                <a:gd name="T5" fmla="*/ 19 h 34"/>
                <a:gd name="T6" fmla="*/ 76 w 82"/>
                <a:gd name="T7" fmla="*/ 33 h 34"/>
                <a:gd name="T8" fmla="*/ 81 w 82"/>
                <a:gd name="T9" fmla="*/ 14 h 34"/>
                <a:gd name="T10" fmla="*/ 4 w 82"/>
                <a:gd name="T11" fmla="*/ 0 h 34"/>
              </a:gdLst>
              <a:ahLst/>
              <a:cxnLst>
                <a:cxn ang="0">
                  <a:pos x="T0" y="T1"/>
                </a:cxn>
                <a:cxn ang="0">
                  <a:pos x="T2" y="T3"/>
                </a:cxn>
                <a:cxn ang="0">
                  <a:pos x="T4" y="T5"/>
                </a:cxn>
                <a:cxn ang="0">
                  <a:pos x="T6" y="T7"/>
                </a:cxn>
                <a:cxn ang="0">
                  <a:pos x="T8" y="T9"/>
                </a:cxn>
                <a:cxn ang="0">
                  <a:pos x="T10" y="T11"/>
                </a:cxn>
              </a:cxnLst>
              <a:rect l="0" t="0" r="r" b="b"/>
              <a:pathLst>
                <a:path w="82" h="34">
                  <a:moveTo>
                    <a:pt x="4" y="0"/>
                  </a:moveTo>
                  <a:lnTo>
                    <a:pt x="2" y="0"/>
                  </a:lnTo>
                  <a:lnTo>
                    <a:pt x="0" y="19"/>
                  </a:lnTo>
                  <a:lnTo>
                    <a:pt x="76" y="33"/>
                  </a:lnTo>
                  <a:lnTo>
                    <a:pt x="81" y="14"/>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62" name="Freeform 161"/>
            <p:cNvSpPr>
              <a:spLocks/>
            </p:cNvSpPr>
            <p:nvPr/>
          </p:nvSpPr>
          <p:spPr bwMode="auto">
            <a:xfrm>
              <a:off x="626" y="166"/>
              <a:ext cx="339" cy="48"/>
            </a:xfrm>
            <a:custGeom>
              <a:avLst/>
              <a:gdLst>
                <a:gd name="T0" fmla="*/ 0 w 339"/>
                <a:gd name="T1" fmla="*/ 0 h 48"/>
                <a:gd name="T2" fmla="*/ 0 w 339"/>
                <a:gd name="T3" fmla="*/ 19 h 48"/>
                <a:gd name="T4" fmla="*/ 338 w 339"/>
                <a:gd name="T5" fmla="*/ 47 h 48"/>
                <a:gd name="T6" fmla="*/ 338 w 339"/>
                <a:gd name="T7" fmla="*/ 28 h 48"/>
                <a:gd name="T8" fmla="*/ 0 w 339"/>
                <a:gd name="T9" fmla="*/ 0 h 48"/>
              </a:gdLst>
              <a:ahLst/>
              <a:cxnLst>
                <a:cxn ang="0">
                  <a:pos x="T0" y="T1"/>
                </a:cxn>
                <a:cxn ang="0">
                  <a:pos x="T2" y="T3"/>
                </a:cxn>
                <a:cxn ang="0">
                  <a:pos x="T4" y="T5"/>
                </a:cxn>
                <a:cxn ang="0">
                  <a:pos x="T6" y="T7"/>
                </a:cxn>
                <a:cxn ang="0">
                  <a:pos x="T8" y="T9"/>
                </a:cxn>
              </a:cxnLst>
              <a:rect l="0" t="0" r="r" b="b"/>
              <a:pathLst>
                <a:path w="339" h="48">
                  <a:moveTo>
                    <a:pt x="0" y="0"/>
                  </a:moveTo>
                  <a:lnTo>
                    <a:pt x="0" y="19"/>
                  </a:lnTo>
                  <a:lnTo>
                    <a:pt x="338" y="47"/>
                  </a:lnTo>
                  <a:lnTo>
                    <a:pt x="338" y="28"/>
                  </a:lnTo>
                  <a:lnTo>
                    <a:pt x="0"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63" name="Freeform 162"/>
            <p:cNvSpPr>
              <a:spLocks/>
            </p:cNvSpPr>
            <p:nvPr/>
          </p:nvSpPr>
          <p:spPr bwMode="auto">
            <a:xfrm>
              <a:off x="540" y="156"/>
              <a:ext cx="86" cy="29"/>
            </a:xfrm>
            <a:custGeom>
              <a:avLst/>
              <a:gdLst>
                <a:gd name="T0" fmla="*/ 0 w 86"/>
                <a:gd name="T1" fmla="*/ 0 h 29"/>
                <a:gd name="T2" fmla="*/ 0 w 86"/>
                <a:gd name="T3" fmla="*/ 19 h 29"/>
                <a:gd name="T4" fmla="*/ 86 w 86"/>
                <a:gd name="T5" fmla="*/ 28 h 29"/>
                <a:gd name="T6" fmla="*/ 86 w 86"/>
                <a:gd name="T7" fmla="*/ 9 h 29"/>
                <a:gd name="T8" fmla="*/ 0 w 86"/>
                <a:gd name="T9" fmla="*/ 0 h 29"/>
              </a:gdLst>
              <a:ahLst/>
              <a:cxnLst>
                <a:cxn ang="0">
                  <a:pos x="T0" y="T1"/>
                </a:cxn>
                <a:cxn ang="0">
                  <a:pos x="T2" y="T3"/>
                </a:cxn>
                <a:cxn ang="0">
                  <a:pos x="T4" y="T5"/>
                </a:cxn>
                <a:cxn ang="0">
                  <a:pos x="T6" y="T7"/>
                </a:cxn>
                <a:cxn ang="0">
                  <a:pos x="T8" y="T9"/>
                </a:cxn>
              </a:cxnLst>
              <a:rect l="0" t="0" r="r" b="b"/>
              <a:pathLst>
                <a:path w="86" h="29">
                  <a:moveTo>
                    <a:pt x="0" y="0"/>
                  </a:moveTo>
                  <a:lnTo>
                    <a:pt x="0" y="19"/>
                  </a:lnTo>
                  <a:lnTo>
                    <a:pt x="86" y="28"/>
                  </a:lnTo>
                  <a:lnTo>
                    <a:pt x="86" y="9"/>
                  </a:lnTo>
                  <a:lnTo>
                    <a:pt x="0"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64" name="Freeform 163"/>
            <p:cNvSpPr>
              <a:spLocks/>
            </p:cNvSpPr>
            <p:nvPr/>
          </p:nvSpPr>
          <p:spPr bwMode="auto">
            <a:xfrm>
              <a:off x="396" y="144"/>
              <a:ext cx="144" cy="31"/>
            </a:xfrm>
            <a:custGeom>
              <a:avLst/>
              <a:gdLst>
                <a:gd name="T0" fmla="*/ 0 w 144"/>
                <a:gd name="T1" fmla="*/ 0 h 31"/>
                <a:gd name="T2" fmla="*/ 0 w 144"/>
                <a:gd name="T3" fmla="*/ 19 h 31"/>
                <a:gd name="T4" fmla="*/ 144 w 144"/>
                <a:gd name="T5" fmla="*/ 31 h 31"/>
                <a:gd name="T6" fmla="*/ 144 w 144"/>
                <a:gd name="T7" fmla="*/ 12 h 31"/>
                <a:gd name="T8" fmla="*/ 0 w 144"/>
                <a:gd name="T9" fmla="*/ 0 h 31"/>
              </a:gdLst>
              <a:ahLst/>
              <a:cxnLst>
                <a:cxn ang="0">
                  <a:pos x="T0" y="T1"/>
                </a:cxn>
                <a:cxn ang="0">
                  <a:pos x="T2" y="T3"/>
                </a:cxn>
                <a:cxn ang="0">
                  <a:pos x="T4" y="T5"/>
                </a:cxn>
                <a:cxn ang="0">
                  <a:pos x="T6" y="T7"/>
                </a:cxn>
                <a:cxn ang="0">
                  <a:pos x="T8" y="T9"/>
                </a:cxn>
              </a:cxnLst>
              <a:rect l="0" t="0" r="r" b="b"/>
              <a:pathLst>
                <a:path w="144" h="31">
                  <a:moveTo>
                    <a:pt x="0" y="0"/>
                  </a:moveTo>
                  <a:lnTo>
                    <a:pt x="0" y="19"/>
                  </a:lnTo>
                  <a:lnTo>
                    <a:pt x="144" y="31"/>
                  </a:lnTo>
                  <a:lnTo>
                    <a:pt x="144" y="12"/>
                  </a:lnTo>
                  <a:lnTo>
                    <a:pt x="0"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65" name="Freeform 164"/>
            <p:cNvSpPr>
              <a:spLocks/>
            </p:cNvSpPr>
            <p:nvPr/>
          </p:nvSpPr>
          <p:spPr bwMode="auto">
            <a:xfrm>
              <a:off x="273" y="144"/>
              <a:ext cx="123" cy="21"/>
            </a:xfrm>
            <a:custGeom>
              <a:avLst/>
              <a:gdLst>
                <a:gd name="T0" fmla="*/ 122 w 123"/>
                <a:gd name="T1" fmla="*/ 0 h 21"/>
                <a:gd name="T2" fmla="*/ 0 w 123"/>
                <a:gd name="T3" fmla="*/ 2 h 21"/>
                <a:gd name="T4" fmla="*/ 0 w 123"/>
                <a:gd name="T5" fmla="*/ 21 h 21"/>
                <a:gd name="T6" fmla="*/ 122 w 123"/>
                <a:gd name="T7" fmla="*/ 19 h 21"/>
                <a:gd name="T8" fmla="*/ 122 w 123"/>
                <a:gd name="T9" fmla="*/ 0 h 21"/>
              </a:gdLst>
              <a:ahLst/>
              <a:cxnLst>
                <a:cxn ang="0">
                  <a:pos x="T0" y="T1"/>
                </a:cxn>
                <a:cxn ang="0">
                  <a:pos x="T2" y="T3"/>
                </a:cxn>
                <a:cxn ang="0">
                  <a:pos x="T4" y="T5"/>
                </a:cxn>
                <a:cxn ang="0">
                  <a:pos x="T6" y="T7"/>
                </a:cxn>
                <a:cxn ang="0">
                  <a:pos x="T8" y="T9"/>
                </a:cxn>
              </a:cxnLst>
              <a:rect l="0" t="0" r="r" b="b"/>
              <a:pathLst>
                <a:path w="123" h="21">
                  <a:moveTo>
                    <a:pt x="122" y="0"/>
                  </a:moveTo>
                  <a:lnTo>
                    <a:pt x="0" y="2"/>
                  </a:lnTo>
                  <a:lnTo>
                    <a:pt x="0" y="21"/>
                  </a:lnTo>
                  <a:lnTo>
                    <a:pt x="122" y="19"/>
                  </a:lnTo>
                  <a:lnTo>
                    <a:pt x="122"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66" name="Freeform 165"/>
            <p:cNvSpPr>
              <a:spLocks/>
            </p:cNvSpPr>
            <p:nvPr/>
          </p:nvSpPr>
          <p:spPr bwMode="auto">
            <a:xfrm>
              <a:off x="226" y="141"/>
              <a:ext cx="48" cy="24"/>
            </a:xfrm>
            <a:custGeom>
              <a:avLst/>
              <a:gdLst>
                <a:gd name="T0" fmla="*/ 2 w 48"/>
                <a:gd name="T1" fmla="*/ 0 h 24"/>
                <a:gd name="T2" fmla="*/ 0 w 48"/>
                <a:gd name="T3" fmla="*/ 19 h 24"/>
                <a:gd name="T4" fmla="*/ 48 w 48"/>
                <a:gd name="T5" fmla="*/ 24 h 24"/>
                <a:gd name="T6" fmla="*/ 48 w 48"/>
                <a:gd name="T7" fmla="*/ 4 h 24"/>
                <a:gd name="T8" fmla="*/ 2 w 48"/>
                <a:gd name="T9" fmla="*/ 0 h 24"/>
              </a:gdLst>
              <a:ahLst/>
              <a:cxnLst>
                <a:cxn ang="0">
                  <a:pos x="T0" y="T1"/>
                </a:cxn>
                <a:cxn ang="0">
                  <a:pos x="T2" y="T3"/>
                </a:cxn>
                <a:cxn ang="0">
                  <a:pos x="T4" y="T5"/>
                </a:cxn>
                <a:cxn ang="0">
                  <a:pos x="T6" y="T7"/>
                </a:cxn>
                <a:cxn ang="0">
                  <a:pos x="T8" y="T9"/>
                </a:cxn>
              </a:cxnLst>
              <a:rect l="0" t="0" r="r" b="b"/>
              <a:pathLst>
                <a:path w="48" h="24">
                  <a:moveTo>
                    <a:pt x="2" y="0"/>
                  </a:moveTo>
                  <a:lnTo>
                    <a:pt x="0" y="19"/>
                  </a:lnTo>
                  <a:lnTo>
                    <a:pt x="48" y="24"/>
                  </a:lnTo>
                  <a:lnTo>
                    <a:pt x="48" y="4"/>
                  </a:lnTo>
                  <a:lnTo>
                    <a:pt x="2"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67" name="Freeform 166"/>
            <p:cNvSpPr>
              <a:spLocks/>
            </p:cNvSpPr>
            <p:nvPr/>
          </p:nvSpPr>
          <p:spPr bwMode="auto">
            <a:xfrm>
              <a:off x="91" y="108"/>
              <a:ext cx="139" cy="53"/>
            </a:xfrm>
            <a:custGeom>
              <a:avLst/>
              <a:gdLst>
                <a:gd name="T0" fmla="*/ 4 w 139"/>
                <a:gd name="T1" fmla="*/ 0 h 53"/>
                <a:gd name="T2" fmla="*/ 0 w 139"/>
                <a:gd name="T3" fmla="*/ 19 h 53"/>
                <a:gd name="T4" fmla="*/ 134 w 139"/>
                <a:gd name="T5" fmla="*/ 52 h 53"/>
                <a:gd name="T6" fmla="*/ 139 w 139"/>
                <a:gd name="T7" fmla="*/ 33 h 53"/>
                <a:gd name="T8" fmla="*/ 4 w 139"/>
                <a:gd name="T9" fmla="*/ 0 h 53"/>
              </a:gdLst>
              <a:ahLst/>
              <a:cxnLst>
                <a:cxn ang="0">
                  <a:pos x="T0" y="T1"/>
                </a:cxn>
                <a:cxn ang="0">
                  <a:pos x="T2" y="T3"/>
                </a:cxn>
                <a:cxn ang="0">
                  <a:pos x="T4" y="T5"/>
                </a:cxn>
                <a:cxn ang="0">
                  <a:pos x="T6" y="T7"/>
                </a:cxn>
                <a:cxn ang="0">
                  <a:pos x="T8" y="T9"/>
                </a:cxn>
              </a:cxnLst>
              <a:rect l="0" t="0" r="r" b="b"/>
              <a:pathLst>
                <a:path w="139" h="53">
                  <a:moveTo>
                    <a:pt x="4" y="0"/>
                  </a:moveTo>
                  <a:lnTo>
                    <a:pt x="0" y="19"/>
                  </a:lnTo>
                  <a:lnTo>
                    <a:pt x="134" y="52"/>
                  </a:lnTo>
                  <a:lnTo>
                    <a:pt x="139" y="33"/>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grpSp>
        <p:nvGrpSpPr>
          <p:cNvPr id="176" name="Group 175"/>
          <p:cNvGrpSpPr>
            <a:grpSpLocks/>
          </p:cNvGrpSpPr>
          <p:nvPr/>
        </p:nvGrpSpPr>
        <p:grpSpPr bwMode="auto">
          <a:xfrm>
            <a:off x="0" y="0"/>
            <a:ext cx="100965" cy="144780"/>
            <a:chOff x="0" y="0"/>
            <a:chExt cx="159" cy="228"/>
          </a:xfrm>
        </p:grpSpPr>
        <p:grpSp>
          <p:nvGrpSpPr>
            <p:cNvPr id="177" name="Group 176"/>
            <p:cNvGrpSpPr>
              <a:grpSpLocks/>
            </p:cNvGrpSpPr>
            <p:nvPr/>
          </p:nvGrpSpPr>
          <p:grpSpPr bwMode="auto">
            <a:xfrm>
              <a:off x="10" y="10"/>
              <a:ext cx="117" cy="141"/>
              <a:chOff x="10" y="10"/>
              <a:chExt cx="117" cy="141"/>
            </a:xfrm>
          </p:grpSpPr>
          <p:sp>
            <p:nvSpPr>
              <p:cNvPr id="179" name="Freeform 178"/>
              <p:cNvSpPr>
                <a:spLocks/>
              </p:cNvSpPr>
              <p:nvPr/>
            </p:nvSpPr>
            <p:spPr bwMode="auto">
              <a:xfrm>
                <a:off x="10" y="10"/>
                <a:ext cx="117" cy="141"/>
              </a:xfrm>
              <a:custGeom>
                <a:avLst/>
                <a:gdLst>
                  <a:gd name="T0" fmla="*/ 74 w 117"/>
                  <a:gd name="T1" fmla="*/ 0 h 141"/>
                  <a:gd name="T2" fmla="*/ 50 w 117"/>
                  <a:gd name="T3" fmla="*/ 0 h 141"/>
                  <a:gd name="T4" fmla="*/ 38 w 117"/>
                  <a:gd name="T5" fmla="*/ 4 h 141"/>
                  <a:gd name="T6" fmla="*/ 31 w 117"/>
                  <a:gd name="T7" fmla="*/ 7 h 141"/>
                  <a:gd name="T8" fmla="*/ 26 w 117"/>
                  <a:gd name="T9" fmla="*/ 12 h 141"/>
                  <a:gd name="T10" fmla="*/ 16 w 117"/>
                  <a:gd name="T11" fmla="*/ 19 h 141"/>
                  <a:gd name="T12" fmla="*/ 9 w 117"/>
                  <a:gd name="T13" fmla="*/ 28 h 141"/>
                  <a:gd name="T14" fmla="*/ 7 w 117"/>
                  <a:gd name="T15" fmla="*/ 33 h 141"/>
                  <a:gd name="T16" fmla="*/ 2 w 117"/>
                  <a:gd name="T17" fmla="*/ 48 h 141"/>
                  <a:gd name="T18" fmla="*/ 2 w 117"/>
                  <a:gd name="T19" fmla="*/ 52 h 141"/>
                  <a:gd name="T20" fmla="*/ 0 w 117"/>
                  <a:gd name="T21" fmla="*/ 62 h 141"/>
                  <a:gd name="T22" fmla="*/ 0 w 117"/>
                  <a:gd name="T23" fmla="*/ 69 h 141"/>
                  <a:gd name="T24" fmla="*/ 4 w 117"/>
                  <a:gd name="T25" fmla="*/ 98 h 141"/>
                  <a:gd name="T26" fmla="*/ 9 w 117"/>
                  <a:gd name="T27" fmla="*/ 112 h 141"/>
                  <a:gd name="T28" fmla="*/ 12 w 117"/>
                  <a:gd name="T29" fmla="*/ 117 h 141"/>
                  <a:gd name="T30" fmla="*/ 16 w 117"/>
                  <a:gd name="T31" fmla="*/ 122 h 141"/>
                  <a:gd name="T32" fmla="*/ 23 w 117"/>
                  <a:gd name="T33" fmla="*/ 132 h 141"/>
                  <a:gd name="T34" fmla="*/ 36 w 117"/>
                  <a:gd name="T35" fmla="*/ 136 h 141"/>
                  <a:gd name="T36" fmla="*/ 48 w 117"/>
                  <a:gd name="T37" fmla="*/ 139 h 141"/>
                  <a:gd name="T38" fmla="*/ 62 w 117"/>
                  <a:gd name="T39" fmla="*/ 141 h 141"/>
                  <a:gd name="T40" fmla="*/ 74 w 117"/>
                  <a:gd name="T41" fmla="*/ 141 h 141"/>
                  <a:gd name="T42" fmla="*/ 81 w 117"/>
                  <a:gd name="T43" fmla="*/ 136 h 141"/>
                  <a:gd name="T44" fmla="*/ 100 w 117"/>
                  <a:gd name="T45" fmla="*/ 127 h 141"/>
                  <a:gd name="T46" fmla="*/ 102 w 117"/>
                  <a:gd name="T47" fmla="*/ 124 h 141"/>
                  <a:gd name="T48" fmla="*/ 62 w 117"/>
                  <a:gd name="T49" fmla="*/ 124 h 141"/>
                  <a:gd name="T50" fmla="*/ 43 w 117"/>
                  <a:gd name="T51" fmla="*/ 120 h 141"/>
                  <a:gd name="T52" fmla="*/ 38 w 117"/>
                  <a:gd name="T53" fmla="*/ 115 h 141"/>
                  <a:gd name="T54" fmla="*/ 31 w 117"/>
                  <a:gd name="T55" fmla="*/ 110 h 141"/>
                  <a:gd name="T56" fmla="*/ 26 w 117"/>
                  <a:gd name="T57" fmla="*/ 100 h 141"/>
                  <a:gd name="T58" fmla="*/ 21 w 117"/>
                  <a:gd name="T59" fmla="*/ 93 h 141"/>
                  <a:gd name="T60" fmla="*/ 19 w 117"/>
                  <a:gd name="T61" fmla="*/ 84 h 141"/>
                  <a:gd name="T62" fmla="*/ 19 w 117"/>
                  <a:gd name="T63" fmla="*/ 57 h 141"/>
                  <a:gd name="T64" fmla="*/ 21 w 117"/>
                  <a:gd name="T65" fmla="*/ 48 h 141"/>
                  <a:gd name="T66" fmla="*/ 31 w 117"/>
                  <a:gd name="T67" fmla="*/ 28 h 141"/>
                  <a:gd name="T68" fmla="*/ 38 w 117"/>
                  <a:gd name="T69" fmla="*/ 24 h 141"/>
                  <a:gd name="T70" fmla="*/ 43 w 117"/>
                  <a:gd name="T71" fmla="*/ 19 h 141"/>
                  <a:gd name="T72" fmla="*/ 62 w 117"/>
                  <a:gd name="T73" fmla="*/ 14 h 141"/>
                  <a:gd name="T74" fmla="*/ 100 w 117"/>
                  <a:gd name="T75" fmla="*/ 14 h 141"/>
                  <a:gd name="T76" fmla="*/ 98 w 117"/>
                  <a:gd name="T77" fmla="*/ 12 h 141"/>
                  <a:gd name="T78" fmla="*/ 91 w 117"/>
                  <a:gd name="T79" fmla="*/ 7 h 141"/>
                  <a:gd name="T80" fmla="*/ 81 w 117"/>
                  <a:gd name="T81" fmla="*/ 4 h 141"/>
                  <a:gd name="T82" fmla="*/ 74 w 117"/>
                  <a:gd name="T83" fmla="*/ 0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17" h="141">
                    <a:moveTo>
                      <a:pt x="74" y="0"/>
                    </a:moveTo>
                    <a:lnTo>
                      <a:pt x="50" y="0"/>
                    </a:lnTo>
                    <a:lnTo>
                      <a:pt x="38" y="4"/>
                    </a:lnTo>
                    <a:lnTo>
                      <a:pt x="31" y="7"/>
                    </a:lnTo>
                    <a:lnTo>
                      <a:pt x="26" y="12"/>
                    </a:lnTo>
                    <a:lnTo>
                      <a:pt x="16" y="19"/>
                    </a:lnTo>
                    <a:lnTo>
                      <a:pt x="9" y="28"/>
                    </a:lnTo>
                    <a:lnTo>
                      <a:pt x="7" y="33"/>
                    </a:lnTo>
                    <a:lnTo>
                      <a:pt x="2" y="48"/>
                    </a:lnTo>
                    <a:lnTo>
                      <a:pt x="2" y="52"/>
                    </a:lnTo>
                    <a:lnTo>
                      <a:pt x="0" y="62"/>
                    </a:lnTo>
                    <a:lnTo>
                      <a:pt x="0" y="69"/>
                    </a:lnTo>
                    <a:lnTo>
                      <a:pt x="4" y="98"/>
                    </a:lnTo>
                    <a:lnTo>
                      <a:pt x="9" y="112"/>
                    </a:lnTo>
                    <a:lnTo>
                      <a:pt x="12" y="117"/>
                    </a:lnTo>
                    <a:lnTo>
                      <a:pt x="16" y="122"/>
                    </a:lnTo>
                    <a:lnTo>
                      <a:pt x="23" y="132"/>
                    </a:lnTo>
                    <a:lnTo>
                      <a:pt x="36" y="136"/>
                    </a:lnTo>
                    <a:lnTo>
                      <a:pt x="48" y="139"/>
                    </a:lnTo>
                    <a:lnTo>
                      <a:pt x="62" y="141"/>
                    </a:lnTo>
                    <a:lnTo>
                      <a:pt x="74" y="141"/>
                    </a:lnTo>
                    <a:lnTo>
                      <a:pt x="81" y="136"/>
                    </a:lnTo>
                    <a:lnTo>
                      <a:pt x="100" y="127"/>
                    </a:lnTo>
                    <a:lnTo>
                      <a:pt x="102" y="124"/>
                    </a:lnTo>
                    <a:lnTo>
                      <a:pt x="62" y="124"/>
                    </a:lnTo>
                    <a:lnTo>
                      <a:pt x="43" y="120"/>
                    </a:lnTo>
                    <a:lnTo>
                      <a:pt x="38" y="115"/>
                    </a:lnTo>
                    <a:lnTo>
                      <a:pt x="31" y="110"/>
                    </a:lnTo>
                    <a:lnTo>
                      <a:pt x="26" y="100"/>
                    </a:lnTo>
                    <a:lnTo>
                      <a:pt x="21" y="93"/>
                    </a:lnTo>
                    <a:lnTo>
                      <a:pt x="19" y="84"/>
                    </a:lnTo>
                    <a:lnTo>
                      <a:pt x="19" y="57"/>
                    </a:lnTo>
                    <a:lnTo>
                      <a:pt x="21" y="48"/>
                    </a:lnTo>
                    <a:lnTo>
                      <a:pt x="31" y="28"/>
                    </a:lnTo>
                    <a:lnTo>
                      <a:pt x="38" y="24"/>
                    </a:lnTo>
                    <a:lnTo>
                      <a:pt x="43" y="19"/>
                    </a:lnTo>
                    <a:lnTo>
                      <a:pt x="62" y="14"/>
                    </a:lnTo>
                    <a:lnTo>
                      <a:pt x="100" y="14"/>
                    </a:lnTo>
                    <a:lnTo>
                      <a:pt x="98" y="12"/>
                    </a:lnTo>
                    <a:lnTo>
                      <a:pt x="91" y="7"/>
                    </a:lnTo>
                    <a:lnTo>
                      <a:pt x="81" y="4"/>
                    </a:lnTo>
                    <a:lnTo>
                      <a:pt x="7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80" name="Freeform 179"/>
              <p:cNvSpPr>
                <a:spLocks/>
              </p:cNvSpPr>
              <p:nvPr/>
            </p:nvSpPr>
            <p:spPr bwMode="auto">
              <a:xfrm>
                <a:off x="10" y="10"/>
                <a:ext cx="117" cy="141"/>
              </a:xfrm>
              <a:custGeom>
                <a:avLst/>
                <a:gdLst>
                  <a:gd name="T0" fmla="*/ 117 w 117"/>
                  <a:gd name="T1" fmla="*/ 86 h 141"/>
                  <a:gd name="T2" fmla="*/ 98 w 117"/>
                  <a:gd name="T3" fmla="*/ 86 h 141"/>
                  <a:gd name="T4" fmla="*/ 98 w 117"/>
                  <a:gd name="T5" fmla="*/ 96 h 141"/>
                  <a:gd name="T6" fmla="*/ 96 w 117"/>
                  <a:gd name="T7" fmla="*/ 103 h 141"/>
                  <a:gd name="T8" fmla="*/ 96 w 117"/>
                  <a:gd name="T9" fmla="*/ 105 h 141"/>
                  <a:gd name="T10" fmla="*/ 91 w 117"/>
                  <a:gd name="T11" fmla="*/ 110 h 141"/>
                  <a:gd name="T12" fmla="*/ 88 w 117"/>
                  <a:gd name="T13" fmla="*/ 115 h 141"/>
                  <a:gd name="T14" fmla="*/ 81 w 117"/>
                  <a:gd name="T15" fmla="*/ 120 h 141"/>
                  <a:gd name="T16" fmla="*/ 76 w 117"/>
                  <a:gd name="T17" fmla="*/ 122 h 141"/>
                  <a:gd name="T18" fmla="*/ 69 w 117"/>
                  <a:gd name="T19" fmla="*/ 124 h 141"/>
                  <a:gd name="T20" fmla="*/ 102 w 117"/>
                  <a:gd name="T21" fmla="*/ 124 h 141"/>
                  <a:gd name="T22" fmla="*/ 105 w 117"/>
                  <a:gd name="T23" fmla="*/ 120 h 141"/>
                  <a:gd name="T24" fmla="*/ 112 w 117"/>
                  <a:gd name="T25" fmla="*/ 110 h 141"/>
                  <a:gd name="T26" fmla="*/ 112 w 117"/>
                  <a:gd name="T27" fmla="*/ 105 h 141"/>
                  <a:gd name="T28" fmla="*/ 115 w 117"/>
                  <a:gd name="T29" fmla="*/ 98 h 141"/>
                  <a:gd name="T30" fmla="*/ 117 w 117"/>
                  <a:gd name="T31" fmla="*/ 86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17" h="141">
                    <a:moveTo>
                      <a:pt x="117" y="86"/>
                    </a:moveTo>
                    <a:lnTo>
                      <a:pt x="98" y="86"/>
                    </a:lnTo>
                    <a:lnTo>
                      <a:pt x="98" y="96"/>
                    </a:lnTo>
                    <a:lnTo>
                      <a:pt x="96" y="103"/>
                    </a:lnTo>
                    <a:lnTo>
                      <a:pt x="96" y="105"/>
                    </a:lnTo>
                    <a:lnTo>
                      <a:pt x="91" y="110"/>
                    </a:lnTo>
                    <a:lnTo>
                      <a:pt x="88" y="115"/>
                    </a:lnTo>
                    <a:lnTo>
                      <a:pt x="81" y="120"/>
                    </a:lnTo>
                    <a:lnTo>
                      <a:pt x="76" y="122"/>
                    </a:lnTo>
                    <a:lnTo>
                      <a:pt x="69" y="124"/>
                    </a:lnTo>
                    <a:lnTo>
                      <a:pt x="102" y="124"/>
                    </a:lnTo>
                    <a:lnTo>
                      <a:pt x="105" y="120"/>
                    </a:lnTo>
                    <a:lnTo>
                      <a:pt x="112" y="110"/>
                    </a:lnTo>
                    <a:lnTo>
                      <a:pt x="112" y="105"/>
                    </a:lnTo>
                    <a:lnTo>
                      <a:pt x="115" y="98"/>
                    </a:lnTo>
                    <a:lnTo>
                      <a:pt x="117" y="86"/>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81" name="Freeform 180"/>
              <p:cNvSpPr>
                <a:spLocks/>
              </p:cNvSpPr>
              <p:nvPr/>
            </p:nvSpPr>
            <p:spPr bwMode="auto">
              <a:xfrm>
                <a:off x="10" y="10"/>
                <a:ext cx="117" cy="141"/>
              </a:xfrm>
              <a:custGeom>
                <a:avLst/>
                <a:gdLst>
                  <a:gd name="T0" fmla="*/ 100 w 117"/>
                  <a:gd name="T1" fmla="*/ 14 h 141"/>
                  <a:gd name="T2" fmla="*/ 62 w 117"/>
                  <a:gd name="T3" fmla="*/ 14 h 141"/>
                  <a:gd name="T4" fmla="*/ 76 w 117"/>
                  <a:gd name="T5" fmla="*/ 19 h 141"/>
                  <a:gd name="T6" fmla="*/ 81 w 117"/>
                  <a:gd name="T7" fmla="*/ 19 h 141"/>
                  <a:gd name="T8" fmla="*/ 86 w 117"/>
                  <a:gd name="T9" fmla="*/ 21 h 141"/>
                  <a:gd name="T10" fmla="*/ 91 w 117"/>
                  <a:gd name="T11" fmla="*/ 26 h 141"/>
                  <a:gd name="T12" fmla="*/ 96 w 117"/>
                  <a:gd name="T13" fmla="*/ 36 h 141"/>
                  <a:gd name="T14" fmla="*/ 98 w 117"/>
                  <a:gd name="T15" fmla="*/ 43 h 141"/>
                  <a:gd name="T16" fmla="*/ 117 w 117"/>
                  <a:gd name="T17" fmla="*/ 43 h 141"/>
                  <a:gd name="T18" fmla="*/ 112 w 117"/>
                  <a:gd name="T19" fmla="*/ 33 h 141"/>
                  <a:gd name="T20" fmla="*/ 110 w 117"/>
                  <a:gd name="T21" fmla="*/ 26 h 141"/>
                  <a:gd name="T22" fmla="*/ 105 w 117"/>
                  <a:gd name="T23" fmla="*/ 19 h 141"/>
                  <a:gd name="T24" fmla="*/ 100 w 117"/>
                  <a:gd name="T25" fmla="*/ 14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7" h="141">
                    <a:moveTo>
                      <a:pt x="100" y="14"/>
                    </a:moveTo>
                    <a:lnTo>
                      <a:pt x="62" y="14"/>
                    </a:lnTo>
                    <a:lnTo>
                      <a:pt x="76" y="19"/>
                    </a:lnTo>
                    <a:lnTo>
                      <a:pt x="81" y="19"/>
                    </a:lnTo>
                    <a:lnTo>
                      <a:pt x="86" y="21"/>
                    </a:lnTo>
                    <a:lnTo>
                      <a:pt x="91" y="26"/>
                    </a:lnTo>
                    <a:lnTo>
                      <a:pt x="96" y="36"/>
                    </a:lnTo>
                    <a:lnTo>
                      <a:pt x="98" y="43"/>
                    </a:lnTo>
                    <a:lnTo>
                      <a:pt x="117" y="43"/>
                    </a:lnTo>
                    <a:lnTo>
                      <a:pt x="112" y="33"/>
                    </a:lnTo>
                    <a:lnTo>
                      <a:pt x="110" y="26"/>
                    </a:lnTo>
                    <a:lnTo>
                      <a:pt x="105" y="19"/>
                    </a:lnTo>
                    <a:lnTo>
                      <a:pt x="100" y="14"/>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sp>
          <p:nvSpPr>
            <p:cNvPr id="178" name="Freeform 177"/>
            <p:cNvSpPr>
              <a:spLocks/>
            </p:cNvSpPr>
            <p:nvPr/>
          </p:nvSpPr>
          <p:spPr bwMode="auto">
            <a:xfrm>
              <a:off x="65" y="84"/>
              <a:ext cx="84" cy="134"/>
            </a:xfrm>
            <a:custGeom>
              <a:avLst/>
              <a:gdLst>
                <a:gd name="T0" fmla="*/ 19 w 84"/>
                <a:gd name="T1" fmla="*/ 0 h 134"/>
                <a:gd name="T2" fmla="*/ 0 w 84"/>
                <a:gd name="T3" fmla="*/ 0 h 134"/>
                <a:gd name="T4" fmla="*/ 0 w 84"/>
                <a:gd name="T5" fmla="*/ 134 h 134"/>
                <a:gd name="T6" fmla="*/ 84 w 84"/>
                <a:gd name="T7" fmla="*/ 134 h 134"/>
                <a:gd name="T8" fmla="*/ 84 w 84"/>
                <a:gd name="T9" fmla="*/ 117 h 134"/>
                <a:gd name="T10" fmla="*/ 19 w 84"/>
                <a:gd name="T11" fmla="*/ 117 h 134"/>
                <a:gd name="T12" fmla="*/ 19 w 84"/>
                <a:gd name="T13" fmla="*/ 0 h 134"/>
              </a:gdLst>
              <a:ahLst/>
              <a:cxnLst>
                <a:cxn ang="0">
                  <a:pos x="T0" y="T1"/>
                </a:cxn>
                <a:cxn ang="0">
                  <a:pos x="T2" y="T3"/>
                </a:cxn>
                <a:cxn ang="0">
                  <a:pos x="T4" y="T5"/>
                </a:cxn>
                <a:cxn ang="0">
                  <a:pos x="T6" y="T7"/>
                </a:cxn>
                <a:cxn ang="0">
                  <a:pos x="T8" y="T9"/>
                </a:cxn>
                <a:cxn ang="0">
                  <a:pos x="T10" y="T11"/>
                </a:cxn>
                <a:cxn ang="0">
                  <a:pos x="T12" y="T13"/>
                </a:cxn>
              </a:cxnLst>
              <a:rect l="0" t="0" r="r" b="b"/>
              <a:pathLst>
                <a:path w="84" h="134">
                  <a:moveTo>
                    <a:pt x="19" y="0"/>
                  </a:moveTo>
                  <a:lnTo>
                    <a:pt x="0" y="0"/>
                  </a:lnTo>
                  <a:lnTo>
                    <a:pt x="0" y="134"/>
                  </a:lnTo>
                  <a:lnTo>
                    <a:pt x="84" y="134"/>
                  </a:lnTo>
                  <a:lnTo>
                    <a:pt x="84" y="117"/>
                  </a:lnTo>
                  <a:lnTo>
                    <a:pt x="19" y="117"/>
                  </a:lnTo>
                  <a:lnTo>
                    <a:pt x="1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grpSp>
        <p:nvGrpSpPr>
          <p:cNvPr id="182" name="Group 181"/>
          <p:cNvGrpSpPr>
            <a:grpSpLocks/>
          </p:cNvGrpSpPr>
          <p:nvPr/>
        </p:nvGrpSpPr>
        <p:grpSpPr bwMode="auto">
          <a:xfrm>
            <a:off x="1523365" y="695416"/>
            <a:ext cx="5681980" cy="699135"/>
            <a:chOff x="0" y="0"/>
            <a:chExt cx="8948" cy="1101"/>
          </a:xfrm>
        </p:grpSpPr>
        <p:sp>
          <p:nvSpPr>
            <p:cNvPr id="183" name="Freeform 182"/>
            <p:cNvSpPr>
              <a:spLocks/>
            </p:cNvSpPr>
            <p:nvPr/>
          </p:nvSpPr>
          <p:spPr bwMode="auto">
            <a:xfrm>
              <a:off x="233" y="176"/>
              <a:ext cx="806" cy="811"/>
            </a:xfrm>
            <a:custGeom>
              <a:avLst/>
              <a:gdLst>
                <a:gd name="T0" fmla="*/ 799 w 806"/>
                <a:gd name="T1" fmla="*/ 0 h 811"/>
                <a:gd name="T2" fmla="*/ 0 w 806"/>
                <a:gd name="T3" fmla="*/ 803 h 811"/>
                <a:gd name="T4" fmla="*/ 7 w 806"/>
                <a:gd name="T5" fmla="*/ 811 h 811"/>
                <a:gd name="T6" fmla="*/ 806 w 806"/>
                <a:gd name="T7" fmla="*/ 7 h 811"/>
                <a:gd name="T8" fmla="*/ 799 w 806"/>
                <a:gd name="T9" fmla="*/ 0 h 811"/>
              </a:gdLst>
              <a:ahLst/>
              <a:cxnLst>
                <a:cxn ang="0">
                  <a:pos x="T0" y="T1"/>
                </a:cxn>
                <a:cxn ang="0">
                  <a:pos x="T2" y="T3"/>
                </a:cxn>
                <a:cxn ang="0">
                  <a:pos x="T4" y="T5"/>
                </a:cxn>
                <a:cxn ang="0">
                  <a:pos x="T6" y="T7"/>
                </a:cxn>
                <a:cxn ang="0">
                  <a:pos x="T8" y="T9"/>
                </a:cxn>
              </a:cxnLst>
              <a:rect l="0" t="0" r="r" b="b"/>
              <a:pathLst>
                <a:path w="806" h="811">
                  <a:moveTo>
                    <a:pt x="799" y="0"/>
                  </a:moveTo>
                  <a:lnTo>
                    <a:pt x="0" y="803"/>
                  </a:lnTo>
                  <a:lnTo>
                    <a:pt x="7" y="811"/>
                  </a:lnTo>
                  <a:lnTo>
                    <a:pt x="806" y="7"/>
                  </a:lnTo>
                  <a:lnTo>
                    <a:pt x="79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84" name="Freeform 183"/>
            <p:cNvSpPr>
              <a:spLocks/>
            </p:cNvSpPr>
            <p:nvPr/>
          </p:nvSpPr>
          <p:spPr bwMode="auto">
            <a:xfrm>
              <a:off x="578" y="176"/>
              <a:ext cx="809" cy="811"/>
            </a:xfrm>
            <a:custGeom>
              <a:avLst/>
              <a:gdLst>
                <a:gd name="T0" fmla="*/ 801 w 809"/>
                <a:gd name="T1" fmla="*/ 0 h 811"/>
                <a:gd name="T2" fmla="*/ 0 w 809"/>
                <a:gd name="T3" fmla="*/ 803 h 811"/>
                <a:gd name="T4" fmla="*/ 7 w 809"/>
                <a:gd name="T5" fmla="*/ 811 h 811"/>
                <a:gd name="T6" fmla="*/ 808 w 809"/>
                <a:gd name="T7" fmla="*/ 7 h 811"/>
                <a:gd name="T8" fmla="*/ 801 w 809"/>
                <a:gd name="T9" fmla="*/ 0 h 811"/>
              </a:gdLst>
              <a:ahLst/>
              <a:cxnLst>
                <a:cxn ang="0">
                  <a:pos x="T0" y="T1"/>
                </a:cxn>
                <a:cxn ang="0">
                  <a:pos x="T2" y="T3"/>
                </a:cxn>
                <a:cxn ang="0">
                  <a:pos x="T4" y="T5"/>
                </a:cxn>
                <a:cxn ang="0">
                  <a:pos x="T6" y="T7"/>
                </a:cxn>
                <a:cxn ang="0">
                  <a:pos x="T8" y="T9"/>
                </a:cxn>
              </a:cxnLst>
              <a:rect l="0" t="0" r="r" b="b"/>
              <a:pathLst>
                <a:path w="809" h="811">
                  <a:moveTo>
                    <a:pt x="801" y="0"/>
                  </a:moveTo>
                  <a:lnTo>
                    <a:pt x="0" y="803"/>
                  </a:lnTo>
                  <a:lnTo>
                    <a:pt x="7" y="811"/>
                  </a:lnTo>
                  <a:lnTo>
                    <a:pt x="808" y="7"/>
                  </a:lnTo>
                  <a:lnTo>
                    <a:pt x="801"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85" name="Freeform 184"/>
            <p:cNvSpPr>
              <a:spLocks/>
            </p:cNvSpPr>
            <p:nvPr/>
          </p:nvSpPr>
          <p:spPr bwMode="auto">
            <a:xfrm>
              <a:off x="926" y="176"/>
              <a:ext cx="809" cy="811"/>
            </a:xfrm>
            <a:custGeom>
              <a:avLst/>
              <a:gdLst>
                <a:gd name="T0" fmla="*/ 801 w 809"/>
                <a:gd name="T1" fmla="*/ 0 h 811"/>
                <a:gd name="T2" fmla="*/ 0 w 809"/>
                <a:gd name="T3" fmla="*/ 803 h 811"/>
                <a:gd name="T4" fmla="*/ 7 w 809"/>
                <a:gd name="T5" fmla="*/ 811 h 811"/>
                <a:gd name="T6" fmla="*/ 808 w 809"/>
                <a:gd name="T7" fmla="*/ 7 h 811"/>
                <a:gd name="T8" fmla="*/ 801 w 809"/>
                <a:gd name="T9" fmla="*/ 0 h 811"/>
              </a:gdLst>
              <a:ahLst/>
              <a:cxnLst>
                <a:cxn ang="0">
                  <a:pos x="T0" y="T1"/>
                </a:cxn>
                <a:cxn ang="0">
                  <a:pos x="T2" y="T3"/>
                </a:cxn>
                <a:cxn ang="0">
                  <a:pos x="T4" y="T5"/>
                </a:cxn>
                <a:cxn ang="0">
                  <a:pos x="T6" y="T7"/>
                </a:cxn>
                <a:cxn ang="0">
                  <a:pos x="T8" y="T9"/>
                </a:cxn>
              </a:cxnLst>
              <a:rect l="0" t="0" r="r" b="b"/>
              <a:pathLst>
                <a:path w="809" h="811">
                  <a:moveTo>
                    <a:pt x="801" y="0"/>
                  </a:moveTo>
                  <a:lnTo>
                    <a:pt x="0" y="803"/>
                  </a:lnTo>
                  <a:lnTo>
                    <a:pt x="7" y="811"/>
                  </a:lnTo>
                  <a:lnTo>
                    <a:pt x="808" y="7"/>
                  </a:lnTo>
                  <a:lnTo>
                    <a:pt x="801"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86" name="Freeform 185"/>
            <p:cNvSpPr>
              <a:spLocks/>
            </p:cNvSpPr>
            <p:nvPr/>
          </p:nvSpPr>
          <p:spPr bwMode="auto">
            <a:xfrm>
              <a:off x="1274" y="176"/>
              <a:ext cx="807" cy="811"/>
            </a:xfrm>
            <a:custGeom>
              <a:avLst/>
              <a:gdLst>
                <a:gd name="T0" fmla="*/ 799 w 807"/>
                <a:gd name="T1" fmla="*/ 0 h 811"/>
                <a:gd name="T2" fmla="*/ 0 w 807"/>
                <a:gd name="T3" fmla="*/ 803 h 811"/>
                <a:gd name="T4" fmla="*/ 7 w 807"/>
                <a:gd name="T5" fmla="*/ 811 h 811"/>
                <a:gd name="T6" fmla="*/ 806 w 807"/>
                <a:gd name="T7" fmla="*/ 7 h 811"/>
                <a:gd name="T8" fmla="*/ 799 w 807"/>
                <a:gd name="T9" fmla="*/ 0 h 811"/>
              </a:gdLst>
              <a:ahLst/>
              <a:cxnLst>
                <a:cxn ang="0">
                  <a:pos x="T0" y="T1"/>
                </a:cxn>
                <a:cxn ang="0">
                  <a:pos x="T2" y="T3"/>
                </a:cxn>
                <a:cxn ang="0">
                  <a:pos x="T4" y="T5"/>
                </a:cxn>
                <a:cxn ang="0">
                  <a:pos x="T6" y="T7"/>
                </a:cxn>
                <a:cxn ang="0">
                  <a:pos x="T8" y="T9"/>
                </a:cxn>
              </a:cxnLst>
              <a:rect l="0" t="0" r="r" b="b"/>
              <a:pathLst>
                <a:path w="807" h="811">
                  <a:moveTo>
                    <a:pt x="799" y="0"/>
                  </a:moveTo>
                  <a:lnTo>
                    <a:pt x="0" y="803"/>
                  </a:lnTo>
                  <a:lnTo>
                    <a:pt x="7" y="811"/>
                  </a:lnTo>
                  <a:lnTo>
                    <a:pt x="806" y="7"/>
                  </a:lnTo>
                  <a:lnTo>
                    <a:pt x="79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87" name="Freeform 186"/>
            <p:cNvSpPr>
              <a:spLocks/>
            </p:cNvSpPr>
            <p:nvPr/>
          </p:nvSpPr>
          <p:spPr bwMode="auto">
            <a:xfrm>
              <a:off x="1620" y="176"/>
              <a:ext cx="806" cy="811"/>
            </a:xfrm>
            <a:custGeom>
              <a:avLst/>
              <a:gdLst>
                <a:gd name="T0" fmla="*/ 799 w 806"/>
                <a:gd name="T1" fmla="*/ 0 h 811"/>
                <a:gd name="T2" fmla="*/ 0 w 806"/>
                <a:gd name="T3" fmla="*/ 803 h 811"/>
                <a:gd name="T4" fmla="*/ 7 w 806"/>
                <a:gd name="T5" fmla="*/ 811 h 811"/>
                <a:gd name="T6" fmla="*/ 806 w 806"/>
                <a:gd name="T7" fmla="*/ 7 h 811"/>
                <a:gd name="T8" fmla="*/ 799 w 806"/>
                <a:gd name="T9" fmla="*/ 0 h 811"/>
              </a:gdLst>
              <a:ahLst/>
              <a:cxnLst>
                <a:cxn ang="0">
                  <a:pos x="T0" y="T1"/>
                </a:cxn>
                <a:cxn ang="0">
                  <a:pos x="T2" y="T3"/>
                </a:cxn>
                <a:cxn ang="0">
                  <a:pos x="T4" y="T5"/>
                </a:cxn>
                <a:cxn ang="0">
                  <a:pos x="T6" y="T7"/>
                </a:cxn>
                <a:cxn ang="0">
                  <a:pos x="T8" y="T9"/>
                </a:cxn>
              </a:cxnLst>
              <a:rect l="0" t="0" r="r" b="b"/>
              <a:pathLst>
                <a:path w="806" h="811">
                  <a:moveTo>
                    <a:pt x="799" y="0"/>
                  </a:moveTo>
                  <a:lnTo>
                    <a:pt x="0" y="803"/>
                  </a:lnTo>
                  <a:lnTo>
                    <a:pt x="7" y="811"/>
                  </a:lnTo>
                  <a:lnTo>
                    <a:pt x="806" y="7"/>
                  </a:lnTo>
                  <a:lnTo>
                    <a:pt x="79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88" name="Freeform 187"/>
            <p:cNvSpPr>
              <a:spLocks/>
            </p:cNvSpPr>
            <p:nvPr/>
          </p:nvSpPr>
          <p:spPr bwMode="auto">
            <a:xfrm>
              <a:off x="1968" y="176"/>
              <a:ext cx="806" cy="811"/>
            </a:xfrm>
            <a:custGeom>
              <a:avLst/>
              <a:gdLst>
                <a:gd name="T0" fmla="*/ 799 w 806"/>
                <a:gd name="T1" fmla="*/ 0 h 811"/>
                <a:gd name="T2" fmla="*/ 0 w 806"/>
                <a:gd name="T3" fmla="*/ 803 h 811"/>
                <a:gd name="T4" fmla="*/ 7 w 806"/>
                <a:gd name="T5" fmla="*/ 811 h 811"/>
                <a:gd name="T6" fmla="*/ 806 w 806"/>
                <a:gd name="T7" fmla="*/ 7 h 811"/>
                <a:gd name="T8" fmla="*/ 799 w 806"/>
                <a:gd name="T9" fmla="*/ 0 h 811"/>
              </a:gdLst>
              <a:ahLst/>
              <a:cxnLst>
                <a:cxn ang="0">
                  <a:pos x="T0" y="T1"/>
                </a:cxn>
                <a:cxn ang="0">
                  <a:pos x="T2" y="T3"/>
                </a:cxn>
                <a:cxn ang="0">
                  <a:pos x="T4" y="T5"/>
                </a:cxn>
                <a:cxn ang="0">
                  <a:pos x="T6" y="T7"/>
                </a:cxn>
                <a:cxn ang="0">
                  <a:pos x="T8" y="T9"/>
                </a:cxn>
              </a:cxnLst>
              <a:rect l="0" t="0" r="r" b="b"/>
              <a:pathLst>
                <a:path w="806" h="811">
                  <a:moveTo>
                    <a:pt x="799" y="0"/>
                  </a:moveTo>
                  <a:lnTo>
                    <a:pt x="0" y="803"/>
                  </a:lnTo>
                  <a:lnTo>
                    <a:pt x="7" y="811"/>
                  </a:lnTo>
                  <a:lnTo>
                    <a:pt x="806" y="7"/>
                  </a:lnTo>
                  <a:lnTo>
                    <a:pt x="79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89" name="Freeform 188"/>
            <p:cNvSpPr>
              <a:spLocks/>
            </p:cNvSpPr>
            <p:nvPr/>
          </p:nvSpPr>
          <p:spPr bwMode="auto">
            <a:xfrm>
              <a:off x="2313" y="176"/>
              <a:ext cx="809" cy="811"/>
            </a:xfrm>
            <a:custGeom>
              <a:avLst/>
              <a:gdLst>
                <a:gd name="T0" fmla="*/ 801 w 809"/>
                <a:gd name="T1" fmla="*/ 0 h 811"/>
                <a:gd name="T2" fmla="*/ 0 w 809"/>
                <a:gd name="T3" fmla="*/ 803 h 811"/>
                <a:gd name="T4" fmla="*/ 7 w 809"/>
                <a:gd name="T5" fmla="*/ 811 h 811"/>
                <a:gd name="T6" fmla="*/ 808 w 809"/>
                <a:gd name="T7" fmla="*/ 7 h 811"/>
                <a:gd name="T8" fmla="*/ 801 w 809"/>
                <a:gd name="T9" fmla="*/ 0 h 811"/>
              </a:gdLst>
              <a:ahLst/>
              <a:cxnLst>
                <a:cxn ang="0">
                  <a:pos x="T0" y="T1"/>
                </a:cxn>
                <a:cxn ang="0">
                  <a:pos x="T2" y="T3"/>
                </a:cxn>
                <a:cxn ang="0">
                  <a:pos x="T4" y="T5"/>
                </a:cxn>
                <a:cxn ang="0">
                  <a:pos x="T6" y="T7"/>
                </a:cxn>
                <a:cxn ang="0">
                  <a:pos x="T8" y="T9"/>
                </a:cxn>
              </a:cxnLst>
              <a:rect l="0" t="0" r="r" b="b"/>
              <a:pathLst>
                <a:path w="809" h="811">
                  <a:moveTo>
                    <a:pt x="801" y="0"/>
                  </a:moveTo>
                  <a:lnTo>
                    <a:pt x="0" y="803"/>
                  </a:lnTo>
                  <a:lnTo>
                    <a:pt x="7" y="811"/>
                  </a:lnTo>
                  <a:lnTo>
                    <a:pt x="808" y="7"/>
                  </a:lnTo>
                  <a:lnTo>
                    <a:pt x="801"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90" name="Freeform 189"/>
            <p:cNvSpPr>
              <a:spLocks/>
            </p:cNvSpPr>
            <p:nvPr/>
          </p:nvSpPr>
          <p:spPr bwMode="auto">
            <a:xfrm>
              <a:off x="2662" y="176"/>
              <a:ext cx="806" cy="811"/>
            </a:xfrm>
            <a:custGeom>
              <a:avLst/>
              <a:gdLst>
                <a:gd name="T0" fmla="*/ 799 w 806"/>
                <a:gd name="T1" fmla="*/ 0 h 811"/>
                <a:gd name="T2" fmla="*/ 0 w 806"/>
                <a:gd name="T3" fmla="*/ 803 h 811"/>
                <a:gd name="T4" fmla="*/ 7 w 806"/>
                <a:gd name="T5" fmla="*/ 811 h 811"/>
                <a:gd name="T6" fmla="*/ 806 w 806"/>
                <a:gd name="T7" fmla="*/ 7 h 811"/>
                <a:gd name="T8" fmla="*/ 799 w 806"/>
                <a:gd name="T9" fmla="*/ 0 h 811"/>
              </a:gdLst>
              <a:ahLst/>
              <a:cxnLst>
                <a:cxn ang="0">
                  <a:pos x="T0" y="T1"/>
                </a:cxn>
                <a:cxn ang="0">
                  <a:pos x="T2" y="T3"/>
                </a:cxn>
                <a:cxn ang="0">
                  <a:pos x="T4" y="T5"/>
                </a:cxn>
                <a:cxn ang="0">
                  <a:pos x="T6" y="T7"/>
                </a:cxn>
                <a:cxn ang="0">
                  <a:pos x="T8" y="T9"/>
                </a:cxn>
              </a:cxnLst>
              <a:rect l="0" t="0" r="r" b="b"/>
              <a:pathLst>
                <a:path w="806" h="811">
                  <a:moveTo>
                    <a:pt x="799" y="0"/>
                  </a:moveTo>
                  <a:lnTo>
                    <a:pt x="0" y="803"/>
                  </a:lnTo>
                  <a:lnTo>
                    <a:pt x="7" y="811"/>
                  </a:lnTo>
                  <a:lnTo>
                    <a:pt x="806" y="7"/>
                  </a:lnTo>
                  <a:lnTo>
                    <a:pt x="79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91" name="Freeform 190"/>
            <p:cNvSpPr>
              <a:spLocks/>
            </p:cNvSpPr>
            <p:nvPr/>
          </p:nvSpPr>
          <p:spPr bwMode="auto">
            <a:xfrm>
              <a:off x="3007" y="176"/>
              <a:ext cx="809" cy="811"/>
            </a:xfrm>
            <a:custGeom>
              <a:avLst/>
              <a:gdLst>
                <a:gd name="T0" fmla="*/ 801 w 809"/>
                <a:gd name="T1" fmla="*/ 0 h 811"/>
                <a:gd name="T2" fmla="*/ 0 w 809"/>
                <a:gd name="T3" fmla="*/ 803 h 811"/>
                <a:gd name="T4" fmla="*/ 7 w 809"/>
                <a:gd name="T5" fmla="*/ 811 h 811"/>
                <a:gd name="T6" fmla="*/ 808 w 809"/>
                <a:gd name="T7" fmla="*/ 7 h 811"/>
                <a:gd name="T8" fmla="*/ 801 w 809"/>
                <a:gd name="T9" fmla="*/ 0 h 811"/>
              </a:gdLst>
              <a:ahLst/>
              <a:cxnLst>
                <a:cxn ang="0">
                  <a:pos x="T0" y="T1"/>
                </a:cxn>
                <a:cxn ang="0">
                  <a:pos x="T2" y="T3"/>
                </a:cxn>
                <a:cxn ang="0">
                  <a:pos x="T4" y="T5"/>
                </a:cxn>
                <a:cxn ang="0">
                  <a:pos x="T6" y="T7"/>
                </a:cxn>
                <a:cxn ang="0">
                  <a:pos x="T8" y="T9"/>
                </a:cxn>
              </a:cxnLst>
              <a:rect l="0" t="0" r="r" b="b"/>
              <a:pathLst>
                <a:path w="809" h="811">
                  <a:moveTo>
                    <a:pt x="801" y="0"/>
                  </a:moveTo>
                  <a:lnTo>
                    <a:pt x="0" y="803"/>
                  </a:lnTo>
                  <a:lnTo>
                    <a:pt x="7" y="811"/>
                  </a:lnTo>
                  <a:lnTo>
                    <a:pt x="808" y="7"/>
                  </a:lnTo>
                  <a:lnTo>
                    <a:pt x="801"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92" name="Freeform 191"/>
            <p:cNvSpPr>
              <a:spLocks/>
            </p:cNvSpPr>
            <p:nvPr/>
          </p:nvSpPr>
          <p:spPr bwMode="auto">
            <a:xfrm>
              <a:off x="3355" y="176"/>
              <a:ext cx="806" cy="811"/>
            </a:xfrm>
            <a:custGeom>
              <a:avLst/>
              <a:gdLst>
                <a:gd name="T0" fmla="*/ 799 w 806"/>
                <a:gd name="T1" fmla="*/ 0 h 811"/>
                <a:gd name="T2" fmla="*/ 0 w 806"/>
                <a:gd name="T3" fmla="*/ 803 h 811"/>
                <a:gd name="T4" fmla="*/ 7 w 806"/>
                <a:gd name="T5" fmla="*/ 811 h 811"/>
                <a:gd name="T6" fmla="*/ 806 w 806"/>
                <a:gd name="T7" fmla="*/ 7 h 811"/>
                <a:gd name="T8" fmla="*/ 799 w 806"/>
                <a:gd name="T9" fmla="*/ 0 h 811"/>
              </a:gdLst>
              <a:ahLst/>
              <a:cxnLst>
                <a:cxn ang="0">
                  <a:pos x="T0" y="T1"/>
                </a:cxn>
                <a:cxn ang="0">
                  <a:pos x="T2" y="T3"/>
                </a:cxn>
                <a:cxn ang="0">
                  <a:pos x="T4" y="T5"/>
                </a:cxn>
                <a:cxn ang="0">
                  <a:pos x="T6" y="T7"/>
                </a:cxn>
                <a:cxn ang="0">
                  <a:pos x="T8" y="T9"/>
                </a:cxn>
              </a:cxnLst>
              <a:rect l="0" t="0" r="r" b="b"/>
              <a:pathLst>
                <a:path w="806" h="811">
                  <a:moveTo>
                    <a:pt x="799" y="0"/>
                  </a:moveTo>
                  <a:lnTo>
                    <a:pt x="0" y="803"/>
                  </a:lnTo>
                  <a:lnTo>
                    <a:pt x="7" y="811"/>
                  </a:lnTo>
                  <a:lnTo>
                    <a:pt x="806" y="7"/>
                  </a:lnTo>
                  <a:lnTo>
                    <a:pt x="79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93" name="Freeform 192"/>
            <p:cNvSpPr>
              <a:spLocks/>
            </p:cNvSpPr>
            <p:nvPr/>
          </p:nvSpPr>
          <p:spPr bwMode="auto">
            <a:xfrm>
              <a:off x="3701" y="176"/>
              <a:ext cx="806" cy="811"/>
            </a:xfrm>
            <a:custGeom>
              <a:avLst/>
              <a:gdLst>
                <a:gd name="T0" fmla="*/ 799 w 806"/>
                <a:gd name="T1" fmla="*/ 0 h 811"/>
                <a:gd name="T2" fmla="*/ 0 w 806"/>
                <a:gd name="T3" fmla="*/ 803 h 811"/>
                <a:gd name="T4" fmla="*/ 7 w 806"/>
                <a:gd name="T5" fmla="*/ 811 h 811"/>
                <a:gd name="T6" fmla="*/ 806 w 806"/>
                <a:gd name="T7" fmla="*/ 7 h 811"/>
                <a:gd name="T8" fmla="*/ 799 w 806"/>
                <a:gd name="T9" fmla="*/ 0 h 811"/>
              </a:gdLst>
              <a:ahLst/>
              <a:cxnLst>
                <a:cxn ang="0">
                  <a:pos x="T0" y="T1"/>
                </a:cxn>
                <a:cxn ang="0">
                  <a:pos x="T2" y="T3"/>
                </a:cxn>
                <a:cxn ang="0">
                  <a:pos x="T4" y="T5"/>
                </a:cxn>
                <a:cxn ang="0">
                  <a:pos x="T6" y="T7"/>
                </a:cxn>
                <a:cxn ang="0">
                  <a:pos x="T8" y="T9"/>
                </a:cxn>
              </a:cxnLst>
              <a:rect l="0" t="0" r="r" b="b"/>
              <a:pathLst>
                <a:path w="806" h="811">
                  <a:moveTo>
                    <a:pt x="799" y="0"/>
                  </a:moveTo>
                  <a:lnTo>
                    <a:pt x="0" y="803"/>
                  </a:lnTo>
                  <a:lnTo>
                    <a:pt x="7" y="811"/>
                  </a:lnTo>
                  <a:lnTo>
                    <a:pt x="806" y="7"/>
                  </a:lnTo>
                  <a:lnTo>
                    <a:pt x="79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94" name="Freeform 193"/>
            <p:cNvSpPr>
              <a:spLocks/>
            </p:cNvSpPr>
            <p:nvPr/>
          </p:nvSpPr>
          <p:spPr bwMode="auto">
            <a:xfrm>
              <a:off x="4049" y="176"/>
              <a:ext cx="806" cy="811"/>
            </a:xfrm>
            <a:custGeom>
              <a:avLst/>
              <a:gdLst>
                <a:gd name="T0" fmla="*/ 799 w 806"/>
                <a:gd name="T1" fmla="*/ 0 h 811"/>
                <a:gd name="T2" fmla="*/ 0 w 806"/>
                <a:gd name="T3" fmla="*/ 803 h 811"/>
                <a:gd name="T4" fmla="*/ 7 w 806"/>
                <a:gd name="T5" fmla="*/ 811 h 811"/>
                <a:gd name="T6" fmla="*/ 806 w 806"/>
                <a:gd name="T7" fmla="*/ 7 h 811"/>
                <a:gd name="T8" fmla="*/ 799 w 806"/>
                <a:gd name="T9" fmla="*/ 0 h 811"/>
              </a:gdLst>
              <a:ahLst/>
              <a:cxnLst>
                <a:cxn ang="0">
                  <a:pos x="T0" y="T1"/>
                </a:cxn>
                <a:cxn ang="0">
                  <a:pos x="T2" y="T3"/>
                </a:cxn>
                <a:cxn ang="0">
                  <a:pos x="T4" y="T5"/>
                </a:cxn>
                <a:cxn ang="0">
                  <a:pos x="T6" y="T7"/>
                </a:cxn>
                <a:cxn ang="0">
                  <a:pos x="T8" y="T9"/>
                </a:cxn>
              </a:cxnLst>
              <a:rect l="0" t="0" r="r" b="b"/>
              <a:pathLst>
                <a:path w="806" h="811">
                  <a:moveTo>
                    <a:pt x="799" y="0"/>
                  </a:moveTo>
                  <a:lnTo>
                    <a:pt x="0" y="803"/>
                  </a:lnTo>
                  <a:lnTo>
                    <a:pt x="7" y="811"/>
                  </a:lnTo>
                  <a:lnTo>
                    <a:pt x="806" y="7"/>
                  </a:lnTo>
                  <a:lnTo>
                    <a:pt x="79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95" name="Freeform 194"/>
            <p:cNvSpPr>
              <a:spLocks/>
            </p:cNvSpPr>
            <p:nvPr/>
          </p:nvSpPr>
          <p:spPr bwMode="auto">
            <a:xfrm>
              <a:off x="4394" y="176"/>
              <a:ext cx="807" cy="811"/>
            </a:xfrm>
            <a:custGeom>
              <a:avLst/>
              <a:gdLst>
                <a:gd name="T0" fmla="*/ 799 w 807"/>
                <a:gd name="T1" fmla="*/ 0 h 811"/>
                <a:gd name="T2" fmla="*/ 0 w 807"/>
                <a:gd name="T3" fmla="*/ 803 h 811"/>
                <a:gd name="T4" fmla="*/ 7 w 807"/>
                <a:gd name="T5" fmla="*/ 811 h 811"/>
                <a:gd name="T6" fmla="*/ 806 w 807"/>
                <a:gd name="T7" fmla="*/ 7 h 811"/>
                <a:gd name="T8" fmla="*/ 799 w 807"/>
                <a:gd name="T9" fmla="*/ 0 h 811"/>
              </a:gdLst>
              <a:ahLst/>
              <a:cxnLst>
                <a:cxn ang="0">
                  <a:pos x="T0" y="T1"/>
                </a:cxn>
                <a:cxn ang="0">
                  <a:pos x="T2" y="T3"/>
                </a:cxn>
                <a:cxn ang="0">
                  <a:pos x="T4" y="T5"/>
                </a:cxn>
                <a:cxn ang="0">
                  <a:pos x="T6" y="T7"/>
                </a:cxn>
                <a:cxn ang="0">
                  <a:pos x="T8" y="T9"/>
                </a:cxn>
              </a:cxnLst>
              <a:rect l="0" t="0" r="r" b="b"/>
              <a:pathLst>
                <a:path w="807" h="811">
                  <a:moveTo>
                    <a:pt x="799" y="0"/>
                  </a:moveTo>
                  <a:lnTo>
                    <a:pt x="0" y="803"/>
                  </a:lnTo>
                  <a:lnTo>
                    <a:pt x="7" y="811"/>
                  </a:lnTo>
                  <a:lnTo>
                    <a:pt x="806" y="7"/>
                  </a:lnTo>
                  <a:lnTo>
                    <a:pt x="79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96" name="Freeform 195"/>
            <p:cNvSpPr>
              <a:spLocks/>
            </p:cNvSpPr>
            <p:nvPr/>
          </p:nvSpPr>
          <p:spPr bwMode="auto">
            <a:xfrm>
              <a:off x="4740" y="176"/>
              <a:ext cx="809" cy="811"/>
            </a:xfrm>
            <a:custGeom>
              <a:avLst/>
              <a:gdLst>
                <a:gd name="T0" fmla="*/ 801 w 809"/>
                <a:gd name="T1" fmla="*/ 0 h 811"/>
                <a:gd name="T2" fmla="*/ 0 w 809"/>
                <a:gd name="T3" fmla="*/ 803 h 811"/>
                <a:gd name="T4" fmla="*/ 7 w 809"/>
                <a:gd name="T5" fmla="*/ 811 h 811"/>
                <a:gd name="T6" fmla="*/ 808 w 809"/>
                <a:gd name="T7" fmla="*/ 7 h 811"/>
                <a:gd name="T8" fmla="*/ 801 w 809"/>
                <a:gd name="T9" fmla="*/ 0 h 811"/>
              </a:gdLst>
              <a:ahLst/>
              <a:cxnLst>
                <a:cxn ang="0">
                  <a:pos x="T0" y="T1"/>
                </a:cxn>
                <a:cxn ang="0">
                  <a:pos x="T2" y="T3"/>
                </a:cxn>
                <a:cxn ang="0">
                  <a:pos x="T4" y="T5"/>
                </a:cxn>
                <a:cxn ang="0">
                  <a:pos x="T6" y="T7"/>
                </a:cxn>
                <a:cxn ang="0">
                  <a:pos x="T8" y="T9"/>
                </a:cxn>
              </a:cxnLst>
              <a:rect l="0" t="0" r="r" b="b"/>
              <a:pathLst>
                <a:path w="809" h="811">
                  <a:moveTo>
                    <a:pt x="801" y="0"/>
                  </a:moveTo>
                  <a:lnTo>
                    <a:pt x="0" y="803"/>
                  </a:lnTo>
                  <a:lnTo>
                    <a:pt x="7" y="811"/>
                  </a:lnTo>
                  <a:lnTo>
                    <a:pt x="808" y="7"/>
                  </a:lnTo>
                  <a:lnTo>
                    <a:pt x="801"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97" name="Freeform 196"/>
            <p:cNvSpPr>
              <a:spLocks/>
            </p:cNvSpPr>
            <p:nvPr/>
          </p:nvSpPr>
          <p:spPr bwMode="auto">
            <a:xfrm>
              <a:off x="5086" y="176"/>
              <a:ext cx="808" cy="811"/>
            </a:xfrm>
            <a:custGeom>
              <a:avLst/>
              <a:gdLst>
                <a:gd name="T0" fmla="*/ 801 w 808"/>
                <a:gd name="T1" fmla="*/ 0 h 811"/>
                <a:gd name="T2" fmla="*/ 0 w 808"/>
                <a:gd name="T3" fmla="*/ 803 h 811"/>
                <a:gd name="T4" fmla="*/ 7 w 808"/>
                <a:gd name="T5" fmla="*/ 811 h 811"/>
                <a:gd name="T6" fmla="*/ 808 w 808"/>
                <a:gd name="T7" fmla="*/ 7 h 811"/>
                <a:gd name="T8" fmla="*/ 801 w 808"/>
                <a:gd name="T9" fmla="*/ 0 h 811"/>
              </a:gdLst>
              <a:ahLst/>
              <a:cxnLst>
                <a:cxn ang="0">
                  <a:pos x="T0" y="T1"/>
                </a:cxn>
                <a:cxn ang="0">
                  <a:pos x="T2" y="T3"/>
                </a:cxn>
                <a:cxn ang="0">
                  <a:pos x="T4" y="T5"/>
                </a:cxn>
                <a:cxn ang="0">
                  <a:pos x="T6" y="T7"/>
                </a:cxn>
                <a:cxn ang="0">
                  <a:pos x="T8" y="T9"/>
                </a:cxn>
              </a:cxnLst>
              <a:rect l="0" t="0" r="r" b="b"/>
              <a:pathLst>
                <a:path w="808" h="811">
                  <a:moveTo>
                    <a:pt x="801" y="0"/>
                  </a:moveTo>
                  <a:lnTo>
                    <a:pt x="0" y="803"/>
                  </a:lnTo>
                  <a:lnTo>
                    <a:pt x="7" y="811"/>
                  </a:lnTo>
                  <a:lnTo>
                    <a:pt x="808" y="7"/>
                  </a:lnTo>
                  <a:lnTo>
                    <a:pt x="801"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98" name="Freeform 197"/>
            <p:cNvSpPr>
              <a:spLocks/>
            </p:cNvSpPr>
            <p:nvPr/>
          </p:nvSpPr>
          <p:spPr bwMode="auto">
            <a:xfrm>
              <a:off x="5434" y="176"/>
              <a:ext cx="808" cy="811"/>
            </a:xfrm>
            <a:custGeom>
              <a:avLst/>
              <a:gdLst>
                <a:gd name="T0" fmla="*/ 801 w 808"/>
                <a:gd name="T1" fmla="*/ 0 h 811"/>
                <a:gd name="T2" fmla="*/ 0 w 808"/>
                <a:gd name="T3" fmla="*/ 803 h 811"/>
                <a:gd name="T4" fmla="*/ 7 w 808"/>
                <a:gd name="T5" fmla="*/ 811 h 811"/>
                <a:gd name="T6" fmla="*/ 808 w 808"/>
                <a:gd name="T7" fmla="*/ 7 h 811"/>
                <a:gd name="T8" fmla="*/ 801 w 808"/>
                <a:gd name="T9" fmla="*/ 0 h 811"/>
              </a:gdLst>
              <a:ahLst/>
              <a:cxnLst>
                <a:cxn ang="0">
                  <a:pos x="T0" y="T1"/>
                </a:cxn>
                <a:cxn ang="0">
                  <a:pos x="T2" y="T3"/>
                </a:cxn>
                <a:cxn ang="0">
                  <a:pos x="T4" y="T5"/>
                </a:cxn>
                <a:cxn ang="0">
                  <a:pos x="T6" y="T7"/>
                </a:cxn>
                <a:cxn ang="0">
                  <a:pos x="T8" y="T9"/>
                </a:cxn>
              </a:cxnLst>
              <a:rect l="0" t="0" r="r" b="b"/>
              <a:pathLst>
                <a:path w="808" h="811">
                  <a:moveTo>
                    <a:pt x="801" y="0"/>
                  </a:moveTo>
                  <a:lnTo>
                    <a:pt x="0" y="803"/>
                  </a:lnTo>
                  <a:lnTo>
                    <a:pt x="7" y="811"/>
                  </a:lnTo>
                  <a:lnTo>
                    <a:pt x="808" y="7"/>
                  </a:lnTo>
                  <a:lnTo>
                    <a:pt x="801"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99" name="Freeform 198"/>
            <p:cNvSpPr>
              <a:spLocks/>
            </p:cNvSpPr>
            <p:nvPr/>
          </p:nvSpPr>
          <p:spPr bwMode="auto">
            <a:xfrm>
              <a:off x="5779" y="176"/>
              <a:ext cx="809" cy="811"/>
            </a:xfrm>
            <a:custGeom>
              <a:avLst/>
              <a:gdLst>
                <a:gd name="T0" fmla="*/ 801 w 809"/>
                <a:gd name="T1" fmla="*/ 0 h 811"/>
                <a:gd name="T2" fmla="*/ 0 w 809"/>
                <a:gd name="T3" fmla="*/ 803 h 811"/>
                <a:gd name="T4" fmla="*/ 7 w 809"/>
                <a:gd name="T5" fmla="*/ 811 h 811"/>
                <a:gd name="T6" fmla="*/ 808 w 809"/>
                <a:gd name="T7" fmla="*/ 7 h 811"/>
                <a:gd name="T8" fmla="*/ 801 w 809"/>
                <a:gd name="T9" fmla="*/ 0 h 811"/>
              </a:gdLst>
              <a:ahLst/>
              <a:cxnLst>
                <a:cxn ang="0">
                  <a:pos x="T0" y="T1"/>
                </a:cxn>
                <a:cxn ang="0">
                  <a:pos x="T2" y="T3"/>
                </a:cxn>
                <a:cxn ang="0">
                  <a:pos x="T4" y="T5"/>
                </a:cxn>
                <a:cxn ang="0">
                  <a:pos x="T6" y="T7"/>
                </a:cxn>
                <a:cxn ang="0">
                  <a:pos x="T8" y="T9"/>
                </a:cxn>
              </a:cxnLst>
              <a:rect l="0" t="0" r="r" b="b"/>
              <a:pathLst>
                <a:path w="809" h="811">
                  <a:moveTo>
                    <a:pt x="801" y="0"/>
                  </a:moveTo>
                  <a:lnTo>
                    <a:pt x="0" y="803"/>
                  </a:lnTo>
                  <a:lnTo>
                    <a:pt x="7" y="811"/>
                  </a:lnTo>
                  <a:lnTo>
                    <a:pt x="808" y="7"/>
                  </a:lnTo>
                  <a:lnTo>
                    <a:pt x="801"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00" name="Freeform 199"/>
            <p:cNvSpPr>
              <a:spLocks/>
            </p:cNvSpPr>
            <p:nvPr/>
          </p:nvSpPr>
          <p:spPr bwMode="auto">
            <a:xfrm>
              <a:off x="6127" y="176"/>
              <a:ext cx="809" cy="811"/>
            </a:xfrm>
            <a:custGeom>
              <a:avLst/>
              <a:gdLst>
                <a:gd name="T0" fmla="*/ 801 w 809"/>
                <a:gd name="T1" fmla="*/ 0 h 811"/>
                <a:gd name="T2" fmla="*/ 0 w 809"/>
                <a:gd name="T3" fmla="*/ 803 h 811"/>
                <a:gd name="T4" fmla="*/ 7 w 809"/>
                <a:gd name="T5" fmla="*/ 811 h 811"/>
                <a:gd name="T6" fmla="*/ 808 w 809"/>
                <a:gd name="T7" fmla="*/ 7 h 811"/>
                <a:gd name="T8" fmla="*/ 801 w 809"/>
                <a:gd name="T9" fmla="*/ 0 h 811"/>
              </a:gdLst>
              <a:ahLst/>
              <a:cxnLst>
                <a:cxn ang="0">
                  <a:pos x="T0" y="T1"/>
                </a:cxn>
                <a:cxn ang="0">
                  <a:pos x="T2" y="T3"/>
                </a:cxn>
                <a:cxn ang="0">
                  <a:pos x="T4" y="T5"/>
                </a:cxn>
                <a:cxn ang="0">
                  <a:pos x="T6" y="T7"/>
                </a:cxn>
                <a:cxn ang="0">
                  <a:pos x="T8" y="T9"/>
                </a:cxn>
              </a:cxnLst>
              <a:rect l="0" t="0" r="r" b="b"/>
              <a:pathLst>
                <a:path w="809" h="811">
                  <a:moveTo>
                    <a:pt x="801" y="0"/>
                  </a:moveTo>
                  <a:lnTo>
                    <a:pt x="0" y="803"/>
                  </a:lnTo>
                  <a:lnTo>
                    <a:pt x="7" y="811"/>
                  </a:lnTo>
                  <a:lnTo>
                    <a:pt x="808" y="7"/>
                  </a:lnTo>
                  <a:lnTo>
                    <a:pt x="801"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01" name="Freeform 200"/>
            <p:cNvSpPr>
              <a:spLocks/>
            </p:cNvSpPr>
            <p:nvPr/>
          </p:nvSpPr>
          <p:spPr bwMode="auto">
            <a:xfrm>
              <a:off x="6473" y="176"/>
              <a:ext cx="809" cy="811"/>
            </a:xfrm>
            <a:custGeom>
              <a:avLst/>
              <a:gdLst>
                <a:gd name="T0" fmla="*/ 801 w 809"/>
                <a:gd name="T1" fmla="*/ 0 h 811"/>
                <a:gd name="T2" fmla="*/ 0 w 809"/>
                <a:gd name="T3" fmla="*/ 803 h 811"/>
                <a:gd name="T4" fmla="*/ 7 w 809"/>
                <a:gd name="T5" fmla="*/ 811 h 811"/>
                <a:gd name="T6" fmla="*/ 808 w 809"/>
                <a:gd name="T7" fmla="*/ 7 h 811"/>
                <a:gd name="T8" fmla="*/ 801 w 809"/>
                <a:gd name="T9" fmla="*/ 0 h 811"/>
              </a:gdLst>
              <a:ahLst/>
              <a:cxnLst>
                <a:cxn ang="0">
                  <a:pos x="T0" y="T1"/>
                </a:cxn>
                <a:cxn ang="0">
                  <a:pos x="T2" y="T3"/>
                </a:cxn>
                <a:cxn ang="0">
                  <a:pos x="T4" y="T5"/>
                </a:cxn>
                <a:cxn ang="0">
                  <a:pos x="T6" y="T7"/>
                </a:cxn>
                <a:cxn ang="0">
                  <a:pos x="T8" y="T9"/>
                </a:cxn>
              </a:cxnLst>
              <a:rect l="0" t="0" r="r" b="b"/>
              <a:pathLst>
                <a:path w="809" h="811">
                  <a:moveTo>
                    <a:pt x="801" y="0"/>
                  </a:moveTo>
                  <a:lnTo>
                    <a:pt x="0" y="803"/>
                  </a:lnTo>
                  <a:lnTo>
                    <a:pt x="7" y="811"/>
                  </a:lnTo>
                  <a:lnTo>
                    <a:pt x="808" y="7"/>
                  </a:lnTo>
                  <a:lnTo>
                    <a:pt x="801"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02" name="Freeform 201"/>
            <p:cNvSpPr>
              <a:spLocks/>
            </p:cNvSpPr>
            <p:nvPr/>
          </p:nvSpPr>
          <p:spPr bwMode="auto">
            <a:xfrm>
              <a:off x="6821" y="176"/>
              <a:ext cx="808" cy="811"/>
            </a:xfrm>
            <a:custGeom>
              <a:avLst/>
              <a:gdLst>
                <a:gd name="T0" fmla="*/ 801 w 808"/>
                <a:gd name="T1" fmla="*/ 0 h 811"/>
                <a:gd name="T2" fmla="*/ 0 w 808"/>
                <a:gd name="T3" fmla="*/ 803 h 811"/>
                <a:gd name="T4" fmla="*/ 7 w 808"/>
                <a:gd name="T5" fmla="*/ 811 h 811"/>
                <a:gd name="T6" fmla="*/ 808 w 808"/>
                <a:gd name="T7" fmla="*/ 7 h 811"/>
                <a:gd name="T8" fmla="*/ 801 w 808"/>
                <a:gd name="T9" fmla="*/ 0 h 811"/>
              </a:gdLst>
              <a:ahLst/>
              <a:cxnLst>
                <a:cxn ang="0">
                  <a:pos x="T0" y="T1"/>
                </a:cxn>
                <a:cxn ang="0">
                  <a:pos x="T2" y="T3"/>
                </a:cxn>
                <a:cxn ang="0">
                  <a:pos x="T4" y="T5"/>
                </a:cxn>
                <a:cxn ang="0">
                  <a:pos x="T6" y="T7"/>
                </a:cxn>
                <a:cxn ang="0">
                  <a:pos x="T8" y="T9"/>
                </a:cxn>
              </a:cxnLst>
              <a:rect l="0" t="0" r="r" b="b"/>
              <a:pathLst>
                <a:path w="808" h="811">
                  <a:moveTo>
                    <a:pt x="801" y="0"/>
                  </a:moveTo>
                  <a:lnTo>
                    <a:pt x="0" y="803"/>
                  </a:lnTo>
                  <a:lnTo>
                    <a:pt x="7" y="811"/>
                  </a:lnTo>
                  <a:lnTo>
                    <a:pt x="808" y="7"/>
                  </a:lnTo>
                  <a:lnTo>
                    <a:pt x="801"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03" name="Freeform 202"/>
            <p:cNvSpPr>
              <a:spLocks/>
            </p:cNvSpPr>
            <p:nvPr/>
          </p:nvSpPr>
          <p:spPr bwMode="auto">
            <a:xfrm>
              <a:off x="7166" y="176"/>
              <a:ext cx="809" cy="811"/>
            </a:xfrm>
            <a:custGeom>
              <a:avLst/>
              <a:gdLst>
                <a:gd name="T0" fmla="*/ 801 w 809"/>
                <a:gd name="T1" fmla="*/ 0 h 811"/>
                <a:gd name="T2" fmla="*/ 0 w 809"/>
                <a:gd name="T3" fmla="*/ 803 h 811"/>
                <a:gd name="T4" fmla="*/ 7 w 809"/>
                <a:gd name="T5" fmla="*/ 811 h 811"/>
                <a:gd name="T6" fmla="*/ 808 w 809"/>
                <a:gd name="T7" fmla="*/ 7 h 811"/>
                <a:gd name="T8" fmla="*/ 801 w 809"/>
                <a:gd name="T9" fmla="*/ 0 h 811"/>
              </a:gdLst>
              <a:ahLst/>
              <a:cxnLst>
                <a:cxn ang="0">
                  <a:pos x="T0" y="T1"/>
                </a:cxn>
                <a:cxn ang="0">
                  <a:pos x="T2" y="T3"/>
                </a:cxn>
                <a:cxn ang="0">
                  <a:pos x="T4" y="T5"/>
                </a:cxn>
                <a:cxn ang="0">
                  <a:pos x="T6" y="T7"/>
                </a:cxn>
                <a:cxn ang="0">
                  <a:pos x="T8" y="T9"/>
                </a:cxn>
              </a:cxnLst>
              <a:rect l="0" t="0" r="r" b="b"/>
              <a:pathLst>
                <a:path w="809" h="811">
                  <a:moveTo>
                    <a:pt x="801" y="0"/>
                  </a:moveTo>
                  <a:lnTo>
                    <a:pt x="0" y="803"/>
                  </a:lnTo>
                  <a:lnTo>
                    <a:pt x="7" y="811"/>
                  </a:lnTo>
                  <a:lnTo>
                    <a:pt x="808" y="7"/>
                  </a:lnTo>
                  <a:lnTo>
                    <a:pt x="801"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nvGrpSpPr>
            <p:cNvPr id="204" name="Group 203"/>
            <p:cNvGrpSpPr>
              <a:grpSpLocks/>
            </p:cNvGrpSpPr>
            <p:nvPr/>
          </p:nvGrpSpPr>
          <p:grpSpPr bwMode="auto">
            <a:xfrm>
              <a:off x="3775" y="101"/>
              <a:ext cx="4291" cy="972"/>
              <a:chOff x="3775" y="101"/>
              <a:chExt cx="4291" cy="972"/>
            </a:xfrm>
          </p:grpSpPr>
          <p:sp>
            <p:nvSpPr>
              <p:cNvPr id="296" name="Freeform 295"/>
              <p:cNvSpPr>
                <a:spLocks/>
              </p:cNvSpPr>
              <p:nvPr/>
            </p:nvSpPr>
            <p:spPr bwMode="auto">
              <a:xfrm>
                <a:off x="3775" y="101"/>
                <a:ext cx="4291" cy="972"/>
              </a:xfrm>
              <a:custGeom>
                <a:avLst/>
                <a:gdLst>
                  <a:gd name="T0" fmla="*/ 0 w 4291"/>
                  <a:gd name="T1" fmla="*/ 439 h 972"/>
                  <a:gd name="T2" fmla="*/ 0 w 4291"/>
                  <a:gd name="T3" fmla="*/ 972 h 972"/>
                  <a:gd name="T4" fmla="*/ 4291 w 4291"/>
                  <a:gd name="T5" fmla="*/ 972 h 972"/>
                  <a:gd name="T6" fmla="*/ 4291 w 4291"/>
                  <a:gd name="T7" fmla="*/ 441 h 972"/>
                  <a:gd name="T8" fmla="*/ 2980 w 4291"/>
                  <a:gd name="T9" fmla="*/ 441 h 972"/>
                  <a:gd name="T10" fmla="*/ 0 w 4291"/>
                  <a:gd name="T11" fmla="*/ 439 h 972"/>
                </a:gdLst>
                <a:ahLst/>
                <a:cxnLst>
                  <a:cxn ang="0">
                    <a:pos x="T0" y="T1"/>
                  </a:cxn>
                  <a:cxn ang="0">
                    <a:pos x="T2" y="T3"/>
                  </a:cxn>
                  <a:cxn ang="0">
                    <a:pos x="T4" y="T5"/>
                  </a:cxn>
                  <a:cxn ang="0">
                    <a:pos x="T6" y="T7"/>
                  </a:cxn>
                  <a:cxn ang="0">
                    <a:pos x="T8" y="T9"/>
                  </a:cxn>
                  <a:cxn ang="0">
                    <a:pos x="T10" y="T11"/>
                  </a:cxn>
                </a:cxnLst>
                <a:rect l="0" t="0" r="r" b="b"/>
                <a:pathLst>
                  <a:path w="4291" h="972">
                    <a:moveTo>
                      <a:pt x="0" y="439"/>
                    </a:moveTo>
                    <a:lnTo>
                      <a:pt x="0" y="972"/>
                    </a:lnTo>
                    <a:lnTo>
                      <a:pt x="4291" y="972"/>
                    </a:lnTo>
                    <a:lnTo>
                      <a:pt x="4291" y="441"/>
                    </a:lnTo>
                    <a:lnTo>
                      <a:pt x="2980" y="441"/>
                    </a:lnTo>
                    <a:lnTo>
                      <a:pt x="0" y="439"/>
                    </a:ln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97" name="Freeform 296"/>
              <p:cNvSpPr>
                <a:spLocks/>
              </p:cNvSpPr>
              <p:nvPr/>
            </p:nvSpPr>
            <p:spPr bwMode="auto">
              <a:xfrm>
                <a:off x="3775" y="101"/>
                <a:ext cx="4291" cy="972"/>
              </a:xfrm>
              <a:custGeom>
                <a:avLst/>
                <a:gdLst>
                  <a:gd name="T0" fmla="*/ 4291 w 4291"/>
                  <a:gd name="T1" fmla="*/ 148 h 972"/>
                  <a:gd name="T2" fmla="*/ 679 w 4291"/>
                  <a:gd name="T3" fmla="*/ 148 h 972"/>
                  <a:gd name="T4" fmla="*/ 2980 w 4291"/>
                  <a:gd name="T5" fmla="*/ 441 h 972"/>
                  <a:gd name="T6" fmla="*/ 4291 w 4291"/>
                  <a:gd name="T7" fmla="*/ 441 h 972"/>
                  <a:gd name="T8" fmla="*/ 4291 w 4291"/>
                  <a:gd name="T9" fmla="*/ 148 h 972"/>
                </a:gdLst>
                <a:ahLst/>
                <a:cxnLst>
                  <a:cxn ang="0">
                    <a:pos x="T0" y="T1"/>
                  </a:cxn>
                  <a:cxn ang="0">
                    <a:pos x="T2" y="T3"/>
                  </a:cxn>
                  <a:cxn ang="0">
                    <a:pos x="T4" y="T5"/>
                  </a:cxn>
                  <a:cxn ang="0">
                    <a:pos x="T6" y="T7"/>
                  </a:cxn>
                  <a:cxn ang="0">
                    <a:pos x="T8" y="T9"/>
                  </a:cxn>
                </a:cxnLst>
                <a:rect l="0" t="0" r="r" b="b"/>
                <a:pathLst>
                  <a:path w="4291" h="972">
                    <a:moveTo>
                      <a:pt x="4291" y="148"/>
                    </a:moveTo>
                    <a:lnTo>
                      <a:pt x="679" y="148"/>
                    </a:lnTo>
                    <a:lnTo>
                      <a:pt x="2980" y="441"/>
                    </a:lnTo>
                    <a:lnTo>
                      <a:pt x="4291" y="441"/>
                    </a:lnTo>
                    <a:lnTo>
                      <a:pt x="4291" y="148"/>
                    </a:ln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98" name="Freeform 297"/>
              <p:cNvSpPr>
                <a:spLocks/>
              </p:cNvSpPr>
              <p:nvPr/>
            </p:nvSpPr>
            <p:spPr bwMode="auto">
              <a:xfrm>
                <a:off x="3775" y="101"/>
                <a:ext cx="4291" cy="972"/>
              </a:xfrm>
              <a:custGeom>
                <a:avLst/>
                <a:gdLst>
                  <a:gd name="T0" fmla="*/ 4291 w 4291"/>
                  <a:gd name="T1" fmla="*/ 0 h 972"/>
                  <a:gd name="T2" fmla="*/ 0 w 4291"/>
                  <a:gd name="T3" fmla="*/ 0 h 972"/>
                  <a:gd name="T4" fmla="*/ 0 w 4291"/>
                  <a:gd name="T5" fmla="*/ 235 h 972"/>
                  <a:gd name="T6" fmla="*/ 679 w 4291"/>
                  <a:gd name="T7" fmla="*/ 148 h 972"/>
                  <a:gd name="T8" fmla="*/ 4291 w 4291"/>
                  <a:gd name="T9" fmla="*/ 148 h 972"/>
                  <a:gd name="T10" fmla="*/ 4291 w 4291"/>
                  <a:gd name="T11" fmla="*/ 0 h 972"/>
                </a:gdLst>
                <a:ahLst/>
                <a:cxnLst>
                  <a:cxn ang="0">
                    <a:pos x="T0" y="T1"/>
                  </a:cxn>
                  <a:cxn ang="0">
                    <a:pos x="T2" y="T3"/>
                  </a:cxn>
                  <a:cxn ang="0">
                    <a:pos x="T4" y="T5"/>
                  </a:cxn>
                  <a:cxn ang="0">
                    <a:pos x="T6" y="T7"/>
                  </a:cxn>
                  <a:cxn ang="0">
                    <a:pos x="T8" y="T9"/>
                  </a:cxn>
                  <a:cxn ang="0">
                    <a:pos x="T10" y="T11"/>
                  </a:cxn>
                </a:cxnLst>
                <a:rect l="0" t="0" r="r" b="b"/>
                <a:pathLst>
                  <a:path w="4291" h="972">
                    <a:moveTo>
                      <a:pt x="4291" y="0"/>
                    </a:moveTo>
                    <a:lnTo>
                      <a:pt x="0" y="0"/>
                    </a:lnTo>
                    <a:lnTo>
                      <a:pt x="0" y="235"/>
                    </a:lnTo>
                    <a:lnTo>
                      <a:pt x="679" y="148"/>
                    </a:lnTo>
                    <a:lnTo>
                      <a:pt x="4291" y="148"/>
                    </a:lnTo>
                    <a:lnTo>
                      <a:pt x="4291" y="0"/>
                    </a:ln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grpSp>
          <p:nvGrpSpPr>
            <p:cNvPr id="205" name="Group 204"/>
            <p:cNvGrpSpPr>
              <a:grpSpLocks/>
            </p:cNvGrpSpPr>
            <p:nvPr/>
          </p:nvGrpSpPr>
          <p:grpSpPr bwMode="auto">
            <a:xfrm>
              <a:off x="134" y="101"/>
              <a:ext cx="3641" cy="972"/>
              <a:chOff x="134" y="101"/>
              <a:chExt cx="3641" cy="972"/>
            </a:xfrm>
          </p:grpSpPr>
          <p:sp>
            <p:nvSpPr>
              <p:cNvPr id="294" name="Freeform 293"/>
              <p:cNvSpPr>
                <a:spLocks/>
              </p:cNvSpPr>
              <p:nvPr/>
            </p:nvSpPr>
            <p:spPr bwMode="auto">
              <a:xfrm>
                <a:off x="134" y="101"/>
                <a:ext cx="3641" cy="972"/>
              </a:xfrm>
              <a:custGeom>
                <a:avLst/>
                <a:gdLst>
                  <a:gd name="T0" fmla="*/ 3640 w 3641"/>
                  <a:gd name="T1" fmla="*/ 0 h 972"/>
                  <a:gd name="T2" fmla="*/ 0 w 3641"/>
                  <a:gd name="T3" fmla="*/ 0 h 972"/>
                  <a:gd name="T4" fmla="*/ 0 w 3641"/>
                  <a:gd name="T5" fmla="*/ 972 h 972"/>
                  <a:gd name="T6" fmla="*/ 3640 w 3641"/>
                  <a:gd name="T7" fmla="*/ 972 h 972"/>
                  <a:gd name="T8" fmla="*/ 3640 w 3641"/>
                  <a:gd name="T9" fmla="*/ 789 h 972"/>
                  <a:gd name="T10" fmla="*/ 971 w 3641"/>
                  <a:gd name="T11" fmla="*/ 789 h 972"/>
                  <a:gd name="T12" fmla="*/ 662 w 3641"/>
                  <a:gd name="T13" fmla="*/ 439 h 972"/>
                  <a:gd name="T14" fmla="*/ 2068 w 3641"/>
                  <a:gd name="T15" fmla="*/ 439 h 972"/>
                  <a:gd name="T16" fmla="*/ 3640 w 3641"/>
                  <a:gd name="T17" fmla="*/ 235 h 972"/>
                  <a:gd name="T18" fmla="*/ 3640 w 3641"/>
                  <a:gd name="T19" fmla="*/ 0 h 9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641" h="972">
                    <a:moveTo>
                      <a:pt x="3640" y="0"/>
                    </a:moveTo>
                    <a:lnTo>
                      <a:pt x="0" y="0"/>
                    </a:lnTo>
                    <a:lnTo>
                      <a:pt x="0" y="972"/>
                    </a:lnTo>
                    <a:lnTo>
                      <a:pt x="3640" y="972"/>
                    </a:lnTo>
                    <a:lnTo>
                      <a:pt x="3640" y="789"/>
                    </a:lnTo>
                    <a:lnTo>
                      <a:pt x="971" y="789"/>
                    </a:lnTo>
                    <a:lnTo>
                      <a:pt x="662" y="439"/>
                    </a:lnTo>
                    <a:lnTo>
                      <a:pt x="2068" y="439"/>
                    </a:lnTo>
                    <a:lnTo>
                      <a:pt x="3640" y="235"/>
                    </a:lnTo>
                    <a:lnTo>
                      <a:pt x="3640" y="0"/>
                    </a:ln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95" name="Freeform 294"/>
              <p:cNvSpPr>
                <a:spLocks/>
              </p:cNvSpPr>
              <p:nvPr/>
            </p:nvSpPr>
            <p:spPr bwMode="auto">
              <a:xfrm>
                <a:off x="134" y="101"/>
                <a:ext cx="3641" cy="972"/>
              </a:xfrm>
              <a:custGeom>
                <a:avLst/>
                <a:gdLst>
                  <a:gd name="T0" fmla="*/ 3640 w 3641"/>
                  <a:gd name="T1" fmla="*/ 439 h 972"/>
                  <a:gd name="T2" fmla="*/ 2068 w 3641"/>
                  <a:gd name="T3" fmla="*/ 439 h 972"/>
                  <a:gd name="T4" fmla="*/ 1514 w 3641"/>
                  <a:gd name="T5" fmla="*/ 789 h 972"/>
                  <a:gd name="T6" fmla="*/ 3640 w 3641"/>
                  <a:gd name="T7" fmla="*/ 789 h 972"/>
                  <a:gd name="T8" fmla="*/ 3640 w 3641"/>
                  <a:gd name="T9" fmla="*/ 439 h 972"/>
                </a:gdLst>
                <a:ahLst/>
                <a:cxnLst>
                  <a:cxn ang="0">
                    <a:pos x="T0" y="T1"/>
                  </a:cxn>
                  <a:cxn ang="0">
                    <a:pos x="T2" y="T3"/>
                  </a:cxn>
                  <a:cxn ang="0">
                    <a:pos x="T4" y="T5"/>
                  </a:cxn>
                  <a:cxn ang="0">
                    <a:pos x="T6" y="T7"/>
                  </a:cxn>
                  <a:cxn ang="0">
                    <a:pos x="T8" y="T9"/>
                  </a:cxn>
                </a:cxnLst>
                <a:rect l="0" t="0" r="r" b="b"/>
                <a:pathLst>
                  <a:path w="3641" h="972">
                    <a:moveTo>
                      <a:pt x="3640" y="439"/>
                    </a:moveTo>
                    <a:lnTo>
                      <a:pt x="2068" y="439"/>
                    </a:lnTo>
                    <a:lnTo>
                      <a:pt x="1514" y="789"/>
                    </a:lnTo>
                    <a:lnTo>
                      <a:pt x="3640" y="789"/>
                    </a:lnTo>
                    <a:lnTo>
                      <a:pt x="3640" y="439"/>
                    </a:ln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sp>
          <p:nvSpPr>
            <p:cNvPr id="206" name="Freeform 205"/>
            <p:cNvSpPr>
              <a:spLocks/>
            </p:cNvSpPr>
            <p:nvPr/>
          </p:nvSpPr>
          <p:spPr bwMode="auto">
            <a:xfrm>
              <a:off x="434" y="135"/>
              <a:ext cx="365" cy="413"/>
            </a:xfrm>
            <a:custGeom>
              <a:avLst/>
              <a:gdLst>
                <a:gd name="T0" fmla="*/ 14 w 365"/>
                <a:gd name="T1" fmla="*/ 0 h 413"/>
                <a:gd name="T2" fmla="*/ 0 w 365"/>
                <a:gd name="T3" fmla="*/ 14 h 413"/>
                <a:gd name="T4" fmla="*/ 352 w 365"/>
                <a:gd name="T5" fmla="*/ 412 h 413"/>
                <a:gd name="T6" fmla="*/ 357 w 365"/>
                <a:gd name="T7" fmla="*/ 412 h 413"/>
                <a:gd name="T8" fmla="*/ 364 w 365"/>
                <a:gd name="T9" fmla="*/ 396 h 413"/>
                <a:gd name="T10" fmla="*/ 14 w 365"/>
                <a:gd name="T11" fmla="*/ 0 h 413"/>
              </a:gdLst>
              <a:ahLst/>
              <a:cxnLst>
                <a:cxn ang="0">
                  <a:pos x="T0" y="T1"/>
                </a:cxn>
                <a:cxn ang="0">
                  <a:pos x="T2" y="T3"/>
                </a:cxn>
                <a:cxn ang="0">
                  <a:pos x="T4" y="T5"/>
                </a:cxn>
                <a:cxn ang="0">
                  <a:pos x="T6" y="T7"/>
                </a:cxn>
                <a:cxn ang="0">
                  <a:pos x="T8" y="T9"/>
                </a:cxn>
                <a:cxn ang="0">
                  <a:pos x="T10" y="T11"/>
                </a:cxn>
              </a:cxnLst>
              <a:rect l="0" t="0" r="r" b="b"/>
              <a:pathLst>
                <a:path w="365" h="413">
                  <a:moveTo>
                    <a:pt x="14" y="0"/>
                  </a:moveTo>
                  <a:lnTo>
                    <a:pt x="0" y="14"/>
                  </a:lnTo>
                  <a:lnTo>
                    <a:pt x="352" y="412"/>
                  </a:lnTo>
                  <a:lnTo>
                    <a:pt x="357" y="412"/>
                  </a:lnTo>
                  <a:lnTo>
                    <a:pt x="364" y="396"/>
                  </a:lnTo>
                  <a:lnTo>
                    <a:pt x="1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07" name="Freeform 206"/>
            <p:cNvSpPr>
              <a:spLocks/>
            </p:cNvSpPr>
            <p:nvPr/>
          </p:nvSpPr>
          <p:spPr bwMode="auto">
            <a:xfrm>
              <a:off x="792" y="529"/>
              <a:ext cx="5969" cy="26"/>
            </a:xfrm>
            <a:custGeom>
              <a:avLst/>
              <a:gdLst>
                <a:gd name="T0" fmla="*/ 0 w 5969"/>
                <a:gd name="T1" fmla="*/ 0 h 26"/>
                <a:gd name="T2" fmla="*/ 0 w 5969"/>
                <a:gd name="T3" fmla="*/ 19 h 26"/>
                <a:gd name="T4" fmla="*/ 5964 w 5969"/>
                <a:gd name="T5" fmla="*/ 26 h 26"/>
                <a:gd name="T6" fmla="*/ 5968 w 5969"/>
                <a:gd name="T7" fmla="*/ 9 h 26"/>
                <a:gd name="T8" fmla="*/ 5966 w 5969"/>
                <a:gd name="T9" fmla="*/ 7 h 26"/>
                <a:gd name="T10" fmla="*/ 0 w 5969"/>
                <a:gd name="T11" fmla="*/ 0 h 26"/>
              </a:gdLst>
              <a:ahLst/>
              <a:cxnLst>
                <a:cxn ang="0">
                  <a:pos x="T0" y="T1"/>
                </a:cxn>
                <a:cxn ang="0">
                  <a:pos x="T2" y="T3"/>
                </a:cxn>
                <a:cxn ang="0">
                  <a:pos x="T4" y="T5"/>
                </a:cxn>
                <a:cxn ang="0">
                  <a:pos x="T6" y="T7"/>
                </a:cxn>
                <a:cxn ang="0">
                  <a:pos x="T8" y="T9"/>
                </a:cxn>
                <a:cxn ang="0">
                  <a:pos x="T10" y="T11"/>
                </a:cxn>
              </a:cxnLst>
              <a:rect l="0" t="0" r="r" b="b"/>
              <a:pathLst>
                <a:path w="5969" h="26">
                  <a:moveTo>
                    <a:pt x="0" y="0"/>
                  </a:moveTo>
                  <a:lnTo>
                    <a:pt x="0" y="19"/>
                  </a:lnTo>
                  <a:lnTo>
                    <a:pt x="5964" y="26"/>
                  </a:lnTo>
                  <a:lnTo>
                    <a:pt x="5968" y="9"/>
                  </a:lnTo>
                  <a:lnTo>
                    <a:pt x="5966" y="7"/>
                  </a:lnTo>
                  <a:lnTo>
                    <a:pt x="0"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08" name="Freeform 207"/>
            <p:cNvSpPr>
              <a:spLocks/>
            </p:cNvSpPr>
            <p:nvPr/>
          </p:nvSpPr>
          <p:spPr bwMode="auto">
            <a:xfrm>
              <a:off x="6751" y="538"/>
              <a:ext cx="439" cy="291"/>
            </a:xfrm>
            <a:custGeom>
              <a:avLst/>
              <a:gdLst>
                <a:gd name="T0" fmla="*/ 9 w 439"/>
                <a:gd name="T1" fmla="*/ 0 h 291"/>
                <a:gd name="T2" fmla="*/ 0 w 439"/>
                <a:gd name="T3" fmla="*/ 14 h 291"/>
                <a:gd name="T4" fmla="*/ 427 w 439"/>
                <a:gd name="T5" fmla="*/ 290 h 291"/>
                <a:gd name="T6" fmla="*/ 439 w 439"/>
                <a:gd name="T7" fmla="*/ 273 h 291"/>
                <a:gd name="T8" fmla="*/ 9 w 439"/>
                <a:gd name="T9" fmla="*/ 0 h 291"/>
              </a:gdLst>
              <a:ahLst/>
              <a:cxnLst>
                <a:cxn ang="0">
                  <a:pos x="T0" y="T1"/>
                </a:cxn>
                <a:cxn ang="0">
                  <a:pos x="T2" y="T3"/>
                </a:cxn>
                <a:cxn ang="0">
                  <a:pos x="T4" y="T5"/>
                </a:cxn>
                <a:cxn ang="0">
                  <a:pos x="T6" y="T7"/>
                </a:cxn>
                <a:cxn ang="0">
                  <a:pos x="T8" y="T9"/>
                </a:cxn>
              </a:cxnLst>
              <a:rect l="0" t="0" r="r" b="b"/>
              <a:pathLst>
                <a:path w="439" h="291">
                  <a:moveTo>
                    <a:pt x="9" y="0"/>
                  </a:moveTo>
                  <a:lnTo>
                    <a:pt x="0" y="14"/>
                  </a:lnTo>
                  <a:lnTo>
                    <a:pt x="427" y="290"/>
                  </a:lnTo>
                  <a:lnTo>
                    <a:pt x="439" y="273"/>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09" name="Freeform 208"/>
            <p:cNvSpPr>
              <a:spLocks/>
            </p:cNvSpPr>
            <p:nvPr/>
          </p:nvSpPr>
          <p:spPr bwMode="auto">
            <a:xfrm>
              <a:off x="4466" y="8"/>
              <a:ext cx="20" cy="1084"/>
            </a:xfrm>
            <a:custGeom>
              <a:avLst/>
              <a:gdLst>
                <a:gd name="T0" fmla="*/ 0 w 20"/>
                <a:gd name="T1" fmla="*/ 0 h 1084"/>
                <a:gd name="T2" fmla="*/ 0 w 20"/>
                <a:gd name="T3" fmla="*/ 1084 h 1084"/>
              </a:gdLst>
              <a:ahLst/>
              <a:cxnLst>
                <a:cxn ang="0">
                  <a:pos x="T0" y="T1"/>
                </a:cxn>
                <a:cxn ang="0">
                  <a:pos x="T2" y="T3"/>
                </a:cxn>
              </a:cxnLst>
              <a:rect l="0" t="0" r="r" b="b"/>
              <a:pathLst>
                <a:path w="20" h="1084">
                  <a:moveTo>
                    <a:pt x="0" y="0"/>
                  </a:moveTo>
                  <a:lnTo>
                    <a:pt x="0" y="1084"/>
                  </a:lnTo>
                </a:path>
              </a:pathLst>
            </a:custGeom>
            <a:noFill/>
            <a:ln w="10414">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AU"/>
            </a:p>
          </p:txBody>
        </p:sp>
        <p:sp>
          <p:nvSpPr>
            <p:cNvPr id="210" name="Freeform 209"/>
            <p:cNvSpPr>
              <a:spLocks/>
            </p:cNvSpPr>
            <p:nvPr/>
          </p:nvSpPr>
          <p:spPr bwMode="auto">
            <a:xfrm>
              <a:off x="230" y="22"/>
              <a:ext cx="58" cy="113"/>
            </a:xfrm>
            <a:custGeom>
              <a:avLst/>
              <a:gdLst>
                <a:gd name="T0" fmla="*/ 48 w 58"/>
                <a:gd name="T1" fmla="*/ 0 h 113"/>
                <a:gd name="T2" fmla="*/ 0 w 58"/>
                <a:gd name="T3" fmla="*/ 107 h 113"/>
                <a:gd name="T4" fmla="*/ 9 w 58"/>
                <a:gd name="T5" fmla="*/ 112 h 113"/>
                <a:gd name="T6" fmla="*/ 55 w 58"/>
                <a:gd name="T7" fmla="*/ 9 h 113"/>
                <a:gd name="T8" fmla="*/ 57 w 58"/>
                <a:gd name="T9" fmla="*/ 4 h 113"/>
                <a:gd name="T10" fmla="*/ 48 w 58"/>
                <a:gd name="T11" fmla="*/ 0 h 113"/>
              </a:gdLst>
              <a:ahLst/>
              <a:cxnLst>
                <a:cxn ang="0">
                  <a:pos x="T0" y="T1"/>
                </a:cxn>
                <a:cxn ang="0">
                  <a:pos x="T2" y="T3"/>
                </a:cxn>
                <a:cxn ang="0">
                  <a:pos x="T4" y="T5"/>
                </a:cxn>
                <a:cxn ang="0">
                  <a:pos x="T6" y="T7"/>
                </a:cxn>
                <a:cxn ang="0">
                  <a:pos x="T8" y="T9"/>
                </a:cxn>
                <a:cxn ang="0">
                  <a:pos x="T10" y="T11"/>
                </a:cxn>
              </a:cxnLst>
              <a:rect l="0" t="0" r="r" b="b"/>
              <a:pathLst>
                <a:path w="58" h="113">
                  <a:moveTo>
                    <a:pt x="48" y="0"/>
                  </a:moveTo>
                  <a:lnTo>
                    <a:pt x="0" y="107"/>
                  </a:lnTo>
                  <a:lnTo>
                    <a:pt x="9" y="112"/>
                  </a:lnTo>
                  <a:lnTo>
                    <a:pt x="55" y="9"/>
                  </a:lnTo>
                  <a:lnTo>
                    <a:pt x="57" y="4"/>
                  </a:lnTo>
                  <a:lnTo>
                    <a:pt x="48"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11" name="Freeform 210"/>
            <p:cNvSpPr>
              <a:spLocks/>
            </p:cNvSpPr>
            <p:nvPr/>
          </p:nvSpPr>
          <p:spPr bwMode="auto">
            <a:xfrm>
              <a:off x="245" y="27"/>
              <a:ext cx="41" cy="98"/>
            </a:xfrm>
            <a:custGeom>
              <a:avLst/>
              <a:gdLst>
                <a:gd name="T0" fmla="*/ 31 w 41"/>
                <a:gd name="T1" fmla="*/ 0 h 98"/>
                <a:gd name="T2" fmla="*/ 0 w 41"/>
                <a:gd name="T3" fmla="*/ 96 h 98"/>
                <a:gd name="T4" fmla="*/ 2 w 41"/>
                <a:gd name="T5" fmla="*/ 98 h 98"/>
                <a:gd name="T6" fmla="*/ 7 w 41"/>
                <a:gd name="T7" fmla="*/ 98 h 98"/>
                <a:gd name="T8" fmla="*/ 11 w 41"/>
                <a:gd name="T9" fmla="*/ 96 h 98"/>
                <a:gd name="T10" fmla="*/ 40 w 41"/>
                <a:gd name="T11" fmla="*/ 4 h 98"/>
                <a:gd name="T12" fmla="*/ 31 w 41"/>
                <a:gd name="T13" fmla="*/ 0 h 98"/>
              </a:gdLst>
              <a:ahLst/>
              <a:cxnLst>
                <a:cxn ang="0">
                  <a:pos x="T0" y="T1"/>
                </a:cxn>
                <a:cxn ang="0">
                  <a:pos x="T2" y="T3"/>
                </a:cxn>
                <a:cxn ang="0">
                  <a:pos x="T4" y="T5"/>
                </a:cxn>
                <a:cxn ang="0">
                  <a:pos x="T6" y="T7"/>
                </a:cxn>
                <a:cxn ang="0">
                  <a:pos x="T8" y="T9"/>
                </a:cxn>
                <a:cxn ang="0">
                  <a:pos x="T10" y="T11"/>
                </a:cxn>
                <a:cxn ang="0">
                  <a:pos x="T12" y="T13"/>
                </a:cxn>
              </a:cxnLst>
              <a:rect l="0" t="0" r="r" b="b"/>
              <a:pathLst>
                <a:path w="41" h="98">
                  <a:moveTo>
                    <a:pt x="31" y="0"/>
                  </a:moveTo>
                  <a:lnTo>
                    <a:pt x="0" y="96"/>
                  </a:lnTo>
                  <a:lnTo>
                    <a:pt x="2" y="98"/>
                  </a:lnTo>
                  <a:lnTo>
                    <a:pt x="7" y="98"/>
                  </a:lnTo>
                  <a:lnTo>
                    <a:pt x="11" y="96"/>
                  </a:lnTo>
                  <a:lnTo>
                    <a:pt x="40" y="4"/>
                  </a:lnTo>
                  <a:lnTo>
                    <a:pt x="31"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12" name="Freeform 211"/>
            <p:cNvSpPr>
              <a:spLocks/>
            </p:cNvSpPr>
            <p:nvPr/>
          </p:nvSpPr>
          <p:spPr bwMode="auto">
            <a:xfrm>
              <a:off x="252" y="116"/>
              <a:ext cx="45" cy="20"/>
            </a:xfrm>
            <a:custGeom>
              <a:avLst/>
              <a:gdLst>
                <a:gd name="T0" fmla="*/ 45 w 45"/>
                <a:gd name="T1" fmla="*/ 0 h 20"/>
                <a:gd name="T2" fmla="*/ 0 w 45"/>
                <a:gd name="T3" fmla="*/ 0 h 20"/>
                <a:gd name="T4" fmla="*/ 0 w 45"/>
                <a:gd name="T5" fmla="*/ 9 h 20"/>
                <a:gd name="T6" fmla="*/ 40 w 45"/>
                <a:gd name="T7" fmla="*/ 9 h 20"/>
                <a:gd name="T8" fmla="*/ 45 w 45"/>
                <a:gd name="T9" fmla="*/ 7 h 20"/>
                <a:gd name="T10" fmla="*/ 45 w 45"/>
                <a:gd name="T11" fmla="*/ 0 h 20"/>
              </a:gdLst>
              <a:ahLst/>
              <a:cxnLst>
                <a:cxn ang="0">
                  <a:pos x="T0" y="T1"/>
                </a:cxn>
                <a:cxn ang="0">
                  <a:pos x="T2" y="T3"/>
                </a:cxn>
                <a:cxn ang="0">
                  <a:pos x="T4" y="T5"/>
                </a:cxn>
                <a:cxn ang="0">
                  <a:pos x="T6" y="T7"/>
                </a:cxn>
                <a:cxn ang="0">
                  <a:pos x="T8" y="T9"/>
                </a:cxn>
                <a:cxn ang="0">
                  <a:pos x="T10" y="T11"/>
                </a:cxn>
              </a:cxnLst>
              <a:rect l="0" t="0" r="r" b="b"/>
              <a:pathLst>
                <a:path w="45" h="20">
                  <a:moveTo>
                    <a:pt x="45" y="0"/>
                  </a:moveTo>
                  <a:lnTo>
                    <a:pt x="0" y="0"/>
                  </a:lnTo>
                  <a:lnTo>
                    <a:pt x="0" y="9"/>
                  </a:lnTo>
                  <a:lnTo>
                    <a:pt x="40" y="9"/>
                  </a:lnTo>
                  <a:lnTo>
                    <a:pt x="45" y="7"/>
                  </a:lnTo>
                  <a:lnTo>
                    <a:pt x="45"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13" name="Freeform 212"/>
            <p:cNvSpPr>
              <a:spLocks/>
            </p:cNvSpPr>
            <p:nvPr/>
          </p:nvSpPr>
          <p:spPr bwMode="auto">
            <a:xfrm>
              <a:off x="235" y="116"/>
              <a:ext cx="58" cy="21"/>
            </a:xfrm>
            <a:custGeom>
              <a:avLst/>
              <a:gdLst>
                <a:gd name="T0" fmla="*/ 57 w 58"/>
                <a:gd name="T1" fmla="*/ 0 h 21"/>
                <a:gd name="T2" fmla="*/ 7 w 58"/>
                <a:gd name="T3" fmla="*/ 12 h 21"/>
                <a:gd name="T4" fmla="*/ 4 w 58"/>
                <a:gd name="T5" fmla="*/ 12 h 21"/>
                <a:gd name="T6" fmla="*/ 0 w 58"/>
                <a:gd name="T7" fmla="*/ 16 h 21"/>
                <a:gd name="T8" fmla="*/ 4 w 58"/>
                <a:gd name="T9" fmla="*/ 21 h 21"/>
                <a:gd name="T10" fmla="*/ 57 w 58"/>
                <a:gd name="T11" fmla="*/ 9 h 21"/>
                <a:gd name="T12" fmla="*/ 57 w 58"/>
                <a:gd name="T13" fmla="*/ 0 h 21"/>
              </a:gdLst>
              <a:ahLst/>
              <a:cxnLst>
                <a:cxn ang="0">
                  <a:pos x="T0" y="T1"/>
                </a:cxn>
                <a:cxn ang="0">
                  <a:pos x="T2" y="T3"/>
                </a:cxn>
                <a:cxn ang="0">
                  <a:pos x="T4" y="T5"/>
                </a:cxn>
                <a:cxn ang="0">
                  <a:pos x="T6" y="T7"/>
                </a:cxn>
                <a:cxn ang="0">
                  <a:pos x="T8" y="T9"/>
                </a:cxn>
                <a:cxn ang="0">
                  <a:pos x="T10" y="T11"/>
                </a:cxn>
                <a:cxn ang="0">
                  <a:pos x="T12" y="T13"/>
                </a:cxn>
              </a:cxnLst>
              <a:rect l="0" t="0" r="r" b="b"/>
              <a:pathLst>
                <a:path w="58" h="21">
                  <a:moveTo>
                    <a:pt x="57" y="0"/>
                  </a:moveTo>
                  <a:lnTo>
                    <a:pt x="7" y="12"/>
                  </a:lnTo>
                  <a:lnTo>
                    <a:pt x="4" y="12"/>
                  </a:lnTo>
                  <a:lnTo>
                    <a:pt x="0" y="16"/>
                  </a:lnTo>
                  <a:lnTo>
                    <a:pt x="4" y="21"/>
                  </a:lnTo>
                  <a:lnTo>
                    <a:pt x="57" y="9"/>
                  </a:lnTo>
                  <a:lnTo>
                    <a:pt x="5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14" name="Freeform 213"/>
            <p:cNvSpPr>
              <a:spLocks/>
            </p:cNvSpPr>
            <p:nvPr/>
          </p:nvSpPr>
          <p:spPr bwMode="auto">
            <a:xfrm>
              <a:off x="240" y="85"/>
              <a:ext cx="60" cy="52"/>
            </a:xfrm>
            <a:custGeom>
              <a:avLst/>
              <a:gdLst>
                <a:gd name="T0" fmla="*/ 55 w 60"/>
                <a:gd name="T1" fmla="*/ 0 h 52"/>
                <a:gd name="T2" fmla="*/ 50 w 60"/>
                <a:gd name="T3" fmla="*/ 2 h 52"/>
                <a:gd name="T4" fmla="*/ 0 w 60"/>
                <a:gd name="T5" fmla="*/ 43 h 52"/>
                <a:gd name="T6" fmla="*/ 4 w 60"/>
                <a:gd name="T7" fmla="*/ 52 h 52"/>
                <a:gd name="T8" fmla="*/ 60 w 60"/>
                <a:gd name="T9" fmla="*/ 7 h 52"/>
                <a:gd name="T10" fmla="*/ 55 w 60"/>
                <a:gd name="T11" fmla="*/ 0 h 52"/>
              </a:gdLst>
              <a:ahLst/>
              <a:cxnLst>
                <a:cxn ang="0">
                  <a:pos x="T0" y="T1"/>
                </a:cxn>
                <a:cxn ang="0">
                  <a:pos x="T2" y="T3"/>
                </a:cxn>
                <a:cxn ang="0">
                  <a:pos x="T4" y="T5"/>
                </a:cxn>
                <a:cxn ang="0">
                  <a:pos x="T6" y="T7"/>
                </a:cxn>
                <a:cxn ang="0">
                  <a:pos x="T8" y="T9"/>
                </a:cxn>
                <a:cxn ang="0">
                  <a:pos x="T10" y="T11"/>
                </a:cxn>
              </a:cxnLst>
              <a:rect l="0" t="0" r="r" b="b"/>
              <a:pathLst>
                <a:path w="60" h="52">
                  <a:moveTo>
                    <a:pt x="55" y="0"/>
                  </a:moveTo>
                  <a:lnTo>
                    <a:pt x="50" y="2"/>
                  </a:lnTo>
                  <a:lnTo>
                    <a:pt x="0" y="43"/>
                  </a:lnTo>
                  <a:lnTo>
                    <a:pt x="4" y="52"/>
                  </a:lnTo>
                  <a:lnTo>
                    <a:pt x="60" y="7"/>
                  </a:lnTo>
                  <a:lnTo>
                    <a:pt x="55"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15" name="Freeform 214"/>
            <p:cNvSpPr>
              <a:spLocks/>
            </p:cNvSpPr>
            <p:nvPr/>
          </p:nvSpPr>
          <p:spPr bwMode="auto">
            <a:xfrm>
              <a:off x="226" y="87"/>
              <a:ext cx="69" cy="48"/>
            </a:xfrm>
            <a:custGeom>
              <a:avLst/>
              <a:gdLst>
                <a:gd name="T0" fmla="*/ 64 w 69"/>
                <a:gd name="T1" fmla="*/ 0 h 48"/>
                <a:gd name="T2" fmla="*/ 2 w 69"/>
                <a:gd name="T3" fmla="*/ 36 h 48"/>
                <a:gd name="T4" fmla="*/ 0 w 69"/>
                <a:gd name="T5" fmla="*/ 40 h 48"/>
                <a:gd name="T6" fmla="*/ 0 w 69"/>
                <a:gd name="T7" fmla="*/ 45 h 48"/>
                <a:gd name="T8" fmla="*/ 2 w 69"/>
                <a:gd name="T9" fmla="*/ 47 h 48"/>
                <a:gd name="T10" fmla="*/ 69 w 69"/>
                <a:gd name="T11" fmla="*/ 9 h 48"/>
                <a:gd name="T12" fmla="*/ 64 w 69"/>
                <a:gd name="T13" fmla="*/ 0 h 48"/>
              </a:gdLst>
              <a:ahLst/>
              <a:cxnLst>
                <a:cxn ang="0">
                  <a:pos x="T0" y="T1"/>
                </a:cxn>
                <a:cxn ang="0">
                  <a:pos x="T2" y="T3"/>
                </a:cxn>
                <a:cxn ang="0">
                  <a:pos x="T4" y="T5"/>
                </a:cxn>
                <a:cxn ang="0">
                  <a:pos x="T6" y="T7"/>
                </a:cxn>
                <a:cxn ang="0">
                  <a:pos x="T8" y="T9"/>
                </a:cxn>
                <a:cxn ang="0">
                  <a:pos x="T10" y="T11"/>
                </a:cxn>
                <a:cxn ang="0">
                  <a:pos x="T12" y="T13"/>
                </a:cxn>
              </a:cxnLst>
              <a:rect l="0" t="0" r="r" b="b"/>
              <a:pathLst>
                <a:path w="69" h="48">
                  <a:moveTo>
                    <a:pt x="64" y="0"/>
                  </a:moveTo>
                  <a:lnTo>
                    <a:pt x="2" y="36"/>
                  </a:lnTo>
                  <a:lnTo>
                    <a:pt x="0" y="40"/>
                  </a:lnTo>
                  <a:lnTo>
                    <a:pt x="0" y="45"/>
                  </a:lnTo>
                  <a:lnTo>
                    <a:pt x="2" y="47"/>
                  </a:lnTo>
                  <a:lnTo>
                    <a:pt x="69" y="9"/>
                  </a:lnTo>
                  <a:lnTo>
                    <a:pt x="6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16" name="Freeform 215"/>
            <p:cNvSpPr>
              <a:spLocks/>
            </p:cNvSpPr>
            <p:nvPr/>
          </p:nvSpPr>
          <p:spPr bwMode="auto">
            <a:xfrm>
              <a:off x="226" y="58"/>
              <a:ext cx="20" cy="70"/>
            </a:xfrm>
            <a:custGeom>
              <a:avLst/>
              <a:gdLst>
                <a:gd name="T0" fmla="*/ 16 w 20"/>
                <a:gd name="T1" fmla="*/ 0 h 70"/>
                <a:gd name="T2" fmla="*/ 7 w 20"/>
                <a:gd name="T3" fmla="*/ 0 h 70"/>
                <a:gd name="T4" fmla="*/ 0 w 20"/>
                <a:gd name="T5" fmla="*/ 69 h 70"/>
                <a:gd name="T6" fmla="*/ 9 w 20"/>
                <a:gd name="T7" fmla="*/ 69 h 70"/>
                <a:gd name="T8" fmla="*/ 16 w 20"/>
                <a:gd name="T9" fmla="*/ 4 h 70"/>
                <a:gd name="T10" fmla="*/ 16 w 20"/>
                <a:gd name="T11" fmla="*/ 0 h 70"/>
              </a:gdLst>
              <a:ahLst/>
              <a:cxnLst>
                <a:cxn ang="0">
                  <a:pos x="T0" y="T1"/>
                </a:cxn>
                <a:cxn ang="0">
                  <a:pos x="T2" y="T3"/>
                </a:cxn>
                <a:cxn ang="0">
                  <a:pos x="T4" y="T5"/>
                </a:cxn>
                <a:cxn ang="0">
                  <a:pos x="T6" y="T7"/>
                </a:cxn>
                <a:cxn ang="0">
                  <a:pos x="T8" y="T9"/>
                </a:cxn>
                <a:cxn ang="0">
                  <a:pos x="T10" y="T11"/>
                </a:cxn>
              </a:cxnLst>
              <a:rect l="0" t="0" r="r" b="b"/>
              <a:pathLst>
                <a:path w="20" h="70">
                  <a:moveTo>
                    <a:pt x="16" y="0"/>
                  </a:moveTo>
                  <a:lnTo>
                    <a:pt x="7" y="0"/>
                  </a:lnTo>
                  <a:lnTo>
                    <a:pt x="0" y="69"/>
                  </a:lnTo>
                  <a:lnTo>
                    <a:pt x="9" y="69"/>
                  </a:lnTo>
                  <a:lnTo>
                    <a:pt x="16" y="4"/>
                  </a:lnTo>
                  <a:lnTo>
                    <a:pt x="16"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17" name="Freeform 216"/>
            <p:cNvSpPr>
              <a:spLocks/>
            </p:cNvSpPr>
            <p:nvPr/>
          </p:nvSpPr>
          <p:spPr bwMode="auto">
            <a:xfrm>
              <a:off x="233" y="63"/>
              <a:ext cx="20" cy="77"/>
            </a:xfrm>
            <a:custGeom>
              <a:avLst/>
              <a:gdLst>
                <a:gd name="T0" fmla="*/ 9 w 20"/>
                <a:gd name="T1" fmla="*/ 0 h 77"/>
                <a:gd name="T2" fmla="*/ 0 w 20"/>
                <a:gd name="T3" fmla="*/ 0 h 77"/>
                <a:gd name="T4" fmla="*/ 4 w 20"/>
                <a:gd name="T5" fmla="*/ 69 h 77"/>
                <a:gd name="T6" fmla="*/ 4 w 20"/>
                <a:gd name="T7" fmla="*/ 71 h 77"/>
                <a:gd name="T8" fmla="*/ 7 w 20"/>
                <a:gd name="T9" fmla="*/ 76 h 77"/>
                <a:gd name="T10" fmla="*/ 14 w 20"/>
                <a:gd name="T11" fmla="*/ 74 h 77"/>
                <a:gd name="T12" fmla="*/ 9 w 20"/>
                <a:gd name="T13" fmla="*/ 0 h 77"/>
              </a:gdLst>
              <a:ahLst/>
              <a:cxnLst>
                <a:cxn ang="0">
                  <a:pos x="T0" y="T1"/>
                </a:cxn>
                <a:cxn ang="0">
                  <a:pos x="T2" y="T3"/>
                </a:cxn>
                <a:cxn ang="0">
                  <a:pos x="T4" y="T5"/>
                </a:cxn>
                <a:cxn ang="0">
                  <a:pos x="T6" y="T7"/>
                </a:cxn>
                <a:cxn ang="0">
                  <a:pos x="T8" y="T9"/>
                </a:cxn>
                <a:cxn ang="0">
                  <a:pos x="T10" y="T11"/>
                </a:cxn>
                <a:cxn ang="0">
                  <a:pos x="T12" y="T13"/>
                </a:cxn>
              </a:cxnLst>
              <a:rect l="0" t="0" r="r" b="b"/>
              <a:pathLst>
                <a:path w="20" h="77">
                  <a:moveTo>
                    <a:pt x="9" y="0"/>
                  </a:moveTo>
                  <a:lnTo>
                    <a:pt x="0" y="0"/>
                  </a:lnTo>
                  <a:lnTo>
                    <a:pt x="4" y="69"/>
                  </a:lnTo>
                  <a:lnTo>
                    <a:pt x="4" y="71"/>
                  </a:lnTo>
                  <a:lnTo>
                    <a:pt x="7" y="76"/>
                  </a:lnTo>
                  <a:lnTo>
                    <a:pt x="14" y="74"/>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18" name="Freeform 217"/>
            <p:cNvSpPr>
              <a:spLocks/>
            </p:cNvSpPr>
            <p:nvPr/>
          </p:nvSpPr>
          <p:spPr bwMode="auto">
            <a:xfrm>
              <a:off x="197" y="51"/>
              <a:ext cx="50" cy="84"/>
            </a:xfrm>
            <a:custGeom>
              <a:avLst/>
              <a:gdLst>
                <a:gd name="T0" fmla="*/ 9 w 50"/>
                <a:gd name="T1" fmla="*/ 0 h 84"/>
                <a:gd name="T2" fmla="*/ 0 w 50"/>
                <a:gd name="T3" fmla="*/ 4 h 84"/>
                <a:gd name="T4" fmla="*/ 2 w 50"/>
                <a:gd name="T5" fmla="*/ 9 h 84"/>
                <a:gd name="T6" fmla="*/ 40 w 50"/>
                <a:gd name="T7" fmla="*/ 83 h 84"/>
                <a:gd name="T8" fmla="*/ 50 w 50"/>
                <a:gd name="T9" fmla="*/ 79 h 84"/>
                <a:gd name="T10" fmla="*/ 9 w 50"/>
                <a:gd name="T11" fmla="*/ 0 h 84"/>
              </a:gdLst>
              <a:ahLst/>
              <a:cxnLst>
                <a:cxn ang="0">
                  <a:pos x="T0" y="T1"/>
                </a:cxn>
                <a:cxn ang="0">
                  <a:pos x="T2" y="T3"/>
                </a:cxn>
                <a:cxn ang="0">
                  <a:pos x="T4" y="T5"/>
                </a:cxn>
                <a:cxn ang="0">
                  <a:pos x="T6" y="T7"/>
                </a:cxn>
                <a:cxn ang="0">
                  <a:pos x="T8" y="T9"/>
                </a:cxn>
                <a:cxn ang="0">
                  <a:pos x="T10" y="T11"/>
                </a:cxn>
              </a:cxnLst>
              <a:rect l="0" t="0" r="r" b="b"/>
              <a:pathLst>
                <a:path w="50" h="84">
                  <a:moveTo>
                    <a:pt x="9" y="0"/>
                  </a:moveTo>
                  <a:lnTo>
                    <a:pt x="0" y="4"/>
                  </a:lnTo>
                  <a:lnTo>
                    <a:pt x="2" y="9"/>
                  </a:lnTo>
                  <a:lnTo>
                    <a:pt x="40" y="83"/>
                  </a:lnTo>
                  <a:lnTo>
                    <a:pt x="50" y="79"/>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19" name="Freeform 218"/>
            <p:cNvSpPr>
              <a:spLocks/>
            </p:cNvSpPr>
            <p:nvPr/>
          </p:nvSpPr>
          <p:spPr bwMode="auto">
            <a:xfrm>
              <a:off x="199" y="56"/>
              <a:ext cx="38" cy="84"/>
            </a:xfrm>
            <a:custGeom>
              <a:avLst/>
              <a:gdLst>
                <a:gd name="T0" fmla="*/ 9 w 38"/>
                <a:gd name="T1" fmla="*/ 0 h 84"/>
                <a:gd name="T2" fmla="*/ 0 w 38"/>
                <a:gd name="T3" fmla="*/ 4 h 84"/>
                <a:gd name="T4" fmla="*/ 26 w 38"/>
                <a:gd name="T5" fmla="*/ 79 h 84"/>
                <a:gd name="T6" fmla="*/ 31 w 38"/>
                <a:gd name="T7" fmla="*/ 83 h 84"/>
                <a:gd name="T8" fmla="*/ 38 w 38"/>
                <a:gd name="T9" fmla="*/ 79 h 84"/>
                <a:gd name="T10" fmla="*/ 9 w 38"/>
                <a:gd name="T11" fmla="*/ 0 h 84"/>
              </a:gdLst>
              <a:ahLst/>
              <a:cxnLst>
                <a:cxn ang="0">
                  <a:pos x="T0" y="T1"/>
                </a:cxn>
                <a:cxn ang="0">
                  <a:pos x="T2" y="T3"/>
                </a:cxn>
                <a:cxn ang="0">
                  <a:pos x="T4" y="T5"/>
                </a:cxn>
                <a:cxn ang="0">
                  <a:pos x="T6" y="T7"/>
                </a:cxn>
                <a:cxn ang="0">
                  <a:pos x="T8" y="T9"/>
                </a:cxn>
                <a:cxn ang="0">
                  <a:pos x="T10" y="T11"/>
                </a:cxn>
              </a:cxnLst>
              <a:rect l="0" t="0" r="r" b="b"/>
              <a:pathLst>
                <a:path w="38" h="84">
                  <a:moveTo>
                    <a:pt x="9" y="0"/>
                  </a:moveTo>
                  <a:lnTo>
                    <a:pt x="0" y="4"/>
                  </a:lnTo>
                  <a:lnTo>
                    <a:pt x="26" y="79"/>
                  </a:lnTo>
                  <a:lnTo>
                    <a:pt x="31" y="83"/>
                  </a:lnTo>
                  <a:lnTo>
                    <a:pt x="38" y="79"/>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20" name="Freeform 219"/>
            <p:cNvSpPr>
              <a:spLocks/>
            </p:cNvSpPr>
            <p:nvPr/>
          </p:nvSpPr>
          <p:spPr bwMode="auto">
            <a:xfrm>
              <a:off x="190" y="85"/>
              <a:ext cx="45" cy="50"/>
            </a:xfrm>
            <a:custGeom>
              <a:avLst/>
              <a:gdLst>
                <a:gd name="T0" fmla="*/ 7 w 45"/>
                <a:gd name="T1" fmla="*/ 0 h 50"/>
                <a:gd name="T2" fmla="*/ 0 w 45"/>
                <a:gd name="T3" fmla="*/ 7 h 50"/>
                <a:gd name="T4" fmla="*/ 2 w 45"/>
                <a:gd name="T5" fmla="*/ 9 h 50"/>
                <a:gd name="T6" fmla="*/ 35 w 45"/>
                <a:gd name="T7" fmla="*/ 50 h 50"/>
                <a:gd name="T8" fmla="*/ 45 w 45"/>
                <a:gd name="T9" fmla="*/ 45 h 50"/>
                <a:gd name="T10" fmla="*/ 7 w 45"/>
                <a:gd name="T11" fmla="*/ 0 h 50"/>
              </a:gdLst>
              <a:ahLst/>
              <a:cxnLst>
                <a:cxn ang="0">
                  <a:pos x="T0" y="T1"/>
                </a:cxn>
                <a:cxn ang="0">
                  <a:pos x="T2" y="T3"/>
                </a:cxn>
                <a:cxn ang="0">
                  <a:pos x="T4" y="T5"/>
                </a:cxn>
                <a:cxn ang="0">
                  <a:pos x="T6" y="T7"/>
                </a:cxn>
                <a:cxn ang="0">
                  <a:pos x="T8" y="T9"/>
                </a:cxn>
                <a:cxn ang="0">
                  <a:pos x="T10" y="T11"/>
                </a:cxn>
              </a:cxnLst>
              <a:rect l="0" t="0" r="r" b="b"/>
              <a:pathLst>
                <a:path w="45" h="50">
                  <a:moveTo>
                    <a:pt x="7" y="0"/>
                  </a:moveTo>
                  <a:lnTo>
                    <a:pt x="0" y="7"/>
                  </a:lnTo>
                  <a:lnTo>
                    <a:pt x="2" y="9"/>
                  </a:lnTo>
                  <a:lnTo>
                    <a:pt x="35" y="50"/>
                  </a:lnTo>
                  <a:lnTo>
                    <a:pt x="45" y="45"/>
                  </a:lnTo>
                  <a:lnTo>
                    <a:pt x="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21" name="Freeform 220"/>
            <p:cNvSpPr>
              <a:spLocks/>
            </p:cNvSpPr>
            <p:nvPr/>
          </p:nvSpPr>
          <p:spPr bwMode="auto">
            <a:xfrm>
              <a:off x="192" y="89"/>
              <a:ext cx="41" cy="51"/>
            </a:xfrm>
            <a:custGeom>
              <a:avLst/>
              <a:gdLst>
                <a:gd name="T0" fmla="*/ 9 w 41"/>
                <a:gd name="T1" fmla="*/ 0 h 51"/>
                <a:gd name="T2" fmla="*/ 0 w 41"/>
                <a:gd name="T3" fmla="*/ 4 h 51"/>
                <a:gd name="T4" fmla="*/ 28 w 41"/>
                <a:gd name="T5" fmla="*/ 45 h 51"/>
                <a:gd name="T6" fmla="*/ 31 w 41"/>
                <a:gd name="T7" fmla="*/ 47 h 51"/>
                <a:gd name="T8" fmla="*/ 35 w 41"/>
                <a:gd name="T9" fmla="*/ 50 h 51"/>
                <a:gd name="T10" fmla="*/ 40 w 41"/>
                <a:gd name="T11" fmla="*/ 43 h 51"/>
                <a:gd name="T12" fmla="*/ 9 w 41"/>
                <a:gd name="T13" fmla="*/ 0 h 51"/>
              </a:gdLst>
              <a:ahLst/>
              <a:cxnLst>
                <a:cxn ang="0">
                  <a:pos x="T0" y="T1"/>
                </a:cxn>
                <a:cxn ang="0">
                  <a:pos x="T2" y="T3"/>
                </a:cxn>
                <a:cxn ang="0">
                  <a:pos x="T4" y="T5"/>
                </a:cxn>
                <a:cxn ang="0">
                  <a:pos x="T6" y="T7"/>
                </a:cxn>
                <a:cxn ang="0">
                  <a:pos x="T8" y="T9"/>
                </a:cxn>
                <a:cxn ang="0">
                  <a:pos x="T10" y="T11"/>
                </a:cxn>
                <a:cxn ang="0">
                  <a:pos x="T12" y="T13"/>
                </a:cxn>
              </a:cxnLst>
              <a:rect l="0" t="0" r="r" b="b"/>
              <a:pathLst>
                <a:path w="41" h="51">
                  <a:moveTo>
                    <a:pt x="9" y="0"/>
                  </a:moveTo>
                  <a:lnTo>
                    <a:pt x="0" y="4"/>
                  </a:lnTo>
                  <a:lnTo>
                    <a:pt x="28" y="45"/>
                  </a:lnTo>
                  <a:lnTo>
                    <a:pt x="31" y="47"/>
                  </a:lnTo>
                  <a:lnTo>
                    <a:pt x="35" y="50"/>
                  </a:lnTo>
                  <a:lnTo>
                    <a:pt x="40" y="43"/>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22" name="Freeform 221"/>
            <p:cNvSpPr>
              <a:spLocks/>
            </p:cNvSpPr>
            <p:nvPr/>
          </p:nvSpPr>
          <p:spPr bwMode="auto">
            <a:xfrm>
              <a:off x="161" y="92"/>
              <a:ext cx="67" cy="45"/>
            </a:xfrm>
            <a:custGeom>
              <a:avLst/>
              <a:gdLst>
                <a:gd name="T0" fmla="*/ 4 w 67"/>
                <a:gd name="T1" fmla="*/ 0 h 45"/>
                <a:gd name="T2" fmla="*/ 0 w 67"/>
                <a:gd name="T3" fmla="*/ 7 h 45"/>
                <a:gd name="T4" fmla="*/ 4 w 67"/>
                <a:gd name="T5" fmla="*/ 11 h 45"/>
                <a:gd name="T6" fmla="*/ 62 w 67"/>
                <a:gd name="T7" fmla="*/ 45 h 45"/>
                <a:gd name="T8" fmla="*/ 67 w 67"/>
                <a:gd name="T9" fmla="*/ 36 h 45"/>
                <a:gd name="T10" fmla="*/ 4 w 67"/>
                <a:gd name="T11" fmla="*/ 0 h 45"/>
              </a:gdLst>
              <a:ahLst/>
              <a:cxnLst>
                <a:cxn ang="0">
                  <a:pos x="T0" y="T1"/>
                </a:cxn>
                <a:cxn ang="0">
                  <a:pos x="T2" y="T3"/>
                </a:cxn>
                <a:cxn ang="0">
                  <a:pos x="T4" y="T5"/>
                </a:cxn>
                <a:cxn ang="0">
                  <a:pos x="T6" y="T7"/>
                </a:cxn>
                <a:cxn ang="0">
                  <a:pos x="T8" y="T9"/>
                </a:cxn>
                <a:cxn ang="0">
                  <a:pos x="T10" y="T11"/>
                </a:cxn>
              </a:cxnLst>
              <a:rect l="0" t="0" r="r" b="b"/>
              <a:pathLst>
                <a:path w="67" h="45">
                  <a:moveTo>
                    <a:pt x="4" y="0"/>
                  </a:moveTo>
                  <a:lnTo>
                    <a:pt x="0" y="7"/>
                  </a:lnTo>
                  <a:lnTo>
                    <a:pt x="4" y="11"/>
                  </a:lnTo>
                  <a:lnTo>
                    <a:pt x="62" y="45"/>
                  </a:lnTo>
                  <a:lnTo>
                    <a:pt x="67" y="36"/>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23" name="Freeform 222"/>
            <p:cNvSpPr>
              <a:spLocks/>
            </p:cNvSpPr>
            <p:nvPr/>
          </p:nvSpPr>
          <p:spPr bwMode="auto">
            <a:xfrm>
              <a:off x="166" y="94"/>
              <a:ext cx="50" cy="39"/>
            </a:xfrm>
            <a:custGeom>
              <a:avLst/>
              <a:gdLst>
                <a:gd name="T0" fmla="*/ 4 w 50"/>
                <a:gd name="T1" fmla="*/ 0 h 39"/>
                <a:gd name="T2" fmla="*/ 0 w 50"/>
                <a:gd name="T3" fmla="*/ 9 h 39"/>
                <a:gd name="T4" fmla="*/ 40 w 50"/>
                <a:gd name="T5" fmla="*/ 38 h 39"/>
                <a:gd name="T6" fmla="*/ 48 w 50"/>
                <a:gd name="T7" fmla="*/ 38 h 39"/>
                <a:gd name="T8" fmla="*/ 50 w 50"/>
                <a:gd name="T9" fmla="*/ 33 h 39"/>
                <a:gd name="T10" fmla="*/ 4 w 50"/>
                <a:gd name="T11" fmla="*/ 0 h 39"/>
              </a:gdLst>
              <a:ahLst/>
              <a:cxnLst>
                <a:cxn ang="0">
                  <a:pos x="T0" y="T1"/>
                </a:cxn>
                <a:cxn ang="0">
                  <a:pos x="T2" y="T3"/>
                </a:cxn>
                <a:cxn ang="0">
                  <a:pos x="T4" y="T5"/>
                </a:cxn>
                <a:cxn ang="0">
                  <a:pos x="T6" y="T7"/>
                </a:cxn>
                <a:cxn ang="0">
                  <a:pos x="T8" y="T9"/>
                </a:cxn>
                <a:cxn ang="0">
                  <a:pos x="T10" y="T11"/>
                </a:cxn>
              </a:cxnLst>
              <a:rect l="0" t="0" r="r" b="b"/>
              <a:pathLst>
                <a:path w="50" h="39">
                  <a:moveTo>
                    <a:pt x="4" y="0"/>
                  </a:moveTo>
                  <a:lnTo>
                    <a:pt x="0" y="9"/>
                  </a:lnTo>
                  <a:lnTo>
                    <a:pt x="40" y="38"/>
                  </a:lnTo>
                  <a:lnTo>
                    <a:pt x="48" y="38"/>
                  </a:lnTo>
                  <a:lnTo>
                    <a:pt x="50" y="33"/>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24" name="Freeform 223"/>
            <p:cNvSpPr>
              <a:spLocks/>
            </p:cNvSpPr>
            <p:nvPr/>
          </p:nvSpPr>
          <p:spPr bwMode="auto">
            <a:xfrm>
              <a:off x="144" y="111"/>
              <a:ext cx="65" cy="22"/>
            </a:xfrm>
            <a:custGeom>
              <a:avLst/>
              <a:gdLst>
                <a:gd name="T0" fmla="*/ 2 w 65"/>
                <a:gd name="T1" fmla="*/ 0 h 22"/>
                <a:gd name="T2" fmla="*/ 0 w 65"/>
                <a:gd name="T3" fmla="*/ 7 h 22"/>
                <a:gd name="T4" fmla="*/ 4 w 65"/>
                <a:gd name="T5" fmla="*/ 9 h 22"/>
                <a:gd name="T6" fmla="*/ 7 w 65"/>
                <a:gd name="T7" fmla="*/ 9 h 22"/>
                <a:gd name="T8" fmla="*/ 64 w 65"/>
                <a:gd name="T9" fmla="*/ 21 h 22"/>
                <a:gd name="T10" fmla="*/ 64 w 65"/>
                <a:gd name="T11" fmla="*/ 12 h 22"/>
                <a:gd name="T12" fmla="*/ 2 w 65"/>
                <a:gd name="T13" fmla="*/ 0 h 22"/>
              </a:gdLst>
              <a:ahLst/>
              <a:cxnLst>
                <a:cxn ang="0">
                  <a:pos x="T0" y="T1"/>
                </a:cxn>
                <a:cxn ang="0">
                  <a:pos x="T2" y="T3"/>
                </a:cxn>
                <a:cxn ang="0">
                  <a:pos x="T4" y="T5"/>
                </a:cxn>
                <a:cxn ang="0">
                  <a:pos x="T6" y="T7"/>
                </a:cxn>
                <a:cxn ang="0">
                  <a:pos x="T8" y="T9"/>
                </a:cxn>
                <a:cxn ang="0">
                  <a:pos x="T10" y="T11"/>
                </a:cxn>
                <a:cxn ang="0">
                  <a:pos x="T12" y="T13"/>
                </a:cxn>
              </a:cxnLst>
              <a:rect l="0" t="0" r="r" b="b"/>
              <a:pathLst>
                <a:path w="65" h="22">
                  <a:moveTo>
                    <a:pt x="2" y="0"/>
                  </a:moveTo>
                  <a:lnTo>
                    <a:pt x="0" y="7"/>
                  </a:lnTo>
                  <a:lnTo>
                    <a:pt x="4" y="9"/>
                  </a:lnTo>
                  <a:lnTo>
                    <a:pt x="7" y="9"/>
                  </a:lnTo>
                  <a:lnTo>
                    <a:pt x="64" y="21"/>
                  </a:lnTo>
                  <a:lnTo>
                    <a:pt x="64" y="12"/>
                  </a:lnTo>
                  <a:lnTo>
                    <a:pt x="2"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25" name="Freeform 224"/>
            <p:cNvSpPr>
              <a:spLocks/>
            </p:cNvSpPr>
            <p:nvPr/>
          </p:nvSpPr>
          <p:spPr bwMode="auto">
            <a:xfrm>
              <a:off x="149" y="111"/>
              <a:ext cx="55" cy="29"/>
            </a:xfrm>
            <a:custGeom>
              <a:avLst/>
              <a:gdLst>
                <a:gd name="T0" fmla="*/ 4 w 55"/>
                <a:gd name="T1" fmla="*/ 0 h 29"/>
                <a:gd name="T2" fmla="*/ 0 w 55"/>
                <a:gd name="T3" fmla="*/ 9 h 29"/>
                <a:gd name="T4" fmla="*/ 50 w 55"/>
                <a:gd name="T5" fmla="*/ 28 h 29"/>
                <a:gd name="T6" fmla="*/ 55 w 55"/>
                <a:gd name="T7" fmla="*/ 19 h 29"/>
                <a:gd name="T8" fmla="*/ 4 w 55"/>
                <a:gd name="T9" fmla="*/ 0 h 29"/>
              </a:gdLst>
              <a:ahLst/>
              <a:cxnLst>
                <a:cxn ang="0">
                  <a:pos x="T0" y="T1"/>
                </a:cxn>
                <a:cxn ang="0">
                  <a:pos x="T2" y="T3"/>
                </a:cxn>
                <a:cxn ang="0">
                  <a:pos x="T4" y="T5"/>
                </a:cxn>
                <a:cxn ang="0">
                  <a:pos x="T6" y="T7"/>
                </a:cxn>
                <a:cxn ang="0">
                  <a:pos x="T8" y="T9"/>
                </a:cxn>
              </a:cxnLst>
              <a:rect l="0" t="0" r="r" b="b"/>
              <a:pathLst>
                <a:path w="55" h="29">
                  <a:moveTo>
                    <a:pt x="4" y="0"/>
                  </a:moveTo>
                  <a:lnTo>
                    <a:pt x="0" y="9"/>
                  </a:lnTo>
                  <a:lnTo>
                    <a:pt x="50" y="28"/>
                  </a:lnTo>
                  <a:lnTo>
                    <a:pt x="55" y="19"/>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26" name="Freeform 225"/>
            <p:cNvSpPr>
              <a:spLocks/>
            </p:cNvSpPr>
            <p:nvPr/>
          </p:nvSpPr>
          <p:spPr bwMode="auto">
            <a:xfrm>
              <a:off x="8100" y="773"/>
              <a:ext cx="67" cy="132"/>
            </a:xfrm>
            <a:custGeom>
              <a:avLst/>
              <a:gdLst>
                <a:gd name="T0" fmla="*/ 60 w 67"/>
                <a:gd name="T1" fmla="*/ 0 h 132"/>
                <a:gd name="T2" fmla="*/ 0 w 67"/>
                <a:gd name="T3" fmla="*/ 127 h 132"/>
                <a:gd name="T4" fmla="*/ 9 w 67"/>
                <a:gd name="T5" fmla="*/ 132 h 132"/>
                <a:gd name="T6" fmla="*/ 67 w 67"/>
                <a:gd name="T7" fmla="*/ 9 h 132"/>
                <a:gd name="T8" fmla="*/ 67 w 67"/>
                <a:gd name="T9" fmla="*/ 4 h 132"/>
                <a:gd name="T10" fmla="*/ 60 w 67"/>
                <a:gd name="T11" fmla="*/ 0 h 132"/>
              </a:gdLst>
              <a:ahLst/>
              <a:cxnLst>
                <a:cxn ang="0">
                  <a:pos x="T0" y="T1"/>
                </a:cxn>
                <a:cxn ang="0">
                  <a:pos x="T2" y="T3"/>
                </a:cxn>
                <a:cxn ang="0">
                  <a:pos x="T4" y="T5"/>
                </a:cxn>
                <a:cxn ang="0">
                  <a:pos x="T6" y="T7"/>
                </a:cxn>
                <a:cxn ang="0">
                  <a:pos x="T8" y="T9"/>
                </a:cxn>
                <a:cxn ang="0">
                  <a:pos x="T10" y="T11"/>
                </a:cxn>
              </a:cxnLst>
              <a:rect l="0" t="0" r="r" b="b"/>
              <a:pathLst>
                <a:path w="67" h="132">
                  <a:moveTo>
                    <a:pt x="60" y="0"/>
                  </a:moveTo>
                  <a:lnTo>
                    <a:pt x="0" y="127"/>
                  </a:lnTo>
                  <a:lnTo>
                    <a:pt x="9" y="132"/>
                  </a:lnTo>
                  <a:lnTo>
                    <a:pt x="67" y="9"/>
                  </a:lnTo>
                  <a:lnTo>
                    <a:pt x="67" y="4"/>
                  </a:lnTo>
                  <a:lnTo>
                    <a:pt x="60"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27" name="Freeform 226"/>
            <p:cNvSpPr>
              <a:spLocks/>
            </p:cNvSpPr>
            <p:nvPr/>
          </p:nvSpPr>
          <p:spPr bwMode="auto">
            <a:xfrm>
              <a:off x="8124" y="778"/>
              <a:ext cx="43" cy="118"/>
            </a:xfrm>
            <a:custGeom>
              <a:avLst/>
              <a:gdLst>
                <a:gd name="T0" fmla="*/ 33 w 43"/>
                <a:gd name="T1" fmla="*/ 0 h 118"/>
                <a:gd name="T2" fmla="*/ 0 w 43"/>
                <a:gd name="T3" fmla="*/ 115 h 118"/>
                <a:gd name="T4" fmla="*/ 0 w 43"/>
                <a:gd name="T5" fmla="*/ 117 h 118"/>
                <a:gd name="T6" fmla="*/ 4 w 43"/>
                <a:gd name="T7" fmla="*/ 117 h 118"/>
                <a:gd name="T8" fmla="*/ 9 w 43"/>
                <a:gd name="T9" fmla="*/ 115 h 118"/>
                <a:gd name="T10" fmla="*/ 43 w 43"/>
                <a:gd name="T11" fmla="*/ 4 h 118"/>
                <a:gd name="T12" fmla="*/ 33 w 43"/>
                <a:gd name="T13" fmla="*/ 0 h 118"/>
              </a:gdLst>
              <a:ahLst/>
              <a:cxnLst>
                <a:cxn ang="0">
                  <a:pos x="T0" y="T1"/>
                </a:cxn>
                <a:cxn ang="0">
                  <a:pos x="T2" y="T3"/>
                </a:cxn>
                <a:cxn ang="0">
                  <a:pos x="T4" y="T5"/>
                </a:cxn>
                <a:cxn ang="0">
                  <a:pos x="T6" y="T7"/>
                </a:cxn>
                <a:cxn ang="0">
                  <a:pos x="T8" y="T9"/>
                </a:cxn>
                <a:cxn ang="0">
                  <a:pos x="T10" y="T11"/>
                </a:cxn>
                <a:cxn ang="0">
                  <a:pos x="T12" y="T13"/>
                </a:cxn>
              </a:cxnLst>
              <a:rect l="0" t="0" r="r" b="b"/>
              <a:pathLst>
                <a:path w="43" h="118">
                  <a:moveTo>
                    <a:pt x="33" y="0"/>
                  </a:moveTo>
                  <a:lnTo>
                    <a:pt x="0" y="115"/>
                  </a:lnTo>
                  <a:lnTo>
                    <a:pt x="0" y="117"/>
                  </a:lnTo>
                  <a:lnTo>
                    <a:pt x="4" y="117"/>
                  </a:lnTo>
                  <a:lnTo>
                    <a:pt x="9" y="115"/>
                  </a:lnTo>
                  <a:lnTo>
                    <a:pt x="43" y="4"/>
                  </a:lnTo>
                  <a:lnTo>
                    <a:pt x="33"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28" name="Freeform 227"/>
            <p:cNvSpPr>
              <a:spLocks/>
            </p:cNvSpPr>
            <p:nvPr/>
          </p:nvSpPr>
          <p:spPr bwMode="auto">
            <a:xfrm>
              <a:off x="8129" y="886"/>
              <a:ext cx="50" cy="20"/>
            </a:xfrm>
            <a:custGeom>
              <a:avLst/>
              <a:gdLst>
                <a:gd name="T0" fmla="*/ 50 w 50"/>
                <a:gd name="T1" fmla="*/ 0 h 20"/>
                <a:gd name="T2" fmla="*/ 0 w 50"/>
                <a:gd name="T3" fmla="*/ 0 h 20"/>
                <a:gd name="T4" fmla="*/ 0 w 50"/>
                <a:gd name="T5" fmla="*/ 9 h 20"/>
                <a:gd name="T6" fmla="*/ 45 w 50"/>
                <a:gd name="T7" fmla="*/ 9 h 20"/>
                <a:gd name="T8" fmla="*/ 50 w 50"/>
                <a:gd name="T9" fmla="*/ 7 h 20"/>
                <a:gd name="T10" fmla="*/ 50 w 50"/>
                <a:gd name="T11" fmla="*/ 0 h 20"/>
              </a:gdLst>
              <a:ahLst/>
              <a:cxnLst>
                <a:cxn ang="0">
                  <a:pos x="T0" y="T1"/>
                </a:cxn>
                <a:cxn ang="0">
                  <a:pos x="T2" y="T3"/>
                </a:cxn>
                <a:cxn ang="0">
                  <a:pos x="T4" y="T5"/>
                </a:cxn>
                <a:cxn ang="0">
                  <a:pos x="T6" y="T7"/>
                </a:cxn>
                <a:cxn ang="0">
                  <a:pos x="T8" y="T9"/>
                </a:cxn>
                <a:cxn ang="0">
                  <a:pos x="T10" y="T11"/>
                </a:cxn>
              </a:cxnLst>
              <a:rect l="0" t="0" r="r" b="b"/>
              <a:pathLst>
                <a:path w="50" h="20">
                  <a:moveTo>
                    <a:pt x="50" y="0"/>
                  </a:moveTo>
                  <a:lnTo>
                    <a:pt x="0" y="0"/>
                  </a:lnTo>
                  <a:lnTo>
                    <a:pt x="0" y="9"/>
                  </a:lnTo>
                  <a:lnTo>
                    <a:pt x="45" y="9"/>
                  </a:lnTo>
                  <a:lnTo>
                    <a:pt x="50" y="7"/>
                  </a:lnTo>
                  <a:lnTo>
                    <a:pt x="50"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29" name="Freeform 228"/>
            <p:cNvSpPr>
              <a:spLocks/>
            </p:cNvSpPr>
            <p:nvPr/>
          </p:nvSpPr>
          <p:spPr bwMode="auto">
            <a:xfrm>
              <a:off x="8107" y="886"/>
              <a:ext cx="67" cy="24"/>
            </a:xfrm>
            <a:custGeom>
              <a:avLst/>
              <a:gdLst>
                <a:gd name="T0" fmla="*/ 67 w 67"/>
                <a:gd name="T1" fmla="*/ 0 h 24"/>
                <a:gd name="T2" fmla="*/ 7 w 67"/>
                <a:gd name="T3" fmla="*/ 14 h 24"/>
                <a:gd name="T4" fmla="*/ 4 w 67"/>
                <a:gd name="T5" fmla="*/ 14 h 24"/>
                <a:gd name="T6" fmla="*/ 0 w 67"/>
                <a:gd name="T7" fmla="*/ 19 h 24"/>
                <a:gd name="T8" fmla="*/ 4 w 67"/>
                <a:gd name="T9" fmla="*/ 23 h 24"/>
                <a:gd name="T10" fmla="*/ 67 w 67"/>
                <a:gd name="T11" fmla="*/ 9 h 24"/>
                <a:gd name="T12" fmla="*/ 67 w 67"/>
                <a:gd name="T13" fmla="*/ 0 h 24"/>
              </a:gdLst>
              <a:ahLst/>
              <a:cxnLst>
                <a:cxn ang="0">
                  <a:pos x="T0" y="T1"/>
                </a:cxn>
                <a:cxn ang="0">
                  <a:pos x="T2" y="T3"/>
                </a:cxn>
                <a:cxn ang="0">
                  <a:pos x="T4" y="T5"/>
                </a:cxn>
                <a:cxn ang="0">
                  <a:pos x="T6" y="T7"/>
                </a:cxn>
                <a:cxn ang="0">
                  <a:pos x="T8" y="T9"/>
                </a:cxn>
                <a:cxn ang="0">
                  <a:pos x="T10" y="T11"/>
                </a:cxn>
                <a:cxn ang="0">
                  <a:pos x="T12" y="T13"/>
                </a:cxn>
              </a:cxnLst>
              <a:rect l="0" t="0" r="r" b="b"/>
              <a:pathLst>
                <a:path w="67" h="24">
                  <a:moveTo>
                    <a:pt x="67" y="0"/>
                  </a:moveTo>
                  <a:lnTo>
                    <a:pt x="7" y="14"/>
                  </a:lnTo>
                  <a:lnTo>
                    <a:pt x="4" y="14"/>
                  </a:lnTo>
                  <a:lnTo>
                    <a:pt x="0" y="19"/>
                  </a:lnTo>
                  <a:lnTo>
                    <a:pt x="4" y="23"/>
                  </a:lnTo>
                  <a:lnTo>
                    <a:pt x="67" y="9"/>
                  </a:lnTo>
                  <a:lnTo>
                    <a:pt x="6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30" name="Freeform 229"/>
            <p:cNvSpPr>
              <a:spLocks/>
            </p:cNvSpPr>
            <p:nvPr/>
          </p:nvSpPr>
          <p:spPr bwMode="auto">
            <a:xfrm>
              <a:off x="8112" y="850"/>
              <a:ext cx="69" cy="60"/>
            </a:xfrm>
            <a:custGeom>
              <a:avLst/>
              <a:gdLst>
                <a:gd name="T0" fmla="*/ 64 w 69"/>
                <a:gd name="T1" fmla="*/ 0 h 60"/>
                <a:gd name="T2" fmla="*/ 60 w 69"/>
                <a:gd name="T3" fmla="*/ 2 h 60"/>
                <a:gd name="T4" fmla="*/ 0 w 69"/>
                <a:gd name="T5" fmla="*/ 50 h 60"/>
                <a:gd name="T6" fmla="*/ 4 w 69"/>
                <a:gd name="T7" fmla="*/ 60 h 60"/>
                <a:gd name="T8" fmla="*/ 69 w 69"/>
                <a:gd name="T9" fmla="*/ 7 h 60"/>
                <a:gd name="T10" fmla="*/ 64 w 69"/>
                <a:gd name="T11" fmla="*/ 0 h 60"/>
              </a:gdLst>
              <a:ahLst/>
              <a:cxnLst>
                <a:cxn ang="0">
                  <a:pos x="T0" y="T1"/>
                </a:cxn>
                <a:cxn ang="0">
                  <a:pos x="T2" y="T3"/>
                </a:cxn>
                <a:cxn ang="0">
                  <a:pos x="T4" y="T5"/>
                </a:cxn>
                <a:cxn ang="0">
                  <a:pos x="T6" y="T7"/>
                </a:cxn>
                <a:cxn ang="0">
                  <a:pos x="T8" y="T9"/>
                </a:cxn>
                <a:cxn ang="0">
                  <a:pos x="T10" y="T11"/>
                </a:cxn>
              </a:cxnLst>
              <a:rect l="0" t="0" r="r" b="b"/>
              <a:pathLst>
                <a:path w="69" h="60">
                  <a:moveTo>
                    <a:pt x="64" y="0"/>
                  </a:moveTo>
                  <a:lnTo>
                    <a:pt x="60" y="2"/>
                  </a:lnTo>
                  <a:lnTo>
                    <a:pt x="0" y="50"/>
                  </a:lnTo>
                  <a:lnTo>
                    <a:pt x="4" y="60"/>
                  </a:lnTo>
                  <a:lnTo>
                    <a:pt x="69" y="7"/>
                  </a:lnTo>
                  <a:lnTo>
                    <a:pt x="6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31" name="Freeform 230"/>
            <p:cNvSpPr>
              <a:spLocks/>
            </p:cNvSpPr>
            <p:nvPr/>
          </p:nvSpPr>
          <p:spPr bwMode="auto">
            <a:xfrm>
              <a:off x="8095" y="853"/>
              <a:ext cx="82" cy="52"/>
            </a:xfrm>
            <a:custGeom>
              <a:avLst/>
              <a:gdLst>
                <a:gd name="T0" fmla="*/ 76 w 82"/>
                <a:gd name="T1" fmla="*/ 0 h 52"/>
                <a:gd name="T2" fmla="*/ 2 w 82"/>
                <a:gd name="T3" fmla="*/ 40 h 52"/>
                <a:gd name="T4" fmla="*/ 0 w 82"/>
                <a:gd name="T5" fmla="*/ 45 h 52"/>
                <a:gd name="T6" fmla="*/ 0 w 82"/>
                <a:gd name="T7" fmla="*/ 50 h 52"/>
                <a:gd name="T8" fmla="*/ 2 w 82"/>
                <a:gd name="T9" fmla="*/ 52 h 52"/>
                <a:gd name="T10" fmla="*/ 81 w 82"/>
                <a:gd name="T11" fmla="*/ 9 h 52"/>
                <a:gd name="T12" fmla="*/ 76 w 82"/>
                <a:gd name="T13" fmla="*/ 0 h 52"/>
              </a:gdLst>
              <a:ahLst/>
              <a:cxnLst>
                <a:cxn ang="0">
                  <a:pos x="T0" y="T1"/>
                </a:cxn>
                <a:cxn ang="0">
                  <a:pos x="T2" y="T3"/>
                </a:cxn>
                <a:cxn ang="0">
                  <a:pos x="T4" y="T5"/>
                </a:cxn>
                <a:cxn ang="0">
                  <a:pos x="T6" y="T7"/>
                </a:cxn>
                <a:cxn ang="0">
                  <a:pos x="T8" y="T9"/>
                </a:cxn>
                <a:cxn ang="0">
                  <a:pos x="T10" y="T11"/>
                </a:cxn>
                <a:cxn ang="0">
                  <a:pos x="T12" y="T13"/>
                </a:cxn>
              </a:cxnLst>
              <a:rect l="0" t="0" r="r" b="b"/>
              <a:pathLst>
                <a:path w="82" h="52">
                  <a:moveTo>
                    <a:pt x="76" y="0"/>
                  </a:moveTo>
                  <a:lnTo>
                    <a:pt x="2" y="40"/>
                  </a:lnTo>
                  <a:lnTo>
                    <a:pt x="0" y="45"/>
                  </a:lnTo>
                  <a:lnTo>
                    <a:pt x="0" y="50"/>
                  </a:lnTo>
                  <a:lnTo>
                    <a:pt x="2" y="52"/>
                  </a:lnTo>
                  <a:lnTo>
                    <a:pt x="81" y="9"/>
                  </a:lnTo>
                  <a:lnTo>
                    <a:pt x="76"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32" name="Freeform 231"/>
            <p:cNvSpPr>
              <a:spLocks/>
            </p:cNvSpPr>
            <p:nvPr/>
          </p:nvSpPr>
          <p:spPr bwMode="auto">
            <a:xfrm>
              <a:off x="8095" y="819"/>
              <a:ext cx="20" cy="79"/>
            </a:xfrm>
            <a:custGeom>
              <a:avLst/>
              <a:gdLst>
                <a:gd name="T0" fmla="*/ 16 w 20"/>
                <a:gd name="T1" fmla="*/ 0 h 79"/>
                <a:gd name="T2" fmla="*/ 7 w 20"/>
                <a:gd name="T3" fmla="*/ 0 h 79"/>
                <a:gd name="T4" fmla="*/ 0 w 20"/>
                <a:gd name="T5" fmla="*/ 79 h 79"/>
                <a:gd name="T6" fmla="*/ 9 w 20"/>
                <a:gd name="T7" fmla="*/ 79 h 79"/>
                <a:gd name="T8" fmla="*/ 16 w 20"/>
                <a:gd name="T9" fmla="*/ 4 h 79"/>
                <a:gd name="T10" fmla="*/ 16 w 20"/>
                <a:gd name="T11" fmla="*/ 0 h 79"/>
              </a:gdLst>
              <a:ahLst/>
              <a:cxnLst>
                <a:cxn ang="0">
                  <a:pos x="T0" y="T1"/>
                </a:cxn>
                <a:cxn ang="0">
                  <a:pos x="T2" y="T3"/>
                </a:cxn>
                <a:cxn ang="0">
                  <a:pos x="T4" y="T5"/>
                </a:cxn>
                <a:cxn ang="0">
                  <a:pos x="T6" y="T7"/>
                </a:cxn>
                <a:cxn ang="0">
                  <a:pos x="T8" y="T9"/>
                </a:cxn>
                <a:cxn ang="0">
                  <a:pos x="T10" y="T11"/>
                </a:cxn>
              </a:cxnLst>
              <a:rect l="0" t="0" r="r" b="b"/>
              <a:pathLst>
                <a:path w="20" h="79">
                  <a:moveTo>
                    <a:pt x="16" y="0"/>
                  </a:moveTo>
                  <a:lnTo>
                    <a:pt x="7" y="0"/>
                  </a:lnTo>
                  <a:lnTo>
                    <a:pt x="0" y="79"/>
                  </a:lnTo>
                  <a:lnTo>
                    <a:pt x="9" y="79"/>
                  </a:lnTo>
                  <a:lnTo>
                    <a:pt x="16" y="4"/>
                  </a:lnTo>
                  <a:lnTo>
                    <a:pt x="16"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33" name="Freeform 232"/>
            <p:cNvSpPr>
              <a:spLocks/>
            </p:cNvSpPr>
            <p:nvPr/>
          </p:nvSpPr>
          <p:spPr bwMode="auto">
            <a:xfrm>
              <a:off x="8102" y="824"/>
              <a:ext cx="20" cy="88"/>
            </a:xfrm>
            <a:custGeom>
              <a:avLst/>
              <a:gdLst>
                <a:gd name="T0" fmla="*/ 9 w 20"/>
                <a:gd name="T1" fmla="*/ 0 h 88"/>
                <a:gd name="T2" fmla="*/ 0 w 20"/>
                <a:gd name="T3" fmla="*/ 0 h 88"/>
                <a:gd name="T4" fmla="*/ 7 w 20"/>
                <a:gd name="T5" fmla="*/ 81 h 88"/>
                <a:gd name="T6" fmla="*/ 7 w 20"/>
                <a:gd name="T7" fmla="*/ 84 h 88"/>
                <a:gd name="T8" fmla="*/ 9 w 20"/>
                <a:gd name="T9" fmla="*/ 88 h 88"/>
                <a:gd name="T10" fmla="*/ 16 w 20"/>
                <a:gd name="T11" fmla="*/ 86 h 88"/>
                <a:gd name="T12" fmla="*/ 9 w 20"/>
                <a:gd name="T13" fmla="*/ 0 h 88"/>
              </a:gdLst>
              <a:ahLst/>
              <a:cxnLst>
                <a:cxn ang="0">
                  <a:pos x="T0" y="T1"/>
                </a:cxn>
                <a:cxn ang="0">
                  <a:pos x="T2" y="T3"/>
                </a:cxn>
                <a:cxn ang="0">
                  <a:pos x="T4" y="T5"/>
                </a:cxn>
                <a:cxn ang="0">
                  <a:pos x="T6" y="T7"/>
                </a:cxn>
                <a:cxn ang="0">
                  <a:pos x="T8" y="T9"/>
                </a:cxn>
                <a:cxn ang="0">
                  <a:pos x="T10" y="T11"/>
                </a:cxn>
                <a:cxn ang="0">
                  <a:pos x="T12" y="T13"/>
                </a:cxn>
              </a:cxnLst>
              <a:rect l="0" t="0" r="r" b="b"/>
              <a:pathLst>
                <a:path w="20" h="88">
                  <a:moveTo>
                    <a:pt x="9" y="0"/>
                  </a:moveTo>
                  <a:lnTo>
                    <a:pt x="0" y="0"/>
                  </a:lnTo>
                  <a:lnTo>
                    <a:pt x="7" y="81"/>
                  </a:lnTo>
                  <a:lnTo>
                    <a:pt x="7" y="84"/>
                  </a:lnTo>
                  <a:lnTo>
                    <a:pt x="9" y="88"/>
                  </a:lnTo>
                  <a:lnTo>
                    <a:pt x="16" y="86"/>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34" name="Freeform 233"/>
            <p:cNvSpPr>
              <a:spLocks/>
            </p:cNvSpPr>
            <p:nvPr/>
          </p:nvSpPr>
          <p:spPr bwMode="auto">
            <a:xfrm>
              <a:off x="8059" y="809"/>
              <a:ext cx="60" cy="99"/>
            </a:xfrm>
            <a:custGeom>
              <a:avLst/>
              <a:gdLst>
                <a:gd name="T0" fmla="*/ 9 w 60"/>
                <a:gd name="T1" fmla="*/ 0 h 99"/>
                <a:gd name="T2" fmla="*/ 0 w 60"/>
                <a:gd name="T3" fmla="*/ 4 h 99"/>
                <a:gd name="T4" fmla="*/ 2 w 60"/>
                <a:gd name="T5" fmla="*/ 9 h 99"/>
                <a:gd name="T6" fmla="*/ 50 w 60"/>
                <a:gd name="T7" fmla="*/ 98 h 99"/>
                <a:gd name="T8" fmla="*/ 60 w 60"/>
                <a:gd name="T9" fmla="*/ 93 h 99"/>
                <a:gd name="T10" fmla="*/ 9 w 60"/>
                <a:gd name="T11" fmla="*/ 0 h 99"/>
              </a:gdLst>
              <a:ahLst/>
              <a:cxnLst>
                <a:cxn ang="0">
                  <a:pos x="T0" y="T1"/>
                </a:cxn>
                <a:cxn ang="0">
                  <a:pos x="T2" y="T3"/>
                </a:cxn>
                <a:cxn ang="0">
                  <a:pos x="T4" y="T5"/>
                </a:cxn>
                <a:cxn ang="0">
                  <a:pos x="T6" y="T7"/>
                </a:cxn>
                <a:cxn ang="0">
                  <a:pos x="T8" y="T9"/>
                </a:cxn>
                <a:cxn ang="0">
                  <a:pos x="T10" y="T11"/>
                </a:cxn>
              </a:cxnLst>
              <a:rect l="0" t="0" r="r" b="b"/>
              <a:pathLst>
                <a:path w="60" h="99">
                  <a:moveTo>
                    <a:pt x="9" y="0"/>
                  </a:moveTo>
                  <a:lnTo>
                    <a:pt x="0" y="4"/>
                  </a:lnTo>
                  <a:lnTo>
                    <a:pt x="2" y="9"/>
                  </a:lnTo>
                  <a:lnTo>
                    <a:pt x="50" y="98"/>
                  </a:lnTo>
                  <a:lnTo>
                    <a:pt x="60" y="93"/>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35" name="Freeform 234"/>
            <p:cNvSpPr>
              <a:spLocks/>
            </p:cNvSpPr>
            <p:nvPr/>
          </p:nvSpPr>
          <p:spPr bwMode="auto">
            <a:xfrm>
              <a:off x="8062" y="814"/>
              <a:ext cx="45" cy="98"/>
            </a:xfrm>
            <a:custGeom>
              <a:avLst/>
              <a:gdLst>
                <a:gd name="T0" fmla="*/ 9 w 45"/>
                <a:gd name="T1" fmla="*/ 0 h 98"/>
                <a:gd name="T2" fmla="*/ 0 w 45"/>
                <a:gd name="T3" fmla="*/ 4 h 98"/>
                <a:gd name="T4" fmla="*/ 33 w 45"/>
                <a:gd name="T5" fmla="*/ 93 h 98"/>
                <a:gd name="T6" fmla="*/ 38 w 45"/>
                <a:gd name="T7" fmla="*/ 98 h 98"/>
                <a:gd name="T8" fmla="*/ 45 w 45"/>
                <a:gd name="T9" fmla="*/ 93 h 98"/>
                <a:gd name="T10" fmla="*/ 9 w 45"/>
                <a:gd name="T11" fmla="*/ 0 h 98"/>
              </a:gdLst>
              <a:ahLst/>
              <a:cxnLst>
                <a:cxn ang="0">
                  <a:pos x="T0" y="T1"/>
                </a:cxn>
                <a:cxn ang="0">
                  <a:pos x="T2" y="T3"/>
                </a:cxn>
                <a:cxn ang="0">
                  <a:pos x="T4" y="T5"/>
                </a:cxn>
                <a:cxn ang="0">
                  <a:pos x="T6" y="T7"/>
                </a:cxn>
                <a:cxn ang="0">
                  <a:pos x="T8" y="T9"/>
                </a:cxn>
                <a:cxn ang="0">
                  <a:pos x="T10" y="T11"/>
                </a:cxn>
              </a:cxnLst>
              <a:rect l="0" t="0" r="r" b="b"/>
              <a:pathLst>
                <a:path w="45" h="98">
                  <a:moveTo>
                    <a:pt x="9" y="0"/>
                  </a:moveTo>
                  <a:lnTo>
                    <a:pt x="0" y="4"/>
                  </a:lnTo>
                  <a:lnTo>
                    <a:pt x="33" y="93"/>
                  </a:lnTo>
                  <a:lnTo>
                    <a:pt x="38" y="98"/>
                  </a:lnTo>
                  <a:lnTo>
                    <a:pt x="45" y="93"/>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36" name="Freeform 235"/>
            <p:cNvSpPr>
              <a:spLocks/>
            </p:cNvSpPr>
            <p:nvPr/>
          </p:nvSpPr>
          <p:spPr bwMode="auto">
            <a:xfrm>
              <a:off x="8052" y="850"/>
              <a:ext cx="53" cy="58"/>
            </a:xfrm>
            <a:custGeom>
              <a:avLst/>
              <a:gdLst>
                <a:gd name="T0" fmla="*/ 7 w 53"/>
                <a:gd name="T1" fmla="*/ 0 h 58"/>
                <a:gd name="T2" fmla="*/ 0 w 53"/>
                <a:gd name="T3" fmla="*/ 7 h 58"/>
                <a:gd name="T4" fmla="*/ 2 w 53"/>
                <a:gd name="T5" fmla="*/ 9 h 58"/>
                <a:gd name="T6" fmla="*/ 43 w 53"/>
                <a:gd name="T7" fmla="*/ 57 h 58"/>
                <a:gd name="T8" fmla="*/ 52 w 53"/>
                <a:gd name="T9" fmla="*/ 52 h 58"/>
                <a:gd name="T10" fmla="*/ 7 w 53"/>
                <a:gd name="T11" fmla="*/ 0 h 58"/>
              </a:gdLst>
              <a:ahLst/>
              <a:cxnLst>
                <a:cxn ang="0">
                  <a:pos x="T0" y="T1"/>
                </a:cxn>
                <a:cxn ang="0">
                  <a:pos x="T2" y="T3"/>
                </a:cxn>
                <a:cxn ang="0">
                  <a:pos x="T4" y="T5"/>
                </a:cxn>
                <a:cxn ang="0">
                  <a:pos x="T6" y="T7"/>
                </a:cxn>
                <a:cxn ang="0">
                  <a:pos x="T8" y="T9"/>
                </a:cxn>
                <a:cxn ang="0">
                  <a:pos x="T10" y="T11"/>
                </a:cxn>
              </a:cxnLst>
              <a:rect l="0" t="0" r="r" b="b"/>
              <a:pathLst>
                <a:path w="53" h="58">
                  <a:moveTo>
                    <a:pt x="7" y="0"/>
                  </a:moveTo>
                  <a:lnTo>
                    <a:pt x="0" y="7"/>
                  </a:lnTo>
                  <a:lnTo>
                    <a:pt x="2" y="9"/>
                  </a:lnTo>
                  <a:lnTo>
                    <a:pt x="43" y="57"/>
                  </a:lnTo>
                  <a:lnTo>
                    <a:pt x="52" y="52"/>
                  </a:lnTo>
                  <a:lnTo>
                    <a:pt x="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37" name="Freeform 236"/>
            <p:cNvSpPr>
              <a:spLocks/>
            </p:cNvSpPr>
            <p:nvPr/>
          </p:nvSpPr>
          <p:spPr bwMode="auto">
            <a:xfrm>
              <a:off x="8054" y="855"/>
              <a:ext cx="48" cy="58"/>
            </a:xfrm>
            <a:custGeom>
              <a:avLst/>
              <a:gdLst>
                <a:gd name="T0" fmla="*/ 9 w 48"/>
                <a:gd name="T1" fmla="*/ 0 h 58"/>
                <a:gd name="T2" fmla="*/ 0 w 48"/>
                <a:gd name="T3" fmla="*/ 4 h 58"/>
                <a:gd name="T4" fmla="*/ 35 w 48"/>
                <a:gd name="T5" fmla="*/ 52 h 58"/>
                <a:gd name="T6" fmla="*/ 38 w 48"/>
                <a:gd name="T7" fmla="*/ 55 h 58"/>
                <a:gd name="T8" fmla="*/ 43 w 48"/>
                <a:gd name="T9" fmla="*/ 57 h 58"/>
                <a:gd name="T10" fmla="*/ 47 w 48"/>
                <a:gd name="T11" fmla="*/ 50 h 58"/>
                <a:gd name="T12" fmla="*/ 9 w 48"/>
                <a:gd name="T13" fmla="*/ 0 h 58"/>
              </a:gdLst>
              <a:ahLst/>
              <a:cxnLst>
                <a:cxn ang="0">
                  <a:pos x="T0" y="T1"/>
                </a:cxn>
                <a:cxn ang="0">
                  <a:pos x="T2" y="T3"/>
                </a:cxn>
                <a:cxn ang="0">
                  <a:pos x="T4" y="T5"/>
                </a:cxn>
                <a:cxn ang="0">
                  <a:pos x="T6" y="T7"/>
                </a:cxn>
                <a:cxn ang="0">
                  <a:pos x="T8" y="T9"/>
                </a:cxn>
                <a:cxn ang="0">
                  <a:pos x="T10" y="T11"/>
                </a:cxn>
                <a:cxn ang="0">
                  <a:pos x="T12" y="T13"/>
                </a:cxn>
              </a:cxnLst>
              <a:rect l="0" t="0" r="r" b="b"/>
              <a:pathLst>
                <a:path w="48" h="58">
                  <a:moveTo>
                    <a:pt x="9" y="0"/>
                  </a:moveTo>
                  <a:lnTo>
                    <a:pt x="0" y="4"/>
                  </a:lnTo>
                  <a:lnTo>
                    <a:pt x="35" y="52"/>
                  </a:lnTo>
                  <a:lnTo>
                    <a:pt x="38" y="55"/>
                  </a:lnTo>
                  <a:lnTo>
                    <a:pt x="43" y="57"/>
                  </a:lnTo>
                  <a:lnTo>
                    <a:pt x="47" y="50"/>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38" name="Freeform 237"/>
            <p:cNvSpPr>
              <a:spLocks/>
            </p:cNvSpPr>
            <p:nvPr/>
          </p:nvSpPr>
          <p:spPr bwMode="auto">
            <a:xfrm>
              <a:off x="8018" y="857"/>
              <a:ext cx="80" cy="53"/>
            </a:xfrm>
            <a:custGeom>
              <a:avLst/>
              <a:gdLst>
                <a:gd name="T0" fmla="*/ 4 w 80"/>
                <a:gd name="T1" fmla="*/ 0 h 53"/>
                <a:gd name="T2" fmla="*/ 0 w 80"/>
                <a:gd name="T3" fmla="*/ 7 h 53"/>
                <a:gd name="T4" fmla="*/ 4 w 80"/>
                <a:gd name="T5" fmla="*/ 12 h 53"/>
                <a:gd name="T6" fmla="*/ 74 w 80"/>
                <a:gd name="T7" fmla="*/ 52 h 53"/>
                <a:gd name="T8" fmla="*/ 79 w 80"/>
                <a:gd name="T9" fmla="*/ 43 h 53"/>
                <a:gd name="T10" fmla="*/ 4 w 80"/>
                <a:gd name="T11" fmla="*/ 0 h 53"/>
              </a:gdLst>
              <a:ahLst/>
              <a:cxnLst>
                <a:cxn ang="0">
                  <a:pos x="T0" y="T1"/>
                </a:cxn>
                <a:cxn ang="0">
                  <a:pos x="T2" y="T3"/>
                </a:cxn>
                <a:cxn ang="0">
                  <a:pos x="T4" y="T5"/>
                </a:cxn>
                <a:cxn ang="0">
                  <a:pos x="T6" y="T7"/>
                </a:cxn>
                <a:cxn ang="0">
                  <a:pos x="T8" y="T9"/>
                </a:cxn>
                <a:cxn ang="0">
                  <a:pos x="T10" y="T11"/>
                </a:cxn>
              </a:cxnLst>
              <a:rect l="0" t="0" r="r" b="b"/>
              <a:pathLst>
                <a:path w="80" h="53">
                  <a:moveTo>
                    <a:pt x="4" y="0"/>
                  </a:moveTo>
                  <a:lnTo>
                    <a:pt x="0" y="7"/>
                  </a:lnTo>
                  <a:lnTo>
                    <a:pt x="4" y="12"/>
                  </a:lnTo>
                  <a:lnTo>
                    <a:pt x="74" y="52"/>
                  </a:lnTo>
                  <a:lnTo>
                    <a:pt x="79" y="43"/>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39" name="Freeform 238"/>
            <p:cNvSpPr>
              <a:spLocks/>
            </p:cNvSpPr>
            <p:nvPr/>
          </p:nvSpPr>
          <p:spPr bwMode="auto">
            <a:xfrm>
              <a:off x="8023" y="860"/>
              <a:ext cx="58" cy="43"/>
            </a:xfrm>
            <a:custGeom>
              <a:avLst/>
              <a:gdLst>
                <a:gd name="T0" fmla="*/ 4 w 58"/>
                <a:gd name="T1" fmla="*/ 0 h 43"/>
                <a:gd name="T2" fmla="*/ 0 w 58"/>
                <a:gd name="T3" fmla="*/ 9 h 43"/>
                <a:gd name="T4" fmla="*/ 47 w 58"/>
                <a:gd name="T5" fmla="*/ 43 h 43"/>
                <a:gd name="T6" fmla="*/ 55 w 58"/>
                <a:gd name="T7" fmla="*/ 43 h 43"/>
                <a:gd name="T8" fmla="*/ 57 w 58"/>
                <a:gd name="T9" fmla="*/ 38 h 43"/>
                <a:gd name="T10" fmla="*/ 4 w 58"/>
                <a:gd name="T11" fmla="*/ 0 h 43"/>
              </a:gdLst>
              <a:ahLst/>
              <a:cxnLst>
                <a:cxn ang="0">
                  <a:pos x="T0" y="T1"/>
                </a:cxn>
                <a:cxn ang="0">
                  <a:pos x="T2" y="T3"/>
                </a:cxn>
                <a:cxn ang="0">
                  <a:pos x="T4" y="T5"/>
                </a:cxn>
                <a:cxn ang="0">
                  <a:pos x="T6" y="T7"/>
                </a:cxn>
                <a:cxn ang="0">
                  <a:pos x="T8" y="T9"/>
                </a:cxn>
                <a:cxn ang="0">
                  <a:pos x="T10" y="T11"/>
                </a:cxn>
              </a:cxnLst>
              <a:rect l="0" t="0" r="r" b="b"/>
              <a:pathLst>
                <a:path w="58" h="43">
                  <a:moveTo>
                    <a:pt x="4" y="0"/>
                  </a:moveTo>
                  <a:lnTo>
                    <a:pt x="0" y="9"/>
                  </a:lnTo>
                  <a:lnTo>
                    <a:pt x="47" y="43"/>
                  </a:lnTo>
                  <a:lnTo>
                    <a:pt x="55" y="43"/>
                  </a:lnTo>
                  <a:lnTo>
                    <a:pt x="57" y="38"/>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40" name="Freeform 239"/>
            <p:cNvSpPr>
              <a:spLocks/>
            </p:cNvSpPr>
            <p:nvPr/>
          </p:nvSpPr>
          <p:spPr bwMode="auto">
            <a:xfrm>
              <a:off x="7999" y="879"/>
              <a:ext cx="75" cy="24"/>
            </a:xfrm>
            <a:custGeom>
              <a:avLst/>
              <a:gdLst>
                <a:gd name="T0" fmla="*/ 2 w 75"/>
                <a:gd name="T1" fmla="*/ 0 h 24"/>
                <a:gd name="T2" fmla="*/ 0 w 75"/>
                <a:gd name="T3" fmla="*/ 7 h 24"/>
                <a:gd name="T4" fmla="*/ 4 w 75"/>
                <a:gd name="T5" fmla="*/ 9 h 24"/>
                <a:gd name="T6" fmla="*/ 7 w 75"/>
                <a:gd name="T7" fmla="*/ 9 h 24"/>
                <a:gd name="T8" fmla="*/ 74 w 75"/>
                <a:gd name="T9" fmla="*/ 23 h 24"/>
                <a:gd name="T10" fmla="*/ 74 w 75"/>
                <a:gd name="T11" fmla="*/ 14 h 24"/>
                <a:gd name="T12" fmla="*/ 2 w 75"/>
                <a:gd name="T13" fmla="*/ 0 h 24"/>
              </a:gdLst>
              <a:ahLst/>
              <a:cxnLst>
                <a:cxn ang="0">
                  <a:pos x="T0" y="T1"/>
                </a:cxn>
                <a:cxn ang="0">
                  <a:pos x="T2" y="T3"/>
                </a:cxn>
                <a:cxn ang="0">
                  <a:pos x="T4" y="T5"/>
                </a:cxn>
                <a:cxn ang="0">
                  <a:pos x="T6" y="T7"/>
                </a:cxn>
                <a:cxn ang="0">
                  <a:pos x="T8" y="T9"/>
                </a:cxn>
                <a:cxn ang="0">
                  <a:pos x="T10" y="T11"/>
                </a:cxn>
                <a:cxn ang="0">
                  <a:pos x="T12" y="T13"/>
                </a:cxn>
              </a:cxnLst>
              <a:rect l="0" t="0" r="r" b="b"/>
              <a:pathLst>
                <a:path w="75" h="24">
                  <a:moveTo>
                    <a:pt x="2" y="0"/>
                  </a:moveTo>
                  <a:lnTo>
                    <a:pt x="0" y="7"/>
                  </a:lnTo>
                  <a:lnTo>
                    <a:pt x="4" y="9"/>
                  </a:lnTo>
                  <a:lnTo>
                    <a:pt x="7" y="9"/>
                  </a:lnTo>
                  <a:lnTo>
                    <a:pt x="74" y="23"/>
                  </a:lnTo>
                  <a:lnTo>
                    <a:pt x="74" y="14"/>
                  </a:lnTo>
                  <a:lnTo>
                    <a:pt x="2"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41" name="Freeform 240"/>
            <p:cNvSpPr>
              <a:spLocks/>
            </p:cNvSpPr>
            <p:nvPr/>
          </p:nvSpPr>
          <p:spPr bwMode="auto">
            <a:xfrm>
              <a:off x="8004" y="879"/>
              <a:ext cx="62" cy="34"/>
            </a:xfrm>
            <a:custGeom>
              <a:avLst/>
              <a:gdLst>
                <a:gd name="T0" fmla="*/ 4 w 62"/>
                <a:gd name="T1" fmla="*/ 0 h 34"/>
                <a:gd name="T2" fmla="*/ 0 w 62"/>
                <a:gd name="T3" fmla="*/ 9 h 34"/>
                <a:gd name="T4" fmla="*/ 57 w 62"/>
                <a:gd name="T5" fmla="*/ 33 h 34"/>
                <a:gd name="T6" fmla="*/ 62 w 62"/>
                <a:gd name="T7" fmla="*/ 23 h 34"/>
                <a:gd name="T8" fmla="*/ 4 w 62"/>
                <a:gd name="T9" fmla="*/ 0 h 34"/>
              </a:gdLst>
              <a:ahLst/>
              <a:cxnLst>
                <a:cxn ang="0">
                  <a:pos x="T0" y="T1"/>
                </a:cxn>
                <a:cxn ang="0">
                  <a:pos x="T2" y="T3"/>
                </a:cxn>
                <a:cxn ang="0">
                  <a:pos x="T4" y="T5"/>
                </a:cxn>
                <a:cxn ang="0">
                  <a:pos x="T6" y="T7"/>
                </a:cxn>
                <a:cxn ang="0">
                  <a:pos x="T8" y="T9"/>
                </a:cxn>
              </a:cxnLst>
              <a:rect l="0" t="0" r="r" b="b"/>
              <a:pathLst>
                <a:path w="62" h="34">
                  <a:moveTo>
                    <a:pt x="4" y="0"/>
                  </a:moveTo>
                  <a:lnTo>
                    <a:pt x="0" y="9"/>
                  </a:lnTo>
                  <a:lnTo>
                    <a:pt x="57" y="33"/>
                  </a:lnTo>
                  <a:lnTo>
                    <a:pt x="62" y="23"/>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42" name="Freeform 241"/>
            <p:cNvSpPr>
              <a:spLocks/>
            </p:cNvSpPr>
            <p:nvPr/>
          </p:nvSpPr>
          <p:spPr bwMode="auto">
            <a:xfrm>
              <a:off x="10" y="101"/>
              <a:ext cx="139" cy="53"/>
            </a:xfrm>
            <a:custGeom>
              <a:avLst/>
              <a:gdLst>
                <a:gd name="T0" fmla="*/ 4 w 139"/>
                <a:gd name="T1" fmla="*/ 0 h 53"/>
                <a:gd name="T2" fmla="*/ 0 w 139"/>
                <a:gd name="T3" fmla="*/ 19 h 53"/>
                <a:gd name="T4" fmla="*/ 134 w 139"/>
                <a:gd name="T5" fmla="*/ 52 h 53"/>
                <a:gd name="T6" fmla="*/ 136 w 139"/>
                <a:gd name="T7" fmla="*/ 52 h 53"/>
                <a:gd name="T8" fmla="*/ 139 w 139"/>
                <a:gd name="T9" fmla="*/ 33 h 53"/>
                <a:gd name="T10" fmla="*/ 4 w 139"/>
                <a:gd name="T11" fmla="*/ 0 h 53"/>
              </a:gdLst>
              <a:ahLst/>
              <a:cxnLst>
                <a:cxn ang="0">
                  <a:pos x="T0" y="T1"/>
                </a:cxn>
                <a:cxn ang="0">
                  <a:pos x="T2" y="T3"/>
                </a:cxn>
                <a:cxn ang="0">
                  <a:pos x="T4" y="T5"/>
                </a:cxn>
                <a:cxn ang="0">
                  <a:pos x="T6" y="T7"/>
                </a:cxn>
                <a:cxn ang="0">
                  <a:pos x="T8" y="T9"/>
                </a:cxn>
                <a:cxn ang="0">
                  <a:pos x="T10" y="T11"/>
                </a:cxn>
              </a:cxnLst>
              <a:rect l="0" t="0" r="r" b="b"/>
              <a:pathLst>
                <a:path w="139" h="53">
                  <a:moveTo>
                    <a:pt x="4" y="0"/>
                  </a:moveTo>
                  <a:lnTo>
                    <a:pt x="0" y="19"/>
                  </a:lnTo>
                  <a:lnTo>
                    <a:pt x="134" y="52"/>
                  </a:lnTo>
                  <a:lnTo>
                    <a:pt x="136" y="52"/>
                  </a:lnTo>
                  <a:lnTo>
                    <a:pt x="139" y="33"/>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43" name="Freeform 242"/>
            <p:cNvSpPr>
              <a:spLocks/>
            </p:cNvSpPr>
            <p:nvPr/>
          </p:nvSpPr>
          <p:spPr bwMode="auto">
            <a:xfrm>
              <a:off x="146" y="135"/>
              <a:ext cx="46" cy="24"/>
            </a:xfrm>
            <a:custGeom>
              <a:avLst/>
              <a:gdLst>
                <a:gd name="T0" fmla="*/ 0 w 46"/>
                <a:gd name="T1" fmla="*/ 0 h 24"/>
                <a:gd name="T2" fmla="*/ 0 w 46"/>
                <a:gd name="T3" fmla="*/ 19 h 24"/>
                <a:gd name="T4" fmla="*/ 45 w 46"/>
                <a:gd name="T5" fmla="*/ 24 h 24"/>
                <a:gd name="T6" fmla="*/ 45 w 46"/>
                <a:gd name="T7" fmla="*/ 4 h 24"/>
                <a:gd name="T8" fmla="*/ 0 w 46"/>
                <a:gd name="T9" fmla="*/ 0 h 24"/>
              </a:gdLst>
              <a:ahLst/>
              <a:cxnLst>
                <a:cxn ang="0">
                  <a:pos x="T0" y="T1"/>
                </a:cxn>
                <a:cxn ang="0">
                  <a:pos x="T2" y="T3"/>
                </a:cxn>
                <a:cxn ang="0">
                  <a:pos x="T4" y="T5"/>
                </a:cxn>
                <a:cxn ang="0">
                  <a:pos x="T6" y="T7"/>
                </a:cxn>
                <a:cxn ang="0">
                  <a:pos x="T8" y="T9"/>
                </a:cxn>
              </a:cxnLst>
              <a:rect l="0" t="0" r="r" b="b"/>
              <a:pathLst>
                <a:path w="46" h="24">
                  <a:moveTo>
                    <a:pt x="0" y="0"/>
                  </a:moveTo>
                  <a:lnTo>
                    <a:pt x="0" y="19"/>
                  </a:lnTo>
                  <a:lnTo>
                    <a:pt x="45" y="24"/>
                  </a:lnTo>
                  <a:lnTo>
                    <a:pt x="45" y="4"/>
                  </a:lnTo>
                  <a:lnTo>
                    <a:pt x="0"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44" name="Freeform 243"/>
            <p:cNvSpPr>
              <a:spLocks/>
            </p:cNvSpPr>
            <p:nvPr/>
          </p:nvSpPr>
          <p:spPr bwMode="auto">
            <a:xfrm>
              <a:off x="192" y="137"/>
              <a:ext cx="125" cy="22"/>
            </a:xfrm>
            <a:custGeom>
              <a:avLst/>
              <a:gdLst>
                <a:gd name="T0" fmla="*/ 124 w 125"/>
                <a:gd name="T1" fmla="*/ 0 h 22"/>
                <a:gd name="T2" fmla="*/ 0 w 125"/>
                <a:gd name="T3" fmla="*/ 2 h 22"/>
                <a:gd name="T4" fmla="*/ 0 w 125"/>
                <a:gd name="T5" fmla="*/ 21 h 22"/>
                <a:gd name="T6" fmla="*/ 124 w 125"/>
                <a:gd name="T7" fmla="*/ 19 h 22"/>
                <a:gd name="T8" fmla="*/ 124 w 125"/>
                <a:gd name="T9" fmla="*/ 0 h 22"/>
              </a:gdLst>
              <a:ahLst/>
              <a:cxnLst>
                <a:cxn ang="0">
                  <a:pos x="T0" y="T1"/>
                </a:cxn>
                <a:cxn ang="0">
                  <a:pos x="T2" y="T3"/>
                </a:cxn>
                <a:cxn ang="0">
                  <a:pos x="T4" y="T5"/>
                </a:cxn>
                <a:cxn ang="0">
                  <a:pos x="T6" y="T7"/>
                </a:cxn>
                <a:cxn ang="0">
                  <a:pos x="T8" y="T9"/>
                </a:cxn>
              </a:cxnLst>
              <a:rect l="0" t="0" r="r" b="b"/>
              <a:pathLst>
                <a:path w="125" h="22">
                  <a:moveTo>
                    <a:pt x="124" y="0"/>
                  </a:moveTo>
                  <a:lnTo>
                    <a:pt x="0" y="2"/>
                  </a:lnTo>
                  <a:lnTo>
                    <a:pt x="0" y="21"/>
                  </a:lnTo>
                  <a:lnTo>
                    <a:pt x="124" y="19"/>
                  </a:lnTo>
                  <a:lnTo>
                    <a:pt x="12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45" name="Freeform 244"/>
            <p:cNvSpPr>
              <a:spLocks/>
            </p:cNvSpPr>
            <p:nvPr/>
          </p:nvSpPr>
          <p:spPr bwMode="auto">
            <a:xfrm>
              <a:off x="317" y="137"/>
              <a:ext cx="144" cy="27"/>
            </a:xfrm>
            <a:custGeom>
              <a:avLst/>
              <a:gdLst>
                <a:gd name="T0" fmla="*/ 0 w 144"/>
                <a:gd name="T1" fmla="*/ 0 h 27"/>
                <a:gd name="T2" fmla="*/ 0 w 144"/>
                <a:gd name="T3" fmla="*/ 19 h 27"/>
                <a:gd name="T4" fmla="*/ 136 w 144"/>
                <a:gd name="T5" fmla="*/ 26 h 27"/>
                <a:gd name="T6" fmla="*/ 144 w 144"/>
                <a:gd name="T7" fmla="*/ 9 h 27"/>
                <a:gd name="T8" fmla="*/ 141 w 144"/>
                <a:gd name="T9" fmla="*/ 7 h 27"/>
                <a:gd name="T10" fmla="*/ 0 w 144"/>
                <a:gd name="T11" fmla="*/ 0 h 27"/>
              </a:gdLst>
              <a:ahLst/>
              <a:cxnLst>
                <a:cxn ang="0">
                  <a:pos x="T0" y="T1"/>
                </a:cxn>
                <a:cxn ang="0">
                  <a:pos x="T2" y="T3"/>
                </a:cxn>
                <a:cxn ang="0">
                  <a:pos x="T4" y="T5"/>
                </a:cxn>
                <a:cxn ang="0">
                  <a:pos x="T6" y="T7"/>
                </a:cxn>
                <a:cxn ang="0">
                  <a:pos x="T8" y="T9"/>
                </a:cxn>
                <a:cxn ang="0">
                  <a:pos x="T10" y="T11"/>
                </a:cxn>
              </a:cxnLst>
              <a:rect l="0" t="0" r="r" b="b"/>
              <a:pathLst>
                <a:path w="144" h="27">
                  <a:moveTo>
                    <a:pt x="0" y="0"/>
                  </a:moveTo>
                  <a:lnTo>
                    <a:pt x="0" y="19"/>
                  </a:lnTo>
                  <a:lnTo>
                    <a:pt x="136" y="26"/>
                  </a:lnTo>
                  <a:lnTo>
                    <a:pt x="144" y="9"/>
                  </a:lnTo>
                  <a:lnTo>
                    <a:pt x="141" y="7"/>
                  </a:lnTo>
                  <a:lnTo>
                    <a:pt x="0"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46" name="Freeform 245"/>
            <p:cNvSpPr>
              <a:spLocks/>
            </p:cNvSpPr>
            <p:nvPr/>
          </p:nvSpPr>
          <p:spPr bwMode="auto">
            <a:xfrm>
              <a:off x="446" y="147"/>
              <a:ext cx="365" cy="408"/>
            </a:xfrm>
            <a:custGeom>
              <a:avLst/>
              <a:gdLst>
                <a:gd name="T0" fmla="*/ 14 w 365"/>
                <a:gd name="T1" fmla="*/ 0 h 408"/>
                <a:gd name="T2" fmla="*/ 0 w 365"/>
                <a:gd name="T3" fmla="*/ 14 h 408"/>
                <a:gd name="T4" fmla="*/ 350 w 365"/>
                <a:gd name="T5" fmla="*/ 407 h 408"/>
                <a:gd name="T6" fmla="*/ 364 w 365"/>
                <a:gd name="T7" fmla="*/ 393 h 408"/>
                <a:gd name="T8" fmla="*/ 14 w 365"/>
                <a:gd name="T9" fmla="*/ 0 h 408"/>
              </a:gdLst>
              <a:ahLst/>
              <a:cxnLst>
                <a:cxn ang="0">
                  <a:pos x="T0" y="T1"/>
                </a:cxn>
                <a:cxn ang="0">
                  <a:pos x="T2" y="T3"/>
                </a:cxn>
                <a:cxn ang="0">
                  <a:pos x="T4" y="T5"/>
                </a:cxn>
                <a:cxn ang="0">
                  <a:pos x="T6" y="T7"/>
                </a:cxn>
                <a:cxn ang="0">
                  <a:pos x="T8" y="T9"/>
                </a:cxn>
              </a:cxnLst>
              <a:rect l="0" t="0" r="r" b="b"/>
              <a:pathLst>
                <a:path w="365" h="408">
                  <a:moveTo>
                    <a:pt x="14" y="0"/>
                  </a:moveTo>
                  <a:lnTo>
                    <a:pt x="0" y="14"/>
                  </a:lnTo>
                  <a:lnTo>
                    <a:pt x="350" y="407"/>
                  </a:lnTo>
                  <a:lnTo>
                    <a:pt x="364" y="393"/>
                  </a:lnTo>
                  <a:lnTo>
                    <a:pt x="1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47" name="Freeform 246"/>
            <p:cNvSpPr>
              <a:spLocks/>
            </p:cNvSpPr>
            <p:nvPr/>
          </p:nvSpPr>
          <p:spPr bwMode="auto">
            <a:xfrm>
              <a:off x="6636" y="519"/>
              <a:ext cx="120" cy="38"/>
            </a:xfrm>
            <a:custGeom>
              <a:avLst/>
              <a:gdLst>
                <a:gd name="T0" fmla="*/ 2 w 120"/>
                <a:gd name="T1" fmla="*/ 0 h 38"/>
                <a:gd name="T2" fmla="*/ 0 w 120"/>
                <a:gd name="T3" fmla="*/ 23 h 38"/>
                <a:gd name="T4" fmla="*/ 117 w 120"/>
                <a:gd name="T5" fmla="*/ 38 h 38"/>
                <a:gd name="T6" fmla="*/ 120 w 120"/>
                <a:gd name="T7" fmla="*/ 14 h 38"/>
                <a:gd name="T8" fmla="*/ 2 w 120"/>
                <a:gd name="T9" fmla="*/ 0 h 38"/>
              </a:gdLst>
              <a:ahLst/>
              <a:cxnLst>
                <a:cxn ang="0">
                  <a:pos x="T0" y="T1"/>
                </a:cxn>
                <a:cxn ang="0">
                  <a:pos x="T2" y="T3"/>
                </a:cxn>
                <a:cxn ang="0">
                  <a:pos x="T4" y="T5"/>
                </a:cxn>
                <a:cxn ang="0">
                  <a:pos x="T6" y="T7"/>
                </a:cxn>
                <a:cxn ang="0">
                  <a:pos x="T8" y="T9"/>
                </a:cxn>
              </a:cxnLst>
              <a:rect l="0" t="0" r="r" b="b"/>
              <a:pathLst>
                <a:path w="120" h="38">
                  <a:moveTo>
                    <a:pt x="2" y="0"/>
                  </a:moveTo>
                  <a:lnTo>
                    <a:pt x="0" y="23"/>
                  </a:lnTo>
                  <a:lnTo>
                    <a:pt x="117" y="38"/>
                  </a:lnTo>
                  <a:lnTo>
                    <a:pt x="120" y="14"/>
                  </a:lnTo>
                  <a:lnTo>
                    <a:pt x="2"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48" name="Freeform 247"/>
            <p:cNvSpPr>
              <a:spLocks/>
            </p:cNvSpPr>
            <p:nvPr/>
          </p:nvSpPr>
          <p:spPr bwMode="auto">
            <a:xfrm>
              <a:off x="6449" y="497"/>
              <a:ext cx="120" cy="36"/>
            </a:xfrm>
            <a:custGeom>
              <a:avLst/>
              <a:gdLst>
                <a:gd name="T0" fmla="*/ 2 w 120"/>
                <a:gd name="T1" fmla="*/ 0 h 36"/>
                <a:gd name="T2" fmla="*/ 0 w 120"/>
                <a:gd name="T3" fmla="*/ 21 h 36"/>
                <a:gd name="T4" fmla="*/ 117 w 120"/>
                <a:gd name="T5" fmla="*/ 36 h 36"/>
                <a:gd name="T6" fmla="*/ 120 w 120"/>
                <a:gd name="T7" fmla="*/ 14 h 36"/>
                <a:gd name="T8" fmla="*/ 2 w 120"/>
                <a:gd name="T9" fmla="*/ 0 h 36"/>
              </a:gdLst>
              <a:ahLst/>
              <a:cxnLst>
                <a:cxn ang="0">
                  <a:pos x="T0" y="T1"/>
                </a:cxn>
                <a:cxn ang="0">
                  <a:pos x="T2" y="T3"/>
                </a:cxn>
                <a:cxn ang="0">
                  <a:pos x="T4" y="T5"/>
                </a:cxn>
                <a:cxn ang="0">
                  <a:pos x="T6" y="T7"/>
                </a:cxn>
                <a:cxn ang="0">
                  <a:pos x="T8" y="T9"/>
                </a:cxn>
              </a:cxnLst>
              <a:rect l="0" t="0" r="r" b="b"/>
              <a:pathLst>
                <a:path w="120" h="36">
                  <a:moveTo>
                    <a:pt x="2" y="0"/>
                  </a:moveTo>
                  <a:lnTo>
                    <a:pt x="0" y="21"/>
                  </a:lnTo>
                  <a:lnTo>
                    <a:pt x="117" y="36"/>
                  </a:lnTo>
                  <a:lnTo>
                    <a:pt x="120" y="14"/>
                  </a:lnTo>
                  <a:lnTo>
                    <a:pt x="2"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49" name="Freeform 248"/>
            <p:cNvSpPr>
              <a:spLocks/>
            </p:cNvSpPr>
            <p:nvPr/>
          </p:nvSpPr>
          <p:spPr bwMode="auto">
            <a:xfrm>
              <a:off x="6264" y="471"/>
              <a:ext cx="120" cy="41"/>
            </a:xfrm>
            <a:custGeom>
              <a:avLst/>
              <a:gdLst>
                <a:gd name="T0" fmla="*/ 2 w 120"/>
                <a:gd name="T1" fmla="*/ 0 h 41"/>
                <a:gd name="T2" fmla="*/ 0 w 120"/>
                <a:gd name="T3" fmla="*/ 26 h 41"/>
                <a:gd name="T4" fmla="*/ 117 w 120"/>
                <a:gd name="T5" fmla="*/ 40 h 41"/>
                <a:gd name="T6" fmla="*/ 120 w 120"/>
                <a:gd name="T7" fmla="*/ 14 h 41"/>
                <a:gd name="T8" fmla="*/ 2 w 120"/>
                <a:gd name="T9" fmla="*/ 0 h 41"/>
              </a:gdLst>
              <a:ahLst/>
              <a:cxnLst>
                <a:cxn ang="0">
                  <a:pos x="T0" y="T1"/>
                </a:cxn>
                <a:cxn ang="0">
                  <a:pos x="T2" y="T3"/>
                </a:cxn>
                <a:cxn ang="0">
                  <a:pos x="T4" y="T5"/>
                </a:cxn>
                <a:cxn ang="0">
                  <a:pos x="T6" y="T7"/>
                </a:cxn>
                <a:cxn ang="0">
                  <a:pos x="T8" y="T9"/>
                </a:cxn>
              </a:cxnLst>
              <a:rect l="0" t="0" r="r" b="b"/>
              <a:pathLst>
                <a:path w="120" h="41">
                  <a:moveTo>
                    <a:pt x="2" y="0"/>
                  </a:moveTo>
                  <a:lnTo>
                    <a:pt x="0" y="26"/>
                  </a:lnTo>
                  <a:lnTo>
                    <a:pt x="117" y="40"/>
                  </a:lnTo>
                  <a:lnTo>
                    <a:pt x="120" y="14"/>
                  </a:lnTo>
                  <a:lnTo>
                    <a:pt x="2"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50" name="Freeform 249"/>
            <p:cNvSpPr>
              <a:spLocks/>
            </p:cNvSpPr>
            <p:nvPr/>
          </p:nvSpPr>
          <p:spPr bwMode="auto">
            <a:xfrm>
              <a:off x="6077" y="447"/>
              <a:ext cx="120" cy="38"/>
            </a:xfrm>
            <a:custGeom>
              <a:avLst/>
              <a:gdLst>
                <a:gd name="T0" fmla="*/ 4 w 120"/>
                <a:gd name="T1" fmla="*/ 0 h 38"/>
                <a:gd name="T2" fmla="*/ 0 w 120"/>
                <a:gd name="T3" fmla="*/ 23 h 38"/>
                <a:gd name="T4" fmla="*/ 117 w 120"/>
                <a:gd name="T5" fmla="*/ 38 h 38"/>
                <a:gd name="T6" fmla="*/ 120 w 120"/>
                <a:gd name="T7" fmla="*/ 16 h 38"/>
                <a:gd name="T8" fmla="*/ 4 w 120"/>
                <a:gd name="T9" fmla="*/ 0 h 38"/>
              </a:gdLst>
              <a:ahLst/>
              <a:cxnLst>
                <a:cxn ang="0">
                  <a:pos x="T0" y="T1"/>
                </a:cxn>
                <a:cxn ang="0">
                  <a:pos x="T2" y="T3"/>
                </a:cxn>
                <a:cxn ang="0">
                  <a:pos x="T4" y="T5"/>
                </a:cxn>
                <a:cxn ang="0">
                  <a:pos x="T6" y="T7"/>
                </a:cxn>
                <a:cxn ang="0">
                  <a:pos x="T8" y="T9"/>
                </a:cxn>
              </a:cxnLst>
              <a:rect l="0" t="0" r="r" b="b"/>
              <a:pathLst>
                <a:path w="120" h="38">
                  <a:moveTo>
                    <a:pt x="4" y="0"/>
                  </a:moveTo>
                  <a:lnTo>
                    <a:pt x="0" y="23"/>
                  </a:lnTo>
                  <a:lnTo>
                    <a:pt x="117" y="38"/>
                  </a:lnTo>
                  <a:lnTo>
                    <a:pt x="120" y="16"/>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51" name="Freeform 250"/>
            <p:cNvSpPr>
              <a:spLocks/>
            </p:cNvSpPr>
            <p:nvPr/>
          </p:nvSpPr>
          <p:spPr bwMode="auto">
            <a:xfrm>
              <a:off x="5892" y="425"/>
              <a:ext cx="117" cy="39"/>
            </a:xfrm>
            <a:custGeom>
              <a:avLst/>
              <a:gdLst>
                <a:gd name="T0" fmla="*/ 2 w 117"/>
                <a:gd name="T1" fmla="*/ 0 h 39"/>
                <a:gd name="T2" fmla="*/ 0 w 117"/>
                <a:gd name="T3" fmla="*/ 21 h 39"/>
                <a:gd name="T4" fmla="*/ 115 w 117"/>
                <a:gd name="T5" fmla="*/ 38 h 39"/>
                <a:gd name="T6" fmla="*/ 117 w 117"/>
                <a:gd name="T7" fmla="*/ 14 h 39"/>
                <a:gd name="T8" fmla="*/ 2 w 117"/>
                <a:gd name="T9" fmla="*/ 0 h 39"/>
              </a:gdLst>
              <a:ahLst/>
              <a:cxnLst>
                <a:cxn ang="0">
                  <a:pos x="T0" y="T1"/>
                </a:cxn>
                <a:cxn ang="0">
                  <a:pos x="T2" y="T3"/>
                </a:cxn>
                <a:cxn ang="0">
                  <a:pos x="T4" y="T5"/>
                </a:cxn>
                <a:cxn ang="0">
                  <a:pos x="T6" y="T7"/>
                </a:cxn>
                <a:cxn ang="0">
                  <a:pos x="T8" y="T9"/>
                </a:cxn>
              </a:cxnLst>
              <a:rect l="0" t="0" r="r" b="b"/>
              <a:pathLst>
                <a:path w="117" h="39">
                  <a:moveTo>
                    <a:pt x="2" y="0"/>
                  </a:moveTo>
                  <a:lnTo>
                    <a:pt x="0" y="21"/>
                  </a:lnTo>
                  <a:lnTo>
                    <a:pt x="115" y="38"/>
                  </a:lnTo>
                  <a:lnTo>
                    <a:pt x="117" y="14"/>
                  </a:lnTo>
                  <a:lnTo>
                    <a:pt x="2"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52" name="Freeform 251"/>
            <p:cNvSpPr>
              <a:spLocks/>
            </p:cNvSpPr>
            <p:nvPr/>
          </p:nvSpPr>
          <p:spPr bwMode="auto">
            <a:xfrm>
              <a:off x="5705" y="401"/>
              <a:ext cx="120" cy="39"/>
            </a:xfrm>
            <a:custGeom>
              <a:avLst/>
              <a:gdLst>
                <a:gd name="T0" fmla="*/ 2 w 120"/>
                <a:gd name="T1" fmla="*/ 0 h 39"/>
                <a:gd name="T2" fmla="*/ 0 w 120"/>
                <a:gd name="T3" fmla="*/ 24 h 39"/>
                <a:gd name="T4" fmla="*/ 115 w 120"/>
                <a:gd name="T5" fmla="*/ 38 h 39"/>
                <a:gd name="T6" fmla="*/ 120 w 120"/>
                <a:gd name="T7" fmla="*/ 14 h 39"/>
                <a:gd name="T8" fmla="*/ 2 w 120"/>
                <a:gd name="T9" fmla="*/ 0 h 39"/>
              </a:gdLst>
              <a:ahLst/>
              <a:cxnLst>
                <a:cxn ang="0">
                  <a:pos x="T0" y="T1"/>
                </a:cxn>
                <a:cxn ang="0">
                  <a:pos x="T2" y="T3"/>
                </a:cxn>
                <a:cxn ang="0">
                  <a:pos x="T4" y="T5"/>
                </a:cxn>
                <a:cxn ang="0">
                  <a:pos x="T6" y="T7"/>
                </a:cxn>
                <a:cxn ang="0">
                  <a:pos x="T8" y="T9"/>
                </a:cxn>
              </a:cxnLst>
              <a:rect l="0" t="0" r="r" b="b"/>
              <a:pathLst>
                <a:path w="120" h="39">
                  <a:moveTo>
                    <a:pt x="2" y="0"/>
                  </a:moveTo>
                  <a:lnTo>
                    <a:pt x="0" y="24"/>
                  </a:lnTo>
                  <a:lnTo>
                    <a:pt x="115" y="38"/>
                  </a:lnTo>
                  <a:lnTo>
                    <a:pt x="120" y="14"/>
                  </a:lnTo>
                  <a:lnTo>
                    <a:pt x="2"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53" name="Freeform 252"/>
            <p:cNvSpPr>
              <a:spLocks/>
            </p:cNvSpPr>
            <p:nvPr/>
          </p:nvSpPr>
          <p:spPr bwMode="auto">
            <a:xfrm>
              <a:off x="5517" y="377"/>
              <a:ext cx="120" cy="39"/>
            </a:xfrm>
            <a:custGeom>
              <a:avLst/>
              <a:gdLst>
                <a:gd name="T0" fmla="*/ 4 w 120"/>
                <a:gd name="T1" fmla="*/ 0 h 39"/>
                <a:gd name="T2" fmla="*/ 0 w 120"/>
                <a:gd name="T3" fmla="*/ 23 h 39"/>
                <a:gd name="T4" fmla="*/ 117 w 120"/>
                <a:gd name="T5" fmla="*/ 38 h 39"/>
                <a:gd name="T6" fmla="*/ 120 w 120"/>
                <a:gd name="T7" fmla="*/ 14 h 39"/>
                <a:gd name="T8" fmla="*/ 4 w 120"/>
                <a:gd name="T9" fmla="*/ 0 h 39"/>
              </a:gdLst>
              <a:ahLst/>
              <a:cxnLst>
                <a:cxn ang="0">
                  <a:pos x="T0" y="T1"/>
                </a:cxn>
                <a:cxn ang="0">
                  <a:pos x="T2" y="T3"/>
                </a:cxn>
                <a:cxn ang="0">
                  <a:pos x="T4" y="T5"/>
                </a:cxn>
                <a:cxn ang="0">
                  <a:pos x="T6" y="T7"/>
                </a:cxn>
                <a:cxn ang="0">
                  <a:pos x="T8" y="T9"/>
                </a:cxn>
              </a:cxnLst>
              <a:rect l="0" t="0" r="r" b="b"/>
              <a:pathLst>
                <a:path w="120" h="39">
                  <a:moveTo>
                    <a:pt x="4" y="0"/>
                  </a:moveTo>
                  <a:lnTo>
                    <a:pt x="0" y="23"/>
                  </a:lnTo>
                  <a:lnTo>
                    <a:pt x="117" y="38"/>
                  </a:lnTo>
                  <a:lnTo>
                    <a:pt x="120" y="14"/>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54" name="Freeform 253"/>
            <p:cNvSpPr>
              <a:spLocks/>
            </p:cNvSpPr>
            <p:nvPr/>
          </p:nvSpPr>
          <p:spPr bwMode="auto">
            <a:xfrm>
              <a:off x="5333" y="353"/>
              <a:ext cx="120" cy="39"/>
            </a:xfrm>
            <a:custGeom>
              <a:avLst/>
              <a:gdLst>
                <a:gd name="T0" fmla="*/ 2 w 120"/>
                <a:gd name="T1" fmla="*/ 0 h 39"/>
                <a:gd name="T2" fmla="*/ 0 w 120"/>
                <a:gd name="T3" fmla="*/ 23 h 39"/>
                <a:gd name="T4" fmla="*/ 117 w 120"/>
                <a:gd name="T5" fmla="*/ 38 h 39"/>
                <a:gd name="T6" fmla="*/ 120 w 120"/>
                <a:gd name="T7" fmla="*/ 14 h 39"/>
                <a:gd name="T8" fmla="*/ 2 w 120"/>
                <a:gd name="T9" fmla="*/ 0 h 39"/>
              </a:gdLst>
              <a:ahLst/>
              <a:cxnLst>
                <a:cxn ang="0">
                  <a:pos x="T0" y="T1"/>
                </a:cxn>
                <a:cxn ang="0">
                  <a:pos x="T2" y="T3"/>
                </a:cxn>
                <a:cxn ang="0">
                  <a:pos x="T4" y="T5"/>
                </a:cxn>
                <a:cxn ang="0">
                  <a:pos x="T6" y="T7"/>
                </a:cxn>
                <a:cxn ang="0">
                  <a:pos x="T8" y="T9"/>
                </a:cxn>
              </a:cxnLst>
              <a:rect l="0" t="0" r="r" b="b"/>
              <a:pathLst>
                <a:path w="120" h="39">
                  <a:moveTo>
                    <a:pt x="2" y="0"/>
                  </a:moveTo>
                  <a:lnTo>
                    <a:pt x="0" y="23"/>
                  </a:lnTo>
                  <a:lnTo>
                    <a:pt x="117" y="38"/>
                  </a:lnTo>
                  <a:lnTo>
                    <a:pt x="120" y="14"/>
                  </a:lnTo>
                  <a:lnTo>
                    <a:pt x="2"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55" name="Freeform 254"/>
            <p:cNvSpPr>
              <a:spLocks/>
            </p:cNvSpPr>
            <p:nvPr/>
          </p:nvSpPr>
          <p:spPr bwMode="auto">
            <a:xfrm>
              <a:off x="5145" y="329"/>
              <a:ext cx="120" cy="39"/>
            </a:xfrm>
            <a:custGeom>
              <a:avLst/>
              <a:gdLst>
                <a:gd name="T0" fmla="*/ 2 w 120"/>
                <a:gd name="T1" fmla="*/ 0 h 39"/>
                <a:gd name="T2" fmla="*/ 0 w 120"/>
                <a:gd name="T3" fmla="*/ 21 h 39"/>
                <a:gd name="T4" fmla="*/ 117 w 120"/>
                <a:gd name="T5" fmla="*/ 38 h 39"/>
                <a:gd name="T6" fmla="*/ 120 w 120"/>
                <a:gd name="T7" fmla="*/ 14 h 39"/>
                <a:gd name="T8" fmla="*/ 2 w 120"/>
                <a:gd name="T9" fmla="*/ 0 h 39"/>
              </a:gdLst>
              <a:ahLst/>
              <a:cxnLst>
                <a:cxn ang="0">
                  <a:pos x="T0" y="T1"/>
                </a:cxn>
                <a:cxn ang="0">
                  <a:pos x="T2" y="T3"/>
                </a:cxn>
                <a:cxn ang="0">
                  <a:pos x="T4" y="T5"/>
                </a:cxn>
                <a:cxn ang="0">
                  <a:pos x="T6" y="T7"/>
                </a:cxn>
                <a:cxn ang="0">
                  <a:pos x="T8" y="T9"/>
                </a:cxn>
              </a:cxnLst>
              <a:rect l="0" t="0" r="r" b="b"/>
              <a:pathLst>
                <a:path w="120" h="39">
                  <a:moveTo>
                    <a:pt x="2" y="0"/>
                  </a:moveTo>
                  <a:lnTo>
                    <a:pt x="0" y="21"/>
                  </a:lnTo>
                  <a:lnTo>
                    <a:pt x="117" y="38"/>
                  </a:lnTo>
                  <a:lnTo>
                    <a:pt x="120" y="14"/>
                  </a:lnTo>
                  <a:lnTo>
                    <a:pt x="2"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56" name="Freeform 255"/>
            <p:cNvSpPr>
              <a:spLocks/>
            </p:cNvSpPr>
            <p:nvPr/>
          </p:nvSpPr>
          <p:spPr bwMode="auto">
            <a:xfrm>
              <a:off x="4961" y="305"/>
              <a:ext cx="117" cy="39"/>
            </a:xfrm>
            <a:custGeom>
              <a:avLst/>
              <a:gdLst>
                <a:gd name="T0" fmla="*/ 2 w 117"/>
                <a:gd name="T1" fmla="*/ 0 h 39"/>
                <a:gd name="T2" fmla="*/ 0 w 117"/>
                <a:gd name="T3" fmla="*/ 23 h 39"/>
                <a:gd name="T4" fmla="*/ 115 w 117"/>
                <a:gd name="T5" fmla="*/ 38 h 39"/>
                <a:gd name="T6" fmla="*/ 117 w 117"/>
                <a:gd name="T7" fmla="*/ 14 h 39"/>
                <a:gd name="T8" fmla="*/ 2 w 117"/>
                <a:gd name="T9" fmla="*/ 0 h 39"/>
              </a:gdLst>
              <a:ahLst/>
              <a:cxnLst>
                <a:cxn ang="0">
                  <a:pos x="T0" y="T1"/>
                </a:cxn>
                <a:cxn ang="0">
                  <a:pos x="T2" y="T3"/>
                </a:cxn>
                <a:cxn ang="0">
                  <a:pos x="T4" y="T5"/>
                </a:cxn>
                <a:cxn ang="0">
                  <a:pos x="T6" y="T7"/>
                </a:cxn>
                <a:cxn ang="0">
                  <a:pos x="T8" y="T9"/>
                </a:cxn>
              </a:cxnLst>
              <a:rect l="0" t="0" r="r" b="b"/>
              <a:pathLst>
                <a:path w="117" h="39">
                  <a:moveTo>
                    <a:pt x="2" y="0"/>
                  </a:moveTo>
                  <a:lnTo>
                    <a:pt x="0" y="23"/>
                  </a:lnTo>
                  <a:lnTo>
                    <a:pt x="115" y="38"/>
                  </a:lnTo>
                  <a:lnTo>
                    <a:pt x="117" y="14"/>
                  </a:lnTo>
                  <a:lnTo>
                    <a:pt x="2"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57" name="Freeform 256"/>
            <p:cNvSpPr>
              <a:spLocks/>
            </p:cNvSpPr>
            <p:nvPr/>
          </p:nvSpPr>
          <p:spPr bwMode="auto">
            <a:xfrm>
              <a:off x="4773" y="284"/>
              <a:ext cx="120" cy="36"/>
            </a:xfrm>
            <a:custGeom>
              <a:avLst/>
              <a:gdLst>
                <a:gd name="T0" fmla="*/ 2 w 120"/>
                <a:gd name="T1" fmla="*/ 0 h 36"/>
                <a:gd name="T2" fmla="*/ 0 w 120"/>
                <a:gd name="T3" fmla="*/ 21 h 36"/>
                <a:gd name="T4" fmla="*/ 117 w 120"/>
                <a:gd name="T5" fmla="*/ 36 h 36"/>
                <a:gd name="T6" fmla="*/ 120 w 120"/>
                <a:gd name="T7" fmla="*/ 14 h 36"/>
                <a:gd name="T8" fmla="*/ 2 w 120"/>
                <a:gd name="T9" fmla="*/ 0 h 36"/>
              </a:gdLst>
              <a:ahLst/>
              <a:cxnLst>
                <a:cxn ang="0">
                  <a:pos x="T0" y="T1"/>
                </a:cxn>
                <a:cxn ang="0">
                  <a:pos x="T2" y="T3"/>
                </a:cxn>
                <a:cxn ang="0">
                  <a:pos x="T4" y="T5"/>
                </a:cxn>
                <a:cxn ang="0">
                  <a:pos x="T6" y="T7"/>
                </a:cxn>
                <a:cxn ang="0">
                  <a:pos x="T8" y="T9"/>
                </a:cxn>
              </a:cxnLst>
              <a:rect l="0" t="0" r="r" b="b"/>
              <a:pathLst>
                <a:path w="120" h="36">
                  <a:moveTo>
                    <a:pt x="2" y="0"/>
                  </a:moveTo>
                  <a:lnTo>
                    <a:pt x="0" y="21"/>
                  </a:lnTo>
                  <a:lnTo>
                    <a:pt x="117" y="36"/>
                  </a:lnTo>
                  <a:lnTo>
                    <a:pt x="120" y="14"/>
                  </a:lnTo>
                  <a:lnTo>
                    <a:pt x="2"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58" name="Freeform 257"/>
            <p:cNvSpPr>
              <a:spLocks/>
            </p:cNvSpPr>
            <p:nvPr/>
          </p:nvSpPr>
          <p:spPr bwMode="auto">
            <a:xfrm>
              <a:off x="4586" y="260"/>
              <a:ext cx="120" cy="36"/>
            </a:xfrm>
            <a:custGeom>
              <a:avLst/>
              <a:gdLst>
                <a:gd name="T0" fmla="*/ 4 w 120"/>
                <a:gd name="T1" fmla="*/ 0 h 36"/>
                <a:gd name="T2" fmla="*/ 0 w 120"/>
                <a:gd name="T3" fmla="*/ 21 h 36"/>
                <a:gd name="T4" fmla="*/ 117 w 120"/>
                <a:gd name="T5" fmla="*/ 36 h 36"/>
                <a:gd name="T6" fmla="*/ 120 w 120"/>
                <a:gd name="T7" fmla="*/ 14 h 36"/>
                <a:gd name="T8" fmla="*/ 4 w 120"/>
                <a:gd name="T9" fmla="*/ 0 h 36"/>
              </a:gdLst>
              <a:ahLst/>
              <a:cxnLst>
                <a:cxn ang="0">
                  <a:pos x="T0" y="T1"/>
                </a:cxn>
                <a:cxn ang="0">
                  <a:pos x="T2" y="T3"/>
                </a:cxn>
                <a:cxn ang="0">
                  <a:pos x="T4" y="T5"/>
                </a:cxn>
                <a:cxn ang="0">
                  <a:pos x="T6" y="T7"/>
                </a:cxn>
                <a:cxn ang="0">
                  <a:pos x="T8" y="T9"/>
                </a:cxn>
              </a:cxnLst>
              <a:rect l="0" t="0" r="r" b="b"/>
              <a:pathLst>
                <a:path w="120" h="36">
                  <a:moveTo>
                    <a:pt x="4" y="0"/>
                  </a:moveTo>
                  <a:lnTo>
                    <a:pt x="0" y="21"/>
                  </a:lnTo>
                  <a:lnTo>
                    <a:pt x="117" y="36"/>
                  </a:lnTo>
                  <a:lnTo>
                    <a:pt x="120" y="14"/>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59" name="Freeform 258"/>
            <p:cNvSpPr>
              <a:spLocks/>
            </p:cNvSpPr>
            <p:nvPr/>
          </p:nvSpPr>
          <p:spPr bwMode="auto">
            <a:xfrm>
              <a:off x="4442" y="241"/>
              <a:ext cx="77" cy="31"/>
            </a:xfrm>
            <a:custGeom>
              <a:avLst/>
              <a:gdLst>
                <a:gd name="T0" fmla="*/ 12 w 77"/>
                <a:gd name="T1" fmla="*/ 0 h 31"/>
                <a:gd name="T2" fmla="*/ 7 w 77"/>
                <a:gd name="T3" fmla="*/ 0 h 31"/>
                <a:gd name="T4" fmla="*/ 4 w 77"/>
                <a:gd name="T5" fmla="*/ 2 h 31"/>
                <a:gd name="T6" fmla="*/ 4 w 77"/>
                <a:gd name="T7" fmla="*/ 4 h 31"/>
                <a:gd name="T8" fmla="*/ 2 w 77"/>
                <a:gd name="T9" fmla="*/ 4 h 31"/>
                <a:gd name="T10" fmla="*/ 2 w 77"/>
                <a:gd name="T11" fmla="*/ 9 h 31"/>
                <a:gd name="T12" fmla="*/ 0 w 77"/>
                <a:gd name="T13" fmla="*/ 11 h 31"/>
                <a:gd name="T14" fmla="*/ 0 w 77"/>
                <a:gd name="T15" fmla="*/ 14 h 31"/>
                <a:gd name="T16" fmla="*/ 2 w 77"/>
                <a:gd name="T17" fmla="*/ 14 h 31"/>
                <a:gd name="T18" fmla="*/ 2 w 77"/>
                <a:gd name="T19" fmla="*/ 21 h 31"/>
                <a:gd name="T20" fmla="*/ 4 w 77"/>
                <a:gd name="T21" fmla="*/ 21 h 31"/>
                <a:gd name="T22" fmla="*/ 4 w 77"/>
                <a:gd name="T23" fmla="*/ 23 h 31"/>
                <a:gd name="T24" fmla="*/ 9 w 77"/>
                <a:gd name="T25" fmla="*/ 23 h 31"/>
                <a:gd name="T26" fmla="*/ 74 w 77"/>
                <a:gd name="T27" fmla="*/ 31 h 31"/>
                <a:gd name="T28" fmla="*/ 76 w 77"/>
                <a:gd name="T29" fmla="*/ 9 h 31"/>
                <a:gd name="T30" fmla="*/ 12 w 77"/>
                <a:gd name="T31" fmla="*/ 0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77" h="31">
                  <a:moveTo>
                    <a:pt x="12" y="0"/>
                  </a:moveTo>
                  <a:lnTo>
                    <a:pt x="7" y="0"/>
                  </a:lnTo>
                  <a:lnTo>
                    <a:pt x="4" y="2"/>
                  </a:lnTo>
                  <a:lnTo>
                    <a:pt x="4" y="4"/>
                  </a:lnTo>
                  <a:lnTo>
                    <a:pt x="2" y="4"/>
                  </a:lnTo>
                  <a:lnTo>
                    <a:pt x="2" y="9"/>
                  </a:lnTo>
                  <a:lnTo>
                    <a:pt x="0" y="11"/>
                  </a:lnTo>
                  <a:lnTo>
                    <a:pt x="0" y="14"/>
                  </a:lnTo>
                  <a:lnTo>
                    <a:pt x="2" y="14"/>
                  </a:lnTo>
                  <a:lnTo>
                    <a:pt x="2" y="21"/>
                  </a:lnTo>
                  <a:lnTo>
                    <a:pt x="4" y="21"/>
                  </a:lnTo>
                  <a:lnTo>
                    <a:pt x="4" y="23"/>
                  </a:lnTo>
                  <a:lnTo>
                    <a:pt x="9" y="23"/>
                  </a:lnTo>
                  <a:lnTo>
                    <a:pt x="74" y="31"/>
                  </a:lnTo>
                  <a:lnTo>
                    <a:pt x="76" y="9"/>
                  </a:lnTo>
                  <a:lnTo>
                    <a:pt x="12"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60" name="Freeform 259"/>
            <p:cNvSpPr>
              <a:spLocks/>
            </p:cNvSpPr>
            <p:nvPr/>
          </p:nvSpPr>
          <p:spPr bwMode="auto">
            <a:xfrm>
              <a:off x="4402" y="241"/>
              <a:ext cx="52" cy="28"/>
            </a:xfrm>
            <a:custGeom>
              <a:avLst/>
              <a:gdLst>
                <a:gd name="T0" fmla="*/ 50 w 52"/>
                <a:gd name="T1" fmla="*/ 0 h 28"/>
                <a:gd name="T2" fmla="*/ 0 w 52"/>
                <a:gd name="T3" fmla="*/ 7 h 28"/>
                <a:gd name="T4" fmla="*/ 4 w 52"/>
                <a:gd name="T5" fmla="*/ 28 h 28"/>
                <a:gd name="T6" fmla="*/ 52 w 52"/>
                <a:gd name="T7" fmla="*/ 23 h 28"/>
                <a:gd name="T8" fmla="*/ 50 w 52"/>
                <a:gd name="T9" fmla="*/ 0 h 28"/>
              </a:gdLst>
              <a:ahLst/>
              <a:cxnLst>
                <a:cxn ang="0">
                  <a:pos x="T0" y="T1"/>
                </a:cxn>
                <a:cxn ang="0">
                  <a:pos x="T2" y="T3"/>
                </a:cxn>
                <a:cxn ang="0">
                  <a:pos x="T4" y="T5"/>
                </a:cxn>
                <a:cxn ang="0">
                  <a:pos x="T6" y="T7"/>
                </a:cxn>
                <a:cxn ang="0">
                  <a:pos x="T8" y="T9"/>
                </a:cxn>
              </a:cxnLst>
              <a:rect l="0" t="0" r="r" b="b"/>
              <a:pathLst>
                <a:path w="52" h="28">
                  <a:moveTo>
                    <a:pt x="50" y="0"/>
                  </a:moveTo>
                  <a:lnTo>
                    <a:pt x="0" y="7"/>
                  </a:lnTo>
                  <a:lnTo>
                    <a:pt x="4" y="28"/>
                  </a:lnTo>
                  <a:lnTo>
                    <a:pt x="52" y="23"/>
                  </a:lnTo>
                  <a:lnTo>
                    <a:pt x="50"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61" name="Freeform 260"/>
            <p:cNvSpPr>
              <a:spLocks/>
            </p:cNvSpPr>
            <p:nvPr/>
          </p:nvSpPr>
          <p:spPr bwMode="auto">
            <a:xfrm>
              <a:off x="4217" y="255"/>
              <a:ext cx="117" cy="38"/>
            </a:xfrm>
            <a:custGeom>
              <a:avLst/>
              <a:gdLst>
                <a:gd name="T0" fmla="*/ 115 w 117"/>
                <a:gd name="T1" fmla="*/ 0 h 38"/>
                <a:gd name="T2" fmla="*/ 0 w 117"/>
                <a:gd name="T3" fmla="*/ 14 h 38"/>
                <a:gd name="T4" fmla="*/ 2 w 117"/>
                <a:gd name="T5" fmla="*/ 38 h 38"/>
                <a:gd name="T6" fmla="*/ 117 w 117"/>
                <a:gd name="T7" fmla="*/ 24 h 38"/>
                <a:gd name="T8" fmla="*/ 115 w 117"/>
                <a:gd name="T9" fmla="*/ 0 h 38"/>
              </a:gdLst>
              <a:ahLst/>
              <a:cxnLst>
                <a:cxn ang="0">
                  <a:pos x="T0" y="T1"/>
                </a:cxn>
                <a:cxn ang="0">
                  <a:pos x="T2" y="T3"/>
                </a:cxn>
                <a:cxn ang="0">
                  <a:pos x="T4" y="T5"/>
                </a:cxn>
                <a:cxn ang="0">
                  <a:pos x="T6" y="T7"/>
                </a:cxn>
                <a:cxn ang="0">
                  <a:pos x="T8" y="T9"/>
                </a:cxn>
              </a:cxnLst>
              <a:rect l="0" t="0" r="r" b="b"/>
              <a:pathLst>
                <a:path w="117" h="38">
                  <a:moveTo>
                    <a:pt x="115" y="0"/>
                  </a:moveTo>
                  <a:lnTo>
                    <a:pt x="0" y="14"/>
                  </a:lnTo>
                  <a:lnTo>
                    <a:pt x="2" y="38"/>
                  </a:lnTo>
                  <a:lnTo>
                    <a:pt x="117" y="24"/>
                  </a:lnTo>
                  <a:lnTo>
                    <a:pt x="115"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62" name="Freeform 261"/>
            <p:cNvSpPr>
              <a:spLocks/>
            </p:cNvSpPr>
            <p:nvPr/>
          </p:nvSpPr>
          <p:spPr bwMode="auto">
            <a:xfrm>
              <a:off x="4030" y="281"/>
              <a:ext cx="120" cy="36"/>
            </a:xfrm>
            <a:custGeom>
              <a:avLst/>
              <a:gdLst>
                <a:gd name="T0" fmla="*/ 117 w 120"/>
                <a:gd name="T1" fmla="*/ 0 h 36"/>
                <a:gd name="T2" fmla="*/ 0 w 120"/>
                <a:gd name="T3" fmla="*/ 14 h 36"/>
                <a:gd name="T4" fmla="*/ 4 w 120"/>
                <a:gd name="T5" fmla="*/ 36 h 36"/>
                <a:gd name="T6" fmla="*/ 120 w 120"/>
                <a:gd name="T7" fmla="*/ 21 h 36"/>
                <a:gd name="T8" fmla="*/ 117 w 120"/>
                <a:gd name="T9" fmla="*/ 0 h 36"/>
              </a:gdLst>
              <a:ahLst/>
              <a:cxnLst>
                <a:cxn ang="0">
                  <a:pos x="T0" y="T1"/>
                </a:cxn>
                <a:cxn ang="0">
                  <a:pos x="T2" y="T3"/>
                </a:cxn>
                <a:cxn ang="0">
                  <a:pos x="T4" y="T5"/>
                </a:cxn>
                <a:cxn ang="0">
                  <a:pos x="T6" y="T7"/>
                </a:cxn>
                <a:cxn ang="0">
                  <a:pos x="T8" y="T9"/>
                </a:cxn>
              </a:cxnLst>
              <a:rect l="0" t="0" r="r" b="b"/>
              <a:pathLst>
                <a:path w="120" h="36">
                  <a:moveTo>
                    <a:pt x="117" y="0"/>
                  </a:moveTo>
                  <a:lnTo>
                    <a:pt x="0" y="14"/>
                  </a:lnTo>
                  <a:lnTo>
                    <a:pt x="4" y="36"/>
                  </a:lnTo>
                  <a:lnTo>
                    <a:pt x="120" y="21"/>
                  </a:lnTo>
                  <a:lnTo>
                    <a:pt x="11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63" name="Freeform 262"/>
            <p:cNvSpPr>
              <a:spLocks/>
            </p:cNvSpPr>
            <p:nvPr/>
          </p:nvSpPr>
          <p:spPr bwMode="auto">
            <a:xfrm>
              <a:off x="3842" y="305"/>
              <a:ext cx="120" cy="39"/>
            </a:xfrm>
            <a:custGeom>
              <a:avLst/>
              <a:gdLst>
                <a:gd name="T0" fmla="*/ 117 w 120"/>
                <a:gd name="T1" fmla="*/ 0 h 39"/>
                <a:gd name="T2" fmla="*/ 0 w 120"/>
                <a:gd name="T3" fmla="*/ 14 h 39"/>
                <a:gd name="T4" fmla="*/ 2 w 120"/>
                <a:gd name="T5" fmla="*/ 38 h 39"/>
                <a:gd name="T6" fmla="*/ 120 w 120"/>
                <a:gd name="T7" fmla="*/ 23 h 39"/>
                <a:gd name="T8" fmla="*/ 117 w 120"/>
                <a:gd name="T9" fmla="*/ 0 h 39"/>
              </a:gdLst>
              <a:ahLst/>
              <a:cxnLst>
                <a:cxn ang="0">
                  <a:pos x="T0" y="T1"/>
                </a:cxn>
                <a:cxn ang="0">
                  <a:pos x="T2" y="T3"/>
                </a:cxn>
                <a:cxn ang="0">
                  <a:pos x="T4" y="T5"/>
                </a:cxn>
                <a:cxn ang="0">
                  <a:pos x="T6" y="T7"/>
                </a:cxn>
                <a:cxn ang="0">
                  <a:pos x="T8" y="T9"/>
                </a:cxn>
              </a:cxnLst>
              <a:rect l="0" t="0" r="r" b="b"/>
              <a:pathLst>
                <a:path w="120" h="39">
                  <a:moveTo>
                    <a:pt x="117" y="0"/>
                  </a:moveTo>
                  <a:lnTo>
                    <a:pt x="0" y="14"/>
                  </a:lnTo>
                  <a:lnTo>
                    <a:pt x="2" y="38"/>
                  </a:lnTo>
                  <a:lnTo>
                    <a:pt x="120" y="23"/>
                  </a:lnTo>
                  <a:lnTo>
                    <a:pt x="11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64" name="Freeform 263"/>
            <p:cNvSpPr>
              <a:spLocks/>
            </p:cNvSpPr>
            <p:nvPr/>
          </p:nvSpPr>
          <p:spPr bwMode="auto">
            <a:xfrm>
              <a:off x="3657" y="329"/>
              <a:ext cx="120" cy="39"/>
            </a:xfrm>
            <a:custGeom>
              <a:avLst/>
              <a:gdLst>
                <a:gd name="T0" fmla="*/ 117 w 120"/>
                <a:gd name="T1" fmla="*/ 0 h 39"/>
                <a:gd name="T2" fmla="*/ 0 w 120"/>
                <a:gd name="T3" fmla="*/ 14 h 39"/>
                <a:gd name="T4" fmla="*/ 2 w 120"/>
                <a:gd name="T5" fmla="*/ 38 h 39"/>
                <a:gd name="T6" fmla="*/ 120 w 120"/>
                <a:gd name="T7" fmla="*/ 21 h 39"/>
                <a:gd name="T8" fmla="*/ 117 w 120"/>
                <a:gd name="T9" fmla="*/ 0 h 39"/>
              </a:gdLst>
              <a:ahLst/>
              <a:cxnLst>
                <a:cxn ang="0">
                  <a:pos x="T0" y="T1"/>
                </a:cxn>
                <a:cxn ang="0">
                  <a:pos x="T2" y="T3"/>
                </a:cxn>
                <a:cxn ang="0">
                  <a:pos x="T4" y="T5"/>
                </a:cxn>
                <a:cxn ang="0">
                  <a:pos x="T6" y="T7"/>
                </a:cxn>
                <a:cxn ang="0">
                  <a:pos x="T8" y="T9"/>
                </a:cxn>
              </a:cxnLst>
              <a:rect l="0" t="0" r="r" b="b"/>
              <a:pathLst>
                <a:path w="120" h="39">
                  <a:moveTo>
                    <a:pt x="117" y="0"/>
                  </a:moveTo>
                  <a:lnTo>
                    <a:pt x="0" y="14"/>
                  </a:lnTo>
                  <a:lnTo>
                    <a:pt x="2" y="38"/>
                  </a:lnTo>
                  <a:lnTo>
                    <a:pt x="120" y="21"/>
                  </a:lnTo>
                  <a:lnTo>
                    <a:pt x="11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65" name="Freeform 264"/>
            <p:cNvSpPr>
              <a:spLocks/>
            </p:cNvSpPr>
            <p:nvPr/>
          </p:nvSpPr>
          <p:spPr bwMode="auto">
            <a:xfrm>
              <a:off x="3470" y="351"/>
              <a:ext cx="120" cy="38"/>
            </a:xfrm>
            <a:custGeom>
              <a:avLst/>
              <a:gdLst>
                <a:gd name="T0" fmla="*/ 117 w 120"/>
                <a:gd name="T1" fmla="*/ 0 h 38"/>
                <a:gd name="T2" fmla="*/ 0 w 120"/>
                <a:gd name="T3" fmla="*/ 16 h 38"/>
                <a:gd name="T4" fmla="*/ 4 w 120"/>
                <a:gd name="T5" fmla="*/ 38 h 38"/>
                <a:gd name="T6" fmla="*/ 120 w 120"/>
                <a:gd name="T7" fmla="*/ 23 h 38"/>
                <a:gd name="T8" fmla="*/ 117 w 120"/>
                <a:gd name="T9" fmla="*/ 0 h 38"/>
              </a:gdLst>
              <a:ahLst/>
              <a:cxnLst>
                <a:cxn ang="0">
                  <a:pos x="T0" y="T1"/>
                </a:cxn>
                <a:cxn ang="0">
                  <a:pos x="T2" y="T3"/>
                </a:cxn>
                <a:cxn ang="0">
                  <a:pos x="T4" y="T5"/>
                </a:cxn>
                <a:cxn ang="0">
                  <a:pos x="T6" y="T7"/>
                </a:cxn>
                <a:cxn ang="0">
                  <a:pos x="T8" y="T9"/>
                </a:cxn>
              </a:cxnLst>
              <a:rect l="0" t="0" r="r" b="b"/>
              <a:pathLst>
                <a:path w="120" h="38">
                  <a:moveTo>
                    <a:pt x="117" y="0"/>
                  </a:moveTo>
                  <a:lnTo>
                    <a:pt x="0" y="16"/>
                  </a:lnTo>
                  <a:lnTo>
                    <a:pt x="4" y="38"/>
                  </a:lnTo>
                  <a:lnTo>
                    <a:pt x="120" y="23"/>
                  </a:lnTo>
                  <a:lnTo>
                    <a:pt x="11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66" name="Freeform 265"/>
            <p:cNvSpPr>
              <a:spLocks/>
            </p:cNvSpPr>
            <p:nvPr/>
          </p:nvSpPr>
          <p:spPr bwMode="auto">
            <a:xfrm>
              <a:off x="3286" y="375"/>
              <a:ext cx="117" cy="41"/>
            </a:xfrm>
            <a:custGeom>
              <a:avLst/>
              <a:gdLst>
                <a:gd name="T0" fmla="*/ 115 w 117"/>
                <a:gd name="T1" fmla="*/ 0 h 41"/>
                <a:gd name="T2" fmla="*/ 0 w 117"/>
                <a:gd name="T3" fmla="*/ 14 h 41"/>
                <a:gd name="T4" fmla="*/ 2 w 117"/>
                <a:gd name="T5" fmla="*/ 40 h 41"/>
                <a:gd name="T6" fmla="*/ 117 w 117"/>
                <a:gd name="T7" fmla="*/ 24 h 41"/>
                <a:gd name="T8" fmla="*/ 115 w 117"/>
                <a:gd name="T9" fmla="*/ 0 h 41"/>
              </a:gdLst>
              <a:ahLst/>
              <a:cxnLst>
                <a:cxn ang="0">
                  <a:pos x="T0" y="T1"/>
                </a:cxn>
                <a:cxn ang="0">
                  <a:pos x="T2" y="T3"/>
                </a:cxn>
                <a:cxn ang="0">
                  <a:pos x="T4" y="T5"/>
                </a:cxn>
                <a:cxn ang="0">
                  <a:pos x="T6" y="T7"/>
                </a:cxn>
                <a:cxn ang="0">
                  <a:pos x="T8" y="T9"/>
                </a:cxn>
              </a:cxnLst>
              <a:rect l="0" t="0" r="r" b="b"/>
              <a:pathLst>
                <a:path w="117" h="41">
                  <a:moveTo>
                    <a:pt x="115" y="0"/>
                  </a:moveTo>
                  <a:lnTo>
                    <a:pt x="0" y="14"/>
                  </a:lnTo>
                  <a:lnTo>
                    <a:pt x="2" y="40"/>
                  </a:lnTo>
                  <a:lnTo>
                    <a:pt x="117" y="24"/>
                  </a:lnTo>
                  <a:lnTo>
                    <a:pt x="115"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67" name="Freeform 266"/>
            <p:cNvSpPr>
              <a:spLocks/>
            </p:cNvSpPr>
            <p:nvPr/>
          </p:nvSpPr>
          <p:spPr bwMode="auto">
            <a:xfrm>
              <a:off x="3101" y="401"/>
              <a:ext cx="117" cy="36"/>
            </a:xfrm>
            <a:custGeom>
              <a:avLst/>
              <a:gdLst>
                <a:gd name="T0" fmla="*/ 112 w 117"/>
                <a:gd name="T1" fmla="*/ 0 h 36"/>
                <a:gd name="T2" fmla="*/ 0 w 117"/>
                <a:gd name="T3" fmla="*/ 14 h 36"/>
                <a:gd name="T4" fmla="*/ 2 w 117"/>
                <a:gd name="T5" fmla="*/ 36 h 36"/>
                <a:gd name="T6" fmla="*/ 117 w 117"/>
                <a:gd name="T7" fmla="*/ 21 h 36"/>
                <a:gd name="T8" fmla="*/ 112 w 117"/>
                <a:gd name="T9" fmla="*/ 0 h 36"/>
              </a:gdLst>
              <a:ahLst/>
              <a:cxnLst>
                <a:cxn ang="0">
                  <a:pos x="T0" y="T1"/>
                </a:cxn>
                <a:cxn ang="0">
                  <a:pos x="T2" y="T3"/>
                </a:cxn>
                <a:cxn ang="0">
                  <a:pos x="T4" y="T5"/>
                </a:cxn>
                <a:cxn ang="0">
                  <a:pos x="T6" y="T7"/>
                </a:cxn>
                <a:cxn ang="0">
                  <a:pos x="T8" y="T9"/>
                </a:cxn>
              </a:cxnLst>
              <a:rect l="0" t="0" r="r" b="b"/>
              <a:pathLst>
                <a:path w="117" h="36">
                  <a:moveTo>
                    <a:pt x="112" y="0"/>
                  </a:moveTo>
                  <a:lnTo>
                    <a:pt x="0" y="14"/>
                  </a:lnTo>
                  <a:lnTo>
                    <a:pt x="2" y="36"/>
                  </a:lnTo>
                  <a:lnTo>
                    <a:pt x="117" y="21"/>
                  </a:lnTo>
                  <a:lnTo>
                    <a:pt x="112"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68" name="Freeform 267"/>
            <p:cNvSpPr>
              <a:spLocks/>
            </p:cNvSpPr>
            <p:nvPr/>
          </p:nvSpPr>
          <p:spPr bwMode="auto">
            <a:xfrm>
              <a:off x="2913" y="425"/>
              <a:ext cx="118" cy="39"/>
            </a:xfrm>
            <a:custGeom>
              <a:avLst/>
              <a:gdLst>
                <a:gd name="T0" fmla="*/ 115 w 118"/>
                <a:gd name="T1" fmla="*/ 0 h 39"/>
                <a:gd name="T2" fmla="*/ 0 w 118"/>
                <a:gd name="T3" fmla="*/ 14 h 39"/>
                <a:gd name="T4" fmla="*/ 2 w 118"/>
                <a:gd name="T5" fmla="*/ 38 h 39"/>
                <a:gd name="T6" fmla="*/ 117 w 118"/>
                <a:gd name="T7" fmla="*/ 21 h 39"/>
                <a:gd name="T8" fmla="*/ 115 w 118"/>
                <a:gd name="T9" fmla="*/ 0 h 39"/>
              </a:gdLst>
              <a:ahLst/>
              <a:cxnLst>
                <a:cxn ang="0">
                  <a:pos x="T0" y="T1"/>
                </a:cxn>
                <a:cxn ang="0">
                  <a:pos x="T2" y="T3"/>
                </a:cxn>
                <a:cxn ang="0">
                  <a:pos x="T4" y="T5"/>
                </a:cxn>
                <a:cxn ang="0">
                  <a:pos x="T6" y="T7"/>
                </a:cxn>
                <a:cxn ang="0">
                  <a:pos x="T8" y="T9"/>
                </a:cxn>
              </a:cxnLst>
              <a:rect l="0" t="0" r="r" b="b"/>
              <a:pathLst>
                <a:path w="118" h="39">
                  <a:moveTo>
                    <a:pt x="115" y="0"/>
                  </a:moveTo>
                  <a:lnTo>
                    <a:pt x="0" y="14"/>
                  </a:lnTo>
                  <a:lnTo>
                    <a:pt x="2" y="38"/>
                  </a:lnTo>
                  <a:lnTo>
                    <a:pt x="117" y="21"/>
                  </a:lnTo>
                  <a:lnTo>
                    <a:pt x="115"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69" name="Freeform 268"/>
            <p:cNvSpPr>
              <a:spLocks/>
            </p:cNvSpPr>
            <p:nvPr/>
          </p:nvSpPr>
          <p:spPr bwMode="auto">
            <a:xfrm>
              <a:off x="2726" y="447"/>
              <a:ext cx="120" cy="38"/>
            </a:xfrm>
            <a:custGeom>
              <a:avLst/>
              <a:gdLst>
                <a:gd name="T0" fmla="*/ 117 w 120"/>
                <a:gd name="T1" fmla="*/ 0 h 38"/>
                <a:gd name="T2" fmla="*/ 0 w 120"/>
                <a:gd name="T3" fmla="*/ 16 h 38"/>
                <a:gd name="T4" fmla="*/ 2 w 120"/>
                <a:gd name="T5" fmla="*/ 38 h 38"/>
                <a:gd name="T6" fmla="*/ 120 w 120"/>
                <a:gd name="T7" fmla="*/ 23 h 38"/>
                <a:gd name="T8" fmla="*/ 117 w 120"/>
                <a:gd name="T9" fmla="*/ 0 h 38"/>
              </a:gdLst>
              <a:ahLst/>
              <a:cxnLst>
                <a:cxn ang="0">
                  <a:pos x="T0" y="T1"/>
                </a:cxn>
                <a:cxn ang="0">
                  <a:pos x="T2" y="T3"/>
                </a:cxn>
                <a:cxn ang="0">
                  <a:pos x="T4" y="T5"/>
                </a:cxn>
                <a:cxn ang="0">
                  <a:pos x="T6" y="T7"/>
                </a:cxn>
                <a:cxn ang="0">
                  <a:pos x="T8" y="T9"/>
                </a:cxn>
              </a:cxnLst>
              <a:rect l="0" t="0" r="r" b="b"/>
              <a:pathLst>
                <a:path w="120" h="38">
                  <a:moveTo>
                    <a:pt x="117" y="0"/>
                  </a:moveTo>
                  <a:lnTo>
                    <a:pt x="0" y="16"/>
                  </a:lnTo>
                  <a:lnTo>
                    <a:pt x="2" y="38"/>
                  </a:lnTo>
                  <a:lnTo>
                    <a:pt x="120" y="23"/>
                  </a:lnTo>
                  <a:lnTo>
                    <a:pt x="11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70" name="Freeform 269"/>
            <p:cNvSpPr>
              <a:spLocks/>
            </p:cNvSpPr>
            <p:nvPr/>
          </p:nvSpPr>
          <p:spPr bwMode="auto">
            <a:xfrm>
              <a:off x="2539" y="471"/>
              <a:ext cx="120" cy="41"/>
            </a:xfrm>
            <a:custGeom>
              <a:avLst/>
              <a:gdLst>
                <a:gd name="T0" fmla="*/ 117 w 120"/>
                <a:gd name="T1" fmla="*/ 0 h 41"/>
                <a:gd name="T2" fmla="*/ 0 w 120"/>
                <a:gd name="T3" fmla="*/ 14 h 41"/>
                <a:gd name="T4" fmla="*/ 2 w 120"/>
                <a:gd name="T5" fmla="*/ 40 h 41"/>
                <a:gd name="T6" fmla="*/ 120 w 120"/>
                <a:gd name="T7" fmla="*/ 26 h 41"/>
                <a:gd name="T8" fmla="*/ 117 w 120"/>
                <a:gd name="T9" fmla="*/ 0 h 41"/>
              </a:gdLst>
              <a:ahLst/>
              <a:cxnLst>
                <a:cxn ang="0">
                  <a:pos x="T0" y="T1"/>
                </a:cxn>
                <a:cxn ang="0">
                  <a:pos x="T2" y="T3"/>
                </a:cxn>
                <a:cxn ang="0">
                  <a:pos x="T4" y="T5"/>
                </a:cxn>
                <a:cxn ang="0">
                  <a:pos x="T6" y="T7"/>
                </a:cxn>
                <a:cxn ang="0">
                  <a:pos x="T8" y="T9"/>
                </a:cxn>
              </a:cxnLst>
              <a:rect l="0" t="0" r="r" b="b"/>
              <a:pathLst>
                <a:path w="120" h="41">
                  <a:moveTo>
                    <a:pt x="117" y="0"/>
                  </a:moveTo>
                  <a:lnTo>
                    <a:pt x="0" y="14"/>
                  </a:lnTo>
                  <a:lnTo>
                    <a:pt x="2" y="40"/>
                  </a:lnTo>
                  <a:lnTo>
                    <a:pt x="120" y="26"/>
                  </a:lnTo>
                  <a:lnTo>
                    <a:pt x="11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71" name="Freeform 270"/>
            <p:cNvSpPr>
              <a:spLocks/>
            </p:cNvSpPr>
            <p:nvPr/>
          </p:nvSpPr>
          <p:spPr bwMode="auto">
            <a:xfrm>
              <a:off x="2354" y="497"/>
              <a:ext cx="118" cy="36"/>
            </a:xfrm>
            <a:custGeom>
              <a:avLst/>
              <a:gdLst>
                <a:gd name="T0" fmla="*/ 117 w 118"/>
                <a:gd name="T1" fmla="*/ 0 h 36"/>
                <a:gd name="T2" fmla="*/ 0 w 118"/>
                <a:gd name="T3" fmla="*/ 14 h 36"/>
                <a:gd name="T4" fmla="*/ 2 w 118"/>
                <a:gd name="T5" fmla="*/ 36 h 36"/>
                <a:gd name="T6" fmla="*/ 117 w 118"/>
                <a:gd name="T7" fmla="*/ 21 h 36"/>
                <a:gd name="T8" fmla="*/ 117 w 118"/>
                <a:gd name="T9" fmla="*/ 0 h 36"/>
              </a:gdLst>
              <a:ahLst/>
              <a:cxnLst>
                <a:cxn ang="0">
                  <a:pos x="T0" y="T1"/>
                </a:cxn>
                <a:cxn ang="0">
                  <a:pos x="T2" y="T3"/>
                </a:cxn>
                <a:cxn ang="0">
                  <a:pos x="T4" y="T5"/>
                </a:cxn>
                <a:cxn ang="0">
                  <a:pos x="T6" y="T7"/>
                </a:cxn>
                <a:cxn ang="0">
                  <a:pos x="T8" y="T9"/>
                </a:cxn>
              </a:cxnLst>
              <a:rect l="0" t="0" r="r" b="b"/>
              <a:pathLst>
                <a:path w="118" h="36">
                  <a:moveTo>
                    <a:pt x="117" y="0"/>
                  </a:moveTo>
                  <a:lnTo>
                    <a:pt x="0" y="14"/>
                  </a:lnTo>
                  <a:lnTo>
                    <a:pt x="2" y="36"/>
                  </a:lnTo>
                  <a:lnTo>
                    <a:pt x="117" y="21"/>
                  </a:lnTo>
                  <a:lnTo>
                    <a:pt x="11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nvGrpSpPr>
            <p:cNvPr id="272" name="Group 271"/>
            <p:cNvGrpSpPr>
              <a:grpSpLocks/>
            </p:cNvGrpSpPr>
            <p:nvPr/>
          </p:nvGrpSpPr>
          <p:grpSpPr bwMode="auto">
            <a:xfrm>
              <a:off x="2191" y="521"/>
              <a:ext cx="20" cy="34"/>
              <a:chOff x="2191" y="521"/>
              <a:chExt cx="20" cy="34"/>
            </a:xfrm>
          </p:grpSpPr>
          <p:sp>
            <p:nvSpPr>
              <p:cNvPr id="291" name="Freeform 290"/>
              <p:cNvSpPr>
                <a:spLocks/>
              </p:cNvSpPr>
              <p:nvPr/>
            </p:nvSpPr>
            <p:spPr bwMode="auto">
              <a:xfrm>
                <a:off x="2191" y="521"/>
                <a:ext cx="20" cy="34"/>
              </a:xfrm>
              <a:custGeom>
                <a:avLst/>
                <a:gdLst>
                  <a:gd name="T0" fmla="*/ 16 w 20"/>
                  <a:gd name="T1" fmla="*/ 28 h 34"/>
                  <a:gd name="T2" fmla="*/ 4 w 20"/>
                  <a:gd name="T3" fmla="*/ 28 h 34"/>
                  <a:gd name="T4" fmla="*/ 9 w 20"/>
                  <a:gd name="T5" fmla="*/ 33 h 34"/>
                  <a:gd name="T6" fmla="*/ 14 w 20"/>
                  <a:gd name="T7" fmla="*/ 33 h 34"/>
                  <a:gd name="T8" fmla="*/ 16 w 20"/>
                  <a:gd name="T9" fmla="*/ 28 h 34"/>
                </a:gdLst>
                <a:ahLst/>
                <a:cxnLst>
                  <a:cxn ang="0">
                    <a:pos x="T0" y="T1"/>
                  </a:cxn>
                  <a:cxn ang="0">
                    <a:pos x="T2" y="T3"/>
                  </a:cxn>
                  <a:cxn ang="0">
                    <a:pos x="T4" y="T5"/>
                  </a:cxn>
                  <a:cxn ang="0">
                    <a:pos x="T6" y="T7"/>
                  </a:cxn>
                  <a:cxn ang="0">
                    <a:pos x="T8" y="T9"/>
                  </a:cxn>
                </a:cxnLst>
                <a:rect l="0" t="0" r="r" b="b"/>
                <a:pathLst>
                  <a:path w="20" h="34">
                    <a:moveTo>
                      <a:pt x="16" y="28"/>
                    </a:moveTo>
                    <a:lnTo>
                      <a:pt x="4" y="28"/>
                    </a:lnTo>
                    <a:lnTo>
                      <a:pt x="9" y="33"/>
                    </a:lnTo>
                    <a:lnTo>
                      <a:pt x="14" y="33"/>
                    </a:lnTo>
                    <a:lnTo>
                      <a:pt x="16" y="28"/>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92" name="Freeform 291"/>
              <p:cNvSpPr>
                <a:spLocks/>
              </p:cNvSpPr>
              <p:nvPr/>
            </p:nvSpPr>
            <p:spPr bwMode="auto">
              <a:xfrm>
                <a:off x="2191" y="521"/>
                <a:ext cx="20" cy="34"/>
              </a:xfrm>
              <a:custGeom>
                <a:avLst/>
                <a:gdLst>
                  <a:gd name="T0" fmla="*/ 93 w 20"/>
                  <a:gd name="T1" fmla="*/ 0 h 34"/>
                  <a:gd name="T2" fmla="*/ 9 w 20"/>
                  <a:gd name="T3" fmla="*/ 9 h 34"/>
                  <a:gd name="T4" fmla="*/ 7 w 20"/>
                  <a:gd name="T5" fmla="*/ 10 h 34"/>
                  <a:gd name="T6" fmla="*/ 7 w 20"/>
                  <a:gd name="T7" fmla="*/ 12 h 34"/>
                  <a:gd name="T8" fmla="*/ 2 w 20"/>
                  <a:gd name="T9" fmla="*/ 12 h 34"/>
                  <a:gd name="T10" fmla="*/ 2 w 20"/>
                  <a:gd name="T11" fmla="*/ 14 h 34"/>
                  <a:gd name="T12" fmla="*/ 0 w 20"/>
                  <a:gd name="T13" fmla="*/ 14 h 34"/>
                  <a:gd name="T14" fmla="*/ 0 w 20"/>
                  <a:gd name="T15" fmla="*/ 26 h 34"/>
                  <a:gd name="T16" fmla="*/ 2 w 20"/>
                  <a:gd name="T17" fmla="*/ 26 h 34"/>
                  <a:gd name="T18" fmla="*/ 2 w 20"/>
                  <a:gd name="T19" fmla="*/ 28 h 34"/>
                  <a:gd name="T20" fmla="*/ 16 w 20"/>
                  <a:gd name="T21" fmla="*/ 28 h 34"/>
                  <a:gd name="T22" fmla="*/ 14 w 20"/>
                  <a:gd name="T23" fmla="*/ 33 h 34"/>
                  <a:gd name="T24" fmla="*/ 96 w 20"/>
                  <a:gd name="T25" fmla="*/ 21 h 34"/>
                  <a:gd name="T26" fmla="*/ 93 w 20"/>
                  <a:gd name="T27" fmla="*/ 0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0" h="34">
                    <a:moveTo>
                      <a:pt x="93" y="0"/>
                    </a:moveTo>
                    <a:lnTo>
                      <a:pt x="9" y="9"/>
                    </a:lnTo>
                    <a:lnTo>
                      <a:pt x="7" y="10"/>
                    </a:lnTo>
                    <a:lnTo>
                      <a:pt x="7" y="12"/>
                    </a:lnTo>
                    <a:lnTo>
                      <a:pt x="2" y="12"/>
                    </a:lnTo>
                    <a:lnTo>
                      <a:pt x="2" y="14"/>
                    </a:lnTo>
                    <a:lnTo>
                      <a:pt x="0" y="14"/>
                    </a:lnTo>
                    <a:lnTo>
                      <a:pt x="0" y="26"/>
                    </a:lnTo>
                    <a:lnTo>
                      <a:pt x="2" y="26"/>
                    </a:lnTo>
                    <a:lnTo>
                      <a:pt x="2" y="28"/>
                    </a:lnTo>
                    <a:lnTo>
                      <a:pt x="16" y="28"/>
                    </a:lnTo>
                    <a:lnTo>
                      <a:pt x="14" y="33"/>
                    </a:lnTo>
                    <a:lnTo>
                      <a:pt x="96" y="21"/>
                    </a:lnTo>
                    <a:lnTo>
                      <a:pt x="93"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93" name="Freeform 292"/>
              <p:cNvSpPr>
                <a:spLocks/>
              </p:cNvSpPr>
              <p:nvPr/>
            </p:nvSpPr>
            <p:spPr bwMode="auto">
              <a:xfrm>
                <a:off x="2191" y="521"/>
                <a:ext cx="20" cy="34"/>
              </a:xfrm>
              <a:custGeom>
                <a:avLst/>
                <a:gdLst>
                  <a:gd name="T0" fmla="*/ 9 w 20"/>
                  <a:gd name="T1" fmla="*/ 9 h 34"/>
                  <a:gd name="T2" fmla="*/ 7 w 20"/>
                  <a:gd name="T3" fmla="*/ 9 h 34"/>
                  <a:gd name="T4" fmla="*/ 7 w 20"/>
                  <a:gd name="T5" fmla="*/ 10 h 34"/>
                  <a:gd name="T6" fmla="*/ 9 w 20"/>
                  <a:gd name="T7" fmla="*/ 9 h 34"/>
                </a:gdLst>
                <a:ahLst/>
                <a:cxnLst>
                  <a:cxn ang="0">
                    <a:pos x="T0" y="T1"/>
                  </a:cxn>
                  <a:cxn ang="0">
                    <a:pos x="T2" y="T3"/>
                  </a:cxn>
                  <a:cxn ang="0">
                    <a:pos x="T4" y="T5"/>
                  </a:cxn>
                  <a:cxn ang="0">
                    <a:pos x="T6" y="T7"/>
                  </a:cxn>
                </a:cxnLst>
                <a:rect l="0" t="0" r="r" b="b"/>
                <a:pathLst>
                  <a:path w="20" h="34">
                    <a:moveTo>
                      <a:pt x="9" y="9"/>
                    </a:moveTo>
                    <a:lnTo>
                      <a:pt x="7" y="9"/>
                    </a:lnTo>
                    <a:lnTo>
                      <a:pt x="7" y="10"/>
                    </a:lnTo>
                    <a:lnTo>
                      <a:pt x="9" y="9"/>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sp>
          <p:nvSpPr>
            <p:cNvPr id="273" name="Freeform 272"/>
            <p:cNvSpPr>
              <a:spLocks/>
            </p:cNvSpPr>
            <p:nvPr/>
          </p:nvSpPr>
          <p:spPr bwMode="auto">
            <a:xfrm>
              <a:off x="2170" y="533"/>
              <a:ext cx="38" cy="39"/>
            </a:xfrm>
            <a:custGeom>
              <a:avLst/>
              <a:gdLst>
                <a:gd name="T0" fmla="*/ 26 w 38"/>
                <a:gd name="T1" fmla="*/ 0 h 39"/>
                <a:gd name="T2" fmla="*/ 0 w 38"/>
                <a:gd name="T3" fmla="*/ 16 h 39"/>
                <a:gd name="T4" fmla="*/ 9 w 38"/>
                <a:gd name="T5" fmla="*/ 38 h 39"/>
                <a:gd name="T6" fmla="*/ 38 w 38"/>
                <a:gd name="T7" fmla="*/ 16 h 39"/>
                <a:gd name="T8" fmla="*/ 26 w 38"/>
                <a:gd name="T9" fmla="*/ 0 h 39"/>
              </a:gdLst>
              <a:ahLst/>
              <a:cxnLst>
                <a:cxn ang="0">
                  <a:pos x="T0" y="T1"/>
                </a:cxn>
                <a:cxn ang="0">
                  <a:pos x="T2" y="T3"/>
                </a:cxn>
                <a:cxn ang="0">
                  <a:pos x="T4" y="T5"/>
                </a:cxn>
                <a:cxn ang="0">
                  <a:pos x="T6" y="T7"/>
                </a:cxn>
                <a:cxn ang="0">
                  <a:pos x="T8" y="T9"/>
                </a:cxn>
              </a:cxnLst>
              <a:rect l="0" t="0" r="r" b="b"/>
              <a:pathLst>
                <a:path w="38" h="39">
                  <a:moveTo>
                    <a:pt x="26" y="0"/>
                  </a:moveTo>
                  <a:lnTo>
                    <a:pt x="0" y="16"/>
                  </a:lnTo>
                  <a:lnTo>
                    <a:pt x="9" y="38"/>
                  </a:lnTo>
                  <a:lnTo>
                    <a:pt x="38" y="16"/>
                  </a:lnTo>
                  <a:lnTo>
                    <a:pt x="26"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74" name="Freeform 273"/>
            <p:cNvSpPr>
              <a:spLocks/>
            </p:cNvSpPr>
            <p:nvPr/>
          </p:nvSpPr>
          <p:spPr bwMode="auto">
            <a:xfrm>
              <a:off x="2009" y="589"/>
              <a:ext cx="112" cy="81"/>
            </a:xfrm>
            <a:custGeom>
              <a:avLst/>
              <a:gdLst>
                <a:gd name="T0" fmla="*/ 100 w 112"/>
                <a:gd name="T1" fmla="*/ 0 h 81"/>
                <a:gd name="T2" fmla="*/ 0 w 112"/>
                <a:gd name="T3" fmla="*/ 64 h 81"/>
                <a:gd name="T4" fmla="*/ 11 w 112"/>
                <a:gd name="T5" fmla="*/ 81 h 81"/>
                <a:gd name="T6" fmla="*/ 112 w 112"/>
                <a:gd name="T7" fmla="*/ 19 h 81"/>
                <a:gd name="T8" fmla="*/ 100 w 112"/>
                <a:gd name="T9" fmla="*/ 0 h 81"/>
              </a:gdLst>
              <a:ahLst/>
              <a:cxnLst>
                <a:cxn ang="0">
                  <a:pos x="T0" y="T1"/>
                </a:cxn>
                <a:cxn ang="0">
                  <a:pos x="T2" y="T3"/>
                </a:cxn>
                <a:cxn ang="0">
                  <a:pos x="T4" y="T5"/>
                </a:cxn>
                <a:cxn ang="0">
                  <a:pos x="T6" y="T7"/>
                </a:cxn>
                <a:cxn ang="0">
                  <a:pos x="T8" y="T9"/>
                </a:cxn>
              </a:cxnLst>
              <a:rect l="0" t="0" r="r" b="b"/>
              <a:pathLst>
                <a:path w="112" h="81">
                  <a:moveTo>
                    <a:pt x="100" y="0"/>
                  </a:moveTo>
                  <a:lnTo>
                    <a:pt x="0" y="64"/>
                  </a:lnTo>
                  <a:lnTo>
                    <a:pt x="11" y="81"/>
                  </a:lnTo>
                  <a:lnTo>
                    <a:pt x="112" y="19"/>
                  </a:lnTo>
                  <a:lnTo>
                    <a:pt x="100"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75" name="Freeform 274"/>
            <p:cNvSpPr>
              <a:spLocks/>
            </p:cNvSpPr>
            <p:nvPr/>
          </p:nvSpPr>
          <p:spPr bwMode="auto">
            <a:xfrm>
              <a:off x="1853" y="689"/>
              <a:ext cx="110" cy="84"/>
            </a:xfrm>
            <a:custGeom>
              <a:avLst/>
              <a:gdLst>
                <a:gd name="T0" fmla="*/ 95 w 110"/>
                <a:gd name="T1" fmla="*/ 0 h 84"/>
                <a:gd name="T2" fmla="*/ 0 w 110"/>
                <a:gd name="T3" fmla="*/ 62 h 84"/>
                <a:gd name="T4" fmla="*/ 9 w 110"/>
                <a:gd name="T5" fmla="*/ 83 h 84"/>
                <a:gd name="T6" fmla="*/ 110 w 110"/>
                <a:gd name="T7" fmla="*/ 21 h 84"/>
                <a:gd name="T8" fmla="*/ 95 w 110"/>
                <a:gd name="T9" fmla="*/ 0 h 84"/>
              </a:gdLst>
              <a:ahLst/>
              <a:cxnLst>
                <a:cxn ang="0">
                  <a:pos x="T0" y="T1"/>
                </a:cxn>
                <a:cxn ang="0">
                  <a:pos x="T2" y="T3"/>
                </a:cxn>
                <a:cxn ang="0">
                  <a:pos x="T4" y="T5"/>
                </a:cxn>
                <a:cxn ang="0">
                  <a:pos x="T6" y="T7"/>
                </a:cxn>
                <a:cxn ang="0">
                  <a:pos x="T8" y="T9"/>
                </a:cxn>
              </a:cxnLst>
              <a:rect l="0" t="0" r="r" b="b"/>
              <a:pathLst>
                <a:path w="110" h="84">
                  <a:moveTo>
                    <a:pt x="95" y="0"/>
                  </a:moveTo>
                  <a:lnTo>
                    <a:pt x="0" y="62"/>
                  </a:lnTo>
                  <a:lnTo>
                    <a:pt x="9" y="83"/>
                  </a:lnTo>
                  <a:lnTo>
                    <a:pt x="110" y="21"/>
                  </a:lnTo>
                  <a:lnTo>
                    <a:pt x="95"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76" name="Freeform 275"/>
            <p:cNvSpPr>
              <a:spLocks/>
            </p:cNvSpPr>
            <p:nvPr/>
          </p:nvSpPr>
          <p:spPr bwMode="auto">
            <a:xfrm>
              <a:off x="1692" y="793"/>
              <a:ext cx="113" cy="81"/>
            </a:xfrm>
            <a:custGeom>
              <a:avLst/>
              <a:gdLst>
                <a:gd name="T0" fmla="*/ 98 w 113"/>
                <a:gd name="T1" fmla="*/ 0 h 81"/>
                <a:gd name="T2" fmla="*/ 0 w 113"/>
                <a:gd name="T3" fmla="*/ 60 h 81"/>
                <a:gd name="T4" fmla="*/ 11 w 113"/>
                <a:gd name="T5" fmla="*/ 81 h 81"/>
                <a:gd name="T6" fmla="*/ 112 w 113"/>
                <a:gd name="T7" fmla="*/ 16 h 81"/>
                <a:gd name="T8" fmla="*/ 98 w 113"/>
                <a:gd name="T9" fmla="*/ 0 h 81"/>
              </a:gdLst>
              <a:ahLst/>
              <a:cxnLst>
                <a:cxn ang="0">
                  <a:pos x="T0" y="T1"/>
                </a:cxn>
                <a:cxn ang="0">
                  <a:pos x="T2" y="T3"/>
                </a:cxn>
                <a:cxn ang="0">
                  <a:pos x="T4" y="T5"/>
                </a:cxn>
                <a:cxn ang="0">
                  <a:pos x="T6" y="T7"/>
                </a:cxn>
                <a:cxn ang="0">
                  <a:pos x="T8" y="T9"/>
                </a:cxn>
              </a:cxnLst>
              <a:rect l="0" t="0" r="r" b="b"/>
              <a:pathLst>
                <a:path w="113" h="81">
                  <a:moveTo>
                    <a:pt x="98" y="0"/>
                  </a:moveTo>
                  <a:lnTo>
                    <a:pt x="0" y="60"/>
                  </a:lnTo>
                  <a:lnTo>
                    <a:pt x="11" y="81"/>
                  </a:lnTo>
                  <a:lnTo>
                    <a:pt x="112" y="16"/>
                  </a:lnTo>
                  <a:lnTo>
                    <a:pt x="98"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77" name="Freeform 276"/>
            <p:cNvSpPr>
              <a:spLocks/>
            </p:cNvSpPr>
            <p:nvPr/>
          </p:nvSpPr>
          <p:spPr bwMode="auto">
            <a:xfrm>
              <a:off x="1519" y="895"/>
              <a:ext cx="118" cy="20"/>
            </a:xfrm>
            <a:custGeom>
              <a:avLst/>
              <a:gdLst>
                <a:gd name="T0" fmla="*/ 0 w 118"/>
                <a:gd name="T1" fmla="*/ 0 h 20"/>
                <a:gd name="T2" fmla="*/ 117 w 118"/>
                <a:gd name="T3" fmla="*/ 0 h 20"/>
              </a:gdLst>
              <a:ahLst/>
              <a:cxnLst>
                <a:cxn ang="0">
                  <a:pos x="T0" y="T1"/>
                </a:cxn>
                <a:cxn ang="0">
                  <a:pos x="T2" y="T3"/>
                </a:cxn>
              </a:cxnLst>
              <a:rect l="0" t="0" r="r" b="b"/>
              <a:pathLst>
                <a:path w="118" h="20">
                  <a:moveTo>
                    <a:pt x="0" y="0"/>
                  </a:moveTo>
                  <a:lnTo>
                    <a:pt x="117" y="0"/>
                  </a:lnTo>
                </a:path>
              </a:pathLst>
            </a:custGeom>
            <a:noFill/>
            <a:ln w="14985">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AU"/>
            </a:p>
          </p:txBody>
        </p:sp>
        <p:sp>
          <p:nvSpPr>
            <p:cNvPr id="278" name="Freeform 277"/>
            <p:cNvSpPr>
              <a:spLocks/>
            </p:cNvSpPr>
            <p:nvPr/>
          </p:nvSpPr>
          <p:spPr bwMode="auto">
            <a:xfrm>
              <a:off x="1332" y="895"/>
              <a:ext cx="118" cy="20"/>
            </a:xfrm>
            <a:custGeom>
              <a:avLst/>
              <a:gdLst>
                <a:gd name="T0" fmla="*/ 0 w 118"/>
                <a:gd name="T1" fmla="*/ 0 h 20"/>
                <a:gd name="T2" fmla="*/ 117 w 118"/>
                <a:gd name="T3" fmla="*/ 0 h 20"/>
              </a:gdLst>
              <a:ahLst/>
              <a:cxnLst>
                <a:cxn ang="0">
                  <a:pos x="T0" y="T1"/>
                </a:cxn>
                <a:cxn ang="0">
                  <a:pos x="T2" y="T3"/>
                </a:cxn>
              </a:cxnLst>
              <a:rect l="0" t="0" r="r" b="b"/>
              <a:pathLst>
                <a:path w="118" h="20">
                  <a:moveTo>
                    <a:pt x="0" y="0"/>
                  </a:moveTo>
                  <a:lnTo>
                    <a:pt x="117" y="0"/>
                  </a:lnTo>
                </a:path>
              </a:pathLst>
            </a:custGeom>
            <a:noFill/>
            <a:ln w="14985">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AU"/>
            </a:p>
          </p:txBody>
        </p:sp>
        <p:sp>
          <p:nvSpPr>
            <p:cNvPr id="279" name="Freeform 278"/>
            <p:cNvSpPr>
              <a:spLocks/>
            </p:cNvSpPr>
            <p:nvPr/>
          </p:nvSpPr>
          <p:spPr bwMode="auto">
            <a:xfrm>
              <a:off x="1142" y="895"/>
              <a:ext cx="118" cy="20"/>
            </a:xfrm>
            <a:custGeom>
              <a:avLst/>
              <a:gdLst>
                <a:gd name="T0" fmla="*/ 0 w 118"/>
                <a:gd name="T1" fmla="*/ 0 h 20"/>
                <a:gd name="T2" fmla="*/ 117 w 118"/>
                <a:gd name="T3" fmla="*/ 0 h 20"/>
              </a:gdLst>
              <a:ahLst/>
              <a:cxnLst>
                <a:cxn ang="0">
                  <a:pos x="T0" y="T1"/>
                </a:cxn>
                <a:cxn ang="0">
                  <a:pos x="T2" y="T3"/>
                </a:cxn>
              </a:cxnLst>
              <a:rect l="0" t="0" r="r" b="b"/>
              <a:pathLst>
                <a:path w="118" h="20">
                  <a:moveTo>
                    <a:pt x="0" y="0"/>
                  </a:moveTo>
                  <a:lnTo>
                    <a:pt x="117" y="0"/>
                  </a:lnTo>
                </a:path>
              </a:pathLst>
            </a:custGeom>
            <a:noFill/>
            <a:ln w="14985">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AU"/>
            </a:p>
          </p:txBody>
        </p:sp>
        <p:sp>
          <p:nvSpPr>
            <p:cNvPr id="280" name="Freeform 279"/>
            <p:cNvSpPr>
              <a:spLocks/>
            </p:cNvSpPr>
            <p:nvPr/>
          </p:nvSpPr>
          <p:spPr bwMode="auto">
            <a:xfrm>
              <a:off x="998" y="773"/>
              <a:ext cx="94" cy="106"/>
            </a:xfrm>
            <a:custGeom>
              <a:avLst/>
              <a:gdLst>
                <a:gd name="T0" fmla="*/ 19 w 94"/>
                <a:gd name="T1" fmla="*/ 0 h 106"/>
                <a:gd name="T2" fmla="*/ 0 w 94"/>
                <a:gd name="T3" fmla="*/ 16 h 106"/>
                <a:gd name="T4" fmla="*/ 76 w 94"/>
                <a:gd name="T5" fmla="*/ 105 h 106"/>
                <a:gd name="T6" fmla="*/ 93 w 94"/>
                <a:gd name="T7" fmla="*/ 88 h 106"/>
                <a:gd name="T8" fmla="*/ 19 w 94"/>
                <a:gd name="T9" fmla="*/ 0 h 106"/>
              </a:gdLst>
              <a:ahLst/>
              <a:cxnLst>
                <a:cxn ang="0">
                  <a:pos x="T0" y="T1"/>
                </a:cxn>
                <a:cxn ang="0">
                  <a:pos x="T2" y="T3"/>
                </a:cxn>
                <a:cxn ang="0">
                  <a:pos x="T4" y="T5"/>
                </a:cxn>
                <a:cxn ang="0">
                  <a:pos x="T6" y="T7"/>
                </a:cxn>
                <a:cxn ang="0">
                  <a:pos x="T8" y="T9"/>
                </a:cxn>
              </a:cxnLst>
              <a:rect l="0" t="0" r="r" b="b"/>
              <a:pathLst>
                <a:path w="94" h="106">
                  <a:moveTo>
                    <a:pt x="19" y="0"/>
                  </a:moveTo>
                  <a:lnTo>
                    <a:pt x="0" y="16"/>
                  </a:lnTo>
                  <a:lnTo>
                    <a:pt x="76" y="105"/>
                  </a:lnTo>
                  <a:lnTo>
                    <a:pt x="93" y="88"/>
                  </a:lnTo>
                  <a:lnTo>
                    <a:pt x="1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81" name="Freeform 280"/>
            <p:cNvSpPr>
              <a:spLocks/>
            </p:cNvSpPr>
            <p:nvPr/>
          </p:nvSpPr>
          <p:spPr bwMode="auto">
            <a:xfrm>
              <a:off x="874" y="632"/>
              <a:ext cx="93" cy="105"/>
            </a:xfrm>
            <a:custGeom>
              <a:avLst/>
              <a:gdLst>
                <a:gd name="T0" fmla="*/ 16 w 93"/>
                <a:gd name="T1" fmla="*/ 0 h 105"/>
                <a:gd name="T2" fmla="*/ 0 w 93"/>
                <a:gd name="T3" fmla="*/ 16 h 105"/>
                <a:gd name="T4" fmla="*/ 76 w 93"/>
                <a:gd name="T5" fmla="*/ 105 h 105"/>
                <a:gd name="T6" fmla="*/ 93 w 93"/>
                <a:gd name="T7" fmla="*/ 88 h 105"/>
                <a:gd name="T8" fmla="*/ 16 w 93"/>
                <a:gd name="T9" fmla="*/ 0 h 105"/>
              </a:gdLst>
              <a:ahLst/>
              <a:cxnLst>
                <a:cxn ang="0">
                  <a:pos x="T0" y="T1"/>
                </a:cxn>
                <a:cxn ang="0">
                  <a:pos x="T2" y="T3"/>
                </a:cxn>
                <a:cxn ang="0">
                  <a:pos x="T4" y="T5"/>
                </a:cxn>
                <a:cxn ang="0">
                  <a:pos x="T6" y="T7"/>
                </a:cxn>
                <a:cxn ang="0">
                  <a:pos x="T8" y="T9"/>
                </a:cxn>
              </a:cxnLst>
              <a:rect l="0" t="0" r="r" b="b"/>
              <a:pathLst>
                <a:path w="93" h="105">
                  <a:moveTo>
                    <a:pt x="16" y="0"/>
                  </a:moveTo>
                  <a:lnTo>
                    <a:pt x="0" y="16"/>
                  </a:lnTo>
                  <a:lnTo>
                    <a:pt x="76" y="105"/>
                  </a:lnTo>
                  <a:lnTo>
                    <a:pt x="93" y="88"/>
                  </a:lnTo>
                  <a:lnTo>
                    <a:pt x="16"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82" name="Freeform 281"/>
            <p:cNvSpPr>
              <a:spLocks/>
            </p:cNvSpPr>
            <p:nvPr/>
          </p:nvSpPr>
          <p:spPr bwMode="auto">
            <a:xfrm>
              <a:off x="790" y="533"/>
              <a:ext cx="57" cy="60"/>
            </a:xfrm>
            <a:custGeom>
              <a:avLst/>
              <a:gdLst>
                <a:gd name="T0" fmla="*/ 14 w 57"/>
                <a:gd name="T1" fmla="*/ 0 h 60"/>
                <a:gd name="T2" fmla="*/ 0 w 57"/>
                <a:gd name="T3" fmla="*/ 14 h 60"/>
                <a:gd name="T4" fmla="*/ 38 w 57"/>
                <a:gd name="T5" fmla="*/ 60 h 60"/>
                <a:gd name="T6" fmla="*/ 57 w 57"/>
                <a:gd name="T7" fmla="*/ 45 h 60"/>
                <a:gd name="T8" fmla="*/ 14 w 57"/>
                <a:gd name="T9" fmla="*/ 0 h 60"/>
              </a:gdLst>
              <a:ahLst/>
              <a:cxnLst>
                <a:cxn ang="0">
                  <a:pos x="T0" y="T1"/>
                </a:cxn>
                <a:cxn ang="0">
                  <a:pos x="T2" y="T3"/>
                </a:cxn>
                <a:cxn ang="0">
                  <a:pos x="T4" y="T5"/>
                </a:cxn>
                <a:cxn ang="0">
                  <a:pos x="T6" y="T7"/>
                </a:cxn>
                <a:cxn ang="0">
                  <a:pos x="T8" y="T9"/>
                </a:cxn>
              </a:cxnLst>
              <a:rect l="0" t="0" r="r" b="b"/>
              <a:pathLst>
                <a:path w="57" h="60">
                  <a:moveTo>
                    <a:pt x="14" y="0"/>
                  </a:moveTo>
                  <a:lnTo>
                    <a:pt x="0" y="14"/>
                  </a:lnTo>
                  <a:lnTo>
                    <a:pt x="38" y="60"/>
                  </a:lnTo>
                  <a:lnTo>
                    <a:pt x="57" y="45"/>
                  </a:lnTo>
                  <a:lnTo>
                    <a:pt x="1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83" name="Freeform 282"/>
            <p:cNvSpPr>
              <a:spLocks/>
            </p:cNvSpPr>
            <p:nvPr/>
          </p:nvSpPr>
          <p:spPr bwMode="auto">
            <a:xfrm>
              <a:off x="6742" y="531"/>
              <a:ext cx="439" cy="295"/>
            </a:xfrm>
            <a:custGeom>
              <a:avLst/>
              <a:gdLst>
                <a:gd name="T0" fmla="*/ 12 w 439"/>
                <a:gd name="T1" fmla="*/ 0 h 295"/>
                <a:gd name="T2" fmla="*/ 0 w 439"/>
                <a:gd name="T3" fmla="*/ 16 h 295"/>
                <a:gd name="T4" fmla="*/ 432 w 439"/>
                <a:gd name="T5" fmla="*/ 295 h 295"/>
                <a:gd name="T6" fmla="*/ 434 w 439"/>
                <a:gd name="T7" fmla="*/ 295 h 295"/>
                <a:gd name="T8" fmla="*/ 439 w 439"/>
                <a:gd name="T9" fmla="*/ 278 h 295"/>
                <a:gd name="T10" fmla="*/ 12 w 439"/>
                <a:gd name="T11" fmla="*/ 0 h 295"/>
              </a:gdLst>
              <a:ahLst/>
              <a:cxnLst>
                <a:cxn ang="0">
                  <a:pos x="T0" y="T1"/>
                </a:cxn>
                <a:cxn ang="0">
                  <a:pos x="T2" y="T3"/>
                </a:cxn>
                <a:cxn ang="0">
                  <a:pos x="T4" y="T5"/>
                </a:cxn>
                <a:cxn ang="0">
                  <a:pos x="T6" y="T7"/>
                </a:cxn>
                <a:cxn ang="0">
                  <a:pos x="T8" y="T9"/>
                </a:cxn>
                <a:cxn ang="0">
                  <a:pos x="T10" y="T11"/>
                </a:cxn>
              </a:cxnLst>
              <a:rect l="0" t="0" r="r" b="b"/>
              <a:pathLst>
                <a:path w="439" h="295">
                  <a:moveTo>
                    <a:pt x="12" y="0"/>
                  </a:moveTo>
                  <a:lnTo>
                    <a:pt x="0" y="16"/>
                  </a:lnTo>
                  <a:lnTo>
                    <a:pt x="432" y="295"/>
                  </a:lnTo>
                  <a:lnTo>
                    <a:pt x="434" y="295"/>
                  </a:lnTo>
                  <a:lnTo>
                    <a:pt x="439" y="278"/>
                  </a:lnTo>
                  <a:lnTo>
                    <a:pt x="12"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84" name="Freeform 283"/>
            <p:cNvSpPr>
              <a:spLocks/>
            </p:cNvSpPr>
            <p:nvPr/>
          </p:nvSpPr>
          <p:spPr bwMode="auto">
            <a:xfrm>
              <a:off x="7176" y="807"/>
              <a:ext cx="310" cy="45"/>
            </a:xfrm>
            <a:custGeom>
              <a:avLst/>
              <a:gdLst>
                <a:gd name="T0" fmla="*/ 0 w 310"/>
                <a:gd name="T1" fmla="*/ 0 h 45"/>
                <a:gd name="T2" fmla="*/ 0 w 310"/>
                <a:gd name="T3" fmla="*/ 19 h 45"/>
                <a:gd name="T4" fmla="*/ 307 w 310"/>
                <a:gd name="T5" fmla="*/ 45 h 45"/>
                <a:gd name="T6" fmla="*/ 309 w 310"/>
                <a:gd name="T7" fmla="*/ 26 h 45"/>
                <a:gd name="T8" fmla="*/ 0 w 310"/>
                <a:gd name="T9" fmla="*/ 0 h 45"/>
              </a:gdLst>
              <a:ahLst/>
              <a:cxnLst>
                <a:cxn ang="0">
                  <a:pos x="T0" y="T1"/>
                </a:cxn>
                <a:cxn ang="0">
                  <a:pos x="T2" y="T3"/>
                </a:cxn>
                <a:cxn ang="0">
                  <a:pos x="T4" y="T5"/>
                </a:cxn>
                <a:cxn ang="0">
                  <a:pos x="T6" y="T7"/>
                </a:cxn>
                <a:cxn ang="0">
                  <a:pos x="T8" y="T9"/>
                </a:cxn>
              </a:cxnLst>
              <a:rect l="0" t="0" r="r" b="b"/>
              <a:pathLst>
                <a:path w="310" h="45">
                  <a:moveTo>
                    <a:pt x="0" y="0"/>
                  </a:moveTo>
                  <a:lnTo>
                    <a:pt x="0" y="19"/>
                  </a:lnTo>
                  <a:lnTo>
                    <a:pt x="307" y="45"/>
                  </a:lnTo>
                  <a:lnTo>
                    <a:pt x="309" y="26"/>
                  </a:lnTo>
                  <a:lnTo>
                    <a:pt x="0"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85" name="Freeform 284"/>
            <p:cNvSpPr>
              <a:spLocks/>
            </p:cNvSpPr>
            <p:nvPr/>
          </p:nvSpPr>
          <p:spPr bwMode="auto">
            <a:xfrm>
              <a:off x="7481" y="833"/>
              <a:ext cx="69" cy="31"/>
            </a:xfrm>
            <a:custGeom>
              <a:avLst/>
              <a:gdLst>
                <a:gd name="T0" fmla="*/ 4 w 69"/>
                <a:gd name="T1" fmla="*/ 0 h 31"/>
                <a:gd name="T2" fmla="*/ 0 w 69"/>
                <a:gd name="T3" fmla="*/ 19 h 31"/>
                <a:gd name="T4" fmla="*/ 64 w 69"/>
                <a:gd name="T5" fmla="*/ 31 h 31"/>
                <a:gd name="T6" fmla="*/ 69 w 69"/>
                <a:gd name="T7" fmla="*/ 12 h 31"/>
                <a:gd name="T8" fmla="*/ 4 w 69"/>
                <a:gd name="T9" fmla="*/ 0 h 31"/>
              </a:gdLst>
              <a:ahLst/>
              <a:cxnLst>
                <a:cxn ang="0">
                  <a:pos x="T0" y="T1"/>
                </a:cxn>
                <a:cxn ang="0">
                  <a:pos x="T2" y="T3"/>
                </a:cxn>
                <a:cxn ang="0">
                  <a:pos x="T4" y="T5"/>
                </a:cxn>
                <a:cxn ang="0">
                  <a:pos x="T6" y="T7"/>
                </a:cxn>
                <a:cxn ang="0">
                  <a:pos x="T8" y="T9"/>
                </a:cxn>
              </a:cxnLst>
              <a:rect l="0" t="0" r="r" b="b"/>
              <a:pathLst>
                <a:path w="69" h="31">
                  <a:moveTo>
                    <a:pt x="4" y="0"/>
                  </a:moveTo>
                  <a:lnTo>
                    <a:pt x="0" y="19"/>
                  </a:lnTo>
                  <a:lnTo>
                    <a:pt x="64" y="31"/>
                  </a:lnTo>
                  <a:lnTo>
                    <a:pt x="69" y="12"/>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86" name="Freeform 285"/>
            <p:cNvSpPr>
              <a:spLocks/>
            </p:cNvSpPr>
            <p:nvPr/>
          </p:nvSpPr>
          <p:spPr bwMode="auto">
            <a:xfrm>
              <a:off x="7545" y="845"/>
              <a:ext cx="123" cy="36"/>
            </a:xfrm>
            <a:custGeom>
              <a:avLst/>
              <a:gdLst>
                <a:gd name="T0" fmla="*/ 4 w 123"/>
                <a:gd name="T1" fmla="*/ 0 h 36"/>
                <a:gd name="T2" fmla="*/ 0 w 123"/>
                <a:gd name="T3" fmla="*/ 19 h 36"/>
                <a:gd name="T4" fmla="*/ 120 w 123"/>
                <a:gd name="T5" fmla="*/ 35 h 36"/>
                <a:gd name="T6" fmla="*/ 122 w 123"/>
                <a:gd name="T7" fmla="*/ 16 h 36"/>
                <a:gd name="T8" fmla="*/ 4 w 123"/>
                <a:gd name="T9" fmla="*/ 0 h 36"/>
              </a:gdLst>
              <a:ahLst/>
              <a:cxnLst>
                <a:cxn ang="0">
                  <a:pos x="T0" y="T1"/>
                </a:cxn>
                <a:cxn ang="0">
                  <a:pos x="T2" y="T3"/>
                </a:cxn>
                <a:cxn ang="0">
                  <a:pos x="T4" y="T5"/>
                </a:cxn>
                <a:cxn ang="0">
                  <a:pos x="T6" y="T7"/>
                </a:cxn>
                <a:cxn ang="0">
                  <a:pos x="T8" y="T9"/>
                </a:cxn>
              </a:cxnLst>
              <a:rect l="0" t="0" r="r" b="b"/>
              <a:pathLst>
                <a:path w="123" h="36">
                  <a:moveTo>
                    <a:pt x="4" y="0"/>
                  </a:moveTo>
                  <a:lnTo>
                    <a:pt x="0" y="19"/>
                  </a:lnTo>
                  <a:lnTo>
                    <a:pt x="120" y="35"/>
                  </a:lnTo>
                  <a:lnTo>
                    <a:pt x="122" y="16"/>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87" name="Freeform 286"/>
            <p:cNvSpPr>
              <a:spLocks/>
            </p:cNvSpPr>
            <p:nvPr/>
          </p:nvSpPr>
          <p:spPr bwMode="auto">
            <a:xfrm>
              <a:off x="7665" y="862"/>
              <a:ext cx="327" cy="43"/>
            </a:xfrm>
            <a:custGeom>
              <a:avLst/>
              <a:gdLst>
                <a:gd name="T0" fmla="*/ 0 w 327"/>
                <a:gd name="T1" fmla="*/ 0 h 43"/>
                <a:gd name="T2" fmla="*/ 0 w 327"/>
                <a:gd name="T3" fmla="*/ 19 h 43"/>
                <a:gd name="T4" fmla="*/ 326 w 327"/>
                <a:gd name="T5" fmla="*/ 43 h 43"/>
                <a:gd name="T6" fmla="*/ 326 w 327"/>
                <a:gd name="T7" fmla="*/ 23 h 43"/>
                <a:gd name="T8" fmla="*/ 0 w 327"/>
                <a:gd name="T9" fmla="*/ 0 h 43"/>
              </a:gdLst>
              <a:ahLst/>
              <a:cxnLst>
                <a:cxn ang="0">
                  <a:pos x="T0" y="T1"/>
                </a:cxn>
                <a:cxn ang="0">
                  <a:pos x="T2" y="T3"/>
                </a:cxn>
                <a:cxn ang="0">
                  <a:pos x="T4" y="T5"/>
                </a:cxn>
                <a:cxn ang="0">
                  <a:pos x="T6" y="T7"/>
                </a:cxn>
                <a:cxn ang="0">
                  <a:pos x="T8" y="T9"/>
                </a:cxn>
              </a:cxnLst>
              <a:rect l="0" t="0" r="r" b="b"/>
              <a:pathLst>
                <a:path w="327" h="43">
                  <a:moveTo>
                    <a:pt x="0" y="0"/>
                  </a:moveTo>
                  <a:lnTo>
                    <a:pt x="0" y="19"/>
                  </a:lnTo>
                  <a:lnTo>
                    <a:pt x="326" y="43"/>
                  </a:lnTo>
                  <a:lnTo>
                    <a:pt x="326" y="23"/>
                  </a:lnTo>
                  <a:lnTo>
                    <a:pt x="0"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88" name="Freeform 287"/>
            <p:cNvSpPr>
              <a:spLocks/>
            </p:cNvSpPr>
            <p:nvPr/>
          </p:nvSpPr>
          <p:spPr bwMode="auto">
            <a:xfrm>
              <a:off x="7992" y="886"/>
              <a:ext cx="343" cy="48"/>
            </a:xfrm>
            <a:custGeom>
              <a:avLst/>
              <a:gdLst>
                <a:gd name="T0" fmla="*/ 0 w 343"/>
                <a:gd name="T1" fmla="*/ 0 h 48"/>
                <a:gd name="T2" fmla="*/ 0 w 343"/>
                <a:gd name="T3" fmla="*/ 19 h 48"/>
                <a:gd name="T4" fmla="*/ 340 w 343"/>
                <a:gd name="T5" fmla="*/ 48 h 48"/>
                <a:gd name="T6" fmla="*/ 343 w 343"/>
                <a:gd name="T7" fmla="*/ 28 h 48"/>
                <a:gd name="T8" fmla="*/ 340 w 343"/>
                <a:gd name="T9" fmla="*/ 28 h 48"/>
                <a:gd name="T10" fmla="*/ 0 w 343"/>
                <a:gd name="T11" fmla="*/ 0 h 48"/>
              </a:gdLst>
              <a:ahLst/>
              <a:cxnLst>
                <a:cxn ang="0">
                  <a:pos x="T0" y="T1"/>
                </a:cxn>
                <a:cxn ang="0">
                  <a:pos x="T2" y="T3"/>
                </a:cxn>
                <a:cxn ang="0">
                  <a:pos x="T4" y="T5"/>
                </a:cxn>
                <a:cxn ang="0">
                  <a:pos x="T6" y="T7"/>
                </a:cxn>
                <a:cxn ang="0">
                  <a:pos x="T8" y="T9"/>
                </a:cxn>
                <a:cxn ang="0">
                  <a:pos x="T10" y="T11"/>
                </a:cxn>
              </a:cxnLst>
              <a:rect l="0" t="0" r="r" b="b"/>
              <a:pathLst>
                <a:path w="343" h="48">
                  <a:moveTo>
                    <a:pt x="0" y="0"/>
                  </a:moveTo>
                  <a:lnTo>
                    <a:pt x="0" y="19"/>
                  </a:lnTo>
                  <a:lnTo>
                    <a:pt x="340" y="48"/>
                  </a:lnTo>
                  <a:lnTo>
                    <a:pt x="343" y="28"/>
                  </a:lnTo>
                  <a:lnTo>
                    <a:pt x="340" y="28"/>
                  </a:lnTo>
                  <a:lnTo>
                    <a:pt x="0"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89" name="Freeform 288"/>
            <p:cNvSpPr>
              <a:spLocks/>
            </p:cNvSpPr>
            <p:nvPr/>
          </p:nvSpPr>
          <p:spPr bwMode="auto">
            <a:xfrm>
              <a:off x="8330" y="915"/>
              <a:ext cx="224" cy="50"/>
            </a:xfrm>
            <a:custGeom>
              <a:avLst/>
              <a:gdLst>
                <a:gd name="T0" fmla="*/ 4 w 224"/>
                <a:gd name="T1" fmla="*/ 0 h 50"/>
                <a:gd name="T2" fmla="*/ 0 w 224"/>
                <a:gd name="T3" fmla="*/ 19 h 50"/>
                <a:gd name="T4" fmla="*/ 218 w 224"/>
                <a:gd name="T5" fmla="*/ 50 h 50"/>
                <a:gd name="T6" fmla="*/ 223 w 224"/>
                <a:gd name="T7" fmla="*/ 31 h 50"/>
                <a:gd name="T8" fmla="*/ 4 w 224"/>
                <a:gd name="T9" fmla="*/ 0 h 50"/>
              </a:gdLst>
              <a:ahLst/>
              <a:cxnLst>
                <a:cxn ang="0">
                  <a:pos x="T0" y="T1"/>
                </a:cxn>
                <a:cxn ang="0">
                  <a:pos x="T2" y="T3"/>
                </a:cxn>
                <a:cxn ang="0">
                  <a:pos x="T4" y="T5"/>
                </a:cxn>
                <a:cxn ang="0">
                  <a:pos x="T6" y="T7"/>
                </a:cxn>
                <a:cxn ang="0">
                  <a:pos x="T8" y="T9"/>
                </a:cxn>
              </a:cxnLst>
              <a:rect l="0" t="0" r="r" b="b"/>
              <a:pathLst>
                <a:path w="224" h="50">
                  <a:moveTo>
                    <a:pt x="4" y="0"/>
                  </a:moveTo>
                  <a:lnTo>
                    <a:pt x="0" y="19"/>
                  </a:lnTo>
                  <a:lnTo>
                    <a:pt x="218" y="50"/>
                  </a:lnTo>
                  <a:lnTo>
                    <a:pt x="223" y="31"/>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90" name="Freeform 289"/>
            <p:cNvSpPr>
              <a:spLocks/>
            </p:cNvSpPr>
            <p:nvPr/>
          </p:nvSpPr>
          <p:spPr bwMode="auto">
            <a:xfrm>
              <a:off x="8549" y="946"/>
              <a:ext cx="388" cy="70"/>
            </a:xfrm>
            <a:custGeom>
              <a:avLst/>
              <a:gdLst>
                <a:gd name="T0" fmla="*/ 4 w 388"/>
                <a:gd name="T1" fmla="*/ 0 h 70"/>
                <a:gd name="T2" fmla="*/ 0 w 388"/>
                <a:gd name="T3" fmla="*/ 19 h 70"/>
                <a:gd name="T4" fmla="*/ 386 w 388"/>
                <a:gd name="T5" fmla="*/ 69 h 70"/>
                <a:gd name="T6" fmla="*/ 388 w 388"/>
                <a:gd name="T7" fmla="*/ 52 h 70"/>
                <a:gd name="T8" fmla="*/ 4 w 388"/>
                <a:gd name="T9" fmla="*/ 0 h 70"/>
              </a:gdLst>
              <a:ahLst/>
              <a:cxnLst>
                <a:cxn ang="0">
                  <a:pos x="T0" y="T1"/>
                </a:cxn>
                <a:cxn ang="0">
                  <a:pos x="T2" y="T3"/>
                </a:cxn>
                <a:cxn ang="0">
                  <a:pos x="T4" y="T5"/>
                </a:cxn>
                <a:cxn ang="0">
                  <a:pos x="T6" y="T7"/>
                </a:cxn>
                <a:cxn ang="0">
                  <a:pos x="T8" y="T9"/>
                </a:cxn>
              </a:cxnLst>
              <a:rect l="0" t="0" r="r" b="b"/>
              <a:pathLst>
                <a:path w="388" h="70">
                  <a:moveTo>
                    <a:pt x="4" y="0"/>
                  </a:moveTo>
                  <a:lnTo>
                    <a:pt x="0" y="19"/>
                  </a:lnTo>
                  <a:lnTo>
                    <a:pt x="386" y="69"/>
                  </a:lnTo>
                  <a:lnTo>
                    <a:pt x="388" y="52"/>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grpSp>
        <p:nvGrpSpPr>
          <p:cNvPr id="299" name="Group 298"/>
          <p:cNvGrpSpPr>
            <a:grpSpLocks/>
          </p:cNvGrpSpPr>
          <p:nvPr/>
        </p:nvGrpSpPr>
        <p:grpSpPr bwMode="auto">
          <a:xfrm>
            <a:off x="0" y="0"/>
            <a:ext cx="102235" cy="149860"/>
            <a:chOff x="0" y="0"/>
            <a:chExt cx="161" cy="236"/>
          </a:xfrm>
        </p:grpSpPr>
        <p:grpSp>
          <p:nvGrpSpPr>
            <p:cNvPr id="300" name="Group 299"/>
            <p:cNvGrpSpPr>
              <a:grpSpLocks/>
            </p:cNvGrpSpPr>
            <p:nvPr/>
          </p:nvGrpSpPr>
          <p:grpSpPr bwMode="auto">
            <a:xfrm>
              <a:off x="10" y="10"/>
              <a:ext cx="117" cy="146"/>
              <a:chOff x="10" y="10"/>
              <a:chExt cx="117" cy="146"/>
            </a:xfrm>
          </p:grpSpPr>
          <p:sp>
            <p:nvSpPr>
              <p:cNvPr id="302" name="Freeform 301"/>
              <p:cNvSpPr>
                <a:spLocks/>
              </p:cNvSpPr>
              <p:nvPr/>
            </p:nvSpPr>
            <p:spPr bwMode="auto">
              <a:xfrm>
                <a:off x="10" y="10"/>
                <a:ext cx="117" cy="146"/>
              </a:xfrm>
              <a:custGeom>
                <a:avLst/>
                <a:gdLst>
                  <a:gd name="T0" fmla="*/ 64 w 117"/>
                  <a:gd name="T1" fmla="*/ 0 h 146"/>
                  <a:gd name="T2" fmla="*/ 57 w 117"/>
                  <a:gd name="T3" fmla="*/ 0 h 146"/>
                  <a:gd name="T4" fmla="*/ 50 w 117"/>
                  <a:gd name="T5" fmla="*/ 2 h 146"/>
                  <a:gd name="T6" fmla="*/ 38 w 117"/>
                  <a:gd name="T7" fmla="*/ 7 h 146"/>
                  <a:gd name="T8" fmla="*/ 31 w 117"/>
                  <a:gd name="T9" fmla="*/ 7 h 146"/>
                  <a:gd name="T10" fmla="*/ 28 w 117"/>
                  <a:gd name="T11" fmla="*/ 11 h 146"/>
                  <a:gd name="T12" fmla="*/ 19 w 117"/>
                  <a:gd name="T13" fmla="*/ 21 h 146"/>
                  <a:gd name="T14" fmla="*/ 11 w 117"/>
                  <a:gd name="T15" fmla="*/ 31 h 146"/>
                  <a:gd name="T16" fmla="*/ 7 w 117"/>
                  <a:gd name="T17" fmla="*/ 36 h 146"/>
                  <a:gd name="T18" fmla="*/ 4 w 117"/>
                  <a:gd name="T19" fmla="*/ 43 h 146"/>
                  <a:gd name="T20" fmla="*/ 4 w 117"/>
                  <a:gd name="T21" fmla="*/ 50 h 146"/>
                  <a:gd name="T22" fmla="*/ 2 w 117"/>
                  <a:gd name="T23" fmla="*/ 55 h 146"/>
                  <a:gd name="T24" fmla="*/ 0 w 117"/>
                  <a:gd name="T25" fmla="*/ 64 h 146"/>
                  <a:gd name="T26" fmla="*/ 0 w 117"/>
                  <a:gd name="T27" fmla="*/ 71 h 146"/>
                  <a:gd name="T28" fmla="*/ 2 w 117"/>
                  <a:gd name="T29" fmla="*/ 88 h 146"/>
                  <a:gd name="T30" fmla="*/ 4 w 117"/>
                  <a:gd name="T31" fmla="*/ 103 h 146"/>
                  <a:gd name="T32" fmla="*/ 11 w 117"/>
                  <a:gd name="T33" fmla="*/ 115 h 146"/>
                  <a:gd name="T34" fmla="*/ 14 w 117"/>
                  <a:gd name="T35" fmla="*/ 122 h 146"/>
                  <a:gd name="T36" fmla="*/ 16 w 117"/>
                  <a:gd name="T37" fmla="*/ 127 h 146"/>
                  <a:gd name="T38" fmla="*/ 35 w 117"/>
                  <a:gd name="T39" fmla="*/ 141 h 146"/>
                  <a:gd name="T40" fmla="*/ 50 w 117"/>
                  <a:gd name="T41" fmla="*/ 143 h 146"/>
                  <a:gd name="T42" fmla="*/ 62 w 117"/>
                  <a:gd name="T43" fmla="*/ 146 h 146"/>
                  <a:gd name="T44" fmla="*/ 74 w 117"/>
                  <a:gd name="T45" fmla="*/ 146 h 146"/>
                  <a:gd name="T46" fmla="*/ 81 w 117"/>
                  <a:gd name="T47" fmla="*/ 141 h 146"/>
                  <a:gd name="T48" fmla="*/ 93 w 117"/>
                  <a:gd name="T49" fmla="*/ 136 h 146"/>
                  <a:gd name="T50" fmla="*/ 103 w 117"/>
                  <a:gd name="T51" fmla="*/ 131 h 146"/>
                  <a:gd name="T52" fmla="*/ 104 w 117"/>
                  <a:gd name="T53" fmla="*/ 129 h 146"/>
                  <a:gd name="T54" fmla="*/ 62 w 117"/>
                  <a:gd name="T55" fmla="*/ 129 h 146"/>
                  <a:gd name="T56" fmla="*/ 52 w 117"/>
                  <a:gd name="T57" fmla="*/ 127 h 146"/>
                  <a:gd name="T58" fmla="*/ 45 w 117"/>
                  <a:gd name="T59" fmla="*/ 124 h 146"/>
                  <a:gd name="T60" fmla="*/ 31 w 117"/>
                  <a:gd name="T61" fmla="*/ 115 h 146"/>
                  <a:gd name="T62" fmla="*/ 28 w 117"/>
                  <a:gd name="T63" fmla="*/ 105 h 146"/>
                  <a:gd name="T64" fmla="*/ 19 w 117"/>
                  <a:gd name="T65" fmla="*/ 86 h 146"/>
                  <a:gd name="T66" fmla="*/ 19 w 117"/>
                  <a:gd name="T67" fmla="*/ 62 h 146"/>
                  <a:gd name="T68" fmla="*/ 23 w 117"/>
                  <a:gd name="T69" fmla="*/ 50 h 146"/>
                  <a:gd name="T70" fmla="*/ 28 w 117"/>
                  <a:gd name="T71" fmla="*/ 40 h 146"/>
                  <a:gd name="T72" fmla="*/ 31 w 117"/>
                  <a:gd name="T73" fmla="*/ 31 h 146"/>
                  <a:gd name="T74" fmla="*/ 38 w 117"/>
                  <a:gd name="T75" fmla="*/ 26 h 146"/>
                  <a:gd name="T76" fmla="*/ 43 w 117"/>
                  <a:gd name="T77" fmla="*/ 23 h 146"/>
                  <a:gd name="T78" fmla="*/ 45 w 117"/>
                  <a:gd name="T79" fmla="*/ 21 h 146"/>
                  <a:gd name="T80" fmla="*/ 52 w 117"/>
                  <a:gd name="T81" fmla="*/ 19 h 146"/>
                  <a:gd name="T82" fmla="*/ 64 w 117"/>
                  <a:gd name="T83" fmla="*/ 16 h 146"/>
                  <a:gd name="T84" fmla="*/ 104 w 117"/>
                  <a:gd name="T85" fmla="*/ 16 h 146"/>
                  <a:gd name="T86" fmla="*/ 100 w 117"/>
                  <a:gd name="T87" fmla="*/ 11 h 146"/>
                  <a:gd name="T88" fmla="*/ 93 w 117"/>
                  <a:gd name="T89" fmla="*/ 7 h 146"/>
                  <a:gd name="T90" fmla="*/ 81 w 117"/>
                  <a:gd name="T91" fmla="*/ 4 h 146"/>
                  <a:gd name="T92" fmla="*/ 74 w 117"/>
                  <a:gd name="T93" fmla="*/ 2 h 146"/>
                  <a:gd name="T94" fmla="*/ 64 w 117"/>
                  <a:gd name="T95" fmla="*/ 0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17" h="146">
                    <a:moveTo>
                      <a:pt x="64" y="0"/>
                    </a:moveTo>
                    <a:lnTo>
                      <a:pt x="57" y="0"/>
                    </a:lnTo>
                    <a:lnTo>
                      <a:pt x="50" y="2"/>
                    </a:lnTo>
                    <a:lnTo>
                      <a:pt x="38" y="7"/>
                    </a:lnTo>
                    <a:lnTo>
                      <a:pt x="31" y="7"/>
                    </a:lnTo>
                    <a:lnTo>
                      <a:pt x="28" y="11"/>
                    </a:lnTo>
                    <a:lnTo>
                      <a:pt x="19" y="21"/>
                    </a:lnTo>
                    <a:lnTo>
                      <a:pt x="11" y="31"/>
                    </a:lnTo>
                    <a:lnTo>
                      <a:pt x="7" y="36"/>
                    </a:lnTo>
                    <a:lnTo>
                      <a:pt x="4" y="43"/>
                    </a:lnTo>
                    <a:lnTo>
                      <a:pt x="4" y="50"/>
                    </a:lnTo>
                    <a:lnTo>
                      <a:pt x="2" y="55"/>
                    </a:lnTo>
                    <a:lnTo>
                      <a:pt x="0" y="64"/>
                    </a:lnTo>
                    <a:lnTo>
                      <a:pt x="0" y="71"/>
                    </a:lnTo>
                    <a:lnTo>
                      <a:pt x="2" y="88"/>
                    </a:lnTo>
                    <a:lnTo>
                      <a:pt x="4" y="103"/>
                    </a:lnTo>
                    <a:lnTo>
                      <a:pt x="11" y="115"/>
                    </a:lnTo>
                    <a:lnTo>
                      <a:pt x="14" y="122"/>
                    </a:lnTo>
                    <a:lnTo>
                      <a:pt x="16" y="127"/>
                    </a:lnTo>
                    <a:lnTo>
                      <a:pt x="35" y="141"/>
                    </a:lnTo>
                    <a:lnTo>
                      <a:pt x="50" y="143"/>
                    </a:lnTo>
                    <a:lnTo>
                      <a:pt x="62" y="146"/>
                    </a:lnTo>
                    <a:lnTo>
                      <a:pt x="74" y="146"/>
                    </a:lnTo>
                    <a:lnTo>
                      <a:pt x="81" y="141"/>
                    </a:lnTo>
                    <a:lnTo>
                      <a:pt x="93" y="136"/>
                    </a:lnTo>
                    <a:lnTo>
                      <a:pt x="103" y="131"/>
                    </a:lnTo>
                    <a:lnTo>
                      <a:pt x="104" y="129"/>
                    </a:lnTo>
                    <a:lnTo>
                      <a:pt x="62" y="129"/>
                    </a:lnTo>
                    <a:lnTo>
                      <a:pt x="52" y="127"/>
                    </a:lnTo>
                    <a:lnTo>
                      <a:pt x="45" y="124"/>
                    </a:lnTo>
                    <a:lnTo>
                      <a:pt x="31" y="115"/>
                    </a:lnTo>
                    <a:lnTo>
                      <a:pt x="28" y="105"/>
                    </a:lnTo>
                    <a:lnTo>
                      <a:pt x="19" y="86"/>
                    </a:lnTo>
                    <a:lnTo>
                      <a:pt x="19" y="62"/>
                    </a:lnTo>
                    <a:lnTo>
                      <a:pt x="23" y="50"/>
                    </a:lnTo>
                    <a:lnTo>
                      <a:pt x="28" y="40"/>
                    </a:lnTo>
                    <a:lnTo>
                      <a:pt x="31" y="31"/>
                    </a:lnTo>
                    <a:lnTo>
                      <a:pt x="38" y="26"/>
                    </a:lnTo>
                    <a:lnTo>
                      <a:pt x="43" y="23"/>
                    </a:lnTo>
                    <a:lnTo>
                      <a:pt x="45" y="21"/>
                    </a:lnTo>
                    <a:lnTo>
                      <a:pt x="52" y="19"/>
                    </a:lnTo>
                    <a:lnTo>
                      <a:pt x="64" y="16"/>
                    </a:lnTo>
                    <a:lnTo>
                      <a:pt x="104" y="16"/>
                    </a:lnTo>
                    <a:lnTo>
                      <a:pt x="100" y="11"/>
                    </a:lnTo>
                    <a:lnTo>
                      <a:pt x="93" y="7"/>
                    </a:lnTo>
                    <a:lnTo>
                      <a:pt x="81" y="4"/>
                    </a:lnTo>
                    <a:lnTo>
                      <a:pt x="74" y="2"/>
                    </a:lnTo>
                    <a:lnTo>
                      <a:pt x="6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03" name="Freeform 302"/>
              <p:cNvSpPr>
                <a:spLocks/>
              </p:cNvSpPr>
              <p:nvPr/>
            </p:nvSpPr>
            <p:spPr bwMode="auto">
              <a:xfrm>
                <a:off x="10" y="10"/>
                <a:ext cx="117" cy="146"/>
              </a:xfrm>
              <a:custGeom>
                <a:avLst/>
                <a:gdLst>
                  <a:gd name="T0" fmla="*/ 117 w 117"/>
                  <a:gd name="T1" fmla="*/ 91 h 146"/>
                  <a:gd name="T2" fmla="*/ 100 w 117"/>
                  <a:gd name="T3" fmla="*/ 91 h 146"/>
                  <a:gd name="T4" fmla="*/ 100 w 117"/>
                  <a:gd name="T5" fmla="*/ 100 h 146"/>
                  <a:gd name="T6" fmla="*/ 98 w 117"/>
                  <a:gd name="T7" fmla="*/ 107 h 146"/>
                  <a:gd name="T8" fmla="*/ 79 w 117"/>
                  <a:gd name="T9" fmla="*/ 127 h 146"/>
                  <a:gd name="T10" fmla="*/ 71 w 117"/>
                  <a:gd name="T11" fmla="*/ 129 h 146"/>
                  <a:gd name="T12" fmla="*/ 104 w 117"/>
                  <a:gd name="T13" fmla="*/ 129 h 146"/>
                  <a:gd name="T14" fmla="*/ 107 w 117"/>
                  <a:gd name="T15" fmla="*/ 124 h 146"/>
                  <a:gd name="T16" fmla="*/ 115 w 117"/>
                  <a:gd name="T17" fmla="*/ 115 h 146"/>
                  <a:gd name="T18" fmla="*/ 115 w 117"/>
                  <a:gd name="T19" fmla="*/ 107 h 146"/>
                  <a:gd name="T20" fmla="*/ 117 w 117"/>
                  <a:gd name="T21" fmla="*/ 103 h 146"/>
                  <a:gd name="T22" fmla="*/ 117 w 117"/>
                  <a:gd name="T23" fmla="*/ 91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7" h="146">
                    <a:moveTo>
                      <a:pt x="117" y="91"/>
                    </a:moveTo>
                    <a:lnTo>
                      <a:pt x="100" y="91"/>
                    </a:lnTo>
                    <a:lnTo>
                      <a:pt x="100" y="100"/>
                    </a:lnTo>
                    <a:lnTo>
                      <a:pt x="98" y="107"/>
                    </a:lnTo>
                    <a:lnTo>
                      <a:pt x="79" y="127"/>
                    </a:lnTo>
                    <a:lnTo>
                      <a:pt x="71" y="129"/>
                    </a:lnTo>
                    <a:lnTo>
                      <a:pt x="104" y="129"/>
                    </a:lnTo>
                    <a:lnTo>
                      <a:pt x="107" y="124"/>
                    </a:lnTo>
                    <a:lnTo>
                      <a:pt x="115" y="115"/>
                    </a:lnTo>
                    <a:lnTo>
                      <a:pt x="115" y="107"/>
                    </a:lnTo>
                    <a:lnTo>
                      <a:pt x="117" y="103"/>
                    </a:lnTo>
                    <a:lnTo>
                      <a:pt x="117" y="91"/>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04" name="Freeform 303"/>
              <p:cNvSpPr>
                <a:spLocks/>
              </p:cNvSpPr>
              <p:nvPr/>
            </p:nvSpPr>
            <p:spPr bwMode="auto">
              <a:xfrm>
                <a:off x="10" y="10"/>
                <a:ext cx="117" cy="146"/>
              </a:xfrm>
              <a:custGeom>
                <a:avLst/>
                <a:gdLst>
                  <a:gd name="T0" fmla="*/ 104 w 117"/>
                  <a:gd name="T1" fmla="*/ 16 h 146"/>
                  <a:gd name="T2" fmla="*/ 64 w 117"/>
                  <a:gd name="T3" fmla="*/ 16 h 146"/>
                  <a:gd name="T4" fmla="*/ 71 w 117"/>
                  <a:gd name="T5" fmla="*/ 19 h 146"/>
                  <a:gd name="T6" fmla="*/ 76 w 117"/>
                  <a:gd name="T7" fmla="*/ 21 h 146"/>
                  <a:gd name="T8" fmla="*/ 81 w 117"/>
                  <a:gd name="T9" fmla="*/ 21 h 146"/>
                  <a:gd name="T10" fmla="*/ 88 w 117"/>
                  <a:gd name="T11" fmla="*/ 23 h 146"/>
                  <a:gd name="T12" fmla="*/ 93 w 117"/>
                  <a:gd name="T13" fmla="*/ 28 h 146"/>
                  <a:gd name="T14" fmla="*/ 98 w 117"/>
                  <a:gd name="T15" fmla="*/ 38 h 146"/>
                  <a:gd name="T16" fmla="*/ 100 w 117"/>
                  <a:gd name="T17" fmla="*/ 45 h 146"/>
                  <a:gd name="T18" fmla="*/ 117 w 117"/>
                  <a:gd name="T19" fmla="*/ 45 h 146"/>
                  <a:gd name="T20" fmla="*/ 115 w 117"/>
                  <a:gd name="T21" fmla="*/ 36 h 146"/>
                  <a:gd name="T22" fmla="*/ 112 w 117"/>
                  <a:gd name="T23" fmla="*/ 28 h 146"/>
                  <a:gd name="T24" fmla="*/ 107 w 117"/>
                  <a:gd name="T25" fmla="*/ 21 h 146"/>
                  <a:gd name="T26" fmla="*/ 104 w 117"/>
                  <a:gd name="T27" fmla="*/ 16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17" h="146">
                    <a:moveTo>
                      <a:pt x="104" y="16"/>
                    </a:moveTo>
                    <a:lnTo>
                      <a:pt x="64" y="16"/>
                    </a:lnTo>
                    <a:lnTo>
                      <a:pt x="71" y="19"/>
                    </a:lnTo>
                    <a:lnTo>
                      <a:pt x="76" y="21"/>
                    </a:lnTo>
                    <a:lnTo>
                      <a:pt x="81" y="21"/>
                    </a:lnTo>
                    <a:lnTo>
                      <a:pt x="88" y="23"/>
                    </a:lnTo>
                    <a:lnTo>
                      <a:pt x="93" y="28"/>
                    </a:lnTo>
                    <a:lnTo>
                      <a:pt x="98" y="38"/>
                    </a:lnTo>
                    <a:lnTo>
                      <a:pt x="100" y="45"/>
                    </a:lnTo>
                    <a:lnTo>
                      <a:pt x="117" y="45"/>
                    </a:lnTo>
                    <a:lnTo>
                      <a:pt x="115" y="36"/>
                    </a:lnTo>
                    <a:lnTo>
                      <a:pt x="112" y="28"/>
                    </a:lnTo>
                    <a:lnTo>
                      <a:pt x="107" y="21"/>
                    </a:lnTo>
                    <a:lnTo>
                      <a:pt x="104" y="16"/>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sp>
          <p:nvSpPr>
            <p:cNvPr id="301" name="Freeform 300"/>
            <p:cNvSpPr>
              <a:spLocks/>
            </p:cNvSpPr>
            <p:nvPr/>
          </p:nvSpPr>
          <p:spPr bwMode="auto">
            <a:xfrm>
              <a:off x="67" y="86"/>
              <a:ext cx="84" cy="140"/>
            </a:xfrm>
            <a:custGeom>
              <a:avLst/>
              <a:gdLst>
                <a:gd name="T0" fmla="*/ 16 w 84"/>
                <a:gd name="T1" fmla="*/ 0 h 140"/>
                <a:gd name="T2" fmla="*/ 0 w 84"/>
                <a:gd name="T3" fmla="*/ 0 h 140"/>
                <a:gd name="T4" fmla="*/ 0 w 84"/>
                <a:gd name="T5" fmla="*/ 139 h 140"/>
                <a:gd name="T6" fmla="*/ 83 w 84"/>
                <a:gd name="T7" fmla="*/ 139 h 140"/>
                <a:gd name="T8" fmla="*/ 83 w 84"/>
                <a:gd name="T9" fmla="*/ 120 h 140"/>
                <a:gd name="T10" fmla="*/ 16 w 84"/>
                <a:gd name="T11" fmla="*/ 120 h 140"/>
                <a:gd name="T12" fmla="*/ 16 w 84"/>
                <a:gd name="T13" fmla="*/ 0 h 140"/>
              </a:gdLst>
              <a:ahLst/>
              <a:cxnLst>
                <a:cxn ang="0">
                  <a:pos x="T0" y="T1"/>
                </a:cxn>
                <a:cxn ang="0">
                  <a:pos x="T2" y="T3"/>
                </a:cxn>
                <a:cxn ang="0">
                  <a:pos x="T4" y="T5"/>
                </a:cxn>
                <a:cxn ang="0">
                  <a:pos x="T6" y="T7"/>
                </a:cxn>
                <a:cxn ang="0">
                  <a:pos x="T8" y="T9"/>
                </a:cxn>
                <a:cxn ang="0">
                  <a:pos x="T10" y="T11"/>
                </a:cxn>
                <a:cxn ang="0">
                  <a:pos x="T12" y="T13"/>
                </a:cxn>
              </a:cxnLst>
              <a:rect l="0" t="0" r="r" b="b"/>
              <a:pathLst>
                <a:path w="84" h="140">
                  <a:moveTo>
                    <a:pt x="16" y="0"/>
                  </a:moveTo>
                  <a:lnTo>
                    <a:pt x="0" y="0"/>
                  </a:lnTo>
                  <a:lnTo>
                    <a:pt x="0" y="139"/>
                  </a:lnTo>
                  <a:lnTo>
                    <a:pt x="83" y="139"/>
                  </a:lnTo>
                  <a:lnTo>
                    <a:pt x="83" y="120"/>
                  </a:lnTo>
                  <a:lnTo>
                    <a:pt x="16" y="120"/>
                  </a:lnTo>
                  <a:lnTo>
                    <a:pt x="16"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sp>
        <p:nvSpPr>
          <p:cNvPr id="305" name="Rectangle 304"/>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306" name="Rectangle 305"/>
          <p:cNvSpPr>
            <a:spLocks noChangeArrowheads="1"/>
          </p:cNvSpPr>
          <p:nvPr/>
        </p:nvSpPr>
        <p:spPr bwMode="auto">
          <a:xfrm>
            <a:off x="0" y="114935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307" name="Rectangle 306"/>
          <p:cNvSpPr>
            <a:spLocks noChangeArrowheads="1"/>
          </p:cNvSpPr>
          <p:nvPr/>
        </p:nvSpPr>
        <p:spPr bwMode="auto">
          <a:xfrm>
            <a:off x="617347" y="525713"/>
            <a:ext cx="5445337" cy="32316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AU" sz="1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lang="en-AU" dirty="0">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AU" sz="1800" b="0" i="0" u="none" strike="noStrike" cap="none" normalizeH="0" baseline="0" dirty="0" smtClean="0">
              <a:ln>
                <a:noFill/>
              </a:ln>
              <a:solidFill>
                <a:schemeClr val="tx1"/>
              </a:solidFill>
              <a:effectLst/>
              <a:latin typeface="Arial" pitchFamily="34" charset="0"/>
              <a:cs typeface="Arial" pitchFamily="34" charset="0"/>
            </a:endParaRPr>
          </a:p>
          <a:p>
            <a:pPr lvl="0" fontAlgn="base">
              <a:spcBef>
                <a:spcPct val="0"/>
              </a:spcBef>
              <a:spcAft>
                <a:spcPct val="0"/>
              </a:spcAft>
            </a:pPr>
            <a:endParaRPr kumimoji="0" lang="en-AU" b="0" i="0" u="none" strike="noStrike" cap="none" normalizeH="0" baseline="0" dirty="0" smtClean="0">
              <a:ln>
                <a:noFill/>
              </a:ln>
              <a:solidFill>
                <a:schemeClr val="tx1"/>
              </a:solidFill>
              <a:effectLst/>
              <a:latin typeface="Arial" pitchFamily="34" charset="0"/>
              <a:ea typeface="Calibri" pitchFamily="34" charset="0"/>
              <a:cs typeface="Arial" pitchFamily="34" charset="0"/>
            </a:endParaRPr>
          </a:p>
          <a:p>
            <a:pPr lvl="0" fontAlgn="base">
              <a:spcBef>
                <a:spcPct val="0"/>
              </a:spcBef>
              <a:spcAft>
                <a:spcPct val="0"/>
              </a:spcAft>
            </a:pPr>
            <a:endParaRPr lang="en-AU" dirty="0">
              <a:latin typeface="Arial" pitchFamily="34" charset="0"/>
              <a:ea typeface="Calibri" pitchFamily="34" charset="0"/>
              <a:cs typeface="Arial" pitchFamily="34" charset="0"/>
            </a:endParaRPr>
          </a:p>
          <a:p>
            <a:pPr lvl="0" fontAlgn="base">
              <a:spcBef>
                <a:spcPct val="0"/>
              </a:spcBef>
              <a:spcAft>
                <a:spcPct val="0"/>
              </a:spcAft>
            </a:pPr>
            <a:endParaRPr kumimoji="0" lang="en-AU" b="0" i="0" u="none" strike="noStrike" cap="none" normalizeH="0" baseline="0" dirty="0" smtClean="0">
              <a:ln>
                <a:noFill/>
              </a:ln>
              <a:solidFill>
                <a:schemeClr val="tx1"/>
              </a:solidFill>
              <a:effectLst/>
              <a:latin typeface="Arial" pitchFamily="34" charset="0"/>
              <a:ea typeface="Calibri" pitchFamily="34" charset="0"/>
              <a:cs typeface="Arial" pitchFamily="34" charset="0"/>
            </a:endParaRPr>
          </a:p>
          <a:p>
            <a:pPr lvl="0" fontAlgn="base">
              <a:spcBef>
                <a:spcPct val="0"/>
              </a:spcBef>
              <a:spcAft>
                <a:spcPct val="0"/>
              </a:spcAft>
            </a:pPr>
            <a:endParaRPr lang="en-AU" dirty="0">
              <a:latin typeface="Arial" pitchFamily="34" charset="0"/>
              <a:ea typeface="Calibri" pitchFamily="34" charset="0"/>
              <a:cs typeface="Arial" pitchFamily="34" charset="0"/>
            </a:endParaRPr>
          </a:p>
          <a:p>
            <a:pPr lvl="0" fontAlgn="base">
              <a:spcBef>
                <a:spcPct val="0"/>
              </a:spcBef>
              <a:spcAft>
                <a:spcPct val="0"/>
              </a:spcAft>
            </a:pPr>
            <a:r>
              <a:rPr kumimoji="0" lang="en-AU" sz="1400" b="0" i="0" u="none" strike="noStrike" cap="none" normalizeH="0" baseline="0" dirty="0" smtClean="0">
                <a:ln>
                  <a:noFill/>
                </a:ln>
                <a:solidFill>
                  <a:schemeClr val="tx1"/>
                </a:solidFill>
                <a:effectLst/>
                <a:latin typeface="+mj-lt"/>
                <a:ea typeface="Calibri" pitchFamily="34" charset="0"/>
                <a:cs typeface="Arial" pitchFamily="34" charset="0"/>
              </a:rPr>
              <a:t>Stage 1:    </a:t>
            </a:r>
            <a:r>
              <a:rPr kumimoji="0" lang="en-AU" sz="1400" b="0" i="0" u="none" strike="noStrike" cap="none" normalizeH="0" baseline="0" dirty="0" smtClean="0">
                <a:ln>
                  <a:noFill/>
                </a:ln>
                <a:solidFill>
                  <a:schemeClr val="tx1"/>
                </a:solidFill>
                <a:effectLst/>
                <a:latin typeface="+mj-lt"/>
                <a:ea typeface="Calibri" pitchFamily="34" charset="0"/>
                <a:cs typeface="Times New Roman" pitchFamily="18" charset="0"/>
              </a:rPr>
              <a:t>Excavate the high side and build up the low side and form the </a:t>
            </a:r>
          </a:p>
          <a:p>
            <a:pPr lvl="0" fontAlgn="base">
              <a:spcBef>
                <a:spcPct val="0"/>
              </a:spcBef>
              <a:spcAft>
                <a:spcPct val="0"/>
              </a:spcAft>
            </a:pPr>
            <a:r>
              <a:rPr lang="en-AU" sz="1400" dirty="0">
                <a:latin typeface="+mj-lt"/>
                <a:ea typeface="Calibri" pitchFamily="34" charset="0"/>
                <a:cs typeface="Times New Roman" pitchFamily="18" charset="0"/>
              </a:rPr>
              <a:t> </a:t>
            </a:r>
            <a:r>
              <a:rPr lang="en-AU" sz="1400" dirty="0" smtClean="0">
                <a:latin typeface="+mj-lt"/>
                <a:ea typeface="Calibri" pitchFamily="34" charset="0"/>
                <a:cs typeface="Times New Roman" pitchFamily="18" charset="0"/>
              </a:rPr>
              <a:t>                   </a:t>
            </a:r>
            <a:r>
              <a:rPr kumimoji="0" lang="en-AU" sz="1400" b="0" i="0" u="none" strike="noStrike" cap="none" normalizeH="0" baseline="0" dirty="0" smtClean="0">
                <a:ln>
                  <a:noFill/>
                </a:ln>
                <a:solidFill>
                  <a:schemeClr val="tx1"/>
                </a:solidFill>
                <a:effectLst/>
                <a:latin typeface="+mj-lt"/>
                <a:ea typeface="Calibri" pitchFamily="34" charset="0"/>
                <a:cs typeface="Times New Roman" pitchFamily="18" charset="0"/>
              </a:rPr>
              <a:t>side slope on the low side.</a:t>
            </a:r>
            <a:endParaRPr kumimoji="0" lang="en-AU" sz="1400" b="0" i="0" u="none" strike="noStrike" cap="none" normalizeH="0" baseline="0" dirty="0" smtClean="0">
              <a:ln>
                <a:noFill/>
              </a:ln>
              <a:solidFill>
                <a:schemeClr val="tx1"/>
              </a:solidFill>
              <a:effectLst/>
              <a:latin typeface="+mj-lt"/>
              <a:cs typeface="Arial" pitchFamily="34" charset="0"/>
            </a:endParaRPr>
          </a:p>
          <a:p>
            <a:pPr lvl="0" eaLnBrk="0" fontAlgn="base" hangingPunct="0">
              <a:spcBef>
                <a:spcPct val="0"/>
              </a:spcBef>
              <a:spcAft>
                <a:spcPct val="0"/>
              </a:spcAft>
            </a:pPr>
            <a:endParaRPr kumimoji="0" lang="en-AU" sz="32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A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308" name="Rectangle 307"/>
          <p:cNvSpPr>
            <a:spLocks noChangeArrowheads="1"/>
          </p:cNvSpPr>
          <p:nvPr/>
        </p:nvSpPr>
        <p:spPr bwMode="auto">
          <a:xfrm>
            <a:off x="0" y="1992313"/>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309" name="Rectangle 308"/>
          <p:cNvSpPr>
            <a:spLocks noChangeArrowheads="1"/>
          </p:cNvSpPr>
          <p:nvPr/>
        </p:nvSpPr>
        <p:spPr bwMode="auto">
          <a:xfrm>
            <a:off x="0" y="344836"/>
            <a:ext cx="8028384" cy="39395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AU" sz="1100" b="0" i="0" u="none" strike="noStrike" cap="none" normalizeH="0" baseline="0" dirty="0" smtClean="0">
              <a:ln>
                <a:noFill/>
              </a:ln>
              <a:solidFill>
                <a:schemeClr val="tx1"/>
              </a:solidFill>
              <a:effectLst/>
              <a:latin typeface="Arial" pitchFamily="34" charset="0"/>
              <a:ea typeface="Calibri" pitchFamily="34" charset="0"/>
              <a:cs typeface="Arial"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lang="en-AU" sz="1100" dirty="0">
              <a:latin typeface="Arial" pitchFamily="34" charset="0"/>
              <a:ea typeface="Calibri" pitchFamily="34" charset="0"/>
              <a:cs typeface="Arial"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AU" sz="1100" b="0" i="0" u="none" strike="noStrike" cap="none" normalizeH="0" baseline="0" dirty="0" smtClean="0">
              <a:ln>
                <a:noFill/>
              </a:ln>
              <a:solidFill>
                <a:schemeClr val="tx1"/>
              </a:solidFill>
              <a:effectLst/>
              <a:latin typeface="Arial" pitchFamily="34" charset="0"/>
              <a:ea typeface="Calibri" pitchFamily="34" charset="0"/>
              <a:cs typeface="Arial"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lang="en-AU" sz="1100" dirty="0">
              <a:latin typeface="Arial" pitchFamily="34" charset="0"/>
              <a:ea typeface="Calibri" pitchFamily="34" charset="0"/>
              <a:cs typeface="Arial"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AU" sz="1100" b="0" i="0" u="none" strike="noStrike" cap="none" normalizeH="0" baseline="0" dirty="0" smtClean="0">
              <a:ln>
                <a:noFill/>
              </a:ln>
              <a:solidFill>
                <a:schemeClr val="tx1"/>
              </a:solidFill>
              <a:effectLst/>
              <a:latin typeface="Arial" pitchFamily="34" charset="0"/>
              <a:ea typeface="Calibri" pitchFamily="34" charset="0"/>
              <a:cs typeface="Arial"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lang="en-AU" sz="1100" dirty="0">
              <a:latin typeface="Arial" pitchFamily="34" charset="0"/>
              <a:ea typeface="Calibri" pitchFamily="34" charset="0"/>
              <a:cs typeface="Arial"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AU" sz="1100" b="0" i="0" u="none" strike="noStrike" cap="none" normalizeH="0" baseline="0" dirty="0" smtClean="0">
              <a:ln>
                <a:noFill/>
              </a:ln>
              <a:solidFill>
                <a:schemeClr val="tx1"/>
              </a:solidFill>
              <a:effectLst/>
              <a:latin typeface="Arial" pitchFamily="34" charset="0"/>
              <a:ea typeface="Calibri" pitchFamily="34" charset="0"/>
              <a:cs typeface="Arial"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AU" sz="1100" b="0" i="0" u="none" strike="noStrike" cap="none" normalizeH="0" baseline="0" dirty="0" smtClean="0">
              <a:ln>
                <a:noFill/>
              </a:ln>
              <a:solidFill>
                <a:schemeClr val="tx1"/>
              </a:solidFill>
              <a:effectLst/>
              <a:latin typeface="Arial" pitchFamily="34" charset="0"/>
              <a:ea typeface="Calibri" pitchFamily="34" charset="0"/>
              <a:cs typeface="Arial"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lang="en-AU" sz="1100" dirty="0">
              <a:latin typeface="Arial" pitchFamily="34" charset="0"/>
              <a:ea typeface="Calibri" pitchFamily="34" charset="0"/>
              <a:cs typeface="Arial"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AU" sz="1100" b="0" i="0" u="none" strike="noStrike" cap="none" normalizeH="0" baseline="0" dirty="0" smtClean="0">
              <a:ln>
                <a:noFill/>
              </a:ln>
              <a:solidFill>
                <a:schemeClr val="tx1"/>
              </a:solidFill>
              <a:effectLst/>
              <a:latin typeface="Arial" pitchFamily="34" charset="0"/>
              <a:ea typeface="Calibri" pitchFamily="34" charset="0"/>
              <a:cs typeface="Arial"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lang="en-AU" sz="1100" dirty="0">
              <a:latin typeface="Arial" pitchFamily="34" charset="0"/>
              <a:ea typeface="Calibri" pitchFamily="34" charset="0"/>
              <a:cs typeface="Arial"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AU" sz="1100" b="0" i="0" u="none" strike="noStrike" cap="none" normalizeH="0" baseline="0" dirty="0" smtClean="0">
              <a:ln>
                <a:noFill/>
              </a:ln>
              <a:solidFill>
                <a:schemeClr val="tx1"/>
              </a:solidFill>
              <a:effectLst/>
              <a:latin typeface="Arial" pitchFamily="34" charset="0"/>
              <a:ea typeface="Calibri" pitchFamily="34" charset="0"/>
              <a:cs typeface="Arial"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lang="en-AU" sz="1100" dirty="0">
              <a:latin typeface="Arial" pitchFamily="34" charset="0"/>
              <a:ea typeface="Calibri" pitchFamily="34" charset="0"/>
              <a:cs typeface="Arial"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AU" sz="1100" b="0" i="0" u="none" strike="noStrike" cap="none" normalizeH="0" baseline="0" dirty="0" smtClean="0">
              <a:ln>
                <a:noFill/>
              </a:ln>
              <a:solidFill>
                <a:schemeClr val="tx1"/>
              </a:solidFill>
              <a:effectLst/>
              <a:latin typeface="Arial" pitchFamily="34" charset="0"/>
              <a:ea typeface="Calibri" pitchFamily="34" charset="0"/>
              <a:cs typeface="Arial"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lang="en-AU" sz="1100" dirty="0">
              <a:latin typeface="Arial" pitchFamily="34" charset="0"/>
              <a:ea typeface="Calibri" pitchFamily="34" charset="0"/>
              <a:cs typeface="Arial"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AU" sz="1100" b="0" i="0" u="none" strike="noStrike" cap="none" normalizeH="0" baseline="0" dirty="0" smtClean="0">
              <a:ln>
                <a:noFill/>
              </a:ln>
              <a:solidFill>
                <a:schemeClr val="tx1"/>
              </a:solidFill>
              <a:effectLst/>
              <a:latin typeface="Arial" pitchFamily="34" charset="0"/>
              <a:ea typeface="Calibri" pitchFamily="34" charset="0"/>
              <a:cs typeface="Arial"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lang="en-AU" sz="1100" dirty="0">
              <a:latin typeface="Arial" pitchFamily="34" charset="0"/>
              <a:ea typeface="Calibri" pitchFamily="34" charset="0"/>
              <a:cs typeface="Arial"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AU" sz="1100" b="0" i="0" u="none" strike="noStrike" cap="none" normalizeH="0" baseline="0" dirty="0" smtClean="0">
              <a:ln>
                <a:noFill/>
              </a:ln>
              <a:solidFill>
                <a:schemeClr val="tx1"/>
              </a:solidFill>
              <a:effectLst/>
              <a:latin typeface="Arial" pitchFamily="34" charset="0"/>
              <a:ea typeface="Calibri" pitchFamily="34" charset="0"/>
              <a:cs typeface="Arial"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lang="en-AU" sz="1400" dirty="0">
              <a:latin typeface="Arial" pitchFamily="34" charset="0"/>
              <a:ea typeface="Calibri" pitchFamily="34" charset="0"/>
              <a:cs typeface="Arial"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n-AU" sz="14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Stage 2:    </a:t>
            </a:r>
            <a:r>
              <a:rPr kumimoji="0" lang="en-AU"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Excavate the high side drain and form the camber.</a:t>
            </a:r>
            <a:endParaRPr kumimoji="0" lang="en-AU"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AU" sz="1800" b="0" i="0" u="none" strike="noStrike" cap="none" normalizeH="0" baseline="0" dirty="0" smtClean="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val="2479256058"/>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67544" y="188640"/>
            <a:ext cx="8280920" cy="3970318"/>
          </a:xfrm>
          <a:prstGeom prst="rect">
            <a:avLst/>
          </a:prstGeom>
        </p:spPr>
        <p:txBody>
          <a:bodyPr wrap="square">
            <a:spAutoFit/>
          </a:bodyPr>
          <a:lstStyle/>
          <a:p>
            <a:r>
              <a:rPr lang="en-AU" dirty="0"/>
              <a:t> </a:t>
            </a:r>
          </a:p>
          <a:p>
            <a:r>
              <a:rPr lang="en-AU" dirty="0"/>
              <a:t>The advantages of this method of working in stages are:</a:t>
            </a:r>
          </a:p>
          <a:p>
            <a:r>
              <a:rPr lang="en-AU" dirty="0"/>
              <a:t> </a:t>
            </a:r>
          </a:p>
          <a:p>
            <a:r>
              <a:rPr lang="en-AU" dirty="0"/>
              <a:t>•    the excavation approximately balances the amount of fill needed,</a:t>
            </a:r>
          </a:p>
          <a:p>
            <a:r>
              <a:rPr lang="en-AU" dirty="0"/>
              <a:t>•    the fill material can be obtained as close as possible to where it is needed - reducing the need for longitudinal haulage,</a:t>
            </a:r>
          </a:p>
          <a:p>
            <a:r>
              <a:rPr lang="en-AU" dirty="0"/>
              <a:t>•    by levelling the formation only as far as the edge of the road and then sloping down to the natural ground, reduce the excavation and, in most cases avoid the</a:t>
            </a:r>
          </a:p>
          <a:p>
            <a:r>
              <a:rPr lang="en-AU" dirty="0"/>
              <a:t>need for a side drain on the low side.</a:t>
            </a:r>
          </a:p>
          <a:p>
            <a:r>
              <a:rPr lang="en-AU" dirty="0"/>
              <a:t> </a:t>
            </a:r>
          </a:p>
          <a:p>
            <a:r>
              <a:rPr lang="en-AU" dirty="0"/>
              <a:t>The excavation and fill are balanced each side of the centre line, but the width of the excavation has to give sufficient room for the side drain to be dug.  This fixes the setting out dimensions for excavation on the high side.</a:t>
            </a:r>
          </a:p>
          <a:p>
            <a:r>
              <a:rPr lang="en-AU" dirty="0"/>
              <a:t> </a:t>
            </a:r>
          </a:p>
        </p:txBody>
      </p:sp>
      <p:sp>
        <p:nvSpPr>
          <p:cNvPr id="3" name="Rectangle 2"/>
          <p:cNvSpPr/>
          <p:nvPr/>
        </p:nvSpPr>
        <p:spPr>
          <a:xfrm>
            <a:off x="467544" y="4005064"/>
            <a:ext cx="7992888" cy="1754326"/>
          </a:xfrm>
          <a:prstGeom prst="rect">
            <a:avLst/>
          </a:prstGeom>
        </p:spPr>
        <p:txBody>
          <a:bodyPr wrap="square">
            <a:spAutoFit/>
          </a:bodyPr>
          <a:lstStyle/>
          <a:p>
            <a:r>
              <a:rPr lang="en-AU" dirty="0"/>
              <a:t>Example:</a:t>
            </a:r>
          </a:p>
          <a:p>
            <a:r>
              <a:rPr lang="en-AU" dirty="0"/>
              <a:t> </a:t>
            </a:r>
          </a:p>
          <a:p>
            <a:r>
              <a:rPr lang="en-AU" dirty="0"/>
              <a:t>Assuming a road carriage width of 5.5 m and a side drain width of 1.5 m, the total levelling width on the cut side of the centre line would be:</a:t>
            </a:r>
          </a:p>
          <a:p>
            <a:r>
              <a:rPr lang="en-AU" dirty="0"/>
              <a:t> </a:t>
            </a:r>
          </a:p>
          <a:p>
            <a:r>
              <a:rPr lang="en-AU" dirty="0"/>
              <a:t>5.5m / 2 + 1.5m = 4.25m</a:t>
            </a:r>
          </a:p>
        </p:txBody>
      </p:sp>
    </p:spTree>
    <p:extLst>
      <p:ext uri="{BB962C8B-B14F-4D97-AF65-F5344CB8AC3E}">
        <p14:creationId xmlns:p14="http://schemas.microsoft.com/office/powerpoint/2010/main" val="4014429396"/>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p:cNvGrpSpPr>
            <a:grpSpLocks/>
          </p:cNvGrpSpPr>
          <p:nvPr/>
        </p:nvGrpSpPr>
        <p:grpSpPr bwMode="auto">
          <a:xfrm>
            <a:off x="1307418" y="908720"/>
            <a:ext cx="6144902" cy="1944216"/>
            <a:chOff x="12" y="10"/>
            <a:chExt cx="8449" cy="2148"/>
          </a:xfrm>
        </p:grpSpPr>
        <p:sp>
          <p:nvSpPr>
            <p:cNvPr id="3" name="Freeform 2"/>
            <p:cNvSpPr>
              <a:spLocks/>
            </p:cNvSpPr>
            <p:nvPr/>
          </p:nvSpPr>
          <p:spPr bwMode="auto">
            <a:xfrm>
              <a:off x="20" y="89"/>
              <a:ext cx="1552" cy="1538"/>
            </a:xfrm>
            <a:custGeom>
              <a:avLst/>
              <a:gdLst>
                <a:gd name="T0" fmla="*/ 16 w 1552"/>
                <a:gd name="T1" fmla="*/ 0 h 1538"/>
                <a:gd name="T2" fmla="*/ 0 w 1552"/>
                <a:gd name="T3" fmla="*/ 16 h 1538"/>
                <a:gd name="T4" fmla="*/ 1538 w 1552"/>
                <a:gd name="T5" fmla="*/ 1538 h 1538"/>
                <a:gd name="T6" fmla="*/ 1543 w 1552"/>
                <a:gd name="T7" fmla="*/ 1538 h 1538"/>
                <a:gd name="T8" fmla="*/ 1552 w 1552"/>
                <a:gd name="T9" fmla="*/ 1516 h 1538"/>
                <a:gd name="T10" fmla="*/ 16 w 1552"/>
                <a:gd name="T11" fmla="*/ 0 h 1538"/>
              </a:gdLst>
              <a:ahLst/>
              <a:cxnLst>
                <a:cxn ang="0">
                  <a:pos x="T0" y="T1"/>
                </a:cxn>
                <a:cxn ang="0">
                  <a:pos x="T2" y="T3"/>
                </a:cxn>
                <a:cxn ang="0">
                  <a:pos x="T4" y="T5"/>
                </a:cxn>
                <a:cxn ang="0">
                  <a:pos x="T6" y="T7"/>
                </a:cxn>
                <a:cxn ang="0">
                  <a:pos x="T8" y="T9"/>
                </a:cxn>
                <a:cxn ang="0">
                  <a:pos x="T10" y="T11"/>
                </a:cxn>
              </a:cxnLst>
              <a:rect l="0" t="0" r="r" b="b"/>
              <a:pathLst>
                <a:path w="1552" h="1538">
                  <a:moveTo>
                    <a:pt x="16" y="0"/>
                  </a:moveTo>
                  <a:lnTo>
                    <a:pt x="0" y="16"/>
                  </a:lnTo>
                  <a:lnTo>
                    <a:pt x="1538" y="1538"/>
                  </a:lnTo>
                  <a:lnTo>
                    <a:pt x="1543" y="1538"/>
                  </a:lnTo>
                  <a:lnTo>
                    <a:pt x="1552" y="1516"/>
                  </a:lnTo>
                  <a:lnTo>
                    <a:pt x="16"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 name="Freeform 3"/>
            <p:cNvSpPr>
              <a:spLocks/>
            </p:cNvSpPr>
            <p:nvPr/>
          </p:nvSpPr>
          <p:spPr bwMode="auto">
            <a:xfrm>
              <a:off x="1563" y="1603"/>
              <a:ext cx="5678" cy="34"/>
            </a:xfrm>
            <a:custGeom>
              <a:avLst/>
              <a:gdLst>
                <a:gd name="T0" fmla="*/ 0 w 5678"/>
                <a:gd name="T1" fmla="*/ 0 h 34"/>
                <a:gd name="T2" fmla="*/ 0 w 5678"/>
                <a:gd name="T3" fmla="*/ 23 h 34"/>
                <a:gd name="T4" fmla="*/ 5678 w 5678"/>
                <a:gd name="T5" fmla="*/ 33 h 34"/>
                <a:gd name="T6" fmla="*/ 5678 w 5678"/>
                <a:gd name="T7" fmla="*/ 9 h 34"/>
                <a:gd name="T8" fmla="*/ 0 w 5678"/>
                <a:gd name="T9" fmla="*/ 0 h 34"/>
              </a:gdLst>
              <a:ahLst/>
              <a:cxnLst>
                <a:cxn ang="0">
                  <a:pos x="T0" y="T1"/>
                </a:cxn>
                <a:cxn ang="0">
                  <a:pos x="T2" y="T3"/>
                </a:cxn>
                <a:cxn ang="0">
                  <a:pos x="T4" y="T5"/>
                </a:cxn>
                <a:cxn ang="0">
                  <a:pos x="T6" y="T7"/>
                </a:cxn>
                <a:cxn ang="0">
                  <a:pos x="T8" y="T9"/>
                </a:cxn>
              </a:cxnLst>
              <a:rect l="0" t="0" r="r" b="b"/>
              <a:pathLst>
                <a:path w="5678" h="34">
                  <a:moveTo>
                    <a:pt x="0" y="0"/>
                  </a:moveTo>
                  <a:lnTo>
                    <a:pt x="0" y="23"/>
                  </a:lnTo>
                  <a:lnTo>
                    <a:pt x="5678" y="33"/>
                  </a:lnTo>
                  <a:lnTo>
                    <a:pt x="5678" y="9"/>
                  </a:lnTo>
                  <a:lnTo>
                    <a:pt x="0"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5" name="Freeform 4"/>
            <p:cNvSpPr>
              <a:spLocks/>
            </p:cNvSpPr>
            <p:nvPr/>
          </p:nvSpPr>
          <p:spPr bwMode="auto">
            <a:xfrm>
              <a:off x="745" y="10"/>
              <a:ext cx="98" cy="158"/>
            </a:xfrm>
            <a:custGeom>
              <a:avLst/>
              <a:gdLst>
                <a:gd name="T0" fmla="*/ 88 w 98"/>
                <a:gd name="T1" fmla="*/ 0 h 158"/>
                <a:gd name="T2" fmla="*/ 0 w 98"/>
                <a:gd name="T3" fmla="*/ 153 h 158"/>
                <a:gd name="T4" fmla="*/ 9 w 98"/>
                <a:gd name="T5" fmla="*/ 158 h 158"/>
                <a:gd name="T6" fmla="*/ 95 w 98"/>
                <a:gd name="T7" fmla="*/ 9 h 158"/>
                <a:gd name="T8" fmla="*/ 98 w 98"/>
                <a:gd name="T9" fmla="*/ 4 h 158"/>
                <a:gd name="T10" fmla="*/ 88 w 98"/>
                <a:gd name="T11" fmla="*/ 0 h 158"/>
              </a:gdLst>
              <a:ahLst/>
              <a:cxnLst>
                <a:cxn ang="0">
                  <a:pos x="T0" y="T1"/>
                </a:cxn>
                <a:cxn ang="0">
                  <a:pos x="T2" y="T3"/>
                </a:cxn>
                <a:cxn ang="0">
                  <a:pos x="T4" y="T5"/>
                </a:cxn>
                <a:cxn ang="0">
                  <a:pos x="T6" y="T7"/>
                </a:cxn>
                <a:cxn ang="0">
                  <a:pos x="T8" y="T9"/>
                </a:cxn>
                <a:cxn ang="0">
                  <a:pos x="T10" y="T11"/>
                </a:cxn>
              </a:cxnLst>
              <a:rect l="0" t="0" r="r" b="b"/>
              <a:pathLst>
                <a:path w="98" h="158">
                  <a:moveTo>
                    <a:pt x="88" y="0"/>
                  </a:moveTo>
                  <a:lnTo>
                    <a:pt x="0" y="153"/>
                  </a:lnTo>
                  <a:lnTo>
                    <a:pt x="9" y="158"/>
                  </a:lnTo>
                  <a:lnTo>
                    <a:pt x="95" y="9"/>
                  </a:lnTo>
                  <a:lnTo>
                    <a:pt x="98" y="4"/>
                  </a:lnTo>
                  <a:lnTo>
                    <a:pt x="88"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6" name="Freeform 5"/>
            <p:cNvSpPr>
              <a:spLocks/>
            </p:cNvSpPr>
            <p:nvPr/>
          </p:nvSpPr>
          <p:spPr bwMode="auto">
            <a:xfrm>
              <a:off x="771" y="14"/>
              <a:ext cx="69" cy="144"/>
            </a:xfrm>
            <a:custGeom>
              <a:avLst/>
              <a:gdLst>
                <a:gd name="T0" fmla="*/ 60 w 69"/>
                <a:gd name="T1" fmla="*/ 0 h 144"/>
                <a:gd name="T2" fmla="*/ 0 w 69"/>
                <a:gd name="T3" fmla="*/ 141 h 144"/>
                <a:gd name="T4" fmla="*/ 2 w 69"/>
                <a:gd name="T5" fmla="*/ 144 h 144"/>
                <a:gd name="T6" fmla="*/ 7 w 69"/>
                <a:gd name="T7" fmla="*/ 144 h 144"/>
                <a:gd name="T8" fmla="*/ 11 w 69"/>
                <a:gd name="T9" fmla="*/ 141 h 144"/>
                <a:gd name="T10" fmla="*/ 69 w 69"/>
                <a:gd name="T11" fmla="*/ 4 h 144"/>
                <a:gd name="T12" fmla="*/ 60 w 69"/>
                <a:gd name="T13" fmla="*/ 0 h 144"/>
              </a:gdLst>
              <a:ahLst/>
              <a:cxnLst>
                <a:cxn ang="0">
                  <a:pos x="T0" y="T1"/>
                </a:cxn>
                <a:cxn ang="0">
                  <a:pos x="T2" y="T3"/>
                </a:cxn>
                <a:cxn ang="0">
                  <a:pos x="T4" y="T5"/>
                </a:cxn>
                <a:cxn ang="0">
                  <a:pos x="T6" y="T7"/>
                </a:cxn>
                <a:cxn ang="0">
                  <a:pos x="T8" y="T9"/>
                </a:cxn>
                <a:cxn ang="0">
                  <a:pos x="T10" y="T11"/>
                </a:cxn>
                <a:cxn ang="0">
                  <a:pos x="T12" y="T13"/>
                </a:cxn>
              </a:cxnLst>
              <a:rect l="0" t="0" r="r" b="b"/>
              <a:pathLst>
                <a:path w="69" h="144">
                  <a:moveTo>
                    <a:pt x="60" y="0"/>
                  </a:moveTo>
                  <a:lnTo>
                    <a:pt x="0" y="141"/>
                  </a:lnTo>
                  <a:lnTo>
                    <a:pt x="2" y="144"/>
                  </a:lnTo>
                  <a:lnTo>
                    <a:pt x="7" y="144"/>
                  </a:lnTo>
                  <a:lnTo>
                    <a:pt x="11" y="141"/>
                  </a:lnTo>
                  <a:lnTo>
                    <a:pt x="69" y="4"/>
                  </a:lnTo>
                  <a:lnTo>
                    <a:pt x="60"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7" name="Freeform 6"/>
            <p:cNvSpPr>
              <a:spLocks/>
            </p:cNvSpPr>
            <p:nvPr/>
          </p:nvSpPr>
          <p:spPr bwMode="auto">
            <a:xfrm>
              <a:off x="778" y="149"/>
              <a:ext cx="67" cy="20"/>
            </a:xfrm>
            <a:custGeom>
              <a:avLst/>
              <a:gdLst>
                <a:gd name="T0" fmla="*/ 0 w 67"/>
                <a:gd name="T1" fmla="*/ 0 h 20"/>
                <a:gd name="T2" fmla="*/ 0 w 67"/>
                <a:gd name="T3" fmla="*/ 9 h 20"/>
                <a:gd name="T4" fmla="*/ 62 w 67"/>
                <a:gd name="T5" fmla="*/ 14 h 20"/>
                <a:gd name="T6" fmla="*/ 67 w 67"/>
                <a:gd name="T7" fmla="*/ 14 h 20"/>
                <a:gd name="T8" fmla="*/ 67 w 67"/>
                <a:gd name="T9" fmla="*/ 4 h 20"/>
                <a:gd name="T10" fmla="*/ 0 w 67"/>
                <a:gd name="T11" fmla="*/ 0 h 20"/>
              </a:gdLst>
              <a:ahLst/>
              <a:cxnLst>
                <a:cxn ang="0">
                  <a:pos x="T0" y="T1"/>
                </a:cxn>
                <a:cxn ang="0">
                  <a:pos x="T2" y="T3"/>
                </a:cxn>
                <a:cxn ang="0">
                  <a:pos x="T4" y="T5"/>
                </a:cxn>
                <a:cxn ang="0">
                  <a:pos x="T6" y="T7"/>
                </a:cxn>
                <a:cxn ang="0">
                  <a:pos x="T8" y="T9"/>
                </a:cxn>
                <a:cxn ang="0">
                  <a:pos x="T10" y="T11"/>
                </a:cxn>
              </a:cxnLst>
              <a:rect l="0" t="0" r="r" b="b"/>
              <a:pathLst>
                <a:path w="67" h="20">
                  <a:moveTo>
                    <a:pt x="0" y="0"/>
                  </a:moveTo>
                  <a:lnTo>
                    <a:pt x="0" y="9"/>
                  </a:lnTo>
                  <a:lnTo>
                    <a:pt x="62" y="14"/>
                  </a:lnTo>
                  <a:lnTo>
                    <a:pt x="67" y="14"/>
                  </a:lnTo>
                  <a:lnTo>
                    <a:pt x="67" y="4"/>
                  </a:lnTo>
                  <a:lnTo>
                    <a:pt x="0"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8" name="Freeform 7"/>
            <p:cNvSpPr>
              <a:spLocks/>
            </p:cNvSpPr>
            <p:nvPr/>
          </p:nvSpPr>
          <p:spPr bwMode="auto">
            <a:xfrm>
              <a:off x="754" y="153"/>
              <a:ext cx="86" cy="22"/>
            </a:xfrm>
            <a:custGeom>
              <a:avLst/>
              <a:gdLst>
                <a:gd name="T0" fmla="*/ 86 w 86"/>
                <a:gd name="T1" fmla="*/ 0 h 22"/>
                <a:gd name="T2" fmla="*/ 7 w 86"/>
                <a:gd name="T3" fmla="*/ 11 h 22"/>
                <a:gd name="T4" fmla="*/ 4 w 86"/>
                <a:gd name="T5" fmla="*/ 11 h 22"/>
                <a:gd name="T6" fmla="*/ 0 w 86"/>
                <a:gd name="T7" fmla="*/ 14 h 22"/>
                <a:gd name="T8" fmla="*/ 2 w 86"/>
                <a:gd name="T9" fmla="*/ 21 h 22"/>
                <a:gd name="T10" fmla="*/ 86 w 86"/>
                <a:gd name="T11" fmla="*/ 9 h 22"/>
                <a:gd name="T12" fmla="*/ 86 w 86"/>
                <a:gd name="T13" fmla="*/ 0 h 22"/>
              </a:gdLst>
              <a:ahLst/>
              <a:cxnLst>
                <a:cxn ang="0">
                  <a:pos x="T0" y="T1"/>
                </a:cxn>
                <a:cxn ang="0">
                  <a:pos x="T2" y="T3"/>
                </a:cxn>
                <a:cxn ang="0">
                  <a:pos x="T4" y="T5"/>
                </a:cxn>
                <a:cxn ang="0">
                  <a:pos x="T6" y="T7"/>
                </a:cxn>
                <a:cxn ang="0">
                  <a:pos x="T8" y="T9"/>
                </a:cxn>
                <a:cxn ang="0">
                  <a:pos x="T10" y="T11"/>
                </a:cxn>
                <a:cxn ang="0">
                  <a:pos x="T12" y="T13"/>
                </a:cxn>
              </a:cxnLst>
              <a:rect l="0" t="0" r="r" b="b"/>
              <a:pathLst>
                <a:path w="86" h="22">
                  <a:moveTo>
                    <a:pt x="86" y="0"/>
                  </a:moveTo>
                  <a:lnTo>
                    <a:pt x="7" y="11"/>
                  </a:lnTo>
                  <a:lnTo>
                    <a:pt x="4" y="11"/>
                  </a:lnTo>
                  <a:lnTo>
                    <a:pt x="0" y="14"/>
                  </a:lnTo>
                  <a:lnTo>
                    <a:pt x="2" y="21"/>
                  </a:lnTo>
                  <a:lnTo>
                    <a:pt x="86" y="9"/>
                  </a:lnTo>
                  <a:lnTo>
                    <a:pt x="86"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9" name="Freeform 8"/>
            <p:cNvSpPr>
              <a:spLocks/>
            </p:cNvSpPr>
            <p:nvPr/>
          </p:nvSpPr>
          <p:spPr bwMode="auto">
            <a:xfrm>
              <a:off x="759" y="108"/>
              <a:ext cx="91" cy="67"/>
            </a:xfrm>
            <a:custGeom>
              <a:avLst/>
              <a:gdLst>
                <a:gd name="T0" fmla="*/ 86 w 91"/>
                <a:gd name="T1" fmla="*/ 0 h 67"/>
                <a:gd name="T2" fmla="*/ 81 w 91"/>
                <a:gd name="T3" fmla="*/ 2 h 67"/>
                <a:gd name="T4" fmla="*/ 0 w 91"/>
                <a:gd name="T5" fmla="*/ 57 h 67"/>
                <a:gd name="T6" fmla="*/ 4 w 91"/>
                <a:gd name="T7" fmla="*/ 67 h 67"/>
                <a:gd name="T8" fmla="*/ 91 w 91"/>
                <a:gd name="T9" fmla="*/ 9 h 67"/>
                <a:gd name="T10" fmla="*/ 86 w 91"/>
                <a:gd name="T11" fmla="*/ 0 h 67"/>
              </a:gdLst>
              <a:ahLst/>
              <a:cxnLst>
                <a:cxn ang="0">
                  <a:pos x="T0" y="T1"/>
                </a:cxn>
                <a:cxn ang="0">
                  <a:pos x="T2" y="T3"/>
                </a:cxn>
                <a:cxn ang="0">
                  <a:pos x="T4" y="T5"/>
                </a:cxn>
                <a:cxn ang="0">
                  <a:pos x="T6" y="T7"/>
                </a:cxn>
                <a:cxn ang="0">
                  <a:pos x="T8" y="T9"/>
                </a:cxn>
                <a:cxn ang="0">
                  <a:pos x="T10" y="T11"/>
                </a:cxn>
              </a:cxnLst>
              <a:rect l="0" t="0" r="r" b="b"/>
              <a:pathLst>
                <a:path w="91" h="67">
                  <a:moveTo>
                    <a:pt x="86" y="0"/>
                  </a:moveTo>
                  <a:lnTo>
                    <a:pt x="81" y="2"/>
                  </a:lnTo>
                  <a:lnTo>
                    <a:pt x="0" y="57"/>
                  </a:lnTo>
                  <a:lnTo>
                    <a:pt x="4" y="67"/>
                  </a:lnTo>
                  <a:lnTo>
                    <a:pt x="91" y="9"/>
                  </a:lnTo>
                  <a:lnTo>
                    <a:pt x="86"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0" name="Freeform 9"/>
            <p:cNvSpPr>
              <a:spLocks/>
            </p:cNvSpPr>
            <p:nvPr/>
          </p:nvSpPr>
          <p:spPr bwMode="auto">
            <a:xfrm>
              <a:off x="740" y="110"/>
              <a:ext cx="105" cy="55"/>
            </a:xfrm>
            <a:custGeom>
              <a:avLst/>
              <a:gdLst>
                <a:gd name="T0" fmla="*/ 100 w 105"/>
                <a:gd name="T1" fmla="*/ 0 h 55"/>
                <a:gd name="T2" fmla="*/ 2 w 105"/>
                <a:gd name="T3" fmla="*/ 43 h 55"/>
                <a:gd name="T4" fmla="*/ 0 w 105"/>
                <a:gd name="T5" fmla="*/ 48 h 55"/>
                <a:gd name="T6" fmla="*/ 0 w 105"/>
                <a:gd name="T7" fmla="*/ 52 h 55"/>
                <a:gd name="T8" fmla="*/ 2 w 105"/>
                <a:gd name="T9" fmla="*/ 55 h 55"/>
                <a:gd name="T10" fmla="*/ 105 w 105"/>
                <a:gd name="T11" fmla="*/ 9 h 55"/>
                <a:gd name="T12" fmla="*/ 100 w 105"/>
                <a:gd name="T13" fmla="*/ 0 h 55"/>
              </a:gdLst>
              <a:ahLst/>
              <a:cxnLst>
                <a:cxn ang="0">
                  <a:pos x="T0" y="T1"/>
                </a:cxn>
                <a:cxn ang="0">
                  <a:pos x="T2" y="T3"/>
                </a:cxn>
                <a:cxn ang="0">
                  <a:pos x="T4" y="T5"/>
                </a:cxn>
                <a:cxn ang="0">
                  <a:pos x="T6" y="T7"/>
                </a:cxn>
                <a:cxn ang="0">
                  <a:pos x="T8" y="T9"/>
                </a:cxn>
                <a:cxn ang="0">
                  <a:pos x="T10" y="T11"/>
                </a:cxn>
                <a:cxn ang="0">
                  <a:pos x="T12" y="T13"/>
                </a:cxn>
              </a:cxnLst>
              <a:rect l="0" t="0" r="r" b="b"/>
              <a:pathLst>
                <a:path w="105" h="55">
                  <a:moveTo>
                    <a:pt x="100" y="0"/>
                  </a:moveTo>
                  <a:lnTo>
                    <a:pt x="2" y="43"/>
                  </a:lnTo>
                  <a:lnTo>
                    <a:pt x="0" y="48"/>
                  </a:lnTo>
                  <a:lnTo>
                    <a:pt x="0" y="52"/>
                  </a:lnTo>
                  <a:lnTo>
                    <a:pt x="2" y="55"/>
                  </a:lnTo>
                  <a:lnTo>
                    <a:pt x="105" y="9"/>
                  </a:lnTo>
                  <a:lnTo>
                    <a:pt x="100"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1" name="Freeform 10"/>
            <p:cNvSpPr>
              <a:spLocks/>
            </p:cNvSpPr>
            <p:nvPr/>
          </p:nvSpPr>
          <p:spPr bwMode="auto">
            <a:xfrm>
              <a:off x="740" y="60"/>
              <a:ext cx="26" cy="98"/>
            </a:xfrm>
            <a:custGeom>
              <a:avLst/>
              <a:gdLst>
                <a:gd name="T0" fmla="*/ 26 w 26"/>
                <a:gd name="T1" fmla="*/ 0 h 98"/>
                <a:gd name="T2" fmla="*/ 16 w 26"/>
                <a:gd name="T3" fmla="*/ 0 h 98"/>
                <a:gd name="T4" fmla="*/ 0 w 26"/>
                <a:gd name="T5" fmla="*/ 98 h 98"/>
                <a:gd name="T6" fmla="*/ 9 w 26"/>
                <a:gd name="T7" fmla="*/ 98 h 98"/>
                <a:gd name="T8" fmla="*/ 26 w 26"/>
                <a:gd name="T9" fmla="*/ 4 h 98"/>
                <a:gd name="T10" fmla="*/ 26 w 26"/>
                <a:gd name="T11" fmla="*/ 0 h 98"/>
              </a:gdLst>
              <a:ahLst/>
              <a:cxnLst>
                <a:cxn ang="0">
                  <a:pos x="T0" y="T1"/>
                </a:cxn>
                <a:cxn ang="0">
                  <a:pos x="T2" y="T3"/>
                </a:cxn>
                <a:cxn ang="0">
                  <a:pos x="T4" y="T5"/>
                </a:cxn>
                <a:cxn ang="0">
                  <a:pos x="T6" y="T7"/>
                </a:cxn>
                <a:cxn ang="0">
                  <a:pos x="T8" y="T9"/>
                </a:cxn>
                <a:cxn ang="0">
                  <a:pos x="T10" y="T11"/>
                </a:cxn>
              </a:cxnLst>
              <a:rect l="0" t="0" r="r" b="b"/>
              <a:pathLst>
                <a:path w="26" h="98">
                  <a:moveTo>
                    <a:pt x="26" y="0"/>
                  </a:moveTo>
                  <a:lnTo>
                    <a:pt x="16" y="0"/>
                  </a:lnTo>
                  <a:lnTo>
                    <a:pt x="0" y="98"/>
                  </a:lnTo>
                  <a:lnTo>
                    <a:pt x="9" y="98"/>
                  </a:lnTo>
                  <a:lnTo>
                    <a:pt x="26" y="4"/>
                  </a:lnTo>
                  <a:lnTo>
                    <a:pt x="26"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2" name="Freeform 11"/>
            <p:cNvSpPr>
              <a:spLocks/>
            </p:cNvSpPr>
            <p:nvPr/>
          </p:nvSpPr>
          <p:spPr bwMode="auto">
            <a:xfrm>
              <a:off x="756" y="65"/>
              <a:ext cx="20" cy="112"/>
            </a:xfrm>
            <a:custGeom>
              <a:avLst/>
              <a:gdLst>
                <a:gd name="T0" fmla="*/ 9 w 20"/>
                <a:gd name="T1" fmla="*/ 0 h 112"/>
                <a:gd name="T2" fmla="*/ 0 w 20"/>
                <a:gd name="T3" fmla="*/ 0 h 112"/>
                <a:gd name="T4" fmla="*/ 0 w 20"/>
                <a:gd name="T5" fmla="*/ 107 h 112"/>
                <a:gd name="T6" fmla="*/ 2 w 20"/>
                <a:gd name="T7" fmla="*/ 112 h 112"/>
                <a:gd name="T8" fmla="*/ 9 w 20"/>
                <a:gd name="T9" fmla="*/ 110 h 112"/>
                <a:gd name="T10" fmla="*/ 9 w 20"/>
                <a:gd name="T11" fmla="*/ 0 h 112"/>
              </a:gdLst>
              <a:ahLst/>
              <a:cxnLst>
                <a:cxn ang="0">
                  <a:pos x="T0" y="T1"/>
                </a:cxn>
                <a:cxn ang="0">
                  <a:pos x="T2" y="T3"/>
                </a:cxn>
                <a:cxn ang="0">
                  <a:pos x="T4" y="T5"/>
                </a:cxn>
                <a:cxn ang="0">
                  <a:pos x="T6" y="T7"/>
                </a:cxn>
                <a:cxn ang="0">
                  <a:pos x="T8" y="T9"/>
                </a:cxn>
                <a:cxn ang="0">
                  <a:pos x="T10" y="T11"/>
                </a:cxn>
              </a:cxnLst>
              <a:rect l="0" t="0" r="r" b="b"/>
              <a:pathLst>
                <a:path w="20" h="112">
                  <a:moveTo>
                    <a:pt x="9" y="0"/>
                  </a:moveTo>
                  <a:lnTo>
                    <a:pt x="0" y="0"/>
                  </a:lnTo>
                  <a:lnTo>
                    <a:pt x="0" y="107"/>
                  </a:lnTo>
                  <a:lnTo>
                    <a:pt x="2" y="112"/>
                  </a:lnTo>
                  <a:lnTo>
                    <a:pt x="9" y="110"/>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3" name="Freeform 12"/>
            <p:cNvSpPr>
              <a:spLocks/>
            </p:cNvSpPr>
            <p:nvPr/>
          </p:nvSpPr>
          <p:spPr bwMode="auto">
            <a:xfrm>
              <a:off x="704" y="43"/>
              <a:ext cx="62" cy="130"/>
            </a:xfrm>
            <a:custGeom>
              <a:avLst/>
              <a:gdLst>
                <a:gd name="T0" fmla="*/ 7 w 62"/>
                <a:gd name="T1" fmla="*/ 0 h 130"/>
                <a:gd name="T2" fmla="*/ 0 w 62"/>
                <a:gd name="T3" fmla="*/ 4 h 130"/>
                <a:gd name="T4" fmla="*/ 0 w 62"/>
                <a:gd name="T5" fmla="*/ 9 h 130"/>
                <a:gd name="T6" fmla="*/ 52 w 62"/>
                <a:gd name="T7" fmla="*/ 129 h 130"/>
                <a:gd name="T8" fmla="*/ 62 w 62"/>
                <a:gd name="T9" fmla="*/ 124 h 130"/>
                <a:gd name="T10" fmla="*/ 7 w 62"/>
                <a:gd name="T11" fmla="*/ 0 h 130"/>
              </a:gdLst>
              <a:ahLst/>
              <a:cxnLst>
                <a:cxn ang="0">
                  <a:pos x="T0" y="T1"/>
                </a:cxn>
                <a:cxn ang="0">
                  <a:pos x="T2" y="T3"/>
                </a:cxn>
                <a:cxn ang="0">
                  <a:pos x="T4" y="T5"/>
                </a:cxn>
                <a:cxn ang="0">
                  <a:pos x="T6" y="T7"/>
                </a:cxn>
                <a:cxn ang="0">
                  <a:pos x="T8" y="T9"/>
                </a:cxn>
                <a:cxn ang="0">
                  <a:pos x="T10" y="T11"/>
                </a:cxn>
              </a:cxnLst>
              <a:rect l="0" t="0" r="r" b="b"/>
              <a:pathLst>
                <a:path w="62" h="130">
                  <a:moveTo>
                    <a:pt x="7" y="0"/>
                  </a:moveTo>
                  <a:lnTo>
                    <a:pt x="0" y="4"/>
                  </a:lnTo>
                  <a:lnTo>
                    <a:pt x="0" y="9"/>
                  </a:lnTo>
                  <a:lnTo>
                    <a:pt x="52" y="129"/>
                  </a:lnTo>
                  <a:lnTo>
                    <a:pt x="62" y="124"/>
                  </a:lnTo>
                  <a:lnTo>
                    <a:pt x="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4" name="Freeform 13"/>
            <p:cNvSpPr>
              <a:spLocks/>
            </p:cNvSpPr>
            <p:nvPr/>
          </p:nvSpPr>
          <p:spPr bwMode="auto">
            <a:xfrm>
              <a:off x="704" y="48"/>
              <a:ext cx="45" cy="127"/>
            </a:xfrm>
            <a:custGeom>
              <a:avLst/>
              <a:gdLst>
                <a:gd name="T0" fmla="*/ 9 w 45"/>
                <a:gd name="T1" fmla="*/ 0 h 127"/>
                <a:gd name="T2" fmla="*/ 0 w 45"/>
                <a:gd name="T3" fmla="*/ 4 h 127"/>
                <a:gd name="T4" fmla="*/ 36 w 45"/>
                <a:gd name="T5" fmla="*/ 122 h 127"/>
                <a:gd name="T6" fmla="*/ 40 w 45"/>
                <a:gd name="T7" fmla="*/ 127 h 127"/>
                <a:gd name="T8" fmla="*/ 45 w 45"/>
                <a:gd name="T9" fmla="*/ 122 h 127"/>
                <a:gd name="T10" fmla="*/ 9 w 45"/>
                <a:gd name="T11" fmla="*/ 0 h 127"/>
              </a:gdLst>
              <a:ahLst/>
              <a:cxnLst>
                <a:cxn ang="0">
                  <a:pos x="T0" y="T1"/>
                </a:cxn>
                <a:cxn ang="0">
                  <a:pos x="T2" y="T3"/>
                </a:cxn>
                <a:cxn ang="0">
                  <a:pos x="T4" y="T5"/>
                </a:cxn>
                <a:cxn ang="0">
                  <a:pos x="T6" y="T7"/>
                </a:cxn>
                <a:cxn ang="0">
                  <a:pos x="T8" y="T9"/>
                </a:cxn>
                <a:cxn ang="0">
                  <a:pos x="T10" y="T11"/>
                </a:cxn>
              </a:cxnLst>
              <a:rect l="0" t="0" r="r" b="b"/>
              <a:pathLst>
                <a:path w="45" h="127">
                  <a:moveTo>
                    <a:pt x="9" y="0"/>
                  </a:moveTo>
                  <a:lnTo>
                    <a:pt x="0" y="4"/>
                  </a:lnTo>
                  <a:lnTo>
                    <a:pt x="36" y="122"/>
                  </a:lnTo>
                  <a:lnTo>
                    <a:pt x="40" y="127"/>
                  </a:lnTo>
                  <a:lnTo>
                    <a:pt x="45" y="122"/>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5" name="Freeform 14"/>
            <p:cNvSpPr>
              <a:spLocks/>
            </p:cNvSpPr>
            <p:nvPr/>
          </p:nvSpPr>
          <p:spPr bwMode="auto">
            <a:xfrm>
              <a:off x="689" y="93"/>
              <a:ext cx="60" cy="77"/>
            </a:xfrm>
            <a:custGeom>
              <a:avLst/>
              <a:gdLst>
                <a:gd name="T0" fmla="*/ 7 w 60"/>
                <a:gd name="T1" fmla="*/ 0 h 77"/>
                <a:gd name="T2" fmla="*/ 0 w 60"/>
                <a:gd name="T3" fmla="*/ 4 h 77"/>
                <a:gd name="T4" fmla="*/ 2 w 60"/>
                <a:gd name="T5" fmla="*/ 9 h 77"/>
                <a:gd name="T6" fmla="*/ 50 w 60"/>
                <a:gd name="T7" fmla="*/ 76 h 77"/>
                <a:gd name="T8" fmla="*/ 60 w 60"/>
                <a:gd name="T9" fmla="*/ 71 h 77"/>
                <a:gd name="T10" fmla="*/ 7 w 60"/>
                <a:gd name="T11" fmla="*/ 0 h 77"/>
              </a:gdLst>
              <a:ahLst/>
              <a:cxnLst>
                <a:cxn ang="0">
                  <a:pos x="T0" y="T1"/>
                </a:cxn>
                <a:cxn ang="0">
                  <a:pos x="T2" y="T3"/>
                </a:cxn>
                <a:cxn ang="0">
                  <a:pos x="T4" y="T5"/>
                </a:cxn>
                <a:cxn ang="0">
                  <a:pos x="T6" y="T7"/>
                </a:cxn>
                <a:cxn ang="0">
                  <a:pos x="T8" y="T9"/>
                </a:cxn>
                <a:cxn ang="0">
                  <a:pos x="T10" y="T11"/>
                </a:cxn>
              </a:cxnLst>
              <a:rect l="0" t="0" r="r" b="b"/>
              <a:pathLst>
                <a:path w="60" h="77">
                  <a:moveTo>
                    <a:pt x="7" y="0"/>
                  </a:moveTo>
                  <a:lnTo>
                    <a:pt x="0" y="4"/>
                  </a:lnTo>
                  <a:lnTo>
                    <a:pt x="2" y="9"/>
                  </a:lnTo>
                  <a:lnTo>
                    <a:pt x="50" y="76"/>
                  </a:lnTo>
                  <a:lnTo>
                    <a:pt x="60" y="71"/>
                  </a:lnTo>
                  <a:lnTo>
                    <a:pt x="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6" name="Freeform 15"/>
            <p:cNvSpPr>
              <a:spLocks/>
            </p:cNvSpPr>
            <p:nvPr/>
          </p:nvSpPr>
          <p:spPr bwMode="auto">
            <a:xfrm>
              <a:off x="692" y="98"/>
              <a:ext cx="50" cy="75"/>
            </a:xfrm>
            <a:custGeom>
              <a:avLst/>
              <a:gdLst>
                <a:gd name="T0" fmla="*/ 9 w 50"/>
                <a:gd name="T1" fmla="*/ 0 h 75"/>
                <a:gd name="T2" fmla="*/ 0 w 50"/>
                <a:gd name="T3" fmla="*/ 4 h 75"/>
                <a:gd name="T4" fmla="*/ 38 w 50"/>
                <a:gd name="T5" fmla="*/ 69 h 75"/>
                <a:gd name="T6" fmla="*/ 43 w 50"/>
                <a:gd name="T7" fmla="*/ 74 h 75"/>
                <a:gd name="T8" fmla="*/ 50 w 50"/>
                <a:gd name="T9" fmla="*/ 69 h 75"/>
                <a:gd name="T10" fmla="*/ 9 w 50"/>
                <a:gd name="T11" fmla="*/ 0 h 75"/>
              </a:gdLst>
              <a:ahLst/>
              <a:cxnLst>
                <a:cxn ang="0">
                  <a:pos x="T0" y="T1"/>
                </a:cxn>
                <a:cxn ang="0">
                  <a:pos x="T2" y="T3"/>
                </a:cxn>
                <a:cxn ang="0">
                  <a:pos x="T4" y="T5"/>
                </a:cxn>
                <a:cxn ang="0">
                  <a:pos x="T6" y="T7"/>
                </a:cxn>
                <a:cxn ang="0">
                  <a:pos x="T8" y="T9"/>
                </a:cxn>
                <a:cxn ang="0">
                  <a:pos x="T10" y="T11"/>
                </a:cxn>
              </a:cxnLst>
              <a:rect l="0" t="0" r="r" b="b"/>
              <a:pathLst>
                <a:path w="50" h="75">
                  <a:moveTo>
                    <a:pt x="9" y="0"/>
                  </a:moveTo>
                  <a:lnTo>
                    <a:pt x="0" y="4"/>
                  </a:lnTo>
                  <a:lnTo>
                    <a:pt x="38" y="69"/>
                  </a:lnTo>
                  <a:lnTo>
                    <a:pt x="43" y="74"/>
                  </a:lnTo>
                  <a:lnTo>
                    <a:pt x="50" y="69"/>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7" name="Freeform 16"/>
            <p:cNvSpPr>
              <a:spLocks/>
            </p:cNvSpPr>
            <p:nvPr/>
          </p:nvSpPr>
          <p:spPr bwMode="auto">
            <a:xfrm>
              <a:off x="646" y="101"/>
              <a:ext cx="91" cy="69"/>
            </a:xfrm>
            <a:custGeom>
              <a:avLst/>
              <a:gdLst>
                <a:gd name="T0" fmla="*/ 7 w 91"/>
                <a:gd name="T1" fmla="*/ 0 h 69"/>
                <a:gd name="T2" fmla="*/ 0 w 91"/>
                <a:gd name="T3" fmla="*/ 7 h 69"/>
                <a:gd name="T4" fmla="*/ 4 w 91"/>
                <a:gd name="T5" fmla="*/ 11 h 69"/>
                <a:gd name="T6" fmla="*/ 86 w 91"/>
                <a:gd name="T7" fmla="*/ 69 h 69"/>
                <a:gd name="T8" fmla="*/ 91 w 91"/>
                <a:gd name="T9" fmla="*/ 60 h 69"/>
                <a:gd name="T10" fmla="*/ 7 w 91"/>
                <a:gd name="T11" fmla="*/ 0 h 69"/>
              </a:gdLst>
              <a:ahLst/>
              <a:cxnLst>
                <a:cxn ang="0">
                  <a:pos x="T0" y="T1"/>
                </a:cxn>
                <a:cxn ang="0">
                  <a:pos x="T2" y="T3"/>
                </a:cxn>
                <a:cxn ang="0">
                  <a:pos x="T4" y="T5"/>
                </a:cxn>
                <a:cxn ang="0">
                  <a:pos x="T6" y="T7"/>
                </a:cxn>
                <a:cxn ang="0">
                  <a:pos x="T8" y="T9"/>
                </a:cxn>
                <a:cxn ang="0">
                  <a:pos x="T10" y="T11"/>
                </a:cxn>
              </a:cxnLst>
              <a:rect l="0" t="0" r="r" b="b"/>
              <a:pathLst>
                <a:path w="91" h="69">
                  <a:moveTo>
                    <a:pt x="7" y="0"/>
                  </a:moveTo>
                  <a:lnTo>
                    <a:pt x="0" y="7"/>
                  </a:lnTo>
                  <a:lnTo>
                    <a:pt x="4" y="11"/>
                  </a:lnTo>
                  <a:lnTo>
                    <a:pt x="86" y="69"/>
                  </a:lnTo>
                  <a:lnTo>
                    <a:pt x="91" y="60"/>
                  </a:lnTo>
                  <a:lnTo>
                    <a:pt x="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8" name="Freeform 17"/>
            <p:cNvSpPr>
              <a:spLocks/>
            </p:cNvSpPr>
            <p:nvPr/>
          </p:nvSpPr>
          <p:spPr bwMode="auto">
            <a:xfrm>
              <a:off x="651" y="103"/>
              <a:ext cx="65" cy="58"/>
            </a:xfrm>
            <a:custGeom>
              <a:avLst/>
              <a:gdLst>
                <a:gd name="T0" fmla="*/ 4 w 65"/>
                <a:gd name="T1" fmla="*/ 0 h 58"/>
                <a:gd name="T2" fmla="*/ 0 w 65"/>
                <a:gd name="T3" fmla="*/ 9 h 58"/>
                <a:gd name="T4" fmla="*/ 55 w 65"/>
                <a:gd name="T5" fmla="*/ 57 h 58"/>
                <a:gd name="T6" fmla="*/ 60 w 65"/>
                <a:gd name="T7" fmla="*/ 57 h 58"/>
                <a:gd name="T8" fmla="*/ 64 w 65"/>
                <a:gd name="T9" fmla="*/ 52 h 58"/>
                <a:gd name="T10" fmla="*/ 4 w 65"/>
                <a:gd name="T11" fmla="*/ 0 h 58"/>
              </a:gdLst>
              <a:ahLst/>
              <a:cxnLst>
                <a:cxn ang="0">
                  <a:pos x="T0" y="T1"/>
                </a:cxn>
                <a:cxn ang="0">
                  <a:pos x="T2" y="T3"/>
                </a:cxn>
                <a:cxn ang="0">
                  <a:pos x="T4" y="T5"/>
                </a:cxn>
                <a:cxn ang="0">
                  <a:pos x="T6" y="T7"/>
                </a:cxn>
                <a:cxn ang="0">
                  <a:pos x="T8" y="T9"/>
                </a:cxn>
                <a:cxn ang="0">
                  <a:pos x="T10" y="T11"/>
                </a:cxn>
              </a:cxnLst>
              <a:rect l="0" t="0" r="r" b="b"/>
              <a:pathLst>
                <a:path w="65" h="58">
                  <a:moveTo>
                    <a:pt x="4" y="0"/>
                  </a:moveTo>
                  <a:lnTo>
                    <a:pt x="0" y="9"/>
                  </a:lnTo>
                  <a:lnTo>
                    <a:pt x="55" y="57"/>
                  </a:lnTo>
                  <a:lnTo>
                    <a:pt x="60" y="57"/>
                  </a:lnTo>
                  <a:lnTo>
                    <a:pt x="64" y="52"/>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9" name="Freeform 18"/>
            <p:cNvSpPr>
              <a:spLocks/>
            </p:cNvSpPr>
            <p:nvPr/>
          </p:nvSpPr>
          <p:spPr bwMode="auto">
            <a:xfrm>
              <a:off x="617" y="127"/>
              <a:ext cx="94" cy="34"/>
            </a:xfrm>
            <a:custGeom>
              <a:avLst/>
              <a:gdLst>
                <a:gd name="T0" fmla="*/ 4 w 94"/>
                <a:gd name="T1" fmla="*/ 0 h 34"/>
                <a:gd name="T2" fmla="*/ 0 w 94"/>
                <a:gd name="T3" fmla="*/ 7 h 34"/>
                <a:gd name="T4" fmla="*/ 4 w 94"/>
                <a:gd name="T5" fmla="*/ 9 h 34"/>
                <a:gd name="T6" fmla="*/ 88 w 94"/>
                <a:gd name="T7" fmla="*/ 33 h 34"/>
                <a:gd name="T8" fmla="*/ 93 w 94"/>
                <a:gd name="T9" fmla="*/ 23 h 34"/>
                <a:gd name="T10" fmla="*/ 4 w 94"/>
                <a:gd name="T11" fmla="*/ 0 h 34"/>
              </a:gdLst>
              <a:ahLst/>
              <a:cxnLst>
                <a:cxn ang="0">
                  <a:pos x="T0" y="T1"/>
                </a:cxn>
                <a:cxn ang="0">
                  <a:pos x="T2" y="T3"/>
                </a:cxn>
                <a:cxn ang="0">
                  <a:pos x="T4" y="T5"/>
                </a:cxn>
                <a:cxn ang="0">
                  <a:pos x="T6" y="T7"/>
                </a:cxn>
                <a:cxn ang="0">
                  <a:pos x="T8" y="T9"/>
                </a:cxn>
                <a:cxn ang="0">
                  <a:pos x="T10" y="T11"/>
                </a:cxn>
              </a:cxnLst>
              <a:rect l="0" t="0" r="r" b="b"/>
              <a:pathLst>
                <a:path w="94" h="34">
                  <a:moveTo>
                    <a:pt x="4" y="0"/>
                  </a:moveTo>
                  <a:lnTo>
                    <a:pt x="0" y="7"/>
                  </a:lnTo>
                  <a:lnTo>
                    <a:pt x="4" y="9"/>
                  </a:lnTo>
                  <a:lnTo>
                    <a:pt x="88" y="33"/>
                  </a:lnTo>
                  <a:lnTo>
                    <a:pt x="93" y="23"/>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0" name="Freeform 19"/>
            <p:cNvSpPr>
              <a:spLocks/>
            </p:cNvSpPr>
            <p:nvPr/>
          </p:nvSpPr>
          <p:spPr bwMode="auto">
            <a:xfrm>
              <a:off x="622" y="127"/>
              <a:ext cx="77" cy="43"/>
            </a:xfrm>
            <a:custGeom>
              <a:avLst/>
              <a:gdLst>
                <a:gd name="T0" fmla="*/ 4 w 77"/>
                <a:gd name="T1" fmla="*/ 0 h 43"/>
                <a:gd name="T2" fmla="*/ 0 w 77"/>
                <a:gd name="T3" fmla="*/ 9 h 43"/>
                <a:gd name="T4" fmla="*/ 71 w 77"/>
                <a:gd name="T5" fmla="*/ 43 h 43"/>
                <a:gd name="T6" fmla="*/ 76 w 77"/>
                <a:gd name="T7" fmla="*/ 33 h 43"/>
                <a:gd name="T8" fmla="*/ 4 w 77"/>
                <a:gd name="T9" fmla="*/ 0 h 43"/>
              </a:gdLst>
              <a:ahLst/>
              <a:cxnLst>
                <a:cxn ang="0">
                  <a:pos x="T0" y="T1"/>
                </a:cxn>
                <a:cxn ang="0">
                  <a:pos x="T2" y="T3"/>
                </a:cxn>
                <a:cxn ang="0">
                  <a:pos x="T4" y="T5"/>
                </a:cxn>
                <a:cxn ang="0">
                  <a:pos x="T6" y="T7"/>
                </a:cxn>
                <a:cxn ang="0">
                  <a:pos x="T8" y="T9"/>
                </a:cxn>
              </a:cxnLst>
              <a:rect l="0" t="0" r="r" b="b"/>
              <a:pathLst>
                <a:path w="77" h="43">
                  <a:moveTo>
                    <a:pt x="4" y="0"/>
                  </a:moveTo>
                  <a:lnTo>
                    <a:pt x="0" y="9"/>
                  </a:lnTo>
                  <a:lnTo>
                    <a:pt x="71" y="43"/>
                  </a:lnTo>
                  <a:lnTo>
                    <a:pt x="76" y="33"/>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1" name="Freeform 20"/>
            <p:cNvSpPr>
              <a:spLocks/>
            </p:cNvSpPr>
            <p:nvPr/>
          </p:nvSpPr>
          <p:spPr bwMode="auto">
            <a:xfrm>
              <a:off x="8177" y="1646"/>
              <a:ext cx="116" cy="185"/>
            </a:xfrm>
            <a:custGeom>
              <a:avLst/>
              <a:gdLst>
                <a:gd name="T0" fmla="*/ 105 w 116"/>
                <a:gd name="T1" fmla="*/ 0 h 185"/>
                <a:gd name="T2" fmla="*/ 0 w 116"/>
                <a:gd name="T3" fmla="*/ 180 h 185"/>
                <a:gd name="T4" fmla="*/ 9 w 116"/>
                <a:gd name="T5" fmla="*/ 184 h 185"/>
                <a:gd name="T6" fmla="*/ 112 w 116"/>
                <a:gd name="T7" fmla="*/ 9 h 185"/>
                <a:gd name="T8" fmla="*/ 115 w 116"/>
                <a:gd name="T9" fmla="*/ 4 h 185"/>
                <a:gd name="T10" fmla="*/ 105 w 116"/>
                <a:gd name="T11" fmla="*/ 0 h 185"/>
              </a:gdLst>
              <a:ahLst/>
              <a:cxnLst>
                <a:cxn ang="0">
                  <a:pos x="T0" y="T1"/>
                </a:cxn>
                <a:cxn ang="0">
                  <a:pos x="T2" y="T3"/>
                </a:cxn>
                <a:cxn ang="0">
                  <a:pos x="T4" y="T5"/>
                </a:cxn>
                <a:cxn ang="0">
                  <a:pos x="T6" y="T7"/>
                </a:cxn>
                <a:cxn ang="0">
                  <a:pos x="T8" y="T9"/>
                </a:cxn>
                <a:cxn ang="0">
                  <a:pos x="T10" y="T11"/>
                </a:cxn>
              </a:cxnLst>
              <a:rect l="0" t="0" r="r" b="b"/>
              <a:pathLst>
                <a:path w="116" h="185">
                  <a:moveTo>
                    <a:pt x="105" y="0"/>
                  </a:moveTo>
                  <a:lnTo>
                    <a:pt x="0" y="180"/>
                  </a:lnTo>
                  <a:lnTo>
                    <a:pt x="9" y="184"/>
                  </a:lnTo>
                  <a:lnTo>
                    <a:pt x="112" y="9"/>
                  </a:lnTo>
                  <a:lnTo>
                    <a:pt x="115" y="4"/>
                  </a:lnTo>
                  <a:lnTo>
                    <a:pt x="105"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2" name="Freeform 21"/>
            <p:cNvSpPr>
              <a:spLocks/>
            </p:cNvSpPr>
            <p:nvPr/>
          </p:nvSpPr>
          <p:spPr bwMode="auto">
            <a:xfrm>
              <a:off x="8211" y="1651"/>
              <a:ext cx="79" cy="171"/>
            </a:xfrm>
            <a:custGeom>
              <a:avLst/>
              <a:gdLst>
                <a:gd name="T0" fmla="*/ 69 w 79"/>
                <a:gd name="T1" fmla="*/ 0 h 171"/>
                <a:gd name="T2" fmla="*/ 0 w 79"/>
                <a:gd name="T3" fmla="*/ 167 h 171"/>
                <a:gd name="T4" fmla="*/ 2 w 79"/>
                <a:gd name="T5" fmla="*/ 170 h 171"/>
                <a:gd name="T6" fmla="*/ 7 w 79"/>
                <a:gd name="T7" fmla="*/ 170 h 171"/>
                <a:gd name="T8" fmla="*/ 12 w 79"/>
                <a:gd name="T9" fmla="*/ 167 h 171"/>
                <a:gd name="T10" fmla="*/ 79 w 79"/>
                <a:gd name="T11" fmla="*/ 4 h 171"/>
                <a:gd name="T12" fmla="*/ 69 w 79"/>
                <a:gd name="T13" fmla="*/ 0 h 171"/>
              </a:gdLst>
              <a:ahLst/>
              <a:cxnLst>
                <a:cxn ang="0">
                  <a:pos x="T0" y="T1"/>
                </a:cxn>
                <a:cxn ang="0">
                  <a:pos x="T2" y="T3"/>
                </a:cxn>
                <a:cxn ang="0">
                  <a:pos x="T4" y="T5"/>
                </a:cxn>
                <a:cxn ang="0">
                  <a:pos x="T6" y="T7"/>
                </a:cxn>
                <a:cxn ang="0">
                  <a:pos x="T8" y="T9"/>
                </a:cxn>
                <a:cxn ang="0">
                  <a:pos x="T10" y="T11"/>
                </a:cxn>
                <a:cxn ang="0">
                  <a:pos x="T12" y="T13"/>
                </a:cxn>
              </a:cxnLst>
              <a:rect l="0" t="0" r="r" b="b"/>
              <a:pathLst>
                <a:path w="79" h="171">
                  <a:moveTo>
                    <a:pt x="69" y="0"/>
                  </a:moveTo>
                  <a:lnTo>
                    <a:pt x="0" y="167"/>
                  </a:lnTo>
                  <a:lnTo>
                    <a:pt x="2" y="170"/>
                  </a:lnTo>
                  <a:lnTo>
                    <a:pt x="7" y="170"/>
                  </a:lnTo>
                  <a:lnTo>
                    <a:pt x="12" y="167"/>
                  </a:lnTo>
                  <a:lnTo>
                    <a:pt x="79" y="4"/>
                  </a:lnTo>
                  <a:lnTo>
                    <a:pt x="6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3" name="Freeform 22"/>
            <p:cNvSpPr>
              <a:spLocks/>
            </p:cNvSpPr>
            <p:nvPr/>
          </p:nvSpPr>
          <p:spPr bwMode="auto">
            <a:xfrm>
              <a:off x="8218" y="1812"/>
              <a:ext cx="77" cy="20"/>
            </a:xfrm>
            <a:custGeom>
              <a:avLst/>
              <a:gdLst>
                <a:gd name="T0" fmla="*/ 0 w 77"/>
                <a:gd name="T1" fmla="*/ 0 h 20"/>
                <a:gd name="T2" fmla="*/ 0 w 77"/>
                <a:gd name="T3" fmla="*/ 9 h 20"/>
                <a:gd name="T4" fmla="*/ 71 w 77"/>
                <a:gd name="T5" fmla="*/ 16 h 20"/>
                <a:gd name="T6" fmla="*/ 76 w 77"/>
                <a:gd name="T7" fmla="*/ 16 h 20"/>
                <a:gd name="T8" fmla="*/ 76 w 77"/>
                <a:gd name="T9" fmla="*/ 7 h 20"/>
                <a:gd name="T10" fmla="*/ 0 w 77"/>
                <a:gd name="T11" fmla="*/ 0 h 20"/>
              </a:gdLst>
              <a:ahLst/>
              <a:cxnLst>
                <a:cxn ang="0">
                  <a:pos x="T0" y="T1"/>
                </a:cxn>
                <a:cxn ang="0">
                  <a:pos x="T2" y="T3"/>
                </a:cxn>
                <a:cxn ang="0">
                  <a:pos x="T4" y="T5"/>
                </a:cxn>
                <a:cxn ang="0">
                  <a:pos x="T6" y="T7"/>
                </a:cxn>
                <a:cxn ang="0">
                  <a:pos x="T8" y="T9"/>
                </a:cxn>
                <a:cxn ang="0">
                  <a:pos x="T10" y="T11"/>
                </a:cxn>
              </a:cxnLst>
              <a:rect l="0" t="0" r="r" b="b"/>
              <a:pathLst>
                <a:path w="77" h="20">
                  <a:moveTo>
                    <a:pt x="0" y="0"/>
                  </a:moveTo>
                  <a:lnTo>
                    <a:pt x="0" y="9"/>
                  </a:lnTo>
                  <a:lnTo>
                    <a:pt x="71" y="16"/>
                  </a:lnTo>
                  <a:lnTo>
                    <a:pt x="76" y="16"/>
                  </a:lnTo>
                  <a:lnTo>
                    <a:pt x="76" y="7"/>
                  </a:lnTo>
                  <a:lnTo>
                    <a:pt x="0"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4" name="Freeform 23"/>
            <p:cNvSpPr>
              <a:spLocks/>
            </p:cNvSpPr>
            <p:nvPr/>
          </p:nvSpPr>
          <p:spPr bwMode="auto">
            <a:xfrm>
              <a:off x="8187" y="1819"/>
              <a:ext cx="103" cy="22"/>
            </a:xfrm>
            <a:custGeom>
              <a:avLst/>
              <a:gdLst>
                <a:gd name="T0" fmla="*/ 103 w 103"/>
                <a:gd name="T1" fmla="*/ 0 h 22"/>
                <a:gd name="T2" fmla="*/ 7 w 103"/>
                <a:gd name="T3" fmla="*/ 12 h 22"/>
                <a:gd name="T4" fmla="*/ 4 w 103"/>
                <a:gd name="T5" fmla="*/ 12 h 22"/>
                <a:gd name="T6" fmla="*/ 0 w 103"/>
                <a:gd name="T7" fmla="*/ 14 h 22"/>
                <a:gd name="T8" fmla="*/ 2 w 103"/>
                <a:gd name="T9" fmla="*/ 21 h 22"/>
                <a:gd name="T10" fmla="*/ 103 w 103"/>
                <a:gd name="T11" fmla="*/ 9 h 22"/>
                <a:gd name="T12" fmla="*/ 103 w 103"/>
                <a:gd name="T13" fmla="*/ 0 h 22"/>
              </a:gdLst>
              <a:ahLst/>
              <a:cxnLst>
                <a:cxn ang="0">
                  <a:pos x="T0" y="T1"/>
                </a:cxn>
                <a:cxn ang="0">
                  <a:pos x="T2" y="T3"/>
                </a:cxn>
                <a:cxn ang="0">
                  <a:pos x="T4" y="T5"/>
                </a:cxn>
                <a:cxn ang="0">
                  <a:pos x="T6" y="T7"/>
                </a:cxn>
                <a:cxn ang="0">
                  <a:pos x="T8" y="T9"/>
                </a:cxn>
                <a:cxn ang="0">
                  <a:pos x="T10" y="T11"/>
                </a:cxn>
                <a:cxn ang="0">
                  <a:pos x="T12" y="T13"/>
                </a:cxn>
              </a:cxnLst>
              <a:rect l="0" t="0" r="r" b="b"/>
              <a:pathLst>
                <a:path w="103" h="22">
                  <a:moveTo>
                    <a:pt x="103" y="0"/>
                  </a:moveTo>
                  <a:lnTo>
                    <a:pt x="7" y="12"/>
                  </a:lnTo>
                  <a:lnTo>
                    <a:pt x="4" y="12"/>
                  </a:lnTo>
                  <a:lnTo>
                    <a:pt x="0" y="14"/>
                  </a:lnTo>
                  <a:lnTo>
                    <a:pt x="2" y="21"/>
                  </a:lnTo>
                  <a:lnTo>
                    <a:pt x="103" y="9"/>
                  </a:lnTo>
                  <a:lnTo>
                    <a:pt x="103"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5" name="Freeform 24"/>
            <p:cNvSpPr>
              <a:spLocks/>
            </p:cNvSpPr>
            <p:nvPr/>
          </p:nvSpPr>
          <p:spPr bwMode="auto">
            <a:xfrm>
              <a:off x="8192" y="1761"/>
              <a:ext cx="110" cy="80"/>
            </a:xfrm>
            <a:custGeom>
              <a:avLst/>
              <a:gdLst>
                <a:gd name="T0" fmla="*/ 105 w 110"/>
                <a:gd name="T1" fmla="*/ 0 h 80"/>
                <a:gd name="T2" fmla="*/ 100 w 110"/>
                <a:gd name="T3" fmla="*/ 2 h 80"/>
                <a:gd name="T4" fmla="*/ 0 w 110"/>
                <a:gd name="T5" fmla="*/ 69 h 80"/>
                <a:gd name="T6" fmla="*/ 4 w 110"/>
                <a:gd name="T7" fmla="*/ 79 h 80"/>
                <a:gd name="T8" fmla="*/ 110 w 110"/>
                <a:gd name="T9" fmla="*/ 9 h 80"/>
                <a:gd name="T10" fmla="*/ 105 w 110"/>
                <a:gd name="T11" fmla="*/ 0 h 80"/>
              </a:gdLst>
              <a:ahLst/>
              <a:cxnLst>
                <a:cxn ang="0">
                  <a:pos x="T0" y="T1"/>
                </a:cxn>
                <a:cxn ang="0">
                  <a:pos x="T2" y="T3"/>
                </a:cxn>
                <a:cxn ang="0">
                  <a:pos x="T4" y="T5"/>
                </a:cxn>
                <a:cxn ang="0">
                  <a:pos x="T6" y="T7"/>
                </a:cxn>
                <a:cxn ang="0">
                  <a:pos x="T8" y="T9"/>
                </a:cxn>
                <a:cxn ang="0">
                  <a:pos x="T10" y="T11"/>
                </a:cxn>
              </a:cxnLst>
              <a:rect l="0" t="0" r="r" b="b"/>
              <a:pathLst>
                <a:path w="110" h="80">
                  <a:moveTo>
                    <a:pt x="105" y="0"/>
                  </a:moveTo>
                  <a:lnTo>
                    <a:pt x="100" y="2"/>
                  </a:lnTo>
                  <a:lnTo>
                    <a:pt x="0" y="69"/>
                  </a:lnTo>
                  <a:lnTo>
                    <a:pt x="4" y="79"/>
                  </a:lnTo>
                  <a:lnTo>
                    <a:pt x="110" y="9"/>
                  </a:lnTo>
                  <a:lnTo>
                    <a:pt x="105"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6" name="Freeform 25"/>
            <p:cNvSpPr>
              <a:spLocks/>
            </p:cNvSpPr>
            <p:nvPr/>
          </p:nvSpPr>
          <p:spPr bwMode="auto">
            <a:xfrm>
              <a:off x="8170" y="1764"/>
              <a:ext cx="127" cy="67"/>
            </a:xfrm>
            <a:custGeom>
              <a:avLst/>
              <a:gdLst>
                <a:gd name="T0" fmla="*/ 122 w 127"/>
                <a:gd name="T1" fmla="*/ 0 h 67"/>
                <a:gd name="T2" fmla="*/ 2 w 127"/>
                <a:gd name="T3" fmla="*/ 55 h 67"/>
                <a:gd name="T4" fmla="*/ 0 w 127"/>
                <a:gd name="T5" fmla="*/ 60 h 67"/>
                <a:gd name="T6" fmla="*/ 0 w 127"/>
                <a:gd name="T7" fmla="*/ 64 h 67"/>
                <a:gd name="T8" fmla="*/ 2 w 127"/>
                <a:gd name="T9" fmla="*/ 67 h 67"/>
                <a:gd name="T10" fmla="*/ 127 w 127"/>
                <a:gd name="T11" fmla="*/ 9 h 67"/>
                <a:gd name="T12" fmla="*/ 122 w 127"/>
                <a:gd name="T13" fmla="*/ 0 h 67"/>
              </a:gdLst>
              <a:ahLst/>
              <a:cxnLst>
                <a:cxn ang="0">
                  <a:pos x="T0" y="T1"/>
                </a:cxn>
                <a:cxn ang="0">
                  <a:pos x="T2" y="T3"/>
                </a:cxn>
                <a:cxn ang="0">
                  <a:pos x="T4" y="T5"/>
                </a:cxn>
                <a:cxn ang="0">
                  <a:pos x="T6" y="T7"/>
                </a:cxn>
                <a:cxn ang="0">
                  <a:pos x="T8" y="T9"/>
                </a:cxn>
                <a:cxn ang="0">
                  <a:pos x="T10" y="T11"/>
                </a:cxn>
                <a:cxn ang="0">
                  <a:pos x="T12" y="T13"/>
                </a:cxn>
              </a:cxnLst>
              <a:rect l="0" t="0" r="r" b="b"/>
              <a:pathLst>
                <a:path w="127" h="67">
                  <a:moveTo>
                    <a:pt x="122" y="0"/>
                  </a:moveTo>
                  <a:lnTo>
                    <a:pt x="2" y="55"/>
                  </a:lnTo>
                  <a:lnTo>
                    <a:pt x="0" y="60"/>
                  </a:lnTo>
                  <a:lnTo>
                    <a:pt x="0" y="64"/>
                  </a:lnTo>
                  <a:lnTo>
                    <a:pt x="2" y="67"/>
                  </a:lnTo>
                  <a:lnTo>
                    <a:pt x="127" y="9"/>
                  </a:lnTo>
                  <a:lnTo>
                    <a:pt x="122"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7" name="Freeform 26"/>
            <p:cNvSpPr>
              <a:spLocks/>
            </p:cNvSpPr>
            <p:nvPr/>
          </p:nvSpPr>
          <p:spPr bwMode="auto">
            <a:xfrm>
              <a:off x="8170" y="1704"/>
              <a:ext cx="29" cy="120"/>
            </a:xfrm>
            <a:custGeom>
              <a:avLst/>
              <a:gdLst>
                <a:gd name="T0" fmla="*/ 28 w 29"/>
                <a:gd name="T1" fmla="*/ 0 h 120"/>
                <a:gd name="T2" fmla="*/ 19 w 29"/>
                <a:gd name="T3" fmla="*/ 0 h 120"/>
                <a:gd name="T4" fmla="*/ 0 w 29"/>
                <a:gd name="T5" fmla="*/ 120 h 120"/>
                <a:gd name="T6" fmla="*/ 9 w 29"/>
                <a:gd name="T7" fmla="*/ 120 h 120"/>
                <a:gd name="T8" fmla="*/ 28 w 29"/>
                <a:gd name="T9" fmla="*/ 4 h 120"/>
                <a:gd name="T10" fmla="*/ 28 w 29"/>
                <a:gd name="T11" fmla="*/ 0 h 120"/>
              </a:gdLst>
              <a:ahLst/>
              <a:cxnLst>
                <a:cxn ang="0">
                  <a:pos x="T0" y="T1"/>
                </a:cxn>
                <a:cxn ang="0">
                  <a:pos x="T2" y="T3"/>
                </a:cxn>
                <a:cxn ang="0">
                  <a:pos x="T4" y="T5"/>
                </a:cxn>
                <a:cxn ang="0">
                  <a:pos x="T6" y="T7"/>
                </a:cxn>
                <a:cxn ang="0">
                  <a:pos x="T8" y="T9"/>
                </a:cxn>
                <a:cxn ang="0">
                  <a:pos x="T10" y="T11"/>
                </a:cxn>
              </a:cxnLst>
              <a:rect l="0" t="0" r="r" b="b"/>
              <a:pathLst>
                <a:path w="29" h="120">
                  <a:moveTo>
                    <a:pt x="28" y="0"/>
                  </a:moveTo>
                  <a:lnTo>
                    <a:pt x="19" y="0"/>
                  </a:lnTo>
                  <a:lnTo>
                    <a:pt x="0" y="120"/>
                  </a:lnTo>
                  <a:lnTo>
                    <a:pt x="9" y="120"/>
                  </a:lnTo>
                  <a:lnTo>
                    <a:pt x="28" y="4"/>
                  </a:lnTo>
                  <a:lnTo>
                    <a:pt x="28"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8" name="Freeform 27"/>
            <p:cNvSpPr>
              <a:spLocks/>
            </p:cNvSpPr>
            <p:nvPr/>
          </p:nvSpPr>
          <p:spPr bwMode="auto">
            <a:xfrm>
              <a:off x="8189" y="1709"/>
              <a:ext cx="20" cy="134"/>
            </a:xfrm>
            <a:custGeom>
              <a:avLst/>
              <a:gdLst>
                <a:gd name="T0" fmla="*/ 9 w 20"/>
                <a:gd name="T1" fmla="*/ 0 h 134"/>
                <a:gd name="T2" fmla="*/ 0 w 20"/>
                <a:gd name="T3" fmla="*/ 0 h 134"/>
                <a:gd name="T4" fmla="*/ 0 w 20"/>
                <a:gd name="T5" fmla="*/ 129 h 134"/>
                <a:gd name="T6" fmla="*/ 2 w 20"/>
                <a:gd name="T7" fmla="*/ 134 h 134"/>
                <a:gd name="T8" fmla="*/ 9 w 20"/>
                <a:gd name="T9" fmla="*/ 132 h 134"/>
                <a:gd name="T10" fmla="*/ 9 w 20"/>
                <a:gd name="T11" fmla="*/ 0 h 134"/>
              </a:gdLst>
              <a:ahLst/>
              <a:cxnLst>
                <a:cxn ang="0">
                  <a:pos x="T0" y="T1"/>
                </a:cxn>
                <a:cxn ang="0">
                  <a:pos x="T2" y="T3"/>
                </a:cxn>
                <a:cxn ang="0">
                  <a:pos x="T4" y="T5"/>
                </a:cxn>
                <a:cxn ang="0">
                  <a:pos x="T6" y="T7"/>
                </a:cxn>
                <a:cxn ang="0">
                  <a:pos x="T8" y="T9"/>
                </a:cxn>
                <a:cxn ang="0">
                  <a:pos x="T10" y="T11"/>
                </a:cxn>
              </a:cxnLst>
              <a:rect l="0" t="0" r="r" b="b"/>
              <a:pathLst>
                <a:path w="20" h="134">
                  <a:moveTo>
                    <a:pt x="9" y="0"/>
                  </a:moveTo>
                  <a:lnTo>
                    <a:pt x="0" y="0"/>
                  </a:lnTo>
                  <a:lnTo>
                    <a:pt x="0" y="129"/>
                  </a:lnTo>
                  <a:lnTo>
                    <a:pt x="2" y="134"/>
                  </a:lnTo>
                  <a:lnTo>
                    <a:pt x="9" y="132"/>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9" name="Freeform 28"/>
            <p:cNvSpPr>
              <a:spLocks/>
            </p:cNvSpPr>
            <p:nvPr/>
          </p:nvSpPr>
          <p:spPr bwMode="auto">
            <a:xfrm>
              <a:off x="8129" y="1687"/>
              <a:ext cx="70" cy="151"/>
            </a:xfrm>
            <a:custGeom>
              <a:avLst/>
              <a:gdLst>
                <a:gd name="T0" fmla="*/ 7 w 70"/>
                <a:gd name="T1" fmla="*/ 0 h 151"/>
                <a:gd name="T2" fmla="*/ 0 w 70"/>
                <a:gd name="T3" fmla="*/ 4 h 151"/>
                <a:gd name="T4" fmla="*/ 0 w 70"/>
                <a:gd name="T5" fmla="*/ 9 h 151"/>
                <a:gd name="T6" fmla="*/ 60 w 70"/>
                <a:gd name="T7" fmla="*/ 151 h 151"/>
                <a:gd name="T8" fmla="*/ 69 w 70"/>
                <a:gd name="T9" fmla="*/ 146 h 151"/>
                <a:gd name="T10" fmla="*/ 7 w 70"/>
                <a:gd name="T11" fmla="*/ 0 h 151"/>
              </a:gdLst>
              <a:ahLst/>
              <a:cxnLst>
                <a:cxn ang="0">
                  <a:pos x="T0" y="T1"/>
                </a:cxn>
                <a:cxn ang="0">
                  <a:pos x="T2" y="T3"/>
                </a:cxn>
                <a:cxn ang="0">
                  <a:pos x="T4" y="T5"/>
                </a:cxn>
                <a:cxn ang="0">
                  <a:pos x="T6" y="T7"/>
                </a:cxn>
                <a:cxn ang="0">
                  <a:pos x="T8" y="T9"/>
                </a:cxn>
                <a:cxn ang="0">
                  <a:pos x="T10" y="T11"/>
                </a:cxn>
              </a:cxnLst>
              <a:rect l="0" t="0" r="r" b="b"/>
              <a:pathLst>
                <a:path w="70" h="151">
                  <a:moveTo>
                    <a:pt x="7" y="0"/>
                  </a:moveTo>
                  <a:lnTo>
                    <a:pt x="0" y="4"/>
                  </a:lnTo>
                  <a:lnTo>
                    <a:pt x="0" y="9"/>
                  </a:lnTo>
                  <a:lnTo>
                    <a:pt x="60" y="151"/>
                  </a:lnTo>
                  <a:lnTo>
                    <a:pt x="69" y="146"/>
                  </a:lnTo>
                  <a:lnTo>
                    <a:pt x="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0" name="Freeform 29"/>
            <p:cNvSpPr>
              <a:spLocks/>
            </p:cNvSpPr>
            <p:nvPr/>
          </p:nvSpPr>
          <p:spPr bwMode="auto">
            <a:xfrm>
              <a:off x="8129" y="1692"/>
              <a:ext cx="48" cy="151"/>
            </a:xfrm>
            <a:custGeom>
              <a:avLst/>
              <a:gdLst>
                <a:gd name="T0" fmla="*/ 9 w 48"/>
                <a:gd name="T1" fmla="*/ 0 h 151"/>
                <a:gd name="T2" fmla="*/ 0 w 48"/>
                <a:gd name="T3" fmla="*/ 4 h 151"/>
                <a:gd name="T4" fmla="*/ 38 w 48"/>
                <a:gd name="T5" fmla="*/ 146 h 151"/>
                <a:gd name="T6" fmla="*/ 40 w 48"/>
                <a:gd name="T7" fmla="*/ 151 h 151"/>
                <a:gd name="T8" fmla="*/ 47 w 48"/>
                <a:gd name="T9" fmla="*/ 146 h 151"/>
                <a:gd name="T10" fmla="*/ 9 w 48"/>
                <a:gd name="T11" fmla="*/ 0 h 151"/>
              </a:gdLst>
              <a:ahLst/>
              <a:cxnLst>
                <a:cxn ang="0">
                  <a:pos x="T0" y="T1"/>
                </a:cxn>
                <a:cxn ang="0">
                  <a:pos x="T2" y="T3"/>
                </a:cxn>
                <a:cxn ang="0">
                  <a:pos x="T4" y="T5"/>
                </a:cxn>
                <a:cxn ang="0">
                  <a:pos x="T6" y="T7"/>
                </a:cxn>
                <a:cxn ang="0">
                  <a:pos x="T8" y="T9"/>
                </a:cxn>
                <a:cxn ang="0">
                  <a:pos x="T10" y="T11"/>
                </a:cxn>
              </a:cxnLst>
              <a:rect l="0" t="0" r="r" b="b"/>
              <a:pathLst>
                <a:path w="48" h="151">
                  <a:moveTo>
                    <a:pt x="9" y="0"/>
                  </a:moveTo>
                  <a:lnTo>
                    <a:pt x="0" y="4"/>
                  </a:lnTo>
                  <a:lnTo>
                    <a:pt x="38" y="146"/>
                  </a:lnTo>
                  <a:lnTo>
                    <a:pt x="40" y="151"/>
                  </a:lnTo>
                  <a:lnTo>
                    <a:pt x="47" y="146"/>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1" name="Freeform 30"/>
            <p:cNvSpPr>
              <a:spLocks/>
            </p:cNvSpPr>
            <p:nvPr/>
          </p:nvSpPr>
          <p:spPr bwMode="auto">
            <a:xfrm>
              <a:off x="8110" y="1747"/>
              <a:ext cx="67" cy="91"/>
            </a:xfrm>
            <a:custGeom>
              <a:avLst/>
              <a:gdLst>
                <a:gd name="T0" fmla="*/ 9 w 67"/>
                <a:gd name="T1" fmla="*/ 0 h 91"/>
                <a:gd name="T2" fmla="*/ 0 w 67"/>
                <a:gd name="T3" fmla="*/ 4 h 91"/>
                <a:gd name="T4" fmla="*/ 2 w 67"/>
                <a:gd name="T5" fmla="*/ 9 h 91"/>
                <a:gd name="T6" fmla="*/ 57 w 67"/>
                <a:gd name="T7" fmla="*/ 91 h 91"/>
                <a:gd name="T8" fmla="*/ 67 w 67"/>
                <a:gd name="T9" fmla="*/ 86 h 91"/>
                <a:gd name="T10" fmla="*/ 9 w 67"/>
                <a:gd name="T11" fmla="*/ 0 h 91"/>
              </a:gdLst>
              <a:ahLst/>
              <a:cxnLst>
                <a:cxn ang="0">
                  <a:pos x="T0" y="T1"/>
                </a:cxn>
                <a:cxn ang="0">
                  <a:pos x="T2" y="T3"/>
                </a:cxn>
                <a:cxn ang="0">
                  <a:pos x="T4" y="T5"/>
                </a:cxn>
                <a:cxn ang="0">
                  <a:pos x="T6" y="T7"/>
                </a:cxn>
                <a:cxn ang="0">
                  <a:pos x="T8" y="T9"/>
                </a:cxn>
                <a:cxn ang="0">
                  <a:pos x="T10" y="T11"/>
                </a:cxn>
              </a:cxnLst>
              <a:rect l="0" t="0" r="r" b="b"/>
              <a:pathLst>
                <a:path w="67" h="91">
                  <a:moveTo>
                    <a:pt x="9" y="0"/>
                  </a:moveTo>
                  <a:lnTo>
                    <a:pt x="0" y="4"/>
                  </a:lnTo>
                  <a:lnTo>
                    <a:pt x="2" y="9"/>
                  </a:lnTo>
                  <a:lnTo>
                    <a:pt x="57" y="91"/>
                  </a:lnTo>
                  <a:lnTo>
                    <a:pt x="67" y="86"/>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2" name="Freeform 31"/>
            <p:cNvSpPr>
              <a:spLocks/>
            </p:cNvSpPr>
            <p:nvPr/>
          </p:nvSpPr>
          <p:spPr bwMode="auto">
            <a:xfrm>
              <a:off x="8112" y="1752"/>
              <a:ext cx="58" cy="86"/>
            </a:xfrm>
            <a:custGeom>
              <a:avLst/>
              <a:gdLst>
                <a:gd name="T0" fmla="*/ 9 w 58"/>
                <a:gd name="T1" fmla="*/ 0 h 86"/>
                <a:gd name="T2" fmla="*/ 0 w 58"/>
                <a:gd name="T3" fmla="*/ 4 h 86"/>
                <a:gd name="T4" fmla="*/ 45 w 58"/>
                <a:gd name="T5" fmla="*/ 81 h 86"/>
                <a:gd name="T6" fmla="*/ 50 w 58"/>
                <a:gd name="T7" fmla="*/ 86 h 86"/>
                <a:gd name="T8" fmla="*/ 57 w 58"/>
                <a:gd name="T9" fmla="*/ 81 h 86"/>
                <a:gd name="T10" fmla="*/ 9 w 58"/>
                <a:gd name="T11" fmla="*/ 0 h 86"/>
              </a:gdLst>
              <a:ahLst/>
              <a:cxnLst>
                <a:cxn ang="0">
                  <a:pos x="T0" y="T1"/>
                </a:cxn>
                <a:cxn ang="0">
                  <a:pos x="T2" y="T3"/>
                </a:cxn>
                <a:cxn ang="0">
                  <a:pos x="T4" y="T5"/>
                </a:cxn>
                <a:cxn ang="0">
                  <a:pos x="T6" y="T7"/>
                </a:cxn>
                <a:cxn ang="0">
                  <a:pos x="T8" y="T9"/>
                </a:cxn>
                <a:cxn ang="0">
                  <a:pos x="T10" y="T11"/>
                </a:cxn>
              </a:cxnLst>
              <a:rect l="0" t="0" r="r" b="b"/>
              <a:pathLst>
                <a:path w="58" h="86">
                  <a:moveTo>
                    <a:pt x="9" y="0"/>
                  </a:moveTo>
                  <a:lnTo>
                    <a:pt x="0" y="4"/>
                  </a:lnTo>
                  <a:lnTo>
                    <a:pt x="45" y="81"/>
                  </a:lnTo>
                  <a:lnTo>
                    <a:pt x="50" y="86"/>
                  </a:lnTo>
                  <a:lnTo>
                    <a:pt x="57" y="81"/>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3" name="Freeform 32"/>
            <p:cNvSpPr>
              <a:spLocks/>
            </p:cNvSpPr>
            <p:nvPr/>
          </p:nvSpPr>
          <p:spPr bwMode="auto">
            <a:xfrm>
              <a:off x="8057" y="1754"/>
              <a:ext cx="108" cy="82"/>
            </a:xfrm>
            <a:custGeom>
              <a:avLst/>
              <a:gdLst>
                <a:gd name="T0" fmla="*/ 7 w 108"/>
                <a:gd name="T1" fmla="*/ 0 h 82"/>
                <a:gd name="T2" fmla="*/ 0 w 108"/>
                <a:gd name="T3" fmla="*/ 7 h 82"/>
                <a:gd name="T4" fmla="*/ 4 w 108"/>
                <a:gd name="T5" fmla="*/ 12 h 82"/>
                <a:gd name="T6" fmla="*/ 103 w 108"/>
                <a:gd name="T7" fmla="*/ 81 h 82"/>
                <a:gd name="T8" fmla="*/ 107 w 108"/>
                <a:gd name="T9" fmla="*/ 72 h 82"/>
                <a:gd name="T10" fmla="*/ 7 w 108"/>
                <a:gd name="T11" fmla="*/ 0 h 82"/>
              </a:gdLst>
              <a:ahLst/>
              <a:cxnLst>
                <a:cxn ang="0">
                  <a:pos x="T0" y="T1"/>
                </a:cxn>
                <a:cxn ang="0">
                  <a:pos x="T2" y="T3"/>
                </a:cxn>
                <a:cxn ang="0">
                  <a:pos x="T4" y="T5"/>
                </a:cxn>
                <a:cxn ang="0">
                  <a:pos x="T6" y="T7"/>
                </a:cxn>
                <a:cxn ang="0">
                  <a:pos x="T8" y="T9"/>
                </a:cxn>
                <a:cxn ang="0">
                  <a:pos x="T10" y="T11"/>
                </a:cxn>
              </a:cxnLst>
              <a:rect l="0" t="0" r="r" b="b"/>
              <a:pathLst>
                <a:path w="108" h="82">
                  <a:moveTo>
                    <a:pt x="7" y="0"/>
                  </a:moveTo>
                  <a:lnTo>
                    <a:pt x="0" y="7"/>
                  </a:lnTo>
                  <a:lnTo>
                    <a:pt x="4" y="12"/>
                  </a:lnTo>
                  <a:lnTo>
                    <a:pt x="103" y="81"/>
                  </a:lnTo>
                  <a:lnTo>
                    <a:pt x="107" y="72"/>
                  </a:lnTo>
                  <a:lnTo>
                    <a:pt x="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4" name="Freeform 33"/>
            <p:cNvSpPr>
              <a:spLocks/>
            </p:cNvSpPr>
            <p:nvPr/>
          </p:nvSpPr>
          <p:spPr bwMode="auto">
            <a:xfrm>
              <a:off x="8062" y="1757"/>
              <a:ext cx="79" cy="69"/>
            </a:xfrm>
            <a:custGeom>
              <a:avLst/>
              <a:gdLst>
                <a:gd name="T0" fmla="*/ 4 w 79"/>
                <a:gd name="T1" fmla="*/ 0 h 69"/>
                <a:gd name="T2" fmla="*/ 0 w 79"/>
                <a:gd name="T3" fmla="*/ 9 h 69"/>
                <a:gd name="T4" fmla="*/ 69 w 79"/>
                <a:gd name="T5" fmla="*/ 69 h 69"/>
                <a:gd name="T6" fmla="*/ 74 w 79"/>
                <a:gd name="T7" fmla="*/ 69 h 69"/>
                <a:gd name="T8" fmla="*/ 79 w 79"/>
                <a:gd name="T9" fmla="*/ 64 h 69"/>
                <a:gd name="T10" fmla="*/ 4 w 79"/>
                <a:gd name="T11" fmla="*/ 0 h 69"/>
              </a:gdLst>
              <a:ahLst/>
              <a:cxnLst>
                <a:cxn ang="0">
                  <a:pos x="T0" y="T1"/>
                </a:cxn>
                <a:cxn ang="0">
                  <a:pos x="T2" y="T3"/>
                </a:cxn>
                <a:cxn ang="0">
                  <a:pos x="T4" y="T5"/>
                </a:cxn>
                <a:cxn ang="0">
                  <a:pos x="T6" y="T7"/>
                </a:cxn>
                <a:cxn ang="0">
                  <a:pos x="T8" y="T9"/>
                </a:cxn>
                <a:cxn ang="0">
                  <a:pos x="T10" y="T11"/>
                </a:cxn>
              </a:cxnLst>
              <a:rect l="0" t="0" r="r" b="b"/>
              <a:pathLst>
                <a:path w="79" h="69">
                  <a:moveTo>
                    <a:pt x="4" y="0"/>
                  </a:moveTo>
                  <a:lnTo>
                    <a:pt x="0" y="9"/>
                  </a:lnTo>
                  <a:lnTo>
                    <a:pt x="69" y="69"/>
                  </a:lnTo>
                  <a:lnTo>
                    <a:pt x="74" y="69"/>
                  </a:lnTo>
                  <a:lnTo>
                    <a:pt x="79" y="64"/>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5" name="Freeform 34"/>
            <p:cNvSpPr>
              <a:spLocks/>
            </p:cNvSpPr>
            <p:nvPr/>
          </p:nvSpPr>
          <p:spPr bwMode="auto">
            <a:xfrm>
              <a:off x="8021" y="1786"/>
              <a:ext cx="115" cy="40"/>
            </a:xfrm>
            <a:custGeom>
              <a:avLst/>
              <a:gdLst>
                <a:gd name="T0" fmla="*/ 4 w 115"/>
                <a:gd name="T1" fmla="*/ 0 h 40"/>
                <a:gd name="T2" fmla="*/ 0 w 115"/>
                <a:gd name="T3" fmla="*/ 7 h 40"/>
                <a:gd name="T4" fmla="*/ 4 w 115"/>
                <a:gd name="T5" fmla="*/ 9 h 40"/>
                <a:gd name="T6" fmla="*/ 110 w 115"/>
                <a:gd name="T7" fmla="*/ 40 h 40"/>
                <a:gd name="T8" fmla="*/ 115 w 115"/>
                <a:gd name="T9" fmla="*/ 31 h 40"/>
                <a:gd name="T10" fmla="*/ 4 w 115"/>
                <a:gd name="T11" fmla="*/ 0 h 40"/>
              </a:gdLst>
              <a:ahLst/>
              <a:cxnLst>
                <a:cxn ang="0">
                  <a:pos x="T0" y="T1"/>
                </a:cxn>
                <a:cxn ang="0">
                  <a:pos x="T2" y="T3"/>
                </a:cxn>
                <a:cxn ang="0">
                  <a:pos x="T4" y="T5"/>
                </a:cxn>
                <a:cxn ang="0">
                  <a:pos x="T6" y="T7"/>
                </a:cxn>
                <a:cxn ang="0">
                  <a:pos x="T8" y="T9"/>
                </a:cxn>
                <a:cxn ang="0">
                  <a:pos x="T10" y="T11"/>
                </a:cxn>
              </a:cxnLst>
              <a:rect l="0" t="0" r="r" b="b"/>
              <a:pathLst>
                <a:path w="115" h="40">
                  <a:moveTo>
                    <a:pt x="4" y="0"/>
                  </a:moveTo>
                  <a:lnTo>
                    <a:pt x="0" y="7"/>
                  </a:lnTo>
                  <a:lnTo>
                    <a:pt x="4" y="9"/>
                  </a:lnTo>
                  <a:lnTo>
                    <a:pt x="110" y="40"/>
                  </a:lnTo>
                  <a:lnTo>
                    <a:pt x="115" y="31"/>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6" name="Freeform 35"/>
            <p:cNvSpPr>
              <a:spLocks/>
            </p:cNvSpPr>
            <p:nvPr/>
          </p:nvSpPr>
          <p:spPr bwMode="auto">
            <a:xfrm>
              <a:off x="8026" y="1786"/>
              <a:ext cx="94" cy="50"/>
            </a:xfrm>
            <a:custGeom>
              <a:avLst/>
              <a:gdLst>
                <a:gd name="T0" fmla="*/ 4 w 94"/>
                <a:gd name="T1" fmla="*/ 0 h 50"/>
                <a:gd name="T2" fmla="*/ 0 w 94"/>
                <a:gd name="T3" fmla="*/ 9 h 50"/>
                <a:gd name="T4" fmla="*/ 88 w 94"/>
                <a:gd name="T5" fmla="*/ 50 h 50"/>
                <a:gd name="T6" fmla="*/ 93 w 94"/>
                <a:gd name="T7" fmla="*/ 40 h 50"/>
                <a:gd name="T8" fmla="*/ 4 w 94"/>
                <a:gd name="T9" fmla="*/ 0 h 50"/>
              </a:gdLst>
              <a:ahLst/>
              <a:cxnLst>
                <a:cxn ang="0">
                  <a:pos x="T0" y="T1"/>
                </a:cxn>
                <a:cxn ang="0">
                  <a:pos x="T2" y="T3"/>
                </a:cxn>
                <a:cxn ang="0">
                  <a:pos x="T4" y="T5"/>
                </a:cxn>
                <a:cxn ang="0">
                  <a:pos x="T6" y="T7"/>
                </a:cxn>
                <a:cxn ang="0">
                  <a:pos x="T8" y="T9"/>
                </a:cxn>
              </a:cxnLst>
              <a:rect l="0" t="0" r="r" b="b"/>
              <a:pathLst>
                <a:path w="94" h="50">
                  <a:moveTo>
                    <a:pt x="4" y="0"/>
                  </a:moveTo>
                  <a:lnTo>
                    <a:pt x="0" y="9"/>
                  </a:lnTo>
                  <a:lnTo>
                    <a:pt x="88" y="50"/>
                  </a:lnTo>
                  <a:lnTo>
                    <a:pt x="93" y="40"/>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7" name="Freeform 36"/>
            <p:cNvSpPr>
              <a:spLocks/>
            </p:cNvSpPr>
            <p:nvPr/>
          </p:nvSpPr>
          <p:spPr bwMode="auto">
            <a:xfrm>
              <a:off x="8240" y="1826"/>
              <a:ext cx="221" cy="72"/>
            </a:xfrm>
            <a:custGeom>
              <a:avLst/>
              <a:gdLst>
                <a:gd name="T0" fmla="*/ 4 w 221"/>
                <a:gd name="T1" fmla="*/ 0 h 72"/>
                <a:gd name="T2" fmla="*/ 0 w 221"/>
                <a:gd name="T3" fmla="*/ 23 h 72"/>
                <a:gd name="T4" fmla="*/ 216 w 221"/>
                <a:gd name="T5" fmla="*/ 72 h 72"/>
                <a:gd name="T6" fmla="*/ 220 w 221"/>
                <a:gd name="T7" fmla="*/ 47 h 72"/>
                <a:gd name="T8" fmla="*/ 4 w 221"/>
                <a:gd name="T9" fmla="*/ 0 h 72"/>
              </a:gdLst>
              <a:ahLst/>
              <a:cxnLst>
                <a:cxn ang="0">
                  <a:pos x="T0" y="T1"/>
                </a:cxn>
                <a:cxn ang="0">
                  <a:pos x="T2" y="T3"/>
                </a:cxn>
                <a:cxn ang="0">
                  <a:pos x="T4" y="T5"/>
                </a:cxn>
                <a:cxn ang="0">
                  <a:pos x="T6" y="T7"/>
                </a:cxn>
                <a:cxn ang="0">
                  <a:pos x="T8" y="T9"/>
                </a:cxn>
              </a:cxnLst>
              <a:rect l="0" t="0" r="r" b="b"/>
              <a:pathLst>
                <a:path w="221" h="72">
                  <a:moveTo>
                    <a:pt x="4" y="0"/>
                  </a:moveTo>
                  <a:lnTo>
                    <a:pt x="0" y="23"/>
                  </a:lnTo>
                  <a:lnTo>
                    <a:pt x="216" y="72"/>
                  </a:lnTo>
                  <a:lnTo>
                    <a:pt x="220" y="47"/>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8" name="Freeform 37"/>
            <p:cNvSpPr>
              <a:spLocks/>
            </p:cNvSpPr>
            <p:nvPr/>
          </p:nvSpPr>
          <p:spPr bwMode="auto">
            <a:xfrm>
              <a:off x="8033" y="1771"/>
              <a:ext cx="212" cy="79"/>
            </a:xfrm>
            <a:custGeom>
              <a:avLst/>
              <a:gdLst>
                <a:gd name="T0" fmla="*/ 4 w 212"/>
                <a:gd name="T1" fmla="*/ 0 h 79"/>
                <a:gd name="T2" fmla="*/ 0 w 212"/>
                <a:gd name="T3" fmla="*/ 23 h 79"/>
                <a:gd name="T4" fmla="*/ 206 w 212"/>
                <a:gd name="T5" fmla="*/ 79 h 79"/>
                <a:gd name="T6" fmla="*/ 211 w 212"/>
                <a:gd name="T7" fmla="*/ 55 h 79"/>
                <a:gd name="T8" fmla="*/ 4 w 212"/>
                <a:gd name="T9" fmla="*/ 0 h 79"/>
              </a:gdLst>
              <a:ahLst/>
              <a:cxnLst>
                <a:cxn ang="0">
                  <a:pos x="T0" y="T1"/>
                </a:cxn>
                <a:cxn ang="0">
                  <a:pos x="T2" y="T3"/>
                </a:cxn>
                <a:cxn ang="0">
                  <a:pos x="T4" y="T5"/>
                </a:cxn>
                <a:cxn ang="0">
                  <a:pos x="T6" y="T7"/>
                </a:cxn>
                <a:cxn ang="0">
                  <a:pos x="T8" y="T9"/>
                </a:cxn>
              </a:cxnLst>
              <a:rect l="0" t="0" r="r" b="b"/>
              <a:pathLst>
                <a:path w="212" h="79">
                  <a:moveTo>
                    <a:pt x="4" y="0"/>
                  </a:moveTo>
                  <a:lnTo>
                    <a:pt x="0" y="23"/>
                  </a:lnTo>
                  <a:lnTo>
                    <a:pt x="206" y="79"/>
                  </a:lnTo>
                  <a:lnTo>
                    <a:pt x="211" y="55"/>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9" name="Freeform 38"/>
            <p:cNvSpPr>
              <a:spLocks/>
            </p:cNvSpPr>
            <p:nvPr/>
          </p:nvSpPr>
          <p:spPr bwMode="auto">
            <a:xfrm>
              <a:off x="7820" y="1716"/>
              <a:ext cx="218" cy="79"/>
            </a:xfrm>
            <a:custGeom>
              <a:avLst/>
              <a:gdLst>
                <a:gd name="T0" fmla="*/ 4 w 218"/>
                <a:gd name="T1" fmla="*/ 0 h 79"/>
                <a:gd name="T2" fmla="*/ 0 w 218"/>
                <a:gd name="T3" fmla="*/ 23 h 79"/>
                <a:gd name="T4" fmla="*/ 213 w 218"/>
                <a:gd name="T5" fmla="*/ 79 h 79"/>
                <a:gd name="T6" fmla="*/ 218 w 218"/>
                <a:gd name="T7" fmla="*/ 55 h 79"/>
                <a:gd name="T8" fmla="*/ 4 w 218"/>
                <a:gd name="T9" fmla="*/ 0 h 79"/>
              </a:gdLst>
              <a:ahLst/>
              <a:cxnLst>
                <a:cxn ang="0">
                  <a:pos x="T0" y="T1"/>
                </a:cxn>
                <a:cxn ang="0">
                  <a:pos x="T2" y="T3"/>
                </a:cxn>
                <a:cxn ang="0">
                  <a:pos x="T4" y="T5"/>
                </a:cxn>
                <a:cxn ang="0">
                  <a:pos x="T6" y="T7"/>
                </a:cxn>
                <a:cxn ang="0">
                  <a:pos x="T8" y="T9"/>
                </a:cxn>
              </a:cxnLst>
              <a:rect l="0" t="0" r="r" b="b"/>
              <a:pathLst>
                <a:path w="218" h="79">
                  <a:moveTo>
                    <a:pt x="4" y="0"/>
                  </a:moveTo>
                  <a:lnTo>
                    <a:pt x="0" y="23"/>
                  </a:lnTo>
                  <a:lnTo>
                    <a:pt x="213" y="79"/>
                  </a:lnTo>
                  <a:lnTo>
                    <a:pt x="218" y="55"/>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0" name="Freeform 39"/>
            <p:cNvSpPr>
              <a:spLocks/>
            </p:cNvSpPr>
            <p:nvPr/>
          </p:nvSpPr>
          <p:spPr bwMode="auto">
            <a:xfrm>
              <a:off x="7604" y="1673"/>
              <a:ext cx="220" cy="67"/>
            </a:xfrm>
            <a:custGeom>
              <a:avLst/>
              <a:gdLst>
                <a:gd name="T0" fmla="*/ 4 w 220"/>
                <a:gd name="T1" fmla="*/ 0 h 67"/>
                <a:gd name="T2" fmla="*/ 0 w 220"/>
                <a:gd name="T3" fmla="*/ 23 h 67"/>
                <a:gd name="T4" fmla="*/ 216 w 220"/>
                <a:gd name="T5" fmla="*/ 67 h 67"/>
                <a:gd name="T6" fmla="*/ 220 w 220"/>
                <a:gd name="T7" fmla="*/ 43 h 67"/>
                <a:gd name="T8" fmla="*/ 4 w 220"/>
                <a:gd name="T9" fmla="*/ 0 h 67"/>
              </a:gdLst>
              <a:ahLst/>
              <a:cxnLst>
                <a:cxn ang="0">
                  <a:pos x="T0" y="T1"/>
                </a:cxn>
                <a:cxn ang="0">
                  <a:pos x="T2" y="T3"/>
                </a:cxn>
                <a:cxn ang="0">
                  <a:pos x="T4" y="T5"/>
                </a:cxn>
                <a:cxn ang="0">
                  <a:pos x="T6" y="T7"/>
                </a:cxn>
                <a:cxn ang="0">
                  <a:pos x="T8" y="T9"/>
                </a:cxn>
              </a:cxnLst>
              <a:rect l="0" t="0" r="r" b="b"/>
              <a:pathLst>
                <a:path w="220" h="67">
                  <a:moveTo>
                    <a:pt x="4" y="0"/>
                  </a:moveTo>
                  <a:lnTo>
                    <a:pt x="0" y="23"/>
                  </a:lnTo>
                  <a:lnTo>
                    <a:pt x="216" y="67"/>
                  </a:lnTo>
                  <a:lnTo>
                    <a:pt x="220" y="43"/>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1" name="Freeform 40"/>
            <p:cNvSpPr>
              <a:spLocks/>
            </p:cNvSpPr>
            <p:nvPr/>
          </p:nvSpPr>
          <p:spPr bwMode="auto">
            <a:xfrm>
              <a:off x="7455" y="1644"/>
              <a:ext cx="153" cy="53"/>
            </a:xfrm>
            <a:custGeom>
              <a:avLst/>
              <a:gdLst>
                <a:gd name="T0" fmla="*/ 4 w 153"/>
                <a:gd name="T1" fmla="*/ 0 h 53"/>
                <a:gd name="T2" fmla="*/ 0 w 153"/>
                <a:gd name="T3" fmla="*/ 23 h 53"/>
                <a:gd name="T4" fmla="*/ 148 w 153"/>
                <a:gd name="T5" fmla="*/ 52 h 53"/>
                <a:gd name="T6" fmla="*/ 153 w 153"/>
                <a:gd name="T7" fmla="*/ 28 h 53"/>
                <a:gd name="T8" fmla="*/ 4 w 153"/>
                <a:gd name="T9" fmla="*/ 0 h 53"/>
              </a:gdLst>
              <a:ahLst/>
              <a:cxnLst>
                <a:cxn ang="0">
                  <a:pos x="T0" y="T1"/>
                </a:cxn>
                <a:cxn ang="0">
                  <a:pos x="T2" y="T3"/>
                </a:cxn>
                <a:cxn ang="0">
                  <a:pos x="T4" y="T5"/>
                </a:cxn>
                <a:cxn ang="0">
                  <a:pos x="T6" y="T7"/>
                </a:cxn>
                <a:cxn ang="0">
                  <a:pos x="T8" y="T9"/>
                </a:cxn>
              </a:cxnLst>
              <a:rect l="0" t="0" r="r" b="b"/>
              <a:pathLst>
                <a:path w="153" h="53">
                  <a:moveTo>
                    <a:pt x="4" y="0"/>
                  </a:moveTo>
                  <a:lnTo>
                    <a:pt x="0" y="23"/>
                  </a:lnTo>
                  <a:lnTo>
                    <a:pt x="148" y="52"/>
                  </a:lnTo>
                  <a:lnTo>
                    <a:pt x="153" y="28"/>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2" name="Freeform 41"/>
            <p:cNvSpPr>
              <a:spLocks/>
            </p:cNvSpPr>
            <p:nvPr/>
          </p:nvSpPr>
          <p:spPr bwMode="auto">
            <a:xfrm>
              <a:off x="7222" y="1610"/>
              <a:ext cx="238" cy="58"/>
            </a:xfrm>
            <a:custGeom>
              <a:avLst/>
              <a:gdLst>
                <a:gd name="T0" fmla="*/ 4 w 238"/>
                <a:gd name="T1" fmla="*/ 0 h 58"/>
                <a:gd name="T2" fmla="*/ 0 w 238"/>
                <a:gd name="T3" fmla="*/ 23 h 58"/>
                <a:gd name="T4" fmla="*/ 232 w 238"/>
                <a:gd name="T5" fmla="*/ 57 h 58"/>
                <a:gd name="T6" fmla="*/ 237 w 238"/>
                <a:gd name="T7" fmla="*/ 33 h 58"/>
                <a:gd name="T8" fmla="*/ 4 w 238"/>
                <a:gd name="T9" fmla="*/ 0 h 58"/>
              </a:gdLst>
              <a:ahLst/>
              <a:cxnLst>
                <a:cxn ang="0">
                  <a:pos x="T0" y="T1"/>
                </a:cxn>
                <a:cxn ang="0">
                  <a:pos x="T2" y="T3"/>
                </a:cxn>
                <a:cxn ang="0">
                  <a:pos x="T4" y="T5"/>
                </a:cxn>
                <a:cxn ang="0">
                  <a:pos x="T6" y="T7"/>
                </a:cxn>
                <a:cxn ang="0">
                  <a:pos x="T8" y="T9"/>
                </a:cxn>
              </a:cxnLst>
              <a:rect l="0" t="0" r="r" b="b"/>
              <a:pathLst>
                <a:path w="238" h="58">
                  <a:moveTo>
                    <a:pt x="4" y="0"/>
                  </a:moveTo>
                  <a:lnTo>
                    <a:pt x="0" y="23"/>
                  </a:lnTo>
                  <a:lnTo>
                    <a:pt x="232" y="57"/>
                  </a:lnTo>
                  <a:lnTo>
                    <a:pt x="237" y="33"/>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3" name="Freeform 42"/>
            <p:cNvSpPr>
              <a:spLocks/>
            </p:cNvSpPr>
            <p:nvPr/>
          </p:nvSpPr>
          <p:spPr bwMode="auto">
            <a:xfrm>
              <a:off x="6944" y="1555"/>
              <a:ext cx="283" cy="79"/>
            </a:xfrm>
            <a:custGeom>
              <a:avLst/>
              <a:gdLst>
                <a:gd name="T0" fmla="*/ 4 w 283"/>
                <a:gd name="T1" fmla="*/ 0 h 79"/>
                <a:gd name="T2" fmla="*/ 0 w 283"/>
                <a:gd name="T3" fmla="*/ 23 h 79"/>
                <a:gd name="T4" fmla="*/ 278 w 283"/>
                <a:gd name="T5" fmla="*/ 79 h 79"/>
                <a:gd name="T6" fmla="*/ 283 w 283"/>
                <a:gd name="T7" fmla="*/ 55 h 79"/>
                <a:gd name="T8" fmla="*/ 4 w 283"/>
                <a:gd name="T9" fmla="*/ 0 h 79"/>
              </a:gdLst>
              <a:ahLst/>
              <a:cxnLst>
                <a:cxn ang="0">
                  <a:pos x="T0" y="T1"/>
                </a:cxn>
                <a:cxn ang="0">
                  <a:pos x="T2" y="T3"/>
                </a:cxn>
                <a:cxn ang="0">
                  <a:pos x="T4" y="T5"/>
                </a:cxn>
                <a:cxn ang="0">
                  <a:pos x="T6" y="T7"/>
                </a:cxn>
                <a:cxn ang="0">
                  <a:pos x="T8" y="T9"/>
                </a:cxn>
              </a:cxnLst>
              <a:rect l="0" t="0" r="r" b="b"/>
              <a:pathLst>
                <a:path w="283" h="79">
                  <a:moveTo>
                    <a:pt x="4" y="0"/>
                  </a:moveTo>
                  <a:lnTo>
                    <a:pt x="0" y="23"/>
                  </a:lnTo>
                  <a:lnTo>
                    <a:pt x="278" y="79"/>
                  </a:lnTo>
                  <a:lnTo>
                    <a:pt x="283" y="55"/>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4" name="Freeform 43"/>
            <p:cNvSpPr>
              <a:spLocks/>
            </p:cNvSpPr>
            <p:nvPr/>
          </p:nvSpPr>
          <p:spPr bwMode="auto">
            <a:xfrm>
              <a:off x="6668" y="1490"/>
              <a:ext cx="281" cy="89"/>
            </a:xfrm>
            <a:custGeom>
              <a:avLst/>
              <a:gdLst>
                <a:gd name="T0" fmla="*/ 7 w 281"/>
                <a:gd name="T1" fmla="*/ 0 h 89"/>
                <a:gd name="T2" fmla="*/ 0 w 281"/>
                <a:gd name="T3" fmla="*/ 23 h 89"/>
                <a:gd name="T4" fmla="*/ 2 w 281"/>
                <a:gd name="T5" fmla="*/ 23 h 89"/>
                <a:gd name="T6" fmla="*/ 276 w 281"/>
                <a:gd name="T7" fmla="*/ 88 h 89"/>
                <a:gd name="T8" fmla="*/ 280 w 281"/>
                <a:gd name="T9" fmla="*/ 64 h 89"/>
                <a:gd name="T10" fmla="*/ 7 w 281"/>
                <a:gd name="T11" fmla="*/ 0 h 89"/>
              </a:gdLst>
              <a:ahLst/>
              <a:cxnLst>
                <a:cxn ang="0">
                  <a:pos x="T0" y="T1"/>
                </a:cxn>
                <a:cxn ang="0">
                  <a:pos x="T2" y="T3"/>
                </a:cxn>
                <a:cxn ang="0">
                  <a:pos x="T4" y="T5"/>
                </a:cxn>
                <a:cxn ang="0">
                  <a:pos x="T6" y="T7"/>
                </a:cxn>
                <a:cxn ang="0">
                  <a:pos x="T8" y="T9"/>
                </a:cxn>
                <a:cxn ang="0">
                  <a:pos x="T10" y="T11"/>
                </a:cxn>
              </a:cxnLst>
              <a:rect l="0" t="0" r="r" b="b"/>
              <a:pathLst>
                <a:path w="281" h="89">
                  <a:moveTo>
                    <a:pt x="7" y="0"/>
                  </a:moveTo>
                  <a:lnTo>
                    <a:pt x="0" y="23"/>
                  </a:lnTo>
                  <a:lnTo>
                    <a:pt x="2" y="23"/>
                  </a:lnTo>
                  <a:lnTo>
                    <a:pt x="276" y="88"/>
                  </a:lnTo>
                  <a:lnTo>
                    <a:pt x="280" y="64"/>
                  </a:lnTo>
                  <a:lnTo>
                    <a:pt x="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5" name="Freeform 44"/>
            <p:cNvSpPr>
              <a:spLocks/>
            </p:cNvSpPr>
            <p:nvPr/>
          </p:nvSpPr>
          <p:spPr bwMode="auto">
            <a:xfrm>
              <a:off x="6538" y="1450"/>
              <a:ext cx="139" cy="64"/>
            </a:xfrm>
            <a:custGeom>
              <a:avLst/>
              <a:gdLst>
                <a:gd name="T0" fmla="*/ 7 w 139"/>
                <a:gd name="T1" fmla="*/ 0 h 64"/>
                <a:gd name="T2" fmla="*/ 0 w 139"/>
                <a:gd name="T3" fmla="*/ 23 h 64"/>
                <a:gd name="T4" fmla="*/ 129 w 139"/>
                <a:gd name="T5" fmla="*/ 64 h 64"/>
                <a:gd name="T6" fmla="*/ 139 w 139"/>
                <a:gd name="T7" fmla="*/ 40 h 64"/>
                <a:gd name="T8" fmla="*/ 7 w 139"/>
                <a:gd name="T9" fmla="*/ 0 h 64"/>
              </a:gdLst>
              <a:ahLst/>
              <a:cxnLst>
                <a:cxn ang="0">
                  <a:pos x="T0" y="T1"/>
                </a:cxn>
                <a:cxn ang="0">
                  <a:pos x="T2" y="T3"/>
                </a:cxn>
                <a:cxn ang="0">
                  <a:pos x="T4" y="T5"/>
                </a:cxn>
                <a:cxn ang="0">
                  <a:pos x="T6" y="T7"/>
                </a:cxn>
                <a:cxn ang="0">
                  <a:pos x="T8" y="T9"/>
                </a:cxn>
              </a:cxnLst>
              <a:rect l="0" t="0" r="r" b="b"/>
              <a:pathLst>
                <a:path w="139" h="64">
                  <a:moveTo>
                    <a:pt x="7" y="0"/>
                  </a:moveTo>
                  <a:lnTo>
                    <a:pt x="0" y="23"/>
                  </a:lnTo>
                  <a:lnTo>
                    <a:pt x="129" y="64"/>
                  </a:lnTo>
                  <a:lnTo>
                    <a:pt x="139" y="40"/>
                  </a:lnTo>
                  <a:lnTo>
                    <a:pt x="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6" name="Freeform 45"/>
            <p:cNvSpPr>
              <a:spLocks/>
            </p:cNvSpPr>
            <p:nvPr/>
          </p:nvSpPr>
          <p:spPr bwMode="auto">
            <a:xfrm>
              <a:off x="6377" y="1413"/>
              <a:ext cx="168" cy="60"/>
            </a:xfrm>
            <a:custGeom>
              <a:avLst/>
              <a:gdLst>
                <a:gd name="T0" fmla="*/ 4 w 168"/>
                <a:gd name="T1" fmla="*/ 0 h 60"/>
                <a:gd name="T2" fmla="*/ 0 w 168"/>
                <a:gd name="T3" fmla="*/ 23 h 60"/>
                <a:gd name="T4" fmla="*/ 163 w 168"/>
                <a:gd name="T5" fmla="*/ 60 h 60"/>
                <a:gd name="T6" fmla="*/ 167 w 168"/>
                <a:gd name="T7" fmla="*/ 36 h 60"/>
                <a:gd name="T8" fmla="*/ 4 w 168"/>
                <a:gd name="T9" fmla="*/ 0 h 60"/>
              </a:gdLst>
              <a:ahLst/>
              <a:cxnLst>
                <a:cxn ang="0">
                  <a:pos x="T0" y="T1"/>
                </a:cxn>
                <a:cxn ang="0">
                  <a:pos x="T2" y="T3"/>
                </a:cxn>
                <a:cxn ang="0">
                  <a:pos x="T4" y="T5"/>
                </a:cxn>
                <a:cxn ang="0">
                  <a:pos x="T6" y="T7"/>
                </a:cxn>
                <a:cxn ang="0">
                  <a:pos x="T8" y="T9"/>
                </a:cxn>
              </a:cxnLst>
              <a:rect l="0" t="0" r="r" b="b"/>
              <a:pathLst>
                <a:path w="168" h="60">
                  <a:moveTo>
                    <a:pt x="4" y="0"/>
                  </a:moveTo>
                  <a:lnTo>
                    <a:pt x="0" y="23"/>
                  </a:lnTo>
                  <a:lnTo>
                    <a:pt x="163" y="60"/>
                  </a:lnTo>
                  <a:lnTo>
                    <a:pt x="167" y="36"/>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7" name="Freeform 46"/>
            <p:cNvSpPr>
              <a:spLocks/>
            </p:cNvSpPr>
            <p:nvPr/>
          </p:nvSpPr>
          <p:spPr bwMode="auto">
            <a:xfrm>
              <a:off x="6010" y="1349"/>
              <a:ext cx="372" cy="88"/>
            </a:xfrm>
            <a:custGeom>
              <a:avLst/>
              <a:gdLst>
                <a:gd name="T0" fmla="*/ 4 w 372"/>
                <a:gd name="T1" fmla="*/ 0 h 88"/>
                <a:gd name="T2" fmla="*/ 0 w 372"/>
                <a:gd name="T3" fmla="*/ 23 h 88"/>
                <a:gd name="T4" fmla="*/ 367 w 372"/>
                <a:gd name="T5" fmla="*/ 88 h 88"/>
                <a:gd name="T6" fmla="*/ 372 w 372"/>
                <a:gd name="T7" fmla="*/ 64 h 88"/>
                <a:gd name="T8" fmla="*/ 4 w 372"/>
                <a:gd name="T9" fmla="*/ 0 h 88"/>
              </a:gdLst>
              <a:ahLst/>
              <a:cxnLst>
                <a:cxn ang="0">
                  <a:pos x="T0" y="T1"/>
                </a:cxn>
                <a:cxn ang="0">
                  <a:pos x="T2" y="T3"/>
                </a:cxn>
                <a:cxn ang="0">
                  <a:pos x="T4" y="T5"/>
                </a:cxn>
                <a:cxn ang="0">
                  <a:pos x="T6" y="T7"/>
                </a:cxn>
                <a:cxn ang="0">
                  <a:pos x="T8" y="T9"/>
                </a:cxn>
              </a:cxnLst>
              <a:rect l="0" t="0" r="r" b="b"/>
              <a:pathLst>
                <a:path w="372" h="88">
                  <a:moveTo>
                    <a:pt x="4" y="0"/>
                  </a:moveTo>
                  <a:lnTo>
                    <a:pt x="0" y="23"/>
                  </a:lnTo>
                  <a:lnTo>
                    <a:pt x="367" y="88"/>
                  </a:lnTo>
                  <a:lnTo>
                    <a:pt x="372" y="64"/>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8" name="Freeform 47"/>
            <p:cNvSpPr>
              <a:spLocks/>
            </p:cNvSpPr>
            <p:nvPr/>
          </p:nvSpPr>
          <p:spPr bwMode="auto">
            <a:xfrm>
              <a:off x="5465" y="1277"/>
              <a:ext cx="550" cy="96"/>
            </a:xfrm>
            <a:custGeom>
              <a:avLst/>
              <a:gdLst>
                <a:gd name="T0" fmla="*/ 14 w 550"/>
                <a:gd name="T1" fmla="*/ 0 h 96"/>
                <a:gd name="T2" fmla="*/ 0 w 550"/>
                <a:gd name="T3" fmla="*/ 16 h 96"/>
                <a:gd name="T4" fmla="*/ 2 w 550"/>
                <a:gd name="T5" fmla="*/ 24 h 96"/>
                <a:gd name="T6" fmla="*/ 544 w 550"/>
                <a:gd name="T7" fmla="*/ 96 h 96"/>
                <a:gd name="T8" fmla="*/ 549 w 550"/>
                <a:gd name="T9" fmla="*/ 72 h 96"/>
                <a:gd name="T10" fmla="*/ 14 w 550"/>
                <a:gd name="T11" fmla="*/ 0 h 96"/>
              </a:gdLst>
              <a:ahLst/>
              <a:cxnLst>
                <a:cxn ang="0">
                  <a:pos x="T0" y="T1"/>
                </a:cxn>
                <a:cxn ang="0">
                  <a:pos x="T2" y="T3"/>
                </a:cxn>
                <a:cxn ang="0">
                  <a:pos x="T4" y="T5"/>
                </a:cxn>
                <a:cxn ang="0">
                  <a:pos x="T6" y="T7"/>
                </a:cxn>
                <a:cxn ang="0">
                  <a:pos x="T8" y="T9"/>
                </a:cxn>
                <a:cxn ang="0">
                  <a:pos x="T10" y="T11"/>
                </a:cxn>
              </a:cxnLst>
              <a:rect l="0" t="0" r="r" b="b"/>
              <a:pathLst>
                <a:path w="550" h="96">
                  <a:moveTo>
                    <a:pt x="14" y="0"/>
                  </a:moveTo>
                  <a:lnTo>
                    <a:pt x="0" y="16"/>
                  </a:lnTo>
                  <a:lnTo>
                    <a:pt x="2" y="24"/>
                  </a:lnTo>
                  <a:lnTo>
                    <a:pt x="544" y="96"/>
                  </a:lnTo>
                  <a:lnTo>
                    <a:pt x="549" y="72"/>
                  </a:lnTo>
                  <a:lnTo>
                    <a:pt x="1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9" name="Freeform 48"/>
            <p:cNvSpPr>
              <a:spLocks/>
            </p:cNvSpPr>
            <p:nvPr/>
          </p:nvSpPr>
          <p:spPr bwMode="auto">
            <a:xfrm>
              <a:off x="5460" y="1267"/>
              <a:ext cx="29" cy="27"/>
            </a:xfrm>
            <a:custGeom>
              <a:avLst/>
              <a:gdLst>
                <a:gd name="T0" fmla="*/ 21 w 29"/>
                <a:gd name="T1" fmla="*/ 0 h 27"/>
                <a:gd name="T2" fmla="*/ 16 w 29"/>
                <a:gd name="T3" fmla="*/ 0 h 27"/>
                <a:gd name="T4" fmla="*/ 0 w 29"/>
                <a:gd name="T5" fmla="*/ 14 h 27"/>
                <a:gd name="T6" fmla="*/ 4 w 29"/>
                <a:gd name="T7" fmla="*/ 26 h 27"/>
                <a:gd name="T8" fmla="*/ 28 w 29"/>
                <a:gd name="T9" fmla="*/ 16 h 27"/>
                <a:gd name="T10" fmla="*/ 21 w 29"/>
                <a:gd name="T11" fmla="*/ 0 h 27"/>
              </a:gdLst>
              <a:ahLst/>
              <a:cxnLst>
                <a:cxn ang="0">
                  <a:pos x="T0" y="T1"/>
                </a:cxn>
                <a:cxn ang="0">
                  <a:pos x="T2" y="T3"/>
                </a:cxn>
                <a:cxn ang="0">
                  <a:pos x="T4" y="T5"/>
                </a:cxn>
                <a:cxn ang="0">
                  <a:pos x="T6" y="T7"/>
                </a:cxn>
                <a:cxn ang="0">
                  <a:pos x="T8" y="T9"/>
                </a:cxn>
                <a:cxn ang="0">
                  <a:pos x="T10" y="T11"/>
                </a:cxn>
              </a:cxnLst>
              <a:rect l="0" t="0" r="r" b="b"/>
              <a:pathLst>
                <a:path w="29" h="27">
                  <a:moveTo>
                    <a:pt x="21" y="0"/>
                  </a:moveTo>
                  <a:lnTo>
                    <a:pt x="16" y="0"/>
                  </a:lnTo>
                  <a:lnTo>
                    <a:pt x="0" y="14"/>
                  </a:lnTo>
                  <a:lnTo>
                    <a:pt x="4" y="26"/>
                  </a:lnTo>
                  <a:lnTo>
                    <a:pt x="28" y="16"/>
                  </a:lnTo>
                  <a:lnTo>
                    <a:pt x="21"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50" name="Freeform 49"/>
            <p:cNvSpPr>
              <a:spLocks/>
            </p:cNvSpPr>
            <p:nvPr/>
          </p:nvSpPr>
          <p:spPr bwMode="auto">
            <a:xfrm>
              <a:off x="5444" y="1253"/>
              <a:ext cx="33" cy="33"/>
            </a:xfrm>
            <a:custGeom>
              <a:avLst/>
              <a:gdLst>
                <a:gd name="T0" fmla="*/ 9 w 33"/>
                <a:gd name="T1" fmla="*/ 0 h 33"/>
                <a:gd name="T2" fmla="*/ 0 w 33"/>
                <a:gd name="T3" fmla="*/ 21 h 33"/>
                <a:gd name="T4" fmla="*/ 23 w 33"/>
                <a:gd name="T5" fmla="*/ 33 h 33"/>
                <a:gd name="T6" fmla="*/ 33 w 33"/>
                <a:gd name="T7" fmla="*/ 14 h 33"/>
                <a:gd name="T8" fmla="*/ 9 w 33"/>
                <a:gd name="T9" fmla="*/ 0 h 33"/>
              </a:gdLst>
              <a:ahLst/>
              <a:cxnLst>
                <a:cxn ang="0">
                  <a:pos x="T0" y="T1"/>
                </a:cxn>
                <a:cxn ang="0">
                  <a:pos x="T2" y="T3"/>
                </a:cxn>
                <a:cxn ang="0">
                  <a:pos x="T4" y="T5"/>
                </a:cxn>
                <a:cxn ang="0">
                  <a:pos x="T6" y="T7"/>
                </a:cxn>
                <a:cxn ang="0">
                  <a:pos x="T8" y="T9"/>
                </a:cxn>
              </a:cxnLst>
              <a:rect l="0" t="0" r="r" b="b"/>
              <a:pathLst>
                <a:path w="33" h="33">
                  <a:moveTo>
                    <a:pt x="9" y="0"/>
                  </a:moveTo>
                  <a:lnTo>
                    <a:pt x="0" y="21"/>
                  </a:lnTo>
                  <a:lnTo>
                    <a:pt x="23" y="33"/>
                  </a:lnTo>
                  <a:lnTo>
                    <a:pt x="33" y="14"/>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51" name="Freeform 50"/>
            <p:cNvSpPr>
              <a:spLocks/>
            </p:cNvSpPr>
            <p:nvPr/>
          </p:nvSpPr>
          <p:spPr bwMode="auto">
            <a:xfrm>
              <a:off x="5357" y="1224"/>
              <a:ext cx="96" cy="53"/>
            </a:xfrm>
            <a:custGeom>
              <a:avLst/>
              <a:gdLst>
                <a:gd name="T0" fmla="*/ 7 w 96"/>
                <a:gd name="T1" fmla="*/ 0 h 53"/>
                <a:gd name="T2" fmla="*/ 0 w 96"/>
                <a:gd name="T3" fmla="*/ 23 h 53"/>
                <a:gd name="T4" fmla="*/ 86 w 96"/>
                <a:gd name="T5" fmla="*/ 52 h 53"/>
                <a:gd name="T6" fmla="*/ 96 w 96"/>
                <a:gd name="T7" fmla="*/ 28 h 53"/>
                <a:gd name="T8" fmla="*/ 7 w 96"/>
                <a:gd name="T9" fmla="*/ 0 h 53"/>
              </a:gdLst>
              <a:ahLst/>
              <a:cxnLst>
                <a:cxn ang="0">
                  <a:pos x="T0" y="T1"/>
                </a:cxn>
                <a:cxn ang="0">
                  <a:pos x="T2" y="T3"/>
                </a:cxn>
                <a:cxn ang="0">
                  <a:pos x="T4" y="T5"/>
                </a:cxn>
                <a:cxn ang="0">
                  <a:pos x="T6" y="T7"/>
                </a:cxn>
                <a:cxn ang="0">
                  <a:pos x="T8" y="T9"/>
                </a:cxn>
              </a:cxnLst>
              <a:rect l="0" t="0" r="r" b="b"/>
              <a:pathLst>
                <a:path w="96" h="53">
                  <a:moveTo>
                    <a:pt x="7" y="0"/>
                  </a:moveTo>
                  <a:lnTo>
                    <a:pt x="0" y="23"/>
                  </a:lnTo>
                  <a:lnTo>
                    <a:pt x="86" y="52"/>
                  </a:lnTo>
                  <a:lnTo>
                    <a:pt x="96" y="28"/>
                  </a:lnTo>
                  <a:lnTo>
                    <a:pt x="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52" name="Freeform 51"/>
            <p:cNvSpPr>
              <a:spLocks/>
            </p:cNvSpPr>
            <p:nvPr/>
          </p:nvSpPr>
          <p:spPr bwMode="auto">
            <a:xfrm>
              <a:off x="5091" y="1166"/>
              <a:ext cx="274" cy="82"/>
            </a:xfrm>
            <a:custGeom>
              <a:avLst/>
              <a:gdLst>
                <a:gd name="T0" fmla="*/ 4 w 274"/>
                <a:gd name="T1" fmla="*/ 0 h 82"/>
                <a:gd name="T2" fmla="*/ 0 w 274"/>
                <a:gd name="T3" fmla="*/ 23 h 82"/>
                <a:gd name="T4" fmla="*/ 268 w 274"/>
                <a:gd name="T5" fmla="*/ 81 h 82"/>
                <a:gd name="T6" fmla="*/ 273 w 274"/>
                <a:gd name="T7" fmla="*/ 57 h 82"/>
                <a:gd name="T8" fmla="*/ 4 w 274"/>
                <a:gd name="T9" fmla="*/ 0 h 82"/>
              </a:gdLst>
              <a:ahLst/>
              <a:cxnLst>
                <a:cxn ang="0">
                  <a:pos x="T0" y="T1"/>
                </a:cxn>
                <a:cxn ang="0">
                  <a:pos x="T2" y="T3"/>
                </a:cxn>
                <a:cxn ang="0">
                  <a:pos x="T4" y="T5"/>
                </a:cxn>
                <a:cxn ang="0">
                  <a:pos x="T6" y="T7"/>
                </a:cxn>
                <a:cxn ang="0">
                  <a:pos x="T8" y="T9"/>
                </a:cxn>
              </a:cxnLst>
              <a:rect l="0" t="0" r="r" b="b"/>
              <a:pathLst>
                <a:path w="274" h="82">
                  <a:moveTo>
                    <a:pt x="4" y="0"/>
                  </a:moveTo>
                  <a:lnTo>
                    <a:pt x="0" y="23"/>
                  </a:lnTo>
                  <a:lnTo>
                    <a:pt x="268" y="81"/>
                  </a:lnTo>
                  <a:lnTo>
                    <a:pt x="273" y="57"/>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53" name="Freeform 52"/>
            <p:cNvSpPr>
              <a:spLocks/>
            </p:cNvSpPr>
            <p:nvPr/>
          </p:nvSpPr>
          <p:spPr bwMode="auto">
            <a:xfrm>
              <a:off x="4810" y="1128"/>
              <a:ext cx="286" cy="62"/>
            </a:xfrm>
            <a:custGeom>
              <a:avLst/>
              <a:gdLst>
                <a:gd name="T0" fmla="*/ 2 w 286"/>
                <a:gd name="T1" fmla="*/ 0 h 62"/>
                <a:gd name="T2" fmla="*/ 0 w 286"/>
                <a:gd name="T3" fmla="*/ 24 h 62"/>
                <a:gd name="T4" fmla="*/ 280 w 286"/>
                <a:gd name="T5" fmla="*/ 62 h 62"/>
                <a:gd name="T6" fmla="*/ 285 w 286"/>
                <a:gd name="T7" fmla="*/ 38 h 62"/>
                <a:gd name="T8" fmla="*/ 2 w 286"/>
                <a:gd name="T9" fmla="*/ 0 h 62"/>
              </a:gdLst>
              <a:ahLst/>
              <a:cxnLst>
                <a:cxn ang="0">
                  <a:pos x="T0" y="T1"/>
                </a:cxn>
                <a:cxn ang="0">
                  <a:pos x="T2" y="T3"/>
                </a:cxn>
                <a:cxn ang="0">
                  <a:pos x="T4" y="T5"/>
                </a:cxn>
                <a:cxn ang="0">
                  <a:pos x="T6" y="T7"/>
                </a:cxn>
                <a:cxn ang="0">
                  <a:pos x="T8" y="T9"/>
                </a:cxn>
              </a:cxnLst>
              <a:rect l="0" t="0" r="r" b="b"/>
              <a:pathLst>
                <a:path w="286" h="62">
                  <a:moveTo>
                    <a:pt x="2" y="0"/>
                  </a:moveTo>
                  <a:lnTo>
                    <a:pt x="0" y="24"/>
                  </a:lnTo>
                  <a:lnTo>
                    <a:pt x="280" y="62"/>
                  </a:lnTo>
                  <a:lnTo>
                    <a:pt x="285" y="38"/>
                  </a:lnTo>
                  <a:lnTo>
                    <a:pt x="2"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54" name="Freeform 53"/>
            <p:cNvSpPr>
              <a:spLocks/>
            </p:cNvSpPr>
            <p:nvPr/>
          </p:nvSpPr>
          <p:spPr bwMode="auto">
            <a:xfrm>
              <a:off x="4712" y="1125"/>
              <a:ext cx="101" cy="27"/>
            </a:xfrm>
            <a:custGeom>
              <a:avLst/>
              <a:gdLst>
                <a:gd name="T0" fmla="*/ 0 w 101"/>
                <a:gd name="T1" fmla="*/ 0 h 27"/>
                <a:gd name="T2" fmla="*/ 0 w 101"/>
                <a:gd name="T3" fmla="*/ 24 h 27"/>
                <a:gd name="T4" fmla="*/ 100 w 101"/>
                <a:gd name="T5" fmla="*/ 26 h 27"/>
                <a:gd name="T6" fmla="*/ 100 w 101"/>
                <a:gd name="T7" fmla="*/ 2 h 27"/>
                <a:gd name="T8" fmla="*/ 0 w 101"/>
                <a:gd name="T9" fmla="*/ 0 h 27"/>
              </a:gdLst>
              <a:ahLst/>
              <a:cxnLst>
                <a:cxn ang="0">
                  <a:pos x="T0" y="T1"/>
                </a:cxn>
                <a:cxn ang="0">
                  <a:pos x="T2" y="T3"/>
                </a:cxn>
                <a:cxn ang="0">
                  <a:pos x="T4" y="T5"/>
                </a:cxn>
                <a:cxn ang="0">
                  <a:pos x="T6" y="T7"/>
                </a:cxn>
                <a:cxn ang="0">
                  <a:pos x="T8" y="T9"/>
                </a:cxn>
              </a:cxnLst>
              <a:rect l="0" t="0" r="r" b="b"/>
              <a:pathLst>
                <a:path w="101" h="27">
                  <a:moveTo>
                    <a:pt x="0" y="0"/>
                  </a:moveTo>
                  <a:lnTo>
                    <a:pt x="0" y="24"/>
                  </a:lnTo>
                  <a:lnTo>
                    <a:pt x="100" y="26"/>
                  </a:lnTo>
                  <a:lnTo>
                    <a:pt x="100" y="2"/>
                  </a:lnTo>
                  <a:lnTo>
                    <a:pt x="0"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55" name="Freeform 54"/>
            <p:cNvSpPr>
              <a:spLocks/>
            </p:cNvSpPr>
            <p:nvPr/>
          </p:nvSpPr>
          <p:spPr bwMode="auto">
            <a:xfrm>
              <a:off x="4659" y="1125"/>
              <a:ext cx="53" cy="27"/>
            </a:xfrm>
            <a:custGeom>
              <a:avLst/>
              <a:gdLst>
                <a:gd name="T0" fmla="*/ 52 w 53"/>
                <a:gd name="T1" fmla="*/ 0 h 27"/>
                <a:gd name="T2" fmla="*/ 2 w 53"/>
                <a:gd name="T3" fmla="*/ 2 h 27"/>
                <a:gd name="T4" fmla="*/ 0 w 53"/>
                <a:gd name="T5" fmla="*/ 26 h 27"/>
                <a:gd name="T6" fmla="*/ 2 w 53"/>
                <a:gd name="T7" fmla="*/ 26 h 27"/>
                <a:gd name="T8" fmla="*/ 52 w 53"/>
                <a:gd name="T9" fmla="*/ 24 h 27"/>
                <a:gd name="T10" fmla="*/ 52 w 53"/>
                <a:gd name="T11" fmla="*/ 0 h 27"/>
              </a:gdLst>
              <a:ahLst/>
              <a:cxnLst>
                <a:cxn ang="0">
                  <a:pos x="T0" y="T1"/>
                </a:cxn>
                <a:cxn ang="0">
                  <a:pos x="T2" y="T3"/>
                </a:cxn>
                <a:cxn ang="0">
                  <a:pos x="T4" y="T5"/>
                </a:cxn>
                <a:cxn ang="0">
                  <a:pos x="T6" y="T7"/>
                </a:cxn>
                <a:cxn ang="0">
                  <a:pos x="T8" y="T9"/>
                </a:cxn>
                <a:cxn ang="0">
                  <a:pos x="T10" y="T11"/>
                </a:cxn>
              </a:cxnLst>
              <a:rect l="0" t="0" r="r" b="b"/>
              <a:pathLst>
                <a:path w="53" h="27">
                  <a:moveTo>
                    <a:pt x="52" y="0"/>
                  </a:moveTo>
                  <a:lnTo>
                    <a:pt x="2" y="2"/>
                  </a:lnTo>
                  <a:lnTo>
                    <a:pt x="0" y="26"/>
                  </a:lnTo>
                  <a:lnTo>
                    <a:pt x="2" y="26"/>
                  </a:lnTo>
                  <a:lnTo>
                    <a:pt x="52" y="24"/>
                  </a:lnTo>
                  <a:lnTo>
                    <a:pt x="52"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56" name="Freeform 55"/>
            <p:cNvSpPr>
              <a:spLocks/>
            </p:cNvSpPr>
            <p:nvPr/>
          </p:nvSpPr>
          <p:spPr bwMode="auto">
            <a:xfrm>
              <a:off x="4304" y="1065"/>
              <a:ext cx="360" cy="87"/>
            </a:xfrm>
            <a:custGeom>
              <a:avLst/>
              <a:gdLst>
                <a:gd name="T0" fmla="*/ 4 w 360"/>
                <a:gd name="T1" fmla="*/ 0 h 87"/>
                <a:gd name="T2" fmla="*/ 0 w 360"/>
                <a:gd name="T3" fmla="*/ 24 h 87"/>
                <a:gd name="T4" fmla="*/ 355 w 360"/>
                <a:gd name="T5" fmla="*/ 86 h 87"/>
                <a:gd name="T6" fmla="*/ 360 w 360"/>
                <a:gd name="T7" fmla="*/ 62 h 87"/>
                <a:gd name="T8" fmla="*/ 4 w 360"/>
                <a:gd name="T9" fmla="*/ 0 h 87"/>
              </a:gdLst>
              <a:ahLst/>
              <a:cxnLst>
                <a:cxn ang="0">
                  <a:pos x="T0" y="T1"/>
                </a:cxn>
                <a:cxn ang="0">
                  <a:pos x="T2" y="T3"/>
                </a:cxn>
                <a:cxn ang="0">
                  <a:pos x="T4" y="T5"/>
                </a:cxn>
                <a:cxn ang="0">
                  <a:pos x="T6" y="T7"/>
                </a:cxn>
                <a:cxn ang="0">
                  <a:pos x="T8" y="T9"/>
                </a:cxn>
              </a:cxnLst>
              <a:rect l="0" t="0" r="r" b="b"/>
              <a:pathLst>
                <a:path w="360" h="87">
                  <a:moveTo>
                    <a:pt x="4" y="0"/>
                  </a:moveTo>
                  <a:lnTo>
                    <a:pt x="0" y="24"/>
                  </a:lnTo>
                  <a:lnTo>
                    <a:pt x="355" y="86"/>
                  </a:lnTo>
                  <a:lnTo>
                    <a:pt x="360" y="62"/>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57" name="Freeform 56"/>
            <p:cNvSpPr>
              <a:spLocks/>
            </p:cNvSpPr>
            <p:nvPr/>
          </p:nvSpPr>
          <p:spPr bwMode="auto">
            <a:xfrm>
              <a:off x="4162" y="1030"/>
              <a:ext cx="147" cy="60"/>
            </a:xfrm>
            <a:custGeom>
              <a:avLst/>
              <a:gdLst>
                <a:gd name="T0" fmla="*/ 7 w 147"/>
                <a:gd name="T1" fmla="*/ 0 h 60"/>
                <a:gd name="T2" fmla="*/ 0 w 147"/>
                <a:gd name="T3" fmla="*/ 23 h 60"/>
                <a:gd name="T4" fmla="*/ 141 w 147"/>
                <a:gd name="T5" fmla="*/ 60 h 60"/>
                <a:gd name="T6" fmla="*/ 146 w 147"/>
                <a:gd name="T7" fmla="*/ 35 h 60"/>
                <a:gd name="T8" fmla="*/ 7 w 147"/>
                <a:gd name="T9" fmla="*/ 0 h 60"/>
              </a:gdLst>
              <a:ahLst/>
              <a:cxnLst>
                <a:cxn ang="0">
                  <a:pos x="T0" y="T1"/>
                </a:cxn>
                <a:cxn ang="0">
                  <a:pos x="T2" y="T3"/>
                </a:cxn>
                <a:cxn ang="0">
                  <a:pos x="T4" y="T5"/>
                </a:cxn>
                <a:cxn ang="0">
                  <a:pos x="T6" y="T7"/>
                </a:cxn>
                <a:cxn ang="0">
                  <a:pos x="T8" y="T9"/>
                </a:cxn>
              </a:cxnLst>
              <a:rect l="0" t="0" r="r" b="b"/>
              <a:pathLst>
                <a:path w="147" h="60">
                  <a:moveTo>
                    <a:pt x="7" y="0"/>
                  </a:moveTo>
                  <a:lnTo>
                    <a:pt x="0" y="23"/>
                  </a:lnTo>
                  <a:lnTo>
                    <a:pt x="141" y="60"/>
                  </a:lnTo>
                  <a:lnTo>
                    <a:pt x="146" y="35"/>
                  </a:lnTo>
                  <a:lnTo>
                    <a:pt x="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58" name="Freeform 57"/>
            <p:cNvSpPr>
              <a:spLocks/>
            </p:cNvSpPr>
            <p:nvPr/>
          </p:nvSpPr>
          <p:spPr bwMode="auto">
            <a:xfrm>
              <a:off x="3999" y="958"/>
              <a:ext cx="173" cy="96"/>
            </a:xfrm>
            <a:custGeom>
              <a:avLst/>
              <a:gdLst>
                <a:gd name="T0" fmla="*/ 9 w 173"/>
                <a:gd name="T1" fmla="*/ 0 h 96"/>
                <a:gd name="T2" fmla="*/ 0 w 173"/>
                <a:gd name="T3" fmla="*/ 23 h 96"/>
                <a:gd name="T4" fmla="*/ 163 w 173"/>
                <a:gd name="T5" fmla="*/ 96 h 96"/>
                <a:gd name="T6" fmla="*/ 172 w 173"/>
                <a:gd name="T7" fmla="*/ 72 h 96"/>
                <a:gd name="T8" fmla="*/ 9 w 173"/>
                <a:gd name="T9" fmla="*/ 0 h 96"/>
              </a:gdLst>
              <a:ahLst/>
              <a:cxnLst>
                <a:cxn ang="0">
                  <a:pos x="T0" y="T1"/>
                </a:cxn>
                <a:cxn ang="0">
                  <a:pos x="T2" y="T3"/>
                </a:cxn>
                <a:cxn ang="0">
                  <a:pos x="T4" y="T5"/>
                </a:cxn>
                <a:cxn ang="0">
                  <a:pos x="T6" y="T7"/>
                </a:cxn>
                <a:cxn ang="0">
                  <a:pos x="T8" y="T9"/>
                </a:cxn>
              </a:cxnLst>
              <a:rect l="0" t="0" r="r" b="b"/>
              <a:pathLst>
                <a:path w="173" h="96">
                  <a:moveTo>
                    <a:pt x="9" y="0"/>
                  </a:moveTo>
                  <a:lnTo>
                    <a:pt x="0" y="23"/>
                  </a:lnTo>
                  <a:lnTo>
                    <a:pt x="163" y="96"/>
                  </a:lnTo>
                  <a:lnTo>
                    <a:pt x="172" y="72"/>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59" name="Freeform 58"/>
            <p:cNvSpPr>
              <a:spLocks/>
            </p:cNvSpPr>
            <p:nvPr/>
          </p:nvSpPr>
          <p:spPr bwMode="auto">
            <a:xfrm>
              <a:off x="3872" y="917"/>
              <a:ext cx="137" cy="65"/>
            </a:xfrm>
            <a:custGeom>
              <a:avLst/>
              <a:gdLst>
                <a:gd name="T0" fmla="*/ 7 w 137"/>
                <a:gd name="T1" fmla="*/ 0 h 65"/>
                <a:gd name="T2" fmla="*/ 0 w 137"/>
                <a:gd name="T3" fmla="*/ 24 h 65"/>
                <a:gd name="T4" fmla="*/ 127 w 137"/>
                <a:gd name="T5" fmla="*/ 64 h 65"/>
                <a:gd name="T6" fmla="*/ 136 w 137"/>
                <a:gd name="T7" fmla="*/ 40 h 65"/>
                <a:gd name="T8" fmla="*/ 7 w 137"/>
                <a:gd name="T9" fmla="*/ 0 h 65"/>
              </a:gdLst>
              <a:ahLst/>
              <a:cxnLst>
                <a:cxn ang="0">
                  <a:pos x="T0" y="T1"/>
                </a:cxn>
                <a:cxn ang="0">
                  <a:pos x="T2" y="T3"/>
                </a:cxn>
                <a:cxn ang="0">
                  <a:pos x="T4" y="T5"/>
                </a:cxn>
                <a:cxn ang="0">
                  <a:pos x="T6" y="T7"/>
                </a:cxn>
                <a:cxn ang="0">
                  <a:pos x="T8" y="T9"/>
                </a:cxn>
              </a:cxnLst>
              <a:rect l="0" t="0" r="r" b="b"/>
              <a:pathLst>
                <a:path w="137" h="65">
                  <a:moveTo>
                    <a:pt x="7" y="0"/>
                  </a:moveTo>
                  <a:lnTo>
                    <a:pt x="0" y="24"/>
                  </a:lnTo>
                  <a:lnTo>
                    <a:pt x="127" y="64"/>
                  </a:lnTo>
                  <a:lnTo>
                    <a:pt x="136" y="40"/>
                  </a:lnTo>
                  <a:lnTo>
                    <a:pt x="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60" name="Freeform 59"/>
            <p:cNvSpPr>
              <a:spLocks/>
            </p:cNvSpPr>
            <p:nvPr/>
          </p:nvSpPr>
          <p:spPr bwMode="auto">
            <a:xfrm>
              <a:off x="3675" y="871"/>
              <a:ext cx="204" cy="70"/>
            </a:xfrm>
            <a:custGeom>
              <a:avLst/>
              <a:gdLst>
                <a:gd name="T0" fmla="*/ 4 w 204"/>
                <a:gd name="T1" fmla="*/ 0 h 70"/>
                <a:gd name="T2" fmla="*/ 0 w 204"/>
                <a:gd name="T3" fmla="*/ 23 h 70"/>
                <a:gd name="T4" fmla="*/ 199 w 204"/>
                <a:gd name="T5" fmla="*/ 69 h 70"/>
                <a:gd name="T6" fmla="*/ 203 w 204"/>
                <a:gd name="T7" fmla="*/ 45 h 70"/>
                <a:gd name="T8" fmla="*/ 4 w 204"/>
                <a:gd name="T9" fmla="*/ 0 h 70"/>
              </a:gdLst>
              <a:ahLst/>
              <a:cxnLst>
                <a:cxn ang="0">
                  <a:pos x="T0" y="T1"/>
                </a:cxn>
                <a:cxn ang="0">
                  <a:pos x="T2" y="T3"/>
                </a:cxn>
                <a:cxn ang="0">
                  <a:pos x="T4" y="T5"/>
                </a:cxn>
                <a:cxn ang="0">
                  <a:pos x="T6" y="T7"/>
                </a:cxn>
                <a:cxn ang="0">
                  <a:pos x="T8" y="T9"/>
                </a:cxn>
              </a:cxnLst>
              <a:rect l="0" t="0" r="r" b="b"/>
              <a:pathLst>
                <a:path w="204" h="70">
                  <a:moveTo>
                    <a:pt x="4" y="0"/>
                  </a:moveTo>
                  <a:lnTo>
                    <a:pt x="0" y="23"/>
                  </a:lnTo>
                  <a:lnTo>
                    <a:pt x="199" y="69"/>
                  </a:lnTo>
                  <a:lnTo>
                    <a:pt x="203" y="45"/>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61" name="Freeform 60"/>
            <p:cNvSpPr>
              <a:spLocks/>
            </p:cNvSpPr>
            <p:nvPr/>
          </p:nvSpPr>
          <p:spPr bwMode="auto">
            <a:xfrm>
              <a:off x="3308" y="804"/>
              <a:ext cx="372" cy="91"/>
            </a:xfrm>
            <a:custGeom>
              <a:avLst/>
              <a:gdLst>
                <a:gd name="T0" fmla="*/ 4 w 372"/>
                <a:gd name="T1" fmla="*/ 0 h 91"/>
                <a:gd name="T2" fmla="*/ 0 w 372"/>
                <a:gd name="T3" fmla="*/ 23 h 91"/>
                <a:gd name="T4" fmla="*/ 367 w 372"/>
                <a:gd name="T5" fmla="*/ 91 h 91"/>
                <a:gd name="T6" fmla="*/ 372 w 372"/>
                <a:gd name="T7" fmla="*/ 67 h 91"/>
                <a:gd name="T8" fmla="*/ 4 w 372"/>
                <a:gd name="T9" fmla="*/ 0 h 91"/>
              </a:gdLst>
              <a:ahLst/>
              <a:cxnLst>
                <a:cxn ang="0">
                  <a:pos x="T0" y="T1"/>
                </a:cxn>
                <a:cxn ang="0">
                  <a:pos x="T2" y="T3"/>
                </a:cxn>
                <a:cxn ang="0">
                  <a:pos x="T4" y="T5"/>
                </a:cxn>
                <a:cxn ang="0">
                  <a:pos x="T6" y="T7"/>
                </a:cxn>
                <a:cxn ang="0">
                  <a:pos x="T8" y="T9"/>
                </a:cxn>
              </a:cxnLst>
              <a:rect l="0" t="0" r="r" b="b"/>
              <a:pathLst>
                <a:path w="372" h="91">
                  <a:moveTo>
                    <a:pt x="4" y="0"/>
                  </a:moveTo>
                  <a:lnTo>
                    <a:pt x="0" y="23"/>
                  </a:lnTo>
                  <a:lnTo>
                    <a:pt x="367" y="91"/>
                  </a:lnTo>
                  <a:lnTo>
                    <a:pt x="372" y="67"/>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62" name="Freeform 61"/>
            <p:cNvSpPr>
              <a:spLocks/>
            </p:cNvSpPr>
            <p:nvPr/>
          </p:nvSpPr>
          <p:spPr bwMode="auto">
            <a:xfrm>
              <a:off x="3228" y="780"/>
              <a:ext cx="84" cy="48"/>
            </a:xfrm>
            <a:custGeom>
              <a:avLst/>
              <a:gdLst>
                <a:gd name="T0" fmla="*/ 4 w 84"/>
                <a:gd name="T1" fmla="*/ 0 h 48"/>
                <a:gd name="T2" fmla="*/ 0 w 84"/>
                <a:gd name="T3" fmla="*/ 23 h 48"/>
                <a:gd name="T4" fmla="*/ 79 w 84"/>
                <a:gd name="T5" fmla="*/ 47 h 48"/>
                <a:gd name="T6" fmla="*/ 83 w 84"/>
                <a:gd name="T7" fmla="*/ 23 h 48"/>
                <a:gd name="T8" fmla="*/ 4 w 84"/>
                <a:gd name="T9" fmla="*/ 0 h 48"/>
              </a:gdLst>
              <a:ahLst/>
              <a:cxnLst>
                <a:cxn ang="0">
                  <a:pos x="T0" y="T1"/>
                </a:cxn>
                <a:cxn ang="0">
                  <a:pos x="T2" y="T3"/>
                </a:cxn>
                <a:cxn ang="0">
                  <a:pos x="T4" y="T5"/>
                </a:cxn>
                <a:cxn ang="0">
                  <a:pos x="T6" y="T7"/>
                </a:cxn>
                <a:cxn ang="0">
                  <a:pos x="T8" y="T9"/>
                </a:cxn>
              </a:cxnLst>
              <a:rect l="0" t="0" r="r" b="b"/>
              <a:pathLst>
                <a:path w="84" h="48">
                  <a:moveTo>
                    <a:pt x="4" y="0"/>
                  </a:moveTo>
                  <a:lnTo>
                    <a:pt x="0" y="23"/>
                  </a:lnTo>
                  <a:lnTo>
                    <a:pt x="79" y="47"/>
                  </a:lnTo>
                  <a:lnTo>
                    <a:pt x="83" y="23"/>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63" name="Freeform 62"/>
            <p:cNvSpPr>
              <a:spLocks/>
            </p:cNvSpPr>
            <p:nvPr/>
          </p:nvSpPr>
          <p:spPr bwMode="auto">
            <a:xfrm>
              <a:off x="2765" y="684"/>
              <a:ext cx="468" cy="120"/>
            </a:xfrm>
            <a:custGeom>
              <a:avLst/>
              <a:gdLst>
                <a:gd name="T0" fmla="*/ 4 w 468"/>
                <a:gd name="T1" fmla="*/ 0 h 120"/>
                <a:gd name="T2" fmla="*/ 0 w 468"/>
                <a:gd name="T3" fmla="*/ 23 h 120"/>
                <a:gd name="T4" fmla="*/ 463 w 468"/>
                <a:gd name="T5" fmla="*/ 120 h 120"/>
                <a:gd name="T6" fmla="*/ 468 w 468"/>
                <a:gd name="T7" fmla="*/ 96 h 120"/>
                <a:gd name="T8" fmla="*/ 4 w 468"/>
                <a:gd name="T9" fmla="*/ 0 h 120"/>
              </a:gdLst>
              <a:ahLst/>
              <a:cxnLst>
                <a:cxn ang="0">
                  <a:pos x="T0" y="T1"/>
                </a:cxn>
                <a:cxn ang="0">
                  <a:pos x="T2" y="T3"/>
                </a:cxn>
                <a:cxn ang="0">
                  <a:pos x="T4" y="T5"/>
                </a:cxn>
                <a:cxn ang="0">
                  <a:pos x="T6" y="T7"/>
                </a:cxn>
                <a:cxn ang="0">
                  <a:pos x="T8" y="T9"/>
                </a:cxn>
              </a:cxnLst>
              <a:rect l="0" t="0" r="r" b="b"/>
              <a:pathLst>
                <a:path w="468" h="120">
                  <a:moveTo>
                    <a:pt x="4" y="0"/>
                  </a:moveTo>
                  <a:lnTo>
                    <a:pt x="0" y="23"/>
                  </a:lnTo>
                  <a:lnTo>
                    <a:pt x="463" y="120"/>
                  </a:lnTo>
                  <a:lnTo>
                    <a:pt x="468" y="96"/>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64" name="Freeform 63"/>
            <p:cNvSpPr>
              <a:spLocks/>
            </p:cNvSpPr>
            <p:nvPr/>
          </p:nvSpPr>
          <p:spPr bwMode="auto">
            <a:xfrm>
              <a:off x="1793" y="437"/>
              <a:ext cx="977" cy="271"/>
            </a:xfrm>
            <a:custGeom>
              <a:avLst/>
              <a:gdLst>
                <a:gd name="T0" fmla="*/ 4 w 977"/>
                <a:gd name="T1" fmla="*/ 0 h 271"/>
                <a:gd name="T2" fmla="*/ 0 w 977"/>
                <a:gd name="T3" fmla="*/ 24 h 271"/>
                <a:gd name="T4" fmla="*/ 971 w 977"/>
                <a:gd name="T5" fmla="*/ 271 h 271"/>
                <a:gd name="T6" fmla="*/ 976 w 977"/>
                <a:gd name="T7" fmla="*/ 247 h 271"/>
                <a:gd name="T8" fmla="*/ 4 w 977"/>
                <a:gd name="T9" fmla="*/ 0 h 271"/>
              </a:gdLst>
              <a:ahLst/>
              <a:cxnLst>
                <a:cxn ang="0">
                  <a:pos x="T0" y="T1"/>
                </a:cxn>
                <a:cxn ang="0">
                  <a:pos x="T2" y="T3"/>
                </a:cxn>
                <a:cxn ang="0">
                  <a:pos x="T4" y="T5"/>
                </a:cxn>
                <a:cxn ang="0">
                  <a:pos x="T6" y="T7"/>
                </a:cxn>
                <a:cxn ang="0">
                  <a:pos x="T8" y="T9"/>
                </a:cxn>
              </a:cxnLst>
              <a:rect l="0" t="0" r="r" b="b"/>
              <a:pathLst>
                <a:path w="977" h="271">
                  <a:moveTo>
                    <a:pt x="4" y="0"/>
                  </a:moveTo>
                  <a:lnTo>
                    <a:pt x="0" y="24"/>
                  </a:lnTo>
                  <a:lnTo>
                    <a:pt x="971" y="271"/>
                  </a:lnTo>
                  <a:lnTo>
                    <a:pt x="976" y="247"/>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65" name="Freeform 64"/>
            <p:cNvSpPr>
              <a:spLocks/>
            </p:cNvSpPr>
            <p:nvPr/>
          </p:nvSpPr>
          <p:spPr bwMode="auto">
            <a:xfrm>
              <a:off x="1676" y="405"/>
              <a:ext cx="122" cy="56"/>
            </a:xfrm>
            <a:custGeom>
              <a:avLst/>
              <a:gdLst>
                <a:gd name="T0" fmla="*/ 4 w 122"/>
                <a:gd name="T1" fmla="*/ 0 h 56"/>
                <a:gd name="T2" fmla="*/ 0 w 122"/>
                <a:gd name="T3" fmla="*/ 24 h 56"/>
                <a:gd name="T4" fmla="*/ 117 w 122"/>
                <a:gd name="T5" fmla="*/ 55 h 56"/>
                <a:gd name="T6" fmla="*/ 122 w 122"/>
                <a:gd name="T7" fmla="*/ 31 h 56"/>
                <a:gd name="T8" fmla="*/ 4 w 122"/>
                <a:gd name="T9" fmla="*/ 0 h 56"/>
              </a:gdLst>
              <a:ahLst/>
              <a:cxnLst>
                <a:cxn ang="0">
                  <a:pos x="T0" y="T1"/>
                </a:cxn>
                <a:cxn ang="0">
                  <a:pos x="T2" y="T3"/>
                </a:cxn>
                <a:cxn ang="0">
                  <a:pos x="T4" y="T5"/>
                </a:cxn>
                <a:cxn ang="0">
                  <a:pos x="T6" y="T7"/>
                </a:cxn>
                <a:cxn ang="0">
                  <a:pos x="T8" y="T9"/>
                </a:cxn>
              </a:cxnLst>
              <a:rect l="0" t="0" r="r" b="b"/>
              <a:pathLst>
                <a:path w="122" h="56">
                  <a:moveTo>
                    <a:pt x="4" y="0"/>
                  </a:moveTo>
                  <a:lnTo>
                    <a:pt x="0" y="24"/>
                  </a:lnTo>
                  <a:lnTo>
                    <a:pt x="117" y="55"/>
                  </a:lnTo>
                  <a:lnTo>
                    <a:pt x="122" y="31"/>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66" name="Freeform 65"/>
            <p:cNvSpPr>
              <a:spLocks/>
            </p:cNvSpPr>
            <p:nvPr/>
          </p:nvSpPr>
          <p:spPr bwMode="auto">
            <a:xfrm>
              <a:off x="1551" y="367"/>
              <a:ext cx="129" cy="62"/>
            </a:xfrm>
            <a:custGeom>
              <a:avLst/>
              <a:gdLst>
                <a:gd name="T0" fmla="*/ 4 w 129"/>
                <a:gd name="T1" fmla="*/ 0 h 62"/>
                <a:gd name="T2" fmla="*/ 0 w 129"/>
                <a:gd name="T3" fmla="*/ 23 h 62"/>
                <a:gd name="T4" fmla="*/ 124 w 129"/>
                <a:gd name="T5" fmla="*/ 62 h 62"/>
                <a:gd name="T6" fmla="*/ 129 w 129"/>
                <a:gd name="T7" fmla="*/ 38 h 62"/>
                <a:gd name="T8" fmla="*/ 4 w 129"/>
                <a:gd name="T9" fmla="*/ 0 h 62"/>
              </a:gdLst>
              <a:ahLst/>
              <a:cxnLst>
                <a:cxn ang="0">
                  <a:pos x="T0" y="T1"/>
                </a:cxn>
                <a:cxn ang="0">
                  <a:pos x="T2" y="T3"/>
                </a:cxn>
                <a:cxn ang="0">
                  <a:pos x="T4" y="T5"/>
                </a:cxn>
                <a:cxn ang="0">
                  <a:pos x="T6" y="T7"/>
                </a:cxn>
                <a:cxn ang="0">
                  <a:pos x="T8" y="T9"/>
                </a:cxn>
              </a:cxnLst>
              <a:rect l="0" t="0" r="r" b="b"/>
              <a:pathLst>
                <a:path w="129" h="62">
                  <a:moveTo>
                    <a:pt x="4" y="0"/>
                  </a:moveTo>
                  <a:lnTo>
                    <a:pt x="0" y="23"/>
                  </a:lnTo>
                  <a:lnTo>
                    <a:pt x="124" y="62"/>
                  </a:lnTo>
                  <a:lnTo>
                    <a:pt x="129" y="38"/>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67" name="Freeform 66"/>
            <p:cNvSpPr>
              <a:spLocks/>
            </p:cNvSpPr>
            <p:nvPr/>
          </p:nvSpPr>
          <p:spPr bwMode="auto">
            <a:xfrm>
              <a:off x="1419" y="329"/>
              <a:ext cx="137" cy="62"/>
            </a:xfrm>
            <a:custGeom>
              <a:avLst/>
              <a:gdLst>
                <a:gd name="T0" fmla="*/ 4 w 137"/>
                <a:gd name="T1" fmla="*/ 0 h 62"/>
                <a:gd name="T2" fmla="*/ 0 w 137"/>
                <a:gd name="T3" fmla="*/ 23 h 62"/>
                <a:gd name="T4" fmla="*/ 131 w 137"/>
                <a:gd name="T5" fmla="*/ 62 h 62"/>
                <a:gd name="T6" fmla="*/ 136 w 137"/>
                <a:gd name="T7" fmla="*/ 38 h 62"/>
                <a:gd name="T8" fmla="*/ 4 w 137"/>
                <a:gd name="T9" fmla="*/ 0 h 62"/>
              </a:gdLst>
              <a:ahLst/>
              <a:cxnLst>
                <a:cxn ang="0">
                  <a:pos x="T0" y="T1"/>
                </a:cxn>
                <a:cxn ang="0">
                  <a:pos x="T2" y="T3"/>
                </a:cxn>
                <a:cxn ang="0">
                  <a:pos x="T4" y="T5"/>
                </a:cxn>
                <a:cxn ang="0">
                  <a:pos x="T6" y="T7"/>
                </a:cxn>
                <a:cxn ang="0">
                  <a:pos x="T8" y="T9"/>
                </a:cxn>
              </a:cxnLst>
              <a:rect l="0" t="0" r="r" b="b"/>
              <a:pathLst>
                <a:path w="137" h="62">
                  <a:moveTo>
                    <a:pt x="4" y="0"/>
                  </a:moveTo>
                  <a:lnTo>
                    <a:pt x="0" y="23"/>
                  </a:lnTo>
                  <a:lnTo>
                    <a:pt x="131" y="62"/>
                  </a:lnTo>
                  <a:lnTo>
                    <a:pt x="136" y="38"/>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68" name="Freeform 67"/>
            <p:cNvSpPr>
              <a:spLocks/>
            </p:cNvSpPr>
            <p:nvPr/>
          </p:nvSpPr>
          <p:spPr bwMode="auto">
            <a:xfrm>
              <a:off x="1285" y="300"/>
              <a:ext cx="139" cy="53"/>
            </a:xfrm>
            <a:custGeom>
              <a:avLst/>
              <a:gdLst>
                <a:gd name="T0" fmla="*/ 4 w 139"/>
                <a:gd name="T1" fmla="*/ 0 h 53"/>
                <a:gd name="T2" fmla="*/ 0 w 139"/>
                <a:gd name="T3" fmla="*/ 23 h 53"/>
                <a:gd name="T4" fmla="*/ 134 w 139"/>
                <a:gd name="T5" fmla="*/ 52 h 53"/>
                <a:gd name="T6" fmla="*/ 139 w 139"/>
                <a:gd name="T7" fmla="*/ 28 h 53"/>
                <a:gd name="T8" fmla="*/ 4 w 139"/>
                <a:gd name="T9" fmla="*/ 0 h 53"/>
              </a:gdLst>
              <a:ahLst/>
              <a:cxnLst>
                <a:cxn ang="0">
                  <a:pos x="T0" y="T1"/>
                </a:cxn>
                <a:cxn ang="0">
                  <a:pos x="T2" y="T3"/>
                </a:cxn>
                <a:cxn ang="0">
                  <a:pos x="T4" y="T5"/>
                </a:cxn>
                <a:cxn ang="0">
                  <a:pos x="T6" y="T7"/>
                </a:cxn>
                <a:cxn ang="0">
                  <a:pos x="T8" y="T9"/>
                </a:cxn>
              </a:cxnLst>
              <a:rect l="0" t="0" r="r" b="b"/>
              <a:pathLst>
                <a:path w="139" h="53">
                  <a:moveTo>
                    <a:pt x="4" y="0"/>
                  </a:moveTo>
                  <a:lnTo>
                    <a:pt x="0" y="23"/>
                  </a:lnTo>
                  <a:lnTo>
                    <a:pt x="134" y="52"/>
                  </a:lnTo>
                  <a:lnTo>
                    <a:pt x="139" y="28"/>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69" name="Freeform 68"/>
            <p:cNvSpPr>
              <a:spLocks/>
            </p:cNvSpPr>
            <p:nvPr/>
          </p:nvSpPr>
          <p:spPr bwMode="auto">
            <a:xfrm>
              <a:off x="1100" y="247"/>
              <a:ext cx="189" cy="77"/>
            </a:xfrm>
            <a:custGeom>
              <a:avLst/>
              <a:gdLst>
                <a:gd name="T0" fmla="*/ 4 w 189"/>
                <a:gd name="T1" fmla="*/ 0 h 77"/>
                <a:gd name="T2" fmla="*/ 0 w 189"/>
                <a:gd name="T3" fmla="*/ 23 h 77"/>
                <a:gd name="T4" fmla="*/ 184 w 189"/>
                <a:gd name="T5" fmla="*/ 76 h 77"/>
                <a:gd name="T6" fmla="*/ 189 w 189"/>
                <a:gd name="T7" fmla="*/ 52 h 77"/>
                <a:gd name="T8" fmla="*/ 4 w 189"/>
                <a:gd name="T9" fmla="*/ 0 h 77"/>
              </a:gdLst>
              <a:ahLst/>
              <a:cxnLst>
                <a:cxn ang="0">
                  <a:pos x="T0" y="T1"/>
                </a:cxn>
                <a:cxn ang="0">
                  <a:pos x="T2" y="T3"/>
                </a:cxn>
                <a:cxn ang="0">
                  <a:pos x="T4" y="T5"/>
                </a:cxn>
                <a:cxn ang="0">
                  <a:pos x="T6" y="T7"/>
                </a:cxn>
                <a:cxn ang="0">
                  <a:pos x="T8" y="T9"/>
                </a:cxn>
              </a:cxnLst>
              <a:rect l="0" t="0" r="r" b="b"/>
              <a:pathLst>
                <a:path w="189" h="77">
                  <a:moveTo>
                    <a:pt x="4" y="0"/>
                  </a:moveTo>
                  <a:lnTo>
                    <a:pt x="0" y="23"/>
                  </a:lnTo>
                  <a:lnTo>
                    <a:pt x="184" y="76"/>
                  </a:lnTo>
                  <a:lnTo>
                    <a:pt x="189" y="52"/>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70" name="Freeform 69"/>
            <p:cNvSpPr>
              <a:spLocks/>
            </p:cNvSpPr>
            <p:nvPr/>
          </p:nvSpPr>
          <p:spPr bwMode="auto">
            <a:xfrm>
              <a:off x="900" y="206"/>
              <a:ext cx="204" cy="65"/>
            </a:xfrm>
            <a:custGeom>
              <a:avLst/>
              <a:gdLst>
                <a:gd name="T0" fmla="*/ 4 w 204"/>
                <a:gd name="T1" fmla="*/ 0 h 65"/>
                <a:gd name="T2" fmla="*/ 0 w 204"/>
                <a:gd name="T3" fmla="*/ 23 h 65"/>
                <a:gd name="T4" fmla="*/ 199 w 204"/>
                <a:gd name="T5" fmla="*/ 64 h 65"/>
                <a:gd name="T6" fmla="*/ 204 w 204"/>
                <a:gd name="T7" fmla="*/ 40 h 65"/>
                <a:gd name="T8" fmla="*/ 4 w 204"/>
                <a:gd name="T9" fmla="*/ 0 h 65"/>
              </a:gdLst>
              <a:ahLst/>
              <a:cxnLst>
                <a:cxn ang="0">
                  <a:pos x="T0" y="T1"/>
                </a:cxn>
                <a:cxn ang="0">
                  <a:pos x="T2" y="T3"/>
                </a:cxn>
                <a:cxn ang="0">
                  <a:pos x="T4" y="T5"/>
                </a:cxn>
                <a:cxn ang="0">
                  <a:pos x="T6" y="T7"/>
                </a:cxn>
                <a:cxn ang="0">
                  <a:pos x="T8" y="T9"/>
                </a:cxn>
              </a:cxnLst>
              <a:rect l="0" t="0" r="r" b="b"/>
              <a:pathLst>
                <a:path w="204" h="65">
                  <a:moveTo>
                    <a:pt x="4" y="0"/>
                  </a:moveTo>
                  <a:lnTo>
                    <a:pt x="0" y="23"/>
                  </a:lnTo>
                  <a:lnTo>
                    <a:pt x="199" y="64"/>
                  </a:lnTo>
                  <a:lnTo>
                    <a:pt x="204" y="40"/>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71" name="Freeform 70"/>
            <p:cNvSpPr>
              <a:spLocks/>
            </p:cNvSpPr>
            <p:nvPr/>
          </p:nvSpPr>
          <p:spPr bwMode="auto">
            <a:xfrm>
              <a:off x="497" y="141"/>
              <a:ext cx="408" cy="89"/>
            </a:xfrm>
            <a:custGeom>
              <a:avLst/>
              <a:gdLst>
                <a:gd name="T0" fmla="*/ 4 w 408"/>
                <a:gd name="T1" fmla="*/ 0 h 89"/>
                <a:gd name="T2" fmla="*/ 2 w 408"/>
                <a:gd name="T3" fmla="*/ 0 h 89"/>
                <a:gd name="T4" fmla="*/ 0 w 408"/>
                <a:gd name="T5" fmla="*/ 23 h 89"/>
                <a:gd name="T6" fmla="*/ 403 w 408"/>
                <a:gd name="T7" fmla="*/ 88 h 89"/>
                <a:gd name="T8" fmla="*/ 408 w 408"/>
                <a:gd name="T9" fmla="*/ 64 h 89"/>
                <a:gd name="T10" fmla="*/ 4 w 408"/>
                <a:gd name="T11" fmla="*/ 0 h 89"/>
              </a:gdLst>
              <a:ahLst/>
              <a:cxnLst>
                <a:cxn ang="0">
                  <a:pos x="T0" y="T1"/>
                </a:cxn>
                <a:cxn ang="0">
                  <a:pos x="T2" y="T3"/>
                </a:cxn>
                <a:cxn ang="0">
                  <a:pos x="T4" y="T5"/>
                </a:cxn>
                <a:cxn ang="0">
                  <a:pos x="T6" y="T7"/>
                </a:cxn>
                <a:cxn ang="0">
                  <a:pos x="T8" y="T9"/>
                </a:cxn>
                <a:cxn ang="0">
                  <a:pos x="T10" y="T11"/>
                </a:cxn>
              </a:cxnLst>
              <a:rect l="0" t="0" r="r" b="b"/>
              <a:pathLst>
                <a:path w="408" h="89">
                  <a:moveTo>
                    <a:pt x="4" y="0"/>
                  </a:moveTo>
                  <a:lnTo>
                    <a:pt x="2" y="0"/>
                  </a:lnTo>
                  <a:lnTo>
                    <a:pt x="0" y="23"/>
                  </a:lnTo>
                  <a:lnTo>
                    <a:pt x="403" y="88"/>
                  </a:lnTo>
                  <a:lnTo>
                    <a:pt x="408" y="64"/>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72" name="Freeform 71"/>
            <p:cNvSpPr>
              <a:spLocks/>
            </p:cNvSpPr>
            <p:nvPr/>
          </p:nvSpPr>
          <p:spPr bwMode="auto">
            <a:xfrm>
              <a:off x="176" y="110"/>
              <a:ext cx="324" cy="55"/>
            </a:xfrm>
            <a:custGeom>
              <a:avLst/>
              <a:gdLst>
                <a:gd name="T0" fmla="*/ 0 w 324"/>
                <a:gd name="T1" fmla="*/ 0 h 55"/>
                <a:gd name="T2" fmla="*/ 0 w 324"/>
                <a:gd name="T3" fmla="*/ 23 h 55"/>
                <a:gd name="T4" fmla="*/ 324 w 324"/>
                <a:gd name="T5" fmla="*/ 55 h 55"/>
                <a:gd name="T6" fmla="*/ 324 w 324"/>
                <a:gd name="T7" fmla="*/ 31 h 55"/>
                <a:gd name="T8" fmla="*/ 0 w 324"/>
                <a:gd name="T9" fmla="*/ 0 h 55"/>
              </a:gdLst>
              <a:ahLst/>
              <a:cxnLst>
                <a:cxn ang="0">
                  <a:pos x="T0" y="T1"/>
                </a:cxn>
                <a:cxn ang="0">
                  <a:pos x="T2" y="T3"/>
                </a:cxn>
                <a:cxn ang="0">
                  <a:pos x="T4" y="T5"/>
                </a:cxn>
                <a:cxn ang="0">
                  <a:pos x="T6" y="T7"/>
                </a:cxn>
                <a:cxn ang="0">
                  <a:pos x="T8" y="T9"/>
                </a:cxn>
              </a:cxnLst>
              <a:rect l="0" t="0" r="r" b="b"/>
              <a:pathLst>
                <a:path w="324" h="55">
                  <a:moveTo>
                    <a:pt x="0" y="0"/>
                  </a:moveTo>
                  <a:lnTo>
                    <a:pt x="0" y="23"/>
                  </a:lnTo>
                  <a:lnTo>
                    <a:pt x="324" y="55"/>
                  </a:lnTo>
                  <a:lnTo>
                    <a:pt x="324" y="31"/>
                  </a:lnTo>
                  <a:lnTo>
                    <a:pt x="0"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73" name="Freeform 72"/>
            <p:cNvSpPr>
              <a:spLocks/>
            </p:cNvSpPr>
            <p:nvPr/>
          </p:nvSpPr>
          <p:spPr bwMode="auto">
            <a:xfrm>
              <a:off x="12" y="122"/>
              <a:ext cx="164" cy="20"/>
            </a:xfrm>
            <a:custGeom>
              <a:avLst/>
              <a:gdLst>
                <a:gd name="T0" fmla="*/ 0 w 164"/>
                <a:gd name="T1" fmla="*/ 0 h 20"/>
                <a:gd name="T2" fmla="*/ 163 w 164"/>
                <a:gd name="T3" fmla="*/ 0 h 20"/>
              </a:gdLst>
              <a:ahLst/>
              <a:cxnLst>
                <a:cxn ang="0">
                  <a:pos x="T0" y="T1"/>
                </a:cxn>
                <a:cxn ang="0">
                  <a:pos x="T2" y="T3"/>
                </a:cxn>
              </a:cxnLst>
              <a:rect l="0" t="0" r="r" b="b"/>
              <a:pathLst>
                <a:path w="164" h="20">
                  <a:moveTo>
                    <a:pt x="0" y="0"/>
                  </a:moveTo>
                  <a:lnTo>
                    <a:pt x="163" y="0"/>
                  </a:lnTo>
                </a:path>
              </a:pathLst>
            </a:custGeom>
            <a:noFill/>
            <a:ln w="16509">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AU"/>
            </a:p>
          </p:txBody>
        </p:sp>
        <p:sp>
          <p:nvSpPr>
            <p:cNvPr id="74" name="Freeform 73"/>
            <p:cNvSpPr>
              <a:spLocks/>
            </p:cNvSpPr>
            <p:nvPr/>
          </p:nvSpPr>
          <p:spPr bwMode="auto">
            <a:xfrm>
              <a:off x="1556" y="367"/>
              <a:ext cx="20" cy="1262"/>
            </a:xfrm>
            <a:custGeom>
              <a:avLst/>
              <a:gdLst>
                <a:gd name="T0" fmla="*/ 0 w 20"/>
                <a:gd name="T1" fmla="*/ 0 h 1262"/>
                <a:gd name="T2" fmla="*/ 0 w 20"/>
                <a:gd name="T3" fmla="*/ 1262 h 1262"/>
              </a:gdLst>
              <a:ahLst/>
              <a:cxnLst>
                <a:cxn ang="0">
                  <a:pos x="T0" y="T1"/>
                </a:cxn>
                <a:cxn ang="0">
                  <a:pos x="T2" y="T3"/>
                </a:cxn>
              </a:cxnLst>
              <a:rect l="0" t="0" r="r" b="b"/>
              <a:pathLst>
                <a:path w="20" h="1262">
                  <a:moveTo>
                    <a:pt x="0" y="0"/>
                  </a:moveTo>
                  <a:lnTo>
                    <a:pt x="0" y="1262"/>
                  </a:lnTo>
                </a:path>
              </a:pathLst>
            </a:custGeom>
            <a:noFill/>
            <a:ln w="16509">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AU"/>
            </a:p>
          </p:txBody>
        </p:sp>
        <p:sp>
          <p:nvSpPr>
            <p:cNvPr id="75" name="Freeform 74"/>
            <p:cNvSpPr>
              <a:spLocks/>
            </p:cNvSpPr>
            <p:nvPr/>
          </p:nvSpPr>
          <p:spPr bwMode="auto">
            <a:xfrm>
              <a:off x="3951" y="941"/>
              <a:ext cx="20" cy="686"/>
            </a:xfrm>
            <a:custGeom>
              <a:avLst/>
              <a:gdLst>
                <a:gd name="T0" fmla="*/ 0 w 20"/>
                <a:gd name="T1" fmla="*/ 0 h 686"/>
                <a:gd name="T2" fmla="*/ 0 w 20"/>
                <a:gd name="T3" fmla="*/ 686 h 686"/>
              </a:gdLst>
              <a:ahLst/>
              <a:cxnLst>
                <a:cxn ang="0">
                  <a:pos x="T0" y="T1"/>
                </a:cxn>
                <a:cxn ang="0">
                  <a:pos x="T2" y="T3"/>
                </a:cxn>
              </a:cxnLst>
              <a:rect l="0" t="0" r="r" b="b"/>
              <a:pathLst>
                <a:path w="20" h="686">
                  <a:moveTo>
                    <a:pt x="0" y="0"/>
                  </a:moveTo>
                  <a:lnTo>
                    <a:pt x="0" y="686"/>
                  </a:lnTo>
                </a:path>
              </a:pathLst>
            </a:custGeom>
            <a:noFill/>
            <a:ln w="16509">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AU"/>
            </a:p>
          </p:txBody>
        </p:sp>
        <p:sp>
          <p:nvSpPr>
            <p:cNvPr id="76" name="Freeform 75"/>
            <p:cNvSpPr>
              <a:spLocks/>
            </p:cNvSpPr>
            <p:nvPr/>
          </p:nvSpPr>
          <p:spPr bwMode="auto">
            <a:xfrm>
              <a:off x="2504" y="602"/>
              <a:ext cx="20" cy="1027"/>
            </a:xfrm>
            <a:custGeom>
              <a:avLst/>
              <a:gdLst>
                <a:gd name="T0" fmla="*/ 0 w 20"/>
                <a:gd name="T1" fmla="*/ 0 h 1027"/>
                <a:gd name="T2" fmla="*/ 0 w 20"/>
                <a:gd name="T3" fmla="*/ 1027 h 1027"/>
              </a:gdLst>
              <a:ahLst/>
              <a:cxnLst>
                <a:cxn ang="0">
                  <a:pos x="T0" y="T1"/>
                </a:cxn>
                <a:cxn ang="0">
                  <a:pos x="T2" y="T3"/>
                </a:cxn>
              </a:cxnLst>
              <a:rect l="0" t="0" r="r" b="b"/>
              <a:pathLst>
                <a:path w="20" h="1027">
                  <a:moveTo>
                    <a:pt x="0" y="0"/>
                  </a:moveTo>
                  <a:lnTo>
                    <a:pt x="0" y="1027"/>
                  </a:lnTo>
                </a:path>
              </a:pathLst>
            </a:custGeom>
            <a:noFill/>
            <a:ln w="16509">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AU"/>
            </a:p>
          </p:txBody>
        </p:sp>
        <p:sp>
          <p:nvSpPr>
            <p:cNvPr id="77" name="Freeform 76"/>
            <p:cNvSpPr>
              <a:spLocks/>
            </p:cNvSpPr>
            <p:nvPr/>
          </p:nvSpPr>
          <p:spPr bwMode="auto">
            <a:xfrm>
              <a:off x="1546" y="2059"/>
              <a:ext cx="5691" cy="20"/>
            </a:xfrm>
            <a:custGeom>
              <a:avLst/>
              <a:gdLst>
                <a:gd name="T0" fmla="*/ 0 w 5691"/>
                <a:gd name="T1" fmla="*/ 0 h 20"/>
                <a:gd name="T2" fmla="*/ 5690 w 5691"/>
                <a:gd name="T3" fmla="*/ 0 h 20"/>
              </a:gdLst>
              <a:ahLst/>
              <a:cxnLst>
                <a:cxn ang="0">
                  <a:pos x="T0" y="T1"/>
                </a:cxn>
                <a:cxn ang="0">
                  <a:pos x="T2" y="T3"/>
                </a:cxn>
              </a:cxnLst>
              <a:rect l="0" t="0" r="r" b="b"/>
              <a:pathLst>
                <a:path w="5691" h="20">
                  <a:moveTo>
                    <a:pt x="0" y="0"/>
                  </a:moveTo>
                  <a:lnTo>
                    <a:pt x="5690" y="0"/>
                  </a:lnTo>
                </a:path>
              </a:pathLst>
            </a:custGeom>
            <a:noFill/>
            <a:ln w="10414">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AU"/>
            </a:p>
          </p:txBody>
        </p:sp>
        <p:sp>
          <p:nvSpPr>
            <p:cNvPr id="78" name="Freeform 77"/>
            <p:cNvSpPr>
              <a:spLocks/>
            </p:cNvSpPr>
            <p:nvPr/>
          </p:nvSpPr>
          <p:spPr bwMode="auto">
            <a:xfrm>
              <a:off x="1556" y="1975"/>
              <a:ext cx="20" cy="170"/>
            </a:xfrm>
            <a:custGeom>
              <a:avLst/>
              <a:gdLst>
                <a:gd name="T0" fmla="*/ 0 w 20"/>
                <a:gd name="T1" fmla="*/ 0 h 170"/>
                <a:gd name="T2" fmla="*/ 0 w 20"/>
                <a:gd name="T3" fmla="*/ 170 h 170"/>
              </a:gdLst>
              <a:ahLst/>
              <a:cxnLst>
                <a:cxn ang="0">
                  <a:pos x="T0" y="T1"/>
                </a:cxn>
                <a:cxn ang="0">
                  <a:pos x="T2" y="T3"/>
                </a:cxn>
              </a:cxnLst>
              <a:rect l="0" t="0" r="r" b="b"/>
              <a:pathLst>
                <a:path w="20" h="170">
                  <a:moveTo>
                    <a:pt x="0" y="0"/>
                  </a:moveTo>
                  <a:lnTo>
                    <a:pt x="0" y="170"/>
                  </a:lnTo>
                </a:path>
              </a:pathLst>
            </a:custGeom>
            <a:noFill/>
            <a:ln w="7365">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AU"/>
            </a:p>
          </p:txBody>
        </p:sp>
        <p:sp>
          <p:nvSpPr>
            <p:cNvPr id="79" name="Freeform 78"/>
            <p:cNvSpPr>
              <a:spLocks/>
            </p:cNvSpPr>
            <p:nvPr/>
          </p:nvSpPr>
          <p:spPr bwMode="auto">
            <a:xfrm>
              <a:off x="7227" y="502"/>
              <a:ext cx="20" cy="1656"/>
            </a:xfrm>
            <a:custGeom>
              <a:avLst/>
              <a:gdLst>
                <a:gd name="T0" fmla="*/ 0 w 20"/>
                <a:gd name="T1" fmla="*/ 0 h 1656"/>
                <a:gd name="T2" fmla="*/ 0 w 20"/>
                <a:gd name="T3" fmla="*/ 1656 h 1656"/>
              </a:gdLst>
              <a:ahLst/>
              <a:cxnLst>
                <a:cxn ang="0">
                  <a:pos x="T0" y="T1"/>
                </a:cxn>
                <a:cxn ang="0">
                  <a:pos x="T2" y="T3"/>
                </a:cxn>
              </a:cxnLst>
              <a:rect l="0" t="0" r="r" b="b"/>
              <a:pathLst>
                <a:path w="20" h="1656">
                  <a:moveTo>
                    <a:pt x="0" y="0"/>
                  </a:moveTo>
                  <a:lnTo>
                    <a:pt x="0" y="1656"/>
                  </a:lnTo>
                </a:path>
              </a:pathLst>
            </a:custGeom>
            <a:noFill/>
            <a:ln w="13461">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AU"/>
            </a:p>
          </p:txBody>
        </p:sp>
        <p:sp>
          <p:nvSpPr>
            <p:cNvPr id="80" name="Freeform 79"/>
            <p:cNvSpPr>
              <a:spLocks/>
            </p:cNvSpPr>
            <p:nvPr/>
          </p:nvSpPr>
          <p:spPr bwMode="auto">
            <a:xfrm>
              <a:off x="3939" y="1975"/>
              <a:ext cx="20" cy="170"/>
            </a:xfrm>
            <a:custGeom>
              <a:avLst/>
              <a:gdLst>
                <a:gd name="T0" fmla="*/ 0 w 20"/>
                <a:gd name="T1" fmla="*/ 0 h 170"/>
                <a:gd name="T2" fmla="*/ 0 w 20"/>
                <a:gd name="T3" fmla="*/ 170 h 170"/>
              </a:gdLst>
              <a:ahLst/>
              <a:cxnLst>
                <a:cxn ang="0">
                  <a:pos x="T0" y="T1"/>
                </a:cxn>
                <a:cxn ang="0">
                  <a:pos x="T2" y="T3"/>
                </a:cxn>
              </a:cxnLst>
              <a:rect l="0" t="0" r="r" b="b"/>
              <a:pathLst>
                <a:path w="20" h="170">
                  <a:moveTo>
                    <a:pt x="0" y="0"/>
                  </a:moveTo>
                  <a:lnTo>
                    <a:pt x="0" y="170"/>
                  </a:lnTo>
                </a:path>
              </a:pathLst>
            </a:custGeom>
            <a:noFill/>
            <a:ln w="7366">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AU"/>
            </a:p>
          </p:txBody>
        </p:sp>
        <p:sp>
          <p:nvSpPr>
            <p:cNvPr id="81" name="Freeform 80"/>
            <p:cNvSpPr>
              <a:spLocks/>
            </p:cNvSpPr>
            <p:nvPr/>
          </p:nvSpPr>
          <p:spPr bwMode="auto">
            <a:xfrm>
              <a:off x="2501" y="1975"/>
              <a:ext cx="20" cy="170"/>
            </a:xfrm>
            <a:custGeom>
              <a:avLst/>
              <a:gdLst>
                <a:gd name="T0" fmla="*/ 0 w 20"/>
                <a:gd name="T1" fmla="*/ 0 h 170"/>
                <a:gd name="T2" fmla="*/ 0 w 20"/>
                <a:gd name="T3" fmla="*/ 170 h 170"/>
              </a:gdLst>
              <a:ahLst/>
              <a:cxnLst>
                <a:cxn ang="0">
                  <a:pos x="T0" y="T1"/>
                </a:cxn>
                <a:cxn ang="0">
                  <a:pos x="T2" y="T3"/>
                </a:cxn>
              </a:cxnLst>
              <a:rect l="0" t="0" r="r" b="b"/>
              <a:pathLst>
                <a:path w="20" h="170">
                  <a:moveTo>
                    <a:pt x="0" y="0"/>
                  </a:moveTo>
                  <a:lnTo>
                    <a:pt x="0" y="170"/>
                  </a:lnTo>
                </a:path>
              </a:pathLst>
            </a:custGeom>
            <a:noFill/>
            <a:ln w="7365">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AU"/>
            </a:p>
          </p:txBody>
        </p:sp>
        <p:sp>
          <p:nvSpPr>
            <p:cNvPr id="82" name="Freeform 81"/>
            <p:cNvSpPr>
              <a:spLocks/>
            </p:cNvSpPr>
            <p:nvPr/>
          </p:nvSpPr>
          <p:spPr bwMode="auto">
            <a:xfrm>
              <a:off x="6927" y="1990"/>
              <a:ext cx="297" cy="69"/>
            </a:xfrm>
            <a:custGeom>
              <a:avLst/>
              <a:gdLst>
                <a:gd name="T0" fmla="*/ 0 w 297"/>
                <a:gd name="T1" fmla="*/ 0 h 69"/>
                <a:gd name="T2" fmla="*/ 0 w 297"/>
                <a:gd name="T3" fmla="*/ 69 h 69"/>
                <a:gd name="T4" fmla="*/ 297 w 297"/>
                <a:gd name="T5" fmla="*/ 69 h 69"/>
                <a:gd name="T6" fmla="*/ 0 w 297"/>
                <a:gd name="T7" fmla="*/ 0 h 69"/>
              </a:gdLst>
              <a:ahLst/>
              <a:cxnLst>
                <a:cxn ang="0">
                  <a:pos x="T0" y="T1"/>
                </a:cxn>
                <a:cxn ang="0">
                  <a:pos x="T2" y="T3"/>
                </a:cxn>
                <a:cxn ang="0">
                  <a:pos x="T4" y="T5"/>
                </a:cxn>
                <a:cxn ang="0">
                  <a:pos x="T6" y="T7"/>
                </a:cxn>
              </a:cxnLst>
              <a:rect l="0" t="0" r="r" b="b"/>
              <a:pathLst>
                <a:path w="297" h="69">
                  <a:moveTo>
                    <a:pt x="0" y="0"/>
                  </a:moveTo>
                  <a:lnTo>
                    <a:pt x="0" y="69"/>
                  </a:lnTo>
                  <a:lnTo>
                    <a:pt x="297" y="69"/>
                  </a:lnTo>
                  <a:lnTo>
                    <a:pt x="0"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83" name="Freeform 82"/>
            <p:cNvSpPr>
              <a:spLocks/>
            </p:cNvSpPr>
            <p:nvPr/>
          </p:nvSpPr>
          <p:spPr bwMode="auto">
            <a:xfrm>
              <a:off x="6927" y="2054"/>
              <a:ext cx="302" cy="20"/>
            </a:xfrm>
            <a:custGeom>
              <a:avLst/>
              <a:gdLst>
                <a:gd name="T0" fmla="*/ 297 w 302"/>
                <a:gd name="T1" fmla="*/ 0 h 20"/>
                <a:gd name="T2" fmla="*/ 0 w 302"/>
                <a:gd name="T3" fmla="*/ 0 h 20"/>
                <a:gd name="T4" fmla="*/ 0 w 302"/>
                <a:gd name="T5" fmla="*/ 9 h 20"/>
                <a:gd name="T6" fmla="*/ 302 w 302"/>
                <a:gd name="T7" fmla="*/ 9 h 20"/>
                <a:gd name="T8" fmla="*/ 302 w 302"/>
                <a:gd name="T9" fmla="*/ 2 h 20"/>
                <a:gd name="T10" fmla="*/ 297 w 302"/>
                <a:gd name="T11" fmla="*/ 0 h 20"/>
              </a:gdLst>
              <a:ahLst/>
              <a:cxnLst>
                <a:cxn ang="0">
                  <a:pos x="T0" y="T1"/>
                </a:cxn>
                <a:cxn ang="0">
                  <a:pos x="T2" y="T3"/>
                </a:cxn>
                <a:cxn ang="0">
                  <a:pos x="T4" y="T5"/>
                </a:cxn>
                <a:cxn ang="0">
                  <a:pos x="T6" y="T7"/>
                </a:cxn>
                <a:cxn ang="0">
                  <a:pos x="T8" y="T9"/>
                </a:cxn>
                <a:cxn ang="0">
                  <a:pos x="T10" y="T11"/>
                </a:cxn>
              </a:cxnLst>
              <a:rect l="0" t="0" r="r" b="b"/>
              <a:pathLst>
                <a:path w="302" h="20">
                  <a:moveTo>
                    <a:pt x="297" y="0"/>
                  </a:moveTo>
                  <a:lnTo>
                    <a:pt x="0" y="0"/>
                  </a:lnTo>
                  <a:lnTo>
                    <a:pt x="0" y="9"/>
                  </a:lnTo>
                  <a:lnTo>
                    <a:pt x="302" y="9"/>
                  </a:lnTo>
                  <a:lnTo>
                    <a:pt x="302" y="2"/>
                  </a:lnTo>
                  <a:lnTo>
                    <a:pt x="29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84" name="Freeform 83"/>
            <p:cNvSpPr>
              <a:spLocks/>
            </p:cNvSpPr>
            <p:nvPr/>
          </p:nvSpPr>
          <p:spPr bwMode="auto">
            <a:xfrm>
              <a:off x="6922" y="1985"/>
              <a:ext cx="303" cy="79"/>
            </a:xfrm>
            <a:custGeom>
              <a:avLst/>
              <a:gdLst>
                <a:gd name="T0" fmla="*/ 2 w 303"/>
                <a:gd name="T1" fmla="*/ 0 h 79"/>
                <a:gd name="T2" fmla="*/ 0 w 303"/>
                <a:gd name="T3" fmla="*/ 0 h 79"/>
                <a:gd name="T4" fmla="*/ 0 w 303"/>
                <a:gd name="T5" fmla="*/ 4 h 79"/>
                <a:gd name="T6" fmla="*/ 4 w 303"/>
                <a:gd name="T7" fmla="*/ 9 h 79"/>
                <a:gd name="T8" fmla="*/ 302 w 303"/>
                <a:gd name="T9" fmla="*/ 79 h 79"/>
                <a:gd name="T10" fmla="*/ 302 w 303"/>
                <a:gd name="T11" fmla="*/ 69 h 79"/>
                <a:gd name="T12" fmla="*/ 2 w 303"/>
                <a:gd name="T13" fmla="*/ 0 h 79"/>
              </a:gdLst>
              <a:ahLst/>
              <a:cxnLst>
                <a:cxn ang="0">
                  <a:pos x="T0" y="T1"/>
                </a:cxn>
                <a:cxn ang="0">
                  <a:pos x="T2" y="T3"/>
                </a:cxn>
                <a:cxn ang="0">
                  <a:pos x="T4" y="T5"/>
                </a:cxn>
                <a:cxn ang="0">
                  <a:pos x="T6" y="T7"/>
                </a:cxn>
                <a:cxn ang="0">
                  <a:pos x="T8" y="T9"/>
                </a:cxn>
                <a:cxn ang="0">
                  <a:pos x="T10" y="T11"/>
                </a:cxn>
                <a:cxn ang="0">
                  <a:pos x="T12" y="T13"/>
                </a:cxn>
              </a:cxnLst>
              <a:rect l="0" t="0" r="r" b="b"/>
              <a:pathLst>
                <a:path w="303" h="79">
                  <a:moveTo>
                    <a:pt x="2" y="0"/>
                  </a:moveTo>
                  <a:lnTo>
                    <a:pt x="0" y="0"/>
                  </a:lnTo>
                  <a:lnTo>
                    <a:pt x="0" y="4"/>
                  </a:lnTo>
                  <a:lnTo>
                    <a:pt x="4" y="9"/>
                  </a:lnTo>
                  <a:lnTo>
                    <a:pt x="302" y="79"/>
                  </a:lnTo>
                  <a:lnTo>
                    <a:pt x="302" y="69"/>
                  </a:lnTo>
                  <a:lnTo>
                    <a:pt x="2"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85" name="Freeform 84"/>
            <p:cNvSpPr>
              <a:spLocks/>
            </p:cNvSpPr>
            <p:nvPr/>
          </p:nvSpPr>
          <p:spPr bwMode="auto">
            <a:xfrm>
              <a:off x="6922" y="1990"/>
              <a:ext cx="20" cy="74"/>
            </a:xfrm>
            <a:custGeom>
              <a:avLst/>
              <a:gdLst>
                <a:gd name="T0" fmla="*/ 9 w 20"/>
                <a:gd name="T1" fmla="*/ 0 h 74"/>
                <a:gd name="T2" fmla="*/ 0 w 20"/>
                <a:gd name="T3" fmla="*/ 0 h 74"/>
                <a:gd name="T4" fmla="*/ 0 w 20"/>
                <a:gd name="T5" fmla="*/ 74 h 74"/>
                <a:gd name="T6" fmla="*/ 4 w 20"/>
                <a:gd name="T7" fmla="*/ 74 h 74"/>
                <a:gd name="T8" fmla="*/ 9 w 20"/>
                <a:gd name="T9" fmla="*/ 69 h 74"/>
                <a:gd name="T10" fmla="*/ 9 w 20"/>
                <a:gd name="T11" fmla="*/ 0 h 74"/>
              </a:gdLst>
              <a:ahLst/>
              <a:cxnLst>
                <a:cxn ang="0">
                  <a:pos x="T0" y="T1"/>
                </a:cxn>
                <a:cxn ang="0">
                  <a:pos x="T2" y="T3"/>
                </a:cxn>
                <a:cxn ang="0">
                  <a:pos x="T4" y="T5"/>
                </a:cxn>
                <a:cxn ang="0">
                  <a:pos x="T6" y="T7"/>
                </a:cxn>
                <a:cxn ang="0">
                  <a:pos x="T8" y="T9"/>
                </a:cxn>
                <a:cxn ang="0">
                  <a:pos x="T10" y="T11"/>
                </a:cxn>
              </a:cxnLst>
              <a:rect l="0" t="0" r="r" b="b"/>
              <a:pathLst>
                <a:path w="20" h="74">
                  <a:moveTo>
                    <a:pt x="9" y="0"/>
                  </a:moveTo>
                  <a:lnTo>
                    <a:pt x="0" y="0"/>
                  </a:lnTo>
                  <a:lnTo>
                    <a:pt x="0" y="74"/>
                  </a:lnTo>
                  <a:lnTo>
                    <a:pt x="4" y="74"/>
                  </a:lnTo>
                  <a:lnTo>
                    <a:pt x="9" y="69"/>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86" name="Freeform 85"/>
            <p:cNvSpPr>
              <a:spLocks/>
            </p:cNvSpPr>
            <p:nvPr/>
          </p:nvSpPr>
          <p:spPr bwMode="auto">
            <a:xfrm>
              <a:off x="3939" y="1990"/>
              <a:ext cx="300" cy="69"/>
            </a:xfrm>
            <a:custGeom>
              <a:avLst/>
              <a:gdLst>
                <a:gd name="T0" fmla="*/ 300 w 300"/>
                <a:gd name="T1" fmla="*/ 0 h 69"/>
                <a:gd name="T2" fmla="*/ 0 w 300"/>
                <a:gd name="T3" fmla="*/ 69 h 69"/>
                <a:gd name="T4" fmla="*/ 300 w 300"/>
                <a:gd name="T5" fmla="*/ 69 h 69"/>
                <a:gd name="T6" fmla="*/ 300 w 300"/>
                <a:gd name="T7" fmla="*/ 0 h 69"/>
              </a:gdLst>
              <a:ahLst/>
              <a:cxnLst>
                <a:cxn ang="0">
                  <a:pos x="T0" y="T1"/>
                </a:cxn>
                <a:cxn ang="0">
                  <a:pos x="T2" y="T3"/>
                </a:cxn>
                <a:cxn ang="0">
                  <a:pos x="T4" y="T5"/>
                </a:cxn>
                <a:cxn ang="0">
                  <a:pos x="T6" y="T7"/>
                </a:cxn>
              </a:cxnLst>
              <a:rect l="0" t="0" r="r" b="b"/>
              <a:pathLst>
                <a:path w="300" h="69">
                  <a:moveTo>
                    <a:pt x="300" y="0"/>
                  </a:moveTo>
                  <a:lnTo>
                    <a:pt x="0" y="69"/>
                  </a:lnTo>
                  <a:lnTo>
                    <a:pt x="300" y="69"/>
                  </a:lnTo>
                  <a:lnTo>
                    <a:pt x="300"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87" name="Freeform 86"/>
            <p:cNvSpPr>
              <a:spLocks/>
            </p:cNvSpPr>
            <p:nvPr/>
          </p:nvSpPr>
          <p:spPr bwMode="auto">
            <a:xfrm>
              <a:off x="3934" y="2054"/>
              <a:ext cx="305" cy="20"/>
            </a:xfrm>
            <a:custGeom>
              <a:avLst/>
              <a:gdLst>
                <a:gd name="T0" fmla="*/ 304 w 305"/>
                <a:gd name="T1" fmla="*/ 0 h 20"/>
                <a:gd name="T2" fmla="*/ 4 w 305"/>
                <a:gd name="T3" fmla="*/ 0 h 20"/>
                <a:gd name="T4" fmla="*/ 0 w 305"/>
                <a:gd name="T5" fmla="*/ 2 h 20"/>
                <a:gd name="T6" fmla="*/ 0 w 305"/>
                <a:gd name="T7" fmla="*/ 9 h 20"/>
                <a:gd name="T8" fmla="*/ 304 w 305"/>
                <a:gd name="T9" fmla="*/ 9 h 20"/>
                <a:gd name="T10" fmla="*/ 304 w 305"/>
                <a:gd name="T11" fmla="*/ 0 h 20"/>
              </a:gdLst>
              <a:ahLst/>
              <a:cxnLst>
                <a:cxn ang="0">
                  <a:pos x="T0" y="T1"/>
                </a:cxn>
                <a:cxn ang="0">
                  <a:pos x="T2" y="T3"/>
                </a:cxn>
                <a:cxn ang="0">
                  <a:pos x="T4" y="T5"/>
                </a:cxn>
                <a:cxn ang="0">
                  <a:pos x="T6" y="T7"/>
                </a:cxn>
                <a:cxn ang="0">
                  <a:pos x="T8" y="T9"/>
                </a:cxn>
                <a:cxn ang="0">
                  <a:pos x="T10" y="T11"/>
                </a:cxn>
              </a:cxnLst>
              <a:rect l="0" t="0" r="r" b="b"/>
              <a:pathLst>
                <a:path w="305" h="20">
                  <a:moveTo>
                    <a:pt x="304" y="0"/>
                  </a:moveTo>
                  <a:lnTo>
                    <a:pt x="4" y="0"/>
                  </a:lnTo>
                  <a:lnTo>
                    <a:pt x="0" y="2"/>
                  </a:lnTo>
                  <a:lnTo>
                    <a:pt x="0" y="9"/>
                  </a:lnTo>
                  <a:lnTo>
                    <a:pt x="304" y="9"/>
                  </a:lnTo>
                  <a:lnTo>
                    <a:pt x="30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88" name="Freeform 87"/>
            <p:cNvSpPr>
              <a:spLocks/>
            </p:cNvSpPr>
            <p:nvPr/>
          </p:nvSpPr>
          <p:spPr bwMode="auto">
            <a:xfrm>
              <a:off x="3939" y="1985"/>
              <a:ext cx="305" cy="79"/>
            </a:xfrm>
            <a:custGeom>
              <a:avLst/>
              <a:gdLst>
                <a:gd name="T0" fmla="*/ 304 w 305"/>
                <a:gd name="T1" fmla="*/ 0 h 79"/>
                <a:gd name="T2" fmla="*/ 302 w 305"/>
                <a:gd name="T3" fmla="*/ 0 h 79"/>
                <a:gd name="T4" fmla="*/ 0 w 305"/>
                <a:gd name="T5" fmla="*/ 69 h 79"/>
                <a:gd name="T6" fmla="*/ 0 w 305"/>
                <a:gd name="T7" fmla="*/ 79 h 79"/>
                <a:gd name="T8" fmla="*/ 300 w 305"/>
                <a:gd name="T9" fmla="*/ 9 h 79"/>
                <a:gd name="T10" fmla="*/ 304 w 305"/>
                <a:gd name="T11" fmla="*/ 4 h 79"/>
                <a:gd name="T12" fmla="*/ 304 w 305"/>
                <a:gd name="T13" fmla="*/ 0 h 79"/>
              </a:gdLst>
              <a:ahLst/>
              <a:cxnLst>
                <a:cxn ang="0">
                  <a:pos x="T0" y="T1"/>
                </a:cxn>
                <a:cxn ang="0">
                  <a:pos x="T2" y="T3"/>
                </a:cxn>
                <a:cxn ang="0">
                  <a:pos x="T4" y="T5"/>
                </a:cxn>
                <a:cxn ang="0">
                  <a:pos x="T6" y="T7"/>
                </a:cxn>
                <a:cxn ang="0">
                  <a:pos x="T8" y="T9"/>
                </a:cxn>
                <a:cxn ang="0">
                  <a:pos x="T10" y="T11"/>
                </a:cxn>
                <a:cxn ang="0">
                  <a:pos x="T12" y="T13"/>
                </a:cxn>
              </a:cxnLst>
              <a:rect l="0" t="0" r="r" b="b"/>
              <a:pathLst>
                <a:path w="305" h="79">
                  <a:moveTo>
                    <a:pt x="304" y="0"/>
                  </a:moveTo>
                  <a:lnTo>
                    <a:pt x="302" y="0"/>
                  </a:lnTo>
                  <a:lnTo>
                    <a:pt x="0" y="69"/>
                  </a:lnTo>
                  <a:lnTo>
                    <a:pt x="0" y="79"/>
                  </a:lnTo>
                  <a:lnTo>
                    <a:pt x="300" y="9"/>
                  </a:lnTo>
                  <a:lnTo>
                    <a:pt x="304" y="4"/>
                  </a:lnTo>
                  <a:lnTo>
                    <a:pt x="30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89" name="Freeform 88"/>
            <p:cNvSpPr>
              <a:spLocks/>
            </p:cNvSpPr>
            <p:nvPr/>
          </p:nvSpPr>
          <p:spPr bwMode="auto">
            <a:xfrm>
              <a:off x="4234" y="1990"/>
              <a:ext cx="20" cy="74"/>
            </a:xfrm>
            <a:custGeom>
              <a:avLst/>
              <a:gdLst>
                <a:gd name="T0" fmla="*/ 9 w 20"/>
                <a:gd name="T1" fmla="*/ 0 h 74"/>
                <a:gd name="T2" fmla="*/ 0 w 20"/>
                <a:gd name="T3" fmla="*/ 0 h 74"/>
                <a:gd name="T4" fmla="*/ 0 w 20"/>
                <a:gd name="T5" fmla="*/ 69 h 74"/>
                <a:gd name="T6" fmla="*/ 4 w 20"/>
                <a:gd name="T7" fmla="*/ 74 h 74"/>
                <a:gd name="T8" fmla="*/ 9 w 20"/>
                <a:gd name="T9" fmla="*/ 74 h 74"/>
                <a:gd name="T10" fmla="*/ 9 w 20"/>
                <a:gd name="T11" fmla="*/ 0 h 74"/>
              </a:gdLst>
              <a:ahLst/>
              <a:cxnLst>
                <a:cxn ang="0">
                  <a:pos x="T0" y="T1"/>
                </a:cxn>
                <a:cxn ang="0">
                  <a:pos x="T2" y="T3"/>
                </a:cxn>
                <a:cxn ang="0">
                  <a:pos x="T4" y="T5"/>
                </a:cxn>
                <a:cxn ang="0">
                  <a:pos x="T6" y="T7"/>
                </a:cxn>
                <a:cxn ang="0">
                  <a:pos x="T8" y="T9"/>
                </a:cxn>
                <a:cxn ang="0">
                  <a:pos x="T10" y="T11"/>
                </a:cxn>
              </a:cxnLst>
              <a:rect l="0" t="0" r="r" b="b"/>
              <a:pathLst>
                <a:path w="20" h="74">
                  <a:moveTo>
                    <a:pt x="9" y="0"/>
                  </a:moveTo>
                  <a:lnTo>
                    <a:pt x="0" y="0"/>
                  </a:lnTo>
                  <a:lnTo>
                    <a:pt x="0" y="69"/>
                  </a:lnTo>
                  <a:lnTo>
                    <a:pt x="4" y="74"/>
                  </a:lnTo>
                  <a:lnTo>
                    <a:pt x="9" y="74"/>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90" name="Freeform 89"/>
            <p:cNvSpPr>
              <a:spLocks/>
            </p:cNvSpPr>
            <p:nvPr/>
          </p:nvSpPr>
          <p:spPr bwMode="auto">
            <a:xfrm>
              <a:off x="2494" y="1990"/>
              <a:ext cx="300" cy="69"/>
            </a:xfrm>
            <a:custGeom>
              <a:avLst/>
              <a:gdLst>
                <a:gd name="T0" fmla="*/ 300 w 300"/>
                <a:gd name="T1" fmla="*/ 0 h 69"/>
                <a:gd name="T2" fmla="*/ 0 w 300"/>
                <a:gd name="T3" fmla="*/ 69 h 69"/>
                <a:gd name="T4" fmla="*/ 300 w 300"/>
                <a:gd name="T5" fmla="*/ 69 h 69"/>
                <a:gd name="T6" fmla="*/ 300 w 300"/>
                <a:gd name="T7" fmla="*/ 0 h 69"/>
              </a:gdLst>
              <a:ahLst/>
              <a:cxnLst>
                <a:cxn ang="0">
                  <a:pos x="T0" y="T1"/>
                </a:cxn>
                <a:cxn ang="0">
                  <a:pos x="T2" y="T3"/>
                </a:cxn>
                <a:cxn ang="0">
                  <a:pos x="T4" y="T5"/>
                </a:cxn>
                <a:cxn ang="0">
                  <a:pos x="T6" y="T7"/>
                </a:cxn>
              </a:cxnLst>
              <a:rect l="0" t="0" r="r" b="b"/>
              <a:pathLst>
                <a:path w="300" h="69">
                  <a:moveTo>
                    <a:pt x="300" y="0"/>
                  </a:moveTo>
                  <a:lnTo>
                    <a:pt x="0" y="69"/>
                  </a:lnTo>
                  <a:lnTo>
                    <a:pt x="300" y="69"/>
                  </a:lnTo>
                  <a:lnTo>
                    <a:pt x="300"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91" name="Freeform 90"/>
            <p:cNvSpPr>
              <a:spLocks/>
            </p:cNvSpPr>
            <p:nvPr/>
          </p:nvSpPr>
          <p:spPr bwMode="auto">
            <a:xfrm>
              <a:off x="2489" y="2054"/>
              <a:ext cx="305" cy="20"/>
            </a:xfrm>
            <a:custGeom>
              <a:avLst/>
              <a:gdLst>
                <a:gd name="T0" fmla="*/ 304 w 305"/>
                <a:gd name="T1" fmla="*/ 0 h 20"/>
                <a:gd name="T2" fmla="*/ 4 w 305"/>
                <a:gd name="T3" fmla="*/ 0 h 20"/>
                <a:gd name="T4" fmla="*/ 0 w 305"/>
                <a:gd name="T5" fmla="*/ 2 h 20"/>
                <a:gd name="T6" fmla="*/ 0 w 305"/>
                <a:gd name="T7" fmla="*/ 9 h 20"/>
                <a:gd name="T8" fmla="*/ 304 w 305"/>
                <a:gd name="T9" fmla="*/ 9 h 20"/>
                <a:gd name="T10" fmla="*/ 304 w 305"/>
                <a:gd name="T11" fmla="*/ 0 h 20"/>
              </a:gdLst>
              <a:ahLst/>
              <a:cxnLst>
                <a:cxn ang="0">
                  <a:pos x="T0" y="T1"/>
                </a:cxn>
                <a:cxn ang="0">
                  <a:pos x="T2" y="T3"/>
                </a:cxn>
                <a:cxn ang="0">
                  <a:pos x="T4" y="T5"/>
                </a:cxn>
                <a:cxn ang="0">
                  <a:pos x="T6" y="T7"/>
                </a:cxn>
                <a:cxn ang="0">
                  <a:pos x="T8" y="T9"/>
                </a:cxn>
                <a:cxn ang="0">
                  <a:pos x="T10" y="T11"/>
                </a:cxn>
              </a:cxnLst>
              <a:rect l="0" t="0" r="r" b="b"/>
              <a:pathLst>
                <a:path w="305" h="20">
                  <a:moveTo>
                    <a:pt x="304" y="0"/>
                  </a:moveTo>
                  <a:lnTo>
                    <a:pt x="4" y="0"/>
                  </a:lnTo>
                  <a:lnTo>
                    <a:pt x="0" y="2"/>
                  </a:lnTo>
                  <a:lnTo>
                    <a:pt x="0" y="9"/>
                  </a:lnTo>
                  <a:lnTo>
                    <a:pt x="304" y="9"/>
                  </a:lnTo>
                  <a:lnTo>
                    <a:pt x="30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92" name="Freeform 91"/>
            <p:cNvSpPr>
              <a:spLocks/>
            </p:cNvSpPr>
            <p:nvPr/>
          </p:nvSpPr>
          <p:spPr bwMode="auto">
            <a:xfrm>
              <a:off x="2494" y="1985"/>
              <a:ext cx="305" cy="79"/>
            </a:xfrm>
            <a:custGeom>
              <a:avLst/>
              <a:gdLst>
                <a:gd name="T0" fmla="*/ 304 w 305"/>
                <a:gd name="T1" fmla="*/ 0 h 79"/>
                <a:gd name="T2" fmla="*/ 302 w 305"/>
                <a:gd name="T3" fmla="*/ 0 h 79"/>
                <a:gd name="T4" fmla="*/ 0 w 305"/>
                <a:gd name="T5" fmla="*/ 69 h 79"/>
                <a:gd name="T6" fmla="*/ 0 w 305"/>
                <a:gd name="T7" fmla="*/ 79 h 79"/>
                <a:gd name="T8" fmla="*/ 300 w 305"/>
                <a:gd name="T9" fmla="*/ 9 h 79"/>
                <a:gd name="T10" fmla="*/ 304 w 305"/>
                <a:gd name="T11" fmla="*/ 4 h 79"/>
                <a:gd name="T12" fmla="*/ 304 w 305"/>
                <a:gd name="T13" fmla="*/ 0 h 79"/>
              </a:gdLst>
              <a:ahLst/>
              <a:cxnLst>
                <a:cxn ang="0">
                  <a:pos x="T0" y="T1"/>
                </a:cxn>
                <a:cxn ang="0">
                  <a:pos x="T2" y="T3"/>
                </a:cxn>
                <a:cxn ang="0">
                  <a:pos x="T4" y="T5"/>
                </a:cxn>
                <a:cxn ang="0">
                  <a:pos x="T6" y="T7"/>
                </a:cxn>
                <a:cxn ang="0">
                  <a:pos x="T8" y="T9"/>
                </a:cxn>
                <a:cxn ang="0">
                  <a:pos x="T10" y="T11"/>
                </a:cxn>
                <a:cxn ang="0">
                  <a:pos x="T12" y="T13"/>
                </a:cxn>
              </a:cxnLst>
              <a:rect l="0" t="0" r="r" b="b"/>
              <a:pathLst>
                <a:path w="305" h="79">
                  <a:moveTo>
                    <a:pt x="304" y="0"/>
                  </a:moveTo>
                  <a:lnTo>
                    <a:pt x="302" y="0"/>
                  </a:lnTo>
                  <a:lnTo>
                    <a:pt x="0" y="69"/>
                  </a:lnTo>
                  <a:lnTo>
                    <a:pt x="0" y="79"/>
                  </a:lnTo>
                  <a:lnTo>
                    <a:pt x="300" y="9"/>
                  </a:lnTo>
                  <a:lnTo>
                    <a:pt x="304" y="4"/>
                  </a:lnTo>
                  <a:lnTo>
                    <a:pt x="30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93" name="Freeform 92"/>
            <p:cNvSpPr>
              <a:spLocks/>
            </p:cNvSpPr>
            <p:nvPr/>
          </p:nvSpPr>
          <p:spPr bwMode="auto">
            <a:xfrm>
              <a:off x="2789" y="1990"/>
              <a:ext cx="20" cy="74"/>
            </a:xfrm>
            <a:custGeom>
              <a:avLst/>
              <a:gdLst>
                <a:gd name="T0" fmla="*/ 9 w 20"/>
                <a:gd name="T1" fmla="*/ 0 h 74"/>
                <a:gd name="T2" fmla="*/ 0 w 20"/>
                <a:gd name="T3" fmla="*/ 0 h 74"/>
                <a:gd name="T4" fmla="*/ 0 w 20"/>
                <a:gd name="T5" fmla="*/ 69 h 74"/>
                <a:gd name="T6" fmla="*/ 4 w 20"/>
                <a:gd name="T7" fmla="*/ 74 h 74"/>
                <a:gd name="T8" fmla="*/ 9 w 20"/>
                <a:gd name="T9" fmla="*/ 74 h 74"/>
                <a:gd name="T10" fmla="*/ 9 w 20"/>
                <a:gd name="T11" fmla="*/ 0 h 74"/>
              </a:gdLst>
              <a:ahLst/>
              <a:cxnLst>
                <a:cxn ang="0">
                  <a:pos x="T0" y="T1"/>
                </a:cxn>
                <a:cxn ang="0">
                  <a:pos x="T2" y="T3"/>
                </a:cxn>
                <a:cxn ang="0">
                  <a:pos x="T4" y="T5"/>
                </a:cxn>
                <a:cxn ang="0">
                  <a:pos x="T6" y="T7"/>
                </a:cxn>
                <a:cxn ang="0">
                  <a:pos x="T8" y="T9"/>
                </a:cxn>
                <a:cxn ang="0">
                  <a:pos x="T10" y="T11"/>
                </a:cxn>
              </a:cxnLst>
              <a:rect l="0" t="0" r="r" b="b"/>
              <a:pathLst>
                <a:path w="20" h="74">
                  <a:moveTo>
                    <a:pt x="9" y="0"/>
                  </a:moveTo>
                  <a:lnTo>
                    <a:pt x="0" y="0"/>
                  </a:lnTo>
                  <a:lnTo>
                    <a:pt x="0" y="69"/>
                  </a:lnTo>
                  <a:lnTo>
                    <a:pt x="4" y="74"/>
                  </a:lnTo>
                  <a:lnTo>
                    <a:pt x="9" y="74"/>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94" name="Freeform 93"/>
            <p:cNvSpPr>
              <a:spLocks/>
            </p:cNvSpPr>
            <p:nvPr/>
          </p:nvSpPr>
          <p:spPr bwMode="auto">
            <a:xfrm>
              <a:off x="1556" y="1990"/>
              <a:ext cx="297" cy="69"/>
            </a:xfrm>
            <a:custGeom>
              <a:avLst/>
              <a:gdLst>
                <a:gd name="T0" fmla="*/ 297 w 297"/>
                <a:gd name="T1" fmla="*/ 0 h 69"/>
                <a:gd name="T2" fmla="*/ 0 w 297"/>
                <a:gd name="T3" fmla="*/ 69 h 69"/>
                <a:gd name="T4" fmla="*/ 297 w 297"/>
                <a:gd name="T5" fmla="*/ 69 h 69"/>
                <a:gd name="T6" fmla="*/ 297 w 297"/>
                <a:gd name="T7" fmla="*/ 0 h 69"/>
              </a:gdLst>
              <a:ahLst/>
              <a:cxnLst>
                <a:cxn ang="0">
                  <a:pos x="T0" y="T1"/>
                </a:cxn>
                <a:cxn ang="0">
                  <a:pos x="T2" y="T3"/>
                </a:cxn>
                <a:cxn ang="0">
                  <a:pos x="T4" y="T5"/>
                </a:cxn>
                <a:cxn ang="0">
                  <a:pos x="T6" y="T7"/>
                </a:cxn>
              </a:cxnLst>
              <a:rect l="0" t="0" r="r" b="b"/>
              <a:pathLst>
                <a:path w="297" h="69">
                  <a:moveTo>
                    <a:pt x="297" y="0"/>
                  </a:moveTo>
                  <a:lnTo>
                    <a:pt x="0" y="69"/>
                  </a:lnTo>
                  <a:lnTo>
                    <a:pt x="297" y="69"/>
                  </a:lnTo>
                  <a:lnTo>
                    <a:pt x="29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95" name="Freeform 94"/>
            <p:cNvSpPr>
              <a:spLocks/>
            </p:cNvSpPr>
            <p:nvPr/>
          </p:nvSpPr>
          <p:spPr bwMode="auto">
            <a:xfrm>
              <a:off x="1551" y="2054"/>
              <a:ext cx="302" cy="20"/>
            </a:xfrm>
            <a:custGeom>
              <a:avLst/>
              <a:gdLst>
                <a:gd name="T0" fmla="*/ 302 w 302"/>
                <a:gd name="T1" fmla="*/ 0 h 20"/>
                <a:gd name="T2" fmla="*/ 4 w 302"/>
                <a:gd name="T3" fmla="*/ 0 h 20"/>
                <a:gd name="T4" fmla="*/ 0 w 302"/>
                <a:gd name="T5" fmla="*/ 2 h 20"/>
                <a:gd name="T6" fmla="*/ 0 w 302"/>
                <a:gd name="T7" fmla="*/ 9 h 20"/>
                <a:gd name="T8" fmla="*/ 302 w 302"/>
                <a:gd name="T9" fmla="*/ 9 h 20"/>
                <a:gd name="T10" fmla="*/ 302 w 302"/>
                <a:gd name="T11" fmla="*/ 0 h 20"/>
              </a:gdLst>
              <a:ahLst/>
              <a:cxnLst>
                <a:cxn ang="0">
                  <a:pos x="T0" y="T1"/>
                </a:cxn>
                <a:cxn ang="0">
                  <a:pos x="T2" y="T3"/>
                </a:cxn>
                <a:cxn ang="0">
                  <a:pos x="T4" y="T5"/>
                </a:cxn>
                <a:cxn ang="0">
                  <a:pos x="T6" y="T7"/>
                </a:cxn>
                <a:cxn ang="0">
                  <a:pos x="T8" y="T9"/>
                </a:cxn>
                <a:cxn ang="0">
                  <a:pos x="T10" y="T11"/>
                </a:cxn>
              </a:cxnLst>
              <a:rect l="0" t="0" r="r" b="b"/>
              <a:pathLst>
                <a:path w="302" h="20">
                  <a:moveTo>
                    <a:pt x="302" y="0"/>
                  </a:moveTo>
                  <a:lnTo>
                    <a:pt x="4" y="0"/>
                  </a:lnTo>
                  <a:lnTo>
                    <a:pt x="0" y="2"/>
                  </a:lnTo>
                  <a:lnTo>
                    <a:pt x="0" y="9"/>
                  </a:lnTo>
                  <a:lnTo>
                    <a:pt x="302" y="9"/>
                  </a:lnTo>
                  <a:lnTo>
                    <a:pt x="302"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96" name="Freeform 95"/>
            <p:cNvSpPr>
              <a:spLocks/>
            </p:cNvSpPr>
            <p:nvPr/>
          </p:nvSpPr>
          <p:spPr bwMode="auto">
            <a:xfrm>
              <a:off x="1556" y="1985"/>
              <a:ext cx="302" cy="79"/>
            </a:xfrm>
            <a:custGeom>
              <a:avLst/>
              <a:gdLst>
                <a:gd name="T0" fmla="*/ 302 w 302"/>
                <a:gd name="T1" fmla="*/ 0 h 79"/>
                <a:gd name="T2" fmla="*/ 300 w 302"/>
                <a:gd name="T3" fmla="*/ 0 h 79"/>
                <a:gd name="T4" fmla="*/ 0 w 302"/>
                <a:gd name="T5" fmla="*/ 69 h 79"/>
                <a:gd name="T6" fmla="*/ 0 w 302"/>
                <a:gd name="T7" fmla="*/ 79 h 79"/>
                <a:gd name="T8" fmla="*/ 297 w 302"/>
                <a:gd name="T9" fmla="*/ 9 h 79"/>
                <a:gd name="T10" fmla="*/ 302 w 302"/>
                <a:gd name="T11" fmla="*/ 4 h 79"/>
                <a:gd name="T12" fmla="*/ 302 w 302"/>
                <a:gd name="T13" fmla="*/ 0 h 79"/>
              </a:gdLst>
              <a:ahLst/>
              <a:cxnLst>
                <a:cxn ang="0">
                  <a:pos x="T0" y="T1"/>
                </a:cxn>
                <a:cxn ang="0">
                  <a:pos x="T2" y="T3"/>
                </a:cxn>
                <a:cxn ang="0">
                  <a:pos x="T4" y="T5"/>
                </a:cxn>
                <a:cxn ang="0">
                  <a:pos x="T6" y="T7"/>
                </a:cxn>
                <a:cxn ang="0">
                  <a:pos x="T8" y="T9"/>
                </a:cxn>
                <a:cxn ang="0">
                  <a:pos x="T10" y="T11"/>
                </a:cxn>
                <a:cxn ang="0">
                  <a:pos x="T12" y="T13"/>
                </a:cxn>
              </a:cxnLst>
              <a:rect l="0" t="0" r="r" b="b"/>
              <a:pathLst>
                <a:path w="302" h="79">
                  <a:moveTo>
                    <a:pt x="302" y="0"/>
                  </a:moveTo>
                  <a:lnTo>
                    <a:pt x="300" y="0"/>
                  </a:lnTo>
                  <a:lnTo>
                    <a:pt x="0" y="69"/>
                  </a:lnTo>
                  <a:lnTo>
                    <a:pt x="0" y="79"/>
                  </a:lnTo>
                  <a:lnTo>
                    <a:pt x="297" y="9"/>
                  </a:lnTo>
                  <a:lnTo>
                    <a:pt x="302" y="4"/>
                  </a:lnTo>
                  <a:lnTo>
                    <a:pt x="302"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97" name="Freeform 96"/>
            <p:cNvSpPr>
              <a:spLocks/>
            </p:cNvSpPr>
            <p:nvPr/>
          </p:nvSpPr>
          <p:spPr bwMode="auto">
            <a:xfrm>
              <a:off x="1848" y="1990"/>
              <a:ext cx="20" cy="74"/>
            </a:xfrm>
            <a:custGeom>
              <a:avLst/>
              <a:gdLst>
                <a:gd name="T0" fmla="*/ 9 w 20"/>
                <a:gd name="T1" fmla="*/ 0 h 74"/>
                <a:gd name="T2" fmla="*/ 0 w 20"/>
                <a:gd name="T3" fmla="*/ 0 h 74"/>
                <a:gd name="T4" fmla="*/ 0 w 20"/>
                <a:gd name="T5" fmla="*/ 69 h 74"/>
                <a:gd name="T6" fmla="*/ 4 w 20"/>
                <a:gd name="T7" fmla="*/ 74 h 74"/>
                <a:gd name="T8" fmla="*/ 9 w 20"/>
                <a:gd name="T9" fmla="*/ 74 h 74"/>
                <a:gd name="T10" fmla="*/ 9 w 20"/>
                <a:gd name="T11" fmla="*/ 0 h 74"/>
              </a:gdLst>
              <a:ahLst/>
              <a:cxnLst>
                <a:cxn ang="0">
                  <a:pos x="T0" y="T1"/>
                </a:cxn>
                <a:cxn ang="0">
                  <a:pos x="T2" y="T3"/>
                </a:cxn>
                <a:cxn ang="0">
                  <a:pos x="T4" y="T5"/>
                </a:cxn>
                <a:cxn ang="0">
                  <a:pos x="T6" y="T7"/>
                </a:cxn>
                <a:cxn ang="0">
                  <a:pos x="T8" y="T9"/>
                </a:cxn>
                <a:cxn ang="0">
                  <a:pos x="T10" y="T11"/>
                </a:cxn>
              </a:cxnLst>
              <a:rect l="0" t="0" r="r" b="b"/>
              <a:pathLst>
                <a:path w="20" h="74">
                  <a:moveTo>
                    <a:pt x="9" y="0"/>
                  </a:moveTo>
                  <a:lnTo>
                    <a:pt x="0" y="0"/>
                  </a:lnTo>
                  <a:lnTo>
                    <a:pt x="0" y="69"/>
                  </a:lnTo>
                  <a:lnTo>
                    <a:pt x="4" y="74"/>
                  </a:lnTo>
                  <a:lnTo>
                    <a:pt x="9" y="74"/>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98" name="Freeform 97"/>
            <p:cNvSpPr>
              <a:spLocks/>
            </p:cNvSpPr>
            <p:nvPr/>
          </p:nvSpPr>
          <p:spPr bwMode="auto">
            <a:xfrm>
              <a:off x="3637" y="1990"/>
              <a:ext cx="302" cy="69"/>
            </a:xfrm>
            <a:custGeom>
              <a:avLst/>
              <a:gdLst>
                <a:gd name="T0" fmla="*/ 0 w 302"/>
                <a:gd name="T1" fmla="*/ 0 h 69"/>
                <a:gd name="T2" fmla="*/ 0 w 302"/>
                <a:gd name="T3" fmla="*/ 69 h 69"/>
                <a:gd name="T4" fmla="*/ 302 w 302"/>
                <a:gd name="T5" fmla="*/ 69 h 69"/>
                <a:gd name="T6" fmla="*/ 0 w 302"/>
                <a:gd name="T7" fmla="*/ 0 h 69"/>
              </a:gdLst>
              <a:ahLst/>
              <a:cxnLst>
                <a:cxn ang="0">
                  <a:pos x="T0" y="T1"/>
                </a:cxn>
                <a:cxn ang="0">
                  <a:pos x="T2" y="T3"/>
                </a:cxn>
                <a:cxn ang="0">
                  <a:pos x="T4" y="T5"/>
                </a:cxn>
                <a:cxn ang="0">
                  <a:pos x="T6" y="T7"/>
                </a:cxn>
              </a:cxnLst>
              <a:rect l="0" t="0" r="r" b="b"/>
              <a:pathLst>
                <a:path w="302" h="69">
                  <a:moveTo>
                    <a:pt x="0" y="0"/>
                  </a:moveTo>
                  <a:lnTo>
                    <a:pt x="0" y="69"/>
                  </a:lnTo>
                  <a:lnTo>
                    <a:pt x="302" y="69"/>
                  </a:lnTo>
                  <a:lnTo>
                    <a:pt x="0"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99" name="Freeform 98"/>
            <p:cNvSpPr>
              <a:spLocks/>
            </p:cNvSpPr>
            <p:nvPr/>
          </p:nvSpPr>
          <p:spPr bwMode="auto">
            <a:xfrm>
              <a:off x="3632" y="1985"/>
              <a:ext cx="307" cy="79"/>
            </a:xfrm>
            <a:custGeom>
              <a:avLst/>
              <a:gdLst>
                <a:gd name="T0" fmla="*/ 0 w 307"/>
                <a:gd name="T1" fmla="*/ 0 h 79"/>
                <a:gd name="T2" fmla="*/ 0 w 307"/>
                <a:gd name="T3" fmla="*/ 4 h 79"/>
                <a:gd name="T4" fmla="*/ 4 w 307"/>
                <a:gd name="T5" fmla="*/ 9 h 79"/>
                <a:gd name="T6" fmla="*/ 307 w 307"/>
                <a:gd name="T7" fmla="*/ 79 h 79"/>
                <a:gd name="T8" fmla="*/ 307 w 307"/>
                <a:gd name="T9" fmla="*/ 69 h 79"/>
                <a:gd name="T10" fmla="*/ 0 w 307"/>
                <a:gd name="T11" fmla="*/ 0 h 79"/>
              </a:gdLst>
              <a:ahLst/>
              <a:cxnLst>
                <a:cxn ang="0">
                  <a:pos x="T0" y="T1"/>
                </a:cxn>
                <a:cxn ang="0">
                  <a:pos x="T2" y="T3"/>
                </a:cxn>
                <a:cxn ang="0">
                  <a:pos x="T4" y="T5"/>
                </a:cxn>
                <a:cxn ang="0">
                  <a:pos x="T6" y="T7"/>
                </a:cxn>
                <a:cxn ang="0">
                  <a:pos x="T8" y="T9"/>
                </a:cxn>
                <a:cxn ang="0">
                  <a:pos x="T10" y="T11"/>
                </a:cxn>
              </a:cxnLst>
              <a:rect l="0" t="0" r="r" b="b"/>
              <a:pathLst>
                <a:path w="307" h="79">
                  <a:moveTo>
                    <a:pt x="0" y="0"/>
                  </a:moveTo>
                  <a:lnTo>
                    <a:pt x="0" y="4"/>
                  </a:lnTo>
                  <a:lnTo>
                    <a:pt x="4" y="9"/>
                  </a:lnTo>
                  <a:lnTo>
                    <a:pt x="307" y="79"/>
                  </a:lnTo>
                  <a:lnTo>
                    <a:pt x="307" y="69"/>
                  </a:lnTo>
                  <a:lnTo>
                    <a:pt x="0"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00" name="Freeform 99"/>
            <p:cNvSpPr>
              <a:spLocks/>
            </p:cNvSpPr>
            <p:nvPr/>
          </p:nvSpPr>
          <p:spPr bwMode="auto">
            <a:xfrm>
              <a:off x="3632" y="1990"/>
              <a:ext cx="20" cy="74"/>
            </a:xfrm>
            <a:custGeom>
              <a:avLst/>
              <a:gdLst>
                <a:gd name="T0" fmla="*/ 9 w 20"/>
                <a:gd name="T1" fmla="*/ 0 h 74"/>
                <a:gd name="T2" fmla="*/ 0 w 20"/>
                <a:gd name="T3" fmla="*/ 0 h 74"/>
                <a:gd name="T4" fmla="*/ 0 w 20"/>
                <a:gd name="T5" fmla="*/ 74 h 74"/>
                <a:gd name="T6" fmla="*/ 4 w 20"/>
                <a:gd name="T7" fmla="*/ 74 h 74"/>
                <a:gd name="T8" fmla="*/ 9 w 20"/>
                <a:gd name="T9" fmla="*/ 69 h 74"/>
                <a:gd name="T10" fmla="*/ 9 w 20"/>
                <a:gd name="T11" fmla="*/ 0 h 74"/>
              </a:gdLst>
              <a:ahLst/>
              <a:cxnLst>
                <a:cxn ang="0">
                  <a:pos x="T0" y="T1"/>
                </a:cxn>
                <a:cxn ang="0">
                  <a:pos x="T2" y="T3"/>
                </a:cxn>
                <a:cxn ang="0">
                  <a:pos x="T4" y="T5"/>
                </a:cxn>
                <a:cxn ang="0">
                  <a:pos x="T6" y="T7"/>
                </a:cxn>
                <a:cxn ang="0">
                  <a:pos x="T8" y="T9"/>
                </a:cxn>
                <a:cxn ang="0">
                  <a:pos x="T10" y="T11"/>
                </a:cxn>
              </a:cxnLst>
              <a:rect l="0" t="0" r="r" b="b"/>
              <a:pathLst>
                <a:path w="20" h="74">
                  <a:moveTo>
                    <a:pt x="9" y="0"/>
                  </a:moveTo>
                  <a:lnTo>
                    <a:pt x="0" y="0"/>
                  </a:lnTo>
                  <a:lnTo>
                    <a:pt x="0" y="74"/>
                  </a:lnTo>
                  <a:lnTo>
                    <a:pt x="4" y="74"/>
                  </a:lnTo>
                  <a:lnTo>
                    <a:pt x="9" y="69"/>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01" name="Freeform 100"/>
            <p:cNvSpPr>
              <a:spLocks/>
            </p:cNvSpPr>
            <p:nvPr/>
          </p:nvSpPr>
          <p:spPr bwMode="auto">
            <a:xfrm>
              <a:off x="2192" y="1990"/>
              <a:ext cx="302" cy="69"/>
            </a:xfrm>
            <a:custGeom>
              <a:avLst/>
              <a:gdLst>
                <a:gd name="T0" fmla="*/ 0 w 302"/>
                <a:gd name="T1" fmla="*/ 0 h 69"/>
                <a:gd name="T2" fmla="*/ 0 w 302"/>
                <a:gd name="T3" fmla="*/ 69 h 69"/>
                <a:gd name="T4" fmla="*/ 302 w 302"/>
                <a:gd name="T5" fmla="*/ 69 h 69"/>
                <a:gd name="T6" fmla="*/ 0 w 302"/>
                <a:gd name="T7" fmla="*/ 0 h 69"/>
              </a:gdLst>
              <a:ahLst/>
              <a:cxnLst>
                <a:cxn ang="0">
                  <a:pos x="T0" y="T1"/>
                </a:cxn>
                <a:cxn ang="0">
                  <a:pos x="T2" y="T3"/>
                </a:cxn>
                <a:cxn ang="0">
                  <a:pos x="T4" y="T5"/>
                </a:cxn>
                <a:cxn ang="0">
                  <a:pos x="T6" y="T7"/>
                </a:cxn>
              </a:cxnLst>
              <a:rect l="0" t="0" r="r" b="b"/>
              <a:pathLst>
                <a:path w="302" h="69">
                  <a:moveTo>
                    <a:pt x="0" y="0"/>
                  </a:moveTo>
                  <a:lnTo>
                    <a:pt x="0" y="69"/>
                  </a:lnTo>
                  <a:lnTo>
                    <a:pt x="302" y="69"/>
                  </a:lnTo>
                  <a:lnTo>
                    <a:pt x="0"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02" name="Freeform 101"/>
            <p:cNvSpPr>
              <a:spLocks/>
            </p:cNvSpPr>
            <p:nvPr/>
          </p:nvSpPr>
          <p:spPr bwMode="auto">
            <a:xfrm>
              <a:off x="2187" y="1985"/>
              <a:ext cx="307" cy="79"/>
            </a:xfrm>
            <a:custGeom>
              <a:avLst/>
              <a:gdLst>
                <a:gd name="T0" fmla="*/ 0 w 307"/>
                <a:gd name="T1" fmla="*/ 0 h 79"/>
                <a:gd name="T2" fmla="*/ 0 w 307"/>
                <a:gd name="T3" fmla="*/ 4 h 79"/>
                <a:gd name="T4" fmla="*/ 4 w 307"/>
                <a:gd name="T5" fmla="*/ 9 h 79"/>
                <a:gd name="T6" fmla="*/ 307 w 307"/>
                <a:gd name="T7" fmla="*/ 79 h 79"/>
                <a:gd name="T8" fmla="*/ 307 w 307"/>
                <a:gd name="T9" fmla="*/ 69 h 79"/>
                <a:gd name="T10" fmla="*/ 0 w 307"/>
                <a:gd name="T11" fmla="*/ 0 h 79"/>
              </a:gdLst>
              <a:ahLst/>
              <a:cxnLst>
                <a:cxn ang="0">
                  <a:pos x="T0" y="T1"/>
                </a:cxn>
                <a:cxn ang="0">
                  <a:pos x="T2" y="T3"/>
                </a:cxn>
                <a:cxn ang="0">
                  <a:pos x="T4" y="T5"/>
                </a:cxn>
                <a:cxn ang="0">
                  <a:pos x="T6" y="T7"/>
                </a:cxn>
                <a:cxn ang="0">
                  <a:pos x="T8" y="T9"/>
                </a:cxn>
                <a:cxn ang="0">
                  <a:pos x="T10" y="T11"/>
                </a:cxn>
              </a:cxnLst>
              <a:rect l="0" t="0" r="r" b="b"/>
              <a:pathLst>
                <a:path w="307" h="79">
                  <a:moveTo>
                    <a:pt x="0" y="0"/>
                  </a:moveTo>
                  <a:lnTo>
                    <a:pt x="0" y="4"/>
                  </a:lnTo>
                  <a:lnTo>
                    <a:pt x="4" y="9"/>
                  </a:lnTo>
                  <a:lnTo>
                    <a:pt x="307" y="79"/>
                  </a:lnTo>
                  <a:lnTo>
                    <a:pt x="307" y="69"/>
                  </a:lnTo>
                  <a:lnTo>
                    <a:pt x="0"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03" name="Freeform 102"/>
            <p:cNvSpPr>
              <a:spLocks/>
            </p:cNvSpPr>
            <p:nvPr/>
          </p:nvSpPr>
          <p:spPr bwMode="auto">
            <a:xfrm>
              <a:off x="2187" y="1990"/>
              <a:ext cx="20" cy="74"/>
            </a:xfrm>
            <a:custGeom>
              <a:avLst/>
              <a:gdLst>
                <a:gd name="T0" fmla="*/ 9 w 20"/>
                <a:gd name="T1" fmla="*/ 0 h 74"/>
                <a:gd name="T2" fmla="*/ 0 w 20"/>
                <a:gd name="T3" fmla="*/ 0 h 74"/>
                <a:gd name="T4" fmla="*/ 0 w 20"/>
                <a:gd name="T5" fmla="*/ 74 h 74"/>
                <a:gd name="T6" fmla="*/ 4 w 20"/>
                <a:gd name="T7" fmla="*/ 74 h 74"/>
                <a:gd name="T8" fmla="*/ 9 w 20"/>
                <a:gd name="T9" fmla="*/ 69 h 74"/>
                <a:gd name="T10" fmla="*/ 9 w 20"/>
                <a:gd name="T11" fmla="*/ 0 h 74"/>
              </a:gdLst>
              <a:ahLst/>
              <a:cxnLst>
                <a:cxn ang="0">
                  <a:pos x="T0" y="T1"/>
                </a:cxn>
                <a:cxn ang="0">
                  <a:pos x="T2" y="T3"/>
                </a:cxn>
                <a:cxn ang="0">
                  <a:pos x="T4" y="T5"/>
                </a:cxn>
                <a:cxn ang="0">
                  <a:pos x="T6" y="T7"/>
                </a:cxn>
                <a:cxn ang="0">
                  <a:pos x="T8" y="T9"/>
                </a:cxn>
                <a:cxn ang="0">
                  <a:pos x="T10" y="T11"/>
                </a:cxn>
              </a:cxnLst>
              <a:rect l="0" t="0" r="r" b="b"/>
              <a:pathLst>
                <a:path w="20" h="74">
                  <a:moveTo>
                    <a:pt x="9" y="0"/>
                  </a:moveTo>
                  <a:lnTo>
                    <a:pt x="0" y="0"/>
                  </a:lnTo>
                  <a:lnTo>
                    <a:pt x="0" y="74"/>
                  </a:lnTo>
                  <a:lnTo>
                    <a:pt x="4" y="74"/>
                  </a:lnTo>
                  <a:lnTo>
                    <a:pt x="9" y="69"/>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sp>
        <p:nvSpPr>
          <p:cNvPr id="104" name="TextBox 103"/>
          <p:cNvSpPr txBox="1"/>
          <p:nvPr/>
        </p:nvSpPr>
        <p:spPr>
          <a:xfrm>
            <a:off x="2383084" y="2888095"/>
            <a:ext cx="4907413" cy="369332"/>
          </a:xfrm>
          <a:prstGeom prst="rect">
            <a:avLst/>
          </a:prstGeom>
          <a:noFill/>
        </p:spPr>
        <p:txBody>
          <a:bodyPr wrap="square" rtlCol="0">
            <a:spAutoFit/>
          </a:bodyPr>
          <a:lstStyle/>
          <a:p>
            <a:r>
              <a:rPr lang="en-AU" dirty="0" smtClean="0"/>
              <a:t>Day 3        Day 2                     Day 1</a:t>
            </a:r>
            <a:endParaRPr lang="en-AU" dirty="0"/>
          </a:p>
        </p:txBody>
      </p:sp>
      <p:sp>
        <p:nvSpPr>
          <p:cNvPr id="105" name="Rectangle 104"/>
          <p:cNvSpPr/>
          <p:nvPr/>
        </p:nvSpPr>
        <p:spPr>
          <a:xfrm>
            <a:off x="610554" y="3257427"/>
            <a:ext cx="6841766" cy="1754326"/>
          </a:xfrm>
          <a:prstGeom prst="rect">
            <a:avLst/>
          </a:prstGeom>
        </p:spPr>
        <p:txBody>
          <a:bodyPr wrap="square">
            <a:spAutoFit/>
          </a:bodyPr>
          <a:lstStyle/>
          <a:p>
            <a:r>
              <a:rPr lang="en-AU" dirty="0"/>
              <a:t>When the centre line profiles are set out at 1m above ground level, we can measure</a:t>
            </a:r>
          </a:p>
          <a:p>
            <a:r>
              <a:rPr lang="en-AU" dirty="0"/>
              <a:t>the height of the high side profile to tell us:</a:t>
            </a:r>
          </a:p>
          <a:p>
            <a:r>
              <a:rPr lang="en-US" dirty="0"/>
              <a:t>✔</a:t>
            </a:r>
            <a:r>
              <a:rPr lang="en-AU" dirty="0"/>
              <a:t>   how steep the slope is,</a:t>
            </a:r>
          </a:p>
          <a:p>
            <a:r>
              <a:rPr lang="en-US" dirty="0"/>
              <a:t>✔</a:t>
            </a:r>
            <a:r>
              <a:rPr lang="en-AU" dirty="0"/>
              <a:t>   the depth of the cut, and</a:t>
            </a:r>
          </a:p>
          <a:p>
            <a:r>
              <a:rPr lang="en-US" dirty="0"/>
              <a:t>✔</a:t>
            </a:r>
            <a:r>
              <a:rPr lang="en-AU" dirty="0"/>
              <a:t>   the volume of the levelling works and back-sloping.</a:t>
            </a:r>
          </a:p>
        </p:txBody>
      </p:sp>
      <p:pic>
        <p:nvPicPr>
          <p:cNvPr id="106" name="Picture 105"/>
          <p:cNvPicPr/>
          <p:nvPr/>
        </p:nvPicPr>
        <p:blipFill>
          <a:blip r:embed="rId3">
            <a:extLst>
              <a:ext uri="{28A0092B-C50C-407E-A947-70E740481C1C}">
                <a14:useLocalDpi xmlns:a14="http://schemas.microsoft.com/office/drawing/2010/main" val="0"/>
              </a:ext>
            </a:extLst>
          </a:blip>
          <a:srcRect/>
          <a:stretch>
            <a:fillRect/>
          </a:stretch>
        </p:blipFill>
        <p:spPr bwMode="auto">
          <a:xfrm>
            <a:off x="2107010" y="5004113"/>
            <a:ext cx="6025626" cy="1800200"/>
          </a:xfrm>
          <a:prstGeom prst="rect">
            <a:avLst/>
          </a:prstGeom>
          <a:noFill/>
          <a:ln>
            <a:noFill/>
          </a:ln>
        </p:spPr>
      </p:pic>
    </p:spTree>
    <p:extLst>
      <p:ext uri="{BB962C8B-B14F-4D97-AF65-F5344CB8AC3E}">
        <p14:creationId xmlns:p14="http://schemas.microsoft.com/office/powerpoint/2010/main" val="254362984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115616" y="476672"/>
            <a:ext cx="7272808" cy="5632311"/>
          </a:xfrm>
          <a:prstGeom prst="rect">
            <a:avLst/>
          </a:prstGeom>
        </p:spPr>
        <p:txBody>
          <a:bodyPr wrap="square">
            <a:spAutoFit/>
          </a:bodyPr>
          <a:lstStyle/>
          <a:p>
            <a:r>
              <a:rPr lang="en-AU" dirty="0"/>
              <a:t>The design process as such deals with the following main steps:</a:t>
            </a:r>
          </a:p>
          <a:p>
            <a:r>
              <a:rPr lang="en-AU" dirty="0"/>
              <a:t>• Establish road function</a:t>
            </a:r>
            <a:r>
              <a:rPr lang="en-AU" dirty="0" smtClean="0"/>
              <a:t>.</a:t>
            </a:r>
          </a:p>
          <a:p>
            <a:endParaRPr lang="en-AU" dirty="0"/>
          </a:p>
          <a:p>
            <a:r>
              <a:rPr lang="en-AU" dirty="0"/>
              <a:t>• Assess the design traffic and its characteristics</a:t>
            </a:r>
            <a:r>
              <a:rPr lang="en-AU" dirty="0" smtClean="0"/>
              <a:t>.</a:t>
            </a:r>
          </a:p>
          <a:p>
            <a:endParaRPr lang="en-AU" dirty="0"/>
          </a:p>
          <a:p>
            <a:r>
              <a:rPr lang="en-AU" dirty="0"/>
              <a:t>• Assess other factors which should affect the design (terrain, type of </a:t>
            </a:r>
            <a:r>
              <a:rPr lang="en-AU" dirty="0" smtClean="0"/>
              <a:t>sub-grade, sub-grade </a:t>
            </a:r>
            <a:r>
              <a:rPr lang="en-AU" dirty="0"/>
              <a:t>strength, availability and cost of construction materials, etc</a:t>
            </a:r>
            <a:r>
              <a:rPr lang="en-AU" dirty="0" smtClean="0"/>
              <a:t>.).</a:t>
            </a:r>
          </a:p>
          <a:p>
            <a:endParaRPr lang="en-AU" dirty="0"/>
          </a:p>
          <a:p>
            <a:r>
              <a:rPr lang="en-AU" dirty="0"/>
              <a:t>• Select geometric design standards (road cross-section, design speed and </a:t>
            </a:r>
            <a:r>
              <a:rPr lang="en-AU" dirty="0" smtClean="0"/>
              <a:t>speed related </a:t>
            </a:r>
            <a:r>
              <a:rPr lang="en-AU" dirty="0"/>
              <a:t>standards</a:t>
            </a:r>
            <a:r>
              <a:rPr lang="en-AU" dirty="0" smtClean="0"/>
              <a:t>).</a:t>
            </a:r>
          </a:p>
          <a:p>
            <a:endParaRPr lang="en-AU" dirty="0"/>
          </a:p>
          <a:p>
            <a:r>
              <a:rPr lang="en-AU" dirty="0"/>
              <a:t>• Select appropriate pavement design (total pavement thickness, thickness </a:t>
            </a:r>
            <a:r>
              <a:rPr lang="en-AU" dirty="0" smtClean="0"/>
              <a:t>and type </a:t>
            </a:r>
            <a:r>
              <a:rPr lang="en-AU" dirty="0"/>
              <a:t>of materials for each component layer</a:t>
            </a:r>
            <a:r>
              <a:rPr lang="en-AU" dirty="0" smtClean="0"/>
              <a:t>).</a:t>
            </a:r>
          </a:p>
          <a:p>
            <a:endParaRPr lang="en-AU" dirty="0"/>
          </a:p>
          <a:p>
            <a:r>
              <a:rPr lang="en-AU" dirty="0"/>
              <a:t>• Assess the need for road structures (bridges, culverts, retaining walls, </a:t>
            </a:r>
            <a:r>
              <a:rPr lang="en-AU" dirty="0" err="1"/>
              <a:t>etc</a:t>
            </a:r>
            <a:r>
              <a:rPr lang="en-AU" dirty="0" smtClean="0"/>
              <a:t>)</a:t>
            </a:r>
          </a:p>
          <a:p>
            <a:endParaRPr lang="en-AU" dirty="0"/>
          </a:p>
          <a:p>
            <a:r>
              <a:rPr lang="en-AU" dirty="0"/>
              <a:t>• Assess the availability of labour in the vicinity of the road work sites</a:t>
            </a:r>
            <a:r>
              <a:rPr lang="en-AU" dirty="0" smtClean="0"/>
              <a:t>.</a:t>
            </a:r>
          </a:p>
          <a:p>
            <a:endParaRPr lang="en-AU" dirty="0"/>
          </a:p>
          <a:p>
            <a:r>
              <a:rPr lang="en-AU" dirty="0"/>
              <a:t>• Assess the availability of local contractors.</a:t>
            </a:r>
          </a:p>
        </p:txBody>
      </p:sp>
    </p:spTree>
    <p:extLst>
      <p:ext uri="{BB962C8B-B14F-4D97-AF65-F5344CB8AC3E}">
        <p14:creationId xmlns:p14="http://schemas.microsoft.com/office/powerpoint/2010/main" val="2675295992"/>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1520" y="52070"/>
            <a:ext cx="8640960" cy="3139321"/>
          </a:xfrm>
          <a:prstGeom prst="rect">
            <a:avLst/>
          </a:prstGeom>
        </p:spPr>
        <p:txBody>
          <a:bodyPr wrap="square">
            <a:spAutoFit/>
          </a:bodyPr>
          <a:lstStyle/>
          <a:p>
            <a:r>
              <a:rPr lang="en-AU" dirty="0"/>
              <a:t> </a:t>
            </a:r>
          </a:p>
          <a:p>
            <a:r>
              <a:rPr lang="en-AU" dirty="0"/>
              <a:t>When there is little cross slope (the average height of the high side profile is 90 or</a:t>
            </a:r>
          </a:p>
          <a:p>
            <a:r>
              <a:rPr lang="en-AU" dirty="0"/>
              <a:t>95cm), it is possible to dig the high side drain without levelling first. However, there</a:t>
            </a:r>
          </a:p>
          <a:p>
            <a:r>
              <a:rPr lang="en-AU" dirty="0"/>
              <a:t>are advantages to levelling in these conditions. Setting out the side drain is easier on</a:t>
            </a:r>
          </a:p>
          <a:p>
            <a:r>
              <a:rPr lang="en-AU" dirty="0"/>
              <a:t>a levelled surface and the side drain easier to build to the correct shape. The</a:t>
            </a:r>
          </a:p>
          <a:p>
            <a:r>
              <a:rPr lang="en-AU" dirty="0"/>
              <a:t>supervisor will usually level these minor cross slopes.</a:t>
            </a:r>
          </a:p>
          <a:p>
            <a:endParaRPr lang="en-AU" dirty="0" smtClean="0"/>
          </a:p>
          <a:p>
            <a:r>
              <a:rPr lang="en-AU" dirty="0" smtClean="0"/>
              <a:t>The </a:t>
            </a:r>
            <a:r>
              <a:rPr lang="en-AU" dirty="0"/>
              <a:t>setting out in these cases will be different as there is no advantage in levelling</a:t>
            </a:r>
          </a:p>
          <a:p>
            <a:r>
              <a:rPr lang="en-AU" dirty="0"/>
              <a:t>right through to the centre line. The levelling would then be done from the road</a:t>
            </a:r>
          </a:p>
          <a:p>
            <a:r>
              <a:rPr lang="en-AU" dirty="0"/>
              <a:t>shoulder to the outer side of the side drain (from 2.75m to 4.25m, measured out from</a:t>
            </a:r>
          </a:p>
          <a:p>
            <a:r>
              <a:rPr lang="en-AU" dirty="0"/>
              <a:t>the centre line in the example above).</a:t>
            </a:r>
          </a:p>
        </p:txBody>
      </p:sp>
      <p:grpSp>
        <p:nvGrpSpPr>
          <p:cNvPr id="3" name="Group 2"/>
          <p:cNvGrpSpPr>
            <a:grpSpLocks/>
          </p:cNvGrpSpPr>
          <p:nvPr/>
        </p:nvGrpSpPr>
        <p:grpSpPr bwMode="auto">
          <a:xfrm>
            <a:off x="2317750" y="3933056"/>
            <a:ext cx="2329180" cy="175895"/>
            <a:chOff x="0" y="0"/>
            <a:chExt cx="3668" cy="277"/>
          </a:xfrm>
        </p:grpSpPr>
        <p:grpSp>
          <p:nvGrpSpPr>
            <p:cNvPr id="4" name="Group 3"/>
            <p:cNvGrpSpPr>
              <a:grpSpLocks/>
            </p:cNvGrpSpPr>
            <p:nvPr/>
          </p:nvGrpSpPr>
          <p:grpSpPr bwMode="auto">
            <a:xfrm>
              <a:off x="1630" y="10"/>
              <a:ext cx="38" cy="127"/>
              <a:chOff x="1630" y="10"/>
              <a:chExt cx="38" cy="127"/>
            </a:xfrm>
          </p:grpSpPr>
          <p:sp>
            <p:nvSpPr>
              <p:cNvPr id="32" name="Rectangle 31"/>
              <p:cNvSpPr>
                <a:spLocks/>
              </p:cNvSpPr>
              <p:nvPr/>
            </p:nvSpPr>
            <p:spPr bwMode="auto">
              <a:xfrm>
                <a:off x="1646" y="113"/>
                <a:ext cx="21" cy="2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rot="0" vert="horz" wrap="square" lIns="91440" tIns="45720" rIns="91440" bIns="45720" anchor="t" anchorCtr="0" upright="1">
                <a:noAutofit/>
              </a:bodyPr>
              <a:lstStyle/>
              <a:p>
                <a:endParaRPr lang="en-AU"/>
              </a:p>
            </p:txBody>
          </p:sp>
          <p:sp>
            <p:nvSpPr>
              <p:cNvPr id="33" name="Rectangle 32"/>
              <p:cNvSpPr>
                <a:spLocks/>
              </p:cNvSpPr>
              <p:nvPr/>
            </p:nvSpPr>
            <p:spPr bwMode="auto">
              <a:xfrm>
                <a:off x="1630" y="89"/>
                <a:ext cx="55" cy="2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rot="0" vert="horz" wrap="square" lIns="91440" tIns="45720" rIns="91440" bIns="45720" anchor="t" anchorCtr="0" upright="1">
                <a:noAutofit/>
              </a:bodyPr>
              <a:lstStyle/>
              <a:p>
                <a:endParaRPr lang="en-AU"/>
              </a:p>
            </p:txBody>
          </p:sp>
          <p:sp>
            <p:nvSpPr>
              <p:cNvPr id="34" name="Rectangle 33"/>
              <p:cNvSpPr>
                <a:spLocks/>
              </p:cNvSpPr>
              <p:nvPr/>
            </p:nvSpPr>
            <p:spPr bwMode="auto">
              <a:xfrm>
                <a:off x="1646" y="48"/>
                <a:ext cx="21" cy="4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rot="0" vert="horz" wrap="square" lIns="91440" tIns="45720" rIns="91440" bIns="45720" anchor="t" anchorCtr="0" upright="1">
                <a:noAutofit/>
              </a:bodyPr>
              <a:lstStyle/>
              <a:p>
                <a:endParaRPr lang="en-AU"/>
              </a:p>
            </p:txBody>
          </p:sp>
          <p:sp>
            <p:nvSpPr>
              <p:cNvPr id="35" name="Freeform 34"/>
              <p:cNvSpPr>
                <a:spLocks/>
              </p:cNvSpPr>
              <p:nvPr/>
            </p:nvSpPr>
            <p:spPr bwMode="auto">
              <a:xfrm>
                <a:off x="1630" y="10"/>
                <a:ext cx="38" cy="127"/>
              </a:xfrm>
              <a:custGeom>
                <a:avLst/>
                <a:gdLst>
                  <a:gd name="T0" fmla="*/ 38 w 38"/>
                  <a:gd name="T1" fmla="*/ 0 h 127"/>
                  <a:gd name="T2" fmla="*/ 19 w 38"/>
                  <a:gd name="T3" fmla="*/ 0 h 127"/>
                  <a:gd name="T4" fmla="*/ 0 w 38"/>
                  <a:gd name="T5" fmla="*/ 26 h 127"/>
                  <a:gd name="T6" fmla="*/ 0 w 38"/>
                  <a:gd name="T7" fmla="*/ 57 h 127"/>
                  <a:gd name="T8" fmla="*/ 16 w 38"/>
                  <a:gd name="T9" fmla="*/ 38 h 127"/>
                  <a:gd name="T10" fmla="*/ 38 w 38"/>
                  <a:gd name="T11" fmla="*/ 38 h 127"/>
                  <a:gd name="T12" fmla="*/ 38 w 38"/>
                  <a:gd name="T13" fmla="*/ 0 h 127"/>
                </a:gdLst>
                <a:ahLst/>
                <a:cxnLst>
                  <a:cxn ang="0">
                    <a:pos x="T0" y="T1"/>
                  </a:cxn>
                  <a:cxn ang="0">
                    <a:pos x="T2" y="T3"/>
                  </a:cxn>
                  <a:cxn ang="0">
                    <a:pos x="T4" y="T5"/>
                  </a:cxn>
                  <a:cxn ang="0">
                    <a:pos x="T6" y="T7"/>
                  </a:cxn>
                  <a:cxn ang="0">
                    <a:pos x="T8" y="T9"/>
                  </a:cxn>
                  <a:cxn ang="0">
                    <a:pos x="T10" y="T11"/>
                  </a:cxn>
                  <a:cxn ang="0">
                    <a:pos x="T12" y="T13"/>
                  </a:cxn>
                </a:cxnLst>
                <a:rect l="0" t="0" r="r" b="b"/>
                <a:pathLst>
                  <a:path w="38" h="127">
                    <a:moveTo>
                      <a:pt x="38" y="0"/>
                    </a:moveTo>
                    <a:lnTo>
                      <a:pt x="19" y="0"/>
                    </a:lnTo>
                    <a:lnTo>
                      <a:pt x="0" y="26"/>
                    </a:lnTo>
                    <a:lnTo>
                      <a:pt x="0" y="57"/>
                    </a:lnTo>
                    <a:lnTo>
                      <a:pt x="16" y="38"/>
                    </a:lnTo>
                    <a:lnTo>
                      <a:pt x="38" y="38"/>
                    </a:lnTo>
                    <a:lnTo>
                      <a:pt x="38"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sp>
          <p:nvSpPr>
            <p:cNvPr id="5" name="Freeform 4"/>
            <p:cNvSpPr>
              <a:spLocks/>
            </p:cNvSpPr>
            <p:nvPr/>
          </p:nvSpPr>
          <p:spPr bwMode="auto">
            <a:xfrm>
              <a:off x="1591" y="36"/>
              <a:ext cx="39" cy="77"/>
            </a:xfrm>
            <a:custGeom>
              <a:avLst/>
              <a:gdLst>
                <a:gd name="T0" fmla="*/ 38 w 39"/>
                <a:gd name="T1" fmla="*/ 0 h 77"/>
                <a:gd name="T2" fmla="*/ 0 w 39"/>
                <a:gd name="T3" fmla="*/ 52 h 77"/>
                <a:gd name="T4" fmla="*/ 0 w 39"/>
                <a:gd name="T5" fmla="*/ 76 h 77"/>
                <a:gd name="T6" fmla="*/ 38 w 39"/>
                <a:gd name="T7" fmla="*/ 76 h 77"/>
                <a:gd name="T8" fmla="*/ 38 w 39"/>
                <a:gd name="T9" fmla="*/ 52 h 77"/>
                <a:gd name="T10" fmla="*/ 23 w 39"/>
                <a:gd name="T11" fmla="*/ 52 h 77"/>
                <a:gd name="T12" fmla="*/ 38 w 39"/>
                <a:gd name="T13" fmla="*/ 31 h 77"/>
                <a:gd name="T14" fmla="*/ 38 w 39"/>
                <a:gd name="T15" fmla="*/ 0 h 7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9" h="77">
                  <a:moveTo>
                    <a:pt x="38" y="0"/>
                  </a:moveTo>
                  <a:lnTo>
                    <a:pt x="0" y="52"/>
                  </a:lnTo>
                  <a:lnTo>
                    <a:pt x="0" y="76"/>
                  </a:lnTo>
                  <a:lnTo>
                    <a:pt x="38" y="76"/>
                  </a:lnTo>
                  <a:lnTo>
                    <a:pt x="38" y="52"/>
                  </a:lnTo>
                  <a:lnTo>
                    <a:pt x="23" y="52"/>
                  </a:lnTo>
                  <a:lnTo>
                    <a:pt x="38" y="31"/>
                  </a:lnTo>
                  <a:lnTo>
                    <a:pt x="38"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6" name="Freeform 5"/>
            <p:cNvSpPr>
              <a:spLocks/>
            </p:cNvSpPr>
            <p:nvPr/>
          </p:nvSpPr>
          <p:spPr bwMode="auto">
            <a:xfrm>
              <a:off x="1699" y="115"/>
              <a:ext cx="27" cy="22"/>
            </a:xfrm>
            <a:custGeom>
              <a:avLst/>
              <a:gdLst>
                <a:gd name="T0" fmla="*/ 0 w 27"/>
                <a:gd name="T1" fmla="*/ 10 h 22"/>
                <a:gd name="T2" fmla="*/ 26 w 27"/>
                <a:gd name="T3" fmla="*/ 10 h 22"/>
              </a:gdLst>
              <a:ahLst/>
              <a:cxnLst>
                <a:cxn ang="0">
                  <a:pos x="T0" y="T1"/>
                </a:cxn>
                <a:cxn ang="0">
                  <a:pos x="T2" y="T3"/>
                </a:cxn>
              </a:cxnLst>
              <a:rect l="0" t="0" r="r" b="b"/>
              <a:pathLst>
                <a:path w="27" h="22">
                  <a:moveTo>
                    <a:pt x="0" y="10"/>
                  </a:moveTo>
                  <a:lnTo>
                    <a:pt x="26" y="10"/>
                  </a:lnTo>
                </a:path>
              </a:pathLst>
            </a:custGeom>
            <a:noFill/>
            <a:ln w="14986">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AU"/>
            </a:p>
          </p:txBody>
        </p:sp>
        <p:grpSp>
          <p:nvGrpSpPr>
            <p:cNvPr id="7" name="Group 6"/>
            <p:cNvGrpSpPr>
              <a:grpSpLocks/>
            </p:cNvGrpSpPr>
            <p:nvPr/>
          </p:nvGrpSpPr>
          <p:grpSpPr bwMode="auto">
            <a:xfrm>
              <a:off x="1742" y="10"/>
              <a:ext cx="87" cy="127"/>
              <a:chOff x="1742" y="10"/>
              <a:chExt cx="87" cy="127"/>
            </a:xfrm>
          </p:grpSpPr>
          <p:sp>
            <p:nvSpPr>
              <p:cNvPr id="30" name="Freeform 29"/>
              <p:cNvSpPr>
                <a:spLocks/>
              </p:cNvSpPr>
              <p:nvPr/>
            </p:nvSpPr>
            <p:spPr bwMode="auto">
              <a:xfrm>
                <a:off x="1742" y="10"/>
                <a:ext cx="87" cy="127"/>
              </a:xfrm>
              <a:custGeom>
                <a:avLst/>
                <a:gdLst>
                  <a:gd name="T0" fmla="*/ 78 w 87"/>
                  <a:gd name="T1" fmla="*/ 19 h 127"/>
                  <a:gd name="T2" fmla="*/ 45 w 87"/>
                  <a:gd name="T3" fmla="*/ 19 h 127"/>
                  <a:gd name="T4" fmla="*/ 57 w 87"/>
                  <a:gd name="T5" fmla="*/ 23 h 127"/>
                  <a:gd name="T6" fmla="*/ 60 w 87"/>
                  <a:gd name="T7" fmla="*/ 35 h 127"/>
                  <a:gd name="T8" fmla="*/ 57 w 87"/>
                  <a:gd name="T9" fmla="*/ 52 h 127"/>
                  <a:gd name="T10" fmla="*/ 35 w 87"/>
                  <a:gd name="T11" fmla="*/ 72 h 127"/>
                  <a:gd name="T12" fmla="*/ 7 w 87"/>
                  <a:gd name="T13" fmla="*/ 105 h 127"/>
                  <a:gd name="T14" fmla="*/ 0 w 87"/>
                  <a:gd name="T15" fmla="*/ 127 h 127"/>
                  <a:gd name="T16" fmla="*/ 86 w 87"/>
                  <a:gd name="T17" fmla="*/ 127 h 127"/>
                  <a:gd name="T18" fmla="*/ 86 w 87"/>
                  <a:gd name="T19" fmla="*/ 105 h 127"/>
                  <a:gd name="T20" fmla="*/ 35 w 87"/>
                  <a:gd name="T21" fmla="*/ 105 h 127"/>
                  <a:gd name="T22" fmla="*/ 43 w 87"/>
                  <a:gd name="T23" fmla="*/ 98 h 127"/>
                  <a:gd name="T24" fmla="*/ 57 w 87"/>
                  <a:gd name="T25" fmla="*/ 86 h 127"/>
                  <a:gd name="T26" fmla="*/ 71 w 87"/>
                  <a:gd name="T27" fmla="*/ 69 h 127"/>
                  <a:gd name="T28" fmla="*/ 81 w 87"/>
                  <a:gd name="T29" fmla="*/ 50 h 127"/>
                  <a:gd name="T30" fmla="*/ 86 w 87"/>
                  <a:gd name="T31" fmla="*/ 35 h 127"/>
                  <a:gd name="T32" fmla="*/ 78 w 87"/>
                  <a:gd name="T33" fmla="*/ 19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7" h="127">
                    <a:moveTo>
                      <a:pt x="78" y="19"/>
                    </a:moveTo>
                    <a:lnTo>
                      <a:pt x="45" y="19"/>
                    </a:lnTo>
                    <a:lnTo>
                      <a:pt x="57" y="23"/>
                    </a:lnTo>
                    <a:lnTo>
                      <a:pt x="60" y="35"/>
                    </a:lnTo>
                    <a:lnTo>
                      <a:pt x="57" y="52"/>
                    </a:lnTo>
                    <a:lnTo>
                      <a:pt x="35" y="72"/>
                    </a:lnTo>
                    <a:lnTo>
                      <a:pt x="7" y="105"/>
                    </a:lnTo>
                    <a:lnTo>
                      <a:pt x="0" y="127"/>
                    </a:lnTo>
                    <a:lnTo>
                      <a:pt x="86" y="127"/>
                    </a:lnTo>
                    <a:lnTo>
                      <a:pt x="86" y="105"/>
                    </a:lnTo>
                    <a:lnTo>
                      <a:pt x="35" y="105"/>
                    </a:lnTo>
                    <a:lnTo>
                      <a:pt x="43" y="98"/>
                    </a:lnTo>
                    <a:lnTo>
                      <a:pt x="57" y="86"/>
                    </a:lnTo>
                    <a:lnTo>
                      <a:pt x="71" y="69"/>
                    </a:lnTo>
                    <a:lnTo>
                      <a:pt x="81" y="50"/>
                    </a:lnTo>
                    <a:lnTo>
                      <a:pt x="86" y="35"/>
                    </a:lnTo>
                    <a:lnTo>
                      <a:pt x="78" y="19"/>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1" name="Freeform 30"/>
              <p:cNvSpPr>
                <a:spLocks/>
              </p:cNvSpPr>
              <p:nvPr/>
            </p:nvSpPr>
            <p:spPr bwMode="auto">
              <a:xfrm>
                <a:off x="1742" y="10"/>
                <a:ext cx="87" cy="127"/>
              </a:xfrm>
              <a:custGeom>
                <a:avLst/>
                <a:gdLst>
                  <a:gd name="T0" fmla="*/ 45 w 87"/>
                  <a:gd name="T1" fmla="*/ 0 h 127"/>
                  <a:gd name="T2" fmla="*/ 16 w 87"/>
                  <a:gd name="T3" fmla="*/ 9 h 127"/>
                  <a:gd name="T4" fmla="*/ 2 w 87"/>
                  <a:gd name="T5" fmla="*/ 38 h 127"/>
                  <a:gd name="T6" fmla="*/ 26 w 87"/>
                  <a:gd name="T7" fmla="*/ 40 h 127"/>
                  <a:gd name="T8" fmla="*/ 31 w 87"/>
                  <a:gd name="T9" fmla="*/ 23 h 127"/>
                  <a:gd name="T10" fmla="*/ 45 w 87"/>
                  <a:gd name="T11" fmla="*/ 19 h 127"/>
                  <a:gd name="T12" fmla="*/ 78 w 87"/>
                  <a:gd name="T13" fmla="*/ 19 h 127"/>
                  <a:gd name="T14" fmla="*/ 74 w 87"/>
                  <a:gd name="T15" fmla="*/ 9 h 127"/>
                  <a:gd name="T16" fmla="*/ 45 w 87"/>
                  <a:gd name="T17" fmla="*/ 0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7" h="127">
                    <a:moveTo>
                      <a:pt x="45" y="0"/>
                    </a:moveTo>
                    <a:lnTo>
                      <a:pt x="16" y="9"/>
                    </a:lnTo>
                    <a:lnTo>
                      <a:pt x="2" y="38"/>
                    </a:lnTo>
                    <a:lnTo>
                      <a:pt x="26" y="40"/>
                    </a:lnTo>
                    <a:lnTo>
                      <a:pt x="31" y="23"/>
                    </a:lnTo>
                    <a:lnTo>
                      <a:pt x="45" y="19"/>
                    </a:lnTo>
                    <a:lnTo>
                      <a:pt x="78" y="19"/>
                    </a:lnTo>
                    <a:lnTo>
                      <a:pt x="74" y="9"/>
                    </a:lnTo>
                    <a:lnTo>
                      <a:pt x="45"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grpSp>
          <p:nvGrpSpPr>
            <p:cNvPr id="8" name="Group 7"/>
            <p:cNvGrpSpPr>
              <a:grpSpLocks/>
            </p:cNvGrpSpPr>
            <p:nvPr/>
          </p:nvGrpSpPr>
          <p:grpSpPr bwMode="auto">
            <a:xfrm>
              <a:off x="1843" y="12"/>
              <a:ext cx="89" cy="127"/>
              <a:chOff x="1843" y="12"/>
              <a:chExt cx="89" cy="127"/>
            </a:xfrm>
          </p:grpSpPr>
          <p:sp>
            <p:nvSpPr>
              <p:cNvPr id="26" name="Freeform 25"/>
              <p:cNvSpPr>
                <a:spLocks/>
              </p:cNvSpPr>
              <p:nvPr/>
            </p:nvSpPr>
            <p:spPr bwMode="auto">
              <a:xfrm>
                <a:off x="1843" y="12"/>
                <a:ext cx="89" cy="127"/>
              </a:xfrm>
              <a:custGeom>
                <a:avLst/>
                <a:gdLst>
                  <a:gd name="T0" fmla="*/ 26 w 89"/>
                  <a:gd name="T1" fmla="*/ 91 h 127"/>
                  <a:gd name="T2" fmla="*/ 0 w 89"/>
                  <a:gd name="T3" fmla="*/ 93 h 127"/>
                  <a:gd name="T4" fmla="*/ 14 w 89"/>
                  <a:gd name="T5" fmla="*/ 117 h 127"/>
                  <a:gd name="T6" fmla="*/ 43 w 89"/>
                  <a:gd name="T7" fmla="*/ 127 h 127"/>
                  <a:gd name="T8" fmla="*/ 62 w 89"/>
                  <a:gd name="T9" fmla="*/ 124 h 127"/>
                  <a:gd name="T10" fmla="*/ 76 w 89"/>
                  <a:gd name="T11" fmla="*/ 110 h 127"/>
                  <a:gd name="T12" fmla="*/ 43 w 89"/>
                  <a:gd name="T13" fmla="*/ 110 h 127"/>
                  <a:gd name="T14" fmla="*/ 31 w 89"/>
                  <a:gd name="T15" fmla="*/ 103 h 127"/>
                  <a:gd name="T16" fmla="*/ 26 w 89"/>
                  <a:gd name="T17" fmla="*/ 91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9" h="127">
                    <a:moveTo>
                      <a:pt x="26" y="91"/>
                    </a:moveTo>
                    <a:lnTo>
                      <a:pt x="0" y="93"/>
                    </a:lnTo>
                    <a:lnTo>
                      <a:pt x="14" y="117"/>
                    </a:lnTo>
                    <a:lnTo>
                      <a:pt x="43" y="127"/>
                    </a:lnTo>
                    <a:lnTo>
                      <a:pt x="62" y="124"/>
                    </a:lnTo>
                    <a:lnTo>
                      <a:pt x="76" y="110"/>
                    </a:lnTo>
                    <a:lnTo>
                      <a:pt x="43" y="110"/>
                    </a:lnTo>
                    <a:lnTo>
                      <a:pt x="31" y="103"/>
                    </a:lnTo>
                    <a:lnTo>
                      <a:pt x="26" y="91"/>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7" name="Freeform 26"/>
              <p:cNvSpPr>
                <a:spLocks/>
              </p:cNvSpPr>
              <p:nvPr/>
            </p:nvSpPr>
            <p:spPr bwMode="auto">
              <a:xfrm>
                <a:off x="1843" y="12"/>
                <a:ext cx="89" cy="127"/>
              </a:xfrm>
              <a:custGeom>
                <a:avLst/>
                <a:gdLst>
                  <a:gd name="T0" fmla="*/ 77 w 89"/>
                  <a:gd name="T1" fmla="*/ 60 h 127"/>
                  <a:gd name="T2" fmla="*/ 43 w 89"/>
                  <a:gd name="T3" fmla="*/ 60 h 127"/>
                  <a:gd name="T4" fmla="*/ 55 w 89"/>
                  <a:gd name="T5" fmla="*/ 64 h 127"/>
                  <a:gd name="T6" fmla="*/ 62 w 89"/>
                  <a:gd name="T7" fmla="*/ 83 h 127"/>
                  <a:gd name="T8" fmla="*/ 55 w 89"/>
                  <a:gd name="T9" fmla="*/ 103 h 127"/>
                  <a:gd name="T10" fmla="*/ 43 w 89"/>
                  <a:gd name="T11" fmla="*/ 110 h 127"/>
                  <a:gd name="T12" fmla="*/ 76 w 89"/>
                  <a:gd name="T13" fmla="*/ 110 h 127"/>
                  <a:gd name="T14" fmla="*/ 88 w 89"/>
                  <a:gd name="T15" fmla="*/ 83 h 127"/>
                  <a:gd name="T16" fmla="*/ 77 w 89"/>
                  <a:gd name="T17" fmla="*/ 60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9" h="127">
                    <a:moveTo>
                      <a:pt x="77" y="60"/>
                    </a:moveTo>
                    <a:lnTo>
                      <a:pt x="43" y="60"/>
                    </a:lnTo>
                    <a:lnTo>
                      <a:pt x="55" y="64"/>
                    </a:lnTo>
                    <a:lnTo>
                      <a:pt x="62" y="83"/>
                    </a:lnTo>
                    <a:lnTo>
                      <a:pt x="55" y="103"/>
                    </a:lnTo>
                    <a:lnTo>
                      <a:pt x="43" y="110"/>
                    </a:lnTo>
                    <a:lnTo>
                      <a:pt x="76" y="110"/>
                    </a:lnTo>
                    <a:lnTo>
                      <a:pt x="88" y="83"/>
                    </a:lnTo>
                    <a:lnTo>
                      <a:pt x="77" y="6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8" name="Freeform 27"/>
              <p:cNvSpPr>
                <a:spLocks/>
              </p:cNvSpPr>
              <p:nvPr/>
            </p:nvSpPr>
            <p:spPr bwMode="auto">
              <a:xfrm>
                <a:off x="1843" y="12"/>
                <a:ext cx="89" cy="127"/>
              </a:xfrm>
              <a:custGeom>
                <a:avLst/>
                <a:gdLst>
                  <a:gd name="T0" fmla="*/ 81 w 89"/>
                  <a:gd name="T1" fmla="*/ 0 h 127"/>
                  <a:gd name="T2" fmla="*/ 16 w 89"/>
                  <a:gd name="T3" fmla="*/ 0 h 127"/>
                  <a:gd name="T4" fmla="*/ 4 w 89"/>
                  <a:gd name="T5" fmla="*/ 67 h 127"/>
                  <a:gd name="T6" fmla="*/ 23 w 89"/>
                  <a:gd name="T7" fmla="*/ 69 h 127"/>
                  <a:gd name="T8" fmla="*/ 43 w 89"/>
                  <a:gd name="T9" fmla="*/ 60 h 127"/>
                  <a:gd name="T10" fmla="*/ 77 w 89"/>
                  <a:gd name="T11" fmla="*/ 60 h 127"/>
                  <a:gd name="T12" fmla="*/ 74 w 89"/>
                  <a:gd name="T13" fmla="*/ 52 h 127"/>
                  <a:gd name="T14" fmla="*/ 58 w 89"/>
                  <a:gd name="T15" fmla="*/ 45 h 127"/>
                  <a:gd name="T16" fmla="*/ 31 w 89"/>
                  <a:gd name="T17" fmla="*/ 45 h 127"/>
                  <a:gd name="T18" fmla="*/ 33 w 89"/>
                  <a:gd name="T19" fmla="*/ 21 h 127"/>
                  <a:gd name="T20" fmla="*/ 81 w 89"/>
                  <a:gd name="T21" fmla="*/ 21 h 127"/>
                  <a:gd name="T22" fmla="*/ 81 w 89"/>
                  <a:gd name="T23" fmla="*/ 0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9" h="127">
                    <a:moveTo>
                      <a:pt x="81" y="0"/>
                    </a:moveTo>
                    <a:lnTo>
                      <a:pt x="16" y="0"/>
                    </a:lnTo>
                    <a:lnTo>
                      <a:pt x="4" y="67"/>
                    </a:lnTo>
                    <a:lnTo>
                      <a:pt x="23" y="69"/>
                    </a:lnTo>
                    <a:lnTo>
                      <a:pt x="43" y="60"/>
                    </a:lnTo>
                    <a:lnTo>
                      <a:pt x="77" y="60"/>
                    </a:lnTo>
                    <a:lnTo>
                      <a:pt x="74" y="52"/>
                    </a:lnTo>
                    <a:lnTo>
                      <a:pt x="58" y="45"/>
                    </a:lnTo>
                    <a:lnTo>
                      <a:pt x="31" y="45"/>
                    </a:lnTo>
                    <a:lnTo>
                      <a:pt x="33" y="21"/>
                    </a:lnTo>
                    <a:lnTo>
                      <a:pt x="81" y="21"/>
                    </a:lnTo>
                    <a:lnTo>
                      <a:pt x="81"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9" name="Freeform 28"/>
              <p:cNvSpPr>
                <a:spLocks/>
              </p:cNvSpPr>
              <p:nvPr/>
            </p:nvSpPr>
            <p:spPr bwMode="auto">
              <a:xfrm>
                <a:off x="1843" y="12"/>
                <a:ext cx="89" cy="127"/>
              </a:xfrm>
              <a:custGeom>
                <a:avLst/>
                <a:gdLst>
                  <a:gd name="T0" fmla="*/ 48 w 89"/>
                  <a:gd name="T1" fmla="*/ 40 h 127"/>
                  <a:gd name="T2" fmla="*/ 31 w 89"/>
                  <a:gd name="T3" fmla="*/ 45 h 127"/>
                  <a:gd name="T4" fmla="*/ 58 w 89"/>
                  <a:gd name="T5" fmla="*/ 45 h 127"/>
                  <a:gd name="T6" fmla="*/ 48 w 89"/>
                  <a:gd name="T7" fmla="*/ 40 h 127"/>
                </a:gdLst>
                <a:ahLst/>
                <a:cxnLst>
                  <a:cxn ang="0">
                    <a:pos x="T0" y="T1"/>
                  </a:cxn>
                  <a:cxn ang="0">
                    <a:pos x="T2" y="T3"/>
                  </a:cxn>
                  <a:cxn ang="0">
                    <a:pos x="T4" y="T5"/>
                  </a:cxn>
                  <a:cxn ang="0">
                    <a:pos x="T6" y="T7"/>
                  </a:cxn>
                </a:cxnLst>
                <a:rect l="0" t="0" r="r" b="b"/>
                <a:pathLst>
                  <a:path w="89" h="127">
                    <a:moveTo>
                      <a:pt x="48" y="40"/>
                    </a:moveTo>
                    <a:lnTo>
                      <a:pt x="31" y="45"/>
                    </a:lnTo>
                    <a:lnTo>
                      <a:pt x="58" y="45"/>
                    </a:lnTo>
                    <a:lnTo>
                      <a:pt x="48" y="4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grpSp>
          <p:nvGrpSpPr>
            <p:cNvPr id="9" name="Group 8"/>
            <p:cNvGrpSpPr>
              <a:grpSpLocks/>
            </p:cNvGrpSpPr>
            <p:nvPr/>
          </p:nvGrpSpPr>
          <p:grpSpPr bwMode="auto">
            <a:xfrm>
              <a:off x="1946" y="43"/>
              <a:ext cx="135" cy="94"/>
              <a:chOff x="1946" y="43"/>
              <a:chExt cx="135" cy="94"/>
            </a:xfrm>
          </p:grpSpPr>
          <p:sp>
            <p:nvSpPr>
              <p:cNvPr id="21" name="Freeform 20"/>
              <p:cNvSpPr>
                <a:spLocks/>
              </p:cNvSpPr>
              <p:nvPr/>
            </p:nvSpPr>
            <p:spPr bwMode="auto">
              <a:xfrm>
                <a:off x="1946" y="43"/>
                <a:ext cx="135" cy="94"/>
              </a:xfrm>
              <a:custGeom>
                <a:avLst/>
                <a:gdLst>
                  <a:gd name="T0" fmla="*/ 21 w 135"/>
                  <a:gd name="T1" fmla="*/ 2 h 94"/>
                  <a:gd name="T2" fmla="*/ 0 w 135"/>
                  <a:gd name="T3" fmla="*/ 2 h 94"/>
                  <a:gd name="T4" fmla="*/ 0 w 135"/>
                  <a:gd name="T5" fmla="*/ 93 h 94"/>
                  <a:gd name="T6" fmla="*/ 23 w 135"/>
                  <a:gd name="T7" fmla="*/ 93 h 94"/>
                  <a:gd name="T8" fmla="*/ 23 w 135"/>
                  <a:gd name="T9" fmla="*/ 50 h 94"/>
                  <a:gd name="T10" fmla="*/ 26 w 135"/>
                  <a:gd name="T11" fmla="*/ 31 h 94"/>
                  <a:gd name="T12" fmla="*/ 31 w 135"/>
                  <a:gd name="T13" fmla="*/ 21 h 94"/>
                  <a:gd name="T14" fmla="*/ 43 w 135"/>
                  <a:gd name="T15" fmla="*/ 19 h 94"/>
                  <a:gd name="T16" fmla="*/ 132 w 135"/>
                  <a:gd name="T17" fmla="*/ 19 h 94"/>
                  <a:gd name="T18" fmla="*/ 131 w 135"/>
                  <a:gd name="T19" fmla="*/ 16 h 94"/>
                  <a:gd name="T20" fmla="*/ 130 w 135"/>
                  <a:gd name="T21" fmla="*/ 14 h 94"/>
                  <a:gd name="T22" fmla="*/ 21 w 135"/>
                  <a:gd name="T23" fmla="*/ 14 h 94"/>
                  <a:gd name="T24" fmla="*/ 21 w 135"/>
                  <a:gd name="T25" fmla="*/ 2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5" h="94">
                    <a:moveTo>
                      <a:pt x="21" y="2"/>
                    </a:moveTo>
                    <a:lnTo>
                      <a:pt x="0" y="2"/>
                    </a:lnTo>
                    <a:lnTo>
                      <a:pt x="0" y="93"/>
                    </a:lnTo>
                    <a:lnTo>
                      <a:pt x="23" y="93"/>
                    </a:lnTo>
                    <a:lnTo>
                      <a:pt x="23" y="50"/>
                    </a:lnTo>
                    <a:lnTo>
                      <a:pt x="26" y="31"/>
                    </a:lnTo>
                    <a:lnTo>
                      <a:pt x="31" y="21"/>
                    </a:lnTo>
                    <a:lnTo>
                      <a:pt x="43" y="19"/>
                    </a:lnTo>
                    <a:lnTo>
                      <a:pt x="132" y="19"/>
                    </a:lnTo>
                    <a:lnTo>
                      <a:pt x="131" y="16"/>
                    </a:lnTo>
                    <a:lnTo>
                      <a:pt x="130" y="14"/>
                    </a:lnTo>
                    <a:lnTo>
                      <a:pt x="21" y="14"/>
                    </a:lnTo>
                    <a:lnTo>
                      <a:pt x="21" y="2"/>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2" name="Freeform 21"/>
              <p:cNvSpPr>
                <a:spLocks/>
              </p:cNvSpPr>
              <p:nvPr/>
            </p:nvSpPr>
            <p:spPr bwMode="auto">
              <a:xfrm>
                <a:off x="1946" y="43"/>
                <a:ext cx="135" cy="94"/>
              </a:xfrm>
              <a:custGeom>
                <a:avLst/>
                <a:gdLst>
                  <a:gd name="T0" fmla="*/ 98 w 135"/>
                  <a:gd name="T1" fmla="*/ 19 h 94"/>
                  <a:gd name="T2" fmla="*/ 43 w 135"/>
                  <a:gd name="T3" fmla="*/ 19 h 94"/>
                  <a:gd name="T4" fmla="*/ 50 w 135"/>
                  <a:gd name="T5" fmla="*/ 21 h 94"/>
                  <a:gd name="T6" fmla="*/ 55 w 135"/>
                  <a:gd name="T7" fmla="*/ 26 h 94"/>
                  <a:gd name="T8" fmla="*/ 55 w 135"/>
                  <a:gd name="T9" fmla="*/ 93 h 94"/>
                  <a:gd name="T10" fmla="*/ 81 w 135"/>
                  <a:gd name="T11" fmla="*/ 93 h 94"/>
                  <a:gd name="T12" fmla="*/ 81 w 135"/>
                  <a:gd name="T13" fmla="*/ 31 h 94"/>
                  <a:gd name="T14" fmla="*/ 88 w 135"/>
                  <a:gd name="T15" fmla="*/ 21 h 94"/>
                  <a:gd name="T16" fmla="*/ 98 w 135"/>
                  <a:gd name="T17" fmla="*/ 19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5" h="94">
                    <a:moveTo>
                      <a:pt x="98" y="19"/>
                    </a:moveTo>
                    <a:lnTo>
                      <a:pt x="43" y="19"/>
                    </a:lnTo>
                    <a:lnTo>
                      <a:pt x="50" y="21"/>
                    </a:lnTo>
                    <a:lnTo>
                      <a:pt x="55" y="26"/>
                    </a:lnTo>
                    <a:lnTo>
                      <a:pt x="55" y="93"/>
                    </a:lnTo>
                    <a:lnTo>
                      <a:pt x="81" y="93"/>
                    </a:lnTo>
                    <a:lnTo>
                      <a:pt x="81" y="31"/>
                    </a:lnTo>
                    <a:lnTo>
                      <a:pt x="88" y="21"/>
                    </a:lnTo>
                    <a:lnTo>
                      <a:pt x="98" y="19"/>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3" name="Freeform 22"/>
              <p:cNvSpPr>
                <a:spLocks/>
              </p:cNvSpPr>
              <p:nvPr/>
            </p:nvSpPr>
            <p:spPr bwMode="auto">
              <a:xfrm>
                <a:off x="1946" y="43"/>
                <a:ext cx="135" cy="94"/>
              </a:xfrm>
              <a:custGeom>
                <a:avLst/>
                <a:gdLst>
                  <a:gd name="T0" fmla="*/ 132 w 135"/>
                  <a:gd name="T1" fmla="*/ 19 h 94"/>
                  <a:gd name="T2" fmla="*/ 98 w 135"/>
                  <a:gd name="T3" fmla="*/ 19 h 94"/>
                  <a:gd name="T4" fmla="*/ 108 w 135"/>
                  <a:gd name="T5" fmla="*/ 24 h 94"/>
                  <a:gd name="T6" fmla="*/ 110 w 135"/>
                  <a:gd name="T7" fmla="*/ 40 h 94"/>
                  <a:gd name="T8" fmla="*/ 110 w 135"/>
                  <a:gd name="T9" fmla="*/ 93 h 94"/>
                  <a:gd name="T10" fmla="*/ 134 w 135"/>
                  <a:gd name="T11" fmla="*/ 93 h 94"/>
                  <a:gd name="T12" fmla="*/ 134 w 135"/>
                  <a:gd name="T13" fmla="*/ 36 h 94"/>
                  <a:gd name="T14" fmla="*/ 132 w 135"/>
                  <a:gd name="T15" fmla="*/ 19 h 9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5" h="94">
                    <a:moveTo>
                      <a:pt x="132" y="19"/>
                    </a:moveTo>
                    <a:lnTo>
                      <a:pt x="98" y="19"/>
                    </a:lnTo>
                    <a:lnTo>
                      <a:pt x="108" y="24"/>
                    </a:lnTo>
                    <a:lnTo>
                      <a:pt x="110" y="40"/>
                    </a:lnTo>
                    <a:lnTo>
                      <a:pt x="110" y="93"/>
                    </a:lnTo>
                    <a:lnTo>
                      <a:pt x="134" y="93"/>
                    </a:lnTo>
                    <a:lnTo>
                      <a:pt x="134" y="36"/>
                    </a:lnTo>
                    <a:lnTo>
                      <a:pt x="132" y="19"/>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4" name="Freeform 23"/>
              <p:cNvSpPr>
                <a:spLocks/>
              </p:cNvSpPr>
              <p:nvPr/>
            </p:nvSpPr>
            <p:spPr bwMode="auto">
              <a:xfrm>
                <a:off x="1946" y="43"/>
                <a:ext cx="135" cy="94"/>
              </a:xfrm>
              <a:custGeom>
                <a:avLst/>
                <a:gdLst>
                  <a:gd name="T0" fmla="*/ 52 w 135"/>
                  <a:gd name="T1" fmla="*/ 0 h 94"/>
                  <a:gd name="T2" fmla="*/ 36 w 135"/>
                  <a:gd name="T3" fmla="*/ 2 h 94"/>
                  <a:gd name="T4" fmla="*/ 21 w 135"/>
                  <a:gd name="T5" fmla="*/ 14 h 94"/>
                  <a:gd name="T6" fmla="*/ 76 w 135"/>
                  <a:gd name="T7" fmla="*/ 14 h 94"/>
                  <a:gd name="T8" fmla="*/ 64 w 135"/>
                  <a:gd name="T9" fmla="*/ 2 h 94"/>
                  <a:gd name="T10" fmla="*/ 52 w 135"/>
                  <a:gd name="T11" fmla="*/ 0 h 94"/>
                </a:gdLst>
                <a:ahLst/>
                <a:cxnLst>
                  <a:cxn ang="0">
                    <a:pos x="T0" y="T1"/>
                  </a:cxn>
                  <a:cxn ang="0">
                    <a:pos x="T2" y="T3"/>
                  </a:cxn>
                  <a:cxn ang="0">
                    <a:pos x="T4" y="T5"/>
                  </a:cxn>
                  <a:cxn ang="0">
                    <a:pos x="T6" y="T7"/>
                  </a:cxn>
                  <a:cxn ang="0">
                    <a:pos x="T8" y="T9"/>
                  </a:cxn>
                  <a:cxn ang="0">
                    <a:pos x="T10" y="T11"/>
                  </a:cxn>
                </a:cxnLst>
                <a:rect l="0" t="0" r="r" b="b"/>
                <a:pathLst>
                  <a:path w="135" h="94">
                    <a:moveTo>
                      <a:pt x="52" y="0"/>
                    </a:moveTo>
                    <a:lnTo>
                      <a:pt x="36" y="2"/>
                    </a:lnTo>
                    <a:lnTo>
                      <a:pt x="21" y="14"/>
                    </a:lnTo>
                    <a:lnTo>
                      <a:pt x="76" y="14"/>
                    </a:lnTo>
                    <a:lnTo>
                      <a:pt x="64" y="2"/>
                    </a:lnTo>
                    <a:lnTo>
                      <a:pt x="52"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5" name="Freeform 24"/>
              <p:cNvSpPr>
                <a:spLocks/>
              </p:cNvSpPr>
              <p:nvPr/>
            </p:nvSpPr>
            <p:spPr bwMode="auto">
              <a:xfrm>
                <a:off x="1946" y="43"/>
                <a:ext cx="135" cy="94"/>
              </a:xfrm>
              <a:custGeom>
                <a:avLst/>
                <a:gdLst>
                  <a:gd name="T0" fmla="*/ 105 w 135"/>
                  <a:gd name="T1" fmla="*/ 0 h 94"/>
                  <a:gd name="T2" fmla="*/ 91 w 135"/>
                  <a:gd name="T3" fmla="*/ 2 h 94"/>
                  <a:gd name="T4" fmla="*/ 76 w 135"/>
                  <a:gd name="T5" fmla="*/ 14 h 94"/>
                  <a:gd name="T6" fmla="*/ 130 w 135"/>
                  <a:gd name="T7" fmla="*/ 14 h 94"/>
                  <a:gd name="T8" fmla="*/ 122 w 135"/>
                  <a:gd name="T9" fmla="*/ 4 h 94"/>
                  <a:gd name="T10" fmla="*/ 105 w 135"/>
                  <a:gd name="T11" fmla="*/ 0 h 94"/>
                </a:gdLst>
                <a:ahLst/>
                <a:cxnLst>
                  <a:cxn ang="0">
                    <a:pos x="T0" y="T1"/>
                  </a:cxn>
                  <a:cxn ang="0">
                    <a:pos x="T2" y="T3"/>
                  </a:cxn>
                  <a:cxn ang="0">
                    <a:pos x="T4" y="T5"/>
                  </a:cxn>
                  <a:cxn ang="0">
                    <a:pos x="T6" y="T7"/>
                  </a:cxn>
                  <a:cxn ang="0">
                    <a:pos x="T8" y="T9"/>
                  </a:cxn>
                  <a:cxn ang="0">
                    <a:pos x="T10" y="T11"/>
                  </a:cxn>
                </a:cxnLst>
                <a:rect l="0" t="0" r="r" b="b"/>
                <a:pathLst>
                  <a:path w="135" h="94">
                    <a:moveTo>
                      <a:pt x="105" y="0"/>
                    </a:moveTo>
                    <a:lnTo>
                      <a:pt x="91" y="2"/>
                    </a:lnTo>
                    <a:lnTo>
                      <a:pt x="76" y="14"/>
                    </a:lnTo>
                    <a:lnTo>
                      <a:pt x="130" y="14"/>
                    </a:lnTo>
                    <a:lnTo>
                      <a:pt x="122" y="4"/>
                    </a:lnTo>
                    <a:lnTo>
                      <a:pt x="105"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sp>
          <p:nvSpPr>
            <p:cNvPr id="10" name="Freeform 9"/>
            <p:cNvSpPr>
              <a:spLocks/>
            </p:cNvSpPr>
            <p:nvPr/>
          </p:nvSpPr>
          <p:spPr bwMode="auto">
            <a:xfrm>
              <a:off x="10" y="182"/>
              <a:ext cx="3650" cy="20"/>
            </a:xfrm>
            <a:custGeom>
              <a:avLst/>
              <a:gdLst>
                <a:gd name="T0" fmla="*/ 0 w 3650"/>
                <a:gd name="T1" fmla="*/ 0 h 20"/>
                <a:gd name="T2" fmla="*/ 3650 w 3650"/>
                <a:gd name="T3" fmla="*/ 0 h 20"/>
              </a:gdLst>
              <a:ahLst/>
              <a:cxnLst>
                <a:cxn ang="0">
                  <a:pos x="T0" y="T1"/>
                </a:cxn>
                <a:cxn ang="0">
                  <a:pos x="T2" y="T3"/>
                </a:cxn>
              </a:cxnLst>
              <a:rect l="0" t="0" r="r" b="b"/>
              <a:pathLst>
                <a:path w="3650" h="20">
                  <a:moveTo>
                    <a:pt x="0" y="0"/>
                  </a:moveTo>
                  <a:lnTo>
                    <a:pt x="3650" y="0"/>
                  </a:lnTo>
                </a:path>
              </a:pathLst>
            </a:custGeom>
            <a:noFill/>
            <a:ln w="10414">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AU"/>
            </a:p>
          </p:txBody>
        </p:sp>
        <p:sp>
          <p:nvSpPr>
            <p:cNvPr id="11" name="Freeform 10"/>
            <p:cNvSpPr>
              <a:spLocks/>
            </p:cNvSpPr>
            <p:nvPr/>
          </p:nvSpPr>
          <p:spPr bwMode="auto">
            <a:xfrm>
              <a:off x="14" y="96"/>
              <a:ext cx="20" cy="173"/>
            </a:xfrm>
            <a:custGeom>
              <a:avLst/>
              <a:gdLst>
                <a:gd name="T0" fmla="*/ 0 w 20"/>
                <a:gd name="T1" fmla="*/ 0 h 173"/>
                <a:gd name="T2" fmla="*/ 0 w 20"/>
                <a:gd name="T3" fmla="*/ 172 h 173"/>
              </a:gdLst>
              <a:ahLst/>
              <a:cxnLst>
                <a:cxn ang="0">
                  <a:pos x="T0" y="T1"/>
                </a:cxn>
                <a:cxn ang="0">
                  <a:pos x="T2" y="T3"/>
                </a:cxn>
              </a:cxnLst>
              <a:rect l="0" t="0" r="r" b="b"/>
              <a:pathLst>
                <a:path w="20" h="173">
                  <a:moveTo>
                    <a:pt x="0" y="0"/>
                  </a:moveTo>
                  <a:lnTo>
                    <a:pt x="0" y="172"/>
                  </a:lnTo>
                </a:path>
              </a:pathLst>
            </a:custGeom>
            <a:noFill/>
            <a:ln w="10413">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AU"/>
            </a:p>
          </p:txBody>
        </p:sp>
        <p:sp>
          <p:nvSpPr>
            <p:cNvPr id="12" name="Freeform 11"/>
            <p:cNvSpPr>
              <a:spLocks/>
            </p:cNvSpPr>
            <p:nvPr/>
          </p:nvSpPr>
          <p:spPr bwMode="auto">
            <a:xfrm>
              <a:off x="3650" y="96"/>
              <a:ext cx="20" cy="173"/>
            </a:xfrm>
            <a:custGeom>
              <a:avLst/>
              <a:gdLst>
                <a:gd name="T0" fmla="*/ 0 w 20"/>
                <a:gd name="T1" fmla="*/ 0 h 173"/>
                <a:gd name="T2" fmla="*/ 0 w 20"/>
                <a:gd name="T3" fmla="*/ 172 h 173"/>
              </a:gdLst>
              <a:ahLst/>
              <a:cxnLst>
                <a:cxn ang="0">
                  <a:pos x="T0" y="T1"/>
                </a:cxn>
                <a:cxn ang="0">
                  <a:pos x="T2" y="T3"/>
                </a:cxn>
              </a:cxnLst>
              <a:rect l="0" t="0" r="r" b="b"/>
              <a:pathLst>
                <a:path w="20" h="173">
                  <a:moveTo>
                    <a:pt x="0" y="0"/>
                  </a:moveTo>
                  <a:lnTo>
                    <a:pt x="0" y="172"/>
                  </a:lnTo>
                </a:path>
              </a:pathLst>
            </a:custGeom>
            <a:noFill/>
            <a:ln w="10414">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AU"/>
            </a:p>
          </p:txBody>
        </p:sp>
        <p:sp>
          <p:nvSpPr>
            <p:cNvPr id="13" name="Freeform 12"/>
            <p:cNvSpPr>
              <a:spLocks/>
            </p:cNvSpPr>
            <p:nvPr/>
          </p:nvSpPr>
          <p:spPr bwMode="auto">
            <a:xfrm>
              <a:off x="14" y="115"/>
              <a:ext cx="286" cy="67"/>
            </a:xfrm>
            <a:custGeom>
              <a:avLst/>
              <a:gdLst>
                <a:gd name="T0" fmla="*/ 285 w 286"/>
                <a:gd name="T1" fmla="*/ 0 h 67"/>
                <a:gd name="T2" fmla="*/ 0 w 286"/>
                <a:gd name="T3" fmla="*/ 67 h 67"/>
                <a:gd name="T4" fmla="*/ 285 w 286"/>
                <a:gd name="T5" fmla="*/ 67 h 67"/>
                <a:gd name="T6" fmla="*/ 285 w 286"/>
                <a:gd name="T7" fmla="*/ 0 h 67"/>
              </a:gdLst>
              <a:ahLst/>
              <a:cxnLst>
                <a:cxn ang="0">
                  <a:pos x="T0" y="T1"/>
                </a:cxn>
                <a:cxn ang="0">
                  <a:pos x="T2" y="T3"/>
                </a:cxn>
                <a:cxn ang="0">
                  <a:pos x="T4" y="T5"/>
                </a:cxn>
                <a:cxn ang="0">
                  <a:pos x="T6" y="T7"/>
                </a:cxn>
              </a:cxnLst>
              <a:rect l="0" t="0" r="r" b="b"/>
              <a:pathLst>
                <a:path w="286" h="67">
                  <a:moveTo>
                    <a:pt x="285" y="0"/>
                  </a:moveTo>
                  <a:lnTo>
                    <a:pt x="0" y="67"/>
                  </a:lnTo>
                  <a:lnTo>
                    <a:pt x="285" y="67"/>
                  </a:lnTo>
                  <a:lnTo>
                    <a:pt x="285"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4" name="Freeform 13"/>
            <p:cNvSpPr>
              <a:spLocks/>
            </p:cNvSpPr>
            <p:nvPr/>
          </p:nvSpPr>
          <p:spPr bwMode="auto">
            <a:xfrm>
              <a:off x="14" y="177"/>
              <a:ext cx="291" cy="20"/>
            </a:xfrm>
            <a:custGeom>
              <a:avLst/>
              <a:gdLst>
                <a:gd name="T0" fmla="*/ 285 w 291"/>
                <a:gd name="T1" fmla="*/ 0 h 20"/>
                <a:gd name="T2" fmla="*/ 0 w 291"/>
                <a:gd name="T3" fmla="*/ 0 h 20"/>
                <a:gd name="T4" fmla="*/ 0 w 291"/>
                <a:gd name="T5" fmla="*/ 9 h 20"/>
                <a:gd name="T6" fmla="*/ 290 w 291"/>
                <a:gd name="T7" fmla="*/ 9 h 20"/>
                <a:gd name="T8" fmla="*/ 290 w 291"/>
                <a:gd name="T9" fmla="*/ 4 h 20"/>
                <a:gd name="T10" fmla="*/ 285 w 291"/>
                <a:gd name="T11" fmla="*/ 0 h 20"/>
              </a:gdLst>
              <a:ahLst/>
              <a:cxnLst>
                <a:cxn ang="0">
                  <a:pos x="T0" y="T1"/>
                </a:cxn>
                <a:cxn ang="0">
                  <a:pos x="T2" y="T3"/>
                </a:cxn>
                <a:cxn ang="0">
                  <a:pos x="T4" y="T5"/>
                </a:cxn>
                <a:cxn ang="0">
                  <a:pos x="T6" y="T7"/>
                </a:cxn>
                <a:cxn ang="0">
                  <a:pos x="T8" y="T9"/>
                </a:cxn>
                <a:cxn ang="0">
                  <a:pos x="T10" y="T11"/>
                </a:cxn>
              </a:cxnLst>
              <a:rect l="0" t="0" r="r" b="b"/>
              <a:pathLst>
                <a:path w="291" h="20">
                  <a:moveTo>
                    <a:pt x="285" y="0"/>
                  </a:moveTo>
                  <a:lnTo>
                    <a:pt x="0" y="0"/>
                  </a:lnTo>
                  <a:lnTo>
                    <a:pt x="0" y="9"/>
                  </a:lnTo>
                  <a:lnTo>
                    <a:pt x="290" y="9"/>
                  </a:lnTo>
                  <a:lnTo>
                    <a:pt x="290" y="4"/>
                  </a:lnTo>
                  <a:lnTo>
                    <a:pt x="285"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5" name="Freeform 14"/>
            <p:cNvSpPr>
              <a:spLocks/>
            </p:cNvSpPr>
            <p:nvPr/>
          </p:nvSpPr>
          <p:spPr bwMode="auto">
            <a:xfrm>
              <a:off x="295" y="110"/>
              <a:ext cx="20" cy="72"/>
            </a:xfrm>
            <a:custGeom>
              <a:avLst/>
              <a:gdLst>
                <a:gd name="T0" fmla="*/ 9 w 20"/>
                <a:gd name="T1" fmla="*/ 0 h 72"/>
                <a:gd name="T2" fmla="*/ 4 w 20"/>
                <a:gd name="T3" fmla="*/ 0 h 72"/>
                <a:gd name="T4" fmla="*/ 0 w 20"/>
                <a:gd name="T5" fmla="*/ 4 h 72"/>
                <a:gd name="T6" fmla="*/ 0 w 20"/>
                <a:gd name="T7" fmla="*/ 72 h 72"/>
                <a:gd name="T8" fmla="*/ 9 w 20"/>
                <a:gd name="T9" fmla="*/ 72 h 72"/>
                <a:gd name="T10" fmla="*/ 9 w 20"/>
                <a:gd name="T11" fmla="*/ 0 h 72"/>
              </a:gdLst>
              <a:ahLst/>
              <a:cxnLst>
                <a:cxn ang="0">
                  <a:pos x="T0" y="T1"/>
                </a:cxn>
                <a:cxn ang="0">
                  <a:pos x="T2" y="T3"/>
                </a:cxn>
                <a:cxn ang="0">
                  <a:pos x="T4" y="T5"/>
                </a:cxn>
                <a:cxn ang="0">
                  <a:pos x="T6" y="T7"/>
                </a:cxn>
                <a:cxn ang="0">
                  <a:pos x="T8" y="T9"/>
                </a:cxn>
                <a:cxn ang="0">
                  <a:pos x="T10" y="T11"/>
                </a:cxn>
              </a:cxnLst>
              <a:rect l="0" t="0" r="r" b="b"/>
              <a:pathLst>
                <a:path w="20" h="72">
                  <a:moveTo>
                    <a:pt x="9" y="0"/>
                  </a:moveTo>
                  <a:lnTo>
                    <a:pt x="4" y="0"/>
                  </a:lnTo>
                  <a:lnTo>
                    <a:pt x="0" y="4"/>
                  </a:lnTo>
                  <a:lnTo>
                    <a:pt x="0" y="72"/>
                  </a:lnTo>
                  <a:lnTo>
                    <a:pt x="9" y="72"/>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6" name="Freeform 15"/>
            <p:cNvSpPr>
              <a:spLocks/>
            </p:cNvSpPr>
            <p:nvPr/>
          </p:nvSpPr>
          <p:spPr bwMode="auto">
            <a:xfrm>
              <a:off x="10" y="110"/>
              <a:ext cx="290" cy="77"/>
            </a:xfrm>
            <a:custGeom>
              <a:avLst/>
              <a:gdLst>
                <a:gd name="T0" fmla="*/ 290 w 290"/>
                <a:gd name="T1" fmla="*/ 0 h 77"/>
                <a:gd name="T2" fmla="*/ 0 w 290"/>
                <a:gd name="T3" fmla="*/ 69 h 77"/>
                <a:gd name="T4" fmla="*/ 0 w 290"/>
                <a:gd name="T5" fmla="*/ 76 h 77"/>
                <a:gd name="T6" fmla="*/ 4 w 290"/>
                <a:gd name="T7" fmla="*/ 76 h 77"/>
                <a:gd name="T8" fmla="*/ 290 w 290"/>
                <a:gd name="T9" fmla="*/ 9 h 77"/>
                <a:gd name="T10" fmla="*/ 290 w 290"/>
                <a:gd name="T11" fmla="*/ 0 h 77"/>
              </a:gdLst>
              <a:ahLst/>
              <a:cxnLst>
                <a:cxn ang="0">
                  <a:pos x="T0" y="T1"/>
                </a:cxn>
                <a:cxn ang="0">
                  <a:pos x="T2" y="T3"/>
                </a:cxn>
                <a:cxn ang="0">
                  <a:pos x="T4" y="T5"/>
                </a:cxn>
                <a:cxn ang="0">
                  <a:pos x="T6" y="T7"/>
                </a:cxn>
                <a:cxn ang="0">
                  <a:pos x="T8" y="T9"/>
                </a:cxn>
                <a:cxn ang="0">
                  <a:pos x="T10" y="T11"/>
                </a:cxn>
              </a:cxnLst>
              <a:rect l="0" t="0" r="r" b="b"/>
              <a:pathLst>
                <a:path w="290" h="77">
                  <a:moveTo>
                    <a:pt x="290" y="0"/>
                  </a:moveTo>
                  <a:lnTo>
                    <a:pt x="0" y="69"/>
                  </a:lnTo>
                  <a:lnTo>
                    <a:pt x="0" y="76"/>
                  </a:lnTo>
                  <a:lnTo>
                    <a:pt x="4" y="76"/>
                  </a:lnTo>
                  <a:lnTo>
                    <a:pt x="290" y="9"/>
                  </a:lnTo>
                  <a:lnTo>
                    <a:pt x="290"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7" name="Freeform 16"/>
            <p:cNvSpPr>
              <a:spLocks/>
            </p:cNvSpPr>
            <p:nvPr/>
          </p:nvSpPr>
          <p:spPr bwMode="auto">
            <a:xfrm>
              <a:off x="3362" y="115"/>
              <a:ext cx="288" cy="67"/>
            </a:xfrm>
            <a:custGeom>
              <a:avLst/>
              <a:gdLst>
                <a:gd name="T0" fmla="*/ 0 w 288"/>
                <a:gd name="T1" fmla="*/ 0 h 67"/>
                <a:gd name="T2" fmla="*/ 0 w 288"/>
                <a:gd name="T3" fmla="*/ 67 h 67"/>
                <a:gd name="T4" fmla="*/ 288 w 288"/>
                <a:gd name="T5" fmla="*/ 67 h 67"/>
                <a:gd name="T6" fmla="*/ 0 w 288"/>
                <a:gd name="T7" fmla="*/ 0 h 67"/>
              </a:gdLst>
              <a:ahLst/>
              <a:cxnLst>
                <a:cxn ang="0">
                  <a:pos x="T0" y="T1"/>
                </a:cxn>
                <a:cxn ang="0">
                  <a:pos x="T2" y="T3"/>
                </a:cxn>
                <a:cxn ang="0">
                  <a:pos x="T4" y="T5"/>
                </a:cxn>
                <a:cxn ang="0">
                  <a:pos x="T6" y="T7"/>
                </a:cxn>
              </a:cxnLst>
              <a:rect l="0" t="0" r="r" b="b"/>
              <a:pathLst>
                <a:path w="288" h="67">
                  <a:moveTo>
                    <a:pt x="0" y="0"/>
                  </a:moveTo>
                  <a:lnTo>
                    <a:pt x="0" y="67"/>
                  </a:lnTo>
                  <a:lnTo>
                    <a:pt x="288" y="67"/>
                  </a:lnTo>
                  <a:lnTo>
                    <a:pt x="0"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8" name="Freeform 17"/>
            <p:cNvSpPr>
              <a:spLocks/>
            </p:cNvSpPr>
            <p:nvPr/>
          </p:nvSpPr>
          <p:spPr bwMode="auto">
            <a:xfrm>
              <a:off x="3357" y="177"/>
              <a:ext cx="293" cy="20"/>
            </a:xfrm>
            <a:custGeom>
              <a:avLst/>
              <a:gdLst>
                <a:gd name="T0" fmla="*/ 292 w 293"/>
                <a:gd name="T1" fmla="*/ 0 h 20"/>
                <a:gd name="T2" fmla="*/ 4 w 293"/>
                <a:gd name="T3" fmla="*/ 0 h 20"/>
                <a:gd name="T4" fmla="*/ 0 w 293"/>
                <a:gd name="T5" fmla="*/ 4 h 20"/>
                <a:gd name="T6" fmla="*/ 0 w 293"/>
                <a:gd name="T7" fmla="*/ 9 h 20"/>
                <a:gd name="T8" fmla="*/ 292 w 293"/>
                <a:gd name="T9" fmla="*/ 9 h 20"/>
                <a:gd name="T10" fmla="*/ 292 w 293"/>
                <a:gd name="T11" fmla="*/ 0 h 20"/>
              </a:gdLst>
              <a:ahLst/>
              <a:cxnLst>
                <a:cxn ang="0">
                  <a:pos x="T0" y="T1"/>
                </a:cxn>
                <a:cxn ang="0">
                  <a:pos x="T2" y="T3"/>
                </a:cxn>
                <a:cxn ang="0">
                  <a:pos x="T4" y="T5"/>
                </a:cxn>
                <a:cxn ang="0">
                  <a:pos x="T6" y="T7"/>
                </a:cxn>
                <a:cxn ang="0">
                  <a:pos x="T8" y="T9"/>
                </a:cxn>
                <a:cxn ang="0">
                  <a:pos x="T10" y="T11"/>
                </a:cxn>
              </a:cxnLst>
              <a:rect l="0" t="0" r="r" b="b"/>
              <a:pathLst>
                <a:path w="293" h="20">
                  <a:moveTo>
                    <a:pt x="292" y="0"/>
                  </a:moveTo>
                  <a:lnTo>
                    <a:pt x="4" y="0"/>
                  </a:lnTo>
                  <a:lnTo>
                    <a:pt x="0" y="4"/>
                  </a:lnTo>
                  <a:lnTo>
                    <a:pt x="0" y="9"/>
                  </a:lnTo>
                  <a:lnTo>
                    <a:pt x="292" y="9"/>
                  </a:lnTo>
                  <a:lnTo>
                    <a:pt x="292"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9" name="Freeform 18"/>
            <p:cNvSpPr>
              <a:spLocks/>
            </p:cNvSpPr>
            <p:nvPr/>
          </p:nvSpPr>
          <p:spPr bwMode="auto">
            <a:xfrm>
              <a:off x="3357" y="110"/>
              <a:ext cx="20" cy="72"/>
            </a:xfrm>
            <a:custGeom>
              <a:avLst/>
              <a:gdLst>
                <a:gd name="T0" fmla="*/ 4 w 20"/>
                <a:gd name="T1" fmla="*/ 0 h 72"/>
                <a:gd name="T2" fmla="*/ 0 w 20"/>
                <a:gd name="T3" fmla="*/ 0 h 72"/>
                <a:gd name="T4" fmla="*/ 0 w 20"/>
                <a:gd name="T5" fmla="*/ 72 h 72"/>
                <a:gd name="T6" fmla="*/ 9 w 20"/>
                <a:gd name="T7" fmla="*/ 72 h 72"/>
                <a:gd name="T8" fmla="*/ 9 w 20"/>
                <a:gd name="T9" fmla="*/ 4 h 72"/>
                <a:gd name="T10" fmla="*/ 4 w 20"/>
                <a:gd name="T11" fmla="*/ 0 h 72"/>
              </a:gdLst>
              <a:ahLst/>
              <a:cxnLst>
                <a:cxn ang="0">
                  <a:pos x="T0" y="T1"/>
                </a:cxn>
                <a:cxn ang="0">
                  <a:pos x="T2" y="T3"/>
                </a:cxn>
                <a:cxn ang="0">
                  <a:pos x="T4" y="T5"/>
                </a:cxn>
                <a:cxn ang="0">
                  <a:pos x="T6" y="T7"/>
                </a:cxn>
                <a:cxn ang="0">
                  <a:pos x="T8" y="T9"/>
                </a:cxn>
                <a:cxn ang="0">
                  <a:pos x="T10" y="T11"/>
                </a:cxn>
              </a:cxnLst>
              <a:rect l="0" t="0" r="r" b="b"/>
              <a:pathLst>
                <a:path w="20" h="72">
                  <a:moveTo>
                    <a:pt x="4" y="0"/>
                  </a:moveTo>
                  <a:lnTo>
                    <a:pt x="0" y="0"/>
                  </a:lnTo>
                  <a:lnTo>
                    <a:pt x="0" y="72"/>
                  </a:lnTo>
                  <a:lnTo>
                    <a:pt x="9" y="72"/>
                  </a:lnTo>
                  <a:lnTo>
                    <a:pt x="9" y="4"/>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0" name="Freeform 19"/>
            <p:cNvSpPr>
              <a:spLocks/>
            </p:cNvSpPr>
            <p:nvPr/>
          </p:nvSpPr>
          <p:spPr bwMode="auto">
            <a:xfrm>
              <a:off x="3362" y="110"/>
              <a:ext cx="293" cy="77"/>
            </a:xfrm>
            <a:custGeom>
              <a:avLst/>
              <a:gdLst>
                <a:gd name="T0" fmla="*/ 0 w 293"/>
                <a:gd name="T1" fmla="*/ 0 h 77"/>
                <a:gd name="T2" fmla="*/ 0 w 293"/>
                <a:gd name="T3" fmla="*/ 9 h 77"/>
                <a:gd name="T4" fmla="*/ 288 w 293"/>
                <a:gd name="T5" fmla="*/ 76 h 77"/>
                <a:gd name="T6" fmla="*/ 292 w 293"/>
                <a:gd name="T7" fmla="*/ 76 h 77"/>
                <a:gd name="T8" fmla="*/ 292 w 293"/>
                <a:gd name="T9" fmla="*/ 69 h 77"/>
                <a:gd name="T10" fmla="*/ 0 w 293"/>
                <a:gd name="T11" fmla="*/ 0 h 77"/>
              </a:gdLst>
              <a:ahLst/>
              <a:cxnLst>
                <a:cxn ang="0">
                  <a:pos x="T0" y="T1"/>
                </a:cxn>
                <a:cxn ang="0">
                  <a:pos x="T2" y="T3"/>
                </a:cxn>
                <a:cxn ang="0">
                  <a:pos x="T4" y="T5"/>
                </a:cxn>
                <a:cxn ang="0">
                  <a:pos x="T6" y="T7"/>
                </a:cxn>
                <a:cxn ang="0">
                  <a:pos x="T8" y="T9"/>
                </a:cxn>
                <a:cxn ang="0">
                  <a:pos x="T10" y="T11"/>
                </a:cxn>
              </a:cxnLst>
              <a:rect l="0" t="0" r="r" b="b"/>
              <a:pathLst>
                <a:path w="293" h="77">
                  <a:moveTo>
                    <a:pt x="0" y="0"/>
                  </a:moveTo>
                  <a:lnTo>
                    <a:pt x="0" y="9"/>
                  </a:lnTo>
                  <a:lnTo>
                    <a:pt x="288" y="76"/>
                  </a:lnTo>
                  <a:lnTo>
                    <a:pt x="292" y="76"/>
                  </a:lnTo>
                  <a:lnTo>
                    <a:pt x="292" y="69"/>
                  </a:lnTo>
                  <a:lnTo>
                    <a:pt x="0"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grpSp>
        <p:nvGrpSpPr>
          <p:cNvPr id="36" name="Group 35"/>
          <p:cNvGrpSpPr>
            <a:grpSpLocks/>
          </p:cNvGrpSpPr>
          <p:nvPr/>
        </p:nvGrpSpPr>
        <p:grpSpPr bwMode="auto">
          <a:xfrm>
            <a:off x="0" y="0"/>
            <a:ext cx="102235" cy="146685"/>
            <a:chOff x="0" y="0"/>
            <a:chExt cx="161" cy="231"/>
          </a:xfrm>
        </p:grpSpPr>
        <p:grpSp>
          <p:nvGrpSpPr>
            <p:cNvPr id="37" name="Group 36"/>
            <p:cNvGrpSpPr>
              <a:grpSpLocks/>
            </p:cNvGrpSpPr>
            <p:nvPr/>
          </p:nvGrpSpPr>
          <p:grpSpPr bwMode="auto">
            <a:xfrm>
              <a:off x="10" y="10"/>
              <a:ext cx="117" cy="144"/>
              <a:chOff x="10" y="10"/>
              <a:chExt cx="117" cy="144"/>
            </a:xfrm>
          </p:grpSpPr>
          <p:sp>
            <p:nvSpPr>
              <p:cNvPr id="39" name="Freeform 38"/>
              <p:cNvSpPr>
                <a:spLocks/>
              </p:cNvSpPr>
              <p:nvPr/>
            </p:nvSpPr>
            <p:spPr bwMode="auto">
              <a:xfrm>
                <a:off x="10" y="10"/>
                <a:ext cx="117" cy="144"/>
              </a:xfrm>
              <a:custGeom>
                <a:avLst/>
                <a:gdLst>
                  <a:gd name="T0" fmla="*/ 74 w 117"/>
                  <a:gd name="T1" fmla="*/ 0 h 144"/>
                  <a:gd name="T2" fmla="*/ 50 w 117"/>
                  <a:gd name="T3" fmla="*/ 0 h 144"/>
                  <a:gd name="T4" fmla="*/ 36 w 117"/>
                  <a:gd name="T5" fmla="*/ 4 h 144"/>
                  <a:gd name="T6" fmla="*/ 26 w 117"/>
                  <a:gd name="T7" fmla="*/ 9 h 144"/>
                  <a:gd name="T8" fmla="*/ 9 w 117"/>
                  <a:gd name="T9" fmla="*/ 26 h 144"/>
                  <a:gd name="T10" fmla="*/ 7 w 117"/>
                  <a:gd name="T11" fmla="*/ 33 h 144"/>
                  <a:gd name="T12" fmla="*/ 2 w 117"/>
                  <a:gd name="T13" fmla="*/ 38 h 144"/>
                  <a:gd name="T14" fmla="*/ 2 w 117"/>
                  <a:gd name="T15" fmla="*/ 45 h 144"/>
                  <a:gd name="T16" fmla="*/ 0 w 117"/>
                  <a:gd name="T17" fmla="*/ 52 h 144"/>
                  <a:gd name="T18" fmla="*/ 0 w 117"/>
                  <a:gd name="T19" fmla="*/ 86 h 144"/>
                  <a:gd name="T20" fmla="*/ 2 w 117"/>
                  <a:gd name="T21" fmla="*/ 100 h 144"/>
                  <a:gd name="T22" fmla="*/ 9 w 117"/>
                  <a:gd name="T23" fmla="*/ 112 h 144"/>
                  <a:gd name="T24" fmla="*/ 14 w 117"/>
                  <a:gd name="T25" fmla="*/ 120 h 144"/>
                  <a:gd name="T26" fmla="*/ 16 w 117"/>
                  <a:gd name="T27" fmla="*/ 122 h 144"/>
                  <a:gd name="T28" fmla="*/ 24 w 117"/>
                  <a:gd name="T29" fmla="*/ 132 h 144"/>
                  <a:gd name="T30" fmla="*/ 48 w 117"/>
                  <a:gd name="T31" fmla="*/ 141 h 144"/>
                  <a:gd name="T32" fmla="*/ 60 w 117"/>
                  <a:gd name="T33" fmla="*/ 144 h 144"/>
                  <a:gd name="T34" fmla="*/ 74 w 117"/>
                  <a:gd name="T35" fmla="*/ 141 h 144"/>
                  <a:gd name="T36" fmla="*/ 81 w 117"/>
                  <a:gd name="T37" fmla="*/ 139 h 144"/>
                  <a:gd name="T38" fmla="*/ 91 w 117"/>
                  <a:gd name="T39" fmla="*/ 134 h 144"/>
                  <a:gd name="T40" fmla="*/ 100 w 117"/>
                  <a:gd name="T41" fmla="*/ 127 h 144"/>
                  <a:gd name="T42" fmla="*/ 52 w 117"/>
                  <a:gd name="T43" fmla="*/ 127 h 144"/>
                  <a:gd name="T44" fmla="*/ 38 w 117"/>
                  <a:gd name="T45" fmla="*/ 120 h 144"/>
                  <a:gd name="T46" fmla="*/ 31 w 117"/>
                  <a:gd name="T47" fmla="*/ 110 h 144"/>
                  <a:gd name="T48" fmla="*/ 26 w 117"/>
                  <a:gd name="T49" fmla="*/ 103 h 144"/>
                  <a:gd name="T50" fmla="*/ 21 w 117"/>
                  <a:gd name="T51" fmla="*/ 93 h 144"/>
                  <a:gd name="T52" fmla="*/ 19 w 117"/>
                  <a:gd name="T53" fmla="*/ 84 h 144"/>
                  <a:gd name="T54" fmla="*/ 19 w 117"/>
                  <a:gd name="T55" fmla="*/ 60 h 144"/>
                  <a:gd name="T56" fmla="*/ 21 w 117"/>
                  <a:gd name="T57" fmla="*/ 47 h 144"/>
                  <a:gd name="T58" fmla="*/ 26 w 117"/>
                  <a:gd name="T59" fmla="*/ 38 h 144"/>
                  <a:gd name="T60" fmla="*/ 36 w 117"/>
                  <a:gd name="T61" fmla="*/ 24 h 144"/>
                  <a:gd name="T62" fmla="*/ 40 w 117"/>
                  <a:gd name="T63" fmla="*/ 21 h 144"/>
                  <a:gd name="T64" fmla="*/ 43 w 117"/>
                  <a:gd name="T65" fmla="*/ 19 h 144"/>
                  <a:gd name="T66" fmla="*/ 52 w 117"/>
                  <a:gd name="T67" fmla="*/ 16 h 144"/>
                  <a:gd name="T68" fmla="*/ 105 w 117"/>
                  <a:gd name="T69" fmla="*/ 16 h 144"/>
                  <a:gd name="T70" fmla="*/ 98 w 117"/>
                  <a:gd name="T71" fmla="*/ 12 h 144"/>
                  <a:gd name="T72" fmla="*/ 91 w 117"/>
                  <a:gd name="T73" fmla="*/ 4 h 144"/>
                  <a:gd name="T74" fmla="*/ 81 w 117"/>
                  <a:gd name="T75" fmla="*/ 2 h 144"/>
                  <a:gd name="T76" fmla="*/ 74 w 117"/>
                  <a:gd name="T77" fmla="*/ 0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17" h="144">
                    <a:moveTo>
                      <a:pt x="74" y="0"/>
                    </a:moveTo>
                    <a:lnTo>
                      <a:pt x="50" y="0"/>
                    </a:lnTo>
                    <a:lnTo>
                      <a:pt x="36" y="4"/>
                    </a:lnTo>
                    <a:lnTo>
                      <a:pt x="26" y="9"/>
                    </a:lnTo>
                    <a:lnTo>
                      <a:pt x="9" y="26"/>
                    </a:lnTo>
                    <a:lnTo>
                      <a:pt x="7" y="33"/>
                    </a:lnTo>
                    <a:lnTo>
                      <a:pt x="2" y="38"/>
                    </a:lnTo>
                    <a:lnTo>
                      <a:pt x="2" y="45"/>
                    </a:lnTo>
                    <a:lnTo>
                      <a:pt x="0" y="52"/>
                    </a:lnTo>
                    <a:lnTo>
                      <a:pt x="0" y="86"/>
                    </a:lnTo>
                    <a:lnTo>
                      <a:pt x="2" y="100"/>
                    </a:lnTo>
                    <a:lnTo>
                      <a:pt x="9" y="112"/>
                    </a:lnTo>
                    <a:lnTo>
                      <a:pt x="14" y="120"/>
                    </a:lnTo>
                    <a:lnTo>
                      <a:pt x="16" y="122"/>
                    </a:lnTo>
                    <a:lnTo>
                      <a:pt x="24" y="132"/>
                    </a:lnTo>
                    <a:lnTo>
                      <a:pt x="48" y="141"/>
                    </a:lnTo>
                    <a:lnTo>
                      <a:pt x="60" y="144"/>
                    </a:lnTo>
                    <a:lnTo>
                      <a:pt x="74" y="141"/>
                    </a:lnTo>
                    <a:lnTo>
                      <a:pt x="81" y="139"/>
                    </a:lnTo>
                    <a:lnTo>
                      <a:pt x="91" y="134"/>
                    </a:lnTo>
                    <a:lnTo>
                      <a:pt x="100" y="127"/>
                    </a:lnTo>
                    <a:lnTo>
                      <a:pt x="52" y="127"/>
                    </a:lnTo>
                    <a:lnTo>
                      <a:pt x="38" y="120"/>
                    </a:lnTo>
                    <a:lnTo>
                      <a:pt x="31" y="110"/>
                    </a:lnTo>
                    <a:lnTo>
                      <a:pt x="26" y="103"/>
                    </a:lnTo>
                    <a:lnTo>
                      <a:pt x="21" y="93"/>
                    </a:lnTo>
                    <a:lnTo>
                      <a:pt x="19" y="84"/>
                    </a:lnTo>
                    <a:lnTo>
                      <a:pt x="19" y="60"/>
                    </a:lnTo>
                    <a:lnTo>
                      <a:pt x="21" y="47"/>
                    </a:lnTo>
                    <a:lnTo>
                      <a:pt x="26" y="38"/>
                    </a:lnTo>
                    <a:lnTo>
                      <a:pt x="36" y="24"/>
                    </a:lnTo>
                    <a:lnTo>
                      <a:pt x="40" y="21"/>
                    </a:lnTo>
                    <a:lnTo>
                      <a:pt x="43" y="19"/>
                    </a:lnTo>
                    <a:lnTo>
                      <a:pt x="52" y="16"/>
                    </a:lnTo>
                    <a:lnTo>
                      <a:pt x="105" y="16"/>
                    </a:lnTo>
                    <a:lnTo>
                      <a:pt x="98" y="12"/>
                    </a:lnTo>
                    <a:lnTo>
                      <a:pt x="91" y="4"/>
                    </a:lnTo>
                    <a:lnTo>
                      <a:pt x="81" y="2"/>
                    </a:lnTo>
                    <a:lnTo>
                      <a:pt x="7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0" name="Freeform 39"/>
              <p:cNvSpPr>
                <a:spLocks/>
              </p:cNvSpPr>
              <p:nvPr/>
            </p:nvSpPr>
            <p:spPr bwMode="auto">
              <a:xfrm>
                <a:off x="10" y="10"/>
                <a:ext cx="117" cy="144"/>
              </a:xfrm>
              <a:custGeom>
                <a:avLst/>
                <a:gdLst>
                  <a:gd name="T0" fmla="*/ 117 w 117"/>
                  <a:gd name="T1" fmla="*/ 88 h 144"/>
                  <a:gd name="T2" fmla="*/ 98 w 117"/>
                  <a:gd name="T3" fmla="*/ 88 h 144"/>
                  <a:gd name="T4" fmla="*/ 98 w 117"/>
                  <a:gd name="T5" fmla="*/ 96 h 144"/>
                  <a:gd name="T6" fmla="*/ 96 w 117"/>
                  <a:gd name="T7" fmla="*/ 103 h 144"/>
                  <a:gd name="T8" fmla="*/ 96 w 117"/>
                  <a:gd name="T9" fmla="*/ 107 h 144"/>
                  <a:gd name="T10" fmla="*/ 91 w 117"/>
                  <a:gd name="T11" fmla="*/ 110 h 144"/>
                  <a:gd name="T12" fmla="*/ 88 w 117"/>
                  <a:gd name="T13" fmla="*/ 115 h 144"/>
                  <a:gd name="T14" fmla="*/ 81 w 117"/>
                  <a:gd name="T15" fmla="*/ 120 h 144"/>
                  <a:gd name="T16" fmla="*/ 76 w 117"/>
                  <a:gd name="T17" fmla="*/ 122 h 144"/>
                  <a:gd name="T18" fmla="*/ 69 w 117"/>
                  <a:gd name="T19" fmla="*/ 127 h 144"/>
                  <a:gd name="T20" fmla="*/ 100 w 117"/>
                  <a:gd name="T21" fmla="*/ 127 h 144"/>
                  <a:gd name="T22" fmla="*/ 105 w 117"/>
                  <a:gd name="T23" fmla="*/ 120 h 144"/>
                  <a:gd name="T24" fmla="*/ 112 w 117"/>
                  <a:gd name="T25" fmla="*/ 110 h 144"/>
                  <a:gd name="T26" fmla="*/ 112 w 117"/>
                  <a:gd name="T27" fmla="*/ 105 h 144"/>
                  <a:gd name="T28" fmla="*/ 115 w 117"/>
                  <a:gd name="T29" fmla="*/ 100 h 144"/>
                  <a:gd name="T30" fmla="*/ 117 w 117"/>
                  <a:gd name="T31" fmla="*/ 88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17" h="144">
                    <a:moveTo>
                      <a:pt x="117" y="88"/>
                    </a:moveTo>
                    <a:lnTo>
                      <a:pt x="98" y="88"/>
                    </a:lnTo>
                    <a:lnTo>
                      <a:pt x="98" y="96"/>
                    </a:lnTo>
                    <a:lnTo>
                      <a:pt x="96" y="103"/>
                    </a:lnTo>
                    <a:lnTo>
                      <a:pt x="96" y="107"/>
                    </a:lnTo>
                    <a:lnTo>
                      <a:pt x="91" y="110"/>
                    </a:lnTo>
                    <a:lnTo>
                      <a:pt x="88" y="115"/>
                    </a:lnTo>
                    <a:lnTo>
                      <a:pt x="81" y="120"/>
                    </a:lnTo>
                    <a:lnTo>
                      <a:pt x="76" y="122"/>
                    </a:lnTo>
                    <a:lnTo>
                      <a:pt x="69" y="127"/>
                    </a:lnTo>
                    <a:lnTo>
                      <a:pt x="100" y="127"/>
                    </a:lnTo>
                    <a:lnTo>
                      <a:pt x="105" y="120"/>
                    </a:lnTo>
                    <a:lnTo>
                      <a:pt x="112" y="110"/>
                    </a:lnTo>
                    <a:lnTo>
                      <a:pt x="112" y="105"/>
                    </a:lnTo>
                    <a:lnTo>
                      <a:pt x="115" y="100"/>
                    </a:lnTo>
                    <a:lnTo>
                      <a:pt x="117" y="88"/>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1" name="Freeform 40"/>
              <p:cNvSpPr>
                <a:spLocks/>
              </p:cNvSpPr>
              <p:nvPr/>
            </p:nvSpPr>
            <p:spPr bwMode="auto">
              <a:xfrm>
                <a:off x="10" y="10"/>
                <a:ext cx="117" cy="144"/>
              </a:xfrm>
              <a:custGeom>
                <a:avLst/>
                <a:gdLst>
                  <a:gd name="T0" fmla="*/ 105 w 117"/>
                  <a:gd name="T1" fmla="*/ 16 h 144"/>
                  <a:gd name="T2" fmla="*/ 76 w 117"/>
                  <a:gd name="T3" fmla="*/ 16 h 144"/>
                  <a:gd name="T4" fmla="*/ 81 w 117"/>
                  <a:gd name="T5" fmla="*/ 19 h 144"/>
                  <a:gd name="T6" fmla="*/ 86 w 117"/>
                  <a:gd name="T7" fmla="*/ 24 h 144"/>
                  <a:gd name="T8" fmla="*/ 91 w 117"/>
                  <a:gd name="T9" fmla="*/ 26 h 144"/>
                  <a:gd name="T10" fmla="*/ 93 w 117"/>
                  <a:gd name="T11" fmla="*/ 31 h 144"/>
                  <a:gd name="T12" fmla="*/ 96 w 117"/>
                  <a:gd name="T13" fmla="*/ 38 h 144"/>
                  <a:gd name="T14" fmla="*/ 98 w 117"/>
                  <a:gd name="T15" fmla="*/ 43 h 144"/>
                  <a:gd name="T16" fmla="*/ 117 w 117"/>
                  <a:gd name="T17" fmla="*/ 43 h 144"/>
                  <a:gd name="T18" fmla="*/ 112 w 117"/>
                  <a:gd name="T19" fmla="*/ 33 h 144"/>
                  <a:gd name="T20" fmla="*/ 110 w 117"/>
                  <a:gd name="T21" fmla="*/ 24 h 144"/>
                  <a:gd name="T22" fmla="*/ 105 w 117"/>
                  <a:gd name="T23" fmla="*/ 16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7" h="144">
                    <a:moveTo>
                      <a:pt x="105" y="16"/>
                    </a:moveTo>
                    <a:lnTo>
                      <a:pt x="76" y="16"/>
                    </a:lnTo>
                    <a:lnTo>
                      <a:pt x="81" y="19"/>
                    </a:lnTo>
                    <a:lnTo>
                      <a:pt x="86" y="24"/>
                    </a:lnTo>
                    <a:lnTo>
                      <a:pt x="91" y="26"/>
                    </a:lnTo>
                    <a:lnTo>
                      <a:pt x="93" y="31"/>
                    </a:lnTo>
                    <a:lnTo>
                      <a:pt x="96" y="38"/>
                    </a:lnTo>
                    <a:lnTo>
                      <a:pt x="98" y="43"/>
                    </a:lnTo>
                    <a:lnTo>
                      <a:pt x="117" y="43"/>
                    </a:lnTo>
                    <a:lnTo>
                      <a:pt x="112" y="33"/>
                    </a:lnTo>
                    <a:lnTo>
                      <a:pt x="110" y="24"/>
                    </a:lnTo>
                    <a:lnTo>
                      <a:pt x="105" y="16"/>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sp>
          <p:nvSpPr>
            <p:cNvPr id="38" name="Freeform 37"/>
            <p:cNvSpPr>
              <a:spLocks/>
            </p:cNvSpPr>
            <p:nvPr/>
          </p:nvSpPr>
          <p:spPr bwMode="auto">
            <a:xfrm>
              <a:off x="65" y="84"/>
              <a:ext cx="86" cy="137"/>
            </a:xfrm>
            <a:custGeom>
              <a:avLst/>
              <a:gdLst>
                <a:gd name="T0" fmla="*/ 19 w 86"/>
                <a:gd name="T1" fmla="*/ 0 h 137"/>
                <a:gd name="T2" fmla="*/ 0 w 86"/>
                <a:gd name="T3" fmla="*/ 0 h 137"/>
                <a:gd name="T4" fmla="*/ 0 w 86"/>
                <a:gd name="T5" fmla="*/ 136 h 137"/>
                <a:gd name="T6" fmla="*/ 86 w 86"/>
                <a:gd name="T7" fmla="*/ 136 h 137"/>
                <a:gd name="T8" fmla="*/ 86 w 86"/>
                <a:gd name="T9" fmla="*/ 120 h 137"/>
                <a:gd name="T10" fmla="*/ 19 w 86"/>
                <a:gd name="T11" fmla="*/ 120 h 137"/>
                <a:gd name="T12" fmla="*/ 19 w 86"/>
                <a:gd name="T13" fmla="*/ 0 h 137"/>
              </a:gdLst>
              <a:ahLst/>
              <a:cxnLst>
                <a:cxn ang="0">
                  <a:pos x="T0" y="T1"/>
                </a:cxn>
                <a:cxn ang="0">
                  <a:pos x="T2" y="T3"/>
                </a:cxn>
                <a:cxn ang="0">
                  <a:pos x="T4" y="T5"/>
                </a:cxn>
                <a:cxn ang="0">
                  <a:pos x="T6" y="T7"/>
                </a:cxn>
                <a:cxn ang="0">
                  <a:pos x="T8" y="T9"/>
                </a:cxn>
                <a:cxn ang="0">
                  <a:pos x="T10" y="T11"/>
                </a:cxn>
                <a:cxn ang="0">
                  <a:pos x="T12" y="T13"/>
                </a:cxn>
              </a:cxnLst>
              <a:rect l="0" t="0" r="r" b="b"/>
              <a:pathLst>
                <a:path w="86" h="137">
                  <a:moveTo>
                    <a:pt x="19" y="0"/>
                  </a:moveTo>
                  <a:lnTo>
                    <a:pt x="0" y="0"/>
                  </a:lnTo>
                  <a:lnTo>
                    <a:pt x="0" y="136"/>
                  </a:lnTo>
                  <a:lnTo>
                    <a:pt x="86" y="136"/>
                  </a:lnTo>
                  <a:lnTo>
                    <a:pt x="86" y="120"/>
                  </a:lnTo>
                  <a:lnTo>
                    <a:pt x="19" y="120"/>
                  </a:lnTo>
                  <a:lnTo>
                    <a:pt x="1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grpSp>
        <p:nvGrpSpPr>
          <p:cNvPr id="42" name="Group 41"/>
          <p:cNvGrpSpPr>
            <a:grpSpLocks/>
          </p:cNvGrpSpPr>
          <p:nvPr/>
        </p:nvGrpSpPr>
        <p:grpSpPr bwMode="auto">
          <a:xfrm>
            <a:off x="0" y="0"/>
            <a:ext cx="86995" cy="36830"/>
            <a:chOff x="0" y="0"/>
            <a:chExt cx="137" cy="58"/>
          </a:xfrm>
        </p:grpSpPr>
        <p:sp>
          <p:nvSpPr>
            <p:cNvPr id="43" name="Freeform 42"/>
            <p:cNvSpPr>
              <a:spLocks/>
            </p:cNvSpPr>
            <p:nvPr/>
          </p:nvSpPr>
          <p:spPr bwMode="auto">
            <a:xfrm>
              <a:off x="38" y="24"/>
              <a:ext cx="89" cy="24"/>
            </a:xfrm>
            <a:custGeom>
              <a:avLst/>
              <a:gdLst>
                <a:gd name="T0" fmla="*/ 88 w 89"/>
                <a:gd name="T1" fmla="*/ 0 h 24"/>
                <a:gd name="T2" fmla="*/ 11 w 89"/>
                <a:gd name="T3" fmla="*/ 0 h 24"/>
                <a:gd name="T4" fmla="*/ 0 w 89"/>
                <a:gd name="T5" fmla="*/ 21 h 24"/>
                <a:gd name="T6" fmla="*/ 4 w 89"/>
                <a:gd name="T7" fmla="*/ 23 h 24"/>
                <a:gd name="T8" fmla="*/ 88 w 89"/>
                <a:gd name="T9" fmla="*/ 23 h 24"/>
                <a:gd name="T10" fmla="*/ 88 w 89"/>
                <a:gd name="T11" fmla="*/ 0 h 24"/>
              </a:gdLst>
              <a:ahLst/>
              <a:cxnLst>
                <a:cxn ang="0">
                  <a:pos x="T0" y="T1"/>
                </a:cxn>
                <a:cxn ang="0">
                  <a:pos x="T2" y="T3"/>
                </a:cxn>
                <a:cxn ang="0">
                  <a:pos x="T4" y="T5"/>
                </a:cxn>
                <a:cxn ang="0">
                  <a:pos x="T6" y="T7"/>
                </a:cxn>
                <a:cxn ang="0">
                  <a:pos x="T8" y="T9"/>
                </a:cxn>
                <a:cxn ang="0">
                  <a:pos x="T10" y="T11"/>
                </a:cxn>
              </a:cxnLst>
              <a:rect l="0" t="0" r="r" b="b"/>
              <a:pathLst>
                <a:path w="89" h="24">
                  <a:moveTo>
                    <a:pt x="88" y="0"/>
                  </a:moveTo>
                  <a:lnTo>
                    <a:pt x="11" y="0"/>
                  </a:lnTo>
                  <a:lnTo>
                    <a:pt x="0" y="21"/>
                  </a:lnTo>
                  <a:lnTo>
                    <a:pt x="4" y="23"/>
                  </a:lnTo>
                  <a:lnTo>
                    <a:pt x="88" y="23"/>
                  </a:lnTo>
                  <a:lnTo>
                    <a:pt x="88"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4" name="Freeform 43"/>
            <p:cNvSpPr>
              <a:spLocks/>
            </p:cNvSpPr>
            <p:nvPr/>
          </p:nvSpPr>
          <p:spPr bwMode="auto">
            <a:xfrm>
              <a:off x="10" y="10"/>
              <a:ext cx="40" cy="35"/>
            </a:xfrm>
            <a:custGeom>
              <a:avLst/>
              <a:gdLst>
                <a:gd name="T0" fmla="*/ 11 w 40"/>
                <a:gd name="T1" fmla="*/ 0 h 35"/>
                <a:gd name="T2" fmla="*/ 0 w 40"/>
                <a:gd name="T3" fmla="*/ 16 h 35"/>
                <a:gd name="T4" fmla="*/ 28 w 40"/>
                <a:gd name="T5" fmla="*/ 35 h 35"/>
                <a:gd name="T6" fmla="*/ 40 w 40"/>
                <a:gd name="T7" fmla="*/ 14 h 35"/>
                <a:gd name="T8" fmla="*/ 11 w 40"/>
                <a:gd name="T9" fmla="*/ 0 h 35"/>
              </a:gdLst>
              <a:ahLst/>
              <a:cxnLst>
                <a:cxn ang="0">
                  <a:pos x="T0" y="T1"/>
                </a:cxn>
                <a:cxn ang="0">
                  <a:pos x="T2" y="T3"/>
                </a:cxn>
                <a:cxn ang="0">
                  <a:pos x="T4" y="T5"/>
                </a:cxn>
                <a:cxn ang="0">
                  <a:pos x="T6" y="T7"/>
                </a:cxn>
                <a:cxn ang="0">
                  <a:pos x="T8" y="T9"/>
                </a:cxn>
              </a:cxnLst>
              <a:rect l="0" t="0" r="r" b="b"/>
              <a:pathLst>
                <a:path w="40" h="35">
                  <a:moveTo>
                    <a:pt x="11" y="0"/>
                  </a:moveTo>
                  <a:lnTo>
                    <a:pt x="0" y="16"/>
                  </a:lnTo>
                  <a:lnTo>
                    <a:pt x="28" y="35"/>
                  </a:lnTo>
                  <a:lnTo>
                    <a:pt x="40" y="14"/>
                  </a:lnTo>
                  <a:lnTo>
                    <a:pt x="11"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grpSp>
        <p:nvGrpSpPr>
          <p:cNvPr id="45" name="Group 44"/>
          <p:cNvGrpSpPr>
            <a:grpSpLocks/>
          </p:cNvGrpSpPr>
          <p:nvPr/>
        </p:nvGrpSpPr>
        <p:grpSpPr bwMode="auto">
          <a:xfrm>
            <a:off x="0" y="0"/>
            <a:ext cx="205105" cy="15875"/>
            <a:chOff x="0" y="0"/>
            <a:chExt cx="323" cy="25"/>
          </a:xfrm>
        </p:grpSpPr>
        <p:sp>
          <p:nvSpPr>
            <p:cNvPr id="46" name="Freeform 45"/>
            <p:cNvSpPr>
              <a:spLocks/>
            </p:cNvSpPr>
            <p:nvPr/>
          </p:nvSpPr>
          <p:spPr bwMode="auto">
            <a:xfrm>
              <a:off x="195" y="12"/>
              <a:ext cx="115" cy="20"/>
            </a:xfrm>
            <a:custGeom>
              <a:avLst/>
              <a:gdLst>
                <a:gd name="T0" fmla="*/ 0 w 115"/>
                <a:gd name="T1" fmla="*/ 0 h 20"/>
                <a:gd name="T2" fmla="*/ 115 w 115"/>
                <a:gd name="T3" fmla="*/ 0 h 20"/>
              </a:gdLst>
              <a:ahLst/>
              <a:cxnLst>
                <a:cxn ang="0">
                  <a:pos x="T0" y="T1"/>
                </a:cxn>
                <a:cxn ang="0">
                  <a:pos x="T2" y="T3"/>
                </a:cxn>
              </a:cxnLst>
              <a:rect l="0" t="0" r="r" b="b"/>
              <a:pathLst>
                <a:path w="115" h="20">
                  <a:moveTo>
                    <a:pt x="0" y="0"/>
                  </a:moveTo>
                  <a:lnTo>
                    <a:pt x="115" y="0"/>
                  </a:lnTo>
                </a:path>
              </a:pathLst>
            </a:custGeom>
            <a:noFill/>
            <a:ln w="16509">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AU"/>
            </a:p>
          </p:txBody>
        </p:sp>
        <p:sp>
          <p:nvSpPr>
            <p:cNvPr id="47" name="Freeform 46"/>
            <p:cNvSpPr>
              <a:spLocks/>
            </p:cNvSpPr>
            <p:nvPr/>
          </p:nvSpPr>
          <p:spPr bwMode="auto">
            <a:xfrm>
              <a:off x="12" y="12"/>
              <a:ext cx="113" cy="20"/>
            </a:xfrm>
            <a:custGeom>
              <a:avLst/>
              <a:gdLst>
                <a:gd name="T0" fmla="*/ 0 w 113"/>
                <a:gd name="T1" fmla="*/ 0 h 20"/>
                <a:gd name="T2" fmla="*/ 112 w 113"/>
                <a:gd name="T3" fmla="*/ 0 h 20"/>
              </a:gdLst>
              <a:ahLst/>
              <a:cxnLst>
                <a:cxn ang="0">
                  <a:pos x="T0" y="T1"/>
                </a:cxn>
                <a:cxn ang="0">
                  <a:pos x="T2" y="T3"/>
                </a:cxn>
              </a:cxnLst>
              <a:rect l="0" t="0" r="r" b="b"/>
              <a:pathLst>
                <a:path w="113" h="20">
                  <a:moveTo>
                    <a:pt x="0" y="0"/>
                  </a:moveTo>
                  <a:lnTo>
                    <a:pt x="112" y="0"/>
                  </a:lnTo>
                </a:path>
              </a:pathLst>
            </a:custGeom>
            <a:noFill/>
            <a:ln w="16509">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AU"/>
            </a:p>
          </p:txBody>
        </p:sp>
      </p:grpSp>
      <p:pic>
        <p:nvPicPr>
          <p:cNvPr id="15436" name="Picture 464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27710" y="4054976"/>
            <a:ext cx="5695950" cy="1057275"/>
          </a:xfrm>
          <a:prstGeom prst="rect">
            <a:avLst/>
          </a:prstGeom>
          <a:noFill/>
          <a:extLst>
            <a:ext uri="{909E8E84-426E-40DD-AFC4-6F175D3DCCD1}">
              <a14:hiddenFill xmlns:a14="http://schemas.microsoft.com/office/drawing/2010/main">
                <a:solidFill>
                  <a:srgbClr val="FFFFFF"/>
                </a:solidFill>
              </a14:hiddenFill>
            </a:ext>
          </a:extLst>
        </p:spPr>
      </p:pic>
      <p:grpSp>
        <p:nvGrpSpPr>
          <p:cNvPr id="49" name="Group 48"/>
          <p:cNvGrpSpPr>
            <a:grpSpLocks/>
          </p:cNvGrpSpPr>
          <p:nvPr/>
        </p:nvGrpSpPr>
        <p:grpSpPr bwMode="auto">
          <a:xfrm>
            <a:off x="1021668" y="3927479"/>
            <a:ext cx="5695315" cy="1458595"/>
            <a:chOff x="0" y="0"/>
            <a:chExt cx="8969" cy="2297"/>
          </a:xfrm>
        </p:grpSpPr>
        <p:sp>
          <p:nvSpPr>
            <p:cNvPr id="50" name="Rectangle 49"/>
            <p:cNvSpPr>
              <a:spLocks noChangeArrowheads="1"/>
            </p:cNvSpPr>
            <p:nvPr/>
          </p:nvSpPr>
          <p:spPr bwMode="auto">
            <a:xfrm>
              <a:off x="0" y="319"/>
              <a:ext cx="8960" cy="16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0" tIns="0" rIns="0" bIns="0" anchor="t" anchorCtr="0" upright="1">
              <a:noAutofit/>
            </a:bodyPr>
            <a:lstStyle/>
            <a:p>
              <a:pPr algn="l">
                <a:lnSpc>
                  <a:spcPts val="8300"/>
                </a:lnSpc>
                <a:spcAft>
                  <a:spcPts val="0"/>
                </a:spcAft>
              </a:pPr>
              <a:endParaRPr lang="en-AU" sz="1200">
                <a:effectLst/>
                <a:latin typeface="Times New Roman"/>
                <a:ea typeface="Calibri"/>
                <a:cs typeface="Times New Roman"/>
              </a:endParaRPr>
            </a:p>
            <a:p>
              <a:pPr>
                <a:lnSpc>
                  <a:spcPct val="115000"/>
                </a:lnSpc>
                <a:spcAft>
                  <a:spcPts val="0"/>
                </a:spcAft>
              </a:pPr>
              <a:r>
                <a:rPr lang="en-AU" sz="1200">
                  <a:effectLst/>
                  <a:latin typeface="Times New Roman"/>
                  <a:ea typeface="Calibri"/>
                  <a:cs typeface="Times New Roman"/>
                </a:rPr>
                <a:t> </a:t>
              </a:r>
              <a:endParaRPr lang="en-AU" sz="1100">
                <a:effectLst/>
                <a:latin typeface="Calibri"/>
                <a:ea typeface="Calibri"/>
                <a:cs typeface="Times New Roman"/>
              </a:endParaRPr>
            </a:p>
          </p:txBody>
        </p:sp>
        <p:sp>
          <p:nvSpPr>
            <p:cNvPr id="51" name="Freeform 50"/>
            <p:cNvSpPr>
              <a:spLocks/>
            </p:cNvSpPr>
            <p:nvPr/>
          </p:nvSpPr>
          <p:spPr bwMode="auto">
            <a:xfrm>
              <a:off x="7946" y="1848"/>
              <a:ext cx="91" cy="98"/>
            </a:xfrm>
            <a:custGeom>
              <a:avLst/>
              <a:gdLst>
                <a:gd name="T0" fmla="*/ 74 w 91"/>
                <a:gd name="T1" fmla="*/ 0 h 98"/>
                <a:gd name="T2" fmla="*/ 0 w 91"/>
                <a:gd name="T3" fmla="*/ 83 h 98"/>
                <a:gd name="T4" fmla="*/ 14 w 91"/>
                <a:gd name="T5" fmla="*/ 98 h 98"/>
                <a:gd name="T6" fmla="*/ 91 w 91"/>
                <a:gd name="T7" fmla="*/ 14 h 98"/>
                <a:gd name="T8" fmla="*/ 74 w 91"/>
                <a:gd name="T9" fmla="*/ 0 h 98"/>
              </a:gdLst>
              <a:ahLst/>
              <a:cxnLst>
                <a:cxn ang="0">
                  <a:pos x="T0" y="T1"/>
                </a:cxn>
                <a:cxn ang="0">
                  <a:pos x="T2" y="T3"/>
                </a:cxn>
                <a:cxn ang="0">
                  <a:pos x="T4" y="T5"/>
                </a:cxn>
                <a:cxn ang="0">
                  <a:pos x="T6" y="T7"/>
                </a:cxn>
                <a:cxn ang="0">
                  <a:pos x="T8" y="T9"/>
                </a:cxn>
              </a:cxnLst>
              <a:rect l="0" t="0" r="r" b="b"/>
              <a:pathLst>
                <a:path w="91" h="98">
                  <a:moveTo>
                    <a:pt x="74" y="0"/>
                  </a:moveTo>
                  <a:lnTo>
                    <a:pt x="0" y="83"/>
                  </a:lnTo>
                  <a:lnTo>
                    <a:pt x="14" y="98"/>
                  </a:lnTo>
                  <a:lnTo>
                    <a:pt x="91" y="14"/>
                  </a:lnTo>
                  <a:lnTo>
                    <a:pt x="7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nvGrpSpPr>
            <p:cNvPr id="52" name="Group 51"/>
            <p:cNvGrpSpPr>
              <a:grpSpLocks/>
            </p:cNvGrpSpPr>
            <p:nvPr/>
          </p:nvGrpSpPr>
          <p:grpSpPr bwMode="auto">
            <a:xfrm>
              <a:off x="7838" y="1987"/>
              <a:ext cx="34" cy="91"/>
              <a:chOff x="7838" y="1987"/>
              <a:chExt cx="34" cy="91"/>
            </a:xfrm>
          </p:grpSpPr>
          <p:sp>
            <p:nvSpPr>
              <p:cNvPr id="121" name="Freeform 120"/>
              <p:cNvSpPr>
                <a:spLocks/>
              </p:cNvSpPr>
              <p:nvPr/>
            </p:nvSpPr>
            <p:spPr bwMode="auto">
              <a:xfrm>
                <a:off x="7838" y="1987"/>
                <a:ext cx="34" cy="91"/>
              </a:xfrm>
              <a:custGeom>
                <a:avLst/>
                <a:gdLst>
                  <a:gd name="T0" fmla="*/ 33 w 34"/>
                  <a:gd name="T1" fmla="*/ 67 h 91"/>
                  <a:gd name="T2" fmla="*/ 7 w 34"/>
                  <a:gd name="T3" fmla="*/ 67 h 91"/>
                  <a:gd name="T4" fmla="*/ 7 w 34"/>
                  <a:gd name="T5" fmla="*/ 91 h 91"/>
                  <a:gd name="T6" fmla="*/ 16 w 34"/>
                  <a:gd name="T7" fmla="*/ 86 h 91"/>
                  <a:gd name="T8" fmla="*/ 33 w 34"/>
                  <a:gd name="T9" fmla="*/ 67 h 91"/>
                </a:gdLst>
                <a:ahLst/>
                <a:cxnLst>
                  <a:cxn ang="0">
                    <a:pos x="T0" y="T1"/>
                  </a:cxn>
                  <a:cxn ang="0">
                    <a:pos x="T2" y="T3"/>
                  </a:cxn>
                  <a:cxn ang="0">
                    <a:pos x="T4" y="T5"/>
                  </a:cxn>
                  <a:cxn ang="0">
                    <a:pos x="T6" y="T7"/>
                  </a:cxn>
                  <a:cxn ang="0">
                    <a:pos x="T8" y="T9"/>
                  </a:cxn>
                </a:cxnLst>
                <a:rect l="0" t="0" r="r" b="b"/>
                <a:pathLst>
                  <a:path w="34" h="91">
                    <a:moveTo>
                      <a:pt x="33" y="67"/>
                    </a:moveTo>
                    <a:lnTo>
                      <a:pt x="7" y="67"/>
                    </a:lnTo>
                    <a:lnTo>
                      <a:pt x="7" y="91"/>
                    </a:lnTo>
                    <a:lnTo>
                      <a:pt x="16" y="86"/>
                    </a:lnTo>
                    <a:lnTo>
                      <a:pt x="33" y="67"/>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22" name="Freeform 121"/>
              <p:cNvSpPr>
                <a:spLocks/>
              </p:cNvSpPr>
              <p:nvPr/>
            </p:nvSpPr>
            <p:spPr bwMode="auto">
              <a:xfrm>
                <a:off x="7838" y="1987"/>
                <a:ext cx="34" cy="91"/>
              </a:xfrm>
              <a:custGeom>
                <a:avLst/>
                <a:gdLst>
                  <a:gd name="T0" fmla="*/ 16 w 34"/>
                  <a:gd name="T1" fmla="*/ 86 h 91"/>
                  <a:gd name="T2" fmla="*/ 7 w 34"/>
                  <a:gd name="T3" fmla="*/ 91 h 91"/>
                  <a:gd name="T4" fmla="*/ 11 w 34"/>
                  <a:gd name="T5" fmla="*/ 91 h 91"/>
                  <a:gd name="T6" fmla="*/ 16 w 34"/>
                  <a:gd name="T7" fmla="*/ 86 h 91"/>
                </a:gdLst>
                <a:ahLst/>
                <a:cxnLst>
                  <a:cxn ang="0">
                    <a:pos x="T0" y="T1"/>
                  </a:cxn>
                  <a:cxn ang="0">
                    <a:pos x="T2" y="T3"/>
                  </a:cxn>
                  <a:cxn ang="0">
                    <a:pos x="T4" y="T5"/>
                  </a:cxn>
                  <a:cxn ang="0">
                    <a:pos x="T6" y="T7"/>
                  </a:cxn>
                </a:cxnLst>
                <a:rect l="0" t="0" r="r" b="b"/>
                <a:pathLst>
                  <a:path w="34" h="91">
                    <a:moveTo>
                      <a:pt x="16" y="86"/>
                    </a:moveTo>
                    <a:lnTo>
                      <a:pt x="7" y="91"/>
                    </a:lnTo>
                    <a:lnTo>
                      <a:pt x="11" y="91"/>
                    </a:lnTo>
                    <a:lnTo>
                      <a:pt x="16" y="86"/>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23" name="Freeform 122"/>
              <p:cNvSpPr>
                <a:spLocks/>
              </p:cNvSpPr>
              <p:nvPr/>
            </p:nvSpPr>
            <p:spPr bwMode="auto">
              <a:xfrm>
                <a:off x="7838" y="1987"/>
                <a:ext cx="34" cy="91"/>
              </a:xfrm>
              <a:custGeom>
                <a:avLst/>
                <a:gdLst>
                  <a:gd name="T0" fmla="*/ 62 w 34"/>
                  <a:gd name="T1" fmla="*/ 0 h 91"/>
                  <a:gd name="T2" fmla="*/ 0 w 34"/>
                  <a:gd name="T3" fmla="*/ 69 h 91"/>
                  <a:gd name="T4" fmla="*/ 7 w 34"/>
                  <a:gd name="T5" fmla="*/ 67 h 91"/>
                  <a:gd name="T6" fmla="*/ 33 w 34"/>
                  <a:gd name="T7" fmla="*/ 67 h 91"/>
                  <a:gd name="T8" fmla="*/ 79 w 34"/>
                  <a:gd name="T9" fmla="*/ 14 h 91"/>
                  <a:gd name="T10" fmla="*/ 62 w 34"/>
                  <a:gd name="T11" fmla="*/ 0 h 91"/>
                </a:gdLst>
                <a:ahLst/>
                <a:cxnLst>
                  <a:cxn ang="0">
                    <a:pos x="T0" y="T1"/>
                  </a:cxn>
                  <a:cxn ang="0">
                    <a:pos x="T2" y="T3"/>
                  </a:cxn>
                  <a:cxn ang="0">
                    <a:pos x="T4" y="T5"/>
                  </a:cxn>
                  <a:cxn ang="0">
                    <a:pos x="T6" y="T7"/>
                  </a:cxn>
                  <a:cxn ang="0">
                    <a:pos x="T8" y="T9"/>
                  </a:cxn>
                  <a:cxn ang="0">
                    <a:pos x="T10" y="T11"/>
                  </a:cxn>
                </a:cxnLst>
                <a:rect l="0" t="0" r="r" b="b"/>
                <a:pathLst>
                  <a:path w="34" h="91">
                    <a:moveTo>
                      <a:pt x="62" y="0"/>
                    </a:moveTo>
                    <a:lnTo>
                      <a:pt x="0" y="69"/>
                    </a:lnTo>
                    <a:lnTo>
                      <a:pt x="7" y="67"/>
                    </a:lnTo>
                    <a:lnTo>
                      <a:pt x="33" y="67"/>
                    </a:lnTo>
                    <a:lnTo>
                      <a:pt x="79" y="14"/>
                    </a:lnTo>
                    <a:lnTo>
                      <a:pt x="62"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sp>
          <p:nvSpPr>
            <p:cNvPr id="53" name="Freeform 52"/>
            <p:cNvSpPr>
              <a:spLocks/>
            </p:cNvSpPr>
            <p:nvPr/>
          </p:nvSpPr>
          <p:spPr bwMode="auto">
            <a:xfrm>
              <a:off x="7829" y="2054"/>
              <a:ext cx="20" cy="24"/>
            </a:xfrm>
            <a:custGeom>
              <a:avLst/>
              <a:gdLst>
                <a:gd name="T0" fmla="*/ 0 w 20"/>
                <a:gd name="T1" fmla="*/ 11 h 24"/>
                <a:gd name="T2" fmla="*/ 16 w 20"/>
                <a:gd name="T3" fmla="*/ 11 h 24"/>
              </a:gdLst>
              <a:ahLst/>
              <a:cxnLst>
                <a:cxn ang="0">
                  <a:pos x="T0" y="T1"/>
                </a:cxn>
                <a:cxn ang="0">
                  <a:pos x="T2" y="T3"/>
                </a:cxn>
              </a:cxnLst>
              <a:rect l="0" t="0" r="r" b="b"/>
              <a:pathLst>
                <a:path w="20" h="24">
                  <a:moveTo>
                    <a:pt x="0" y="11"/>
                  </a:moveTo>
                  <a:lnTo>
                    <a:pt x="16" y="11"/>
                  </a:lnTo>
                </a:path>
              </a:pathLst>
            </a:custGeom>
            <a:noFill/>
            <a:ln w="16509">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AU"/>
            </a:p>
          </p:txBody>
        </p:sp>
        <p:sp>
          <p:nvSpPr>
            <p:cNvPr id="54" name="Freeform 53"/>
            <p:cNvSpPr>
              <a:spLocks/>
            </p:cNvSpPr>
            <p:nvPr/>
          </p:nvSpPr>
          <p:spPr bwMode="auto">
            <a:xfrm>
              <a:off x="7118" y="1939"/>
              <a:ext cx="111" cy="82"/>
            </a:xfrm>
            <a:custGeom>
              <a:avLst/>
              <a:gdLst>
                <a:gd name="T0" fmla="*/ 11 w 111"/>
                <a:gd name="T1" fmla="*/ 0 h 82"/>
                <a:gd name="T2" fmla="*/ 0 w 111"/>
                <a:gd name="T3" fmla="*/ 19 h 82"/>
                <a:gd name="T4" fmla="*/ 96 w 111"/>
                <a:gd name="T5" fmla="*/ 81 h 82"/>
                <a:gd name="T6" fmla="*/ 110 w 111"/>
                <a:gd name="T7" fmla="*/ 62 h 82"/>
                <a:gd name="T8" fmla="*/ 11 w 111"/>
                <a:gd name="T9" fmla="*/ 0 h 82"/>
              </a:gdLst>
              <a:ahLst/>
              <a:cxnLst>
                <a:cxn ang="0">
                  <a:pos x="T0" y="T1"/>
                </a:cxn>
                <a:cxn ang="0">
                  <a:pos x="T2" y="T3"/>
                </a:cxn>
                <a:cxn ang="0">
                  <a:pos x="T4" y="T5"/>
                </a:cxn>
                <a:cxn ang="0">
                  <a:pos x="T6" y="T7"/>
                </a:cxn>
                <a:cxn ang="0">
                  <a:pos x="T8" y="T9"/>
                </a:cxn>
              </a:cxnLst>
              <a:rect l="0" t="0" r="r" b="b"/>
              <a:pathLst>
                <a:path w="111" h="82">
                  <a:moveTo>
                    <a:pt x="11" y="0"/>
                  </a:moveTo>
                  <a:lnTo>
                    <a:pt x="0" y="19"/>
                  </a:lnTo>
                  <a:lnTo>
                    <a:pt x="96" y="81"/>
                  </a:lnTo>
                  <a:lnTo>
                    <a:pt x="110" y="62"/>
                  </a:lnTo>
                  <a:lnTo>
                    <a:pt x="11"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55" name="Freeform 54"/>
            <p:cNvSpPr>
              <a:spLocks/>
            </p:cNvSpPr>
            <p:nvPr/>
          </p:nvSpPr>
          <p:spPr bwMode="auto">
            <a:xfrm>
              <a:off x="6962" y="1838"/>
              <a:ext cx="108" cy="84"/>
            </a:xfrm>
            <a:custGeom>
              <a:avLst/>
              <a:gdLst>
                <a:gd name="T0" fmla="*/ 12 w 108"/>
                <a:gd name="T1" fmla="*/ 0 h 84"/>
                <a:gd name="T2" fmla="*/ 0 w 108"/>
                <a:gd name="T3" fmla="*/ 21 h 84"/>
                <a:gd name="T4" fmla="*/ 96 w 108"/>
                <a:gd name="T5" fmla="*/ 84 h 84"/>
                <a:gd name="T6" fmla="*/ 107 w 108"/>
                <a:gd name="T7" fmla="*/ 64 h 84"/>
                <a:gd name="T8" fmla="*/ 12 w 108"/>
                <a:gd name="T9" fmla="*/ 0 h 84"/>
              </a:gdLst>
              <a:ahLst/>
              <a:cxnLst>
                <a:cxn ang="0">
                  <a:pos x="T0" y="T1"/>
                </a:cxn>
                <a:cxn ang="0">
                  <a:pos x="T2" y="T3"/>
                </a:cxn>
                <a:cxn ang="0">
                  <a:pos x="T4" y="T5"/>
                </a:cxn>
                <a:cxn ang="0">
                  <a:pos x="T6" y="T7"/>
                </a:cxn>
                <a:cxn ang="0">
                  <a:pos x="T8" y="T9"/>
                </a:cxn>
              </a:cxnLst>
              <a:rect l="0" t="0" r="r" b="b"/>
              <a:pathLst>
                <a:path w="108" h="84">
                  <a:moveTo>
                    <a:pt x="12" y="0"/>
                  </a:moveTo>
                  <a:lnTo>
                    <a:pt x="0" y="21"/>
                  </a:lnTo>
                  <a:lnTo>
                    <a:pt x="96" y="84"/>
                  </a:lnTo>
                  <a:lnTo>
                    <a:pt x="107" y="64"/>
                  </a:lnTo>
                  <a:lnTo>
                    <a:pt x="12"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56" name="Freeform 55"/>
            <p:cNvSpPr>
              <a:spLocks/>
            </p:cNvSpPr>
            <p:nvPr/>
          </p:nvSpPr>
          <p:spPr bwMode="auto">
            <a:xfrm>
              <a:off x="1771" y="1918"/>
              <a:ext cx="111" cy="79"/>
            </a:xfrm>
            <a:custGeom>
              <a:avLst/>
              <a:gdLst>
                <a:gd name="T0" fmla="*/ 100 w 111"/>
                <a:gd name="T1" fmla="*/ 0 h 79"/>
                <a:gd name="T2" fmla="*/ 0 w 111"/>
                <a:gd name="T3" fmla="*/ 62 h 79"/>
                <a:gd name="T4" fmla="*/ 14 w 111"/>
                <a:gd name="T5" fmla="*/ 79 h 79"/>
                <a:gd name="T6" fmla="*/ 110 w 111"/>
                <a:gd name="T7" fmla="*/ 19 h 79"/>
                <a:gd name="T8" fmla="*/ 100 w 111"/>
                <a:gd name="T9" fmla="*/ 0 h 79"/>
              </a:gdLst>
              <a:ahLst/>
              <a:cxnLst>
                <a:cxn ang="0">
                  <a:pos x="T0" y="T1"/>
                </a:cxn>
                <a:cxn ang="0">
                  <a:pos x="T2" y="T3"/>
                </a:cxn>
                <a:cxn ang="0">
                  <a:pos x="T4" y="T5"/>
                </a:cxn>
                <a:cxn ang="0">
                  <a:pos x="T6" y="T7"/>
                </a:cxn>
                <a:cxn ang="0">
                  <a:pos x="T8" y="T9"/>
                </a:cxn>
              </a:cxnLst>
              <a:rect l="0" t="0" r="r" b="b"/>
              <a:pathLst>
                <a:path w="111" h="79">
                  <a:moveTo>
                    <a:pt x="100" y="0"/>
                  </a:moveTo>
                  <a:lnTo>
                    <a:pt x="0" y="62"/>
                  </a:lnTo>
                  <a:lnTo>
                    <a:pt x="14" y="79"/>
                  </a:lnTo>
                  <a:lnTo>
                    <a:pt x="110" y="19"/>
                  </a:lnTo>
                  <a:lnTo>
                    <a:pt x="100"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nvGrpSpPr>
            <p:cNvPr id="57" name="Group 56"/>
            <p:cNvGrpSpPr>
              <a:grpSpLocks/>
            </p:cNvGrpSpPr>
            <p:nvPr/>
          </p:nvGrpSpPr>
          <p:grpSpPr bwMode="auto">
            <a:xfrm>
              <a:off x="1661" y="2016"/>
              <a:ext cx="45" cy="55"/>
              <a:chOff x="1661" y="2016"/>
              <a:chExt cx="45" cy="55"/>
            </a:xfrm>
          </p:grpSpPr>
          <p:sp>
            <p:nvSpPr>
              <p:cNvPr id="119" name="Freeform 118"/>
              <p:cNvSpPr>
                <a:spLocks/>
              </p:cNvSpPr>
              <p:nvPr/>
            </p:nvSpPr>
            <p:spPr bwMode="auto">
              <a:xfrm>
                <a:off x="1661" y="2016"/>
                <a:ext cx="45" cy="55"/>
              </a:xfrm>
              <a:custGeom>
                <a:avLst/>
                <a:gdLst>
                  <a:gd name="T0" fmla="*/ 45 w 45"/>
                  <a:gd name="T1" fmla="*/ 31 h 55"/>
                  <a:gd name="T2" fmla="*/ 4 w 45"/>
                  <a:gd name="T3" fmla="*/ 31 h 55"/>
                  <a:gd name="T4" fmla="*/ 4 w 45"/>
                  <a:gd name="T5" fmla="*/ 55 h 55"/>
                  <a:gd name="T6" fmla="*/ 9 w 45"/>
                  <a:gd name="T7" fmla="*/ 52 h 55"/>
                  <a:gd name="T8" fmla="*/ 45 w 45"/>
                  <a:gd name="T9" fmla="*/ 31 h 55"/>
                </a:gdLst>
                <a:ahLst/>
                <a:cxnLst>
                  <a:cxn ang="0">
                    <a:pos x="T0" y="T1"/>
                  </a:cxn>
                  <a:cxn ang="0">
                    <a:pos x="T2" y="T3"/>
                  </a:cxn>
                  <a:cxn ang="0">
                    <a:pos x="T4" y="T5"/>
                  </a:cxn>
                  <a:cxn ang="0">
                    <a:pos x="T6" y="T7"/>
                  </a:cxn>
                  <a:cxn ang="0">
                    <a:pos x="T8" y="T9"/>
                  </a:cxn>
                </a:cxnLst>
                <a:rect l="0" t="0" r="r" b="b"/>
                <a:pathLst>
                  <a:path w="45" h="55">
                    <a:moveTo>
                      <a:pt x="45" y="31"/>
                    </a:moveTo>
                    <a:lnTo>
                      <a:pt x="4" y="31"/>
                    </a:lnTo>
                    <a:lnTo>
                      <a:pt x="4" y="55"/>
                    </a:lnTo>
                    <a:lnTo>
                      <a:pt x="9" y="52"/>
                    </a:lnTo>
                    <a:lnTo>
                      <a:pt x="45" y="31"/>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20" name="Freeform 119"/>
              <p:cNvSpPr>
                <a:spLocks/>
              </p:cNvSpPr>
              <p:nvPr/>
            </p:nvSpPr>
            <p:spPr bwMode="auto">
              <a:xfrm>
                <a:off x="1661" y="2016"/>
                <a:ext cx="45" cy="55"/>
              </a:xfrm>
              <a:custGeom>
                <a:avLst/>
                <a:gdLst>
                  <a:gd name="T0" fmla="*/ 52 w 45"/>
                  <a:gd name="T1" fmla="*/ 0 h 55"/>
                  <a:gd name="T2" fmla="*/ 0 w 45"/>
                  <a:gd name="T3" fmla="*/ 33 h 55"/>
                  <a:gd name="T4" fmla="*/ 4 w 45"/>
                  <a:gd name="T5" fmla="*/ 31 h 55"/>
                  <a:gd name="T6" fmla="*/ 45 w 45"/>
                  <a:gd name="T7" fmla="*/ 31 h 55"/>
                  <a:gd name="T8" fmla="*/ 64 w 45"/>
                  <a:gd name="T9" fmla="*/ 19 h 55"/>
                  <a:gd name="T10" fmla="*/ 52 w 45"/>
                  <a:gd name="T11" fmla="*/ 0 h 55"/>
                </a:gdLst>
                <a:ahLst/>
                <a:cxnLst>
                  <a:cxn ang="0">
                    <a:pos x="T0" y="T1"/>
                  </a:cxn>
                  <a:cxn ang="0">
                    <a:pos x="T2" y="T3"/>
                  </a:cxn>
                  <a:cxn ang="0">
                    <a:pos x="T4" y="T5"/>
                  </a:cxn>
                  <a:cxn ang="0">
                    <a:pos x="T6" y="T7"/>
                  </a:cxn>
                  <a:cxn ang="0">
                    <a:pos x="T8" y="T9"/>
                  </a:cxn>
                  <a:cxn ang="0">
                    <a:pos x="T10" y="T11"/>
                  </a:cxn>
                </a:cxnLst>
                <a:rect l="0" t="0" r="r" b="b"/>
                <a:pathLst>
                  <a:path w="45" h="55">
                    <a:moveTo>
                      <a:pt x="52" y="0"/>
                    </a:moveTo>
                    <a:lnTo>
                      <a:pt x="0" y="33"/>
                    </a:lnTo>
                    <a:lnTo>
                      <a:pt x="4" y="31"/>
                    </a:lnTo>
                    <a:lnTo>
                      <a:pt x="45" y="31"/>
                    </a:lnTo>
                    <a:lnTo>
                      <a:pt x="64" y="19"/>
                    </a:lnTo>
                    <a:lnTo>
                      <a:pt x="52"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sp>
          <p:nvSpPr>
            <p:cNvPr id="58" name="Freeform 57"/>
            <p:cNvSpPr>
              <a:spLocks/>
            </p:cNvSpPr>
            <p:nvPr/>
          </p:nvSpPr>
          <p:spPr bwMode="auto">
            <a:xfrm>
              <a:off x="1615" y="2047"/>
              <a:ext cx="50" cy="24"/>
            </a:xfrm>
            <a:custGeom>
              <a:avLst/>
              <a:gdLst>
                <a:gd name="T0" fmla="*/ 0 w 50"/>
                <a:gd name="T1" fmla="*/ 11 h 24"/>
                <a:gd name="T2" fmla="*/ 50 w 50"/>
                <a:gd name="T3" fmla="*/ 11 h 24"/>
              </a:gdLst>
              <a:ahLst/>
              <a:cxnLst>
                <a:cxn ang="0">
                  <a:pos x="T0" y="T1"/>
                </a:cxn>
                <a:cxn ang="0">
                  <a:pos x="T2" y="T3"/>
                </a:cxn>
              </a:cxnLst>
              <a:rect l="0" t="0" r="r" b="b"/>
              <a:pathLst>
                <a:path w="50" h="24">
                  <a:moveTo>
                    <a:pt x="0" y="11"/>
                  </a:moveTo>
                  <a:lnTo>
                    <a:pt x="50" y="11"/>
                  </a:lnTo>
                </a:path>
              </a:pathLst>
            </a:custGeom>
            <a:noFill/>
            <a:ln w="16509">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AU"/>
            </a:p>
          </p:txBody>
        </p:sp>
        <p:grpSp>
          <p:nvGrpSpPr>
            <p:cNvPr id="59" name="Group 58"/>
            <p:cNvGrpSpPr>
              <a:grpSpLocks/>
            </p:cNvGrpSpPr>
            <p:nvPr/>
          </p:nvGrpSpPr>
          <p:grpSpPr bwMode="auto">
            <a:xfrm>
              <a:off x="1116" y="2047"/>
              <a:ext cx="60" cy="24"/>
              <a:chOff x="1116" y="2047"/>
              <a:chExt cx="60" cy="24"/>
            </a:xfrm>
          </p:grpSpPr>
          <p:sp>
            <p:nvSpPr>
              <p:cNvPr id="117" name="Freeform 116"/>
              <p:cNvSpPr>
                <a:spLocks/>
              </p:cNvSpPr>
              <p:nvPr/>
            </p:nvSpPr>
            <p:spPr bwMode="auto">
              <a:xfrm>
                <a:off x="1116" y="2047"/>
                <a:ext cx="60" cy="24"/>
              </a:xfrm>
              <a:custGeom>
                <a:avLst/>
                <a:gdLst>
                  <a:gd name="T0" fmla="*/ 0 w 60"/>
                  <a:gd name="T1" fmla="*/ 21 h 24"/>
                  <a:gd name="T2" fmla="*/ 4 w 60"/>
                  <a:gd name="T3" fmla="*/ 24 h 24"/>
                  <a:gd name="T4" fmla="*/ 9 w 60"/>
                  <a:gd name="T5" fmla="*/ 24 h 24"/>
                  <a:gd name="T6" fmla="*/ 0 w 60"/>
                  <a:gd name="T7" fmla="*/ 21 h 24"/>
                </a:gdLst>
                <a:ahLst/>
                <a:cxnLst>
                  <a:cxn ang="0">
                    <a:pos x="T0" y="T1"/>
                  </a:cxn>
                  <a:cxn ang="0">
                    <a:pos x="T2" y="T3"/>
                  </a:cxn>
                  <a:cxn ang="0">
                    <a:pos x="T4" y="T5"/>
                  </a:cxn>
                  <a:cxn ang="0">
                    <a:pos x="T6" y="T7"/>
                  </a:cxn>
                </a:cxnLst>
                <a:rect l="0" t="0" r="r" b="b"/>
                <a:pathLst>
                  <a:path w="60" h="24">
                    <a:moveTo>
                      <a:pt x="0" y="21"/>
                    </a:moveTo>
                    <a:lnTo>
                      <a:pt x="4" y="24"/>
                    </a:lnTo>
                    <a:lnTo>
                      <a:pt x="9" y="24"/>
                    </a:lnTo>
                    <a:lnTo>
                      <a:pt x="0" y="21"/>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18" name="Freeform 117"/>
              <p:cNvSpPr>
                <a:spLocks/>
              </p:cNvSpPr>
              <p:nvPr/>
            </p:nvSpPr>
            <p:spPr bwMode="auto">
              <a:xfrm>
                <a:off x="1116" y="2047"/>
                <a:ext cx="60" cy="24"/>
              </a:xfrm>
              <a:custGeom>
                <a:avLst/>
                <a:gdLst>
                  <a:gd name="T0" fmla="*/ 60 w 60"/>
                  <a:gd name="T1" fmla="*/ 0 h 24"/>
                  <a:gd name="T2" fmla="*/ 9 w 60"/>
                  <a:gd name="T3" fmla="*/ 0 h 24"/>
                  <a:gd name="T4" fmla="*/ 16 w 60"/>
                  <a:gd name="T5" fmla="*/ 2 h 24"/>
                  <a:gd name="T6" fmla="*/ 0 w 60"/>
                  <a:gd name="T7" fmla="*/ 21 h 24"/>
                  <a:gd name="T8" fmla="*/ 9 w 60"/>
                  <a:gd name="T9" fmla="*/ 24 h 24"/>
                  <a:gd name="T10" fmla="*/ 60 w 60"/>
                  <a:gd name="T11" fmla="*/ 24 h 24"/>
                  <a:gd name="T12" fmla="*/ 60 w 60"/>
                  <a:gd name="T13" fmla="*/ 0 h 24"/>
                </a:gdLst>
                <a:ahLst/>
                <a:cxnLst>
                  <a:cxn ang="0">
                    <a:pos x="T0" y="T1"/>
                  </a:cxn>
                  <a:cxn ang="0">
                    <a:pos x="T2" y="T3"/>
                  </a:cxn>
                  <a:cxn ang="0">
                    <a:pos x="T4" y="T5"/>
                  </a:cxn>
                  <a:cxn ang="0">
                    <a:pos x="T6" y="T7"/>
                  </a:cxn>
                  <a:cxn ang="0">
                    <a:pos x="T8" y="T9"/>
                  </a:cxn>
                  <a:cxn ang="0">
                    <a:pos x="T10" y="T11"/>
                  </a:cxn>
                  <a:cxn ang="0">
                    <a:pos x="T12" y="T13"/>
                  </a:cxn>
                </a:cxnLst>
                <a:rect l="0" t="0" r="r" b="b"/>
                <a:pathLst>
                  <a:path w="60" h="24">
                    <a:moveTo>
                      <a:pt x="60" y="0"/>
                    </a:moveTo>
                    <a:lnTo>
                      <a:pt x="9" y="0"/>
                    </a:lnTo>
                    <a:lnTo>
                      <a:pt x="16" y="2"/>
                    </a:lnTo>
                    <a:lnTo>
                      <a:pt x="0" y="21"/>
                    </a:lnTo>
                    <a:lnTo>
                      <a:pt x="9" y="24"/>
                    </a:lnTo>
                    <a:lnTo>
                      <a:pt x="60" y="24"/>
                    </a:lnTo>
                    <a:lnTo>
                      <a:pt x="60"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sp>
          <p:nvSpPr>
            <p:cNvPr id="60" name="Freeform 59"/>
            <p:cNvSpPr>
              <a:spLocks/>
            </p:cNvSpPr>
            <p:nvPr/>
          </p:nvSpPr>
          <p:spPr bwMode="auto">
            <a:xfrm>
              <a:off x="1075" y="2004"/>
              <a:ext cx="58" cy="65"/>
            </a:xfrm>
            <a:custGeom>
              <a:avLst/>
              <a:gdLst>
                <a:gd name="T0" fmla="*/ 16 w 58"/>
                <a:gd name="T1" fmla="*/ 0 h 65"/>
                <a:gd name="T2" fmla="*/ 0 w 58"/>
                <a:gd name="T3" fmla="*/ 14 h 65"/>
                <a:gd name="T4" fmla="*/ 40 w 58"/>
                <a:gd name="T5" fmla="*/ 64 h 65"/>
                <a:gd name="T6" fmla="*/ 57 w 58"/>
                <a:gd name="T7" fmla="*/ 45 h 65"/>
                <a:gd name="T8" fmla="*/ 16 w 58"/>
                <a:gd name="T9" fmla="*/ 0 h 65"/>
              </a:gdLst>
              <a:ahLst/>
              <a:cxnLst>
                <a:cxn ang="0">
                  <a:pos x="T0" y="T1"/>
                </a:cxn>
                <a:cxn ang="0">
                  <a:pos x="T2" y="T3"/>
                </a:cxn>
                <a:cxn ang="0">
                  <a:pos x="T4" y="T5"/>
                </a:cxn>
                <a:cxn ang="0">
                  <a:pos x="T6" y="T7"/>
                </a:cxn>
                <a:cxn ang="0">
                  <a:pos x="T8" y="T9"/>
                </a:cxn>
              </a:cxnLst>
              <a:rect l="0" t="0" r="r" b="b"/>
              <a:pathLst>
                <a:path w="58" h="65">
                  <a:moveTo>
                    <a:pt x="16" y="0"/>
                  </a:moveTo>
                  <a:lnTo>
                    <a:pt x="0" y="14"/>
                  </a:lnTo>
                  <a:lnTo>
                    <a:pt x="40" y="64"/>
                  </a:lnTo>
                  <a:lnTo>
                    <a:pt x="57" y="45"/>
                  </a:lnTo>
                  <a:lnTo>
                    <a:pt x="16"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nvGrpSpPr>
            <p:cNvPr id="61" name="Group 60"/>
            <p:cNvGrpSpPr>
              <a:grpSpLocks/>
            </p:cNvGrpSpPr>
            <p:nvPr/>
          </p:nvGrpSpPr>
          <p:grpSpPr bwMode="auto">
            <a:xfrm>
              <a:off x="1392" y="10"/>
              <a:ext cx="50" cy="112"/>
              <a:chOff x="1392" y="10"/>
              <a:chExt cx="50" cy="112"/>
            </a:xfrm>
          </p:grpSpPr>
          <p:sp>
            <p:nvSpPr>
              <p:cNvPr id="115" name="Rectangle 114"/>
              <p:cNvSpPr>
                <a:spLocks/>
              </p:cNvSpPr>
              <p:nvPr/>
            </p:nvSpPr>
            <p:spPr bwMode="auto">
              <a:xfrm>
                <a:off x="1420" y="41"/>
                <a:ext cx="21" cy="81"/>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rot="0" vert="horz" wrap="square" lIns="91440" tIns="45720" rIns="91440" bIns="45720" anchor="t" anchorCtr="0" upright="1">
                <a:noAutofit/>
              </a:bodyPr>
              <a:lstStyle/>
              <a:p>
                <a:endParaRPr lang="en-AU"/>
              </a:p>
            </p:txBody>
          </p:sp>
          <p:sp>
            <p:nvSpPr>
              <p:cNvPr id="116" name="Freeform 115"/>
              <p:cNvSpPr>
                <a:spLocks/>
              </p:cNvSpPr>
              <p:nvPr/>
            </p:nvSpPr>
            <p:spPr bwMode="auto">
              <a:xfrm>
                <a:off x="1392" y="10"/>
                <a:ext cx="50" cy="112"/>
              </a:xfrm>
              <a:custGeom>
                <a:avLst/>
                <a:gdLst>
                  <a:gd name="T0" fmla="*/ 50 w 50"/>
                  <a:gd name="T1" fmla="*/ 0 h 112"/>
                  <a:gd name="T2" fmla="*/ 33 w 50"/>
                  <a:gd name="T3" fmla="*/ 0 h 112"/>
                  <a:gd name="T4" fmla="*/ 19 w 50"/>
                  <a:gd name="T5" fmla="*/ 19 h 112"/>
                  <a:gd name="T6" fmla="*/ 0 w 50"/>
                  <a:gd name="T7" fmla="*/ 28 h 112"/>
                  <a:gd name="T8" fmla="*/ 0 w 50"/>
                  <a:gd name="T9" fmla="*/ 47 h 112"/>
                  <a:gd name="T10" fmla="*/ 28 w 50"/>
                  <a:gd name="T11" fmla="*/ 31 h 112"/>
                  <a:gd name="T12" fmla="*/ 50 w 50"/>
                  <a:gd name="T13" fmla="*/ 31 h 112"/>
                  <a:gd name="T14" fmla="*/ 50 w 50"/>
                  <a:gd name="T15" fmla="*/ 0 h 1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0" h="112">
                    <a:moveTo>
                      <a:pt x="50" y="0"/>
                    </a:moveTo>
                    <a:lnTo>
                      <a:pt x="33" y="0"/>
                    </a:lnTo>
                    <a:lnTo>
                      <a:pt x="19" y="19"/>
                    </a:lnTo>
                    <a:lnTo>
                      <a:pt x="0" y="28"/>
                    </a:lnTo>
                    <a:lnTo>
                      <a:pt x="0" y="47"/>
                    </a:lnTo>
                    <a:lnTo>
                      <a:pt x="28" y="31"/>
                    </a:lnTo>
                    <a:lnTo>
                      <a:pt x="50" y="31"/>
                    </a:lnTo>
                    <a:lnTo>
                      <a:pt x="50"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sp>
          <p:nvSpPr>
            <p:cNvPr id="62" name="Freeform 61"/>
            <p:cNvSpPr>
              <a:spLocks/>
            </p:cNvSpPr>
            <p:nvPr/>
          </p:nvSpPr>
          <p:spPr bwMode="auto">
            <a:xfrm>
              <a:off x="1478" y="101"/>
              <a:ext cx="22" cy="21"/>
            </a:xfrm>
            <a:custGeom>
              <a:avLst/>
              <a:gdLst>
                <a:gd name="T0" fmla="*/ 0 w 22"/>
                <a:gd name="T1" fmla="*/ 10 h 21"/>
                <a:gd name="T2" fmla="*/ 21 w 22"/>
                <a:gd name="T3" fmla="*/ 10 h 21"/>
              </a:gdLst>
              <a:ahLst/>
              <a:cxnLst>
                <a:cxn ang="0">
                  <a:pos x="T0" y="T1"/>
                </a:cxn>
                <a:cxn ang="0">
                  <a:pos x="T2" y="T3"/>
                </a:cxn>
              </a:cxnLst>
              <a:rect l="0" t="0" r="r" b="b"/>
              <a:pathLst>
                <a:path w="22" h="21">
                  <a:moveTo>
                    <a:pt x="0" y="10"/>
                  </a:moveTo>
                  <a:lnTo>
                    <a:pt x="21" y="10"/>
                  </a:lnTo>
                </a:path>
              </a:pathLst>
            </a:custGeom>
            <a:noFill/>
            <a:ln w="14986">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AU"/>
            </a:p>
          </p:txBody>
        </p:sp>
        <p:grpSp>
          <p:nvGrpSpPr>
            <p:cNvPr id="63" name="Group 62"/>
            <p:cNvGrpSpPr>
              <a:grpSpLocks/>
            </p:cNvGrpSpPr>
            <p:nvPr/>
          </p:nvGrpSpPr>
          <p:grpSpPr bwMode="auto">
            <a:xfrm>
              <a:off x="1517" y="12"/>
              <a:ext cx="77" cy="110"/>
              <a:chOff x="1517" y="12"/>
              <a:chExt cx="77" cy="110"/>
            </a:xfrm>
          </p:grpSpPr>
          <p:sp>
            <p:nvSpPr>
              <p:cNvPr id="111" name="Freeform 110"/>
              <p:cNvSpPr>
                <a:spLocks/>
              </p:cNvSpPr>
              <p:nvPr/>
            </p:nvSpPr>
            <p:spPr bwMode="auto">
              <a:xfrm>
                <a:off x="1517" y="12"/>
                <a:ext cx="77" cy="110"/>
              </a:xfrm>
              <a:custGeom>
                <a:avLst/>
                <a:gdLst>
                  <a:gd name="T0" fmla="*/ 21 w 77"/>
                  <a:gd name="T1" fmla="*/ 79 h 110"/>
                  <a:gd name="T2" fmla="*/ 0 w 77"/>
                  <a:gd name="T3" fmla="*/ 81 h 110"/>
                  <a:gd name="T4" fmla="*/ 11 w 77"/>
                  <a:gd name="T5" fmla="*/ 103 h 110"/>
                  <a:gd name="T6" fmla="*/ 36 w 77"/>
                  <a:gd name="T7" fmla="*/ 110 h 110"/>
                  <a:gd name="T8" fmla="*/ 55 w 77"/>
                  <a:gd name="T9" fmla="*/ 107 h 110"/>
                  <a:gd name="T10" fmla="*/ 67 w 77"/>
                  <a:gd name="T11" fmla="*/ 95 h 110"/>
                  <a:gd name="T12" fmla="*/ 68 w 77"/>
                  <a:gd name="T13" fmla="*/ 93 h 110"/>
                  <a:gd name="T14" fmla="*/ 38 w 77"/>
                  <a:gd name="T15" fmla="*/ 93 h 110"/>
                  <a:gd name="T16" fmla="*/ 26 w 77"/>
                  <a:gd name="T17" fmla="*/ 91 h 110"/>
                  <a:gd name="T18" fmla="*/ 21 w 77"/>
                  <a:gd name="T19" fmla="*/ 79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7" h="110">
                    <a:moveTo>
                      <a:pt x="21" y="79"/>
                    </a:moveTo>
                    <a:lnTo>
                      <a:pt x="0" y="81"/>
                    </a:lnTo>
                    <a:lnTo>
                      <a:pt x="11" y="103"/>
                    </a:lnTo>
                    <a:lnTo>
                      <a:pt x="36" y="110"/>
                    </a:lnTo>
                    <a:lnTo>
                      <a:pt x="55" y="107"/>
                    </a:lnTo>
                    <a:lnTo>
                      <a:pt x="67" y="95"/>
                    </a:lnTo>
                    <a:lnTo>
                      <a:pt x="68" y="93"/>
                    </a:lnTo>
                    <a:lnTo>
                      <a:pt x="38" y="93"/>
                    </a:lnTo>
                    <a:lnTo>
                      <a:pt x="26" y="91"/>
                    </a:lnTo>
                    <a:lnTo>
                      <a:pt x="21" y="79"/>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12" name="Freeform 111"/>
              <p:cNvSpPr>
                <a:spLocks/>
              </p:cNvSpPr>
              <p:nvPr/>
            </p:nvSpPr>
            <p:spPr bwMode="auto">
              <a:xfrm>
                <a:off x="1517" y="12"/>
                <a:ext cx="77" cy="110"/>
              </a:xfrm>
              <a:custGeom>
                <a:avLst/>
                <a:gdLst>
                  <a:gd name="T0" fmla="*/ 68 w 77"/>
                  <a:gd name="T1" fmla="*/ 52 h 110"/>
                  <a:gd name="T2" fmla="*/ 36 w 77"/>
                  <a:gd name="T3" fmla="*/ 52 h 110"/>
                  <a:gd name="T4" fmla="*/ 50 w 77"/>
                  <a:gd name="T5" fmla="*/ 57 h 110"/>
                  <a:gd name="T6" fmla="*/ 52 w 77"/>
                  <a:gd name="T7" fmla="*/ 74 h 110"/>
                  <a:gd name="T8" fmla="*/ 50 w 77"/>
                  <a:gd name="T9" fmla="*/ 88 h 110"/>
                  <a:gd name="T10" fmla="*/ 38 w 77"/>
                  <a:gd name="T11" fmla="*/ 93 h 110"/>
                  <a:gd name="T12" fmla="*/ 68 w 77"/>
                  <a:gd name="T13" fmla="*/ 93 h 110"/>
                  <a:gd name="T14" fmla="*/ 76 w 77"/>
                  <a:gd name="T15" fmla="*/ 71 h 110"/>
                  <a:gd name="T16" fmla="*/ 68 w 77"/>
                  <a:gd name="T17" fmla="*/ 52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7" h="110">
                    <a:moveTo>
                      <a:pt x="68" y="52"/>
                    </a:moveTo>
                    <a:lnTo>
                      <a:pt x="36" y="52"/>
                    </a:lnTo>
                    <a:lnTo>
                      <a:pt x="50" y="57"/>
                    </a:lnTo>
                    <a:lnTo>
                      <a:pt x="52" y="74"/>
                    </a:lnTo>
                    <a:lnTo>
                      <a:pt x="50" y="88"/>
                    </a:lnTo>
                    <a:lnTo>
                      <a:pt x="38" y="93"/>
                    </a:lnTo>
                    <a:lnTo>
                      <a:pt x="68" y="93"/>
                    </a:lnTo>
                    <a:lnTo>
                      <a:pt x="76" y="71"/>
                    </a:lnTo>
                    <a:lnTo>
                      <a:pt x="68" y="52"/>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13" name="Freeform 112"/>
              <p:cNvSpPr>
                <a:spLocks/>
              </p:cNvSpPr>
              <p:nvPr/>
            </p:nvSpPr>
            <p:spPr bwMode="auto">
              <a:xfrm>
                <a:off x="1517" y="12"/>
                <a:ext cx="77" cy="110"/>
              </a:xfrm>
              <a:custGeom>
                <a:avLst/>
                <a:gdLst>
                  <a:gd name="T0" fmla="*/ 71 w 77"/>
                  <a:gd name="T1" fmla="*/ 0 h 110"/>
                  <a:gd name="T2" fmla="*/ 14 w 77"/>
                  <a:gd name="T3" fmla="*/ 0 h 110"/>
                  <a:gd name="T4" fmla="*/ 2 w 77"/>
                  <a:gd name="T5" fmla="*/ 57 h 110"/>
                  <a:gd name="T6" fmla="*/ 21 w 77"/>
                  <a:gd name="T7" fmla="*/ 60 h 110"/>
                  <a:gd name="T8" fmla="*/ 36 w 77"/>
                  <a:gd name="T9" fmla="*/ 52 h 110"/>
                  <a:gd name="T10" fmla="*/ 68 w 77"/>
                  <a:gd name="T11" fmla="*/ 52 h 110"/>
                  <a:gd name="T12" fmla="*/ 64 w 77"/>
                  <a:gd name="T13" fmla="*/ 45 h 110"/>
                  <a:gd name="T14" fmla="*/ 46 w 77"/>
                  <a:gd name="T15" fmla="*/ 38 h 110"/>
                  <a:gd name="T16" fmla="*/ 26 w 77"/>
                  <a:gd name="T17" fmla="*/ 38 h 110"/>
                  <a:gd name="T18" fmla="*/ 31 w 77"/>
                  <a:gd name="T19" fmla="*/ 21 h 110"/>
                  <a:gd name="T20" fmla="*/ 71 w 77"/>
                  <a:gd name="T21" fmla="*/ 21 h 110"/>
                  <a:gd name="T22" fmla="*/ 71 w 77"/>
                  <a:gd name="T23" fmla="*/ 0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7" h="110">
                    <a:moveTo>
                      <a:pt x="71" y="0"/>
                    </a:moveTo>
                    <a:lnTo>
                      <a:pt x="14" y="0"/>
                    </a:lnTo>
                    <a:lnTo>
                      <a:pt x="2" y="57"/>
                    </a:lnTo>
                    <a:lnTo>
                      <a:pt x="21" y="60"/>
                    </a:lnTo>
                    <a:lnTo>
                      <a:pt x="36" y="52"/>
                    </a:lnTo>
                    <a:lnTo>
                      <a:pt x="68" y="52"/>
                    </a:lnTo>
                    <a:lnTo>
                      <a:pt x="64" y="45"/>
                    </a:lnTo>
                    <a:lnTo>
                      <a:pt x="46" y="38"/>
                    </a:lnTo>
                    <a:lnTo>
                      <a:pt x="26" y="38"/>
                    </a:lnTo>
                    <a:lnTo>
                      <a:pt x="31" y="21"/>
                    </a:lnTo>
                    <a:lnTo>
                      <a:pt x="71" y="21"/>
                    </a:lnTo>
                    <a:lnTo>
                      <a:pt x="71"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14" name="Freeform 113"/>
              <p:cNvSpPr>
                <a:spLocks/>
              </p:cNvSpPr>
              <p:nvPr/>
            </p:nvSpPr>
            <p:spPr bwMode="auto">
              <a:xfrm>
                <a:off x="1517" y="12"/>
                <a:ext cx="77" cy="110"/>
              </a:xfrm>
              <a:custGeom>
                <a:avLst/>
                <a:gdLst>
                  <a:gd name="T0" fmla="*/ 40 w 77"/>
                  <a:gd name="T1" fmla="*/ 35 h 110"/>
                  <a:gd name="T2" fmla="*/ 26 w 77"/>
                  <a:gd name="T3" fmla="*/ 38 h 110"/>
                  <a:gd name="T4" fmla="*/ 46 w 77"/>
                  <a:gd name="T5" fmla="*/ 38 h 110"/>
                  <a:gd name="T6" fmla="*/ 40 w 77"/>
                  <a:gd name="T7" fmla="*/ 35 h 110"/>
                </a:gdLst>
                <a:ahLst/>
                <a:cxnLst>
                  <a:cxn ang="0">
                    <a:pos x="T0" y="T1"/>
                  </a:cxn>
                  <a:cxn ang="0">
                    <a:pos x="T2" y="T3"/>
                  </a:cxn>
                  <a:cxn ang="0">
                    <a:pos x="T4" y="T5"/>
                  </a:cxn>
                  <a:cxn ang="0">
                    <a:pos x="T6" y="T7"/>
                  </a:cxn>
                </a:cxnLst>
                <a:rect l="0" t="0" r="r" b="b"/>
                <a:pathLst>
                  <a:path w="77" h="110">
                    <a:moveTo>
                      <a:pt x="40" y="35"/>
                    </a:moveTo>
                    <a:lnTo>
                      <a:pt x="26" y="38"/>
                    </a:lnTo>
                    <a:lnTo>
                      <a:pt x="46" y="38"/>
                    </a:lnTo>
                    <a:lnTo>
                      <a:pt x="40" y="35"/>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grpSp>
          <p:nvGrpSpPr>
            <p:cNvPr id="64" name="Group 63"/>
            <p:cNvGrpSpPr>
              <a:grpSpLocks/>
            </p:cNvGrpSpPr>
            <p:nvPr/>
          </p:nvGrpSpPr>
          <p:grpSpPr bwMode="auto">
            <a:xfrm>
              <a:off x="1608" y="41"/>
              <a:ext cx="117" cy="81"/>
              <a:chOff x="1608" y="41"/>
              <a:chExt cx="117" cy="81"/>
            </a:xfrm>
          </p:grpSpPr>
          <p:sp>
            <p:nvSpPr>
              <p:cNvPr id="106" name="Freeform 105"/>
              <p:cNvSpPr>
                <a:spLocks/>
              </p:cNvSpPr>
              <p:nvPr/>
            </p:nvSpPr>
            <p:spPr bwMode="auto">
              <a:xfrm>
                <a:off x="1608" y="41"/>
                <a:ext cx="117" cy="81"/>
              </a:xfrm>
              <a:custGeom>
                <a:avLst/>
                <a:gdLst>
                  <a:gd name="T0" fmla="*/ 19 w 117"/>
                  <a:gd name="T1" fmla="*/ 0 h 81"/>
                  <a:gd name="T2" fmla="*/ 0 w 117"/>
                  <a:gd name="T3" fmla="*/ 0 h 81"/>
                  <a:gd name="T4" fmla="*/ 0 w 117"/>
                  <a:gd name="T5" fmla="*/ 81 h 81"/>
                  <a:gd name="T6" fmla="*/ 21 w 117"/>
                  <a:gd name="T7" fmla="*/ 81 h 81"/>
                  <a:gd name="T8" fmla="*/ 21 w 117"/>
                  <a:gd name="T9" fmla="*/ 26 h 81"/>
                  <a:gd name="T10" fmla="*/ 28 w 117"/>
                  <a:gd name="T11" fmla="*/ 19 h 81"/>
                  <a:gd name="T12" fmla="*/ 36 w 117"/>
                  <a:gd name="T13" fmla="*/ 16 h 81"/>
                  <a:gd name="T14" fmla="*/ 115 w 117"/>
                  <a:gd name="T15" fmla="*/ 16 h 81"/>
                  <a:gd name="T16" fmla="*/ 115 w 117"/>
                  <a:gd name="T17" fmla="*/ 12 h 81"/>
                  <a:gd name="T18" fmla="*/ 19 w 117"/>
                  <a:gd name="T19" fmla="*/ 12 h 81"/>
                  <a:gd name="T20" fmla="*/ 19 w 117"/>
                  <a:gd name="T21" fmla="*/ 0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7" h="81">
                    <a:moveTo>
                      <a:pt x="19" y="0"/>
                    </a:moveTo>
                    <a:lnTo>
                      <a:pt x="0" y="0"/>
                    </a:lnTo>
                    <a:lnTo>
                      <a:pt x="0" y="81"/>
                    </a:lnTo>
                    <a:lnTo>
                      <a:pt x="21" y="81"/>
                    </a:lnTo>
                    <a:lnTo>
                      <a:pt x="21" y="26"/>
                    </a:lnTo>
                    <a:lnTo>
                      <a:pt x="28" y="19"/>
                    </a:lnTo>
                    <a:lnTo>
                      <a:pt x="36" y="16"/>
                    </a:lnTo>
                    <a:lnTo>
                      <a:pt x="115" y="16"/>
                    </a:lnTo>
                    <a:lnTo>
                      <a:pt x="115" y="12"/>
                    </a:lnTo>
                    <a:lnTo>
                      <a:pt x="19" y="12"/>
                    </a:lnTo>
                    <a:lnTo>
                      <a:pt x="1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07" name="Freeform 106"/>
              <p:cNvSpPr>
                <a:spLocks/>
              </p:cNvSpPr>
              <p:nvPr/>
            </p:nvSpPr>
            <p:spPr bwMode="auto">
              <a:xfrm>
                <a:off x="1608" y="41"/>
                <a:ext cx="117" cy="81"/>
              </a:xfrm>
              <a:custGeom>
                <a:avLst/>
                <a:gdLst>
                  <a:gd name="T0" fmla="*/ 83 w 117"/>
                  <a:gd name="T1" fmla="*/ 16 h 81"/>
                  <a:gd name="T2" fmla="*/ 43 w 117"/>
                  <a:gd name="T3" fmla="*/ 16 h 81"/>
                  <a:gd name="T4" fmla="*/ 48 w 117"/>
                  <a:gd name="T5" fmla="*/ 21 h 81"/>
                  <a:gd name="T6" fmla="*/ 48 w 117"/>
                  <a:gd name="T7" fmla="*/ 81 h 81"/>
                  <a:gd name="T8" fmla="*/ 69 w 117"/>
                  <a:gd name="T9" fmla="*/ 81 h 81"/>
                  <a:gd name="T10" fmla="*/ 69 w 117"/>
                  <a:gd name="T11" fmla="*/ 26 h 81"/>
                  <a:gd name="T12" fmla="*/ 76 w 117"/>
                  <a:gd name="T13" fmla="*/ 19 h 81"/>
                  <a:gd name="T14" fmla="*/ 83 w 117"/>
                  <a:gd name="T15" fmla="*/ 16 h 8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7" h="81">
                    <a:moveTo>
                      <a:pt x="83" y="16"/>
                    </a:moveTo>
                    <a:lnTo>
                      <a:pt x="43" y="16"/>
                    </a:lnTo>
                    <a:lnTo>
                      <a:pt x="48" y="21"/>
                    </a:lnTo>
                    <a:lnTo>
                      <a:pt x="48" y="81"/>
                    </a:lnTo>
                    <a:lnTo>
                      <a:pt x="69" y="81"/>
                    </a:lnTo>
                    <a:lnTo>
                      <a:pt x="69" y="26"/>
                    </a:lnTo>
                    <a:lnTo>
                      <a:pt x="76" y="19"/>
                    </a:lnTo>
                    <a:lnTo>
                      <a:pt x="83" y="16"/>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08" name="Freeform 107"/>
              <p:cNvSpPr>
                <a:spLocks/>
              </p:cNvSpPr>
              <p:nvPr/>
            </p:nvSpPr>
            <p:spPr bwMode="auto">
              <a:xfrm>
                <a:off x="1608" y="41"/>
                <a:ext cx="117" cy="81"/>
              </a:xfrm>
              <a:custGeom>
                <a:avLst/>
                <a:gdLst>
                  <a:gd name="T0" fmla="*/ 115 w 117"/>
                  <a:gd name="T1" fmla="*/ 16 h 81"/>
                  <a:gd name="T2" fmla="*/ 83 w 117"/>
                  <a:gd name="T3" fmla="*/ 16 h 81"/>
                  <a:gd name="T4" fmla="*/ 93 w 117"/>
                  <a:gd name="T5" fmla="*/ 19 h 81"/>
                  <a:gd name="T6" fmla="*/ 96 w 117"/>
                  <a:gd name="T7" fmla="*/ 36 h 81"/>
                  <a:gd name="T8" fmla="*/ 96 w 117"/>
                  <a:gd name="T9" fmla="*/ 81 h 81"/>
                  <a:gd name="T10" fmla="*/ 117 w 117"/>
                  <a:gd name="T11" fmla="*/ 81 h 81"/>
                  <a:gd name="T12" fmla="*/ 117 w 117"/>
                  <a:gd name="T13" fmla="*/ 28 h 81"/>
                  <a:gd name="T14" fmla="*/ 115 w 117"/>
                  <a:gd name="T15" fmla="*/ 16 h 8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7" h="81">
                    <a:moveTo>
                      <a:pt x="115" y="16"/>
                    </a:moveTo>
                    <a:lnTo>
                      <a:pt x="83" y="16"/>
                    </a:lnTo>
                    <a:lnTo>
                      <a:pt x="93" y="19"/>
                    </a:lnTo>
                    <a:lnTo>
                      <a:pt x="96" y="36"/>
                    </a:lnTo>
                    <a:lnTo>
                      <a:pt x="96" y="81"/>
                    </a:lnTo>
                    <a:lnTo>
                      <a:pt x="117" y="81"/>
                    </a:lnTo>
                    <a:lnTo>
                      <a:pt x="117" y="28"/>
                    </a:lnTo>
                    <a:lnTo>
                      <a:pt x="115" y="16"/>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09" name="Freeform 108"/>
              <p:cNvSpPr>
                <a:spLocks/>
              </p:cNvSpPr>
              <p:nvPr/>
            </p:nvSpPr>
            <p:spPr bwMode="auto">
              <a:xfrm>
                <a:off x="1608" y="41"/>
                <a:ext cx="117" cy="81"/>
              </a:xfrm>
              <a:custGeom>
                <a:avLst/>
                <a:gdLst>
                  <a:gd name="T0" fmla="*/ 45 w 117"/>
                  <a:gd name="T1" fmla="*/ 0 h 81"/>
                  <a:gd name="T2" fmla="*/ 19 w 117"/>
                  <a:gd name="T3" fmla="*/ 12 h 81"/>
                  <a:gd name="T4" fmla="*/ 67 w 117"/>
                  <a:gd name="T5" fmla="*/ 12 h 81"/>
                  <a:gd name="T6" fmla="*/ 57 w 117"/>
                  <a:gd name="T7" fmla="*/ 2 h 81"/>
                  <a:gd name="T8" fmla="*/ 45 w 117"/>
                  <a:gd name="T9" fmla="*/ 0 h 81"/>
                </a:gdLst>
                <a:ahLst/>
                <a:cxnLst>
                  <a:cxn ang="0">
                    <a:pos x="T0" y="T1"/>
                  </a:cxn>
                  <a:cxn ang="0">
                    <a:pos x="T2" y="T3"/>
                  </a:cxn>
                  <a:cxn ang="0">
                    <a:pos x="T4" y="T5"/>
                  </a:cxn>
                  <a:cxn ang="0">
                    <a:pos x="T6" y="T7"/>
                  </a:cxn>
                  <a:cxn ang="0">
                    <a:pos x="T8" y="T9"/>
                  </a:cxn>
                </a:cxnLst>
                <a:rect l="0" t="0" r="r" b="b"/>
                <a:pathLst>
                  <a:path w="117" h="81">
                    <a:moveTo>
                      <a:pt x="45" y="0"/>
                    </a:moveTo>
                    <a:lnTo>
                      <a:pt x="19" y="12"/>
                    </a:lnTo>
                    <a:lnTo>
                      <a:pt x="67" y="12"/>
                    </a:lnTo>
                    <a:lnTo>
                      <a:pt x="57" y="2"/>
                    </a:lnTo>
                    <a:lnTo>
                      <a:pt x="45"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10" name="Freeform 109"/>
              <p:cNvSpPr>
                <a:spLocks/>
              </p:cNvSpPr>
              <p:nvPr/>
            </p:nvSpPr>
            <p:spPr bwMode="auto">
              <a:xfrm>
                <a:off x="1608" y="41"/>
                <a:ext cx="117" cy="81"/>
              </a:xfrm>
              <a:custGeom>
                <a:avLst/>
                <a:gdLst>
                  <a:gd name="T0" fmla="*/ 91 w 117"/>
                  <a:gd name="T1" fmla="*/ 0 h 81"/>
                  <a:gd name="T2" fmla="*/ 76 w 117"/>
                  <a:gd name="T3" fmla="*/ 2 h 81"/>
                  <a:gd name="T4" fmla="*/ 67 w 117"/>
                  <a:gd name="T5" fmla="*/ 12 h 81"/>
                  <a:gd name="T6" fmla="*/ 115 w 117"/>
                  <a:gd name="T7" fmla="*/ 12 h 81"/>
                  <a:gd name="T8" fmla="*/ 105 w 117"/>
                  <a:gd name="T9" fmla="*/ 2 h 81"/>
                  <a:gd name="T10" fmla="*/ 91 w 117"/>
                  <a:gd name="T11" fmla="*/ 0 h 81"/>
                </a:gdLst>
                <a:ahLst/>
                <a:cxnLst>
                  <a:cxn ang="0">
                    <a:pos x="T0" y="T1"/>
                  </a:cxn>
                  <a:cxn ang="0">
                    <a:pos x="T2" y="T3"/>
                  </a:cxn>
                  <a:cxn ang="0">
                    <a:pos x="T4" y="T5"/>
                  </a:cxn>
                  <a:cxn ang="0">
                    <a:pos x="T6" y="T7"/>
                  </a:cxn>
                  <a:cxn ang="0">
                    <a:pos x="T8" y="T9"/>
                  </a:cxn>
                  <a:cxn ang="0">
                    <a:pos x="T10" y="T11"/>
                  </a:cxn>
                </a:cxnLst>
                <a:rect l="0" t="0" r="r" b="b"/>
                <a:pathLst>
                  <a:path w="117" h="81">
                    <a:moveTo>
                      <a:pt x="91" y="0"/>
                    </a:moveTo>
                    <a:lnTo>
                      <a:pt x="76" y="2"/>
                    </a:lnTo>
                    <a:lnTo>
                      <a:pt x="67" y="12"/>
                    </a:lnTo>
                    <a:lnTo>
                      <a:pt x="115" y="12"/>
                    </a:lnTo>
                    <a:lnTo>
                      <a:pt x="105" y="2"/>
                    </a:lnTo>
                    <a:lnTo>
                      <a:pt x="91"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grpSp>
          <p:nvGrpSpPr>
            <p:cNvPr id="65" name="Group 64"/>
            <p:cNvGrpSpPr>
              <a:grpSpLocks/>
            </p:cNvGrpSpPr>
            <p:nvPr/>
          </p:nvGrpSpPr>
          <p:grpSpPr bwMode="auto">
            <a:xfrm>
              <a:off x="3142" y="10"/>
              <a:ext cx="76" cy="112"/>
              <a:chOff x="3142" y="10"/>
              <a:chExt cx="76" cy="112"/>
            </a:xfrm>
          </p:grpSpPr>
          <p:sp>
            <p:nvSpPr>
              <p:cNvPr id="104" name="Freeform 103"/>
              <p:cNvSpPr>
                <a:spLocks/>
              </p:cNvSpPr>
              <p:nvPr/>
            </p:nvSpPr>
            <p:spPr bwMode="auto">
              <a:xfrm>
                <a:off x="3142" y="10"/>
                <a:ext cx="76" cy="112"/>
              </a:xfrm>
              <a:custGeom>
                <a:avLst/>
                <a:gdLst>
                  <a:gd name="T0" fmla="*/ 70 w 76"/>
                  <a:gd name="T1" fmla="*/ 19 h 112"/>
                  <a:gd name="T2" fmla="*/ 40 w 76"/>
                  <a:gd name="T3" fmla="*/ 19 h 112"/>
                  <a:gd name="T4" fmla="*/ 50 w 76"/>
                  <a:gd name="T5" fmla="*/ 21 h 112"/>
                  <a:gd name="T6" fmla="*/ 55 w 76"/>
                  <a:gd name="T7" fmla="*/ 33 h 112"/>
                  <a:gd name="T8" fmla="*/ 50 w 76"/>
                  <a:gd name="T9" fmla="*/ 47 h 112"/>
                  <a:gd name="T10" fmla="*/ 7 w 76"/>
                  <a:gd name="T11" fmla="*/ 91 h 112"/>
                  <a:gd name="T12" fmla="*/ 0 w 76"/>
                  <a:gd name="T13" fmla="*/ 112 h 112"/>
                  <a:gd name="T14" fmla="*/ 76 w 76"/>
                  <a:gd name="T15" fmla="*/ 112 h 112"/>
                  <a:gd name="T16" fmla="*/ 76 w 76"/>
                  <a:gd name="T17" fmla="*/ 91 h 112"/>
                  <a:gd name="T18" fmla="*/ 33 w 76"/>
                  <a:gd name="T19" fmla="*/ 91 h 112"/>
                  <a:gd name="T20" fmla="*/ 35 w 76"/>
                  <a:gd name="T21" fmla="*/ 86 h 112"/>
                  <a:gd name="T22" fmla="*/ 50 w 76"/>
                  <a:gd name="T23" fmla="*/ 74 h 112"/>
                  <a:gd name="T24" fmla="*/ 64 w 76"/>
                  <a:gd name="T25" fmla="*/ 60 h 112"/>
                  <a:gd name="T26" fmla="*/ 71 w 76"/>
                  <a:gd name="T27" fmla="*/ 45 h 112"/>
                  <a:gd name="T28" fmla="*/ 76 w 76"/>
                  <a:gd name="T29" fmla="*/ 31 h 112"/>
                  <a:gd name="T30" fmla="*/ 70 w 76"/>
                  <a:gd name="T31" fmla="*/ 19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76" h="112">
                    <a:moveTo>
                      <a:pt x="70" y="19"/>
                    </a:moveTo>
                    <a:lnTo>
                      <a:pt x="40" y="19"/>
                    </a:lnTo>
                    <a:lnTo>
                      <a:pt x="50" y="21"/>
                    </a:lnTo>
                    <a:lnTo>
                      <a:pt x="55" y="33"/>
                    </a:lnTo>
                    <a:lnTo>
                      <a:pt x="50" y="47"/>
                    </a:lnTo>
                    <a:lnTo>
                      <a:pt x="7" y="91"/>
                    </a:lnTo>
                    <a:lnTo>
                      <a:pt x="0" y="112"/>
                    </a:lnTo>
                    <a:lnTo>
                      <a:pt x="76" y="112"/>
                    </a:lnTo>
                    <a:lnTo>
                      <a:pt x="76" y="91"/>
                    </a:lnTo>
                    <a:lnTo>
                      <a:pt x="33" y="91"/>
                    </a:lnTo>
                    <a:lnTo>
                      <a:pt x="35" y="86"/>
                    </a:lnTo>
                    <a:lnTo>
                      <a:pt x="50" y="74"/>
                    </a:lnTo>
                    <a:lnTo>
                      <a:pt x="64" y="60"/>
                    </a:lnTo>
                    <a:lnTo>
                      <a:pt x="71" y="45"/>
                    </a:lnTo>
                    <a:lnTo>
                      <a:pt x="76" y="31"/>
                    </a:lnTo>
                    <a:lnTo>
                      <a:pt x="70" y="19"/>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05" name="Freeform 104"/>
              <p:cNvSpPr>
                <a:spLocks/>
              </p:cNvSpPr>
              <p:nvPr/>
            </p:nvSpPr>
            <p:spPr bwMode="auto">
              <a:xfrm>
                <a:off x="3142" y="10"/>
                <a:ext cx="76" cy="112"/>
              </a:xfrm>
              <a:custGeom>
                <a:avLst/>
                <a:gdLst>
                  <a:gd name="T0" fmla="*/ 40 w 76"/>
                  <a:gd name="T1" fmla="*/ 0 h 112"/>
                  <a:gd name="T2" fmla="*/ 14 w 76"/>
                  <a:gd name="T3" fmla="*/ 7 h 112"/>
                  <a:gd name="T4" fmla="*/ 2 w 76"/>
                  <a:gd name="T5" fmla="*/ 33 h 112"/>
                  <a:gd name="T6" fmla="*/ 23 w 76"/>
                  <a:gd name="T7" fmla="*/ 35 h 112"/>
                  <a:gd name="T8" fmla="*/ 28 w 76"/>
                  <a:gd name="T9" fmla="*/ 21 h 112"/>
                  <a:gd name="T10" fmla="*/ 40 w 76"/>
                  <a:gd name="T11" fmla="*/ 19 h 112"/>
                  <a:gd name="T12" fmla="*/ 70 w 76"/>
                  <a:gd name="T13" fmla="*/ 19 h 112"/>
                  <a:gd name="T14" fmla="*/ 64 w 76"/>
                  <a:gd name="T15" fmla="*/ 9 h 112"/>
                  <a:gd name="T16" fmla="*/ 40 w 76"/>
                  <a:gd name="T17" fmla="*/ 0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6" h="112">
                    <a:moveTo>
                      <a:pt x="40" y="0"/>
                    </a:moveTo>
                    <a:lnTo>
                      <a:pt x="14" y="7"/>
                    </a:lnTo>
                    <a:lnTo>
                      <a:pt x="2" y="33"/>
                    </a:lnTo>
                    <a:lnTo>
                      <a:pt x="23" y="35"/>
                    </a:lnTo>
                    <a:lnTo>
                      <a:pt x="28" y="21"/>
                    </a:lnTo>
                    <a:lnTo>
                      <a:pt x="40" y="19"/>
                    </a:lnTo>
                    <a:lnTo>
                      <a:pt x="70" y="19"/>
                    </a:lnTo>
                    <a:lnTo>
                      <a:pt x="64" y="9"/>
                    </a:lnTo>
                    <a:lnTo>
                      <a:pt x="40"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sp>
          <p:nvSpPr>
            <p:cNvPr id="66" name="Freeform 65"/>
            <p:cNvSpPr>
              <a:spLocks/>
            </p:cNvSpPr>
            <p:nvPr/>
          </p:nvSpPr>
          <p:spPr bwMode="auto">
            <a:xfrm>
              <a:off x="3235" y="101"/>
              <a:ext cx="22" cy="21"/>
            </a:xfrm>
            <a:custGeom>
              <a:avLst/>
              <a:gdLst>
                <a:gd name="T0" fmla="*/ 0 w 22"/>
                <a:gd name="T1" fmla="*/ 10 h 21"/>
                <a:gd name="T2" fmla="*/ 21 w 22"/>
                <a:gd name="T3" fmla="*/ 10 h 21"/>
              </a:gdLst>
              <a:ahLst/>
              <a:cxnLst>
                <a:cxn ang="0">
                  <a:pos x="T0" y="T1"/>
                </a:cxn>
                <a:cxn ang="0">
                  <a:pos x="T2" y="T3"/>
                </a:cxn>
              </a:cxnLst>
              <a:rect l="0" t="0" r="r" b="b"/>
              <a:pathLst>
                <a:path w="22" h="21">
                  <a:moveTo>
                    <a:pt x="0" y="10"/>
                  </a:moveTo>
                  <a:lnTo>
                    <a:pt x="21" y="10"/>
                  </a:lnTo>
                </a:path>
              </a:pathLst>
            </a:custGeom>
            <a:noFill/>
            <a:ln w="14986">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AU"/>
            </a:p>
          </p:txBody>
        </p:sp>
        <p:sp>
          <p:nvSpPr>
            <p:cNvPr id="67" name="Freeform 66"/>
            <p:cNvSpPr>
              <a:spLocks/>
            </p:cNvSpPr>
            <p:nvPr/>
          </p:nvSpPr>
          <p:spPr bwMode="auto">
            <a:xfrm>
              <a:off x="3276" y="12"/>
              <a:ext cx="70" cy="110"/>
            </a:xfrm>
            <a:custGeom>
              <a:avLst/>
              <a:gdLst>
                <a:gd name="T0" fmla="*/ 69 w 70"/>
                <a:gd name="T1" fmla="*/ 0 h 110"/>
                <a:gd name="T2" fmla="*/ 0 w 70"/>
                <a:gd name="T3" fmla="*/ 0 h 110"/>
                <a:gd name="T4" fmla="*/ 0 w 70"/>
                <a:gd name="T5" fmla="*/ 19 h 110"/>
                <a:gd name="T6" fmla="*/ 48 w 70"/>
                <a:gd name="T7" fmla="*/ 19 h 110"/>
                <a:gd name="T8" fmla="*/ 23 w 70"/>
                <a:gd name="T9" fmla="*/ 64 h 110"/>
                <a:gd name="T10" fmla="*/ 14 w 70"/>
                <a:gd name="T11" fmla="*/ 110 h 110"/>
                <a:gd name="T12" fmla="*/ 33 w 70"/>
                <a:gd name="T13" fmla="*/ 110 h 110"/>
                <a:gd name="T14" fmla="*/ 38 w 70"/>
                <a:gd name="T15" fmla="*/ 76 h 110"/>
                <a:gd name="T16" fmla="*/ 52 w 70"/>
                <a:gd name="T17" fmla="*/ 40 h 110"/>
                <a:gd name="T18" fmla="*/ 69 w 70"/>
                <a:gd name="T19" fmla="*/ 14 h 110"/>
                <a:gd name="T20" fmla="*/ 69 w 70"/>
                <a:gd name="T21" fmla="*/ 0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0" h="110">
                  <a:moveTo>
                    <a:pt x="69" y="0"/>
                  </a:moveTo>
                  <a:lnTo>
                    <a:pt x="0" y="0"/>
                  </a:lnTo>
                  <a:lnTo>
                    <a:pt x="0" y="19"/>
                  </a:lnTo>
                  <a:lnTo>
                    <a:pt x="48" y="19"/>
                  </a:lnTo>
                  <a:lnTo>
                    <a:pt x="23" y="64"/>
                  </a:lnTo>
                  <a:lnTo>
                    <a:pt x="14" y="110"/>
                  </a:lnTo>
                  <a:lnTo>
                    <a:pt x="33" y="110"/>
                  </a:lnTo>
                  <a:lnTo>
                    <a:pt x="38" y="76"/>
                  </a:lnTo>
                  <a:lnTo>
                    <a:pt x="52" y="40"/>
                  </a:lnTo>
                  <a:lnTo>
                    <a:pt x="69" y="14"/>
                  </a:lnTo>
                  <a:lnTo>
                    <a:pt x="6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nvGrpSpPr>
            <p:cNvPr id="68" name="Group 67"/>
            <p:cNvGrpSpPr>
              <a:grpSpLocks/>
            </p:cNvGrpSpPr>
            <p:nvPr/>
          </p:nvGrpSpPr>
          <p:grpSpPr bwMode="auto">
            <a:xfrm>
              <a:off x="3360" y="12"/>
              <a:ext cx="77" cy="110"/>
              <a:chOff x="3360" y="12"/>
              <a:chExt cx="77" cy="110"/>
            </a:xfrm>
          </p:grpSpPr>
          <p:sp>
            <p:nvSpPr>
              <p:cNvPr id="100" name="Freeform 99"/>
              <p:cNvSpPr>
                <a:spLocks/>
              </p:cNvSpPr>
              <p:nvPr/>
            </p:nvSpPr>
            <p:spPr bwMode="auto">
              <a:xfrm>
                <a:off x="3360" y="12"/>
                <a:ext cx="77" cy="110"/>
              </a:xfrm>
              <a:custGeom>
                <a:avLst/>
                <a:gdLst>
                  <a:gd name="T0" fmla="*/ 21 w 77"/>
                  <a:gd name="T1" fmla="*/ 79 h 110"/>
                  <a:gd name="T2" fmla="*/ 0 w 77"/>
                  <a:gd name="T3" fmla="*/ 81 h 110"/>
                  <a:gd name="T4" fmla="*/ 14 w 77"/>
                  <a:gd name="T5" fmla="*/ 103 h 110"/>
                  <a:gd name="T6" fmla="*/ 38 w 77"/>
                  <a:gd name="T7" fmla="*/ 110 h 110"/>
                  <a:gd name="T8" fmla="*/ 55 w 77"/>
                  <a:gd name="T9" fmla="*/ 107 h 110"/>
                  <a:gd name="T10" fmla="*/ 67 w 77"/>
                  <a:gd name="T11" fmla="*/ 95 h 110"/>
                  <a:gd name="T12" fmla="*/ 68 w 77"/>
                  <a:gd name="T13" fmla="*/ 93 h 110"/>
                  <a:gd name="T14" fmla="*/ 38 w 77"/>
                  <a:gd name="T15" fmla="*/ 93 h 110"/>
                  <a:gd name="T16" fmla="*/ 28 w 77"/>
                  <a:gd name="T17" fmla="*/ 91 h 110"/>
                  <a:gd name="T18" fmla="*/ 21 w 77"/>
                  <a:gd name="T19" fmla="*/ 79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7" h="110">
                    <a:moveTo>
                      <a:pt x="21" y="79"/>
                    </a:moveTo>
                    <a:lnTo>
                      <a:pt x="0" y="81"/>
                    </a:lnTo>
                    <a:lnTo>
                      <a:pt x="14" y="103"/>
                    </a:lnTo>
                    <a:lnTo>
                      <a:pt x="38" y="110"/>
                    </a:lnTo>
                    <a:lnTo>
                      <a:pt x="55" y="107"/>
                    </a:lnTo>
                    <a:lnTo>
                      <a:pt x="67" y="95"/>
                    </a:lnTo>
                    <a:lnTo>
                      <a:pt x="68" y="93"/>
                    </a:lnTo>
                    <a:lnTo>
                      <a:pt x="38" y="93"/>
                    </a:lnTo>
                    <a:lnTo>
                      <a:pt x="28" y="91"/>
                    </a:lnTo>
                    <a:lnTo>
                      <a:pt x="21" y="79"/>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01" name="Freeform 100"/>
              <p:cNvSpPr>
                <a:spLocks/>
              </p:cNvSpPr>
              <p:nvPr/>
            </p:nvSpPr>
            <p:spPr bwMode="auto">
              <a:xfrm>
                <a:off x="3360" y="12"/>
                <a:ext cx="77" cy="110"/>
              </a:xfrm>
              <a:custGeom>
                <a:avLst/>
                <a:gdLst>
                  <a:gd name="T0" fmla="*/ 68 w 77"/>
                  <a:gd name="T1" fmla="*/ 52 h 110"/>
                  <a:gd name="T2" fmla="*/ 38 w 77"/>
                  <a:gd name="T3" fmla="*/ 52 h 110"/>
                  <a:gd name="T4" fmla="*/ 50 w 77"/>
                  <a:gd name="T5" fmla="*/ 57 h 110"/>
                  <a:gd name="T6" fmla="*/ 55 w 77"/>
                  <a:gd name="T7" fmla="*/ 74 h 110"/>
                  <a:gd name="T8" fmla="*/ 50 w 77"/>
                  <a:gd name="T9" fmla="*/ 88 h 110"/>
                  <a:gd name="T10" fmla="*/ 38 w 77"/>
                  <a:gd name="T11" fmla="*/ 93 h 110"/>
                  <a:gd name="T12" fmla="*/ 68 w 77"/>
                  <a:gd name="T13" fmla="*/ 93 h 110"/>
                  <a:gd name="T14" fmla="*/ 76 w 77"/>
                  <a:gd name="T15" fmla="*/ 71 h 110"/>
                  <a:gd name="T16" fmla="*/ 68 w 77"/>
                  <a:gd name="T17" fmla="*/ 52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7" h="110">
                    <a:moveTo>
                      <a:pt x="68" y="52"/>
                    </a:moveTo>
                    <a:lnTo>
                      <a:pt x="38" y="52"/>
                    </a:lnTo>
                    <a:lnTo>
                      <a:pt x="50" y="57"/>
                    </a:lnTo>
                    <a:lnTo>
                      <a:pt x="55" y="74"/>
                    </a:lnTo>
                    <a:lnTo>
                      <a:pt x="50" y="88"/>
                    </a:lnTo>
                    <a:lnTo>
                      <a:pt x="38" y="93"/>
                    </a:lnTo>
                    <a:lnTo>
                      <a:pt x="68" y="93"/>
                    </a:lnTo>
                    <a:lnTo>
                      <a:pt x="76" y="71"/>
                    </a:lnTo>
                    <a:lnTo>
                      <a:pt x="68" y="52"/>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02" name="Freeform 101"/>
              <p:cNvSpPr>
                <a:spLocks/>
              </p:cNvSpPr>
              <p:nvPr/>
            </p:nvSpPr>
            <p:spPr bwMode="auto">
              <a:xfrm>
                <a:off x="3360" y="12"/>
                <a:ext cx="77" cy="110"/>
              </a:xfrm>
              <a:custGeom>
                <a:avLst/>
                <a:gdLst>
                  <a:gd name="T0" fmla="*/ 71 w 77"/>
                  <a:gd name="T1" fmla="*/ 0 h 110"/>
                  <a:gd name="T2" fmla="*/ 14 w 77"/>
                  <a:gd name="T3" fmla="*/ 0 h 110"/>
                  <a:gd name="T4" fmla="*/ 4 w 77"/>
                  <a:gd name="T5" fmla="*/ 57 h 110"/>
                  <a:gd name="T6" fmla="*/ 21 w 77"/>
                  <a:gd name="T7" fmla="*/ 60 h 110"/>
                  <a:gd name="T8" fmla="*/ 38 w 77"/>
                  <a:gd name="T9" fmla="*/ 52 h 110"/>
                  <a:gd name="T10" fmla="*/ 68 w 77"/>
                  <a:gd name="T11" fmla="*/ 52 h 110"/>
                  <a:gd name="T12" fmla="*/ 64 w 77"/>
                  <a:gd name="T13" fmla="*/ 45 h 110"/>
                  <a:gd name="T14" fmla="*/ 48 w 77"/>
                  <a:gd name="T15" fmla="*/ 38 h 110"/>
                  <a:gd name="T16" fmla="*/ 28 w 77"/>
                  <a:gd name="T17" fmla="*/ 38 h 110"/>
                  <a:gd name="T18" fmla="*/ 31 w 77"/>
                  <a:gd name="T19" fmla="*/ 21 h 110"/>
                  <a:gd name="T20" fmla="*/ 71 w 77"/>
                  <a:gd name="T21" fmla="*/ 21 h 110"/>
                  <a:gd name="T22" fmla="*/ 71 w 77"/>
                  <a:gd name="T23" fmla="*/ 0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7" h="110">
                    <a:moveTo>
                      <a:pt x="71" y="0"/>
                    </a:moveTo>
                    <a:lnTo>
                      <a:pt x="14" y="0"/>
                    </a:lnTo>
                    <a:lnTo>
                      <a:pt x="4" y="57"/>
                    </a:lnTo>
                    <a:lnTo>
                      <a:pt x="21" y="60"/>
                    </a:lnTo>
                    <a:lnTo>
                      <a:pt x="38" y="52"/>
                    </a:lnTo>
                    <a:lnTo>
                      <a:pt x="68" y="52"/>
                    </a:lnTo>
                    <a:lnTo>
                      <a:pt x="64" y="45"/>
                    </a:lnTo>
                    <a:lnTo>
                      <a:pt x="48" y="38"/>
                    </a:lnTo>
                    <a:lnTo>
                      <a:pt x="28" y="38"/>
                    </a:lnTo>
                    <a:lnTo>
                      <a:pt x="31" y="21"/>
                    </a:lnTo>
                    <a:lnTo>
                      <a:pt x="71" y="21"/>
                    </a:lnTo>
                    <a:lnTo>
                      <a:pt x="71"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03" name="Freeform 102"/>
              <p:cNvSpPr>
                <a:spLocks/>
              </p:cNvSpPr>
              <p:nvPr/>
            </p:nvSpPr>
            <p:spPr bwMode="auto">
              <a:xfrm>
                <a:off x="3360" y="12"/>
                <a:ext cx="77" cy="110"/>
              </a:xfrm>
              <a:custGeom>
                <a:avLst/>
                <a:gdLst>
                  <a:gd name="T0" fmla="*/ 43 w 77"/>
                  <a:gd name="T1" fmla="*/ 35 h 110"/>
                  <a:gd name="T2" fmla="*/ 28 w 77"/>
                  <a:gd name="T3" fmla="*/ 38 h 110"/>
                  <a:gd name="T4" fmla="*/ 48 w 77"/>
                  <a:gd name="T5" fmla="*/ 38 h 110"/>
                  <a:gd name="T6" fmla="*/ 43 w 77"/>
                  <a:gd name="T7" fmla="*/ 35 h 110"/>
                </a:gdLst>
                <a:ahLst/>
                <a:cxnLst>
                  <a:cxn ang="0">
                    <a:pos x="T0" y="T1"/>
                  </a:cxn>
                  <a:cxn ang="0">
                    <a:pos x="T2" y="T3"/>
                  </a:cxn>
                  <a:cxn ang="0">
                    <a:pos x="T4" y="T5"/>
                  </a:cxn>
                  <a:cxn ang="0">
                    <a:pos x="T6" y="T7"/>
                  </a:cxn>
                </a:cxnLst>
                <a:rect l="0" t="0" r="r" b="b"/>
                <a:pathLst>
                  <a:path w="77" h="110">
                    <a:moveTo>
                      <a:pt x="43" y="35"/>
                    </a:moveTo>
                    <a:lnTo>
                      <a:pt x="28" y="38"/>
                    </a:lnTo>
                    <a:lnTo>
                      <a:pt x="48" y="38"/>
                    </a:lnTo>
                    <a:lnTo>
                      <a:pt x="43" y="35"/>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grpSp>
          <p:nvGrpSpPr>
            <p:cNvPr id="69" name="Group 68"/>
            <p:cNvGrpSpPr>
              <a:grpSpLocks/>
            </p:cNvGrpSpPr>
            <p:nvPr/>
          </p:nvGrpSpPr>
          <p:grpSpPr bwMode="auto">
            <a:xfrm>
              <a:off x="3451" y="41"/>
              <a:ext cx="118" cy="81"/>
              <a:chOff x="3451" y="41"/>
              <a:chExt cx="118" cy="81"/>
            </a:xfrm>
          </p:grpSpPr>
          <p:sp>
            <p:nvSpPr>
              <p:cNvPr id="95" name="Freeform 94"/>
              <p:cNvSpPr>
                <a:spLocks/>
              </p:cNvSpPr>
              <p:nvPr/>
            </p:nvSpPr>
            <p:spPr bwMode="auto">
              <a:xfrm>
                <a:off x="3451" y="41"/>
                <a:ext cx="118" cy="81"/>
              </a:xfrm>
              <a:custGeom>
                <a:avLst/>
                <a:gdLst>
                  <a:gd name="T0" fmla="*/ 19 w 118"/>
                  <a:gd name="T1" fmla="*/ 0 h 81"/>
                  <a:gd name="T2" fmla="*/ 0 w 118"/>
                  <a:gd name="T3" fmla="*/ 0 h 81"/>
                  <a:gd name="T4" fmla="*/ 0 w 118"/>
                  <a:gd name="T5" fmla="*/ 81 h 81"/>
                  <a:gd name="T6" fmla="*/ 19 w 118"/>
                  <a:gd name="T7" fmla="*/ 81 h 81"/>
                  <a:gd name="T8" fmla="*/ 19 w 118"/>
                  <a:gd name="T9" fmla="*/ 43 h 81"/>
                  <a:gd name="T10" fmla="*/ 21 w 118"/>
                  <a:gd name="T11" fmla="*/ 26 h 81"/>
                  <a:gd name="T12" fmla="*/ 26 w 118"/>
                  <a:gd name="T13" fmla="*/ 19 h 81"/>
                  <a:gd name="T14" fmla="*/ 36 w 118"/>
                  <a:gd name="T15" fmla="*/ 16 h 81"/>
                  <a:gd name="T16" fmla="*/ 115 w 118"/>
                  <a:gd name="T17" fmla="*/ 16 h 81"/>
                  <a:gd name="T18" fmla="*/ 115 w 118"/>
                  <a:gd name="T19" fmla="*/ 12 h 81"/>
                  <a:gd name="T20" fmla="*/ 19 w 118"/>
                  <a:gd name="T21" fmla="*/ 12 h 81"/>
                  <a:gd name="T22" fmla="*/ 19 w 118"/>
                  <a:gd name="T23" fmla="*/ 0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8" h="81">
                    <a:moveTo>
                      <a:pt x="19" y="0"/>
                    </a:moveTo>
                    <a:lnTo>
                      <a:pt x="0" y="0"/>
                    </a:lnTo>
                    <a:lnTo>
                      <a:pt x="0" y="81"/>
                    </a:lnTo>
                    <a:lnTo>
                      <a:pt x="19" y="81"/>
                    </a:lnTo>
                    <a:lnTo>
                      <a:pt x="19" y="43"/>
                    </a:lnTo>
                    <a:lnTo>
                      <a:pt x="21" y="26"/>
                    </a:lnTo>
                    <a:lnTo>
                      <a:pt x="26" y="19"/>
                    </a:lnTo>
                    <a:lnTo>
                      <a:pt x="36" y="16"/>
                    </a:lnTo>
                    <a:lnTo>
                      <a:pt x="115" y="16"/>
                    </a:lnTo>
                    <a:lnTo>
                      <a:pt x="115" y="12"/>
                    </a:lnTo>
                    <a:lnTo>
                      <a:pt x="19" y="12"/>
                    </a:lnTo>
                    <a:lnTo>
                      <a:pt x="1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96" name="Freeform 95"/>
              <p:cNvSpPr>
                <a:spLocks/>
              </p:cNvSpPr>
              <p:nvPr/>
            </p:nvSpPr>
            <p:spPr bwMode="auto">
              <a:xfrm>
                <a:off x="3451" y="41"/>
                <a:ext cx="118" cy="81"/>
              </a:xfrm>
              <a:custGeom>
                <a:avLst/>
                <a:gdLst>
                  <a:gd name="T0" fmla="*/ 84 w 118"/>
                  <a:gd name="T1" fmla="*/ 16 h 81"/>
                  <a:gd name="T2" fmla="*/ 43 w 118"/>
                  <a:gd name="T3" fmla="*/ 16 h 81"/>
                  <a:gd name="T4" fmla="*/ 45 w 118"/>
                  <a:gd name="T5" fmla="*/ 21 h 81"/>
                  <a:gd name="T6" fmla="*/ 48 w 118"/>
                  <a:gd name="T7" fmla="*/ 38 h 81"/>
                  <a:gd name="T8" fmla="*/ 48 w 118"/>
                  <a:gd name="T9" fmla="*/ 81 h 81"/>
                  <a:gd name="T10" fmla="*/ 69 w 118"/>
                  <a:gd name="T11" fmla="*/ 81 h 81"/>
                  <a:gd name="T12" fmla="*/ 69 w 118"/>
                  <a:gd name="T13" fmla="*/ 43 h 81"/>
                  <a:gd name="T14" fmla="*/ 71 w 118"/>
                  <a:gd name="T15" fmla="*/ 26 h 81"/>
                  <a:gd name="T16" fmla="*/ 76 w 118"/>
                  <a:gd name="T17" fmla="*/ 19 h 81"/>
                  <a:gd name="T18" fmla="*/ 84 w 118"/>
                  <a:gd name="T19" fmla="*/ 16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8" h="81">
                    <a:moveTo>
                      <a:pt x="84" y="16"/>
                    </a:moveTo>
                    <a:lnTo>
                      <a:pt x="43" y="16"/>
                    </a:lnTo>
                    <a:lnTo>
                      <a:pt x="45" y="21"/>
                    </a:lnTo>
                    <a:lnTo>
                      <a:pt x="48" y="38"/>
                    </a:lnTo>
                    <a:lnTo>
                      <a:pt x="48" y="81"/>
                    </a:lnTo>
                    <a:lnTo>
                      <a:pt x="69" y="81"/>
                    </a:lnTo>
                    <a:lnTo>
                      <a:pt x="69" y="43"/>
                    </a:lnTo>
                    <a:lnTo>
                      <a:pt x="71" y="26"/>
                    </a:lnTo>
                    <a:lnTo>
                      <a:pt x="76" y="19"/>
                    </a:lnTo>
                    <a:lnTo>
                      <a:pt x="84" y="16"/>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97" name="Freeform 96"/>
              <p:cNvSpPr>
                <a:spLocks/>
              </p:cNvSpPr>
              <p:nvPr/>
            </p:nvSpPr>
            <p:spPr bwMode="auto">
              <a:xfrm>
                <a:off x="3451" y="41"/>
                <a:ext cx="118" cy="81"/>
              </a:xfrm>
              <a:custGeom>
                <a:avLst/>
                <a:gdLst>
                  <a:gd name="T0" fmla="*/ 115 w 118"/>
                  <a:gd name="T1" fmla="*/ 16 h 81"/>
                  <a:gd name="T2" fmla="*/ 84 w 118"/>
                  <a:gd name="T3" fmla="*/ 16 h 81"/>
                  <a:gd name="T4" fmla="*/ 93 w 118"/>
                  <a:gd name="T5" fmla="*/ 19 h 81"/>
                  <a:gd name="T6" fmla="*/ 96 w 118"/>
                  <a:gd name="T7" fmla="*/ 36 h 81"/>
                  <a:gd name="T8" fmla="*/ 96 w 118"/>
                  <a:gd name="T9" fmla="*/ 81 h 81"/>
                  <a:gd name="T10" fmla="*/ 117 w 118"/>
                  <a:gd name="T11" fmla="*/ 81 h 81"/>
                  <a:gd name="T12" fmla="*/ 117 w 118"/>
                  <a:gd name="T13" fmla="*/ 28 h 81"/>
                  <a:gd name="T14" fmla="*/ 115 w 118"/>
                  <a:gd name="T15" fmla="*/ 16 h 8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8" h="81">
                    <a:moveTo>
                      <a:pt x="115" y="16"/>
                    </a:moveTo>
                    <a:lnTo>
                      <a:pt x="84" y="16"/>
                    </a:lnTo>
                    <a:lnTo>
                      <a:pt x="93" y="19"/>
                    </a:lnTo>
                    <a:lnTo>
                      <a:pt x="96" y="36"/>
                    </a:lnTo>
                    <a:lnTo>
                      <a:pt x="96" y="81"/>
                    </a:lnTo>
                    <a:lnTo>
                      <a:pt x="117" y="81"/>
                    </a:lnTo>
                    <a:lnTo>
                      <a:pt x="117" y="28"/>
                    </a:lnTo>
                    <a:lnTo>
                      <a:pt x="115" y="16"/>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98" name="Freeform 97"/>
              <p:cNvSpPr>
                <a:spLocks/>
              </p:cNvSpPr>
              <p:nvPr/>
            </p:nvSpPr>
            <p:spPr bwMode="auto">
              <a:xfrm>
                <a:off x="3451" y="41"/>
                <a:ext cx="118" cy="81"/>
              </a:xfrm>
              <a:custGeom>
                <a:avLst/>
                <a:gdLst>
                  <a:gd name="T0" fmla="*/ 43 w 118"/>
                  <a:gd name="T1" fmla="*/ 0 h 81"/>
                  <a:gd name="T2" fmla="*/ 19 w 118"/>
                  <a:gd name="T3" fmla="*/ 12 h 81"/>
                  <a:gd name="T4" fmla="*/ 67 w 118"/>
                  <a:gd name="T5" fmla="*/ 12 h 81"/>
                  <a:gd name="T6" fmla="*/ 55 w 118"/>
                  <a:gd name="T7" fmla="*/ 2 h 81"/>
                  <a:gd name="T8" fmla="*/ 43 w 118"/>
                  <a:gd name="T9" fmla="*/ 0 h 81"/>
                </a:gdLst>
                <a:ahLst/>
                <a:cxnLst>
                  <a:cxn ang="0">
                    <a:pos x="T0" y="T1"/>
                  </a:cxn>
                  <a:cxn ang="0">
                    <a:pos x="T2" y="T3"/>
                  </a:cxn>
                  <a:cxn ang="0">
                    <a:pos x="T4" y="T5"/>
                  </a:cxn>
                  <a:cxn ang="0">
                    <a:pos x="T6" y="T7"/>
                  </a:cxn>
                  <a:cxn ang="0">
                    <a:pos x="T8" y="T9"/>
                  </a:cxn>
                </a:cxnLst>
                <a:rect l="0" t="0" r="r" b="b"/>
                <a:pathLst>
                  <a:path w="118" h="81">
                    <a:moveTo>
                      <a:pt x="43" y="0"/>
                    </a:moveTo>
                    <a:lnTo>
                      <a:pt x="19" y="12"/>
                    </a:lnTo>
                    <a:lnTo>
                      <a:pt x="67" y="12"/>
                    </a:lnTo>
                    <a:lnTo>
                      <a:pt x="55" y="2"/>
                    </a:lnTo>
                    <a:lnTo>
                      <a:pt x="43"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99" name="Freeform 98"/>
              <p:cNvSpPr>
                <a:spLocks/>
              </p:cNvSpPr>
              <p:nvPr/>
            </p:nvSpPr>
            <p:spPr bwMode="auto">
              <a:xfrm>
                <a:off x="3451" y="41"/>
                <a:ext cx="118" cy="81"/>
              </a:xfrm>
              <a:custGeom>
                <a:avLst/>
                <a:gdLst>
                  <a:gd name="T0" fmla="*/ 91 w 118"/>
                  <a:gd name="T1" fmla="*/ 0 h 81"/>
                  <a:gd name="T2" fmla="*/ 76 w 118"/>
                  <a:gd name="T3" fmla="*/ 2 h 81"/>
                  <a:gd name="T4" fmla="*/ 67 w 118"/>
                  <a:gd name="T5" fmla="*/ 12 h 81"/>
                  <a:gd name="T6" fmla="*/ 115 w 118"/>
                  <a:gd name="T7" fmla="*/ 12 h 81"/>
                  <a:gd name="T8" fmla="*/ 105 w 118"/>
                  <a:gd name="T9" fmla="*/ 2 h 81"/>
                  <a:gd name="T10" fmla="*/ 91 w 118"/>
                  <a:gd name="T11" fmla="*/ 0 h 81"/>
                </a:gdLst>
                <a:ahLst/>
                <a:cxnLst>
                  <a:cxn ang="0">
                    <a:pos x="T0" y="T1"/>
                  </a:cxn>
                  <a:cxn ang="0">
                    <a:pos x="T2" y="T3"/>
                  </a:cxn>
                  <a:cxn ang="0">
                    <a:pos x="T4" y="T5"/>
                  </a:cxn>
                  <a:cxn ang="0">
                    <a:pos x="T6" y="T7"/>
                  </a:cxn>
                  <a:cxn ang="0">
                    <a:pos x="T8" y="T9"/>
                  </a:cxn>
                  <a:cxn ang="0">
                    <a:pos x="T10" y="T11"/>
                  </a:cxn>
                </a:cxnLst>
                <a:rect l="0" t="0" r="r" b="b"/>
                <a:pathLst>
                  <a:path w="118" h="81">
                    <a:moveTo>
                      <a:pt x="91" y="0"/>
                    </a:moveTo>
                    <a:lnTo>
                      <a:pt x="76" y="2"/>
                    </a:lnTo>
                    <a:lnTo>
                      <a:pt x="67" y="12"/>
                    </a:lnTo>
                    <a:lnTo>
                      <a:pt x="115" y="12"/>
                    </a:lnTo>
                    <a:lnTo>
                      <a:pt x="105" y="2"/>
                    </a:lnTo>
                    <a:lnTo>
                      <a:pt x="91"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sp>
          <p:nvSpPr>
            <p:cNvPr id="70" name="Freeform 69"/>
            <p:cNvSpPr>
              <a:spLocks/>
            </p:cNvSpPr>
            <p:nvPr/>
          </p:nvSpPr>
          <p:spPr bwMode="auto">
            <a:xfrm>
              <a:off x="842" y="177"/>
              <a:ext cx="3651" cy="20"/>
            </a:xfrm>
            <a:custGeom>
              <a:avLst/>
              <a:gdLst>
                <a:gd name="T0" fmla="*/ 0 w 3651"/>
                <a:gd name="T1" fmla="*/ 0 h 20"/>
                <a:gd name="T2" fmla="*/ 3650 w 3651"/>
                <a:gd name="T3" fmla="*/ 0 h 20"/>
              </a:gdLst>
              <a:ahLst/>
              <a:cxnLst>
                <a:cxn ang="0">
                  <a:pos x="T0" y="T1"/>
                </a:cxn>
                <a:cxn ang="0">
                  <a:pos x="T2" y="T3"/>
                </a:cxn>
              </a:cxnLst>
              <a:rect l="0" t="0" r="r" b="b"/>
              <a:pathLst>
                <a:path w="3651" h="20">
                  <a:moveTo>
                    <a:pt x="0" y="0"/>
                  </a:moveTo>
                  <a:lnTo>
                    <a:pt x="3650" y="0"/>
                  </a:lnTo>
                </a:path>
              </a:pathLst>
            </a:custGeom>
            <a:noFill/>
            <a:ln w="10414">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AU"/>
            </a:p>
          </p:txBody>
        </p:sp>
        <p:sp>
          <p:nvSpPr>
            <p:cNvPr id="71" name="Freeform 70"/>
            <p:cNvSpPr>
              <a:spLocks/>
            </p:cNvSpPr>
            <p:nvPr/>
          </p:nvSpPr>
          <p:spPr bwMode="auto">
            <a:xfrm>
              <a:off x="847" y="108"/>
              <a:ext cx="20" cy="1358"/>
            </a:xfrm>
            <a:custGeom>
              <a:avLst/>
              <a:gdLst>
                <a:gd name="T0" fmla="*/ 0 w 20"/>
                <a:gd name="T1" fmla="*/ 0 h 1358"/>
                <a:gd name="T2" fmla="*/ 0 w 20"/>
                <a:gd name="T3" fmla="*/ 1358 h 1358"/>
              </a:gdLst>
              <a:ahLst/>
              <a:cxnLst>
                <a:cxn ang="0">
                  <a:pos x="T0" y="T1"/>
                </a:cxn>
                <a:cxn ang="0">
                  <a:pos x="T2" y="T3"/>
                </a:cxn>
              </a:cxnLst>
              <a:rect l="0" t="0" r="r" b="b"/>
              <a:pathLst>
                <a:path w="20" h="1358">
                  <a:moveTo>
                    <a:pt x="0" y="0"/>
                  </a:moveTo>
                  <a:lnTo>
                    <a:pt x="0" y="1358"/>
                  </a:lnTo>
                </a:path>
              </a:pathLst>
            </a:custGeom>
            <a:noFill/>
            <a:ln w="10413">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AU"/>
            </a:p>
          </p:txBody>
        </p:sp>
        <p:sp>
          <p:nvSpPr>
            <p:cNvPr id="72" name="Freeform 71"/>
            <p:cNvSpPr>
              <a:spLocks/>
            </p:cNvSpPr>
            <p:nvPr/>
          </p:nvSpPr>
          <p:spPr bwMode="auto">
            <a:xfrm>
              <a:off x="4483" y="108"/>
              <a:ext cx="20" cy="139"/>
            </a:xfrm>
            <a:custGeom>
              <a:avLst/>
              <a:gdLst>
                <a:gd name="T0" fmla="*/ 0 w 20"/>
                <a:gd name="T1" fmla="*/ 0 h 139"/>
                <a:gd name="T2" fmla="*/ 0 w 20"/>
                <a:gd name="T3" fmla="*/ 139 h 139"/>
              </a:gdLst>
              <a:ahLst/>
              <a:cxnLst>
                <a:cxn ang="0">
                  <a:pos x="T0" y="T1"/>
                </a:cxn>
                <a:cxn ang="0">
                  <a:pos x="T2" y="T3"/>
                </a:cxn>
              </a:cxnLst>
              <a:rect l="0" t="0" r="r" b="b"/>
              <a:pathLst>
                <a:path w="20" h="139">
                  <a:moveTo>
                    <a:pt x="0" y="0"/>
                  </a:moveTo>
                  <a:lnTo>
                    <a:pt x="0" y="139"/>
                  </a:lnTo>
                </a:path>
              </a:pathLst>
            </a:custGeom>
            <a:noFill/>
            <a:ln w="10414">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AU"/>
            </a:p>
          </p:txBody>
        </p:sp>
        <p:sp>
          <p:nvSpPr>
            <p:cNvPr id="73" name="Freeform 72"/>
            <p:cNvSpPr>
              <a:spLocks/>
            </p:cNvSpPr>
            <p:nvPr/>
          </p:nvSpPr>
          <p:spPr bwMode="auto">
            <a:xfrm>
              <a:off x="2244" y="108"/>
              <a:ext cx="20" cy="1358"/>
            </a:xfrm>
            <a:custGeom>
              <a:avLst/>
              <a:gdLst>
                <a:gd name="T0" fmla="*/ 0 w 20"/>
                <a:gd name="T1" fmla="*/ 0 h 1358"/>
                <a:gd name="T2" fmla="*/ 0 w 20"/>
                <a:gd name="T3" fmla="*/ 1358 h 1358"/>
              </a:gdLst>
              <a:ahLst/>
              <a:cxnLst>
                <a:cxn ang="0">
                  <a:pos x="T0" y="T1"/>
                </a:cxn>
                <a:cxn ang="0">
                  <a:pos x="T2" y="T3"/>
                </a:cxn>
              </a:cxnLst>
              <a:rect l="0" t="0" r="r" b="b"/>
              <a:pathLst>
                <a:path w="20" h="1358">
                  <a:moveTo>
                    <a:pt x="0" y="0"/>
                  </a:moveTo>
                  <a:lnTo>
                    <a:pt x="0" y="1358"/>
                  </a:lnTo>
                </a:path>
              </a:pathLst>
            </a:custGeom>
            <a:noFill/>
            <a:ln w="10413">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AU"/>
            </a:p>
          </p:txBody>
        </p:sp>
        <p:sp>
          <p:nvSpPr>
            <p:cNvPr id="74" name="Freeform 73"/>
            <p:cNvSpPr>
              <a:spLocks/>
            </p:cNvSpPr>
            <p:nvPr/>
          </p:nvSpPr>
          <p:spPr bwMode="auto">
            <a:xfrm>
              <a:off x="847" y="122"/>
              <a:ext cx="233" cy="55"/>
            </a:xfrm>
            <a:custGeom>
              <a:avLst/>
              <a:gdLst>
                <a:gd name="T0" fmla="*/ 232 w 233"/>
                <a:gd name="T1" fmla="*/ 0 h 55"/>
                <a:gd name="T2" fmla="*/ 0 w 233"/>
                <a:gd name="T3" fmla="*/ 55 h 55"/>
                <a:gd name="T4" fmla="*/ 232 w 233"/>
                <a:gd name="T5" fmla="*/ 55 h 55"/>
                <a:gd name="T6" fmla="*/ 232 w 233"/>
                <a:gd name="T7" fmla="*/ 0 h 55"/>
              </a:gdLst>
              <a:ahLst/>
              <a:cxnLst>
                <a:cxn ang="0">
                  <a:pos x="T0" y="T1"/>
                </a:cxn>
                <a:cxn ang="0">
                  <a:pos x="T2" y="T3"/>
                </a:cxn>
                <a:cxn ang="0">
                  <a:pos x="T4" y="T5"/>
                </a:cxn>
                <a:cxn ang="0">
                  <a:pos x="T6" y="T7"/>
                </a:cxn>
              </a:cxnLst>
              <a:rect l="0" t="0" r="r" b="b"/>
              <a:pathLst>
                <a:path w="233" h="55">
                  <a:moveTo>
                    <a:pt x="232" y="0"/>
                  </a:moveTo>
                  <a:lnTo>
                    <a:pt x="0" y="55"/>
                  </a:lnTo>
                  <a:lnTo>
                    <a:pt x="232" y="55"/>
                  </a:lnTo>
                  <a:lnTo>
                    <a:pt x="232"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75" name="Freeform 74"/>
            <p:cNvSpPr>
              <a:spLocks/>
            </p:cNvSpPr>
            <p:nvPr/>
          </p:nvSpPr>
          <p:spPr bwMode="auto">
            <a:xfrm>
              <a:off x="847" y="173"/>
              <a:ext cx="238" cy="20"/>
            </a:xfrm>
            <a:custGeom>
              <a:avLst/>
              <a:gdLst>
                <a:gd name="T0" fmla="*/ 232 w 238"/>
                <a:gd name="T1" fmla="*/ 0 h 20"/>
                <a:gd name="T2" fmla="*/ 0 w 238"/>
                <a:gd name="T3" fmla="*/ 0 h 20"/>
                <a:gd name="T4" fmla="*/ 0 w 238"/>
                <a:gd name="T5" fmla="*/ 9 h 20"/>
                <a:gd name="T6" fmla="*/ 237 w 238"/>
                <a:gd name="T7" fmla="*/ 9 h 20"/>
                <a:gd name="T8" fmla="*/ 237 w 238"/>
                <a:gd name="T9" fmla="*/ 4 h 20"/>
                <a:gd name="T10" fmla="*/ 232 w 238"/>
                <a:gd name="T11" fmla="*/ 0 h 20"/>
              </a:gdLst>
              <a:ahLst/>
              <a:cxnLst>
                <a:cxn ang="0">
                  <a:pos x="T0" y="T1"/>
                </a:cxn>
                <a:cxn ang="0">
                  <a:pos x="T2" y="T3"/>
                </a:cxn>
                <a:cxn ang="0">
                  <a:pos x="T4" y="T5"/>
                </a:cxn>
                <a:cxn ang="0">
                  <a:pos x="T6" y="T7"/>
                </a:cxn>
                <a:cxn ang="0">
                  <a:pos x="T8" y="T9"/>
                </a:cxn>
                <a:cxn ang="0">
                  <a:pos x="T10" y="T11"/>
                </a:cxn>
              </a:cxnLst>
              <a:rect l="0" t="0" r="r" b="b"/>
              <a:pathLst>
                <a:path w="238" h="20">
                  <a:moveTo>
                    <a:pt x="232" y="0"/>
                  </a:moveTo>
                  <a:lnTo>
                    <a:pt x="0" y="0"/>
                  </a:lnTo>
                  <a:lnTo>
                    <a:pt x="0" y="9"/>
                  </a:lnTo>
                  <a:lnTo>
                    <a:pt x="237" y="9"/>
                  </a:lnTo>
                  <a:lnTo>
                    <a:pt x="237" y="4"/>
                  </a:lnTo>
                  <a:lnTo>
                    <a:pt x="232"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76" name="Freeform 75"/>
            <p:cNvSpPr>
              <a:spLocks/>
            </p:cNvSpPr>
            <p:nvPr/>
          </p:nvSpPr>
          <p:spPr bwMode="auto">
            <a:xfrm>
              <a:off x="1075" y="118"/>
              <a:ext cx="20" cy="60"/>
            </a:xfrm>
            <a:custGeom>
              <a:avLst/>
              <a:gdLst>
                <a:gd name="T0" fmla="*/ 9 w 20"/>
                <a:gd name="T1" fmla="*/ 0 h 60"/>
                <a:gd name="T2" fmla="*/ 4 w 20"/>
                <a:gd name="T3" fmla="*/ 0 h 60"/>
                <a:gd name="T4" fmla="*/ 0 w 20"/>
                <a:gd name="T5" fmla="*/ 4 h 60"/>
                <a:gd name="T6" fmla="*/ 0 w 20"/>
                <a:gd name="T7" fmla="*/ 60 h 60"/>
                <a:gd name="T8" fmla="*/ 9 w 20"/>
                <a:gd name="T9" fmla="*/ 60 h 60"/>
                <a:gd name="T10" fmla="*/ 9 w 20"/>
                <a:gd name="T11" fmla="*/ 0 h 60"/>
              </a:gdLst>
              <a:ahLst/>
              <a:cxnLst>
                <a:cxn ang="0">
                  <a:pos x="T0" y="T1"/>
                </a:cxn>
                <a:cxn ang="0">
                  <a:pos x="T2" y="T3"/>
                </a:cxn>
                <a:cxn ang="0">
                  <a:pos x="T4" y="T5"/>
                </a:cxn>
                <a:cxn ang="0">
                  <a:pos x="T6" y="T7"/>
                </a:cxn>
                <a:cxn ang="0">
                  <a:pos x="T8" y="T9"/>
                </a:cxn>
                <a:cxn ang="0">
                  <a:pos x="T10" y="T11"/>
                </a:cxn>
              </a:cxnLst>
              <a:rect l="0" t="0" r="r" b="b"/>
              <a:pathLst>
                <a:path w="20" h="60">
                  <a:moveTo>
                    <a:pt x="9" y="0"/>
                  </a:moveTo>
                  <a:lnTo>
                    <a:pt x="4" y="0"/>
                  </a:lnTo>
                  <a:lnTo>
                    <a:pt x="0" y="4"/>
                  </a:lnTo>
                  <a:lnTo>
                    <a:pt x="0" y="60"/>
                  </a:lnTo>
                  <a:lnTo>
                    <a:pt x="9" y="60"/>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77" name="Freeform 76"/>
            <p:cNvSpPr>
              <a:spLocks/>
            </p:cNvSpPr>
            <p:nvPr/>
          </p:nvSpPr>
          <p:spPr bwMode="auto">
            <a:xfrm>
              <a:off x="842" y="118"/>
              <a:ext cx="238" cy="64"/>
            </a:xfrm>
            <a:custGeom>
              <a:avLst/>
              <a:gdLst>
                <a:gd name="T0" fmla="*/ 237 w 238"/>
                <a:gd name="T1" fmla="*/ 0 h 64"/>
                <a:gd name="T2" fmla="*/ 0 w 238"/>
                <a:gd name="T3" fmla="*/ 57 h 64"/>
                <a:gd name="T4" fmla="*/ 0 w 238"/>
                <a:gd name="T5" fmla="*/ 64 h 64"/>
                <a:gd name="T6" fmla="*/ 4 w 238"/>
                <a:gd name="T7" fmla="*/ 64 h 64"/>
                <a:gd name="T8" fmla="*/ 237 w 238"/>
                <a:gd name="T9" fmla="*/ 9 h 64"/>
                <a:gd name="T10" fmla="*/ 237 w 238"/>
                <a:gd name="T11" fmla="*/ 0 h 64"/>
              </a:gdLst>
              <a:ahLst/>
              <a:cxnLst>
                <a:cxn ang="0">
                  <a:pos x="T0" y="T1"/>
                </a:cxn>
                <a:cxn ang="0">
                  <a:pos x="T2" y="T3"/>
                </a:cxn>
                <a:cxn ang="0">
                  <a:pos x="T4" y="T5"/>
                </a:cxn>
                <a:cxn ang="0">
                  <a:pos x="T6" y="T7"/>
                </a:cxn>
                <a:cxn ang="0">
                  <a:pos x="T8" y="T9"/>
                </a:cxn>
                <a:cxn ang="0">
                  <a:pos x="T10" y="T11"/>
                </a:cxn>
              </a:cxnLst>
              <a:rect l="0" t="0" r="r" b="b"/>
              <a:pathLst>
                <a:path w="238" h="64">
                  <a:moveTo>
                    <a:pt x="237" y="0"/>
                  </a:moveTo>
                  <a:lnTo>
                    <a:pt x="0" y="57"/>
                  </a:lnTo>
                  <a:lnTo>
                    <a:pt x="0" y="64"/>
                  </a:lnTo>
                  <a:lnTo>
                    <a:pt x="4" y="64"/>
                  </a:lnTo>
                  <a:lnTo>
                    <a:pt x="237" y="9"/>
                  </a:lnTo>
                  <a:lnTo>
                    <a:pt x="23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78" name="Freeform 77"/>
            <p:cNvSpPr>
              <a:spLocks/>
            </p:cNvSpPr>
            <p:nvPr/>
          </p:nvSpPr>
          <p:spPr bwMode="auto">
            <a:xfrm>
              <a:off x="2241" y="122"/>
              <a:ext cx="233" cy="55"/>
            </a:xfrm>
            <a:custGeom>
              <a:avLst/>
              <a:gdLst>
                <a:gd name="T0" fmla="*/ 232 w 233"/>
                <a:gd name="T1" fmla="*/ 0 h 55"/>
                <a:gd name="T2" fmla="*/ 0 w 233"/>
                <a:gd name="T3" fmla="*/ 55 h 55"/>
                <a:gd name="T4" fmla="*/ 232 w 233"/>
                <a:gd name="T5" fmla="*/ 55 h 55"/>
                <a:gd name="T6" fmla="*/ 232 w 233"/>
                <a:gd name="T7" fmla="*/ 0 h 55"/>
              </a:gdLst>
              <a:ahLst/>
              <a:cxnLst>
                <a:cxn ang="0">
                  <a:pos x="T0" y="T1"/>
                </a:cxn>
                <a:cxn ang="0">
                  <a:pos x="T2" y="T3"/>
                </a:cxn>
                <a:cxn ang="0">
                  <a:pos x="T4" y="T5"/>
                </a:cxn>
                <a:cxn ang="0">
                  <a:pos x="T6" y="T7"/>
                </a:cxn>
              </a:cxnLst>
              <a:rect l="0" t="0" r="r" b="b"/>
              <a:pathLst>
                <a:path w="233" h="55">
                  <a:moveTo>
                    <a:pt x="232" y="0"/>
                  </a:moveTo>
                  <a:lnTo>
                    <a:pt x="0" y="55"/>
                  </a:lnTo>
                  <a:lnTo>
                    <a:pt x="232" y="55"/>
                  </a:lnTo>
                  <a:lnTo>
                    <a:pt x="232"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79" name="Freeform 78"/>
            <p:cNvSpPr>
              <a:spLocks/>
            </p:cNvSpPr>
            <p:nvPr/>
          </p:nvSpPr>
          <p:spPr bwMode="auto">
            <a:xfrm>
              <a:off x="2241" y="173"/>
              <a:ext cx="238" cy="20"/>
            </a:xfrm>
            <a:custGeom>
              <a:avLst/>
              <a:gdLst>
                <a:gd name="T0" fmla="*/ 232 w 238"/>
                <a:gd name="T1" fmla="*/ 0 h 20"/>
                <a:gd name="T2" fmla="*/ 0 w 238"/>
                <a:gd name="T3" fmla="*/ 0 h 20"/>
                <a:gd name="T4" fmla="*/ 0 w 238"/>
                <a:gd name="T5" fmla="*/ 9 h 20"/>
                <a:gd name="T6" fmla="*/ 237 w 238"/>
                <a:gd name="T7" fmla="*/ 9 h 20"/>
                <a:gd name="T8" fmla="*/ 237 w 238"/>
                <a:gd name="T9" fmla="*/ 4 h 20"/>
                <a:gd name="T10" fmla="*/ 232 w 238"/>
                <a:gd name="T11" fmla="*/ 0 h 20"/>
              </a:gdLst>
              <a:ahLst/>
              <a:cxnLst>
                <a:cxn ang="0">
                  <a:pos x="T0" y="T1"/>
                </a:cxn>
                <a:cxn ang="0">
                  <a:pos x="T2" y="T3"/>
                </a:cxn>
                <a:cxn ang="0">
                  <a:pos x="T4" y="T5"/>
                </a:cxn>
                <a:cxn ang="0">
                  <a:pos x="T6" y="T7"/>
                </a:cxn>
                <a:cxn ang="0">
                  <a:pos x="T8" y="T9"/>
                </a:cxn>
                <a:cxn ang="0">
                  <a:pos x="T10" y="T11"/>
                </a:cxn>
              </a:cxnLst>
              <a:rect l="0" t="0" r="r" b="b"/>
              <a:pathLst>
                <a:path w="238" h="20">
                  <a:moveTo>
                    <a:pt x="232" y="0"/>
                  </a:moveTo>
                  <a:lnTo>
                    <a:pt x="0" y="0"/>
                  </a:lnTo>
                  <a:lnTo>
                    <a:pt x="0" y="9"/>
                  </a:lnTo>
                  <a:lnTo>
                    <a:pt x="237" y="9"/>
                  </a:lnTo>
                  <a:lnTo>
                    <a:pt x="237" y="4"/>
                  </a:lnTo>
                  <a:lnTo>
                    <a:pt x="232"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80" name="Freeform 79"/>
            <p:cNvSpPr>
              <a:spLocks/>
            </p:cNvSpPr>
            <p:nvPr/>
          </p:nvSpPr>
          <p:spPr bwMode="auto">
            <a:xfrm>
              <a:off x="2470" y="118"/>
              <a:ext cx="20" cy="60"/>
            </a:xfrm>
            <a:custGeom>
              <a:avLst/>
              <a:gdLst>
                <a:gd name="T0" fmla="*/ 9 w 20"/>
                <a:gd name="T1" fmla="*/ 0 h 60"/>
                <a:gd name="T2" fmla="*/ 4 w 20"/>
                <a:gd name="T3" fmla="*/ 0 h 60"/>
                <a:gd name="T4" fmla="*/ 0 w 20"/>
                <a:gd name="T5" fmla="*/ 4 h 60"/>
                <a:gd name="T6" fmla="*/ 0 w 20"/>
                <a:gd name="T7" fmla="*/ 60 h 60"/>
                <a:gd name="T8" fmla="*/ 9 w 20"/>
                <a:gd name="T9" fmla="*/ 60 h 60"/>
                <a:gd name="T10" fmla="*/ 9 w 20"/>
                <a:gd name="T11" fmla="*/ 0 h 60"/>
              </a:gdLst>
              <a:ahLst/>
              <a:cxnLst>
                <a:cxn ang="0">
                  <a:pos x="T0" y="T1"/>
                </a:cxn>
                <a:cxn ang="0">
                  <a:pos x="T2" y="T3"/>
                </a:cxn>
                <a:cxn ang="0">
                  <a:pos x="T4" y="T5"/>
                </a:cxn>
                <a:cxn ang="0">
                  <a:pos x="T6" y="T7"/>
                </a:cxn>
                <a:cxn ang="0">
                  <a:pos x="T8" y="T9"/>
                </a:cxn>
                <a:cxn ang="0">
                  <a:pos x="T10" y="T11"/>
                </a:cxn>
              </a:cxnLst>
              <a:rect l="0" t="0" r="r" b="b"/>
              <a:pathLst>
                <a:path w="20" h="60">
                  <a:moveTo>
                    <a:pt x="9" y="0"/>
                  </a:moveTo>
                  <a:lnTo>
                    <a:pt x="4" y="0"/>
                  </a:lnTo>
                  <a:lnTo>
                    <a:pt x="0" y="4"/>
                  </a:lnTo>
                  <a:lnTo>
                    <a:pt x="0" y="60"/>
                  </a:lnTo>
                  <a:lnTo>
                    <a:pt x="9" y="60"/>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81" name="Freeform 80"/>
            <p:cNvSpPr>
              <a:spLocks/>
            </p:cNvSpPr>
            <p:nvPr/>
          </p:nvSpPr>
          <p:spPr bwMode="auto">
            <a:xfrm>
              <a:off x="2237" y="118"/>
              <a:ext cx="237" cy="64"/>
            </a:xfrm>
            <a:custGeom>
              <a:avLst/>
              <a:gdLst>
                <a:gd name="T0" fmla="*/ 237 w 237"/>
                <a:gd name="T1" fmla="*/ 0 h 64"/>
                <a:gd name="T2" fmla="*/ 0 w 237"/>
                <a:gd name="T3" fmla="*/ 57 h 64"/>
                <a:gd name="T4" fmla="*/ 0 w 237"/>
                <a:gd name="T5" fmla="*/ 64 h 64"/>
                <a:gd name="T6" fmla="*/ 4 w 237"/>
                <a:gd name="T7" fmla="*/ 64 h 64"/>
                <a:gd name="T8" fmla="*/ 237 w 237"/>
                <a:gd name="T9" fmla="*/ 9 h 64"/>
                <a:gd name="T10" fmla="*/ 237 w 237"/>
                <a:gd name="T11" fmla="*/ 0 h 64"/>
              </a:gdLst>
              <a:ahLst/>
              <a:cxnLst>
                <a:cxn ang="0">
                  <a:pos x="T0" y="T1"/>
                </a:cxn>
                <a:cxn ang="0">
                  <a:pos x="T2" y="T3"/>
                </a:cxn>
                <a:cxn ang="0">
                  <a:pos x="T4" y="T5"/>
                </a:cxn>
                <a:cxn ang="0">
                  <a:pos x="T6" y="T7"/>
                </a:cxn>
                <a:cxn ang="0">
                  <a:pos x="T8" y="T9"/>
                </a:cxn>
                <a:cxn ang="0">
                  <a:pos x="T10" y="T11"/>
                </a:cxn>
              </a:cxnLst>
              <a:rect l="0" t="0" r="r" b="b"/>
              <a:pathLst>
                <a:path w="237" h="64">
                  <a:moveTo>
                    <a:pt x="237" y="0"/>
                  </a:moveTo>
                  <a:lnTo>
                    <a:pt x="0" y="57"/>
                  </a:lnTo>
                  <a:lnTo>
                    <a:pt x="0" y="64"/>
                  </a:lnTo>
                  <a:lnTo>
                    <a:pt x="4" y="64"/>
                  </a:lnTo>
                  <a:lnTo>
                    <a:pt x="237" y="9"/>
                  </a:lnTo>
                  <a:lnTo>
                    <a:pt x="23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82" name="Freeform 81"/>
            <p:cNvSpPr>
              <a:spLocks/>
            </p:cNvSpPr>
            <p:nvPr/>
          </p:nvSpPr>
          <p:spPr bwMode="auto">
            <a:xfrm>
              <a:off x="2011" y="122"/>
              <a:ext cx="233" cy="55"/>
            </a:xfrm>
            <a:custGeom>
              <a:avLst/>
              <a:gdLst>
                <a:gd name="T0" fmla="*/ 0 w 233"/>
                <a:gd name="T1" fmla="*/ 0 h 55"/>
                <a:gd name="T2" fmla="*/ 0 w 233"/>
                <a:gd name="T3" fmla="*/ 55 h 55"/>
                <a:gd name="T4" fmla="*/ 232 w 233"/>
                <a:gd name="T5" fmla="*/ 55 h 55"/>
                <a:gd name="T6" fmla="*/ 0 w 233"/>
                <a:gd name="T7" fmla="*/ 0 h 55"/>
              </a:gdLst>
              <a:ahLst/>
              <a:cxnLst>
                <a:cxn ang="0">
                  <a:pos x="T0" y="T1"/>
                </a:cxn>
                <a:cxn ang="0">
                  <a:pos x="T2" y="T3"/>
                </a:cxn>
                <a:cxn ang="0">
                  <a:pos x="T4" y="T5"/>
                </a:cxn>
                <a:cxn ang="0">
                  <a:pos x="T6" y="T7"/>
                </a:cxn>
              </a:cxnLst>
              <a:rect l="0" t="0" r="r" b="b"/>
              <a:pathLst>
                <a:path w="233" h="55">
                  <a:moveTo>
                    <a:pt x="0" y="0"/>
                  </a:moveTo>
                  <a:lnTo>
                    <a:pt x="0" y="55"/>
                  </a:lnTo>
                  <a:lnTo>
                    <a:pt x="232" y="55"/>
                  </a:lnTo>
                  <a:lnTo>
                    <a:pt x="0"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83" name="Freeform 82"/>
            <p:cNvSpPr>
              <a:spLocks/>
            </p:cNvSpPr>
            <p:nvPr/>
          </p:nvSpPr>
          <p:spPr bwMode="auto">
            <a:xfrm>
              <a:off x="2006" y="173"/>
              <a:ext cx="238" cy="20"/>
            </a:xfrm>
            <a:custGeom>
              <a:avLst/>
              <a:gdLst>
                <a:gd name="T0" fmla="*/ 237 w 238"/>
                <a:gd name="T1" fmla="*/ 0 h 20"/>
                <a:gd name="T2" fmla="*/ 4 w 238"/>
                <a:gd name="T3" fmla="*/ 0 h 20"/>
                <a:gd name="T4" fmla="*/ 0 w 238"/>
                <a:gd name="T5" fmla="*/ 4 h 20"/>
                <a:gd name="T6" fmla="*/ 0 w 238"/>
                <a:gd name="T7" fmla="*/ 9 h 20"/>
                <a:gd name="T8" fmla="*/ 237 w 238"/>
                <a:gd name="T9" fmla="*/ 9 h 20"/>
                <a:gd name="T10" fmla="*/ 237 w 238"/>
                <a:gd name="T11" fmla="*/ 0 h 20"/>
              </a:gdLst>
              <a:ahLst/>
              <a:cxnLst>
                <a:cxn ang="0">
                  <a:pos x="T0" y="T1"/>
                </a:cxn>
                <a:cxn ang="0">
                  <a:pos x="T2" y="T3"/>
                </a:cxn>
                <a:cxn ang="0">
                  <a:pos x="T4" y="T5"/>
                </a:cxn>
                <a:cxn ang="0">
                  <a:pos x="T6" y="T7"/>
                </a:cxn>
                <a:cxn ang="0">
                  <a:pos x="T8" y="T9"/>
                </a:cxn>
                <a:cxn ang="0">
                  <a:pos x="T10" y="T11"/>
                </a:cxn>
              </a:cxnLst>
              <a:rect l="0" t="0" r="r" b="b"/>
              <a:pathLst>
                <a:path w="238" h="20">
                  <a:moveTo>
                    <a:pt x="237" y="0"/>
                  </a:moveTo>
                  <a:lnTo>
                    <a:pt x="4" y="0"/>
                  </a:lnTo>
                  <a:lnTo>
                    <a:pt x="0" y="4"/>
                  </a:lnTo>
                  <a:lnTo>
                    <a:pt x="0" y="9"/>
                  </a:lnTo>
                  <a:lnTo>
                    <a:pt x="237" y="9"/>
                  </a:lnTo>
                  <a:lnTo>
                    <a:pt x="23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84" name="Freeform 83"/>
            <p:cNvSpPr>
              <a:spLocks/>
            </p:cNvSpPr>
            <p:nvPr/>
          </p:nvSpPr>
          <p:spPr bwMode="auto">
            <a:xfrm>
              <a:off x="2006" y="118"/>
              <a:ext cx="20" cy="60"/>
            </a:xfrm>
            <a:custGeom>
              <a:avLst/>
              <a:gdLst>
                <a:gd name="T0" fmla="*/ 4 w 20"/>
                <a:gd name="T1" fmla="*/ 0 h 60"/>
                <a:gd name="T2" fmla="*/ 0 w 20"/>
                <a:gd name="T3" fmla="*/ 0 h 60"/>
                <a:gd name="T4" fmla="*/ 0 w 20"/>
                <a:gd name="T5" fmla="*/ 60 h 60"/>
                <a:gd name="T6" fmla="*/ 9 w 20"/>
                <a:gd name="T7" fmla="*/ 60 h 60"/>
                <a:gd name="T8" fmla="*/ 9 w 20"/>
                <a:gd name="T9" fmla="*/ 4 h 60"/>
                <a:gd name="T10" fmla="*/ 4 w 20"/>
                <a:gd name="T11" fmla="*/ 0 h 60"/>
              </a:gdLst>
              <a:ahLst/>
              <a:cxnLst>
                <a:cxn ang="0">
                  <a:pos x="T0" y="T1"/>
                </a:cxn>
                <a:cxn ang="0">
                  <a:pos x="T2" y="T3"/>
                </a:cxn>
                <a:cxn ang="0">
                  <a:pos x="T4" y="T5"/>
                </a:cxn>
                <a:cxn ang="0">
                  <a:pos x="T6" y="T7"/>
                </a:cxn>
                <a:cxn ang="0">
                  <a:pos x="T8" y="T9"/>
                </a:cxn>
                <a:cxn ang="0">
                  <a:pos x="T10" y="T11"/>
                </a:cxn>
              </a:cxnLst>
              <a:rect l="0" t="0" r="r" b="b"/>
              <a:pathLst>
                <a:path w="20" h="60">
                  <a:moveTo>
                    <a:pt x="4" y="0"/>
                  </a:moveTo>
                  <a:lnTo>
                    <a:pt x="0" y="0"/>
                  </a:lnTo>
                  <a:lnTo>
                    <a:pt x="0" y="60"/>
                  </a:lnTo>
                  <a:lnTo>
                    <a:pt x="9" y="60"/>
                  </a:lnTo>
                  <a:lnTo>
                    <a:pt x="9" y="4"/>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85" name="Freeform 84"/>
            <p:cNvSpPr>
              <a:spLocks/>
            </p:cNvSpPr>
            <p:nvPr/>
          </p:nvSpPr>
          <p:spPr bwMode="auto">
            <a:xfrm>
              <a:off x="2011" y="118"/>
              <a:ext cx="238" cy="64"/>
            </a:xfrm>
            <a:custGeom>
              <a:avLst/>
              <a:gdLst>
                <a:gd name="T0" fmla="*/ 0 w 238"/>
                <a:gd name="T1" fmla="*/ 0 h 64"/>
                <a:gd name="T2" fmla="*/ 0 w 238"/>
                <a:gd name="T3" fmla="*/ 9 h 64"/>
                <a:gd name="T4" fmla="*/ 232 w 238"/>
                <a:gd name="T5" fmla="*/ 64 h 64"/>
                <a:gd name="T6" fmla="*/ 237 w 238"/>
                <a:gd name="T7" fmla="*/ 64 h 64"/>
                <a:gd name="T8" fmla="*/ 237 w 238"/>
                <a:gd name="T9" fmla="*/ 57 h 64"/>
                <a:gd name="T10" fmla="*/ 0 w 238"/>
                <a:gd name="T11" fmla="*/ 0 h 64"/>
              </a:gdLst>
              <a:ahLst/>
              <a:cxnLst>
                <a:cxn ang="0">
                  <a:pos x="T0" y="T1"/>
                </a:cxn>
                <a:cxn ang="0">
                  <a:pos x="T2" y="T3"/>
                </a:cxn>
                <a:cxn ang="0">
                  <a:pos x="T4" y="T5"/>
                </a:cxn>
                <a:cxn ang="0">
                  <a:pos x="T6" y="T7"/>
                </a:cxn>
                <a:cxn ang="0">
                  <a:pos x="T8" y="T9"/>
                </a:cxn>
                <a:cxn ang="0">
                  <a:pos x="T10" y="T11"/>
                </a:cxn>
              </a:cxnLst>
              <a:rect l="0" t="0" r="r" b="b"/>
              <a:pathLst>
                <a:path w="238" h="64">
                  <a:moveTo>
                    <a:pt x="0" y="0"/>
                  </a:moveTo>
                  <a:lnTo>
                    <a:pt x="0" y="9"/>
                  </a:lnTo>
                  <a:lnTo>
                    <a:pt x="232" y="64"/>
                  </a:lnTo>
                  <a:lnTo>
                    <a:pt x="237" y="64"/>
                  </a:lnTo>
                  <a:lnTo>
                    <a:pt x="237" y="57"/>
                  </a:lnTo>
                  <a:lnTo>
                    <a:pt x="0"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86" name="Freeform 85"/>
            <p:cNvSpPr>
              <a:spLocks/>
            </p:cNvSpPr>
            <p:nvPr/>
          </p:nvSpPr>
          <p:spPr bwMode="auto">
            <a:xfrm>
              <a:off x="4246" y="122"/>
              <a:ext cx="232" cy="55"/>
            </a:xfrm>
            <a:custGeom>
              <a:avLst/>
              <a:gdLst>
                <a:gd name="T0" fmla="*/ 0 w 232"/>
                <a:gd name="T1" fmla="*/ 0 h 55"/>
                <a:gd name="T2" fmla="*/ 0 w 232"/>
                <a:gd name="T3" fmla="*/ 55 h 55"/>
                <a:gd name="T4" fmla="*/ 232 w 232"/>
                <a:gd name="T5" fmla="*/ 55 h 55"/>
                <a:gd name="T6" fmla="*/ 0 w 232"/>
                <a:gd name="T7" fmla="*/ 0 h 55"/>
              </a:gdLst>
              <a:ahLst/>
              <a:cxnLst>
                <a:cxn ang="0">
                  <a:pos x="T0" y="T1"/>
                </a:cxn>
                <a:cxn ang="0">
                  <a:pos x="T2" y="T3"/>
                </a:cxn>
                <a:cxn ang="0">
                  <a:pos x="T4" y="T5"/>
                </a:cxn>
                <a:cxn ang="0">
                  <a:pos x="T6" y="T7"/>
                </a:cxn>
              </a:cxnLst>
              <a:rect l="0" t="0" r="r" b="b"/>
              <a:pathLst>
                <a:path w="232" h="55">
                  <a:moveTo>
                    <a:pt x="0" y="0"/>
                  </a:moveTo>
                  <a:lnTo>
                    <a:pt x="0" y="55"/>
                  </a:lnTo>
                  <a:lnTo>
                    <a:pt x="232" y="55"/>
                  </a:lnTo>
                  <a:lnTo>
                    <a:pt x="0"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87" name="Freeform 86"/>
            <p:cNvSpPr>
              <a:spLocks/>
            </p:cNvSpPr>
            <p:nvPr/>
          </p:nvSpPr>
          <p:spPr bwMode="auto">
            <a:xfrm>
              <a:off x="4241" y="173"/>
              <a:ext cx="237" cy="20"/>
            </a:xfrm>
            <a:custGeom>
              <a:avLst/>
              <a:gdLst>
                <a:gd name="T0" fmla="*/ 237 w 237"/>
                <a:gd name="T1" fmla="*/ 0 h 20"/>
                <a:gd name="T2" fmla="*/ 4 w 237"/>
                <a:gd name="T3" fmla="*/ 0 h 20"/>
                <a:gd name="T4" fmla="*/ 0 w 237"/>
                <a:gd name="T5" fmla="*/ 4 h 20"/>
                <a:gd name="T6" fmla="*/ 0 w 237"/>
                <a:gd name="T7" fmla="*/ 9 h 20"/>
                <a:gd name="T8" fmla="*/ 237 w 237"/>
                <a:gd name="T9" fmla="*/ 9 h 20"/>
                <a:gd name="T10" fmla="*/ 237 w 237"/>
                <a:gd name="T11" fmla="*/ 0 h 20"/>
              </a:gdLst>
              <a:ahLst/>
              <a:cxnLst>
                <a:cxn ang="0">
                  <a:pos x="T0" y="T1"/>
                </a:cxn>
                <a:cxn ang="0">
                  <a:pos x="T2" y="T3"/>
                </a:cxn>
                <a:cxn ang="0">
                  <a:pos x="T4" y="T5"/>
                </a:cxn>
                <a:cxn ang="0">
                  <a:pos x="T6" y="T7"/>
                </a:cxn>
                <a:cxn ang="0">
                  <a:pos x="T8" y="T9"/>
                </a:cxn>
                <a:cxn ang="0">
                  <a:pos x="T10" y="T11"/>
                </a:cxn>
              </a:cxnLst>
              <a:rect l="0" t="0" r="r" b="b"/>
              <a:pathLst>
                <a:path w="237" h="20">
                  <a:moveTo>
                    <a:pt x="237" y="0"/>
                  </a:moveTo>
                  <a:lnTo>
                    <a:pt x="4" y="0"/>
                  </a:lnTo>
                  <a:lnTo>
                    <a:pt x="0" y="4"/>
                  </a:lnTo>
                  <a:lnTo>
                    <a:pt x="0" y="9"/>
                  </a:lnTo>
                  <a:lnTo>
                    <a:pt x="237" y="9"/>
                  </a:lnTo>
                  <a:lnTo>
                    <a:pt x="23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88" name="Freeform 87"/>
            <p:cNvSpPr>
              <a:spLocks/>
            </p:cNvSpPr>
            <p:nvPr/>
          </p:nvSpPr>
          <p:spPr bwMode="auto">
            <a:xfrm>
              <a:off x="4241" y="118"/>
              <a:ext cx="20" cy="60"/>
            </a:xfrm>
            <a:custGeom>
              <a:avLst/>
              <a:gdLst>
                <a:gd name="T0" fmla="*/ 4 w 20"/>
                <a:gd name="T1" fmla="*/ 0 h 60"/>
                <a:gd name="T2" fmla="*/ 0 w 20"/>
                <a:gd name="T3" fmla="*/ 0 h 60"/>
                <a:gd name="T4" fmla="*/ 0 w 20"/>
                <a:gd name="T5" fmla="*/ 60 h 60"/>
                <a:gd name="T6" fmla="*/ 9 w 20"/>
                <a:gd name="T7" fmla="*/ 60 h 60"/>
                <a:gd name="T8" fmla="*/ 9 w 20"/>
                <a:gd name="T9" fmla="*/ 4 h 60"/>
                <a:gd name="T10" fmla="*/ 4 w 20"/>
                <a:gd name="T11" fmla="*/ 0 h 60"/>
              </a:gdLst>
              <a:ahLst/>
              <a:cxnLst>
                <a:cxn ang="0">
                  <a:pos x="T0" y="T1"/>
                </a:cxn>
                <a:cxn ang="0">
                  <a:pos x="T2" y="T3"/>
                </a:cxn>
                <a:cxn ang="0">
                  <a:pos x="T4" y="T5"/>
                </a:cxn>
                <a:cxn ang="0">
                  <a:pos x="T6" y="T7"/>
                </a:cxn>
                <a:cxn ang="0">
                  <a:pos x="T8" y="T9"/>
                </a:cxn>
                <a:cxn ang="0">
                  <a:pos x="T10" y="T11"/>
                </a:cxn>
              </a:cxnLst>
              <a:rect l="0" t="0" r="r" b="b"/>
              <a:pathLst>
                <a:path w="20" h="60">
                  <a:moveTo>
                    <a:pt x="4" y="0"/>
                  </a:moveTo>
                  <a:lnTo>
                    <a:pt x="0" y="0"/>
                  </a:lnTo>
                  <a:lnTo>
                    <a:pt x="0" y="60"/>
                  </a:lnTo>
                  <a:lnTo>
                    <a:pt x="9" y="60"/>
                  </a:lnTo>
                  <a:lnTo>
                    <a:pt x="9" y="4"/>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89" name="Freeform 88"/>
            <p:cNvSpPr>
              <a:spLocks/>
            </p:cNvSpPr>
            <p:nvPr/>
          </p:nvSpPr>
          <p:spPr bwMode="auto">
            <a:xfrm>
              <a:off x="4246" y="118"/>
              <a:ext cx="237" cy="64"/>
            </a:xfrm>
            <a:custGeom>
              <a:avLst/>
              <a:gdLst>
                <a:gd name="T0" fmla="*/ 0 w 237"/>
                <a:gd name="T1" fmla="*/ 0 h 64"/>
                <a:gd name="T2" fmla="*/ 0 w 237"/>
                <a:gd name="T3" fmla="*/ 9 h 64"/>
                <a:gd name="T4" fmla="*/ 232 w 237"/>
                <a:gd name="T5" fmla="*/ 64 h 64"/>
                <a:gd name="T6" fmla="*/ 237 w 237"/>
                <a:gd name="T7" fmla="*/ 64 h 64"/>
                <a:gd name="T8" fmla="*/ 237 w 237"/>
                <a:gd name="T9" fmla="*/ 57 h 64"/>
                <a:gd name="T10" fmla="*/ 0 w 237"/>
                <a:gd name="T11" fmla="*/ 0 h 64"/>
              </a:gdLst>
              <a:ahLst/>
              <a:cxnLst>
                <a:cxn ang="0">
                  <a:pos x="T0" y="T1"/>
                </a:cxn>
                <a:cxn ang="0">
                  <a:pos x="T2" y="T3"/>
                </a:cxn>
                <a:cxn ang="0">
                  <a:pos x="T4" y="T5"/>
                </a:cxn>
                <a:cxn ang="0">
                  <a:pos x="T6" y="T7"/>
                </a:cxn>
                <a:cxn ang="0">
                  <a:pos x="T8" y="T9"/>
                </a:cxn>
                <a:cxn ang="0">
                  <a:pos x="T10" y="T11"/>
                </a:cxn>
              </a:cxnLst>
              <a:rect l="0" t="0" r="r" b="b"/>
              <a:pathLst>
                <a:path w="237" h="64">
                  <a:moveTo>
                    <a:pt x="0" y="0"/>
                  </a:moveTo>
                  <a:lnTo>
                    <a:pt x="0" y="9"/>
                  </a:lnTo>
                  <a:lnTo>
                    <a:pt x="232" y="64"/>
                  </a:lnTo>
                  <a:lnTo>
                    <a:pt x="237" y="64"/>
                  </a:lnTo>
                  <a:lnTo>
                    <a:pt x="237" y="57"/>
                  </a:lnTo>
                  <a:lnTo>
                    <a:pt x="0"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90" name="Freeform 89"/>
            <p:cNvSpPr>
              <a:spLocks/>
            </p:cNvSpPr>
            <p:nvPr/>
          </p:nvSpPr>
          <p:spPr bwMode="auto">
            <a:xfrm>
              <a:off x="1430" y="2059"/>
              <a:ext cx="116" cy="20"/>
            </a:xfrm>
            <a:custGeom>
              <a:avLst/>
              <a:gdLst>
                <a:gd name="T0" fmla="*/ 0 w 116"/>
                <a:gd name="T1" fmla="*/ 0 h 20"/>
                <a:gd name="T2" fmla="*/ 115 w 116"/>
                <a:gd name="T3" fmla="*/ 0 h 20"/>
              </a:gdLst>
              <a:ahLst/>
              <a:cxnLst>
                <a:cxn ang="0">
                  <a:pos x="T0" y="T1"/>
                </a:cxn>
                <a:cxn ang="0">
                  <a:pos x="T2" y="T3"/>
                </a:cxn>
              </a:cxnLst>
              <a:rect l="0" t="0" r="r" b="b"/>
              <a:pathLst>
                <a:path w="116" h="20">
                  <a:moveTo>
                    <a:pt x="0" y="0"/>
                  </a:moveTo>
                  <a:lnTo>
                    <a:pt x="115" y="0"/>
                  </a:lnTo>
                </a:path>
              </a:pathLst>
            </a:custGeom>
            <a:noFill/>
            <a:ln w="16509">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AU"/>
            </a:p>
          </p:txBody>
        </p:sp>
        <p:sp>
          <p:nvSpPr>
            <p:cNvPr id="91" name="Freeform 90"/>
            <p:cNvSpPr>
              <a:spLocks/>
            </p:cNvSpPr>
            <p:nvPr/>
          </p:nvSpPr>
          <p:spPr bwMode="auto">
            <a:xfrm>
              <a:off x="1245" y="2059"/>
              <a:ext cx="116" cy="20"/>
            </a:xfrm>
            <a:custGeom>
              <a:avLst/>
              <a:gdLst>
                <a:gd name="T0" fmla="*/ 0 w 116"/>
                <a:gd name="T1" fmla="*/ 0 h 20"/>
                <a:gd name="T2" fmla="*/ 115 w 116"/>
                <a:gd name="T3" fmla="*/ 0 h 20"/>
              </a:gdLst>
              <a:ahLst/>
              <a:cxnLst>
                <a:cxn ang="0">
                  <a:pos x="T0" y="T1"/>
                </a:cxn>
                <a:cxn ang="0">
                  <a:pos x="T2" y="T3"/>
                </a:cxn>
              </a:cxnLst>
              <a:rect l="0" t="0" r="r" b="b"/>
              <a:pathLst>
                <a:path w="116" h="20">
                  <a:moveTo>
                    <a:pt x="0" y="0"/>
                  </a:moveTo>
                  <a:lnTo>
                    <a:pt x="115" y="0"/>
                  </a:lnTo>
                </a:path>
              </a:pathLst>
            </a:custGeom>
            <a:noFill/>
            <a:ln w="16509">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AU"/>
            </a:p>
          </p:txBody>
        </p:sp>
        <p:sp>
          <p:nvSpPr>
            <p:cNvPr id="92" name="Freeform 91"/>
            <p:cNvSpPr>
              <a:spLocks/>
            </p:cNvSpPr>
            <p:nvPr/>
          </p:nvSpPr>
          <p:spPr bwMode="auto">
            <a:xfrm>
              <a:off x="1512" y="1829"/>
              <a:ext cx="703" cy="458"/>
            </a:xfrm>
            <a:custGeom>
              <a:avLst/>
              <a:gdLst>
                <a:gd name="T0" fmla="*/ 12 w 703"/>
                <a:gd name="T1" fmla="*/ 0 h 458"/>
                <a:gd name="T2" fmla="*/ 0 w 703"/>
                <a:gd name="T3" fmla="*/ 16 h 458"/>
                <a:gd name="T4" fmla="*/ 691 w 703"/>
                <a:gd name="T5" fmla="*/ 458 h 458"/>
                <a:gd name="T6" fmla="*/ 703 w 703"/>
                <a:gd name="T7" fmla="*/ 441 h 458"/>
                <a:gd name="T8" fmla="*/ 12 w 703"/>
                <a:gd name="T9" fmla="*/ 0 h 458"/>
              </a:gdLst>
              <a:ahLst/>
              <a:cxnLst>
                <a:cxn ang="0">
                  <a:pos x="T0" y="T1"/>
                </a:cxn>
                <a:cxn ang="0">
                  <a:pos x="T2" y="T3"/>
                </a:cxn>
                <a:cxn ang="0">
                  <a:pos x="T4" y="T5"/>
                </a:cxn>
                <a:cxn ang="0">
                  <a:pos x="T6" y="T7"/>
                </a:cxn>
                <a:cxn ang="0">
                  <a:pos x="T8" y="T9"/>
                </a:cxn>
              </a:cxnLst>
              <a:rect l="0" t="0" r="r" b="b"/>
              <a:pathLst>
                <a:path w="703" h="458">
                  <a:moveTo>
                    <a:pt x="12" y="0"/>
                  </a:moveTo>
                  <a:lnTo>
                    <a:pt x="0" y="16"/>
                  </a:lnTo>
                  <a:lnTo>
                    <a:pt x="691" y="458"/>
                  </a:lnTo>
                  <a:lnTo>
                    <a:pt x="703" y="441"/>
                  </a:lnTo>
                  <a:lnTo>
                    <a:pt x="12"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93" name="Freeform 92"/>
            <p:cNvSpPr>
              <a:spLocks/>
            </p:cNvSpPr>
            <p:nvPr/>
          </p:nvSpPr>
          <p:spPr bwMode="auto">
            <a:xfrm>
              <a:off x="1426" y="1776"/>
              <a:ext cx="196" cy="151"/>
            </a:xfrm>
            <a:custGeom>
              <a:avLst/>
              <a:gdLst>
                <a:gd name="T0" fmla="*/ 0 w 196"/>
                <a:gd name="T1" fmla="*/ 0 h 151"/>
                <a:gd name="T2" fmla="*/ 146 w 196"/>
                <a:gd name="T3" fmla="*/ 151 h 151"/>
                <a:gd name="T4" fmla="*/ 196 w 196"/>
                <a:gd name="T5" fmla="*/ 72 h 151"/>
                <a:gd name="T6" fmla="*/ 0 w 196"/>
                <a:gd name="T7" fmla="*/ 0 h 151"/>
              </a:gdLst>
              <a:ahLst/>
              <a:cxnLst>
                <a:cxn ang="0">
                  <a:pos x="T0" y="T1"/>
                </a:cxn>
                <a:cxn ang="0">
                  <a:pos x="T2" y="T3"/>
                </a:cxn>
                <a:cxn ang="0">
                  <a:pos x="T4" y="T5"/>
                </a:cxn>
                <a:cxn ang="0">
                  <a:pos x="T6" y="T7"/>
                </a:cxn>
              </a:cxnLst>
              <a:rect l="0" t="0" r="r" b="b"/>
              <a:pathLst>
                <a:path w="196" h="151">
                  <a:moveTo>
                    <a:pt x="0" y="0"/>
                  </a:moveTo>
                  <a:lnTo>
                    <a:pt x="146" y="151"/>
                  </a:lnTo>
                  <a:lnTo>
                    <a:pt x="196" y="72"/>
                  </a:lnTo>
                  <a:lnTo>
                    <a:pt x="0"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94" name="Freeform 93"/>
            <p:cNvSpPr>
              <a:spLocks/>
            </p:cNvSpPr>
            <p:nvPr/>
          </p:nvSpPr>
          <p:spPr bwMode="auto">
            <a:xfrm>
              <a:off x="1426" y="1776"/>
              <a:ext cx="196" cy="151"/>
            </a:xfrm>
            <a:custGeom>
              <a:avLst/>
              <a:gdLst>
                <a:gd name="T0" fmla="*/ 146 w 196"/>
                <a:gd name="T1" fmla="*/ 151 h 151"/>
                <a:gd name="T2" fmla="*/ 0 w 196"/>
                <a:gd name="T3" fmla="*/ 0 h 151"/>
                <a:gd name="T4" fmla="*/ 196 w 196"/>
                <a:gd name="T5" fmla="*/ 72 h 151"/>
                <a:gd name="T6" fmla="*/ 146 w 196"/>
                <a:gd name="T7" fmla="*/ 151 h 151"/>
              </a:gdLst>
              <a:ahLst/>
              <a:cxnLst>
                <a:cxn ang="0">
                  <a:pos x="T0" y="T1"/>
                </a:cxn>
                <a:cxn ang="0">
                  <a:pos x="T2" y="T3"/>
                </a:cxn>
                <a:cxn ang="0">
                  <a:pos x="T4" y="T5"/>
                </a:cxn>
                <a:cxn ang="0">
                  <a:pos x="T6" y="T7"/>
                </a:cxn>
              </a:cxnLst>
              <a:rect l="0" t="0" r="r" b="b"/>
              <a:pathLst>
                <a:path w="196" h="151">
                  <a:moveTo>
                    <a:pt x="146" y="151"/>
                  </a:moveTo>
                  <a:lnTo>
                    <a:pt x="0" y="0"/>
                  </a:lnTo>
                  <a:lnTo>
                    <a:pt x="196" y="72"/>
                  </a:lnTo>
                  <a:lnTo>
                    <a:pt x="146" y="151"/>
                  </a:lnTo>
                </a:path>
              </a:pathLst>
            </a:custGeom>
            <a:noFill/>
            <a:ln w="3048">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AU"/>
            </a:p>
          </p:txBody>
        </p:sp>
      </p:grpSp>
      <p:sp>
        <p:nvSpPr>
          <p:cNvPr id="48" name="Rectangle 122"/>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AU"/>
          </a:p>
        </p:txBody>
      </p:sp>
      <p:sp>
        <p:nvSpPr>
          <p:cNvPr id="124" name="Rectangle 123"/>
          <p:cNvSpPr>
            <a:spLocks noChangeArrowheads="1"/>
          </p:cNvSpPr>
          <p:nvPr/>
        </p:nvSpPr>
        <p:spPr bwMode="auto">
          <a:xfrm>
            <a:off x="0" y="633413"/>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25" name="Rectangle 124"/>
          <p:cNvSpPr>
            <a:spLocks noChangeArrowheads="1"/>
          </p:cNvSpPr>
          <p:nvPr/>
        </p:nvSpPr>
        <p:spPr bwMode="auto">
          <a:xfrm>
            <a:off x="0" y="779463"/>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26" name="Rectangle 125"/>
          <p:cNvSpPr>
            <a:spLocks noChangeArrowheads="1"/>
          </p:cNvSpPr>
          <p:nvPr/>
        </p:nvSpPr>
        <p:spPr bwMode="auto">
          <a:xfrm>
            <a:off x="0" y="815975"/>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27" name="Rectangle 126"/>
          <p:cNvSpPr>
            <a:spLocks noChangeArrowheads="1"/>
          </p:cNvSpPr>
          <p:nvPr/>
        </p:nvSpPr>
        <p:spPr bwMode="auto">
          <a:xfrm>
            <a:off x="0" y="83185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5424" name="Rectangle 127"/>
          <p:cNvSpPr>
            <a:spLocks noChangeArrowheads="1"/>
          </p:cNvSpPr>
          <p:nvPr/>
        </p:nvSpPr>
        <p:spPr bwMode="auto">
          <a:xfrm>
            <a:off x="0" y="831850"/>
            <a:ext cx="0" cy="0"/>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endParaRPr lang="en-AU"/>
          </a:p>
        </p:txBody>
      </p:sp>
      <p:sp>
        <p:nvSpPr>
          <p:cNvPr id="15425" name="Rectangle 129"/>
          <p:cNvSpPr>
            <a:spLocks noChangeArrowheads="1"/>
          </p:cNvSpPr>
          <p:nvPr/>
        </p:nvSpPr>
        <p:spPr bwMode="auto">
          <a:xfrm>
            <a:off x="0" y="3348038"/>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pSp>
        <p:nvGrpSpPr>
          <p:cNvPr id="131" name="Group 130"/>
          <p:cNvGrpSpPr>
            <a:grpSpLocks/>
          </p:cNvGrpSpPr>
          <p:nvPr/>
        </p:nvGrpSpPr>
        <p:grpSpPr bwMode="auto">
          <a:xfrm>
            <a:off x="3516583" y="5517232"/>
            <a:ext cx="421640" cy="134620"/>
            <a:chOff x="9" y="10"/>
            <a:chExt cx="664" cy="212"/>
          </a:xfrm>
        </p:grpSpPr>
        <p:sp>
          <p:nvSpPr>
            <p:cNvPr id="132" name="Freeform 131"/>
            <p:cNvSpPr>
              <a:spLocks/>
            </p:cNvSpPr>
            <p:nvPr/>
          </p:nvSpPr>
          <p:spPr bwMode="auto">
            <a:xfrm>
              <a:off x="9" y="10"/>
              <a:ext cx="20" cy="146"/>
            </a:xfrm>
            <a:custGeom>
              <a:avLst/>
              <a:gdLst>
                <a:gd name="T0" fmla="*/ 0 w 20"/>
                <a:gd name="T1" fmla="*/ 0 h 146"/>
                <a:gd name="T2" fmla="*/ 0 w 20"/>
                <a:gd name="T3" fmla="*/ 146 h 146"/>
              </a:gdLst>
              <a:ahLst/>
              <a:cxnLst>
                <a:cxn ang="0">
                  <a:pos x="T0" y="T1"/>
                </a:cxn>
                <a:cxn ang="0">
                  <a:pos x="T2" y="T3"/>
                </a:cxn>
              </a:cxnLst>
              <a:rect l="0" t="0" r="r" b="b"/>
              <a:pathLst>
                <a:path w="20" h="146">
                  <a:moveTo>
                    <a:pt x="0" y="0"/>
                  </a:moveTo>
                  <a:lnTo>
                    <a:pt x="0" y="146"/>
                  </a:lnTo>
                </a:path>
              </a:pathLst>
            </a:custGeom>
            <a:noFill/>
            <a:ln w="11938">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AU"/>
            </a:p>
          </p:txBody>
        </p:sp>
        <p:sp>
          <p:nvSpPr>
            <p:cNvPr id="133" name="Freeform 132"/>
            <p:cNvSpPr>
              <a:spLocks/>
            </p:cNvSpPr>
            <p:nvPr/>
          </p:nvSpPr>
          <p:spPr bwMode="auto">
            <a:xfrm>
              <a:off x="89" y="123"/>
              <a:ext cx="46" cy="36"/>
            </a:xfrm>
            <a:custGeom>
              <a:avLst/>
              <a:gdLst>
                <a:gd name="T0" fmla="*/ 28 w 46"/>
                <a:gd name="T1" fmla="*/ 0 h 36"/>
                <a:gd name="T2" fmla="*/ 16 w 46"/>
                <a:gd name="T3" fmla="*/ 16 h 36"/>
                <a:gd name="T4" fmla="*/ 0 w 46"/>
                <a:gd name="T5" fmla="*/ 21 h 36"/>
                <a:gd name="T6" fmla="*/ 0 w 46"/>
                <a:gd name="T7" fmla="*/ 36 h 36"/>
                <a:gd name="T8" fmla="*/ 31 w 46"/>
                <a:gd name="T9" fmla="*/ 28 h 36"/>
                <a:gd name="T10" fmla="*/ 45 w 46"/>
                <a:gd name="T11" fmla="*/ 2 h 36"/>
                <a:gd name="T12" fmla="*/ 28 w 46"/>
                <a:gd name="T13" fmla="*/ 0 h 36"/>
              </a:gdLst>
              <a:ahLst/>
              <a:cxnLst>
                <a:cxn ang="0">
                  <a:pos x="T0" y="T1"/>
                </a:cxn>
                <a:cxn ang="0">
                  <a:pos x="T2" y="T3"/>
                </a:cxn>
                <a:cxn ang="0">
                  <a:pos x="T4" y="T5"/>
                </a:cxn>
                <a:cxn ang="0">
                  <a:pos x="T6" y="T7"/>
                </a:cxn>
                <a:cxn ang="0">
                  <a:pos x="T8" y="T9"/>
                </a:cxn>
                <a:cxn ang="0">
                  <a:pos x="T10" y="T11"/>
                </a:cxn>
                <a:cxn ang="0">
                  <a:pos x="T12" y="T13"/>
                </a:cxn>
              </a:cxnLst>
              <a:rect l="0" t="0" r="r" b="b"/>
              <a:pathLst>
                <a:path w="46" h="36">
                  <a:moveTo>
                    <a:pt x="28" y="0"/>
                  </a:moveTo>
                  <a:lnTo>
                    <a:pt x="16" y="16"/>
                  </a:lnTo>
                  <a:lnTo>
                    <a:pt x="0" y="21"/>
                  </a:lnTo>
                  <a:lnTo>
                    <a:pt x="0" y="36"/>
                  </a:lnTo>
                  <a:lnTo>
                    <a:pt x="31" y="28"/>
                  </a:lnTo>
                  <a:lnTo>
                    <a:pt x="45" y="2"/>
                  </a:lnTo>
                  <a:lnTo>
                    <a:pt x="28"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34" name="Freeform 133"/>
            <p:cNvSpPr>
              <a:spLocks/>
            </p:cNvSpPr>
            <p:nvPr/>
          </p:nvSpPr>
          <p:spPr bwMode="auto">
            <a:xfrm>
              <a:off x="89" y="49"/>
              <a:ext cx="48" cy="62"/>
            </a:xfrm>
            <a:custGeom>
              <a:avLst/>
              <a:gdLst>
                <a:gd name="T0" fmla="*/ 0 w 48"/>
                <a:gd name="T1" fmla="*/ 0 h 62"/>
                <a:gd name="T2" fmla="*/ 0 w 48"/>
                <a:gd name="T3" fmla="*/ 14 h 62"/>
                <a:gd name="T4" fmla="*/ 21 w 48"/>
                <a:gd name="T5" fmla="*/ 26 h 62"/>
                <a:gd name="T6" fmla="*/ 28 w 48"/>
                <a:gd name="T7" fmla="*/ 45 h 62"/>
                <a:gd name="T8" fmla="*/ 0 w 48"/>
                <a:gd name="T9" fmla="*/ 45 h 62"/>
                <a:gd name="T10" fmla="*/ 0 w 48"/>
                <a:gd name="T11" fmla="*/ 62 h 62"/>
                <a:gd name="T12" fmla="*/ 48 w 48"/>
                <a:gd name="T13" fmla="*/ 62 h 62"/>
                <a:gd name="T14" fmla="*/ 48 w 48"/>
                <a:gd name="T15" fmla="*/ 55 h 62"/>
                <a:gd name="T16" fmla="*/ 43 w 48"/>
                <a:gd name="T17" fmla="*/ 31 h 62"/>
                <a:gd name="T18" fmla="*/ 36 w 48"/>
                <a:gd name="T19" fmla="*/ 14 h 62"/>
                <a:gd name="T20" fmla="*/ 16 w 48"/>
                <a:gd name="T21" fmla="*/ 4 h 62"/>
                <a:gd name="T22" fmla="*/ 0 w 48"/>
                <a:gd name="T23" fmla="*/ 0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8" h="62">
                  <a:moveTo>
                    <a:pt x="0" y="0"/>
                  </a:moveTo>
                  <a:lnTo>
                    <a:pt x="0" y="14"/>
                  </a:lnTo>
                  <a:lnTo>
                    <a:pt x="21" y="26"/>
                  </a:lnTo>
                  <a:lnTo>
                    <a:pt x="28" y="45"/>
                  </a:lnTo>
                  <a:lnTo>
                    <a:pt x="0" y="45"/>
                  </a:lnTo>
                  <a:lnTo>
                    <a:pt x="0" y="62"/>
                  </a:lnTo>
                  <a:lnTo>
                    <a:pt x="48" y="62"/>
                  </a:lnTo>
                  <a:lnTo>
                    <a:pt x="48" y="55"/>
                  </a:lnTo>
                  <a:lnTo>
                    <a:pt x="43" y="31"/>
                  </a:lnTo>
                  <a:lnTo>
                    <a:pt x="36" y="14"/>
                  </a:lnTo>
                  <a:lnTo>
                    <a:pt x="16" y="4"/>
                  </a:lnTo>
                  <a:lnTo>
                    <a:pt x="0"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35" name="Freeform 134"/>
            <p:cNvSpPr>
              <a:spLocks/>
            </p:cNvSpPr>
            <p:nvPr/>
          </p:nvSpPr>
          <p:spPr bwMode="auto">
            <a:xfrm>
              <a:off x="39" y="49"/>
              <a:ext cx="50" cy="110"/>
            </a:xfrm>
            <a:custGeom>
              <a:avLst/>
              <a:gdLst>
                <a:gd name="T0" fmla="*/ 50 w 50"/>
                <a:gd name="T1" fmla="*/ 0 h 110"/>
                <a:gd name="T2" fmla="*/ 28 w 50"/>
                <a:gd name="T3" fmla="*/ 4 h 110"/>
                <a:gd name="T4" fmla="*/ 14 w 50"/>
                <a:gd name="T5" fmla="*/ 14 h 110"/>
                <a:gd name="T6" fmla="*/ 4 w 50"/>
                <a:gd name="T7" fmla="*/ 33 h 110"/>
                <a:gd name="T8" fmla="*/ 0 w 50"/>
                <a:gd name="T9" fmla="*/ 57 h 110"/>
                <a:gd name="T10" fmla="*/ 4 w 50"/>
                <a:gd name="T11" fmla="*/ 79 h 110"/>
                <a:gd name="T12" fmla="*/ 14 w 50"/>
                <a:gd name="T13" fmla="*/ 96 h 110"/>
                <a:gd name="T14" fmla="*/ 28 w 50"/>
                <a:gd name="T15" fmla="*/ 107 h 110"/>
                <a:gd name="T16" fmla="*/ 50 w 50"/>
                <a:gd name="T17" fmla="*/ 110 h 110"/>
                <a:gd name="T18" fmla="*/ 50 w 50"/>
                <a:gd name="T19" fmla="*/ 96 h 110"/>
                <a:gd name="T20" fmla="*/ 28 w 50"/>
                <a:gd name="T21" fmla="*/ 86 h 110"/>
                <a:gd name="T22" fmla="*/ 19 w 50"/>
                <a:gd name="T23" fmla="*/ 62 h 110"/>
                <a:gd name="T24" fmla="*/ 50 w 50"/>
                <a:gd name="T25" fmla="*/ 62 h 110"/>
                <a:gd name="T26" fmla="*/ 50 w 50"/>
                <a:gd name="T27" fmla="*/ 45 h 110"/>
                <a:gd name="T28" fmla="*/ 21 w 50"/>
                <a:gd name="T29" fmla="*/ 45 h 110"/>
                <a:gd name="T30" fmla="*/ 28 w 50"/>
                <a:gd name="T31" fmla="*/ 21 h 110"/>
                <a:gd name="T32" fmla="*/ 50 w 50"/>
                <a:gd name="T33" fmla="*/ 14 h 110"/>
                <a:gd name="T34" fmla="*/ 50 w 50"/>
                <a:gd name="T35" fmla="*/ 0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0" h="110">
                  <a:moveTo>
                    <a:pt x="50" y="0"/>
                  </a:moveTo>
                  <a:lnTo>
                    <a:pt x="28" y="4"/>
                  </a:lnTo>
                  <a:lnTo>
                    <a:pt x="14" y="14"/>
                  </a:lnTo>
                  <a:lnTo>
                    <a:pt x="4" y="33"/>
                  </a:lnTo>
                  <a:lnTo>
                    <a:pt x="0" y="57"/>
                  </a:lnTo>
                  <a:lnTo>
                    <a:pt x="4" y="79"/>
                  </a:lnTo>
                  <a:lnTo>
                    <a:pt x="14" y="96"/>
                  </a:lnTo>
                  <a:lnTo>
                    <a:pt x="28" y="107"/>
                  </a:lnTo>
                  <a:lnTo>
                    <a:pt x="50" y="110"/>
                  </a:lnTo>
                  <a:lnTo>
                    <a:pt x="50" y="96"/>
                  </a:lnTo>
                  <a:lnTo>
                    <a:pt x="28" y="86"/>
                  </a:lnTo>
                  <a:lnTo>
                    <a:pt x="19" y="62"/>
                  </a:lnTo>
                  <a:lnTo>
                    <a:pt x="50" y="62"/>
                  </a:lnTo>
                  <a:lnTo>
                    <a:pt x="50" y="45"/>
                  </a:lnTo>
                  <a:lnTo>
                    <a:pt x="21" y="45"/>
                  </a:lnTo>
                  <a:lnTo>
                    <a:pt x="28" y="21"/>
                  </a:lnTo>
                  <a:lnTo>
                    <a:pt x="50" y="14"/>
                  </a:lnTo>
                  <a:lnTo>
                    <a:pt x="50"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nvGrpSpPr>
            <p:cNvPr id="136" name="Group 135"/>
            <p:cNvGrpSpPr>
              <a:grpSpLocks/>
            </p:cNvGrpSpPr>
            <p:nvPr/>
          </p:nvGrpSpPr>
          <p:grpSpPr bwMode="auto">
            <a:xfrm>
              <a:off x="147" y="51"/>
              <a:ext cx="96" cy="105"/>
              <a:chOff x="147" y="51"/>
              <a:chExt cx="96" cy="105"/>
            </a:xfrm>
          </p:grpSpPr>
          <p:sp>
            <p:nvSpPr>
              <p:cNvPr id="150" name="Freeform 149"/>
              <p:cNvSpPr>
                <a:spLocks/>
              </p:cNvSpPr>
              <p:nvPr/>
            </p:nvSpPr>
            <p:spPr bwMode="auto">
              <a:xfrm>
                <a:off x="147" y="51"/>
                <a:ext cx="96" cy="105"/>
              </a:xfrm>
              <a:custGeom>
                <a:avLst/>
                <a:gdLst>
                  <a:gd name="T0" fmla="*/ 19 w 96"/>
                  <a:gd name="T1" fmla="*/ 0 h 105"/>
                  <a:gd name="T2" fmla="*/ 0 w 96"/>
                  <a:gd name="T3" fmla="*/ 0 h 105"/>
                  <a:gd name="T4" fmla="*/ 40 w 96"/>
                  <a:gd name="T5" fmla="*/ 105 h 105"/>
                  <a:gd name="T6" fmla="*/ 57 w 96"/>
                  <a:gd name="T7" fmla="*/ 105 h 105"/>
                  <a:gd name="T8" fmla="*/ 65 w 96"/>
                  <a:gd name="T9" fmla="*/ 83 h 105"/>
                  <a:gd name="T10" fmla="*/ 47 w 96"/>
                  <a:gd name="T11" fmla="*/ 83 h 105"/>
                  <a:gd name="T12" fmla="*/ 43 w 96"/>
                  <a:gd name="T13" fmla="*/ 64 h 105"/>
                  <a:gd name="T14" fmla="*/ 19 w 96"/>
                  <a:gd name="T15" fmla="*/ 0 h 10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6" h="105">
                    <a:moveTo>
                      <a:pt x="19" y="0"/>
                    </a:moveTo>
                    <a:lnTo>
                      <a:pt x="0" y="0"/>
                    </a:lnTo>
                    <a:lnTo>
                      <a:pt x="40" y="105"/>
                    </a:lnTo>
                    <a:lnTo>
                      <a:pt x="57" y="105"/>
                    </a:lnTo>
                    <a:lnTo>
                      <a:pt x="65" y="83"/>
                    </a:lnTo>
                    <a:lnTo>
                      <a:pt x="47" y="83"/>
                    </a:lnTo>
                    <a:lnTo>
                      <a:pt x="43" y="64"/>
                    </a:lnTo>
                    <a:lnTo>
                      <a:pt x="1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51" name="Freeform 150"/>
              <p:cNvSpPr>
                <a:spLocks/>
              </p:cNvSpPr>
              <p:nvPr/>
            </p:nvSpPr>
            <p:spPr bwMode="auto">
              <a:xfrm>
                <a:off x="147" y="51"/>
                <a:ext cx="96" cy="105"/>
              </a:xfrm>
              <a:custGeom>
                <a:avLst/>
                <a:gdLst>
                  <a:gd name="T0" fmla="*/ 95 w 96"/>
                  <a:gd name="T1" fmla="*/ 0 h 105"/>
                  <a:gd name="T2" fmla="*/ 79 w 96"/>
                  <a:gd name="T3" fmla="*/ 0 h 105"/>
                  <a:gd name="T4" fmla="*/ 55 w 96"/>
                  <a:gd name="T5" fmla="*/ 64 h 105"/>
                  <a:gd name="T6" fmla="*/ 47 w 96"/>
                  <a:gd name="T7" fmla="*/ 83 h 105"/>
                  <a:gd name="T8" fmla="*/ 65 w 96"/>
                  <a:gd name="T9" fmla="*/ 83 h 105"/>
                  <a:gd name="T10" fmla="*/ 95 w 96"/>
                  <a:gd name="T11" fmla="*/ 0 h 105"/>
                </a:gdLst>
                <a:ahLst/>
                <a:cxnLst>
                  <a:cxn ang="0">
                    <a:pos x="T0" y="T1"/>
                  </a:cxn>
                  <a:cxn ang="0">
                    <a:pos x="T2" y="T3"/>
                  </a:cxn>
                  <a:cxn ang="0">
                    <a:pos x="T4" y="T5"/>
                  </a:cxn>
                  <a:cxn ang="0">
                    <a:pos x="T6" y="T7"/>
                  </a:cxn>
                  <a:cxn ang="0">
                    <a:pos x="T8" y="T9"/>
                  </a:cxn>
                  <a:cxn ang="0">
                    <a:pos x="T10" y="T11"/>
                  </a:cxn>
                </a:cxnLst>
                <a:rect l="0" t="0" r="r" b="b"/>
                <a:pathLst>
                  <a:path w="96" h="105">
                    <a:moveTo>
                      <a:pt x="95" y="0"/>
                    </a:moveTo>
                    <a:lnTo>
                      <a:pt x="79" y="0"/>
                    </a:lnTo>
                    <a:lnTo>
                      <a:pt x="55" y="64"/>
                    </a:lnTo>
                    <a:lnTo>
                      <a:pt x="47" y="83"/>
                    </a:lnTo>
                    <a:lnTo>
                      <a:pt x="65" y="83"/>
                    </a:lnTo>
                    <a:lnTo>
                      <a:pt x="95"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sp>
          <p:nvSpPr>
            <p:cNvPr id="137" name="Freeform 136"/>
            <p:cNvSpPr>
              <a:spLocks/>
            </p:cNvSpPr>
            <p:nvPr/>
          </p:nvSpPr>
          <p:spPr bwMode="auto">
            <a:xfrm>
              <a:off x="303" y="123"/>
              <a:ext cx="48" cy="36"/>
            </a:xfrm>
            <a:custGeom>
              <a:avLst/>
              <a:gdLst>
                <a:gd name="T0" fmla="*/ 28 w 48"/>
                <a:gd name="T1" fmla="*/ 0 h 36"/>
                <a:gd name="T2" fmla="*/ 19 w 48"/>
                <a:gd name="T3" fmla="*/ 16 h 36"/>
                <a:gd name="T4" fmla="*/ 0 w 48"/>
                <a:gd name="T5" fmla="*/ 21 h 36"/>
                <a:gd name="T6" fmla="*/ 0 w 48"/>
                <a:gd name="T7" fmla="*/ 36 h 36"/>
                <a:gd name="T8" fmla="*/ 31 w 48"/>
                <a:gd name="T9" fmla="*/ 28 h 36"/>
                <a:gd name="T10" fmla="*/ 48 w 48"/>
                <a:gd name="T11" fmla="*/ 2 h 36"/>
                <a:gd name="T12" fmla="*/ 28 w 48"/>
                <a:gd name="T13" fmla="*/ 0 h 36"/>
              </a:gdLst>
              <a:ahLst/>
              <a:cxnLst>
                <a:cxn ang="0">
                  <a:pos x="T0" y="T1"/>
                </a:cxn>
                <a:cxn ang="0">
                  <a:pos x="T2" y="T3"/>
                </a:cxn>
                <a:cxn ang="0">
                  <a:pos x="T4" y="T5"/>
                </a:cxn>
                <a:cxn ang="0">
                  <a:pos x="T6" y="T7"/>
                </a:cxn>
                <a:cxn ang="0">
                  <a:pos x="T8" y="T9"/>
                </a:cxn>
                <a:cxn ang="0">
                  <a:pos x="T10" y="T11"/>
                </a:cxn>
                <a:cxn ang="0">
                  <a:pos x="T12" y="T13"/>
                </a:cxn>
              </a:cxnLst>
              <a:rect l="0" t="0" r="r" b="b"/>
              <a:pathLst>
                <a:path w="48" h="36">
                  <a:moveTo>
                    <a:pt x="28" y="0"/>
                  </a:moveTo>
                  <a:lnTo>
                    <a:pt x="19" y="16"/>
                  </a:lnTo>
                  <a:lnTo>
                    <a:pt x="0" y="21"/>
                  </a:lnTo>
                  <a:lnTo>
                    <a:pt x="0" y="36"/>
                  </a:lnTo>
                  <a:lnTo>
                    <a:pt x="31" y="28"/>
                  </a:lnTo>
                  <a:lnTo>
                    <a:pt x="48" y="2"/>
                  </a:lnTo>
                  <a:lnTo>
                    <a:pt x="28"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38" name="Freeform 137"/>
            <p:cNvSpPr>
              <a:spLocks/>
            </p:cNvSpPr>
            <p:nvPr/>
          </p:nvSpPr>
          <p:spPr bwMode="auto">
            <a:xfrm>
              <a:off x="303" y="49"/>
              <a:ext cx="48" cy="62"/>
            </a:xfrm>
            <a:custGeom>
              <a:avLst/>
              <a:gdLst>
                <a:gd name="T0" fmla="*/ 0 w 48"/>
                <a:gd name="T1" fmla="*/ 0 h 62"/>
                <a:gd name="T2" fmla="*/ 0 w 48"/>
                <a:gd name="T3" fmla="*/ 14 h 62"/>
                <a:gd name="T4" fmla="*/ 24 w 48"/>
                <a:gd name="T5" fmla="*/ 26 h 62"/>
                <a:gd name="T6" fmla="*/ 31 w 48"/>
                <a:gd name="T7" fmla="*/ 45 h 62"/>
                <a:gd name="T8" fmla="*/ 0 w 48"/>
                <a:gd name="T9" fmla="*/ 45 h 62"/>
                <a:gd name="T10" fmla="*/ 0 w 48"/>
                <a:gd name="T11" fmla="*/ 62 h 62"/>
                <a:gd name="T12" fmla="*/ 48 w 48"/>
                <a:gd name="T13" fmla="*/ 62 h 62"/>
                <a:gd name="T14" fmla="*/ 48 w 48"/>
                <a:gd name="T15" fmla="*/ 55 h 62"/>
                <a:gd name="T16" fmla="*/ 45 w 48"/>
                <a:gd name="T17" fmla="*/ 31 h 62"/>
                <a:gd name="T18" fmla="*/ 36 w 48"/>
                <a:gd name="T19" fmla="*/ 14 h 62"/>
                <a:gd name="T20" fmla="*/ 21 w 48"/>
                <a:gd name="T21" fmla="*/ 4 h 62"/>
                <a:gd name="T22" fmla="*/ 0 w 48"/>
                <a:gd name="T23" fmla="*/ 0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8" h="62">
                  <a:moveTo>
                    <a:pt x="0" y="0"/>
                  </a:moveTo>
                  <a:lnTo>
                    <a:pt x="0" y="14"/>
                  </a:lnTo>
                  <a:lnTo>
                    <a:pt x="24" y="26"/>
                  </a:lnTo>
                  <a:lnTo>
                    <a:pt x="31" y="45"/>
                  </a:lnTo>
                  <a:lnTo>
                    <a:pt x="0" y="45"/>
                  </a:lnTo>
                  <a:lnTo>
                    <a:pt x="0" y="62"/>
                  </a:lnTo>
                  <a:lnTo>
                    <a:pt x="48" y="62"/>
                  </a:lnTo>
                  <a:lnTo>
                    <a:pt x="48" y="55"/>
                  </a:lnTo>
                  <a:lnTo>
                    <a:pt x="45" y="31"/>
                  </a:lnTo>
                  <a:lnTo>
                    <a:pt x="36" y="14"/>
                  </a:lnTo>
                  <a:lnTo>
                    <a:pt x="21" y="4"/>
                  </a:lnTo>
                  <a:lnTo>
                    <a:pt x="0"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39" name="Freeform 138"/>
            <p:cNvSpPr>
              <a:spLocks/>
            </p:cNvSpPr>
            <p:nvPr/>
          </p:nvSpPr>
          <p:spPr bwMode="auto">
            <a:xfrm>
              <a:off x="252" y="49"/>
              <a:ext cx="51" cy="110"/>
            </a:xfrm>
            <a:custGeom>
              <a:avLst/>
              <a:gdLst>
                <a:gd name="T0" fmla="*/ 50 w 51"/>
                <a:gd name="T1" fmla="*/ 0 h 110"/>
                <a:gd name="T2" fmla="*/ 31 w 51"/>
                <a:gd name="T3" fmla="*/ 4 h 110"/>
                <a:gd name="T4" fmla="*/ 14 w 51"/>
                <a:gd name="T5" fmla="*/ 14 h 110"/>
                <a:gd name="T6" fmla="*/ 4 w 51"/>
                <a:gd name="T7" fmla="*/ 33 h 110"/>
                <a:gd name="T8" fmla="*/ 0 w 51"/>
                <a:gd name="T9" fmla="*/ 57 h 110"/>
                <a:gd name="T10" fmla="*/ 4 w 51"/>
                <a:gd name="T11" fmla="*/ 79 h 110"/>
                <a:gd name="T12" fmla="*/ 14 w 51"/>
                <a:gd name="T13" fmla="*/ 96 h 110"/>
                <a:gd name="T14" fmla="*/ 31 w 51"/>
                <a:gd name="T15" fmla="*/ 107 h 110"/>
                <a:gd name="T16" fmla="*/ 50 w 51"/>
                <a:gd name="T17" fmla="*/ 110 h 110"/>
                <a:gd name="T18" fmla="*/ 50 w 51"/>
                <a:gd name="T19" fmla="*/ 96 h 110"/>
                <a:gd name="T20" fmla="*/ 28 w 51"/>
                <a:gd name="T21" fmla="*/ 86 h 110"/>
                <a:gd name="T22" fmla="*/ 21 w 51"/>
                <a:gd name="T23" fmla="*/ 62 h 110"/>
                <a:gd name="T24" fmla="*/ 50 w 51"/>
                <a:gd name="T25" fmla="*/ 62 h 110"/>
                <a:gd name="T26" fmla="*/ 50 w 51"/>
                <a:gd name="T27" fmla="*/ 45 h 110"/>
                <a:gd name="T28" fmla="*/ 21 w 51"/>
                <a:gd name="T29" fmla="*/ 45 h 110"/>
                <a:gd name="T30" fmla="*/ 31 w 51"/>
                <a:gd name="T31" fmla="*/ 21 h 110"/>
                <a:gd name="T32" fmla="*/ 50 w 51"/>
                <a:gd name="T33" fmla="*/ 14 h 110"/>
                <a:gd name="T34" fmla="*/ 50 w 51"/>
                <a:gd name="T35" fmla="*/ 0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1" h="110">
                  <a:moveTo>
                    <a:pt x="50" y="0"/>
                  </a:moveTo>
                  <a:lnTo>
                    <a:pt x="31" y="4"/>
                  </a:lnTo>
                  <a:lnTo>
                    <a:pt x="14" y="14"/>
                  </a:lnTo>
                  <a:lnTo>
                    <a:pt x="4" y="33"/>
                  </a:lnTo>
                  <a:lnTo>
                    <a:pt x="0" y="57"/>
                  </a:lnTo>
                  <a:lnTo>
                    <a:pt x="4" y="79"/>
                  </a:lnTo>
                  <a:lnTo>
                    <a:pt x="14" y="96"/>
                  </a:lnTo>
                  <a:lnTo>
                    <a:pt x="31" y="107"/>
                  </a:lnTo>
                  <a:lnTo>
                    <a:pt x="50" y="110"/>
                  </a:lnTo>
                  <a:lnTo>
                    <a:pt x="50" y="96"/>
                  </a:lnTo>
                  <a:lnTo>
                    <a:pt x="28" y="86"/>
                  </a:lnTo>
                  <a:lnTo>
                    <a:pt x="21" y="62"/>
                  </a:lnTo>
                  <a:lnTo>
                    <a:pt x="50" y="62"/>
                  </a:lnTo>
                  <a:lnTo>
                    <a:pt x="50" y="45"/>
                  </a:lnTo>
                  <a:lnTo>
                    <a:pt x="21" y="45"/>
                  </a:lnTo>
                  <a:lnTo>
                    <a:pt x="31" y="21"/>
                  </a:lnTo>
                  <a:lnTo>
                    <a:pt x="50" y="14"/>
                  </a:lnTo>
                  <a:lnTo>
                    <a:pt x="50"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40" name="Freeform 139"/>
            <p:cNvSpPr>
              <a:spLocks/>
            </p:cNvSpPr>
            <p:nvPr/>
          </p:nvSpPr>
          <p:spPr bwMode="auto">
            <a:xfrm>
              <a:off x="382" y="10"/>
              <a:ext cx="20" cy="146"/>
            </a:xfrm>
            <a:custGeom>
              <a:avLst/>
              <a:gdLst>
                <a:gd name="T0" fmla="*/ 0 w 20"/>
                <a:gd name="T1" fmla="*/ 0 h 146"/>
                <a:gd name="T2" fmla="*/ 0 w 20"/>
                <a:gd name="T3" fmla="*/ 146 h 146"/>
              </a:gdLst>
              <a:ahLst/>
              <a:cxnLst>
                <a:cxn ang="0">
                  <a:pos x="T0" y="T1"/>
                </a:cxn>
                <a:cxn ang="0">
                  <a:pos x="T2" y="T3"/>
                </a:cxn>
              </a:cxnLst>
              <a:rect l="0" t="0" r="r" b="b"/>
              <a:pathLst>
                <a:path w="20" h="146">
                  <a:moveTo>
                    <a:pt x="0" y="0"/>
                  </a:moveTo>
                  <a:lnTo>
                    <a:pt x="0" y="146"/>
                  </a:lnTo>
                </a:path>
              </a:pathLst>
            </a:custGeom>
            <a:noFill/>
            <a:ln w="13462">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AU"/>
            </a:p>
          </p:txBody>
        </p:sp>
        <p:sp>
          <p:nvSpPr>
            <p:cNvPr id="141" name="Freeform 140"/>
            <p:cNvSpPr>
              <a:spLocks/>
            </p:cNvSpPr>
            <p:nvPr/>
          </p:nvSpPr>
          <p:spPr bwMode="auto">
            <a:xfrm>
              <a:off x="427" y="10"/>
              <a:ext cx="20" cy="146"/>
            </a:xfrm>
            <a:custGeom>
              <a:avLst/>
              <a:gdLst>
                <a:gd name="T0" fmla="*/ 0 w 20"/>
                <a:gd name="T1" fmla="*/ 0 h 146"/>
                <a:gd name="T2" fmla="*/ 0 w 20"/>
                <a:gd name="T3" fmla="*/ 146 h 146"/>
              </a:gdLst>
              <a:ahLst/>
              <a:cxnLst>
                <a:cxn ang="0">
                  <a:pos x="T0" y="T1"/>
                </a:cxn>
                <a:cxn ang="0">
                  <a:pos x="T2" y="T3"/>
                </a:cxn>
              </a:cxnLst>
              <a:rect l="0" t="0" r="r" b="b"/>
              <a:pathLst>
                <a:path w="20" h="146">
                  <a:moveTo>
                    <a:pt x="0" y="0"/>
                  </a:moveTo>
                  <a:lnTo>
                    <a:pt x="0" y="146"/>
                  </a:lnTo>
                </a:path>
              </a:pathLst>
            </a:custGeom>
            <a:noFill/>
            <a:ln w="11937">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AU"/>
            </a:p>
          </p:txBody>
        </p:sp>
        <p:sp>
          <p:nvSpPr>
            <p:cNvPr id="142" name="Freeform 141"/>
            <p:cNvSpPr>
              <a:spLocks/>
            </p:cNvSpPr>
            <p:nvPr/>
          </p:nvSpPr>
          <p:spPr bwMode="auto">
            <a:xfrm>
              <a:off x="507" y="123"/>
              <a:ext cx="46" cy="36"/>
            </a:xfrm>
            <a:custGeom>
              <a:avLst/>
              <a:gdLst>
                <a:gd name="T0" fmla="*/ 28 w 46"/>
                <a:gd name="T1" fmla="*/ 0 h 36"/>
                <a:gd name="T2" fmla="*/ 16 w 46"/>
                <a:gd name="T3" fmla="*/ 16 h 36"/>
                <a:gd name="T4" fmla="*/ 0 w 46"/>
                <a:gd name="T5" fmla="*/ 21 h 36"/>
                <a:gd name="T6" fmla="*/ 0 w 46"/>
                <a:gd name="T7" fmla="*/ 36 h 36"/>
                <a:gd name="T8" fmla="*/ 31 w 46"/>
                <a:gd name="T9" fmla="*/ 28 h 36"/>
                <a:gd name="T10" fmla="*/ 45 w 46"/>
                <a:gd name="T11" fmla="*/ 2 h 36"/>
                <a:gd name="T12" fmla="*/ 28 w 46"/>
                <a:gd name="T13" fmla="*/ 0 h 36"/>
              </a:gdLst>
              <a:ahLst/>
              <a:cxnLst>
                <a:cxn ang="0">
                  <a:pos x="T0" y="T1"/>
                </a:cxn>
                <a:cxn ang="0">
                  <a:pos x="T2" y="T3"/>
                </a:cxn>
                <a:cxn ang="0">
                  <a:pos x="T4" y="T5"/>
                </a:cxn>
                <a:cxn ang="0">
                  <a:pos x="T6" y="T7"/>
                </a:cxn>
                <a:cxn ang="0">
                  <a:pos x="T8" y="T9"/>
                </a:cxn>
                <a:cxn ang="0">
                  <a:pos x="T10" y="T11"/>
                </a:cxn>
                <a:cxn ang="0">
                  <a:pos x="T12" y="T13"/>
                </a:cxn>
              </a:cxnLst>
              <a:rect l="0" t="0" r="r" b="b"/>
              <a:pathLst>
                <a:path w="46" h="36">
                  <a:moveTo>
                    <a:pt x="28" y="0"/>
                  </a:moveTo>
                  <a:lnTo>
                    <a:pt x="16" y="16"/>
                  </a:lnTo>
                  <a:lnTo>
                    <a:pt x="0" y="21"/>
                  </a:lnTo>
                  <a:lnTo>
                    <a:pt x="0" y="36"/>
                  </a:lnTo>
                  <a:lnTo>
                    <a:pt x="31" y="28"/>
                  </a:lnTo>
                  <a:lnTo>
                    <a:pt x="45" y="2"/>
                  </a:lnTo>
                  <a:lnTo>
                    <a:pt x="28"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43" name="Freeform 142"/>
            <p:cNvSpPr>
              <a:spLocks/>
            </p:cNvSpPr>
            <p:nvPr/>
          </p:nvSpPr>
          <p:spPr bwMode="auto">
            <a:xfrm>
              <a:off x="507" y="49"/>
              <a:ext cx="46" cy="62"/>
            </a:xfrm>
            <a:custGeom>
              <a:avLst/>
              <a:gdLst>
                <a:gd name="T0" fmla="*/ 0 w 46"/>
                <a:gd name="T1" fmla="*/ 0 h 62"/>
                <a:gd name="T2" fmla="*/ 0 w 46"/>
                <a:gd name="T3" fmla="*/ 14 h 62"/>
                <a:gd name="T4" fmla="*/ 21 w 46"/>
                <a:gd name="T5" fmla="*/ 26 h 62"/>
                <a:gd name="T6" fmla="*/ 28 w 46"/>
                <a:gd name="T7" fmla="*/ 45 h 62"/>
                <a:gd name="T8" fmla="*/ 0 w 46"/>
                <a:gd name="T9" fmla="*/ 45 h 62"/>
                <a:gd name="T10" fmla="*/ 0 w 46"/>
                <a:gd name="T11" fmla="*/ 62 h 62"/>
                <a:gd name="T12" fmla="*/ 45 w 46"/>
                <a:gd name="T13" fmla="*/ 62 h 62"/>
                <a:gd name="T14" fmla="*/ 45 w 46"/>
                <a:gd name="T15" fmla="*/ 55 h 62"/>
                <a:gd name="T16" fmla="*/ 43 w 46"/>
                <a:gd name="T17" fmla="*/ 31 h 62"/>
                <a:gd name="T18" fmla="*/ 36 w 46"/>
                <a:gd name="T19" fmla="*/ 14 h 62"/>
                <a:gd name="T20" fmla="*/ 19 w 46"/>
                <a:gd name="T21" fmla="*/ 4 h 62"/>
                <a:gd name="T22" fmla="*/ 0 w 46"/>
                <a:gd name="T23" fmla="*/ 0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6" h="62">
                  <a:moveTo>
                    <a:pt x="0" y="0"/>
                  </a:moveTo>
                  <a:lnTo>
                    <a:pt x="0" y="14"/>
                  </a:lnTo>
                  <a:lnTo>
                    <a:pt x="21" y="26"/>
                  </a:lnTo>
                  <a:lnTo>
                    <a:pt x="28" y="45"/>
                  </a:lnTo>
                  <a:lnTo>
                    <a:pt x="0" y="45"/>
                  </a:lnTo>
                  <a:lnTo>
                    <a:pt x="0" y="62"/>
                  </a:lnTo>
                  <a:lnTo>
                    <a:pt x="45" y="62"/>
                  </a:lnTo>
                  <a:lnTo>
                    <a:pt x="45" y="55"/>
                  </a:lnTo>
                  <a:lnTo>
                    <a:pt x="43" y="31"/>
                  </a:lnTo>
                  <a:lnTo>
                    <a:pt x="36" y="14"/>
                  </a:lnTo>
                  <a:lnTo>
                    <a:pt x="19" y="4"/>
                  </a:lnTo>
                  <a:lnTo>
                    <a:pt x="0"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44" name="Freeform 143"/>
            <p:cNvSpPr>
              <a:spLocks/>
            </p:cNvSpPr>
            <p:nvPr/>
          </p:nvSpPr>
          <p:spPr bwMode="auto">
            <a:xfrm>
              <a:off x="457" y="49"/>
              <a:ext cx="50" cy="110"/>
            </a:xfrm>
            <a:custGeom>
              <a:avLst/>
              <a:gdLst>
                <a:gd name="T0" fmla="*/ 50 w 50"/>
                <a:gd name="T1" fmla="*/ 0 h 110"/>
                <a:gd name="T2" fmla="*/ 31 w 50"/>
                <a:gd name="T3" fmla="*/ 4 h 110"/>
                <a:gd name="T4" fmla="*/ 14 w 50"/>
                <a:gd name="T5" fmla="*/ 14 h 110"/>
                <a:gd name="T6" fmla="*/ 4 w 50"/>
                <a:gd name="T7" fmla="*/ 33 h 110"/>
                <a:gd name="T8" fmla="*/ 0 w 50"/>
                <a:gd name="T9" fmla="*/ 57 h 110"/>
                <a:gd name="T10" fmla="*/ 4 w 50"/>
                <a:gd name="T11" fmla="*/ 79 h 110"/>
                <a:gd name="T12" fmla="*/ 14 w 50"/>
                <a:gd name="T13" fmla="*/ 96 h 110"/>
                <a:gd name="T14" fmla="*/ 31 w 50"/>
                <a:gd name="T15" fmla="*/ 107 h 110"/>
                <a:gd name="T16" fmla="*/ 50 w 50"/>
                <a:gd name="T17" fmla="*/ 110 h 110"/>
                <a:gd name="T18" fmla="*/ 50 w 50"/>
                <a:gd name="T19" fmla="*/ 96 h 110"/>
                <a:gd name="T20" fmla="*/ 28 w 50"/>
                <a:gd name="T21" fmla="*/ 86 h 110"/>
                <a:gd name="T22" fmla="*/ 21 w 50"/>
                <a:gd name="T23" fmla="*/ 62 h 110"/>
                <a:gd name="T24" fmla="*/ 50 w 50"/>
                <a:gd name="T25" fmla="*/ 62 h 110"/>
                <a:gd name="T26" fmla="*/ 50 w 50"/>
                <a:gd name="T27" fmla="*/ 45 h 110"/>
                <a:gd name="T28" fmla="*/ 21 w 50"/>
                <a:gd name="T29" fmla="*/ 45 h 110"/>
                <a:gd name="T30" fmla="*/ 31 w 50"/>
                <a:gd name="T31" fmla="*/ 21 h 110"/>
                <a:gd name="T32" fmla="*/ 50 w 50"/>
                <a:gd name="T33" fmla="*/ 14 h 110"/>
                <a:gd name="T34" fmla="*/ 50 w 50"/>
                <a:gd name="T35" fmla="*/ 0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0" h="110">
                  <a:moveTo>
                    <a:pt x="50" y="0"/>
                  </a:moveTo>
                  <a:lnTo>
                    <a:pt x="31" y="4"/>
                  </a:lnTo>
                  <a:lnTo>
                    <a:pt x="14" y="14"/>
                  </a:lnTo>
                  <a:lnTo>
                    <a:pt x="4" y="33"/>
                  </a:lnTo>
                  <a:lnTo>
                    <a:pt x="0" y="57"/>
                  </a:lnTo>
                  <a:lnTo>
                    <a:pt x="4" y="79"/>
                  </a:lnTo>
                  <a:lnTo>
                    <a:pt x="14" y="96"/>
                  </a:lnTo>
                  <a:lnTo>
                    <a:pt x="31" y="107"/>
                  </a:lnTo>
                  <a:lnTo>
                    <a:pt x="50" y="110"/>
                  </a:lnTo>
                  <a:lnTo>
                    <a:pt x="50" y="96"/>
                  </a:lnTo>
                  <a:lnTo>
                    <a:pt x="28" y="86"/>
                  </a:lnTo>
                  <a:lnTo>
                    <a:pt x="21" y="62"/>
                  </a:lnTo>
                  <a:lnTo>
                    <a:pt x="50" y="62"/>
                  </a:lnTo>
                  <a:lnTo>
                    <a:pt x="50" y="45"/>
                  </a:lnTo>
                  <a:lnTo>
                    <a:pt x="21" y="45"/>
                  </a:lnTo>
                  <a:lnTo>
                    <a:pt x="31" y="21"/>
                  </a:lnTo>
                  <a:lnTo>
                    <a:pt x="50" y="14"/>
                  </a:lnTo>
                  <a:lnTo>
                    <a:pt x="50"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nvGrpSpPr>
            <p:cNvPr id="145" name="Group 144"/>
            <p:cNvGrpSpPr>
              <a:grpSpLocks/>
            </p:cNvGrpSpPr>
            <p:nvPr/>
          </p:nvGrpSpPr>
          <p:grpSpPr bwMode="auto">
            <a:xfrm>
              <a:off x="617" y="10"/>
              <a:ext cx="56" cy="212"/>
              <a:chOff x="617" y="10"/>
              <a:chExt cx="56" cy="212"/>
            </a:xfrm>
          </p:grpSpPr>
          <p:sp>
            <p:nvSpPr>
              <p:cNvPr id="147" name="Freeform 146"/>
              <p:cNvSpPr>
                <a:spLocks/>
              </p:cNvSpPr>
              <p:nvPr/>
            </p:nvSpPr>
            <p:spPr bwMode="auto">
              <a:xfrm>
                <a:off x="617" y="10"/>
                <a:ext cx="43" cy="149"/>
              </a:xfrm>
              <a:custGeom>
                <a:avLst/>
                <a:gdLst>
                  <a:gd name="T0" fmla="*/ 0 w 43"/>
                  <a:gd name="T1" fmla="*/ 38 h 149"/>
                  <a:gd name="T2" fmla="*/ 0 w 43"/>
                  <a:gd name="T3" fmla="*/ 52 h 149"/>
                  <a:gd name="T4" fmla="*/ 19 w 43"/>
                  <a:gd name="T5" fmla="*/ 64 h 149"/>
                  <a:gd name="T6" fmla="*/ 28 w 43"/>
                  <a:gd name="T7" fmla="*/ 96 h 149"/>
                  <a:gd name="T8" fmla="*/ 21 w 43"/>
                  <a:gd name="T9" fmla="*/ 124 h 149"/>
                  <a:gd name="T10" fmla="*/ 0 w 43"/>
                  <a:gd name="T11" fmla="*/ 134 h 149"/>
                  <a:gd name="T12" fmla="*/ 0 w 43"/>
                  <a:gd name="T13" fmla="*/ 148 h 149"/>
                  <a:gd name="T14" fmla="*/ 16 w 43"/>
                  <a:gd name="T15" fmla="*/ 143 h 149"/>
                  <a:gd name="T16" fmla="*/ 28 w 43"/>
                  <a:gd name="T17" fmla="*/ 134 h 149"/>
                  <a:gd name="T18" fmla="*/ 43 w 43"/>
                  <a:gd name="T19" fmla="*/ 134 h 149"/>
                  <a:gd name="T20" fmla="*/ 43 w 43"/>
                  <a:gd name="T21" fmla="*/ 52 h 149"/>
                  <a:gd name="T22" fmla="*/ 26 w 43"/>
                  <a:gd name="T23" fmla="*/ 52 h 149"/>
                  <a:gd name="T24" fmla="*/ 14 w 43"/>
                  <a:gd name="T25" fmla="*/ 43 h 149"/>
                  <a:gd name="T26" fmla="*/ 0 w 43"/>
                  <a:gd name="T27" fmla="*/ 38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3" h="149">
                    <a:moveTo>
                      <a:pt x="0" y="38"/>
                    </a:moveTo>
                    <a:lnTo>
                      <a:pt x="0" y="52"/>
                    </a:lnTo>
                    <a:lnTo>
                      <a:pt x="19" y="64"/>
                    </a:lnTo>
                    <a:lnTo>
                      <a:pt x="28" y="96"/>
                    </a:lnTo>
                    <a:lnTo>
                      <a:pt x="21" y="124"/>
                    </a:lnTo>
                    <a:lnTo>
                      <a:pt x="0" y="134"/>
                    </a:lnTo>
                    <a:lnTo>
                      <a:pt x="0" y="148"/>
                    </a:lnTo>
                    <a:lnTo>
                      <a:pt x="16" y="143"/>
                    </a:lnTo>
                    <a:lnTo>
                      <a:pt x="28" y="134"/>
                    </a:lnTo>
                    <a:lnTo>
                      <a:pt x="43" y="134"/>
                    </a:lnTo>
                    <a:lnTo>
                      <a:pt x="43" y="52"/>
                    </a:lnTo>
                    <a:lnTo>
                      <a:pt x="26" y="52"/>
                    </a:lnTo>
                    <a:lnTo>
                      <a:pt x="14" y="43"/>
                    </a:lnTo>
                    <a:lnTo>
                      <a:pt x="0" y="38"/>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48" name="Rectangle 147"/>
              <p:cNvSpPr>
                <a:spLocks/>
              </p:cNvSpPr>
              <p:nvPr/>
            </p:nvSpPr>
            <p:spPr bwMode="auto">
              <a:xfrm>
                <a:off x="659" y="211"/>
                <a:ext cx="14" cy="11"/>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rot="0" vert="horz" wrap="square" lIns="91440" tIns="45720" rIns="91440" bIns="45720" anchor="t" anchorCtr="0" upright="1">
                <a:noAutofit/>
              </a:bodyPr>
              <a:lstStyle/>
              <a:p>
                <a:endParaRPr lang="en-AU"/>
              </a:p>
            </p:txBody>
          </p:sp>
          <p:sp>
            <p:nvSpPr>
              <p:cNvPr id="149" name="Rectangle 148"/>
              <p:cNvSpPr>
                <a:spLocks/>
              </p:cNvSpPr>
              <p:nvPr/>
            </p:nvSpPr>
            <p:spPr bwMode="auto">
              <a:xfrm>
                <a:off x="643" y="10"/>
                <a:ext cx="16" cy="52"/>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rot="0" vert="horz" wrap="square" lIns="91440" tIns="45720" rIns="91440" bIns="45720" anchor="t" anchorCtr="0" upright="1">
                <a:noAutofit/>
              </a:bodyPr>
              <a:lstStyle/>
              <a:p>
                <a:endParaRPr lang="en-AU"/>
              </a:p>
            </p:txBody>
          </p:sp>
        </p:grpSp>
        <p:sp>
          <p:nvSpPr>
            <p:cNvPr id="146" name="Freeform 145"/>
            <p:cNvSpPr>
              <a:spLocks/>
            </p:cNvSpPr>
            <p:nvPr/>
          </p:nvSpPr>
          <p:spPr bwMode="auto">
            <a:xfrm>
              <a:off x="572" y="49"/>
              <a:ext cx="45" cy="110"/>
            </a:xfrm>
            <a:custGeom>
              <a:avLst/>
              <a:gdLst>
                <a:gd name="T0" fmla="*/ 45 w 45"/>
                <a:gd name="T1" fmla="*/ 0 h 110"/>
                <a:gd name="T2" fmla="*/ 43 w 45"/>
                <a:gd name="T3" fmla="*/ 0 h 110"/>
                <a:gd name="T4" fmla="*/ 19 w 45"/>
                <a:gd name="T5" fmla="*/ 7 h 110"/>
                <a:gd name="T6" fmla="*/ 2 w 45"/>
                <a:gd name="T7" fmla="*/ 26 h 110"/>
                <a:gd name="T8" fmla="*/ 0 w 45"/>
                <a:gd name="T9" fmla="*/ 55 h 110"/>
                <a:gd name="T10" fmla="*/ 4 w 45"/>
                <a:gd name="T11" fmla="*/ 83 h 110"/>
                <a:gd name="T12" fmla="*/ 21 w 45"/>
                <a:gd name="T13" fmla="*/ 103 h 110"/>
                <a:gd name="T14" fmla="*/ 43 w 45"/>
                <a:gd name="T15" fmla="*/ 110 h 110"/>
                <a:gd name="T16" fmla="*/ 45 w 45"/>
                <a:gd name="T17" fmla="*/ 110 h 110"/>
                <a:gd name="T18" fmla="*/ 45 w 45"/>
                <a:gd name="T19" fmla="*/ 96 h 110"/>
                <a:gd name="T20" fmla="*/ 23 w 45"/>
                <a:gd name="T21" fmla="*/ 86 h 110"/>
                <a:gd name="T22" fmla="*/ 16 w 45"/>
                <a:gd name="T23" fmla="*/ 55 h 110"/>
                <a:gd name="T24" fmla="*/ 23 w 45"/>
                <a:gd name="T25" fmla="*/ 26 h 110"/>
                <a:gd name="T26" fmla="*/ 43 w 45"/>
                <a:gd name="T27" fmla="*/ 14 h 110"/>
                <a:gd name="T28" fmla="*/ 45 w 45"/>
                <a:gd name="T29" fmla="*/ 14 h 110"/>
                <a:gd name="T30" fmla="*/ 45 w 45"/>
                <a:gd name="T31" fmla="*/ 0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5" h="110">
                  <a:moveTo>
                    <a:pt x="45" y="0"/>
                  </a:moveTo>
                  <a:lnTo>
                    <a:pt x="43" y="0"/>
                  </a:lnTo>
                  <a:lnTo>
                    <a:pt x="19" y="7"/>
                  </a:lnTo>
                  <a:lnTo>
                    <a:pt x="2" y="26"/>
                  </a:lnTo>
                  <a:lnTo>
                    <a:pt x="0" y="55"/>
                  </a:lnTo>
                  <a:lnTo>
                    <a:pt x="4" y="83"/>
                  </a:lnTo>
                  <a:lnTo>
                    <a:pt x="21" y="103"/>
                  </a:lnTo>
                  <a:lnTo>
                    <a:pt x="43" y="110"/>
                  </a:lnTo>
                  <a:lnTo>
                    <a:pt x="45" y="110"/>
                  </a:lnTo>
                  <a:lnTo>
                    <a:pt x="45" y="96"/>
                  </a:lnTo>
                  <a:lnTo>
                    <a:pt x="23" y="86"/>
                  </a:lnTo>
                  <a:lnTo>
                    <a:pt x="16" y="55"/>
                  </a:lnTo>
                  <a:lnTo>
                    <a:pt x="23" y="26"/>
                  </a:lnTo>
                  <a:lnTo>
                    <a:pt x="43" y="14"/>
                  </a:lnTo>
                  <a:lnTo>
                    <a:pt x="45" y="14"/>
                  </a:lnTo>
                  <a:lnTo>
                    <a:pt x="45"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grpSp>
        <p:nvGrpSpPr>
          <p:cNvPr id="152" name="Group 151"/>
          <p:cNvGrpSpPr>
            <a:grpSpLocks/>
          </p:cNvGrpSpPr>
          <p:nvPr/>
        </p:nvGrpSpPr>
        <p:grpSpPr bwMode="auto">
          <a:xfrm>
            <a:off x="2411775" y="5550252"/>
            <a:ext cx="248285" cy="69850"/>
            <a:chOff x="10" y="10"/>
            <a:chExt cx="391" cy="110"/>
          </a:xfrm>
        </p:grpSpPr>
        <p:grpSp>
          <p:nvGrpSpPr>
            <p:cNvPr id="153" name="Group 152"/>
            <p:cNvGrpSpPr>
              <a:grpSpLocks/>
            </p:cNvGrpSpPr>
            <p:nvPr/>
          </p:nvGrpSpPr>
          <p:grpSpPr bwMode="auto">
            <a:xfrm>
              <a:off x="58" y="10"/>
              <a:ext cx="50" cy="110"/>
              <a:chOff x="58" y="10"/>
              <a:chExt cx="50" cy="110"/>
            </a:xfrm>
          </p:grpSpPr>
          <p:sp>
            <p:nvSpPr>
              <p:cNvPr id="168" name="Freeform 167"/>
              <p:cNvSpPr>
                <a:spLocks/>
              </p:cNvSpPr>
              <p:nvPr/>
            </p:nvSpPr>
            <p:spPr bwMode="auto">
              <a:xfrm>
                <a:off x="58" y="10"/>
                <a:ext cx="50" cy="110"/>
              </a:xfrm>
              <a:custGeom>
                <a:avLst/>
                <a:gdLst>
                  <a:gd name="T0" fmla="*/ 45 w 50"/>
                  <a:gd name="T1" fmla="*/ 55 h 110"/>
                  <a:gd name="T2" fmla="*/ 26 w 50"/>
                  <a:gd name="T3" fmla="*/ 55 h 110"/>
                  <a:gd name="T4" fmla="*/ 26 w 50"/>
                  <a:gd name="T5" fmla="*/ 62 h 110"/>
                  <a:gd name="T6" fmla="*/ 24 w 50"/>
                  <a:gd name="T7" fmla="*/ 79 h 110"/>
                  <a:gd name="T8" fmla="*/ 9 w 50"/>
                  <a:gd name="T9" fmla="*/ 93 h 110"/>
                  <a:gd name="T10" fmla="*/ 0 w 50"/>
                  <a:gd name="T11" fmla="*/ 96 h 110"/>
                  <a:gd name="T12" fmla="*/ 0 w 50"/>
                  <a:gd name="T13" fmla="*/ 110 h 110"/>
                  <a:gd name="T14" fmla="*/ 7 w 50"/>
                  <a:gd name="T15" fmla="*/ 107 h 110"/>
                  <a:gd name="T16" fmla="*/ 26 w 50"/>
                  <a:gd name="T17" fmla="*/ 96 h 110"/>
                  <a:gd name="T18" fmla="*/ 45 w 50"/>
                  <a:gd name="T19" fmla="*/ 96 h 110"/>
                  <a:gd name="T20" fmla="*/ 45 w 50"/>
                  <a:gd name="T21" fmla="*/ 55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0" h="110">
                    <a:moveTo>
                      <a:pt x="45" y="55"/>
                    </a:moveTo>
                    <a:lnTo>
                      <a:pt x="26" y="55"/>
                    </a:lnTo>
                    <a:lnTo>
                      <a:pt x="26" y="62"/>
                    </a:lnTo>
                    <a:lnTo>
                      <a:pt x="24" y="79"/>
                    </a:lnTo>
                    <a:lnTo>
                      <a:pt x="9" y="93"/>
                    </a:lnTo>
                    <a:lnTo>
                      <a:pt x="0" y="96"/>
                    </a:lnTo>
                    <a:lnTo>
                      <a:pt x="0" y="110"/>
                    </a:lnTo>
                    <a:lnTo>
                      <a:pt x="7" y="107"/>
                    </a:lnTo>
                    <a:lnTo>
                      <a:pt x="26" y="96"/>
                    </a:lnTo>
                    <a:lnTo>
                      <a:pt x="45" y="96"/>
                    </a:lnTo>
                    <a:lnTo>
                      <a:pt x="45" y="55"/>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69" name="Freeform 168"/>
              <p:cNvSpPr>
                <a:spLocks/>
              </p:cNvSpPr>
              <p:nvPr/>
            </p:nvSpPr>
            <p:spPr bwMode="auto">
              <a:xfrm>
                <a:off x="58" y="10"/>
                <a:ext cx="50" cy="110"/>
              </a:xfrm>
              <a:custGeom>
                <a:avLst/>
                <a:gdLst>
                  <a:gd name="T0" fmla="*/ 45 w 50"/>
                  <a:gd name="T1" fmla="*/ 96 h 110"/>
                  <a:gd name="T2" fmla="*/ 26 w 50"/>
                  <a:gd name="T3" fmla="*/ 96 h 110"/>
                  <a:gd name="T4" fmla="*/ 31 w 50"/>
                  <a:gd name="T5" fmla="*/ 107 h 110"/>
                  <a:gd name="T6" fmla="*/ 50 w 50"/>
                  <a:gd name="T7" fmla="*/ 107 h 110"/>
                  <a:gd name="T8" fmla="*/ 45 w 50"/>
                  <a:gd name="T9" fmla="*/ 96 h 110"/>
                </a:gdLst>
                <a:ahLst/>
                <a:cxnLst>
                  <a:cxn ang="0">
                    <a:pos x="T0" y="T1"/>
                  </a:cxn>
                  <a:cxn ang="0">
                    <a:pos x="T2" y="T3"/>
                  </a:cxn>
                  <a:cxn ang="0">
                    <a:pos x="T4" y="T5"/>
                  </a:cxn>
                  <a:cxn ang="0">
                    <a:pos x="T6" y="T7"/>
                  </a:cxn>
                  <a:cxn ang="0">
                    <a:pos x="T8" y="T9"/>
                  </a:cxn>
                </a:cxnLst>
                <a:rect l="0" t="0" r="r" b="b"/>
                <a:pathLst>
                  <a:path w="50" h="110">
                    <a:moveTo>
                      <a:pt x="45" y="96"/>
                    </a:moveTo>
                    <a:lnTo>
                      <a:pt x="26" y="96"/>
                    </a:lnTo>
                    <a:lnTo>
                      <a:pt x="31" y="107"/>
                    </a:lnTo>
                    <a:lnTo>
                      <a:pt x="50" y="107"/>
                    </a:lnTo>
                    <a:lnTo>
                      <a:pt x="45" y="96"/>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70" name="Freeform 169"/>
              <p:cNvSpPr>
                <a:spLocks/>
              </p:cNvSpPr>
              <p:nvPr/>
            </p:nvSpPr>
            <p:spPr bwMode="auto">
              <a:xfrm>
                <a:off x="58" y="10"/>
                <a:ext cx="50" cy="110"/>
              </a:xfrm>
              <a:custGeom>
                <a:avLst/>
                <a:gdLst>
                  <a:gd name="T0" fmla="*/ 4 w 50"/>
                  <a:gd name="T1" fmla="*/ 0 h 110"/>
                  <a:gd name="T2" fmla="*/ 0 w 50"/>
                  <a:gd name="T3" fmla="*/ 0 h 110"/>
                  <a:gd name="T4" fmla="*/ 0 w 50"/>
                  <a:gd name="T5" fmla="*/ 14 h 110"/>
                  <a:gd name="T6" fmla="*/ 2 w 50"/>
                  <a:gd name="T7" fmla="*/ 14 h 110"/>
                  <a:gd name="T8" fmla="*/ 21 w 50"/>
                  <a:gd name="T9" fmla="*/ 21 h 110"/>
                  <a:gd name="T10" fmla="*/ 26 w 50"/>
                  <a:gd name="T11" fmla="*/ 38 h 110"/>
                  <a:gd name="T12" fmla="*/ 26 w 50"/>
                  <a:gd name="T13" fmla="*/ 43 h 110"/>
                  <a:gd name="T14" fmla="*/ 0 w 50"/>
                  <a:gd name="T15" fmla="*/ 47 h 110"/>
                  <a:gd name="T16" fmla="*/ 0 w 50"/>
                  <a:gd name="T17" fmla="*/ 62 h 110"/>
                  <a:gd name="T18" fmla="*/ 26 w 50"/>
                  <a:gd name="T19" fmla="*/ 55 h 110"/>
                  <a:gd name="T20" fmla="*/ 45 w 50"/>
                  <a:gd name="T21" fmla="*/ 55 h 110"/>
                  <a:gd name="T22" fmla="*/ 45 w 50"/>
                  <a:gd name="T23" fmla="*/ 40 h 110"/>
                  <a:gd name="T24" fmla="*/ 43 w 50"/>
                  <a:gd name="T25" fmla="*/ 23 h 110"/>
                  <a:gd name="T26" fmla="*/ 38 w 50"/>
                  <a:gd name="T27" fmla="*/ 11 h 110"/>
                  <a:gd name="T28" fmla="*/ 26 w 50"/>
                  <a:gd name="T29" fmla="*/ 4 h 110"/>
                  <a:gd name="T30" fmla="*/ 4 w 50"/>
                  <a:gd name="T31" fmla="*/ 0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0" h="110">
                    <a:moveTo>
                      <a:pt x="4" y="0"/>
                    </a:moveTo>
                    <a:lnTo>
                      <a:pt x="0" y="0"/>
                    </a:lnTo>
                    <a:lnTo>
                      <a:pt x="0" y="14"/>
                    </a:lnTo>
                    <a:lnTo>
                      <a:pt x="2" y="14"/>
                    </a:lnTo>
                    <a:lnTo>
                      <a:pt x="21" y="21"/>
                    </a:lnTo>
                    <a:lnTo>
                      <a:pt x="26" y="38"/>
                    </a:lnTo>
                    <a:lnTo>
                      <a:pt x="26" y="43"/>
                    </a:lnTo>
                    <a:lnTo>
                      <a:pt x="0" y="47"/>
                    </a:lnTo>
                    <a:lnTo>
                      <a:pt x="0" y="62"/>
                    </a:lnTo>
                    <a:lnTo>
                      <a:pt x="26" y="55"/>
                    </a:lnTo>
                    <a:lnTo>
                      <a:pt x="45" y="55"/>
                    </a:lnTo>
                    <a:lnTo>
                      <a:pt x="45" y="40"/>
                    </a:lnTo>
                    <a:lnTo>
                      <a:pt x="43" y="23"/>
                    </a:lnTo>
                    <a:lnTo>
                      <a:pt x="38" y="11"/>
                    </a:lnTo>
                    <a:lnTo>
                      <a:pt x="26" y="4"/>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sp>
          <p:nvSpPr>
            <p:cNvPr id="154" name="Freeform 153"/>
            <p:cNvSpPr>
              <a:spLocks/>
            </p:cNvSpPr>
            <p:nvPr/>
          </p:nvSpPr>
          <p:spPr bwMode="auto">
            <a:xfrm>
              <a:off x="10" y="58"/>
              <a:ext cx="47" cy="62"/>
            </a:xfrm>
            <a:custGeom>
              <a:avLst/>
              <a:gdLst>
                <a:gd name="T0" fmla="*/ 47 w 47"/>
                <a:gd name="T1" fmla="*/ 0 h 62"/>
                <a:gd name="T2" fmla="*/ 43 w 47"/>
                <a:gd name="T3" fmla="*/ 0 h 62"/>
                <a:gd name="T4" fmla="*/ 26 w 47"/>
                <a:gd name="T5" fmla="*/ 2 h 62"/>
                <a:gd name="T6" fmla="*/ 14 w 47"/>
                <a:gd name="T7" fmla="*/ 9 h 62"/>
                <a:gd name="T8" fmla="*/ 4 w 47"/>
                <a:gd name="T9" fmla="*/ 19 h 62"/>
                <a:gd name="T10" fmla="*/ 0 w 47"/>
                <a:gd name="T11" fmla="*/ 31 h 62"/>
                <a:gd name="T12" fmla="*/ 9 w 47"/>
                <a:gd name="T13" fmla="*/ 55 h 62"/>
                <a:gd name="T14" fmla="*/ 35 w 47"/>
                <a:gd name="T15" fmla="*/ 62 h 62"/>
                <a:gd name="T16" fmla="*/ 47 w 47"/>
                <a:gd name="T17" fmla="*/ 62 h 62"/>
                <a:gd name="T18" fmla="*/ 47 w 47"/>
                <a:gd name="T19" fmla="*/ 48 h 62"/>
                <a:gd name="T20" fmla="*/ 43 w 47"/>
                <a:gd name="T21" fmla="*/ 48 h 62"/>
                <a:gd name="T22" fmla="*/ 23 w 47"/>
                <a:gd name="T23" fmla="*/ 45 h 62"/>
                <a:gd name="T24" fmla="*/ 19 w 47"/>
                <a:gd name="T25" fmla="*/ 31 h 62"/>
                <a:gd name="T26" fmla="*/ 21 w 47"/>
                <a:gd name="T27" fmla="*/ 23 h 62"/>
                <a:gd name="T28" fmla="*/ 28 w 47"/>
                <a:gd name="T29" fmla="*/ 16 h 62"/>
                <a:gd name="T30" fmla="*/ 45 w 47"/>
                <a:gd name="T31" fmla="*/ 14 h 62"/>
                <a:gd name="T32" fmla="*/ 47 w 47"/>
                <a:gd name="T33" fmla="*/ 14 h 62"/>
                <a:gd name="T34" fmla="*/ 47 w 47"/>
                <a:gd name="T35" fmla="*/ 0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7" h="62">
                  <a:moveTo>
                    <a:pt x="47" y="0"/>
                  </a:moveTo>
                  <a:lnTo>
                    <a:pt x="43" y="0"/>
                  </a:lnTo>
                  <a:lnTo>
                    <a:pt x="26" y="2"/>
                  </a:lnTo>
                  <a:lnTo>
                    <a:pt x="14" y="9"/>
                  </a:lnTo>
                  <a:lnTo>
                    <a:pt x="4" y="19"/>
                  </a:lnTo>
                  <a:lnTo>
                    <a:pt x="0" y="31"/>
                  </a:lnTo>
                  <a:lnTo>
                    <a:pt x="9" y="55"/>
                  </a:lnTo>
                  <a:lnTo>
                    <a:pt x="35" y="62"/>
                  </a:lnTo>
                  <a:lnTo>
                    <a:pt x="47" y="62"/>
                  </a:lnTo>
                  <a:lnTo>
                    <a:pt x="47" y="48"/>
                  </a:lnTo>
                  <a:lnTo>
                    <a:pt x="43" y="48"/>
                  </a:lnTo>
                  <a:lnTo>
                    <a:pt x="23" y="45"/>
                  </a:lnTo>
                  <a:lnTo>
                    <a:pt x="19" y="31"/>
                  </a:lnTo>
                  <a:lnTo>
                    <a:pt x="21" y="23"/>
                  </a:lnTo>
                  <a:lnTo>
                    <a:pt x="28" y="16"/>
                  </a:lnTo>
                  <a:lnTo>
                    <a:pt x="45" y="14"/>
                  </a:lnTo>
                  <a:lnTo>
                    <a:pt x="47" y="14"/>
                  </a:lnTo>
                  <a:lnTo>
                    <a:pt x="4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55" name="Freeform 154"/>
            <p:cNvSpPr>
              <a:spLocks/>
            </p:cNvSpPr>
            <p:nvPr/>
          </p:nvSpPr>
          <p:spPr bwMode="auto">
            <a:xfrm>
              <a:off x="12" y="10"/>
              <a:ext cx="46" cy="36"/>
            </a:xfrm>
            <a:custGeom>
              <a:avLst/>
              <a:gdLst>
                <a:gd name="T0" fmla="*/ 45 w 46"/>
                <a:gd name="T1" fmla="*/ 0 h 36"/>
                <a:gd name="T2" fmla="*/ 26 w 46"/>
                <a:gd name="T3" fmla="*/ 4 h 36"/>
                <a:gd name="T4" fmla="*/ 9 w 46"/>
                <a:gd name="T5" fmla="*/ 14 h 36"/>
                <a:gd name="T6" fmla="*/ 0 w 46"/>
                <a:gd name="T7" fmla="*/ 33 h 36"/>
                <a:gd name="T8" fmla="*/ 19 w 46"/>
                <a:gd name="T9" fmla="*/ 36 h 36"/>
                <a:gd name="T10" fmla="*/ 26 w 46"/>
                <a:gd name="T11" fmla="*/ 19 h 36"/>
                <a:gd name="T12" fmla="*/ 45 w 46"/>
                <a:gd name="T13" fmla="*/ 14 h 36"/>
                <a:gd name="T14" fmla="*/ 45 w 46"/>
                <a:gd name="T15" fmla="*/ 0 h 3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6" h="36">
                  <a:moveTo>
                    <a:pt x="45" y="0"/>
                  </a:moveTo>
                  <a:lnTo>
                    <a:pt x="26" y="4"/>
                  </a:lnTo>
                  <a:lnTo>
                    <a:pt x="9" y="14"/>
                  </a:lnTo>
                  <a:lnTo>
                    <a:pt x="0" y="33"/>
                  </a:lnTo>
                  <a:lnTo>
                    <a:pt x="19" y="36"/>
                  </a:lnTo>
                  <a:lnTo>
                    <a:pt x="26" y="19"/>
                  </a:lnTo>
                  <a:lnTo>
                    <a:pt x="45" y="14"/>
                  </a:lnTo>
                  <a:lnTo>
                    <a:pt x="45"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nvGrpSpPr>
            <p:cNvPr id="156" name="Group 155"/>
            <p:cNvGrpSpPr>
              <a:grpSpLocks/>
            </p:cNvGrpSpPr>
            <p:nvPr/>
          </p:nvGrpSpPr>
          <p:grpSpPr bwMode="auto">
            <a:xfrm>
              <a:off x="130" y="10"/>
              <a:ext cx="57" cy="107"/>
              <a:chOff x="130" y="10"/>
              <a:chExt cx="57" cy="107"/>
            </a:xfrm>
          </p:grpSpPr>
          <p:sp>
            <p:nvSpPr>
              <p:cNvPr id="166" name="Freeform 165"/>
              <p:cNvSpPr>
                <a:spLocks/>
              </p:cNvSpPr>
              <p:nvPr/>
            </p:nvSpPr>
            <p:spPr bwMode="auto">
              <a:xfrm>
                <a:off x="130" y="10"/>
                <a:ext cx="57" cy="107"/>
              </a:xfrm>
              <a:custGeom>
                <a:avLst/>
                <a:gdLst>
                  <a:gd name="T0" fmla="*/ 16 w 57"/>
                  <a:gd name="T1" fmla="*/ 2 h 107"/>
                  <a:gd name="T2" fmla="*/ 0 w 57"/>
                  <a:gd name="T3" fmla="*/ 2 h 107"/>
                  <a:gd name="T4" fmla="*/ 0 w 57"/>
                  <a:gd name="T5" fmla="*/ 107 h 107"/>
                  <a:gd name="T6" fmla="*/ 19 w 57"/>
                  <a:gd name="T7" fmla="*/ 107 h 107"/>
                  <a:gd name="T8" fmla="*/ 19 w 57"/>
                  <a:gd name="T9" fmla="*/ 55 h 107"/>
                  <a:gd name="T10" fmla="*/ 21 w 57"/>
                  <a:gd name="T11" fmla="*/ 31 h 107"/>
                  <a:gd name="T12" fmla="*/ 26 w 57"/>
                  <a:gd name="T13" fmla="*/ 21 h 107"/>
                  <a:gd name="T14" fmla="*/ 38 w 57"/>
                  <a:gd name="T15" fmla="*/ 19 h 107"/>
                  <a:gd name="T16" fmla="*/ 16 w 57"/>
                  <a:gd name="T17" fmla="*/ 19 h 107"/>
                  <a:gd name="T18" fmla="*/ 16 w 57"/>
                  <a:gd name="T19" fmla="*/ 2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7" h="107">
                    <a:moveTo>
                      <a:pt x="16" y="2"/>
                    </a:moveTo>
                    <a:lnTo>
                      <a:pt x="0" y="2"/>
                    </a:lnTo>
                    <a:lnTo>
                      <a:pt x="0" y="107"/>
                    </a:lnTo>
                    <a:lnTo>
                      <a:pt x="19" y="107"/>
                    </a:lnTo>
                    <a:lnTo>
                      <a:pt x="19" y="55"/>
                    </a:lnTo>
                    <a:lnTo>
                      <a:pt x="21" y="31"/>
                    </a:lnTo>
                    <a:lnTo>
                      <a:pt x="26" y="21"/>
                    </a:lnTo>
                    <a:lnTo>
                      <a:pt x="38" y="19"/>
                    </a:lnTo>
                    <a:lnTo>
                      <a:pt x="16" y="19"/>
                    </a:lnTo>
                    <a:lnTo>
                      <a:pt x="16" y="2"/>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67" name="Freeform 166"/>
              <p:cNvSpPr>
                <a:spLocks/>
              </p:cNvSpPr>
              <p:nvPr/>
            </p:nvSpPr>
            <p:spPr bwMode="auto">
              <a:xfrm>
                <a:off x="130" y="10"/>
                <a:ext cx="57" cy="107"/>
              </a:xfrm>
              <a:custGeom>
                <a:avLst/>
                <a:gdLst>
                  <a:gd name="T0" fmla="*/ 38 w 57"/>
                  <a:gd name="T1" fmla="*/ 0 h 107"/>
                  <a:gd name="T2" fmla="*/ 26 w 57"/>
                  <a:gd name="T3" fmla="*/ 4 h 107"/>
                  <a:gd name="T4" fmla="*/ 16 w 57"/>
                  <a:gd name="T5" fmla="*/ 19 h 107"/>
                  <a:gd name="T6" fmla="*/ 38 w 57"/>
                  <a:gd name="T7" fmla="*/ 19 h 107"/>
                  <a:gd name="T8" fmla="*/ 50 w 57"/>
                  <a:gd name="T9" fmla="*/ 21 h 107"/>
                  <a:gd name="T10" fmla="*/ 57 w 57"/>
                  <a:gd name="T11" fmla="*/ 7 h 107"/>
                  <a:gd name="T12" fmla="*/ 38 w 57"/>
                  <a:gd name="T13" fmla="*/ 0 h 107"/>
                </a:gdLst>
                <a:ahLst/>
                <a:cxnLst>
                  <a:cxn ang="0">
                    <a:pos x="T0" y="T1"/>
                  </a:cxn>
                  <a:cxn ang="0">
                    <a:pos x="T2" y="T3"/>
                  </a:cxn>
                  <a:cxn ang="0">
                    <a:pos x="T4" y="T5"/>
                  </a:cxn>
                  <a:cxn ang="0">
                    <a:pos x="T6" y="T7"/>
                  </a:cxn>
                  <a:cxn ang="0">
                    <a:pos x="T8" y="T9"/>
                  </a:cxn>
                  <a:cxn ang="0">
                    <a:pos x="T10" y="T11"/>
                  </a:cxn>
                  <a:cxn ang="0">
                    <a:pos x="T12" y="T13"/>
                  </a:cxn>
                </a:cxnLst>
                <a:rect l="0" t="0" r="r" b="b"/>
                <a:pathLst>
                  <a:path w="57" h="107">
                    <a:moveTo>
                      <a:pt x="38" y="0"/>
                    </a:moveTo>
                    <a:lnTo>
                      <a:pt x="26" y="4"/>
                    </a:lnTo>
                    <a:lnTo>
                      <a:pt x="16" y="19"/>
                    </a:lnTo>
                    <a:lnTo>
                      <a:pt x="38" y="19"/>
                    </a:lnTo>
                    <a:lnTo>
                      <a:pt x="50" y="21"/>
                    </a:lnTo>
                    <a:lnTo>
                      <a:pt x="57" y="7"/>
                    </a:lnTo>
                    <a:lnTo>
                      <a:pt x="38"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sp>
          <p:nvSpPr>
            <p:cNvPr id="157" name="Freeform 156"/>
            <p:cNvSpPr>
              <a:spLocks/>
            </p:cNvSpPr>
            <p:nvPr/>
          </p:nvSpPr>
          <p:spPr bwMode="auto">
            <a:xfrm>
              <a:off x="240" y="84"/>
              <a:ext cx="48" cy="36"/>
            </a:xfrm>
            <a:custGeom>
              <a:avLst/>
              <a:gdLst>
                <a:gd name="T0" fmla="*/ 28 w 48"/>
                <a:gd name="T1" fmla="*/ 0 h 36"/>
                <a:gd name="T2" fmla="*/ 19 w 48"/>
                <a:gd name="T3" fmla="*/ 16 h 36"/>
                <a:gd name="T4" fmla="*/ 2 w 48"/>
                <a:gd name="T5" fmla="*/ 21 h 36"/>
                <a:gd name="T6" fmla="*/ 0 w 48"/>
                <a:gd name="T7" fmla="*/ 21 h 36"/>
                <a:gd name="T8" fmla="*/ 0 w 48"/>
                <a:gd name="T9" fmla="*/ 36 h 36"/>
                <a:gd name="T10" fmla="*/ 2 w 48"/>
                <a:gd name="T11" fmla="*/ 36 h 36"/>
                <a:gd name="T12" fmla="*/ 31 w 48"/>
                <a:gd name="T13" fmla="*/ 28 h 36"/>
                <a:gd name="T14" fmla="*/ 48 w 48"/>
                <a:gd name="T15" fmla="*/ 2 h 36"/>
                <a:gd name="T16" fmla="*/ 28 w 48"/>
                <a:gd name="T17" fmla="*/ 0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8" h="36">
                  <a:moveTo>
                    <a:pt x="28" y="0"/>
                  </a:moveTo>
                  <a:lnTo>
                    <a:pt x="19" y="16"/>
                  </a:lnTo>
                  <a:lnTo>
                    <a:pt x="2" y="21"/>
                  </a:lnTo>
                  <a:lnTo>
                    <a:pt x="0" y="21"/>
                  </a:lnTo>
                  <a:lnTo>
                    <a:pt x="0" y="36"/>
                  </a:lnTo>
                  <a:lnTo>
                    <a:pt x="2" y="36"/>
                  </a:lnTo>
                  <a:lnTo>
                    <a:pt x="31" y="28"/>
                  </a:lnTo>
                  <a:lnTo>
                    <a:pt x="48" y="2"/>
                  </a:lnTo>
                  <a:lnTo>
                    <a:pt x="28"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58" name="Freeform 157"/>
            <p:cNvSpPr>
              <a:spLocks/>
            </p:cNvSpPr>
            <p:nvPr/>
          </p:nvSpPr>
          <p:spPr bwMode="auto">
            <a:xfrm>
              <a:off x="240" y="10"/>
              <a:ext cx="48" cy="62"/>
            </a:xfrm>
            <a:custGeom>
              <a:avLst/>
              <a:gdLst>
                <a:gd name="T0" fmla="*/ 2 w 48"/>
                <a:gd name="T1" fmla="*/ 0 h 62"/>
                <a:gd name="T2" fmla="*/ 0 w 48"/>
                <a:gd name="T3" fmla="*/ 0 h 62"/>
                <a:gd name="T4" fmla="*/ 0 w 48"/>
                <a:gd name="T5" fmla="*/ 14 h 62"/>
                <a:gd name="T6" fmla="*/ 2 w 48"/>
                <a:gd name="T7" fmla="*/ 14 h 62"/>
                <a:gd name="T8" fmla="*/ 24 w 48"/>
                <a:gd name="T9" fmla="*/ 26 h 62"/>
                <a:gd name="T10" fmla="*/ 28 w 48"/>
                <a:gd name="T11" fmla="*/ 45 h 62"/>
                <a:gd name="T12" fmla="*/ 0 w 48"/>
                <a:gd name="T13" fmla="*/ 45 h 62"/>
                <a:gd name="T14" fmla="*/ 0 w 48"/>
                <a:gd name="T15" fmla="*/ 62 h 62"/>
                <a:gd name="T16" fmla="*/ 48 w 48"/>
                <a:gd name="T17" fmla="*/ 62 h 62"/>
                <a:gd name="T18" fmla="*/ 48 w 48"/>
                <a:gd name="T19" fmla="*/ 55 h 62"/>
                <a:gd name="T20" fmla="*/ 45 w 48"/>
                <a:gd name="T21" fmla="*/ 31 h 62"/>
                <a:gd name="T22" fmla="*/ 33 w 48"/>
                <a:gd name="T23" fmla="*/ 14 h 62"/>
                <a:gd name="T24" fmla="*/ 19 w 48"/>
                <a:gd name="T25" fmla="*/ 4 h 62"/>
                <a:gd name="T26" fmla="*/ 2 w 48"/>
                <a:gd name="T27" fmla="*/ 0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8" h="62">
                  <a:moveTo>
                    <a:pt x="2" y="0"/>
                  </a:moveTo>
                  <a:lnTo>
                    <a:pt x="0" y="0"/>
                  </a:lnTo>
                  <a:lnTo>
                    <a:pt x="0" y="14"/>
                  </a:lnTo>
                  <a:lnTo>
                    <a:pt x="2" y="14"/>
                  </a:lnTo>
                  <a:lnTo>
                    <a:pt x="24" y="26"/>
                  </a:lnTo>
                  <a:lnTo>
                    <a:pt x="28" y="45"/>
                  </a:lnTo>
                  <a:lnTo>
                    <a:pt x="0" y="45"/>
                  </a:lnTo>
                  <a:lnTo>
                    <a:pt x="0" y="62"/>
                  </a:lnTo>
                  <a:lnTo>
                    <a:pt x="48" y="62"/>
                  </a:lnTo>
                  <a:lnTo>
                    <a:pt x="48" y="55"/>
                  </a:lnTo>
                  <a:lnTo>
                    <a:pt x="45" y="31"/>
                  </a:lnTo>
                  <a:lnTo>
                    <a:pt x="33" y="14"/>
                  </a:lnTo>
                  <a:lnTo>
                    <a:pt x="19" y="4"/>
                  </a:lnTo>
                  <a:lnTo>
                    <a:pt x="2"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59" name="Freeform 158"/>
            <p:cNvSpPr>
              <a:spLocks/>
            </p:cNvSpPr>
            <p:nvPr/>
          </p:nvSpPr>
          <p:spPr bwMode="auto">
            <a:xfrm>
              <a:off x="192" y="10"/>
              <a:ext cx="48" cy="110"/>
            </a:xfrm>
            <a:custGeom>
              <a:avLst/>
              <a:gdLst>
                <a:gd name="T0" fmla="*/ 48 w 48"/>
                <a:gd name="T1" fmla="*/ 0 h 110"/>
                <a:gd name="T2" fmla="*/ 28 w 48"/>
                <a:gd name="T3" fmla="*/ 4 h 110"/>
                <a:gd name="T4" fmla="*/ 14 w 48"/>
                <a:gd name="T5" fmla="*/ 14 h 110"/>
                <a:gd name="T6" fmla="*/ 2 w 48"/>
                <a:gd name="T7" fmla="*/ 33 h 110"/>
                <a:gd name="T8" fmla="*/ 0 w 48"/>
                <a:gd name="T9" fmla="*/ 57 h 110"/>
                <a:gd name="T10" fmla="*/ 2 w 48"/>
                <a:gd name="T11" fmla="*/ 79 h 110"/>
                <a:gd name="T12" fmla="*/ 14 w 48"/>
                <a:gd name="T13" fmla="*/ 96 h 110"/>
                <a:gd name="T14" fmla="*/ 28 w 48"/>
                <a:gd name="T15" fmla="*/ 107 h 110"/>
                <a:gd name="T16" fmla="*/ 48 w 48"/>
                <a:gd name="T17" fmla="*/ 110 h 110"/>
                <a:gd name="T18" fmla="*/ 48 w 48"/>
                <a:gd name="T19" fmla="*/ 96 h 110"/>
                <a:gd name="T20" fmla="*/ 28 w 48"/>
                <a:gd name="T21" fmla="*/ 86 h 110"/>
                <a:gd name="T22" fmla="*/ 19 w 48"/>
                <a:gd name="T23" fmla="*/ 62 h 110"/>
                <a:gd name="T24" fmla="*/ 48 w 48"/>
                <a:gd name="T25" fmla="*/ 62 h 110"/>
                <a:gd name="T26" fmla="*/ 48 w 48"/>
                <a:gd name="T27" fmla="*/ 45 h 110"/>
                <a:gd name="T28" fmla="*/ 19 w 48"/>
                <a:gd name="T29" fmla="*/ 45 h 110"/>
                <a:gd name="T30" fmla="*/ 28 w 48"/>
                <a:gd name="T31" fmla="*/ 21 h 110"/>
                <a:gd name="T32" fmla="*/ 48 w 48"/>
                <a:gd name="T33" fmla="*/ 14 h 110"/>
                <a:gd name="T34" fmla="*/ 48 w 48"/>
                <a:gd name="T35" fmla="*/ 0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8" h="110">
                  <a:moveTo>
                    <a:pt x="48" y="0"/>
                  </a:moveTo>
                  <a:lnTo>
                    <a:pt x="28" y="4"/>
                  </a:lnTo>
                  <a:lnTo>
                    <a:pt x="14" y="14"/>
                  </a:lnTo>
                  <a:lnTo>
                    <a:pt x="2" y="33"/>
                  </a:lnTo>
                  <a:lnTo>
                    <a:pt x="0" y="57"/>
                  </a:lnTo>
                  <a:lnTo>
                    <a:pt x="2" y="79"/>
                  </a:lnTo>
                  <a:lnTo>
                    <a:pt x="14" y="96"/>
                  </a:lnTo>
                  <a:lnTo>
                    <a:pt x="28" y="107"/>
                  </a:lnTo>
                  <a:lnTo>
                    <a:pt x="48" y="110"/>
                  </a:lnTo>
                  <a:lnTo>
                    <a:pt x="48" y="96"/>
                  </a:lnTo>
                  <a:lnTo>
                    <a:pt x="28" y="86"/>
                  </a:lnTo>
                  <a:lnTo>
                    <a:pt x="19" y="62"/>
                  </a:lnTo>
                  <a:lnTo>
                    <a:pt x="48" y="62"/>
                  </a:lnTo>
                  <a:lnTo>
                    <a:pt x="48" y="45"/>
                  </a:lnTo>
                  <a:lnTo>
                    <a:pt x="19" y="45"/>
                  </a:lnTo>
                  <a:lnTo>
                    <a:pt x="28" y="21"/>
                  </a:lnTo>
                  <a:lnTo>
                    <a:pt x="48" y="14"/>
                  </a:lnTo>
                  <a:lnTo>
                    <a:pt x="48"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nvGrpSpPr>
            <p:cNvPr id="160" name="Group 159"/>
            <p:cNvGrpSpPr>
              <a:grpSpLocks/>
            </p:cNvGrpSpPr>
            <p:nvPr/>
          </p:nvGrpSpPr>
          <p:grpSpPr bwMode="auto">
            <a:xfrm>
              <a:off x="353" y="10"/>
              <a:ext cx="48" cy="110"/>
              <a:chOff x="353" y="10"/>
              <a:chExt cx="48" cy="110"/>
            </a:xfrm>
          </p:grpSpPr>
          <p:sp>
            <p:nvSpPr>
              <p:cNvPr id="163" name="Freeform 162"/>
              <p:cNvSpPr>
                <a:spLocks/>
              </p:cNvSpPr>
              <p:nvPr/>
            </p:nvSpPr>
            <p:spPr bwMode="auto">
              <a:xfrm>
                <a:off x="353" y="10"/>
                <a:ext cx="48" cy="110"/>
              </a:xfrm>
              <a:custGeom>
                <a:avLst/>
                <a:gdLst>
                  <a:gd name="T0" fmla="*/ 43 w 48"/>
                  <a:gd name="T1" fmla="*/ 55 h 110"/>
                  <a:gd name="T2" fmla="*/ 23 w 48"/>
                  <a:gd name="T3" fmla="*/ 55 h 110"/>
                  <a:gd name="T4" fmla="*/ 23 w 48"/>
                  <a:gd name="T5" fmla="*/ 62 h 110"/>
                  <a:gd name="T6" fmla="*/ 21 w 48"/>
                  <a:gd name="T7" fmla="*/ 79 h 110"/>
                  <a:gd name="T8" fmla="*/ 9 w 48"/>
                  <a:gd name="T9" fmla="*/ 93 h 110"/>
                  <a:gd name="T10" fmla="*/ 0 w 48"/>
                  <a:gd name="T11" fmla="*/ 96 h 110"/>
                  <a:gd name="T12" fmla="*/ 0 w 48"/>
                  <a:gd name="T13" fmla="*/ 110 h 110"/>
                  <a:gd name="T14" fmla="*/ 7 w 48"/>
                  <a:gd name="T15" fmla="*/ 107 h 110"/>
                  <a:gd name="T16" fmla="*/ 26 w 48"/>
                  <a:gd name="T17" fmla="*/ 96 h 110"/>
                  <a:gd name="T18" fmla="*/ 43 w 48"/>
                  <a:gd name="T19" fmla="*/ 96 h 110"/>
                  <a:gd name="T20" fmla="*/ 43 w 48"/>
                  <a:gd name="T21" fmla="*/ 55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8" h="110">
                    <a:moveTo>
                      <a:pt x="43" y="55"/>
                    </a:moveTo>
                    <a:lnTo>
                      <a:pt x="23" y="55"/>
                    </a:lnTo>
                    <a:lnTo>
                      <a:pt x="23" y="62"/>
                    </a:lnTo>
                    <a:lnTo>
                      <a:pt x="21" y="79"/>
                    </a:lnTo>
                    <a:lnTo>
                      <a:pt x="9" y="93"/>
                    </a:lnTo>
                    <a:lnTo>
                      <a:pt x="0" y="96"/>
                    </a:lnTo>
                    <a:lnTo>
                      <a:pt x="0" y="110"/>
                    </a:lnTo>
                    <a:lnTo>
                      <a:pt x="7" y="107"/>
                    </a:lnTo>
                    <a:lnTo>
                      <a:pt x="26" y="96"/>
                    </a:lnTo>
                    <a:lnTo>
                      <a:pt x="43" y="96"/>
                    </a:lnTo>
                    <a:lnTo>
                      <a:pt x="43" y="55"/>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64" name="Freeform 163"/>
              <p:cNvSpPr>
                <a:spLocks/>
              </p:cNvSpPr>
              <p:nvPr/>
            </p:nvSpPr>
            <p:spPr bwMode="auto">
              <a:xfrm>
                <a:off x="353" y="10"/>
                <a:ext cx="48" cy="110"/>
              </a:xfrm>
              <a:custGeom>
                <a:avLst/>
                <a:gdLst>
                  <a:gd name="T0" fmla="*/ 43 w 48"/>
                  <a:gd name="T1" fmla="*/ 96 h 110"/>
                  <a:gd name="T2" fmla="*/ 26 w 48"/>
                  <a:gd name="T3" fmla="*/ 96 h 110"/>
                  <a:gd name="T4" fmla="*/ 31 w 48"/>
                  <a:gd name="T5" fmla="*/ 107 h 110"/>
                  <a:gd name="T6" fmla="*/ 47 w 48"/>
                  <a:gd name="T7" fmla="*/ 107 h 110"/>
                  <a:gd name="T8" fmla="*/ 43 w 48"/>
                  <a:gd name="T9" fmla="*/ 96 h 110"/>
                </a:gdLst>
                <a:ahLst/>
                <a:cxnLst>
                  <a:cxn ang="0">
                    <a:pos x="T0" y="T1"/>
                  </a:cxn>
                  <a:cxn ang="0">
                    <a:pos x="T2" y="T3"/>
                  </a:cxn>
                  <a:cxn ang="0">
                    <a:pos x="T4" y="T5"/>
                  </a:cxn>
                  <a:cxn ang="0">
                    <a:pos x="T6" y="T7"/>
                  </a:cxn>
                  <a:cxn ang="0">
                    <a:pos x="T8" y="T9"/>
                  </a:cxn>
                </a:cxnLst>
                <a:rect l="0" t="0" r="r" b="b"/>
                <a:pathLst>
                  <a:path w="48" h="110">
                    <a:moveTo>
                      <a:pt x="43" y="96"/>
                    </a:moveTo>
                    <a:lnTo>
                      <a:pt x="26" y="96"/>
                    </a:lnTo>
                    <a:lnTo>
                      <a:pt x="31" y="107"/>
                    </a:lnTo>
                    <a:lnTo>
                      <a:pt x="47" y="107"/>
                    </a:lnTo>
                    <a:lnTo>
                      <a:pt x="43" y="96"/>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65" name="Freeform 164"/>
              <p:cNvSpPr>
                <a:spLocks/>
              </p:cNvSpPr>
              <p:nvPr/>
            </p:nvSpPr>
            <p:spPr bwMode="auto">
              <a:xfrm>
                <a:off x="353" y="10"/>
                <a:ext cx="48" cy="110"/>
              </a:xfrm>
              <a:custGeom>
                <a:avLst/>
                <a:gdLst>
                  <a:gd name="T0" fmla="*/ 2 w 48"/>
                  <a:gd name="T1" fmla="*/ 0 h 110"/>
                  <a:gd name="T2" fmla="*/ 0 w 48"/>
                  <a:gd name="T3" fmla="*/ 0 h 110"/>
                  <a:gd name="T4" fmla="*/ 0 w 48"/>
                  <a:gd name="T5" fmla="*/ 14 h 110"/>
                  <a:gd name="T6" fmla="*/ 21 w 48"/>
                  <a:gd name="T7" fmla="*/ 21 h 110"/>
                  <a:gd name="T8" fmla="*/ 23 w 48"/>
                  <a:gd name="T9" fmla="*/ 38 h 110"/>
                  <a:gd name="T10" fmla="*/ 23 w 48"/>
                  <a:gd name="T11" fmla="*/ 43 h 110"/>
                  <a:gd name="T12" fmla="*/ 0 w 48"/>
                  <a:gd name="T13" fmla="*/ 47 h 110"/>
                  <a:gd name="T14" fmla="*/ 0 w 48"/>
                  <a:gd name="T15" fmla="*/ 62 h 110"/>
                  <a:gd name="T16" fmla="*/ 23 w 48"/>
                  <a:gd name="T17" fmla="*/ 55 h 110"/>
                  <a:gd name="T18" fmla="*/ 43 w 48"/>
                  <a:gd name="T19" fmla="*/ 55 h 110"/>
                  <a:gd name="T20" fmla="*/ 43 w 48"/>
                  <a:gd name="T21" fmla="*/ 23 h 110"/>
                  <a:gd name="T22" fmla="*/ 35 w 48"/>
                  <a:gd name="T23" fmla="*/ 11 h 110"/>
                  <a:gd name="T24" fmla="*/ 23 w 48"/>
                  <a:gd name="T25" fmla="*/ 4 h 110"/>
                  <a:gd name="T26" fmla="*/ 2 w 48"/>
                  <a:gd name="T27" fmla="*/ 0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8" h="110">
                    <a:moveTo>
                      <a:pt x="2" y="0"/>
                    </a:moveTo>
                    <a:lnTo>
                      <a:pt x="0" y="0"/>
                    </a:lnTo>
                    <a:lnTo>
                      <a:pt x="0" y="14"/>
                    </a:lnTo>
                    <a:lnTo>
                      <a:pt x="21" y="21"/>
                    </a:lnTo>
                    <a:lnTo>
                      <a:pt x="23" y="38"/>
                    </a:lnTo>
                    <a:lnTo>
                      <a:pt x="23" y="43"/>
                    </a:lnTo>
                    <a:lnTo>
                      <a:pt x="0" y="47"/>
                    </a:lnTo>
                    <a:lnTo>
                      <a:pt x="0" y="62"/>
                    </a:lnTo>
                    <a:lnTo>
                      <a:pt x="23" y="55"/>
                    </a:lnTo>
                    <a:lnTo>
                      <a:pt x="43" y="55"/>
                    </a:lnTo>
                    <a:lnTo>
                      <a:pt x="43" y="23"/>
                    </a:lnTo>
                    <a:lnTo>
                      <a:pt x="35" y="11"/>
                    </a:lnTo>
                    <a:lnTo>
                      <a:pt x="23" y="4"/>
                    </a:lnTo>
                    <a:lnTo>
                      <a:pt x="2"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sp>
          <p:nvSpPr>
            <p:cNvPr id="161" name="Freeform 160"/>
            <p:cNvSpPr>
              <a:spLocks/>
            </p:cNvSpPr>
            <p:nvPr/>
          </p:nvSpPr>
          <p:spPr bwMode="auto">
            <a:xfrm>
              <a:off x="305" y="58"/>
              <a:ext cx="48" cy="62"/>
            </a:xfrm>
            <a:custGeom>
              <a:avLst/>
              <a:gdLst>
                <a:gd name="T0" fmla="*/ 48 w 48"/>
                <a:gd name="T1" fmla="*/ 0 h 62"/>
                <a:gd name="T2" fmla="*/ 40 w 48"/>
                <a:gd name="T3" fmla="*/ 0 h 62"/>
                <a:gd name="T4" fmla="*/ 26 w 48"/>
                <a:gd name="T5" fmla="*/ 2 h 62"/>
                <a:gd name="T6" fmla="*/ 11 w 48"/>
                <a:gd name="T7" fmla="*/ 9 h 62"/>
                <a:gd name="T8" fmla="*/ 4 w 48"/>
                <a:gd name="T9" fmla="*/ 19 h 62"/>
                <a:gd name="T10" fmla="*/ 0 w 48"/>
                <a:gd name="T11" fmla="*/ 31 h 62"/>
                <a:gd name="T12" fmla="*/ 7 w 48"/>
                <a:gd name="T13" fmla="*/ 55 h 62"/>
                <a:gd name="T14" fmla="*/ 35 w 48"/>
                <a:gd name="T15" fmla="*/ 62 h 62"/>
                <a:gd name="T16" fmla="*/ 48 w 48"/>
                <a:gd name="T17" fmla="*/ 62 h 62"/>
                <a:gd name="T18" fmla="*/ 48 w 48"/>
                <a:gd name="T19" fmla="*/ 48 h 62"/>
                <a:gd name="T20" fmla="*/ 40 w 48"/>
                <a:gd name="T21" fmla="*/ 48 h 62"/>
                <a:gd name="T22" fmla="*/ 23 w 48"/>
                <a:gd name="T23" fmla="*/ 45 h 62"/>
                <a:gd name="T24" fmla="*/ 19 w 48"/>
                <a:gd name="T25" fmla="*/ 31 h 62"/>
                <a:gd name="T26" fmla="*/ 21 w 48"/>
                <a:gd name="T27" fmla="*/ 23 h 62"/>
                <a:gd name="T28" fmla="*/ 28 w 48"/>
                <a:gd name="T29" fmla="*/ 16 h 62"/>
                <a:gd name="T30" fmla="*/ 43 w 48"/>
                <a:gd name="T31" fmla="*/ 14 h 62"/>
                <a:gd name="T32" fmla="*/ 48 w 48"/>
                <a:gd name="T33" fmla="*/ 14 h 62"/>
                <a:gd name="T34" fmla="*/ 48 w 48"/>
                <a:gd name="T35" fmla="*/ 0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8" h="62">
                  <a:moveTo>
                    <a:pt x="48" y="0"/>
                  </a:moveTo>
                  <a:lnTo>
                    <a:pt x="40" y="0"/>
                  </a:lnTo>
                  <a:lnTo>
                    <a:pt x="26" y="2"/>
                  </a:lnTo>
                  <a:lnTo>
                    <a:pt x="11" y="9"/>
                  </a:lnTo>
                  <a:lnTo>
                    <a:pt x="4" y="19"/>
                  </a:lnTo>
                  <a:lnTo>
                    <a:pt x="0" y="31"/>
                  </a:lnTo>
                  <a:lnTo>
                    <a:pt x="7" y="55"/>
                  </a:lnTo>
                  <a:lnTo>
                    <a:pt x="35" y="62"/>
                  </a:lnTo>
                  <a:lnTo>
                    <a:pt x="48" y="62"/>
                  </a:lnTo>
                  <a:lnTo>
                    <a:pt x="48" y="48"/>
                  </a:lnTo>
                  <a:lnTo>
                    <a:pt x="40" y="48"/>
                  </a:lnTo>
                  <a:lnTo>
                    <a:pt x="23" y="45"/>
                  </a:lnTo>
                  <a:lnTo>
                    <a:pt x="19" y="31"/>
                  </a:lnTo>
                  <a:lnTo>
                    <a:pt x="21" y="23"/>
                  </a:lnTo>
                  <a:lnTo>
                    <a:pt x="28" y="16"/>
                  </a:lnTo>
                  <a:lnTo>
                    <a:pt x="43" y="14"/>
                  </a:lnTo>
                  <a:lnTo>
                    <a:pt x="48" y="14"/>
                  </a:lnTo>
                  <a:lnTo>
                    <a:pt x="48"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62" name="Freeform 161"/>
            <p:cNvSpPr>
              <a:spLocks/>
            </p:cNvSpPr>
            <p:nvPr/>
          </p:nvSpPr>
          <p:spPr bwMode="auto">
            <a:xfrm>
              <a:off x="307" y="10"/>
              <a:ext cx="46" cy="36"/>
            </a:xfrm>
            <a:custGeom>
              <a:avLst/>
              <a:gdLst>
                <a:gd name="T0" fmla="*/ 45 w 46"/>
                <a:gd name="T1" fmla="*/ 0 h 36"/>
                <a:gd name="T2" fmla="*/ 23 w 46"/>
                <a:gd name="T3" fmla="*/ 4 h 36"/>
                <a:gd name="T4" fmla="*/ 9 w 46"/>
                <a:gd name="T5" fmla="*/ 14 h 36"/>
                <a:gd name="T6" fmla="*/ 0 w 46"/>
                <a:gd name="T7" fmla="*/ 33 h 36"/>
                <a:gd name="T8" fmla="*/ 16 w 46"/>
                <a:gd name="T9" fmla="*/ 36 h 36"/>
                <a:gd name="T10" fmla="*/ 26 w 46"/>
                <a:gd name="T11" fmla="*/ 19 h 36"/>
                <a:gd name="T12" fmla="*/ 45 w 46"/>
                <a:gd name="T13" fmla="*/ 14 h 36"/>
                <a:gd name="T14" fmla="*/ 45 w 46"/>
                <a:gd name="T15" fmla="*/ 0 h 3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6" h="36">
                  <a:moveTo>
                    <a:pt x="45" y="0"/>
                  </a:moveTo>
                  <a:lnTo>
                    <a:pt x="23" y="4"/>
                  </a:lnTo>
                  <a:lnTo>
                    <a:pt x="9" y="14"/>
                  </a:lnTo>
                  <a:lnTo>
                    <a:pt x="0" y="33"/>
                  </a:lnTo>
                  <a:lnTo>
                    <a:pt x="16" y="36"/>
                  </a:lnTo>
                  <a:lnTo>
                    <a:pt x="26" y="19"/>
                  </a:lnTo>
                  <a:lnTo>
                    <a:pt x="45" y="14"/>
                  </a:lnTo>
                  <a:lnTo>
                    <a:pt x="45"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grpSp>
        <p:nvGrpSpPr>
          <p:cNvPr id="171" name="Group 170"/>
          <p:cNvGrpSpPr>
            <a:grpSpLocks/>
          </p:cNvGrpSpPr>
          <p:nvPr/>
        </p:nvGrpSpPr>
        <p:grpSpPr bwMode="auto">
          <a:xfrm>
            <a:off x="2843808" y="5538504"/>
            <a:ext cx="100330" cy="91440"/>
            <a:chOff x="10" y="10"/>
            <a:chExt cx="158" cy="144"/>
          </a:xfrm>
        </p:grpSpPr>
        <p:grpSp>
          <p:nvGrpSpPr>
            <p:cNvPr id="172" name="Group 171"/>
            <p:cNvGrpSpPr>
              <a:grpSpLocks/>
            </p:cNvGrpSpPr>
            <p:nvPr/>
          </p:nvGrpSpPr>
          <p:grpSpPr bwMode="auto">
            <a:xfrm>
              <a:off x="10" y="10"/>
              <a:ext cx="50" cy="143"/>
              <a:chOff x="10" y="10"/>
              <a:chExt cx="50" cy="143"/>
            </a:xfrm>
          </p:grpSpPr>
          <p:sp>
            <p:nvSpPr>
              <p:cNvPr id="175" name="Freeform 174"/>
              <p:cNvSpPr>
                <a:spLocks/>
              </p:cNvSpPr>
              <p:nvPr/>
            </p:nvSpPr>
            <p:spPr bwMode="auto">
              <a:xfrm>
                <a:off x="10" y="10"/>
                <a:ext cx="50" cy="143"/>
              </a:xfrm>
              <a:custGeom>
                <a:avLst/>
                <a:gdLst>
                  <a:gd name="T0" fmla="*/ 31 w 50"/>
                  <a:gd name="T1" fmla="*/ 50 h 143"/>
                  <a:gd name="T2" fmla="*/ 11 w 50"/>
                  <a:gd name="T3" fmla="*/ 50 h 143"/>
                  <a:gd name="T4" fmla="*/ 11 w 50"/>
                  <a:gd name="T5" fmla="*/ 110 h 143"/>
                  <a:gd name="T6" fmla="*/ 14 w 50"/>
                  <a:gd name="T7" fmla="*/ 134 h 143"/>
                  <a:gd name="T8" fmla="*/ 21 w 50"/>
                  <a:gd name="T9" fmla="*/ 139 h 143"/>
                  <a:gd name="T10" fmla="*/ 38 w 50"/>
                  <a:gd name="T11" fmla="*/ 143 h 143"/>
                  <a:gd name="T12" fmla="*/ 50 w 50"/>
                  <a:gd name="T13" fmla="*/ 141 h 143"/>
                  <a:gd name="T14" fmla="*/ 50 w 50"/>
                  <a:gd name="T15" fmla="*/ 127 h 143"/>
                  <a:gd name="T16" fmla="*/ 35 w 50"/>
                  <a:gd name="T17" fmla="*/ 127 h 143"/>
                  <a:gd name="T18" fmla="*/ 31 w 50"/>
                  <a:gd name="T19" fmla="*/ 122 h 143"/>
                  <a:gd name="T20" fmla="*/ 31 w 50"/>
                  <a:gd name="T21" fmla="*/ 50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0" h="143">
                    <a:moveTo>
                      <a:pt x="31" y="50"/>
                    </a:moveTo>
                    <a:lnTo>
                      <a:pt x="11" y="50"/>
                    </a:lnTo>
                    <a:lnTo>
                      <a:pt x="11" y="110"/>
                    </a:lnTo>
                    <a:lnTo>
                      <a:pt x="14" y="134"/>
                    </a:lnTo>
                    <a:lnTo>
                      <a:pt x="21" y="139"/>
                    </a:lnTo>
                    <a:lnTo>
                      <a:pt x="38" y="143"/>
                    </a:lnTo>
                    <a:lnTo>
                      <a:pt x="50" y="141"/>
                    </a:lnTo>
                    <a:lnTo>
                      <a:pt x="50" y="127"/>
                    </a:lnTo>
                    <a:lnTo>
                      <a:pt x="35" y="127"/>
                    </a:lnTo>
                    <a:lnTo>
                      <a:pt x="31" y="122"/>
                    </a:lnTo>
                    <a:lnTo>
                      <a:pt x="31" y="5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76" name="Rectangle 175"/>
              <p:cNvSpPr>
                <a:spLocks/>
              </p:cNvSpPr>
              <p:nvPr/>
            </p:nvSpPr>
            <p:spPr bwMode="auto">
              <a:xfrm>
                <a:off x="10" y="110"/>
                <a:ext cx="50" cy="1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rot="0" vert="horz" wrap="square" lIns="91440" tIns="45720" rIns="91440" bIns="45720" anchor="t" anchorCtr="0" upright="1">
                <a:noAutofit/>
              </a:bodyPr>
              <a:lstStyle/>
              <a:p>
                <a:endParaRPr lang="en-AU"/>
              </a:p>
            </p:txBody>
          </p:sp>
          <p:sp>
            <p:nvSpPr>
              <p:cNvPr id="177" name="Freeform 176"/>
              <p:cNvSpPr>
                <a:spLocks/>
              </p:cNvSpPr>
              <p:nvPr/>
            </p:nvSpPr>
            <p:spPr bwMode="auto">
              <a:xfrm>
                <a:off x="10" y="10"/>
                <a:ext cx="50" cy="143"/>
              </a:xfrm>
              <a:custGeom>
                <a:avLst/>
                <a:gdLst>
                  <a:gd name="T0" fmla="*/ 31 w 50"/>
                  <a:gd name="T1" fmla="*/ 0 h 143"/>
                  <a:gd name="T2" fmla="*/ 11 w 50"/>
                  <a:gd name="T3" fmla="*/ 9 h 143"/>
                  <a:gd name="T4" fmla="*/ 11 w 50"/>
                  <a:gd name="T5" fmla="*/ 36 h 143"/>
                  <a:gd name="T6" fmla="*/ 31 w 50"/>
                  <a:gd name="T7" fmla="*/ 36 h 143"/>
                  <a:gd name="T8" fmla="*/ 31 w 50"/>
                  <a:gd name="T9" fmla="*/ 0 h 143"/>
                </a:gdLst>
                <a:ahLst/>
                <a:cxnLst>
                  <a:cxn ang="0">
                    <a:pos x="T0" y="T1"/>
                  </a:cxn>
                  <a:cxn ang="0">
                    <a:pos x="T2" y="T3"/>
                  </a:cxn>
                  <a:cxn ang="0">
                    <a:pos x="T4" y="T5"/>
                  </a:cxn>
                  <a:cxn ang="0">
                    <a:pos x="T6" y="T7"/>
                  </a:cxn>
                  <a:cxn ang="0">
                    <a:pos x="T8" y="T9"/>
                  </a:cxn>
                </a:cxnLst>
                <a:rect l="0" t="0" r="r" b="b"/>
                <a:pathLst>
                  <a:path w="50" h="143">
                    <a:moveTo>
                      <a:pt x="31" y="0"/>
                    </a:moveTo>
                    <a:lnTo>
                      <a:pt x="11" y="9"/>
                    </a:lnTo>
                    <a:lnTo>
                      <a:pt x="11" y="36"/>
                    </a:lnTo>
                    <a:lnTo>
                      <a:pt x="31" y="36"/>
                    </a:lnTo>
                    <a:lnTo>
                      <a:pt x="31"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sp>
          <p:nvSpPr>
            <p:cNvPr id="173" name="Freeform 172"/>
            <p:cNvSpPr>
              <a:spLocks/>
            </p:cNvSpPr>
            <p:nvPr/>
          </p:nvSpPr>
          <p:spPr bwMode="auto">
            <a:xfrm>
              <a:off x="118" y="43"/>
              <a:ext cx="50" cy="111"/>
            </a:xfrm>
            <a:custGeom>
              <a:avLst/>
              <a:gdLst>
                <a:gd name="T0" fmla="*/ 0 w 50"/>
                <a:gd name="T1" fmla="*/ 0 h 111"/>
                <a:gd name="T2" fmla="*/ 0 w 50"/>
                <a:gd name="T3" fmla="*/ 14 h 111"/>
                <a:gd name="T4" fmla="*/ 23 w 50"/>
                <a:gd name="T5" fmla="*/ 26 h 111"/>
                <a:gd name="T6" fmla="*/ 31 w 50"/>
                <a:gd name="T7" fmla="*/ 55 h 111"/>
                <a:gd name="T8" fmla="*/ 23 w 50"/>
                <a:gd name="T9" fmla="*/ 86 h 111"/>
                <a:gd name="T10" fmla="*/ 0 w 50"/>
                <a:gd name="T11" fmla="*/ 96 h 111"/>
                <a:gd name="T12" fmla="*/ 0 w 50"/>
                <a:gd name="T13" fmla="*/ 110 h 111"/>
                <a:gd name="T14" fmla="*/ 26 w 50"/>
                <a:gd name="T15" fmla="*/ 105 h 111"/>
                <a:gd name="T16" fmla="*/ 43 w 50"/>
                <a:gd name="T17" fmla="*/ 86 h 111"/>
                <a:gd name="T18" fmla="*/ 50 w 50"/>
                <a:gd name="T19" fmla="*/ 55 h 111"/>
                <a:gd name="T20" fmla="*/ 45 w 50"/>
                <a:gd name="T21" fmla="*/ 31 h 111"/>
                <a:gd name="T22" fmla="*/ 35 w 50"/>
                <a:gd name="T23" fmla="*/ 14 h 111"/>
                <a:gd name="T24" fmla="*/ 19 w 50"/>
                <a:gd name="T25" fmla="*/ 4 h 111"/>
                <a:gd name="T26" fmla="*/ 0 w 50"/>
                <a:gd name="T27" fmla="*/ 0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0" h="111">
                  <a:moveTo>
                    <a:pt x="0" y="0"/>
                  </a:moveTo>
                  <a:lnTo>
                    <a:pt x="0" y="14"/>
                  </a:lnTo>
                  <a:lnTo>
                    <a:pt x="23" y="26"/>
                  </a:lnTo>
                  <a:lnTo>
                    <a:pt x="31" y="55"/>
                  </a:lnTo>
                  <a:lnTo>
                    <a:pt x="23" y="86"/>
                  </a:lnTo>
                  <a:lnTo>
                    <a:pt x="0" y="96"/>
                  </a:lnTo>
                  <a:lnTo>
                    <a:pt x="0" y="110"/>
                  </a:lnTo>
                  <a:lnTo>
                    <a:pt x="26" y="105"/>
                  </a:lnTo>
                  <a:lnTo>
                    <a:pt x="43" y="86"/>
                  </a:lnTo>
                  <a:lnTo>
                    <a:pt x="50" y="55"/>
                  </a:lnTo>
                  <a:lnTo>
                    <a:pt x="45" y="31"/>
                  </a:lnTo>
                  <a:lnTo>
                    <a:pt x="35" y="14"/>
                  </a:lnTo>
                  <a:lnTo>
                    <a:pt x="19" y="4"/>
                  </a:lnTo>
                  <a:lnTo>
                    <a:pt x="0"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74" name="Freeform 173"/>
            <p:cNvSpPr>
              <a:spLocks/>
            </p:cNvSpPr>
            <p:nvPr/>
          </p:nvSpPr>
          <p:spPr bwMode="auto">
            <a:xfrm>
              <a:off x="70" y="43"/>
              <a:ext cx="48" cy="111"/>
            </a:xfrm>
            <a:custGeom>
              <a:avLst/>
              <a:gdLst>
                <a:gd name="T0" fmla="*/ 48 w 48"/>
                <a:gd name="T1" fmla="*/ 0 h 111"/>
                <a:gd name="T2" fmla="*/ 14 w 48"/>
                <a:gd name="T3" fmla="*/ 11 h 111"/>
                <a:gd name="T4" fmla="*/ 4 w 48"/>
                <a:gd name="T5" fmla="*/ 28 h 111"/>
                <a:gd name="T6" fmla="*/ 0 w 48"/>
                <a:gd name="T7" fmla="*/ 55 h 111"/>
                <a:gd name="T8" fmla="*/ 2 w 48"/>
                <a:gd name="T9" fmla="*/ 79 h 111"/>
                <a:gd name="T10" fmla="*/ 11 w 48"/>
                <a:gd name="T11" fmla="*/ 96 h 111"/>
                <a:gd name="T12" fmla="*/ 28 w 48"/>
                <a:gd name="T13" fmla="*/ 107 h 111"/>
                <a:gd name="T14" fmla="*/ 48 w 48"/>
                <a:gd name="T15" fmla="*/ 110 h 111"/>
                <a:gd name="T16" fmla="*/ 48 w 48"/>
                <a:gd name="T17" fmla="*/ 96 h 111"/>
                <a:gd name="T18" fmla="*/ 26 w 48"/>
                <a:gd name="T19" fmla="*/ 86 h 111"/>
                <a:gd name="T20" fmla="*/ 19 w 48"/>
                <a:gd name="T21" fmla="*/ 55 h 111"/>
                <a:gd name="T22" fmla="*/ 26 w 48"/>
                <a:gd name="T23" fmla="*/ 26 h 111"/>
                <a:gd name="T24" fmla="*/ 48 w 48"/>
                <a:gd name="T25" fmla="*/ 14 h 111"/>
                <a:gd name="T26" fmla="*/ 48 w 48"/>
                <a:gd name="T27" fmla="*/ 0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8" h="111">
                  <a:moveTo>
                    <a:pt x="48" y="0"/>
                  </a:moveTo>
                  <a:lnTo>
                    <a:pt x="14" y="11"/>
                  </a:lnTo>
                  <a:lnTo>
                    <a:pt x="4" y="28"/>
                  </a:lnTo>
                  <a:lnTo>
                    <a:pt x="0" y="55"/>
                  </a:lnTo>
                  <a:lnTo>
                    <a:pt x="2" y="79"/>
                  </a:lnTo>
                  <a:lnTo>
                    <a:pt x="11" y="96"/>
                  </a:lnTo>
                  <a:lnTo>
                    <a:pt x="28" y="107"/>
                  </a:lnTo>
                  <a:lnTo>
                    <a:pt x="48" y="110"/>
                  </a:lnTo>
                  <a:lnTo>
                    <a:pt x="48" y="96"/>
                  </a:lnTo>
                  <a:lnTo>
                    <a:pt x="26" y="86"/>
                  </a:lnTo>
                  <a:lnTo>
                    <a:pt x="19" y="55"/>
                  </a:lnTo>
                  <a:lnTo>
                    <a:pt x="26" y="26"/>
                  </a:lnTo>
                  <a:lnTo>
                    <a:pt x="48" y="14"/>
                  </a:lnTo>
                  <a:lnTo>
                    <a:pt x="48"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grpSp>
        <p:nvGrpSpPr>
          <p:cNvPr id="178" name="Group 177"/>
          <p:cNvGrpSpPr>
            <a:grpSpLocks/>
          </p:cNvGrpSpPr>
          <p:nvPr/>
        </p:nvGrpSpPr>
        <p:grpSpPr bwMode="auto">
          <a:xfrm>
            <a:off x="3146378" y="5526122"/>
            <a:ext cx="129540" cy="93980"/>
            <a:chOff x="10" y="10"/>
            <a:chExt cx="204" cy="148"/>
          </a:xfrm>
        </p:grpSpPr>
        <p:sp>
          <p:nvSpPr>
            <p:cNvPr id="179" name="Freeform 178"/>
            <p:cNvSpPr>
              <a:spLocks/>
            </p:cNvSpPr>
            <p:nvPr/>
          </p:nvSpPr>
          <p:spPr bwMode="auto">
            <a:xfrm>
              <a:off x="55" y="48"/>
              <a:ext cx="48" cy="110"/>
            </a:xfrm>
            <a:custGeom>
              <a:avLst/>
              <a:gdLst>
                <a:gd name="T0" fmla="*/ 0 w 48"/>
                <a:gd name="T1" fmla="*/ 0 h 110"/>
                <a:gd name="T2" fmla="*/ 0 w 48"/>
                <a:gd name="T3" fmla="*/ 14 h 110"/>
                <a:gd name="T4" fmla="*/ 19 w 48"/>
                <a:gd name="T5" fmla="*/ 26 h 110"/>
                <a:gd name="T6" fmla="*/ 26 w 48"/>
                <a:gd name="T7" fmla="*/ 55 h 110"/>
                <a:gd name="T8" fmla="*/ 19 w 48"/>
                <a:gd name="T9" fmla="*/ 86 h 110"/>
                <a:gd name="T10" fmla="*/ 0 w 48"/>
                <a:gd name="T11" fmla="*/ 96 h 110"/>
                <a:gd name="T12" fmla="*/ 0 w 48"/>
                <a:gd name="T13" fmla="*/ 110 h 110"/>
                <a:gd name="T14" fmla="*/ 19 w 48"/>
                <a:gd name="T15" fmla="*/ 107 h 110"/>
                <a:gd name="T16" fmla="*/ 33 w 48"/>
                <a:gd name="T17" fmla="*/ 96 h 110"/>
                <a:gd name="T18" fmla="*/ 43 w 48"/>
                <a:gd name="T19" fmla="*/ 79 h 110"/>
                <a:gd name="T20" fmla="*/ 48 w 48"/>
                <a:gd name="T21" fmla="*/ 55 h 110"/>
                <a:gd name="T22" fmla="*/ 43 w 48"/>
                <a:gd name="T23" fmla="*/ 33 h 110"/>
                <a:gd name="T24" fmla="*/ 33 w 48"/>
                <a:gd name="T25" fmla="*/ 14 h 110"/>
                <a:gd name="T26" fmla="*/ 19 w 48"/>
                <a:gd name="T27" fmla="*/ 4 h 110"/>
                <a:gd name="T28" fmla="*/ 0 w 48"/>
                <a:gd name="T29" fmla="*/ 0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8" h="110">
                  <a:moveTo>
                    <a:pt x="0" y="0"/>
                  </a:moveTo>
                  <a:lnTo>
                    <a:pt x="0" y="14"/>
                  </a:lnTo>
                  <a:lnTo>
                    <a:pt x="19" y="26"/>
                  </a:lnTo>
                  <a:lnTo>
                    <a:pt x="26" y="55"/>
                  </a:lnTo>
                  <a:lnTo>
                    <a:pt x="19" y="86"/>
                  </a:lnTo>
                  <a:lnTo>
                    <a:pt x="0" y="96"/>
                  </a:lnTo>
                  <a:lnTo>
                    <a:pt x="0" y="110"/>
                  </a:lnTo>
                  <a:lnTo>
                    <a:pt x="19" y="107"/>
                  </a:lnTo>
                  <a:lnTo>
                    <a:pt x="33" y="96"/>
                  </a:lnTo>
                  <a:lnTo>
                    <a:pt x="43" y="79"/>
                  </a:lnTo>
                  <a:lnTo>
                    <a:pt x="48" y="55"/>
                  </a:lnTo>
                  <a:lnTo>
                    <a:pt x="43" y="33"/>
                  </a:lnTo>
                  <a:lnTo>
                    <a:pt x="33" y="14"/>
                  </a:lnTo>
                  <a:lnTo>
                    <a:pt x="19" y="4"/>
                  </a:lnTo>
                  <a:lnTo>
                    <a:pt x="0"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nvGrpSpPr>
            <p:cNvPr id="180" name="Group 179"/>
            <p:cNvGrpSpPr>
              <a:grpSpLocks/>
            </p:cNvGrpSpPr>
            <p:nvPr/>
          </p:nvGrpSpPr>
          <p:grpSpPr bwMode="auto">
            <a:xfrm>
              <a:off x="10" y="10"/>
              <a:ext cx="45" cy="148"/>
              <a:chOff x="10" y="10"/>
              <a:chExt cx="45" cy="148"/>
            </a:xfrm>
          </p:grpSpPr>
          <p:sp>
            <p:nvSpPr>
              <p:cNvPr id="184" name="Freeform 183"/>
              <p:cNvSpPr>
                <a:spLocks/>
              </p:cNvSpPr>
              <p:nvPr/>
            </p:nvSpPr>
            <p:spPr bwMode="auto">
              <a:xfrm>
                <a:off x="10" y="10"/>
                <a:ext cx="45" cy="148"/>
              </a:xfrm>
              <a:custGeom>
                <a:avLst/>
                <a:gdLst>
                  <a:gd name="T0" fmla="*/ 45 w 45"/>
                  <a:gd name="T1" fmla="*/ 134 h 148"/>
                  <a:gd name="T2" fmla="*/ 16 w 45"/>
                  <a:gd name="T3" fmla="*/ 134 h 148"/>
                  <a:gd name="T4" fmla="*/ 28 w 45"/>
                  <a:gd name="T5" fmla="*/ 143 h 148"/>
                  <a:gd name="T6" fmla="*/ 45 w 45"/>
                  <a:gd name="T7" fmla="*/ 148 h 148"/>
                  <a:gd name="T8" fmla="*/ 45 w 45"/>
                  <a:gd name="T9" fmla="*/ 134 h 148"/>
                </a:gdLst>
                <a:ahLst/>
                <a:cxnLst>
                  <a:cxn ang="0">
                    <a:pos x="T0" y="T1"/>
                  </a:cxn>
                  <a:cxn ang="0">
                    <a:pos x="T2" y="T3"/>
                  </a:cxn>
                  <a:cxn ang="0">
                    <a:pos x="T4" y="T5"/>
                  </a:cxn>
                  <a:cxn ang="0">
                    <a:pos x="T6" y="T7"/>
                  </a:cxn>
                  <a:cxn ang="0">
                    <a:pos x="T8" y="T9"/>
                  </a:cxn>
                </a:cxnLst>
                <a:rect l="0" t="0" r="r" b="b"/>
                <a:pathLst>
                  <a:path w="45" h="148">
                    <a:moveTo>
                      <a:pt x="45" y="134"/>
                    </a:moveTo>
                    <a:lnTo>
                      <a:pt x="16" y="134"/>
                    </a:lnTo>
                    <a:lnTo>
                      <a:pt x="28" y="143"/>
                    </a:lnTo>
                    <a:lnTo>
                      <a:pt x="45" y="148"/>
                    </a:lnTo>
                    <a:lnTo>
                      <a:pt x="45" y="134"/>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85" name="Freeform 184"/>
              <p:cNvSpPr>
                <a:spLocks/>
              </p:cNvSpPr>
              <p:nvPr/>
            </p:nvSpPr>
            <p:spPr bwMode="auto">
              <a:xfrm>
                <a:off x="10" y="10"/>
                <a:ext cx="45" cy="148"/>
              </a:xfrm>
              <a:custGeom>
                <a:avLst/>
                <a:gdLst>
                  <a:gd name="T0" fmla="*/ 19 w 45"/>
                  <a:gd name="T1" fmla="*/ 0 h 148"/>
                  <a:gd name="T2" fmla="*/ 0 w 45"/>
                  <a:gd name="T3" fmla="*/ 0 h 148"/>
                  <a:gd name="T4" fmla="*/ 0 w 45"/>
                  <a:gd name="T5" fmla="*/ 146 h 148"/>
                  <a:gd name="T6" fmla="*/ 16 w 45"/>
                  <a:gd name="T7" fmla="*/ 146 h 148"/>
                  <a:gd name="T8" fmla="*/ 16 w 45"/>
                  <a:gd name="T9" fmla="*/ 134 h 148"/>
                  <a:gd name="T10" fmla="*/ 45 w 45"/>
                  <a:gd name="T11" fmla="*/ 134 h 148"/>
                  <a:gd name="T12" fmla="*/ 21 w 45"/>
                  <a:gd name="T13" fmla="*/ 122 h 148"/>
                  <a:gd name="T14" fmla="*/ 16 w 45"/>
                  <a:gd name="T15" fmla="*/ 93 h 148"/>
                  <a:gd name="T16" fmla="*/ 24 w 45"/>
                  <a:gd name="T17" fmla="*/ 64 h 148"/>
                  <a:gd name="T18" fmla="*/ 45 w 45"/>
                  <a:gd name="T19" fmla="*/ 52 h 148"/>
                  <a:gd name="T20" fmla="*/ 19 w 45"/>
                  <a:gd name="T21" fmla="*/ 52 h 148"/>
                  <a:gd name="T22" fmla="*/ 19 w 45"/>
                  <a:gd name="T23" fmla="*/ 0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5" h="148">
                    <a:moveTo>
                      <a:pt x="19" y="0"/>
                    </a:moveTo>
                    <a:lnTo>
                      <a:pt x="0" y="0"/>
                    </a:lnTo>
                    <a:lnTo>
                      <a:pt x="0" y="146"/>
                    </a:lnTo>
                    <a:lnTo>
                      <a:pt x="16" y="146"/>
                    </a:lnTo>
                    <a:lnTo>
                      <a:pt x="16" y="134"/>
                    </a:lnTo>
                    <a:lnTo>
                      <a:pt x="45" y="134"/>
                    </a:lnTo>
                    <a:lnTo>
                      <a:pt x="21" y="122"/>
                    </a:lnTo>
                    <a:lnTo>
                      <a:pt x="16" y="93"/>
                    </a:lnTo>
                    <a:lnTo>
                      <a:pt x="24" y="64"/>
                    </a:lnTo>
                    <a:lnTo>
                      <a:pt x="45" y="52"/>
                    </a:lnTo>
                    <a:lnTo>
                      <a:pt x="19" y="52"/>
                    </a:lnTo>
                    <a:lnTo>
                      <a:pt x="1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86" name="Freeform 185"/>
              <p:cNvSpPr>
                <a:spLocks/>
              </p:cNvSpPr>
              <p:nvPr/>
            </p:nvSpPr>
            <p:spPr bwMode="auto">
              <a:xfrm>
                <a:off x="10" y="10"/>
                <a:ext cx="45" cy="148"/>
              </a:xfrm>
              <a:custGeom>
                <a:avLst/>
                <a:gdLst>
                  <a:gd name="T0" fmla="*/ 45 w 45"/>
                  <a:gd name="T1" fmla="*/ 38 h 148"/>
                  <a:gd name="T2" fmla="*/ 31 w 45"/>
                  <a:gd name="T3" fmla="*/ 43 h 148"/>
                  <a:gd name="T4" fmla="*/ 19 w 45"/>
                  <a:gd name="T5" fmla="*/ 52 h 148"/>
                  <a:gd name="T6" fmla="*/ 45 w 45"/>
                  <a:gd name="T7" fmla="*/ 52 h 148"/>
                  <a:gd name="T8" fmla="*/ 45 w 45"/>
                  <a:gd name="T9" fmla="*/ 38 h 148"/>
                </a:gdLst>
                <a:ahLst/>
                <a:cxnLst>
                  <a:cxn ang="0">
                    <a:pos x="T0" y="T1"/>
                  </a:cxn>
                  <a:cxn ang="0">
                    <a:pos x="T2" y="T3"/>
                  </a:cxn>
                  <a:cxn ang="0">
                    <a:pos x="T4" y="T5"/>
                  </a:cxn>
                  <a:cxn ang="0">
                    <a:pos x="T6" y="T7"/>
                  </a:cxn>
                  <a:cxn ang="0">
                    <a:pos x="T8" y="T9"/>
                  </a:cxn>
                </a:cxnLst>
                <a:rect l="0" t="0" r="r" b="b"/>
                <a:pathLst>
                  <a:path w="45" h="148">
                    <a:moveTo>
                      <a:pt x="45" y="38"/>
                    </a:moveTo>
                    <a:lnTo>
                      <a:pt x="31" y="43"/>
                    </a:lnTo>
                    <a:lnTo>
                      <a:pt x="19" y="52"/>
                    </a:lnTo>
                    <a:lnTo>
                      <a:pt x="45" y="52"/>
                    </a:lnTo>
                    <a:lnTo>
                      <a:pt x="45" y="38"/>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sp>
          <p:nvSpPr>
            <p:cNvPr id="181" name="Freeform 180"/>
            <p:cNvSpPr>
              <a:spLocks/>
            </p:cNvSpPr>
            <p:nvPr/>
          </p:nvSpPr>
          <p:spPr bwMode="auto">
            <a:xfrm>
              <a:off x="166" y="122"/>
              <a:ext cx="48" cy="36"/>
            </a:xfrm>
            <a:custGeom>
              <a:avLst/>
              <a:gdLst>
                <a:gd name="T0" fmla="*/ 28 w 48"/>
                <a:gd name="T1" fmla="*/ 0 h 36"/>
                <a:gd name="T2" fmla="*/ 19 w 48"/>
                <a:gd name="T3" fmla="*/ 16 h 36"/>
                <a:gd name="T4" fmla="*/ 2 w 48"/>
                <a:gd name="T5" fmla="*/ 21 h 36"/>
                <a:gd name="T6" fmla="*/ 0 w 48"/>
                <a:gd name="T7" fmla="*/ 21 h 36"/>
                <a:gd name="T8" fmla="*/ 0 w 48"/>
                <a:gd name="T9" fmla="*/ 36 h 36"/>
                <a:gd name="T10" fmla="*/ 2 w 48"/>
                <a:gd name="T11" fmla="*/ 36 h 36"/>
                <a:gd name="T12" fmla="*/ 33 w 48"/>
                <a:gd name="T13" fmla="*/ 28 h 36"/>
                <a:gd name="T14" fmla="*/ 48 w 48"/>
                <a:gd name="T15" fmla="*/ 2 h 36"/>
                <a:gd name="T16" fmla="*/ 28 w 48"/>
                <a:gd name="T17" fmla="*/ 0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8" h="36">
                  <a:moveTo>
                    <a:pt x="28" y="0"/>
                  </a:moveTo>
                  <a:lnTo>
                    <a:pt x="19" y="16"/>
                  </a:lnTo>
                  <a:lnTo>
                    <a:pt x="2" y="21"/>
                  </a:lnTo>
                  <a:lnTo>
                    <a:pt x="0" y="21"/>
                  </a:lnTo>
                  <a:lnTo>
                    <a:pt x="0" y="36"/>
                  </a:lnTo>
                  <a:lnTo>
                    <a:pt x="2" y="36"/>
                  </a:lnTo>
                  <a:lnTo>
                    <a:pt x="33" y="28"/>
                  </a:lnTo>
                  <a:lnTo>
                    <a:pt x="48" y="2"/>
                  </a:lnTo>
                  <a:lnTo>
                    <a:pt x="28"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82" name="Freeform 181"/>
            <p:cNvSpPr>
              <a:spLocks/>
            </p:cNvSpPr>
            <p:nvPr/>
          </p:nvSpPr>
          <p:spPr bwMode="auto">
            <a:xfrm>
              <a:off x="166" y="48"/>
              <a:ext cx="48" cy="62"/>
            </a:xfrm>
            <a:custGeom>
              <a:avLst/>
              <a:gdLst>
                <a:gd name="T0" fmla="*/ 0 w 48"/>
                <a:gd name="T1" fmla="*/ 0 h 62"/>
                <a:gd name="T2" fmla="*/ 0 w 48"/>
                <a:gd name="T3" fmla="*/ 14 h 62"/>
                <a:gd name="T4" fmla="*/ 23 w 48"/>
                <a:gd name="T5" fmla="*/ 26 h 62"/>
                <a:gd name="T6" fmla="*/ 28 w 48"/>
                <a:gd name="T7" fmla="*/ 45 h 62"/>
                <a:gd name="T8" fmla="*/ 0 w 48"/>
                <a:gd name="T9" fmla="*/ 45 h 62"/>
                <a:gd name="T10" fmla="*/ 0 w 48"/>
                <a:gd name="T11" fmla="*/ 62 h 62"/>
                <a:gd name="T12" fmla="*/ 48 w 48"/>
                <a:gd name="T13" fmla="*/ 62 h 62"/>
                <a:gd name="T14" fmla="*/ 48 w 48"/>
                <a:gd name="T15" fmla="*/ 55 h 62"/>
                <a:gd name="T16" fmla="*/ 45 w 48"/>
                <a:gd name="T17" fmla="*/ 31 h 62"/>
                <a:gd name="T18" fmla="*/ 35 w 48"/>
                <a:gd name="T19" fmla="*/ 14 h 62"/>
                <a:gd name="T20" fmla="*/ 19 w 48"/>
                <a:gd name="T21" fmla="*/ 4 h 62"/>
                <a:gd name="T22" fmla="*/ 0 w 48"/>
                <a:gd name="T23" fmla="*/ 0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8" h="62">
                  <a:moveTo>
                    <a:pt x="0" y="0"/>
                  </a:moveTo>
                  <a:lnTo>
                    <a:pt x="0" y="14"/>
                  </a:lnTo>
                  <a:lnTo>
                    <a:pt x="23" y="26"/>
                  </a:lnTo>
                  <a:lnTo>
                    <a:pt x="28" y="45"/>
                  </a:lnTo>
                  <a:lnTo>
                    <a:pt x="0" y="45"/>
                  </a:lnTo>
                  <a:lnTo>
                    <a:pt x="0" y="62"/>
                  </a:lnTo>
                  <a:lnTo>
                    <a:pt x="48" y="62"/>
                  </a:lnTo>
                  <a:lnTo>
                    <a:pt x="48" y="55"/>
                  </a:lnTo>
                  <a:lnTo>
                    <a:pt x="45" y="31"/>
                  </a:lnTo>
                  <a:lnTo>
                    <a:pt x="35" y="14"/>
                  </a:lnTo>
                  <a:lnTo>
                    <a:pt x="19" y="4"/>
                  </a:lnTo>
                  <a:lnTo>
                    <a:pt x="0"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83" name="Freeform 182"/>
            <p:cNvSpPr>
              <a:spLocks/>
            </p:cNvSpPr>
            <p:nvPr/>
          </p:nvSpPr>
          <p:spPr bwMode="auto">
            <a:xfrm>
              <a:off x="118" y="48"/>
              <a:ext cx="48" cy="110"/>
            </a:xfrm>
            <a:custGeom>
              <a:avLst/>
              <a:gdLst>
                <a:gd name="T0" fmla="*/ 48 w 48"/>
                <a:gd name="T1" fmla="*/ 0 h 110"/>
                <a:gd name="T2" fmla="*/ 28 w 48"/>
                <a:gd name="T3" fmla="*/ 4 h 110"/>
                <a:gd name="T4" fmla="*/ 14 w 48"/>
                <a:gd name="T5" fmla="*/ 14 h 110"/>
                <a:gd name="T6" fmla="*/ 2 w 48"/>
                <a:gd name="T7" fmla="*/ 33 h 110"/>
                <a:gd name="T8" fmla="*/ 0 w 48"/>
                <a:gd name="T9" fmla="*/ 57 h 110"/>
                <a:gd name="T10" fmla="*/ 2 w 48"/>
                <a:gd name="T11" fmla="*/ 79 h 110"/>
                <a:gd name="T12" fmla="*/ 14 w 48"/>
                <a:gd name="T13" fmla="*/ 96 h 110"/>
                <a:gd name="T14" fmla="*/ 28 w 48"/>
                <a:gd name="T15" fmla="*/ 107 h 110"/>
                <a:gd name="T16" fmla="*/ 48 w 48"/>
                <a:gd name="T17" fmla="*/ 110 h 110"/>
                <a:gd name="T18" fmla="*/ 48 w 48"/>
                <a:gd name="T19" fmla="*/ 96 h 110"/>
                <a:gd name="T20" fmla="*/ 28 w 48"/>
                <a:gd name="T21" fmla="*/ 86 h 110"/>
                <a:gd name="T22" fmla="*/ 16 w 48"/>
                <a:gd name="T23" fmla="*/ 62 h 110"/>
                <a:gd name="T24" fmla="*/ 48 w 48"/>
                <a:gd name="T25" fmla="*/ 62 h 110"/>
                <a:gd name="T26" fmla="*/ 48 w 48"/>
                <a:gd name="T27" fmla="*/ 45 h 110"/>
                <a:gd name="T28" fmla="*/ 19 w 48"/>
                <a:gd name="T29" fmla="*/ 45 h 110"/>
                <a:gd name="T30" fmla="*/ 28 w 48"/>
                <a:gd name="T31" fmla="*/ 21 h 110"/>
                <a:gd name="T32" fmla="*/ 48 w 48"/>
                <a:gd name="T33" fmla="*/ 14 h 110"/>
                <a:gd name="T34" fmla="*/ 48 w 48"/>
                <a:gd name="T35" fmla="*/ 0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8" h="110">
                  <a:moveTo>
                    <a:pt x="48" y="0"/>
                  </a:moveTo>
                  <a:lnTo>
                    <a:pt x="28" y="4"/>
                  </a:lnTo>
                  <a:lnTo>
                    <a:pt x="14" y="14"/>
                  </a:lnTo>
                  <a:lnTo>
                    <a:pt x="2" y="33"/>
                  </a:lnTo>
                  <a:lnTo>
                    <a:pt x="0" y="57"/>
                  </a:lnTo>
                  <a:lnTo>
                    <a:pt x="2" y="79"/>
                  </a:lnTo>
                  <a:lnTo>
                    <a:pt x="14" y="96"/>
                  </a:lnTo>
                  <a:lnTo>
                    <a:pt x="28" y="107"/>
                  </a:lnTo>
                  <a:lnTo>
                    <a:pt x="48" y="110"/>
                  </a:lnTo>
                  <a:lnTo>
                    <a:pt x="48" y="96"/>
                  </a:lnTo>
                  <a:lnTo>
                    <a:pt x="28" y="86"/>
                  </a:lnTo>
                  <a:lnTo>
                    <a:pt x="16" y="62"/>
                  </a:lnTo>
                  <a:lnTo>
                    <a:pt x="48" y="62"/>
                  </a:lnTo>
                  <a:lnTo>
                    <a:pt x="48" y="45"/>
                  </a:lnTo>
                  <a:lnTo>
                    <a:pt x="19" y="45"/>
                  </a:lnTo>
                  <a:lnTo>
                    <a:pt x="28" y="21"/>
                  </a:lnTo>
                  <a:lnTo>
                    <a:pt x="48" y="14"/>
                  </a:lnTo>
                  <a:lnTo>
                    <a:pt x="48"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spTree>
    <p:extLst>
      <p:ext uri="{BB962C8B-B14F-4D97-AF65-F5344CB8AC3E}">
        <p14:creationId xmlns:p14="http://schemas.microsoft.com/office/powerpoint/2010/main" val="1795901921"/>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1520" y="382013"/>
            <a:ext cx="8424936" cy="1200329"/>
          </a:xfrm>
          <a:prstGeom prst="rect">
            <a:avLst/>
          </a:prstGeom>
        </p:spPr>
        <p:txBody>
          <a:bodyPr wrap="square">
            <a:spAutoFit/>
          </a:bodyPr>
          <a:lstStyle/>
          <a:p>
            <a:r>
              <a:rPr lang="en-AU" dirty="0"/>
              <a:t>Please note that the above levelling practice only applies for new construction.  When</a:t>
            </a:r>
          </a:p>
          <a:p>
            <a:r>
              <a:rPr lang="en-AU" dirty="0"/>
              <a:t>rehabilitating an existing road, levelling works should be kept to a minimum, leaving the existing road camber in place and only adding onto it where it has been worn down.</a:t>
            </a:r>
          </a:p>
          <a:p>
            <a:r>
              <a:rPr lang="en-AU" dirty="0"/>
              <a:t> </a:t>
            </a:r>
          </a:p>
        </p:txBody>
      </p:sp>
      <p:pic>
        <p:nvPicPr>
          <p:cNvPr id="3" name="Picture 2"/>
          <p:cNvPicPr/>
          <p:nvPr/>
        </p:nvPicPr>
        <p:blipFill>
          <a:blip r:embed="rId2">
            <a:extLst>
              <a:ext uri="{28A0092B-C50C-407E-A947-70E740481C1C}">
                <a14:useLocalDpi xmlns:a14="http://schemas.microsoft.com/office/drawing/2010/main" val="0"/>
              </a:ext>
            </a:extLst>
          </a:blip>
          <a:srcRect/>
          <a:stretch>
            <a:fillRect/>
          </a:stretch>
        </p:blipFill>
        <p:spPr bwMode="auto">
          <a:xfrm>
            <a:off x="683568" y="1582342"/>
            <a:ext cx="7488832" cy="1774650"/>
          </a:xfrm>
          <a:prstGeom prst="rect">
            <a:avLst/>
          </a:prstGeom>
          <a:noFill/>
          <a:ln>
            <a:noFill/>
          </a:ln>
        </p:spPr>
      </p:pic>
      <p:sp>
        <p:nvSpPr>
          <p:cNvPr id="4" name="Rectangle 3"/>
          <p:cNvSpPr/>
          <p:nvPr/>
        </p:nvSpPr>
        <p:spPr>
          <a:xfrm>
            <a:off x="677008" y="3164681"/>
            <a:ext cx="7495391" cy="2308324"/>
          </a:xfrm>
          <a:prstGeom prst="rect">
            <a:avLst/>
          </a:prstGeom>
        </p:spPr>
        <p:txBody>
          <a:bodyPr wrap="square">
            <a:spAutoFit/>
          </a:bodyPr>
          <a:lstStyle/>
          <a:p>
            <a:endParaRPr lang="en-AU" dirty="0" smtClean="0"/>
          </a:p>
          <a:p>
            <a:r>
              <a:rPr lang="en-AU" dirty="0"/>
              <a:t>We can calculate the volumes to be excavated for the most common profile heights to be found in practice.  These volumes can be given to the supervisor in table form and can be used to work out the workdays needed to carry out the excavation and are used to report the volume of completed works.</a:t>
            </a:r>
          </a:p>
          <a:p>
            <a:endParaRPr lang="en-AU" dirty="0"/>
          </a:p>
          <a:p>
            <a:r>
              <a:rPr lang="en-AU" dirty="0"/>
              <a:t>The slope of ground is not the same along the length of the road.  To set out the work we have to find the average slope over a 20m section.</a:t>
            </a:r>
          </a:p>
        </p:txBody>
      </p:sp>
    </p:spTree>
    <p:extLst>
      <p:ext uri="{BB962C8B-B14F-4D97-AF65-F5344CB8AC3E}">
        <p14:creationId xmlns:p14="http://schemas.microsoft.com/office/powerpoint/2010/main" val="2072718132"/>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1520" y="404664"/>
            <a:ext cx="7704856" cy="1477328"/>
          </a:xfrm>
          <a:prstGeom prst="rect">
            <a:avLst/>
          </a:prstGeom>
        </p:spPr>
        <p:txBody>
          <a:bodyPr wrap="square">
            <a:spAutoFit/>
          </a:bodyPr>
          <a:lstStyle/>
          <a:p>
            <a:r>
              <a:rPr lang="en-AU" b="1" dirty="0"/>
              <a:t>Camber and Side Drain Construction</a:t>
            </a:r>
            <a:endParaRPr lang="en-AU" dirty="0"/>
          </a:p>
          <a:p>
            <a:r>
              <a:rPr lang="en-AU" dirty="0"/>
              <a:t>Once the excavation and fill have been completed, the road camber is </a:t>
            </a:r>
            <a:r>
              <a:rPr lang="en-AU" dirty="0" smtClean="0"/>
              <a:t>constructed using </a:t>
            </a:r>
            <a:r>
              <a:rPr lang="en-AU" dirty="0"/>
              <a:t>soils from the side drains and back slope. Excavated soils from the </a:t>
            </a:r>
            <a:r>
              <a:rPr lang="en-AU" dirty="0" smtClean="0"/>
              <a:t>drains should </a:t>
            </a:r>
            <a:r>
              <a:rPr lang="en-AU" dirty="0"/>
              <a:t>first be thrown to the centre of the road, from where it is levelled out </a:t>
            </a:r>
            <a:r>
              <a:rPr lang="en-AU" dirty="0" smtClean="0"/>
              <a:t>towards each </a:t>
            </a:r>
            <a:r>
              <a:rPr lang="en-AU" dirty="0"/>
              <a:t>road shoulder to form the camber</a:t>
            </a:r>
            <a:r>
              <a:rPr lang="en-AU" dirty="0" smtClean="0"/>
              <a:t>.</a:t>
            </a:r>
            <a:endParaRPr lang="en-AU" dirty="0"/>
          </a:p>
        </p:txBody>
      </p:sp>
      <p:grpSp>
        <p:nvGrpSpPr>
          <p:cNvPr id="3" name="Group 2"/>
          <p:cNvGrpSpPr>
            <a:grpSpLocks/>
          </p:cNvGrpSpPr>
          <p:nvPr/>
        </p:nvGrpSpPr>
        <p:grpSpPr bwMode="auto">
          <a:xfrm>
            <a:off x="1115616" y="2338197"/>
            <a:ext cx="6624735" cy="1944216"/>
            <a:chOff x="10" y="10"/>
            <a:chExt cx="8911" cy="1820"/>
          </a:xfrm>
        </p:grpSpPr>
        <p:sp>
          <p:nvSpPr>
            <p:cNvPr id="4" name="Freeform 3"/>
            <p:cNvSpPr>
              <a:spLocks/>
            </p:cNvSpPr>
            <p:nvPr/>
          </p:nvSpPr>
          <p:spPr bwMode="auto">
            <a:xfrm>
              <a:off x="4645" y="276"/>
              <a:ext cx="20" cy="1430"/>
            </a:xfrm>
            <a:custGeom>
              <a:avLst/>
              <a:gdLst>
                <a:gd name="T0" fmla="*/ 0 w 20"/>
                <a:gd name="T1" fmla="*/ 0 h 1430"/>
                <a:gd name="T2" fmla="*/ 0 w 20"/>
                <a:gd name="T3" fmla="*/ 1430 h 1430"/>
              </a:gdLst>
              <a:ahLst/>
              <a:cxnLst>
                <a:cxn ang="0">
                  <a:pos x="T0" y="T1"/>
                </a:cxn>
                <a:cxn ang="0">
                  <a:pos x="T2" y="T3"/>
                </a:cxn>
              </a:cxnLst>
              <a:rect l="0" t="0" r="r" b="b"/>
              <a:pathLst>
                <a:path w="20" h="1430">
                  <a:moveTo>
                    <a:pt x="0" y="0"/>
                  </a:moveTo>
                  <a:lnTo>
                    <a:pt x="0" y="1430"/>
                  </a:lnTo>
                </a:path>
              </a:pathLst>
            </a:custGeom>
            <a:noFill/>
            <a:ln w="11938">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AU"/>
            </a:p>
          </p:txBody>
        </p:sp>
        <p:sp>
          <p:nvSpPr>
            <p:cNvPr id="5" name="Freeform 4"/>
            <p:cNvSpPr>
              <a:spLocks/>
            </p:cNvSpPr>
            <p:nvPr/>
          </p:nvSpPr>
          <p:spPr bwMode="auto">
            <a:xfrm>
              <a:off x="8599" y="924"/>
              <a:ext cx="51" cy="211"/>
            </a:xfrm>
            <a:custGeom>
              <a:avLst/>
              <a:gdLst>
                <a:gd name="T0" fmla="*/ 50 w 51"/>
                <a:gd name="T1" fmla="*/ 0 h 211"/>
                <a:gd name="T2" fmla="*/ 40 w 51"/>
                <a:gd name="T3" fmla="*/ 0 h 211"/>
                <a:gd name="T4" fmla="*/ 0 w 51"/>
                <a:gd name="T5" fmla="*/ 211 h 211"/>
                <a:gd name="T6" fmla="*/ 9 w 51"/>
                <a:gd name="T7" fmla="*/ 211 h 211"/>
                <a:gd name="T8" fmla="*/ 50 w 51"/>
                <a:gd name="T9" fmla="*/ 4 h 211"/>
                <a:gd name="T10" fmla="*/ 50 w 51"/>
                <a:gd name="T11" fmla="*/ 0 h 211"/>
              </a:gdLst>
              <a:ahLst/>
              <a:cxnLst>
                <a:cxn ang="0">
                  <a:pos x="T0" y="T1"/>
                </a:cxn>
                <a:cxn ang="0">
                  <a:pos x="T2" y="T3"/>
                </a:cxn>
                <a:cxn ang="0">
                  <a:pos x="T4" y="T5"/>
                </a:cxn>
                <a:cxn ang="0">
                  <a:pos x="T6" y="T7"/>
                </a:cxn>
                <a:cxn ang="0">
                  <a:pos x="T8" y="T9"/>
                </a:cxn>
                <a:cxn ang="0">
                  <a:pos x="T10" y="T11"/>
                </a:cxn>
              </a:cxnLst>
              <a:rect l="0" t="0" r="r" b="b"/>
              <a:pathLst>
                <a:path w="51" h="211">
                  <a:moveTo>
                    <a:pt x="50" y="0"/>
                  </a:moveTo>
                  <a:lnTo>
                    <a:pt x="40" y="0"/>
                  </a:lnTo>
                  <a:lnTo>
                    <a:pt x="0" y="211"/>
                  </a:lnTo>
                  <a:lnTo>
                    <a:pt x="9" y="211"/>
                  </a:lnTo>
                  <a:lnTo>
                    <a:pt x="50" y="4"/>
                  </a:lnTo>
                  <a:lnTo>
                    <a:pt x="50"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6" name="Freeform 5"/>
            <p:cNvSpPr>
              <a:spLocks/>
            </p:cNvSpPr>
            <p:nvPr/>
          </p:nvSpPr>
          <p:spPr bwMode="auto">
            <a:xfrm>
              <a:off x="8614" y="929"/>
              <a:ext cx="36" cy="194"/>
            </a:xfrm>
            <a:custGeom>
              <a:avLst/>
              <a:gdLst>
                <a:gd name="T0" fmla="*/ 35 w 36"/>
                <a:gd name="T1" fmla="*/ 0 h 194"/>
                <a:gd name="T2" fmla="*/ 26 w 36"/>
                <a:gd name="T3" fmla="*/ 0 h 194"/>
                <a:gd name="T4" fmla="*/ 0 w 36"/>
                <a:gd name="T5" fmla="*/ 194 h 194"/>
                <a:gd name="T6" fmla="*/ 4 w 36"/>
                <a:gd name="T7" fmla="*/ 194 h 194"/>
                <a:gd name="T8" fmla="*/ 9 w 36"/>
                <a:gd name="T9" fmla="*/ 189 h 194"/>
                <a:gd name="T10" fmla="*/ 35 w 36"/>
                <a:gd name="T11" fmla="*/ 0 h 194"/>
              </a:gdLst>
              <a:ahLst/>
              <a:cxnLst>
                <a:cxn ang="0">
                  <a:pos x="T0" y="T1"/>
                </a:cxn>
                <a:cxn ang="0">
                  <a:pos x="T2" y="T3"/>
                </a:cxn>
                <a:cxn ang="0">
                  <a:pos x="T4" y="T5"/>
                </a:cxn>
                <a:cxn ang="0">
                  <a:pos x="T6" y="T7"/>
                </a:cxn>
                <a:cxn ang="0">
                  <a:pos x="T8" y="T9"/>
                </a:cxn>
                <a:cxn ang="0">
                  <a:pos x="T10" y="T11"/>
                </a:cxn>
              </a:cxnLst>
              <a:rect l="0" t="0" r="r" b="b"/>
              <a:pathLst>
                <a:path w="36" h="194">
                  <a:moveTo>
                    <a:pt x="35" y="0"/>
                  </a:moveTo>
                  <a:lnTo>
                    <a:pt x="26" y="0"/>
                  </a:lnTo>
                  <a:lnTo>
                    <a:pt x="0" y="194"/>
                  </a:lnTo>
                  <a:lnTo>
                    <a:pt x="4" y="194"/>
                  </a:lnTo>
                  <a:lnTo>
                    <a:pt x="9" y="189"/>
                  </a:lnTo>
                  <a:lnTo>
                    <a:pt x="35"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7" name="Freeform 6"/>
            <p:cNvSpPr>
              <a:spLocks/>
            </p:cNvSpPr>
            <p:nvPr/>
          </p:nvSpPr>
          <p:spPr bwMode="auto">
            <a:xfrm>
              <a:off x="8618" y="1114"/>
              <a:ext cx="44" cy="20"/>
            </a:xfrm>
            <a:custGeom>
              <a:avLst/>
              <a:gdLst>
                <a:gd name="T0" fmla="*/ 40 w 44"/>
                <a:gd name="T1" fmla="*/ 0 h 20"/>
                <a:gd name="T2" fmla="*/ 0 w 44"/>
                <a:gd name="T3" fmla="*/ 0 h 20"/>
                <a:gd name="T4" fmla="*/ 0 w 44"/>
                <a:gd name="T5" fmla="*/ 9 h 20"/>
                <a:gd name="T6" fmla="*/ 38 w 44"/>
                <a:gd name="T7" fmla="*/ 9 h 20"/>
                <a:gd name="T8" fmla="*/ 43 w 44"/>
                <a:gd name="T9" fmla="*/ 7 h 20"/>
                <a:gd name="T10" fmla="*/ 40 w 44"/>
                <a:gd name="T11" fmla="*/ 0 h 20"/>
              </a:gdLst>
              <a:ahLst/>
              <a:cxnLst>
                <a:cxn ang="0">
                  <a:pos x="T0" y="T1"/>
                </a:cxn>
                <a:cxn ang="0">
                  <a:pos x="T2" y="T3"/>
                </a:cxn>
                <a:cxn ang="0">
                  <a:pos x="T4" y="T5"/>
                </a:cxn>
                <a:cxn ang="0">
                  <a:pos x="T6" y="T7"/>
                </a:cxn>
                <a:cxn ang="0">
                  <a:pos x="T8" y="T9"/>
                </a:cxn>
                <a:cxn ang="0">
                  <a:pos x="T10" y="T11"/>
                </a:cxn>
              </a:cxnLst>
              <a:rect l="0" t="0" r="r" b="b"/>
              <a:pathLst>
                <a:path w="44" h="20">
                  <a:moveTo>
                    <a:pt x="40" y="0"/>
                  </a:moveTo>
                  <a:lnTo>
                    <a:pt x="0" y="0"/>
                  </a:lnTo>
                  <a:lnTo>
                    <a:pt x="0" y="9"/>
                  </a:lnTo>
                  <a:lnTo>
                    <a:pt x="38" y="9"/>
                  </a:lnTo>
                  <a:lnTo>
                    <a:pt x="43" y="7"/>
                  </a:lnTo>
                  <a:lnTo>
                    <a:pt x="40"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8" name="Freeform 7"/>
            <p:cNvSpPr>
              <a:spLocks/>
            </p:cNvSpPr>
            <p:nvPr/>
          </p:nvSpPr>
          <p:spPr bwMode="auto">
            <a:xfrm>
              <a:off x="8597" y="1114"/>
              <a:ext cx="60" cy="33"/>
            </a:xfrm>
            <a:custGeom>
              <a:avLst/>
              <a:gdLst>
                <a:gd name="T0" fmla="*/ 55 w 60"/>
                <a:gd name="T1" fmla="*/ 0 h 33"/>
                <a:gd name="T2" fmla="*/ 4 w 60"/>
                <a:gd name="T3" fmla="*/ 21 h 33"/>
                <a:gd name="T4" fmla="*/ 2 w 60"/>
                <a:gd name="T5" fmla="*/ 23 h 33"/>
                <a:gd name="T6" fmla="*/ 0 w 60"/>
                <a:gd name="T7" fmla="*/ 28 h 33"/>
                <a:gd name="T8" fmla="*/ 4 w 60"/>
                <a:gd name="T9" fmla="*/ 33 h 33"/>
                <a:gd name="T10" fmla="*/ 60 w 60"/>
                <a:gd name="T11" fmla="*/ 9 h 33"/>
                <a:gd name="T12" fmla="*/ 55 w 60"/>
                <a:gd name="T13" fmla="*/ 0 h 33"/>
              </a:gdLst>
              <a:ahLst/>
              <a:cxnLst>
                <a:cxn ang="0">
                  <a:pos x="T0" y="T1"/>
                </a:cxn>
                <a:cxn ang="0">
                  <a:pos x="T2" y="T3"/>
                </a:cxn>
                <a:cxn ang="0">
                  <a:pos x="T4" y="T5"/>
                </a:cxn>
                <a:cxn ang="0">
                  <a:pos x="T6" y="T7"/>
                </a:cxn>
                <a:cxn ang="0">
                  <a:pos x="T8" y="T9"/>
                </a:cxn>
                <a:cxn ang="0">
                  <a:pos x="T10" y="T11"/>
                </a:cxn>
                <a:cxn ang="0">
                  <a:pos x="T12" y="T13"/>
                </a:cxn>
              </a:cxnLst>
              <a:rect l="0" t="0" r="r" b="b"/>
              <a:pathLst>
                <a:path w="60" h="33">
                  <a:moveTo>
                    <a:pt x="55" y="0"/>
                  </a:moveTo>
                  <a:lnTo>
                    <a:pt x="4" y="21"/>
                  </a:lnTo>
                  <a:lnTo>
                    <a:pt x="2" y="23"/>
                  </a:lnTo>
                  <a:lnTo>
                    <a:pt x="0" y="28"/>
                  </a:lnTo>
                  <a:lnTo>
                    <a:pt x="4" y="33"/>
                  </a:lnTo>
                  <a:lnTo>
                    <a:pt x="60" y="9"/>
                  </a:lnTo>
                  <a:lnTo>
                    <a:pt x="55"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9" name="Freeform 8"/>
            <p:cNvSpPr>
              <a:spLocks/>
            </p:cNvSpPr>
            <p:nvPr/>
          </p:nvSpPr>
          <p:spPr bwMode="auto">
            <a:xfrm>
              <a:off x="8599" y="1051"/>
              <a:ext cx="63" cy="91"/>
            </a:xfrm>
            <a:custGeom>
              <a:avLst/>
              <a:gdLst>
                <a:gd name="T0" fmla="*/ 55 w 63"/>
                <a:gd name="T1" fmla="*/ 0 h 91"/>
                <a:gd name="T2" fmla="*/ 50 w 63"/>
                <a:gd name="T3" fmla="*/ 4 h 91"/>
                <a:gd name="T4" fmla="*/ 0 w 63"/>
                <a:gd name="T5" fmla="*/ 86 h 91"/>
                <a:gd name="T6" fmla="*/ 9 w 63"/>
                <a:gd name="T7" fmla="*/ 91 h 91"/>
                <a:gd name="T8" fmla="*/ 62 w 63"/>
                <a:gd name="T9" fmla="*/ 4 h 91"/>
                <a:gd name="T10" fmla="*/ 55 w 63"/>
                <a:gd name="T11" fmla="*/ 0 h 91"/>
              </a:gdLst>
              <a:ahLst/>
              <a:cxnLst>
                <a:cxn ang="0">
                  <a:pos x="T0" y="T1"/>
                </a:cxn>
                <a:cxn ang="0">
                  <a:pos x="T2" y="T3"/>
                </a:cxn>
                <a:cxn ang="0">
                  <a:pos x="T4" y="T5"/>
                </a:cxn>
                <a:cxn ang="0">
                  <a:pos x="T6" y="T7"/>
                </a:cxn>
                <a:cxn ang="0">
                  <a:pos x="T8" y="T9"/>
                </a:cxn>
                <a:cxn ang="0">
                  <a:pos x="T10" y="T11"/>
                </a:cxn>
              </a:cxnLst>
              <a:rect l="0" t="0" r="r" b="b"/>
              <a:pathLst>
                <a:path w="63" h="91">
                  <a:moveTo>
                    <a:pt x="55" y="0"/>
                  </a:moveTo>
                  <a:lnTo>
                    <a:pt x="50" y="4"/>
                  </a:lnTo>
                  <a:lnTo>
                    <a:pt x="0" y="86"/>
                  </a:lnTo>
                  <a:lnTo>
                    <a:pt x="9" y="91"/>
                  </a:lnTo>
                  <a:lnTo>
                    <a:pt x="62" y="4"/>
                  </a:lnTo>
                  <a:lnTo>
                    <a:pt x="55"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0" name="Freeform 9"/>
            <p:cNvSpPr>
              <a:spLocks/>
            </p:cNvSpPr>
            <p:nvPr/>
          </p:nvSpPr>
          <p:spPr bwMode="auto">
            <a:xfrm>
              <a:off x="8587" y="1056"/>
              <a:ext cx="72" cy="81"/>
            </a:xfrm>
            <a:custGeom>
              <a:avLst/>
              <a:gdLst>
                <a:gd name="T0" fmla="*/ 62 w 72"/>
                <a:gd name="T1" fmla="*/ 0 h 81"/>
                <a:gd name="T2" fmla="*/ 0 w 72"/>
                <a:gd name="T3" fmla="*/ 71 h 81"/>
                <a:gd name="T4" fmla="*/ 0 w 72"/>
                <a:gd name="T5" fmla="*/ 79 h 81"/>
                <a:gd name="T6" fmla="*/ 4 w 72"/>
                <a:gd name="T7" fmla="*/ 81 h 81"/>
                <a:gd name="T8" fmla="*/ 72 w 72"/>
                <a:gd name="T9" fmla="*/ 4 h 81"/>
                <a:gd name="T10" fmla="*/ 62 w 72"/>
                <a:gd name="T11" fmla="*/ 0 h 81"/>
              </a:gdLst>
              <a:ahLst/>
              <a:cxnLst>
                <a:cxn ang="0">
                  <a:pos x="T0" y="T1"/>
                </a:cxn>
                <a:cxn ang="0">
                  <a:pos x="T2" y="T3"/>
                </a:cxn>
                <a:cxn ang="0">
                  <a:pos x="T4" y="T5"/>
                </a:cxn>
                <a:cxn ang="0">
                  <a:pos x="T6" y="T7"/>
                </a:cxn>
                <a:cxn ang="0">
                  <a:pos x="T8" y="T9"/>
                </a:cxn>
                <a:cxn ang="0">
                  <a:pos x="T10" y="T11"/>
                </a:cxn>
              </a:cxnLst>
              <a:rect l="0" t="0" r="r" b="b"/>
              <a:pathLst>
                <a:path w="72" h="81">
                  <a:moveTo>
                    <a:pt x="62" y="0"/>
                  </a:moveTo>
                  <a:lnTo>
                    <a:pt x="0" y="71"/>
                  </a:lnTo>
                  <a:lnTo>
                    <a:pt x="0" y="79"/>
                  </a:lnTo>
                  <a:lnTo>
                    <a:pt x="4" y="81"/>
                  </a:lnTo>
                  <a:lnTo>
                    <a:pt x="72" y="4"/>
                  </a:lnTo>
                  <a:lnTo>
                    <a:pt x="62"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1" name="Freeform 10"/>
            <p:cNvSpPr>
              <a:spLocks/>
            </p:cNvSpPr>
            <p:nvPr/>
          </p:nvSpPr>
          <p:spPr bwMode="auto">
            <a:xfrm>
              <a:off x="8587" y="996"/>
              <a:ext cx="22" cy="134"/>
            </a:xfrm>
            <a:custGeom>
              <a:avLst/>
              <a:gdLst>
                <a:gd name="T0" fmla="*/ 21 w 22"/>
                <a:gd name="T1" fmla="*/ 0 h 134"/>
                <a:gd name="T2" fmla="*/ 12 w 22"/>
                <a:gd name="T3" fmla="*/ 0 h 134"/>
                <a:gd name="T4" fmla="*/ 0 w 22"/>
                <a:gd name="T5" fmla="*/ 134 h 134"/>
                <a:gd name="T6" fmla="*/ 9 w 22"/>
                <a:gd name="T7" fmla="*/ 134 h 134"/>
                <a:gd name="T8" fmla="*/ 21 w 22"/>
                <a:gd name="T9" fmla="*/ 4 h 134"/>
                <a:gd name="T10" fmla="*/ 21 w 22"/>
                <a:gd name="T11" fmla="*/ 0 h 134"/>
              </a:gdLst>
              <a:ahLst/>
              <a:cxnLst>
                <a:cxn ang="0">
                  <a:pos x="T0" y="T1"/>
                </a:cxn>
                <a:cxn ang="0">
                  <a:pos x="T2" y="T3"/>
                </a:cxn>
                <a:cxn ang="0">
                  <a:pos x="T4" y="T5"/>
                </a:cxn>
                <a:cxn ang="0">
                  <a:pos x="T6" y="T7"/>
                </a:cxn>
                <a:cxn ang="0">
                  <a:pos x="T8" y="T9"/>
                </a:cxn>
                <a:cxn ang="0">
                  <a:pos x="T10" y="T11"/>
                </a:cxn>
              </a:cxnLst>
              <a:rect l="0" t="0" r="r" b="b"/>
              <a:pathLst>
                <a:path w="22" h="134">
                  <a:moveTo>
                    <a:pt x="21" y="0"/>
                  </a:moveTo>
                  <a:lnTo>
                    <a:pt x="12" y="0"/>
                  </a:lnTo>
                  <a:lnTo>
                    <a:pt x="0" y="134"/>
                  </a:lnTo>
                  <a:lnTo>
                    <a:pt x="9" y="134"/>
                  </a:lnTo>
                  <a:lnTo>
                    <a:pt x="21" y="4"/>
                  </a:lnTo>
                  <a:lnTo>
                    <a:pt x="21"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2" name="Freeform 11"/>
            <p:cNvSpPr>
              <a:spLocks/>
            </p:cNvSpPr>
            <p:nvPr/>
          </p:nvSpPr>
          <p:spPr bwMode="auto">
            <a:xfrm>
              <a:off x="8599" y="1001"/>
              <a:ext cx="20" cy="144"/>
            </a:xfrm>
            <a:custGeom>
              <a:avLst/>
              <a:gdLst>
                <a:gd name="T0" fmla="*/ 9 w 20"/>
                <a:gd name="T1" fmla="*/ 0 h 144"/>
                <a:gd name="T2" fmla="*/ 0 w 20"/>
                <a:gd name="T3" fmla="*/ 0 h 144"/>
                <a:gd name="T4" fmla="*/ 0 w 20"/>
                <a:gd name="T5" fmla="*/ 139 h 144"/>
                <a:gd name="T6" fmla="*/ 2 w 20"/>
                <a:gd name="T7" fmla="*/ 143 h 144"/>
                <a:gd name="T8" fmla="*/ 9 w 20"/>
                <a:gd name="T9" fmla="*/ 143 h 144"/>
                <a:gd name="T10" fmla="*/ 9 w 20"/>
                <a:gd name="T11" fmla="*/ 0 h 144"/>
              </a:gdLst>
              <a:ahLst/>
              <a:cxnLst>
                <a:cxn ang="0">
                  <a:pos x="T0" y="T1"/>
                </a:cxn>
                <a:cxn ang="0">
                  <a:pos x="T2" y="T3"/>
                </a:cxn>
                <a:cxn ang="0">
                  <a:pos x="T4" y="T5"/>
                </a:cxn>
                <a:cxn ang="0">
                  <a:pos x="T6" y="T7"/>
                </a:cxn>
                <a:cxn ang="0">
                  <a:pos x="T8" y="T9"/>
                </a:cxn>
                <a:cxn ang="0">
                  <a:pos x="T10" y="T11"/>
                </a:cxn>
              </a:cxnLst>
              <a:rect l="0" t="0" r="r" b="b"/>
              <a:pathLst>
                <a:path w="20" h="144">
                  <a:moveTo>
                    <a:pt x="9" y="0"/>
                  </a:moveTo>
                  <a:lnTo>
                    <a:pt x="0" y="0"/>
                  </a:lnTo>
                  <a:lnTo>
                    <a:pt x="0" y="139"/>
                  </a:lnTo>
                  <a:lnTo>
                    <a:pt x="2" y="143"/>
                  </a:lnTo>
                  <a:lnTo>
                    <a:pt x="9" y="143"/>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3" name="Freeform 12"/>
            <p:cNvSpPr>
              <a:spLocks/>
            </p:cNvSpPr>
            <p:nvPr/>
          </p:nvSpPr>
          <p:spPr bwMode="auto">
            <a:xfrm>
              <a:off x="8563" y="981"/>
              <a:ext cx="46" cy="159"/>
            </a:xfrm>
            <a:custGeom>
              <a:avLst/>
              <a:gdLst>
                <a:gd name="T0" fmla="*/ 7 w 46"/>
                <a:gd name="T1" fmla="*/ 0 h 159"/>
                <a:gd name="T2" fmla="*/ 0 w 46"/>
                <a:gd name="T3" fmla="*/ 0 h 159"/>
                <a:gd name="T4" fmla="*/ 0 w 46"/>
                <a:gd name="T5" fmla="*/ 4 h 159"/>
                <a:gd name="T6" fmla="*/ 36 w 46"/>
                <a:gd name="T7" fmla="*/ 158 h 159"/>
                <a:gd name="T8" fmla="*/ 45 w 46"/>
                <a:gd name="T9" fmla="*/ 158 h 159"/>
                <a:gd name="T10" fmla="*/ 7 w 46"/>
                <a:gd name="T11" fmla="*/ 0 h 159"/>
              </a:gdLst>
              <a:ahLst/>
              <a:cxnLst>
                <a:cxn ang="0">
                  <a:pos x="T0" y="T1"/>
                </a:cxn>
                <a:cxn ang="0">
                  <a:pos x="T2" y="T3"/>
                </a:cxn>
                <a:cxn ang="0">
                  <a:pos x="T4" y="T5"/>
                </a:cxn>
                <a:cxn ang="0">
                  <a:pos x="T6" y="T7"/>
                </a:cxn>
                <a:cxn ang="0">
                  <a:pos x="T8" y="T9"/>
                </a:cxn>
                <a:cxn ang="0">
                  <a:pos x="T10" y="T11"/>
                </a:cxn>
              </a:cxnLst>
              <a:rect l="0" t="0" r="r" b="b"/>
              <a:pathLst>
                <a:path w="46" h="159">
                  <a:moveTo>
                    <a:pt x="7" y="0"/>
                  </a:moveTo>
                  <a:lnTo>
                    <a:pt x="0" y="0"/>
                  </a:lnTo>
                  <a:lnTo>
                    <a:pt x="0" y="4"/>
                  </a:lnTo>
                  <a:lnTo>
                    <a:pt x="36" y="158"/>
                  </a:lnTo>
                  <a:lnTo>
                    <a:pt x="45" y="158"/>
                  </a:lnTo>
                  <a:lnTo>
                    <a:pt x="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4" name="Freeform 13"/>
            <p:cNvSpPr>
              <a:spLocks/>
            </p:cNvSpPr>
            <p:nvPr/>
          </p:nvSpPr>
          <p:spPr bwMode="auto">
            <a:xfrm>
              <a:off x="8563" y="986"/>
              <a:ext cx="34" cy="161"/>
            </a:xfrm>
            <a:custGeom>
              <a:avLst/>
              <a:gdLst>
                <a:gd name="T0" fmla="*/ 9 w 34"/>
                <a:gd name="T1" fmla="*/ 0 h 161"/>
                <a:gd name="T2" fmla="*/ 0 w 34"/>
                <a:gd name="T3" fmla="*/ 0 h 161"/>
                <a:gd name="T4" fmla="*/ 23 w 34"/>
                <a:gd name="T5" fmla="*/ 153 h 161"/>
                <a:gd name="T6" fmla="*/ 23 w 34"/>
                <a:gd name="T7" fmla="*/ 156 h 161"/>
                <a:gd name="T8" fmla="*/ 26 w 34"/>
                <a:gd name="T9" fmla="*/ 160 h 161"/>
                <a:gd name="T10" fmla="*/ 33 w 34"/>
                <a:gd name="T11" fmla="*/ 158 h 161"/>
                <a:gd name="T12" fmla="*/ 9 w 34"/>
                <a:gd name="T13" fmla="*/ 0 h 161"/>
              </a:gdLst>
              <a:ahLst/>
              <a:cxnLst>
                <a:cxn ang="0">
                  <a:pos x="T0" y="T1"/>
                </a:cxn>
                <a:cxn ang="0">
                  <a:pos x="T2" y="T3"/>
                </a:cxn>
                <a:cxn ang="0">
                  <a:pos x="T4" y="T5"/>
                </a:cxn>
                <a:cxn ang="0">
                  <a:pos x="T6" y="T7"/>
                </a:cxn>
                <a:cxn ang="0">
                  <a:pos x="T8" y="T9"/>
                </a:cxn>
                <a:cxn ang="0">
                  <a:pos x="T10" y="T11"/>
                </a:cxn>
                <a:cxn ang="0">
                  <a:pos x="T12" y="T13"/>
                </a:cxn>
              </a:cxnLst>
              <a:rect l="0" t="0" r="r" b="b"/>
              <a:pathLst>
                <a:path w="34" h="161">
                  <a:moveTo>
                    <a:pt x="9" y="0"/>
                  </a:moveTo>
                  <a:lnTo>
                    <a:pt x="0" y="0"/>
                  </a:lnTo>
                  <a:lnTo>
                    <a:pt x="23" y="153"/>
                  </a:lnTo>
                  <a:lnTo>
                    <a:pt x="23" y="156"/>
                  </a:lnTo>
                  <a:lnTo>
                    <a:pt x="26" y="160"/>
                  </a:lnTo>
                  <a:lnTo>
                    <a:pt x="33" y="158"/>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5" name="Freeform 14"/>
            <p:cNvSpPr>
              <a:spLocks/>
            </p:cNvSpPr>
            <p:nvPr/>
          </p:nvSpPr>
          <p:spPr bwMode="auto">
            <a:xfrm>
              <a:off x="8554" y="1051"/>
              <a:ext cx="43" cy="91"/>
            </a:xfrm>
            <a:custGeom>
              <a:avLst/>
              <a:gdLst>
                <a:gd name="T0" fmla="*/ 9 w 43"/>
                <a:gd name="T1" fmla="*/ 0 h 91"/>
                <a:gd name="T2" fmla="*/ 0 w 43"/>
                <a:gd name="T3" fmla="*/ 4 h 91"/>
                <a:gd name="T4" fmla="*/ 2 w 43"/>
                <a:gd name="T5" fmla="*/ 9 h 91"/>
                <a:gd name="T6" fmla="*/ 33 w 43"/>
                <a:gd name="T7" fmla="*/ 91 h 91"/>
                <a:gd name="T8" fmla="*/ 43 w 43"/>
                <a:gd name="T9" fmla="*/ 86 h 91"/>
                <a:gd name="T10" fmla="*/ 9 w 43"/>
                <a:gd name="T11" fmla="*/ 0 h 91"/>
              </a:gdLst>
              <a:ahLst/>
              <a:cxnLst>
                <a:cxn ang="0">
                  <a:pos x="T0" y="T1"/>
                </a:cxn>
                <a:cxn ang="0">
                  <a:pos x="T2" y="T3"/>
                </a:cxn>
                <a:cxn ang="0">
                  <a:pos x="T4" y="T5"/>
                </a:cxn>
                <a:cxn ang="0">
                  <a:pos x="T6" y="T7"/>
                </a:cxn>
                <a:cxn ang="0">
                  <a:pos x="T8" y="T9"/>
                </a:cxn>
                <a:cxn ang="0">
                  <a:pos x="T10" y="T11"/>
                </a:cxn>
              </a:cxnLst>
              <a:rect l="0" t="0" r="r" b="b"/>
              <a:pathLst>
                <a:path w="43" h="91">
                  <a:moveTo>
                    <a:pt x="9" y="0"/>
                  </a:moveTo>
                  <a:lnTo>
                    <a:pt x="0" y="4"/>
                  </a:lnTo>
                  <a:lnTo>
                    <a:pt x="2" y="9"/>
                  </a:lnTo>
                  <a:lnTo>
                    <a:pt x="33" y="91"/>
                  </a:lnTo>
                  <a:lnTo>
                    <a:pt x="43" y="86"/>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6" name="Freeform 15"/>
            <p:cNvSpPr>
              <a:spLocks/>
            </p:cNvSpPr>
            <p:nvPr/>
          </p:nvSpPr>
          <p:spPr bwMode="auto">
            <a:xfrm>
              <a:off x="8556" y="1056"/>
              <a:ext cx="38" cy="91"/>
            </a:xfrm>
            <a:custGeom>
              <a:avLst/>
              <a:gdLst>
                <a:gd name="T0" fmla="*/ 9 w 38"/>
                <a:gd name="T1" fmla="*/ 0 h 91"/>
                <a:gd name="T2" fmla="*/ 0 w 38"/>
                <a:gd name="T3" fmla="*/ 4 h 91"/>
                <a:gd name="T4" fmla="*/ 26 w 38"/>
                <a:gd name="T5" fmla="*/ 86 h 91"/>
                <a:gd name="T6" fmla="*/ 31 w 38"/>
                <a:gd name="T7" fmla="*/ 91 h 91"/>
                <a:gd name="T8" fmla="*/ 38 w 38"/>
                <a:gd name="T9" fmla="*/ 86 h 91"/>
                <a:gd name="T10" fmla="*/ 9 w 38"/>
                <a:gd name="T11" fmla="*/ 0 h 91"/>
              </a:gdLst>
              <a:ahLst/>
              <a:cxnLst>
                <a:cxn ang="0">
                  <a:pos x="T0" y="T1"/>
                </a:cxn>
                <a:cxn ang="0">
                  <a:pos x="T2" y="T3"/>
                </a:cxn>
                <a:cxn ang="0">
                  <a:pos x="T4" y="T5"/>
                </a:cxn>
                <a:cxn ang="0">
                  <a:pos x="T6" y="T7"/>
                </a:cxn>
                <a:cxn ang="0">
                  <a:pos x="T8" y="T9"/>
                </a:cxn>
                <a:cxn ang="0">
                  <a:pos x="T10" y="T11"/>
                </a:cxn>
              </a:cxnLst>
              <a:rect l="0" t="0" r="r" b="b"/>
              <a:pathLst>
                <a:path w="38" h="91">
                  <a:moveTo>
                    <a:pt x="9" y="0"/>
                  </a:moveTo>
                  <a:lnTo>
                    <a:pt x="0" y="4"/>
                  </a:lnTo>
                  <a:lnTo>
                    <a:pt x="26" y="86"/>
                  </a:lnTo>
                  <a:lnTo>
                    <a:pt x="31" y="91"/>
                  </a:lnTo>
                  <a:lnTo>
                    <a:pt x="38" y="86"/>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7" name="Freeform 16"/>
            <p:cNvSpPr>
              <a:spLocks/>
            </p:cNvSpPr>
            <p:nvPr/>
          </p:nvSpPr>
          <p:spPr bwMode="auto">
            <a:xfrm>
              <a:off x="8530" y="1061"/>
              <a:ext cx="62" cy="81"/>
            </a:xfrm>
            <a:custGeom>
              <a:avLst/>
              <a:gdLst>
                <a:gd name="T0" fmla="*/ 7 w 62"/>
                <a:gd name="T1" fmla="*/ 0 h 81"/>
                <a:gd name="T2" fmla="*/ 0 w 62"/>
                <a:gd name="T3" fmla="*/ 4 h 81"/>
                <a:gd name="T4" fmla="*/ 2 w 62"/>
                <a:gd name="T5" fmla="*/ 9 h 81"/>
                <a:gd name="T6" fmla="*/ 52 w 62"/>
                <a:gd name="T7" fmla="*/ 81 h 81"/>
                <a:gd name="T8" fmla="*/ 62 w 62"/>
                <a:gd name="T9" fmla="*/ 76 h 81"/>
                <a:gd name="T10" fmla="*/ 7 w 62"/>
                <a:gd name="T11" fmla="*/ 0 h 81"/>
              </a:gdLst>
              <a:ahLst/>
              <a:cxnLst>
                <a:cxn ang="0">
                  <a:pos x="T0" y="T1"/>
                </a:cxn>
                <a:cxn ang="0">
                  <a:pos x="T2" y="T3"/>
                </a:cxn>
                <a:cxn ang="0">
                  <a:pos x="T4" y="T5"/>
                </a:cxn>
                <a:cxn ang="0">
                  <a:pos x="T6" y="T7"/>
                </a:cxn>
                <a:cxn ang="0">
                  <a:pos x="T8" y="T9"/>
                </a:cxn>
                <a:cxn ang="0">
                  <a:pos x="T10" y="T11"/>
                </a:cxn>
              </a:cxnLst>
              <a:rect l="0" t="0" r="r" b="b"/>
              <a:pathLst>
                <a:path w="62" h="81">
                  <a:moveTo>
                    <a:pt x="7" y="0"/>
                  </a:moveTo>
                  <a:lnTo>
                    <a:pt x="0" y="4"/>
                  </a:lnTo>
                  <a:lnTo>
                    <a:pt x="2" y="9"/>
                  </a:lnTo>
                  <a:lnTo>
                    <a:pt x="52" y="81"/>
                  </a:lnTo>
                  <a:lnTo>
                    <a:pt x="62" y="76"/>
                  </a:lnTo>
                  <a:lnTo>
                    <a:pt x="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8" name="Freeform 17"/>
            <p:cNvSpPr>
              <a:spLocks/>
            </p:cNvSpPr>
            <p:nvPr/>
          </p:nvSpPr>
          <p:spPr bwMode="auto">
            <a:xfrm>
              <a:off x="8532" y="1065"/>
              <a:ext cx="48" cy="72"/>
            </a:xfrm>
            <a:custGeom>
              <a:avLst/>
              <a:gdLst>
                <a:gd name="T0" fmla="*/ 9 w 48"/>
                <a:gd name="T1" fmla="*/ 0 h 72"/>
                <a:gd name="T2" fmla="*/ 0 w 48"/>
                <a:gd name="T3" fmla="*/ 4 h 72"/>
                <a:gd name="T4" fmla="*/ 36 w 48"/>
                <a:gd name="T5" fmla="*/ 67 h 72"/>
                <a:gd name="T6" fmla="*/ 38 w 48"/>
                <a:gd name="T7" fmla="*/ 69 h 72"/>
                <a:gd name="T8" fmla="*/ 43 w 48"/>
                <a:gd name="T9" fmla="*/ 71 h 72"/>
                <a:gd name="T10" fmla="*/ 48 w 48"/>
                <a:gd name="T11" fmla="*/ 67 h 72"/>
                <a:gd name="T12" fmla="*/ 9 w 48"/>
                <a:gd name="T13" fmla="*/ 0 h 72"/>
              </a:gdLst>
              <a:ahLst/>
              <a:cxnLst>
                <a:cxn ang="0">
                  <a:pos x="T0" y="T1"/>
                </a:cxn>
                <a:cxn ang="0">
                  <a:pos x="T2" y="T3"/>
                </a:cxn>
                <a:cxn ang="0">
                  <a:pos x="T4" y="T5"/>
                </a:cxn>
                <a:cxn ang="0">
                  <a:pos x="T6" y="T7"/>
                </a:cxn>
                <a:cxn ang="0">
                  <a:pos x="T8" y="T9"/>
                </a:cxn>
                <a:cxn ang="0">
                  <a:pos x="T10" y="T11"/>
                </a:cxn>
                <a:cxn ang="0">
                  <a:pos x="T12" y="T13"/>
                </a:cxn>
              </a:cxnLst>
              <a:rect l="0" t="0" r="r" b="b"/>
              <a:pathLst>
                <a:path w="48" h="72">
                  <a:moveTo>
                    <a:pt x="9" y="0"/>
                  </a:moveTo>
                  <a:lnTo>
                    <a:pt x="0" y="4"/>
                  </a:lnTo>
                  <a:lnTo>
                    <a:pt x="36" y="67"/>
                  </a:lnTo>
                  <a:lnTo>
                    <a:pt x="38" y="69"/>
                  </a:lnTo>
                  <a:lnTo>
                    <a:pt x="43" y="71"/>
                  </a:lnTo>
                  <a:lnTo>
                    <a:pt x="48" y="67"/>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9" name="Freeform 18"/>
            <p:cNvSpPr>
              <a:spLocks/>
            </p:cNvSpPr>
            <p:nvPr/>
          </p:nvSpPr>
          <p:spPr bwMode="auto">
            <a:xfrm>
              <a:off x="8508" y="1097"/>
              <a:ext cx="67" cy="38"/>
            </a:xfrm>
            <a:custGeom>
              <a:avLst/>
              <a:gdLst>
                <a:gd name="T0" fmla="*/ 4 w 67"/>
                <a:gd name="T1" fmla="*/ 0 h 38"/>
                <a:gd name="T2" fmla="*/ 0 w 67"/>
                <a:gd name="T3" fmla="*/ 7 h 38"/>
                <a:gd name="T4" fmla="*/ 4 w 67"/>
                <a:gd name="T5" fmla="*/ 12 h 38"/>
                <a:gd name="T6" fmla="*/ 62 w 67"/>
                <a:gd name="T7" fmla="*/ 38 h 38"/>
                <a:gd name="T8" fmla="*/ 67 w 67"/>
                <a:gd name="T9" fmla="*/ 28 h 38"/>
                <a:gd name="T10" fmla="*/ 4 w 67"/>
                <a:gd name="T11" fmla="*/ 0 h 38"/>
              </a:gdLst>
              <a:ahLst/>
              <a:cxnLst>
                <a:cxn ang="0">
                  <a:pos x="T0" y="T1"/>
                </a:cxn>
                <a:cxn ang="0">
                  <a:pos x="T2" y="T3"/>
                </a:cxn>
                <a:cxn ang="0">
                  <a:pos x="T4" y="T5"/>
                </a:cxn>
                <a:cxn ang="0">
                  <a:pos x="T6" y="T7"/>
                </a:cxn>
                <a:cxn ang="0">
                  <a:pos x="T8" y="T9"/>
                </a:cxn>
                <a:cxn ang="0">
                  <a:pos x="T10" y="T11"/>
                </a:cxn>
              </a:cxnLst>
              <a:rect l="0" t="0" r="r" b="b"/>
              <a:pathLst>
                <a:path w="67" h="38">
                  <a:moveTo>
                    <a:pt x="4" y="0"/>
                  </a:moveTo>
                  <a:lnTo>
                    <a:pt x="0" y="7"/>
                  </a:lnTo>
                  <a:lnTo>
                    <a:pt x="4" y="12"/>
                  </a:lnTo>
                  <a:lnTo>
                    <a:pt x="62" y="38"/>
                  </a:lnTo>
                  <a:lnTo>
                    <a:pt x="67" y="28"/>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0" name="Freeform 19"/>
            <p:cNvSpPr>
              <a:spLocks/>
            </p:cNvSpPr>
            <p:nvPr/>
          </p:nvSpPr>
          <p:spPr bwMode="auto">
            <a:xfrm>
              <a:off x="8513" y="1099"/>
              <a:ext cx="55" cy="48"/>
            </a:xfrm>
            <a:custGeom>
              <a:avLst/>
              <a:gdLst>
                <a:gd name="T0" fmla="*/ 4 w 55"/>
                <a:gd name="T1" fmla="*/ 0 h 48"/>
                <a:gd name="T2" fmla="*/ 0 w 55"/>
                <a:gd name="T3" fmla="*/ 9 h 48"/>
                <a:gd name="T4" fmla="*/ 47 w 55"/>
                <a:gd name="T5" fmla="*/ 48 h 48"/>
                <a:gd name="T6" fmla="*/ 55 w 55"/>
                <a:gd name="T7" fmla="*/ 40 h 48"/>
                <a:gd name="T8" fmla="*/ 4 w 55"/>
                <a:gd name="T9" fmla="*/ 0 h 48"/>
              </a:gdLst>
              <a:ahLst/>
              <a:cxnLst>
                <a:cxn ang="0">
                  <a:pos x="T0" y="T1"/>
                </a:cxn>
                <a:cxn ang="0">
                  <a:pos x="T2" y="T3"/>
                </a:cxn>
                <a:cxn ang="0">
                  <a:pos x="T4" y="T5"/>
                </a:cxn>
                <a:cxn ang="0">
                  <a:pos x="T6" y="T7"/>
                </a:cxn>
                <a:cxn ang="0">
                  <a:pos x="T8" y="T9"/>
                </a:cxn>
              </a:cxnLst>
              <a:rect l="0" t="0" r="r" b="b"/>
              <a:pathLst>
                <a:path w="55" h="48">
                  <a:moveTo>
                    <a:pt x="4" y="0"/>
                  </a:moveTo>
                  <a:lnTo>
                    <a:pt x="0" y="9"/>
                  </a:lnTo>
                  <a:lnTo>
                    <a:pt x="47" y="48"/>
                  </a:lnTo>
                  <a:lnTo>
                    <a:pt x="55" y="40"/>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1" name="Freeform 20"/>
            <p:cNvSpPr>
              <a:spLocks/>
            </p:cNvSpPr>
            <p:nvPr/>
          </p:nvSpPr>
          <p:spPr bwMode="auto">
            <a:xfrm>
              <a:off x="454" y="660"/>
              <a:ext cx="79" cy="158"/>
            </a:xfrm>
            <a:custGeom>
              <a:avLst/>
              <a:gdLst>
                <a:gd name="T0" fmla="*/ 72 w 79"/>
                <a:gd name="T1" fmla="*/ 0 h 158"/>
                <a:gd name="T2" fmla="*/ 0 w 79"/>
                <a:gd name="T3" fmla="*/ 153 h 158"/>
                <a:gd name="T4" fmla="*/ 9 w 79"/>
                <a:gd name="T5" fmla="*/ 158 h 158"/>
                <a:gd name="T6" fmla="*/ 79 w 79"/>
                <a:gd name="T7" fmla="*/ 9 h 158"/>
                <a:gd name="T8" fmla="*/ 79 w 79"/>
                <a:gd name="T9" fmla="*/ 4 h 158"/>
                <a:gd name="T10" fmla="*/ 72 w 79"/>
                <a:gd name="T11" fmla="*/ 0 h 158"/>
              </a:gdLst>
              <a:ahLst/>
              <a:cxnLst>
                <a:cxn ang="0">
                  <a:pos x="T0" y="T1"/>
                </a:cxn>
                <a:cxn ang="0">
                  <a:pos x="T2" y="T3"/>
                </a:cxn>
                <a:cxn ang="0">
                  <a:pos x="T4" y="T5"/>
                </a:cxn>
                <a:cxn ang="0">
                  <a:pos x="T6" y="T7"/>
                </a:cxn>
                <a:cxn ang="0">
                  <a:pos x="T8" y="T9"/>
                </a:cxn>
                <a:cxn ang="0">
                  <a:pos x="T10" y="T11"/>
                </a:cxn>
              </a:cxnLst>
              <a:rect l="0" t="0" r="r" b="b"/>
              <a:pathLst>
                <a:path w="79" h="158">
                  <a:moveTo>
                    <a:pt x="72" y="0"/>
                  </a:moveTo>
                  <a:lnTo>
                    <a:pt x="0" y="153"/>
                  </a:lnTo>
                  <a:lnTo>
                    <a:pt x="9" y="158"/>
                  </a:lnTo>
                  <a:lnTo>
                    <a:pt x="79" y="9"/>
                  </a:lnTo>
                  <a:lnTo>
                    <a:pt x="79" y="4"/>
                  </a:lnTo>
                  <a:lnTo>
                    <a:pt x="72"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2" name="Freeform 21"/>
            <p:cNvSpPr>
              <a:spLocks/>
            </p:cNvSpPr>
            <p:nvPr/>
          </p:nvSpPr>
          <p:spPr bwMode="auto">
            <a:xfrm>
              <a:off x="482" y="665"/>
              <a:ext cx="51" cy="146"/>
            </a:xfrm>
            <a:custGeom>
              <a:avLst/>
              <a:gdLst>
                <a:gd name="T0" fmla="*/ 40 w 51"/>
                <a:gd name="T1" fmla="*/ 0 h 146"/>
                <a:gd name="T2" fmla="*/ 0 w 51"/>
                <a:gd name="T3" fmla="*/ 143 h 146"/>
                <a:gd name="T4" fmla="*/ 0 w 51"/>
                <a:gd name="T5" fmla="*/ 146 h 146"/>
                <a:gd name="T6" fmla="*/ 4 w 51"/>
                <a:gd name="T7" fmla="*/ 146 h 146"/>
                <a:gd name="T8" fmla="*/ 9 w 51"/>
                <a:gd name="T9" fmla="*/ 143 h 146"/>
                <a:gd name="T10" fmla="*/ 50 w 51"/>
                <a:gd name="T11" fmla="*/ 4 h 146"/>
                <a:gd name="T12" fmla="*/ 40 w 51"/>
                <a:gd name="T13" fmla="*/ 0 h 146"/>
              </a:gdLst>
              <a:ahLst/>
              <a:cxnLst>
                <a:cxn ang="0">
                  <a:pos x="T0" y="T1"/>
                </a:cxn>
                <a:cxn ang="0">
                  <a:pos x="T2" y="T3"/>
                </a:cxn>
                <a:cxn ang="0">
                  <a:pos x="T4" y="T5"/>
                </a:cxn>
                <a:cxn ang="0">
                  <a:pos x="T6" y="T7"/>
                </a:cxn>
                <a:cxn ang="0">
                  <a:pos x="T8" y="T9"/>
                </a:cxn>
                <a:cxn ang="0">
                  <a:pos x="T10" y="T11"/>
                </a:cxn>
                <a:cxn ang="0">
                  <a:pos x="T12" y="T13"/>
                </a:cxn>
              </a:cxnLst>
              <a:rect l="0" t="0" r="r" b="b"/>
              <a:pathLst>
                <a:path w="51" h="146">
                  <a:moveTo>
                    <a:pt x="40" y="0"/>
                  </a:moveTo>
                  <a:lnTo>
                    <a:pt x="0" y="143"/>
                  </a:lnTo>
                  <a:lnTo>
                    <a:pt x="0" y="146"/>
                  </a:lnTo>
                  <a:lnTo>
                    <a:pt x="4" y="146"/>
                  </a:lnTo>
                  <a:lnTo>
                    <a:pt x="9" y="143"/>
                  </a:lnTo>
                  <a:lnTo>
                    <a:pt x="50" y="4"/>
                  </a:lnTo>
                  <a:lnTo>
                    <a:pt x="40"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3" name="Freeform 22"/>
            <p:cNvSpPr>
              <a:spLocks/>
            </p:cNvSpPr>
            <p:nvPr/>
          </p:nvSpPr>
          <p:spPr bwMode="auto">
            <a:xfrm>
              <a:off x="487" y="801"/>
              <a:ext cx="67" cy="20"/>
            </a:xfrm>
            <a:custGeom>
              <a:avLst/>
              <a:gdLst>
                <a:gd name="T0" fmla="*/ 0 w 67"/>
                <a:gd name="T1" fmla="*/ 0 h 20"/>
                <a:gd name="T2" fmla="*/ 0 w 67"/>
                <a:gd name="T3" fmla="*/ 9 h 20"/>
                <a:gd name="T4" fmla="*/ 62 w 67"/>
                <a:gd name="T5" fmla="*/ 14 h 20"/>
                <a:gd name="T6" fmla="*/ 67 w 67"/>
                <a:gd name="T7" fmla="*/ 14 h 20"/>
                <a:gd name="T8" fmla="*/ 67 w 67"/>
                <a:gd name="T9" fmla="*/ 4 h 20"/>
                <a:gd name="T10" fmla="*/ 0 w 67"/>
                <a:gd name="T11" fmla="*/ 0 h 20"/>
              </a:gdLst>
              <a:ahLst/>
              <a:cxnLst>
                <a:cxn ang="0">
                  <a:pos x="T0" y="T1"/>
                </a:cxn>
                <a:cxn ang="0">
                  <a:pos x="T2" y="T3"/>
                </a:cxn>
                <a:cxn ang="0">
                  <a:pos x="T4" y="T5"/>
                </a:cxn>
                <a:cxn ang="0">
                  <a:pos x="T6" y="T7"/>
                </a:cxn>
                <a:cxn ang="0">
                  <a:pos x="T8" y="T9"/>
                </a:cxn>
                <a:cxn ang="0">
                  <a:pos x="T10" y="T11"/>
                </a:cxn>
              </a:cxnLst>
              <a:rect l="0" t="0" r="r" b="b"/>
              <a:pathLst>
                <a:path w="67" h="20">
                  <a:moveTo>
                    <a:pt x="0" y="0"/>
                  </a:moveTo>
                  <a:lnTo>
                    <a:pt x="0" y="9"/>
                  </a:lnTo>
                  <a:lnTo>
                    <a:pt x="62" y="14"/>
                  </a:lnTo>
                  <a:lnTo>
                    <a:pt x="67" y="14"/>
                  </a:lnTo>
                  <a:lnTo>
                    <a:pt x="67" y="4"/>
                  </a:lnTo>
                  <a:lnTo>
                    <a:pt x="0"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4" name="Freeform 23"/>
            <p:cNvSpPr>
              <a:spLocks/>
            </p:cNvSpPr>
            <p:nvPr/>
          </p:nvSpPr>
          <p:spPr bwMode="auto">
            <a:xfrm>
              <a:off x="461" y="806"/>
              <a:ext cx="88" cy="20"/>
            </a:xfrm>
            <a:custGeom>
              <a:avLst/>
              <a:gdLst>
                <a:gd name="T0" fmla="*/ 88 w 88"/>
                <a:gd name="T1" fmla="*/ 0 h 20"/>
                <a:gd name="T2" fmla="*/ 7 w 88"/>
                <a:gd name="T3" fmla="*/ 9 h 20"/>
                <a:gd name="T4" fmla="*/ 4 w 88"/>
                <a:gd name="T5" fmla="*/ 9 h 20"/>
                <a:gd name="T6" fmla="*/ 0 w 88"/>
                <a:gd name="T7" fmla="*/ 12 h 20"/>
                <a:gd name="T8" fmla="*/ 2 w 88"/>
                <a:gd name="T9" fmla="*/ 19 h 20"/>
                <a:gd name="T10" fmla="*/ 88 w 88"/>
                <a:gd name="T11" fmla="*/ 9 h 20"/>
                <a:gd name="T12" fmla="*/ 88 w 88"/>
                <a:gd name="T13" fmla="*/ 0 h 20"/>
              </a:gdLst>
              <a:ahLst/>
              <a:cxnLst>
                <a:cxn ang="0">
                  <a:pos x="T0" y="T1"/>
                </a:cxn>
                <a:cxn ang="0">
                  <a:pos x="T2" y="T3"/>
                </a:cxn>
                <a:cxn ang="0">
                  <a:pos x="T4" y="T5"/>
                </a:cxn>
                <a:cxn ang="0">
                  <a:pos x="T6" y="T7"/>
                </a:cxn>
                <a:cxn ang="0">
                  <a:pos x="T8" y="T9"/>
                </a:cxn>
                <a:cxn ang="0">
                  <a:pos x="T10" y="T11"/>
                </a:cxn>
                <a:cxn ang="0">
                  <a:pos x="T12" y="T13"/>
                </a:cxn>
              </a:cxnLst>
              <a:rect l="0" t="0" r="r" b="b"/>
              <a:pathLst>
                <a:path w="88" h="20">
                  <a:moveTo>
                    <a:pt x="88" y="0"/>
                  </a:moveTo>
                  <a:lnTo>
                    <a:pt x="7" y="9"/>
                  </a:lnTo>
                  <a:lnTo>
                    <a:pt x="4" y="9"/>
                  </a:lnTo>
                  <a:lnTo>
                    <a:pt x="0" y="12"/>
                  </a:lnTo>
                  <a:lnTo>
                    <a:pt x="2" y="19"/>
                  </a:lnTo>
                  <a:lnTo>
                    <a:pt x="88" y="9"/>
                  </a:lnTo>
                  <a:lnTo>
                    <a:pt x="88"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5" name="Freeform 24"/>
            <p:cNvSpPr>
              <a:spLocks/>
            </p:cNvSpPr>
            <p:nvPr/>
          </p:nvSpPr>
          <p:spPr bwMode="auto">
            <a:xfrm>
              <a:off x="465" y="758"/>
              <a:ext cx="92" cy="67"/>
            </a:xfrm>
            <a:custGeom>
              <a:avLst/>
              <a:gdLst>
                <a:gd name="T0" fmla="*/ 86 w 92"/>
                <a:gd name="T1" fmla="*/ 0 h 67"/>
                <a:gd name="T2" fmla="*/ 81 w 92"/>
                <a:gd name="T3" fmla="*/ 2 h 67"/>
                <a:gd name="T4" fmla="*/ 0 w 92"/>
                <a:gd name="T5" fmla="*/ 57 h 67"/>
                <a:gd name="T6" fmla="*/ 4 w 92"/>
                <a:gd name="T7" fmla="*/ 67 h 67"/>
                <a:gd name="T8" fmla="*/ 91 w 92"/>
                <a:gd name="T9" fmla="*/ 9 h 67"/>
                <a:gd name="T10" fmla="*/ 86 w 92"/>
                <a:gd name="T11" fmla="*/ 0 h 67"/>
              </a:gdLst>
              <a:ahLst/>
              <a:cxnLst>
                <a:cxn ang="0">
                  <a:pos x="T0" y="T1"/>
                </a:cxn>
                <a:cxn ang="0">
                  <a:pos x="T2" y="T3"/>
                </a:cxn>
                <a:cxn ang="0">
                  <a:pos x="T4" y="T5"/>
                </a:cxn>
                <a:cxn ang="0">
                  <a:pos x="T6" y="T7"/>
                </a:cxn>
                <a:cxn ang="0">
                  <a:pos x="T8" y="T9"/>
                </a:cxn>
                <a:cxn ang="0">
                  <a:pos x="T10" y="T11"/>
                </a:cxn>
              </a:cxnLst>
              <a:rect l="0" t="0" r="r" b="b"/>
              <a:pathLst>
                <a:path w="92" h="67">
                  <a:moveTo>
                    <a:pt x="86" y="0"/>
                  </a:moveTo>
                  <a:lnTo>
                    <a:pt x="81" y="2"/>
                  </a:lnTo>
                  <a:lnTo>
                    <a:pt x="0" y="57"/>
                  </a:lnTo>
                  <a:lnTo>
                    <a:pt x="4" y="67"/>
                  </a:lnTo>
                  <a:lnTo>
                    <a:pt x="91" y="9"/>
                  </a:lnTo>
                  <a:lnTo>
                    <a:pt x="86"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6" name="Freeform 25"/>
            <p:cNvSpPr>
              <a:spLocks/>
            </p:cNvSpPr>
            <p:nvPr/>
          </p:nvSpPr>
          <p:spPr bwMode="auto">
            <a:xfrm>
              <a:off x="446" y="761"/>
              <a:ext cx="106" cy="53"/>
            </a:xfrm>
            <a:custGeom>
              <a:avLst/>
              <a:gdLst>
                <a:gd name="T0" fmla="*/ 100 w 106"/>
                <a:gd name="T1" fmla="*/ 0 h 53"/>
                <a:gd name="T2" fmla="*/ 2 w 106"/>
                <a:gd name="T3" fmla="*/ 40 h 53"/>
                <a:gd name="T4" fmla="*/ 0 w 106"/>
                <a:gd name="T5" fmla="*/ 45 h 53"/>
                <a:gd name="T6" fmla="*/ 0 w 106"/>
                <a:gd name="T7" fmla="*/ 50 h 53"/>
                <a:gd name="T8" fmla="*/ 2 w 106"/>
                <a:gd name="T9" fmla="*/ 52 h 53"/>
                <a:gd name="T10" fmla="*/ 105 w 106"/>
                <a:gd name="T11" fmla="*/ 9 h 53"/>
                <a:gd name="T12" fmla="*/ 100 w 106"/>
                <a:gd name="T13" fmla="*/ 0 h 53"/>
              </a:gdLst>
              <a:ahLst/>
              <a:cxnLst>
                <a:cxn ang="0">
                  <a:pos x="T0" y="T1"/>
                </a:cxn>
                <a:cxn ang="0">
                  <a:pos x="T2" y="T3"/>
                </a:cxn>
                <a:cxn ang="0">
                  <a:pos x="T4" y="T5"/>
                </a:cxn>
                <a:cxn ang="0">
                  <a:pos x="T6" y="T7"/>
                </a:cxn>
                <a:cxn ang="0">
                  <a:pos x="T8" y="T9"/>
                </a:cxn>
                <a:cxn ang="0">
                  <a:pos x="T10" y="T11"/>
                </a:cxn>
                <a:cxn ang="0">
                  <a:pos x="T12" y="T13"/>
                </a:cxn>
              </a:cxnLst>
              <a:rect l="0" t="0" r="r" b="b"/>
              <a:pathLst>
                <a:path w="106" h="53">
                  <a:moveTo>
                    <a:pt x="100" y="0"/>
                  </a:moveTo>
                  <a:lnTo>
                    <a:pt x="2" y="40"/>
                  </a:lnTo>
                  <a:lnTo>
                    <a:pt x="0" y="45"/>
                  </a:lnTo>
                  <a:lnTo>
                    <a:pt x="0" y="50"/>
                  </a:lnTo>
                  <a:lnTo>
                    <a:pt x="2" y="52"/>
                  </a:lnTo>
                  <a:lnTo>
                    <a:pt x="105" y="9"/>
                  </a:lnTo>
                  <a:lnTo>
                    <a:pt x="100"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7" name="Freeform 26"/>
            <p:cNvSpPr>
              <a:spLocks/>
            </p:cNvSpPr>
            <p:nvPr/>
          </p:nvSpPr>
          <p:spPr bwMode="auto">
            <a:xfrm>
              <a:off x="446" y="708"/>
              <a:ext cx="20" cy="98"/>
            </a:xfrm>
            <a:custGeom>
              <a:avLst/>
              <a:gdLst>
                <a:gd name="T0" fmla="*/ 19 w 20"/>
                <a:gd name="T1" fmla="*/ 0 h 98"/>
                <a:gd name="T2" fmla="*/ 9 w 20"/>
                <a:gd name="T3" fmla="*/ 0 h 98"/>
                <a:gd name="T4" fmla="*/ 0 w 20"/>
                <a:gd name="T5" fmla="*/ 98 h 98"/>
                <a:gd name="T6" fmla="*/ 9 w 20"/>
                <a:gd name="T7" fmla="*/ 98 h 98"/>
                <a:gd name="T8" fmla="*/ 19 w 20"/>
                <a:gd name="T9" fmla="*/ 4 h 98"/>
                <a:gd name="T10" fmla="*/ 19 w 20"/>
                <a:gd name="T11" fmla="*/ 0 h 98"/>
              </a:gdLst>
              <a:ahLst/>
              <a:cxnLst>
                <a:cxn ang="0">
                  <a:pos x="T0" y="T1"/>
                </a:cxn>
                <a:cxn ang="0">
                  <a:pos x="T2" y="T3"/>
                </a:cxn>
                <a:cxn ang="0">
                  <a:pos x="T4" y="T5"/>
                </a:cxn>
                <a:cxn ang="0">
                  <a:pos x="T6" y="T7"/>
                </a:cxn>
                <a:cxn ang="0">
                  <a:pos x="T8" y="T9"/>
                </a:cxn>
                <a:cxn ang="0">
                  <a:pos x="T10" y="T11"/>
                </a:cxn>
              </a:cxnLst>
              <a:rect l="0" t="0" r="r" b="b"/>
              <a:pathLst>
                <a:path w="20" h="98">
                  <a:moveTo>
                    <a:pt x="19" y="0"/>
                  </a:moveTo>
                  <a:lnTo>
                    <a:pt x="9" y="0"/>
                  </a:lnTo>
                  <a:lnTo>
                    <a:pt x="0" y="98"/>
                  </a:lnTo>
                  <a:lnTo>
                    <a:pt x="9" y="98"/>
                  </a:lnTo>
                  <a:lnTo>
                    <a:pt x="19" y="4"/>
                  </a:lnTo>
                  <a:lnTo>
                    <a:pt x="1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8" name="Freeform 27"/>
            <p:cNvSpPr>
              <a:spLocks/>
            </p:cNvSpPr>
            <p:nvPr/>
          </p:nvSpPr>
          <p:spPr bwMode="auto">
            <a:xfrm>
              <a:off x="456" y="713"/>
              <a:ext cx="20" cy="115"/>
            </a:xfrm>
            <a:custGeom>
              <a:avLst/>
              <a:gdLst>
                <a:gd name="T0" fmla="*/ 9 w 20"/>
                <a:gd name="T1" fmla="*/ 0 h 115"/>
                <a:gd name="T2" fmla="*/ 0 w 20"/>
                <a:gd name="T3" fmla="*/ 0 h 115"/>
                <a:gd name="T4" fmla="*/ 7 w 20"/>
                <a:gd name="T5" fmla="*/ 108 h 115"/>
                <a:gd name="T6" fmla="*/ 7 w 20"/>
                <a:gd name="T7" fmla="*/ 110 h 115"/>
                <a:gd name="T8" fmla="*/ 9 w 20"/>
                <a:gd name="T9" fmla="*/ 115 h 115"/>
                <a:gd name="T10" fmla="*/ 16 w 20"/>
                <a:gd name="T11" fmla="*/ 112 h 115"/>
                <a:gd name="T12" fmla="*/ 9 w 20"/>
                <a:gd name="T13" fmla="*/ 0 h 115"/>
              </a:gdLst>
              <a:ahLst/>
              <a:cxnLst>
                <a:cxn ang="0">
                  <a:pos x="T0" y="T1"/>
                </a:cxn>
                <a:cxn ang="0">
                  <a:pos x="T2" y="T3"/>
                </a:cxn>
                <a:cxn ang="0">
                  <a:pos x="T4" y="T5"/>
                </a:cxn>
                <a:cxn ang="0">
                  <a:pos x="T6" y="T7"/>
                </a:cxn>
                <a:cxn ang="0">
                  <a:pos x="T8" y="T9"/>
                </a:cxn>
                <a:cxn ang="0">
                  <a:pos x="T10" y="T11"/>
                </a:cxn>
                <a:cxn ang="0">
                  <a:pos x="T12" y="T13"/>
                </a:cxn>
              </a:cxnLst>
              <a:rect l="0" t="0" r="r" b="b"/>
              <a:pathLst>
                <a:path w="20" h="115">
                  <a:moveTo>
                    <a:pt x="9" y="0"/>
                  </a:moveTo>
                  <a:lnTo>
                    <a:pt x="0" y="0"/>
                  </a:lnTo>
                  <a:lnTo>
                    <a:pt x="7" y="108"/>
                  </a:lnTo>
                  <a:lnTo>
                    <a:pt x="7" y="110"/>
                  </a:lnTo>
                  <a:lnTo>
                    <a:pt x="9" y="115"/>
                  </a:lnTo>
                  <a:lnTo>
                    <a:pt x="16" y="112"/>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9" name="Freeform 28"/>
            <p:cNvSpPr>
              <a:spLocks/>
            </p:cNvSpPr>
            <p:nvPr/>
          </p:nvSpPr>
          <p:spPr bwMode="auto">
            <a:xfrm>
              <a:off x="398" y="691"/>
              <a:ext cx="75" cy="132"/>
            </a:xfrm>
            <a:custGeom>
              <a:avLst/>
              <a:gdLst>
                <a:gd name="T0" fmla="*/ 9 w 75"/>
                <a:gd name="T1" fmla="*/ 0 h 132"/>
                <a:gd name="T2" fmla="*/ 0 w 75"/>
                <a:gd name="T3" fmla="*/ 4 h 132"/>
                <a:gd name="T4" fmla="*/ 2 w 75"/>
                <a:gd name="T5" fmla="*/ 9 h 132"/>
                <a:gd name="T6" fmla="*/ 64 w 75"/>
                <a:gd name="T7" fmla="*/ 131 h 132"/>
                <a:gd name="T8" fmla="*/ 74 w 75"/>
                <a:gd name="T9" fmla="*/ 127 h 132"/>
                <a:gd name="T10" fmla="*/ 9 w 75"/>
                <a:gd name="T11" fmla="*/ 0 h 132"/>
              </a:gdLst>
              <a:ahLst/>
              <a:cxnLst>
                <a:cxn ang="0">
                  <a:pos x="T0" y="T1"/>
                </a:cxn>
                <a:cxn ang="0">
                  <a:pos x="T2" y="T3"/>
                </a:cxn>
                <a:cxn ang="0">
                  <a:pos x="T4" y="T5"/>
                </a:cxn>
                <a:cxn ang="0">
                  <a:pos x="T6" y="T7"/>
                </a:cxn>
                <a:cxn ang="0">
                  <a:pos x="T8" y="T9"/>
                </a:cxn>
                <a:cxn ang="0">
                  <a:pos x="T10" y="T11"/>
                </a:cxn>
              </a:cxnLst>
              <a:rect l="0" t="0" r="r" b="b"/>
              <a:pathLst>
                <a:path w="75" h="132">
                  <a:moveTo>
                    <a:pt x="9" y="0"/>
                  </a:moveTo>
                  <a:lnTo>
                    <a:pt x="0" y="4"/>
                  </a:lnTo>
                  <a:lnTo>
                    <a:pt x="2" y="9"/>
                  </a:lnTo>
                  <a:lnTo>
                    <a:pt x="64" y="131"/>
                  </a:lnTo>
                  <a:lnTo>
                    <a:pt x="74" y="127"/>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0" name="Freeform 29"/>
            <p:cNvSpPr>
              <a:spLocks/>
            </p:cNvSpPr>
            <p:nvPr/>
          </p:nvSpPr>
          <p:spPr bwMode="auto">
            <a:xfrm>
              <a:off x="401" y="696"/>
              <a:ext cx="57" cy="127"/>
            </a:xfrm>
            <a:custGeom>
              <a:avLst/>
              <a:gdLst>
                <a:gd name="T0" fmla="*/ 9 w 57"/>
                <a:gd name="T1" fmla="*/ 0 h 127"/>
                <a:gd name="T2" fmla="*/ 0 w 57"/>
                <a:gd name="T3" fmla="*/ 4 h 127"/>
                <a:gd name="T4" fmla="*/ 45 w 57"/>
                <a:gd name="T5" fmla="*/ 122 h 127"/>
                <a:gd name="T6" fmla="*/ 50 w 57"/>
                <a:gd name="T7" fmla="*/ 127 h 127"/>
                <a:gd name="T8" fmla="*/ 57 w 57"/>
                <a:gd name="T9" fmla="*/ 122 h 127"/>
                <a:gd name="T10" fmla="*/ 9 w 57"/>
                <a:gd name="T11" fmla="*/ 0 h 127"/>
              </a:gdLst>
              <a:ahLst/>
              <a:cxnLst>
                <a:cxn ang="0">
                  <a:pos x="T0" y="T1"/>
                </a:cxn>
                <a:cxn ang="0">
                  <a:pos x="T2" y="T3"/>
                </a:cxn>
                <a:cxn ang="0">
                  <a:pos x="T4" y="T5"/>
                </a:cxn>
                <a:cxn ang="0">
                  <a:pos x="T6" y="T7"/>
                </a:cxn>
                <a:cxn ang="0">
                  <a:pos x="T8" y="T9"/>
                </a:cxn>
                <a:cxn ang="0">
                  <a:pos x="T10" y="T11"/>
                </a:cxn>
              </a:cxnLst>
              <a:rect l="0" t="0" r="r" b="b"/>
              <a:pathLst>
                <a:path w="57" h="127">
                  <a:moveTo>
                    <a:pt x="9" y="0"/>
                  </a:moveTo>
                  <a:lnTo>
                    <a:pt x="0" y="4"/>
                  </a:lnTo>
                  <a:lnTo>
                    <a:pt x="45" y="122"/>
                  </a:lnTo>
                  <a:lnTo>
                    <a:pt x="50" y="127"/>
                  </a:lnTo>
                  <a:lnTo>
                    <a:pt x="57" y="122"/>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1" name="Freeform 30"/>
            <p:cNvSpPr>
              <a:spLocks/>
            </p:cNvSpPr>
            <p:nvPr/>
          </p:nvSpPr>
          <p:spPr bwMode="auto">
            <a:xfrm>
              <a:off x="394" y="741"/>
              <a:ext cx="62" cy="77"/>
            </a:xfrm>
            <a:custGeom>
              <a:avLst/>
              <a:gdLst>
                <a:gd name="T0" fmla="*/ 7 w 62"/>
                <a:gd name="T1" fmla="*/ 0 h 77"/>
                <a:gd name="T2" fmla="*/ 0 w 62"/>
                <a:gd name="T3" fmla="*/ 4 h 77"/>
                <a:gd name="T4" fmla="*/ 2 w 62"/>
                <a:gd name="T5" fmla="*/ 9 h 77"/>
                <a:gd name="T6" fmla="*/ 52 w 62"/>
                <a:gd name="T7" fmla="*/ 76 h 77"/>
                <a:gd name="T8" fmla="*/ 62 w 62"/>
                <a:gd name="T9" fmla="*/ 72 h 77"/>
                <a:gd name="T10" fmla="*/ 7 w 62"/>
                <a:gd name="T11" fmla="*/ 0 h 77"/>
              </a:gdLst>
              <a:ahLst/>
              <a:cxnLst>
                <a:cxn ang="0">
                  <a:pos x="T0" y="T1"/>
                </a:cxn>
                <a:cxn ang="0">
                  <a:pos x="T2" y="T3"/>
                </a:cxn>
                <a:cxn ang="0">
                  <a:pos x="T4" y="T5"/>
                </a:cxn>
                <a:cxn ang="0">
                  <a:pos x="T6" y="T7"/>
                </a:cxn>
                <a:cxn ang="0">
                  <a:pos x="T8" y="T9"/>
                </a:cxn>
                <a:cxn ang="0">
                  <a:pos x="T10" y="T11"/>
                </a:cxn>
              </a:cxnLst>
              <a:rect l="0" t="0" r="r" b="b"/>
              <a:pathLst>
                <a:path w="62" h="77">
                  <a:moveTo>
                    <a:pt x="7" y="0"/>
                  </a:moveTo>
                  <a:lnTo>
                    <a:pt x="0" y="4"/>
                  </a:lnTo>
                  <a:lnTo>
                    <a:pt x="2" y="9"/>
                  </a:lnTo>
                  <a:lnTo>
                    <a:pt x="52" y="76"/>
                  </a:lnTo>
                  <a:lnTo>
                    <a:pt x="62" y="72"/>
                  </a:lnTo>
                  <a:lnTo>
                    <a:pt x="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2" name="Freeform 31"/>
            <p:cNvSpPr>
              <a:spLocks/>
            </p:cNvSpPr>
            <p:nvPr/>
          </p:nvSpPr>
          <p:spPr bwMode="auto">
            <a:xfrm>
              <a:off x="396" y="746"/>
              <a:ext cx="53" cy="77"/>
            </a:xfrm>
            <a:custGeom>
              <a:avLst/>
              <a:gdLst>
                <a:gd name="T0" fmla="*/ 9 w 53"/>
                <a:gd name="T1" fmla="*/ 0 h 77"/>
                <a:gd name="T2" fmla="*/ 0 w 53"/>
                <a:gd name="T3" fmla="*/ 4 h 77"/>
                <a:gd name="T4" fmla="*/ 40 w 53"/>
                <a:gd name="T5" fmla="*/ 72 h 77"/>
                <a:gd name="T6" fmla="*/ 45 w 53"/>
                <a:gd name="T7" fmla="*/ 76 h 77"/>
                <a:gd name="T8" fmla="*/ 52 w 53"/>
                <a:gd name="T9" fmla="*/ 72 h 77"/>
                <a:gd name="T10" fmla="*/ 9 w 53"/>
                <a:gd name="T11" fmla="*/ 0 h 77"/>
              </a:gdLst>
              <a:ahLst/>
              <a:cxnLst>
                <a:cxn ang="0">
                  <a:pos x="T0" y="T1"/>
                </a:cxn>
                <a:cxn ang="0">
                  <a:pos x="T2" y="T3"/>
                </a:cxn>
                <a:cxn ang="0">
                  <a:pos x="T4" y="T5"/>
                </a:cxn>
                <a:cxn ang="0">
                  <a:pos x="T6" y="T7"/>
                </a:cxn>
                <a:cxn ang="0">
                  <a:pos x="T8" y="T9"/>
                </a:cxn>
                <a:cxn ang="0">
                  <a:pos x="T10" y="T11"/>
                </a:cxn>
              </a:cxnLst>
              <a:rect l="0" t="0" r="r" b="b"/>
              <a:pathLst>
                <a:path w="53" h="77">
                  <a:moveTo>
                    <a:pt x="9" y="0"/>
                  </a:moveTo>
                  <a:lnTo>
                    <a:pt x="0" y="4"/>
                  </a:lnTo>
                  <a:lnTo>
                    <a:pt x="40" y="72"/>
                  </a:lnTo>
                  <a:lnTo>
                    <a:pt x="45" y="76"/>
                  </a:lnTo>
                  <a:lnTo>
                    <a:pt x="52" y="72"/>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3" name="Freeform 32"/>
            <p:cNvSpPr>
              <a:spLocks/>
            </p:cNvSpPr>
            <p:nvPr/>
          </p:nvSpPr>
          <p:spPr bwMode="auto">
            <a:xfrm>
              <a:off x="345" y="746"/>
              <a:ext cx="99" cy="75"/>
            </a:xfrm>
            <a:custGeom>
              <a:avLst/>
              <a:gdLst>
                <a:gd name="T0" fmla="*/ 7 w 99"/>
                <a:gd name="T1" fmla="*/ 0 h 75"/>
                <a:gd name="T2" fmla="*/ 0 w 99"/>
                <a:gd name="T3" fmla="*/ 7 h 75"/>
                <a:gd name="T4" fmla="*/ 4 w 99"/>
                <a:gd name="T5" fmla="*/ 12 h 75"/>
                <a:gd name="T6" fmla="*/ 93 w 99"/>
                <a:gd name="T7" fmla="*/ 74 h 75"/>
                <a:gd name="T8" fmla="*/ 98 w 99"/>
                <a:gd name="T9" fmla="*/ 64 h 75"/>
                <a:gd name="T10" fmla="*/ 7 w 99"/>
                <a:gd name="T11" fmla="*/ 0 h 75"/>
              </a:gdLst>
              <a:ahLst/>
              <a:cxnLst>
                <a:cxn ang="0">
                  <a:pos x="T0" y="T1"/>
                </a:cxn>
                <a:cxn ang="0">
                  <a:pos x="T2" y="T3"/>
                </a:cxn>
                <a:cxn ang="0">
                  <a:pos x="T4" y="T5"/>
                </a:cxn>
                <a:cxn ang="0">
                  <a:pos x="T6" y="T7"/>
                </a:cxn>
                <a:cxn ang="0">
                  <a:pos x="T8" y="T9"/>
                </a:cxn>
                <a:cxn ang="0">
                  <a:pos x="T10" y="T11"/>
                </a:cxn>
              </a:cxnLst>
              <a:rect l="0" t="0" r="r" b="b"/>
              <a:pathLst>
                <a:path w="99" h="75">
                  <a:moveTo>
                    <a:pt x="7" y="0"/>
                  </a:moveTo>
                  <a:lnTo>
                    <a:pt x="0" y="7"/>
                  </a:lnTo>
                  <a:lnTo>
                    <a:pt x="4" y="12"/>
                  </a:lnTo>
                  <a:lnTo>
                    <a:pt x="93" y="74"/>
                  </a:lnTo>
                  <a:lnTo>
                    <a:pt x="98" y="64"/>
                  </a:lnTo>
                  <a:lnTo>
                    <a:pt x="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4" name="Freeform 33"/>
            <p:cNvSpPr>
              <a:spLocks/>
            </p:cNvSpPr>
            <p:nvPr/>
          </p:nvSpPr>
          <p:spPr bwMode="auto">
            <a:xfrm>
              <a:off x="350" y="749"/>
              <a:ext cx="72" cy="62"/>
            </a:xfrm>
            <a:custGeom>
              <a:avLst/>
              <a:gdLst>
                <a:gd name="T0" fmla="*/ 4 w 72"/>
                <a:gd name="T1" fmla="*/ 0 h 62"/>
                <a:gd name="T2" fmla="*/ 0 w 72"/>
                <a:gd name="T3" fmla="*/ 9 h 62"/>
                <a:gd name="T4" fmla="*/ 62 w 72"/>
                <a:gd name="T5" fmla="*/ 62 h 62"/>
                <a:gd name="T6" fmla="*/ 67 w 72"/>
                <a:gd name="T7" fmla="*/ 62 h 62"/>
                <a:gd name="T8" fmla="*/ 72 w 72"/>
                <a:gd name="T9" fmla="*/ 57 h 62"/>
                <a:gd name="T10" fmla="*/ 4 w 72"/>
                <a:gd name="T11" fmla="*/ 0 h 62"/>
              </a:gdLst>
              <a:ahLst/>
              <a:cxnLst>
                <a:cxn ang="0">
                  <a:pos x="T0" y="T1"/>
                </a:cxn>
                <a:cxn ang="0">
                  <a:pos x="T2" y="T3"/>
                </a:cxn>
                <a:cxn ang="0">
                  <a:pos x="T4" y="T5"/>
                </a:cxn>
                <a:cxn ang="0">
                  <a:pos x="T6" y="T7"/>
                </a:cxn>
                <a:cxn ang="0">
                  <a:pos x="T8" y="T9"/>
                </a:cxn>
                <a:cxn ang="0">
                  <a:pos x="T10" y="T11"/>
                </a:cxn>
              </a:cxnLst>
              <a:rect l="0" t="0" r="r" b="b"/>
              <a:pathLst>
                <a:path w="72" h="62">
                  <a:moveTo>
                    <a:pt x="4" y="0"/>
                  </a:moveTo>
                  <a:lnTo>
                    <a:pt x="0" y="9"/>
                  </a:lnTo>
                  <a:lnTo>
                    <a:pt x="62" y="62"/>
                  </a:lnTo>
                  <a:lnTo>
                    <a:pt x="67" y="62"/>
                  </a:lnTo>
                  <a:lnTo>
                    <a:pt x="72" y="57"/>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5" name="Freeform 34"/>
            <p:cNvSpPr>
              <a:spLocks/>
            </p:cNvSpPr>
            <p:nvPr/>
          </p:nvSpPr>
          <p:spPr bwMode="auto">
            <a:xfrm>
              <a:off x="322" y="775"/>
              <a:ext cx="96" cy="36"/>
            </a:xfrm>
            <a:custGeom>
              <a:avLst/>
              <a:gdLst>
                <a:gd name="T0" fmla="*/ 4 w 96"/>
                <a:gd name="T1" fmla="*/ 0 h 36"/>
                <a:gd name="T2" fmla="*/ 0 w 96"/>
                <a:gd name="T3" fmla="*/ 7 h 36"/>
                <a:gd name="T4" fmla="*/ 4 w 96"/>
                <a:gd name="T5" fmla="*/ 9 h 36"/>
                <a:gd name="T6" fmla="*/ 91 w 96"/>
                <a:gd name="T7" fmla="*/ 35 h 36"/>
                <a:gd name="T8" fmla="*/ 95 w 96"/>
                <a:gd name="T9" fmla="*/ 26 h 36"/>
                <a:gd name="T10" fmla="*/ 4 w 96"/>
                <a:gd name="T11" fmla="*/ 0 h 36"/>
              </a:gdLst>
              <a:ahLst/>
              <a:cxnLst>
                <a:cxn ang="0">
                  <a:pos x="T0" y="T1"/>
                </a:cxn>
                <a:cxn ang="0">
                  <a:pos x="T2" y="T3"/>
                </a:cxn>
                <a:cxn ang="0">
                  <a:pos x="T4" y="T5"/>
                </a:cxn>
                <a:cxn ang="0">
                  <a:pos x="T6" y="T7"/>
                </a:cxn>
                <a:cxn ang="0">
                  <a:pos x="T8" y="T9"/>
                </a:cxn>
                <a:cxn ang="0">
                  <a:pos x="T10" y="T11"/>
                </a:cxn>
              </a:cxnLst>
              <a:rect l="0" t="0" r="r" b="b"/>
              <a:pathLst>
                <a:path w="96" h="36">
                  <a:moveTo>
                    <a:pt x="4" y="0"/>
                  </a:moveTo>
                  <a:lnTo>
                    <a:pt x="0" y="7"/>
                  </a:lnTo>
                  <a:lnTo>
                    <a:pt x="4" y="9"/>
                  </a:lnTo>
                  <a:lnTo>
                    <a:pt x="91" y="35"/>
                  </a:lnTo>
                  <a:lnTo>
                    <a:pt x="95" y="26"/>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6" name="Freeform 35"/>
            <p:cNvSpPr>
              <a:spLocks/>
            </p:cNvSpPr>
            <p:nvPr/>
          </p:nvSpPr>
          <p:spPr bwMode="auto">
            <a:xfrm>
              <a:off x="326" y="775"/>
              <a:ext cx="82" cy="48"/>
            </a:xfrm>
            <a:custGeom>
              <a:avLst/>
              <a:gdLst>
                <a:gd name="T0" fmla="*/ 4 w 82"/>
                <a:gd name="T1" fmla="*/ 0 h 48"/>
                <a:gd name="T2" fmla="*/ 0 w 82"/>
                <a:gd name="T3" fmla="*/ 9 h 48"/>
                <a:gd name="T4" fmla="*/ 76 w 82"/>
                <a:gd name="T5" fmla="*/ 47 h 48"/>
                <a:gd name="T6" fmla="*/ 81 w 82"/>
                <a:gd name="T7" fmla="*/ 38 h 48"/>
                <a:gd name="T8" fmla="*/ 4 w 82"/>
                <a:gd name="T9" fmla="*/ 0 h 48"/>
              </a:gdLst>
              <a:ahLst/>
              <a:cxnLst>
                <a:cxn ang="0">
                  <a:pos x="T0" y="T1"/>
                </a:cxn>
                <a:cxn ang="0">
                  <a:pos x="T2" y="T3"/>
                </a:cxn>
                <a:cxn ang="0">
                  <a:pos x="T4" y="T5"/>
                </a:cxn>
                <a:cxn ang="0">
                  <a:pos x="T6" y="T7"/>
                </a:cxn>
                <a:cxn ang="0">
                  <a:pos x="T8" y="T9"/>
                </a:cxn>
              </a:cxnLst>
              <a:rect l="0" t="0" r="r" b="b"/>
              <a:pathLst>
                <a:path w="82" h="48">
                  <a:moveTo>
                    <a:pt x="4" y="0"/>
                  </a:moveTo>
                  <a:lnTo>
                    <a:pt x="0" y="9"/>
                  </a:lnTo>
                  <a:lnTo>
                    <a:pt x="76" y="47"/>
                  </a:lnTo>
                  <a:lnTo>
                    <a:pt x="81" y="38"/>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nvGrpSpPr>
            <p:cNvPr id="37" name="Group 36"/>
            <p:cNvGrpSpPr>
              <a:grpSpLocks/>
            </p:cNvGrpSpPr>
            <p:nvPr/>
          </p:nvGrpSpPr>
          <p:grpSpPr bwMode="auto">
            <a:xfrm>
              <a:off x="10" y="765"/>
              <a:ext cx="8911" cy="1024"/>
              <a:chOff x="10" y="765"/>
              <a:chExt cx="8911" cy="1024"/>
            </a:xfrm>
          </p:grpSpPr>
          <p:sp>
            <p:nvSpPr>
              <p:cNvPr id="135" name="Rectangle 134"/>
              <p:cNvSpPr>
                <a:spLocks/>
              </p:cNvSpPr>
              <p:nvPr/>
            </p:nvSpPr>
            <p:spPr bwMode="auto">
              <a:xfrm>
                <a:off x="7397" y="1785"/>
                <a:ext cx="523"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rot="0" vert="horz" wrap="square" lIns="91440" tIns="45720" rIns="91440" bIns="45720" anchor="t" anchorCtr="0" upright="1">
                <a:noAutofit/>
              </a:bodyPr>
              <a:lstStyle/>
              <a:p>
                <a:endParaRPr lang="en-AU"/>
              </a:p>
            </p:txBody>
          </p:sp>
          <p:sp>
            <p:nvSpPr>
              <p:cNvPr id="136" name="Rectangle 135"/>
              <p:cNvSpPr>
                <a:spLocks/>
              </p:cNvSpPr>
              <p:nvPr/>
            </p:nvSpPr>
            <p:spPr bwMode="auto">
              <a:xfrm>
                <a:off x="1397" y="1778"/>
                <a:ext cx="518" cy="7"/>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rot="0" vert="horz" wrap="square" lIns="91440" tIns="45720" rIns="91440" bIns="45720" anchor="t" anchorCtr="0" upright="1">
                <a:noAutofit/>
              </a:bodyPr>
              <a:lstStyle/>
              <a:p>
                <a:endParaRPr lang="en-AU"/>
              </a:p>
            </p:txBody>
          </p:sp>
          <p:sp>
            <p:nvSpPr>
              <p:cNvPr id="137" name="Freeform 136"/>
              <p:cNvSpPr>
                <a:spLocks/>
              </p:cNvSpPr>
              <p:nvPr/>
            </p:nvSpPr>
            <p:spPr bwMode="auto">
              <a:xfrm>
                <a:off x="10" y="765"/>
                <a:ext cx="8911" cy="689"/>
              </a:xfrm>
              <a:custGeom>
                <a:avLst/>
                <a:gdLst>
                  <a:gd name="T0" fmla="*/ 6876 w 8911"/>
                  <a:gd name="T1" fmla="*/ 333 h 689"/>
                  <a:gd name="T2" fmla="*/ 6852 w 8911"/>
                  <a:gd name="T3" fmla="*/ 333 h 689"/>
                  <a:gd name="T4" fmla="*/ 6852 w 8911"/>
                  <a:gd name="T5" fmla="*/ 346 h 689"/>
                  <a:gd name="T6" fmla="*/ 7382 w 8911"/>
                  <a:gd name="T7" fmla="*/ 683 h 689"/>
                  <a:gd name="T8" fmla="*/ 7920 w 8911"/>
                  <a:gd name="T9" fmla="*/ 683 h 689"/>
                  <a:gd name="T10" fmla="*/ 7929 w 8911"/>
                  <a:gd name="T11" fmla="*/ 671 h 689"/>
                  <a:gd name="T12" fmla="*/ 7387 w 8911"/>
                  <a:gd name="T13" fmla="*/ 671 h 689"/>
                  <a:gd name="T14" fmla="*/ 7387 w 8911"/>
                  <a:gd name="T15" fmla="*/ 662 h 689"/>
                  <a:gd name="T16" fmla="*/ 7396 w 8911"/>
                  <a:gd name="T17" fmla="*/ 662 h 689"/>
                  <a:gd name="T18" fmla="*/ 6876 w 8911"/>
                  <a:gd name="T19" fmla="*/ 333 h 6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911" h="689">
                    <a:moveTo>
                      <a:pt x="6876" y="333"/>
                    </a:moveTo>
                    <a:lnTo>
                      <a:pt x="6852" y="333"/>
                    </a:lnTo>
                    <a:lnTo>
                      <a:pt x="6852" y="346"/>
                    </a:lnTo>
                    <a:lnTo>
                      <a:pt x="7382" y="683"/>
                    </a:lnTo>
                    <a:lnTo>
                      <a:pt x="7920" y="683"/>
                    </a:lnTo>
                    <a:lnTo>
                      <a:pt x="7929" y="671"/>
                    </a:lnTo>
                    <a:lnTo>
                      <a:pt x="7387" y="671"/>
                    </a:lnTo>
                    <a:lnTo>
                      <a:pt x="7387" y="662"/>
                    </a:lnTo>
                    <a:lnTo>
                      <a:pt x="7396" y="662"/>
                    </a:lnTo>
                    <a:lnTo>
                      <a:pt x="6876" y="333"/>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38" name="Freeform 137"/>
              <p:cNvSpPr>
                <a:spLocks/>
              </p:cNvSpPr>
              <p:nvPr/>
            </p:nvSpPr>
            <p:spPr bwMode="auto">
              <a:xfrm>
                <a:off x="10" y="765"/>
                <a:ext cx="8911" cy="689"/>
              </a:xfrm>
              <a:custGeom>
                <a:avLst/>
                <a:gdLst>
                  <a:gd name="T0" fmla="*/ 848 w 8911"/>
                  <a:gd name="T1" fmla="*/ 107 h 689"/>
                  <a:gd name="T2" fmla="*/ 1375 w 8911"/>
                  <a:gd name="T3" fmla="*/ 676 h 689"/>
                  <a:gd name="T4" fmla="*/ 1915 w 8911"/>
                  <a:gd name="T5" fmla="*/ 676 h 689"/>
                  <a:gd name="T6" fmla="*/ 1930 w 8911"/>
                  <a:gd name="T7" fmla="*/ 667 h 689"/>
                  <a:gd name="T8" fmla="*/ 1387 w 8911"/>
                  <a:gd name="T9" fmla="*/ 667 h 689"/>
                  <a:gd name="T10" fmla="*/ 1387 w 8911"/>
                  <a:gd name="T11" fmla="*/ 657 h 689"/>
                  <a:gd name="T12" fmla="*/ 1392 w 8911"/>
                  <a:gd name="T13" fmla="*/ 657 h 689"/>
                  <a:gd name="T14" fmla="*/ 883 w 8911"/>
                  <a:gd name="T15" fmla="*/ 107 h 689"/>
                  <a:gd name="T16" fmla="*/ 851 w 8911"/>
                  <a:gd name="T17" fmla="*/ 107 h 689"/>
                  <a:gd name="T18" fmla="*/ 848 w 8911"/>
                  <a:gd name="T19" fmla="*/ 107 h 6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911" h="689">
                    <a:moveTo>
                      <a:pt x="848" y="107"/>
                    </a:moveTo>
                    <a:lnTo>
                      <a:pt x="1375" y="676"/>
                    </a:lnTo>
                    <a:lnTo>
                      <a:pt x="1915" y="676"/>
                    </a:lnTo>
                    <a:lnTo>
                      <a:pt x="1930" y="667"/>
                    </a:lnTo>
                    <a:lnTo>
                      <a:pt x="1387" y="667"/>
                    </a:lnTo>
                    <a:lnTo>
                      <a:pt x="1387" y="657"/>
                    </a:lnTo>
                    <a:lnTo>
                      <a:pt x="1392" y="657"/>
                    </a:lnTo>
                    <a:lnTo>
                      <a:pt x="883" y="107"/>
                    </a:lnTo>
                    <a:lnTo>
                      <a:pt x="851" y="107"/>
                    </a:lnTo>
                    <a:lnTo>
                      <a:pt x="848" y="107"/>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39" name="Freeform 138"/>
              <p:cNvSpPr>
                <a:spLocks/>
              </p:cNvSpPr>
              <p:nvPr/>
            </p:nvSpPr>
            <p:spPr bwMode="auto">
              <a:xfrm>
                <a:off x="10" y="765"/>
                <a:ext cx="8911" cy="689"/>
              </a:xfrm>
              <a:custGeom>
                <a:avLst/>
                <a:gdLst>
                  <a:gd name="T0" fmla="*/ 7904 w 8911"/>
                  <a:gd name="T1" fmla="*/ 662 h 689"/>
                  <a:gd name="T2" fmla="*/ 7387 w 8911"/>
                  <a:gd name="T3" fmla="*/ 662 h 689"/>
                  <a:gd name="T4" fmla="*/ 7387 w 8911"/>
                  <a:gd name="T5" fmla="*/ 671 h 689"/>
                  <a:gd name="T6" fmla="*/ 7910 w 8911"/>
                  <a:gd name="T7" fmla="*/ 671 h 689"/>
                  <a:gd name="T8" fmla="*/ 7900 w 8911"/>
                  <a:gd name="T9" fmla="*/ 667 h 689"/>
                  <a:gd name="T10" fmla="*/ 7904 w 8911"/>
                  <a:gd name="T11" fmla="*/ 662 h 689"/>
                </a:gdLst>
                <a:ahLst/>
                <a:cxnLst>
                  <a:cxn ang="0">
                    <a:pos x="T0" y="T1"/>
                  </a:cxn>
                  <a:cxn ang="0">
                    <a:pos x="T2" y="T3"/>
                  </a:cxn>
                  <a:cxn ang="0">
                    <a:pos x="T4" y="T5"/>
                  </a:cxn>
                  <a:cxn ang="0">
                    <a:pos x="T6" y="T7"/>
                  </a:cxn>
                  <a:cxn ang="0">
                    <a:pos x="T8" y="T9"/>
                  </a:cxn>
                  <a:cxn ang="0">
                    <a:pos x="T10" y="T11"/>
                  </a:cxn>
                </a:cxnLst>
                <a:rect l="0" t="0" r="r" b="b"/>
                <a:pathLst>
                  <a:path w="8911" h="689">
                    <a:moveTo>
                      <a:pt x="7904" y="662"/>
                    </a:moveTo>
                    <a:lnTo>
                      <a:pt x="7387" y="662"/>
                    </a:lnTo>
                    <a:lnTo>
                      <a:pt x="7387" y="671"/>
                    </a:lnTo>
                    <a:lnTo>
                      <a:pt x="7910" y="671"/>
                    </a:lnTo>
                    <a:lnTo>
                      <a:pt x="7900" y="667"/>
                    </a:lnTo>
                    <a:lnTo>
                      <a:pt x="7904" y="662"/>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40" name="Freeform 139"/>
              <p:cNvSpPr>
                <a:spLocks/>
              </p:cNvSpPr>
              <p:nvPr/>
            </p:nvSpPr>
            <p:spPr bwMode="auto">
              <a:xfrm>
                <a:off x="10" y="765"/>
                <a:ext cx="8911" cy="689"/>
              </a:xfrm>
              <a:custGeom>
                <a:avLst/>
                <a:gdLst>
                  <a:gd name="T0" fmla="*/ 8172 w 8911"/>
                  <a:gd name="T1" fmla="*/ 343 h 689"/>
                  <a:gd name="T2" fmla="*/ 8167 w 8911"/>
                  <a:gd name="T3" fmla="*/ 343 h 689"/>
                  <a:gd name="T4" fmla="*/ 8162 w 8911"/>
                  <a:gd name="T5" fmla="*/ 347 h 689"/>
                  <a:gd name="T6" fmla="*/ 7904 w 8911"/>
                  <a:gd name="T7" fmla="*/ 662 h 689"/>
                  <a:gd name="T8" fmla="*/ 7910 w 8911"/>
                  <a:gd name="T9" fmla="*/ 662 h 689"/>
                  <a:gd name="T10" fmla="*/ 7910 w 8911"/>
                  <a:gd name="T11" fmla="*/ 671 h 689"/>
                  <a:gd name="T12" fmla="*/ 7929 w 8911"/>
                  <a:gd name="T13" fmla="*/ 671 h 689"/>
                  <a:gd name="T14" fmla="*/ 8177 w 8911"/>
                  <a:gd name="T15" fmla="*/ 369 h 689"/>
                  <a:gd name="T16" fmla="*/ 8172 w 8911"/>
                  <a:gd name="T17" fmla="*/ 369 h 689"/>
                  <a:gd name="T18" fmla="*/ 8172 w 8911"/>
                  <a:gd name="T19" fmla="*/ 352 h 689"/>
                  <a:gd name="T20" fmla="*/ 8434 w 8911"/>
                  <a:gd name="T21" fmla="*/ 352 h 689"/>
                  <a:gd name="T22" fmla="*/ 8402 w 8911"/>
                  <a:gd name="T23" fmla="*/ 347 h 689"/>
                  <a:gd name="T24" fmla="*/ 8397 w 8911"/>
                  <a:gd name="T25" fmla="*/ 347 h 689"/>
                  <a:gd name="T26" fmla="*/ 8172 w 8911"/>
                  <a:gd name="T27" fmla="*/ 343 h 6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911" h="689">
                    <a:moveTo>
                      <a:pt x="8172" y="343"/>
                    </a:moveTo>
                    <a:lnTo>
                      <a:pt x="8167" y="343"/>
                    </a:lnTo>
                    <a:lnTo>
                      <a:pt x="8162" y="347"/>
                    </a:lnTo>
                    <a:lnTo>
                      <a:pt x="7904" y="662"/>
                    </a:lnTo>
                    <a:lnTo>
                      <a:pt x="7910" y="662"/>
                    </a:lnTo>
                    <a:lnTo>
                      <a:pt x="7910" y="671"/>
                    </a:lnTo>
                    <a:lnTo>
                      <a:pt x="7929" y="671"/>
                    </a:lnTo>
                    <a:lnTo>
                      <a:pt x="8177" y="369"/>
                    </a:lnTo>
                    <a:lnTo>
                      <a:pt x="8172" y="369"/>
                    </a:lnTo>
                    <a:lnTo>
                      <a:pt x="8172" y="352"/>
                    </a:lnTo>
                    <a:lnTo>
                      <a:pt x="8434" y="352"/>
                    </a:lnTo>
                    <a:lnTo>
                      <a:pt x="8402" y="347"/>
                    </a:lnTo>
                    <a:lnTo>
                      <a:pt x="8397" y="347"/>
                    </a:lnTo>
                    <a:lnTo>
                      <a:pt x="8172" y="343"/>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41" name="Freeform 140"/>
              <p:cNvSpPr>
                <a:spLocks/>
              </p:cNvSpPr>
              <p:nvPr/>
            </p:nvSpPr>
            <p:spPr bwMode="auto">
              <a:xfrm>
                <a:off x="10" y="765"/>
                <a:ext cx="8911" cy="689"/>
              </a:xfrm>
              <a:custGeom>
                <a:avLst/>
                <a:gdLst>
                  <a:gd name="T0" fmla="*/ 1391 w 8911"/>
                  <a:gd name="T1" fmla="*/ 659 h 689"/>
                  <a:gd name="T2" fmla="*/ 1387 w 8911"/>
                  <a:gd name="T3" fmla="*/ 667 h 689"/>
                  <a:gd name="T4" fmla="*/ 1905 w 8911"/>
                  <a:gd name="T5" fmla="*/ 667 h 689"/>
                  <a:gd name="T6" fmla="*/ 1903 w 8911"/>
                  <a:gd name="T7" fmla="*/ 662 h 689"/>
                  <a:gd name="T8" fmla="*/ 1396 w 8911"/>
                  <a:gd name="T9" fmla="*/ 662 h 689"/>
                  <a:gd name="T10" fmla="*/ 1391 w 8911"/>
                  <a:gd name="T11" fmla="*/ 659 h 689"/>
                </a:gdLst>
                <a:ahLst/>
                <a:cxnLst>
                  <a:cxn ang="0">
                    <a:pos x="T0" y="T1"/>
                  </a:cxn>
                  <a:cxn ang="0">
                    <a:pos x="T2" y="T3"/>
                  </a:cxn>
                  <a:cxn ang="0">
                    <a:pos x="T4" y="T5"/>
                  </a:cxn>
                  <a:cxn ang="0">
                    <a:pos x="T6" y="T7"/>
                  </a:cxn>
                  <a:cxn ang="0">
                    <a:pos x="T8" y="T9"/>
                  </a:cxn>
                  <a:cxn ang="0">
                    <a:pos x="T10" y="T11"/>
                  </a:cxn>
                </a:cxnLst>
                <a:rect l="0" t="0" r="r" b="b"/>
                <a:pathLst>
                  <a:path w="8911" h="689">
                    <a:moveTo>
                      <a:pt x="1391" y="659"/>
                    </a:moveTo>
                    <a:lnTo>
                      <a:pt x="1387" y="667"/>
                    </a:lnTo>
                    <a:lnTo>
                      <a:pt x="1905" y="667"/>
                    </a:lnTo>
                    <a:lnTo>
                      <a:pt x="1903" y="662"/>
                    </a:lnTo>
                    <a:lnTo>
                      <a:pt x="1396" y="662"/>
                    </a:lnTo>
                    <a:lnTo>
                      <a:pt x="1391" y="659"/>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42" name="Freeform 141"/>
              <p:cNvSpPr>
                <a:spLocks/>
              </p:cNvSpPr>
              <p:nvPr/>
            </p:nvSpPr>
            <p:spPr bwMode="auto">
              <a:xfrm>
                <a:off x="10" y="765"/>
                <a:ext cx="8911" cy="689"/>
              </a:xfrm>
              <a:custGeom>
                <a:avLst/>
                <a:gdLst>
                  <a:gd name="T0" fmla="*/ 6861 w 8911"/>
                  <a:gd name="T1" fmla="*/ 323 h 689"/>
                  <a:gd name="T2" fmla="*/ 2440 w 8911"/>
                  <a:gd name="T3" fmla="*/ 323 h 689"/>
                  <a:gd name="T4" fmla="*/ 1900 w 8911"/>
                  <a:gd name="T5" fmla="*/ 657 h 689"/>
                  <a:gd name="T6" fmla="*/ 1905 w 8911"/>
                  <a:gd name="T7" fmla="*/ 657 h 689"/>
                  <a:gd name="T8" fmla="*/ 1905 w 8911"/>
                  <a:gd name="T9" fmla="*/ 667 h 689"/>
                  <a:gd name="T10" fmla="*/ 1930 w 8911"/>
                  <a:gd name="T11" fmla="*/ 667 h 689"/>
                  <a:gd name="T12" fmla="*/ 2447 w 8911"/>
                  <a:gd name="T13" fmla="*/ 347 h 689"/>
                  <a:gd name="T14" fmla="*/ 2445 w 8911"/>
                  <a:gd name="T15" fmla="*/ 347 h 689"/>
                  <a:gd name="T16" fmla="*/ 2445 w 8911"/>
                  <a:gd name="T17" fmla="*/ 333 h 689"/>
                  <a:gd name="T18" fmla="*/ 6876 w 8911"/>
                  <a:gd name="T19" fmla="*/ 333 h 689"/>
                  <a:gd name="T20" fmla="*/ 6861 w 8911"/>
                  <a:gd name="T21" fmla="*/ 323 h 6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911" h="689">
                    <a:moveTo>
                      <a:pt x="6861" y="323"/>
                    </a:moveTo>
                    <a:lnTo>
                      <a:pt x="2440" y="323"/>
                    </a:lnTo>
                    <a:lnTo>
                      <a:pt x="1900" y="657"/>
                    </a:lnTo>
                    <a:lnTo>
                      <a:pt x="1905" y="657"/>
                    </a:lnTo>
                    <a:lnTo>
                      <a:pt x="1905" y="667"/>
                    </a:lnTo>
                    <a:lnTo>
                      <a:pt x="1930" y="667"/>
                    </a:lnTo>
                    <a:lnTo>
                      <a:pt x="2447" y="347"/>
                    </a:lnTo>
                    <a:lnTo>
                      <a:pt x="2445" y="347"/>
                    </a:lnTo>
                    <a:lnTo>
                      <a:pt x="2445" y="333"/>
                    </a:lnTo>
                    <a:lnTo>
                      <a:pt x="6876" y="333"/>
                    </a:lnTo>
                    <a:lnTo>
                      <a:pt x="6861" y="323"/>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43" name="Freeform 142"/>
              <p:cNvSpPr>
                <a:spLocks/>
              </p:cNvSpPr>
              <p:nvPr/>
            </p:nvSpPr>
            <p:spPr bwMode="auto">
              <a:xfrm>
                <a:off x="10" y="765"/>
                <a:ext cx="8911" cy="689"/>
              </a:xfrm>
              <a:custGeom>
                <a:avLst/>
                <a:gdLst>
                  <a:gd name="T0" fmla="*/ 1900 w 8911"/>
                  <a:gd name="T1" fmla="*/ 657 h 689"/>
                  <a:gd name="T2" fmla="*/ 1392 w 8911"/>
                  <a:gd name="T3" fmla="*/ 657 h 689"/>
                  <a:gd name="T4" fmla="*/ 1396 w 8911"/>
                  <a:gd name="T5" fmla="*/ 662 h 689"/>
                  <a:gd name="T6" fmla="*/ 1903 w 8911"/>
                  <a:gd name="T7" fmla="*/ 662 h 689"/>
                  <a:gd name="T8" fmla="*/ 1900 w 8911"/>
                  <a:gd name="T9" fmla="*/ 657 h 689"/>
                </a:gdLst>
                <a:ahLst/>
                <a:cxnLst>
                  <a:cxn ang="0">
                    <a:pos x="T0" y="T1"/>
                  </a:cxn>
                  <a:cxn ang="0">
                    <a:pos x="T2" y="T3"/>
                  </a:cxn>
                  <a:cxn ang="0">
                    <a:pos x="T4" y="T5"/>
                  </a:cxn>
                  <a:cxn ang="0">
                    <a:pos x="T6" y="T7"/>
                  </a:cxn>
                  <a:cxn ang="0">
                    <a:pos x="T8" y="T9"/>
                  </a:cxn>
                </a:cxnLst>
                <a:rect l="0" t="0" r="r" b="b"/>
                <a:pathLst>
                  <a:path w="8911" h="689">
                    <a:moveTo>
                      <a:pt x="1900" y="657"/>
                    </a:moveTo>
                    <a:lnTo>
                      <a:pt x="1392" y="657"/>
                    </a:lnTo>
                    <a:lnTo>
                      <a:pt x="1396" y="662"/>
                    </a:lnTo>
                    <a:lnTo>
                      <a:pt x="1903" y="662"/>
                    </a:lnTo>
                    <a:lnTo>
                      <a:pt x="1900" y="657"/>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44" name="Freeform 143"/>
              <p:cNvSpPr>
                <a:spLocks/>
              </p:cNvSpPr>
              <p:nvPr/>
            </p:nvSpPr>
            <p:spPr bwMode="auto">
              <a:xfrm>
                <a:off x="10" y="765"/>
                <a:ext cx="8911" cy="689"/>
              </a:xfrm>
              <a:custGeom>
                <a:avLst/>
                <a:gdLst>
                  <a:gd name="T0" fmla="*/ 1392 w 8911"/>
                  <a:gd name="T1" fmla="*/ 657 h 689"/>
                  <a:gd name="T2" fmla="*/ 1387 w 8911"/>
                  <a:gd name="T3" fmla="*/ 657 h 689"/>
                  <a:gd name="T4" fmla="*/ 1391 w 8911"/>
                  <a:gd name="T5" fmla="*/ 659 h 689"/>
                  <a:gd name="T6" fmla="*/ 1392 w 8911"/>
                  <a:gd name="T7" fmla="*/ 657 h 689"/>
                </a:gdLst>
                <a:ahLst/>
                <a:cxnLst>
                  <a:cxn ang="0">
                    <a:pos x="T0" y="T1"/>
                  </a:cxn>
                  <a:cxn ang="0">
                    <a:pos x="T2" y="T3"/>
                  </a:cxn>
                  <a:cxn ang="0">
                    <a:pos x="T4" y="T5"/>
                  </a:cxn>
                  <a:cxn ang="0">
                    <a:pos x="T6" y="T7"/>
                  </a:cxn>
                </a:cxnLst>
                <a:rect l="0" t="0" r="r" b="b"/>
                <a:pathLst>
                  <a:path w="8911" h="689">
                    <a:moveTo>
                      <a:pt x="1392" y="657"/>
                    </a:moveTo>
                    <a:lnTo>
                      <a:pt x="1387" y="657"/>
                    </a:lnTo>
                    <a:lnTo>
                      <a:pt x="1391" y="659"/>
                    </a:lnTo>
                    <a:lnTo>
                      <a:pt x="1392" y="657"/>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45" name="Freeform 144"/>
              <p:cNvSpPr>
                <a:spLocks/>
              </p:cNvSpPr>
              <p:nvPr/>
            </p:nvSpPr>
            <p:spPr bwMode="auto">
              <a:xfrm>
                <a:off x="10" y="765"/>
                <a:ext cx="8911" cy="689"/>
              </a:xfrm>
              <a:custGeom>
                <a:avLst/>
                <a:gdLst>
                  <a:gd name="T0" fmla="*/ 8482 w 8911"/>
                  <a:gd name="T1" fmla="*/ 359 h 689"/>
                  <a:gd name="T2" fmla="*/ 8397 w 8911"/>
                  <a:gd name="T3" fmla="*/ 359 h 689"/>
                  <a:gd name="T4" fmla="*/ 8397 w 8911"/>
                  <a:gd name="T5" fmla="*/ 374 h 689"/>
                  <a:gd name="T6" fmla="*/ 8541 w 8911"/>
                  <a:gd name="T7" fmla="*/ 393 h 689"/>
                  <a:gd name="T8" fmla="*/ 8906 w 8911"/>
                  <a:gd name="T9" fmla="*/ 451 h 689"/>
                  <a:gd name="T10" fmla="*/ 8911 w 8911"/>
                  <a:gd name="T11" fmla="*/ 424 h 689"/>
                  <a:gd name="T12" fmla="*/ 8482 w 8911"/>
                  <a:gd name="T13" fmla="*/ 359 h 689"/>
                </a:gdLst>
                <a:ahLst/>
                <a:cxnLst>
                  <a:cxn ang="0">
                    <a:pos x="T0" y="T1"/>
                  </a:cxn>
                  <a:cxn ang="0">
                    <a:pos x="T2" y="T3"/>
                  </a:cxn>
                  <a:cxn ang="0">
                    <a:pos x="T4" y="T5"/>
                  </a:cxn>
                  <a:cxn ang="0">
                    <a:pos x="T6" y="T7"/>
                  </a:cxn>
                  <a:cxn ang="0">
                    <a:pos x="T8" y="T9"/>
                  </a:cxn>
                  <a:cxn ang="0">
                    <a:pos x="T10" y="T11"/>
                  </a:cxn>
                  <a:cxn ang="0">
                    <a:pos x="T12" y="T13"/>
                  </a:cxn>
                </a:cxnLst>
                <a:rect l="0" t="0" r="r" b="b"/>
                <a:pathLst>
                  <a:path w="8911" h="689">
                    <a:moveTo>
                      <a:pt x="8482" y="359"/>
                    </a:moveTo>
                    <a:lnTo>
                      <a:pt x="8397" y="359"/>
                    </a:lnTo>
                    <a:lnTo>
                      <a:pt x="8397" y="374"/>
                    </a:lnTo>
                    <a:lnTo>
                      <a:pt x="8541" y="393"/>
                    </a:lnTo>
                    <a:lnTo>
                      <a:pt x="8906" y="451"/>
                    </a:lnTo>
                    <a:lnTo>
                      <a:pt x="8911" y="424"/>
                    </a:lnTo>
                    <a:lnTo>
                      <a:pt x="8482" y="359"/>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46" name="Freeform 145"/>
              <p:cNvSpPr>
                <a:spLocks/>
              </p:cNvSpPr>
              <p:nvPr/>
            </p:nvSpPr>
            <p:spPr bwMode="auto">
              <a:xfrm>
                <a:off x="10" y="765"/>
                <a:ext cx="8911" cy="689"/>
              </a:xfrm>
              <a:custGeom>
                <a:avLst/>
                <a:gdLst>
                  <a:gd name="T0" fmla="*/ 8434 w 8911"/>
                  <a:gd name="T1" fmla="*/ 352 h 689"/>
                  <a:gd name="T2" fmla="*/ 8172 w 8911"/>
                  <a:gd name="T3" fmla="*/ 352 h 689"/>
                  <a:gd name="T4" fmla="*/ 8176 w 8911"/>
                  <a:gd name="T5" fmla="*/ 364 h 689"/>
                  <a:gd name="T6" fmla="*/ 8181 w 8911"/>
                  <a:gd name="T7" fmla="*/ 364 h 689"/>
                  <a:gd name="T8" fmla="*/ 8177 w 8911"/>
                  <a:gd name="T9" fmla="*/ 369 h 689"/>
                  <a:gd name="T10" fmla="*/ 8397 w 8911"/>
                  <a:gd name="T11" fmla="*/ 374 h 689"/>
                  <a:gd name="T12" fmla="*/ 8397 w 8911"/>
                  <a:gd name="T13" fmla="*/ 359 h 689"/>
                  <a:gd name="T14" fmla="*/ 8482 w 8911"/>
                  <a:gd name="T15" fmla="*/ 359 h 689"/>
                  <a:gd name="T16" fmla="*/ 8434 w 8911"/>
                  <a:gd name="T17" fmla="*/ 352 h 6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911" h="689">
                    <a:moveTo>
                      <a:pt x="8434" y="352"/>
                    </a:moveTo>
                    <a:lnTo>
                      <a:pt x="8172" y="352"/>
                    </a:lnTo>
                    <a:lnTo>
                      <a:pt x="8176" y="364"/>
                    </a:lnTo>
                    <a:lnTo>
                      <a:pt x="8181" y="364"/>
                    </a:lnTo>
                    <a:lnTo>
                      <a:pt x="8177" y="369"/>
                    </a:lnTo>
                    <a:lnTo>
                      <a:pt x="8397" y="374"/>
                    </a:lnTo>
                    <a:lnTo>
                      <a:pt x="8397" y="359"/>
                    </a:lnTo>
                    <a:lnTo>
                      <a:pt x="8482" y="359"/>
                    </a:lnTo>
                    <a:lnTo>
                      <a:pt x="8434" y="352"/>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47" name="Freeform 146"/>
              <p:cNvSpPr>
                <a:spLocks/>
              </p:cNvSpPr>
              <p:nvPr/>
            </p:nvSpPr>
            <p:spPr bwMode="auto">
              <a:xfrm>
                <a:off x="10" y="765"/>
                <a:ext cx="8911" cy="689"/>
              </a:xfrm>
              <a:custGeom>
                <a:avLst/>
                <a:gdLst>
                  <a:gd name="T0" fmla="*/ 6852 w 8911"/>
                  <a:gd name="T1" fmla="*/ 333 h 689"/>
                  <a:gd name="T2" fmla="*/ 2445 w 8911"/>
                  <a:gd name="T3" fmla="*/ 333 h 689"/>
                  <a:gd name="T4" fmla="*/ 2455 w 8911"/>
                  <a:gd name="T5" fmla="*/ 343 h 689"/>
                  <a:gd name="T6" fmla="*/ 2447 w 8911"/>
                  <a:gd name="T7" fmla="*/ 347 h 689"/>
                  <a:gd name="T8" fmla="*/ 6852 w 8911"/>
                  <a:gd name="T9" fmla="*/ 347 h 689"/>
                  <a:gd name="T10" fmla="*/ 6852 w 8911"/>
                  <a:gd name="T11" fmla="*/ 346 h 689"/>
                  <a:gd name="T12" fmla="*/ 6847 w 8911"/>
                  <a:gd name="T13" fmla="*/ 343 h 689"/>
                  <a:gd name="T14" fmla="*/ 6852 w 8911"/>
                  <a:gd name="T15" fmla="*/ 333 h 68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911" h="689">
                    <a:moveTo>
                      <a:pt x="6852" y="333"/>
                    </a:moveTo>
                    <a:lnTo>
                      <a:pt x="2445" y="333"/>
                    </a:lnTo>
                    <a:lnTo>
                      <a:pt x="2455" y="343"/>
                    </a:lnTo>
                    <a:lnTo>
                      <a:pt x="2447" y="347"/>
                    </a:lnTo>
                    <a:lnTo>
                      <a:pt x="6852" y="347"/>
                    </a:lnTo>
                    <a:lnTo>
                      <a:pt x="6852" y="346"/>
                    </a:lnTo>
                    <a:lnTo>
                      <a:pt x="6847" y="343"/>
                    </a:lnTo>
                    <a:lnTo>
                      <a:pt x="6852" y="333"/>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48" name="Freeform 147"/>
              <p:cNvSpPr>
                <a:spLocks/>
              </p:cNvSpPr>
              <p:nvPr/>
            </p:nvSpPr>
            <p:spPr bwMode="auto">
              <a:xfrm>
                <a:off x="10" y="765"/>
                <a:ext cx="8911" cy="689"/>
              </a:xfrm>
              <a:custGeom>
                <a:avLst/>
                <a:gdLst>
                  <a:gd name="T0" fmla="*/ 868 w 8911"/>
                  <a:gd name="T1" fmla="*/ 91 h 689"/>
                  <a:gd name="T2" fmla="*/ 851 w 8911"/>
                  <a:gd name="T3" fmla="*/ 91 h 689"/>
                  <a:gd name="T4" fmla="*/ 851 w 8911"/>
                  <a:gd name="T5" fmla="*/ 100 h 689"/>
                  <a:gd name="T6" fmla="*/ 847 w 8911"/>
                  <a:gd name="T7" fmla="*/ 100 h 689"/>
                  <a:gd name="T8" fmla="*/ 851 w 8911"/>
                  <a:gd name="T9" fmla="*/ 107 h 689"/>
                  <a:gd name="T10" fmla="*/ 883 w 8911"/>
                  <a:gd name="T11" fmla="*/ 107 h 689"/>
                  <a:gd name="T12" fmla="*/ 868 w 8911"/>
                  <a:gd name="T13" fmla="*/ 91 h 689"/>
                </a:gdLst>
                <a:ahLst/>
                <a:cxnLst>
                  <a:cxn ang="0">
                    <a:pos x="T0" y="T1"/>
                  </a:cxn>
                  <a:cxn ang="0">
                    <a:pos x="T2" y="T3"/>
                  </a:cxn>
                  <a:cxn ang="0">
                    <a:pos x="T4" y="T5"/>
                  </a:cxn>
                  <a:cxn ang="0">
                    <a:pos x="T6" y="T7"/>
                  </a:cxn>
                  <a:cxn ang="0">
                    <a:pos x="T8" y="T9"/>
                  </a:cxn>
                  <a:cxn ang="0">
                    <a:pos x="T10" y="T11"/>
                  </a:cxn>
                  <a:cxn ang="0">
                    <a:pos x="T12" y="T13"/>
                  </a:cxn>
                </a:cxnLst>
                <a:rect l="0" t="0" r="r" b="b"/>
                <a:pathLst>
                  <a:path w="8911" h="689">
                    <a:moveTo>
                      <a:pt x="868" y="91"/>
                    </a:moveTo>
                    <a:lnTo>
                      <a:pt x="851" y="91"/>
                    </a:lnTo>
                    <a:lnTo>
                      <a:pt x="851" y="100"/>
                    </a:lnTo>
                    <a:lnTo>
                      <a:pt x="847" y="100"/>
                    </a:lnTo>
                    <a:lnTo>
                      <a:pt x="851" y="107"/>
                    </a:lnTo>
                    <a:lnTo>
                      <a:pt x="883" y="107"/>
                    </a:lnTo>
                    <a:lnTo>
                      <a:pt x="868" y="91"/>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49" name="Freeform 148"/>
              <p:cNvSpPr>
                <a:spLocks/>
              </p:cNvSpPr>
              <p:nvPr/>
            </p:nvSpPr>
            <p:spPr bwMode="auto">
              <a:xfrm>
                <a:off x="10" y="765"/>
                <a:ext cx="8911" cy="689"/>
              </a:xfrm>
              <a:custGeom>
                <a:avLst/>
                <a:gdLst>
                  <a:gd name="T0" fmla="*/ 472 w 8911"/>
                  <a:gd name="T1" fmla="*/ 50 h 689"/>
                  <a:gd name="T2" fmla="*/ 122 w 8911"/>
                  <a:gd name="T3" fmla="*/ 50 h 689"/>
                  <a:gd name="T4" fmla="*/ 122 w 8911"/>
                  <a:gd name="T5" fmla="*/ 55 h 689"/>
                  <a:gd name="T6" fmla="*/ 292 w 8911"/>
                  <a:gd name="T7" fmla="*/ 55 h 689"/>
                  <a:gd name="T8" fmla="*/ 513 w 8911"/>
                  <a:gd name="T9" fmla="*/ 81 h 689"/>
                  <a:gd name="T10" fmla="*/ 848 w 8911"/>
                  <a:gd name="T11" fmla="*/ 107 h 689"/>
                  <a:gd name="T12" fmla="*/ 842 w 8911"/>
                  <a:gd name="T13" fmla="*/ 100 h 689"/>
                  <a:gd name="T14" fmla="*/ 851 w 8911"/>
                  <a:gd name="T15" fmla="*/ 91 h 689"/>
                  <a:gd name="T16" fmla="*/ 868 w 8911"/>
                  <a:gd name="T17" fmla="*/ 91 h 689"/>
                  <a:gd name="T18" fmla="*/ 863 w 8911"/>
                  <a:gd name="T19" fmla="*/ 86 h 689"/>
                  <a:gd name="T20" fmla="*/ 859 w 8911"/>
                  <a:gd name="T21" fmla="*/ 81 h 689"/>
                  <a:gd name="T22" fmla="*/ 851 w 8911"/>
                  <a:gd name="T23" fmla="*/ 81 h 689"/>
                  <a:gd name="T24" fmla="*/ 513 w 8911"/>
                  <a:gd name="T25" fmla="*/ 55 h 689"/>
                  <a:gd name="T26" fmla="*/ 472 w 8911"/>
                  <a:gd name="T27" fmla="*/ 50 h 6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911" h="689">
                    <a:moveTo>
                      <a:pt x="472" y="50"/>
                    </a:moveTo>
                    <a:lnTo>
                      <a:pt x="122" y="50"/>
                    </a:lnTo>
                    <a:lnTo>
                      <a:pt x="122" y="55"/>
                    </a:lnTo>
                    <a:lnTo>
                      <a:pt x="292" y="55"/>
                    </a:lnTo>
                    <a:lnTo>
                      <a:pt x="513" y="81"/>
                    </a:lnTo>
                    <a:lnTo>
                      <a:pt x="848" y="107"/>
                    </a:lnTo>
                    <a:lnTo>
                      <a:pt x="842" y="100"/>
                    </a:lnTo>
                    <a:lnTo>
                      <a:pt x="851" y="91"/>
                    </a:lnTo>
                    <a:lnTo>
                      <a:pt x="868" y="91"/>
                    </a:lnTo>
                    <a:lnTo>
                      <a:pt x="863" y="86"/>
                    </a:lnTo>
                    <a:lnTo>
                      <a:pt x="859" y="81"/>
                    </a:lnTo>
                    <a:lnTo>
                      <a:pt x="851" y="81"/>
                    </a:lnTo>
                    <a:lnTo>
                      <a:pt x="513" y="55"/>
                    </a:lnTo>
                    <a:lnTo>
                      <a:pt x="472" y="5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50" name="Freeform 149"/>
              <p:cNvSpPr>
                <a:spLocks/>
              </p:cNvSpPr>
              <p:nvPr/>
            </p:nvSpPr>
            <p:spPr bwMode="auto">
              <a:xfrm>
                <a:off x="10" y="765"/>
                <a:ext cx="8911" cy="689"/>
              </a:xfrm>
              <a:custGeom>
                <a:avLst/>
                <a:gdLst>
                  <a:gd name="T0" fmla="*/ 4 w 8911"/>
                  <a:gd name="T1" fmla="*/ 0 h 689"/>
                  <a:gd name="T2" fmla="*/ 0 w 8911"/>
                  <a:gd name="T3" fmla="*/ 23 h 689"/>
                  <a:gd name="T4" fmla="*/ 122 w 8911"/>
                  <a:gd name="T5" fmla="*/ 55 h 689"/>
                  <a:gd name="T6" fmla="*/ 122 w 8911"/>
                  <a:gd name="T7" fmla="*/ 50 h 689"/>
                  <a:gd name="T8" fmla="*/ 472 w 8911"/>
                  <a:gd name="T9" fmla="*/ 50 h 689"/>
                  <a:gd name="T10" fmla="*/ 392 w 8911"/>
                  <a:gd name="T11" fmla="*/ 40 h 689"/>
                  <a:gd name="T12" fmla="*/ 122 w 8911"/>
                  <a:gd name="T13" fmla="*/ 40 h 689"/>
                  <a:gd name="T14" fmla="*/ 122 w 8911"/>
                  <a:gd name="T15" fmla="*/ 28 h 689"/>
                  <a:gd name="T16" fmla="*/ 129 w 8911"/>
                  <a:gd name="T17" fmla="*/ 28 h 689"/>
                  <a:gd name="T18" fmla="*/ 4 w 8911"/>
                  <a:gd name="T19" fmla="*/ 0 h 6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911" h="689">
                    <a:moveTo>
                      <a:pt x="4" y="0"/>
                    </a:moveTo>
                    <a:lnTo>
                      <a:pt x="0" y="23"/>
                    </a:lnTo>
                    <a:lnTo>
                      <a:pt x="122" y="55"/>
                    </a:lnTo>
                    <a:lnTo>
                      <a:pt x="122" y="50"/>
                    </a:lnTo>
                    <a:lnTo>
                      <a:pt x="472" y="50"/>
                    </a:lnTo>
                    <a:lnTo>
                      <a:pt x="392" y="40"/>
                    </a:lnTo>
                    <a:lnTo>
                      <a:pt x="122" y="40"/>
                    </a:lnTo>
                    <a:lnTo>
                      <a:pt x="122" y="28"/>
                    </a:lnTo>
                    <a:lnTo>
                      <a:pt x="129" y="28"/>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51" name="Freeform 150"/>
              <p:cNvSpPr>
                <a:spLocks/>
              </p:cNvSpPr>
              <p:nvPr/>
            </p:nvSpPr>
            <p:spPr bwMode="auto">
              <a:xfrm>
                <a:off x="10" y="765"/>
                <a:ext cx="8911" cy="689"/>
              </a:xfrm>
              <a:custGeom>
                <a:avLst/>
                <a:gdLst>
                  <a:gd name="T0" fmla="*/ 292 w 8911"/>
                  <a:gd name="T1" fmla="*/ 28 h 689"/>
                  <a:gd name="T2" fmla="*/ 129 w 8911"/>
                  <a:gd name="T3" fmla="*/ 28 h 689"/>
                  <a:gd name="T4" fmla="*/ 122 w 8911"/>
                  <a:gd name="T5" fmla="*/ 40 h 689"/>
                  <a:gd name="T6" fmla="*/ 392 w 8911"/>
                  <a:gd name="T7" fmla="*/ 40 h 689"/>
                  <a:gd name="T8" fmla="*/ 292 w 8911"/>
                  <a:gd name="T9" fmla="*/ 28 h 689"/>
                </a:gdLst>
                <a:ahLst/>
                <a:cxnLst>
                  <a:cxn ang="0">
                    <a:pos x="T0" y="T1"/>
                  </a:cxn>
                  <a:cxn ang="0">
                    <a:pos x="T2" y="T3"/>
                  </a:cxn>
                  <a:cxn ang="0">
                    <a:pos x="T4" y="T5"/>
                  </a:cxn>
                  <a:cxn ang="0">
                    <a:pos x="T6" y="T7"/>
                  </a:cxn>
                  <a:cxn ang="0">
                    <a:pos x="T8" y="T9"/>
                  </a:cxn>
                </a:cxnLst>
                <a:rect l="0" t="0" r="r" b="b"/>
                <a:pathLst>
                  <a:path w="8911" h="689">
                    <a:moveTo>
                      <a:pt x="292" y="28"/>
                    </a:moveTo>
                    <a:lnTo>
                      <a:pt x="129" y="28"/>
                    </a:lnTo>
                    <a:lnTo>
                      <a:pt x="122" y="40"/>
                    </a:lnTo>
                    <a:lnTo>
                      <a:pt x="392" y="40"/>
                    </a:lnTo>
                    <a:lnTo>
                      <a:pt x="292" y="28"/>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sp>
          <p:nvSpPr>
            <p:cNvPr id="38" name="Rectangle 37"/>
            <p:cNvSpPr>
              <a:spLocks noChangeArrowheads="1"/>
            </p:cNvSpPr>
            <p:nvPr/>
          </p:nvSpPr>
          <p:spPr bwMode="auto">
            <a:xfrm>
              <a:off x="2177" y="410"/>
              <a:ext cx="4260" cy="14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0" tIns="0" rIns="0" bIns="0" anchor="t" anchorCtr="0" upright="1">
              <a:noAutofit/>
            </a:bodyPr>
            <a:lstStyle/>
            <a:p>
              <a:pPr algn="l">
                <a:lnSpc>
                  <a:spcPts val="7100"/>
                </a:lnSpc>
                <a:spcAft>
                  <a:spcPts val="0"/>
                </a:spcAft>
              </a:pPr>
              <a:endParaRPr lang="en-AU" sz="1200">
                <a:effectLst/>
                <a:latin typeface="Times New Roman"/>
                <a:ea typeface="Calibri"/>
                <a:cs typeface="Times New Roman"/>
              </a:endParaRPr>
            </a:p>
            <a:p>
              <a:pPr>
                <a:lnSpc>
                  <a:spcPct val="115000"/>
                </a:lnSpc>
                <a:spcAft>
                  <a:spcPts val="0"/>
                </a:spcAft>
              </a:pPr>
              <a:r>
                <a:rPr lang="en-AU" sz="1200">
                  <a:effectLst/>
                  <a:latin typeface="Times New Roman"/>
                  <a:ea typeface="Calibri"/>
                  <a:cs typeface="Times New Roman"/>
                </a:rPr>
                <a:t> </a:t>
              </a:r>
              <a:endParaRPr lang="en-AU" sz="1100">
                <a:effectLst/>
                <a:latin typeface="Calibri"/>
                <a:ea typeface="Calibri"/>
                <a:cs typeface="Times New Roman"/>
              </a:endParaRPr>
            </a:p>
          </p:txBody>
        </p:sp>
        <p:sp>
          <p:nvSpPr>
            <p:cNvPr id="39" name="Freeform 38"/>
            <p:cNvSpPr>
              <a:spLocks/>
            </p:cNvSpPr>
            <p:nvPr/>
          </p:nvSpPr>
          <p:spPr bwMode="auto">
            <a:xfrm>
              <a:off x="4776" y="1013"/>
              <a:ext cx="36" cy="20"/>
            </a:xfrm>
            <a:custGeom>
              <a:avLst/>
              <a:gdLst>
                <a:gd name="T0" fmla="*/ 26 w 36"/>
                <a:gd name="T1" fmla="*/ 0 h 20"/>
                <a:gd name="T2" fmla="*/ 9 w 36"/>
                <a:gd name="T3" fmla="*/ 4 h 20"/>
                <a:gd name="T4" fmla="*/ 0 w 36"/>
                <a:gd name="T5" fmla="*/ 14 h 20"/>
                <a:gd name="T6" fmla="*/ 35 w 36"/>
                <a:gd name="T7" fmla="*/ 14 h 20"/>
                <a:gd name="T8" fmla="*/ 35 w 36"/>
                <a:gd name="T9" fmla="*/ 4 h 20"/>
                <a:gd name="T10" fmla="*/ 26 w 36"/>
                <a:gd name="T11" fmla="*/ 0 h 20"/>
              </a:gdLst>
              <a:ahLst/>
              <a:cxnLst>
                <a:cxn ang="0">
                  <a:pos x="T0" y="T1"/>
                </a:cxn>
                <a:cxn ang="0">
                  <a:pos x="T2" y="T3"/>
                </a:cxn>
                <a:cxn ang="0">
                  <a:pos x="T4" y="T5"/>
                </a:cxn>
                <a:cxn ang="0">
                  <a:pos x="T6" y="T7"/>
                </a:cxn>
                <a:cxn ang="0">
                  <a:pos x="T8" y="T9"/>
                </a:cxn>
                <a:cxn ang="0">
                  <a:pos x="T10" y="T11"/>
                </a:cxn>
              </a:cxnLst>
              <a:rect l="0" t="0" r="r" b="b"/>
              <a:pathLst>
                <a:path w="36" h="20">
                  <a:moveTo>
                    <a:pt x="26" y="0"/>
                  </a:moveTo>
                  <a:lnTo>
                    <a:pt x="9" y="4"/>
                  </a:lnTo>
                  <a:lnTo>
                    <a:pt x="0" y="14"/>
                  </a:lnTo>
                  <a:lnTo>
                    <a:pt x="35" y="14"/>
                  </a:lnTo>
                  <a:lnTo>
                    <a:pt x="35" y="4"/>
                  </a:lnTo>
                  <a:lnTo>
                    <a:pt x="26" y="0"/>
                  </a:lnTo>
                </a:path>
              </a:pathLst>
            </a:custGeom>
            <a:solidFill>
              <a:srgbClr val="545454"/>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0" name="Freeform 39"/>
            <p:cNvSpPr>
              <a:spLocks/>
            </p:cNvSpPr>
            <p:nvPr/>
          </p:nvSpPr>
          <p:spPr bwMode="auto">
            <a:xfrm>
              <a:off x="4807" y="1018"/>
              <a:ext cx="20" cy="20"/>
            </a:xfrm>
            <a:custGeom>
              <a:avLst/>
              <a:gdLst>
                <a:gd name="T0" fmla="*/ 9 w 20"/>
                <a:gd name="T1" fmla="*/ 0 h 20"/>
                <a:gd name="T2" fmla="*/ 0 w 20"/>
                <a:gd name="T3" fmla="*/ 0 h 20"/>
                <a:gd name="T4" fmla="*/ 0 w 20"/>
                <a:gd name="T5" fmla="*/ 9 h 20"/>
                <a:gd name="T6" fmla="*/ 4 w 20"/>
                <a:gd name="T7" fmla="*/ 14 h 20"/>
                <a:gd name="T8" fmla="*/ 9 w 20"/>
                <a:gd name="T9" fmla="*/ 14 h 20"/>
                <a:gd name="T10" fmla="*/ 9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9" y="0"/>
                  </a:moveTo>
                  <a:lnTo>
                    <a:pt x="0" y="0"/>
                  </a:lnTo>
                  <a:lnTo>
                    <a:pt x="0" y="9"/>
                  </a:lnTo>
                  <a:lnTo>
                    <a:pt x="4" y="14"/>
                  </a:lnTo>
                  <a:lnTo>
                    <a:pt x="9" y="14"/>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1" name="Freeform 40"/>
            <p:cNvSpPr>
              <a:spLocks/>
            </p:cNvSpPr>
            <p:nvPr/>
          </p:nvSpPr>
          <p:spPr bwMode="auto">
            <a:xfrm>
              <a:off x="4781" y="1022"/>
              <a:ext cx="31" cy="20"/>
            </a:xfrm>
            <a:custGeom>
              <a:avLst/>
              <a:gdLst>
                <a:gd name="T0" fmla="*/ 0 w 31"/>
                <a:gd name="T1" fmla="*/ 4 h 20"/>
                <a:gd name="T2" fmla="*/ 31 w 31"/>
                <a:gd name="T3" fmla="*/ 4 h 20"/>
              </a:gdLst>
              <a:ahLst/>
              <a:cxnLst>
                <a:cxn ang="0">
                  <a:pos x="T0" y="T1"/>
                </a:cxn>
                <a:cxn ang="0">
                  <a:pos x="T2" y="T3"/>
                </a:cxn>
              </a:cxnLst>
              <a:rect l="0" t="0" r="r" b="b"/>
              <a:pathLst>
                <a:path w="31" h="20">
                  <a:moveTo>
                    <a:pt x="0" y="4"/>
                  </a:moveTo>
                  <a:lnTo>
                    <a:pt x="31" y="4"/>
                  </a:lnTo>
                </a:path>
              </a:pathLst>
            </a:custGeom>
            <a:noFill/>
            <a:ln w="7366">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AU"/>
            </a:p>
          </p:txBody>
        </p:sp>
        <p:sp>
          <p:nvSpPr>
            <p:cNvPr id="42" name="Freeform 41"/>
            <p:cNvSpPr>
              <a:spLocks/>
            </p:cNvSpPr>
            <p:nvPr/>
          </p:nvSpPr>
          <p:spPr bwMode="auto">
            <a:xfrm>
              <a:off x="4769" y="1022"/>
              <a:ext cx="20" cy="20"/>
            </a:xfrm>
            <a:custGeom>
              <a:avLst/>
              <a:gdLst>
                <a:gd name="T0" fmla="*/ 11 w 20"/>
                <a:gd name="T1" fmla="*/ 0 h 20"/>
                <a:gd name="T2" fmla="*/ 7 w 20"/>
                <a:gd name="T3" fmla="*/ 0 h 20"/>
                <a:gd name="T4" fmla="*/ 4 w 20"/>
                <a:gd name="T5" fmla="*/ 2 h 20"/>
                <a:gd name="T6" fmla="*/ 0 w 20"/>
                <a:gd name="T7" fmla="*/ 4 h 20"/>
                <a:gd name="T8" fmla="*/ 2 w 20"/>
                <a:gd name="T9" fmla="*/ 9 h 20"/>
                <a:gd name="T10" fmla="*/ 11 w 20"/>
                <a:gd name="T11" fmla="*/ 9 h 20"/>
                <a:gd name="T12" fmla="*/ 11 w 20"/>
                <a:gd name="T13" fmla="*/ 0 h 20"/>
              </a:gdLst>
              <a:ahLst/>
              <a:cxnLst>
                <a:cxn ang="0">
                  <a:pos x="T0" y="T1"/>
                </a:cxn>
                <a:cxn ang="0">
                  <a:pos x="T2" y="T3"/>
                </a:cxn>
                <a:cxn ang="0">
                  <a:pos x="T4" y="T5"/>
                </a:cxn>
                <a:cxn ang="0">
                  <a:pos x="T6" y="T7"/>
                </a:cxn>
                <a:cxn ang="0">
                  <a:pos x="T8" y="T9"/>
                </a:cxn>
                <a:cxn ang="0">
                  <a:pos x="T10" y="T11"/>
                </a:cxn>
                <a:cxn ang="0">
                  <a:pos x="T12" y="T13"/>
                </a:cxn>
              </a:cxnLst>
              <a:rect l="0" t="0" r="r" b="b"/>
              <a:pathLst>
                <a:path w="20" h="20">
                  <a:moveTo>
                    <a:pt x="11" y="0"/>
                  </a:moveTo>
                  <a:lnTo>
                    <a:pt x="7" y="0"/>
                  </a:lnTo>
                  <a:lnTo>
                    <a:pt x="4" y="2"/>
                  </a:lnTo>
                  <a:lnTo>
                    <a:pt x="0" y="4"/>
                  </a:lnTo>
                  <a:lnTo>
                    <a:pt x="2" y="9"/>
                  </a:lnTo>
                  <a:lnTo>
                    <a:pt x="11" y="9"/>
                  </a:lnTo>
                  <a:lnTo>
                    <a:pt x="11"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3" name="Freeform 42"/>
            <p:cNvSpPr>
              <a:spLocks/>
            </p:cNvSpPr>
            <p:nvPr/>
          </p:nvSpPr>
          <p:spPr bwMode="auto">
            <a:xfrm>
              <a:off x="4773" y="1013"/>
              <a:ext cx="20" cy="20"/>
            </a:xfrm>
            <a:custGeom>
              <a:avLst/>
              <a:gdLst>
                <a:gd name="T0" fmla="*/ 9 w 20"/>
                <a:gd name="T1" fmla="*/ 0 h 20"/>
                <a:gd name="T2" fmla="*/ 0 w 20"/>
                <a:gd name="T3" fmla="*/ 12 h 20"/>
                <a:gd name="T4" fmla="*/ 4 w 20"/>
                <a:gd name="T5" fmla="*/ 16 h 20"/>
                <a:gd name="T6" fmla="*/ 14 w 20"/>
                <a:gd name="T7" fmla="*/ 7 h 20"/>
                <a:gd name="T8" fmla="*/ 9 w 20"/>
                <a:gd name="T9" fmla="*/ 0 h 20"/>
              </a:gdLst>
              <a:ahLst/>
              <a:cxnLst>
                <a:cxn ang="0">
                  <a:pos x="T0" y="T1"/>
                </a:cxn>
                <a:cxn ang="0">
                  <a:pos x="T2" y="T3"/>
                </a:cxn>
                <a:cxn ang="0">
                  <a:pos x="T4" y="T5"/>
                </a:cxn>
                <a:cxn ang="0">
                  <a:pos x="T6" y="T7"/>
                </a:cxn>
                <a:cxn ang="0">
                  <a:pos x="T8" y="T9"/>
                </a:cxn>
              </a:cxnLst>
              <a:rect l="0" t="0" r="r" b="b"/>
              <a:pathLst>
                <a:path w="20" h="20">
                  <a:moveTo>
                    <a:pt x="9" y="0"/>
                  </a:moveTo>
                  <a:lnTo>
                    <a:pt x="0" y="12"/>
                  </a:lnTo>
                  <a:lnTo>
                    <a:pt x="4" y="16"/>
                  </a:lnTo>
                  <a:lnTo>
                    <a:pt x="14" y="7"/>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4" name="Freeform 43"/>
            <p:cNvSpPr>
              <a:spLocks/>
            </p:cNvSpPr>
            <p:nvPr/>
          </p:nvSpPr>
          <p:spPr bwMode="auto">
            <a:xfrm>
              <a:off x="4783" y="1008"/>
              <a:ext cx="22" cy="20"/>
            </a:xfrm>
            <a:custGeom>
              <a:avLst/>
              <a:gdLst>
                <a:gd name="T0" fmla="*/ 21 w 22"/>
                <a:gd name="T1" fmla="*/ 0 h 20"/>
                <a:gd name="T2" fmla="*/ 19 w 22"/>
                <a:gd name="T3" fmla="*/ 0 h 20"/>
                <a:gd name="T4" fmla="*/ 0 w 22"/>
                <a:gd name="T5" fmla="*/ 4 h 20"/>
                <a:gd name="T6" fmla="*/ 4 w 22"/>
                <a:gd name="T7" fmla="*/ 14 h 20"/>
                <a:gd name="T8" fmla="*/ 21 w 22"/>
                <a:gd name="T9" fmla="*/ 9 h 20"/>
                <a:gd name="T10" fmla="*/ 21 w 22"/>
                <a:gd name="T11" fmla="*/ 0 h 20"/>
              </a:gdLst>
              <a:ahLst/>
              <a:cxnLst>
                <a:cxn ang="0">
                  <a:pos x="T0" y="T1"/>
                </a:cxn>
                <a:cxn ang="0">
                  <a:pos x="T2" y="T3"/>
                </a:cxn>
                <a:cxn ang="0">
                  <a:pos x="T4" y="T5"/>
                </a:cxn>
                <a:cxn ang="0">
                  <a:pos x="T6" y="T7"/>
                </a:cxn>
                <a:cxn ang="0">
                  <a:pos x="T8" y="T9"/>
                </a:cxn>
                <a:cxn ang="0">
                  <a:pos x="T10" y="T11"/>
                </a:cxn>
              </a:cxnLst>
              <a:rect l="0" t="0" r="r" b="b"/>
              <a:pathLst>
                <a:path w="22" h="20">
                  <a:moveTo>
                    <a:pt x="21" y="0"/>
                  </a:moveTo>
                  <a:lnTo>
                    <a:pt x="19" y="0"/>
                  </a:lnTo>
                  <a:lnTo>
                    <a:pt x="0" y="4"/>
                  </a:lnTo>
                  <a:lnTo>
                    <a:pt x="4" y="14"/>
                  </a:lnTo>
                  <a:lnTo>
                    <a:pt x="21" y="9"/>
                  </a:lnTo>
                  <a:lnTo>
                    <a:pt x="21"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5" name="Freeform 44"/>
            <p:cNvSpPr>
              <a:spLocks/>
            </p:cNvSpPr>
            <p:nvPr/>
          </p:nvSpPr>
          <p:spPr bwMode="auto">
            <a:xfrm>
              <a:off x="4800" y="1008"/>
              <a:ext cx="20" cy="20"/>
            </a:xfrm>
            <a:custGeom>
              <a:avLst/>
              <a:gdLst>
                <a:gd name="T0" fmla="*/ 4 w 20"/>
                <a:gd name="T1" fmla="*/ 0 h 20"/>
                <a:gd name="T2" fmla="*/ 0 w 20"/>
                <a:gd name="T3" fmla="*/ 9 h 20"/>
                <a:gd name="T4" fmla="*/ 9 w 20"/>
                <a:gd name="T5" fmla="*/ 14 h 20"/>
                <a:gd name="T6" fmla="*/ 16 w 20"/>
                <a:gd name="T7" fmla="*/ 9 h 20"/>
                <a:gd name="T8" fmla="*/ 16 w 20"/>
                <a:gd name="T9" fmla="*/ 7 h 20"/>
                <a:gd name="T10" fmla="*/ 4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4" y="0"/>
                  </a:moveTo>
                  <a:lnTo>
                    <a:pt x="0" y="9"/>
                  </a:lnTo>
                  <a:lnTo>
                    <a:pt x="9" y="14"/>
                  </a:lnTo>
                  <a:lnTo>
                    <a:pt x="16" y="9"/>
                  </a:lnTo>
                  <a:lnTo>
                    <a:pt x="16" y="7"/>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6" name="Freeform 45"/>
            <p:cNvSpPr>
              <a:spLocks/>
            </p:cNvSpPr>
            <p:nvPr/>
          </p:nvSpPr>
          <p:spPr bwMode="auto">
            <a:xfrm>
              <a:off x="4565" y="1005"/>
              <a:ext cx="52" cy="22"/>
            </a:xfrm>
            <a:custGeom>
              <a:avLst/>
              <a:gdLst>
                <a:gd name="T0" fmla="*/ 35 w 52"/>
                <a:gd name="T1" fmla="*/ 0 h 22"/>
                <a:gd name="T2" fmla="*/ 16 w 52"/>
                <a:gd name="T3" fmla="*/ 0 h 22"/>
                <a:gd name="T4" fmla="*/ 0 w 52"/>
                <a:gd name="T5" fmla="*/ 16 h 22"/>
                <a:gd name="T6" fmla="*/ 7 w 52"/>
                <a:gd name="T7" fmla="*/ 21 h 22"/>
                <a:gd name="T8" fmla="*/ 47 w 52"/>
                <a:gd name="T9" fmla="*/ 21 h 22"/>
                <a:gd name="T10" fmla="*/ 52 w 52"/>
                <a:gd name="T11" fmla="*/ 7 h 22"/>
                <a:gd name="T12" fmla="*/ 35 w 52"/>
                <a:gd name="T13" fmla="*/ 0 h 22"/>
              </a:gdLst>
              <a:ahLst/>
              <a:cxnLst>
                <a:cxn ang="0">
                  <a:pos x="T0" y="T1"/>
                </a:cxn>
                <a:cxn ang="0">
                  <a:pos x="T2" y="T3"/>
                </a:cxn>
                <a:cxn ang="0">
                  <a:pos x="T4" y="T5"/>
                </a:cxn>
                <a:cxn ang="0">
                  <a:pos x="T6" y="T7"/>
                </a:cxn>
                <a:cxn ang="0">
                  <a:pos x="T8" y="T9"/>
                </a:cxn>
                <a:cxn ang="0">
                  <a:pos x="T10" y="T11"/>
                </a:cxn>
                <a:cxn ang="0">
                  <a:pos x="T12" y="T13"/>
                </a:cxn>
              </a:cxnLst>
              <a:rect l="0" t="0" r="r" b="b"/>
              <a:pathLst>
                <a:path w="52" h="22">
                  <a:moveTo>
                    <a:pt x="35" y="0"/>
                  </a:moveTo>
                  <a:lnTo>
                    <a:pt x="16" y="0"/>
                  </a:lnTo>
                  <a:lnTo>
                    <a:pt x="0" y="16"/>
                  </a:lnTo>
                  <a:lnTo>
                    <a:pt x="7" y="21"/>
                  </a:lnTo>
                  <a:lnTo>
                    <a:pt x="47" y="21"/>
                  </a:lnTo>
                  <a:lnTo>
                    <a:pt x="52" y="7"/>
                  </a:lnTo>
                  <a:lnTo>
                    <a:pt x="35" y="0"/>
                  </a:lnTo>
                </a:path>
              </a:pathLst>
            </a:custGeom>
            <a:solidFill>
              <a:srgbClr val="545454"/>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7" name="Freeform 46"/>
            <p:cNvSpPr>
              <a:spLocks/>
            </p:cNvSpPr>
            <p:nvPr/>
          </p:nvSpPr>
          <p:spPr bwMode="auto">
            <a:xfrm>
              <a:off x="4608" y="1010"/>
              <a:ext cx="20" cy="22"/>
            </a:xfrm>
            <a:custGeom>
              <a:avLst/>
              <a:gdLst>
                <a:gd name="T0" fmla="*/ 4 w 20"/>
                <a:gd name="T1" fmla="*/ 0 h 22"/>
                <a:gd name="T2" fmla="*/ 0 w 20"/>
                <a:gd name="T3" fmla="*/ 14 h 22"/>
                <a:gd name="T4" fmla="*/ 4 w 20"/>
                <a:gd name="T5" fmla="*/ 21 h 22"/>
                <a:gd name="T6" fmla="*/ 7 w 20"/>
                <a:gd name="T7" fmla="*/ 21 h 22"/>
                <a:gd name="T8" fmla="*/ 14 w 20"/>
                <a:gd name="T9" fmla="*/ 4 h 22"/>
                <a:gd name="T10" fmla="*/ 4 w 20"/>
                <a:gd name="T11" fmla="*/ 0 h 22"/>
              </a:gdLst>
              <a:ahLst/>
              <a:cxnLst>
                <a:cxn ang="0">
                  <a:pos x="T0" y="T1"/>
                </a:cxn>
                <a:cxn ang="0">
                  <a:pos x="T2" y="T3"/>
                </a:cxn>
                <a:cxn ang="0">
                  <a:pos x="T4" y="T5"/>
                </a:cxn>
                <a:cxn ang="0">
                  <a:pos x="T6" y="T7"/>
                </a:cxn>
                <a:cxn ang="0">
                  <a:pos x="T8" y="T9"/>
                </a:cxn>
                <a:cxn ang="0">
                  <a:pos x="T10" y="T11"/>
                </a:cxn>
              </a:cxnLst>
              <a:rect l="0" t="0" r="r" b="b"/>
              <a:pathLst>
                <a:path w="20" h="22">
                  <a:moveTo>
                    <a:pt x="4" y="0"/>
                  </a:moveTo>
                  <a:lnTo>
                    <a:pt x="0" y="14"/>
                  </a:lnTo>
                  <a:lnTo>
                    <a:pt x="4" y="21"/>
                  </a:lnTo>
                  <a:lnTo>
                    <a:pt x="7" y="21"/>
                  </a:lnTo>
                  <a:lnTo>
                    <a:pt x="14" y="4"/>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8" name="Freeform 47"/>
            <p:cNvSpPr>
              <a:spLocks/>
            </p:cNvSpPr>
            <p:nvPr/>
          </p:nvSpPr>
          <p:spPr bwMode="auto">
            <a:xfrm>
              <a:off x="4570" y="1022"/>
              <a:ext cx="43" cy="20"/>
            </a:xfrm>
            <a:custGeom>
              <a:avLst/>
              <a:gdLst>
                <a:gd name="T0" fmla="*/ 43 w 43"/>
                <a:gd name="T1" fmla="*/ 0 h 20"/>
                <a:gd name="T2" fmla="*/ 2 w 43"/>
                <a:gd name="T3" fmla="*/ 0 h 20"/>
                <a:gd name="T4" fmla="*/ 0 w 43"/>
                <a:gd name="T5" fmla="*/ 9 h 20"/>
                <a:gd name="T6" fmla="*/ 43 w 43"/>
                <a:gd name="T7" fmla="*/ 9 h 20"/>
                <a:gd name="T8" fmla="*/ 43 w 43"/>
                <a:gd name="T9" fmla="*/ 0 h 20"/>
              </a:gdLst>
              <a:ahLst/>
              <a:cxnLst>
                <a:cxn ang="0">
                  <a:pos x="T0" y="T1"/>
                </a:cxn>
                <a:cxn ang="0">
                  <a:pos x="T2" y="T3"/>
                </a:cxn>
                <a:cxn ang="0">
                  <a:pos x="T4" y="T5"/>
                </a:cxn>
                <a:cxn ang="0">
                  <a:pos x="T6" y="T7"/>
                </a:cxn>
                <a:cxn ang="0">
                  <a:pos x="T8" y="T9"/>
                </a:cxn>
              </a:cxnLst>
              <a:rect l="0" t="0" r="r" b="b"/>
              <a:pathLst>
                <a:path w="43" h="20">
                  <a:moveTo>
                    <a:pt x="43" y="0"/>
                  </a:moveTo>
                  <a:lnTo>
                    <a:pt x="2" y="0"/>
                  </a:lnTo>
                  <a:lnTo>
                    <a:pt x="0" y="9"/>
                  </a:lnTo>
                  <a:lnTo>
                    <a:pt x="43" y="9"/>
                  </a:lnTo>
                  <a:lnTo>
                    <a:pt x="43"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9" name="Freeform 48"/>
            <p:cNvSpPr>
              <a:spLocks/>
            </p:cNvSpPr>
            <p:nvPr/>
          </p:nvSpPr>
          <p:spPr bwMode="auto">
            <a:xfrm>
              <a:off x="4557" y="1018"/>
              <a:ext cx="20" cy="20"/>
            </a:xfrm>
            <a:custGeom>
              <a:avLst/>
              <a:gdLst>
                <a:gd name="T0" fmla="*/ 9 w 20"/>
                <a:gd name="T1" fmla="*/ 0 h 20"/>
                <a:gd name="T2" fmla="*/ 0 w 20"/>
                <a:gd name="T3" fmla="*/ 4 h 20"/>
                <a:gd name="T4" fmla="*/ 0 w 20"/>
                <a:gd name="T5" fmla="*/ 7 h 20"/>
                <a:gd name="T6" fmla="*/ 11 w 20"/>
                <a:gd name="T7" fmla="*/ 14 h 20"/>
                <a:gd name="T8" fmla="*/ 16 w 20"/>
                <a:gd name="T9" fmla="*/ 4 h 20"/>
                <a:gd name="T10" fmla="*/ 9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9" y="0"/>
                  </a:moveTo>
                  <a:lnTo>
                    <a:pt x="0" y="4"/>
                  </a:lnTo>
                  <a:lnTo>
                    <a:pt x="0" y="7"/>
                  </a:lnTo>
                  <a:lnTo>
                    <a:pt x="11" y="14"/>
                  </a:lnTo>
                  <a:lnTo>
                    <a:pt x="16" y="4"/>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50" name="Freeform 49"/>
            <p:cNvSpPr>
              <a:spLocks/>
            </p:cNvSpPr>
            <p:nvPr/>
          </p:nvSpPr>
          <p:spPr bwMode="auto">
            <a:xfrm>
              <a:off x="4562" y="1001"/>
              <a:ext cx="22" cy="24"/>
            </a:xfrm>
            <a:custGeom>
              <a:avLst/>
              <a:gdLst>
                <a:gd name="T0" fmla="*/ 19 w 22"/>
                <a:gd name="T1" fmla="*/ 0 h 24"/>
                <a:gd name="T2" fmla="*/ 16 w 22"/>
                <a:gd name="T3" fmla="*/ 0 h 24"/>
                <a:gd name="T4" fmla="*/ 0 w 22"/>
                <a:gd name="T5" fmla="*/ 19 h 24"/>
                <a:gd name="T6" fmla="*/ 4 w 22"/>
                <a:gd name="T7" fmla="*/ 23 h 24"/>
                <a:gd name="T8" fmla="*/ 21 w 22"/>
                <a:gd name="T9" fmla="*/ 7 h 24"/>
                <a:gd name="T10" fmla="*/ 19 w 22"/>
                <a:gd name="T11" fmla="*/ 0 h 24"/>
              </a:gdLst>
              <a:ahLst/>
              <a:cxnLst>
                <a:cxn ang="0">
                  <a:pos x="T0" y="T1"/>
                </a:cxn>
                <a:cxn ang="0">
                  <a:pos x="T2" y="T3"/>
                </a:cxn>
                <a:cxn ang="0">
                  <a:pos x="T4" y="T5"/>
                </a:cxn>
                <a:cxn ang="0">
                  <a:pos x="T6" y="T7"/>
                </a:cxn>
                <a:cxn ang="0">
                  <a:pos x="T8" y="T9"/>
                </a:cxn>
                <a:cxn ang="0">
                  <a:pos x="T10" y="T11"/>
                </a:cxn>
              </a:cxnLst>
              <a:rect l="0" t="0" r="r" b="b"/>
              <a:pathLst>
                <a:path w="22" h="24">
                  <a:moveTo>
                    <a:pt x="19" y="0"/>
                  </a:moveTo>
                  <a:lnTo>
                    <a:pt x="16" y="0"/>
                  </a:lnTo>
                  <a:lnTo>
                    <a:pt x="0" y="19"/>
                  </a:lnTo>
                  <a:lnTo>
                    <a:pt x="4" y="23"/>
                  </a:lnTo>
                  <a:lnTo>
                    <a:pt x="21" y="7"/>
                  </a:lnTo>
                  <a:lnTo>
                    <a:pt x="1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51" name="Freeform 50"/>
            <p:cNvSpPr>
              <a:spLocks/>
            </p:cNvSpPr>
            <p:nvPr/>
          </p:nvSpPr>
          <p:spPr bwMode="auto">
            <a:xfrm>
              <a:off x="4582" y="1001"/>
              <a:ext cx="21" cy="20"/>
            </a:xfrm>
            <a:custGeom>
              <a:avLst/>
              <a:gdLst>
                <a:gd name="T0" fmla="*/ 21 w 21"/>
                <a:gd name="T1" fmla="*/ 0 h 20"/>
                <a:gd name="T2" fmla="*/ 0 w 21"/>
                <a:gd name="T3" fmla="*/ 0 h 20"/>
                <a:gd name="T4" fmla="*/ 0 w 21"/>
                <a:gd name="T5" fmla="*/ 9 h 20"/>
                <a:gd name="T6" fmla="*/ 19 w 21"/>
                <a:gd name="T7" fmla="*/ 9 h 20"/>
                <a:gd name="T8" fmla="*/ 21 w 21"/>
                <a:gd name="T9" fmla="*/ 0 h 20"/>
              </a:gdLst>
              <a:ahLst/>
              <a:cxnLst>
                <a:cxn ang="0">
                  <a:pos x="T0" y="T1"/>
                </a:cxn>
                <a:cxn ang="0">
                  <a:pos x="T2" y="T3"/>
                </a:cxn>
                <a:cxn ang="0">
                  <a:pos x="T4" y="T5"/>
                </a:cxn>
                <a:cxn ang="0">
                  <a:pos x="T6" y="T7"/>
                </a:cxn>
                <a:cxn ang="0">
                  <a:pos x="T8" y="T9"/>
                </a:cxn>
              </a:cxnLst>
              <a:rect l="0" t="0" r="r" b="b"/>
              <a:pathLst>
                <a:path w="21" h="20">
                  <a:moveTo>
                    <a:pt x="21" y="0"/>
                  </a:moveTo>
                  <a:lnTo>
                    <a:pt x="0" y="0"/>
                  </a:lnTo>
                  <a:lnTo>
                    <a:pt x="0" y="9"/>
                  </a:lnTo>
                  <a:lnTo>
                    <a:pt x="19" y="9"/>
                  </a:lnTo>
                  <a:lnTo>
                    <a:pt x="21"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52" name="Freeform 51"/>
            <p:cNvSpPr>
              <a:spLocks/>
            </p:cNvSpPr>
            <p:nvPr/>
          </p:nvSpPr>
          <p:spPr bwMode="auto">
            <a:xfrm>
              <a:off x="4598" y="1001"/>
              <a:ext cx="24" cy="20"/>
            </a:xfrm>
            <a:custGeom>
              <a:avLst/>
              <a:gdLst>
                <a:gd name="T0" fmla="*/ 4 w 24"/>
                <a:gd name="T1" fmla="*/ 0 h 20"/>
                <a:gd name="T2" fmla="*/ 0 w 24"/>
                <a:gd name="T3" fmla="*/ 9 h 20"/>
                <a:gd name="T4" fmla="*/ 16 w 24"/>
                <a:gd name="T5" fmla="*/ 16 h 20"/>
                <a:gd name="T6" fmla="*/ 24 w 24"/>
                <a:gd name="T7" fmla="*/ 14 h 20"/>
                <a:gd name="T8" fmla="*/ 24 w 24"/>
                <a:gd name="T9" fmla="*/ 9 h 20"/>
                <a:gd name="T10" fmla="*/ 4 w 24"/>
                <a:gd name="T11" fmla="*/ 0 h 20"/>
              </a:gdLst>
              <a:ahLst/>
              <a:cxnLst>
                <a:cxn ang="0">
                  <a:pos x="T0" y="T1"/>
                </a:cxn>
                <a:cxn ang="0">
                  <a:pos x="T2" y="T3"/>
                </a:cxn>
                <a:cxn ang="0">
                  <a:pos x="T4" y="T5"/>
                </a:cxn>
                <a:cxn ang="0">
                  <a:pos x="T6" y="T7"/>
                </a:cxn>
                <a:cxn ang="0">
                  <a:pos x="T8" y="T9"/>
                </a:cxn>
                <a:cxn ang="0">
                  <a:pos x="T10" y="T11"/>
                </a:cxn>
              </a:cxnLst>
              <a:rect l="0" t="0" r="r" b="b"/>
              <a:pathLst>
                <a:path w="24" h="20">
                  <a:moveTo>
                    <a:pt x="4" y="0"/>
                  </a:moveTo>
                  <a:lnTo>
                    <a:pt x="0" y="9"/>
                  </a:lnTo>
                  <a:lnTo>
                    <a:pt x="16" y="16"/>
                  </a:lnTo>
                  <a:lnTo>
                    <a:pt x="24" y="14"/>
                  </a:lnTo>
                  <a:lnTo>
                    <a:pt x="24" y="9"/>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53" name="Freeform 52"/>
            <p:cNvSpPr>
              <a:spLocks/>
            </p:cNvSpPr>
            <p:nvPr/>
          </p:nvSpPr>
          <p:spPr bwMode="auto">
            <a:xfrm>
              <a:off x="4536" y="861"/>
              <a:ext cx="41" cy="36"/>
            </a:xfrm>
            <a:custGeom>
              <a:avLst/>
              <a:gdLst>
                <a:gd name="T0" fmla="*/ 28 w 41"/>
                <a:gd name="T1" fmla="*/ 0 h 36"/>
                <a:gd name="T2" fmla="*/ 9 w 41"/>
                <a:gd name="T3" fmla="*/ 16 h 36"/>
                <a:gd name="T4" fmla="*/ 0 w 41"/>
                <a:gd name="T5" fmla="*/ 21 h 36"/>
                <a:gd name="T6" fmla="*/ 14 w 41"/>
                <a:gd name="T7" fmla="*/ 36 h 36"/>
                <a:gd name="T8" fmla="*/ 28 w 41"/>
                <a:gd name="T9" fmla="*/ 36 h 36"/>
                <a:gd name="T10" fmla="*/ 40 w 41"/>
                <a:gd name="T11" fmla="*/ 16 h 36"/>
                <a:gd name="T12" fmla="*/ 40 w 41"/>
                <a:gd name="T13" fmla="*/ 4 h 36"/>
                <a:gd name="T14" fmla="*/ 28 w 41"/>
                <a:gd name="T15" fmla="*/ 0 h 3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1" h="36">
                  <a:moveTo>
                    <a:pt x="28" y="0"/>
                  </a:moveTo>
                  <a:lnTo>
                    <a:pt x="9" y="16"/>
                  </a:lnTo>
                  <a:lnTo>
                    <a:pt x="0" y="21"/>
                  </a:lnTo>
                  <a:lnTo>
                    <a:pt x="14" y="36"/>
                  </a:lnTo>
                  <a:lnTo>
                    <a:pt x="28" y="36"/>
                  </a:lnTo>
                  <a:lnTo>
                    <a:pt x="40" y="16"/>
                  </a:lnTo>
                  <a:lnTo>
                    <a:pt x="40" y="4"/>
                  </a:lnTo>
                  <a:lnTo>
                    <a:pt x="28" y="0"/>
                  </a:lnTo>
                </a:path>
              </a:pathLst>
            </a:custGeom>
            <a:solidFill>
              <a:srgbClr val="545454"/>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54" name="Freeform 53"/>
            <p:cNvSpPr>
              <a:spLocks/>
            </p:cNvSpPr>
            <p:nvPr/>
          </p:nvSpPr>
          <p:spPr bwMode="auto">
            <a:xfrm>
              <a:off x="4538" y="885"/>
              <a:ext cx="20" cy="20"/>
            </a:xfrm>
            <a:custGeom>
              <a:avLst/>
              <a:gdLst>
                <a:gd name="T0" fmla="*/ 4 w 20"/>
                <a:gd name="T1" fmla="*/ 0 h 20"/>
                <a:gd name="T2" fmla="*/ 0 w 20"/>
                <a:gd name="T3" fmla="*/ 4 h 20"/>
                <a:gd name="T4" fmla="*/ 9 w 20"/>
                <a:gd name="T5" fmla="*/ 14 h 20"/>
                <a:gd name="T6" fmla="*/ 14 w 20"/>
                <a:gd name="T7" fmla="*/ 9 h 20"/>
                <a:gd name="T8" fmla="*/ 4 w 20"/>
                <a:gd name="T9" fmla="*/ 0 h 20"/>
              </a:gdLst>
              <a:ahLst/>
              <a:cxnLst>
                <a:cxn ang="0">
                  <a:pos x="T0" y="T1"/>
                </a:cxn>
                <a:cxn ang="0">
                  <a:pos x="T2" y="T3"/>
                </a:cxn>
                <a:cxn ang="0">
                  <a:pos x="T4" y="T5"/>
                </a:cxn>
                <a:cxn ang="0">
                  <a:pos x="T6" y="T7"/>
                </a:cxn>
                <a:cxn ang="0">
                  <a:pos x="T8" y="T9"/>
                </a:cxn>
              </a:cxnLst>
              <a:rect l="0" t="0" r="r" b="b"/>
              <a:pathLst>
                <a:path w="20" h="20">
                  <a:moveTo>
                    <a:pt x="4" y="0"/>
                  </a:moveTo>
                  <a:lnTo>
                    <a:pt x="0" y="4"/>
                  </a:lnTo>
                  <a:lnTo>
                    <a:pt x="9" y="14"/>
                  </a:lnTo>
                  <a:lnTo>
                    <a:pt x="14" y="9"/>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55" name="Freeform 54"/>
            <p:cNvSpPr>
              <a:spLocks/>
            </p:cNvSpPr>
            <p:nvPr/>
          </p:nvSpPr>
          <p:spPr bwMode="auto">
            <a:xfrm>
              <a:off x="4529" y="878"/>
              <a:ext cx="20" cy="20"/>
            </a:xfrm>
            <a:custGeom>
              <a:avLst/>
              <a:gdLst>
                <a:gd name="T0" fmla="*/ 4 w 20"/>
                <a:gd name="T1" fmla="*/ 0 h 20"/>
                <a:gd name="T2" fmla="*/ 0 w 20"/>
                <a:gd name="T3" fmla="*/ 2 h 20"/>
                <a:gd name="T4" fmla="*/ 0 w 20"/>
                <a:gd name="T5" fmla="*/ 4 h 20"/>
                <a:gd name="T6" fmla="*/ 9 w 20"/>
                <a:gd name="T7" fmla="*/ 11 h 20"/>
                <a:gd name="T8" fmla="*/ 14 w 20"/>
                <a:gd name="T9" fmla="*/ 7 h 20"/>
                <a:gd name="T10" fmla="*/ 9 w 20"/>
                <a:gd name="T11" fmla="*/ 2 h 20"/>
                <a:gd name="T12" fmla="*/ 4 w 20"/>
                <a:gd name="T13" fmla="*/ 0 h 20"/>
              </a:gdLst>
              <a:ahLst/>
              <a:cxnLst>
                <a:cxn ang="0">
                  <a:pos x="T0" y="T1"/>
                </a:cxn>
                <a:cxn ang="0">
                  <a:pos x="T2" y="T3"/>
                </a:cxn>
                <a:cxn ang="0">
                  <a:pos x="T4" y="T5"/>
                </a:cxn>
                <a:cxn ang="0">
                  <a:pos x="T6" y="T7"/>
                </a:cxn>
                <a:cxn ang="0">
                  <a:pos x="T8" y="T9"/>
                </a:cxn>
                <a:cxn ang="0">
                  <a:pos x="T10" y="T11"/>
                </a:cxn>
                <a:cxn ang="0">
                  <a:pos x="T12" y="T13"/>
                </a:cxn>
              </a:cxnLst>
              <a:rect l="0" t="0" r="r" b="b"/>
              <a:pathLst>
                <a:path w="20" h="20">
                  <a:moveTo>
                    <a:pt x="4" y="0"/>
                  </a:moveTo>
                  <a:lnTo>
                    <a:pt x="0" y="2"/>
                  </a:lnTo>
                  <a:lnTo>
                    <a:pt x="0" y="4"/>
                  </a:lnTo>
                  <a:lnTo>
                    <a:pt x="9" y="11"/>
                  </a:lnTo>
                  <a:lnTo>
                    <a:pt x="14" y="7"/>
                  </a:lnTo>
                  <a:lnTo>
                    <a:pt x="9" y="2"/>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56" name="Freeform 55"/>
            <p:cNvSpPr>
              <a:spLocks/>
            </p:cNvSpPr>
            <p:nvPr/>
          </p:nvSpPr>
          <p:spPr bwMode="auto">
            <a:xfrm>
              <a:off x="4533" y="874"/>
              <a:ext cx="20" cy="20"/>
            </a:xfrm>
            <a:custGeom>
              <a:avLst/>
              <a:gdLst>
                <a:gd name="T0" fmla="*/ 9 w 20"/>
                <a:gd name="T1" fmla="*/ 0 h 20"/>
                <a:gd name="T2" fmla="*/ 0 w 20"/>
                <a:gd name="T3" fmla="*/ 4 h 20"/>
                <a:gd name="T4" fmla="*/ 4 w 20"/>
                <a:gd name="T5" fmla="*/ 14 h 20"/>
                <a:gd name="T6" fmla="*/ 14 w 20"/>
                <a:gd name="T7" fmla="*/ 9 h 20"/>
                <a:gd name="T8" fmla="*/ 9 w 20"/>
                <a:gd name="T9" fmla="*/ 0 h 20"/>
              </a:gdLst>
              <a:ahLst/>
              <a:cxnLst>
                <a:cxn ang="0">
                  <a:pos x="T0" y="T1"/>
                </a:cxn>
                <a:cxn ang="0">
                  <a:pos x="T2" y="T3"/>
                </a:cxn>
                <a:cxn ang="0">
                  <a:pos x="T4" y="T5"/>
                </a:cxn>
                <a:cxn ang="0">
                  <a:pos x="T6" y="T7"/>
                </a:cxn>
                <a:cxn ang="0">
                  <a:pos x="T8" y="T9"/>
                </a:cxn>
              </a:cxnLst>
              <a:rect l="0" t="0" r="r" b="b"/>
              <a:pathLst>
                <a:path w="20" h="20">
                  <a:moveTo>
                    <a:pt x="9" y="0"/>
                  </a:moveTo>
                  <a:lnTo>
                    <a:pt x="0" y="4"/>
                  </a:lnTo>
                  <a:lnTo>
                    <a:pt x="4" y="14"/>
                  </a:lnTo>
                  <a:lnTo>
                    <a:pt x="14" y="9"/>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57" name="Freeform 56"/>
            <p:cNvSpPr>
              <a:spLocks/>
            </p:cNvSpPr>
            <p:nvPr/>
          </p:nvSpPr>
          <p:spPr bwMode="auto">
            <a:xfrm>
              <a:off x="4543" y="857"/>
              <a:ext cx="24" cy="26"/>
            </a:xfrm>
            <a:custGeom>
              <a:avLst/>
              <a:gdLst>
                <a:gd name="T0" fmla="*/ 23 w 24"/>
                <a:gd name="T1" fmla="*/ 0 h 26"/>
                <a:gd name="T2" fmla="*/ 21 w 24"/>
                <a:gd name="T3" fmla="*/ 0 h 26"/>
                <a:gd name="T4" fmla="*/ 0 w 24"/>
                <a:gd name="T5" fmla="*/ 16 h 26"/>
                <a:gd name="T6" fmla="*/ 4 w 24"/>
                <a:gd name="T7" fmla="*/ 26 h 26"/>
                <a:gd name="T8" fmla="*/ 23 w 24"/>
                <a:gd name="T9" fmla="*/ 9 h 26"/>
                <a:gd name="T10" fmla="*/ 23 w 24"/>
                <a:gd name="T11" fmla="*/ 0 h 26"/>
              </a:gdLst>
              <a:ahLst/>
              <a:cxnLst>
                <a:cxn ang="0">
                  <a:pos x="T0" y="T1"/>
                </a:cxn>
                <a:cxn ang="0">
                  <a:pos x="T2" y="T3"/>
                </a:cxn>
                <a:cxn ang="0">
                  <a:pos x="T4" y="T5"/>
                </a:cxn>
                <a:cxn ang="0">
                  <a:pos x="T6" y="T7"/>
                </a:cxn>
                <a:cxn ang="0">
                  <a:pos x="T8" y="T9"/>
                </a:cxn>
                <a:cxn ang="0">
                  <a:pos x="T10" y="T11"/>
                </a:cxn>
              </a:cxnLst>
              <a:rect l="0" t="0" r="r" b="b"/>
              <a:pathLst>
                <a:path w="24" h="26">
                  <a:moveTo>
                    <a:pt x="23" y="0"/>
                  </a:moveTo>
                  <a:lnTo>
                    <a:pt x="21" y="0"/>
                  </a:lnTo>
                  <a:lnTo>
                    <a:pt x="0" y="16"/>
                  </a:lnTo>
                  <a:lnTo>
                    <a:pt x="4" y="26"/>
                  </a:lnTo>
                  <a:lnTo>
                    <a:pt x="23" y="9"/>
                  </a:lnTo>
                  <a:lnTo>
                    <a:pt x="23"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58" name="Freeform 57"/>
            <p:cNvSpPr>
              <a:spLocks/>
            </p:cNvSpPr>
            <p:nvPr/>
          </p:nvSpPr>
          <p:spPr bwMode="auto">
            <a:xfrm>
              <a:off x="4562" y="857"/>
              <a:ext cx="20" cy="20"/>
            </a:xfrm>
            <a:custGeom>
              <a:avLst/>
              <a:gdLst>
                <a:gd name="T0" fmla="*/ 4 w 20"/>
                <a:gd name="T1" fmla="*/ 0 h 20"/>
                <a:gd name="T2" fmla="*/ 0 w 20"/>
                <a:gd name="T3" fmla="*/ 9 h 20"/>
                <a:gd name="T4" fmla="*/ 11 w 20"/>
                <a:gd name="T5" fmla="*/ 14 h 20"/>
                <a:gd name="T6" fmla="*/ 19 w 20"/>
                <a:gd name="T7" fmla="*/ 9 h 20"/>
                <a:gd name="T8" fmla="*/ 19 w 20"/>
                <a:gd name="T9" fmla="*/ 7 h 20"/>
                <a:gd name="T10" fmla="*/ 4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4" y="0"/>
                  </a:moveTo>
                  <a:lnTo>
                    <a:pt x="0" y="9"/>
                  </a:lnTo>
                  <a:lnTo>
                    <a:pt x="11" y="14"/>
                  </a:lnTo>
                  <a:lnTo>
                    <a:pt x="19" y="9"/>
                  </a:lnTo>
                  <a:lnTo>
                    <a:pt x="19" y="7"/>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59" name="Freeform 58"/>
            <p:cNvSpPr>
              <a:spLocks/>
            </p:cNvSpPr>
            <p:nvPr/>
          </p:nvSpPr>
          <p:spPr bwMode="auto">
            <a:xfrm>
              <a:off x="4572" y="866"/>
              <a:ext cx="20" cy="20"/>
            </a:xfrm>
            <a:custGeom>
              <a:avLst/>
              <a:gdLst>
                <a:gd name="T0" fmla="*/ 9 w 20"/>
                <a:gd name="T1" fmla="*/ 0 h 20"/>
                <a:gd name="T2" fmla="*/ 0 w 20"/>
                <a:gd name="T3" fmla="*/ 0 h 20"/>
                <a:gd name="T4" fmla="*/ 0 w 20"/>
                <a:gd name="T5" fmla="*/ 12 h 20"/>
                <a:gd name="T6" fmla="*/ 9 w 20"/>
                <a:gd name="T7" fmla="*/ 14 h 20"/>
                <a:gd name="T8" fmla="*/ 9 w 20"/>
                <a:gd name="T9" fmla="*/ 0 h 20"/>
              </a:gdLst>
              <a:ahLst/>
              <a:cxnLst>
                <a:cxn ang="0">
                  <a:pos x="T0" y="T1"/>
                </a:cxn>
                <a:cxn ang="0">
                  <a:pos x="T2" y="T3"/>
                </a:cxn>
                <a:cxn ang="0">
                  <a:pos x="T4" y="T5"/>
                </a:cxn>
                <a:cxn ang="0">
                  <a:pos x="T6" y="T7"/>
                </a:cxn>
                <a:cxn ang="0">
                  <a:pos x="T8" y="T9"/>
                </a:cxn>
              </a:cxnLst>
              <a:rect l="0" t="0" r="r" b="b"/>
              <a:pathLst>
                <a:path w="20" h="20">
                  <a:moveTo>
                    <a:pt x="9" y="0"/>
                  </a:moveTo>
                  <a:lnTo>
                    <a:pt x="0" y="0"/>
                  </a:lnTo>
                  <a:lnTo>
                    <a:pt x="0" y="12"/>
                  </a:lnTo>
                  <a:lnTo>
                    <a:pt x="9" y="14"/>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60" name="Freeform 59"/>
            <p:cNvSpPr>
              <a:spLocks/>
            </p:cNvSpPr>
            <p:nvPr/>
          </p:nvSpPr>
          <p:spPr bwMode="auto">
            <a:xfrm>
              <a:off x="4560" y="876"/>
              <a:ext cx="22" cy="26"/>
            </a:xfrm>
            <a:custGeom>
              <a:avLst/>
              <a:gdLst>
                <a:gd name="T0" fmla="*/ 11 w 22"/>
                <a:gd name="T1" fmla="*/ 0 h 26"/>
                <a:gd name="T2" fmla="*/ 0 w 22"/>
                <a:gd name="T3" fmla="*/ 19 h 26"/>
                <a:gd name="T4" fmla="*/ 4 w 22"/>
                <a:gd name="T5" fmla="*/ 26 h 26"/>
                <a:gd name="T6" fmla="*/ 7 w 22"/>
                <a:gd name="T7" fmla="*/ 26 h 26"/>
                <a:gd name="T8" fmla="*/ 21 w 22"/>
                <a:gd name="T9" fmla="*/ 4 h 26"/>
                <a:gd name="T10" fmla="*/ 11 w 22"/>
                <a:gd name="T11" fmla="*/ 0 h 26"/>
              </a:gdLst>
              <a:ahLst/>
              <a:cxnLst>
                <a:cxn ang="0">
                  <a:pos x="T0" y="T1"/>
                </a:cxn>
                <a:cxn ang="0">
                  <a:pos x="T2" y="T3"/>
                </a:cxn>
                <a:cxn ang="0">
                  <a:pos x="T4" y="T5"/>
                </a:cxn>
                <a:cxn ang="0">
                  <a:pos x="T6" y="T7"/>
                </a:cxn>
                <a:cxn ang="0">
                  <a:pos x="T8" y="T9"/>
                </a:cxn>
                <a:cxn ang="0">
                  <a:pos x="T10" y="T11"/>
                </a:cxn>
              </a:cxnLst>
              <a:rect l="0" t="0" r="r" b="b"/>
              <a:pathLst>
                <a:path w="22" h="26">
                  <a:moveTo>
                    <a:pt x="11" y="0"/>
                  </a:moveTo>
                  <a:lnTo>
                    <a:pt x="0" y="19"/>
                  </a:lnTo>
                  <a:lnTo>
                    <a:pt x="4" y="26"/>
                  </a:lnTo>
                  <a:lnTo>
                    <a:pt x="7" y="26"/>
                  </a:lnTo>
                  <a:lnTo>
                    <a:pt x="21" y="4"/>
                  </a:lnTo>
                  <a:lnTo>
                    <a:pt x="11"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61" name="Freeform 60"/>
            <p:cNvSpPr>
              <a:spLocks/>
            </p:cNvSpPr>
            <p:nvPr/>
          </p:nvSpPr>
          <p:spPr bwMode="auto">
            <a:xfrm>
              <a:off x="4548" y="893"/>
              <a:ext cx="20" cy="20"/>
            </a:xfrm>
            <a:custGeom>
              <a:avLst/>
              <a:gdLst>
                <a:gd name="T0" fmla="*/ 16 w 20"/>
                <a:gd name="T1" fmla="*/ 0 h 20"/>
                <a:gd name="T2" fmla="*/ 2 w 20"/>
                <a:gd name="T3" fmla="*/ 0 h 20"/>
                <a:gd name="T4" fmla="*/ 0 w 20"/>
                <a:gd name="T5" fmla="*/ 7 h 20"/>
                <a:gd name="T6" fmla="*/ 0 w 20"/>
                <a:gd name="T7" fmla="*/ 9 h 20"/>
                <a:gd name="T8" fmla="*/ 16 w 20"/>
                <a:gd name="T9" fmla="*/ 9 h 20"/>
                <a:gd name="T10" fmla="*/ 16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16" y="0"/>
                  </a:moveTo>
                  <a:lnTo>
                    <a:pt x="2" y="0"/>
                  </a:lnTo>
                  <a:lnTo>
                    <a:pt x="0" y="7"/>
                  </a:lnTo>
                  <a:lnTo>
                    <a:pt x="0" y="9"/>
                  </a:lnTo>
                  <a:lnTo>
                    <a:pt x="16" y="9"/>
                  </a:lnTo>
                  <a:lnTo>
                    <a:pt x="16"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62" name="Freeform 61"/>
            <p:cNvSpPr>
              <a:spLocks/>
            </p:cNvSpPr>
            <p:nvPr/>
          </p:nvSpPr>
          <p:spPr bwMode="auto">
            <a:xfrm>
              <a:off x="4649" y="893"/>
              <a:ext cx="24" cy="21"/>
            </a:xfrm>
            <a:custGeom>
              <a:avLst/>
              <a:gdLst>
                <a:gd name="T0" fmla="*/ 4 w 24"/>
                <a:gd name="T1" fmla="*/ 0 h 21"/>
                <a:gd name="T2" fmla="*/ 4 w 24"/>
                <a:gd name="T3" fmla="*/ 4 h 21"/>
                <a:gd name="T4" fmla="*/ 0 w 24"/>
                <a:gd name="T5" fmla="*/ 21 h 21"/>
                <a:gd name="T6" fmla="*/ 14 w 24"/>
                <a:gd name="T7" fmla="*/ 21 h 21"/>
                <a:gd name="T8" fmla="*/ 23 w 24"/>
                <a:gd name="T9" fmla="*/ 16 h 21"/>
                <a:gd name="T10" fmla="*/ 23 w 24"/>
                <a:gd name="T11" fmla="*/ 4 h 21"/>
                <a:gd name="T12" fmla="*/ 4 w 24"/>
                <a:gd name="T13" fmla="*/ 0 h 21"/>
              </a:gdLst>
              <a:ahLst/>
              <a:cxnLst>
                <a:cxn ang="0">
                  <a:pos x="T0" y="T1"/>
                </a:cxn>
                <a:cxn ang="0">
                  <a:pos x="T2" y="T3"/>
                </a:cxn>
                <a:cxn ang="0">
                  <a:pos x="T4" y="T5"/>
                </a:cxn>
                <a:cxn ang="0">
                  <a:pos x="T6" y="T7"/>
                </a:cxn>
                <a:cxn ang="0">
                  <a:pos x="T8" y="T9"/>
                </a:cxn>
                <a:cxn ang="0">
                  <a:pos x="T10" y="T11"/>
                </a:cxn>
                <a:cxn ang="0">
                  <a:pos x="T12" y="T13"/>
                </a:cxn>
              </a:cxnLst>
              <a:rect l="0" t="0" r="r" b="b"/>
              <a:pathLst>
                <a:path w="24" h="21">
                  <a:moveTo>
                    <a:pt x="4" y="0"/>
                  </a:moveTo>
                  <a:lnTo>
                    <a:pt x="4" y="4"/>
                  </a:lnTo>
                  <a:lnTo>
                    <a:pt x="0" y="21"/>
                  </a:lnTo>
                  <a:lnTo>
                    <a:pt x="14" y="21"/>
                  </a:lnTo>
                  <a:lnTo>
                    <a:pt x="23" y="16"/>
                  </a:lnTo>
                  <a:lnTo>
                    <a:pt x="23" y="4"/>
                  </a:lnTo>
                  <a:lnTo>
                    <a:pt x="4" y="0"/>
                  </a:lnTo>
                </a:path>
              </a:pathLst>
            </a:custGeom>
            <a:solidFill>
              <a:srgbClr val="545454"/>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63" name="Freeform 62"/>
            <p:cNvSpPr>
              <a:spLocks/>
            </p:cNvSpPr>
            <p:nvPr/>
          </p:nvSpPr>
          <p:spPr bwMode="auto">
            <a:xfrm>
              <a:off x="4644" y="910"/>
              <a:ext cx="20" cy="20"/>
            </a:xfrm>
            <a:custGeom>
              <a:avLst/>
              <a:gdLst>
                <a:gd name="T0" fmla="*/ 19 w 20"/>
                <a:gd name="T1" fmla="*/ 0 h 20"/>
                <a:gd name="T2" fmla="*/ 4 w 20"/>
                <a:gd name="T3" fmla="*/ 0 h 20"/>
                <a:gd name="T4" fmla="*/ 0 w 20"/>
                <a:gd name="T5" fmla="*/ 2 h 20"/>
                <a:gd name="T6" fmla="*/ 0 w 20"/>
                <a:gd name="T7" fmla="*/ 9 h 20"/>
                <a:gd name="T8" fmla="*/ 19 w 20"/>
                <a:gd name="T9" fmla="*/ 9 h 20"/>
                <a:gd name="T10" fmla="*/ 19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19" y="0"/>
                  </a:moveTo>
                  <a:lnTo>
                    <a:pt x="4" y="0"/>
                  </a:lnTo>
                  <a:lnTo>
                    <a:pt x="0" y="2"/>
                  </a:lnTo>
                  <a:lnTo>
                    <a:pt x="0" y="9"/>
                  </a:lnTo>
                  <a:lnTo>
                    <a:pt x="19" y="9"/>
                  </a:lnTo>
                  <a:lnTo>
                    <a:pt x="1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64" name="Freeform 63"/>
            <p:cNvSpPr>
              <a:spLocks/>
            </p:cNvSpPr>
            <p:nvPr/>
          </p:nvSpPr>
          <p:spPr bwMode="auto">
            <a:xfrm>
              <a:off x="4644" y="895"/>
              <a:ext cx="20" cy="22"/>
            </a:xfrm>
            <a:custGeom>
              <a:avLst/>
              <a:gdLst>
                <a:gd name="T0" fmla="*/ 4 w 20"/>
                <a:gd name="T1" fmla="*/ 0 h 22"/>
                <a:gd name="T2" fmla="*/ 0 w 20"/>
                <a:gd name="T3" fmla="*/ 16 h 22"/>
                <a:gd name="T4" fmla="*/ 9 w 20"/>
                <a:gd name="T5" fmla="*/ 21 h 22"/>
                <a:gd name="T6" fmla="*/ 14 w 20"/>
                <a:gd name="T7" fmla="*/ 2 h 22"/>
                <a:gd name="T8" fmla="*/ 4 w 20"/>
                <a:gd name="T9" fmla="*/ 0 h 22"/>
              </a:gdLst>
              <a:ahLst/>
              <a:cxnLst>
                <a:cxn ang="0">
                  <a:pos x="T0" y="T1"/>
                </a:cxn>
                <a:cxn ang="0">
                  <a:pos x="T2" y="T3"/>
                </a:cxn>
                <a:cxn ang="0">
                  <a:pos x="T4" y="T5"/>
                </a:cxn>
                <a:cxn ang="0">
                  <a:pos x="T6" y="T7"/>
                </a:cxn>
                <a:cxn ang="0">
                  <a:pos x="T8" y="T9"/>
                </a:cxn>
              </a:cxnLst>
              <a:rect l="0" t="0" r="r" b="b"/>
              <a:pathLst>
                <a:path w="20" h="22">
                  <a:moveTo>
                    <a:pt x="4" y="0"/>
                  </a:moveTo>
                  <a:lnTo>
                    <a:pt x="0" y="16"/>
                  </a:lnTo>
                  <a:lnTo>
                    <a:pt x="9" y="21"/>
                  </a:lnTo>
                  <a:lnTo>
                    <a:pt x="14" y="2"/>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65" name="Freeform 64"/>
            <p:cNvSpPr>
              <a:spLocks/>
            </p:cNvSpPr>
            <p:nvPr/>
          </p:nvSpPr>
          <p:spPr bwMode="auto">
            <a:xfrm>
              <a:off x="4649" y="888"/>
              <a:ext cx="20" cy="20"/>
            </a:xfrm>
            <a:custGeom>
              <a:avLst/>
              <a:gdLst>
                <a:gd name="T0" fmla="*/ 4 w 20"/>
                <a:gd name="T1" fmla="*/ 0 h 20"/>
                <a:gd name="T2" fmla="*/ 0 w 20"/>
                <a:gd name="T3" fmla="*/ 0 h 20"/>
                <a:gd name="T4" fmla="*/ 0 w 20"/>
                <a:gd name="T5" fmla="*/ 9 h 20"/>
                <a:gd name="T6" fmla="*/ 9 w 20"/>
                <a:gd name="T7" fmla="*/ 9 h 20"/>
                <a:gd name="T8" fmla="*/ 9 w 20"/>
                <a:gd name="T9" fmla="*/ 4 h 20"/>
                <a:gd name="T10" fmla="*/ 4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4" y="0"/>
                  </a:moveTo>
                  <a:lnTo>
                    <a:pt x="0" y="0"/>
                  </a:lnTo>
                  <a:lnTo>
                    <a:pt x="0" y="9"/>
                  </a:lnTo>
                  <a:lnTo>
                    <a:pt x="9" y="9"/>
                  </a:lnTo>
                  <a:lnTo>
                    <a:pt x="9" y="4"/>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66" name="Freeform 65"/>
            <p:cNvSpPr>
              <a:spLocks/>
            </p:cNvSpPr>
            <p:nvPr/>
          </p:nvSpPr>
          <p:spPr bwMode="auto">
            <a:xfrm>
              <a:off x="4653" y="888"/>
              <a:ext cx="24" cy="20"/>
            </a:xfrm>
            <a:custGeom>
              <a:avLst/>
              <a:gdLst>
                <a:gd name="T0" fmla="*/ 0 w 24"/>
                <a:gd name="T1" fmla="*/ 0 h 20"/>
                <a:gd name="T2" fmla="*/ 0 w 24"/>
                <a:gd name="T3" fmla="*/ 9 h 20"/>
                <a:gd name="T4" fmla="*/ 19 w 24"/>
                <a:gd name="T5" fmla="*/ 14 h 20"/>
                <a:gd name="T6" fmla="*/ 23 w 24"/>
                <a:gd name="T7" fmla="*/ 9 h 20"/>
                <a:gd name="T8" fmla="*/ 23 w 24"/>
                <a:gd name="T9" fmla="*/ 4 h 20"/>
                <a:gd name="T10" fmla="*/ 0 w 24"/>
                <a:gd name="T11" fmla="*/ 0 h 20"/>
              </a:gdLst>
              <a:ahLst/>
              <a:cxnLst>
                <a:cxn ang="0">
                  <a:pos x="T0" y="T1"/>
                </a:cxn>
                <a:cxn ang="0">
                  <a:pos x="T2" y="T3"/>
                </a:cxn>
                <a:cxn ang="0">
                  <a:pos x="T4" y="T5"/>
                </a:cxn>
                <a:cxn ang="0">
                  <a:pos x="T6" y="T7"/>
                </a:cxn>
                <a:cxn ang="0">
                  <a:pos x="T8" y="T9"/>
                </a:cxn>
                <a:cxn ang="0">
                  <a:pos x="T10" y="T11"/>
                </a:cxn>
              </a:cxnLst>
              <a:rect l="0" t="0" r="r" b="b"/>
              <a:pathLst>
                <a:path w="24" h="20">
                  <a:moveTo>
                    <a:pt x="0" y="0"/>
                  </a:moveTo>
                  <a:lnTo>
                    <a:pt x="0" y="9"/>
                  </a:lnTo>
                  <a:lnTo>
                    <a:pt x="19" y="14"/>
                  </a:lnTo>
                  <a:lnTo>
                    <a:pt x="23" y="9"/>
                  </a:lnTo>
                  <a:lnTo>
                    <a:pt x="23" y="4"/>
                  </a:lnTo>
                  <a:lnTo>
                    <a:pt x="0"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67" name="Freeform 66"/>
            <p:cNvSpPr>
              <a:spLocks/>
            </p:cNvSpPr>
            <p:nvPr/>
          </p:nvSpPr>
          <p:spPr bwMode="auto">
            <a:xfrm>
              <a:off x="4668" y="898"/>
              <a:ext cx="20" cy="20"/>
            </a:xfrm>
            <a:custGeom>
              <a:avLst/>
              <a:gdLst>
                <a:gd name="T0" fmla="*/ 9 w 20"/>
                <a:gd name="T1" fmla="*/ 0 h 20"/>
                <a:gd name="T2" fmla="*/ 0 w 20"/>
                <a:gd name="T3" fmla="*/ 0 h 20"/>
                <a:gd name="T4" fmla="*/ 0 w 20"/>
                <a:gd name="T5" fmla="*/ 12 h 20"/>
                <a:gd name="T6" fmla="*/ 7 w 20"/>
                <a:gd name="T7" fmla="*/ 16 h 20"/>
                <a:gd name="T8" fmla="*/ 9 w 20"/>
                <a:gd name="T9" fmla="*/ 14 h 20"/>
                <a:gd name="T10" fmla="*/ 9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9" y="0"/>
                  </a:moveTo>
                  <a:lnTo>
                    <a:pt x="0" y="0"/>
                  </a:lnTo>
                  <a:lnTo>
                    <a:pt x="0" y="12"/>
                  </a:lnTo>
                  <a:lnTo>
                    <a:pt x="7" y="16"/>
                  </a:lnTo>
                  <a:lnTo>
                    <a:pt x="9" y="14"/>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68" name="Freeform 67"/>
            <p:cNvSpPr>
              <a:spLocks/>
            </p:cNvSpPr>
            <p:nvPr/>
          </p:nvSpPr>
          <p:spPr bwMode="auto">
            <a:xfrm>
              <a:off x="4661" y="905"/>
              <a:ext cx="20" cy="20"/>
            </a:xfrm>
            <a:custGeom>
              <a:avLst/>
              <a:gdLst>
                <a:gd name="T0" fmla="*/ 9 w 20"/>
                <a:gd name="T1" fmla="*/ 0 h 20"/>
                <a:gd name="T2" fmla="*/ 0 w 20"/>
                <a:gd name="T3" fmla="*/ 4 h 20"/>
                <a:gd name="T4" fmla="*/ 2 w 20"/>
                <a:gd name="T5" fmla="*/ 14 h 20"/>
                <a:gd name="T6" fmla="*/ 14 w 20"/>
                <a:gd name="T7" fmla="*/ 9 h 20"/>
                <a:gd name="T8" fmla="*/ 9 w 20"/>
                <a:gd name="T9" fmla="*/ 0 h 20"/>
              </a:gdLst>
              <a:ahLst/>
              <a:cxnLst>
                <a:cxn ang="0">
                  <a:pos x="T0" y="T1"/>
                </a:cxn>
                <a:cxn ang="0">
                  <a:pos x="T2" y="T3"/>
                </a:cxn>
                <a:cxn ang="0">
                  <a:pos x="T4" y="T5"/>
                </a:cxn>
                <a:cxn ang="0">
                  <a:pos x="T6" y="T7"/>
                </a:cxn>
                <a:cxn ang="0">
                  <a:pos x="T8" y="T9"/>
                </a:cxn>
              </a:cxnLst>
              <a:rect l="0" t="0" r="r" b="b"/>
              <a:pathLst>
                <a:path w="20" h="20">
                  <a:moveTo>
                    <a:pt x="9" y="0"/>
                  </a:moveTo>
                  <a:lnTo>
                    <a:pt x="0" y="4"/>
                  </a:lnTo>
                  <a:lnTo>
                    <a:pt x="2" y="14"/>
                  </a:lnTo>
                  <a:lnTo>
                    <a:pt x="14" y="9"/>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69" name="Freeform 68"/>
            <p:cNvSpPr>
              <a:spLocks/>
            </p:cNvSpPr>
            <p:nvPr/>
          </p:nvSpPr>
          <p:spPr bwMode="auto">
            <a:xfrm>
              <a:off x="4658" y="811"/>
              <a:ext cx="32" cy="31"/>
            </a:xfrm>
            <a:custGeom>
              <a:avLst/>
              <a:gdLst>
                <a:gd name="T0" fmla="*/ 21 w 32"/>
                <a:gd name="T1" fmla="*/ 0 h 31"/>
                <a:gd name="T2" fmla="*/ 9 w 32"/>
                <a:gd name="T3" fmla="*/ 4 h 31"/>
                <a:gd name="T4" fmla="*/ 4 w 32"/>
                <a:gd name="T5" fmla="*/ 4 h 31"/>
                <a:gd name="T6" fmla="*/ 0 w 32"/>
                <a:gd name="T7" fmla="*/ 26 h 31"/>
                <a:gd name="T8" fmla="*/ 14 w 32"/>
                <a:gd name="T9" fmla="*/ 31 h 31"/>
                <a:gd name="T10" fmla="*/ 31 w 32"/>
                <a:gd name="T11" fmla="*/ 19 h 31"/>
                <a:gd name="T12" fmla="*/ 21 w 32"/>
                <a:gd name="T13" fmla="*/ 0 h 31"/>
              </a:gdLst>
              <a:ahLst/>
              <a:cxnLst>
                <a:cxn ang="0">
                  <a:pos x="T0" y="T1"/>
                </a:cxn>
                <a:cxn ang="0">
                  <a:pos x="T2" y="T3"/>
                </a:cxn>
                <a:cxn ang="0">
                  <a:pos x="T4" y="T5"/>
                </a:cxn>
                <a:cxn ang="0">
                  <a:pos x="T6" y="T7"/>
                </a:cxn>
                <a:cxn ang="0">
                  <a:pos x="T8" y="T9"/>
                </a:cxn>
                <a:cxn ang="0">
                  <a:pos x="T10" y="T11"/>
                </a:cxn>
                <a:cxn ang="0">
                  <a:pos x="T12" y="T13"/>
                </a:cxn>
              </a:cxnLst>
              <a:rect l="0" t="0" r="r" b="b"/>
              <a:pathLst>
                <a:path w="32" h="31">
                  <a:moveTo>
                    <a:pt x="21" y="0"/>
                  </a:moveTo>
                  <a:lnTo>
                    <a:pt x="9" y="4"/>
                  </a:lnTo>
                  <a:lnTo>
                    <a:pt x="4" y="4"/>
                  </a:lnTo>
                  <a:lnTo>
                    <a:pt x="0" y="26"/>
                  </a:lnTo>
                  <a:lnTo>
                    <a:pt x="14" y="31"/>
                  </a:lnTo>
                  <a:lnTo>
                    <a:pt x="31" y="19"/>
                  </a:lnTo>
                  <a:lnTo>
                    <a:pt x="21" y="0"/>
                  </a:lnTo>
                </a:path>
              </a:pathLst>
            </a:custGeom>
            <a:solidFill>
              <a:srgbClr val="545454"/>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70" name="Freeform 69"/>
            <p:cNvSpPr>
              <a:spLocks/>
            </p:cNvSpPr>
            <p:nvPr/>
          </p:nvSpPr>
          <p:spPr bwMode="auto">
            <a:xfrm>
              <a:off x="4653" y="833"/>
              <a:ext cx="22" cy="20"/>
            </a:xfrm>
            <a:custGeom>
              <a:avLst/>
              <a:gdLst>
                <a:gd name="T0" fmla="*/ 7 w 22"/>
                <a:gd name="T1" fmla="*/ 0 h 20"/>
                <a:gd name="T2" fmla="*/ 0 w 22"/>
                <a:gd name="T3" fmla="*/ 4 h 20"/>
                <a:gd name="T4" fmla="*/ 0 w 22"/>
                <a:gd name="T5" fmla="*/ 7 h 20"/>
                <a:gd name="T6" fmla="*/ 16 w 22"/>
                <a:gd name="T7" fmla="*/ 14 h 20"/>
                <a:gd name="T8" fmla="*/ 21 w 22"/>
                <a:gd name="T9" fmla="*/ 4 h 20"/>
                <a:gd name="T10" fmla="*/ 7 w 22"/>
                <a:gd name="T11" fmla="*/ 0 h 20"/>
              </a:gdLst>
              <a:ahLst/>
              <a:cxnLst>
                <a:cxn ang="0">
                  <a:pos x="T0" y="T1"/>
                </a:cxn>
                <a:cxn ang="0">
                  <a:pos x="T2" y="T3"/>
                </a:cxn>
                <a:cxn ang="0">
                  <a:pos x="T4" y="T5"/>
                </a:cxn>
                <a:cxn ang="0">
                  <a:pos x="T6" y="T7"/>
                </a:cxn>
                <a:cxn ang="0">
                  <a:pos x="T8" y="T9"/>
                </a:cxn>
                <a:cxn ang="0">
                  <a:pos x="T10" y="T11"/>
                </a:cxn>
              </a:cxnLst>
              <a:rect l="0" t="0" r="r" b="b"/>
              <a:pathLst>
                <a:path w="22" h="20">
                  <a:moveTo>
                    <a:pt x="7" y="0"/>
                  </a:moveTo>
                  <a:lnTo>
                    <a:pt x="0" y="4"/>
                  </a:lnTo>
                  <a:lnTo>
                    <a:pt x="0" y="7"/>
                  </a:lnTo>
                  <a:lnTo>
                    <a:pt x="16" y="14"/>
                  </a:lnTo>
                  <a:lnTo>
                    <a:pt x="21" y="4"/>
                  </a:lnTo>
                  <a:lnTo>
                    <a:pt x="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71" name="Freeform 70"/>
            <p:cNvSpPr>
              <a:spLocks/>
            </p:cNvSpPr>
            <p:nvPr/>
          </p:nvSpPr>
          <p:spPr bwMode="auto">
            <a:xfrm>
              <a:off x="4653" y="811"/>
              <a:ext cx="20" cy="27"/>
            </a:xfrm>
            <a:custGeom>
              <a:avLst/>
              <a:gdLst>
                <a:gd name="T0" fmla="*/ 9 w 20"/>
                <a:gd name="T1" fmla="*/ 0 h 27"/>
                <a:gd name="T2" fmla="*/ 4 w 20"/>
                <a:gd name="T3" fmla="*/ 0 h 27"/>
                <a:gd name="T4" fmla="*/ 0 w 20"/>
                <a:gd name="T5" fmla="*/ 26 h 27"/>
                <a:gd name="T6" fmla="*/ 9 w 20"/>
                <a:gd name="T7" fmla="*/ 26 h 27"/>
                <a:gd name="T8" fmla="*/ 14 w 20"/>
                <a:gd name="T9" fmla="*/ 4 h 27"/>
                <a:gd name="T10" fmla="*/ 9 w 20"/>
                <a:gd name="T11" fmla="*/ 0 h 27"/>
              </a:gdLst>
              <a:ahLst/>
              <a:cxnLst>
                <a:cxn ang="0">
                  <a:pos x="T0" y="T1"/>
                </a:cxn>
                <a:cxn ang="0">
                  <a:pos x="T2" y="T3"/>
                </a:cxn>
                <a:cxn ang="0">
                  <a:pos x="T4" y="T5"/>
                </a:cxn>
                <a:cxn ang="0">
                  <a:pos x="T6" y="T7"/>
                </a:cxn>
                <a:cxn ang="0">
                  <a:pos x="T8" y="T9"/>
                </a:cxn>
                <a:cxn ang="0">
                  <a:pos x="T10" y="T11"/>
                </a:cxn>
              </a:cxnLst>
              <a:rect l="0" t="0" r="r" b="b"/>
              <a:pathLst>
                <a:path w="20" h="27">
                  <a:moveTo>
                    <a:pt x="9" y="0"/>
                  </a:moveTo>
                  <a:lnTo>
                    <a:pt x="4" y="0"/>
                  </a:lnTo>
                  <a:lnTo>
                    <a:pt x="0" y="26"/>
                  </a:lnTo>
                  <a:lnTo>
                    <a:pt x="9" y="26"/>
                  </a:lnTo>
                  <a:lnTo>
                    <a:pt x="14" y="4"/>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72" name="Freeform 71"/>
            <p:cNvSpPr>
              <a:spLocks/>
            </p:cNvSpPr>
            <p:nvPr/>
          </p:nvSpPr>
          <p:spPr bwMode="auto">
            <a:xfrm>
              <a:off x="4663" y="811"/>
              <a:ext cx="20" cy="20"/>
            </a:xfrm>
            <a:custGeom>
              <a:avLst/>
              <a:gdLst>
                <a:gd name="T0" fmla="*/ 4 w 20"/>
                <a:gd name="T1" fmla="*/ 0 h 20"/>
                <a:gd name="T2" fmla="*/ 0 w 20"/>
                <a:gd name="T3" fmla="*/ 0 h 20"/>
                <a:gd name="T4" fmla="*/ 0 w 20"/>
                <a:gd name="T5" fmla="*/ 9 h 20"/>
                <a:gd name="T6" fmla="*/ 7 w 20"/>
                <a:gd name="T7" fmla="*/ 9 h 20"/>
                <a:gd name="T8" fmla="*/ 4 w 20"/>
                <a:gd name="T9" fmla="*/ 0 h 20"/>
              </a:gdLst>
              <a:ahLst/>
              <a:cxnLst>
                <a:cxn ang="0">
                  <a:pos x="T0" y="T1"/>
                </a:cxn>
                <a:cxn ang="0">
                  <a:pos x="T2" y="T3"/>
                </a:cxn>
                <a:cxn ang="0">
                  <a:pos x="T4" y="T5"/>
                </a:cxn>
                <a:cxn ang="0">
                  <a:pos x="T6" y="T7"/>
                </a:cxn>
                <a:cxn ang="0">
                  <a:pos x="T8" y="T9"/>
                </a:cxn>
              </a:cxnLst>
              <a:rect l="0" t="0" r="r" b="b"/>
              <a:pathLst>
                <a:path w="20" h="20">
                  <a:moveTo>
                    <a:pt x="4" y="0"/>
                  </a:moveTo>
                  <a:lnTo>
                    <a:pt x="0" y="0"/>
                  </a:lnTo>
                  <a:lnTo>
                    <a:pt x="0" y="9"/>
                  </a:lnTo>
                  <a:lnTo>
                    <a:pt x="7" y="9"/>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73" name="Freeform 72"/>
            <p:cNvSpPr>
              <a:spLocks/>
            </p:cNvSpPr>
            <p:nvPr/>
          </p:nvSpPr>
          <p:spPr bwMode="auto">
            <a:xfrm>
              <a:off x="4666" y="804"/>
              <a:ext cx="20" cy="20"/>
            </a:xfrm>
            <a:custGeom>
              <a:avLst/>
              <a:gdLst>
                <a:gd name="T0" fmla="*/ 16 w 20"/>
                <a:gd name="T1" fmla="*/ 0 h 20"/>
                <a:gd name="T2" fmla="*/ 0 w 20"/>
                <a:gd name="T3" fmla="*/ 7 h 20"/>
                <a:gd name="T4" fmla="*/ 4 w 20"/>
                <a:gd name="T5" fmla="*/ 16 h 20"/>
                <a:gd name="T6" fmla="*/ 16 w 20"/>
                <a:gd name="T7" fmla="*/ 12 h 20"/>
                <a:gd name="T8" fmla="*/ 19 w 20"/>
                <a:gd name="T9" fmla="*/ 4 h 20"/>
                <a:gd name="T10" fmla="*/ 16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16" y="0"/>
                  </a:moveTo>
                  <a:lnTo>
                    <a:pt x="0" y="7"/>
                  </a:lnTo>
                  <a:lnTo>
                    <a:pt x="4" y="16"/>
                  </a:lnTo>
                  <a:lnTo>
                    <a:pt x="16" y="12"/>
                  </a:lnTo>
                  <a:lnTo>
                    <a:pt x="19" y="4"/>
                  </a:lnTo>
                  <a:lnTo>
                    <a:pt x="16"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74" name="Freeform 73"/>
            <p:cNvSpPr>
              <a:spLocks/>
            </p:cNvSpPr>
            <p:nvPr/>
          </p:nvSpPr>
          <p:spPr bwMode="auto">
            <a:xfrm>
              <a:off x="4675" y="809"/>
              <a:ext cx="20" cy="20"/>
            </a:xfrm>
            <a:custGeom>
              <a:avLst/>
              <a:gdLst>
                <a:gd name="T0" fmla="*/ 9 w 20"/>
                <a:gd name="T1" fmla="*/ 0 h 20"/>
                <a:gd name="T2" fmla="*/ 0 w 20"/>
                <a:gd name="T3" fmla="*/ 4 h 20"/>
                <a:gd name="T4" fmla="*/ 4 w 20"/>
                <a:gd name="T5" fmla="*/ 14 h 20"/>
                <a:gd name="T6" fmla="*/ 14 w 20"/>
                <a:gd name="T7" fmla="*/ 9 h 20"/>
                <a:gd name="T8" fmla="*/ 9 w 20"/>
                <a:gd name="T9" fmla="*/ 0 h 20"/>
              </a:gdLst>
              <a:ahLst/>
              <a:cxnLst>
                <a:cxn ang="0">
                  <a:pos x="T0" y="T1"/>
                </a:cxn>
                <a:cxn ang="0">
                  <a:pos x="T2" y="T3"/>
                </a:cxn>
                <a:cxn ang="0">
                  <a:pos x="T4" y="T5"/>
                </a:cxn>
                <a:cxn ang="0">
                  <a:pos x="T6" y="T7"/>
                </a:cxn>
                <a:cxn ang="0">
                  <a:pos x="T8" y="T9"/>
                </a:cxn>
              </a:cxnLst>
              <a:rect l="0" t="0" r="r" b="b"/>
              <a:pathLst>
                <a:path w="20" h="20">
                  <a:moveTo>
                    <a:pt x="9" y="0"/>
                  </a:moveTo>
                  <a:lnTo>
                    <a:pt x="0" y="4"/>
                  </a:lnTo>
                  <a:lnTo>
                    <a:pt x="4" y="14"/>
                  </a:lnTo>
                  <a:lnTo>
                    <a:pt x="14" y="9"/>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75" name="Freeform 74"/>
            <p:cNvSpPr>
              <a:spLocks/>
            </p:cNvSpPr>
            <p:nvPr/>
          </p:nvSpPr>
          <p:spPr bwMode="auto">
            <a:xfrm>
              <a:off x="4680" y="818"/>
              <a:ext cx="20" cy="20"/>
            </a:xfrm>
            <a:custGeom>
              <a:avLst/>
              <a:gdLst>
                <a:gd name="T0" fmla="*/ 9 w 20"/>
                <a:gd name="T1" fmla="*/ 0 h 20"/>
                <a:gd name="T2" fmla="*/ 0 w 20"/>
                <a:gd name="T3" fmla="*/ 4 h 20"/>
                <a:gd name="T4" fmla="*/ 4 w 20"/>
                <a:gd name="T5" fmla="*/ 14 h 20"/>
                <a:gd name="T6" fmla="*/ 11 w 20"/>
                <a:gd name="T7" fmla="*/ 16 h 20"/>
                <a:gd name="T8" fmla="*/ 16 w 20"/>
                <a:gd name="T9" fmla="*/ 14 h 20"/>
                <a:gd name="T10" fmla="*/ 9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9" y="0"/>
                  </a:moveTo>
                  <a:lnTo>
                    <a:pt x="0" y="4"/>
                  </a:lnTo>
                  <a:lnTo>
                    <a:pt x="4" y="14"/>
                  </a:lnTo>
                  <a:lnTo>
                    <a:pt x="11" y="16"/>
                  </a:lnTo>
                  <a:lnTo>
                    <a:pt x="16" y="14"/>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76" name="Freeform 75"/>
            <p:cNvSpPr>
              <a:spLocks/>
            </p:cNvSpPr>
            <p:nvPr/>
          </p:nvSpPr>
          <p:spPr bwMode="auto">
            <a:xfrm>
              <a:off x="4670" y="825"/>
              <a:ext cx="22" cy="22"/>
            </a:xfrm>
            <a:custGeom>
              <a:avLst/>
              <a:gdLst>
                <a:gd name="T0" fmla="*/ 16 w 22"/>
                <a:gd name="T1" fmla="*/ 0 h 22"/>
                <a:gd name="T2" fmla="*/ 0 w 22"/>
                <a:gd name="T3" fmla="*/ 11 h 22"/>
                <a:gd name="T4" fmla="*/ 0 w 22"/>
                <a:gd name="T5" fmla="*/ 21 h 22"/>
                <a:gd name="T6" fmla="*/ 2 w 22"/>
                <a:gd name="T7" fmla="*/ 21 h 22"/>
                <a:gd name="T8" fmla="*/ 21 w 22"/>
                <a:gd name="T9" fmla="*/ 9 h 22"/>
                <a:gd name="T10" fmla="*/ 16 w 22"/>
                <a:gd name="T11" fmla="*/ 0 h 22"/>
              </a:gdLst>
              <a:ahLst/>
              <a:cxnLst>
                <a:cxn ang="0">
                  <a:pos x="T0" y="T1"/>
                </a:cxn>
                <a:cxn ang="0">
                  <a:pos x="T2" y="T3"/>
                </a:cxn>
                <a:cxn ang="0">
                  <a:pos x="T4" y="T5"/>
                </a:cxn>
                <a:cxn ang="0">
                  <a:pos x="T6" y="T7"/>
                </a:cxn>
                <a:cxn ang="0">
                  <a:pos x="T8" y="T9"/>
                </a:cxn>
                <a:cxn ang="0">
                  <a:pos x="T10" y="T11"/>
                </a:cxn>
              </a:cxnLst>
              <a:rect l="0" t="0" r="r" b="b"/>
              <a:pathLst>
                <a:path w="22" h="22">
                  <a:moveTo>
                    <a:pt x="16" y="0"/>
                  </a:moveTo>
                  <a:lnTo>
                    <a:pt x="0" y="11"/>
                  </a:lnTo>
                  <a:lnTo>
                    <a:pt x="0" y="21"/>
                  </a:lnTo>
                  <a:lnTo>
                    <a:pt x="2" y="21"/>
                  </a:lnTo>
                  <a:lnTo>
                    <a:pt x="21" y="9"/>
                  </a:lnTo>
                  <a:lnTo>
                    <a:pt x="16"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77" name="Freeform 76"/>
            <p:cNvSpPr>
              <a:spLocks/>
            </p:cNvSpPr>
            <p:nvPr/>
          </p:nvSpPr>
          <p:spPr bwMode="auto">
            <a:xfrm>
              <a:off x="4546" y="686"/>
              <a:ext cx="20" cy="20"/>
            </a:xfrm>
            <a:custGeom>
              <a:avLst/>
              <a:gdLst>
                <a:gd name="T0" fmla="*/ 19 w 20"/>
                <a:gd name="T1" fmla="*/ 0 h 20"/>
                <a:gd name="T2" fmla="*/ 9 w 20"/>
                <a:gd name="T3" fmla="*/ 0 h 20"/>
                <a:gd name="T4" fmla="*/ 0 w 20"/>
                <a:gd name="T5" fmla="*/ 7 h 20"/>
                <a:gd name="T6" fmla="*/ 0 w 20"/>
                <a:gd name="T7" fmla="*/ 16 h 20"/>
                <a:gd name="T8" fmla="*/ 19 w 20"/>
                <a:gd name="T9" fmla="*/ 16 h 20"/>
                <a:gd name="T10" fmla="*/ 19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19" y="0"/>
                  </a:moveTo>
                  <a:lnTo>
                    <a:pt x="9" y="0"/>
                  </a:lnTo>
                  <a:lnTo>
                    <a:pt x="0" y="7"/>
                  </a:lnTo>
                  <a:lnTo>
                    <a:pt x="0" y="16"/>
                  </a:lnTo>
                  <a:lnTo>
                    <a:pt x="19" y="16"/>
                  </a:lnTo>
                  <a:lnTo>
                    <a:pt x="19" y="0"/>
                  </a:lnTo>
                </a:path>
              </a:pathLst>
            </a:custGeom>
            <a:solidFill>
              <a:srgbClr val="545454"/>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78" name="Freeform 77"/>
            <p:cNvSpPr>
              <a:spLocks/>
            </p:cNvSpPr>
            <p:nvPr/>
          </p:nvSpPr>
          <p:spPr bwMode="auto">
            <a:xfrm>
              <a:off x="4555" y="681"/>
              <a:ext cx="20" cy="20"/>
            </a:xfrm>
            <a:custGeom>
              <a:avLst/>
              <a:gdLst>
                <a:gd name="T0" fmla="*/ 14 w 20"/>
                <a:gd name="T1" fmla="*/ 0 h 20"/>
                <a:gd name="T2" fmla="*/ 0 w 20"/>
                <a:gd name="T3" fmla="*/ 0 h 20"/>
                <a:gd name="T4" fmla="*/ 0 w 20"/>
                <a:gd name="T5" fmla="*/ 9 h 20"/>
                <a:gd name="T6" fmla="*/ 9 w 20"/>
                <a:gd name="T7" fmla="*/ 9 h 20"/>
                <a:gd name="T8" fmla="*/ 14 w 20"/>
                <a:gd name="T9" fmla="*/ 4 h 20"/>
                <a:gd name="T10" fmla="*/ 14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14" y="0"/>
                  </a:moveTo>
                  <a:lnTo>
                    <a:pt x="0" y="0"/>
                  </a:lnTo>
                  <a:lnTo>
                    <a:pt x="0" y="9"/>
                  </a:lnTo>
                  <a:lnTo>
                    <a:pt x="9" y="9"/>
                  </a:lnTo>
                  <a:lnTo>
                    <a:pt x="14" y="4"/>
                  </a:lnTo>
                  <a:lnTo>
                    <a:pt x="1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79" name="Freeform 78"/>
            <p:cNvSpPr>
              <a:spLocks/>
            </p:cNvSpPr>
            <p:nvPr/>
          </p:nvSpPr>
          <p:spPr bwMode="auto">
            <a:xfrm>
              <a:off x="4560" y="686"/>
              <a:ext cx="20" cy="22"/>
            </a:xfrm>
            <a:custGeom>
              <a:avLst/>
              <a:gdLst>
                <a:gd name="T0" fmla="*/ 9 w 20"/>
                <a:gd name="T1" fmla="*/ 0 h 22"/>
                <a:gd name="T2" fmla="*/ 0 w 20"/>
                <a:gd name="T3" fmla="*/ 0 h 22"/>
                <a:gd name="T4" fmla="*/ 0 w 20"/>
                <a:gd name="T5" fmla="*/ 16 h 22"/>
                <a:gd name="T6" fmla="*/ 4 w 20"/>
                <a:gd name="T7" fmla="*/ 21 h 22"/>
                <a:gd name="T8" fmla="*/ 9 w 20"/>
                <a:gd name="T9" fmla="*/ 21 h 22"/>
                <a:gd name="T10" fmla="*/ 9 w 20"/>
                <a:gd name="T11" fmla="*/ 0 h 22"/>
              </a:gdLst>
              <a:ahLst/>
              <a:cxnLst>
                <a:cxn ang="0">
                  <a:pos x="T0" y="T1"/>
                </a:cxn>
                <a:cxn ang="0">
                  <a:pos x="T2" y="T3"/>
                </a:cxn>
                <a:cxn ang="0">
                  <a:pos x="T4" y="T5"/>
                </a:cxn>
                <a:cxn ang="0">
                  <a:pos x="T6" y="T7"/>
                </a:cxn>
                <a:cxn ang="0">
                  <a:pos x="T8" y="T9"/>
                </a:cxn>
                <a:cxn ang="0">
                  <a:pos x="T10" y="T11"/>
                </a:cxn>
              </a:cxnLst>
              <a:rect l="0" t="0" r="r" b="b"/>
              <a:pathLst>
                <a:path w="20" h="22">
                  <a:moveTo>
                    <a:pt x="9" y="0"/>
                  </a:moveTo>
                  <a:lnTo>
                    <a:pt x="0" y="0"/>
                  </a:lnTo>
                  <a:lnTo>
                    <a:pt x="0" y="16"/>
                  </a:lnTo>
                  <a:lnTo>
                    <a:pt x="4" y="21"/>
                  </a:lnTo>
                  <a:lnTo>
                    <a:pt x="9" y="21"/>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80" name="Freeform 79"/>
            <p:cNvSpPr>
              <a:spLocks/>
            </p:cNvSpPr>
            <p:nvPr/>
          </p:nvSpPr>
          <p:spPr bwMode="auto">
            <a:xfrm>
              <a:off x="4560" y="698"/>
              <a:ext cx="20" cy="20"/>
            </a:xfrm>
            <a:custGeom>
              <a:avLst/>
              <a:gdLst>
                <a:gd name="T0" fmla="*/ 0 w 20"/>
                <a:gd name="T1" fmla="*/ 4 h 20"/>
                <a:gd name="T2" fmla="*/ 4 w 20"/>
                <a:gd name="T3" fmla="*/ 4 h 20"/>
              </a:gdLst>
              <a:ahLst/>
              <a:cxnLst>
                <a:cxn ang="0">
                  <a:pos x="T0" y="T1"/>
                </a:cxn>
                <a:cxn ang="0">
                  <a:pos x="T2" y="T3"/>
                </a:cxn>
              </a:cxnLst>
              <a:rect l="0" t="0" r="r" b="b"/>
              <a:pathLst>
                <a:path w="20" h="20">
                  <a:moveTo>
                    <a:pt x="0" y="4"/>
                  </a:moveTo>
                  <a:lnTo>
                    <a:pt x="4" y="4"/>
                  </a:lnTo>
                </a:path>
              </a:pathLst>
            </a:custGeom>
            <a:noFill/>
            <a:ln w="7366">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AU"/>
            </a:p>
          </p:txBody>
        </p:sp>
        <p:sp>
          <p:nvSpPr>
            <p:cNvPr id="81" name="Freeform 80"/>
            <p:cNvSpPr>
              <a:spLocks/>
            </p:cNvSpPr>
            <p:nvPr/>
          </p:nvSpPr>
          <p:spPr bwMode="auto">
            <a:xfrm>
              <a:off x="4541" y="698"/>
              <a:ext cx="20" cy="20"/>
            </a:xfrm>
            <a:custGeom>
              <a:avLst/>
              <a:gdLst>
                <a:gd name="T0" fmla="*/ 19 w 20"/>
                <a:gd name="T1" fmla="*/ 0 h 20"/>
                <a:gd name="T2" fmla="*/ 4 w 20"/>
                <a:gd name="T3" fmla="*/ 0 h 20"/>
                <a:gd name="T4" fmla="*/ 0 w 20"/>
                <a:gd name="T5" fmla="*/ 4 h 20"/>
                <a:gd name="T6" fmla="*/ 0 w 20"/>
                <a:gd name="T7" fmla="*/ 9 h 20"/>
                <a:gd name="T8" fmla="*/ 19 w 20"/>
                <a:gd name="T9" fmla="*/ 9 h 20"/>
                <a:gd name="T10" fmla="*/ 19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19" y="0"/>
                  </a:moveTo>
                  <a:lnTo>
                    <a:pt x="4" y="0"/>
                  </a:lnTo>
                  <a:lnTo>
                    <a:pt x="0" y="4"/>
                  </a:lnTo>
                  <a:lnTo>
                    <a:pt x="0" y="9"/>
                  </a:lnTo>
                  <a:lnTo>
                    <a:pt x="19" y="9"/>
                  </a:lnTo>
                  <a:lnTo>
                    <a:pt x="1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82" name="Freeform 81"/>
            <p:cNvSpPr>
              <a:spLocks/>
            </p:cNvSpPr>
            <p:nvPr/>
          </p:nvSpPr>
          <p:spPr bwMode="auto">
            <a:xfrm>
              <a:off x="4541" y="689"/>
              <a:ext cx="20" cy="20"/>
            </a:xfrm>
            <a:custGeom>
              <a:avLst/>
              <a:gdLst>
                <a:gd name="T0" fmla="*/ 2 w 20"/>
                <a:gd name="T1" fmla="*/ 0 h 20"/>
                <a:gd name="T2" fmla="*/ 0 w 20"/>
                <a:gd name="T3" fmla="*/ 2 h 20"/>
                <a:gd name="T4" fmla="*/ 0 w 20"/>
                <a:gd name="T5" fmla="*/ 14 h 20"/>
                <a:gd name="T6" fmla="*/ 9 w 20"/>
                <a:gd name="T7" fmla="*/ 14 h 20"/>
                <a:gd name="T8" fmla="*/ 9 w 20"/>
                <a:gd name="T9" fmla="*/ 4 h 20"/>
                <a:gd name="T10" fmla="*/ 2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2" y="0"/>
                  </a:moveTo>
                  <a:lnTo>
                    <a:pt x="0" y="2"/>
                  </a:lnTo>
                  <a:lnTo>
                    <a:pt x="0" y="14"/>
                  </a:lnTo>
                  <a:lnTo>
                    <a:pt x="9" y="14"/>
                  </a:lnTo>
                  <a:lnTo>
                    <a:pt x="9" y="4"/>
                  </a:lnTo>
                  <a:lnTo>
                    <a:pt x="2"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83" name="Freeform 82"/>
            <p:cNvSpPr>
              <a:spLocks/>
            </p:cNvSpPr>
            <p:nvPr/>
          </p:nvSpPr>
          <p:spPr bwMode="auto">
            <a:xfrm>
              <a:off x="4543" y="681"/>
              <a:ext cx="20" cy="20"/>
            </a:xfrm>
            <a:custGeom>
              <a:avLst/>
              <a:gdLst>
                <a:gd name="T0" fmla="*/ 12 w 20"/>
                <a:gd name="T1" fmla="*/ 0 h 20"/>
                <a:gd name="T2" fmla="*/ 9 w 20"/>
                <a:gd name="T3" fmla="*/ 0 h 20"/>
                <a:gd name="T4" fmla="*/ 0 w 20"/>
                <a:gd name="T5" fmla="*/ 7 h 20"/>
                <a:gd name="T6" fmla="*/ 4 w 20"/>
                <a:gd name="T7" fmla="*/ 16 h 20"/>
                <a:gd name="T8" fmla="*/ 14 w 20"/>
                <a:gd name="T9" fmla="*/ 9 h 20"/>
                <a:gd name="T10" fmla="*/ 12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12" y="0"/>
                  </a:moveTo>
                  <a:lnTo>
                    <a:pt x="9" y="0"/>
                  </a:lnTo>
                  <a:lnTo>
                    <a:pt x="0" y="7"/>
                  </a:lnTo>
                  <a:lnTo>
                    <a:pt x="4" y="16"/>
                  </a:lnTo>
                  <a:lnTo>
                    <a:pt x="14" y="9"/>
                  </a:lnTo>
                  <a:lnTo>
                    <a:pt x="12"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84" name="Freeform 83"/>
            <p:cNvSpPr>
              <a:spLocks/>
            </p:cNvSpPr>
            <p:nvPr/>
          </p:nvSpPr>
          <p:spPr bwMode="auto">
            <a:xfrm>
              <a:off x="5114" y="1032"/>
              <a:ext cx="32" cy="41"/>
            </a:xfrm>
            <a:custGeom>
              <a:avLst/>
              <a:gdLst>
                <a:gd name="T0" fmla="*/ 21 w 32"/>
                <a:gd name="T1" fmla="*/ 0 h 41"/>
                <a:gd name="T2" fmla="*/ 4 w 32"/>
                <a:gd name="T3" fmla="*/ 9 h 41"/>
                <a:gd name="T4" fmla="*/ 0 w 32"/>
                <a:gd name="T5" fmla="*/ 26 h 41"/>
                <a:gd name="T6" fmla="*/ 12 w 32"/>
                <a:gd name="T7" fmla="*/ 40 h 41"/>
                <a:gd name="T8" fmla="*/ 16 w 32"/>
                <a:gd name="T9" fmla="*/ 36 h 41"/>
                <a:gd name="T10" fmla="*/ 31 w 32"/>
                <a:gd name="T11" fmla="*/ 9 h 41"/>
                <a:gd name="T12" fmla="*/ 21 w 32"/>
                <a:gd name="T13" fmla="*/ 0 h 41"/>
              </a:gdLst>
              <a:ahLst/>
              <a:cxnLst>
                <a:cxn ang="0">
                  <a:pos x="T0" y="T1"/>
                </a:cxn>
                <a:cxn ang="0">
                  <a:pos x="T2" y="T3"/>
                </a:cxn>
                <a:cxn ang="0">
                  <a:pos x="T4" y="T5"/>
                </a:cxn>
                <a:cxn ang="0">
                  <a:pos x="T6" y="T7"/>
                </a:cxn>
                <a:cxn ang="0">
                  <a:pos x="T8" y="T9"/>
                </a:cxn>
                <a:cxn ang="0">
                  <a:pos x="T10" y="T11"/>
                </a:cxn>
                <a:cxn ang="0">
                  <a:pos x="T12" y="T13"/>
                </a:cxn>
              </a:cxnLst>
              <a:rect l="0" t="0" r="r" b="b"/>
              <a:pathLst>
                <a:path w="32" h="41">
                  <a:moveTo>
                    <a:pt x="21" y="0"/>
                  </a:moveTo>
                  <a:lnTo>
                    <a:pt x="4" y="9"/>
                  </a:lnTo>
                  <a:lnTo>
                    <a:pt x="0" y="26"/>
                  </a:lnTo>
                  <a:lnTo>
                    <a:pt x="12" y="40"/>
                  </a:lnTo>
                  <a:lnTo>
                    <a:pt x="16" y="36"/>
                  </a:lnTo>
                  <a:lnTo>
                    <a:pt x="31" y="9"/>
                  </a:lnTo>
                  <a:lnTo>
                    <a:pt x="21" y="0"/>
                  </a:lnTo>
                </a:path>
              </a:pathLst>
            </a:custGeom>
            <a:solidFill>
              <a:srgbClr val="545454"/>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85" name="Freeform 84"/>
            <p:cNvSpPr>
              <a:spLocks/>
            </p:cNvSpPr>
            <p:nvPr/>
          </p:nvSpPr>
          <p:spPr bwMode="auto">
            <a:xfrm>
              <a:off x="5134" y="1030"/>
              <a:ext cx="20" cy="20"/>
            </a:xfrm>
            <a:custGeom>
              <a:avLst/>
              <a:gdLst>
                <a:gd name="T0" fmla="*/ 4 w 20"/>
                <a:gd name="T1" fmla="*/ 0 h 20"/>
                <a:gd name="T2" fmla="*/ 0 w 20"/>
                <a:gd name="T3" fmla="*/ 4 h 20"/>
                <a:gd name="T4" fmla="*/ 9 w 20"/>
                <a:gd name="T5" fmla="*/ 14 h 20"/>
                <a:gd name="T6" fmla="*/ 16 w 20"/>
                <a:gd name="T7" fmla="*/ 14 h 20"/>
                <a:gd name="T8" fmla="*/ 16 w 20"/>
                <a:gd name="T9" fmla="*/ 11 h 20"/>
                <a:gd name="T10" fmla="*/ 4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4" y="0"/>
                  </a:moveTo>
                  <a:lnTo>
                    <a:pt x="0" y="4"/>
                  </a:lnTo>
                  <a:lnTo>
                    <a:pt x="9" y="14"/>
                  </a:lnTo>
                  <a:lnTo>
                    <a:pt x="16" y="14"/>
                  </a:lnTo>
                  <a:lnTo>
                    <a:pt x="16" y="11"/>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86" name="Freeform 85"/>
            <p:cNvSpPr>
              <a:spLocks/>
            </p:cNvSpPr>
            <p:nvPr/>
          </p:nvSpPr>
          <p:spPr bwMode="auto">
            <a:xfrm>
              <a:off x="5126" y="1039"/>
              <a:ext cx="24" cy="31"/>
            </a:xfrm>
            <a:custGeom>
              <a:avLst/>
              <a:gdLst>
                <a:gd name="T0" fmla="*/ 14 w 24"/>
                <a:gd name="T1" fmla="*/ 0 h 31"/>
                <a:gd name="T2" fmla="*/ 0 w 24"/>
                <a:gd name="T3" fmla="*/ 26 h 31"/>
                <a:gd name="T4" fmla="*/ 7 w 24"/>
                <a:gd name="T5" fmla="*/ 31 h 31"/>
                <a:gd name="T6" fmla="*/ 9 w 24"/>
                <a:gd name="T7" fmla="*/ 31 h 31"/>
                <a:gd name="T8" fmla="*/ 23 w 24"/>
                <a:gd name="T9" fmla="*/ 4 h 31"/>
                <a:gd name="T10" fmla="*/ 14 w 24"/>
                <a:gd name="T11" fmla="*/ 0 h 31"/>
              </a:gdLst>
              <a:ahLst/>
              <a:cxnLst>
                <a:cxn ang="0">
                  <a:pos x="T0" y="T1"/>
                </a:cxn>
                <a:cxn ang="0">
                  <a:pos x="T2" y="T3"/>
                </a:cxn>
                <a:cxn ang="0">
                  <a:pos x="T4" y="T5"/>
                </a:cxn>
                <a:cxn ang="0">
                  <a:pos x="T6" y="T7"/>
                </a:cxn>
                <a:cxn ang="0">
                  <a:pos x="T8" y="T9"/>
                </a:cxn>
                <a:cxn ang="0">
                  <a:pos x="T10" y="T11"/>
                </a:cxn>
              </a:cxnLst>
              <a:rect l="0" t="0" r="r" b="b"/>
              <a:pathLst>
                <a:path w="24" h="31">
                  <a:moveTo>
                    <a:pt x="14" y="0"/>
                  </a:moveTo>
                  <a:lnTo>
                    <a:pt x="0" y="26"/>
                  </a:lnTo>
                  <a:lnTo>
                    <a:pt x="7" y="31"/>
                  </a:lnTo>
                  <a:lnTo>
                    <a:pt x="9" y="31"/>
                  </a:lnTo>
                  <a:lnTo>
                    <a:pt x="23" y="4"/>
                  </a:lnTo>
                  <a:lnTo>
                    <a:pt x="1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87" name="Freeform 86"/>
            <p:cNvSpPr>
              <a:spLocks/>
            </p:cNvSpPr>
            <p:nvPr/>
          </p:nvSpPr>
          <p:spPr bwMode="auto">
            <a:xfrm>
              <a:off x="5122" y="1065"/>
              <a:ext cx="20" cy="20"/>
            </a:xfrm>
            <a:custGeom>
              <a:avLst/>
              <a:gdLst>
                <a:gd name="T0" fmla="*/ 7 w 20"/>
                <a:gd name="T1" fmla="*/ 0 h 20"/>
                <a:gd name="T2" fmla="*/ 2 w 20"/>
                <a:gd name="T3" fmla="*/ 4 h 20"/>
                <a:gd name="T4" fmla="*/ 0 w 20"/>
                <a:gd name="T5" fmla="*/ 9 h 20"/>
                <a:gd name="T6" fmla="*/ 4 w 20"/>
                <a:gd name="T7" fmla="*/ 14 h 20"/>
                <a:gd name="T8" fmla="*/ 12 w 20"/>
                <a:gd name="T9" fmla="*/ 4 h 20"/>
                <a:gd name="T10" fmla="*/ 7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7" y="0"/>
                  </a:moveTo>
                  <a:lnTo>
                    <a:pt x="2" y="4"/>
                  </a:lnTo>
                  <a:lnTo>
                    <a:pt x="0" y="9"/>
                  </a:lnTo>
                  <a:lnTo>
                    <a:pt x="4" y="14"/>
                  </a:lnTo>
                  <a:lnTo>
                    <a:pt x="12" y="4"/>
                  </a:lnTo>
                  <a:lnTo>
                    <a:pt x="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88" name="Freeform 87"/>
            <p:cNvSpPr>
              <a:spLocks/>
            </p:cNvSpPr>
            <p:nvPr/>
          </p:nvSpPr>
          <p:spPr bwMode="auto">
            <a:xfrm>
              <a:off x="5110" y="1056"/>
              <a:ext cx="21" cy="20"/>
            </a:xfrm>
            <a:custGeom>
              <a:avLst/>
              <a:gdLst>
                <a:gd name="T0" fmla="*/ 9 w 21"/>
                <a:gd name="T1" fmla="*/ 0 h 20"/>
                <a:gd name="T2" fmla="*/ 0 w 21"/>
                <a:gd name="T3" fmla="*/ 0 h 20"/>
                <a:gd name="T4" fmla="*/ 0 w 21"/>
                <a:gd name="T5" fmla="*/ 2 h 20"/>
                <a:gd name="T6" fmla="*/ 12 w 21"/>
                <a:gd name="T7" fmla="*/ 19 h 20"/>
                <a:gd name="T8" fmla="*/ 21 w 21"/>
                <a:gd name="T9" fmla="*/ 14 h 20"/>
                <a:gd name="T10" fmla="*/ 9 w 21"/>
                <a:gd name="T11" fmla="*/ 0 h 20"/>
              </a:gdLst>
              <a:ahLst/>
              <a:cxnLst>
                <a:cxn ang="0">
                  <a:pos x="T0" y="T1"/>
                </a:cxn>
                <a:cxn ang="0">
                  <a:pos x="T2" y="T3"/>
                </a:cxn>
                <a:cxn ang="0">
                  <a:pos x="T4" y="T5"/>
                </a:cxn>
                <a:cxn ang="0">
                  <a:pos x="T6" y="T7"/>
                </a:cxn>
                <a:cxn ang="0">
                  <a:pos x="T8" y="T9"/>
                </a:cxn>
                <a:cxn ang="0">
                  <a:pos x="T10" y="T11"/>
                </a:cxn>
              </a:cxnLst>
              <a:rect l="0" t="0" r="r" b="b"/>
              <a:pathLst>
                <a:path w="21" h="20">
                  <a:moveTo>
                    <a:pt x="9" y="0"/>
                  </a:moveTo>
                  <a:lnTo>
                    <a:pt x="0" y="0"/>
                  </a:lnTo>
                  <a:lnTo>
                    <a:pt x="0" y="2"/>
                  </a:lnTo>
                  <a:lnTo>
                    <a:pt x="12" y="19"/>
                  </a:lnTo>
                  <a:lnTo>
                    <a:pt x="21" y="14"/>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89" name="Freeform 88"/>
            <p:cNvSpPr>
              <a:spLocks/>
            </p:cNvSpPr>
            <p:nvPr/>
          </p:nvSpPr>
          <p:spPr bwMode="auto">
            <a:xfrm>
              <a:off x="5110" y="1037"/>
              <a:ext cx="20" cy="24"/>
            </a:xfrm>
            <a:custGeom>
              <a:avLst/>
              <a:gdLst>
                <a:gd name="T0" fmla="*/ 7 w 20"/>
                <a:gd name="T1" fmla="*/ 0 h 24"/>
                <a:gd name="T2" fmla="*/ 4 w 20"/>
                <a:gd name="T3" fmla="*/ 2 h 24"/>
                <a:gd name="T4" fmla="*/ 0 w 20"/>
                <a:gd name="T5" fmla="*/ 19 h 24"/>
                <a:gd name="T6" fmla="*/ 9 w 20"/>
                <a:gd name="T7" fmla="*/ 24 h 24"/>
                <a:gd name="T8" fmla="*/ 14 w 20"/>
                <a:gd name="T9" fmla="*/ 7 h 24"/>
                <a:gd name="T10" fmla="*/ 7 w 20"/>
                <a:gd name="T11" fmla="*/ 0 h 24"/>
              </a:gdLst>
              <a:ahLst/>
              <a:cxnLst>
                <a:cxn ang="0">
                  <a:pos x="T0" y="T1"/>
                </a:cxn>
                <a:cxn ang="0">
                  <a:pos x="T2" y="T3"/>
                </a:cxn>
                <a:cxn ang="0">
                  <a:pos x="T4" y="T5"/>
                </a:cxn>
                <a:cxn ang="0">
                  <a:pos x="T6" y="T7"/>
                </a:cxn>
                <a:cxn ang="0">
                  <a:pos x="T8" y="T9"/>
                </a:cxn>
                <a:cxn ang="0">
                  <a:pos x="T10" y="T11"/>
                </a:cxn>
              </a:cxnLst>
              <a:rect l="0" t="0" r="r" b="b"/>
              <a:pathLst>
                <a:path w="20" h="24">
                  <a:moveTo>
                    <a:pt x="7" y="0"/>
                  </a:moveTo>
                  <a:lnTo>
                    <a:pt x="4" y="2"/>
                  </a:lnTo>
                  <a:lnTo>
                    <a:pt x="0" y="19"/>
                  </a:lnTo>
                  <a:lnTo>
                    <a:pt x="9" y="24"/>
                  </a:lnTo>
                  <a:lnTo>
                    <a:pt x="14" y="7"/>
                  </a:lnTo>
                  <a:lnTo>
                    <a:pt x="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90" name="Freeform 89"/>
            <p:cNvSpPr>
              <a:spLocks/>
            </p:cNvSpPr>
            <p:nvPr/>
          </p:nvSpPr>
          <p:spPr bwMode="auto">
            <a:xfrm>
              <a:off x="5117" y="1027"/>
              <a:ext cx="21" cy="20"/>
            </a:xfrm>
            <a:custGeom>
              <a:avLst/>
              <a:gdLst>
                <a:gd name="T0" fmla="*/ 19 w 21"/>
                <a:gd name="T1" fmla="*/ 0 h 20"/>
                <a:gd name="T2" fmla="*/ 0 w 21"/>
                <a:gd name="T3" fmla="*/ 9 h 20"/>
                <a:gd name="T4" fmla="*/ 4 w 21"/>
                <a:gd name="T5" fmla="*/ 19 h 20"/>
                <a:gd name="T6" fmla="*/ 21 w 21"/>
                <a:gd name="T7" fmla="*/ 9 h 20"/>
                <a:gd name="T8" fmla="*/ 21 w 21"/>
                <a:gd name="T9" fmla="*/ 2 h 20"/>
                <a:gd name="T10" fmla="*/ 19 w 21"/>
                <a:gd name="T11" fmla="*/ 0 h 20"/>
              </a:gdLst>
              <a:ahLst/>
              <a:cxnLst>
                <a:cxn ang="0">
                  <a:pos x="T0" y="T1"/>
                </a:cxn>
                <a:cxn ang="0">
                  <a:pos x="T2" y="T3"/>
                </a:cxn>
                <a:cxn ang="0">
                  <a:pos x="T4" y="T5"/>
                </a:cxn>
                <a:cxn ang="0">
                  <a:pos x="T6" y="T7"/>
                </a:cxn>
                <a:cxn ang="0">
                  <a:pos x="T8" y="T9"/>
                </a:cxn>
                <a:cxn ang="0">
                  <a:pos x="T10" y="T11"/>
                </a:cxn>
              </a:cxnLst>
              <a:rect l="0" t="0" r="r" b="b"/>
              <a:pathLst>
                <a:path w="21" h="20">
                  <a:moveTo>
                    <a:pt x="19" y="0"/>
                  </a:moveTo>
                  <a:lnTo>
                    <a:pt x="0" y="9"/>
                  </a:lnTo>
                  <a:lnTo>
                    <a:pt x="4" y="19"/>
                  </a:lnTo>
                  <a:lnTo>
                    <a:pt x="21" y="9"/>
                  </a:lnTo>
                  <a:lnTo>
                    <a:pt x="21" y="2"/>
                  </a:lnTo>
                  <a:lnTo>
                    <a:pt x="1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91" name="Freeform 90"/>
            <p:cNvSpPr>
              <a:spLocks/>
            </p:cNvSpPr>
            <p:nvPr/>
          </p:nvSpPr>
          <p:spPr bwMode="auto">
            <a:xfrm>
              <a:off x="1978" y="898"/>
              <a:ext cx="172" cy="129"/>
            </a:xfrm>
            <a:custGeom>
              <a:avLst/>
              <a:gdLst>
                <a:gd name="T0" fmla="*/ 14 w 172"/>
                <a:gd name="T1" fmla="*/ 0 h 129"/>
                <a:gd name="T2" fmla="*/ 4 w 172"/>
                <a:gd name="T3" fmla="*/ 0 h 129"/>
                <a:gd name="T4" fmla="*/ 0 w 172"/>
                <a:gd name="T5" fmla="*/ 2 h 129"/>
                <a:gd name="T6" fmla="*/ 0 w 172"/>
                <a:gd name="T7" fmla="*/ 7 h 129"/>
                <a:gd name="T8" fmla="*/ 163 w 172"/>
                <a:gd name="T9" fmla="*/ 129 h 129"/>
                <a:gd name="T10" fmla="*/ 172 w 172"/>
                <a:gd name="T11" fmla="*/ 120 h 129"/>
                <a:gd name="T12" fmla="*/ 14 w 172"/>
                <a:gd name="T13" fmla="*/ 0 h 129"/>
              </a:gdLst>
              <a:ahLst/>
              <a:cxnLst>
                <a:cxn ang="0">
                  <a:pos x="T0" y="T1"/>
                </a:cxn>
                <a:cxn ang="0">
                  <a:pos x="T2" y="T3"/>
                </a:cxn>
                <a:cxn ang="0">
                  <a:pos x="T4" y="T5"/>
                </a:cxn>
                <a:cxn ang="0">
                  <a:pos x="T6" y="T7"/>
                </a:cxn>
                <a:cxn ang="0">
                  <a:pos x="T8" y="T9"/>
                </a:cxn>
                <a:cxn ang="0">
                  <a:pos x="T10" y="T11"/>
                </a:cxn>
                <a:cxn ang="0">
                  <a:pos x="T12" y="T13"/>
                </a:cxn>
              </a:cxnLst>
              <a:rect l="0" t="0" r="r" b="b"/>
              <a:pathLst>
                <a:path w="172" h="129">
                  <a:moveTo>
                    <a:pt x="14" y="0"/>
                  </a:moveTo>
                  <a:lnTo>
                    <a:pt x="4" y="0"/>
                  </a:lnTo>
                  <a:lnTo>
                    <a:pt x="0" y="2"/>
                  </a:lnTo>
                  <a:lnTo>
                    <a:pt x="0" y="7"/>
                  </a:lnTo>
                  <a:lnTo>
                    <a:pt x="163" y="129"/>
                  </a:lnTo>
                  <a:lnTo>
                    <a:pt x="172" y="120"/>
                  </a:lnTo>
                  <a:lnTo>
                    <a:pt x="1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92" name="Freeform 91"/>
            <p:cNvSpPr>
              <a:spLocks/>
            </p:cNvSpPr>
            <p:nvPr/>
          </p:nvSpPr>
          <p:spPr bwMode="auto">
            <a:xfrm>
              <a:off x="1982" y="782"/>
              <a:ext cx="163" cy="125"/>
            </a:xfrm>
            <a:custGeom>
              <a:avLst/>
              <a:gdLst>
                <a:gd name="T0" fmla="*/ 156 w 163"/>
                <a:gd name="T1" fmla="*/ 0 h 125"/>
                <a:gd name="T2" fmla="*/ 153 w 163"/>
                <a:gd name="T3" fmla="*/ 0 h 125"/>
                <a:gd name="T4" fmla="*/ 0 w 163"/>
                <a:gd name="T5" fmla="*/ 115 h 125"/>
                <a:gd name="T6" fmla="*/ 9 w 163"/>
                <a:gd name="T7" fmla="*/ 124 h 125"/>
                <a:gd name="T8" fmla="*/ 163 w 163"/>
                <a:gd name="T9" fmla="*/ 12 h 125"/>
                <a:gd name="T10" fmla="*/ 156 w 163"/>
                <a:gd name="T11" fmla="*/ 0 h 125"/>
              </a:gdLst>
              <a:ahLst/>
              <a:cxnLst>
                <a:cxn ang="0">
                  <a:pos x="T0" y="T1"/>
                </a:cxn>
                <a:cxn ang="0">
                  <a:pos x="T2" y="T3"/>
                </a:cxn>
                <a:cxn ang="0">
                  <a:pos x="T4" y="T5"/>
                </a:cxn>
                <a:cxn ang="0">
                  <a:pos x="T6" y="T7"/>
                </a:cxn>
                <a:cxn ang="0">
                  <a:pos x="T8" y="T9"/>
                </a:cxn>
                <a:cxn ang="0">
                  <a:pos x="T10" y="T11"/>
                </a:cxn>
              </a:cxnLst>
              <a:rect l="0" t="0" r="r" b="b"/>
              <a:pathLst>
                <a:path w="163" h="125">
                  <a:moveTo>
                    <a:pt x="156" y="0"/>
                  </a:moveTo>
                  <a:lnTo>
                    <a:pt x="153" y="0"/>
                  </a:lnTo>
                  <a:lnTo>
                    <a:pt x="0" y="115"/>
                  </a:lnTo>
                  <a:lnTo>
                    <a:pt x="9" y="124"/>
                  </a:lnTo>
                  <a:lnTo>
                    <a:pt x="163" y="12"/>
                  </a:lnTo>
                  <a:lnTo>
                    <a:pt x="156"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93" name="Freeform 92"/>
            <p:cNvSpPr>
              <a:spLocks/>
            </p:cNvSpPr>
            <p:nvPr/>
          </p:nvSpPr>
          <p:spPr bwMode="auto">
            <a:xfrm>
              <a:off x="2138" y="705"/>
              <a:ext cx="154" cy="92"/>
            </a:xfrm>
            <a:custGeom>
              <a:avLst/>
              <a:gdLst>
                <a:gd name="T0" fmla="*/ 148 w 154"/>
                <a:gd name="T1" fmla="*/ 0 h 92"/>
                <a:gd name="T2" fmla="*/ 0 w 154"/>
                <a:gd name="T3" fmla="*/ 76 h 92"/>
                <a:gd name="T4" fmla="*/ 4 w 154"/>
                <a:gd name="T5" fmla="*/ 91 h 92"/>
                <a:gd name="T6" fmla="*/ 153 w 154"/>
                <a:gd name="T7" fmla="*/ 14 h 92"/>
                <a:gd name="T8" fmla="*/ 148 w 154"/>
                <a:gd name="T9" fmla="*/ 0 h 92"/>
              </a:gdLst>
              <a:ahLst/>
              <a:cxnLst>
                <a:cxn ang="0">
                  <a:pos x="T0" y="T1"/>
                </a:cxn>
                <a:cxn ang="0">
                  <a:pos x="T2" y="T3"/>
                </a:cxn>
                <a:cxn ang="0">
                  <a:pos x="T4" y="T5"/>
                </a:cxn>
                <a:cxn ang="0">
                  <a:pos x="T6" y="T7"/>
                </a:cxn>
                <a:cxn ang="0">
                  <a:pos x="T8" y="T9"/>
                </a:cxn>
              </a:cxnLst>
              <a:rect l="0" t="0" r="r" b="b"/>
              <a:pathLst>
                <a:path w="154" h="92">
                  <a:moveTo>
                    <a:pt x="148" y="0"/>
                  </a:moveTo>
                  <a:lnTo>
                    <a:pt x="0" y="76"/>
                  </a:lnTo>
                  <a:lnTo>
                    <a:pt x="4" y="91"/>
                  </a:lnTo>
                  <a:lnTo>
                    <a:pt x="153" y="14"/>
                  </a:lnTo>
                  <a:lnTo>
                    <a:pt x="148"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94" name="Freeform 93"/>
            <p:cNvSpPr>
              <a:spLocks/>
            </p:cNvSpPr>
            <p:nvPr/>
          </p:nvSpPr>
          <p:spPr bwMode="auto">
            <a:xfrm>
              <a:off x="2287" y="660"/>
              <a:ext cx="161" cy="60"/>
            </a:xfrm>
            <a:custGeom>
              <a:avLst/>
              <a:gdLst>
                <a:gd name="T0" fmla="*/ 156 w 161"/>
                <a:gd name="T1" fmla="*/ 0 h 60"/>
                <a:gd name="T2" fmla="*/ 0 w 161"/>
                <a:gd name="T3" fmla="*/ 45 h 60"/>
                <a:gd name="T4" fmla="*/ 4 w 161"/>
                <a:gd name="T5" fmla="*/ 59 h 60"/>
                <a:gd name="T6" fmla="*/ 160 w 161"/>
                <a:gd name="T7" fmla="*/ 14 h 60"/>
                <a:gd name="T8" fmla="*/ 156 w 161"/>
                <a:gd name="T9" fmla="*/ 0 h 60"/>
              </a:gdLst>
              <a:ahLst/>
              <a:cxnLst>
                <a:cxn ang="0">
                  <a:pos x="T0" y="T1"/>
                </a:cxn>
                <a:cxn ang="0">
                  <a:pos x="T2" y="T3"/>
                </a:cxn>
                <a:cxn ang="0">
                  <a:pos x="T4" y="T5"/>
                </a:cxn>
                <a:cxn ang="0">
                  <a:pos x="T6" y="T7"/>
                </a:cxn>
                <a:cxn ang="0">
                  <a:pos x="T8" y="T9"/>
                </a:cxn>
              </a:cxnLst>
              <a:rect l="0" t="0" r="r" b="b"/>
              <a:pathLst>
                <a:path w="161" h="60">
                  <a:moveTo>
                    <a:pt x="156" y="0"/>
                  </a:moveTo>
                  <a:lnTo>
                    <a:pt x="0" y="45"/>
                  </a:lnTo>
                  <a:lnTo>
                    <a:pt x="4" y="59"/>
                  </a:lnTo>
                  <a:lnTo>
                    <a:pt x="160" y="14"/>
                  </a:lnTo>
                  <a:lnTo>
                    <a:pt x="156"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95" name="Freeform 94"/>
            <p:cNvSpPr>
              <a:spLocks/>
            </p:cNvSpPr>
            <p:nvPr/>
          </p:nvSpPr>
          <p:spPr bwMode="auto">
            <a:xfrm>
              <a:off x="2443" y="629"/>
              <a:ext cx="161" cy="45"/>
            </a:xfrm>
            <a:custGeom>
              <a:avLst/>
              <a:gdLst>
                <a:gd name="T0" fmla="*/ 148 w 161"/>
                <a:gd name="T1" fmla="*/ 0 h 45"/>
                <a:gd name="T2" fmla="*/ 0 w 161"/>
                <a:gd name="T3" fmla="*/ 31 h 45"/>
                <a:gd name="T4" fmla="*/ 4 w 161"/>
                <a:gd name="T5" fmla="*/ 45 h 45"/>
                <a:gd name="T6" fmla="*/ 160 w 161"/>
                <a:gd name="T7" fmla="*/ 12 h 45"/>
                <a:gd name="T8" fmla="*/ 160 w 161"/>
                <a:gd name="T9" fmla="*/ 9 h 45"/>
                <a:gd name="T10" fmla="*/ 158 w 161"/>
                <a:gd name="T11" fmla="*/ 4 h 45"/>
                <a:gd name="T12" fmla="*/ 148 w 161"/>
                <a:gd name="T13" fmla="*/ 0 h 45"/>
              </a:gdLst>
              <a:ahLst/>
              <a:cxnLst>
                <a:cxn ang="0">
                  <a:pos x="T0" y="T1"/>
                </a:cxn>
                <a:cxn ang="0">
                  <a:pos x="T2" y="T3"/>
                </a:cxn>
                <a:cxn ang="0">
                  <a:pos x="T4" y="T5"/>
                </a:cxn>
                <a:cxn ang="0">
                  <a:pos x="T6" y="T7"/>
                </a:cxn>
                <a:cxn ang="0">
                  <a:pos x="T8" y="T9"/>
                </a:cxn>
                <a:cxn ang="0">
                  <a:pos x="T10" y="T11"/>
                </a:cxn>
                <a:cxn ang="0">
                  <a:pos x="T12" y="T13"/>
                </a:cxn>
              </a:cxnLst>
              <a:rect l="0" t="0" r="r" b="b"/>
              <a:pathLst>
                <a:path w="161" h="45">
                  <a:moveTo>
                    <a:pt x="148" y="0"/>
                  </a:moveTo>
                  <a:lnTo>
                    <a:pt x="0" y="31"/>
                  </a:lnTo>
                  <a:lnTo>
                    <a:pt x="4" y="45"/>
                  </a:lnTo>
                  <a:lnTo>
                    <a:pt x="160" y="12"/>
                  </a:lnTo>
                  <a:lnTo>
                    <a:pt x="160" y="9"/>
                  </a:lnTo>
                  <a:lnTo>
                    <a:pt x="158" y="4"/>
                  </a:lnTo>
                  <a:lnTo>
                    <a:pt x="148"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96" name="Freeform 95"/>
            <p:cNvSpPr>
              <a:spLocks/>
            </p:cNvSpPr>
            <p:nvPr/>
          </p:nvSpPr>
          <p:spPr bwMode="auto">
            <a:xfrm>
              <a:off x="2518" y="494"/>
              <a:ext cx="84" cy="144"/>
            </a:xfrm>
            <a:custGeom>
              <a:avLst/>
              <a:gdLst>
                <a:gd name="T0" fmla="*/ 9 w 84"/>
                <a:gd name="T1" fmla="*/ 0 h 144"/>
                <a:gd name="T2" fmla="*/ 2 w 84"/>
                <a:gd name="T3" fmla="*/ 0 h 144"/>
                <a:gd name="T4" fmla="*/ 0 w 84"/>
                <a:gd name="T5" fmla="*/ 4 h 144"/>
                <a:gd name="T6" fmla="*/ 69 w 84"/>
                <a:gd name="T7" fmla="*/ 144 h 144"/>
                <a:gd name="T8" fmla="*/ 83 w 84"/>
                <a:gd name="T9" fmla="*/ 139 h 144"/>
                <a:gd name="T10" fmla="*/ 16 w 84"/>
                <a:gd name="T11" fmla="*/ 4 h 144"/>
                <a:gd name="T12" fmla="*/ 9 w 84"/>
                <a:gd name="T13" fmla="*/ 0 h 144"/>
              </a:gdLst>
              <a:ahLst/>
              <a:cxnLst>
                <a:cxn ang="0">
                  <a:pos x="T0" y="T1"/>
                </a:cxn>
                <a:cxn ang="0">
                  <a:pos x="T2" y="T3"/>
                </a:cxn>
                <a:cxn ang="0">
                  <a:pos x="T4" y="T5"/>
                </a:cxn>
                <a:cxn ang="0">
                  <a:pos x="T6" y="T7"/>
                </a:cxn>
                <a:cxn ang="0">
                  <a:pos x="T8" y="T9"/>
                </a:cxn>
                <a:cxn ang="0">
                  <a:pos x="T10" y="T11"/>
                </a:cxn>
                <a:cxn ang="0">
                  <a:pos x="T12" y="T13"/>
                </a:cxn>
              </a:cxnLst>
              <a:rect l="0" t="0" r="r" b="b"/>
              <a:pathLst>
                <a:path w="84" h="144">
                  <a:moveTo>
                    <a:pt x="9" y="0"/>
                  </a:moveTo>
                  <a:lnTo>
                    <a:pt x="2" y="0"/>
                  </a:lnTo>
                  <a:lnTo>
                    <a:pt x="0" y="4"/>
                  </a:lnTo>
                  <a:lnTo>
                    <a:pt x="69" y="144"/>
                  </a:lnTo>
                  <a:lnTo>
                    <a:pt x="83" y="139"/>
                  </a:lnTo>
                  <a:lnTo>
                    <a:pt x="16" y="4"/>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97" name="Freeform 96"/>
            <p:cNvSpPr>
              <a:spLocks/>
            </p:cNvSpPr>
            <p:nvPr/>
          </p:nvSpPr>
          <p:spPr bwMode="auto">
            <a:xfrm>
              <a:off x="2527" y="494"/>
              <a:ext cx="170" cy="27"/>
            </a:xfrm>
            <a:custGeom>
              <a:avLst/>
              <a:gdLst>
                <a:gd name="T0" fmla="*/ 0 w 170"/>
                <a:gd name="T1" fmla="*/ 0 h 27"/>
                <a:gd name="T2" fmla="*/ 0 w 170"/>
                <a:gd name="T3" fmla="*/ 14 h 27"/>
                <a:gd name="T4" fmla="*/ 168 w 170"/>
                <a:gd name="T5" fmla="*/ 26 h 27"/>
                <a:gd name="T6" fmla="*/ 170 w 170"/>
                <a:gd name="T7" fmla="*/ 12 h 27"/>
                <a:gd name="T8" fmla="*/ 168 w 170"/>
                <a:gd name="T9" fmla="*/ 12 h 27"/>
                <a:gd name="T10" fmla="*/ 0 w 170"/>
                <a:gd name="T11" fmla="*/ 0 h 27"/>
              </a:gdLst>
              <a:ahLst/>
              <a:cxnLst>
                <a:cxn ang="0">
                  <a:pos x="T0" y="T1"/>
                </a:cxn>
                <a:cxn ang="0">
                  <a:pos x="T2" y="T3"/>
                </a:cxn>
                <a:cxn ang="0">
                  <a:pos x="T4" y="T5"/>
                </a:cxn>
                <a:cxn ang="0">
                  <a:pos x="T6" y="T7"/>
                </a:cxn>
                <a:cxn ang="0">
                  <a:pos x="T8" y="T9"/>
                </a:cxn>
                <a:cxn ang="0">
                  <a:pos x="T10" y="T11"/>
                </a:cxn>
              </a:cxnLst>
              <a:rect l="0" t="0" r="r" b="b"/>
              <a:pathLst>
                <a:path w="170" h="27">
                  <a:moveTo>
                    <a:pt x="0" y="0"/>
                  </a:moveTo>
                  <a:lnTo>
                    <a:pt x="0" y="14"/>
                  </a:lnTo>
                  <a:lnTo>
                    <a:pt x="168" y="26"/>
                  </a:lnTo>
                  <a:lnTo>
                    <a:pt x="170" y="12"/>
                  </a:lnTo>
                  <a:lnTo>
                    <a:pt x="168" y="12"/>
                  </a:lnTo>
                  <a:lnTo>
                    <a:pt x="0"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98" name="Freeform 97"/>
            <p:cNvSpPr>
              <a:spLocks/>
            </p:cNvSpPr>
            <p:nvPr/>
          </p:nvSpPr>
          <p:spPr bwMode="auto">
            <a:xfrm>
              <a:off x="2693" y="506"/>
              <a:ext cx="170" cy="46"/>
            </a:xfrm>
            <a:custGeom>
              <a:avLst/>
              <a:gdLst>
                <a:gd name="T0" fmla="*/ 4 w 170"/>
                <a:gd name="T1" fmla="*/ 0 h 46"/>
                <a:gd name="T2" fmla="*/ 0 w 170"/>
                <a:gd name="T3" fmla="*/ 14 h 46"/>
                <a:gd name="T4" fmla="*/ 165 w 170"/>
                <a:gd name="T5" fmla="*/ 45 h 46"/>
                <a:gd name="T6" fmla="*/ 170 w 170"/>
                <a:gd name="T7" fmla="*/ 31 h 46"/>
                <a:gd name="T8" fmla="*/ 4 w 170"/>
                <a:gd name="T9" fmla="*/ 0 h 46"/>
              </a:gdLst>
              <a:ahLst/>
              <a:cxnLst>
                <a:cxn ang="0">
                  <a:pos x="T0" y="T1"/>
                </a:cxn>
                <a:cxn ang="0">
                  <a:pos x="T2" y="T3"/>
                </a:cxn>
                <a:cxn ang="0">
                  <a:pos x="T4" y="T5"/>
                </a:cxn>
                <a:cxn ang="0">
                  <a:pos x="T6" y="T7"/>
                </a:cxn>
                <a:cxn ang="0">
                  <a:pos x="T8" y="T9"/>
                </a:cxn>
              </a:cxnLst>
              <a:rect l="0" t="0" r="r" b="b"/>
              <a:pathLst>
                <a:path w="170" h="46">
                  <a:moveTo>
                    <a:pt x="4" y="0"/>
                  </a:moveTo>
                  <a:lnTo>
                    <a:pt x="0" y="14"/>
                  </a:lnTo>
                  <a:lnTo>
                    <a:pt x="165" y="45"/>
                  </a:lnTo>
                  <a:lnTo>
                    <a:pt x="170" y="31"/>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99" name="Freeform 98"/>
            <p:cNvSpPr>
              <a:spLocks/>
            </p:cNvSpPr>
            <p:nvPr/>
          </p:nvSpPr>
          <p:spPr bwMode="auto">
            <a:xfrm>
              <a:off x="2858" y="537"/>
              <a:ext cx="154" cy="65"/>
            </a:xfrm>
            <a:custGeom>
              <a:avLst/>
              <a:gdLst>
                <a:gd name="T0" fmla="*/ 4 w 154"/>
                <a:gd name="T1" fmla="*/ 0 h 65"/>
                <a:gd name="T2" fmla="*/ 0 w 154"/>
                <a:gd name="T3" fmla="*/ 14 h 65"/>
                <a:gd name="T4" fmla="*/ 148 w 154"/>
                <a:gd name="T5" fmla="*/ 64 h 65"/>
                <a:gd name="T6" fmla="*/ 153 w 154"/>
                <a:gd name="T7" fmla="*/ 50 h 65"/>
                <a:gd name="T8" fmla="*/ 4 w 154"/>
                <a:gd name="T9" fmla="*/ 0 h 65"/>
              </a:gdLst>
              <a:ahLst/>
              <a:cxnLst>
                <a:cxn ang="0">
                  <a:pos x="T0" y="T1"/>
                </a:cxn>
                <a:cxn ang="0">
                  <a:pos x="T2" y="T3"/>
                </a:cxn>
                <a:cxn ang="0">
                  <a:pos x="T4" y="T5"/>
                </a:cxn>
                <a:cxn ang="0">
                  <a:pos x="T6" y="T7"/>
                </a:cxn>
                <a:cxn ang="0">
                  <a:pos x="T8" y="T9"/>
                </a:cxn>
              </a:cxnLst>
              <a:rect l="0" t="0" r="r" b="b"/>
              <a:pathLst>
                <a:path w="154" h="65">
                  <a:moveTo>
                    <a:pt x="4" y="0"/>
                  </a:moveTo>
                  <a:lnTo>
                    <a:pt x="0" y="14"/>
                  </a:lnTo>
                  <a:lnTo>
                    <a:pt x="148" y="64"/>
                  </a:lnTo>
                  <a:lnTo>
                    <a:pt x="153" y="50"/>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00" name="Freeform 99"/>
            <p:cNvSpPr>
              <a:spLocks/>
            </p:cNvSpPr>
            <p:nvPr/>
          </p:nvSpPr>
          <p:spPr bwMode="auto">
            <a:xfrm>
              <a:off x="3007" y="588"/>
              <a:ext cx="151" cy="91"/>
            </a:xfrm>
            <a:custGeom>
              <a:avLst/>
              <a:gdLst>
                <a:gd name="T0" fmla="*/ 4 w 151"/>
                <a:gd name="T1" fmla="*/ 0 h 91"/>
                <a:gd name="T2" fmla="*/ 0 w 151"/>
                <a:gd name="T3" fmla="*/ 14 h 91"/>
                <a:gd name="T4" fmla="*/ 139 w 151"/>
                <a:gd name="T5" fmla="*/ 91 h 91"/>
                <a:gd name="T6" fmla="*/ 148 w 151"/>
                <a:gd name="T7" fmla="*/ 91 h 91"/>
                <a:gd name="T8" fmla="*/ 151 w 151"/>
                <a:gd name="T9" fmla="*/ 81 h 91"/>
                <a:gd name="T10" fmla="*/ 4 w 151"/>
                <a:gd name="T11" fmla="*/ 0 h 91"/>
              </a:gdLst>
              <a:ahLst/>
              <a:cxnLst>
                <a:cxn ang="0">
                  <a:pos x="T0" y="T1"/>
                </a:cxn>
                <a:cxn ang="0">
                  <a:pos x="T2" y="T3"/>
                </a:cxn>
                <a:cxn ang="0">
                  <a:pos x="T4" y="T5"/>
                </a:cxn>
                <a:cxn ang="0">
                  <a:pos x="T6" y="T7"/>
                </a:cxn>
                <a:cxn ang="0">
                  <a:pos x="T8" y="T9"/>
                </a:cxn>
                <a:cxn ang="0">
                  <a:pos x="T10" y="T11"/>
                </a:cxn>
              </a:cxnLst>
              <a:rect l="0" t="0" r="r" b="b"/>
              <a:pathLst>
                <a:path w="151" h="91">
                  <a:moveTo>
                    <a:pt x="4" y="0"/>
                  </a:moveTo>
                  <a:lnTo>
                    <a:pt x="0" y="14"/>
                  </a:lnTo>
                  <a:lnTo>
                    <a:pt x="139" y="91"/>
                  </a:lnTo>
                  <a:lnTo>
                    <a:pt x="148" y="91"/>
                  </a:lnTo>
                  <a:lnTo>
                    <a:pt x="151" y="81"/>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01" name="Freeform 100"/>
            <p:cNvSpPr>
              <a:spLocks/>
            </p:cNvSpPr>
            <p:nvPr/>
          </p:nvSpPr>
          <p:spPr bwMode="auto">
            <a:xfrm>
              <a:off x="3022" y="665"/>
              <a:ext cx="127" cy="28"/>
            </a:xfrm>
            <a:custGeom>
              <a:avLst/>
              <a:gdLst>
                <a:gd name="T0" fmla="*/ 127 w 127"/>
                <a:gd name="T1" fmla="*/ 0 h 28"/>
                <a:gd name="T2" fmla="*/ 0 w 127"/>
                <a:gd name="T3" fmla="*/ 14 h 28"/>
                <a:gd name="T4" fmla="*/ 2 w 127"/>
                <a:gd name="T5" fmla="*/ 28 h 28"/>
                <a:gd name="T6" fmla="*/ 127 w 127"/>
                <a:gd name="T7" fmla="*/ 14 h 28"/>
                <a:gd name="T8" fmla="*/ 127 w 127"/>
                <a:gd name="T9" fmla="*/ 0 h 28"/>
              </a:gdLst>
              <a:ahLst/>
              <a:cxnLst>
                <a:cxn ang="0">
                  <a:pos x="T0" y="T1"/>
                </a:cxn>
                <a:cxn ang="0">
                  <a:pos x="T2" y="T3"/>
                </a:cxn>
                <a:cxn ang="0">
                  <a:pos x="T4" y="T5"/>
                </a:cxn>
                <a:cxn ang="0">
                  <a:pos x="T6" y="T7"/>
                </a:cxn>
                <a:cxn ang="0">
                  <a:pos x="T8" y="T9"/>
                </a:cxn>
              </a:cxnLst>
              <a:rect l="0" t="0" r="r" b="b"/>
              <a:pathLst>
                <a:path w="127" h="28">
                  <a:moveTo>
                    <a:pt x="127" y="0"/>
                  </a:moveTo>
                  <a:lnTo>
                    <a:pt x="0" y="14"/>
                  </a:lnTo>
                  <a:lnTo>
                    <a:pt x="2" y="28"/>
                  </a:lnTo>
                  <a:lnTo>
                    <a:pt x="127" y="14"/>
                  </a:lnTo>
                  <a:lnTo>
                    <a:pt x="12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02" name="Freeform 101"/>
            <p:cNvSpPr>
              <a:spLocks/>
            </p:cNvSpPr>
            <p:nvPr/>
          </p:nvSpPr>
          <p:spPr bwMode="auto">
            <a:xfrm>
              <a:off x="2904" y="679"/>
              <a:ext cx="122" cy="46"/>
            </a:xfrm>
            <a:custGeom>
              <a:avLst/>
              <a:gdLst>
                <a:gd name="T0" fmla="*/ 117 w 122"/>
                <a:gd name="T1" fmla="*/ 0 h 46"/>
                <a:gd name="T2" fmla="*/ 0 w 122"/>
                <a:gd name="T3" fmla="*/ 31 h 46"/>
                <a:gd name="T4" fmla="*/ 4 w 122"/>
                <a:gd name="T5" fmla="*/ 45 h 46"/>
                <a:gd name="T6" fmla="*/ 122 w 122"/>
                <a:gd name="T7" fmla="*/ 14 h 46"/>
                <a:gd name="T8" fmla="*/ 117 w 122"/>
                <a:gd name="T9" fmla="*/ 0 h 46"/>
              </a:gdLst>
              <a:ahLst/>
              <a:cxnLst>
                <a:cxn ang="0">
                  <a:pos x="T0" y="T1"/>
                </a:cxn>
                <a:cxn ang="0">
                  <a:pos x="T2" y="T3"/>
                </a:cxn>
                <a:cxn ang="0">
                  <a:pos x="T4" y="T5"/>
                </a:cxn>
                <a:cxn ang="0">
                  <a:pos x="T6" y="T7"/>
                </a:cxn>
                <a:cxn ang="0">
                  <a:pos x="T8" y="T9"/>
                </a:cxn>
              </a:cxnLst>
              <a:rect l="0" t="0" r="r" b="b"/>
              <a:pathLst>
                <a:path w="122" h="46">
                  <a:moveTo>
                    <a:pt x="117" y="0"/>
                  </a:moveTo>
                  <a:lnTo>
                    <a:pt x="0" y="31"/>
                  </a:lnTo>
                  <a:lnTo>
                    <a:pt x="4" y="45"/>
                  </a:lnTo>
                  <a:lnTo>
                    <a:pt x="122" y="14"/>
                  </a:lnTo>
                  <a:lnTo>
                    <a:pt x="11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03" name="Freeform 102"/>
            <p:cNvSpPr>
              <a:spLocks/>
            </p:cNvSpPr>
            <p:nvPr/>
          </p:nvSpPr>
          <p:spPr bwMode="auto">
            <a:xfrm>
              <a:off x="2789" y="710"/>
              <a:ext cx="120" cy="68"/>
            </a:xfrm>
            <a:custGeom>
              <a:avLst/>
              <a:gdLst>
                <a:gd name="T0" fmla="*/ 115 w 120"/>
                <a:gd name="T1" fmla="*/ 0 h 68"/>
                <a:gd name="T2" fmla="*/ 2 w 120"/>
                <a:gd name="T3" fmla="*/ 52 h 68"/>
                <a:gd name="T4" fmla="*/ 0 w 120"/>
                <a:gd name="T5" fmla="*/ 55 h 68"/>
                <a:gd name="T6" fmla="*/ 7 w 120"/>
                <a:gd name="T7" fmla="*/ 67 h 68"/>
                <a:gd name="T8" fmla="*/ 120 w 120"/>
                <a:gd name="T9" fmla="*/ 14 h 68"/>
                <a:gd name="T10" fmla="*/ 115 w 120"/>
                <a:gd name="T11" fmla="*/ 0 h 68"/>
              </a:gdLst>
              <a:ahLst/>
              <a:cxnLst>
                <a:cxn ang="0">
                  <a:pos x="T0" y="T1"/>
                </a:cxn>
                <a:cxn ang="0">
                  <a:pos x="T2" y="T3"/>
                </a:cxn>
                <a:cxn ang="0">
                  <a:pos x="T4" y="T5"/>
                </a:cxn>
                <a:cxn ang="0">
                  <a:pos x="T6" y="T7"/>
                </a:cxn>
                <a:cxn ang="0">
                  <a:pos x="T8" y="T9"/>
                </a:cxn>
                <a:cxn ang="0">
                  <a:pos x="T10" y="T11"/>
                </a:cxn>
              </a:cxnLst>
              <a:rect l="0" t="0" r="r" b="b"/>
              <a:pathLst>
                <a:path w="120" h="68">
                  <a:moveTo>
                    <a:pt x="115" y="0"/>
                  </a:moveTo>
                  <a:lnTo>
                    <a:pt x="2" y="52"/>
                  </a:lnTo>
                  <a:lnTo>
                    <a:pt x="0" y="55"/>
                  </a:lnTo>
                  <a:lnTo>
                    <a:pt x="7" y="67"/>
                  </a:lnTo>
                  <a:lnTo>
                    <a:pt x="120" y="14"/>
                  </a:lnTo>
                  <a:lnTo>
                    <a:pt x="115"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04" name="Freeform 103"/>
            <p:cNvSpPr>
              <a:spLocks/>
            </p:cNvSpPr>
            <p:nvPr/>
          </p:nvSpPr>
          <p:spPr bwMode="auto">
            <a:xfrm>
              <a:off x="2688" y="765"/>
              <a:ext cx="110" cy="82"/>
            </a:xfrm>
            <a:custGeom>
              <a:avLst/>
              <a:gdLst>
                <a:gd name="T0" fmla="*/ 100 w 110"/>
                <a:gd name="T1" fmla="*/ 0 h 82"/>
                <a:gd name="T2" fmla="*/ 2 w 110"/>
                <a:gd name="T3" fmla="*/ 67 h 82"/>
                <a:gd name="T4" fmla="*/ 0 w 110"/>
                <a:gd name="T5" fmla="*/ 74 h 82"/>
                <a:gd name="T6" fmla="*/ 4 w 110"/>
                <a:gd name="T7" fmla="*/ 81 h 82"/>
                <a:gd name="T8" fmla="*/ 110 w 110"/>
                <a:gd name="T9" fmla="*/ 9 h 82"/>
                <a:gd name="T10" fmla="*/ 100 w 110"/>
                <a:gd name="T11" fmla="*/ 0 h 82"/>
              </a:gdLst>
              <a:ahLst/>
              <a:cxnLst>
                <a:cxn ang="0">
                  <a:pos x="T0" y="T1"/>
                </a:cxn>
                <a:cxn ang="0">
                  <a:pos x="T2" y="T3"/>
                </a:cxn>
                <a:cxn ang="0">
                  <a:pos x="T4" y="T5"/>
                </a:cxn>
                <a:cxn ang="0">
                  <a:pos x="T6" y="T7"/>
                </a:cxn>
                <a:cxn ang="0">
                  <a:pos x="T8" y="T9"/>
                </a:cxn>
                <a:cxn ang="0">
                  <a:pos x="T10" y="T11"/>
                </a:cxn>
              </a:cxnLst>
              <a:rect l="0" t="0" r="r" b="b"/>
              <a:pathLst>
                <a:path w="110" h="82">
                  <a:moveTo>
                    <a:pt x="100" y="0"/>
                  </a:moveTo>
                  <a:lnTo>
                    <a:pt x="2" y="67"/>
                  </a:lnTo>
                  <a:lnTo>
                    <a:pt x="0" y="74"/>
                  </a:lnTo>
                  <a:lnTo>
                    <a:pt x="4" y="81"/>
                  </a:lnTo>
                  <a:lnTo>
                    <a:pt x="110" y="9"/>
                  </a:lnTo>
                  <a:lnTo>
                    <a:pt x="100"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05" name="Freeform 104"/>
            <p:cNvSpPr>
              <a:spLocks/>
            </p:cNvSpPr>
            <p:nvPr/>
          </p:nvSpPr>
          <p:spPr bwMode="auto">
            <a:xfrm>
              <a:off x="2633" y="713"/>
              <a:ext cx="69" cy="127"/>
            </a:xfrm>
            <a:custGeom>
              <a:avLst/>
              <a:gdLst>
                <a:gd name="T0" fmla="*/ 11 w 69"/>
                <a:gd name="T1" fmla="*/ 0 h 127"/>
                <a:gd name="T2" fmla="*/ 4 w 69"/>
                <a:gd name="T3" fmla="*/ 2 h 127"/>
                <a:gd name="T4" fmla="*/ 0 w 69"/>
                <a:gd name="T5" fmla="*/ 12 h 127"/>
                <a:gd name="T6" fmla="*/ 55 w 69"/>
                <a:gd name="T7" fmla="*/ 127 h 127"/>
                <a:gd name="T8" fmla="*/ 69 w 69"/>
                <a:gd name="T9" fmla="*/ 122 h 127"/>
                <a:gd name="T10" fmla="*/ 11 w 69"/>
                <a:gd name="T11" fmla="*/ 0 h 127"/>
              </a:gdLst>
              <a:ahLst/>
              <a:cxnLst>
                <a:cxn ang="0">
                  <a:pos x="T0" y="T1"/>
                </a:cxn>
                <a:cxn ang="0">
                  <a:pos x="T2" y="T3"/>
                </a:cxn>
                <a:cxn ang="0">
                  <a:pos x="T4" y="T5"/>
                </a:cxn>
                <a:cxn ang="0">
                  <a:pos x="T6" y="T7"/>
                </a:cxn>
                <a:cxn ang="0">
                  <a:pos x="T8" y="T9"/>
                </a:cxn>
                <a:cxn ang="0">
                  <a:pos x="T10" y="T11"/>
                </a:cxn>
              </a:cxnLst>
              <a:rect l="0" t="0" r="r" b="b"/>
              <a:pathLst>
                <a:path w="69" h="127">
                  <a:moveTo>
                    <a:pt x="11" y="0"/>
                  </a:moveTo>
                  <a:lnTo>
                    <a:pt x="4" y="2"/>
                  </a:lnTo>
                  <a:lnTo>
                    <a:pt x="0" y="12"/>
                  </a:lnTo>
                  <a:lnTo>
                    <a:pt x="55" y="127"/>
                  </a:lnTo>
                  <a:lnTo>
                    <a:pt x="69" y="122"/>
                  </a:lnTo>
                  <a:lnTo>
                    <a:pt x="11"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06" name="Freeform 105"/>
            <p:cNvSpPr>
              <a:spLocks/>
            </p:cNvSpPr>
            <p:nvPr/>
          </p:nvSpPr>
          <p:spPr bwMode="auto">
            <a:xfrm>
              <a:off x="2520" y="715"/>
              <a:ext cx="122" cy="53"/>
            </a:xfrm>
            <a:custGeom>
              <a:avLst/>
              <a:gdLst>
                <a:gd name="T0" fmla="*/ 117 w 122"/>
                <a:gd name="T1" fmla="*/ 0 h 53"/>
                <a:gd name="T2" fmla="*/ 0 w 122"/>
                <a:gd name="T3" fmla="*/ 38 h 53"/>
                <a:gd name="T4" fmla="*/ 4 w 122"/>
                <a:gd name="T5" fmla="*/ 52 h 53"/>
                <a:gd name="T6" fmla="*/ 122 w 122"/>
                <a:gd name="T7" fmla="*/ 14 h 53"/>
                <a:gd name="T8" fmla="*/ 117 w 122"/>
                <a:gd name="T9" fmla="*/ 0 h 53"/>
              </a:gdLst>
              <a:ahLst/>
              <a:cxnLst>
                <a:cxn ang="0">
                  <a:pos x="T0" y="T1"/>
                </a:cxn>
                <a:cxn ang="0">
                  <a:pos x="T2" y="T3"/>
                </a:cxn>
                <a:cxn ang="0">
                  <a:pos x="T4" y="T5"/>
                </a:cxn>
                <a:cxn ang="0">
                  <a:pos x="T6" y="T7"/>
                </a:cxn>
                <a:cxn ang="0">
                  <a:pos x="T8" y="T9"/>
                </a:cxn>
              </a:cxnLst>
              <a:rect l="0" t="0" r="r" b="b"/>
              <a:pathLst>
                <a:path w="122" h="53">
                  <a:moveTo>
                    <a:pt x="117" y="0"/>
                  </a:moveTo>
                  <a:lnTo>
                    <a:pt x="0" y="38"/>
                  </a:lnTo>
                  <a:lnTo>
                    <a:pt x="4" y="52"/>
                  </a:lnTo>
                  <a:lnTo>
                    <a:pt x="122" y="14"/>
                  </a:lnTo>
                  <a:lnTo>
                    <a:pt x="11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07" name="Freeform 106"/>
            <p:cNvSpPr>
              <a:spLocks/>
            </p:cNvSpPr>
            <p:nvPr/>
          </p:nvSpPr>
          <p:spPr bwMode="auto">
            <a:xfrm>
              <a:off x="2393" y="754"/>
              <a:ext cx="132" cy="79"/>
            </a:xfrm>
            <a:custGeom>
              <a:avLst/>
              <a:gdLst>
                <a:gd name="T0" fmla="*/ 127 w 132"/>
                <a:gd name="T1" fmla="*/ 0 h 79"/>
                <a:gd name="T2" fmla="*/ 0 w 132"/>
                <a:gd name="T3" fmla="*/ 64 h 79"/>
                <a:gd name="T4" fmla="*/ 0 w 132"/>
                <a:gd name="T5" fmla="*/ 67 h 79"/>
                <a:gd name="T6" fmla="*/ 7 w 132"/>
                <a:gd name="T7" fmla="*/ 79 h 79"/>
                <a:gd name="T8" fmla="*/ 131 w 132"/>
                <a:gd name="T9" fmla="*/ 14 h 79"/>
                <a:gd name="T10" fmla="*/ 127 w 132"/>
                <a:gd name="T11" fmla="*/ 0 h 79"/>
              </a:gdLst>
              <a:ahLst/>
              <a:cxnLst>
                <a:cxn ang="0">
                  <a:pos x="T0" y="T1"/>
                </a:cxn>
                <a:cxn ang="0">
                  <a:pos x="T2" y="T3"/>
                </a:cxn>
                <a:cxn ang="0">
                  <a:pos x="T4" y="T5"/>
                </a:cxn>
                <a:cxn ang="0">
                  <a:pos x="T6" y="T7"/>
                </a:cxn>
                <a:cxn ang="0">
                  <a:pos x="T8" y="T9"/>
                </a:cxn>
                <a:cxn ang="0">
                  <a:pos x="T10" y="T11"/>
                </a:cxn>
              </a:cxnLst>
              <a:rect l="0" t="0" r="r" b="b"/>
              <a:pathLst>
                <a:path w="132" h="79">
                  <a:moveTo>
                    <a:pt x="127" y="0"/>
                  </a:moveTo>
                  <a:lnTo>
                    <a:pt x="0" y="64"/>
                  </a:lnTo>
                  <a:lnTo>
                    <a:pt x="0" y="67"/>
                  </a:lnTo>
                  <a:lnTo>
                    <a:pt x="7" y="79"/>
                  </a:lnTo>
                  <a:lnTo>
                    <a:pt x="131" y="14"/>
                  </a:lnTo>
                  <a:lnTo>
                    <a:pt x="12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08" name="Freeform 107"/>
            <p:cNvSpPr>
              <a:spLocks/>
            </p:cNvSpPr>
            <p:nvPr/>
          </p:nvSpPr>
          <p:spPr bwMode="auto">
            <a:xfrm>
              <a:off x="2266" y="821"/>
              <a:ext cx="136" cy="98"/>
            </a:xfrm>
            <a:custGeom>
              <a:avLst/>
              <a:gdLst>
                <a:gd name="T0" fmla="*/ 127 w 136"/>
                <a:gd name="T1" fmla="*/ 0 h 98"/>
                <a:gd name="T2" fmla="*/ 0 w 136"/>
                <a:gd name="T3" fmla="*/ 88 h 98"/>
                <a:gd name="T4" fmla="*/ 9 w 136"/>
                <a:gd name="T5" fmla="*/ 98 h 98"/>
                <a:gd name="T6" fmla="*/ 136 w 136"/>
                <a:gd name="T7" fmla="*/ 9 h 98"/>
                <a:gd name="T8" fmla="*/ 127 w 136"/>
                <a:gd name="T9" fmla="*/ 0 h 98"/>
              </a:gdLst>
              <a:ahLst/>
              <a:cxnLst>
                <a:cxn ang="0">
                  <a:pos x="T0" y="T1"/>
                </a:cxn>
                <a:cxn ang="0">
                  <a:pos x="T2" y="T3"/>
                </a:cxn>
                <a:cxn ang="0">
                  <a:pos x="T4" y="T5"/>
                </a:cxn>
                <a:cxn ang="0">
                  <a:pos x="T6" y="T7"/>
                </a:cxn>
                <a:cxn ang="0">
                  <a:pos x="T8" y="T9"/>
                </a:cxn>
              </a:cxnLst>
              <a:rect l="0" t="0" r="r" b="b"/>
              <a:pathLst>
                <a:path w="136" h="98">
                  <a:moveTo>
                    <a:pt x="127" y="0"/>
                  </a:moveTo>
                  <a:lnTo>
                    <a:pt x="0" y="88"/>
                  </a:lnTo>
                  <a:lnTo>
                    <a:pt x="9" y="98"/>
                  </a:lnTo>
                  <a:lnTo>
                    <a:pt x="136" y="9"/>
                  </a:lnTo>
                  <a:lnTo>
                    <a:pt x="12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09" name="Freeform 108"/>
            <p:cNvSpPr>
              <a:spLocks/>
            </p:cNvSpPr>
            <p:nvPr/>
          </p:nvSpPr>
          <p:spPr bwMode="auto">
            <a:xfrm>
              <a:off x="2141" y="910"/>
              <a:ext cx="134" cy="122"/>
            </a:xfrm>
            <a:custGeom>
              <a:avLst/>
              <a:gdLst>
                <a:gd name="T0" fmla="*/ 124 w 134"/>
                <a:gd name="T1" fmla="*/ 0 h 122"/>
                <a:gd name="T2" fmla="*/ 0 w 134"/>
                <a:gd name="T3" fmla="*/ 107 h 122"/>
                <a:gd name="T4" fmla="*/ 0 w 134"/>
                <a:gd name="T5" fmla="*/ 117 h 122"/>
                <a:gd name="T6" fmla="*/ 4 w 134"/>
                <a:gd name="T7" fmla="*/ 122 h 122"/>
                <a:gd name="T8" fmla="*/ 134 w 134"/>
                <a:gd name="T9" fmla="*/ 9 h 122"/>
                <a:gd name="T10" fmla="*/ 124 w 134"/>
                <a:gd name="T11" fmla="*/ 0 h 122"/>
              </a:gdLst>
              <a:ahLst/>
              <a:cxnLst>
                <a:cxn ang="0">
                  <a:pos x="T0" y="T1"/>
                </a:cxn>
                <a:cxn ang="0">
                  <a:pos x="T2" y="T3"/>
                </a:cxn>
                <a:cxn ang="0">
                  <a:pos x="T4" y="T5"/>
                </a:cxn>
                <a:cxn ang="0">
                  <a:pos x="T6" y="T7"/>
                </a:cxn>
                <a:cxn ang="0">
                  <a:pos x="T8" y="T9"/>
                </a:cxn>
                <a:cxn ang="0">
                  <a:pos x="T10" y="T11"/>
                </a:cxn>
              </a:cxnLst>
              <a:rect l="0" t="0" r="r" b="b"/>
              <a:pathLst>
                <a:path w="134" h="122">
                  <a:moveTo>
                    <a:pt x="124" y="0"/>
                  </a:moveTo>
                  <a:lnTo>
                    <a:pt x="0" y="107"/>
                  </a:lnTo>
                  <a:lnTo>
                    <a:pt x="0" y="117"/>
                  </a:lnTo>
                  <a:lnTo>
                    <a:pt x="4" y="122"/>
                  </a:lnTo>
                  <a:lnTo>
                    <a:pt x="134" y="9"/>
                  </a:lnTo>
                  <a:lnTo>
                    <a:pt x="12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10" name="Freeform 109"/>
            <p:cNvSpPr>
              <a:spLocks/>
            </p:cNvSpPr>
            <p:nvPr/>
          </p:nvSpPr>
          <p:spPr bwMode="auto">
            <a:xfrm>
              <a:off x="7056" y="898"/>
              <a:ext cx="175" cy="129"/>
            </a:xfrm>
            <a:custGeom>
              <a:avLst/>
              <a:gdLst>
                <a:gd name="T0" fmla="*/ 170 w 175"/>
                <a:gd name="T1" fmla="*/ 0 h 129"/>
                <a:gd name="T2" fmla="*/ 160 w 175"/>
                <a:gd name="T3" fmla="*/ 0 h 129"/>
                <a:gd name="T4" fmla="*/ 0 w 175"/>
                <a:gd name="T5" fmla="*/ 120 h 129"/>
                <a:gd name="T6" fmla="*/ 9 w 175"/>
                <a:gd name="T7" fmla="*/ 129 h 129"/>
                <a:gd name="T8" fmla="*/ 175 w 175"/>
                <a:gd name="T9" fmla="*/ 7 h 129"/>
                <a:gd name="T10" fmla="*/ 175 w 175"/>
                <a:gd name="T11" fmla="*/ 2 h 129"/>
                <a:gd name="T12" fmla="*/ 170 w 175"/>
                <a:gd name="T13" fmla="*/ 0 h 129"/>
              </a:gdLst>
              <a:ahLst/>
              <a:cxnLst>
                <a:cxn ang="0">
                  <a:pos x="T0" y="T1"/>
                </a:cxn>
                <a:cxn ang="0">
                  <a:pos x="T2" y="T3"/>
                </a:cxn>
                <a:cxn ang="0">
                  <a:pos x="T4" y="T5"/>
                </a:cxn>
                <a:cxn ang="0">
                  <a:pos x="T6" y="T7"/>
                </a:cxn>
                <a:cxn ang="0">
                  <a:pos x="T8" y="T9"/>
                </a:cxn>
                <a:cxn ang="0">
                  <a:pos x="T10" y="T11"/>
                </a:cxn>
                <a:cxn ang="0">
                  <a:pos x="T12" y="T13"/>
                </a:cxn>
              </a:cxnLst>
              <a:rect l="0" t="0" r="r" b="b"/>
              <a:pathLst>
                <a:path w="175" h="129">
                  <a:moveTo>
                    <a:pt x="170" y="0"/>
                  </a:moveTo>
                  <a:lnTo>
                    <a:pt x="160" y="0"/>
                  </a:lnTo>
                  <a:lnTo>
                    <a:pt x="0" y="120"/>
                  </a:lnTo>
                  <a:lnTo>
                    <a:pt x="9" y="129"/>
                  </a:lnTo>
                  <a:lnTo>
                    <a:pt x="175" y="7"/>
                  </a:lnTo>
                  <a:lnTo>
                    <a:pt x="175" y="2"/>
                  </a:lnTo>
                  <a:lnTo>
                    <a:pt x="170"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11" name="Freeform 110"/>
            <p:cNvSpPr>
              <a:spLocks/>
            </p:cNvSpPr>
            <p:nvPr/>
          </p:nvSpPr>
          <p:spPr bwMode="auto">
            <a:xfrm>
              <a:off x="7063" y="782"/>
              <a:ext cx="163" cy="125"/>
            </a:xfrm>
            <a:custGeom>
              <a:avLst/>
              <a:gdLst>
                <a:gd name="T0" fmla="*/ 9 w 163"/>
                <a:gd name="T1" fmla="*/ 0 h 125"/>
                <a:gd name="T2" fmla="*/ 7 w 163"/>
                <a:gd name="T3" fmla="*/ 0 h 125"/>
                <a:gd name="T4" fmla="*/ 0 w 163"/>
                <a:gd name="T5" fmla="*/ 12 h 125"/>
                <a:gd name="T6" fmla="*/ 153 w 163"/>
                <a:gd name="T7" fmla="*/ 124 h 125"/>
                <a:gd name="T8" fmla="*/ 163 w 163"/>
                <a:gd name="T9" fmla="*/ 115 h 125"/>
                <a:gd name="T10" fmla="*/ 9 w 163"/>
                <a:gd name="T11" fmla="*/ 0 h 125"/>
              </a:gdLst>
              <a:ahLst/>
              <a:cxnLst>
                <a:cxn ang="0">
                  <a:pos x="T0" y="T1"/>
                </a:cxn>
                <a:cxn ang="0">
                  <a:pos x="T2" y="T3"/>
                </a:cxn>
                <a:cxn ang="0">
                  <a:pos x="T4" y="T5"/>
                </a:cxn>
                <a:cxn ang="0">
                  <a:pos x="T6" y="T7"/>
                </a:cxn>
                <a:cxn ang="0">
                  <a:pos x="T8" y="T9"/>
                </a:cxn>
                <a:cxn ang="0">
                  <a:pos x="T10" y="T11"/>
                </a:cxn>
              </a:cxnLst>
              <a:rect l="0" t="0" r="r" b="b"/>
              <a:pathLst>
                <a:path w="163" h="125">
                  <a:moveTo>
                    <a:pt x="9" y="0"/>
                  </a:moveTo>
                  <a:lnTo>
                    <a:pt x="7" y="0"/>
                  </a:lnTo>
                  <a:lnTo>
                    <a:pt x="0" y="12"/>
                  </a:lnTo>
                  <a:lnTo>
                    <a:pt x="153" y="124"/>
                  </a:lnTo>
                  <a:lnTo>
                    <a:pt x="163" y="115"/>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12" name="Freeform 111"/>
            <p:cNvSpPr>
              <a:spLocks/>
            </p:cNvSpPr>
            <p:nvPr/>
          </p:nvSpPr>
          <p:spPr bwMode="auto">
            <a:xfrm>
              <a:off x="6917" y="705"/>
              <a:ext cx="153" cy="92"/>
            </a:xfrm>
            <a:custGeom>
              <a:avLst/>
              <a:gdLst>
                <a:gd name="T0" fmla="*/ 4 w 153"/>
                <a:gd name="T1" fmla="*/ 0 h 92"/>
                <a:gd name="T2" fmla="*/ 0 w 153"/>
                <a:gd name="T3" fmla="*/ 14 h 92"/>
                <a:gd name="T4" fmla="*/ 148 w 153"/>
                <a:gd name="T5" fmla="*/ 91 h 92"/>
                <a:gd name="T6" fmla="*/ 153 w 153"/>
                <a:gd name="T7" fmla="*/ 76 h 92"/>
                <a:gd name="T8" fmla="*/ 4 w 153"/>
                <a:gd name="T9" fmla="*/ 0 h 92"/>
              </a:gdLst>
              <a:ahLst/>
              <a:cxnLst>
                <a:cxn ang="0">
                  <a:pos x="T0" y="T1"/>
                </a:cxn>
                <a:cxn ang="0">
                  <a:pos x="T2" y="T3"/>
                </a:cxn>
                <a:cxn ang="0">
                  <a:pos x="T4" y="T5"/>
                </a:cxn>
                <a:cxn ang="0">
                  <a:pos x="T6" y="T7"/>
                </a:cxn>
                <a:cxn ang="0">
                  <a:pos x="T8" y="T9"/>
                </a:cxn>
              </a:cxnLst>
              <a:rect l="0" t="0" r="r" b="b"/>
              <a:pathLst>
                <a:path w="153" h="92">
                  <a:moveTo>
                    <a:pt x="4" y="0"/>
                  </a:moveTo>
                  <a:lnTo>
                    <a:pt x="0" y="14"/>
                  </a:lnTo>
                  <a:lnTo>
                    <a:pt x="148" y="91"/>
                  </a:lnTo>
                  <a:lnTo>
                    <a:pt x="153" y="76"/>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13" name="Freeform 112"/>
            <p:cNvSpPr>
              <a:spLocks/>
            </p:cNvSpPr>
            <p:nvPr/>
          </p:nvSpPr>
          <p:spPr bwMode="auto">
            <a:xfrm>
              <a:off x="6761" y="660"/>
              <a:ext cx="160" cy="60"/>
            </a:xfrm>
            <a:custGeom>
              <a:avLst/>
              <a:gdLst>
                <a:gd name="T0" fmla="*/ 4 w 160"/>
                <a:gd name="T1" fmla="*/ 0 h 60"/>
                <a:gd name="T2" fmla="*/ 0 w 160"/>
                <a:gd name="T3" fmla="*/ 14 h 60"/>
                <a:gd name="T4" fmla="*/ 156 w 160"/>
                <a:gd name="T5" fmla="*/ 59 h 60"/>
                <a:gd name="T6" fmla="*/ 160 w 160"/>
                <a:gd name="T7" fmla="*/ 45 h 60"/>
                <a:gd name="T8" fmla="*/ 4 w 160"/>
                <a:gd name="T9" fmla="*/ 0 h 60"/>
              </a:gdLst>
              <a:ahLst/>
              <a:cxnLst>
                <a:cxn ang="0">
                  <a:pos x="T0" y="T1"/>
                </a:cxn>
                <a:cxn ang="0">
                  <a:pos x="T2" y="T3"/>
                </a:cxn>
                <a:cxn ang="0">
                  <a:pos x="T4" y="T5"/>
                </a:cxn>
                <a:cxn ang="0">
                  <a:pos x="T6" y="T7"/>
                </a:cxn>
                <a:cxn ang="0">
                  <a:pos x="T8" y="T9"/>
                </a:cxn>
              </a:cxnLst>
              <a:rect l="0" t="0" r="r" b="b"/>
              <a:pathLst>
                <a:path w="160" h="60">
                  <a:moveTo>
                    <a:pt x="4" y="0"/>
                  </a:moveTo>
                  <a:lnTo>
                    <a:pt x="0" y="14"/>
                  </a:lnTo>
                  <a:lnTo>
                    <a:pt x="156" y="59"/>
                  </a:lnTo>
                  <a:lnTo>
                    <a:pt x="160" y="45"/>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14" name="Freeform 113"/>
            <p:cNvSpPr>
              <a:spLocks/>
            </p:cNvSpPr>
            <p:nvPr/>
          </p:nvSpPr>
          <p:spPr bwMode="auto">
            <a:xfrm>
              <a:off x="6605" y="629"/>
              <a:ext cx="161" cy="45"/>
            </a:xfrm>
            <a:custGeom>
              <a:avLst/>
              <a:gdLst>
                <a:gd name="T0" fmla="*/ 11 w 161"/>
                <a:gd name="T1" fmla="*/ 0 h 45"/>
                <a:gd name="T2" fmla="*/ 2 w 161"/>
                <a:gd name="T3" fmla="*/ 4 h 45"/>
                <a:gd name="T4" fmla="*/ 0 w 161"/>
                <a:gd name="T5" fmla="*/ 9 h 45"/>
                <a:gd name="T6" fmla="*/ 0 w 161"/>
                <a:gd name="T7" fmla="*/ 12 h 45"/>
                <a:gd name="T8" fmla="*/ 155 w 161"/>
                <a:gd name="T9" fmla="*/ 45 h 45"/>
                <a:gd name="T10" fmla="*/ 160 w 161"/>
                <a:gd name="T11" fmla="*/ 31 h 45"/>
                <a:gd name="T12" fmla="*/ 11 w 161"/>
                <a:gd name="T13" fmla="*/ 0 h 45"/>
              </a:gdLst>
              <a:ahLst/>
              <a:cxnLst>
                <a:cxn ang="0">
                  <a:pos x="T0" y="T1"/>
                </a:cxn>
                <a:cxn ang="0">
                  <a:pos x="T2" y="T3"/>
                </a:cxn>
                <a:cxn ang="0">
                  <a:pos x="T4" y="T5"/>
                </a:cxn>
                <a:cxn ang="0">
                  <a:pos x="T6" y="T7"/>
                </a:cxn>
                <a:cxn ang="0">
                  <a:pos x="T8" y="T9"/>
                </a:cxn>
                <a:cxn ang="0">
                  <a:pos x="T10" y="T11"/>
                </a:cxn>
                <a:cxn ang="0">
                  <a:pos x="T12" y="T13"/>
                </a:cxn>
              </a:cxnLst>
              <a:rect l="0" t="0" r="r" b="b"/>
              <a:pathLst>
                <a:path w="161" h="45">
                  <a:moveTo>
                    <a:pt x="11" y="0"/>
                  </a:moveTo>
                  <a:lnTo>
                    <a:pt x="2" y="4"/>
                  </a:lnTo>
                  <a:lnTo>
                    <a:pt x="0" y="9"/>
                  </a:lnTo>
                  <a:lnTo>
                    <a:pt x="0" y="12"/>
                  </a:lnTo>
                  <a:lnTo>
                    <a:pt x="155" y="45"/>
                  </a:lnTo>
                  <a:lnTo>
                    <a:pt x="160" y="31"/>
                  </a:lnTo>
                  <a:lnTo>
                    <a:pt x="11"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15" name="Freeform 114"/>
            <p:cNvSpPr>
              <a:spLocks/>
            </p:cNvSpPr>
            <p:nvPr/>
          </p:nvSpPr>
          <p:spPr bwMode="auto">
            <a:xfrm>
              <a:off x="6607" y="494"/>
              <a:ext cx="84" cy="144"/>
            </a:xfrm>
            <a:custGeom>
              <a:avLst/>
              <a:gdLst>
                <a:gd name="T0" fmla="*/ 81 w 84"/>
                <a:gd name="T1" fmla="*/ 0 h 144"/>
                <a:gd name="T2" fmla="*/ 74 w 84"/>
                <a:gd name="T3" fmla="*/ 0 h 144"/>
                <a:gd name="T4" fmla="*/ 67 w 84"/>
                <a:gd name="T5" fmla="*/ 4 h 144"/>
                <a:gd name="T6" fmla="*/ 0 w 84"/>
                <a:gd name="T7" fmla="*/ 139 h 144"/>
                <a:gd name="T8" fmla="*/ 14 w 84"/>
                <a:gd name="T9" fmla="*/ 144 h 144"/>
                <a:gd name="T10" fmla="*/ 84 w 84"/>
                <a:gd name="T11" fmla="*/ 4 h 144"/>
                <a:gd name="T12" fmla="*/ 81 w 84"/>
                <a:gd name="T13" fmla="*/ 0 h 144"/>
              </a:gdLst>
              <a:ahLst/>
              <a:cxnLst>
                <a:cxn ang="0">
                  <a:pos x="T0" y="T1"/>
                </a:cxn>
                <a:cxn ang="0">
                  <a:pos x="T2" y="T3"/>
                </a:cxn>
                <a:cxn ang="0">
                  <a:pos x="T4" y="T5"/>
                </a:cxn>
                <a:cxn ang="0">
                  <a:pos x="T6" y="T7"/>
                </a:cxn>
                <a:cxn ang="0">
                  <a:pos x="T8" y="T9"/>
                </a:cxn>
                <a:cxn ang="0">
                  <a:pos x="T10" y="T11"/>
                </a:cxn>
                <a:cxn ang="0">
                  <a:pos x="T12" y="T13"/>
                </a:cxn>
              </a:cxnLst>
              <a:rect l="0" t="0" r="r" b="b"/>
              <a:pathLst>
                <a:path w="84" h="144">
                  <a:moveTo>
                    <a:pt x="81" y="0"/>
                  </a:moveTo>
                  <a:lnTo>
                    <a:pt x="74" y="0"/>
                  </a:lnTo>
                  <a:lnTo>
                    <a:pt x="67" y="4"/>
                  </a:lnTo>
                  <a:lnTo>
                    <a:pt x="0" y="139"/>
                  </a:lnTo>
                  <a:lnTo>
                    <a:pt x="14" y="144"/>
                  </a:lnTo>
                  <a:lnTo>
                    <a:pt x="84" y="4"/>
                  </a:lnTo>
                  <a:lnTo>
                    <a:pt x="81"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16" name="Freeform 115"/>
            <p:cNvSpPr>
              <a:spLocks/>
            </p:cNvSpPr>
            <p:nvPr/>
          </p:nvSpPr>
          <p:spPr bwMode="auto">
            <a:xfrm>
              <a:off x="6504" y="494"/>
              <a:ext cx="178" cy="27"/>
            </a:xfrm>
            <a:custGeom>
              <a:avLst/>
              <a:gdLst>
                <a:gd name="T0" fmla="*/ 177 w 178"/>
                <a:gd name="T1" fmla="*/ 0 h 27"/>
                <a:gd name="T2" fmla="*/ 2 w 178"/>
                <a:gd name="T3" fmla="*/ 12 h 27"/>
                <a:gd name="T4" fmla="*/ 0 w 178"/>
                <a:gd name="T5" fmla="*/ 12 h 27"/>
                <a:gd name="T6" fmla="*/ 2 w 178"/>
                <a:gd name="T7" fmla="*/ 26 h 27"/>
                <a:gd name="T8" fmla="*/ 177 w 178"/>
                <a:gd name="T9" fmla="*/ 14 h 27"/>
                <a:gd name="T10" fmla="*/ 177 w 178"/>
                <a:gd name="T11" fmla="*/ 0 h 27"/>
              </a:gdLst>
              <a:ahLst/>
              <a:cxnLst>
                <a:cxn ang="0">
                  <a:pos x="T0" y="T1"/>
                </a:cxn>
                <a:cxn ang="0">
                  <a:pos x="T2" y="T3"/>
                </a:cxn>
                <a:cxn ang="0">
                  <a:pos x="T4" y="T5"/>
                </a:cxn>
                <a:cxn ang="0">
                  <a:pos x="T6" y="T7"/>
                </a:cxn>
                <a:cxn ang="0">
                  <a:pos x="T8" y="T9"/>
                </a:cxn>
                <a:cxn ang="0">
                  <a:pos x="T10" y="T11"/>
                </a:cxn>
              </a:cxnLst>
              <a:rect l="0" t="0" r="r" b="b"/>
              <a:pathLst>
                <a:path w="178" h="27">
                  <a:moveTo>
                    <a:pt x="177" y="0"/>
                  </a:moveTo>
                  <a:lnTo>
                    <a:pt x="2" y="12"/>
                  </a:lnTo>
                  <a:lnTo>
                    <a:pt x="0" y="12"/>
                  </a:lnTo>
                  <a:lnTo>
                    <a:pt x="2" y="26"/>
                  </a:lnTo>
                  <a:lnTo>
                    <a:pt x="177" y="14"/>
                  </a:lnTo>
                  <a:lnTo>
                    <a:pt x="17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17" name="Freeform 116"/>
            <p:cNvSpPr>
              <a:spLocks/>
            </p:cNvSpPr>
            <p:nvPr/>
          </p:nvSpPr>
          <p:spPr bwMode="auto">
            <a:xfrm>
              <a:off x="6345" y="506"/>
              <a:ext cx="164" cy="46"/>
            </a:xfrm>
            <a:custGeom>
              <a:avLst/>
              <a:gdLst>
                <a:gd name="T0" fmla="*/ 158 w 164"/>
                <a:gd name="T1" fmla="*/ 0 h 46"/>
                <a:gd name="T2" fmla="*/ 0 w 164"/>
                <a:gd name="T3" fmla="*/ 31 h 46"/>
                <a:gd name="T4" fmla="*/ 4 w 164"/>
                <a:gd name="T5" fmla="*/ 45 h 46"/>
                <a:gd name="T6" fmla="*/ 163 w 164"/>
                <a:gd name="T7" fmla="*/ 14 h 46"/>
                <a:gd name="T8" fmla="*/ 158 w 164"/>
                <a:gd name="T9" fmla="*/ 0 h 46"/>
              </a:gdLst>
              <a:ahLst/>
              <a:cxnLst>
                <a:cxn ang="0">
                  <a:pos x="T0" y="T1"/>
                </a:cxn>
                <a:cxn ang="0">
                  <a:pos x="T2" y="T3"/>
                </a:cxn>
                <a:cxn ang="0">
                  <a:pos x="T4" y="T5"/>
                </a:cxn>
                <a:cxn ang="0">
                  <a:pos x="T6" y="T7"/>
                </a:cxn>
                <a:cxn ang="0">
                  <a:pos x="T8" y="T9"/>
                </a:cxn>
              </a:cxnLst>
              <a:rect l="0" t="0" r="r" b="b"/>
              <a:pathLst>
                <a:path w="164" h="46">
                  <a:moveTo>
                    <a:pt x="158" y="0"/>
                  </a:moveTo>
                  <a:lnTo>
                    <a:pt x="0" y="31"/>
                  </a:lnTo>
                  <a:lnTo>
                    <a:pt x="4" y="45"/>
                  </a:lnTo>
                  <a:lnTo>
                    <a:pt x="163" y="14"/>
                  </a:lnTo>
                  <a:lnTo>
                    <a:pt x="158"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18" name="Freeform 117"/>
            <p:cNvSpPr>
              <a:spLocks/>
            </p:cNvSpPr>
            <p:nvPr/>
          </p:nvSpPr>
          <p:spPr bwMode="auto">
            <a:xfrm>
              <a:off x="6197" y="537"/>
              <a:ext cx="153" cy="65"/>
            </a:xfrm>
            <a:custGeom>
              <a:avLst/>
              <a:gdLst>
                <a:gd name="T0" fmla="*/ 148 w 153"/>
                <a:gd name="T1" fmla="*/ 0 h 65"/>
                <a:gd name="T2" fmla="*/ 0 w 153"/>
                <a:gd name="T3" fmla="*/ 50 h 65"/>
                <a:gd name="T4" fmla="*/ 4 w 153"/>
                <a:gd name="T5" fmla="*/ 64 h 65"/>
                <a:gd name="T6" fmla="*/ 153 w 153"/>
                <a:gd name="T7" fmla="*/ 14 h 65"/>
                <a:gd name="T8" fmla="*/ 148 w 153"/>
                <a:gd name="T9" fmla="*/ 0 h 65"/>
              </a:gdLst>
              <a:ahLst/>
              <a:cxnLst>
                <a:cxn ang="0">
                  <a:pos x="T0" y="T1"/>
                </a:cxn>
                <a:cxn ang="0">
                  <a:pos x="T2" y="T3"/>
                </a:cxn>
                <a:cxn ang="0">
                  <a:pos x="T4" y="T5"/>
                </a:cxn>
                <a:cxn ang="0">
                  <a:pos x="T6" y="T7"/>
                </a:cxn>
                <a:cxn ang="0">
                  <a:pos x="T8" y="T9"/>
                </a:cxn>
              </a:cxnLst>
              <a:rect l="0" t="0" r="r" b="b"/>
              <a:pathLst>
                <a:path w="153" h="65">
                  <a:moveTo>
                    <a:pt x="148" y="0"/>
                  </a:moveTo>
                  <a:lnTo>
                    <a:pt x="0" y="50"/>
                  </a:lnTo>
                  <a:lnTo>
                    <a:pt x="4" y="64"/>
                  </a:lnTo>
                  <a:lnTo>
                    <a:pt x="153" y="14"/>
                  </a:lnTo>
                  <a:lnTo>
                    <a:pt x="148"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19" name="Freeform 118"/>
            <p:cNvSpPr>
              <a:spLocks/>
            </p:cNvSpPr>
            <p:nvPr/>
          </p:nvSpPr>
          <p:spPr bwMode="auto">
            <a:xfrm>
              <a:off x="6050" y="588"/>
              <a:ext cx="152" cy="91"/>
            </a:xfrm>
            <a:custGeom>
              <a:avLst/>
              <a:gdLst>
                <a:gd name="T0" fmla="*/ 146 w 152"/>
                <a:gd name="T1" fmla="*/ 0 h 91"/>
                <a:gd name="T2" fmla="*/ 0 w 152"/>
                <a:gd name="T3" fmla="*/ 81 h 91"/>
                <a:gd name="T4" fmla="*/ 2 w 152"/>
                <a:gd name="T5" fmla="*/ 91 h 91"/>
                <a:gd name="T6" fmla="*/ 12 w 152"/>
                <a:gd name="T7" fmla="*/ 91 h 91"/>
                <a:gd name="T8" fmla="*/ 151 w 152"/>
                <a:gd name="T9" fmla="*/ 14 h 91"/>
                <a:gd name="T10" fmla="*/ 146 w 152"/>
                <a:gd name="T11" fmla="*/ 0 h 91"/>
              </a:gdLst>
              <a:ahLst/>
              <a:cxnLst>
                <a:cxn ang="0">
                  <a:pos x="T0" y="T1"/>
                </a:cxn>
                <a:cxn ang="0">
                  <a:pos x="T2" y="T3"/>
                </a:cxn>
                <a:cxn ang="0">
                  <a:pos x="T4" y="T5"/>
                </a:cxn>
                <a:cxn ang="0">
                  <a:pos x="T6" y="T7"/>
                </a:cxn>
                <a:cxn ang="0">
                  <a:pos x="T8" y="T9"/>
                </a:cxn>
                <a:cxn ang="0">
                  <a:pos x="T10" y="T11"/>
                </a:cxn>
              </a:cxnLst>
              <a:rect l="0" t="0" r="r" b="b"/>
              <a:pathLst>
                <a:path w="152" h="91">
                  <a:moveTo>
                    <a:pt x="146" y="0"/>
                  </a:moveTo>
                  <a:lnTo>
                    <a:pt x="0" y="81"/>
                  </a:lnTo>
                  <a:lnTo>
                    <a:pt x="2" y="91"/>
                  </a:lnTo>
                  <a:lnTo>
                    <a:pt x="12" y="91"/>
                  </a:lnTo>
                  <a:lnTo>
                    <a:pt x="151" y="14"/>
                  </a:lnTo>
                  <a:lnTo>
                    <a:pt x="146"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20" name="Freeform 119"/>
            <p:cNvSpPr>
              <a:spLocks/>
            </p:cNvSpPr>
            <p:nvPr/>
          </p:nvSpPr>
          <p:spPr bwMode="auto">
            <a:xfrm>
              <a:off x="6060" y="665"/>
              <a:ext cx="127" cy="28"/>
            </a:xfrm>
            <a:custGeom>
              <a:avLst/>
              <a:gdLst>
                <a:gd name="T0" fmla="*/ 0 w 127"/>
                <a:gd name="T1" fmla="*/ 0 h 28"/>
                <a:gd name="T2" fmla="*/ 0 w 127"/>
                <a:gd name="T3" fmla="*/ 14 h 28"/>
                <a:gd name="T4" fmla="*/ 124 w 127"/>
                <a:gd name="T5" fmla="*/ 28 h 28"/>
                <a:gd name="T6" fmla="*/ 127 w 127"/>
                <a:gd name="T7" fmla="*/ 14 h 28"/>
                <a:gd name="T8" fmla="*/ 0 w 127"/>
                <a:gd name="T9" fmla="*/ 0 h 28"/>
              </a:gdLst>
              <a:ahLst/>
              <a:cxnLst>
                <a:cxn ang="0">
                  <a:pos x="T0" y="T1"/>
                </a:cxn>
                <a:cxn ang="0">
                  <a:pos x="T2" y="T3"/>
                </a:cxn>
                <a:cxn ang="0">
                  <a:pos x="T4" y="T5"/>
                </a:cxn>
                <a:cxn ang="0">
                  <a:pos x="T6" y="T7"/>
                </a:cxn>
                <a:cxn ang="0">
                  <a:pos x="T8" y="T9"/>
                </a:cxn>
              </a:cxnLst>
              <a:rect l="0" t="0" r="r" b="b"/>
              <a:pathLst>
                <a:path w="127" h="28">
                  <a:moveTo>
                    <a:pt x="0" y="0"/>
                  </a:moveTo>
                  <a:lnTo>
                    <a:pt x="0" y="14"/>
                  </a:lnTo>
                  <a:lnTo>
                    <a:pt x="124" y="28"/>
                  </a:lnTo>
                  <a:lnTo>
                    <a:pt x="127" y="14"/>
                  </a:lnTo>
                  <a:lnTo>
                    <a:pt x="0"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21" name="Freeform 120"/>
            <p:cNvSpPr>
              <a:spLocks/>
            </p:cNvSpPr>
            <p:nvPr/>
          </p:nvSpPr>
          <p:spPr bwMode="auto">
            <a:xfrm>
              <a:off x="6182" y="679"/>
              <a:ext cx="123" cy="46"/>
            </a:xfrm>
            <a:custGeom>
              <a:avLst/>
              <a:gdLst>
                <a:gd name="T0" fmla="*/ 4 w 123"/>
                <a:gd name="T1" fmla="*/ 0 h 46"/>
                <a:gd name="T2" fmla="*/ 0 w 123"/>
                <a:gd name="T3" fmla="*/ 14 h 46"/>
                <a:gd name="T4" fmla="*/ 117 w 123"/>
                <a:gd name="T5" fmla="*/ 45 h 46"/>
                <a:gd name="T6" fmla="*/ 122 w 123"/>
                <a:gd name="T7" fmla="*/ 31 h 46"/>
                <a:gd name="T8" fmla="*/ 4 w 123"/>
                <a:gd name="T9" fmla="*/ 0 h 46"/>
              </a:gdLst>
              <a:ahLst/>
              <a:cxnLst>
                <a:cxn ang="0">
                  <a:pos x="T0" y="T1"/>
                </a:cxn>
                <a:cxn ang="0">
                  <a:pos x="T2" y="T3"/>
                </a:cxn>
                <a:cxn ang="0">
                  <a:pos x="T4" y="T5"/>
                </a:cxn>
                <a:cxn ang="0">
                  <a:pos x="T6" y="T7"/>
                </a:cxn>
                <a:cxn ang="0">
                  <a:pos x="T8" y="T9"/>
                </a:cxn>
              </a:cxnLst>
              <a:rect l="0" t="0" r="r" b="b"/>
              <a:pathLst>
                <a:path w="123" h="46">
                  <a:moveTo>
                    <a:pt x="4" y="0"/>
                  </a:moveTo>
                  <a:lnTo>
                    <a:pt x="0" y="14"/>
                  </a:lnTo>
                  <a:lnTo>
                    <a:pt x="117" y="45"/>
                  </a:lnTo>
                  <a:lnTo>
                    <a:pt x="122" y="31"/>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22" name="Freeform 121"/>
            <p:cNvSpPr>
              <a:spLocks/>
            </p:cNvSpPr>
            <p:nvPr/>
          </p:nvSpPr>
          <p:spPr bwMode="auto">
            <a:xfrm>
              <a:off x="6300" y="710"/>
              <a:ext cx="115" cy="68"/>
            </a:xfrm>
            <a:custGeom>
              <a:avLst/>
              <a:gdLst>
                <a:gd name="T0" fmla="*/ 4 w 115"/>
                <a:gd name="T1" fmla="*/ 0 h 68"/>
                <a:gd name="T2" fmla="*/ 0 w 115"/>
                <a:gd name="T3" fmla="*/ 14 h 68"/>
                <a:gd name="T4" fmla="*/ 107 w 115"/>
                <a:gd name="T5" fmla="*/ 67 h 68"/>
                <a:gd name="T6" fmla="*/ 115 w 115"/>
                <a:gd name="T7" fmla="*/ 52 h 68"/>
                <a:gd name="T8" fmla="*/ 112 w 115"/>
                <a:gd name="T9" fmla="*/ 52 h 68"/>
                <a:gd name="T10" fmla="*/ 4 w 115"/>
                <a:gd name="T11" fmla="*/ 0 h 68"/>
              </a:gdLst>
              <a:ahLst/>
              <a:cxnLst>
                <a:cxn ang="0">
                  <a:pos x="T0" y="T1"/>
                </a:cxn>
                <a:cxn ang="0">
                  <a:pos x="T2" y="T3"/>
                </a:cxn>
                <a:cxn ang="0">
                  <a:pos x="T4" y="T5"/>
                </a:cxn>
                <a:cxn ang="0">
                  <a:pos x="T6" y="T7"/>
                </a:cxn>
                <a:cxn ang="0">
                  <a:pos x="T8" y="T9"/>
                </a:cxn>
                <a:cxn ang="0">
                  <a:pos x="T10" y="T11"/>
                </a:cxn>
              </a:cxnLst>
              <a:rect l="0" t="0" r="r" b="b"/>
              <a:pathLst>
                <a:path w="115" h="68">
                  <a:moveTo>
                    <a:pt x="4" y="0"/>
                  </a:moveTo>
                  <a:lnTo>
                    <a:pt x="0" y="14"/>
                  </a:lnTo>
                  <a:lnTo>
                    <a:pt x="107" y="67"/>
                  </a:lnTo>
                  <a:lnTo>
                    <a:pt x="115" y="52"/>
                  </a:lnTo>
                  <a:lnTo>
                    <a:pt x="112" y="52"/>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23" name="Freeform 122"/>
            <p:cNvSpPr>
              <a:spLocks/>
            </p:cNvSpPr>
            <p:nvPr/>
          </p:nvSpPr>
          <p:spPr bwMode="auto">
            <a:xfrm>
              <a:off x="6405" y="763"/>
              <a:ext cx="116" cy="84"/>
            </a:xfrm>
            <a:custGeom>
              <a:avLst/>
              <a:gdLst>
                <a:gd name="T0" fmla="*/ 9 w 116"/>
                <a:gd name="T1" fmla="*/ 0 h 84"/>
                <a:gd name="T2" fmla="*/ 0 w 116"/>
                <a:gd name="T3" fmla="*/ 14 h 84"/>
                <a:gd name="T4" fmla="*/ 110 w 116"/>
                <a:gd name="T5" fmla="*/ 84 h 84"/>
                <a:gd name="T6" fmla="*/ 115 w 116"/>
                <a:gd name="T7" fmla="*/ 76 h 84"/>
                <a:gd name="T8" fmla="*/ 112 w 116"/>
                <a:gd name="T9" fmla="*/ 67 h 84"/>
                <a:gd name="T10" fmla="*/ 9 w 116"/>
                <a:gd name="T11" fmla="*/ 0 h 84"/>
              </a:gdLst>
              <a:ahLst/>
              <a:cxnLst>
                <a:cxn ang="0">
                  <a:pos x="T0" y="T1"/>
                </a:cxn>
                <a:cxn ang="0">
                  <a:pos x="T2" y="T3"/>
                </a:cxn>
                <a:cxn ang="0">
                  <a:pos x="T4" y="T5"/>
                </a:cxn>
                <a:cxn ang="0">
                  <a:pos x="T6" y="T7"/>
                </a:cxn>
                <a:cxn ang="0">
                  <a:pos x="T8" y="T9"/>
                </a:cxn>
                <a:cxn ang="0">
                  <a:pos x="T10" y="T11"/>
                </a:cxn>
              </a:cxnLst>
              <a:rect l="0" t="0" r="r" b="b"/>
              <a:pathLst>
                <a:path w="116" h="84">
                  <a:moveTo>
                    <a:pt x="9" y="0"/>
                  </a:moveTo>
                  <a:lnTo>
                    <a:pt x="0" y="14"/>
                  </a:lnTo>
                  <a:lnTo>
                    <a:pt x="110" y="84"/>
                  </a:lnTo>
                  <a:lnTo>
                    <a:pt x="115" y="76"/>
                  </a:lnTo>
                  <a:lnTo>
                    <a:pt x="112" y="67"/>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24" name="Freeform 123"/>
            <p:cNvSpPr>
              <a:spLocks/>
            </p:cNvSpPr>
            <p:nvPr/>
          </p:nvSpPr>
          <p:spPr bwMode="auto">
            <a:xfrm>
              <a:off x="6506" y="713"/>
              <a:ext cx="70" cy="127"/>
            </a:xfrm>
            <a:custGeom>
              <a:avLst/>
              <a:gdLst>
                <a:gd name="T0" fmla="*/ 57 w 70"/>
                <a:gd name="T1" fmla="*/ 0 h 127"/>
                <a:gd name="T2" fmla="*/ 0 w 70"/>
                <a:gd name="T3" fmla="*/ 122 h 127"/>
                <a:gd name="T4" fmla="*/ 14 w 70"/>
                <a:gd name="T5" fmla="*/ 127 h 127"/>
                <a:gd name="T6" fmla="*/ 69 w 70"/>
                <a:gd name="T7" fmla="*/ 12 h 127"/>
                <a:gd name="T8" fmla="*/ 64 w 70"/>
                <a:gd name="T9" fmla="*/ 2 h 127"/>
                <a:gd name="T10" fmla="*/ 57 w 70"/>
                <a:gd name="T11" fmla="*/ 0 h 127"/>
              </a:gdLst>
              <a:ahLst/>
              <a:cxnLst>
                <a:cxn ang="0">
                  <a:pos x="T0" y="T1"/>
                </a:cxn>
                <a:cxn ang="0">
                  <a:pos x="T2" y="T3"/>
                </a:cxn>
                <a:cxn ang="0">
                  <a:pos x="T4" y="T5"/>
                </a:cxn>
                <a:cxn ang="0">
                  <a:pos x="T6" y="T7"/>
                </a:cxn>
                <a:cxn ang="0">
                  <a:pos x="T8" y="T9"/>
                </a:cxn>
                <a:cxn ang="0">
                  <a:pos x="T10" y="T11"/>
                </a:cxn>
              </a:cxnLst>
              <a:rect l="0" t="0" r="r" b="b"/>
              <a:pathLst>
                <a:path w="70" h="127">
                  <a:moveTo>
                    <a:pt x="57" y="0"/>
                  </a:moveTo>
                  <a:lnTo>
                    <a:pt x="0" y="122"/>
                  </a:lnTo>
                  <a:lnTo>
                    <a:pt x="14" y="127"/>
                  </a:lnTo>
                  <a:lnTo>
                    <a:pt x="69" y="12"/>
                  </a:lnTo>
                  <a:lnTo>
                    <a:pt x="64" y="2"/>
                  </a:lnTo>
                  <a:lnTo>
                    <a:pt x="5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25" name="Freeform 124"/>
            <p:cNvSpPr>
              <a:spLocks/>
            </p:cNvSpPr>
            <p:nvPr/>
          </p:nvSpPr>
          <p:spPr bwMode="auto">
            <a:xfrm>
              <a:off x="6566" y="715"/>
              <a:ext cx="123" cy="53"/>
            </a:xfrm>
            <a:custGeom>
              <a:avLst/>
              <a:gdLst>
                <a:gd name="T0" fmla="*/ 4 w 123"/>
                <a:gd name="T1" fmla="*/ 0 h 53"/>
                <a:gd name="T2" fmla="*/ 0 w 123"/>
                <a:gd name="T3" fmla="*/ 14 h 53"/>
                <a:gd name="T4" fmla="*/ 117 w 123"/>
                <a:gd name="T5" fmla="*/ 52 h 53"/>
                <a:gd name="T6" fmla="*/ 122 w 123"/>
                <a:gd name="T7" fmla="*/ 38 h 53"/>
                <a:gd name="T8" fmla="*/ 4 w 123"/>
                <a:gd name="T9" fmla="*/ 0 h 53"/>
              </a:gdLst>
              <a:ahLst/>
              <a:cxnLst>
                <a:cxn ang="0">
                  <a:pos x="T0" y="T1"/>
                </a:cxn>
                <a:cxn ang="0">
                  <a:pos x="T2" y="T3"/>
                </a:cxn>
                <a:cxn ang="0">
                  <a:pos x="T4" y="T5"/>
                </a:cxn>
                <a:cxn ang="0">
                  <a:pos x="T6" y="T7"/>
                </a:cxn>
                <a:cxn ang="0">
                  <a:pos x="T8" y="T9"/>
                </a:cxn>
              </a:cxnLst>
              <a:rect l="0" t="0" r="r" b="b"/>
              <a:pathLst>
                <a:path w="123" h="53">
                  <a:moveTo>
                    <a:pt x="4" y="0"/>
                  </a:moveTo>
                  <a:lnTo>
                    <a:pt x="0" y="14"/>
                  </a:lnTo>
                  <a:lnTo>
                    <a:pt x="117" y="52"/>
                  </a:lnTo>
                  <a:lnTo>
                    <a:pt x="122" y="38"/>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26" name="Freeform 125"/>
            <p:cNvSpPr>
              <a:spLocks/>
            </p:cNvSpPr>
            <p:nvPr/>
          </p:nvSpPr>
          <p:spPr bwMode="auto">
            <a:xfrm>
              <a:off x="6684" y="754"/>
              <a:ext cx="132" cy="79"/>
            </a:xfrm>
            <a:custGeom>
              <a:avLst/>
              <a:gdLst>
                <a:gd name="T0" fmla="*/ 4 w 132"/>
                <a:gd name="T1" fmla="*/ 0 h 79"/>
                <a:gd name="T2" fmla="*/ 0 w 132"/>
                <a:gd name="T3" fmla="*/ 14 h 79"/>
                <a:gd name="T4" fmla="*/ 124 w 132"/>
                <a:gd name="T5" fmla="*/ 79 h 79"/>
                <a:gd name="T6" fmla="*/ 132 w 132"/>
                <a:gd name="T7" fmla="*/ 67 h 79"/>
                <a:gd name="T8" fmla="*/ 132 w 132"/>
                <a:gd name="T9" fmla="*/ 64 h 79"/>
                <a:gd name="T10" fmla="*/ 4 w 132"/>
                <a:gd name="T11" fmla="*/ 0 h 79"/>
              </a:gdLst>
              <a:ahLst/>
              <a:cxnLst>
                <a:cxn ang="0">
                  <a:pos x="T0" y="T1"/>
                </a:cxn>
                <a:cxn ang="0">
                  <a:pos x="T2" y="T3"/>
                </a:cxn>
                <a:cxn ang="0">
                  <a:pos x="T4" y="T5"/>
                </a:cxn>
                <a:cxn ang="0">
                  <a:pos x="T6" y="T7"/>
                </a:cxn>
                <a:cxn ang="0">
                  <a:pos x="T8" y="T9"/>
                </a:cxn>
                <a:cxn ang="0">
                  <a:pos x="T10" y="T11"/>
                </a:cxn>
              </a:cxnLst>
              <a:rect l="0" t="0" r="r" b="b"/>
              <a:pathLst>
                <a:path w="132" h="79">
                  <a:moveTo>
                    <a:pt x="4" y="0"/>
                  </a:moveTo>
                  <a:lnTo>
                    <a:pt x="0" y="14"/>
                  </a:lnTo>
                  <a:lnTo>
                    <a:pt x="124" y="79"/>
                  </a:lnTo>
                  <a:lnTo>
                    <a:pt x="132" y="67"/>
                  </a:lnTo>
                  <a:lnTo>
                    <a:pt x="132" y="64"/>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27" name="Freeform 126"/>
            <p:cNvSpPr>
              <a:spLocks/>
            </p:cNvSpPr>
            <p:nvPr/>
          </p:nvSpPr>
          <p:spPr bwMode="auto">
            <a:xfrm>
              <a:off x="6806" y="821"/>
              <a:ext cx="137" cy="98"/>
            </a:xfrm>
            <a:custGeom>
              <a:avLst/>
              <a:gdLst>
                <a:gd name="T0" fmla="*/ 9 w 137"/>
                <a:gd name="T1" fmla="*/ 0 h 98"/>
                <a:gd name="T2" fmla="*/ 0 w 137"/>
                <a:gd name="T3" fmla="*/ 9 h 98"/>
                <a:gd name="T4" fmla="*/ 127 w 137"/>
                <a:gd name="T5" fmla="*/ 98 h 98"/>
                <a:gd name="T6" fmla="*/ 136 w 137"/>
                <a:gd name="T7" fmla="*/ 88 h 98"/>
                <a:gd name="T8" fmla="*/ 9 w 137"/>
                <a:gd name="T9" fmla="*/ 0 h 98"/>
              </a:gdLst>
              <a:ahLst/>
              <a:cxnLst>
                <a:cxn ang="0">
                  <a:pos x="T0" y="T1"/>
                </a:cxn>
                <a:cxn ang="0">
                  <a:pos x="T2" y="T3"/>
                </a:cxn>
                <a:cxn ang="0">
                  <a:pos x="T4" y="T5"/>
                </a:cxn>
                <a:cxn ang="0">
                  <a:pos x="T6" y="T7"/>
                </a:cxn>
                <a:cxn ang="0">
                  <a:pos x="T8" y="T9"/>
                </a:cxn>
              </a:cxnLst>
              <a:rect l="0" t="0" r="r" b="b"/>
              <a:pathLst>
                <a:path w="137" h="98">
                  <a:moveTo>
                    <a:pt x="9" y="0"/>
                  </a:moveTo>
                  <a:lnTo>
                    <a:pt x="0" y="9"/>
                  </a:lnTo>
                  <a:lnTo>
                    <a:pt x="127" y="98"/>
                  </a:lnTo>
                  <a:lnTo>
                    <a:pt x="136" y="88"/>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28" name="Freeform 127"/>
            <p:cNvSpPr>
              <a:spLocks/>
            </p:cNvSpPr>
            <p:nvPr/>
          </p:nvSpPr>
          <p:spPr bwMode="auto">
            <a:xfrm>
              <a:off x="6934" y="910"/>
              <a:ext cx="132" cy="122"/>
            </a:xfrm>
            <a:custGeom>
              <a:avLst/>
              <a:gdLst>
                <a:gd name="T0" fmla="*/ 9 w 132"/>
                <a:gd name="T1" fmla="*/ 0 h 122"/>
                <a:gd name="T2" fmla="*/ 0 w 132"/>
                <a:gd name="T3" fmla="*/ 9 h 122"/>
                <a:gd name="T4" fmla="*/ 127 w 132"/>
                <a:gd name="T5" fmla="*/ 122 h 122"/>
                <a:gd name="T6" fmla="*/ 131 w 132"/>
                <a:gd name="T7" fmla="*/ 117 h 122"/>
                <a:gd name="T8" fmla="*/ 131 w 132"/>
                <a:gd name="T9" fmla="*/ 107 h 122"/>
                <a:gd name="T10" fmla="*/ 9 w 132"/>
                <a:gd name="T11" fmla="*/ 0 h 122"/>
              </a:gdLst>
              <a:ahLst/>
              <a:cxnLst>
                <a:cxn ang="0">
                  <a:pos x="T0" y="T1"/>
                </a:cxn>
                <a:cxn ang="0">
                  <a:pos x="T2" y="T3"/>
                </a:cxn>
                <a:cxn ang="0">
                  <a:pos x="T4" y="T5"/>
                </a:cxn>
                <a:cxn ang="0">
                  <a:pos x="T6" y="T7"/>
                </a:cxn>
                <a:cxn ang="0">
                  <a:pos x="T8" y="T9"/>
                </a:cxn>
                <a:cxn ang="0">
                  <a:pos x="T10" y="T11"/>
                </a:cxn>
              </a:cxnLst>
              <a:rect l="0" t="0" r="r" b="b"/>
              <a:pathLst>
                <a:path w="132" h="122">
                  <a:moveTo>
                    <a:pt x="9" y="0"/>
                  </a:moveTo>
                  <a:lnTo>
                    <a:pt x="0" y="9"/>
                  </a:lnTo>
                  <a:lnTo>
                    <a:pt x="127" y="122"/>
                  </a:lnTo>
                  <a:lnTo>
                    <a:pt x="131" y="117"/>
                  </a:lnTo>
                  <a:lnTo>
                    <a:pt x="131" y="107"/>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nvGrpSpPr>
            <p:cNvPr id="129" name="Group 128"/>
            <p:cNvGrpSpPr>
              <a:grpSpLocks/>
            </p:cNvGrpSpPr>
            <p:nvPr/>
          </p:nvGrpSpPr>
          <p:grpSpPr bwMode="auto">
            <a:xfrm>
              <a:off x="4577" y="10"/>
              <a:ext cx="113" cy="139"/>
              <a:chOff x="4577" y="10"/>
              <a:chExt cx="113" cy="139"/>
            </a:xfrm>
          </p:grpSpPr>
          <p:sp>
            <p:nvSpPr>
              <p:cNvPr id="131" name="Freeform 130"/>
              <p:cNvSpPr>
                <a:spLocks/>
              </p:cNvSpPr>
              <p:nvPr/>
            </p:nvSpPr>
            <p:spPr bwMode="auto">
              <a:xfrm>
                <a:off x="4577" y="10"/>
                <a:ext cx="113" cy="139"/>
              </a:xfrm>
              <a:custGeom>
                <a:avLst/>
                <a:gdLst>
                  <a:gd name="T0" fmla="*/ 86 w 113"/>
                  <a:gd name="T1" fmla="*/ 4 h 139"/>
                  <a:gd name="T2" fmla="*/ 28 w 113"/>
                  <a:gd name="T3" fmla="*/ 4 h 139"/>
                  <a:gd name="T4" fmla="*/ 14 w 113"/>
                  <a:gd name="T5" fmla="*/ 19 h 139"/>
                  <a:gd name="T6" fmla="*/ 4 w 113"/>
                  <a:gd name="T7" fmla="*/ 23 h 139"/>
                  <a:gd name="T8" fmla="*/ 4 w 113"/>
                  <a:gd name="T9" fmla="*/ 45 h 139"/>
                  <a:gd name="T10" fmla="*/ 0 w 113"/>
                  <a:gd name="T11" fmla="*/ 50 h 139"/>
                  <a:gd name="T12" fmla="*/ 0 w 113"/>
                  <a:gd name="T13" fmla="*/ 86 h 139"/>
                  <a:gd name="T14" fmla="*/ 4 w 113"/>
                  <a:gd name="T15" fmla="*/ 95 h 139"/>
                  <a:gd name="T16" fmla="*/ 4 w 113"/>
                  <a:gd name="T17" fmla="*/ 112 h 139"/>
                  <a:gd name="T18" fmla="*/ 9 w 113"/>
                  <a:gd name="T19" fmla="*/ 117 h 139"/>
                  <a:gd name="T20" fmla="*/ 14 w 113"/>
                  <a:gd name="T21" fmla="*/ 117 h 139"/>
                  <a:gd name="T22" fmla="*/ 23 w 113"/>
                  <a:gd name="T23" fmla="*/ 127 h 139"/>
                  <a:gd name="T24" fmla="*/ 36 w 113"/>
                  <a:gd name="T25" fmla="*/ 131 h 139"/>
                  <a:gd name="T26" fmla="*/ 45 w 113"/>
                  <a:gd name="T27" fmla="*/ 139 h 139"/>
                  <a:gd name="T28" fmla="*/ 81 w 113"/>
                  <a:gd name="T29" fmla="*/ 139 h 139"/>
                  <a:gd name="T30" fmla="*/ 91 w 113"/>
                  <a:gd name="T31" fmla="*/ 127 h 139"/>
                  <a:gd name="T32" fmla="*/ 96 w 113"/>
                  <a:gd name="T33" fmla="*/ 122 h 139"/>
                  <a:gd name="T34" fmla="*/ 50 w 113"/>
                  <a:gd name="T35" fmla="*/ 122 h 139"/>
                  <a:gd name="T36" fmla="*/ 40 w 113"/>
                  <a:gd name="T37" fmla="*/ 117 h 139"/>
                  <a:gd name="T38" fmla="*/ 36 w 113"/>
                  <a:gd name="T39" fmla="*/ 112 h 139"/>
                  <a:gd name="T40" fmla="*/ 28 w 113"/>
                  <a:gd name="T41" fmla="*/ 107 h 139"/>
                  <a:gd name="T42" fmla="*/ 23 w 113"/>
                  <a:gd name="T43" fmla="*/ 100 h 139"/>
                  <a:gd name="T44" fmla="*/ 14 w 113"/>
                  <a:gd name="T45" fmla="*/ 81 h 139"/>
                  <a:gd name="T46" fmla="*/ 14 w 113"/>
                  <a:gd name="T47" fmla="*/ 55 h 139"/>
                  <a:gd name="T48" fmla="*/ 19 w 113"/>
                  <a:gd name="T49" fmla="*/ 45 h 139"/>
                  <a:gd name="T50" fmla="*/ 23 w 113"/>
                  <a:gd name="T51" fmla="*/ 40 h 139"/>
                  <a:gd name="T52" fmla="*/ 23 w 113"/>
                  <a:gd name="T53" fmla="*/ 31 h 139"/>
                  <a:gd name="T54" fmla="*/ 36 w 113"/>
                  <a:gd name="T55" fmla="*/ 23 h 139"/>
                  <a:gd name="T56" fmla="*/ 36 w 113"/>
                  <a:gd name="T57" fmla="*/ 19 h 139"/>
                  <a:gd name="T58" fmla="*/ 40 w 113"/>
                  <a:gd name="T59" fmla="*/ 19 h 139"/>
                  <a:gd name="T60" fmla="*/ 50 w 113"/>
                  <a:gd name="T61" fmla="*/ 14 h 139"/>
                  <a:gd name="T62" fmla="*/ 99 w 113"/>
                  <a:gd name="T63" fmla="*/ 14 h 139"/>
                  <a:gd name="T64" fmla="*/ 96 w 113"/>
                  <a:gd name="T65" fmla="*/ 9 h 139"/>
                  <a:gd name="T66" fmla="*/ 86 w 113"/>
                  <a:gd name="T67" fmla="*/ 4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13" h="139">
                    <a:moveTo>
                      <a:pt x="86" y="4"/>
                    </a:moveTo>
                    <a:lnTo>
                      <a:pt x="28" y="4"/>
                    </a:lnTo>
                    <a:lnTo>
                      <a:pt x="14" y="19"/>
                    </a:lnTo>
                    <a:lnTo>
                      <a:pt x="4" y="23"/>
                    </a:lnTo>
                    <a:lnTo>
                      <a:pt x="4" y="45"/>
                    </a:lnTo>
                    <a:lnTo>
                      <a:pt x="0" y="50"/>
                    </a:lnTo>
                    <a:lnTo>
                      <a:pt x="0" y="86"/>
                    </a:lnTo>
                    <a:lnTo>
                      <a:pt x="4" y="95"/>
                    </a:lnTo>
                    <a:lnTo>
                      <a:pt x="4" y="112"/>
                    </a:lnTo>
                    <a:lnTo>
                      <a:pt x="9" y="117"/>
                    </a:lnTo>
                    <a:lnTo>
                      <a:pt x="14" y="117"/>
                    </a:lnTo>
                    <a:lnTo>
                      <a:pt x="23" y="127"/>
                    </a:lnTo>
                    <a:lnTo>
                      <a:pt x="36" y="131"/>
                    </a:lnTo>
                    <a:lnTo>
                      <a:pt x="45" y="139"/>
                    </a:lnTo>
                    <a:lnTo>
                      <a:pt x="81" y="139"/>
                    </a:lnTo>
                    <a:lnTo>
                      <a:pt x="91" y="127"/>
                    </a:lnTo>
                    <a:lnTo>
                      <a:pt x="96" y="122"/>
                    </a:lnTo>
                    <a:lnTo>
                      <a:pt x="50" y="122"/>
                    </a:lnTo>
                    <a:lnTo>
                      <a:pt x="40" y="117"/>
                    </a:lnTo>
                    <a:lnTo>
                      <a:pt x="36" y="112"/>
                    </a:lnTo>
                    <a:lnTo>
                      <a:pt x="28" y="107"/>
                    </a:lnTo>
                    <a:lnTo>
                      <a:pt x="23" y="100"/>
                    </a:lnTo>
                    <a:lnTo>
                      <a:pt x="14" y="81"/>
                    </a:lnTo>
                    <a:lnTo>
                      <a:pt x="14" y="55"/>
                    </a:lnTo>
                    <a:lnTo>
                      <a:pt x="19" y="45"/>
                    </a:lnTo>
                    <a:lnTo>
                      <a:pt x="23" y="40"/>
                    </a:lnTo>
                    <a:lnTo>
                      <a:pt x="23" y="31"/>
                    </a:lnTo>
                    <a:lnTo>
                      <a:pt x="36" y="23"/>
                    </a:lnTo>
                    <a:lnTo>
                      <a:pt x="36" y="19"/>
                    </a:lnTo>
                    <a:lnTo>
                      <a:pt x="40" y="19"/>
                    </a:lnTo>
                    <a:lnTo>
                      <a:pt x="50" y="14"/>
                    </a:lnTo>
                    <a:lnTo>
                      <a:pt x="99" y="14"/>
                    </a:lnTo>
                    <a:lnTo>
                      <a:pt x="96" y="9"/>
                    </a:lnTo>
                    <a:lnTo>
                      <a:pt x="86" y="4"/>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32" name="Freeform 131"/>
              <p:cNvSpPr>
                <a:spLocks/>
              </p:cNvSpPr>
              <p:nvPr/>
            </p:nvSpPr>
            <p:spPr bwMode="auto">
              <a:xfrm>
                <a:off x="4577" y="10"/>
                <a:ext cx="113" cy="139"/>
              </a:xfrm>
              <a:custGeom>
                <a:avLst/>
                <a:gdLst>
                  <a:gd name="T0" fmla="*/ 112 w 113"/>
                  <a:gd name="T1" fmla="*/ 86 h 139"/>
                  <a:gd name="T2" fmla="*/ 96 w 113"/>
                  <a:gd name="T3" fmla="*/ 86 h 139"/>
                  <a:gd name="T4" fmla="*/ 96 w 113"/>
                  <a:gd name="T5" fmla="*/ 95 h 139"/>
                  <a:gd name="T6" fmla="*/ 91 w 113"/>
                  <a:gd name="T7" fmla="*/ 100 h 139"/>
                  <a:gd name="T8" fmla="*/ 91 w 113"/>
                  <a:gd name="T9" fmla="*/ 107 h 139"/>
                  <a:gd name="T10" fmla="*/ 81 w 113"/>
                  <a:gd name="T11" fmla="*/ 117 h 139"/>
                  <a:gd name="T12" fmla="*/ 72 w 113"/>
                  <a:gd name="T13" fmla="*/ 117 h 139"/>
                  <a:gd name="T14" fmla="*/ 64 w 113"/>
                  <a:gd name="T15" fmla="*/ 122 h 139"/>
                  <a:gd name="T16" fmla="*/ 96 w 113"/>
                  <a:gd name="T17" fmla="*/ 122 h 139"/>
                  <a:gd name="T18" fmla="*/ 103 w 113"/>
                  <a:gd name="T19" fmla="*/ 117 h 139"/>
                  <a:gd name="T20" fmla="*/ 108 w 113"/>
                  <a:gd name="T21" fmla="*/ 107 h 139"/>
                  <a:gd name="T22" fmla="*/ 112 w 113"/>
                  <a:gd name="T23" fmla="*/ 100 h 139"/>
                  <a:gd name="T24" fmla="*/ 112 w 113"/>
                  <a:gd name="T25" fmla="*/ 86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3" h="139">
                    <a:moveTo>
                      <a:pt x="112" y="86"/>
                    </a:moveTo>
                    <a:lnTo>
                      <a:pt x="96" y="86"/>
                    </a:lnTo>
                    <a:lnTo>
                      <a:pt x="96" y="95"/>
                    </a:lnTo>
                    <a:lnTo>
                      <a:pt x="91" y="100"/>
                    </a:lnTo>
                    <a:lnTo>
                      <a:pt x="91" y="107"/>
                    </a:lnTo>
                    <a:lnTo>
                      <a:pt x="81" y="117"/>
                    </a:lnTo>
                    <a:lnTo>
                      <a:pt x="72" y="117"/>
                    </a:lnTo>
                    <a:lnTo>
                      <a:pt x="64" y="122"/>
                    </a:lnTo>
                    <a:lnTo>
                      <a:pt x="96" y="122"/>
                    </a:lnTo>
                    <a:lnTo>
                      <a:pt x="103" y="117"/>
                    </a:lnTo>
                    <a:lnTo>
                      <a:pt x="108" y="107"/>
                    </a:lnTo>
                    <a:lnTo>
                      <a:pt x="112" y="100"/>
                    </a:lnTo>
                    <a:lnTo>
                      <a:pt x="112" y="86"/>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33" name="Freeform 132"/>
              <p:cNvSpPr>
                <a:spLocks/>
              </p:cNvSpPr>
              <p:nvPr/>
            </p:nvSpPr>
            <p:spPr bwMode="auto">
              <a:xfrm>
                <a:off x="4577" y="10"/>
                <a:ext cx="113" cy="139"/>
              </a:xfrm>
              <a:custGeom>
                <a:avLst/>
                <a:gdLst>
                  <a:gd name="T0" fmla="*/ 99 w 113"/>
                  <a:gd name="T1" fmla="*/ 14 h 139"/>
                  <a:gd name="T2" fmla="*/ 64 w 113"/>
                  <a:gd name="T3" fmla="*/ 14 h 139"/>
                  <a:gd name="T4" fmla="*/ 72 w 113"/>
                  <a:gd name="T5" fmla="*/ 19 h 139"/>
                  <a:gd name="T6" fmla="*/ 81 w 113"/>
                  <a:gd name="T7" fmla="*/ 19 h 139"/>
                  <a:gd name="T8" fmla="*/ 86 w 113"/>
                  <a:gd name="T9" fmla="*/ 23 h 139"/>
                  <a:gd name="T10" fmla="*/ 91 w 113"/>
                  <a:gd name="T11" fmla="*/ 31 h 139"/>
                  <a:gd name="T12" fmla="*/ 91 w 113"/>
                  <a:gd name="T13" fmla="*/ 35 h 139"/>
                  <a:gd name="T14" fmla="*/ 96 w 113"/>
                  <a:gd name="T15" fmla="*/ 45 h 139"/>
                  <a:gd name="T16" fmla="*/ 112 w 113"/>
                  <a:gd name="T17" fmla="*/ 45 h 139"/>
                  <a:gd name="T18" fmla="*/ 112 w 113"/>
                  <a:gd name="T19" fmla="*/ 35 h 139"/>
                  <a:gd name="T20" fmla="*/ 108 w 113"/>
                  <a:gd name="T21" fmla="*/ 23 h 139"/>
                  <a:gd name="T22" fmla="*/ 103 w 113"/>
                  <a:gd name="T23" fmla="*/ 19 h 139"/>
                  <a:gd name="T24" fmla="*/ 99 w 113"/>
                  <a:gd name="T25" fmla="*/ 14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3" h="139">
                    <a:moveTo>
                      <a:pt x="99" y="14"/>
                    </a:moveTo>
                    <a:lnTo>
                      <a:pt x="64" y="14"/>
                    </a:lnTo>
                    <a:lnTo>
                      <a:pt x="72" y="19"/>
                    </a:lnTo>
                    <a:lnTo>
                      <a:pt x="81" y="19"/>
                    </a:lnTo>
                    <a:lnTo>
                      <a:pt x="86" y="23"/>
                    </a:lnTo>
                    <a:lnTo>
                      <a:pt x="91" y="31"/>
                    </a:lnTo>
                    <a:lnTo>
                      <a:pt x="91" y="35"/>
                    </a:lnTo>
                    <a:lnTo>
                      <a:pt x="96" y="45"/>
                    </a:lnTo>
                    <a:lnTo>
                      <a:pt x="112" y="45"/>
                    </a:lnTo>
                    <a:lnTo>
                      <a:pt x="112" y="35"/>
                    </a:lnTo>
                    <a:lnTo>
                      <a:pt x="108" y="23"/>
                    </a:lnTo>
                    <a:lnTo>
                      <a:pt x="103" y="19"/>
                    </a:lnTo>
                    <a:lnTo>
                      <a:pt x="99" y="14"/>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34" name="Freeform 133"/>
              <p:cNvSpPr>
                <a:spLocks/>
              </p:cNvSpPr>
              <p:nvPr/>
            </p:nvSpPr>
            <p:spPr bwMode="auto">
              <a:xfrm>
                <a:off x="4577" y="10"/>
                <a:ext cx="113" cy="139"/>
              </a:xfrm>
              <a:custGeom>
                <a:avLst/>
                <a:gdLst>
                  <a:gd name="T0" fmla="*/ 72 w 113"/>
                  <a:gd name="T1" fmla="*/ 0 h 139"/>
                  <a:gd name="T2" fmla="*/ 45 w 113"/>
                  <a:gd name="T3" fmla="*/ 0 h 139"/>
                  <a:gd name="T4" fmla="*/ 36 w 113"/>
                  <a:gd name="T5" fmla="*/ 4 h 139"/>
                  <a:gd name="T6" fmla="*/ 81 w 113"/>
                  <a:gd name="T7" fmla="*/ 4 h 139"/>
                  <a:gd name="T8" fmla="*/ 72 w 113"/>
                  <a:gd name="T9" fmla="*/ 0 h 139"/>
                </a:gdLst>
                <a:ahLst/>
                <a:cxnLst>
                  <a:cxn ang="0">
                    <a:pos x="T0" y="T1"/>
                  </a:cxn>
                  <a:cxn ang="0">
                    <a:pos x="T2" y="T3"/>
                  </a:cxn>
                  <a:cxn ang="0">
                    <a:pos x="T4" y="T5"/>
                  </a:cxn>
                  <a:cxn ang="0">
                    <a:pos x="T6" y="T7"/>
                  </a:cxn>
                  <a:cxn ang="0">
                    <a:pos x="T8" y="T9"/>
                  </a:cxn>
                </a:cxnLst>
                <a:rect l="0" t="0" r="r" b="b"/>
                <a:pathLst>
                  <a:path w="113" h="139">
                    <a:moveTo>
                      <a:pt x="72" y="0"/>
                    </a:moveTo>
                    <a:lnTo>
                      <a:pt x="45" y="0"/>
                    </a:lnTo>
                    <a:lnTo>
                      <a:pt x="36" y="4"/>
                    </a:lnTo>
                    <a:lnTo>
                      <a:pt x="81" y="4"/>
                    </a:lnTo>
                    <a:lnTo>
                      <a:pt x="72"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sp>
          <p:nvSpPr>
            <p:cNvPr id="130" name="Freeform 129"/>
            <p:cNvSpPr>
              <a:spLocks/>
            </p:cNvSpPr>
            <p:nvPr/>
          </p:nvSpPr>
          <p:spPr bwMode="auto">
            <a:xfrm>
              <a:off x="4627" y="81"/>
              <a:ext cx="87" cy="132"/>
            </a:xfrm>
            <a:custGeom>
              <a:avLst/>
              <a:gdLst>
                <a:gd name="T0" fmla="*/ 21 w 87"/>
                <a:gd name="T1" fmla="*/ 0 h 132"/>
                <a:gd name="T2" fmla="*/ 0 w 87"/>
                <a:gd name="T3" fmla="*/ 0 h 132"/>
                <a:gd name="T4" fmla="*/ 0 w 87"/>
                <a:gd name="T5" fmla="*/ 132 h 132"/>
                <a:gd name="T6" fmla="*/ 86 w 87"/>
                <a:gd name="T7" fmla="*/ 132 h 132"/>
                <a:gd name="T8" fmla="*/ 86 w 87"/>
                <a:gd name="T9" fmla="*/ 117 h 132"/>
                <a:gd name="T10" fmla="*/ 21 w 87"/>
                <a:gd name="T11" fmla="*/ 117 h 132"/>
                <a:gd name="T12" fmla="*/ 21 w 87"/>
                <a:gd name="T13" fmla="*/ 0 h 132"/>
              </a:gdLst>
              <a:ahLst/>
              <a:cxnLst>
                <a:cxn ang="0">
                  <a:pos x="T0" y="T1"/>
                </a:cxn>
                <a:cxn ang="0">
                  <a:pos x="T2" y="T3"/>
                </a:cxn>
                <a:cxn ang="0">
                  <a:pos x="T4" y="T5"/>
                </a:cxn>
                <a:cxn ang="0">
                  <a:pos x="T6" y="T7"/>
                </a:cxn>
                <a:cxn ang="0">
                  <a:pos x="T8" y="T9"/>
                </a:cxn>
                <a:cxn ang="0">
                  <a:pos x="T10" y="T11"/>
                </a:cxn>
                <a:cxn ang="0">
                  <a:pos x="T12" y="T13"/>
                </a:cxn>
              </a:cxnLst>
              <a:rect l="0" t="0" r="r" b="b"/>
              <a:pathLst>
                <a:path w="87" h="132">
                  <a:moveTo>
                    <a:pt x="21" y="0"/>
                  </a:moveTo>
                  <a:lnTo>
                    <a:pt x="0" y="0"/>
                  </a:lnTo>
                  <a:lnTo>
                    <a:pt x="0" y="132"/>
                  </a:lnTo>
                  <a:lnTo>
                    <a:pt x="86" y="132"/>
                  </a:lnTo>
                  <a:lnTo>
                    <a:pt x="86" y="117"/>
                  </a:lnTo>
                  <a:lnTo>
                    <a:pt x="21" y="117"/>
                  </a:lnTo>
                  <a:lnTo>
                    <a:pt x="21"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pic>
        <p:nvPicPr>
          <p:cNvPr id="152" name="Picture 151"/>
          <p:cNvPicPr/>
          <p:nvPr/>
        </p:nvPicPr>
        <p:blipFill>
          <a:blip r:embed="rId2">
            <a:extLst>
              <a:ext uri="{28A0092B-C50C-407E-A947-70E740481C1C}">
                <a14:useLocalDpi xmlns:a14="http://schemas.microsoft.com/office/drawing/2010/main" val="0"/>
              </a:ext>
            </a:extLst>
          </a:blip>
          <a:srcRect/>
          <a:stretch>
            <a:fillRect/>
          </a:stretch>
        </p:blipFill>
        <p:spPr bwMode="auto">
          <a:xfrm>
            <a:off x="2625255" y="2756872"/>
            <a:ext cx="3252052" cy="1440160"/>
          </a:xfrm>
          <a:prstGeom prst="rect">
            <a:avLst/>
          </a:prstGeom>
          <a:noFill/>
          <a:ln>
            <a:noFill/>
          </a:ln>
        </p:spPr>
      </p:pic>
      <p:sp>
        <p:nvSpPr>
          <p:cNvPr id="153" name="Rectangle 152"/>
          <p:cNvSpPr/>
          <p:nvPr/>
        </p:nvSpPr>
        <p:spPr>
          <a:xfrm>
            <a:off x="513492" y="4437113"/>
            <a:ext cx="7802923" cy="2031325"/>
          </a:xfrm>
          <a:prstGeom prst="rect">
            <a:avLst/>
          </a:prstGeom>
        </p:spPr>
        <p:txBody>
          <a:bodyPr wrap="square">
            <a:spAutoFit/>
          </a:bodyPr>
          <a:lstStyle/>
          <a:p>
            <a:r>
              <a:rPr lang="en-AU" dirty="0"/>
              <a:t>Side drain excavation is done in two stages.  First the ditch is excavated, then the </a:t>
            </a:r>
            <a:r>
              <a:rPr lang="en-AU" dirty="0" smtClean="0"/>
              <a:t>side slopes </a:t>
            </a:r>
            <a:r>
              <a:rPr lang="en-AU" dirty="0"/>
              <a:t>of the ditch is excavated.  Normally, one or two days are allowed between each stage to allow sufficient working space for the workers.  </a:t>
            </a:r>
            <a:endParaRPr lang="en-AU" dirty="0" smtClean="0"/>
          </a:p>
          <a:p>
            <a:endParaRPr lang="en-AU" dirty="0"/>
          </a:p>
          <a:p>
            <a:r>
              <a:rPr lang="en-AU" dirty="0" smtClean="0"/>
              <a:t>The </a:t>
            </a:r>
            <a:r>
              <a:rPr lang="en-AU" dirty="0"/>
              <a:t>side drain excavation is set out using string line and pegs, and controlled by using ditch templates.</a:t>
            </a:r>
          </a:p>
          <a:p>
            <a:r>
              <a:rPr lang="en-AU" dirty="0"/>
              <a:t> </a:t>
            </a:r>
          </a:p>
        </p:txBody>
      </p:sp>
    </p:spTree>
    <p:extLst>
      <p:ext uri="{BB962C8B-B14F-4D97-AF65-F5344CB8AC3E}">
        <p14:creationId xmlns:p14="http://schemas.microsoft.com/office/powerpoint/2010/main" val="3766167688"/>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p:nvPr/>
        </p:nvPicPr>
        <p:blipFill>
          <a:blip r:embed="rId2">
            <a:extLst>
              <a:ext uri="{28A0092B-C50C-407E-A947-70E740481C1C}">
                <a14:useLocalDpi xmlns:a14="http://schemas.microsoft.com/office/drawing/2010/main" val="0"/>
              </a:ext>
            </a:extLst>
          </a:blip>
          <a:srcRect/>
          <a:stretch>
            <a:fillRect/>
          </a:stretch>
        </p:blipFill>
        <p:spPr bwMode="auto">
          <a:xfrm>
            <a:off x="539552" y="764704"/>
            <a:ext cx="5695950" cy="1257300"/>
          </a:xfrm>
          <a:prstGeom prst="rect">
            <a:avLst/>
          </a:prstGeom>
          <a:noFill/>
          <a:ln>
            <a:noFill/>
          </a:ln>
        </p:spPr>
      </p:pic>
      <p:sp>
        <p:nvSpPr>
          <p:cNvPr id="3" name="Rectangle 2"/>
          <p:cNvSpPr/>
          <p:nvPr/>
        </p:nvSpPr>
        <p:spPr>
          <a:xfrm>
            <a:off x="395536" y="2132856"/>
            <a:ext cx="7704856" cy="2862322"/>
          </a:xfrm>
          <a:prstGeom prst="rect">
            <a:avLst/>
          </a:prstGeom>
        </p:spPr>
        <p:txBody>
          <a:bodyPr wrap="square">
            <a:spAutoFit/>
          </a:bodyPr>
          <a:lstStyle/>
          <a:p>
            <a:r>
              <a:rPr lang="en-AU" dirty="0"/>
              <a:t> </a:t>
            </a:r>
          </a:p>
          <a:p>
            <a:r>
              <a:rPr lang="en-AU" dirty="0"/>
              <a:t>For both ditching and sloping, tasks are set as a length of the side drain for each worker.  The sloping task is normally set slightly higher than the ditching task, because excavation of soil on the slope face is easier to carry out than excavating the ditch.</a:t>
            </a:r>
          </a:p>
          <a:p>
            <a:r>
              <a:rPr lang="en-AU" dirty="0"/>
              <a:t> </a:t>
            </a:r>
          </a:p>
          <a:p>
            <a:r>
              <a:rPr lang="en-AU" dirty="0"/>
              <a:t>The soils excavated from the side drains are used to construct the road camber.  To achieve an exact and properly levelled camber, the work is set out using pegs and strings.</a:t>
            </a:r>
          </a:p>
          <a:p>
            <a:r>
              <a:rPr lang="en-AU" dirty="0"/>
              <a:t> </a:t>
            </a:r>
          </a:p>
        </p:txBody>
      </p:sp>
    </p:spTree>
    <p:extLst>
      <p:ext uri="{BB962C8B-B14F-4D97-AF65-F5344CB8AC3E}">
        <p14:creationId xmlns:p14="http://schemas.microsoft.com/office/powerpoint/2010/main" val="3226308300"/>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p:cNvGrpSpPr>
            <a:grpSpLocks/>
          </p:cNvGrpSpPr>
          <p:nvPr/>
        </p:nvGrpSpPr>
        <p:grpSpPr bwMode="auto">
          <a:xfrm>
            <a:off x="379730" y="936307"/>
            <a:ext cx="4022725" cy="1678940"/>
            <a:chOff x="10" y="10"/>
            <a:chExt cx="6335" cy="2644"/>
          </a:xfrm>
        </p:grpSpPr>
        <p:sp>
          <p:nvSpPr>
            <p:cNvPr id="3" name="Freeform 2"/>
            <p:cNvSpPr>
              <a:spLocks/>
            </p:cNvSpPr>
            <p:nvPr/>
          </p:nvSpPr>
          <p:spPr bwMode="auto">
            <a:xfrm>
              <a:off x="10" y="1872"/>
              <a:ext cx="6031" cy="782"/>
            </a:xfrm>
            <a:custGeom>
              <a:avLst/>
              <a:gdLst>
                <a:gd name="T0" fmla="*/ 4 w 6031"/>
                <a:gd name="T1" fmla="*/ 0 h 782"/>
                <a:gd name="T2" fmla="*/ 0 w 6031"/>
                <a:gd name="T3" fmla="*/ 24 h 782"/>
                <a:gd name="T4" fmla="*/ 6026 w 6031"/>
                <a:gd name="T5" fmla="*/ 782 h 782"/>
                <a:gd name="T6" fmla="*/ 6031 w 6031"/>
                <a:gd name="T7" fmla="*/ 758 h 782"/>
                <a:gd name="T8" fmla="*/ 4 w 6031"/>
                <a:gd name="T9" fmla="*/ 0 h 782"/>
              </a:gdLst>
              <a:ahLst/>
              <a:cxnLst>
                <a:cxn ang="0">
                  <a:pos x="T0" y="T1"/>
                </a:cxn>
                <a:cxn ang="0">
                  <a:pos x="T2" y="T3"/>
                </a:cxn>
                <a:cxn ang="0">
                  <a:pos x="T4" y="T5"/>
                </a:cxn>
                <a:cxn ang="0">
                  <a:pos x="T6" y="T7"/>
                </a:cxn>
                <a:cxn ang="0">
                  <a:pos x="T8" y="T9"/>
                </a:cxn>
              </a:cxnLst>
              <a:rect l="0" t="0" r="r" b="b"/>
              <a:pathLst>
                <a:path w="6031" h="782">
                  <a:moveTo>
                    <a:pt x="4" y="0"/>
                  </a:moveTo>
                  <a:lnTo>
                    <a:pt x="0" y="24"/>
                  </a:lnTo>
                  <a:lnTo>
                    <a:pt x="6026" y="782"/>
                  </a:lnTo>
                  <a:lnTo>
                    <a:pt x="6031" y="758"/>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 name="Freeform 3"/>
            <p:cNvSpPr>
              <a:spLocks/>
            </p:cNvSpPr>
            <p:nvPr/>
          </p:nvSpPr>
          <p:spPr bwMode="auto">
            <a:xfrm>
              <a:off x="26" y="1634"/>
              <a:ext cx="6084" cy="790"/>
            </a:xfrm>
            <a:custGeom>
              <a:avLst/>
              <a:gdLst>
                <a:gd name="T0" fmla="*/ 4 w 6084"/>
                <a:gd name="T1" fmla="*/ 0 h 790"/>
                <a:gd name="T2" fmla="*/ 0 w 6084"/>
                <a:gd name="T3" fmla="*/ 24 h 790"/>
                <a:gd name="T4" fmla="*/ 6079 w 6084"/>
                <a:gd name="T5" fmla="*/ 789 h 790"/>
                <a:gd name="T6" fmla="*/ 6084 w 6084"/>
                <a:gd name="T7" fmla="*/ 765 h 790"/>
                <a:gd name="T8" fmla="*/ 4 w 6084"/>
                <a:gd name="T9" fmla="*/ 0 h 790"/>
              </a:gdLst>
              <a:ahLst/>
              <a:cxnLst>
                <a:cxn ang="0">
                  <a:pos x="T0" y="T1"/>
                </a:cxn>
                <a:cxn ang="0">
                  <a:pos x="T2" y="T3"/>
                </a:cxn>
                <a:cxn ang="0">
                  <a:pos x="T4" y="T5"/>
                </a:cxn>
                <a:cxn ang="0">
                  <a:pos x="T6" y="T7"/>
                </a:cxn>
                <a:cxn ang="0">
                  <a:pos x="T8" y="T9"/>
                </a:cxn>
              </a:cxnLst>
              <a:rect l="0" t="0" r="r" b="b"/>
              <a:pathLst>
                <a:path w="6084" h="790">
                  <a:moveTo>
                    <a:pt x="4" y="0"/>
                  </a:moveTo>
                  <a:lnTo>
                    <a:pt x="0" y="24"/>
                  </a:lnTo>
                  <a:lnTo>
                    <a:pt x="6079" y="789"/>
                  </a:lnTo>
                  <a:lnTo>
                    <a:pt x="6084" y="765"/>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5" name="Freeform 4"/>
            <p:cNvSpPr>
              <a:spLocks/>
            </p:cNvSpPr>
            <p:nvPr/>
          </p:nvSpPr>
          <p:spPr bwMode="auto">
            <a:xfrm>
              <a:off x="26" y="1325"/>
              <a:ext cx="6166" cy="799"/>
            </a:xfrm>
            <a:custGeom>
              <a:avLst/>
              <a:gdLst>
                <a:gd name="T0" fmla="*/ 4 w 6166"/>
                <a:gd name="T1" fmla="*/ 0 h 799"/>
                <a:gd name="T2" fmla="*/ 0 w 6166"/>
                <a:gd name="T3" fmla="*/ 23 h 799"/>
                <a:gd name="T4" fmla="*/ 6160 w 6166"/>
                <a:gd name="T5" fmla="*/ 799 h 799"/>
                <a:gd name="T6" fmla="*/ 6165 w 6166"/>
                <a:gd name="T7" fmla="*/ 775 h 799"/>
                <a:gd name="T8" fmla="*/ 4 w 6166"/>
                <a:gd name="T9" fmla="*/ 0 h 799"/>
              </a:gdLst>
              <a:ahLst/>
              <a:cxnLst>
                <a:cxn ang="0">
                  <a:pos x="T0" y="T1"/>
                </a:cxn>
                <a:cxn ang="0">
                  <a:pos x="T2" y="T3"/>
                </a:cxn>
                <a:cxn ang="0">
                  <a:pos x="T4" y="T5"/>
                </a:cxn>
                <a:cxn ang="0">
                  <a:pos x="T6" y="T7"/>
                </a:cxn>
                <a:cxn ang="0">
                  <a:pos x="T8" y="T9"/>
                </a:cxn>
              </a:cxnLst>
              <a:rect l="0" t="0" r="r" b="b"/>
              <a:pathLst>
                <a:path w="6166" h="799">
                  <a:moveTo>
                    <a:pt x="4" y="0"/>
                  </a:moveTo>
                  <a:lnTo>
                    <a:pt x="0" y="23"/>
                  </a:lnTo>
                  <a:lnTo>
                    <a:pt x="6160" y="799"/>
                  </a:lnTo>
                  <a:lnTo>
                    <a:pt x="6165" y="775"/>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6" name="Freeform 5"/>
            <p:cNvSpPr>
              <a:spLocks/>
            </p:cNvSpPr>
            <p:nvPr/>
          </p:nvSpPr>
          <p:spPr bwMode="auto">
            <a:xfrm>
              <a:off x="1452" y="367"/>
              <a:ext cx="4870" cy="638"/>
            </a:xfrm>
            <a:custGeom>
              <a:avLst/>
              <a:gdLst>
                <a:gd name="T0" fmla="*/ 4 w 4870"/>
                <a:gd name="T1" fmla="*/ 0 h 638"/>
                <a:gd name="T2" fmla="*/ 0 w 4870"/>
                <a:gd name="T3" fmla="*/ 23 h 638"/>
                <a:gd name="T4" fmla="*/ 4864 w 4870"/>
                <a:gd name="T5" fmla="*/ 638 h 638"/>
                <a:gd name="T6" fmla="*/ 4869 w 4870"/>
                <a:gd name="T7" fmla="*/ 614 h 638"/>
                <a:gd name="T8" fmla="*/ 4 w 4870"/>
                <a:gd name="T9" fmla="*/ 0 h 638"/>
              </a:gdLst>
              <a:ahLst/>
              <a:cxnLst>
                <a:cxn ang="0">
                  <a:pos x="T0" y="T1"/>
                </a:cxn>
                <a:cxn ang="0">
                  <a:pos x="T2" y="T3"/>
                </a:cxn>
                <a:cxn ang="0">
                  <a:pos x="T4" y="T5"/>
                </a:cxn>
                <a:cxn ang="0">
                  <a:pos x="T6" y="T7"/>
                </a:cxn>
                <a:cxn ang="0">
                  <a:pos x="T8" y="T9"/>
                </a:cxn>
              </a:cxnLst>
              <a:rect l="0" t="0" r="r" b="b"/>
              <a:pathLst>
                <a:path w="4870" h="638">
                  <a:moveTo>
                    <a:pt x="4" y="0"/>
                  </a:moveTo>
                  <a:lnTo>
                    <a:pt x="0" y="23"/>
                  </a:lnTo>
                  <a:lnTo>
                    <a:pt x="4864" y="638"/>
                  </a:lnTo>
                  <a:lnTo>
                    <a:pt x="4869" y="614"/>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7" name="Freeform 6"/>
            <p:cNvSpPr>
              <a:spLocks/>
            </p:cNvSpPr>
            <p:nvPr/>
          </p:nvSpPr>
          <p:spPr bwMode="auto">
            <a:xfrm>
              <a:off x="1658" y="204"/>
              <a:ext cx="4644" cy="607"/>
            </a:xfrm>
            <a:custGeom>
              <a:avLst/>
              <a:gdLst>
                <a:gd name="T0" fmla="*/ 4 w 4644"/>
                <a:gd name="T1" fmla="*/ 0 h 607"/>
                <a:gd name="T2" fmla="*/ 0 w 4644"/>
                <a:gd name="T3" fmla="*/ 23 h 607"/>
                <a:gd name="T4" fmla="*/ 4639 w 4644"/>
                <a:gd name="T5" fmla="*/ 607 h 607"/>
                <a:gd name="T6" fmla="*/ 4644 w 4644"/>
                <a:gd name="T7" fmla="*/ 583 h 607"/>
                <a:gd name="T8" fmla="*/ 4 w 4644"/>
                <a:gd name="T9" fmla="*/ 0 h 607"/>
              </a:gdLst>
              <a:ahLst/>
              <a:cxnLst>
                <a:cxn ang="0">
                  <a:pos x="T0" y="T1"/>
                </a:cxn>
                <a:cxn ang="0">
                  <a:pos x="T2" y="T3"/>
                </a:cxn>
                <a:cxn ang="0">
                  <a:pos x="T4" y="T5"/>
                </a:cxn>
                <a:cxn ang="0">
                  <a:pos x="T6" y="T7"/>
                </a:cxn>
                <a:cxn ang="0">
                  <a:pos x="T8" y="T9"/>
                </a:cxn>
              </a:cxnLst>
              <a:rect l="0" t="0" r="r" b="b"/>
              <a:pathLst>
                <a:path w="4644" h="607">
                  <a:moveTo>
                    <a:pt x="4" y="0"/>
                  </a:moveTo>
                  <a:lnTo>
                    <a:pt x="0" y="23"/>
                  </a:lnTo>
                  <a:lnTo>
                    <a:pt x="4639" y="607"/>
                  </a:lnTo>
                  <a:lnTo>
                    <a:pt x="4644" y="583"/>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8" name="Freeform 7"/>
            <p:cNvSpPr>
              <a:spLocks/>
            </p:cNvSpPr>
            <p:nvPr/>
          </p:nvSpPr>
          <p:spPr bwMode="auto">
            <a:xfrm>
              <a:off x="1824" y="141"/>
              <a:ext cx="4459" cy="584"/>
            </a:xfrm>
            <a:custGeom>
              <a:avLst/>
              <a:gdLst>
                <a:gd name="T0" fmla="*/ 4 w 4459"/>
                <a:gd name="T1" fmla="*/ 0 h 584"/>
                <a:gd name="T2" fmla="*/ 0 w 4459"/>
                <a:gd name="T3" fmla="*/ 23 h 584"/>
                <a:gd name="T4" fmla="*/ 4454 w 4459"/>
                <a:gd name="T5" fmla="*/ 583 h 584"/>
                <a:gd name="T6" fmla="*/ 4459 w 4459"/>
                <a:gd name="T7" fmla="*/ 559 h 584"/>
                <a:gd name="T8" fmla="*/ 4 w 4459"/>
                <a:gd name="T9" fmla="*/ 0 h 584"/>
              </a:gdLst>
              <a:ahLst/>
              <a:cxnLst>
                <a:cxn ang="0">
                  <a:pos x="T0" y="T1"/>
                </a:cxn>
                <a:cxn ang="0">
                  <a:pos x="T2" y="T3"/>
                </a:cxn>
                <a:cxn ang="0">
                  <a:pos x="T4" y="T5"/>
                </a:cxn>
                <a:cxn ang="0">
                  <a:pos x="T6" y="T7"/>
                </a:cxn>
                <a:cxn ang="0">
                  <a:pos x="T8" y="T9"/>
                </a:cxn>
              </a:cxnLst>
              <a:rect l="0" t="0" r="r" b="b"/>
              <a:pathLst>
                <a:path w="4459" h="584">
                  <a:moveTo>
                    <a:pt x="4" y="0"/>
                  </a:moveTo>
                  <a:lnTo>
                    <a:pt x="0" y="23"/>
                  </a:lnTo>
                  <a:lnTo>
                    <a:pt x="4454" y="583"/>
                  </a:lnTo>
                  <a:lnTo>
                    <a:pt x="4459" y="559"/>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9" name="Freeform 8"/>
            <p:cNvSpPr>
              <a:spLocks/>
            </p:cNvSpPr>
            <p:nvPr/>
          </p:nvSpPr>
          <p:spPr bwMode="auto">
            <a:xfrm>
              <a:off x="2009" y="10"/>
              <a:ext cx="4245" cy="556"/>
            </a:xfrm>
            <a:custGeom>
              <a:avLst/>
              <a:gdLst>
                <a:gd name="T0" fmla="*/ 4 w 4245"/>
                <a:gd name="T1" fmla="*/ 0 h 556"/>
                <a:gd name="T2" fmla="*/ 0 w 4245"/>
                <a:gd name="T3" fmla="*/ 23 h 556"/>
                <a:gd name="T4" fmla="*/ 4240 w 4245"/>
                <a:gd name="T5" fmla="*/ 556 h 556"/>
                <a:gd name="T6" fmla="*/ 4245 w 4245"/>
                <a:gd name="T7" fmla="*/ 532 h 556"/>
                <a:gd name="T8" fmla="*/ 4 w 4245"/>
                <a:gd name="T9" fmla="*/ 0 h 556"/>
              </a:gdLst>
              <a:ahLst/>
              <a:cxnLst>
                <a:cxn ang="0">
                  <a:pos x="T0" y="T1"/>
                </a:cxn>
                <a:cxn ang="0">
                  <a:pos x="T2" y="T3"/>
                </a:cxn>
                <a:cxn ang="0">
                  <a:pos x="T4" y="T5"/>
                </a:cxn>
                <a:cxn ang="0">
                  <a:pos x="T6" y="T7"/>
                </a:cxn>
                <a:cxn ang="0">
                  <a:pos x="T8" y="T9"/>
                </a:cxn>
              </a:cxnLst>
              <a:rect l="0" t="0" r="r" b="b"/>
              <a:pathLst>
                <a:path w="4245" h="556">
                  <a:moveTo>
                    <a:pt x="4" y="0"/>
                  </a:moveTo>
                  <a:lnTo>
                    <a:pt x="0" y="23"/>
                  </a:lnTo>
                  <a:lnTo>
                    <a:pt x="4240" y="556"/>
                  </a:lnTo>
                  <a:lnTo>
                    <a:pt x="4245" y="532"/>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0" name="Freeform 9"/>
            <p:cNvSpPr>
              <a:spLocks/>
            </p:cNvSpPr>
            <p:nvPr/>
          </p:nvSpPr>
          <p:spPr bwMode="auto">
            <a:xfrm>
              <a:off x="852" y="773"/>
              <a:ext cx="384" cy="67"/>
            </a:xfrm>
            <a:custGeom>
              <a:avLst/>
              <a:gdLst>
                <a:gd name="T0" fmla="*/ 2 w 384"/>
                <a:gd name="T1" fmla="*/ 0 h 67"/>
                <a:gd name="T2" fmla="*/ 0 w 384"/>
                <a:gd name="T3" fmla="*/ 19 h 67"/>
                <a:gd name="T4" fmla="*/ 381 w 384"/>
                <a:gd name="T5" fmla="*/ 67 h 67"/>
                <a:gd name="T6" fmla="*/ 383 w 384"/>
                <a:gd name="T7" fmla="*/ 48 h 67"/>
                <a:gd name="T8" fmla="*/ 2 w 384"/>
                <a:gd name="T9" fmla="*/ 0 h 67"/>
              </a:gdLst>
              <a:ahLst/>
              <a:cxnLst>
                <a:cxn ang="0">
                  <a:pos x="T0" y="T1"/>
                </a:cxn>
                <a:cxn ang="0">
                  <a:pos x="T2" y="T3"/>
                </a:cxn>
                <a:cxn ang="0">
                  <a:pos x="T4" y="T5"/>
                </a:cxn>
                <a:cxn ang="0">
                  <a:pos x="T6" y="T7"/>
                </a:cxn>
                <a:cxn ang="0">
                  <a:pos x="T8" y="T9"/>
                </a:cxn>
              </a:cxnLst>
              <a:rect l="0" t="0" r="r" b="b"/>
              <a:pathLst>
                <a:path w="384" h="67">
                  <a:moveTo>
                    <a:pt x="2" y="0"/>
                  </a:moveTo>
                  <a:lnTo>
                    <a:pt x="0" y="19"/>
                  </a:lnTo>
                  <a:lnTo>
                    <a:pt x="381" y="67"/>
                  </a:lnTo>
                  <a:lnTo>
                    <a:pt x="383" y="48"/>
                  </a:lnTo>
                  <a:lnTo>
                    <a:pt x="2"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1" name="Freeform 10"/>
            <p:cNvSpPr>
              <a:spLocks/>
            </p:cNvSpPr>
            <p:nvPr/>
          </p:nvSpPr>
          <p:spPr bwMode="auto">
            <a:xfrm>
              <a:off x="1291" y="828"/>
              <a:ext cx="43" cy="24"/>
            </a:xfrm>
            <a:custGeom>
              <a:avLst/>
              <a:gdLst>
                <a:gd name="T0" fmla="*/ 4 w 43"/>
                <a:gd name="T1" fmla="*/ 0 h 24"/>
                <a:gd name="T2" fmla="*/ 0 w 43"/>
                <a:gd name="T3" fmla="*/ 19 h 24"/>
                <a:gd name="T4" fmla="*/ 40 w 43"/>
                <a:gd name="T5" fmla="*/ 23 h 24"/>
                <a:gd name="T6" fmla="*/ 43 w 43"/>
                <a:gd name="T7" fmla="*/ 4 h 24"/>
                <a:gd name="T8" fmla="*/ 4 w 43"/>
                <a:gd name="T9" fmla="*/ 0 h 24"/>
              </a:gdLst>
              <a:ahLst/>
              <a:cxnLst>
                <a:cxn ang="0">
                  <a:pos x="T0" y="T1"/>
                </a:cxn>
                <a:cxn ang="0">
                  <a:pos x="T2" y="T3"/>
                </a:cxn>
                <a:cxn ang="0">
                  <a:pos x="T4" y="T5"/>
                </a:cxn>
                <a:cxn ang="0">
                  <a:pos x="T6" y="T7"/>
                </a:cxn>
                <a:cxn ang="0">
                  <a:pos x="T8" y="T9"/>
                </a:cxn>
              </a:cxnLst>
              <a:rect l="0" t="0" r="r" b="b"/>
              <a:pathLst>
                <a:path w="43" h="24">
                  <a:moveTo>
                    <a:pt x="4" y="0"/>
                  </a:moveTo>
                  <a:lnTo>
                    <a:pt x="0" y="19"/>
                  </a:lnTo>
                  <a:lnTo>
                    <a:pt x="40" y="23"/>
                  </a:lnTo>
                  <a:lnTo>
                    <a:pt x="43" y="4"/>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2" name="Freeform 11"/>
            <p:cNvSpPr>
              <a:spLocks/>
            </p:cNvSpPr>
            <p:nvPr/>
          </p:nvSpPr>
          <p:spPr bwMode="auto">
            <a:xfrm>
              <a:off x="1392" y="840"/>
              <a:ext cx="382" cy="67"/>
            </a:xfrm>
            <a:custGeom>
              <a:avLst/>
              <a:gdLst>
                <a:gd name="T0" fmla="*/ 2 w 382"/>
                <a:gd name="T1" fmla="*/ 0 h 67"/>
                <a:gd name="T2" fmla="*/ 0 w 382"/>
                <a:gd name="T3" fmla="*/ 19 h 67"/>
                <a:gd name="T4" fmla="*/ 381 w 382"/>
                <a:gd name="T5" fmla="*/ 67 h 67"/>
                <a:gd name="T6" fmla="*/ 381 w 382"/>
                <a:gd name="T7" fmla="*/ 47 h 67"/>
                <a:gd name="T8" fmla="*/ 2 w 382"/>
                <a:gd name="T9" fmla="*/ 0 h 67"/>
              </a:gdLst>
              <a:ahLst/>
              <a:cxnLst>
                <a:cxn ang="0">
                  <a:pos x="T0" y="T1"/>
                </a:cxn>
                <a:cxn ang="0">
                  <a:pos x="T2" y="T3"/>
                </a:cxn>
                <a:cxn ang="0">
                  <a:pos x="T4" y="T5"/>
                </a:cxn>
                <a:cxn ang="0">
                  <a:pos x="T6" y="T7"/>
                </a:cxn>
                <a:cxn ang="0">
                  <a:pos x="T8" y="T9"/>
                </a:cxn>
              </a:cxnLst>
              <a:rect l="0" t="0" r="r" b="b"/>
              <a:pathLst>
                <a:path w="382" h="67">
                  <a:moveTo>
                    <a:pt x="2" y="0"/>
                  </a:moveTo>
                  <a:lnTo>
                    <a:pt x="0" y="19"/>
                  </a:lnTo>
                  <a:lnTo>
                    <a:pt x="381" y="67"/>
                  </a:lnTo>
                  <a:lnTo>
                    <a:pt x="381" y="47"/>
                  </a:lnTo>
                  <a:lnTo>
                    <a:pt x="2"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3" name="Freeform 12"/>
            <p:cNvSpPr>
              <a:spLocks/>
            </p:cNvSpPr>
            <p:nvPr/>
          </p:nvSpPr>
          <p:spPr bwMode="auto">
            <a:xfrm>
              <a:off x="1833" y="898"/>
              <a:ext cx="44" cy="21"/>
            </a:xfrm>
            <a:custGeom>
              <a:avLst/>
              <a:gdLst>
                <a:gd name="T0" fmla="*/ 2 w 44"/>
                <a:gd name="T1" fmla="*/ 0 h 21"/>
                <a:gd name="T2" fmla="*/ 0 w 44"/>
                <a:gd name="T3" fmla="*/ 16 h 21"/>
                <a:gd name="T4" fmla="*/ 38 w 44"/>
                <a:gd name="T5" fmla="*/ 21 h 21"/>
                <a:gd name="T6" fmla="*/ 43 w 44"/>
                <a:gd name="T7" fmla="*/ 2 h 21"/>
                <a:gd name="T8" fmla="*/ 2 w 44"/>
                <a:gd name="T9" fmla="*/ 0 h 21"/>
              </a:gdLst>
              <a:ahLst/>
              <a:cxnLst>
                <a:cxn ang="0">
                  <a:pos x="T0" y="T1"/>
                </a:cxn>
                <a:cxn ang="0">
                  <a:pos x="T2" y="T3"/>
                </a:cxn>
                <a:cxn ang="0">
                  <a:pos x="T4" y="T5"/>
                </a:cxn>
                <a:cxn ang="0">
                  <a:pos x="T6" y="T7"/>
                </a:cxn>
                <a:cxn ang="0">
                  <a:pos x="T8" y="T9"/>
                </a:cxn>
              </a:cxnLst>
              <a:rect l="0" t="0" r="r" b="b"/>
              <a:pathLst>
                <a:path w="44" h="21">
                  <a:moveTo>
                    <a:pt x="2" y="0"/>
                  </a:moveTo>
                  <a:lnTo>
                    <a:pt x="0" y="16"/>
                  </a:lnTo>
                  <a:lnTo>
                    <a:pt x="38" y="21"/>
                  </a:lnTo>
                  <a:lnTo>
                    <a:pt x="43" y="2"/>
                  </a:lnTo>
                  <a:lnTo>
                    <a:pt x="2"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4" name="Freeform 13"/>
            <p:cNvSpPr>
              <a:spLocks/>
            </p:cNvSpPr>
            <p:nvPr/>
          </p:nvSpPr>
          <p:spPr bwMode="auto">
            <a:xfrm>
              <a:off x="1932" y="907"/>
              <a:ext cx="384" cy="70"/>
            </a:xfrm>
            <a:custGeom>
              <a:avLst/>
              <a:gdLst>
                <a:gd name="T0" fmla="*/ 2 w 384"/>
                <a:gd name="T1" fmla="*/ 0 h 70"/>
                <a:gd name="T2" fmla="*/ 0 w 384"/>
                <a:gd name="T3" fmla="*/ 21 h 70"/>
                <a:gd name="T4" fmla="*/ 381 w 384"/>
                <a:gd name="T5" fmla="*/ 69 h 70"/>
                <a:gd name="T6" fmla="*/ 383 w 384"/>
                <a:gd name="T7" fmla="*/ 50 h 70"/>
                <a:gd name="T8" fmla="*/ 2 w 384"/>
                <a:gd name="T9" fmla="*/ 0 h 70"/>
              </a:gdLst>
              <a:ahLst/>
              <a:cxnLst>
                <a:cxn ang="0">
                  <a:pos x="T0" y="T1"/>
                </a:cxn>
                <a:cxn ang="0">
                  <a:pos x="T2" y="T3"/>
                </a:cxn>
                <a:cxn ang="0">
                  <a:pos x="T4" y="T5"/>
                </a:cxn>
                <a:cxn ang="0">
                  <a:pos x="T6" y="T7"/>
                </a:cxn>
                <a:cxn ang="0">
                  <a:pos x="T8" y="T9"/>
                </a:cxn>
              </a:cxnLst>
              <a:rect l="0" t="0" r="r" b="b"/>
              <a:pathLst>
                <a:path w="384" h="70">
                  <a:moveTo>
                    <a:pt x="2" y="0"/>
                  </a:moveTo>
                  <a:lnTo>
                    <a:pt x="0" y="21"/>
                  </a:lnTo>
                  <a:lnTo>
                    <a:pt x="381" y="69"/>
                  </a:lnTo>
                  <a:lnTo>
                    <a:pt x="383" y="50"/>
                  </a:lnTo>
                  <a:lnTo>
                    <a:pt x="2"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5" name="Freeform 14"/>
            <p:cNvSpPr>
              <a:spLocks/>
            </p:cNvSpPr>
            <p:nvPr/>
          </p:nvSpPr>
          <p:spPr bwMode="auto">
            <a:xfrm>
              <a:off x="2373" y="962"/>
              <a:ext cx="41" cy="24"/>
            </a:xfrm>
            <a:custGeom>
              <a:avLst/>
              <a:gdLst>
                <a:gd name="T0" fmla="*/ 2 w 41"/>
                <a:gd name="T1" fmla="*/ 0 h 24"/>
                <a:gd name="T2" fmla="*/ 0 w 41"/>
                <a:gd name="T3" fmla="*/ 21 h 24"/>
                <a:gd name="T4" fmla="*/ 40 w 41"/>
                <a:gd name="T5" fmla="*/ 23 h 24"/>
                <a:gd name="T6" fmla="*/ 40 w 41"/>
                <a:gd name="T7" fmla="*/ 4 h 24"/>
                <a:gd name="T8" fmla="*/ 2 w 41"/>
                <a:gd name="T9" fmla="*/ 0 h 24"/>
              </a:gdLst>
              <a:ahLst/>
              <a:cxnLst>
                <a:cxn ang="0">
                  <a:pos x="T0" y="T1"/>
                </a:cxn>
                <a:cxn ang="0">
                  <a:pos x="T2" y="T3"/>
                </a:cxn>
                <a:cxn ang="0">
                  <a:pos x="T4" y="T5"/>
                </a:cxn>
                <a:cxn ang="0">
                  <a:pos x="T6" y="T7"/>
                </a:cxn>
                <a:cxn ang="0">
                  <a:pos x="T8" y="T9"/>
                </a:cxn>
              </a:cxnLst>
              <a:rect l="0" t="0" r="r" b="b"/>
              <a:pathLst>
                <a:path w="41" h="24">
                  <a:moveTo>
                    <a:pt x="2" y="0"/>
                  </a:moveTo>
                  <a:lnTo>
                    <a:pt x="0" y="21"/>
                  </a:lnTo>
                  <a:lnTo>
                    <a:pt x="40" y="23"/>
                  </a:lnTo>
                  <a:lnTo>
                    <a:pt x="40" y="4"/>
                  </a:lnTo>
                  <a:lnTo>
                    <a:pt x="2"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6" name="Freeform 15"/>
            <p:cNvSpPr>
              <a:spLocks/>
            </p:cNvSpPr>
            <p:nvPr/>
          </p:nvSpPr>
          <p:spPr bwMode="auto">
            <a:xfrm>
              <a:off x="2470" y="977"/>
              <a:ext cx="384" cy="67"/>
            </a:xfrm>
            <a:custGeom>
              <a:avLst/>
              <a:gdLst>
                <a:gd name="T0" fmla="*/ 4 w 384"/>
                <a:gd name="T1" fmla="*/ 0 h 67"/>
                <a:gd name="T2" fmla="*/ 0 w 384"/>
                <a:gd name="T3" fmla="*/ 19 h 67"/>
                <a:gd name="T4" fmla="*/ 381 w 384"/>
                <a:gd name="T5" fmla="*/ 67 h 67"/>
                <a:gd name="T6" fmla="*/ 383 w 384"/>
                <a:gd name="T7" fmla="*/ 48 h 67"/>
                <a:gd name="T8" fmla="*/ 4 w 384"/>
                <a:gd name="T9" fmla="*/ 0 h 67"/>
              </a:gdLst>
              <a:ahLst/>
              <a:cxnLst>
                <a:cxn ang="0">
                  <a:pos x="T0" y="T1"/>
                </a:cxn>
                <a:cxn ang="0">
                  <a:pos x="T2" y="T3"/>
                </a:cxn>
                <a:cxn ang="0">
                  <a:pos x="T4" y="T5"/>
                </a:cxn>
                <a:cxn ang="0">
                  <a:pos x="T6" y="T7"/>
                </a:cxn>
                <a:cxn ang="0">
                  <a:pos x="T8" y="T9"/>
                </a:cxn>
              </a:cxnLst>
              <a:rect l="0" t="0" r="r" b="b"/>
              <a:pathLst>
                <a:path w="384" h="67">
                  <a:moveTo>
                    <a:pt x="4" y="0"/>
                  </a:moveTo>
                  <a:lnTo>
                    <a:pt x="0" y="19"/>
                  </a:lnTo>
                  <a:lnTo>
                    <a:pt x="381" y="67"/>
                  </a:lnTo>
                  <a:lnTo>
                    <a:pt x="383" y="48"/>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7" name="Freeform 16"/>
            <p:cNvSpPr>
              <a:spLocks/>
            </p:cNvSpPr>
            <p:nvPr/>
          </p:nvSpPr>
          <p:spPr bwMode="auto">
            <a:xfrm>
              <a:off x="2911" y="1030"/>
              <a:ext cx="43" cy="26"/>
            </a:xfrm>
            <a:custGeom>
              <a:avLst/>
              <a:gdLst>
                <a:gd name="T0" fmla="*/ 2 w 43"/>
                <a:gd name="T1" fmla="*/ 0 h 26"/>
                <a:gd name="T2" fmla="*/ 0 w 43"/>
                <a:gd name="T3" fmla="*/ 21 h 26"/>
                <a:gd name="T4" fmla="*/ 40 w 43"/>
                <a:gd name="T5" fmla="*/ 26 h 26"/>
                <a:gd name="T6" fmla="*/ 43 w 43"/>
                <a:gd name="T7" fmla="*/ 7 h 26"/>
                <a:gd name="T8" fmla="*/ 2 w 43"/>
                <a:gd name="T9" fmla="*/ 0 h 26"/>
              </a:gdLst>
              <a:ahLst/>
              <a:cxnLst>
                <a:cxn ang="0">
                  <a:pos x="T0" y="T1"/>
                </a:cxn>
                <a:cxn ang="0">
                  <a:pos x="T2" y="T3"/>
                </a:cxn>
                <a:cxn ang="0">
                  <a:pos x="T4" y="T5"/>
                </a:cxn>
                <a:cxn ang="0">
                  <a:pos x="T6" y="T7"/>
                </a:cxn>
                <a:cxn ang="0">
                  <a:pos x="T8" y="T9"/>
                </a:cxn>
              </a:cxnLst>
              <a:rect l="0" t="0" r="r" b="b"/>
              <a:pathLst>
                <a:path w="43" h="26">
                  <a:moveTo>
                    <a:pt x="2" y="0"/>
                  </a:moveTo>
                  <a:lnTo>
                    <a:pt x="0" y="21"/>
                  </a:lnTo>
                  <a:lnTo>
                    <a:pt x="40" y="26"/>
                  </a:lnTo>
                  <a:lnTo>
                    <a:pt x="43" y="7"/>
                  </a:lnTo>
                  <a:lnTo>
                    <a:pt x="2"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8" name="Freeform 17"/>
            <p:cNvSpPr>
              <a:spLocks/>
            </p:cNvSpPr>
            <p:nvPr/>
          </p:nvSpPr>
          <p:spPr bwMode="auto">
            <a:xfrm>
              <a:off x="3012" y="1044"/>
              <a:ext cx="384" cy="67"/>
            </a:xfrm>
            <a:custGeom>
              <a:avLst/>
              <a:gdLst>
                <a:gd name="T0" fmla="*/ 2 w 384"/>
                <a:gd name="T1" fmla="*/ 0 h 67"/>
                <a:gd name="T2" fmla="*/ 0 w 384"/>
                <a:gd name="T3" fmla="*/ 19 h 67"/>
                <a:gd name="T4" fmla="*/ 379 w 384"/>
                <a:gd name="T5" fmla="*/ 67 h 67"/>
                <a:gd name="T6" fmla="*/ 383 w 384"/>
                <a:gd name="T7" fmla="*/ 45 h 67"/>
                <a:gd name="T8" fmla="*/ 2 w 384"/>
                <a:gd name="T9" fmla="*/ 0 h 67"/>
              </a:gdLst>
              <a:ahLst/>
              <a:cxnLst>
                <a:cxn ang="0">
                  <a:pos x="T0" y="T1"/>
                </a:cxn>
                <a:cxn ang="0">
                  <a:pos x="T2" y="T3"/>
                </a:cxn>
                <a:cxn ang="0">
                  <a:pos x="T4" y="T5"/>
                </a:cxn>
                <a:cxn ang="0">
                  <a:pos x="T6" y="T7"/>
                </a:cxn>
                <a:cxn ang="0">
                  <a:pos x="T8" y="T9"/>
                </a:cxn>
              </a:cxnLst>
              <a:rect l="0" t="0" r="r" b="b"/>
              <a:pathLst>
                <a:path w="384" h="67">
                  <a:moveTo>
                    <a:pt x="2" y="0"/>
                  </a:moveTo>
                  <a:lnTo>
                    <a:pt x="0" y="19"/>
                  </a:lnTo>
                  <a:lnTo>
                    <a:pt x="379" y="67"/>
                  </a:lnTo>
                  <a:lnTo>
                    <a:pt x="383" y="45"/>
                  </a:lnTo>
                  <a:lnTo>
                    <a:pt x="2"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9" name="Freeform 18"/>
            <p:cNvSpPr>
              <a:spLocks/>
            </p:cNvSpPr>
            <p:nvPr/>
          </p:nvSpPr>
          <p:spPr bwMode="auto">
            <a:xfrm>
              <a:off x="3451" y="1099"/>
              <a:ext cx="43" cy="24"/>
            </a:xfrm>
            <a:custGeom>
              <a:avLst/>
              <a:gdLst>
                <a:gd name="T0" fmla="*/ 4 w 43"/>
                <a:gd name="T1" fmla="*/ 0 h 24"/>
                <a:gd name="T2" fmla="*/ 0 w 43"/>
                <a:gd name="T3" fmla="*/ 19 h 24"/>
                <a:gd name="T4" fmla="*/ 40 w 43"/>
                <a:gd name="T5" fmla="*/ 23 h 24"/>
                <a:gd name="T6" fmla="*/ 43 w 43"/>
                <a:gd name="T7" fmla="*/ 4 h 24"/>
                <a:gd name="T8" fmla="*/ 4 w 43"/>
                <a:gd name="T9" fmla="*/ 0 h 24"/>
              </a:gdLst>
              <a:ahLst/>
              <a:cxnLst>
                <a:cxn ang="0">
                  <a:pos x="T0" y="T1"/>
                </a:cxn>
                <a:cxn ang="0">
                  <a:pos x="T2" y="T3"/>
                </a:cxn>
                <a:cxn ang="0">
                  <a:pos x="T4" y="T5"/>
                </a:cxn>
                <a:cxn ang="0">
                  <a:pos x="T6" y="T7"/>
                </a:cxn>
                <a:cxn ang="0">
                  <a:pos x="T8" y="T9"/>
                </a:cxn>
              </a:cxnLst>
              <a:rect l="0" t="0" r="r" b="b"/>
              <a:pathLst>
                <a:path w="43" h="24">
                  <a:moveTo>
                    <a:pt x="4" y="0"/>
                  </a:moveTo>
                  <a:lnTo>
                    <a:pt x="0" y="19"/>
                  </a:lnTo>
                  <a:lnTo>
                    <a:pt x="40" y="23"/>
                  </a:lnTo>
                  <a:lnTo>
                    <a:pt x="43" y="4"/>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0" name="Freeform 19"/>
            <p:cNvSpPr>
              <a:spLocks/>
            </p:cNvSpPr>
            <p:nvPr/>
          </p:nvSpPr>
          <p:spPr bwMode="auto">
            <a:xfrm>
              <a:off x="3552" y="1111"/>
              <a:ext cx="384" cy="67"/>
            </a:xfrm>
            <a:custGeom>
              <a:avLst/>
              <a:gdLst>
                <a:gd name="T0" fmla="*/ 2 w 384"/>
                <a:gd name="T1" fmla="*/ 0 h 67"/>
                <a:gd name="T2" fmla="*/ 0 w 384"/>
                <a:gd name="T3" fmla="*/ 19 h 67"/>
                <a:gd name="T4" fmla="*/ 381 w 384"/>
                <a:gd name="T5" fmla="*/ 67 h 67"/>
                <a:gd name="T6" fmla="*/ 383 w 384"/>
                <a:gd name="T7" fmla="*/ 47 h 67"/>
                <a:gd name="T8" fmla="*/ 2 w 384"/>
                <a:gd name="T9" fmla="*/ 0 h 67"/>
              </a:gdLst>
              <a:ahLst/>
              <a:cxnLst>
                <a:cxn ang="0">
                  <a:pos x="T0" y="T1"/>
                </a:cxn>
                <a:cxn ang="0">
                  <a:pos x="T2" y="T3"/>
                </a:cxn>
                <a:cxn ang="0">
                  <a:pos x="T4" y="T5"/>
                </a:cxn>
                <a:cxn ang="0">
                  <a:pos x="T6" y="T7"/>
                </a:cxn>
                <a:cxn ang="0">
                  <a:pos x="T8" y="T9"/>
                </a:cxn>
              </a:cxnLst>
              <a:rect l="0" t="0" r="r" b="b"/>
              <a:pathLst>
                <a:path w="384" h="67">
                  <a:moveTo>
                    <a:pt x="2" y="0"/>
                  </a:moveTo>
                  <a:lnTo>
                    <a:pt x="0" y="19"/>
                  </a:lnTo>
                  <a:lnTo>
                    <a:pt x="381" y="67"/>
                  </a:lnTo>
                  <a:lnTo>
                    <a:pt x="383" y="47"/>
                  </a:lnTo>
                  <a:lnTo>
                    <a:pt x="2"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1" name="Freeform 20"/>
            <p:cNvSpPr>
              <a:spLocks/>
            </p:cNvSpPr>
            <p:nvPr/>
          </p:nvSpPr>
          <p:spPr bwMode="auto">
            <a:xfrm>
              <a:off x="3993" y="1166"/>
              <a:ext cx="44" cy="24"/>
            </a:xfrm>
            <a:custGeom>
              <a:avLst/>
              <a:gdLst>
                <a:gd name="T0" fmla="*/ 2 w 44"/>
                <a:gd name="T1" fmla="*/ 0 h 24"/>
                <a:gd name="T2" fmla="*/ 0 w 44"/>
                <a:gd name="T3" fmla="*/ 21 h 24"/>
                <a:gd name="T4" fmla="*/ 38 w 44"/>
                <a:gd name="T5" fmla="*/ 23 h 24"/>
                <a:gd name="T6" fmla="*/ 43 w 44"/>
                <a:gd name="T7" fmla="*/ 4 h 24"/>
                <a:gd name="T8" fmla="*/ 2 w 44"/>
                <a:gd name="T9" fmla="*/ 0 h 24"/>
              </a:gdLst>
              <a:ahLst/>
              <a:cxnLst>
                <a:cxn ang="0">
                  <a:pos x="T0" y="T1"/>
                </a:cxn>
                <a:cxn ang="0">
                  <a:pos x="T2" y="T3"/>
                </a:cxn>
                <a:cxn ang="0">
                  <a:pos x="T4" y="T5"/>
                </a:cxn>
                <a:cxn ang="0">
                  <a:pos x="T6" y="T7"/>
                </a:cxn>
                <a:cxn ang="0">
                  <a:pos x="T8" y="T9"/>
                </a:cxn>
              </a:cxnLst>
              <a:rect l="0" t="0" r="r" b="b"/>
              <a:pathLst>
                <a:path w="44" h="24">
                  <a:moveTo>
                    <a:pt x="2" y="0"/>
                  </a:moveTo>
                  <a:lnTo>
                    <a:pt x="0" y="21"/>
                  </a:lnTo>
                  <a:lnTo>
                    <a:pt x="38" y="23"/>
                  </a:lnTo>
                  <a:lnTo>
                    <a:pt x="43" y="4"/>
                  </a:lnTo>
                  <a:lnTo>
                    <a:pt x="2"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2" name="Freeform 21"/>
            <p:cNvSpPr>
              <a:spLocks/>
            </p:cNvSpPr>
            <p:nvPr/>
          </p:nvSpPr>
          <p:spPr bwMode="auto">
            <a:xfrm>
              <a:off x="4092" y="1178"/>
              <a:ext cx="384" cy="67"/>
            </a:xfrm>
            <a:custGeom>
              <a:avLst/>
              <a:gdLst>
                <a:gd name="T0" fmla="*/ 4 w 384"/>
                <a:gd name="T1" fmla="*/ 0 h 67"/>
                <a:gd name="T2" fmla="*/ 0 w 384"/>
                <a:gd name="T3" fmla="*/ 21 h 67"/>
                <a:gd name="T4" fmla="*/ 381 w 384"/>
                <a:gd name="T5" fmla="*/ 67 h 67"/>
                <a:gd name="T6" fmla="*/ 383 w 384"/>
                <a:gd name="T7" fmla="*/ 47 h 67"/>
                <a:gd name="T8" fmla="*/ 4 w 384"/>
                <a:gd name="T9" fmla="*/ 0 h 67"/>
              </a:gdLst>
              <a:ahLst/>
              <a:cxnLst>
                <a:cxn ang="0">
                  <a:pos x="T0" y="T1"/>
                </a:cxn>
                <a:cxn ang="0">
                  <a:pos x="T2" y="T3"/>
                </a:cxn>
                <a:cxn ang="0">
                  <a:pos x="T4" y="T5"/>
                </a:cxn>
                <a:cxn ang="0">
                  <a:pos x="T6" y="T7"/>
                </a:cxn>
                <a:cxn ang="0">
                  <a:pos x="T8" y="T9"/>
                </a:cxn>
              </a:cxnLst>
              <a:rect l="0" t="0" r="r" b="b"/>
              <a:pathLst>
                <a:path w="384" h="67">
                  <a:moveTo>
                    <a:pt x="4" y="0"/>
                  </a:moveTo>
                  <a:lnTo>
                    <a:pt x="0" y="21"/>
                  </a:lnTo>
                  <a:lnTo>
                    <a:pt x="381" y="67"/>
                  </a:lnTo>
                  <a:lnTo>
                    <a:pt x="383" y="47"/>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3" name="Freeform 22"/>
            <p:cNvSpPr>
              <a:spLocks/>
            </p:cNvSpPr>
            <p:nvPr/>
          </p:nvSpPr>
          <p:spPr bwMode="auto">
            <a:xfrm>
              <a:off x="4533" y="1234"/>
              <a:ext cx="44" cy="26"/>
            </a:xfrm>
            <a:custGeom>
              <a:avLst/>
              <a:gdLst>
                <a:gd name="T0" fmla="*/ 2 w 44"/>
                <a:gd name="T1" fmla="*/ 0 h 26"/>
                <a:gd name="T2" fmla="*/ 0 w 44"/>
                <a:gd name="T3" fmla="*/ 21 h 26"/>
                <a:gd name="T4" fmla="*/ 40 w 44"/>
                <a:gd name="T5" fmla="*/ 26 h 26"/>
                <a:gd name="T6" fmla="*/ 43 w 44"/>
                <a:gd name="T7" fmla="*/ 4 h 26"/>
                <a:gd name="T8" fmla="*/ 2 w 44"/>
                <a:gd name="T9" fmla="*/ 0 h 26"/>
              </a:gdLst>
              <a:ahLst/>
              <a:cxnLst>
                <a:cxn ang="0">
                  <a:pos x="T0" y="T1"/>
                </a:cxn>
                <a:cxn ang="0">
                  <a:pos x="T2" y="T3"/>
                </a:cxn>
                <a:cxn ang="0">
                  <a:pos x="T4" y="T5"/>
                </a:cxn>
                <a:cxn ang="0">
                  <a:pos x="T6" y="T7"/>
                </a:cxn>
                <a:cxn ang="0">
                  <a:pos x="T8" y="T9"/>
                </a:cxn>
              </a:cxnLst>
              <a:rect l="0" t="0" r="r" b="b"/>
              <a:pathLst>
                <a:path w="44" h="26">
                  <a:moveTo>
                    <a:pt x="2" y="0"/>
                  </a:moveTo>
                  <a:lnTo>
                    <a:pt x="0" y="21"/>
                  </a:lnTo>
                  <a:lnTo>
                    <a:pt x="40" y="26"/>
                  </a:lnTo>
                  <a:lnTo>
                    <a:pt x="43" y="4"/>
                  </a:lnTo>
                  <a:lnTo>
                    <a:pt x="2"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4" name="Freeform 23"/>
            <p:cNvSpPr>
              <a:spLocks/>
            </p:cNvSpPr>
            <p:nvPr/>
          </p:nvSpPr>
          <p:spPr bwMode="auto">
            <a:xfrm>
              <a:off x="4634" y="1248"/>
              <a:ext cx="382" cy="67"/>
            </a:xfrm>
            <a:custGeom>
              <a:avLst/>
              <a:gdLst>
                <a:gd name="T0" fmla="*/ 2 w 382"/>
                <a:gd name="T1" fmla="*/ 0 h 67"/>
                <a:gd name="T2" fmla="*/ 0 w 382"/>
                <a:gd name="T3" fmla="*/ 19 h 67"/>
                <a:gd name="T4" fmla="*/ 379 w 382"/>
                <a:gd name="T5" fmla="*/ 67 h 67"/>
                <a:gd name="T6" fmla="*/ 381 w 382"/>
                <a:gd name="T7" fmla="*/ 45 h 67"/>
                <a:gd name="T8" fmla="*/ 2 w 382"/>
                <a:gd name="T9" fmla="*/ 0 h 67"/>
              </a:gdLst>
              <a:ahLst/>
              <a:cxnLst>
                <a:cxn ang="0">
                  <a:pos x="T0" y="T1"/>
                </a:cxn>
                <a:cxn ang="0">
                  <a:pos x="T2" y="T3"/>
                </a:cxn>
                <a:cxn ang="0">
                  <a:pos x="T4" y="T5"/>
                </a:cxn>
                <a:cxn ang="0">
                  <a:pos x="T6" y="T7"/>
                </a:cxn>
                <a:cxn ang="0">
                  <a:pos x="T8" y="T9"/>
                </a:cxn>
              </a:cxnLst>
              <a:rect l="0" t="0" r="r" b="b"/>
              <a:pathLst>
                <a:path w="382" h="67">
                  <a:moveTo>
                    <a:pt x="2" y="0"/>
                  </a:moveTo>
                  <a:lnTo>
                    <a:pt x="0" y="19"/>
                  </a:lnTo>
                  <a:lnTo>
                    <a:pt x="379" y="67"/>
                  </a:lnTo>
                  <a:lnTo>
                    <a:pt x="381" y="45"/>
                  </a:lnTo>
                  <a:lnTo>
                    <a:pt x="2"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5" name="Freeform 24"/>
            <p:cNvSpPr>
              <a:spLocks/>
            </p:cNvSpPr>
            <p:nvPr/>
          </p:nvSpPr>
          <p:spPr bwMode="auto">
            <a:xfrm>
              <a:off x="5073" y="1301"/>
              <a:ext cx="44" cy="26"/>
            </a:xfrm>
            <a:custGeom>
              <a:avLst/>
              <a:gdLst>
                <a:gd name="T0" fmla="*/ 2 w 44"/>
                <a:gd name="T1" fmla="*/ 0 h 26"/>
                <a:gd name="T2" fmla="*/ 0 w 44"/>
                <a:gd name="T3" fmla="*/ 21 h 26"/>
                <a:gd name="T4" fmla="*/ 40 w 44"/>
                <a:gd name="T5" fmla="*/ 26 h 26"/>
                <a:gd name="T6" fmla="*/ 43 w 44"/>
                <a:gd name="T7" fmla="*/ 7 h 26"/>
                <a:gd name="T8" fmla="*/ 2 w 44"/>
                <a:gd name="T9" fmla="*/ 0 h 26"/>
              </a:gdLst>
              <a:ahLst/>
              <a:cxnLst>
                <a:cxn ang="0">
                  <a:pos x="T0" y="T1"/>
                </a:cxn>
                <a:cxn ang="0">
                  <a:pos x="T2" y="T3"/>
                </a:cxn>
                <a:cxn ang="0">
                  <a:pos x="T4" y="T5"/>
                </a:cxn>
                <a:cxn ang="0">
                  <a:pos x="T6" y="T7"/>
                </a:cxn>
                <a:cxn ang="0">
                  <a:pos x="T8" y="T9"/>
                </a:cxn>
              </a:cxnLst>
              <a:rect l="0" t="0" r="r" b="b"/>
              <a:pathLst>
                <a:path w="44" h="26">
                  <a:moveTo>
                    <a:pt x="2" y="0"/>
                  </a:moveTo>
                  <a:lnTo>
                    <a:pt x="0" y="21"/>
                  </a:lnTo>
                  <a:lnTo>
                    <a:pt x="40" y="26"/>
                  </a:lnTo>
                  <a:lnTo>
                    <a:pt x="43" y="7"/>
                  </a:lnTo>
                  <a:lnTo>
                    <a:pt x="2"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6" name="Freeform 25"/>
            <p:cNvSpPr>
              <a:spLocks/>
            </p:cNvSpPr>
            <p:nvPr/>
          </p:nvSpPr>
          <p:spPr bwMode="auto">
            <a:xfrm>
              <a:off x="5174" y="1315"/>
              <a:ext cx="382" cy="67"/>
            </a:xfrm>
            <a:custGeom>
              <a:avLst/>
              <a:gdLst>
                <a:gd name="T0" fmla="*/ 2 w 382"/>
                <a:gd name="T1" fmla="*/ 0 h 67"/>
                <a:gd name="T2" fmla="*/ 0 w 382"/>
                <a:gd name="T3" fmla="*/ 19 h 67"/>
                <a:gd name="T4" fmla="*/ 379 w 382"/>
                <a:gd name="T5" fmla="*/ 67 h 67"/>
                <a:gd name="T6" fmla="*/ 381 w 382"/>
                <a:gd name="T7" fmla="*/ 45 h 67"/>
                <a:gd name="T8" fmla="*/ 2 w 382"/>
                <a:gd name="T9" fmla="*/ 0 h 67"/>
              </a:gdLst>
              <a:ahLst/>
              <a:cxnLst>
                <a:cxn ang="0">
                  <a:pos x="T0" y="T1"/>
                </a:cxn>
                <a:cxn ang="0">
                  <a:pos x="T2" y="T3"/>
                </a:cxn>
                <a:cxn ang="0">
                  <a:pos x="T4" y="T5"/>
                </a:cxn>
                <a:cxn ang="0">
                  <a:pos x="T6" y="T7"/>
                </a:cxn>
                <a:cxn ang="0">
                  <a:pos x="T8" y="T9"/>
                </a:cxn>
              </a:cxnLst>
              <a:rect l="0" t="0" r="r" b="b"/>
              <a:pathLst>
                <a:path w="382" h="67">
                  <a:moveTo>
                    <a:pt x="2" y="0"/>
                  </a:moveTo>
                  <a:lnTo>
                    <a:pt x="0" y="19"/>
                  </a:lnTo>
                  <a:lnTo>
                    <a:pt x="379" y="67"/>
                  </a:lnTo>
                  <a:lnTo>
                    <a:pt x="381" y="45"/>
                  </a:lnTo>
                  <a:lnTo>
                    <a:pt x="2"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7" name="Freeform 26"/>
            <p:cNvSpPr>
              <a:spLocks/>
            </p:cNvSpPr>
            <p:nvPr/>
          </p:nvSpPr>
          <p:spPr bwMode="auto">
            <a:xfrm>
              <a:off x="5614" y="1370"/>
              <a:ext cx="43" cy="24"/>
            </a:xfrm>
            <a:custGeom>
              <a:avLst/>
              <a:gdLst>
                <a:gd name="T0" fmla="*/ 2 w 43"/>
                <a:gd name="T1" fmla="*/ 0 h 24"/>
                <a:gd name="T2" fmla="*/ 0 w 43"/>
                <a:gd name="T3" fmla="*/ 19 h 24"/>
                <a:gd name="T4" fmla="*/ 40 w 43"/>
                <a:gd name="T5" fmla="*/ 23 h 24"/>
                <a:gd name="T6" fmla="*/ 43 w 43"/>
                <a:gd name="T7" fmla="*/ 4 h 24"/>
                <a:gd name="T8" fmla="*/ 2 w 43"/>
                <a:gd name="T9" fmla="*/ 0 h 24"/>
              </a:gdLst>
              <a:ahLst/>
              <a:cxnLst>
                <a:cxn ang="0">
                  <a:pos x="T0" y="T1"/>
                </a:cxn>
                <a:cxn ang="0">
                  <a:pos x="T2" y="T3"/>
                </a:cxn>
                <a:cxn ang="0">
                  <a:pos x="T4" y="T5"/>
                </a:cxn>
                <a:cxn ang="0">
                  <a:pos x="T6" y="T7"/>
                </a:cxn>
                <a:cxn ang="0">
                  <a:pos x="T8" y="T9"/>
                </a:cxn>
              </a:cxnLst>
              <a:rect l="0" t="0" r="r" b="b"/>
              <a:pathLst>
                <a:path w="43" h="24">
                  <a:moveTo>
                    <a:pt x="2" y="0"/>
                  </a:moveTo>
                  <a:lnTo>
                    <a:pt x="0" y="19"/>
                  </a:lnTo>
                  <a:lnTo>
                    <a:pt x="40" y="23"/>
                  </a:lnTo>
                  <a:lnTo>
                    <a:pt x="43" y="4"/>
                  </a:lnTo>
                  <a:lnTo>
                    <a:pt x="2"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8" name="Freeform 27"/>
            <p:cNvSpPr>
              <a:spLocks/>
            </p:cNvSpPr>
            <p:nvPr/>
          </p:nvSpPr>
          <p:spPr bwMode="auto">
            <a:xfrm>
              <a:off x="5714" y="1382"/>
              <a:ext cx="384" cy="70"/>
            </a:xfrm>
            <a:custGeom>
              <a:avLst/>
              <a:gdLst>
                <a:gd name="T0" fmla="*/ 2 w 384"/>
                <a:gd name="T1" fmla="*/ 0 h 70"/>
                <a:gd name="T2" fmla="*/ 0 w 384"/>
                <a:gd name="T3" fmla="*/ 19 h 70"/>
                <a:gd name="T4" fmla="*/ 381 w 384"/>
                <a:gd name="T5" fmla="*/ 69 h 70"/>
                <a:gd name="T6" fmla="*/ 383 w 384"/>
                <a:gd name="T7" fmla="*/ 47 h 70"/>
                <a:gd name="T8" fmla="*/ 2 w 384"/>
                <a:gd name="T9" fmla="*/ 0 h 70"/>
              </a:gdLst>
              <a:ahLst/>
              <a:cxnLst>
                <a:cxn ang="0">
                  <a:pos x="T0" y="T1"/>
                </a:cxn>
                <a:cxn ang="0">
                  <a:pos x="T2" y="T3"/>
                </a:cxn>
                <a:cxn ang="0">
                  <a:pos x="T4" y="T5"/>
                </a:cxn>
                <a:cxn ang="0">
                  <a:pos x="T6" y="T7"/>
                </a:cxn>
                <a:cxn ang="0">
                  <a:pos x="T8" y="T9"/>
                </a:cxn>
              </a:cxnLst>
              <a:rect l="0" t="0" r="r" b="b"/>
              <a:pathLst>
                <a:path w="384" h="70">
                  <a:moveTo>
                    <a:pt x="2" y="0"/>
                  </a:moveTo>
                  <a:lnTo>
                    <a:pt x="0" y="19"/>
                  </a:lnTo>
                  <a:lnTo>
                    <a:pt x="381" y="69"/>
                  </a:lnTo>
                  <a:lnTo>
                    <a:pt x="383" y="47"/>
                  </a:lnTo>
                  <a:lnTo>
                    <a:pt x="2"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9" name="Freeform 28"/>
            <p:cNvSpPr>
              <a:spLocks/>
            </p:cNvSpPr>
            <p:nvPr/>
          </p:nvSpPr>
          <p:spPr bwMode="auto">
            <a:xfrm>
              <a:off x="6156" y="1438"/>
              <a:ext cx="41" cy="24"/>
            </a:xfrm>
            <a:custGeom>
              <a:avLst/>
              <a:gdLst>
                <a:gd name="T0" fmla="*/ 2 w 41"/>
                <a:gd name="T1" fmla="*/ 0 h 24"/>
                <a:gd name="T2" fmla="*/ 0 w 41"/>
                <a:gd name="T3" fmla="*/ 19 h 24"/>
                <a:gd name="T4" fmla="*/ 38 w 41"/>
                <a:gd name="T5" fmla="*/ 23 h 24"/>
                <a:gd name="T6" fmla="*/ 40 w 41"/>
                <a:gd name="T7" fmla="*/ 4 h 24"/>
                <a:gd name="T8" fmla="*/ 2 w 41"/>
                <a:gd name="T9" fmla="*/ 0 h 24"/>
              </a:gdLst>
              <a:ahLst/>
              <a:cxnLst>
                <a:cxn ang="0">
                  <a:pos x="T0" y="T1"/>
                </a:cxn>
                <a:cxn ang="0">
                  <a:pos x="T2" y="T3"/>
                </a:cxn>
                <a:cxn ang="0">
                  <a:pos x="T4" y="T5"/>
                </a:cxn>
                <a:cxn ang="0">
                  <a:pos x="T6" y="T7"/>
                </a:cxn>
                <a:cxn ang="0">
                  <a:pos x="T8" y="T9"/>
                </a:cxn>
              </a:cxnLst>
              <a:rect l="0" t="0" r="r" b="b"/>
              <a:pathLst>
                <a:path w="41" h="24">
                  <a:moveTo>
                    <a:pt x="2" y="0"/>
                  </a:moveTo>
                  <a:lnTo>
                    <a:pt x="0" y="19"/>
                  </a:lnTo>
                  <a:lnTo>
                    <a:pt x="38" y="23"/>
                  </a:lnTo>
                  <a:lnTo>
                    <a:pt x="40" y="4"/>
                  </a:lnTo>
                  <a:lnTo>
                    <a:pt x="2"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0" name="Freeform 29"/>
            <p:cNvSpPr>
              <a:spLocks/>
            </p:cNvSpPr>
            <p:nvPr/>
          </p:nvSpPr>
          <p:spPr bwMode="auto">
            <a:xfrm>
              <a:off x="6254" y="1452"/>
              <a:ext cx="91" cy="29"/>
            </a:xfrm>
            <a:custGeom>
              <a:avLst/>
              <a:gdLst>
                <a:gd name="T0" fmla="*/ 2 w 91"/>
                <a:gd name="T1" fmla="*/ 0 h 29"/>
                <a:gd name="T2" fmla="*/ 0 w 91"/>
                <a:gd name="T3" fmla="*/ 19 h 29"/>
                <a:gd name="T4" fmla="*/ 88 w 91"/>
                <a:gd name="T5" fmla="*/ 28 h 29"/>
                <a:gd name="T6" fmla="*/ 88 w 91"/>
                <a:gd name="T7" fmla="*/ 19 h 29"/>
                <a:gd name="T8" fmla="*/ 91 w 91"/>
                <a:gd name="T9" fmla="*/ 9 h 29"/>
                <a:gd name="T10" fmla="*/ 2 w 91"/>
                <a:gd name="T11" fmla="*/ 0 h 29"/>
              </a:gdLst>
              <a:ahLst/>
              <a:cxnLst>
                <a:cxn ang="0">
                  <a:pos x="T0" y="T1"/>
                </a:cxn>
                <a:cxn ang="0">
                  <a:pos x="T2" y="T3"/>
                </a:cxn>
                <a:cxn ang="0">
                  <a:pos x="T4" y="T5"/>
                </a:cxn>
                <a:cxn ang="0">
                  <a:pos x="T6" y="T7"/>
                </a:cxn>
                <a:cxn ang="0">
                  <a:pos x="T8" y="T9"/>
                </a:cxn>
                <a:cxn ang="0">
                  <a:pos x="T10" y="T11"/>
                </a:cxn>
              </a:cxnLst>
              <a:rect l="0" t="0" r="r" b="b"/>
              <a:pathLst>
                <a:path w="91" h="29">
                  <a:moveTo>
                    <a:pt x="2" y="0"/>
                  </a:moveTo>
                  <a:lnTo>
                    <a:pt x="0" y="19"/>
                  </a:lnTo>
                  <a:lnTo>
                    <a:pt x="88" y="28"/>
                  </a:lnTo>
                  <a:lnTo>
                    <a:pt x="88" y="19"/>
                  </a:lnTo>
                  <a:lnTo>
                    <a:pt x="91" y="9"/>
                  </a:lnTo>
                  <a:lnTo>
                    <a:pt x="2"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1" name="Freeform 30"/>
            <p:cNvSpPr>
              <a:spLocks/>
            </p:cNvSpPr>
            <p:nvPr/>
          </p:nvSpPr>
          <p:spPr bwMode="auto">
            <a:xfrm>
              <a:off x="1843" y="259"/>
              <a:ext cx="84" cy="43"/>
            </a:xfrm>
            <a:custGeom>
              <a:avLst/>
              <a:gdLst>
                <a:gd name="T0" fmla="*/ 79 w 84"/>
                <a:gd name="T1" fmla="*/ 0 h 43"/>
                <a:gd name="T2" fmla="*/ 0 w 84"/>
                <a:gd name="T3" fmla="*/ 33 h 43"/>
                <a:gd name="T4" fmla="*/ 4 w 84"/>
                <a:gd name="T5" fmla="*/ 43 h 43"/>
                <a:gd name="T6" fmla="*/ 83 w 84"/>
                <a:gd name="T7" fmla="*/ 9 h 43"/>
                <a:gd name="T8" fmla="*/ 79 w 84"/>
                <a:gd name="T9" fmla="*/ 0 h 43"/>
              </a:gdLst>
              <a:ahLst/>
              <a:cxnLst>
                <a:cxn ang="0">
                  <a:pos x="T0" y="T1"/>
                </a:cxn>
                <a:cxn ang="0">
                  <a:pos x="T2" y="T3"/>
                </a:cxn>
                <a:cxn ang="0">
                  <a:pos x="T4" y="T5"/>
                </a:cxn>
                <a:cxn ang="0">
                  <a:pos x="T6" y="T7"/>
                </a:cxn>
                <a:cxn ang="0">
                  <a:pos x="T8" y="T9"/>
                </a:cxn>
              </a:cxnLst>
              <a:rect l="0" t="0" r="r" b="b"/>
              <a:pathLst>
                <a:path w="84" h="43">
                  <a:moveTo>
                    <a:pt x="79" y="0"/>
                  </a:moveTo>
                  <a:lnTo>
                    <a:pt x="0" y="33"/>
                  </a:lnTo>
                  <a:lnTo>
                    <a:pt x="4" y="43"/>
                  </a:lnTo>
                  <a:lnTo>
                    <a:pt x="83" y="9"/>
                  </a:lnTo>
                  <a:lnTo>
                    <a:pt x="7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2" name="Freeform 31"/>
            <p:cNvSpPr>
              <a:spLocks/>
            </p:cNvSpPr>
            <p:nvPr/>
          </p:nvSpPr>
          <p:spPr bwMode="auto">
            <a:xfrm>
              <a:off x="1778" y="293"/>
              <a:ext cx="70" cy="40"/>
            </a:xfrm>
            <a:custGeom>
              <a:avLst/>
              <a:gdLst>
                <a:gd name="T0" fmla="*/ 64 w 70"/>
                <a:gd name="T1" fmla="*/ 0 h 40"/>
                <a:gd name="T2" fmla="*/ 0 w 70"/>
                <a:gd name="T3" fmla="*/ 31 h 40"/>
                <a:gd name="T4" fmla="*/ 4 w 70"/>
                <a:gd name="T5" fmla="*/ 40 h 40"/>
                <a:gd name="T6" fmla="*/ 69 w 70"/>
                <a:gd name="T7" fmla="*/ 9 h 40"/>
                <a:gd name="T8" fmla="*/ 64 w 70"/>
                <a:gd name="T9" fmla="*/ 0 h 40"/>
              </a:gdLst>
              <a:ahLst/>
              <a:cxnLst>
                <a:cxn ang="0">
                  <a:pos x="T0" y="T1"/>
                </a:cxn>
                <a:cxn ang="0">
                  <a:pos x="T2" y="T3"/>
                </a:cxn>
                <a:cxn ang="0">
                  <a:pos x="T4" y="T5"/>
                </a:cxn>
                <a:cxn ang="0">
                  <a:pos x="T6" y="T7"/>
                </a:cxn>
                <a:cxn ang="0">
                  <a:pos x="T8" y="T9"/>
                </a:cxn>
              </a:cxnLst>
              <a:rect l="0" t="0" r="r" b="b"/>
              <a:pathLst>
                <a:path w="70" h="40">
                  <a:moveTo>
                    <a:pt x="64" y="0"/>
                  </a:moveTo>
                  <a:lnTo>
                    <a:pt x="0" y="31"/>
                  </a:lnTo>
                  <a:lnTo>
                    <a:pt x="4" y="40"/>
                  </a:lnTo>
                  <a:lnTo>
                    <a:pt x="69" y="9"/>
                  </a:lnTo>
                  <a:lnTo>
                    <a:pt x="6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3" name="Freeform 32"/>
            <p:cNvSpPr>
              <a:spLocks/>
            </p:cNvSpPr>
            <p:nvPr/>
          </p:nvSpPr>
          <p:spPr bwMode="auto">
            <a:xfrm>
              <a:off x="1713" y="324"/>
              <a:ext cx="70" cy="43"/>
            </a:xfrm>
            <a:custGeom>
              <a:avLst/>
              <a:gdLst>
                <a:gd name="T0" fmla="*/ 64 w 70"/>
                <a:gd name="T1" fmla="*/ 0 h 43"/>
                <a:gd name="T2" fmla="*/ 0 w 70"/>
                <a:gd name="T3" fmla="*/ 33 h 43"/>
                <a:gd name="T4" fmla="*/ 4 w 70"/>
                <a:gd name="T5" fmla="*/ 43 h 43"/>
                <a:gd name="T6" fmla="*/ 69 w 70"/>
                <a:gd name="T7" fmla="*/ 9 h 43"/>
                <a:gd name="T8" fmla="*/ 64 w 70"/>
                <a:gd name="T9" fmla="*/ 0 h 43"/>
              </a:gdLst>
              <a:ahLst/>
              <a:cxnLst>
                <a:cxn ang="0">
                  <a:pos x="T0" y="T1"/>
                </a:cxn>
                <a:cxn ang="0">
                  <a:pos x="T2" y="T3"/>
                </a:cxn>
                <a:cxn ang="0">
                  <a:pos x="T4" y="T5"/>
                </a:cxn>
                <a:cxn ang="0">
                  <a:pos x="T6" y="T7"/>
                </a:cxn>
                <a:cxn ang="0">
                  <a:pos x="T8" y="T9"/>
                </a:cxn>
              </a:cxnLst>
              <a:rect l="0" t="0" r="r" b="b"/>
              <a:pathLst>
                <a:path w="70" h="43">
                  <a:moveTo>
                    <a:pt x="64" y="0"/>
                  </a:moveTo>
                  <a:lnTo>
                    <a:pt x="0" y="33"/>
                  </a:lnTo>
                  <a:lnTo>
                    <a:pt x="4" y="43"/>
                  </a:lnTo>
                  <a:lnTo>
                    <a:pt x="69" y="9"/>
                  </a:lnTo>
                  <a:lnTo>
                    <a:pt x="6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4" name="Freeform 33"/>
            <p:cNvSpPr>
              <a:spLocks/>
            </p:cNvSpPr>
            <p:nvPr/>
          </p:nvSpPr>
          <p:spPr bwMode="auto">
            <a:xfrm>
              <a:off x="1622" y="357"/>
              <a:ext cx="96" cy="46"/>
            </a:xfrm>
            <a:custGeom>
              <a:avLst/>
              <a:gdLst>
                <a:gd name="T0" fmla="*/ 91 w 96"/>
                <a:gd name="T1" fmla="*/ 0 h 46"/>
                <a:gd name="T2" fmla="*/ 0 w 96"/>
                <a:gd name="T3" fmla="*/ 36 h 46"/>
                <a:gd name="T4" fmla="*/ 4 w 96"/>
                <a:gd name="T5" fmla="*/ 45 h 46"/>
                <a:gd name="T6" fmla="*/ 96 w 96"/>
                <a:gd name="T7" fmla="*/ 9 h 46"/>
                <a:gd name="T8" fmla="*/ 91 w 96"/>
                <a:gd name="T9" fmla="*/ 0 h 46"/>
              </a:gdLst>
              <a:ahLst/>
              <a:cxnLst>
                <a:cxn ang="0">
                  <a:pos x="T0" y="T1"/>
                </a:cxn>
                <a:cxn ang="0">
                  <a:pos x="T2" y="T3"/>
                </a:cxn>
                <a:cxn ang="0">
                  <a:pos x="T4" y="T5"/>
                </a:cxn>
                <a:cxn ang="0">
                  <a:pos x="T6" y="T7"/>
                </a:cxn>
                <a:cxn ang="0">
                  <a:pos x="T8" y="T9"/>
                </a:cxn>
              </a:cxnLst>
              <a:rect l="0" t="0" r="r" b="b"/>
              <a:pathLst>
                <a:path w="96" h="46">
                  <a:moveTo>
                    <a:pt x="91" y="0"/>
                  </a:moveTo>
                  <a:lnTo>
                    <a:pt x="0" y="36"/>
                  </a:lnTo>
                  <a:lnTo>
                    <a:pt x="4" y="45"/>
                  </a:lnTo>
                  <a:lnTo>
                    <a:pt x="96" y="9"/>
                  </a:lnTo>
                  <a:lnTo>
                    <a:pt x="91"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5" name="Freeform 34"/>
            <p:cNvSpPr>
              <a:spLocks/>
            </p:cNvSpPr>
            <p:nvPr/>
          </p:nvSpPr>
          <p:spPr bwMode="auto">
            <a:xfrm>
              <a:off x="2153" y="307"/>
              <a:ext cx="81" cy="43"/>
            </a:xfrm>
            <a:custGeom>
              <a:avLst/>
              <a:gdLst>
                <a:gd name="T0" fmla="*/ 76 w 81"/>
                <a:gd name="T1" fmla="*/ 0 h 43"/>
                <a:gd name="T2" fmla="*/ 0 w 81"/>
                <a:gd name="T3" fmla="*/ 33 h 43"/>
                <a:gd name="T4" fmla="*/ 4 w 81"/>
                <a:gd name="T5" fmla="*/ 43 h 43"/>
                <a:gd name="T6" fmla="*/ 81 w 81"/>
                <a:gd name="T7" fmla="*/ 9 h 43"/>
                <a:gd name="T8" fmla="*/ 76 w 81"/>
                <a:gd name="T9" fmla="*/ 0 h 43"/>
              </a:gdLst>
              <a:ahLst/>
              <a:cxnLst>
                <a:cxn ang="0">
                  <a:pos x="T0" y="T1"/>
                </a:cxn>
                <a:cxn ang="0">
                  <a:pos x="T2" y="T3"/>
                </a:cxn>
                <a:cxn ang="0">
                  <a:pos x="T4" y="T5"/>
                </a:cxn>
                <a:cxn ang="0">
                  <a:pos x="T6" y="T7"/>
                </a:cxn>
                <a:cxn ang="0">
                  <a:pos x="T8" y="T9"/>
                </a:cxn>
              </a:cxnLst>
              <a:rect l="0" t="0" r="r" b="b"/>
              <a:pathLst>
                <a:path w="81" h="43">
                  <a:moveTo>
                    <a:pt x="76" y="0"/>
                  </a:moveTo>
                  <a:lnTo>
                    <a:pt x="0" y="33"/>
                  </a:lnTo>
                  <a:lnTo>
                    <a:pt x="4" y="43"/>
                  </a:lnTo>
                  <a:lnTo>
                    <a:pt x="81" y="9"/>
                  </a:lnTo>
                  <a:lnTo>
                    <a:pt x="76"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6" name="Freeform 35"/>
            <p:cNvSpPr>
              <a:spLocks/>
            </p:cNvSpPr>
            <p:nvPr/>
          </p:nvSpPr>
          <p:spPr bwMode="auto">
            <a:xfrm>
              <a:off x="2088" y="341"/>
              <a:ext cx="69" cy="38"/>
            </a:xfrm>
            <a:custGeom>
              <a:avLst/>
              <a:gdLst>
                <a:gd name="T0" fmla="*/ 64 w 69"/>
                <a:gd name="T1" fmla="*/ 0 h 38"/>
                <a:gd name="T2" fmla="*/ 0 w 69"/>
                <a:gd name="T3" fmla="*/ 28 h 38"/>
                <a:gd name="T4" fmla="*/ 4 w 69"/>
                <a:gd name="T5" fmla="*/ 38 h 38"/>
                <a:gd name="T6" fmla="*/ 69 w 69"/>
                <a:gd name="T7" fmla="*/ 9 h 38"/>
                <a:gd name="T8" fmla="*/ 64 w 69"/>
                <a:gd name="T9" fmla="*/ 0 h 38"/>
              </a:gdLst>
              <a:ahLst/>
              <a:cxnLst>
                <a:cxn ang="0">
                  <a:pos x="T0" y="T1"/>
                </a:cxn>
                <a:cxn ang="0">
                  <a:pos x="T2" y="T3"/>
                </a:cxn>
                <a:cxn ang="0">
                  <a:pos x="T4" y="T5"/>
                </a:cxn>
                <a:cxn ang="0">
                  <a:pos x="T6" y="T7"/>
                </a:cxn>
                <a:cxn ang="0">
                  <a:pos x="T8" y="T9"/>
                </a:cxn>
              </a:cxnLst>
              <a:rect l="0" t="0" r="r" b="b"/>
              <a:pathLst>
                <a:path w="69" h="38">
                  <a:moveTo>
                    <a:pt x="64" y="0"/>
                  </a:moveTo>
                  <a:lnTo>
                    <a:pt x="0" y="28"/>
                  </a:lnTo>
                  <a:lnTo>
                    <a:pt x="4" y="38"/>
                  </a:lnTo>
                  <a:lnTo>
                    <a:pt x="69" y="9"/>
                  </a:lnTo>
                  <a:lnTo>
                    <a:pt x="6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7" name="Freeform 36"/>
            <p:cNvSpPr>
              <a:spLocks/>
            </p:cNvSpPr>
            <p:nvPr/>
          </p:nvSpPr>
          <p:spPr bwMode="auto">
            <a:xfrm>
              <a:off x="2021" y="370"/>
              <a:ext cx="72" cy="43"/>
            </a:xfrm>
            <a:custGeom>
              <a:avLst/>
              <a:gdLst>
                <a:gd name="T0" fmla="*/ 67 w 72"/>
                <a:gd name="T1" fmla="*/ 0 h 43"/>
                <a:gd name="T2" fmla="*/ 0 w 72"/>
                <a:gd name="T3" fmla="*/ 33 h 43"/>
                <a:gd name="T4" fmla="*/ 4 w 72"/>
                <a:gd name="T5" fmla="*/ 43 h 43"/>
                <a:gd name="T6" fmla="*/ 72 w 72"/>
                <a:gd name="T7" fmla="*/ 9 h 43"/>
                <a:gd name="T8" fmla="*/ 67 w 72"/>
                <a:gd name="T9" fmla="*/ 0 h 43"/>
              </a:gdLst>
              <a:ahLst/>
              <a:cxnLst>
                <a:cxn ang="0">
                  <a:pos x="T0" y="T1"/>
                </a:cxn>
                <a:cxn ang="0">
                  <a:pos x="T2" y="T3"/>
                </a:cxn>
                <a:cxn ang="0">
                  <a:pos x="T4" y="T5"/>
                </a:cxn>
                <a:cxn ang="0">
                  <a:pos x="T6" y="T7"/>
                </a:cxn>
                <a:cxn ang="0">
                  <a:pos x="T8" y="T9"/>
                </a:cxn>
              </a:cxnLst>
              <a:rect l="0" t="0" r="r" b="b"/>
              <a:pathLst>
                <a:path w="72" h="43">
                  <a:moveTo>
                    <a:pt x="67" y="0"/>
                  </a:moveTo>
                  <a:lnTo>
                    <a:pt x="0" y="33"/>
                  </a:lnTo>
                  <a:lnTo>
                    <a:pt x="4" y="43"/>
                  </a:lnTo>
                  <a:lnTo>
                    <a:pt x="72" y="9"/>
                  </a:lnTo>
                  <a:lnTo>
                    <a:pt x="6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8" name="Freeform 37"/>
            <p:cNvSpPr>
              <a:spLocks/>
            </p:cNvSpPr>
            <p:nvPr/>
          </p:nvSpPr>
          <p:spPr bwMode="auto">
            <a:xfrm>
              <a:off x="1932" y="403"/>
              <a:ext cx="94" cy="46"/>
            </a:xfrm>
            <a:custGeom>
              <a:avLst/>
              <a:gdLst>
                <a:gd name="T0" fmla="*/ 88 w 94"/>
                <a:gd name="T1" fmla="*/ 0 h 46"/>
                <a:gd name="T2" fmla="*/ 0 w 94"/>
                <a:gd name="T3" fmla="*/ 36 h 46"/>
                <a:gd name="T4" fmla="*/ 4 w 94"/>
                <a:gd name="T5" fmla="*/ 45 h 46"/>
                <a:gd name="T6" fmla="*/ 93 w 94"/>
                <a:gd name="T7" fmla="*/ 9 h 46"/>
                <a:gd name="T8" fmla="*/ 88 w 94"/>
                <a:gd name="T9" fmla="*/ 0 h 46"/>
              </a:gdLst>
              <a:ahLst/>
              <a:cxnLst>
                <a:cxn ang="0">
                  <a:pos x="T0" y="T1"/>
                </a:cxn>
                <a:cxn ang="0">
                  <a:pos x="T2" y="T3"/>
                </a:cxn>
                <a:cxn ang="0">
                  <a:pos x="T4" y="T5"/>
                </a:cxn>
                <a:cxn ang="0">
                  <a:pos x="T6" y="T7"/>
                </a:cxn>
                <a:cxn ang="0">
                  <a:pos x="T8" y="T9"/>
                </a:cxn>
              </a:cxnLst>
              <a:rect l="0" t="0" r="r" b="b"/>
              <a:pathLst>
                <a:path w="94" h="46">
                  <a:moveTo>
                    <a:pt x="88" y="0"/>
                  </a:moveTo>
                  <a:lnTo>
                    <a:pt x="0" y="36"/>
                  </a:lnTo>
                  <a:lnTo>
                    <a:pt x="4" y="45"/>
                  </a:lnTo>
                  <a:lnTo>
                    <a:pt x="93" y="9"/>
                  </a:lnTo>
                  <a:lnTo>
                    <a:pt x="88"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9" name="Freeform 38"/>
            <p:cNvSpPr>
              <a:spLocks/>
            </p:cNvSpPr>
            <p:nvPr/>
          </p:nvSpPr>
          <p:spPr bwMode="auto">
            <a:xfrm>
              <a:off x="3406" y="465"/>
              <a:ext cx="84" cy="44"/>
            </a:xfrm>
            <a:custGeom>
              <a:avLst/>
              <a:gdLst>
                <a:gd name="T0" fmla="*/ 79 w 84"/>
                <a:gd name="T1" fmla="*/ 0 h 44"/>
                <a:gd name="T2" fmla="*/ 0 w 84"/>
                <a:gd name="T3" fmla="*/ 33 h 44"/>
                <a:gd name="T4" fmla="*/ 4 w 84"/>
                <a:gd name="T5" fmla="*/ 43 h 44"/>
                <a:gd name="T6" fmla="*/ 83 w 84"/>
                <a:gd name="T7" fmla="*/ 9 h 44"/>
                <a:gd name="T8" fmla="*/ 79 w 84"/>
                <a:gd name="T9" fmla="*/ 0 h 44"/>
              </a:gdLst>
              <a:ahLst/>
              <a:cxnLst>
                <a:cxn ang="0">
                  <a:pos x="T0" y="T1"/>
                </a:cxn>
                <a:cxn ang="0">
                  <a:pos x="T2" y="T3"/>
                </a:cxn>
                <a:cxn ang="0">
                  <a:pos x="T4" y="T5"/>
                </a:cxn>
                <a:cxn ang="0">
                  <a:pos x="T6" y="T7"/>
                </a:cxn>
                <a:cxn ang="0">
                  <a:pos x="T8" y="T9"/>
                </a:cxn>
              </a:cxnLst>
              <a:rect l="0" t="0" r="r" b="b"/>
              <a:pathLst>
                <a:path w="84" h="44">
                  <a:moveTo>
                    <a:pt x="79" y="0"/>
                  </a:moveTo>
                  <a:lnTo>
                    <a:pt x="0" y="33"/>
                  </a:lnTo>
                  <a:lnTo>
                    <a:pt x="4" y="43"/>
                  </a:lnTo>
                  <a:lnTo>
                    <a:pt x="83" y="9"/>
                  </a:lnTo>
                  <a:lnTo>
                    <a:pt x="7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0" name="Freeform 39"/>
            <p:cNvSpPr>
              <a:spLocks/>
            </p:cNvSpPr>
            <p:nvPr/>
          </p:nvSpPr>
          <p:spPr bwMode="auto">
            <a:xfrm>
              <a:off x="3338" y="499"/>
              <a:ext cx="72" cy="38"/>
            </a:xfrm>
            <a:custGeom>
              <a:avLst/>
              <a:gdLst>
                <a:gd name="T0" fmla="*/ 67 w 72"/>
                <a:gd name="T1" fmla="*/ 0 h 38"/>
                <a:gd name="T2" fmla="*/ 0 w 72"/>
                <a:gd name="T3" fmla="*/ 28 h 38"/>
                <a:gd name="T4" fmla="*/ 4 w 72"/>
                <a:gd name="T5" fmla="*/ 38 h 38"/>
                <a:gd name="T6" fmla="*/ 72 w 72"/>
                <a:gd name="T7" fmla="*/ 9 h 38"/>
                <a:gd name="T8" fmla="*/ 67 w 72"/>
                <a:gd name="T9" fmla="*/ 0 h 38"/>
              </a:gdLst>
              <a:ahLst/>
              <a:cxnLst>
                <a:cxn ang="0">
                  <a:pos x="T0" y="T1"/>
                </a:cxn>
                <a:cxn ang="0">
                  <a:pos x="T2" y="T3"/>
                </a:cxn>
                <a:cxn ang="0">
                  <a:pos x="T4" y="T5"/>
                </a:cxn>
                <a:cxn ang="0">
                  <a:pos x="T6" y="T7"/>
                </a:cxn>
                <a:cxn ang="0">
                  <a:pos x="T8" y="T9"/>
                </a:cxn>
              </a:cxnLst>
              <a:rect l="0" t="0" r="r" b="b"/>
              <a:pathLst>
                <a:path w="72" h="38">
                  <a:moveTo>
                    <a:pt x="67" y="0"/>
                  </a:moveTo>
                  <a:lnTo>
                    <a:pt x="0" y="28"/>
                  </a:lnTo>
                  <a:lnTo>
                    <a:pt x="4" y="38"/>
                  </a:lnTo>
                  <a:lnTo>
                    <a:pt x="72" y="9"/>
                  </a:lnTo>
                  <a:lnTo>
                    <a:pt x="6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1" name="Freeform 40"/>
            <p:cNvSpPr>
              <a:spLocks/>
            </p:cNvSpPr>
            <p:nvPr/>
          </p:nvSpPr>
          <p:spPr bwMode="auto">
            <a:xfrm>
              <a:off x="3276" y="528"/>
              <a:ext cx="67" cy="43"/>
            </a:xfrm>
            <a:custGeom>
              <a:avLst/>
              <a:gdLst>
                <a:gd name="T0" fmla="*/ 62 w 67"/>
                <a:gd name="T1" fmla="*/ 0 h 43"/>
                <a:gd name="T2" fmla="*/ 0 w 67"/>
                <a:gd name="T3" fmla="*/ 33 h 43"/>
                <a:gd name="T4" fmla="*/ 4 w 67"/>
                <a:gd name="T5" fmla="*/ 43 h 43"/>
                <a:gd name="T6" fmla="*/ 67 w 67"/>
                <a:gd name="T7" fmla="*/ 9 h 43"/>
                <a:gd name="T8" fmla="*/ 62 w 67"/>
                <a:gd name="T9" fmla="*/ 0 h 43"/>
              </a:gdLst>
              <a:ahLst/>
              <a:cxnLst>
                <a:cxn ang="0">
                  <a:pos x="T0" y="T1"/>
                </a:cxn>
                <a:cxn ang="0">
                  <a:pos x="T2" y="T3"/>
                </a:cxn>
                <a:cxn ang="0">
                  <a:pos x="T4" y="T5"/>
                </a:cxn>
                <a:cxn ang="0">
                  <a:pos x="T6" y="T7"/>
                </a:cxn>
                <a:cxn ang="0">
                  <a:pos x="T8" y="T9"/>
                </a:cxn>
              </a:cxnLst>
              <a:rect l="0" t="0" r="r" b="b"/>
              <a:pathLst>
                <a:path w="67" h="43">
                  <a:moveTo>
                    <a:pt x="62" y="0"/>
                  </a:moveTo>
                  <a:lnTo>
                    <a:pt x="0" y="33"/>
                  </a:lnTo>
                  <a:lnTo>
                    <a:pt x="4" y="43"/>
                  </a:lnTo>
                  <a:lnTo>
                    <a:pt x="67" y="9"/>
                  </a:lnTo>
                  <a:lnTo>
                    <a:pt x="62"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2" name="Freeform 41"/>
            <p:cNvSpPr>
              <a:spLocks/>
            </p:cNvSpPr>
            <p:nvPr/>
          </p:nvSpPr>
          <p:spPr bwMode="auto">
            <a:xfrm>
              <a:off x="3187" y="562"/>
              <a:ext cx="94" cy="48"/>
            </a:xfrm>
            <a:custGeom>
              <a:avLst/>
              <a:gdLst>
                <a:gd name="T0" fmla="*/ 88 w 94"/>
                <a:gd name="T1" fmla="*/ 0 h 48"/>
                <a:gd name="T2" fmla="*/ 0 w 94"/>
                <a:gd name="T3" fmla="*/ 38 h 48"/>
                <a:gd name="T4" fmla="*/ 4 w 94"/>
                <a:gd name="T5" fmla="*/ 48 h 48"/>
                <a:gd name="T6" fmla="*/ 93 w 94"/>
                <a:gd name="T7" fmla="*/ 9 h 48"/>
                <a:gd name="T8" fmla="*/ 88 w 94"/>
                <a:gd name="T9" fmla="*/ 0 h 48"/>
              </a:gdLst>
              <a:ahLst/>
              <a:cxnLst>
                <a:cxn ang="0">
                  <a:pos x="T0" y="T1"/>
                </a:cxn>
                <a:cxn ang="0">
                  <a:pos x="T2" y="T3"/>
                </a:cxn>
                <a:cxn ang="0">
                  <a:pos x="T4" y="T5"/>
                </a:cxn>
                <a:cxn ang="0">
                  <a:pos x="T6" y="T7"/>
                </a:cxn>
                <a:cxn ang="0">
                  <a:pos x="T8" y="T9"/>
                </a:cxn>
              </a:cxnLst>
              <a:rect l="0" t="0" r="r" b="b"/>
              <a:pathLst>
                <a:path w="94" h="48">
                  <a:moveTo>
                    <a:pt x="88" y="0"/>
                  </a:moveTo>
                  <a:lnTo>
                    <a:pt x="0" y="38"/>
                  </a:lnTo>
                  <a:lnTo>
                    <a:pt x="4" y="48"/>
                  </a:lnTo>
                  <a:lnTo>
                    <a:pt x="93" y="9"/>
                  </a:lnTo>
                  <a:lnTo>
                    <a:pt x="88"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3" name="Freeform 42"/>
            <p:cNvSpPr>
              <a:spLocks/>
            </p:cNvSpPr>
            <p:nvPr/>
          </p:nvSpPr>
          <p:spPr bwMode="auto">
            <a:xfrm>
              <a:off x="2793" y="382"/>
              <a:ext cx="82" cy="43"/>
            </a:xfrm>
            <a:custGeom>
              <a:avLst/>
              <a:gdLst>
                <a:gd name="T0" fmla="*/ 76 w 82"/>
                <a:gd name="T1" fmla="*/ 0 h 43"/>
                <a:gd name="T2" fmla="*/ 0 w 82"/>
                <a:gd name="T3" fmla="*/ 33 h 43"/>
                <a:gd name="T4" fmla="*/ 4 w 82"/>
                <a:gd name="T5" fmla="*/ 43 h 43"/>
                <a:gd name="T6" fmla="*/ 81 w 82"/>
                <a:gd name="T7" fmla="*/ 9 h 43"/>
                <a:gd name="T8" fmla="*/ 76 w 82"/>
                <a:gd name="T9" fmla="*/ 0 h 43"/>
              </a:gdLst>
              <a:ahLst/>
              <a:cxnLst>
                <a:cxn ang="0">
                  <a:pos x="T0" y="T1"/>
                </a:cxn>
                <a:cxn ang="0">
                  <a:pos x="T2" y="T3"/>
                </a:cxn>
                <a:cxn ang="0">
                  <a:pos x="T4" y="T5"/>
                </a:cxn>
                <a:cxn ang="0">
                  <a:pos x="T6" y="T7"/>
                </a:cxn>
                <a:cxn ang="0">
                  <a:pos x="T8" y="T9"/>
                </a:cxn>
              </a:cxnLst>
              <a:rect l="0" t="0" r="r" b="b"/>
              <a:pathLst>
                <a:path w="82" h="43">
                  <a:moveTo>
                    <a:pt x="76" y="0"/>
                  </a:moveTo>
                  <a:lnTo>
                    <a:pt x="0" y="33"/>
                  </a:lnTo>
                  <a:lnTo>
                    <a:pt x="4" y="43"/>
                  </a:lnTo>
                  <a:lnTo>
                    <a:pt x="81" y="9"/>
                  </a:lnTo>
                  <a:lnTo>
                    <a:pt x="76"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4" name="Freeform 43"/>
            <p:cNvSpPr>
              <a:spLocks/>
            </p:cNvSpPr>
            <p:nvPr/>
          </p:nvSpPr>
          <p:spPr bwMode="auto">
            <a:xfrm>
              <a:off x="2729" y="415"/>
              <a:ext cx="69" cy="39"/>
            </a:xfrm>
            <a:custGeom>
              <a:avLst/>
              <a:gdLst>
                <a:gd name="T0" fmla="*/ 64 w 69"/>
                <a:gd name="T1" fmla="*/ 0 h 39"/>
                <a:gd name="T2" fmla="*/ 0 w 69"/>
                <a:gd name="T3" fmla="*/ 28 h 39"/>
                <a:gd name="T4" fmla="*/ 4 w 69"/>
                <a:gd name="T5" fmla="*/ 38 h 39"/>
                <a:gd name="T6" fmla="*/ 69 w 69"/>
                <a:gd name="T7" fmla="*/ 9 h 39"/>
                <a:gd name="T8" fmla="*/ 64 w 69"/>
                <a:gd name="T9" fmla="*/ 0 h 39"/>
              </a:gdLst>
              <a:ahLst/>
              <a:cxnLst>
                <a:cxn ang="0">
                  <a:pos x="T0" y="T1"/>
                </a:cxn>
                <a:cxn ang="0">
                  <a:pos x="T2" y="T3"/>
                </a:cxn>
                <a:cxn ang="0">
                  <a:pos x="T4" y="T5"/>
                </a:cxn>
                <a:cxn ang="0">
                  <a:pos x="T6" y="T7"/>
                </a:cxn>
                <a:cxn ang="0">
                  <a:pos x="T8" y="T9"/>
                </a:cxn>
              </a:cxnLst>
              <a:rect l="0" t="0" r="r" b="b"/>
              <a:pathLst>
                <a:path w="69" h="39">
                  <a:moveTo>
                    <a:pt x="64" y="0"/>
                  </a:moveTo>
                  <a:lnTo>
                    <a:pt x="0" y="28"/>
                  </a:lnTo>
                  <a:lnTo>
                    <a:pt x="4" y="38"/>
                  </a:lnTo>
                  <a:lnTo>
                    <a:pt x="69" y="9"/>
                  </a:lnTo>
                  <a:lnTo>
                    <a:pt x="6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5" name="Freeform 44"/>
            <p:cNvSpPr>
              <a:spLocks/>
            </p:cNvSpPr>
            <p:nvPr/>
          </p:nvSpPr>
          <p:spPr bwMode="auto">
            <a:xfrm>
              <a:off x="2664" y="444"/>
              <a:ext cx="70" cy="43"/>
            </a:xfrm>
            <a:custGeom>
              <a:avLst/>
              <a:gdLst>
                <a:gd name="T0" fmla="*/ 64 w 70"/>
                <a:gd name="T1" fmla="*/ 0 h 43"/>
                <a:gd name="T2" fmla="*/ 0 w 70"/>
                <a:gd name="T3" fmla="*/ 33 h 43"/>
                <a:gd name="T4" fmla="*/ 4 w 70"/>
                <a:gd name="T5" fmla="*/ 43 h 43"/>
                <a:gd name="T6" fmla="*/ 69 w 70"/>
                <a:gd name="T7" fmla="*/ 9 h 43"/>
                <a:gd name="T8" fmla="*/ 64 w 70"/>
                <a:gd name="T9" fmla="*/ 0 h 43"/>
              </a:gdLst>
              <a:ahLst/>
              <a:cxnLst>
                <a:cxn ang="0">
                  <a:pos x="T0" y="T1"/>
                </a:cxn>
                <a:cxn ang="0">
                  <a:pos x="T2" y="T3"/>
                </a:cxn>
                <a:cxn ang="0">
                  <a:pos x="T4" y="T5"/>
                </a:cxn>
                <a:cxn ang="0">
                  <a:pos x="T6" y="T7"/>
                </a:cxn>
                <a:cxn ang="0">
                  <a:pos x="T8" y="T9"/>
                </a:cxn>
              </a:cxnLst>
              <a:rect l="0" t="0" r="r" b="b"/>
              <a:pathLst>
                <a:path w="70" h="43">
                  <a:moveTo>
                    <a:pt x="64" y="0"/>
                  </a:moveTo>
                  <a:lnTo>
                    <a:pt x="0" y="33"/>
                  </a:lnTo>
                  <a:lnTo>
                    <a:pt x="4" y="43"/>
                  </a:lnTo>
                  <a:lnTo>
                    <a:pt x="69" y="9"/>
                  </a:lnTo>
                  <a:lnTo>
                    <a:pt x="6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6" name="Freeform 45"/>
            <p:cNvSpPr>
              <a:spLocks/>
            </p:cNvSpPr>
            <p:nvPr/>
          </p:nvSpPr>
          <p:spPr bwMode="auto">
            <a:xfrm>
              <a:off x="2575" y="477"/>
              <a:ext cx="94" cy="48"/>
            </a:xfrm>
            <a:custGeom>
              <a:avLst/>
              <a:gdLst>
                <a:gd name="T0" fmla="*/ 88 w 94"/>
                <a:gd name="T1" fmla="*/ 0 h 48"/>
                <a:gd name="T2" fmla="*/ 0 w 94"/>
                <a:gd name="T3" fmla="*/ 38 h 48"/>
                <a:gd name="T4" fmla="*/ 4 w 94"/>
                <a:gd name="T5" fmla="*/ 47 h 48"/>
                <a:gd name="T6" fmla="*/ 93 w 94"/>
                <a:gd name="T7" fmla="*/ 9 h 48"/>
                <a:gd name="T8" fmla="*/ 88 w 94"/>
                <a:gd name="T9" fmla="*/ 0 h 48"/>
              </a:gdLst>
              <a:ahLst/>
              <a:cxnLst>
                <a:cxn ang="0">
                  <a:pos x="T0" y="T1"/>
                </a:cxn>
                <a:cxn ang="0">
                  <a:pos x="T2" y="T3"/>
                </a:cxn>
                <a:cxn ang="0">
                  <a:pos x="T4" y="T5"/>
                </a:cxn>
                <a:cxn ang="0">
                  <a:pos x="T6" y="T7"/>
                </a:cxn>
                <a:cxn ang="0">
                  <a:pos x="T8" y="T9"/>
                </a:cxn>
              </a:cxnLst>
              <a:rect l="0" t="0" r="r" b="b"/>
              <a:pathLst>
                <a:path w="94" h="48">
                  <a:moveTo>
                    <a:pt x="88" y="0"/>
                  </a:moveTo>
                  <a:lnTo>
                    <a:pt x="0" y="38"/>
                  </a:lnTo>
                  <a:lnTo>
                    <a:pt x="4" y="47"/>
                  </a:lnTo>
                  <a:lnTo>
                    <a:pt x="93" y="9"/>
                  </a:lnTo>
                  <a:lnTo>
                    <a:pt x="88"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7" name="Freeform 46"/>
            <p:cNvSpPr>
              <a:spLocks/>
            </p:cNvSpPr>
            <p:nvPr/>
          </p:nvSpPr>
          <p:spPr bwMode="auto">
            <a:xfrm>
              <a:off x="4049" y="542"/>
              <a:ext cx="84" cy="41"/>
            </a:xfrm>
            <a:custGeom>
              <a:avLst/>
              <a:gdLst>
                <a:gd name="T0" fmla="*/ 79 w 84"/>
                <a:gd name="T1" fmla="*/ 0 h 41"/>
                <a:gd name="T2" fmla="*/ 0 w 84"/>
                <a:gd name="T3" fmla="*/ 31 h 41"/>
                <a:gd name="T4" fmla="*/ 4 w 84"/>
                <a:gd name="T5" fmla="*/ 40 h 41"/>
                <a:gd name="T6" fmla="*/ 84 w 84"/>
                <a:gd name="T7" fmla="*/ 9 h 41"/>
                <a:gd name="T8" fmla="*/ 79 w 84"/>
                <a:gd name="T9" fmla="*/ 0 h 41"/>
              </a:gdLst>
              <a:ahLst/>
              <a:cxnLst>
                <a:cxn ang="0">
                  <a:pos x="T0" y="T1"/>
                </a:cxn>
                <a:cxn ang="0">
                  <a:pos x="T2" y="T3"/>
                </a:cxn>
                <a:cxn ang="0">
                  <a:pos x="T4" y="T5"/>
                </a:cxn>
                <a:cxn ang="0">
                  <a:pos x="T6" y="T7"/>
                </a:cxn>
                <a:cxn ang="0">
                  <a:pos x="T8" y="T9"/>
                </a:cxn>
              </a:cxnLst>
              <a:rect l="0" t="0" r="r" b="b"/>
              <a:pathLst>
                <a:path w="84" h="41">
                  <a:moveTo>
                    <a:pt x="79" y="0"/>
                  </a:moveTo>
                  <a:lnTo>
                    <a:pt x="0" y="31"/>
                  </a:lnTo>
                  <a:lnTo>
                    <a:pt x="4" y="40"/>
                  </a:lnTo>
                  <a:lnTo>
                    <a:pt x="84" y="9"/>
                  </a:lnTo>
                  <a:lnTo>
                    <a:pt x="7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8" name="Freeform 47"/>
            <p:cNvSpPr>
              <a:spLocks/>
            </p:cNvSpPr>
            <p:nvPr/>
          </p:nvSpPr>
          <p:spPr bwMode="auto">
            <a:xfrm>
              <a:off x="3984" y="574"/>
              <a:ext cx="70" cy="40"/>
            </a:xfrm>
            <a:custGeom>
              <a:avLst/>
              <a:gdLst>
                <a:gd name="T0" fmla="*/ 64 w 70"/>
                <a:gd name="T1" fmla="*/ 0 h 40"/>
                <a:gd name="T2" fmla="*/ 0 w 70"/>
                <a:gd name="T3" fmla="*/ 31 h 40"/>
                <a:gd name="T4" fmla="*/ 4 w 70"/>
                <a:gd name="T5" fmla="*/ 40 h 40"/>
                <a:gd name="T6" fmla="*/ 69 w 70"/>
                <a:gd name="T7" fmla="*/ 9 h 40"/>
                <a:gd name="T8" fmla="*/ 64 w 70"/>
                <a:gd name="T9" fmla="*/ 0 h 40"/>
              </a:gdLst>
              <a:ahLst/>
              <a:cxnLst>
                <a:cxn ang="0">
                  <a:pos x="T0" y="T1"/>
                </a:cxn>
                <a:cxn ang="0">
                  <a:pos x="T2" y="T3"/>
                </a:cxn>
                <a:cxn ang="0">
                  <a:pos x="T4" y="T5"/>
                </a:cxn>
                <a:cxn ang="0">
                  <a:pos x="T6" y="T7"/>
                </a:cxn>
                <a:cxn ang="0">
                  <a:pos x="T8" y="T9"/>
                </a:cxn>
              </a:cxnLst>
              <a:rect l="0" t="0" r="r" b="b"/>
              <a:pathLst>
                <a:path w="70" h="40">
                  <a:moveTo>
                    <a:pt x="64" y="0"/>
                  </a:moveTo>
                  <a:lnTo>
                    <a:pt x="0" y="31"/>
                  </a:lnTo>
                  <a:lnTo>
                    <a:pt x="4" y="40"/>
                  </a:lnTo>
                  <a:lnTo>
                    <a:pt x="69" y="9"/>
                  </a:lnTo>
                  <a:lnTo>
                    <a:pt x="6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9" name="Freeform 48"/>
            <p:cNvSpPr>
              <a:spLocks/>
            </p:cNvSpPr>
            <p:nvPr/>
          </p:nvSpPr>
          <p:spPr bwMode="auto">
            <a:xfrm>
              <a:off x="3917" y="605"/>
              <a:ext cx="72" cy="43"/>
            </a:xfrm>
            <a:custGeom>
              <a:avLst/>
              <a:gdLst>
                <a:gd name="T0" fmla="*/ 67 w 72"/>
                <a:gd name="T1" fmla="*/ 0 h 43"/>
                <a:gd name="T2" fmla="*/ 0 w 72"/>
                <a:gd name="T3" fmla="*/ 33 h 43"/>
                <a:gd name="T4" fmla="*/ 4 w 72"/>
                <a:gd name="T5" fmla="*/ 43 h 43"/>
                <a:gd name="T6" fmla="*/ 71 w 72"/>
                <a:gd name="T7" fmla="*/ 9 h 43"/>
                <a:gd name="T8" fmla="*/ 67 w 72"/>
                <a:gd name="T9" fmla="*/ 0 h 43"/>
              </a:gdLst>
              <a:ahLst/>
              <a:cxnLst>
                <a:cxn ang="0">
                  <a:pos x="T0" y="T1"/>
                </a:cxn>
                <a:cxn ang="0">
                  <a:pos x="T2" y="T3"/>
                </a:cxn>
                <a:cxn ang="0">
                  <a:pos x="T4" y="T5"/>
                </a:cxn>
                <a:cxn ang="0">
                  <a:pos x="T6" y="T7"/>
                </a:cxn>
                <a:cxn ang="0">
                  <a:pos x="T8" y="T9"/>
                </a:cxn>
              </a:cxnLst>
              <a:rect l="0" t="0" r="r" b="b"/>
              <a:pathLst>
                <a:path w="72" h="43">
                  <a:moveTo>
                    <a:pt x="67" y="0"/>
                  </a:moveTo>
                  <a:lnTo>
                    <a:pt x="0" y="33"/>
                  </a:lnTo>
                  <a:lnTo>
                    <a:pt x="4" y="43"/>
                  </a:lnTo>
                  <a:lnTo>
                    <a:pt x="71" y="9"/>
                  </a:lnTo>
                  <a:lnTo>
                    <a:pt x="6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50" name="Freeform 49"/>
            <p:cNvSpPr>
              <a:spLocks/>
            </p:cNvSpPr>
            <p:nvPr/>
          </p:nvSpPr>
          <p:spPr bwMode="auto">
            <a:xfrm>
              <a:off x="3830" y="638"/>
              <a:ext cx="91" cy="46"/>
            </a:xfrm>
            <a:custGeom>
              <a:avLst/>
              <a:gdLst>
                <a:gd name="T0" fmla="*/ 86 w 91"/>
                <a:gd name="T1" fmla="*/ 0 h 46"/>
                <a:gd name="T2" fmla="*/ 0 w 91"/>
                <a:gd name="T3" fmla="*/ 35 h 46"/>
                <a:gd name="T4" fmla="*/ 4 w 91"/>
                <a:gd name="T5" fmla="*/ 45 h 46"/>
                <a:gd name="T6" fmla="*/ 91 w 91"/>
                <a:gd name="T7" fmla="*/ 9 h 46"/>
                <a:gd name="T8" fmla="*/ 86 w 91"/>
                <a:gd name="T9" fmla="*/ 0 h 46"/>
              </a:gdLst>
              <a:ahLst/>
              <a:cxnLst>
                <a:cxn ang="0">
                  <a:pos x="T0" y="T1"/>
                </a:cxn>
                <a:cxn ang="0">
                  <a:pos x="T2" y="T3"/>
                </a:cxn>
                <a:cxn ang="0">
                  <a:pos x="T4" y="T5"/>
                </a:cxn>
                <a:cxn ang="0">
                  <a:pos x="T6" y="T7"/>
                </a:cxn>
                <a:cxn ang="0">
                  <a:pos x="T8" y="T9"/>
                </a:cxn>
              </a:cxnLst>
              <a:rect l="0" t="0" r="r" b="b"/>
              <a:pathLst>
                <a:path w="91" h="46">
                  <a:moveTo>
                    <a:pt x="86" y="0"/>
                  </a:moveTo>
                  <a:lnTo>
                    <a:pt x="0" y="35"/>
                  </a:lnTo>
                  <a:lnTo>
                    <a:pt x="4" y="45"/>
                  </a:lnTo>
                  <a:lnTo>
                    <a:pt x="91" y="9"/>
                  </a:lnTo>
                  <a:lnTo>
                    <a:pt x="86"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51" name="Freeform 50"/>
            <p:cNvSpPr>
              <a:spLocks/>
            </p:cNvSpPr>
            <p:nvPr/>
          </p:nvSpPr>
          <p:spPr bwMode="auto">
            <a:xfrm>
              <a:off x="2467" y="338"/>
              <a:ext cx="82" cy="44"/>
            </a:xfrm>
            <a:custGeom>
              <a:avLst/>
              <a:gdLst>
                <a:gd name="T0" fmla="*/ 76 w 82"/>
                <a:gd name="T1" fmla="*/ 0 h 44"/>
                <a:gd name="T2" fmla="*/ 0 w 82"/>
                <a:gd name="T3" fmla="*/ 33 h 44"/>
                <a:gd name="T4" fmla="*/ 4 w 82"/>
                <a:gd name="T5" fmla="*/ 43 h 44"/>
                <a:gd name="T6" fmla="*/ 81 w 82"/>
                <a:gd name="T7" fmla="*/ 9 h 44"/>
                <a:gd name="T8" fmla="*/ 76 w 82"/>
                <a:gd name="T9" fmla="*/ 0 h 44"/>
              </a:gdLst>
              <a:ahLst/>
              <a:cxnLst>
                <a:cxn ang="0">
                  <a:pos x="T0" y="T1"/>
                </a:cxn>
                <a:cxn ang="0">
                  <a:pos x="T2" y="T3"/>
                </a:cxn>
                <a:cxn ang="0">
                  <a:pos x="T4" y="T5"/>
                </a:cxn>
                <a:cxn ang="0">
                  <a:pos x="T6" y="T7"/>
                </a:cxn>
                <a:cxn ang="0">
                  <a:pos x="T8" y="T9"/>
                </a:cxn>
              </a:cxnLst>
              <a:rect l="0" t="0" r="r" b="b"/>
              <a:pathLst>
                <a:path w="82" h="44">
                  <a:moveTo>
                    <a:pt x="76" y="0"/>
                  </a:moveTo>
                  <a:lnTo>
                    <a:pt x="0" y="33"/>
                  </a:lnTo>
                  <a:lnTo>
                    <a:pt x="4" y="43"/>
                  </a:lnTo>
                  <a:lnTo>
                    <a:pt x="81" y="9"/>
                  </a:lnTo>
                  <a:lnTo>
                    <a:pt x="76"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52" name="Freeform 51"/>
            <p:cNvSpPr>
              <a:spLocks/>
            </p:cNvSpPr>
            <p:nvPr/>
          </p:nvSpPr>
          <p:spPr bwMode="auto">
            <a:xfrm>
              <a:off x="2405" y="372"/>
              <a:ext cx="67" cy="38"/>
            </a:xfrm>
            <a:custGeom>
              <a:avLst/>
              <a:gdLst>
                <a:gd name="T0" fmla="*/ 62 w 67"/>
                <a:gd name="T1" fmla="*/ 0 h 38"/>
                <a:gd name="T2" fmla="*/ 0 w 67"/>
                <a:gd name="T3" fmla="*/ 28 h 38"/>
                <a:gd name="T4" fmla="*/ 4 w 67"/>
                <a:gd name="T5" fmla="*/ 38 h 38"/>
                <a:gd name="T6" fmla="*/ 67 w 67"/>
                <a:gd name="T7" fmla="*/ 9 h 38"/>
                <a:gd name="T8" fmla="*/ 62 w 67"/>
                <a:gd name="T9" fmla="*/ 0 h 38"/>
              </a:gdLst>
              <a:ahLst/>
              <a:cxnLst>
                <a:cxn ang="0">
                  <a:pos x="T0" y="T1"/>
                </a:cxn>
                <a:cxn ang="0">
                  <a:pos x="T2" y="T3"/>
                </a:cxn>
                <a:cxn ang="0">
                  <a:pos x="T4" y="T5"/>
                </a:cxn>
                <a:cxn ang="0">
                  <a:pos x="T6" y="T7"/>
                </a:cxn>
                <a:cxn ang="0">
                  <a:pos x="T8" y="T9"/>
                </a:cxn>
              </a:cxnLst>
              <a:rect l="0" t="0" r="r" b="b"/>
              <a:pathLst>
                <a:path w="67" h="38">
                  <a:moveTo>
                    <a:pt x="62" y="0"/>
                  </a:moveTo>
                  <a:lnTo>
                    <a:pt x="0" y="28"/>
                  </a:lnTo>
                  <a:lnTo>
                    <a:pt x="4" y="38"/>
                  </a:lnTo>
                  <a:lnTo>
                    <a:pt x="67" y="9"/>
                  </a:lnTo>
                  <a:lnTo>
                    <a:pt x="62"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53" name="Freeform 52"/>
            <p:cNvSpPr>
              <a:spLocks/>
            </p:cNvSpPr>
            <p:nvPr/>
          </p:nvSpPr>
          <p:spPr bwMode="auto">
            <a:xfrm>
              <a:off x="2340" y="401"/>
              <a:ext cx="69" cy="40"/>
            </a:xfrm>
            <a:custGeom>
              <a:avLst/>
              <a:gdLst>
                <a:gd name="T0" fmla="*/ 64 w 69"/>
                <a:gd name="T1" fmla="*/ 0 h 40"/>
                <a:gd name="T2" fmla="*/ 0 w 69"/>
                <a:gd name="T3" fmla="*/ 31 h 40"/>
                <a:gd name="T4" fmla="*/ 4 w 69"/>
                <a:gd name="T5" fmla="*/ 40 h 40"/>
                <a:gd name="T6" fmla="*/ 69 w 69"/>
                <a:gd name="T7" fmla="*/ 9 h 40"/>
                <a:gd name="T8" fmla="*/ 64 w 69"/>
                <a:gd name="T9" fmla="*/ 0 h 40"/>
              </a:gdLst>
              <a:ahLst/>
              <a:cxnLst>
                <a:cxn ang="0">
                  <a:pos x="T0" y="T1"/>
                </a:cxn>
                <a:cxn ang="0">
                  <a:pos x="T2" y="T3"/>
                </a:cxn>
                <a:cxn ang="0">
                  <a:pos x="T4" y="T5"/>
                </a:cxn>
                <a:cxn ang="0">
                  <a:pos x="T6" y="T7"/>
                </a:cxn>
                <a:cxn ang="0">
                  <a:pos x="T8" y="T9"/>
                </a:cxn>
              </a:cxnLst>
              <a:rect l="0" t="0" r="r" b="b"/>
              <a:pathLst>
                <a:path w="69" h="40">
                  <a:moveTo>
                    <a:pt x="64" y="0"/>
                  </a:moveTo>
                  <a:lnTo>
                    <a:pt x="0" y="31"/>
                  </a:lnTo>
                  <a:lnTo>
                    <a:pt x="4" y="40"/>
                  </a:lnTo>
                  <a:lnTo>
                    <a:pt x="69" y="9"/>
                  </a:lnTo>
                  <a:lnTo>
                    <a:pt x="6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54" name="Freeform 53"/>
            <p:cNvSpPr>
              <a:spLocks/>
            </p:cNvSpPr>
            <p:nvPr/>
          </p:nvSpPr>
          <p:spPr bwMode="auto">
            <a:xfrm>
              <a:off x="2253" y="432"/>
              <a:ext cx="92" cy="48"/>
            </a:xfrm>
            <a:custGeom>
              <a:avLst/>
              <a:gdLst>
                <a:gd name="T0" fmla="*/ 86 w 92"/>
                <a:gd name="T1" fmla="*/ 0 h 48"/>
                <a:gd name="T2" fmla="*/ 0 w 92"/>
                <a:gd name="T3" fmla="*/ 38 h 48"/>
                <a:gd name="T4" fmla="*/ 4 w 92"/>
                <a:gd name="T5" fmla="*/ 48 h 48"/>
                <a:gd name="T6" fmla="*/ 91 w 92"/>
                <a:gd name="T7" fmla="*/ 9 h 48"/>
                <a:gd name="T8" fmla="*/ 86 w 92"/>
                <a:gd name="T9" fmla="*/ 0 h 48"/>
              </a:gdLst>
              <a:ahLst/>
              <a:cxnLst>
                <a:cxn ang="0">
                  <a:pos x="T0" y="T1"/>
                </a:cxn>
                <a:cxn ang="0">
                  <a:pos x="T2" y="T3"/>
                </a:cxn>
                <a:cxn ang="0">
                  <a:pos x="T4" y="T5"/>
                </a:cxn>
                <a:cxn ang="0">
                  <a:pos x="T6" y="T7"/>
                </a:cxn>
                <a:cxn ang="0">
                  <a:pos x="T8" y="T9"/>
                </a:cxn>
              </a:cxnLst>
              <a:rect l="0" t="0" r="r" b="b"/>
              <a:pathLst>
                <a:path w="92" h="48">
                  <a:moveTo>
                    <a:pt x="86" y="0"/>
                  </a:moveTo>
                  <a:lnTo>
                    <a:pt x="0" y="38"/>
                  </a:lnTo>
                  <a:lnTo>
                    <a:pt x="4" y="48"/>
                  </a:lnTo>
                  <a:lnTo>
                    <a:pt x="91" y="9"/>
                  </a:lnTo>
                  <a:lnTo>
                    <a:pt x="86"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55" name="Freeform 54"/>
            <p:cNvSpPr>
              <a:spLocks/>
            </p:cNvSpPr>
            <p:nvPr/>
          </p:nvSpPr>
          <p:spPr bwMode="auto">
            <a:xfrm>
              <a:off x="3722" y="497"/>
              <a:ext cx="82" cy="43"/>
            </a:xfrm>
            <a:custGeom>
              <a:avLst/>
              <a:gdLst>
                <a:gd name="T0" fmla="*/ 76 w 82"/>
                <a:gd name="T1" fmla="*/ 0 h 43"/>
                <a:gd name="T2" fmla="*/ 0 w 82"/>
                <a:gd name="T3" fmla="*/ 33 h 43"/>
                <a:gd name="T4" fmla="*/ 4 w 82"/>
                <a:gd name="T5" fmla="*/ 43 h 43"/>
                <a:gd name="T6" fmla="*/ 81 w 82"/>
                <a:gd name="T7" fmla="*/ 9 h 43"/>
                <a:gd name="T8" fmla="*/ 76 w 82"/>
                <a:gd name="T9" fmla="*/ 0 h 43"/>
              </a:gdLst>
              <a:ahLst/>
              <a:cxnLst>
                <a:cxn ang="0">
                  <a:pos x="T0" y="T1"/>
                </a:cxn>
                <a:cxn ang="0">
                  <a:pos x="T2" y="T3"/>
                </a:cxn>
                <a:cxn ang="0">
                  <a:pos x="T4" y="T5"/>
                </a:cxn>
                <a:cxn ang="0">
                  <a:pos x="T6" y="T7"/>
                </a:cxn>
                <a:cxn ang="0">
                  <a:pos x="T8" y="T9"/>
                </a:cxn>
              </a:cxnLst>
              <a:rect l="0" t="0" r="r" b="b"/>
              <a:pathLst>
                <a:path w="82" h="43">
                  <a:moveTo>
                    <a:pt x="76" y="0"/>
                  </a:moveTo>
                  <a:lnTo>
                    <a:pt x="0" y="33"/>
                  </a:lnTo>
                  <a:lnTo>
                    <a:pt x="4" y="43"/>
                  </a:lnTo>
                  <a:lnTo>
                    <a:pt x="81" y="9"/>
                  </a:lnTo>
                  <a:lnTo>
                    <a:pt x="76"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56" name="Freeform 55"/>
            <p:cNvSpPr>
              <a:spLocks/>
            </p:cNvSpPr>
            <p:nvPr/>
          </p:nvSpPr>
          <p:spPr bwMode="auto">
            <a:xfrm>
              <a:off x="3657" y="530"/>
              <a:ext cx="70" cy="39"/>
            </a:xfrm>
            <a:custGeom>
              <a:avLst/>
              <a:gdLst>
                <a:gd name="T0" fmla="*/ 64 w 70"/>
                <a:gd name="T1" fmla="*/ 0 h 39"/>
                <a:gd name="T2" fmla="*/ 0 w 70"/>
                <a:gd name="T3" fmla="*/ 28 h 39"/>
                <a:gd name="T4" fmla="*/ 4 w 70"/>
                <a:gd name="T5" fmla="*/ 38 h 39"/>
                <a:gd name="T6" fmla="*/ 69 w 70"/>
                <a:gd name="T7" fmla="*/ 9 h 39"/>
                <a:gd name="T8" fmla="*/ 64 w 70"/>
                <a:gd name="T9" fmla="*/ 0 h 39"/>
              </a:gdLst>
              <a:ahLst/>
              <a:cxnLst>
                <a:cxn ang="0">
                  <a:pos x="T0" y="T1"/>
                </a:cxn>
                <a:cxn ang="0">
                  <a:pos x="T2" y="T3"/>
                </a:cxn>
                <a:cxn ang="0">
                  <a:pos x="T4" y="T5"/>
                </a:cxn>
                <a:cxn ang="0">
                  <a:pos x="T6" y="T7"/>
                </a:cxn>
                <a:cxn ang="0">
                  <a:pos x="T8" y="T9"/>
                </a:cxn>
              </a:cxnLst>
              <a:rect l="0" t="0" r="r" b="b"/>
              <a:pathLst>
                <a:path w="70" h="39">
                  <a:moveTo>
                    <a:pt x="64" y="0"/>
                  </a:moveTo>
                  <a:lnTo>
                    <a:pt x="0" y="28"/>
                  </a:lnTo>
                  <a:lnTo>
                    <a:pt x="4" y="38"/>
                  </a:lnTo>
                  <a:lnTo>
                    <a:pt x="69" y="9"/>
                  </a:lnTo>
                  <a:lnTo>
                    <a:pt x="6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57" name="Freeform 56"/>
            <p:cNvSpPr>
              <a:spLocks/>
            </p:cNvSpPr>
            <p:nvPr/>
          </p:nvSpPr>
          <p:spPr bwMode="auto">
            <a:xfrm>
              <a:off x="3595" y="559"/>
              <a:ext cx="67" cy="41"/>
            </a:xfrm>
            <a:custGeom>
              <a:avLst/>
              <a:gdLst>
                <a:gd name="T0" fmla="*/ 62 w 67"/>
                <a:gd name="T1" fmla="*/ 0 h 41"/>
                <a:gd name="T2" fmla="*/ 0 w 67"/>
                <a:gd name="T3" fmla="*/ 31 h 41"/>
                <a:gd name="T4" fmla="*/ 4 w 67"/>
                <a:gd name="T5" fmla="*/ 40 h 41"/>
                <a:gd name="T6" fmla="*/ 67 w 67"/>
                <a:gd name="T7" fmla="*/ 9 h 41"/>
                <a:gd name="T8" fmla="*/ 62 w 67"/>
                <a:gd name="T9" fmla="*/ 0 h 41"/>
              </a:gdLst>
              <a:ahLst/>
              <a:cxnLst>
                <a:cxn ang="0">
                  <a:pos x="T0" y="T1"/>
                </a:cxn>
                <a:cxn ang="0">
                  <a:pos x="T2" y="T3"/>
                </a:cxn>
                <a:cxn ang="0">
                  <a:pos x="T4" y="T5"/>
                </a:cxn>
                <a:cxn ang="0">
                  <a:pos x="T6" y="T7"/>
                </a:cxn>
                <a:cxn ang="0">
                  <a:pos x="T8" y="T9"/>
                </a:cxn>
              </a:cxnLst>
              <a:rect l="0" t="0" r="r" b="b"/>
              <a:pathLst>
                <a:path w="67" h="41">
                  <a:moveTo>
                    <a:pt x="62" y="0"/>
                  </a:moveTo>
                  <a:lnTo>
                    <a:pt x="0" y="31"/>
                  </a:lnTo>
                  <a:lnTo>
                    <a:pt x="4" y="40"/>
                  </a:lnTo>
                  <a:lnTo>
                    <a:pt x="67" y="9"/>
                  </a:lnTo>
                  <a:lnTo>
                    <a:pt x="62"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58" name="Freeform 57"/>
            <p:cNvSpPr>
              <a:spLocks/>
            </p:cNvSpPr>
            <p:nvPr/>
          </p:nvSpPr>
          <p:spPr bwMode="auto">
            <a:xfrm>
              <a:off x="3509" y="590"/>
              <a:ext cx="91" cy="48"/>
            </a:xfrm>
            <a:custGeom>
              <a:avLst/>
              <a:gdLst>
                <a:gd name="T0" fmla="*/ 86 w 91"/>
                <a:gd name="T1" fmla="*/ 0 h 48"/>
                <a:gd name="T2" fmla="*/ 0 w 91"/>
                <a:gd name="T3" fmla="*/ 38 h 48"/>
                <a:gd name="T4" fmla="*/ 4 w 91"/>
                <a:gd name="T5" fmla="*/ 48 h 48"/>
                <a:gd name="T6" fmla="*/ 91 w 91"/>
                <a:gd name="T7" fmla="*/ 9 h 48"/>
                <a:gd name="T8" fmla="*/ 86 w 91"/>
                <a:gd name="T9" fmla="*/ 0 h 48"/>
              </a:gdLst>
              <a:ahLst/>
              <a:cxnLst>
                <a:cxn ang="0">
                  <a:pos x="T0" y="T1"/>
                </a:cxn>
                <a:cxn ang="0">
                  <a:pos x="T2" y="T3"/>
                </a:cxn>
                <a:cxn ang="0">
                  <a:pos x="T4" y="T5"/>
                </a:cxn>
                <a:cxn ang="0">
                  <a:pos x="T6" y="T7"/>
                </a:cxn>
                <a:cxn ang="0">
                  <a:pos x="T8" y="T9"/>
                </a:cxn>
              </a:cxnLst>
              <a:rect l="0" t="0" r="r" b="b"/>
              <a:pathLst>
                <a:path w="91" h="48">
                  <a:moveTo>
                    <a:pt x="86" y="0"/>
                  </a:moveTo>
                  <a:lnTo>
                    <a:pt x="0" y="38"/>
                  </a:lnTo>
                  <a:lnTo>
                    <a:pt x="4" y="48"/>
                  </a:lnTo>
                  <a:lnTo>
                    <a:pt x="91" y="9"/>
                  </a:lnTo>
                  <a:lnTo>
                    <a:pt x="86"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59" name="Freeform 58"/>
            <p:cNvSpPr>
              <a:spLocks/>
            </p:cNvSpPr>
            <p:nvPr/>
          </p:nvSpPr>
          <p:spPr bwMode="auto">
            <a:xfrm>
              <a:off x="3113" y="422"/>
              <a:ext cx="79" cy="41"/>
            </a:xfrm>
            <a:custGeom>
              <a:avLst/>
              <a:gdLst>
                <a:gd name="T0" fmla="*/ 74 w 79"/>
                <a:gd name="T1" fmla="*/ 0 h 41"/>
                <a:gd name="T2" fmla="*/ 0 w 79"/>
                <a:gd name="T3" fmla="*/ 31 h 41"/>
                <a:gd name="T4" fmla="*/ 4 w 79"/>
                <a:gd name="T5" fmla="*/ 40 h 41"/>
                <a:gd name="T6" fmla="*/ 79 w 79"/>
                <a:gd name="T7" fmla="*/ 9 h 41"/>
                <a:gd name="T8" fmla="*/ 74 w 79"/>
                <a:gd name="T9" fmla="*/ 0 h 41"/>
              </a:gdLst>
              <a:ahLst/>
              <a:cxnLst>
                <a:cxn ang="0">
                  <a:pos x="T0" y="T1"/>
                </a:cxn>
                <a:cxn ang="0">
                  <a:pos x="T2" y="T3"/>
                </a:cxn>
                <a:cxn ang="0">
                  <a:pos x="T4" y="T5"/>
                </a:cxn>
                <a:cxn ang="0">
                  <a:pos x="T6" y="T7"/>
                </a:cxn>
                <a:cxn ang="0">
                  <a:pos x="T8" y="T9"/>
                </a:cxn>
              </a:cxnLst>
              <a:rect l="0" t="0" r="r" b="b"/>
              <a:pathLst>
                <a:path w="79" h="41">
                  <a:moveTo>
                    <a:pt x="74" y="0"/>
                  </a:moveTo>
                  <a:lnTo>
                    <a:pt x="0" y="31"/>
                  </a:lnTo>
                  <a:lnTo>
                    <a:pt x="4" y="40"/>
                  </a:lnTo>
                  <a:lnTo>
                    <a:pt x="79" y="9"/>
                  </a:lnTo>
                  <a:lnTo>
                    <a:pt x="7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60" name="Freeform 59"/>
            <p:cNvSpPr>
              <a:spLocks/>
            </p:cNvSpPr>
            <p:nvPr/>
          </p:nvSpPr>
          <p:spPr bwMode="auto">
            <a:xfrm>
              <a:off x="3046" y="454"/>
              <a:ext cx="72" cy="40"/>
            </a:xfrm>
            <a:custGeom>
              <a:avLst/>
              <a:gdLst>
                <a:gd name="T0" fmla="*/ 67 w 72"/>
                <a:gd name="T1" fmla="*/ 0 h 40"/>
                <a:gd name="T2" fmla="*/ 0 w 72"/>
                <a:gd name="T3" fmla="*/ 31 h 40"/>
                <a:gd name="T4" fmla="*/ 4 w 72"/>
                <a:gd name="T5" fmla="*/ 40 h 40"/>
                <a:gd name="T6" fmla="*/ 71 w 72"/>
                <a:gd name="T7" fmla="*/ 9 h 40"/>
                <a:gd name="T8" fmla="*/ 67 w 72"/>
                <a:gd name="T9" fmla="*/ 0 h 40"/>
              </a:gdLst>
              <a:ahLst/>
              <a:cxnLst>
                <a:cxn ang="0">
                  <a:pos x="T0" y="T1"/>
                </a:cxn>
                <a:cxn ang="0">
                  <a:pos x="T2" y="T3"/>
                </a:cxn>
                <a:cxn ang="0">
                  <a:pos x="T4" y="T5"/>
                </a:cxn>
                <a:cxn ang="0">
                  <a:pos x="T6" y="T7"/>
                </a:cxn>
                <a:cxn ang="0">
                  <a:pos x="T8" y="T9"/>
                </a:cxn>
              </a:cxnLst>
              <a:rect l="0" t="0" r="r" b="b"/>
              <a:pathLst>
                <a:path w="72" h="40">
                  <a:moveTo>
                    <a:pt x="67" y="0"/>
                  </a:moveTo>
                  <a:lnTo>
                    <a:pt x="0" y="31"/>
                  </a:lnTo>
                  <a:lnTo>
                    <a:pt x="4" y="40"/>
                  </a:lnTo>
                  <a:lnTo>
                    <a:pt x="71" y="9"/>
                  </a:lnTo>
                  <a:lnTo>
                    <a:pt x="6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61" name="Freeform 60"/>
            <p:cNvSpPr>
              <a:spLocks/>
            </p:cNvSpPr>
            <p:nvPr/>
          </p:nvSpPr>
          <p:spPr bwMode="auto">
            <a:xfrm>
              <a:off x="2981" y="485"/>
              <a:ext cx="69" cy="41"/>
            </a:xfrm>
            <a:custGeom>
              <a:avLst/>
              <a:gdLst>
                <a:gd name="T0" fmla="*/ 64 w 69"/>
                <a:gd name="T1" fmla="*/ 0 h 41"/>
                <a:gd name="T2" fmla="*/ 0 w 69"/>
                <a:gd name="T3" fmla="*/ 31 h 41"/>
                <a:gd name="T4" fmla="*/ 4 w 69"/>
                <a:gd name="T5" fmla="*/ 40 h 41"/>
                <a:gd name="T6" fmla="*/ 69 w 69"/>
                <a:gd name="T7" fmla="*/ 9 h 41"/>
                <a:gd name="T8" fmla="*/ 64 w 69"/>
                <a:gd name="T9" fmla="*/ 0 h 41"/>
              </a:gdLst>
              <a:ahLst/>
              <a:cxnLst>
                <a:cxn ang="0">
                  <a:pos x="T0" y="T1"/>
                </a:cxn>
                <a:cxn ang="0">
                  <a:pos x="T2" y="T3"/>
                </a:cxn>
                <a:cxn ang="0">
                  <a:pos x="T4" y="T5"/>
                </a:cxn>
                <a:cxn ang="0">
                  <a:pos x="T6" y="T7"/>
                </a:cxn>
                <a:cxn ang="0">
                  <a:pos x="T8" y="T9"/>
                </a:cxn>
              </a:cxnLst>
              <a:rect l="0" t="0" r="r" b="b"/>
              <a:pathLst>
                <a:path w="69" h="41">
                  <a:moveTo>
                    <a:pt x="64" y="0"/>
                  </a:moveTo>
                  <a:lnTo>
                    <a:pt x="0" y="31"/>
                  </a:lnTo>
                  <a:lnTo>
                    <a:pt x="4" y="40"/>
                  </a:lnTo>
                  <a:lnTo>
                    <a:pt x="69" y="9"/>
                  </a:lnTo>
                  <a:lnTo>
                    <a:pt x="6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62" name="Freeform 61"/>
            <p:cNvSpPr>
              <a:spLocks/>
            </p:cNvSpPr>
            <p:nvPr/>
          </p:nvSpPr>
          <p:spPr bwMode="auto">
            <a:xfrm>
              <a:off x="2894" y="516"/>
              <a:ext cx="92" cy="48"/>
            </a:xfrm>
            <a:custGeom>
              <a:avLst/>
              <a:gdLst>
                <a:gd name="T0" fmla="*/ 86 w 92"/>
                <a:gd name="T1" fmla="*/ 0 h 48"/>
                <a:gd name="T2" fmla="*/ 0 w 92"/>
                <a:gd name="T3" fmla="*/ 38 h 48"/>
                <a:gd name="T4" fmla="*/ 4 w 92"/>
                <a:gd name="T5" fmla="*/ 47 h 48"/>
                <a:gd name="T6" fmla="*/ 91 w 92"/>
                <a:gd name="T7" fmla="*/ 9 h 48"/>
                <a:gd name="T8" fmla="*/ 86 w 92"/>
                <a:gd name="T9" fmla="*/ 0 h 48"/>
              </a:gdLst>
              <a:ahLst/>
              <a:cxnLst>
                <a:cxn ang="0">
                  <a:pos x="T0" y="T1"/>
                </a:cxn>
                <a:cxn ang="0">
                  <a:pos x="T2" y="T3"/>
                </a:cxn>
                <a:cxn ang="0">
                  <a:pos x="T4" y="T5"/>
                </a:cxn>
                <a:cxn ang="0">
                  <a:pos x="T6" y="T7"/>
                </a:cxn>
                <a:cxn ang="0">
                  <a:pos x="T8" y="T9"/>
                </a:cxn>
              </a:cxnLst>
              <a:rect l="0" t="0" r="r" b="b"/>
              <a:pathLst>
                <a:path w="92" h="48">
                  <a:moveTo>
                    <a:pt x="86" y="0"/>
                  </a:moveTo>
                  <a:lnTo>
                    <a:pt x="0" y="38"/>
                  </a:lnTo>
                  <a:lnTo>
                    <a:pt x="4" y="47"/>
                  </a:lnTo>
                  <a:lnTo>
                    <a:pt x="91" y="9"/>
                  </a:lnTo>
                  <a:lnTo>
                    <a:pt x="86"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63" name="Freeform 62"/>
            <p:cNvSpPr>
              <a:spLocks/>
            </p:cNvSpPr>
            <p:nvPr/>
          </p:nvSpPr>
          <p:spPr bwMode="auto">
            <a:xfrm>
              <a:off x="4368" y="583"/>
              <a:ext cx="79" cy="41"/>
            </a:xfrm>
            <a:custGeom>
              <a:avLst/>
              <a:gdLst>
                <a:gd name="T0" fmla="*/ 74 w 79"/>
                <a:gd name="T1" fmla="*/ 0 h 41"/>
                <a:gd name="T2" fmla="*/ 0 w 79"/>
                <a:gd name="T3" fmla="*/ 31 h 41"/>
                <a:gd name="T4" fmla="*/ 4 w 79"/>
                <a:gd name="T5" fmla="*/ 40 h 41"/>
                <a:gd name="T6" fmla="*/ 79 w 79"/>
                <a:gd name="T7" fmla="*/ 9 h 41"/>
                <a:gd name="T8" fmla="*/ 74 w 79"/>
                <a:gd name="T9" fmla="*/ 0 h 41"/>
              </a:gdLst>
              <a:ahLst/>
              <a:cxnLst>
                <a:cxn ang="0">
                  <a:pos x="T0" y="T1"/>
                </a:cxn>
                <a:cxn ang="0">
                  <a:pos x="T2" y="T3"/>
                </a:cxn>
                <a:cxn ang="0">
                  <a:pos x="T4" y="T5"/>
                </a:cxn>
                <a:cxn ang="0">
                  <a:pos x="T6" y="T7"/>
                </a:cxn>
                <a:cxn ang="0">
                  <a:pos x="T8" y="T9"/>
                </a:cxn>
              </a:cxnLst>
              <a:rect l="0" t="0" r="r" b="b"/>
              <a:pathLst>
                <a:path w="79" h="41">
                  <a:moveTo>
                    <a:pt x="74" y="0"/>
                  </a:moveTo>
                  <a:lnTo>
                    <a:pt x="0" y="31"/>
                  </a:lnTo>
                  <a:lnTo>
                    <a:pt x="4" y="40"/>
                  </a:lnTo>
                  <a:lnTo>
                    <a:pt x="79" y="9"/>
                  </a:lnTo>
                  <a:lnTo>
                    <a:pt x="7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64" name="Freeform 63"/>
            <p:cNvSpPr>
              <a:spLocks/>
            </p:cNvSpPr>
            <p:nvPr/>
          </p:nvSpPr>
          <p:spPr bwMode="auto">
            <a:xfrm>
              <a:off x="4301" y="614"/>
              <a:ext cx="72" cy="39"/>
            </a:xfrm>
            <a:custGeom>
              <a:avLst/>
              <a:gdLst>
                <a:gd name="T0" fmla="*/ 67 w 72"/>
                <a:gd name="T1" fmla="*/ 0 h 39"/>
                <a:gd name="T2" fmla="*/ 0 w 72"/>
                <a:gd name="T3" fmla="*/ 28 h 39"/>
                <a:gd name="T4" fmla="*/ 4 w 72"/>
                <a:gd name="T5" fmla="*/ 38 h 39"/>
                <a:gd name="T6" fmla="*/ 72 w 72"/>
                <a:gd name="T7" fmla="*/ 9 h 39"/>
                <a:gd name="T8" fmla="*/ 67 w 72"/>
                <a:gd name="T9" fmla="*/ 0 h 39"/>
              </a:gdLst>
              <a:ahLst/>
              <a:cxnLst>
                <a:cxn ang="0">
                  <a:pos x="T0" y="T1"/>
                </a:cxn>
                <a:cxn ang="0">
                  <a:pos x="T2" y="T3"/>
                </a:cxn>
                <a:cxn ang="0">
                  <a:pos x="T4" y="T5"/>
                </a:cxn>
                <a:cxn ang="0">
                  <a:pos x="T6" y="T7"/>
                </a:cxn>
                <a:cxn ang="0">
                  <a:pos x="T8" y="T9"/>
                </a:cxn>
              </a:cxnLst>
              <a:rect l="0" t="0" r="r" b="b"/>
              <a:pathLst>
                <a:path w="72" h="39">
                  <a:moveTo>
                    <a:pt x="67" y="0"/>
                  </a:moveTo>
                  <a:lnTo>
                    <a:pt x="0" y="28"/>
                  </a:lnTo>
                  <a:lnTo>
                    <a:pt x="4" y="38"/>
                  </a:lnTo>
                  <a:lnTo>
                    <a:pt x="72" y="9"/>
                  </a:lnTo>
                  <a:lnTo>
                    <a:pt x="6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65" name="Freeform 64"/>
            <p:cNvSpPr>
              <a:spLocks/>
            </p:cNvSpPr>
            <p:nvPr/>
          </p:nvSpPr>
          <p:spPr bwMode="auto">
            <a:xfrm>
              <a:off x="4236" y="643"/>
              <a:ext cx="70" cy="43"/>
            </a:xfrm>
            <a:custGeom>
              <a:avLst/>
              <a:gdLst>
                <a:gd name="T0" fmla="*/ 64 w 70"/>
                <a:gd name="T1" fmla="*/ 0 h 43"/>
                <a:gd name="T2" fmla="*/ 0 w 70"/>
                <a:gd name="T3" fmla="*/ 33 h 43"/>
                <a:gd name="T4" fmla="*/ 4 w 70"/>
                <a:gd name="T5" fmla="*/ 43 h 43"/>
                <a:gd name="T6" fmla="*/ 69 w 70"/>
                <a:gd name="T7" fmla="*/ 9 h 43"/>
                <a:gd name="T8" fmla="*/ 64 w 70"/>
                <a:gd name="T9" fmla="*/ 0 h 43"/>
              </a:gdLst>
              <a:ahLst/>
              <a:cxnLst>
                <a:cxn ang="0">
                  <a:pos x="T0" y="T1"/>
                </a:cxn>
                <a:cxn ang="0">
                  <a:pos x="T2" y="T3"/>
                </a:cxn>
                <a:cxn ang="0">
                  <a:pos x="T4" y="T5"/>
                </a:cxn>
                <a:cxn ang="0">
                  <a:pos x="T6" y="T7"/>
                </a:cxn>
                <a:cxn ang="0">
                  <a:pos x="T8" y="T9"/>
                </a:cxn>
              </a:cxnLst>
              <a:rect l="0" t="0" r="r" b="b"/>
              <a:pathLst>
                <a:path w="70" h="43">
                  <a:moveTo>
                    <a:pt x="64" y="0"/>
                  </a:moveTo>
                  <a:lnTo>
                    <a:pt x="0" y="33"/>
                  </a:lnTo>
                  <a:lnTo>
                    <a:pt x="4" y="43"/>
                  </a:lnTo>
                  <a:lnTo>
                    <a:pt x="69" y="9"/>
                  </a:lnTo>
                  <a:lnTo>
                    <a:pt x="6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66" name="Freeform 65"/>
            <p:cNvSpPr>
              <a:spLocks/>
            </p:cNvSpPr>
            <p:nvPr/>
          </p:nvSpPr>
          <p:spPr bwMode="auto">
            <a:xfrm>
              <a:off x="4150" y="677"/>
              <a:ext cx="91" cy="45"/>
            </a:xfrm>
            <a:custGeom>
              <a:avLst/>
              <a:gdLst>
                <a:gd name="T0" fmla="*/ 86 w 91"/>
                <a:gd name="T1" fmla="*/ 0 h 45"/>
                <a:gd name="T2" fmla="*/ 0 w 91"/>
                <a:gd name="T3" fmla="*/ 36 h 45"/>
                <a:gd name="T4" fmla="*/ 4 w 91"/>
                <a:gd name="T5" fmla="*/ 45 h 45"/>
                <a:gd name="T6" fmla="*/ 91 w 91"/>
                <a:gd name="T7" fmla="*/ 9 h 45"/>
                <a:gd name="T8" fmla="*/ 86 w 91"/>
                <a:gd name="T9" fmla="*/ 0 h 45"/>
              </a:gdLst>
              <a:ahLst/>
              <a:cxnLst>
                <a:cxn ang="0">
                  <a:pos x="T0" y="T1"/>
                </a:cxn>
                <a:cxn ang="0">
                  <a:pos x="T2" y="T3"/>
                </a:cxn>
                <a:cxn ang="0">
                  <a:pos x="T4" y="T5"/>
                </a:cxn>
                <a:cxn ang="0">
                  <a:pos x="T6" y="T7"/>
                </a:cxn>
                <a:cxn ang="0">
                  <a:pos x="T8" y="T9"/>
                </a:cxn>
              </a:cxnLst>
              <a:rect l="0" t="0" r="r" b="b"/>
              <a:pathLst>
                <a:path w="91" h="45">
                  <a:moveTo>
                    <a:pt x="86" y="0"/>
                  </a:moveTo>
                  <a:lnTo>
                    <a:pt x="0" y="36"/>
                  </a:lnTo>
                  <a:lnTo>
                    <a:pt x="4" y="45"/>
                  </a:lnTo>
                  <a:lnTo>
                    <a:pt x="91" y="9"/>
                  </a:lnTo>
                  <a:lnTo>
                    <a:pt x="86"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67" name="Freeform 66"/>
            <p:cNvSpPr>
              <a:spLocks/>
            </p:cNvSpPr>
            <p:nvPr/>
          </p:nvSpPr>
          <p:spPr bwMode="auto">
            <a:xfrm>
              <a:off x="4663" y="614"/>
              <a:ext cx="82" cy="43"/>
            </a:xfrm>
            <a:custGeom>
              <a:avLst/>
              <a:gdLst>
                <a:gd name="T0" fmla="*/ 76 w 82"/>
                <a:gd name="T1" fmla="*/ 0 h 43"/>
                <a:gd name="T2" fmla="*/ 0 w 82"/>
                <a:gd name="T3" fmla="*/ 33 h 43"/>
                <a:gd name="T4" fmla="*/ 4 w 82"/>
                <a:gd name="T5" fmla="*/ 43 h 43"/>
                <a:gd name="T6" fmla="*/ 81 w 82"/>
                <a:gd name="T7" fmla="*/ 9 h 43"/>
                <a:gd name="T8" fmla="*/ 76 w 82"/>
                <a:gd name="T9" fmla="*/ 0 h 43"/>
              </a:gdLst>
              <a:ahLst/>
              <a:cxnLst>
                <a:cxn ang="0">
                  <a:pos x="T0" y="T1"/>
                </a:cxn>
                <a:cxn ang="0">
                  <a:pos x="T2" y="T3"/>
                </a:cxn>
                <a:cxn ang="0">
                  <a:pos x="T4" y="T5"/>
                </a:cxn>
                <a:cxn ang="0">
                  <a:pos x="T6" y="T7"/>
                </a:cxn>
                <a:cxn ang="0">
                  <a:pos x="T8" y="T9"/>
                </a:cxn>
              </a:cxnLst>
              <a:rect l="0" t="0" r="r" b="b"/>
              <a:pathLst>
                <a:path w="82" h="43">
                  <a:moveTo>
                    <a:pt x="76" y="0"/>
                  </a:moveTo>
                  <a:lnTo>
                    <a:pt x="0" y="33"/>
                  </a:lnTo>
                  <a:lnTo>
                    <a:pt x="4" y="43"/>
                  </a:lnTo>
                  <a:lnTo>
                    <a:pt x="81" y="9"/>
                  </a:lnTo>
                  <a:lnTo>
                    <a:pt x="76"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68" name="Freeform 67"/>
            <p:cNvSpPr>
              <a:spLocks/>
            </p:cNvSpPr>
            <p:nvPr/>
          </p:nvSpPr>
          <p:spPr bwMode="auto">
            <a:xfrm>
              <a:off x="4598" y="648"/>
              <a:ext cx="70" cy="38"/>
            </a:xfrm>
            <a:custGeom>
              <a:avLst/>
              <a:gdLst>
                <a:gd name="T0" fmla="*/ 64 w 70"/>
                <a:gd name="T1" fmla="*/ 0 h 38"/>
                <a:gd name="T2" fmla="*/ 0 w 70"/>
                <a:gd name="T3" fmla="*/ 28 h 38"/>
                <a:gd name="T4" fmla="*/ 4 w 70"/>
                <a:gd name="T5" fmla="*/ 38 h 38"/>
                <a:gd name="T6" fmla="*/ 69 w 70"/>
                <a:gd name="T7" fmla="*/ 9 h 38"/>
                <a:gd name="T8" fmla="*/ 64 w 70"/>
                <a:gd name="T9" fmla="*/ 0 h 38"/>
              </a:gdLst>
              <a:ahLst/>
              <a:cxnLst>
                <a:cxn ang="0">
                  <a:pos x="T0" y="T1"/>
                </a:cxn>
                <a:cxn ang="0">
                  <a:pos x="T2" y="T3"/>
                </a:cxn>
                <a:cxn ang="0">
                  <a:pos x="T4" y="T5"/>
                </a:cxn>
                <a:cxn ang="0">
                  <a:pos x="T6" y="T7"/>
                </a:cxn>
                <a:cxn ang="0">
                  <a:pos x="T8" y="T9"/>
                </a:cxn>
              </a:cxnLst>
              <a:rect l="0" t="0" r="r" b="b"/>
              <a:pathLst>
                <a:path w="70" h="38">
                  <a:moveTo>
                    <a:pt x="64" y="0"/>
                  </a:moveTo>
                  <a:lnTo>
                    <a:pt x="0" y="28"/>
                  </a:lnTo>
                  <a:lnTo>
                    <a:pt x="4" y="38"/>
                  </a:lnTo>
                  <a:lnTo>
                    <a:pt x="69" y="9"/>
                  </a:lnTo>
                  <a:lnTo>
                    <a:pt x="6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69" name="Freeform 68"/>
            <p:cNvSpPr>
              <a:spLocks/>
            </p:cNvSpPr>
            <p:nvPr/>
          </p:nvSpPr>
          <p:spPr bwMode="auto">
            <a:xfrm>
              <a:off x="4531" y="677"/>
              <a:ext cx="72" cy="43"/>
            </a:xfrm>
            <a:custGeom>
              <a:avLst/>
              <a:gdLst>
                <a:gd name="T0" fmla="*/ 67 w 72"/>
                <a:gd name="T1" fmla="*/ 0 h 43"/>
                <a:gd name="T2" fmla="*/ 0 w 72"/>
                <a:gd name="T3" fmla="*/ 33 h 43"/>
                <a:gd name="T4" fmla="*/ 4 w 72"/>
                <a:gd name="T5" fmla="*/ 43 h 43"/>
                <a:gd name="T6" fmla="*/ 72 w 72"/>
                <a:gd name="T7" fmla="*/ 9 h 43"/>
                <a:gd name="T8" fmla="*/ 67 w 72"/>
                <a:gd name="T9" fmla="*/ 0 h 43"/>
              </a:gdLst>
              <a:ahLst/>
              <a:cxnLst>
                <a:cxn ang="0">
                  <a:pos x="T0" y="T1"/>
                </a:cxn>
                <a:cxn ang="0">
                  <a:pos x="T2" y="T3"/>
                </a:cxn>
                <a:cxn ang="0">
                  <a:pos x="T4" y="T5"/>
                </a:cxn>
                <a:cxn ang="0">
                  <a:pos x="T6" y="T7"/>
                </a:cxn>
                <a:cxn ang="0">
                  <a:pos x="T8" y="T9"/>
                </a:cxn>
              </a:cxnLst>
              <a:rect l="0" t="0" r="r" b="b"/>
              <a:pathLst>
                <a:path w="72" h="43">
                  <a:moveTo>
                    <a:pt x="67" y="0"/>
                  </a:moveTo>
                  <a:lnTo>
                    <a:pt x="0" y="33"/>
                  </a:lnTo>
                  <a:lnTo>
                    <a:pt x="4" y="43"/>
                  </a:lnTo>
                  <a:lnTo>
                    <a:pt x="72" y="9"/>
                  </a:lnTo>
                  <a:lnTo>
                    <a:pt x="6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70" name="Freeform 69"/>
            <p:cNvSpPr>
              <a:spLocks/>
            </p:cNvSpPr>
            <p:nvPr/>
          </p:nvSpPr>
          <p:spPr bwMode="auto">
            <a:xfrm>
              <a:off x="4442" y="710"/>
              <a:ext cx="94" cy="46"/>
            </a:xfrm>
            <a:custGeom>
              <a:avLst/>
              <a:gdLst>
                <a:gd name="T0" fmla="*/ 88 w 94"/>
                <a:gd name="T1" fmla="*/ 0 h 46"/>
                <a:gd name="T2" fmla="*/ 0 w 94"/>
                <a:gd name="T3" fmla="*/ 36 h 46"/>
                <a:gd name="T4" fmla="*/ 4 w 94"/>
                <a:gd name="T5" fmla="*/ 45 h 46"/>
                <a:gd name="T6" fmla="*/ 93 w 94"/>
                <a:gd name="T7" fmla="*/ 9 h 46"/>
                <a:gd name="T8" fmla="*/ 88 w 94"/>
                <a:gd name="T9" fmla="*/ 0 h 46"/>
              </a:gdLst>
              <a:ahLst/>
              <a:cxnLst>
                <a:cxn ang="0">
                  <a:pos x="T0" y="T1"/>
                </a:cxn>
                <a:cxn ang="0">
                  <a:pos x="T2" y="T3"/>
                </a:cxn>
                <a:cxn ang="0">
                  <a:pos x="T4" y="T5"/>
                </a:cxn>
                <a:cxn ang="0">
                  <a:pos x="T6" y="T7"/>
                </a:cxn>
                <a:cxn ang="0">
                  <a:pos x="T8" y="T9"/>
                </a:cxn>
              </a:cxnLst>
              <a:rect l="0" t="0" r="r" b="b"/>
              <a:pathLst>
                <a:path w="94" h="46">
                  <a:moveTo>
                    <a:pt x="88" y="0"/>
                  </a:moveTo>
                  <a:lnTo>
                    <a:pt x="0" y="36"/>
                  </a:lnTo>
                  <a:lnTo>
                    <a:pt x="4" y="45"/>
                  </a:lnTo>
                  <a:lnTo>
                    <a:pt x="93" y="9"/>
                  </a:lnTo>
                  <a:lnTo>
                    <a:pt x="88"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71" name="Freeform 70"/>
            <p:cNvSpPr>
              <a:spLocks/>
            </p:cNvSpPr>
            <p:nvPr/>
          </p:nvSpPr>
          <p:spPr bwMode="auto">
            <a:xfrm>
              <a:off x="5918" y="773"/>
              <a:ext cx="84" cy="43"/>
            </a:xfrm>
            <a:custGeom>
              <a:avLst/>
              <a:gdLst>
                <a:gd name="T0" fmla="*/ 79 w 84"/>
                <a:gd name="T1" fmla="*/ 0 h 43"/>
                <a:gd name="T2" fmla="*/ 0 w 84"/>
                <a:gd name="T3" fmla="*/ 33 h 43"/>
                <a:gd name="T4" fmla="*/ 4 w 84"/>
                <a:gd name="T5" fmla="*/ 43 h 43"/>
                <a:gd name="T6" fmla="*/ 83 w 84"/>
                <a:gd name="T7" fmla="*/ 9 h 43"/>
                <a:gd name="T8" fmla="*/ 79 w 84"/>
                <a:gd name="T9" fmla="*/ 0 h 43"/>
              </a:gdLst>
              <a:ahLst/>
              <a:cxnLst>
                <a:cxn ang="0">
                  <a:pos x="T0" y="T1"/>
                </a:cxn>
                <a:cxn ang="0">
                  <a:pos x="T2" y="T3"/>
                </a:cxn>
                <a:cxn ang="0">
                  <a:pos x="T4" y="T5"/>
                </a:cxn>
                <a:cxn ang="0">
                  <a:pos x="T6" y="T7"/>
                </a:cxn>
                <a:cxn ang="0">
                  <a:pos x="T8" y="T9"/>
                </a:cxn>
              </a:cxnLst>
              <a:rect l="0" t="0" r="r" b="b"/>
              <a:pathLst>
                <a:path w="84" h="43">
                  <a:moveTo>
                    <a:pt x="79" y="0"/>
                  </a:moveTo>
                  <a:lnTo>
                    <a:pt x="0" y="33"/>
                  </a:lnTo>
                  <a:lnTo>
                    <a:pt x="4" y="43"/>
                  </a:lnTo>
                  <a:lnTo>
                    <a:pt x="83" y="9"/>
                  </a:lnTo>
                  <a:lnTo>
                    <a:pt x="7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72" name="Freeform 71"/>
            <p:cNvSpPr>
              <a:spLocks/>
            </p:cNvSpPr>
            <p:nvPr/>
          </p:nvSpPr>
          <p:spPr bwMode="auto">
            <a:xfrm>
              <a:off x="5854" y="806"/>
              <a:ext cx="69" cy="39"/>
            </a:xfrm>
            <a:custGeom>
              <a:avLst/>
              <a:gdLst>
                <a:gd name="T0" fmla="*/ 64 w 69"/>
                <a:gd name="T1" fmla="*/ 0 h 39"/>
                <a:gd name="T2" fmla="*/ 0 w 69"/>
                <a:gd name="T3" fmla="*/ 28 h 39"/>
                <a:gd name="T4" fmla="*/ 4 w 69"/>
                <a:gd name="T5" fmla="*/ 38 h 39"/>
                <a:gd name="T6" fmla="*/ 69 w 69"/>
                <a:gd name="T7" fmla="*/ 9 h 39"/>
                <a:gd name="T8" fmla="*/ 64 w 69"/>
                <a:gd name="T9" fmla="*/ 0 h 39"/>
              </a:gdLst>
              <a:ahLst/>
              <a:cxnLst>
                <a:cxn ang="0">
                  <a:pos x="T0" y="T1"/>
                </a:cxn>
                <a:cxn ang="0">
                  <a:pos x="T2" y="T3"/>
                </a:cxn>
                <a:cxn ang="0">
                  <a:pos x="T4" y="T5"/>
                </a:cxn>
                <a:cxn ang="0">
                  <a:pos x="T6" y="T7"/>
                </a:cxn>
                <a:cxn ang="0">
                  <a:pos x="T8" y="T9"/>
                </a:cxn>
              </a:cxnLst>
              <a:rect l="0" t="0" r="r" b="b"/>
              <a:pathLst>
                <a:path w="69" h="39">
                  <a:moveTo>
                    <a:pt x="64" y="0"/>
                  </a:moveTo>
                  <a:lnTo>
                    <a:pt x="0" y="28"/>
                  </a:lnTo>
                  <a:lnTo>
                    <a:pt x="4" y="38"/>
                  </a:lnTo>
                  <a:lnTo>
                    <a:pt x="69" y="9"/>
                  </a:lnTo>
                  <a:lnTo>
                    <a:pt x="6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73" name="Freeform 72"/>
            <p:cNvSpPr>
              <a:spLocks/>
            </p:cNvSpPr>
            <p:nvPr/>
          </p:nvSpPr>
          <p:spPr bwMode="auto">
            <a:xfrm>
              <a:off x="5786" y="835"/>
              <a:ext cx="72" cy="43"/>
            </a:xfrm>
            <a:custGeom>
              <a:avLst/>
              <a:gdLst>
                <a:gd name="T0" fmla="*/ 67 w 72"/>
                <a:gd name="T1" fmla="*/ 0 h 43"/>
                <a:gd name="T2" fmla="*/ 0 w 72"/>
                <a:gd name="T3" fmla="*/ 33 h 43"/>
                <a:gd name="T4" fmla="*/ 4 w 72"/>
                <a:gd name="T5" fmla="*/ 43 h 43"/>
                <a:gd name="T6" fmla="*/ 72 w 72"/>
                <a:gd name="T7" fmla="*/ 9 h 43"/>
                <a:gd name="T8" fmla="*/ 67 w 72"/>
                <a:gd name="T9" fmla="*/ 0 h 43"/>
              </a:gdLst>
              <a:ahLst/>
              <a:cxnLst>
                <a:cxn ang="0">
                  <a:pos x="T0" y="T1"/>
                </a:cxn>
                <a:cxn ang="0">
                  <a:pos x="T2" y="T3"/>
                </a:cxn>
                <a:cxn ang="0">
                  <a:pos x="T4" y="T5"/>
                </a:cxn>
                <a:cxn ang="0">
                  <a:pos x="T6" y="T7"/>
                </a:cxn>
                <a:cxn ang="0">
                  <a:pos x="T8" y="T9"/>
                </a:cxn>
              </a:cxnLst>
              <a:rect l="0" t="0" r="r" b="b"/>
              <a:pathLst>
                <a:path w="72" h="43">
                  <a:moveTo>
                    <a:pt x="67" y="0"/>
                  </a:moveTo>
                  <a:lnTo>
                    <a:pt x="0" y="33"/>
                  </a:lnTo>
                  <a:lnTo>
                    <a:pt x="4" y="43"/>
                  </a:lnTo>
                  <a:lnTo>
                    <a:pt x="72" y="9"/>
                  </a:lnTo>
                  <a:lnTo>
                    <a:pt x="6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74" name="Freeform 73"/>
            <p:cNvSpPr>
              <a:spLocks/>
            </p:cNvSpPr>
            <p:nvPr/>
          </p:nvSpPr>
          <p:spPr bwMode="auto">
            <a:xfrm>
              <a:off x="5700" y="869"/>
              <a:ext cx="91" cy="45"/>
            </a:xfrm>
            <a:custGeom>
              <a:avLst/>
              <a:gdLst>
                <a:gd name="T0" fmla="*/ 86 w 91"/>
                <a:gd name="T1" fmla="*/ 0 h 45"/>
                <a:gd name="T2" fmla="*/ 0 w 91"/>
                <a:gd name="T3" fmla="*/ 36 h 45"/>
                <a:gd name="T4" fmla="*/ 4 w 91"/>
                <a:gd name="T5" fmla="*/ 45 h 45"/>
                <a:gd name="T6" fmla="*/ 91 w 91"/>
                <a:gd name="T7" fmla="*/ 9 h 45"/>
                <a:gd name="T8" fmla="*/ 86 w 91"/>
                <a:gd name="T9" fmla="*/ 0 h 45"/>
              </a:gdLst>
              <a:ahLst/>
              <a:cxnLst>
                <a:cxn ang="0">
                  <a:pos x="T0" y="T1"/>
                </a:cxn>
                <a:cxn ang="0">
                  <a:pos x="T2" y="T3"/>
                </a:cxn>
                <a:cxn ang="0">
                  <a:pos x="T4" y="T5"/>
                </a:cxn>
                <a:cxn ang="0">
                  <a:pos x="T6" y="T7"/>
                </a:cxn>
                <a:cxn ang="0">
                  <a:pos x="T8" y="T9"/>
                </a:cxn>
              </a:cxnLst>
              <a:rect l="0" t="0" r="r" b="b"/>
              <a:pathLst>
                <a:path w="91" h="45">
                  <a:moveTo>
                    <a:pt x="86" y="0"/>
                  </a:moveTo>
                  <a:lnTo>
                    <a:pt x="0" y="36"/>
                  </a:lnTo>
                  <a:lnTo>
                    <a:pt x="4" y="45"/>
                  </a:lnTo>
                  <a:lnTo>
                    <a:pt x="91" y="9"/>
                  </a:lnTo>
                  <a:lnTo>
                    <a:pt x="86"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75" name="Freeform 74"/>
            <p:cNvSpPr>
              <a:spLocks/>
            </p:cNvSpPr>
            <p:nvPr/>
          </p:nvSpPr>
          <p:spPr bwMode="auto">
            <a:xfrm>
              <a:off x="5306" y="689"/>
              <a:ext cx="82" cy="43"/>
            </a:xfrm>
            <a:custGeom>
              <a:avLst/>
              <a:gdLst>
                <a:gd name="T0" fmla="*/ 76 w 82"/>
                <a:gd name="T1" fmla="*/ 0 h 43"/>
                <a:gd name="T2" fmla="*/ 0 w 82"/>
                <a:gd name="T3" fmla="*/ 33 h 43"/>
                <a:gd name="T4" fmla="*/ 4 w 82"/>
                <a:gd name="T5" fmla="*/ 43 h 43"/>
                <a:gd name="T6" fmla="*/ 81 w 82"/>
                <a:gd name="T7" fmla="*/ 9 h 43"/>
                <a:gd name="T8" fmla="*/ 76 w 82"/>
                <a:gd name="T9" fmla="*/ 0 h 43"/>
              </a:gdLst>
              <a:ahLst/>
              <a:cxnLst>
                <a:cxn ang="0">
                  <a:pos x="T0" y="T1"/>
                </a:cxn>
                <a:cxn ang="0">
                  <a:pos x="T2" y="T3"/>
                </a:cxn>
                <a:cxn ang="0">
                  <a:pos x="T4" y="T5"/>
                </a:cxn>
                <a:cxn ang="0">
                  <a:pos x="T6" y="T7"/>
                </a:cxn>
                <a:cxn ang="0">
                  <a:pos x="T8" y="T9"/>
                </a:cxn>
              </a:cxnLst>
              <a:rect l="0" t="0" r="r" b="b"/>
              <a:pathLst>
                <a:path w="82" h="43">
                  <a:moveTo>
                    <a:pt x="76" y="0"/>
                  </a:moveTo>
                  <a:lnTo>
                    <a:pt x="0" y="33"/>
                  </a:lnTo>
                  <a:lnTo>
                    <a:pt x="4" y="43"/>
                  </a:lnTo>
                  <a:lnTo>
                    <a:pt x="81" y="9"/>
                  </a:lnTo>
                  <a:lnTo>
                    <a:pt x="76"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76" name="Freeform 75"/>
            <p:cNvSpPr>
              <a:spLocks/>
            </p:cNvSpPr>
            <p:nvPr/>
          </p:nvSpPr>
          <p:spPr bwMode="auto">
            <a:xfrm>
              <a:off x="5242" y="722"/>
              <a:ext cx="69" cy="39"/>
            </a:xfrm>
            <a:custGeom>
              <a:avLst/>
              <a:gdLst>
                <a:gd name="T0" fmla="*/ 64 w 69"/>
                <a:gd name="T1" fmla="*/ 0 h 39"/>
                <a:gd name="T2" fmla="*/ 0 w 69"/>
                <a:gd name="T3" fmla="*/ 28 h 39"/>
                <a:gd name="T4" fmla="*/ 4 w 69"/>
                <a:gd name="T5" fmla="*/ 38 h 39"/>
                <a:gd name="T6" fmla="*/ 69 w 69"/>
                <a:gd name="T7" fmla="*/ 9 h 39"/>
                <a:gd name="T8" fmla="*/ 64 w 69"/>
                <a:gd name="T9" fmla="*/ 0 h 39"/>
              </a:gdLst>
              <a:ahLst/>
              <a:cxnLst>
                <a:cxn ang="0">
                  <a:pos x="T0" y="T1"/>
                </a:cxn>
                <a:cxn ang="0">
                  <a:pos x="T2" y="T3"/>
                </a:cxn>
                <a:cxn ang="0">
                  <a:pos x="T4" y="T5"/>
                </a:cxn>
                <a:cxn ang="0">
                  <a:pos x="T6" y="T7"/>
                </a:cxn>
                <a:cxn ang="0">
                  <a:pos x="T8" y="T9"/>
                </a:cxn>
              </a:cxnLst>
              <a:rect l="0" t="0" r="r" b="b"/>
              <a:pathLst>
                <a:path w="69" h="39">
                  <a:moveTo>
                    <a:pt x="64" y="0"/>
                  </a:moveTo>
                  <a:lnTo>
                    <a:pt x="0" y="28"/>
                  </a:lnTo>
                  <a:lnTo>
                    <a:pt x="4" y="38"/>
                  </a:lnTo>
                  <a:lnTo>
                    <a:pt x="69" y="9"/>
                  </a:lnTo>
                  <a:lnTo>
                    <a:pt x="6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77" name="Freeform 76"/>
            <p:cNvSpPr>
              <a:spLocks/>
            </p:cNvSpPr>
            <p:nvPr/>
          </p:nvSpPr>
          <p:spPr bwMode="auto">
            <a:xfrm>
              <a:off x="5174" y="751"/>
              <a:ext cx="72" cy="43"/>
            </a:xfrm>
            <a:custGeom>
              <a:avLst/>
              <a:gdLst>
                <a:gd name="T0" fmla="*/ 67 w 72"/>
                <a:gd name="T1" fmla="*/ 0 h 43"/>
                <a:gd name="T2" fmla="*/ 0 w 72"/>
                <a:gd name="T3" fmla="*/ 33 h 43"/>
                <a:gd name="T4" fmla="*/ 4 w 72"/>
                <a:gd name="T5" fmla="*/ 43 h 43"/>
                <a:gd name="T6" fmla="*/ 71 w 72"/>
                <a:gd name="T7" fmla="*/ 9 h 43"/>
                <a:gd name="T8" fmla="*/ 67 w 72"/>
                <a:gd name="T9" fmla="*/ 0 h 43"/>
              </a:gdLst>
              <a:ahLst/>
              <a:cxnLst>
                <a:cxn ang="0">
                  <a:pos x="T0" y="T1"/>
                </a:cxn>
                <a:cxn ang="0">
                  <a:pos x="T2" y="T3"/>
                </a:cxn>
                <a:cxn ang="0">
                  <a:pos x="T4" y="T5"/>
                </a:cxn>
                <a:cxn ang="0">
                  <a:pos x="T6" y="T7"/>
                </a:cxn>
                <a:cxn ang="0">
                  <a:pos x="T8" y="T9"/>
                </a:cxn>
              </a:cxnLst>
              <a:rect l="0" t="0" r="r" b="b"/>
              <a:pathLst>
                <a:path w="72" h="43">
                  <a:moveTo>
                    <a:pt x="67" y="0"/>
                  </a:moveTo>
                  <a:lnTo>
                    <a:pt x="0" y="33"/>
                  </a:lnTo>
                  <a:lnTo>
                    <a:pt x="4" y="43"/>
                  </a:lnTo>
                  <a:lnTo>
                    <a:pt x="71" y="9"/>
                  </a:lnTo>
                  <a:lnTo>
                    <a:pt x="6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78" name="Freeform 77"/>
            <p:cNvSpPr>
              <a:spLocks/>
            </p:cNvSpPr>
            <p:nvPr/>
          </p:nvSpPr>
          <p:spPr bwMode="auto">
            <a:xfrm>
              <a:off x="5088" y="785"/>
              <a:ext cx="91" cy="48"/>
            </a:xfrm>
            <a:custGeom>
              <a:avLst/>
              <a:gdLst>
                <a:gd name="T0" fmla="*/ 86 w 91"/>
                <a:gd name="T1" fmla="*/ 0 h 48"/>
                <a:gd name="T2" fmla="*/ 0 w 91"/>
                <a:gd name="T3" fmla="*/ 38 h 48"/>
                <a:gd name="T4" fmla="*/ 4 w 91"/>
                <a:gd name="T5" fmla="*/ 47 h 48"/>
                <a:gd name="T6" fmla="*/ 91 w 91"/>
                <a:gd name="T7" fmla="*/ 9 h 48"/>
                <a:gd name="T8" fmla="*/ 86 w 91"/>
                <a:gd name="T9" fmla="*/ 0 h 48"/>
              </a:gdLst>
              <a:ahLst/>
              <a:cxnLst>
                <a:cxn ang="0">
                  <a:pos x="T0" y="T1"/>
                </a:cxn>
                <a:cxn ang="0">
                  <a:pos x="T2" y="T3"/>
                </a:cxn>
                <a:cxn ang="0">
                  <a:pos x="T4" y="T5"/>
                </a:cxn>
                <a:cxn ang="0">
                  <a:pos x="T6" y="T7"/>
                </a:cxn>
                <a:cxn ang="0">
                  <a:pos x="T8" y="T9"/>
                </a:cxn>
              </a:cxnLst>
              <a:rect l="0" t="0" r="r" b="b"/>
              <a:pathLst>
                <a:path w="91" h="48">
                  <a:moveTo>
                    <a:pt x="86" y="0"/>
                  </a:moveTo>
                  <a:lnTo>
                    <a:pt x="0" y="38"/>
                  </a:lnTo>
                  <a:lnTo>
                    <a:pt x="4" y="47"/>
                  </a:lnTo>
                  <a:lnTo>
                    <a:pt x="91" y="9"/>
                  </a:lnTo>
                  <a:lnTo>
                    <a:pt x="86"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79" name="Freeform 78"/>
            <p:cNvSpPr>
              <a:spLocks/>
            </p:cNvSpPr>
            <p:nvPr/>
          </p:nvSpPr>
          <p:spPr bwMode="auto">
            <a:xfrm>
              <a:off x="4980" y="645"/>
              <a:ext cx="82" cy="44"/>
            </a:xfrm>
            <a:custGeom>
              <a:avLst/>
              <a:gdLst>
                <a:gd name="T0" fmla="*/ 76 w 82"/>
                <a:gd name="T1" fmla="*/ 0 h 44"/>
                <a:gd name="T2" fmla="*/ 0 w 82"/>
                <a:gd name="T3" fmla="*/ 33 h 44"/>
                <a:gd name="T4" fmla="*/ 4 w 82"/>
                <a:gd name="T5" fmla="*/ 43 h 44"/>
                <a:gd name="T6" fmla="*/ 81 w 82"/>
                <a:gd name="T7" fmla="*/ 9 h 44"/>
                <a:gd name="T8" fmla="*/ 76 w 82"/>
                <a:gd name="T9" fmla="*/ 0 h 44"/>
              </a:gdLst>
              <a:ahLst/>
              <a:cxnLst>
                <a:cxn ang="0">
                  <a:pos x="T0" y="T1"/>
                </a:cxn>
                <a:cxn ang="0">
                  <a:pos x="T2" y="T3"/>
                </a:cxn>
                <a:cxn ang="0">
                  <a:pos x="T4" y="T5"/>
                </a:cxn>
                <a:cxn ang="0">
                  <a:pos x="T6" y="T7"/>
                </a:cxn>
                <a:cxn ang="0">
                  <a:pos x="T8" y="T9"/>
                </a:cxn>
              </a:cxnLst>
              <a:rect l="0" t="0" r="r" b="b"/>
              <a:pathLst>
                <a:path w="82" h="44">
                  <a:moveTo>
                    <a:pt x="76" y="0"/>
                  </a:moveTo>
                  <a:lnTo>
                    <a:pt x="0" y="33"/>
                  </a:lnTo>
                  <a:lnTo>
                    <a:pt x="4" y="43"/>
                  </a:lnTo>
                  <a:lnTo>
                    <a:pt x="81" y="9"/>
                  </a:lnTo>
                  <a:lnTo>
                    <a:pt x="76"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80" name="Freeform 79"/>
            <p:cNvSpPr>
              <a:spLocks/>
            </p:cNvSpPr>
            <p:nvPr/>
          </p:nvSpPr>
          <p:spPr bwMode="auto">
            <a:xfrm>
              <a:off x="4915" y="679"/>
              <a:ext cx="70" cy="38"/>
            </a:xfrm>
            <a:custGeom>
              <a:avLst/>
              <a:gdLst>
                <a:gd name="T0" fmla="*/ 64 w 70"/>
                <a:gd name="T1" fmla="*/ 0 h 38"/>
                <a:gd name="T2" fmla="*/ 0 w 70"/>
                <a:gd name="T3" fmla="*/ 28 h 38"/>
                <a:gd name="T4" fmla="*/ 4 w 70"/>
                <a:gd name="T5" fmla="*/ 38 h 38"/>
                <a:gd name="T6" fmla="*/ 69 w 70"/>
                <a:gd name="T7" fmla="*/ 9 h 38"/>
                <a:gd name="T8" fmla="*/ 64 w 70"/>
                <a:gd name="T9" fmla="*/ 0 h 38"/>
              </a:gdLst>
              <a:ahLst/>
              <a:cxnLst>
                <a:cxn ang="0">
                  <a:pos x="T0" y="T1"/>
                </a:cxn>
                <a:cxn ang="0">
                  <a:pos x="T2" y="T3"/>
                </a:cxn>
                <a:cxn ang="0">
                  <a:pos x="T4" y="T5"/>
                </a:cxn>
                <a:cxn ang="0">
                  <a:pos x="T6" y="T7"/>
                </a:cxn>
                <a:cxn ang="0">
                  <a:pos x="T8" y="T9"/>
                </a:cxn>
              </a:cxnLst>
              <a:rect l="0" t="0" r="r" b="b"/>
              <a:pathLst>
                <a:path w="70" h="38">
                  <a:moveTo>
                    <a:pt x="64" y="0"/>
                  </a:moveTo>
                  <a:lnTo>
                    <a:pt x="0" y="28"/>
                  </a:lnTo>
                  <a:lnTo>
                    <a:pt x="4" y="38"/>
                  </a:lnTo>
                  <a:lnTo>
                    <a:pt x="69" y="9"/>
                  </a:lnTo>
                  <a:lnTo>
                    <a:pt x="6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81" name="Freeform 80"/>
            <p:cNvSpPr>
              <a:spLocks/>
            </p:cNvSpPr>
            <p:nvPr/>
          </p:nvSpPr>
          <p:spPr bwMode="auto">
            <a:xfrm>
              <a:off x="4850" y="708"/>
              <a:ext cx="70" cy="43"/>
            </a:xfrm>
            <a:custGeom>
              <a:avLst/>
              <a:gdLst>
                <a:gd name="T0" fmla="*/ 64 w 70"/>
                <a:gd name="T1" fmla="*/ 0 h 43"/>
                <a:gd name="T2" fmla="*/ 0 w 70"/>
                <a:gd name="T3" fmla="*/ 33 h 43"/>
                <a:gd name="T4" fmla="*/ 4 w 70"/>
                <a:gd name="T5" fmla="*/ 43 h 43"/>
                <a:gd name="T6" fmla="*/ 69 w 70"/>
                <a:gd name="T7" fmla="*/ 9 h 43"/>
                <a:gd name="T8" fmla="*/ 64 w 70"/>
                <a:gd name="T9" fmla="*/ 0 h 43"/>
              </a:gdLst>
              <a:ahLst/>
              <a:cxnLst>
                <a:cxn ang="0">
                  <a:pos x="T0" y="T1"/>
                </a:cxn>
                <a:cxn ang="0">
                  <a:pos x="T2" y="T3"/>
                </a:cxn>
                <a:cxn ang="0">
                  <a:pos x="T4" y="T5"/>
                </a:cxn>
                <a:cxn ang="0">
                  <a:pos x="T6" y="T7"/>
                </a:cxn>
                <a:cxn ang="0">
                  <a:pos x="T8" y="T9"/>
                </a:cxn>
              </a:cxnLst>
              <a:rect l="0" t="0" r="r" b="b"/>
              <a:pathLst>
                <a:path w="70" h="43">
                  <a:moveTo>
                    <a:pt x="64" y="0"/>
                  </a:moveTo>
                  <a:lnTo>
                    <a:pt x="0" y="33"/>
                  </a:lnTo>
                  <a:lnTo>
                    <a:pt x="4" y="43"/>
                  </a:lnTo>
                  <a:lnTo>
                    <a:pt x="69" y="9"/>
                  </a:lnTo>
                  <a:lnTo>
                    <a:pt x="6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82" name="Freeform 81"/>
            <p:cNvSpPr>
              <a:spLocks/>
            </p:cNvSpPr>
            <p:nvPr/>
          </p:nvSpPr>
          <p:spPr bwMode="auto">
            <a:xfrm>
              <a:off x="4766" y="741"/>
              <a:ext cx="89" cy="46"/>
            </a:xfrm>
            <a:custGeom>
              <a:avLst/>
              <a:gdLst>
                <a:gd name="T0" fmla="*/ 84 w 89"/>
                <a:gd name="T1" fmla="*/ 0 h 46"/>
                <a:gd name="T2" fmla="*/ 0 w 89"/>
                <a:gd name="T3" fmla="*/ 36 h 46"/>
                <a:gd name="T4" fmla="*/ 4 w 89"/>
                <a:gd name="T5" fmla="*/ 45 h 46"/>
                <a:gd name="T6" fmla="*/ 88 w 89"/>
                <a:gd name="T7" fmla="*/ 9 h 46"/>
                <a:gd name="T8" fmla="*/ 84 w 89"/>
                <a:gd name="T9" fmla="*/ 0 h 46"/>
              </a:gdLst>
              <a:ahLst/>
              <a:cxnLst>
                <a:cxn ang="0">
                  <a:pos x="T0" y="T1"/>
                </a:cxn>
                <a:cxn ang="0">
                  <a:pos x="T2" y="T3"/>
                </a:cxn>
                <a:cxn ang="0">
                  <a:pos x="T4" y="T5"/>
                </a:cxn>
                <a:cxn ang="0">
                  <a:pos x="T6" y="T7"/>
                </a:cxn>
                <a:cxn ang="0">
                  <a:pos x="T8" y="T9"/>
                </a:cxn>
              </a:cxnLst>
              <a:rect l="0" t="0" r="r" b="b"/>
              <a:pathLst>
                <a:path w="89" h="46">
                  <a:moveTo>
                    <a:pt x="84" y="0"/>
                  </a:moveTo>
                  <a:lnTo>
                    <a:pt x="0" y="36"/>
                  </a:lnTo>
                  <a:lnTo>
                    <a:pt x="4" y="45"/>
                  </a:lnTo>
                  <a:lnTo>
                    <a:pt x="88" y="9"/>
                  </a:lnTo>
                  <a:lnTo>
                    <a:pt x="8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83" name="Freeform 82"/>
            <p:cNvSpPr>
              <a:spLocks/>
            </p:cNvSpPr>
            <p:nvPr/>
          </p:nvSpPr>
          <p:spPr bwMode="auto">
            <a:xfrm>
              <a:off x="6221" y="814"/>
              <a:ext cx="74" cy="40"/>
            </a:xfrm>
            <a:custGeom>
              <a:avLst/>
              <a:gdLst>
                <a:gd name="T0" fmla="*/ 69 w 74"/>
                <a:gd name="T1" fmla="*/ 0 h 40"/>
                <a:gd name="T2" fmla="*/ 0 w 74"/>
                <a:gd name="T3" fmla="*/ 31 h 40"/>
                <a:gd name="T4" fmla="*/ 4 w 74"/>
                <a:gd name="T5" fmla="*/ 40 h 40"/>
                <a:gd name="T6" fmla="*/ 74 w 74"/>
                <a:gd name="T7" fmla="*/ 9 h 40"/>
                <a:gd name="T8" fmla="*/ 69 w 74"/>
                <a:gd name="T9" fmla="*/ 0 h 40"/>
              </a:gdLst>
              <a:ahLst/>
              <a:cxnLst>
                <a:cxn ang="0">
                  <a:pos x="T0" y="T1"/>
                </a:cxn>
                <a:cxn ang="0">
                  <a:pos x="T2" y="T3"/>
                </a:cxn>
                <a:cxn ang="0">
                  <a:pos x="T4" y="T5"/>
                </a:cxn>
                <a:cxn ang="0">
                  <a:pos x="T6" y="T7"/>
                </a:cxn>
                <a:cxn ang="0">
                  <a:pos x="T8" y="T9"/>
                </a:cxn>
              </a:cxnLst>
              <a:rect l="0" t="0" r="r" b="b"/>
              <a:pathLst>
                <a:path w="74" h="40">
                  <a:moveTo>
                    <a:pt x="69" y="0"/>
                  </a:moveTo>
                  <a:lnTo>
                    <a:pt x="0" y="31"/>
                  </a:lnTo>
                  <a:lnTo>
                    <a:pt x="4" y="40"/>
                  </a:lnTo>
                  <a:lnTo>
                    <a:pt x="74" y="9"/>
                  </a:lnTo>
                  <a:lnTo>
                    <a:pt x="6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84" name="Freeform 83"/>
            <p:cNvSpPr>
              <a:spLocks/>
            </p:cNvSpPr>
            <p:nvPr/>
          </p:nvSpPr>
          <p:spPr bwMode="auto">
            <a:xfrm>
              <a:off x="6161" y="845"/>
              <a:ext cx="64" cy="36"/>
            </a:xfrm>
            <a:custGeom>
              <a:avLst/>
              <a:gdLst>
                <a:gd name="T0" fmla="*/ 60 w 64"/>
                <a:gd name="T1" fmla="*/ 0 h 36"/>
                <a:gd name="T2" fmla="*/ 0 w 64"/>
                <a:gd name="T3" fmla="*/ 26 h 36"/>
                <a:gd name="T4" fmla="*/ 4 w 64"/>
                <a:gd name="T5" fmla="*/ 36 h 36"/>
                <a:gd name="T6" fmla="*/ 64 w 64"/>
                <a:gd name="T7" fmla="*/ 9 h 36"/>
                <a:gd name="T8" fmla="*/ 60 w 64"/>
                <a:gd name="T9" fmla="*/ 0 h 36"/>
              </a:gdLst>
              <a:ahLst/>
              <a:cxnLst>
                <a:cxn ang="0">
                  <a:pos x="T0" y="T1"/>
                </a:cxn>
                <a:cxn ang="0">
                  <a:pos x="T2" y="T3"/>
                </a:cxn>
                <a:cxn ang="0">
                  <a:pos x="T4" y="T5"/>
                </a:cxn>
                <a:cxn ang="0">
                  <a:pos x="T6" y="T7"/>
                </a:cxn>
                <a:cxn ang="0">
                  <a:pos x="T8" y="T9"/>
                </a:cxn>
              </a:cxnLst>
              <a:rect l="0" t="0" r="r" b="b"/>
              <a:pathLst>
                <a:path w="64" h="36">
                  <a:moveTo>
                    <a:pt x="60" y="0"/>
                  </a:moveTo>
                  <a:lnTo>
                    <a:pt x="0" y="26"/>
                  </a:lnTo>
                  <a:lnTo>
                    <a:pt x="4" y="36"/>
                  </a:lnTo>
                  <a:lnTo>
                    <a:pt x="64" y="9"/>
                  </a:lnTo>
                  <a:lnTo>
                    <a:pt x="60"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85" name="Freeform 84"/>
            <p:cNvSpPr>
              <a:spLocks/>
            </p:cNvSpPr>
            <p:nvPr/>
          </p:nvSpPr>
          <p:spPr bwMode="auto">
            <a:xfrm>
              <a:off x="6101" y="871"/>
              <a:ext cx="64" cy="41"/>
            </a:xfrm>
            <a:custGeom>
              <a:avLst/>
              <a:gdLst>
                <a:gd name="T0" fmla="*/ 60 w 64"/>
                <a:gd name="T1" fmla="*/ 0 h 41"/>
                <a:gd name="T2" fmla="*/ 0 w 64"/>
                <a:gd name="T3" fmla="*/ 31 h 41"/>
                <a:gd name="T4" fmla="*/ 4 w 64"/>
                <a:gd name="T5" fmla="*/ 40 h 41"/>
                <a:gd name="T6" fmla="*/ 64 w 64"/>
                <a:gd name="T7" fmla="*/ 9 h 41"/>
                <a:gd name="T8" fmla="*/ 60 w 64"/>
                <a:gd name="T9" fmla="*/ 0 h 41"/>
              </a:gdLst>
              <a:ahLst/>
              <a:cxnLst>
                <a:cxn ang="0">
                  <a:pos x="T0" y="T1"/>
                </a:cxn>
                <a:cxn ang="0">
                  <a:pos x="T2" y="T3"/>
                </a:cxn>
                <a:cxn ang="0">
                  <a:pos x="T4" y="T5"/>
                </a:cxn>
                <a:cxn ang="0">
                  <a:pos x="T6" y="T7"/>
                </a:cxn>
                <a:cxn ang="0">
                  <a:pos x="T8" y="T9"/>
                </a:cxn>
              </a:cxnLst>
              <a:rect l="0" t="0" r="r" b="b"/>
              <a:pathLst>
                <a:path w="64" h="41">
                  <a:moveTo>
                    <a:pt x="60" y="0"/>
                  </a:moveTo>
                  <a:lnTo>
                    <a:pt x="0" y="31"/>
                  </a:lnTo>
                  <a:lnTo>
                    <a:pt x="4" y="40"/>
                  </a:lnTo>
                  <a:lnTo>
                    <a:pt x="64" y="9"/>
                  </a:lnTo>
                  <a:lnTo>
                    <a:pt x="60"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86" name="Freeform 85"/>
            <p:cNvSpPr>
              <a:spLocks/>
            </p:cNvSpPr>
            <p:nvPr/>
          </p:nvSpPr>
          <p:spPr bwMode="auto">
            <a:xfrm>
              <a:off x="6022" y="902"/>
              <a:ext cx="84" cy="43"/>
            </a:xfrm>
            <a:custGeom>
              <a:avLst/>
              <a:gdLst>
                <a:gd name="T0" fmla="*/ 79 w 84"/>
                <a:gd name="T1" fmla="*/ 0 h 43"/>
                <a:gd name="T2" fmla="*/ 0 w 84"/>
                <a:gd name="T3" fmla="*/ 33 h 43"/>
                <a:gd name="T4" fmla="*/ 4 w 84"/>
                <a:gd name="T5" fmla="*/ 43 h 43"/>
                <a:gd name="T6" fmla="*/ 83 w 84"/>
                <a:gd name="T7" fmla="*/ 9 h 43"/>
                <a:gd name="T8" fmla="*/ 79 w 84"/>
                <a:gd name="T9" fmla="*/ 0 h 43"/>
              </a:gdLst>
              <a:ahLst/>
              <a:cxnLst>
                <a:cxn ang="0">
                  <a:pos x="T0" y="T1"/>
                </a:cxn>
                <a:cxn ang="0">
                  <a:pos x="T2" y="T3"/>
                </a:cxn>
                <a:cxn ang="0">
                  <a:pos x="T4" y="T5"/>
                </a:cxn>
                <a:cxn ang="0">
                  <a:pos x="T6" y="T7"/>
                </a:cxn>
                <a:cxn ang="0">
                  <a:pos x="T8" y="T9"/>
                </a:cxn>
              </a:cxnLst>
              <a:rect l="0" t="0" r="r" b="b"/>
              <a:pathLst>
                <a:path w="84" h="43">
                  <a:moveTo>
                    <a:pt x="79" y="0"/>
                  </a:moveTo>
                  <a:lnTo>
                    <a:pt x="0" y="33"/>
                  </a:lnTo>
                  <a:lnTo>
                    <a:pt x="4" y="43"/>
                  </a:lnTo>
                  <a:lnTo>
                    <a:pt x="83" y="9"/>
                  </a:lnTo>
                  <a:lnTo>
                    <a:pt x="7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87" name="Freeform 86"/>
            <p:cNvSpPr>
              <a:spLocks/>
            </p:cNvSpPr>
            <p:nvPr/>
          </p:nvSpPr>
          <p:spPr bwMode="auto">
            <a:xfrm>
              <a:off x="5623" y="730"/>
              <a:ext cx="82" cy="40"/>
            </a:xfrm>
            <a:custGeom>
              <a:avLst/>
              <a:gdLst>
                <a:gd name="T0" fmla="*/ 76 w 82"/>
                <a:gd name="T1" fmla="*/ 0 h 40"/>
                <a:gd name="T2" fmla="*/ 0 w 82"/>
                <a:gd name="T3" fmla="*/ 31 h 40"/>
                <a:gd name="T4" fmla="*/ 4 w 82"/>
                <a:gd name="T5" fmla="*/ 40 h 40"/>
                <a:gd name="T6" fmla="*/ 81 w 82"/>
                <a:gd name="T7" fmla="*/ 9 h 40"/>
                <a:gd name="T8" fmla="*/ 76 w 82"/>
                <a:gd name="T9" fmla="*/ 0 h 40"/>
              </a:gdLst>
              <a:ahLst/>
              <a:cxnLst>
                <a:cxn ang="0">
                  <a:pos x="T0" y="T1"/>
                </a:cxn>
                <a:cxn ang="0">
                  <a:pos x="T2" y="T3"/>
                </a:cxn>
                <a:cxn ang="0">
                  <a:pos x="T4" y="T5"/>
                </a:cxn>
                <a:cxn ang="0">
                  <a:pos x="T6" y="T7"/>
                </a:cxn>
                <a:cxn ang="0">
                  <a:pos x="T8" y="T9"/>
                </a:cxn>
              </a:cxnLst>
              <a:rect l="0" t="0" r="r" b="b"/>
              <a:pathLst>
                <a:path w="82" h="40">
                  <a:moveTo>
                    <a:pt x="76" y="0"/>
                  </a:moveTo>
                  <a:lnTo>
                    <a:pt x="0" y="31"/>
                  </a:lnTo>
                  <a:lnTo>
                    <a:pt x="4" y="40"/>
                  </a:lnTo>
                  <a:lnTo>
                    <a:pt x="81" y="9"/>
                  </a:lnTo>
                  <a:lnTo>
                    <a:pt x="76"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88" name="Freeform 87"/>
            <p:cNvSpPr>
              <a:spLocks/>
            </p:cNvSpPr>
            <p:nvPr/>
          </p:nvSpPr>
          <p:spPr bwMode="auto">
            <a:xfrm>
              <a:off x="5558" y="761"/>
              <a:ext cx="70" cy="41"/>
            </a:xfrm>
            <a:custGeom>
              <a:avLst/>
              <a:gdLst>
                <a:gd name="T0" fmla="*/ 64 w 70"/>
                <a:gd name="T1" fmla="*/ 0 h 41"/>
                <a:gd name="T2" fmla="*/ 0 w 70"/>
                <a:gd name="T3" fmla="*/ 31 h 41"/>
                <a:gd name="T4" fmla="*/ 4 w 70"/>
                <a:gd name="T5" fmla="*/ 40 h 41"/>
                <a:gd name="T6" fmla="*/ 69 w 70"/>
                <a:gd name="T7" fmla="*/ 9 h 41"/>
                <a:gd name="T8" fmla="*/ 64 w 70"/>
                <a:gd name="T9" fmla="*/ 0 h 41"/>
              </a:gdLst>
              <a:ahLst/>
              <a:cxnLst>
                <a:cxn ang="0">
                  <a:pos x="T0" y="T1"/>
                </a:cxn>
                <a:cxn ang="0">
                  <a:pos x="T2" y="T3"/>
                </a:cxn>
                <a:cxn ang="0">
                  <a:pos x="T4" y="T5"/>
                </a:cxn>
                <a:cxn ang="0">
                  <a:pos x="T6" y="T7"/>
                </a:cxn>
                <a:cxn ang="0">
                  <a:pos x="T8" y="T9"/>
                </a:cxn>
              </a:cxnLst>
              <a:rect l="0" t="0" r="r" b="b"/>
              <a:pathLst>
                <a:path w="70" h="41">
                  <a:moveTo>
                    <a:pt x="64" y="0"/>
                  </a:moveTo>
                  <a:lnTo>
                    <a:pt x="0" y="31"/>
                  </a:lnTo>
                  <a:lnTo>
                    <a:pt x="4" y="40"/>
                  </a:lnTo>
                  <a:lnTo>
                    <a:pt x="69" y="9"/>
                  </a:lnTo>
                  <a:lnTo>
                    <a:pt x="6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89" name="Freeform 88"/>
            <p:cNvSpPr>
              <a:spLocks/>
            </p:cNvSpPr>
            <p:nvPr/>
          </p:nvSpPr>
          <p:spPr bwMode="auto">
            <a:xfrm>
              <a:off x="5494" y="792"/>
              <a:ext cx="69" cy="43"/>
            </a:xfrm>
            <a:custGeom>
              <a:avLst/>
              <a:gdLst>
                <a:gd name="T0" fmla="*/ 64 w 69"/>
                <a:gd name="T1" fmla="*/ 0 h 43"/>
                <a:gd name="T2" fmla="*/ 0 w 69"/>
                <a:gd name="T3" fmla="*/ 33 h 43"/>
                <a:gd name="T4" fmla="*/ 4 w 69"/>
                <a:gd name="T5" fmla="*/ 43 h 43"/>
                <a:gd name="T6" fmla="*/ 69 w 69"/>
                <a:gd name="T7" fmla="*/ 9 h 43"/>
                <a:gd name="T8" fmla="*/ 64 w 69"/>
                <a:gd name="T9" fmla="*/ 0 h 43"/>
              </a:gdLst>
              <a:ahLst/>
              <a:cxnLst>
                <a:cxn ang="0">
                  <a:pos x="T0" y="T1"/>
                </a:cxn>
                <a:cxn ang="0">
                  <a:pos x="T2" y="T3"/>
                </a:cxn>
                <a:cxn ang="0">
                  <a:pos x="T4" y="T5"/>
                </a:cxn>
                <a:cxn ang="0">
                  <a:pos x="T6" y="T7"/>
                </a:cxn>
                <a:cxn ang="0">
                  <a:pos x="T8" y="T9"/>
                </a:cxn>
              </a:cxnLst>
              <a:rect l="0" t="0" r="r" b="b"/>
              <a:pathLst>
                <a:path w="69" h="43">
                  <a:moveTo>
                    <a:pt x="64" y="0"/>
                  </a:moveTo>
                  <a:lnTo>
                    <a:pt x="0" y="33"/>
                  </a:lnTo>
                  <a:lnTo>
                    <a:pt x="4" y="43"/>
                  </a:lnTo>
                  <a:lnTo>
                    <a:pt x="69" y="9"/>
                  </a:lnTo>
                  <a:lnTo>
                    <a:pt x="6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90" name="Freeform 89"/>
            <p:cNvSpPr>
              <a:spLocks/>
            </p:cNvSpPr>
            <p:nvPr/>
          </p:nvSpPr>
          <p:spPr bwMode="auto">
            <a:xfrm>
              <a:off x="5407" y="825"/>
              <a:ext cx="91" cy="46"/>
            </a:xfrm>
            <a:custGeom>
              <a:avLst/>
              <a:gdLst>
                <a:gd name="T0" fmla="*/ 86 w 91"/>
                <a:gd name="T1" fmla="*/ 0 h 46"/>
                <a:gd name="T2" fmla="*/ 0 w 91"/>
                <a:gd name="T3" fmla="*/ 36 h 46"/>
                <a:gd name="T4" fmla="*/ 4 w 91"/>
                <a:gd name="T5" fmla="*/ 45 h 46"/>
                <a:gd name="T6" fmla="*/ 91 w 91"/>
                <a:gd name="T7" fmla="*/ 9 h 46"/>
                <a:gd name="T8" fmla="*/ 86 w 91"/>
                <a:gd name="T9" fmla="*/ 0 h 46"/>
              </a:gdLst>
              <a:ahLst/>
              <a:cxnLst>
                <a:cxn ang="0">
                  <a:pos x="T0" y="T1"/>
                </a:cxn>
                <a:cxn ang="0">
                  <a:pos x="T2" y="T3"/>
                </a:cxn>
                <a:cxn ang="0">
                  <a:pos x="T4" y="T5"/>
                </a:cxn>
                <a:cxn ang="0">
                  <a:pos x="T6" y="T7"/>
                </a:cxn>
                <a:cxn ang="0">
                  <a:pos x="T8" y="T9"/>
                </a:cxn>
              </a:cxnLst>
              <a:rect l="0" t="0" r="r" b="b"/>
              <a:pathLst>
                <a:path w="91" h="46">
                  <a:moveTo>
                    <a:pt x="86" y="0"/>
                  </a:moveTo>
                  <a:lnTo>
                    <a:pt x="0" y="36"/>
                  </a:lnTo>
                  <a:lnTo>
                    <a:pt x="4" y="45"/>
                  </a:lnTo>
                  <a:lnTo>
                    <a:pt x="91" y="9"/>
                  </a:lnTo>
                  <a:lnTo>
                    <a:pt x="86"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91" name="Freeform 90"/>
            <p:cNvSpPr>
              <a:spLocks/>
            </p:cNvSpPr>
            <p:nvPr/>
          </p:nvSpPr>
          <p:spPr bwMode="auto">
            <a:xfrm>
              <a:off x="1183" y="1493"/>
              <a:ext cx="36" cy="67"/>
            </a:xfrm>
            <a:custGeom>
              <a:avLst/>
              <a:gdLst>
                <a:gd name="T0" fmla="*/ 26 w 36"/>
                <a:gd name="T1" fmla="*/ 0 h 67"/>
                <a:gd name="T2" fmla="*/ 0 w 36"/>
                <a:gd name="T3" fmla="*/ 62 h 67"/>
                <a:gd name="T4" fmla="*/ 9 w 36"/>
                <a:gd name="T5" fmla="*/ 67 h 67"/>
                <a:gd name="T6" fmla="*/ 35 w 36"/>
                <a:gd name="T7" fmla="*/ 4 h 67"/>
                <a:gd name="T8" fmla="*/ 26 w 36"/>
                <a:gd name="T9" fmla="*/ 0 h 67"/>
              </a:gdLst>
              <a:ahLst/>
              <a:cxnLst>
                <a:cxn ang="0">
                  <a:pos x="T0" y="T1"/>
                </a:cxn>
                <a:cxn ang="0">
                  <a:pos x="T2" y="T3"/>
                </a:cxn>
                <a:cxn ang="0">
                  <a:pos x="T4" y="T5"/>
                </a:cxn>
                <a:cxn ang="0">
                  <a:pos x="T6" y="T7"/>
                </a:cxn>
                <a:cxn ang="0">
                  <a:pos x="T8" y="T9"/>
                </a:cxn>
              </a:cxnLst>
              <a:rect l="0" t="0" r="r" b="b"/>
              <a:pathLst>
                <a:path w="36" h="67">
                  <a:moveTo>
                    <a:pt x="26" y="0"/>
                  </a:moveTo>
                  <a:lnTo>
                    <a:pt x="0" y="62"/>
                  </a:lnTo>
                  <a:lnTo>
                    <a:pt x="9" y="67"/>
                  </a:lnTo>
                  <a:lnTo>
                    <a:pt x="35" y="4"/>
                  </a:lnTo>
                  <a:lnTo>
                    <a:pt x="26"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92" name="Freeform 91"/>
            <p:cNvSpPr>
              <a:spLocks/>
            </p:cNvSpPr>
            <p:nvPr/>
          </p:nvSpPr>
          <p:spPr bwMode="auto">
            <a:xfrm>
              <a:off x="1159" y="1555"/>
              <a:ext cx="34" cy="62"/>
            </a:xfrm>
            <a:custGeom>
              <a:avLst/>
              <a:gdLst>
                <a:gd name="T0" fmla="*/ 24 w 34"/>
                <a:gd name="T1" fmla="*/ 0 h 62"/>
                <a:gd name="T2" fmla="*/ 0 w 34"/>
                <a:gd name="T3" fmla="*/ 57 h 62"/>
                <a:gd name="T4" fmla="*/ 9 w 34"/>
                <a:gd name="T5" fmla="*/ 62 h 62"/>
                <a:gd name="T6" fmla="*/ 33 w 34"/>
                <a:gd name="T7" fmla="*/ 4 h 62"/>
                <a:gd name="T8" fmla="*/ 24 w 34"/>
                <a:gd name="T9" fmla="*/ 0 h 62"/>
              </a:gdLst>
              <a:ahLst/>
              <a:cxnLst>
                <a:cxn ang="0">
                  <a:pos x="T0" y="T1"/>
                </a:cxn>
                <a:cxn ang="0">
                  <a:pos x="T2" y="T3"/>
                </a:cxn>
                <a:cxn ang="0">
                  <a:pos x="T4" y="T5"/>
                </a:cxn>
                <a:cxn ang="0">
                  <a:pos x="T6" y="T7"/>
                </a:cxn>
                <a:cxn ang="0">
                  <a:pos x="T8" y="T9"/>
                </a:cxn>
              </a:cxnLst>
              <a:rect l="0" t="0" r="r" b="b"/>
              <a:pathLst>
                <a:path w="34" h="62">
                  <a:moveTo>
                    <a:pt x="24" y="0"/>
                  </a:moveTo>
                  <a:lnTo>
                    <a:pt x="0" y="57"/>
                  </a:lnTo>
                  <a:lnTo>
                    <a:pt x="9" y="62"/>
                  </a:lnTo>
                  <a:lnTo>
                    <a:pt x="33" y="4"/>
                  </a:lnTo>
                  <a:lnTo>
                    <a:pt x="2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93" name="Freeform 92"/>
            <p:cNvSpPr>
              <a:spLocks/>
            </p:cNvSpPr>
            <p:nvPr/>
          </p:nvSpPr>
          <p:spPr bwMode="auto">
            <a:xfrm>
              <a:off x="1138" y="1613"/>
              <a:ext cx="31" cy="67"/>
            </a:xfrm>
            <a:custGeom>
              <a:avLst/>
              <a:gdLst>
                <a:gd name="T0" fmla="*/ 21 w 31"/>
                <a:gd name="T1" fmla="*/ 0 h 67"/>
                <a:gd name="T2" fmla="*/ 0 w 31"/>
                <a:gd name="T3" fmla="*/ 62 h 67"/>
                <a:gd name="T4" fmla="*/ 9 w 31"/>
                <a:gd name="T5" fmla="*/ 67 h 67"/>
                <a:gd name="T6" fmla="*/ 31 w 31"/>
                <a:gd name="T7" fmla="*/ 4 h 67"/>
                <a:gd name="T8" fmla="*/ 21 w 31"/>
                <a:gd name="T9" fmla="*/ 0 h 67"/>
              </a:gdLst>
              <a:ahLst/>
              <a:cxnLst>
                <a:cxn ang="0">
                  <a:pos x="T0" y="T1"/>
                </a:cxn>
                <a:cxn ang="0">
                  <a:pos x="T2" y="T3"/>
                </a:cxn>
                <a:cxn ang="0">
                  <a:pos x="T4" y="T5"/>
                </a:cxn>
                <a:cxn ang="0">
                  <a:pos x="T6" y="T7"/>
                </a:cxn>
                <a:cxn ang="0">
                  <a:pos x="T8" y="T9"/>
                </a:cxn>
              </a:cxnLst>
              <a:rect l="0" t="0" r="r" b="b"/>
              <a:pathLst>
                <a:path w="31" h="67">
                  <a:moveTo>
                    <a:pt x="21" y="0"/>
                  </a:moveTo>
                  <a:lnTo>
                    <a:pt x="0" y="62"/>
                  </a:lnTo>
                  <a:lnTo>
                    <a:pt x="9" y="67"/>
                  </a:lnTo>
                  <a:lnTo>
                    <a:pt x="31" y="4"/>
                  </a:lnTo>
                  <a:lnTo>
                    <a:pt x="21"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94" name="Freeform 93"/>
            <p:cNvSpPr>
              <a:spLocks/>
            </p:cNvSpPr>
            <p:nvPr/>
          </p:nvSpPr>
          <p:spPr bwMode="auto">
            <a:xfrm>
              <a:off x="1109" y="1675"/>
              <a:ext cx="38" cy="77"/>
            </a:xfrm>
            <a:custGeom>
              <a:avLst/>
              <a:gdLst>
                <a:gd name="T0" fmla="*/ 28 w 38"/>
                <a:gd name="T1" fmla="*/ 0 h 77"/>
                <a:gd name="T2" fmla="*/ 0 w 38"/>
                <a:gd name="T3" fmla="*/ 72 h 77"/>
                <a:gd name="T4" fmla="*/ 9 w 38"/>
                <a:gd name="T5" fmla="*/ 76 h 77"/>
                <a:gd name="T6" fmla="*/ 38 w 38"/>
                <a:gd name="T7" fmla="*/ 4 h 77"/>
                <a:gd name="T8" fmla="*/ 28 w 38"/>
                <a:gd name="T9" fmla="*/ 0 h 77"/>
              </a:gdLst>
              <a:ahLst/>
              <a:cxnLst>
                <a:cxn ang="0">
                  <a:pos x="T0" y="T1"/>
                </a:cxn>
                <a:cxn ang="0">
                  <a:pos x="T2" y="T3"/>
                </a:cxn>
                <a:cxn ang="0">
                  <a:pos x="T4" y="T5"/>
                </a:cxn>
                <a:cxn ang="0">
                  <a:pos x="T6" y="T7"/>
                </a:cxn>
                <a:cxn ang="0">
                  <a:pos x="T8" y="T9"/>
                </a:cxn>
              </a:cxnLst>
              <a:rect l="0" t="0" r="r" b="b"/>
              <a:pathLst>
                <a:path w="38" h="77">
                  <a:moveTo>
                    <a:pt x="28" y="0"/>
                  </a:moveTo>
                  <a:lnTo>
                    <a:pt x="0" y="72"/>
                  </a:lnTo>
                  <a:lnTo>
                    <a:pt x="9" y="76"/>
                  </a:lnTo>
                  <a:lnTo>
                    <a:pt x="38" y="4"/>
                  </a:lnTo>
                  <a:lnTo>
                    <a:pt x="28"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95" name="Freeform 94"/>
            <p:cNvSpPr>
              <a:spLocks/>
            </p:cNvSpPr>
            <p:nvPr/>
          </p:nvSpPr>
          <p:spPr bwMode="auto">
            <a:xfrm>
              <a:off x="734" y="1423"/>
              <a:ext cx="39" cy="70"/>
            </a:xfrm>
            <a:custGeom>
              <a:avLst/>
              <a:gdLst>
                <a:gd name="T0" fmla="*/ 28 w 39"/>
                <a:gd name="T1" fmla="*/ 0 h 70"/>
                <a:gd name="T2" fmla="*/ 0 w 39"/>
                <a:gd name="T3" fmla="*/ 64 h 70"/>
                <a:gd name="T4" fmla="*/ 9 w 39"/>
                <a:gd name="T5" fmla="*/ 69 h 70"/>
                <a:gd name="T6" fmla="*/ 38 w 39"/>
                <a:gd name="T7" fmla="*/ 4 h 70"/>
                <a:gd name="T8" fmla="*/ 28 w 39"/>
                <a:gd name="T9" fmla="*/ 0 h 70"/>
              </a:gdLst>
              <a:ahLst/>
              <a:cxnLst>
                <a:cxn ang="0">
                  <a:pos x="T0" y="T1"/>
                </a:cxn>
                <a:cxn ang="0">
                  <a:pos x="T2" y="T3"/>
                </a:cxn>
                <a:cxn ang="0">
                  <a:pos x="T4" y="T5"/>
                </a:cxn>
                <a:cxn ang="0">
                  <a:pos x="T6" y="T7"/>
                </a:cxn>
                <a:cxn ang="0">
                  <a:pos x="T8" y="T9"/>
                </a:cxn>
              </a:cxnLst>
              <a:rect l="0" t="0" r="r" b="b"/>
              <a:pathLst>
                <a:path w="39" h="70">
                  <a:moveTo>
                    <a:pt x="28" y="0"/>
                  </a:moveTo>
                  <a:lnTo>
                    <a:pt x="0" y="64"/>
                  </a:lnTo>
                  <a:lnTo>
                    <a:pt x="9" y="69"/>
                  </a:lnTo>
                  <a:lnTo>
                    <a:pt x="38" y="4"/>
                  </a:lnTo>
                  <a:lnTo>
                    <a:pt x="28"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96" name="Freeform 95"/>
            <p:cNvSpPr>
              <a:spLocks/>
            </p:cNvSpPr>
            <p:nvPr/>
          </p:nvSpPr>
          <p:spPr bwMode="auto">
            <a:xfrm>
              <a:off x="713" y="1488"/>
              <a:ext cx="31" cy="60"/>
            </a:xfrm>
            <a:custGeom>
              <a:avLst/>
              <a:gdLst>
                <a:gd name="T0" fmla="*/ 21 w 31"/>
                <a:gd name="T1" fmla="*/ 0 h 60"/>
                <a:gd name="T2" fmla="*/ 0 w 31"/>
                <a:gd name="T3" fmla="*/ 55 h 60"/>
                <a:gd name="T4" fmla="*/ 9 w 31"/>
                <a:gd name="T5" fmla="*/ 60 h 60"/>
                <a:gd name="T6" fmla="*/ 31 w 31"/>
                <a:gd name="T7" fmla="*/ 4 h 60"/>
                <a:gd name="T8" fmla="*/ 21 w 31"/>
                <a:gd name="T9" fmla="*/ 0 h 60"/>
              </a:gdLst>
              <a:ahLst/>
              <a:cxnLst>
                <a:cxn ang="0">
                  <a:pos x="T0" y="T1"/>
                </a:cxn>
                <a:cxn ang="0">
                  <a:pos x="T2" y="T3"/>
                </a:cxn>
                <a:cxn ang="0">
                  <a:pos x="T4" y="T5"/>
                </a:cxn>
                <a:cxn ang="0">
                  <a:pos x="T6" y="T7"/>
                </a:cxn>
                <a:cxn ang="0">
                  <a:pos x="T8" y="T9"/>
                </a:cxn>
              </a:cxnLst>
              <a:rect l="0" t="0" r="r" b="b"/>
              <a:pathLst>
                <a:path w="31" h="60">
                  <a:moveTo>
                    <a:pt x="21" y="0"/>
                  </a:moveTo>
                  <a:lnTo>
                    <a:pt x="0" y="55"/>
                  </a:lnTo>
                  <a:lnTo>
                    <a:pt x="9" y="60"/>
                  </a:lnTo>
                  <a:lnTo>
                    <a:pt x="31" y="4"/>
                  </a:lnTo>
                  <a:lnTo>
                    <a:pt x="21"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97" name="Freeform 96"/>
            <p:cNvSpPr>
              <a:spLocks/>
            </p:cNvSpPr>
            <p:nvPr/>
          </p:nvSpPr>
          <p:spPr bwMode="auto">
            <a:xfrm>
              <a:off x="689" y="1543"/>
              <a:ext cx="33" cy="67"/>
            </a:xfrm>
            <a:custGeom>
              <a:avLst/>
              <a:gdLst>
                <a:gd name="T0" fmla="*/ 23 w 33"/>
                <a:gd name="T1" fmla="*/ 0 h 67"/>
                <a:gd name="T2" fmla="*/ 0 w 33"/>
                <a:gd name="T3" fmla="*/ 62 h 67"/>
                <a:gd name="T4" fmla="*/ 9 w 33"/>
                <a:gd name="T5" fmla="*/ 67 h 67"/>
                <a:gd name="T6" fmla="*/ 33 w 33"/>
                <a:gd name="T7" fmla="*/ 4 h 67"/>
                <a:gd name="T8" fmla="*/ 23 w 33"/>
                <a:gd name="T9" fmla="*/ 0 h 67"/>
              </a:gdLst>
              <a:ahLst/>
              <a:cxnLst>
                <a:cxn ang="0">
                  <a:pos x="T0" y="T1"/>
                </a:cxn>
                <a:cxn ang="0">
                  <a:pos x="T2" y="T3"/>
                </a:cxn>
                <a:cxn ang="0">
                  <a:pos x="T4" y="T5"/>
                </a:cxn>
                <a:cxn ang="0">
                  <a:pos x="T6" y="T7"/>
                </a:cxn>
                <a:cxn ang="0">
                  <a:pos x="T8" y="T9"/>
                </a:cxn>
              </a:cxnLst>
              <a:rect l="0" t="0" r="r" b="b"/>
              <a:pathLst>
                <a:path w="33" h="67">
                  <a:moveTo>
                    <a:pt x="23" y="0"/>
                  </a:moveTo>
                  <a:lnTo>
                    <a:pt x="0" y="62"/>
                  </a:lnTo>
                  <a:lnTo>
                    <a:pt x="9" y="67"/>
                  </a:lnTo>
                  <a:lnTo>
                    <a:pt x="33" y="4"/>
                  </a:lnTo>
                  <a:lnTo>
                    <a:pt x="23"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98" name="Freeform 97"/>
            <p:cNvSpPr>
              <a:spLocks/>
            </p:cNvSpPr>
            <p:nvPr/>
          </p:nvSpPr>
          <p:spPr bwMode="auto">
            <a:xfrm>
              <a:off x="660" y="1606"/>
              <a:ext cx="38" cy="76"/>
            </a:xfrm>
            <a:custGeom>
              <a:avLst/>
              <a:gdLst>
                <a:gd name="T0" fmla="*/ 28 w 38"/>
                <a:gd name="T1" fmla="*/ 0 h 76"/>
                <a:gd name="T2" fmla="*/ 0 w 38"/>
                <a:gd name="T3" fmla="*/ 72 h 76"/>
                <a:gd name="T4" fmla="*/ 9 w 38"/>
                <a:gd name="T5" fmla="*/ 76 h 76"/>
                <a:gd name="T6" fmla="*/ 38 w 38"/>
                <a:gd name="T7" fmla="*/ 4 h 76"/>
                <a:gd name="T8" fmla="*/ 28 w 38"/>
                <a:gd name="T9" fmla="*/ 0 h 76"/>
              </a:gdLst>
              <a:ahLst/>
              <a:cxnLst>
                <a:cxn ang="0">
                  <a:pos x="T0" y="T1"/>
                </a:cxn>
                <a:cxn ang="0">
                  <a:pos x="T2" y="T3"/>
                </a:cxn>
                <a:cxn ang="0">
                  <a:pos x="T4" y="T5"/>
                </a:cxn>
                <a:cxn ang="0">
                  <a:pos x="T6" y="T7"/>
                </a:cxn>
                <a:cxn ang="0">
                  <a:pos x="T8" y="T9"/>
                </a:cxn>
              </a:cxnLst>
              <a:rect l="0" t="0" r="r" b="b"/>
              <a:pathLst>
                <a:path w="38" h="76">
                  <a:moveTo>
                    <a:pt x="28" y="0"/>
                  </a:moveTo>
                  <a:lnTo>
                    <a:pt x="0" y="72"/>
                  </a:lnTo>
                  <a:lnTo>
                    <a:pt x="9" y="76"/>
                  </a:lnTo>
                  <a:lnTo>
                    <a:pt x="38" y="4"/>
                  </a:lnTo>
                  <a:lnTo>
                    <a:pt x="28"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99" name="Freeform 98"/>
            <p:cNvSpPr>
              <a:spLocks/>
            </p:cNvSpPr>
            <p:nvPr/>
          </p:nvSpPr>
          <p:spPr bwMode="auto">
            <a:xfrm>
              <a:off x="530" y="1406"/>
              <a:ext cx="32" cy="55"/>
            </a:xfrm>
            <a:custGeom>
              <a:avLst/>
              <a:gdLst>
                <a:gd name="T0" fmla="*/ 21 w 32"/>
                <a:gd name="T1" fmla="*/ 0 h 55"/>
                <a:gd name="T2" fmla="*/ 0 w 32"/>
                <a:gd name="T3" fmla="*/ 50 h 55"/>
                <a:gd name="T4" fmla="*/ 9 w 32"/>
                <a:gd name="T5" fmla="*/ 55 h 55"/>
                <a:gd name="T6" fmla="*/ 31 w 32"/>
                <a:gd name="T7" fmla="*/ 4 h 55"/>
                <a:gd name="T8" fmla="*/ 21 w 32"/>
                <a:gd name="T9" fmla="*/ 0 h 55"/>
              </a:gdLst>
              <a:ahLst/>
              <a:cxnLst>
                <a:cxn ang="0">
                  <a:pos x="T0" y="T1"/>
                </a:cxn>
                <a:cxn ang="0">
                  <a:pos x="T2" y="T3"/>
                </a:cxn>
                <a:cxn ang="0">
                  <a:pos x="T4" y="T5"/>
                </a:cxn>
                <a:cxn ang="0">
                  <a:pos x="T6" y="T7"/>
                </a:cxn>
                <a:cxn ang="0">
                  <a:pos x="T8" y="T9"/>
                </a:cxn>
              </a:cxnLst>
              <a:rect l="0" t="0" r="r" b="b"/>
              <a:pathLst>
                <a:path w="32" h="55">
                  <a:moveTo>
                    <a:pt x="21" y="0"/>
                  </a:moveTo>
                  <a:lnTo>
                    <a:pt x="0" y="50"/>
                  </a:lnTo>
                  <a:lnTo>
                    <a:pt x="9" y="55"/>
                  </a:lnTo>
                  <a:lnTo>
                    <a:pt x="31" y="4"/>
                  </a:lnTo>
                  <a:lnTo>
                    <a:pt x="21"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00" name="Freeform 99"/>
            <p:cNvSpPr>
              <a:spLocks/>
            </p:cNvSpPr>
            <p:nvPr/>
          </p:nvSpPr>
          <p:spPr bwMode="auto">
            <a:xfrm>
              <a:off x="514" y="1457"/>
              <a:ext cx="26" cy="50"/>
            </a:xfrm>
            <a:custGeom>
              <a:avLst/>
              <a:gdLst>
                <a:gd name="T0" fmla="*/ 16 w 26"/>
                <a:gd name="T1" fmla="*/ 0 h 50"/>
                <a:gd name="T2" fmla="*/ 0 w 26"/>
                <a:gd name="T3" fmla="*/ 45 h 50"/>
                <a:gd name="T4" fmla="*/ 9 w 26"/>
                <a:gd name="T5" fmla="*/ 50 h 50"/>
                <a:gd name="T6" fmla="*/ 26 w 26"/>
                <a:gd name="T7" fmla="*/ 4 h 50"/>
                <a:gd name="T8" fmla="*/ 16 w 26"/>
                <a:gd name="T9" fmla="*/ 0 h 50"/>
              </a:gdLst>
              <a:ahLst/>
              <a:cxnLst>
                <a:cxn ang="0">
                  <a:pos x="T0" y="T1"/>
                </a:cxn>
                <a:cxn ang="0">
                  <a:pos x="T2" y="T3"/>
                </a:cxn>
                <a:cxn ang="0">
                  <a:pos x="T4" y="T5"/>
                </a:cxn>
                <a:cxn ang="0">
                  <a:pos x="T6" y="T7"/>
                </a:cxn>
                <a:cxn ang="0">
                  <a:pos x="T8" y="T9"/>
                </a:cxn>
              </a:cxnLst>
              <a:rect l="0" t="0" r="r" b="b"/>
              <a:pathLst>
                <a:path w="26" h="50">
                  <a:moveTo>
                    <a:pt x="16" y="0"/>
                  </a:moveTo>
                  <a:lnTo>
                    <a:pt x="0" y="45"/>
                  </a:lnTo>
                  <a:lnTo>
                    <a:pt x="9" y="50"/>
                  </a:lnTo>
                  <a:lnTo>
                    <a:pt x="26" y="4"/>
                  </a:lnTo>
                  <a:lnTo>
                    <a:pt x="16"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01" name="Freeform 100"/>
            <p:cNvSpPr>
              <a:spLocks/>
            </p:cNvSpPr>
            <p:nvPr/>
          </p:nvSpPr>
          <p:spPr bwMode="auto">
            <a:xfrm>
              <a:off x="492" y="1502"/>
              <a:ext cx="31" cy="55"/>
            </a:xfrm>
            <a:custGeom>
              <a:avLst/>
              <a:gdLst>
                <a:gd name="T0" fmla="*/ 21 w 31"/>
                <a:gd name="T1" fmla="*/ 0 h 55"/>
                <a:gd name="T2" fmla="*/ 0 w 31"/>
                <a:gd name="T3" fmla="*/ 50 h 55"/>
                <a:gd name="T4" fmla="*/ 9 w 31"/>
                <a:gd name="T5" fmla="*/ 55 h 55"/>
                <a:gd name="T6" fmla="*/ 31 w 31"/>
                <a:gd name="T7" fmla="*/ 4 h 55"/>
                <a:gd name="T8" fmla="*/ 21 w 31"/>
                <a:gd name="T9" fmla="*/ 0 h 55"/>
              </a:gdLst>
              <a:ahLst/>
              <a:cxnLst>
                <a:cxn ang="0">
                  <a:pos x="T0" y="T1"/>
                </a:cxn>
                <a:cxn ang="0">
                  <a:pos x="T2" y="T3"/>
                </a:cxn>
                <a:cxn ang="0">
                  <a:pos x="T4" y="T5"/>
                </a:cxn>
                <a:cxn ang="0">
                  <a:pos x="T6" y="T7"/>
                </a:cxn>
                <a:cxn ang="0">
                  <a:pos x="T8" y="T9"/>
                </a:cxn>
              </a:cxnLst>
              <a:rect l="0" t="0" r="r" b="b"/>
              <a:pathLst>
                <a:path w="31" h="55">
                  <a:moveTo>
                    <a:pt x="21" y="0"/>
                  </a:moveTo>
                  <a:lnTo>
                    <a:pt x="0" y="50"/>
                  </a:lnTo>
                  <a:lnTo>
                    <a:pt x="9" y="55"/>
                  </a:lnTo>
                  <a:lnTo>
                    <a:pt x="31" y="4"/>
                  </a:lnTo>
                  <a:lnTo>
                    <a:pt x="21"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02" name="Freeform 101"/>
            <p:cNvSpPr>
              <a:spLocks/>
            </p:cNvSpPr>
            <p:nvPr/>
          </p:nvSpPr>
          <p:spPr bwMode="auto">
            <a:xfrm>
              <a:off x="470" y="1553"/>
              <a:ext cx="32" cy="62"/>
            </a:xfrm>
            <a:custGeom>
              <a:avLst/>
              <a:gdLst>
                <a:gd name="T0" fmla="*/ 21 w 32"/>
                <a:gd name="T1" fmla="*/ 0 h 62"/>
                <a:gd name="T2" fmla="*/ 0 w 32"/>
                <a:gd name="T3" fmla="*/ 57 h 62"/>
                <a:gd name="T4" fmla="*/ 9 w 32"/>
                <a:gd name="T5" fmla="*/ 62 h 62"/>
                <a:gd name="T6" fmla="*/ 31 w 32"/>
                <a:gd name="T7" fmla="*/ 4 h 62"/>
                <a:gd name="T8" fmla="*/ 21 w 32"/>
                <a:gd name="T9" fmla="*/ 0 h 62"/>
              </a:gdLst>
              <a:ahLst/>
              <a:cxnLst>
                <a:cxn ang="0">
                  <a:pos x="T0" y="T1"/>
                </a:cxn>
                <a:cxn ang="0">
                  <a:pos x="T2" y="T3"/>
                </a:cxn>
                <a:cxn ang="0">
                  <a:pos x="T4" y="T5"/>
                </a:cxn>
                <a:cxn ang="0">
                  <a:pos x="T6" y="T7"/>
                </a:cxn>
                <a:cxn ang="0">
                  <a:pos x="T8" y="T9"/>
                </a:cxn>
              </a:cxnLst>
              <a:rect l="0" t="0" r="r" b="b"/>
              <a:pathLst>
                <a:path w="32" h="62">
                  <a:moveTo>
                    <a:pt x="21" y="0"/>
                  </a:moveTo>
                  <a:lnTo>
                    <a:pt x="0" y="57"/>
                  </a:lnTo>
                  <a:lnTo>
                    <a:pt x="9" y="62"/>
                  </a:lnTo>
                  <a:lnTo>
                    <a:pt x="31" y="4"/>
                  </a:lnTo>
                  <a:lnTo>
                    <a:pt x="21"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03" name="Freeform 102"/>
            <p:cNvSpPr>
              <a:spLocks/>
            </p:cNvSpPr>
            <p:nvPr/>
          </p:nvSpPr>
          <p:spPr bwMode="auto">
            <a:xfrm>
              <a:off x="297" y="1373"/>
              <a:ext cx="36" cy="67"/>
            </a:xfrm>
            <a:custGeom>
              <a:avLst/>
              <a:gdLst>
                <a:gd name="T0" fmla="*/ 26 w 36"/>
                <a:gd name="T1" fmla="*/ 0 h 67"/>
                <a:gd name="T2" fmla="*/ 0 w 36"/>
                <a:gd name="T3" fmla="*/ 62 h 67"/>
                <a:gd name="T4" fmla="*/ 9 w 36"/>
                <a:gd name="T5" fmla="*/ 67 h 67"/>
                <a:gd name="T6" fmla="*/ 35 w 36"/>
                <a:gd name="T7" fmla="*/ 4 h 67"/>
                <a:gd name="T8" fmla="*/ 26 w 36"/>
                <a:gd name="T9" fmla="*/ 0 h 67"/>
              </a:gdLst>
              <a:ahLst/>
              <a:cxnLst>
                <a:cxn ang="0">
                  <a:pos x="T0" y="T1"/>
                </a:cxn>
                <a:cxn ang="0">
                  <a:pos x="T2" y="T3"/>
                </a:cxn>
                <a:cxn ang="0">
                  <a:pos x="T4" y="T5"/>
                </a:cxn>
                <a:cxn ang="0">
                  <a:pos x="T6" y="T7"/>
                </a:cxn>
                <a:cxn ang="0">
                  <a:pos x="T8" y="T9"/>
                </a:cxn>
              </a:cxnLst>
              <a:rect l="0" t="0" r="r" b="b"/>
              <a:pathLst>
                <a:path w="36" h="67">
                  <a:moveTo>
                    <a:pt x="26" y="0"/>
                  </a:moveTo>
                  <a:lnTo>
                    <a:pt x="0" y="62"/>
                  </a:lnTo>
                  <a:lnTo>
                    <a:pt x="9" y="67"/>
                  </a:lnTo>
                  <a:lnTo>
                    <a:pt x="35" y="4"/>
                  </a:lnTo>
                  <a:lnTo>
                    <a:pt x="26"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04" name="Freeform 103"/>
            <p:cNvSpPr>
              <a:spLocks/>
            </p:cNvSpPr>
            <p:nvPr/>
          </p:nvSpPr>
          <p:spPr bwMode="auto">
            <a:xfrm>
              <a:off x="276" y="1435"/>
              <a:ext cx="31" cy="60"/>
            </a:xfrm>
            <a:custGeom>
              <a:avLst/>
              <a:gdLst>
                <a:gd name="T0" fmla="*/ 21 w 31"/>
                <a:gd name="T1" fmla="*/ 0 h 60"/>
                <a:gd name="T2" fmla="*/ 0 w 31"/>
                <a:gd name="T3" fmla="*/ 55 h 60"/>
                <a:gd name="T4" fmla="*/ 9 w 31"/>
                <a:gd name="T5" fmla="*/ 60 h 60"/>
                <a:gd name="T6" fmla="*/ 31 w 31"/>
                <a:gd name="T7" fmla="*/ 4 h 60"/>
                <a:gd name="T8" fmla="*/ 21 w 31"/>
                <a:gd name="T9" fmla="*/ 0 h 60"/>
              </a:gdLst>
              <a:ahLst/>
              <a:cxnLst>
                <a:cxn ang="0">
                  <a:pos x="T0" y="T1"/>
                </a:cxn>
                <a:cxn ang="0">
                  <a:pos x="T2" y="T3"/>
                </a:cxn>
                <a:cxn ang="0">
                  <a:pos x="T4" y="T5"/>
                </a:cxn>
                <a:cxn ang="0">
                  <a:pos x="T6" y="T7"/>
                </a:cxn>
                <a:cxn ang="0">
                  <a:pos x="T8" y="T9"/>
                </a:cxn>
              </a:cxnLst>
              <a:rect l="0" t="0" r="r" b="b"/>
              <a:pathLst>
                <a:path w="31" h="60">
                  <a:moveTo>
                    <a:pt x="21" y="0"/>
                  </a:moveTo>
                  <a:lnTo>
                    <a:pt x="0" y="55"/>
                  </a:lnTo>
                  <a:lnTo>
                    <a:pt x="9" y="60"/>
                  </a:lnTo>
                  <a:lnTo>
                    <a:pt x="31" y="4"/>
                  </a:lnTo>
                  <a:lnTo>
                    <a:pt x="21"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05" name="Freeform 104"/>
            <p:cNvSpPr>
              <a:spLocks/>
            </p:cNvSpPr>
            <p:nvPr/>
          </p:nvSpPr>
          <p:spPr bwMode="auto">
            <a:xfrm>
              <a:off x="252" y="1490"/>
              <a:ext cx="33" cy="68"/>
            </a:xfrm>
            <a:custGeom>
              <a:avLst/>
              <a:gdLst>
                <a:gd name="T0" fmla="*/ 23 w 33"/>
                <a:gd name="T1" fmla="*/ 0 h 68"/>
                <a:gd name="T2" fmla="*/ 0 w 33"/>
                <a:gd name="T3" fmla="*/ 62 h 68"/>
                <a:gd name="T4" fmla="*/ 9 w 33"/>
                <a:gd name="T5" fmla="*/ 67 h 68"/>
                <a:gd name="T6" fmla="*/ 33 w 33"/>
                <a:gd name="T7" fmla="*/ 4 h 68"/>
                <a:gd name="T8" fmla="*/ 23 w 33"/>
                <a:gd name="T9" fmla="*/ 0 h 68"/>
              </a:gdLst>
              <a:ahLst/>
              <a:cxnLst>
                <a:cxn ang="0">
                  <a:pos x="T0" y="T1"/>
                </a:cxn>
                <a:cxn ang="0">
                  <a:pos x="T2" y="T3"/>
                </a:cxn>
                <a:cxn ang="0">
                  <a:pos x="T4" y="T5"/>
                </a:cxn>
                <a:cxn ang="0">
                  <a:pos x="T6" y="T7"/>
                </a:cxn>
                <a:cxn ang="0">
                  <a:pos x="T8" y="T9"/>
                </a:cxn>
              </a:cxnLst>
              <a:rect l="0" t="0" r="r" b="b"/>
              <a:pathLst>
                <a:path w="33" h="68">
                  <a:moveTo>
                    <a:pt x="23" y="0"/>
                  </a:moveTo>
                  <a:lnTo>
                    <a:pt x="0" y="62"/>
                  </a:lnTo>
                  <a:lnTo>
                    <a:pt x="9" y="67"/>
                  </a:lnTo>
                  <a:lnTo>
                    <a:pt x="33" y="4"/>
                  </a:lnTo>
                  <a:lnTo>
                    <a:pt x="23"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06" name="Freeform 105"/>
            <p:cNvSpPr>
              <a:spLocks/>
            </p:cNvSpPr>
            <p:nvPr/>
          </p:nvSpPr>
          <p:spPr bwMode="auto">
            <a:xfrm>
              <a:off x="223" y="1553"/>
              <a:ext cx="39" cy="77"/>
            </a:xfrm>
            <a:custGeom>
              <a:avLst/>
              <a:gdLst>
                <a:gd name="T0" fmla="*/ 28 w 39"/>
                <a:gd name="T1" fmla="*/ 0 h 77"/>
                <a:gd name="T2" fmla="*/ 0 w 39"/>
                <a:gd name="T3" fmla="*/ 72 h 77"/>
                <a:gd name="T4" fmla="*/ 9 w 39"/>
                <a:gd name="T5" fmla="*/ 76 h 77"/>
                <a:gd name="T6" fmla="*/ 38 w 39"/>
                <a:gd name="T7" fmla="*/ 4 h 77"/>
                <a:gd name="T8" fmla="*/ 28 w 39"/>
                <a:gd name="T9" fmla="*/ 0 h 77"/>
              </a:gdLst>
              <a:ahLst/>
              <a:cxnLst>
                <a:cxn ang="0">
                  <a:pos x="T0" y="T1"/>
                </a:cxn>
                <a:cxn ang="0">
                  <a:pos x="T2" y="T3"/>
                </a:cxn>
                <a:cxn ang="0">
                  <a:pos x="T4" y="T5"/>
                </a:cxn>
                <a:cxn ang="0">
                  <a:pos x="T6" y="T7"/>
                </a:cxn>
                <a:cxn ang="0">
                  <a:pos x="T8" y="T9"/>
                </a:cxn>
              </a:cxnLst>
              <a:rect l="0" t="0" r="r" b="b"/>
              <a:pathLst>
                <a:path w="39" h="77">
                  <a:moveTo>
                    <a:pt x="28" y="0"/>
                  </a:moveTo>
                  <a:lnTo>
                    <a:pt x="0" y="72"/>
                  </a:lnTo>
                  <a:lnTo>
                    <a:pt x="9" y="76"/>
                  </a:lnTo>
                  <a:lnTo>
                    <a:pt x="38" y="4"/>
                  </a:lnTo>
                  <a:lnTo>
                    <a:pt x="28"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07" name="Freeform 106"/>
            <p:cNvSpPr>
              <a:spLocks/>
            </p:cNvSpPr>
            <p:nvPr/>
          </p:nvSpPr>
          <p:spPr bwMode="auto">
            <a:xfrm>
              <a:off x="1430" y="1519"/>
              <a:ext cx="36" cy="67"/>
            </a:xfrm>
            <a:custGeom>
              <a:avLst/>
              <a:gdLst>
                <a:gd name="T0" fmla="*/ 26 w 36"/>
                <a:gd name="T1" fmla="*/ 0 h 67"/>
                <a:gd name="T2" fmla="*/ 0 w 36"/>
                <a:gd name="T3" fmla="*/ 62 h 67"/>
                <a:gd name="T4" fmla="*/ 9 w 36"/>
                <a:gd name="T5" fmla="*/ 67 h 67"/>
                <a:gd name="T6" fmla="*/ 36 w 36"/>
                <a:gd name="T7" fmla="*/ 4 h 67"/>
                <a:gd name="T8" fmla="*/ 26 w 36"/>
                <a:gd name="T9" fmla="*/ 0 h 67"/>
              </a:gdLst>
              <a:ahLst/>
              <a:cxnLst>
                <a:cxn ang="0">
                  <a:pos x="T0" y="T1"/>
                </a:cxn>
                <a:cxn ang="0">
                  <a:pos x="T2" y="T3"/>
                </a:cxn>
                <a:cxn ang="0">
                  <a:pos x="T4" y="T5"/>
                </a:cxn>
                <a:cxn ang="0">
                  <a:pos x="T6" y="T7"/>
                </a:cxn>
                <a:cxn ang="0">
                  <a:pos x="T8" y="T9"/>
                </a:cxn>
              </a:cxnLst>
              <a:rect l="0" t="0" r="r" b="b"/>
              <a:pathLst>
                <a:path w="36" h="67">
                  <a:moveTo>
                    <a:pt x="26" y="0"/>
                  </a:moveTo>
                  <a:lnTo>
                    <a:pt x="0" y="62"/>
                  </a:lnTo>
                  <a:lnTo>
                    <a:pt x="9" y="67"/>
                  </a:lnTo>
                  <a:lnTo>
                    <a:pt x="36" y="4"/>
                  </a:lnTo>
                  <a:lnTo>
                    <a:pt x="26"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08" name="Freeform 107"/>
            <p:cNvSpPr>
              <a:spLocks/>
            </p:cNvSpPr>
            <p:nvPr/>
          </p:nvSpPr>
          <p:spPr bwMode="auto">
            <a:xfrm>
              <a:off x="1409" y="1581"/>
              <a:ext cx="31" cy="60"/>
            </a:xfrm>
            <a:custGeom>
              <a:avLst/>
              <a:gdLst>
                <a:gd name="T0" fmla="*/ 21 w 31"/>
                <a:gd name="T1" fmla="*/ 0 h 60"/>
                <a:gd name="T2" fmla="*/ 0 w 31"/>
                <a:gd name="T3" fmla="*/ 55 h 60"/>
                <a:gd name="T4" fmla="*/ 9 w 31"/>
                <a:gd name="T5" fmla="*/ 60 h 60"/>
                <a:gd name="T6" fmla="*/ 31 w 31"/>
                <a:gd name="T7" fmla="*/ 4 h 60"/>
                <a:gd name="T8" fmla="*/ 21 w 31"/>
                <a:gd name="T9" fmla="*/ 0 h 60"/>
              </a:gdLst>
              <a:ahLst/>
              <a:cxnLst>
                <a:cxn ang="0">
                  <a:pos x="T0" y="T1"/>
                </a:cxn>
                <a:cxn ang="0">
                  <a:pos x="T2" y="T3"/>
                </a:cxn>
                <a:cxn ang="0">
                  <a:pos x="T4" y="T5"/>
                </a:cxn>
                <a:cxn ang="0">
                  <a:pos x="T6" y="T7"/>
                </a:cxn>
                <a:cxn ang="0">
                  <a:pos x="T8" y="T9"/>
                </a:cxn>
              </a:cxnLst>
              <a:rect l="0" t="0" r="r" b="b"/>
              <a:pathLst>
                <a:path w="31" h="60">
                  <a:moveTo>
                    <a:pt x="21" y="0"/>
                  </a:moveTo>
                  <a:lnTo>
                    <a:pt x="0" y="55"/>
                  </a:lnTo>
                  <a:lnTo>
                    <a:pt x="9" y="60"/>
                  </a:lnTo>
                  <a:lnTo>
                    <a:pt x="31" y="4"/>
                  </a:lnTo>
                  <a:lnTo>
                    <a:pt x="21"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09" name="Freeform 108"/>
            <p:cNvSpPr>
              <a:spLocks/>
            </p:cNvSpPr>
            <p:nvPr/>
          </p:nvSpPr>
          <p:spPr bwMode="auto">
            <a:xfrm>
              <a:off x="1387" y="1637"/>
              <a:ext cx="31" cy="67"/>
            </a:xfrm>
            <a:custGeom>
              <a:avLst/>
              <a:gdLst>
                <a:gd name="T0" fmla="*/ 21 w 31"/>
                <a:gd name="T1" fmla="*/ 0 h 67"/>
                <a:gd name="T2" fmla="*/ 0 w 31"/>
                <a:gd name="T3" fmla="*/ 62 h 67"/>
                <a:gd name="T4" fmla="*/ 9 w 31"/>
                <a:gd name="T5" fmla="*/ 67 h 67"/>
                <a:gd name="T6" fmla="*/ 31 w 31"/>
                <a:gd name="T7" fmla="*/ 4 h 67"/>
                <a:gd name="T8" fmla="*/ 21 w 31"/>
                <a:gd name="T9" fmla="*/ 0 h 67"/>
              </a:gdLst>
              <a:ahLst/>
              <a:cxnLst>
                <a:cxn ang="0">
                  <a:pos x="T0" y="T1"/>
                </a:cxn>
                <a:cxn ang="0">
                  <a:pos x="T2" y="T3"/>
                </a:cxn>
                <a:cxn ang="0">
                  <a:pos x="T4" y="T5"/>
                </a:cxn>
                <a:cxn ang="0">
                  <a:pos x="T6" y="T7"/>
                </a:cxn>
                <a:cxn ang="0">
                  <a:pos x="T8" y="T9"/>
                </a:cxn>
              </a:cxnLst>
              <a:rect l="0" t="0" r="r" b="b"/>
              <a:pathLst>
                <a:path w="31" h="67">
                  <a:moveTo>
                    <a:pt x="21" y="0"/>
                  </a:moveTo>
                  <a:lnTo>
                    <a:pt x="0" y="62"/>
                  </a:lnTo>
                  <a:lnTo>
                    <a:pt x="9" y="67"/>
                  </a:lnTo>
                  <a:lnTo>
                    <a:pt x="31" y="4"/>
                  </a:lnTo>
                  <a:lnTo>
                    <a:pt x="21"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10" name="Freeform 109"/>
            <p:cNvSpPr>
              <a:spLocks/>
            </p:cNvSpPr>
            <p:nvPr/>
          </p:nvSpPr>
          <p:spPr bwMode="auto">
            <a:xfrm>
              <a:off x="1358" y="1699"/>
              <a:ext cx="39" cy="77"/>
            </a:xfrm>
            <a:custGeom>
              <a:avLst/>
              <a:gdLst>
                <a:gd name="T0" fmla="*/ 28 w 39"/>
                <a:gd name="T1" fmla="*/ 0 h 77"/>
                <a:gd name="T2" fmla="*/ 0 w 39"/>
                <a:gd name="T3" fmla="*/ 72 h 77"/>
                <a:gd name="T4" fmla="*/ 9 w 39"/>
                <a:gd name="T5" fmla="*/ 76 h 77"/>
                <a:gd name="T6" fmla="*/ 38 w 39"/>
                <a:gd name="T7" fmla="*/ 4 h 77"/>
                <a:gd name="T8" fmla="*/ 28 w 39"/>
                <a:gd name="T9" fmla="*/ 0 h 77"/>
              </a:gdLst>
              <a:ahLst/>
              <a:cxnLst>
                <a:cxn ang="0">
                  <a:pos x="T0" y="T1"/>
                </a:cxn>
                <a:cxn ang="0">
                  <a:pos x="T2" y="T3"/>
                </a:cxn>
                <a:cxn ang="0">
                  <a:pos x="T4" y="T5"/>
                </a:cxn>
                <a:cxn ang="0">
                  <a:pos x="T6" y="T7"/>
                </a:cxn>
                <a:cxn ang="0">
                  <a:pos x="T8" y="T9"/>
                </a:cxn>
              </a:cxnLst>
              <a:rect l="0" t="0" r="r" b="b"/>
              <a:pathLst>
                <a:path w="39" h="77">
                  <a:moveTo>
                    <a:pt x="28" y="0"/>
                  </a:moveTo>
                  <a:lnTo>
                    <a:pt x="0" y="72"/>
                  </a:lnTo>
                  <a:lnTo>
                    <a:pt x="9" y="76"/>
                  </a:lnTo>
                  <a:lnTo>
                    <a:pt x="38" y="4"/>
                  </a:lnTo>
                  <a:lnTo>
                    <a:pt x="28"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11" name="Freeform 110"/>
            <p:cNvSpPr>
              <a:spLocks/>
            </p:cNvSpPr>
            <p:nvPr/>
          </p:nvSpPr>
          <p:spPr bwMode="auto">
            <a:xfrm>
              <a:off x="1704" y="1558"/>
              <a:ext cx="36" cy="69"/>
            </a:xfrm>
            <a:custGeom>
              <a:avLst/>
              <a:gdLst>
                <a:gd name="T0" fmla="*/ 26 w 36"/>
                <a:gd name="T1" fmla="*/ 0 h 69"/>
                <a:gd name="T2" fmla="*/ 0 w 36"/>
                <a:gd name="T3" fmla="*/ 64 h 69"/>
                <a:gd name="T4" fmla="*/ 9 w 36"/>
                <a:gd name="T5" fmla="*/ 69 h 69"/>
                <a:gd name="T6" fmla="*/ 35 w 36"/>
                <a:gd name="T7" fmla="*/ 4 h 69"/>
                <a:gd name="T8" fmla="*/ 26 w 36"/>
                <a:gd name="T9" fmla="*/ 0 h 69"/>
              </a:gdLst>
              <a:ahLst/>
              <a:cxnLst>
                <a:cxn ang="0">
                  <a:pos x="T0" y="T1"/>
                </a:cxn>
                <a:cxn ang="0">
                  <a:pos x="T2" y="T3"/>
                </a:cxn>
                <a:cxn ang="0">
                  <a:pos x="T4" y="T5"/>
                </a:cxn>
                <a:cxn ang="0">
                  <a:pos x="T6" y="T7"/>
                </a:cxn>
                <a:cxn ang="0">
                  <a:pos x="T8" y="T9"/>
                </a:cxn>
              </a:cxnLst>
              <a:rect l="0" t="0" r="r" b="b"/>
              <a:pathLst>
                <a:path w="36" h="69">
                  <a:moveTo>
                    <a:pt x="26" y="0"/>
                  </a:moveTo>
                  <a:lnTo>
                    <a:pt x="0" y="64"/>
                  </a:lnTo>
                  <a:lnTo>
                    <a:pt x="9" y="69"/>
                  </a:lnTo>
                  <a:lnTo>
                    <a:pt x="35" y="4"/>
                  </a:lnTo>
                  <a:lnTo>
                    <a:pt x="26"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12" name="Freeform 111"/>
            <p:cNvSpPr>
              <a:spLocks/>
            </p:cNvSpPr>
            <p:nvPr/>
          </p:nvSpPr>
          <p:spPr bwMode="auto">
            <a:xfrm>
              <a:off x="1682" y="1622"/>
              <a:ext cx="31" cy="60"/>
            </a:xfrm>
            <a:custGeom>
              <a:avLst/>
              <a:gdLst>
                <a:gd name="T0" fmla="*/ 21 w 31"/>
                <a:gd name="T1" fmla="*/ 0 h 60"/>
                <a:gd name="T2" fmla="*/ 0 w 31"/>
                <a:gd name="T3" fmla="*/ 55 h 60"/>
                <a:gd name="T4" fmla="*/ 9 w 31"/>
                <a:gd name="T5" fmla="*/ 60 h 60"/>
                <a:gd name="T6" fmla="*/ 31 w 31"/>
                <a:gd name="T7" fmla="*/ 4 h 60"/>
                <a:gd name="T8" fmla="*/ 21 w 31"/>
                <a:gd name="T9" fmla="*/ 0 h 60"/>
              </a:gdLst>
              <a:ahLst/>
              <a:cxnLst>
                <a:cxn ang="0">
                  <a:pos x="T0" y="T1"/>
                </a:cxn>
                <a:cxn ang="0">
                  <a:pos x="T2" y="T3"/>
                </a:cxn>
                <a:cxn ang="0">
                  <a:pos x="T4" y="T5"/>
                </a:cxn>
                <a:cxn ang="0">
                  <a:pos x="T6" y="T7"/>
                </a:cxn>
                <a:cxn ang="0">
                  <a:pos x="T8" y="T9"/>
                </a:cxn>
              </a:cxnLst>
              <a:rect l="0" t="0" r="r" b="b"/>
              <a:pathLst>
                <a:path w="31" h="60">
                  <a:moveTo>
                    <a:pt x="21" y="0"/>
                  </a:moveTo>
                  <a:lnTo>
                    <a:pt x="0" y="55"/>
                  </a:lnTo>
                  <a:lnTo>
                    <a:pt x="9" y="60"/>
                  </a:lnTo>
                  <a:lnTo>
                    <a:pt x="31" y="4"/>
                  </a:lnTo>
                  <a:lnTo>
                    <a:pt x="21"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13" name="Freeform 112"/>
            <p:cNvSpPr>
              <a:spLocks/>
            </p:cNvSpPr>
            <p:nvPr/>
          </p:nvSpPr>
          <p:spPr bwMode="auto">
            <a:xfrm>
              <a:off x="1658" y="1678"/>
              <a:ext cx="34" cy="69"/>
            </a:xfrm>
            <a:custGeom>
              <a:avLst/>
              <a:gdLst>
                <a:gd name="T0" fmla="*/ 23 w 34"/>
                <a:gd name="T1" fmla="*/ 0 h 69"/>
                <a:gd name="T2" fmla="*/ 0 w 34"/>
                <a:gd name="T3" fmla="*/ 64 h 69"/>
                <a:gd name="T4" fmla="*/ 9 w 34"/>
                <a:gd name="T5" fmla="*/ 69 h 69"/>
                <a:gd name="T6" fmla="*/ 33 w 34"/>
                <a:gd name="T7" fmla="*/ 4 h 69"/>
                <a:gd name="T8" fmla="*/ 23 w 34"/>
                <a:gd name="T9" fmla="*/ 0 h 69"/>
              </a:gdLst>
              <a:ahLst/>
              <a:cxnLst>
                <a:cxn ang="0">
                  <a:pos x="T0" y="T1"/>
                </a:cxn>
                <a:cxn ang="0">
                  <a:pos x="T2" y="T3"/>
                </a:cxn>
                <a:cxn ang="0">
                  <a:pos x="T4" y="T5"/>
                </a:cxn>
                <a:cxn ang="0">
                  <a:pos x="T6" y="T7"/>
                </a:cxn>
                <a:cxn ang="0">
                  <a:pos x="T8" y="T9"/>
                </a:cxn>
              </a:cxnLst>
              <a:rect l="0" t="0" r="r" b="b"/>
              <a:pathLst>
                <a:path w="34" h="69">
                  <a:moveTo>
                    <a:pt x="23" y="0"/>
                  </a:moveTo>
                  <a:lnTo>
                    <a:pt x="0" y="64"/>
                  </a:lnTo>
                  <a:lnTo>
                    <a:pt x="9" y="69"/>
                  </a:lnTo>
                  <a:lnTo>
                    <a:pt x="33" y="4"/>
                  </a:lnTo>
                  <a:lnTo>
                    <a:pt x="23"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14" name="Freeform 113"/>
            <p:cNvSpPr>
              <a:spLocks/>
            </p:cNvSpPr>
            <p:nvPr/>
          </p:nvSpPr>
          <p:spPr bwMode="auto">
            <a:xfrm>
              <a:off x="1630" y="1742"/>
              <a:ext cx="38" cy="77"/>
            </a:xfrm>
            <a:custGeom>
              <a:avLst/>
              <a:gdLst>
                <a:gd name="T0" fmla="*/ 28 w 38"/>
                <a:gd name="T1" fmla="*/ 0 h 77"/>
                <a:gd name="T2" fmla="*/ 0 w 38"/>
                <a:gd name="T3" fmla="*/ 71 h 77"/>
                <a:gd name="T4" fmla="*/ 9 w 38"/>
                <a:gd name="T5" fmla="*/ 76 h 77"/>
                <a:gd name="T6" fmla="*/ 38 w 38"/>
                <a:gd name="T7" fmla="*/ 4 h 77"/>
                <a:gd name="T8" fmla="*/ 28 w 38"/>
                <a:gd name="T9" fmla="*/ 0 h 77"/>
              </a:gdLst>
              <a:ahLst/>
              <a:cxnLst>
                <a:cxn ang="0">
                  <a:pos x="T0" y="T1"/>
                </a:cxn>
                <a:cxn ang="0">
                  <a:pos x="T2" y="T3"/>
                </a:cxn>
                <a:cxn ang="0">
                  <a:pos x="T4" y="T5"/>
                </a:cxn>
                <a:cxn ang="0">
                  <a:pos x="T6" y="T7"/>
                </a:cxn>
                <a:cxn ang="0">
                  <a:pos x="T8" y="T9"/>
                </a:cxn>
              </a:cxnLst>
              <a:rect l="0" t="0" r="r" b="b"/>
              <a:pathLst>
                <a:path w="38" h="77">
                  <a:moveTo>
                    <a:pt x="28" y="0"/>
                  </a:moveTo>
                  <a:lnTo>
                    <a:pt x="0" y="71"/>
                  </a:lnTo>
                  <a:lnTo>
                    <a:pt x="9" y="76"/>
                  </a:lnTo>
                  <a:lnTo>
                    <a:pt x="38" y="4"/>
                  </a:lnTo>
                  <a:lnTo>
                    <a:pt x="28"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15" name="Freeform 114"/>
            <p:cNvSpPr>
              <a:spLocks/>
            </p:cNvSpPr>
            <p:nvPr/>
          </p:nvSpPr>
          <p:spPr bwMode="auto">
            <a:xfrm>
              <a:off x="941" y="1454"/>
              <a:ext cx="36" cy="67"/>
            </a:xfrm>
            <a:custGeom>
              <a:avLst/>
              <a:gdLst>
                <a:gd name="T0" fmla="*/ 26 w 36"/>
                <a:gd name="T1" fmla="*/ 0 h 67"/>
                <a:gd name="T2" fmla="*/ 0 w 36"/>
                <a:gd name="T3" fmla="*/ 62 h 67"/>
                <a:gd name="T4" fmla="*/ 9 w 36"/>
                <a:gd name="T5" fmla="*/ 67 h 67"/>
                <a:gd name="T6" fmla="*/ 36 w 36"/>
                <a:gd name="T7" fmla="*/ 4 h 67"/>
                <a:gd name="T8" fmla="*/ 26 w 36"/>
                <a:gd name="T9" fmla="*/ 0 h 67"/>
              </a:gdLst>
              <a:ahLst/>
              <a:cxnLst>
                <a:cxn ang="0">
                  <a:pos x="T0" y="T1"/>
                </a:cxn>
                <a:cxn ang="0">
                  <a:pos x="T2" y="T3"/>
                </a:cxn>
                <a:cxn ang="0">
                  <a:pos x="T4" y="T5"/>
                </a:cxn>
                <a:cxn ang="0">
                  <a:pos x="T6" y="T7"/>
                </a:cxn>
                <a:cxn ang="0">
                  <a:pos x="T8" y="T9"/>
                </a:cxn>
              </a:cxnLst>
              <a:rect l="0" t="0" r="r" b="b"/>
              <a:pathLst>
                <a:path w="36" h="67">
                  <a:moveTo>
                    <a:pt x="26" y="0"/>
                  </a:moveTo>
                  <a:lnTo>
                    <a:pt x="0" y="62"/>
                  </a:lnTo>
                  <a:lnTo>
                    <a:pt x="9" y="67"/>
                  </a:lnTo>
                  <a:lnTo>
                    <a:pt x="36" y="4"/>
                  </a:lnTo>
                  <a:lnTo>
                    <a:pt x="26"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16" name="Freeform 115"/>
            <p:cNvSpPr>
              <a:spLocks/>
            </p:cNvSpPr>
            <p:nvPr/>
          </p:nvSpPr>
          <p:spPr bwMode="auto">
            <a:xfrm>
              <a:off x="917" y="1517"/>
              <a:ext cx="33" cy="57"/>
            </a:xfrm>
            <a:custGeom>
              <a:avLst/>
              <a:gdLst>
                <a:gd name="T0" fmla="*/ 23 w 33"/>
                <a:gd name="T1" fmla="*/ 0 h 57"/>
                <a:gd name="T2" fmla="*/ 0 w 33"/>
                <a:gd name="T3" fmla="*/ 52 h 57"/>
                <a:gd name="T4" fmla="*/ 9 w 33"/>
                <a:gd name="T5" fmla="*/ 57 h 57"/>
                <a:gd name="T6" fmla="*/ 33 w 33"/>
                <a:gd name="T7" fmla="*/ 4 h 57"/>
                <a:gd name="T8" fmla="*/ 23 w 33"/>
                <a:gd name="T9" fmla="*/ 0 h 57"/>
              </a:gdLst>
              <a:ahLst/>
              <a:cxnLst>
                <a:cxn ang="0">
                  <a:pos x="T0" y="T1"/>
                </a:cxn>
                <a:cxn ang="0">
                  <a:pos x="T2" y="T3"/>
                </a:cxn>
                <a:cxn ang="0">
                  <a:pos x="T4" y="T5"/>
                </a:cxn>
                <a:cxn ang="0">
                  <a:pos x="T6" y="T7"/>
                </a:cxn>
                <a:cxn ang="0">
                  <a:pos x="T8" y="T9"/>
                </a:cxn>
              </a:cxnLst>
              <a:rect l="0" t="0" r="r" b="b"/>
              <a:pathLst>
                <a:path w="33" h="57">
                  <a:moveTo>
                    <a:pt x="23" y="0"/>
                  </a:moveTo>
                  <a:lnTo>
                    <a:pt x="0" y="52"/>
                  </a:lnTo>
                  <a:lnTo>
                    <a:pt x="9" y="57"/>
                  </a:lnTo>
                  <a:lnTo>
                    <a:pt x="33" y="4"/>
                  </a:lnTo>
                  <a:lnTo>
                    <a:pt x="23"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17" name="Freeform 116"/>
            <p:cNvSpPr>
              <a:spLocks/>
            </p:cNvSpPr>
            <p:nvPr/>
          </p:nvSpPr>
          <p:spPr bwMode="auto">
            <a:xfrm>
              <a:off x="895" y="1570"/>
              <a:ext cx="31" cy="69"/>
            </a:xfrm>
            <a:custGeom>
              <a:avLst/>
              <a:gdLst>
                <a:gd name="T0" fmla="*/ 21 w 31"/>
                <a:gd name="T1" fmla="*/ 0 h 69"/>
                <a:gd name="T2" fmla="*/ 0 w 31"/>
                <a:gd name="T3" fmla="*/ 64 h 69"/>
                <a:gd name="T4" fmla="*/ 9 w 31"/>
                <a:gd name="T5" fmla="*/ 69 h 69"/>
                <a:gd name="T6" fmla="*/ 31 w 31"/>
                <a:gd name="T7" fmla="*/ 4 h 69"/>
                <a:gd name="T8" fmla="*/ 21 w 31"/>
                <a:gd name="T9" fmla="*/ 0 h 69"/>
              </a:gdLst>
              <a:ahLst/>
              <a:cxnLst>
                <a:cxn ang="0">
                  <a:pos x="T0" y="T1"/>
                </a:cxn>
                <a:cxn ang="0">
                  <a:pos x="T2" y="T3"/>
                </a:cxn>
                <a:cxn ang="0">
                  <a:pos x="T4" y="T5"/>
                </a:cxn>
                <a:cxn ang="0">
                  <a:pos x="T6" y="T7"/>
                </a:cxn>
                <a:cxn ang="0">
                  <a:pos x="T8" y="T9"/>
                </a:cxn>
              </a:cxnLst>
              <a:rect l="0" t="0" r="r" b="b"/>
              <a:pathLst>
                <a:path w="31" h="69">
                  <a:moveTo>
                    <a:pt x="21" y="0"/>
                  </a:moveTo>
                  <a:lnTo>
                    <a:pt x="0" y="64"/>
                  </a:lnTo>
                  <a:lnTo>
                    <a:pt x="9" y="69"/>
                  </a:lnTo>
                  <a:lnTo>
                    <a:pt x="31" y="4"/>
                  </a:lnTo>
                  <a:lnTo>
                    <a:pt x="21"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18" name="Freeform 117"/>
            <p:cNvSpPr>
              <a:spLocks/>
            </p:cNvSpPr>
            <p:nvPr/>
          </p:nvSpPr>
          <p:spPr bwMode="auto">
            <a:xfrm>
              <a:off x="866" y="1634"/>
              <a:ext cx="39" cy="75"/>
            </a:xfrm>
            <a:custGeom>
              <a:avLst/>
              <a:gdLst>
                <a:gd name="T0" fmla="*/ 28 w 39"/>
                <a:gd name="T1" fmla="*/ 0 h 75"/>
                <a:gd name="T2" fmla="*/ 0 w 39"/>
                <a:gd name="T3" fmla="*/ 69 h 75"/>
                <a:gd name="T4" fmla="*/ 9 w 39"/>
                <a:gd name="T5" fmla="*/ 74 h 75"/>
                <a:gd name="T6" fmla="*/ 38 w 39"/>
                <a:gd name="T7" fmla="*/ 4 h 75"/>
                <a:gd name="T8" fmla="*/ 28 w 39"/>
                <a:gd name="T9" fmla="*/ 0 h 75"/>
              </a:gdLst>
              <a:ahLst/>
              <a:cxnLst>
                <a:cxn ang="0">
                  <a:pos x="T0" y="T1"/>
                </a:cxn>
                <a:cxn ang="0">
                  <a:pos x="T2" y="T3"/>
                </a:cxn>
                <a:cxn ang="0">
                  <a:pos x="T4" y="T5"/>
                </a:cxn>
                <a:cxn ang="0">
                  <a:pos x="T6" y="T7"/>
                </a:cxn>
                <a:cxn ang="0">
                  <a:pos x="T8" y="T9"/>
                </a:cxn>
              </a:cxnLst>
              <a:rect l="0" t="0" r="r" b="b"/>
              <a:pathLst>
                <a:path w="39" h="75">
                  <a:moveTo>
                    <a:pt x="28" y="0"/>
                  </a:moveTo>
                  <a:lnTo>
                    <a:pt x="0" y="69"/>
                  </a:lnTo>
                  <a:lnTo>
                    <a:pt x="9" y="74"/>
                  </a:lnTo>
                  <a:lnTo>
                    <a:pt x="38" y="4"/>
                  </a:lnTo>
                  <a:lnTo>
                    <a:pt x="28"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19" name="Freeform 118"/>
            <p:cNvSpPr>
              <a:spLocks/>
            </p:cNvSpPr>
            <p:nvPr/>
          </p:nvSpPr>
          <p:spPr bwMode="auto">
            <a:xfrm>
              <a:off x="2822" y="1694"/>
              <a:ext cx="39" cy="70"/>
            </a:xfrm>
            <a:custGeom>
              <a:avLst/>
              <a:gdLst>
                <a:gd name="T0" fmla="*/ 28 w 39"/>
                <a:gd name="T1" fmla="*/ 0 h 70"/>
                <a:gd name="T2" fmla="*/ 0 w 39"/>
                <a:gd name="T3" fmla="*/ 64 h 70"/>
                <a:gd name="T4" fmla="*/ 9 w 39"/>
                <a:gd name="T5" fmla="*/ 69 h 70"/>
                <a:gd name="T6" fmla="*/ 38 w 39"/>
                <a:gd name="T7" fmla="*/ 4 h 70"/>
                <a:gd name="T8" fmla="*/ 28 w 39"/>
                <a:gd name="T9" fmla="*/ 0 h 70"/>
              </a:gdLst>
              <a:ahLst/>
              <a:cxnLst>
                <a:cxn ang="0">
                  <a:pos x="T0" y="T1"/>
                </a:cxn>
                <a:cxn ang="0">
                  <a:pos x="T2" y="T3"/>
                </a:cxn>
                <a:cxn ang="0">
                  <a:pos x="T4" y="T5"/>
                </a:cxn>
                <a:cxn ang="0">
                  <a:pos x="T6" y="T7"/>
                </a:cxn>
                <a:cxn ang="0">
                  <a:pos x="T8" y="T9"/>
                </a:cxn>
              </a:cxnLst>
              <a:rect l="0" t="0" r="r" b="b"/>
              <a:pathLst>
                <a:path w="39" h="70">
                  <a:moveTo>
                    <a:pt x="28" y="0"/>
                  </a:moveTo>
                  <a:lnTo>
                    <a:pt x="0" y="64"/>
                  </a:lnTo>
                  <a:lnTo>
                    <a:pt x="9" y="69"/>
                  </a:lnTo>
                  <a:lnTo>
                    <a:pt x="38" y="4"/>
                  </a:lnTo>
                  <a:lnTo>
                    <a:pt x="28"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20" name="Freeform 119"/>
            <p:cNvSpPr>
              <a:spLocks/>
            </p:cNvSpPr>
            <p:nvPr/>
          </p:nvSpPr>
          <p:spPr bwMode="auto">
            <a:xfrm>
              <a:off x="2801" y="1759"/>
              <a:ext cx="31" cy="60"/>
            </a:xfrm>
            <a:custGeom>
              <a:avLst/>
              <a:gdLst>
                <a:gd name="T0" fmla="*/ 21 w 31"/>
                <a:gd name="T1" fmla="*/ 0 h 60"/>
                <a:gd name="T2" fmla="*/ 0 w 31"/>
                <a:gd name="T3" fmla="*/ 55 h 60"/>
                <a:gd name="T4" fmla="*/ 9 w 31"/>
                <a:gd name="T5" fmla="*/ 60 h 60"/>
                <a:gd name="T6" fmla="*/ 31 w 31"/>
                <a:gd name="T7" fmla="*/ 4 h 60"/>
                <a:gd name="T8" fmla="*/ 21 w 31"/>
                <a:gd name="T9" fmla="*/ 0 h 60"/>
              </a:gdLst>
              <a:ahLst/>
              <a:cxnLst>
                <a:cxn ang="0">
                  <a:pos x="T0" y="T1"/>
                </a:cxn>
                <a:cxn ang="0">
                  <a:pos x="T2" y="T3"/>
                </a:cxn>
                <a:cxn ang="0">
                  <a:pos x="T4" y="T5"/>
                </a:cxn>
                <a:cxn ang="0">
                  <a:pos x="T6" y="T7"/>
                </a:cxn>
                <a:cxn ang="0">
                  <a:pos x="T8" y="T9"/>
                </a:cxn>
              </a:cxnLst>
              <a:rect l="0" t="0" r="r" b="b"/>
              <a:pathLst>
                <a:path w="31" h="60">
                  <a:moveTo>
                    <a:pt x="21" y="0"/>
                  </a:moveTo>
                  <a:lnTo>
                    <a:pt x="0" y="55"/>
                  </a:lnTo>
                  <a:lnTo>
                    <a:pt x="9" y="60"/>
                  </a:lnTo>
                  <a:lnTo>
                    <a:pt x="31" y="4"/>
                  </a:lnTo>
                  <a:lnTo>
                    <a:pt x="21"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21" name="Freeform 120"/>
            <p:cNvSpPr>
              <a:spLocks/>
            </p:cNvSpPr>
            <p:nvPr/>
          </p:nvSpPr>
          <p:spPr bwMode="auto">
            <a:xfrm>
              <a:off x="2779" y="1814"/>
              <a:ext cx="31" cy="67"/>
            </a:xfrm>
            <a:custGeom>
              <a:avLst/>
              <a:gdLst>
                <a:gd name="T0" fmla="*/ 21 w 31"/>
                <a:gd name="T1" fmla="*/ 0 h 67"/>
                <a:gd name="T2" fmla="*/ 0 w 31"/>
                <a:gd name="T3" fmla="*/ 62 h 67"/>
                <a:gd name="T4" fmla="*/ 9 w 31"/>
                <a:gd name="T5" fmla="*/ 67 h 67"/>
                <a:gd name="T6" fmla="*/ 31 w 31"/>
                <a:gd name="T7" fmla="*/ 4 h 67"/>
                <a:gd name="T8" fmla="*/ 21 w 31"/>
                <a:gd name="T9" fmla="*/ 0 h 67"/>
              </a:gdLst>
              <a:ahLst/>
              <a:cxnLst>
                <a:cxn ang="0">
                  <a:pos x="T0" y="T1"/>
                </a:cxn>
                <a:cxn ang="0">
                  <a:pos x="T2" y="T3"/>
                </a:cxn>
                <a:cxn ang="0">
                  <a:pos x="T4" y="T5"/>
                </a:cxn>
                <a:cxn ang="0">
                  <a:pos x="T6" y="T7"/>
                </a:cxn>
                <a:cxn ang="0">
                  <a:pos x="T8" y="T9"/>
                </a:cxn>
              </a:cxnLst>
              <a:rect l="0" t="0" r="r" b="b"/>
              <a:pathLst>
                <a:path w="31" h="67">
                  <a:moveTo>
                    <a:pt x="21" y="0"/>
                  </a:moveTo>
                  <a:lnTo>
                    <a:pt x="0" y="62"/>
                  </a:lnTo>
                  <a:lnTo>
                    <a:pt x="9" y="67"/>
                  </a:lnTo>
                  <a:lnTo>
                    <a:pt x="31" y="4"/>
                  </a:lnTo>
                  <a:lnTo>
                    <a:pt x="21"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22" name="Freeform 121"/>
            <p:cNvSpPr>
              <a:spLocks/>
            </p:cNvSpPr>
            <p:nvPr/>
          </p:nvSpPr>
          <p:spPr bwMode="auto">
            <a:xfrm>
              <a:off x="2748" y="1877"/>
              <a:ext cx="41" cy="77"/>
            </a:xfrm>
            <a:custGeom>
              <a:avLst/>
              <a:gdLst>
                <a:gd name="T0" fmla="*/ 31 w 41"/>
                <a:gd name="T1" fmla="*/ 0 h 77"/>
                <a:gd name="T2" fmla="*/ 0 w 41"/>
                <a:gd name="T3" fmla="*/ 72 h 77"/>
                <a:gd name="T4" fmla="*/ 9 w 41"/>
                <a:gd name="T5" fmla="*/ 76 h 77"/>
                <a:gd name="T6" fmla="*/ 40 w 41"/>
                <a:gd name="T7" fmla="*/ 4 h 77"/>
                <a:gd name="T8" fmla="*/ 31 w 41"/>
                <a:gd name="T9" fmla="*/ 0 h 77"/>
              </a:gdLst>
              <a:ahLst/>
              <a:cxnLst>
                <a:cxn ang="0">
                  <a:pos x="T0" y="T1"/>
                </a:cxn>
                <a:cxn ang="0">
                  <a:pos x="T2" y="T3"/>
                </a:cxn>
                <a:cxn ang="0">
                  <a:pos x="T4" y="T5"/>
                </a:cxn>
                <a:cxn ang="0">
                  <a:pos x="T6" y="T7"/>
                </a:cxn>
                <a:cxn ang="0">
                  <a:pos x="T8" y="T9"/>
                </a:cxn>
              </a:cxnLst>
              <a:rect l="0" t="0" r="r" b="b"/>
              <a:pathLst>
                <a:path w="41" h="77">
                  <a:moveTo>
                    <a:pt x="31" y="0"/>
                  </a:moveTo>
                  <a:lnTo>
                    <a:pt x="0" y="72"/>
                  </a:lnTo>
                  <a:lnTo>
                    <a:pt x="9" y="76"/>
                  </a:lnTo>
                  <a:lnTo>
                    <a:pt x="40" y="4"/>
                  </a:lnTo>
                  <a:lnTo>
                    <a:pt x="31"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23" name="Freeform 122"/>
            <p:cNvSpPr>
              <a:spLocks/>
            </p:cNvSpPr>
            <p:nvPr/>
          </p:nvSpPr>
          <p:spPr bwMode="auto">
            <a:xfrm>
              <a:off x="2378" y="1627"/>
              <a:ext cx="36" cy="67"/>
            </a:xfrm>
            <a:custGeom>
              <a:avLst/>
              <a:gdLst>
                <a:gd name="T0" fmla="*/ 26 w 36"/>
                <a:gd name="T1" fmla="*/ 0 h 67"/>
                <a:gd name="T2" fmla="*/ 0 w 36"/>
                <a:gd name="T3" fmla="*/ 62 h 67"/>
                <a:gd name="T4" fmla="*/ 9 w 36"/>
                <a:gd name="T5" fmla="*/ 67 h 67"/>
                <a:gd name="T6" fmla="*/ 36 w 36"/>
                <a:gd name="T7" fmla="*/ 4 h 67"/>
                <a:gd name="T8" fmla="*/ 26 w 36"/>
                <a:gd name="T9" fmla="*/ 0 h 67"/>
              </a:gdLst>
              <a:ahLst/>
              <a:cxnLst>
                <a:cxn ang="0">
                  <a:pos x="T0" y="T1"/>
                </a:cxn>
                <a:cxn ang="0">
                  <a:pos x="T2" y="T3"/>
                </a:cxn>
                <a:cxn ang="0">
                  <a:pos x="T4" y="T5"/>
                </a:cxn>
                <a:cxn ang="0">
                  <a:pos x="T6" y="T7"/>
                </a:cxn>
                <a:cxn ang="0">
                  <a:pos x="T8" y="T9"/>
                </a:cxn>
              </a:cxnLst>
              <a:rect l="0" t="0" r="r" b="b"/>
              <a:pathLst>
                <a:path w="36" h="67">
                  <a:moveTo>
                    <a:pt x="26" y="0"/>
                  </a:moveTo>
                  <a:lnTo>
                    <a:pt x="0" y="62"/>
                  </a:lnTo>
                  <a:lnTo>
                    <a:pt x="9" y="67"/>
                  </a:lnTo>
                  <a:lnTo>
                    <a:pt x="36" y="4"/>
                  </a:lnTo>
                  <a:lnTo>
                    <a:pt x="26"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24" name="Freeform 123"/>
            <p:cNvSpPr>
              <a:spLocks/>
            </p:cNvSpPr>
            <p:nvPr/>
          </p:nvSpPr>
          <p:spPr bwMode="auto">
            <a:xfrm>
              <a:off x="2354" y="1690"/>
              <a:ext cx="34" cy="60"/>
            </a:xfrm>
            <a:custGeom>
              <a:avLst/>
              <a:gdLst>
                <a:gd name="T0" fmla="*/ 23 w 34"/>
                <a:gd name="T1" fmla="*/ 0 h 60"/>
                <a:gd name="T2" fmla="*/ 0 w 34"/>
                <a:gd name="T3" fmla="*/ 55 h 60"/>
                <a:gd name="T4" fmla="*/ 9 w 34"/>
                <a:gd name="T5" fmla="*/ 60 h 60"/>
                <a:gd name="T6" fmla="*/ 33 w 34"/>
                <a:gd name="T7" fmla="*/ 4 h 60"/>
                <a:gd name="T8" fmla="*/ 23 w 34"/>
                <a:gd name="T9" fmla="*/ 0 h 60"/>
              </a:gdLst>
              <a:ahLst/>
              <a:cxnLst>
                <a:cxn ang="0">
                  <a:pos x="T0" y="T1"/>
                </a:cxn>
                <a:cxn ang="0">
                  <a:pos x="T2" y="T3"/>
                </a:cxn>
                <a:cxn ang="0">
                  <a:pos x="T4" y="T5"/>
                </a:cxn>
                <a:cxn ang="0">
                  <a:pos x="T6" y="T7"/>
                </a:cxn>
                <a:cxn ang="0">
                  <a:pos x="T8" y="T9"/>
                </a:cxn>
              </a:cxnLst>
              <a:rect l="0" t="0" r="r" b="b"/>
              <a:pathLst>
                <a:path w="34" h="60">
                  <a:moveTo>
                    <a:pt x="23" y="0"/>
                  </a:moveTo>
                  <a:lnTo>
                    <a:pt x="0" y="55"/>
                  </a:lnTo>
                  <a:lnTo>
                    <a:pt x="9" y="60"/>
                  </a:lnTo>
                  <a:lnTo>
                    <a:pt x="33" y="4"/>
                  </a:lnTo>
                  <a:lnTo>
                    <a:pt x="23"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25" name="Freeform 124"/>
            <p:cNvSpPr>
              <a:spLocks/>
            </p:cNvSpPr>
            <p:nvPr/>
          </p:nvSpPr>
          <p:spPr bwMode="auto">
            <a:xfrm>
              <a:off x="2333" y="1745"/>
              <a:ext cx="31" cy="69"/>
            </a:xfrm>
            <a:custGeom>
              <a:avLst/>
              <a:gdLst>
                <a:gd name="T0" fmla="*/ 21 w 31"/>
                <a:gd name="T1" fmla="*/ 0 h 69"/>
                <a:gd name="T2" fmla="*/ 0 w 31"/>
                <a:gd name="T3" fmla="*/ 64 h 69"/>
                <a:gd name="T4" fmla="*/ 9 w 31"/>
                <a:gd name="T5" fmla="*/ 69 h 69"/>
                <a:gd name="T6" fmla="*/ 31 w 31"/>
                <a:gd name="T7" fmla="*/ 4 h 69"/>
                <a:gd name="T8" fmla="*/ 21 w 31"/>
                <a:gd name="T9" fmla="*/ 0 h 69"/>
              </a:gdLst>
              <a:ahLst/>
              <a:cxnLst>
                <a:cxn ang="0">
                  <a:pos x="T0" y="T1"/>
                </a:cxn>
                <a:cxn ang="0">
                  <a:pos x="T2" y="T3"/>
                </a:cxn>
                <a:cxn ang="0">
                  <a:pos x="T4" y="T5"/>
                </a:cxn>
                <a:cxn ang="0">
                  <a:pos x="T6" y="T7"/>
                </a:cxn>
                <a:cxn ang="0">
                  <a:pos x="T8" y="T9"/>
                </a:cxn>
              </a:cxnLst>
              <a:rect l="0" t="0" r="r" b="b"/>
              <a:pathLst>
                <a:path w="31" h="69">
                  <a:moveTo>
                    <a:pt x="21" y="0"/>
                  </a:moveTo>
                  <a:lnTo>
                    <a:pt x="0" y="64"/>
                  </a:lnTo>
                  <a:lnTo>
                    <a:pt x="9" y="69"/>
                  </a:lnTo>
                  <a:lnTo>
                    <a:pt x="31" y="4"/>
                  </a:lnTo>
                  <a:lnTo>
                    <a:pt x="21"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26" name="Freeform 125"/>
            <p:cNvSpPr>
              <a:spLocks/>
            </p:cNvSpPr>
            <p:nvPr/>
          </p:nvSpPr>
          <p:spPr bwMode="auto">
            <a:xfrm>
              <a:off x="2301" y="1810"/>
              <a:ext cx="41" cy="74"/>
            </a:xfrm>
            <a:custGeom>
              <a:avLst/>
              <a:gdLst>
                <a:gd name="T0" fmla="*/ 31 w 41"/>
                <a:gd name="T1" fmla="*/ 0 h 74"/>
                <a:gd name="T2" fmla="*/ 0 w 41"/>
                <a:gd name="T3" fmla="*/ 69 h 74"/>
                <a:gd name="T4" fmla="*/ 9 w 41"/>
                <a:gd name="T5" fmla="*/ 74 h 74"/>
                <a:gd name="T6" fmla="*/ 40 w 41"/>
                <a:gd name="T7" fmla="*/ 4 h 74"/>
                <a:gd name="T8" fmla="*/ 31 w 41"/>
                <a:gd name="T9" fmla="*/ 0 h 74"/>
              </a:gdLst>
              <a:ahLst/>
              <a:cxnLst>
                <a:cxn ang="0">
                  <a:pos x="T0" y="T1"/>
                </a:cxn>
                <a:cxn ang="0">
                  <a:pos x="T2" y="T3"/>
                </a:cxn>
                <a:cxn ang="0">
                  <a:pos x="T4" y="T5"/>
                </a:cxn>
                <a:cxn ang="0">
                  <a:pos x="T6" y="T7"/>
                </a:cxn>
                <a:cxn ang="0">
                  <a:pos x="T8" y="T9"/>
                </a:cxn>
              </a:cxnLst>
              <a:rect l="0" t="0" r="r" b="b"/>
              <a:pathLst>
                <a:path w="41" h="74">
                  <a:moveTo>
                    <a:pt x="31" y="0"/>
                  </a:moveTo>
                  <a:lnTo>
                    <a:pt x="0" y="69"/>
                  </a:lnTo>
                  <a:lnTo>
                    <a:pt x="9" y="74"/>
                  </a:lnTo>
                  <a:lnTo>
                    <a:pt x="40" y="4"/>
                  </a:lnTo>
                  <a:lnTo>
                    <a:pt x="31"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27" name="Freeform 126"/>
            <p:cNvSpPr>
              <a:spLocks/>
            </p:cNvSpPr>
            <p:nvPr/>
          </p:nvSpPr>
          <p:spPr bwMode="auto">
            <a:xfrm>
              <a:off x="2172" y="1608"/>
              <a:ext cx="31" cy="57"/>
            </a:xfrm>
            <a:custGeom>
              <a:avLst/>
              <a:gdLst>
                <a:gd name="T0" fmla="*/ 21 w 31"/>
                <a:gd name="T1" fmla="*/ 0 h 57"/>
                <a:gd name="T2" fmla="*/ 0 w 31"/>
                <a:gd name="T3" fmla="*/ 52 h 57"/>
                <a:gd name="T4" fmla="*/ 9 w 31"/>
                <a:gd name="T5" fmla="*/ 57 h 57"/>
                <a:gd name="T6" fmla="*/ 31 w 31"/>
                <a:gd name="T7" fmla="*/ 4 h 57"/>
                <a:gd name="T8" fmla="*/ 21 w 31"/>
                <a:gd name="T9" fmla="*/ 0 h 57"/>
              </a:gdLst>
              <a:ahLst/>
              <a:cxnLst>
                <a:cxn ang="0">
                  <a:pos x="T0" y="T1"/>
                </a:cxn>
                <a:cxn ang="0">
                  <a:pos x="T2" y="T3"/>
                </a:cxn>
                <a:cxn ang="0">
                  <a:pos x="T4" y="T5"/>
                </a:cxn>
                <a:cxn ang="0">
                  <a:pos x="T6" y="T7"/>
                </a:cxn>
                <a:cxn ang="0">
                  <a:pos x="T8" y="T9"/>
                </a:cxn>
              </a:cxnLst>
              <a:rect l="0" t="0" r="r" b="b"/>
              <a:pathLst>
                <a:path w="31" h="57">
                  <a:moveTo>
                    <a:pt x="21" y="0"/>
                  </a:moveTo>
                  <a:lnTo>
                    <a:pt x="0" y="52"/>
                  </a:lnTo>
                  <a:lnTo>
                    <a:pt x="9" y="57"/>
                  </a:lnTo>
                  <a:lnTo>
                    <a:pt x="31" y="4"/>
                  </a:lnTo>
                  <a:lnTo>
                    <a:pt x="21"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28" name="Freeform 127"/>
            <p:cNvSpPr>
              <a:spLocks/>
            </p:cNvSpPr>
            <p:nvPr/>
          </p:nvSpPr>
          <p:spPr bwMode="auto">
            <a:xfrm>
              <a:off x="2155" y="1661"/>
              <a:ext cx="26" cy="50"/>
            </a:xfrm>
            <a:custGeom>
              <a:avLst/>
              <a:gdLst>
                <a:gd name="T0" fmla="*/ 16 w 26"/>
                <a:gd name="T1" fmla="*/ 0 h 50"/>
                <a:gd name="T2" fmla="*/ 0 w 26"/>
                <a:gd name="T3" fmla="*/ 45 h 50"/>
                <a:gd name="T4" fmla="*/ 9 w 26"/>
                <a:gd name="T5" fmla="*/ 50 h 50"/>
                <a:gd name="T6" fmla="*/ 26 w 26"/>
                <a:gd name="T7" fmla="*/ 4 h 50"/>
                <a:gd name="T8" fmla="*/ 16 w 26"/>
                <a:gd name="T9" fmla="*/ 0 h 50"/>
              </a:gdLst>
              <a:ahLst/>
              <a:cxnLst>
                <a:cxn ang="0">
                  <a:pos x="T0" y="T1"/>
                </a:cxn>
                <a:cxn ang="0">
                  <a:pos x="T2" y="T3"/>
                </a:cxn>
                <a:cxn ang="0">
                  <a:pos x="T4" y="T5"/>
                </a:cxn>
                <a:cxn ang="0">
                  <a:pos x="T6" y="T7"/>
                </a:cxn>
                <a:cxn ang="0">
                  <a:pos x="T8" y="T9"/>
                </a:cxn>
              </a:cxnLst>
              <a:rect l="0" t="0" r="r" b="b"/>
              <a:pathLst>
                <a:path w="26" h="50">
                  <a:moveTo>
                    <a:pt x="16" y="0"/>
                  </a:moveTo>
                  <a:lnTo>
                    <a:pt x="0" y="45"/>
                  </a:lnTo>
                  <a:lnTo>
                    <a:pt x="9" y="50"/>
                  </a:lnTo>
                  <a:lnTo>
                    <a:pt x="26" y="4"/>
                  </a:lnTo>
                  <a:lnTo>
                    <a:pt x="16"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29" name="Freeform 128"/>
            <p:cNvSpPr>
              <a:spLocks/>
            </p:cNvSpPr>
            <p:nvPr/>
          </p:nvSpPr>
          <p:spPr bwMode="auto">
            <a:xfrm>
              <a:off x="2136" y="1706"/>
              <a:ext cx="29" cy="53"/>
            </a:xfrm>
            <a:custGeom>
              <a:avLst/>
              <a:gdLst>
                <a:gd name="T0" fmla="*/ 19 w 29"/>
                <a:gd name="T1" fmla="*/ 0 h 53"/>
                <a:gd name="T2" fmla="*/ 0 w 29"/>
                <a:gd name="T3" fmla="*/ 47 h 53"/>
                <a:gd name="T4" fmla="*/ 9 w 29"/>
                <a:gd name="T5" fmla="*/ 52 h 53"/>
                <a:gd name="T6" fmla="*/ 28 w 29"/>
                <a:gd name="T7" fmla="*/ 4 h 53"/>
                <a:gd name="T8" fmla="*/ 19 w 29"/>
                <a:gd name="T9" fmla="*/ 0 h 53"/>
              </a:gdLst>
              <a:ahLst/>
              <a:cxnLst>
                <a:cxn ang="0">
                  <a:pos x="T0" y="T1"/>
                </a:cxn>
                <a:cxn ang="0">
                  <a:pos x="T2" y="T3"/>
                </a:cxn>
                <a:cxn ang="0">
                  <a:pos x="T4" y="T5"/>
                </a:cxn>
                <a:cxn ang="0">
                  <a:pos x="T6" y="T7"/>
                </a:cxn>
                <a:cxn ang="0">
                  <a:pos x="T8" y="T9"/>
                </a:cxn>
              </a:cxnLst>
              <a:rect l="0" t="0" r="r" b="b"/>
              <a:pathLst>
                <a:path w="29" h="53">
                  <a:moveTo>
                    <a:pt x="19" y="0"/>
                  </a:moveTo>
                  <a:lnTo>
                    <a:pt x="0" y="47"/>
                  </a:lnTo>
                  <a:lnTo>
                    <a:pt x="9" y="52"/>
                  </a:lnTo>
                  <a:lnTo>
                    <a:pt x="28" y="4"/>
                  </a:lnTo>
                  <a:lnTo>
                    <a:pt x="1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30" name="Freeform 129"/>
            <p:cNvSpPr>
              <a:spLocks/>
            </p:cNvSpPr>
            <p:nvPr/>
          </p:nvSpPr>
          <p:spPr bwMode="auto">
            <a:xfrm>
              <a:off x="2110" y="1754"/>
              <a:ext cx="36" cy="65"/>
            </a:xfrm>
            <a:custGeom>
              <a:avLst/>
              <a:gdLst>
                <a:gd name="T0" fmla="*/ 26 w 36"/>
                <a:gd name="T1" fmla="*/ 0 h 65"/>
                <a:gd name="T2" fmla="*/ 0 w 36"/>
                <a:gd name="T3" fmla="*/ 60 h 65"/>
                <a:gd name="T4" fmla="*/ 9 w 36"/>
                <a:gd name="T5" fmla="*/ 64 h 65"/>
                <a:gd name="T6" fmla="*/ 36 w 36"/>
                <a:gd name="T7" fmla="*/ 4 h 65"/>
                <a:gd name="T8" fmla="*/ 26 w 36"/>
                <a:gd name="T9" fmla="*/ 0 h 65"/>
              </a:gdLst>
              <a:ahLst/>
              <a:cxnLst>
                <a:cxn ang="0">
                  <a:pos x="T0" y="T1"/>
                </a:cxn>
                <a:cxn ang="0">
                  <a:pos x="T2" y="T3"/>
                </a:cxn>
                <a:cxn ang="0">
                  <a:pos x="T4" y="T5"/>
                </a:cxn>
                <a:cxn ang="0">
                  <a:pos x="T6" y="T7"/>
                </a:cxn>
                <a:cxn ang="0">
                  <a:pos x="T8" y="T9"/>
                </a:cxn>
              </a:cxnLst>
              <a:rect l="0" t="0" r="r" b="b"/>
              <a:pathLst>
                <a:path w="36" h="65">
                  <a:moveTo>
                    <a:pt x="26" y="0"/>
                  </a:moveTo>
                  <a:lnTo>
                    <a:pt x="0" y="60"/>
                  </a:lnTo>
                  <a:lnTo>
                    <a:pt x="9" y="64"/>
                  </a:lnTo>
                  <a:lnTo>
                    <a:pt x="36" y="4"/>
                  </a:lnTo>
                  <a:lnTo>
                    <a:pt x="26"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31" name="Freeform 130"/>
            <p:cNvSpPr>
              <a:spLocks/>
            </p:cNvSpPr>
            <p:nvPr/>
          </p:nvSpPr>
          <p:spPr bwMode="auto">
            <a:xfrm>
              <a:off x="1941" y="1577"/>
              <a:ext cx="36" cy="67"/>
            </a:xfrm>
            <a:custGeom>
              <a:avLst/>
              <a:gdLst>
                <a:gd name="T0" fmla="*/ 26 w 36"/>
                <a:gd name="T1" fmla="*/ 0 h 67"/>
                <a:gd name="T2" fmla="*/ 0 w 36"/>
                <a:gd name="T3" fmla="*/ 62 h 67"/>
                <a:gd name="T4" fmla="*/ 9 w 36"/>
                <a:gd name="T5" fmla="*/ 67 h 67"/>
                <a:gd name="T6" fmla="*/ 35 w 36"/>
                <a:gd name="T7" fmla="*/ 4 h 67"/>
                <a:gd name="T8" fmla="*/ 26 w 36"/>
                <a:gd name="T9" fmla="*/ 0 h 67"/>
              </a:gdLst>
              <a:ahLst/>
              <a:cxnLst>
                <a:cxn ang="0">
                  <a:pos x="T0" y="T1"/>
                </a:cxn>
                <a:cxn ang="0">
                  <a:pos x="T2" y="T3"/>
                </a:cxn>
                <a:cxn ang="0">
                  <a:pos x="T4" y="T5"/>
                </a:cxn>
                <a:cxn ang="0">
                  <a:pos x="T6" y="T7"/>
                </a:cxn>
                <a:cxn ang="0">
                  <a:pos x="T8" y="T9"/>
                </a:cxn>
              </a:cxnLst>
              <a:rect l="0" t="0" r="r" b="b"/>
              <a:pathLst>
                <a:path w="36" h="67">
                  <a:moveTo>
                    <a:pt x="26" y="0"/>
                  </a:moveTo>
                  <a:lnTo>
                    <a:pt x="0" y="62"/>
                  </a:lnTo>
                  <a:lnTo>
                    <a:pt x="9" y="67"/>
                  </a:lnTo>
                  <a:lnTo>
                    <a:pt x="35" y="4"/>
                  </a:lnTo>
                  <a:lnTo>
                    <a:pt x="26"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32" name="Freeform 131"/>
            <p:cNvSpPr>
              <a:spLocks/>
            </p:cNvSpPr>
            <p:nvPr/>
          </p:nvSpPr>
          <p:spPr bwMode="auto">
            <a:xfrm>
              <a:off x="1918" y="1639"/>
              <a:ext cx="33" cy="60"/>
            </a:xfrm>
            <a:custGeom>
              <a:avLst/>
              <a:gdLst>
                <a:gd name="T0" fmla="*/ 24 w 33"/>
                <a:gd name="T1" fmla="*/ 0 h 60"/>
                <a:gd name="T2" fmla="*/ 0 w 33"/>
                <a:gd name="T3" fmla="*/ 55 h 60"/>
                <a:gd name="T4" fmla="*/ 9 w 33"/>
                <a:gd name="T5" fmla="*/ 60 h 60"/>
                <a:gd name="T6" fmla="*/ 33 w 33"/>
                <a:gd name="T7" fmla="*/ 4 h 60"/>
                <a:gd name="T8" fmla="*/ 24 w 33"/>
                <a:gd name="T9" fmla="*/ 0 h 60"/>
              </a:gdLst>
              <a:ahLst/>
              <a:cxnLst>
                <a:cxn ang="0">
                  <a:pos x="T0" y="T1"/>
                </a:cxn>
                <a:cxn ang="0">
                  <a:pos x="T2" y="T3"/>
                </a:cxn>
                <a:cxn ang="0">
                  <a:pos x="T4" y="T5"/>
                </a:cxn>
                <a:cxn ang="0">
                  <a:pos x="T6" y="T7"/>
                </a:cxn>
                <a:cxn ang="0">
                  <a:pos x="T8" y="T9"/>
                </a:cxn>
              </a:cxnLst>
              <a:rect l="0" t="0" r="r" b="b"/>
              <a:pathLst>
                <a:path w="33" h="60">
                  <a:moveTo>
                    <a:pt x="24" y="0"/>
                  </a:moveTo>
                  <a:lnTo>
                    <a:pt x="0" y="55"/>
                  </a:lnTo>
                  <a:lnTo>
                    <a:pt x="9" y="60"/>
                  </a:lnTo>
                  <a:lnTo>
                    <a:pt x="33" y="4"/>
                  </a:lnTo>
                  <a:lnTo>
                    <a:pt x="2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33" name="Freeform 132"/>
            <p:cNvSpPr>
              <a:spLocks/>
            </p:cNvSpPr>
            <p:nvPr/>
          </p:nvSpPr>
          <p:spPr bwMode="auto">
            <a:xfrm>
              <a:off x="1893" y="1694"/>
              <a:ext cx="34" cy="67"/>
            </a:xfrm>
            <a:custGeom>
              <a:avLst/>
              <a:gdLst>
                <a:gd name="T0" fmla="*/ 23 w 34"/>
                <a:gd name="T1" fmla="*/ 0 h 67"/>
                <a:gd name="T2" fmla="*/ 0 w 34"/>
                <a:gd name="T3" fmla="*/ 62 h 67"/>
                <a:gd name="T4" fmla="*/ 9 w 34"/>
                <a:gd name="T5" fmla="*/ 67 h 67"/>
                <a:gd name="T6" fmla="*/ 33 w 34"/>
                <a:gd name="T7" fmla="*/ 4 h 67"/>
                <a:gd name="T8" fmla="*/ 23 w 34"/>
                <a:gd name="T9" fmla="*/ 0 h 67"/>
              </a:gdLst>
              <a:ahLst/>
              <a:cxnLst>
                <a:cxn ang="0">
                  <a:pos x="T0" y="T1"/>
                </a:cxn>
                <a:cxn ang="0">
                  <a:pos x="T2" y="T3"/>
                </a:cxn>
                <a:cxn ang="0">
                  <a:pos x="T4" y="T5"/>
                </a:cxn>
                <a:cxn ang="0">
                  <a:pos x="T6" y="T7"/>
                </a:cxn>
                <a:cxn ang="0">
                  <a:pos x="T8" y="T9"/>
                </a:cxn>
              </a:cxnLst>
              <a:rect l="0" t="0" r="r" b="b"/>
              <a:pathLst>
                <a:path w="34" h="67">
                  <a:moveTo>
                    <a:pt x="23" y="0"/>
                  </a:moveTo>
                  <a:lnTo>
                    <a:pt x="0" y="62"/>
                  </a:lnTo>
                  <a:lnTo>
                    <a:pt x="9" y="67"/>
                  </a:lnTo>
                  <a:lnTo>
                    <a:pt x="33" y="4"/>
                  </a:lnTo>
                  <a:lnTo>
                    <a:pt x="23"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34" name="Freeform 133"/>
            <p:cNvSpPr>
              <a:spLocks/>
            </p:cNvSpPr>
            <p:nvPr/>
          </p:nvSpPr>
          <p:spPr bwMode="auto">
            <a:xfrm>
              <a:off x="1865" y="1757"/>
              <a:ext cx="38" cy="77"/>
            </a:xfrm>
            <a:custGeom>
              <a:avLst/>
              <a:gdLst>
                <a:gd name="T0" fmla="*/ 28 w 38"/>
                <a:gd name="T1" fmla="*/ 0 h 77"/>
                <a:gd name="T2" fmla="*/ 0 w 38"/>
                <a:gd name="T3" fmla="*/ 72 h 77"/>
                <a:gd name="T4" fmla="*/ 9 w 38"/>
                <a:gd name="T5" fmla="*/ 76 h 77"/>
                <a:gd name="T6" fmla="*/ 38 w 38"/>
                <a:gd name="T7" fmla="*/ 4 h 77"/>
                <a:gd name="T8" fmla="*/ 28 w 38"/>
                <a:gd name="T9" fmla="*/ 0 h 77"/>
              </a:gdLst>
              <a:ahLst/>
              <a:cxnLst>
                <a:cxn ang="0">
                  <a:pos x="T0" y="T1"/>
                </a:cxn>
                <a:cxn ang="0">
                  <a:pos x="T2" y="T3"/>
                </a:cxn>
                <a:cxn ang="0">
                  <a:pos x="T4" y="T5"/>
                </a:cxn>
                <a:cxn ang="0">
                  <a:pos x="T6" y="T7"/>
                </a:cxn>
                <a:cxn ang="0">
                  <a:pos x="T8" y="T9"/>
                </a:cxn>
              </a:cxnLst>
              <a:rect l="0" t="0" r="r" b="b"/>
              <a:pathLst>
                <a:path w="38" h="77">
                  <a:moveTo>
                    <a:pt x="28" y="0"/>
                  </a:moveTo>
                  <a:lnTo>
                    <a:pt x="0" y="72"/>
                  </a:lnTo>
                  <a:lnTo>
                    <a:pt x="9" y="76"/>
                  </a:lnTo>
                  <a:lnTo>
                    <a:pt x="38" y="4"/>
                  </a:lnTo>
                  <a:lnTo>
                    <a:pt x="28"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35" name="Freeform 134"/>
            <p:cNvSpPr>
              <a:spLocks/>
            </p:cNvSpPr>
            <p:nvPr/>
          </p:nvSpPr>
          <p:spPr bwMode="auto">
            <a:xfrm>
              <a:off x="3072" y="1726"/>
              <a:ext cx="36" cy="67"/>
            </a:xfrm>
            <a:custGeom>
              <a:avLst/>
              <a:gdLst>
                <a:gd name="T0" fmla="*/ 26 w 36"/>
                <a:gd name="T1" fmla="*/ 0 h 67"/>
                <a:gd name="T2" fmla="*/ 0 w 36"/>
                <a:gd name="T3" fmla="*/ 62 h 67"/>
                <a:gd name="T4" fmla="*/ 9 w 36"/>
                <a:gd name="T5" fmla="*/ 67 h 67"/>
                <a:gd name="T6" fmla="*/ 36 w 36"/>
                <a:gd name="T7" fmla="*/ 4 h 67"/>
                <a:gd name="T8" fmla="*/ 26 w 36"/>
                <a:gd name="T9" fmla="*/ 0 h 67"/>
              </a:gdLst>
              <a:ahLst/>
              <a:cxnLst>
                <a:cxn ang="0">
                  <a:pos x="T0" y="T1"/>
                </a:cxn>
                <a:cxn ang="0">
                  <a:pos x="T2" y="T3"/>
                </a:cxn>
                <a:cxn ang="0">
                  <a:pos x="T4" y="T5"/>
                </a:cxn>
                <a:cxn ang="0">
                  <a:pos x="T6" y="T7"/>
                </a:cxn>
                <a:cxn ang="0">
                  <a:pos x="T8" y="T9"/>
                </a:cxn>
              </a:cxnLst>
              <a:rect l="0" t="0" r="r" b="b"/>
              <a:pathLst>
                <a:path w="36" h="67">
                  <a:moveTo>
                    <a:pt x="26" y="0"/>
                  </a:moveTo>
                  <a:lnTo>
                    <a:pt x="0" y="62"/>
                  </a:lnTo>
                  <a:lnTo>
                    <a:pt x="9" y="67"/>
                  </a:lnTo>
                  <a:lnTo>
                    <a:pt x="36" y="4"/>
                  </a:lnTo>
                  <a:lnTo>
                    <a:pt x="26"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36" name="Freeform 135"/>
            <p:cNvSpPr>
              <a:spLocks/>
            </p:cNvSpPr>
            <p:nvPr/>
          </p:nvSpPr>
          <p:spPr bwMode="auto">
            <a:xfrm>
              <a:off x="3050" y="1788"/>
              <a:ext cx="31" cy="57"/>
            </a:xfrm>
            <a:custGeom>
              <a:avLst/>
              <a:gdLst>
                <a:gd name="T0" fmla="*/ 21 w 31"/>
                <a:gd name="T1" fmla="*/ 0 h 57"/>
                <a:gd name="T2" fmla="*/ 0 w 31"/>
                <a:gd name="T3" fmla="*/ 52 h 57"/>
                <a:gd name="T4" fmla="*/ 9 w 31"/>
                <a:gd name="T5" fmla="*/ 57 h 57"/>
                <a:gd name="T6" fmla="*/ 31 w 31"/>
                <a:gd name="T7" fmla="*/ 4 h 57"/>
                <a:gd name="T8" fmla="*/ 21 w 31"/>
                <a:gd name="T9" fmla="*/ 0 h 57"/>
              </a:gdLst>
              <a:ahLst/>
              <a:cxnLst>
                <a:cxn ang="0">
                  <a:pos x="T0" y="T1"/>
                </a:cxn>
                <a:cxn ang="0">
                  <a:pos x="T2" y="T3"/>
                </a:cxn>
                <a:cxn ang="0">
                  <a:pos x="T4" y="T5"/>
                </a:cxn>
                <a:cxn ang="0">
                  <a:pos x="T6" y="T7"/>
                </a:cxn>
                <a:cxn ang="0">
                  <a:pos x="T8" y="T9"/>
                </a:cxn>
              </a:cxnLst>
              <a:rect l="0" t="0" r="r" b="b"/>
              <a:pathLst>
                <a:path w="31" h="57">
                  <a:moveTo>
                    <a:pt x="21" y="0"/>
                  </a:moveTo>
                  <a:lnTo>
                    <a:pt x="0" y="52"/>
                  </a:lnTo>
                  <a:lnTo>
                    <a:pt x="9" y="57"/>
                  </a:lnTo>
                  <a:lnTo>
                    <a:pt x="31" y="4"/>
                  </a:lnTo>
                  <a:lnTo>
                    <a:pt x="21"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37" name="Freeform 136"/>
            <p:cNvSpPr>
              <a:spLocks/>
            </p:cNvSpPr>
            <p:nvPr/>
          </p:nvSpPr>
          <p:spPr bwMode="auto">
            <a:xfrm>
              <a:off x="3029" y="1841"/>
              <a:ext cx="31" cy="64"/>
            </a:xfrm>
            <a:custGeom>
              <a:avLst/>
              <a:gdLst>
                <a:gd name="T0" fmla="*/ 21 w 31"/>
                <a:gd name="T1" fmla="*/ 0 h 64"/>
                <a:gd name="T2" fmla="*/ 0 w 31"/>
                <a:gd name="T3" fmla="*/ 60 h 64"/>
                <a:gd name="T4" fmla="*/ 9 w 31"/>
                <a:gd name="T5" fmla="*/ 64 h 64"/>
                <a:gd name="T6" fmla="*/ 31 w 31"/>
                <a:gd name="T7" fmla="*/ 4 h 64"/>
                <a:gd name="T8" fmla="*/ 21 w 31"/>
                <a:gd name="T9" fmla="*/ 0 h 64"/>
              </a:gdLst>
              <a:ahLst/>
              <a:cxnLst>
                <a:cxn ang="0">
                  <a:pos x="T0" y="T1"/>
                </a:cxn>
                <a:cxn ang="0">
                  <a:pos x="T2" y="T3"/>
                </a:cxn>
                <a:cxn ang="0">
                  <a:pos x="T4" y="T5"/>
                </a:cxn>
                <a:cxn ang="0">
                  <a:pos x="T6" y="T7"/>
                </a:cxn>
                <a:cxn ang="0">
                  <a:pos x="T8" y="T9"/>
                </a:cxn>
              </a:cxnLst>
              <a:rect l="0" t="0" r="r" b="b"/>
              <a:pathLst>
                <a:path w="31" h="64">
                  <a:moveTo>
                    <a:pt x="21" y="0"/>
                  </a:moveTo>
                  <a:lnTo>
                    <a:pt x="0" y="60"/>
                  </a:lnTo>
                  <a:lnTo>
                    <a:pt x="9" y="64"/>
                  </a:lnTo>
                  <a:lnTo>
                    <a:pt x="31" y="4"/>
                  </a:lnTo>
                  <a:lnTo>
                    <a:pt x="21"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38" name="Freeform 137"/>
            <p:cNvSpPr>
              <a:spLocks/>
            </p:cNvSpPr>
            <p:nvPr/>
          </p:nvSpPr>
          <p:spPr bwMode="auto">
            <a:xfrm>
              <a:off x="3000" y="1901"/>
              <a:ext cx="38" cy="76"/>
            </a:xfrm>
            <a:custGeom>
              <a:avLst/>
              <a:gdLst>
                <a:gd name="T0" fmla="*/ 28 w 38"/>
                <a:gd name="T1" fmla="*/ 0 h 76"/>
                <a:gd name="T2" fmla="*/ 0 w 38"/>
                <a:gd name="T3" fmla="*/ 71 h 76"/>
                <a:gd name="T4" fmla="*/ 9 w 38"/>
                <a:gd name="T5" fmla="*/ 76 h 76"/>
                <a:gd name="T6" fmla="*/ 38 w 38"/>
                <a:gd name="T7" fmla="*/ 4 h 76"/>
                <a:gd name="T8" fmla="*/ 28 w 38"/>
                <a:gd name="T9" fmla="*/ 0 h 76"/>
              </a:gdLst>
              <a:ahLst/>
              <a:cxnLst>
                <a:cxn ang="0">
                  <a:pos x="T0" y="T1"/>
                </a:cxn>
                <a:cxn ang="0">
                  <a:pos x="T2" y="T3"/>
                </a:cxn>
                <a:cxn ang="0">
                  <a:pos x="T4" y="T5"/>
                </a:cxn>
                <a:cxn ang="0">
                  <a:pos x="T6" y="T7"/>
                </a:cxn>
                <a:cxn ang="0">
                  <a:pos x="T8" y="T9"/>
                </a:cxn>
              </a:cxnLst>
              <a:rect l="0" t="0" r="r" b="b"/>
              <a:pathLst>
                <a:path w="38" h="76">
                  <a:moveTo>
                    <a:pt x="28" y="0"/>
                  </a:moveTo>
                  <a:lnTo>
                    <a:pt x="0" y="71"/>
                  </a:lnTo>
                  <a:lnTo>
                    <a:pt x="9" y="76"/>
                  </a:lnTo>
                  <a:lnTo>
                    <a:pt x="38" y="4"/>
                  </a:lnTo>
                  <a:lnTo>
                    <a:pt x="28"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39" name="Freeform 138"/>
            <p:cNvSpPr>
              <a:spLocks/>
            </p:cNvSpPr>
            <p:nvPr/>
          </p:nvSpPr>
          <p:spPr bwMode="auto">
            <a:xfrm>
              <a:off x="3343" y="1764"/>
              <a:ext cx="36" cy="67"/>
            </a:xfrm>
            <a:custGeom>
              <a:avLst/>
              <a:gdLst>
                <a:gd name="T0" fmla="*/ 26 w 36"/>
                <a:gd name="T1" fmla="*/ 0 h 67"/>
                <a:gd name="T2" fmla="*/ 0 w 36"/>
                <a:gd name="T3" fmla="*/ 62 h 67"/>
                <a:gd name="T4" fmla="*/ 9 w 36"/>
                <a:gd name="T5" fmla="*/ 67 h 67"/>
                <a:gd name="T6" fmla="*/ 36 w 36"/>
                <a:gd name="T7" fmla="*/ 4 h 67"/>
                <a:gd name="T8" fmla="*/ 26 w 36"/>
                <a:gd name="T9" fmla="*/ 0 h 67"/>
              </a:gdLst>
              <a:ahLst/>
              <a:cxnLst>
                <a:cxn ang="0">
                  <a:pos x="T0" y="T1"/>
                </a:cxn>
                <a:cxn ang="0">
                  <a:pos x="T2" y="T3"/>
                </a:cxn>
                <a:cxn ang="0">
                  <a:pos x="T4" y="T5"/>
                </a:cxn>
                <a:cxn ang="0">
                  <a:pos x="T6" y="T7"/>
                </a:cxn>
                <a:cxn ang="0">
                  <a:pos x="T8" y="T9"/>
                </a:cxn>
              </a:cxnLst>
              <a:rect l="0" t="0" r="r" b="b"/>
              <a:pathLst>
                <a:path w="36" h="67">
                  <a:moveTo>
                    <a:pt x="26" y="0"/>
                  </a:moveTo>
                  <a:lnTo>
                    <a:pt x="0" y="62"/>
                  </a:lnTo>
                  <a:lnTo>
                    <a:pt x="9" y="67"/>
                  </a:lnTo>
                  <a:lnTo>
                    <a:pt x="36" y="4"/>
                  </a:lnTo>
                  <a:lnTo>
                    <a:pt x="26"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40" name="Freeform 139"/>
            <p:cNvSpPr>
              <a:spLocks/>
            </p:cNvSpPr>
            <p:nvPr/>
          </p:nvSpPr>
          <p:spPr bwMode="auto">
            <a:xfrm>
              <a:off x="3324" y="1826"/>
              <a:ext cx="29" cy="58"/>
            </a:xfrm>
            <a:custGeom>
              <a:avLst/>
              <a:gdLst>
                <a:gd name="T0" fmla="*/ 19 w 29"/>
                <a:gd name="T1" fmla="*/ 0 h 58"/>
                <a:gd name="T2" fmla="*/ 0 w 29"/>
                <a:gd name="T3" fmla="*/ 52 h 58"/>
                <a:gd name="T4" fmla="*/ 9 w 29"/>
                <a:gd name="T5" fmla="*/ 57 h 58"/>
                <a:gd name="T6" fmla="*/ 28 w 29"/>
                <a:gd name="T7" fmla="*/ 4 h 58"/>
                <a:gd name="T8" fmla="*/ 19 w 29"/>
                <a:gd name="T9" fmla="*/ 0 h 58"/>
              </a:gdLst>
              <a:ahLst/>
              <a:cxnLst>
                <a:cxn ang="0">
                  <a:pos x="T0" y="T1"/>
                </a:cxn>
                <a:cxn ang="0">
                  <a:pos x="T2" y="T3"/>
                </a:cxn>
                <a:cxn ang="0">
                  <a:pos x="T4" y="T5"/>
                </a:cxn>
                <a:cxn ang="0">
                  <a:pos x="T6" y="T7"/>
                </a:cxn>
                <a:cxn ang="0">
                  <a:pos x="T8" y="T9"/>
                </a:cxn>
              </a:cxnLst>
              <a:rect l="0" t="0" r="r" b="b"/>
              <a:pathLst>
                <a:path w="29" h="58">
                  <a:moveTo>
                    <a:pt x="19" y="0"/>
                  </a:moveTo>
                  <a:lnTo>
                    <a:pt x="0" y="52"/>
                  </a:lnTo>
                  <a:lnTo>
                    <a:pt x="9" y="57"/>
                  </a:lnTo>
                  <a:lnTo>
                    <a:pt x="28" y="4"/>
                  </a:lnTo>
                  <a:lnTo>
                    <a:pt x="1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41" name="Freeform 140"/>
            <p:cNvSpPr>
              <a:spLocks/>
            </p:cNvSpPr>
            <p:nvPr/>
          </p:nvSpPr>
          <p:spPr bwMode="auto">
            <a:xfrm>
              <a:off x="3300" y="1879"/>
              <a:ext cx="34" cy="70"/>
            </a:xfrm>
            <a:custGeom>
              <a:avLst/>
              <a:gdLst>
                <a:gd name="T0" fmla="*/ 24 w 34"/>
                <a:gd name="T1" fmla="*/ 0 h 70"/>
                <a:gd name="T2" fmla="*/ 0 w 34"/>
                <a:gd name="T3" fmla="*/ 64 h 70"/>
                <a:gd name="T4" fmla="*/ 9 w 34"/>
                <a:gd name="T5" fmla="*/ 69 h 70"/>
                <a:gd name="T6" fmla="*/ 33 w 34"/>
                <a:gd name="T7" fmla="*/ 4 h 70"/>
                <a:gd name="T8" fmla="*/ 24 w 34"/>
                <a:gd name="T9" fmla="*/ 0 h 70"/>
              </a:gdLst>
              <a:ahLst/>
              <a:cxnLst>
                <a:cxn ang="0">
                  <a:pos x="T0" y="T1"/>
                </a:cxn>
                <a:cxn ang="0">
                  <a:pos x="T2" y="T3"/>
                </a:cxn>
                <a:cxn ang="0">
                  <a:pos x="T4" y="T5"/>
                </a:cxn>
                <a:cxn ang="0">
                  <a:pos x="T6" y="T7"/>
                </a:cxn>
                <a:cxn ang="0">
                  <a:pos x="T8" y="T9"/>
                </a:cxn>
              </a:cxnLst>
              <a:rect l="0" t="0" r="r" b="b"/>
              <a:pathLst>
                <a:path w="34" h="70">
                  <a:moveTo>
                    <a:pt x="24" y="0"/>
                  </a:moveTo>
                  <a:lnTo>
                    <a:pt x="0" y="64"/>
                  </a:lnTo>
                  <a:lnTo>
                    <a:pt x="9" y="69"/>
                  </a:lnTo>
                  <a:lnTo>
                    <a:pt x="33" y="4"/>
                  </a:lnTo>
                  <a:lnTo>
                    <a:pt x="2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42" name="Freeform 141"/>
            <p:cNvSpPr>
              <a:spLocks/>
            </p:cNvSpPr>
            <p:nvPr/>
          </p:nvSpPr>
          <p:spPr bwMode="auto">
            <a:xfrm>
              <a:off x="3269" y="1944"/>
              <a:ext cx="41" cy="77"/>
            </a:xfrm>
            <a:custGeom>
              <a:avLst/>
              <a:gdLst>
                <a:gd name="T0" fmla="*/ 31 w 41"/>
                <a:gd name="T1" fmla="*/ 0 h 77"/>
                <a:gd name="T2" fmla="*/ 0 w 41"/>
                <a:gd name="T3" fmla="*/ 72 h 77"/>
                <a:gd name="T4" fmla="*/ 9 w 41"/>
                <a:gd name="T5" fmla="*/ 76 h 77"/>
                <a:gd name="T6" fmla="*/ 40 w 41"/>
                <a:gd name="T7" fmla="*/ 4 h 77"/>
                <a:gd name="T8" fmla="*/ 31 w 41"/>
                <a:gd name="T9" fmla="*/ 0 h 77"/>
              </a:gdLst>
              <a:ahLst/>
              <a:cxnLst>
                <a:cxn ang="0">
                  <a:pos x="T0" y="T1"/>
                </a:cxn>
                <a:cxn ang="0">
                  <a:pos x="T2" y="T3"/>
                </a:cxn>
                <a:cxn ang="0">
                  <a:pos x="T4" y="T5"/>
                </a:cxn>
                <a:cxn ang="0">
                  <a:pos x="T6" y="T7"/>
                </a:cxn>
                <a:cxn ang="0">
                  <a:pos x="T8" y="T9"/>
                </a:cxn>
              </a:cxnLst>
              <a:rect l="0" t="0" r="r" b="b"/>
              <a:pathLst>
                <a:path w="41" h="77">
                  <a:moveTo>
                    <a:pt x="31" y="0"/>
                  </a:moveTo>
                  <a:lnTo>
                    <a:pt x="0" y="72"/>
                  </a:lnTo>
                  <a:lnTo>
                    <a:pt x="9" y="76"/>
                  </a:lnTo>
                  <a:lnTo>
                    <a:pt x="40" y="4"/>
                  </a:lnTo>
                  <a:lnTo>
                    <a:pt x="31"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43" name="Freeform 142"/>
            <p:cNvSpPr>
              <a:spLocks/>
            </p:cNvSpPr>
            <p:nvPr/>
          </p:nvSpPr>
          <p:spPr bwMode="auto">
            <a:xfrm>
              <a:off x="2580" y="1656"/>
              <a:ext cx="38" cy="67"/>
            </a:xfrm>
            <a:custGeom>
              <a:avLst/>
              <a:gdLst>
                <a:gd name="T0" fmla="*/ 28 w 38"/>
                <a:gd name="T1" fmla="*/ 0 h 67"/>
                <a:gd name="T2" fmla="*/ 0 w 38"/>
                <a:gd name="T3" fmla="*/ 62 h 67"/>
                <a:gd name="T4" fmla="*/ 9 w 38"/>
                <a:gd name="T5" fmla="*/ 67 h 67"/>
                <a:gd name="T6" fmla="*/ 38 w 38"/>
                <a:gd name="T7" fmla="*/ 4 h 67"/>
                <a:gd name="T8" fmla="*/ 28 w 38"/>
                <a:gd name="T9" fmla="*/ 0 h 67"/>
              </a:gdLst>
              <a:ahLst/>
              <a:cxnLst>
                <a:cxn ang="0">
                  <a:pos x="T0" y="T1"/>
                </a:cxn>
                <a:cxn ang="0">
                  <a:pos x="T2" y="T3"/>
                </a:cxn>
                <a:cxn ang="0">
                  <a:pos x="T4" y="T5"/>
                </a:cxn>
                <a:cxn ang="0">
                  <a:pos x="T6" y="T7"/>
                </a:cxn>
                <a:cxn ang="0">
                  <a:pos x="T8" y="T9"/>
                </a:cxn>
              </a:cxnLst>
              <a:rect l="0" t="0" r="r" b="b"/>
              <a:pathLst>
                <a:path w="38" h="67">
                  <a:moveTo>
                    <a:pt x="28" y="0"/>
                  </a:moveTo>
                  <a:lnTo>
                    <a:pt x="0" y="62"/>
                  </a:lnTo>
                  <a:lnTo>
                    <a:pt x="9" y="67"/>
                  </a:lnTo>
                  <a:lnTo>
                    <a:pt x="38" y="4"/>
                  </a:lnTo>
                  <a:lnTo>
                    <a:pt x="28"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44" name="Freeform 143"/>
            <p:cNvSpPr>
              <a:spLocks/>
            </p:cNvSpPr>
            <p:nvPr/>
          </p:nvSpPr>
          <p:spPr bwMode="auto">
            <a:xfrm>
              <a:off x="2558" y="1718"/>
              <a:ext cx="32" cy="60"/>
            </a:xfrm>
            <a:custGeom>
              <a:avLst/>
              <a:gdLst>
                <a:gd name="T0" fmla="*/ 21 w 32"/>
                <a:gd name="T1" fmla="*/ 0 h 60"/>
                <a:gd name="T2" fmla="*/ 0 w 32"/>
                <a:gd name="T3" fmla="*/ 55 h 60"/>
                <a:gd name="T4" fmla="*/ 9 w 32"/>
                <a:gd name="T5" fmla="*/ 60 h 60"/>
                <a:gd name="T6" fmla="*/ 31 w 32"/>
                <a:gd name="T7" fmla="*/ 4 h 60"/>
                <a:gd name="T8" fmla="*/ 21 w 32"/>
                <a:gd name="T9" fmla="*/ 0 h 60"/>
              </a:gdLst>
              <a:ahLst/>
              <a:cxnLst>
                <a:cxn ang="0">
                  <a:pos x="T0" y="T1"/>
                </a:cxn>
                <a:cxn ang="0">
                  <a:pos x="T2" y="T3"/>
                </a:cxn>
                <a:cxn ang="0">
                  <a:pos x="T4" y="T5"/>
                </a:cxn>
                <a:cxn ang="0">
                  <a:pos x="T6" y="T7"/>
                </a:cxn>
                <a:cxn ang="0">
                  <a:pos x="T8" y="T9"/>
                </a:cxn>
              </a:cxnLst>
              <a:rect l="0" t="0" r="r" b="b"/>
              <a:pathLst>
                <a:path w="32" h="60">
                  <a:moveTo>
                    <a:pt x="21" y="0"/>
                  </a:moveTo>
                  <a:lnTo>
                    <a:pt x="0" y="55"/>
                  </a:lnTo>
                  <a:lnTo>
                    <a:pt x="9" y="60"/>
                  </a:lnTo>
                  <a:lnTo>
                    <a:pt x="31" y="4"/>
                  </a:lnTo>
                  <a:lnTo>
                    <a:pt x="21"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45" name="Freeform 144"/>
            <p:cNvSpPr>
              <a:spLocks/>
            </p:cNvSpPr>
            <p:nvPr/>
          </p:nvSpPr>
          <p:spPr bwMode="auto">
            <a:xfrm>
              <a:off x="2537" y="1773"/>
              <a:ext cx="31" cy="68"/>
            </a:xfrm>
            <a:custGeom>
              <a:avLst/>
              <a:gdLst>
                <a:gd name="T0" fmla="*/ 21 w 31"/>
                <a:gd name="T1" fmla="*/ 0 h 68"/>
                <a:gd name="T2" fmla="*/ 0 w 31"/>
                <a:gd name="T3" fmla="*/ 62 h 68"/>
                <a:gd name="T4" fmla="*/ 9 w 31"/>
                <a:gd name="T5" fmla="*/ 67 h 68"/>
                <a:gd name="T6" fmla="*/ 31 w 31"/>
                <a:gd name="T7" fmla="*/ 4 h 68"/>
                <a:gd name="T8" fmla="*/ 21 w 31"/>
                <a:gd name="T9" fmla="*/ 0 h 68"/>
              </a:gdLst>
              <a:ahLst/>
              <a:cxnLst>
                <a:cxn ang="0">
                  <a:pos x="T0" y="T1"/>
                </a:cxn>
                <a:cxn ang="0">
                  <a:pos x="T2" y="T3"/>
                </a:cxn>
                <a:cxn ang="0">
                  <a:pos x="T4" y="T5"/>
                </a:cxn>
                <a:cxn ang="0">
                  <a:pos x="T6" y="T7"/>
                </a:cxn>
                <a:cxn ang="0">
                  <a:pos x="T8" y="T9"/>
                </a:cxn>
              </a:cxnLst>
              <a:rect l="0" t="0" r="r" b="b"/>
              <a:pathLst>
                <a:path w="31" h="68">
                  <a:moveTo>
                    <a:pt x="21" y="0"/>
                  </a:moveTo>
                  <a:lnTo>
                    <a:pt x="0" y="62"/>
                  </a:lnTo>
                  <a:lnTo>
                    <a:pt x="9" y="67"/>
                  </a:lnTo>
                  <a:lnTo>
                    <a:pt x="31" y="4"/>
                  </a:lnTo>
                  <a:lnTo>
                    <a:pt x="21"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46" name="Freeform 145"/>
            <p:cNvSpPr>
              <a:spLocks/>
            </p:cNvSpPr>
            <p:nvPr/>
          </p:nvSpPr>
          <p:spPr bwMode="auto">
            <a:xfrm>
              <a:off x="2506" y="1836"/>
              <a:ext cx="40" cy="77"/>
            </a:xfrm>
            <a:custGeom>
              <a:avLst/>
              <a:gdLst>
                <a:gd name="T0" fmla="*/ 31 w 40"/>
                <a:gd name="T1" fmla="*/ 0 h 77"/>
                <a:gd name="T2" fmla="*/ 0 w 40"/>
                <a:gd name="T3" fmla="*/ 71 h 77"/>
                <a:gd name="T4" fmla="*/ 9 w 40"/>
                <a:gd name="T5" fmla="*/ 76 h 77"/>
                <a:gd name="T6" fmla="*/ 40 w 40"/>
                <a:gd name="T7" fmla="*/ 4 h 77"/>
                <a:gd name="T8" fmla="*/ 31 w 40"/>
                <a:gd name="T9" fmla="*/ 0 h 77"/>
              </a:gdLst>
              <a:ahLst/>
              <a:cxnLst>
                <a:cxn ang="0">
                  <a:pos x="T0" y="T1"/>
                </a:cxn>
                <a:cxn ang="0">
                  <a:pos x="T2" y="T3"/>
                </a:cxn>
                <a:cxn ang="0">
                  <a:pos x="T4" y="T5"/>
                </a:cxn>
                <a:cxn ang="0">
                  <a:pos x="T6" y="T7"/>
                </a:cxn>
                <a:cxn ang="0">
                  <a:pos x="T8" y="T9"/>
                </a:cxn>
              </a:cxnLst>
              <a:rect l="0" t="0" r="r" b="b"/>
              <a:pathLst>
                <a:path w="40" h="77">
                  <a:moveTo>
                    <a:pt x="31" y="0"/>
                  </a:moveTo>
                  <a:lnTo>
                    <a:pt x="0" y="71"/>
                  </a:lnTo>
                  <a:lnTo>
                    <a:pt x="9" y="76"/>
                  </a:lnTo>
                  <a:lnTo>
                    <a:pt x="40" y="4"/>
                  </a:lnTo>
                  <a:lnTo>
                    <a:pt x="31"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47" name="Freeform 146"/>
            <p:cNvSpPr>
              <a:spLocks/>
            </p:cNvSpPr>
            <p:nvPr/>
          </p:nvSpPr>
          <p:spPr bwMode="auto">
            <a:xfrm>
              <a:off x="5856" y="2073"/>
              <a:ext cx="36" cy="68"/>
            </a:xfrm>
            <a:custGeom>
              <a:avLst/>
              <a:gdLst>
                <a:gd name="T0" fmla="*/ 26 w 36"/>
                <a:gd name="T1" fmla="*/ 0 h 68"/>
                <a:gd name="T2" fmla="*/ 0 w 36"/>
                <a:gd name="T3" fmla="*/ 62 h 68"/>
                <a:gd name="T4" fmla="*/ 9 w 36"/>
                <a:gd name="T5" fmla="*/ 67 h 68"/>
                <a:gd name="T6" fmla="*/ 36 w 36"/>
                <a:gd name="T7" fmla="*/ 4 h 68"/>
                <a:gd name="T8" fmla="*/ 26 w 36"/>
                <a:gd name="T9" fmla="*/ 0 h 68"/>
              </a:gdLst>
              <a:ahLst/>
              <a:cxnLst>
                <a:cxn ang="0">
                  <a:pos x="T0" y="T1"/>
                </a:cxn>
                <a:cxn ang="0">
                  <a:pos x="T2" y="T3"/>
                </a:cxn>
                <a:cxn ang="0">
                  <a:pos x="T4" y="T5"/>
                </a:cxn>
                <a:cxn ang="0">
                  <a:pos x="T6" y="T7"/>
                </a:cxn>
                <a:cxn ang="0">
                  <a:pos x="T8" y="T9"/>
                </a:cxn>
              </a:cxnLst>
              <a:rect l="0" t="0" r="r" b="b"/>
              <a:pathLst>
                <a:path w="36" h="68">
                  <a:moveTo>
                    <a:pt x="26" y="0"/>
                  </a:moveTo>
                  <a:lnTo>
                    <a:pt x="0" y="62"/>
                  </a:lnTo>
                  <a:lnTo>
                    <a:pt x="9" y="67"/>
                  </a:lnTo>
                  <a:lnTo>
                    <a:pt x="36" y="4"/>
                  </a:lnTo>
                  <a:lnTo>
                    <a:pt x="26"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48" name="Freeform 147"/>
            <p:cNvSpPr>
              <a:spLocks/>
            </p:cNvSpPr>
            <p:nvPr/>
          </p:nvSpPr>
          <p:spPr bwMode="auto">
            <a:xfrm>
              <a:off x="5834" y="2136"/>
              <a:ext cx="31" cy="62"/>
            </a:xfrm>
            <a:custGeom>
              <a:avLst/>
              <a:gdLst>
                <a:gd name="T0" fmla="*/ 21 w 31"/>
                <a:gd name="T1" fmla="*/ 0 h 62"/>
                <a:gd name="T2" fmla="*/ 0 w 31"/>
                <a:gd name="T3" fmla="*/ 57 h 62"/>
                <a:gd name="T4" fmla="*/ 9 w 31"/>
                <a:gd name="T5" fmla="*/ 62 h 62"/>
                <a:gd name="T6" fmla="*/ 31 w 31"/>
                <a:gd name="T7" fmla="*/ 4 h 62"/>
                <a:gd name="T8" fmla="*/ 21 w 31"/>
                <a:gd name="T9" fmla="*/ 0 h 62"/>
              </a:gdLst>
              <a:ahLst/>
              <a:cxnLst>
                <a:cxn ang="0">
                  <a:pos x="T0" y="T1"/>
                </a:cxn>
                <a:cxn ang="0">
                  <a:pos x="T2" y="T3"/>
                </a:cxn>
                <a:cxn ang="0">
                  <a:pos x="T4" y="T5"/>
                </a:cxn>
                <a:cxn ang="0">
                  <a:pos x="T6" y="T7"/>
                </a:cxn>
                <a:cxn ang="0">
                  <a:pos x="T8" y="T9"/>
                </a:cxn>
              </a:cxnLst>
              <a:rect l="0" t="0" r="r" b="b"/>
              <a:pathLst>
                <a:path w="31" h="62">
                  <a:moveTo>
                    <a:pt x="21" y="0"/>
                  </a:moveTo>
                  <a:lnTo>
                    <a:pt x="0" y="57"/>
                  </a:lnTo>
                  <a:lnTo>
                    <a:pt x="9" y="62"/>
                  </a:lnTo>
                  <a:lnTo>
                    <a:pt x="31" y="4"/>
                  </a:lnTo>
                  <a:lnTo>
                    <a:pt x="21"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49" name="Freeform 148"/>
            <p:cNvSpPr>
              <a:spLocks/>
            </p:cNvSpPr>
            <p:nvPr/>
          </p:nvSpPr>
          <p:spPr bwMode="auto">
            <a:xfrm>
              <a:off x="5810" y="2193"/>
              <a:ext cx="34" cy="68"/>
            </a:xfrm>
            <a:custGeom>
              <a:avLst/>
              <a:gdLst>
                <a:gd name="T0" fmla="*/ 23 w 34"/>
                <a:gd name="T1" fmla="*/ 0 h 68"/>
                <a:gd name="T2" fmla="*/ 0 w 34"/>
                <a:gd name="T3" fmla="*/ 62 h 68"/>
                <a:gd name="T4" fmla="*/ 9 w 34"/>
                <a:gd name="T5" fmla="*/ 67 h 68"/>
                <a:gd name="T6" fmla="*/ 33 w 34"/>
                <a:gd name="T7" fmla="*/ 4 h 68"/>
                <a:gd name="T8" fmla="*/ 23 w 34"/>
                <a:gd name="T9" fmla="*/ 0 h 68"/>
              </a:gdLst>
              <a:ahLst/>
              <a:cxnLst>
                <a:cxn ang="0">
                  <a:pos x="T0" y="T1"/>
                </a:cxn>
                <a:cxn ang="0">
                  <a:pos x="T2" y="T3"/>
                </a:cxn>
                <a:cxn ang="0">
                  <a:pos x="T4" y="T5"/>
                </a:cxn>
                <a:cxn ang="0">
                  <a:pos x="T6" y="T7"/>
                </a:cxn>
                <a:cxn ang="0">
                  <a:pos x="T8" y="T9"/>
                </a:cxn>
              </a:cxnLst>
              <a:rect l="0" t="0" r="r" b="b"/>
              <a:pathLst>
                <a:path w="34" h="68">
                  <a:moveTo>
                    <a:pt x="23" y="0"/>
                  </a:moveTo>
                  <a:lnTo>
                    <a:pt x="0" y="62"/>
                  </a:lnTo>
                  <a:lnTo>
                    <a:pt x="9" y="67"/>
                  </a:lnTo>
                  <a:lnTo>
                    <a:pt x="33" y="4"/>
                  </a:lnTo>
                  <a:lnTo>
                    <a:pt x="23"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50" name="Freeform 149"/>
            <p:cNvSpPr>
              <a:spLocks/>
            </p:cNvSpPr>
            <p:nvPr/>
          </p:nvSpPr>
          <p:spPr bwMode="auto">
            <a:xfrm>
              <a:off x="5782" y="2256"/>
              <a:ext cx="38" cy="77"/>
            </a:xfrm>
            <a:custGeom>
              <a:avLst/>
              <a:gdLst>
                <a:gd name="T0" fmla="*/ 28 w 38"/>
                <a:gd name="T1" fmla="*/ 0 h 77"/>
                <a:gd name="T2" fmla="*/ 0 w 38"/>
                <a:gd name="T3" fmla="*/ 71 h 77"/>
                <a:gd name="T4" fmla="*/ 9 w 38"/>
                <a:gd name="T5" fmla="*/ 76 h 77"/>
                <a:gd name="T6" fmla="*/ 38 w 38"/>
                <a:gd name="T7" fmla="*/ 4 h 77"/>
                <a:gd name="T8" fmla="*/ 28 w 38"/>
                <a:gd name="T9" fmla="*/ 0 h 77"/>
              </a:gdLst>
              <a:ahLst/>
              <a:cxnLst>
                <a:cxn ang="0">
                  <a:pos x="T0" y="T1"/>
                </a:cxn>
                <a:cxn ang="0">
                  <a:pos x="T2" y="T3"/>
                </a:cxn>
                <a:cxn ang="0">
                  <a:pos x="T4" y="T5"/>
                </a:cxn>
                <a:cxn ang="0">
                  <a:pos x="T6" y="T7"/>
                </a:cxn>
                <a:cxn ang="0">
                  <a:pos x="T8" y="T9"/>
                </a:cxn>
              </a:cxnLst>
              <a:rect l="0" t="0" r="r" b="b"/>
              <a:pathLst>
                <a:path w="38" h="77">
                  <a:moveTo>
                    <a:pt x="28" y="0"/>
                  </a:moveTo>
                  <a:lnTo>
                    <a:pt x="0" y="71"/>
                  </a:lnTo>
                  <a:lnTo>
                    <a:pt x="9" y="76"/>
                  </a:lnTo>
                  <a:lnTo>
                    <a:pt x="38" y="4"/>
                  </a:lnTo>
                  <a:lnTo>
                    <a:pt x="28"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51" name="Freeform 150"/>
            <p:cNvSpPr>
              <a:spLocks/>
            </p:cNvSpPr>
            <p:nvPr/>
          </p:nvSpPr>
          <p:spPr bwMode="auto">
            <a:xfrm>
              <a:off x="5424" y="2011"/>
              <a:ext cx="34" cy="70"/>
            </a:xfrm>
            <a:custGeom>
              <a:avLst/>
              <a:gdLst>
                <a:gd name="T0" fmla="*/ 23 w 34"/>
                <a:gd name="T1" fmla="*/ 0 h 70"/>
                <a:gd name="T2" fmla="*/ 0 w 34"/>
                <a:gd name="T3" fmla="*/ 64 h 70"/>
                <a:gd name="T4" fmla="*/ 9 w 34"/>
                <a:gd name="T5" fmla="*/ 69 h 70"/>
                <a:gd name="T6" fmla="*/ 33 w 34"/>
                <a:gd name="T7" fmla="*/ 4 h 70"/>
                <a:gd name="T8" fmla="*/ 23 w 34"/>
                <a:gd name="T9" fmla="*/ 0 h 70"/>
              </a:gdLst>
              <a:ahLst/>
              <a:cxnLst>
                <a:cxn ang="0">
                  <a:pos x="T0" y="T1"/>
                </a:cxn>
                <a:cxn ang="0">
                  <a:pos x="T2" y="T3"/>
                </a:cxn>
                <a:cxn ang="0">
                  <a:pos x="T4" y="T5"/>
                </a:cxn>
                <a:cxn ang="0">
                  <a:pos x="T6" y="T7"/>
                </a:cxn>
                <a:cxn ang="0">
                  <a:pos x="T8" y="T9"/>
                </a:cxn>
              </a:cxnLst>
              <a:rect l="0" t="0" r="r" b="b"/>
              <a:pathLst>
                <a:path w="34" h="70">
                  <a:moveTo>
                    <a:pt x="23" y="0"/>
                  </a:moveTo>
                  <a:lnTo>
                    <a:pt x="0" y="64"/>
                  </a:lnTo>
                  <a:lnTo>
                    <a:pt x="9" y="69"/>
                  </a:lnTo>
                  <a:lnTo>
                    <a:pt x="33" y="4"/>
                  </a:lnTo>
                  <a:lnTo>
                    <a:pt x="23"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52" name="Freeform 151"/>
            <p:cNvSpPr>
              <a:spLocks/>
            </p:cNvSpPr>
            <p:nvPr/>
          </p:nvSpPr>
          <p:spPr bwMode="auto">
            <a:xfrm>
              <a:off x="5402" y="2076"/>
              <a:ext cx="32" cy="60"/>
            </a:xfrm>
            <a:custGeom>
              <a:avLst/>
              <a:gdLst>
                <a:gd name="T0" fmla="*/ 21 w 32"/>
                <a:gd name="T1" fmla="*/ 0 h 60"/>
                <a:gd name="T2" fmla="*/ 0 w 32"/>
                <a:gd name="T3" fmla="*/ 55 h 60"/>
                <a:gd name="T4" fmla="*/ 9 w 32"/>
                <a:gd name="T5" fmla="*/ 60 h 60"/>
                <a:gd name="T6" fmla="*/ 31 w 32"/>
                <a:gd name="T7" fmla="*/ 4 h 60"/>
                <a:gd name="T8" fmla="*/ 21 w 32"/>
                <a:gd name="T9" fmla="*/ 0 h 60"/>
              </a:gdLst>
              <a:ahLst/>
              <a:cxnLst>
                <a:cxn ang="0">
                  <a:pos x="T0" y="T1"/>
                </a:cxn>
                <a:cxn ang="0">
                  <a:pos x="T2" y="T3"/>
                </a:cxn>
                <a:cxn ang="0">
                  <a:pos x="T4" y="T5"/>
                </a:cxn>
                <a:cxn ang="0">
                  <a:pos x="T6" y="T7"/>
                </a:cxn>
                <a:cxn ang="0">
                  <a:pos x="T8" y="T9"/>
                </a:cxn>
              </a:cxnLst>
              <a:rect l="0" t="0" r="r" b="b"/>
              <a:pathLst>
                <a:path w="32" h="60">
                  <a:moveTo>
                    <a:pt x="21" y="0"/>
                  </a:moveTo>
                  <a:lnTo>
                    <a:pt x="0" y="55"/>
                  </a:lnTo>
                  <a:lnTo>
                    <a:pt x="9" y="60"/>
                  </a:lnTo>
                  <a:lnTo>
                    <a:pt x="31" y="4"/>
                  </a:lnTo>
                  <a:lnTo>
                    <a:pt x="21"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53" name="Freeform 152"/>
            <p:cNvSpPr>
              <a:spLocks/>
            </p:cNvSpPr>
            <p:nvPr/>
          </p:nvSpPr>
          <p:spPr bwMode="auto">
            <a:xfrm>
              <a:off x="5378" y="2131"/>
              <a:ext cx="34" cy="67"/>
            </a:xfrm>
            <a:custGeom>
              <a:avLst/>
              <a:gdLst>
                <a:gd name="T0" fmla="*/ 23 w 34"/>
                <a:gd name="T1" fmla="*/ 0 h 67"/>
                <a:gd name="T2" fmla="*/ 0 w 34"/>
                <a:gd name="T3" fmla="*/ 62 h 67"/>
                <a:gd name="T4" fmla="*/ 9 w 34"/>
                <a:gd name="T5" fmla="*/ 67 h 67"/>
                <a:gd name="T6" fmla="*/ 33 w 34"/>
                <a:gd name="T7" fmla="*/ 4 h 67"/>
                <a:gd name="T8" fmla="*/ 23 w 34"/>
                <a:gd name="T9" fmla="*/ 0 h 67"/>
              </a:gdLst>
              <a:ahLst/>
              <a:cxnLst>
                <a:cxn ang="0">
                  <a:pos x="T0" y="T1"/>
                </a:cxn>
                <a:cxn ang="0">
                  <a:pos x="T2" y="T3"/>
                </a:cxn>
                <a:cxn ang="0">
                  <a:pos x="T4" y="T5"/>
                </a:cxn>
                <a:cxn ang="0">
                  <a:pos x="T6" y="T7"/>
                </a:cxn>
                <a:cxn ang="0">
                  <a:pos x="T8" y="T9"/>
                </a:cxn>
              </a:cxnLst>
              <a:rect l="0" t="0" r="r" b="b"/>
              <a:pathLst>
                <a:path w="34" h="67">
                  <a:moveTo>
                    <a:pt x="23" y="0"/>
                  </a:moveTo>
                  <a:lnTo>
                    <a:pt x="0" y="62"/>
                  </a:lnTo>
                  <a:lnTo>
                    <a:pt x="9" y="67"/>
                  </a:lnTo>
                  <a:lnTo>
                    <a:pt x="33" y="4"/>
                  </a:lnTo>
                  <a:lnTo>
                    <a:pt x="23"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54" name="Freeform 153"/>
            <p:cNvSpPr>
              <a:spLocks/>
            </p:cNvSpPr>
            <p:nvPr/>
          </p:nvSpPr>
          <p:spPr bwMode="auto">
            <a:xfrm>
              <a:off x="5347" y="2193"/>
              <a:ext cx="41" cy="77"/>
            </a:xfrm>
            <a:custGeom>
              <a:avLst/>
              <a:gdLst>
                <a:gd name="T0" fmla="*/ 31 w 41"/>
                <a:gd name="T1" fmla="*/ 0 h 77"/>
                <a:gd name="T2" fmla="*/ 0 w 41"/>
                <a:gd name="T3" fmla="*/ 71 h 77"/>
                <a:gd name="T4" fmla="*/ 9 w 41"/>
                <a:gd name="T5" fmla="*/ 76 h 77"/>
                <a:gd name="T6" fmla="*/ 40 w 41"/>
                <a:gd name="T7" fmla="*/ 4 h 77"/>
                <a:gd name="T8" fmla="*/ 31 w 41"/>
                <a:gd name="T9" fmla="*/ 0 h 77"/>
              </a:gdLst>
              <a:ahLst/>
              <a:cxnLst>
                <a:cxn ang="0">
                  <a:pos x="T0" y="T1"/>
                </a:cxn>
                <a:cxn ang="0">
                  <a:pos x="T2" y="T3"/>
                </a:cxn>
                <a:cxn ang="0">
                  <a:pos x="T4" y="T5"/>
                </a:cxn>
                <a:cxn ang="0">
                  <a:pos x="T6" y="T7"/>
                </a:cxn>
                <a:cxn ang="0">
                  <a:pos x="T8" y="T9"/>
                </a:cxn>
              </a:cxnLst>
              <a:rect l="0" t="0" r="r" b="b"/>
              <a:pathLst>
                <a:path w="41" h="77">
                  <a:moveTo>
                    <a:pt x="31" y="0"/>
                  </a:moveTo>
                  <a:lnTo>
                    <a:pt x="0" y="71"/>
                  </a:lnTo>
                  <a:lnTo>
                    <a:pt x="9" y="76"/>
                  </a:lnTo>
                  <a:lnTo>
                    <a:pt x="40" y="4"/>
                  </a:lnTo>
                  <a:lnTo>
                    <a:pt x="31"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55" name="Freeform 154"/>
            <p:cNvSpPr>
              <a:spLocks/>
            </p:cNvSpPr>
            <p:nvPr/>
          </p:nvSpPr>
          <p:spPr bwMode="auto">
            <a:xfrm>
              <a:off x="5217" y="1994"/>
              <a:ext cx="34" cy="58"/>
            </a:xfrm>
            <a:custGeom>
              <a:avLst/>
              <a:gdLst>
                <a:gd name="T0" fmla="*/ 24 w 34"/>
                <a:gd name="T1" fmla="*/ 0 h 58"/>
                <a:gd name="T2" fmla="*/ 0 w 34"/>
                <a:gd name="T3" fmla="*/ 52 h 58"/>
                <a:gd name="T4" fmla="*/ 9 w 34"/>
                <a:gd name="T5" fmla="*/ 57 h 58"/>
                <a:gd name="T6" fmla="*/ 33 w 34"/>
                <a:gd name="T7" fmla="*/ 4 h 58"/>
                <a:gd name="T8" fmla="*/ 24 w 34"/>
                <a:gd name="T9" fmla="*/ 0 h 58"/>
              </a:gdLst>
              <a:ahLst/>
              <a:cxnLst>
                <a:cxn ang="0">
                  <a:pos x="T0" y="T1"/>
                </a:cxn>
                <a:cxn ang="0">
                  <a:pos x="T2" y="T3"/>
                </a:cxn>
                <a:cxn ang="0">
                  <a:pos x="T4" y="T5"/>
                </a:cxn>
                <a:cxn ang="0">
                  <a:pos x="T6" y="T7"/>
                </a:cxn>
                <a:cxn ang="0">
                  <a:pos x="T8" y="T9"/>
                </a:cxn>
              </a:cxnLst>
              <a:rect l="0" t="0" r="r" b="b"/>
              <a:pathLst>
                <a:path w="34" h="58">
                  <a:moveTo>
                    <a:pt x="24" y="0"/>
                  </a:moveTo>
                  <a:lnTo>
                    <a:pt x="0" y="52"/>
                  </a:lnTo>
                  <a:lnTo>
                    <a:pt x="9" y="57"/>
                  </a:lnTo>
                  <a:lnTo>
                    <a:pt x="33" y="4"/>
                  </a:lnTo>
                  <a:lnTo>
                    <a:pt x="2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56" name="Freeform 155"/>
            <p:cNvSpPr>
              <a:spLocks/>
            </p:cNvSpPr>
            <p:nvPr/>
          </p:nvSpPr>
          <p:spPr bwMode="auto">
            <a:xfrm>
              <a:off x="5201" y="2047"/>
              <a:ext cx="26" cy="48"/>
            </a:xfrm>
            <a:custGeom>
              <a:avLst/>
              <a:gdLst>
                <a:gd name="T0" fmla="*/ 16 w 26"/>
                <a:gd name="T1" fmla="*/ 0 h 48"/>
                <a:gd name="T2" fmla="*/ 0 w 26"/>
                <a:gd name="T3" fmla="*/ 43 h 48"/>
                <a:gd name="T4" fmla="*/ 9 w 26"/>
                <a:gd name="T5" fmla="*/ 47 h 48"/>
                <a:gd name="T6" fmla="*/ 26 w 26"/>
                <a:gd name="T7" fmla="*/ 4 h 48"/>
                <a:gd name="T8" fmla="*/ 16 w 26"/>
                <a:gd name="T9" fmla="*/ 0 h 48"/>
              </a:gdLst>
              <a:ahLst/>
              <a:cxnLst>
                <a:cxn ang="0">
                  <a:pos x="T0" y="T1"/>
                </a:cxn>
                <a:cxn ang="0">
                  <a:pos x="T2" y="T3"/>
                </a:cxn>
                <a:cxn ang="0">
                  <a:pos x="T4" y="T5"/>
                </a:cxn>
                <a:cxn ang="0">
                  <a:pos x="T6" y="T7"/>
                </a:cxn>
                <a:cxn ang="0">
                  <a:pos x="T8" y="T9"/>
                </a:cxn>
              </a:cxnLst>
              <a:rect l="0" t="0" r="r" b="b"/>
              <a:pathLst>
                <a:path w="26" h="48">
                  <a:moveTo>
                    <a:pt x="16" y="0"/>
                  </a:moveTo>
                  <a:lnTo>
                    <a:pt x="0" y="43"/>
                  </a:lnTo>
                  <a:lnTo>
                    <a:pt x="9" y="47"/>
                  </a:lnTo>
                  <a:lnTo>
                    <a:pt x="26" y="4"/>
                  </a:lnTo>
                  <a:lnTo>
                    <a:pt x="16"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57" name="Freeform 156"/>
            <p:cNvSpPr>
              <a:spLocks/>
            </p:cNvSpPr>
            <p:nvPr/>
          </p:nvSpPr>
          <p:spPr bwMode="auto">
            <a:xfrm>
              <a:off x="5182" y="2090"/>
              <a:ext cx="28" cy="58"/>
            </a:xfrm>
            <a:custGeom>
              <a:avLst/>
              <a:gdLst>
                <a:gd name="T0" fmla="*/ 19 w 28"/>
                <a:gd name="T1" fmla="*/ 0 h 58"/>
                <a:gd name="T2" fmla="*/ 0 w 28"/>
                <a:gd name="T3" fmla="*/ 52 h 58"/>
                <a:gd name="T4" fmla="*/ 9 w 28"/>
                <a:gd name="T5" fmla="*/ 57 h 58"/>
                <a:gd name="T6" fmla="*/ 28 w 28"/>
                <a:gd name="T7" fmla="*/ 4 h 58"/>
                <a:gd name="T8" fmla="*/ 19 w 28"/>
                <a:gd name="T9" fmla="*/ 0 h 58"/>
              </a:gdLst>
              <a:ahLst/>
              <a:cxnLst>
                <a:cxn ang="0">
                  <a:pos x="T0" y="T1"/>
                </a:cxn>
                <a:cxn ang="0">
                  <a:pos x="T2" y="T3"/>
                </a:cxn>
                <a:cxn ang="0">
                  <a:pos x="T4" y="T5"/>
                </a:cxn>
                <a:cxn ang="0">
                  <a:pos x="T6" y="T7"/>
                </a:cxn>
                <a:cxn ang="0">
                  <a:pos x="T8" y="T9"/>
                </a:cxn>
              </a:cxnLst>
              <a:rect l="0" t="0" r="r" b="b"/>
              <a:pathLst>
                <a:path w="28" h="58">
                  <a:moveTo>
                    <a:pt x="19" y="0"/>
                  </a:moveTo>
                  <a:lnTo>
                    <a:pt x="0" y="52"/>
                  </a:lnTo>
                  <a:lnTo>
                    <a:pt x="9" y="57"/>
                  </a:lnTo>
                  <a:lnTo>
                    <a:pt x="28" y="4"/>
                  </a:lnTo>
                  <a:lnTo>
                    <a:pt x="1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58" name="Freeform 157"/>
            <p:cNvSpPr>
              <a:spLocks/>
            </p:cNvSpPr>
            <p:nvPr/>
          </p:nvSpPr>
          <p:spPr bwMode="auto">
            <a:xfrm>
              <a:off x="5157" y="2143"/>
              <a:ext cx="34" cy="60"/>
            </a:xfrm>
            <a:custGeom>
              <a:avLst/>
              <a:gdLst>
                <a:gd name="T0" fmla="*/ 24 w 34"/>
                <a:gd name="T1" fmla="*/ 0 h 60"/>
                <a:gd name="T2" fmla="*/ 0 w 34"/>
                <a:gd name="T3" fmla="*/ 55 h 60"/>
                <a:gd name="T4" fmla="*/ 9 w 34"/>
                <a:gd name="T5" fmla="*/ 60 h 60"/>
                <a:gd name="T6" fmla="*/ 33 w 34"/>
                <a:gd name="T7" fmla="*/ 4 h 60"/>
                <a:gd name="T8" fmla="*/ 24 w 34"/>
                <a:gd name="T9" fmla="*/ 0 h 60"/>
              </a:gdLst>
              <a:ahLst/>
              <a:cxnLst>
                <a:cxn ang="0">
                  <a:pos x="T0" y="T1"/>
                </a:cxn>
                <a:cxn ang="0">
                  <a:pos x="T2" y="T3"/>
                </a:cxn>
                <a:cxn ang="0">
                  <a:pos x="T4" y="T5"/>
                </a:cxn>
                <a:cxn ang="0">
                  <a:pos x="T6" y="T7"/>
                </a:cxn>
                <a:cxn ang="0">
                  <a:pos x="T8" y="T9"/>
                </a:cxn>
              </a:cxnLst>
              <a:rect l="0" t="0" r="r" b="b"/>
              <a:pathLst>
                <a:path w="34" h="60">
                  <a:moveTo>
                    <a:pt x="24" y="0"/>
                  </a:moveTo>
                  <a:lnTo>
                    <a:pt x="0" y="55"/>
                  </a:lnTo>
                  <a:lnTo>
                    <a:pt x="9" y="60"/>
                  </a:lnTo>
                  <a:lnTo>
                    <a:pt x="33" y="4"/>
                  </a:lnTo>
                  <a:lnTo>
                    <a:pt x="2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59" name="Freeform 158"/>
            <p:cNvSpPr>
              <a:spLocks/>
            </p:cNvSpPr>
            <p:nvPr/>
          </p:nvSpPr>
          <p:spPr bwMode="auto">
            <a:xfrm>
              <a:off x="5628" y="2050"/>
              <a:ext cx="36" cy="69"/>
            </a:xfrm>
            <a:custGeom>
              <a:avLst/>
              <a:gdLst>
                <a:gd name="T0" fmla="*/ 26 w 36"/>
                <a:gd name="T1" fmla="*/ 0 h 69"/>
                <a:gd name="T2" fmla="*/ 0 w 36"/>
                <a:gd name="T3" fmla="*/ 64 h 69"/>
                <a:gd name="T4" fmla="*/ 9 w 36"/>
                <a:gd name="T5" fmla="*/ 69 h 69"/>
                <a:gd name="T6" fmla="*/ 36 w 36"/>
                <a:gd name="T7" fmla="*/ 4 h 69"/>
                <a:gd name="T8" fmla="*/ 26 w 36"/>
                <a:gd name="T9" fmla="*/ 0 h 69"/>
              </a:gdLst>
              <a:ahLst/>
              <a:cxnLst>
                <a:cxn ang="0">
                  <a:pos x="T0" y="T1"/>
                </a:cxn>
                <a:cxn ang="0">
                  <a:pos x="T2" y="T3"/>
                </a:cxn>
                <a:cxn ang="0">
                  <a:pos x="T4" y="T5"/>
                </a:cxn>
                <a:cxn ang="0">
                  <a:pos x="T6" y="T7"/>
                </a:cxn>
                <a:cxn ang="0">
                  <a:pos x="T8" y="T9"/>
                </a:cxn>
              </a:cxnLst>
              <a:rect l="0" t="0" r="r" b="b"/>
              <a:pathLst>
                <a:path w="36" h="69">
                  <a:moveTo>
                    <a:pt x="26" y="0"/>
                  </a:moveTo>
                  <a:lnTo>
                    <a:pt x="0" y="64"/>
                  </a:lnTo>
                  <a:lnTo>
                    <a:pt x="9" y="69"/>
                  </a:lnTo>
                  <a:lnTo>
                    <a:pt x="36" y="4"/>
                  </a:lnTo>
                  <a:lnTo>
                    <a:pt x="26"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60" name="Freeform 159"/>
            <p:cNvSpPr>
              <a:spLocks/>
            </p:cNvSpPr>
            <p:nvPr/>
          </p:nvSpPr>
          <p:spPr bwMode="auto">
            <a:xfrm>
              <a:off x="5606" y="2114"/>
              <a:ext cx="31" cy="60"/>
            </a:xfrm>
            <a:custGeom>
              <a:avLst/>
              <a:gdLst>
                <a:gd name="T0" fmla="*/ 21 w 31"/>
                <a:gd name="T1" fmla="*/ 0 h 60"/>
                <a:gd name="T2" fmla="*/ 0 w 31"/>
                <a:gd name="T3" fmla="*/ 55 h 60"/>
                <a:gd name="T4" fmla="*/ 9 w 31"/>
                <a:gd name="T5" fmla="*/ 60 h 60"/>
                <a:gd name="T6" fmla="*/ 31 w 31"/>
                <a:gd name="T7" fmla="*/ 4 h 60"/>
                <a:gd name="T8" fmla="*/ 21 w 31"/>
                <a:gd name="T9" fmla="*/ 0 h 60"/>
              </a:gdLst>
              <a:ahLst/>
              <a:cxnLst>
                <a:cxn ang="0">
                  <a:pos x="T0" y="T1"/>
                </a:cxn>
                <a:cxn ang="0">
                  <a:pos x="T2" y="T3"/>
                </a:cxn>
                <a:cxn ang="0">
                  <a:pos x="T4" y="T5"/>
                </a:cxn>
                <a:cxn ang="0">
                  <a:pos x="T6" y="T7"/>
                </a:cxn>
                <a:cxn ang="0">
                  <a:pos x="T8" y="T9"/>
                </a:cxn>
              </a:cxnLst>
              <a:rect l="0" t="0" r="r" b="b"/>
              <a:pathLst>
                <a:path w="31" h="60">
                  <a:moveTo>
                    <a:pt x="21" y="0"/>
                  </a:moveTo>
                  <a:lnTo>
                    <a:pt x="0" y="55"/>
                  </a:lnTo>
                  <a:lnTo>
                    <a:pt x="9" y="60"/>
                  </a:lnTo>
                  <a:lnTo>
                    <a:pt x="31" y="4"/>
                  </a:lnTo>
                  <a:lnTo>
                    <a:pt x="21"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61" name="Freeform 160"/>
            <p:cNvSpPr>
              <a:spLocks/>
            </p:cNvSpPr>
            <p:nvPr/>
          </p:nvSpPr>
          <p:spPr bwMode="auto">
            <a:xfrm>
              <a:off x="5582" y="2170"/>
              <a:ext cx="34" cy="67"/>
            </a:xfrm>
            <a:custGeom>
              <a:avLst/>
              <a:gdLst>
                <a:gd name="T0" fmla="*/ 23 w 34"/>
                <a:gd name="T1" fmla="*/ 0 h 67"/>
                <a:gd name="T2" fmla="*/ 0 w 34"/>
                <a:gd name="T3" fmla="*/ 62 h 67"/>
                <a:gd name="T4" fmla="*/ 9 w 34"/>
                <a:gd name="T5" fmla="*/ 67 h 67"/>
                <a:gd name="T6" fmla="*/ 33 w 34"/>
                <a:gd name="T7" fmla="*/ 4 h 67"/>
                <a:gd name="T8" fmla="*/ 23 w 34"/>
                <a:gd name="T9" fmla="*/ 0 h 67"/>
              </a:gdLst>
              <a:ahLst/>
              <a:cxnLst>
                <a:cxn ang="0">
                  <a:pos x="T0" y="T1"/>
                </a:cxn>
                <a:cxn ang="0">
                  <a:pos x="T2" y="T3"/>
                </a:cxn>
                <a:cxn ang="0">
                  <a:pos x="T4" y="T5"/>
                </a:cxn>
                <a:cxn ang="0">
                  <a:pos x="T6" y="T7"/>
                </a:cxn>
                <a:cxn ang="0">
                  <a:pos x="T8" y="T9"/>
                </a:cxn>
              </a:cxnLst>
              <a:rect l="0" t="0" r="r" b="b"/>
              <a:pathLst>
                <a:path w="34" h="67">
                  <a:moveTo>
                    <a:pt x="23" y="0"/>
                  </a:moveTo>
                  <a:lnTo>
                    <a:pt x="0" y="62"/>
                  </a:lnTo>
                  <a:lnTo>
                    <a:pt x="9" y="67"/>
                  </a:lnTo>
                  <a:lnTo>
                    <a:pt x="33" y="4"/>
                  </a:lnTo>
                  <a:lnTo>
                    <a:pt x="23"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62" name="Freeform 161"/>
            <p:cNvSpPr>
              <a:spLocks/>
            </p:cNvSpPr>
            <p:nvPr/>
          </p:nvSpPr>
          <p:spPr bwMode="auto">
            <a:xfrm>
              <a:off x="5554" y="2232"/>
              <a:ext cx="38" cy="77"/>
            </a:xfrm>
            <a:custGeom>
              <a:avLst/>
              <a:gdLst>
                <a:gd name="T0" fmla="*/ 28 w 38"/>
                <a:gd name="T1" fmla="*/ 0 h 77"/>
                <a:gd name="T2" fmla="*/ 0 w 38"/>
                <a:gd name="T3" fmla="*/ 72 h 77"/>
                <a:gd name="T4" fmla="*/ 9 w 38"/>
                <a:gd name="T5" fmla="*/ 76 h 77"/>
                <a:gd name="T6" fmla="*/ 38 w 38"/>
                <a:gd name="T7" fmla="*/ 4 h 77"/>
                <a:gd name="T8" fmla="*/ 28 w 38"/>
                <a:gd name="T9" fmla="*/ 0 h 77"/>
              </a:gdLst>
              <a:ahLst/>
              <a:cxnLst>
                <a:cxn ang="0">
                  <a:pos x="T0" y="T1"/>
                </a:cxn>
                <a:cxn ang="0">
                  <a:pos x="T2" y="T3"/>
                </a:cxn>
                <a:cxn ang="0">
                  <a:pos x="T4" y="T5"/>
                </a:cxn>
                <a:cxn ang="0">
                  <a:pos x="T6" y="T7"/>
                </a:cxn>
                <a:cxn ang="0">
                  <a:pos x="T8" y="T9"/>
                </a:cxn>
              </a:cxnLst>
              <a:rect l="0" t="0" r="r" b="b"/>
              <a:pathLst>
                <a:path w="38" h="77">
                  <a:moveTo>
                    <a:pt x="28" y="0"/>
                  </a:moveTo>
                  <a:lnTo>
                    <a:pt x="0" y="72"/>
                  </a:lnTo>
                  <a:lnTo>
                    <a:pt x="9" y="76"/>
                  </a:lnTo>
                  <a:lnTo>
                    <a:pt x="38" y="4"/>
                  </a:lnTo>
                  <a:lnTo>
                    <a:pt x="28"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63" name="Freeform 162"/>
            <p:cNvSpPr>
              <a:spLocks/>
            </p:cNvSpPr>
            <p:nvPr/>
          </p:nvSpPr>
          <p:spPr bwMode="auto">
            <a:xfrm>
              <a:off x="4459" y="1898"/>
              <a:ext cx="38" cy="70"/>
            </a:xfrm>
            <a:custGeom>
              <a:avLst/>
              <a:gdLst>
                <a:gd name="T0" fmla="*/ 28 w 38"/>
                <a:gd name="T1" fmla="*/ 0 h 70"/>
                <a:gd name="T2" fmla="*/ 0 w 38"/>
                <a:gd name="T3" fmla="*/ 64 h 70"/>
                <a:gd name="T4" fmla="*/ 9 w 38"/>
                <a:gd name="T5" fmla="*/ 69 h 70"/>
                <a:gd name="T6" fmla="*/ 38 w 38"/>
                <a:gd name="T7" fmla="*/ 4 h 70"/>
                <a:gd name="T8" fmla="*/ 28 w 38"/>
                <a:gd name="T9" fmla="*/ 0 h 70"/>
              </a:gdLst>
              <a:ahLst/>
              <a:cxnLst>
                <a:cxn ang="0">
                  <a:pos x="T0" y="T1"/>
                </a:cxn>
                <a:cxn ang="0">
                  <a:pos x="T2" y="T3"/>
                </a:cxn>
                <a:cxn ang="0">
                  <a:pos x="T4" y="T5"/>
                </a:cxn>
                <a:cxn ang="0">
                  <a:pos x="T6" y="T7"/>
                </a:cxn>
                <a:cxn ang="0">
                  <a:pos x="T8" y="T9"/>
                </a:cxn>
              </a:cxnLst>
              <a:rect l="0" t="0" r="r" b="b"/>
              <a:pathLst>
                <a:path w="38" h="70">
                  <a:moveTo>
                    <a:pt x="28" y="0"/>
                  </a:moveTo>
                  <a:lnTo>
                    <a:pt x="0" y="64"/>
                  </a:lnTo>
                  <a:lnTo>
                    <a:pt x="9" y="69"/>
                  </a:lnTo>
                  <a:lnTo>
                    <a:pt x="38" y="4"/>
                  </a:lnTo>
                  <a:lnTo>
                    <a:pt x="28"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64" name="Freeform 163"/>
            <p:cNvSpPr>
              <a:spLocks/>
            </p:cNvSpPr>
            <p:nvPr/>
          </p:nvSpPr>
          <p:spPr bwMode="auto">
            <a:xfrm>
              <a:off x="4437" y="1963"/>
              <a:ext cx="32" cy="58"/>
            </a:xfrm>
            <a:custGeom>
              <a:avLst/>
              <a:gdLst>
                <a:gd name="T0" fmla="*/ 21 w 32"/>
                <a:gd name="T1" fmla="*/ 0 h 58"/>
                <a:gd name="T2" fmla="*/ 0 w 32"/>
                <a:gd name="T3" fmla="*/ 52 h 58"/>
                <a:gd name="T4" fmla="*/ 9 w 32"/>
                <a:gd name="T5" fmla="*/ 57 h 58"/>
                <a:gd name="T6" fmla="*/ 31 w 32"/>
                <a:gd name="T7" fmla="*/ 4 h 58"/>
                <a:gd name="T8" fmla="*/ 21 w 32"/>
                <a:gd name="T9" fmla="*/ 0 h 58"/>
              </a:gdLst>
              <a:ahLst/>
              <a:cxnLst>
                <a:cxn ang="0">
                  <a:pos x="T0" y="T1"/>
                </a:cxn>
                <a:cxn ang="0">
                  <a:pos x="T2" y="T3"/>
                </a:cxn>
                <a:cxn ang="0">
                  <a:pos x="T4" y="T5"/>
                </a:cxn>
                <a:cxn ang="0">
                  <a:pos x="T6" y="T7"/>
                </a:cxn>
                <a:cxn ang="0">
                  <a:pos x="T8" y="T9"/>
                </a:cxn>
              </a:cxnLst>
              <a:rect l="0" t="0" r="r" b="b"/>
              <a:pathLst>
                <a:path w="32" h="58">
                  <a:moveTo>
                    <a:pt x="21" y="0"/>
                  </a:moveTo>
                  <a:lnTo>
                    <a:pt x="0" y="52"/>
                  </a:lnTo>
                  <a:lnTo>
                    <a:pt x="9" y="57"/>
                  </a:lnTo>
                  <a:lnTo>
                    <a:pt x="31" y="4"/>
                  </a:lnTo>
                  <a:lnTo>
                    <a:pt x="21"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65" name="Freeform 164"/>
            <p:cNvSpPr>
              <a:spLocks/>
            </p:cNvSpPr>
            <p:nvPr/>
          </p:nvSpPr>
          <p:spPr bwMode="auto">
            <a:xfrm>
              <a:off x="4416" y="2016"/>
              <a:ext cx="31" cy="69"/>
            </a:xfrm>
            <a:custGeom>
              <a:avLst/>
              <a:gdLst>
                <a:gd name="T0" fmla="*/ 21 w 31"/>
                <a:gd name="T1" fmla="*/ 0 h 69"/>
                <a:gd name="T2" fmla="*/ 0 w 31"/>
                <a:gd name="T3" fmla="*/ 64 h 69"/>
                <a:gd name="T4" fmla="*/ 9 w 31"/>
                <a:gd name="T5" fmla="*/ 69 h 69"/>
                <a:gd name="T6" fmla="*/ 31 w 31"/>
                <a:gd name="T7" fmla="*/ 4 h 69"/>
                <a:gd name="T8" fmla="*/ 21 w 31"/>
                <a:gd name="T9" fmla="*/ 0 h 69"/>
              </a:gdLst>
              <a:ahLst/>
              <a:cxnLst>
                <a:cxn ang="0">
                  <a:pos x="T0" y="T1"/>
                </a:cxn>
                <a:cxn ang="0">
                  <a:pos x="T2" y="T3"/>
                </a:cxn>
                <a:cxn ang="0">
                  <a:pos x="T4" y="T5"/>
                </a:cxn>
                <a:cxn ang="0">
                  <a:pos x="T6" y="T7"/>
                </a:cxn>
                <a:cxn ang="0">
                  <a:pos x="T8" y="T9"/>
                </a:cxn>
              </a:cxnLst>
              <a:rect l="0" t="0" r="r" b="b"/>
              <a:pathLst>
                <a:path w="31" h="69">
                  <a:moveTo>
                    <a:pt x="21" y="0"/>
                  </a:moveTo>
                  <a:lnTo>
                    <a:pt x="0" y="64"/>
                  </a:lnTo>
                  <a:lnTo>
                    <a:pt x="9" y="69"/>
                  </a:lnTo>
                  <a:lnTo>
                    <a:pt x="31" y="4"/>
                  </a:lnTo>
                  <a:lnTo>
                    <a:pt x="21"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66" name="Freeform 165"/>
            <p:cNvSpPr>
              <a:spLocks/>
            </p:cNvSpPr>
            <p:nvPr/>
          </p:nvSpPr>
          <p:spPr bwMode="auto">
            <a:xfrm>
              <a:off x="4382" y="2081"/>
              <a:ext cx="43" cy="76"/>
            </a:xfrm>
            <a:custGeom>
              <a:avLst/>
              <a:gdLst>
                <a:gd name="T0" fmla="*/ 33 w 43"/>
                <a:gd name="T1" fmla="*/ 0 h 76"/>
                <a:gd name="T2" fmla="*/ 0 w 43"/>
                <a:gd name="T3" fmla="*/ 71 h 76"/>
                <a:gd name="T4" fmla="*/ 9 w 43"/>
                <a:gd name="T5" fmla="*/ 76 h 76"/>
                <a:gd name="T6" fmla="*/ 43 w 43"/>
                <a:gd name="T7" fmla="*/ 4 h 76"/>
                <a:gd name="T8" fmla="*/ 33 w 43"/>
                <a:gd name="T9" fmla="*/ 0 h 76"/>
              </a:gdLst>
              <a:ahLst/>
              <a:cxnLst>
                <a:cxn ang="0">
                  <a:pos x="T0" y="T1"/>
                </a:cxn>
                <a:cxn ang="0">
                  <a:pos x="T2" y="T3"/>
                </a:cxn>
                <a:cxn ang="0">
                  <a:pos x="T4" y="T5"/>
                </a:cxn>
                <a:cxn ang="0">
                  <a:pos x="T6" y="T7"/>
                </a:cxn>
                <a:cxn ang="0">
                  <a:pos x="T8" y="T9"/>
                </a:cxn>
              </a:cxnLst>
              <a:rect l="0" t="0" r="r" b="b"/>
              <a:pathLst>
                <a:path w="43" h="76">
                  <a:moveTo>
                    <a:pt x="33" y="0"/>
                  </a:moveTo>
                  <a:lnTo>
                    <a:pt x="0" y="71"/>
                  </a:lnTo>
                  <a:lnTo>
                    <a:pt x="9" y="76"/>
                  </a:lnTo>
                  <a:lnTo>
                    <a:pt x="43" y="4"/>
                  </a:lnTo>
                  <a:lnTo>
                    <a:pt x="33"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67" name="Freeform 166"/>
            <p:cNvSpPr>
              <a:spLocks/>
            </p:cNvSpPr>
            <p:nvPr/>
          </p:nvSpPr>
          <p:spPr bwMode="auto">
            <a:xfrm>
              <a:off x="4013" y="1831"/>
              <a:ext cx="36" cy="67"/>
            </a:xfrm>
            <a:custGeom>
              <a:avLst/>
              <a:gdLst>
                <a:gd name="T0" fmla="*/ 26 w 36"/>
                <a:gd name="T1" fmla="*/ 0 h 67"/>
                <a:gd name="T2" fmla="*/ 0 w 36"/>
                <a:gd name="T3" fmla="*/ 62 h 67"/>
                <a:gd name="T4" fmla="*/ 9 w 36"/>
                <a:gd name="T5" fmla="*/ 67 h 67"/>
                <a:gd name="T6" fmla="*/ 35 w 36"/>
                <a:gd name="T7" fmla="*/ 4 h 67"/>
                <a:gd name="T8" fmla="*/ 26 w 36"/>
                <a:gd name="T9" fmla="*/ 0 h 67"/>
              </a:gdLst>
              <a:ahLst/>
              <a:cxnLst>
                <a:cxn ang="0">
                  <a:pos x="T0" y="T1"/>
                </a:cxn>
                <a:cxn ang="0">
                  <a:pos x="T2" y="T3"/>
                </a:cxn>
                <a:cxn ang="0">
                  <a:pos x="T4" y="T5"/>
                </a:cxn>
                <a:cxn ang="0">
                  <a:pos x="T6" y="T7"/>
                </a:cxn>
                <a:cxn ang="0">
                  <a:pos x="T8" y="T9"/>
                </a:cxn>
              </a:cxnLst>
              <a:rect l="0" t="0" r="r" b="b"/>
              <a:pathLst>
                <a:path w="36" h="67">
                  <a:moveTo>
                    <a:pt x="26" y="0"/>
                  </a:moveTo>
                  <a:lnTo>
                    <a:pt x="0" y="62"/>
                  </a:lnTo>
                  <a:lnTo>
                    <a:pt x="9" y="67"/>
                  </a:lnTo>
                  <a:lnTo>
                    <a:pt x="35" y="4"/>
                  </a:lnTo>
                  <a:lnTo>
                    <a:pt x="26"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68" name="Freeform 167"/>
            <p:cNvSpPr>
              <a:spLocks/>
            </p:cNvSpPr>
            <p:nvPr/>
          </p:nvSpPr>
          <p:spPr bwMode="auto">
            <a:xfrm>
              <a:off x="3989" y="1893"/>
              <a:ext cx="33" cy="60"/>
            </a:xfrm>
            <a:custGeom>
              <a:avLst/>
              <a:gdLst>
                <a:gd name="T0" fmla="*/ 24 w 33"/>
                <a:gd name="T1" fmla="*/ 0 h 60"/>
                <a:gd name="T2" fmla="*/ 0 w 33"/>
                <a:gd name="T3" fmla="*/ 55 h 60"/>
                <a:gd name="T4" fmla="*/ 9 w 33"/>
                <a:gd name="T5" fmla="*/ 60 h 60"/>
                <a:gd name="T6" fmla="*/ 33 w 33"/>
                <a:gd name="T7" fmla="*/ 4 h 60"/>
                <a:gd name="T8" fmla="*/ 24 w 33"/>
                <a:gd name="T9" fmla="*/ 0 h 60"/>
              </a:gdLst>
              <a:ahLst/>
              <a:cxnLst>
                <a:cxn ang="0">
                  <a:pos x="T0" y="T1"/>
                </a:cxn>
                <a:cxn ang="0">
                  <a:pos x="T2" y="T3"/>
                </a:cxn>
                <a:cxn ang="0">
                  <a:pos x="T4" y="T5"/>
                </a:cxn>
                <a:cxn ang="0">
                  <a:pos x="T6" y="T7"/>
                </a:cxn>
                <a:cxn ang="0">
                  <a:pos x="T8" y="T9"/>
                </a:cxn>
              </a:cxnLst>
              <a:rect l="0" t="0" r="r" b="b"/>
              <a:pathLst>
                <a:path w="33" h="60">
                  <a:moveTo>
                    <a:pt x="24" y="0"/>
                  </a:moveTo>
                  <a:lnTo>
                    <a:pt x="0" y="55"/>
                  </a:lnTo>
                  <a:lnTo>
                    <a:pt x="9" y="60"/>
                  </a:lnTo>
                  <a:lnTo>
                    <a:pt x="33" y="4"/>
                  </a:lnTo>
                  <a:lnTo>
                    <a:pt x="2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69" name="Freeform 168"/>
            <p:cNvSpPr>
              <a:spLocks/>
            </p:cNvSpPr>
            <p:nvPr/>
          </p:nvSpPr>
          <p:spPr bwMode="auto">
            <a:xfrm>
              <a:off x="3967" y="1949"/>
              <a:ext cx="31" cy="67"/>
            </a:xfrm>
            <a:custGeom>
              <a:avLst/>
              <a:gdLst>
                <a:gd name="T0" fmla="*/ 21 w 31"/>
                <a:gd name="T1" fmla="*/ 0 h 67"/>
                <a:gd name="T2" fmla="*/ 0 w 31"/>
                <a:gd name="T3" fmla="*/ 62 h 67"/>
                <a:gd name="T4" fmla="*/ 9 w 31"/>
                <a:gd name="T5" fmla="*/ 67 h 67"/>
                <a:gd name="T6" fmla="*/ 31 w 31"/>
                <a:gd name="T7" fmla="*/ 4 h 67"/>
                <a:gd name="T8" fmla="*/ 21 w 31"/>
                <a:gd name="T9" fmla="*/ 0 h 67"/>
              </a:gdLst>
              <a:ahLst/>
              <a:cxnLst>
                <a:cxn ang="0">
                  <a:pos x="T0" y="T1"/>
                </a:cxn>
                <a:cxn ang="0">
                  <a:pos x="T2" y="T3"/>
                </a:cxn>
                <a:cxn ang="0">
                  <a:pos x="T4" y="T5"/>
                </a:cxn>
                <a:cxn ang="0">
                  <a:pos x="T6" y="T7"/>
                </a:cxn>
                <a:cxn ang="0">
                  <a:pos x="T8" y="T9"/>
                </a:cxn>
              </a:cxnLst>
              <a:rect l="0" t="0" r="r" b="b"/>
              <a:pathLst>
                <a:path w="31" h="67">
                  <a:moveTo>
                    <a:pt x="21" y="0"/>
                  </a:moveTo>
                  <a:lnTo>
                    <a:pt x="0" y="62"/>
                  </a:lnTo>
                  <a:lnTo>
                    <a:pt x="9" y="67"/>
                  </a:lnTo>
                  <a:lnTo>
                    <a:pt x="31" y="4"/>
                  </a:lnTo>
                  <a:lnTo>
                    <a:pt x="21"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70" name="Freeform 169"/>
            <p:cNvSpPr>
              <a:spLocks/>
            </p:cNvSpPr>
            <p:nvPr/>
          </p:nvSpPr>
          <p:spPr bwMode="auto">
            <a:xfrm>
              <a:off x="3936" y="2011"/>
              <a:ext cx="41" cy="75"/>
            </a:xfrm>
            <a:custGeom>
              <a:avLst/>
              <a:gdLst>
                <a:gd name="T0" fmla="*/ 31 w 41"/>
                <a:gd name="T1" fmla="*/ 0 h 75"/>
                <a:gd name="T2" fmla="*/ 0 w 41"/>
                <a:gd name="T3" fmla="*/ 69 h 75"/>
                <a:gd name="T4" fmla="*/ 9 w 41"/>
                <a:gd name="T5" fmla="*/ 74 h 75"/>
                <a:gd name="T6" fmla="*/ 40 w 41"/>
                <a:gd name="T7" fmla="*/ 4 h 75"/>
                <a:gd name="T8" fmla="*/ 31 w 41"/>
                <a:gd name="T9" fmla="*/ 0 h 75"/>
              </a:gdLst>
              <a:ahLst/>
              <a:cxnLst>
                <a:cxn ang="0">
                  <a:pos x="T0" y="T1"/>
                </a:cxn>
                <a:cxn ang="0">
                  <a:pos x="T2" y="T3"/>
                </a:cxn>
                <a:cxn ang="0">
                  <a:pos x="T4" y="T5"/>
                </a:cxn>
                <a:cxn ang="0">
                  <a:pos x="T6" y="T7"/>
                </a:cxn>
                <a:cxn ang="0">
                  <a:pos x="T8" y="T9"/>
                </a:cxn>
              </a:cxnLst>
              <a:rect l="0" t="0" r="r" b="b"/>
              <a:pathLst>
                <a:path w="41" h="75">
                  <a:moveTo>
                    <a:pt x="31" y="0"/>
                  </a:moveTo>
                  <a:lnTo>
                    <a:pt x="0" y="69"/>
                  </a:lnTo>
                  <a:lnTo>
                    <a:pt x="9" y="74"/>
                  </a:lnTo>
                  <a:lnTo>
                    <a:pt x="40" y="4"/>
                  </a:lnTo>
                  <a:lnTo>
                    <a:pt x="31"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71" name="Freeform 170"/>
            <p:cNvSpPr>
              <a:spLocks/>
            </p:cNvSpPr>
            <p:nvPr/>
          </p:nvSpPr>
          <p:spPr bwMode="auto">
            <a:xfrm>
              <a:off x="3806" y="1812"/>
              <a:ext cx="31" cy="55"/>
            </a:xfrm>
            <a:custGeom>
              <a:avLst/>
              <a:gdLst>
                <a:gd name="T0" fmla="*/ 21 w 31"/>
                <a:gd name="T1" fmla="*/ 0 h 55"/>
                <a:gd name="T2" fmla="*/ 0 w 31"/>
                <a:gd name="T3" fmla="*/ 50 h 55"/>
                <a:gd name="T4" fmla="*/ 9 w 31"/>
                <a:gd name="T5" fmla="*/ 55 h 55"/>
                <a:gd name="T6" fmla="*/ 31 w 31"/>
                <a:gd name="T7" fmla="*/ 4 h 55"/>
                <a:gd name="T8" fmla="*/ 21 w 31"/>
                <a:gd name="T9" fmla="*/ 0 h 55"/>
              </a:gdLst>
              <a:ahLst/>
              <a:cxnLst>
                <a:cxn ang="0">
                  <a:pos x="T0" y="T1"/>
                </a:cxn>
                <a:cxn ang="0">
                  <a:pos x="T2" y="T3"/>
                </a:cxn>
                <a:cxn ang="0">
                  <a:pos x="T4" y="T5"/>
                </a:cxn>
                <a:cxn ang="0">
                  <a:pos x="T6" y="T7"/>
                </a:cxn>
                <a:cxn ang="0">
                  <a:pos x="T8" y="T9"/>
                </a:cxn>
              </a:cxnLst>
              <a:rect l="0" t="0" r="r" b="b"/>
              <a:pathLst>
                <a:path w="31" h="55">
                  <a:moveTo>
                    <a:pt x="21" y="0"/>
                  </a:moveTo>
                  <a:lnTo>
                    <a:pt x="0" y="50"/>
                  </a:lnTo>
                  <a:lnTo>
                    <a:pt x="9" y="55"/>
                  </a:lnTo>
                  <a:lnTo>
                    <a:pt x="31" y="4"/>
                  </a:lnTo>
                  <a:lnTo>
                    <a:pt x="21"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72" name="Freeform 171"/>
            <p:cNvSpPr>
              <a:spLocks/>
            </p:cNvSpPr>
            <p:nvPr/>
          </p:nvSpPr>
          <p:spPr bwMode="auto">
            <a:xfrm>
              <a:off x="3790" y="1862"/>
              <a:ext cx="26" cy="51"/>
            </a:xfrm>
            <a:custGeom>
              <a:avLst/>
              <a:gdLst>
                <a:gd name="T0" fmla="*/ 16 w 26"/>
                <a:gd name="T1" fmla="*/ 0 h 51"/>
                <a:gd name="T2" fmla="*/ 0 w 26"/>
                <a:gd name="T3" fmla="*/ 45 h 51"/>
                <a:gd name="T4" fmla="*/ 9 w 26"/>
                <a:gd name="T5" fmla="*/ 50 h 51"/>
                <a:gd name="T6" fmla="*/ 26 w 26"/>
                <a:gd name="T7" fmla="*/ 4 h 51"/>
                <a:gd name="T8" fmla="*/ 16 w 26"/>
                <a:gd name="T9" fmla="*/ 0 h 51"/>
              </a:gdLst>
              <a:ahLst/>
              <a:cxnLst>
                <a:cxn ang="0">
                  <a:pos x="T0" y="T1"/>
                </a:cxn>
                <a:cxn ang="0">
                  <a:pos x="T2" y="T3"/>
                </a:cxn>
                <a:cxn ang="0">
                  <a:pos x="T4" y="T5"/>
                </a:cxn>
                <a:cxn ang="0">
                  <a:pos x="T6" y="T7"/>
                </a:cxn>
                <a:cxn ang="0">
                  <a:pos x="T8" y="T9"/>
                </a:cxn>
              </a:cxnLst>
              <a:rect l="0" t="0" r="r" b="b"/>
              <a:pathLst>
                <a:path w="26" h="51">
                  <a:moveTo>
                    <a:pt x="16" y="0"/>
                  </a:moveTo>
                  <a:lnTo>
                    <a:pt x="0" y="45"/>
                  </a:lnTo>
                  <a:lnTo>
                    <a:pt x="9" y="50"/>
                  </a:lnTo>
                  <a:lnTo>
                    <a:pt x="26" y="4"/>
                  </a:lnTo>
                  <a:lnTo>
                    <a:pt x="16"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73" name="Freeform 172"/>
            <p:cNvSpPr>
              <a:spLocks/>
            </p:cNvSpPr>
            <p:nvPr/>
          </p:nvSpPr>
          <p:spPr bwMode="auto">
            <a:xfrm>
              <a:off x="3770" y="1908"/>
              <a:ext cx="29" cy="57"/>
            </a:xfrm>
            <a:custGeom>
              <a:avLst/>
              <a:gdLst>
                <a:gd name="T0" fmla="*/ 19 w 29"/>
                <a:gd name="T1" fmla="*/ 0 h 57"/>
                <a:gd name="T2" fmla="*/ 0 w 29"/>
                <a:gd name="T3" fmla="*/ 52 h 57"/>
                <a:gd name="T4" fmla="*/ 9 w 29"/>
                <a:gd name="T5" fmla="*/ 57 h 57"/>
                <a:gd name="T6" fmla="*/ 28 w 29"/>
                <a:gd name="T7" fmla="*/ 4 h 57"/>
                <a:gd name="T8" fmla="*/ 19 w 29"/>
                <a:gd name="T9" fmla="*/ 0 h 57"/>
              </a:gdLst>
              <a:ahLst/>
              <a:cxnLst>
                <a:cxn ang="0">
                  <a:pos x="T0" y="T1"/>
                </a:cxn>
                <a:cxn ang="0">
                  <a:pos x="T2" y="T3"/>
                </a:cxn>
                <a:cxn ang="0">
                  <a:pos x="T4" y="T5"/>
                </a:cxn>
                <a:cxn ang="0">
                  <a:pos x="T6" y="T7"/>
                </a:cxn>
                <a:cxn ang="0">
                  <a:pos x="T8" y="T9"/>
                </a:cxn>
              </a:cxnLst>
              <a:rect l="0" t="0" r="r" b="b"/>
              <a:pathLst>
                <a:path w="29" h="57">
                  <a:moveTo>
                    <a:pt x="19" y="0"/>
                  </a:moveTo>
                  <a:lnTo>
                    <a:pt x="0" y="52"/>
                  </a:lnTo>
                  <a:lnTo>
                    <a:pt x="9" y="57"/>
                  </a:lnTo>
                  <a:lnTo>
                    <a:pt x="28" y="4"/>
                  </a:lnTo>
                  <a:lnTo>
                    <a:pt x="1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74" name="Freeform 173"/>
            <p:cNvSpPr>
              <a:spLocks/>
            </p:cNvSpPr>
            <p:nvPr/>
          </p:nvSpPr>
          <p:spPr bwMode="auto">
            <a:xfrm>
              <a:off x="3744" y="1961"/>
              <a:ext cx="36" cy="62"/>
            </a:xfrm>
            <a:custGeom>
              <a:avLst/>
              <a:gdLst>
                <a:gd name="T0" fmla="*/ 26 w 36"/>
                <a:gd name="T1" fmla="*/ 0 h 62"/>
                <a:gd name="T2" fmla="*/ 0 w 36"/>
                <a:gd name="T3" fmla="*/ 57 h 62"/>
                <a:gd name="T4" fmla="*/ 9 w 36"/>
                <a:gd name="T5" fmla="*/ 62 h 62"/>
                <a:gd name="T6" fmla="*/ 35 w 36"/>
                <a:gd name="T7" fmla="*/ 4 h 62"/>
                <a:gd name="T8" fmla="*/ 26 w 36"/>
                <a:gd name="T9" fmla="*/ 0 h 62"/>
              </a:gdLst>
              <a:ahLst/>
              <a:cxnLst>
                <a:cxn ang="0">
                  <a:pos x="T0" y="T1"/>
                </a:cxn>
                <a:cxn ang="0">
                  <a:pos x="T2" y="T3"/>
                </a:cxn>
                <a:cxn ang="0">
                  <a:pos x="T4" y="T5"/>
                </a:cxn>
                <a:cxn ang="0">
                  <a:pos x="T6" y="T7"/>
                </a:cxn>
                <a:cxn ang="0">
                  <a:pos x="T8" y="T9"/>
                </a:cxn>
              </a:cxnLst>
              <a:rect l="0" t="0" r="r" b="b"/>
              <a:pathLst>
                <a:path w="36" h="62">
                  <a:moveTo>
                    <a:pt x="26" y="0"/>
                  </a:moveTo>
                  <a:lnTo>
                    <a:pt x="0" y="57"/>
                  </a:lnTo>
                  <a:lnTo>
                    <a:pt x="9" y="62"/>
                  </a:lnTo>
                  <a:lnTo>
                    <a:pt x="35" y="4"/>
                  </a:lnTo>
                  <a:lnTo>
                    <a:pt x="26"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75" name="Freeform 174"/>
            <p:cNvSpPr>
              <a:spLocks/>
            </p:cNvSpPr>
            <p:nvPr/>
          </p:nvSpPr>
          <p:spPr bwMode="auto">
            <a:xfrm>
              <a:off x="3573" y="1778"/>
              <a:ext cx="39" cy="70"/>
            </a:xfrm>
            <a:custGeom>
              <a:avLst/>
              <a:gdLst>
                <a:gd name="T0" fmla="*/ 28 w 39"/>
                <a:gd name="T1" fmla="*/ 0 h 70"/>
                <a:gd name="T2" fmla="*/ 0 w 39"/>
                <a:gd name="T3" fmla="*/ 64 h 70"/>
                <a:gd name="T4" fmla="*/ 9 w 39"/>
                <a:gd name="T5" fmla="*/ 69 h 70"/>
                <a:gd name="T6" fmla="*/ 38 w 39"/>
                <a:gd name="T7" fmla="*/ 4 h 70"/>
                <a:gd name="T8" fmla="*/ 28 w 39"/>
                <a:gd name="T9" fmla="*/ 0 h 70"/>
              </a:gdLst>
              <a:ahLst/>
              <a:cxnLst>
                <a:cxn ang="0">
                  <a:pos x="T0" y="T1"/>
                </a:cxn>
                <a:cxn ang="0">
                  <a:pos x="T2" y="T3"/>
                </a:cxn>
                <a:cxn ang="0">
                  <a:pos x="T4" y="T5"/>
                </a:cxn>
                <a:cxn ang="0">
                  <a:pos x="T6" y="T7"/>
                </a:cxn>
                <a:cxn ang="0">
                  <a:pos x="T8" y="T9"/>
                </a:cxn>
              </a:cxnLst>
              <a:rect l="0" t="0" r="r" b="b"/>
              <a:pathLst>
                <a:path w="39" h="70">
                  <a:moveTo>
                    <a:pt x="28" y="0"/>
                  </a:moveTo>
                  <a:lnTo>
                    <a:pt x="0" y="64"/>
                  </a:lnTo>
                  <a:lnTo>
                    <a:pt x="9" y="69"/>
                  </a:lnTo>
                  <a:lnTo>
                    <a:pt x="38" y="4"/>
                  </a:lnTo>
                  <a:lnTo>
                    <a:pt x="28"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76" name="Freeform 175"/>
            <p:cNvSpPr>
              <a:spLocks/>
            </p:cNvSpPr>
            <p:nvPr/>
          </p:nvSpPr>
          <p:spPr bwMode="auto">
            <a:xfrm>
              <a:off x="3554" y="1843"/>
              <a:ext cx="29" cy="60"/>
            </a:xfrm>
            <a:custGeom>
              <a:avLst/>
              <a:gdLst>
                <a:gd name="T0" fmla="*/ 19 w 29"/>
                <a:gd name="T1" fmla="*/ 0 h 60"/>
                <a:gd name="T2" fmla="*/ 0 w 29"/>
                <a:gd name="T3" fmla="*/ 55 h 60"/>
                <a:gd name="T4" fmla="*/ 9 w 29"/>
                <a:gd name="T5" fmla="*/ 60 h 60"/>
                <a:gd name="T6" fmla="*/ 28 w 29"/>
                <a:gd name="T7" fmla="*/ 4 h 60"/>
                <a:gd name="T8" fmla="*/ 19 w 29"/>
                <a:gd name="T9" fmla="*/ 0 h 60"/>
              </a:gdLst>
              <a:ahLst/>
              <a:cxnLst>
                <a:cxn ang="0">
                  <a:pos x="T0" y="T1"/>
                </a:cxn>
                <a:cxn ang="0">
                  <a:pos x="T2" y="T3"/>
                </a:cxn>
                <a:cxn ang="0">
                  <a:pos x="T4" y="T5"/>
                </a:cxn>
                <a:cxn ang="0">
                  <a:pos x="T6" y="T7"/>
                </a:cxn>
                <a:cxn ang="0">
                  <a:pos x="T8" y="T9"/>
                </a:cxn>
              </a:cxnLst>
              <a:rect l="0" t="0" r="r" b="b"/>
              <a:pathLst>
                <a:path w="29" h="60">
                  <a:moveTo>
                    <a:pt x="19" y="0"/>
                  </a:moveTo>
                  <a:lnTo>
                    <a:pt x="0" y="55"/>
                  </a:lnTo>
                  <a:lnTo>
                    <a:pt x="9" y="60"/>
                  </a:lnTo>
                  <a:lnTo>
                    <a:pt x="28" y="4"/>
                  </a:lnTo>
                  <a:lnTo>
                    <a:pt x="1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77" name="Freeform 176"/>
            <p:cNvSpPr>
              <a:spLocks/>
            </p:cNvSpPr>
            <p:nvPr/>
          </p:nvSpPr>
          <p:spPr bwMode="auto">
            <a:xfrm>
              <a:off x="3530" y="1898"/>
              <a:ext cx="34" cy="68"/>
            </a:xfrm>
            <a:custGeom>
              <a:avLst/>
              <a:gdLst>
                <a:gd name="T0" fmla="*/ 23 w 34"/>
                <a:gd name="T1" fmla="*/ 0 h 68"/>
                <a:gd name="T2" fmla="*/ 0 w 34"/>
                <a:gd name="T3" fmla="*/ 62 h 68"/>
                <a:gd name="T4" fmla="*/ 9 w 34"/>
                <a:gd name="T5" fmla="*/ 67 h 68"/>
                <a:gd name="T6" fmla="*/ 33 w 34"/>
                <a:gd name="T7" fmla="*/ 4 h 68"/>
                <a:gd name="T8" fmla="*/ 23 w 34"/>
                <a:gd name="T9" fmla="*/ 0 h 68"/>
              </a:gdLst>
              <a:ahLst/>
              <a:cxnLst>
                <a:cxn ang="0">
                  <a:pos x="T0" y="T1"/>
                </a:cxn>
                <a:cxn ang="0">
                  <a:pos x="T2" y="T3"/>
                </a:cxn>
                <a:cxn ang="0">
                  <a:pos x="T4" y="T5"/>
                </a:cxn>
                <a:cxn ang="0">
                  <a:pos x="T6" y="T7"/>
                </a:cxn>
                <a:cxn ang="0">
                  <a:pos x="T8" y="T9"/>
                </a:cxn>
              </a:cxnLst>
              <a:rect l="0" t="0" r="r" b="b"/>
              <a:pathLst>
                <a:path w="34" h="68">
                  <a:moveTo>
                    <a:pt x="23" y="0"/>
                  </a:moveTo>
                  <a:lnTo>
                    <a:pt x="0" y="62"/>
                  </a:lnTo>
                  <a:lnTo>
                    <a:pt x="9" y="67"/>
                  </a:lnTo>
                  <a:lnTo>
                    <a:pt x="33" y="4"/>
                  </a:lnTo>
                  <a:lnTo>
                    <a:pt x="23"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78" name="Freeform 177"/>
            <p:cNvSpPr>
              <a:spLocks/>
            </p:cNvSpPr>
            <p:nvPr/>
          </p:nvSpPr>
          <p:spPr bwMode="auto">
            <a:xfrm>
              <a:off x="3499" y="1961"/>
              <a:ext cx="41" cy="74"/>
            </a:xfrm>
            <a:custGeom>
              <a:avLst/>
              <a:gdLst>
                <a:gd name="T0" fmla="*/ 31 w 41"/>
                <a:gd name="T1" fmla="*/ 0 h 74"/>
                <a:gd name="T2" fmla="*/ 0 w 41"/>
                <a:gd name="T3" fmla="*/ 69 h 74"/>
                <a:gd name="T4" fmla="*/ 9 w 41"/>
                <a:gd name="T5" fmla="*/ 74 h 74"/>
                <a:gd name="T6" fmla="*/ 40 w 41"/>
                <a:gd name="T7" fmla="*/ 4 h 74"/>
                <a:gd name="T8" fmla="*/ 31 w 41"/>
                <a:gd name="T9" fmla="*/ 0 h 74"/>
              </a:gdLst>
              <a:ahLst/>
              <a:cxnLst>
                <a:cxn ang="0">
                  <a:pos x="T0" y="T1"/>
                </a:cxn>
                <a:cxn ang="0">
                  <a:pos x="T2" y="T3"/>
                </a:cxn>
                <a:cxn ang="0">
                  <a:pos x="T4" y="T5"/>
                </a:cxn>
                <a:cxn ang="0">
                  <a:pos x="T6" y="T7"/>
                </a:cxn>
                <a:cxn ang="0">
                  <a:pos x="T8" y="T9"/>
                </a:cxn>
              </a:cxnLst>
              <a:rect l="0" t="0" r="r" b="b"/>
              <a:pathLst>
                <a:path w="41" h="74">
                  <a:moveTo>
                    <a:pt x="31" y="0"/>
                  </a:moveTo>
                  <a:lnTo>
                    <a:pt x="0" y="69"/>
                  </a:lnTo>
                  <a:lnTo>
                    <a:pt x="9" y="74"/>
                  </a:lnTo>
                  <a:lnTo>
                    <a:pt x="40" y="4"/>
                  </a:lnTo>
                  <a:lnTo>
                    <a:pt x="31"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79" name="Freeform 178"/>
            <p:cNvSpPr>
              <a:spLocks/>
            </p:cNvSpPr>
            <p:nvPr/>
          </p:nvSpPr>
          <p:spPr bwMode="auto">
            <a:xfrm>
              <a:off x="4706" y="1927"/>
              <a:ext cx="39" cy="67"/>
            </a:xfrm>
            <a:custGeom>
              <a:avLst/>
              <a:gdLst>
                <a:gd name="T0" fmla="*/ 28 w 39"/>
                <a:gd name="T1" fmla="*/ 0 h 67"/>
                <a:gd name="T2" fmla="*/ 0 w 39"/>
                <a:gd name="T3" fmla="*/ 62 h 67"/>
                <a:gd name="T4" fmla="*/ 9 w 39"/>
                <a:gd name="T5" fmla="*/ 67 h 67"/>
                <a:gd name="T6" fmla="*/ 38 w 39"/>
                <a:gd name="T7" fmla="*/ 4 h 67"/>
                <a:gd name="T8" fmla="*/ 28 w 39"/>
                <a:gd name="T9" fmla="*/ 0 h 67"/>
              </a:gdLst>
              <a:ahLst/>
              <a:cxnLst>
                <a:cxn ang="0">
                  <a:pos x="T0" y="T1"/>
                </a:cxn>
                <a:cxn ang="0">
                  <a:pos x="T2" y="T3"/>
                </a:cxn>
                <a:cxn ang="0">
                  <a:pos x="T4" y="T5"/>
                </a:cxn>
                <a:cxn ang="0">
                  <a:pos x="T6" y="T7"/>
                </a:cxn>
                <a:cxn ang="0">
                  <a:pos x="T8" y="T9"/>
                </a:cxn>
              </a:cxnLst>
              <a:rect l="0" t="0" r="r" b="b"/>
              <a:pathLst>
                <a:path w="39" h="67">
                  <a:moveTo>
                    <a:pt x="28" y="0"/>
                  </a:moveTo>
                  <a:lnTo>
                    <a:pt x="0" y="62"/>
                  </a:lnTo>
                  <a:lnTo>
                    <a:pt x="9" y="67"/>
                  </a:lnTo>
                  <a:lnTo>
                    <a:pt x="38" y="4"/>
                  </a:lnTo>
                  <a:lnTo>
                    <a:pt x="28"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80" name="Freeform 179"/>
            <p:cNvSpPr>
              <a:spLocks/>
            </p:cNvSpPr>
            <p:nvPr/>
          </p:nvSpPr>
          <p:spPr bwMode="auto">
            <a:xfrm>
              <a:off x="4687" y="1990"/>
              <a:ext cx="29" cy="60"/>
            </a:xfrm>
            <a:custGeom>
              <a:avLst/>
              <a:gdLst>
                <a:gd name="T0" fmla="*/ 19 w 29"/>
                <a:gd name="T1" fmla="*/ 0 h 60"/>
                <a:gd name="T2" fmla="*/ 0 w 29"/>
                <a:gd name="T3" fmla="*/ 55 h 60"/>
                <a:gd name="T4" fmla="*/ 9 w 29"/>
                <a:gd name="T5" fmla="*/ 60 h 60"/>
                <a:gd name="T6" fmla="*/ 28 w 29"/>
                <a:gd name="T7" fmla="*/ 4 h 60"/>
                <a:gd name="T8" fmla="*/ 19 w 29"/>
                <a:gd name="T9" fmla="*/ 0 h 60"/>
              </a:gdLst>
              <a:ahLst/>
              <a:cxnLst>
                <a:cxn ang="0">
                  <a:pos x="T0" y="T1"/>
                </a:cxn>
                <a:cxn ang="0">
                  <a:pos x="T2" y="T3"/>
                </a:cxn>
                <a:cxn ang="0">
                  <a:pos x="T4" y="T5"/>
                </a:cxn>
                <a:cxn ang="0">
                  <a:pos x="T6" y="T7"/>
                </a:cxn>
                <a:cxn ang="0">
                  <a:pos x="T8" y="T9"/>
                </a:cxn>
              </a:cxnLst>
              <a:rect l="0" t="0" r="r" b="b"/>
              <a:pathLst>
                <a:path w="29" h="60">
                  <a:moveTo>
                    <a:pt x="19" y="0"/>
                  </a:moveTo>
                  <a:lnTo>
                    <a:pt x="0" y="55"/>
                  </a:lnTo>
                  <a:lnTo>
                    <a:pt x="9" y="60"/>
                  </a:lnTo>
                  <a:lnTo>
                    <a:pt x="28" y="4"/>
                  </a:lnTo>
                  <a:lnTo>
                    <a:pt x="1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81" name="Freeform 180"/>
            <p:cNvSpPr>
              <a:spLocks/>
            </p:cNvSpPr>
            <p:nvPr/>
          </p:nvSpPr>
          <p:spPr bwMode="auto">
            <a:xfrm>
              <a:off x="4666" y="2045"/>
              <a:ext cx="31" cy="67"/>
            </a:xfrm>
            <a:custGeom>
              <a:avLst/>
              <a:gdLst>
                <a:gd name="T0" fmla="*/ 21 w 31"/>
                <a:gd name="T1" fmla="*/ 0 h 67"/>
                <a:gd name="T2" fmla="*/ 0 w 31"/>
                <a:gd name="T3" fmla="*/ 62 h 67"/>
                <a:gd name="T4" fmla="*/ 9 w 31"/>
                <a:gd name="T5" fmla="*/ 67 h 67"/>
                <a:gd name="T6" fmla="*/ 31 w 31"/>
                <a:gd name="T7" fmla="*/ 4 h 67"/>
                <a:gd name="T8" fmla="*/ 21 w 31"/>
                <a:gd name="T9" fmla="*/ 0 h 67"/>
              </a:gdLst>
              <a:ahLst/>
              <a:cxnLst>
                <a:cxn ang="0">
                  <a:pos x="T0" y="T1"/>
                </a:cxn>
                <a:cxn ang="0">
                  <a:pos x="T2" y="T3"/>
                </a:cxn>
                <a:cxn ang="0">
                  <a:pos x="T4" y="T5"/>
                </a:cxn>
                <a:cxn ang="0">
                  <a:pos x="T6" y="T7"/>
                </a:cxn>
                <a:cxn ang="0">
                  <a:pos x="T8" y="T9"/>
                </a:cxn>
              </a:cxnLst>
              <a:rect l="0" t="0" r="r" b="b"/>
              <a:pathLst>
                <a:path w="31" h="67">
                  <a:moveTo>
                    <a:pt x="21" y="0"/>
                  </a:moveTo>
                  <a:lnTo>
                    <a:pt x="0" y="62"/>
                  </a:lnTo>
                  <a:lnTo>
                    <a:pt x="9" y="67"/>
                  </a:lnTo>
                  <a:lnTo>
                    <a:pt x="31" y="4"/>
                  </a:lnTo>
                  <a:lnTo>
                    <a:pt x="21"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82" name="Freeform 181"/>
            <p:cNvSpPr>
              <a:spLocks/>
            </p:cNvSpPr>
            <p:nvPr/>
          </p:nvSpPr>
          <p:spPr bwMode="auto">
            <a:xfrm>
              <a:off x="4632" y="2107"/>
              <a:ext cx="43" cy="72"/>
            </a:xfrm>
            <a:custGeom>
              <a:avLst/>
              <a:gdLst>
                <a:gd name="T0" fmla="*/ 33 w 43"/>
                <a:gd name="T1" fmla="*/ 0 h 72"/>
                <a:gd name="T2" fmla="*/ 0 w 43"/>
                <a:gd name="T3" fmla="*/ 67 h 72"/>
                <a:gd name="T4" fmla="*/ 9 w 43"/>
                <a:gd name="T5" fmla="*/ 71 h 72"/>
                <a:gd name="T6" fmla="*/ 43 w 43"/>
                <a:gd name="T7" fmla="*/ 4 h 72"/>
                <a:gd name="T8" fmla="*/ 33 w 43"/>
                <a:gd name="T9" fmla="*/ 0 h 72"/>
              </a:gdLst>
              <a:ahLst/>
              <a:cxnLst>
                <a:cxn ang="0">
                  <a:pos x="T0" y="T1"/>
                </a:cxn>
                <a:cxn ang="0">
                  <a:pos x="T2" y="T3"/>
                </a:cxn>
                <a:cxn ang="0">
                  <a:pos x="T4" y="T5"/>
                </a:cxn>
                <a:cxn ang="0">
                  <a:pos x="T6" y="T7"/>
                </a:cxn>
                <a:cxn ang="0">
                  <a:pos x="T8" y="T9"/>
                </a:cxn>
              </a:cxnLst>
              <a:rect l="0" t="0" r="r" b="b"/>
              <a:pathLst>
                <a:path w="43" h="72">
                  <a:moveTo>
                    <a:pt x="33" y="0"/>
                  </a:moveTo>
                  <a:lnTo>
                    <a:pt x="0" y="67"/>
                  </a:lnTo>
                  <a:lnTo>
                    <a:pt x="9" y="71"/>
                  </a:lnTo>
                  <a:lnTo>
                    <a:pt x="43" y="4"/>
                  </a:lnTo>
                  <a:lnTo>
                    <a:pt x="33"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83" name="Freeform 182"/>
            <p:cNvSpPr>
              <a:spLocks/>
            </p:cNvSpPr>
            <p:nvPr/>
          </p:nvSpPr>
          <p:spPr bwMode="auto">
            <a:xfrm>
              <a:off x="4980" y="1968"/>
              <a:ext cx="38" cy="67"/>
            </a:xfrm>
            <a:custGeom>
              <a:avLst/>
              <a:gdLst>
                <a:gd name="T0" fmla="*/ 28 w 38"/>
                <a:gd name="T1" fmla="*/ 0 h 67"/>
                <a:gd name="T2" fmla="*/ 0 w 38"/>
                <a:gd name="T3" fmla="*/ 62 h 67"/>
                <a:gd name="T4" fmla="*/ 9 w 38"/>
                <a:gd name="T5" fmla="*/ 67 h 67"/>
                <a:gd name="T6" fmla="*/ 38 w 38"/>
                <a:gd name="T7" fmla="*/ 4 h 67"/>
                <a:gd name="T8" fmla="*/ 28 w 38"/>
                <a:gd name="T9" fmla="*/ 0 h 67"/>
              </a:gdLst>
              <a:ahLst/>
              <a:cxnLst>
                <a:cxn ang="0">
                  <a:pos x="T0" y="T1"/>
                </a:cxn>
                <a:cxn ang="0">
                  <a:pos x="T2" y="T3"/>
                </a:cxn>
                <a:cxn ang="0">
                  <a:pos x="T4" y="T5"/>
                </a:cxn>
                <a:cxn ang="0">
                  <a:pos x="T6" y="T7"/>
                </a:cxn>
                <a:cxn ang="0">
                  <a:pos x="T8" y="T9"/>
                </a:cxn>
              </a:cxnLst>
              <a:rect l="0" t="0" r="r" b="b"/>
              <a:pathLst>
                <a:path w="38" h="67">
                  <a:moveTo>
                    <a:pt x="28" y="0"/>
                  </a:moveTo>
                  <a:lnTo>
                    <a:pt x="0" y="62"/>
                  </a:lnTo>
                  <a:lnTo>
                    <a:pt x="9" y="67"/>
                  </a:lnTo>
                  <a:lnTo>
                    <a:pt x="38" y="4"/>
                  </a:lnTo>
                  <a:lnTo>
                    <a:pt x="28"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84" name="Freeform 183"/>
            <p:cNvSpPr>
              <a:spLocks/>
            </p:cNvSpPr>
            <p:nvPr/>
          </p:nvSpPr>
          <p:spPr bwMode="auto">
            <a:xfrm>
              <a:off x="4958" y="2030"/>
              <a:ext cx="32" cy="60"/>
            </a:xfrm>
            <a:custGeom>
              <a:avLst/>
              <a:gdLst>
                <a:gd name="T0" fmla="*/ 21 w 32"/>
                <a:gd name="T1" fmla="*/ 0 h 60"/>
                <a:gd name="T2" fmla="*/ 0 w 32"/>
                <a:gd name="T3" fmla="*/ 55 h 60"/>
                <a:gd name="T4" fmla="*/ 9 w 32"/>
                <a:gd name="T5" fmla="*/ 60 h 60"/>
                <a:gd name="T6" fmla="*/ 31 w 32"/>
                <a:gd name="T7" fmla="*/ 4 h 60"/>
                <a:gd name="T8" fmla="*/ 21 w 32"/>
                <a:gd name="T9" fmla="*/ 0 h 60"/>
              </a:gdLst>
              <a:ahLst/>
              <a:cxnLst>
                <a:cxn ang="0">
                  <a:pos x="T0" y="T1"/>
                </a:cxn>
                <a:cxn ang="0">
                  <a:pos x="T2" y="T3"/>
                </a:cxn>
                <a:cxn ang="0">
                  <a:pos x="T4" y="T5"/>
                </a:cxn>
                <a:cxn ang="0">
                  <a:pos x="T6" y="T7"/>
                </a:cxn>
                <a:cxn ang="0">
                  <a:pos x="T8" y="T9"/>
                </a:cxn>
              </a:cxnLst>
              <a:rect l="0" t="0" r="r" b="b"/>
              <a:pathLst>
                <a:path w="32" h="60">
                  <a:moveTo>
                    <a:pt x="21" y="0"/>
                  </a:moveTo>
                  <a:lnTo>
                    <a:pt x="0" y="55"/>
                  </a:lnTo>
                  <a:lnTo>
                    <a:pt x="9" y="60"/>
                  </a:lnTo>
                  <a:lnTo>
                    <a:pt x="31" y="4"/>
                  </a:lnTo>
                  <a:lnTo>
                    <a:pt x="21"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85" name="Freeform 184"/>
            <p:cNvSpPr>
              <a:spLocks/>
            </p:cNvSpPr>
            <p:nvPr/>
          </p:nvSpPr>
          <p:spPr bwMode="auto">
            <a:xfrm>
              <a:off x="4937" y="2086"/>
              <a:ext cx="31" cy="67"/>
            </a:xfrm>
            <a:custGeom>
              <a:avLst/>
              <a:gdLst>
                <a:gd name="T0" fmla="*/ 21 w 31"/>
                <a:gd name="T1" fmla="*/ 0 h 67"/>
                <a:gd name="T2" fmla="*/ 0 w 31"/>
                <a:gd name="T3" fmla="*/ 62 h 67"/>
                <a:gd name="T4" fmla="*/ 9 w 31"/>
                <a:gd name="T5" fmla="*/ 67 h 67"/>
                <a:gd name="T6" fmla="*/ 31 w 31"/>
                <a:gd name="T7" fmla="*/ 4 h 67"/>
                <a:gd name="T8" fmla="*/ 21 w 31"/>
                <a:gd name="T9" fmla="*/ 0 h 67"/>
              </a:gdLst>
              <a:ahLst/>
              <a:cxnLst>
                <a:cxn ang="0">
                  <a:pos x="T0" y="T1"/>
                </a:cxn>
                <a:cxn ang="0">
                  <a:pos x="T2" y="T3"/>
                </a:cxn>
                <a:cxn ang="0">
                  <a:pos x="T4" y="T5"/>
                </a:cxn>
                <a:cxn ang="0">
                  <a:pos x="T6" y="T7"/>
                </a:cxn>
                <a:cxn ang="0">
                  <a:pos x="T8" y="T9"/>
                </a:cxn>
              </a:cxnLst>
              <a:rect l="0" t="0" r="r" b="b"/>
              <a:pathLst>
                <a:path w="31" h="67">
                  <a:moveTo>
                    <a:pt x="21" y="0"/>
                  </a:moveTo>
                  <a:lnTo>
                    <a:pt x="0" y="62"/>
                  </a:lnTo>
                  <a:lnTo>
                    <a:pt x="9" y="67"/>
                  </a:lnTo>
                  <a:lnTo>
                    <a:pt x="31" y="4"/>
                  </a:lnTo>
                  <a:lnTo>
                    <a:pt x="21"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86" name="Freeform 185"/>
            <p:cNvSpPr>
              <a:spLocks/>
            </p:cNvSpPr>
            <p:nvPr/>
          </p:nvSpPr>
          <p:spPr bwMode="auto">
            <a:xfrm>
              <a:off x="4906" y="2148"/>
              <a:ext cx="40" cy="74"/>
            </a:xfrm>
            <a:custGeom>
              <a:avLst/>
              <a:gdLst>
                <a:gd name="T0" fmla="*/ 31 w 40"/>
                <a:gd name="T1" fmla="*/ 0 h 74"/>
                <a:gd name="T2" fmla="*/ 0 w 40"/>
                <a:gd name="T3" fmla="*/ 69 h 74"/>
                <a:gd name="T4" fmla="*/ 9 w 40"/>
                <a:gd name="T5" fmla="*/ 74 h 74"/>
                <a:gd name="T6" fmla="*/ 40 w 40"/>
                <a:gd name="T7" fmla="*/ 4 h 74"/>
                <a:gd name="T8" fmla="*/ 31 w 40"/>
                <a:gd name="T9" fmla="*/ 0 h 74"/>
              </a:gdLst>
              <a:ahLst/>
              <a:cxnLst>
                <a:cxn ang="0">
                  <a:pos x="T0" y="T1"/>
                </a:cxn>
                <a:cxn ang="0">
                  <a:pos x="T2" y="T3"/>
                </a:cxn>
                <a:cxn ang="0">
                  <a:pos x="T4" y="T5"/>
                </a:cxn>
                <a:cxn ang="0">
                  <a:pos x="T6" y="T7"/>
                </a:cxn>
                <a:cxn ang="0">
                  <a:pos x="T8" y="T9"/>
                </a:cxn>
              </a:cxnLst>
              <a:rect l="0" t="0" r="r" b="b"/>
              <a:pathLst>
                <a:path w="40" h="74">
                  <a:moveTo>
                    <a:pt x="31" y="0"/>
                  </a:moveTo>
                  <a:lnTo>
                    <a:pt x="0" y="69"/>
                  </a:lnTo>
                  <a:lnTo>
                    <a:pt x="9" y="74"/>
                  </a:lnTo>
                  <a:lnTo>
                    <a:pt x="40" y="4"/>
                  </a:lnTo>
                  <a:lnTo>
                    <a:pt x="31"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87" name="Freeform 186"/>
            <p:cNvSpPr>
              <a:spLocks/>
            </p:cNvSpPr>
            <p:nvPr/>
          </p:nvSpPr>
          <p:spPr bwMode="auto">
            <a:xfrm>
              <a:off x="4217" y="1858"/>
              <a:ext cx="36" cy="69"/>
            </a:xfrm>
            <a:custGeom>
              <a:avLst/>
              <a:gdLst>
                <a:gd name="T0" fmla="*/ 26 w 36"/>
                <a:gd name="T1" fmla="*/ 0 h 69"/>
                <a:gd name="T2" fmla="*/ 0 w 36"/>
                <a:gd name="T3" fmla="*/ 64 h 69"/>
                <a:gd name="T4" fmla="*/ 9 w 36"/>
                <a:gd name="T5" fmla="*/ 69 h 69"/>
                <a:gd name="T6" fmla="*/ 36 w 36"/>
                <a:gd name="T7" fmla="*/ 4 h 69"/>
                <a:gd name="T8" fmla="*/ 26 w 36"/>
                <a:gd name="T9" fmla="*/ 0 h 69"/>
              </a:gdLst>
              <a:ahLst/>
              <a:cxnLst>
                <a:cxn ang="0">
                  <a:pos x="T0" y="T1"/>
                </a:cxn>
                <a:cxn ang="0">
                  <a:pos x="T2" y="T3"/>
                </a:cxn>
                <a:cxn ang="0">
                  <a:pos x="T4" y="T5"/>
                </a:cxn>
                <a:cxn ang="0">
                  <a:pos x="T6" y="T7"/>
                </a:cxn>
                <a:cxn ang="0">
                  <a:pos x="T8" y="T9"/>
                </a:cxn>
              </a:cxnLst>
              <a:rect l="0" t="0" r="r" b="b"/>
              <a:pathLst>
                <a:path w="36" h="69">
                  <a:moveTo>
                    <a:pt x="26" y="0"/>
                  </a:moveTo>
                  <a:lnTo>
                    <a:pt x="0" y="64"/>
                  </a:lnTo>
                  <a:lnTo>
                    <a:pt x="9" y="69"/>
                  </a:lnTo>
                  <a:lnTo>
                    <a:pt x="36" y="4"/>
                  </a:lnTo>
                  <a:lnTo>
                    <a:pt x="26"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88" name="Freeform 187"/>
            <p:cNvSpPr>
              <a:spLocks/>
            </p:cNvSpPr>
            <p:nvPr/>
          </p:nvSpPr>
          <p:spPr bwMode="auto">
            <a:xfrm>
              <a:off x="4195" y="1922"/>
              <a:ext cx="31" cy="60"/>
            </a:xfrm>
            <a:custGeom>
              <a:avLst/>
              <a:gdLst>
                <a:gd name="T0" fmla="*/ 21 w 31"/>
                <a:gd name="T1" fmla="*/ 0 h 60"/>
                <a:gd name="T2" fmla="*/ 0 w 31"/>
                <a:gd name="T3" fmla="*/ 55 h 60"/>
                <a:gd name="T4" fmla="*/ 9 w 31"/>
                <a:gd name="T5" fmla="*/ 60 h 60"/>
                <a:gd name="T6" fmla="*/ 31 w 31"/>
                <a:gd name="T7" fmla="*/ 4 h 60"/>
                <a:gd name="T8" fmla="*/ 21 w 31"/>
                <a:gd name="T9" fmla="*/ 0 h 60"/>
              </a:gdLst>
              <a:ahLst/>
              <a:cxnLst>
                <a:cxn ang="0">
                  <a:pos x="T0" y="T1"/>
                </a:cxn>
                <a:cxn ang="0">
                  <a:pos x="T2" y="T3"/>
                </a:cxn>
                <a:cxn ang="0">
                  <a:pos x="T4" y="T5"/>
                </a:cxn>
                <a:cxn ang="0">
                  <a:pos x="T6" y="T7"/>
                </a:cxn>
                <a:cxn ang="0">
                  <a:pos x="T8" y="T9"/>
                </a:cxn>
              </a:cxnLst>
              <a:rect l="0" t="0" r="r" b="b"/>
              <a:pathLst>
                <a:path w="31" h="60">
                  <a:moveTo>
                    <a:pt x="21" y="0"/>
                  </a:moveTo>
                  <a:lnTo>
                    <a:pt x="0" y="55"/>
                  </a:lnTo>
                  <a:lnTo>
                    <a:pt x="9" y="60"/>
                  </a:lnTo>
                  <a:lnTo>
                    <a:pt x="31" y="4"/>
                  </a:lnTo>
                  <a:lnTo>
                    <a:pt x="21"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89" name="Freeform 188"/>
            <p:cNvSpPr>
              <a:spLocks/>
            </p:cNvSpPr>
            <p:nvPr/>
          </p:nvSpPr>
          <p:spPr bwMode="auto">
            <a:xfrm>
              <a:off x="4173" y="1978"/>
              <a:ext cx="32" cy="67"/>
            </a:xfrm>
            <a:custGeom>
              <a:avLst/>
              <a:gdLst>
                <a:gd name="T0" fmla="*/ 21 w 32"/>
                <a:gd name="T1" fmla="*/ 0 h 67"/>
                <a:gd name="T2" fmla="*/ 0 w 32"/>
                <a:gd name="T3" fmla="*/ 62 h 67"/>
                <a:gd name="T4" fmla="*/ 9 w 32"/>
                <a:gd name="T5" fmla="*/ 67 h 67"/>
                <a:gd name="T6" fmla="*/ 31 w 32"/>
                <a:gd name="T7" fmla="*/ 4 h 67"/>
                <a:gd name="T8" fmla="*/ 21 w 32"/>
                <a:gd name="T9" fmla="*/ 0 h 67"/>
              </a:gdLst>
              <a:ahLst/>
              <a:cxnLst>
                <a:cxn ang="0">
                  <a:pos x="T0" y="T1"/>
                </a:cxn>
                <a:cxn ang="0">
                  <a:pos x="T2" y="T3"/>
                </a:cxn>
                <a:cxn ang="0">
                  <a:pos x="T4" y="T5"/>
                </a:cxn>
                <a:cxn ang="0">
                  <a:pos x="T6" y="T7"/>
                </a:cxn>
                <a:cxn ang="0">
                  <a:pos x="T8" y="T9"/>
                </a:cxn>
              </a:cxnLst>
              <a:rect l="0" t="0" r="r" b="b"/>
              <a:pathLst>
                <a:path w="32" h="67">
                  <a:moveTo>
                    <a:pt x="21" y="0"/>
                  </a:moveTo>
                  <a:lnTo>
                    <a:pt x="0" y="62"/>
                  </a:lnTo>
                  <a:lnTo>
                    <a:pt x="9" y="67"/>
                  </a:lnTo>
                  <a:lnTo>
                    <a:pt x="31" y="4"/>
                  </a:lnTo>
                  <a:lnTo>
                    <a:pt x="21"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90" name="Freeform 189"/>
            <p:cNvSpPr>
              <a:spLocks/>
            </p:cNvSpPr>
            <p:nvPr/>
          </p:nvSpPr>
          <p:spPr bwMode="auto">
            <a:xfrm>
              <a:off x="4142" y="2040"/>
              <a:ext cx="41" cy="77"/>
            </a:xfrm>
            <a:custGeom>
              <a:avLst/>
              <a:gdLst>
                <a:gd name="T0" fmla="*/ 31 w 41"/>
                <a:gd name="T1" fmla="*/ 0 h 77"/>
                <a:gd name="T2" fmla="*/ 0 w 41"/>
                <a:gd name="T3" fmla="*/ 71 h 77"/>
                <a:gd name="T4" fmla="*/ 9 w 41"/>
                <a:gd name="T5" fmla="*/ 76 h 77"/>
                <a:gd name="T6" fmla="*/ 40 w 41"/>
                <a:gd name="T7" fmla="*/ 4 h 77"/>
                <a:gd name="T8" fmla="*/ 31 w 41"/>
                <a:gd name="T9" fmla="*/ 0 h 77"/>
              </a:gdLst>
              <a:ahLst/>
              <a:cxnLst>
                <a:cxn ang="0">
                  <a:pos x="T0" y="T1"/>
                </a:cxn>
                <a:cxn ang="0">
                  <a:pos x="T2" y="T3"/>
                </a:cxn>
                <a:cxn ang="0">
                  <a:pos x="T4" y="T5"/>
                </a:cxn>
                <a:cxn ang="0">
                  <a:pos x="T6" y="T7"/>
                </a:cxn>
                <a:cxn ang="0">
                  <a:pos x="T8" y="T9"/>
                </a:cxn>
              </a:cxnLst>
              <a:rect l="0" t="0" r="r" b="b"/>
              <a:pathLst>
                <a:path w="41" h="77">
                  <a:moveTo>
                    <a:pt x="31" y="0"/>
                  </a:moveTo>
                  <a:lnTo>
                    <a:pt x="0" y="71"/>
                  </a:lnTo>
                  <a:lnTo>
                    <a:pt x="9" y="76"/>
                  </a:lnTo>
                  <a:lnTo>
                    <a:pt x="40" y="4"/>
                  </a:lnTo>
                  <a:lnTo>
                    <a:pt x="31"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91" name="Freeform 190"/>
            <p:cNvSpPr>
              <a:spLocks/>
            </p:cNvSpPr>
            <p:nvPr/>
          </p:nvSpPr>
          <p:spPr bwMode="auto">
            <a:xfrm>
              <a:off x="2078" y="29"/>
              <a:ext cx="27" cy="43"/>
            </a:xfrm>
            <a:custGeom>
              <a:avLst/>
              <a:gdLst>
                <a:gd name="T0" fmla="*/ 16 w 27"/>
                <a:gd name="T1" fmla="*/ 0 h 43"/>
                <a:gd name="T2" fmla="*/ 0 w 27"/>
                <a:gd name="T3" fmla="*/ 38 h 43"/>
                <a:gd name="T4" fmla="*/ 9 w 27"/>
                <a:gd name="T5" fmla="*/ 43 h 43"/>
                <a:gd name="T6" fmla="*/ 26 w 27"/>
                <a:gd name="T7" fmla="*/ 4 h 43"/>
                <a:gd name="T8" fmla="*/ 16 w 27"/>
                <a:gd name="T9" fmla="*/ 0 h 43"/>
              </a:gdLst>
              <a:ahLst/>
              <a:cxnLst>
                <a:cxn ang="0">
                  <a:pos x="T0" y="T1"/>
                </a:cxn>
                <a:cxn ang="0">
                  <a:pos x="T2" y="T3"/>
                </a:cxn>
                <a:cxn ang="0">
                  <a:pos x="T4" y="T5"/>
                </a:cxn>
                <a:cxn ang="0">
                  <a:pos x="T6" y="T7"/>
                </a:cxn>
                <a:cxn ang="0">
                  <a:pos x="T8" y="T9"/>
                </a:cxn>
              </a:cxnLst>
              <a:rect l="0" t="0" r="r" b="b"/>
              <a:pathLst>
                <a:path w="27" h="43">
                  <a:moveTo>
                    <a:pt x="16" y="0"/>
                  </a:moveTo>
                  <a:lnTo>
                    <a:pt x="0" y="38"/>
                  </a:lnTo>
                  <a:lnTo>
                    <a:pt x="9" y="43"/>
                  </a:lnTo>
                  <a:lnTo>
                    <a:pt x="26" y="4"/>
                  </a:lnTo>
                  <a:lnTo>
                    <a:pt x="16"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92" name="Freeform 191"/>
            <p:cNvSpPr>
              <a:spLocks/>
            </p:cNvSpPr>
            <p:nvPr/>
          </p:nvSpPr>
          <p:spPr bwMode="auto">
            <a:xfrm>
              <a:off x="2064" y="67"/>
              <a:ext cx="24" cy="34"/>
            </a:xfrm>
            <a:custGeom>
              <a:avLst/>
              <a:gdLst>
                <a:gd name="T0" fmla="*/ 14 w 24"/>
                <a:gd name="T1" fmla="*/ 0 h 34"/>
                <a:gd name="T2" fmla="*/ 0 w 24"/>
                <a:gd name="T3" fmla="*/ 28 h 34"/>
                <a:gd name="T4" fmla="*/ 9 w 24"/>
                <a:gd name="T5" fmla="*/ 33 h 34"/>
                <a:gd name="T6" fmla="*/ 23 w 24"/>
                <a:gd name="T7" fmla="*/ 4 h 34"/>
                <a:gd name="T8" fmla="*/ 14 w 24"/>
                <a:gd name="T9" fmla="*/ 0 h 34"/>
              </a:gdLst>
              <a:ahLst/>
              <a:cxnLst>
                <a:cxn ang="0">
                  <a:pos x="T0" y="T1"/>
                </a:cxn>
                <a:cxn ang="0">
                  <a:pos x="T2" y="T3"/>
                </a:cxn>
                <a:cxn ang="0">
                  <a:pos x="T4" y="T5"/>
                </a:cxn>
                <a:cxn ang="0">
                  <a:pos x="T6" y="T7"/>
                </a:cxn>
                <a:cxn ang="0">
                  <a:pos x="T8" y="T9"/>
                </a:cxn>
              </a:cxnLst>
              <a:rect l="0" t="0" r="r" b="b"/>
              <a:pathLst>
                <a:path w="24" h="34">
                  <a:moveTo>
                    <a:pt x="14" y="0"/>
                  </a:moveTo>
                  <a:lnTo>
                    <a:pt x="0" y="28"/>
                  </a:lnTo>
                  <a:lnTo>
                    <a:pt x="9" y="33"/>
                  </a:lnTo>
                  <a:lnTo>
                    <a:pt x="23" y="4"/>
                  </a:lnTo>
                  <a:lnTo>
                    <a:pt x="1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93" name="Freeform 192"/>
            <p:cNvSpPr>
              <a:spLocks/>
            </p:cNvSpPr>
            <p:nvPr/>
          </p:nvSpPr>
          <p:spPr bwMode="auto">
            <a:xfrm>
              <a:off x="2050" y="96"/>
              <a:ext cx="24" cy="36"/>
            </a:xfrm>
            <a:custGeom>
              <a:avLst/>
              <a:gdLst>
                <a:gd name="T0" fmla="*/ 14 w 24"/>
                <a:gd name="T1" fmla="*/ 0 h 36"/>
                <a:gd name="T2" fmla="*/ 0 w 24"/>
                <a:gd name="T3" fmla="*/ 31 h 36"/>
                <a:gd name="T4" fmla="*/ 9 w 24"/>
                <a:gd name="T5" fmla="*/ 35 h 36"/>
                <a:gd name="T6" fmla="*/ 23 w 24"/>
                <a:gd name="T7" fmla="*/ 4 h 36"/>
                <a:gd name="T8" fmla="*/ 14 w 24"/>
                <a:gd name="T9" fmla="*/ 0 h 36"/>
              </a:gdLst>
              <a:ahLst/>
              <a:cxnLst>
                <a:cxn ang="0">
                  <a:pos x="T0" y="T1"/>
                </a:cxn>
                <a:cxn ang="0">
                  <a:pos x="T2" y="T3"/>
                </a:cxn>
                <a:cxn ang="0">
                  <a:pos x="T4" y="T5"/>
                </a:cxn>
                <a:cxn ang="0">
                  <a:pos x="T6" y="T7"/>
                </a:cxn>
                <a:cxn ang="0">
                  <a:pos x="T8" y="T9"/>
                </a:cxn>
              </a:cxnLst>
              <a:rect l="0" t="0" r="r" b="b"/>
              <a:pathLst>
                <a:path w="24" h="36">
                  <a:moveTo>
                    <a:pt x="14" y="0"/>
                  </a:moveTo>
                  <a:lnTo>
                    <a:pt x="0" y="31"/>
                  </a:lnTo>
                  <a:lnTo>
                    <a:pt x="9" y="35"/>
                  </a:lnTo>
                  <a:lnTo>
                    <a:pt x="23" y="4"/>
                  </a:lnTo>
                  <a:lnTo>
                    <a:pt x="1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94" name="Freeform 193"/>
            <p:cNvSpPr>
              <a:spLocks/>
            </p:cNvSpPr>
            <p:nvPr/>
          </p:nvSpPr>
          <p:spPr bwMode="auto">
            <a:xfrm>
              <a:off x="2028" y="127"/>
              <a:ext cx="31" cy="46"/>
            </a:xfrm>
            <a:custGeom>
              <a:avLst/>
              <a:gdLst>
                <a:gd name="T0" fmla="*/ 21 w 31"/>
                <a:gd name="T1" fmla="*/ 0 h 46"/>
                <a:gd name="T2" fmla="*/ 0 w 31"/>
                <a:gd name="T3" fmla="*/ 40 h 46"/>
                <a:gd name="T4" fmla="*/ 9 w 31"/>
                <a:gd name="T5" fmla="*/ 45 h 46"/>
                <a:gd name="T6" fmla="*/ 31 w 31"/>
                <a:gd name="T7" fmla="*/ 4 h 46"/>
                <a:gd name="T8" fmla="*/ 21 w 31"/>
                <a:gd name="T9" fmla="*/ 0 h 46"/>
              </a:gdLst>
              <a:ahLst/>
              <a:cxnLst>
                <a:cxn ang="0">
                  <a:pos x="T0" y="T1"/>
                </a:cxn>
                <a:cxn ang="0">
                  <a:pos x="T2" y="T3"/>
                </a:cxn>
                <a:cxn ang="0">
                  <a:pos x="T4" y="T5"/>
                </a:cxn>
                <a:cxn ang="0">
                  <a:pos x="T6" y="T7"/>
                </a:cxn>
                <a:cxn ang="0">
                  <a:pos x="T8" y="T9"/>
                </a:cxn>
              </a:cxnLst>
              <a:rect l="0" t="0" r="r" b="b"/>
              <a:pathLst>
                <a:path w="31" h="46">
                  <a:moveTo>
                    <a:pt x="21" y="0"/>
                  </a:moveTo>
                  <a:lnTo>
                    <a:pt x="0" y="40"/>
                  </a:lnTo>
                  <a:lnTo>
                    <a:pt x="9" y="45"/>
                  </a:lnTo>
                  <a:lnTo>
                    <a:pt x="31" y="4"/>
                  </a:lnTo>
                  <a:lnTo>
                    <a:pt x="21"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95" name="Freeform 194"/>
            <p:cNvSpPr>
              <a:spLocks/>
            </p:cNvSpPr>
            <p:nvPr/>
          </p:nvSpPr>
          <p:spPr bwMode="auto">
            <a:xfrm>
              <a:off x="3012" y="151"/>
              <a:ext cx="29" cy="38"/>
            </a:xfrm>
            <a:custGeom>
              <a:avLst/>
              <a:gdLst>
                <a:gd name="T0" fmla="*/ 19 w 29"/>
                <a:gd name="T1" fmla="*/ 0 h 38"/>
                <a:gd name="T2" fmla="*/ 0 w 29"/>
                <a:gd name="T3" fmla="*/ 33 h 38"/>
                <a:gd name="T4" fmla="*/ 9 w 29"/>
                <a:gd name="T5" fmla="*/ 38 h 38"/>
                <a:gd name="T6" fmla="*/ 28 w 29"/>
                <a:gd name="T7" fmla="*/ 4 h 38"/>
                <a:gd name="T8" fmla="*/ 19 w 29"/>
                <a:gd name="T9" fmla="*/ 0 h 38"/>
              </a:gdLst>
              <a:ahLst/>
              <a:cxnLst>
                <a:cxn ang="0">
                  <a:pos x="T0" y="T1"/>
                </a:cxn>
                <a:cxn ang="0">
                  <a:pos x="T2" y="T3"/>
                </a:cxn>
                <a:cxn ang="0">
                  <a:pos x="T4" y="T5"/>
                </a:cxn>
                <a:cxn ang="0">
                  <a:pos x="T6" y="T7"/>
                </a:cxn>
                <a:cxn ang="0">
                  <a:pos x="T8" y="T9"/>
                </a:cxn>
              </a:cxnLst>
              <a:rect l="0" t="0" r="r" b="b"/>
              <a:pathLst>
                <a:path w="29" h="38">
                  <a:moveTo>
                    <a:pt x="19" y="0"/>
                  </a:moveTo>
                  <a:lnTo>
                    <a:pt x="0" y="33"/>
                  </a:lnTo>
                  <a:lnTo>
                    <a:pt x="9" y="38"/>
                  </a:lnTo>
                  <a:lnTo>
                    <a:pt x="28" y="4"/>
                  </a:lnTo>
                  <a:lnTo>
                    <a:pt x="1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96" name="Freeform 195"/>
            <p:cNvSpPr>
              <a:spLocks/>
            </p:cNvSpPr>
            <p:nvPr/>
          </p:nvSpPr>
          <p:spPr bwMode="auto">
            <a:xfrm>
              <a:off x="3000" y="185"/>
              <a:ext cx="22" cy="33"/>
            </a:xfrm>
            <a:custGeom>
              <a:avLst/>
              <a:gdLst>
                <a:gd name="T0" fmla="*/ 12 w 22"/>
                <a:gd name="T1" fmla="*/ 0 h 33"/>
                <a:gd name="T2" fmla="*/ 0 w 22"/>
                <a:gd name="T3" fmla="*/ 28 h 33"/>
                <a:gd name="T4" fmla="*/ 9 w 22"/>
                <a:gd name="T5" fmla="*/ 33 h 33"/>
                <a:gd name="T6" fmla="*/ 21 w 22"/>
                <a:gd name="T7" fmla="*/ 4 h 33"/>
                <a:gd name="T8" fmla="*/ 12 w 22"/>
                <a:gd name="T9" fmla="*/ 0 h 33"/>
              </a:gdLst>
              <a:ahLst/>
              <a:cxnLst>
                <a:cxn ang="0">
                  <a:pos x="T0" y="T1"/>
                </a:cxn>
                <a:cxn ang="0">
                  <a:pos x="T2" y="T3"/>
                </a:cxn>
                <a:cxn ang="0">
                  <a:pos x="T4" y="T5"/>
                </a:cxn>
                <a:cxn ang="0">
                  <a:pos x="T6" y="T7"/>
                </a:cxn>
                <a:cxn ang="0">
                  <a:pos x="T8" y="T9"/>
                </a:cxn>
              </a:cxnLst>
              <a:rect l="0" t="0" r="r" b="b"/>
              <a:pathLst>
                <a:path w="22" h="33">
                  <a:moveTo>
                    <a:pt x="12" y="0"/>
                  </a:moveTo>
                  <a:lnTo>
                    <a:pt x="0" y="28"/>
                  </a:lnTo>
                  <a:lnTo>
                    <a:pt x="9" y="33"/>
                  </a:lnTo>
                  <a:lnTo>
                    <a:pt x="21" y="4"/>
                  </a:lnTo>
                  <a:lnTo>
                    <a:pt x="12"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97" name="Freeform 196"/>
            <p:cNvSpPr>
              <a:spLocks/>
            </p:cNvSpPr>
            <p:nvPr/>
          </p:nvSpPr>
          <p:spPr bwMode="auto">
            <a:xfrm>
              <a:off x="2986" y="213"/>
              <a:ext cx="24" cy="39"/>
            </a:xfrm>
            <a:custGeom>
              <a:avLst/>
              <a:gdLst>
                <a:gd name="T0" fmla="*/ 14 w 24"/>
                <a:gd name="T1" fmla="*/ 0 h 39"/>
                <a:gd name="T2" fmla="*/ 0 w 24"/>
                <a:gd name="T3" fmla="*/ 33 h 39"/>
                <a:gd name="T4" fmla="*/ 9 w 24"/>
                <a:gd name="T5" fmla="*/ 38 h 39"/>
                <a:gd name="T6" fmla="*/ 23 w 24"/>
                <a:gd name="T7" fmla="*/ 4 h 39"/>
                <a:gd name="T8" fmla="*/ 14 w 24"/>
                <a:gd name="T9" fmla="*/ 0 h 39"/>
              </a:gdLst>
              <a:ahLst/>
              <a:cxnLst>
                <a:cxn ang="0">
                  <a:pos x="T0" y="T1"/>
                </a:cxn>
                <a:cxn ang="0">
                  <a:pos x="T2" y="T3"/>
                </a:cxn>
                <a:cxn ang="0">
                  <a:pos x="T4" y="T5"/>
                </a:cxn>
                <a:cxn ang="0">
                  <a:pos x="T6" y="T7"/>
                </a:cxn>
                <a:cxn ang="0">
                  <a:pos x="T8" y="T9"/>
                </a:cxn>
              </a:cxnLst>
              <a:rect l="0" t="0" r="r" b="b"/>
              <a:pathLst>
                <a:path w="24" h="39">
                  <a:moveTo>
                    <a:pt x="14" y="0"/>
                  </a:moveTo>
                  <a:lnTo>
                    <a:pt x="0" y="33"/>
                  </a:lnTo>
                  <a:lnTo>
                    <a:pt x="9" y="38"/>
                  </a:lnTo>
                  <a:lnTo>
                    <a:pt x="23" y="4"/>
                  </a:lnTo>
                  <a:lnTo>
                    <a:pt x="1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98" name="Freeform 197"/>
            <p:cNvSpPr>
              <a:spLocks/>
            </p:cNvSpPr>
            <p:nvPr/>
          </p:nvSpPr>
          <p:spPr bwMode="auto">
            <a:xfrm>
              <a:off x="2966" y="247"/>
              <a:ext cx="29" cy="43"/>
            </a:xfrm>
            <a:custGeom>
              <a:avLst/>
              <a:gdLst>
                <a:gd name="T0" fmla="*/ 19 w 29"/>
                <a:gd name="T1" fmla="*/ 0 h 43"/>
                <a:gd name="T2" fmla="*/ 0 w 29"/>
                <a:gd name="T3" fmla="*/ 38 h 43"/>
                <a:gd name="T4" fmla="*/ 9 w 29"/>
                <a:gd name="T5" fmla="*/ 43 h 43"/>
                <a:gd name="T6" fmla="*/ 28 w 29"/>
                <a:gd name="T7" fmla="*/ 4 h 43"/>
                <a:gd name="T8" fmla="*/ 19 w 29"/>
                <a:gd name="T9" fmla="*/ 0 h 43"/>
              </a:gdLst>
              <a:ahLst/>
              <a:cxnLst>
                <a:cxn ang="0">
                  <a:pos x="T0" y="T1"/>
                </a:cxn>
                <a:cxn ang="0">
                  <a:pos x="T2" y="T3"/>
                </a:cxn>
                <a:cxn ang="0">
                  <a:pos x="T4" y="T5"/>
                </a:cxn>
                <a:cxn ang="0">
                  <a:pos x="T6" y="T7"/>
                </a:cxn>
                <a:cxn ang="0">
                  <a:pos x="T8" y="T9"/>
                </a:cxn>
              </a:cxnLst>
              <a:rect l="0" t="0" r="r" b="b"/>
              <a:pathLst>
                <a:path w="29" h="43">
                  <a:moveTo>
                    <a:pt x="19" y="0"/>
                  </a:moveTo>
                  <a:lnTo>
                    <a:pt x="0" y="38"/>
                  </a:lnTo>
                  <a:lnTo>
                    <a:pt x="9" y="43"/>
                  </a:lnTo>
                  <a:lnTo>
                    <a:pt x="28" y="4"/>
                  </a:lnTo>
                  <a:lnTo>
                    <a:pt x="1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99" name="Freeform 198"/>
            <p:cNvSpPr>
              <a:spLocks/>
            </p:cNvSpPr>
            <p:nvPr/>
          </p:nvSpPr>
          <p:spPr bwMode="auto">
            <a:xfrm>
              <a:off x="2652" y="96"/>
              <a:ext cx="26" cy="41"/>
            </a:xfrm>
            <a:custGeom>
              <a:avLst/>
              <a:gdLst>
                <a:gd name="T0" fmla="*/ 16 w 26"/>
                <a:gd name="T1" fmla="*/ 0 h 41"/>
                <a:gd name="T2" fmla="*/ 0 w 26"/>
                <a:gd name="T3" fmla="*/ 35 h 41"/>
                <a:gd name="T4" fmla="*/ 9 w 26"/>
                <a:gd name="T5" fmla="*/ 40 h 41"/>
                <a:gd name="T6" fmla="*/ 26 w 26"/>
                <a:gd name="T7" fmla="*/ 4 h 41"/>
                <a:gd name="T8" fmla="*/ 16 w 26"/>
                <a:gd name="T9" fmla="*/ 0 h 41"/>
              </a:gdLst>
              <a:ahLst/>
              <a:cxnLst>
                <a:cxn ang="0">
                  <a:pos x="T0" y="T1"/>
                </a:cxn>
                <a:cxn ang="0">
                  <a:pos x="T2" y="T3"/>
                </a:cxn>
                <a:cxn ang="0">
                  <a:pos x="T4" y="T5"/>
                </a:cxn>
                <a:cxn ang="0">
                  <a:pos x="T6" y="T7"/>
                </a:cxn>
                <a:cxn ang="0">
                  <a:pos x="T8" y="T9"/>
                </a:cxn>
              </a:cxnLst>
              <a:rect l="0" t="0" r="r" b="b"/>
              <a:pathLst>
                <a:path w="26" h="41">
                  <a:moveTo>
                    <a:pt x="16" y="0"/>
                  </a:moveTo>
                  <a:lnTo>
                    <a:pt x="0" y="35"/>
                  </a:lnTo>
                  <a:lnTo>
                    <a:pt x="9" y="40"/>
                  </a:lnTo>
                  <a:lnTo>
                    <a:pt x="26" y="4"/>
                  </a:lnTo>
                  <a:lnTo>
                    <a:pt x="16"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00" name="Freeform 199"/>
            <p:cNvSpPr>
              <a:spLocks/>
            </p:cNvSpPr>
            <p:nvPr/>
          </p:nvSpPr>
          <p:spPr bwMode="auto">
            <a:xfrm>
              <a:off x="2635" y="132"/>
              <a:ext cx="26" cy="36"/>
            </a:xfrm>
            <a:custGeom>
              <a:avLst/>
              <a:gdLst>
                <a:gd name="T0" fmla="*/ 16 w 26"/>
                <a:gd name="T1" fmla="*/ 0 h 36"/>
                <a:gd name="T2" fmla="*/ 0 w 26"/>
                <a:gd name="T3" fmla="*/ 31 h 36"/>
                <a:gd name="T4" fmla="*/ 9 w 26"/>
                <a:gd name="T5" fmla="*/ 36 h 36"/>
                <a:gd name="T6" fmla="*/ 26 w 26"/>
                <a:gd name="T7" fmla="*/ 4 h 36"/>
                <a:gd name="T8" fmla="*/ 16 w 26"/>
                <a:gd name="T9" fmla="*/ 0 h 36"/>
              </a:gdLst>
              <a:ahLst/>
              <a:cxnLst>
                <a:cxn ang="0">
                  <a:pos x="T0" y="T1"/>
                </a:cxn>
                <a:cxn ang="0">
                  <a:pos x="T2" y="T3"/>
                </a:cxn>
                <a:cxn ang="0">
                  <a:pos x="T4" y="T5"/>
                </a:cxn>
                <a:cxn ang="0">
                  <a:pos x="T6" y="T7"/>
                </a:cxn>
                <a:cxn ang="0">
                  <a:pos x="T8" y="T9"/>
                </a:cxn>
              </a:cxnLst>
              <a:rect l="0" t="0" r="r" b="b"/>
              <a:pathLst>
                <a:path w="26" h="36">
                  <a:moveTo>
                    <a:pt x="16" y="0"/>
                  </a:moveTo>
                  <a:lnTo>
                    <a:pt x="0" y="31"/>
                  </a:lnTo>
                  <a:lnTo>
                    <a:pt x="9" y="36"/>
                  </a:lnTo>
                  <a:lnTo>
                    <a:pt x="26" y="4"/>
                  </a:lnTo>
                  <a:lnTo>
                    <a:pt x="16"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01" name="Freeform 200"/>
            <p:cNvSpPr>
              <a:spLocks/>
            </p:cNvSpPr>
            <p:nvPr/>
          </p:nvSpPr>
          <p:spPr bwMode="auto">
            <a:xfrm>
              <a:off x="2623" y="163"/>
              <a:ext cx="22" cy="36"/>
            </a:xfrm>
            <a:custGeom>
              <a:avLst/>
              <a:gdLst>
                <a:gd name="T0" fmla="*/ 11 w 22"/>
                <a:gd name="T1" fmla="*/ 0 h 36"/>
                <a:gd name="T2" fmla="*/ 0 w 22"/>
                <a:gd name="T3" fmla="*/ 31 h 36"/>
                <a:gd name="T4" fmla="*/ 9 w 22"/>
                <a:gd name="T5" fmla="*/ 36 h 36"/>
                <a:gd name="T6" fmla="*/ 21 w 22"/>
                <a:gd name="T7" fmla="*/ 4 h 36"/>
                <a:gd name="T8" fmla="*/ 11 w 22"/>
                <a:gd name="T9" fmla="*/ 0 h 36"/>
              </a:gdLst>
              <a:ahLst/>
              <a:cxnLst>
                <a:cxn ang="0">
                  <a:pos x="T0" y="T1"/>
                </a:cxn>
                <a:cxn ang="0">
                  <a:pos x="T2" y="T3"/>
                </a:cxn>
                <a:cxn ang="0">
                  <a:pos x="T4" y="T5"/>
                </a:cxn>
                <a:cxn ang="0">
                  <a:pos x="T6" y="T7"/>
                </a:cxn>
                <a:cxn ang="0">
                  <a:pos x="T8" y="T9"/>
                </a:cxn>
              </a:cxnLst>
              <a:rect l="0" t="0" r="r" b="b"/>
              <a:pathLst>
                <a:path w="22" h="36">
                  <a:moveTo>
                    <a:pt x="11" y="0"/>
                  </a:moveTo>
                  <a:lnTo>
                    <a:pt x="0" y="31"/>
                  </a:lnTo>
                  <a:lnTo>
                    <a:pt x="9" y="36"/>
                  </a:lnTo>
                  <a:lnTo>
                    <a:pt x="21" y="4"/>
                  </a:lnTo>
                  <a:lnTo>
                    <a:pt x="11"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02" name="Freeform 201"/>
            <p:cNvSpPr>
              <a:spLocks/>
            </p:cNvSpPr>
            <p:nvPr/>
          </p:nvSpPr>
          <p:spPr bwMode="auto">
            <a:xfrm>
              <a:off x="2604" y="194"/>
              <a:ext cx="29" cy="46"/>
            </a:xfrm>
            <a:custGeom>
              <a:avLst/>
              <a:gdLst>
                <a:gd name="T0" fmla="*/ 19 w 29"/>
                <a:gd name="T1" fmla="*/ 0 h 46"/>
                <a:gd name="T2" fmla="*/ 0 w 29"/>
                <a:gd name="T3" fmla="*/ 40 h 46"/>
                <a:gd name="T4" fmla="*/ 9 w 29"/>
                <a:gd name="T5" fmla="*/ 45 h 46"/>
                <a:gd name="T6" fmla="*/ 28 w 29"/>
                <a:gd name="T7" fmla="*/ 4 h 46"/>
                <a:gd name="T8" fmla="*/ 19 w 29"/>
                <a:gd name="T9" fmla="*/ 0 h 46"/>
              </a:gdLst>
              <a:ahLst/>
              <a:cxnLst>
                <a:cxn ang="0">
                  <a:pos x="T0" y="T1"/>
                </a:cxn>
                <a:cxn ang="0">
                  <a:pos x="T2" y="T3"/>
                </a:cxn>
                <a:cxn ang="0">
                  <a:pos x="T4" y="T5"/>
                </a:cxn>
                <a:cxn ang="0">
                  <a:pos x="T6" y="T7"/>
                </a:cxn>
                <a:cxn ang="0">
                  <a:pos x="T8" y="T9"/>
                </a:cxn>
              </a:cxnLst>
              <a:rect l="0" t="0" r="r" b="b"/>
              <a:pathLst>
                <a:path w="29" h="46">
                  <a:moveTo>
                    <a:pt x="19" y="0"/>
                  </a:moveTo>
                  <a:lnTo>
                    <a:pt x="0" y="40"/>
                  </a:lnTo>
                  <a:lnTo>
                    <a:pt x="9" y="45"/>
                  </a:lnTo>
                  <a:lnTo>
                    <a:pt x="28" y="4"/>
                  </a:lnTo>
                  <a:lnTo>
                    <a:pt x="1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03" name="Freeform 202"/>
            <p:cNvSpPr>
              <a:spLocks/>
            </p:cNvSpPr>
            <p:nvPr/>
          </p:nvSpPr>
          <p:spPr bwMode="auto">
            <a:xfrm>
              <a:off x="3636" y="221"/>
              <a:ext cx="29" cy="41"/>
            </a:xfrm>
            <a:custGeom>
              <a:avLst/>
              <a:gdLst>
                <a:gd name="T0" fmla="*/ 19 w 29"/>
                <a:gd name="T1" fmla="*/ 0 h 41"/>
                <a:gd name="T2" fmla="*/ 0 w 29"/>
                <a:gd name="T3" fmla="*/ 35 h 41"/>
                <a:gd name="T4" fmla="*/ 9 w 29"/>
                <a:gd name="T5" fmla="*/ 40 h 41"/>
                <a:gd name="T6" fmla="*/ 28 w 29"/>
                <a:gd name="T7" fmla="*/ 4 h 41"/>
                <a:gd name="T8" fmla="*/ 19 w 29"/>
                <a:gd name="T9" fmla="*/ 0 h 41"/>
              </a:gdLst>
              <a:ahLst/>
              <a:cxnLst>
                <a:cxn ang="0">
                  <a:pos x="T0" y="T1"/>
                </a:cxn>
                <a:cxn ang="0">
                  <a:pos x="T2" y="T3"/>
                </a:cxn>
                <a:cxn ang="0">
                  <a:pos x="T4" y="T5"/>
                </a:cxn>
                <a:cxn ang="0">
                  <a:pos x="T6" y="T7"/>
                </a:cxn>
                <a:cxn ang="0">
                  <a:pos x="T8" y="T9"/>
                </a:cxn>
              </a:cxnLst>
              <a:rect l="0" t="0" r="r" b="b"/>
              <a:pathLst>
                <a:path w="29" h="41">
                  <a:moveTo>
                    <a:pt x="19" y="0"/>
                  </a:moveTo>
                  <a:lnTo>
                    <a:pt x="0" y="35"/>
                  </a:lnTo>
                  <a:lnTo>
                    <a:pt x="9" y="40"/>
                  </a:lnTo>
                  <a:lnTo>
                    <a:pt x="28" y="4"/>
                  </a:lnTo>
                  <a:lnTo>
                    <a:pt x="1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04" name="Freeform 203"/>
            <p:cNvSpPr>
              <a:spLocks/>
            </p:cNvSpPr>
            <p:nvPr/>
          </p:nvSpPr>
          <p:spPr bwMode="auto">
            <a:xfrm>
              <a:off x="3624" y="257"/>
              <a:ext cx="22" cy="33"/>
            </a:xfrm>
            <a:custGeom>
              <a:avLst/>
              <a:gdLst>
                <a:gd name="T0" fmla="*/ 11 w 22"/>
                <a:gd name="T1" fmla="*/ 0 h 33"/>
                <a:gd name="T2" fmla="*/ 0 w 22"/>
                <a:gd name="T3" fmla="*/ 28 h 33"/>
                <a:gd name="T4" fmla="*/ 9 w 22"/>
                <a:gd name="T5" fmla="*/ 33 h 33"/>
                <a:gd name="T6" fmla="*/ 21 w 22"/>
                <a:gd name="T7" fmla="*/ 4 h 33"/>
                <a:gd name="T8" fmla="*/ 11 w 22"/>
                <a:gd name="T9" fmla="*/ 0 h 33"/>
              </a:gdLst>
              <a:ahLst/>
              <a:cxnLst>
                <a:cxn ang="0">
                  <a:pos x="T0" y="T1"/>
                </a:cxn>
                <a:cxn ang="0">
                  <a:pos x="T2" y="T3"/>
                </a:cxn>
                <a:cxn ang="0">
                  <a:pos x="T4" y="T5"/>
                </a:cxn>
                <a:cxn ang="0">
                  <a:pos x="T6" y="T7"/>
                </a:cxn>
                <a:cxn ang="0">
                  <a:pos x="T8" y="T9"/>
                </a:cxn>
              </a:cxnLst>
              <a:rect l="0" t="0" r="r" b="b"/>
              <a:pathLst>
                <a:path w="22" h="33">
                  <a:moveTo>
                    <a:pt x="11" y="0"/>
                  </a:moveTo>
                  <a:lnTo>
                    <a:pt x="0" y="28"/>
                  </a:lnTo>
                  <a:lnTo>
                    <a:pt x="9" y="33"/>
                  </a:lnTo>
                  <a:lnTo>
                    <a:pt x="21" y="4"/>
                  </a:lnTo>
                  <a:lnTo>
                    <a:pt x="11"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05" name="Freeform 204"/>
            <p:cNvSpPr>
              <a:spLocks/>
            </p:cNvSpPr>
            <p:nvPr/>
          </p:nvSpPr>
          <p:spPr bwMode="auto">
            <a:xfrm>
              <a:off x="3610" y="286"/>
              <a:ext cx="24" cy="36"/>
            </a:xfrm>
            <a:custGeom>
              <a:avLst/>
              <a:gdLst>
                <a:gd name="T0" fmla="*/ 14 w 24"/>
                <a:gd name="T1" fmla="*/ 0 h 36"/>
                <a:gd name="T2" fmla="*/ 0 w 24"/>
                <a:gd name="T3" fmla="*/ 31 h 36"/>
                <a:gd name="T4" fmla="*/ 9 w 24"/>
                <a:gd name="T5" fmla="*/ 36 h 36"/>
                <a:gd name="T6" fmla="*/ 23 w 24"/>
                <a:gd name="T7" fmla="*/ 4 h 36"/>
                <a:gd name="T8" fmla="*/ 14 w 24"/>
                <a:gd name="T9" fmla="*/ 0 h 36"/>
              </a:gdLst>
              <a:ahLst/>
              <a:cxnLst>
                <a:cxn ang="0">
                  <a:pos x="T0" y="T1"/>
                </a:cxn>
                <a:cxn ang="0">
                  <a:pos x="T2" y="T3"/>
                </a:cxn>
                <a:cxn ang="0">
                  <a:pos x="T4" y="T5"/>
                </a:cxn>
                <a:cxn ang="0">
                  <a:pos x="T6" y="T7"/>
                </a:cxn>
                <a:cxn ang="0">
                  <a:pos x="T8" y="T9"/>
                </a:cxn>
              </a:cxnLst>
              <a:rect l="0" t="0" r="r" b="b"/>
              <a:pathLst>
                <a:path w="24" h="36">
                  <a:moveTo>
                    <a:pt x="14" y="0"/>
                  </a:moveTo>
                  <a:lnTo>
                    <a:pt x="0" y="31"/>
                  </a:lnTo>
                  <a:lnTo>
                    <a:pt x="9" y="36"/>
                  </a:lnTo>
                  <a:lnTo>
                    <a:pt x="23" y="4"/>
                  </a:lnTo>
                  <a:lnTo>
                    <a:pt x="1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06" name="Freeform 205"/>
            <p:cNvSpPr>
              <a:spLocks/>
            </p:cNvSpPr>
            <p:nvPr/>
          </p:nvSpPr>
          <p:spPr bwMode="auto">
            <a:xfrm>
              <a:off x="3590" y="317"/>
              <a:ext cx="29" cy="45"/>
            </a:xfrm>
            <a:custGeom>
              <a:avLst/>
              <a:gdLst>
                <a:gd name="T0" fmla="*/ 19 w 29"/>
                <a:gd name="T1" fmla="*/ 0 h 45"/>
                <a:gd name="T2" fmla="*/ 0 w 29"/>
                <a:gd name="T3" fmla="*/ 40 h 45"/>
                <a:gd name="T4" fmla="*/ 9 w 29"/>
                <a:gd name="T5" fmla="*/ 45 h 45"/>
                <a:gd name="T6" fmla="*/ 28 w 29"/>
                <a:gd name="T7" fmla="*/ 4 h 45"/>
                <a:gd name="T8" fmla="*/ 19 w 29"/>
                <a:gd name="T9" fmla="*/ 0 h 45"/>
              </a:gdLst>
              <a:ahLst/>
              <a:cxnLst>
                <a:cxn ang="0">
                  <a:pos x="T0" y="T1"/>
                </a:cxn>
                <a:cxn ang="0">
                  <a:pos x="T2" y="T3"/>
                </a:cxn>
                <a:cxn ang="0">
                  <a:pos x="T4" y="T5"/>
                </a:cxn>
                <a:cxn ang="0">
                  <a:pos x="T6" y="T7"/>
                </a:cxn>
                <a:cxn ang="0">
                  <a:pos x="T8" y="T9"/>
                </a:cxn>
              </a:cxnLst>
              <a:rect l="0" t="0" r="r" b="b"/>
              <a:pathLst>
                <a:path w="29" h="45">
                  <a:moveTo>
                    <a:pt x="19" y="0"/>
                  </a:moveTo>
                  <a:lnTo>
                    <a:pt x="0" y="40"/>
                  </a:lnTo>
                  <a:lnTo>
                    <a:pt x="9" y="45"/>
                  </a:lnTo>
                  <a:lnTo>
                    <a:pt x="28" y="4"/>
                  </a:lnTo>
                  <a:lnTo>
                    <a:pt x="1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07" name="Freeform 206"/>
            <p:cNvSpPr>
              <a:spLocks/>
            </p:cNvSpPr>
            <p:nvPr/>
          </p:nvSpPr>
          <p:spPr bwMode="auto">
            <a:xfrm>
              <a:off x="2369" y="74"/>
              <a:ext cx="24" cy="36"/>
            </a:xfrm>
            <a:custGeom>
              <a:avLst/>
              <a:gdLst>
                <a:gd name="T0" fmla="*/ 14 w 24"/>
                <a:gd name="T1" fmla="*/ 0 h 36"/>
                <a:gd name="T2" fmla="*/ 0 w 24"/>
                <a:gd name="T3" fmla="*/ 31 h 36"/>
                <a:gd name="T4" fmla="*/ 9 w 24"/>
                <a:gd name="T5" fmla="*/ 36 h 36"/>
                <a:gd name="T6" fmla="*/ 24 w 24"/>
                <a:gd name="T7" fmla="*/ 4 h 36"/>
                <a:gd name="T8" fmla="*/ 14 w 24"/>
                <a:gd name="T9" fmla="*/ 0 h 36"/>
              </a:gdLst>
              <a:ahLst/>
              <a:cxnLst>
                <a:cxn ang="0">
                  <a:pos x="T0" y="T1"/>
                </a:cxn>
                <a:cxn ang="0">
                  <a:pos x="T2" y="T3"/>
                </a:cxn>
                <a:cxn ang="0">
                  <a:pos x="T4" y="T5"/>
                </a:cxn>
                <a:cxn ang="0">
                  <a:pos x="T6" y="T7"/>
                </a:cxn>
                <a:cxn ang="0">
                  <a:pos x="T8" y="T9"/>
                </a:cxn>
              </a:cxnLst>
              <a:rect l="0" t="0" r="r" b="b"/>
              <a:pathLst>
                <a:path w="24" h="36">
                  <a:moveTo>
                    <a:pt x="14" y="0"/>
                  </a:moveTo>
                  <a:lnTo>
                    <a:pt x="0" y="31"/>
                  </a:lnTo>
                  <a:lnTo>
                    <a:pt x="9" y="36"/>
                  </a:lnTo>
                  <a:lnTo>
                    <a:pt x="24" y="4"/>
                  </a:lnTo>
                  <a:lnTo>
                    <a:pt x="1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08" name="Freeform 207"/>
            <p:cNvSpPr>
              <a:spLocks/>
            </p:cNvSpPr>
            <p:nvPr/>
          </p:nvSpPr>
          <p:spPr bwMode="auto">
            <a:xfrm>
              <a:off x="2357" y="106"/>
              <a:ext cx="21" cy="26"/>
            </a:xfrm>
            <a:custGeom>
              <a:avLst/>
              <a:gdLst>
                <a:gd name="T0" fmla="*/ 11 w 21"/>
                <a:gd name="T1" fmla="*/ 0 h 26"/>
                <a:gd name="T2" fmla="*/ 0 w 21"/>
                <a:gd name="T3" fmla="*/ 21 h 26"/>
                <a:gd name="T4" fmla="*/ 9 w 21"/>
                <a:gd name="T5" fmla="*/ 26 h 26"/>
                <a:gd name="T6" fmla="*/ 21 w 21"/>
                <a:gd name="T7" fmla="*/ 4 h 26"/>
                <a:gd name="T8" fmla="*/ 11 w 21"/>
                <a:gd name="T9" fmla="*/ 0 h 26"/>
              </a:gdLst>
              <a:ahLst/>
              <a:cxnLst>
                <a:cxn ang="0">
                  <a:pos x="T0" y="T1"/>
                </a:cxn>
                <a:cxn ang="0">
                  <a:pos x="T2" y="T3"/>
                </a:cxn>
                <a:cxn ang="0">
                  <a:pos x="T4" y="T5"/>
                </a:cxn>
                <a:cxn ang="0">
                  <a:pos x="T6" y="T7"/>
                </a:cxn>
                <a:cxn ang="0">
                  <a:pos x="T8" y="T9"/>
                </a:cxn>
              </a:cxnLst>
              <a:rect l="0" t="0" r="r" b="b"/>
              <a:pathLst>
                <a:path w="21" h="26">
                  <a:moveTo>
                    <a:pt x="11" y="0"/>
                  </a:moveTo>
                  <a:lnTo>
                    <a:pt x="0" y="21"/>
                  </a:lnTo>
                  <a:lnTo>
                    <a:pt x="9" y="26"/>
                  </a:lnTo>
                  <a:lnTo>
                    <a:pt x="21" y="4"/>
                  </a:lnTo>
                  <a:lnTo>
                    <a:pt x="11"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09" name="Freeform 208"/>
            <p:cNvSpPr>
              <a:spLocks/>
            </p:cNvSpPr>
            <p:nvPr/>
          </p:nvSpPr>
          <p:spPr bwMode="auto">
            <a:xfrm>
              <a:off x="2345" y="127"/>
              <a:ext cx="21" cy="34"/>
            </a:xfrm>
            <a:custGeom>
              <a:avLst/>
              <a:gdLst>
                <a:gd name="T0" fmla="*/ 12 w 21"/>
                <a:gd name="T1" fmla="*/ 0 h 34"/>
                <a:gd name="T2" fmla="*/ 0 w 21"/>
                <a:gd name="T3" fmla="*/ 28 h 34"/>
                <a:gd name="T4" fmla="*/ 9 w 21"/>
                <a:gd name="T5" fmla="*/ 33 h 34"/>
                <a:gd name="T6" fmla="*/ 21 w 21"/>
                <a:gd name="T7" fmla="*/ 4 h 34"/>
                <a:gd name="T8" fmla="*/ 12 w 21"/>
                <a:gd name="T9" fmla="*/ 0 h 34"/>
              </a:gdLst>
              <a:ahLst/>
              <a:cxnLst>
                <a:cxn ang="0">
                  <a:pos x="T0" y="T1"/>
                </a:cxn>
                <a:cxn ang="0">
                  <a:pos x="T2" y="T3"/>
                </a:cxn>
                <a:cxn ang="0">
                  <a:pos x="T4" y="T5"/>
                </a:cxn>
                <a:cxn ang="0">
                  <a:pos x="T6" y="T7"/>
                </a:cxn>
                <a:cxn ang="0">
                  <a:pos x="T8" y="T9"/>
                </a:cxn>
              </a:cxnLst>
              <a:rect l="0" t="0" r="r" b="b"/>
              <a:pathLst>
                <a:path w="21" h="34">
                  <a:moveTo>
                    <a:pt x="12" y="0"/>
                  </a:moveTo>
                  <a:lnTo>
                    <a:pt x="0" y="28"/>
                  </a:lnTo>
                  <a:lnTo>
                    <a:pt x="9" y="33"/>
                  </a:lnTo>
                  <a:lnTo>
                    <a:pt x="21" y="4"/>
                  </a:lnTo>
                  <a:lnTo>
                    <a:pt x="12"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10" name="Freeform 209"/>
            <p:cNvSpPr>
              <a:spLocks/>
            </p:cNvSpPr>
            <p:nvPr/>
          </p:nvSpPr>
          <p:spPr bwMode="auto">
            <a:xfrm>
              <a:off x="2330" y="156"/>
              <a:ext cx="24" cy="38"/>
            </a:xfrm>
            <a:custGeom>
              <a:avLst/>
              <a:gdLst>
                <a:gd name="T0" fmla="*/ 14 w 24"/>
                <a:gd name="T1" fmla="*/ 0 h 38"/>
                <a:gd name="T2" fmla="*/ 0 w 24"/>
                <a:gd name="T3" fmla="*/ 33 h 38"/>
                <a:gd name="T4" fmla="*/ 9 w 24"/>
                <a:gd name="T5" fmla="*/ 38 h 38"/>
                <a:gd name="T6" fmla="*/ 23 w 24"/>
                <a:gd name="T7" fmla="*/ 4 h 38"/>
                <a:gd name="T8" fmla="*/ 14 w 24"/>
                <a:gd name="T9" fmla="*/ 0 h 38"/>
              </a:gdLst>
              <a:ahLst/>
              <a:cxnLst>
                <a:cxn ang="0">
                  <a:pos x="T0" y="T1"/>
                </a:cxn>
                <a:cxn ang="0">
                  <a:pos x="T2" y="T3"/>
                </a:cxn>
                <a:cxn ang="0">
                  <a:pos x="T4" y="T5"/>
                </a:cxn>
                <a:cxn ang="0">
                  <a:pos x="T6" y="T7"/>
                </a:cxn>
                <a:cxn ang="0">
                  <a:pos x="T8" y="T9"/>
                </a:cxn>
              </a:cxnLst>
              <a:rect l="0" t="0" r="r" b="b"/>
              <a:pathLst>
                <a:path w="24" h="38">
                  <a:moveTo>
                    <a:pt x="14" y="0"/>
                  </a:moveTo>
                  <a:lnTo>
                    <a:pt x="0" y="33"/>
                  </a:lnTo>
                  <a:lnTo>
                    <a:pt x="9" y="38"/>
                  </a:lnTo>
                  <a:lnTo>
                    <a:pt x="23" y="4"/>
                  </a:lnTo>
                  <a:lnTo>
                    <a:pt x="1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11" name="Freeform 210"/>
            <p:cNvSpPr>
              <a:spLocks/>
            </p:cNvSpPr>
            <p:nvPr/>
          </p:nvSpPr>
          <p:spPr bwMode="auto">
            <a:xfrm>
              <a:off x="3343" y="192"/>
              <a:ext cx="26" cy="36"/>
            </a:xfrm>
            <a:custGeom>
              <a:avLst/>
              <a:gdLst>
                <a:gd name="T0" fmla="*/ 16 w 26"/>
                <a:gd name="T1" fmla="*/ 0 h 36"/>
                <a:gd name="T2" fmla="*/ 0 w 26"/>
                <a:gd name="T3" fmla="*/ 31 h 36"/>
                <a:gd name="T4" fmla="*/ 9 w 26"/>
                <a:gd name="T5" fmla="*/ 36 h 36"/>
                <a:gd name="T6" fmla="*/ 26 w 26"/>
                <a:gd name="T7" fmla="*/ 4 h 36"/>
                <a:gd name="T8" fmla="*/ 16 w 26"/>
                <a:gd name="T9" fmla="*/ 0 h 36"/>
              </a:gdLst>
              <a:ahLst/>
              <a:cxnLst>
                <a:cxn ang="0">
                  <a:pos x="T0" y="T1"/>
                </a:cxn>
                <a:cxn ang="0">
                  <a:pos x="T2" y="T3"/>
                </a:cxn>
                <a:cxn ang="0">
                  <a:pos x="T4" y="T5"/>
                </a:cxn>
                <a:cxn ang="0">
                  <a:pos x="T6" y="T7"/>
                </a:cxn>
                <a:cxn ang="0">
                  <a:pos x="T8" y="T9"/>
                </a:cxn>
              </a:cxnLst>
              <a:rect l="0" t="0" r="r" b="b"/>
              <a:pathLst>
                <a:path w="26" h="36">
                  <a:moveTo>
                    <a:pt x="16" y="0"/>
                  </a:moveTo>
                  <a:lnTo>
                    <a:pt x="0" y="31"/>
                  </a:lnTo>
                  <a:lnTo>
                    <a:pt x="9" y="36"/>
                  </a:lnTo>
                  <a:lnTo>
                    <a:pt x="26" y="4"/>
                  </a:lnTo>
                  <a:lnTo>
                    <a:pt x="16"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12" name="Freeform 211"/>
            <p:cNvSpPr>
              <a:spLocks/>
            </p:cNvSpPr>
            <p:nvPr/>
          </p:nvSpPr>
          <p:spPr bwMode="auto">
            <a:xfrm>
              <a:off x="3333" y="223"/>
              <a:ext cx="20" cy="29"/>
            </a:xfrm>
            <a:custGeom>
              <a:avLst/>
              <a:gdLst>
                <a:gd name="T0" fmla="*/ 9 w 20"/>
                <a:gd name="T1" fmla="*/ 0 h 29"/>
                <a:gd name="T2" fmla="*/ 0 w 20"/>
                <a:gd name="T3" fmla="*/ 24 h 29"/>
                <a:gd name="T4" fmla="*/ 9 w 20"/>
                <a:gd name="T5" fmla="*/ 28 h 29"/>
                <a:gd name="T6" fmla="*/ 19 w 20"/>
                <a:gd name="T7" fmla="*/ 4 h 29"/>
                <a:gd name="T8" fmla="*/ 9 w 20"/>
                <a:gd name="T9" fmla="*/ 0 h 29"/>
              </a:gdLst>
              <a:ahLst/>
              <a:cxnLst>
                <a:cxn ang="0">
                  <a:pos x="T0" y="T1"/>
                </a:cxn>
                <a:cxn ang="0">
                  <a:pos x="T2" y="T3"/>
                </a:cxn>
                <a:cxn ang="0">
                  <a:pos x="T4" y="T5"/>
                </a:cxn>
                <a:cxn ang="0">
                  <a:pos x="T6" y="T7"/>
                </a:cxn>
                <a:cxn ang="0">
                  <a:pos x="T8" y="T9"/>
                </a:cxn>
              </a:cxnLst>
              <a:rect l="0" t="0" r="r" b="b"/>
              <a:pathLst>
                <a:path w="20" h="29">
                  <a:moveTo>
                    <a:pt x="9" y="0"/>
                  </a:moveTo>
                  <a:lnTo>
                    <a:pt x="0" y="24"/>
                  </a:lnTo>
                  <a:lnTo>
                    <a:pt x="9" y="28"/>
                  </a:lnTo>
                  <a:lnTo>
                    <a:pt x="19" y="4"/>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13" name="Freeform 212"/>
            <p:cNvSpPr>
              <a:spLocks/>
            </p:cNvSpPr>
            <p:nvPr/>
          </p:nvSpPr>
          <p:spPr bwMode="auto">
            <a:xfrm>
              <a:off x="3324" y="247"/>
              <a:ext cx="20" cy="29"/>
            </a:xfrm>
            <a:custGeom>
              <a:avLst/>
              <a:gdLst>
                <a:gd name="T0" fmla="*/ 9 w 20"/>
                <a:gd name="T1" fmla="*/ 0 h 29"/>
                <a:gd name="T2" fmla="*/ 0 w 20"/>
                <a:gd name="T3" fmla="*/ 23 h 29"/>
                <a:gd name="T4" fmla="*/ 9 w 20"/>
                <a:gd name="T5" fmla="*/ 28 h 29"/>
                <a:gd name="T6" fmla="*/ 19 w 20"/>
                <a:gd name="T7" fmla="*/ 4 h 29"/>
                <a:gd name="T8" fmla="*/ 9 w 20"/>
                <a:gd name="T9" fmla="*/ 0 h 29"/>
              </a:gdLst>
              <a:ahLst/>
              <a:cxnLst>
                <a:cxn ang="0">
                  <a:pos x="T0" y="T1"/>
                </a:cxn>
                <a:cxn ang="0">
                  <a:pos x="T2" y="T3"/>
                </a:cxn>
                <a:cxn ang="0">
                  <a:pos x="T4" y="T5"/>
                </a:cxn>
                <a:cxn ang="0">
                  <a:pos x="T6" y="T7"/>
                </a:cxn>
                <a:cxn ang="0">
                  <a:pos x="T8" y="T9"/>
                </a:cxn>
              </a:cxnLst>
              <a:rect l="0" t="0" r="r" b="b"/>
              <a:pathLst>
                <a:path w="20" h="29">
                  <a:moveTo>
                    <a:pt x="9" y="0"/>
                  </a:moveTo>
                  <a:lnTo>
                    <a:pt x="0" y="23"/>
                  </a:lnTo>
                  <a:lnTo>
                    <a:pt x="9" y="28"/>
                  </a:lnTo>
                  <a:lnTo>
                    <a:pt x="19" y="4"/>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14" name="Freeform 213"/>
            <p:cNvSpPr>
              <a:spLocks/>
            </p:cNvSpPr>
            <p:nvPr/>
          </p:nvSpPr>
          <p:spPr bwMode="auto">
            <a:xfrm>
              <a:off x="3307" y="271"/>
              <a:ext cx="27" cy="38"/>
            </a:xfrm>
            <a:custGeom>
              <a:avLst/>
              <a:gdLst>
                <a:gd name="T0" fmla="*/ 16 w 27"/>
                <a:gd name="T1" fmla="*/ 0 h 38"/>
                <a:gd name="T2" fmla="*/ 0 w 27"/>
                <a:gd name="T3" fmla="*/ 33 h 38"/>
                <a:gd name="T4" fmla="*/ 9 w 27"/>
                <a:gd name="T5" fmla="*/ 38 h 38"/>
                <a:gd name="T6" fmla="*/ 26 w 27"/>
                <a:gd name="T7" fmla="*/ 4 h 38"/>
                <a:gd name="T8" fmla="*/ 16 w 27"/>
                <a:gd name="T9" fmla="*/ 0 h 38"/>
              </a:gdLst>
              <a:ahLst/>
              <a:cxnLst>
                <a:cxn ang="0">
                  <a:pos x="T0" y="T1"/>
                </a:cxn>
                <a:cxn ang="0">
                  <a:pos x="T2" y="T3"/>
                </a:cxn>
                <a:cxn ang="0">
                  <a:pos x="T4" y="T5"/>
                </a:cxn>
                <a:cxn ang="0">
                  <a:pos x="T6" y="T7"/>
                </a:cxn>
                <a:cxn ang="0">
                  <a:pos x="T8" y="T9"/>
                </a:cxn>
              </a:cxnLst>
              <a:rect l="0" t="0" r="r" b="b"/>
              <a:pathLst>
                <a:path w="27" h="38">
                  <a:moveTo>
                    <a:pt x="16" y="0"/>
                  </a:moveTo>
                  <a:lnTo>
                    <a:pt x="0" y="33"/>
                  </a:lnTo>
                  <a:lnTo>
                    <a:pt x="9" y="38"/>
                  </a:lnTo>
                  <a:lnTo>
                    <a:pt x="26" y="4"/>
                  </a:lnTo>
                  <a:lnTo>
                    <a:pt x="16"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15" name="Freeform 214"/>
            <p:cNvSpPr>
              <a:spLocks/>
            </p:cNvSpPr>
            <p:nvPr/>
          </p:nvSpPr>
          <p:spPr bwMode="auto">
            <a:xfrm>
              <a:off x="3914" y="257"/>
              <a:ext cx="29" cy="40"/>
            </a:xfrm>
            <a:custGeom>
              <a:avLst/>
              <a:gdLst>
                <a:gd name="T0" fmla="*/ 19 w 29"/>
                <a:gd name="T1" fmla="*/ 0 h 40"/>
                <a:gd name="T2" fmla="*/ 0 w 29"/>
                <a:gd name="T3" fmla="*/ 36 h 40"/>
                <a:gd name="T4" fmla="*/ 9 w 29"/>
                <a:gd name="T5" fmla="*/ 40 h 40"/>
                <a:gd name="T6" fmla="*/ 28 w 29"/>
                <a:gd name="T7" fmla="*/ 4 h 40"/>
                <a:gd name="T8" fmla="*/ 19 w 29"/>
                <a:gd name="T9" fmla="*/ 0 h 40"/>
              </a:gdLst>
              <a:ahLst/>
              <a:cxnLst>
                <a:cxn ang="0">
                  <a:pos x="T0" y="T1"/>
                </a:cxn>
                <a:cxn ang="0">
                  <a:pos x="T2" y="T3"/>
                </a:cxn>
                <a:cxn ang="0">
                  <a:pos x="T4" y="T5"/>
                </a:cxn>
                <a:cxn ang="0">
                  <a:pos x="T6" y="T7"/>
                </a:cxn>
                <a:cxn ang="0">
                  <a:pos x="T8" y="T9"/>
                </a:cxn>
              </a:cxnLst>
              <a:rect l="0" t="0" r="r" b="b"/>
              <a:pathLst>
                <a:path w="29" h="40">
                  <a:moveTo>
                    <a:pt x="19" y="0"/>
                  </a:moveTo>
                  <a:lnTo>
                    <a:pt x="0" y="36"/>
                  </a:lnTo>
                  <a:lnTo>
                    <a:pt x="9" y="40"/>
                  </a:lnTo>
                  <a:lnTo>
                    <a:pt x="28" y="4"/>
                  </a:lnTo>
                  <a:lnTo>
                    <a:pt x="1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16" name="Freeform 215"/>
            <p:cNvSpPr>
              <a:spLocks/>
            </p:cNvSpPr>
            <p:nvPr/>
          </p:nvSpPr>
          <p:spPr bwMode="auto">
            <a:xfrm>
              <a:off x="3900" y="293"/>
              <a:ext cx="24" cy="31"/>
            </a:xfrm>
            <a:custGeom>
              <a:avLst/>
              <a:gdLst>
                <a:gd name="T0" fmla="*/ 14 w 24"/>
                <a:gd name="T1" fmla="*/ 0 h 31"/>
                <a:gd name="T2" fmla="*/ 0 w 24"/>
                <a:gd name="T3" fmla="*/ 26 h 31"/>
                <a:gd name="T4" fmla="*/ 9 w 24"/>
                <a:gd name="T5" fmla="*/ 31 h 31"/>
                <a:gd name="T6" fmla="*/ 24 w 24"/>
                <a:gd name="T7" fmla="*/ 4 h 31"/>
                <a:gd name="T8" fmla="*/ 14 w 24"/>
                <a:gd name="T9" fmla="*/ 0 h 31"/>
              </a:gdLst>
              <a:ahLst/>
              <a:cxnLst>
                <a:cxn ang="0">
                  <a:pos x="T0" y="T1"/>
                </a:cxn>
                <a:cxn ang="0">
                  <a:pos x="T2" y="T3"/>
                </a:cxn>
                <a:cxn ang="0">
                  <a:pos x="T4" y="T5"/>
                </a:cxn>
                <a:cxn ang="0">
                  <a:pos x="T6" y="T7"/>
                </a:cxn>
                <a:cxn ang="0">
                  <a:pos x="T8" y="T9"/>
                </a:cxn>
              </a:cxnLst>
              <a:rect l="0" t="0" r="r" b="b"/>
              <a:pathLst>
                <a:path w="24" h="31">
                  <a:moveTo>
                    <a:pt x="14" y="0"/>
                  </a:moveTo>
                  <a:lnTo>
                    <a:pt x="0" y="26"/>
                  </a:lnTo>
                  <a:lnTo>
                    <a:pt x="9" y="31"/>
                  </a:lnTo>
                  <a:lnTo>
                    <a:pt x="24" y="4"/>
                  </a:lnTo>
                  <a:lnTo>
                    <a:pt x="1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17" name="Freeform 216"/>
            <p:cNvSpPr>
              <a:spLocks/>
            </p:cNvSpPr>
            <p:nvPr/>
          </p:nvSpPr>
          <p:spPr bwMode="auto">
            <a:xfrm>
              <a:off x="3886" y="319"/>
              <a:ext cx="24" cy="41"/>
            </a:xfrm>
            <a:custGeom>
              <a:avLst/>
              <a:gdLst>
                <a:gd name="T0" fmla="*/ 14 w 24"/>
                <a:gd name="T1" fmla="*/ 0 h 41"/>
                <a:gd name="T2" fmla="*/ 0 w 24"/>
                <a:gd name="T3" fmla="*/ 36 h 41"/>
                <a:gd name="T4" fmla="*/ 9 w 24"/>
                <a:gd name="T5" fmla="*/ 40 h 41"/>
                <a:gd name="T6" fmla="*/ 23 w 24"/>
                <a:gd name="T7" fmla="*/ 4 h 41"/>
                <a:gd name="T8" fmla="*/ 14 w 24"/>
                <a:gd name="T9" fmla="*/ 0 h 41"/>
              </a:gdLst>
              <a:ahLst/>
              <a:cxnLst>
                <a:cxn ang="0">
                  <a:pos x="T0" y="T1"/>
                </a:cxn>
                <a:cxn ang="0">
                  <a:pos x="T2" y="T3"/>
                </a:cxn>
                <a:cxn ang="0">
                  <a:pos x="T4" y="T5"/>
                </a:cxn>
                <a:cxn ang="0">
                  <a:pos x="T6" y="T7"/>
                </a:cxn>
                <a:cxn ang="0">
                  <a:pos x="T8" y="T9"/>
                </a:cxn>
              </a:cxnLst>
              <a:rect l="0" t="0" r="r" b="b"/>
              <a:pathLst>
                <a:path w="24" h="41">
                  <a:moveTo>
                    <a:pt x="14" y="0"/>
                  </a:moveTo>
                  <a:lnTo>
                    <a:pt x="0" y="36"/>
                  </a:lnTo>
                  <a:lnTo>
                    <a:pt x="9" y="40"/>
                  </a:lnTo>
                  <a:lnTo>
                    <a:pt x="23" y="4"/>
                  </a:lnTo>
                  <a:lnTo>
                    <a:pt x="1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18" name="Freeform 217"/>
            <p:cNvSpPr>
              <a:spLocks/>
            </p:cNvSpPr>
            <p:nvPr/>
          </p:nvSpPr>
          <p:spPr bwMode="auto">
            <a:xfrm>
              <a:off x="3864" y="355"/>
              <a:ext cx="31" cy="46"/>
            </a:xfrm>
            <a:custGeom>
              <a:avLst/>
              <a:gdLst>
                <a:gd name="T0" fmla="*/ 21 w 31"/>
                <a:gd name="T1" fmla="*/ 0 h 46"/>
                <a:gd name="T2" fmla="*/ 0 w 31"/>
                <a:gd name="T3" fmla="*/ 40 h 46"/>
                <a:gd name="T4" fmla="*/ 9 w 31"/>
                <a:gd name="T5" fmla="*/ 45 h 46"/>
                <a:gd name="T6" fmla="*/ 31 w 31"/>
                <a:gd name="T7" fmla="*/ 4 h 46"/>
                <a:gd name="T8" fmla="*/ 21 w 31"/>
                <a:gd name="T9" fmla="*/ 0 h 46"/>
              </a:gdLst>
              <a:ahLst/>
              <a:cxnLst>
                <a:cxn ang="0">
                  <a:pos x="T0" y="T1"/>
                </a:cxn>
                <a:cxn ang="0">
                  <a:pos x="T2" y="T3"/>
                </a:cxn>
                <a:cxn ang="0">
                  <a:pos x="T4" y="T5"/>
                </a:cxn>
                <a:cxn ang="0">
                  <a:pos x="T6" y="T7"/>
                </a:cxn>
                <a:cxn ang="0">
                  <a:pos x="T8" y="T9"/>
                </a:cxn>
              </a:cxnLst>
              <a:rect l="0" t="0" r="r" b="b"/>
              <a:pathLst>
                <a:path w="31" h="46">
                  <a:moveTo>
                    <a:pt x="21" y="0"/>
                  </a:moveTo>
                  <a:lnTo>
                    <a:pt x="0" y="40"/>
                  </a:lnTo>
                  <a:lnTo>
                    <a:pt x="9" y="45"/>
                  </a:lnTo>
                  <a:lnTo>
                    <a:pt x="31" y="4"/>
                  </a:lnTo>
                  <a:lnTo>
                    <a:pt x="21"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19" name="Freeform 218"/>
            <p:cNvSpPr>
              <a:spLocks/>
            </p:cNvSpPr>
            <p:nvPr/>
          </p:nvSpPr>
          <p:spPr bwMode="auto">
            <a:xfrm>
              <a:off x="4853" y="374"/>
              <a:ext cx="29" cy="41"/>
            </a:xfrm>
            <a:custGeom>
              <a:avLst/>
              <a:gdLst>
                <a:gd name="T0" fmla="*/ 19 w 29"/>
                <a:gd name="T1" fmla="*/ 0 h 41"/>
                <a:gd name="T2" fmla="*/ 0 w 29"/>
                <a:gd name="T3" fmla="*/ 36 h 41"/>
                <a:gd name="T4" fmla="*/ 9 w 29"/>
                <a:gd name="T5" fmla="*/ 40 h 41"/>
                <a:gd name="T6" fmla="*/ 28 w 29"/>
                <a:gd name="T7" fmla="*/ 4 h 41"/>
                <a:gd name="T8" fmla="*/ 19 w 29"/>
                <a:gd name="T9" fmla="*/ 0 h 41"/>
              </a:gdLst>
              <a:ahLst/>
              <a:cxnLst>
                <a:cxn ang="0">
                  <a:pos x="T0" y="T1"/>
                </a:cxn>
                <a:cxn ang="0">
                  <a:pos x="T2" y="T3"/>
                </a:cxn>
                <a:cxn ang="0">
                  <a:pos x="T4" y="T5"/>
                </a:cxn>
                <a:cxn ang="0">
                  <a:pos x="T6" y="T7"/>
                </a:cxn>
                <a:cxn ang="0">
                  <a:pos x="T8" y="T9"/>
                </a:cxn>
              </a:cxnLst>
              <a:rect l="0" t="0" r="r" b="b"/>
              <a:pathLst>
                <a:path w="29" h="41">
                  <a:moveTo>
                    <a:pt x="19" y="0"/>
                  </a:moveTo>
                  <a:lnTo>
                    <a:pt x="0" y="36"/>
                  </a:lnTo>
                  <a:lnTo>
                    <a:pt x="9" y="40"/>
                  </a:lnTo>
                  <a:lnTo>
                    <a:pt x="28" y="4"/>
                  </a:lnTo>
                  <a:lnTo>
                    <a:pt x="1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20" name="Freeform 219"/>
            <p:cNvSpPr>
              <a:spLocks/>
            </p:cNvSpPr>
            <p:nvPr/>
          </p:nvSpPr>
          <p:spPr bwMode="auto">
            <a:xfrm>
              <a:off x="4838" y="410"/>
              <a:ext cx="24" cy="34"/>
            </a:xfrm>
            <a:custGeom>
              <a:avLst/>
              <a:gdLst>
                <a:gd name="T0" fmla="*/ 14 w 24"/>
                <a:gd name="T1" fmla="*/ 0 h 34"/>
                <a:gd name="T2" fmla="*/ 0 w 24"/>
                <a:gd name="T3" fmla="*/ 28 h 34"/>
                <a:gd name="T4" fmla="*/ 9 w 24"/>
                <a:gd name="T5" fmla="*/ 33 h 34"/>
                <a:gd name="T6" fmla="*/ 23 w 24"/>
                <a:gd name="T7" fmla="*/ 4 h 34"/>
                <a:gd name="T8" fmla="*/ 14 w 24"/>
                <a:gd name="T9" fmla="*/ 0 h 34"/>
              </a:gdLst>
              <a:ahLst/>
              <a:cxnLst>
                <a:cxn ang="0">
                  <a:pos x="T0" y="T1"/>
                </a:cxn>
                <a:cxn ang="0">
                  <a:pos x="T2" y="T3"/>
                </a:cxn>
                <a:cxn ang="0">
                  <a:pos x="T4" y="T5"/>
                </a:cxn>
                <a:cxn ang="0">
                  <a:pos x="T6" y="T7"/>
                </a:cxn>
                <a:cxn ang="0">
                  <a:pos x="T8" y="T9"/>
                </a:cxn>
              </a:cxnLst>
              <a:rect l="0" t="0" r="r" b="b"/>
              <a:pathLst>
                <a:path w="24" h="34">
                  <a:moveTo>
                    <a:pt x="14" y="0"/>
                  </a:moveTo>
                  <a:lnTo>
                    <a:pt x="0" y="28"/>
                  </a:lnTo>
                  <a:lnTo>
                    <a:pt x="9" y="33"/>
                  </a:lnTo>
                  <a:lnTo>
                    <a:pt x="23" y="4"/>
                  </a:lnTo>
                  <a:lnTo>
                    <a:pt x="1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21" name="Freeform 220"/>
            <p:cNvSpPr>
              <a:spLocks/>
            </p:cNvSpPr>
            <p:nvPr/>
          </p:nvSpPr>
          <p:spPr bwMode="auto">
            <a:xfrm>
              <a:off x="4826" y="439"/>
              <a:ext cx="22" cy="36"/>
            </a:xfrm>
            <a:custGeom>
              <a:avLst/>
              <a:gdLst>
                <a:gd name="T0" fmla="*/ 12 w 22"/>
                <a:gd name="T1" fmla="*/ 0 h 36"/>
                <a:gd name="T2" fmla="*/ 0 w 22"/>
                <a:gd name="T3" fmla="*/ 31 h 36"/>
                <a:gd name="T4" fmla="*/ 9 w 22"/>
                <a:gd name="T5" fmla="*/ 36 h 36"/>
                <a:gd name="T6" fmla="*/ 21 w 22"/>
                <a:gd name="T7" fmla="*/ 4 h 36"/>
                <a:gd name="T8" fmla="*/ 12 w 22"/>
                <a:gd name="T9" fmla="*/ 0 h 36"/>
              </a:gdLst>
              <a:ahLst/>
              <a:cxnLst>
                <a:cxn ang="0">
                  <a:pos x="T0" y="T1"/>
                </a:cxn>
                <a:cxn ang="0">
                  <a:pos x="T2" y="T3"/>
                </a:cxn>
                <a:cxn ang="0">
                  <a:pos x="T4" y="T5"/>
                </a:cxn>
                <a:cxn ang="0">
                  <a:pos x="T6" y="T7"/>
                </a:cxn>
                <a:cxn ang="0">
                  <a:pos x="T8" y="T9"/>
                </a:cxn>
              </a:cxnLst>
              <a:rect l="0" t="0" r="r" b="b"/>
              <a:pathLst>
                <a:path w="22" h="36">
                  <a:moveTo>
                    <a:pt x="12" y="0"/>
                  </a:moveTo>
                  <a:lnTo>
                    <a:pt x="0" y="31"/>
                  </a:lnTo>
                  <a:lnTo>
                    <a:pt x="9" y="36"/>
                  </a:lnTo>
                  <a:lnTo>
                    <a:pt x="21" y="4"/>
                  </a:lnTo>
                  <a:lnTo>
                    <a:pt x="12"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22" name="Freeform 221"/>
            <p:cNvSpPr>
              <a:spLocks/>
            </p:cNvSpPr>
            <p:nvPr/>
          </p:nvSpPr>
          <p:spPr bwMode="auto">
            <a:xfrm>
              <a:off x="4807" y="470"/>
              <a:ext cx="29" cy="46"/>
            </a:xfrm>
            <a:custGeom>
              <a:avLst/>
              <a:gdLst>
                <a:gd name="T0" fmla="*/ 19 w 29"/>
                <a:gd name="T1" fmla="*/ 0 h 46"/>
                <a:gd name="T2" fmla="*/ 0 w 29"/>
                <a:gd name="T3" fmla="*/ 40 h 46"/>
                <a:gd name="T4" fmla="*/ 9 w 29"/>
                <a:gd name="T5" fmla="*/ 45 h 46"/>
                <a:gd name="T6" fmla="*/ 28 w 29"/>
                <a:gd name="T7" fmla="*/ 4 h 46"/>
                <a:gd name="T8" fmla="*/ 19 w 29"/>
                <a:gd name="T9" fmla="*/ 0 h 46"/>
              </a:gdLst>
              <a:ahLst/>
              <a:cxnLst>
                <a:cxn ang="0">
                  <a:pos x="T0" y="T1"/>
                </a:cxn>
                <a:cxn ang="0">
                  <a:pos x="T2" y="T3"/>
                </a:cxn>
                <a:cxn ang="0">
                  <a:pos x="T4" y="T5"/>
                </a:cxn>
                <a:cxn ang="0">
                  <a:pos x="T6" y="T7"/>
                </a:cxn>
                <a:cxn ang="0">
                  <a:pos x="T8" y="T9"/>
                </a:cxn>
              </a:cxnLst>
              <a:rect l="0" t="0" r="r" b="b"/>
              <a:pathLst>
                <a:path w="29" h="46">
                  <a:moveTo>
                    <a:pt x="19" y="0"/>
                  </a:moveTo>
                  <a:lnTo>
                    <a:pt x="0" y="40"/>
                  </a:lnTo>
                  <a:lnTo>
                    <a:pt x="9" y="45"/>
                  </a:lnTo>
                  <a:lnTo>
                    <a:pt x="28" y="4"/>
                  </a:lnTo>
                  <a:lnTo>
                    <a:pt x="1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23" name="Freeform 222"/>
            <p:cNvSpPr>
              <a:spLocks/>
            </p:cNvSpPr>
            <p:nvPr/>
          </p:nvSpPr>
          <p:spPr bwMode="auto">
            <a:xfrm>
              <a:off x="4488" y="324"/>
              <a:ext cx="29" cy="38"/>
            </a:xfrm>
            <a:custGeom>
              <a:avLst/>
              <a:gdLst>
                <a:gd name="T0" fmla="*/ 19 w 29"/>
                <a:gd name="T1" fmla="*/ 0 h 38"/>
                <a:gd name="T2" fmla="*/ 0 w 29"/>
                <a:gd name="T3" fmla="*/ 33 h 38"/>
                <a:gd name="T4" fmla="*/ 9 w 29"/>
                <a:gd name="T5" fmla="*/ 38 h 38"/>
                <a:gd name="T6" fmla="*/ 28 w 29"/>
                <a:gd name="T7" fmla="*/ 4 h 38"/>
                <a:gd name="T8" fmla="*/ 19 w 29"/>
                <a:gd name="T9" fmla="*/ 0 h 38"/>
              </a:gdLst>
              <a:ahLst/>
              <a:cxnLst>
                <a:cxn ang="0">
                  <a:pos x="T0" y="T1"/>
                </a:cxn>
                <a:cxn ang="0">
                  <a:pos x="T2" y="T3"/>
                </a:cxn>
                <a:cxn ang="0">
                  <a:pos x="T4" y="T5"/>
                </a:cxn>
                <a:cxn ang="0">
                  <a:pos x="T6" y="T7"/>
                </a:cxn>
                <a:cxn ang="0">
                  <a:pos x="T8" y="T9"/>
                </a:cxn>
              </a:cxnLst>
              <a:rect l="0" t="0" r="r" b="b"/>
              <a:pathLst>
                <a:path w="29" h="38">
                  <a:moveTo>
                    <a:pt x="19" y="0"/>
                  </a:moveTo>
                  <a:lnTo>
                    <a:pt x="0" y="33"/>
                  </a:lnTo>
                  <a:lnTo>
                    <a:pt x="9" y="38"/>
                  </a:lnTo>
                  <a:lnTo>
                    <a:pt x="28" y="4"/>
                  </a:lnTo>
                  <a:lnTo>
                    <a:pt x="1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24" name="Freeform 223"/>
            <p:cNvSpPr>
              <a:spLocks/>
            </p:cNvSpPr>
            <p:nvPr/>
          </p:nvSpPr>
          <p:spPr bwMode="auto">
            <a:xfrm>
              <a:off x="4476" y="357"/>
              <a:ext cx="22" cy="34"/>
            </a:xfrm>
            <a:custGeom>
              <a:avLst/>
              <a:gdLst>
                <a:gd name="T0" fmla="*/ 12 w 22"/>
                <a:gd name="T1" fmla="*/ 0 h 34"/>
                <a:gd name="T2" fmla="*/ 0 w 22"/>
                <a:gd name="T3" fmla="*/ 28 h 34"/>
                <a:gd name="T4" fmla="*/ 9 w 22"/>
                <a:gd name="T5" fmla="*/ 33 h 34"/>
                <a:gd name="T6" fmla="*/ 21 w 22"/>
                <a:gd name="T7" fmla="*/ 4 h 34"/>
                <a:gd name="T8" fmla="*/ 12 w 22"/>
                <a:gd name="T9" fmla="*/ 0 h 34"/>
              </a:gdLst>
              <a:ahLst/>
              <a:cxnLst>
                <a:cxn ang="0">
                  <a:pos x="T0" y="T1"/>
                </a:cxn>
                <a:cxn ang="0">
                  <a:pos x="T2" y="T3"/>
                </a:cxn>
                <a:cxn ang="0">
                  <a:pos x="T4" y="T5"/>
                </a:cxn>
                <a:cxn ang="0">
                  <a:pos x="T6" y="T7"/>
                </a:cxn>
                <a:cxn ang="0">
                  <a:pos x="T8" y="T9"/>
                </a:cxn>
              </a:cxnLst>
              <a:rect l="0" t="0" r="r" b="b"/>
              <a:pathLst>
                <a:path w="22" h="34">
                  <a:moveTo>
                    <a:pt x="12" y="0"/>
                  </a:moveTo>
                  <a:lnTo>
                    <a:pt x="0" y="28"/>
                  </a:lnTo>
                  <a:lnTo>
                    <a:pt x="9" y="33"/>
                  </a:lnTo>
                  <a:lnTo>
                    <a:pt x="21" y="4"/>
                  </a:lnTo>
                  <a:lnTo>
                    <a:pt x="12"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25" name="Freeform 224"/>
            <p:cNvSpPr>
              <a:spLocks/>
            </p:cNvSpPr>
            <p:nvPr/>
          </p:nvSpPr>
          <p:spPr bwMode="auto">
            <a:xfrm>
              <a:off x="4462" y="386"/>
              <a:ext cx="24" cy="41"/>
            </a:xfrm>
            <a:custGeom>
              <a:avLst/>
              <a:gdLst>
                <a:gd name="T0" fmla="*/ 14 w 24"/>
                <a:gd name="T1" fmla="*/ 0 h 41"/>
                <a:gd name="T2" fmla="*/ 0 w 24"/>
                <a:gd name="T3" fmla="*/ 36 h 41"/>
                <a:gd name="T4" fmla="*/ 9 w 24"/>
                <a:gd name="T5" fmla="*/ 40 h 41"/>
                <a:gd name="T6" fmla="*/ 23 w 24"/>
                <a:gd name="T7" fmla="*/ 4 h 41"/>
                <a:gd name="T8" fmla="*/ 14 w 24"/>
                <a:gd name="T9" fmla="*/ 0 h 41"/>
              </a:gdLst>
              <a:ahLst/>
              <a:cxnLst>
                <a:cxn ang="0">
                  <a:pos x="T0" y="T1"/>
                </a:cxn>
                <a:cxn ang="0">
                  <a:pos x="T2" y="T3"/>
                </a:cxn>
                <a:cxn ang="0">
                  <a:pos x="T4" y="T5"/>
                </a:cxn>
                <a:cxn ang="0">
                  <a:pos x="T6" y="T7"/>
                </a:cxn>
                <a:cxn ang="0">
                  <a:pos x="T8" y="T9"/>
                </a:cxn>
              </a:cxnLst>
              <a:rect l="0" t="0" r="r" b="b"/>
              <a:pathLst>
                <a:path w="24" h="41">
                  <a:moveTo>
                    <a:pt x="14" y="0"/>
                  </a:moveTo>
                  <a:lnTo>
                    <a:pt x="0" y="36"/>
                  </a:lnTo>
                  <a:lnTo>
                    <a:pt x="9" y="40"/>
                  </a:lnTo>
                  <a:lnTo>
                    <a:pt x="23" y="4"/>
                  </a:lnTo>
                  <a:lnTo>
                    <a:pt x="1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26" name="Freeform 225"/>
            <p:cNvSpPr>
              <a:spLocks/>
            </p:cNvSpPr>
            <p:nvPr/>
          </p:nvSpPr>
          <p:spPr bwMode="auto">
            <a:xfrm>
              <a:off x="4440" y="422"/>
              <a:ext cx="31" cy="43"/>
            </a:xfrm>
            <a:custGeom>
              <a:avLst/>
              <a:gdLst>
                <a:gd name="T0" fmla="*/ 21 w 31"/>
                <a:gd name="T1" fmla="*/ 0 h 43"/>
                <a:gd name="T2" fmla="*/ 0 w 31"/>
                <a:gd name="T3" fmla="*/ 38 h 43"/>
                <a:gd name="T4" fmla="*/ 9 w 31"/>
                <a:gd name="T5" fmla="*/ 43 h 43"/>
                <a:gd name="T6" fmla="*/ 31 w 31"/>
                <a:gd name="T7" fmla="*/ 4 h 43"/>
                <a:gd name="T8" fmla="*/ 21 w 31"/>
                <a:gd name="T9" fmla="*/ 0 h 43"/>
              </a:gdLst>
              <a:ahLst/>
              <a:cxnLst>
                <a:cxn ang="0">
                  <a:pos x="T0" y="T1"/>
                </a:cxn>
                <a:cxn ang="0">
                  <a:pos x="T2" y="T3"/>
                </a:cxn>
                <a:cxn ang="0">
                  <a:pos x="T4" y="T5"/>
                </a:cxn>
                <a:cxn ang="0">
                  <a:pos x="T6" y="T7"/>
                </a:cxn>
                <a:cxn ang="0">
                  <a:pos x="T8" y="T9"/>
                </a:cxn>
              </a:cxnLst>
              <a:rect l="0" t="0" r="r" b="b"/>
              <a:pathLst>
                <a:path w="31" h="43">
                  <a:moveTo>
                    <a:pt x="21" y="0"/>
                  </a:moveTo>
                  <a:lnTo>
                    <a:pt x="0" y="38"/>
                  </a:lnTo>
                  <a:lnTo>
                    <a:pt x="9" y="43"/>
                  </a:lnTo>
                  <a:lnTo>
                    <a:pt x="31" y="4"/>
                  </a:lnTo>
                  <a:lnTo>
                    <a:pt x="21"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27" name="Freeform 226"/>
            <p:cNvSpPr>
              <a:spLocks/>
            </p:cNvSpPr>
            <p:nvPr/>
          </p:nvSpPr>
          <p:spPr bwMode="auto">
            <a:xfrm>
              <a:off x="5474" y="449"/>
              <a:ext cx="27" cy="38"/>
            </a:xfrm>
            <a:custGeom>
              <a:avLst/>
              <a:gdLst>
                <a:gd name="T0" fmla="*/ 16 w 27"/>
                <a:gd name="T1" fmla="*/ 0 h 38"/>
                <a:gd name="T2" fmla="*/ 0 w 27"/>
                <a:gd name="T3" fmla="*/ 33 h 38"/>
                <a:gd name="T4" fmla="*/ 9 w 27"/>
                <a:gd name="T5" fmla="*/ 38 h 38"/>
                <a:gd name="T6" fmla="*/ 26 w 27"/>
                <a:gd name="T7" fmla="*/ 4 h 38"/>
                <a:gd name="T8" fmla="*/ 16 w 27"/>
                <a:gd name="T9" fmla="*/ 0 h 38"/>
              </a:gdLst>
              <a:ahLst/>
              <a:cxnLst>
                <a:cxn ang="0">
                  <a:pos x="T0" y="T1"/>
                </a:cxn>
                <a:cxn ang="0">
                  <a:pos x="T2" y="T3"/>
                </a:cxn>
                <a:cxn ang="0">
                  <a:pos x="T4" y="T5"/>
                </a:cxn>
                <a:cxn ang="0">
                  <a:pos x="T6" y="T7"/>
                </a:cxn>
                <a:cxn ang="0">
                  <a:pos x="T8" y="T9"/>
                </a:cxn>
              </a:cxnLst>
              <a:rect l="0" t="0" r="r" b="b"/>
              <a:pathLst>
                <a:path w="27" h="38">
                  <a:moveTo>
                    <a:pt x="16" y="0"/>
                  </a:moveTo>
                  <a:lnTo>
                    <a:pt x="0" y="33"/>
                  </a:lnTo>
                  <a:lnTo>
                    <a:pt x="9" y="38"/>
                  </a:lnTo>
                  <a:lnTo>
                    <a:pt x="26" y="4"/>
                  </a:lnTo>
                  <a:lnTo>
                    <a:pt x="16"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28" name="Freeform 227"/>
            <p:cNvSpPr>
              <a:spLocks/>
            </p:cNvSpPr>
            <p:nvPr/>
          </p:nvSpPr>
          <p:spPr bwMode="auto">
            <a:xfrm>
              <a:off x="5460" y="482"/>
              <a:ext cx="24" cy="34"/>
            </a:xfrm>
            <a:custGeom>
              <a:avLst/>
              <a:gdLst>
                <a:gd name="T0" fmla="*/ 14 w 24"/>
                <a:gd name="T1" fmla="*/ 0 h 34"/>
                <a:gd name="T2" fmla="*/ 0 w 24"/>
                <a:gd name="T3" fmla="*/ 28 h 34"/>
                <a:gd name="T4" fmla="*/ 9 w 24"/>
                <a:gd name="T5" fmla="*/ 33 h 34"/>
                <a:gd name="T6" fmla="*/ 24 w 24"/>
                <a:gd name="T7" fmla="*/ 4 h 34"/>
                <a:gd name="T8" fmla="*/ 14 w 24"/>
                <a:gd name="T9" fmla="*/ 0 h 34"/>
              </a:gdLst>
              <a:ahLst/>
              <a:cxnLst>
                <a:cxn ang="0">
                  <a:pos x="T0" y="T1"/>
                </a:cxn>
                <a:cxn ang="0">
                  <a:pos x="T2" y="T3"/>
                </a:cxn>
                <a:cxn ang="0">
                  <a:pos x="T4" y="T5"/>
                </a:cxn>
                <a:cxn ang="0">
                  <a:pos x="T6" y="T7"/>
                </a:cxn>
                <a:cxn ang="0">
                  <a:pos x="T8" y="T9"/>
                </a:cxn>
              </a:cxnLst>
              <a:rect l="0" t="0" r="r" b="b"/>
              <a:pathLst>
                <a:path w="24" h="34">
                  <a:moveTo>
                    <a:pt x="14" y="0"/>
                  </a:moveTo>
                  <a:lnTo>
                    <a:pt x="0" y="28"/>
                  </a:lnTo>
                  <a:lnTo>
                    <a:pt x="9" y="33"/>
                  </a:lnTo>
                  <a:lnTo>
                    <a:pt x="24" y="4"/>
                  </a:lnTo>
                  <a:lnTo>
                    <a:pt x="1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29" name="Freeform 228"/>
            <p:cNvSpPr>
              <a:spLocks/>
            </p:cNvSpPr>
            <p:nvPr/>
          </p:nvSpPr>
          <p:spPr bwMode="auto">
            <a:xfrm>
              <a:off x="5445" y="511"/>
              <a:ext cx="24" cy="38"/>
            </a:xfrm>
            <a:custGeom>
              <a:avLst/>
              <a:gdLst>
                <a:gd name="T0" fmla="*/ 14 w 24"/>
                <a:gd name="T1" fmla="*/ 0 h 38"/>
                <a:gd name="T2" fmla="*/ 0 w 24"/>
                <a:gd name="T3" fmla="*/ 33 h 38"/>
                <a:gd name="T4" fmla="*/ 9 w 24"/>
                <a:gd name="T5" fmla="*/ 38 h 38"/>
                <a:gd name="T6" fmla="*/ 23 w 24"/>
                <a:gd name="T7" fmla="*/ 4 h 38"/>
                <a:gd name="T8" fmla="*/ 14 w 24"/>
                <a:gd name="T9" fmla="*/ 0 h 38"/>
              </a:gdLst>
              <a:ahLst/>
              <a:cxnLst>
                <a:cxn ang="0">
                  <a:pos x="T0" y="T1"/>
                </a:cxn>
                <a:cxn ang="0">
                  <a:pos x="T2" y="T3"/>
                </a:cxn>
                <a:cxn ang="0">
                  <a:pos x="T4" y="T5"/>
                </a:cxn>
                <a:cxn ang="0">
                  <a:pos x="T6" y="T7"/>
                </a:cxn>
                <a:cxn ang="0">
                  <a:pos x="T8" y="T9"/>
                </a:cxn>
              </a:cxnLst>
              <a:rect l="0" t="0" r="r" b="b"/>
              <a:pathLst>
                <a:path w="24" h="38">
                  <a:moveTo>
                    <a:pt x="14" y="0"/>
                  </a:moveTo>
                  <a:lnTo>
                    <a:pt x="0" y="33"/>
                  </a:lnTo>
                  <a:lnTo>
                    <a:pt x="9" y="38"/>
                  </a:lnTo>
                  <a:lnTo>
                    <a:pt x="23" y="4"/>
                  </a:lnTo>
                  <a:lnTo>
                    <a:pt x="1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30" name="Freeform 229"/>
            <p:cNvSpPr>
              <a:spLocks/>
            </p:cNvSpPr>
            <p:nvPr/>
          </p:nvSpPr>
          <p:spPr bwMode="auto">
            <a:xfrm>
              <a:off x="5426" y="545"/>
              <a:ext cx="29" cy="43"/>
            </a:xfrm>
            <a:custGeom>
              <a:avLst/>
              <a:gdLst>
                <a:gd name="T0" fmla="*/ 19 w 29"/>
                <a:gd name="T1" fmla="*/ 0 h 43"/>
                <a:gd name="T2" fmla="*/ 0 w 29"/>
                <a:gd name="T3" fmla="*/ 38 h 43"/>
                <a:gd name="T4" fmla="*/ 9 w 29"/>
                <a:gd name="T5" fmla="*/ 43 h 43"/>
                <a:gd name="T6" fmla="*/ 28 w 29"/>
                <a:gd name="T7" fmla="*/ 4 h 43"/>
                <a:gd name="T8" fmla="*/ 19 w 29"/>
                <a:gd name="T9" fmla="*/ 0 h 43"/>
              </a:gdLst>
              <a:ahLst/>
              <a:cxnLst>
                <a:cxn ang="0">
                  <a:pos x="T0" y="T1"/>
                </a:cxn>
                <a:cxn ang="0">
                  <a:pos x="T2" y="T3"/>
                </a:cxn>
                <a:cxn ang="0">
                  <a:pos x="T4" y="T5"/>
                </a:cxn>
                <a:cxn ang="0">
                  <a:pos x="T6" y="T7"/>
                </a:cxn>
                <a:cxn ang="0">
                  <a:pos x="T8" y="T9"/>
                </a:cxn>
              </a:cxnLst>
              <a:rect l="0" t="0" r="r" b="b"/>
              <a:pathLst>
                <a:path w="29" h="43">
                  <a:moveTo>
                    <a:pt x="19" y="0"/>
                  </a:moveTo>
                  <a:lnTo>
                    <a:pt x="0" y="38"/>
                  </a:lnTo>
                  <a:lnTo>
                    <a:pt x="9" y="43"/>
                  </a:lnTo>
                  <a:lnTo>
                    <a:pt x="28" y="4"/>
                  </a:lnTo>
                  <a:lnTo>
                    <a:pt x="1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31" name="Freeform 230"/>
            <p:cNvSpPr>
              <a:spLocks/>
            </p:cNvSpPr>
            <p:nvPr/>
          </p:nvSpPr>
          <p:spPr bwMode="auto">
            <a:xfrm>
              <a:off x="4205" y="302"/>
              <a:ext cx="24" cy="34"/>
            </a:xfrm>
            <a:custGeom>
              <a:avLst/>
              <a:gdLst>
                <a:gd name="T0" fmla="*/ 14 w 24"/>
                <a:gd name="T1" fmla="*/ 0 h 34"/>
                <a:gd name="T2" fmla="*/ 0 w 24"/>
                <a:gd name="T3" fmla="*/ 28 h 34"/>
                <a:gd name="T4" fmla="*/ 9 w 24"/>
                <a:gd name="T5" fmla="*/ 33 h 34"/>
                <a:gd name="T6" fmla="*/ 23 w 24"/>
                <a:gd name="T7" fmla="*/ 4 h 34"/>
                <a:gd name="T8" fmla="*/ 14 w 24"/>
                <a:gd name="T9" fmla="*/ 0 h 34"/>
              </a:gdLst>
              <a:ahLst/>
              <a:cxnLst>
                <a:cxn ang="0">
                  <a:pos x="T0" y="T1"/>
                </a:cxn>
                <a:cxn ang="0">
                  <a:pos x="T2" y="T3"/>
                </a:cxn>
                <a:cxn ang="0">
                  <a:pos x="T4" y="T5"/>
                </a:cxn>
                <a:cxn ang="0">
                  <a:pos x="T6" y="T7"/>
                </a:cxn>
                <a:cxn ang="0">
                  <a:pos x="T8" y="T9"/>
                </a:cxn>
              </a:cxnLst>
              <a:rect l="0" t="0" r="r" b="b"/>
              <a:pathLst>
                <a:path w="24" h="34">
                  <a:moveTo>
                    <a:pt x="14" y="0"/>
                  </a:moveTo>
                  <a:lnTo>
                    <a:pt x="0" y="28"/>
                  </a:lnTo>
                  <a:lnTo>
                    <a:pt x="9" y="33"/>
                  </a:lnTo>
                  <a:lnTo>
                    <a:pt x="23" y="4"/>
                  </a:lnTo>
                  <a:lnTo>
                    <a:pt x="1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32" name="Freeform 231"/>
            <p:cNvSpPr>
              <a:spLocks/>
            </p:cNvSpPr>
            <p:nvPr/>
          </p:nvSpPr>
          <p:spPr bwMode="auto">
            <a:xfrm>
              <a:off x="4195" y="331"/>
              <a:ext cx="20" cy="29"/>
            </a:xfrm>
            <a:custGeom>
              <a:avLst/>
              <a:gdLst>
                <a:gd name="T0" fmla="*/ 9 w 20"/>
                <a:gd name="T1" fmla="*/ 0 h 29"/>
                <a:gd name="T2" fmla="*/ 0 w 20"/>
                <a:gd name="T3" fmla="*/ 23 h 29"/>
                <a:gd name="T4" fmla="*/ 9 w 20"/>
                <a:gd name="T5" fmla="*/ 28 h 29"/>
                <a:gd name="T6" fmla="*/ 19 w 20"/>
                <a:gd name="T7" fmla="*/ 4 h 29"/>
                <a:gd name="T8" fmla="*/ 9 w 20"/>
                <a:gd name="T9" fmla="*/ 0 h 29"/>
              </a:gdLst>
              <a:ahLst/>
              <a:cxnLst>
                <a:cxn ang="0">
                  <a:pos x="T0" y="T1"/>
                </a:cxn>
                <a:cxn ang="0">
                  <a:pos x="T2" y="T3"/>
                </a:cxn>
                <a:cxn ang="0">
                  <a:pos x="T4" y="T5"/>
                </a:cxn>
                <a:cxn ang="0">
                  <a:pos x="T6" y="T7"/>
                </a:cxn>
                <a:cxn ang="0">
                  <a:pos x="T8" y="T9"/>
                </a:cxn>
              </a:cxnLst>
              <a:rect l="0" t="0" r="r" b="b"/>
              <a:pathLst>
                <a:path w="20" h="29">
                  <a:moveTo>
                    <a:pt x="9" y="0"/>
                  </a:moveTo>
                  <a:lnTo>
                    <a:pt x="0" y="23"/>
                  </a:lnTo>
                  <a:lnTo>
                    <a:pt x="9" y="28"/>
                  </a:lnTo>
                  <a:lnTo>
                    <a:pt x="19" y="4"/>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33" name="Freeform 232"/>
            <p:cNvSpPr>
              <a:spLocks/>
            </p:cNvSpPr>
            <p:nvPr/>
          </p:nvSpPr>
          <p:spPr bwMode="auto">
            <a:xfrm>
              <a:off x="4183" y="355"/>
              <a:ext cx="22" cy="34"/>
            </a:xfrm>
            <a:custGeom>
              <a:avLst/>
              <a:gdLst>
                <a:gd name="T0" fmla="*/ 11 w 22"/>
                <a:gd name="T1" fmla="*/ 0 h 34"/>
                <a:gd name="T2" fmla="*/ 0 w 22"/>
                <a:gd name="T3" fmla="*/ 28 h 34"/>
                <a:gd name="T4" fmla="*/ 9 w 22"/>
                <a:gd name="T5" fmla="*/ 33 h 34"/>
                <a:gd name="T6" fmla="*/ 21 w 22"/>
                <a:gd name="T7" fmla="*/ 4 h 34"/>
                <a:gd name="T8" fmla="*/ 11 w 22"/>
                <a:gd name="T9" fmla="*/ 0 h 34"/>
              </a:gdLst>
              <a:ahLst/>
              <a:cxnLst>
                <a:cxn ang="0">
                  <a:pos x="T0" y="T1"/>
                </a:cxn>
                <a:cxn ang="0">
                  <a:pos x="T2" y="T3"/>
                </a:cxn>
                <a:cxn ang="0">
                  <a:pos x="T4" y="T5"/>
                </a:cxn>
                <a:cxn ang="0">
                  <a:pos x="T6" y="T7"/>
                </a:cxn>
                <a:cxn ang="0">
                  <a:pos x="T8" y="T9"/>
                </a:cxn>
              </a:cxnLst>
              <a:rect l="0" t="0" r="r" b="b"/>
              <a:pathLst>
                <a:path w="22" h="34">
                  <a:moveTo>
                    <a:pt x="11" y="0"/>
                  </a:moveTo>
                  <a:lnTo>
                    <a:pt x="0" y="28"/>
                  </a:lnTo>
                  <a:lnTo>
                    <a:pt x="9" y="33"/>
                  </a:lnTo>
                  <a:lnTo>
                    <a:pt x="21" y="4"/>
                  </a:lnTo>
                  <a:lnTo>
                    <a:pt x="11"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34" name="Freeform 233"/>
            <p:cNvSpPr>
              <a:spLocks/>
            </p:cNvSpPr>
            <p:nvPr/>
          </p:nvSpPr>
          <p:spPr bwMode="auto">
            <a:xfrm>
              <a:off x="4166" y="384"/>
              <a:ext cx="27" cy="36"/>
            </a:xfrm>
            <a:custGeom>
              <a:avLst/>
              <a:gdLst>
                <a:gd name="T0" fmla="*/ 16 w 27"/>
                <a:gd name="T1" fmla="*/ 0 h 36"/>
                <a:gd name="T2" fmla="*/ 0 w 27"/>
                <a:gd name="T3" fmla="*/ 31 h 36"/>
                <a:gd name="T4" fmla="*/ 9 w 27"/>
                <a:gd name="T5" fmla="*/ 36 h 36"/>
                <a:gd name="T6" fmla="*/ 26 w 27"/>
                <a:gd name="T7" fmla="*/ 4 h 36"/>
                <a:gd name="T8" fmla="*/ 16 w 27"/>
                <a:gd name="T9" fmla="*/ 0 h 36"/>
              </a:gdLst>
              <a:ahLst/>
              <a:cxnLst>
                <a:cxn ang="0">
                  <a:pos x="T0" y="T1"/>
                </a:cxn>
                <a:cxn ang="0">
                  <a:pos x="T2" y="T3"/>
                </a:cxn>
                <a:cxn ang="0">
                  <a:pos x="T4" y="T5"/>
                </a:cxn>
                <a:cxn ang="0">
                  <a:pos x="T6" y="T7"/>
                </a:cxn>
                <a:cxn ang="0">
                  <a:pos x="T8" y="T9"/>
                </a:cxn>
              </a:cxnLst>
              <a:rect l="0" t="0" r="r" b="b"/>
              <a:pathLst>
                <a:path w="27" h="36">
                  <a:moveTo>
                    <a:pt x="16" y="0"/>
                  </a:moveTo>
                  <a:lnTo>
                    <a:pt x="0" y="31"/>
                  </a:lnTo>
                  <a:lnTo>
                    <a:pt x="9" y="36"/>
                  </a:lnTo>
                  <a:lnTo>
                    <a:pt x="26" y="4"/>
                  </a:lnTo>
                  <a:lnTo>
                    <a:pt x="16"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35" name="Freeform 234"/>
            <p:cNvSpPr>
              <a:spLocks/>
            </p:cNvSpPr>
            <p:nvPr/>
          </p:nvSpPr>
          <p:spPr bwMode="auto">
            <a:xfrm>
              <a:off x="5182" y="420"/>
              <a:ext cx="26" cy="34"/>
            </a:xfrm>
            <a:custGeom>
              <a:avLst/>
              <a:gdLst>
                <a:gd name="T0" fmla="*/ 16 w 26"/>
                <a:gd name="T1" fmla="*/ 0 h 34"/>
                <a:gd name="T2" fmla="*/ 0 w 26"/>
                <a:gd name="T3" fmla="*/ 28 h 34"/>
                <a:gd name="T4" fmla="*/ 9 w 26"/>
                <a:gd name="T5" fmla="*/ 33 h 34"/>
                <a:gd name="T6" fmla="*/ 26 w 26"/>
                <a:gd name="T7" fmla="*/ 4 h 34"/>
                <a:gd name="T8" fmla="*/ 16 w 26"/>
                <a:gd name="T9" fmla="*/ 0 h 34"/>
              </a:gdLst>
              <a:ahLst/>
              <a:cxnLst>
                <a:cxn ang="0">
                  <a:pos x="T0" y="T1"/>
                </a:cxn>
                <a:cxn ang="0">
                  <a:pos x="T2" y="T3"/>
                </a:cxn>
                <a:cxn ang="0">
                  <a:pos x="T4" y="T5"/>
                </a:cxn>
                <a:cxn ang="0">
                  <a:pos x="T6" y="T7"/>
                </a:cxn>
                <a:cxn ang="0">
                  <a:pos x="T8" y="T9"/>
                </a:cxn>
              </a:cxnLst>
              <a:rect l="0" t="0" r="r" b="b"/>
              <a:pathLst>
                <a:path w="26" h="34">
                  <a:moveTo>
                    <a:pt x="16" y="0"/>
                  </a:moveTo>
                  <a:lnTo>
                    <a:pt x="0" y="28"/>
                  </a:lnTo>
                  <a:lnTo>
                    <a:pt x="9" y="33"/>
                  </a:lnTo>
                  <a:lnTo>
                    <a:pt x="26" y="4"/>
                  </a:lnTo>
                  <a:lnTo>
                    <a:pt x="16"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36" name="Freeform 235"/>
            <p:cNvSpPr>
              <a:spLocks/>
            </p:cNvSpPr>
            <p:nvPr/>
          </p:nvSpPr>
          <p:spPr bwMode="auto">
            <a:xfrm>
              <a:off x="5170" y="449"/>
              <a:ext cx="21" cy="28"/>
            </a:xfrm>
            <a:custGeom>
              <a:avLst/>
              <a:gdLst>
                <a:gd name="T0" fmla="*/ 12 w 21"/>
                <a:gd name="T1" fmla="*/ 0 h 28"/>
                <a:gd name="T2" fmla="*/ 0 w 21"/>
                <a:gd name="T3" fmla="*/ 23 h 28"/>
                <a:gd name="T4" fmla="*/ 9 w 21"/>
                <a:gd name="T5" fmla="*/ 28 h 28"/>
                <a:gd name="T6" fmla="*/ 21 w 21"/>
                <a:gd name="T7" fmla="*/ 4 h 28"/>
                <a:gd name="T8" fmla="*/ 12 w 21"/>
                <a:gd name="T9" fmla="*/ 0 h 28"/>
              </a:gdLst>
              <a:ahLst/>
              <a:cxnLst>
                <a:cxn ang="0">
                  <a:pos x="T0" y="T1"/>
                </a:cxn>
                <a:cxn ang="0">
                  <a:pos x="T2" y="T3"/>
                </a:cxn>
                <a:cxn ang="0">
                  <a:pos x="T4" y="T5"/>
                </a:cxn>
                <a:cxn ang="0">
                  <a:pos x="T6" y="T7"/>
                </a:cxn>
                <a:cxn ang="0">
                  <a:pos x="T8" y="T9"/>
                </a:cxn>
              </a:cxnLst>
              <a:rect l="0" t="0" r="r" b="b"/>
              <a:pathLst>
                <a:path w="21" h="28">
                  <a:moveTo>
                    <a:pt x="12" y="0"/>
                  </a:moveTo>
                  <a:lnTo>
                    <a:pt x="0" y="23"/>
                  </a:lnTo>
                  <a:lnTo>
                    <a:pt x="9" y="28"/>
                  </a:lnTo>
                  <a:lnTo>
                    <a:pt x="21" y="4"/>
                  </a:lnTo>
                  <a:lnTo>
                    <a:pt x="12"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37" name="Freeform 236"/>
            <p:cNvSpPr>
              <a:spLocks/>
            </p:cNvSpPr>
            <p:nvPr/>
          </p:nvSpPr>
          <p:spPr bwMode="auto">
            <a:xfrm>
              <a:off x="5160" y="473"/>
              <a:ext cx="20" cy="28"/>
            </a:xfrm>
            <a:custGeom>
              <a:avLst/>
              <a:gdLst>
                <a:gd name="T0" fmla="*/ 9 w 20"/>
                <a:gd name="T1" fmla="*/ 0 h 28"/>
                <a:gd name="T2" fmla="*/ 0 w 20"/>
                <a:gd name="T3" fmla="*/ 23 h 28"/>
                <a:gd name="T4" fmla="*/ 9 w 20"/>
                <a:gd name="T5" fmla="*/ 28 h 28"/>
                <a:gd name="T6" fmla="*/ 19 w 20"/>
                <a:gd name="T7" fmla="*/ 4 h 28"/>
                <a:gd name="T8" fmla="*/ 9 w 20"/>
                <a:gd name="T9" fmla="*/ 0 h 28"/>
              </a:gdLst>
              <a:ahLst/>
              <a:cxnLst>
                <a:cxn ang="0">
                  <a:pos x="T0" y="T1"/>
                </a:cxn>
                <a:cxn ang="0">
                  <a:pos x="T2" y="T3"/>
                </a:cxn>
                <a:cxn ang="0">
                  <a:pos x="T4" y="T5"/>
                </a:cxn>
                <a:cxn ang="0">
                  <a:pos x="T6" y="T7"/>
                </a:cxn>
                <a:cxn ang="0">
                  <a:pos x="T8" y="T9"/>
                </a:cxn>
              </a:cxnLst>
              <a:rect l="0" t="0" r="r" b="b"/>
              <a:pathLst>
                <a:path w="20" h="28">
                  <a:moveTo>
                    <a:pt x="9" y="0"/>
                  </a:moveTo>
                  <a:lnTo>
                    <a:pt x="0" y="23"/>
                  </a:lnTo>
                  <a:lnTo>
                    <a:pt x="9" y="28"/>
                  </a:lnTo>
                  <a:lnTo>
                    <a:pt x="19" y="4"/>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38" name="Freeform 237"/>
            <p:cNvSpPr>
              <a:spLocks/>
            </p:cNvSpPr>
            <p:nvPr/>
          </p:nvSpPr>
          <p:spPr bwMode="auto">
            <a:xfrm>
              <a:off x="5143" y="497"/>
              <a:ext cx="26" cy="38"/>
            </a:xfrm>
            <a:custGeom>
              <a:avLst/>
              <a:gdLst>
                <a:gd name="T0" fmla="*/ 16 w 26"/>
                <a:gd name="T1" fmla="*/ 0 h 38"/>
                <a:gd name="T2" fmla="*/ 0 w 26"/>
                <a:gd name="T3" fmla="*/ 33 h 38"/>
                <a:gd name="T4" fmla="*/ 9 w 26"/>
                <a:gd name="T5" fmla="*/ 38 h 38"/>
                <a:gd name="T6" fmla="*/ 26 w 26"/>
                <a:gd name="T7" fmla="*/ 4 h 38"/>
                <a:gd name="T8" fmla="*/ 16 w 26"/>
                <a:gd name="T9" fmla="*/ 0 h 38"/>
              </a:gdLst>
              <a:ahLst/>
              <a:cxnLst>
                <a:cxn ang="0">
                  <a:pos x="T0" y="T1"/>
                </a:cxn>
                <a:cxn ang="0">
                  <a:pos x="T2" y="T3"/>
                </a:cxn>
                <a:cxn ang="0">
                  <a:pos x="T4" y="T5"/>
                </a:cxn>
                <a:cxn ang="0">
                  <a:pos x="T6" y="T7"/>
                </a:cxn>
                <a:cxn ang="0">
                  <a:pos x="T8" y="T9"/>
                </a:cxn>
              </a:cxnLst>
              <a:rect l="0" t="0" r="r" b="b"/>
              <a:pathLst>
                <a:path w="26" h="38">
                  <a:moveTo>
                    <a:pt x="16" y="0"/>
                  </a:moveTo>
                  <a:lnTo>
                    <a:pt x="0" y="33"/>
                  </a:lnTo>
                  <a:lnTo>
                    <a:pt x="9" y="38"/>
                  </a:lnTo>
                  <a:lnTo>
                    <a:pt x="26" y="4"/>
                  </a:lnTo>
                  <a:lnTo>
                    <a:pt x="16"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39" name="Freeform 238"/>
            <p:cNvSpPr>
              <a:spLocks/>
            </p:cNvSpPr>
            <p:nvPr/>
          </p:nvSpPr>
          <p:spPr bwMode="auto">
            <a:xfrm>
              <a:off x="5820" y="504"/>
              <a:ext cx="26" cy="41"/>
            </a:xfrm>
            <a:custGeom>
              <a:avLst/>
              <a:gdLst>
                <a:gd name="T0" fmla="*/ 16 w 26"/>
                <a:gd name="T1" fmla="*/ 0 h 41"/>
                <a:gd name="T2" fmla="*/ 0 w 26"/>
                <a:gd name="T3" fmla="*/ 36 h 41"/>
                <a:gd name="T4" fmla="*/ 9 w 26"/>
                <a:gd name="T5" fmla="*/ 40 h 41"/>
                <a:gd name="T6" fmla="*/ 26 w 26"/>
                <a:gd name="T7" fmla="*/ 4 h 41"/>
                <a:gd name="T8" fmla="*/ 16 w 26"/>
                <a:gd name="T9" fmla="*/ 0 h 41"/>
              </a:gdLst>
              <a:ahLst/>
              <a:cxnLst>
                <a:cxn ang="0">
                  <a:pos x="T0" y="T1"/>
                </a:cxn>
                <a:cxn ang="0">
                  <a:pos x="T2" y="T3"/>
                </a:cxn>
                <a:cxn ang="0">
                  <a:pos x="T4" y="T5"/>
                </a:cxn>
                <a:cxn ang="0">
                  <a:pos x="T6" y="T7"/>
                </a:cxn>
                <a:cxn ang="0">
                  <a:pos x="T8" y="T9"/>
                </a:cxn>
              </a:cxnLst>
              <a:rect l="0" t="0" r="r" b="b"/>
              <a:pathLst>
                <a:path w="26" h="41">
                  <a:moveTo>
                    <a:pt x="16" y="0"/>
                  </a:moveTo>
                  <a:lnTo>
                    <a:pt x="0" y="36"/>
                  </a:lnTo>
                  <a:lnTo>
                    <a:pt x="9" y="40"/>
                  </a:lnTo>
                  <a:lnTo>
                    <a:pt x="26" y="4"/>
                  </a:lnTo>
                  <a:lnTo>
                    <a:pt x="16"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40" name="Freeform 239"/>
            <p:cNvSpPr>
              <a:spLocks/>
            </p:cNvSpPr>
            <p:nvPr/>
          </p:nvSpPr>
          <p:spPr bwMode="auto">
            <a:xfrm>
              <a:off x="5803" y="540"/>
              <a:ext cx="26" cy="34"/>
            </a:xfrm>
            <a:custGeom>
              <a:avLst/>
              <a:gdLst>
                <a:gd name="T0" fmla="*/ 16 w 26"/>
                <a:gd name="T1" fmla="*/ 0 h 34"/>
                <a:gd name="T2" fmla="*/ 0 w 26"/>
                <a:gd name="T3" fmla="*/ 28 h 34"/>
                <a:gd name="T4" fmla="*/ 9 w 26"/>
                <a:gd name="T5" fmla="*/ 33 h 34"/>
                <a:gd name="T6" fmla="*/ 26 w 26"/>
                <a:gd name="T7" fmla="*/ 4 h 34"/>
                <a:gd name="T8" fmla="*/ 16 w 26"/>
                <a:gd name="T9" fmla="*/ 0 h 34"/>
              </a:gdLst>
              <a:ahLst/>
              <a:cxnLst>
                <a:cxn ang="0">
                  <a:pos x="T0" y="T1"/>
                </a:cxn>
                <a:cxn ang="0">
                  <a:pos x="T2" y="T3"/>
                </a:cxn>
                <a:cxn ang="0">
                  <a:pos x="T4" y="T5"/>
                </a:cxn>
                <a:cxn ang="0">
                  <a:pos x="T6" y="T7"/>
                </a:cxn>
                <a:cxn ang="0">
                  <a:pos x="T8" y="T9"/>
                </a:cxn>
              </a:cxnLst>
              <a:rect l="0" t="0" r="r" b="b"/>
              <a:pathLst>
                <a:path w="26" h="34">
                  <a:moveTo>
                    <a:pt x="16" y="0"/>
                  </a:moveTo>
                  <a:lnTo>
                    <a:pt x="0" y="28"/>
                  </a:lnTo>
                  <a:lnTo>
                    <a:pt x="9" y="33"/>
                  </a:lnTo>
                  <a:lnTo>
                    <a:pt x="26" y="4"/>
                  </a:lnTo>
                  <a:lnTo>
                    <a:pt x="16"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41" name="Freeform 240"/>
            <p:cNvSpPr>
              <a:spLocks/>
            </p:cNvSpPr>
            <p:nvPr/>
          </p:nvSpPr>
          <p:spPr bwMode="auto">
            <a:xfrm>
              <a:off x="5794" y="569"/>
              <a:ext cx="20" cy="38"/>
            </a:xfrm>
            <a:custGeom>
              <a:avLst/>
              <a:gdLst>
                <a:gd name="T0" fmla="*/ 9 w 20"/>
                <a:gd name="T1" fmla="*/ 0 h 38"/>
                <a:gd name="T2" fmla="*/ 0 w 20"/>
                <a:gd name="T3" fmla="*/ 33 h 38"/>
                <a:gd name="T4" fmla="*/ 9 w 20"/>
                <a:gd name="T5" fmla="*/ 38 h 38"/>
                <a:gd name="T6" fmla="*/ 19 w 20"/>
                <a:gd name="T7" fmla="*/ 4 h 38"/>
                <a:gd name="T8" fmla="*/ 9 w 20"/>
                <a:gd name="T9" fmla="*/ 0 h 38"/>
              </a:gdLst>
              <a:ahLst/>
              <a:cxnLst>
                <a:cxn ang="0">
                  <a:pos x="T0" y="T1"/>
                </a:cxn>
                <a:cxn ang="0">
                  <a:pos x="T2" y="T3"/>
                </a:cxn>
                <a:cxn ang="0">
                  <a:pos x="T4" y="T5"/>
                </a:cxn>
                <a:cxn ang="0">
                  <a:pos x="T6" y="T7"/>
                </a:cxn>
                <a:cxn ang="0">
                  <a:pos x="T8" y="T9"/>
                </a:cxn>
              </a:cxnLst>
              <a:rect l="0" t="0" r="r" b="b"/>
              <a:pathLst>
                <a:path w="20" h="38">
                  <a:moveTo>
                    <a:pt x="9" y="0"/>
                  </a:moveTo>
                  <a:lnTo>
                    <a:pt x="0" y="33"/>
                  </a:lnTo>
                  <a:lnTo>
                    <a:pt x="9" y="38"/>
                  </a:lnTo>
                  <a:lnTo>
                    <a:pt x="19" y="4"/>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42" name="Freeform 241"/>
            <p:cNvSpPr>
              <a:spLocks/>
            </p:cNvSpPr>
            <p:nvPr/>
          </p:nvSpPr>
          <p:spPr bwMode="auto">
            <a:xfrm>
              <a:off x="5772" y="602"/>
              <a:ext cx="31" cy="46"/>
            </a:xfrm>
            <a:custGeom>
              <a:avLst/>
              <a:gdLst>
                <a:gd name="T0" fmla="*/ 21 w 31"/>
                <a:gd name="T1" fmla="*/ 0 h 46"/>
                <a:gd name="T2" fmla="*/ 0 w 31"/>
                <a:gd name="T3" fmla="*/ 40 h 46"/>
                <a:gd name="T4" fmla="*/ 9 w 31"/>
                <a:gd name="T5" fmla="*/ 45 h 46"/>
                <a:gd name="T6" fmla="*/ 31 w 31"/>
                <a:gd name="T7" fmla="*/ 4 h 46"/>
                <a:gd name="T8" fmla="*/ 21 w 31"/>
                <a:gd name="T9" fmla="*/ 0 h 46"/>
              </a:gdLst>
              <a:ahLst/>
              <a:cxnLst>
                <a:cxn ang="0">
                  <a:pos x="T0" y="T1"/>
                </a:cxn>
                <a:cxn ang="0">
                  <a:pos x="T2" y="T3"/>
                </a:cxn>
                <a:cxn ang="0">
                  <a:pos x="T4" y="T5"/>
                </a:cxn>
                <a:cxn ang="0">
                  <a:pos x="T6" y="T7"/>
                </a:cxn>
                <a:cxn ang="0">
                  <a:pos x="T8" y="T9"/>
                </a:cxn>
              </a:cxnLst>
              <a:rect l="0" t="0" r="r" b="b"/>
              <a:pathLst>
                <a:path w="31" h="46">
                  <a:moveTo>
                    <a:pt x="21" y="0"/>
                  </a:moveTo>
                  <a:lnTo>
                    <a:pt x="0" y="40"/>
                  </a:lnTo>
                  <a:lnTo>
                    <a:pt x="9" y="45"/>
                  </a:lnTo>
                  <a:lnTo>
                    <a:pt x="31" y="4"/>
                  </a:lnTo>
                  <a:lnTo>
                    <a:pt x="21"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43" name="Freeform 242"/>
            <p:cNvSpPr>
              <a:spLocks/>
            </p:cNvSpPr>
            <p:nvPr/>
          </p:nvSpPr>
          <p:spPr bwMode="auto">
            <a:xfrm>
              <a:off x="6110" y="547"/>
              <a:ext cx="27" cy="36"/>
            </a:xfrm>
            <a:custGeom>
              <a:avLst/>
              <a:gdLst>
                <a:gd name="T0" fmla="*/ 16 w 27"/>
                <a:gd name="T1" fmla="*/ 0 h 36"/>
                <a:gd name="T2" fmla="*/ 0 w 27"/>
                <a:gd name="T3" fmla="*/ 31 h 36"/>
                <a:gd name="T4" fmla="*/ 9 w 27"/>
                <a:gd name="T5" fmla="*/ 35 h 36"/>
                <a:gd name="T6" fmla="*/ 26 w 27"/>
                <a:gd name="T7" fmla="*/ 4 h 36"/>
                <a:gd name="T8" fmla="*/ 16 w 27"/>
                <a:gd name="T9" fmla="*/ 0 h 36"/>
              </a:gdLst>
              <a:ahLst/>
              <a:cxnLst>
                <a:cxn ang="0">
                  <a:pos x="T0" y="T1"/>
                </a:cxn>
                <a:cxn ang="0">
                  <a:pos x="T2" y="T3"/>
                </a:cxn>
                <a:cxn ang="0">
                  <a:pos x="T4" y="T5"/>
                </a:cxn>
                <a:cxn ang="0">
                  <a:pos x="T6" y="T7"/>
                </a:cxn>
                <a:cxn ang="0">
                  <a:pos x="T8" y="T9"/>
                </a:cxn>
              </a:cxnLst>
              <a:rect l="0" t="0" r="r" b="b"/>
              <a:pathLst>
                <a:path w="27" h="36">
                  <a:moveTo>
                    <a:pt x="16" y="0"/>
                  </a:moveTo>
                  <a:lnTo>
                    <a:pt x="0" y="31"/>
                  </a:lnTo>
                  <a:lnTo>
                    <a:pt x="9" y="35"/>
                  </a:lnTo>
                  <a:lnTo>
                    <a:pt x="26" y="4"/>
                  </a:lnTo>
                  <a:lnTo>
                    <a:pt x="16"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44" name="Freeform 243"/>
            <p:cNvSpPr>
              <a:spLocks/>
            </p:cNvSpPr>
            <p:nvPr/>
          </p:nvSpPr>
          <p:spPr bwMode="auto">
            <a:xfrm>
              <a:off x="6098" y="578"/>
              <a:ext cx="22" cy="29"/>
            </a:xfrm>
            <a:custGeom>
              <a:avLst/>
              <a:gdLst>
                <a:gd name="T0" fmla="*/ 12 w 22"/>
                <a:gd name="T1" fmla="*/ 0 h 29"/>
                <a:gd name="T2" fmla="*/ 0 w 22"/>
                <a:gd name="T3" fmla="*/ 23 h 29"/>
                <a:gd name="T4" fmla="*/ 9 w 22"/>
                <a:gd name="T5" fmla="*/ 28 h 29"/>
                <a:gd name="T6" fmla="*/ 21 w 22"/>
                <a:gd name="T7" fmla="*/ 4 h 29"/>
                <a:gd name="T8" fmla="*/ 12 w 22"/>
                <a:gd name="T9" fmla="*/ 0 h 29"/>
              </a:gdLst>
              <a:ahLst/>
              <a:cxnLst>
                <a:cxn ang="0">
                  <a:pos x="T0" y="T1"/>
                </a:cxn>
                <a:cxn ang="0">
                  <a:pos x="T2" y="T3"/>
                </a:cxn>
                <a:cxn ang="0">
                  <a:pos x="T4" y="T5"/>
                </a:cxn>
                <a:cxn ang="0">
                  <a:pos x="T6" y="T7"/>
                </a:cxn>
                <a:cxn ang="0">
                  <a:pos x="T8" y="T9"/>
                </a:cxn>
              </a:cxnLst>
              <a:rect l="0" t="0" r="r" b="b"/>
              <a:pathLst>
                <a:path w="22" h="29">
                  <a:moveTo>
                    <a:pt x="12" y="0"/>
                  </a:moveTo>
                  <a:lnTo>
                    <a:pt x="0" y="23"/>
                  </a:lnTo>
                  <a:lnTo>
                    <a:pt x="9" y="28"/>
                  </a:lnTo>
                  <a:lnTo>
                    <a:pt x="21" y="4"/>
                  </a:lnTo>
                  <a:lnTo>
                    <a:pt x="12"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45" name="Freeform 244"/>
            <p:cNvSpPr>
              <a:spLocks/>
            </p:cNvSpPr>
            <p:nvPr/>
          </p:nvSpPr>
          <p:spPr bwMode="auto">
            <a:xfrm>
              <a:off x="6086" y="602"/>
              <a:ext cx="22" cy="31"/>
            </a:xfrm>
            <a:custGeom>
              <a:avLst/>
              <a:gdLst>
                <a:gd name="T0" fmla="*/ 12 w 22"/>
                <a:gd name="T1" fmla="*/ 0 h 31"/>
                <a:gd name="T2" fmla="*/ 0 w 22"/>
                <a:gd name="T3" fmla="*/ 26 h 31"/>
                <a:gd name="T4" fmla="*/ 9 w 22"/>
                <a:gd name="T5" fmla="*/ 31 h 31"/>
                <a:gd name="T6" fmla="*/ 21 w 22"/>
                <a:gd name="T7" fmla="*/ 4 h 31"/>
                <a:gd name="T8" fmla="*/ 12 w 22"/>
                <a:gd name="T9" fmla="*/ 0 h 31"/>
              </a:gdLst>
              <a:ahLst/>
              <a:cxnLst>
                <a:cxn ang="0">
                  <a:pos x="T0" y="T1"/>
                </a:cxn>
                <a:cxn ang="0">
                  <a:pos x="T2" y="T3"/>
                </a:cxn>
                <a:cxn ang="0">
                  <a:pos x="T4" y="T5"/>
                </a:cxn>
                <a:cxn ang="0">
                  <a:pos x="T6" y="T7"/>
                </a:cxn>
                <a:cxn ang="0">
                  <a:pos x="T8" y="T9"/>
                </a:cxn>
              </a:cxnLst>
              <a:rect l="0" t="0" r="r" b="b"/>
              <a:pathLst>
                <a:path w="22" h="31">
                  <a:moveTo>
                    <a:pt x="12" y="0"/>
                  </a:moveTo>
                  <a:lnTo>
                    <a:pt x="0" y="26"/>
                  </a:lnTo>
                  <a:lnTo>
                    <a:pt x="9" y="31"/>
                  </a:lnTo>
                  <a:lnTo>
                    <a:pt x="21" y="4"/>
                  </a:lnTo>
                  <a:lnTo>
                    <a:pt x="12"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46" name="Freeform 245"/>
            <p:cNvSpPr>
              <a:spLocks/>
            </p:cNvSpPr>
            <p:nvPr/>
          </p:nvSpPr>
          <p:spPr bwMode="auto">
            <a:xfrm>
              <a:off x="6072" y="629"/>
              <a:ext cx="24" cy="38"/>
            </a:xfrm>
            <a:custGeom>
              <a:avLst/>
              <a:gdLst>
                <a:gd name="T0" fmla="*/ 14 w 24"/>
                <a:gd name="T1" fmla="*/ 0 h 38"/>
                <a:gd name="T2" fmla="*/ 0 w 24"/>
                <a:gd name="T3" fmla="*/ 33 h 38"/>
                <a:gd name="T4" fmla="*/ 9 w 24"/>
                <a:gd name="T5" fmla="*/ 38 h 38"/>
                <a:gd name="T6" fmla="*/ 23 w 24"/>
                <a:gd name="T7" fmla="*/ 4 h 38"/>
                <a:gd name="T8" fmla="*/ 14 w 24"/>
                <a:gd name="T9" fmla="*/ 0 h 38"/>
              </a:gdLst>
              <a:ahLst/>
              <a:cxnLst>
                <a:cxn ang="0">
                  <a:pos x="T0" y="T1"/>
                </a:cxn>
                <a:cxn ang="0">
                  <a:pos x="T2" y="T3"/>
                </a:cxn>
                <a:cxn ang="0">
                  <a:pos x="T4" y="T5"/>
                </a:cxn>
                <a:cxn ang="0">
                  <a:pos x="T6" y="T7"/>
                </a:cxn>
                <a:cxn ang="0">
                  <a:pos x="T8" y="T9"/>
                </a:cxn>
              </a:cxnLst>
              <a:rect l="0" t="0" r="r" b="b"/>
              <a:pathLst>
                <a:path w="24" h="38">
                  <a:moveTo>
                    <a:pt x="14" y="0"/>
                  </a:moveTo>
                  <a:lnTo>
                    <a:pt x="0" y="33"/>
                  </a:lnTo>
                  <a:lnTo>
                    <a:pt x="9" y="38"/>
                  </a:lnTo>
                  <a:lnTo>
                    <a:pt x="23" y="4"/>
                  </a:lnTo>
                  <a:lnTo>
                    <a:pt x="1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47" name="Freeform 246"/>
            <p:cNvSpPr>
              <a:spLocks/>
            </p:cNvSpPr>
            <p:nvPr/>
          </p:nvSpPr>
          <p:spPr bwMode="auto">
            <a:xfrm>
              <a:off x="341" y="1200"/>
              <a:ext cx="20" cy="168"/>
            </a:xfrm>
            <a:custGeom>
              <a:avLst/>
              <a:gdLst>
                <a:gd name="T0" fmla="*/ 0 w 20"/>
                <a:gd name="T1" fmla="*/ 0 h 168"/>
                <a:gd name="T2" fmla="*/ 0 w 20"/>
                <a:gd name="T3" fmla="*/ 167 h 168"/>
              </a:gdLst>
              <a:ahLst/>
              <a:cxnLst>
                <a:cxn ang="0">
                  <a:pos x="T0" y="T1"/>
                </a:cxn>
                <a:cxn ang="0">
                  <a:pos x="T2" y="T3"/>
                </a:cxn>
              </a:cxnLst>
              <a:rect l="0" t="0" r="r" b="b"/>
              <a:pathLst>
                <a:path w="20" h="168">
                  <a:moveTo>
                    <a:pt x="0" y="0"/>
                  </a:moveTo>
                  <a:lnTo>
                    <a:pt x="0" y="167"/>
                  </a:lnTo>
                </a:path>
              </a:pathLst>
            </a:custGeom>
            <a:noFill/>
            <a:ln w="22606">
              <a:solidFill>
                <a:srgbClr val="FFFFFF"/>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AU"/>
            </a:p>
          </p:txBody>
        </p:sp>
        <p:sp>
          <p:nvSpPr>
            <p:cNvPr id="248" name="Freeform 247"/>
            <p:cNvSpPr>
              <a:spLocks/>
            </p:cNvSpPr>
            <p:nvPr/>
          </p:nvSpPr>
          <p:spPr bwMode="auto">
            <a:xfrm>
              <a:off x="312" y="1188"/>
              <a:ext cx="24" cy="180"/>
            </a:xfrm>
            <a:custGeom>
              <a:avLst/>
              <a:gdLst>
                <a:gd name="T0" fmla="*/ 11 w 24"/>
                <a:gd name="T1" fmla="*/ 0 h 180"/>
                <a:gd name="T2" fmla="*/ 0 w 24"/>
                <a:gd name="T3" fmla="*/ 0 h 180"/>
                <a:gd name="T4" fmla="*/ 0 w 24"/>
                <a:gd name="T5" fmla="*/ 180 h 180"/>
                <a:gd name="T6" fmla="*/ 23 w 24"/>
                <a:gd name="T7" fmla="*/ 180 h 180"/>
                <a:gd name="T8" fmla="*/ 23 w 24"/>
                <a:gd name="T9" fmla="*/ 12 h 180"/>
                <a:gd name="T10" fmla="*/ 11 w 24"/>
                <a:gd name="T11" fmla="*/ 0 h 180"/>
              </a:gdLst>
              <a:ahLst/>
              <a:cxnLst>
                <a:cxn ang="0">
                  <a:pos x="T0" y="T1"/>
                </a:cxn>
                <a:cxn ang="0">
                  <a:pos x="T2" y="T3"/>
                </a:cxn>
                <a:cxn ang="0">
                  <a:pos x="T4" y="T5"/>
                </a:cxn>
                <a:cxn ang="0">
                  <a:pos x="T6" y="T7"/>
                </a:cxn>
                <a:cxn ang="0">
                  <a:pos x="T8" y="T9"/>
                </a:cxn>
                <a:cxn ang="0">
                  <a:pos x="T10" y="T11"/>
                </a:cxn>
              </a:cxnLst>
              <a:rect l="0" t="0" r="r" b="b"/>
              <a:pathLst>
                <a:path w="24" h="180">
                  <a:moveTo>
                    <a:pt x="11" y="0"/>
                  </a:moveTo>
                  <a:lnTo>
                    <a:pt x="0" y="0"/>
                  </a:lnTo>
                  <a:lnTo>
                    <a:pt x="0" y="180"/>
                  </a:lnTo>
                  <a:lnTo>
                    <a:pt x="23" y="180"/>
                  </a:lnTo>
                  <a:lnTo>
                    <a:pt x="23" y="12"/>
                  </a:lnTo>
                  <a:lnTo>
                    <a:pt x="11"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49" name="Freeform 248"/>
            <p:cNvSpPr>
              <a:spLocks/>
            </p:cNvSpPr>
            <p:nvPr/>
          </p:nvSpPr>
          <p:spPr bwMode="auto">
            <a:xfrm>
              <a:off x="324" y="1188"/>
              <a:ext cx="45" cy="24"/>
            </a:xfrm>
            <a:custGeom>
              <a:avLst/>
              <a:gdLst>
                <a:gd name="T0" fmla="*/ 45 w 45"/>
                <a:gd name="T1" fmla="*/ 0 h 24"/>
                <a:gd name="T2" fmla="*/ 0 w 45"/>
                <a:gd name="T3" fmla="*/ 0 h 24"/>
                <a:gd name="T4" fmla="*/ 0 w 45"/>
                <a:gd name="T5" fmla="*/ 23 h 24"/>
                <a:gd name="T6" fmla="*/ 33 w 45"/>
                <a:gd name="T7" fmla="*/ 23 h 24"/>
                <a:gd name="T8" fmla="*/ 45 w 45"/>
                <a:gd name="T9" fmla="*/ 12 h 24"/>
                <a:gd name="T10" fmla="*/ 45 w 45"/>
                <a:gd name="T11" fmla="*/ 0 h 24"/>
              </a:gdLst>
              <a:ahLst/>
              <a:cxnLst>
                <a:cxn ang="0">
                  <a:pos x="T0" y="T1"/>
                </a:cxn>
                <a:cxn ang="0">
                  <a:pos x="T2" y="T3"/>
                </a:cxn>
                <a:cxn ang="0">
                  <a:pos x="T4" y="T5"/>
                </a:cxn>
                <a:cxn ang="0">
                  <a:pos x="T6" y="T7"/>
                </a:cxn>
                <a:cxn ang="0">
                  <a:pos x="T8" y="T9"/>
                </a:cxn>
                <a:cxn ang="0">
                  <a:pos x="T10" y="T11"/>
                </a:cxn>
              </a:cxnLst>
              <a:rect l="0" t="0" r="r" b="b"/>
              <a:pathLst>
                <a:path w="45" h="24">
                  <a:moveTo>
                    <a:pt x="45" y="0"/>
                  </a:moveTo>
                  <a:lnTo>
                    <a:pt x="0" y="0"/>
                  </a:lnTo>
                  <a:lnTo>
                    <a:pt x="0" y="23"/>
                  </a:lnTo>
                  <a:lnTo>
                    <a:pt x="33" y="23"/>
                  </a:lnTo>
                  <a:lnTo>
                    <a:pt x="45" y="12"/>
                  </a:lnTo>
                  <a:lnTo>
                    <a:pt x="45"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50" name="Freeform 249"/>
            <p:cNvSpPr>
              <a:spLocks/>
            </p:cNvSpPr>
            <p:nvPr/>
          </p:nvSpPr>
          <p:spPr bwMode="auto">
            <a:xfrm>
              <a:off x="345" y="1200"/>
              <a:ext cx="24" cy="180"/>
            </a:xfrm>
            <a:custGeom>
              <a:avLst/>
              <a:gdLst>
                <a:gd name="T0" fmla="*/ 23 w 24"/>
                <a:gd name="T1" fmla="*/ 0 h 180"/>
                <a:gd name="T2" fmla="*/ 0 w 24"/>
                <a:gd name="T3" fmla="*/ 0 h 180"/>
                <a:gd name="T4" fmla="*/ 0 w 24"/>
                <a:gd name="T5" fmla="*/ 167 h 180"/>
                <a:gd name="T6" fmla="*/ 11 w 24"/>
                <a:gd name="T7" fmla="*/ 180 h 180"/>
                <a:gd name="T8" fmla="*/ 23 w 24"/>
                <a:gd name="T9" fmla="*/ 180 h 180"/>
                <a:gd name="T10" fmla="*/ 23 w 24"/>
                <a:gd name="T11" fmla="*/ 0 h 180"/>
              </a:gdLst>
              <a:ahLst/>
              <a:cxnLst>
                <a:cxn ang="0">
                  <a:pos x="T0" y="T1"/>
                </a:cxn>
                <a:cxn ang="0">
                  <a:pos x="T2" y="T3"/>
                </a:cxn>
                <a:cxn ang="0">
                  <a:pos x="T4" y="T5"/>
                </a:cxn>
                <a:cxn ang="0">
                  <a:pos x="T6" y="T7"/>
                </a:cxn>
                <a:cxn ang="0">
                  <a:pos x="T8" y="T9"/>
                </a:cxn>
                <a:cxn ang="0">
                  <a:pos x="T10" y="T11"/>
                </a:cxn>
              </a:cxnLst>
              <a:rect l="0" t="0" r="r" b="b"/>
              <a:pathLst>
                <a:path w="24" h="180">
                  <a:moveTo>
                    <a:pt x="23" y="0"/>
                  </a:moveTo>
                  <a:lnTo>
                    <a:pt x="0" y="0"/>
                  </a:lnTo>
                  <a:lnTo>
                    <a:pt x="0" y="167"/>
                  </a:lnTo>
                  <a:lnTo>
                    <a:pt x="11" y="180"/>
                  </a:lnTo>
                  <a:lnTo>
                    <a:pt x="23" y="180"/>
                  </a:lnTo>
                  <a:lnTo>
                    <a:pt x="23"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51" name="Freeform 250"/>
            <p:cNvSpPr>
              <a:spLocks/>
            </p:cNvSpPr>
            <p:nvPr/>
          </p:nvSpPr>
          <p:spPr bwMode="auto">
            <a:xfrm>
              <a:off x="312" y="1356"/>
              <a:ext cx="45" cy="24"/>
            </a:xfrm>
            <a:custGeom>
              <a:avLst/>
              <a:gdLst>
                <a:gd name="T0" fmla="*/ 45 w 45"/>
                <a:gd name="T1" fmla="*/ 0 h 24"/>
                <a:gd name="T2" fmla="*/ 11 w 45"/>
                <a:gd name="T3" fmla="*/ 0 h 24"/>
                <a:gd name="T4" fmla="*/ 0 w 45"/>
                <a:gd name="T5" fmla="*/ 11 h 24"/>
                <a:gd name="T6" fmla="*/ 0 w 45"/>
                <a:gd name="T7" fmla="*/ 23 h 24"/>
                <a:gd name="T8" fmla="*/ 45 w 45"/>
                <a:gd name="T9" fmla="*/ 23 h 24"/>
                <a:gd name="T10" fmla="*/ 45 w 45"/>
                <a:gd name="T11" fmla="*/ 0 h 24"/>
              </a:gdLst>
              <a:ahLst/>
              <a:cxnLst>
                <a:cxn ang="0">
                  <a:pos x="T0" y="T1"/>
                </a:cxn>
                <a:cxn ang="0">
                  <a:pos x="T2" y="T3"/>
                </a:cxn>
                <a:cxn ang="0">
                  <a:pos x="T4" y="T5"/>
                </a:cxn>
                <a:cxn ang="0">
                  <a:pos x="T6" y="T7"/>
                </a:cxn>
                <a:cxn ang="0">
                  <a:pos x="T8" y="T9"/>
                </a:cxn>
                <a:cxn ang="0">
                  <a:pos x="T10" y="T11"/>
                </a:cxn>
              </a:cxnLst>
              <a:rect l="0" t="0" r="r" b="b"/>
              <a:pathLst>
                <a:path w="45" h="24">
                  <a:moveTo>
                    <a:pt x="45" y="0"/>
                  </a:moveTo>
                  <a:lnTo>
                    <a:pt x="11" y="0"/>
                  </a:lnTo>
                  <a:lnTo>
                    <a:pt x="0" y="11"/>
                  </a:lnTo>
                  <a:lnTo>
                    <a:pt x="0" y="23"/>
                  </a:lnTo>
                  <a:lnTo>
                    <a:pt x="45" y="23"/>
                  </a:lnTo>
                  <a:lnTo>
                    <a:pt x="45"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52" name="Freeform 251"/>
            <p:cNvSpPr>
              <a:spLocks/>
            </p:cNvSpPr>
            <p:nvPr/>
          </p:nvSpPr>
          <p:spPr bwMode="auto">
            <a:xfrm>
              <a:off x="2306" y="1457"/>
              <a:ext cx="20" cy="165"/>
            </a:xfrm>
            <a:custGeom>
              <a:avLst/>
              <a:gdLst>
                <a:gd name="T0" fmla="*/ 0 w 20"/>
                <a:gd name="T1" fmla="*/ 0 h 165"/>
                <a:gd name="T2" fmla="*/ 0 w 20"/>
                <a:gd name="T3" fmla="*/ 165 h 165"/>
              </a:gdLst>
              <a:ahLst/>
              <a:cxnLst>
                <a:cxn ang="0">
                  <a:pos x="T0" y="T1"/>
                </a:cxn>
                <a:cxn ang="0">
                  <a:pos x="T2" y="T3"/>
                </a:cxn>
              </a:cxnLst>
              <a:rect l="0" t="0" r="r" b="b"/>
              <a:pathLst>
                <a:path w="20" h="165">
                  <a:moveTo>
                    <a:pt x="0" y="0"/>
                  </a:moveTo>
                  <a:lnTo>
                    <a:pt x="0" y="165"/>
                  </a:lnTo>
                </a:path>
              </a:pathLst>
            </a:custGeom>
            <a:noFill/>
            <a:ln w="22606">
              <a:solidFill>
                <a:srgbClr val="FFFFFF"/>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AU"/>
            </a:p>
          </p:txBody>
        </p:sp>
        <p:sp>
          <p:nvSpPr>
            <p:cNvPr id="253" name="Freeform 252"/>
            <p:cNvSpPr>
              <a:spLocks/>
            </p:cNvSpPr>
            <p:nvPr/>
          </p:nvSpPr>
          <p:spPr bwMode="auto">
            <a:xfrm>
              <a:off x="2278" y="1445"/>
              <a:ext cx="24" cy="177"/>
            </a:xfrm>
            <a:custGeom>
              <a:avLst/>
              <a:gdLst>
                <a:gd name="T0" fmla="*/ 12 w 24"/>
                <a:gd name="T1" fmla="*/ 0 h 177"/>
                <a:gd name="T2" fmla="*/ 0 w 24"/>
                <a:gd name="T3" fmla="*/ 0 h 177"/>
                <a:gd name="T4" fmla="*/ 0 w 24"/>
                <a:gd name="T5" fmla="*/ 177 h 177"/>
                <a:gd name="T6" fmla="*/ 24 w 24"/>
                <a:gd name="T7" fmla="*/ 177 h 177"/>
                <a:gd name="T8" fmla="*/ 24 w 24"/>
                <a:gd name="T9" fmla="*/ 11 h 177"/>
                <a:gd name="T10" fmla="*/ 12 w 24"/>
                <a:gd name="T11" fmla="*/ 0 h 177"/>
              </a:gdLst>
              <a:ahLst/>
              <a:cxnLst>
                <a:cxn ang="0">
                  <a:pos x="T0" y="T1"/>
                </a:cxn>
                <a:cxn ang="0">
                  <a:pos x="T2" y="T3"/>
                </a:cxn>
                <a:cxn ang="0">
                  <a:pos x="T4" y="T5"/>
                </a:cxn>
                <a:cxn ang="0">
                  <a:pos x="T6" y="T7"/>
                </a:cxn>
                <a:cxn ang="0">
                  <a:pos x="T8" y="T9"/>
                </a:cxn>
                <a:cxn ang="0">
                  <a:pos x="T10" y="T11"/>
                </a:cxn>
              </a:cxnLst>
              <a:rect l="0" t="0" r="r" b="b"/>
              <a:pathLst>
                <a:path w="24" h="177">
                  <a:moveTo>
                    <a:pt x="12" y="0"/>
                  </a:moveTo>
                  <a:lnTo>
                    <a:pt x="0" y="0"/>
                  </a:lnTo>
                  <a:lnTo>
                    <a:pt x="0" y="177"/>
                  </a:lnTo>
                  <a:lnTo>
                    <a:pt x="24" y="177"/>
                  </a:lnTo>
                  <a:lnTo>
                    <a:pt x="24" y="11"/>
                  </a:lnTo>
                  <a:lnTo>
                    <a:pt x="12"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54" name="Freeform 253"/>
            <p:cNvSpPr>
              <a:spLocks/>
            </p:cNvSpPr>
            <p:nvPr/>
          </p:nvSpPr>
          <p:spPr bwMode="auto">
            <a:xfrm>
              <a:off x="2290" y="1445"/>
              <a:ext cx="45" cy="24"/>
            </a:xfrm>
            <a:custGeom>
              <a:avLst/>
              <a:gdLst>
                <a:gd name="T0" fmla="*/ 45 w 45"/>
                <a:gd name="T1" fmla="*/ 0 h 24"/>
                <a:gd name="T2" fmla="*/ 0 w 45"/>
                <a:gd name="T3" fmla="*/ 0 h 24"/>
                <a:gd name="T4" fmla="*/ 0 w 45"/>
                <a:gd name="T5" fmla="*/ 23 h 24"/>
                <a:gd name="T6" fmla="*/ 33 w 45"/>
                <a:gd name="T7" fmla="*/ 23 h 24"/>
                <a:gd name="T8" fmla="*/ 45 w 45"/>
                <a:gd name="T9" fmla="*/ 11 h 24"/>
                <a:gd name="T10" fmla="*/ 45 w 45"/>
                <a:gd name="T11" fmla="*/ 0 h 24"/>
              </a:gdLst>
              <a:ahLst/>
              <a:cxnLst>
                <a:cxn ang="0">
                  <a:pos x="T0" y="T1"/>
                </a:cxn>
                <a:cxn ang="0">
                  <a:pos x="T2" y="T3"/>
                </a:cxn>
                <a:cxn ang="0">
                  <a:pos x="T4" y="T5"/>
                </a:cxn>
                <a:cxn ang="0">
                  <a:pos x="T6" y="T7"/>
                </a:cxn>
                <a:cxn ang="0">
                  <a:pos x="T8" y="T9"/>
                </a:cxn>
                <a:cxn ang="0">
                  <a:pos x="T10" y="T11"/>
                </a:cxn>
              </a:cxnLst>
              <a:rect l="0" t="0" r="r" b="b"/>
              <a:pathLst>
                <a:path w="45" h="24">
                  <a:moveTo>
                    <a:pt x="45" y="0"/>
                  </a:moveTo>
                  <a:lnTo>
                    <a:pt x="0" y="0"/>
                  </a:lnTo>
                  <a:lnTo>
                    <a:pt x="0" y="23"/>
                  </a:lnTo>
                  <a:lnTo>
                    <a:pt x="33" y="23"/>
                  </a:lnTo>
                  <a:lnTo>
                    <a:pt x="45" y="11"/>
                  </a:lnTo>
                  <a:lnTo>
                    <a:pt x="45"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55" name="Freeform 254"/>
            <p:cNvSpPr>
              <a:spLocks/>
            </p:cNvSpPr>
            <p:nvPr/>
          </p:nvSpPr>
          <p:spPr bwMode="auto">
            <a:xfrm>
              <a:off x="2311" y="1457"/>
              <a:ext cx="24" cy="177"/>
            </a:xfrm>
            <a:custGeom>
              <a:avLst/>
              <a:gdLst>
                <a:gd name="T0" fmla="*/ 23 w 24"/>
                <a:gd name="T1" fmla="*/ 0 h 177"/>
                <a:gd name="T2" fmla="*/ 0 w 24"/>
                <a:gd name="T3" fmla="*/ 0 h 177"/>
                <a:gd name="T4" fmla="*/ 0 w 24"/>
                <a:gd name="T5" fmla="*/ 165 h 177"/>
                <a:gd name="T6" fmla="*/ 12 w 24"/>
                <a:gd name="T7" fmla="*/ 177 h 177"/>
                <a:gd name="T8" fmla="*/ 23 w 24"/>
                <a:gd name="T9" fmla="*/ 177 h 177"/>
                <a:gd name="T10" fmla="*/ 23 w 24"/>
                <a:gd name="T11" fmla="*/ 0 h 177"/>
              </a:gdLst>
              <a:ahLst/>
              <a:cxnLst>
                <a:cxn ang="0">
                  <a:pos x="T0" y="T1"/>
                </a:cxn>
                <a:cxn ang="0">
                  <a:pos x="T2" y="T3"/>
                </a:cxn>
                <a:cxn ang="0">
                  <a:pos x="T4" y="T5"/>
                </a:cxn>
                <a:cxn ang="0">
                  <a:pos x="T6" y="T7"/>
                </a:cxn>
                <a:cxn ang="0">
                  <a:pos x="T8" y="T9"/>
                </a:cxn>
                <a:cxn ang="0">
                  <a:pos x="T10" y="T11"/>
                </a:cxn>
              </a:cxnLst>
              <a:rect l="0" t="0" r="r" b="b"/>
              <a:pathLst>
                <a:path w="24" h="177">
                  <a:moveTo>
                    <a:pt x="23" y="0"/>
                  </a:moveTo>
                  <a:lnTo>
                    <a:pt x="0" y="0"/>
                  </a:lnTo>
                  <a:lnTo>
                    <a:pt x="0" y="165"/>
                  </a:lnTo>
                  <a:lnTo>
                    <a:pt x="12" y="177"/>
                  </a:lnTo>
                  <a:lnTo>
                    <a:pt x="23" y="177"/>
                  </a:lnTo>
                  <a:lnTo>
                    <a:pt x="23"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56" name="Freeform 255"/>
            <p:cNvSpPr>
              <a:spLocks/>
            </p:cNvSpPr>
            <p:nvPr/>
          </p:nvSpPr>
          <p:spPr bwMode="auto">
            <a:xfrm>
              <a:off x="2278" y="1610"/>
              <a:ext cx="45" cy="24"/>
            </a:xfrm>
            <a:custGeom>
              <a:avLst/>
              <a:gdLst>
                <a:gd name="T0" fmla="*/ 45 w 45"/>
                <a:gd name="T1" fmla="*/ 0 h 24"/>
                <a:gd name="T2" fmla="*/ 12 w 45"/>
                <a:gd name="T3" fmla="*/ 0 h 24"/>
                <a:gd name="T4" fmla="*/ 0 w 45"/>
                <a:gd name="T5" fmla="*/ 12 h 24"/>
                <a:gd name="T6" fmla="*/ 0 w 45"/>
                <a:gd name="T7" fmla="*/ 23 h 24"/>
                <a:gd name="T8" fmla="*/ 45 w 45"/>
                <a:gd name="T9" fmla="*/ 23 h 24"/>
                <a:gd name="T10" fmla="*/ 45 w 45"/>
                <a:gd name="T11" fmla="*/ 0 h 24"/>
              </a:gdLst>
              <a:ahLst/>
              <a:cxnLst>
                <a:cxn ang="0">
                  <a:pos x="T0" y="T1"/>
                </a:cxn>
                <a:cxn ang="0">
                  <a:pos x="T2" y="T3"/>
                </a:cxn>
                <a:cxn ang="0">
                  <a:pos x="T4" y="T5"/>
                </a:cxn>
                <a:cxn ang="0">
                  <a:pos x="T6" y="T7"/>
                </a:cxn>
                <a:cxn ang="0">
                  <a:pos x="T8" y="T9"/>
                </a:cxn>
                <a:cxn ang="0">
                  <a:pos x="T10" y="T11"/>
                </a:cxn>
              </a:cxnLst>
              <a:rect l="0" t="0" r="r" b="b"/>
              <a:pathLst>
                <a:path w="45" h="24">
                  <a:moveTo>
                    <a:pt x="45" y="0"/>
                  </a:moveTo>
                  <a:lnTo>
                    <a:pt x="12" y="0"/>
                  </a:lnTo>
                  <a:lnTo>
                    <a:pt x="0" y="12"/>
                  </a:lnTo>
                  <a:lnTo>
                    <a:pt x="0" y="23"/>
                  </a:lnTo>
                  <a:lnTo>
                    <a:pt x="45" y="23"/>
                  </a:lnTo>
                  <a:lnTo>
                    <a:pt x="45"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57" name="Freeform 256"/>
            <p:cNvSpPr>
              <a:spLocks/>
            </p:cNvSpPr>
            <p:nvPr/>
          </p:nvSpPr>
          <p:spPr bwMode="auto">
            <a:xfrm>
              <a:off x="4404" y="1716"/>
              <a:ext cx="20" cy="163"/>
            </a:xfrm>
            <a:custGeom>
              <a:avLst/>
              <a:gdLst>
                <a:gd name="T0" fmla="*/ 0 w 20"/>
                <a:gd name="T1" fmla="*/ 0 h 163"/>
                <a:gd name="T2" fmla="*/ 0 w 20"/>
                <a:gd name="T3" fmla="*/ 163 h 163"/>
              </a:gdLst>
              <a:ahLst/>
              <a:cxnLst>
                <a:cxn ang="0">
                  <a:pos x="T0" y="T1"/>
                </a:cxn>
                <a:cxn ang="0">
                  <a:pos x="T2" y="T3"/>
                </a:cxn>
              </a:cxnLst>
              <a:rect l="0" t="0" r="r" b="b"/>
              <a:pathLst>
                <a:path w="20" h="163">
                  <a:moveTo>
                    <a:pt x="0" y="0"/>
                  </a:moveTo>
                  <a:lnTo>
                    <a:pt x="0" y="163"/>
                  </a:lnTo>
                </a:path>
              </a:pathLst>
            </a:custGeom>
            <a:noFill/>
            <a:ln w="22606">
              <a:solidFill>
                <a:srgbClr val="FFFFFF"/>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AU"/>
            </a:p>
          </p:txBody>
        </p:sp>
        <p:sp>
          <p:nvSpPr>
            <p:cNvPr id="258" name="Freeform 257"/>
            <p:cNvSpPr>
              <a:spLocks/>
            </p:cNvSpPr>
            <p:nvPr/>
          </p:nvSpPr>
          <p:spPr bwMode="auto">
            <a:xfrm>
              <a:off x="4375" y="1704"/>
              <a:ext cx="24" cy="175"/>
            </a:xfrm>
            <a:custGeom>
              <a:avLst/>
              <a:gdLst>
                <a:gd name="T0" fmla="*/ 12 w 24"/>
                <a:gd name="T1" fmla="*/ 0 h 175"/>
                <a:gd name="T2" fmla="*/ 0 w 24"/>
                <a:gd name="T3" fmla="*/ 0 h 175"/>
                <a:gd name="T4" fmla="*/ 0 w 24"/>
                <a:gd name="T5" fmla="*/ 175 h 175"/>
                <a:gd name="T6" fmla="*/ 24 w 24"/>
                <a:gd name="T7" fmla="*/ 175 h 175"/>
                <a:gd name="T8" fmla="*/ 24 w 24"/>
                <a:gd name="T9" fmla="*/ 12 h 175"/>
                <a:gd name="T10" fmla="*/ 12 w 24"/>
                <a:gd name="T11" fmla="*/ 0 h 175"/>
              </a:gdLst>
              <a:ahLst/>
              <a:cxnLst>
                <a:cxn ang="0">
                  <a:pos x="T0" y="T1"/>
                </a:cxn>
                <a:cxn ang="0">
                  <a:pos x="T2" y="T3"/>
                </a:cxn>
                <a:cxn ang="0">
                  <a:pos x="T4" y="T5"/>
                </a:cxn>
                <a:cxn ang="0">
                  <a:pos x="T6" y="T7"/>
                </a:cxn>
                <a:cxn ang="0">
                  <a:pos x="T8" y="T9"/>
                </a:cxn>
                <a:cxn ang="0">
                  <a:pos x="T10" y="T11"/>
                </a:cxn>
              </a:cxnLst>
              <a:rect l="0" t="0" r="r" b="b"/>
              <a:pathLst>
                <a:path w="24" h="175">
                  <a:moveTo>
                    <a:pt x="12" y="0"/>
                  </a:moveTo>
                  <a:lnTo>
                    <a:pt x="0" y="0"/>
                  </a:lnTo>
                  <a:lnTo>
                    <a:pt x="0" y="175"/>
                  </a:lnTo>
                  <a:lnTo>
                    <a:pt x="24" y="175"/>
                  </a:lnTo>
                  <a:lnTo>
                    <a:pt x="24" y="12"/>
                  </a:lnTo>
                  <a:lnTo>
                    <a:pt x="12"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59" name="Freeform 258"/>
            <p:cNvSpPr>
              <a:spLocks/>
            </p:cNvSpPr>
            <p:nvPr/>
          </p:nvSpPr>
          <p:spPr bwMode="auto">
            <a:xfrm>
              <a:off x="4387" y="1704"/>
              <a:ext cx="46" cy="24"/>
            </a:xfrm>
            <a:custGeom>
              <a:avLst/>
              <a:gdLst>
                <a:gd name="T0" fmla="*/ 45 w 46"/>
                <a:gd name="T1" fmla="*/ 0 h 24"/>
                <a:gd name="T2" fmla="*/ 0 w 46"/>
                <a:gd name="T3" fmla="*/ 0 h 24"/>
                <a:gd name="T4" fmla="*/ 0 w 46"/>
                <a:gd name="T5" fmla="*/ 23 h 24"/>
                <a:gd name="T6" fmla="*/ 33 w 46"/>
                <a:gd name="T7" fmla="*/ 23 h 24"/>
                <a:gd name="T8" fmla="*/ 45 w 46"/>
                <a:gd name="T9" fmla="*/ 12 h 24"/>
                <a:gd name="T10" fmla="*/ 45 w 46"/>
                <a:gd name="T11" fmla="*/ 0 h 24"/>
              </a:gdLst>
              <a:ahLst/>
              <a:cxnLst>
                <a:cxn ang="0">
                  <a:pos x="T0" y="T1"/>
                </a:cxn>
                <a:cxn ang="0">
                  <a:pos x="T2" y="T3"/>
                </a:cxn>
                <a:cxn ang="0">
                  <a:pos x="T4" y="T5"/>
                </a:cxn>
                <a:cxn ang="0">
                  <a:pos x="T6" y="T7"/>
                </a:cxn>
                <a:cxn ang="0">
                  <a:pos x="T8" y="T9"/>
                </a:cxn>
                <a:cxn ang="0">
                  <a:pos x="T10" y="T11"/>
                </a:cxn>
              </a:cxnLst>
              <a:rect l="0" t="0" r="r" b="b"/>
              <a:pathLst>
                <a:path w="46" h="24">
                  <a:moveTo>
                    <a:pt x="45" y="0"/>
                  </a:moveTo>
                  <a:lnTo>
                    <a:pt x="0" y="0"/>
                  </a:lnTo>
                  <a:lnTo>
                    <a:pt x="0" y="23"/>
                  </a:lnTo>
                  <a:lnTo>
                    <a:pt x="33" y="23"/>
                  </a:lnTo>
                  <a:lnTo>
                    <a:pt x="45" y="12"/>
                  </a:lnTo>
                  <a:lnTo>
                    <a:pt x="45"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60" name="Freeform 259"/>
            <p:cNvSpPr>
              <a:spLocks/>
            </p:cNvSpPr>
            <p:nvPr/>
          </p:nvSpPr>
          <p:spPr bwMode="auto">
            <a:xfrm>
              <a:off x="4409" y="1716"/>
              <a:ext cx="24" cy="175"/>
            </a:xfrm>
            <a:custGeom>
              <a:avLst/>
              <a:gdLst>
                <a:gd name="T0" fmla="*/ 24 w 24"/>
                <a:gd name="T1" fmla="*/ 0 h 175"/>
                <a:gd name="T2" fmla="*/ 0 w 24"/>
                <a:gd name="T3" fmla="*/ 0 h 175"/>
                <a:gd name="T4" fmla="*/ 0 w 24"/>
                <a:gd name="T5" fmla="*/ 163 h 175"/>
                <a:gd name="T6" fmla="*/ 12 w 24"/>
                <a:gd name="T7" fmla="*/ 175 h 175"/>
                <a:gd name="T8" fmla="*/ 24 w 24"/>
                <a:gd name="T9" fmla="*/ 175 h 175"/>
                <a:gd name="T10" fmla="*/ 24 w 24"/>
                <a:gd name="T11" fmla="*/ 0 h 175"/>
              </a:gdLst>
              <a:ahLst/>
              <a:cxnLst>
                <a:cxn ang="0">
                  <a:pos x="T0" y="T1"/>
                </a:cxn>
                <a:cxn ang="0">
                  <a:pos x="T2" y="T3"/>
                </a:cxn>
                <a:cxn ang="0">
                  <a:pos x="T4" y="T5"/>
                </a:cxn>
                <a:cxn ang="0">
                  <a:pos x="T6" y="T7"/>
                </a:cxn>
                <a:cxn ang="0">
                  <a:pos x="T8" y="T9"/>
                </a:cxn>
                <a:cxn ang="0">
                  <a:pos x="T10" y="T11"/>
                </a:cxn>
              </a:cxnLst>
              <a:rect l="0" t="0" r="r" b="b"/>
              <a:pathLst>
                <a:path w="24" h="175">
                  <a:moveTo>
                    <a:pt x="24" y="0"/>
                  </a:moveTo>
                  <a:lnTo>
                    <a:pt x="0" y="0"/>
                  </a:lnTo>
                  <a:lnTo>
                    <a:pt x="0" y="163"/>
                  </a:lnTo>
                  <a:lnTo>
                    <a:pt x="12" y="175"/>
                  </a:lnTo>
                  <a:lnTo>
                    <a:pt x="24" y="175"/>
                  </a:lnTo>
                  <a:lnTo>
                    <a:pt x="2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61" name="Freeform 260"/>
            <p:cNvSpPr>
              <a:spLocks/>
            </p:cNvSpPr>
            <p:nvPr/>
          </p:nvSpPr>
          <p:spPr bwMode="auto">
            <a:xfrm>
              <a:off x="4375" y="1867"/>
              <a:ext cx="46" cy="24"/>
            </a:xfrm>
            <a:custGeom>
              <a:avLst/>
              <a:gdLst>
                <a:gd name="T0" fmla="*/ 45 w 46"/>
                <a:gd name="T1" fmla="*/ 0 h 24"/>
                <a:gd name="T2" fmla="*/ 12 w 46"/>
                <a:gd name="T3" fmla="*/ 0 h 24"/>
                <a:gd name="T4" fmla="*/ 0 w 46"/>
                <a:gd name="T5" fmla="*/ 11 h 24"/>
                <a:gd name="T6" fmla="*/ 0 w 46"/>
                <a:gd name="T7" fmla="*/ 23 h 24"/>
                <a:gd name="T8" fmla="*/ 45 w 46"/>
                <a:gd name="T9" fmla="*/ 23 h 24"/>
                <a:gd name="T10" fmla="*/ 45 w 46"/>
                <a:gd name="T11" fmla="*/ 0 h 24"/>
              </a:gdLst>
              <a:ahLst/>
              <a:cxnLst>
                <a:cxn ang="0">
                  <a:pos x="T0" y="T1"/>
                </a:cxn>
                <a:cxn ang="0">
                  <a:pos x="T2" y="T3"/>
                </a:cxn>
                <a:cxn ang="0">
                  <a:pos x="T4" y="T5"/>
                </a:cxn>
                <a:cxn ang="0">
                  <a:pos x="T6" y="T7"/>
                </a:cxn>
                <a:cxn ang="0">
                  <a:pos x="T8" y="T9"/>
                </a:cxn>
                <a:cxn ang="0">
                  <a:pos x="T10" y="T11"/>
                </a:cxn>
              </a:cxnLst>
              <a:rect l="0" t="0" r="r" b="b"/>
              <a:pathLst>
                <a:path w="46" h="24">
                  <a:moveTo>
                    <a:pt x="45" y="0"/>
                  </a:moveTo>
                  <a:lnTo>
                    <a:pt x="12" y="0"/>
                  </a:lnTo>
                  <a:lnTo>
                    <a:pt x="0" y="11"/>
                  </a:lnTo>
                  <a:lnTo>
                    <a:pt x="0" y="23"/>
                  </a:lnTo>
                  <a:lnTo>
                    <a:pt x="45" y="23"/>
                  </a:lnTo>
                  <a:lnTo>
                    <a:pt x="45"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62" name="Freeform 261"/>
            <p:cNvSpPr>
              <a:spLocks/>
            </p:cNvSpPr>
            <p:nvPr/>
          </p:nvSpPr>
          <p:spPr bwMode="auto">
            <a:xfrm>
              <a:off x="1158" y="537"/>
              <a:ext cx="20" cy="284"/>
            </a:xfrm>
            <a:custGeom>
              <a:avLst/>
              <a:gdLst>
                <a:gd name="T0" fmla="*/ 0 w 20"/>
                <a:gd name="T1" fmla="*/ 0 h 284"/>
                <a:gd name="T2" fmla="*/ 0 w 20"/>
                <a:gd name="T3" fmla="*/ 283 h 284"/>
              </a:gdLst>
              <a:ahLst/>
              <a:cxnLst>
                <a:cxn ang="0">
                  <a:pos x="T0" y="T1"/>
                </a:cxn>
                <a:cxn ang="0">
                  <a:pos x="T2" y="T3"/>
                </a:cxn>
              </a:cxnLst>
              <a:rect l="0" t="0" r="r" b="b"/>
              <a:pathLst>
                <a:path w="20" h="284">
                  <a:moveTo>
                    <a:pt x="0" y="0"/>
                  </a:moveTo>
                  <a:lnTo>
                    <a:pt x="0" y="283"/>
                  </a:lnTo>
                </a:path>
              </a:pathLst>
            </a:custGeom>
            <a:noFill/>
            <a:ln w="24130">
              <a:solidFill>
                <a:srgbClr val="FFFFFF"/>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AU"/>
            </a:p>
          </p:txBody>
        </p:sp>
        <p:sp>
          <p:nvSpPr>
            <p:cNvPr id="263" name="Freeform 262"/>
            <p:cNvSpPr>
              <a:spLocks/>
            </p:cNvSpPr>
            <p:nvPr/>
          </p:nvSpPr>
          <p:spPr bwMode="auto">
            <a:xfrm>
              <a:off x="1128" y="525"/>
              <a:ext cx="24" cy="296"/>
            </a:xfrm>
            <a:custGeom>
              <a:avLst/>
              <a:gdLst>
                <a:gd name="T0" fmla="*/ 12 w 24"/>
                <a:gd name="T1" fmla="*/ 0 h 296"/>
                <a:gd name="T2" fmla="*/ 0 w 24"/>
                <a:gd name="T3" fmla="*/ 0 h 296"/>
                <a:gd name="T4" fmla="*/ 0 w 24"/>
                <a:gd name="T5" fmla="*/ 295 h 296"/>
                <a:gd name="T6" fmla="*/ 24 w 24"/>
                <a:gd name="T7" fmla="*/ 295 h 296"/>
                <a:gd name="T8" fmla="*/ 24 w 24"/>
                <a:gd name="T9" fmla="*/ 12 h 296"/>
                <a:gd name="T10" fmla="*/ 12 w 24"/>
                <a:gd name="T11" fmla="*/ 0 h 296"/>
              </a:gdLst>
              <a:ahLst/>
              <a:cxnLst>
                <a:cxn ang="0">
                  <a:pos x="T0" y="T1"/>
                </a:cxn>
                <a:cxn ang="0">
                  <a:pos x="T2" y="T3"/>
                </a:cxn>
                <a:cxn ang="0">
                  <a:pos x="T4" y="T5"/>
                </a:cxn>
                <a:cxn ang="0">
                  <a:pos x="T6" y="T7"/>
                </a:cxn>
                <a:cxn ang="0">
                  <a:pos x="T8" y="T9"/>
                </a:cxn>
                <a:cxn ang="0">
                  <a:pos x="T10" y="T11"/>
                </a:cxn>
              </a:cxnLst>
              <a:rect l="0" t="0" r="r" b="b"/>
              <a:pathLst>
                <a:path w="24" h="296">
                  <a:moveTo>
                    <a:pt x="12" y="0"/>
                  </a:moveTo>
                  <a:lnTo>
                    <a:pt x="0" y="0"/>
                  </a:lnTo>
                  <a:lnTo>
                    <a:pt x="0" y="295"/>
                  </a:lnTo>
                  <a:lnTo>
                    <a:pt x="24" y="295"/>
                  </a:lnTo>
                  <a:lnTo>
                    <a:pt x="24" y="12"/>
                  </a:lnTo>
                  <a:lnTo>
                    <a:pt x="12"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64" name="Freeform 263"/>
            <p:cNvSpPr>
              <a:spLocks/>
            </p:cNvSpPr>
            <p:nvPr/>
          </p:nvSpPr>
          <p:spPr bwMode="auto">
            <a:xfrm>
              <a:off x="1140" y="525"/>
              <a:ext cx="48" cy="24"/>
            </a:xfrm>
            <a:custGeom>
              <a:avLst/>
              <a:gdLst>
                <a:gd name="T0" fmla="*/ 47 w 48"/>
                <a:gd name="T1" fmla="*/ 0 h 24"/>
                <a:gd name="T2" fmla="*/ 0 w 48"/>
                <a:gd name="T3" fmla="*/ 0 h 24"/>
                <a:gd name="T4" fmla="*/ 0 w 48"/>
                <a:gd name="T5" fmla="*/ 24 h 24"/>
                <a:gd name="T6" fmla="*/ 35 w 48"/>
                <a:gd name="T7" fmla="*/ 24 h 24"/>
                <a:gd name="T8" fmla="*/ 47 w 48"/>
                <a:gd name="T9" fmla="*/ 12 h 24"/>
                <a:gd name="T10" fmla="*/ 47 w 48"/>
                <a:gd name="T11" fmla="*/ 0 h 24"/>
              </a:gdLst>
              <a:ahLst/>
              <a:cxnLst>
                <a:cxn ang="0">
                  <a:pos x="T0" y="T1"/>
                </a:cxn>
                <a:cxn ang="0">
                  <a:pos x="T2" y="T3"/>
                </a:cxn>
                <a:cxn ang="0">
                  <a:pos x="T4" y="T5"/>
                </a:cxn>
                <a:cxn ang="0">
                  <a:pos x="T6" y="T7"/>
                </a:cxn>
                <a:cxn ang="0">
                  <a:pos x="T8" y="T9"/>
                </a:cxn>
                <a:cxn ang="0">
                  <a:pos x="T10" y="T11"/>
                </a:cxn>
              </a:cxnLst>
              <a:rect l="0" t="0" r="r" b="b"/>
              <a:pathLst>
                <a:path w="48" h="24">
                  <a:moveTo>
                    <a:pt x="47" y="0"/>
                  </a:moveTo>
                  <a:lnTo>
                    <a:pt x="0" y="0"/>
                  </a:lnTo>
                  <a:lnTo>
                    <a:pt x="0" y="24"/>
                  </a:lnTo>
                  <a:lnTo>
                    <a:pt x="35" y="24"/>
                  </a:lnTo>
                  <a:lnTo>
                    <a:pt x="47" y="12"/>
                  </a:lnTo>
                  <a:lnTo>
                    <a:pt x="4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65" name="Freeform 264"/>
            <p:cNvSpPr>
              <a:spLocks/>
            </p:cNvSpPr>
            <p:nvPr/>
          </p:nvSpPr>
          <p:spPr bwMode="auto">
            <a:xfrm>
              <a:off x="1164" y="537"/>
              <a:ext cx="24" cy="296"/>
            </a:xfrm>
            <a:custGeom>
              <a:avLst/>
              <a:gdLst>
                <a:gd name="T0" fmla="*/ 23 w 24"/>
                <a:gd name="T1" fmla="*/ 0 h 296"/>
                <a:gd name="T2" fmla="*/ 0 w 24"/>
                <a:gd name="T3" fmla="*/ 0 h 296"/>
                <a:gd name="T4" fmla="*/ 0 w 24"/>
                <a:gd name="T5" fmla="*/ 283 h 296"/>
                <a:gd name="T6" fmla="*/ 11 w 24"/>
                <a:gd name="T7" fmla="*/ 295 h 296"/>
                <a:gd name="T8" fmla="*/ 23 w 24"/>
                <a:gd name="T9" fmla="*/ 295 h 296"/>
                <a:gd name="T10" fmla="*/ 23 w 24"/>
                <a:gd name="T11" fmla="*/ 0 h 296"/>
              </a:gdLst>
              <a:ahLst/>
              <a:cxnLst>
                <a:cxn ang="0">
                  <a:pos x="T0" y="T1"/>
                </a:cxn>
                <a:cxn ang="0">
                  <a:pos x="T2" y="T3"/>
                </a:cxn>
                <a:cxn ang="0">
                  <a:pos x="T4" y="T5"/>
                </a:cxn>
                <a:cxn ang="0">
                  <a:pos x="T6" y="T7"/>
                </a:cxn>
                <a:cxn ang="0">
                  <a:pos x="T8" y="T9"/>
                </a:cxn>
                <a:cxn ang="0">
                  <a:pos x="T10" y="T11"/>
                </a:cxn>
              </a:cxnLst>
              <a:rect l="0" t="0" r="r" b="b"/>
              <a:pathLst>
                <a:path w="24" h="296">
                  <a:moveTo>
                    <a:pt x="23" y="0"/>
                  </a:moveTo>
                  <a:lnTo>
                    <a:pt x="0" y="0"/>
                  </a:lnTo>
                  <a:lnTo>
                    <a:pt x="0" y="283"/>
                  </a:lnTo>
                  <a:lnTo>
                    <a:pt x="11" y="295"/>
                  </a:lnTo>
                  <a:lnTo>
                    <a:pt x="23" y="295"/>
                  </a:lnTo>
                  <a:lnTo>
                    <a:pt x="23"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66" name="Freeform 265"/>
            <p:cNvSpPr>
              <a:spLocks/>
            </p:cNvSpPr>
            <p:nvPr/>
          </p:nvSpPr>
          <p:spPr bwMode="auto">
            <a:xfrm>
              <a:off x="1128" y="809"/>
              <a:ext cx="48" cy="24"/>
            </a:xfrm>
            <a:custGeom>
              <a:avLst/>
              <a:gdLst>
                <a:gd name="T0" fmla="*/ 48 w 48"/>
                <a:gd name="T1" fmla="*/ 0 h 24"/>
                <a:gd name="T2" fmla="*/ 12 w 48"/>
                <a:gd name="T3" fmla="*/ 0 h 24"/>
                <a:gd name="T4" fmla="*/ 0 w 48"/>
                <a:gd name="T5" fmla="*/ 12 h 24"/>
                <a:gd name="T6" fmla="*/ 0 w 48"/>
                <a:gd name="T7" fmla="*/ 23 h 24"/>
                <a:gd name="T8" fmla="*/ 48 w 48"/>
                <a:gd name="T9" fmla="*/ 23 h 24"/>
                <a:gd name="T10" fmla="*/ 48 w 48"/>
                <a:gd name="T11" fmla="*/ 0 h 24"/>
              </a:gdLst>
              <a:ahLst/>
              <a:cxnLst>
                <a:cxn ang="0">
                  <a:pos x="T0" y="T1"/>
                </a:cxn>
                <a:cxn ang="0">
                  <a:pos x="T2" y="T3"/>
                </a:cxn>
                <a:cxn ang="0">
                  <a:pos x="T4" y="T5"/>
                </a:cxn>
                <a:cxn ang="0">
                  <a:pos x="T6" y="T7"/>
                </a:cxn>
                <a:cxn ang="0">
                  <a:pos x="T8" y="T9"/>
                </a:cxn>
                <a:cxn ang="0">
                  <a:pos x="T10" y="T11"/>
                </a:cxn>
              </a:cxnLst>
              <a:rect l="0" t="0" r="r" b="b"/>
              <a:pathLst>
                <a:path w="48" h="24">
                  <a:moveTo>
                    <a:pt x="48" y="0"/>
                  </a:moveTo>
                  <a:lnTo>
                    <a:pt x="12" y="0"/>
                  </a:lnTo>
                  <a:lnTo>
                    <a:pt x="0" y="12"/>
                  </a:lnTo>
                  <a:lnTo>
                    <a:pt x="0" y="23"/>
                  </a:lnTo>
                  <a:lnTo>
                    <a:pt x="48" y="23"/>
                  </a:lnTo>
                  <a:lnTo>
                    <a:pt x="48"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67" name="Freeform 266"/>
            <p:cNvSpPr>
              <a:spLocks/>
            </p:cNvSpPr>
            <p:nvPr/>
          </p:nvSpPr>
          <p:spPr bwMode="auto">
            <a:xfrm>
              <a:off x="3130" y="773"/>
              <a:ext cx="20" cy="285"/>
            </a:xfrm>
            <a:custGeom>
              <a:avLst/>
              <a:gdLst>
                <a:gd name="T0" fmla="*/ 0 w 20"/>
                <a:gd name="T1" fmla="*/ 0 h 285"/>
                <a:gd name="T2" fmla="*/ 0 w 20"/>
                <a:gd name="T3" fmla="*/ 285 h 285"/>
              </a:gdLst>
              <a:ahLst/>
              <a:cxnLst>
                <a:cxn ang="0">
                  <a:pos x="T0" y="T1"/>
                </a:cxn>
                <a:cxn ang="0">
                  <a:pos x="T2" y="T3"/>
                </a:cxn>
              </a:cxnLst>
              <a:rect l="0" t="0" r="r" b="b"/>
              <a:pathLst>
                <a:path w="20" h="285">
                  <a:moveTo>
                    <a:pt x="0" y="0"/>
                  </a:moveTo>
                  <a:lnTo>
                    <a:pt x="0" y="285"/>
                  </a:lnTo>
                </a:path>
              </a:pathLst>
            </a:custGeom>
            <a:noFill/>
            <a:ln w="25654">
              <a:solidFill>
                <a:srgbClr val="FFFFFF"/>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AU"/>
            </a:p>
          </p:txBody>
        </p:sp>
        <p:sp>
          <p:nvSpPr>
            <p:cNvPr id="268" name="Freeform 267"/>
            <p:cNvSpPr>
              <a:spLocks/>
            </p:cNvSpPr>
            <p:nvPr/>
          </p:nvSpPr>
          <p:spPr bwMode="auto">
            <a:xfrm>
              <a:off x="3098" y="761"/>
              <a:ext cx="24" cy="297"/>
            </a:xfrm>
            <a:custGeom>
              <a:avLst/>
              <a:gdLst>
                <a:gd name="T0" fmla="*/ 12 w 24"/>
                <a:gd name="T1" fmla="*/ 0 h 297"/>
                <a:gd name="T2" fmla="*/ 0 w 24"/>
                <a:gd name="T3" fmla="*/ 0 h 297"/>
                <a:gd name="T4" fmla="*/ 0 w 24"/>
                <a:gd name="T5" fmla="*/ 297 h 297"/>
                <a:gd name="T6" fmla="*/ 23 w 24"/>
                <a:gd name="T7" fmla="*/ 297 h 297"/>
                <a:gd name="T8" fmla="*/ 23 w 24"/>
                <a:gd name="T9" fmla="*/ 11 h 297"/>
                <a:gd name="T10" fmla="*/ 12 w 24"/>
                <a:gd name="T11" fmla="*/ 0 h 297"/>
              </a:gdLst>
              <a:ahLst/>
              <a:cxnLst>
                <a:cxn ang="0">
                  <a:pos x="T0" y="T1"/>
                </a:cxn>
                <a:cxn ang="0">
                  <a:pos x="T2" y="T3"/>
                </a:cxn>
                <a:cxn ang="0">
                  <a:pos x="T4" y="T5"/>
                </a:cxn>
                <a:cxn ang="0">
                  <a:pos x="T6" y="T7"/>
                </a:cxn>
                <a:cxn ang="0">
                  <a:pos x="T8" y="T9"/>
                </a:cxn>
                <a:cxn ang="0">
                  <a:pos x="T10" y="T11"/>
                </a:cxn>
              </a:cxnLst>
              <a:rect l="0" t="0" r="r" b="b"/>
              <a:pathLst>
                <a:path w="24" h="297">
                  <a:moveTo>
                    <a:pt x="12" y="0"/>
                  </a:moveTo>
                  <a:lnTo>
                    <a:pt x="0" y="0"/>
                  </a:lnTo>
                  <a:lnTo>
                    <a:pt x="0" y="297"/>
                  </a:lnTo>
                  <a:lnTo>
                    <a:pt x="23" y="297"/>
                  </a:lnTo>
                  <a:lnTo>
                    <a:pt x="23" y="11"/>
                  </a:lnTo>
                  <a:lnTo>
                    <a:pt x="12"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69" name="Freeform 268"/>
            <p:cNvSpPr>
              <a:spLocks/>
            </p:cNvSpPr>
            <p:nvPr/>
          </p:nvSpPr>
          <p:spPr bwMode="auto">
            <a:xfrm>
              <a:off x="3110" y="761"/>
              <a:ext cx="51" cy="24"/>
            </a:xfrm>
            <a:custGeom>
              <a:avLst/>
              <a:gdLst>
                <a:gd name="T0" fmla="*/ 50 w 51"/>
                <a:gd name="T1" fmla="*/ 0 h 24"/>
                <a:gd name="T2" fmla="*/ 0 w 51"/>
                <a:gd name="T3" fmla="*/ 0 h 24"/>
                <a:gd name="T4" fmla="*/ 0 w 51"/>
                <a:gd name="T5" fmla="*/ 23 h 24"/>
                <a:gd name="T6" fmla="*/ 38 w 51"/>
                <a:gd name="T7" fmla="*/ 23 h 24"/>
                <a:gd name="T8" fmla="*/ 50 w 51"/>
                <a:gd name="T9" fmla="*/ 11 h 24"/>
                <a:gd name="T10" fmla="*/ 50 w 51"/>
                <a:gd name="T11" fmla="*/ 0 h 24"/>
              </a:gdLst>
              <a:ahLst/>
              <a:cxnLst>
                <a:cxn ang="0">
                  <a:pos x="T0" y="T1"/>
                </a:cxn>
                <a:cxn ang="0">
                  <a:pos x="T2" y="T3"/>
                </a:cxn>
                <a:cxn ang="0">
                  <a:pos x="T4" y="T5"/>
                </a:cxn>
                <a:cxn ang="0">
                  <a:pos x="T6" y="T7"/>
                </a:cxn>
                <a:cxn ang="0">
                  <a:pos x="T8" y="T9"/>
                </a:cxn>
                <a:cxn ang="0">
                  <a:pos x="T10" y="T11"/>
                </a:cxn>
              </a:cxnLst>
              <a:rect l="0" t="0" r="r" b="b"/>
              <a:pathLst>
                <a:path w="51" h="24">
                  <a:moveTo>
                    <a:pt x="50" y="0"/>
                  </a:moveTo>
                  <a:lnTo>
                    <a:pt x="0" y="0"/>
                  </a:lnTo>
                  <a:lnTo>
                    <a:pt x="0" y="23"/>
                  </a:lnTo>
                  <a:lnTo>
                    <a:pt x="38" y="23"/>
                  </a:lnTo>
                  <a:lnTo>
                    <a:pt x="50" y="11"/>
                  </a:lnTo>
                  <a:lnTo>
                    <a:pt x="50"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70" name="Freeform 269"/>
            <p:cNvSpPr>
              <a:spLocks/>
            </p:cNvSpPr>
            <p:nvPr/>
          </p:nvSpPr>
          <p:spPr bwMode="auto">
            <a:xfrm>
              <a:off x="3137" y="773"/>
              <a:ext cx="24" cy="297"/>
            </a:xfrm>
            <a:custGeom>
              <a:avLst/>
              <a:gdLst>
                <a:gd name="T0" fmla="*/ 23 w 24"/>
                <a:gd name="T1" fmla="*/ 0 h 297"/>
                <a:gd name="T2" fmla="*/ 0 w 24"/>
                <a:gd name="T3" fmla="*/ 0 h 297"/>
                <a:gd name="T4" fmla="*/ 0 w 24"/>
                <a:gd name="T5" fmla="*/ 285 h 297"/>
                <a:gd name="T6" fmla="*/ 11 w 24"/>
                <a:gd name="T7" fmla="*/ 297 h 297"/>
                <a:gd name="T8" fmla="*/ 23 w 24"/>
                <a:gd name="T9" fmla="*/ 297 h 297"/>
                <a:gd name="T10" fmla="*/ 23 w 24"/>
                <a:gd name="T11" fmla="*/ 0 h 297"/>
              </a:gdLst>
              <a:ahLst/>
              <a:cxnLst>
                <a:cxn ang="0">
                  <a:pos x="T0" y="T1"/>
                </a:cxn>
                <a:cxn ang="0">
                  <a:pos x="T2" y="T3"/>
                </a:cxn>
                <a:cxn ang="0">
                  <a:pos x="T4" y="T5"/>
                </a:cxn>
                <a:cxn ang="0">
                  <a:pos x="T6" y="T7"/>
                </a:cxn>
                <a:cxn ang="0">
                  <a:pos x="T8" y="T9"/>
                </a:cxn>
                <a:cxn ang="0">
                  <a:pos x="T10" y="T11"/>
                </a:cxn>
              </a:cxnLst>
              <a:rect l="0" t="0" r="r" b="b"/>
              <a:pathLst>
                <a:path w="24" h="297">
                  <a:moveTo>
                    <a:pt x="23" y="0"/>
                  </a:moveTo>
                  <a:lnTo>
                    <a:pt x="0" y="0"/>
                  </a:lnTo>
                  <a:lnTo>
                    <a:pt x="0" y="285"/>
                  </a:lnTo>
                  <a:lnTo>
                    <a:pt x="11" y="297"/>
                  </a:lnTo>
                  <a:lnTo>
                    <a:pt x="23" y="297"/>
                  </a:lnTo>
                  <a:lnTo>
                    <a:pt x="23"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71" name="Freeform 270"/>
            <p:cNvSpPr>
              <a:spLocks/>
            </p:cNvSpPr>
            <p:nvPr/>
          </p:nvSpPr>
          <p:spPr bwMode="auto">
            <a:xfrm>
              <a:off x="3098" y="1046"/>
              <a:ext cx="51" cy="24"/>
            </a:xfrm>
            <a:custGeom>
              <a:avLst/>
              <a:gdLst>
                <a:gd name="T0" fmla="*/ 50 w 51"/>
                <a:gd name="T1" fmla="*/ 0 h 24"/>
                <a:gd name="T2" fmla="*/ 12 w 51"/>
                <a:gd name="T3" fmla="*/ 0 h 24"/>
                <a:gd name="T4" fmla="*/ 0 w 51"/>
                <a:gd name="T5" fmla="*/ 12 h 24"/>
                <a:gd name="T6" fmla="*/ 0 w 51"/>
                <a:gd name="T7" fmla="*/ 23 h 24"/>
                <a:gd name="T8" fmla="*/ 50 w 51"/>
                <a:gd name="T9" fmla="*/ 23 h 24"/>
                <a:gd name="T10" fmla="*/ 50 w 51"/>
                <a:gd name="T11" fmla="*/ 0 h 24"/>
              </a:gdLst>
              <a:ahLst/>
              <a:cxnLst>
                <a:cxn ang="0">
                  <a:pos x="T0" y="T1"/>
                </a:cxn>
                <a:cxn ang="0">
                  <a:pos x="T2" y="T3"/>
                </a:cxn>
                <a:cxn ang="0">
                  <a:pos x="T4" y="T5"/>
                </a:cxn>
                <a:cxn ang="0">
                  <a:pos x="T6" y="T7"/>
                </a:cxn>
                <a:cxn ang="0">
                  <a:pos x="T8" y="T9"/>
                </a:cxn>
                <a:cxn ang="0">
                  <a:pos x="T10" y="T11"/>
                </a:cxn>
              </a:cxnLst>
              <a:rect l="0" t="0" r="r" b="b"/>
              <a:pathLst>
                <a:path w="51" h="24">
                  <a:moveTo>
                    <a:pt x="50" y="0"/>
                  </a:moveTo>
                  <a:lnTo>
                    <a:pt x="12" y="0"/>
                  </a:lnTo>
                  <a:lnTo>
                    <a:pt x="0" y="12"/>
                  </a:lnTo>
                  <a:lnTo>
                    <a:pt x="0" y="23"/>
                  </a:lnTo>
                  <a:lnTo>
                    <a:pt x="50" y="23"/>
                  </a:lnTo>
                  <a:lnTo>
                    <a:pt x="50"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72" name="Freeform 271"/>
            <p:cNvSpPr>
              <a:spLocks/>
            </p:cNvSpPr>
            <p:nvPr/>
          </p:nvSpPr>
          <p:spPr bwMode="auto">
            <a:xfrm>
              <a:off x="5189" y="1027"/>
              <a:ext cx="24" cy="295"/>
            </a:xfrm>
            <a:custGeom>
              <a:avLst/>
              <a:gdLst>
                <a:gd name="T0" fmla="*/ 12 w 24"/>
                <a:gd name="T1" fmla="*/ 0 h 295"/>
                <a:gd name="T2" fmla="*/ 0 w 24"/>
                <a:gd name="T3" fmla="*/ 0 h 295"/>
                <a:gd name="T4" fmla="*/ 0 w 24"/>
                <a:gd name="T5" fmla="*/ 295 h 295"/>
                <a:gd name="T6" fmla="*/ 24 w 24"/>
                <a:gd name="T7" fmla="*/ 295 h 295"/>
                <a:gd name="T8" fmla="*/ 24 w 24"/>
                <a:gd name="T9" fmla="*/ 11 h 295"/>
                <a:gd name="T10" fmla="*/ 12 w 24"/>
                <a:gd name="T11" fmla="*/ 0 h 295"/>
              </a:gdLst>
              <a:ahLst/>
              <a:cxnLst>
                <a:cxn ang="0">
                  <a:pos x="T0" y="T1"/>
                </a:cxn>
                <a:cxn ang="0">
                  <a:pos x="T2" y="T3"/>
                </a:cxn>
                <a:cxn ang="0">
                  <a:pos x="T4" y="T5"/>
                </a:cxn>
                <a:cxn ang="0">
                  <a:pos x="T6" y="T7"/>
                </a:cxn>
                <a:cxn ang="0">
                  <a:pos x="T8" y="T9"/>
                </a:cxn>
                <a:cxn ang="0">
                  <a:pos x="T10" y="T11"/>
                </a:cxn>
              </a:cxnLst>
              <a:rect l="0" t="0" r="r" b="b"/>
              <a:pathLst>
                <a:path w="24" h="295">
                  <a:moveTo>
                    <a:pt x="12" y="0"/>
                  </a:moveTo>
                  <a:lnTo>
                    <a:pt x="0" y="0"/>
                  </a:lnTo>
                  <a:lnTo>
                    <a:pt x="0" y="295"/>
                  </a:lnTo>
                  <a:lnTo>
                    <a:pt x="24" y="295"/>
                  </a:lnTo>
                  <a:lnTo>
                    <a:pt x="24" y="11"/>
                  </a:lnTo>
                  <a:lnTo>
                    <a:pt x="12"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73" name="Freeform 272"/>
            <p:cNvSpPr>
              <a:spLocks/>
            </p:cNvSpPr>
            <p:nvPr/>
          </p:nvSpPr>
          <p:spPr bwMode="auto">
            <a:xfrm>
              <a:off x="5201" y="1027"/>
              <a:ext cx="45" cy="24"/>
            </a:xfrm>
            <a:custGeom>
              <a:avLst/>
              <a:gdLst>
                <a:gd name="T0" fmla="*/ 45 w 45"/>
                <a:gd name="T1" fmla="*/ 0 h 24"/>
                <a:gd name="T2" fmla="*/ 0 w 45"/>
                <a:gd name="T3" fmla="*/ 0 h 24"/>
                <a:gd name="T4" fmla="*/ 0 w 45"/>
                <a:gd name="T5" fmla="*/ 23 h 24"/>
                <a:gd name="T6" fmla="*/ 33 w 45"/>
                <a:gd name="T7" fmla="*/ 23 h 24"/>
                <a:gd name="T8" fmla="*/ 45 w 45"/>
                <a:gd name="T9" fmla="*/ 11 h 24"/>
                <a:gd name="T10" fmla="*/ 45 w 45"/>
                <a:gd name="T11" fmla="*/ 0 h 24"/>
              </a:gdLst>
              <a:ahLst/>
              <a:cxnLst>
                <a:cxn ang="0">
                  <a:pos x="T0" y="T1"/>
                </a:cxn>
                <a:cxn ang="0">
                  <a:pos x="T2" y="T3"/>
                </a:cxn>
                <a:cxn ang="0">
                  <a:pos x="T4" y="T5"/>
                </a:cxn>
                <a:cxn ang="0">
                  <a:pos x="T6" y="T7"/>
                </a:cxn>
                <a:cxn ang="0">
                  <a:pos x="T8" y="T9"/>
                </a:cxn>
                <a:cxn ang="0">
                  <a:pos x="T10" y="T11"/>
                </a:cxn>
              </a:cxnLst>
              <a:rect l="0" t="0" r="r" b="b"/>
              <a:pathLst>
                <a:path w="45" h="24">
                  <a:moveTo>
                    <a:pt x="45" y="0"/>
                  </a:moveTo>
                  <a:lnTo>
                    <a:pt x="0" y="0"/>
                  </a:lnTo>
                  <a:lnTo>
                    <a:pt x="0" y="23"/>
                  </a:lnTo>
                  <a:lnTo>
                    <a:pt x="33" y="23"/>
                  </a:lnTo>
                  <a:lnTo>
                    <a:pt x="45" y="11"/>
                  </a:lnTo>
                  <a:lnTo>
                    <a:pt x="45"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74" name="Freeform 273"/>
            <p:cNvSpPr>
              <a:spLocks/>
            </p:cNvSpPr>
            <p:nvPr/>
          </p:nvSpPr>
          <p:spPr bwMode="auto">
            <a:xfrm>
              <a:off x="5222" y="1039"/>
              <a:ext cx="24" cy="295"/>
            </a:xfrm>
            <a:custGeom>
              <a:avLst/>
              <a:gdLst>
                <a:gd name="T0" fmla="*/ 23 w 24"/>
                <a:gd name="T1" fmla="*/ 0 h 295"/>
                <a:gd name="T2" fmla="*/ 0 w 24"/>
                <a:gd name="T3" fmla="*/ 0 h 295"/>
                <a:gd name="T4" fmla="*/ 0 w 24"/>
                <a:gd name="T5" fmla="*/ 283 h 295"/>
                <a:gd name="T6" fmla="*/ 12 w 24"/>
                <a:gd name="T7" fmla="*/ 295 h 295"/>
                <a:gd name="T8" fmla="*/ 23 w 24"/>
                <a:gd name="T9" fmla="*/ 295 h 295"/>
                <a:gd name="T10" fmla="*/ 23 w 24"/>
                <a:gd name="T11" fmla="*/ 0 h 295"/>
              </a:gdLst>
              <a:ahLst/>
              <a:cxnLst>
                <a:cxn ang="0">
                  <a:pos x="T0" y="T1"/>
                </a:cxn>
                <a:cxn ang="0">
                  <a:pos x="T2" y="T3"/>
                </a:cxn>
                <a:cxn ang="0">
                  <a:pos x="T4" y="T5"/>
                </a:cxn>
                <a:cxn ang="0">
                  <a:pos x="T6" y="T7"/>
                </a:cxn>
                <a:cxn ang="0">
                  <a:pos x="T8" y="T9"/>
                </a:cxn>
                <a:cxn ang="0">
                  <a:pos x="T10" y="T11"/>
                </a:cxn>
              </a:cxnLst>
              <a:rect l="0" t="0" r="r" b="b"/>
              <a:pathLst>
                <a:path w="24" h="295">
                  <a:moveTo>
                    <a:pt x="23" y="0"/>
                  </a:moveTo>
                  <a:lnTo>
                    <a:pt x="0" y="0"/>
                  </a:lnTo>
                  <a:lnTo>
                    <a:pt x="0" y="283"/>
                  </a:lnTo>
                  <a:lnTo>
                    <a:pt x="12" y="295"/>
                  </a:lnTo>
                  <a:lnTo>
                    <a:pt x="23" y="295"/>
                  </a:lnTo>
                  <a:lnTo>
                    <a:pt x="23"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75" name="Freeform 274"/>
            <p:cNvSpPr>
              <a:spLocks/>
            </p:cNvSpPr>
            <p:nvPr/>
          </p:nvSpPr>
          <p:spPr bwMode="auto">
            <a:xfrm>
              <a:off x="5189" y="1310"/>
              <a:ext cx="45" cy="24"/>
            </a:xfrm>
            <a:custGeom>
              <a:avLst/>
              <a:gdLst>
                <a:gd name="T0" fmla="*/ 45 w 45"/>
                <a:gd name="T1" fmla="*/ 0 h 24"/>
                <a:gd name="T2" fmla="*/ 12 w 45"/>
                <a:gd name="T3" fmla="*/ 0 h 24"/>
                <a:gd name="T4" fmla="*/ 0 w 45"/>
                <a:gd name="T5" fmla="*/ 12 h 24"/>
                <a:gd name="T6" fmla="*/ 0 w 45"/>
                <a:gd name="T7" fmla="*/ 23 h 24"/>
                <a:gd name="T8" fmla="*/ 45 w 45"/>
                <a:gd name="T9" fmla="*/ 23 h 24"/>
                <a:gd name="T10" fmla="*/ 45 w 45"/>
                <a:gd name="T11" fmla="*/ 0 h 24"/>
              </a:gdLst>
              <a:ahLst/>
              <a:cxnLst>
                <a:cxn ang="0">
                  <a:pos x="T0" y="T1"/>
                </a:cxn>
                <a:cxn ang="0">
                  <a:pos x="T2" y="T3"/>
                </a:cxn>
                <a:cxn ang="0">
                  <a:pos x="T4" y="T5"/>
                </a:cxn>
                <a:cxn ang="0">
                  <a:pos x="T6" y="T7"/>
                </a:cxn>
                <a:cxn ang="0">
                  <a:pos x="T8" y="T9"/>
                </a:cxn>
                <a:cxn ang="0">
                  <a:pos x="T10" y="T11"/>
                </a:cxn>
              </a:cxnLst>
              <a:rect l="0" t="0" r="r" b="b"/>
              <a:pathLst>
                <a:path w="45" h="24">
                  <a:moveTo>
                    <a:pt x="45" y="0"/>
                  </a:moveTo>
                  <a:lnTo>
                    <a:pt x="12" y="0"/>
                  </a:lnTo>
                  <a:lnTo>
                    <a:pt x="0" y="12"/>
                  </a:lnTo>
                  <a:lnTo>
                    <a:pt x="0" y="23"/>
                  </a:lnTo>
                  <a:lnTo>
                    <a:pt x="45" y="23"/>
                  </a:lnTo>
                  <a:lnTo>
                    <a:pt x="45"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76" name="Freeform 275"/>
            <p:cNvSpPr>
              <a:spLocks/>
            </p:cNvSpPr>
            <p:nvPr/>
          </p:nvSpPr>
          <p:spPr bwMode="auto">
            <a:xfrm>
              <a:off x="2072" y="297"/>
              <a:ext cx="20" cy="166"/>
            </a:xfrm>
            <a:custGeom>
              <a:avLst/>
              <a:gdLst>
                <a:gd name="T0" fmla="*/ 0 w 20"/>
                <a:gd name="T1" fmla="*/ 0 h 166"/>
                <a:gd name="T2" fmla="*/ 0 w 20"/>
                <a:gd name="T3" fmla="*/ 165 h 166"/>
              </a:gdLst>
              <a:ahLst/>
              <a:cxnLst>
                <a:cxn ang="0">
                  <a:pos x="T0" y="T1"/>
                </a:cxn>
                <a:cxn ang="0">
                  <a:pos x="T2" y="T3"/>
                </a:cxn>
              </a:cxnLst>
              <a:rect l="0" t="0" r="r" b="b"/>
              <a:pathLst>
                <a:path w="20" h="166">
                  <a:moveTo>
                    <a:pt x="0" y="0"/>
                  </a:moveTo>
                  <a:lnTo>
                    <a:pt x="0" y="165"/>
                  </a:lnTo>
                </a:path>
              </a:pathLst>
            </a:custGeom>
            <a:noFill/>
            <a:ln w="24130">
              <a:solidFill>
                <a:srgbClr val="FFFFFF"/>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AU"/>
            </a:p>
          </p:txBody>
        </p:sp>
        <p:sp>
          <p:nvSpPr>
            <p:cNvPr id="277" name="Freeform 276"/>
            <p:cNvSpPr>
              <a:spLocks/>
            </p:cNvSpPr>
            <p:nvPr/>
          </p:nvSpPr>
          <p:spPr bwMode="auto">
            <a:xfrm>
              <a:off x="2042" y="286"/>
              <a:ext cx="24" cy="177"/>
            </a:xfrm>
            <a:custGeom>
              <a:avLst/>
              <a:gdLst>
                <a:gd name="T0" fmla="*/ 12 w 24"/>
                <a:gd name="T1" fmla="*/ 0 h 177"/>
                <a:gd name="T2" fmla="*/ 0 w 24"/>
                <a:gd name="T3" fmla="*/ 0 h 177"/>
                <a:gd name="T4" fmla="*/ 0 w 24"/>
                <a:gd name="T5" fmla="*/ 177 h 177"/>
                <a:gd name="T6" fmla="*/ 23 w 24"/>
                <a:gd name="T7" fmla="*/ 177 h 177"/>
                <a:gd name="T8" fmla="*/ 23 w 24"/>
                <a:gd name="T9" fmla="*/ 12 h 177"/>
                <a:gd name="T10" fmla="*/ 12 w 24"/>
                <a:gd name="T11" fmla="*/ 0 h 177"/>
              </a:gdLst>
              <a:ahLst/>
              <a:cxnLst>
                <a:cxn ang="0">
                  <a:pos x="T0" y="T1"/>
                </a:cxn>
                <a:cxn ang="0">
                  <a:pos x="T2" y="T3"/>
                </a:cxn>
                <a:cxn ang="0">
                  <a:pos x="T4" y="T5"/>
                </a:cxn>
                <a:cxn ang="0">
                  <a:pos x="T6" y="T7"/>
                </a:cxn>
                <a:cxn ang="0">
                  <a:pos x="T8" y="T9"/>
                </a:cxn>
                <a:cxn ang="0">
                  <a:pos x="T10" y="T11"/>
                </a:cxn>
              </a:cxnLst>
              <a:rect l="0" t="0" r="r" b="b"/>
              <a:pathLst>
                <a:path w="24" h="177">
                  <a:moveTo>
                    <a:pt x="12" y="0"/>
                  </a:moveTo>
                  <a:lnTo>
                    <a:pt x="0" y="0"/>
                  </a:lnTo>
                  <a:lnTo>
                    <a:pt x="0" y="177"/>
                  </a:lnTo>
                  <a:lnTo>
                    <a:pt x="23" y="177"/>
                  </a:lnTo>
                  <a:lnTo>
                    <a:pt x="23" y="12"/>
                  </a:lnTo>
                  <a:lnTo>
                    <a:pt x="12"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78" name="Freeform 277"/>
            <p:cNvSpPr>
              <a:spLocks/>
            </p:cNvSpPr>
            <p:nvPr/>
          </p:nvSpPr>
          <p:spPr bwMode="auto">
            <a:xfrm>
              <a:off x="2054" y="286"/>
              <a:ext cx="48" cy="24"/>
            </a:xfrm>
            <a:custGeom>
              <a:avLst/>
              <a:gdLst>
                <a:gd name="T0" fmla="*/ 47 w 48"/>
                <a:gd name="T1" fmla="*/ 0 h 24"/>
                <a:gd name="T2" fmla="*/ 0 w 48"/>
                <a:gd name="T3" fmla="*/ 0 h 24"/>
                <a:gd name="T4" fmla="*/ 0 w 48"/>
                <a:gd name="T5" fmla="*/ 24 h 24"/>
                <a:gd name="T6" fmla="*/ 36 w 48"/>
                <a:gd name="T7" fmla="*/ 24 h 24"/>
                <a:gd name="T8" fmla="*/ 47 w 48"/>
                <a:gd name="T9" fmla="*/ 12 h 24"/>
                <a:gd name="T10" fmla="*/ 47 w 48"/>
                <a:gd name="T11" fmla="*/ 0 h 24"/>
              </a:gdLst>
              <a:ahLst/>
              <a:cxnLst>
                <a:cxn ang="0">
                  <a:pos x="T0" y="T1"/>
                </a:cxn>
                <a:cxn ang="0">
                  <a:pos x="T2" y="T3"/>
                </a:cxn>
                <a:cxn ang="0">
                  <a:pos x="T4" y="T5"/>
                </a:cxn>
                <a:cxn ang="0">
                  <a:pos x="T6" y="T7"/>
                </a:cxn>
                <a:cxn ang="0">
                  <a:pos x="T8" y="T9"/>
                </a:cxn>
                <a:cxn ang="0">
                  <a:pos x="T10" y="T11"/>
                </a:cxn>
              </a:cxnLst>
              <a:rect l="0" t="0" r="r" b="b"/>
              <a:pathLst>
                <a:path w="48" h="24">
                  <a:moveTo>
                    <a:pt x="47" y="0"/>
                  </a:moveTo>
                  <a:lnTo>
                    <a:pt x="0" y="0"/>
                  </a:lnTo>
                  <a:lnTo>
                    <a:pt x="0" y="24"/>
                  </a:lnTo>
                  <a:lnTo>
                    <a:pt x="36" y="24"/>
                  </a:lnTo>
                  <a:lnTo>
                    <a:pt x="47" y="12"/>
                  </a:lnTo>
                  <a:lnTo>
                    <a:pt x="4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79" name="Freeform 278"/>
            <p:cNvSpPr>
              <a:spLocks/>
            </p:cNvSpPr>
            <p:nvPr/>
          </p:nvSpPr>
          <p:spPr bwMode="auto">
            <a:xfrm>
              <a:off x="2078" y="297"/>
              <a:ext cx="24" cy="178"/>
            </a:xfrm>
            <a:custGeom>
              <a:avLst/>
              <a:gdLst>
                <a:gd name="T0" fmla="*/ 23 w 24"/>
                <a:gd name="T1" fmla="*/ 0 h 178"/>
                <a:gd name="T2" fmla="*/ 0 w 24"/>
                <a:gd name="T3" fmla="*/ 0 h 178"/>
                <a:gd name="T4" fmla="*/ 0 w 24"/>
                <a:gd name="T5" fmla="*/ 165 h 178"/>
                <a:gd name="T6" fmla="*/ 12 w 24"/>
                <a:gd name="T7" fmla="*/ 177 h 178"/>
                <a:gd name="T8" fmla="*/ 23 w 24"/>
                <a:gd name="T9" fmla="*/ 177 h 178"/>
                <a:gd name="T10" fmla="*/ 23 w 24"/>
                <a:gd name="T11" fmla="*/ 0 h 178"/>
              </a:gdLst>
              <a:ahLst/>
              <a:cxnLst>
                <a:cxn ang="0">
                  <a:pos x="T0" y="T1"/>
                </a:cxn>
                <a:cxn ang="0">
                  <a:pos x="T2" y="T3"/>
                </a:cxn>
                <a:cxn ang="0">
                  <a:pos x="T4" y="T5"/>
                </a:cxn>
                <a:cxn ang="0">
                  <a:pos x="T6" y="T7"/>
                </a:cxn>
                <a:cxn ang="0">
                  <a:pos x="T8" y="T9"/>
                </a:cxn>
                <a:cxn ang="0">
                  <a:pos x="T10" y="T11"/>
                </a:cxn>
              </a:cxnLst>
              <a:rect l="0" t="0" r="r" b="b"/>
              <a:pathLst>
                <a:path w="24" h="178">
                  <a:moveTo>
                    <a:pt x="23" y="0"/>
                  </a:moveTo>
                  <a:lnTo>
                    <a:pt x="0" y="0"/>
                  </a:lnTo>
                  <a:lnTo>
                    <a:pt x="0" y="165"/>
                  </a:lnTo>
                  <a:lnTo>
                    <a:pt x="12" y="177"/>
                  </a:lnTo>
                  <a:lnTo>
                    <a:pt x="23" y="177"/>
                  </a:lnTo>
                  <a:lnTo>
                    <a:pt x="23"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80" name="Freeform 279"/>
            <p:cNvSpPr>
              <a:spLocks/>
            </p:cNvSpPr>
            <p:nvPr/>
          </p:nvSpPr>
          <p:spPr bwMode="auto">
            <a:xfrm>
              <a:off x="2042" y="451"/>
              <a:ext cx="48" cy="24"/>
            </a:xfrm>
            <a:custGeom>
              <a:avLst/>
              <a:gdLst>
                <a:gd name="T0" fmla="*/ 48 w 48"/>
                <a:gd name="T1" fmla="*/ 0 h 24"/>
                <a:gd name="T2" fmla="*/ 12 w 48"/>
                <a:gd name="T3" fmla="*/ 0 h 24"/>
                <a:gd name="T4" fmla="*/ 0 w 48"/>
                <a:gd name="T5" fmla="*/ 11 h 24"/>
                <a:gd name="T6" fmla="*/ 0 w 48"/>
                <a:gd name="T7" fmla="*/ 23 h 24"/>
                <a:gd name="T8" fmla="*/ 48 w 48"/>
                <a:gd name="T9" fmla="*/ 23 h 24"/>
                <a:gd name="T10" fmla="*/ 48 w 48"/>
                <a:gd name="T11" fmla="*/ 0 h 24"/>
              </a:gdLst>
              <a:ahLst/>
              <a:cxnLst>
                <a:cxn ang="0">
                  <a:pos x="T0" y="T1"/>
                </a:cxn>
                <a:cxn ang="0">
                  <a:pos x="T2" y="T3"/>
                </a:cxn>
                <a:cxn ang="0">
                  <a:pos x="T4" y="T5"/>
                </a:cxn>
                <a:cxn ang="0">
                  <a:pos x="T6" y="T7"/>
                </a:cxn>
                <a:cxn ang="0">
                  <a:pos x="T8" y="T9"/>
                </a:cxn>
                <a:cxn ang="0">
                  <a:pos x="T10" y="T11"/>
                </a:cxn>
              </a:cxnLst>
              <a:rect l="0" t="0" r="r" b="b"/>
              <a:pathLst>
                <a:path w="48" h="24">
                  <a:moveTo>
                    <a:pt x="48" y="0"/>
                  </a:moveTo>
                  <a:lnTo>
                    <a:pt x="12" y="0"/>
                  </a:lnTo>
                  <a:lnTo>
                    <a:pt x="0" y="11"/>
                  </a:lnTo>
                  <a:lnTo>
                    <a:pt x="0" y="23"/>
                  </a:lnTo>
                  <a:lnTo>
                    <a:pt x="48" y="23"/>
                  </a:lnTo>
                  <a:lnTo>
                    <a:pt x="48"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81" name="Freeform 280"/>
            <p:cNvSpPr>
              <a:spLocks/>
            </p:cNvSpPr>
            <p:nvPr/>
          </p:nvSpPr>
          <p:spPr bwMode="auto">
            <a:xfrm>
              <a:off x="4073" y="540"/>
              <a:ext cx="20" cy="166"/>
            </a:xfrm>
            <a:custGeom>
              <a:avLst/>
              <a:gdLst>
                <a:gd name="T0" fmla="*/ 0 w 20"/>
                <a:gd name="T1" fmla="*/ 0 h 166"/>
                <a:gd name="T2" fmla="*/ 0 w 20"/>
                <a:gd name="T3" fmla="*/ 165 h 166"/>
              </a:gdLst>
              <a:ahLst/>
              <a:cxnLst>
                <a:cxn ang="0">
                  <a:pos x="T0" y="T1"/>
                </a:cxn>
                <a:cxn ang="0">
                  <a:pos x="T2" y="T3"/>
                </a:cxn>
              </a:cxnLst>
              <a:rect l="0" t="0" r="r" b="b"/>
              <a:pathLst>
                <a:path w="20" h="166">
                  <a:moveTo>
                    <a:pt x="0" y="0"/>
                  </a:moveTo>
                  <a:lnTo>
                    <a:pt x="0" y="165"/>
                  </a:lnTo>
                </a:path>
              </a:pathLst>
            </a:custGeom>
            <a:noFill/>
            <a:ln w="22606">
              <a:solidFill>
                <a:srgbClr val="FFFFFF"/>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AU"/>
            </a:p>
          </p:txBody>
        </p:sp>
        <p:sp>
          <p:nvSpPr>
            <p:cNvPr id="282" name="Freeform 281"/>
            <p:cNvSpPr>
              <a:spLocks/>
            </p:cNvSpPr>
            <p:nvPr/>
          </p:nvSpPr>
          <p:spPr bwMode="auto">
            <a:xfrm>
              <a:off x="4044" y="528"/>
              <a:ext cx="24" cy="178"/>
            </a:xfrm>
            <a:custGeom>
              <a:avLst/>
              <a:gdLst>
                <a:gd name="T0" fmla="*/ 11 w 24"/>
                <a:gd name="T1" fmla="*/ 0 h 178"/>
                <a:gd name="T2" fmla="*/ 0 w 24"/>
                <a:gd name="T3" fmla="*/ 0 h 178"/>
                <a:gd name="T4" fmla="*/ 0 w 24"/>
                <a:gd name="T5" fmla="*/ 177 h 178"/>
                <a:gd name="T6" fmla="*/ 23 w 24"/>
                <a:gd name="T7" fmla="*/ 177 h 178"/>
                <a:gd name="T8" fmla="*/ 23 w 24"/>
                <a:gd name="T9" fmla="*/ 12 h 178"/>
                <a:gd name="T10" fmla="*/ 11 w 24"/>
                <a:gd name="T11" fmla="*/ 0 h 178"/>
              </a:gdLst>
              <a:ahLst/>
              <a:cxnLst>
                <a:cxn ang="0">
                  <a:pos x="T0" y="T1"/>
                </a:cxn>
                <a:cxn ang="0">
                  <a:pos x="T2" y="T3"/>
                </a:cxn>
                <a:cxn ang="0">
                  <a:pos x="T4" y="T5"/>
                </a:cxn>
                <a:cxn ang="0">
                  <a:pos x="T6" y="T7"/>
                </a:cxn>
                <a:cxn ang="0">
                  <a:pos x="T8" y="T9"/>
                </a:cxn>
                <a:cxn ang="0">
                  <a:pos x="T10" y="T11"/>
                </a:cxn>
              </a:cxnLst>
              <a:rect l="0" t="0" r="r" b="b"/>
              <a:pathLst>
                <a:path w="24" h="178">
                  <a:moveTo>
                    <a:pt x="11" y="0"/>
                  </a:moveTo>
                  <a:lnTo>
                    <a:pt x="0" y="0"/>
                  </a:lnTo>
                  <a:lnTo>
                    <a:pt x="0" y="177"/>
                  </a:lnTo>
                  <a:lnTo>
                    <a:pt x="23" y="177"/>
                  </a:lnTo>
                  <a:lnTo>
                    <a:pt x="23" y="12"/>
                  </a:lnTo>
                  <a:lnTo>
                    <a:pt x="11"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83" name="Freeform 282"/>
            <p:cNvSpPr>
              <a:spLocks/>
            </p:cNvSpPr>
            <p:nvPr/>
          </p:nvSpPr>
          <p:spPr bwMode="auto">
            <a:xfrm>
              <a:off x="4056" y="528"/>
              <a:ext cx="46" cy="24"/>
            </a:xfrm>
            <a:custGeom>
              <a:avLst/>
              <a:gdLst>
                <a:gd name="T0" fmla="*/ 45 w 46"/>
                <a:gd name="T1" fmla="*/ 0 h 24"/>
                <a:gd name="T2" fmla="*/ 0 w 46"/>
                <a:gd name="T3" fmla="*/ 0 h 24"/>
                <a:gd name="T4" fmla="*/ 0 w 46"/>
                <a:gd name="T5" fmla="*/ 23 h 24"/>
                <a:gd name="T6" fmla="*/ 33 w 46"/>
                <a:gd name="T7" fmla="*/ 23 h 24"/>
                <a:gd name="T8" fmla="*/ 45 w 46"/>
                <a:gd name="T9" fmla="*/ 12 h 24"/>
                <a:gd name="T10" fmla="*/ 45 w 46"/>
                <a:gd name="T11" fmla="*/ 0 h 24"/>
              </a:gdLst>
              <a:ahLst/>
              <a:cxnLst>
                <a:cxn ang="0">
                  <a:pos x="T0" y="T1"/>
                </a:cxn>
                <a:cxn ang="0">
                  <a:pos x="T2" y="T3"/>
                </a:cxn>
                <a:cxn ang="0">
                  <a:pos x="T4" y="T5"/>
                </a:cxn>
                <a:cxn ang="0">
                  <a:pos x="T6" y="T7"/>
                </a:cxn>
                <a:cxn ang="0">
                  <a:pos x="T8" y="T9"/>
                </a:cxn>
                <a:cxn ang="0">
                  <a:pos x="T10" y="T11"/>
                </a:cxn>
              </a:cxnLst>
              <a:rect l="0" t="0" r="r" b="b"/>
              <a:pathLst>
                <a:path w="46" h="24">
                  <a:moveTo>
                    <a:pt x="45" y="0"/>
                  </a:moveTo>
                  <a:lnTo>
                    <a:pt x="0" y="0"/>
                  </a:lnTo>
                  <a:lnTo>
                    <a:pt x="0" y="23"/>
                  </a:lnTo>
                  <a:lnTo>
                    <a:pt x="33" y="23"/>
                  </a:lnTo>
                  <a:lnTo>
                    <a:pt x="45" y="12"/>
                  </a:lnTo>
                  <a:lnTo>
                    <a:pt x="45"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84" name="Freeform 283"/>
            <p:cNvSpPr>
              <a:spLocks/>
            </p:cNvSpPr>
            <p:nvPr/>
          </p:nvSpPr>
          <p:spPr bwMode="auto">
            <a:xfrm>
              <a:off x="4077" y="540"/>
              <a:ext cx="24" cy="178"/>
            </a:xfrm>
            <a:custGeom>
              <a:avLst/>
              <a:gdLst>
                <a:gd name="T0" fmla="*/ 24 w 24"/>
                <a:gd name="T1" fmla="*/ 0 h 178"/>
                <a:gd name="T2" fmla="*/ 0 w 24"/>
                <a:gd name="T3" fmla="*/ 0 h 178"/>
                <a:gd name="T4" fmla="*/ 0 w 24"/>
                <a:gd name="T5" fmla="*/ 165 h 178"/>
                <a:gd name="T6" fmla="*/ 12 w 24"/>
                <a:gd name="T7" fmla="*/ 177 h 178"/>
                <a:gd name="T8" fmla="*/ 24 w 24"/>
                <a:gd name="T9" fmla="*/ 177 h 178"/>
                <a:gd name="T10" fmla="*/ 24 w 24"/>
                <a:gd name="T11" fmla="*/ 0 h 178"/>
              </a:gdLst>
              <a:ahLst/>
              <a:cxnLst>
                <a:cxn ang="0">
                  <a:pos x="T0" y="T1"/>
                </a:cxn>
                <a:cxn ang="0">
                  <a:pos x="T2" y="T3"/>
                </a:cxn>
                <a:cxn ang="0">
                  <a:pos x="T4" y="T5"/>
                </a:cxn>
                <a:cxn ang="0">
                  <a:pos x="T6" y="T7"/>
                </a:cxn>
                <a:cxn ang="0">
                  <a:pos x="T8" y="T9"/>
                </a:cxn>
                <a:cxn ang="0">
                  <a:pos x="T10" y="T11"/>
                </a:cxn>
              </a:cxnLst>
              <a:rect l="0" t="0" r="r" b="b"/>
              <a:pathLst>
                <a:path w="24" h="178">
                  <a:moveTo>
                    <a:pt x="24" y="0"/>
                  </a:moveTo>
                  <a:lnTo>
                    <a:pt x="0" y="0"/>
                  </a:lnTo>
                  <a:lnTo>
                    <a:pt x="0" y="165"/>
                  </a:lnTo>
                  <a:lnTo>
                    <a:pt x="12" y="177"/>
                  </a:lnTo>
                  <a:lnTo>
                    <a:pt x="24" y="177"/>
                  </a:lnTo>
                  <a:lnTo>
                    <a:pt x="2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85" name="Freeform 284"/>
            <p:cNvSpPr>
              <a:spLocks/>
            </p:cNvSpPr>
            <p:nvPr/>
          </p:nvSpPr>
          <p:spPr bwMode="auto">
            <a:xfrm>
              <a:off x="4044" y="694"/>
              <a:ext cx="46" cy="24"/>
            </a:xfrm>
            <a:custGeom>
              <a:avLst/>
              <a:gdLst>
                <a:gd name="T0" fmla="*/ 45 w 46"/>
                <a:gd name="T1" fmla="*/ 0 h 24"/>
                <a:gd name="T2" fmla="*/ 11 w 46"/>
                <a:gd name="T3" fmla="*/ 0 h 24"/>
                <a:gd name="T4" fmla="*/ 0 w 46"/>
                <a:gd name="T5" fmla="*/ 11 h 24"/>
                <a:gd name="T6" fmla="*/ 0 w 46"/>
                <a:gd name="T7" fmla="*/ 23 h 24"/>
                <a:gd name="T8" fmla="*/ 45 w 46"/>
                <a:gd name="T9" fmla="*/ 23 h 24"/>
                <a:gd name="T10" fmla="*/ 45 w 46"/>
                <a:gd name="T11" fmla="*/ 0 h 24"/>
              </a:gdLst>
              <a:ahLst/>
              <a:cxnLst>
                <a:cxn ang="0">
                  <a:pos x="T0" y="T1"/>
                </a:cxn>
                <a:cxn ang="0">
                  <a:pos x="T2" y="T3"/>
                </a:cxn>
                <a:cxn ang="0">
                  <a:pos x="T4" y="T5"/>
                </a:cxn>
                <a:cxn ang="0">
                  <a:pos x="T6" y="T7"/>
                </a:cxn>
                <a:cxn ang="0">
                  <a:pos x="T8" y="T9"/>
                </a:cxn>
                <a:cxn ang="0">
                  <a:pos x="T10" y="T11"/>
                </a:cxn>
              </a:cxnLst>
              <a:rect l="0" t="0" r="r" b="b"/>
              <a:pathLst>
                <a:path w="46" h="24">
                  <a:moveTo>
                    <a:pt x="45" y="0"/>
                  </a:moveTo>
                  <a:lnTo>
                    <a:pt x="11" y="0"/>
                  </a:lnTo>
                  <a:lnTo>
                    <a:pt x="0" y="11"/>
                  </a:lnTo>
                  <a:lnTo>
                    <a:pt x="0" y="23"/>
                  </a:lnTo>
                  <a:lnTo>
                    <a:pt x="45" y="23"/>
                  </a:lnTo>
                  <a:lnTo>
                    <a:pt x="45"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86" name="Freeform 285"/>
            <p:cNvSpPr>
              <a:spLocks/>
            </p:cNvSpPr>
            <p:nvPr/>
          </p:nvSpPr>
          <p:spPr bwMode="auto">
            <a:xfrm>
              <a:off x="6161" y="801"/>
              <a:ext cx="20" cy="166"/>
            </a:xfrm>
            <a:custGeom>
              <a:avLst/>
              <a:gdLst>
                <a:gd name="T0" fmla="*/ 0 w 20"/>
                <a:gd name="T1" fmla="*/ 0 h 166"/>
                <a:gd name="T2" fmla="*/ 0 w 20"/>
                <a:gd name="T3" fmla="*/ 165 h 166"/>
              </a:gdLst>
              <a:ahLst/>
              <a:cxnLst>
                <a:cxn ang="0">
                  <a:pos x="T0" y="T1"/>
                </a:cxn>
                <a:cxn ang="0">
                  <a:pos x="T2" y="T3"/>
                </a:cxn>
              </a:cxnLst>
              <a:rect l="0" t="0" r="r" b="b"/>
              <a:pathLst>
                <a:path w="20" h="166">
                  <a:moveTo>
                    <a:pt x="0" y="0"/>
                  </a:moveTo>
                  <a:lnTo>
                    <a:pt x="0" y="165"/>
                  </a:lnTo>
                </a:path>
              </a:pathLst>
            </a:custGeom>
            <a:noFill/>
            <a:ln w="22606">
              <a:solidFill>
                <a:srgbClr val="FFFFFF"/>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AU"/>
            </a:p>
          </p:txBody>
        </p:sp>
        <p:sp>
          <p:nvSpPr>
            <p:cNvPr id="287" name="Freeform 286"/>
            <p:cNvSpPr>
              <a:spLocks/>
            </p:cNvSpPr>
            <p:nvPr/>
          </p:nvSpPr>
          <p:spPr bwMode="auto">
            <a:xfrm>
              <a:off x="6132" y="790"/>
              <a:ext cx="24" cy="177"/>
            </a:xfrm>
            <a:custGeom>
              <a:avLst/>
              <a:gdLst>
                <a:gd name="T0" fmla="*/ 12 w 24"/>
                <a:gd name="T1" fmla="*/ 0 h 177"/>
                <a:gd name="T2" fmla="*/ 0 w 24"/>
                <a:gd name="T3" fmla="*/ 0 h 177"/>
                <a:gd name="T4" fmla="*/ 0 w 24"/>
                <a:gd name="T5" fmla="*/ 177 h 177"/>
                <a:gd name="T6" fmla="*/ 23 w 24"/>
                <a:gd name="T7" fmla="*/ 177 h 177"/>
                <a:gd name="T8" fmla="*/ 23 w 24"/>
                <a:gd name="T9" fmla="*/ 11 h 177"/>
                <a:gd name="T10" fmla="*/ 12 w 24"/>
                <a:gd name="T11" fmla="*/ 0 h 177"/>
              </a:gdLst>
              <a:ahLst/>
              <a:cxnLst>
                <a:cxn ang="0">
                  <a:pos x="T0" y="T1"/>
                </a:cxn>
                <a:cxn ang="0">
                  <a:pos x="T2" y="T3"/>
                </a:cxn>
                <a:cxn ang="0">
                  <a:pos x="T4" y="T5"/>
                </a:cxn>
                <a:cxn ang="0">
                  <a:pos x="T6" y="T7"/>
                </a:cxn>
                <a:cxn ang="0">
                  <a:pos x="T8" y="T9"/>
                </a:cxn>
                <a:cxn ang="0">
                  <a:pos x="T10" y="T11"/>
                </a:cxn>
              </a:cxnLst>
              <a:rect l="0" t="0" r="r" b="b"/>
              <a:pathLst>
                <a:path w="24" h="177">
                  <a:moveTo>
                    <a:pt x="12" y="0"/>
                  </a:moveTo>
                  <a:lnTo>
                    <a:pt x="0" y="0"/>
                  </a:lnTo>
                  <a:lnTo>
                    <a:pt x="0" y="177"/>
                  </a:lnTo>
                  <a:lnTo>
                    <a:pt x="23" y="177"/>
                  </a:lnTo>
                  <a:lnTo>
                    <a:pt x="23" y="11"/>
                  </a:lnTo>
                  <a:lnTo>
                    <a:pt x="12"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88" name="Freeform 287"/>
            <p:cNvSpPr>
              <a:spLocks/>
            </p:cNvSpPr>
            <p:nvPr/>
          </p:nvSpPr>
          <p:spPr bwMode="auto">
            <a:xfrm>
              <a:off x="6144" y="790"/>
              <a:ext cx="46" cy="23"/>
            </a:xfrm>
            <a:custGeom>
              <a:avLst/>
              <a:gdLst>
                <a:gd name="T0" fmla="*/ 45 w 46"/>
                <a:gd name="T1" fmla="*/ 0 h 23"/>
                <a:gd name="T2" fmla="*/ 0 w 46"/>
                <a:gd name="T3" fmla="*/ 0 h 23"/>
                <a:gd name="T4" fmla="*/ 0 w 46"/>
                <a:gd name="T5" fmla="*/ 23 h 23"/>
                <a:gd name="T6" fmla="*/ 33 w 46"/>
                <a:gd name="T7" fmla="*/ 23 h 23"/>
                <a:gd name="T8" fmla="*/ 45 w 46"/>
                <a:gd name="T9" fmla="*/ 11 h 23"/>
                <a:gd name="T10" fmla="*/ 45 w 46"/>
                <a:gd name="T11" fmla="*/ 0 h 23"/>
              </a:gdLst>
              <a:ahLst/>
              <a:cxnLst>
                <a:cxn ang="0">
                  <a:pos x="T0" y="T1"/>
                </a:cxn>
                <a:cxn ang="0">
                  <a:pos x="T2" y="T3"/>
                </a:cxn>
                <a:cxn ang="0">
                  <a:pos x="T4" y="T5"/>
                </a:cxn>
                <a:cxn ang="0">
                  <a:pos x="T6" y="T7"/>
                </a:cxn>
                <a:cxn ang="0">
                  <a:pos x="T8" y="T9"/>
                </a:cxn>
                <a:cxn ang="0">
                  <a:pos x="T10" y="T11"/>
                </a:cxn>
              </a:cxnLst>
              <a:rect l="0" t="0" r="r" b="b"/>
              <a:pathLst>
                <a:path w="46" h="23">
                  <a:moveTo>
                    <a:pt x="45" y="0"/>
                  </a:moveTo>
                  <a:lnTo>
                    <a:pt x="0" y="0"/>
                  </a:lnTo>
                  <a:lnTo>
                    <a:pt x="0" y="23"/>
                  </a:lnTo>
                  <a:lnTo>
                    <a:pt x="33" y="23"/>
                  </a:lnTo>
                  <a:lnTo>
                    <a:pt x="45" y="11"/>
                  </a:lnTo>
                  <a:lnTo>
                    <a:pt x="45"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89" name="Freeform 288"/>
            <p:cNvSpPr>
              <a:spLocks/>
            </p:cNvSpPr>
            <p:nvPr/>
          </p:nvSpPr>
          <p:spPr bwMode="auto">
            <a:xfrm>
              <a:off x="6165" y="801"/>
              <a:ext cx="24" cy="178"/>
            </a:xfrm>
            <a:custGeom>
              <a:avLst/>
              <a:gdLst>
                <a:gd name="T0" fmla="*/ 23 w 24"/>
                <a:gd name="T1" fmla="*/ 0 h 178"/>
                <a:gd name="T2" fmla="*/ 0 w 24"/>
                <a:gd name="T3" fmla="*/ 0 h 178"/>
                <a:gd name="T4" fmla="*/ 0 w 24"/>
                <a:gd name="T5" fmla="*/ 165 h 178"/>
                <a:gd name="T6" fmla="*/ 11 w 24"/>
                <a:gd name="T7" fmla="*/ 177 h 178"/>
                <a:gd name="T8" fmla="*/ 23 w 24"/>
                <a:gd name="T9" fmla="*/ 177 h 178"/>
                <a:gd name="T10" fmla="*/ 23 w 24"/>
                <a:gd name="T11" fmla="*/ 0 h 178"/>
              </a:gdLst>
              <a:ahLst/>
              <a:cxnLst>
                <a:cxn ang="0">
                  <a:pos x="T0" y="T1"/>
                </a:cxn>
                <a:cxn ang="0">
                  <a:pos x="T2" y="T3"/>
                </a:cxn>
                <a:cxn ang="0">
                  <a:pos x="T4" y="T5"/>
                </a:cxn>
                <a:cxn ang="0">
                  <a:pos x="T6" y="T7"/>
                </a:cxn>
                <a:cxn ang="0">
                  <a:pos x="T8" y="T9"/>
                </a:cxn>
                <a:cxn ang="0">
                  <a:pos x="T10" y="T11"/>
                </a:cxn>
              </a:cxnLst>
              <a:rect l="0" t="0" r="r" b="b"/>
              <a:pathLst>
                <a:path w="24" h="178">
                  <a:moveTo>
                    <a:pt x="23" y="0"/>
                  </a:moveTo>
                  <a:lnTo>
                    <a:pt x="0" y="0"/>
                  </a:lnTo>
                  <a:lnTo>
                    <a:pt x="0" y="165"/>
                  </a:lnTo>
                  <a:lnTo>
                    <a:pt x="11" y="177"/>
                  </a:lnTo>
                  <a:lnTo>
                    <a:pt x="23" y="177"/>
                  </a:lnTo>
                  <a:lnTo>
                    <a:pt x="23"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90" name="Freeform 289"/>
            <p:cNvSpPr>
              <a:spLocks/>
            </p:cNvSpPr>
            <p:nvPr/>
          </p:nvSpPr>
          <p:spPr bwMode="auto">
            <a:xfrm>
              <a:off x="6132" y="955"/>
              <a:ext cx="45" cy="24"/>
            </a:xfrm>
            <a:custGeom>
              <a:avLst/>
              <a:gdLst>
                <a:gd name="T0" fmla="*/ 45 w 45"/>
                <a:gd name="T1" fmla="*/ 0 h 24"/>
                <a:gd name="T2" fmla="*/ 12 w 45"/>
                <a:gd name="T3" fmla="*/ 0 h 24"/>
                <a:gd name="T4" fmla="*/ 0 w 45"/>
                <a:gd name="T5" fmla="*/ 12 h 24"/>
                <a:gd name="T6" fmla="*/ 0 w 45"/>
                <a:gd name="T7" fmla="*/ 23 h 24"/>
                <a:gd name="T8" fmla="*/ 45 w 45"/>
                <a:gd name="T9" fmla="*/ 23 h 24"/>
                <a:gd name="T10" fmla="*/ 45 w 45"/>
                <a:gd name="T11" fmla="*/ 0 h 24"/>
              </a:gdLst>
              <a:ahLst/>
              <a:cxnLst>
                <a:cxn ang="0">
                  <a:pos x="T0" y="T1"/>
                </a:cxn>
                <a:cxn ang="0">
                  <a:pos x="T2" y="T3"/>
                </a:cxn>
                <a:cxn ang="0">
                  <a:pos x="T4" y="T5"/>
                </a:cxn>
                <a:cxn ang="0">
                  <a:pos x="T6" y="T7"/>
                </a:cxn>
                <a:cxn ang="0">
                  <a:pos x="T8" y="T9"/>
                </a:cxn>
                <a:cxn ang="0">
                  <a:pos x="T10" y="T11"/>
                </a:cxn>
              </a:cxnLst>
              <a:rect l="0" t="0" r="r" b="b"/>
              <a:pathLst>
                <a:path w="45" h="24">
                  <a:moveTo>
                    <a:pt x="45" y="0"/>
                  </a:moveTo>
                  <a:lnTo>
                    <a:pt x="12" y="0"/>
                  </a:lnTo>
                  <a:lnTo>
                    <a:pt x="0" y="12"/>
                  </a:lnTo>
                  <a:lnTo>
                    <a:pt x="0" y="23"/>
                  </a:lnTo>
                  <a:lnTo>
                    <a:pt x="45" y="23"/>
                  </a:lnTo>
                  <a:lnTo>
                    <a:pt x="45"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91" name="Freeform 290"/>
            <p:cNvSpPr>
              <a:spLocks/>
            </p:cNvSpPr>
            <p:nvPr/>
          </p:nvSpPr>
          <p:spPr bwMode="auto">
            <a:xfrm>
              <a:off x="1135" y="439"/>
              <a:ext cx="965" cy="187"/>
            </a:xfrm>
            <a:custGeom>
              <a:avLst/>
              <a:gdLst>
                <a:gd name="T0" fmla="*/ 959 w 965"/>
                <a:gd name="T1" fmla="*/ 0 h 187"/>
                <a:gd name="T2" fmla="*/ 2 w 965"/>
                <a:gd name="T3" fmla="*/ 158 h 187"/>
                <a:gd name="T4" fmla="*/ 0 w 965"/>
                <a:gd name="T5" fmla="*/ 163 h 187"/>
                <a:gd name="T6" fmla="*/ 11 w 965"/>
                <a:gd name="T7" fmla="*/ 187 h 187"/>
                <a:gd name="T8" fmla="*/ 964 w 965"/>
                <a:gd name="T9" fmla="*/ 28 h 187"/>
                <a:gd name="T10" fmla="*/ 959 w 965"/>
                <a:gd name="T11" fmla="*/ 0 h 187"/>
              </a:gdLst>
              <a:ahLst/>
              <a:cxnLst>
                <a:cxn ang="0">
                  <a:pos x="T0" y="T1"/>
                </a:cxn>
                <a:cxn ang="0">
                  <a:pos x="T2" y="T3"/>
                </a:cxn>
                <a:cxn ang="0">
                  <a:pos x="T4" y="T5"/>
                </a:cxn>
                <a:cxn ang="0">
                  <a:pos x="T6" y="T7"/>
                </a:cxn>
                <a:cxn ang="0">
                  <a:pos x="T8" y="T9"/>
                </a:cxn>
                <a:cxn ang="0">
                  <a:pos x="T10" y="T11"/>
                </a:cxn>
              </a:cxnLst>
              <a:rect l="0" t="0" r="r" b="b"/>
              <a:pathLst>
                <a:path w="965" h="187">
                  <a:moveTo>
                    <a:pt x="959" y="0"/>
                  </a:moveTo>
                  <a:lnTo>
                    <a:pt x="2" y="158"/>
                  </a:lnTo>
                  <a:lnTo>
                    <a:pt x="0" y="163"/>
                  </a:lnTo>
                  <a:lnTo>
                    <a:pt x="11" y="187"/>
                  </a:lnTo>
                  <a:lnTo>
                    <a:pt x="964" y="28"/>
                  </a:lnTo>
                  <a:lnTo>
                    <a:pt x="95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92" name="Freeform 291"/>
            <p:cNvSpPr>
              <a:spLocks/>
            </p:cNvSpPr>
            <p:nvPr/>
          </p:nvSpPr>
          <p:spPr bwMode="auto">
            <a:xfrm>
              <a:off x="322" y="602"/>
              <a:ext cx="832" cy="795"/>
            </a:xfrm>
            <a:custGeom>
              <a:avLst/>
              <a:gdLst>
                <a:gd name="T0" fmla="*/ 813 w 832"/>
                <a:gd name="T1" fmla="*/ 0 h 795"/>
                <a:gd name="T2" fmla="*/ 0 w 832"/>
                <a:gd name="T3" fmla="*/ 775 h 795"/>
                <a:gd name="T4" fmla="*/ 19 w 832"/>
                <a:gd name="T5" fmla="*/ 794 h 795"/>
                <a:gd name="T6" fmla="*/ 832 w 832"/>
                <a:gd name="T7" fmla="*/ 19 h 795"/>
                <a:gd name="T8" fmla="*/ 813 w 832"/>
                <a:gd name="T9" fmla="*/ 0 h 795"/>
              </a:gdLst>
              <a:ahLst/>
              <a:cxnLst>
                <a:cxn ang="0">
                  <a:pos x="T0" y="T1"/>
                </a:cxn>
                <a:cxn ang="0">
                  <a:pos x="T2" y="T3"/>
                </a:cxn>
                <a:cxn ang="0">
                  <a:pos x="T4" y="T5"/>
                </a:cxn>
                <a:cxn ang="0">
                  <a:pos x="T6" y="T7"/>
                </a:cxn>
                <a:cxn ang="0">
                  <a:pos x="T8" y="T9"/>
                </a:cxn>
              </a:cxnLst>
              <a:rect l="0" t="0" r="r" b="b"/>
              <a:pathLst>
                <a:path w="832" h="795">
                  <a:moveTo>
                    <a:pt x="813" y="0"/>
                  </a:moveTo>
                  <a:lnTo>
                    <a:pt x="0" y="775"/>
                  </a:lnTo>
                  <a:lnTo>
                    <a:pt x="19" y="794"/>
                  </a:lnTo>
                  <a:lnTo>
                    <a:pt x="832" y="19"/>
                  </a:lnTo>
                  <a:lnTo>
                    <a:pt x="813"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93" name="Freeform 292"/>
            <p:cNvSpPr>
              <a:spLocks/>
            </p:cNvSpPr>
            <p:nvPr/>
          </p:nvSpPr>
          <p:spPr bwMode="auto">
            <a:xfrm>
              <a:off x="3115" y="686"/>
              <a:ext cx="967" cy="176"/>
            </a:xfrm>
            <a:custGeom>
              <a:avLst/>
              <a:gdLst>
                <a:gd name="T0" fmla="*/ 962 w 967"/>
                <a:gd name="T1" fmla="*/ 0 h 176"/>
                <a:gd name="T2" fmla="*/ 2 w 967"/>
                <a:gd name="T3" fmla="*/ 146 h 176"/>
                <a:gd name="T4" fmla="*/ 0 w 967"/>
                <a:gd name="T5" fmla="*/ 151 h 176"/>
                <a:gd name="T6" fmla="*/ 12 w 967"/>
                <a:gd name="T7" fmla="*/ 175 h 176"/>
                <a:gd name="T8" fmla="*/ 967 w 967"/>
                <a:gd name="T9" fmla="*/ 28 h 176"/>
                <a:gd name="T10" fmla="*/ 962 w 967"/>
                <a:gd name="T11" fmla="*/ 0 h 176"/>
              </a:gdLst>
              <a:ahLst/>
              <a:cxnLst>
                <a:cxn ang="0">
                  <a:pos x="T0" y="T1"/>
                </a:cxn>
                <a:cxn ang="0">
                  <a:pos x="T2" y="T3"/>
                </a:cxn>
                <a:cxn ang="0">
                  <a:pos x="T4" y="T5"/>
                </a:cxn>
                <a:cxn ang="0">
                  <a:pos x="T6" y="T7"/>
                </a:cxn>
                <a:cxn ang="0">
                  <a:pos x="T8" y="T9"/>
                </a:cxn>
                <a:cxn ang="0">
                  <a:pos x="T10" y="T11"/>
                </a:cxn>
              </a:cxnLst>
              <a:rect l="0" t="0" r="r" b="b"/>
              <a:pathLst>
                <a:path w="967" h="176">
                  <a:moveTo>
                    <a:pt x="962" y="0"/>
                  </a:moveTo>
                  <a:lnTo>
                    <a:pt x="2" y="146"/>
                  </a:lnTo>
                  <a:lnTo>
                    <a:pt x="0" y="151"/>
                  </a:lnTo>
                  <a:lnTo>
                    <a:pt x="12" y="175"/>
                  </a:lnTo>
                  <a:lnTo>
                    <a:pt x="967" y="28"/>
                  </a:lnTo>
                  <a:lnTo>
                    <a:pt x="962"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94" name="Freeform 293"/>
            <p:cNvSpPr>
              <a:spLocks/>
            </p:cNvSpPr>
            <p:nvPr/>
          </p:nvSpPr>
          <p:spPr bwMode="auto">
            <a:xfrm>
              <a:off x="2301" y="838"/>
              <a:ext cx="833" cy="796"/>
            </a:xfrm>
            <a:custGeom>
              <a:avLst/>
              <a:gdLst>
                <a:gd name="T0" fmla="*/ 813 w 833"/>
                <a:gd name="T1" fmla="*/ 0 h 796"/>
                <a:gd name="T2" fmla="*/ 0 w 833"/>
                <a:gd name="T3" fmla="*/ 777 h 796"/>
                <a:gd name="T4" fmla="*/ 19 w 833"/>
                <a:gd name="T5" fmla="*/ 796 h 796"/>
                <a:gd name="T6" fmla="*/ 832 w 833"/>
                <a:gd name="T7" fmla="*/ 19 h 796"/>
                <a:gd name="T8" fmla="*/ 813 w 833"/>
                <a:gd name="T9" fmla="*/ 0 h 796"/>
              </a:gdLst>
              <a:ahLst/>
              <a:cxnLst>
                <a:cxn ang="0">
                  <a:pos x="T0" y="T1"/>
                </a:cxn>
                <a:cxn ang="0">
                  <a:pos x="T2" y="T3"/>
                </a:cxn>
                <a:cxn ang="0">
                  <a:pos x="T4" y="T5"/>
                </a:cxn>
                <a:cxn ang="0">
                  <a:pos x="T6" y="T7"/>
                </a:cxn>
                <a:cxn ang="0">
                  <a:pos x="T8" y="T9"/>
                </a:cxn>
              </a:cxnLst>
              <a:rect l="0" t="0" r="r" b="b"/>
              <a:pathLst>
                <a:path w="833" h="796">
                  <a:moveTo>
                    <a:pt x="813" y="0"/>
                  </a:moveTo>
                  <a:lnTo>
                    <a:pt x="0" y="777"/>
                  </a:lnTo>
                  <a:lnTo>
                    <a:pt x="19" y="796"/>
                  </a:lnTo>
                  <a:lnTo>
                    <a:pt x="832" y="19"/>
                  </a:lnTo>
                  <a:lnTo>
                    <a:pt x="813"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95" name="Freeform 294"/>
            <p:cNvSpPr>
              <a:spLocks/>
            </p:cNvSpPr>
            <p:nvPr/>
          </p:nvSpPr>
          <p:spPr bwMode="auto">
            <a:xfrm>
              <a:off x="5203" y="945"/>
              <a:ext cx="972" cy="183"/>
            </a:xfrm>
            <a:custGeom>
              <a:avLst/>
              <a:gdLst>
                <a:gd name="T0" fmla="*/ 967 w 972"/>
                <a:gd name="T1" fmla="*/ 0 h 183"/>
                <a:gd name="T2" fmla="*/ 2 w 972"/>
                <a:gd name="T3" fmla="*/ 153 h 183"/>
                <a:gd name="T4" fmla="*/ 0 w 972"/>
                <a:gd name="T5" fmla="*/ 158 h 183"/>
                <a:gd name="T6" fmla="*/ 11 w 972"/>
                <a:gd name="T7" fmla="*/ 182 h 183"/>
                <a:gd name="T8" fmla="*/ 971 w 972"/>
                <a:gd name="T9" fmla="*/ 28 h 183"/>
                <a:gd name="T10" fmla="*/ 967 w 972"/>
                <a:gd name="T11" fmla="*/ 0 h 183"/>
              </a:gdLst>
              <a:ahLst/>
              <a:cxnLst>
                <a:cxn ang="0">
                  <a:pos x="T0" y="T1"/>
                </a:cxn>
                <a:cxn ang="0">
                  <a:pos x="T2" y="T3"/>
                </a:cxn>
                <a:cxn ang="0">
                  <a:pos x="T4" y="T5"/>
                </a:cxn>
                <a:cxn ang="0">
                  <a:pos x="T6" y="T7"/>
                </a:cxn>
                <a:cxn ang="0">
                  <a:pos x="T8" y="T9"/>
                </a:cxn>
                <a:cxn ang="0">
                  <a:pos x="T10" y="T11"/>
                </a:cxn>
              </a:cxnLst>
              <a:rect l="0" t="0" r="r" b="b"/>
              <a:pathLst>
                <a:path w="972" h="183">
                  <a:moveTo>
                    <a:pt x="967" y="0"/>
                  </a:moveTo>
                  <a:lnTo>
                    <a:pt x="2" y="153"/>
                  </a:lnTo>
                  <a:lnTo>
                    <a:pt x="0" y="158"/>
                  </a:lnTo>
                  <a:lnTo>
                    <a:pt x="11" y="182"/>
                  </a:lnTo>
                  <a:lnTo>
                    <a:pt x="971" y="28"/>
                  </a:lnTo>
                  <a:lnTo>
                    <a:pt x="96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96" name="Freeform 295"/>
            <p:cNvSpPr>
              <a:spLocks/>
            </p:cNvSpPr>
            <p:nvPr/>
          </p:nvSpPr>
          <p:spPr bwMode="auto">
            <a:xfrm>
              <a:off x="4394" y="1104"/>
              <a:ext cx="828" cy="790"/>
            </a:xfrm>
            <a:custGeom>
              <a:avLst/>
              <a:gdLst>
                <a:gd name="T0" fmla="*/ 808 w 828"/>
                <a:gd name="T1" fmla="*/ 0 h 790"/>
                <a:gd name="T2" fmla="*/ 0 w 828"/>
                <a:gd name="T3" fmla="*/ 770 h 790"/>
                <a:gd name="T4" fmla="*/ 19 w 828"/>
                <a:gd name="T5" fmla="*/ 789 h 790"/>
                <a:gd name="T6" fmla="*/ 827 w 828"/>
                <a:gd name="T7" fmla="*/ 19 h 790"/>
                <a:gd name="T8" fmla="*/ 808 w 828"/>
                <a:gd name="T9" fmla="*/ 0 h 790"/>
              </a:gdLst>
              <a:ahLst/>
              <a:cxnLst>
                <a:cxn ang="0">
                  <a:pos x="T0" y="T1"/>
                </a:cxn>
                <a:cxn ang="0">
                  <a:pos x="T2" y="T3"/>
                </a:cxn>
                <a:cxn ang="0">
                  <a:pos x="T4" y="T5"/>
                </a:cxn>
                <a:cxn ang="0">
                  <a:pos x="T6" y="T7"/>
                </a:cxn>
                <a:cxn ang="0">
                  <a:pos x="T8" y="T9"/>
                </a:cxn>
              </a:cxnLst>
              <a:rect l="0" t="0" r="r" b="b"/>
              <a:pathLst>
                <a:path w="828" h="790">
                  <a:moveTo>
                    <a:pt x="808" y="0"/>
                  </a:moveTo>
                  <a:lnTo>
                    <a:pt x="0" y="770"/>
                  </a:lnTo>
                  <a:lnTo>
                    <a:pt x="19" y="789"/>
                  </a:lnTo>
                  <a:lnTo>
                    <a:pt x="827" y="19"/>
                  </a:lnTo>
                  <a:lnTo>
                    <a:pt x="808"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grpSp>
        <p:nvGrpSpPr>
          <p:cNvPr id="297" name="Group 296"/>
          <p:cNvGrpSpPr>
            <a:grpSpLocks/>
          </p:cNvGrpSpPr>
          <p:nvPr/>
        </p:nvGrpSpPr>
        <p:grpSpPr bwMode="auto">
          <a:xfrm>
            <a:off x="4724173" y="773383"/>
            <a:ext cx="3314700" cy="1805305"/>
            <a:chOff x="10" y="10"/>
            <a:chExt cx="5220" cy="2843"/>
          </a:xfrm>
        </p:grpSpPr>
        <p:sp>
          <p:nvSpPr>
            <p:cNvPr id="298" name="Freeform 297"/>
            <p:cNvSpPr>
              <a:spLocks/>
            </p:cNvSpPr>
            <p:nvPr/>
          </p:nvSpPr>
          <p:spPr bwMode="auto">
            <a:xfrm>
              <a:off x="10" y="2208"/>
              <a:ext cx="4891" cy="645"/>
            </a:xfrm>
            <a:custGeom>
              <a:avLst/>
              <a:gdLst>
                <a:gd name="T0" fmla="*/ 4 w 4891"/>
                <a:gd name="T1" fmla="*/ 0 h 645"/>
                <a:gd name="T2" fmla="*/ 0 w 4891"/>
                <a:gd name="T3" fmla="*/ 28 h 645"/>
                <a:gd name="T4" fmla="*/ 4886 w 4891"/>
                <a:gd name="T5" fmla="*/ 645 h 645"/>
                <a:gd name="T6" fmla="*/ 4891 w 4891"/>
                <a:gd name="T7" fmla="*/ 616 h 645"/>
                <a:gd name="T8" fmla="*/ 4 w 4891"/>
                <a:gd name="T9" fmla="*/ 0 h 645"/>
              </a:gdLst>
              <a:ahLst/>
              <a:cxnLst>
                <a:cxn ang="0">
                  <a:pos x="T0" y="T1"/>
                </a:cxn>
                <a:cxn ang="0">
                  <a:pos x="T2" y="T3"/>
                </a:cxn>
                <a:cxn ang="0">
                  <a:pos x="T4" y="T5"/>
                </a:cxn>
                <a:cxn ang="0">
                  <a:pos x="T6" y="T7"/>
                </a:cxn>
                <a:cxn ang="0">
                  <a:pos x="T8" y="T9"/>
                </a:cxn>
              </a:cxnLst>
              <a:rect l="0" t="0" r="r" b="b"/>
              <a:pathLst>
                <a:path w="4891" h="645">
                  <a:moveTo>
                    <a:pt x="4" y="0"/>
                  </a:moveTo>
                  <a:lnTo>
                    <a:pt x="0" y="28"/>
                  </a:lnTo>
                  <a:lnTo>
                    <a:pt x="4886" y="645"/>
                  </a:lnTo>
                  <a:lnTo>
                    <a:pt x="4891" y="616"/>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99" name="Freeform 298"/>
            <p:cNvSpPr>
              <a:spLocks/>
            </p:cNvSpPr>
            <p:nvPr/>
          </p:nvSpPr>
          <p:spPr bwMode="auto">
            <a:xfrm>
              <a:off x="137" y="1944"/>
              <a:ext cx="4845" cy="641"/>
            </a:xfrm>
            <a:custGeom>
              <a:avLst/>
              <a:gdLst>
                <a:gd name="T0" fmla="*/ 4 w 4845"/>
                <a:gd name="T1" fmla="*/ 0 h 641"/>
                <a:gd name="T2" fmla="*/ 0 w 4845"/>
                <a:gd name="T3" fmla="*/ 28 h 641"/>
                <a:gd name="T4" fmla="*/ 4840 w 4845"/>
                <a:gd name="T5" fmla="*/ 640 h 641"/>
                <a:gd name="T6" fmla="*/ 4845 w 4845"/>
                <a:gd name="T7" fmla="*/ 612 h 641"/>
                <a:gd name="T8" fmla="*/ 4 w 4845"/>
                <a:gd name="T9" fmla="*/ 0 h 641"/>
              </a:gdLst>
              <a:ahLst/>
              <a:cxnLst>
                <a:cxn ang="0">
                  <a:pos x="T0" y="T1"/>
                </a:cxn>
                <a:cxn ang="0">
                  <a:pos x="T2" y="T3"/>
                </a:cxn>
                <a:cxn ang="0">
                  <a:pos x="T4" y="T5"/>
                </a:cxn>
                <a:cxn ang="0">
                  <a:pos x="T6" y="T7"/>
                </a:cxn>
                <a:cxn ang="0">
                  <a:pos x="T8" y="T9"/>
                </a:cxn>
              </a:cxnLst>
              <a:rect l="0" t="0" r="r" b="b"/>
              <a:pathLst>
                <a:path w="4845" h="641">
                  <a:moveTo>
                    <a:pt x="4" y="0"/>
                  </a:moveTo>
                  <a:lnTo>
                    <a:pt x="0" y="28"/>
                  </a:lnTo>
                  <a:lnTo>
                    <a:pt x="4840" y="640"/>
                  </a:lnTo>
                  <a:lnTo>
                    <a:pt x="4845" y="612"/>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00" name="Freeform 299"/>
            <p:cNvSpPr>
              <a:spLocks/>
            </p:cNvSpPr>
            <p:nvPr/>
          </p:nvSpPr>
          <p:spPr bwMode="auto">
            <a:xfrm>
              <a:off x="209" y="1591"/>
              <a:ext cx="4869" cy="643"/>
            </a:xfrm>
            <a:custGeom>
              <a:avLst/>
              <a:gdLst>
                <a:gd name="T0" fmla="*/ 4 w 4869"/>
                <a:gd name="T1" fmla="*/ 0 h 643"/>
                <a:gd name="T2" fmla="*/ 0 w 4869"/>
                <a:gd name="T3" fmla="*/ 28 h 643"/>
                <a:gd name="T4" fmla="*/ 4864 w 4869"/>
                <a:gd name="T5" fmla="*/ 643 h 643"/>
                <a:gd name="T6" fmla="*/ 4869 w 4869"/>
                <a:gd name="T7" fmla="*/ 614 h 643"/>
                <a:gd name="T8" fmla="*/ 4 w 4869"/>
                <a:gd name="T9" fmla="*/ 0 h 643"/>
              </a:gdLst>
              <a:ahLst/>
              <a:cxnLst>
                <a:cxn ang="0">
                  <a:pos x="T0" y="T1"/>
                </a:cxn>
                <a:cxn ang="0">
                  <a:pos x="T2" y="T3"/>
                </a:cxn>
                <a:cxn ang="0">
                  <a:pos x="T4" y="T5"/>
                </a:cxn>
                <a:cxn ang="0">
                  <a:pos x="T6" y="T7"/>
                </a:cxn>
                <a:cxn ang="0">
                  <a:pos x="T8" y="T9"/>
                </a:cxn>
              </a:cxnLst>
              <a:rect l="0" t="0" r="r" b="b"/>
              <a:pathLst>
                <a:path w="4869" h="643">
                  <a:moveTo>
                    <a:pt x="4" y="0"/>
                  </a:moveTo>
                  <a:lnTo>
                    <a:pt x="0" y="28"/>
                  </a:lnTo>
                  <a:lnTo>
                    <a:pt x="4864" y="643"/>
                  </a:lnTo>
                  <a:lnTo>
                    <a:pt x="4869" y="614"/>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01" name="Freeform 300"/>
            <p:cNvSpPr>
              <a:spLocks/>
            </p:cNvSpPr>
            <p:nvPr/>
          </p:nvSpPr>
          <p:spPr bwMode="auto">
            <a:xfrm>
              <a:off x="1152" y="1733"/>
              <a:ext cx="45" cy="81"/>
            </a:xfrm>
            <a:custGeom>
              <a:avLst/>
              <a:gdLst>
                <a:gd name="T0" fmla="*/ 31 w 45"/>
                <a:gd name="T1" fmla="*/ 0 h 81"/>
                <a:gd name="T2" fmla="*/ 0 w 45"/>
                <a:gd name="T3" fmla="*/ 76 h 81"/>
                <a:gd name="T4" fmla="*/ 14 w 45"/>
                <a:gd name="T5" fmla="*/ 81 h 81"/>
                <a:gd name="T6" fmla="*/ 45 w 45"/>
                <a:gd name="T7" fmla="*/ 4 h 81"/>
                <a:gd name="T8" fmla="*/ 31 w 45"/>
                <a:gd name="T9" fmla="*/ 0 h 81"/>
              </a:gdLst>
              <a:ahLst/>
              <a:cxnLst>
                <a:cxn ang="0">
                  <a:pos x="T0" y="T1"/>
                </a:cxn>
                <a:cxn ang="0">
                  <a:pos x="T2" y="T3"/>
                </a:cxn>
                <a:cxn ang="0">
                  <a:pos x="T4" y="T5"/>
                </a:cxn>
                <a:cxn ang="0">
                  <a:pos x="T6" y="T7"/>
                </a:cxn>
                <a:cxn ang="0">
                  <a:pos x="T8" y="T9"/>
                </a:cxn>
              </a:cxnLst>
              <a:rect l="0" t="0" r="r" b="b"/>
              <a:pathLst>
                <a:path w="45" h="81">
                  <a:moveTo>
                    <a:pt x="31" y="0"/>
                  </a:moveTo>
                  <a:lnTo>
                    <a:pt x="0" y="76"/>
                  </a:lnTo>
                  <a:lnTo>
                    <a:pt x="14" y="81"/>
                  </a:lnTo>
                  <a:lnTo>
                    <a:pt x="45" y="4"/>
                  </a:lnTo>
                  <a:lnTo>
                    <a:pt x="31"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02" name="Freeform 301"/>
            <p:cNvSpPr>
              <a:spLocks/>
            </p:cNvSpPr>
            <p:nvPr/>
          </p:nvSpPr>
          <p:spPr bwMode="auto">
            <a:xfrm>
              <a:off x="1125" y="1810"/>
              <a:ext cx="41" cy="67"/>
            </a:xfrm>
            <a:custGeom>
              <a:avLst/>
              <a:gdLst>
                <a:gd name="T0" fmla="*/ 26 w 41"/>
                <a:gd name="T1" fmla="*/ 0 h 67"/>
                <a:gd name="T2" fmla="*/ 0 w 41"/>
                <a:gd name="T3" fmla="*/ 62 h 67"/>
                <a:gd name="T4" fmla="*/ 14 w 41"/>
                <a:gd name="T5" fmla="*/ 67 h 67"/>
                <a:gd name="T6" fmla="*/ 40 w 41"/>
                <a:gd name="T7" fmla="*/ 4 h 67"/>
                <a:gd name="T8" fmla="*/ 26 w 41"/>
                <a:gd name="T9" fmla="*/ 0 h 67"/>
              </a:gdLst>
              <a:ahLst/>
              <a:cxnLst>
                <a:cxn ang="0">
                  <a:pos x="T0" y="T1"/>
                </a:cxn>
                <a:cxn ang="0">
                  <a:pos x="T2" y="T3"/>
                </a:cxn>
                <a:cxn ang="0">
                  <a:pos x="T4" y="T5"/>
                </a:cxn>
                <a:cxn ang="0">
                  <a:pos x="T6" y="T7"/>
                </a:cxn>
                <a:cxn ang="0">
                  <a:pos x="T8" y="T9"/>
                </a:cxn>
              </a:cxnLst>
              <a:rect l="0" t="0" r="r" b="b"/>
              <a:pathLst>
                <a:path w="41" h="67">
                  <a:moveTo>
                    <a:pt x="26" y="0"/>
                  </a:moveTo>
                  <a:lnTo>
                    <a:pt x="0" y="62"/>
                  </a:lnTo>
                  <a:lnTo>
                    <a:pt x="14" y="67"/>
                  </a:lnTo>
                  <a:lnTo>
                    <a:pt x="40" y="4"/>
                  </a:lnTo>
                  <a:lnTo>
                    <a:pt x="26"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03" name="Freeform 302"/>
            <p:cNvSpPr>
              <a:spLocks/>
            </p:cNvSpPr>
            <p:nvPr/>
          </p:nvSpPr>
          <p:spPr bwMode="auto">
            <a:xfrm>
              <a:off x="1101" y="1872"/>
              <a:ext cx="39" cy="79"/>
            </a:xfrm>
            <a:custGeom>
              <a:avLst/>
              <a:gdLst>
                <a:gd name="T0" fmla="*/ 23 w 39"/>
                <a:gd name="T1" fmla="*/ 0 h 79"/>
                <a:gd name="T2" fmla="*/ 0 w 39"/>
                <a:gd name="T3" fmla="*/ 74 h 79"/>
                <a:gd name="T4" fmla="*/ 14 w 39"/>
                <a:gd name="T5" fmla="*/ 79 h 79"/>
                <a:gd name="T6" fmla="*/ 38 w 39"/>
                <a:gd name="T7" fmla="*/ 4 h 79"/>
                <a:gd name="T8" fmla="*/ 23 w 39"/>
                <a:gd name="T9" fmla="*/ 0 h 79"/>
              </a:gdLst>
              <a:ahLst/>
              <a:cxnLst>
                <a:cxn ang="0">
                  <a:pos x="T0" y="T1"/>
                </a:cxn>
                <a:cxn ang="0">
                  <a:pos x="T2" y="T3"/>
                </a:cxn>
                <a:cxn ang="0">
                  <a:pos x="T4" y="T5"/>
                </a:cxn>
                <a:cxn ang="0">
                  <a:pos x="T6" y="T7"/>
                </a:cxn>
                <a:cxn ang="0">
                  <a:pos x="T8" y="T9"/>
                </a:cxn>
              </a:cxnLst>
              <a:rect l="0" t="0" r="r" b="b"/>
              <a:pathLst>
                <a:path w="39" h="79">
                  <a:moveTo>
                    <a:pt x="23" y="0"/>
                  </a:moveTo>
                  <a:lnTo>
                    <a:pt x="0" y="74"/>
                  </a:lnTo>
                  <a:lnTo>
                    <a:pt x="14" y="79"/>
                  </a:lnTo>
                  <a:lnTo>
                    <a:pt x="38" y="4"/>
                  </a:lnTo>
                  <a:lnTo>
                    <a:pt x="23"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04" name="Freeform 303"/>
            <p:cNvSpPr>
              <a:spLocks/>
            </p:cNvSpPr>
            <p:nvPr/>
          </p:nvSpPr>
          <p:spPr bwMode="auto">
            <a:xfrm>
              <a:off x="1063" y="1946"/>
              <a:ext cx="53" cy="91"/>
            </a:xfrm>
            <a:custGeom>
              <a:avLst/>
              <a:gdLst>
                <a:gd name="T0" fmla="*/ 38 w 53"/>
                <a:gd name="T1" fmla="*/ 0 h 91"/>
                <a:gd name="T2" fmla="*/ 0 w 53"/>
                <a:gd name="T3" fmla="*/ 84 h 91"/>
                <a:gd name="T4" fmla="*/ 11 w 53"/>
                <a:gd name="T5" fmla="*/ 91 h 91"/>
                <a:gd name="T6" fmla="*/ 52 w 53"/>
                <a:gd name="T7" fmla="*/ 4 h 91"/>
                <a:gd name="T8" fmla="*/ 38 w 53"/>
                <a:gd name="T9" fmla="*/ 0 h 91"/>
              </a:gdLst>
              <a:ahLst/>
              <a:cxnLst>
                <a:cxn ang="0">
                  <a:pos x="T0" y="T1"/>
                </a:cxn>
                <a:cxn ang="0">
                  <a:pos x="T2" y="T3"/>
                </a:cxn>
                <a:cxn ang="0">
                  <a:pos x="T4" y="T5"/>
                </a:cxn>
                <a:cxn ang="0">
                  <a:pos x="T6" y="T7"/>
                </a:cxn>
                <a:cxn ang="0">
                  <a:pos x="T8" y="T9"/>
                </a:cxn>
              </a:cxnLst>
              <a:rect l="0" t="0" r="r" b="b"/>
              <a:pathLst>
                <a:path w="53" h="91">
                  <a:moveTo>
                    <a:pt x="38" y="0"/>
                  </a:moveTo>
                  <a:lnTo>
                    <a:pt x="0" y="84"/>
                  </a:lnTo>
                  <a:lnTo>
                    <a:pt x="11" y="91"/>
                  </a:lnTo>
                  <a:lnTo>
                    <a:pt x="52" y="4"/>
                  </a:lnTo>
                  <a:lnTo>
                    <a:pt x="38"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05" name="Freeform 304"/>
            <p:cNvSpPr>
              <a:spLocks/>
            </p:cNvSpPr>
            <p:nvPr/>
          </p:nvSpPr>
          <p:spPr bwMode="auto">
            <a:xfrm>
              <a:off x="631" y="1651"/>
              <a:ext cx="43" cy="82"/>
            </a:xfrm>
            <a:custGeom>
              <a:avLst/>
              <a:gdLst>
                <a:gd name="T0" fmla="*/ 28 w 43"/>
                <a:gd name="T1" fmla="*/ 0 h 82"/>
                <a:gd name="T2" fmla="*/ 0 w 43"/>
                <a:gd name="T3" fmla="*/ 76 h 82"/>
                <a:gd name="T4" fmla="*/ 14 w 43"/>
                <a:gd name="T5" fmla="*/ 81 h 82"/>
                <a:gd name="T6" fmla="*/ 43 w 43"/>
                <a:gd name="T7" fmla="*/ 4 h 82"/>
                <a:gd name="T8" fmla="*/ 28 w 43"/>
                <a:gd name="T9" fmla="*/ 0 h 82"/>
              </a:gdLst>
              <a:ahLst/>
              <a:cxnLst>
                <a:cxn ang="0">
                  <a:pos x="T0" y="T1"/>
                </a:cxn>
                <a:cxn ang="0">
                  <a:pos x="T2" y="T3"/>
                </a:cxn>
                <a:cxn ang="0">
                  <a:pos x="T4" y="T5"/>
                </a:cxn>
                <a:cxn ang="0">
                  <a:pos x="T6" y="T7"/>
                </a:cxn>
                <a:cxn ang="0">
                  <a:pos x="T8" y="T9"/>
                </a:cxn>
              </a:cxnLst>
              <a:rect l="0" t="0" r="r" b="b"/>
              <a:pathLst>
                <a:path w="43" h="82">
                  <a:moveTo>
                    <a:pt x="28" y="0"/>
                  </a:moveTo>
                  <a:lnTo>
                    <a:pt x="0" y="76"/>
                  </a:lnTo>
                  <a:lnTo>
                    <a:pt x="14" y="81"/>
                  </a:lnTo>
                  <a:lnTo>
                    <a:pt x="43" y="4"/>
                  </a:lnTo>
                  <a:lnTo>
                    <a:pt x="28"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06" name="Freeform 305"/>
            <p:cNvSpPr>
              <a:spLocks/>
            </p:cNvSpPr>
            <p:nvPr/>
          </p:nvSpPr>
          <p:spPr bwMode="auto">
            <a:xfrm>
              <a:off x="605" y="1728"/>
              <a:ext cx="41" cy="69"/>
            </a:xfrm>
            <a:custGeom>
              <a:avLst/>
              <a:gdLst>
                <a:gd name="T0" fmla="*/ 26 w 41"/>
                <a:gd name="T1" fmla="*/ 0 h 69"/>
                <a:gd name="T2" fmla="*/ 0 w 41"/>
                <a:gd name="T3" fmla="*/ 64 h 69"/>
                <a:gd name="T4" fmla="*/ 14 w 41"/>
                <a:gd name="T5" fmla="*/ 69 h 69"/>
                <a:gd name="T6" fmla="*/ 40 w 41"/>
                <a:gd name="T7" fmla="*/ 4 h 69"/>
                <a:gd name="T8" fmla="*/ 26 w 41"/>
                <a:gd name="T9" fmla="*/ 0 h 69"/>
              </a:gdLst>
              <a:ahLst/>
              <a:cxnLst>
                <a:cxn ang="0">
                  <a:pos x="T0" y="T1"/>
                </a:cxn>
                <a:cxn ang="0">
                  <a:pos x="T2" y="T3"/>
                </a:cxn>
                <a:cxn ang="0">
                  <a:pos x="T4" y="T5"/>
                </a:cxn>
                <a:cxn ang="0">
                  <a:pos x="T6" y="T7"/>
                </a:cxn>
                <a:cxn ang="0">
                  <a:pos x="T8" y="T9"/>
                </a:cxn>
              </a:cxnLst>
              <a:rect l="0" t="0" r="r" b="b"/>
              <a:pathLst>
                <a:path w="41" h="69">
                  <a:moveTo>
                    <a:pt x="26" y="0"/>
                  </a:moveTo>
                  <a:lnTo>
                    <a:pt x="0" y="64"/>
                  </a:lnTo>
                  <a:lnTo>
                    <a:pt x="14" y="69"/>
                  </a:lnTo>
                  <a:lnTo>
                    <a:pt x="40" y="4"/>
                  </a:lnTo>
                  <a:lnTo>
                    <a:pt x="26"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07" name="Freeform 306"/>
            <p:cNvSpPr>
              <a:spLocks/>
            </p:cNvSpPr>
            <p:nvPr/>
          </p:nvSpPr>
          <p:spPr bwMode="auto">
            <a:xfrm>
              <a:off x="581" y="1793"/>
              <a:ext cx="38" cy="77"/>
            </a:xfrm>
            <a:custGeom>
              <a:avLst/>
              <a:gdLst>
                <a:gd name="T0" fmla="*/ 24 w 38"/>
                <a:gd name="T1" fmla="*/ 0 h 77"/>
                <a:gd name="T2" fmla="*/ 0 w 38"/>
                <a:gd name="T3" fmla="*/ 71 h 77"/>
                <a:gd name="T4" fmla="*/ 14 w 38"/>
                <a:gd name="T5" fmla="*/ 76 h 77"/>
                <a:gd name="T6" fmla="*/ 38 w 38"/>
                <a:gd name="T7" fmla="*/ 4 h 77"/>
                <a:gd name="T8" fmla="*/ 24 w 38"/>
                <a:gd name="T9" fmla="*/ 0 h 77"/>
              </a:gdLst>
              <a:ahLst/>
              <a:cxnLst>
                <a:cxn ang="0">
                  <a:pos x="T0" y="T1"/>
                </a:cxn>
                <a:cxn ang="0">
                  <a:pos x="T2" y="T3"/>
                </a:cxn>
                <a:cxn ang="0">
                  <a:pos x="T4" y="T5"/>
                </a:cxn>
                <a:cxn ang="0">
                  <a:pos x="T6" y="T7"/>
                </a:cxn>
                <a:cxn ang="0">
                  <a:pos x="T8" y="T9"/>
                </a:cxn>
              </a:cxnLst>
              <a:rect l="0" t="0" r="r" b="b"/>
              <a:pathLst>
                <a:path w="38" h="77">
                  <a:moveTo>
                    <a:pt x="24" y="0"/>
                  </a:moveTo>
                  <a:lnTo>
                    <a:pt x="0" y="71"/>
                  </a:lnTo>
                  <a:lnTo>
                    <a:pt x="14" y="76"/>
                  </a:lnTo>
                  <a:lnTo>
                    <a:pt x="38" y="4"/>
                  </a:lnTo>
                  <a:lnTo>
                    <a:pt x="2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08" name="Freeform 307"/>
            <p:cNvSpPr>
              <a:spLocks/>
            </p:cNvSpPr>
            <p:nvPr/>
          </p:nvSpPr>
          <p:spPr bwMode="auto">
            <a:xfrm>
              <a:off x="545" y="1865"/>
              <a:ext cx="50" cy="91"/>
            </a:xfrm>
            <a:custGeom>
              <a:avLst/>
              <a:gdLst>
                <a:gd name="T0" fmla="*/ 35 w 50"/>
                <a:gd name="T1" fmla="*/ 0 h 91"/>
                <a:gd name="T2" fmla="*/ 0 w 50"/>
                <a:gd name="T3" fmla="*/ 86 h 91"/>
                <a:gd name="T4" fmla="*/ 14 w 50"/>
                <a:gd name="T5" fmla="*/ 91 h 91"/>
                <a:gd name="T6" fmla="*/ 50 w 50"/>
                <a:gd name="T7" fmla="*/ 4 h 91"/>
                <a:gd name="T8" fmla="*/ 35 w 50"/>
                <a:gd name="T9" fmla="*/ 0 h 91"/>
              </a:gdLst>
              <a:ahLst/>
              <a:cxnLst>
                <a:cxn ang="0">
                  <a:pos x="T0" y="T1"/>
                </a:cxn>
                <a:cxn ang="0">
                  <a:pos x="T2" y="T3"/>
                </a:cxn>
                <a:cxn ang="0">
                  <a:pos x="T4" y="T5"/>
                </a:cxn>
                <a:cxn ang="0">
                  <a:pos x="T6" y="T7"/>
                </a:cxn>
                <a:cxn ang="0">
                  <a:pos x="T8" y="T9"/>
                </a:cxn>
              </a:cxnLst>
              <a:rect l="0" t="0" r="r" b="b"/>
              <a:pathLst>
                <a:path w="50" h="91">
                  <a:moveTo>
                    <a:pt x="35" y="0"/>
                  </a:moveTo>
                  <a:lnTo>
                    <a:pt x="0" y="86"/>
                  </a:lnTo>
                  <a:lnTo>
                    <a:pt x="14" y="91"/>
                  </a:lnTo>
                  <a:lnTo>
                    <a:pt x="50" y="4"/>
                  </a:lnTo>
                  <a:lnTo>
                    <a:pt x="35"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09" name="Freeform 308"/>
            <p:cNvSpPr>
              <a:spLocks/>
            </p:cNvSpPr>
            <p:nvPr/>
          </p:nvSpPr>
          <p:spPr bwMode="auto">
            <a:xfrm>
              <a:off x="391" y="1630"/>
              <a:ext cx="41" cy="67"/>
            </a:xfrm>
            <a:custGeom>
              <a:avLst/>
              <a:gdLst>
                <a:gd name="T0" fmla="*/ 26 w 41"/>
                <a:gd name="T1" fmla="*/ 0 h 67"/>
                <a:gd name="T2" fmla="*/ 0 w 41"/>
                <a:gd name="T3" fmla="*/ 62 h 67"/>
                <a:gd name="T4" fmla="*/ 14 w 41"/>
                <a:gd name="T5" fmla="*/ 67 h 67"/>
                <a:gd name="T6" fmla="*/ 40 w 41"/>
                <a:gd name="T7" fmla="*/ 4 h 67"/>
                <a:gd name="T8" fmla="*/ 26 w 41"/>
                <a:gd name="T9" fmla="*/ 0 h 67"/>
              </a:gdLst>
              <a:ahLst/>
              <a:cxnLst>
                <a:cxn ang="0">
                  <a:pos x="T0" y="T1"/>
                </a:cxn>
                <a:cxn ang="0">
                  <a:pos x="T2" y="T3"/>
                </a:cxn>
                <a:cxn ang="0">
                  <a:pos x="T4" y="T5"/>
                </a:cxn>
                <a:cxn ang="0">
                  <a:pos x="T6" y="T7"/>
                </a:cxn>
                <a:cxn ang="0">
                  <a:pos x="T8" y="T9"/>
                </a:cxn>
              </a:cxnLst>
              <a:rect l="0" t="0" r="r" b="b"/>
              <a:pathLst>
                <a:path w="41" h="67">
                  <a:moveTo>
                    <a:pt x="26" y="0"/>
                  </a:moveTo>
                  <a:lnTo>
                    <a:pt x="0" y="62"/>
                  </a:lnTo>
                  <a:lnTo>
                    <a:pt x="14" y="67"/>
                  </a:lnTo>
                  <a:lnTo>
                    <a:pt x="40" y="4"/>
                  </a:lnTo>
                  <a:lnTo>
                    <a:pt x="26"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10" name="Freeform 309"/>
            <p:cNvSpPr>
              <a:spLocks/>
            </p:cNvSpPr>
            <p:nvPr/>
          </p:nvSpPr>
          <p:spPr bwMode="auto">
            <a:xfrm>
              <a:off x="370" y="1692"/>
              <a:ext cx="35" cy="58"/>
            </a:xfrm>
            <a:custGeom>
              <a:avLst/>
              <a:gdLst>
                <a:gd name="T0" fmla="*/ 21 w 35"/>
                <a:gd name="T1" fmla="*/ 0 h 58"/>
                <a:gd name="T2" fmla="*/ 0 w 35"/>
                <a:gd name="T3" fmla="*/ 52 h 58"/>
                <a:gd name="T4" fmla="*/ 14 w 35"/>
                <a:gd name="T5" fmla="*/ 57 h 58"/>
                <a:gd name="T6" fmla="*/ 35 w 35"/>
                <a:gd name="T7" fmla="*/ 4 h 58"/>
                <a:gd name="T8" fmla="*/ 21 w 35"/>
                <a:gd name="T9" fmla="*/ 0 h 58"/>
              </a:gdLst>
              <a:ahLst/>
              <a:cxnLst>
                <a:cxn ang="0">
                  <a:pos x="T0" y="T1"/>
                </a:cxn>
                <a:cxn ang="0">
                  <a:pos x="T2" y="T3"/>
                </a:cxn>
                <a:cxn ang="0">
                  <a:pos x="T4" y="T5"/>
                </a:cxn>
                <a:cxn ang="0">
                  <a:pos x="T6" y="T7"/>
                </a:cxn>
                <a:cxn ang="0">
                  <a:pos x="T8" y="T9"/>
                </a:cxn>
              </a:cxnLst>
              <a:rect l="0" t="0" r="r" b="b"/>
              <a:pathLst>
                <a:path w="35" h="58">
                  <a:moveTo>
                    <a:pt x="21" y="0"/>
                  </a:moveTo>
                  <a:lnTo>
                    <a:pt x="0" y="52"/>
                  </a:lnTo>
                  <a:lnTo>
                    <a:pt x="14" y="57"/>
                  </a:lnTo>
                  <a:lnTo>
                    <a:pt x="35" y="4"/>
                  </a:lnTo>
                  <a:lnTo>
                    <a:pt x="21"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11" name="Freeform 310"/>
            <p:cNvSpPr>
              <a:spLocks/>
            </p:cNvSpPr>
            <p:nvPr/>
          </p:nvSpPr>
          <p:spPr bwMode="auto">
            <a:xfrm>
              <a:off x="350" y="1745"/>
              <a:ext cx="34" cy="65"/>
            </a:xfrm>
            <a:custGeom>
              <a:avLst/>
              <a:gdLst>
                <a:gd name="T0" fmla="*/ 19 w 34"/>
                <a:gd name="T1" fmla="*/ 0 h 65"/>
                <a:gd name="T2" fmla="*/ 0 w 34"/>
                <a:gd name="T3" fmla="*/ 59 h 65"/>
                <a:gd name="T4" fmla="*/ 14 w 34"/>
                <a:gd name="T5" fmla="*/ 64 h 65"/>
                <a:gd name="T6" fmla="*/ 33 w 34"/>
                <a:gd name="T7" fmla="*/ 4 h 65"/>
                <a:gd name="T8" fmla="*/ 19 w 34"/>
                <a:gd name="T9" fmla="*/ 0 h 65"/>
              </a:gdLst>
              <a:ahLst/>
              <a:cxnLst>
                <a:cxn ang="0">
                  <a:pos x="T0" y="T1"/>
                </a:cxn>
                <a:cxn ang="0">
                  <a:pos x="T2" y="T3"/>
                </a:cxn>
                <a:cxn ang="0">
                  <a:pos x="T4" y="T5"/>
                </a:cxn>
                <a:cxn ang="0">
                  <a:pos x="T6" y="T7"/>
                </a:cxn>
                <a:cxn ang="0">
                  <a:pos x="T8" y="T9"/>
                </a:cxn>
              </a:cxnLst>
              <a:rect l="0" t="0" r="r" b="b"/>
              <a:pathLst>
                <a:path w="34" h="65">
                  <a:moveTo>
                    <a:pt x="19" y="0"/>
                  </a:moveTo>
                  <a:lnTo>
                    <a:pt x="0" y="59"/>
                  </a:lnTo>
                  <a:lnTo>
                    <a:pt x="14" y="64"/>
                  </a:lnTo>
                  <a:lnTo>
                    <a:pt x="33" y="4"/>
                  </a:lnTo>
                  <a:lnTo>
                    <a:pt x="1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12" name="Freeform 311"/>
            <p:cNvSpPr>
              <a:spLocks/>
            </p:cNvSpPr>
            <p:nvPr/>
          </p:nvSpPr>
          <p:spPr bwMode="auto">
            <a:xfrm>
              <a:off x="322" y="1805"/>
              <a:ext cx="43" cy="74"/>
            </a:xfrm>
            <a:custGeom>
              <a:avLst/>
              <a:gdLst>
                <a:gd name="T0" fmla="*/ 28 w 43"/>
                <a:gd name="T1" fmla="*/ 0 h 74"/>
                <a:gd name="T2" fmla="*/ 0 w 43"/>
                <a:gd name="T3" fmla="*/ 69 h 74"/>
                <a:gd name="T4" fmla="*/ 14 w 43"/>
                <a:gd name="T5" fmla="*/ 74 h 74"/>
                <a:gd name="T6" fmla="*/ 43 w 43"/>
                <a:gd name="T7" fmla="*/ 4 h 74"/>
                <a:gd name="T8" fmla="*/ 28 w 43"/>
                <a:gd name="T9" fmla="*/ 0 h 74"/>
              </a:gdLst>
              <a:ahLst/>
              <a:cxnLst>
                <a:cxn ang="0">
                  <a:pos x="T0" y="T1"/>
                </a:cxn>
                <a:cxn ang="0">
                  <a:pos x="T2" y="T3"/>
                </a:cxn>
                <a:cxn ang="0">
                  <a:pos x="T4" y="T5"/>
                </a:cxn>
                <a:cxn ang="0">
                  <a:pos x="T6" y="T7"/>
                </a:cxn>
                <a:cxn ang="0">
                  <a:pos x="T8" y="T9"/>
                </a:cxn>
              </a:cxnLst>
              <a:rect l="0" t="0" r="r" b="b"/>
              <a:pathLst>
                <a:path w="43" h="74">
                  <a:moveTo>
                    <a:pt x="28" y="0"/>
                  </a:moveTo>
                  <a:lnTo>
                    <a:pt x="0" y="69"/>
                  </a:lnTo>
                  <a:lnTo>
                    <a:pt x="14" y="74"/>
                  </a:lnTo>
                  <a:lnTo>
                    <a:pt x="43" y="4"/>
                  </a:lnTo>
                  <a:lnTo>
                    <a:pt x="28"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13" name="Freeform 312"/>
            <p:cNvSpPr>
              <a:spLocks/>
            </p:cNvSpPr>
            <p:nvPr/>
          </p:nvSpPr>
          <p:spPr bwMode="auto">
            <a:xfrm>
              <a:off x="1445" y="1766"/>
              <a:ext cx="43" cy="77"/>
            </a:xfrm>
            <a:custGeom>
              <a:avLst/>
              <a:gdLst>
                <a:gd name="T0" fmla="*/ 28 w 43"/>
                <a:gd name="T1" fmla="*/ 0 h 77"/>
                <a:gd name="T2" fmla="*/ 0 w 43"/>
                <a:gd name="T3" fmla="*/ 72 h 77"/>
                <a:gd name="T4" fmla="*/ 14 w 43"/>
                <a:gd name="T5" fmla="*/ 76 h 77"/>
                <a:gd name="T6" fmla="*/ 43 w 43"/>
                <a:gd name="T7" fmla="*/ 4 h 77"/>
                <a:gd name="T8" fmla="*/ 28 w 43"/>
                <a:gd name="T9" fmla="*/ 0 h 77"/>
              </a:gdLst>
              <a:ahLst/>
              <a:cxnLst>
                <a:cxn ang="0">
                  <a:pos x="T0" y="T1"/>
                </a:cxn>
                <a:cxn ang="0">
                  <a:pos x="T2" y="T3"/>
                </a:cxn>
                <a:cxn ang="0">
                  <a:pos x="T4" y="T5"/>
                </a:cxn>
                <a:cxn ang="0">
                  <a:pos x="T6" y="T7"/>
                </a:cxn>
                <a:cxn ang="0">
                  <a:pos x="T8" y="T9"/>
                </a:cxn>
              </a:cxnLst>
              <a:rect l="0" t="0" r="r" b="b"/>
              <a:pathLst>
                <a:path w="43" h="77">
                  <a:moveTo>
                    <a:pt x="28" y="0"/>
                  </a:moveTo>
                  <a:lnTo>
                    <a:pt x="0" y="72"/>
                  </a:lnTo>
                  <a:lnTo>
                    <a:pt x="14" y="76"/>
                  </a:lnTo>
                  <a:lnTo>
                    <a:pt x="43" y="4"/>
                  </a:lnTo>
                  <a:lnTo>
                    <a:pt x="28"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14" name="Freeform 313"/>
            <p:cNvSpPr>
              <a:spLocks/>
            </p:cNvSpPr>
            <p:nvPr/>
          </p:nvSpPr>
          <p:spPr bwMode="auto">
            <a:xfrm>
              <a:off x="1416" y="1838"/>
              <a:ext cx="43" cy="70"/>
            </a:xfrm>
            <a:custGeom>
              <a:avLst/>
              <a:gdLst>
                <a:gd name="T0" fmla="*/ 28 w 43"/>
                <a:gd name="T1" fmla="*/ 0 h 70"/>
                <a:gd name="T2" fmla="*/ 0 w 43"/>
                <a:gd name="T3" fmla="*/ 64 h 70"/>
                <a:gd name="T4" fmla="*/ 14 w 43"/>
                <a:gd name="T5" fmla="*/ 69 h 70"/>
                <a:gd name="T6" fmla="*/ 43 w 43"/>
                <a:gd name="T7" fmla="*/ 4 h 70"/>
                <a:gd name="T8" fmla="*/ 28 w 43"/>
                <a:gd name="T9" fmla="*/ 0 h 70"/>
              </a:gdLst>
              <a:ahLst/>
              <a:cxnLst>
                <a:cxn ang="0">
                  <a:pos x="T0" y="T1"/>
                </a:cxn>
                <a:cxn ang="0">
                  <a:pos x="T2" y="T3"/>
                </a:cxn>
                <a:cxn ang="0">
                  <a:pos x="T4" y="T5"/>
                </a:cxn>
                <a:cxn ang="0">
                  <a:pos x="T6" y="T7"/>
                </a:cxn>
                <a:cxn ang="0">
                  <a:pos x="T8" y="T9"/>
                </a:cxn>
              </a:cxnLst>
              <a:rect l="0" t="0" r="r" b="b"/>
              <a:pathLst>
                <a:path w="43" h="70">
                  <a:moveTo>
                    <a:pt x="28" y="0"/>
                  </a:moveTo>
                  <a:lnTo>
                    <a:pt x="0" y="64"/>
                  </a:lnTo>
                  <a:lnTo>
                    <a:pt x="14" y="69"/>
                  </a:lnTo>
                  <a:lnTo>
                    <a:pt x="43" y="4"/>
                  </a:lnTo>
                  <a:lnTo>
                    <a:pt x="28"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15" name="Freeform 314"/>
            <p:cNvSpPr>
              <a:spLocks/>
            </p:cNvSpPr>
            <p:nvPr/>
          </p:nvSpPr>
          <p:spPr bwMode="auto">
            <a:xfrm>
              <a:off x="1392" y="1903"/>
              <a:ext cx="38" cy="79"/>
            </a:xfrm>
            <a:custGeom>
              <a:avLst/>
              <a:gdLst>
                <a:gd name="T0" fmla="*/ 24 w 38"/>
                <a:gd name="T1" fmla="*/ 0 h 79"/>
                <a:gd name="T2" fmla="*/ 0 w 38"/>
                <a:gd name="T3" fmla="*/ 74 h 79"/>
                <a:gd name="T4" fmla="*/ 14 w 38"/>
                <a:gd name="T5" fmla="*/ 79 h 79"/>
                <a:gd name="T6" fmla="*/ 38 w 38"/>
                <a:gd name="T7" fmla="*/ 4 h 79"/>
                <a:gd name="T8" fmla="*/ 24 w 38"/>
                <a:gd name="T9" fmla="*/ 0 h 79"/>
              </a:gdLst>
              <a:ahLst/>
              <a:cxnLst>
                <a:cxn ang="0">
                  <a:pos x="T0" y="T1"/>
                </a:cxn>
                <a:cxn ang="0">
                  <a:pos x="T2" y="T3"/>
                </a:cxn>
                <a:cxn ang="0">
                  <a:pos x="T4" y="T5"/>
                </a:cxn>
                <a:cxn ang="0">
                  <a:pos x="T6" y="T7"/>
                </a:cxn>
                <a:cxn ang="0">
                  <a:pos x="T8" y="T9"/>
                </a:cxn>
              </a:cxnLst>
              <a:rect l="0" t="0" r="r" b="b"/>
              <a:pathLst>
                <a:path w="38" h="79">
                  <a:moveTo>
                    <a:pt x="24" y="0"/>
                  </a:moveTo>
                  <a:lnTo>
                    <a:pt x="0" y="74"/>
                  </a:lnTo>
                  <a:lnTo>
                    <a:pt x="14" y="79"/>
                  </a:lnTo>
                  <a:lnTo>
                    <a:pt x="38" y="4"/>
                  </a:lnTo>
                  <a:lnTo>
                    <a:pt x="2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16" name="Freeform 315"/>
            <p:cNvSpPr>
              <a:spLocks/>
            </p:cNvSpPr>
            <p:nvPr/>
          </p:nvSpPr>
          <p:spPr bwMode="auto">
            <a:xfrm>
              <a:off x="1358" y="1978"/>
              <a:ext cx="48" cy="88"/>
            </a:xfrm>
            <a:custGeom>
              <a:avLst/>
              <a:gdLst>
                <a:gd name="T0" fmla="*/ 33 w 48"/>
                <a:gd name="T1" fmla="*/ 0 h 88"/>
                <a:gd name="T2" fmla="*/ 0 w 48"/>
                <a:gd name="T3" fmla="*/ 83 h 88"/>
                <a:gd name="T4" fmla="*/ 14 w 48"/>
                <a:gd name="T5" fmla="*/ 88 h 88"/>
                <a:gd name="T6" fmla="*/ 47 w 48"/>
                <a:gd name="T7" fmla="*/ 4 h 88"/>
                <a:gd name="T8" fmla="*/ 33 w 48"/>
                <a:gd name="T9" fmla="*/ 0 h 88"/>
              </a:gdLst>
              <a:ahLst/>
              <a:cxnLst>
                <a:cxn ang="0">
                  <a:pos x="T0" y="T1"/>
                </a:cxn>
                <a:cxn ang="0">
                  <a:pos x="T2" y="T3"/>
                </a:cxn>
                <a:cxn ang="0">
                  <a:pos x="T4" y="T5"/>
                </a:cxn>
                <a:cxn ang="0">
                  <a:pos x="T6" y="T7"/>
                </a:cxn>
                <a:cxn ang="0">
                  <a:pos x="T8" y="T9"/>
                </a:cxn>
              </a:cxnLst>
              <a:rect l="0" t="0" r="r" b="b"/>
              <a:pathLst>
                <a:path w="48" h="88">
                  <a:moveTo>
                    <a:pt x="33" y="0"/>
                  </a:moveTo>
                  <a:lnTo>
                    <a:pt x="0" y="83"/>
                  </a:lnTo>
                  <a:lnTo>
                    <a:pt x="14" y="88"/>
                  </a:lnTo>
                  <a:lnTo>
                    <a:pt x="47" y="4"/>
                  </a:lnTo>
                  <a:lnTo>
                    <a:pt x="33"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17" name="Freeform 316"/>
            <p:cNvSpPr>
              <a:spLocks/>
            </p:cNvSpPr>
            <p:nvPr/>
          </p:nvSpPr>
          <p:spPr bwMode="auto">
            <a:xfrm>
              <a:off x="1759" y="1810"/>
              <a:ext cx="48" cy="81"/>
            </a:xfrm>
            <a:custGeom>
              <a:avLst/>
              <a:gdLst>
                <a:gd name="T0" fmla="*/ 33 w 48"/>
                <a:gd name="T1" fmla="*/ 0 h 81"/>
                <a:gd name="T2" fmla="*/ 0 w 48"/>
                <a:gd name="T3" fmla="*/ 76 h 81"/>
                <a:gd name="T4" fmla="*/ 14 w 48"/>
                <a:gd name="T5" fmla="*/ 81 h 81"/>
                <a:gd name="T6" fmla="*/ 48 w 48"/>
                <a:gd name="T7" fmla="*/ 4 h 81"/>
                <a:gd name="T8" fmla="*/ 33 w 48"/>
                <a:gd name="T9" fmla="*/ 0 h 81"/>
              </a:gdLst>
              <a:ahLst/>
              <a:cxnLst>
                <a:cxn ang="0">
                  <a:pos x="T0" y="T1"/>
                </a:cxn>
                <a:cxn ang="0">
                  <a:pos x="T2" y="T3"/>
                </a:cxn>
                <a:cxn ang="0">
                  <a:pos x="T4" y="T5"/>
                </a:cxn>
                <a:cxn ang="0">
                  <a:pos x="T6" y="T7"/>
                </a:cxn>
                <a:cxn ang="0">
                  <a:pos x="T8" y="T9"/>
                </a:cxn>
              </a:cxnLst>
              <a:rect l="0" t="0" r="r" b="b"/>
              <a:pathLst>
                <a:path w="48" h="81">
                  <a:moveTo>
                    <a:pt x="33" y="0"/>
                  </a:moveTo>
                  <a:lnTo>
                    <a:pt x="0" y="76"/>
                  </a:lnTo>
                  <a:lnTo>
                    <a:pt x="14" y="81"/>
                  </a:lnTo>
                  <a:lnTo>
                    <a:pt x="48" y="4"/>
                  </a:lnTo>
                  <a:lnTo>
                    <a:pt x="33"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18" name="Freeform 317"/>
            <p:cNvSpPr>
              <a:spLocks/>
            </p:cNvSpPr>
            <p:nvPr/>
          </p:nvSpPr>
          <p:spPr bwMode="auto">
            <a:xfrm>
              <a:off x="1735" y="1886"/>
              <a:ext cx="38" cy="70"/>
            </a:xfrm>
            <a:custGeom>
              <a:avLst/>
              <a:gdLst>
                <a:gd name="T0" fmla="*/ 24 w 38"/>
                <a:gd name="T1" fmla="*/ 0 h 70"/>
                <a:gd name="T2" fmla="*/ 0 w 38"/>
                <a:gd name="T3" fmla="*/ 64 h 70"/>
                <a:gd name="T4" fmla="*/ 14 w 38"/>
                <a:gd name="T5" fmla="*/ 69 h 70"/>
                <a:gd name="T6" fmla="*/ 38 w 38"/>
                <a:gd name="T7" fmla="*/ 4 h 70"/>
                <a:gd name="T8" fmla="*/ 24 w 38"/>
                <a:gd name="T9" fmla="*/ 0 h 70"/>
              </a:gdLst>
              <a:ahLst/>
              <a:cxnLst>
                <a:cxn ang="0">
                  <a:pos x="T0" y="T1"/>
                </a:cxn>
                <a:cxn ang="0">
                  <a:pos x="T2" y="T3"/>
                </a:cxn>
                <a:cxn ang="0">
                  <a:pos x="T4" y="T5"/>
                </a:cxn>
                <a:cxn ang="0">
                  <a:pos x="T6" y="T7"/>
                </a:cxn>
                <a:cxn ang="0">
                  <a:pos x="T8" y="T9"/>
                </a:cxn>
              </a:cxnLst>
              <a:rect l="0" t="0" r="r" b="b"/>
              <a:pathLst>
                <a:path w="38" h="70">
                  <a:moveTo>
                    <a:pt x="24" y="0"/>
                  </a:moveTo>
                  <a:lnTo>
                    <a:pt x="0" y="64"/>
                  </a:lnTo>
                  <a:lnTo>
                    <a:pt x="14" y="69"/>
                  </a:lnTo>
                  <a:lnTo>
                    <a:pt x="38" y="4"/>
                  </a:lnTo>
                  <a:lnTo>
                    <a:pt x="2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19" name="Freeform 318"/>
            <p:cNvSpPr>
              <a:spLocks/>
            </p:cNvSpPr>
            <p:nvPr/>
          </p:nvSpPr>
          <p:spPr bwMode="auto">
            <a:xfrm>
              <a:off x="1706" y="1951"/>
              <a:ext cx="43" cy="77"/>
            </a:xfrm>
            <a:custGeom>
              <a:avLst/>
              <a:gdLst>
                <a:gd name="T0" fmla="*/ 28 w 43"/>
                <a:gd name="T1" fmla="*/ 0 h 77"/>
                <a:gd name="T2" fmla="*/ 0 w 43"/>
                <a:gd name="T3" fmla="*/ 72 h 77"/>
                <a:gd name="T4" fmla="*/ 14 w 43"/>
                <a:gd name="T5" fmla="*/ 76 h 77"/>
                <a:gd name="T6" fmla="*/ 43 w 43"/>
                <a:gd name="T7" fmla="*/ 4 h 77"/>
                <a:gd name="T8" fmla="*/ 28 w 43"/>
                <a:gd name="T9" fmla="*/ 0 h 77"/>
              </a:gdLst>
              <a:ahLst/>
              <a:cxnLst>
                <a:cxn ang="0">
                  <a:pos x="T0" y="T1"/>
                </a:cxn>
                <a:cxn ang="0">
                  <a:pos x="T2" y="T3"/>
                </a:cxn>
                <a:cxn ang="0">
                  <a:pos x="T4" y="T5"/>
                </a:cxn>
                <a:cxn ang="0">
                  <a:pos x="T6" y="T7"/>
                </a:cxn>
                <a:cxn ang="0">
                  <a:pos x="T8" y="T9"/>
                </a:cxn>
              </a:cxnLst>
              <a:rect l="0" t="0" r="r" b="b"/>
              <a:pathLst>
                <a:path w="43" h="77">
                  <a:moveTo>
                    <a:pt x="28" y="0"/>
                  </a:moveTo>
                  <a:lnTo>
                    <a:pt x="0" y="72"/>
                  </a:lnTo>
                  <a:lnTo>
                    <a:pt x="14" y="76"/>
                  </a:lnTo>
                  <a:lnTo>
                    <a:pt x="43" y="4"/>
                  </a:lnTo>
                  <a:lnTo>
                    <a:pt x="28"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20" name="Freeform 319"/>
            <p:cNvSpPr>
              <a:spLocks/>
            </p:cNvSpPr>
            <p:nvPr/>
          </p:nvSpPr>
          <p:spPr bwMode="auto">
            <a:xfrm>
              <a:off x="1673" y="2023"/>
              <a:ext cx="48" cy="94"/>
            </a:xfrm>
            <a:custGeom>
              <a:avLst/>
              <a:gdLst>
                <a:gd name="T0" fmla="*/ 33 w 48"/>
                <a:gd name="T1" fmla="*/ 0 h 94"/>
                <a:gd name="T2" fmla="*/ 0 w 48"/>
                <a:gd name="T3" fmla="*/ 88 h 94"/>
                <a:gd name="T4" fmla="*/ 14 w 48"/>
                <a:gd name="T5" fmla="*/ 93 h 94"/>
                <a:gd name="T6" fmla="*/ 47 w 48"/>
                <a:gd name="T7" fmla="*/ 4 h 94"/>
                <a:gd name="T8" fmla="*/ 33 w 48"/>
                <a:gd name="T9" fmla="*/ 0 h 94"/>
              </a:gdLst>
              <a:ahLst/>
              <a:cxnLst>
                <a:cxn ang="0">
                  <a:pos x="T0" y="T1"/>
                </a:cxn>
                <a:cxn ang="0">
                  <a:pos x="T2" y="T3"/>
                </a:cxn>
                <a:cxn ang="0">
                  <a:pos x="T4" y="T5"/>
                </a:cxn>
                <a:cxn ang="0">
                  <a:pos x="T6" y="T7"/>
                </a:cxn>
                <a:cxn ang="0">
                  <a:pos x="T8" y="T9"/>
                </a:cxn>
              </a:cxnLst>
              <a:rect l="0" t="0" r="r" b="b"/>
              <a:pathLst>
                <a:path w="48" h="94">
                  <a:moveTo>
                    <a:pt x="33" y="0"/>
                  </a:moveTo>
                  <a:lnTo>
                    <a:pt x="0" y="88"/>
                  </a:lnTo>
                  <a:lnTo>
                    <a:pt x="14" y="93"/>
                  </a:lnTo>
                  <a:lnTo>
                    <a:pt x="47" y="4"/>
                  </a:lnTo>
                  <a:lnTo>
                    <a:pt x="33"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21" name="Freeform 320"/>
            <p:cNvSpPr>
              <a:spLocks/>
            </p:cNvSpPr>
            <p:nvPr/>
          </p:nvSpPr>
          <p:spPr bwMode="auto">
            <a:xfrm>
              <a:off x="871" y="1685"/>
              <a:ext cx="46" cy="81"/>
            </a:xfrm>
            <a:custGeom>
              <a:avLst/>
              <a:gdLst>
                <a:gd name="T0" fmla="*/ 31 w 46"/>
                <a:gd name="T1" fmla="*/ 0 h 81"/>
                <a:gd name="T2" fmla="*/ 0 w 46"/>
                <a:gd name="T3" fmla="*/ 76 h 81"/>
                <a:gd name="T4" fmla="*/ 14 w 46"/>
                <a:gd name="T5" fmla="*/ 81 h 81"/>
                <a:gd name="T6" fmla="*/ 45 w 46"/>
                <a:gd name="T7" fmla="*/ 4 h 81"/>
                <a:gd name="T8" fmla="*/ 31 w 46"/>
                <a:gd name="T9" fmla="*/ 0 h 81"/>
              </a:gdLst>
              <a:ahLst/>
              <a:cxnLst>
                <a:cxn ang="0">
                  <a:pos x="T0" y="T1"/>
                </a:cxn>
                <a:cxn ang="0">
                  <a:pos x="T2" y="T3"/>
                </a:cxn>
                <a:cxn ang="0">
                  <a:pos x="T4" y="T5"/>
                </a:cxn>
                <a:cxn ang="0">
                  <a:pos x="T6" y="T7"/>
                </a:cxn>
                <a:cxn ang="0">
                  <a:pos x="T8" y="T9"/>
                </a:cxn>
              </a:cxnLst>
              <a:rect l="0" t="0" r="r" b="b"/>
              <a:pathLst>
                <a:path w="46" h="81">
                  <a:moveTo>
                    <a:pt x="31" y="0"/>
                  </a:moveTo>
                  <a:lnTo>
                    <a:pt x="0" y="76"/>
                  </a:lnTo>
                  <a:lnTo>
                    <a:pt x="14" y="81"/>
                  </a:lnTo>
                  <a:lnTo>
                    <a:pt x="45" y="4"/>
                  </a:lnTo>
                  <a:lnTo>
                    <a:pt x="31"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22" name="Freeform 321"/>
            <p:cNvSpPr>
              <a:spLocks/>
            </p:cNvSpPr>
            <p:nvPr/>
          </p:nvSpPr>
          <p:spPr bwMode="auto">
            <a:xfrm>
              <a:off x="845" y="1761"/>
              <a:ext cx="40" cy="70"/>
            </a:xfrm>
            <a:custGeom>
              <a:avLst/>
              <a:gdLst>
                <a:gd name="T0" fmla="*/ 26 w 40"/>
                <a:gd name="T1" fmla="*/ 0 h 70"/>
                <a:gd name="T2" fmla="*/ 0 w 40"/>
                <a:gd name="T3" fmla="*/ 64 h 70"/>
                <a:gd name="T4" fmla="*/ 14 w 40"/>
                <a:gd name="T5" fmla="*/ 69 h 70"/>
                <a:gd name="T6" fmla="*/ 40 w 40"/>
                <a:gd name="T7" fmla="*/ 4 h 70"/>
                <a:gd name="T8" fmla="*/ 26 w 40"/>
                <a:gd name="T9" fmla="*/ 0 h 70"/>
              </a:gdLst>
              <a:ahLst/>
              <a:cxnLst>
                <a:cxn ang="0">
                  <a:pos x="T0" y="T1"/>
                </a:cxn>
                <a:cxn ang="0">
                  <a:pos x="T2" y="T3"/>
                </a:cxn>
                <a:cxn ang="0">
                  <a:pos x="T4" y="T5"/>
                </a:cxn>
                <a:cxn ang="0">
                  <a:pos x="T6" y="T7"/>
                </a:cxn>
                <a:cxn ang="0">
                  <a:pos x="T8" y="T9"/>
                </a:cxn>
              </a:cxnLst>
              <a:rect l="0" t="0" r="r" b="b"/>
              <a:pathLst>
                <a:path w="40" h="70">
                  <a:moveTo>
                    <a:pt x="26" y="0"/>
                  </a:moveTo>
                  <a:lnTo>
                    <a:pt x="0" y="64"/>
                  </a:lnTo>
                  <a:lnTo>
                    <a:pt x="14" y="69"/>
                  </a:lnTo>
                  <a:lnTo>
                    <a:pt x="40" y="4"/>
                  </a:lnTo>
                  <a:lnTo>
                    <a:pt x="26"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23" name="Freeform 322"/>
            <p:cNvSpPr>
              <a:spLocks/>
            </p:cNvSpPr>
            <p:nvPr/>
          </p:nvSpPr>
          <p:spPr bwMode="auto">
            <a:xfrm>
              <a:off x="818" y="1826"/>
              <a:ext cx="41" cy="79"/>
            </a:xfrm>
            <a:custGeom>
              <a:avLst/>
              <a:gdLst>
                <a:gd name="T0" fmla="*/ 26 w 41"/>
                <a:gd name="T1" fmla="*/ 0 h 79"/>
                <a:gd name="T2" fmla="*/ 0 w 41"/>
                <a:gd name="T3" fmla="*/ 74 h 79"/>
                <a:gd name="T4" fmla="*/ 14 w 41"/>
                <a:gd name="T5" fmla="*/ 79 h 79"/>
                <a:gd name="T6" fmla="*/ 40 w 41"/>
                <a:gd name="T7" fmla="*/ 4 h 79"/>
                <a:gd name="T8" fmla="*/ 26 w 41"/>
                <a:gd name="T9" fmla="*/ 0 h 79"/>
              </a:gdLst>
              <a:ahLst/>
              <a:cxnLst>
                <a:cxn ang="0">
                  <a:pos x="T0" y="T1"/>
                </a:cxn>
                <a:cxn ang="0">
                  <a:pos x="T2" y="T3"/>
                </a:cxn>
                <a:cxn ang="0">
                  <a:pos x="T4" y="T5"/>
                </a:cxn>
                <a:cxn ang="0">
                  <a:pos x="T6" y="T7"/>
                </a:cxn>
                <a:cxn ang="0">
                  <a:pos x="T8" y="T9"/>
                </a:cxn>
              </a:cxnLst>
              <a:rect l="0" t="0" r="r" b="b"/>
              <a:pathLst>
                <a:path w="41" h="79">
                  <a:moveTo>
                    <a:pt x="26" y="0"/>
                  </a:moveTo>
                  <a:lnTo>
                    <a:pt x="0" y="74"/>
                  </a:lnTo>
                  <a:lnTo>
                    <a:pt x="14" y="79"/>
                  </a:lnTo>
                  <a:lnTo>
                    <a:pt x="40" y="4"/>
                  </a:lnTo>
                  <a:lnTo>
                    <a:pt x="26"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24" name="Freeform 323"/>
            <p:cNvSpPr>
              <a:spLocks/>
            </p:cNvSpPr>
            <p:nvPr/>
          </p:nvSpPr>
          <p:spPr bwMode="auto">
            <a:xfrm>
              <a:off x="782" y="1901"/>
              <a:ext cx="51" cy="88"/>
            </a:xfrm>
            <a:custGeom>
              <a:avLst/>
              <a:gdLst>
                <a:gd name="T0" fmla="*/ 35 w 51"/>
                <a:gd name="T1" fmla="*/ 0 h 88"/>
                <a:gd name="T2" fmla="*/ 0 w 51"/>
                <a:gd name="T3" fmla="*/ 83 h 88"/>
                <a:gd name="T4" fmla="*/ 14 w 51"/>
                <a:gd name="T5" fmla="*/ 88 h 88"/>
                <a:gd name="T6" fmla="*/ 50 w 51"/>
                <a:gd name="T7" fmla="*/ 4 h 88"/>
                <a:gd name="T8" fmla="*/ 35 w 51"/>
                <a:gd name="T9" fmla="*/ 0 h 88"/>
              </a:gdLst>
              <a:ahLst/>
              <a:cxnLst>
                <a:cxn ang="0">
                  <a:pos x="T0" y="T1"/>
                </a:cxn>
                <a:cxn ang="0">
                  <a:pos x="T2" y="T3"/>
                </a:cxn>
                <a:cxn ang="0">
                  <a:pos x="T4" y="T5"/>
                </a:cxn>
                <a:cxn ang="0">
                  <a:pos x="T6" y="T7"/>
                </a:cxn>
                <a:cxn ang="0">
                  <a:pos x="T8" y="T9"/>
                </a:cxn>
              </a:cxnLst>
              <a:rect l="0" t="0" r="r" b="b"/>
              <a:pathLst>
                <a:path w="51" h="88">
                  <a:moveTo>
                    <a:pt x="35" y="0"/>
                  </a:moveTo>
                  <a:lnTo>
                    <a:pt x="0" y="83"/>
                  </a:lnTo>
                  <a:lnTo>
                    <a:pt x="14" y="88"/>
                  </a:lnTo>
                  <a:lnTo>
                    <a:pt x="50" y="4"/>
                  </a:lnTo>
                  <a:lnTo>
                    <a:pt x="35"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25" name="Freeform 324"/>
            <p:cNvSpPr>
              <a:spLocks/>
            </p:cNvSpPr>
            <p:nvPr/>
          </p:nvSpPr>
          <p:spPr bwMode="auto">
            <a:xfrm>
              <a:off x="4685" y="2174"/>
              <a:ext cx="45" cy="82"/>
            </a:xfrm>
            <a:custGeom>
              <a:avLst/>
              <a:gdLst>
                <a:gd name="T0" fmla="*/ 31 w 45"/>
                <a:gd name="T1" fmla="*/ 0 h 82"/>
                <a:gd name="T2" fmla="*/ 0 w 45"/>
                <a:gd name="T3" fmla="*/ 76 h 82"/>
                <a:gd name="T4" fmla="*/ 14 w 45"/>
                <a:gd name="T5" fmla="*/ 81 h 82"/>
                <a:gd name="T6" fmla="*/ 45 w 45"/>
                <a:gd name="T7" fmla="*/ 4 h 82"/>
                <a:gd name="T8" fmla="*/ 31 w 45"/>
                <a:gd name="T9" fmla="*/ 0 h 82"/>
              </a:gdLst>
              <a:ahLst/>
              <a:cxnLst>
                <a:cxn ang="0">
                  <a:pos x="T0" y="T1"/>
                </a:cxn>
                <a:cxn ang="0">
                  <a:pos x="T2" y="T3"/>
                </a:cxn>
                <a:cxn ang="0">
                  <a:pos x="T4" y="T5"/>
                </a:cxn>
                <a:cxn ang="0">
                  <a:pos x="T6" y="T7"/>
                </a:cxn>
                <a:cxn ang="0">
                  <a:pos x="T8" y="T9"/>
                </a:cxn>
              </a:cxnLst>
              <a:rect l="0" t="0" r="r" b="b"/>
              <a:pathLst>
                <a:path w="45" h="82">
                  <a:moveTo>
                    <a:pt x="31" y="0"/>
                  </a:moveTo>
                  <a:lnTo>
                    <a:pt x="0" y="76"/>
                  </a:lnTo>
                  <a:lnTo>
                    <a:pt x="14" y="81"/>
                  </a:lnTo>
                  <a:lnTo>
                    <a:pt x="45" y="4"/>
                  </a:lnTo>
                  <a:lnTo>
                    <a:pt x="31"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26" name="Freeform 325"/>
            <p:cNvSpPr>
              <a:spLocks/>
            </p:cNvSpPr>
            <p:nvPr/>
          </p:nvSpPr>
          <p:spPr bwMode="auto">
            <a:xfrm>
              <a:off x="4661" y="2251"/>
              <a:ext cx="38" cy="70"/>
            </a:xfrm>
            <a:custGeom>
              <a:avLst/>
              <a:gdLst>
                <a:gd name="T0" fmla="*/ 23 w 38"/>
                <a:gd name="T1" fmla="*/ 0 h 70"/>
                <a:gd name="T2" fmla="*/ 0 w 38"/>
                <a:gd name="T3" fmla="*/ 64 h 70"/>
                <a:gd name="T4" fmla="*/ 14 w 38"/>
                <a:gd name="T5" fmla="*/ 69 h 70"/>
                <a:gd name="T6" fmla="*/ 38 w 38"/>
                <a:gd name="T7" fmla="*/ 4 h 70"/>
                <a:gd name="T8" fmla="*/ 23 w 38"/>
                <a:gd name="T9" fmla="*/ 0 h 70"/>
              </a:gdLst>
              <a:ahLst/>
              <a:cxnLst>
                <a:cxn ang="0">
                  <a:pos x="T0" y="T1"/>
                </a:cxn>
                <a:cxn ang="0">
                  <a:pos x="T2" y="T3"/>
                </a:cxn>
                <a:cxn ang="0">
                  <a:pos x="T4" y="T5"/>
                </a:cxn>
                <a:cxn ang="0">
                  <a:pos x="T6" y="T7"/>
                </a:cxn>
                <a:cxn ang="0">
                  <a:pos x="T8" y="T9"/>
                </a:cxn>
              </a:cxnLst>
              <a:rect l="0" t="0" r="r" b="b"/>
              <a:pathLst>
                <a:path w="38" h="70">
                  <a:moveTo>
                    <a:pt x="23" y="0"/>
                  </a:moveTo>
                  <a:lnTo>
                    <a:pt x="0" y="64"/>
                  </a:lnTo>
                  <a:lnTo>
                    <a:pt x="14" y="69"/>
                  </a:lnTo>
                  <a:lnTo>
                    <a:pt x="38" y="4"/>
                  </a:lnTo>
                  <a:lnTo>
                    <a:pt x="23"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27" name="Freeform 326"/>
            <p:cNvSpPr>
              <a:spLocks/>
            </p:cNvSpPr>
            <p:nvPr/>
          </p:nvSpPr>
          <p:spPr bwMode="auto">
            <a:xfrm>
              <a:off x="4632" y="2316"/>
              <a:ext cx="43" cy="79"/>
            </a:xfrm>
            <a:custGeom>
              <a:avLst/>
              <a:gdLst>
                <a:gd name="T0" fmla="*/ 28 w 43"/>
                <a:gd name="T1" fmla="*/ 0 h 79"/>
                <a:gd name="T2" fmla="*/ 0 w 43"/>
                <a:gd name="T3" fmla="*/ 74 h 79"/>
                <a:gd name="T4" fmla="*/ 14 w 43"/>
                <a:gd name="T5" fmla="*/ 79 h 79"/>
                <a:gd name="T6" fmla="*/ 43 w 43"/>
                <a:gd name="T7" fmla="*/ 4 h 79"/>
                <a:gd name="T8" fmla="*/ 28 w 43"/>
                <a:gd name="T9" fmla="*/ 0 h 79"/>
              </a:gdLst>
              <a:ahLst/>
              <a:cxnLst>
                <a:cxn ang="0">
                  <a:pos x="T0" y="T1"/>
                </a:cxn>
                <a:cxn ang="0">
                  <a:pos x="T2" y="T3"/>
                </a:cxn>
                <a:cxn ang="0">
                  <a:pos x="T4" y="T5"/>
                </a:cxn>
                <a:cxn ang="0">
                  <a:pos x="T6" y="T7"/>
                </a:cxn>
                <a:cxn ang="0">
                  <a:pos x="T8" y="T9"/>
                </a:cxn>
              </a:cxnLst>
              <a:rect l="0" t="0" r="r" b="b"/>
              <a:pathLst>
                <a:path w="43" h="79">
                  <a:moveTo>
                    <a:pt x="28" y="0"/>
                  </a:moveTo>
                  <a:lnTo>
                    <a:pt x="0" y="74"/>
                  </a:lnTo>
                  <a:lnTo>
                    <a:pt x="14" y="79"/>
                  </a:lnTo>
                  <a:lnTo>
                    <a:pt x="43" y="4"/>
                  </a:lnTo>
                  <a:lnTo>
                    <a:pt x="28"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28" name="Freeform 327"/>
            <p:cNvSpPr>
              <a:spLocks/>
            </p:cNvSpPr>
            <p:nvPr/>
          </p:nvSpPr>
          <p:spPr bwMode="auto">
            <a:xfrm>
              <a:off x="4596" y="2390"/>
              <a:ext cx="50" cy="92"/>
            </a:xfrm>
            <a:custGeom>
              <a:avLst/>
              <a:gdLst>
                <a:gd name="T0" fmla="*/ 36 w 50"/>
                <a:gd name="T1" fmla="*/ 0 h 92"/>
                <a:gd name="T2" fmla="*/ 0 w 50"/>
                <a:gd name="T3" fmla="*/ 86 h 92"/>
                <a:gd name="T4" fmla="*/ 14 w 50"/>
                <a:gd name="T5" fmla="*/ 91 h 92"/>
                <a:gd name="T6" fmla="*/ 50 w 50"/>
                <a:gd name="T7" fmla="*/ 4 h 92"/>
                <a:gd name="T8" fmla="*/ 36 w 50"/>
                <a:gd name="T9" fmla="*/ 0 h 92"/>
              </a:gdLst>
              <a:ahLst/>
              <a:cxnLst>
                <a:cxn ang="0">
                  <a:pos x="T0" y="T1"/>
                </a:cxn>
                <a:cxn ang="0">
                  <a:pos x="T2" y="T3"/>
                </a:cxn>
                <a:cxn ang="0">
                  <a:pos x="T4" y="T5"/>
                </a:cxn>
                <a:cxn ang="0">
                  <a:pos x="T6" y="T7"/>
                </a:cxn>
                <a:cxn ang="0">
                  <a:pos x="T8" y="T9"/>
                </a:cxn>
              </a:cxnLst>
              <a:rect l="0" t="0" r="r" b="b"/>
              <a:pathLst>
                <a:path w="50" h="92">
                  <a:moveTo>
                    <a:pt x="36" y="0"/>
                  </a:moveTo>
                  <a:lnTo>
                    <a:pt x="0" y="86"/>
                  </a:lnTo>
                  <a:lnTo>
                    <a:pt x="14" y="91"/>
                  </a:lnTo>
                  <a:lnTo>
                    <a:pt x="50" y="4"/>
                  </a:lnTo>
                  <a:lnTo>
                    <a:pt x="36"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29" name="Freeform 328"/>
            <p:cNvSpPr>
              <a:spLocks/>
            </p:cNvSpPr>
            <p:nvPr/>
          </p:nvSpPr>
          <p:spPr bwMode="auto">
            <a:xfrm>
              <a:off x="4181" y="2105"/>
              <a:ext cx="45" cy="81"/>
            </a:xfrm>
            <a:custGeom>
              <a:avLst/>
              <a:gdLst>
                <a:gd name="T0" fmla="*/ 31 w 45"/>
                <a:gd name="T1" fmla="*/ 0 h 81"/>
                <a:gd name="T2" fmla="*/ 0 w 45"/>
                <a:gd name="T3" fmla="*/ 76 h 81"/>
                <a:gd name="T4" fmla="*/ 14 w 45"/>
                <a:gd name="T5" fmla="*/ 81 h 81"/>
                <a:gd name="T6" fmla="*/ 45 w 45"/>
                <a:gd name="T7" fmla="*/ 4 h 81"/>
                <a:gd name="T8" fmla="*/ 31 w 45"/>
                <a:gd name="T9" fmla="*/ 0 h 81"/>
              </a:gdLst>
              <a:ahLst/>
              <a:cxnLst>
                <a:cxn ang="0">
                  <a:pos x="T0" y="T1"/>
                </a:cxn>
                <a:cxn ang="0">
                  <a:pos x="T2" y="T3"/>
                </a:cxn>
                <a:cxn ang="0">
                  <a:pos x="T4" y="T5"/>
                </a:cxn>
                <a:cxn ang="0">
                  <a:pos x="T6" y="T7"/>
                </a:cxn>
                <a:cxn ang="0">
                  <a:pos x="T8" y="T9"/>
                </a:cxn>
              </a:cxnLst>
              <a:rect l="0" t="0" r="r" b="b"/>
              <a:pathLst>
                <a:path w="45" h="81">
                  <a:moveTo>
                    <a:pt x="31" y="0"/>
                  </a:moveTo>
                  <a:lnTo>
                    <a:pt x="0" y="76"/>
                  </a:lnTo>
                  <a:lnTo>
                    <a:pt x="14" y="81"/>
                  </a:lnTo>
                  <a:lnTo>
                    <a:pt x="45" y="4"/>
                  </a:lnTo>
                  <a:lnTo>
                    <a:pt x="31"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30" name="Freeform 329"/>
            <p:cNvSpPr>
              <a:spLocks/>
            </p:cNvSpPr>
            <p:nvPr/>
          </p:nvSpPr>
          <p:spPr bwMode="auto">
            <a:xfrm>
              <a:off x="4157" y="2181"/>
              <a:ext cx="38" cy="68"/>
            </a:xfrm>
            <a:custGeom>
              <a:avLst/>
              <a:gdLst>
                <a:gd name="T0" fmla="*/ 23 w 38"/>
                <a:gd name="T1" fmla="*/ 0 h 68"/>
                <a:gd name="T2" fmla="*/ 0 w 38"/>
                <a:gd name="T3" fmla="*/ 62 h 68"/>
                <a:gd name="T4" fmla="*/ 14 w 38"/>
                <a:gd name="T5" fmla="*/ 67 h 68"/>
                <a:gd name="T6" fmla="*/ 38 w 38"/>
                <a:gd name="T7" fmla="*/ 4 h 68"/>
                <a:gd name="T8" fmla="*/ 23 w 38"/>
                <a:gd name="T9" fmla="*/ 0 h 68"/>
              </a:gdLst>
              <a:ahLst/>
              <a:cxnLst>
                <a:cxn ang="0">
                  <a:pos x="T0" y="T1"/>
                </a:cxn>
                <a:cxn ang="0">
                  <a:pos x="T2" y="T3"/>
                </a:cxn>
                <a:cxn ang="0">
                  <a:pos x="T4" y="T5"/>
                </a:cxn>
                <a:cxn ang="0">
                  <a:pos x="T6" y="T7"/>
                </a:cxn>
                <a:cxn ang="0">
                  <a:pos x="T8" y="T9"/>
                </a:cxn>
              </a:cxnLst>
              <a:rect l="0" t="0" r="r" b="b"/>
              <a:pathLst>
                <a:path w="38" h="68">
                  <a:moveTo>
                    <a:pt x="23" y="0"/>
                  </a:moveTo>
                  <a:lnTo>
                    <a:pt x="0" y="62"/>
                  </a:lnTo>
                  <a:lnTo>
                    <a:pt x="14" y="67"/>
                  </a:lnTo>
                  <a:lnTo>
                    <a:pt x="38" y="4"/>
                  </a:lnTo>
                  <a:lnTo>
                    <a:pt x="23"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31" name="Freeform 330"/>
            <p:cNvSpPr>
              <a:spLocks/>
            </p:cNvSpPr>
            <p:nvPr/>
          </p:nvSpPr>
          <p:spPr bwMode="auto">
            <a:xfrm>
              <a:off x="4128" y="2244"/>
              <a:ext cx="43" cy="79"/>
            </a:xfrm>
            <a:custGeom>
              <a:avLst/>
              <a:gdLst>
                <a:gd name="T0" fmla="*/ 28 w 43"/>
                <a:gd name="T1" fmla="*/ 0 h 79"/>
                <a:gd name="T2" fmla="*/ 0 w 43"/>
                <a:gd name="T3" fmla="*/ 74 h 79"/>
                <a:gd name="T4" fmla="*/ 14 w 43"/>
                <a:gd name="T5" fmla="*/ 79 h 79"/>
                <a:gd name="T6" fmla="*/ 43 w 43"/>
                <a:gd name="T7" fmla="*/ 4 h 79"/>
                <a:gd name="T8" fmla="*/ 28 w 43"/>
                <a:gd name="T9" fmla="*/ 0 h 79"/>
              </a:gdLst>
              <a:ahLst/>
              <a:cxnLst>
                <a:cxn ang="0">
                  <a:pos x="T0" y="T1"/>
                </a:cxn>
                <a:cxn ang="0">
                  <a:pos x="T2" y="T3"/>
                </a:cxn>
                <a:cxn ang="0">
                  <a:pos x="T4" y="T5"/>
                </a:cxn>
                <a:cxn ang="0">
                  <a:pos x="T6" y="T7"/>
                </a:cxn>
                <a:cxn ang="0">
                  <a:pos x="T8" y="T9"/>
                </a:cxn>
              </a:cxnLst>
              <a:rect l="0" t="0" r="r" b="b"/>
              <a:pathLst>
                <a:path w="43" h="79">
                  <a:moveTo>
                    <a:pt x="28" y="0"/>
                  </a:moveTo>
                  <a:lnTo>
                    <a:pt x="0" y="74"/>
                  </a:lnTo>
                  <a:lnTo>
                    <a:pt x="14" y="79"/>
                  </a:lnTo>
                  <a:lnTo>
                    <a:pt x="43" y="4"/>
                  </a:lnTo>
                  <a:lnTo>
                    <a:pt x="28"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32" name="Freeform 331"/>
            <p:cNvSpPr>
              <a:spLocks/>
            </p:cNvSpPr>
            <p:nvPr/>
          </p:nvSpPr>
          <p:spPr bwMode="auto">
            <a:xfrm>
              <a:off x="4092" y="2318"/>
              <a:ext cx="50" cy="89"/>
            </a:xfrm>
            <a:custGeom>
              <a:avLst/>
              <a:gdLst>
                <a:gd name="T0" fmla="*/ 35 w 50"/>
                <a:gd name="T1" fmla="*/ 0 h 89"/>
                <a:gd name="T2" fmla="*/ 0 w 50"/>
                <a:gd name="T3" fmla="*/ 84 h 89"/>
                <a:gd name="T4" fmla="*/ 14 w 50"/>
                <a:gd name="T5" fmla="*/ 88 h 89"/>
                <a:gd name="T6" fmla="*/ 50 w 50"/>
                <a:gd name="T7" fmla="*/ 4 h 89"/>
                <a:gd name="T8" fmla="*/ 35 w 50"/>
                <a:gd name="T9" fmla="*/ 0 h 89"/>
              </a:gdLst>
              <a:ahLst/>
              <a:cxnLst>
                <a:cxn ang="0">
                  <a:pos x="T0" y="T1"/>
                </a:cxn>
                <a:cxn ang="0">
                  <a:pos x="T2" y="T3"/>
                </a:cxn>
                <a:cxn ang="0">
                  <a:pos x="T4" y="T5"/>
                </a:cxn>
                <a:cxn ang="0">
                  <a:pos x="T6" y="T7"/>
                </a:cxn>
                <a:cxn ang="0">
                  <a:pos x="T8" y="T9"/>
                </a:cxn>
              </a:cxnLst>
              <a:rect l="0" t="0" r="r" b="b"/>
              <a:pathLst>
                <a:path w="50" h="89">
                  <a:moveTo>
                    <a:pt x="35" y="0"/>
                  </a:moveTo>
                  <a:lnTo>
                    <a:pt x="0" y="84"/>
                  </a:lnTo>
                  <a:lnTo>
                    <a:pt x="14" y="88"/>
                  </a:lnTo>
                  <a:lnTo>
                    <a:pt x="50" y="4"/>
                  </a:lnTo>
                  <a:lnTo>
                    <a:pt x="35"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33" name="Freeform 332"/>
            <p:cNvSpPr>
              <a:spLocks/>
            </p:cNvSpPr>
            <p:nvPr/>
          </p:nvSpPr>
          <p:spPr bwMode="auto">
            <a:xfrm>
              <a:off x="3943" y="2083"/>
              <a:ext cx="41" cy="70"/>
            </a:xfrm>
            <a:custGeom>
              <a:avLst/>
              <a:gdLst>
                <a:gd name="T0" fmla="*/ 26 w 41"/>
                <a:gd name="T1" fmla="*/ 0 h 70"/>
                <a:gd name="T2" fmla="*/ 0 w 41"/>
                <a:gd name="T3" fmla="*/ 64 h 70"/>
                <a:gd name="T4" fmla="*/ 14 w 41"/>
                <a:gd name="T5" fmla="*/ 69 h 70"/>
                <a:gd name="T6" fmla="*/ 40 w 41"/>
                <a:gd name="T7" fmla="*/ 4 h 70"/>
                <a:gd name="T8" fmla="*/ 26 w 41"/>
                <a:gd name="T9" fmla="*/ 0 h 70"/>
              </a:gdLst>
              <a:ahLst/>
              <a:cxnLst>
                <a:cxn ang="0">
                  <a:pos x="T0" y="T1"/>
                </a:cxn>
                <a:cxn ang="0">
                  <a:pos x="T2" y="T3"/>
                </a:cxn>
                <a:cxn ang="0">
                  <a:pos x="T4" y="T5"/>
                </a:cxn>
                <a:cxn ang="0">
                  <a:pos x="T6" y="T7"/>
                </a:cxn>
                <a:cxn ang="0">
                  <a:pos x="T8" y="T9"/>
                </a:cxn>
              </a:cxnLst>
              <a:rect l="0" t="0" r="r" b="b"/>
              <a:pathLst>
                <a:path w="41" h="70">
                  <a:moveTo>
                    <a:pt x="26" y="0"/>
                  </a:moveTo>
                  <a:lnTo>
                    <a:pt x="0" y="64"/>
                  </a:lnTo>
                  <a:lnTo>
                    <a:pt x="14" y="69"/>
                  </a:lnTo>
                  <a:lnTo>
                    <a:pt x="40" y="4"/>
                  </a:lnTo>
                  <a:lnTo>
                    <a:pt x="26"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34" name="Freeform 333"/>
            <p:cNvSpPr>
              <a:spLocks/>
            </p:cNvSpPr>
            <p:nvPr/>
          </p:nvSpPr>
          <p:spPr bwMode="auto">
            <a:xfrm>
              <a:off x="3922" y="2148"/>
              <a:ext cx="36" cy="53"/>
            </a:xfrm>
            <a:custGeom>
              <a:avLst/>
              <a:gdLst>
                <a:gd name="T0" fmla="*/ 21 w 36"/>
                <a:gd name="T1" fmla="*/ 0 h 53"/>
                <a:gd name="T2" fmla="*/ 0 w 36"/>
                <a:gd name="T3" fmla="*/ 47 h 53"/>
                <a:gd name="T4" fmla="*/ 14 w 36"/>
                <a:gd name="T5" fmla="*/ 52 h 53"/>
                <a:gd name="T6" fmla="*/ 36 w 36"/>
                <a:gd name="T7" fmla="*/ 4 h 53"/>
                <a:gd name="T8" fmla="*/ 21 w 36"/>
                <a:gd name="T9" fmla="*/ 0 h 53"/>
              </a:gdLst>
              <a:ahLst/>
              <a:cxnLst>
                <a:cxn ang="0">
                  <a:pos x="T0" y="T1"/>
                </a:cxn>
                <a:cxn ang="0">
                  <a:pos x="T2" y="T3"/>
                </a:cxn>
                <a:cxn ang="0">
                  <a:pos x="T4" y="T5"/>
                </a:cxn>
                <a:cxn ang="0">
                  <a:pos x="T6" y="T7"/>
                </a:cxn>
                <a:cxn ang="0">
                  <a:pos x="T8" y="T9"/>
                </a:cxn>
              </a:cxnLst>
              <a:rect l="0" t="0" r="r" b="b"/>
              <a:pathLst>
                <a:path w="36" h="53">
                  <a:moveTo>
                    <a:pt x="21" y="0"/>
                  </a:moveTo>
                  <a:lnTo>
                    <a:pt x="0" y="47"/>
                  </a:lnTo>
                  <a:lnTo>
                    <a:pt x="14" y="52"/>
                  </a:lnTo>
                  <a:lnTo>
                    <a:pt x="36" y="4"/>
                  </a:lnTo>
                  <a:lnTo>
                    <a:pt x="21"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35" name="Freeform 334"/>
            <p:cNvSpPr>
              <a:spLocks/>
            </p:cNvSpPr>
            <p:nvPr/>
          </p:nvSpPr>
          <p:spPr bwMode="auto">
            <a:xfrm>
              <a:off x="3900" y="2196"/>
              <a:ext cx="36" cy="65"/>
            </a:xfrm>
            <a:custGeom>
              <a:avLst/>
              <a:gdLst>
                <a:gd name="T0" fmla="*/ 21 w 36"/>
                <a:gd name="T1" fmla="*/ 0 h 65"/>
                <a:gd name="T2" fmla="*/ 0 w 36"/>
                <a:gd name="T3" fmla="*/ 60 h 65"/>
                <a:gd name="T4" fmla="*/ 14 w 36"/>
                <a:gd name="T5" fmla="*/ 64 h 65"/>
                <a:gd name="T6" fmla="*/ 36 w 36"/>
                <a:gd name="T7" fmla="*/ 4 h 65"/>
                <a:gd name="T8" fmla="*/ 21 w 36"/>
                <a:gd name="T9" fmla="*/ 0 h 65"/>
              </a:gdLst>
              <a:ahLst/>
              <a:cxnLst>
                <a:cxn ang="0">
                  <a:pos x="T0" y="T1"/>
                </a:cxn>
                <a:cxn ang="0">
                  <a:pos x="T2" y="T3"/>
                </a:cxn>
                <a:cxn ang="0">
                  <a:pos x="T4" y="T5"/>
                </a:cxn>
                <a:cxn ang="0">
                  <a:pos x="T6" y="T7"/>
                </a:cxn>
                <a:cxn ang="0">
                  <a:pos x="T8" y="T9"/>
                </a:cxn>
              </a:cxnLst>
              <a:rect l="0" t="0" r="r" b="b"/>
              <a:pathLst>
                <a:path w="36" h="65">
                  <a:moveTo>
                    <a:pt x="21" y="0"/>
                  </a:moveTo>
                  <a:lnTo>
                    <a:pt x="0" y="60"/>
                  </a:lnTo>
                  <a:lnTo>
                    <a:pt x="14" y="64"/>
                  </a:lnTo>
                  <a:lnTo>
                    <a:pt x="36" y="4"/>
                  </a:lnTo>
                  <a:lnTo>
                    <a:pt x="21"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36" name="Freeform 335"/>
            <p:cNvSpPr>
              <a:spLocks/>
            </p:cNvSpPr>
            <p:nvPr/>
          </p:nvSpPr>
          <p:spPr bwMode="auto">
            <a:xfrm>
              <a:off x="3871" y="2256"/>
              <a:ext cx="43" cy="77"/>
            </a:xfrm>
            <a:custGeom>
              <a:avLst/>
              <a:gdLst>
                <a:gd name="T0" fmla="*/ 28 w 43"/>
                <a:gd name="T1" fmla="*/ 0 h 77"/>
                <a:gd name="T2" fmla="*/ 0 w 43"/>
                <a:gd name="T3" fmla="*/ 72 h 77"/>
                <a:gd name="T4" fmla="*/ 14 w 43"/>
                <a:gd name="T5" fmla="*/ 76 h 77"/>
                <a:gd name="T6" fmla="*/ 43 w 43"/>
                <a:gd name="T7" fmla="*/ 4 h 77"/>
                <a:gd name="T8" fmla="*/ 28 w 43"/>
                <a:gd name="T9" fmla="*/ 0 h 77"/>
              </a:gdLst>
              <a:ahLst/>
              <a:cxnLst>
                <a:cxn ang="0">
                  <a:pos x="T0" y="T1"/>
                </a:cxn>
                <a:cxn ang="0">
                  <a:pos x="T2" y="T3"/>
                </a:cxn>
                <a:cxn ang="0">
                  <a:pos x="T4" y="T5"/>
                </a:cxn>
                <a:cxn ang="0">
                  <a:pos x="T6" y="T7"/>
                </a:cxn>
                <a:cxn ang="0">
                  <a:pos x="T8" y="T9"/>
                </a:cxn>
              </a:cxnLst>
              <a:rect l="0" t="0" r="r" b="b"/>
              <a:pathLst>
                <a:path w="43" h="77">
                  <a:moveTo>
                    <a:pt x="28" y="0"/>
                  </a:moveTo>
                  <a:lnTo>
                    <a:pt x="0" y="72"/>
                  </a:lnTo>
                  <a:lnTo>
                    <a:pt x="14" y="76"/>
                  </a:lnTo>
                  <a:lnTo>
                    <a:pt x="43" y="4"/>
                  </a:lnTo>
                  <a:lnTo>
                    <a:pt x="28"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37" name="Freeform 336"/>
            <p:cNvSpPr>
              <a:spLocks/>
            </p:cNvSpPr>
            <p:nvPr/>
          </p:nvSpPr>
          <p:spPr bwMode="auto">
            <a:xfrm>
              <a:off x="4418" y="2146"/>
              <a:ext cx="46" cy="81"/>
            </a:xfrm>
            <a:custGeom>
              <a:avLst/>
              <a:gdLst>
                <a:gd name="T0" fmla="*/ 31 w 46"/>
                <a:gd name="T1" fmla="*/ 0 h 81"/>
                <a:gd name="T2" fmla="*/ 0 w 46"/>
                <a:gd name="T3" fmla="*/ 76 h 81"/>
                <a:gd name="T4" fmla="*/ 14 w 46"/>
                <a:gd name="T5" fmla="*/ 81 h 81"/>
                <a:gd name="T6" fmla="*/ 45 w 46"/>
                <a:gd name="T7" fmla="*/ 4 h 81"/>
                <a:gd name="T8" fmla="*/ 31 w 46"/>
                <a:gd name="T9" fmla="*/ 0 h 81"/>
              </a:gdLst>
              <a:ahLst/>
              <a:cxnLst>
                <a:cxn ang="0">
                  <a:pos x="T0" y="T1"/>
                </a:cxn>
                <a:cxn ang="0">
                  <a:pos x="T2" y="T3"/>
                </a:cxn>
                <a:cxn ang="0">
                  <a:pos x="T4" y="T5"/>
                </a:cxn>
                <a:cxn ang="0">
                  <a:pos x="T6" y="T7"/>
                </a:cxn>
                <a:cxn ang="0">
                  <a:pos x="T8" y="T9"/>
                </a:cxn>
              </a:cxnLst>
              <a:rect l="0" t="0" r="r" b="b"/>
              <a:pathLst>
                <a:path w="46" h="81">
                  <a:moveTo>
                    <a:pt x="31" y="0"/>
                  </a:moveTo>
                  <a:lnTo>
                    <a:pt x="0" y="76"/>
                  </a:lnTo>
                  <a:lnTo>
                    <a:pt x="14" y="81"/>
                  </a:lnTo>
                  <a:lnTo>
                    <a:pt x="45" y="4"/>
                  </a:lnTo>
                  <a:lnTo>
                    <a:pt x="31"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38" name="Freeform 337"/>
            <p:cNvSpPr>
              <a:spLocks/>
            </p:cNvSpPr>
            <p:nvPr/>
          </p:nvSpPr>
          <p:spPr bwMode="auto">
            <a:xfrm>
              <a:off x="4392" y="2222"/>
              <a:ext cx="41" cy="70"/>
            </a:xfrm>
            <a:custGeom>
              <a:avLst/>
              <a:gdLst>
                <a:gd name="T0" fmla="*/ 26 w 41"/>
                <a:gd name="T1" fmla="*/ 0 h 70"/>
                <a:gd name="T2" fmla="*/ 0 w 41"/>
                <a:gd name="T3" fmla="*/ 64 h 70"/>
                <a:gd name="T4" fmla="*/ 14 w 41"/>
                <a:gd name="T5" fmla="*/ 69 h 70"/>
                <a:gd name="T6" fmla="*/ 40 w 41"/>
                <a:gd name="T7" fmla="*/ 4 h 70"/>
                <a:gd name="T8" fmla="*/ 26 w 41"/>
                <a:gd name="T9" fmla="*/ 0 h 70"/>
              </a:gdLst>
              <a:ahLst/>
              <a:cxnLst>
                <a:cxn ang="0">
                  <a:pos x="T0" y="T1"/>
                </a:cxn>
                <a:cxn ang="0">
                  <a:pos x="T2" y="T3"/>
                </a:cxn>
                <a:cxn ang="0">
                  <a:pos x="T4" y="T5"/>
                </a:cxn>
                <a:cxn ang="0">
                  <a:pos x="T6" y="T7"/>
                </a:cxn>
                <a:cxn ang="0">
                  <a:pos x="T8" y="T9"/>
                </a:cxn>
              </a:cxnLst>
              <a:rect l="0" t="0" r="r" b="b"/>
              <a:pathLst>
                <a:path w="41" h="70">
                  <a:moveTo>
                    <a:pt x="26" y="0"/>
                  </a:moveTo>
                  <a:lnTo>
                    <a:pt x="0" y="64"/>
                  </a:lnTo>
                  <a:lnTo>
                    <a:pt x="14" y="69"/>
                  </a:lnTo>
                  <a:lnTo>
                    <a:pt x="40" y="4"/>
                  </a:lnTo>
                  <a:lnTo>
                    <a:pt x="26"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39" name="Freeform 338"/>
            <p:cNvSpPr>
              <a:spLocks/>
            </p:cNvSpPr>
            <p:nvPr/>
          </p:nvSpPr>
          <p:spPr bwMode="auto">
            <a:xfrm>
              <a:off x="4366" y="2287"/>
              <a:ext cx="40" cy="79"/>
            </a:xfrm>
            <a:custGeom>
              <a:avLst/>
              <a:gdLst>
                <a:gd name="T0" fmla="*/ 26 w 40"/>
                <a:gd name="T1" fmla="*/ 0 h 79"/>
                <a:gd name="T2" fmla="*/ 0 w 40"/>
                <a:gd name="T3" fmla="*/ 74 h 79"/>
                <a:gd name="T4" fmla="*/ 14 w 40"/>
                <a:gd name="T5" fmla="*/ 79 h 79"/>
                <a:gd name="T6" fmla="*/ 40 w 40"/>
                <a:gd name="T7" fmla="*/ 4 h 79"/>
                <a:gd name="T8" fmla="*/ 26 w 40"/>
                <a:gd name="T9" fmla="*/ 0 h 79"/>
              </a:gdLst>
              <a:ahLst/>
              <a:cxnLst>
                <a:cxn ang="0">
                  <a:pos x="T0" y="T1"/>
                </a:cxn>
                <a:cxn ang="0">
                  <a:pos x="T2" y="T3"/>
                </a:cxn>
                <a:cxn ang="0">
                  <a:pos x="T4" y="T5"/>
                </a:cxn>
                <a:cxn ang="0">
                  <a:pos x="T6" y="T7"/>
                </a:cxn>
                <a:cxn ang="0">
                  <a:pos x="T8" y="T9"/>
                </a:cxn>
              </a:cxnLst>
              <a:rect l="0" t="0" r="r" b="b"/>
              <a:pathLst>
                <a:path w="40" h="79">
                  <a:moveTo>
                    <a:pt x="26" y="0"/>
                  </a:moveTo>
                  <a:lnTo>
                    <a:pt x="0" y="74"/>
                  </a:lnTo>
                  <a:lnTo>
                    <a:pt x="14" y="79"/>
                  </a:lnTo>
                  <a:lnTo>
                    <a:pt x="40" y="4"/>
                  </a:lnTo>
                  <a:lnTo>
                    <a:pt x="26"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40" name="Freeform 339"/>
            <p:cNvSpPr>
              <a:spLocks/>
            </p:cNvSpPr>
            <p:nvPr/>
          </p:nvSpPr>
          <p:spPr bwMode="auto">
            <a:xfrm>
              <a:off x="4330" y="2361"/>
              <a:ext cx="50" cy="92"/>
            </a:xfrm>
            <a:custGeom>
              <a:avLst/>
              <a:gdLst>
                <a:gd name="T0" fmla="*/ 36 w 50"/>
                <a:gd name="T1" fmla="*/ 0 h 92"/>
                <a:gd name="T2" fmla="*/ 0 w 50"/>
                <a:gd name="T3" fmla="*/ 86 h 92"/>
                <a:gd name="T4" fmla="*/ 14 w 50"/>
                <a:gd name="T5" fmla="*/ 91 h 92"/>
                <a:gd name="T6" fmla="*/ 50 w 50"/>
                <a:gd name="T7" fmla="*/ 4 h 92"/>
                <a:gd name="T8" fmla="*/ 36 w 50"/>
                <a:gd name="T9" fmla="*/ 0 h 92"/>
              </a:gdLst>
              <a:ahLst/>
              <a:cxnLst>
                <a:cxn ang="0">
                  <a:pos x="T0" y="T1"/>
                </a:cxn>
                <a:cxn ang="0">
                  <a:pos x="T2" y="T3"/>
                </a:cxn>
                <a:cxn ang="0">
                  <a:pos x="T4" y="T5"/>
                </a:cxn>
                <a:cxn ang="0">
                  <a:pos x="T6" y="T7"/>
                </a:cxn>
                <a:cxn ang="0">
                  <a:pos x="T8" y="T9"/>
                </a:cxn>
              </a:cxnLst>
              <a:rect l="0" t="0" r="r" b="b"/>
              <a:pathLst>
                <a:path w="50" h="92">
                  <a:moveTo>
                    <a:pt x="36" y="0"/>
                  </a:moveTo>
                  <a:lnTo>
                    <a:pt x="0" y="86"/>
                  </a:lnTo>
                  <a:lnTo>
                    <a:pt x="14" y="91"/>
                  </a:lnTo>
                  <a:lnTo>
                    <a:pt x="50" y="4"/>
                  </a:lnTo>
                  <a:lnTo>
                    <a:pt x="36"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41" name="Freeform 340"/>
            <p:cNvSpPr>
              <a:spLocks/>
            </p:cNvSpPr>
            <p:nvPr/>
          </p:nvSpPr>
          <p:spPr bwMode="auto">
            <a:xfrm>
              <a:off x="3057" y="1970"/>
              <a:ext cx="48" cy="82"/>
            </a:xfrm>
            <a:custGeom>
              <a:avLst/>
              <a:gdLst>
                <a:gd name="T0" fmla="*/ 33 w 48"/>
                <a:gd name="T1" fmla="*/ 0 h 82"/>
                <a:gd name="T2" fmla="*/ 0 w 48"/>
                <a:gd name="T3" fmla="*/ 76 h 82"/>
                <a:gd name="T4" fmla="*/ 14 w 48"/>
                <a:gd name="T5" fmla="*/ 81 h 82"/>
                <a:gd name="T6" fmla="*/ 48 w 48"/>
                <a:gd name="T7" fmla="*/ 4 h 82"/>
                <a:gd name="T8" fmla="*/ 33 w 48"/>
                <a:gd name="T9" fmla="*/ 0 h 82"/>
              </a:gdLst>
              <a:ahLst/>
              <a:cxnLst>
                <a:cxn ang="0">
                  <a:pos x="T0" y="T1"/>
                </a:cxn>
                <a:cxn ang="0">
                  <a:pos x="T2" y="T3"/>
                </a:cxn>
                <a:cxn ang="0">
                  <a:pos x="T4" y="T5"/>
                </a:cxn>
                <a:cxn ang="0">
                  <a:pos x="T6" y="T7"/>
                </a:cxn>
                <a:cxn ang="0">
                  <a:pos x="T8" y="T9"/>
                </a:cxn>
              </a:cxnLst>
              <a:rect l="0" t="0" r="r" b="b"/>
              <a:pathLst>
                <a:path w="48" h="82">
                  <a:moveTo>
                    <a:pt x="33" y="0"/>
                  </a:moveTo>
                  <a:lnTo>
                    <a:pt x="0" y="76"/>
                  </a:lnTo>
                  <a:lnTo>
                    <a:pt x="14" y="81"/>
                  </a:lnTo>
                  <a:lnTo>
                    <a:pt x="48" y="4"/>
                  </a:lnTo>
                  <a:lnTo>
                    <a:pt x="33"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42" name="Freeform 341"/>
            <p:cNvSpPr>
              <a:spLocks/>
            </p:cNvSpPr>
            <p:nvPr/>
          </p:nvSpPr>
          <p:spPr bwMode="auto">
            <a:xfrm>
              <a:off x="3031" y="2047"/>
              <a:ext cx="41" cy="70"/>
            </a:xfrm>
            <a:custGeom>
              <a:avLst/>
              <a:gdLst>
                <a:gd name="T0" fmla="*/ 26 w 41"/>
                <a:gd name="T1" fmla="*/ 0 h 70"/>
                <a:gd name="T2" fmla="*/ 0 w 41"/>
                <a:gd name="T3" fmla="*/ 64 h 70"/>
                <a:gd name="T4" fmla="*/ 14 w 41"/>
                <a:gd name="T5" fmla="*/ 69 h 70"/>
                <a:gd name="T6" fmla="*/ 40 w 41"/>
                <a:gd name="T7" fmla="*/ 4 h 70"/>
                <a:gd name="T8" fmla="*/ 26 w 41"/>
                <a:gd name="T9" fmla="*/ 0 h 70"/>
              </a:gdLst>
              <a:ahLst/>
              <a:cxnLst>
                <a:cxn ang="0">
                  <a:pos x="T0" y="T1"/>
                </a:cxn>
                <a:cxn ang="0">
                  <a:pos x="T2" y="T3"/>
                </a:cxn>
                <a:cxn ang="0">
                  <a:pos x="T4" y="T5"/>
                </a:cxn>
                <a:cxn ang="0">
                  <a:pos x="T6" y="T7"/>
                </a:cxn>
                <a:cxn ang="0">
                  <a:pos x="T8" y="T9"/>
                </a:cxn>
              </a:cxnLst>
              <a:rect l="0" t="0" r="r" b="b"/>
              <a:pathLst>
                <a:path w="41" h="70">
                  <a:moveTo>
                    <a:pt x="26" y="0"/>
                  </a:moveTo>
                  <a:lnTo>
                    <a:pt x="0" y="64"/>
                  </a:lnTo>
                  <a:lnTo>
                    <a:pt x="14" y="69"/>
                  </a:lnTo>
                  <a:lnTo>
                    <a:pt x="40" y="4"/>
                  </a:lnTo>
                  <a:lnTo>
                    <a:pt x="26"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43" name="Freeform 342"/>
            <p:cNvSpPr>
              <a:spLocks/>
            </p:cNvSpPr>
            <p:nvPr/>
          </p:nvSpPr>
          <p:spPr bwMode="auto">
            <a:xfrm>
              <a:off x="3007" y="2112"/>
              <a:ext cx="39" cy="77"/>
            </a:xfrm>
            <a:custGeom>
              <a:avLst/>
              <a:gdLst>
                <a:gd name="T0" fmla="*/ 23 w 39"/>
                <a:gd name="T1" fmla="*/ 0 h 77"/>
                <a:gd name="T2" fmla="*/ 0 w 39"/>
                <a:gd name="T3" fmla="*/ 72 h 77"/>
                <a:gd name="T4" fmla="*/ 14 w 39"/>
                <a:gd name="T5" fmla="*/ 76 h 77"/>
                <a:gd name="T6" fmla="*/ 38 w 39"/>
                <a:gd name="T7" fmla="*/ 4 h 77"/>
                <a:gd name="T8" fmla="*/ 23 w 39"/>
                <a:gd name="T9" fmla="*/ 0 h 77"/>
              </a:gdLst>
              <a:ahLst/>
              <a:cxnLst>
                <a:cxn ang="0">
                  <a:pos x="T0" y="T1"/>
                </a:cxn>
                <a:cxn ang="0">
                  <a:pos x="T2" y="T3"/>
                </a:cxn>
                <a:cxn ang="0">
                  <a:pos x="T4" y="T5"/>
                </a:cxn>
                <a:cxn ang="0">
                  <a:pos x="T6" y="T7"/>
                </a:cxn>
                <a:cxn ang="0">
                  <a:pos x="T8" y="T9"/>
                </a:cxn>
              </a:cxnLst>
              <a:rect l="0" t="0" r="r" b="b"/>
              <a:pathLst>
                <a:path w="39" h="77">
                  <a:moveTo>
                    <a:pt x="23" y="0"/>
                  </a:moveTo>
                  <a:lnTo>
                    <a:pt x="0" y="72"/>
                  </a:lnTo>
                  <a:lnTo>
                    <a:pt x="14" y="76"/>
                  </a:lnTo>
                  <a:lnTo>
                    <a:pt x="38" y="4"/>
                  </a:lnTo>
                  <a:lnTo>
                    <a:pt x="23"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44" name="Freeform 343"/>
            <p:cNvSpPr>
              <a:spLocks/>
            </p:cNvSpPr>
            <p:nvPr/>
          </p:nvSpPr>
          <p:spPr bwMode="auto">
            <a:xfrm>
              <a:off x="2971" y="2184"/>
              <a:ext cx="51" cy="94"/>
            </a:xfrm>
            <a:custGeom>
              <a:avLst/>
              <a:gdLst>
                <a:gd name="T0" fmla="*/ 36 w 51"/>
                <a:gd name="T1" fmla="*/ 0 h 94"/>
                <a:gd name="T2" fmla="*/ 0 w 51"/>
                <a:gd name="T3" fmla="*/ 88 h 94"/>
                <a:gd name="T4" fmla="*/ 14 w 51"/>
                <a:gd name="T5" fmla="*/ 93 h 94"/>
                <a:gd name="T6" fmla="*/ 50 w 51"/>
                <a:gd name="T7" fmla="*/ 4 h 94"/>
                <a:gd name="T8" fmla="*/ 36 w 51"/>
                <a:gd name="T9" fmla="*/ 0 h 94"/>
              </a:gdLst>
              <a:ahLst/>
              <a:cxnLst>
                <a:cxn ang="0">
                  <a:pos x="T0" y="T1"/>
                </a:cxn>
                <a:cxn ang="0">
                  <a:pos x="T2" y="T3"/>
                </a:cxn>
                <a:cxn ang="0">
                  <a:pos x="T4" y="T5"/>
                </a:cxn>
                <a:cxn ang="0">
                  <a:pos x="T6" y="T7"/>
                </a:cxn>
                <a:cxn ang="0">
                  <a:pos x="T8" y="T9"/>
                </a:cxn>
              </a:cxnLst>
              <a:rect l="0" t="0" r="r" b="b"/>
              <a:pathLst>
                <a:path w="51" h="94">
                  <a:moveTo>
                    <a:pt x="36" y="0"/>
                  </a:moveTo>
                  <a:lnTo>
                    <a:pt x="0" y="88"/>
                  </a:lnTo>
                  <a:lnTo>
                    <a:pt x="14" y="93"/>
                  </a:lnTo>
                  <a:lnTo>
                    <a:pt x="50" y="4"/>
                  </a:lnTo>
                  <a:lnTo>
                    <a:pt x="36"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45" name="Freeform 344"/>
            <p:cNvSpPr>
              <a:spLocks/>
            </p:cNvSpPr>
            <p:nvPr/>
          </p:nvSpPr>
          <p:spPr bwMode="auto">
            <a:xfrm>
              <a:off x="2537" y="1889"/>
              <a:ext cx="45" cy="81"/>
            </a:xfrm>
            <a:custGeom>
              <a:avLst/>
              <a:gdLst>
                <a:gd name="T0" fmla="*/ 31 w 45"/>
                <a:gd name="T1" fmla="*/ 0 h 81"/>
                <a:gd name="T2" fmla="*/ 0 w 45"/>
                <a:gd name="T3" fmla="*/ 76 h 81"/>
                <a:gd name="T4" fmla="*/ 14 w 45"/>
                <a:gd name="T5" fmla="*/ 81 h 81"/>
                <a:gd name="T6" fmla="*/ 45 w 45"/>
                <a:gd name="T7" fmla="*/ 4 h 81"/>
                <a:gd name="T8" fmla="*/ 31 w 45"/>
                <a:gd name="T9" fmla="*/ 0 h 81"/>
              </a:gdLst>
              <a:ahLst/>
              <a:cxnLst>
                <a:cxn ang="0">
                  <a:pos x="T0" y="T1"/>
                </a:cxn>
                <a:cxn ang="0">
                  <a:pos x="T2" y="T3"/>
                </a:cxn>
                <a:cxn ang="0">
                  <a:pos x="T4" y="T5"/>
                </a:cxn>
                <a:cxn ang="0">
                  <a:pos x="T6" y="T7"/>
                </a:cxn>
                <a:cxn ang="0">
                  <a:pos x="T8" y="T9"/>
                </a:cxn>
              </a:cxnLst>
              <a:rect l="0" t="0" r="r" b="b"/>
              <a:pathLst>
                <a:path w="45" h="81">
                  <a:moveTo>
                    <a:pt x="31" y="0"/>
                  </a:moveTo>
                  <a:lnTo>
                    <a:pt x="0" y="76"/>
                  </a:lnTo>
                  <a:lnTo>
                    <a:pt x="14" y="81"/>
                  </a:lnTo>
                  <a:lnTo>
                    <a:pt x="45" y="4"/>
                  </a:lnTo>
                  <a:lnTo>
                    <a:pt x="31"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46" name="Freeform 345"/>
            <p:cNvSpPr>
              <a:spLocks/>
            </p:cNvSpPr>
            <p:nvPr/>
          </p:nvSpPr>
          <p:spPr bwMode="auto">
            <a:xfrm>
              <a:off x="2510" y="1966"/>
              <a:ext cx="41" cy="69"/>
            </a:xfrm>
            <a:custGeom>
              <a:avLst/>
              <a:gdLst>
                <a:gd name="T0" fmla="*/ 26 w 41"/>
                <a:gd name="T1" fmla="*/ 0 h 69"/>
                <a:gd name="T2" fmla="*/ 0 w 41"/>
                <a:gd name="T3" fmla="*/ 64 h 69"/>
                <a:gd name="T4" fmla="*/ 14 w 41"/>
                <a:gd name="T5" fmla="*/ 69 h 69"/>
                <a:gd name="T6" fmla="*/ 40 w 41"/>
                <a:gd name="T7" fmla="*/ 4 h 69"/>
                <a:gd name="T8" fmla="*/ 26 w 41"/>
                <a:gd name="T9" fmla="*/ 0 h 69"/>
              </a:gdLst>
              <a:ahLst/>
              <a:cxnLst>
                <a:cxn ang="0">
                  <a:pos x="T0" y="T1"/>
                </a:cxn>
                <a:cxn ang="0">
                  <a:pos x="T2" y="T3"/>
                </a:cxn>
                <a:cxn ang="0">
                  <a:pos x="T4" y="T5"/>
                </a:cxn>
                <a:cxn ang="0">
                  <a:pos x="T6" y="T7"/>
                </a:cxn>
                <a:cxn ang="0">
                  <a:pos x="T8" y="T9"/>
                </a:cxn>
              </a:cxnLst>
              <a:rect l="0" t="0" r="r" b="b"/>
              <a:pathLst>
                <a:path w="41" h="69">
                  <a:moveTo>
                    <a:pt x="26" y="0"/>
                  </a:moveTo>
                  <a:lnTo>
                    <a:pt x="0" y="64"/>
                  </a:lnTo>
                  <a:lnTo>
                    <a:pt x="14" y="69"/>
                  </a:lnTo>
                  <a:lnTo>
                    <a:pt x="40" y="4"/>
                  </a:lnTo>
                  <a:lnTo>
                    <a:pt x="26"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47" name="Freeform 346"/>
            <p:cNvSpPr>
              <a:spLocks/>
            </p:cNvSpPr>
            <p:nvPr/>
          </p:nvSpPr>
          <p:spPr bwMode="auto">
            <a:xfrm>
              <a:off x="2484" y="2030"/>
              <a:ext cx="41" cy="80"/>
            </a:xfrm>
            <a:custGeom>
              <a:avLst/>
              <a:gdLst>
                <a:gd name="T0" fmla="*/ 26 w 41"/>
                <a:gd name="T1" fmla="*/ 0 h 80"/>
                <a:gd name="T2" fmla="*/ 0 w 41"/>
                <a:gd name="T3" fmla="*/ 74 h 80"/>
                <a:gd name="T4" fmla="*/ 14 w 41"/>
                <a:gd name="T5" fmla="*/ 79 h 80"/>
                <a:gd name="T6" fmla="*/ 40 w 41"/>
                <a:gd name="T7" fmla="*/ 4 h 80"/>
                <a:gd name="T8" fmla="*/ 26 w 41"/>
                <a:gd name="T9" fmla="*/ 0 h 80"/>
              </a:gdLst>
              <a:ahLst/>
              <a:cxnLst>
                <a:cxn ang="0">
                  <a:pos x="T0" y="T1"/>
                </a:cxn>
                <a:cxn ang="0">
                  <a:pos x="T2" y="T3"/>
                </a:cxn>
                <a:cxn ang="0">
                  <a:pos x="T4" y="T5"/>
                </a:cxn>
                <a:cxn ang="0">
                  <a:pos x="T6" y="T7"/>
                </a:cxn>
                <a:cxn ang="0">
                  <a:pos x="T8" y="T9"/>
                </a:cxn>
              </a:cxnLst>
              <a:rect l="0" t="0" r="r" b="b"/>
              <a:pathLst>
                <a:path w="41" h="80">
                  <a:moveTo>
                    <a:pt x="26" y="0"/>
                  </a:moveTo>
                  <a:lnTo>
                    <a:pt x="0" y="74"/>
                  </a:lnTo>
                  <a:lnTo>
                    <a:pt x="14" y="79"/>
                  </a:lnTo>
                  <a:lnTo>
                    <a:pt x="40" y="4"/>
                  </a:lnTo>
                  <a:lnTo>
                    <a:pt x="26"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48" name="Freeform 347"/>
            <p:cNvSpPr>
              <a:spLocks/>
            </p:cNvSpPr>
            <p:nvPr/>
          </p:nvSpPr>
          <p:spPr bwMode="auto">
            <a:xfrm>
              <a:off x="2448" y="2105"/>
              <a:ext cx="50" cy="89"/>
            </a:xfrm>
            <a:custGeom>
              <a:avLst/>
              <a:gdLst>
                <a:gd name="T0" fmla="*/ 36 w 50"/>
                <a:gd name="T1" fmla="*/ 0 h 89"/>
                <a:gd name="T2" fmla="*/ 0 w 50"/>
                <a:gd name="T3" fmla="*/ 83 h 89"/>
                <a:gd name="T4" fmla="*/ 14 w 50"/>
                <a:gd name="T5" fmla="*/ 88 h 89"/>
                <a:gd name="T6" fmla="*/ 50 w 50"/>
                <a:gd name="T7" fmla="*/ 4 h 89"/>
                <a:gd name="T8" fmla="*/ 36 w 50"/>
                <a:gd name="T9" fmla="*/ 0 h 89"/>
              </a:gdLst>
              <a:ahLst/>
              <a:cxnLst>
                <a:cxn ang="0">
                  <a:pos x="T0" y="T1"/>
                </a:cxn>
                <a:cxn ang="0">
                  <a:pos x="T2" y="T3"/>
                </a:cxn>
                <a:cxn ang="0">
                  <a:pos x="T4" y="T5"/>
                </a:cxn>
                <a:cxn ang="0">
                  <a:pos x="T6" y="T7"/>
                </a:cxn>
                <a:cxn ang="0">
                  <a:pos x="T8" y="T9"/>
                </a:cxn>
              </a:cxnLst>
              <a:rect l="0" t="0" r="r" b="b"/>
              <a:pathLst>
                <a:path w="50" h="89">
                  <a:moveTo>
                    <a:pt x="36" y="0"/>
                  </a:moveTo>
                  <a:lnTo>
                    <a:pt x="0" y="83"/>
                  </a:lnTo>
                  <a:lnTo>
                    <a:pt x="14" y="88"/>
                  </a:lnTo>
                  <a:lnTo>
                    <a:pt x="50" y="4"/>
                  </a:lnTo>
                  <a:lnTo>
                    <a:pt x="36"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49" name="Freeform 348"/>
            <p:cNvSpPr>
              <a:spLocks/>
            </p:cNvSpPr>
            <p:nvPr/>
          </p:nvSpPr>
          <p:spPr bwMode="auto">
            <a:xfrm>
              <a:off x="2297" y="1867"/>
              <a:ext cx="41" cy="70"/>
            </a:xfrm>
            <a:custGeom>
              <a:avLst/>
              <a:gdLst>
                <a:gd name="T0" fmla="*/ 26 w 41"/>
                <a:gd name="T1" fmla="*/ 0 h 70"/>
                <a:gd name="T2" fmla="*/ 0 w 41"/>
                <a:gd name="T3" fmla="*/ 64 h 70"/>
                <a:gd name="T4" fmla="*/ 14 w 41"/>
                <a:gd name="T5" fmla="*/ 69 h 70"/>
                <a:gd name="T6" fmla="*/ 40 w 41"/>
                <a:gd name="T7" fmla="*/ 4 h 70"/>
                <a:gd name="T8" fmla="*/ 26 w 41"/>
                <a:gd name="T9" fmla="*/ 0 h 70"/>
              </a:gdLst>
              <a:ahLst/>
              <a:cxnLst>
                <a:cxn ang="0">
                  <a:pos x="T0" y="T1"/>
                </a:cxn>
                <a:cxn ang="0">
                  <a:pos x="T2" y="T3"/>
                </a:cxn>
                <a:cxn ang="0">
                  <a:pos x="T4" y="T5"/>
                </a:cxn>
                <a:cxn ang="0">
                  <a:pos x="T6" y="T7"/>
                </a:cxn>
                <a:cxn ang="0">
                  <a:pos x="T8" y="T9"/>
                </a:cxn>
              </a:cxnLst>
              <a:rect l="0" t="0" r="r" b="b"/>
              <a:pathLst>
                <a:path w="41" h="70">
                  <a:moveTo>
                    <a:pt x="26" y="0"/>
                  </a:moveTo>
                  <a:lnTo>
                    <a:pt x="0" y="64"/>
                  </a:lnTo>
                  <a:lnTo>
                    <a:pt x="14" y="69"/>
                  </a:lnTo>
                  <a:lnTo>
                    <a:pt x="40" y="4"/>
                  </a:lnTo>
                  <a:lnTo>
                    <a:pt x="26"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50" name="Freeform 349"/>
            <p:cNvSpPr>
              <a:spLocks/>
            </p:cNvSpPr>
            <p:nvPr/>
          </p:nvSpPr>
          <p:spPr bwMode="auto">
            <a:xfrm>
              <a:off x="2278" y="1932"/>
              <a:ext cx="33" cy="55"/>
            </a:xfrm>
            <a:custGeom>
              <a:avLst/>
              <a:gdLst>
                <a:gd name="T0" fmla="*/ 19 w 33"/>
                <a:gd name="T1" fmla="*/ 0 h 55"/>
                <a:gd name="T2" fmla="*/ 0 w 33"/>
                <a:gd name="T3" fmla="*/ 50 h 55"/>
                <a:gd name="T4" fmla="*/ 14 w 33"/>
                <a:gd name="T5" fmla="*/ 55 h 55"/>
                <a:gd name="T6" fmla="*/ 33 w 33"/>
                <a:gd name="T7" fmla="*/ 4 h 55"/>
                <a:gd name="T8" fmla="*/ 19 w 33"/>
                <a:gd name="T9" fmla="*/ 0 h 55"/>
              </a:gdLst>
              <a:ahLst/>
              <a:cxnLst>
                <a:cxn ang="0">
                  <a:pos x="T0" y="T1"/>
                </a:cxn>
                <a:cxn ang="0">
                  <a:pos x="T2" y="T3"/>
                </a:cxn>
                <a:cxn ang="0">
                  <a:pos x="T4" y="T5"/>
                </a:cxn>
                <a:cxn ang="0">
                  <a:pos x="T6" y="T7"/>
                </a:cxn>
                <a:cxn ang="0">
                  <a:pos x="T8" y="T9"/>
                </a:cxn>
              </a:cxnLst>
              <a:rect l="0" t="0" r="r" b="b"/>
              <a:pathLst>
                <a:path w="33" h="55">
                  <a:moveTo>
                    <a:pt x="19" y="0"/>
                  </a:moveTo>
                  <a:lnTo>
                    <a:pt x="0" y="50"/>
                  </a:lnTo>
                  <a:lnTo>
                    <a:pt x="14" y="55"/>
                  </a:lnTo>
                  <a:lnTo>
                    <a:pt x="33" y="4"/>
                  </a:lnTo>
                  <a:lnTo>
                    <a:pt x="1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51" name="Freeform 350"/>
            <p:cNvSpPr>
              <a:spLocks/>
            </p:cNvSpPr>
            <p:nvPr/>
          </p:nvSpPr>
          <p:spPr bwMode="auto">
            <a:xfrm>
              <a:off x="2258" y="1982"/>
              <a:ext cx="34" cy="65"/>
            </a:xfrm>
            <a:custGeom>
              <a:avLst/>
              <a:gdLst>
                <a:gd name="T0" fmla="*/ 19 w 34"/>
                <a:gd name="T1" fmla="*/ 0 h 65"/>
                <a:gd name="T2" fmla="*/ 0 w 34"/>
                <a:gd name="T3" fmla="*/ 59 h 65"/>
                <a:gd name="T4" fmla="*/ 14 w 34"/>
                <a:gd name="T5" fmla="*/ 64 h 65"/>
                <a:gd name="T6" fmla="*/ 33 w 34"/>
                <a:gd name="T7" fmla="*/ 4 h 65"/>
                <a:gd name="T8" fmla="*/ 19 w 34"/>
                <a:gd name="T9" fmla="*/ 0 h 65"/>
              </a:gdLst>
              <a:ahLst/>
              <a:cxnLst>
                <a:cxn ang="0">
                  <a:pos x="T0" y="T1"/>
                </a:cxn>
                <a:cxn ang="0">
                  <a:pos x="T2" y="T3"/>
                </a:cxn>
                <a:cxn ang="0">
                  <a:pos x="T4" y="T5"/>
                </a:cxn>
                <a:cxn ang="0">
                  <a:pos x="T6" y="T7"/>
                </a:cxn>
                <a:cxn ang="0">
                  <a:pos x="T8" y="T9"/>
                </a:cxn>
              </a:cxnLst>
              <a:rect l="0" t="0" r="r" b="b"/>
              <a:pathLst>
                <a:path w="34" h="65">
                  <a:moveTo>
                    <a:pt x="19" y="0"/>
                  </a:moveTo>
                  <a:lnTo>
                    <a:pt x="0" y="59"/>
                  </a:lnTo>
                  <a:lnTo>
                    <a:pt x="14" y="64"/>
                  </a:lnTo>
                  <a:lnTo>
                    <a:pt x="33" y="4"/>
                  </a:lnTo>
                  <a:lnTo>
                    <a:pt x="1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52" name="Freeform 351"/>
            <p:cNvSpPr>
              <a:spLocks/>
            </p:cNvSpPr>
            <p:nvPr/>
          </p:nvSpPr>
          <p:spPr bwMode="auto">
            <a:xfrm>
              <a:off x="2227" y="2042"/>
              <a:ext cx="46" cy="75"/>
            </a:xfrm>
            <a:custGeom>
              <a:avLst/>
              <a:gdLst>
                <a:gd name="T0" fmla="*/ 31 w 46"/>
                <a:gd name="T1" fmla="*/ 0 h 75"/>
                <a:gd name="T2" fmla="*/ 0 w 46"/>
                <a:gd name="T3" fmla="*/ 67 h 75"/>
                <a:gd name="T4" fmla="*/ 11 w 46"/>
                <a:gd name="T5" fmla="*/ 74 h 75"/>
                <a:gd name="T6" fmla="*/ 45 w 46"/>
                <a:gd name="T7" fmla="*/ 4 h 75"/>
                <a:gd name="T8" fmla="*/ 31 w 46"/>
                <a:gd name="T9" fmla="*/ 0 h 75"/>
              </a:gdLst>
              <a:ahLst/>
              <a:cxnLst>
                <a:cxn ang="0">
                  <a:pos x="T0" y="T1"/>
                </a:cxn>
                <a:cxn ang="0">
                  <a:pos x="T2" y="T3"/>
                </a:cxn>
                <a:cxn ang="0">
                  <a:pos x="T4" y="T5"/>
                </a:cxn>
                <a:cxn ang="0">
                  <a:pos x="T6" y="T7"/>
                </a:cxn>
                <a:cxn ang="0">
                  <a:pos x="T8" y="T9"/>
                </a:cxn>
              </a:cxnLst>
              <a:rect l="0" t="0" r="r" b="b"/>
              <a:pathLst>
                <a:path w="46" h="75">
                  <a:moveTo>
                    <a:pt x="31" y="0"/>
                  </a:moveTo>
                  <a:lnTo>
                    <a:pt x="0" y="67"/>
                  </a:lnTo>
                  <a:lnTo>
                    <a:pt x="11" y="74"/>
                  </a:lnTo>
                  <a:lnTo>
                    <a:pt x="45" y="4"/>
                  </a:lnTo>
                  <a:lnTo>
                    <a:pt x="31"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53" name="Freeform 352"/>
            <p:cNvSpPr>
              <a:spLocks/>
            </p:cNvSpPr>
            <p:nvPr/>
          </p:nvSpPr>
          <p:spPr bwMode="auto">
            <a:xfrm>
              <a:off x="2028" y="1831"/>
              <a:ext cx="45" cy="79"/>
            </a:xfrm>
            <a:custGeom>
              <a:avLst/>
              <a:gdLst>
                <a:gd name="T0" fmla="*/ 31 w 45"/>
                <a:gd name="T1" fmla="*/ 0 h 79"/>
                <a:gd name="T2" fmla="*/ 0 w 45"/>
                <a:gd name="T3" fmla="*/ 74 h 79"/>
                <a:gd name="T4" fmla="*/ 14 w 45"/>
                <a:gd name="T5" fmla="*/ 79 h 79"/>
                <a:gd name="T6" fmla="*/ 45 w 45"/>
                <a:gd name="T7" fmla="*/ 4 h 79"/>
                <a:gd name="T8" fmla="*/ 31 w 45"/>
                <a:gd name="T9" fmla="*/ 0 h 79"/>
              </a:gdLst>
              <a:ahLst/>
              <a:cxnLst>
                <a:cxn ang="0">
                  <a:pos x="T0" y="T1"/>
                </a:cxn>
                <a:cxn ang="0">
                  <a:pos x="T2" y="T3"/>
                </a:cxn>
                <a:cxn ang="0">
                  <a:pos x="T4" y="T5"/>
                </a:cxn>
                <a:cxn ang="0">
                  <a:pos x="T6" y="T7"/>
                </a:cxn>
                <a:cxn ang="0">
                  <a:pos x="T8" y="T9"/>
                </a:cxn>
              </a:cxnLst>
              <a:rect l="0" t="0" r="r" b="b"/>
              <a:pathLst>
                <a:path w="45" h="79">
                  <a:moveTo>
                    <a:pt x="31" y="0"/>
                  </a:moveTo>
                  <a:lnTo>
                    <a:pt x="0" y="74"/>
                  </a:lnTo>
                  <a:lnTo>
                    <a:pt x="14" y="79"/>
                  </a:lnTo>
                  <a:lnTo>
                    <a:pt x="45" y="4"/>
                  </a:lnTo>
                  <a:lnTo>
                    <a:pt x="31"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54" name="Freeform 353"/>
            <p:cNvSpPr>
              <a:spLocks/>
            </p:cNvSpPr>
            <p:nvPr/>
          </p:nvSpPr>
          <p:spPr bwMode="auto">
            <a:xfrm>
              <a:off x="2001" y="1906"/>
              <a:ext cx="41" cy="69"/>
            </a:xfrm>
            <a:custGeom>
              <a:avLst/>
              <a:gdLst>
                <a:gd name="T0" fmla="*/ 26 w 41"/>
                <a:gd name="T1" fmla="*/ 0 h 69"/>
                <a:gd name="T2" fmla="*/ 0 w 41"/>
                <a:gd name="T3" fmla="*/ 64 h 69"/>
                <a:gd name="T4" fmla="*/ 14 w 41"/>
                <a:gd name="T5" fmla="*/ 69 h 69"/>
                <a:gd name="T6" fmla="*/ 40 w 41"/>
                <a:gd name="T7" fmla="*/ 4 h 69"/>
                <a:gd name="T8" fmla="*/ 26 w 41"/>
                <a:gd name="T9" fmla="*/ 0 h 69"/>
              </a:gdLst>
              <a:ahLst/>
              <a:cxnLst>
                <a:cxn ang="0">
                  <a:pos x="T0" y="T1"/>
                </a:cxn>
                <a:cxn ang="0">
                  <a:pos x="T2" y="T3"/>
                </a:cxn>
                <a:cxn ang="0">
                  <a:pos x="T4" y="T5"/>
                </a:cxn>
                <a:cxn ang="0">
                  <a:pos x="T6" y="T7"/>
                </a:cxn>
                <a:cxn ang="0">
                  <a:pos x="T8" y="T9"/>
                </a:cxn>
              </a:cxnLst>
              <a:rect l="0" t="0" r="r" b="b"/>
              <a:pathLst>
                <a:path w="41" h="69">
                  <a:moveTo>
                    <a:pt x="26" y="0"/>
                  </a:moveTo>
                  <a:lnTo>
                    <a:pt x="0" y="64"/>
                  </a:lnTo>
                  <a:lnTo>
                    <a:pt x="14" y="69"/>
                  </a:lnTo>
                  <a:lnTo>
                    <a:pt x="40" y="4"/>
                  </a:lnTo>
                  <a:lnTo>
                    <a:pt x="26"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55" name="Freeform 354"/>
            <p:cNvSpPr>
              <a:spLocks/>
            </p:cNvSpPr>
            <p:nvPr/>
          </p:nvSpPr>
          <p:spPr bwMode="auto">
            <a:xfrm>
              <a:off x="1975" y="1970"/>
              <a:ext cx="41" cy="77"/>
            </a:xfrm>
            <a:custGeom>
              <a:avLst/>
              <a:gdLst>
                <a:gd name="T0" fmla="*/ 26 w 41"/>
                <a:gd name="T1" fmla="*/ 0 h 77"/>
                <a:gd name="T2" fmla="*/ 0 w 41"/>
                <a:gd name="T3" fmla="*/ 71 h 77"/>
                <a:gd name="T4" fmla="*/ 14 w 41"/>
                <a:gd name="T5" fmla="*/ 76 h 77"/>
                <a:gd name="T6" fmla="*/ 40 w 41"/>
                <a:gd name="T7" fmla="*/ 4 h 77"/>
                <a:gd name="T8" fmla="*/ 26 w 41"/>
                <a:gd name="T9" fmla="*/ 0 h 77"/>
              </a:gdLst>
              <a:ahLst/>
              <a:cxnLst>
                <a:cxn ang="0">
                  <a:pos x="T0" y="T1"/>
                </a:cxn>
                <a:cxn ang="0">
                  <a:pos x="T2" y="T3"/>
                </a:cxn>
                <a:cxn ang="0">
                  <a:pos x="T4" y="T5"/>
                </a:cxn>
                <a:cxn ang="0">
                  <a:pos x="T6" y="T7"/>
                </a:cxn>
                <a:cxn ang="0">
                  <a:pos x="T8" y="T9"/>
                </a:cxn>
              </a:cxnLst>
              <a:rect l="0" t="0" r="r" b="b"/>
              <a:pathLst>
                <a:path w="41" h="77">
                  <a:moveTo>
                    <a:pt x="26" y="0"/>
                  </a:moveTo>
                  <a:lnTo>
                    <a:pt x="0" y="71"/>
                  </a:lnTo>
                  <a:lnTo>
                    <a:pt x="14" y="76"/>
                  </a:lnTo>
                  <a:lnTo>
                    <a:pt x="40" y="4"/>
                  </a:lnTo>
                  <a:lnTo>
                    <a:pt x="26"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56" name="Freeform 355"/>
            <p:cNvSpPr>
              <a:spLocks/>
            </p:cNvSpPr>
            <p:nvPr/>
          </p:nvSpPr>
          <p:spPr bwMode="auto">
            <a:xfrm>
              <a:off x="1939" y="2042"/>
              <a:ext cx="51" cy="91"/>
            </a:xfrm>
            <a:custGeom>
              <a:avLst/>
              <a:gdLst>
                <a:gd name="T0" fmla="*/ 35 w 51"/>
                <a:gd name="T1" fmla="*/ 0 h 91"/>
                <a:gd name="T2" fmla="*/ 0 w 51"/>
                <a:gd name="T3" fmla="*/ 86 h 91"/>
                <a:gd name="T4" fmla="*/ 14 w 51"/>
                <a:gd name="T5" fmla="*/ 91 h 91"/>
                <a:gd name="T6" fmla="*/ 50 w 51"/>
                <a:gd name="T7" fmla="*/ 4 h 91"/>
                <a:gd name="T8" fmla="*/ 35 w 51"/>
                <a:gd name="T9" fmla="*/ 0 h 91"/>
              </a:gdLst>
              <a:ahLst/>
              <a:cxnLst>
                <a:cxn ang="0">
                  <a:pos x="T0" y="T1"/>
                </a:cxn>
                <a:cxn ang="0">
                  <a:pos x="T2" y="T3"/>
                </a:cxn>
                <a:cxn ang="0">
                  <a:pos x="T4" y="T5"/>
                </a:cxn>
                <a:cxn ang="0">
                  <a:pos x="T6" y="T7"/>
                </a:cxn>
                <a:cxn ang="0">
                  <a:pos x="T8" y="T9"/>
                </a:cxn>
              </a:cxnLst>
              <a:rect l="0" t="0" r="r" b="b"/>
              <a:pathLst>
                <a:path w="51" h="91">
                  <a:moveTo>
                    <a:pt x="35" y="0"/>
                  </a:moveTo>
                  <a:lnTo>
                    <a:pt x="0" y="86"/>
                  </a:lnTo>
                  <a:lnTo>
                    <a:pt x="14" y="91"/>
                  </a:lnTo>
                  <a:lnTo>
                    <a:pt x="50" y="4"/>
                  </a:lnTo>
                  <a:lnTo>
                    <a:pt x="35"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57" name="Freeform 356"/>
            <p:cNvSpPr>
              <a:spLocks/>
            </p:cNvSpPr>
            <p:nvPr/>
          </p:nvSpPr>
          <p:spPr bwMode="auto">
            <a:xfrm>
              <a:off x="3348" y="2004"/>
              <a:ext cx="45" cy="79"/>
            </a:xfrm>
            <a:custGeom>
              <a:avLst/>
              <a:gdLst>
                <a:gd name="T0" fmla="*/ 31 w 45"/>
                <a:gd name="T1" fmla="*/ 0 h 79"/>
                <a:gd name="T2" fmla="*/ 0 w 45"/>
                <a:gd name="T3" fmla="*/ 74 h 79"/>
                <a:gd name="T4" fmla="*/ 14 w 45"/>
                <a:gd name="T5" fmla="*/ 79 h 79"/>
                <a:gd name="T6" fmla="*/ 45 w 45"/>
                <a:gd name="T7" fmla="*/ 4 h 79"/>
                <a:gd name="T8" fmla="*/ 31 w 45"/>
                <a:gd name="T9" fmla="*/ 0 h 79"/>
              </a:gdLst>
              <a:ahLst/>
              <a:cxnLst>
                <a:cxn ang="0">
                  <a:pos x="T0" y="T1"/>
                </a:cxn>
                <a:cxn ang="0">
                  <a:pos x="T2" y="T3"/>
                </a:cxn>
                <a:cxn ang="0">
                  <a:pos x="T4" y="T5"/>
                </a:cxn>
                <a:cxn ang="0">
                  <a:pos x="T6" y="T7"/>
                </a:cxn>
                <a:cxn ang="0">
                  <a:pos x="T8" y="T9"/>
                </a:cxn>
              </a:cxnLst>
              <a:rect l="0" t="0" r="r" b="b"/>
              <a:pathLst>
                <a:path w="45" h="79">
                  <a:moveTo>
                    <a:pt x="31" y="0"/>
                  </a:moveTo>
                  <a:lnTo>
                    <a:pt x="0" y="74"/>
                  </a:lnTo>
                  <a:lnTo>
                    <a:pt x="14" y="79"/>
                  </a:lnTo>
                  <a:lnTo>
                    <a:pt x="45" y="4"/>
                  </a:lnTo>
                  <a:lnTo>
                    <a:pt x="31"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58" name="Freeform 357"/>
            <p:cNvSpPr>
              <a:spLocks/>
            </p:cNvSpPr>
            <p:nvPr/>
          </p:nvSpPr>
          <p:spPr bwMode="auto">
            <a:xfrm>
              <a:off x="3324" y="2078"/>
              <a:ext cx="38" cy="68"/>
            </a:xfrm>
            <a:custGeom>
              <a:avLst/>
              <a:gdLst>
                <a:gd name="T0" fmla="*/ 23 w 38"/>
                <a:gd name="T1" fmla="*/ 0 h 68"/>
                <a:gd name="T2" fmla="*/ 0 w 38"/>
                <a:gd name="T3" fmla="*/ 62 h 68"/>
                <a:gd name="T4" fmla="*/ 14 w 38"/>
                <a:gd name="T5" fmla="*/ 67 h 68"/>
                <a:gd name="T6" fmla="*/ 38 w 38"/>
                <a:gd name="T7" fmla="*/ 4 h 68"/>
                <a:gd name="T8" fmla="*/ 23 w 38"/>
                <a:gd name="T9" fmla="*/ 0 h 68"/>
              </a:gdLst>
              <a:ahLst/>
              <a:cxnLst>
                <a:cxn ang="0">
                  <a:pos x="T0" y="T1"/>
                </a:cxn>
                <a:cxn ang="0">
                  <a:pos x="T2" y="T3"/>
                </a:cxn>
                <a:cxn ang="0">
                  <a:pos x="T4" y="T5"/>
                </a:cxn>
                <a:cxn ang="0">
                  <a:pos x="T6" y="T7"/>
                </a:cxn>
                <a:cxn ang="0">
                  <a:pos x="T8" y="T9"/>
                </a:cxn>
              </a:cxnLst>
              <a:rect l="0" t="0" r="r" b="b"/>
              <a:pathLst>
                <a:path w="38" h="68">
                  <a:moveTo>
                    <a:pt x="23" y="0"/>
                  </a:moveTo>
                  <a:lnTo>
                    <a:pt x="0" y="62"/>
                  </a:lnTo>
                  <a:lnTo>
                    <a:pt x="14" y="67"/>
                  </a:lnTo>
                  <a:lnTo>
                    <a:pt x="38" y="4"/>
                  </a:lnTo>
                  <a:lnTo>
                    <a:pt x="23"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59" name="Freeform 358"/>
            <p:cNvSpPr>
              <a:spLocks/>
            </p:cNvSpPr>
            <p:nvPr/>
          </p:nvSpPr>
          <p:spPr bwMode="auto">
            <a:xfrm>
              <a:off x="3297" y="2141"/>
              <a:ext cx="41" cy="79"/>
            </a:xfrm>
            <a:custGeom>
              <a:avLst/>
              <a:gdLst>
                <a:gd name="T0" fmla="*/ 26 w 41"/>
                <a:gd name="T1" fmla="*/ 0 h 79"/>
                <a:gd name="T2" fmla="*/ 0 w 41"/>
                <a:gd name="T3" fmla="*/ 74 h 79"/>
                <a:gd name="T4" fmla="*/ 14 w 41"/>
                <a:gd name="T5" fmla="*/ 79 h 79"/>
                <a:gd name="T6" fmla="*/ 40 w 41"/>
                <a:gd name="T7" fmla="*/ 4 h 79"/>
                <a:gd name="T8" fmla="*/ 26 w 41"/>
                <a:gd name="T9" fmla="*/ 0 h 79"/>
              </a:gdLst>
              <a:ahLst/>
              <a:cxnLst>
                <a:cxn ang="0">
                  <a:pos x="T0" y="T1"/>
                </a:cxn>
                <a:cxn ang="0">
                  <a:pos x="T2" y="T3"/>
                </a:cxn>
                <a:cxn ang="0">
                  <a:pos x="T4" y="T5"/>
                </a:cxn>
                <a:cxn ang="0">
                  <a:pos x="T6" y="T7"/>
                </a:cxn>
                <a:cxn ang="0">
                  <a:pos x="T8" y="T9"/>
                </a:cxn>
              </a:cxnLst>
              <a:rect l="0" t="0" r="r" b="b"/>
              <a:pathLst>
                <a:path w="41" h="79">
                  <a:moveTo>
                    <a:pt x="26" y="0"/>
                  </a:moveTo>
                  <a:lnTo>
                    <a:pt x="0" y="74"/>
                  </a:lnTo>
                  <a:lnTo>
                    <a:pt x="14" y="79"/>
                  </a:lnTo>
                  <a:lnTo>
                    <a:pt x="40" y="4"/>
                  </a:lnTo>
                  <a:lnTo>
                    <a:pt x="26"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60" name="Freeform 359"/>
            <p:cNvSpPr>
              <a:spLocks/>
            </p:cNvSpPr>
            <p:nvPr/>
          </p:nvSpPr>
          <p:spPr bwMode="auto">
            <a:xfrm>
              <a:off x="3262" y="2215"/>
              <a:ext cx="50" cy="89"/>
            </a:xfrm>
            <a:custGeom>
              <a:avLst/>
              <a:gdLst>
                <a:gd name="T0" fmla="*/ 35 w 50"/>
                <a:gd name="T1" fmla="*/ 0 h 89"/>
                <a:gd name="T2" fmla="*/ 0 w 50"/>
                <a:gd name="T3" fmla="*/ 83 h 89"/>
                <a:gd name="T4" fmla="*/ 14 w 50"/>
                <a:gd name="T5" fmla="*/ 88 h 89"/>
                <a:gd name="T6" fmla="*/ 50 w 50"/>
                <a:gd name="T7" fmla="*/ 4 h 89"/>
                <a:gd name="T8" fmla="*/ 35 w 50"/>
                <a:gd name="T9" fmla="*/ 0 h 89"/>
              </a:gdLst>
              <a:ahLst/>
              <a:cxnLst>
                <a:cxn ang="0">
                  <a:pos x="T0" y="T1"/>
                </a:cxn>
                <a:cxn ang="0">
                  <a:pos x="T2" y="T3"/>
                </a:cxn>
                <a:cxn ang="0">
                  <a:pos x="T4" y="T5"/>
                </a:cxn>
                <a:cxn ang="0">
                  <a:pos x="T6" y="T7"/>
                </a:cxn>
                <a:cxn ang="0">
                  <a:pos x="T8" y="T9"/>
                </a:cxn>
              </a:cxnLst>
              <a:rect l="0" t="0" r="r" b="b"/>
              <a:pathLst>
                <a:path w="50" h="89">
                  <a:moveTo>
                    <a:pt x="35" y="0"/>
                  </a:moveTo>
                  <a:lnTo>
                    <a:pt x="0" y="83"/>
                  </a:lnTo>
                  <a:lnTo>
                    <a:pt x="14" y="88"/>
                  </a:lnTo>
                  <a:lnTo>
                    <a:pt x="50" y="4"/>
                  </a:lnTo>
                  <a:lnTo>
                    <a:pt x="35"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61" name="Freeform 360"/>
            <p:cNvSpPr>
              <a:spLocks/>
            </p:cNvSpPr>
            <p:nvPr/>
          </p:nvSpPr>
          <p:spPr bwMode="auto">
            <a:xfrm>
              <a:off x="3665" y="2050"/>
              <a:ext cx="45" cy="79"/>
            </a:xfrm>
            <a:custGeom>
              <a:avLst/>
              <a:gdLst>
                <a:gd name="T0" fmla="*/ 31 w 45"/>
                <a:gd name="T1" fmla="*/ 0 h 79"/>
                <a:gd name="T2" fmla="*/ 0 w 45"/>
                <a:gd name="T3" fmla="*/ 74 h 79"/>
                <a:gd name="T4" fmla="*/ 14 w 45"/>
                <a:gd name="T5" fmla="*/ 79 h 79"/>
                <a:gd name="T6" fmla="*/ 45 w 45"/>
                <a:gd name="T7" fmla="*/ 4 h 79"/>
                <a:gd name="T8" fmla="*/ 31 w 45"/>
                <a:gd name="T9" fmla="*/ 0 h 79"/>
              </a:gdLst>
              <a:ahLst/>
              <a:cxnLst>
                <a:cxn ang="0">
                  <a:pos x="T0" y="T1"/>
                </a:cxn>
                <a:cxn ang="0">
                  <a:pos x="T2" y="T3"/>
                </a:cxn>
                <a:cxn ang="0">
                  <a:pos x="T4" y="T5"/>
                </a:cxn>
                <a:cxn ang="0">
                  <a:pos x="T6" y="T7"/>
                </a:cxn>
                <a:cxn ang="0">
                  <a:pos x="T8" y="T9"/>
                </a:cxn>
              </a:cxnLst>
              <a:rect l="0" t="0" r="r" b="b"/>
              <a:pathLst>
                <a:path w="45" h="79">
                  <a:moveTo>
                    <a:pt x="31" y="0"/>
                  </a:moveTo>
                  <a:lnTo>
                    <a:pt x="0" y="74"/>
                  </a:lnTo>
                  <a:lnTo>
                    <a:pt x="14" y="79"/>
                  </a:lnTo>
                  <a:lnTo>
                    <a:pt x="45" y="4"/>
                  </a:lnTo>
                  <a:lnTo>
                    <a:pt x="31"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62" name="Freeform 361"/>
            <p:cNvSpPr>
              <a:spLocks/>
            </p:cNvSpPr>
            <p:nvPr/>
          </p:nvSpPr>
          <p:spPr bwMode="auto">
            <a:xfrm>
              <a:off x="3638" y="2124"/>
              <a:ext cx="41" cy="70"/>
            </a:xfrm>
            <a:custGeom>
              <a:avLst/>
              <a:gdLst>
                <a:gd name="T0" fmla="*/ 26 w 41"/>
                <a:gd name="T1" fmla="*/ 0 h 70"/>
                <a:gd name="T2" fmla="*/ 0 w 41"/>
                <a:gd name="T3" fmla="*/ 64 h 70"/>
                <a:gd name="T4" fmla="*/ 14 w 41"/>
                <a:gd name="T5" fmla="*/ 69 h 70"/>
                <a:gd name="T6" fmla="*/ 40 w 41"/>
                <a:gd name="T7" fmla="*/ 4 h 70"/>
                <a:gd name="T8" fmla="*/ 26 w 41"/>
                <a:gd name="T9" fmla="*/ 0 h 70"/>
              </a:gdLst>
              <a:ahLst/>
              <a:cxnLst>
                <a:cxn ang="0">
                  <a:pos x="T0" y="T1"/>
                </a:cxn>
                <a:cxn ang="0">
                  <a:pos x="T2" y="T3"/>
                </a:cxn>
                <a:cxn ang="0">
                  <a:pos x="T4" y="T5"/>
                </a:cxn>
                <a:cxn ang="0">
                  <a:pos x="T6" y="T7"/>
                </a:cxn>
                <a:cxn ang="0">
                  <a:pos x="T8" y="T9"/>
                </a:cxn>
              </a:cxnLst>
              <a:rect l="0" t="0" r="r" b="b"/>
              <a:pathLst>
                <a:path w="41" h="70">
                  <a:moveTo>
                    <a:pt x="26" y="0"/>
                  </a:moveTo>
                  <a:lnTo>
                    <a:pt x="0" y="64"/>
                  </a:lnTo>
                  <a:lnTo>
                    <a:pt x="14" y="69"/>
                  </a:lnTo>
                  <a:lnTo>
                    <a:pt x="40" y="4"/>
                  </a:lnTo>
                  <a:lnTo>
                    <a:pt x="26"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63" name="Freeform 362"/>
            <p:cNvSpPr>
              <a:spLocks/>
            </p:cNvSpPr>
            <p:nvPr/>
          </p:nvSpPr>
          <p:spPr bwMode="auto">
            <a:xfrm>
              <a:off x="3614" y="2189"/>
              <a:ext cx="39" cy="81"/>
            </a:xfrm>
            <a:custGeom>
              <a:avLst/>
              <a:gdLst>
                <a:gd name="T0" fmla="*/ 24 w 39"/>
                <a:gd name="T1" fmla="*/ 0 h 81"/>
                <a:gd name="T2" fmla="*/ 0 w 39"/>
                <a:gd name="T3" fmla="*/ 76 h 81"/>
                <a:gd name="T4" fmla="*/ 14 w 39"/>
                <a:gd name="T5" fmla="*/ 81 h 81"/>
                <a:gd name="T6" fmla="*/ 38 w 39"/>
                <a:gd name="T7" fmla="*/ 4 h 81"/>
                <a:gd name="T8" fmla="*/ 24 w 39"/>
                <a:gd name="T9" fmla="*/ 0 h 81"/>
              </a:gdLst>
              <a:ahLst/>
              <a:cxnLst>
                <a:cxn ang="0">
                  <a:pos x="T0" y="T1"/>
                </a:cxn>
                <a:cxn ang="0">
                  <a:pos x="T2" y="T3"/>
                </a:cxn>
                <a:cxn ang="0">
                  <a:pos x="T4" y="T5"/>
                </a:cxn>
                <a:cxn ang="0">
                  <a:pos x="T6" y="T7"/>
                </a:cxn>
                <a:cxn ang="0">
                  <a:pos x="T8" y="T9"/>
                </a:cxn>
              </a:cxnLst>
              <a:rect l="0" t="0" r="r" b="b"/>
              <a:pathLst>
                <a:path w="39" h="81">
                  <a:moveTo>
                    <a:pt x="24" y="0"/>
                  </a:moveTo>
                  <a:lnTo>
                    <a:pt x="0" y="76"/>
                  </a:lnTo>
                  <a:lnTo>
                    <a:pt x="14" y="81"/>
                  </a:lnTo>
                  <a:lnTo>
                    <a:pt x="38" y="4"/>
                  </a:lnTo>
                  <a:lnTo>
                    <a:pt x="2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64" name="Freeform 363"/>
            <p:cNvSpPr>
              <a:spLocks/>
            </p:cNvSpPr>
            <p:nvPr/>
          </p:nvSpPr>
          <p:spPr bwMode="auto">
            <a:xfrm>
              <a:off x="3578" y="2266"/>
              <a:ext cx="51" cy="88"/>
            </a:xfrm>
            <a:custGeom>
              <a:avLst/>
              <a:gdLst>
                <a:gd name="T0" fmla="*/ 35 w 51"/>
                <a:gd name="T1" fmla="*/ 0 h 88"/>
                <a:gd name="T2" fmla="*/ 0 w 51"/>
                <a:gd name="T3" fmla="*/ 83 h 88"/>
                <a:gd name="T4" fmla="*/ 14 w 51"/>
                <a:gd name="T5" fmla="*/ 88 h 88"/>
                <a:gd name="T6" fmla="*/ 50 w 51"/>
                <a:gd name="T7" fmla="*/ 4 h 88"/>
                <a:gd name="T8" fmla="*/ 35 w 51"/>
                <a:gd name="T9" fmla="*/ 0 h 88"/>
              </a:gdLst>
              <a:ahLst/>
              <a:cxnLst>
                <a:cxn ang="0">
                  <a:pos x="T0" y="T1"/>
                </a:cxn>
                <a:cxn ang="0">
                  <a:pos x="T2" y="T3"/>
                </a:cxn>
                <a:cxn ang="0">
                  <a:pos x="T4" y="T5"/>
                </a:cxn>
                <a:cxn ang="0">
                  <a:pos x="T6" y="T7"/>
                </a:cxn>
                <a:cxn ang="0">
                  <a:pos x="T8" y="T9"/>
                </a:cxn>
              </a:cxnLst>
              <a:rect l="0" t="0" r="r" b="b"/>
              <a:pathLst>
                <a:path w="51" h="88">
                  <a:moveTo>
                    <a:pt x="35" y="0"/>
                  </a:moveTo>
                  <a:lnTo>
                    <a:pt x="0" y="83"/>
                  </a:lnTo>
                  <a:lnTo>
                    <a:pt x="14" y="88"/>
                  </a:lnTo>
                  <a:lnTo>
                    <a:pt x="50" y="4"/>
                  </a:lnTo>
                  <a:lnTo>
                    <a:pt x="35"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65" name="Freeform 364"/>
            <p:cNvSpPr>
              <a:spLocks/>
            </p:cNvSpPr>
            <p:nvPr/>
          </p:nvSpPr>
          <p:spPr bwMode="auto">
            <a:xfrm>
              <a:off x="2774" y="1925"/>
              <a:ext cx="46" cy="81"/>
            </a:xfrm>
            <a:custGeom>
              <a:avLst/>
              <a:gdLst>
                <a:gd name="T0" fmla="*/ 31 w 46"/>
                <a:gd name="T1" fmla="*/ 0 h 81"/>
                <a:gd name="T2" fmla="*/ 0 w 46"/>
                <a:gd name="T3" fmla="*/ 76 h 81"/>
                <a:gd name="T4" fmla="*/ 14 w 46"/>
                <a:gd name="T5" fmla="*/ 81 h 81"/>
                <a:gd name="T6" fmla="*/ 45 w 46"/>
                <a:gd name="T7" fmla="*/ 4 h 81"/>
                <a:gd name="T8" fmla="*/ 31 w 46"/>
                <a:gd name="T9" fmla="*/ 0 h 81"/>
              </a:gdLst>
              <a:ahLst/>
              <a:cxnLst>
                <a:cxn ang="0">
                  <a:pos x="T0" y="T1"/>
                </a:cxn>
                <a:cxn ang="0">
                  <a:pos x="T2" y="T3"/>
                </a:cxn>
                <a:cxn ang="0">
                  <a:pos x="T4" y="T5"/>
                </a:cxn>
                <a:cxn ang="0">
                  <a:pos x="T6" y="T7"/>
                </a:cxn>
                <a:cxn ang="0">
                  <a:pos x="T8" y="T9"/>
                </a:cxn>
              </a:cxnLst>
              <a:rect l="0" t="0" r="r" b="b"/>
              <a:pathLst>
                <a:path w="46" h="81">
                  <a:moveTo>
                    <a:pt x="31" y="0"/>
                  </a:moveTo>
                  <a:lnTo>
                    <a:pt x="0" y="76"/>
                  </a:lnTo>
                  <a:lnTo>
                    <a:pt x="14" y="81"/>
                  </a:lnTo>
                  <a:lnTo>
                    <a:pt x="45" y="4"/>
                  </a:lnTo>
                  <a:lnTo>
                    <a:pt x="31"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66" name="Freeform 365"/>
            <p:cNvSpPr>
              <a:spLocks/>
            </p:cNvSpPr>
            <p:nvPr/>
          </p:nvSpPr>
          <p:spPr bwMode="auto">
            <a:xfrm>
              <a:off x="2750" y="2001"/>
              <a:ext cx="39" cy="68"/>
            </a:xfrm>
            <a:custGeom>
              <a:avLst/>
              <a:gdLst>
                <a:gd name="T0" fmla="*/ 23 w 39"/>
                <a:gd name="T1" fmla="*/ 0 h 68"/>
                <a:gd name="T2" fmla="*/ 0 w 39"/>
                <a:gd name="T3" fmla="*/ 62 h 68"/>
                <a:gd name="T4" fmla="*/ 14 w 39"/>
                <a:gd name="T5" fmla="*/ 67 h 68"/>
                <a:gd name="T6" fmla="*/ 38 w 39"/>
                <a:gd name="T7" fmla="*/ 4 h 68"/>
                <a:gd name="T8" fmla="*/ 23 w 39"/>
                <a:gd name="T9" fmla="*/ 0 h 68"/>
              </a:gdLst>
              <a:ahLst/>
              <a:cxnLst>
                <a:cxn ang="0">
                  <a:pos x="T0" y="T1"/>
                </a:cxn>
                <a:cxn ang="0">
                  <a:pos x="T2" y="T3"/>
                </a:cxn>
                <a:cxn ang="0">
                  <a:pos x="T4" y="T5"/>
                </a:cxn>
                <a:cxn ang="0">
                  <a:pos x="T6" y="T7"/>
                </a:cxn>
                <a:cxn ang="0">
                  <a:pos x="T8" y="T9"/>
                </a:cxn>
              </a:cxnLst>
              <a:rect l="0" t="0" r="r" b="b"/>
              <a:pathLst>
                <a:path w="39" h="68">
                  <a:moveTo>
                    <a:pt x="23" y="0"/>
                  </a:moveTo>
                  <a:lnTo>
                    <a:pt x="0" y="62"/>
                  </a:lnTo>
                  <a:lnTo>
                    <a:pt x="14" y="67"/>
                  </a:lnTo>
                  <a:lnTo>
                    <a:pt x="38" y="4"/>
                  </a:lnTo>
                  <a:lnTo>
                    <a:pt x="23"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67" name="Freeform 366"/>
            <p:cNvSpPr>
              <a:spLocks/>
            </p:cNvSpPr>
            <p:nvPr/>
          </p:nvSpPr>
          <p:spPr bwMode="auto">
            <a:xfrm>
              <a:off x="2726" y="2064"/>
              <a:ext cx="39" cy="79"/>
            </a:xfrm>
            <a:custGeom>
              <a:avLst/>
              <a:gdLst>
                <a:gd name="T0" fmla="*/ 24 w 39"/>
                <a:gd name="T1" fmla="*/ 0 h 79"/>
                <a:gd name="T2" fmla="*/ 0 w 39"/>
                <a:gd name="T3" fmla="*/ 74 h 79"/>
                <a:gd name="T4" fmla="*/ 14 w 39"/>
                <a:gd name="T5" fmla="*/ 79 h 79"/>
                <a:gd name="T6" fmla="*/ 38 w 39"/>
                <a:gd name="T7" fmla="*/ 4 h 79"/>
                <a:gd name="T8" fmla="*/ 24 w 39"/>
                <a:gd name="T9" fmla="*/ 0 h 79"/>
              </a:gdLst>
              <a:ahLst/>
              <a:cxnLst>
                <a:cxn ang="0">
                  <a:pos x="T0" y="T1"/>
                </a:cxn>
                <a:cxn ang="0">
                  <a:pos x="T2" y="T3"/>
                </a:cxn>
                <a:cxn ang="0">
                  <a:pos x="T4" y="T5"/>
                </a:cxn>
                <a:cxn ang="0">
                  <a:pos x="T6" y="T7"/>
                </a:cxn>
                <a:cxn ang="0">
                  <a:pos x="T8" y="T9"/>
                </a:cxn>
              </a:cxnLst>
              <a:rect l="0" t="0" r="r" b="b"/>
              <a:pathLst>
                <a:path w="39" h="79">
                  <a:moveTo>
                    <a:pt x="24" y="0"/>
                  </a:moveTo>
                  <a:lnTo>
                    <a:pt x="0" y="74"/>
                  </a:lnTo>
                  <a:lnTo>
                    <a:pt x="14" y="79"/>
                  </a:lnTo>
                  <a:lnTo>
                    <a:pt x="38" y="4"/>
                  </a:lnTo>
                  <a:lnTo>
                    <a:pt x="2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68" name="Freeform 367"/>
            <p:cNvSpPr>
              <a:spLocks/>
            </p:cNvSpPr>
            <p:nvPr/>
          </p:nvSpPr>
          <p:spPr bwMode="auto">
            <a:xfrm>
              <a:off x="2688" y="2138"/>
              <a:ext cx="53" cy="89"/>
            </a:xfrm>
            <a:custGeom>
              <a:avLst/>
              <a:gdLst>
                <a:gd name="T0" fmla="*/ 38 w 53"/>
                <a:gd name="T1" fmla="*/ 0 h 89"/>
                <a:gd name="T2" fmla="*/ 0 w 53"/>
                <a:gd name="T3" fmla="*/ 81 h 89"/>
                <a:gd name="T4" fmla="*/ 11 w 53"/>
                <a:gd name="T5" fmla="*/ 88 h 89"/>
                <a:gd name="T6" fmla="*/ 52 w 53"/>
                <a:gd name="T7" fmla="*/ 4 h 89"/>
                <a:gd name="T8" fmla="*/ 38 w 53"/>
                <a:gd name="T9" fmla="*/ 0 h 89"/>
              </a:gdLst>
              <a:ahLst/>
              <a:cxnLst>
                <a:cxn ang="0">
                  <a:pos x="T0" y="T1"/>
                </a:cxn>
                <a:cxn ang="0">
                  <a:pos x="T2" y="T3"/>
                </a:cxn>
                <a:cxn ang="0">
                  <a:pos x="T4" y="T5"/>
                </a:cxn>
                <a:cxn ang="0">
                  <a:pos x="T6" y="T7"/>
                </a:cxn>
                <a:cxn ang="0">
                  <a:pos x="T8" y="T9"/>
                </a:cxn>
              </a:cxnLst>
              <a:rect l="0" t="0" r="r" b="b"/>
              <a:pathLst>
                <a:path w="53" h="89">
                  <a:moveTo>
                    <a:pt x="38" y="0"/>
                  </a:moveTo>
                  <a:lnTo>
                    <a:pt x="0" y="81"/>
                  </a:lnTo>
                  <a:lnTo>
                    <a:pt x="11" y="88"/>
                  </a:lnTo>
                  <a:lnTo>
                    <a:pt x="52" y="4"/>
                  </a:lnTo>
                  <a:lnTo>
                    <a:pt x="38"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69" name="Freeform 368"/>
            <p:cNvSpPr>
              <a:spLocks/>
            </p:cNvSpPr>
            <p:nvPr/>
          </p:nvSpPr>
          <p:spPr bwMode="auto">
            <a:xfrm>
              <a:off x="552" y="1454"/>
              <a:ext cx="20" cy="195"/>
            </a:xfrm>
            <a:custGeom>
              <a:avLst/>
              <a:gdLst>
                <a:gd name="T0" fmla="*/ 0 w 20"/>
                <a:gd name="T1" fmla="*/ 0 h 195"/>
                <a:gd name="T2" fmla="*/ 0 w 20"/>
                <a:gd name="T3" fmla="*/ 194 h 195"/>
              </a:gdLst>
              <a:ahLst/>
              <a:cxnLst>
                <a:cxn ang="0">
                  <a:pos x="T0" y="T1"/>
                </a:cxn>
                <a:cxn ang="0">
                  <a:pos x="T2" y="T3"/>
                </a:cxn>
              </a:cxnLst>
              <a:rect l="0" t="0" r="r" b="b"/>
              <a:pathLst>
                <a:path w="20" h="195">
                  <a:moveTo>
                    <a:pt x="0" y="0"/>
                  </a:moveTo>
                  <a:lnTo>
                    <a:pt x="0" y="194"/>
                  </a:lnTo>
                </a:path>
              </a:pathLst>
            </a:custGeom>
            <a:noFill/>
            <a:ln w="25654">
              <a:solidFill>
                <a:srgbClr val="FFFFFF"/>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AU"/>
            </a:p>
          </p:txBody>
        </p:sp>
        <p:sp>
          <p:nvSpPr>
            <p:cNvPr id="370" name="Freeform 369"/>
            <p:cNvSpPr>
              <a:spLocks/>
            </p:cNvSpPr>
            <p:nvPr/>
          </p:nvSpPr>
          <p:spPr bwMode="auto">
            <a:xfrm>
              <a:off x="521" y="1442"/>
              <a:ext cx="24" cy="207"/>
            </a:xfrm>
            <a:custGeom>
              <a:avLst/>
              <a:gdLst>
                <a:gd name="T0" fmla="*/ 11 w 24"/>
                <a:gd name="T1" fmla="*/ 0 h 207"/>
                <a:gd name="T2" fmla="*/ 0 w 24"/>
                <a:gd name="T3" fmla="*/ 0 h 207"/>
                <a:gd name="T4" fmla="*/ 0 w 24"/>
                <a:gd name="T5" fmla="*/ 206 h 207"/>
                <a:gd name="T6" fmla="*/ 24 w 24"/>
                <a:gd name="T7" fmla="*/ 206 h 207"/>
                <a:gd name="T8" fmla="*/ 24 w 24"/>
                <a:gd name="T9" fmla="*/ 11 h 207"/>
                <a:gd name="T10" fmla="*/ 11 w 24"/>
                <a:gd name="T11" fmla="*/ 0 h 207"/>
              </a:gdLst>
              <a:ahLst/>
              <a:cxnLst>
                <a:cxn ang="0">
                  <a:pos x="T0" y="T1"/>
                </a:cxn>
                <a:cxn ang="0">
                  <a:pos x="T2" y="T3"/>
                </a:cxn>
                <a:cxn ang="0">
                  <a:pos x="T4" y="T5"/>
                </a:cxn>
                <a:cxn ang="0">
                  <a:pos x="T6" y="T7"/>
                </a:cxn>
                <a:cxn ang="0">
                  <a:pos x="T8" y="T9"/>
                </a:cxn>
                <a:cxn ang="0">
                  <a:pos x="T10" y="T11"/>
                </a:cxn>
              </a:cxnLst>
              <a:rect l="0" t="0" r="r" b="b"/>
              <a:pathLst>
                <a:path w="24" h="207">
                  <a:moveTo>
                    <a:pt x="11" y="0"/>
                  </a:moveTo>
                  <a:lnTo>
                    <a:pt x="0" y="0"/>
                  </a:lnTo>
                  <a:lnTo>
                    <a:pt x="0" y="206"/>
                  </a:lnTo>
                  <a:lnTo>
                    <a:pt x="24" y="206"/>
                  </a:lnTo>
                  <a:lnTo>
                    <a:pt x="24" y="11"/>
                  </a:lnTo>
                  <a:lnTo>
                    <a:pt x="11"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71" name="Freeform 370"/>
            <p:cNvSpPr>
              <a:spLocks/>
            </p:cNvSpPr>
            <p:nvPr/>
          </p:nvSpPr>
          <p:spPr bwMode="auto">
            <a:xfrm>
              <a:off x="533" y="1442"/>
              <a:ext cx="50" cy="24"/>
            </a:xfrm>
            <a:custGeom>
              <a:avLst/>
              <a:gdLst>
                <a:gd name="T0" fmla="*/ 50 w 50"/>
                <a:gd name="T1" fmla="*/ 0 h 24"/>
                <a:gd name="T2" fmla="*/ 0 w 50"/>
                <a:gd name="T3" fmla="*/ 0 h 24"/>
                <a:gd name="T4" fmla="*/ 0 w 50"/>
                <a:gd name="T5" fmla="*/ 23 h 24"/>
                <a:gd name="T6" fmla="*/ 38 w 50"/>
                <a:gd name="T7" fmla="*/ 23 h 24"/>
                <a:gd name="T8" fmla="*/ 50 w 50"/>
                <a:gd name="T9" fmla="*/ 11 h 24"/>
                <a:gd name="T10" fmla="*/ 50 w 50"/>
                <a:gd name="T11" fmla="*/ 0 h 24"/>
              </a:gdLst>
              <a:ahLst/>
              <a:cxnLst>
                <a:cxn ang="0">
                  <a:pos x="T0" y="T1"/>
                </a:cxn>
                <a:cxn ang="0">
                  <a:pos x="T2" y="T3"/>
                </a:cxn>
                <a:cxn ang="0">
                  <a:pos x="T4" y="T5"/>
                </a:cxn>
                <a:cxn ang="0">
                  <a:pos x="T6" y="T7"/>
                </a:cxn>
                <a:cxn ang="0">
                  <a:pos x="T8" y="T9"/>
                </a:cxn>
                <a:cxn ang="0">
                  <a:pos x="T10" y="T11"/>
                </a:cxn>
              </a:cxnLst>
              <a:rect l="0" t="0" r="r" b="b"/>
              <a:pathLst>
                <a:path w="50" h="24">
                  <a:moveTo>
                    <a:pt x="50" y="0"/>
                  </a:moveTo>
                  <a:lnTo>
                    <a:pt x="0" y="0"/>
                  </a:lnTo>
                  <a:lnTo>
                    <a:pt x="0" y="23"/>
                  </a:lnTo>
                  <a:lnTo>
                    <a:pt x="38" y="23"/>
                  </a:lnTo>
                  <a:lnTo>
                    <a:pt x="50" y="11"/>
                  </a:lnTo>
                  <a:lnTo>
                    <a:pt x="50"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72" name="Freeform 371"/>
            <p:cNvSpPr>
              <a:spLocks/>
            </p:cNvSpPr>
            <p:nvPr/>
          </p:nvSpPr>
          <p:spPr bwMode="auto">
            <a:xfrm>
              <a:off x="559" y="1454"/>
              <a:ext cx="24" cy="207"/>
            </a:xfrm>
            <a:custGeom>
              <a:avLst/>
              <a:gdLst>
                <a:gd name="T0" fmla="*/ 24 w 24"/>
                <a:gd name="T1" fmla="*/ 0 h 207"/>
                <a:gd name="T2" fmla="*/ 0 w 24"/>
                <a:gd name="T3" fmla="*/ 0 h 207"/>
                <a:gd name="T4" fmla="*/ 0 w 24"/>
                <a:gd name="T5" fmla="*/ 194 h 207"/>
                <a:gd name="T6" fmla="*/ 11 w 24"/>
                <a:gd name="T7" fmla="*/ 206 h 207"/>
                <a:gd name="T8" fmla="*/ 24 w 24"/>
                <a:gd name="T9" fmla="*/ 206 h 207"/>
                <a:gd name="T10" fmla="*/ 24 w 24"/>
                <a:gd name="T11" fmla="*/ 0 h 207"/>
              </a:gdLst>
              <a:ahLst/>
              <a:cxnLst>
                <a:cxn ang="0">
                  <a:pos x="T0" y="T1"/>
                </a:cxn>
                <a:cxn ang="0">
                  <a:pos x="T2" y="T3"/>
                </a:cxn>
                <a:cxn ang="0">
                  <a:pos x="T4" y="T5"/>
                </a:cxn>
                <a:cxn ang="0">
                  <a:pos x="T6" y="T7"/>
                </a:cxn>
                <a:cxn ang="0">
                  <a:pos x="T8" y="T9"/>
                </a:cxn>
                <a:cxn ang="0">
                  <a:pos x="T10" y="T11"/>
                </a:cxn>
              </a:cxnLst>
              <a:rect l="0" t="0" r="r" b="b"/>
              <a:pathLst>
                <a:path w="24" h="207">
                  <a:moveTo>
                    <a:pt x="24" y="0"/>
                  </a:moveTo>
                  <a:lnTo>
                    <a:pt x="0" y="0"/>
                  </a:lnTo>
                  <a:lnTo>
                    <a:pt x="0" y="194"/>
                  </a:lnTo>
                  <a:lnTo>
                    <a:pt x="11" y="206"/>
                  </a:lnTo>
                  <a:lnTo>
                    <a:pt x="24" y="206"/>
                  </a:lnTo>
                  <a:lnTo>
                    <a:pt x="2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73" name="Freeform 372"/>
            <p:cNvSpPr>
              <a:spLocks/>
            </p:cNvSpPr>
            <p:nvPr/>
          </p:nvSpPr>
          <p:spPr bwMode="auto">
            <a:xfrm>
              <a:off x="521" y="1637"/>
              <a:ext cx="50" cy="24"/>
            </a:xfrm>
            <a:custGeom>
              <a:avLst/>
              <a:gdLst>
                <a:gd name="T0" fmla="*/ 50 w 50"/>
                <a:gd name="T1" fmla="*/ 0 h 24"/>
                <a:gd name="T2" fmla="*/ 11 w 50"/>
                <a:gd name="T3" fmla="*/ 0 h 24"/>
                <a:gd name="T4" fmla="*/ 0 w 50"/>
                <a:gd name="T5" fmla="*/ 12 h 24"/>
                <a:gd name="T6" fmla="*/ 0 w 50"/>
                <a:gd name="T7" fmla="*/ 24 h 24"/>
                <a:gd name="T8" fmla="*/ 50 w 50"/>
                <a:gd name="T9" fmla="*/ 24 h 24"/>
                <a:gd name="T10" fmla="*/ 50 w 50"/>
                <a:gd name="T11" fmla="*/ 0 h 24"/>
              </a:gdLst>
              <a:ahLst/>
              <a:cxnLst>
                <a:cxn ang="0">
                  <a:pos x="T0" y="T1"/>
                </a:cxn>
                <a:cxn ang="0">
                  <a:pos x="T2" y="T3"/>
                </a:cxn>
                <a:cxn ang="0">
                  <a:pos x="T4" y="T5"/>
                </a:cxn>
                <a:cxn ang="0">
                  <a:pos x="T6" y="T7"/>
                </a:cxn>
                <a:cxn ang="0">
                  <a:pos x="T8" y="T9"/>
                </a:cxn>
                <a:cxn ang="0">
                  <a:pos x="T10" y="T11"/>
                </a:cxn>
              </a:cxnLst>
              <a:rect l="0" t="0" r="r" b="b"/>
              <a:pathLst>
                <a:path w="50" h="24">
                  <a:moveTo>
                    <a:pt x="50" y="0"/>
                  </a:moveTo>
                  <a:lnTo>
                    <a:pt x="11" y="0"/>
                  </a:lnTo>
                  <a:lnTo>
                    <a:pt x="0" y="12"/>
                  </a:lnTo>
                  <a:lnTo>
                    <a:pt x="0" y="24"/>
                  </a:lnTo>
                  <a:lnTo>
                    <a:pt x="50" y="24"/>
                  </a:lnTo>
                  <a:lnTo>
                    <a:pt x="50"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74" name="Freeform 373"/>
            <p:cNvSpPr>
              <a:spLocks/>
            </p:cNvSpPr>
            <p:nvPr/>
          </p:nvSpPr>
          <p:spPr bwMode="auto">
            <a:xfrm>
              <a:off x="1733" y="454"/>
              <a:ext cx="3497" cy="470"/>
            </a:xfrm>
            <a:custGeom>
              <a:avLst/>
              <a:gdLst>
                <a:gd name="T0" fmla="*/ 4 w 3497"/>
                <a:gd name="T1" fmla="*/ 0 h 470"/>
                <a:gd name="T2" fmla="*/ 0 w 3497"/>
                <a:gd name="T3" fmla="*/ 28 h 470"/>
                <a:gd name="T4" fmla="*/ 3492 w 3497"/>
                <a:gd name="T5" fmla="*/ 470 h 470"/>
                <a:gd name="T6" fmla="*/ 3496 w 3497"/>
                <a:gd name="T7" fmla="*/ 441 h 470"/>
                <a:gd name="T8" fmla="*/ 4 w 3497"/>
                <a:gd name="T9" fmla="*/ 0 h 470"/>
              </a:gdLst>
              <a:ahLst/>
              <a:cxnLst>
                <a:cxn ang="0">
                  <a:pos x="T0" y="T1"/>
                </a:cxn>
                <a:cxn ang="0">
                  <a:pos x="T2" y="T3"/>
                </a:cxn>
                <a:cxn ang="0">
                  <a:pos x="T4" y="T5"/>
                </a:cxn>
                <a:cxn ang="0">
                  <a:pos x="T6" y="T7"/>
                </a:cxn>
                <a:cxn ang="0">
                  <a:pos x="T8" y="T9"/>
                </a:cxn>
              </a:cxnLst>
              <a:rect l="0" t="0" r="r" b="b"/>
              <a:pathLst>
                <a:path w="3497" h="470">
                  <a:moveTo>
                    <a:pt x="4" y="0"/>
                  </a:moveTo>
                  <a:lnTo>
                    <a:pt x="0" y="28"/>
                  </a:lnTo>
                  <a:lnTo>
                    <a:pt x="3492" y="470"/>
                  </a:lnTo>
                  <a:lnTo>
                    <a:pt x="3496" y="441"/>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75" name="Freeform 374"/>
            <p:cNvSpPr>
              <a:spLocks/>
            </p:cNvSpPr>
            <p:nvPr/>
          </p:nvSpPr>
          <p:spPr bwMode="auto">
            <a:xfrm>
              <a:off x="1961" y="259"/>
              <a:ext cx="3247" cy="437"/>
            </a:xfrm>
            <a:custGeom>
              <a:avLst/>
              <a:gdLst>
                <a:gd name="T0" fmla="*/ 4 w 3247"/>
                <a:gd name="T1" fmla="*/ 0 h 437"/>
                <a:gd name="T2" fmla="*/ 0 w 3247"/>
                <a:gd name="T3" fmla="*/ 28 h 437"/>
                <a:gd name="T4" fmla="*/ 3242 w 3247"/>
                <a:gd name="T5" fmla="*/ 436 h 437"/>
                <a:gd name="T6" fmla="*/ 3247 w 3247"/>
                <a:gd name="T7" fmla="*/ 407 h 437"/>
                <a:gd name="T8" fmla="*/ 4 w 3247"/>
                <a:gd name="T9" fmla="*/ 0 h 437"/>
              </a:gdLst>
              <a:ahLst/>
              <a:cxnLst>
                <a:cxn ang="0">
                  <a:pos x="T0" y="T1"/>
                </a:cxn>
                <a:cxn ang="0">
                  <a:pos x="T2" y="T3"/>
                </a:cxn>
                <a:cxn ang="0">
                  <a:pos x="T4" y="T5"/>
                </a:cxn>
                <a:cxn ang="0">
                  <a:pos x="T6" y="T7"/>
                </a:cxn>
                <a:cxn ang="0">
                  <a:pos x="T8" y="T9"/>
                </a:cxn>
              </a:cxnLst>
              <a:rect l="0" t="0" r="r" b="b"/>
              <a:pathLst>
                <a:path w="3247" h="437">
                  <a:moveTo>
                    <a:pt x="4" y="0"/>
                  </a:moveTo>
                  <a:lnTo>
                    <a:pt x="0" y="28"/>
                  </a:lnTo>
                  <a:lnTo>
                    <a:pt x="3242" y="436"/>
                  </a:lnTo>
                  <a:lnTo>
                    <a:pt x="3247" y="407"/>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76" name="Freeform 375"/>
            <p:cNvSpPr>
              <a:spLocks/>
            </p:cNvSpPr>
            <p:nvPr/>
          </p:nvSpPr>
          <p:spPr bwMode="auto">
            <a:xfrm>
              <a:off x="2121" y="182"/>
              <a:ext cx="3060" cy="416"/>
            </a:xfrm>
            <a:custGeom>
              <a:avLst/>
              <a:gdLst>
                <a:gd name="T0" fmla="*/ 4 w 3060"/>
                <a:gd name="T1" fmla="*/ 0 h 416"/>
                <a:gd name="T2" fmla="*/ 0 w 3060"/>
                <a:gd name="T3" fmla="*/ 28 h 416"/>
                <a:gd name="T4" fmla="*/ 3055 w 3060"/>
                <a:gd name="T5" fmla="*/ 415 h 416"/>
                <a:gd name="T6" fmla="*/ 3059 w 3060"/>
                <a:gd name="T7" fmla="*/ 386 h 416"/>
                <a:gd name="T8" fmla="*/ 4 w 3060"/>
                <a:gd name="T9" fmla="*/ 0 h 416"/>
              </a:gdLst>
              <a:ahLst/>
              <a:cxnLst>
                <a:cxn ang="0">
                  <a:pos x="T0" y="T1"/>
                </a:cxn>
                <a:cxn ang="0">
                  <a:pos x="T2" y="T3"/>
                </a:cxn>
                <a:cxn ang="0">
                  <a:pos x="T4" y="T5"/>
                </a:cxn>
                <a:cxn ang="0">
                  <a:pos x="T6" y="T7"/>
                </a:cxn>
                <a:cxn ang="0">
                  <a:pos x="T8" y="T9"/>
                </a:cxn>
              </a:cxnLst>
              <a:rect l="0" t="0" r="r" b="b"/>
              <a:pathLst>
                <a:path w="3060" h="416">
                  <a:moveTo>
                    <a:pt x="4" y="0"/>
                  </a:moveTo>
                  <a:lnTo>
                    <a:pt x="0" y="28"/>
                  </a:lnTo>
                  <a:lnTo>
                    <a:pt x="3055" y="415"/>
                  </a:lnTo>
                  <a:lnTo>
                    <a:pt x="3059" y="386"/>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77" name="Freeform 376"/>
            <p:cNvSpPr>
              <a:spLocks/>
            </p:cNvSpPr>
            <p:nvPr/>
          </p:nvSpPr>
          <p:spPr bwMode="auto">
            <a:xfrm>
              <a:off x="2189" y="10"/>
              <a:ext cx="2959" cy="400"/>
            </a:xfrm>
            <a:custGeom>
              <a:avLst/>
              <a:gdLst>
                <a:gd name="T0" fmla="*/ 4 w 2959"/>
                <a:gd name="T1" fmla="*/ 0 h 400"/>
                <a:gd name="T2" fmla="*/ 0 w 2959"/>
                <a:gd name="T3" fmla="*/ 28 h 400"/>
                <a:gd name="T4" fmla="*/ 2954 w 2959"/>
                <a:gd name="T5" fmla="*/ 400 h 400"/>
                <a:gd name="T6" fmla="*/ 2959 w 2959"/>
                <a:gd name="T7" fmla="*/ 371 h 400"/>
                <a:gd name="T8" fmla="*/ 4 w 2959"/>
                <a:gd name="T9" fmla="*/ 0 h 400"/>
              </a:gdLst>
              <a:ahLst/>
              <a:cxnLst>
                <a:cxn ang="0">
                  <a:pos x="T0" y="T1"/>
                </a:cxn>
                <a:cxn ang="0">
                  <a:pos x="T2" y="T3"/>
                </a:cxn>
                <a:cxn ang="0">
                  <a:pos x="T4" y="T5"/>
                </a:cxn>
                <a:cxn ang="0">
                  <a:pos x="T6" y="T7"/>
                </a:cxn>
                <a:cxn ang="0">
                  <a:pos x="T8" y="T9"/>
                </a:cxn>
              </a:cxnLst>
              <a:rect l="0" t="0" r="r" b="b"/>
              <a:pathLst>
                <a:path w="2959" h="400">
                  <a:moveTo>
                    <a:pt x="4" y="0"/>
                  </a:moveTo>
                  <a:lnTo>
                    <a:pt x="0" y="28"/>
                  </a:lnTo>
                  <a:lnTo>
                    <a:pt x="2954" y="400"/>
                  </a:lnTo>
                  <a:lnTo>
                    <a:pt x="2959" y="371"/>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78" name="Freeform 377"/>
            <p:cNvSpPr>
              <a:spLocks/>
            </p:cNvSpPr>
            <p:nvPr/>
          </p:nvSpPr>
          <p:spPr bwMode="auto">
            <a:xfrm>
              <a:off x="1512" y="722"/>
              <a:ext cx="478" cy="87"/>
            </a:xfrm>
            <a:custGeom>
              <a:avLst/>
              <a:gdLst>
                <a:gd name="T0" fmla="*/ 2 w 478"/>
                <a:gd name="T1" fmla="*/ 0 h 87"/>
                <a:gd name="T2" fmla="*/ 0 w 478"/>
                <a:gd name="T3" fmla="*/ 26 h 87"/>
                <a:gd name="T4" fmla="*/ 475 w 478"/>
                <a:gd name="T5" fmla="*/ 86 h 87"/>
                <a:gd name="T6" fmla="*/ 477 w 478"/>
                <a:gd name="T7" fmla="*/ 60 h 87"/>
                <a:gd name="T8" fmla="*/ 2 w 478"/>
                <a:gd name="T9" fmla="*/ 0 h 87"/>
              </a:gdLst>
              <a:ahLst/>
              <a:cxnLst>
                <a:cxn ang="0">
                  <a:pos x="T0" y="T1"/>
                </a:cxn>
                <a:cxn ang="0">
                  <a:pos x="T2" y="T3"/>
                </a:cxn>
                <a:cxn ang="0">
                  <a:pos x="T4" y="T5"/>
                </a:cxn>
                <a:cxn ang="0">
                  <a:pos x="T6" y="T7"/>
                </a:cxn>
                <a:cxn ang="0">
                  <a:pos x="T8" y="T9"/>
                </a:cxn>
              </a:cxnLst>
              <a:rect l="0" t="0" r="r" b="b"/>
              <a:pathLst>
                <a:path w="478" h="87">
                  <a:moveTo>
                    <a:pt x="2" y="0"/>
                  </a:moveTo>
                  <a:lnTo>
                    <a:pt x="0" y="26"/>
                  </a:lnTo>
                  <a:lnTo>
                    <a:pt x="475" y="86"/>
                  </a:lnTo>
                  <a:lnTo>
                    <a:pt x="477" y="60"/>
                  </a:lnTo>
                  <a:lnTo>
                    <a:pt x="2"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79" name="Freeform 378"/>
            <p:cNvSpPr>
              <a:spLocks/>
            </p:cNvSpPr>
            <p:nvPr/>
          </p:nvSpPr>
          <p:spPr bwMode="auto">
            <a:xfrm>
              <a:off x="2061" y="792"/>
              <a:ext cx="53" cy="31"/>
            </a:xfrm>
            <a:custGeom>
              <a:avLst/>
              <a:gdLst>
                <a:gd name="T0" fmla="*/ 4 w 53"/>
                <a:gd name="T1" fmla="*/ 0 h 31"/>
                <a:gd name="T2" fmla="*/ 0 w 53"/>
                <a:gd name="T3" fmla="*/ 24 h 31"/>
                <a:gd name="T4" fmla="*/ 50 w 53"/>
                <a:gd name="T5" fmla="*/ 31 h 31"/>
                <a:gd name="T6" fmla="*/ 52 w 53"/>
                <a:gd name="T7" fmla="*/ 7 h 31"/>
                <a:gd name="T8" fmla="*/ 4 w 53"/>
                <a:gd name="T9" fmla="*/ 0 h 31"/>
              </a:gdLst>
              <a:ahLst/>
              <a:cxnLst>
                <a:cxn ang="0">
                  <a:pos x="T0" y="T1"/>
                </a:cxn>
                <a:cxn ang="0">
                  <a:pos x="T2" y="T3"/>
                </a:cxn>
                <a:cxn ang="0">
                  <a:pos x="T4" y="T5"/>
                </a:cxn>
                <a:cxn ang="0">
                  <a:pos x="T6" y="T7"/>
                </a:cxn>
                <a:cxn ang="0">
                  <a:pos x="T8" y="T9"/>
                </a:cxn>
              </a:cxnLst>
              <a:rect l="0" t="0" r="r" b="b"/>
              <a:pathLst>
                <a:path w="53" h="31">
                  <a:moveTo>
                    <a:pt x="4" y="0"/>
                  </a:moveTo>
                  <a:lnTo>
                    <a:pt x="0" y="24"/>
                  </a:lnTo>
                  <a:lnTo>
                    <a:pt x="50" y="31"/>
                  </a:lnTo>
                  <a:lnTo>
                    <a:pt x="52" y="7"/>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80" name="Freeform 379"/>
            <p:cNvSpPr>
              <a:spLocks/>
            </p:cNvSpPr>
            <p:nvPr/>
          </p:nvSpPr>
          <p:spPr bwMode="auto">
            <a:xfrm>
              <a:off x="2189" y="809"/>
              <a:ext cx="475" cy="86"/>
            </a:xfrm>
            <a:custGeom>
              <a:avLst/>
              <a:gdLst>
                <a:gd name="T0" fmla="*/ 0 w 475"/>
                <a:gd name="T1" fmla="*/ 0 h 86"/>
                <a:gd name="T2" fmla="*/ 0 w 475"/>
                <a:gd name="T3" fmla="*/ 24 h 86"/>
                <a:gd name="T4" fmla="*/ 475 w 475"/>
                <a:gd name="T5" fmla="*/ 86 h 86"/>
                <a:gd name="T6" fmla="*/ 475 w 475"/>
                <a:gd name="T7" fmla="*/ 60 h 86"/>
                <a:gd name="T8" fmla="*/ 0 w 475"/>
                <a:gd name="T9" fmla="*/ 0 h 86"/>
              </a:gdLst>
              <a:ahLst/>
              <a:cxnLst>
                <a:cxn ang="0">
                  <a:pos x="T0" y="T1"/>
                </a:cxn>
                <a:cxn ang="0">
                  <a:pos x="T2" y="T3"/>
                </a:cxn>
                <a:cxn ang="0">
                  <a:pos x="T4" y="T5"/>
                </a:cxn>
                <a:cxn ang="0">
                  <a:pos x="T6" y="T7"/>
                </a:cxn>
                <a:cxn ang="0">
                  <a:pos x="T8" y="T9"/>
                </a:cxn>
              </a:cxnLst>
              <a:rect l="0" t="0" r="r" b="b"/>
              <a:pathLst>
                <a:path w="475" h="86">
                  <a:moveTo>
                    <a:pt x="0" y="0"/>
                  </a:moveTo>
                  <a:lnTo>
                    <a:pt x="0" y="24"/>
                  </a:lnTo>
                  <a:lnTo>
                    <a:pt x="475" y="86"/>
                  </a:lnTo>
                  <a:lnTo>
                    <a:pt x="475" y="60"/>
                  </a:lnTo>
                  <a:lnTo>
                    <a:pt x="0"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81" name="Freeform 380"/>
            <p:cNvSpPr>
              <a:spLocks/>
            </p:cNvSpPr>
            <p:nvPr/>
          </p:nvSpPr>
          <p:spPr bwMode="auto">
            <a:xfrm>
              <a:off x="2738" y="876"/>
              <a:ext cx="53" cy="33"/>
            </a:xfrm>
            <a:custGeom>
              <a:avLst/>
              <a:gdLst>
                <a:gd name="T0" fmla="*/ 2 w 53"/>
                <a:gd name="T1" fmla="*/ 0 h 33"/>
                <a:gd name="T2" fmla="*/ 0 w 53"/>
                <a:gd name="T3" fmla="*/ 26 h 33"/>
                <a:gd name="T4" fmla="*/ 50 w 53"/>
                <a:gd name="T5" fmla="*/ 33 h 33"/>
                <a:gd name="T6" fmla="*/ 52 w 53"/>
                <a:gd name="T7" fmla="*/ 7 h 33"/>
                <a:gd name="T8" fmla="*/ 2 w 53"/>
                <a:gd name="T9" fmla="*/ 0 h 33"/>
              </a:gdLst>
              <a:ahLst/>
              <a:cxnLst>
                <a:cxn ang="0">
                  <a:pos x="T0" y="T1"/>
                </a:cxn>
                <a:cxn ang="0">
                  <a:pos x="T2" y="T3"/>
                </a:cxn>
                <a:cxn ang="0">
                  <a:pos x="T4" y="T5"/>
                </a:cxn>
                <a:cxn ang="0">
                  <a:pos x="T6" y="T7"/>
                </a:cxn>
                <a:cxn ang="0">
                  <a:pos x="T8" y="T9"/>
                </a:cxn>
              </a:cxnLst>
              <a:rect l="0" t="0" r="r" b="b"/>
              <a:pathLst>
                <a:path w="53" h="33">
                  <a:moveTo>
                    <a:pt x="2" y="0"/>
                  </a:moveTo>
                  <a:lnTo>
                    <a:pt x="0" y="26"/>
                  </a:lnTo>
                  <a:lnTo>
                    <a:pt x="50" y="33"/>
                  </a:lnTo>
                  <a:lnTo>
                    <a:pt x="52" y="7"/>
                  </a:lnTo>
                  <a:lnTo>
                    <a:pt x="2"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82" name="Freeform 381"/>
            <p:cNvSpPr>
              <a:spLocks/>
            </p:cNvSpPr>
            <p:nvPr/>
          </p:nvSpPr>
          <p:spPr bwMode="auto">
            <a:xfrm>
              <a:off x="2863" y="895"/>
              <a:ext cx="480" cy="82"/>
            </a:xfrm>
            <a:custGeom>
              <a:avLst/>
              <a:gdLst>
                <a:gd name="T0" fmla="*/ 2 w 480"/>
                <a:gd name="T1" fmla="*/ 0 h 82"/>
                <a:gd name="T2" fmla="*/ 0 w 480"/>
                <a:gd name="T3" fmla="*/ 21 h 82"/>
                <a:gd name="T4" fmla="*/ 475 w 480"/>
                <a:gd name="T5" fmla="*/ 81 h 82"/>
                <a:gd name="T6" fmla="*/ 480 w 480"/>
                <a:gd name="T7" fmla="*/ 57 h 82"/>
                <a:gd name="T8" fmla="*/ 2 w 480"/>
                <a:gd name="T9" fmla="*/ 0 h 82"/>
              </a:gdLst>
              <a:ahLst/>
              <a:cxnLst>
                <a:cxn ang="0">
                  <a:pos x="T0" y="T1"/>
                </a:cxn>
                <a:cxn ang="0">
                  <a:pos x="T2" y="T3"/>
                </a:cxn>
                <a:cxn ang="0">
                  <a:pos x="T4" y="T5"/>
                </a:cxn>
                <a:cxn ang="0">
                  <a:pos x="T6" y="T7"/>
                </a:cxn>
                <a:cxn ang="0">
                  <a:pos x="T8" y="T9"/>
                </a:cxn>
              </a:cxnLst>
              <a:rect l="0" t="0" r="r" b="b"/>
              <a:pathLst>
                <a:path w="480" h="82">
                  <a:moveTo>
                    <a:pt x="2" y="0"/>
                  </a:moveTo>
                  <a:lnTo>
                    <a:pt x="0" y="21"/>
                  </a:lnTo>
                  <a:lnTo>
                    <a:pt x="475" y="81"/>
                  </a:lnTo>
                  <a:lnTo>
                    <a:pt x="480" y="57"/>
                  </a:lnTo>
                  <a:lnTo>
                    <a:pt x="2"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83" name="Freeform 382"/>
            <p:cNvSpPr>
              <a:spLocks/>
            </p:cNvSpPr>
            <p:nvPr/>
          </p:nvSpPr>
          <p:spPr bwMode="auto">
            <a:xfrm>
              <a:off x="3413" y="962"/>
              <a:ext cx="53" cy="31"/>
            </a:xfrm>
            <a:custGeom>
              <a:avLst/>
              <a:gdLst>
                <a:gd name="T0" fmla="*/ 4 w 53"/>
                <a:gd name="T1" fmla="*/ 0 h 31"/>
                <a:gd name="T2" fmla="*/ 0 w 53"/>
                <a:gd name="T3" fmla="*/ 26 h 31"/>
                <a:gd name="T4" fmla="*/ 50 w 53"/>
                <a:gd name="T5" fmla="*/ 31 h 31"/>
                <a:gd name="T6" fmla="*/ 52 w 53"/>
                <a:gd name="T7" fmla="*/ 7 h 31"/>
                <a:gd name="T8" fmla="*/ 4 w 53"/>
                <a:gd name="T9" fmla="*/ 0 h 31"/>
              </a:gdLst>
              <a:ahLst/>
              <a:cxnLst>
                <a:cxn ang="0">
                  <a:pos x="T0" y="T1"/>
                </a:cxn>
                <a:cxn ang="0">
                  <a:pos x="T2" y="T3"/>
                </a:cxn>
                <a:cxn ang="0">
                  <a:pos x="T4" y="T5"/>
                </a:cxn>
                <a:cxn ang="0">
                  <a:pos x="T6" y="T7"/>
                </a:cxn>
                <a:cxn ang="0">
                  <a:pos x="T8" y="T9"/>
                </a:cxn>
              </a:cxnLst>
              <a:rect l="0" t="0" r="r" b="b"/>
              <a:pathLst>
                <a:path w="53" h="31">
                  <a:moveTo>
                    <a:pt x="4" y="0"/>
                  </a:moveTo>
                  <a:lnTo>
                    <a:pt x="0" y="26"/>
                  </a:lnTo>
                  <a:lnTo>
                    <a:pt x="50" y="31"/>
                  </a:lnTo>
                  <a:lnTo>
                    <a:pt x="52" y="7"/>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84" name="Freeform 383"/>
            <p:cNvSpPr>
              <a:spLocks/>
            </p:cNvSpPr>
            <p:nvPr/>
          </p:nvSpPr>
          <p:spPr bwMode="auto">
            <a:xfrm>
              <a:off x="3537" y="977"/>
              <a:ext cx="480" cy="86"/>
            </a:xfrm>
            <a:custGeom>
              <a:avLst/>
              <a:gdLst>
                <a:gd name="T0" fmla="*/ 2 w 480"/>
                <a:gd name="T1" fmla="*/ 0 h 86"/>
                <a:gd name="T2" fmla="*/ 0 w 480"/>
                <a:gd name="T3" fmla="*/ 26 h 86"/>
                <a:gd name="T4" fmla="*/ 477 w 480"/>
                <a:gd name="T5" fmla="*/ 86 h 86"/>
                <a:gd name="T6" fmla="*/ 480 w 480"/>
                <a:gd name="T7" fmla="*/ 60 h 86"/>
                <a:gd name="T8" fmla="*/ 2 w 480"/>
                <a:gd name="T9" fmla="*/ 0 h 86"/>
              </a:gdLst>
              <a:ahLst/>
              <a:cxnLst>
                <a:cxn ang="0">
                  <a:pos x="T0" y="T1"/>
                </a:cxn>
                <a:cxn ang="0">
                  <a:pos x="T2" y="T3"/>
                </a:cxn>
                <a:cxn ang="0">
                  <a:pos x="T4" y="T5"/>
                </a:cxn>
                <a:cxn ang="0">
                  <a:pos x="T6" y="T7"/>
                </a:cxn>
                <a:cxn ang="0">
                  <a:pos x="T8" y="T9"/>
                </a:cxn>
              </a:cxnLst>
              <a:rect l="0" t="0" r="r" b="b"/>
              <a:pathLst>
                <a:path w="480" h="86">
                  <a:moveTo>
                    <a:pt x="2" y="0"/>
                  </a:moveTo>
                  <a:lnTo>
                    <a:pt x="0" y="26"/>
                  </a:lnTo>
                  <a:lnTo>
                    <a:pt x="477" y="86"/>
                  </a:lnTo>
                  <a:lnTo>
                    <a:pt x="480" y="60"/>
                  </a:lnTo>
                  <a:lnTo>
                    <a:pt x="2"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85" name="Freeform 384"/>
            <p:cNvSpPr>
              <a:spLocks/>
            </p:cNvSpPr>
            <p:nvPr/>
          </p:nvSpPr>
          <p:spPr bwMode="auto">
            <a:xfrm>
              <a:off x="2582" y="382"/>
              <a:ext cx="99" cy="52"/>
            </a:xfrm>
            <a:custGeom>
              <a:avLst/>
              <a:gdLst>
                <a:gd name="T0" fmla="*/ 93 w 99"/>
                <a:gd name="T1" fmla="*/ 0 h 52"/>
                <a:gd name="T2" fmla="*/ 0 w 99"/>
                <a:gd name="T3" fmla="*/ 38 h 52"/>
                <a:gd name="T4" fmla="*/ 4 w 99"/>
                <a:gd name="T5" fmla="*/ 52 h 52"/>
                <a:gd name="T6" fmla="*/ 98 w 99"/>
                <a:gd name="T7" fmla="*/ 14 h 52"/>
                <a:gd name="T8" fmla="*/ 93 w 99"/>
                <a:gd name="T9" fmla="*/ 0 h 52"/>
              </a:gdLst>
              <a:ahLst/>
              <a:cxnLst>
                <a:cxn ang="0">
                  <a:pos x="T0" y="T1"/>
                </a:cxn>
                <a:cxn ang="0">
                  <a:pos x="T2" y="T3"/>
                </a:cxn>
                <a:cxn ang="0">
                  <a:pos x="T4" y="T5"/>
                </a:cxn>
                <a:cxn ang="0">
                  <a:pos x="T6" y="T7"/>
                </a:cxn>
                <a:cxn ang="0">
                  <a:pos x="T8" y="T9"/>
                </a:cxn>
              </a:cxnLst>
              <a:rect l="0" t="0" r="r" b="b"/>
              <a:pathLst>
                <a:path w="99" h="52">
                  <a:moveTo>
                    <a:pt x="93" y="0"/>
                  </a:moveTo>
                  <a:lnTo>
                    <a:pt x="0" y="38"/>
                  </a:lnTo>
                  <a:lnTo>
                    <a:pt x="4" y="52"/>
                  </a:lnTo>
                  <a:lnTo>
                    <a:pt x="98" y="14"/>
                  </a:lnTo>
                  <a:lnTo>
                    <a:pt x="93"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86" name="Freeform 385"/>
            <p:cNvSpPr>
              <a:spLocks/>
            </p:cNvSpPr>
            <p:nvPr/>
          </p:nvSpPr>
          <p:spPr bwMode="auto">
            <a:xfrm>
              <a:off x="2506" y="420"/>
              <a:ext cx="81" cy="48"/>
            </a:xfrm>
            <a:custGeom>
              <a:avLst/>
              <a:gdLst>
                <a:gd name="T0" fmla="*/ 76 w 81"/>
                <a:gd name="T1" fmla="*/ 0 h 48"/>
                <a:gd name="T2" fmla="*/ 0 w 81"/>
                <a:gd name="T3" fmla="*/ 33 h 48"/>
                <a:gd name="T4" fmla="*/ 4 w 81"/>
                <a:gd name="T5" fmla="*/ 47 h 48"/>
                <a:gd name="T6" fmla="*/ 81 w 81"/>
                <a:gd name="T7" fmla="*/ 14 h 48"/>
                <a:gd name="T8" fmla="*/ 76 w 81"/>
                <a:gd name="T9" fmla="*/ 0 h 48"/>
              </a:gdLst>
              <a:ahLst/>
              <a:cxnLst>
                <a:cxn ang="0">
                  <a:pos x="T0" y="T1"/>
                </a:cxn>
                <a:cxn ang="0">
                  <a:pos x="T2" y="T3"/>
                </a:cxn>
                <a:cxn ang="0">
                  <a:pos x="T4" y="T5"/>
                </a:cxn>
                <a:cxn ang="0">
                  <a:pos x="T6" y="T7"/>
                </a:cxn>
                <a:cxn ang="0">
                  <a:pos x="T8" y="T9"/>
                </a:cxn>
              </a:cxnLst>
              <a:rect l="0" t="0" r="r" b="b"/>
              <a:pathLst>
                <a:path w="81" h="48">
                  <a:moveTo>
                    <a:pt x="76" y="0"/>
                  </a:moveTo>
                  <a:lnTo>
                    <a:pt x="0" y="33"/>
                  </a:lnTo>
                  <a:lnTo>
                    <a:pt x="4" y="47"/>
                  </a:lnTo>
                  <a:lnTo>
                    <a:pt x="81" y="14"/>
                  </a:lnTo>
                  <a:lnTo>
                    <a:pt x="76"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87" name="Freeform 386"/>
            <p:cNvSpPr>
              <a:spLocks/>
            </p:cNvSpPr>
            <p:nvPr/>
          </p:nvSpPr>
          <p:spPr bwMode="auto">
            <a:xfrm>
              <a:off x="2431" y="454"/>
              <a:ext cx="79" cy="52"/>
            </a:xfrm>
            <a:custGeom>
              <a:avLst/>
              <a:gdLst>
                <a:gd name="T0" fmla="*/ 74 w 79"/>
                <a:gd name="T1" fmla="*/ 0 h 52"/>
                <a:gd name="T2" fmla="*/ 0 w 79"/>
                <a:gd name="T3" fmla="*/ 38 h 52"/>
                <a:gd name="T4" fmla="*/ 4 w 79"/>
                <a:gd name="T5" fmla="*/ 52 h 52"/>
                <a:gd name="T6" fmla="*/ 79 w 79"/>
                <a:gd name="T7" fmla="*/ 14 h 52"/>
                <a:gd name="T8" fmla="*/ 74 w 79"/>
                <a:gd name="T9" fmla="*/ 0 h 52"/>
              </a:gdLst>
              <a:ahLst/>
              <a:cxnLst>
                <a:cxn ang="0">
                  <a:pos x="T0" y="T1"/>
                </a:cxn>
                <a:cxn ang="0">
                  <a:pos x="T2" y="T3"/>
                </a:cxn>
                <a:cxn ang="0">
                  <a:pos x="T4" y="T5"/>
                </a:cxn>
                <a:cxn ang="0">
                  <a:pos x="T6" y="T7"/>
                </a:cxn>
                <a:cxn ang="0">
                  <a:pos x="T8" y="T9"/>
                </a:cxn>
              </a:cxnLst>
              <a:rect l="0" t="0" r="r" b="b"/>
              <a:pathLst>
                <a:path w="79" h="52">
                  <a:moveTo>
                    <a:pt x="74" y="0"/>
                  </a:moveTo>
                  <a:lnTo>
                    <a:pt x="0" y="38"/>
                  </a:lnTo>
                  <a:lnTo>
                    <a:pt x="4" y="52"/>
                  </a:lnTo>
                  <a:lnTo>
                    <a:pt x="79" y="14"/>
                  </a:lnTo>
                  <a:lnTo>
                    <a:pt x="7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88" name="Freeform 387"/>
            <p:cNvSpPr>
              <a:spLocks/>
            </p:cNvSpPr>
            <p:nvPr/>
          </p:nvSpPr>
          <p:spPr bwMode="auto">
            <a:xfrm>
              <a:off x="2323" y="492"/>
              <a:ext cx="113" cy="58"/>
            </a:xfrm>
            <a:custGeom>
              <a:avLst/>
              <a:gdLst>
                <a:gd name="T0" fmla="*/ 108 w 113"/>
                <a:gd name="T1" fmla="*/ 0 h 58"/>
                <a:gd name="T2" fmla="*/ 0 w 113"/>
                <a:gd name="T3" fmla="*/ 43 h 58"/>
                <a:gd name="T4" fmla="*/ 4 w 113"/>
                <a:gd name="T5" fmla="*/ 57 h 58"/>
                <a:gd name="T6" fmla="*/ 112 w 113"/>
                <a:gd name="T7" fmla="*/ 14 h 58"/>
                <a:gd name="T8" fmla="*/ 108 w 113"/>
                <a:gd name="T9" fmla="*/ 0 h 58"/>
              </a:gdLst>
              <a:ahLst/>
              <a:cxnLst>
                <a:cxn ang="0">
                  <a:pos x="T0" y="T1"/>
                </a:cxn>
                <a:cxn ang="0">
                  <a:pos x="T2" y="T3"/>
                </a:cxn>
                <a:cxn ang="0">
                  <a:pos x="T4" y="T5"/>
                </a:cxn>
                <a:cxn ang="0">
                  <a:pos x="T6" y="T7"/>
                </a:cxn>
                <a:cxn ang="0">
                  <a:pos x="T8" y="T9"/>
                </a:cxn>
              </a:cxnLst>
              <a:rect l="0" t="0" r="r" b="b"/>
              <a:pathLst>
                <a:path w="113" h="58">
                  <a:moveTo>
                    <a:pt x="108" y="0"/>
                  </a:moveTo>
                  <a:lnTo>
                    <a:pt x="0" y="43"/>
                  </a:lnTo>
                  <a:lnTo>
                    <a:pt x="4" y="57"/>
                  </a:lnTo>
                  <a:lnTo>
                    <a:pt x="112" y="14"/>
                  </a:lnTo>
                  <a:lnTo>
                    <a:pt x="108"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89" name="Freeform 388"/>
            <p:cNvSpPr>
              <a:spLocks/>
            </p:cNvSpPr>
            <p:nvPr/>
          </p:nvSpPr>
          <p:spPr bwMode="auto">
            <a:xfrm>
              <a:off x="2201" y="329"/>
              <a:ext cx="96" cy="52"/>
            </a:xfrm>
            <a:custGeom>
              <a:avLst/>
              <a:gdLst>
                <a:gd name="T0" fmla="*/ 91 w 96"/>
                <a:gd name="T1" fmla="*/ 0 h 52"/>
                <a:gd name="T2" fmla="*/ 0 w 96"/>
                <a:gd name="T3" fmla="*/ 38 h 52"/>
                <a:gd name="T4" fmla="*/ 4 w 96"/>
                <a:gd name="T5" fmla="*/ 52 h 52"/>
                <a:gd name="T6" fmla="*/ 96 w 96"/>
                <a:gd name="T7" fmla="*/ 14 h 52"/>
                <a:gd name="T8" fmla="*/ 91 w 96"/>
                <a:gd name="T9" fmla="*/ 0 h 52"/>
              </a:gdLst>
              <a:ahLst/>
              <a:cxnLst>
                <a:cxn ang="0">
                  <a:pos x="T0" y="T1"/>
                </a:cxn>
                <a:cxn ang="0">
                  <a:pos x="T2" y="T3"/>
                </a:cxn>
                <a:cxn ang="0">
                  <a:pos x="T4" y="T5"/>
                </a:cxn>
                <a:cxn ang="0">
                  <a:pos x="T6" y="T7"/>
                </a:cxn>
                <a:cxn ang="0">
                  <a:pos x="T8" y="T9"/>
                </a:cxn>
              </a:cxnLst>
              <a:rect l="0" t="0" r="r" b="b"/>
              <a:pathLst>
                <a:path w="96" h="52">
                  <a:moveTo>
                    <a:pt x="91" y="0"/>
                  </a:moveTo>
                  <a:lnTo>
                    <a:pt x="0" y="38"/>
                  </a:lnTo>
                  <a:lnTo>
                    <a:pt x="4" y="52"/>
                  </a:lnTo>
                  <a:lnTo>
                    <a:pt x="96" y="14"/>
                  </a:lnTo>
                  <a:lnTo>
                    <a:pt x="91"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90" name="Freeform 389"/>
            <p:cNvSpPr>
              <a:spLocks/>
            </p:cNvSpPr>
            <p:nvPr/>
          </p:nvSpPr>
          <p:spPr bwMode="auto">
            <a:xfrm>
              <a:off x="2126" y="367"/>
              <a:ext cx="79" cy="46"/>
            </a:xfrm>
            <a:custGeom>
              <a:avLst/>
              <a:gdLst>
                <a:gd name="T0" fmla="*/ 74 w 79"/>
                <a:gd name="T1" fmla="*/ 0 h 46"/>
                <a:gd name="T2" fmla="*/ 0 w 79"/>
                <a:gd name="T3" fmla="*/ 31 h 46"/>
                <a:gd name="T4" fmla="*/ 4 w 79"/>
                <a:gd name="T5" fmla="*/ 45 h 46"/>
                <a:gd name="T6" fmla="*/ 79 w 79"/>
                <a:gd name="T7" fmla="*/ 14 h 46"/>
                <a:gd name="T8" fmla="*/ 74 w 79"/>
                <a:gd name="T9" fmla="*/ 0 h 46"/>
              </a:gdLst>
              <a:ahLst/>
              <a:cxnLst>
                <a:cxn ang="0">
                  <a:pos x="T0" y="T1"/>
                </a:cxn>
                <a:cxn ang="0">
                  <a:pos x="T2" y="T3"/>
                </a:cxn>
                <a:cxn ang="0">
                  <a:pos x="T4" y="T5"/>
                </a:cxn>
                <a:cxn ang="0">
                  <a:pos x="T6" y="T7"/>
                </a:cxn>
                <a:cxn ang="0">
                  <a:pos x="T8" y="T9"/>
                </a:cxn>
              </a:cxnLst>
              <a:rect l="0" t="0" r="r" b="b"/>
              <a:pathLst>
                <a:path w="79" h="46">
                  <a:moveTo>
                    <a:pt x="74" y="0"/>
                  </a:moveTo>
                  <a:lnTo>
                    <a:pt x="0" y="31"/>
                  </a:lnTo>
                  <a:lnTo>
                    <a:pt x="4" y="45"/>
                  </a:lnTo>
                  <a:lnTo>
                    <a:pt x="79" y="14"/>
                  </a:lnTo>
                  <a:lnTo>
                    <a:pt x="7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91" name="Freeform 390"/>
            <p:cNvSpPr>
              <a:spLocks/>
            </p:cNvSpPr>
            <p:nvPr/>
          </p:nvSpPr>
          <p:spPr bwMode="auto">
            <a:xfrm>
              <a:off x="2052" y="398"/>
              <a:ext cx="79" cy="56"/>
            </a:xfrm>
            <a:custGeom>
              <a:avLst/>
              <a:gdLst>
                <a:gd name="T0" fmla="*/ 74 w 79"/>
                <a:gd name="T1" fmla="*/ 0 h 56"/>
                <a:gd name="T2" fmla="*/ 0 w 79"/>
                <a:gd name="T3" fmla="*/ 40 h 56"/>
                <a:gd name="T4" fmla="*/ 4 w 79"/>
                <a:gd name="T5" fmla="*/ 55 h 56"/>
                <a:gd name="T6" fmla="*/ 79 w 79"/>
                <a:gd name="T7" fmla="*/ 14 h 56"/>
                <a:gd name="T8" fmla="*/ 74 w 79"/>
                <a:gd name="T9" fmla="*/ 0 h 56"/>
              </a:gdLst>
              <a:ahLst/>
              <a:cxnLst>
                <a:cxn ang="0">
                  <a:pos x="T0" y="T1"/>
                </a:cxn>
                <a:cxn ang="0">
                  <a:pos x="T2" y="T3"/>
                </a:cxn>
                <a:cxn ang="0">
                  <a:pos x="T4" y="T5"/>
                </a:cxn>
                <a:cxn ang="0">
                  <a:pos x="T6" y="T7"/>
                </a:cxn>
                <a:cxn ang="0">
                  <a:pos x="T8" y="T9"/>
                </a:cxn>
              </a:cxnLst>
              <a:rect l="0" t="0" r="r" b="b"/>
              <a:pathLst>
                <a:path w="79" h="56">
                  <a:moveTo>
                    <a:pt x="74" y="0"/>
                  </a:moveTo>
                  <a:lnTo>
                    <a:pt x="0" y="40"/>
                  </a:lnTo>
                  <a:lnTo>
                    <a:pt x="4" y="55"/>
                  </a:lnTo>
                  <a:lnTo>
                    <a:pt x="79" y="14"/>
                  </a:lnTo>
                  <a:lnTo>
                    <a:pt x="7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92" name="Freeform 391"/>
            <p:cNvSpPr>
              <a:spLocks/>
            </p:cNvSpPr>
            <p:nvPr/>
          </p:nvSpPr>
          <p:spPr bwMode="auto">
            <a:xfrm>
              <a:off x="1949" y="439"/>
              <a:ext cx="108" cy="58"/>
            </a:xfrm>
            <a:custGeom>
              <a:avLst/>
              <a:gdLst>
                <a:gd name="T0" fmla="*/ 103 w 108"/>
                <a:gd name="T1" fmla="*/ 0 h 58"/>
                <a:gd name="T2" fmla="*/ 0 w 108"/>
                <a:gd name="T3" fmla="*/ 43 h 58"/>
                <a:gd name="T4" fmla="*/ 4 w 108"/>
                <a:gd name="T5" fmla="*/ 57 h 58"/>
                <a:gd name="T6" fmla="*/ 108 w 108"/>
                <a:gd name="T7" fmla="*/ 14 h 58"/>
                <a:gd name="T8" fmla="*/ 103 w 108"/>
                <a:gd name="T9" fmla="*/ 0 h 58"/>
              </a:gdLst>
              <a:ahLst/>
              <a:cxnLst>
                <a:cxn ang="0">
                  <a:pos x="T0" y="T1"/>
                </a:cxn>
                <a:cxn ang="0">
                  <a:pos x="T2" y="T3"/>
                </a:cxn>
                <a:cxn ang="0">
                  <a:pos x="T4" y="T5"/>
                </a:cxn>
                <a:cxn ang="0">
                  <a:pos x="T6" y="T7"/>
                </a:cxn>
                <a:cxn ang="0">
                  <a:pos x="T8" y="T9"/>
                </a:cxn>
              </a:cxnLst>
              <a:rect l="0" t="0" r="r" b="b"/>
              <a:pathLst>
                <a:path w="108" h="58">
                  <a:moveTo>
                    <a:pt x="103" y="0"/>
                  </a:moveTo>
                  <a:lnTo>
                    <a:pt x="0" y="43"/>
                  </a:lnTo>
                  <a:lnTo>
                    <a:pt x="4" y="57"/>
                  </a:lnTo>
                  <a:lnTo>
                    <a:pt x="108" y="14"/>
                  </a:lnTo>
                  <a:lnTo>
                    <a:pt x="103"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93" name="Freeform 392"/>
            <p:cNvSpPr>
              <a:spLocks/>
            </p:cNvSpPr>
            <p:nvPr/>
          </p:nvSpPr>
          <p:spPr bwMode="auto">
            <a:xfrm>
              <a:off x="2950" y="427"/>
              <a:ext cx="95" cy="50"/>
            </a:xfrm>
            <a:custGeom>
              <a:avLst/>
              <a:gdLst>
                <a:gd name="T0" fmla="*/ 91 w 95"/>
                <a:gd name="T1" fmla="*/ 0 h 50"/>
                <a:gd name="T2" fmla="*/ 0 w 95"/>
                <a:gd name="T3" fmla="*/ 36 h 50"/>
                <a:gd name="T4" fmla="*/ 4 w 95"/>
                <a:gd name="T5" fmla="*/ 50 h 50"/>
                <a:gd name="T6" fmla="*/ 95 w 95"/>
                <a:gd name="T7" fmla="*/ 14 h 50"/>
                <a:gd name="T8" fmla="*/ 91 w 95"/>
                <a:gd name="T9" fmla="*/ 0 h 50"/>
              </a:gdLst>
              <a:ahLst/>
              <a:cxnLst>
                <a:cxn ang="0">
                  <a:pos x="T0" y="T1"/>
                </a:cxn>
                <a:cxn ang="0">
                  <a:pos x="T2" y="T3"/>
                </a:cxn>
                <a:cxn ang="0">
                  <a:pos x="T4" y="T5"/>
                </a:cxn>
                <a:cxn ang="0">
                  <a:pos x="T6" y="T7"/>
                </a:cxn>
                <a:cxn ang="0">
                  <a:pos x="T8" y="T9"/>
                </a:cxn>
              </a:cxnLst>
              <a:rect l="0" t="0" r="r" b="b"/>
              <a:pathLst>
                <a:path w="95" h="50">
                  <a:moveTo>
                    <a:pt x="91" y="0"/>
                  </a:moveTo>
                  <a:lnTo>
                    <a:pt x="0" y="36"/>
                  </a:lnTo>
                  <a:lnTo>
                    <a:pt x="4" y="50"/>
                  </a:lnTo>
                  <a:lnTo>
                    <a:pt x="95" y="14"/>
                  </a:lnTo>
                  <a:lnTo>
                    <a:pt x="91"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94" name="Freeform 393"/>
            <p:cNvSpPr>
              <a:spLocks/>
            </p:cNvSpPr>
            <p:nvPr/>
          </p:nvSpPr>
          <p:spPr bwMode="auto">
            <a:xfrm>
              <a:off x="2875" y="463"/>
              <a:ext cx="79" cy="48"/>
            </a:xfrm>
            <a:custGeom>
              <a:avLst/>
              <a:gdLst>
                <a:gd name="T0" fmla="*/ 74 w 79"/>
                <a:gd name="T1" fmla="*/ 0 h 48"/>
                <a:gd name="T2" fmla="*/ 0 w 79"/>
                <a:gd name="T3" fmla="*/ 33 h 48"/>
                <a:gd name="T4" fmla="*/ 4 w 79"/>
                <a:gd name="T5" fmla="*/ 47 h 48"/>
                <a:gd name="T6" fmla="*/ 79 w 79"/>
                <a:gd name="T7" fmla="*/ 14 h 48"/>
                <a:gd name="T8" fmla="*/ 74 w 79"/>
                <a:gd name="T9" fmla="*/ 0 h 48"/>
              </a:gdLst>
              <a:ahLst/>
              <a:cxnLst>
                <a:cxn ang="0">
                  <a:pos x="T0" y="T1"/>
                </a:cxn>
                <a:cxn ang="0">
                  <a:pos x="T2" y="T3"/>
                </a:cxn>
                <a:cxn ang="0">
                  <a:pos x="T4" y="T5"/>
                </a:cxn>
                <a:cxn ang="0">
                  <a:pos x="T6" y="T7"/>
                </a:cxn>
                <a:cxn ang="0">
                  <a:pos x="T8" y="T9"/>
                </a:cxn>
              </a:cxnLst>
              <a:rect l="0" t="0" r="r" b="b"/>
              <a:pathLst>
                <a:path w="79" h="48">
                  <a:moveTo>
                    <a:pt x="74" y="0"/>
                  </a:moveTo>
                  <a:lnTo>
                    <a:pt x="0" y="33"/>
                  </a:lnTo>
                  <a:lnTo>
                    <a:pt x="4" y="47"/>
                  </a:lnTo>
                  <a:lnTo>
                    <a:pt x="79" y="14"/>
                  </a:lnTo>
                  <a:lnTo>
                    <a:pt x="7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95" name="Freeform 394"/>
            <p:cNvSpPr>
              <a:spLocks/>
            </p:cNvSpPr>
            <p:nvPr/>
          </p:nvSpPr>
          <p:spPr bwMode="auto">
            <a:xfrm>
              <a:off x="2801" y="497"/>
              <a:ext cx="79" cy="55"/>
            </a:xfrm>
            <a:custGeom>
              <a:avLst/>
              <a:gdLst>
                <a:gd name="T0" fmla="*/ 74 w 79"/>
                <a:gd name="T1" fmla="*/ 0 h 55"/>
                <a:gd name="T2" fmla="*/ 0 w 79"/>
                <a:gd name="T3" fmla="*/ 40 h 55"/>
                <a:gd name="T4" fmla="*/ 4 w 79"/>
                <a:gd name="T5" fmla="*/ 55 h 55"/>
                <a:gd name="T6" fmla="*/ 79 w 79"/>
                <a:gd name="T7" fmla="*/ 14 h 55"/>
                <a:gd name="T8" fmla="*/ 74 w 79"/>
                <a:gd name="T9" fmla="*/ 0 h 55"/>
              </a:gdLst>
              <a:ahLst/>
              <a:cxnLst>
                <a:cxn ang="0">
                  <a:pos x="T0" y="T1"/>
                </a:cxn>
                <a:cxn ang="0">
                  <a:pos x="T2" y="T3"/>
                </a:cxn>
                <a:cxn ang="0">
                  <a:pos x="T4" y="T5"/>
                </a:cxn>
                <a:cxn ang="0">
                  <a:pos x="T6" y="T7"/>
                </a:cxn>
                <a:cxn ang="0">
                  <a:pos x="T8" y="T9"/>
                </a:cxn>
              </a:cxnLst>
              <a:rect l="0" t="0" r="r" b="b"/>
              <a:pathLst>
                <a:path w="79" h="55">
                  <a:moveTo>
                    <a:pt x="74" y="0"/>
                  </a:moveTo>
                  <a:lnTo>
                    <a:pt x="0" y="40"/>
                  </a:lnTo>
                  <a:lnTo>
                    <a:pt x="4" y="55"/>
                  </a:lnTo>
                  <a:lnTo>
                    <a:pt x="79" y="14"/>
                  </a:lnTo>
                  <a:lnTo>
                    <a:pt x="7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96" name="Freeform 395"/>
            <p:cNvSpPr>
              <a:spLocks/>
            </p:cNvSpPr>
            <p:nvPr/>
          </p:nvSpPr>
          <p:spPr bwMode="auto">
            <a:xfrm>
              <a:off x="2697" y="537"/>
              <a:ext cx="108" cy="58"/>
            </a:xfrm>
            <a:custGeom>
              <a:avLst/>
              <a:gdLst>
                <a:gd name="T0" fmla="*/ 103 w 108"/>
                <a:gd name="T1" fmla="*/ 0 h 58"/>
                <a:gd name="T2" fmla="*/ 0 w 108"/>
                <a:gd name="T3" fmla="*/ 43 h 58"/>
                <a:gd name="T4" fmla="*/ 4 w 108"/>
                <a:gd name="T5" fmla="*/ 57 h 58"/>
                <a:gd name="T6" fmla="*/ 108 w 108"/>
                <a:gd name="T7" fmla="*/ 14 h 58"/>
                <a:gd name="T8" fmla="*/ 103 w 108"/>
                <a:gd name="T9" fmla="*/ 0 h 58"/>
              </a:gdLst>
              <a:ahLst/>
              <a:cxnLst>
                <a:cxn ang="0">
                  <a:pos x="T0" y="T1"/>
                </a:cxn>
                <a:cxn ang="0">
                  <a:pos x="T2" y="T3"/>
                </a:cxn>
                <a:cxn ang="0">
                  <a:pos x="T4" y="T5"/>
                </a:cxn>
                <a:cxn ang="0">
                  <a:pos x="T6" y="T7"/>
                </a:cxn>
                <a:cxn ang="0">
                  <a:pos x="T8" y="T9"/>
                </a:cxn>
              </a:cxnLst>
              <a:rect l="0" t="0" r="r" b="b"/>
              <a:pathLst>
                <a:path w="108" h="58">
                  <a:moveTo>
                    <a:pt x="103" y="0"/>
                  </a:moveTo>
                  <a:lnTo>
                    <a:pt x="0" y="43"/>
                  </a:lnTo>
                  <a:lnTo>
                    <a:pt x="4" y="57"/>
                  </a:lnTo>
                  <a:lnTo>
                    <a:pt x="108" y="14"/>
                  </a:lnTo>
                  <a:lnTo>
                    <a:pt x="103"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97" name="Freeform 396"/>
            <p:cNvSpPr>
              <a:spLocks/>
            </p:cNvSpPr>
            <p:nvPr/>
          </p:nvSpPr>
          <p:spPr bwMode="auto">
            <a:xfrm>
              <a:off x="3297" y="465"/>
              <a:ext cx="99" cy="53"/>
            </a:xfrm>
            <a:custGeom>
              <a:avLst/>
              <a:gdLst>
                <a:gd name="T0" fmla="*/ 93 w 99"/>
                <a:gd name="T1" fmla="*/ 0 h 53"/>
                <a:gd name="T2" fmla="*/ 0 w 99"/>
                <a:gd name="T3" fmla="*/ 38 h 53"/>
                <a:gd name="T4" fmla="*/ 4 w 99"/>
                <a:gd name="T5" fmla="*/ 52 h 53"/>
                <a:gd name="T6" fmla="*/ 98 w 99"/>
                <a:gd name="T7" fmla="*/ 14 h 53"/>
                <a:gd name="T8" fmla="*/ 93 w 99"/>
                <a:gd name="T9" fmla="*/ 0 h 53"/>
              </a:gdLst>
              <a:ahLst/>
              <a:cxnLst>
                <a:cxn ang="0">
                  <a:pos x="T0" y="T1"/>
                </a:cxn>
                <a:cxn ang="0">
                  <a:pos x="T2" y="T3"/>
                </a:cxn>
                <a:cxn ang="0">
                  <a:pos x="T4" y="T5"/>
                </a:cxn>
                <a:cxn ang="0">
                  <a:pos x="T6" y="T7"/>
                </a:cxn>
                <a:cxn ang="0">
                  <a:pos x="T8" y="T9"/>
                </a:cxn>
              </a:cxnLst>
              <a:rect l="0" t="0" r="r" b="b"/>
              <a:pathLst>
                <a:path w="99" h="53">
                  <a:moveTo>
                    <a:pt x="93" y="0"/>
                  </a:moveTo>
                  <a:lnTo>
                    <a:pt x="0" y="38"/>
                  </a:lnTo>
                  <a:lnTo>
                    <a:pt x="4" y="52"/>
                  </a:lnTo>
                  <a:lnTo>
                    <a:pt x="98" y="14"/>
                  </a:lnTo>
                  <a:lnTo>
                    <a:pt x="93"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98" name="Freeform 397"/>
            <p:cNvSpPr>
              <a:spLocks/>
            </p:cNvSpPr>
            <p:nvPr/>
          </p:nvSpPr>
          <p:spPr bwMode="auto">
            <a:xfrm>
              <a:off x="3221" y="504"/>
              <a:ext cx="81" cy="48"/>
            </a:xfrm>
            <a:custGeom>
              <a:avLst/>
              <a:gdLst>
                <a:gd name="T0" fmla="*/ 76 w 81"/>
                <a:gd name="T1" fmla="*/ 0 h 48"/>
                <a:gd name="T2" fmla="*/ 0 w 81"/>
                <a:gd name="T3" fmla="*/ 33 h 48"/>
                <a:gd name="T4" fmla="*/ 4 w 81"/>
                <a:gd name="T5" fmla="*/ 47 h 48"/>
                <a:gd name="T6" fmla="*/ 81 w 81"/>
                <a:gd name="T7" fmla="*/ 14 h 48"/>
                <a:gd name="T8" fmla="*/ 76 w 81"/>
                <a:gd name="T9" fmla="*/ 0 h 48"/>
              </a:gdLst>
              <a:ahLst/>
              <a:cxnLst>
                <a:cxn ang="0">
                  <a:pos x="T0" y="T1"/>
                </a:cxn>
                <a:cxn ang="0">
                  <a:pos x="T2" y="T3"/>
                </a:cxn>
                <a:cxn ang="0">
                  <a:pos x="T4" y="T5"/>
                </a:cxn>
                <a:cxn ang="0">
                  <a:pos x="T6" y="T7"/>
                </a:cxn>
                <a:cxn ang="0">
                  <a:pos x="T8" y="T9"/>
                </a:cxn>
              </a:cxnLst>
              <a:rect l="0" t="0" r="r" b="b"/>
              <a:pathLst>
                <a:path w="81" h="48">
                  <a:moveTo>
                    <a:pt x="76" y="0"/>
                  </a:moveTo>
                  <a:lnTo>
                    <a:pt x="0" y="33"/>
                  </a:lnTo>
                  <a:lnTo>
                    <a:pt x="4" y="47"/>
                  </a:lnTo>
                  <a:lnTo>
                    <a:pt x="81" y="14"/>
                  </a:lnTo>
                  <a:lnTo>
                    <a:pt x="76"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99" name="Freeform 398"/>
            <p:cNvSpPr>
              <a:spLocks/>
            </p:cNvSpPr>
            <p:nvPr/>
          </p:nvSpPr>
          <p:spPr bwMode="auto">
            <a:xfrm>
              <a:off x="3144" y="537"/>
              <a:ext cx="82" cy="56"/>
            </a:xfrm>
            <a:custGeom>
              <a:avLst/>
              <a:gdLst>
                <a:gd name="T0" fmla="*/ 76 w 82"/>
                <a:gd name="T1" fmla="*/ 0 h 56"/>
                <a:gd name="T2" fmla="*/ 0 w 82"/>
                <a:gd name="T3" fmla="*/ 40 h 56"/>
                <a:gd name="T4" fmla="*/ 4 w 82"/>
                <a:gd name="T5" fmla="*/ 55 h 56"/>
                <a:gd name="T6" fmla="*/ 81 w 82"/>
                <a:gd name="T7" fmla="*/ 14 h 56"/>
                <a:gd name="T8" fmla="*/ 76 w 82"/>
                <a:gd name="T9" fmla="*/ 0 h 56"/>
              </a:gdLst>
              <a:ahLst/>
              <a:cxnLst>
                <a:cxn ang="0">
                  <a:pos x="T0" y="T1"/>
                </a:cxn>
                <a:cxn ang="0">
                  <a:pos x="T2" y="T3"/>
                </a:cxn>
                <a:cxn ang="0">
                  <a:pos x="T4" y="T5"/>
                </a:cxn>
                <a:cxn ang="0">
                  <a:pos x="T6" y="T7"/>
                </a:cxn>
                <a:cxn ang="0">
                  <a:pos x="T8" y="T9"/>
                </a:cxn>
              </a:cxnLst>
              <a:rect l="0" t="0" r="r" b="b"/>
              <a:pathLst>
                <a:path w="82" h="56">
                  <a:moveTo>
                    <a:pt x="76" y="0"/>
                  </a:moveTo>
                  <a:lnTo>
                    <a:pt x="0" y="40"/>
                  </a:lnTo>
                  <a:lnTo>
                    <a:pt x="4" y="55"/>
                  </a:lnTo>
                  <a:lnTo>
                    <a:pt x="81" y="14"/>
                  </a:lnTo>
                  <a:lnTo>
                    <a:pt x="76"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00" name="Freeform 399"/>
            <p:cNvSpPr>
              <a:spLocks/>
            </p:cNvSpPr>
            <p:nvPr/>
          </p:nvSpPr>
          <p:spPr bwMode="auto">
            <a:xfrm>
              <a:off x="3041" y="578"/>
              <a:ext cx="108" cy="58"/>
            </a:xfrm>
            <a:custGeom>
              <a:avLst/>
              <a:gdLst>
                <a:gd name="T0" fmla="*/ 103 w 108"/>
                <a:gd name="T1" fmla="*/ 0 h 58"/>
                <a:gd name="T2" fmla="*/ 0 w 108"/>
                <a:gd name="T3" fmla="*/ 43 h 58"/>
                <a:gd name="T4" fmla="*/ 4 w 108"/>
                <a:gd name="T5" fmla="*/ 57 h 58"/>
                <a:gd name="T6" fmla="*/ 108 w 108"/>
                <a:gd name="T7" fmla="*/ 14 h 58"/>
                <a:gd name="T8" fmla="*/ 103 w 108"/>
                <a:gd name="T9" fmla="*/ 0 h 58"/>
              </a:gdLst>
              <a:ahLst/>
              <a:cxnLst>
                <a:cxn ang="0">
                  <a:pos x="T0" y="T1"/>
                </a:cxn>
                <a:cxn ang="0">
                  <a:pos x="T2" y="T3"/>
                </a:cxn>
                <a:cxn ang="0">
                  <a:pos x="T4" y="T5"/>
                </a:cxn>
                <a:cxn ang="0">
                  <a:pos x="T6" y="T7"/>
                </a:cxn>
                <a:cxn ang="0">
                  <a:pos x="T8" y="T9"/>
                </a:cxn>
              </a:cxnLst>
              <a:rect l="0" t="0" r="r" b="b"/>
              <a:pathLst>
                <a:path w="108" h="58">
                  <a:moveTo>
                    <a:pt x="103" y="0"/>
                  </a:moveTo>
                  <a:lnTo>
                    <a:pt x="0" y="43"/>
                  </a:lnTo>
                  <a:lnTo>
                    <a:pt x="4" y="57"/>
                  </a:lnTo>
                  <a:lnTo>
                    <a:pt x="108" y="14"/>
                  </a:lnTo>
                  <a:lnTo>
                    <a:pt x="103"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01" name="Freeform 400"/>
            <p:cNvSpPr>
              <a:spLocks/>
            </p:cNvSpPr>
            <p:nvPr/>
          </p:nvSpPr>
          <p:spPr bwMode="auto">
            <a:xfrm>
              <a:off x="4759" y="653"/>
              <a:ext cx="98" cy="50"/>
            </a:xfrm>
            <a:custGeom>
              <a:avLst/>
              <a:gdLst>
                <a:gd name="T0" fmla="*/ 93 w 98"/>
                <a:gd name="T1" fmla="*/ 0 h 50"/>
                <a:gd name="T2" fmla="*/ 0 w 98"/>
                <a:gd name="T3" fmla="*/ 35 h 50"/>
                <a:gd name="T4" fmla="*/ 4 w 98"/>
                <a:gd name="T5" fmla="*/ 50 h 50"/>
                <a:gd name="T6" fmla="*/ 98 w 98"/>
                <a:gd name="T7" fmla="*/ 14 h 50"/>
                <a:gd name="T8" fmla="*/ 93 w 98"/>
                <a:gd name="T9" fmla="*/ 0 h 50"/>
              </a:gdLst>
              <a:ahLst/>
              <a:cxnLst>
                <a:cxn ang="0">
                  <a:pos x="T0" y="T1"/>
                </a:cxn>
                <a:cxn ang="0">
                  <a:pos x="T2" y="T3"/>
                </a:cxn>
                <a:cxn ang="0">
                  <a:pos x="T4" y="T5"/>
                </a:cxn>
                <a:cxn ang="0">
                  <a:pos x="T6" y="T7"/>
                </a:cxn>
                <a:cxn ang="0">
                  <a:pos x="T8" y="T9"/>
                </a:cxn>
              </a:cxnLst>
              <a:rect l="0" t="0" r="r" b="b"/>
              <a:pathLst>
                <a:path w="98" h="50">
                  <a:moveTo>
                    <a:pt x="93" y="0"/>
                  </a:moveTo>
                  <a:lnTo>
                    <a:pt x="0" y="35"/>
                  </a:lnTo>
                  <a:lnTo>
                    <a:pt x="4" y="50"/>
                  </a:lnTo>
                  <a:lnTo>
                    <a:pt x="98" y="14"/>
                  </a:lnTo>
                  <a:lnTo>
                    <a:pt x="93"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02" name="Freeform 401"/>
            <p:cNvSpPr>
              <a:spLocks/>
            </p:cNvSpPr>
            <p:nvPr/>
          </p:nvSpPr>
          <p:spPr bwMode="auto">
            <a:xfrm>
              <a:off x="4680" y="689"/>
              <a:ext cx="84" cy="48"/>
            </a:xfrm>
            <a:custGeom>
              <a:avLst/>
              <a:gdLst>
                <a:gd name="T0" fmla="*/ 79 w 84"/>
                <a:gd name="T1" fmla="*/ 0 h 48"/>
                <a:gd name="T2" fmla="*/ 0 w 84"/>
                <a:gd name="T3" fmla="*/ 33 h 48"/>
                <a:gd name="T4" fmla="*/ 4 w 84"/>
                <a:gd name="T5" fmla="*/ 48 h 48"/>
                <a:gd name="T6" fmla="*/ 83 w 84"/>
                <a:gd name="T7" fmla="*/ 14 h 48"/>
                <a:gd name="T8" fmla="*/ 79 w 84"/>
                <a:gd name="T9" fmla="*/ 0 h 48"/>
              </a:gdLst>
              <a:ahLst/>
              <a:cxnLst>
                <a:cxn ang="0">
                  <a:pos x="T0" y="T1"/>
                </a:cxn>
                <a:cxn ang="0">
                  <a:pos x="T2" y="T3"/>
                </a:cxn>
                <a:cxn ang="0">
                  <a:pos x="T4" y="T5"/>
                </a:cxn>
                <a:cxn ang="0">
                  <a:pos x="T6" y="T7"/>
                </a:cxn>
                <a:cxn ang="0">
                  <a:pos x="T8" y="T9"/>
                </a:cxn>
              </a:cxnLst>
              <a:rect l="0" t="0" r="r" b="b"/>
              <a:pathLst>
                <a:path w="84" h="48">
                  <a:moveTo>
                    <a:pt x="79" y="0"/>
                  </a:moveTo>
                  <a:lnTo>
                    <a:pt x="0" y="33"/>
                  </a:lnTo>
                  <a:lnTo>
                    <a:pt x="4" y="48"/>
                  </a:lnTo>
                  <a:lnTo>
                    <a:pt x="83" y="14"/>
                  </a:lnTo>
                  <a:lnTo>
                    <a:pt x="7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03" name="Freeform 402"/>
            <p:cNvSpPr>
              <a:spLocks/>
            </p:cNvSpPr>
            <p:nvPr/>
          </p:nvSpPr>
          <p:spPr bwMode="auto">
            <a:xfrm>
              <a:off x="4606" y="722"/>
              <a:ext cx="79" cy="55"/>
            </a:xfrm>
            <a:custGeom>
              <a:avLst/>
              <a:gdLst>
                <a:gd name="T0" fmla="*/ 74 w 79"/>
                <a:gd name="T1" fmla="*/ 0 h 55"/>
                <a:gd name="T2" fmla="*/ 0 w 79"/>
                <a:gd name="T3" fmla="*/ 40 h 55"/>
                <a:gd name="T4" fmla="*/ 4 w 79"/>
                <a:gd name="T5" fmla="*/ 55 h 55"/>
                <a:gd name="T6" fmla="*/ 79 w 79"/>
                <a:gd name="T7" fmla="*/ 14 h 55"/>
                <a:gd name="T8" fmla="*/ 74 w 79"/>
                <a:gd name="T9" fmla="*/ 0 h 55"/>
              </a:gdLst>
              <a:ahLst/>
              <a:cxnLst>
                <a:cxn ang="0">
                  <a:pos x="T0" y="T1"/>
                </a:cxn>
                <a:cxn ang="0">
                  <a:pos x="T2" y="T3"/>
                </a:cxn>
                <a:cxn ang="0">
                  <a:pos x="T4" y="T5"/>
                </a:cxn>
                <a:cxn ang="0">
                  <a:pos x="T6" y="T7"/>
                </a:cxn>
                <a:cxn ang="0">
                  <a:pos x="T8" y="T9"/>
                </a:cxn>
              </a:cxnLst>
              <a:rect l="0" t="0" r="r" b="b"/>
              <a:pathLst>
                <a:path w="79" h="55">
                  <a:moveTo>
                    <a:pt x="74" y="0"/>
                  </a:moveTo>
                  <a:lnTo>
                    <a:pt x="0" y="40"/>
                  </a:lnTo>
                  <a:lnTo>
                    <a:pt x="4" y="55"/>
                  </a:lnTo>
                  <a:lnTo>
                    <a:pt x="79" y="14"/>
                  </a:lnTo>
                  <a:lnTo>
                    <a:pt x="7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04" name="Freeform 403"/>
            <p:cNvSpPr>
              <a:spLocks/>
            </p:cNvSpPr>
            <p:nvPr/>
          </p:nvSpPr>
          <p:spPr bwMode="auto">
            <a:xfrm>
              <a:off x="4500" y="763"/>
              <a:ext cx="110" cy="60"/>
            </a:xfrm>
            <a:custGeom>
              <a:avLst/>
              <a:gdLst>
                <a:gd name="T0" fmla="*/ 105 w 110"/>
                <a:gd name="T1" fmla="*/ 0 h 60"/>
                <a:gd name="T2" fmla="*/ 0 w 110"/>
                <a:gd name="T3" fmla="*/ 45 h 60"/>
                <a:gd name="T4" fmla="*/ 4 w 110"/>
                <a:gd name="T5" fmla="*/ 60 h 60"/>
                <a:gd name="T6" fmla="*/ 110 w 110"/>
                <a:gd name="T7" fmla="*/ 14 h 60"/>
                <a:gd name="T8" fmla="*/ 105 w 110"/>
                <a:gd name="T9" fmla="*/ 0 h 60"/>
              </a:gdLst>
              <a:ahLst/>
              <a:cxnLst>
                <a:cxn ang="0">
                  <a:pos x="T0" y="T1"/>
                </a:cxn>
                <a:cxn ang="0">
                  <a:pos x="T2" y="T3"/>
                </a:cxn>
                <a:cxn ang="0">
                  <a:pos x="T4" y="T5"/>
                </a:cxn>
                <a:cxn ang="0">
                  <a:pos x="T6" y="T7"/>
                </a:cxn>
                <a:cxn ang="0">
                  <a:pos x="T8" y="T9"/>
                </a:cxn>
              </a:cxnLst>
              <a:rect l="0" t="0" r="r" b="b"/>
              <a:pathLst>
                <a:path w="110" h="60">
                  <a:moveTo>
                    <a:pt x="105" y="0"/>
                  </a:moveTo>
                  <a:lnTo>
                    <a:pt x="0" y="45"/>
                  </a:lnTo>
                  <a:lnTo>
                    <a:pt x="4" y="60"/>
                  </a:lnTo>
                  <a:lnTo>
                    <a:pt x="110" y="14"/>
                  </a:lnTo>
                  <a:lnTo>
                    <a:pt x="105"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05" name="Freeform 404"/>
            <p:cNvSpPr>
              <a:spLocks/>
            </p:cNvSpPr>
            <p:nvPr/>
          </p:nvSpPr>
          <p:spPr bwMode="auto">
            <a:xfrm>
              <a:off x="4046" y="554"/>
              <a:ext cx="96" cy="53"/>
            </a:xfrm>
            <a:custGeom>
              <a:avLst/>
              <a:gdLst>
                <a:gd name="T0" fmla="*/ 91 w 96"/>
                <a:gd name="T1" fmla="*/ 0 h 53"/>
                <a:gd name="T2" fmla="*/ 0 w 96"/>
                <a:gd name="T3" fmla="*/ 38 h 53"/>
                <a:gd name="T4" fmla="*/ 4 w 96"/>
                <a:gd name="T5" fmla="*/ 52 h 53"/>
                <a:gd name="T6" fmla="*/ 96 w 96"/>
                <a:gd name="T7" fmla="*/ 14 h 53"/>
                <a:gd name="T8" fmla="*/ 91 w 96"/>
                <a:gd name="T9" fmla="*/ 0 h 53"/>
              </a:gdLst>
              <a:ahLst/>
              <a:cxnLst>
                <a:cxn ang="0">
                  <a:pos x="T0" y="T1"/>
                </a:cxn>
                <a:cxn ang="0">
                  <a:pos x="T2" y="T3"/>
                </a:cxn>
                <a:cxn ang="0">
                  <a:pos x="T4" y="T5"/>
                </a:cxn>
                <a:cxn ang="0">
                  <a:pos x="T6" y="T7"/>
                </a:cxn>
                <a:cxn ang="0">
                  <a:pos x="T8" y="T9"/>
                </a:cxn>
              </a:cxnLst>
              <a:rect l="0" t="0" r="r" b="b"/>
              <a:pathLst>
                <a:path w="96" h="53">
                  <a:moveTo>
                    <a:pt x="91" y="0"/>
                  </a:moveTo>
                  <a:lnTo>
                    <a:pt x="0" y="38"/>
                  </a:lnTo>
                  <a:lnTo>
                    <a:pt x="4" y="52"/>
                  </a:lnTo>
                  <a:lnTo>
                    <a:pt x="96" y="14"/>
                  </a:lnTo>
                  <a:lnTo>
                    <a:pt x="91"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06" name="Freeform 405"/>
            <p:cNvSpPr>
              <a:spLocks/>
            </p:cNvSpPr>
            <p:nvPr/>
          </p:nvSpPr>
          <p:spPr bwMode="auto">
            <a:xfrm>
              <a:off x="3972" y="593"/>
              <a:ext cx="79" cy="48"/>
            </a:xfrm>
            <a:custGeom>
              <a:avLst/>
              <a:gdLst>
                <a:gd name="T0" fmla="*/ 74 w 79"/>
                <a:gd name="T1" fmla="*/ 0 h 48"/>
                <a:gd name="T2" fmla="*/ 0 w 79"/>
                <a:gd name="T3" fmla="*/ 33 h 48"/>
                <a:gd name="T4" fmla="*/ 4 w 79"/>
                <a:gd name="T5" fmla="*/ 47 h 48"/>
                <a:gd name="T6" fmla="*/ 79 w 79"/>
                <a:gd name="T7" fmla="*/ 14 h 48"/>
                <a:gd name="T8" fmla="*/ 74 w 79"/>
                <a:gd name="T9" fmla="*/ 0 h 48"/>
              </a:gdLst>
              <a:ahLst/>
              <a:cxnLst>
                <a:cxn ang="0">
                  <a:pos x="T0" y="T1"/>
                </a:cxn>
                <a:cxn ang="0">
                  <a:pos x="T2" y="T3"/>
                </a:cxn>
                <a:cxn ang="0">
                  <a:pos x="T4" y="T5"/>
                </a:cxn>
                <a:cxn ang="0">
                  <a:pos x="T6" y="T7"/>
                </a:cxn>
                <a:cxn ang="0">
                  <a:pos x="T8" y="T9"/>
                </a:cxn>
              </a:cxnLst>
              <a:rect l="0" t="0" r="r" b="b"/>
              <a:pathLst>
                <a:path w="79" h="48">
                  <a:moveTo>
                    <a:pt x="74" y="0"/>
                  </a:moveTo>
                  <a:lnTo>
                    <a:pt x="0" y="33"/>
                  </a:lnTo>
                  <a:lnTo>
                    <a:pt x="4" y="47"/>
                  </a:lnTo>
                  <a:lnTo>
                    <a:pt x="79" y="14"/>
                  </a:lnTo>
                  <a:lnTo>
                    <a:pt x="7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07" name="Freeform 406"/>
            <p:cNvSpPr>
              <a:spLocks/>
            </p:cNvSpPr>
            <p:nvPr/>
          </p:nvSpPr>
          <p:spPr bwMode="auto">
            <a:xfrm>
              <a:off x="3893" y="626"/>
              <a:ext cx="84" cy="53"/>
            </a:xfrm>
            <a:custGeom>
              <a:avLst/>
              <a:gdLst>
                <a:gd name="T0" fmla="*/ 79 w 84"/>
                <a:gd name="T1" fmla="*/ 0 h 53"/>
                <a:gd name="T2" fmla="*/ 0 w 84"/>
                <a:gd name="T3" fmla="*/ 38 h 53"/>
                <a:gd name="T4" fmla="*/ 4 w 84"/>
                <a:gd name="T5" fmla="*/ 52 h 53"/>
                <a:gd name="T6" fmla="*/ 84 w 84"/>
                <a:gd name="T7" fmla="*/ 14 h 53"/>
                <a:gd name="T8" fmla="*/ 79 w 84"/>
                <a:gd name="T9" fmla="*/ 0 h 53"/>
              </a:gdLst>
              <a:ahLst/>
              <a:cxnLst>
                <a:cxn ang="0">
                  <a:pos x="T0" y="T1"/>
                </a:cxn>
                <a:cxn ang="0">
                  <a:pos x="T2" y="T3"/>
                </a:cxn>
                <a:cxn ang="0">
                  <a:pos x="T4" y="T5"/>
                </a:cxn>
                <a:cxn ang="0">
                  <a:pos x="T6" y="T7"/>
                </a:cxn>
                <a:cxn ang="0">
                  <a:pos x="T8" y="T9"/>
                </a:cxn>
              </a:cxnLst>
              <a:rect l="0" t="0" r="r" b="b"/>
              <a:pathLst>
                <a:path w="84" h="53">
                  <a:moveTo>
                    <a:pt x="79" y="0"/>
                  </a:moveTo>
                  <a:lnTo>
                    <a:pt x="0" y="38"/>
                  </a:lnTo>
                  <a:lnTo>
                    <a:pt x="4" y="52"/>
                  </a:lnTo>
                  <a:lnTo>
                    <a:pt x="84" y="14"/>
                  </a:lnTo>
                  <a:lnTo>
                    <a:pt x="7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08" name="Freeform 407"/>
            <p:cNvSpPr>
              <a:spLocks/>
            </p:cNvSpPr>
            <p:nvPr/>
          </p:nvSpPr>
          <p:spPr bwMode="auto">
            <a:xfrm>
              <a:off x="3792" y="665"/>
              <a:ext cx="105" cy="60"/>
            </a:xfrm>
            <a:custGeom>
              <a:avLst/>
              <a:gdLst>
                <a:gd name="T0" fmla="*/ 100 w 105"/>
                <a:gd name="T1" fmla="*/ 0 h 60"/>
                <a:gd name="T2" fmla="*/ 0 w 105"/>
                <a:gd name="T3" fmla="*/ 47 h 60"/>
                <a:gd name="T4" fmla="*/ 7 w 105"/>
                <a:gd name="T5" fmla="*/ 59 h 60"/>
                <a:gd name="T6" fmla="*/ 105 w 105"/>
                <a:gd name="T7" fmla="*/ 14 h 60"/>
                <a:gd name="T8" fmla="*/ 100 w 105"/>
                <a:gd name="T9" fmla="*/ 0 h 60"/>
              </a:gdLst>
              <a:ahLst/>
              <a:cxnLst>
                <a:cxn ang="0">
                  <a:pos x="T0" y="T1"/>
                </a:cxn>
                <a:cxn ang="0">
                  <a:pos x="T2" y="T3"/>
                </a:cxn>
                <a:cxn ang="0">
                  <a:pos x="T4" y="T5"/>
                </a:cxn>
                <a:cxn ang="0">
                  <a:pos x="T6" y="T7"/>
                </a:cxn>
                <a:cxn ang="0">
                  <a:pos x="T8" y="T9"/>
                </a:cxn>
              </a:cxnLst>
              <a:rect l="0" t="0" r="r" b="b"/>
              <a:pathLst>
                <a:path w="105" h="60">
                  <a:moveTo>
                    <a:pt x="100" y="0"/>
                  </a:moveTo>
                  <a:lnTo>
                    <a:pt x="0" y="47"/>
                  </a:lnTo>
                  <a:lnTo>
                    <a:pt x="7" y="59"/>
                  </a:lnTo>
                  <a:lnTo>
                    <a:pt x="105" y="14"/>
                  </a:lnTo>
                  <a:lnTo>
                    <a:pt x="100"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09" name="Freeform 408"/>
            <p:cNvSpPr>
              <a:spLocks/>
            </p:cNvSpPr>
            <p:nvPr/>
          </p:nvSpPr>
          <p:spPr bwMode="auto">
            <a:xfrm>
              <a:off x="3667" y="502"/>
              <a:ext cx="94" cy="52"/>
            </a:xfrm>
            <a:custGeom>
              <a:avLst/>
              <a:gdLst>
                <a:gd name="T0" fmla="*/ 88 w 94"/>
                <a:gd name="T1" fmla="*/ 0 h 52"/>
                <a:gd name="T2" fmla="*/ 0 w 94"/>
                <a:gd name="T3" fmla="*/ 38 h 52"/>
                <a:gd name="T4" fmla="*/ 4 w 94"/>
                <a:gd name="T5" fmla="*/ 52 h 52"/>
                <a:gd name="T6" fmla="*/ 93 w 94"/>
                <a:gd name="T7" fmla="*/ 14 h 52"/>
                <a:gd name="T8" fmla="*/ 88 w 94"/>
                <a:gd name="T9" fmla="*/ 0 h 52"/>
              </a:gdLst>
              <a:ahLst/>
              <a:cxnLst>
                <a:cxn ang="0">
                  <a:pos x="T0" y="T1"/>
                </a:cxn>
                <a:cxn ang="0">
                  <a:pos x="T2" y="T3"/>
                </a:cxn>
                <a:cxn ang="0">
                  <a:pos x="T4" y="T5"/>
                </a:cxn>
                <a:cxn ang="0">
                  <a:pos x="T6" y="T7"/>
                </a:cxn>
                <a:cxn ang="0">
                  <a:pos x="T8" y="T9"/>
                </a:cxn>
              </a:cxnLst>
              <a:rect l="0" t="0" r="r" b="b"/>
              <a:pathLst>
                <a:path w="94" h="52">
                  <a:moveTo>
                    <a:pt x="88" y="0"/>
                  </a:moveTo>
                  <a:lnTo>
                    <a:pt x="0" y="38"/>
                  </a:lnTo>
                  <a:lnTo>
                    <a:pt x="4" y="52"/>
                  </a:lnTo>
                  <a:lnTo>
                    <a:pt x="93" y="14"/>
                  </a:lnTo>
                  <a:lnTo>
                    <a:pt x="88"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10" name="Freeform 409"/>
            <p:cNvSpPr>
              <a:spLocks/>
            </p:cNvSpPr>
            <p:nvPr/>
          </p:nvSpPr>
          <p:spPr bwMode="auto">
            <a:xfrm>
              <a:off x="3590" y="540"/>
              <a:ext cx="82" cy="48"/>
            </a:xfrm>
            <a:custGeom>
              <a:avLst/>
              <a:gdLst>
                <a:gd name="T0" fmla="*/ 76 w 82"/>
                <a:gd name="T1" fmla="*/ 0 h 48"/>
                <a:gd name="T2" fmla="*/ 0 w 82"/>
                <a:gd name="T3" fmla="*/ 33 h 48"/>
                <a:gd name="T4" fmla="*/ 4 w 82"/>
                <a:gd name="T5" fmla="*/ 47 h 48"/>
                <a:gd name="T6" fmla="*/ 81 w 82"/>
                <a:gd name="T7" fmla="*/ 14 h 48"/>
                <a:gd name="T8" fmla="*/ 76 w 82"/>
                <a:gd name="T9" fmla="*/ 0 h 48"/>
              </a:gdLst>
              <a:ahLst/>
              <a:cxnLst>
                <a:cxn ang="0">
                  <a:pos x="T0" y="T1"/>
                </a:cxn>
                <a:cxn ang="0">
                  <a:pos x="T2" y="T3"/>
                </a:cxn>
                <a:cxn ang="0">
                  <a:pos x="T4" y="T5"/>
                </a:cxn>
                <a:cxn ang="0">
                  <a:pos x="T6" y="T7"/>
                </a:cxn>
                <a:cxn ang="0">
                  <a:pos x="T8" y="T9"/>
                </a:cxn>
              </a:cxnLst>
              <a:rect l="0" t="0" r="r" b="b"/>
              <a:pathLst>
                <a:path w="82" h="48">
                  <a:moveTo>
                    <a:pt x="76" y="0"/>
                  </a:moveTo>
                  <a:lnTo>
                    <a:pt x="0" y="33"/>
                  </a:lnTo>
                  <a:lnTo>
                    <a:pt x="4" y="47"/>
                  </a:lnTo>
                  <a:lnTo>
                    <a:pt x="81" y="14"/>
                  </a:lnTo>
                  <a:lnTo>
                    <a:pt x="76"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11" name="Freeform 410"/>
            <p:cNvSpPr>
              <a:spLocks/>
            </p:cNvSpPr>
            <p:nvPr/>
          </p:nvSpPr>
          <p:spPr bwMode="auto">
            <a:xfrm>
              <a:off x="3516" y="574"/>
              <a:ext cx="79" cy="55"/>
            </a:xfrm>
            <a:custGeom>
              <a:avLst/>
              <a:gdLst>
                <a:gd name="T0" fmla="*/ 74 w 79"/>
                <a:gd name="T1" fmla="*/ 0 h 55"/>
                <a:gd name="T2" fmla="*/ 0 w 79"/>
                <a:gd name="T3" fmla="*/ 40 h 55"/>
                <a:gd name="T4" fmla="*/ 4 w 79"/>
                <a:gd name="T5" fmla="*/ 55 h 55"/>
                <a:gd name="T6" fmla="*/ 79 w 79"/>
                <a:gd name="T7" fmla="*/ 14 h 55"/>
                <a:gd name="T8" fmla="*/ 74 w 79"/>
                <a:gd name="T9" fmla="*/ 0 h 55"/>
              </a:gdLst>
              <a:ahLst/>
              <a:cxnLst>
                <a:cxn ang="0">
                  <a:pos x="T0" y="T1"/>
                </a:cxn>
                <a:cxn ang="0">
                  <a:pos x="T2" y="T3"/>
                </a:cxn>
                <a:cxn ang="0">
                  <a:pos x="T4" y="T5"/>
                </a:cxn>
                <a:cxn ang="0">
                  <a:pos x="T6" y="T7"/>
                </a:cxn>
                <a:cxn ang="0">
                  <a:pos x="T8" y="T9"/>
                </a:cxn>
              </a:cxnLst>
              <a:rect l="0" t="0" r="r" b="b"/>
              <a:pathLst>
                <a:path w="79" h="55">
                  <a:moveTo>
                    <a:pt x="74" y="0"/>
                  </a:moveTo>
                  <a:lnTo>
                    <a:pt x="0" y="40"/>
                  </a:lnTo>
                  <a:lnTo>
                    <a:pt x="4" y="55"/>
                  </a:lnTo>
                  <a:lnTo>
                    <a:pt x="79" y="14"/>
                  </a:lnTo>
                  <a:lnTo>
                    <a:pt x="7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12" name="Freeform 411"/>
            <p:cNvSpPr>
              <a:spLocks/>
            </p:cNvSpPr>
            <p:nvPr/>
          </p:nvSpPr>
          <p:spPr bwMode="auto">
            <a:xfrm>
              <a:off x="3413" y="614"/>
              <a:ext cx="108" cy="55"/>
            </a:xfrm>
            <a:custGeom>
              <a:avLst/>
              <a:gdLst>
                <a:gd name="T0" fmla="*/ 103 w 108"/>
                <a:gd name="T1" fmla="*/ 0 h 55"/>
                <a:gd name="T2" fmla="*/ 0 w 108"/>
                <a:gd name="T3" fmla="*/ 40 h 55"/>
                <a:gd name="T4" fmla="*/ 4 w 108"/>
                <a:gd name="T5" fmla="*/ 55 h 55"/>
                <a:gd name="T6" fmla="*/ 107 w 108"/>
                <a:gd name="T7" fmla="*/ 14 h 55"/>
                <a:gd name="T8" fmla="*/ 103 w 108"/>
                <a:gd name="T9" fmla="*/ 0 h 55"/>
              </a:gdLst>
              <a:ahLst/>
              <a:cxnLst>
                <a:cxn ang="0">
                  <a:pos x="T0" y="T1"/>
                </a:cxn>
                <a:cxn ang="0">
                  <a:pos x="T2" y="T3"/>
                </a:cxn>
                <a:cxn ang="0">
                  <a:pos x="T4" y="T5"/>
                </a:cxn>
                <a:cxn ang="0">
                  <a:pos x="T6" y="T7"/>
                </a:cxn>
                <a:cxn ang="0">
                  <a:pos x="T8" y="T9"/>
                </a:cxn>
              </a:cxnLst>
              <a:rect l="0" t="0" r="r" b="b"/>
              <a:pathLst>
                <a:path w="108" h="55">
                  <a:moveTo>
                    <a:pt x="103" y="0"/>
                  </a:moveTo>
                  <a:lnTo>
                    <a:pt x="0" y="40"/>
                  </a:lnTo>
                  <a:lnTo>
                    <a:pt x="4" y="55"/>
                  </a:lnTo>
                  <a:lnTo>
                    <a:pt x="107" y="14"/>
                  </a:lnTo>
                  <a:lnTo>
                    <a:pt x="103"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13" name="Freeform 412"/>
            <p:cNvSpPr>
              <a:spLocks/>
            </p:cNvSpPr>
            <p:nvPr/>
          </p:nvSpPr>
          <p:spPr bwMode="auto">
            <a:xfrm>
              <a:off x="5107" y="698"/>
              <a:ext cx="91" cy="51"/>
            </a:xfrm>
            <a:custGeom>
              <a:avLst/>
              <a:gdLst>
                <a:gd name="T0" fmla="*/ 86 w 91"/>
                <a:gd name="T1" fmla="*/ 0 h 51"/>
                <a:gd name="T2" fmla="*/ 0 w 91"/>
                <a:gd name="T3" fmla="*/ 36 h 51"/>
                <a:gd name="T4" fmla="*/ 4 w 91"/>
                <a:gd name="T5" fmla="*/ 50 h 51"/>
                <a:gd name="T6" fmla="*/ 91 w 91"/>
                <a:gd name="T7" fmla="*/ 14 h 51"/>
                <a:gd name="T8" fmla="*/ 86 w 91"/>
                <a:gd name="T9" fmla="*/ 0 h 51"/>
              </a:gdLst>
              <a:ahLst/>
              <a:cxnLst>
                <a:cxn ang="0">
                  <a:pos x="T0" y="T1"/>
                </a:cxn>
                <a:cxn ang="0">
                  <a:pos x="T2" y="T3"/>
                </a:cxn>
                <a:cxn ang="0">
                  <a:pos x="T4" y="T5"/>
                </a:cxn>
                <a:cxn ang="0">
                  <a:pos x="T6" y="T7"/>
                </a:cxn>
                <a:cxn ang="0">
                  <a:pos x="T8" y="T9"/>
                </a:cxn>
              </a:cxnLst>
              <a:rect l="0" t="0" r="r" b="b"/>
              <a:pathLst>
                <a:path w="91" h="51">
                  <a:moveTo>
                    <a:pt x="86" y="0"/>
                  </a:moveTo>
                  <a:lnTo>
                    <a:pt x="0" y="36"/>
                  </a:lnTo>
                  <a:lnTo>
                    <a:pt x="4" y="50"/>
                  </a:lnTo>
                  <a:lnTo>
                    <a:pt x="91" y="14"/>
                  </a:lnTo>
                  <a:lnTo>
                    <a:pt x="86"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14" name="Freeform 413"/>
            <p:cNvSpPr>
              <a:spLocks/>
            </p:cNvSpPr>
            <p:nvPr/>
          </p:nvSpPr>
          <p:spPr bwMode="auto">
            <a:xfrm>
              <a:off x="5040" y="734"/>
              <a:ext cx="72" cy="46"/>
            </a:xfrm>
            <a:custGeom>
              <a:avLst/>
              <a:gdLst>
                <a:gd name="T0" fmla="*/ 67 w 72"/>
                <a:gd name="T1" fmla="*/ 0 h 46"/>
                <a:gd name="T2" fmla="*/ 0 w 72"/>
                <a:gd name="T3" fmla="*/ 31 h 46"/>
                <a:gd name="T4" fmla="*/ 4 w 72"/>
                <a:gd name="T5" fmla="*/ 45 h 46"/>
                <a:gd name="T6" fmla="*/ 72 w 72"/>
                <a:gd name="T7" fmla="*/ 14 h 46"/>
                <a:gd name="T8" fmla="*/ 67 w 72"/>
                <a:gd name="T9" fmla="*/ 0 h 46"/>
              </a:gdLst>
              <a:ahLst/>
              <a:cxnLst>
                <a:cxn ang="0">
                  <a:pos x="T0" y="T1"/>
                </a:cxn>
                <a:cxn ang="0">
                  <a:pos x="T2" y="T3"/>
                </a:cxn>
                <a:cxn ang="0">
                  <a:pos x="T4" y="T5"/>
                </a:cxn>
                <a:cxn ang="0">
                  <a:pos x="T6" y="T7"/>
                </a:cxn>
                <a:cxn ang="0">
                  <a:pos x="T8" y="T9"/>
                </a:cxn>
              </a:cxnLst>
              <a:rect l="0" t="0" r="r" b="b"/>
              <a:pathLst>
                <a:path w="72" h="46">
                  <a:moveTo>
                    <a:pt x="67" y="0"/>
                  </a:moveTo>
                  <a:lnTo>
                    <a:pt x="0" y="31"/>
                  </a:lnTo>
                  <a:lnTo>
                    <a:pt x="4" y="45"/>
                  </a:lnTo>
                  <a:lnTo>
                    <a:pt x="72" y="14"/>
                  </a:lnTo>
                  <a:lnTo>
                    <a:pt x="6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15" name="Freeform 414"/>
            <p:cNvSpPr>
              <a:spLocks/>
            </p:cNvSpPr>
            <p:nvPr/>
          </p:nvSpPr>
          <p:spPr bwMode="auto">
            <a:xfrm>
              <a:off x="4970" y="765"/>
              <a:ext cx="75" cy="53"/>
            </a:xfrm>
            <a:custGeom>
              <a:avLst/>
              <a:gdLst>
                <a:gd name="T0" fmla="*/ 69 w 75"/>
                <a:gd name="T1" fmla="*/ 0 h 53"/>
                <a:gd name="T2" fmla="*/ 0 w 75"/>
                <a:gd name="T3" fmla="*/ 38 h 53"/>
                <a:gd name="T4" fmla="*/ 4 w 75"/>
                <a:gd name="T5" fmla="*/ 52 h 53"/>
                <a:gd name="T6" fmla="*/ 74 w 75"/>
                <a:gd name="T7" fmla="*/ 14 h 53"/>
                <a:gd name="T8" fmla="*/ 69 w 75"/>
                <a:gd name="T9" fmla="*/ 0 h 53"/>
              </a:gdLst>
              <a:ahLst/>
              <a:cxnLst>
                <a:cxn ang="0">
                  <a:pos x="T0" y="T1"/>
                </a:cxn>
                <a:cxn ang="0">
                  <a:pos x="T2" y="T3"/>
                </a:cxn>
                <a:cxn ang="0">
                  <a:pos x="T4" y="T5"/>
                </a:cxn>
                <a:cxn ang="0">
                  <a:pos x="T6" y="T7"/>
                </a:cxn>
                <a:cxn ang="0">
                  <a:pos x="T8" y="T9"/>
                </a:cxn>
              </a:cxnLst>
              <a:rect l="0" t="0" r="r" b="b"/>
              <a:pathLst>
                <a:path w="75" h="53">
                  <a:moveTo>
                    <a:pt x="69" y="0"/>
                  </a:moveTo>
                  <a:lnTo>
                    <a:pt x="0" y="38"/>
                  </a:lnTo>
                  <a:lnTo>
                    <a:pt x="4" y="52"/>
                  </a:lnTo>
                  <a:lnTo>
                    <a:pt x="74" y="14"/>
                  </a:lnTo>
                  <a:lnTo>
                    <a:pt x="6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16" name="Freeform 415"/>
            <p:cNvSpPr>
              <a:spLocks/>
            </p:cNvSpPr>
            <p:nvPr/>
          </p:nvSpPr>
          <p:spPr bwMode="auto">
            <a:xfrm>
              <a:off x="4874" y="804"/>
              <a:ext cx="101" cy="53"/>
            </a:xfrm>
            <a:custGeom>
              <a:avLst/>
              <a:gdLst>
                <a:gd name="T0" fmla="*/ 95 w 101"/>
                <a:gd name="T1" fmla="*/ 0 h 53"/>
                <a:gd name="T2" fmla="*/ 0 w 101"/>
                <a:gd name="T3" fmla="*/ 38 h 53"/>
                <a:gd name="T4" fmla="*/ 4 w 101"/>
                <a:gd name="T5" fmla="*/ 52 h 53"/>
                <a:gd name="T6" fmla="*/ 100 w 101"/>
                <a:gd name="T7" fmla="*/ 14 h 53"/>
                <a:gd name="T8" fmla="*/ 95 w 101"/>
                <a:gd name="T9" fmla="*/ 0 h 53"/>
              </a:gdLst>
              <a:ahLst/>
              <a:cxnLst>
                <a:cxn ang="0">
                  <a:pos x="T0" y="T1"/>
                </a:cxn>
                <a:cxn ang="0">
                  <a:pos x="T2" y="T3"/>
                </a:cxn>
                <a:cxn ang="0">
                  <a:pos x="T4" y="T5"/>
                </a:cxn>
                <a:cxn ang="0">
                  <a:pos x="T6" y="T7"/>
                </a:cxn>
                <a:cxn ang="0">
                  <a:pos x="T8" y="T9"/>
                </a:cxn>
              </a:cxnLst>
              <a:rect l="0" t="0" r="r" b="b"/>
              <a:pathLst>
                <a:path w="101" h="53">
                  <a:moveTo>
                    <a:pt x="95" y="0"/>
                  </a:moveTo>
                  <a:lnTo>
                    <a:pt x="0" y="38"/>
                  </a:lnTo>
                  <a:lnTo>
                    <a:pt x="4" y="52"/>
                  </a:lnTo>
                  <a:lnTo>
                    <a:pt x="100" y="14"/>
                  </a:lnTo>
                  <a:lnTo>
                    <a:pt x="95"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17" name="Freeform 416"/>
            <p:cNvSpPr>
              <a:spLocks/>
            </p:cNvSpPr>
            <p:nvPr/>
          </p:nvSpPr>
          <p:spPr bwMode="auto">
            <a:xfrm>
              <a:off x="4418" y="600"/>
              <a:ext cx="92" cy="55"/>
            </a:xfrm>
            <a:custGeom>
              <a:avLst/>
              <a:gdLst>
                <a:gd name="T0" fmla="*/ 83 w 92"/>
                <a:gd name="T1" fmla="*/ 0 h 55"/>
                <a:gd name="T2" fmla="*/ 0 w 92"/>
                <a:gd name="T3" fmla="*/ 40 h 55"/>
                <a:gd name="T4" fmla="*/ 4 w 92"/>
                <a:gd name="T5" fmla="*/ 55 h 55"/>
                <a:gd name="T6" fmla="*/ 91 w 92"/>
                <a:gd name="T7" fmla="*/ 11 h 55"/>
                <a:gd name="T8" fmla="*/ 83 w 92"/>
                <a:gd name="T9" fmla="*/ 0 h 55"/>
              </a:gdLst>
              <a:ahLst/>
              <a:cxnLst>
                <a:cxn ang="0">
                  <a:pos x="T0" y="T1"/>
                </a:cxn>
                <a:cxn ang="0">
                  <a:pos x="T2" y="T3"/>
                </a:cxn>
                <a:cxn ang="0">
                  <a:pos x="T4" y="T5"/>
                </a:cxn>
                <a:cxn ang="0">
                  <a:pos x="T6" y="T7"/>
                </a:cxn>
                <a:cxn ang="0">
                  <a:pos x="T8" y="T9"/>
                </a:cxn>
              </a:cxnLst>
              <a:rect l="0" t="0" r="r" b="b"/>
              <a:pathLst>
                <a:path w="92" h="55">
                  <a:moveTo>
                    <a:pt x="83" y="0"/>
                  </a:moveTo>
                  <a:lnTo>
                    <a:pt x="0" y="40"/>
                  </a:lnTo>
                  <a:lnTo>
                    <a:pt x="4" y="55"/>
                  </a:lnTo>
                  <a:lnTo>
                    <a:pt x="91" y="11"/>
                  </a:lnTo>
                  <a:lnTo>
                    <a:pt x="83"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18" name="Freeform 417"/>
            <p:cNvSpPr>
              <a:spLocks/>
            </p:cNvSpPr>
            <p:nvPr/>
          </p:nvSpPr>
          <p:spPr bwMode="auto">
            <a:xfrm>
              <a:off x="4339" y="641"/>
              <a:ext cx="84" cy="45"/>
            </a:xfrm>
            <a:custGeom>
              <a:avLst/>
              <a:gdLst>
                <a:gd name="T0" fmla="*/ 79 w 84"/>
                <a:gd name="T1" fmla="*/ 0 h 45"/>
                <a:gd name="T2" fmla="*/ 0 w 84"/>
                <a:gd name="T3" fmla="*/ 31 h 45"/>
                <a:gd name="T4" fmla="*/ 4 w 84"/>
                <a:gd name="T5" fmla="*/ 45 h 45"/>
                <a:gd name="T6" fmla="*/ 84 w 84"/>
                <a:gd name="T7" fmla="*/ 14 h 45"/>
                <a:gd name="T8" fmla="*/ 79 w 84"/>
                <a:gd name="T9" fmla="*/ 0 h 45"/>
              </a:gdLst>
              <a:ahLst/>
              <a:cxnLst>
                <a:cxn ang="0">
                  <a:pos x="T0" y="T1"/>
                </a:cxn>
                <a:cxn ang="0">
                  <a:pos x="T2" y="T3"/>
                </a:cxn>
                <a:cxn ang="0">
                  <a:pos x="T4" y="T5"/>
                </a:cxn>
                <a:cxn ang="0">
                  <a:pos x="T6" y="T7"/>
                </a:cxn>
                <a:cxn ang="0">
                  <a:pos x="T8" y="T9"/>
                </a:cxn>
              </a:cxnLst>
              <a:rect l="0" t="0" r="r" b="b"/>
              <a:pathLst>
                <a:path w="84" h="45">
                  <a:moveTo>
                    <a:pt x="79" y="0"/>
                  </a:moveTo>
                  <a:lnTo>
                    <a:pt x="0" y="31"/>
                  </a:lnTo>
                  <a:lnTo>
                    <a:pt x="4" y="45"/>
                  </a:lnTo>
                  <a:lnTo>
                    <a:pt x="84" y="14"/>
                  </a:lnTo>
                  <a:lnTo>
                    <a:pt x="7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19" name="Freeform 418"/>
            <p:cNvSpPr>
              <a:spLocks/>
            </p:cNvSpPr>
            <p:nvPr/>
          </p:nvSpPr>
          <p:spPr bwMode="auto">
            <a:xfrm>
              <a:off x="4265" y="672"/>
              <a:ext cx="79" cy="53"/>
            </a:xfrm>
            <a:custGeom>
              <a:avLst/>
              <a:gdLst>
                <a:gd name="T0" fmla="*/ 74 w 79"/>
                <a:gd name="T1" fmla="*/ 0 h 53"/>
                <a:gd name="T2" fmla="*/ 0 w 79"/>
                <a:gd name="T3" fmla="*/ 38 h 53"/>
                <a:gd name="T4" fmla="*/ 4 w 79"/>
                <a:gd name="T5" fmla="*/ 52 h 53"/>
                <a:gd name="T6" fmla="*/ 79 w 79"/>
                <a:gd name="T7" fmla="*/ 14 h 53"/>
                <a:gd name="T8" fmla="*/ 74 w 79"/>
                <a:gd name="T9" fmla="*/ 0 h 53"/>
              </a:gdLst>
              <a:ahLst/>
              <a:cxnLst>
                <a:cxn ang="0">
                  <a:pos x="T0" y="T1"/>
                </a:cxn>
                <a:cxn ang="0">
                  <a:pos x="T2" y="T3"/>
                </a:cxn>
                <a:cxn ang="0">
                  <a:pos x="T4" y="T5"/>
                </a:cxn>
                <a:cxn ang="0">
                  <a:pos x="T6" y="T7"/>
                </a:cxn>
                <a:cxn ang="0">
                  <a:pos x="T8" y="T9"/>
                </a:cxn>
              </a:cxnLst>
              <a:rect l="0" t="0" r="r" b="b"/>
              <a:pathLst>
                <a:path w="79" h="53">
                  <a:moveTo>
                    <a:pt x="74" y="0"/>
                  </a:moveTo>
                  <a:lnTo>
                    <a:pt x="0" y="38"/>
                  </a:lnTo>
                  <a:lnTo>
                    <a:pt x="4" y="52"/>
                  </a:lnTo>
                  <a:lnTo>
                    <a:pt x="79" y="14"/>
                  </a:lnTo>
                  <a:lnTo>
                    <a:pt x="7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20" name="Freeform 419"/>
            <p:cNvSpPr>
              <a:spLocks/>
            </p:cNvSpPr>
            <p:nvPr/>
          </p:nvSpPr>
          <p:spPr bwMode="auto">
            <a:xfrm>
              <a:off x="4164" y="710"/>
              <a:ext cx="106" cy="58"/>
            </a:xfrm>
            <a:custGeom>
              <a:avLst/>
              <a:gdLst>
                <a:gd name="T0" fmla="*/ 100 w 106"/>
                <a:gd name="T1" fmla="*/ 0 h 58"/>
                <a:gd name="T2" fmla="*/ 0 w 106"/>
                <a:gd name="T3" fmla="*/ 43 h 58"/>
                <a:gd name="T4" fmla="*/ 4 w 106"/>
                <a:gd name="T5" fmla="*/ 57 h 58"/>
                <a:gd name="T6" fmla="*/ 105 w 106"/>
                <a:gd name="T7" fmla="*/ 14 h 58"/>
                <a:gd name="T8" fmla="*/ 100 w 106"/>
                <a:gd name="T9" fmla="*/ 0 h 58"/>
              </a:gdLst>
              <a:ahLst/>
              <a:cxnLst>
                <a:cxn ang="0">
                  <a:pos x="T0" y="T1"/>
                </a:cxn>
                <a:cxn ang="0">
                  <a:pos x="T2" y="T3"/>
                </a:cxn>
                <a:cxn ang="0">
                  <a:pos x="T4" y="T5"/>
                </a:cxn>
                <a:cxn ang="0">
                  <a:pos x="T6" y="T7"/>
                </a:cxn>
                <a:cxn ang="0">
                  <a:pos x="T8" y="T9"/>
                </a:cxn>
              </a:cxnLst>
              <a:rect l="0" t="0" r="r" b="b"/>
              <a:pathLst>
                <a:path w="106" h="58">
                  <a:moveTo>
                    <a:pt x="100" y="0"/>
                  </a:moveTo>
                  <a:lnTo>
                    <a:pt x="0" y="43"/>
                  </a:lnTo>
                  <a:lnTo>
                    <a:pt x="4" y="57"/>
                  </a:lnTo>
                  <a:lnTo>
                    <a:pt x="105" y="14"/>
                  </a:lnTo>
                  <a:lnTo>
                    <a:pt x="100"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21" name="Freeform 420"/>
            <p:cNvSpPr>
              <a:spLocks/>
            </p:cNvSpPr>
            <p:nvPr/>
          </p:nvSpPr>
          <p:spPr bwMode="auto">
            <a:xfrm>
              <a:off x="2421" y="45"/>
              <a:ext cx="36" cy="48"/>
            </a:xfrm>
            <a:custGeom>
              <a:avLst/>
              <a:gdLst>
                <a:gd name="T0" fmla="*/ 23 w 36"/>
                <a:gd name="T1" fmla="*/ 0 h 48"/>
                <a:gd name="T2" fmla="*/ 0 w 36"/>
                <a:gd name="T3" fmla="*/ 43 h 48"/>
                <a:gd name="T4" fmla="*/ 14 w 36"/>
                <a:gd name="T5" fmla="*/ 47 h 48"/>
                <a:gd name="T6" fmla="*/ 35 w 36"/>
                <a:gd name="T7" fmla="*/ 7 h 48"/>
                <a:gd name="T8" fmla="*/ 23 w 36"/>
                <a:gd name="T9" fmla="*/ 0 h 48"/>
              </a:gdLst>
              <a:ahLst/>
              <a:cxnLst>
                <a:cxn ang="0">
                  <a:pos x="T0" y="T1"/>
                </a:cxn>
                <a:cxn ang="0">
                  <a:pos x="T2" y="T3"/>
                </a:cxn>
                <a:cxn ang="0">
                  <a:pos x="T4" y="T5"/>
                </a:cxn>
                <a:cxn ang="0">
                  <a:pos x="T6" y="T7"/>
                </a:cxn>
                <a:cxn ang="0">
                  <a:pos x="T8" y="T9"/>
                </a:cxn>
              </a:cxnLst>
              <a:rect l="0" t="0" r="r" b="b"/>
              <a:pathLst>
                <a:path w="36" h="48">
                  <a:moveTo>
                    <a:pt x="23" y="0"/>
                  </a:moveTo>
                  <a:lnTo>
                    <a:pt x="0" y="43"/>
                  </a:lnTo>
                  <a:lnTo>
                    <a:pt x="14" y="47"/>
                  </a:lnTo>
                  <a:lnTo>
                    <a:pt x="35" y="7"/>
                  </a:lnTo>
                  <a:lnTo>
                    <a:pt x="23"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22" name="Freeform 421"/>
            <p:cNvSpPr>
              <a:spLocks/>
            </p:cNvSpPr>
            <p:nvPr/>
          </p:nvSpPr>
          <p:spPr bwMode="auto">
            <a:xfrm>
              <a:off x="2407" y="89"/>
              <a:ext cx="29" cy="41"/>
            </a:xfrm>
            <a:custGeom>
              <a:avLst/>
              <a:gdLst>
                <a:gd name="T0" fmla="*/ 14 w 29"/>
                <a:gd name="T1" fmla="*/ 0 h 41"/>
                <a:gd name="T2" fmla="*/ 0 w 29"/>
                <a:gd name="T3" fmla="*/ 36 h 41"/>
                <a:gd name="T4" fmla="*/ 14 w 29"/>
                <a:gd name="T5" fmla="*/ 40 h 41"/>
                <a:gd name="T6" fmla="*/ 28 w 29"/>
                <a:gd name="T7" fmla="*/ 4 h 41"/>
                <a:gd name="T8" fmla="*/ 14 w 29"/>
                <a:gd name="T9" fmla="*/ 0 h 41"/>
              </a:gdLst>
              <a:ahLst/>
              <a:cxnLst>
                <a:cxn ang="0">
                  <a:pos x="T0" y="T1"/>
                </a:cxn>
                <a:cxn ang="0">
                  <a:pos x="T2" y="T3"/>
                </a:cxn>
                <a:cxn ang="0">
                  <a:pos x="T4" y="T5"/>
                </a:cxn>
                <a:cxn ang="0">
                  <a:pos x="T6" y="T7"/>
                </a:cxn>
                <a:cxn ang="0">
                  <a:pos x="T8" y="T9"/>
                </a:cxn>
              </a:cxnLst>
              <a:rect l="0" t="0" r="r" b="b"/>
              <a:pathLst>
                <a:path w="29" h="41">
                  <a:moveTo>
                    <a:pt x="14" y="0"/>
                  </a:moveTo>
                  <a:lnTo>
                    <a:pt x="0" y="36"/>
                  </a:lnTo>
                  <a:lnTo>
                    <a:pt x="14" y="40"/>
                  </a:lnTo>
                  <a:lnTo>
                    <a:pt x="28" y="4"/>
                  </a:lnTo>
                  <a:lnTo>
                    <a:pt x="1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23" name="Freeform 422"/>
            <p:cNvSpPr>
              <a:spLocks/>
            </p:cNvSpPr>
            <p:nvPr/>
          </p:nvSpPr>
          <p:spPr bwMode="auto">
            <a:xfrm>
              <a:off x="2390" y="125"/>
              <a:ext cx="32" cy="45"/>
            </a:xfrm>
            <a:custGeom>
              <a:avLst/>
              <a:gdLst>
                <a:gd name="T0" fmla="*/ 16 w 32"/>
                <a:gd name="T1" fmla="*/ 0 h 45"/>
                <a:gd name="T2" fmla="*/ 0 w 32"/>
                <a:gd name="T3" fmla="*/ 40 h 45"/>
                <a:gd name="T4" fmla="*/ 14 w 32"/>
                <a:gd name="T5" fmla="*/ 45 h 45"/>
                <a:gd name="T6" fmla="*/ 31 w 32"/>
                <a:gd name="T7" fmla="*/ 4 h 45"/>
                <a:gd name="T8" fmla="*/ 16 w 32"/>
                <a:gd name="T9" fmla="*/ 0 h 45"/>
              </a:gdLst>
              <a:ahLst/>
              <a:cxnLst>
                <a:cxn ang="0">
                  <a:pos x="T0" y="T1"/>
                </a:cxn>
                <a:cxn ang="0">
                  <a:pos x="T2" y="T3"/>
                </a:cxn>
                <a:cxn ang="0">
                  <a:pos x="T4" y="T5"/>
                </a:cxn>
                <a:cxn ang="0">
                  <a:pos x="T6" y="T7"/>
                </a:cxn>
                <a:cxn ang="0">
                  <a:pos x="T8" y="T9"/>
                </a:cxn>
              </a:cxnLst>
              <a:rect l="0" t="0" r="r" b="b"/>
              <a:pathLst>
                <a:path w="32" h="45">
                  <a:moveTo>
                    <a:pt x="16" y="0"/>
                  </a:moveTo>
                  <a:lnTo>
                    <a:pt x="0" y="40"/>
                  </a:lnTo>
                  <a:lnTo>
                    <a:pt x="14" y="45"/>
                  </a:lnTo>
                  <a:lnTo>
                    <a:pt x="31" y="4"/>
                  </a:lnTo>
                  <a:lnTo>
                    <a:pt x="16"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24" name="Freeform 423"/>
            <p:cNvSpPr>
              <a:spLocks/>
            </p:cNvSpPr>
            <p:nvPr/>
          </p:nvSpPr>
          <p:spPr bwMode="auto">
            <a:xfrm>
              <a:off x="2366" y="166"/>
              <a:ext cx="39" cy="52"/>
            </a:xfrm>
            <a:custGeom>
              <a:avLst/>
              <a:gdLst>
                <a:gd name="T0" fmla="*/ 24 w 39"/>
                <a:gd name="T1" fmla="*/ 0 h 52"/>
                <a:gd name="T2" fmla="*/ 0 w 39"/>
                <a:gd name="T3" fmla="*/ 45 h 52"/>
                <a:gd name="T4" fmla="*/ 12 w 39"/>
                <a:gd name="T5" fmla="*/ 52 h 52"/>
                <a:gd name="T6" fmla="*/ 38 w 39"/>
                <a:gd name="T7" fmla="*/ 4 h 52"/>
                <a:gd name="T8" fmla="*/ 24 w 39"/>
                <a:gd name="T9" fmla="*/ 0 h 52"/>
              </a:gdLst>
              <a:ahLst/>
              <a:cxnLst>
                <a:cxn ang="0">
                  <a:pos x="T0" y="T1"/>
                </a:cxn>
                <a:cxn ang="0">
                  <a:pos x="T2" y="T3"/>
                </a:cxn>
                <a:cxn ang="0">
                  <a:pos x="T4" y="T5"/>
                </a:cxn>
                <a:cxn ang="0">
                  <a:pos x="T6" y="T7"/>
                </a:cxn>
                <a:cxn ang="0">
                  <a:pos x="T8" y="T9"/>
                </a:cxn>
              </a:cxnLst>
              <a:rect l="0" t="0" r="r" b="b"/>
              <a:pathLst>
                <a:path w="39" h="52">
                  <a:moveTo>
                    <a:pt x="24" y="0"/>
                  </a:moveTo>
                  <a:lnTo>
                    <a:pt x="0" y="45"/>
                  </a:lnTo>
                  <a:lnTo>
                    <a:pt x="12" y="52"/>
                  </a:lnTo>
                  <a:lnTo>
                    <a:pt x="38" y="4"/>
                  </a:lnTo>
                  <a:lnTo>
                    <a:pt x="2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25" name="Freeform 424"/>
            <p:cNvSpPr>
              <a:spLocks/>
            </p:cNvSpPr>
            <p:nvPr/>
          </p:nvSpPr>
          <p:spPr bwMode="auto">
            <a:xfrm>
              <a:off x="3516" y="187"/>
              <a:ext cx="34" cy="46"/>
            </a:xfrm>
            <a:custGeom>
              <a:avLst/>
              <a:gdLst>
                <a:gd name="T0" fmla="*/ 21 w 34"/>
                <a:gd name="T1" fmla="*/ 0 h 46"/>
                <a:gd name="T2" fmla="*/ 0 w 34"/>
                <a:gd name="T3" fmla="*/ 40 h 46"/>
                <a:gd name="T4" fmla="*/ 14 w 34"/>
                <a:gd name="T5" fmla="*/ 45 h 46"/>
                <a:gd name="T6" fmla="*/ 33 w 34"/>
                <a:gd name="T7" fmla="*/ 7 h 46"/>
                <a:gd name="T8" fmla="*/ 21 w 34"/>
                <a:gd name="T9" fmla="*/ 0 h 46"/>
              </a:gdLst>
              <a:ahLst/>
              <a:cxnLst>
                <a:cxn ang="0">
                  <a:pos x="T0" y="T1"/>
                </a:cxn>
                <a:cxn ang="0">
                  <a:pos x="T2" y="T3"/>
                </a:cxn>
                <a:cxn ang="0">
                  <a:pos x="T4" y="T5"/>
                </a:cxn>
                <a:cxn ang="0">
                  <a:pos x="T6" y="T7"/>
                </a:cxn>
                <a:cxn ang="0">
                  <a:pos x="T8" y="T9"/>
                </a:cxn>
              </a:cxnLst>
              <a:rect l="0" t="0" r="r" b="b"/>
              <a:pathLst>
                <a:path w="34" h="46">
                  <a:moveTo>
                    <a:pt x="21" y="0"/>
                  </a:moveTo>
                  <a:lnTo>
                    <a:pt x="0" y="40"/>
                  </a:lnTo>
                  <a:lnTo>
                    <a:pt x="14" y="45"/>
                  </a:lnTo>
                  <a:lnTo>
                    <a:pt x="33" y="7"/>
                  </a:lnTo>
                  <a:lnTo>
                    <a:pt x="21"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26" name="Freeform 425"/>
            <p:cNvSpPr>
              <a:spLocks/>
            </p:cNvSpPr>
            <p:nvPr/>
          </p:nvSpPr>
          <p:spPr bwMode="auto">
            <a:xfrm>
              <a:off x="3499" y="228"/>
              <a:ext cx="31" cy="41"/>
            </a:xfrm>
            <a:custGeom>
              <a:avLst/>
              <a:gdLst>
                <a:gd name="T0" fmla="*/ 16 w 31"/>
                <a:gd name="T1" fmla="*/ 0 h 41"/>
                <a:gd name="T2" fmla="*/ 0 w 31"/>
                <a:gd name="T3" fmla="*/ 36 h 41"/>
                <a:gd name="T4" fmla="*/ 14 w 31"/>
                <a:gd name="T5" fmla="*/ 40 h 41"/>
                <a:gd name="T6" fmla="*/ 31 w 31"/>
                <a:gd name="T7" fmla="*/ 4 h 41"/>
                <a:gd name="T8" fmla="*/ 16 w 31"/>
                <a:gd name="T9" fmla="*/ 0 h 41"/>
              </a:gdLst>
              <a:ahLst/>
              <a:cxnLst>
                <a:cxn ang="0">
                  <a:pos x="T0" y="T1"/>
                </a:cxn>
                <a:cxn ang="0">
                  <a:pos x="T2" y="T3"/>
                </a:cxn>
                <a:cxn ang="0">
                  <a:pos x="T4" y="T5"/>
                </a:cxn>
                <a:cxn ang="0">
                  <a:pos x="T6" y="T7"/>
                </a:cxn>
                <a:cxn ang="0">
                  <a:pos x="T8" y="T9"/>
                </a:cxn>
              </a:cxnLst>
              <a:rect l="0" t="0" r="r" b="b"/>
              <a:pathLst>
                <a:path w="31" h="41">
                  <a:moveTo>
                    <a:pt x="16" y="0"/>
                  </a:moveTo>
                  <a:lnTo>
                    <a:pt x="0" y="36"/>
                  </a:lnTo>
                  <a:lnTo>
                    <a:pt x="14" y="40"/>
                  </a:lnTo>
                  <a:lnTo>
                    <a:pt x="31" y="4"/>
                  </a:lnTo>
                  <a:lnTo>
                    <a:pt x="16"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27" name="Freeform 426"/>
            <p:cNvSpPr>
              <a:spLocks/>
            </p:cNvSpPr>
            <p:nvPr/>
          </p:nvSpPr>
          <p:spPr bwMode="auto">
            <a:xfrm>
              <a:off x="3485" y="264"/>
              <a:ext cx="28" cy="38"/>
            </a:xfrm>
            <a:custGeom>
              <a:avLst/>
              <a:gdLst>
                <a:gd name="T0" fmla="*/ 14 w 28"/>
                <a:gd name="T1" fmla="*/ 0 h 38"/>
                <a:gd name="T2" fmla="*/ 0 w 28"/>
                <a:gd name="T3" fmla="*/ 33 h 38"/>
                <a:gd name="T4" fmla="*/ 14 w 28"/>
                <a:gd name="T5" fmla="*/ 38 h 38"/>
                <a:gd name="T6" fmla="*/ 28 w 28"/>
                <a:gd name="T7" fmla="*/ 4 h 38"/>
                <a:gd name="T8" fmla="*/ 14 w 28"/>
                <a:gd name="T9" fmla="*/ 0 h 38"/>
              </a:gdLst>
              <a:ahLst/>
              <a:cxnLst>
                <a:cxn ang="0">
                  <a:pos x="T0" y="T1"/>
                </a:cxn>
                <a:cxn ang="0">
                  <a:pos x="T2" y="T3"/>
                </a:cxn>
                <a:cxn ang="0">
                  <a:pos x="T4" y="T5"/>
                </a:cxn>
                <a:cxn ang="0">
                  <a:pos x="T6" y="T7"/>
                </a:cxn>
                <a:cxn ang="0">
                  <a:pos x="T8" y="T9"/>
                </a:cxn>
              </a:cxnLst>
              <a:rect l="0" t="0" r="r" b="b"/>
              <a:pathLst>
                <a:path w="28" h="38">
                  <a:moveTo>
                    <a:pt x="14" y="0"/>
                  </a:moveTo>
                  <a:lnTo>
                    <a:pt x="0" y="33"/>
                  </a:lnTo>
                  <a:lnTo>
                    <a:pt x="14" y="38"/>
                  </a:lnTo>
                  <a:lnTo>
                    <a:pt x="28" y="4"/>
                  </a:lnTo>
                  <a:lnTo>
                    <a:pt x="1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28" name="Freeform 427"/>
            <p:cNvSpPr>
              <a:spLocks/>
            </p:cNvSpPr>
            <p:nvPr/>
          </p:nvSpPr>
          <p:spPr bwMode="auto">
            <a:xfrm>
              <a:off x="3461" y="297"/>
              <a:ext cx="38" cy="56"/>
            </a:xfrm>
            <a:custGeom>
              <a:avLst/>
              <a:gdLst>
                <a:gd name="T0" fmla="*/ 24 w 38"/>
                <a:gd name="T1" fmla="*/ 0 h 56"/>
                <a:gd name="T2" fmla="*/ 0 w 38"/>
                <a:gd name="T3" fmla="*/ 48 h 56"/>
                <a:gd name="T4" fmla="*/ 12 w 38"/>
                <a:gd name="T5" fmla="*/ 55 h 56"/>
                <a:gd name="T6" fmla="*/ 38 w 38"/>
                <a:gd name="T7" fmla="*/ 4 h 56"/>
                <a:gd name="T8" fmla="*/ 24 w 38"/>
                <a:gd name="T9" fmla="*/ 0 h 56"/>
              </a:gdLst>
              <a:ahLst/>
              <a:cxnLst>
                <a:cxn ang="0">
                  <a:pos x="T0" y="T1"/>
                </a:cxn>
                <a:cxn ang="0">
                  <a:pos x="T2" y="T3"/>
                </a:cxn>
                <a:cxn ang="0">
                  <a:pos x="T4" y="T5"/>
                </a:cxn>
                <a:cxn ang="0">
                  <a:pos x="T6" y="T7"/>
                </a:cxn>
                <a:cxn ang="0">
                  <a:pos x="T8" y="T9"/>
                </a:cxn>
              </a:cxnLst>
              <a:rect l="0" t="0" r="r" b="b"/>
              <a:pathLst>
                <a:path w="38" h="56">
                  <a:moveTo>
                    <a:pt x="24" y="0"/>
                  </a:moveTo>
                  <a:lnTo>
                    <a:pt x="0" y="48"/>
                  </a:lnTo>
                  <a:lnTo>
                    <a:pt x="12" y="55"/>
                  </a:lnTo>
                  <a:lnTo>
                    <a:pt x="38" y="4"/>
                  </a:lnTo>
                  <a:lnTo>
                    <a:pt x="2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29" name="Freeform 428"/>
            <p:cNvSpPr>
              <a:spLocks/>
            </p:cNvSpPr>
            <p:nvPr/>
          </p:nvSpPr>
          <p:spPr bwMode="auto">
            <a:xfrm>
              <a:off x="3091" y="122"/>
              <a:ext cx="39" cy="51"/>
            </a:xfrm>
            <a:custGeom>
              <a:avLst/>
              <a:gdLst>
                <a:gd name="T0" fmla="*/ 26 w 39"/>
                <a:gd name="T1" fmla="*/ 0 h 51"/>
                <a:gd name="T2" fmla="*/ 0 w 39"/>
                <a:gd name="T3" fmla="*/ 43 h 51"/>
                <a:gd name="T4" fmla="*/ 14 w 39"/>
                <a:gd name="T5" fmla="*/ 50 h 51"/>
                <a:gd name="T6" fmla="*/ 38 w 39"/>
                <a:gd name="T7" fmla="*/ 7 h 51"/>
                <a:gd name="T8" fmla="*/ 26 w 39"/>
                <a:gd name="T9" fmla="*/ 0 h 51"/>
              </a:gdLst>
              <a:ahLst/>
              <a:cxnLst>
                <a:cxn ang="0">
                  <a:pos x="T0" y="T1"/>
                </a:cxn>
                <a:cxn ang="0">
                  <a:pos x="T2" y="T3"/>
                </a:cxn>
                <a:cxn ang="0">
                  <a:pos x="T4" y="T5"/>
                </a:cxn>
                <a:cxn ang="0">
                  <a:pos x="T6" y="T7"/>
                </a:cxn>
                <a:cxn ang="0">
                  <a:pos x="T8" y="T9"/>
                </a:cxn>
              </a:cxnLst>
              <a:rect l="0" t="0" r="r" b="b"/>
              <a:pathLst>
                <a:path w="39" h="51">
                  <a:moveTo>
                    <a:pt x="26" y="0"/>
                  </a:moveTo>
                  <a:lnTo>
                    <a:pt x="0" y="43"/>
                  </a:lnTo>
                  <a:lnTo>
                    <a:pt x="14" y="50"/>
                  </a:lnTo>
                  <a:lnTo>
                    <a:pt x="38" y="7"/>
                  </a:lnTo>
                  <a:lnTo>
                    <a:pt x="26"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30" name="Freeform 429"/>
            <p:cNvSpPr>
              <a:spLocks/>
            </p:cNvSpPr>
            <p:nvPr/>
          </p:nvSpPr>
          <p:spPr bwMode="auto">
            <a:xfrm>
              <a:off x="3074" y="166"/>
              <a:ext cx="32" cy="40"/>
            </a:xfrm>
            <a:custGeom>
              <a:avLst/>
              <a:gdLst>
                <a:gd name="T0" fmla="*/ 16 w 32"/>
                <a:gd name="T1" fmla="*/ 0 h 40"/>
                <a:gd name="T2" fmla="*/ 0 w 32"/>
                <a:gd name="T3" fmla="*/ 36 h 40"/>
                <a:gd name="T4" fmla="*/ 14 w 32"/>
                <a:gd name="T5" fmla="*/ 40 h 40"/>
                <a:gd name="T6" fmla="*/ 31 w 32"/>
                <a:gd name="T7" fmla="*/ 4 h 40"/>
                <a:gd name="T8" fmla="*/ 16 w 32"/>
                <a:gd name="T9" fmla="*/ 0 h 40"/>
              </a:gdLst>
              <a:ahLst/>
              <a:cxnLst>
                <a:cxn ang="0">
                  <a:pos x="T0" y="T1"/>
                </a:cxn>
                <a:cxn ang="0">
                  <a:pos x="T2" y="T3"/>
                </a:cxn>
                <a:cxn ang="0">
                  <a:pos x="T4" y="T5"/>
                </a:cxn>
                <a:cxn ang="0">
                  <a:pos x="T6" y="T7"/>
                </a:cxn>
                <a:cxn ang="0">
                  <a:pos x="T8" y="T9"/>
                </a:cxn>
              </a:cxnLst>
              <a:rect l="0" t="0" r="r" b="b"/>
              <a:pathLst>
                <a:path w="32" h="40">
                  <a:moveTo>
                    <a:pt x="16" y="0"/>
                  </a:moveTo>
                  <a:lnTo>
                    <a:pt x="0" y="36"/>
                  </a:lnTo>
                  <a:lnTo>
                    <a:pt x="14" y="40"/>
                  </a:lnTo>
                  <a:lnTo>
                    <a:pt x="31" y="4"/>
                  </a:lnTo>
                  <a:lnTo>
                    <a:pt x="16"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31" name="Freeform 430"/>
            <p:cNvSpPr>
              <a:spLocks/>
            </p:cNvSpPr>
            <p:nvPr/>
          </p:nvSpPr>
          <p:spPr bwMode="auto">
            <a:xfrm>
              <a:off x="3060" y="202"/>
              <a:ext cx="29" cy="45"/>
            </a:xfrm>
            <a:custGeom>
              <a:avLst/>
              <a:gdLst>
                <a:gd name="T0" fmla="*/ 14 w 29"/>
                <a:gd name="T1" fmla="*/ 0 h 45"/>
                <a:gd name="T2" fmla="*/ 0 w 29"/>
                <a:gd name="T3" fmla="*/ 40 h 45"/>
                <a:gd name="T4" fmla="*/ 14 w 29"/>
                <a:gd name="T5" fmla="*/ 45 h 45"/>
                <a:gd name="T6" fmla="*/ 28 w 29"/>
                <a:gd name="T7" fmla="*/ 4 h 45"/>
                <a:gd name="T8" fmla="*/ 14 w 29"/>
                <a:gd name="T9" fmla="*/ 0 h 45"/>
              </a:gdLst>
              <a:ahLst/>
              <a:cxnLst>
                <a:cxn ang="0">
                  <a:pos x="T0" y="T1"/>
                </a:cxn>
                <a:cxn ang="0">
                  <a:pos x="T2" y="T3"/>
                </a:cxn>
                <a:cxn ang="0">
                  <a:pos x="T4" y="T5"/>
                </a:cxn>
                <a:cxn ang="0">
                  <a:pos x="T6" y="T7"/>
                </a:cxn>
                <a:cxn ang="0">
                  <a:pos x="T8" y="T9"/>
                </a:cxn>
              </a:cxnLst>
              <a:rect l="0" t="0" r="r" b="b"/>
              <a:pathLst>
                <a:path w="29" h="45">
                  <a:moveTo>
                    <a:pt x="14" y="0"/>
                  </a:moveTo>
                  <a:lnTo>
                    <a:pt x="0" y="40"/>
                  </a:lnTo>
                  <a:lnTo>
                    <a:pt x="14" y="45"/>
                  </a:lnTo>
                  <a:lnTo>
                    <a:pt x="28" y="4"/>
                  </a:lnTo>
                  <a:lnTo>
                    <a:pt x="1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32" name="Freeform 431"/>
            <p:cNvSpPr>
              <a:spLocks/>
            </p:cNvSpPr>
            <p:nvPr/>
          </p:nvSpPr>
          <p:spPr bwMode="auto">
            <a:xfrm>
              <a:off x="3036" y="242"/>
              <a:ext cx="38" cy="53"/>
            </a:xfrm>
            <a:custGeom>
              <a:avLst/>
              <a:gdLst>
                <a:gd name="T0" fmla="*/ 23 w 38"/>
                <a:gd name="T1" fmla="*/ 0 h 53"/>
                <a:gd name="T2" fmla="*/ 0 w 38"/>
                <a:gd name="T3" fmla="*/ 45 h 53"/>
                <a:gd name="T4" fmla="*/ 11 w 38"/>
                <a:gd name="T5" fmla="*/ 52 h 53"/>
                <a:gd name="T6" fmla="*/ 38 w 38"/>
                <a:gd name="T7" fmla="*/ 4 h 53"/>
                <a:gd name="T8" fmla="*/ 23 w 38"/>
                <a:gd name="T9" fmla="*/ 0 h 53"/>
              </a:gdLst>
              <a:ahLst/>
              <a:cxnLst>
                <a:cxn ang="0">
                  <a:pos x="T0" y="T1"/>
                </a:cxn>
                <a:cxn ang="0">
                  <a:pos x="T2" y="T3"/>
                </a:cxn>
                <a:cxn ang="0">
                  <a:pos x="T4" y="T5"/>
                </a:cxn>
                <a:cxn ang="0">
                  <a:pos x="T6" y="T7"/>
                </a:cxn>
                <a:cxn ang="0">
                  <a:pos x="T8" y="T9"/>
                </a:cxn>
              </a:cxnLst>
              <a:rect l="0" t="0" r="r" b="b"/>
              <a:pathLst>
                <a:path w="38" h="53">
                  <a:moveTo>
                    <a:pt x="23" y="0"/>
                  </a:moveTo>
                  <a:lnTo>
                    <a:pt x="0" y="45"/>
                  </a:lnTo>
                  <a:lnTo>
                    <a:pt x="11" y="52"/>
                  </a:lnTo>
                  <a:lnTo>
                    <a:pt x="38" y="4"/>
                  </a:lnTo>
                  <a:lnTo>
                    <a:pt x="23"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33" name="Freeform 432"/>
            <p:cNvSpPr>
              <a:spLocks/>
            </p:cNvSpPr>
            <p:nvPr/>
          </p:nvSpPr>
          <p:spPr bwMode="auto">
            <a:xfrm>
              <a:off x="4238" y="269"/>
              <a:ext cx="36" cy="50"/>
            </a:xfrm>
            <a:custGeom>
              <a:avLst/>
              <a:gdLst>
                <a:gd name="T0" fmla="*/ 23 w 36"/>
                <a:gd name="T1" fmla="*/ 0 h 50"/>
                <a:gd name="T2" fmla="*/ 0 w 36"/>
                <a:gd name="T3" fmla="*/ 45 h 50"/>
                <a:gd name="T4" fmla="*/ 14 w 36"/>
                <a:gd name="T5" fmla="*/ 50 h 50"/>
                <a:gd name="T6" fmla="*/ 36 w 36"/>
                <a:gd name="T7" fmla="*/ 7 h 50"/>
                <a:gd name="T8" fmla="*/ 23 w 36"/>
                <a:gd name="T9" fmla="*/ 0 h 50"/>
              </a:gdLst>
              <a:ahLst/>
              <a:cxnLst>
                <a:cxn ang="0">
                  <a:pos x="T0" y="T1"/>
                </a:cxn>
                <a:cxn ang="0">
                  <a:pos x="T2" y="T3"/>
                </a:cxn>
                <a:cxn ang="0">
                  <a:pos x="T4" y="T5"/>
                </a:cxn>
                <a:cxn ang="0">
                  <a:pos x="T6" y="T7"/>
                </a:cxn>
                <a:cxn ang="0">
                  <a:pos x="T8" y="T9"/>
                </a:cxn>
              </a:cxnLst>
              <a:rect l="0" t="0" r="r" b="b"/>
              <a:pathLst>
                <a:path w="36" h="50">
                  <a:moveTo>
                    <a:pt x="23" y="0"/>
                  </a:moveTo>
                  <a:lnTo>
                    <a:pt x="0" y="45"/>
                  </a:lnTo>
                  <a:lnTo>
                    <a:pt x="14" y="50"/>
                  </a:lnTo>
                  <a:lnTo>
                    <a:pt x="36" y="7"/>
                  </a:lnTo>
                  <a:lnTo>
                    <a:pt x="23"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34" name="Freeform 433"/>
            <p:cNvSpPr>
              <a:spLocks/>
            </p:cNvSpPr>
            <p:nvPr/>
          </p:nvSpPr>
          <p:spPr bwMode="auto">
            <a:xfrm>
              <a:off x="4224" y="314"/>
              <a:ext cx="29" cy="39"/>
            </a:xfrm>
            <a:custGeom>
              <a:avLst/>
              <a:gdLst>
                <a:gd name="T0" fmla="*/ 14 w 29"/>
                <a:gd name="T1" fmla="*/ 0 h 39"/>
                <a:gd name="T2" fmla="*/ 0 w 29"/>
                <a:gd name="T3" fmla="*/ 33 h 39"/>
                <a:gd name="T4" fmla="*/ 14 w 29"/>
                <a:gd name="T5" fmla="*/ 38 h 39"/>
                <a:gd name="T6" fmla="*/ 28 w 29"/>
                <a:gd name="T7" fmla="*/ 4 h 39"/>
                <a:gd name="T8" fmla="*/ 14 w 29"/>
                <a:gd name="T9" fmla="*/ 0 h 39"/>
              </a:gdLst>
              <a:ahLst/>
              <a:cxnLst>
                <a:cxn ang="0">
                  <a:pos x="T0" y="T1"/>
                </a:cxn>
                <a:cxn ang="0">
                  <a:pos x="T2" y="T3"/>
                </a:cxn>
                <a:cxn ang="0">
                  <a:pos x="T4" y="T5"/>
                </a:cxn>
                <a:cxn ang="0">
                  <a:pos x="T6" y="T7"/>
                </a:cxn>
                <a:cxn ang="0">
                  <a:pos x="T8" y="T9"/>
                </a:cxn>
              </a:cxnLst>
              <a:rect l="0" t="0" r="r" b="b"/>
              <a:pathLst>
                <a:path w="29" h="39">
                  <a:moveTo>
                    <a:pt x="14" y="0"/>
                  </a:moveTo>
                  <a:lnTo>
                    <a:pt x="0" y="33"/>
                  </a:lnTo>
                  <a:lnTo>
                    <a:pt x="14" y="38"/>
                  </a:lnTo>
                  <a:lnTo>
                    <a:pt x="28" y="4"/>
                  </a:lnTo>
                  <a:lnTo>
                    <a:pt x="1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35" name="Freeform 434"/>
            <p:cNvSpPr>
              <a:spLocks/>
            </p:cNvSpPr>
            <p:nvPr/>
          </p:nvSpPr>
          <p:spPr bwMode="auto">
            <a:xfrm>
              <a:off x="4210" y="348"/>
              <a:ext cx="28" cy="41"/>
            </a:xfrm>
            <a:custGeom>
              <a:avLst/>
              <a:gdLst>
                <a:gd name="T0" fmla="*/ 14 w 28"/>
                <a:gd name="T1" fmla="*/ 0 h 41"/>
                <a:gd name="T2" fmla="*/ 0 w 28"/>
                <a:gd name="T3" fmla="*/ 36 h 41"/>
                <a:gd name="T4" fmla="*/ 14 w 28"/>
                <a:gd name="T5" fmla="*/ 40 h 41"/>
                <a:gd name="T6" fmla="*/ 28 w 28"/>
                <a:gd name="T7" fmla="*/ 4 h 41"/>
                <a:gd name="T8" fmla="*/ 14 w 28"/>
                <a:gd name="T9" fmla="*/ 0 h 41"/>
              </a:gdLst>
              <a:ahLst/>
              <a:cxnLst>
                <a:cxn ang="0">
                  <a:pos x="T0" y="T1"/>
                </a:cxn>
                <a:cxn ang="0">
                  <a:pos x="T2" y="T3"/>
                </a:cxn>
                <a:cxn ang="0">
                  <a:pos x="T4" y="T5"/>
                </a:cxn>
                <a:cxn ang="0">
                  <a:pos x="T6" y="T7"/>
                </a:cxn>
                <a:cxn ang="0">
                  <a:pos x="T8" y="T9"/>
                </a:cxn>
              </a:cxnLst>
              <a:rect l="0" t="0" r="r" b="b"/>
              <a:pathLst>
                <a:path w="28" h="41">
                  <a:moveTo>
                    <a:pt x="14" y="0"/>
                  </a:moveTo>
                  <a:lnTo>
                    <a:pt x="0" y="36"/>
                  </a:lnTo>
                  <a:lnTo>
                    <a:pt x="14" y="40"/>
                  </a:lnTo>
                  <a:lnTo>
                    <a:pt x="28" y="4"/>
                  </a:lnTo>
                  <a:lnTo>
                    <a:pt x="1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36" name="Freeform 435"/>
            <p:cNvSpPr>
              <a:spLocks/>
            </p:cNvSpPr>
            <p:nvPr/>
          </p:nvSpPr>
          <p:spPr bwMode="auto">
            <a:xfrm>
              <a:off x="4186" y="384"/>
              <a:ext cx="38" cy="53"/>
            </a:xfrm>
            <a:custGeom>
              <a:avLst/>
              <a:gdLst>
                <a:gd name="T0" fmla="*/ 23 w 38"/>
                <a:gd name="T1" fmla="*/ 0 h 53"/>
                <a:gd name="T2" fmla="*/ 0 w 38"/>
                <a:gd name="T3" fmla="*/ 45 h 53"/>
                <a:gd name="T4" fmla="*/ 11 w 38"/>
                <a:gd name="T5" fmla="*/ 52 h 53"/>
                <a:gd name="T6" fmla="*/ 38 w 38"/>
                <a:gd name="T7" fmla="*/ 4 h 53"/>
                <a:gd name="T8" fmla="*/ 23 w 38"/>
                <a:gd name="T9" fmla="*/ 0 h 53"/>
              </a:gdLst>
              <a:ahLst/>
              <a:cxnLst>
                <a:cxn ang="0">
                  <a:pos x="T0" y="T1"/>
                </a:cxn>
                <a:cxn ang="0">
                  <a:pos x="T2" y="T3"/>
                </a:cxn>
                <a:cxn ang="0">
                  <a:pos x="T4" y="T5"/>
                </a:cxn>
                <a:cxn ang="0">
                  <a:pos x="T6" y="T7"/>
                </a:cxn>
                <a:cxn ang="0">
                  <a:pos x="T8" y="T9"/>
                </a:cxn>
              </a:cxnLst>
              <a:rect l="0" t="0" r="r" b="b"/>
              <a:pathLst>
                <a:path w="38" h="53">
                  <a:moveTo>
                    <a:pt x="23" y="0"/>
                  </a:moveTo>
                  <a:lnTo>
                    <a:pt x="0" y="45"/>
                  </a:lnTo>
                  <a:lnTo>
                    <a:pt x="11" y="52"/>
                  </a:lnTo>
                  <a:lnTo>
                    <a:pt x="38" y="4"/>
                  </a:lnTo>
                  <a:lnTo>
                    <a:pt x="23"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37" name="Freeform 436"/>
            <p:cNvSpPr>
              <a:spLocks/>
            </p:cNvSpPr>
            <p:nvPr/>
          </p:nvSpPr>
          <p:spPr bwMode="auto">
            <a:xfrm>
              <a:off x="2760" y="98"/>
              <a:ext cx="31" cy="44"/>
            </a:xfrm>
            <a:custGeom>
              <a:avLst/>
              <a:gdLst>
                <a:gd name="T0" fmla="*/ 19 w 31"/>
                <a:gd name="T1" fmla="*/ 0 h 44"/>
                <a:gd name="T2" fmla="*/ 0 w 31"/>
                <a:gd name="T3" fmla="*/ 38 h 44"/>
                <a:gd name="T4" fmla="*/ 14 w 31"/>
                <a:gd name="T5" fmla="*/ 43 h 44"/>
                <a:gd name="T6" fmla="*/ 31 w 31"/>
                <a:gd name="T7" fmla="*/ 7 h 44"/>
                <a:gd name="T8" fmla="*/ 19 w 31"/>
                <a:gd name="T9" fmla="*/ 0 h 44"/>
              </a:gdLst>
              <a:ahLst/>
              <a:cxnLst>
                <a:cxn ang="0">
                  <a:pos x="T0" y="T1"/>
                </a:cxn>
                <a:cxn ang="0">
                  <a:pos x="T2" y="T3"/>
                </a:cxn>
                <a:cxn ang="0">
                  <a:pos x="T4" y="T5"/>
                </a:cxn>
                <a:cxn ang="0">
                  <a:pos x="T6" y="T7"/>
                </a:cxn>
                <a:cxn ang="0">
                  <a:pos x="T8" y="T9"/>
                </a:cxn>
              </a:cxnLst>
              <a:rect l="0" t="0" r="r" b="b"/>
              <a:pathLst>
                <a:path w="31" h="44">
                  <a:moveTo>
                    <a:pt x="19" y="0"/>
                  </a:moveTo>
                  <a:lnTo>
                    <a:pt x="0" y="38"/>
                  </a:lnTo>
                  <a:lnTo>
                    <a:pt x="14" y="43"/>
                  </a:lnTo>
                  <a:lnTo>
                    <a:pt x="31" y="7"/>
                  </a:lnTo>
                  <a:lnTo>
                    <a:pt x="1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38" name="Freeform 437"/>
            <p:cNvSpPr>
              <a:spLocks/>
            </p:cNvSpPr>
            <p:nvPr/>
          </p:nvSpPr>
          <p:spPr bwMode="auto">
            <a:xfrm>
              <a:off x="2748" y="137"/>
              <a:ext cx="26" cy="33"/>
            </a:xfrm>
            <a:custGeom>
              <a:avLst/>
              <a:gdLst>
                <a:gd name="T0" fmla="*/ 11 w 26"/>
                <a:gd name="T1" fmla="*/ 0 h 33"/>
                <a:gd name="T2" fmla="*/ 0 w 26"/>
                <a:gd name="T3" fmla="*/ 28 h 33"/>
                <a:gd name="T4" fmla="*/ 14 w 26"/>
                <a:gd name="T5" fmla="*/ 33 h 33"/>
                <a:gd name="T6" fmla="*/ 26 w 26"/>
                <a:gd name="T7" fmla="*/ 4 h 33"/>
                <a:gd name="T8" fmla="*/ 11 w 26"/>
                <a:gd name="T9" fmla="*/ 0 h 33"/>
              </a:gdLst>
              <a:ahLst/>
              <a:cxnLst>
                <a:cxn ang="0">
                  <a:pos x="T0" y="T1"/>
                </a:cxn>
                <a:cxn ang="0">
                  <a:pos x="T2" y="T3"/>
                </a:cxn>
                <a:cxn ang="0">
                  <a:pos x="T4" y="T5"/>
                </a:cxn>
                <a:cxn ang="0">
                  <a:pos x="T6" y="T7"/>
                </a:cxn>
                <a:cxn ang="0">
                  <a:pos x="T8" y="T9"/>
                </a:cxn>
              </a:cxnLst>
              <a:rect l="0" t="0" r="r" b="b"/>
              <a:pathLst>
                <a:path w="26" h="33">
                  <a:moveTo>
                    <a:pt x="11" y="0"/>
                  </a:moveTo>
                  <a:lnTo>
                    <a:pt x="0" y="28"/>
                  </a:lnTo>
                  <a:lnTo>
                    <a:pt x="14" y="33"/>
                  </a:lnTo>
                  <a:lnTo>
                    <a:pt x="26" y="4"/>
                  </a:lnTo>
                  <a:lnTo>
                    <a:pt x="11"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39" name="Freeform 438"/>
            <p:cNvSpPr>
              <a:spLocks/>
            </p:cNvSpPr>
            <p:nvPr/>
          </p:nvSpPr>
          <p:spPr bwMode="auto">
            <a:xfrm>
              <a:off x="2736" y="166"/>
              <a:ext cx="26" cy="33"/>
            </a:xfrm>
            <a:custGeom>
              <a:avLst/>
              <a:gdLst>
                <a:gd name="T0" fmla="*/ 11 w 26"/>
                <a:gd name="T1" fmla="*/ 0 h 33"/>
                <a:gd name="T2" fmla="*/ 0 w 26"/>
                <a:gd name="T3" fmla="*/ 28 h 33"/>
                <a:gd name="T4" fmla="*/ 14 w 26"/>
                <a:gd name="T5" fmla="*/ 33 h 33"/>
                <a:gd name="T6" fmla="*/ 26 w 26"/>
                <a:gd name="T7" fmla="*/ 4 h 33"/>
                <a:gd name="T8" fmla="*/ 11 w 26"/>
                <a:gd name="T9" fmla="*/ 0 h 33"/>
              </a:gdLst>
              <a:ahLst/>
              <a:cxnLst>
                <a:cxn ang="0">
                  <a:pos x="T0" y="T1"/>
                </a:cxn>
                <a:cxn ang="0">
                  <a:pos x="T2" y="T3"/>
                </a:cxn>
                <a:cxn ang="0">
                  <a:pos x="T4" y="T5"/>
                </a:cxn>
                <a:cxn ang="0">
                  <a:pos x="T6" y="T7"/>
                </a:cxn>
                <a:cxn ang="0">
                  <a:pos x="T8" y="T9"/>
                </a:cxn>
              </a:cxnLst>
              <a:rect l="0" t="0" r="r" b="b"/>
              <a:pathLst>
                <a:path w="26" h="33">
                  <a:moveTo>
                    <a:pt x="11" y="0"/>
                  </a:moveTo>
                  <a:lnTo>
                    <a:pt x="0" y="28"/>
                  </a:lnTo>
                  <a:lnTo>
                    <a:pt x="14" y="33"/>
                  </a:lnTo>
                  <a:lnTo>
                    <a:pt x="26" y="4"/>
                  </a:lnTo>
                  <a:lnTo>
                    <a:pt x="11"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40" name="Freeform 439"/>
            <p:cNvSpPr>
              <a:spLocks/>
            </p:cNvSpPr>
            <p:nvPr/>
          </p:nvSpPr>
          <p:spPr bwMode="auto">
            <a:xfrm>
              <a:off x="2717" y="194"/>
              <a:ext cx="33" cy="46"/>
            </a:xfrm>
            <a:custGeom>
              <a:avLst/>
              <a:gdLst>
                <a:gd name="T0" fmla="*/ 19 w 33"/>
                <a:gd name="T1" fmla="*/ 0 h 46"/>
                <a:gd name="T2" fmla="*/ 0 w 33"/>
                <a:gd name="T3" fmla="*/ 38 h 46"/>
                <a:gd name="T4" fmla="*/ 11 w 33"/>
                <a:gd name="T5" fmla="*/ 45 h 46"/>
                <a:gd name="T6" fmla="*/ 33 w 33"/>
                <a:gd name="T7" fmla="*/ 4 h 46"/>
                <a:gd name="T8" fmla="*/ 19 w 33"/>
                <a:gd name="T9" fmla="*/ 0 h 46"/>
              </a:gdLst>
              <a:ahLst/>
              <a:cxnLst>
                <a:cxn ang="0">
                  <a:pos x="T0" y="T1"/>
                </a:cxn>
                <a:cxn ang="0">
                  <a:pos x="T2" y="T3"/>
                </a:cxn>
                <a:cxn ang="0">
                  <a:pos x="T4" y="T5"/>
                </a:cxn>
                <a:cxn ang="0">
                  <a:pos x="T6" y="T7"/>
                </a:cxn>
                <a:cxn ang="0">
                  <a:pos x="T8" y="T9"/>
                </a:cxn>
              </a:cxnLst>
              <a:rect l="0" t="0" r="r" b="b"/>
              <a:pathLst>
                <a:path w="33" h="46">
                  <a:moveTo>
                    <a:pt x="19" y="0"/>
                  </a:moveTo>
                  <a:lnTo>
                    <a:pt x="0" y="38"/>
                  </a:lnTo>
                  <a:lnTo>
                    <a:pt x="11" y="45"/>
                  </a:lnTo>
                  <a:lnTo>
                    <a:pt x="33" y="4"/>
                  </a:lnTo>
                  <a:lnTo>
                    <a:pt x="1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41" name="Freeform 440"/>
            <p:cNvSpPr>
              <a:spLocks/>
            </p:cNvSpPr>
            <p:nvPr/>
          </p:nvSpPr>
          <p:spPr bwMode="auto">
            <a:xfrm>
              <a:off x="3900" y="237"/>
              <a:ext cx="31" cy="41"/>
            </a:xfrm>
            <a:custGeom>
              <a:avLst/>
              <a:gdLst>
                <a:gd name="T0" fmla="*/ 19 w 31"/>
                <a:gd name="T1" fmla="*/ 0 h 41"/>
                <a:gd name="T2" fmla="*/ 0 w 31"/>
                <a:gd name="T3" fmla="*/ 36 h 41"/>
                <a:gd name="T4" fmla="*/ 14 w 31"/>
                <a:gd name="T5" fmla="*/ 40 h 41"/>
                <a:gd name="T6" fmla="*/ 31 w 31"/>
                <a:gd name="T7" fmla="*/ 7 h 41"/>
                <a:gd name="T8" fmla="*/ 19 w 31"/>
                <a:gd name="T9" fmla="*/ 0 h 41"/>
              </a:gdLst>
              <a:ahLst/>
              <a:cxnLst>
                <a:cxn ang="0">
                  <a:pos x="T0" y="T1"/>
                </a:cxn>
                <a:cxn ang="0">
                  <a:pos x="T2" y="T3"/>
                </a:cxn>
                <a:cxn ang="0">
                  <a:pos x="T4" y="T5"/>
                </a:cxn>
                <a:cxn ang="0">
                  <a:pos x="T6" y="T7"/>
                </a:cxn>
                <a:cxn ang="0">
                  <a:pos x="T8" y="T9"/>
                </a:cxn>
              </a:cxnLst>
              <a:rect l="0" t="0" r="r" b="b"/>
              <a:pathLst>
                <a:path w="31" h="41">
                  <a:moveTo>
                    <a:pt x="19" y="0"/>
                  </a:moveTo>
                  <a:lnTo>
                    <a:pt x="0" y="36"/>
                  </a:lnTo>
                  <a:lnTo>
                    <a:pt x="14" y="40"/>
                  </a:lnTo>
                  <a:lnTo>
                    <a:pt x="31" y="7"/>
                  </a:lnTo>
                  <a:lnTo>
                    <a:pt x="1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42" name="Freeform 441"/>
            <p:cNvSpPr>
              <a:spLocks/>
            </p:cNvSpPr>
            <p:nvPr/>
          </p:nvSpPr>
          <p:spPr bwMode="auto">
            <a:xfrm>
              <a:off x="3886" y="273"/>
              <a:ext cx="28" cy="34"/>
            </a:xfrm>
            <a:custGeom>
              <a:avLst/>
              <a:gdLst>
                <a:gd name="T0" fmla="*/ 14 w 28"/>
                <a:gd name="T1" fmla="*/ 0 h 34"/>
                <a:gd name="T2" fmla="*/ 0 w 28"/>
                <a:gd name="T3" fmla="*/ 28 h 34"/>
                <a:gd name="T4" fmla="*/ 14 w 28"/>
                <a:gd name="T5" fmla="*/ 33 h 34"/>
                <a:gd name="T6" fmla="*/ 28 w 28"/>
                <a:gd name="T7" fmla="*/ 4 h 34"/>
                <a:gd name="T8" fmla="*/ 14 w 28"/>
                <a:gd name="T9" fmla="*/ 0 h 34"/>
              </a:gdLst>
              <a:ahLst/>
              <a:cxnLst>
                <a:cxn ang="0">
                  <a:pos x="T0" y="T1"/>
                </a:cxn>
                <a:cxn ang="0">
                  <a:pos x="T2" y="T3"/>
                </a:cxn>
                <a:cxn ang="0">
                  <a:pos x="T4" y="T5"/>
                </a:cxn>
                <a:cxn ang="0">
                  <a:pos x="T6" y="T7"/>
                </a:cxn>
                <a:cxn ang="0">
                  <a:pos x="T8" y="T9"/>
                </a:cxn>
              </a:cxnLst>
              <a:rect l="0" t="0" r="r" b="b"/>
              <a:pathLst>
                <a:path w="28" h="34">
                  <a:moveTo>
                    <a:pt x="14" y="0"/>
                  </a:moveTo>
                  <a:lnTo>
                    <a:pt x="0" y="28"/>
                  </a:lnTo>
                  <a:lnTo>
                    <a:pt x="14" y="33"/>
                  </a:lnTo>
                  <a:lnTo>
                    <a:pt x="28" y="4"/>
                  </a:lnTo>
                  <a:lnTo>
                    <a:pt x="1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43" name="Freeform 442"/>
            <p:cNvSpPr>
              <a:spLocks/>
            </p:cNvSpPr>
            <p:nvPr/>
          </p:nvSpPr>
          <p:spPr bwMode="auto">
            <a:xfrm>
              <a:off x="3873" y="302"/>
              <a:ext cx="27" cy="34"/>
            </a:xfrm>
            <a:custGeom>
              <a:avLst/>
              <a:gdLst>
                <a:gd name="T0" fmla="*/ 12 w 27"/>
                <a:gd name="T1" fmla="*/ 0 h 34"/>
                <a:gd name="T2" fmla="*/ 0 w 27"/>
                <a:gd name="T3" fmla="*/ 28 h 34"/>
                <a:gd name="T4" fmla="*/ 14 w 27"/>
                <a:gd name="T5" fmla="*/ 33 h 34"/>
                <a:gd name="T6" fmla="*/ 26 w 27"/>
                <a:gd name="T7" fmla="*/ 4 h 34"/>
                <a:gd name="T8" fmla="*/ 12 w 27"/>
                <a:gd name="T9" fmla="*/ 0 h 34"/>
              </a:gdLst>
              <a:ahLst/>
              <a:cxnLst>
                <a:cxn ang="0">
                  <a:pos x="T0" y="T1"/>
                </a:cxn>
                <a:cxn ang="0">
                  <a:pos x="T2" y="T3"/>
                </a:cxn>
                <a:cxn ang="0">
                  <a:pos x="T4" y="T5"/>
                </a:cxn>
                <a:cxn ang="0">
                  <a:pos x="T6" y="T7"/>
                </a:cxn>
                <a:cxn ang="0">
                  <a:pos x="T8" y="T9"/>
                </a:cxn>
              </a:cxnLst>
              <a:rect l="0" t="0" r="r" b="b"/>
              <a:pathLst>
                <a:path w="27" h="34">
                  <a:moveTo>
                    <a:pt x="12" y="0"/>
                  </a:moveTo>
                  <a:lnTo>
                    <a:pt x="0" y="28"/>
                  </a:lnTo>
                  <a:lnTo>
                    <a:pt x="14" y="33"/>
                  </a:lnTo>
                  <a:lnTo>
                    <a:pt x="26" y="4"/>
                  </a:lnTo>
                  <a:lnTo>
                    <a:pt x="12"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44" name="Freeform 443"/>
            <p:cNvSpPr>
              <a:spLocks/>
            </p:cNvSpPr>
            <p:nvPr/>
          </p:nvSpPr>
          <p:spPr bwMode="auto">
            <a:xfrm>
              <a:off x="3857" y="331"/>
              <a:ext cx="31" cy="43"/>
            </a:xfrm>
            <a:custGeom>
              <a:avLst/>
              <a:gdLst>
                <a:gd name="T0" fmla="*/ 16 w 31"/>
                <a:gd name="T1" fmla="*/ 0 h 43"/>
                <a:gd name="T2" fmla="*/ 0 w 31"/>
                <a:gd name="T3" fmla="*/ 36 h 43"/>
                <a:gd name="T4" fmla="*/ 11 w 31"/>
                <a:gd name="T5" fmla="*/ 43 h 43"/>
                <a:gd name="T6" fmla="*/ 31 w 31"/>
                <a:gd name="T7" fmla="*/ 4 h 43"/>
                <a:gd name="T8" fmla="*/ 16 w 31"/>
                <a:gd name="T9" fmla="*/ 0 h 43"/>
              </a:gdLst>
              <a:ahLst/>
              <a:cxnLst>
                <a:cxn ang="0">
                  <a:pos x="T0" y="T1"/>
                </a:cxn>
                <a:cxn ang="0">
                  <a:pos x="T2" y="T3"/>
                </a:cxn>
                <a:cxn ang="0">
                  <a:pos x="T4" y="T5"/>
                </a:cxn>
                <a:cxn ang="0">
                  <a:pos x="T6" y="T7"/>
                </a:cxn>
                <a:cxn ang="0">
                  <a:pos x="T8" y="T9"/>
                </a:cxn>
              </a:cxnLst>
              <a:rect l="0" t="0" r="r" b="b"/>
              <a:pathLst>
                <a:path w="31" h="43">
                  <a:moveTo>
                    <a:pt x="16" y="0"/>
                  </a:moveTo>
                  <a:lnTo>
                    <a:pt x="0" y="36"/>
                  </a:lnTo>
                  <a:lnTo>
                    <a:pt x="11" y="43"/>
                  </a:lnTo>
                  <a:lnTo>
                    <a:pt x="31" y="4"/>
                  </a:lnTo>
                  <a:lnTo>
                    <a:pt x="16"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45" name="Freeform 444"/>
            <p:cNvSpPr>
              <a:spLocks/>
            </p:cNvSpPr>
            <p:nvPr/>
          </p:nvSpPr>
          <p:spPr bwMode="auto">
            <a:xfrm>
              <a:off x="4642" y="334"/>
              <a:ext cx="36" cy="50"/>
            </a:xfrm>
            <a:custGeom>
              <a:avLst/>
              <a:gdLst>
                <a:gd name="T0" fmla="*/ 24 w 36"/>
                <a:gd name="T1" fmla="*/ 0 h 50"/>
                <a:gd name="T2" fmla="*/ 0 w 36"/>
                <a:gd name="T3" fmla="*/ 45 h 50"/>
                <a:gd name="T4" fmla="*/ 14 w 36"/>
                <a:gd name="T5" fmla="*/ 50 h 50"/>
                <a:gd name="T6" fmla="*/ 36 w 36"/>
                <a:gd name="T7" fmla="*/ 7 h 50"/>
                <a:gd name="T8" fmla="*/ 24 w 36"/>
                <a:gd name="T9" fmla="*/ 0 h 50"/>
              </a:gdLst>
              <a:ahLst/>
              <a:cxnLst>
                <a:cxn ang="0">
                  <a:pos x="T0" y="T1"/>
                </a:cxn>
                <a:cxn ang="0">
                  <a:pos x="T2" y="T3"/>
                </a:cxn>
                <a:cxn ang="0">
                  <a:pos x="T4" y="T5"/>
                </a:cxn>
                <a:cxn ang="0">
                  <a:pos x="T6" y="T7"/>
                </a:cxn>
                <a:cxn ang="0">
                  <a:pos x="T8" y="T9"/>
                </a:cxn>
              </a:cxnLst>
              <a:rect l="0" t="0" r="r" b="b"/>
              <a:pathLst>
                <a:path w="36" h="50">
                  <a:moveTo>
                    <a:pt x="24" y="0"/>
                  </a:moveTo>
                  <a:lnTo>
                    <a:pt x="0" y="45"/>
                  </a:lnTo>
                  <a:lnTo>
                    <a:pt x="14" y="50"/>
                  </a:lnTo>
                  <a:lnTo>
                    <a:pt x="36" y="7"/>
                  </a:lnTo>
                  <a:lnTo>
                    <a:pt x="2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46" name="Freeform 445"/>
            <p:cNvSpPr>
              <a:spLocks/>
            </p:cNvSpPr>
            <p:nvPr/>
          </p:nvSpPr>
          <p:spPr bwMode="auto">
            <a:xfrm>
              <a:off x="4625" y="379"/>
              <a:ext cx="31" cy="38"/>
            </a:xfrm>
            <a:custGeom>
              <a:avLst/>
              <a:gdLst>
                <a:gd name="T0" fmla="*/ 16 w 31"/>
                <a:gd name="T1" fmla="*/ 0 h 38"/>
                <a:gd name="T2" fmla="*/ 0 w 31"/>
                <a:gd name="T3" fmla="*/ 33 h 38"/>
                <a:gd name="T4" fmla="*/ 14 w 31"/>
                <a:gd name="T5" fmla="*/ 38 h 38"/>
                <a:gd name="T6" fmla="*/ 31 w 31"/>
                <a:gd name="T7" fmla="*/ 4 h 38"/>
                <a:gd name="T8" fmla="*/ 16 w 31"/>
                <a:gd name="T9" fmla="*/ 0 h 38"/>
              </a:gdLst>
              <a:ahLst/>
              <a:cxnLst>
                <a:cxn ang="0">
                  <a:pos x="T0" y="T1"/>
                </a:cxn>
                <a:cxn ang="0">
                  <a:pos x="T2" y="T3"/>
                </a:cxn>
                <a:cxn ang="0">
                  <a:pos x="T4" y="T5"/>
                </a:cxn>
                <a:cxn ang="0">
                  <a:pos x="T6" y="T7"/>
                </a:cxn>
                <a:cxn ang="0">
                  <a:pos x="T8" y="T9"/>
                </a:cxn>
              </a:cxnLst>
              <a:rect l="0" t="0" r="r" b="b"/>
              <a:pathLst>
                <a:path w="31" h="38">
                  <a:moveTo>
                    <a:pt x="16" y="0"/>
                  </a:moveTo>
                  <a:lnTo>
                    <a:pt x="0" y="33"/>
                  </a:lnTo>
                  <a:lnTo>
                    <a:pt x="14" y="38"/>
                  </a:lnTo>
                  <a:lnTo>
                    <a:pt x="31" y="4"/>
                  </a:lnTo>
                  <a:lnTo>
                    <a:pt x="16"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47" name="Freeform 446"/>
            <p:cNvSpPr>
              <a:spLocks/>
            </p:cNvSpPr>
            <p:nvPr/>
          </p:nvSpPr>
          <p:spPr bwMode="auto">
            <a:xfrm>
              <a:off x="4608" y="413"/>
              <a:ext cx="31" cy="45"/>
            </a:xfrm>
            <a:custGeom>
              <a:avLst/>
              <a:gdLst>
                <a:gd name="T0" fmla="*/ 16 w 31"/>
                <a:gd name="T1" fmla="*/ 0 h 45"/>
                <a:gd name="T2" fmla="*/ 0 w 31"/>
                <a:gd name="T3" fmla="*/ 40 h 45"/>
                <a:gd name="T4" fmla="*/ 14 w 31"/>
                <a:gd name="T5" fmla="*/ 45 h 45"/>
                <a:gd name="T6" fmla="*/ 31 w 31"/>
                <a:gd name="T7" fmla="*/ 4 h 45"/>
                <a:gd name="T8" fmla="*/ 16 w 31"/>
                <a:gd name="T9" fmla="*/ 0 h 45"/>
              </a:gdLst>
              <a:ahLst/>
              <a:cxnLst>
                <a:cxn ang="0">
                  <a:pos x="T0" y="T1"/>
                </a:cxn>
                <a:cxn ang="0">
                  <a:pos x="T2" y="T3"/>
                </a:cxn>
                <a:cxn ang="0">
                  <a:pos x="T4" y="T5"/>
                </a:cxn>
                <a:cxn ang="0">
                  <a:pos x="T6" y="T7"/>
                </a:cxn>
                <a:cxn ang="0">
                  <a:pos x="T8" y="T9"/>
                </a:cxn>
              </a:cxnLst>
              <a:rect l="0" t="0" r="r" b="b"/>
              <a:pathLst>
                <a:path w="31" h="45">
                  <a:moveTo>
                    <a:pt x="16" y="0"/>
                  </a:moveTo>
                  <a:lnTo>
                    <a:pt x="0" y="40"/>
                  </a:lnTo>
                  <a:lnTo>
                    <a:pt x="14" y="45"/>
                  </a:lnTo>
                  <a:lnTo>
                    <a:pt x="31" y="4"/>
                  </a:lnTo>
                  <a:lnTo>
                    <a:pt x="16"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48" name="Freeform 447"/>
            <p:cNvSpPr>
              <a:spLocks/>
            </p:cNvSpPr>
            <p:nvPr/>
          </p:nvSpPr>
          <p:spPr bwMode="auto">
            <a:xfrm>
              <a:off x="4584" y="454"/>
              <a:ext cx="38" cy="55"/>
            </a:xfrm>
            <a:custGeom>
              <a:avLst/>
              <a:gdLst>
                <a:gd name="T0" fmla="*/ 23 w 38"/>
                <a:gd name="T1" fmla="*/ 0 h 55"/>
                <a:gd name="T2" fmla="*/ 0 w 38"/>
                <a:gd name="T3" fmla="*/ 48 h 55"/>
                <a:gd name="T4" fmla="*/ 12 w 38"/>
                <a:gd name="T5" fmla="*/ 55 h 55"/>
                <a:gd name="T6" fmla="*/ 38 w 38"/>
                <a:gd name="T7" fmla="*/ 4 h 55"/>
                <a:gd name="T8" fmla="*/ 23 w 38"/>
                <a:gd name="T9" fmla="*/ 0 h 55"/>
              </a:gdLst>
              <a:ahLst/>
              <a:cxnLst>
                <a:cxn ang="0">
                  <a:pos x="T0" y="T1"/>
                </a:cxn>
                <a:cxn ang="0">
                  <a:pos x="T2" y="T3"/>
                </a:cxn>
                <a:cxn ang="0">
                  <a:pos x="T4" y="T5"/>
                </a:cxn>
                <a:cxn ang="0">
                  <a:pos x="T6" y="T7"/>
                </a:cxn>
                <a:cxn ang="0">
                  <a:pos x="T8" y="T9"/>
                </a:cxn>
              </a:cxnLst>
              <a:rect l="0" t="0" r="r" b="b"/>
              <a:pathLst>
                <a:path w="38" h="55">
                  <a:moveTo>
                    <a:pt x="23" y="0"/>
                  </a:moveTo>
                  <a:lnTo>
                    <a:pt x="0" y="48"/>
                  </a:lnTo>
                  <a:lnTo>
                    <a:pt x="12" y="55"/>
                  </a:lnTo>
                  <a:lnTo>
                    <a:pt x="38" y="4"/>
                  </a:lnTo>
                  <a:lnTo>
                    <a:pt x="23"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49" name="Freeform 448"/>
            <p:cNvSpPr>
              <a:spLocks/>
            </p:cNvSpPr>
            <p:nvPr/>
          </p:nvSpPr>
          <p:spPr bwMode="auto">
            <a:xfrm>
              <a:off x="4980" y="389"/>
              <a:ext cx="31" cy="40"/>
            </a:xfrm>
            <a:custGeom>
              <a:avLst/>
              <a:gdLst>
                <a:gd name="T0" fmla="*/ 19 w 31"/>
                <a:gd name="T1" fmla="*/ 0 h 40"/>
                <a:gd name="T2" fmla="*/ 0 w 31"/>
                <a:gd name="T3" fmla="*/ 36 h 40"/>
                <a:gd name="T4" fmla="*/ 14 w 31"/>
                <a:gd name="T5" fmla="*/ 40 h 40"/>
                <a:gd name="T6" fmla="*/ 31 w 31"/>
                <a:gd name="T7" fmla="*/ 7 h 40"/>
                <a:gd name="T8" fmla="*/ 19 w 31"/>
                <a:gd name="T9" fmla="*/ 0 h 40"/>
              </a:gdLst>
              <a:ahLst/>
              <a:cxnLst>
                <a:cxn ang="0">
                  <a:pos x="T0" y="T1"/>
                </a:cxn>
                <a:cxn ang="0">
                  <a:pos x="T2" y="T3"/>
                </a:cxn>
                <a:cxn ang="0">
                  <a:pos x="T4" y="T5"/>
                </a:cxn>
                <a:cxn ang="0">
                  <a:pos x="T6" y="T7"/>
                </a:cxn>
                <a:cxn ang="0">
                  <a:pos x="T8" y="T9"/>
                </a:cxn>
              </a:cxnLst>
              <a:rect l="0" t="0" r="r" b="b"/>
              <a:pathLst>
                <a:path w="31" h="40">
                  <a:moveTo>
                    <a:pt x="19" y="0"/>
                  </a:moveTo>
                  <a:lnTo>
                    <a:pt x="0" y="36"/>
                  </a:lnTo>
                  <a:lnTo>
                    <a:pt x="14" y="40"/>
                  </a:lnTo>
                  <a:lnTo>
                    <a:pt x="31" y="7"/>
                  </a:lnTo>
                  <a:lnTo>
                    <a:pt x="1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50" name="Freeform 449"/>
            <p:cNvSpPr>
              <a:spLocks/>
            </p:cNvSpPr>
            <p:nvPr/>
          </p:nvSpPr>
          <p:spPr bwMode="auto">
            <a:xfrm>
              <a:off x="4968" y="425"/>
              <a:ext cx="26" cy="33"/>
            </a:xfrm>
            <a:custGeom>
              <a:avLst/>
              <a:gdLst>
                <a:gd name="T0" fmla="*/ 12 w 26"/>
                <a:gd name="T1" fmla="*/ 0 h 33"/>
                <a:gd name="T2" fmla="*/ 0 w 26"/>
                <a:gd name="T3" fmla="*/ 28 h 33"/>
                <a:gd name="T4" fmla="*/ 14 w 26"/>
                <a:gd name="T5" fmla="*/ 33 h 33"/>
                <a:gd name="T6" fmla="*/ 26 w 26"/>
                <a:gd name="T7" fmla="*/ 4 h 33"/>
                <a:gd name="T8" fmla="*/ 12 w 26"/>
                <a:gd name="T9" fmla="*/ 0 h 33"/>
              </a:gdLst>
              <a:ahLst/>
              <a:cxnLst>
                <a:cxn ang="0">
                  <a:pos x="T0" y="T1"/>
                </a:cxn>
                <a:cxn ang="0">
                  <a:pos x="T2" y="T3"/>
                </a:cxn>
                <a:cxn ang="0">
                  <a:pos x="T4" y="T5"/>
                </a:cxn>
                <a:cxn ang="0">
                  <a:pos x="T6" y="T7"/>
                </a:cxn>
                <a:cxn ang="0">
                  <a:pos x="T8" y="T9"/>
                </a:cxn>
              </a:cxnLst>
              <a:rect l="0" t="0" r="r" b="b"/>
              <a:pathLst>
                <a:path w="26" h="33">
                  <a:moveTo>
                    <a:pt x="12" y="0"/>
                  </a:moveTo>
                  <a:lnTo>
                    <a:pt x="0" y="28"/>
                  </a:lnTo>
                  <a:lnTo>
                    <a:pt x="14" y="33"/>
                  </a:lnTo>
                  <a:lnTo>
                    <a:pt x="26" y="4"/>
                  </a:lnTo>
                  <a:lnTo>
                    <a:pt x="12"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51" name="Freeform 450"/>
            <p:cNvSpPr>
              <a:spLocks/>
            </p:cNvSpPr>
            <p:nvPr/>
          </p:nvSpPr>
          <p:spPr bwMode="auto">
            <a:xfrm>
              <a:off x="4953" y="454"/>
              <a:ext cx="29" cy="36"/>
            </a:xfrm>
            <a:custGeom>
              <a:avLst/>
              <a:gdLst>
                <a:gd name="T0" fmla="*/ 14 w 29"/>
                <a:gd name="T1" fmla="*/ 0 h 36"/>
                <a:gd name="T2" fmla="*/ 0 w 29"/>
                <a:gd name="T3" fmla="*/ 31 h 36"/>
                <a:gd name="T4" fmla="*/ 14 w 29"/>
                <a:gd name="T5" fmla="*/ 36 h 36"/>
                <a:gd name="T6" fmla="*/ 28 w 29"/>
                <a:gd name="T7" fmla="*/ 4 h 36"/>
                <a:gd name="T8" fmla="*/ 14 w 29"/>
                <a:gd name="T9" fmla="*/ 0 h 36"/>
              </a:gdLst>
              <a:ahLst/>
              <a:cxnLst>
                <a:cxn ang="0">
                  <a:pos x="T0" y="T1"/>
                </a:cxn>
                <a:cxn ang="0">
                  <a:pos x="T2" y="T3"/>
                </a:cxn>
                <a:cxn ang="0">
                  <a:pos x="T4" y="T5"/>
                </a:cxn>
                <a:cxn ang="0">
                  <a:pos x="T6" y="T7"/>
                </a:cxn>
                <a:cxn ang="0">
                  <a:pos x="T8" y="T9"/>
                </a:cxn>
              </a:cxnLst>
              <a:rect l="0" t="0" r="r" b="b"/>
              <a:pathLst>
                <a:path w="29" h="36">
                  <a:moveTo>
                    <a:pt x="14" y="0"/>
                  </a:moveTo>
                  <a:lnTo>
                    <a:pt x="0" y="31"/>
                  </a:lnTo>
                  <a:lnTo>
                    <a:pt x="14" y="36"/>
                  </a:lnTo>
                  <a:lnTo>
                    <a:pt x="28" y="4"/>
                  </a:lnTo>
                  <a:lnTo>
                    <a:pt x="1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52" name="Freeform 451"/>
            <p:cNvSpPr>
              <a:spLocks/>
            </p:cNvSpPr>
            <p:nvPr/>
          </p:nvSpPr>
          <p:spPr bwMode="auto">
            <a:xfrm>
              <a:off x="4934" y="485"/>
              <a:ext cx="34" cy="45"/>
            </a:xfrm>
            <a:custGeom>
              <a:avLst/>
              <a:gdLst>
                <a:gd name="T0" fmla="*/ 19 w 34"/>
                <a:gd name="T1" fmla="*/ 0 h 45"/>
                <a:gd name="T2" fmla="*/ 0 w 34"/>
                <a:gd name="T3" fmla="*/ 38 h 45"/>
                <a:gd name="T4" fmla="*/ 11 w 34"/>
                <a:gd name="T5" fmla="*/ 45 h 45"/>
                <a:gd name="T6" fmla="*/ 33 w 34"/>
                <a:gd name="T7" fmla="*/ 4 h 45"/>
                <a:gd name="T8" fmla="*/ 19 w 34"/>
                <a:gd name="T9" fmla="*/ 0 h 45"/>
              </a:gdLst>
              <a:ahLst/>
              <a:cxnLst>
                <a:cxn ang="0">
                  <a:pos x="T0" y="T1"/>
                </a:cxn>
                <a:cxn ang="0">
                  <a:pos x="T2" y="T3"/>
                </a:cxn>
                <a:cxn ang="0">
                  <a:pos x="T4" y="T5"/>
                </a:cxn>
                <a:cxn ang="0">
                  <a:pos x="T6" y="T7"/>
                </a:cxn>
                <a:cxn ang="0">
                  <a:pos x="T8" y="T9"/>
                </a:cxn>
              </a:cxnLst>
              <a:rect l="0" t="0" r="r" b="b"/>
              <a:pathLst>
                <a:path w="34" h="45">
                  <a:moveTo>
                    <a:pt x="19" y="0"/>
                  </a:moveTo>
                  <a:lnTo>
                    <a:pt x="0" y="38"/>
                  </a:lnTo>
                  <a:lnTo>
                    <a:pt x="11" y="45"/>
                  </a:lnTo>
                  <a:lnTo>
                    <a:pt x="33" y="4"/>
                  </a:lnTo>
                  <a:lnTo>
                    <a:pt x="1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53" name="Freeform 452"/>
            <p:cNvSpPr>
              <a:spLocks/>
            </p:cNvSpPr>
            <p:nvPr/>
          </p:nvSpPr>
          <p:spPr bwMode="auto">
            <a:xfrm>
              <a:off x="1387" y="705"/>
              <a:ext cx="53" cy="32"/>
            </a:xfrm>
            <a:custGeom>
              <a:avLst/>
              <a:gdLst>
                <a:gd name="T0" fmla="*/ 2 w 53"/>
                <a:gd name="T1" fmla="*/ 0 h 32"/>
                <a:gd name="T2" fmla="*/ 0 w 53"/>
                <a:gd name="T3" fmla="*/ 28 h 32"/>
                <a:gd name="T4" fmla="*/ 47 w 53"/>
                <a:gd name="T5" fmla="*/ 31 h 32"/>
                <a:gd name="T6" fmla="*/ 52 w 53"/>
                <a:gd name="T7" fmla="*/ 7 h 32"/>
                <a:gd name="T8" fmla="*/ 2 w 53"/>
                <a:gd name="T9" fmla="*/ 0 h 32"/>
              </a:gdLst>
              <a:ahLst/>
              <a:cxnLst>
                <a:cxn ang="0">
                  <a:pos x="T0" y="T1"/>
                </a:cxn>
                <a:cxn ang="0">
                  <a:pos x="T2" y="T3"/>
                </a:cxn>
                <a:cxn ang="0">
                  <a:pos x="T4" y="T5"/>
                </a:cxn>
                <a:cxn ang="0">
                  <a:pos x="T6" y="T7"/>
                </a:cxn>
                <a:cxn ang="0">
                  <a:pos x="T8" y="T9"/>
                </a:cxn>
              </a:cxnLst>
              <a:rect l="0" t="0" r="r" b="b"/>
              <a:pathLst>
                <a:path w="53" h="32">
                  <a:moveTo>
                    <a:pt x="2" y="0"/>
                  </a:moveTo>
                  <a:lnTo>
                    <a:pt x="0" y="28"/>
                  </a:lnTo>
                  <a:lnTo>
                    <a:pt x="47" y="31"/>
                  </a:lnTo>
                  <a:lnTo>
                    <a:pt x="52" y="7"/>
                  </a:lnTo>
                  <a:lnTo>
                    <a:pt x="2"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54" name="Freeform 453"/>
            <p:cNvSpPr>
              <a:spLocks/>
            </p:cNvSpPr>
            <p:nvPr/>
          </p:nvSpPr>
          <p:spPr bwMode="auto">
            <a:xfrm>
              <a:off x="1473" y="588"/>
              <a:ext cx="24" cy="139"/>
            </a:xfrm>
            <a:custGeom>
              <a:avLst/>
              <a:gdLst>
                <a:gd name="T0" fmla="*/ 11 w 24"/>
                <a:gd name="T1" fmla="*/ 0 h 139"/>
                <a:gd name="T2" fmla="*/ 0 w 24"/>
                <a:gd name="T3" fmla="*/ 0 h 139"/>
                <a:gd name="T4" fmla="*/ 0 w 24"/>
                <a:gd name="T5" fmla="*/ 139 h 139"/>
                <a:gd name="T6" fmla="*/ 23 w 24"/>
                <a:gd name="T7" fmla="*/ 139 h 139"/>
                <a:gd name="T8" fmla="*/ 23 w 24"/>
                <a:gd name="T9" fmla="*/ 11 h 139"/>
                <a:gd name="T10" fmla="*/ 11 w 24"/>
                <a:gd name="T11" fmla="*/ 0 h 139"/>
              </a:gdLst>
              <a:ahLst/>
              <a:cxnLst>
                <a:cxn ang="0">
                  <a:pos x="T0" y="T1"/>
                </a:cxn>
                <a:cxn ang="0">
                  <a:pos x="T2" y="T3"/>
                </a:cxn>
                <a:cxn ang="0">
                  <a:pos x="T4" y="T5"/>
                </a:cxn>
                <a:cxn ang="0">
                  <a:pos x="T6" y="T7"/>
                </a:cxn>
                <a:cxn ang="0">
                  <a:pos x="T8" y="T9"/>
                </a:cxn>
                <a:cxn ang="0">
                  <a:pos x="T10" y="T11"/>
                </a:cxn>
              </a:cxnLst>
              <a:rect l="0" t="0" r="r" b="b"/>
              <a:pathLst>
                <a:path w="24" h="139">
                  <a:moveTo>
                    <a:pt x="11" y="0"/>
                  </a:moveTo>
                  <a:lnTo>
                    <a:pt x="0" y="0"/>
                  </a:lnTo>
                  <a:lnTo>
                    <a:pt x="0" y="139"/>
                  </a:lnTo>
                  <a:lnTo>
                    <a:pt x="23" y="139"/>
                  </a:lnTo>
                  <a:lnTo>
                    <a:pt x="23" y="11"/>
                  </a:lnTo>
                  <a:lnTo>
                    <a:pt x="11"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55" name="Freeform 454"/>
            <p:cNvSpPr>
              <a:spLocks/>
            </p:cNvSpPr>
            <p:nvPr/>
          </p:nvSpPr>
          <p:spPr bwMode="auto">
            <a:xfrm>
              <a:off x="1486" y="588"/>
              <a:ext cx="52" cy="24"/>
            </a:xfrm>
            <a:custGeom>
              <a:avLst/>
              <a:gdLst>
                <a:gd name="T0" fmla="*/ 52 w 52"/>
                <a:gd name="T1" fmla="*/ 0 h 24"/>
                <a:gd name="T2" fmla="*/ 0 w 52"/>
                <a:gd name="T3" fmla="*/ 0 h 24"/>
                <a:gd name="T4" fmla="*/ 0 w 52"/>
                <a:gd name="T5" fmla="*/ 23 h 24"/>
                <a:gd name="T6" fmla="*/ 40 w 52"/>
                <a:gd name="T7" fmla="*/ 23 h 24"/>
                <a:gd name="T8" fmla="*/ 52 w 52"/>
                <a:gd name="T9" fmla="*/ 11 h 24"/>
                <a:gd name="T10" fmla="*/ 52 w 52"/>
                <a:gd name="T11" fmla="*/ 0 h 24"/>
              </a:gdLst>
              <a:ahLst/>
              <a:cxnLst>
                <a:cxn ang="0">
                  <a:pos x="T0" y="T1"/>
                </a:cxn>
                <a:cxn ang="0">
                  <a:pos x="T2" y="T3"/>
                </a:cxn>
                <a:cxn ang="0">
                  <a:pos x="T4" y="T5"/>
                </a:cxn>
                <a:cxn ang="0">
                  <a:pos x="T6" y="T7"/>
                </a:cxn>
                <a:cxn ang="0">
                  <a:pos x="T8" y="T9"/>
                </a:cxn>
                <a:cxn ang="0">
                  <a:pos x="T10" y="T11"/>
                </a:cxn>
              </a:cxnLst>
              <a:rect l="0" t="0" r="r" b="b"/>
              <a:pathLst>
                <a:path w="52" h="24">
                  <a:moveTo>
                    <a:pt x="52" y="0"/>
                  </a:moveTo>
                  <a:lnTo>
                    <a:pt x="0" y="0"/>
                  </a:lnTo>
                  <a:lnTo>
                    <a:pt x="0" y="23"/>
                  </a:lnTo>
                  <a:lnTo>
                    <a:pt x="40" y="23"/>
                  </a:lnTo>
                  <a:lnTo>
                    <a:pt x="52" y="11"/>
                  </a:lnTo>
                  <a:lnTo>
                    <a:pt x="52"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56" name="Freeform 455"/>
            <p:cNvSpPr>
              <a:spLocks/>
            </p:cNvSpPr>
            <p:nvPr/>
          </p:nvSpPr>
          <p:spPr bwMode="auto">
            <a:xfrm>
              <a:off x="1514" y="600"/>
              <a:ext cx="24" cy="139"/>
            </a:xfrm>
            <a:custGeom>
              <a:avLst/>
              <a:gdLst>
                <a:gd name="T0" fmla="*/ 24 w 24"/>
                <a:gd name="T1" fmla="*/ 0 h 139"/>
                <a:gd name="T2" fmla="*/ 0 w 24"/>
                <a:gd name="T3" fmla="*/ 0 h 139"/>
                <a:gd name="T4" fmla="*/ 0 w 24"/>
                <a:gd name="T5" fmla="*/ 127 h 139"/>
                <a:gd name="T6" fmla="*/ 11 w 24"/>
                <a:gd name="T7" fmla="*/ 139 h 139"/>
                <a:gd name="T8" fmla="*/ 24 w 24"/>
                <a:gd name="T9" fmla="*/ 139 h 139"/>
                <a:gd name="T10" fmla="*/ 24 w 24"/>
                <a:gd name="T11" fmla="*/ 0 h 139"/>
              </a:gdLst>
              <a:ahLst/>
              <a:cxnLst>
                <a:cxn ang="0">
                  <a:pos x="T0" y="T1"/>
                </a:cxn>
                <a:cxn ang="0">
                  <a:pos x="T2" y="T3"/>
                </a:cxn>
                <a:cxn ang="0">
                  <a:pos x="T4" y="T5"/>
                </a:cxn>
                <a:cxn ang="0">
                  <a:pos x="T6" y="T7"/>
                </a:cxn>
                <a:cxn ang="0">
                  <a:pos x="T8" y="T9"/>
                </a:cxn>
                <a:cxn ang="0">
                  <a:pos x="T10" y="T11"/>
                </a:cxn>
              </a:cxnLst>
              <a:rect l="0" t="0" r="r" b="b"/>
              <a:pathLst>
                <a:path w="24" h="139">
                  <a:moveTo>
                    <a:pt x="24" y="0"/>
                  </a:moveTo>
                  <a:lnTo>
                    <a:pt x="0" y="0"/>
                  </a:lnTo>
                  <a:lnTo>
                    <a:pt x="0" y="127"/>
                  </a:lnTo>
                  <a:lnTo>
                    <a:pt x="11" y="139"/>
                  </a:lnTo>
                  <a:lnTo>
                    <a:pt x="24" y="139"/>
                  </a:lnTo>
                  <a:lnTo>
                    <a:pt x="2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57" name="Freeform 456"/>
            <p:cNvSpPr>
              <a:spLocks/>
            </p:cNvSpPr>
            <p:nvPr/>
          </p:nvSpPr>
          <p:spPr bwMode="auto">
            <a:xfrm>
              <a:off x="1473" y="715"/>
              <a:ext cx="53" cy="24"/>
            </a:xfrm>
            <a:custGeom>
              <a:avLst/>
              <a:gdLst>
                <a:gd name="T0" fmla="*/ 52 w 53"/>
                <a:gd name="T1" fmla="*/ 0 h 24"/>
                <a:gd name="T2" fmla="*/ 11 w 53"/>
                <a:gd name="T3" fmla="*/ 0 h 24"/>
                <a:gd name="T4" fmla="*/ 0 w 53"/>
                <a:gd name="T5" fmla="*/ 11 h 24"/>
                <a:gd name="T6" fmla="*/ 0 w 53"/>
                <a:gd name="T7" fmla="*/ 23 h 24"/>
                <a:gd name="T8" fmla="*/ 52 w 53"/>
                <a:gd name="T9" fmla="*/ 23 h 24"/>
                <a:gd name="T10" fmla="*/ 52 w 53"/>
                <a:gd name="T11" fmla="*/ 0 h 24"/>
              </a:gdLst>
              <a:ahLst/>
              <a:cxnLst>
                <a:cxn ang="0">
                  <a:pos x="T0" y="T1"/>
                </a:cxn>
                <a:cxn ang="0">
                  <a:pos x="T2" y="T3"/>
                </a:cxn>
                <a:cxn ang="0">
                  <a:pos x="T4" y="T5"/>
                </a:cxn>
                <a:cxn ang="0">
                  <a:pos x="T6" y="T7"/>
                </a:cxn>
                <a:cxn ang="0">
                  <a:pos x="T8" y="T9"/>
                </a:cxn>
                <a:cxn ang="0">
                  <a:pos x="T10" y="T11"/>
                </a:cxn>
              </a:cxnLst>
              <a:rect l="0" t="0" r="r" b="b"/>
              <a:pathLst>
                <a:path w="53" h="24">
                  <a:moveTo>
                    <a:pt x="52" y="0"/>
                  </a:moveTo>
                  <a:lnTo>
                    <a:pt x="11" y="0"/>
                  </a:lnTo>
                  <a:lnTo>
                    <a:pt x="0" y="11"/>
                  </a:lnTo>
                  <a:lnTo>
                    <a:pt x="0" y="23"/>
                  </a:lnTo>
                  <a:lnTo>
                    <a:pt x="52" y="23"/>
                  </a:lnTo>
                  <a:lnTo>
                    <a:pt x="52"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58" name="Freeform 457"/>
            <p:cNvSpPr>
              <a:spLocks/>
            </p:cNvSpPr>
            <p:nvPr/>
          </p:nvSpPr>
          <p:spPr bwMode="auto">
            <a:xfrm>
              <a:off x="3948" y="907"/>
              <a:ext cx="20" cy="127"/>
            </a:xfrm>
            <a:custGeom>
              <a:avLst/>
              <a:gdLst>
                <a:gd name="T0" fmla="*/ 0 w 20"/>
                <a:gd name="T1" fmla="*/ 0 h 127"/>
                <a:gd name="T2" fmla="*/ 0 w 20"/>
                <a:gd name="T3" fmla="*/ 127 h 127"/>
              </a:gdLst>
              <a:ahLst/>
              <a:cxnLst>
                <a:cxn ang="0">
                  <a:pos x="T0" y="T1"/>
                </a:cxn>
                <a:cxn ang="0">
                  <a:pos x="T2" y="T3"/>
                </a:cxn>
              </a:cxnLst>
              <a:rect l="0" t="0" r="r" b="b"/>
              <a:pathLst>
                <a:path w="20" h="127">
                  <a:moveTo>
                    <a:pt x="0" y="0"/>
                  </a:moveTo>
                  <a:lnTo>
                    <a:pt x="0" y="127"/>
                  </a:lnTo>
                </a:path>
              </a:pathLst>
            </a:custGeom>
            <a:noFill/>
            <a:ln w="25654">
              <a:solidFill>
                <a:srgbClr val="FFFFFF"/>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AU"/>
            </a:p>
          </p:txBody>
        </p:sp>
        <p:sp>
          <p:nvSpPr>
            <p:cNvPr id="459" name="Freeform 458"/>
            <p:cNvSpPr>
              <a:spLocks/>
            </p:cNvSpPr>
            <p:nvPr/>
          </p:nvSpPr>
          <p:spPr bwMode="auto">
            <a:xfrm>
              <a:off x="3917" y="895"/>
              <a:ext cx="24" cy="139"/>
            </a:xfrm>
            <a:custGeom>
              <a:avLst/>
              <a:gdLst>
                <a:gd name="T0" fmla="*/ 11 w 24"/>
                <a:gd name="T1" fmla="*/ 0 h 139"/>
                <a:gd name="T2" fmla="*/ 0 w 24"/>
                <a:gd name="T3" fmla="*/ 0 h 139"/>
                <a:gd name="T4" fmla="*/ 0 w 24"/>
                <a:gd name="T5" fmla="*/ 139 h 139"/>
                <a:gd name="T6" fmla="*/ 23 w 24"/>
                <a:gd name="T7" fmla="*/ 139 h 139"/>
                <a:gd name="T8" fmla="*/ 23 w 24"/>
                <a:gd name="T9" fmla="*/ 11 h 139"/>
                <a:gd name="T10" fmla="*/ 11 w 24"/>
                <a:gd name="T11" fmla="*/ 0 h 139"/>
              </a:gdLst>
              <a:ahLst/>
              <a:cxnLst>
                <a:cxn ang="0">
                  <a:pos x="T0" y="T1"/>
                </a:cxn>
                <a:cxn ang="0">
                  <a:pos x="T2" y="T3"/>
                </a:cxn>
                <a:cxn ang="0">
                  <a:pos x="T4" y="T5"/>
                </a:cxn>
                <a:cxn ang="0">
                  <a:pos x="T6" y="T7"/>
                </a:cxn>
                <a:cxn ang="0">
                  <a:pos x="T8" y="T9"/>
                </a:cxn>
                <a:cxn ang="0">
                  <a:pos x="T10" y="T11"/>
                </a:cxn>
              </a:cxnLst>
              <a:rect l="0" t="0" r="r" b="b"/>
              <a:pathLst>
                <a:path w="24" h="139">
                  <a:moveTo>
                    <a:pt x="11" y="0"/>
                  </a:moveTo>
                  <a:lnTo>
                    <a:pt x="0" y="0"/>
                  </a:lnTo>
                  <a:lnTo>
                    <a:pt x="0" y="139"/>
                  </a:lnTo>
                  <a:lnTo>
                    <a:pt x="23" y="139"/>
                  </a:lnTo>
                  <a:lnTo>
                    <a:pt x="23" y="11"/>
                  </a:lnTo>
                  <a:lnTo>
                    <a:pt x="11"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60" name="Freeform 459"/>
            <p:cNvSpPr>
              <a:spLocks/>
            </p:cNvSpPr>
            <p:nvPr/>
          </p:nvSpPr>
          <p:spPr bwMode="auto">
            <a:xfrm>
              <a:off x="3929" y="895"/>
              <a:ext cx="50" cy="24"/>
            </a:xfrm>
            <a:custGeom>
              <a:avLst/>
              <a:gdLst>
                <a:gd name="T0" fmla="*/ 50 w 50"/>
                <a:gd name="T1" fmla="*/ 0 h 24"/>
                <a:gd name="T2" fmla="*/ 0 w 50"/>
                <a:gd name="T3" fmla="*/ 0 h 24"/>
                <a:gd name="T4" fmla="*/ 0 w 50"/>
                <a:gd name="T5" fmla="*/ 23 h 24"/>
                <a:gd name="T6" fmla="*/ 38 w 50"/>
                <a:gd name="T7" fmla="*/ 23 h 24"/>
                <a:gd name="T8" fmla="*/ 50 w 50"/>
                <a:gd name="T9" fmla="*/ 11 h 24"/>
                <a:gd name="T10" fmla="*/ 50 w 50"/>
                <a:gd name="T11" fmla="*/ 0 h 24"/>
              </a:gdLst>
              <a:ahLst/>
              <a:cxnLst>
                <a:cxn ang="0">
                  <a:pos x="T0" y="T1"/>
                </a:cxn>
                <a:cxn ang="0">
                  <a:pos x="T2" y="T3"/>
                </a:cxn>
                <a:cxn ang="0">
                  <a:pos x="T4" y="T5"/>
                </a:cxn>
                <a:cxn ang="0">
                  <a:pos x="T6" y="T7"/>
                </a:cxn>
                <a:cxn ang="0">
                  <a:pos x="T8" y="T9"/>
                </a:cxn>
                <a:cxn ang="0">
                  <a:pos x="T10" y="T11"/>
                </a:cxn>
              </a:cxnLst>
              <a:rect l="0" t="0" r="r" b="b"/>
              <a:pathLst>
                <a:path w="50" h="24">
                  <a:moveTo>
                    <a:pt x="50" y="0"/>
                  </a:moveTo>
                  <a:lnTo>
                    <a:pt x="0" y="0"/>
                  </a:lnTo>
                  <a:lnTo>
                    <a:pt x="0" y="23"/>
                  </a:lnTo>
                  <a:lnTo>
                    <a:pt x="38" y="23"/>
                  </a:lnTo>
                  <a:lnTo>
                    <a:pt x="50" y="11"/>
                  </a:lnTo>
                  <a:lnTo>
                    <a:pt x="50"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61" name="Freeform 460"/>
            <p:cNvSpPr>
              <a:spLocks/>
            </p:cNvSpPr>
            <p:nvPr/>
          </p:nvSpPr>
          <p:spPr bwMode="auto">
            <a:xfrm>
              <a:off x="3955" y="907"/>
              <a:ext cx="24" cy="139"/>
            </a:xfrm>
            <a:custGeom>
              <a:avLst/>
              <a:gdLst>
                <a:gd name="T0" fmla="*/ 23 w 24"/>
                <a:gd name="T1" fmla="*/ 0 h 139"/>
                <a:gd name="T2" fmla="*/ 0 w 24"/>
                <a:gd name="T3" fmla="*/ 0 h 139"/>
                <a:gd name="T4" fmla="*/ 0 w 24"/>
                <a:gd name="T5" fmla="*/ 127 h 139"/>
                <a:gd name="T6" fmla="*/ 12 w 24"/>
                <a:gd name="T7" fmla="*/ 139 h 139"/>
                <a:gd name="T8" fmla="*/ 23 w 24"/>
                <a:gd name="T9" fmla="*/ 139 h 139"/>
                <a:gd name="T10" fmla="*/ 23 w 24"/>
                <a:gd name="T11" fmla="*/ 0 h 139"/>
              </a:gdLst>
              <a:ahLst/>
              <a:cxnLst>
                <a:cxn ang="0">
                  <a:pos x="T0" y="T1"/>
                </a:cxn>
                <a:cxn ang="0">
                  <a:pos x="T2" y="T3"/>
                </a:cxn>
                <a:cxn ang="0">
                  <a:pos x="T4" y="T5"/>
                </a:cxn>
                <a:cxn ang="0">
                  <a:pos x="T6" y="T7"/>
                </a:cxn>
                <a:cxn ang="0">
                  <a:pos x="T8" y="T9"/>
                </a:cxn>
                <a:cxn ang="0">
                  <a:pos x="T10" y="T11"/>
                </a:cxn>
              </a:cxnLst>
              <a:rect l="0" t="0" r="r" b="b"/>
              <a:pathLst>
                <a:path w="24" h="139">
                  <a:moveTo>
                    <a:pt x="23" y="0"/>
                  </a:moveTo>
                  <a:lnTo>
                    <a:pt x="0" y="0"/>
                  </a:lnTo>
                  <a:lnTo>
                    <a:pt x="0" y="127"/>
                  </a:lnTo>
                  <a:lnTo>
                    <a:pt x="12" y="139"/>
                  </a:lnTo>
                  <a:lnTo>
                    <a:pt x="23" y="139"/>
                  </a:lnTo>
                  <a:lnTo>
                    <a:pt x="23"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62" name="Freeform 461"/>
            <p:cNvSpPr>
              <a:spLocks/>
            </p:cNvSpPr>
            <p:nvPr/>
          </p:nvSpPr>
          <p:spPr bwMode="auto">
            <a:xfrm>
              <a:off x="3917" y="1022"/>
              <a:ext cx="50" cy="24"/>
            </a:xfrm>
            <a:custGeom>
              <a:avLst/>
              <a:gdLst>
                <a:gd name="T0" fmla="*/ 50 w 50"/>
                <a:gd name="T1" fmla="*/ 0 h 24"/>
                <a:gd name="T2" fmla="*/ 11 w 50"/>
                <a:gd name="T3" fmla="*/ 0 h 24"/>
                <a:gd name="T4" fmla="*/ 0 w 50"/>
                <a:gd name="T5" fmla="*/ 12 h 24"/>
                <a:gd name="T6" fmla="*/ 0 w 50"/>
                <a:gd name="T7" fmla="*/ 24 h 24"/>
                <a:gd name="T8" fmla="*/ 50 w 50"/>
                <a:gd name="T9" fmla="*/ 24 h 24"/>
                <a:gd name="T10" fmla="*/ 50 w 50"/>
                <a:gd name="T11" fmla="*/ 0 h 24"/>
              </a:gdLst>
              <a:ahLst/>
              <a:cxnLst>
                <a:cxn ang="0">
                  <a:pos x="T0" y="T1"/>
                </a:cxn>
                <a:cxn ang="0">
                  <a:pos x="T2" y="T3"/>
                </a:cxn>
                <a:cxn ang="0">
                  <a:pos x="T4" y="T5"/>
                </a:cxn>
                <a:cxn ang="0">
                  <a:pos x="T6" y="T7"/>
                </a:cxn>
                <a:cxn ang="0">
                  <a:pos x="T8" y="T9"/>
                </a:cxn>
                <a:cxn ang="0">
                  <a:pos x="T10" y="T11"/>
                </a:cxn>
              </a:cxnLst>
              <a:rect l="0" t="0" r="r" b="b"/>
              <a:pathLst>
                <a:path w="50" h="24">
                  <a:moveTo>
                    <a:pt x="50" y="0"/>
                  </a:moveTo>
                  <a:lnTo>
                    <a:pt x="11" y="0"/>
                  </a:lnTo>
                  <a:lnTo>
                    <a:pt x="0" y="12"/>
                  </a:lnTo>
                  <a:lnTo>
                    <a:pt x="0" y="24"/>
                  </a:lnTo>
                  <a:lnTo>
                    <a:pt x="50" y="24"/>
                  </a:lnTo>
                  <a:lnTo>
                    <a:pt x="50"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63" name="Freeform 462"/>
            <p:cNvSpPr>
              <a:spLocks/>
            </p:cNvSpPr>
            <p:nvPr/>
          </p:nvSpPr>
          <p:spPr bwMode="auto">
            <a:xfrm>
              <a:off x="2609" y="382"/>
              <a:ext cx="20" cy="194"/>
            </a:xfrm>
            <a:custGeom>
              <a:avLst/>
              <a:gdLst>
                <a:gd name="T0" fmla="*/ 0 w 20"/>
                <a:gd name="T1" fmla="*/ 0 h 194"/>
                <a:gd name="T2" fmla="*/ 0 w 20"/>
                <a:gd name="T3" fmla="*/ 194 h 194"/>
              </a:gdLst>
              <a:ahLst/>
              <a:cxnLst>
                <a:cxn ang="0">
                  <a:pos x="T0" y="T1"/>
                </a:cxn>
                <a:cxn ang="0">
                  <a:pos x="T2" y="T3"/>
                </a:cxn>
              </a:cxnLst>
              <a:rect l="0" t="0" r="r" b="b"/>
              <a:pathLst>
                <a:path w="20" h="194">
                  <a:moveTo>
                    <a:pt x="0" y="0"/>
                  </a:moveTo>
                  <a:lnTo>
                    <a:pt x="0" y="194"/>
                  </a:lnTo>
                </a:path>
              </a:pathLst>
            </a:custGeom>
            <a:noFill/>
            <a:ln w="25653">
              <a:solidFill>
                <a:srgbClr val="FFFFFF"/>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AU"/>
            </a:p>
          </p:txBody>
        </p:sp>
        <p:sp>
          <p:nvSpPr>
            <p:cNvPr id="464" name="Freeform 463"/>
            <p:cNvSpPr>
              <a:spLocks/>
            </p:cNvSpPr>
            <p:nvPr/>
          </p:nvSpPr>
          <p:spPr bwMode="auto">
            <a:xfrm>
              <a:off x="2577" y="370"/>
              <a:ext cx="24" cy="206"/>
            </a:xfrm>
            <a:custGeom>
              <a:avLst/>
              <a:gdLst>
                <a:gd name="T0" fmla="*/ 12 w 24"/>
                <a:gd name="T1" fmla="*/ 0 h 206"/>
                <a:gd name="T2" fmla="*/ 0 w 24"/>
                <a:gd name="T3" fmla="*/ 0 h 206"/>
                <a:gd name="T4" fmla="*/ 0 w 24"/>
                <a:gd name="T5" fmla="*/ 206 h 206"/>
                <a:gd name="T6" fmla="*/ 24 w 24"/>
                <a:gd name="T7" fmla="*/ 206 h 206"/>
                <a:gd name="T8" fmla="*/ 24 w 24"/>
                <a:gd name="T9" fmla="*/ 11 h 206"/>
                <a:gd name="T10" fmla="*/ 12 w 24"/>
                <a:gd name="T11" fmla="*/ 0 h 206"/>
              </a:gdLst>
              <a:ahLst/>
              <a:cxnLst>
                <a:cxn ang="0">
                  <a:pos x="T0" y="T1"/>
                </a:cxn>
                <a:cxn ang="0">
                  <a:pos x="T2" y="T3"/>
                </a:cxn>
                <a:cxn ang="0">
                  <a:pos x="T4" y="T5"/>
                </a:cxn>
                <a:cxn ang="0">
                  <a:pos x="T6" y="T7"/>
                </a:cxn>
                <a:cxn ang="0">
                  <a:pos x="T8" y="T9"/>
                </a:cxn>
                <a:cxn ang="0">
                  <a:pos x="T10" y="T11"/>
                </a:cxn>
              </a:cxnLst>
              <a:rect l="0" t="0" r="r" b="b"/>
              <a:pathLst>
                <a:path w="24" h="206">
                  <a:moveTo>
                    <a:pt x="12" y="0"/>
                  </a:moveTo>
                  <a:lnTo>
                    <a:pt x="0" y="0"/>
                  </a:lnTo>
                  <a:lnTo>
                    <a:pt x="0" y="206"/>
                  </a:lnTo>
                  <a:lnTo>
                    <a:pt x="24" y="206"/>
                  </a:lnTo>
                  <a:lnTo>
                    <a:pt x="24" y="11"/>
                  </a:lnTo>
                  <a:lnTo>
                    <a:pt x="12"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65" name="Freeform 464"/>
            <p:cNvSpPr>
              <a:spLocks/>
            </p:cNvSpPr>
            <p:nvPr/>
          </p:nvSpPr>
          <p:spPr bwMode="auto">
            <a:xfrm>
              <a:off x="2590" y="370"/>
              <a:ext cx="50" cy="23"/>
            </a:xfrm>
            <a:custGeom>
              <a:avLst/>
              <a:gdLst>
                <a:gd name="T0" fmla="*/ 50 w 50"/>
                <a:gd name="T1" fmla="*/ 0 h 23"/>
                <a:gd name="T2" fmla="*/ 0 w 50"/>
                <a:gd name="T3" fmla="*/ 0 h 23"/>
                <a:gd name="T4" fmla="*/ 0 w 50"/>
                <a:gd name="T5" fmla="*/ 23 h 23"/>
                <a:gd name="T6" fmla="*/ 38 w 50"/>
                <a:gd name="T7" fmla="*/ 23 h 23"/>
                <a:gd name="T8" fmla="*/ 50 w 50"/>
                <a:gd name="T9" fmla="*/ 11 h 23"/>
                <a:gd name="T10" fmla="*/ 50 w 50"/>
                <a:gd name="T11" fmla="*/ 0 h 23"/>
              </a:gdLst>
              <a:ahLst/>
              <a:cxnLst>
                <a:cxn ang="0">
                  <a:pos x="T0" y="T1"/>
                </a:cxn>
                <a:cxn ang="0">
                  <a:pos x="T2" y="T3"/>
                </a:cxn>
                <a:cxn ang="0">
                  <a:pos x="T4" y="T5"/>
                </a:cxn>
                <a:cxn ang="0">
                  <a:pos x="T6" y="T7"/>
                </a:cxn>
                <a:cxn ang="0">
                  <a:pos x="T8" y="T9"/>
                </a:cxn>
                <a:cxn ang="0">
                  <a:pos x="T10" y="T11"/>
                </a:cxn>
              </a:cxnLst>
              <a:rect l="0" t="0" r="r" b="b"/>
              <a:pathLst>
                <a:path w="50" h="23">
                  <a:moveTo>
                    <a:pt x="50" y="0"/>
                  </a:moveTo>
                  <a:lnTo>
                    <a:pt x="0" y="0"/>
                  </a:lnTo>
                  <a:lnTo>
                    <a:pt x="0" y="23"/>
                  </a:lnTo>
                  <a:lnTo>
                    <a:pt x="38" y="23"/>
                  </a:lnTo>
                  <a:lnTo>
                    <a:pt x="50" y="11"/>
                  </a:lnTo>
                  <a:lnTo>
                    <a:pt x="50"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66" name="Freeform 465"/>
            <p:cNvSpPr>
              <a:spLocks/>
            </p:cNvSpPr>
            <p:nvPr/>
          </p:nvSpPr>
          <p:spPr bwMode="auto">
            <a:xfrm>
              <a:off x="2616" y="382"/>
              <a:ext cx="24" cy="206"/>
            </a:xfrm>
            <a:custGeom>
              <a:avLst/>
              <a:gdLst>
                <a:gd name="T0" fmla="*/ 23 w 24"/>
                <a:gd name="T1" fmla="*/ 0 h 206"/>
                <a:gd name="T2" fmla="*/ 0 w 24"/>
                <a:gd name="T3" fmla="*/ 0 h 206"/>
                <a:gd name="T4" fmla="*/ 0 w 24"/>
                <a:gd name="T5" fmla="*/ 194 h 206"/>
                <a:gd name="T6" fmla="*/ 11 w 24"/>
                <a:gd name="T7" fmla="*/ 206 h 206"/>
                <a:gd name="T8" fmla="*/ 23 w 24"/>
                <a:gd name="T9" fmla="*/ 206 h 206"/>
                <a:gd name="T10" fmla="*/ 23 w 24"/>
                <a:gd name="T11" fmla="*/ 0 h 206"/>
              </a:gdLst>
              <a:ahLst/>
              <a:cxnLst>
                <a:cxn ang="0">
                  <a:pos x="T0" y="T1"/>
                </a:cxn>
                <a:cxn ang="0">
                  <a:pos x="T2" y="T3"/>
                </a:cxn>
                <a:cxn ang="0">
                  <a:pos x="T4" y="T5"/>
                </a:cxn>
                <a:cxn ang="0">
                  <a:pos x="T6" y="T7"/>
                </a:cxn>
                <a:cxn ang="0">
                  <a:pos x="T8" y="T9"/>
                </a:cxn>
                <a:cxn ang="0">
                  <a:pos x="T10" y="T11"/>
                </a:cxn>
              </a:cxnLst>
              <a:rect l="0" t="0" r="r" b="b"/>
              <a:pathLst>
                <a:path w="24" h="206">
                  <a:moveTo>
                    <a:pt x="23" y="0"/>
                  </a:moveTo>
                  <a:lnTo>
                    <a:pt x="0" y="0"/>
                  </a:lnTo>
                  <a:lnTo>
                    <a:pt x="0" y="194"/>
                  </a:lnTo>
                  <a:lnTo>
                    <a:pt x="11" y="206"/>
                  </a:lnTo>
                  <a:lnTo>
                    <a:pt x="23" y="206"/>
                  </a:lnTo>
                  <a:lnTo>
                    <a:pt x="23"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67" name="Freeform 466"/>
            <p:cNvSpPr>
              <a:spLocks/>
            </p:cNvSpPr>
            <p:nvPr/>
          </p:nvSpPr>
          <p:spPr bwMode="auto">
            <a:xfrm>
              <a:off x="2577" y="564"/>
              <a:ext cx="51" cy="24"/>
            </a:xfrm>
            <a:custGeom>
              <a:avLst/>
              <a:gdLst>
                <a:gd name="T0" fmla="*/ 50 w 51"/>
                <a:gd name="T1" fmla="*/ 0 h 24"/>
                <a:gd name="T2" fmla="*/ 12 w 51"/>
                <a:gd name="T3" fmla="*/ 0 h 24"/>
                <a:gd name="T4" fmla="*/ 0 w 51"/>
                <a:gd name="T5" fmla="*/ 11 h 24"/>
                <a:gd name="T6" fmla="*/ 0 w 51"/>
                <a:gd name="T7" fmla="*/ 23 h 24"/>
                <a:gd name="T8" fmla="*/ 50 w 51"/>
                <a:gd name="T9" fmla="*/ 23 h 24"/>
                <a:gd name="T10" fmla="*/ 50 w 51"/>
                <a:gd name="T11" fmla="*/ 0 h 24"/>
              </a:gdLst>
              <a:ahLst/>
              <a:cxnLst>
                <a:cxn ang="0">
                  <a:pos x="T0" y="T1"/>
                </a:cxn>
                <a:cxn ang="0">
                  <a:pos x="T2" y="T3"/>
                </a:cxn>
                <a:cxn ang="0">
                  <a:pos x="T4" y="T5"/>
                </a:cxn>
                <a:cxn ang="0">
                  <a:pos x="T6" y="T7"/>
                </a:cxn>
                <a:cxn ang="0">
                  <a:pos x="T8" y="T9"/>
                </a:cxn>
                <a:cxn ang="0">
                  <a:pos x="T10" y="T11"/>
                </a:cxn>
              </a:cxnLst>
              <a:rect l="0" t="0" r="r" b="b"/>
              <a:pathLst>
                <a:path w="51" h="24">
                  <a:moveTo>
                    <a:pt x="50" y="0"/>
                  </a:moveTo>
                  <a:lnTo>
                    <a:pt x="12" y="0"/>
                  </a:lnTo>
                  <a:lnTo>
                    <a:pt x="0" y="11"/>
                  </a:lnTo>
                  <a:lnTo>
                    <a:pt x="0" y="23"/>
                  </a:lnTo>
                  <a:lnTo>
                    <a:pt x="50" y="23"/>
                  </a:lnTo>
                  <a:lnTo>
                    <a:pt x="50"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68" name="Freeform 467"/>
            <p:cNvSpPr>
              <a:spLocks/>
            </p:cNvSpPr>
            <p:nvPr/>
          </p:nvSpPr>
          <p:spPr bwMode="auto">
            <a:xfrm>
              <a:off x="5040" y="684"/>
              <a:ext cx="20" cy="194"/>
            </a:xfrm>
            <a:custGeom>
              <a:avLst/>
              <a:gdLst>
                <a:gd name="T0" fmla="*/ 0 w 20"/>
                <a:gd name="T1" fmla="*/ 0 h 194"/>
                <a:gd name="T2" fmla="*/ 0 w 20"/>
                <a:gd name="T3" fmla="*/ 194 h 194"/>
              </a:gdLst>
              <a:ahLst/>
              <a:cxnLst>
                <a:cxn ang="0">
                  <a:pos x="T0" y="T1"/>
                </a:cxn>
                <a:cxn ang="0">
                  <a:pos x="T2" y="T3"/>
                </a:cxn>
              </a:cxnLst>
              <a:rect l="0" t="0" r="r" b="b"/>
              <a:pathLst>
                <a:path w="20" h="194">
                  <a:moveTo>
                    <a:pt x="0" y="0"/>
                  </a:moveTo>
                  <a:lnTo>
                    <a:pt x="0" y="194"/>
                  </a:lnTo>
                </a:path>
              </a:pathLst>
            </a:custGeom>
            <a:noFill/>
            <a:ln w="28702">
              <a:solidFill>
                <a:srgbClr val="FFFFFF"/>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AU"/>
            </a:p>
          </p:txBody>
        </p:sp>
        <p:sp>
          <p:nvSpPr>
            <p:cNvPr id="469" name="Freeform 468"/>
            <p:cNvSpPr>
              <a:spLocks/>
            </p:cNvSpPr>
            <p:nvPr/>
          </p:nvSpPr>
          <p:spPr bwMode="auto">
            <a:xfrm>
              <a:off x="5006" y="672"/>
              <a:ext cx="24" cy="206"/>
            </a:xfrm>
            <a:custGeom>
              <a:avLst/>
              <a:gdLst>
                <a:gd name="T0" fmla="*/ 12 w 24"/>
                <a:gd name="T1" fmla="*/ 0 h 206"/>
                <a:gd name="T2" fmla="*/ 0 w 24"/>
                <a:gd name="T3" fmla="*/ 0 h 206"/>
                <a:gd name="T4" fmla="*/ 0 w 24"/>
                <a:gd name="T5" fmla="*/ 206 h 206"/>
                <a:gd name="T6" fmla="*/ 23 w 24"/>
                <a:gd name="T7" fmla="*/ 206 h 206"/>
                <a:gd name="T8" fmla="*/ 23 w 24"/>
                <a:gd name="T9" fmla="*/ 12 h 206"/>
                <a:gd name="T10" fmla="*/ 12 w 24"/>
                <a:gd name="T11" fmla="*/ 0 h 206"/>
              </a:gdLst>
              <a:ahLst/>
              <a:cxnLst>
                <a:cxn ang="0">
                  <a:pos x="T0" y="T1"/>
                </a:cxn>
                <a:cxn ang="0">
                  <a:pos x="T2" y="T3"/>
                </a:cxn>
                <a:cxn ang="0">
                  <a:pos x="T4" y="T5"/>
                </a:cxn>
                <a:cxn ang="0">
                  <a:pos x="T6" y="T7"/>
                </a:cxn>
                <a:cxn ang="0">
                  <a:pos x="T8" y="T9"/>
                </a:cxn>
                <a:cxn ang="0">
                  <a:pos x="T10" y="T11"/>
                </a:cxn>
              </a:cxnLst>
              <a:rect l="0" t="0" r="r" b="b"/>
              <a:pathLst>
                <a:path w="24" h="206">
                  <a:moveTo>
                    <a:pt x="12" y="0"/>
                  </a:moveTo>
                  <a:lnTo>
                    <a:pt x="0" y="0"/>
                  </a:lnTo>
                  <a:lnTo>
                    <a:pt x="0" y="206"/>
                  </a:lnTo>
                  <a:lnTo>
                    <a:pt x="23" y="206"/>
                  </a:lnTo>
                  <a:lnTo>
                    <a:pt x="23" y="12"/>
                  </a:lnTo>
                  <a:lnTo>
                    <a:pt x="12"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70" name="Freeform 469"/>
            <p:cNvSpPr>
              <a:spLocks/>
            </p:cNvSpPr>
            <p:nvPr/>
          </p:nvSpPr>
          <p:spPr bwMode="auto">
            <a:xfrm>
              <a:off x="5018" y="672"/>
              <a:ext cx="56" cy="24"/>
            </a:xfrm>
            <a:custGeom>
              <a:avLst/>
              <a:gdLst>
                <a:gd name="T0" fmla="*/ 55 w 56"/>
                <a:gd name="T1" fmla="*/ 0 h 24"/>
                <a:gd name="T2" fmla="*/ 0 w 56"/>
                <a:gd name="T3" fmla="*/ 0 h 24"/>
                <a:gd name="T4" fmla="*/ 0 w 56"/>
                <a:gd name="T5" fmla="*/ 24 h 24"/>
                <a:gd name="T6" fmla="*/ 43 w 56"/>
                <a:gd name="T7" fmla="*/ 24 h 24"/>
                <a:gd name="T8" fmla="*/ 55 w 56"/>
                <a:gd name="T9" fmla="*/ 12 h 24"/>
                <a:gd name="T10" fmla="*/ 55 w 56"/>
                <a:gd name="T11" fmla="*/ 0 h 24"/>
              </a:gdLst>
              <a:ahLst/>
              <a:cxnLst>
                <a:cxn ang="0">
                  <a:pos x="T0" y="T1"/>
                </a:cxn>
                <a:cxn ang="0">
                  <a:pos x="T2" y="T3"/>
                </a:cxn>
                <a:cxn ang="0">
                  <a:pos x="T4" y="T5"/>
                </a:cxn>
                <a:cxn ang="0">
                  <a:pos x="T6" y="T7"/>
                </a:cxn>
                <a:cxn ang="0">
                  <a:pos x="T8" y="T9"/>
                </a:cxn>
                <a:cxn ang="0">
                  <a:pos x="T10" y="T11"/>
                </a:cxn>
              </a:cxnLst>
              <a:rect l="0" t="0" r="r" b="b"/>
              <a:pathLst>
                <a:path w="56" h="24">
                  <a:moveTo>
                    <a:pt x="55" y="0"/>
                  </a:moveTo>
                  <a:lnTo>
                    <a:pt x="0" y="0"/>
                  </a:lnTo>
                  <a:lnTo>
                    <a:pt x="0" y="24"/>
                  </a:lnTo>
                  <a:lnTo>
                    <a:pt x="43" y="24"/>
                  </a:lnTo>
                  <a:lnTo>
                    <a:pt x="55" y="12"/>
                  </a:lnTo>
                  <a:lnTo>
                    <a:pt x="55"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71" name="Freeform 470"/>
            <p:cNvSpPr>
              <a:spLocks/>
            </p:cNvSpPr>
            <p:nvPr/>
          </p:nvSpPr>
          <p:spPr bwMode="auto">
            <a:xfrm>
              <a:off x="5050" y="684"/>
              <a:ext cx="24" cy="206"/>
            </a:xfrm>
            <a:custGeom>
              <a:avLst/>
              <a:gdLst>
                <a:gd name="T0" fmla="*/ 23 w 24"/>
                <a:gd name="T1" fmla="*/ 0 h 206"/>
                <a:gd name="T2" fmla="*/ 0 w 24"/>
                <a:gd name="T3" fmla="*/ 0 h 206"/>
                <a:gd name="T4" fmla="*/ 0 w 24"/>
                <a:gd name="T5" fmla="*/ 194 h 206"/>
                <a:gd name="T6" fmla="*/ 11 w 24"/>
                <a:gd name="T7" fmla="*/ 206 h 206"/>
                <a:gd name="T8" fmla="*/ 23 w 24"/>
                <a:gd name="T9" fmla="*/ 206 h 206"/>
                <a:gd name="T10" fmla="*/ 23 w 24"/>
                <a:gd name="T11" fmla="*/ 0 h 206"/>
              </a:gdLst>
              <a:ahLst/>
              <a:cxnLst>
                <a:cxn ang="0">
                  <a:pos x="T0" y="T1"/>
                </a:cxn>
                <a:cxn ang="0">
                  <a:pos x="T2" y="T3"/>
                </a:cxn>
                <a:cxn ang="0">
                  <a:pos x="T4" y="T5"/>
                </a:cxn>
                <a:cxn ang="0">
                  <a:pos x="T6" y="T7"/>
                </a:cxn>
                <a:cxn ang="0">
                  <a:pos x="T8" y="T9"/>
                </a:cxn>
                <a:cxn ang="0">
                  <a:pos x="T10" y="T11"/>
                </a:cxn>
              </a:cxnLst>
              <a:rect l="0" t="0" r="r" b="b"/>
              <a:pathLst>
                <a:path w="24" h="206">
                  <a:moveTo>
                    <a:pt x="23" y="0"/>
                  </a:moveTo>
                  <a:lnTo>
                    <a:pt x="0" y="0"/>
                  </a:lnTo>
                  <a:lnTo>
                    <a:pt x="0" y="194"/>
                  </a:lnTo>
                  <a:lnTo>
                    <a:pt x="11" y="206"/>
                  </a:lnTo>
                  <a:lnTo>
                    <a:pt x="23" y="206"/>
                  </a:lnTo>
                  <a:lnTo>
                    <a:pt x="23"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72" name="Freeform 471"/>
            <p:cNvSpPr>
              <a:spLocks/>
            </p:cNvSpPr>
            <p:nvPr/>
          </p:nvSpPr>
          <p:spPr bwMode="auto">
            <a:xfrm>
              <a:off x="5006" y="866"/>
              <a:ext cx="55" cy="24"/>
            </a:xfrm>
            <a:custGeom>
              <a:avLst/>
              <a:gdLst>
                <a:gd name="T0" fmla="*/ 55 w 55"/>
                <a:gd name="T1" fmla="*/ 0 h 24"/>
                <a:gd name="T2" fmla="*/ 12 w 55"/>
                <a:gd name="T3" fmla="*/ 0 h 24"/>
                <a:gd name="T4" fmla="*/ 0 w 55"/>
                <a:gd name="T5" fmla="*/ 12 h 24"/>
                <a:gd name="T6" fmla="*/ 0 w 55"/>
                <a:gd name="T7" fmla="*/ 24 h 24"/>
                <a:gd name="T8" fmla="*/ 55 w 55"/>
                <a:gd name="T9" fmla="*/ 24 h 24"/>
                <a:gd name="T10" fmla="*/ 55 w 55"/>
                <a:gd name="T11" fmla="*/ 0 h 24"/>
              </a:gdLst>
              <a:ahLst/>
              <a:cxnLst>
                <a:cxn ang="0">
                  <a:pos x="T0" y="T1"/>
                </a:cxn>
                <a:cxn ang="0">
                  <a:pos x="T2" y="T3"/>
                </a:cxn>
                <a:cxn ang="0">
                  <a:pos x="T4" y="T5"/>
                </a:cxn>
                <a:cxn ang="0">
                  <a:pos x="T6" y="T7"/>
                </a:cxn>
                <a:cxn ang="0">
                  <a:pos x="T8" y="T9"/>
                </a:cxn>
                <a:cxn ang="0">
                  <a:pos x="T10" y="T11"/>
                </a:cxn>
              </a:cxnLst>
              <a:rect l="0" t="0" r="r" b="b"/>
              <a:pathLst>
                <a:path w="55" h="24">
                  <a:moveTo>
                    <a:pt x="55" y="0"/>
                  </a:moveTo>
                  <a:lnTo>
                    <a:pt x="12" y="0"/>
                  </a:lnTo>
                  <a:lnTo>
                    <a:pt x="0" y="12"/>
                  </a:lnTo>
                  <a:lnTo>
                    <a:pt x="0" y="24"/>
                  </a:lnTo>
                  <a:lnTo>
                    <a:pt x="55" y="24"/>
                  </a:lnTo>
                  <a:lnTo>
                    <a:pt x="55"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73" name="Freeform 472"/>
            <p:cNvSpPr>
              <a:spLocks/>
            </p:cNvSpPr>
            <p:nvPr/>
          </p:nvSpPr>
          <p:spPr bwMode="auto">
            <a:xfrm>
              <a:off x="1490" y="542"/>
              <a:ext cx="1138" cy="221"/>
            </a:xfrm>
            <a:custGeom>
              <a:avLst/>
              <a:gdLst>
                <a:gd name="T0" fmla="*/ 1130 w 1138"/>
                <a:gd name="T1" fmla="*/ 0 h 221"/>
                <a:gd name="T2" fmla="*/ 4 w 1138"/>
                <a:gd name="T3" fmla="*/ 175 h 221"/>
                <a:gd name="T4" fmla="*/ 0 w 1138"/>
                <a:gd name="T5" fmla="*/ 180 h 221"/>
                <a:gd name="T6" fmla="*/ 21 w 1138"/>
                <a:gd name="T7" fmla="*/ 220 h 221"/>
                <a:gd name="T8" fmla="*/ 1137 w 1138"/>
                <a:gd name="T9" fmla="*/ 45 h 221"/>
                <a:gd name="T10" fmla="*/ 1130 w 1138"/>
                <a:gd name="T11" fmla="*/ 0 h 221"/>
              </a:gdLst>
              <a:ahLst/>
              <a:cxnLst>
                <a:cxn ang="0">
                  <a:pos x="T0" y="T1"/>
                </a:cxn>
                <a:cxn ang="0">
                  <a:pos x="T2" y="T3"/>
                </a:cxn>
                <a:cxn ang="0">
                  <a:pos x="T4" y="T5"/>
                </a:cxn>
                <a:cxn ang="0">
                  <a:pos x="T6" y="T7"/>
                </a:cxn>
                <a:cxn ang="0">
                  <a:pos x="T8" y="T9"/>
                </a:cxn>
                <a:cxn ang="0">
                  <a:pos x="T10" y="T11"/>
                </a:cxn>
              </a:cxnLst>
              <a:rect l="0" t="0" r="r" b="b"/>
              <a:pathLst>
                <a:path w="1138" h="221">
                  <a:moveTo>
                    <a:pt x="1130" y="0"/>
                  </a:moveTo>
                  <a:lnTo>
                    <a:pt x="4" y="175"/>
                  </a:lnTo>
                  <a:lnTo>
                    <a:pt x="0" y="180"/>
                  </a:lnTo>
                  <a:lnTo>
                    <a:pt x="21" y="220"/>
                  </a:lnTo>
                  <a:lnTo>
                    <a:pt x="1137" y="45"/>
                  </a:lnTo>
                  <a:lnTo>
                    <a:pt x="1130"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74" name="Freeform 473"/>
            <p:cNvSpPr>
              <a:spLocks/>
            </p:cNvSpPr>
            <p:nvPr/>
          </p:nvSpPr>
          <p:spPr bwMode="auto">
            <a:xfrm>
              <a:off x="835" y="638"/>
              <a:ext cx="478" cy="84"/>
            </a:xfrm>
            <a:custGeom>
              <a:avLst/>
              <a:gdLst>
                <a:gd name="T0" fmla="*/ 2 w 478"/>
                <a:gd name="T1" fmla="*/ 0 h 84"/>
                <a:gd name="T2" fmla="*/ 0 w 478"/>
                <a:gd name="T3" fmla="*/ 23 h 84"/>
                <a:gd name="T4" fmla="*/ 477 w 478"/>
                <a:gd name="T5" fmla="*/ 83 h 84"/>
                <a:gd name="T6" fmla="*/ 477 w 478"/>
                <a:gd name="T7" fmla="*/ 57 h 84"/>
                <a:gd name="T8" fmla="*/ 2 w 478"/>
                <a:gd name="T9" fmla="*/ 0 h 84"/>
              </a:gdLst>
              <a:ahLst/>
              <a:cxnLst>
                <a:cxn ang="0">
                  <a:pos x="T0" y="T1"/>
                </a:cxn>
                <a:cxn ang="0">
                  <a:pos x="T2" y="T3"/>
                </a:cxn>
                <a:cxn ang="0">
                  <a:pos x="T4" y="T5"/>
                </a:cxn>
                <a:cxn ang="0">
                  <a:pos x="T6" y="T7"/>
                </a:cxn>
                <a:cxn ang="0">
                  <a:pos x="T8" y="T9"/>
                </a:cxn>
              </a:cxnLst>
              <a:rect l="0" t="0" r="r" b="b"/>
              <a:pathLst>
                <a:path w="478" h="84">
                  <a:moveTo>
                    <a:pt x="2" y="0"/>
                  </a:moveTo>
                  <a:lnTo>
                    <a:pt x="0" y="23"/>
                  </a:lnTo>
                  <a:lnTo>
                    <a:pt x="477" y="83"/>
                  </a:lnTo>
                  <a:lnTo>
                    <a:pt x="477" y="57"/>
                  </a:lnTo>
                  <a:lnTo>
                    <a:pt x="2"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75" name="Freeform 474"/>
            <p:cNvSpPr>
              <a:spLocks/>
            </p:cNvSpPr>
            <p:nvPr/>
          </p:nvSpPr>
          <p:spPr bwMode="auto">
            <a:xfrm>
              <a:off x="535" y="722"/>
              <a:ext cx="989" cy="951"/>
            </a:xfrm>
            <a:custGeom>
              <a:avLst/>
              <a:gdLst>
                <a:gd name="T0" fmla="*/ 955 w 989"/>
                <a:gd name="T1" fmla="*/ 0 h 951"/>
                <a:gd name="T2" fmla="*/ 0 w 989"/>
                <a:gd name="T3" fmla="*/ 916 h 951"/>
                <a:gd name="T4" fmla="*/ 33 w 989"/>
                <a:gd name="T5" fmla="*/ 950 h 951"/>
                <a:gd name="T6" fmla="*/ 988 w 989"/>
                <a:gd name="T7" fmla="*/ 33 h 951"/>
                <a:gd name="T8" fmla="*/ 955 w 989"/>
                <a:gd name="T9" fmla="*/ 0 h 951"/>
              </a:gdLst>
              <a:ahLst/>
              <a:cxnLst>
                <a:cxn ang="0">
                  <a:pos x="T0" y="T1"/>
                </a:cxn>
                <a:cxn ang="0">
                  <a:pos x="T2" y="T3"/>
                </a:cxn>
                <a:cxn ang="0">
                  <a:pos x="T4" y="T5"/>
                </a:cxn>
                <a:cxn ang="0">
                  <a:pos x="T6" y="T7"/>
                </a:cxn>
                <a:cxn ang="0">
                  <a:pos x="T8" y="T9"/>
                </a:cxn>
              </a:cxnLst>
              <a:rect l="0" t="0" r="r" b="b"/>
              <a:pathLst>
                <a:path w="989" h="951">
                  <a:moveTo>
                    <a:pt x="955" y="0"/>
                  </a:moveTo>
                  <a:lnTo>
                    <a:pt x="0" y="916"/>
                  </a:lnTo>
                  <a:lnTo>
                    <a:pt x="33" y="950"/>
                  </a:lnTo>
                  <a:lnTo>
                    <a:pt x="988" y="33"/>
                  </a:lnTo>
                  <a:lnTo>
                    <a:pt x="955"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76" name="Freeform 475"/>
            <p:cNvSpPr>
              <a:spLocks/>
            </p:cNvSpPr>
            <p:nvPr/>
          </p:nvSpPr>
          <p:spPr bwMode="auto">
            <a:xfrm>
              <a:off x="4092" y="1049"/>
              <a:ext cx="53" cy="31"/>
            </a:xfrm>
            <a:custGeom>
              <a:avLst/>
              <a:gdLst>
                <a:gd name="T0" fmla="*/ 0 w 53"/>
                <a:gd name="T1" fmla="*/ 0 h 31"/>
                <a:gd name="T2" fmla="*/ 0 w 53"/>
                <a:gd name="T3" fmla="*/ 24 h 31"/>
                <a:gd name="T4" fmla="*/ 45 w 53"/>
                <a:gd name="T5" fmla="*/ 31 h 31"/>
                <a:gd name="T6" fmla="*/ 52 w 53"/>
                <a:gd name="T7" fmla="*/ 7 h 31"/>
                <a:gd name="T8" fmla="*/ 0 w 53"/>
                <a:gd name="T9" fmla="*/ 0 h 31"/>
              </a:gdLst>
              <a:ahLst/>
              <a:cxnLst>
                <a:cxn ang="0">
                  <a:pos x="T0" y="T1"/>
                </a:cxn>
                <a:cxn ang="0">
                  <a:pos x="T2" y="T3"/>
                </a:cxn>
                <a:cxn ang="0">
                  <a:pos x="T4" y="T5"/>
                </a:cxn>
                <a:cxn ang="0">
                  <a:pos x="T6" y="T7"/>
                </a:cxn>
                <a:cxn ang="0">
                  <a:pos x="T8" y="T9"/>
                </a:cxn>
              </a:cxnLst>
              <a:rect l="0" t="0" r="r" b="b"/>
              <a:pathLst>
                <a:path w="53" h="31">
                  <a:moveTo>
                    <a:pt x="0" y="0"/>
                  </a:moveTo>
                  <a:lnTo>
                    <a:pt x="0" y="24"/>
                  </a:lnTo>
                  <a:lnTo>
                    <a:pt x="45" y="31"/>
                  </a:lnTo>
                  <a:lnTo>
                    <a:pt x="52" y="7"/>
                  </a:lnTo>
                  <a:lnTo>
                    <a:pt x="0"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77" name="Freeform 476"/>
            <p:cNvSpPr>
              <a:spLocks/>
            </p:cNvSpPr>
            <p:nvPr/>
          </p:nvSpPr>
          <p:spPr bwMode="auto">
            <a:xfrm>
              <a:off x="4214" y="1063"/>
              <a:ext cx="478" cy="84"/>
            </a:xfrm>
            <a:custGeom>
              <a:avLst/>
              <a:gdLst>
                <a:gd name="T0" fmla="*/ 4 w 478"/>
                <a:gd name="T1" fmla="*/ 0 h 84"/>
                <a:gd name="T2" fmla="*/ 0 w 478"/>
                <a:gd name="T3" fmla="*/ 26 h 84"/>
                <a:gd name="T4" fmla="*/ 475 w 478"/>
                <a:gd name="T5" fmla="*/ 83 h 84"/>
                <a:gd name="T6" fmla="*/ 477 w 478"/>
                <a:gd name="T7" fmla="*/ 60 h 84"/>
                <a:gd name="T8" fmla="*/ 4 w 478"/>
                <a:gd name="T9" fmla="*/ 0 h 84"/>
              </a:gdLst>
              <a:ahLst/>
              <a:cxnLst>
                <a:cxn ang="0">
                  <a:pos x="T0" y="T1"/>
                </a:cxn>
                <a:cxn ang="0">
                  <a:pos x="T2" y="T3"/>
                </a:cxn>
                <a:cxn ang="0">
                  <a:pos x="T4" y="T5"/>
                </a:cxn>
                <a:cxn ang="0">
                  <a:pos x="T6" y="T7"/>
                </a:cxn>
                <a:cxn ang="0">
                  <a:pos x="T8" y="T9"/>
                </a:cxn>
              </a:cxnLst>
              <a:rect l="0" t="0" r="r" b="b"/>
              <a:pathLst>
                <a:path w="478" h="84">
                  <a:moveTo>
                    <a:pt x="4" y="0"/>
                  </a:moveTo>
                  <a:lnTo>
                    <a:pt x="0" y="26"/>
                  </a:lnTo>
                  <a:lnTo>
                    <a:pt x="475" y="83"/>
                  </a:lnTo>
                  <a:lnTo>
                    <a:pt x="477" y="60"/>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78" name="Freeform 477"/>
            <p:cNvSpPr>
              <a:spLocks/>
            </p:cNvSpPr>
            <p:nvPr/>
          </p:nvSpPr>
          <p:spPr bwMode="auto">
            <a:xfrm>
              <a:off x="4766" y="1135"/>
              <a:ext cx="53" cy="29"/>
            </a:xfrm>
            <a:custGeom>
              <a:avLst/>
              <a:gdLst>
                <a:gd name="T0" fmla="*/ 2 w 53"/>
                <a:gd name="T1" fmla="*/ 0 h 29"/>
                <a:gd name="T2" fmla="*/ 0 w 53"/>
                <a:gd name="T3" fmla="*/ 21 h 29"/>
                <a:gd name="T4" fmla="*/ 50 w 53"/>
                <a:gd name="T5" fmla="*/ 28 h 29"/>
                <a:gd name="T6" fmla="*/ 52 w 53"/>
                <a:gd name="T7" fmla="*/ 2 h 29"/>
                <a:gd name="T8" fmla="*/ 2 w 53"/>
                <a:gd name="T9" fmla="*/ 0 h 29"/>
              </a:gdLst>
              <a:ahLst/>
              <a:cxnLst>
                <a:cxn ang="0">
                  <a:pos x="T0" y="T1"/>
                </a:cxn>
                <a:cxn ang="0">
                  <a:pos x="T2" y="T3"/>
                </a:cxn>
                <a:cxn ang="0">
                  <a:pos x="T4" y="T5"/>
                </a:cxn>
                <a:cxn ang="0">
                  <a:pos x="T6" y="T7"/>
                </a:cxn>
                <a:cxn ang="0">
                  <a:pos x="T8" y="T9"/>
                </a:cxn>
              </a:cxnLst>
              <a:rect l="0" t="0" r="r" b="b"/>
              <a:pathLst>
                <a:path w="53" h="29">
                  <a:moveTo>
                    <a:pt x="2" y="0"/>
                  </a:moveTo>
                  <a:lnTo>
                    <a:pt x="0" y="21"/>
                  </a:lnTo>
                  <a:lnTo>
                    <a:pt x="50" y="28"/>
                  </a:lnTo>
                  <a:lnTo>
                    <a:pt x="52" y="2"/>
                  </a:lnTo>
                  <a:lnTo>
                    <a:pt x="2"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79" name="Freeform 478"/>
            <p:cNvSpPr>
              <a:spLocks/>
            </p:cNvSpPr>
            <p:nvPr/>
          </p:nvSpPr>
          <p:spPr bwMode="auto">
            <a:xfrm>
              <a:off x="3922" y="850"/>
              <a:ext cx="1144" cy="225"/>
            </a:xfrm>
            <a:custGeom>
              <a:avLst/>
              <a:gdLst>
                <a:gd name="T0" fmla="*/ 1137 w 1144"/>
                <a:gd name="T1" fmla="*/ 0 h 225"/>
                <a:gd name="T2" fmla="*/ 4 w 1144"/>
                <a:gd name="T3" fmla="*/ 179 h 225"/>
                <a:gd name="T4" fmla="*/ 0 w 1144"/>
                <a:gd name="T5" fmla="*/ 184 h 225"/>
                <a:gd name="T6" fmla="*/ 21 w 1144"/>
                <a:gd name="T7" fmla="*/ 225 h 225"/>
                <a:gd name="T8" fmla="*/ 1144 w 1144"/>
                <a:gd name="T9" fmla="*/ 45 h 225"/>
                <a:gd name="T10" fmla="*/ 1137 w 1144"/>
                <a:gd name="T11" fmla="*/ 0 h 225"/>
              </a:gdLst>
              <a:ahLst/>
              <a:cxnLst>
                <a:cxn ang="0">
                  <a:pos x="T0" y="T1"/>
                </a:cxn>
                <a:cxn ang="0">
                  <a:pos x="T2" y="T3"/>
                </a:cxn>
                <a:cxn ang="0">
                  <a:pos x="T4" y="T5"/>
                </a:cxn>
                <a:cxn ang="0">
                  <a:pos x="T6" y="T7"/>
                </a:cxn>
                <a:cxn ang="0">
                  <a:pos x="T8" y="T9"/>
                </a:cxn>
                <a:cxn ang="0">
                  <a:pos x="T10" y="T11"/>
                </a:cxn>
              </a:cxnLst>
              <a:rect l="0" t="0" r="r" b="b"/>
              <a:pathLst>
                <a:path w="1144" h="225">
                  <a:moveTo>
                    <a:pt x="1137" y="0"/>
                  </a:moveTo>
                  <a:lnTo>
                    <a:pt x="4" y="179"/>
                  </a:lnTo>
                  <a:lnTo>
                    <a:pt x="0" y="184"/>
                  </a:lnTo>
                  <a:lnTo>
                    <a:pt x="21" y="225"/>
                  </a:lnTo>
                  <a:lnTo>
                    <a:pt x="1144" y="45"/>
                  </a:lnTo>
                  <a:lnTo>
                    <a:pt x="113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80" name="Freeform 479"/>
            <p:cNvSpPr>
              <a:spLocks/>
            </p:cNvSpPr>
            <p:nvPr/>
          </p:nvSpPr>
          <p:spPr bwMode="auto">
            <a:xfrm>
              <a:off x="2973" y="1034"/>
              <a:ext cx="982" cy="941"/>
            </a:xfrm>
            <a:custGeom>
              <a:avLst/>
              <a:gdLst>
                <a:gd name="T0" fmla="*/ 947 w 982"/>
                <a:gd name="T1" fmla="*/ 0 h 941"/>
                <a:gd name="T2" fmla="*/ 0 w 982"/>
                <a:gd name="T3" fmla="*/ 907 h 941"/>
                <a:gd name="T4" fmla="*/ 33 w 982"/>
                <a:gd name="T5" fmla="*/ 940 h 941"/>
                <a:gd name="T6" fmla="*/ 981 w 982"/>
                <a:gd name="T7" fmla="*/ 33 h 941"/>
                <a:gd name="T8" fmla="*/ 947 w 982"/>
                <a:gd name="T9" fmla="*/ 0 h 941"/>
              </a:gdLst>
              <a:ahLst/>
              <a:cxnLst>
                <a:cxn ang="0">
                  <a:pos x="T0" y="T1"/>
                </a:cxn>
                <a:cxn ang="0">
                  <a:pos x="T2" y="T3"/>
                </a:cxn>
                <a:cxn ang="0">
                  <a:pos x="T4" y="T5"/>
                </a:cxn>
                <a:cxn ang="0">
                  <a:pos x="T6" y="T7"/>
                </a:cxn>
                <a:cxn ang="0">
                  <a:pos x="T8" y="T9"/>
                </a:cxn>
              </a:cxnLst>
              <a:rect l="0" t="0" r="r" b="b"/>
              <a:pathLst>
                <a:path w="982" h="941">
                  <a:moveTo>
                    <a:pt x="947" y="0"/>
                  </a:moveTo>
                  <a:lnTo>
                    <a:pt x="0" y="907"/>
                  </a:lnTo>
                  <a:lnTo>
                    <a:pt x="33" y="940"/>
                  </a:lnTo>
                  <a:lnTo>
                    <a:pt x="981" y="33"/>
                  </a:lnTo>
                  <a:lnTo>
                    <a:pt x="94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81" name="Freeform 480"/>
            <p:cNvSpPr>
              <a:spLocks/>
            </p:cNvSpPr>
            <p:nvPr/>
          </p:nvSpPr>
          <p:spPr bwMode="auto">
            <a:xfrm>
              <a:off x="540" y="1022"/>
              <a:ext cx="3425" cy="648"/>
            </a:xfrm>
            <a:custGeom>
              <a:avLst/>
              <a:gdLst>
                <a:gd name="T0" fmla="*/ 3415 w 3425"/>
                <a:gd name="T1" fmla="*/ 0 h 648"/>
                <a:gd name="T2" fmla="*/ 0 w 3425"/>
                <a:gd name="T3" fmla="*/ 600 h 648"/>
                <a:gd name="T4" fmla="*/ 9 w 3425"/>
                <a:gd name="T5" fmla="*/ 648 h 648"/>
                <a:gd name="T6" fmla="*/ 3424 w 3425"/>
                <a:gd name="T7" fmla="*/ 48 h 648"/>
                <a:gd name="T8" fmla="*/ 3415 w 3425"/>
                <a:gd name="T9" fmla="*/ 0 h 648"/>
              </a:gdLst>
              <a:ahLst/>
              <a:cxnLst>
                <a:cxn ang="0">
                  <a:pos x="T0" y="T1"/>
                </a:cxn>
                <a:cxn ang="0">
                  <a:pos x="T2" y="T3"/>
                </a:cxn>
                <a:cxn ang="0">
                  <a:pos x="T4" y="T5"/>
                </a:cxn>
                <a:cxn ang="0">
                  <a:pos x="T6" y="T7"/>
                </a:cxn>
                <a:cxn ang="0">
                  <a:pos x="T8" y="T9"/>
                </a:cxn>
              </a:cxnLst>
              <a:rect l="0" t="0" r="r" b="b"/>
              <a:pathLst>
                <a:path w="3425" h="648">
                  <a:moveTo>
                    <a:pt x="3415" y="0"/>
                  </a:moveTo>
                  <a:lnTo>
                    <a:pt x="0" y="600"/>
                  </a:lnTo>
                  <a:lnTo>
                    <a:pt x="9" y="648"/>
                  </a:lnTo>
                  <a:lnTo>
                    <a:pt x="3424" y="48"/>
                  </a:lnTo>
                  <a:lnTo>
                    <a:pt x="3415"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82" name="Freeform 481"/>
            <p:cNvSpPr>
              <a:spLocks/>
            </p:cNvSpPr>
            <p:nvPr/>
          </p:nvSpPr>
          <p:spPr bwMode="auto">
            <a:xfrm>
              <a:off x="1478" y="708"/>
              <a:ext cx="1548" cy="1272"/>
            </a:xfrm>
            <a:custGeom>
              <a:avLst/>
              <a:gdLst>
                <a:gd name="T0" fmla="*/ 31 w 1548"/>
                <a:gd name="T1" fmla="*/ 0 h 1272"/>
                <a:gd name="T2" fmla="*/ 0 w 1548"/>
                <a:gd name="T3" fmla="*/ 36 h 1272"/>
                <a:gd name="T4" fmla="*/ 1516 w 1548"/>
                <a:gd name="T5" fmla="*/ 1272 h 1272"/>
                <a:gd name="T6" fmla="*/ 1547 w 1548"/>
                <a:gd name="T7" fmla="*/ 1235 h 1272"/>
                <a:gd name="T8" fmla="*/ 31 w 1548"/>
                <a:gd name="T9" fmla="*/ 0 h 1272"/>
              </a:gdLst>
              <a:ahLst/>
              <a:cxnLst>
                <a:cxn ang="0">
                  <a:pos x="T0" y="T1"/>
                </a:cxn>
                <a:cxn ang="0">
                  <a:pos x="T2" y="T3"/>
                </a:cxn>
                <a:cxn ang="0">
                  <a:pos x="T4" y="T5"/>
                </a:cxn>
                <a:cxn ang="0">
                  <a:pos x="T6" y="T7"/>
                </a:cxn>
                <a:cxn ang="0">
                  <a:pos x="T8" y="T9"/>
                </a:cxn>
              </a:cxnLst>
              <a:rect l="0" t="0" r="r" b="b"/>
              <a:pathLst>
                <a:path w="1548" h="1272">
                  <a:moveTo>
                    <a:pt x="31" y="0"/>
                  </a:moveTo>
                  <a:lnTo>
                    <a:pt x="0" y="36"/>
                  </a:lnTo>
                  <a:lnTo>
                    <a:pt x="1516" y="1272"/>
                  </a:lnTo>
                  <a:lnTo>
                    <a:pt x="1547" y="1235"/>
                  </a:lnTo>
                  <a:lnTo>
                    <a:pt x="31"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83" name="Freeform 482"/>
            <p:cNvSpPr>
              <a:spLocks/>
            </p:cNvSpPr>
            <p:nvPr/>
          </p:nvSpPr>
          <p:spPr bwMode="auto">
            <a:xfrm>
              <a:off x="2556" y="530"/>
              <a:ext cx="1399" cy="528"/>
            </a:xfrm>
            <a:custGeom>
              <a:avLst/>
              <a:gdLst>
                <a:gd name="T0" fmla="*/ 16 w 1399"/>
                <a:gd name="T1" fmla="*/ 0 h 528"/>
                <a:gd name="T2" fmla="*/ 0 w 1399"/>
                <a:gd name="T3" fmla="*/ 45 h 528"/>
                <a:gd name="T4" fmla="*/ 1382 w 1399"/>
                <a:gd name="T5" fmla="*/ 527 h 528"/>
                <a:gd name="T6" fmla="*/ 1399 w 1399"/>
                <a:gd name="T7" fmla="*/ 482 h 528"/>
                <a:gd name="T8" fmla="*/ 16 w 1399"/>
                <a:gd name="T9" fmla="*/ 0 h 528"/>
              </a:gdLst>
              <a:ahLst/>
              <a:cxnLst>
                <a:cxn ang="0">
                  <a:pos x="T0" y="T1"/>
                </a:cxn>
                <a:cxn ang="0">
                  <a:pos x="T2" y="T3"/>
                </a:cxn>
                <a:cxn ang="0">
                  <a:pos x="T4" y="T5"/>
                </a:cxn>
                <a:cxn ang="0">
                  <a:pos x="T6" y="T7"/>
                </a:cxn>
                <a:cxn ang="0">
                  <a:pos x="T8" y="T9"/>
                </a:cxn>
              </a:cxnLst>
              <a:rect l="0" t="0" r="r" b="b"/>
              <a:pathLst>
                <a:path w="1399" h="528">
                  <a:moveTo>
                    <a:pt x="16" y="0"/>
                  </a:moveTo>
                  <a:lnTo>
                    <a:pt x="0" y="45"/>
                  </a:lnTo>
                  <a:lnTo>
                    <a:pt x="1382" y="527"/>
                  </a:lnTo>
                  <a:lnTo>
                    <a:pt x="1399" y="482"/>
                  </a:lnTo>
                  <a:lnTo>
                    <a:pt x="16"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84" name="Freeform 483"/>
            <p:cNvSpPr>
              <a:spLocks/>
            </p:cNvSpPr>
            <p:nvPr/>
          </p:nvSpPr>
          <p:spPr bwMode="auto">
            <a:xfrm>
              <a:off x="1526" y="689"/>
              <a:ext cx="3516" cy="213"/>
            </a:xfrm>
            <a:custGeom>
              <a:avLst/>
              <a:gdLst>
                <a:gd name="T0" fmla="*/ 0 w 3516"/>
                <a:gd name="T1" fmla="*/ 0 h 213"/>
                <a:gd name="T2" fmla="*/ 0 w 3516"/>
                <a:gd name="T3" fmla="*/ 48 h 213"/>
                <a:gd name="T4" fmla="*/ 3516 w 3516"/>
                <a:gd name="T5" fmla="*/ 213 h 213"/>
                <a:gd name="T6" fmla="*/ 3516 w 3516"/>
                <a:gd name="T7" fmla="*/ 165 h 213"/>
                <a:gd name="T8" fmla="*/ 0 w 3516"/>
                <a:gd name="T9" fmla="*/ 0 h 213"/>
              </a:gdLst>
              <a:ahLst/>
              <a:cxnLst>
                <a:cxn ang="0">
                  <a:pos x="T0" y="T1"/>
                </a:cxn>
                <a:cxn ang="0">
                  <a:pos x="T2" y="T3"/>
                </a:cxn>
                <a:cxn ang="0">
                  <a:pos x="T4" y="T5"/>
                </a:cxn>
                <a:cxn ang="0">
                  <a:pos x="T6" y="T7"/>
                </a:cxn>
                <a:cxn ang="0">
                  <a:pos x="T8" y="T9"/>
                </a:cxn>
              </a:cxnLst>
              <a:rect l="0" t="0" r="r" b="b"/>
              <a:pathLst>
                <a:path w="3516" h="213">
                  <a:moveTo>
                    <a:pt x="0" y="0"/>
                  </a:moveTo>
                  <a:lnTo>
                    <a:pt x="0" y="48"/>
                  </a:lnTo>
                  <a:lnTo>
                    <a:pt x="3516" y="213"/>
                  </a:lnTo>
                  <a:lnTo>
                    <a:pt x="3516" y="165"/>
                  </a:lnTo>
                  <a:lnTo>
                    <a:pt x="0"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85" name="Freeform 484"/>
            <p:cNvSpPr>
              <a:spLocks/>
            </p:cNvSpPr>
            <p:nvPr/>
          </p:nvSpPr>
          <p:spPr bwMode="auto">
            <a:xfrm>
              <a:off x="2994" y="1757"/>
              <a:ext cx="20" cy="192"/>
            </a:xfrm>
            <a:custGeom>
              <a:avLst/>
              <a:gdLst>
                <a:gd name="T0" fmla="*/ 0 w 20"/>
                <a:gd name="T1" fmla="*/ 0 h 192"/>
                <a:gd name="T2" fmla="*/ 0 w 20"/>
                <a:gd name="T3" fmla="*/ 192 h 192"/>
              </a:gdLst>
              <a:ahLst/>
              <a:cxnLst>
                <a:cxn ang="0">
                  <a:pos x="T0" y="T1"/>
                </a:cxn>
                <a:cxn ang="0">
                  <a:pos x="T2" y="T3"/>
                </a:cxn>
              </a:cxnLst>
              <a:rect l="0" t="0" r="r" b="b"/>
              <a:pathLst>
                <a:path w="20" h="192">
                  <a:moveTo>
                    <a:pt x="0" y="0"/>
                  </a:moveTo>
                  <a:lnTo>
                    <a:pt x="0" y="192"/>
                  </a:lnTo>
                </a:path>
              </a:pathLst>
            </a:custGeom>
            <a:noFill/>
            <a:ln w="27177">
              <a:solidFill>
                <a:srgbClr val="FFFFFF"/>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AU"/>
            </a:p>
          </p:txBody>
        </p:sp>
        <p:sp>
          <p:nvSpPr>
            <p:cNvPr id="486" name="Freeform 485"/>
            <p:cNvSpPr>
              <a:spLocks/>
            </p:cNvSpPr>
            <p:nvPr/>
          </p:nvSpPr>
          <p:spPr bwMode="auto">
            <a:xfrm>
              <a:off x="2962" y="1745"/>
              <a:ext cx="24" cy="204"/>
            </a:xfrm>
            <a:custGeom>
              <a:avLst/>
              <a:gdLst>
                <a:gd name="T0" fmla="*/ 11 w 24"/>
                <a:gd name="T1" fmla="*/ 0 h 204"/>
                <a:gd name="T2" fmla="*/ 0 w 24"/>
                <a:gd name="T3" fmla="*/ 0 h 204"/>
                <a:gd name="T4" fmla="*/ 0 w 24"/>
                <a:gd name="T5" fmla="*/ 203 h 204"/>
                <a:gd name="T6" fmla="*/ 23 w 24"/>
                <a:gd name="T7" fmla="*/ 203 h 204"/>
                <a:gd name="T8" fmla="*/ 23 w 24"/>
                <a:gd name="T9" fmla="*/ 11 h 204"/>
                <a:gd name="T10" fmla="*/ 11 w 24"/>
                <a:gd name="T11" fmla="*/ 0 h 204"/>
              </a:gdLst>
              <a:ahLst/>
              <a:cxnLst>
                <a:cxn ang="0">
                  <a:pos x="T0" y="T1"/>
                </a:cxn>
                <a:cxn ang="0">
                  <a:pos x="T2" y="T3"/>
                </a:cxn>
                <a:cxn ang="0">
                  <a:pos x="T4" y="T5"/>
                </a:cxn>
                <a:cxn ang="0">
                  <a:pos x="T6" y="T7"/>
                </a:cxn>
                <a:cxn ang="0">
                  <a:pos x="T8" y="T9"/>
                </a:cxn>
                <a:cxn ang="0">
                  <a:pos x="T10" y="T11"/>
                </a:cxn>
              </a:cxnLst>
              <a:rect l="0" t="0" r="r" b="b"/>
              <a:pathLst>
                <a:path w="24" h="204">
                  <a:moveTo>
                    <a:pt x="11" y="0"/>
                  </a:moveTo>
                  <a:lnTo>
                    <a:pt x="0" y="0"/>
                  </a:lnTo>
                  <a:lnTo>
                    <a:pt x="0" y="203"/>
                  </a:lnTo>
                  <a:lnTo>
                    <a:pt x="23" y="203"/>
                  </a:lnTo>
                  <a:lnTo>
                    <a:pt x="23" y="11"/>
                  </a:lnTo>
                  <a:lnTo>
                    <a:pt x="11"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87" name="Freeform 486"/>
            <p:cNvSpPr>
              <a:spLocks/>
            </p:cNvSpPr>
            <p:nvPr/>
          </p:nvSpPr>
          <p:spPr bwMode="auto">
            <a:xfrm>
              <a:off x="2973" y="1745"/>
              <a:ext cx="53" cy="24"/>
            </a:xfrm>
            <a:custGeom>
              <a:avLst/>
              <a:gdLst>
                <a:gd name="T0" fmla="*/ 52 w 53"/>
                <a:gd name="T1" fmla="*/ 0 h 24"/>
                <a:gd name="T2" fmla="*/ 0 w 53"/>
                <a:gd name="T3" fmla="*/ 0 h 24"/>
                <a:gd name="T4" fmla="*/ 0 w 53"/>
                <a:gd name="T5" fmla="*/ 23 h 24"/>
                <a:gd name="T6" fmla="*/ 40 w 53"/>
                <a:gd name="T7" fmla="*/ 23 h 24"/>
                <a:gd name="T8" fmla="*/ 52 w 53"/>
                <a:gd name="T9" fmla="*/ 11 h 24"/>
                <a:gd name="T10" fmla="*/ 52 w 53"/>
                <a:gd name="T11" fmla="*/ 0 h 24"/>
              </a:gdLst>
              <a:ahLst/>
              <a:cxnLst>
                <a:cxn ang="0">
                  <a:pos x="T0" y="T1"/>
                </a:cxn>
                <a:cxn ang="0">
                  <a:pos x="T2" y="T3"/>
                </a:cxn>
                <a:cxn ang="0">
                  <a:pos x="T4" y="T5"/>
                </a:cxn>
                <a:cxn ang="0">
                  <a:pos x="T6" y="T7"/>
                </a:cxn>
                <a:cxn ang="0">
                  <a:pos x="T8" y="T9"/>
                </a:cxn>
                <a:cxn ang="0">
                  <a:pos x="T10" y="T11"/>
                </a:cxn>
              </a:cxnLst>
              <a:rect l="0" t="0" r="r" b="b"/>
              <a:pathLst>
                <a:path w="53" h="24">
                  <a:moveTo>
                    <a:pt x="52" y="0"/>
                  </a:moveTo>
                  <a:lnTo>
                    <a:pt x="0" y="0"/>
                  </a:lnTo>
                  <a:lnTo>
                    <a:pt x="0" y="23"/>
                  </a:lnTo>
                  <a:lnTo>
                    <a:pt x="40" y="23"/>
                  </a:lnTo>
                  <a:lnTo>
                    <a:pt x="52" y="11"/>
                  </a:lnTo>
                  <a:lnTo>
                    <a:pt x="52"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88" name="Freeform 487"/>
            <p:cNvSpPr>
              <a:spLocks/>
            </p:cNvSpPr>
            <p:nvPr/>
          </p:nvSpPr>
          <p:spPr bwMode="auto">
            <a:xfrm>
              <a:off x="3002" y="1757"/>
              <a:ext cx="24" cy="204"/>
            </a:xfrm>
            <a:custGeom>
              <a:avLst/>
              <a:gdLst>
                <a:gd name="T0" fmla="*/ 23 w 24"/>
                <a:gd name="T1" fmla="*/ 0 h 204"/>
                <a:gd name="T2" fmla="*/ 0 w 24"/>
                <a:gd name="T3" fmla="*/ 0 h 204"/>
                <a:gd name="T4" fmla="*/ 0 w 24"/>
                <a:gd name="T5" fmla="*/ 192 h 204"/>
                <a:gd name="T6" fmla="*/ 11 w 24"/>
                <a:gd name="T7" fmla="*/ 204 h 204"/>
                <a:gd name="T8" fmla="*/ 23 w 24"/>
                <a:gd name="T9" fmla="*/ 204 h 204"/>
                <a:gd name="T10" fmla="*/ 23 w 24"/>
                <a:gd name="T11" fmla="*/ 0 h 204"/>
              </a:gdLst>
              <a:ahLst/>
              <a:cxnLst>
                <a:cxn ang="0">
                  <a:pos x="T0" y="T1"/>
                </a:cxn>
                <a:cxn ang="0">
                  <a:pos x="T2" y="T3"/>
                </a:cxn>
                <a:cxn ang="0">
                  <a:pos x="T4" y="T5"/>
                </a:cxn>
                <a:cxn ang="0">
                  <a:pos x="T6" y="T7"/>
                </a:cxn>
                <a:cxn ang="0">
                  <a:pos x="T8" y="T9"/>
                </a:cxn>
                <a:cxn ang="0">
                  <a:pos x="T10" y="T11"/>
                </a:cxn>
              </a:cxnLst>
              <a:rect l="0" t="0" r="r" b="b"/>
              <a:pathLst>
                <a:path w="24" h="204">
                  <a:moveTo>
                    <a:pt x="23" y="0"/>
                  </a:moveTo>
                  <a:lnTo>
                    <a:pt x="0" y="0"/>
                  </a:lnTo>
                  <a:lnTo>
                    <a:pt x="0" y="192"/>
                  </a:lnTo>
                  <a:lnTo>
                    <a:pt x="11" y="204"/>
                  </a:lnTo>
                  <a:lnTo>
                    <a:pt x="23" y="204"/>
                  </a:lnTo>
                  <a:lnTo>
                    <a:pt x="23"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89" name="Freeform 488"/>
            <p:cNvSpPr>
              <a:spLocks/>
            </p:cNvSpPr>
            <p:nvPr/>
          </p:nvSpPr>
          <p:spPr bwMode="auto">
            <a:xfrm>
              <a:off x="2962" y="1937"/>
              <a:ext cx="52" cy="24"/>
            </a:xfrm>
            <a:custGeom>
              <a:avLst/>
              <a:gdLst>
                <a:gd name="T0" fmla="*/ 52 w 52"/>
                <a:gd name="T1" fmla="*/ 0 h 24"/>
                <a:gd name="T2" fmla="*/ 11 w 52"/>
                <a:gd name="T3" fmla="*/ 0 h 24"/>
                <a:gd name="T4" fmla="*/ 0 w 52"/>
                <a:gd name="T5" fmla="*/ 12 h 24"/>
                <a:gd name="T6" fmla="*/ 0 w 52"/>
                <a:gd name="T7" fmla="*/ 24 h 24"/>
                <a:gd name="T8" fmla="*/ 52 w 52"/>
                <a:gd name="T9" fmla="*/ 24 h 24"/>
                <a:gd name="T10" fmla="*/ 52 w 52"/>
                <a:gd name="T11" fmla="*/ 0 h 24"/>
              </a:gdLst>
              <a:ahLst/>
              <a:cxnLst>
                <a:cxn ang="0">
                  <a:pos x="T0" y="T1"/>
                </a:cxn>
                <a:cxn ang="0">
                  <a:pos x="T2" y="T3"/>
                </a:cxn>
                <a:cxn ang="0">
                  <a:pos x="T4" y="T5"/>
                </a:cxn>
                <a:cxn ang="0">
                  <a:pos x="T6" y="T7"/>
                </a:cxn>
                <a:cxn ang="0">
                  <a:pos x="T8" y="T9"/>
                </a:cxn>
                <a:cxn ang="0">
                  <a:pos x="T10" y="T11"/>
                </a:cxn>
              </a:cxnLst>
              <a:rect l="0" t="0" r="r" b="b"/>
              <a:pathLst>
                <a:path w="52" h="24">
                  <a:moveTo>
                    <a:pt x="52" y="0"/>
                  </a:moveTo>
                  <a:lnTo>
                    <a:pt x="11" y="0"/>
                  </a:lnTo>
                  <a:lnTo>
                    <a:pt x="0" y="12"/>
                  </a:lnTo>
                  <a:lnTo>
                    <a:pt x="0" y="24"/>
                  </a:lnTo>
                  <a:lnTo>
                    <a:pt x="52" y="24"/>
                  </a:lnTo>
                  <a:lnTo>
                    <a:pt x="52"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sp>
        <p:nvSpPr>
          <p:cNvPr id="490" name="Rectangle 489"/>
          <p:cNvSpPr/>
          <p:nvPr/>
        </p:nvSpPr>
        <p:spPr>
          <a:xfrm>
            <a:off x="657799" y="2578688"/>
            <a:ext cx="8294038" cy="3970318"/>
          </a:xfrm>
          <a:prstGeom prst="rect">
            <a:avLst/>
          </a:prstGeom>
        </p:spPr>
        <p:txBody>
          <a:bodyPr wrap="square">
            <a:spAutoFit/>
          </a:bodyPr>
          <a:lstStyle/>
          <a:p>
            <a:r>
              <a:rPr lang="en-AU" dirty="0"/>
              <a:t>Once the soils for the camber has been levelled, the camber is properly compacted. Make sure that the soils contain optimal moisture content.</a:t>
            </a:r>
          </a:p>
          <a:p>
            <a:r>
              <a:rPr lang="en-AU" dirty="0"/>
              <a:t> </a:t>
            </a:r>
          </a:p>
          <a:p>
            <a:r>
              <a:rPr lang="en-AU" dirty="0"/>
              <a:t> </a:t>
            </a:r>
            <a:r>
              <a:rPr lang="en-AU" dirty="0" smtClean="0"/>
              <a:t>After </a:t>
            </a:r>
            <a:r>
              <a:rPr lang="en-AU" dirty="0"/>
              <a:t>compaction has been completed, it is important to check that the final levels of the road camber is exact and to the prescribed standard and quality.  This can either be done by setting out the profile boards again and controlling the level between the profiles with a traveller.  A quicker method, however less accurate, is to use string lines to check the level of the completed surface.</a:t>
            </a:r>
          </a:p>
          <a:p>
            <a:r>
              <a:rPr lang="en-AU" dirty="0"/>
              <a:t> </a:t>
            </a:r>
          </a:p>
          <a:p>
            <a:r>
              <a:rPr lang="en-AU" dirty="0"/>
              <a:t>If the levels are in-accurate, the irregularities should be removed or filled in.  If further filling is required, make sure that this patching is also properly compacted.  Finally, repeat once again the checking of the levels to ensure that the earthworks are completed to the correct standards.</a:t>
            </a:r>
          </a:p>
          <a:p>
            <a:r>
              <a:rPr lang="en-AU" dirty="0"/>
              <a:t> </a:t>
            </a:r>
          </a:p>
        </p:txBody>
      </p:sp>
    </p:spTree>
    <p:extLst>
      <p:ext uri="{BB962C8B-B14F-4D97-AF65-F5344CB8AC3E}">
        <p14:creationId xmlns:p14="http://schemas.microsoft.com/office/powerpoint/2010/main" val="1065334147"/>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23528" y="188640"/>
            <a:ext cx="8352928" cy="3416320"/>
          </a:xfrm>
          <a:prstGeom prst="rect">
            <a:avLst/>
          </a:prstGeom>
        </p:spPr>
        <p:txBody>
          <a:bodyPr wrap="square">
            <a:spAutoFit/>
          </a:bodyPr>
          <a:lstStyle/>
          <a:p>
            <a:r>
              <a:rPr lang="en-AU" b="1" u="sng" dirty="0">
                <a:solidFill>
                  <a:srgbClr val="FF0000"/>
                </a:solidFill>
              </a:rPr>
              <a:t>Embankments</a:t>
            </a:r>
            <a:r>
              <a:rPr lang="en-AU" dirty="0"/>
              <a:t> require large amounts of fill material and are expensive to</a:t>
            </a:r>
          </a:p>
          <a:p>
            <a:r>
              <a:rPr lang="en-AU" dirty="0"/>
              <a:t>construct.  They should be avoided when possible by selecting a longer route on higher ground.  However, this is sometimes not possible in low, flat, agricultural land, where often no alternative route exists.</a:t>
            </a:r>
          </a:p>
          <a:p>
            <a:endParaRPr lang="en-AU" dirty="0" smtClean="0"/>
          </a:p>
          <a:p>
            <a:r>
              <a:rPr lang="en-AU" dirty="0" smtClean="0"/>
              <a:t>Wherever </a:t>
            </a:r>
            <a:r>
              <a:rPr lang="en-AU" dirty="0"/>
              <a:t>possible, material should be excavated alongside the road and carried to </a:t>
            </a:r>
            <a:r>
              <a:rPr lang="en-AU" dirty="0" smtClean="0"/>
              <a:t>the </a:t>
            </a:r>
            <a:r>
              <a:rPr lang="en-AU" dirty="0"/>
              <a:t>road by baskets or wheelbarrows.  If land is not available for roadside borrow pits, or if the material is not suitable, then earth will have to be brought in from the nearest source by appropriate haulage transport.  The type of the borrowed soils should be of good quality.  Organic soils, and if possible, sand and silt should be avoided.  If sand or silt are the prevalent materials in the area, side slopes should be protected with at least a 15cm layer of clayey soils and vegetation to prevent erosion.</a:t>
            </a:r>
          </a:p>
        </p:txBody>
      </p:sp>
      <p:sp>
        <p:nvSpPr>
          <p:cNvPr id="3" name="Rectangle 2"/>
          <p:cNvSpPr/>
          <p:nvPr/>
        </p:nvSpPr>
        <p:spPr>
          <a:xfrm>
            <a:off x="323528" y="3604960"/>
            <a:ext cx="8568952" cy="3139321"/>
          </a:xfrm>
          <a:prstGeom prst="rect">
            <a:avLst/>
          </a:prstGeom>
        </p:spPr>
        <p:txBody>
          <a:bodyPr wrap="square">
            <a:spAutoFit/>
          </a:bodyPr>
          <a:lstStyle/>
          <a:p>
            <a:r>
              <a:rPr lang="en-AU" dirty="0"/>
              <a:t>It is important to keep the height of the embankment to the least requirement.  This is normally considered to be 0.5m above normal flood levels.</a:t>
            </a:r>
          </a:p>
          <a:p>
            <a:r>
              <a:rPr lang="en-AU" dirty="0"/>
              <a:t> </a:t>
            </a:r>
          </a:p>
          <a:p>
            <a:r>
              <a:rPr lang="en-AU" dirty="0"/>
              <a:t>Highest annual flood levels are used to determine the embankment height.  This information should be available from local inhabitants and should be marked on pegs along the centre line when choosing the alignment.</a:t>
            </a:r>
          </a:p>
          <a:p>
            <a:r>
              <a:rPr lang="en-AU" dirty="0" smtClean="0"/>
              <a:t>Centre </a:t>
            </a:r>
            <a:r>
              <a:rPr lang="en-AU" dirty="0"/>
              <a:t>line alignment should be carefully selected to avoid low lying areas requiring extra fills and areas where suitable material is not available from the roadside.</a:t>
            </a:r>
          </a:p>
          <a:p>
            <a:r>
              <a:rPr lang="en-AU" dirty="0"/>
              <a:t> </a:t>
            </a:r>
          </a:p>
          <a:p>
            <a:r>
              <a:rPr lang="en-AU" dirty="0"/>
              <a:t>The below figure summarises the key dimensions of the cross-section of embankments utilised in the ILO labour-based road works project.</a:t>
            </a:r>
          </a:p>
        </p:txBody>
      </p:sp>
    </p:spTree>
    <p:extLst>
      <p:ext uri="{BB962C8B-B14F-4D97-AF65-F5344CB8AC3E}">
        <p14:creationId xmlns:p14="http://schemas.microsoft.com/office/powerpoint/2010/main" val="894294185"/>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286000" y="2828836"/>
            <a:ext cx="4572000" cy="1200329"/>
          </a:xfrm>
          <a:prstGeom prst="rect">
            <a:avLst/>
          </a:prstGeom>
        </p:spPr>
        <p:txBody>
          <a:bodyPr>
            <a:spAutoFit/>
          </a:bodyPr>
          <a:lstStyle/>
          <a:p>
            <a:endParaRPr lang="en-AU" dirty="0"/>
          </a:p>
          <a:p>
            <a:endParaRPr lang="en-AU" dirty="0"/>
          </a:p>
          <a:p>
            <a:endParaRPr lang="en-AU" dirty="0"/>
          </a:p>
          <a:p>
            <a:endParaRPr lang="en-AU" dirty="0"/>
          </a:p>
        </p:txBody>
      </p:sp>
      <p:pic>
        <p:nvPicPr>
          <p:cNvPr id="3" name="Picture 2"/>
          <p:cNvPicPr/>
          <p:nvPr/>
        </p:nvPicPr>
        <p:blipFill>
          <a:blip r:embed="rId2">
            <a:extLst>
              <a:ext uri="{28A0092B-C50C-407E-A947-70E740481C1C}">
                <a14:useLocalDpi xmlns:a14="http://schemas.microsoft.com/office/drawing/2010/main" val="0"/>
              </a:ext>
            </a:extLst>
          </a:blip>
          <a:srcRect/>
          <a:stretch>
            <a:fillRect/>
          </a:stretch>
        </p:blipFill>
        <p:spPr bwMode="auto">
          <a:xfrm>
            <a:off x="1835696" y="974614"/>
            <a:ext cx="4781550" cy="981075"/>
          </a:xfrm>
          <a:prstGeom prst="rect">
            <a:avLst/>
          </a:prstGeom>
          <a:noFill/>
          <a:ln>
            <a:noFill/>
          </a:ln>
        </p:spPr>
      </p:pic>
      <p:grpSp>
        <p:nvGrpSpPr>
          <p:cNvPr id="5" name="Group 4"/>
          <p:cNvGrpSpPr>
            <a:grpSpLocks/>
          </p:cNvGrpSpPr>
          <p:nvPr/>
        </p:nvGrpSpPr>
        <p:grpSpPr bwMode="auto">
          <a:xfrm>
            <a:off x="1550670" y="774100"/>
            <a:ext cx="5670550" cy="990600"/>
            <a:chOff x="10" y="0"/>
            <a:chExt cx="8930" cy="1560"/>
          </a:xfrm>
        </p:grpSpPr>
        <p:sp>
          <p:nvSpPr>
            <p:cNvPr id="6" name="Freeform 5"/>
            <p:cNvSpPr>
              <a:spLocks/>
            </p:cNvSpPr>
            <p:nvPr/>
          </p:nvSpPr>
          <p:spPr bwMode="auto">
            <a:xfrm>
              <a:off x="6936" y="1262"/>
              <a:ext cx="20" cy="281"/>
            </a:xfrm>
            <a:custGeom>
              <a:avLst/>
              <a:gdLst>
                <a:gd name="T0" fmla="*/ 0 w 20"/>
                <a:gd name="T1" fmla="*/ 0 h 281"/>
                <a:gd name="T2" fmla="*/ 0 w 20"/>
                <a:gd name="T3" fmla="*/ 280 h 281"/>
              </a:gdLst>
              <a:ahLst/>
              <a:cxnLst>
                <a:cxn ang="0">
                  <a:pos x="T0" y="T1"/>
                </a:cxn>
                <a:cxn ang="0">
                  <a:pos x="T2" y="T3"/>
                </a:cxn>
              </a:cxnLst>
              <a:rect l="0" t="0" r="r" b="b"/>
              <a:pathLst>
                <a:path w="20" h="281">
                  <a:moveTo>
                    <a:pt x="0" y="0"/>
                  </a:moveTo>
                  <a:lnTo>
                    <a:pt x="0" y="280"/>
                  </a:lnTo>
                </a:path>
              </a:pathLst>
            </a:custGeom>
            <a:noFill/>
            <a:ln w="13461">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AU"/>
            </a:p>
          </p:txBody>
        </p:sp>
        <p:sp>
          <p:nvSpPr>
            <p:cNvPr id="7" name="Freeform 6"/>
            <p:cNvSpPr>
              <a:spLocks/>
            </p:cNvSpPr>
            <p:nvPr/>
          </p:nvSpPr>
          <p:spPr bwMode="auto">
            <a:xfrm>
              <a:off x="1985" y="1408"/>
              <a:ext cx="4970" cy="20"/>
            </a:xfrm>
            <a:custGeom>
              <a:avLst/>
              <a:gdLst>
                <a:gd name="T0" fmla="*/ 0 w 4970"/>
                <a:gd name="T1" fmla="*/ 0 h 20"/>
                <a:gd name="T2" fmla="*/ 4970 w 4970"/>
                <a:gd name="T3" fmla="*/ 0 h 20"/>
              </a:gdLst>
              <a:ahLst/>
              <a:cxnLst>
                <a:cxn ang="0">
                  <a:pos x="T0" y="T1"/>
                </a:cxn>
                <a:cxn ang="0">
                  <a:pos x="T2" y="T3"/>
                </a:cxn>
              </a:cxnLst>
              <a:rect l="0" t="0" r="r" b="b"/>
              <a:pathLst>
                <a:path w="4970" h="20">
                  <a:moveTo>
                    <a:pt x="0" y="0"/>
                  </a:moveTo>
                  <a:lnTo>
                    <a:pt x="4970" y="0"/>
                  </a:lnTo>
                </a:path>
              </a:pathLst>
            </a:custGeom>
            <a:noFill/>
            <a:ln w="13462">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AU"/>
            </a:p>
          </p:txBody>
        </p:sp>
        <p:sp>
          <p:nvSpPr>
            <p:cNvPr id="8" name="Freeform 7"/>
            <p:cNvSpPr>
              <a:spLocks/>
            </p:cNvSpPr>
            <p:nvPr/>
          </p:nvSpPr>
          <p:spPr bwMode="auto">
            <a:xfrm>
              <a:off x="8731" y="1291"/>
              <a:ext cx="209" cy="33"/>
            </a:xfrm>
            <a:custGeom>
              <a:avLst/>
              <a:gdLst>
                <a:gd name="T0" fmla="*/ 208 w 209"/>
                <a:gd name="T1" fmla="*/ 0 h 33"/>
                <a:gd name="T2" fmla="*/ 4 w 209"/>
                <a:gd name="T3" fmla="*/ 0 h 33"/>
                <a:gd name="T4" fmla="*/ 0 w 209"/>
                <a:gd name="T5" fmla="*/ 2 h 33"/>
                <a:gd name="T6" fmla="*/ 9 w 209"/>
                <a:gd name="T7" fmla="*/ 33 h 33"/>
                <a:gd name="T8" fmla="*/ 208 w 209"/>
                <a:gd name="T9" fmla="*/ 33 h 33"/>
                <a:gd name="T10" fmla="*/ 208 w 209"/>
                <a:gd name="T11" fmla="*/ 0 h 33"/>
              </a:gdLst>
              <a:ahLst/>
              <a:cxnLst>
                <a:cxn ang="0">
                  <a:pos x="T0" y="T1"/>
                </a:cxn>
                <a:cxn ang="0">
                  <a:pos x="T2" y="T3"/>
                </a:cxn>
                <a:cxn ang="0">
                  <a:pos x="T4" y="T5"/>
                </a:cxn>
                <a:cxn ang="0">
                  <a:pos x="T6" y="T7"/>
                </a:cxn>
                <a:cxn ang="0">
                  <a:pos x="T8" y="T9"/>
                </a:cxn>
                <a:cxn ang="0">
                  <a:pos x="T10" y="T11"/>
                </a:cxn>
              </a:cxnLst>
              <a:rect l="0" t="0" r="r" b="b"/>
              <a:pathLst>
                <a:path w="209" h="33">
                  <a:moveTo>
                    <a:pt x="208" y="0"/>
                  </a:moveTo>
                  <a:lnTo>
                    <a:pt x="4" y="0"/>
                  </a:lnTo>
                  <a:lnTo>
                    <a:pt x="0" y="2"/>
                  </a:lnTo>
                  <a:lnTo>
                    <a:pt x="9" y="33"/>
                  </a:lnTo>
                  <a:lnTo>
                    <a:pt x="208" y="33"/>
                  </a:lnTo>
                  <a:lnTo>
                    <a:pt x="208"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9" name="Freeform 8"/>
            <p:cNvSpPr>
              <a:spLocks/>
            </p:cNvSpPr>
            <p:nvPr/>
          </p:nvSpPr>
          <p:spPr bwMode="auto">
            <a:xfrm>
              <a:off x="8551" y="1293"/>
              <a:ext cx="199" cy="168"/>
            </a:xfrm>
            <a:custGeom>
              <a:avLst/>
              <a:gdLst>
                <a:gd name="T0" fmla="*/ 180 w 199"/>
                <a:gd name="T1" fmla="*/ 0 h 168"/>
                <a:gd name="T2" fmla="*/ 0 w 199"/>
                <a:gd name="T3" fmla="*/ 136 h 168"/>
                <a:gd name="T4" fmla="*/ 9 w 199"/>
                <a:gd name="T5" fmla="*/ 167 h 168"/>
                <a:gd name="T6" fmla="*/ 14 w 199"/>
                <a:gd name="T7" fmla="*/ 167 h 168"/>
                <a:gd name="T8" fmla="*/ 199 w 199"/>
                <a:gd name="T9" fmla="*/ 28 h 168"/>
                <a:gd name="T10" fmla="*/ 180 w 199"/>
                <a:gd name="T11" fmla="*/ 0 h 168"/>
              </a:gdLst>
              <a:ahLst/>
              <a:cxnLst>
                <a:cxn ang="0">
                  <a:pos x="T0" y="T1"/>
                </a:cxn>
                <a:cxn ang="0">
                  <a:pos x="T2" y="T3"/>
                </a:cxn>
                <a:cxn ang="0">
                  <a:pos x="T4" y="T5"/>
                </a:cxn>
                <a:cxn ang="0">
                  <a:pos x="T6" y="T7"/>
                </a:cxn>
                <a:cxn ang="0">
                  <a:pos x="T8" y="T9"/>
                </a:cxn>
                <a:cxn ang="0">
                  <a:pos x="T10" y="T11"/>
                </a:cxn>
              </a:cxnLst>
              <a:rect l="0" t="0" r="r" b="b"/>
              <a:pathLst>
                <a:path w="199" h="168">
                  <a:moveTo>
                    <a:pt x="180" y="0"/>
                  </a:moveTo>
                  <a:lnTo>
                    <a:pt x="0" y="136"/>
                  </a:lnTo>
                  <a:lnTo>
                    <a:pt x="9" y="167"/>
                  </a:lnTo>
                  <a:lnTo>
                    <a:pt x="14" y="167"/>
                  </a:lnTo>
                  <a:lnTo>
                    <a:pt x="199" y="28"/>
                  </a:lnTo>
                  <a:lnTo>
                    <a:pt x="180"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0" name="Freeform 9"/>
            <p:cNvSpPr>
              <a:spLocks/>
            </p:cNvSpPr>
            <p:nvPr/>
          </p:nvSpPr>
          <p:spPr bwMode="auto">
            <a:xfrm>
              <a:off x="8023" y="1427"/>
              <a:ext cx="538" cy="36"/>
            </a:xfrm>
            <a:custGeom>
              <a:avLst/>
              <a:gdLst>
                <a:gd name="T0" fmla="*/ 537 w 538"/>
                <a:gd name="T1" fmla="*/ 0 h 36"/>
                <a:gd name="T2" fmla="*/ 9 w 538"/>
                <a:gd name="T3" fmla="*/ 2 h 36"/>
                <a:gd name="T4" fmla="*/ 0 w 538"/>
                <a:gd name="T5" fmla="*/ 33 h 36"/>
                <a:gd name="T6" fmla="*/ 4 w 538"/>
                <a:gd name="T7" fmla="*/ 36 h 36"/>
                <a:gd name="T8" fmla="*/ 537 w 538"/>
                <a:gd name="T9" fmla="*/ 33 h 36"/>
                <a:gd name="T10" fmla="*/ 537 w 538"/>
                <a:gd name="T11" fmla="*/ 0 h 36"/>
              </a:gdLst>
              <a:ahLst/>
              <a:cxnLst>
                <a:cxn ang="0">
                  <a:pos x="T0" y="T1"/>
                </a:cxn>
                <a:cxn ang="0">
                  <a:pos x="T2" y="T3"/>
                </a:cxn>
                <a:cxn ang="0">
                  <a:pos x="T4" y="T5"/>
                </a:cxn>
                <a:cxn ang="0">
                  <a:pos x="T6" y="T7"/>
                </a:cxn>
                <a:cxn ang="0">
                  <a:pos x="T8" y="T9"/>
                </a:cxn>
                <a:cxn ang="0">
                  <a:pos x="T10" y="T11"/>
                </a:cxn>
              </a:cxnLst>
              <a:rect l="0" t="0" r="r" b="b"/>
              <a:pathLst>
                <a:path w="538" h="36">
                  <a:moveTo>
                    <a:pt x="537" y="0"/>
                  </a:moveTo>
                  <a:lnTo>
                    <a:pt x="9" y="2"/>
                  </a:lnTo>
                  <a:lnTo>
                    <a:pt x="0" y="33"/>
                  </a:lnTo>
                  <a:lnTo>
                    <a:pt x="4" y="36"/>
                  </a:lnTo>
                  <a:lnTo>
                    <a:pt x="537" y="33"/>
                  </a:lnTo>
                  <a:lnTo>
                    <a:pt x="53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1" name="Freeform 10"/>
            <p:cNvSpPr>
              <a:spLocks/>
            </p:cNvSpPr>
            <p:nvPr/>
          </p:nvSpPr>
          <p:spPr bwMode="auto">
            <a:xfrm>
              <a:off x="7857" y="1312"/>
              <a:ext cx="185" cy="149"/>
            </a:xfrm>
            <a:custGeom>
              <a:avLst/>
              <a:gdLst>
                <a:gd name="T0" fmla="*/ 14 w 185"/>
                <a:gd name="T1" fmla="*/ 0 h 149"/>
                <a:gd name="T2" fmla="*/ 9 w 185"/>
                <a:gd name="T3" fmla="*/ 0 h 149"/>
                <a:gd name="T4" fmla="*/ 0 w 185"/>
                <a:gd name="T5" fmla="*/ 31 h 149"/>
                <a:gd name="T6" fmla="*/ 165 w 185"/>
                <a:gd name="T7" fmla="*/ 148 h 149"/>
                <a:gd name="T8" fmla="*/ 184 w 185"/>
                <a:gd name="T9" fmla="*/ 120 h 149"/>
                <a:gd name="T10" fmla="*/ 14 w 185"/>
                <a:gd name="T11" fmla="*/ 0 h 149"/>
              </a:gdLst>
              <a:ahLst/>
              <a:cxnLst>
                <a:cxn ang="0">
                  <a:pos x="T0" y="T1"/>
                </a:cxn>
                <a:cxn ang="0">
                  <a:pos x="T2" y="T3"/>
                </a:cxn>
                <a:cxn ang="0">
                  <a:pos x="T4" y="T5"/>
                </a:cxn>
                <a:cxn ang="0">
                  <a:pos x="T6" y="T7"/>
                </a:cxn>
                <a:cxn ang="0">
                  <a:pos x="T8" y="T9"/>
                </a:cxn>
                <a:cxn ang="0">
                  <a:pos x="T10" y="T11"/>
                </a:cxn>
              </a:cxnLst>
              <a:rect l="0" t="0" r="r" b="b"/>
              <a:pathLst>
                <a:path w="185" h="149">
                  <a:moveTo>
                    <a:pt x="14" y="0"/>
                  </a:moveTo>
                  <a:lnTo>
                    <a:pt x="9" y="0"/>
                  </a:lnTo>
                  <a:lnTo>
                    <a:pt x="0" y="31"/>
                  </a:lnTo>
                  <a:lnTo>
                    <a:pt x="165" y="148"/>
                  </a:lnTo>
                  <a:lnTo>
                    <a:pt x="184" y="120"/>
                  </a:lnTo>
                  <a:lnTo>
                    <a:pt x="1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2" name="Freeform 11"/>
            <p:cNvSpPr>
              <a:spLocks/>
            </p:cNvSpPr>
            <p:nvPr/>
          </p:nvSpPr>
          <p:spPr bwMode="auto">
            <a:xfrm>
              <a:off x="7562" y="1310"/>
              <a:ext cx="305" cy="36"/>
            </a:xfrm>
            <a:custGeom>
              <a:avLst/>
              <a:gdLst>
                <a:gd name="T0" fmla="*/ 0 w 305"/>
                <a:gd name="T1" fmla="*/ 0 h 36"/>
                <a:gd name="T2" fmla="*/ 0 w 305"/>
                <a:gd name="T3" fmla="*/ 33 h 36"/>
                <a:gd name="T4" fmla="*/ 304 w 305"/>
                <a:gd name="T5" fmla="*/ 36 h 36"/>
                <a:gd name="T6" fmla="*/ 304 w 305"/>
                <a:gd name="T7" fmla="*/ 2 h 36"/>
                <a:gd name="T8" fmla="*/ 0 w 305"/>
                <a:gd name="T9" fmla="*/ 0 h 36"/>
              </a:gdLst>
              <a:ahLst/>
              <a:cxnLst>
                <a:cxn ang="0">
                  <a:pos x="T0" y="T1"/>
                </a:cxn>
                <a:cxn ang="0">
                  <a:pos x="T2" y="T3"/>
                </a:cxn>
                <a:cxn ang="0">
                  <a:pos x="T4" y="T5"/>
                </a:cxn>
                <a:cxn ang="0">
                  <a:pos x="T6" y="T7"/>
                </a:cxn>
                <a:cxn ang="0">
                  <a:pos x="T8" y="T9"/>
                </a:cxn>
              </a:cxnLst>
              <a:rect l="0" t="0" r="r" b="b"/>
              <a:pathLst>
                <a:path w="305" h="36">
                  <a:moveTo>
                    <a:pt x="0" y="0"/>
                  </a:moveTo>
                  <a:lnTo>
                    <a:pt x="0" y="33"/>
                  </a:lnTo>
                  <a:lnTo>
                    <a:pt x="304" y="36"/>
                  </a:lnTo>
                  <a:lnTo>
                    <a:pt x="304" y="2"/>
                  </a:lnTo>
                  <a:lnTo>
                    <a:pt x="0"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3" name="Freeform 12"/>
            <p:cNvSpPr>
              <a:spLocks/>
            </p:cNvSpPr>
            <p:nvPr/>
          </p:nvSpPr>
          <p:spPr bwMode="auto">
            <a:xfrm>
              <a:off x="6943" y="919"/>
              <a:ext cx="667" cy="439"/>
            </a:xfrm>
            <a:custGeom>
              <a:avLst/>
              <a:gdLst>
                <a:gd name="T0" fmla="*/ 19 w 667"/>
                <a:gd name="T1" fmla="*/ 0 h 439"/>
                <a:gd name="T2" fmla="*/ 0 w 667"/>
                <a:gd name="T3" fmla="*/ 28 h 439"/>
                <a:gd name="T4" fmla="*/ 647 w 667"/>
                <a:gd name="T5" fmla="*/ 439 h 439"/>
                <a:gd name="T6" fmla="*/ 667 w 667"/>
                <a:gd name="T7" fmla="*/ 410 h 439"/>
                <a:gd name="T8" fmla="*/ 19 w 667"/>
                <a:gd name="T9" fmla="*/ 0 h 439"/>
              </a:gdLst>
              <a:ahLst/>
              <a:cxnLst>
                <a:cxn ang="0">
                  <a:pos x="T0" y="T1"/>
                </a:cxn>
                <a:cxn ang="0">
                  <a:pos x="T2" y="T3"/>
                </a:cxn>
                <a:cxn ang="0">
                  <a:pos x="T4" y="T5"/>
                </a:cxn>
                <a:cxn ang="0">
                  <a:pos x="T6" y="T7"/>
                </a:cxn>
                <a:cxn ang="0">
                  <a:pos x="T8" y="T9"/>
                </a:cxn>
              </a:cxnLst>
              <a:rect l="0" t="0" r="r" b="b"/>
              <a:pathLst>
                <a:path w="667" h="439">
                  <a:moveTo>
                    <a:pt x="19" y="0"/>
                  </a:moveTo>
                  <a:lnTo>
                    <a:pt x="0" y="28"/>
                  </a:lnTo>
                  <a:lnTo>
                    <a:pt x="647" y="439"/>
                  </a:lnTo>
                  <a:lnTo>
                    <a:pt x="667" y="410"/>
                  </a:lnTo>
                  <a:lnTo>
                    <a:pt x="1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4" name="Freeform 13"/>
            <p:cNvSpPr>
              <a:spLocks/>
            </p:cNvSpPr>
            <p:nvPr/>
          </p:nvSpPr>
          <p:spPr bwMode="auto">
            <a:xfrm>
              <a:off x="10" y="1288"/>
              <a:ext cx="206" cy="34"/>
            </a:xfrm>
            <a:custGeom>
              <a:avLst/>
              <a:gdLst>
                <a:gd name="T0" fmla="*/ 201 w 206"/>
                <a:gd name="T1" fmla="*/ 0 h 34"/>
                <a:gd name="T2" fmla="*/ 0 w 206"/>
                <a:gd name="T3" fmla="*/ 0 h 34"/>
                <a:gd name="T4" fmla="*/ 0 w 206"/>
                <a:gd name="T5" fmla="*/ 33 h 34"/>
                <a:gd name="T6" fmla="*/ 196 w 206"/>
                <a:gd name="T7" fmla="*/ 33 h 34"/>
                <a:gd name="T8" fmla="*/ 206 w 206"/>
                <a:gd name="T9" fmla="*/ 2 h 34"/>
                <a:gd name="T10" fmla="*/ 201 w 206"/>
                <a:gd name="T11" fmla="*/ 0 h 34"/>
              </a:gdLst>
              <a:ahLst/>
              <a:cxnLst>
                <a:cxn ang="0">
                  <a:pos x="T0" y="T1"/>
                </a:cxn>
                <a:cxn ang="0">
                  <a:pos x="T2" y="T3"/>
                </a:cxn>
                <a:cxn ang="0">
                  <a:pos x="T4" y="T5"/>
                </a:cxn>
                <a:cxn ang="0">
                  <a:pos x="T6" y="T7"/>
                </a:cxn>
                <a:cxn ang="0">
                  <a:pos x="T8" y="T9"/>
                </a:cxn>
                <a:cxn ang="0">
                  <a:pos x="T10" y="T11"/>
                </a:cxn>
              </a:cxnLst>
              <a:rect l="0" t="0" r="r" b="b"/>
              <a:pathLst>
                <a:path w="206" h="34">
                  <a:moveTo>
                    <a:pt x="201" y="0"/>
                  </a:moveTo>
                  <a:lnTo>
                    <a:pt x="0" y="0"/>
                  </a:lnTo>
                  <a:lnTo>
                    <a:pt x="0" y="33"/>
                  </a:lnTo>
                  <a:lnTo>
                    <a:pt x="196" y="33"/>
                  </a:lnTo>
                  <a:lnTo>
                    <a:pt x="206" y="2"/>
                  </a:lnTo>
                  <a:lnTo>
                    <a:pt x="201"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5" name="Freeform 14"/>
            <p:cNvSpPr>
              <a:spLocks/>
            </p:cNvSpPr>
            <p:nvPr/>
          </p:nvSpPr>
          <p:spPr bwMode="auto">
            <a:xfrm>
              <a:off x="197" y="1291"/>
              <a:ext cx="201" cy="168"/>
            </a:xfrm>
            <a:custGeom>
              <a:avLst/>
              <a:gdLst>
                <a:gd name="T0" fmla="*/ 19 w 201"/>
                <a:gd name="T1" fmla="*/ 0 h 168"/>
                <a:gd name="T2" fmla="*/ 0 w 201"/>
                <a:gd name="T3" fmla="*/ 28 h 168"/>
                <a:gd name="T4" fmla="*/ 187 w 201"/>
                <a:gd name="T5" fmla="*/ 168 h 168"/>
                <a:gd name="T6" fmla="*/ 192 w 201"/>
                <a:gd name="T7" fmla="*/ 168 h 168"/>
                <a:gd name="T8" fmla="*/ 201 w 201"/>
                <a:gd name="T9" fmla="*/ 136 h 168"/>
                <a:gd name="T10" fmla="*/ 19 w 201"/>
                <a:gd name="T11" fmla="*/ 0 h 168"/>
              </a:gdLst>
              <a:ahLst/>
              <a:cxnLst>
                <a:cxn ang="0">
                  <a:pos x="T0" y="T1"/>
                </a:cxn>
                <a:cxn ang="0">
                  <a:pos x="T2" y="T3"/>
                </a:cxn>
                <a:cxn ang="0">
                  <a:pos x="T4" y="T5"/>
                </a:cxn>
                <a:cxn ang="0">
                  <a:pos x="T6" y="T7"/>
                </a:cxn>
                <a:cxn ang="0">
                  <a:pos x="T8" y="T9"/>
                </a:cxn>
                <a:cxn ang="0">
                  <a:pos x="T10" y="T11"/>
                </a:cxn>
              </a:cxnLst>
              <a:rect l="0" t="0" r="r" b="b"/>
              <a:pathLst>
                <a:path w="201" h="168">
                  <a:moveTo>
                    <a:pt x="19" y="0"/>
                  </a:moveTo>
                  <a:lnTo>
                    <a:pt x="0" y="28"/>
                  </a:lnTo>
                  <a:lnTo>
                    <a:pt x="187" y="168"/>
                  </a:lnTo>
                  <a:lnTo>
                    <a:pt x="192" y="168"/>
                  </a:lnTo>
                  <a:lnTo>
                    <a:pt x="201" y="136"/>
                  </a:lnTo>
                  <a:lnTo>
                    <a:pt x="1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6" name="Freeform 15"/>
            <p:cNvSpPr>
              <a:spLocks/>
            </p:cNvSpPr>
            <p:nvPr/>
          </p:nvSpPr>
          <p:spPr bwMode="auto">
            <a:xfrm>
              <a:off x="389" y="1425"/>
              <a:ext cx="537" cy="33"/>
            </a:xfrm>
            <a:custGeom>
              <a:avLst/>
              <a:gdLst>
                <a:gd name="T0" fmla="*/ 527 w 537"/>
                <a:gd name="T1" fmla="*/ 0 h 33"/>
                <a:gd name="T2" fmla="*/ 0 w 537"/>
                <a:gd name="T3" fmla="*/ 0 h 33"/>
                <a:gd name="T4" fmla="*/ 0 w 537"/>
                <a:gd name="T5" fmla="*/ 33 h 33"/>
                <a:gd name="T6" fmla="*/ 532 w 537"/>
                <a:gd name="T7" fmla="*/ 33 h 33"/>
                <a:gd name="T8" fmla="*/ 537 w 537"/>
                <a:gd name="T9" fmla="*/ 31 h 33"/>
                <a:gd name="T10" fmla="*/ 527 w 537"/>
                <a:gd name="T11" fmla="*/ 0 h 33"/>
              </a:gdLst>
              <a:ahLst/>
              <a:cxnLst>
                <a:cxn ang="0">
                  <a:pos x="T0" y="T1"/>
                </a:cxn>
                <a:cxn ang="0">
                  <a:pos x="T2" y="T3"/>
                </a:cxn>
                <a:cxn ang="0">
                  <a:pos x="T4" y="T5"/>
                </a:cxn>
                <a:cxn ang="0">
                  <a:pos x="T6" y="T7"/>
                </a:cxn>
                <a:cxn ang="0">
                  <a:pos x="T8" y="T9"/>
                </a:cxn>
                <a:cxn ang="0">
                  <a:pos x="T10" y="T11"/>
                </a:cxn>
              </a:cxnLst>
              <a:rect l="0" t="0" r="r" b="b"/>
              <a:pathLst>
                <a:path w="537" h="33">
                  <a:moveTo>
                    <a:pt x="527" y="0"/>
                  </a:moveTo>
                  <a:lnTo>
                    <a:pt x="0" y="0"/>
                  </a:lnTo>
                  <a:lnTo>
                    <a:pt x="0" y="33"/>
                  </a:lnTo>
                  <a:lnTo>
                    <a:pt x="532" y="33"/>
                  </a:lnTo>
                  <a:lnTo>
                    <a:pt x="537" y="31"/>
                  </a:lnTo>
                  <a:lnTo>
                    <a:pt x="52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7" name="Freeform 16"/>
            <p:cNvSpPr>
              <a:spLocks/>
            </p:cNvSpPr>
            <p:nvPr/>
          </p:nvSpPr>
          <p:spPr bwMode="auto">
            <a:xfrm>
              <a:off x="907" y="1310"/>
              <a:ext cx="185" cy="146"/>
            </a:xfrm>
            <a:custGeom>
              <a:avLst/>
              <a:gdLst>
                <a:gd name="T0" fmla="*/ 175 w 185"/>
                <a:gd name="T1" fmla="*/ 0 h 146"/>
                <a:gd name="T2" fmla="*/ 170 w 185"/>
                <a:gd name="T3" fmla="*/ 0 h 146"/>
                <a:gd name="T4" fmla="*/ 0 w 185"/>
                <a:gd name="T5" fmla="*/ 117 h 146"/>
                <a:gd name="T6" fmla="*/ 19 w 185"/>
                <a:gd name="T7" fmla="*/ 146 h 146"/>
                <a:gd name="T8" fmla="*/ 184 w 185"/>
                <a:gd name="T9" fmla="*/ 31 h 146"/>
                <a:gd name="T10" fmla="*/ 175 w 185"/>
                <a:gd name="T11" fmla="*/ 0 h 146"/>
              </a:gdLst>
              <a:ahLst/>
              <a:cxnLst>
                <a:cxn ang="0">
                  <a:pos x="T0" y="T1"/>
                </a:cxn>
                <a:cxn ang="0">
                  <a:pos x="T2" y="T3"/>
                </a:cxn>
                <a:cxn ang="0">
                  <a:pos x="T4" y="T5"/>
                </a:cxn>
                <a:cxn ang="0">
                  <a:pos x="T6" y="T7"/>
                </a:cxn>
                <a:cxn ang="0">
                  <a:pos x="T8" y="T9"/>
                </a:cxn>
                <a:cxn ang="0">
                  <a:pos x="T10" y="T11"/>
                </a:cxn>
              </a:cxnLst>
              <a:rect l="0" t="0" r="r" b="b"/>
              <a:pathLst>
                <a:path w="185" h="146">
                  <a:moveTo>
                    <a:pt x="175" y="0"/>
                  </a:moveTo>
                  <a:lnTo>
                    <a:pt x="170" y="0"/>
                  </a:lnTo>
                  <a:lnTo>
                    <a:pt x="0" y="117"/>
                  </a:lnTo>
                  <a:lnTo>
                    <a:pt x="19" y="146"/>
                  </a:lnTo>
                  <a:lnTo>
                    <a:pt x="184" y="31"/>
                  </a:lnTo>
                  <a:lnTo>
                    <a:pt x="175"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8" name="Freeform 17"/>
            <p:cNvSpPr>
              <a:spLocks/>
            </p:cNvSpPr>
            <p:nvPr/>
          </p:nvSpPr>
          <p:spPr bwMode="auto">
            <a:xfrm>
              <a:off x="1082" y="1310"/>
              <a:ext cx="298" cy="33"/>
            </a:xfrm>
            <a:custGeom>
              <a:avLst/>
              <a:gdLst>
                <a:gd name="T0" fmla="*/ 288 w 298"/>
                <a:gd name="T1" fmla="*/ 0 h 33"/>
                <a:gd name="T2" fmla="*/ 0 w 298"/>
                <a:gd name="T3" fmla="*/ 0 h 33"/>
                <a:gd name="T4" fmla="*/ 0 w 298"/>
                <a:gd name="T5" fmla="*/ 33 h 33"/>
                <a:gd name="T6" fmla="*/ 292 w 298"/>
                <a:gd name="T7" fmla="*/ 33 h 33"/>
                <a:gd name="T8" fmla="*/ 297 w 298"/>
                <a:gd name="T9" fmla="*/ 31 h 33"/>
                <a:gd name="T10" fmla="*/ 288 w 298"/>
                <a:gd name="T11" fmla="*/ 0 h 33"/>
              </a:gdLst>
              <a:ahLst/>
              <a:cxnLst>
                <a:cxn ang="0">
                  <a:pos x="T0" y="T1"/>
                </a:cxn>
                <a:cxn ang="0">
                  <a:pos x="T2" y="T3"/>
                </a:cxn>
                <a:cxn ang="0">
                  <a:pos x="T4" y="T5"/>
                </a:cxn>
                <a:cxn ang="0">
                  <a:pos x="T6" y="T7"/>
                </a:cxn>
                <a:cxn ang="0">
                  <a:pos x="T8" y="T9"/>
                </a:cxn>
                <a:cxn ang="0">
                  <a:pos x="T10" y="T11"/>
                </a:cxn>
              </a:cxnLst>
              <a:rect l="0" t="0" r="r" b="b"/>
              <a:pathLst>
                <a:path w="298" h="33">
                  <a:moveTo>
                    <a:pt x="288" y="0"/>
                  </a:moveTo>
                  <a:lnTo>
                    <a:pt x="0" y="0"/>
                  </a:lnTo>
                  <a:lnTo>
                    <a:pt x="0" y="33"/>
                  </a:lnTo>
                  <a:lnTo>
                    <a:pt x="292" y="33"/>
                  </a:lnTo>
                  <a:lnTo>
                    <a:pt x="297" y="31"/>
                  </a:lnTo>
                  <a:lnTo>
                    <a:pt x="288"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9" name="Freeform 18"/>
            <p:cNvSpPr>
              <a:spLocks/>
            </p:cNvSpPr>
            <p:nvPr/>
          </p:nvSpPr>
          <p:spPr bwMode="auto">
            <a:xfrm>
              <a:off x="1361" y="911"/>
              <a:ext cx="650" cy="430"/>
            </a:xfrm>
            <a:custGeom>
              <a:avLst/>
              <a:gdLst>
                <a:gd name="T0" fmla="*/ 631 w 650"/>
                <a:gd name="T1" fmla="*/ 0 h 430"/>
                <a:gd name="T2" fmla="*/ 0 w 650"/>
                <a:gd name="T3" fmla="*/ 400 h 430"/>
                <a:gd name="T4" fmla="*/ 19 w 650"/>
                <a:gd name="T5" fmla="*/ 429 h 430"/>
                <a:gd name="T6" fmla="*/ 650 w 650"/>
                <a:gd name="T7" fmla="*/ 28 h 430"/>
                <a:gd name="T8" fmla="*/ 631 w 650"/>
                <a:gd name="T9" fmla="*/ 0 h 430"/>
              </a:gdLst>
              <a:ahLst/>
              <a:cxnLst>
                <a:cxn ang="0">
                  <a:pos x="T0" y="T1"/>
                </a:cxn>
                <a:cxn ang="0">
                  <a:pos x="T2" y="T3"/>
                </a:cxn>
                <a:cxn ang="0">
                  <a:pos x="T4" y="T5"/>
                </a:cxn>
                <a:cxn ang="0">
                  <a:pos x="T6" y="T7"/>
                </a:cxn>
                <a:cxn ang="0">
                  <a:pos x="T8" y="T9"/>
                </a:cxn>
              </a:cxnLst>
              <a:rect l="0" t="0" r="r" b="b"/>
              <a:pathLst>
                <a:path w="650" h="430">
                  <a:moveTo>
                    <a:pt x="631" y="0"/>
                  </a:moveTo>
                  <a:lnTo>
                    <a:pt x="0" y="400"/>
                  </a:lnTo>
                  <a:lnTo>
                    <a:pt x="19" y="429"/>
                  </a:lnTo>
                  <a:lnTo>
                    <a:pt x="650" y="28"/>
                  </a:lnTo>
                  <a:lnTo>
                    <a:pt x="631"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0" name="Freeform 19"/>
            <p:cNvSpPr>
              <a:spLocks/>
            </p:cNvSpPr>
            <p:nvPr/>
          </p:nvSpPr>
          <p:spPr bwMode="auto">
            <a:xfrm>
              <a:off x="1994" y="1269"/>
              <a:ext cx="20" cy="266"/>
            </a:xfrm>
            <a:custGeom>
              <a:avLst/>
              <a:gdLst>
                <a:gd name="T0" fmla="*/ 0 w 20"/>
                <a:gd name="T1" fmla="*/ 0 h 266"/>
                <a:gd name="T2" fmla="*/ 0 w 20"/>
                <a:gd name="T3" fmla="*/ 266 h 266"/>
              </a:gdLst>
              <a:ahLst/>
              <a:cxnLst>
                <a:cxn ang="0">
                  <a:pos x="T0" y="T1"/>
                </a:cxn>
                <a:cxn ang="0">
                  <a:pos x="T2" y="T3"/>
                </a:cxn>
              </a:cxnLst>
              <a:rect l="0" t="0" r="r" b="b"/>
              <a:pathLst>
                <a:path w="20" h="266">
                  <a:moveTo>
                    <a:pt x="0" y="0"/>
                  </a:moveTo>
                  <a:lnTo>
                    <a:pt x="0" y="266"/>
                  </a:lnTo>
                </a:path>
              </a:pathLst>
            </a:custGeom>
            <a:noFill/>
            <a:ln w="13462">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AU"/>
            </a:p>
          </p:txBody>
        </p:sp>
        <p:sp>
          <p:nvSpPr>
            <p:cNvPr id="21" name="Freeform 20"/>
            <p:cNvSpPr>
              <a:spLocks/>
            </p:cNvSpPr>
            <p:nvPr/>
          </p:nvSpPr>
          <p:spPr bwMode="auto">
            <a:xfrm>
              <a:off x="2009" y="1336"/>
              <a:ext cx="309" cy="72"/>
            </a:xfrm>
            <a:custGeom>
              <a:avLst/>
              <a:gdLst>
                <a:gd name="T0" fmla="*/ 309 w 309"/>
                <a:gd name="T1" fmla="*/ 0 h 72"/>
                <a:gd name="T2" fmla="*/ 0 w 309"/>
                <a:gd name="T3" fmla="*/ 69 h 72"/>
                <a:gd name="T4" fmla="*/ 309 w 309"/>
                <a:gd name="T5" fmla="*/ 71 h 72"/>
                <a:gd name="T6" fmla="*/ 309 w 309"/>
                <a:gd name="T7" fmla="*/ 0 h 72"/>
              </a:gdLst>
              <a:ahLst/>
              <a:cxnLst>
                <a:cxn ang="0">
                  <a:pos x="T0" y="T1"/>
                </a:cxn>
                <a:cxn ang="0">
                  <a:pos x="T2" y="T3"/>
                </a:cxn>
                <a:cxn ang="0">
                  <a:pos x="T4" y="T5"/>
                </a:cxn>
                <a:cxn ang="0">
                  <a:pos x="T6" y="T7"/>
                </a:cxn>
              </a:cxnLst>
              <a:rect l="0" t="0" r="r" b="b"/>
              <a:pathLst>
                <a:path w="309" h="72">
                  <a:moveTo>
                    <a:pt x="309" y="0"/>
                  </a:moveTo>
                  <a:lnTo>
                    <a:pt x="0" y="69"/>
                  </a:lnTo>
                  <a:lnTo>
                    <a:pt x="309" y="71"/>
                  </a:lnTo>
                  <a:lnTo>
                    <a:pt x="30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2" name="Freeform 21"/>
            <p:cNvSpPr>
              <a:spLocks/>
            </p:cNvSpPr>
            <p:nvPr/>
          </p:nvSpPr>
          <p:spPr bwMode="auto">
            <a:xfrm>
              <a:off x="1997" y="1396"/>
              <a:ext cx="321" cy="22"/>
            </a:xfrm>
            <a:custGeom>
              <a:avLst/>
              <a:gdLst>
                <a:gd name="T0" fmla="*/ 9 w 321"/>
                <a:gd name="T1" fmla="*/ 0 h 22"/>
                <a:gd name="T2" fmla="*/ 0 w 321"/>
                <a:gd name="T3" fmla="*/ 2 h 22"/>
                <a:gd name="T4" fmla="*/ 2 w 321"/>
                <a:gd name="T5" fmla="*/ 19 h 22"/>
                <a:gd name="T6" fmla="*/ 321 w 321"/>
                <a:gd name="T7" fmla="*/ 21 h 22"/>
                <a:gd name="T8" fmla="*/ 321 w 321"/>
                <a:gd name="T9" fmla="*/ 2 h 22"/>
                <a:gd name="T10" fmla="*/ 9 w 321"/>
                <a:gd name="T11" fmla="*/ 0 h 22"/>
              </a:gdLst>
              <a:ahLst/>
              <a:cxnLst>
                <a:cxn ang="0">
                  <a:pos x="T0" y="T1"/>
                </a:cxn>
                <a:cxn ang="0">
                  <a:pos x="T2" y="T3"/>
                </a:cxn>
                <a:cxn ang="0">
                  <a:pos x="T4" y="T5"/>
                </a:cxn>
                <a:cxn ang="0">
                  <a:pos x="T6" y="T7"/>
                </a:cxn>
                <a:cxn ang="0">
                  <a:pos x="T8" y="T9"/>
                </a:cxn>
                <a:cxn ang="0">
                  <a:pos x="T10" y="T11"/>
                </a:cxn>
              </a:cxnLst>
              <a:rect l="0" t="0" r="r" b="b"/>
              <a:pathLst>
                <a:path w="321" h="22">
                  <a:moveTo>
                    <a:pt x="9" y="0"/>
                  </a:moveTo>
                  <a:lnTo>
                    <a:pt x="0" y="2"/>
                  </a:lnTo>
                  <a:lnTo>
                    <a:pt x="2" y="19"/>
                  </a:lnTo>
                  <a:lnTo>
                    <a:pt x="321" y="21"/>
                  </a:lnTo>
                  <a:lnTo>
                    <a:pt x="321" y="2"/>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3" name="Freeform 22"/>
            <p:cNvSpPr>
              <a:spLocks/>
            </p:cNvSpPr>
            <p:nvPr/>
          </p:nvSpPr>
          <p:spPr bwMode="auto">
            <a:xfrm>
              <a:off x="2006" y="1324"/>
              <a:ext cx="322" cy="91"/>
            </a:xfrm>
            <a:custGeom>
              <a:avLst/>
              <a:gdLst>
                <a:gd name="T0" fmla="*/ 319 w 322"/>
                <a:gd name="T1" fmla="*/ 0 h 91"/>
                <a:gd name="T2" fmla="*/ 0 w 322"/>
                <a:gd name="T3" fmla="*/ 71 h 91"/>
                <a:gd name="T4" fmla="*/ 4 w 322"/>
                <a:gd name="T5" fmla="*/ 91 h 91"/>
                <a:gd name="T6" fmla="*/ 314 w 322"/>
                <a:gd name="T7" fmla="*/ 21 h 91"/>
                <a:gd name="T8" fmla="*/ 321 w 322"/>
                <a:gd name="T9" fmla="*/ 11 h 91"/>
                <a:gd name="T10" fmla="*/ 321 w 322"/>
                <a:gd name="T11" fmla="*/ 2 h 91"/>
                <a:gd name="T12" fmla="*/ 319 w 322"/>
                <a:gd name="T13" fmla="*/ 0 h 91"/>
              </a:gdLst>
              <a:ahLst/>
              <a:cxnLst>
                <a:cxn ang="0">
                  <a:pos x="T0" y="T1"/>
                </a:cxn>
                <a:cxn ang="0">
                  <a:pos x="T2" y="T3"/>
                </a:cxn>
                <a:cxn ang="0">
                  <a:pos x="T4" y="T5"/>
                </a:cxn>
                <a:cxn ang="0">
                  <a:pos x="T6" y="T7"/>
                </a:cxn>
                <a:cxn ang="0">
                  <a:pos x="T8" y="T9"/>
                </a:cxn>
                <a:cxn ang="0">
                  <a:pos x="T10" y="T11"/>
                </a:cxn>
                <a:cxn ang="0">
                  <a:pos x="T12" y="T13"/>
                </a:cxn>
              </a:cxnLst>
              <a:rect l="0" t="0" r="r" b="b"/>
              <a:pathLst>
                <a:path w="322" h="91">
                  <a:moveTo>
                    <a:pt x="319" y="0"/>
                  </a:moveTo>
                  <a:lnTo>
                    <a:pt x="0" y="71"/>
                  </a:lnTo>
                  <a:lnTo>
                    <a:pt x="4" y="91"/>
                  </a:lnTo>
                  <a:lnTo>
                    <a:pt x="314" y="21"/>
                  </a:lnTo>
                  <a:lnTo>
                    <a:pt x="321" y="11"/>
                  </a:lnTo>
                  <a:lnTo>
                    <a:pt x="321" y="2"/>
                  </a:lnTo>
                  <a:lnTo>
                    <a:pt x="31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4" name="Freeform 23"/>
            <p:cNvSpPr>
              <a:spLocks/>
            </p:cNvSpPr>
            <p:nvPr/>
          </p:nvSpPr>
          <p:spPr bwMode="auto">
            <a:xfrm>
              <a:off x="2309" y="1336"/>
              <a:ext cx="20" cy="82"/>
            </a:xfrm>
            <a:custGeom>
              <a:avLst/>
              <a:gdLst>
                <a:gd name="T0" fmla="*/ 19 w 20"/>
                <a:gd name="T1" fmla="*/ 0 h 82"/>
                <a:gd name="T2" fmla="*/ 0 w 20"/>
                <a:gd name="T3" fmla="*/ 0 h 82"/>
                <a:gd name="T4" fmla="*/ 0 w 20"/>
                <a:gd name="T5" fmla="*/ 71 h 82"/>
                <a:gd name="T6" fmla="*/ 9 w 20"/>
                <a:gd name="T7" fmla="*/ 81 h 82"/>
                <a:gd name="T8" fmla="*/ 19 w 20"/>
                <a:gd name="T9" fmla="*/ 81 h 82"/>
                <a:gd name="T10" fmla="*/ 19 w 20"/>
                <a:gd name="T11" fmla="*/ 0 h 82"/>
              </a:gdLst>
              <a:ahLst/>
              <a:cxnLst>
                <a:cxn ang="0">
                  <a:pos x="T0" y="T1"/>
                </a:cxn>
                <a:cxn ang="0">
                  <a:pos x="T2" y="T3"/>
                </a:cxn>
                <a:cxn ang="0">
                  <a:pos x="T4" y="T5"/>
                </a:cxn>
                <a:cxn ang="0">
                  <a:pos x="T6" y="T7"/>
                </a:cxn>
                <a:cxn ang="0">
                  <a:pos x="T8" y="T9"/>
                </a:cxn>
                <a:cxn ang="0">
                  <a:pos x="T10" y="T11"/>
                </a:cxn>
              </a:cxnLst>
              <a:rect l="0" t="0" r="r" b="b"/>
              <a:pathLst>
                <a:path w="20" h="82">
                  <a:moveTo>
                    <a:pt x="19" y="0"/>
                  </a:moveTo>
                  <a:lnTo>
                    <a:pt x="0" y="0"/>
                  </a:lnTo>
                  <a:lnTo>
                    <a:pt x="0" y="71"/>
                  </a:lnTo>
                  <a:lnTo>
                    <a:pt x="9" y="81"/>
                  </a:lnTo>
                  <a:lnTo>
                    <a:pt x="19" y="81"/>
                  </a:lnTo>
                  <a:lnTo>
                    <a:pt x="1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5" name="Freeform 24"/>
            <p:cNvSpPr>
              <a:spLocks/>
            </p:cNvSpPr>
            <p:nvPr/>
          </p:nvSpPr>
          <p:spPr bwMode="auto">
            <a:xfrm>
              <a:off x="6624" y="1336"/>
              <a:ext cx="312" cy="72"/>
            </a:xfrm>
            <a:custGeom>
              <a:avLst/>
              <a:gdLst>
                <a:gd name="T0" fmla="*/ 0 w 312"/>
                <a:gd name="T1" fmla="*/ 0 h 72"/>
                <a:gd name="T2" fmla="*/ 0 w 312"/>
                <a:gd name="T3" fmla="*/ 71 h 72"/>
                <a:gd name="T4" fmla="*/ 312 w 312"/>
                <a:gd name="T5" fmla="*/ 69 h 72"/>
                <a:gd name="T6" fmla="*/ 0 w 312"/>
                <a:gd name="T7" fmla="*/ 0 h 72"/>
              </a:gdLst>
              <a:ahLst/>
              <a:cxnLst>
                <a:cxn ang="0">
                  <a:pos x="T0" y="T1"/>
                </a:cxn>
                <a:cxn ang="0">
                  <a:pos x="T2" y="T3"/>
                </a:cxn>
                <a:cxn ang="0">
                  <a:pos x="T4" y="T5"/>
                </a:cxn>
                <a:cxn ang="0">
                  <a:pos x="T6" y="T7"/>
                </a:cxn>
              </a:cxnLst>
              <a:rect l="0" t="0" r="r" b="b"/>
              <a:pathLst>
                <a:path w="312" h="72">
                  <a:moveTo>
                    <a:pt x="0" y="0"/>
                  </a:moveTo>
                  <a:lnTo>
                    <a:pt x="0" y="71"/>
                  </a:lnTo>
                  <a:lnTo>
                    <a:pt x="312" y="69"/>
                  </a:lnTo>
                  <a:lnTo>
                    <a:pt x="0"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6" name="Freeform 25"/>
            <p:cNvSpPr>
              <a:spLocks/>
            </p:cNvSpPr>
            <p:nvPr/>
          </p:nvSpPr>
          <p:spPr bwMode="auto">
            <a:xfrm>
              <a:off x="6624" y="1396"/>
              <a:ext cx="324" cy="22"/>
            </a:xfrm>
            <a:custGeom>
              <a:avLst/>
              <a:gdLst>
                <a:gd name="T0" fmla="*/ 314 w 324"/>
                <a:gd name="T1" fmla="*/ 0 h 22"/>
                <a:gd name="T2" fmla="*/ 0 w 324"/>
                <a:gd name="T3" fmla="*/ 2 h 22"/>
                <a:gd name="T4" fmla="*/ 0 w 324"/>
                <a:gd name="T5" fmla="*/ 21 h 22"/>
                <a:gd name="T6" fmla="*/ 321 w 324"/>
                <a:gd name="T7" fmla="*/ 19 h 22"/>
                <a:gd name="T8" fmla="*/ 324 w 324"/>
                <a:gd name="T9" fmla="*/ 2 h 22"/>
                <a:gd name="T10" fmla="*/ 314 w 324"/>
                <a:gd name="T11" fmla="*/ 0 h 22"/>
              </a:gdLst>
              <a:ahLst/>
              <a:cxnLst>
                <a:cxn ang="0">
                  <a:pos x="T0" y="T1"/>
                </a:cxn>
                <a:cxn ang="0">
                  <a:pos x="T2" y="T3"/>
                </a:cxn>
                <a:cxn ang="0">
                  <a:pos x="T4" y="T5"/>
                </a:cxn>
                <a:cxn ang="0">
                  <a:pos x="T6" y="T7"/>
                </a:cxn>
                <a:cxn ang="0">
                  <a:pos x="T8" y="T9"/>
                </a:cxn>
                <a:cxn ang="0">
                  <a:pos x="T10" y="T11"/>
                </a:cxn>
              </a:cxnLst>
              <a:rect l="0" t="0" r="r" b="b"/>
              <a:pathLst>
                <a:path w="324" h="22">
                  <a:moveTo>
                    <a:pt x="314" y="0"/>
                  </a:moveTo>
                  <a:lnTo>
                    <a:pt x="0" y="2"/>
                  </a:lnTo>
                  <a:lnTo>
                    <a:pt x="0" y="21"/>
                  </a:lnTo>
                  <a:lnTo>
                    <a:pt x="321" y="19"/>
                  </a:lnTo>
                  <a:lnTo>
                    <a:pt x="324" y="2"/>
                  </a:lnTo>
                  <a:lnTo>
                    <a:pt x="31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7" name="Freeform 26"/>
            <p:cNvSpPr>
              <a:spLocks/>
            </p:cNvSpPr>
            <p:nvPr/>
          </p:nvSpPr>
          <p:spPr bwMode="auto">
            <a:xfrm>
              <a:off x="6614" y="1324"/>
              <a:ext cx="324" cy="91"/>
            </a:xfrm>
            <a:custGeom>
              <a:avLst/>
              <a:gdLst>
                <a:gd name="T0" fmla="*/ 2 w 324"/>
                <a:gd name="T1" fmla="*/ 0 h 91"/>
                <a:gd name="T2" fmla="*/ 0 w 324"/>
                <a:gd name="T3" fmla="*/ 2 h 91"/>
                <a:gd name="T4" fmla="*/ 0 w 324"/>
                <a:gd name="T5" fmla="*/ 11 h 91"/>
                <a:gd name="T6" fmla="*/ 7 w 324"/>
                <a:gd name="T7" fmla="*/ 21 h 91"/>
                <a:gd name="T8" fmla="*/ 319 w 324"/>
                <a:gd name="T9" fmla="*/ 91 h 91"/>
                <a:gd name="T10" fmla="*/ 323 w 324"/>
                <a:gd name="T11" fmla="*/ 71 h 91"/>
                <a:gd name="T12" fmla="*/ 2 w 324"/>
                <a:gd name="T13" fmla="*/ 0 h 91"/>
              </a:gdLst>
              <a:ahLst/>
              <a:cxnLst>
                <a:cxn ang="0">
                  <a:pos x="T0" y="T1"/>
                </a:cxn>
                <a:cxn ang="0">
                  <a:pos x="T2" y="T3"/>
                </a:cxn>
                <a:cxn ang="0">
                  <a:pos x="T4" y="T5"/>
                </a:cxn>
                <a:cxn ang="0">
                  <a:pos x="T6" y="T7"/>
                </a:cxn>
                <a:cxn ang="0">
                  <a:pos x="T8" y="T9"/>
                </a:cxn>
                <a:cxn ang="0">
                  <a:pos x="T10" y="T11"/>
                </a:cxn>
                <a:cxn ang="0">
                  <a:pos x="T12" y="T13"/>
                </a:cxn>
              </a:cxnLst>
              <a:rect l="0" t="0" r="r" b="b"/>
              <a:pathLst>
                <a:path w="324" h="91">
                  <a:moveTo>
                    <a:pt x="2" y="0"/>
                  </a:moveTo>
                  <a:lnTo>
                    <a:pt x="0" y="2"/>
                  </a:lnTo>
                  <a:lnTo>
                    <a:pt x="0" y="11"/>
                  </a:lnTo>
                  <a:lnTo>
                    <a:pt x="7" y="21"/>
                  </a:lnTo>
                  <a:lnTo>
                    <a:pt x="319" y="91"/>
                  </a:lnTo>
                  <a:lnTo>
                    <a:pt x="323" y="71"/>
                  </a:lnTo>
                  <a:lnTo>
                    <a:pt x="2"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8" name="Freeform 27"/>
            <p:cNvSpPr>
              <a:spLocks/>
            </p:cNvSpPr>
            <p:nvPr/>
          </p:nvSpPr>
          <p:spPr bwMode="auto">
            <a:xfrm>
              <a:off x="6614" y="1336"/>
              <a:ext cx="20" cy="82"/>
            </a:xfrm>
            <a:custGeom>
              <a:avLst/>
              <a:gdLst>
                <a:gd name="T0" fmla="*/ 19 w 20"/>
                <a:gd name="T1" fmla="*/ 0 h 82"/>
                <a:gd name="T2" fmla="*/ 0 w 20"/>
                <a:gd name="T3" fmla="*/ 0 h 82"/>
                <a:gd name="T4" fmla="*/ 0 w 20"/>
                <a:gd name="T5" fmla="*/ 81 h 82"/>
                <a:gd name="T6" fmla="*/ 9 w 20"/>
                <a:gd name="T7" fmla="*/ 81 h 82"/>
                <a:gd name="T8" fmla="*/ 19 w 20"/>
                <a:gd name="T9" fmla="*/ 71 h 82"/>
                <a:gd name="T10" fmla="*/ 19 w 20"/>
                <a:gd name="T11" fmla="*/ 0 h 82"/>
              </a:gdLst>
              <a:ahLst/>
              <a:cxnLst>
                <a:cxn ang="0">
                  <a:pos x="T0" y="T1"/>
                </a:cxn>
                <a:cxn ang="0">
                  <a:pos x="T2" y="T3"/>
                </a:cxn>
                <a:cxn ang="0">
                  <a:pos x="T4" y="T5"/>
                </a:cxn>
                <a:cxn ang="0">
                  <a:pos x="T6" y="T7"/>
                </a:cxn>
                <a:cxn ang="0">
                  <a:pos x="T8" y="T9"/>
                </a:cxn>
                <a:cxn ang="0">
                  <a:pos x="T10" y="T11"/>
                </a:cxn>
              </a:cxnLst>
              <a:rect l="0" t="0" r="r" b="b"/>
              <a:pathLst>
                <a:path w="20" h="82">
                  <a:moveTo>
                    <a:pt x="19" y="0"/>
                  </a:moveTo>
                  <a:lnTo>
                    <a:pt x="0" y="0"/>
                  </a:lnTo>
                  <a:lnTo>
                    <a:pt x="0" y="81"/>
                  </a:lnTo>
                  <a:lnTo>
                    <a:pt x="9" y="81"/>
                  </a:lnTo>
                  <a:lnTo>
                    <a:pt x="19" y="71"/>
                  </a:lnTo>
                  <a:lnTo>
                    <a:pt x="1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nvGrpSpPr>
            <p:cNvPr id="29" name="Group 28"/>
            <p:cNvGrpSpPr>
              <a:grpSpLocks/>
            </p:cNvGrpSpPr>
            <p:nvPr/>
          </p:nvGrpSpPr>
          <p:grpSpPr bwMode="auto">
            <a:xfrm>
              <a:off x="4243" y="1226"/>
              <a:ext cx="101" cy="151"/>
              <a:chOff x="4243" y="1226"/>
              <a:chExt cx="101" cy="151"/>
            </a:xfrm>
          </p:grpSpPr>
          <p:sp>
            <p:nvSpPr>
              <p:cNvPr id="130" name="Freeform 129"/>
              <p:cNvSpPr>
                <a:spLocks/>
              </p:cNvSpPr>
              <p:nvPr/>
            </p:nvSpPr>
            <p:spPr bwMode="auto">
              <a:xfrm>
                <a:off x="4243" y="1226"/>
                <a:ext cx="101" cy="151"/>
              </a:xfrm>
              <a:custGeom>
                <a:avLst/>
                <a:gdLst>
                  <a:gd name="T0" fmla="*/ 28 w 101"/>
                  <a:gd name="T1" fmla="*/ 108 h 151"/>
                  <a:gd name="T2" fmla="*/ 0 w 101"/>
                  <a:gd name="T3" fmla="*/ 110 h 151"/>
                  <a:gd name="T4" fmla="*/ 16 w 101"/>
                  <a:gd name="T5" fmla="*/ 139 h 151"/>
                  <a:gd name="T6" fmla="*/ 50 w 101"/>
                  <a:gd name="T7" fmla="*/ 151 h 151"/>
                  <a:gd name="T8" fmla="*/ 71 w 101"/>
                  <a:gd name="T9" fmla="*/ 144 h 151"/>
                  <a:gd name="T10" fmla="*/ 91 w 101"/>
                  <a:gd name="T11" fmla="*/ 132 h 151"/>
                  <a:gd name="T12" fmla="*/ 91 w 101"/>
                  <a:gd name="T13" fmla="*/ 129 h 151"/>
                  <a:gd name="T14" fmla="*/ 50 w 101"/>
                  <a:gd name="T15" fmla="*/ 129 h 151"/>
                  <a:gd name="T16" fmla="*/ 35 w 101"/>
                  <a:gd name="T17" fmla="*/ 122 h 151"/>
                  <a:gd name="T18" fmla="*/ 28 w 101"/>
                  <a:gd name="T19" fmla="*/ 108 h 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1" h="151">
                    <a:moveTo>
                      <a:pt x="28" y="108"/>
                    </a:moveTo>
                    <a:lnTo>
                      <a:pt x="0" y="110"/>
                    </a:lnTo>
                    <a:lnTo>
                      <a:pt x="16" y="139"/>
                    </a:lnTo>
                    <a:lnTo>
                      <a:pt x="50" y="151"/>
                    </a:lnTo>
                    <a:lnTo>
                      <a:pt x="71" y="144"/>
                    </a:lnTo>
                    <a:lnTo>
                      <a:pt x="91" y="132"/>
                    </a:lnTo>
                    <a:lnTo>
                      <a:pt x="91" y="129"/>
                    </a:lnTo>
                    <a:lnTo>
                      <a:pt x="50" y="129"/>
                    </a:lnTo>
                    <a:lnTo>
                      <a:pt x="35" y="122"/>
                    </a:lnTo>
                    <a:lnTo>
                      <a:pt x="28" y="108"/>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31" name="Freeform 130"/>
              <p:cNvSpPr>
                <a:spLocks/>
              </p:cNvSpPr>
              <p:nvPr/>
            </p:nvSpPr>
            <p:spPr bwMode="auto">
              <a:xfrm>
                <a:off x="4243" y="1226"/>
                <a:ext cx="101" cy="151"/>
              </a:xfrm>
              <a:custGeom>
                <a:avLst/>
                <a:gdLst>
                  <a:gd name="T0" fmla="*/ 94 w 101"/>
                  <a:gd name="T1" fmla="*/ 72 h 151"/>
                  <a:gd name="T2" fmla="*/ 50 w 101"/>
                  <a:gd name="T3" fmla="*/ 72 h 151"/>
                  <a:gd name="T4" fmla="*/ 64 w 101"/>
                  <a:gd name="T5" fmla="*/ 76 h 151"/>
                  <a:gd name="T6" fmla="*/ 71 w 101"/>
                  <a:gd name="T7" fmla="*/ 98 h 151"/>
                  <a:gd name="T8" fmla="*/ 64 w 101"/>
                  <a:gd name="T9" fmla="*/ 120 h 151"/>
                  <a:gd name="T10" fmla="*/ 50 w 101"/>
                  <a:gd name="T11" fmla="*/ 129 h 151"/>
                  <a:gd name="T12" fmla="*/ 91 w 101"/>
                  <a:gd name="T13" fmla="*/ 129 h 151"/>
                  <a:gd name="T14" fmla="*/ 100 w 101"/>
                  <a:gd name="T15" fmla="*/ 98 h 151"/>
                  <a:gd name="T16" fmla="*/ 98 w 101"/>
                  <a:gd name="T17" fmla="*/ 79 h 151"/>
                  <a:gd name="T18" fmla="*/ 94 w 101"/>
                  <a:gd name="T19" fmla="*/ 72 h 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1" h="151">
                    <a:moveTo>
                      <a:pt x="94" y="72"/>
                    </a:moveTo>
                    <a:lnTo>
                      <a:pt x="50" y="72"/>
                    </a:lnTo>
                    <a:lnTo>
                      <a:pt x="64" y="76"/>
                    </a:lnTo>
                    <a:lnTo>
                      <a:pt x="71" y="98"/>
                    </a:lnTo>
                    <a:lnTo>
                      <a:pt x="64" y="120"/>
                    </a:lnTo>
                    <a:lnTo>
                      <a:pt x="50" y="129"/>
                    </a:lnTo>
                    <a:lnTo>
                      <a:pt x="91" y="129"/>
                    </a:lnTo>
                    <a:lnTo>
                      <a:pt x="100" y="98"/>
                    </a:lnTo>
                    <a:lnTo>
                      <a:pt x="98" y="79"/>
                    </a:lnTo>
                    <a:lnTo>
                      <a:pt x="94" y="72"/>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32" name="Freeform 131"/>
              <p:cNvSpPr>
                <a:spLocks/>
              </p:cNvSpPr>
              <p:nvPr/>
            </p:nvSpPr>
            <p:spPr bwMode="auto">
              <a:xfrm>
                <a:off x="4243" y="1226"/>
                <a:ext cx="101" cy="151"/>
              </a:xfrm>
              <a:custGeom>
                <a:avLst/>
                <a:gdLst>
                  <a:gd name="T0" fmla="*/ 93 w 101"/>
                  <a:gd name="T1" fmla="*/ 0 h 151"/>
                  <a:gd name="T2" fmla="*/ 19 w 101"/>
                  <a:gd name="T3" fmla="*/ 0 h 151"/>
                  <a:gd name="T4" fmla="*/ 4 w 101"/>
                  <a:gd name="T5" fmla="*/ 79 h 151"/>
                  <a:gd name="T6" fmla="*/ 28 w 101"/>
                  <a:gd name="T7" fmla="*/ 81 h 151"/>
                  <a:gd name="T8" fmla="*/ 50 w 101"/>
                  <a:gd name="T9" fmla="*/ 72 h 151"/>
                  <a:gd name="T10" fmla="*/ 94 w 101"/>
                  <a:gd name="T11" fmla="*/ 72 h 151"/>
                  <a:gd name="T12" fmla="*/ 88 w 101"/>
                  <a:gd name="T13" fmla="*/ 60 h 151"/>
                  <a:gd name="T14" fmla="*/ 76 w 101"/>
                  <a:gd name="T15" fmla="*/ 52 h 151"/>
                  <a:gd name="T16" fmla="*/ 35 w 101"/>
                  <a:gd name="T17" fmla="*/ 52 h 151"/>
                  <a:gd name="T18" fmla="*/ 40 w 101"/>
                  <a:gd name="T19" fmla="*/ 26 h 151"/>
                  <a:gd name="T20" fmla="*/ 93 w 101"/>
                  <a:gd name="T21" fmla="*/ 26 h 151"/>
                  <a:gd name="T22" fmla="*/ 93 w 101"/>
                  <a:gd name="T23" fmla="*/ 0 h 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1" h="151">
                    <a:moveTo>
                      <a:pt x="93" y="0"/>
                    </a:moveTo>
                    <a:lnTo>
                      <a:pt x="19" y="0"/>
                    </a:lnTo>
                    <a:lnTo>
                      <a:pt x="4" y="79"/>
                    </a:lnTo>
                    <a:lnTo>
                      <a:pt x="28" y="81"/>
                    </a:lnTo>
                    <a:lnTo>
                      <a:pt x="50" y="72"/>
                    </a:lnTo>
                    <a:lnTo>
                      <a:pt x="94" y="72"/>
                    </a:lnTo>
                    <a:lnTo>
                      <a:pt x="88" y="60"/>
                    </a:lnTo>
                    <a:lnTo>
                      <a:pt x="76" y="52"/>
                    </a:lnTo>
                    <a:lnTo>
                      <a:pt x="35" y="52"/>
                    </a:lnTo>
                    <a:lnTo>
                      <a:pt x="40" y="26"/>
                    </a:lnTo>
                    <a:lnTo>
                      <a:pt x="93" y="26"/>
                    </a:lnTo>
                    <a:lnTo>
                      <a:pt x="93"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33" name="Freeform 132"/>
              <p:cNvSpPr>
                <a:spLocks/>
              </p:cNvSpPr>
              <p:nvPr/>
            </p:nvSpPr>
            <p:spPr bwMode="auto">
              <a:xfrm>
                <a:off x="4243" y="1226"/>
                <a:ext cx="101" cy="151"/>
              </a:xfrm>
              <a:custGeom>
                <a:avLst/>
                <a:gdLst>
                  <a:gd name="T0" fmla="*/ 55 w 101"/>
                  <a:gd name="T1" fmla="*/ 48 h 151"/>
                  <a:gd name="T2" fmla="*/ 35 w 101"/>
                  <a:gd name="T3" fmla="*/ 52 h 151"/>
                  <a:gd name="T4" fmla="*/ 76 w 101"/>
                  <a:gd name="T5" fmla="*/ 52 h 151"/>
                  <a:gd name="T6" fmla="*/ 71 w 101"/>
                  <a:gd name="T7" fmla="*/ 50 h 151"/>
                  <a:gd name="T8" fmla="*/ 55 w 101"/>
                  <a:gd name="T9" fmla="*/ 48 h 151"/>
                </a:gdLst>
                <a:ahLst/>
                <a:cxnLst>
                  <a:cxn ang="0">
                    <a:pos x="T0" y="T1"/>
                  </a:cxn>
                  <a:cxn ang="0">
                    <a:pos x="T2" y="T3"/>
                  </a:cxn>
                  <a:cxn ang="0">
                    <a:pos x="T4" y="T5"/>
                  </a:cxn>
                  <a:cxn ang="0">
                    <a:pos x="T6" y="T7"/>
                  </a:cxn>
                  <a:cxn ang="0">
                    <a:pos x="T8" y="T9"/>
                  </a:cxn>
                </a:cxnLst>
                <a:rect l="0" t="0" r="r" b="b"/>
                <a:pathLst>
                  <a:path w="101" h="151">
                    <a:moveTo>
                      <a:pt x="55" y="48"/>
                    </a:moveTo>
                    <a:lnTo>
                      <a:pt x="35" y="52"/>
                    </a:lnTo>
                    <a:lnTo>
                      <a:pt x="76" y="52"/>
                    </a:lnTo>
                    <a:lnTo>
                      <a:pt x="71" y="50"/>
                    </a:lnTo>
                    <a:lnTo>
                      <a:pt x="55" y="48"/>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sp>
          <p:nvSpPr>
            <p:cNvPr id="30" name="Freeform 29"/>
            <p:cNvSpPr>
              <a:spLocks/>
            </p:cNvSpPr>
            <p:nvPr/>
          </p:nvSpPr>
          <p:spPr bwMode="auto">
            <a:xfrm>
              <a:off x="4366" y="1346"/>
              <a:ext cx="28" cy="28"/>
            </a:xfrm>
            <a:custGeom>
              <a:avLst/>
              <a:gdLst>
                <a:gd name="T0" fmla="*/ 0 w 28"/>
                <a:gd name="T1" fmla="*/ 14 h 28"/>
                <a:gd name="T2" fmla="*/ 28 w 28"/>
                <a:gd name="T3" fmla="*/ 14 h 28"/>
              </a:gdLst>
              <a:ahLst/>
              <a:cxnLst>
                <a:cxn ang="0">
                  <a:pos x="T0" y="T1"/>
                </a:cxn>
                <a:cxn ang="0">
                  <a:pos x="T2" y="T3"/>
                </a:cxn>
              </a:cxnLst>
              <a:rect l="0" t="0" r="r" b="b"/>
              <a:pathLst>
                <a:path w="28" h="28">
                  <a:moveTo>
                    <a:pt x="0" y="14"/>
                  </a:moveTo>
                  <a:lnTo>
                    <a:pt x="28" y="14"/>
                  </a:lnTo>
                </a:path>
              </a:pathLst>
            </a:custGeom>
            <a:noFill/>
            <a:ln w="19557">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AU"/>
            </a:p>
          </p:txBody>
        </p:sp>
        <p:grpSp>
          <p:nvGrpSpPr>
            <p:cNvPr id="31" name="Group 30"/>
            <p:cNvGrpSpPr>
              <a:grpSpLocks/>
            </p:cNvGrpSpPr>
            <p:nvPr/>
          </p:nvGrpSpPr>
          <p:grpSpPr bwMode="auto">
            <a:xfrm>
              <a:off x="4418" y="1226"/>
              <a:ext cx="99" cy="151"/>
              <a:chOff x="4418" y="1226"/>
              <a:chExt cx="99" cy="151"/>
            </a:xfrm>
          </p:grpSpPr>
          <p:sp>
            <p:nvSpPr>
              <p:cNvPr id="126" name="Freeform 125"/>
              <p:cNvSpPr>
                <a:spLocks/>
              </p:cNvSpPr>
              <p:nvPr/>
            </p:nvSpPr>
            <p:spPr bwMode="auto">
              <a:xfrm>
                <a:off x="4418" y="1226"/>
                <a:ext cx="99" cy="151"/>
              </a:xfrm>
              <a:custGeom>
                <a:avLst/>
                <a:gdLst>
                  <a:gd name="T0" fmla="*/ 28 w 99"/>
                  <a:gd name="T1" fmla="*/ 108 h 151"/>
                  <a:gd name="T2" fmla="*/ 0 w 99"/>
                  <a:gd name="T3" fmla="*/ 110 h 151"/>
                  <a:gd name="T4" fmla="*/ 16 w 99"/>
                  <a:gd name="T5" fmla="*/ 139 h 151"/>
                  <a:gd name="T6" fmla="*/ 47 w 99"/>
                  <a:gd name="T7" fmla="*/ 151 h 151"/>
                  <a:gd name="T8" fmla="*/ 69 w 99"/>
                  <a:gd name="T9" fmla="*/ 144 h 151"/>
                  <a:gd name="T10" fmla="*/ 88 w 99"/>
                  <a:gd name="T11" fmla="*/ 132 h 151"/>
                  <a:gd name="T12" fmla="*/ 89 w 99"/>
                  <a:gd name="T13" fmla="*/ 129 h 151"/>
                  <a:gd name="T14" fmla="*/ 47 w 99"/>
                  <a:gd name="T15" fmla="*/ 129 h 151"/>
                  <a:gd name="T16" fmla="*/ 36 w 99"/>
                  <a:gd name="T17" fmla="*/ 122 h 151"/>
                  <a:gd name="T18" fmla="*/ 28 w 99"/>
                  <a:gd name="T19" fmla="*/ 108 h 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9" h="151">
                    <a:moveTo>
                      <a:pt x="28" y="108"/>
                    </a:moveTo>
                    <a:lnTo>
                      <a:pt x="0" y="110"/>
                    </a:lnTo>
                    <a:lnTo>
                      <a:pt x="16" y="139"/>
                    </a:lnTo>
                    <a:lnTo>
                      <a:pt x="47" y="151"/>
                    </a:lnTo>
                    <a:lnTo>
                      <a:pt x="69" y="144"/>
                    </a:lnTo>
                    <a:lnTo>
                      <a:pt x="88" y="132"/>
                    </a:lnTo>
                    <a:lnTo>
                      <a:pt x="89" y="129"/>
                    </a:lnTo>
                    <a:lnTo>
                      <a:pt x="47" y="129"/>
                    </a:lnTo>
                    <a:lnTo>
                      <a:pt x="36" y="122"/>
                    </a:lnTo>
                    <a:lnTo>
                      <a:pt x="28" y="108"/>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27" name="Freeform 126"/>
              <p:cNvSpPr>
                <a:spLocks/>
              </p:cNvSpPr>
              <p:nvPr/>
            </p:nvSpPr>
            <p:spPr bwMode="auto">
              <a:xfrm>
                <a:off x="4418" y="1226"/>
                <a:ext cx="99" cy="151"/>
              </a:xfrm>
              <a:custGeom>
                <a:avLst/>
                <a:gdLst>
                  <a:gd name="T0" fmla="*/ 92 w 99"/>
                  <a:gd name="T1" fmla="*/ 72 h 151"/>
                  <a:gd name="T2" fmla="*/ 47 w 99"/>
                  <a:gd name="T3" fmla="*/ 72 h 151"/>
                  <a:gd name="T4" fmla="*/ 64 w 99"/>
                  <a:gd name="T5" fmla="*/ 76 h 151"/>
                  <a:gd name="T6" fmla="*/ 69 w 99"/>
                  <a:gd name="T7" fmla="*/ 98 h 151"/>
                  <a:gd name="T8" fmla="*/ 64 w 99"/>
                  <a:gd name="T9" fmla="*/ 120 h 151"/>
                  <a:gd name="T10" fmla="*/ 47 w 99"/>
                  <a:gd name="T11" fmla="*/ 129 h 151"/>
                  <a:gd name="T12" fmla="*/ 89 w 99"/>
                  <a:gd name="T13" fmla="*/ 129 h 151"/>
                  <a:gd name="T14" fmla="*/ 98 w 99"/>
                  <a:gd name="T15" fmla="*/ 98 h 151"/>
                  <a:gd name="T16" fmla="*/ 96 w 99"/>
                  <a:gd name="T17" fmla="*/ 79 h 151"/>
                  <a:gd name="T18" fmla="*/ 92 w 99"/>
                  <a:gd name="T19" fmla="*/ 72 h 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9" h="151">
                    <a:moveTo>
                      <a:pt x="92" y="72"/>
                    </a:moveTo>
                    <a:lnTo>
                      <a:pt x="47" y="72"/>
                    </a:lnTo>
                    <a:lnTo>
                      <a:pt x="64" y="76"/>
                    </a:lnTo>
                    <a:lnTo>
                      <a:pt x="69" y="98"/>
                    </a:lnTo>
                    <a:lnTo>
                      <a:pt x="64" y="120"/>
                    </a:lnTo>
                    <a:lnTo>
                      <a:pt x="47" y="129"/>
                    </a:lnTo>
                    <a:lnTo>
                      <a:pt x="89" y="129"/>
                    </a:lnTo>
                    <a:lnTo>
                      <a:pt x="98" y="98"/>
                    </a:lnTo>
                    <a:lnTo>
                      <a:pt x="96" y="79"/>
                    </a:lnTo>
                    <a:lnTo>
                      <a:pt x="92" y="72"/>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28" name="Freeform 127"/>
              <p:cNvSpPr>
                <a:spLocks/>
              </p:cNvSpPr>
              <p:nvPr/>
            </p:nvSpPr>
            <p:spPr bwMode="auto">
              <a:xfrm>
                <a:off x="4418" y="1226"/>
                <a:ext cx="99" cy="151"/>
              </a:xfrm>
              <a:custGeom>
                <a:avLst/>
                <a:gdLst>
                  <a:gd name="T0" fmla="*/ 93 w 99"/>
                  <a:gd name="T1" fmla="*/ 0 h 151"/>
                  <a:gd name="T2" fmla="*/ 16 w 99"/>
                  <a:gd name="T3" fmla="*/ 0 h 151"/>
                  <a:gd name="T4" fmla="*/ 2 w 99"/>
                  <a:gd name="T5" fmla="*/ 79 h 151"/>
                  <a:gd name="T6" fmla="*/ 26 w 99"/>
                  <a:gd name="T7" fmla="*/ 81 h 151"/>
                  <a:gd name="T8" fmla="*/ 47 w 99"/>
                  <a:gd name="T9" fmla="*/ 72 h 151"/>
                  <a:gd name="T10" fmla="*/ 92 w 99"/>
                  <a:gd name="T11" fmla="*/ 72 h 151"/>
                  <a:gd name="T12" fmla="*/ 86 w 99"/>
                  <a:gd name="T13" fmla="*/ 60 h 151"/>
                  <a:gd name="T14" fmla="*/ 75 w 99"/>
                  <a:gd name="T15" fmla="*/ 52 h 151"/>
                  <a:gd name="T16" fmla="*/ 36 w 99"/>
                  <a:gd name="T17" fmla="*/ 52 h 151"/>
                  <a:gd name="T18" fmla="*/ 40 w 99"/>
                  <a:gd name="T19" fmla="*/ 26 h 151"/>
                  <a:gd name="T20" fmla="*/ 93 w 99"/>
                  <a:gd name="T21" fmla="*/ 26 h 151"/>
                  <a:gd name="T22" fmla="*/ 93 w 99"/>
                  <a:gd name="T23" fmla="*/ 0 h 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9" h="151">
                    <a:moveTo>
                      <a:pt x="93" y="0"/>
                    </a:moveTo>
                    <a:lnTo>
                      <a:pt x="16" y="0"/>
                    </a:lnTo>
                    <a:lnTo>
                      <a:pt x="2" y="79"/>
                    </a:lnTo>
                    <a:lnTo>
                      <a:pt x="26" y="81"/>
                    </a:lnTo>
                    <a:lnTo>
                      <a:pt x="47" y="72"/>
                    </a:lnTo>
                    <a:lnTo>
                      <a:pt x="92" y="72"/>
                    </a:lnTo>
                    <a:lnTo>
                      <a:pt x="86" y="60"/>
                    </a:lnTo>
                    <a:lnTo>
                      <a:pt x="75" y="52"/>
                    </a:lnTo>
                    <a:lnTo>
                      <a:pt x="36" y="52"/>
                    </a:lnTo>
                    <a:lnTo>
                      <a:pt x="40" y="26"/>
                    </a:lnTo>
                    <a:lnTo>
                      <a:pt x="93" y="26"/>
                    </a:lnTo>
                    <a:lnTo>
                      <a:pt x="93"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29" name="Freeform 128"/>
              <p:cNvSpPr>
                <a:spLocks/>
              </p:cNvSpPr>
              <p:nvPr/>
            </p:nvSpPr>
            <p:spPr bwMode="auto">
              <a:xfrm>
                <a:off x="4418" y="1226"/>
                <a:ext cx="99" cy="151"/>
              </a:xfrm>
              <a:custGeom>
                <a:avLst/>
                <a:gdLst>
                  <a:gd name="T0" fmla="*/ 52 w 99"/>
                  <a:gd name="T1" fmla="*/ 48 h 151"/>
                  <a:gd name="T2" fmla="*/ 36 w 99"/>
                  <a:gd name="T3" fmla="*/ 52 h 151"/>
                  <a:gd name="T4" fmla="*/ 75 w 99"/>
                  <a:gd name="T5" fmla="*/ 52 h 151"/>
                  <a:gd name="T6" fmla="*/ 71 w 99"/>
                  <a:gd name="T7" fmla="*/ 50 h 151"/>
                  <a:gd name="T8" fmla="*/ 52 w 99"/>
                  <a:gd name="T9" fmla="*/ 48 h 151"/>
                </a:gdLst>
                <a:ahLst/>
                <a:cxnLst>
                  <a:cxn ang="0">
                    <a:pos x="T0" y="T1"/>
                  </a:cxn>
                  <a:cxn ang="0">
                    <a:pos x="T2" y="T3"/>
                  </a:cxn>
                  <a:cxn ang="0">
                    <a:pos x="T4" y="T5"/>
                  </a:cxn>
                  <a:cxn ang="0">
                    <a:pos x="T6" y="T7"/>
                  </a:cxn>
                  <a:cxn ang="0">
                    <a:pos x="T8" y="T9"/>
                  </a:cxn>
                </a:cxnLst>
                <a:rect l="0" t="0" r="r" b="b"/>
                <a:pathLst>
                  <a:path w="99" h="151">
                    <a:moveTo>
                      <a:pt x="52" y="48"/>
                    </a:moveTo>
                    <a:lnTo>
                      <a:pt x="36" y="52"/>
                    </a:lnTo>
                    <a:lnTo>
                      <a:pt x="75" y="52"/>
                    </a:lnTo>
                    <a:lnTo>
                      <a:pt x="71" y="50"/>
                    </a:lnTo>
                    <a:lnTo>
                      <a:pt x="52" y="48"/>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grpSp>
          <p:nvGrpSpPr>
            <p:cNvPr id="32" name="Group 31"/>
            <p:cNvGrpSpPr>
              <a:grpSpLocks/>
            </p:cNvGrpSpPr>
            <p:nvPr/>
          </p:nvGrpSpPr>
          <p:grpSpPr bwMode="auto">
            <a:xfrm>
              <a:off x="4536" y="1262"/>
              <a:ext cx="161" cy="113"/>
              <a:chOff x="4536" y="1262"/>
              <a:chExt cx="161" cy="113"/>
            </a:xfrm>
          </p:grpSpPr>
          <p:sp>
            <p:nvSpPr>
              <p:cNvPr id="121" name="Freeform 120"/>
              <p:cNvSpPr>
                <a:spLocks/>
              </p:cNvSpPr>
              <p:nvPr/>
            </p:nvSpPr>
            <p:spPr bwMode="auto">
              <a:xfrm>
                <a:off x="4536" y="1262"/>
                <a:ext cx="161" cy="113"/>
              </a:xfrm>
              <a:custGeom>
                <a:avLst/>
                <a:gdLst>
                  <a:gd name="T0" fmla="*/ 26 w 161"/>
                  <a:gd name="T1" fmla="*/ 2 h 113"/>
                  <a:gd name="T2" fmla="*/ 0 w 161"/>
                  <a:gd name="T3" fmla="*/ 2 h 113"/>
                  <a:gd name="T4" fmla="*/ 0 w 161"/>
                  <a:gd name="T5" fmla="*/ 112 h 113"/>
                  <a:gd name="T6" fmla="*/ 28 w 161"/>
                  <a:gd name="T7" fmla="*/ 112 h 113"/>
                  <a:gd name="T8" fmla="*/ 28 w 161"/>
                  <a:gd name="T9" fmla="*/ 60 h 113"/>
                  <a:gd name="T10" fmla="*/ 31 w 161"/>
                  <a:gd name="T11" fmla="*/ 35 h 113"/>
                  <a:gd name="T12" fmla="*/ 38 w 161"/>
                  <a:gd name="T13" fmla="*/ 26 h 113"/>
                  <a:gd name="T14" fmla="*/ 50 w 161"/>
                  <a:gd name="T15" fmla="*/ 21 h 113"/>
                  <a:gd name="T16" fmla="*/ 156 w 161"/>
                  <a:gd name="T17" fmla="*/ 21 h 113"/>
                  <a:gd name="T18" fmla="*/ 156 w 161"/>
                  <a:gd name="T19" fmla="*/ 19 h 113"/>
                  <a:gd name="T20" fmla="*/ 153 w 161"/>
                  <a:gd name="T21" fmla="*/ 16 h 113"/>
                  <a:gd name="T22" fmla="*/ 26 w 161"/>
                  <a:gd name="T23" fmla="*/ 16 h 113"/>
                  <a:gd name="T24" fmla="*/ 26 w 161"/>
                  <a:gd name="T25" fmla="*/ 2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61" h="113">
                    <a:moveTo>
                      <a:pt x="26" y="2"/>
                    </a:moveTo>
                    <a:lnTo>
                      <a:pt x="0" y="2"/>
                    </a:lnTo>
                    <a:lnTo>
                      <a:pt x="0" y="112"/>
                    </a:lnTo>
                    <a:lnTo>
                      <a:pt x="28" y="112"/>
                    </a:lnTo>
                    <a:lnTo>
                      <a:pt x="28" y="60"/>
                    </a:lnTo>
                    <a:lnTo>
                      <a:pt x="31" y="35"/>
                    </a:lnTo>
                    <a:lnTo>
                      <a:pt x="38" y="26"/>
                    </a:lnTo>
                    <a:lnTo>
                      <a:pt x="50" y="21"/>
                    </a:lnTo>
                    <a:lnTo>
                      <a:pt x="156" y="21"/>
                    </a:lnTo>
                    <a:lnTo>
                      <a:pt x="156" y="19"/>
                    </a:lnTo>
                    <a:lnTo>
                      <a:pt x="153" y="16"/>
                    </a:lnTo>
                    <a:lnTo>
                      <a:pt x="26" y="16"/>
                    </a:lnTo>
                    <a:lnTo>
                      <a:pt x="26" y="2"/>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22" name="Freeform 121"/>
              <p:cNvSpPr>
                <a:spLocks/>
              </p:cNvSpPr>
              <p:nvPr/>
            </p:nvSpPr>
            <p:spPr bwMode="auto">
              <a:xfrm>
                <a:off x="4536" y="1262"/>
                <a:ext cx="161" cy="113"/>
              </a:xfrm>
              <a:custGeom>
                <a:avLst/>
                <a:gdLst>
                  <a:gd name="T0" fmla="*/ 115 w 161"/>
                  <a:gd name="T1" fmla="*/ 21 h 113"/>
                  <a:gd name="T2" fmla="*/ 50 w 161"/>
                  <a:gd name="T3" fmla="*/ 21 h 113"/>
                  <a:gd name="T4" fmla="*/ 57 w 161"/>
                  <a:gd name="T5" fmla="*/ 23 h 113"/>
                  <a:gd name="T6" fmla="*/ 62 w 161"/>
                  <a:gd name="T7" fmla="*/ 31 h 113"/>
                  <a:gd name="T8" fmla="*/ 64 w 161"/>
                  <a:gd name="T9" fmla="*/ 52 h 113"/>
                  <a:gd name="T10" fmla="*/ 64 w 161"/>
                  <a:gd name="T11" fmla="*/ 112 h 113"/>
                  <a:gd name="T12" fmla="*/ 93 w 161"/>
                  <a:gd name="T13" fmla="*/ 112 h 113"/>
                  <a:gd name="T14" fmla="*/ 93 w 161"/>
                  <a:gd name="T15" fmla="*/ 60 h 113"/>
                  <a:gd name="T16" fmla="*/ 96 w 161"/>
                  <a:gd name="T17" fmla="*/ 38 h 113"/>
                  <a:gd name="T18" fmla="*/ 103 w 161"/>
                  <a:gd name="T19" fmla="*/ 26 h 113"/>
                  <a:gd name="T20" fmla="*/ 115 w 161"/>
                  <a:gd name="T21" fmla="*/ 21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1" h="113">
                    <a:moveTo>
                      <a:pt x="115" y="21"/>
                    </a:moveTo>
                    <a:lnTo>
                      <a:pt x="50" y="21"/>
                    </a:lnTo>
                    <a:lnTo>
                      <a:pt x="57" y="23"/>
                    </a:lnTo>
                    <a:lnTo>
                      <a:pt x="62" y="31"/>
                    </a:lnTo>
                    <a:lnTo>
                      <a:pt x="64" y="52"/>
                    </a:lnTo>
                    <a:lnTo>
                      <a:pt x="64" y="112"/>
                    </a:lnTo>
                    <a:lnTo>
                      <a:pt x="93" y="112"/>
                    </a:lnTo>
                    <a:lnTo>
                      <a:pt x="93" y="60"/>
                    </a:lnTo>
                    <a:lnTo>
                      <a:pt x="96" y="38"/>
                    </a:lnTo>
                    <a:lnTo>
                      <a:pt x="103" y="26"/>
                    </a:lnTo>
                    <a:lnTo>
                      <a:pt x="115" y="21"/>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23" name="Freeform 122"/>
              <p:cNvSpPr>
                <a:spLocks/>
              </p:cNvSpPr>
              <p:nvPr/>
            </p:nvSpPr>
            <p:spPr bwMode="auto">
              <a:xfrm>
                <a:off x="4536" y="1262"/>
                <a:ext cx="161" cy="113"/>
              </a:xfrm>
              <a:custGeom>
                <a:avLst/>
                <a:gdLst>
                  <a:gd name="T0" fmla="*/ 156 w 161"/>
                  <a:gd name="T1" fmla="*/ 21 h 113"/>
                  <a:gd name="T2" fmla="*/ 115 w 161"/>
                  <a:gd name="T3" fmla="*/ 21 h 113"/>
                  <a:gd name="T4" fmla="*/ 127 w 161"/>
                  <a:gd name="T5" fmla="*/ 28 h 113"/>
                  <a:gd name="T6" fmla="*/ 129 w 161"/>
                  <a:gd name="T7" fmla="*/ 50 h 113"/>
                  <a:gd name="T8" fmla="*/ 129 w 161"/>
                  <a:gd name="T9" fmla="*/ 112 h 113"/>
                  <a:gd name="T10" fmla="*/ 160 w 161"/>
                  <a:gd name="T11" fmla="*/ 112 h 113"/>
                  <a:gd name="T12" fmla="*/ 160 w 161"/>
                  <a:gd name="T13" fmla="*/ 43 h 113"/>
                  <a:gd name="T14" fmla="*/ 156 w 161"/>
                  <a:gd name="T15" fmla="*/ 21 h 1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1" h="113">
                    <a:moveTo>
                      <a:pt x="156" y="21"/>
                    </a:moveTo>
                    <a:lnTo>
                      <a:pt x="115" y="21"/>
                    </a:lnTo>
                    <a:lnTo>
                      <a:pt x="127" y="28"/>
                    </a:lnTo>
                    <a:lnTo>
                      <a:pt x="129" y="50"/>
                    </a:lnTo>
                    <a:lnTo>
                      <a:pt x="129" y="112"/>
                    </a:lnTo>
                    <a:lnTo>
                      <a:pt x="160" y="112"/>
                    </a:lnTo>
                    <a:lnTo>
                      <a:pt x="160" y="43"/>
                    </a:lnTo>
                    <a:lnTo>
                      <a:pt x="156" y="21"/>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24" name="Freeform 123"/>
              <p:cNvSpPr>
                <a:spLocks/>
              </p:cNvSpPr>
              <p:nvPr/>
            </p:nvSpPr>
            <p:spPr bwMode="auto">
              <a:xfrm>
                <a:off x="4536" y="1262"/>
                <a:ext cx="161" cy="113"/>
              </a:xfrm>
              <a:custGeom>
                <a:avLst/>
                <a:gdLst>
                  <a:gd name="T0" fmla="*/ 60 w 161"/>
                  <a:gd name="T1" fmla="*/ 0 h 113"/>
                  <a:gd name="T2" fmla="*/ 40 w 161"/>
                  <a:gd name="T3" fmla="*/ 4 h 113"/>
                  <a:gd name="T4" fmla="*/ 26 w 161"/>
                  <a:gd name="T5" fmla="*/ 16 h 113"/>
                  <a:gd name="T6" fmla="*/ 88 w 161"/>
                  <a:gd name="T7" fmla="*/ 16 h 113"/>
                  <a:gd name="T8" fmla="*/ 76 w 161"/>
                  <a:gd name="T9" fmla="*/ 4 h 113"/>
                  <a:gd name="T10" fmla="*/ 60 w 161"/>
                  <a:gd name="T11" fmla="*/ 0 h 113"/>
                </a:gdLst>
                <a:ahLst/>
                <a:cxnLst>
                  <a:cxn ang="0">
                    <a:pos x="T0" y="T1"/>
                  </a:cxn>
                  <a:cxn ang="0">
                    <a:pos x="T2" y="T3"/>
                  </a:cxn>
                  <a:cxn ang="0">
                    <a:pos x="T4" y="T5"/>
                  </a:cxn>
                  <a:cxn ang="0">
                    <a:pos x="T6" y="T7"/>
                  </a:cxn>
                  <a:cxn ang="0">
                    <a:pos x="T8" y="T9"/>
                  </a:cxn>
                  <a:cxn ang="0">
                    <a:pos x="T10" y="T11"/>
                  </a:cxn>
                </a:cxnLst>
                <a:rect l="0" t="0" r="r" b="b"/>
                <a:pathLst>
                  <a:path w="161" h="113">
                    <a:moveTo>
                      <a:pt x="60" y="0"/>
                    </a:moveTo>
                    <a:lnTo>
                      <a:pt x="40" y="4"/>
                    </a:lnTo>
                    <a:lnTo>
                      <a:pt x="26" y="16"/>
                    </a:lnTo>
                    <a:lnTo>
                      <a:pt x="88" y="16"/>
                    </a:lnTo>
                    <a:lnTo>
                      <a:pt x="76" y="4"/>
                    </a:lnTo>
                    <a:lnTo>
                      <a:pt x="60"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25" name="Freeform 124"/>
              <p:cNvSpPr>
                <a:spLocks/>
              </p:cNvSpPr>
              <p:nvPr/>
            </p:nvSpPr>
            <p:spPr bwMode="auto">
              <a:xfrm>
                <a:off x="4536" y="1262"/>
                <a:ext cx="161" cy="113"/>
              </a:xfrm>
              <a:custGeom>
                <a:avLst/>
                <a:gdLst>
                  <a:gd name="T0" fmla="*/ 124 w 161"/>
                  <a:gd name="T1" fmla="*/ 0 h 113"/>
                  <a:gd name="T2" fmla="*/ 105 w 161"/>
                  <a:gd name="T3" fmla="*/ 4 h 113"/>
                  <a:gd name="T4" fmla="*/ 88 w 161"/>
                  <a:gd name="T5" fmla="*/ 16 h 113"/>
                  <a:gd name="T6" fmla="*/ 153 w 161"/>
                  <a:gd name="T7" fmla="*/ 16 h 113"/>
                  <a:gd name="T8" fmla="*/ 143 w 161"/>
                  <a:gd name="T9" fmla="*/ 4 h 113"/>
                  <a:gd name="T10" fmla="*/ 124 w 161"/>
                  <a:gd name="T11" fmla="*/ 0 h 113"/>
                </a:gdLst>
                <a:ahLst/>
                <a:cxnLst>
                  <a:cxn ang="0">
                    <a:pos x="T0" y="T1"/>
                  </a:cxn>
                  <a:cxn ang="0">
                    <a:pos x="T2" y="T3"/>
                  </a:cxn>
                  <a:cxn ang="0">
                    <a:pos x="T4" y="T5"/>
                  </a:cxn>
                  <a:cxn ang="0">
                    <a:pos x="T6" y="T7"/>
                  </a:cxn>
                  <a:cxn ang="0">
                    <a:pos x="T8" y="T9"/>
                  </a:cxn>
                  <a:cxn ang="0">
                    <a:pos x="T10" y="T11"/>
                  </a:cxn>
                </a:cxnLst>
                <a:rect l="0" t="0" r="r" b="b"/>
                <a:pathLst>
                  <a:path w="161" h="113">
                    <a:moveTo>
                      <a:pt x="124" y="0"/>
                    </a:moveTo>
                    <a:lnTo>
                      <a:pt x="105" y="4"/>
                    </a:lnTo>
                    <a:lnTo>
                      <a:pt x="88" y="16"/>
                    </a:lnTo>
                    <a:lnTo>
                      <a:pt x="153" y="16"/>
                    </a:lnTo>
                    <a:lnTo>
                      <a:pt x="143" y="4"/>
                    </a:lnTo>
                    <a:lnTo>
                      <a:pt x="12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sp>
          <p:nvSpPr>
            <p:cNvPr id="33" name="Freeform 32"/>
            <p:cNvSpPr>
              <a:spLocks/>
            </p:cNvSpPr>
            <p:nvPr/>
          </p:nvSpPr>
          <p:spPr bwMode="auto">
            <a:xfrm>
              <a:off x="5143" y="439"/>
              <a:ext cx="1006" cy="144"/>
            </a:xfrm>
            <a:custGeom>
              <a:avLst/>
              <a:gdLst>
                <a:gd name="T0" fmla="*/ 2 w 1006"/>
                <a:gd name="T1" fmla="*/ 0 h 144"/>
                <a:gd name="T2" fmla="*/ 0 w 1006"/>
                <a:gd name="T3" fmla="*/ 16 h 144"/>
                <a:gd name="T4" fmla="*/ 1003 w 1006"/>
                <a:gd name="T5" fmla="*/ 143 h 144"/>
                <a:gd name="T6" fmla="*/ 1005 w 1006"/>
                <a:gd name="T7" fmla="*/ 127 h 144"/>
                <a:gd name="T8" fmla="*/ 2 w 1006"/>
                <a:gd name="T9" fmla="*/ 0 h 144"/>
              </a:gdLst>
              <a:ahLst/>
              <a:cxnLst>
                <a:cxn ang="0">
                  <a:pos x="T0" y="T1"/>
                </a:cxn>
                <a:cxn ang="0">
                  <a:pos x="T2" y="T3"/>
                </a:cxn>
                <a:cxn ang="0">
                  <a:pos x="T4" y="T5"/>
                </a:cxn>
                <a:cxn ang="0">
                  <a:pos x="T6" y="T7"/>
                </a:cxn>
                <a:cxn ang="0">
                  <a:pos x="T8" y="T9"/>
                </a:cxn>
              </a:cxnLst>
              <a:rect l="0" t="0" r="r" b="b"/>
              <a:pathLst>
                <a:path w="1006" h="144">
                  <a:moveTo>
                    <a:pt x="2" y="0"/>
                  </a:moveTo>
                  <a:lnTo>
                    <a:pt x="0" y="16"/>
                  </a:lnTo>
                  <a:lnTo>
                    <a:pt x="1003" y="143"/>
                  </a:lnTo>
                  <a:lnTo>
                    <a:pt x="1005" y="127"/>
                  </a:lnTo>
                  <a:lnTo>
                    <a:pt x="2"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4" name="Freeform 33"/>
            <p:cNvSpPr>
              <a:spLocks/>
            </p:cNvSpPr>
            <p:nvPr/>
          </p:nvSpPr>
          <p:spPr bwMode="auto">
            <a:xfrm>
              <a:off x="5844" y="455"/>
              <a:ext cx="286" cy="111"/>
            </a:xfrm>
            <a:custGeom>
              <a:avLst/>
              <a:gdLst>
                <a:gd name="T0" fmla="*/ 9 w 286"/>
                <a:gd name="T1" fmla="*/ 0 h 111"/>
                <a:gd name="T2" fmla="*/ 0 w 286"/>
                <a:gd name="T3" fmla="*/ 74 h 111"/>
                <a:gd name="T4" fmla="*/ 285 w 286"/>
                <a:gd name="T5" fmla="*/ 110 h 111"/>
                <a:gd name="T6" fmla="*/ 9 w 286"/>
                <a:gd name="T7" fmla="*/ 0 h 111"/>
              </a:gdLst>
              <a:ahLst/>
              <a:cxnLst>
                <a:cxn ang="0">
                  <a:pos x="T0" y="T1"/>
                </a:cxn>
                <a:cxn ang="0">
                  <a:pos x="T2" y="T3"/>
                </a:cxn>
                <a:cxn ang="0">
                  <a:pos x="T4" y="T5"/>
                </a:cxn>
                <a:cxn ang="0">
                  <a:pos x="T6" y="T7"/>
                </a:cxn>
              </a:cxnLst>
              <a:rect l="0" t="0" r="r" b="b"/>
              <a:pathLst>
                <a:path w="286" h="111">
                  <a:moveTo>
                    <a:pt x="9" y="0"/>
                  </a:moveTo>
                  <a:lnTo>
                    <a:pt x="0" y="74"/>
                  </a:lnTo>
                  <a:lnTo>
                    <a:pt x="285" y="110"/>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5" name="Freeform 34"/>
            <p:cNvSpPr>
              <a:spLocks/>
            </p:cNvSpPr>
            <p:nvPr/>
          </p:nvSpPr>
          <p:spPr bwMode="auto">
            <a:xfrm>
              <a:off x="5834" y="520"/>
              <a:ext cx="298" cy="55"/>
            </a:xfrm>
            <a:custGeom>
              <a:avLst/>
              <a:gdLst>
                <a:gd name="T0" fmla="*/ 11 w 298"/>
                <a:gd name="T1" fmla="*/ 0 h 55"/>
                <a:gd name="T2" fmla="*/ 0 w 298"/>
                <a:gd name="T3" fmla="*/ 7 h 55"/>
                <a:gd name="T4" fmla="*/ 0 w 298"/>
                <a:gd name="T5" fmla="*/ 16 h 55"/>
                <a:gd name="T6" fmla="*/ 292 w 298"/>
                <a:gd name="T7" fmla="*/ 55 h 55"/>
                <a:gd name="T8" fmla="*/ 297 w 298"/>
                <a:gd name="T9" fmla="*/ 36 h 55"/>
                <a:gd name="T10" fmla="*/ 11 w 298"/>
                <a:gd name="T11" fmla="*/ 0 h 55"/>
              </a:gdLst>
              <a:ahLst/>
              <a:cxnLst>
                <a:cxn ang="0">
                  <a:pos x="T0" y="T1"/>
                </a:cxn>
                <a:cxn ang="0">
                  <a:pos x="T2" y="T3"/>
                </a:cxn>
                <a:cxn ang="0">
                  <a:pos x="T4" y="T5"/>
                </a:cxn>
                <a:cxn ang="0">
                  <a:pos x="T6" y="T7"/>
                </a:cxn>
                <a:cxn ang="0">
                  <a:pos x="T8" y="T9"/>
                </a:cxn>
                <a:cxn ang="0">
                  <a:pos x="T10" y="T11"/>
                </a:cxn>
              </a:cxnLst>
              <a:rect l="0" t="0" r="r" b="b"/>
              <a:pathLst>
                <a:path w="298" h="55">
                  <a:moveTo>
                    <a:pt x="11" y="0"/>
                  </a:moveTo>
                  <a:lnTo>
                    <a:pt x="0" y="7"/>
                  </a:lnTo>
                  <a:lnTo>
                    <a:pt x="0" y="16"/>
                  </a:lnTo>
                  <a:lnTo>
                    <a:pt x="292" y="55"/>
                  </a:lnTo>
                  <a:lnTo>
                    <a:pt x="297" y="36"/>
                  </a:lnTo>
                  <a:lnTo>
                    <a:pt x="11"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6" name="Freeform 35"/>
            <p:cNvSpPr>
              <a:spLocks/>
            </p:cNvSpPr>
            <p:nvPr/>
          </p:nvSpPr>
          <p:spPr bwMode="auto">
            <a:xfrm>
              <a:off x="5834" y="443"/>
              <a:ext cx="29" cy="89"/>
            </a:xfrm>
            <a:custGeom>
              <a:avLst/>
              <a:gdLst>
                <a:gd name="T0" fmla="*/ 14 w 29"/>
                <a:gd name="T1" fmla="*/ 0 h 89"/>
                <a:gd name="T2" fmla="*/ 11 w 29"/>
                <a:gd name="T3" fmla="*/ 2 h 89"/>
                <a:gd name="T4" fmla="*/ 0 w 29"/>
                <a:gd name="T5" fmla="*/ 83 h 89"/>
                <a:gd name="T6" fmla="*/ 19 w 29"/>
                <a:gd name="T7" fmla="*/ 88 h 89"/>
                <a:gd name="T8" fmla="*/ 28 w 29"/>
                <a:gd name="T9" fmla="*/ 14 h 89"/>
                <a:gd name="T10" fmla="*/ 21 w 29"/>
                <a:gd name="T11" fmla="*/ 2 h 89"/>
                <a:gd name="T12" fmla="*/ 14 w 29"/>
                <a:gd name="T13" fmla="*/ 0 h 89"/>
              </a:gdLst>
              <a:ahLst/>
              <a:cxnLst>
                <a:cxn ang="0">
                  <a:pos x="T0" y="T1"/>
                </a:cxn>
                <a:cxn ang="0">
                  <a:pos x="T2" y="T3"/>
                </a:cxn>
                <a:cxn ang="0">
                  <a:pos x="T4" y="T5"/>
                </a:cxn>
                <a:cxn ang="0">
                  <a:pos x="T6" y="T7"/>
                </a:cxn>
                <a:cxn ang="0">
                  <a:pos x="T8" y="T9"/>
                </a:cxn>
                <a:cxn ang="0">
                  <a:pos x="T10" y="T11"/>
                </a:cxn>
                <a:cxn ang="0">
                  <a:pos x="T12" y="T13"/>
                </a:cxn>
              </a:cxnLst>
              <a:rect l="0" t="0" r="r" b="b"/>
              <a:pathLst>
                <a:path w="29" h="89">
                  <a:moveTo>
                    <a:pt x="14" y="0"/>
                  </a:moveTo>
                  <a:lnTo>
                    <a:pt x="11" y="2"/>
                  </a:lnTo>
                  <a:lnTo>
                    <a:pt x="0" y="83"/>
                  </a:lnTo>
                  <a:lnTo>
                    <a:pt x="19" y="88"/>
                  </a:lnTo>
                  <a:lnTo>
                    <a:pt x="28" y="14"/>
                  </a:lnTo>
                  <a:lnTo>
                    <a:pt x="21" y="2"/>
                  </a:lnTo>
                  <a:lnTo>
                    <a:pt x="1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7" name="Freeform 36"/>
            <p:cNvSpPr>
              <a:spLocks/>
            </p:cNvSpPr>
            <p:nvPr/>
          </p:nvSpPr>
          <p:spPr bwMode="auto">
            <a:xfrm>
              <a:off x="5851" y="446"/>
              <a:ext cx="290" cy="129"/>
            </a:xfrm>
            <a:custGeom>
              <a:avLst/>
              <a:gdLst>
                <a:gd name="T0" fmla="*/ 4 w 290"/>
                <a:gd name="T1" fmla="*/ 0 h 129"/>
                <a:gd name="T2" fmla="*/ 0 w 290"/>
                <a:gd name="T3" fmla="*/ 19 h 129"/>
                <a:gd name="T4" fmla="*/ 276 w 290"/>
                <a:gd name="T5" fmla="*/ 129 h 129"/>
                <a:gd name="T6" fmla="*/ 285 w 290"/>
                <a:gd name="T7" fmla="*/ 129 h 129"/>
                <a:gd name="T8" fmla="*/ 290 w 290"/>
                <a:gd name="T9" fmla="*/ 115 h 129"/>
                <a:gd name="T10" fmla="*/ 4 w 290"/>
                <a:gd name="T11" fmla="*/ 0 h 129"/>
              </a:gdLst>
              <a:ahLst/>
              <a:cxnLst>
                <a:cxn ang="0">
                  <a:pos x="T0" y="T1"/>
                </a:cxn>
                <a:cxn ang="0">
                  <a:pos x="T2" y="T3"/>
                </a:cxn>
                <a:cxn ang="0">
                  <a:pos x="T4" y="T5"/>
                </a:cxn>
                <a:cxn ang="0">
                  <a:pos x="T6" y="T7"/>
                </a:cxn>
                <a:cxn ang="0">
                  <a:pos x="T8" y="T9"/>
                </a:cxn>
                <a:cxn ang="0">
                  <a:pos x="T10" y="T11"/>
                </a:cxn>
              </a:cxnLst>
              <a:rect l="0" t="0" r="r" b="b"/>
              <a:pathLst>
                <a:path w="290" h="129">
                  <a:moveTo>
                    <a:pt x="4" y="0"/>
                  </a:moveTo>
                  <a:lnTo>
                    <a:pt x="0" y="19"/>
                  </a:lnTo>
                  <a:lnTo>
                    <a:pt x="276" y="129"/>
                  </a:lnTo>
                  <a:lnTo>
                    <a:pt x="285" y="129"/>
                  </a:lnTo>
                  <a:lnTo>
                    <a:pt x="290" y="115"/>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8" name="Freeform 37"/>
            <p:cNvSpPr>
              <a:spLocks/>
            </p:cNvSpPr>
            <p:nvPr/>
          </p:nvSpPr>
          <p:spPr bwMode="auto">
            <a:xfrm>
              <a:off x="5462" y="295"/>
              <a:ext cx="48" cy="151"/>
            </a:xfrm>
            <a:custGeom>
              <a:avLst/>
              <a:gdLst>
                <a:gd name="T0" fmla="*/ 0 w 48"/>
                <a:gd name="T1" fmla="*/ 0 h 151"/>
                <a:gd name="T2" fmla="*/ 0 w 48"/>
                <a:gd name="T3" fmla="*/ 21 h 151"/>
                <a:gd name="T4" fmla="*/ 12 w 48"/>
                <a:gd name="T5" fmla="*/ 26 h 151"/>
                <a:gd name="T6" fmla="*/ 16 w 48"/>
                <a:gd name="T7" fmla="*/ 38 h 151"/>
                <a:gd name="T8" fmla="*/ 12 w 48"/>
                <a:gd name="T9" fmla="*/ 52 h 151"/>
                <a:gd name="T10" fmla="*/ 0 w 48"/>
                <a:gd name="T11" fmla="*/ 57 h 151"/>
                <a:gd name="T12" fmla="*/ 0 w 48"/>
                <a:gd name="T13" fmla="*/ 81 h 151"/>
                <a:gd name="T14" fmla="*/ 14 w 48"/>
                <a:gd name="T15" fmla="*/ 86 h 151"/>
                <a:gd name="T16" fmla="*/ 19 w 48"/>
                <a:gd name="T17" fmla="*/ 103 h 151"/>
                <a:gd name="T18" fmla="*/ 14 w 48"/>
                <a:gd name="T19" fmla="*/ 122 h 151"/>
                <a:gd name="T20" fmla="*/ 0 w 48"/>
                <a:gd name="T21" fmla="*/ 127 h 151"/>
                <a:gd name="T22" fmla="*/ 0 w 48"/>
                <a:gd name="T23" fmla="*/ 151 h 151"/>
                <a:gd name="T24" fmla="*/ 19 w 48"/>
                <a:gd name="T25" fmla="*/ 148 h 151"/>
                <a:gd name="T26" fmla="*/ 36 w 48"/>
                <a:gd name="T27" fmla="*/ 136 h 151"/>
                <a:gd name="T28" fmla="*/ 45 w 48"/>
                <a:gd name="T29" fmla="*/ 122 h 151"/>
                <a:gd name="T30" fmla="*/ 47 w 48"/>
                <a:gd name="T31" fmla="*/ 105 h 151"/>
                <a:gd name="T32" fmla="*/ 40 w 48"/>
                <a:gd name="T33" fmla="*/ 81 h 151"/>
                <a:gd name="T34" fmla="*/ 21 w 48"/>
                <a:gd name="T35" fmla="*/ 67 h 151"/>
                <a:gd name="T36" fmla="*/ 38 w 48"/>
                <a:gd name="T37" fmla="*/ 55 h 151"/>
                <a:gd name="T38" fmla="*/ 43 w 48"/>
                <a:gd name="T39" fmla="*/ 36 h 151"/>
                <a:gd name="T40" fmla="*/ 31 w 48"/>
                <a:gd name="T41" fmla="*/ 9 h 151"/>
                <a:gd name="T42" fmla="*/ 0 w 48"/>
                <a:gd name="T43" fmla="*/ 0 h 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8" h="151">
                  <a:moveTo>
                    <a:pt x="0" y="0"/>
                  </a:moveTo>
                  <a:lnTo>
                    <a:pt x="0" y="21"/>
                  </a:lnTo>
                  <a:lnTo>
                    <a:pt x="12" y="26"/>
                  </a:lnTo>
                  <a:lnTo>
                    <a:pt x="16" y="38"/>
                  </a:lnTo>
                  <a:lnTo>
                    <a:pt x="12" y="52"/>
                  </a:lnTo>
                  <a:lnTo>
                    <a:pt x="0" y="57"/>
                  </a:lnTo>
                  <a:lnTo>
                    <a:pt x="0" y="81"/>
                  </a:lnTo>
                  <a:lnTo>
                    <a:pt x="14" y="86"/>
                  </a:lnTo>
                  <a:lnTo>
                    <a:pt x="19" y="103"/>
                  </a:lnTo>
                  <a:lnTo>
                    <a:pt x="14" y="122"/>
                  </a:lnTo>
                  <a:lnTo>
                    <a:pt x="0" y="127"/>
                  </a:lnTo>
                  <a:lnTo>
                    <a:pt x="0" y="151"/>
                  </a:lnTo>
                  <a:lnTo>
                    <a:pt x="19" y="148"/>
                  </a:lnTo>
                  <a:lnTo>
                    <a:pt x="36" y="136"/>
                  </a:lnTo>
                  <a:lnTo>
                    <a:pt x="45" y="122"/>
                  </a:lnTo>
                  <a:lnTo>
                    <a:pt x="47" y="105"/>
                  </a:lnTo>
                  <a:lnTo>
                    <a:pt x="40" y="81"/>
                  </a:lnTo>
                  <a:lnTo>
                    <a:pt x="21" y="67"/>
                  </a:lnTo>
                  <a:lnTo>
                    <a:pt x="38" y="55"/>
                  </a:lnTo>
                  <a:lnTo>
                    <a:pt x="43" y="36"/>
                  </a:lnTo>
                  <a:lnTo>
                    <a:pt x="31" y="9"/>
                  </a:lnTo>
                  <a:lnTo>
                    <a:pt x="0"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9" name="Freeform 38"/>
            <p:cNvSpPr>
              <a:spLocks/>
            </p:cNvSpPr>
            <p:nvPr/>
          </p:nvSpPr>
          <p:spPr bwMode="auto">
            <a:xfrm>
              <a:off x="5414" y="295"/>
              <a:ext cx="48" cy="151"/>
            </a:xfrm>
            <a:custGeom>
              <a:avLst/>
              <a:gdLst>
                <a:gd name="T0" fmla="*/ 47 w 48"/>
                <a:gd name="T1" fmla="*/ 0 h 151"/>
                <a:gd name="T2" fmla="*/ 14 w 48"/>
                <a:gd name="T3" fmla="*/ 9 h 151"/>
                <a:gd name="T4" fmla="*/ 4 w 48"/>
                <a:gd name="T5" fmla="*/ 36 h 151"/>
                <a:gd name="T6" fmla="*/ 7 w 48"/>
                <a:gd name="T7" fmla="*/ 55 h 151"/>
                <a:gd name="T8" fmla="*/ 23 w 48"/>
                <a:gd name="T9" fmla="*/ 67 h 151"/>
                <a:gd name="T10" fmla="*/ 4 w 48"/>
                <a:gd name="T11" fmla="*/ 84 h 151"/>
                <a:gd name="T12" fmla="*/ 0 w 48"/>
                <a:gd name="T13" fmla="*/ 105 h 151"/>
                <a:gd name="T14" fmla="*/ 4 w 48"/>
                <a:gd name="T15" fmla="*/ 124 h 151"/>
                <a:gd name="T16" fmla="*/ 14 w 48"/>
                <a:gd name="T17" fmla="*/ 141 h 151"/>
                <a:gd name="T18" fmla="*/ 47 w 48"/>
                <a:gd name="T19" fmla="*/ 151 h 151"/>
                <a:gd name="T20" fmla="*/ 47 w 48"/>
                <a:gd name="T21" fmla="*/ 127 h 151"/>
                <a:gd name="T22" fmla="*/ 33 w 48"/>
                <a:gd name="T23" fmla="*/ 122 h 151"/>
                <a:gd name="T24" fmla="*/ 26 w 48"/>
                <a:gd name="T25" fmla="*/ 103 h 151"/>
                <a:gd name="T26" fmla="*/ 31 w 48"/>
                <a:gd name="T27" fmla="*/ 88 h 151"/>
                <a:gd name="T28" fmla="*/ 47 w 48"/>
                <a:gd name="T29" fmla="*/ 81 h 151"/>
                <a:gd name="T30" fmla="*/ 47 w 48"/>
                <a:gd name="T31" fmla="*/ 57 h 151"/>
                <a:gd name="T32" fmla="*/ 33 w 48"/>
                <a:gd name="T33" fmla="*/ 52 h 151"/>
                <a:gd name="T34" fmla="*/ 28 w 48"/>
                <a:gd name="T35" fmla="*/ 38 h 151"/>
                <a:gd name="T36" fmla="*/ 33 w 48"/>
                <a:gd name="T37" fmla="*/ 26 h 151"/>
                <a:gd name="T38" fmla="*/ 47 w 48"/>
                <a:gd name="T39" fmla="*/ 21 h 151"/>
                <a:gd name="T40" fmla="*/ 47 w 48"/>
                <a:gd name="T41" fmla="*/ 0 h 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8" h="151">
                  <a:moveTo>
                    <a:pt x="47" y="0"/>
                  </a:moveTo>
                  <a:lnTo>
                    <a:pt x="14" y="9"/>
                  </a:lnTo>
                  <a:lnTo>
                    <a:pt x="4" y="36"/>
                  </a:lnTo>
                  <a:lnTo>
                    <a:pt x="7" y="55"/>
                  </a:lnTo>
                  <a:lnTo>
                    <a:pt x="23" y="67"/>
                  </a:lnTo>
                  <a:lnTo>
                    <a:pt x="4" y="84"/>
                  </a:lnTo>
                  <a:lnTo>
                    <a:pt x="0" y="105"/>
                  </a:lnTo>
                  <a:lnTo>
                    <a:pt x="4" y="124"/>
                  </a:lnTo>
                  <a:lnTo>
                    <a:pt x="14" y="141"/>
                  </a:lnTo>
                  <a:lnTo>
                    <a:pt x="47" y="151"/>
                  </a:lnTo>
                  <a:lnTo>
                    <a:pt x="47" y="127"/>
                  </a:lnTo>
                  <a:lnTo>
                    <a:pt x="33" y="122"/>
                  </a:lnTo>
                  <a:lnTo>
                    <a:pt x="26" y="103"/>
                  </a:lnTo>
                  <a:lnTo>
                    <a:pt x="31" y="88"/>
                  </a:lnTo>
                  <a:lnTo>
                    <a:pt x="47" y="81"/>
                  </a:lnTo>
                  <a:lnTo>
                    <a:pt x="47" y="57"/>
                  </a:lnTo>
                  <a:lnTo>
                    <a:pt x="33" y="52"/>
                  </a:lnTo>
                  <a:lnTo>
                    <a:pt x="28" y="38"/>
                  </a:lnTo>
                  <a:lnTo>
                    <a:pt x="33" y="26"/>
                  </a:lnTo>
                  <a:lnTo>
                    <a:pt x="47" y="21"/>
                  </a:lnTo>
                  <a:lnTo>
                    <a:pt x="4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nvGrpSpPr>
            <p:cNvPr id="40" name="Group 39"/>
            <p:cNvGrpSpPr>
              <a:grpSpLocks/>
            </p:cNvGrpSpPr>
            <p:nvPr/>
          </p:nvGrpSpPr>
          <p:grpSpPr bwMode="auto">
            <a:xfrm>
              <a:off x="5657" y="369"/>
              <a:ext cx="38" cy="81"/>
              <a:chOff x="5657" y="369"/>
              <a:chExt cx="38" cy="81"/>
            </a:xfrm>
          </p:grpSpPr>
          <p:sp>
            <p:nvSpPr>
              <p:cNvPr id="118" name="Freeform 117"/>
              <p:cNvSpPr>
                <a:spLocks/>
              </p:cNvSpPr>
              <p:nvPr/>
            </p:nvSpPr>
            <p:spPr bwMode="auto">
              <a:xfrm>
                <a:off x="5657" y="369"/>
                <a:ext cx="38" cy="81"/>
              </a:xfrm>
              <a:custGeom>
                <a:avLst/>
                <a:gdLst>
                  <a:gd name="T0" fmla="*/ 0 w 38"/>
                  <a:gd name="T1" fmla="*/ 59 h 81"/>
                  <a:gd name="T2" fmla="*/ 0 w 38"/>
                  <a:gd name="T3" fmla="*/ 76 h 81"/>
                  <a:gd name="T4" fmla="*/ 4 w 38"/>
                  <a:gd name="T5" fmla="*/ 81 h 81"/>
                  <a:gd name="T6" fmla="*/ 31 w 38"/>
                  <a:gd name="T7" fmla="*/ 69 h 81"/>
                  <a:gd name="T8" fmla="*/ 32 w 38"/>
                  <a:gd name="T9" fmla="*/ 62 h 81"/>
                  <a:gd name="T10" fmla="*/ 4 w 38"/>
                  <a:gd name="T11" fmla="*/ 62 h 81"/>
                  <a:gd name="T12" fmla="*/ 0 w 38"/>
                  <a:gd name="T13" fmla="*/ 59 h 81"/>
                </a:gdLst>
                <a:ahLst/>
                <a:cxnLst>
                  <a:cxn ang="0">
                    <a:pos x="T0" y="T1"/>
                  </a:cxn>
                  <a:cxn ang="0">
                    <a:pos x="T2" y="T3"/>
                  </a:cxn>
                  <a:cxn ang="0">
                    <a:pos x="T4" y="T5"/>
                  </a:cxn>
                  <a:cxn ang="0">
                    <a:pos x="T6" y="T7"/>
                  </a:cxn>
                  <a:cxn ang="0">
                    <a:pos x="T8" y="T9"/>
                  </a:cxn>
                  <a:cxn ang="0">
                    <a:pos x="T10" y="T11"/>
                  </a:cxn>
                  <a:cxn ang="0">
                    <a:pos x="T12" y="T13"/>
                  </a:cxn>
                </a:cxnLst>
                <a:rect l="0" t="0" r="r" b="b"/>
                <a:pathLst>
                  <a:path w="38" h="81">
                    <a:moveTo>
                      <a:pt x="0" y="59"/>
                    </a:moveTo>
                    <a:lnTo>
                      <a:pt x="0" y="76"/>
                    </a:lnTo>
                    <a:lnTo>
                      <a:pt x="4" y="81"/>
                    </a:lnTo>
                    <a:lnTo>
                      <a:pt x="31" y="69"/>
                    </a:lnTo>
                    <a:lnTo>
                      <a:pt x="32" y="62"/>
                    </a:lnTo>
                    <a:lnTo>
                      <a:pt x="4" y="62"/>
                    </a:lnTo>
                    <a:lnTo>
                      <a:pt x="0" y="59"/>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19" name="Freeform 118"/>
              <p:cNvSpPr>
                <a:spLocks/>
              </p:cNvSpPr>
              <p:nvPr/>
            </p:nvSpPr>
            <p:spPr bwMode="auto">
              <a:xfrm>
                <a:off x="5657" y="369"/>
                <a:ext cx="38" cy="81"/>
              </a:xfrm>
              <a:custGeom>
                <a:avLst/>
                <a:gdLst>
                  <a:gd name="T0" fmla="*/ 32 w 38"/>
                  <a:gd name="T1" fmla="*/ 16 h 81"/>
                  <a:gd name="T2" fmla="*/ 4 w 38"/>
                  <a:gd name="T3" fmla="*/ 16 h 81"/>
                  <a:gd name="T4" fmla="*/ 11 w 38"/>
                  <a:gd name="T5" fmla="*/ 19 h 81"/>
                  <a:gd name="T6" fmla="*/ 16 w 38"/>
                  <a:gd name="T7" fmla="*/ 40 h 81"/>
                  <a:gd name="T8" fmla="*/ 11 w 38"/>
                  <a:gd name="T9" fmla="*/ 59 h 81"/>
                  <a:gd name="T10" fmla="*/ 4 w 38"/>
                  <a:gd name="T11" fmla="*/ 62 h 81"/>
                  <a:gd name="T12" fmla="*/ 32 w 38"/>
                  <a:gd name="T13" fmla="*/ 62 h 81"/>
                  <a:gd name="T14" fmla="*/ 38 w 38"/>
                  <a:gd name="T15" fmla="*/ 40 h 81"/>
                  <a:gd name="T16" fmla="*/ 32 w 38"/>
                  <a:gd name="T17" fmla="*/ 16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8" h="81">
                    <a:moveTo>
                      <a:pt x="32" y="16"/>
                    </a:moveTo>
                    <a:lnTo>
                      <a:pt x="4" y="16"/>
                    </a:lnTo>
                    <a:lnTo>
                      <a:pt x="11" y="19"/>
                    </a:lnTo>
                    <a:lnTo>
                      <a:pt x="16" y="40"/>
                    </a:lnTo>
                    <a:lnTo>
                      <a:pt x="11" y="59"/>
                    </a:lnTo>
                    <a:lnTo>
                      <a:pt x="4" y="62"/>
                    </a:lnTo>
                    <a:lnTo>
                      <a:pt x="32" y="62"/>
                    </a:lnTo>
                    <a:lnTo>
                      <a:pt x="38" y="40"/>
                    </a:lnTo>
                    <a:lnTo>
                      <a:pt x="32" y="16"/>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20" name="Freeform 119"/>
              <p:cNvSpPr>
                <a:spLocks/>
              </p:cNvSpPr>
              <p:nvPr/>
            </p:nvSpPr>
            <p:spPr bwMode="auto">
              <a:xfrm>
                <a:off x="5657" y="369"/>
                <a:ext cx="38" cy="81"/>
              </a:xfrm>
              <a:custGeom>
                <a:avLst/>
                <a:gdLst>
                  <a:gd name="T0" fmla="*/ 4 w 38"/>
                  <a:gd name="T1" fmla="*/ 0 h 81"/>
                  <a:gd name="T2" fmla="*/ 0 w 38"/>
                  <a:gd name="T3" fmla="*/ 4 h 81"/>
                  <a:gd name="T4" fmla="*/ 0 w 38"/>
                  <a:gd name="T5" fmla="*/ 19 h 81"/>
                  <a:gd name="T6" fmla="*/ 4 w 38"/>
                  <a:gd name="T7" fmla="*/ 16 h 81"/>
                  <a:gd name="T8" fmla="*/ 32 w 38"/>
                  <a:gd name="T9" fmla="*/ 16 h 81"/>
                  <a:gd name="T10" fmla="*/ 31 w 38"/>
                  <a:gd name="T11" fmla="*/ 11 h 81"/>
                  <a:gd name="T12" fmla="*/ 4 w 38"/>
                  <a:gd name="T13" fmla="*/ 0 h 81"/>
                </a:gdLst>
                <a:ahLst/>
                <a:cxnLst>
                  <a:cxn ang="0">
                    <a:pos x="T0" y="T1"/>
                  </a:cxn>
                  <a:cxn ang="0">
                    <a:pos x="T2" y="T3"/>
                  </a:cxn>
                  <a:cxn ang="0">
                    <a:pos x="T4" y="T5"/>
                  </a:cxn>
                  <a:cxn ang="0">
                    <a:pos x="T6" y="T7"/>
                  </a:cxn>
                  <a:cxn ang="0">
                    <a:pos x="T8" y="T9"/>
                  </a:cxn>
                  <a:cxn ang="0">
                    <a:pos x="T10" y="T11"/>
                  </a:cxn>
                  <a:cxn ang="0">
                    <a:pos x="T12" y="T13"/>
                  </a:cxn>
                </a:cxnLst>
                <a:rect l="0" t="0" r="r" b="b"/>
                <a:pathLst>
                  <a:path w="38" h="81">
                    <a:moveTo>
                      <a:pt x="4" y="0"/>
                    </a:moveTo>
                    <a:lnTo>
                      <a:pt x="0" y="4"/>
                    </a:lnTo>
                    <a:lnTo>
                      <a:pt x="0" y="19"/>
                    </a:lnTo>
                    <a:lnTo>
                      <a:pt x="4" y="16"/>
                    </a:lnTo>
                    <a:lnTo>
                      <a:pt x="32" y="16"/>
                    </a:lnTo>
                    <a:lnTo>
                      <a:pt x="31" y="11"/>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sp>
          <p:nvSpPr>
            <p:cNvPr id="41" name="Freeform 40"/>
            <p:cNvSpPr>
              <a:spLocks/>
            </p:cNvSpPr>
            <p:nvPr/>
          </p:nvSpPr>
          <p:spPr bwMode="auto">
            <a:xfrm>
              <a:off x="5657" y="292"/>
              <a:ext cx="20" cy="20"/>
            </a:xfrm>
            <a:custGeom>
              <a:avLst/>
              <a:gdLst>
                <a:gd name="T0" fmla="*/ 4 w 20"/>
                <a:gd name="T1" fmla="*/ 0 h 20"/>
                <a:gd name="T2" fmla="*/ 0 w 20"/>
                <a:gd name="T3" fmla="*/ 0 h 20"/>
                <a:gd name="T4" fmla="*/ 0 w 20"/>
                <a:gd name="T5" fmla="*/ 9 h 20"/>
                <a:gd name="T6" fmla="*/ 4 w 20"/>
                <a:gd name="T7" fmla="*/ 0 h 20"/>
              </a:gdLst>
              <a:ahLst/>
              <a:cxnLst>
                <a:cxn ang="0">
                  <a:pos x="T0" y="T1"/>
                </a:cxn>
                <a:cxn ang="0">
                  <a:pos x="T2" y="T3"/>
                </a:cxn>
                <a:cxn ang="0">
                  <a:pos x="T4" y="T5"/>
                </a:cxn>
                <a:cxn ang="0">
                  <a:pos x="T6" y="T7"/>
                </a:cxn>
              </a:cxnLst>
              <a:rect l="0" t="0" r="r" b="b"/>
              <a:pathLst>
                <a:path w="20" h="20">
                  <a:moveTo>
                    <a:pt x="4" y="0"/>
                  </a:moveTo>
                  <a:lnTo>
                    <a:pt x="0" y="0"/>
                  </a:lnTo>
                  <a:lnTo>
                    <a:pt x="0" y="9"/>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2" name="Freeform 41"/>
            <p:cNvSpPr>
              <a:spLocks/>
            </p:cNvSpPr>
            <p:nvPr/>
          </p:nvSpPr>
          <p:spPr bwMode="auto">
            <a:xfrm>
              <a:off x="5647" y="292"/>
              <a:ext cx="20" cy="31"/>
            </a:xfrm>
            <a:custGeom>
              <a:avLst/>
              <a:gdLst>
                <a:gd name="T0" fmla="*/ 9 w 20"/>
                <a:gd name="T1" fmla="*/ 0 h 31"/>
                <a:gd name="T2" fmla="*/ 0 w 20"/>
                <a:gd name="T3" fmla="*/ 0 h 31"/>
                <a:gd name="T4" fmla="*/ 0 w 20"/>
                <a:gd name="T5" fmla="*/ 31 h 31"/>
                <a:gd name="T6" fmla="*/ 9 w 20"/>
                <a:gd name="T7" fmla="*/ 9 h 31"/>
                <a:gd name="T8" fmla="*/ 9 w 20"/>
                <a:gd name="T9" fmla="*/ 0 h 31"/>
              </a:gdLst>
              <a:ahLst/>
              <a:cxnLst>
                <a:cxn ang="0">
                  <a:pos x="T0" y="T1"/>
                </a:cxn>
                <a:cxn ang="0">
                  <a:pos x="T2" y="T3"/>
                </a:cxn>
                <a:cxn ang="0">
                  <a:pos x="T4" y="T5"/>
                </a:cxn>
                <a:cxn ang="0">
                  <a:pos x="T6" y="T7"/>
                </a:cxn>
                <a:cxn ang="0">
                  <a:pos x="T8" y="T9"/>
                </a:cxn>
              </a:cxnLst>
              <a:rect l="0" t="0" r="r" b="b"/>
              <a:pathLst>
                <a:path w="20" h="31">
                  <a:moveTo>
                    <a:pt x="9" y="0"/>
                  </a:moveTo>
                  <a:lnTo>
                    <a:pt x="0" y="0"/>
                  </a:lnTo>
                  <a:lnTo>
                    <a:pt x="0" y="31"/>
                  </a:lnTo>
                  <a:lnTo>
                    <a:pt x="9" y="9"/>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3" name="Freeform 42"/>
            <p:cNvSpPr>
              <a:spLocks/>
            </p:cNvSpPr>
            <p:nvPr/>
          </p:nvSpPr>
          <p:spPr bwMode="auto">
            <a:xfrm>
              <a:off x="5647" y="374"/>
              <a:ext cx="20" cy="72"/>
            </a:xfrm>
            <a:custGeom>
              <a:avLst/>
              <a:gdLst>
                <a:gd name="T0" fmla="*/ 9 w 20"/>
                <a:gd name="T1" fmla="*/ 0 h 72"/>
                <a:gd name="T2" fmla="*/ 0 w 20"/>
                <a:gd name="T3" fmla="*/ 2 h 72"/>
                <a:gd name="T4" fmla="*/ 0 w 20"/>
                <a:gd name="T5" fmla="*/ 69 h 72"/>
                <a:gd name="T6" fmla="*/ 9 w 20"/>
                <a:gd name="T7" fmla="*/ 71 h 72"/>
                <a:gd name="T8" fmla="*/ 9 w 20"/>
                <a:gd name="T9" fmla="*/ 55 h 72"/>
                <a:gd name="T10" fmla="*/ 7 w 20"/>
                <a:gd name="T11" fmla="*/ 35 h 72"/>
                <a:gd name="T12" fmla="*/ 9 w 20"/>
                <a:gd name="T13" fmla="*/ 14 h 72"/>
                <a:gd name="T14" fmla="*/ 9 w 20"/>
                <a:gd name="T15" fmla="*/ 0 h 7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 h="72">
                  <a:moveTo>
                    <a:pt x="9" y="0"/>
                  </a:moveTo>
                  <a:lnTo>
                    <a:pt x="0" y="2"/>
                  </a:lnTo>
                  <a:lnTo>
                    <a:pt x="0" y="69"/>
                  </a:lnTo>
                  <a:lnTo>
                    <a:pt x="9" y="71"/>
                  </a:lnTo>
                  <a:lnTo>
                    <a:pt x="9" y="55"/>
                  </a:lnTo>
                  <a:lnTo>
                    <a:pt x="7" y="35"/>
                  </a:lnTo>
                  <a:lnTo>
                    <a:pt x="9" y="14"/>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4" name="Freeform 43"/>
            <p:cNvSpPr>
              <a:spLocks/>
            </p:cNvSpPr>
            <p:nvPr/>
          </p:nvSpPr>
          <p:spPr bwMode="auto">
            <a:xfrm>
              <a:off x="5580" y="299"/>
              <a:ext cx="20" cy="65"/>
            </a:xfrm>
            <a:custGeom>
              <a:avLst/>
              <a:gdLst>
                <a:gd name="T0" fmla="*/ 0 w 20"/>
                <a:gd name="T1" fmla="*/ 0 h 65"/>
                <a:gd name="T2" fmla="*/ 0 w 20"/>
                <a:gd name="T3" fmla="*/ 64 h 65"/>
                <a:gd name="T4" fmla="*/ 7 w 20"/>
                <a:gd name="T5" fmla="*/ 62 h 65"/>
                <a:gd name="T6" fmla="*/ 16 w 20"/>
                <a:gd name="T7" fmla="*/ 31 h 65"/>
                <a:gd name="T8" fmla="*/ 7 w 20"/>
                <a:gd name="T9" fmla="*/ 2 h 65"/>
                <a:gd name="T10" fmla="*/ 0 w 20"/>
                <a:gd name="T11" fmla="*/ 0 h 65"/>
              </a:gdLst>
              <a:ahLst/>
              <a:cxnLst>
                <a:cxn ang="0">
                  <a:pos x="T0" y="T1"/>
                </a:cxn>
                <a:cxn ang="0">
                  <a:pos x="T2" y="T3"/>
                </a:cxn>
                <a:cxn ang="0">
                  <a:pos x="T4" y="T5"/>
                </a:cxn>
                <a:cxn ang="0">
                  <a:pos x="T6" y="T7"/>
                </a:cxn>
                <a:cxn ang="0">
                  <a:pos x="T8" y="T9"/>
                </a:cxn>
                <a:cxn ang="0">
                  <a:pos x="T10" y="T11"/>
                </a:cxn>
              </a:cxnLst>
              <a:rect l="0" t="0" r="r" b="b"/>
              <a:pathLst>
                <a:path w="20" h="65">
                  <a:moveTo>
                    <a:pt x="0" y="0"/>
                  </a:moveTo>
                  <a:lnTo>
                    <a:pt x="0" y="64"/>
                  </a:lnTo>
                  <a:lnTo>
                    <a:pt x="7" y="62"/>
                  </a:lnTo>
                  <a:lnTo>
                    <a:pt x="16" y="31"/>
                  </a:lnTo>
                  <a:lnTo>
                    <a:pt x="7" y="2"/>
                  </a:lnTo>
                  <a:lnTo>
                    <a:pt x="0"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5" name="Freeform 44"/>
            <p:cNvSpPr>
              <a:spLocks/>
            </p:cNvSpPr>
            <p:nvPr/>
          </p:nvSpPr>
          <p:spPr bwMode="auto">
            <a:xfrm>
              <a:off x="5580" y="292"/>
              <a:ext cx="67" cy="159"/>
            </a:xfrm>
            <a:custGeom>
              <a:avLst/>
              <a:gdLst>
                <a:gd name="T0" fmla="*/ 67 w 67"/>
                <a:gd name="T1" fmla="*/ 0 h 159"/>
                <a:gd name="T2" fmla="*/ 62 w 67"/>
                <a:gd name="T3" fmla="*/ 0 h 159"/>
                <a:gd name="T4" fmla="*/ 0 w 67"/>
                <a:gd name="T5" fmla="*/ 124 h 159"/>
                <a:gd name="T6" fmla="*/ 0 w 67"/>
                <a:gd name="T7" fmla="*/ 158 h 159"/>
                <a:gd name="T8" fmla="*/ 4 w 67"/>
                <a:gd name="T9" fmla="*/ 158 h 159"/>
                <a:gd name="T10" fmla="*/ 67 w 67"/>
                <a:gd name="T11" fmla="*/ 31 h 159"/>
                <a:gd name="T12" fmla="*/ 67 w 67"/>
                <a:gd name="T13" fmla="*/ 0 h 159"/>
              </a:gdLst>
              <a:ahLst/>
              <a:cxnLst>
                <a:cxn ang="0">
                  <a:pos x="T0" y="T1"/>
                </a:cxn>
                <a:cxn ang="0">
                  <a:pos x="T2" y="T3"/>
                </a:cxn>
                <a:cxn ang="0">
                  <a:pos x="T4" y="T5"/>
                </a:cxn>
                <a:cxn ang="0">
                  <a:pos x="T6" y="T7"/>
                </a:cxn>
                <a:cxn ang="0">
                  <a:pos x="T8" y="T9"/>
                </a:cxn>
                <a:cxn ang="0">
                  <a:pos x="T10" y="T11"/>
                </a:cxn>
                <a:cxn ang="0">
                  <a:pos x="T12" y="T13"/>
                </a:cxn>
              </a:cxnLst>
              <a:rect l="0" t="0" r="r" b="b"/>
              <a:pathLst>
                <a:path w="67" h="159">
                  <a:moveTo>
                    <a:pt x="67" y="0"/>
                  </a:moveTo>
                  <a:lnTo>
                    <a:pt x="62" y="0"/>
                  </a:lnTo>
                  <a:lnTo>
                    <a:pt x="0" y="124"/>
                  </a:lnTo>
                  <a:lnTo>
                    <a:pt x="0" y="158"/>
                  </a:lnTo>
                  <a:lnTo>
                    <a:pt x="4" y="158"/>
                  </a:lnTo>
                  <a:lnTo>
                    <a:pt x="67" y="31"/>
                  </a:lnTo>
                  <a:lnTo>
                    <a:pt x="6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6" name="Freeform 45"/>
            <p:cNvSpPr>
              <a:spLocks/>
            </p:cNvSpPr>
            <p:nvPr/>
          </p:nvSpPr>
          <p:spPr bwMode="auto">
            <a:xfrm>
              <a:off x="5630" y="376"/>
              <a:ext cx="20" cy="67"/>
            </a:xfrm>
            <a:custGeom>
              <a:avLst/>
              <a:gdLst>
                <a:gd name="T0" fmla="*/ 16 w 20"/>
                <a:gd name="T1" fmla="*/ 0 h 67"/>
                <a:gd name="T2" fmla="*/ 9 w 20"/>
                <a:gd name="T3" fmla="*/ 4 h 67"/>
                <a:gd name="T4" fmla="*/ 0 w 20"/>
                <a:gd name="T5" fmla="*/ 33 h 67"/>
                <a:gd name="T6" fmla="*/ 9 w 20"/>
                <a:gd name="T7" fmla="*/ 62 h 67"/>
                <a:gd name="T8" fmla="*/ 16 w 20"/>
                <a:gd name="T9" fmla="*/ 67 h 67"/>
                <a:gd name="T10" fmla="*/ 16 w 20"/>
                <a:gd name="T11" fmla="*/ 0 h 67"/>
              </a:gdLst>
              <a:ahLst/>
              <a:cxnLst>
                <a:cxn ang="0">
                  <a:pos x="T0" y="T1"/>
                </a:cxn>
                <a:cxn ang="0">
                  <a:pos x="T2" y="T3"/>
                </a:cxn>
                <a:cxn ang="0">
                  <a:pos x="T4" y="T5"/>
                </a:cxn>
                <a:cxn ang="0">
                  <a:pos x="T6" y="T7"/>
                </a:cxn>
                <a:cxn ang="0">
                  <a:pos x="T8" y="T9"/>
                </a:cxn>
                <a:cxn ang="0">
                  <a:pos x="T10" y="T11"/>
                </a:cxn>
              </a:cxnLst>
              <a:rect l="0" t="0" r="r" b="b"/>
              <a:pathLst>
                <a:path w="20" h="67">
                  <a:moveTo>
                    <a:pt x="16" y="0"/>
                  </a:moveTo>
                  <a:lnTo>
                    <a:pt x="9" y="4"/>
                  </a:lnTo>
                  <a:lnTo>
                    <a:pt x="0" y="33"/>
                  </a:lnTo>
                  <a:lnTo>
                    <a:pt x="9" y="62"/>
                  </a:lnTo>
                  <a:lnTo>
                    <a:pt x="16" y="67"/>
                  </a:lnTo>
                  <a:lnTo>
                    <a:pt x="16"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7" name="Freeform 46"/>
            <p:cNvSpPr>
              <a:spLocks/>
            </p:cNvSpPr>
            <p:nvPr/>
          </p:nvSpPr>
          <p:spPr bwMode="auto">
            <a:xfrm>
              <a:off x="5568" y="295"/>
              <a:ext cx="20" cy="74"/>
            </a:xfrm>
            <a:custGeom>
              <a:avLst/>
              <a:gdLst>
                <a:gd name="T0" fmla="*/ 0 w 20"/>
                <a:gd name="T1" fmla="*/ 0 h 74"/>
                <a:gd name="T2" fmla="*/ 0 w 20"/>
                <a:gd name="T3" fmla="*/ 16 h 74"/>
                <a:gd name="T4" fmla="*/ 2 w 20"/>
                <a:gd name="T5" fmla="*/ 16 h 74"/>
                <a:gd name="T6" fmla="*/ 4 w 20"/>
                <a:gd name="T7" fmla="*/ 36 h 74"/>
                <a:gd name="T8" fmla="*/ 2 w 20"/>
                <a:gd name="T9" fmla="*/ 55 h 74"/>
                <a:gd name="T10" fmla="*/ 0 w 20"/>
                <a:gd name="T11" fmla="*/ 57 h 74"/>
                <a:gd name="T12" fmla="*/ 0 w 20"/>
                <a:gd name="T13" fmla="*/ 74 h 74"/>
                <a:gd name="T14" fmla="*/ 11 w 20"/>
                <a:gd name="T15" fmla="*/ 69 h 74"/>
                <a:gd name="T16" fmla="*/ 11 w 20"/>
                <a:gd name="T17" fmla="*/ 4 h 74"/>
                <a:gd name="T18" fmla="*/ 0 w 20"/>
                <a:gd name="T19" fmla="*/ 0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 h="74">
                  <a:moveTo>
                    <a:pt x="0" y="0"/>
                  </a:moveTo>
                  <a:lnTo>
                    <a:pt x="0" y="16"/>
                  </a:lnTo>
                  <a:lnTo>
                    <a:pt x="2" y="16"/>
                  </a:lnTo>
                  <a:lnTo>
                    <a:pt x="4" y="36"/>
                  </a:lnTo>
                  <a:lnTo>
                    <a:pt x="2" y="55"/>
                  </a:lnTo>
                  <a:lnTo>
                    <a:pt x="0" y="57"/>
                  </a:lnTo>
                  <a:lnTo>
                    <a:pt x="0" y="74"/>
                  </a:lnTo>
                  <a:lnTo>
                    <a:pt x="11" y="69"/>
                  </a:lnTo>
                  <a:lnTo>
                    <a:pt x="11" y="4"/>
                  </a:lnTo>
                  <a:lnTo>
                    <a:pt x="0"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8" name="Freeform 47"/>
            <p:cNvSpPr>
              <a:spLocks/>
            </p:cNvSpPr>
            <p:nvPr/>
          </p:nvSpPr>
          <p:spPr bwMode="auto">
            <a:xfrm>
              <a:off x="5568" y="417"/>
              <a:ext cx="20" cy="34"/>
            </a:xfrm>
            <a:custGeom>
              <a:avLst/>
              <a:gdLst>
                <a:gd name="T0" fmla="*/ 11 w 20"/>
                <a:gd name="T1" fmla="*/ 0 h 34"/>
                <a:gd name="T2" fmla="*/ 0 w 20"/>
                <a:gd name="T3" fmla="*/ 21 h 34"/>
                <a:gd name="T4" fmla="*/ 0 w 20"/>
                <a:gd name="T5" fmla="*/ 33 h 34"/>
                <a:gd name="T6" fmla="*/ 11 w 20"/>
                <a:gd name="T7" fmla="*/ 33 h 34"/>
                <a:gd name="T8" fmla="*/ 11 w 20"/>
                <a:gd name="T9" fmla="*/ 0 h 34"/>
              </a:gdLst>
              <a:ahLst/>
              <a:cxnLst>
                <a:cxn ang="0">
                  <a:pos x="T0" y="T1"/>
                </a:cxn>
                <a:cxn ang="0">
                  <a:pos x="T2" y="T3"/>
                </a:cxn>
                <a:cxn ang="0">
                  <a:pos x="T4" y="T5"/>
                </a:cxn>
                <a:cxn ang="0">
                  <a:pos x="T6" y="T7"/>
                </a:cxn>
                <a:cxn ang="0">
                  <a:pos x="T8" y="T9"/>
                </a:cxn>
              </a:cxnLst>
              <a:rect l="0" t="0" r="r" b="b"/>
              <a:pathLst>
                <a:path w="20" h="34">
                  <a:moveTo>
                    <a:pt x="11" y="0"/>
                  </a:moveTo>
                  <a:lnTo>
                    <a:pt x="0" y="21"/>
                  </a:lnTo>
                  <a:lnTo>
                    <a:pt x="0" y="33"/>
                  </a:lnTo>
                  <a:lnTo>
                    <a:pt x="11" y="33"/>
                  </a:lnTo>
                  <a:lnTo>
                    <a:pt x="11"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9" name="Freeform 48"/>
            <p:cNvSpPr>
              <a:spLocks/>
            </p:cNvSpPr>
            <p:nvPr/>
          </p:nvSpPr>
          <p:spPr bwMode="auto">
            <a:xfrm>
              <a:off x="5563" y="292"/>
              <a:ext cx="20" cy="20"/>
            </a:xfrm>
            <a:custGeom>
              <a:avLst/>
              <a:gdLst>
                <a:gd name="T0" fmla="*/ 0 w 20"/>
                <a:gd name="T1" fmla="*/ 0 h 20"/>
                <a:gd name="T2" fmla="*/ 0 w 20"/>
                <a:gd name="T3" fmla="*/ 16 h 20"/>
                <a:gd name="T4" fmla="*/ 4 w 20"/>
                <a:gd name="T5" fmla="*/ 19 h 20"/>
                <a:gd name="T6" fmla="*/ 4 w 20"/>
                <a:gd name="T7" fmla="*/ 2 h 20"/>
                <a:gd name="T8" fmla="*/ 0 w 20"/>
                <a:gd name="T9" fmla="*/ 0 h 20"/>
              </a:gdLst>
              <a:ahLst/>
              <a:cxnLst>
                <a:cxn ang="0">
                  <a:pos x="T0" y="T1"/>
                </a:cxn>
                <a:cxn ang="0">
                  <a:pos x="T2" y="T3"/>
                </a:cxn>
                <a:cxn ang="0">
                  <a:pos x="T4" y="T5"/>
                </a:cxn>
                <a:cxn ang="0">
                  <a:pos x="T6" y="T7"/>
                </a:cxn>
                <a:cxn ang="0">
                  <a:pos x="T8" y="T9"/>
                </a:cxn>
              </a:cxnLst>
              <a:rect l="0" t="0" r="r" b="b"/>
              <a:pathLst>
                <a:path w="20" h="20">
                  <a:moveTo>
                    <a:pt x="0" y="0"/>
                  </a:moveTo>
                  <a:lnTo>
                    <a:pt x="0" y="16"/>
                  </a:lnTo>
                  <a:lnTo>
                    <a:pt x="4" y="19"/>
                  </a:lnTo>
                  <a:lnTo>
                    <a:pt x="4" y="2"/>
                  </a:lnTo>
                  <a:lnTo>
                    <a:pt x="0"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50" name="Freeform 49"/>
            <p:cNvSpPr>
              <a:spLocks/>
            </p:cNvSpPr>
            <p:nvPr/>
          </p:nvSpPr>
          <p:spPr bwMode="auto">
            <a:xfrm>
              <a:off x="5563" y="352"/>
              <a:ext cx="20" cy="20"/>
            </a:xfrm>
            <a:custGeom>
              <a:avLst/>
              <a:gdLst>
                <a:gd name="T0" fmla="*/ 4 w 20"/>
                <a:gd name="T1" fmla="*/ 0 h 20"/>
                <a:gd name="T2" fmla="*/ 0 w 20"/>
                <a:gd name="T3" fmla="*/ 2 h 20"/>
                <a:gd name="T4" fmla="*/ 0 w 20"/>
                <a:gd name="T5" fmla="*/ 16 h 20"/>
                <a:gd name="T6" fmla="*/ 4 w 20"/>
                <a:gd name="T7" fmla="*/ 16 h 20"/>
                <a:gd name="T8" fmla="*/ 4 w 20"/>
                <a:gd name="T9" fmla="*/ 0 h 20"/>
              </a:gdLst>
              <a:ahLst/>
              <a:cxnLst>
                <a:cxn ang="0">
                  <a:pos x="T0" y="T1"/>
                </a:cxn>
                <a:cxn ang="0">
                  <a:pos x="T2" y="T3"/>
                </a:cxn>
                <a:cxn ang="0">
                  <a:pos x="T4" y="T5"/>
                </a:cxn>
                <a:cxn ang="0">
                  <a:pos x="T6" y="T7"/>
                </a:cxn>
                <a:cxn ang="0">
                  <a:pos x="T8" y="T9"/>
                </a:cxn>
              </a:cxnLst>
              <a:rect l="0" t="0" r="r" b="b"/>
              <a:pathLst>
                <a:path w="20" h="20">
                  <a:moveTo>
                    <a:pt x="4" y="0"/>
                  </a:moveTo>
                  <a:lnTo>
                    <a:pt x="0" y="2"/>
                  </a:lnTo>
                  <a:lnTo>
                    <a:pt x="0" y="16"/>
                  </a:lnTo>
                  <a:lnTo>
                    <a:pt x="4" y="16"/>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51" name="Freeform 50"/>
            <p:cNvSpPr>
              <a:spLocks/>
            </p:cNvSpPr>
            <p:nvPr/>
          </p:nvSpPr>
          <p:spPr bwMode="auto">
            <a:xfrm>
              <a:off x="5563" y="439"/>
              <a:ext cx="20" cy="20"/>
            </a:xfrm>
            <a:custGeom>
              <a:avLst/>
              <a:gdLst>
                <a:gd name="T0" fmla="*/ 4 w 20"/>
                <a:gd name="T1" fmla="*/ 0 h 20"/>
                <a:gd name="T2" fmla="*/ 0 w 20"/>
                <a:gd name="T3" fmla="*/ 11 h 20"/>
                <a:gd name="T4" fmla="*/ 4 w 20"/>
                <a:gd name="T5" fmla="*/ 11 h 20"/>
                <a:gd name="T6" fmla="*/ 4 w 20"/>
                <a:gd name="T7" fmla="*/ 0 h 20"/>
              </a:gdLst>
              <a:ahLst/>
              <a:cxnLst>
                <a:cxn ang="0">
                  <a:pos x="T0" y="T1"/>
                </a:cxn>
                <a:cxn ang="0">
                  <a:pos x="T2" y="T3"/>
                </a:cxn>
                <a:cxn ang="0">
                  <a:pos x="T4" y="T5"/>
                </a:cxn>
                <a:cxn ang="0">
                  <a:pos x="T6" y="T7"/>
                </a:cxn>
              </a:cxnLst>
              <a:rect l="0" t="0" r="r" b="b"/>
              <a:pathLst>
                <a:path w="20" h="20">
                  <a:moveTo>
                    <a:pt x="4" y="0"/>
                  </a:moveTo>
                  <a:lnTo>
                    <a:pt x="0" y="11"/>
                  </a:lnTo>
                  <a:lnTo>
                    <a:pt x="4" y="11"/>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52" name="Freeform 51"/>
            <p:cNvSpPr>
              <a:spLocks/>
            </p:cNvSpPr>
            <p:nvPr/>
          </p:nvSpPr>
          <p:spPr bwMode="auto">
            <a:xfrm>
              <a:off x="5530" y="292"/>
              <a:ext cx="33" cy="77"/>
            </a:xfrm>
            <a:custGeom>
              <a:avLst/>
              <a:gdLst>
                <a:gd name="T0" fmla="*/ 33 w 33"/>
                <a:gd name="T1" fmla="*/ 0 h 77"/>
                <a:gd name="T2" fmla="*/ 9 w 33"/>
                <a:gd name="T3" fmla="*/ 9 h 77"/>
                <a:gd name="T4" fmla="*/ 0 w 33"/>
                <a:gd name="T5" fmla="*/ 38 h 77"/>
                <a:gd name="T6" fmla="*/ 9 w 33"/>
                <a:gd name="T7" fmla="*/ 69 h 77"/>
                <a:gd name="T8" fmla="*/ 33 w 33"/>
                <a:gd name="T9" fmla="*/ 76 h 77"/>
                <a:gd name="T10" fmla="*/ 33 w 33"/>
                <a:gd name="T11" fmla="*/ 62 h 77"/>
                <a:gd name="T12" fmla="*/ 26 w 33"/>
                <a:gd name="T13" fmla="*/ 57 h 77"/>
                <a:gd name="T14" fmla="*/ 23 w 33"/>
                <a:gd name="T15" fmla="*/ 38 h 77"/>
                <a:gd name="T16" fmla="*/ 26 w 33"/>
                <a:gd name="T17" fmla="*/ 19 h 77"/>
                <a:gd name="T18" fmla="*/ 33 w 33"/>
                <a:gd name="T19" fmla="*/ 16 h 77"/>
                <a:gd name="T20" fmla="*/ 33 w 33"/>
                <a:gd name="T21" fmla="*/ 0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3" h="77">
                  <a:moveTo>
                    <a:pt x="33" y="0"/>
                  </a:moveTo>
                  <a:lnTo>
                    <a:pt x="9" y="9"/>
                  </a:lnTo>
                  <a:lnTo>
                    <a:pt x="0" y="38"/>
                  </a:lnTo>
                  <a:lnTo>
                    <a:pt x="9" y="69"/>
                  </a:lnTo>
                  <a:lnTo>
                    <a:pt x="33" y="76"/>
                  </a:lnTo>
                  <a:lnTo>
                    <a:pt x="33" y="62"/>
                  </a:lnTo>
                  <a:lnTo>
                    <a:pt x="26" y="57"/>
                  </a:lnTo>
                  <a:lnTo>
                    <a:pt x="23" y="38"/>
                  </a:lnTo>
                  <a:lnTo>
                    <a:pt x="26" y="19"/>
                  </a:lnTo>
                  <a:lnTo>
                    <a:pt x="33" y="16"/>
                  </a:lnTo>
                  <a:lnTo>
                    <a:pt x="33"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53" name="Freeform 52"/>
            <p:cNvSpPr>
              <a:spLocks/>
            </p:cNvSpPr>
            <p:nvPr/>
          </p:nvSpPr>
          <p:spPr bwMode="auto">
            <a:xfrm>
              <a:off x="2767" y="436"/>
              <a:ext cx="1006" cy="144"/>
            </a:xfrm>
            <a:custGeom>
              <a:avLst/>
              <a:gdLst>
                <a:gd name="T0" fmla="*/ 1003 w 1006"/>
                <a:gd name="T1" fmla="*/ 0 h 144"/>
                <a:gd name="T2" fmla="*/ 0 w 1006"/>
                <a:gd name="T3" fmla="*/ 127 h 144"/>
                <a:gd name="T4" fmla="*/ 2 w 1006"/>
                <a:gd name="T5" fmla="*/ 143 h 144"/>
                <a:gd name="T6" fmla="*/ 1005 w 1006"/>
                <a:gd name="T7" fmla="*/ 16 h 144"/>
                <a:gd name="T8" fmla="*/ 1003 w 1006"/>
                <a:gd name="T9" fmla="*/ 0 h 144"/>
              </a:gdLst>
              <a:ahLst/>
              <a:cxnLst>
                <a:cxn ang="0">
                  <a:pos x="T0" y="T1"/>
                </a:cxn>
                <a:cxn ang="0">
                  <a:pos x="T2" y="T3"/>
                </a:cxn>
                <a:cxn ang="0">
                  <a:pos x="T4" y="T5"/>
                </a:cxn>
                <a:cxn ang="0">
                  <a:pos x="T6" y="T7"/>
                </a:cxn>
                <a:cxn ang="0">
                  <a:pos x="T8" y="T9"/>
                </a:cxn>
              </a:cxnLst>
              <a:rect l="0" t="0" r="r" b="b"/>
              <a:pathLst>
                <a:path w="1006" h="144">
                  <a:moveTo>
                    <a:pt x="1003" y="0"/>
                  </a:moveTo>
                  <a:lnTo>
                    <a:pt x="0" y="127"/>
                  </a:lnTo>
                  <a:lnTo>
                    <a:pt x="2" y="143"/>
                  </a:lnTo>
                  <a:lnTo>
                    <a:pt x="1005" y="16"/>
                  </a:lnTo>
                  <a:lnTo>
                    <a:pt x="1003"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54" name="Freeform 53"/>
            <p:cNvSpPr>
              <a:spLocks/>
            </p:cNvSpPr>
            <p:nvPr/>
          </p:nvSpPr>
          <p:spPr bwMode="auto">
            <a:xfrm>
              <a:off x="2789" y="453"/>
              <a:ext cx="285" cy="108"/>
            </a:xfrm>
            <a:custGeom>
              <a:avLst/>
              <a:gdLst>
                <a:gd name="T0" fmla="*/ 273 w 285"/>
                <a:gd name="T1" fmla="*/ 0 h 108"/>
                <a:gd name="T2" fmla="*/ 0 w 285"/>
                <a:gd name="T3" fmla="*/ 107 h 108"/>
                <a:gd name="T4" fmla="*/ 285 w 285"/>
                <a:gd name="T5" fmla="*/ 71 h 108"/>
                <a:gd name="T6" fmla="*/ 273 w 285"/>
                <a:gd name="T7" fmla="*/ 0 h 108"/>
              </a:gdLst>
              <a:ahLst/>
              <a:cxnLst>
                <a:cxn ang="0">
                  <a:pos x="T0" y="T1"/>
                </a:cxn>
                <a:cxn ang="0">
                  <a:pos x="T2" y="T3"/>
                </a:cxn>
                <a:cxn ang="0">
                  <a:pos x="T4" y="T5"/>
                </a:cxn>
                <a:cxn ang="0">
                  <a:pos x="T6" y="T7"/>
                </a:cxn>
              </a:cxnLst>
              <a:rect l="0" t="0" r="r" b="b"/>
              <a:pathLst>
                <a:path w="285" h="108">
                  <a:moveTo>
                    <a:pt x="273" y="0"/>
                  </a:moveTo>
                  <a:lnTo>
                    <a:pt x="0" y="107"/>
                  </a:lnTo>
                  <a:lnTo>
                    <a:pt x="285" y="71"/>
                  </a:lnTo>
                  <a:lnTo>
                    <a:pt x="273"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55" name="Freeform 54"/>
            <p:cNvSpPr>
              <a:spLocks/>
            </p:cNvSpPr>
            <p:nvPr/>
          </p:nvSpPr>
          <p:spPr bwMode="auto">
            <a:xfrm>
              <a:off x="2777" y="515"/>
              <a:ext cx="300" cy="56"/>
            </a:xfrm>
            <a:custGeom>
              <a:avLst/>
              <a:gdLst>
                <a:gd name="T0" fmla="*/ 295 w 300"/>
                <a:gd name="T1" fmla="*/ 0 h 56"/>
                <a:gd name="T2" fmla="*/ 9 w 300"/>
                <a:gd name="T3" fmla="*/ 36 h 56"/>
                <a:gd name="T4" fmla="*/ 0 w 300"/>
                <a:gd name="T5" fmla="*/ 40 h 56"/>
                <a:gd name="T6" fmla="*/ 4 w 300"/>
                <a:gd name="T7" fmla="*/ 55 h 56"/>
                <a:gd name="T8" fmla="*/ 300 w 300"/>
                <a:gd name="T9" fmla="*/ 19 h 56"/>
                <a:gd name="T10" fmla="*/ 295 w 300"/>
                <a:gd name="T11" fmla="*/ 0 h 56"/>
              </a:gdLst>
              <a:ahLst/>
              <a:cxnLst>
                <a:cxn ang="0">
                  <a:pos x="T0" y="T1"/>
                </a:cxn>
                <a:cxn ang="0">
                  <a:pos x="T2" y="T3"/>
                </a:cxn>
                <a:cxn ang="0">
                  <a:pos x="T4" y="T5"/>
                </a:cxn>
                <a:cxn ang="0">
                  <a:pos x="T6" y="T7"/>
                </a:cxn>
                <a:cxn ang="0">
                  <a:pos x="T8" y="T9"/>
                </a:cxn>
                <a:cxn ang="0">
                  <a:pos x="T10" y="T11"/>
                </a:cxn>
              </a:cxnLst>
              <a:rect l="0" t="0" r="r" b="b"/>
              <a:pathLst>
                <a:path w="300" h="56">
                  <a:moveTo>
                    <a:pt x="295" y="0"/>
                  </a:moveTo>
                  <a:lnTo>
                    <a:pt x="9" y="36"/>
                  </a:lnTo>
                  <a:lnTo>
                    <a:pt x="0" y="40"/>
                  </a:lnTo>
                  <a:lnTo>
                    <a:pt x="4" y="55"/>
                  </a:lnTo>
                  <a:lnTo>
                    <a:pt x="300" y="19"/>
                  </a:lnTo>
                  <a:lnTo>
                    <a:pt x="295"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56" name="Freeform 55"/>
            <p:cNvSpPr>
              <a:spLocks/>
            </p:cNvSpPr>
            <p:nvPr/>
          </p:nvSpPr>
          <p:spPr bwMode="auto">
            <a:xfrm>
              <a:off x="2786" y="441"/>
              <a:ext cx="286" cy="129"/>
            </a:xfrm>
            <a:custGeom>
              <a:avLst/>
              <a:gdLst>
                <a:gd name="T0" fmla="*/ 283 w 286"/>
                <a:gd name="T1" fmla="*/ 0 h 129"/>
                <a:gd name="T2" fmla="*/ 280 w 286"/>
                <a:gd name="T3" fmla="*/ 0 h 129"/>
                <a:gd name="T4" fmla="*/ 0 w 286"/>
                <a:gd name="T5" fmla="*/ 110 h 129"/>
                <a:gd name="T6" fmla="*/ 4 w 286"/>
                <a:gd name="T7" fmla="*/ 129 h 129"/>
                <a:gd name="T8" fmla="*/ 278 w 286"/>
                <a:gd name="T9" fmla="*/ 21 h 129"/>
                <a:gd name="T10" fmla="*/ 285 w 286"/>
                <a:gd name="T11" fmla="*/ 9 h 129"/>
                <a:gd name="T12" fmla="*/ 283 w 286"/>
                <a:gd name="T13" fmla="*/ 0 h 129"/>
              </a:gdLst>
              <a:ahLst/>
              <a:cxnLst>
                <a:cxn ang="0">
                  <a:pos x="T0" y="T1"/>
                </a:cxn>
                <a:cxn ang="0">
                  <a:pos x="T2" y="T3"/>
                </a:cxn>
                <a:cxn ang="0">
                  <a:pos x="T4" y="T5"/>
                </a:cxn>
                <a:cxn ang="0">
                  <a:pos x="T6" y="T7"/>
                </a:cxn>
                <a:cxn ang="0">
                  <a:pos x="T8" y="T9"/>
                </a:cxn>
                <a:cxn ang="0">
                  <a:pos x="T10" y="T11"/>
                </a:cxn>
                <a:cxn ang="0">
                  <a:pos x="T12" y="T13"/>
                </a:cxn>
              </a:cxnLst>
              <a:rect l="0" t="0" r="r" b="b"/>
              <a:pathLst>
                <a:path w="286" h="129">
                  <a:moveTo>
                    <a:pt x="283" y="0"/>
                  </a:moveTo>
                  <a:lnTo>
                    <a:pt x="280" y="0"/>
                  </a:lnTo>
                  <a:lnTo>
                    <a:pt x="0" y="110"/>
                  </a:lnTo>
                  <a:lnTo>
                    <a:pt x="4" y="129"/>
                  </a:lnTo>
                  <a:lnTo>
                    <a:pt x="278" y="21"/>
                  </a:lnTo>
                  <a:lnTo>
                    <a:pt x="285" y="9"/>
                  </a:lnTo>
                  <a:lnTo>
                    <a:pt x="283"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57" name="Freeform 56"/>
            <p:cNvSpPr>
              <a:spLocks/>
            </p:cNvSpPr>
            <p:nvPr/>
          </p:nvSpPr>
          <p:spPr bwMode="auto">
            <a:xfrm>
              <a:off x="3053" y="450"/>
              <a:ext cx="33" cy="84"/>
            </a:xfrm>
            <a:custGeom>
              <a:avLst/>
              <a:gdLst>
                <a:gd name="T0" fmla="*/ 19 w 33"/>
                <a:gd name="T1" fmla="*/ 0 h 84"/>
                <a:gd name="T2" fmla="*/ 0 w 33"/>
                <a:gd name="T3" fmla="*/ 4 h 84"/>
                <a:gd name="T4" fmla="*/ 11 w 33"/>
                <a:gd name="T5" fmla="*/ 76 h 84"/>
                <a:gd name="T6" fmla="*/ 23 w 33"/>
                <a:gd name="T7" fmla="*/ 84 h 84"/>
                <a:gd name="T8" fmla="*/ 31 w 33"/>
                <a:gd name="T9" fmla="*/ 81 h 84"/>
                <a:gd name="T10" fmla="*/ 33 w 33"/>
                <a:gd name="T11" fmla="*/ 81 h 84"/>
                <a:gd name="T12" fmla="*/ 19 w 33"/>
                <a:gd name="T13" fmla="*/ 0 h 84"/>
              </a:gdLst>
              <a:ahLst/>
              <a:cxnLst>
                <a:cxn ang="0">
                  <a:pos x="T0" y="T1"/>
                </a:cxn>
                <a:cxn ang="0">
                  <a:pos x="T2" y="T3"/>
                </a:cxn>
                <a:cxn ang="0">
                  <a:pos x="T4" y="T5"/>
                </a:cxn>
                <a:cxn ang="0">
                  <a:pos x="T6" y="T7"/>
                </a:cxn>
                <a:cxn ang="0">
                  <a:pos x="T8" y="T9"/>
                </a:cxn>
                <a:cxn ang="0">
                  <a:pos x="T10" y="T11"/>
                </a:cxn>
                <a:cxn ang="0">
                  <a:pos x="T12" y="T13"/>
                </a:cxn>
              </a:cxnLst>
              <a:rect l="0" t="0" r="r" b="b"/>
              <a:pathLst>
                <a:path w="33" h="84">
                  <a:moveTo>
                    <a:pt x="19" y="0"/>
                  </a:moveTo>
                  <a:lnTo>
                    <a:pt x="0" y="4"/>
                  </a:lnTo>
                  <a:lnTo>
                    <a:pt x="11" y="76"/>
                  </a:lnTo>
                  <a:lnTo>
                    <a:pt x="23" y="84"/>
                  </a:lnTo>
                  <a:lnTo>
                    <a:pt x="31" y="81"/>
                  </a:lnTo>
                  <a:lnTo>
                    <a:pt x="33" y="81"/>
                  </a:lnTo>
                  <a:lnTo>
                    <a:pt x="1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58" name="Freeform 57"/>
            <p:cNvSpPr>
              <a:spLocks/>
            </p:cNvSpPr>
            <p:nvPr/>
          </p:nvSpPr>
          <p:spPr bwMode="auto">
            <a:xfrm>
              <a:off x="3305" y="295"/>
              <a:ext cx="48" cy="151"/>
            </a:xfrm>
            <a:custGeom>
              <a:avLst/>
              <a:gdLst>
                <a:gd name="T0" fmla="*/ 0 w 48"/>
                <a:gd name="T1" fmla="*/ 0 h 151"/>
                <a:gd name="T2" fmla="*/ 0 w 48"/>
                <a:gd name="T3" fmla="*/ 21 h 151"/>
                <a:gd name="T4" fmla="*/ 14 w 48"/>
                <a:gd name="T5" fmla="*/ 26 h 151"/>
                <a:gd name="T6" fmla="*/ 16 w 48"/>
                <a:gd name="T7" fmla="*/ 38 h 151"/>
                <a:gd name="T8" fmla="*/ 14 w 48"/>
                <a:gd name="T9" fmla="*/ 52 h 151"/>
                <a:gd name="T10" fmla="*/ 0 w 48"/>
                <a:gd name="T11" fmla="*/ 57 h 151"/>
                <a:gd name="T12" fmla="*/ 0 w 48"/>
                <a:gd name="T13" fmla="*/ 81 h 151"/>
                <a:gd name="T14" fmla="*/ 14 w 48"/>
                <a:gd name="T15" fmla="*/ 86 h 151"/>
                <a:gd name="T16" fmla="*/ 21 w 48"/>
                <a:gd name="T17" fmla="*/ 103 h 151"/>
                <a:gd name="T18" fmla="*/ 14 w 48"/>
                <a:gd name="T19" fmla="*/ 122 h 151"/>
                <a:gd name="T20" fmla="*/ 0 w 48"/>
                <a:gd name="T21" fmla="*/ 127 h 151"/>
                <a:gd name="T22" fmla="*/ 0 w 48"/>
                <a:gd name="T23" fmla="*/ 151 h 151"/>
                <a:gd name="T24" fmla="*/ 21 w 48"/>
                <a:gd name="T25" fmla="*/ 148 h 151"/>
                <a:gd name="T26" fmla="*/ 36 w 48"/>
                <a:gd name="T27" fmla="*/ 136 h 151"/>
                <a:gd name="T28" fmla="*/ 45 w 48"/>
                <a:gd name="T29" fmla="*/ 122 h 151"/>
                <a:gd name="T30" fmla="*/ 48 w 48"/>
                <a:gd name="T31" fmla="*/ 105 h 151"/>
                <a:gd name="T32" fmla="*/ 43 w 48"/>
                <a:gd name="T33" fmla="*/ 81 h 151"/>
                <a:gd name="T34" fmla="*/ 21 w 48"/>
                <a:gd name="T35" fmla="*/ 67 h 151"/>
                <a:gd name="T36" fmla="*/ 38 w 48"/>
                <a:gd name="T37" fmla="*/ 55 h 151"/>
                <a:gd name="T38" fmla="*/ 43 w 48"/>
                <a:gd name="T39" fmla="*/ 36 h 151"/>
                <a:gd name="T40" fmla="*/ 31 w 48"/>
                <a:gd name="T41" fmla="*/ 9 h 151"/>
                <a:gd name="T42" fmla="*/ 0 w 48"/>
                <a:gd name="T43" fmla="*/ 0 h 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8" h="151">
                  <a:moveTo>
                    <a:pt x="0" y="0"/>
                  </a:moveTo>
                  <a:lnTo>
                    <a:pt x="0" y="21"/>
                  </a:lnTo>
                  <a:lnTo>
                    <a:pt x="14" y="26"/>
                  </a:lnTo>
                  <a:lnTo>
                    <a:pt x="16" y="38"/>
                  </a:lnTo>
                  <a:lnTo>
                    <a:pt x="14" y="52"/>
                  </a:lnTo>
                  <a:lnTo>
                    <a:pt x="0" y="57"/>
                  </a:lnTo>
                  <a:lnTo>
                    <a:pt x="0" y="81"/>
                  </a:lnTo>
                  <a:lnTo>
                    <a:pt x="14" y="86"/>
                  </a:lnTo>
                  <a:lnTo>
                    <a:pt x="21" y="103"/>
                  </a:lnTo>
                  <a:lnTo>
                    <a:pt x="14" y="122"/>
                  </a:lnTo>
                  <a:lnTo>
                    <a:pt x="0" y="127"/>
                  </a:lnTo>
                  <a:lnTo>
                    <a:pt x="0" y="151"/>
                  </a:lnTo>
                  <a:lnTo>
                    <a:pt x="21" y="148"/>
                  </a:lnTo>
                  <a:lnTo>
                    <a:pt x="36" y="136"/>
                  </a:lnTo>
                  <a:lnTo>
                    <a:pt x="45" y="122"/>
                  </a:lnTo>
                  <a:lnTo>
                    <a:pt x="48" y="105"/>
                  </a:lnTo>
                  <a:lnTo>
                    <a:pt x="43" y="81"/>
                  </a:lnTo>
                  <a:lnTo>
                    <a:pt x="21" y="67"/>
                  </a:lnTo>
                  <a:lnTo>
                    <a:pt x="38" y="55"/>
                  </a:lnTo>
                  <a:lnTo>
                    <a:pt x="43" y="36"/>
                  </a:lnTo>
                  <a:lnTo>
                    <a:pt x="31" y="9"/>
                  </a:lnTo>
                  <a:lnTo>
                    <a:pt x="0"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59" name="Freeform 58"/>
            <p:cNvSpPr>
              <a:spLocks/>
            </p:cNvSpPr>
            <p:nvPr/>
          </p:nvSpPr>
          <p:spPr bwMode="auto">
            <a:xfrm>
              <a:off x="3254" y="295"/>
              <a:ext cx="51" cy="151"/>
            </a:xfrm>
            <a:custGeom>
              <a:avLst/>
              <a:gdLst>
                <a:gd name="T0" fmla="*/ 50 w 51"/>
                <a:gd name="T1" fmla="*/ 0 h 151"/>
                <a:gd name="T2" fmla="*/ 16 w 51"/>
                <a:gd name="T3" fmla="*/ 9 h 151"/>
                <a:gd name="T4" fmla="*/ 4 w 51"/>
                <a:gd name="T5" fmla="*/ 36 h 151"/>
                <a:gd name="T6" fmla="*/ 9 w 51"/>
                <a:gd name="T7" fmla="*/ 55 h 151"/>
                <a:gd name="T8" fmla="*/ 26 w 51"/>
                <a:gd name="T9" fmla="*/ 67 h 151"/>
                <a:gd name="T10" fmla="*/ 7 w 51"/>
                <a:gd name="T11" fmla="*/ 84 h 151"/>
                <a:gd name="T12" fmla="*/ 0 w 51"/>
                <a:gd name="T13" fmla="*/ 105 h 151"/>
                <a:gd name="T14" fmla="*/ 4 w 51"/>
                <a:gd name="T15" fmla="*/ 124 h 151"/>
                <a:gd name="T16" fmla="*/ 16 w 51"/>
                <a:gd name="T17" fmla="*/ 141 h 151"/>
                <a:gd name="T18" fmla="*/ 50 w 51"/>
                <a:gd name="T19" fmla="*/ 151 h 151"/>
                <a:gd name="T20" fmla="*/ 50 w 51"/>
                <a:gd name="T21" fmla="*/ 127 h 151"/>
                <a:gd name="T22" fmla="*/ 36 w 51"/>
                <a:gd name="T23" fmla="*/ 122 h 151"/>
                <a:gd name="T24" fmla="*/ 28 w 51"/>
                <a:gd name="T25" fmla="*/ 103 h 151"/>
                <a:gd name="T26" fmla="*/ 36 w 51"/>
                <a:gd name="T27" fmla="*/ 88 h 151"/>
                <a:gd name="T28" fmla="*/ 50 w 51"/>
                <a:gd name="T29" fmla="*/ 81 h 151"/>
                <a:gd name="T30" fmla="*/ 50 w 51"/>
                <a:gd name="T31" fmla="*/ 57 h 151"/>
                <a:gd name="T32" fmla="*/ 36 w 51"/>
                <a:gd name="T33" fmla="*/ 52 h 151"/>
                <a:gd name="T34" fmla="*/ 31 w 51"/>
                <a:gd name="T35" fmla="*/ 38 h 151"/>
                <a:gd name="T36" fmla="*/ 36 w 51"/>
                <a:gd name="T37" fmla="*/ 26 h 151"/>
                <a:gd name="T38" fmla="*/ 50 w 51"/>
                <a:gd name="T39" fmla="*/ 21 h 151"/>
                <a:gd name="T40" fmla="*/ 50 w 51"/>
                <a:gd name="T41" fmla="*/ 0 h 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51" h="151">
                  <a:moveTo>
                    <a:pt x="50" y="0"/>
                  </a:moveTo>
                  <a:lnTo>
                    <a:pt x="16" y="9"/>
                  </a:lnTo>
                  <a:lnTo>
                    <a:pt x="4" y="36"/>
                  </a:lnTo>
                  <a:lnTo>
                    <a:pt x="9" y="55"/>
                  </a:lnTo>
                  <a:lnTo>
                    <a:pt x="26" y="67"/>
                  </a:lnTo>
                  <a:lnTo>
                    <a:pt x="7" y="84"/>
                  </a:lnTo>
                  <a:lnTo>
                    <a:pt x="0" y="105"/>
                  </a:lnTo>
                  <a:lnTo>
                    <a:pt x="4" y="124"/>
                  </a:lnTo>
                  <a:lnTo>
                    <a:pt x="16" y="141"/>
                  </a:lnTo>
                  <a:lnTo>
                    <a:pt x="50" y="151"/>
                  </a:lnTo>
                  <a:lnTo>
                    <a:pt x="50" y="127"/>
                  </a:lnTo>
                  <a:lnTo>
                    <a:pt x="36" y="122"/>
                  </a:lnTo>
                  <a:lnTo>
                    <a:pt x="28" y="103"/>
                  </a:lnTo>
                  <a:lnTo>
                    <a:pt x="36" y="88"/>
                  </a:lnTo>
                  <a:lnTo>
                    <a:pt x="50" y="81"/>
                  </a:lnTo>
                  <a:lnTo>
                    <a:pt x="50" y="57"/>
                  </a:lnTo>
                  <a:lnTo>
                    <a:pt x="36" y="52"/>
                  </a:lnTo>
                  <a:lnTo>
                    <a:pt x="31" y="38"/>
                  </a:lnTo>
                  <a:lnTo>
                    <a:pt x="36" y="26"/>
                  </a:lnTo>
                  <a:lnTo>
                    <a:pt x="50" y="21"/>
                  </a:lnTo>
                  <a:lnTo>
                    <a:pt x="50"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nvGrpSpPr>
            <p:cNvPr id="60" name="Group 59"/>
            <p:cNvGrpSpPr>
              <a:grpSpLocks/>
            </p:cNvGrpSpPr>
            <p:nvPr/>
          </p:nvGrpSpPr>
          <p:grpSpPr bwMode="auto">
            <a:xfrm>
              <a:off x="3499" y="369"/>
              <a:ext cx="38" cy="81"/>
              <a:chOff x="3499" y="369"/>
              <a:chExt cx="38" cy="81"/>
            </a:xfrm>
          </p:grpSpPr>
          <p:sp>
            <p:nvSpPr>
              <p:cNvPr id="115" name="Freeform 114"/>
              <p:cNvSpPr>
                <a:spLocks/>
              </p:cNvSpPr>
              <p:nvPr/>
            </p:nvSpPr>
            <p:spPr bwMode="auto">
              <a:xfrm>
                <a:off x="3499" y="369"/>
                <a:ext cx="38" cy="81"/>
              </a:xfrm>
              <a:custGeom>
                <a:avLst/>
                <a:gdLst>
                  <a:gd name="T0" fmla="*/ 0 w 38"/>
                  <a:gd name="T1" fmla="*/ 59 h 81"/>
                  <a:gd name="T2" fmla="*/ 0 w 38"/>
                  <a:gd name="T3" fmla="*/ 76 h 81"/>
                  <a:gd name="T4" fmla="*/ 4 w 38"/>
                  <a:gd name="T5" fmla="*/ 81 h 81"/>
                  <a:gd name="T6" fmla="*/ 28 w 38"/>
                  <a:gd name="T7" fmla="*/ 69 h 81"/>
                  <a:gd name="T8" fmla="*/ 31 w 38"/>
                  <a:gd name="T9" fmla="*/ 62 h 81"/>
                  <a:gd name="T10" fmla="*/ 4 w 38"/>
                  <a:gd name="T11" fmla="*/ 62 h 81"/>
                  <a:gd name="T12" fmla="*/ 0 w 38"/>
                  <a:gd name="T13" fmla="*/ 59 h 81"/>
                </a:gdLst>
                <a:ahLst/>
                <a:cxnLst>
                  <a:cxn ang="0">
                    <a:pos x="T0" y="T1"/>
                  </a:cxn>
                  <a:cxn ang="0">
                    <a:pos x="T2" y="T3"/>
                  </a:cxn>
                  <a:cxn ang="0">
                    <a:pos x="T4" y="T5"/>
                  </a:cxn>
                  <a:cxn ang="0">
                    <a:pos x="T6" y="T7"/>
                  </a:cxn>
                  <a:cxn ang="0">
                    <a:pos x="T8" y="T9"/>
                  </a:cxn>
                  <a:cxn ang="0">
                    <a:pos x="T10" y="T11"/>
                  </a:cxn>
                  <a:cxn ang="0">
                    <a:pos x="T12" y="T13"/>
                  </a:cxn>
                </a:cxnLst>
                <a:rect l="0" t="0" r="r" b="b"/>
                <a:pathLst>
                  <a:path w="38" h="81">
                    <a:moveTo>
                      <a:pt x="0" y="59"/>
                    </a:moveTo>
                    <a:lnTo>
                      <a:pt x="0" y="76"/>
                    </a:lnTo>
                    <a:lnTo>
                      <a:pt x="4" y="81"/>
                    </a:lnTo>
                    <a:lnTo>
                      <a:pt x="28" y="69"/>
                    </a:lnTo>
                    <a:lnTo>
                      <a:pt x="31" y="62"/>
                    </a:lnTo>
                    <a:lnTo>
                      <a:pt x="4" y="62"/>
                    </a:lnTo>
                    <a:lnTo>
                      <a:pt x="0" y="59"/>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16" name="Freeform 115"/>
              <p:cNvSpPr>
                <a:spLocks/>
              </p:cNvSpPr>
              <p:nvPr/>
            </p:nvSpPr>
            <p:spPr bwMode="auto">
              <a:xfrm>
                <a:off x="3499" y="369"/>
                <a:ext cx="38" cy="81"/>
              </a:xfrm>
              <a:custGeom>
                <a:avLst/>
                <a:gdLst>
                  <a:gd name="T0" fmla="*/ 30 w 38"/>
                  <a:gd name="T1" fmla="*/ 16 h 81"/>
                  <a:gd name="T2" fmla="*/ 4 w 38"/>
                  <a:gd name="T3" fmla="*/ 16 h 81"/>
                  <a:gd name="T4" fmla="*/ 11 w 38"/>
                  <a:gd name="T5" fmla="*/ 19 h 81"/>
                  <a:gd name="T6" fmla="*/ 14 w 38"/>
                  <a:gd name="T7" fmla="*/ 40 h 81"/>
                  <a:gd name="T8" fmla="*/ 11 w 38"/>
                  <a:gd name="T9" fmla="*/ 59 h 81"/>
                  <a:gd name="T10" fmla="*/ 4 w 38"/>
                  <a:gd name="T11" fmla="*/ 62 h 81"/>
                  <a:gd name="T12" fmla="*/ 31 w 38"/>
                  <a:gd name="T13" fmla="*/ 62 h 81"/>
                  <a:gd name="T14" fmla="*/ 38 w 38"/>
                  <a:gd name="T15" fmla="*/ 40 h 81"/>
                  <a:gd name="T16" fmla="*/ 30 w 38"/>
                  <a:gd name="T17" fmla="*/ 16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8" h="81">
                    <a:moveTo>
                      <a:pt x="30" y="16"/>
                    </a:moveTo>
                    <a:lnTo>
                      <a:pt x="4" y="16"/>
                    </a:lnTo>
                    <a:lnTo>
                      <a:pt x="11" y="19"/>
                    </a:lnTo>
                    <a:lnTo>
                      <a:pt x="14" y="40"/>
                    </a:lnTo>
                    <a:lnTo>
                      <a:pt x="11" y="59"/>
                    </a:lnTo>
                    <a:lnTo>
                      <a:pt x="4" y="62"/>
                    </a:lnTo>
                    <a:lnTo>
                      <a:pt x="31" y="62"/>
                    </a:lnTo>
                    <a:lnTo>
                      <a:pt x="38" y="40"/>
                    </a:lnTo>
                    <a:lnTo>
                      <a:pt x="30" y="16"/>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17" name="Freeform 116"/>
              <p:cNvSpPr>
                <a:spLocks/>
              </p:cNvSpPr>
              <p:nvPr/>
            </p:nvSpPr>
            <p:spPr bwMode="auto">
              <a:xfrm>
                <a:off x="3499" y="369"/>
                <a:ext cx="38" cy="81"/>
              </a:xfrm>
              <a:custGeom>
                <a:avLst/>
                <a:gdLst>
                  <a:gd name="T0" fmla="*/ 4 w 38"/>
                  <a:gd name="T1" fmla="*/ 0 h 81"/>
                  <a:gd name="T2" fmla="*/ 0 w 38"/>
                  <a:gd name="T3" fmla="*/ 4 h 81"/>
                  <a:gd name="T4" fmla="*/ 0 w 38"/>
                  <a:gd name="T5" fmla="*/ 19 h 81"/>
                  <a:gd name="T6" fmla="*/ 4 w 38"/>
                  <a:gd name="T7" fmla="*/ 16 h 81"/>
                  <a:gd name="T8" fmla="*/ 30 w 38"/>
                  <a:gd name="T9" fmla="*/ 16 h 81"/>
                  <a:gd name="T10" fmla="*/ 28 w 38"/>
                  <a:gd name="T11" fmla="*/ 11 h 81"/>
                  <a:gd name="T12" fmla="*/ 4 w 38"/>
                  <a:gd name="T13" fmla="*/ 0 h 81"/>
                </a:gdLst>
                <a:ahLst/>
                <a:cxnLst>
                  <a:cxn ang="0">
                    <a:pos x="T0" y="T1"/>
                  </a:cxn>
                  <a:cxn ang="0">
                    <a:pos x="T2" y="T3"/>
                  </a:cxn>
                  <a:cxn ang="0">
                    <a:pos x="T4" y="T5"/>
                  </a:cxn>
                  <a:cxn ang="0">
                    <a:pos x="T6" y="T7"/>
                  </a:cxn>
                  <a:cxn ang="0">
                    <a:pos x="T8" y="T9"/>
                  </a:cxn>
                  <a:cxn ang="0">
                    <a:pos x="T10" y="T11"/>
                  </a:cxn>
                  <a:cxn ang="0">
                    <a:pos x="T12" y="T13"/>
                  </a:cxn>
                </a:cxnLst>
                <a:rect l="0" t="0" r="r" b="b"/>
                <a:pathLst>
                  <a:path w="38" h="81">
                    <a:moveTo>
                      <a:pt x="4" y="0"/>
                    </a:moveTo>
                    <a:lnTo>
                      <a:pt x="0" y="4"/>
                    </a:lnTo>
                    <a:lnTo>
                      <a:pt x="0" y="19"/>
                    </a:lnTo>
                    <a:lnTo>
                      <a:pt x="4" y="16"/>
                    </a:lnTo>
                    <a:lnTo>
                      <a:pt x="30" y="16"/>
                    </a:lnTo>
                    <a:lnTo>
                      <a:pt x="28" y="11"/>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sp>
          <p:nvSpPr>
            <p:cNvPr id="61" name="Freeform 60"/>
            <p:cNvSpPr>
              <a:spLocks/>
            </p:cNvSpPr>
            <p:nvPr/>
          </p:nvSpPr>
          <p:spPr bwMode="auto">
            <a:xfrm>
              <a:off x="3499" y="292"/>
              <a:ext cx="20" cy="20"/>
            </a:xfrm>
            <a:custGeom>
              <a:avLst/>
              <a:gdLst>
                <a:gd name="T0" fmla="*/ 4 w 20"/>
                <a:gd name="T1" fmla="*/ 0 h 20"/>
                <a:gd name="T2" fmla="*/ 0 w 20"/>
                <a:gd name="T3" fmla="*/ 0 h 20"/>
                <a:gd name="T4" fmla="*/ 0 w 20"/>
                <a:gd name="T5" fmla="*/ 9 h 20"/>
                <a:gd name="T6" fmla="*/ 4 w 20"/>
                <a:gd name="T7" fmla="*/ 0 h 20"/>
              </a:gdLst>
              <a:ahLst/>
              <a:cxnLst>
                <a:cxn ang="0">
                  <a:pos x="T0" y="T1"/>
                </a:cxn>
                <a:cxn ang="0">
                  <a:pos x="T2" y="T3"/>
                </a:cxn>
                <a:cxn ang="0">
                  <a:pos x="T4" y="T5"/>
                </a:cxn>
                <a:cxn ang="0">
                  <a:pos x="T6" y="T7"/>
                </a:cxn>
              </a:cxnLst>
              <a:rect l="0" t="0" r="r" b="b"/>
              <a:pathLst>
                <a:path w="20" h="20">
                  <a:moveTo>
                    <a:pt x="4" y="0"/>
                  </a:moveTo>
                  <a:lnTo>
                    <a:pt x="0" y="0"/>
                  </a:lnTo>
                  <a:lnTo>
                    <a:pt x="0" y="9"/>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62" name="Freeform 61"/>
            <p:cNvSpPr>
              <a:spLocks/>
            </p:cNvSpPr>
            <p:nvPr/>
          </p:nvSpPr>
          <p:spPr bwMode="auto">
            <a:xfrm>
              <a:off x="3490" y="292"/>
              <a:ext cx="20" cy="31"/>
            </a:xfrm>
            <a:custGeom>
              <a:avLst/>
              <a:gdLst>
                <a:gd name="T0" fmla="*/ 9 w 20"/>
                <a:gd name="T1" fmla="*/ 0 h 31"/>
                <a:gd name="T2" fmla="*/ 0 w 20"/>
                <a:gd name="T3" fmla="*/ 0 h 31"/>
                <a:gd name="T4" fmla="*/ 0 w 20"/>
                <a:gd name="T5" fmla="*/ 31 h 31"/>
                <a:gd name="T6" fmla="*/ 9 w 20"/>
                <a:gd name="T7" fmla="*/ 9 h 31"/>
                <a:gd name="T8" fmla="*/ 9 w 20"/>
                <a:gd name="T9" fmla="*/ 0 h 31"/>
              </a:gdLst>
              <a:ahLst/>
              <a:cxnLst>
                <a:cxn ang="0">
                  <a:pos x="T0" y="T1"/>
                </a:cxn>
                <a:cxn ang="0">
                  <a:pos x="T2" y="T3"/>
                </a:cxn>
                <a:cxn ang="0">
                  <a:pos x="T4" y="T5"/>
                </a:cxn>
                <a:cxn ang="0">
                  <a:pos x="T6" y="T7"/>
                </a:cxn>
                <a:cxn ang="0">
                  <a:pos x="T8" y="T9"/>
                </a:cxn>
              </a:cxnLst>
              <a:rect l="0" t="0" r="r" b="b"/>
              <a:pathLst>
                <a:path w="20" h="31">
                  <a:moveTo>
                    <a:pt x="9" y="0"/>
                  </a:moveTo>
                  <a:lnTo>
                    <a:pt x="0" y="0"/>
                  </a:lnTo>
                  <a:lnTo>
                    <a:pt x="0" y="31"/>
                  </a:lnTo>
                  <a:lnTo>
                    <a:pt x="9" y="9"/>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63" name="Freeform 62"/>
            <p:cNvSpPr>
              <a:spLocks/>
            </p:cNvSpPr>
            <p:nvPr/>
          </p:nvSpPr>
          <p:spPr bwMode="auto">
            <a:xfrm>
              <a:off x="3490" y="374"/>
              <a:ext cx="20" cy="72"/>
            </a:xfrm>
            <a:custGeom>
              <a:avLst/>
              <a:gdLst>
                <a:gd name="T0" fmla="*/ 9 w 20"/>
                <a:gd name="T1" fmla="*/ 0 h 72"/>
                <a:gd name="T2" fmla="*/ 0 w 20"/>
                <a:gd name="T3" fmla="*/ 2 h 72"/>
                <a:gd name="T4" fmla="*/ 0 w 20"/>
                <a:gd name="T5" fmla="*/ 69 h 72"/>
                <a:gd name="T6" fmla="*/ 9 w 20"/>
                <a:gd name="T7" fmla="*/ 71 h 72"/>
                <a:gd name="T8" fmla="*/ 9 w 20"/>
                <a:gd name="T9" fmla="*/ 55 h 72"/>
                <a:gd name="T10" fmla="*/ 7 w 20"/>
                <a:gd name="T11" fmla="*/ 55 h 72"/>
                <a:gd name="T12" fmla="*/ 4 w 20"/>
                <a:gd name="T13" fmla="*/ 35 h 72"/>
                <a:gd name="T14" fmla="*/ 7 w 20"/>
                <a:gd name="T15" fmla="*/ 14 h 72"/>
                <a:gd name="T16" fmla="*/ 9 w 20"/>
                <a:gd name="T17" fmla="*/ 14 h 72"/>
                <a:gd name="T18" fmla="*/ 9 w 20"/>
                <a:gd name="T19" fmla="*/ 0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 h="72">
                  <a:moveTo>
                    <a:pt x="9" y="0"/>
                  </a:moveTo>
                  <a:lnTo>
                    <a:pt x="0" y="2"/>
                  </a:lnTo>
                  <a:lnTo>
                    <a:pt x="0" y="69"/>
                  </a:lnTo>
                  <a:lnTo>
                    <a:pt x="9" y="71"/>
                  </a:lnTo>
                  <a:lnTo>
                    <a:pt x="9" y="55"/>
                  </a:lnTo>
                  <a:lnTo>
                    <a:pt x="7" y="55"/>
                  </a:lnTo>
                  <a:lnTo>
                    <a:pt x="4" y="35"/>
                  </a:lnTo>
                  <a:lnTo>
                    <a:pt x="7" y="14"/>
                  </a:lnTo>
                  <a:lnTo>
                    <a:pt x="9" y="14"/>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64" name="Freeform 63"/>
            <p:cNvSpPr>
              <a:spLocks/>
            </p:cNvSpPr>
            <p:nvPr/>
          </p:nvSpPr>
          <p:spPr bwMode="auto">
            <a:xfrm>
              <a:off x="3420" y="299"/>
              <a:ext cx="20" cy="65"/>
            </a:xfrm>
            <a:custGeom>
              <a:avLst/>
              <a:gdLst>
                <a:gd name="T0" fmla="*/ 0 w 20"/>
                <a:gd name="T1" fmla="*/ 0 h 65"/>
                <a:gd name="T2" fmla="*/ 0 w 20"/>
                <a:gd name="T3" fmla="*/ 64 h 65"/>
                <a:gd name="T4" fmla="*/ 7 w 20"/>
                <a:gd name="T5" fmla="*/ 62 h 65"/>
                <a:gd name="T6" fmla="*/ 19 w 20"/>
                <a:gd name="T7" fmla="*/ 31 h 65"/>
                <a:gd name="T8" fmla="*/ 7 w 20"/>
                <a:gd name="T9" fmla="*/ 2 h 65"/>
                <a:gd name="T10" fmla="*/ 0 w 20"/>
                <a:gd name="T11" fmla="*/ 0 h 65"/>
              </a:gdLst>
              <a:ahLst/>
              <a:cxnLst>
                <a:cxn ang="0">
                  <a:pos x="T0" y="T1"/>
                </a:cxn>
                <a:cxn ang="0">
                  <a:pos x="T2" y="T3"/>
                </a:cxn>
                <a:cxn ang="0">
                  <a:pos x="T4" y="T5"/>
                </a:cxn>
                <a:cxn ang="0">
                  <a:pos x="T6" y="T7"/>
                </a:cxn>
                <a:cxn ang="0">
                  <a:pos x="T8" y="T9"/>
                </a:cxn>
                <a:cxn ang="0">
                  <a:pos x="T10" y="T11"/>
                </a:cxn>
              </a:cxnLst>
              <a:rect l="0" t="0" r="r" b="b"/>
              <a:pathLst>
                <a:path w="20" h="65">
                  <a:moveTo>
                    <a:pt x="0" y="0"/>
                  </a:moveTo>
                  <a:lnTo>
                    <a:pt x="0" y="64"/>
                  </a:lnTo>
                  <a:lnTo>
                    <a:pt x="7" y="62"/>
                  </a:lnTo>
                  <a:lnTo>
                    <a:pt x="19" y="31"/>
                  </a:lnTo>
                  <a:lnTo>
                    <a:pt x="7" y="2"/>
                  </a:lnTo>
                  <a:lnTo>
                    <a:pt x="0"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65" name="Freeform 64"/>
            <p:cNvSpPr>
              <a:spLocks/>
            </p:cNvSpPr>
            <p:nvPr/>
          </p:nvSpPr>
          <p:spPr bwMode="auto">
            <a:xfrm>
              <a:off x="3420" y="292"/>
              <a:ext cx="70" cy="159"/>
            </a:xfrm>
            <a:custGeom>
              <a:avLst/>
              <a:gdLst>
                <a:gd name="T0" fmla="*/ 69 w 70"/>
                <a:gd name="T1" fmla="*/ 0 h 159"/>
                <a:gd name="T2" fmla="*/ 64 w 70"/>
                <a:gd name="T3" fmla="*/ 0 h 159"/>
                <a:gd name="T4" fmla="*/ 0 w 70"/>
                <a:gd name="T5" fmla="*/ 124 h 159"/>
                <a:gd name="T6" fmla="*/ 0 w 70"/>
                <a:gd name="T7" fmla="*/ 158 h 159"/>
                <a:gd name="T8" fmla="*/ 7 w 70"/>
                <a:gd name="T9" fmla="*/ 158 h 159"/>
                <a:gd name="T10" fmla="*/ 69 w 70"/>
                <a:gd name="T11" fmla="*/ 31 h 159"/>
                <a:gd name="T12" fmla="*/ 69 w 70"/>
                <a:gd name="T13" fmla="*/ 0 h 159"/>
              </a:gdLst>
              <a:ahLst/>
              <a:cxnLst>
                <a:cxn ang="0">
                  <a:pos x="T0" y="T1"/>
                </a:cxn>
                <a:cxn ang="0">
                  <a:pos x="T2" y="T3"/>
                </a:cxn>
                <a:cxn ang="0">
                  <a:pos x="T4" y="T5"/>
                </a:cxn>
                <a:cxn ang="0">
                  <a:pos x="T6" y="T7"/>
                </a:cxn>
                <a:cxn ang="0">
                  <a:pos x="T8" y="T9"/>
                </a:cxn>
                <a:cxn ang="0">
                  <a:pos x="T10" y="T11"/>
                </a:cxn>
                <a:cxn ang="0">
                  <a:pos x="T12" y="T13"/>
                </a:cxn>
              </a:cxnLst>
              <a:rect l="0" t="0" r="r" b="b"/>
              <a:pathLst>
                <a:path w="70" h="159">
                  <a:moveTo>
                    <a:pt x="69" y="0"/>
                  </a:moveTo>
                  <a:lnTo>
                    <a:pt x="64" y="0"/>
                  </a:lnTo>
                  <a:lnTo>
                    <a:pt x="0" y="124"/>
                  </a:lnTo>
                  <a:lnTo>
                    <a:pt x="0" y="158"/>
                  </a:lnTo>
                  <a:lnTo>
                    <a:pt x="7" y="158"/>
                  </a:lnTo>
                  <a:lnTo>
                    <a:pt x="69" y="31"/>
                  </a:lnTo>
                  <a:lnTo>
                    <a:pt x="6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66" name="Freeform 65"/>
            <p:cNvSpPr>
              <a:spLocks/>
            </p:cNvSpPr>
            <p:nvPr/>
          </p:nvSpPr>
          <p:spPr bwMode="auto">
            <a:xfrm>
              <a:off x="3470" y="376"/>
              <a:ext cx="20" cy="67"/>
            </a:xfrm>
            <a:custGeom>
              <a:avLst/>
              <a:gdLst>
                <a:gd name="T0" fmla="*/ 19 w 20"/>
                <a:gd name="T1" fmla="*/ 0 h 67"/>
                <a:gd name="T2" fmla="*/ 9 w 20"/>
                <a:gd name="T3" fmla="*/ 4 h 67"/>
                <a:gd name="T4" fmla="*/ 0 w 20"/>
                <a:gd name="T5" fmla="*/ 33 h 67"/>
                <a:gd name="T6" fmla="*/ 9 w 20"/>
                <a:gd name="T7" fmla="*/ 62 h 67"/>
                <a:gd name="T8" fmla="*/ 19 w 20"/>
                <a:gd name="T9" fmla="*/ 67 h 67"/>
                <a:gd name="T10" fmla="*/ 19 w 20"/>
                <a:gd name="T11" fmla="*/ 0 h 67"/>
              </a:gdLst>
              <a:ahLst/>
              <a:cxnLst>
                <a:cxn ang="0">
                  <a:pos x="T0" y="T1"/>
                </a:cxn>
                <a:cxn ang="0">
                  <a:pos x="T2" y="T3"/>
                </a:cxn>
                <a:cxn ang="0">
                  <a:pos x="T4" y="T5"/>
                </a:cxn>
                <a:cxn ang="0">
                  <a:pos x="T6" y="T7"/>
                </a:cxn>
                <a:cxn ang="0">
                  <a:pos x="T8" y="T9"/>
                </a:cxn>
                <a:cxn ang="0">
                  <a:pos x="T10" y="T11"/>
                </a:cxn>
              </a:cxnLst>
              <a:rect l="0" t="0" r="r" b="b"/>
              <a:pathLst>
                <a:path w="20" h="67">
                  <a:moveTo>
                    <a:pt x="19" y="0"/>
                  </a:moveTo>
                  <a:lnTo>
                    <a:pt x="9" y="4"/>
                  </a:lnTo>
                  <a:lnTo>
                    <a:pt x="0" y="33"/>
                  </a:lnTo>
                  <a:lnTo>
                    <a:pt x="9" y="62"/>
                  </a:lnTo>
                  <a:lnTo>
                    <a:pt x="19" y="67"/>
                  </a:lnTo>
                  <a:lnTo>
                    <a:pt x="1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67" name="Freeform 66"/>
            <p:cNvSpPr>
              <a:spLocks/>
            </p:cNvSpPr>
            <p:nvPr/>
          </p:nvSpPr>
          <p:spPr bwMode="auto">
            <a:xfrm>
              <a:off x="3410" y="295"/>
              <a:ext cx="20" cy="74"/>
            </a:xfrm>
            <a:custGeom>
              <a:avLst/>
              <a:gdLst>
                <a:gd name="T0" fmla="*/ 0 w 20"/>
                <a:gd name="T1" fmla="*/ 0 h 74"/>
                <a:gd name="T2" fmla="*/ 0 w 20"/>
                <a:gd name="T3" fmla="*/ 16 h 74"/>
                <a:gd name="T4" fmla="*/ 2 w 20"/>
                <a:gd name="T5" fmla="*/ 36 h 74"/>
                <a:gd name="T6" fmla="*/ 0 w 20"/>
                <a:gd name="T7" fmla="*/ 55 h 74"/>
                <a:gd name="T8" fmla="*/ 0 w 20"/>
                <a:gd name="T9" fmla="*/ 74 h 74"/>
                <a:gd name="T10" fmla="*/ 9 w 20"/>
                <a:gd name="T11" fmla="*/ 69 h 74"/>
                <a:gd name="T12" fmla="*/ 9 w 20"/>
                <a:gd name="T13" fmla="*/ 4 h 74"/>
                <a:gd name="T14" fmla="*/ 0 w 20"/>
                <a:gd name="T15" fmla="*/ 0 h 7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 h="74">
                  <a:moveTo>
                    <a:pt x="0" y="0"/>
                  </a:moveTo>
                  <a:lnTo>
                    <a:pt x="0" y="16"/>
                  </a:lnTo>
                  <a:lnTo>
                    <a:pt x="2" y="36"/>
                  </a:lnTo>
                  <a:lnTo>
                    <a:pt x="0" y="55"/>
                  </a:lnTo>
                  <a:lnTo>
                    <a:pt x="0" y="74"/>
                  </a:lnTo>
                  <a:lnTo>
                    <a:pt x="9" y="69"/>
                  </a:lnTo>
                  <a:lnTo>
                    <a:pt x="9" y="4"/>
                  </a:lnTo>
                  <a:lnTo>
                    <a:pt x="0"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68" name="Freeform 67"/>
            <p:cNvSpPr>
              <a:spLocks/>
            </p:cNvSpPr>
            <p:nvPr/>
          </p:nvSpPr>
          <p:spPr bwMode="auto">
            <a:xfrm>
              <a:off x="3410" y="417"/>
              <a:ext cx="20" cy="34"/>
            </a:xfrm>
            <a:custGeom>
              <a:avLst/>
              <a:gdLst>
                <a:gd name="T0" fmla="*/ 9 w 20"/>
                <a:gd name="T1" fmla="*/ 0 h 34"/>
                <a:gd name="T2" fmla="*/ 0 w 20"/>
                <a:gd name="T3" fmla="*/ 21 h 34"/>
                <a:gd name="T4" fmla="*/ 0 w 20"/>
                <a:gd name="T5" fmla="*/ 33 h 34"/>
                <a:gd name="T6" fmla="*/ 9 w 20"/>
                <a:gd name="T7" fmla="*/ 33 h 34"/>
                <a:gd name="T8" fmla="*/ 9 w 20"/>
                <a:gd name="T9" fmla="*/ 0 h 34"/>
              </a:gdLst>
              <a:ahLst/>
              <a:cxnLst>
                <a:cxn ang="0">
                  <a:pos x="T0" y="T1"/>
                </a:cxn>
                <a:cxn ang="0">
                  <a:pos x="T2" y="T3"/>
                </a:cxn>
                <a:cxn ang="0">
                  <a:pos x="T4" y="T5"/>
                </a:cxn>
                <a:cxn ang="0">
                  <a:pos x="T6" y="T7"/>
                </a:cxn>
                <a:cxn ang="0">
                  <a:pos x="T8" y="T9"/>
                </a:cxn>
              </a:cxnLst>
              <a:rect l="0" t="0" r="r" b="b"/>
              <a:pathLst>
                <a:path w="20" h="34">
                  <a:moveTo>
                    <a:pt x="9" y="0"/>
                  </a:moveTo>
                  <a:lnTo>
                    <a:pt x="0" y="21"/>
                  </a:lnTo>
                  <a:lnTo>
                    <a:pt x="0" y="33"/>
                  </a:lnTo>
                  <a:lnTo>
                    <a:pt x="9" y="33"/>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69" name="Freeform 68"/>
            <p:cNvSpPr>
              <a:spLocks/>
            </p:cNvSpPr>
            <p:nvPr/>
          </p:nvSpPr>
          <p:spPr bwMode="auto">
            <a:xfrm>
              <a:off x="3406" y="292"/>
              <a:ext cx="20" cy="20"/>
            </a:xfrm>
            <a:custGeom>
              <a:avLst/>
              <a:gdLst>
                <a:gd name="T0" fmla="*/ 0 w 20"/>
                <a:gd name="T1" fmla="*/ 0 h 20"/>
                <a:gd name="T2" fmla="*/ 0 w 20"/>
                <a:gd name="T3" fmla="*/ 16 h 20"/>
                <a:gd name="T4" fmla="*/ 4 w 20"/>
                <a:gd name="T5" fmla="*/ 19 h 20"/>
                <a:gd name="T6" fmla="*/ 4 w 20"/>
                <a:gd name="T7" fmla="*/ 2 h 20"/>
                <a:gd name="T8" fmla="*/ 0 w 20"/>
                <a:gd name="T9" fmla="*/ 0 h 20"/>
              </a:gdLst>
              <a:ahLst/>
              <a:cxnLst>
                <a:cxn ang="0">
                  <a:pos x="T0" y="T1"/>
                </a:cxn>
                <a:cxn ang="0">
                  <a:pos x="T2" y="T3"/>
                </a:cxn>
                <a:cxn ang="0">
                  <a:pos x="T4" y="T5"/>
                </a:cxn>
                <a:cxn ang="0">
                  <a:pos x="T6" y="T7"/>
                </a:cxn>
                <a:cxn ang="0">
                  <a:pos x="T8" y="T9"/>
                </a:cxn>
              </a:cxnLst>
              <a:rect l="0" t="0" r="r" b="b"/>
              <a:pathLst>
                <a:path w="20" h="20">
                  <a:moveTo>
                    <a:pt x="0" y="0"/>
                  </a:moveTo>
                  <a:lnTo>
                    <a:pt x="0" y="16"/>
                  </a:lnTo>
                  <a:lnTo>
                    <a:pt x="4" y="19"/>
                  </a:lnTo>
                  <a:lnTo>
                    <a:pt x="4" y="2"/>
                  </a:lnTo>
                  <a:lnTo>
                    <a:pt x="0"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70" name="Freeform 69"/>
            <p:cNvSpPr>
              <a:spLocks/>
            </p:cNvSpPr>
            <p:nvPr/>
          </p:nvSpPr>
          <p:spPr bwMode="auto">
            <a:xfrm>
              <a:off x="3406" y="352"/>
              <a:ext cx="20" cy="20"/>
            </a:xfrm>
            <a:custGeom>
              <a:avLst/>
              <a:gdLst>
                <a:gd name="T0" fmla="*/ 4 w 20"/>
                <a:gd name="T1" fmla="*/ 0 h 20"/>
                <a:gd name="T2" fmla="*/ 0 w 20"/>
                <a:gd name="T3" fmla="*/ 2 h 20"/>
                <a:gd name="T4" fmla="*/ 0 w 20"/>
                <a:gd name="T5" fmla="*/ 16 h 20"/>
                <a:gd name="T6" fmla="*/ 4 w 20"/>
                <a:gd name="T7" fmla="*/ 16 h 20"/>
                <a:gd name="T8" fmla="*/ 4 w 20"/>
                <a:gd name="T9" fmla="*/ 0 h 20"/>
              </a:gdLst>
              <a:ahLst/>
              <a:cxnLst>
                <a:cxn ang="0">
                  <a:pos x="T0" y="T1"/>
                </a:cxn>
                <a:cxn ang="0">
                  <a:pos x="T2" y="T3"/>
                </a:cxn>
                <a:cxn ang="0">
                  <a:pos x="T4" y="T5"/>
                </a:cxn>
                <a:cxn ang="0">
                  <a:pos x="T6" y="T7"/>
                </a:cxn>
                <a:cxn ang="0">
                  <a:pos x="T8" y="T9"/>
                </a:cxn>
              </a:cxnLst>
              <a:rect l="0" t="0" r="r" b="b"/>
              <a:pathLst>
                <a:path w="20" h="20">
                  <a:moveTo>
                    <a:pt x="4" y="0"/>
                  </a:moveTo>
                  <a:lnTo>
                    <a:pt x="0" y="2"/>
                  </a:lnTo>
                  <a:lnTo>
                    <a:pt x="0" y="16"/>
                  </a:lnTo>
                  <a:lnTo>
                    <a:pt x="4" y="16"/>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71" name="Freeform 70"/>
            <p:cNvSpPr>
              <a:spLocks/>
            </p:cNvSpPr>
            <p:nvPr/>
          </p:nvSpPr>
          <p:spPr bwMode="auto">
            <a:xfrm>
              <a:off x="3406" y="439"/>
              <a:ext cx="20" cy="20"/>
            </a:xfrm>
            <a:custGeom>
              <a:avLst/>
              <a:gdLst>
                <a:gd name="T0" fmla="*/ 4 w 20"/>
                <a:gd name="T1" fmla="*/ 0 h 20"/>
                <a:gd name="T2" fmla="*/ 0 w 20"/>
                <a:gd name="T3" fmla="*/ 11 h 20"/>
                <a:gd name="T4" fmla="*/ 4 w 20"/>
                <a:gd name="T5" fmla="*/ 11 h 20"/>
                <a:gd name="T6" fmla="*/ 4 w 20"/>
                <a:gd name="T7" fmla="*/ 0 h 20"/>
              </a:gdLst>
              <a:ahLst/>
              <a:cxnLst>
                <a:cxn ang="0">
                  <a:pos x="T0" y="T1"/>
                </a:cxn>
                <a:cxn ang="0">
                  <a:pos x="T2" y="T3"/>
                </a:cxn>
                <a:cxn ang="0">
                  <a:pos x="T4" y="T5"/>
                </a:cxn>
                <a:cxn ang="0">
                  <a:pos x="T6" y="T7"/>
                </a:cxn>
              </a:cxnLst>
              <a:rect l="0" t="0" r="r" b="b"/>
              <a:pathLst>
                <a:path w="20" h="20">
                  <a:moveTo>
                    <a:pt x="4" y="0"/>
                  </a:moveTo>
                  <a:lnTo>
                    <a:pt x="0" y="11"/>
                  </a:lnTo>
                  <a:lnTo>
                    <a:pt x="4" y="11"/>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72" name="Freeform 71"/>
            <p:cNvSpPr>
              <a:spLocks/>
            </p:cNvSpPr>
            <p:nvPr/>
          </p:nvSpPr>
          <p:spPr bwMode="auto">
            <a:xfrm>
              <a:off x="3372" y="292"/>
              <a:ext cx="33" cy="77"/>
            </a:xfrm>
            <a:custGeom>
              <a:avLst/>
              <a:gdLst>
                <a:gd name="T0" fmla="*/ 33 w 33"/>
                <a:gd name="T1" fmla="*/ 0 h 77"/>
                <a:gd name="T2" fmla="*/ 7 w 33"/>
                <a:gd name="T3" fmla="*/ 9 h 77"/>
                <a:gd name="T4" fmla="*/ 0 w 33"/>
                <a:gd name="T5" fmla="*/ 38 h 77"/>
                <a:gd name="T6" fmla="*/ 7 w 33"/>
                <a:gd name="T7" fmla="*/ 69 h 77"/>
                <a:gd name="T8" fmla="*/ 33 w 33"/>
                <a:gd name="T9" fmla="*/ 76 h 77"/>
                <a:gd name="T10" fmla="*/ 33 w 33"/>
                <a:gd name="T11" fmla="*/ 62 h 77"/>
                <a:gd name="T12" fmla="*/ 26 w 33"/>
                <a:gd name="T13" fmla="*/ 57 h 77"/>
                <a:gd name="T14" fmla="*/ 21 w 33"/>
                <a:gd name="T15" fmla="*/ 38 h 77"/>
                <a:gd name="T16" fmla="*/ 26 w 33"/>
                <a:gd name="T17" fmla="*/ 19 h 77"/>
                <a:gd name="T18" fmla="*/ 33 w 33"/>
                <a:gd name="T19" fmla="*/ 16 h 77"/>
                <a:gd name="T20" fmla="*/ 33 w 33"/>
                <a:gd name="T21" fmla="*/ 0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3" h="77">
                  <a:moveTo>
                    <a:pt x="33" y="0"/>
                  </a:moveTo>
                  <a:lnTo>
                    <a:pt x="7" y="9"/>
                  </a:lnTo>
                  <a:lnTo>
                    <a:pt x="0" y="38"/>
                  </a:lnTo>
                  <a:lnTo>
                    <a:pt x="7" y="69"/>
                  </a:lnTo>
                  <a:lnTo>
                    <a:pt x="33" y="76"/>
                  </a:lnTo>
                  <a:lnTo>
                    <a:pt x="33" y="62"/>
                  </a:lnTo>
                  <a:lnTo>
                    <a:pt x="26" y="57"/>
                  </a:lnTo>
                  <a:lnTo>
                    <a:pt x="21" y="38"/>
                  </a:lnTo>
                  <a:lnTo>
                    <a:pt x="26" y="19"/>
                  </a:lnTo>
                  <a:lnTo>
                    <a:pt x="33" y="16"/>
                  </a:lnTo>
                  <a:lnTo>
                    <a:pt x="33"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nvGrpSpPr>
            <p:cNvPr id="73" name="Group 72"/>
            <p:cNvGrpSpPr>
              <a:grpSpLocks/>
            </p:cNvGrpSpPr>
            <p:nvPr/>
          </p:nvGrpSpPr>
          <p:grpSpPr bwMode="auto">
            <a:xfrm>
              <a:off x="1973" y="443"/>
              <a:ext cx="5001" cy="502"/>
              <a:chOff x="1973" y="443"/>
              <a:chExt cx="5001" cy="502"/>
            </a:xfrm>
          </p:grpSpPr>
          <p:sp>
            <p:nvSpPr>
              <p:cNvPr id="113" name="Freeform 112"/>
              <p:cNvSpPr>
                <a:spLocks/>
              </p:cNvSpPr>
              <p:nvPr/>
            </p:nvSpPr>
            <p:spPr bwMode="auto">
              <a:xfrm>
                <a:off x="1973" y="443"/>
                <a:ext cx="5001" cy="502"/>
              </a:xfrm>
              <a:custGeom>
                <a:avLst/>
                <a:gdLst>
                  <a:gd name="T0" fmla="*/ 2488 w 5001"/>
                  <a:gd name="T1" fmla="*/ 0 h 502"/>
                  <a:gd name="T2" fmla="*/ 263 w 5001"/>
                  <a:gd name="T3" fmla="*/ 278 h 502"/>
                  <a:gd name="T4" fmla="*/ 0 w 5001"/>
                  <a:gd name="T5" fmla="*/ 501 h 502"/>
                  <a:gd name="T6" fmla="*/ 2474 w 5001"/>
                  <a:gd name="T7" fmla="*/ 179 h 502"/>
                  <a:gd name="T8" fmla="*/ 3925 w 5001"/>
                  <a:gd name="T9" fmla="*/ 179 h 502"/>
                  <a:gd name="T10" fmla="*/ 2488 w 5001"/>
                  <a:gd name="T11" fmla="*/ 0 h 502"/>
                </a:gdLst>
                <a:ahLst/>
                <a:cxnLst>
                  <a:cxn ang="0">
                    <a:pos x="T0" y="T1"/>
                  </a:cxn>
                  <a:cxn ang="0">
                    <a:pos x="T2" y="T3"/>
                  </a:cxn>
                  <a:cxn ang="0">
                    <a:pos x="T4" y="T5"/>
                  </a:cxn>
                  <a:cxn ang="0">
                    <a:pos x="T6" y="T7"/>
                  </a:cxn>
                  <a:cxn ang="0">
                    <a:pos x="T8" y="T9"/>
                  </a:cxn>
                  <a:cxn ang="0">
                    <a:pos x="T10" y="T11"/>
                  </a:cxn>
                </a:cxnLst>
                <a:rect l="0" t="0" r="r" b="b"/>
                <a:pathLst>
                  <a:path w="5001" h="502">
                    <a:moveTo>
                      <a:pt x="2488" y="0"/>
                    </a:moveTo>
                    <a:lnTo>
                      <a:pt x="263" y="278"/>
                    </a:lnTo>
                    <a:lnTo>
                      <a:pt x="0" y="501"/>
                    </a:lnTo>
                    <a:lnTo>
                      <a:pt x="2474" y="179"/>
                    </a:lnTo>
                    <a:lnTo>
                      <a:pt x="3925" y="179"/>
                    </a:lnTo>
                    <a:lnTo>
                      <a:pt x="2488" y="0"/>
                    </a:lnTo>
                  </a:path>
                </a:pathLst>
              </a:custGeom>
              <a:solidFill>
                <a:srgbClr val="FFFF54"/>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14" name="Freeform 113"/>
              <p:cNvSpPr>
                <a:spLocks/>
              </p:cNvSpPr>
              <p:nvPr/>
            </p:nvSpPr>
            <p:spPr bwMode="auto">
              <a:xfrm>
                <a:off x="1973" y="443"/>
                <a:ext cx="5001" cy="502"/>
              </a:xfrm>
              <a:custGeom>
                <a:avLst/>
                <a:gdLst>
                  <a:gd name="T0" fmla="*/ 3925 w 5001"/>
                  <a:gd name="T1" fmla="*/ 179 h 502"/>
                  <a:gd name="T2" fmla="*/ 2474 w 5001"/>
                  <a:gd name="T3" fmla="*/ 179 h 502"/>
                  <a:gd name="T4" fmla="*/ 5001 w 5001"/>
                  <a:gd name="T5" fmla="*/ 501 h 502"/>
                  <a:gd name="T6" fmla="*/ 4711 w 5001"/>
                  <a:gd name="T7" fmla="*/ 278 h 502"/>
                  <a:gd name="T8" fmla="*/ 3925 w 5001"/>
                  <a:gd name="T9" fmla="*/ 179 h 502"/>
                </a:gdLst>
                <a:ahLst/>
                <a:cxnLst>
                  <a:cxn ang="0">
                    <a:pos x="T0" y="T1"/>
                  </a:cxn>
                  <a:cxn ang="0">
                    <a:pos x="T2" y="T3"/>
                  </a:cxn>
                  <a:cxn ang="0">
                    <a:pos x="T4" y="T5"/>
                  </a:cxn>
                  <a:cxn ang="0">
                    <a:pos x="T6" y="T7"/>
                  </a:cxn>
                  <a:cxn ang="0">
                    <a:pos x="T8" y="T9"/>
                  </a:cxn>
                </a:cxnLst>
                <a:rect l="0" t="0" r="r" b="b"/>
                <a:pathLst>
                  <a:path w="5001" h="502">
                    <a:moveTo>
                      <a:pt x="3925" y="179"/>
                    </a:moveTo>
                    <a:lnTo>
                      <a:pt x="2474" y="179"/>
                    </a:lnTo>
                    <a:lnTo>
                      <a:pt x="5001" y="501"/>
                    </a:lnTo>
                    <a:lnTo>
                      <a:pt x="4711" y="278"/>
                    </a:lnTo>
                    <a:lnTo>
                      <a:pt x="3925" y="179"/>
                    </a:lnTo>
                  </a:path>
                </a:pathLst>
              </a:custGeom>
              <a:solidFill>
                <a:srgbClr val="FFFF54"/>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sp>
          <p:nvSpPr>
            <p:cNvPr id="74" name="Rectangle 73"/>
            <p:cNvSpPr>
              <a:spLocks noChangeArrowheads="1"/>
            </p:cNvSpPr>
            <p:nvPr/>
          </p:nvSpPr>
          <p:spPr bwMode="auto">
            <a:xfrm>
              <a:off x="278" y="0"/>
              <a:ext cx="7540" cy="15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0" tIns="0" rIns="0" bIns="0" anchor="t" anchorCtr="0" upright="1">
              <a:noAutofit/>
            </a:bodyPr>
            <a:lstStyle/>
            <a:p>
              <a:pPr algn="l">
                <a:lnSpc>
                  <a:spcPts val="7800"/>
                </a:lnSpc>
                <a:spcAft>
                  <a:spcPts val="0"/>
                </a:spcAft>
              </a:pPr>
              <a:r>
                <a:rPr lang="en-AU" sz="1200">
                  <a:effectLst/>
                  <a:latin typeface="Times New Roman"/>
                  <a:ea typeface="Calibri"/>
                  <a:cs typeface="Times New Roman"/>
                </a:rPr>
                <a:t> </a:t>
              </a:r>
              <a:endParaRPr lang="en-AU" sz="1100">
                <a:effectLst/>
                <a:latin typeface="Calibri"/>
                <a:ea typeface="Calibri"/>
                <a:cs typeface="Times New Roman"/>
              </a:endParaRPr>
            </a:p>
            <a:p>
              <a:pPr>
                <a:lnSpc>
                  <a:spcPct val="115000"/>
                </a:lnSpc>
                <a:spcAft>
                  <a:spcPts val="0"/>
                </a:spcAft>
              </a:pPr>
              <a:r>
                <a:rPr lang="en-AU" sz="1200">
                  <a:effectLst/>
                  <a:latin typeface="Times New Roman"/>
                  <a:ea typeface="Calibri"/>
                  <a:cs typeface="Times New Roman"/>
                </a:rPr>
                <a:t> </a:t>
              </a:r>
              <a:endParaRPr lang="en-AU" sz="1100">
                <a:effectLst/>
                <a:latin typeface="Calibri"/>
                <a:ea typeface="Calibri"/>
                <a:cs typeface="Times New Roman"/>
              </a:endParaRPr>
            </a:p>
          </p:txBody>
        </p:sp>
        <p:sp>
          <p:nvSpPr>
            <p:cNvPr id="75" name="Freeform 74"/>
            <p:cNvSpPr>
              <a:spLocks/>
            </p:cNvSpPr>
            <p:nvPr/>
          </p:nvSpPr>
          <p:spPr bwMode="auto">
            <a:xfrm>
              <a:off x="120" y="1221"/>
              <a:ext cx="20" cy="65"/>
            </a:xfrm>
            <a:custGeom>
              <a:avLst/>
              <a:gdLst>
                <a:gd name="T0" fmla="*/ 12 w 20"/>
                <a:gd name="T1" fmla="*/ 0 h 65"/>
                <a:gd name="T2" fmla="*/ 7 w 20"/>
                <a:gd name="T3" fmla="*/ 0 h 65"/>
                <a:gd name="T4" fmla="*/ 7 w 20"/>
                <a:gd name="T5" fmla="*/ 2 h 65"/>
                <a:gd name="T6" fmla="*/ 0 w 20"/>
                <a:gd name="T7" fmla="*/ 64 h 65"/>
                <a:gd name="T8" fmla="*/ 4 w 20"/>
                <a:gd name="T9" fmla="*/ 64 h 65"/>
                <a:gd name="T10" fmla="*/ 12 w 20"/>
                <a:gd name="T11" fmla="*/ 0 h 65"/>
              </a:gdLst>
              <a:ahLst/>
              <a:cxnLst>
                <a:cxn ang="0">
                  <a:pos x="T0" y="T1"/>
                </a:cxn>
                <a:cxn ang="0">
                  <a:pos x="T2" y="T3"/>
                </a:cxn>
                <a:cxn ang="0">
                  <a:pos x="T4" y="T5"/>
                </a:cxn>
                <a:cxn ang="0">
                  <a:pos x="T6" y="T7"/>
                </a:cxn>
                <a:cxn ang="0">
                  <a:pos x="T8" y="T9"/>
                </a:cxn>
                <a:cxn ang="0">
                  <a:pos x="T10" y="T11"/>
                </a:cxn>
              </a:cxnLst>
              <a:rect l="0" t="0" r="r" b="b"/>
              <a:pathLst>
                <a:path w="20" h="65">
                  <a:moveTo>
                    <a:pt x="12" y="0"/>
                  </a:moveTo>
                  <a:lnTo>
                    <a:pt x="7" y="0"/>
                  </a:lnTo>
                  <a:lnTo>
                    <a:pt x="7" y="2"/>
                  </a:lnTo>
                  <a:lnTo>
                    <a:pt x="0" y="64"/>
                  </a:lnTo>
                  <a:lnTo>
                    <a:pt x="4" y="64"/>
                  </a:lnTo>
                  <a:lnTo>
                    <a:pt x="12"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76" name="Freeform 75"/>
            <p:cNvSpPr>
              <a:spLocks/>
            </p:cNvSpPr>
            <p:nvPr/>
          </p:nvSpPr>
          <p:spPr bwMode="auto">
            <a:xfrm>
              <a:off x="115" y="1223"/>
              <a:ext cx="20" cy="70"/>
            </a:xfrm>
            <a:custGeom>
              <a:avLst/>
              <a:gdLst>
                <a:gd name="T0" fmla="*/ 16 w 20"/>
                <a:gd name="T1" fmla="*/ 0 h 70"/>
                <a:gd name="T2" fmla="*/ 12 w 20"/>
                <a:gd name="T3" fmla="*/ 0 h 70"/>
                <a:gd name="T4" fmla="*/ 0 w 20"/>
                <a:gd name="T5" fmla="*/ 67 h 70"/>
                <a:gd name="T6" fmla="*/ 0 w 20"/>
                <a:gd name="T7" fmla="*/ 69 h 70"/>
                <a:gd name="T8" fmla="*/ 4 w 20"/>
                <a:gd name="T9" fmla="*/ 69 h 70"/>
                <a:gd name="T10" fmla="*/ 16 w 20"/>
                <a:gd name="T11" fmla="*/ 0 h 70"/>
              </a:gdLst>
              <a:ahLst/>
              <a:cxnLst>
                <a:cxn ang="0">
                  <a:pos x="T0" y="T1"/>
                </a:cxn>
                <a:cxn ang="0">
                  <a:pos x="T2" y="T3"/>
                </a:cxn>
                <a:cxn ang="0">
                  <a:pos x="T4" y="T5"/>
                </a:cxn>
                <a:cxn ang="0">
                  <a:pos x="T6" y="T7"/>
                </a:cxn>
                <a:cxn ang="0">
                  <a:pos x="T8" y="T9"/>
                </a:cxn>
                <a:cxn ang="0">
                  <a:pos x="T10" y="T11"/>
                </a:cxn>
              </a:cxnLst>
              <a:rect l="0" t="0" r="r" b="b"/>
              <a:pathLst>
                <a:path w="20" h="70">
                  <a:moveTo>
                    <a:pt x="16" y="0"/>
                  </a:moveTo>
                  <a:lnTo>
                    <a:pt x="12" y="0"/>
                  </a:lnTo>
                  <a:lnTo>
                    <a:pt x="0" y="67"/>
                  </a:lnTo>
                  <a:lnTo>
                    <a:pt x="0" y="69"/>
                  </a:lnTo>
                  <a:lnTo>
                    <a:pt x="4" y="69"/>
                  </a:lnTo>
                  <a:lnTo>
                    <a:pt x="16"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77" name="Freeform 76"/>
            <p:cNvSpPr>
              <a:spLocks/>
            </p:cNvSpPr>
            <p:nvPr/>
          </p:nvSpPr>
          <p:spPr bwMode="auto">
            <a:xfrm>
              <a:off x="113" y="1245"/>
              <a:ext cx="20" cy="46"/>
            </a:xfrm>
            <a:custGeom>
              <a:avLst/>
              <a:gdLst>
                <a:gd name="T0" fmla="*/ 4 w 20"/>
                <a:gd name="T1" fmla="*/ 0 h 46"/>
                <a:gd name="T2" fmla="*/ 0 w 20"/>
                <a:gd name="T3" fmla="*/ 0 h 46"/>
                <a:gd name="T4" fmla="*/ 2 w 20"/>
                <a:gd name="T5" fmla="*/ 45 h 46"/>
                <a:gd name="T6" fmla="*/ 7 w 20"/>
                <a:gd name="T7" fmla="*/ 45 h 46"/>
                <a:gd name="T8" fmla="*/ 4 w 20"/>
                <a:gd name="T9" fmla="*/ 0 h 46"/>
              </a:gdLst>
              <a:ahLst/>
              <a:cxnLst>
                <a:cxn ang="0">
                  <a:pos x="T0" y="T1"/>
                </a:cxn>
                <a:cxn ang="0">
                  <a:pos x="T2" y="T3"/>
                </a:cxn>
                <a:cxn ang="0">
                  <a:pos x="T4" y="T5"/>
                </a:cxn>
                <a:cxn ang="0">
                  <a:pos x="T6" y="T7"/>
                </a:cxn>
                <a:cxn ang="0">
                  <a:pos x="T8" y="T9"/>
                </a:cxn>
              </a:cxnLst>
              <a:rect l="0" t="0" r="r" b="b"/>
              <a:pathLst>
                <a:path w="20" h="46">
                  <a:moveTo>
                    <a:pt x="4" y="0"/>
                  </a:moveTo>
                  <a:lnTo>
                    <a:pt x="0" y="0"/>
                  </a:lnTo>
                  <a:lnTo>
                    <a:pt x="2" y="45"/>
                  </a:lnTo>
                  <a:lnTo>
                    <a:pt x="7" y="45"/>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78" name="Freeform 77"/>
            <p:cNvSpPr>
              <a:spLocks/>
            </p:cNvSpPr>
            <p:nvPr/>
          </p:nvSpPr>
          <p:spPr bwMode="auto">
            <a:xfrm>
              <a:off x="113" y="1247"/>
              <a:ext cx="20" cy="46"/>
            </a:xfrm>
            <a:custGeom>
              <a:avLst/>
              <a:gdLst>
                <a:gd name="T0" fmla="*/ 4 w 20"/>
                <a:gd name="T1" fmla="*/ 0 h 46"/>
                <a:gd name="T2" fmla="*/ 0 w 20"/>
                <a:gd name="T3" fmla="*/ 0 h 46"/>
                <a:gd name="T4" fmla="*/ 2 w 20"/>
                <a:gd name="T5" fmla="*/ 43 h 46"/>
                <a:gd name="T6" fmla="*/ 4 w 20"/>
                <a:gd name="T7" fmla="*/ 45 h 46"/>
                <a:gd name="T8" fmla="*/ 7 w 20"/>
                <a:gd name="T9" fmla="*/ 45 h 46"/>
                <a:gd name="T10" fmla="*/ 4 w 20"/>
                <a:gd name="T11" fmla="*/ 0 h 46"/>
              </a:gdLst>
              <a:ahLst/>
              <a:cxnLst>
                <a:cxn ang="0">
                  <a:pos x="T0" y="T1"/>
                </a:cxn>
                <a:cxn ang="0">
                  <a:pos x="T2" y="T3"/>
                </a:cxn>
                <a:cxn ang="0">
                  <a:pos x="T4" y="T5"/>
                </a:cxn>
                <a:cxn ang="0">
                  <a:pos x="T6" y="T7"/>
                </a:cxn>
                <a:cxn ang="0">
                  <a:pos x="T8" y="T9"/>
                </a:cxn>
                <a:cxn ang="0">
                  <a:pos x="T10" y="T11"/>
                </a:cxn>
              </a:cxnLst>
              <a:rect l="0" t="0" r="r" b="b"/>
              <a:pathLst>
                <a:path w="20" h="46">
                  <a:moveTo>
                    <a:pt x="4" y="0"/>
                  </a:moveTo>
                  <a:lnTo>
                    <a:pt x="0" y="0"/>
                  </a:lnTo>
                  <a:lnTo>
                    <a:pt x="2" y="43"/>
                  </a:lnTo>
                  <a:lnTo>
                    <a:pt x="4" y="45"/>
                  </a:lnTo>
                  <a:lnTo>
                    <a:pt x="7" y="45"/>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79" name="Freeform 78"/>
            <p:cNvSpPr>
              <a:spLocks/>
            </p:cNvSpPr>
            <p:nvPr/>
          </p:nvSpPr>
          <p:spPr bwMode="auto">
            <a:xfrm>
              <a:off x="81" y="1226"/>
              <a:ext cx="39" cy="65"/>
            </a:xfrm>
            <a:custGeom>
              <a:avLst/>
              <a:gdLst>
                <a:gd name="T0" fmla="*/ 2 w 39"/>
                <a:gd name="T1" fmla="*/ 0 h 65"/>
                <a:gd name="T2" fmla="*/ 0 w 39"/>
                <a:gd name="T3" fmla="*/ 2 h 65"/>
                <a:gd name="T4" fmla="*/ 33 w 39"/>
                <a:gd name="T5" fmla="*/ 64 h 65"/>
                <a:gd name="T6" fmla="*/ 38 w 39"/>
                <a:gd name="T7" fmla="*/ 64 h 65"/>
                <a:gd name="T8" fmla="*/ 2 w 39"/>
                <a:gd name="T9" fmla="*/ 0 h 65"/>
              </a:gdLst>
              <a:ahLst/>
              <a:cxnLst>
                <a:cxn ang="0">
                  <a:pos x="T0" y="T1"/>
                </a:cxn>
                <a:cxn ang="0">
                  <a:pos x="T2" y="T3"/>
                </a:cxn>
                <a:cxn ang="0">
                  <a:pos x="T4" y="T5"/>
                </a:cxn>
                <a:cxn ang="0">
                  <a:pos x="T6" y="T7"/>
                </a:cxn>
                <a:cxn ang="0">
                  <a:pos x="T8" y="T9"/>
                </a:cxn>
              </a:cxnLst>
              <a:rect l="0" t="0" r="r" b="b"/>
              <a:pathLst>
                <a:path w="39" h="65">
                  <a:moveTo>
                    <a:pt x="2" y="0"/>
                  </a:moveTo>
                  <a:lnTo>
                    <a:pt x="0" y="2"/>
                  </a:lnTo>
                  <a:lnTo>
                    <a:pt x="33" y="64"/>
                  </a:lnTo>
                  <a:lnTo>
                    <a:pt x="38" y="64"/>
                  </a:lnTo>
                  <a:lnTo>
                    <a:pt x="2"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80" name="Freeform 79"/>
            <p:cNvSpPr>
              <a:spLocks/>
            </p:cNvSpPr>
            <p:nvPr/>
          </p:nvSpPr>
          <p:spPr bwMode="auto">
            <a:xfrm>
              <a:off x="81" y="1228"/>
              <a:ext cx="34" cy="65"/>
            </a:xfrm>
            <a:custGeom>
              <a:avLst/>
              <a:gdLst>
                <a:gd name="T0" fmla="*/ 4 w 34"/>
                <a:gd name="T1" fmla="*/ 0 h 65"/>
                <a:gd name="T2" fmla="*/ 0 w 34"/>
                <a:gd name="T3" fmla="*/ 0 h 65"/>
                <a:gd name="T4" fmla="*/ 28 w 34"/>
                <a:gd name="T5" fmla="*/ 62 h 65"/>
                <a:gd name="T6" fmla="*/ 28 w 34"/>
                <a:gd name="T7" fmla="*/ 64 h 65"/>
                <a:gd name="T8" fmla="*/ 31 w 34"/>
                <a:gd name="T9" fmla="*/ 64 h 65"/>
                <a:gd name="T10" fmla="*/ 33 w 34"/>
                <a:gd name="T11" fmla="*/ 62 h 65"/>
                <a:gd name="T12" fmla="*/ 4 w 34"/>
                <a:gd name="T13" fmla="*/ 0 h 65"/>
              </a:gdLst>
              <a:ahLst/>
              <a:cxnLst>
                <a:cxn ang="0">
                  <a:pos x="T0" y="T1"/>
                </a:cxn>
                <a:cxn ang="0">
                  <a:pos x="T2" y="T3"/>
                </a:cxn>
                <a:cxn ang="0">
                  <a:pos x="T4" y="T5"/>
                </a:cxn>
                <a:cxn ang="0">
                  <a:pos x="T6" y="T7"/>
                </a:cxn>
                <a:cxn ang="0">
                  <a:pos x="T8" y="T9"/>
                </a:cxn>
                <a:cxn ang="0">
                  <a:pos x="T10" y="T11"/>
                </a:cxn>
                <a:cxn ang="0">
                  <a:pos x="T12" y="T13"/>
                </a:cxn>
              </a:cxnLst>
              <a:rect l="0" t="0" r="r" b="b"/>
              <a:pathLst>
                <a:path w="34" h="65">
                  <a:moveTo>
                    <a:pt x="4" y="0"/>
                  </a:moveTo>
                  <a:lnTo>
                    <a:pt x="0" y="0"/>
                  </a:lnTo>
                  <a:lnTo>
                    <a:pt x="28" y="62"/>
                  </a:lnTo>
                  <a:lnTo>
                    <a:pt x="28" y="64"/>
                  </a:lnTo>
                  <a:lnTo>
                    <a:pt x="31" y="64"/>
                  </a:lnTo>
                  <a:lnTo>
                    <a:pt x="33" y="62"/>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81" name="Freeform 80"/>
            <p:cNvSpPr>
              <a:spLocks/>
            </p:cNvSpPr>
            <p:nvPr/>
          </p:nvSpPr>
          <p:spPr bwMode="auto">
            <a:xfrm>
              <a:off x="67" y="1255"/>
              <a:ext cx="48" cy="38"/>
            </a:xfrm>
            <a:custGeom>
              <a:avLst/>
              <a:gdLst>
                <a:gd name="T0" fmla="*/ 2 w 48"/>
                <a:gd name="T1" fmla="*/ 0 h 38"/>
                <a:gd name="T2" fmla="*/ 0 w 48"/>
                <a:gd name="T3" fmla="*/ 2 h 38"/>
                <a:gd name="T4" fmla="*/ 0 w 48"/>
                <a:gd name="T5" fmla="*/ 4 h 38"/>
                <a:gd name="T6" fmla="*/ 43 w 48"/>
                <a:gd name="T7" fmla="*/ 38 h 38"/>
                <a:gd name="T8" fmla="*/ 47 w 48"/>
                <a:gd name="T9" fmla="*/ 33 h 38"/>
                <a:gd name="T10" fmla="*/ 2 w 48"/>
                <a:gd name="T11" fmla="*/ 0 h 38"/>
              </a:gdLst>
              <a:ahLst/>
              <a:cxnLst>
                <a:cxn ang="0">
                  <a:pos x="T0" y="T1"/>
                </a:cxn>
                <a:cxn ang="0">
                  <a:pos x="T2" y="T3"/>
                </a:cxn>
                <a:cxn ang="0">
                  <a:pos x="T4" y="T5"/>
                </a:cxn>
                <a:cxn ang="0">
                  <a:pos x="T6" y="T7"/>
                </a:cxn>
                <a:cxn ang="0">
                  <a:pos x="T8" y="T9"/>
                </a:cxn>
                <a:cxn ang="0">
                  <a:pos x="T10" y="T11"/>
                </a:cxn>
              </a:cxnLst>
              <a:rect l="0" t="0" r="r" b="b"/>
              <a:pathLst>
                <a:path w="48" h="38">
                  <a:moveTo>
                    <a:pt x="2" y="0"/>
                  </a:moveTo>
                  <a:lnTo>
                    <a:pt x="0" y="2"/>
                  </a:lnTo>
                  <a:lnTo>
                    <a:pt x="0" y="4"/>
                  </a:lnTo>
                  <a:lnTo>
                    <a:pt x="43" y="38"/>
                  </a:lnTo>
                  <a:lnTo>
                    <a:pt x="47" y="33"/>
                  </a:lnTo>
                  <a:lnTo>
                    <a:pt x="2"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82" name="Freeform 81"/>
            <p:cNvSpPr>
              <a:spLocks/>
            </p:cNvSpPr>
            <p:nvPr/>
          </p:nvSpPr>
          <p:spPr bwMode="auto">
            <a:xfrm>
              <a:off x="67" y="1255"/>
              <a:ext cx="36" cy="38"/>
            </a:xfrm>
            <a:custGeom>
              <a:avLst/>
              <a:gdLst>
                <a:gd name="T0" fmla="*/ 4 w 36"/>
                <a:gd name="T1" fmla="*/ 0 h 38"/>
                <a:gd name="T2" fmla="*/ 0 w 36"/>
                <a:gd name="T3" fmla="*/ 4 h 38"/>
                <a:gd name="T4" fmla="*/ 31 w 36"/>
                <a:gd name="T5" fmla="*/ 38 h 38"/>
                <a:gd name="T6" fmla="*/ 35 w 36"/>
                <a:gd name="T7" fmla="*/ 38 h 38"/>
                <a:gd name="T8" fmla="*/ 35 w 36"/>
                <a:gd name="T9" fmla="*/ 36 h 38"/>
                <a:gd name="T10" fmla="*/ 4 w 36"/>
                <a:gd name="T11" fmla="*/ 0 h 38"/>
              </a:gdLst>
              <a:ahLst/>
              <a:cxnLst>
                <a:cxn ang="0">
                  <a:pos x="T0" y="T1"/>
                </a:cxn>
                <a:cxn ang="0">
                  <a:pos x="T2" y="T3"/>
                </a:cxn>
                <a:cxn ang="0">
                  <a:pos x="T4" y="T5"/>
                </a:cxn>
                <a:cxn ang="0">
                  <a:pos x="T6" y="T7"/>
                </a:cxn>
                <a:cxn ang="0">
                  <a:pos x="T8" y="T9"/>
                </a:cxn>
                <a:cxn ang="0">
                  <a:pos x="T10" y="T11"/>
                </a:cxn>
              </a:cxnLst>
              <a:rect l="0" t="0" r="r" b="b"/>
              <a:pathLst>
                <a:path w="36" h="38">
                  <a:moveTo>
                    <a:pt x="4" y="0"/>
                  </a:moveTo>
                  <a:lnTo>
                    <a:pt x="0" y="4"/>
                  </a:lnTo>
                  <a:lnTo>
                    <a:pt x="31" y="38"/>
                  </a:lnTo>
                  <a:lnTo>
                    <a:pt x="35" y="38"/>
                  </a:lnTo>
                  <a:lnTo>
                    <a:pt x="35" y="36"/>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83" name="Freeform 82"/>
            <p:cNvSpPr>
              <a:spLocks/>
            </p:cNvSpPr>
            <p:nvPr/>
          </p:nvSpPr>
          <p:spPr bwMode="auto">
            <a:xfrm>
              <a:off x="48" y="1266"/>
              <a:ext cx="53" cy="27"/>
            </a:xfrm>
            <a:custGeom>
              <a:avLst/>
              <a:gdLst>
                <a:gd name="T0" fmla="*/ 0 w 53"/>
                <a:gd name="T1" fmla="*/ 0 h 27"/>
                <a:gd name="T2" fmla="*/ 0 w 53"/>
                <a:gd name="T3" fmla="*/ 4 h 27"/>
                <a:gd name="T4" fmla="*/ 2 w 53"/>
                <a:gd name="T5" fmla="*/ 4 h 27"/>
                <a:gd name="T6" fmla="*/ 52 w 53"/>
                <a:gd name="T7" fmla="*/ 26 h 27"/>
                <a:gd name="T8" fmla="*/ 52 w 53"/>
                <a:gd name="T9" fmla="*/ 21 h 27"/>
                <a:gd name="T10" fmla="*/ 0 w 53"/>
                <a:gd name="T11" fmla="*/ 0 h 27"/>
              </a:gdLst>
              <a:ahLst/>
              <a:cxnLst>
                <a:cxn ang="0">
                  <a:pos x="T0" y="T1"/>
                </a:cxn>
                <a:cxn ang="0">
                  <a:pos x="T2" y="T3"/>
                </a:cxn>
                <a:cxn ang="0">
                  <a:pos x="T4" y="T5"/>
                </a:cxn>
                <a:cxn ang="0">
                  <a:pos x="T6" y="T7"/>
                </a:cxn>
                <a:cxn ang="0">
                  <a:pos x="T8" y="T9"/>
                </a:cxn>
                <a:cxn ang="0">
                  <a:pos x="T10" y="T11"/>
                </a:cxn>
              </a:cxnLst>
              <a:rect l="0" t="0" r="r" b="b"/>
              <a:pathLst>
                <a:path w="53" h="27">
                  <a:moveTo>
                    <a:pt x="0" y="0"/>
                  </a:moveTo>
                  <a:lnTo>
                    <a:pt x="0" y="4"/>
                  </a:lnTo>
                  <a:lnTo>
                    <a:pt x="2" y="4"/>
                  </a:lnTo>
                  <a:lnTo>
                    <a:pt x="52" y="26"/>
                  </a:lnTo>
                  <a:lnTo>
                    <a:pt x="52" y="21"/>
                  </a:lnTo>
                  <a:lnTo>
                    <a:pt x="0"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84" name="Freeform 83"/>
            <p:cNvSpPr>
              <a:spLocks/>
            </p:cNvSpPr>
            <p:nvPr/>
          </p:nvSpPr>
          <p:spPr bwMode="auto">
            <a:xfrm>
              <a:off x="48" y="1266"/>
              <a:ext cx="34" cy="24"/>
            </a:xfrm>
            <a:custGeom>
              <a:avLst/>
              <a:gdLst>
                <a:gd name="T0" fmla="*/ 4 w 34"/>
                <a:gd name="T1" fmla="*/ 0 h 24"/>
                <a:gd name="T2" fmla="*/ 0 w 34"/>
                <a:gd name="T3" fmla="*/ 4 h 24"/>
                <a:gd name="T4" fmla="*/ 31 w 34"/>
                <a:gd name="T5" fmla="*/ 23 h 24"/>
                <a:gd name="T6" fmla="*/ 33 w 34"/>
                <a:gd name="T7" fmla="*/ 21 h 24"/>
                <a:gd name="T8" fmla="*/ 4 w 34"/>
                <a:gd name="T9" fmla="*/ 0 h 24"/>
              </a:gdLst>
              <a:ahLst/>
              <a:cxnLst>
                <a:cxn ang="0">
                  <a:pos x="T0" y="T1"/>
                </a:cxn>
                <a:cxn ang="0">
                  <a:pos x="T2" y="T3"/>
                </a:cxn>
                <a:cxn ang="0">
                  <a:pos x="T4" y="T5"/>
                </a:cxn>
                <a:cxn ang="0">
                  <a:pos x="T6" y="T7"/>
                </a:cxn>
                <a:cxn ang="0">
                  <a:pos x="T8" y="T9"/>
                </a:cxn>
              </a:cxnLst>
              <a:rect l="0" t="0" r="r" b="b"/>
              <a:pathLst>
                <a:path w="34" h="24">
                  <a:moveTo>
                    <a:pt x="4" y="0"/>
                  </a:moveTo>
                  <a:lnTo>
                    <a:pt x="0" y="4"/>
                  </a:lnTo>
                  <a:lnTo>
                    <a:pt x="31" y="23"/>
                  </a:lnTo>
                  <a:lnTo>
                    <a:pt x="33" y="21"/>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85" name="Freeform 84"/>
            <p:cNvSpPr>
              <a:spLocks/>
            </p:cNvSpPr>
            <p:nvPr/>
          </p:nvSpPr>
          <p:spPr bwMode="auto">
            <a:xfrm>
              <a:off x="139" y="1262"/>
              <a:ext cx="39" cy="33"/>
            </a:xfrm>
            <a:custGeom>
              <a:avLst/>
              <a:gdLst>
                <a:gd name="T0" fmla="*/ 35 w 39"/>
                <a:gd name="T1" fmla="*/ 0 h 33"/>
                <a:gd name="T2" fmla="*/ 33 w 39"/>
                <a:gd name="T3" fmla="*/ 0 h 33"/>
                <a:gd name="T4" fmla="*/ 0 w 39"/>
                <a:gd name="T5" fmla="*/ 31 h 33"/>
                <a:gd name="T6" fmla="*/ 2 w 39"/>
                <a:gd name="T7" fmla="*/ 33 h 33"/>
                <a:gd name="T8" fmla="*/ 38 w 39"/>
                <a:gd name="T9" fmla="*/ 2 h 33"/>
                <a:gd name="T10" fmla="*/ 35 w 39"/>
                <a:gd name="T11" fmla="*/ 0 h 33"/>
              </a:gdLst>
              <a:ahLst/>
              <a:cxnLst>
                <a:cxn ang="0">
                  <a:pos x="T0" y="T1"/>
                </a:cxn>
                <a:cxn ang="0">
                  <a:pos x="T2" y="T3"/>
                </a:cxn>
                <a:cxn ang="0">
                  <a:pos x="T4" y="T5"/>
                </a:cxn>
                <a:cxn ang="0">
                  <a:pos x="T6" y="T7"/>
                </a:cxn>
                <a:cxn ang="0">
                  <a:pos x="T8" y="T9"/>
                </a:cxn>
                <a:cxn ang="0">
                  <a:pos x="T10" y="T11"/>
                </a:cxn>
              </a:cxnLst>
              <a:rect l="0" t="0" r="r" b="b"/>
              <a:pathLst>
                <a:path w="39" h="33">
                  <a:moveTo>
                    <a:pt x="35" y="0"/>
                  </a:moveTo>
                  <a:lnTo>
                    <a:pt x="33" y="0"/>
                  </a:lnTo>
                  <a:lnTo>
                    <a:pt x="0" y="31"/>
                  </a:lnTo>
                  <a:lnTo>
                    <a:pt x="2" y="33"/>
                  </a:lnTo>
                  <a:lnTo>
                    <a:pt x="38" y="2"/>
                  </a:lnTo>
                  <a:lnTo>
                    <a:pt x="35"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86" name="Freeform 85"/>
            <p:cNvSpPr>
              <a:spLocks/>
            </p:cNvSpPr>
            <p:nvPr/>
          </p:nvSpPr>
          <p:spPr bwMode="auto">
            <a:xfrm>
              <a:off x="127" y="1262"/>
              <a:ext cx="51" cy="31"/>
            </a:xfrm>
            <a:custGeom>
              <a:avLst/>
              <a:gdLst>
                <a:gd name="T0" fmla="*/ 45 w 51"/>
                <a:gd name="T1" fmla="*/ 0 h 31"/>
                <a:gd name="T2" fmla="*/ 0 w 51"/>
                <a:gd name="T3" fmla="*/ 26 h 31"/>
                <a:gd name="T4" fmla="*/ 0 w 51"/>
                <a:gd name="T5" fmla="*/ 28 h 31"/>
                <a:gd name="T6" fmla="*/ 2 w 51"/>
                <a:gd name="T7" fmla="*/ 31 h 31"/>
                <a:gd name="T8" fmla="*/ 50 w 51"/>
                <a:gd name="T9" fmla="*/ 4 h 31"/>
                <a:gd name="T10" fmla="*/ 45 w 51"/>
                <a:gd name="T11" fmla="*/ 0 h 31"/>
              </a:gdLst>
              <a:ahLst/>
              <a:cxnLst>
                <a:cxn ang="0">
                  <a:pos x="T0" y="T1"/>
                </a:cxn>
                <a:cxn ang="0">
                  <a:pos x="T2" y="T3"/>
                </a:cxn>
                <a:cxn ang="0">
                  <a:pos x="T4" y="T5"/>
                </a:cxn>
                <a:cxn ang="0">
                  <a:pos x="T6" y="T7"/>
                </a:cxn>
                <a:cxn ang="0">
                  <a:pos x="T8" y="T9"/>
                </a:cxn>
                <a:cxn ang="0">
                  <a:pos x="T10" y="T11"/>
                </a:cxn>
              </a:cxnLst>
              <a:rect l="0" t="0" r="r" b="b"/>
              <a:pathLst>
                <a:path w="51" h="31">
                  <a:moveTo>
                    <a:pt x="45" y="0"/>
                  </a:moveTo>
                  <a:lnTo>
                    <a:pt x="0" y="26"/>
                  </a:lnTo>
                  <a:lnTo>
                    <a:pt x="0" y="28"/>
                  </a:lnTo>
                  <a:lnTo>
                    <a:pt x="2" y="31"/>
                  </a:lnTo>
                  <a:lnTo>
                    <a:pt x="50" y="4"/>
                  </a:lnTo>
                  <a:lnTo>
                    <a:pt x="45"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87" name="Freeform 86"/>
            <p:cNvSpPr>
              <a:spLocks/>
            </p:cNvSpPr>
            <p:nvPr/>
          </p:nvSpPr>
          <p:spPr bwMode="auto">
            <a:xfrm>
              <a:off x="127" y="1259"/>
              <a:ext cx="24" cy="34"/>
            </a:xfrm>
            <a:custGeom>
              <a:avLst/>
              <a:gdLst>
                <a:gd name="T0" fmla="*/ 21 w 24"/>
                <a:gd name="T1" fmla="*/ 0 h 34"/>
                <a:gd name="T2" fmla="*/ 19 w 24"/>
                <a:gd name="T3" fmla="*/ 0 h 34"/>
                <a:gd name="T4" fmla="*/ 0 w 24"/>
                <a:gd name="T5" fmla="*/ 28 h 34"/>
                <a:gd name="T6" fmla="*/ 4 w 24"/>
                <a:gd name="T7" fmla="*/ 33 h 34"/>
                <a:gd name="T8" fmla="*/ 23 w 24"/>
                <a:gd name="T9" fmla="*/ 2 h 34"/>
                <a:gd name="T10" fmla="*/ 21 w 24"/>
                <a:gd name="T11" fmla="*/ 0 h 34"/>
              </a:gdLst>
              <a:ahLst/>
              <a:cxnLst>
                <a:cxn ang="0">
                  <a:pos x="T0" y="T1"/>
                </a:cxn>
                <a:cxn ang="0">
                  <a:pos x="T2" y="T3"/>
                </a:cxn>
                <a:cxn ang="0">
                  <a:pos x="T4" y="T5"/>
                </a:cxn>
                <a:cxn ang="0">
                  <a:pos x="T6" y="T7"/>
                </a:cxn>
                <a:cxn ang="0">
                  <a:pos x="T8" y="T9"/>
                </a:cxn>
                <a:cxn ang="0">
                  <a:pos x="T10" y="T11"/>
                </a:cxn>
              </a:cxnLst>
              <a:rect l="0" t="0" r="r" b="b"/>
              <a:pathLst>
                <a:path w="24" h="34">
                  <a:moveTo>
                    <a:pt x="21" y="0"/>
                  </a:moveTo>
                  <a:lnTo>
                    <a:pt x="19" y="0"/>
                  </a:lnTo>
                  <a:lnTo>
                    <a:pt x="0" y="28"/>
                  </a:lnTo>
                  <a:lnTo>
                    <a:pt x="4" y="33"/>
                  </a:lnTo>
                  <a:lnTo>
                    <a:pt x="23" y="2"/>
                  </a:lnTo>
                  <a:lnTo>
                    <a:pt x="21"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88" name="Freeform 87"/>
            <p:cNvSpPr>
              <a:spLocks/>
            </p:cNvSpPr>
            <p:nvPr/>
          </p:nvSpPr>
          <p:spPr bwMode="auto">
            <a:xfrm>
              <a:off x="120" y="1259"/>
              <a:ext cx="31" cy="34"/>
            </a:xfrm>
            <a:custGeom>
              <a:avLst/>
              <a:gdLst>
                <a:gd name="T0" fmla="*/ 26 w 31"/>
                <a:gd name="T1" fmla="*/ 0 h 34"/>
                <a:gd name="T2" fmla="*/ 0 w 31"/>
                <a:gd name="T3" fmla="*/ 28 h 34"/>
                <a:gd name="T4" fmla="*/ 0 w 31"/>
                <a:gd name="T5" fmla="*/ 33 h 34"/>
                <a:gd name="T6" fmla="*/ 2 w 31"/>
                <a:gd name="T7" fmla="*/ 33 h 34"/>
                <a:gd name="T8" fmla="*/ 31 w 31"/>
                <a:gd name="T9" fmla="*/ 4 h 34"/>
                <a:gd name="T10" fmla="*/ 26 w 31"/>
                <a:gd name="T11" fmla="*/ 0 h 34"/>
              </a:gdLst>
              <a:ahLst/>
              <a:cxnLst>
                <a:cxn ang="0">
                  <a:pos x="T0" y="T1"/>
                </a:cxn>
                <a:cxn ang="0">
                  <a:pos x="T2" y="T3"/>
                </a:cxn>
                <a:cxn ang="0">
                  <a:pos x="T4" y="T5"/>
                </a:cxn>
                <a:cxn ang="0">
                  <a:pos x="T6" y="T7"/>
                </a:cxn>
                <a:cxn ang="0">
                  <a:pos x="T8" y="T9"/>
                </a:cxn>
                <a:cxn ang="0">
                  <a:pos x="T10" y="T11"/>
                </a:cxn>
              </a:cxnLst>
              <a:rect l="0" t="0" r="r" b="b"/>
              <a:pathLst>
                <a:path w="31" h="34">
                  <a:moveTo>
                    <a:pt x="26" y="0"/>
                  </a:moveTo>
                  <a:lnTo>
                    <a:pt x="0" y="28"/>
                  </a:lnTo>
                  <a:lnTo>
                    <a:pt x="0" y="33"/>
                  </a:lnTo>
                  <a:lnTo>
                    <a:pt x="2" y="33"/>
                  </a:lnTo>
                  <a:lnTo>
                    <a:pt x="31" y="4"/>
                  </a:lnTo>
                  <a:lnTo>
                    <a:pt x="26"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89" name="Freeform 88"/>
            <p:cNvSpPr>
              <a:spLocks/>
            </p:cNvSpPr>
            <p:nvPr/>
          </p:nvSpPr>
          <p:spPr bwMode="auto">
            <a:xfrm>
              <a:off x="120" y="1238"/>
              <a:ext cx="26" cy="52"/>
            </a:xfrm>
            <a:custGeom>
              <a:avLst/>
              <a:gdLst>
                <a:gd name="T0" fmla="*/ 26 w 26"/>
                <a:gd name="T1" fmla="*/ 0 h 52"/>
                <a:gd name="T2" fmla="*/ 24 w 26"/>
                <a:gd name="T3" fmla="*/ 0 h 52"/>
                <a:gd name="T4" fmla="*/ 21 w 26"/>
                <a:gd name="T5" fmla="*/ 2 h 52"/>
                <a:gd name="T6" fmla="*/ 0 w 26"/>
                <a:gd name="T7" fmla="*/ 52 h 52"/>
                <a:gd name="T8" fmla="*/ 4 w 26"/>
                <a:gd name="T9" fmla="*/ 52 h 52"/>
                <a:gd name="T10" fmla="*/ 26 w 26"/>
                <a:gd name="T11" fmla="*/ 0 h 52"/>
              </a:gdLst>
              <a:ahLst/>
              <a:cxnLst>
                <a:cxn ang="0">
                  <a:pos x="T0" y="T1"/>
                </a:cxn>
                <a:cxn ang="0">
                  <a:pos x="T2" y="T3"/>
                </a:cxn>
                <a:cxn ang="0">
                  <a:pos x="T4" y="T5"/>
                </a:cxn>
                <a:cxn ang="0">
                  <a:pos x="T6" y="T7"/>
                </a:cxn>
                <a:cxn ang="0">
                  <a:pos x="T8" y="T9"/>
                </a:cxn>
                <a:cxn ang="0">
                  <a:pos x="T10" y="T11"/>
                </a:cxn>
              </a:cxnLst>
              <a:rect l="0" t="0" r="r" b="b"/>
              <a:pathLst>
                <a:path w="26" h="52">
                  <a:moveTo>
                    <a:pt x="26" y="0"/>
                  </a:moveTo>
                  <a:lnTo>
                    <a:pt x="24" y="0"/>
                  </a:lnTo>
                  <a:lnTo>
                    <a:pt x="21" y="2"/>
                  </a:lnTo>
                  <a:lnTo>
                    <a:pt x="0" y="52"/>
                  </a:lnTo>
                  <a:lnTo>
                    <a:pt x="4" y="52"/>
                  </a:lnTo>
                  <a:lnTo>
                    <a:pt x="26"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90" name="Freeform 89"/>
            <p:cNvSpPr>
              <a:spLocks/>
            </p:cNvSpPr>
            <p:nvPr/>
          </p:nvSpPr>
          <p:spPr bwMode="auto">
            <a:xfrm>
              <a:off x="115" y="1240"/>
              <a:ext cx="31" cy="53"/>
            </a:xfrm>
            <a:custGeom>
              <a:avLst/>
              <a:gdLst>
                <a:gd name="T0" fmla="*/ 31 w 31"/>
                <a:gd name="T1" fmla="*/ 0 h 53"/>
                <a:gd name="T2" fmla="*/ 26 w 31"/>
                <a:gd name="T3" fmla="*/ 0 h 53"/>
                <a:gd name="T4" fmla="*/ 0 w 31"/>
                <a:gd name="T5" fmla="*/ 50 h 53"/>
                <a:gd name="T6" fmla="*/ 2 w 31"/>
                <a:gd name="T7" fmla="*/ 52 h 53"/>
                <a:gd name="T8" fmla="*/ 31 w 31"/>
                <a:gd name="T9" fmla="*/ 0 h 53"/>
              </a:gdLst>
              <a:ahLst/>
              <a:cxnLst>
                <a:cxn ang="0">
                  <a:pos x="T0" y="T1"/>
                </a:cxn>
                <a:cxn ang="0">
                  <a:pos x="T2" y="T3"/>
                </a:cxn>
                <a:cxn ang="0">
                  <a:pos x="T4" y="T5"/>
                </a:cxn>
                <a:cxn ang="0">
                  <a:pos x="T6" y="T7"/>
                </a:cxn>
                <a:cxn ang="0">
                  <a:pos x="T8" y="T9"/>
                </a:cxn>
              </a:cxnLst>
              <a:rect l="0" t="0" r="r" b="b"/>
              <a:pathLst>
                <a:path w="31" h="53">
                  <a:moveTo>
                    <a:pt x="31" y="0"/>
                  </a:moveTo>
                  <a:lnTo>
                    <a:pt x="26" y="0"/>
                  </a:lnTo>
                  <a:lnTo>
                    <a:pt x="0" y="50"/>
                  </a:lnTo>
                  <a:lnTo>
                    <a:pt x="2" y="52"/>
                  </a:lnTo>
                  <a:lnTo>
                    <a:pt x="31"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91" name="Freeform 90"/>
            <p:cNvSpPr>
              <a:spLocks/>
            </p:cNvSpPr>
            <p:nvPr/>
          </p:nvSpPr>
          <p:spPr bwMode="auto">
            <a:xfrm>
              <a:off x="8796" y="1223"/>
              <a:ext cx="20" cy="65"/>
            </a:xfrm>
            <a:custGeom>
              <a:avLst/>
              <a:gdLst>
                <a:gd name="T0" fmla="*/ 4 w 20"/>
                <a:gd name="T1" fmla="*/ 0 h 65"/>
                <a:gd name="T2" fmla="*/ 0 w 20"/>
                <a:gd name="T3" fmla="*/ 0 h 65"/>
                <a:gd name="T4" fmla="*/ 4 w 20"/>
                <a:gd name="T5" fmla="*/ 64 h 65"/>
                <a:gd name="T6" fmla="*/ 9 w 20"/>
                <a:gd name="T7" fmla="*/ 64 h 65"/>
                <a:gd name="T8" fmla="*/ 4 w 20"/>
                <a:gd name="T9" fmla="*/ 2 h 65"/>
                <a:gd name="T10" fmla="*/ 4 w 20"/>
                <a:gd name="T11" fmla="*/ 0 h 65"/>
              </a:gdLst>
              <a:ahLst/>
              <a:cxnLst>
                <a:cxn ang="0">
                  <a:pos x="T0" y="T1"/>
                </a:cxn>
                <a:cxn ang="0">
                  <a:pos x="T2" y="T3"/>
                </a:cxn>
                <a:cxn ang="0">
                  <a:pos x="T4" y="T5"/>
                </a:cxn>
                <a:cxn ang="0">
                  <a:pos x="T6" y="T7"/>
                </a:cxn>
                <a:cxn ang="0">
                  <a:pos x="T8" y="T9"/>
                </a:cxn>
                <a:cxn ang="0">
                  <a:pos x="T10" y="T11"/>
                </a:cxn>
              </a:cxnLst>
              <a:rect l="0" t="0" r="r" b="b"/>
              <a:pathLst>
                <a:path w="20" h="65">
                  <a:moveTo>
                    <a:pt x="4" y="0"/>
                  </a:moveTo>
                  <a:lnTo>
                    <a:pt x="0" y="0"/>
                  </a:lnTo>
                  <a:lnTo>
                    <a:pt x="4" y="64"/>
                  </a:lnTo>
                  <a:lnTo>
                    <a:pt x="9" y="64"/>
                  </a:lnTo>
                  <a:lnTo>
                    <a:pt x="4" y="2"/>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92" name="Freeform 91"/>
            <p:cNvSpPr>
              <a:spLocks/>
            </p:cNvSpPr>
            <p:nvPr/>
          </p:nvSpPr>
          <p:spPr bwMode="auto">
            <a:xfrm>
              <a:off x="8796" y="1226"/>
              <a:ext cx="20" cy="69"/>
            </a:xfrm>
            <a:custGeom>
              <a:avLst/>
              <a:gdLst>
                <a:gd name="T0" fmla="*/ 4 w 20"/>
                <a:gd name="T1" fmla="*/ 0 h 69"/>
                <a:gd name="T2" fmla="*/ 0 w 20"/>
                <a:gd name="T3" fmla="*/ 0 h 69"/>
                <a:gd name="T4" fmla="*/ 12 w 20"/>
                <a:gd name="T5" fmla="*/ 69 h 69"/>
                <a:gd name="T6" fmla="*/ 16 w 20"/>
                <a:gd name="T7" fmla="*/ 69 h 69"/>
                <a:gd name="T8" fmla="*/ 16 w 20"/>
                <a:gd name="T9" fmla="*/ 67 h 69"/>
                <a:gd name="T10" fmla="*/ 4 w 20"/>
                <a:gd name="T11" fmla="*/ 0 h 69"/>
              </a:gdLst>
              <a:ahLst/>
              <a:cxnLst>
                <a:cxn ang="0">
                  <a:pos x="T0" y="T1"/>
                </a:cxn>
                <a:cxn ang="0">
                  <a:pos x="T2" y="T3"/>
                </a:cxn>
                <a:cxn ang="0">
                  <a:pos x="T4" y="T5"/>
                </a:cxn>
                <a:cxn ang="0">
                  <a:pos x="T6" y="T7"/>
                </a:cxn>
                <a:cxn ang="0">
                  <a:pos x="T8" y="T9"/>
                </a:cxn>
                <a:cxn ang="0">
                  <a:pos x="T10" y="T11"/>
                </a:cxn>
              </a:cxnLst>
              <a:rect l="0" t="0" r="r" b="b"/>
              <a:pathLst>
                <a:path w="20" h="69">
                  <a:moveTo>
                    <a:pt x="4" y="0"/>
                  </a:moveTo>
                  <a:lnTo>
                    <a:pt x="0" y="0"/>
                  </a:lnTo>
                  <a:lnTo>
                    <a:pt x="12" y="69"/>
                  </a:lnTo>
                  <a:lnTo>
                    <a:pt x="16" y="69"/>
                  </a:lnTo>
                  <a:lnTo>
                    <a:pt x="16" y="67"/>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93" name="Freeform 92"/>
            <p:cNvSpPr>
              <a:spLocks/>
            </p:cNvSpPr>
            <p:nvPr/>
          </p:nvSpPr>
          <p:spPr bwMode="auto">
            <a:xfrm>
              <a:off x="8808" y="1245"/>
              <a:ext cx="20" cy="48"/>
            </a:xfrm>
            <a:custGeom>
              <a:avLst/>
              <a:gdLst>
                <a:gd name="T0" fmla="*/ 7 w 20"/>
                <a:gd name="T1" fmla="*/ 0 h 48"/>
                <a:gd name="T2" fmla="*/ 2 w 20"/>
                <a:gd name="T3" fmla="*/ 0 h 48"/>
                <a:gd name="T4" fmla="*/ 0 w 20"/>
                <a:gd name="T5" fmla="*/ 48 h 48"/>
                <a:gd name="T6" fmla="*/ 4 w 20"/>
                <a:gd name="T7" fmla="*/ 48 h 48"/>
                <a:gd name="T8" fmla="*/ 7 w 20"/>
                <a:gd name="T9" fmla="*/ 0 h 48"/>
              </a:gdLst>
              <a:ahLst/>
              <a:cxnLst>
                <a:cxn ang="0">
                  <a:pos x="T0" y="T1"/>
                </a:cxn>
                <a:cxn ang="0">
                  <a:pos x="T2" y="T3"/>
                </a:cxn>
                <a:cxn ang="0">
                  <a:pos x="T4" y="T5"/>
                </a:cxn>
                <a:cxn ang="0">
                  <a:pos x="T6" y="T7"/>
                </a:cxn>
                <a:cxn ang="0">
                  <a:pos x="T8" y="T9"/>
                </a:cxn>
              </a:cxnLst>
              <a:rect l="0" t="0" r="r" b="b"/>
              <a:pathLst>
                <a:path w="20" h="48">
                  <a:moveTo>
                    <a:pt x="7" y="0"/>
                  </a:moveTo>
                  <a:lnTo>
                    <a:pt x="2" y="0"/>
                  </a:lnTo>
                  <a:lnTo>
                    <a:pt x="0" y="48"/>
                  </a:lnTo>
                  <a:lnTo>
                    <a:pt x="4" y="48"/>
                  </a:lnTo>
                  <a:lnTo>
                    <a:pt x="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94" name="Freeform 93"/>
            <p:cNvSpPr>
              <a:spLocks/>
            </p:cNvSpPr>
            <p:nvPr/>
          </p:nvSpPr>
          <p:spPr bwMode="auto">
            <a:xfrm>
              <a:off x="8808" y="1247"/>
              <a:ext cx="20" cy="48"/>
            </a:xfrm>
            <a:custGeom>
              <a:avLst/>
              <a:gdLst>
                <a:gd name="T0" fmla="*/ 7 w 20"/>
                <a:gd name="T1" fmla="*/ 0 h 48"/>
                <a:gd name="T2" fmla="*/ 2 w 20"/>
                <a:gd name="T3" fmla="*/ 0 h 48"/>
                <a:gd name="T4" fmla="*/ 0 w 20"/>
                <a:gd name="T5" fmla="*/ 48 h 48"/>
                <a:gd name="T6" fmla="*/ 2 w 20"/>
                <a:gd name="T7" fmla="*/ 48 h 48"/>
                <a:gd name="T8" fmla="*/ 4 w 20"/>
                <a:gd name="T9" fmla="*/ 45 h 48"/>
                <a:gd name="T10" fmla="*/ 7 w 20"/>
                <a:gd name="T11" fmla="*/ 0 h 48"/>
              </a:gdLst>
              <a:ahLst/>
              <a:cxnLst>
                <a:cxn ang="0">
                  <a:pos x="T0" y="T1"/>
                </a:cxn>
                <a:cxn ang="0">
                  <a:pos x="T2" y="T3"/>
                </a:cxn>
                <a:cxn ang="0">
                  <a:pos x="T4" y="T5"/>
                </a:cxn>
                <a:cxn ang="0">
                  <a:pos x="T6" y="T7"/>
                </a:cxn>
                <a:cxn ang="0">
                  <a:pos x="T8" y="T9"/>
                </a:cxn>
                <a:cxn ang="0">
                  <a:pos x="T10" y="T11"/>
                </a:cxn>
              </a:cxnLst>
              <a:rect l="0" t="0" r="r" b="b"/>
              <a:pathLst>
                <a:path w="20" h="48">
                  <a:moveTo>
                    <a:pt x="7" y="0"/>
                  </a:moveTo>
                  <a:lnTo>
                    <a:pt x="2" y="0"/>
                  </a:lnTo>
                  <a:lnTo>
                    <a:pt x="0" y="48"/>
                  </a:lnTo>
                  <a:lnTo>
                    <a:pt x="2" y="48"/>
                  </a:lnTo>
                  <a:lnTo>
                    <a:pt x="4" y="45"/>
                  </a:lnTo>
                  <a:lnTo>
                    <a:pt x="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95" name="Freeform 94"/>
            <p:cNvSpPr>
              <a:spLocks/>
            </p:cNvSpPr>
            <p:nvPr/>
          </p:nvSpPr>
          <p:spPr bwMode="auto">
            <a:xfrm>
              <a:off x="8808" y="1228"/>
              <a:ext cx="41" cy="65"/>
            </a:xfrm>
            <a:custGeom>
              <a:avLst/>
              <a:gdLst>
                <a:gd name="T0" fmla="*/ 38 w 41"/>
                <a:gd name="T1" fmla="*/ 0 h 65"/>
                <a:gd name="T2" fmla="*/ 0 w 41"/>
                <a:gd name="T3" fmla="*/ 64 h 65"/>
                <a:gd name="T4" fmla="*/ 4 w 41"/>
                <a:gd name="T5" fmla="*/ 64 h 65"/>
                <a:gd name="T6" fmla="*/ 40 w 41"/>
                <a:gd name="T7" fmla="*/ 2 h 65"/>
                <a:gd name="T8" fmla="*/ 38 w 41"/>
                <a:gd name="T9" fmla="*/ 0 h 65"/>
              </a:gdLst>
              <a:ahLst/>
              <a:cxnLst>
                <a:cxn ang="0">
                  <a:pos x="T0" y="T1"/>
                </a:cxn>
                <a:cxn ang="0">
                  <a:pos x="T2" y="T3"/>
                </a:cxn>
                <a:cxn ang="0">
                  <a:pos x="T4" y="T5"/>
                </a:cxn>
                <a:cxn ang="0">
                  <a:pos x="T6" y="T7"/>
                </a:cxn>
                <a:cxn ang="0">
                  <a:pos x="T8" y="T9"/>
                </a:cxn>
              </a:cxnLst>
              <a:rect l="0" t="0" r="r" b="b"/>
              <a:pathLst>
                <a:path w="41" h="65">
                  <a:moveTo>
                    <a:pt x="38" y="0"/>
                  </a:moveTo>
                  <a:lnTo>
                    <a:pt x="0" y="64"/>
                  </a:lnTo>
                  <a:lnTo>
                    <a:pt x="4" y="64"/>
                  </a:lnTo>
                  <a:lnTo>
                    <a:pt x="40" y="2"/>
                  </a:lnTo>
                  <a:lnTo>
                    <a:pt x="38"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96" name="Freeform 95"/>
            <p:cNvSpPr>
              <a:spLocks/>
            </p:cNvSpPr>
            <p:nvPr/>
          </p:nvSpPr>
          <p:spPr bwMode="auto">
            <a:xfrm>
              <a:off x="8813" y="1230"/>
              <a:ext cx="36" cy="65"/>
            </a:xfrm>
            <a:custGeom>
              <a:avLst/>
              <a:gdLst>
                <a:gd name="T0" fmla="*/ 35 w 36"/>
                <a:gd name="T1" fmla="*/ 0 h 65"/>
                <a:gd name="T2" fmla="*/ 31 w 36"/>
                <a:gd name="T3" fmla="*/ 0 h 65"/>
                <a:gd name="T4" fmla="*/ 0 w 36"/>
                <a:gd name="T5" fmla="*/ 62 h 65"/>
                <a:gd name="T6" fmla="*/ 2 w 36"/>
                <a:gd name="T7" fmla="*/ 64 h 65"/>
                <a:gd name="T8" fmla="*/ 4 w 36"/>
                <a:gd name="T9" fmla="*/ 64 h 65"/>
                <a:gd name="T10" fmla="*/ 4 w 36"/>
                <a:gd name="T11" fmla="*/ 62 h 65"/>
                <a:gd name="T12" fmla="*/ 35 w 36"/>
                <a:gd name="T13" fmla="*/ 0 h 65"/>
              </a:gdLst>
              <a:ahLst/>
              <a:cxnLst>
                <a:cxn ang="0">
                  <a:pos x="T0" y="T1"/>
                </a:cxn>
                <a:cxn ang="0">
                  <a:pos x="T2" y="T3"/>
                </a:cxn>
                <a:cxn ang="0">
                  <a:pos x="T4" y="T5"/>
                </a:cxn>
                <a:cxn ang="0">
                  <a:pos x="T6" y="T7"/>
                </a:cxn>
                <a:cxn ang="0">
                  <a:pos x="T8" y="T9"/>
                </a:cxn>
                <a:cxn ang="0">
                  <a:pos x="T10" y="T11"/>
                </a:cxn>
                <a:cxn ang="0">
                  <a:pos x="T12" y="T13"/>
                </a:cxn>
              </a:cxnLst>
              <a:rect l="0" t="0" r="r" b="b"/>
              <a:pathLst>
                <a:path w="36" h="65">
                  <a:moveTo>
                    <a:pt x="35" y="0"/>
                  </a:moveTo>
                  <a:lnTo>
                    <a:pt x="31" y="0"/>
                  </a:lnTo>
                  <a:lnTo>
                    <a:pt x="0" y="62"/>
                  </a:lnTo>
                  <a:lnTo>
                    <a:pt x="2" y="64"/>
                  </a:lnTo>
                  <a:lnTo>
                    <a:pt x="4" y="64"/>
                  </a:lnTo>
                  <a:lnTo>
                    <a:pt x="4" y="62"/>
                  </a:lnTo>
                  <a:lnTo>
                    <a:pt x="35"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97" name="Freeform 96"/>
            <p:cNvSpPr>
              <a:spLocks/>
            </p:cNvSpPr>
            <p:nvPr/>
          </p:nvSpPr>
          <p:spPr bwMode="auto">
            <a:xfrm>
              <a:off x="8813" y="1255"/>
              <a:ext cx="48" cy="40"/>
            </a:xfrm>
            <a:custGeom>
              <a:avLst/>
              <a:gdLst>
                <a:gd name="T0" fmla="*/ 45 w 48"/>
                <a:gd name="T1" fmla="*/ 0 h 40"/>
                <a:gd name="T2" fmla="*/ 0 w 48"/>
                <a:gd name="T3" fmla="*/ 36 h 40"/>
                <a:gd name="T4" fmla="*/ 4 w 48"/>
                <a:gd name="T5" fmla="*/ 40 h 40"/>
                <a:gd name="T6" fmla="*/ 47 w 48"/>
                <a:gd name="T7" fmla="*/ 4 h 40"/>
                <a:gd name="T8" fmla="*/ 47 w 48"/>
                <a:gd name="T9" fmla="*/ 2 h 40"/>
                <a:gd name="T10" fmla="*/ 45 w 48"/>
                <a:gd name="T11" fmla="*/ 0 h 40"/>
              </a:gdLst>
              <a:ahLst/>
              <a:cxnLst>
                <a:cxn ang="0">
                  <a:pos x="T0" y="T1"/>
                </a:cxn>
                <a:cxn ang="0">
                  <a:pos x="T2" y="T3"/>
                </a:cxn>
                <a:cxn ang="0">
                  <a:pos x="T4" y="T5"/>
                </a:cxn>
                <a:cxn ang="0">
                  <a:pos x="T6" y="T7"/>
                </a:cxn>
                <a:cxn ang="0">
                  <a:pos x="T8" y="T9"/>
                </a:cxn>
                <a:cxn ang="0">
                  <a:pos x="T10" y="T11"/>
                </a:cxn>
              </a:cxnLst>
              <a:rect l="0" t="0" r="r" b="b"/>
              <a:pathLst>
                <a:path w="48" h="40">
                  <a:moveTo>
                    <a:pt x="45" y="0"/>
                  </a:moveTo>
                  <a:lnTo>
                    <a:pt x="0" y="36"/>
                  </a:lnTo>
                  <a:lnTo>
                    <a:pt x="4" y="40"/>
                  </a:lnTo>
                  <a:lnTo>
                    <a:pt x="47" y="4"/>
                  </a:lnTo>
                  <a:lnTo>
                    <a:pt x="47" y="2"/>
                  </a:lnTo>
                  <a:lnTo>
                    <a:pt x="45"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98" name="Freeform 97"/>
            <p:cNvSpPr>
              <a:spLocks/>
            </p:cNvSpPr>
            <p:nvPr/>
          </p:nvSpPr>
          <p:spPr bwMode="auto">
            <a:xfrm>
              <a:off x="8825" y="1255"/>
              <a:ext cx="36" cy="38"/>
            </a:xfrm>
            <a:custGeom>
              <a:avLst/>
              <a:gdLst>
                <a:gd name="T0" fmla="*/ 31 w 36"/>
                <a:gd name="T1" fmla="*/ 0 h 38"/>
                <a:gd name="T2" fmla="*/ 0 w 36"/>
                <a:gd name="T3" fmla="*/ 36 h 38"/>
                <a:gd name="T4" fmla="*/ 0 w 36"/>
                <a:gd name="T5" fmla="*/ 38 h 38"/>
                <a:gd name="T6" fmla="*/ 4 w 36"/>
                <a:gd name="T7" fmla="*/ 38 h 38"/>
                <a:gd name="T8" fmla="*/ 36 w 36"/>
                <a:gd name="T9" fmla="*/ 4 h 38"/>
                <a:gd name="T10" fmla="*/ 31 w 36"/>
                <a:gd name="T11" fmla="*/ 0 h 38"/>
              </a:gdLst>
              <a:ahLst/>
              <a:cxnLst>
                <a:cxn ang="0">
                  <a:pos x="T0" y="T1"/>
                </a:cxn>
                <a:cxn ang="0">
                  <a:pos x="T2" y="T3"/>
                </a:cxn>
                <a:cxn ang="0">
                  <a:pos x="T4" y="T5"/>
                </a:cxn>
                <a:cxn ang="0">
                  <a:pos x="T6" y="T7"/>
                </a:cxn>
                <a:cxn ang="0">
                  <a:pos x="T8" y="T9"/>
                </a:cxn>
                <a:cxn ang="0">
                  <a:pos x="T10" y="T11"/>
                </a:cxn>
              </a:cxnLst>
              <a:rect l="0" t="0" r="r" b="b"/>
              <a:pathLst>
                <a:path w="36" h="38">
                  <a:moveTo>
                    <a:pt x="31" y="0"/>
                  </a:moveTo>
                  <a:lnTo>
                    <a:pt x="0" y="36"/>
                  </a:lnTo>
                  <a:lnTo>
                    <a:pt x="0" y="38"/>
                  </a:lnTo>
                  <a:lnTo>
                    <a:pt x="4" y="38"/>
                  </a:lnTo>
                  <a:lnTo>
                    <a:pt x="36" y="4"/>
                  </a:lnTo>
                  <a:lnTo>
                    <a:pt x="31"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99" name="Freeform 98"/>
            <p:cNvSpPr>
              <a:spLocks/>
            </p:cNvSpPr>
            <p:nvPr/>
          </p:nvSpPr>
          <p:spPr bwMode="auto">
            <a:xfrm>
              <a:off x="8827" y="1269"/>
              <a:ext cx="51" cy="24"/>
            </a:xfrm>
            <a:custGeom>
              <a:avLst/>
              <a:gdLst>
                <a:gd name="T0" fmla="*/ 50 w 51"/>
                <a:gd name="T1" fmla="*/ 0 h 24"/>
                <a:gd name="T2" fmla="*/ 0 w 51"/>
                <a:gd name="T3" fmla="*/ 19 h 24"/>
                <a:gd name="T4" fmla="*/ 0 w 51"/>
                <a:gd name="T5" fmla="*/ 23 h 24"/>
                <a:gd name="T6" fmla="*/ 48 w 51"/>
                <a:gd name="T7" fmla="*/ 4 h 24"/>
                <a:gd name="T8" fmla="*/ 50 w 51"/>
                <a:gd name="T9" fmla="*/ 4 h 24"/>
                <a:gd name="T10" fmla="*/ 50 w 51"/>
                <a:gd name="T11" fmla="*/ 0 h 24"/>
              </a:gdLst>
              <a:ahLst/>
              <a:cxnLst>
                <a:cxn ang="0">
                  <a:pos x="T0" y="T1"/>
                </a:cxn>
                <a:cxn ang="0">
                  <a:pos x="T2" y="T3"/>
                </a:cxn>
                <a:cxn ang="0">
                  <a:pos x="T4" y="T5"/>
                </a:cxn>
                <a:cxn ang="0">
                  <a:pos x="T6" y="T7"/>
                </a:cxn>
                <a:cxn ang="0">
                  <a:pos x="T8" y="T9"/>
                </a:cxn>
                <a:cxn ang="0">
                  <a:pos x="T10" y="T11"/>
                </a:cxn>
              </a:cxnLst>
              <a:rect l="0" t="0" r="r" b="b"/>
              <a:pathLst>
                <a:path w="51" h="24">
                  <a:moveTo>
                    <a:pt x="50" y="0"/>
                  </a:moveTo>
                  <a:lnTo>
                    <a:pt x="0" y="19"/>
                  </a:lnTo>
                  <a:lnTo>
                    <a:pt x="0" y="23"/>
                  </a:lnTo>
                  <a:lnTo>
                    <a:pt x="48" y="4"/>
                  </a:lnTo>
                  <a:lnTo>
                    <a:pt x="50" y="4"/>
                  </a:lnTo>
                  <a:lnTo>
                    <a:pt x="50"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00" name="Freeform 99"/>
            <p:cNvSpPr>
              <a:spLocks/>
            </p:cNvSpPr>
            <p:nvPr/>
          </p:nvSpPr>
          <p:spPr bwMode="auto">
            <a:xfrm>
              <a:off x="8846" y="1269"/>
              <a:ext cx="31" cy="24"/>
            </a:xfrm>
            <a:custGeom>
              <a:avLst/>
              <a:gdLst>
                <a:gd name="T0" fmla="*/ 26 w 31"/>
                <a:gd name="T1" fmla="*/ 0 h 24"/>
                <a:gd name="T2" fmla="*/ 0 w 31"/>
                <a:gd name="T3" fmla="*/ 21 h 24"/>
                <a:gd name="T4" fmla="*/ 2 w 31"/>
                <a:gd name="T5" fmla="*/ 23 h 24"/>
                <a:gd name="T6" fmla="*/ 31 w 31"/>
                <a:gd name="T7" fmla="*/ 4 h 24"/>
                <a:gd name="T8" fmla="*/ 26 w 31"/>
                <a:gd name="T9" fmla="*/ 0 h 24"/>
              </a:gdLst>
              <a:ahLst/>
              <a:cxnLst>
                <a:cxn ang="0">
                  <a:pos x="T0" y="T1"/>
                </a:cxn>
                <a:cxn ang="0">
                  <a:pos x="T2" y="T3"/>
                </a:cxn>
                <a:cxn ang="0">
                  <a:pos x="T4" y="T5"/>
                </a:cxn>
                <a:cxn ang="0">
                  <a:pos x="T6" y="T7"/>
                </a:cxn>
                <a:cxn ang="0">
                  <a:pos x="T8" y="T9"/>
                </a:cxn>
              </a:cxnLst>
              <a:rect l="0" t="0" r="r" b="b"/>
              <a:pathLst>
                <a:path w="31" h="24">
                  <a:moveTo>
                    <a:pt x="26" y="0"/>
                  </a:moveTo>
                  <a:lnTo>
                    <a:pt x="0" y="21"/>
                  </a:lnTo>
                  <a:lnTo>
                    <a:pt x="2" y="23"/>
                  </a:lnTo>
                  <a:lnTo>
                    <a:pt x="31" y="4"/>
                  </a:lnTo>
                  <a:lnTo>
                    <a:pt x="26"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01" name="Freeform 100"/>
            <p:cNvSpPr>
              <a:spLocks/>
            </p:cNvSpPr>
            <p:nvPr/>
          </p:nvSpPr>
          <p:spPr bwMode="auto">
            <a:xfrm>
              <a:off x="8750" y="1264"/>
              <a:ext cx="41" cy="31"/>
            </a:xfrm>
            <a:custGeom>
              <a:avLst/>
              <a:gdLst>
                <a:gd name="T0" fmla="*/ 4 w 41"/>
                <a:gd name="T1" fmla="*/ 0 h 31"/>
                <a:gd name="T2" fmla="*/ 2 w 41"/>
                <a:gd name="T3" fmla="*/ 0 h 31"/>
                <a:gd name="T4" fmla="*/ 0 w 41"/>
                <a:gd name="T5" fmla="*/ 2 h 31"/>
                <a:gd name="T6" fmla="*/ 38 w 41"/>
                <a:gd name="T7" fmla="*/ 31 h 31"/>
                <a:gd name="T8" fmla="*/ 40 w 41"/>
                <a:gd name="T9" fmla="*/ 28 h 31"/>
                <a:gd name="T10" fmla="*/ 4 w 41"/>
                <a:gd name="T11" fmla="*/ 0 h 31"/>
              </a:gdLst>
              <a:ahLst/>
              <a:cxnLst>
                <a:cxn ang="0">
                  <a:pos x="T0" y="T1"/>
                </a:cxn>
                <a:cxn ang="0">
                  <a:pos x="T2" y="T3"/>
                </a:cxn>
                <a:cxn ang="0">
                  <a:pos x="T4" y="T5"/>
                </a:cxn>
                <a:cxn ang="0">
                  <a:pos x="T6" y="T7"/>
                </a:cxn>
                <a:cxn ang="0">
                  <a:pos x="T8" y="T9"/>
                </a:cxn>
                <a:cxn ang="0">
                  <a:pos x="T10" y="T11"/>
                </a:cxn>
              </a:cxnLst>
              <a:rect l="0" t="0" r="r" b="b"/>
              <a:pathLst>
                <a:path w="41" h="31">
                  <a:moveTo>
                    <a:pt x="4" y="0"/>
                  </a:moveTo>
                  <a:lnTo>
                    <a:pt x="2" y="0"/>
                  </a:lnTo>
                  <a:lnTo>
                    <a:pt x="0" y="2"/>
                  </a:lnTo>
                  <a:lnTo>
                    <a:pt x="38" y="31"/>
                  </a:lnTo>
                  <a:lnTo>
                    <a:pt x="40" y="28"/>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02" name="Freeform 101"/>
            <p:cNvSpPr>
              <a:spLocks/>
            </p:cNvSpPr>
            <p:nvPr/>
          </p:nvSpPr>
          <p:spPr bwMode="auto">
            <a:xfrm>
              <a:off x="8750" y="1264"/>
              <a:ext cx="51" cy="31"/>
            </a:xfrm>
            <a:custGeom>
              <a:avLst/>
              <a:gdLst>
                <a:gd name="T0" fmla="*/ 4 w 51"/>
                <a:gd name="T1" fmla="*/ 0 h 31"/>
                <a:gd name="T2" fmla="*/ 0 w 51"/>
                <a:gd name="T3" fmla="*/ 4 h 31"/>
                <a:gd name="T4" fmla="*/ 48 w 51"/>
                <a:gd name="T5" fmla="*/ 31 h 31"/>
                <a:gd name="T6" fmla="*/ 50 w 51"/>
                <a:gd name="T7" fmla="*/ 28 h 31"/>
                <a:gd name="T8" fmla="*/ 50 w 51"/>
                <a:gd name="T9" fmla="*/ 26 h 31"/>
                <a:gd name="T10" fmla="*/ 4 w 51"/>
                <a:gd name="T11" fmla="*/ 0 h 31"/>
              </a:gdLst>
              <a:ahLst/>
              <a:cxnLst>
                <a:cxn ang="0">
                  <a:pos x="T0" y="T1"/>
                </a:cxn>
                <a:cxn ang="0">
                  <a:pos x="T2" y="T3"/>
                </a:cxn>
                <a:cxn ang="0">
                  <a:pos x="T4" y="T5"/>
                </a:cxn>
                <a:cxn ang="0">
                  <a:pos x="T6" y="T7"/>
                </a:cxn>
                <a:cxn ang="0">
                  <a:pos x="T8" y="T9"/>
                </a:cxn>
                <a:cxn ang="0">
                  <a:pos x="T10" y="T11"/>
                </a:cxn>
              </a:cxnLst>
              <a:rect l="0" t="0" r="r" b="b"/>
              <a:pathLst>
                <a:path w="51" h="31">
                  <a:moveTo>
                    <a:pt x="4" y="0"/>
                  </a:moveTo>
                  <a:lnTo>
                    <a:pt x="0" y="4"/>
                  </a:lnTo>
                  <a:lnTo>
                    <a:pt x="48" y="31"/>
                  </a:lnTo>
                  <a:lnTo>
                    <a:pt x="50" y="28"/>
                  </a:lnTo>
                  <a:lnTo>
                    <a:pt x="50" y="26"/>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03" name="Freeform 102"/>
            <p:cNvSpPr>
              <a:spLocks/>
            </p:cNvSpPr>
            <p:nvPr/>
          </p:nvSpPr>
          <p:spPr bwMode="auto">
            <a:xfrm>
              <a:off x="8779" y="1262"/>
              <a:ext cx="22" cy="33"/>
            </a:xfrm>
            <a:custGeom>
              <a:avLst/>
              <a:gdLst>
                <a:gd name="T0" fmla="*/ 4 w 22"/>
                <a:gd name="T1" fmla="*/ 0 h 33"/>
                <a:gd name="T2" fmla="*/ 2 w 22"/>
                <a:gd name="T3" fmla="*/ 0 h 33"/>
                <a:gd name="T4" fmla="*/ 0 w 22"/>
                <a:gd name="T5" fmla="*/ 2 h 33"/>
                <a:gd name="T6" fmla="*/ 16 w 22"/>
                <a:gd name="T7" fmla="*/ 33 h 33"/>
                <a:gd name="T8" fmla="*/ 21 w 22"/>
                <a:gd name="T9" fmla="*/ 28 h 33"/>
                <a:gd name="T10" fmla="*/ 4 w 22"/>
                <a:gd name="T11" fmla="*/ 0 h 33"/>
              </a:gdLst>
              <a:ahLst/>
              <a:cxnLst>
                <a:cxn ang="0">
                  <a:pos x="T0" y="T1"/>
                </a:cxn>
                <a:cxn ang="0">
                  <a:pos x="T2" y="T3"/>
                </a:cxn>
                <a:cxn ang="0">
                  <a:pos x="T4" y="T5"/>
                </a:cxn>
                <a:cxn ang="0">
                  <a:pos x="T6" y="T7"/>
                </a:cxn>
                <a:cxn ang="0">
                  <a:pos x="T8" y="T9"/>
                </a:cxn>
                <a:cxn ang="0">
                  <a:pos x="T10" y="T11"/>
                </a:cxn>
              </a:cxnLst>
              <a:rect l="0" t="0" r="r" b="b"/>
              <a:pathLst>
                <a:path w="22" h="33">
                  <a:moveTo>
                    <a:pt x="4" y="0"/>
                  </a:moveTo>
                  <a:lnTo>
                    <a:pt x="2" y="0"/>
                  </a:lnTo>
                  <a:lnTo>
                    <a:pt x="0" y="2"/>
                  </a:lnTo>
                  <a:lnTo>
                    <a:pt x="16" y="33"/>
                  </a:lnTo>
                  <a:lnTo>
                    <a:pt x="21" y="28"/>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04" name="Freeform 103"/>
            <p:cNvSpPr>
              <a:spLocks/>
            </p:cNvSpPr>
            <p:nvPr/>
          </p:nvSpPr>
          <p:spPr bwMode="auto">
            <a:xfrm>
              <a:off x="8779" y="1262"/>
              <a:ext cx="27" cy="33"/>
            </a:xfrm>
            <a:custGeom>
              <a:avLst/>
              <a:gdLst>
                <a:gd name="T0" fmla="*/ 4 w 27"/>
                <a:gd name="T1" fmla="*/ 0 h 33"/>
                <a:gd name="T2" fmla="*/ 0 w 27"/>
                <a:gd name="T3" fmla="*/ 4 h 33"/>
                <a:gd name="T4" fmla="*/ 24 w 27"/>
                <a:gd name="T5" fmla="*/ 33 h 33"/>
                <a:gd name="T6" fmla="*/ 26 w 27"/>
                <a:gd name="T7" fmla="*/ 33 h 33"/>
                <a:gd name="T8" fmla="*/ 26 w 27"/>
                <a:gd name="T9" fmla="*/ 28 h 33"/>
                <a:gd name="T10" fmla="*/ 4 w 27"/>
                <a:gd name="T11" fmla="*/ 0 h 33"/>
              </a:gdLst>
              <a:ahLst/>
              <a:cxnLst>
                <a:cxn ang="0">
                  <a:pos x="T0" y="T1"/>
                </a:cxn>
                <a:cxn ang="0">
                  <a:pos x="T2" y="T3"/>
                </a:cxn>
                <a:cxn ang="0">
                  <a:pos x="T4" y="T5"/>
                </a:cxn>
                <a:cxn ang="0">
                  <a:pos x="T6" y="T7"/>
                </a:cxn>
                <a:cxn ang="0">
                  <a:pos x="T8" y="T9"/>
                </a:cxn>
                <a:cxn ang="0">
                  <a:pos x="T10" y="T11"/>
                </a:cxn>
              </a:cxnLst>
              <a:rect l="0" t="0" r="r" b="b"/>
              <a:pathLst>
                <a:path w="27" h="33">
                  <a:moveTo>
                    <a:pt x="4" y="0"/>
                  </a:moveTo>
                  <a:lnTo>
                    <a:pt x="0" y="4"/>
                  </a:lnTo>
                  <a:lnTo>
                    <a:pt x="24" y="33"/>
                  </a:lnTo>
                  <a:lnTo>
                    <a:pt x="26" y="33"/>
                  </a:lnTo>
                  <a:lnTo>
                    <a:pt x="26" y="28"/>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05" name="Freeform 104"/>
            <p:cNvSpPr>
              <a:spLocks/>
            </p:cNvSpPr>
            <p:nvPr/>
          </p:nvSpPr>
          <p:spPr bwMode="auto">
            <a:xfrm>
              <a:off x="8782" y="1240"/>
              <a:ext cx="24" cy="53"/>
            </a:xfrm>
            <a:custGeom>
              <a:avLst/>
              <a:gdLst>
                <a:gd name="T0" fmla="*/ 2 w 24"/>
                <a:gd name="T1" fmla="*/ 0 h 53"/>
                <a:gd name="T2" fmla="*/ 0 w 24"/>
                <a:gd name="T3" fmla="*/ 0 h 53"/>
                <a:gd name="T4" fmla="*/ 19 w 24"/>
                <a:gd name="T5" fmla="*/ 52 h 53"/>
                <a:gd name="T6" fmla="*/ 24 w 24"/>
                <a:gd name="T7" fmla="*/ 52 h 53"/>
                <a:gd name="T8" fmla="*/ 4 w 24"/>
                <a:gd name="T9" fmla="*/ 2 h 53"/>
                <a:gd name="T10" fmla="*/ 2 w 24"/>
                <a:gd name="T11" fmla="*/ 0 h 53"/>
              </a:gdLst>
              <a:ahLst/>
              <a:cxnLst>
                <a:cxn ang="0">
                  <a:pos x="T0" y="T1"/>
                </a:cxn>
                <a:cxn ang="0">
                  <a:pos x="T2" y="T3"/>
                </a:cxn>
                <a:cxn ang="0">
                  <a:pos x="T4" y="T5"/>
                </a:cxn>
                <a:cxn ang="0">
                  <a:pos x="T6" y="T7"/>
                </a:cxn>
                <a:cxn ang="0">
                  <a:pos x="T8" y="T9"/>
                </a:cxn>
                <a:cxn ang="0">
                  <a:pos x="T10" y="T11"/>
                </a:cxn>
              </a:cxnLst>
              <a:rect l="0" t="0" r="r" b="b"/>
              <a:pathLst>
                <a:path w="24" h="53">
                  <a:moveTo>
                    <a:pt x="2" y="0"/>
                  </a:moveTo>
                  <a:lnTo>
                    <a:pt x="0" y="0"/>
                  </a:lnTo>
                  <a:lnTo>
                    <a:pt x="19" y="52"/>
                  </a:lnTo>
                  <a:lnTo>
                    <a:pt x="24" y="52"/>
                  </a:lnTo>
                  <a:lnTo>
                    <a:pt x="4" y="2"/>
                  </a:lnTo>
                  <a:lnTo>
                    <a:pt x="2"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06" name="Freeform 105"/>
            <p:cNvSpPr>
              <a:spLocks/>
            </p:cNvSpPr>
            <p:nvPr/>
          </p:nvSpPr>
          <p:spPr bwMode="auto">
            <a:xfrm>
              <a:off x="8782" y="1243"/>
              <a:ext cx="31" cy="52"/>
            </a:xfrm>
            <a:custGeom>
              <a:avLst/>
              <a:gdLst>
                <a:gd name="T0" fmla="*/ 4 w 31"/>
                <a:gd name="T1" fmla="*/ 0 h 52"/>
                <a:gd name="T2" fmla="*/ 0 w 31"/>
                <a:gd name="T3" fmla="*/ 0 h 52"/>
                <a:gd name="T4" fmla="*/ 28 w 31"/>
                <a:gd name="T5" fmla="*/ 52 h 52"/>
                <a:gd name="T6" fmla="*/ 31 w 31"/>
                <a:gd name="T7" fmla="*/ 50 h 52"/>
                <a:gd name="T8" fmla="*/ 4 w 31"/>
                <a:gd name="T9" fmla="*/ 0 h 52"/>
              </a:gdLst>
              <a:ahLst/>
              <a:cxnLst>
                <a:cxn ang="0">
                  <a:pos x="T0" y="T1"/>
                </a:cxn>
                <a:cxn ang="0">
                  <a:pos x="T2" y="T3"/>
                </a:cxn>
                <a:cxn ang="0">
                  <a:pos x="T4" y="T5"/>
                </a:cxn>
                <a:cxn ang="0">
                  <a:pos x="T6" y="T7"/>
                </a:cxn>
                <a:cxn ang="0">
                  <a:pos x="T8" y="T9"/>
                </a:cxn>
              </a:cxnLst>
              <a:rect l="0" t="0" r="r" b="b"/>
              <a:pathLst>
                <a:path w="31" h="52">
                  <a:moveTo>
                    <a:pt x="4" y="0"/>
                  </a:moveTo>
                  <a:lnTo>
                    <a:pt x="0" y="0"/>
                  </a:lnTo>
                  <a:lnTo>
                    <a:pt x="28" y="52"/>
                  </a:lnTo>
                  <a:lnTo>
                    <a:pt x="31" y="50"/>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nvGrpSpPr>
            <p:cNvPr id="107" name="Group 106"/>
            <p:cNvGrpSpPr>
              <a:grpSpLocks/>
            </p:cNvGrpSpPr>
            <p:nvPr/>
          </p:nvGrpSpPr>
          <p:grpSpPr bwMode="auto">
            <a:xfrm>
              <a:off x="7961" y="1219"/>
              <a:ext cx="128" cy="117"/>
              <a:chOff x="7961" y="1219"/>
              <a:chExt cx="128" cy="117"/>
            </a:xfrm>
          </p:grpSpPr>
          <p:sp>
            <p:nvSpPr>
              <p:cNvPr id="110" name="Freeform 109"/>
              <p:cNvSpPr>
                <a:spLocks/>
              </p:cNvSpPr>
              <p:nvPr/>
            </p:nvSpPr>
            <p:spPr bwMode="auto">
              <a:xfrm>
                <a:off x="7961" y="1219"/>
                <a:ext cx="91" cy="117"/>
              </a:xfrm>
              <a:custGeom>
                <a:avLst/>
                <a:gdLst>
                  <a:gd name="T0" fmla="*/ 14 w 91"/>
                  <a:gd name="T1" fmla="*/ 0 h 117"/>
                  <a:gd name="T2" fmla="*/ 0 w 91"/>
                  <a:gd name="T3" fmla="*/ 0 h 117"/>
                  <a:gd name="T4" fmla="*/ 0 w 91"/>
                  <a:gd name="T5" fmla="*/ 117 h 117"/>
                  <a:gd name="T6" fmla="*/ 14 w 91"/>
                  <a:gd name="T7" fmla="*/ 117 h 117"/>
                  <a:gd name="T8" fmla="*/ 14 w 91"/>
                  <a:gd name="T9" fmla="*/ 59 h 117"/>
                  <a:gd name="T10" fmla="*/ 91 w 91"/>
                  <a:gd name="T11" fmla="*/ 59 h 117"/>
                  <a:gd name="T12" fmla="*/ 91 w 91"/>
                  <a:gd name="T13" fmla="*/ 47 h 117"/>
                  <a:gd name="T14" fmla="*/ 14 w 91"/>
                  <a:gd name="T15" fmla="*/ 47 h 117"/>
                  <a:gd name="T16" fmla="*/ 14 w 91"/>
                  <a:gd name="T17" fmla="*/ 0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1" h="117">
                    <a:moveTo>
                      <a:pt x="14" y="0"/>
                    </a:moveTo>
                    <a:lnTo>
                      <a:pt x="0" y="0"/>
                    </a:lnTo>
                    <a:lnTo>
                      <a:pt x="0" y="117"/>
                    </a:lnTo>
                    <a:lnTo>
                      <a:pt x="14" y="117"/>
                    </a:lnTo>
                    <a:lnTo>
                      <a:pt x="14" y="59"/>
                    </a:lnTo>
                    <a:lnTo>
                      <a:pt x="91" y="59"/>
                    </a:lnTo>
                    <a:lnTo>
                      <a:pt x="91" y="47"/>
                    </a:lnTo>
                    <a:lnTo>
                      <a:pt x="14" y="47"/>
                    </a:lnTo>
                    <a:lnTo>
                      <a:pt x="1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11" name="Rectangle 110"/>
              <p:cNvSpPr>
                <a:spLocks/>
              </p:cNvSpPr>
              <p:nvPr/>
            </p:nvSpPr>
            <p:spPr bwMode="auto">
              <a:xfrm>
                <a:off x="8075" y="1278"/>
                <a:ext cx="14" cy="57"/>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rot="0" vert="horz" wrap="square" lIns="91440" tIns="45720" rIns="91440" bIns="45720" anchor="t" anchorCtr="0" upright="1">
                <a:noAutofit/>
              </a:bodyPr>
              <a:lstStyle/>
              <a:p>
                <a:endParaRPr lang="en-AU"/>
              </a:p>
            </p:txBody>
          </p:sp>
          <p:sp>
            <p:nvSpPr>
              <p:cNvPr id="112" name="Rectangle 111"/>
              <p:cNvSpPr>
                <a:spLocks/>
              </p:cNvSpPr>
              <p:nvPr/>
            </p:nvSpPr>
            <p:spPr bwMode="auto">
              <a:xfrm>
                <a:off x="8075" y="1219"/>
                <a:ext cx="14" cy="4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rot="0" vert="horz" wrap="square" lIns="91440" tIns="45720" rIns="91440" bIns="45720" anchor="t" anchorCtr="0" upright="1">
                <a:noAutofit/>
              </a:bodyPr>
              <a:lstStyle/>
              <a:p>
                <a:endParaRPr lang="en-AU"/>
              </a:p>
            </p:txBody>
          </p:sp>
        </p:grpSp>
        <p:sp>
          <p:nvSpPr>
            <p:cNvPr id="108" name="Freeform 107"/>
            <p:cNvSpPr>
              <a:spLocks/>
            </p:cNvSpPr>
            <p:nvPr/>
          </p:nvSpPr>
          <p:spPr bwMode="auto">
            <a:xfrm>
              <a:off x="8081" y="1219"/>
              <a:ext cx="76" cy="117"/>
            </a:xfrm>
            <a:custGeom>
              <a:avLst/>
              <a:gdLst>
                <a:gd name="T0" fmla="*/ 76 w 76"/>
                <a:gd name="T1" fmla="*/ 0 h 117"/>
                <a:gd name="T2" fmla="*/ 0 w 76"/>
                <a:gd name="T3" fmla="*/ 0 h 117"/>
                <a:gd name="T4" fmla="*/ 0 w 76"/>
                <a:gd name="T5" fmla="*/ 117 h 117"/>
                <a:gd name="T6" fmla="*/ 14 w 76"/>
                <a:gd name="T7" fmla="*/ 117 h 117"/>
                <a:gd name="T8" fmla="*/ 14 w 76"/>
                <a:gd name="T9" fmla="*/ 64 h 117"/>
                <a:gd name="T10" fmla="*/ 69 w 76"/>
                <a:gd name="T11" fmla="*/ 64 h 117"/>
                <a:gd name="T12" fmla="*/ 69 w 76"/>
                <a:gd name="T13" fmla="*/ 50 h 117"/>
                <a:gd name="T14" fmla="*/ 14 w 76"/>
                <a:gd name="T15" fmla="*/ 50 h 117"/>
                <a:gd name="T16" fmla="*/ 14 w 76"/>
                <a:gd name="T17" fmla="*/ 14 h 117"/>
                <a:gd name="T18" fmla="*/ 76 w 76"/>
                <a:gd name="T19" fmla="*/ 14 h 117"/>
                <a:gd name="T20" fmla="*/ 76 w 76"/>
                <a:gd name="T21" fmla="*/ 0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6" h="117">
                  <a:moveTo>
                    <a:pt x="76" y="0"/>
                  </a:moveTo>
                  <a:lnTo>
                    <a:pt x="0" y="0"/>
                  </a:lnTo>
                  <a:lnTo>
                    <a:pt x="0" y="117"/>
                  </a:lnTo>
                  <a:lnTo>
                    <a:pt x="14" y="117"/>
                  </a:lnTo>
                  <a:lnTo>
                    <a:pt x="14" y="64"/>
                  </a:lnTo>
                  <a:lnTo>
                    <a:pt x="69" y="64"/>
                  </a:lnTo>
                  <a:lnTo>
                    <a:pt x="69" y="50"/>
                  </a:lnTo>
                  <a:lnTo>
                    <a:pt x="14" y="50"/>
                  </a:lnTo>
                  <a:lnTo>
                    <a:pt x="14" y="14"/>
                  </a:lnTo>
                  <a:lnTo>
                    <a:pt x="76" y="14"/>
                  </a:lnTo>
                  <a:lnTo>
                    <a:pt x="76"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09" name="Freeform 108"/>
            <p:cNvSpPr>
              <a:spLocks/>
            </p:cNvSpPr>
            <p:nvPr/>
          </p:nvSpPr>
          <p:spPr bwMode="auto">
            <a:xfrm>
              <a:off x="8179" y="1219"/>
              <a:ext cx="72" cy="117"/>
            </a:xfrm>
            <a:custGeom>
              <a:avLst/>
              <a:gdLst>
                <a:gd name="T0" fmla="*/ 14 w 72"/>
                <a:gd name="T1" fmla="*/ 0 h 117"/>
                <a:gd name="T2" fmla="*/ 0 w 72"/>
                <a:gd name="T3" fmla="*/ 0 h 117"/>
                <a:gd name="T4" fmla="*/ 0 w 72"/>
                <a:gd name="T5" fmla="*/ 117 h 117"/>
                <a:gd name="T6" fmla="*/ 72 w 72"/>
                <a:gd name="T7" fmla="*/ 117 h 117"/>
                <a:gd name="T8" fmla="*/ 72 w 72"/>
                <a:gd name="T9" fmla="*/ 103 h 117"/>
                <a:gd name="T10" fmla="*/ 14 w 72"/>
                <a:gd name="T11" fmla="*/ 103 h 117"/>
                <a:gd name="T12" fmla="*/ 14 w 72"/>
                <a:gd name="T13" fmla="*/ 0 h 117"/>
              </a:gdLst>
              <a:ahLst/>
              <a:cxnLst>
                <a:cxn ang="0">
                  <a:pos x="T0" y="T1"/>
                </a:cxn>
                <a:cxn ang="0">
                  <a:pos x="T2" y="T3"/>
                </a:cxn>
                <a:cxn ang="0">
                  <a:pos x="T4" y="T5"/>
                </a:cxn>
                <a:cxn ang="0">
                  <a:pos x="T6" y="T7"/>
                </a:cxn>
                <a:cxn ang="0">
                  <a:pos x="T8" y="T9"/>
                </a:cxn>
                <a:cxn ang="0">
                  <a:pos x="T10" y="T11"/>
                </a:cxn>
                <a:cxn ang="0">
                  <a:pos x="T12" y="T13"/>
                </a:cxn>
              </a:cxnLst>
              <a:rect l="0" t="0" r="r" b="b"/>
              <a:pathLst>
                <a:path w="72" h="117">
                  <a:moveTo>
                    <a:pt x="14" y="0"/>
                  </a:moveTo>
                  <a:lnTo>
                    <a:pt x="0" y="0"/>
                  </a:lnTo>
                  <a:lnTo>
                    <a:pt x="0" y="117"/>
                  </a:lnTo>
                  <a:lnTo>
                    <a:pt x="72" y="117"/>
                  </a:lnTo>
                  <a:lnTo>
                    <a:pt x="72" y="103"/>
                  </a:lnTo>
                  <a:lnTo>
                    <a:pt x="14" y="103"/>
                  </a:lnTo>
                  <a:lnTo>
                    <a:pt x="1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sp>
        <p:nvSpPr>
          <p:cNvPr id="134" name="Rectangle 133"/>
          <p:cNvSpPr/>
          <p:nvPr/>
        </p:nvSpPr>
        <p:spPr>
          <a:xfrm>
            <a:off x="623116" y="1955689"/>
            <a:ext cx="7333260" cy="2585323"/>
          </a:xfrm>
          <a:prstGeom prst="rect">
            <a:avLst/>
          </a:prstGeom>
        </p:spPr>
        <p:txBody>
          <a:bodyPr wrap="square">
            <a:spAutoFit/>
          </a:bodyPr>
          <a:lstStyle/>
          <a:p>
            <a:r>
              <a:rPr lang="en-AU" b="1" dirty="0"/>
              <a:t>Earthwork Volume </a:t>
            </a:r>
            <a:r>
              <a:rPr lang="en-AU" b="1" dirty="0" smtClean="0"/>
              <a:t>Calculations</a:t>
            </a:r>
          </a:p>
          <a:p>
            <a:r>
              <a:rPr lang="en-AU" dirty="0" smtClean="0"/>
              <a:t>Calculation </a:t>
            </a:r>
            <a:r>
              <a:rPr lang="en-AU" dirty="0"/>
              <a:t>of earthwork quantities is especially important for the planning </a:t>
            </a:r>
            <a:r>
              <a:rPr lang="en-AU" dirty="0" smtClean="0"/>
              <a:t>and control </a:t>
            </a:r>
            <a:r>
              <a:rPr lang="en-AU" dirty="0"/>
              <a:t>of embankment construction operations. It is necessary to apply a simple </a:t>
            </a:r>
            <a:r>
              <a:rPr lang="en-AU" dirty="0" smtClean="0"/>
              <a:t>and accurate </a:t>
            </a:r>
            <a:r>
              <a:rPr lang="en-AU" dirty="0"/>
              <a:t>method of estimating embankment quantities at site level</a:t>
            </a:r>
            <a:r>
              <a:rPr lang="en-AU" dirty="0" smtClean="0"/>
              <a:t>.</a:t>
            </a:r>
          </a:p>
          <a:p>
            <a:r>
              <a:rPr lang="en-AU" dirty="0" smtClean="0"/>
              <a:t>The </a:t>
            </a:r>
            <a:r>
              <a:rPr lang="en-AU" dirty="0"/>
              <a:t>standard cross-section dimensions are fixed by national or programme</a:t>
            </a:r>
          </a:p>
          <a:p>
            <a:r>
              <a:rPr lang="en-AU" dirty="0"/>
              <a:t>specifications. In this example, we will assume the dimensions used by the </a:t>
            </a:r>
            <a:r>
              <a:rPr lang="en-AU" dirty="0" smtClean="0"/>
              <a:t>ILO project</a:t>
            </a:r>
            <a:r>
              <a:rPr lang="en-AU" dirty="0"/>
              <a:t>, i.e. a road width of 5.5m, side slopes of 1:2 and a clearance above </a:t>
            </a:r>
            <a:r>
              <a:rPr lang="en-AU" dirty="0" smtClean="0"/>
              <a:t>highest flood </a:t>
            </a:r>
            <a:r>
              <a:rPr lang="en-AU" dirty="0"/>
              <a:t>water level of 0.5m.</a:t>
            </a:r>
          </a:p>
        </p:txBody>
      </p:sp>
      <p:pic>
        <p:nvPicPr>
          <p:cNvPr id="135" name="Picture 134"/>
          <p:cNvPicPr/>
          <p:nvPr/>
        </p:nvPicPr>
        <p:blipFill>
          <a:blip r:embed="rId3">
            <a:extLst>
              <a:ext uri="{28A0092B-C50C-407E-A947-70E740481C1C}">
                <a14:useLocalDpi xmlns:a14="http://schemas.microsoft.com/office/drawing/2010/main" val="0"/>
              </a:ext>
            </a:extLst>
          </a:blip>
          <a:srcRect/>
          <a:stretch>
            <a:fillRect/>
          </a:stretch>
        </p:blipFill>
        <p:spPr bwMode="auto">
          <a:xfrm>
            <a:off x="1425257" y="4869160"/>
            <a:ext cx="5705475" cy="628650"/>
          </a:xfrm>
          <a:prstGeom prst="rect">
            <a:avLst/>
          </a:prstGeom>
          <a:noFill/>
          <a:ln>
            <a:noFill/>
          </a:ln>
        </p:spPr>
      </p:pic>
      <p:grpSp>
        <p:nvGrpSpPr>
          <p:cNvPr id="136" name="Group 135"/>
          <p:cNvGrpSpPr>
            <a:grpSpLocks/>
          </p:cNvGrpSpPr>
          <p:nvPr/>
        </p:nvGrpSpPr>
        <p:grpSpPr bwMode="auto">
          <a:xfrm>
            <a:off x="1666875" y="5877272"/>
            <a:ext cx="5012690" cy="188595"/>
            <a:chOff x="10" y="10"/>
            <a:chExt cx="7894" cy="297"/>
          </a:xfrm>
        </p:grpSpPr>
        <p:sp>
          <p:nvSpPr>
            <p:cNvPr id="137" name="Freeform 136"/>
            <p:cNvSpPr>
              <a:spLocks/>
            </p:cNvSpPr>
            <p:nvPr/>
          </p:nvSpPr>
          <p:spPr bwMode="auto">
            <a:xfrm>
              <a:off x="6137" y="65"/>
              <a:ext cx="20" cy="242"/>
            </a:xfrm>
            <a:custGeom>
              <a:avLst/>
              <a:gdLst>
                <a:gd name="T0" fmla="*/ 0 w 20"/>
                <a:gd name="T1" fmla="*/ 0 h 242"/>
                <a:gd name="T2" fmla="*/ 0 w 20"/>
                <a:gd name="T3" fmla="*/ 242 h 242"/>
              </a:gdLst>
              <a:ahLst/>
              <a:cxnLst>
                <a:cxn ang="0">
                  <a:pos x="T0" y="T1"/>
                </a:cxn>
                <a:cxn ang="0">
                  <a:pos x="T2" y="T3"/>
                </a:cxn>
              </a:cxnLst>
              <a:rect l="0" t="0" r="r" b="b"/>
              <a:pathLst>
                <a:path w="20" h="242">
                  <a:moveTo>
                    <a:pt x="0" y="0"/>
                  </a:moveTo>
                  <a:lnTo>
                    <a:pt x="0" y="242"/>
                  </a:lnTo>
                </a:path>
              </a:pathLst>
            </a:custGeom>
            <a:noFill/>
            <a:ln w="10414">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AU"/>
            </a:p>
          </p:txBody>
        </p:sp>
        <p:sp>
          <p:nvSpPr>
            <p:cNvPr id="138" name="Freeform 137"/>
            <p:cNvSpPr>
              <a:spLocks/>
            </p:cNvSpPr>
            <p:nvPr/>
          </p:nvSpPr>
          <p:spPr bwMode="auto">
            <a:xfrm>
              <a:off x="19" y="65"/>
              <a:ext cx="20" cy="242"/>
            </a:xfrm>
            <a:custGeom>
              <a:avLst/>
              <a:gdLst>
                <a:gd name="T0" fmla="*/ 0 w 20"/>
                <a:gd name="T1" fmla="*/ 0 h 242"/>
                <a:gd name="T2" fmla="*/ 0 w 20"/>
                <a:gd name="T3" fmla="*/ 242 h 242"/>
              </a:gdLst>
              <a:ahLst/>
              <a:cxnLst>
                <a:cxn ang="0">
                  <a:pos x="T0" y="T1"/>
                </a:cxn>
                <a:cxn ang="0">
                  <a:pos x="T2" y="T3"/>
                </a:cxn>
              </a:cxnLst>
              <a:rect l="0" t="0" r="r" b="b"/>
              <a:pathLst>
                <a:path w="20" h="242">
                  <a:moveTo>
                    <a:pt x="0" y="0"/>
                  </a:moveTo>
                  <a:lnTo>
                    <a:pt x="0" y="242"/>
                  </a:lnTo>
                </a:path>
              </a:pathLst>
            </a:custGeom>
            <a:noFill/>
            <a:ln w="10413">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AU"/>
            </a:p>
          </p:txBody>
        </p:sp>
        <p:sp>
          <p:nvSpPr>
            <p:cNvPr id="139" name="Freeform 138"/>
            <p:cNvSpPr>
              <a:spLocks/>
            </p:cNvSpPr>
            <p:nvPr/>
          </p:nvSpPr>
          <p:spPr bwMode="auto">
            <a:xfrm>
              <a:off x="7884" y="65"/>
              <a:ext cx="20" cy="242"/>
            </a:xfrm>
            <a:custGeom>
              <a:avLst/>
              <a:gdLst>
                <a:gd name="T0" fmla="*/ 0 w 20"/>
                <a:gd name="T1" fmla="*/ 0 h 242"/>
                <a:gd name="T2" fmla="*/ 0 w 20"/>
                <a:gd name="T3" fmla="*/ 242 h 242"/>
              </a:gdLst>
              <a:ahLst/>
              <a:cxnLst>
                <a:cxn ang="0">
                  <a:pos x="T0" y="T1"/>
                </a:cxn>
                <a:cxn ang="0">
                  <a:pos x="T2" y="T3"/>
                </a:cxn>
              </a:cxnLst>
              <a:rect l="0" t="0" r="r" b="b"/>
              <a:pathLst>
                <a:path w="20" h="242">
                  <a:moveTo>
                    <a:pt x="0" y="0"/>
                  </a:moveTo>
                  <a:lnTo>
                    <a:pt x="0" y="242"/>
                  </a:lnTo>
                </a:path>
              </a:pathLst>
            </a:custGeom>
            <a:noFill/>
            <a:ln w="10414">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AU"/>
            </a:p>
          </p:txBody>
        </p:sp>
        <p:sp>
          <p:nvSpPr>
            <p:cNvPr id="140" name="Freeform 139"/>
            <p:cNvSpPr>
              <a:spLocks/>
            </p:cNvSpPr>
            <p:nvPr/>
          </p:nvSpPr>
          <p:spPr bwMode="auto">
            <a:xfrm>
              <a:off x="26" y="187"/>
              <a:ext cx="7868" cy="20"/>
            </a:xfrm>
            <a:custGeom>
              <a:avLst/>
              <a:gdLst>
                <a:gd name="T0" fmla="*/ 0 w 7868"/>
                <a:gd name="T1" fmla="*/ 0 h 20"/>
                <a:gd name="T2" fmla="*/ 7867 w 7868"/>
                <a:gd name="T3" fmla="*/ 0 h 20"/>
              </a:gdLst>
              <a:ahLst/>
              <a:cxnLst>
                <a:cxn ang="0">
                  <a:pos x="T0" y="T1"/>
                </a:cxn>
                <a:cxn ang="0">
                  <a:pos x="T2" y="T3"/>
                </a:cxn>
              </a:cxnLst>
              <a:rect l="0" t="0" r="r" b="b"/>
              <a:pathLst>
                <a:path w="7868" h="20">
                  <a:moveTo>
                    <a:pt x="0" y="0"/>
                  </a:moveTo>
                  <a:lnTo>
                    <a:pt x="7867" y="0"/>
                  </a:lnTo>
                </a:path>
              </a:pathLst>
            </a:custGeom>
            <a:noFill/>
            <a:ln w="10414">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AU"/>
            </a:p>
          </p:txBody>
        </p:sp>
        <p:sp>
          <p:nvSpPr>
            <p:cNvPr id="141" name="Freeform 140"/>
            <p:cNvSpPr>
              <a:spLocks/>
            </p:cNvSpPr>
            <p:nvPr/>
          </p:nvSpPr>
          <p:spPr bwMode="auto">
            <a:xfrm>
              <a:off x="1771" y="70"/>
              <a:ext cx="20" cy="230"/>
            </a:xfrm>
            <a:custGeom>
              <a:avLst/>
              <a:gdLst>
                <a:gd name="T0" fmla="*/ 0 w 20"/>
                <a:gd name="T1" fmla="*/ 0 h 230"/>
                <a:gd name="T2" fmla="*/ 0 w 20"/>
                <a:gd name="T3" fmla="*/ 230 h 230"/>
              </a:gdLst>
              <a:ahLst/>
              <a:cxnLst>
                <a:cxn ang="0">
                  <a:pos x="T0" y="T1"/>
                </a:cxn>
                <a:cxn ang="0">
                  <a:pos x="T2" y="T3"/>
                </a:cxn>
              </a:cxnLst>
              <a:rect l="0" t="0" r="r" b="b"/>
              <a:pathLst>
                <a:path w="20" h="230">
                  <a:moveTo>
                    <a:pt x="0" y="0"/>
                  </a:moveTo>
                  <a:lnTo>
                    <a:pt x="0" y="230"/>
                  </a:lnTo>
                </a:path>
              </a:pathLst>
            </a:custGeom>
            <a:noFill/>
            <a:ln w="10413">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AU"/>
            </a:p>
          </p:txBody>
        </p:sp>
        <p:sp>
          <p:nvSpPr>
            <p:cNvPr id="142" name="Freeform 141"/>
            <p:cNvSpPr>
              <a:spLocks/>
            </p:cNvSpPr>
            <p:nvPr/>
          </p:nvSpPr>
          <p:spPr bwMode="auto">
            <a:xfrm>
              <a:off x="1452" y="110"/>
              <a:ext cx="314" cy="75"/>
            </a:xfrm>
            <a:custGeom>
              <a:avLst/>
              <a:gdLst>
                <a:gd name="T0" fmla="*/ 0 w 314"/>
                <a:gd name="T1" fmla="*/ 0 h 75"/>
                <a:gd name="T2" fmla="*/ 0 w 314"/>
                <a:gd name="T3" fmla="*/ 74 h 75"/>
                <a:gd name="T4" fmla="*/ 314 w 314"/>
                <a:gd name="T5" fmla="*/ 74 h 75"/>
                <a:gd name="T6" fmla="*/ 0 w 314"/>
                <a:gd name="T7" fmla="*/ 0 h 75"/>
              </a:gdLst>
              <a:ahLst/>
              <a:cxnLst>
                <a:cxn ang="0">
                  <a:pos x="T0" y="T1"/>
                </a:cxn>
                <a:cxn ang="0">
                  <a:pos x="T2" y="T3"/>
                </a:cxn>
                <a:cxn ang="0">
                  <a:pos x="T4" y="T5"/>
                </a:cxn>
                <a:cxn ang="0">
                  <a:pos x="T6" y="T7"/>
                </a:cxn>
              </a:cxnLst>
              <a:rect l="0" t="0" r="r" b="b"/>
              <a:pathLst>
                <a:path w="314" h="75">
                  <a:moveTo>
                    <a:pt x="0" y="0"/>
                  </a:moveTo>
                  <a:lnTo>
                    <a:pt x="0" y="74"/>
                  </a:lnTo>
                  <a:lnTo>
                    <a:pt x="314" y="74"/>
                  </a:lnTo>
                  <a:lnTo>
                    <a:pt x="0"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43" name="Freeform 142"/>
            <p:cNvSpPr>
              <a:spLocks/>
            </p:cNvSpPr>
            <p:nvPr/>
          </p:nvSpPr>
          <p:spPr bwMode="auto">
            <a:xfrm>
              <a:off x="1445" y="177"/>
              <a:ext cx="321" cy="20"/>
            </a:xfrm>
            <a:custGeom>
              <a:avLst/>
              <a:gdLst>
                <a:gd name="T0" fmla="*/ 321 w 321"/>
                <a:gd name="T1" fmla="*/ 0 h 20"/>
                <a:gd name="T2" fmla="*/ 7 w 321"/>
                <a:gd name="T3" fmla="*/ 0 h 20"/>
                <a:gd name="T4" fmla="*/ 0 w 321"/>
                <a:gd name="T5" fmla="*/ 7 h 20"/>
                <a:gd name="T6" fmla="*/ 0 w 321"/>
                <a:gd name="T7" fmla="*/ 14 h 20"/>
                <a:gd name="T8" fmla="*/ 321 w 321"/>
                <a:gd name="T9" fmla="*/ 14 h 20"/>
                <a:gd name="T10" fmla="*/ 321 w 321"/>
                <a:gd name="T11" fmla="*/ 0 h 20"/>
              </a:gdLst>
              <a:ahLst/>
              <a:cxnLst>
                <a:cxn ang="0">
                  <a:pos x="T0" y="T1"/>
                </a:cxn>
                <a:cxn ang="0">
                  <a:pos x="T2" y="T3"/>
                </a:cxn>
                <a:cxn ang="0">
                  <a:pos x="T4" y="T5"/>
                </a:cxn>
                <a:cxn ang="0">
                  <a:pos x="T6" y="T7"/>
                </a:cxn>
                <a:cxn ang="0">
                  <a:pos x="T8" y="T9"/>
                </a:cxn>
                <a:cxn ang="0">
                  <a:pos x="T10" y="T11"/>
                </a:cxn>
              </a:cxnLst>
              <a:rect l="0" t="0" r="r" b="b"/>
              <a:pathLst>
                <a:path w="321" h="20">
                  <a:moveTo>
                    <a:pt x="321" y="0"/>
                  </a:moveTo>
                  <a:lnTo>
                    <a:pt x="7" y="0"/>
                  </a:lnTo>
                  <a:lnTo>
                    <a:pt x="0" y="7"/>
                  </a:lnTo>
                  <a:lnTo>
                    <a:pt x="0" y="14"/>
                  </a:lnTo>
                  <a:lnTo>
                    <a:pt x="321" y="14"/>
                  </a:lnTo>
                  <a:lnTo>
                    <a:pt x="321"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44" name="Freeform 143"/>
            <p:cNvSpPr>
              <a:spLocks/>
            </p:cNvSpPr>
            <p:nvPr/>
          </p:nvSpPr>
          <p:spPr bwMode="auto">
            <a:xfrm>
              <a:off x="1445" y="101"/>
              <a:ext cx="20" cy="84"/>
            </a:xfrm>
            <a:custGeom>
              <a:avLst/>
              <a:gdLst>
                <a:gd name="T0" fmla="*/ 2 w 20"/>
                <a:gd name="T1" fmla="*/ 0 h 84"/>
                <a:gd name="T2" fmla="*/ 0 w 20"/>
                <a:gd name="T3" fmla="*/ 2 h 84"/>
                <a:gd name="T4" fmla="*/ 0 w 20"/>
                <a:gd name="T5" fmla="*/ 84 h 84"/>
                <a:gd name="T6" fmla="*/ 14 w 20"/>
                <a:gd name="T7" fmla="*/ 84 h 84"/>
                <a:gd name="T8" fmla="*/ 14 w 20"/>
                <a:gd name="T9" fmla="*/ 9 h 84"/>
                <a:gd name="T10" fmla="*/ 9 w 20"/>
                <a:gd name="T11" fmla="*/ 2 h 84"/>
                <a:gd name="T12" fmla="*/ 2 w 20"/>
                <a:gd name="T13" fmla="*/ 0 h 84"/>
              </a:gdLst>
              <a:ahLst/>
              <a:cxnLst>
                <a:cxn ang="0">
                  <a:pos x="T0" y="T1"/>
                </a:cxn>
                <a:cxn ang="0">
                  <a:pos x="T2" y="T3"/>
                </a:cxn>
                <a:cxn ang="0">
                  <a:pos x="T4" y="T5"/>
                </a:cxn>
                <a:cxn ang="0">
                  <a:pos x="T6" y="T7"/>
                </a:cxn>
                <a:cxn ang="0">
                  <a:pos x="T8" y="T9"/>
                </a:cxn>
                <a:cxn ang="0">
                  <a:pos x="T10" y="T11"/>
                </a:cxn>
                <a:cxn ang="0">
                  <a:pos x="T12" y="T13"/>
                </a:cxn>
              </a:cxnLst>
              <a:rect l="0" t="0" r="r" b="b"/>
              <a:pathLst>
                <a:path w="20" h="84">
                  <a:moveTo>
                    <a:pt x="2" y="0"/>
                  </a:moveTo>
                  <a:lnTo>
                    <a:pt x="0" y="2"/>
                  </a:lnTo>
                  <a:lnTo>
                    <a:pt x="0" y="84"/>
                  </a:lnTo>
                  <a:lnTo>
                    <a:pt x="14" y="84"/>
                  </a:lnTo>
                  <a:lnTo>
                    <a:pt x="14" y="9"/>
                  </a:lnTo>
                  <a:lnTo>
                    <a:pt x="9" y="2"/>
                  </a:lnTo>
                  <a:lnTo>
                    <a:pt x="2"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45" name="Freeform 144"/>
            <p:cNvSpPr>
              <a:spLocks/>
            </p:cNvSpPr>
            <p:nvPr/>
          </p:nvSpPr>
          <p:spPr bwMode="auto">
            <a:xfrm>
              <a:off x="1450" y="103"/>
              <a:ext cx="326" cy="89"/>
            </a:xfrm>
            <a:custGeom>
              <a:avLst/>
              <a:gdLst>
                <a:gd name="T0" fmla="*/ 4 w 326"/>
                <a:gd name="T1" fmla="*/ 0 h 89"/>
                <a:gd name="T2" fmla="*/ 0 w 326"/>
                <a:gd name="T3" fmla="*/ 14 h 89"/>
                <a:gd name="T4" fmla="*/ 314 w 326"/>
                <a:gd name="T5" fmla="*/ 88 h 89"/>
                <a:gd name="T6" fmla="*/ 324 w 326"/>
                <a:gd name="T7" fmla="*/ 88 h 89"/>
                <a:gd name="T8" fmla="*/ 326 w 326"/>
                <a:gd name="T9" fmla="*/ 76 h 89"/>
                <a:gd name="T10" fmla="*/ 4 w 326"/>
                <a:gd name="T11" fmla="*/ 0 h 89"/>
              </a:gdLst>
              <a:ahLst/>
              <a:cxnLst>
                <a:cxn ang="0">
                  <a:pos x="T0" y="T1"/>
                </a:cxn>
                <a:cxn ang="0">
                  <a:pos x="T2" y="T3"/>
                </a:cxn>
                <a:cxn ang="0">
                  <a:pos x="T4" y="T5"/>
                </a:cxn>
                <a:cxn ang="0">
                  <a:pos x="T6" y="T7"/>
                </a:cxn>
                <a:cxn ang="0">
                  <a:pos x="T8" y="T9"/>
                </a:cxn>
                <a:cxn ang="0">
                  <a:pos x="T10" y="T11"/>
                </a:cxn>
              </a:cxnLst>
              <a:rect l="0" t="0" r="r" b="b"/>
              <a:pathLst>
                <a:path w="326" h="89">
                  <a:moveTo>
                    <a:pt x="4" y="0"/>
                  </a:moveTo>
                  <a:lnTo>
                    <a:pt x="0" y="14"/>
                  </a:lnTo>
                  <a:lnTo>
                    <a:pt x="314" y="88"/>
                  </a:lnTo>
                  <a:lnTo>
                    <a:pt x="324" y="88"/>
                  </a:lnTo>
                  <a:lnTo>
                    <a:pt x="326" y="76"/>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46" name="Freeform 145"/>
            <p:cNvSpPr>
              <a:spLocks/>
            </p:cNvSpPr>
            <p:nvPr/>
          </p:nvSpPr>
          <p:spPr bwMode="auto">
            <a:xfrm>
              <a:off x="5813" y="115"/>
              <a:ext cx="317" cy="75"/>
            </a:xfrm>
            <a:custGeom>
              <a:avLst/>
              <a:gdLst>
                <a:gd name="T0" fmla="*/ 0 w 317"/>
                <a:gd name="T1" fmla="*/ 0 h 75"/>
                <a:gd name="T2" fmla="*/ 0 w 317"/>
                <a:gd name="T3" fmla="*/ 74 h 75"/>
                <a:gd name="T4" fmla="*/ 316 w 317"/>
                <a:gd name="T5" fmla="*/ 74 h 75"/>
                <a:gd name="T6" fmla="*/ 0 w 317"/>
                <a:gd name="T7" fmla="*/ 0 h 75"/>
              </a:gdLst>
              <a:ahLst/>
              <a:cxnLst>
                <a:cxn ang="0">
                  <a:pos x="T0" y="T1"/>
                </a:cxn>
                <a:cxn ang="0">
                  <a:pos x="T2" y="T3"/>
                </a:cxn>
                <a:cxn ang="0">
                  <a:pos x="T4" y="T5"/>
                </a:cxn>
                <a:cxn ang="0">
                  <a:pos x="T6" y="T7"/>
                </a:cxn>
              </a:cxnLst>
              <a:rect l="0" t="0" r="r" b="b"/>
              <a:pathLst>
                <a:path w="317" h="75">
                  <a:moveTo>
                    <a:pt x="0" y="0"/>
                  </a:moveTo>
                  <a:lnTo>
                    <a:pt x="0" y="74"/>
                  </a:lnTo>
                  <a:lnTo>
                    <a:pt x="316" y="74"/>
                  </a:lnTo>
                  <a:lnTo>
                    <a:pt x="0"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47" name="Freeform 146"/>
            <p:cNvSpPr>
              <a:spLocks/>
            </p:cNvSpPr>
            <p:nvPr/>
          </p:nvSpPr>
          <p:spPr bwMode="auto">
            <a:xfrm>
              <a:off x="5805" y="182"/>
              <a:ext cx="324" cy="20"/>
            </a:xfrm>
            <a:custGeom>
              <a:avLst/>
              <a:gdLst>
                <a:gd name="T0" fmla="*/ 323 w 324"/>
                <a:gd name="T1" fmla="*/ 0 h 20"/>
                <a:gd name="T2" fmla="*/ 7 w 324"/>
                <a:gd name="T3" fmla="*/ 0 h 20"/>
                <a:gd name="T4" fmla="*/ 0 w 324"/>
                <a:gd name="T5" fmla="*/ 7 h 20"/>
                <a:gd name="T6" fmla="*/ 0 w 324"/>
                <a:gd name="T7" fmla="*/ 14 h 20"/>
                <a:gd name="T8" fmla="*/ 323 w 324"/>
                <a:gd name="T9" fmla="*/ 14 h 20"/>
                <a:gd name="T10" fmla="*/ 323 w 324"/>
                <a:gd name="T11" fmla="*/ 0 h 20"/>
              </a:gdLst>
              <a:ahLst/>
              <a:cxnLst>
                <a:cxn ang="0">
                  <a:pos x="T0" y="T1"/>
                </a:cxn>
                <a:cxn ang="0">
                  <a:pos x="T2" y="T3"/>
                </a:cxn>
                <a:cxn ang="0">
                  <a:pos x="T4" y="T5"/>
                </a:cxn>
                <a:cxn ang="0">
                  <a:pos x="T6" y="T7"/>
                </a:cxn>
                <a:cxn ang="0">
                  <a:pos x="T8" y="T9"/>
                </a:cxn>
                <a:cxn ang="0">
                  <a:pos x="T10" y="T11"/>
                </a:cxn>
              </a:cxnLst>
              <a:rect l="0" t="0" r="r" b="b"/>
              <a:pathLst>
                <a:path w="324" h="20">
                  <a:moveTo>
                    <a:pt x="323" y="0"/>
                  </a:moveTo>
                  <a:lnTo>
                    <a:pt x="7" y="0"/>
                  </a:lnTo>
                  <a:lnTo>
                    <a:pt x="0" y="7"/>
                  </a:lnTo>
                  <a:lnTo>
                    <a:pt x="0" y="14"/>
                  </a:lnTo>
                  <a:lnTo>
                    <a:pt x="323" y="14"/>
                  </a:lnTo>
                  <a:lnTo>
                    <a:pt x="323"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48" name="Freeform 147"/>
            <p:cNvSpPr>
              <a:spLocks/>
            </p:cNvSpPr>
            <p:nvPr/>
          </p:nvSpPr>
          <p:spPr bwMode="auto">
            <a:xfrm>
              <a:off x="5805" y="106"/>
              <a:ext cx="20" cy="84"/>
            </a:xfrm>
            <a:custGeom>
              <a:avLst/>
              <a:gdLst>
                <a:gd name="T0" fmla="*/ 2 w 20"/>
                <a:gd name="T1" fmla="*/ 0 h 84"/>
                <a:gd name="T2" fmla="*/ 0 w 20"/>
                <a:gd name="T3" fmla="*/ 2 h 84"/>
                <a:gd name="T4" fmla="*/ 0 w 20"/>
                <a:gd name="T5" fmla="*/ 83 h 84"/>
                <a:gd name="T6" fmla="*/ 14 w 20"/>
                <a:gd name="T7" fmla="*/ 83 h 84"/>
                <a:gd name="T8" fmla="*/ 14 w 20"/>
                <a:gd name="T9" fmla="*/ 9 h 84"/>
                <a:gd name="T10" fmla="*/ 9 w 20"/>
                <a:gd name="T11" fmla="*/ 2 h 84"/>
                <a:gd name="T12" fmla="*/ 2 w 20"/>
                <a:gd name="T13" fmla="*/ 0 h 84"/>
              </a:gdLst>
              <a:ahLst/>
              <a:cxnLst>
                <a:cxn ang="0">
                  <a:pos x="T0" y="T1"/>
                </a:cxn>
                <a:cxn ang="0">
                  <a:pos x="T2" y="T3"/>
                </a:cxn>
                <a:cxn ang="0">
                  <a:pos x="T4" y="T5"/>
                </a:cxn>
                <a:cxn ang="0">
                  <a:pos x="T6" y="T7"/>
                </a:cxn>
                <a:cxn ang="0">
                  <a:pos x="T8" y="T9"/>
                </a:cxn>
                <a:cxn ang="0">
                  <a:pos x="T10" y="T11"/>
                </a:cxn>
                <a:cxn ang="0">
                  <a:pos x="T12" y="T13"/>
                </a:cxn>
              </a:cxnLst>
              <a:rect l="0" t="0" r="r" b="b"/>
              <a:pathLst>
                <a:path w="20" h="84">
                  <a:moveTo>
                    <a:pt x="2" y="0"/>
                  </a:moveTo>
                  <a:lnTo>
                    <a:pt x="0" y="2"/>
                  </a:lnTo>
                  <a:lnTo>
                    <a:pt x="0" y="83"/>
                  </a:lnTo>
                  <a:lnTo>
                    <a:pt x="14" y="83"/>
                  </a:lnTo>
                  <a:lnTo>
                    <a:pt x="14" y="9"/>
                  </a:lnTo>
                  <a:lnTo>
                    <a:pt x="9" y="2"/>
                  </a:lnTo>
                  <a:lnTo>
                    <a:pt x="2"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49" name="Freeform 148"/>
            <p:cNvSpPr>
              <a:spLocks/>
            </p:cNvSpPr>
            <p:nvPr/>
          </p:nvSpPr>
          <p:spPr bwMode="auto">
            <a:xfrm>
              <a:off x="5810" y="108"/>
              <a:ext cx="329" cy="89"/>
            </a:xfrm>
            <a:custGeom>
              <a:avLst/>
              <a:gdLst>
                <a:gd name="T0" fmla="*/ 4 w 329"/>
                <a:gd name="T1" fmla="*/ 0 h 89"/>
                <a:gd name="T2" fmla="*/ 0 w 329"/>
                <a:gd name="T3" fmla="*/ 14 h 89"/>
                <a:gd name="T4" fmla="*/ 316 w 329"/>
                <a:gd name="T5" fmla="*/ 88 h 89"/>
                <a:gd name="T6" fmla="*/ 326 w 329"/>
                <a:gd name="T7" fmla="*/ 88 h 89"/>
                <a:gd name="T8" fmla="*/ 328 w 329"/>
                <a:gd name="T9" fmla="*/ 76 h 89"/>
                <a:gd name="T10" fmla="*/ 4 w 329"/>
                <a:gd name="T11" fmla="*/ 0 h 89"/>
              </a:gdLst>
              <a:ahLst/>
              <a:cxnLst>
                <a:cxn ang="0">
                  <a:pos x="T0" y="T1"/>
                </a:cxn>
                <a:cxn ang="0">
                  <a:pos x="T2" y="T3"/>
                </a:cxn>
                <a:cxn ang="0">
                  <a:pos x="T4" y="T5"/>
                </a:cxn>
                <a:cxn ang="0">
                  <a:pos x="T6" y="T7"/>
                </a:cxn>
                <a:cxn ang="0">
                  <a:pos x="T8" y="T9"/>
                </a:cxn>
                <a:cxn ang="0">
                  <a:pos x="T10" y="T11"/>
                </a:cxn>
              </a:cxnLst>
              <a:rect l="0" t="0" r="r" b="b"/>
              <a:pathLst>
                <a:path w="329" h="89">
                  <a:moveTo>
                    <a:pt x="4" y="0"/>
                  </a:moveTo>
                  <a:lnTo>
                    <a:pt x="0" y="14"/>
                  </a:lnTo>
                  <a:lnTo>
                    <a:pt x="316" y="88"/>
                  </a:lnTo>
                  <a:lnTo>
                    <a:pt x="326" y="88"/>
                  </a:lnTo>
                  <a:lnTo>
                    <a:pt x="328" y="76"/>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50" name="Freeform 149"/>
            <p:cNvSpPr>
              <a:spLocks/>
            </p:cNvSpPr>
            <p:nvPr/>
          </p:nvSpPr>
          <p:spPr bwMode="auto">
            <a:xfrm>
              <a:off x="7567" y="115"/>
              <a:ext cx="317" cy="75"/>
            </a:xfrm>
            <a:custGeom>
              <a:avLst/>
              <a:gdLst>
                <a:gd name="T0" fmla="*/ 0 w 317"/>
                <a:gd name="T1" fmla="*/ 0 h 75"/>
                <a:gd name="T2" fmla="*/ 0 w 317"/>
                <a:gd name="T3" fmla="*/ 74 h 75"/>
                <a:gd name="T4" fmla="*/ 316 w 317"/>
                <a:gd name="T5" fmla="*/ 74 h 75"/>
                <a:gd name="T6" fmla="*/ 0 w 317"/>
                <a:gd name="T7" fmla="*/ 0 h 75"/>
              </a:gdLst>
              <a:ahLst/>
              <a:cxnLst>
                <a:cxn ang="0">
                  <a:pos x="T0" y="T1"/>
                </a:cxn>
                <a:cxn ang="0">
                  <a:pos x="T2" y="T3"/>
                </a:cxn>
                <a:cxn ang="0">
                  <a:pos x="T4" y="T5"/>
                </a:cxn>
                <a:cxn ang="0">
                  <a:pos x="T6" y="T7"/>
                </a:cxn>
              </a:cxnLst>
              <a:rect l="0" t="0" r="r" b="b"/>
              <a:pathLst>
                <a:path w="317" h="75">
                  <a:moveTo>
                    <a:pt x="0" y="0"/>
                  </a:moveTo>
                  <a:lnTo>
                    <a:pt x="0" y="74"/>
                  </a:lnTo>
                  <a:lnTo>
                    <a:pt x="316" y="74"/>
                  </a:lnTo>
                  <a:lnTo>
                    <a:pt x="0"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51" name="Freeform 150"/>
            <p:cNvSpPr>
              <a:spLocks/>
            </p:cNvSpPr>
            <p:nvPr/>
          </p:nvSpPr>
          <p:spPr bwMode="auto">
            <a:xfrm>
              <a:off x="7560" y="182"/>
              <a:ext cx="324" cy="20"/>
            </a:xfrm>
            <a:custGeom>
              <a:avLst/>
              <a:gdLst>
                <a:gd name="T0" fmla="*/ 324 w 324"/>
                <a:gd name="T1" fmla="*/ 0 h 20"/>
                <a:gd name="T2" fmla="*/ 7 w 324"/>
                <a:gd name="T3" fmla="*/ 0 h 20"/>
                <a:gd name="T4" fmla="*/ 0 w 324"/>
                <a:gd name="T5" fmla="*/ 7 h 20"/>
                <a:gd name="T6" fmla="*/ 0 w 324"/>
                <a:gd name="T7" fmla="*/ 14 h 20"/>
                <a:gd name="T8" fmla="*/ 324 w 324"/>
                <a:gd name="T9" fmla="*/ 14 h 20"/>
                <a:gd name="T10" fmla="*/ 324 w 324"/>
                <a:gd name="T11" fmla="*/ 0 h 20"/>
              </a:gdLst>
              <a:ahLst/>
              <a:cxnLst>
                <a:cxn ang="0">
                  <a:pos x="T0" y="T1"/>
                </a:cxn>
                <a:cxn ang="0">
                  <a:pos x="T2" y="T3"/>
                </a:cxn>
                <a:cxn ang="0">
                  <a:pos x="T4" y="T5"/>
                </a:cxn>
                <a:cxn ang="0">
                  <a:pos x="T6" y="T7"/>
                </a:cxn>
                <a:cxn ang="0">
                  <a:pos x="T8" y="T9"/>
                </a:cxn>
                <a:cxn ang="0">
                  <a:pos x="T10" y="T11"/>
                </a:cxn>
              </a:cxnLst>
              <a:rect l="0" t="0" r="r" b="b"/>
              <a:pathLst>
                <a:path w="324" h="20">
                  <a:moveTo>
                    <a:pt x="324" y="0"/>
                  </a:moveTo>
                  <a:lnTo>
                    <a:pt x="7" y="0"/>
                  </a:lnTo>
                  <a:lnTo>
                    <a:pt x="0" y="7"/>
                  </a:lnTo>
                  <a:lnTo>
                    <a:pt x="0" y="14"/>
                  </a:lnTo>
                  <a:lnTo>
                    <a:pt x="324" y="14"/>
                  </a:lnTo>
                  <a:lnTo>
                    <a:pt x="32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52" name="Freeform 151"/>
            <p:cNvSpPr>
              <a:spLocks/>
            </p:cNvSpPr>
            <p:nvPr/>
          </p:nvSpPr>
          <p:spPr bwMode="auto">
            <a:xfrm>
              <a:off x="7560" y="106"/>
              <a:ext cx="20" cy="84"/>
            </a:xfrm>
            <a:custGeom>
              <a:avLst/>
              <a:gdLst>
                <a:gd name="T0" fmla="*/ 2 w 20"/>
                <a:gd name="T1" fmla="*/ 0 h 84"/>
                <a:gd name="T2" fmla="*/ 0 w 20"/>
                <a:gd name="T3" fmla="*/ 2 h 84"/>
                <a:gd name="T4" fmla="*/ 0 w 20"/>
                <a:gd name="T5" fmla="*/ 83 h 84"/>
                <a:gd name="T6" fmla="*/ 14 w 20"/>
                <a:gd name="T7" fmla="*/ 83 h 84"/>
                <a:gd name="T8" fmla="*/ 14 w 20"/>
                <a:gd name="T9" fmla="*/ 9 h 84"/>
                <a:gd name="T10" fmla="*/ 9 w 20"/>
                <a:gd name="T11" fmla="*/ 2 h 84"/>
                <a:gd name="T12" fmla="*/ 2 w 20"/>
                <a:gd name="T13" fmla="*/ 0 h 84"/>
              </a:gdLst>
              <a:ahLst/>
              <a:cxnLst>
                <a:cxn ang="0">
                  <a:pos x="T0" y="T1"/>
                </a:cxn>
                <a:cxn ang="0">
                  <a:pos x="T2" y="T3"/>
                </a:cxn>
                <a:cxn ang="0">
                  <a:pos x="T4" y="T5"/>
                </a:cxn>
                <a:cxn ang="0">
                  <a:pos x="T6" y="T7"/>
                </a:cxn>
                <a:cxn ang="0">
                  <a:pos x="T8" y="T9"/>
                </a:cxn>
                <a:cxn ang="0">
                  <a:pos x="T10" y="T11"/>
                </a:cxn>
                <a:cxn ang="0">
                  <a:pos x="T12" y="T13"/>
                </a:cxn>
              </a:cxnLst>
              <a:rect l="0" t="0" r="r" b="b"/>
              <a:pathLst>
                <a:path w="20" h="84">
                  <a:moveTo>
                    <a:pt x="2" y="0"/>
                  </a:moveTo>
                  <a:lnTo>
                    <a:pt x="0" y="2"/>
                  </a:lnTo>
                  <a:lnTo>
                    <a:pt x="0" y="83"/>
                  </a:lnTo>
                  <a:lnTo>
                    <a:pt x="14" y="83"/>
                  </a:lnTo>
                  <a:lnTo>
                    <a:pt x="14" y="9"/>
                  </a:lnTo>
                  <a:lnTo>
                    <a:pt x="9" y="2"/>
                  </a:lnTo>
                  <a:lnTo>
                    <a:pt x="2"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53" name="Freeform 152"/>
            <p:cNvSpPr>
              <a:spLocks/>
            </p:cNvSpPr>
            <p:nvPr/>
          </p:nvSpPr>
          <p:spPr bwMode="auto">
            <a:xfrm>
              <a:off x="7565" y="108"/>
              <a:ext cx="329" cy="89"/>
            </a:xfrm>
            <a:custGeom>
              <a:avLst/>
              <a:gdLst>
                <a:gd name="T0" fmla="*/ 4 w 329"/>
                <a:gd name="T1" fmla="*/ 0 h 89"/>
                <a:gd name="T2" fmla="*/ 0 w 329"/>
                <a:gd name="T3" fmla="*/ 14 h 89"/>
                <a:gd name="T4" fmla="*/ 316 w 329"/>
                <a:gd name="T5" fmla="*/ 88 h 89"/>
                <a:gd name="T6" fmla="*/ 326 w 329"/>
                <a:gd name="T7" fmla="*/ 88 h 89"/>
                <a:gd name="T8" fmla="*/ 328 w 329"/>
                <a:gd name="T9" fmla="*/ 76 h 89"/>
                <a:gd name="T10" fmla="*/ 4 w 329"/>
                <a:gd name="T11" fmla="*/ 0 h 89"/>
              </a:gdLst>
              <a:ahLst/>
              <a:cxnLst>
                <a:cxn ang="0">
                  <a:pos x="T0" y="T1"/>
                </a:cxn>
                <a:cxn ang="0">
                  <a:pos x="T2" y="T3"/>
                </a:cxn>
                <a:cxn ang="0">
                  <a:pos x="T4" y="T5"/>
                </a:cxn>
                <a:cxn ang="0">
                  <a:pos x="T6" y="T7"/>
                </a:cxn>
                <a:cxn ang="0">
                  <a:pos x="T8" y="T9"/>
                </a:cxn>
                <a:cxn ang="0">
                  <a:pos x="T10" y="T11"/>
                </a:cxn>
              </a:cxnLst>
              <a:rect l="0" t="0" r="r" b="b"/>
              <a:pathLst>
                <a:path w="329" h="89">
                  <a:moveTo>
                    <a:pt x="4" y="0"/>
                  </a:moveTo>
                  <a:lnTo>
                    <a:pt x="0" y="14"/>
                  </a:lnTo>
                  <a:lnTo>
                    <a:pt x="316" y="88"/>
                  </a:lnTo>
                  <a:lnTo>
                    <a:pt x="326" y="88"/>
                  </a:lnTo>
                  <a:lnTo>
                    <a:pt x="328" y="76"/>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54" name="Freeform 153"/>
            <p:cNvSpPr>
              <a:spLocks/>
            </p:cNvSpPr>
            <p:nvPr/>
          </p:nvSpPr>
          <p:spPr bwMode="auto">
            <a:xfrm>
              <a:off x="1776" y="110"/>
              <a:ext cx="314" cy="75"/>
            </a:xfrm>
            <a:custGeom>
              <a:avLst/>
              <a:gdLst>
                <a:gd name="T0" fmla="*/ 314 w 314"/>
                <a:gd name="T1" fmla="*/ 0 h 75"/>
                <a:gd name="T2" fmla="*/ 0 w 314"/>
                <a:gd name="T3" fmla="*/ 74 h 75"/>
                <a:gd name="T4" fmla="*/ 314 w 314"/>
                <a:gd name="T5" fmla="*/ 74 h 75"/>
                <a:gd name="T6" fmla="*/ 314 w 314"/>
                <a:gd name="T7" fmla="*/ 0 h 75"/>
              </a:gdLst>
              <a:ahLst/>
              <a:cxnLst>
                <a:cxn ang="0">
                  <a:pos x="T0" y="T1"/>
                </a:cxn>
                <a:cxn ang="0">
                  <a:pos x="T2" y="T3"/>
                </a:cxn>
                <a:cxn ang="0">
                  <a:pos x="T4" y="T5"/>
                </a:cxn>
                <a:cxn ang="0">
                  <a:pos x="T6" y="T7"/>
                </a:cxn>
              </a:cxnLst>
              <a:rect l="0" t="0" r="r" b="b"/>
              <a:pathLst>
                <a:path w="314" h="75">
                  <a:moveTo>
                    <a:pt x="314" y="0"/>
                  </a:moveTo>
                  <a:lnTo>
                    <a:pt x="0" y="74"/>
                  </a:lnTo>
                  <a:lnTo>
                    <a:pt x="314" y="74"/>
                  </a:lnTo>
                  <a:lnTo>
                    <a:pt x="31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55" name="Freeform 154"/>
            <p:cNvSpPr>
              <a:spLocks/>
            </p:cNvSpPr>
            <p:nvPr/>
          </p:nvSpPr>
          <p:spPr bwMode="auto">
            <a:xfrm>
              <a:off x="1776" y="177"/>
              <a:ext cx="321" cy="20"/>
            </a:xfrm>
            <a:custGeom>
              <a:avLst/>
              <a:gdLst>
                <a:gd name="T0" fmla="*/ 314 w 321"/>
                <a:gd name="T1" fmla="*/ 0 h 20"/>
                <a:gd name="T2" fmla="*/ 0 w 321"/>
                <a:gd name="T3" fmla="*/ 0 h 20"/>
                <a:gd name="T4" fmla="*/ 0 w 321"/>
                <a:gd name="T5" fmla="*/ 14 h 20"/>
                <a:gd name="T6" fmla="*/ 321 w 321"/>
                <a:gd name="T7" fmla="*/ 14 h 20"/>
                <a:gd name="T8" fmla="*/ 321 w 321"/>
                <a:gd name="T9" fmla="*/ 7 h 20"/>
                <a:gd name="T10" fmla="*/ 314 w 321"/>
                <a:gd name="T11" fmla="*/ 0 h 20"/>
              </a:gdLst>
              <a:ahLst/>
              <a:cxnLst>
                <a:cxn ang="0">
                  <a:pos x="T0" y="T1"/>
                </a:cxn>
                <a:cxn ang="0">
                  <a:pos x="T2" y="T3"/>
                </a:cxn>
                <a:cxn ang="0">
                  <a:pos x="T4" y="T5"/>
                </a:cxn>
                <a:cxn ang="0">
                  <a:pos x="T6" y="T7"/>
                </a:cxn>
                <a:cxn ang="0">
                  <a:pos x="T8" y="T9"/>
                </a:cxn>
                <a:cxn ang="0">
                  <a:pos x="T10" y="T11"/>
                </a:cxn>
              </a:cxnLst>
              <a:rect l="0" t="0" r="r" b="b"/>
              <a:pathLst>
                <a:path w="321" h="20">
                  <a:moveTo>
                    <a:pt x="314" y="0"/>
                  </a:moveTo>
                  <a:lnTo>
                    <a:pt x="0" y="0"/>
                  </a:lnTo>
                  <a:lnTo>
                    <a:pt x="0" y="14"/>
                  </a:lnTo>
                  <a:lnTo>
                    <a:pt x="321" y="14"/>
                  </a:lnTo>
                  <a:lnTo>
                    <a:pt x="321" y="7"/>
                  </a:lnTo>
                  <a:lnTo>
                    <a:pt x="31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56" name="Freeform 155"/>
            <p:cNvSpPr>
              <a:spLocks/>
            </p:cNvSpPr>
            <p:nvPr/>
          </p:nvSpPr>
          <p:spPr bwMode="auto">
            <a:xfrm>
              <a:off x="2083" y="101"/>
              <a:ext cx="20" cy="84"/>
            </a:xfrm>
            <a:custGeom>
              <a:avLst/>
              <a:gdLst>
                <a:gd name="T0" fmla="*/ 11 w 20"/>
                <a:gd name="T1" fmla="*/ 0 h 84"/>
                <a:gd name="T2" fmla="*/ 4 w 20"/>
                <a:gd name="T3" fmla="*/ 2 h 84"/>
                <a:gd name="T4" fmla="*/ 0 w 20"/>
                <a:gd name="T5" fmla="*/ 9 h 84"/>
                <a:gd name="T6" fmla="*/ 0 w 20"/>
                <a:gd name="T7" fmla="*/ 84 h 84"/>
                <a:gd name="T8" fmla="*/ 14 w 20"/>
                <a:gd name="T9" fmla="*/ 84 h 84"/>
                <a:gd name="T10" fmla="*/ 14 w 20"/>
                <a:gd name="T11" fmla="*/ 2 h 84"/>
                <a:gd name="T12" fmla="*/ 11 w 20"/>
                <a:gd name="T13" fmla="*/ 0 h 84"/>
              </a:gdLst>
              <a:ahLst/>
              <a:cxnLst>
                <a:cxn ang="0">
                  <a:pos x="T0" y="T1"/>
                </a:cxn>
                <a:cxn ang="0">
                  <a:pos x="T2" y="T3"/>
                </a:cxn>
                <a:cxn ang="0">
                  <a:pos x="T4" y="T5"/>
                </a:cxn>
                <a:cxn ang="0">
                  <a:pos x="T6" y="T7"/>
                </a:cxn>
                <a:cxn ang="0">
                  <a:pos x="T8" y="T9"/>
                </a:cxn>
                <a:cxn ang="0">
                  <a:pos x="T10" y="T11"/>
                </a:cxn>
                <a:cxn ang="0">
                  <a:pos x="T12" y="T13"/>
                </a:cxn>
              </a:cxnLst>
              <a:rect l="0" t="0" r="r" b="b"/>
              <a:pathLst>
                <a:path w="20" h="84">
                  <a:moveTo>
                    <a:pt x="11" y="0"/>
                  </a:moveTo>
                  <a:lnTo>
                    <a:pt x="4" y="2"/>
                  </a:lnTo>
                  <a:lnTo>
                    <a:pt x="0" y="9"/>
                  </a:lnTo>
                  <a:lnTo>
                    <a:pt x="0" y="84"/>
                  </a:lnTo>
                  <a:lnTo>
                    <a:pt x="14" y="84"/>
                  </a:lnTo>
                  <a:lnTo>
                    <a:pt x="14" y="2"/>
                  </a:lnTo>
                  <a:lnTo>
                    <a:pt x="11"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57" name="Freeform 156"/>
            <p:cNvSpPr>
              <a:spLocks/>
            </p:cNvSpPr>
            <p:nvPr/>
          </p:nvSpPr>
          <p:spPr bwMode="auto">
            <a:xfrm>
              <a:off x="1766" y="103"/>
              <a:ext cx="327" cy="89"/>
            </a:xfrm>
            <a:custGeom>
              <a:avLst/>
              <a:gdLst>
                <a:gd name="T0" fmla="*/ 321 w 327"/>
                <a:gd name="T1" fmla="*/ 0 h 89"/>
                <a:gd name="T2" fmla="*/ 0 w 327"/>
                <a:gd name="T3" fmla="*/ 76 h 89"/>
                <a:gd name="T4" fmla="*/ 2 w 327"/>
                <a:gd name="T5" fmla="*/ 88 h 89"/>
                <a:gd name="T6" fmla="*/ 11 w 327"/>
                <a:gd name="T7" fmla="*/ 88 h 89"/>
                <a:gd name="T8" fmla="*/ 326 w 327"/>
                <a:gd name="T9" fmla="*/ 14 h 89"/>
                <a:gd name="T10" fmla="*/ 321 w 327"/>
                <a:gd name="T11" fmla="*/ 0 h 89"/>
              </a:gdLst>
              <a:ahLst/>
              <a:cxnLst>
                <a:cxn ang="0">
                  <a:pos x="T0" y="T1"/>
                </a:cxn>
                <a:cxn ang="0">
                  <a:pos x="T2" y="T3"/>
                </a:cxn>
                <a:cxn ang="0">
                  <a:pos x="T4" y="T5"/>
                </a:cxn>
                <a:cxn ang="0">
                  <a:pos x="T6" y="T7"/>
                </a:cxn>
                <a:cxn ang="0">
                  <a:pos x="T8" y="T9"/>
                </a:cxn>
                <a:cxn ang="0">
                  <a:pos x="T10" y="T11"/>
                </a:cxn>
              </a:cxnLst>
              <a:rect l="0" t="0" r="r" b="b"/>
              <a:pathLst>
                <a:path w="327" h="89">
                  <a:moveTo>
                    <a:pt x="321" y="0"/>
                  </a:moveTo>
                  <a:lnTo>
                    <a:pt x="0" y="76"/>
                  </a:lnTo>
                  <a:lnTo>
                    <a:pt x="2" y="88"/>
                  </a:lnTo>
                  <a:lnTo>
                    <a:pt x="11" y="88"/>
                  </a:lnTo>
                  <a:lnTo>
                    <a:pt x="326" y="14"/>
                  </a:lnTo>
                  <a:lnTo>
                    <a:pt x="321"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58" name="Freeform 157"/>
            <p:cNvSpPr>
              <a:spLocks/>
            </p:cNvSpPr>
            <p:nvPr/>
          </p:nvSpPr>
          <p:spPr bwMode="auto">
            <a:xfrm>
              <a:off x="6137" y="115"/>
              <a:ext cx="314" cy="75"/>
            </a:xfrm>
            <a:custGeom>
              <a:avLst/>
              <a:gdLst>
                <a:gd name="T0" fmla="*/ 314 w 314"/>
                <a:gd name="T1" fmla="*/ 0 h 75"/>
                <a:gd name="T2" fmla="*/ 0 w 314"/>
                <a:gd name="T3" fmla="*/ 74 h 75"/>
                <a:gd name="T4" fmla="*/ 314 w 314"/>
                <a:gd name="T5" fmla="*/ 74 h 75"/>
                <a:gd name="T6" fmla="*/ 314 w 314"/>
                <a:gd name="T7" fmla="*/ 0 h 75"/>
              </a:gdLst>
              <a:ahLst/>
              <a:cxnLst>
                <a:cxn ang="0">
                  <a:pos x="T0" y="T1"/>
                </a:cxn>
                <a:cxn ang="0">
                  <a:pos x="T2" y="T3"/>
                </a:cxn>
                <a:cxn ang="0">
                  <a:pos x="T4" y="T5"/>
                </a:cxn>
                <a:cxn ang="0">
                  <a:pos x="T6" y="T7"/>
                </a:cxn>
              </a:cxnLst>
              <a:rect l="0" t="0" r="r" b="b"/>
              <a:pathLst>
                <a:path w="314" h="75">
                  <a:moveTo>
                    <a:pt x="314" y="0"/>
                  </a:moveTo>
                  <a:lnTo>
                    <a:pt x="0" y="74"/>
                  </a:lnTo>
                  <a:lnTo>
                    <a:pt x="314" y="74"/>
                  </a:lnTo>
                  <a:lnTo>
                    <a:pt x="31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59" name="Freeform 158"/>
            <p:cNvSpPr>
              <a:spLocks/>
            </p:cNvSpPr>
            <p:nvPr/>
          </p:nvSpPr>
          <p:spPr bwMode="auto">
            <a:xfrm>
              <a:off x="6137" y="182"/>
              <a:ext cx="321" cy="20"/>
            </a:xfrm>
            <a:custGeom>
              <a:avLst/>
              <a:gdLst>
                <a:gd name="T0" fmla="*/ 314 w 321"/>
                <a:gd name="T1" fmla="*/ 0 h 20"/>
                <a:gd name="T2" fmla="*/ 0 w 321"/>
                <a:gd name="T3" fmla="*/ 0 h 20"/>
                <a:gd name="T4" fmla="*/ 0 w 321"/>
                <a:gd name="T5" fmla="*/ 14 h 20"/>
                <a:gd name="T6" fmla="*/ 321 w 321"/>
                <a:gd name="T7" fmla="*/ 14 h 20"/>
                <a:gd name="T8" fmla="*/ 321 w 321"/>
                <a:gd name="T9" fmla="*/ 7 h 20"/>
                <a:gd name="T10" fmla="*/ 314 w 321"/>
                <a:gd name="T11" fmla="*/ 0 h 20"/>
              </a:gdLst>
              <a:ahLst/>
              <a:cxnLst>
                <a:cxn ang="0">
                  <a:pos x="T0" y="T1"/>
                </a:cxn>
                <a:cxn ang="0">
                  <a:pos x="T2" y="T3"/>
                </a:cxn>
                <a:cxn ang="0">
                  <a:pos x="T4" y="T5"/>
                </a:cxn>
                <a:cxn ang="0">
                  <a:pos x="T6" y="T7"/>
                </a:cxn>
                <a:cxn ang="0">
                  <a:pos x="T8" y="T9"/>
                </a:cxn>
                <a:cxn ang="0">
                  <a:pos x="T10" y="T11"/>
                </a:cxn>
              </a:cxnLst>
              <a:rect l="0" t="0" r="r" b="b"/>
              <a:pathLst>
                <a:path w="321" h="20">
                  <a:moveTo>
                    <a:pt x="314" y="0"/>
                  </a:moveTo>
                  <a:lnTo>
                    <a:pt x="0" y="0"/>
                  </a:lnTo>
                  <a:lnTo>
                    <a:pt x="0" y="14"/>
                  </a:lnTo>
                  <a:lnTo>
                    <a:pt x="321" y="14"/>
                  </a:lnTo>
                  <a:lnTo>
                    <a:pt x="321" y="7"/>
                  </a:lnTo>
                  <a:lnTo>
                    <a:pt x="31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60" name="Freeform 159"/>
            <p:cNvSpPr>
              <a:spLocks/>
            </p:cNvSpPr>
            <p:nvPr/>
          </p:nvSpPr>
          <p:spPr bwMode="auto">
            <a:xfrm>
              <a:off x="6444" y="106"/>
              <a:ext cx="20" cy="84"/>
            </a:xfrm>
            <a:custGeom>
              <a:avLst/>
              <a:gdLst>
                <a:gd name="T0" fmla="*/ 11 w 20"/>
                <a:gd name="T1" fmla="*/ 0 h 84"/>
                <a:gd name="T2" fmla="*/ 4 w 20"/>
                <a:gd name="T3" fmla="*/ 2 h 84"/>
                <a:gd name="T4" fmla="*/ 0 w 20"/>
                <a:gd name="T5" fmla="*/ 9 h 84"/>
                <a:gd name="T6" fmla="*/ 0 w 20"/>
                <a:gd name="T7" fmla="*/ 83 h 84"/>
                <a:gd name="T8" fmla="*/ 14 w 20"/>
                <a:gd name="T9" fmla="*/ 83 h 84"/>
                <a:gd name="T10" fmla="*/ 14 w 20"/>
                <a:gd name="T11" fmla="*/ 2 h 84"/>
                <a:gd name="T12" fmla="*/ 11 w 20"/>
                <a:gd name="T13" fmla="*/ 0 h 84"/>
              </a:gdLst>
              <a:ahLst/>
              <a:cxnLst>
                <a:cxn ang="0">
                  <a:pos x="T0" y="T1"/>
                </a:cxn>
                <a:cxn ang="0">
                  <a:pos x="T2" y="T3"/>
                </a:cxn>
                <a:cxn ang="0">
                  <a:pos x="T4" y="T5"/>
                </a:cxn>
                <a:cxn ang="0">
                  <a:pos x="T6" y="T7"/>
                </a:cxn>
                <a:cxn ang="0">
                  <a:pos x="T8" y="T9"/>
                </a:cxn>
                <a:cxn ang="0">
                  <a:pos x="T10" y="T11"/>
                </a:cxn>
                <a:cxn ang="0">
                  <a:pos x="T12" y="T13"/>
                </a:cxn>
              </a:cxnLst>
              <a:rect l="0" t="0" r="r" b="b"/>
              <a:pathLst>
                <a:path w="20" h="84">
                  <a:moveTo>
                    <a:pt x="11" y="0"/>
                  </a:moveTo>
                  <a:lnTo>
                    <a:pt x="4" y="2"/>
                  </a:lnTo>
                  <a:lnTo>
                    <a:pt x="0" y="9"/>
                  </a:lnTo>
                  <a:lnTo>
                    <a:pt x="0" y="83"/>
                  </a:lnTo>
                  <a:lnTo>
                    <a:pt x="14" y="83"/>
                  </a:lnTo>
                  <a:lnTo>
                    <a:pt x="14" y="2"/>
                  </a:lnTo>
                  <a:lnTo>
                    <a:pt x="11"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61" name="Freeform 160"/>
            <p:cNvSpPr>
              <a:spLocks/>
            </p:cNvSpPr>
            <p:nvPr/>
          </p:nvSpPr>
          <p:spPr bwMode="auto">
            <a:xfrm>
              <a:off x="6127" y="108"/>
              <a:ext cx="327" cy="89"/>
            </a:xfrm>
            <a:custGeom>
              <a:avLst/>
              <a:gdLst>
                <a:gd name="T0" fmla="*/ 321 w 327"/>
                <a:gd name="T1" fmla="*/ 0 h 89"/>
                <a:gd name="T2" fmla="*/ 0 w 327"/>
                <a:gd name="T3" fmla="*/ 76 h 89"/>
                <a:gd name="T4" fmla="*/ 2 w 327"/>
                <a:gd name="T5" fmla="*/ 88 h 89"/>
                <a:gd name="T6" fmla="*/ 12 w 327"/>
                <a:gd name="T7" fmla="*/ 88 h 89"/>
                <a:gd name="T8" fmla="*/ 326 w 327"/>
                <a:gd name="T9" fmla="*/ 14 h 89"/>
                <a:gd name="T10" fmla="*/ 321 w 327"/>
                <a:gd name="T11" fmla="*/ 0 h 89"/>
              </a:gdLst>
              <a:ahLst/>
              <a:cxnLst>
                <a:cxn ang="0">
                  <a:pos x="T0" y="T1"/>
                </a:cxn>
                <a:cxn ang="0">
                  <a:pos x="T2" y="T3"/>
                </a:cxn>
                <a:cxn ang="0">
                  <a:pos x="T4" y="T5"/>
                </a:cxn>
                <a:cxn ang="0">
                  <a:pos x="T6" y="T7"/>
                </a:cxn>
                <a:cxn ang="0">
                  <a:pos x="T8" y="T9"/>
                </a:cxn>
                <a:cxn ang="0">
                  <a:pos x="T10" y="T11"/>
                </a:cxn>
              </a:cxnLst>
              <a:rect l="0" t="0" r="r" b="b"/>
              <a:pathLst>
                <a:path w="327" h="89">
                  <a:moveTo>
                    <a:pt x="321" y="0"/>
                  </a:moveTo>
                  <a:lnTo>
                    <a:pt x="0" y="76"/>
                  </a:lnTo>
                  <a:lnTo>
                    <a:pt x="2" y="88"/>
                  </a:lnTo>
                  <a:lnTo>
                    <a:pt x="12" y="88"/>
                  </a:lnTo>
                  <a:lnTo>
                    <a:pt x="326" y="14"/>
                  </a:lnTo>
                  <a:lnTo>
                    <a:pt x="321"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62" name="Freeform 161"/>
            <p:cNvSpPr>
              <a:spLocks/>
            </p:cNvSpPr>
            <p:nvPr/>
          </p:nvSpPr>
          <p:spPr bwMode="auto">
            <a:xfrm>
              <a:off x="19" y="110"/>
              <a:ext cx="317" cy="75"/>
            </a:xfrm>
            <a:custGeom>
              <a:avLst/>
              <a:gdLst>
                <a:gd name="T0" fmla="*/ 316 w 317"/>
                <a:gd name="T1" fmla="*/ 0 h 75"/>
                <a:gd name="T2" fmla="*/ 0 w 317"/>
                <a:gd name="T3" fmla="*/ 74 h 75"/>
                <a:gd name="T4" fmla="*/ 316 w 317"/>
                <a:gd name="T5" fmla="*/ 74 h 75"/>
                <a:gd name="T6" fmla="*/ 316 w 317"/>
                <a:gd name="T7" fmla="*/ 0 h 75"/>
              </a:gdLst>
              <a:ahLst/>
              <a:cxnLst>
                <a:cxn ang="0">
                  <a:pos x="T0" y="T1"/>
                </a:cxn>
                <a:cxn ang="0">
                  <a:pos x="T2" y="T3"/>
                </a:cxn>
                <a:cxn ang="0">
                  <a:pos x="T4" y="T5"/>
                </a:cxn>
                <a:cxn ang="0">
                  <a:pos x="T6" y="T7"/>
                </a:cxn>
              </a:cxnLst>
              <a:rect l="0" t="0" r="r" b="b"/>
              <a:pathLst>
                <a:path w="317" h="75">
                  <a:moveTo>
                    <a:pt x="316" y="0"/>
                  </a:moveTo>
                  <a:lnTo>
                    <a:pt x="0" y="74"/>
                  </a:lnTo>
                  <a:lnTo>
                    <a:pt x="316" y="74"/>
                  </a:lnTo>
                  <a:lnTo>
                    <a:pt x="316"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63" name="Freeform 162"/>
            <p:cNvSpPr>
              <a:spLocks/>
            </p:cNvSpPr>
            <p:nvPr/>
          </p:nvSpPr>
          <p:spPr bwMode="auto">
            <a:xfrm>
              <a:off x="19" y="177"/>
              <a:ext cx="324" cy="20"/>
            </a:xfrm>
            <a:custGeom>
              <a:avLst/>
              <a:gdLst>
                <a:gd name="T0" fmla="*/ 316 w 324"/>
                <a:gd name="T1" fmla="*/ 0 h 20"/>
                <a:gd name="T2" fmla="*/ 0 w 324"/>
                <a:gd name="T3" fmla="*/ 0 h 20"/>
                <a:gd name="T4" fmla="*/ 0 w 324"/>
                <a:gd name="T5" fmla="*/ 14 h 20"/>
                <a:gd name="T6" fmla="*/ 324 w 324"/>
                <a:gd name="T7" fmla="*/ 14 h 20"/>
                <a:gd name="T8" fmla="*/ 324 w 324"/>
                <a:gd name="T9" fmla="*/ 7 h 20"/>
                <a:gd name="T10" fmla="*/ 316 w 324"/>
                <a:gd name="T11" fmla="*/ 0 h 20"/>
              </a:gdLst>
              <a:ahLst/>
              <a:cxnLst>
                <a:cxn ang="0">
                  <a:pos x="T0" y="T1"/>
                </a:cxn>
                <a:cxn ang="0">
                  <a:pos x="T2" y="T3"/>
                </a:cxn>
                <a:cxn ang="0">
                  <a:pos x="T4" y="T5"/>
                </a:cxn>
                <a:cxn ang="0">
                  <a:pos x="T6" y="T7"/>
                </a:cxn>
                <a:cxn ang="0">
                  <a:pos x="T8" y="T9"/>
                </a:cxn>
                <a:cxn ang="0">
                  <a:pos x="T10" y="T11"/>
                </a:cxn>
              </a:cxnLst>
              <a:rect l="0" t="0" r="r" b="b"/>
              <a:pathLst>
                <a:path w="324" h="20">
                  <a:moveTo>
                    <a:pt x="316" y="0"/>
                  </a:moveTo>
                  <a:lnTo>
                    <a:pt x="0" y="0"/>
                  </a:lnTo>
                  <a:lnTo>
                    <a:pt x="0" y="14"/>
                  </a:lnTo>
                  <a:lnTo>
                    <a:pt x="324" y="14"/>
                  </a:lnTo>
                  <a:lnTo>
                    <a:pt x="324" y="7"/>
                  </a:lnTo>
                  <a:lnTo>
                    <a:pt x="316"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64" name="Freeform 163"/>
            <p:cNvSpPr>
              <a:spLocks/>
            </p:cNvSpPr>
            <p:nvPr/>
          </p:nvSpPr>
          <p:spPr bwMode="auto">
            <a:xfrm>
              <a:off x="329" y="101"/>
              <a:ext cx="20" cy="84"/>
            </a:xfrm>
            <a:custGeom>
              <a:avLst/>
              <a:gdLst>
                <a:gd name="T0" fmla="*/ 11 w 20"/>
                <a:gd name="T1" fmla="*/ 0 h 84"/>
                <a:gd name="T2" fmla="*/ 4 w 20"/>
                <a:gd name="T3" fmla="*/ 2 h 84"/>
                <a:gd name="T4" fmla="*/ 0 w 20"/>
                <a:gd name="T5" fmla="*/ 9 h 84"/>
                <a:gd name="T6" fmla="*/ 0 w 20"/>
                <a:gd name="T7" fmla="*/ 84 h 84"/>
                <a:gd name="T8" fmla="*/ 14 w 20"/>
                <a:gd name="T9" fmla="*/ 84 h 84"/>
                <a:gd name="T10" fmla="*/ 14 w 20"/>
                <a:gd name="T11" fmla="*/ 2 h 84"/>
                <a:gd name="T12" fmla="*/ 11 w 20"/>
                <a:gd name="T13" fmla="*/ 0 h 84"/>
              </a:gdLst>
              <a:ahLst/>
              <a:cxnLst>
                <a:cxn ang="0">
                  <a:pos x="T0" y="T1"/>
                </a:cxn>
                <a:cxn ang="0">
                  <a:pos x="T2" y="T3"/>
                </a:cxn>
                <a:cxn ang="0">
                  <a:pos x="T4" y="T5"/>
                </a:cxn>
                <a:cxn ang="0">
                  <a:pos x="T6" y="T7"/>
                </a:cxn>
                <a:cxn ang="0">
                  <a:pos x="T8" y="T9"/>
                </a:cxn>
                <a:cxn ang="0">
                  <a:pos x="T10" y="T11"/>
                </a:cxn>
                <a:cxn ang="0">
                  <a:pos x="T12" y="T13"/>
                </a:cxn>
              </a:cxnLst>
              <a:rect l="0" t="0" r="r" b="b"/>
              <a:pathLst>
                <a:path w="20" h="84">
                  <a:moveTo>
                    <a:pt x="11" y="0"/>
                  </a:moveTo>
                  <a:lnTo>
                    <a:pt x="4" y="2"/>
                  </a:lnTo>
                  <a:lnTo>
                    <a:pt x="0" y="9"/>
                  </a:lnTo>
                  <a:lnTo>
                    <a:pt x="0" y="84"/>
                  </a:lnTo>
                  <a:lnTo>
                    <a:pt x="14" y="84"/>
                  </a:lnTo>
                  <a:lnTo>
                    <a:pt x="14" y="2"/>
                  </a:lnTo>
                  <a:lnTo>
                    <a:pt x="11"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65" name="Freeform 164"/>
            <p:cNvSpPr>
              <a:spLocks/>
            </p:cNvSpPr>
            <p:nvPr/>
          </p:nvSpPr>
          <p:spPr bwMode="auto">
            <a:xfrm>
              <a:off x="10" y="103"/>
              <a:ext cx="328" cy="89"/>
            </a:xfrm>
            <a:custGeom>
              <a:avLst/>
              <a:gdLst>
                <a:gd name="T0" fmla="*/ 324 w 328"/>
                <a:gd name="T1" fmla="*/ 0 h 89"/>
                <a:gd name="T2" fmla="*/ 0 w 328"/>
                <a:gd name="T3" fmla="*/ 76 h 89"/>
                <a:gd name="T4" fmla="*/ 2 w 328"/>
                <a:gd name="T5" fmla="*/ 88 h 89"/>
                <a:gd name="T6" fmla="*/ 12 w 328"/>
                <a:gd name="T7" fmla="*/ 88 h 89"/>
                <a:gd name="T8" fmla="*/ 328 w 328"/>
                <a:gd name="T9" fmla="*/ 14 h 89"/>
                <a:gd name="T10" fmla="*/ 324 w 328"/>
                <a:gd name="T11" fmla="*/ 0 h 89"/>
              </a:gdLst>
              <a:ahLst/>
              <a:cxnLst>
                <a:cxn ang="0">
                  <a:pos x="T0" y="T1"/>
                </a:cxn>
                <a:cxn ang="0">
                  <a:pos x="T2" y="T3"/>
                </a:cxn>
                <a:cxn ang="0">
                  <a:pos x="T4" y="T5"/>
                </a:cxn>
                <a:cxn ang="0">
                  <a:pos x="T6" y="T7"/>
                </a:cxn>
                <a:cxn ang="0">
                  <a:pos x="T8" y="T9"/>
                </a:cxn>
                <a:cxn ang="0">
                  <a:pos x="T10" y="T11"/>
                </a:cxn>
              </a:cxnLst>
              <a:rect l="0" t="0" r="r" b="b"/>
              <a:pathLst>
                <a:path w="328" h="89">
                  <a:moveTo>
                    <a:pt x="324" y="0"/>
                  </a:moveTo>
                  <a:lnTo>
                    <a:pt x="0" y="76"/>
                  </a:lnTo>
                  <a:lnTo>
                    <a:pt x="2" y="88"/>
                  </a:lnTo>
                  <a:lnTo>
                    <a:pt x="12" y="88"/>
                  </a:lnTo>
                  <a:lnTo>
                    <a:pt x="328" y="14"/>
                  </a:lnTo>
                  <a:lnTo>
                    <a:pt x="32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nvGrpSpPr>
            <p:cNvPr id="166" name="Group 165"/>
            <p:cNvGrpSpPr>
              <a:grpSpLocks/>
            </p:cNvGrpSpPr>
            <p:nvPr/>
          </p:nvGrpSpPr>
          <p:grpSpPr bwMode="auto">
            <a:xfrm>
              <a:off x="3761" y="12"/>
              <a:ext cx="88" cy="132"/>
              <a:chOff x="3761" y="12"/>
              <a:chExt cx="88" cy="132"/>
            </a:xfrm>
          </p:grpSpPr>
          <p:sp>
            <p:nvSpPr>
              <p:cNvPr id="212" name="Freeform 211"/>
              <p:cNvSpPr>
                <a:spLocks/>
              </p:cNvSpPr>
              <p:nvPr/>
            </p:nvSpPr>
            <p:spPr bwMode="auto">
              <a:xfrm>
                <a:off x="3761" y="12"/>
                <a:ext cx="88" cy="132"/>
              </a:xfrm>
              <a:custGeom>
                <a:avLst/>
                <a:gdLst>
                  <a:gd name="T0" fmla="*/ 23 w 88"/>
                  <a:gd name="T1" fmla="*/ 93 h 132"/>
                  <a:gd name="T2" fmla="*/ 0 w 88"/>
                  <a:gd name="T3" fmla="*/ 95 h 132"/>
                  <a:gd name="T4" fmla="*/ 14 w 88"/>
                  <a:gd name="T5" fmla="*/ 122 h 132"/>
                  <a:gd name="T6" fmla="*/ 26 w 88"/>
                  <a:gd name="T7" fmla="*/ 129 h 132"/>
                  <a:gd name="T8" fmla="*/ 43 w 88"/>
                  <a:gd name="T9" fmla="*/ 131 h 132"/>
                  <a:gd name="T10" fmla="*/ 62 w 88"/>
                  <a:gd name="T11" fmla="*/ 127 h 132"/>
                  <a:gd name="T12" fmla="*/ 79 w 88"/>
                  <a:gd name="T13" fmla="*/ 115 h 132"/>
                  <a:gd name="T14" fmla="*/ 80 w 88"/>
                  <a:gd name="T15" fmla="*/ 110 h 132"/>
                  <a:gd name="T16" fmla="*/ 43 w 88"/>
                  <a:gd name="T17" fmla="*/ 110 h 132"/>
                  <a:gd name="T18" fmla="*/ 31 w 88"/>
                  <a:gd name="T19" fmla="*/ 105 h 132"/>
                  <a:gd name="T20" fmla="*/ 23 w 88"/>
                  <a:gd name="T21" fmla="*/ 93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8" h="132">
                    <a:moveTo>
                      <a:pt x="23" y="93"/>
                    </a:moveTo>
                    <a:lnTo>
                      <a:pt x="0" y="95"/>
                    </a:lnTo>
                    <a:lnTo>
                      <a:pt x="14" y="122"/>
                    </a:lnTo>
                    <a:lnTo>
                      <a:pt x="26" y="129"/>
                    </a:lnTo>
                    <a:lnTo>
                      <a:pt x="43" y="131"/>
                    </a:lnTo>
                    <a:lnTo>
                      <a:pt x="62" y="127"/>
                    </a:lnTo>
                    <a:lnTo>
                      <a:pt x="79" y="115"/>
                    </a:lnTo>
                    <a:lnTo>
                      <a:pt x="80" y="110"/>
                    </a:lnTo>
                    <a:lnTo>
                      <a:pt x="43" y="110"/>
                    </a:lnTo>
                    <a:lnTo>
                      <a:pt x="31" y="105"/>
                    </a:lnTo>
                    <a:lnTo>
                      <a:pt x="23" y="93"/>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13" name="Freeform 212"/>
              <p:cNvSpPr>
                <a:spLocks/>
              </p:cNvSpPr>
              <p:nvPr/>
            </p:nvSpPr>
            <p:spPr bwMode="auto">
              <a:xfrm>
                <a:off x="3761" y="12"/>
                <a:ext cx="88" cy="132"/>
              </a:xfrm>
              <a:custGeom>
                <a:avLst/>
                <a:gdLst>
                  <a:gd name="T0" fmla="*/ 80 w 88"/>
                  <a:gd name="T1" fmla="*/ 59 h 132"/>
                  <a:gd name="T2" fmla="*/ 43 w 88"/>
                  <a:gd name="T3" fmla="*/ 59 h 132"/>
                  <a:gd name="T4" fmla="*/ 57 w 88"/>
                  <a:gd name="T5" fmla="*/ 67 h 132"/>
                  <a:gd name="T6" fmla="*/ 62 w 88"/>
                  <a:gd name="T7" fmla="*/ 86 h 132"/>
                  <a:gd name="T8" fmla="*/ 57 w 88"/>
                  <a:gd name="T9" fmla="*/ 105 h 132"/>
                  <a:gd name="T10" fmla="*/ 43 w 88"/>
                  <a:gd name="T11" fmla="*/ 110 h 132"/>
                  <a:gd name="T12" fmla="*/ 80 w 88"/>
                  <a:gd name="T13" fmla="*/ 110 h 132"/>
                  <a:gd name="T14" fmla="*/ 88 w 88"/>
                  <a:gd name="T15" fmla="*/ 86 h 132"/>
                  <a:gd name="T16" fmla="*/ 83 w 88"/>
                  <a:gd name="T17" fmla="*/ 67 h 132"/>
                  <a:gd name="T18" fmla="*/ 80 w 88"/>
                  <a:gd name="T19" fmla="*/ 5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8" h="132">
                    <a:moveTo>
                      <a:pt x="80" y="59"/>
                    </a:moveTo>
                    <a:lnTo>
                      <a:pt x="43" y="59"/>
                    </a:lnTo>
                    <a:lnTo>
                      <a:pt x="57" y="67"/>
                    </a:lnTo>
                    <a:lnTo>
                      <a:pt x="62" y="86"/>
                    </a:lnTo>
                    <a:lnTo>
                      <a:pt x="57" y="105"/>
                    </a:lnTo>
                    <a:lnTo>
                      <a:pt x="43" y="110"/>
                    </a:lnTo>
                    <a:lnTo>
                      <a:pt x="80" y="110"/>
                    </a:lnTo>
                    <a:lnTo>
                      <a:pt x="88" y="86"/>
                    </a:lnTo>
                    <a:lnTo>
                      <a:pt x="83" y="67"/>
                    </a:lnTo>
                    <a:lnTo>
                      <a:pt x="80" y="59"/>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14" name="Freeform 213"/>
              <p:cNvSpPr>
                <a:spLocks/>
              </p:cNvSpPr>
              <p:nvPr/>
            </p:nvSpPr>
            <p:spPr bwMode="auto">
              <a:xfrm>
                <a:off x="3761" y="12"/>
                <a:ext cx="88" cy="132"/>
              </a:xfrm>
              <a:custGeom>
                <a:avLst/>
                <a:gdLst>
                  <a:gd name="T0" fmla="*/ 83 w 88"/>
                  <a:gd name="T1" fmla="*/ 0 h 132"/>
                  <a:gd name="T2" fmla="*/ 16 w 88"/>
                  <a:gd name="T3" fmla="*/ 0 h 132"/>
                  <a:gd name="T4" fmla="*/ 2 w 88"/>
                  <a:gd name="T5" fmla="*/ 67 h 132"/>
                  <a:gd name="T6" fmla="*/ 21 w 88"/>
                  <a:gd name="T7" fmla="*/ 71 h 132"/>
                  <a:gd name="T8" fmla="*/ 43 w 88"/>
                  <a:gd name="T9" fmla="*/ 59 h 132"/>
                  <a:gd name="T10" fmla="*/ 80 w 88"/>
                  <a:gd name="T11" fmla="*/ 59 h 132"/>
                  <a:gd name="T12" fmla="*/ 76 w 88"/>
                  <a:gd name="T13" fmla="*/ 52 h 132"/>
                  <a:gd name="T14" fmla="*/ 62 w 88"/>
                  <a:gd name="T15" fmla="*/ 45 h 132"/>
                  <a:gd name="T16" fmla="*/ 31 w 88"/>
                  <a:gd name="T17" fmla="*/ 45 h 132"/>
                  <a:gd name="T18" fmla="*/ 33 w 88"/>
                  <a:gd name="T19" fmla="*/ 23 h 132"/>
                  <a:gd name="T20" fmla="*/ 83 w 88"/>
                  <a:gd name="T21" fmla="*/ 23 h 132"/>
                  <a:gd name="T22" fmla="*/ 83 w 88"/>
                  <a:gd name="T23" fmla="*/ 0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8" h="132">
                    <a:moveTo>
                      <a:pt x="83" y="0"/>
                    </a:moveTo>
                    <a:lnTo>
                      <a:pt x="16" y="0"/>
                    </a:lnTo>
                    <a:lnTo>
                      <a:pt x="2" y="67"/>
                    </a:lnTo>
                    <a:lnTo>
                      <a:pt x="21" y="71"/>
                    </a:lnTo>
                    <a:lnTo>
                      <a:pt x="43" y="59"/>
                    </a:lnTo>
                    <a:lnTo>
                      <a:pt x="80" y="59"/>
                    </a:lnTo>
                    <a:lnTo>
                      <a:pt x="76" y="52"/>
                    </a:lnTo>
                    <a:lnTo>
                      <a:pt x="62" y="45"/>
                    </a:lnTo>
                    <a:lnTo>
                      <a:pt x="31" y="45"/>
                    </a:lnTo>
                    <a:lnTo>
                      <a:pt x="33" y="23"/>
                    </a:lnTo>
                    <a:lnTo>
                      <a:pt x="83" y="23"/>
                    </a:lnTo>
                    <a:lnTo>
                      <a:pt x="83"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15" name="Freeform 214"/>
              <p:cNvSpPr>
                <a:spLocks/>
              </p:cNvSpPr>
              <p:nvPr/>
            </p:nvSpPr>
            <p:spPr bwMode="auto">
              <a:xfrm>
                <a:off x="3761" y="12"/>
                <a:ext cx="88" cy="132"/>
              </a:xfrm>
              <a:custGeom>
                <a:avLst/>
                <a:gdLst>
                  <a:gd name="T0" fmla="*/ 47 w 88"/>
                  <a:gd name="T1" fmla="*/ 40 h 132"/>
                  <a:gd name="T2" fmla="*/ 31 w 88"/>
                  <a:gd name="T3" fmla="*/ 45 h 132"/>
                  <a:gd name="T4" fmla="*/ 62 w 88"/>
                  <a:gd name="T5" fmla="*/ 45 h 132"/>
                  <a:gd name="T6" fmla="*/ 47 w 88"/>
                  <a:gd name="T7" fmla="*/ 40 h 132"/>
                </a:gdLst>
                <a:ahLst/>
                <a:cxnLst>
                  <a:cxn ang="0">
                    <a:pos x="T0" y="T1"/>
                  </a:cxn>
                  <a:cxn ang="0">
                    <a:pos x="T2" y="T3"/>
                  </a:cxn>
                  <a:cxn ang="0">
                    <a:pos x="T4" y="T5"/>
                  </a:cxn>
                  <a:cxn ang="0">
                    <a:pos x="T6" y="T7"/>
                  </a:cxn>
                </a:cxnLst>
                <a:rect l="0" t="0" r="r" b="b"/>
                <a:pathLst>
                  <a:path w="88" h="132">
                    <a:moveTo>
                      <a:pt x="47" y="40"/>
                    </a:moveTo>
                    <a:lnTo>
                      <a:pt x="31" y="45"/>
                    </a:lnTo>
                    <a:lnTo>
                      <a:pt x="62" y="45"/>
                    </a:lnTo>
                    <a:lnTo>
                      <a:pt x="47" y="4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sp>
          <p:nvSpPr>
            <p:cNvPr id="167" name="Freeform 166"/>
            <p:cNvSpPr>
              <a:spLocks/>
            </p:cNvSpPr>
            <p:nvPr/>
          </p:nvSpPr>
          <p:spPr bwMode="auto">
            <a:xfrm>
              <a:off x="3869" y="115"/>
              <a:ext cx="24" cy="27"/>
            </a:xfrm>
            <a:custGeom>
              <a:avLst/>
              <a:gdLst>
                <a:gd name="T0" fmla="*/ 0 w 24"/>
                <a:gd name="T1" fmla="*/ 13 h 27"/>
                <a:gd name="T2" fmla="*/ 23 w 24"/>
                <a:gd name="T3" fmla="*/ 13 h 27"/>
              </a:gdLst>
              <a:ahLst/>
              <a:cxnLst>
                <a:cxn ang="0">
                  <a:pos x="T0" y="T1"/>
                </a:cxn>
                <a:cxn ang="0">
                  <a:pos x="T2" y="T3"/>
                </a:cxn>
              </a:cxnLst>
              <a:rect l="0" t="0" r="r" b="b"/>
              <a:pathLst>
                <a:path w="24" h="27">
                  <a:moveTo>
                    <a:pt x="0" y="13"/>
                  </a:moveTo>
                  <a:lnTo>
                    <a:pt x="23" y="13"/>
                  </a:lnTo>
                </a:path>
              </a:pathLst>
            </a:custGeom>
            <a:noFill/>
            <a:ln w="18033">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AU"/>
            </a:p>
          </p:txBody>
        </p:sp>
        <p:grpSp>
          <p:nvGrpSpPr>
            <p:cNvPr id="168" name="Group 167"/>
            <p:cNvGrpSpPr>
              <a:grpSpLocks/>
            </p:cNvGrpSpPr>
            <p:nvPr/>
          </p:nvGrpSpPr>
          <p:grpSpPr bwMode="auto">
            <a:xfrm>
              <a:off x="3912" y="12"/>
              <a:ext cx="89" cy="132"/>
              <a:chOff x="3912" y="12"/>
              <a:chExt cx="89" cy="132"/>
            </a:xfrm>
          </p:grpSpPr>
          <p:sp>
            <p:nvSpPr>
              <p:cNvPr id="208" name="Freeform 207"/>
              <p:cNvSpPr>
                <a:spLocks/>
              </p:cNvSpPr>
              <p:nvPr/>
            </p:nvSpPr>
            <p:spPr bwMode="auto">
              <a:xfrm>
                <a:off x="3912" y="12"/>
                <a:ext cx="89" cy="132"/>
              </a:xfrm>
              <a:custGeom>
                <a:avLst/>
                <a:gdLst>
                  <a:gd name="T0" fmla="*/ 26 w 89"/>
                  <a:gd name="T1" fmla="*/ 93 h 132"/>
                  <a:gd name="T2" fmla="*/ 0 w 89"/>
                  <a:gd name="T3" fmla="*/ 95 h 132"/>
                  <a:gd name="T4" fmla="*/ 14 w 89"/>
                  <a:gd name="T5" fmla="*/ 122 h 132"/>
                  <a:gd name="T6" fmla="*/ 26 w 89"/>
                  <a:gd name="T7" fmla="*/ 129 h 132"/>
                  <a:gd name="T8" fmla="*/ 43 w 89"/>
                  <a:gd name="T9" fmla="*/ 131 h 132"/>
                  <a:gd name="T10" fmla="*/ 64 w 89"/>
                  <a:gd name="T11" fmla="*/ 127 h 132"/>
                  <a:gd name="T12" fmla="*/ 79 w 89"/>
                  <a:gd name="T13" fmla="*/ 115 h 132"/>
                  <a:gd name="T14" fmla="*/ 80 w 89"/>
                  <a:gd name="T15" fmla="*/ 110 h 132"/>
                  <a:gd name="T16" fmla="*/ 45 w 89"/>
                  <a:gd name="T17" fmla="*/ 110 h 132"/>
                  <a:gd name="T18" fmla="*/ 31 w 89"/>
                  <a:gd name="T19" fmla="*/ 105 h 132"/>
                  <a:gd name="T20" fmla="*/ 26 w 89"/>
                  <a:gd name="T21" fmla="*/ 93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9" h="132">
                    <a:moveTo>
                      <a:pt x="26" y="93"/>
                    </a:moveTo>
                    <a:lnTo>
                      <a:pt x="0" y="95"/>
                    </a:lnTo>
                    <a:lnTo>
                      <a:pt x="14" y="122"/>
                    </a:lnTo>
                    <a:lnTo>
                      <a:pt x="26" y="129"/>
                    </a:lnTo>
                    <a:lnTo>
                      <a:pt x="43" y="131"/>
                    </a:lnTo>
                    <a:lnTo>
                      <a:pt x="64" y="127"/>
                    </a:lnTo>
                    <a:lnTo>
                      <a:pt x="79" y="115"/>
                    </a:lnTo>
                    <a:lnTo>
                      <a:pt x="80" y="110"/>
                    </a:lnTo>
                    <a:lnTo>
                      <a:pt x="45" y="110"/>
                    </a:lnTo>
                    <a:lnTo>
                      <a:pt x="31" y="105"/>
                    </a:lnTo>
                    <a:lnTo>
                      <a:pt x="26" y="93"/>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09" name="Freeform 208"/>
              <p:cNvSpPr>
                <a:spLocks/>
              </p:cNvSpPr>
              <p:nvPr/>
            </p:nvSpPr>
            <p:spPr bwMode="auto">
              <a:xfrm>
                <a:off x="3912" y="12"/>
                <a:ext cx="89" cy="132"/>
              </a:xfrm>
              <a:custGeom>
                <a:avLst/>
                <a:gdLst>
                  <a:gd name="T0" fmla="*/ 81 w 89"/>
                  <a:gd name="T1" fmla="*/ 59 h 132"/>
                  <a:gd name="T2" fmla="*/ 43 w 89"/>
                  <a:gd name="T3" fmla="*/ 59 h 132"/>
                  <a:gd name="T4" fmla="*/ 57 w 89"/>
                  <a:gd name="T5" fmla="*/ 67 h 132"/>
                  <a:gd name="T6" fmla="*/ 62 w 89"/>
                  <a:gd name="T7" fmla="*/ 86 h 132"/>
                  <a:gd name="T8" fmla="*/ 57 w 89"/>
                  <a:gd name="T9" fmla="*/ 105 h 132"/>
                  <a:gd name="T10" fmla="*/ 45 w 89"/>
                  <a:gd name="T11" fmla="*/ 110 h 132"/>
                  <a:gd name="T12" fmla="*/ 80 w 89"/>
                  <a:gd name="T13" fmla="*/ 110 h 132"/>
                  <a:gd name="T14" fmla="*/ 88 w 89"/>
                  <a:gd name="T15" fmla="*/ 86 h 132"/>
                  <a:gd name="T16" fmla="*/ 86 w 89"/>
                  <a:gd name="T17" fmla="*/ 67 h 132"/>
                  <a:gd name="T18" fmla="*/ 81 w 89"/>
                  <a:gd name="T19" fmla="*/ 5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9" h="132">
                    <a:moveTo>
                      <a:pt x="81" y="59"/>
                    </a:moveTo>
                    <a:lnTo>
                      <a:pt x="43" y="59"/>
                    </a:lnTo>
                    <a:lnTo>
                      <a:pt x="57" y="67"/>
                    </a:lnTo>
                    <a:lnTo>
                      <a:pt x="62" y="86"/>
                    </a:lnTo>
                    <a:lnTo>
                      <a:pt x="57" y="105"/>
                    </a:lnTo>
                    <a:lnTo>
                      <a:pt x="45" y="110"/>
                    </a:lnTo>
                    <a:lnTo>
                      <a:pt x="80" y="110"/>
                    </a:lnTo>
                    <a:lnTo>
                      <a:pt x="88" y="86"/>
                    </a:lnTo>
                    <a:lnTo>
                      <a:pt x="86" y="67"/>
                    </a:lnTo>
                    <a:lnTo>
                      <a:pt x="81" y="59"/>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10" name="Freeform 209"/>
              <p:cNvSpPr>
                <a:spLocks/>
              </p:cNvSpPr>
              <p:nvPr/>
            </p:nvSpPr>
            <p:spPr bwMode="auto">
              <a:xfrm>
                <a:off x="3912" y="12"/>
                <a:ext cx="89" cy="132"/>
              </a:xfrm>
              <a:custGeom>
                <a:avLst/>
                <a:gdLst>
                  <a:gd name="T0" fmla="*/ 83 w 89"/>
                  <a:gd name="T1" fmla="*/ 0 h 132"/>
                  <a:gd name="T2" fmla="*/ 16 w 89"/>
                  <a:gd name="T3" fmla="*/ 0 h 132"/>
                  <a:gd name="T4" fmla="*/ 4 w 89"/>
                  <a:gd name="T5" fmla="*/ 67 h 132"/>
                  <a:gd name="T6" fmla="*/ 23 w 89"/>
                  <a:gd name="T7" fmla="*/ 71 h 132"/>
                  <a:gd name="T8" fmla="*/ 43 w 89"/>
                  <a:gd name="T9" fmla="*/ 59 h 132"/>
                  <a:gd name="T10" fmla="*/ 81 w 89"/>
                  <a:gd name="T11" fmla="*/ 59 h 132"/>
                  <a:gd name="T12" fmla="*/ 76 w 89"/>
                  <a:gd name="T13" fmla="*/ 52 h 132"/>
                  <a:gd name="T14" fmla="*/ 64 w 89"/>
                  <a:gd name="T15" fmla="*/ 45 h 132"/>
                  <a:gd name="T16" fmla="*/ 31 w 89"/>
                  <a:gd name="T17" fmla="*/ 45 h 132"/>
                  <a:gd name="T18" fmla="*/ 36 w 89"/>
                  <a:gd name="T19" fmla="*/ 23 h 132"/>
                  <a:gd name="T20" fmla="*/ 83 w 89"/>
                  <a:gd name="T21" fmla="*/ 23 h 132"/>
                  <a:gd name="T22" fmla="*/ 83 w 89"/>
                  <a:gd name="T23" fmla="*/ 0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9" h="132">
                    <a:moveTo>
                      <a:pt x="83" y="0"/>
                    </a:moveTo>
                    <a:lnTo>
                      <a:pt x="16" y="0"/>
                    </a:lnTo>
                    <a:lnTo>
                      <a:pt x="4" y="67"/>
                    </a:lnTo>
                    <a:lnTo>
                      <a:pt x="23" y="71"/>
                    </a:lnTo>
                    <a:lnTo>
                      <a:pt x="43" y="59"/>
                    </a:lnTo>
                    <a:lnTo>
                      <a:pt x="81" y="59"/>
                    </a:lnTo>
                    <a:lnTo>
                      <a:pt x="76" y="52"/>
                    </a:lnTo>
                    <a:lnTo>
                      <a:pt x="64" y="45"/>
                    </a:lnTo>
                    <a:lnTo>
                      <a:pt x="31" y="45"/>
                    </a:lnTo>
                    <a:lnTo>
                      <a:pt x="36" y="23"/>
                    </a:lnTo>
                    <a:lnTo>
                      <a:pt x="83" y="23"/>
                    </a:lnTo>
                    <a:lnTo>
                      <a:pt x="83"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11" name="Freeform 210"/>
              <p:cNvSpPr>
                <a:spLocks/>
              </p:cNvSpPr>
              <p:nvPr/>
            </p:nvSpPr>
            <p:spPr bwMode="auto">
              <a:xfrm>
                <a:off x="3912" y="12"/>
                <a:ext cx="89" cy="132"/>
              </a:xfrm>
              <a:custGeom>
                <a:avLst/>
                <a:gdLst>
                  <a:gd name="T0" fmla="*/ 50 w 89"/>
                  <a:gd name="T1" fmla="*/ 40 h 132"/>
                  <a:gd name="T2" fmla="*/ 31 w 89"/>
                  <a:gd name="T3" fmla="*/ 45 h 132"/>
                  <a:gd name="T4" fmla="*/ 64 w 89"/>
                  <a:gd name="T5" fmla="*/ 45 h 132"/>
                  <a:gd name="T6" fmla="*/ 50 w 89"/>
                  <a:gd name="T7" fmla="*/ 40 h 132"/>
                </a:gdLst>
                <a:ahLst/>
                <a:cxnLst>
                  <a:cxn ang="0">
                    <a:pos x="T0" y="T1"/>
                  </a:cxn>
                  <a:cxn ang="0">
                    <a:pos x="T2" y="T3"/>
                  </a:cxn>
                  <a:cxn ang="0">
                    <a:pos x="T4" y="T5"/>
                  </a:cxn>
                  <a:cxn ang="0">
                    <a:pos x="T6" y="T7"/>
                  </a:cxn>
                </a:cxnLst>
                <a:rect l="0" t="0" r="r" b="b"/>
                <a:pathLst>
                  <a:path w="89" h="132">
                    <a:moveTo>
                      <a:pt x="50" y="40"/>
                    </a:moveTo>
                    <a:lnTo>
                      <a:pt x="31" y="45"/>
                    </a:lnTo>
                    <a:lnTo>
                      <a:pt x="64" y="45"/>
                    </a:lnTo>
                    <a:lnTo>
                      <a:pt x="50" y="4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grpSp>
          <p:nvGrpSpPr>
            <p:cNvPr id="169" name="Group 168"/>
            <p:cNvGrpSpPr>
              <a:grpSpLocks/>
            </p:cNvGrpSpPr>
            <p:nvPr/>
          </p:nvGrpSpPr>
          <p:grpSpPr bwMode="auto">
            <a:xfrm>
              <a:off x="4017" y="43"/>
              <a:ext cx="140" cy="99"/>
              <a:chOff x="4017" y="43"/>
              <a:chExt cx="140" cy="99"/>
            </a:xfrm>
          </p:grpSpPr>
          <p:sp>
            <p:nvSpPr>
              <p:cNvPr id="203" name="Freeform 202"/>
              <p:cNvSpPr>
                <a:spLocks/>
              </p:cNvSpPr>
              <p:nvPr/>
            </p:nvSpPr>
            <p:spPr bwMode="auto">
              <a:xfrm>
                <a:off x="4017" y="43"/>
                <a:ext cx="140" cy="99"/>
              </a:xfrm>
              <a:custGeom>
                <a:avLst/>
                <a:gdLst>
                  <a:gd name="T0" fmla="*/ 21 w 140"/>
                  <a:gd name="T1" fmla="*/ 2 h 99"/>
                  <a:gd name="T2" fmla="*/ 0 w 140"/>
                  <a:gd name="T3" fmla="*/ 2 h 99"/>
                  <a:gd name="T4" fmla="*/ 0 w 140"/>
                  <a:gd name="T5" fmla="*/ 98 h 99"/>
                  <a:gd name="T6" fmla="*/ 26 w 140"/>
                  <a:gd name="T7" fmla="*/ 98 h 99"/>
                  <a:gd name="T8" fmla="*/ 26 w 140"/>
                  <a:gd name="T9" fmla="*/ 31 h 99"/>
                  <a:gd name="T10" fmla="*/ 33 w 140"/>
                  <a:gd name="T11" fmla="*/ 21 h 99"/>
                  <a:gd name="T12" fmla="*/ 43 w 140"/>
                  <a:gd name="T13" fmla="*/ 19 h 99"/>
                  <a:gd name="T14" fmla="*/ 137 w 140"/>
                  <a:gd name="T15" fmla="*/ 19 h 99"/>
                  <a:gd name="T16" fmla="*/ 136 w 140"/>
                  <a:gd name="T17" fmla="*/ 16 h 99"/>
                  <a:gd name="T18" fmla="*/ 134 w 140"/>
                  <a:gd name="T19" fmla="*/ 14 h 99"/>
                  <a:gd name="T20" fmla="*/ 21 w 140"/>
                  <a:gd name="T21" fmla="*/ 14 h 99"/>
                  <a:gd name="T22" fmla="*/ 21 w 140"/>
                  <a:gd name="T23" fmla="*/ 2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40" h="99">
                    <a:moveTo>
                      <a:pt x="21" y="2"/>
                    </a:moveTo>
                    <a:lnTo>
                      <a:pt x="0" y="2"/>
                    </a:lnTo>
                    <a:lnTo>
                      <a:pt x="0" y="98"/>
                    </a:lnTo>
                    <a:lnTo>
                      <a:pt x="26" y="98"/>
                    </a:lnTo>
                    <a:lnTo>
                      <a:pt x="26" y="31"/>
                    </a:lnTo>
                    <a:lnTo>
                      <a:pt x="33" y="21"/>
                    </a:lnTo>
                    <a:lnTo>
                      <a:pt x="43" y="19"/>
                    </a:lnTo>
                    <a:lnTo>
                      <a:pt x="137" y="19"/>
                    </a:lnTo>
                    <a:lnTo>
                      <a:pt x="136" y="16"/>
                    </a:lnTo>
                    <a:lnTo>
                      <a:pt x="134" y="14"/>
                    </a:lnTo>
                    <a:lnTo>
                      <a:pt x="21" y="14"/>
                    </a:lnTo>
                    <a:lnTo>
                      <a:pt x="21" y="2"/>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04" name="Freeform 203"/>
              <p:cNvSpPr>
                <a:spLocks/>
              </p:cNvSpPr>
              <p:nvPr/>
            </p:nvSpPr>
            <p:spPr bwMode="auto">
              <a:xfrm>
                <a:off x="4017" y="43"/>
                <a:ext cx="140" cy="99"/>
              </a:xfrm>
              <a:custGeom>
                <a:avLst/>
                <a:gdLst>
                  <a:gd name="T0" fmla="*/ 100 w 140"/>
                  <a:gd name="T1" fmla="*/ 19 h 99"/>
                  <a:gd name="T2" fmla="*/ 43 w 140"/>
                  <a:gd name="T3" fmla="*/ 19 h 99"/>
                  <a:gd name="T4" fmla="*/ 52 w 140"/>
                  <a:gd name="T5" fmla="*/ 21 h 99"/>
                  <a:gd name="T6" fmla="*/ 55 w 140"/>
                  <a:gd name="T7" fmla="*/ 28 h 99"/>
                  <a:gd name="T8" fmla="*/ 57 w 140"/>
                  <a:gd name="T9" fmla="*/ 45 h 99"/>
                  <a:gd name="T10" fmla="*/ 57 w 140"/>
                  <a:gd name="T11" fmla="*/ 98 h 99"/>
                  <a:gd name="T12" fmla="*/ 83 w 140"/>
                  <a:gd name="T13" fmla="*/ 98 h 99"/>
                  <a:gd name="T14" fmla="*/ 83 w 140"/>
                  <a:gd name="T15" fmla="*/ 33 h 99"/>
                  <a:gd name="T16" fmla="*/ 91 w 140"/>
                  <a:gd name="T17" fmla="*/ 21 h 99"/>
                  <a:gd name="T18" fmla="*/ 100 w 140"/>
                  <a:gd name="T19" fmla="*/ 19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0" h="99">
                    <a:moveTo>
                      <a:pt x="100" y="19"/>
                    </a:moveTo>
                    <a:lnTo>
                      <a:pt x="43" y="19"/>
                    </a:lnTo>
                    <a:lnTo>
                      <a:pt x="52" y="21"/>
                    </a:lnTo>
                    <a:lnTo>
                      <a:pt x="55" y="28"/>
                    </a:lnTo>
                    <a:lnTo>
                      <a:pt x="57" y="45"/>
                    </a:lnTo>
                    <a:lnTo>
                      <a:pt x="57" y="98"/>
                    </a:lnTo>
                    <a:lnTo>
                      <a:pt x="83" y="98"/>
                    </a:lnTo>
                    <a:lnTo>
                      <a:pt x="83" y="33"/>
                    </a:lnTo>
                    <a:lnTo>
                      <a:pt x="91" y="21"/>
                    </a:lnTo>
                    <a:lnTo>
                      <a:pt x="100" y="19"/>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05" name="Freeform 204"/>
              <p:cNvSpPr>
                <a:spLocks/>
              </p:cNvSpPr>
              <p:nvPr/>
            </p:nvSpPr>
            <p:spPr bwMode="auto">
              <a:xfrm>
                <a:off x="4017" y="43"/>
                <a:ext cx="140" cy="99"/>
              </a:xfrm>
              <a:custGeom>
                <a:avLst/>
                <a:gdLst>
                  <a:gd name="T0" fmla="*/ 137 w 140"/>
                  <a:gd name="T1" fmla="*/ 19 h 99"/>
                  <a:gd name="T2" fmla="*/ 100 w 140"/>
                  <a:gd name="T3" fmla="*/ 19 h 99"/>
                  <a:gd name="T4" fmla="*/ 112 w 140"/>
                  <a:gd name="T5" fmla="*/ 23 h 99"/>
                  <a:gd name="T6" fmla="*/ 115 w 140"/>
                  <a:gd name="T7" fmla="*/ 43 h 99"/>
                  <a:gd name="T8" fmla="*/ 115 w 140"/>
                  <a:gd name="T9" fmla="*/ 98 h 99"/>
                  <a:gd name="T10" fmla="*/ 139 w 140"/>
                  <a:gd name="T11" fmla="*/ 98 h 99"/>
                  <a:gd name="T12" fmla="*/ 139 w 140"/>
                  <a:gd name="T13" fmla="*/ 36 h 99"/>
                  <a:gd name="T14" fmla="*/ 137 w 140"/>
                  <a:gd name="T15" fmla="*/ 19 h 9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0" h="99">
                    <a:moveTo>
                      <a:pt x="137" y="19"/>
                    </a:moveTo>
                    <a:lnTo>
                      <a:pt x="100" y="19"/>
                    </a:lnTo>
                    <a:lnTo>
                      <a:pt x="112" y="23"/>
                    </a:lnTo>
                    <a:lnTo>
                      <a:pt x="115" y="43"/>
                    </a:lnTo>
                    <a:lnTo>
                      <a:pt x="115" y="98"/>
                    </a:lnTo>
                    <a:lnTo>
                      <a:pt x="139" y="98"/>
                    </a:lnTo>
                    <a:lnTo>
                      <a:pt x="139" y="36"/>
                    </a:lnTo>
                    <a:lnTo>
                      <a:pt x="137" y="19"/>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06" name="Freeform 205"/>
              <p:cNvSpPr>
                <a:spLocks/>
              </p:cNvSpPr>
              <p:nvPr/>
            </p:nvSpPr>
            <p:spPr bwMode="auto">
              <a:xfrm>
                <a:off x="4017" y="43"/>
                <a:ext cx="140" cy="99"/>
              </a:xfrm>
              <a:custGeom>
                <a:avLst/>
                <a:gdLst>
                  <a:gd name="T0" fmla="*/ 52 w 140"/>
                  <a:gd name="T1" fmla="*/ 0 h 99"/>
                  <a:gd name="T2" fmla="*/ 35 w 140"/>
                  <a:gd name="T3" fmla="*/ 4 h 99"/>
                  <a:gd name="T4" fmla="*/ 21 w 140"/>
                  <a:gd name="T5" fmla="*/ 14 h 99"/>
                  <a:gd name="T6" fmla="*/ 79 w 140"/>
                  <a:gd name="T7" fmla="*/ 14 h 99"/>
                  <a:gd name="T8" fmla="*/ 67 w 140"/>
                  <a:gd name="T9" fmla="*/ 4 h 99"/>
                  <a:gd name="T10" fmla="*/ 52 w 140"/>
                  <a:gd name="T11" fmla="*/ 0 h 99"/>
                </a:gdLst>
                <a:ahLst/>
                <a:cxnLst>
                  <a:cxn ang="0">
                    <a:pos x="T0" y="T1"/>
                  </a:cxn>
                  <a:cxn ang="0">
                    <a:pos x="T2" y="T3"/>
                  </a:cxn>
                  <a:cxn ang="0">
                    <a:pos x="T4" y="T5"/>
                  </a:cxn>
                  <a:cxn ang="0">
                    <a:pos x="T6" y="T7"/>
                  </a:cxn>
                  <a:cxn ang="0">
                    <a:pos x="T8" y="T9"/>
                  </a:cxn>
                  <a:cxn ang="0">
                    <a:pos x="T10" y="T11"/>
                  </a:cxn>
                </a:cxnLst>
                <a:rect l="0" t="0" r="r" b="b"/>
                <a:pathLst>
                  <a:path w="140" h="99">
                    <a:moveTo>
                      <a:pt x="52" y="0"/>
                    </a:moveTo>
                    <a:lnTo>
                      <a:pt x="35" y="4"/>
                    </a:lnTo>
                    <a:lnTo>
                      <a:pt x="21" y="14"/>
                    </a:lnTo>
                    <a:lnTo>
                      <a:pt x="79" y="14"/>
                    </a:lnTo>
                    <a:lnTo>
                      <a:pt x="67" y="4"/>
                    </a:lnTo>
                    <a:lnTo>
                      <a:pt x="52"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07" name="Freeform 206"/>
              <p:cNvSpPr>
                <a:spLocks/>
              </p:cNvSpPr>
              <p:nvPr/>
            </p:nvSpPr>
            <p:spPr bwMode="auto">
              <a:xfrm>
                <a:off x="4017" y="43"/>
                <a:ext cx="140" cy="99"/>
              </a:xfrm>
              <a:custGeom>
                <a:avLst/>
                <a:gdLst>
                  <a:gd name="T0" fmla="*/ 110 w 140"/>
                  <a:gd name="T1" fmla="*/ 0 h 99"/>
                  <a:gd name="T2" fmla="*/ 93 w 140"/>
                  <a:gd name="T3" fmla="*/ 4 h 99"/>
                  <a:gd name="T4" fmla="*/ 79 w 140"/>
                  <a:gd name="T5" fmla="*/ 14 h 99"/>
                  <a:gd name="T6" fmla="*/ 134 w 140"/>
                  <a:gd name="T7" fmla="*/ 14 h 99"/>
                  <a:gd name="T8" fmla="*/ 127 w 140"/>
                  <a:gd name="T9" fmla="*/ 4 h 99"/>
                  <a:gd name="T10" fmla="*/ 110 w 140"/>
                  <a:gd name="T11" fmla="*/ 0 h 99"/>
                </a:gdLst>
                <a:ahLst/>
                <a:cxnLst>
                  <a:cxn ang="0">
                    <a:pos x="T0" y="T1"/>
                  </a:cxn>
                  <a:cxn ang="0">
                    <a:pos x="T2" y="T3"/>
                  </a:cxn>
                  <a:cxn ang="0">
                    <a:pos x="T4" y="T5"/>
                  </a:cxn>
                  <a:cxn ang="0">
                    <a:pos x="T6" y="T7"/>
                  </a:cxn>
                  <a:cxn ang="0">
                    <a:pos x="T8" y="T9"/>
                  </a:cxn>
                  <a:cxn ang="0">
                    <a:pos x="T10" y="T11"/>
                  </a:cxn>
                </a:cxnLst>
                <a:rect l="0" t="0" r="r" b="b"/>
                <a:pathLst>
                  <a:path w="140" h="99">
                    <a:moveTo>
                      <a:pt x="110" y="0"/>
                    </a:moveTo>
                    <a:lnTo>
                      <a:pt x="93" y="4"/>
                    </a:lnTo>
                    <a:lnTo>
                      <a:pt x="79" y="14"/>
                    </a:lnTo>
                    <a:lnTo>
                      <a:pt x="134" y="14"/>
                    </a:lnTo>
                    <a:lnTo>
                      <a:pt x="127" y="4"/>
                    </a:lnTo>
                    <a:lnTo>
                      <a:pt x="110"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grpSp>
          <p:nvGrpSpPr>
            <p:cNvPr id="170" name="Group 169"/>
            <p:cNvGrpSpPr>
              <a:grpSpLocks/>
            </p:cNvGrpSpPr>
            <p:nvPr/>
          </p:nvGrpSpPr>
          <p:grpSpPr bwMode="auto">
            <a:xfrm>
              <a:off x="744" y="26"/>
              <a:ext cx="89" cy="132"/>
              <a:chOff x="744" y="26"/>
              <a:chExt cx="89" cy="132"/>
            </a:xfrm>
          </p:grpSpPr>
          <p:sp>
            <p:nvSpPr>
              <p:cNvPr id="201" name="Freeform 200"/>
              <p:cNvSpPr>
                <a:spLocks/>
              </p:cNvSpPr>
              <p:nvPr/>
            </p:nvSpPr>
            <p:spPr bwMode="auto">
              <a:xfrm>
                <a:off x="744" y="26"/>
                <a:ext cx="89" cy="132"/>
              </a:xfrm>
              <a:custGeom>
                <a:avLst/>
                <a:gdLst>
                  <a:gd name="T0" fmla="*/ 86 w 89"/>
                  <a:gd name="T1" fmla="*/ 21 h 132"/>
                  <a:gd name="T2" fmla="*/ 45 w 89"/>
                  <a:gd name="T3" fmla="*/ 21 h 132"/>
                  <a:gd name="T4" fmla="*/ 57 w 89"/>
                  <a:gd name="T5" fmla="*/ 26 h 132"/>
                  <a:gd name="T6" fmla="*/ 62 w 89"/>
                  <a:gd name="T7" fmla="*/ 38 h 132"/>
                  <a:gd name="T8" fmla="*/ 57 w 89"/>
                  <a:gd name="T9" fmla="*/ 55 h 132"/>
                  <a:gd name="T10" fmla="*/ 36 w 89"/>
                  <a:gd name="T11" fmla="*/ 76 h 132"/>
                  <a:gd name="T12" fmla="*/ 9 w 89"/>
                  <a:gd name="T13" fmla="*/ 108 h 132"/>
                  <a:gd name="T14" fmla="*/ 0 w 89"/>
                  <a:gd name="T15" fmla="*/ 132 h 132"/>
                  <a:gd name="T16" fmla="*/ 88 w 89"/>
                  <a:gd name="T17" fmla="*/ 132 h 132"/>
                  <a:gd name="T18" fmla="*/ 88 w 89"/>
                  <a:gd name="T19" fmla="*/ 110 h 132"/>
                  <a:gd name="T20" fmla="*/ 38 w 89"/>
                  <a:gd name="T21" fmla="*/ 110 h 132"/>
                  <a:gd name="T22" fmla="*/ 43 w 89"/>
                  <a:gd name="T23" fmla="*/ 103 h 132"/>
                  <a:gd name="T24" fmla="*/ 74 w 89"/>
                  <a:gd name="T25" fmla="*/ 72 h 132"/>
                  <a:gd name="T26" fmla="*/ 84 w 89"/>
                  <a:gd name="T27" fmla="*/ 55 h 132"/>
                  <a:gd name="T28" fmla="*/ 88 w 89"/>
                  <a:gd name="T29" fmla="*/ 38 h 132"/>
                  <a:gd name="T30" fmla="*/ 86 w 89"/>
                  <a:gd name="T31" fmla="*/ 2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89" h="132">
                    <a:moveTo>
                      <a:pt x="86" y="21"/>
                    </a:moveTo>
                    <a:lnTo>
                      <a:pt x="45" y="21"/>
                    </a:lnTo>
                    <a:lnTo>
                      <a:pt x="57" y="26"/>
                    </a:lnTo>
                    <a:lnTo>
                      <a:pt x="62" y="38"/>
                    </a:lnTo>
                    <a:lnTo>
                      <a:pt x="57" y="55"/>
                    </a:lnTo>
                    <a:lnTo>
                      <a:pt x="36" y="76"/>
                    </a:lnTo>
                    <a:lnTo>
                      <a:pt x="9" y="108"/>
                    </a:lnTo>
                    <a:lnTo>
                      <a:pt x="0" y="132"/>
                    </a:lnTo>
                    <a:lnTo>
                      <a:pt x="88" y="132"/>
                    </a:lnTo>
                    <a:lnTo>
                      <a:pt x="88" y="110"/>
                    </a:lnTo>
                    <a:lnTo>
                      <a:pt x="38" y="110"/>
                    </a:lnTo>
                    <a:lnTo>
                      <a:pt x="43" y="103"/>
                    </a:lnTo>
                    <a:lnTo>
                      <a:pt x="74" y="72"/>
                    </a:lnTo>
                    <a:lnTo>
                      <a:pt x="84" y="55"/>
                    </a:lnTo>
                    <a:lnTo>
                      <a:pt x="88" y="38"/>
                    </a:lnTo>
                    <a:lnTo>
                      <a:pt x="86" y="21"/>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02" name="Freeform 201"/>
              <p:cNvSpPr>
                <a:spLocks/>
              </p:cNvSpPr>
              <p:nvPr/>
            </p:nvSpPr>
            <p:spPr bwMode="auto">
              <a:xfrm>
                <a:off x="744" y="26"/>
                <a:ext cx="89" cy="132"/>
              </a:xfrm>
              <a:custGeom>
                <a:avLst/>
                <a:gdLst>
                  <a:gd name="T0" fmla="*/ 45 w 89"/>
                  <a:gd name="T1" fmla="*/ 0 h 132"/>
                  <a:gd name="T2" fmla="*/ 16 w 89"/>
                  <a:gd name="T3" fmla="*/ 9 h 132"/>
                  <a:gd name="T4" fmla="*/ 7 w 89"/>
                  <a:gd name="T5" fmla="*/ 21 h 132"/>
                  <a:gd name="T6" fmla="*/ 2 w 89"/>
                  <a:gd name="T7" fmla="*/ 40 h 132"/>
                  <a:gd name="T8" fmla="*/ 26 w 89"/>
                  <a:gd name="T9" fmla="*/ 43 h 132"/>
                  <a:gd name="T10" fmla="*/ 33 w 89"/>
                  <a:gd name="T11" fmla="*/ 26 h 132"/>
                  <a:gd name="T12" fmla="*/ 45 w 89"/>
                  <a:gd name="T13" fmla="*/ 21 h 132"/>
                  <a:gd name="T14" fmla="*/ 86 w 89"/>
                  <a:gd name="T15" fmla="*/ 21 h 132"/>
                  <a:gd name="T16" fmla="*/ 76 w 89"/>
                  <a:gd name="T17" fmla="*/ 9 h 132"/>
                  <a:gd name="T18" fmla="*/ 62 w 89"/>
                  <a:gd name="T19" fmla="*/ 4 h 132"/>
                  <a:gd name="T20" fmla="*/ 45 w 89"/>
                  <a:gd name="T21" fmla="*/ 0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9" h="132">
                    <a:moveTo>
                      <a:pt x="45" y="0"/>
                    </a:moveTo>
                    <a:lnTo>
                      <a:pt x="16" y="9"/>
                    </a:lnTo>
                    <a:lnTo>
                      <a:pt x="7" y="21"/>
                    </a:lnTo>
                    <a:lnTo>
                      <a:pt x="2" y="40"/>
                    </a:lnTo>
                    <a:lnTo>
                      <a:pt x="26" y="43"/>
                    </a:lnTo>
                    <a:lnTo>
                      <a:pt x="33" y="26"/>
                    </a:lnTo>
                    <a:lnTo>
                      <a:pt x="45" y="21"/>
                    </a:lnTo>
                    <a:lnTo>
                      <a:pt x="86" y="21"/>
                    </a:lnTo>
                    <a:lnTo>
                      <a:pt x="76" y="9"/>
                    </a:lnTo>
                    <a:lnTo>
                      <a:pt x="62" y="4"/>
                    </a:lnTo>
                    <a:lnTo>
                      <a:pt x="45"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grpSp>
          <p:nvGrpSpPr>
            <p:cNvPr id="171" name="Group 170"/>
            <p:cNvGrpSpPr>
              <a:grpSpLocks/>
            </p:cNvGrpSpPr>
            <p:nvPr/>
          </p:nvGrpSpPr>
          <p:grpSpPr bwMode="auto">
            <a:xfrm>
              <a:off x="842" y="65"/>
              <a:ext cx="101" cy="93"/>
              <a:chOff x="842" y="65"/>
              <a:chExt cx="101" cy="93"/>
            </a:xfrm>
          </p:grpSpPr>
          <p:sp>
            <p:nvSpPr>
              <p:cNvPr id="198" name="Freeform 197"/>
              <p:cNvSpPr>
                <a:spLocks/>
              </p:cNvSpPr>
              <p:nvPr/>
            </p:nvSpPr>
            <p:spPr bwMode="auto">
              <a:xfrm>
                <a:off x="842" y="65"/>
                <a:ext cx="101" cy="93"/>
              </a:xfrm>
              <a:custGeom>
                <a:avLst/>
                <a:gdLst>
                  <a:gd name="T0" fmla="*/ 31 w 101"/>
                  <a:gd name="T1" fmla="*/ 0 h 93"/>
                  <a:gd name="T2" fmla="*/ 0 w 101"/>
                  <a:gd name="T3" fmla="*/ 0 h 93"/>
                  <a:gd name="T4" fmla="*/ 33 w 101"/>
                  <a:gd name="T5" fmla="*/ 45 h 93"/>
                  <a:gd name="T6" fmla="*/ 0 w 101"/>
                  <a:gd name="T7" fmla="*/ 93 h 93"/>
                  <a:gd name="T8" fmla="*/ 28 w 101"/>
                  <a:gd name="T9" fmla="*/ 93 h 93"/>
                  <a:gd name="T10" fmla="*/ 50 w 101"/>
                  <a:gd name="T11" fmla="*/ 64 h 93"/>
                  <a:gd name="T12" fmla="*/ 79 w 101"/>
                  <a:gd name="T13" fmla="*/ 64 h 93"/>
                  <a:gd name="T14" fmla="*/ 64 w 101"/>
                  <a:gd name="T15" fmla="*/ 45 h 93"/>
                  <a:gd name="T16" fmla="*/ 79 w 101"/>
                  <a:gd name="T17" fmla="*/ 23 h 93"/>
                  <a:gd name="T18" fmla="*/ 50 w 101"/>
                  <a:gd name="T19" fmla="*/ 23 h 93"/>
                  <a:gd name="T20" fmla="*/ 31 w 101"/>
                  <a:gd name="T21" fmla="*/ 0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1" h="93">
                    <a:moveTo>
                      <a:pt x="31" y="0"/>
                    </a:moveTo>
                    <a:lnTo>
                      <a:pt x="0" y="0"/>
                    </a:lnTo>
                    <a:lnTo>
                      <a:pt x="33" y="45"/>
                    </a:lnTo>
                    <a:lnTo>
                      <a:pt x="0" y="93"/>
                    </a:lnTo>
                    <a:lnTo>
                      <a:pt x="28" y="93"/>
                    </a:lnTo>
                    <a:lnTo>
                      <a:pt x="50" y="64"/>
                    </a:lnTo>
                    <a:lnTo>
                      <a:pt x="79" y="64"/>
                    </a:lnTo>
                    <a:lnTo>
                      <a:pt x="64" y="45"/>
                    </a:lnTo>
                    <a:lnTo>
                      <a:pt x="79" y="23"/>
                    </a:lnTo>
                    <a:lnTo>
                      <a:pt x="50" y="23"/>
                    </a:lnTo>
                    <a:lnTo>
                      <a:pt x="31"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99" name="Freeform 198"/>
              <p:cNvSpPr>
                <a:spLocks/>
              </p:cNvSpPr>
              <p:nvPr/>
            </p:nvSpPr>
            <p:spPr bwMode="auto">
              <a:xfrm>
                <a:off x="842" y="65"/>
                <a:ext cx="101" cy="93"/>
              </a:xfrm>
              <a:custGeom>
                <a:avLst/>
                <a:gdLst>
                  <a:gd name="T0" fmla="*/ 79 w 101"/>
                  <a:gd name="T1" fmla="*/ 64 h 93"/>
                  <a:gd name="T2" fmla="*/ 50 w 101"/>
                  <a:gd name="T3" fmla="*/ 64 h 93"/>
                  <a:gd name="T4" fmla="*/ 69 w 101"/>
                  <a:gd name="T5" fmla="*/ 93 h 93"/>
                  <a:gd name="T6" fmla="*/ 100 w 101"/>
                  <a:gd name="T7" fmla="*/ 93 h 93"/>
                  <a:gd name="T8" fmla="*/ 79 w 101"/>
                  <a:gd name="T9" fmla="*/ 64 h 93"/>
                </a:gdLst>
                <a:ahLst/>
                <a:cxnLst>
                  <a:cxn ang="0">
                    <a:pos x="T0" y="T1"/>
                  </a:cxn>
                  <a:cxn ang="0">
                    <a:pos x="T2" y="T3"/>
                  </a:cxn>
                  <a:cxn ang="0">
                    <a:pos x="T4" y="T5"/>
                  </a:cxn>
                  <a:cxn ang="0">
                    <a:pos x="T6" y="T7"/>
                  </a:cxn>
                  <a:cxn ang="0">
                    <a:pos x="T8" y="T9"/>
                  </a:cxn>
                </a:cxnLst>
                <a:rect l="0" t="0" r="r" b="b"/>
                <a:pathLst>
                  <a:path w="101" h="93">
                    <a:moveTo>
                      <a:pt x="79" y="64"/>
                    </a:moveTo>
                    <a:lnTo>
                      <a:pt x="50" y="64"/>
                    </a:lnTo>
                    <a:lnTo>
                      <a:pt x="69" y="93"/>
                    </a:lnTo>
                    <a:lnTo>
                      <a:pt x="100" y="93"/>
                    </a:lnTo>
                    <a:lnTo>
                      <a:pt x="79" y="64"/>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00" name="Freeform 199"/>
              <p:cNvSpPr>
                <a:spLocks/>
              </p:cNvSpPr>
              <p:nvPr/>
            </p:nvSpPr>
            <p:spPr bwMode="auto">
              <a:xfrm>
                <a:off x="842" y="65"/>
                <a:ext cx="101" cy="93"/>
              </a:xfrm>
              <a:custGeom>
                <a:avLst/>
                <a:gdLst>
                  <a:gd name="T0" fmla="*/ 95 w 101"/>
                  <a:gd name="T1" fmla="*/ 0 h 93"/>
                  <a:gd name="T2" fmla="*/ 67 w 101"/>
                  <a:gd name="T3" fmla="*/ 0 h 93"/>
                  <a:gd name="T4" fmla="*/ 50 w 101"/>
                  <a:gd name="T5" fmla="*/ 23 h 93"/>
                  <a:gd name="T6" fmla="*/ 79 w 101"/>
                  <a:gd name="T7" fmla="*/ 23 h 93"/>
                  <a:gd name="T8" fmla="*/ 95 w 101"/>
                  <a:gd name="T9" fmla="*/ 0 h 93"/>
                </a:gdLst>
                <a:ahLst/>
                <a:cxnLst>
                  <a:cxn ang="0">
                    <a:pos x="T0" y="T1"/>
                  </a:cxn>
                  <a:cxn ang="0">
                    <a:pos x="T2" y="T3"/>
                  </a:cxn>
                  <a:cxn ang="0">
                    <a:pos x="T4" y="T5"/>
                  </a:cxn>
                  <a:cxn ang="0">
                    <a:pos x="T6" y="T7"/>
                  </a:cxn>
                  <a:cxn ang="0">
                    <a:pos x="T8" y="T9"/>
                  </a:cxn>
                </a:cxnLst>
                <a:rect l="0" t="0" r="r" b="b"/>
                <a:pathLst>
                  <a:path w="101" h="93">
                    <a:moveTo>
                      <a:pt x="95" y="0"/>
                    </a:moveTo>
                    <a:lnTo>
                      <a:pt x="67" y="0"/>
                    </a:lnTo>
                    <a:lnTo>
                      <a:pt x="50" y="23"/>
                    </a:lnTo>
                    <a:lnTo>
                      <a:pt x="79" y="23"/>
                    </a:lnTo>
                    <a:lnTo>
                      <a:pt x="95"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grpSp>
          <p:nvGrpSpPr>
            <p:cNvPr id="172" name="Group 171"/>
            <p:cNvGrpSpPr>
              <a:grpSpLocks/>
            </p:cNvGrpSpPr>
            <p:nvPr/>
          </p:nvGrpSpPr>
          <p:grpSpPr bwMode="auto">
            <a:xfrm>
              <a:off x="958" y="29"/>
              <a:ext cx="105" cy="129"/>
              <a:chOff x="958" y="29"/>
              <a:chExt cx="105" cy="129"/>
            </a:xfrm>
          </p:grpSpPr>
          <p:sp>
            <p:nvSpPr>
              <p:cNvPr id="195" name="Freeform 194"/>
              <p:cNvSpPr>
                <a:spLocks/>
              </p:cNvSpPr>
              <p:nvPr/>
            </p:nvSpPr>
            <p:spPr bwMode="auto">
              <a:xfrm>
                <a:off x="958" y="29"/>
                <a:ext cx="105" cy="129"/>
              </a:xfrm>
              <a:custGeom>
                <a:avLst/>
                <a:gdLst>
                  <a:gd name="T0" fmla="*/ 26 w 105"/>
                  <a:gd name="T1" fmla="*/ 0 h 129"/>
                  <a:gd name="T2" fmla="*/ 0 w 105"/>
                  <a:gd name="T3" fmla="*/ 0 h 129"/>
                  <a:gd name="T4" fmla="*/ 0 w 105"/>
                  <a:gd name="T5" fmla="*/ 129 h 129"/>
                  <a:gd name="T6" fmla="*/ 26 w 105"/>
                  <a:gd name="T7" fmla="*/ 129 h 129"/>
                  <a:gd name="T8" fmla="*/ 26 w 105"/>
                  <a:gd name="T9" fmla="*/ 72 h 129"/>
                  <a:gd name="T10" fmla="*/ 105 w 105"/>
                  <a:gd name="T11" fmla="*/ 72 h 129"/>
                  <a:gd name="T12" fmla="*/ 105 w 105"/>
                  <a:gd name="T13" fmla="*/ 50 h 129"/>
                  <a:gd name="T14" fmla="*/ 26 w 105"/>
                  <a:gd name="T15" fmla="*/ 50 h 129"/>
                  <a:gd name="T16" fmla="*/ 26 w 105"/>
                  <a:gd name="T17" fmla="*/ 0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5" h="129">
                    <a:moveTo>
                      <a:pt x="26" y="0"/>
                    </a:moveTo>
                    <a:lnTo>
                      <a:pt x="0" y="0"/>
                    </a:lnTo>
                    <a:lnTo>
                      <a:pt x="0" y="129"/>
                    </a:lnTo>
                    <a:lnTo>
                      <a:pt x="26" y="129"/>
                    </a:lnTo>
                    <a:lnTo>
                      <a:pt x="26" y="72"/>
                    </a:lnTo>
                    <a:lnTo>
                      <a:pt x="105" y="72"/>
                    </a:lnTo>
                    <a:lnTo>
                      <a:pt x="105" y="50"/>
                    </a:lnTo>
                    <a:lnTo>
                      <a:pt x="26" y="50"/>
                    </a:lnTo>
                    <a:lnTo>
                      <a:pt x="26"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96" name="Rectangle 195"/>
              <p:cNvSpPr>
                <a:spLocks/>
              </p:cNvSpPr>
              <p:nvPr/>
            </p:nvSpPr>
            <p:spPr bwMode="auto">
              <a:xfrm>
                <a:off x="1037" y="101"/>
                <a:ext cx="26" cy="57"/>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rot="0" vert="horz" wrap="square" lIns="91440" tIns="45720" rIns="91440" bIns="45720" anchor="t" anchorCtr="0" upright="1">
                <a:noAutofit/>
              </a:bodyPr>
              <a:lstStyle/>
              <a:p>
                <a:endParaRPr lang="en-AU"/>
              </a:p>
            </p:txBody>
          </p:sp>
          <p:sp>
            <p:nvSpPr>
              <p:cNvPr id="197" name="Rectangle 196"/>
              <p:cNvSpPr>
                <a:spLocks/>
              </p:cNvSpPr>
              <p:nvPr/>
            </p:nvSpPr>
            <p:spPr bwMode="auto">
              <a:xfrm>
                <a:off x="1037" y="29"/>
                <a:ext cx="26" cy="5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rot="0" vert="horz" wrap="square" lIns="91440" tIns="45720" rIns="91440" bIns="45720" anchor="t" anchorCtr="0" upright="1">
                <a:noAutofit/>
              </a:bodyPr>
              <a:lstStyle/>
              <a:p>
                <a:endParaRPr lang="en-AU"/>
              </a:p>
            </p:txBody>
          </p:sp>
        </p:grpSp>
        <p:grpSp>
          <p:nvGrpSpPr>
            <p:cNvPr id="173" name="Group 172"/>
            <p:cNvGrpSpPr>
              <a:grpSpLocks/>
            </p:cNvGrpSpPr>
            <p:nvPr/>
          </p:nvGrpSpPr>
          <p:grpSpPr bwMode="auto">
            <a:xfrm>
              <a:off x="744" y="10"/>
              <a:ext cx="89" cy="131"/>
              <a:chOff x="744" y="10"/>
              <a:chExt cx="89" cy="131"/>
            </a:xfrm>
          </p:grpSpPr>
          <p:sp>
            <p:nvSpPr>
              <p:cNvPr id="193" name="Freeform 192"/>
              <p:cNvSpPr>
                <a:spLocks/>
              </p:cNvSpPr>
              <p:nvPr/>
            </p:nvSpPr>
            <p:spPr bwMode="auto">
              <a:xfrm>
                <a:off x="744" y="10"/>
                <a:ext cx="89" cy="131"/>
              </a:xfrm>
              <a:custGeom>
                <a:avLst/>
                <a:gdLst>
                  <a:gd name="T0" fmla="*/ 84 w 89"/>
                  <a:gd name="T1" fmla="*/ 19 h 131"/>
                  <a:gd name="T2" fmla="*/ 45 w 89"/>
                  <a:gd name="T3" fmla="*/ 19 h 131"/>
                  <a:gd name="T4" fmla="*/ 57 w 89"/>
                  <a:gd name="T5" fmla="*/ 23 h 131"/>
                  <a:gd name="T6" fmla="*/ 62 w 89"/>
                  <a:gd name="T7" fmla="*/ 38 h 131"/>
                  <a:gd name="T8" fmla="*/ 57 w 89"/>
                  <a:gd name="T9" fmla="*/ 52 h 131"/>
                  <a:gd name="T10" fmla="*/ 36 w 89"/>
                  <a:gd name="T11" fmla="*/ 74 h 131"/>
                  <a:gd name="T12" fmla="*/ 9 w 89"/>
                  <a:gd name="T13" fmla="*/ 105 h 131"/>
                  <a:gd name="T14" fmla="*/ 0 w 89"/>
                  <a:gd name="T15" fmla="*/ 131 h 131"/>
                  <a:gd name="T16" fmla="*/ 88 w 89"/>
                  <a:gd name="T17" fmla="*/ 131 h 131"/>
                  <a:gd name="T18" fmla="*/ 88 w 89"/>
                  <a:gd name="T19" fmla="*/ 107 h 131"/>
                  <a:gd name="T20" fmla="*/ 38 w 89"/>
                  <a:gd name="T21" fmla="*/ 107 h 131"/>
                  <a:gd name="T22" fmla="*/ 43 w 89"/>
                  <a:gd name="T23" fmla="*/ 100 h 131"/>
                  <a:gd name="T24" fmla="*/ 74 w 89"/>
                  <a:gd name="T25" fmla="*/ 69 h 131"/>
                  <a:gd name="T26" fmla="*/ 84 w 89"/>
                  <a:gd name="T27" fmla="*/ 52 h 131"/>
                  <a:gd name="T28" fmla="*/ 88 w 89"/>
                  <a:gd name="T29" fmla="*/ 35 h 131"/>
                  <a:gd name="T30" fmla="*/ 86 w 89"/>
                  <a:gd name="T31" fmla="*/ 21 h 131"/>
                  <a:gd name="T32" fmla="*/ 84 w 89"/>
                  <a:gd name="T33" fmla="*/ 19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9" h="131">
                    <a:moveTo>
                      <a:pt x="84" y="19"/>
                    </a:moveTo>
                    <a:lnTo>
                      <a:pt x="45" y="19"/>
                    </a:lnTo>
                    <a:lnTo>
                      <a:pt x="57" y="23"/>
                    </a:lnTo>
                    <a:lnTo>
                      <a:pt x="62" y="38"/>
                    </a:lnTo>
                    <a:lnTo>
                      <a:pt x="57" y="52"/>
                    </a:lnTo>
                    <a:lnTo>
                      <a:pt x="36" y="74"/>
                    </a:lnTo>
                    <a:lnTo>
                      <a:pt x="9" y="105"/>
                    </a:lnTo>
                    <a:lnTo>
                      <a:pt x="0" y="131"/>
                    </a:lnTo>
                    <a:lnTo>
                      <a:pt x="88" y="131"/>
                    </a:lnTo>
                    <a:lnTo>
                      <a:pt x="88" y="107"/>
                    </a:lnTo>
                    <a:lnTo>
                      <a:pt x="38" y="107"/>
                    </a:lnTo>
                    <a:lnTo>
                      <a:pt x="43" y="100"/>
                    </a:lnTo>
                    <a:lnTo>
                      <a:pt x="74" y="69"/>
                    </a:lnTo>
                    <a:lnTo>
                      <a:pt x="84" y="52"/>
                    </a:lnTo>
                    <a:lnTo>
                      <a:pt x="88" y="35"/>
                    </a:lnTo>
                    <a:lnTo>
                      <a:pt x="86" y="21"/>
                    </a:lnTo>
                    <a:lnTo>
                      <a:pt x="84" y="19"/>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94" name="Freeform 193"/>
              <p:cNvSpPr>
                <a:spLocks/>
              </p:cNvSpPr>
              <p:nvPr/>
            </p:nvSpPr>
            <p:spPr bwMode="auto">
              <a:xfrm>
                <a:off x="744" y="10"/>
                <a:ext cx="89" cy="131"/>
              </a:xfrm>
              <a:custGeom>
                <a:avLst/>
                <a:gdLst>
                  <a:gd name="T0" fmla="*/ 45 w 89"/>
                  <a:gd name="T1" fmla="*/ 0 h 131"/>
                  <a:gd name="T2" fmla="*/ 16 w 89"/>
                  <a:gd name="T3" fmla="*/ 7 h 131"/>
                  <a:gd name="T4" fmla="*/ 7 w 89"/>
                  <a:gd name="T5" fmla="*/ 21 h 131"/>
                  <a:gd name="T6" fmla="*/ 2 w 89"/>
                  <a:gd name="T7" fmla="*/ 38 h 131"/>
                  <a:gd name="T8" fmla="*/ 26 w 89"/>
                  <a:gd name="T9" fmla="*/ 40 h 131"/>
                  <a:gd name="T10" fmla="*/ 33 w 89"/>
                  <a:gd name="T11" fmla="*/ 26 h 131"/>
                  <a:gd name="T12" fmla="*/ 45 w 89"/>
                  <a:gd name="T13" fmla="*/ 19 h 131"/>
                  <a:gd name="T14" fmla="*/ 84 w 89"/>
                  <a:gd name="T15" fmla="*/ 19 h 131"/>
                  <a:gd name="T16" fmla="*/ 76 w 89"/>
                  <a:gd name="T17" fmla="*/ 9 h 131"/>
                  <a:gd name="T18" fmla="*/ 62 w 89"/>
                  <a:gd name="T19" fmla="*/ 2 h 131"/>
                  <a:gd name="T20" fmla="*/ 45 w 89"/>
                  <a:gd name="T21" fmla="*/ 0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9" h="131">
                    <a:moveTo>
                      <a:pt x="45" y="0"/>
                    </a:moveTo>
                    <a:lnTo>
                      <a:pt x="16" y="7"/>
                    </a:lnTo>
                    <a:lnTo>
                      <a:pt x="7" y="21"/>
                    </a:lnTo>
                    <a:lnTo>
                      <a:pt x="2" y="38"/>
                    </a:lnTo>
                    <a:lnTo>
                      <a:pt x="26" y="40"/>
                    </a:lnTo>
                    <a:lnTo>
                      <a:pt x="33" y="26"/>
                    </a:lnTo>
                    <a:lnTo>
                      <a:pt x="45" y="19"/>
                    </a:lnTo>
                    <a:lnTo>
                      <a:pt x="84" y="19"/>
                    </a:lnTo>
                    <a:lnTo>
                      <a:pt x="76" y="9"/>
                    </a:lnTo>
                    <a:lnTo>
                      <a:pt x="62" y="2"/>
                    </a:lnTo>
                    <a:lnTo>
                      <a:pt x="45"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grpSp>
          <p:nvGrpSpPr>
            <p:cNvPr id="174" name="Group 173"/>
            <p:cNvGrpSpPr>
              <a:grpSpLocks/>
            </p:cNvGrpSpPr>
            <p:nvPr/>
          </p:nvGrpSpPr>
          <p:grpSpPr bwMode="auto">
            <a:xfrm>
              <a:off x="842" y="45"/>
              <a:ext cx="101" cy="96"/>
              <a:chOff x="842" y="45"/>
              <a:chExt cx="101" cy="96"/>
            </a:xfrm>
          </p:grpSpPr>
          <p:sp>
            <p:nvSpPr>
              <p:cNvPr id="190" name="Freeform 189"/>
              <p:cNvSpPr>
                <a:spLocks/>
              </p:cNvSpPr>
              <p:nvPr/>
            </p:nvSpPr>
            <p:spPr bwMode="auto">
              <a:xfrm>
                <a:off x="842" y="45"/>
                <a:ext cx="101" cy="96"/>
              </a:xfrm>
              <a:custGeom>
                <a:avLst/>
                <a:gdLst>
                  <a:gd name="T0" fmla="*/ 31 w 101"/>
                  <a:gd name="T1" fmla="*/ 0 h 96"/>
                  <a:gd name="T2" fmla="*/ 0 w 101"/>
                  <a:gd name="T3" fmla="*/ 0 h 96"/>
                  <a:gd name="T4" fmla="*/ 33 w 101"/>
                  <a:gd name="T5" fmla="*/ 48 h 96"/>
                  <a:gd name="T6" fmla="*/ 0 w 101"/>
                  <a:gd name="T7" fmla="*/ 96 h 96"/>
                  <a:gd name="T8" fmla="*/ 28 w 101"/>
                  <a:gd name="T9" fmla="*/ 96 h 96"/>
                  <a:gd name="T10" fmla="*/ 50 w 101"/>
                  <a:gd name="T11" fmla="*/ 64 h 96"/>
                  <a:gd name="T12" fmla="*/ 78 w 101"/>
                  <a:gd name="T13" fmla="*/ 64 h 96"/>
                  <a:gd name="T14" fmla="*/ 64 w 101"/>
                  <a:gd name="T15" fmla="*/ 45 h 96"/>
                  <a:gd name="T16" fmla="*/ 77 w 101"/>
                  <a:gd name="T17" fmla="*/ 26 h 96"/>
                  <a:gd name="T18" fmla="*/ 50 w 101"/>
                  <a:gd name="T19" fmla="*/ 26 h 96"/>
                  <a:gd name="T20" fmla="*/ 31 w 101"/>
                  <a:gd name="T21" fmla="*/ 0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1" h="96">
                    <a:moveTo>
                      <a:pt x="31" y="0"/>
                    </a:moveTo>
                    <a:lnTo>
                      <a:pt x="0" y="0"/>
                    </a:lnTo>
                    <a:lnTo>
                      <a:pt x="33" y="48"/>
                    </a:lnTo>
                    <a:lnTo>
                      <a:pt x="0" y="96"/>
                    </a:lnTo>
                    <a:lnTo>
                      <a:pt x="28" y="96"/>
                    </a:lnTo>
                    <a:lnTo>
                      <a:pt x="50" y="64"/>
                    </a:lnTo>
                    <a:lnTo>
                      <a:pt x="78" y="64"/>
                    </a:lnTo>
                    <a:lnTo>
                      <a:pt x="64" y="45"/>
                    </a:lnTo>
                    <a:lnTo>
                      <a:pt x="77" y="26"/>
                    </a:lnTo>
                    <a:lnTo>
                      <a:pt x="50" y="26"/>
                    </a:lnTo>
                    <a:lnTo>
                      <a:pt x="31"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91" name="Freeform 190"/>
              <p:cNvSpPr>
                <a:spLocks/>
              </p:cNvSpPr>
              <p:nvPr/>
            </p:nvSpPr>
            <p:spPr bwMode="auto">
              <a:xfrm>
                <a:off x="842" y="45"/>
                <a:ext cx="101" cy="96"/>
              </a:xfrm>
              <a:custGeom>
                <a:avLst/>
                <a:gdLst>
                  <a:gd name="T0" fmla="*/ 78 w 101"/>
                  <a:gd name="T1" fmla="*/ 64 h 96"/>
                  <a:gd name="T2" fmla="*/ 50 w 101"/>
                  <a:gd name="T3" fmla="*/ 64 h 96"/>
                  <a:gd name="T4" fmla="*/ 69 w 101"/>
                  <a:gd name="T5" fmla="*/ 96 h 96"/>
                  <a:gd name="T6" fmla="*/ 100 w 101"/>
                  <a:gd name="T7" fmla="*/ 96 h 96"/>
                  <a:gd name="T8" fmla="*/ 78 w 101"/>
                  <a:gd name="T9" fmla="*/ 64 h 96"/>
                </a:gdLst>
                <a:ahLst/>
                <a:cxnLst>
                  <a:cxn ang="0">
                    <a:pos x="T0" y="T1"/>
                  </a:cxn>
                  <a:cxn ang="0">
                    <a:pos x="T2" y="T3"/>
                  </a:cxn>
                  <a:cxn ang="0">
                    <a:pos x="T4" y="T5"/>
                  </a:cxn>
                  <a:cxn ang="0">
                    <a:pos x="T6" y="T7"/>
                  </a:cxn>
                  <a:cxn ang="0">
                    <a:pos x="T8" y="T9"/>
                  </a:cxn>
                </a:cxnLst>
                <a:rect l="0" t="0" r="r" b="b"/>
                <a:pathLst>
                  <a:path w="101" h="96">
                    <a:moveTo>
                      <a:pt x="78" y="64"/>
                    </a:moveTo>
                    <a:lnTo>
                      <a:pt x="50" y="64"/>
                    </a:lnTo>
                    <a:lnTo>
                      <a:pt x="69" y="96"/>
                    </a:lnTo>
                    <a:lnTo>
                      <a:pt x="100" y="96"/>
                    </a:lnTo>
                    <a:lnTo>
                      <a:pt x="78" y="64"/>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92" name="Freeform 191"/>
              <p:cNvSpPr>
                <a:spLocks/>
              </p:cNvSpPr>
              <p:nvPr/>
            </p:nvSpPr>
            <p:spPr bwMode="auto">
              <a:xfrm>
                <a:off x="842" y="45"/>
                <a:ext cx="101" cy="96"/>
              </a:xfrm>
              <a:custGeom>
                <a:avLst/>
                <a:gdLst>
                  <a:gd name="T0" fmla="*/ 95 w 101"/>
                  <a:gd name="T1" fmla="*/ 0 h 96"/>
                  <a:gd name="T2" fmla="*/ 67 w 101"/>
                  <a:gd name="T3" fmla="*/ 0 h 96"/>
                  <a:gd name="T4" fmla="*/ 50 w 101"/>
                  <a:gd name="T5" fmla="*/ 26 h 96"/>
                  <a:gd name="T6" fmla="*/ 77 w 101"/>
                  <a:gd name="T7" fmla="*/ 26 h 96"/>
                  <a:gd name="T8" fmla="*/ 95 w 101"/>
                  <a:gd name="T9" fmla="*/ 0 h 96"/>
                </a:gdLst>
                <a:ahLst/>
                <a:cxnLst>
                  <a:cxn ang="0">
                    <a:pos x="T0" y="T1"/>
                  </a:cxn>
                  <a:cxn ang="0">
                    <a:pos x="T2" y="T3"/>
                  </a:cxn>
                  <a:cxn ang="0">
                    <a:pos x="T4" y="T5"/>
                  </a:cxn>
                  <a:cxn ang="0">
                    <a:pos x="T6" y="T7"/>
                  </a:cxn>
                  <a:cxn ang="0">
                    <a:pos x="T8" y="T9"/>
                  </a:cxn>
                </a:cxnLst>
                <a:rect l="0" t="0" r="r" b="b"/>
                <a:pathLst>
                  <a:path w="101" h="96">
                    <a:moveTo>
                      <a:pt x="95" y="0"/>
                    </a:moveTo>
                    <a:lnTo>
                      <a:pt x="67" y="0"/>
                    </a:lnTo>
                    <a:lnTo>
                      <a:pt x="50" y="26"/>
                    </a:lnTo>
                    <a:lnTo>
                      <a:pt x="77" y="26"/>
                    </a:lnTo>
                    <a:lnTo>
                      <a:pt x="95"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grpSp>
          <p:nvGrpSpPr>
            <p:cNvPr id="175" name="Group 174"/>
            <p:cNvGrpSpPr>
              <a:grpSpLocks/>
            </p:cNvGrpSpPr>
            <p:nvPr/>
          </p:nvGrpSpPr>
          <p:grpSpPr bwMode="auto">
            <a:xfrm>
              <a:off x="958" y="10"/>
              <a:ext cx="105" cy="131"/>
              <a:chOff x="958" y="10"/>
              <a:chExt cx="105" cy="131"/>
            </a:xfrm>
          </p:grpSpPr>
          <p:sp>
            <p:nvSpPr>
              <p:cNvPr id="187" name="Freeform 186"/>
              <p:cNvSpPr>
                <a:spLocks/>
              </p:cNvSpPr>
              <p:nvPr/>
            </p:nvSpPr>
            <p:spPr bwMode="auto">
              <a:xfrm>
                <a:off x="958" y="10"/>
                <a:ext cx="105" cy="131"/>
              </a:xfrm>
              <a:custGeom>
                <a:avLst/>
                <a:gdLst>
                  <a:gd name="T0" fmla="*/ 26 w 105"/>
                  <a:gd name="T1" fmla="*/ 0 h 131"/>
                  <a:gd name="T2" fmla="*/ 0 w 105"/>
                  <a:gd name="T3" fmla="*/ 0 h 131"/>
                  <a:gd name="T4" fmla="*/ 0 w 105"/>
                  <a:gd name="T5" fmla="*/ 131 h 131"/>
                  <a:gd name="T6" fmla="*/ 26 w 105"/>
                  <a:gd name="T7" fmla="*/ 131 h 131"/>
                  <a:gd name="T8" fmla="*/ 26 w 105"/>
                  <a:gd name="T9" fmla="*/ 74 h 131"/>
                  <a:gd name="T10" fmla="*/ 105 w 105"/>
                  <a:gd name="T11" fmla="*/ 74 h 131"/>
                  <a:gd name="T12" fmla="*/ 105 w 105"/>
                  <a:gd name="T13" fmla="*/ 50 h 131"/>
                  <a:gd name="T14" fmla="*/ 26 w 105"/>
                  <a:gd name="T15" fmla="*/ 50 h 131"/>
                  <a:gd name="T16" fmla="*/ 26 w 105"/>
                  <a:gd name="T17" fmla="*/ 0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5" h="131">
                    <a:moveTo>
                      <a:pt x="26" y="0"/>
                    </a:moveTo>
                    <a:lnTo>
                      <a:pt x="0" y="0"/>
                    </a:lnTo>
                    <a:lnTo>
                      <a:pt x="0" y="131"/>
                    </a:lnTo>
                    <a:lnTo>
                      <a:pt x="26" y="131"/>
                    </a:lnTo>
                    <a:lnTo>
                      <a:pt x="26" y="74"/>
                    </a:lnTo>
                    <a:lnTo>
                      <a:pt x="105" y="74"/>
                    </a:lnTo>
                    <a:lnTo>
                      <a:pt x="105" y="50"/>
                    </a:lnTo>
                    <a:lnTo>
                      <a:pt x="26" y="50"/>
                    </a:lnTo>
                    <a:lnTo>
                      <a:pt x="26"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88" name="Rectangle 187"/>
              <p:cNvSpPr>
                <a:spLocks/>
              </p:cNvSpPr>
              <p:nvPr/>
            </p:nvSpPr>
            <p:spPr bwMode="auto">
              <a:xfrm>
                <a:off x="1037" y="84"/>
                <a:ext cx="26" cy="57"/>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rot="0" vert="horz" wrap="square" lIns="91440" tIns="45720" rIns="91440" bIns="45720" anchor="t" anchorCtr="0" upright="1">
                <a:noAutofit/>
              </a:bodyPr>
              <a:lstStyle/>
              <a:p>
                <a:endParaRPr lang="en-AU"/>
              </a:p>
            </p:txBody>
          </p:sp>
          <p:sp>
            <p:nvSpPr>
              <p:cNvPr id="189" name="Rectangle 188"/>
              <p:cNvSpPr>
                <a:spLocks/>
              </p:cNvSpPr>
              <p:nvPr/>
            </p:nvSpPr>
            <p:spPr bwMode="auto">
              <a:xfrm>
                <a:off x="1037" y="10"/>
                <a:ext cx="26" cy="5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rot="0" vert="horz" wrap="square" lIns="91440" tIns="45720" rIns="91440" bIns="45720" anchor="t" anchorCtr="0" upright="1">
                <a:noAutofit/>
              </a:bodyPr>
              <a:lstStyle/>
              <a:p>
                <a:endParaRPr lang="en-AU"/>
              </a:p>
            </p:txBody>
          </p:sp>
        </p:grpSp>
        <p:grpSp>
          <p:nvGrpSpPr>
            <p:cNvPr id="176" name="Group 175"/>
            <p:cNvGrpSpPr>
              <a:grpSpLocks/>
            </p:cNvGrpSpPr>
            <p:nvPr/>
          </p:nvGrpSpPr>
          <p:grpSpPr bwMode="auto">
            <a:xfrm>
              <a:off x="6862" y="10"/>
              <a:ext cx="88" cy="131"/>
              <a:chOff x="6862" y="10"/>
              <a:chExt cx="88" cy="131"/>
            </a:xfrm>
          </p:grpSpPr>
          <p:sp>
            <p:nvSpPr>
              <p:cNvPr id="185" name="Freeform 184"/>
              <p:cNvSpPr>
                <a:spLocks/>
              </p:cNvSpPr>
              <p:nvPr/>
            </p:nvSpPr>
            <p:spPr bwMode="auto">
              <a:xfrm>
                <a:off x="6862" y="10"/>
                <a:ext cx="88" cy="131"/>
              </a:xfrm>
              <a:custGeom>
                <a:avLst/>
                <a:gdLst>
                  <a:gd name="T0" fmla="*/ 84 w 88"/>
                  <a:gd name="T1" fmla="*/ 19 h 131"/>
                  <a:gd name="T2" fmla="*/ 45 w 88"/>
                  <a:gd name="T3" fmla="*/ 19 h 131"/>
                  <a:gd name="T4" fmla="*/ 57 w 88"/>
                  <a:gd name="T5" fmla="*/ 23 h 131"/>
                  <a:gd name="T6" fmla="*/ 62 w 88"/>
                  <a:gd name="T7" fmla="*/ 38 h 131"/>
                  <a:gd name="T8" fmla="*/ 57 w 88"/>
                  <a:gd name="T9" fmla="*/ 52 h 131"/>
                  <a:gd name="T10" fmla="*/ 36 w 88"/>
                  <a:gd name="T11" fmla="*/ 74 h 131"/>
                  <a:gd name="T12" fmla="*/ 9 w 88"/>
                  <a:gd name="T13" fmla="*/ 105 h 131"/>
                  <a:gd name="T14" fmla="*/ 0 w 88"/>
                  <a:gd name="T15" fmla="*/ 131 h 131"/>
                  <a:gd name="T16" fmla="*/ 88 w 88"/>
                  <a:gd name="T17" fmla="*/ 131 h 131"/>
                  <a:gd name="T18" fmla="*/ 88 w 88"/>
                  <a:gd name="T19" fmla="*/ 107 h 131"/>
                  <a:gd name="T20" fmla="*/ 38 w 88"/>
                  <a:gd name="T21" fmla="*/ 107 h 131"/>
                  <a:gd name="T22" fmla="*/ 45 w 88"/>
                  <a:gd name="T23" fmla="*/ 100 h 131"/>
                  <a:gd name="T24" fmla="*/ 57 w 88"/>
                  <a:gd name="T25" fmla="*/ 86 h 131"/>
                  <a:gd name="T26" fmla="*/ 76 w 88"/>
                  <a:gd name="T27" fmla="*/ 69 h 131"/>
                  <a:gd name="T28" fmla="*/ 86 w 88"/>
                  <a:gd name="T29" fmla="*/ 52 h 131"/>
                  <a:gd name="T30" fmla="*/ 88 w 88"/>
                  <a:gd name="T31" fmla="*/ 35 h 131"/>
                  <a:gd name="T32" fmla="*/ 86 w 88"/>
                  <a:gd name="T33" fmla="*/ 21 h 131"/>
                  <a:gd name="T34" fmla="*/ 84 w 88"/>
                  <a:gd name="T35" fmla="*/ 19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8" h="131">
                    <a:moveTo>
                      <a:pt x="84" y="19"/>
                    </a:moveTo>
                    <a:lnTo>
                      <a:pt x="45" y="19"/>
                    </a:lnTo>
                    <a:lnTo>
                      <a:pt x="57" y="23"/>
                    </a:lnTo>
                    <a:lnTo>
                      <a:pt x="62" y="38"/>
                    </a:lnTo>
                    <a:lnTo>
                      <a:pt x="57" y="52"/>
                    </a:lnTo>
                    <a:lnTo>
                      <a:pt x="36" y="74"/>
                    </a:lnTo>
                    <a:lnTo>
                      <a:pt x="9" y="105"/>
                    </a:lnTo>
                    <a:lnTo>
                      <a:pt x="0" y="131"/>
                    </a:lnTo>
                    <a:lnTo>
                      <a:pt x="88" y="131"/>
                    </a:lnTo>
                    <a:lnTo>
                      <a:pt x="88" y="107"/>
                    </a:lnTo>
                    <a:lnTo>
                      <a:pt x="38" y="107"/>
                    </a:lnTo>
                    <a:lnTo>
                      <a:pt x="45" y="100"/>
                    </a:lnTo>
                    <a:lnTo>
                      <a:pt x="57" y="86"/>
                    </a:lnTo>
                    <a:lnTo>
                      <a:pt x="76" y="69"/>
                    </a:lnTo>
                    <a:lnTo>
                      <a:pt x="86" y="52"/>
                    </a:lnTo>
                    <a:lnTo>
                      <a:pt x="88" y="35"/>
                    </a:lnTo>
                    <a:lnTo>
                      <a:pt x="86" y="21"/>
                    </a:lnTo>
                    <a:lnTo>
                      <a:pt x="84" y="19"/>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86" name="Freeform 185"/>
              <p:cNvSpPr>
                <a:spLocks/>
              </p:cNvSpPr>
              <p:nvPr/>
            </p:nvSpPr>
            <p:spPr bwMode="auto">
              <a:xfrm>
                <a:off x="6862" y="10"/>
                <a:ext cx="88" cy="131"/>
              </a:xfrm>
              <a:custGeom>
                <a:avLst/>
                <a:gdLst>
                  <a:gd name="T0" fmla="*/ 45 w 88"/>
                  <a:gd name="T1" fmla="*/ 0 h 131"/>
                  <a:gd name="T2" fmla="*/ 16 w 88"/>
                  <a:gd name="T3" fmla="*/ 7 h 131"/>
                  <a:gd name="T4" fmla="*/ 7 w 88"/>
                  <a:gd name="T5" fmla="*/ 21 h 131"/>
                  <a:gd name="T6" fmla="*/ 4 w 88"/>
                  <a:gd name="T7" fmla="*/ 38 h 131"/>
                  <a:gd name="T8" fmla="*/ 28 w 88"/>
                  <a:gd name="T9" fmla="*/ 40 h 131"/>
                  <a:gd name="T10" fmla="*/ 33 w 88"/>
                  <a:gd name="T11" fmla="*/ 26 h 131"/>
                  <a:gd name="T12" fmla="*/ 45 w 88"/>
                  <a:gd name="T13" fmla="*/ 19 h 131"/>
                  <a:gd name="T14" fmla="*/ 84 w 88"/>
                  <a:gd name="T15" fmla="*/ 19 h 131"/>
                  <a:gd name="T16" fmla="*/ 76 w 88"/>
                  <a:gd name="T17" fmla="*/ 9 h 131"/>
                  <a:gd name="T18" fmla="*/ 64 w 88"/>
                  <a:gd name="T19" fmla="*/ 2 h 131"/>
                  <a:gd name="T20" fmla="*/ 45 w 88"/>
                  <a:gd name="T21" fmla="*/ 0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8" h="131">
                    <a:moveTo>
                      <a:pt x="45" y="0"/>
                    </a:moveTo>
                    <a:lnTo>
                      <a:pt x="16" y="7"/>
                    </a:lnTo>
                    <a:lnTo>
                      <a:pt x="7" y="21"/>
                    </a:lnTo>
                    <a:lnTo>
                      <a:pt x="4" y="38"/>
                    </a:lnTo>
                    <a:lnTo>
                      <a:pt x="28" y="40"/>
                    </a:lnTo>
                    <a:lnTo>
                      <a:pt x="33" y="26"/>
                    </a:lnTo>
                    <a:lnTo>
                      <a:pt x="45" y="19"/>
                    </a:lnTo>
                    <a:lnTo>
                      <a:pt x="84" y="19"/>
                    </a:lnTo>
                    <a:lnTo>
                      <a:pt x="76" y="9"/>
                    </a:lnTo>
                    <a:lnTo>
                      <a:pt x="64" y="2"/>
                    </a:lnTo>
                    <a:lnTo>
                      <a:pt x="45"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grpSp>
          <p:nvGrpSpPr>
            <p:cNvPr id="177" name="Group 176"/>
            <p:cNvGrpSpPr>
              <a:grpSpLocks/>
            </p:cNvGrpSpPr>
            <p:nvPr/>
          </p:nvGrpSpPr>
          <p:grpSpPr bwMode="auto">
            <a:xfrm>
              <a:off x="6960" y="45"/>
              <a:ext cx="101" cy="96"/>
              <a:chOff x="6960" y="45"/>
              <a:chExt cx="101" cy="96"/>
            </a:xfrm>
          </p:grpSpPr>
          <p:sp>
            <p:nvSpPr>
              <p:cNvPr id="182" name="Freeform 181"/>
              <p:cNvSpPr>
                <a:spLocks/>
              </p:cNvSpPr>
              <p:nvPr/>
            </p:nvSpPr>
            <p:spPr bwMode="auto">
              <a:xfrm>
                <a:off x="6960" y="45"/>
                <a:ext cx="101" cy="96"/>
              </a:xfrm>
              <a:custGeom>
                <a:avLst/>
                <a:gdLst>
                  <a:gd name="T0" fmla="*/ 31 w 101"/>
                  <a:gd name="T1" fmla="*/ 0 h 96"/>
                  <a:gd name="T2" fmla="*/ 2 w 101"/>
                  <a:gd name="T3" fmla="*/ 0 h 96"/>
                  <a:gd name="T4" fmla="*/ 36 w 101"/>
                  <a:gd name="T5" fmla="*/ 48 h 96"/>
                  <a:gd name="T6" fmla="*/ 0 w 101"/>
                  <a:gd name="T7" fmla="*/ 96 h 96"/>
                  <a:gd name="T8" fmla="*/ 31 w 101"/>
                  <a:gd name="T9" fmla="*/ 96 h 96"/>
                  <a:gd name="T10" fmla="*/ 48 w 101"/>
                  <a:gd name="T11" fmla="*/ 64 h 96"/>
                  <a:gd name="T12" fmla="*/ 78 w 101"/>
                  <a:gd name="T13" fmla="*/ 64 h 96"/>
                  <a:gd name="T14" fmla="*/ 64 w 101"/>
                  <a:gd name="T15" fmla="*/ 45 h 96"/>
                  <a:gd name="T16" fmla="*/ 77 w 101"/>
                  <a:gd name="T17" fmla="*/ 26 h 96"/>
                  <a:gd name="T18" fmla="*/ 48 w 101"/>
                  <a:gd name="T19" fmla="*/ 26 h 96"/>
                  <a:gd name="T20" fmla="*/ 31 w 101"/>
                  <a:gd name="T21" fmla="*/ 0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1" h="96">
                    <a:moveTo>
                      <a:pt x="31" y="0"/>
                    </a:moveTo>
                    <a:lnTo>
                      <a:pt x="2" y="0"/>
                    </a:lnTo>
                    <a:lnTo>
                      <a:pt x="36" y="48"/>
                    </a:lnTo>
                    <a:lnTo>
                      <a:pt x="0" y="96"/>
                    </a:lnTo>
                    <a:lnTo>
                      <a:pt x="31" y="96"/>
                    </a:lnTo>
                    <a:lnTo>
                      <a:pt x="48" y="64"/>
                    </a:lnTo>
                    <a:lnTo>
                      <a:pt x="78" y="64"/>
                    </a:lnTo>
                    <a:lnTo>
                      <a:pt x="64" y="45"/>
                    </a:lnTo>
                    <a:lnTo>
                      <a:pt x="77" y="26"/>
                    </a:lnTo>
                    <a:lnTo>
                      <a:pt x="48" y="26"/>
                    </a:lnTo>
                    <a:lnTo>
                      <a:pt x="31"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83" name="Freeform 182"/>
              <p:cNvSpPr>
                <a:spLocks/>
              </p:cNvSpPr>
              <p:nvPr/>
            </p:nvSpPr>
            <p:spPr bwMode="auto">
              <a:xfrm>
                <a:off x="6960" y="45"/>
                <a:ext cx="101" cy="96"/>
              </a:xfrm>
              <a:custGeom>
                <a:avLst/>
                <a:gdLst>
                  <a:gd name="T0" fmla="*/ 78 w 101"/>
                  <a:gd name="T1" fmla="*/ 64 h 96"/>
                  <a:gd name="T2" fmla="*/ 48 w 101"/>
                  <a:gd name="T3" fmla="*/ 64 h 96"/>
                  <a:gd name="T4" fmla="*/ 69 w 101"/>
                  <a:gd name="T5" fmla="*/ 96 h 96"/>
                  <a:gd name="T6" fmla="*/ 100 w 101"/>
                  <a:gd name="T7" fmla="*/ 96 h 96"/>
                  <a:gd name="T8" fmla="*/ 78 w 101"/>
                  <a:gd name="T9" fmla="*/ 64 h 96"/>
                </a:gdLst>
                <a:ahLst/>
                <a:cxnLst>
                  <a:cxn ang="0">
                    <a:pos x="T0" y="T1"/>
                  </a:cxn>
                  <a:cxn ang="0">
                    <a:pos x="T2" y="T3"/>
                  </a:cxn>
                  <a:cxn ang="0">
                    <a:pos x="T4" y="T5"/>
                  </a:cxn>
                  <a:cxn ang="0">
                    <a:pos x="T6" y="T7"/>
                  </a:cxn>
                  <a:cxn ang="0">
                    <a:pos x="T8" y="T9"/>
                  </a:cxn>
                </a:cxnLst>
                <a:rect l="0" t="0" r="r" b="b"/>
                <a:pathLst>
                  <a:path w="101" h="96">
                    <a:moveTo>
                      <a:pt x="78" y="64"/>
                    </a:moveTo>
                    <a:lnTo>
                      <a:pt x="48" y="64"/>
                    </a:lnTo>
                    <a:lnTo>
                      <a:pt x="69" y="96"/>
                    </a:lnTo>
                    <a:lnTo>
                      <a:pt x="100" y="96"/>
                    </a:lnTo>
                    <a:lnTo>
                      <a:pt x="78" y="64"/>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84" name="Freeform 183"/>
              <p:cNvSpPr>
                <a:spLocks/>
              </p:cNvSpPr>
              <p:nvPr/>
            </p:nvSpPr>
            <p:spPr bwMode="auto">
              <a:xfrm>
                <a:off x="6960" y="45"/>
                <a:ext cx="101" cy="96"/>
              </a:xfrm>
              <a:custGeom>
                <a:avLst/>
                <a:gdLst>
                  <a:gd name="T0" fmla="*/ 96 w 101"/>
                  <a:gd name="T1" fmla="*/ 0 h 96"/>
                  <a:gd name="T2" fmla="*/ 67 w 101"/>
                  <a:gd name="T3" fmla="*/ 0 h 96"/>
                  <a:gd name="T4" fmla="*/ 48 w 101"/>
                  <a:gd name="T5" fmla="*/ 26 h 96"/>
                  <a:gd name="T6" fmla="*/ 77 w 101"/>
                  <a:gd name="T7" fmla="*/ 26 h 96"/>
                  <a:gd name="T8" fmla="*/ 96 w 101"/>
                  <a:gd name="T9" fmla="*/ 0 h 96"/>
                </a:gdLst>
                <a:ahLst/>
                <a:cxnLst>
                  <a:cxn ang="0">
                    <a:pos x="T0" y="T1"/>
                  </a:cxn>
                  <a:cxn ang="0">
                    <a:pos x="T2" y="T3"/>
                  </a:cxn>
                  <a:cxn ang="0">
                    <a:pos x="T4" y="T5"/>
                  </a:cxn>
                  <a:cxn ang="0">
                    <a:pos x="T6" y="T7"/>
                  </a:cxn>
                  <a:cxn ang="0">
                    <a:pos x="T8" y="T9"/>
                  </a:cxn>
                </a:cxnLst>
                <a:rect l="0" t="0" r="r" b="b"/>
                <a:pathLst>
                  <a:path w="101" h="96">
                    <a:moveTo>
                      <a:pt x="96" y="0"/>
                    </a:moveTo>
                    <a:lnTo>
                      <a:pt x="67" y="0"/>
                    </a:lnTo>
                    <a:lnTo>
                      <a:pt x="48" y="26"/>
                    </a:lnTo>
                    <a:lnTo>
                      <a:pt x="77" y="26"/>
                    </a:lnTo>
                    <a:lnTo>
                      <a:pt x="96"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grpSp>
          <p:nvGrpSpPr>
            <p:cNvPr id="178" name="Group 177"/>
            <p:cNvGrpSpPr>
              <a:grpSpLocks/>
            </p:cNvGrpSpPr>
            <p:nvPr/>
          </p:nvGrpSpPr>
          <p:grpSpPr bwMode="auto">
            <a:xfrm>
              <a:off x="7075" y="10"/>
              <a:ext cx="106" cy="131"/>
              <a:chOff x="7075" y="10"/>
              <a:chExt cx="106" cy="131"/>
            </a:xfrm>
          </p:grpSpPr>
          <p:sp>
            <p:nvSpPr>
              <p:cNvPr id="179" name="Freeform 178"/>
              <p:cNvSpPr>
                <a:spLocks/>
              </p:cNvSpPr>
              <p:nvPr/>
            </p:nvSpPr>
            <p:spPr bwMode="auto">
              <a:xfrm>
                <a:off x="7075" y="10"/>
                <a:ext cx="106" cy="131"/>
              </a:xfrm>
              <a:custGeom>
                <a:avLst/>
                <a:gdLst>
                  <a:gd name="T0" fmla="*/ 26 w 106"/>
                  <a:gd name="T1" fmla="*/ 0 h 131"/>
                  <a:gd name="T2" fmla="*/ 0 w 106"/>
                  <a:gd name="T3" fmla="*/ 0 h 131"/>
                  <a:gd name="T4" fmla="*/ 0 w 106"/>
                  <a:gd name="T5" fmla="*/ 131 h 131"/>
                  <a:gd name="T6" fmla="*/ 26 w 106"/>
                  <a:gd name="T7" fmla="*/ 131 h 131"/>
                  <a:gd name="T8" fmla="*/ 26 w 106"/>
                  <a:gd name="T9" fmla="*/ 74 h 131"/>
                  <a:gd name="T10" fmla="*/ 105 w 106"/>
                  <a:gd name="T11" fmla="*/ 74 h 131"/>
                  <a:gd name="T12" fmla="*/ 105 w 106"/>
                  <a:gd name="T13" fmla="*/ 50 h 131"/>
                  <a:gd name="T14" fmla="*/ 26 w 106"/>
                  <a:gd name="T15" fmla="*/ 50 h 131"/>
                  <a:gd name="T16" fmla="*/ 26 w 106"/>
                  <a:gd name="T17" fmla="*/ 0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6" h="131">
                    <a:moveTo>
                      <a:pt x="26" y="0"/>
                    </a:moveTo>
                    <a:lnTo>
                      <a:pt x="0" y="0"/>
                    </a:lnTo>
                    <a:lnTo>
                      <a:pt x="0" y="131"/>
                    </a:lnTo>
                    <a:lnTo>
                      <a:pt x="26" y="131"/>
                    </a:lnTo>
                    <a:lnTo>
                      <a:pt x="26" y="74"/>
                    </a:lnTo>
                    <a:lnTo>
                      <a:pt x="105" y="74"/>
                    </a:lnTo>
                    <a:lnTo>
                      <a:pt x="105" y="50"/>
                    </a:lnTo>
                    <a:lnTo>
                      <a:pt x="26" y="50"/>
                    </a:lnTo>
                    <a:lnTo>
                      <a:pt x="26"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80" name="Rectangle 179"/>
              <p:cNvSpPr>
                <a:spLocks/>
              </p:cNvSpPr>
              <p:nvPr/>
            </p:nvSpPr>
            <p:spPr bwMode="auto">
              <a:xfrm>
                <a:off x="7154" y="84"/>
                <a:ext cx="26" cy="57"/>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rot="0" vert="horz" wrap="square" lIns="91440" tIns="45720" rIns="91440" bIns="45720" anchor="t" anchorCtr="0" upright="1">
                <a:noAutofit/>
              </a:bodyPr>
              <a:lstStyle/>
              <a:p>
                <a:endParaRPr lang="en-AU"/>
              </a:p>
            </p:txBody>
          </p:sp>
          <p:sp>
            <p:nvSpPr>
              <p:cNvPr id="181" name="Rectangle 180"/>
              <p:cNvSpPr>
                <a:spLocks/>
              </p:cNvSpPr>
              <p:nvPr/>
            </p:nvSpPr>
            <p:spPr bwMode="auto">
              <a:xfrm>
                <a:off x="7154" y="10"/>
                <a:ext cx="26" cy="5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rot="0" vert="horz" wrap="square" lIns="91440" tIns="45720" rIns="91440" bIns="45720" anchor="t" anchorCtr="0" upright="1">
                <a:noAutofit/>
              </a:bodyPr>
              <a:lstStyle/>
              <a:p>
                <a:endParaRPr lang="en-AU"/>
              </a:p>
            </p:txBody>
          </p:sp>
        </p:grpSp>
      </p:grpSp>
      <p:grpSp>
        <p:nvGrpSpPr>
          <p:cNvPr id="216" name="Group 215"/>
          <p:cNvGrpSpPr>
            <a:grpSpLocks/>
          </p:cNvGrpSpPr>
          <p:nvPr/>
        </p:nvGrpSpPr>
        <p:grpSpPr bwMode="auto">
          <a:xfrm>
            <a:off x="1422717" y="4716985"/>
            <a:ext cx="5715000" cy="744855"/>
            <a:chOff x="0" y="8"/>
            <a:chExt cx="9000" cy="1173"/>
          </a:xfrm>
        </p:grpSpPr>
        <p:sp>
          <p:nvSpPr>
            <p:cNvPr id="217" name="Freeform 216"/>
            <p:cNvSpPr>
              <a:spLocks/>
            </p:cNvSpPr>
            <p:nvPr/>
          </p:nvSpPr>
          <p:spPr bwMode="auto">
            <a:xfrm>
              <a:off x="6533" y="190"/>
              <a:ext cx="1800" cy="890"/>
            </a:xfrm>
            <a:custGeom>
              <a:avLst/>
              <a:gdLst>
                <a:gd name="T0" fmla="*/ 4 w 1800"/>
                <a:gd name="T1" fmla="*/ 0 h 890"/>
                <a:gd name="T2" fmla="*/ 2 w 1800"/>
                <a:gd name="T3" fmla="*/ 0 h 890"/>
                <a:gd name="T4" fmla="*/ 0 w 1800"/>
                <a:gd name="T5" fmla="*/ 14 h 890"/>
                <a:gd name="T6" fmla="*/ 1792 w 1800"/>
                <a:gd name="T7" fmla="*/ 890 h 890"/>
                <a:gd name="T8" fmla="*/ 1800 w 1800"/>
                <a:gd name="T9" fmla="*/ 878 h 890"/>
                <a:gd name="T10" fmla="*/ 4 w 1800"/>
                <a:gd name="T11" fmla="*/ 0 h 890"/>
              </a:gdLst>
              <a:ahLst/>
              <a:cxnLst>
                <a:cxn ang="0">
                  <a:pos x="T0" y="T1"/>
                </a:cxn>
                <a:cxn ang="0">
                  <a:pos x="T2" y="T3"/>
                </a:cxn>
                <a:cxn ang="0">
                  <a:pos x="T4" y="T5"/>
                </a:cxn>
                <a:cxn ang="0">
                  <a:pos x="T6" y="T7"/>
                </a:cxn>
                <a:cxn ang="0">
                  <a:pos x="T8" y="T9"/>
                </a:cxn>
                <a:cxn ang="0">
                  <a:pos x="T10" y="T11"/>
                </a:cxn>
              </a:cxnLst>
              <a:rect l="0" t="0" r="r" b="b"/>
              <a:pathLst>
                <a:path w="1800" h="890">
                  <a:moveTo>
                    <a:pt x="4" y="0"/>
                  </a:moveTo>
                  <a:lnTo>
                    <a:pt x="2" y="0"/>
                  </a:lnTo>
                  <a:lnTo>
                    <a:pt x="0" y="14"/>
                  </a:lnTo>
                  <a:lnTo>
                    <a:pt x="1792" y="890"/>
                  </a:lnTo>
                  <a:lnTo>
                    <a:pt x="1800" y="878"/>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18" name="Freeform 217"/>
            <p:cNvSpPr>
              <a:spLocks/>
            </p:cNvSpPr>
            <p:nvPr/>
          </p:nvSpPr>
          <p:spPr bwMode="auto">
            <a:xfrm>
              <a:off x="2153" y="190"/>
              <a:ext cx="4382" cy="20"/>
            </a:xfrm>
            <a:custGeom>
              <a:avLst/>
              <a:gdLst>
                <a:gd name="T0" fmla="*/ 0 w 4382"/>
                <a:gd name="T1" fmla="*/ 0 h 20"/>
                <a:gd name="T2" fmla="*/ 4382 w 4382"/>
                <a:gd name="T3" fmla="*/ 0 h 20"/>
              </a:gdLst>
              <a:ahLst/>
              <a:cxnLst>
                <a:cxn ang="0">
                  <a:pos x="T0" y="T1"/>
                </a:cxn>
                <a:cxn ang="0">
                  <a:pos x="T2" y="T3"/>
                </a:cxn>
              </a:cxnLst>
              <a:rect l="0" t="0" r="r" b="b"/>
              <a:pathLst>
                <a:path w="4382" h="20">
                  <a:moveTo>
                    <a:pt x="0" y="0"/>
                  </a:moveTo>
                  <a:lnTo>
                    <a:pt x="4382" y="0"/>
                  </a:lnTo>
                </a:path>
              </a:pathLst>
            </a:custGeom>
            <a:noFill/>
            <a:ln w="1270">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AU"/>
            </a:p>
          </p:txBody>
        </p:sp>
        <p:sp>
          <p:nvSpPr>
            <p:cNvPr id="219" name="Rectangle 218"/>
            <p:cNvSpPr>
              <a:spLocks noChangeArrowheads="1"/>
            </p:cNvSpPr>
            <p:nvPr/>
          </p:nvSpPr>
          <p:spPr bwMode="auto">
            <a:xfrm>
              <a:off x="0" y="181"/>
              <a:ext cx="9000" cy="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0" tIns="0" rIns="0" bIns="0" anchor="t" anchorCtr="0" upright="1">
              <a:noAutofit/>
            </a:bodyPr>
            <a:lstStyle/>
            <a:p>
              <a:pPr algn="l">
                <a:lnSpc>
                  <a:spcPts val="5000"/>
                </a:lnSpc>
                <a:spcAft>
                  <a:spcPts val="0"/>
                </a:spcAft>
              </a:pPr>
              <a:r>
                <a:rPr lang="en-AU" sz="1200">
                  <a:effectLst/>
                  <a:latin typeface="Times New Roman"/>
                  <a:ea typeface="Calibri"/>
                  <a:cs typeface="Times New Roman"/>
                </a:rPr>
                <a:t> </a:t>
              </a:r>
              <a:endParaRPr lang="en-AU" sz="1100">
                <a:effectLst/>
                <a:latin typeface="Calibri"/>
                <a:ea typeface="Calibri"/>
                <a:cs typeface="Times New Roman"/>
              </a:endParaRPr>
            </a:p>
            <a:p>
              <a:pPr>
                <a:lnSpc>
                  <a:spcPct val="115000"/>
                </a:lnSpc>
                <a:spcAft>
                  <a:spcPts val="0"/>
                </a:spcAft>
              </a:pPr>
              <a:r>
                <a:rPr lang="en-AU" sz="1200">
                  <a:effectLst/>
                  <a:latin typeface="Times New Roman"/>
                  <a:ea typeface="Calibri"/>
                  <a:cs typeface="Times New Roman"/>
                </a:rPr>
                <a:t> </a:t>
              </a:r>
              <a:endParaRPr lang="en-AU" sz="1100">
                <a:effectLst/>
                <a:latin typeface="Calibri"/>
                <a:ea typeface="Calibri"/>
                <a:cs typeface="Times New Roman"/>
              </a:endParaRPr>
            </a:p>
          </p:txBody>
        </p:sp>
        <p:sp>
          <p:nvSpPr>
            <p:cNvPr id="220" name="Freeform 219"/>
            <p:cNvSpPr>
              <a:spLocks/>
            </p:cNvSpPr>
            <p:nvPr/>
          </p:nvSpPr>
          <p:spPr bwMode="auto">
            <a:xfrm>
              <a:off x="8354" y="188"/>
              <a:ext cx="20" cy="660"/>
            </a:xfrm>
            <a:custGeom>
              <a:avLst/>
              <a:gdLst>
                <a:gd name="T0" fmla="*/ 0 w 20"/>
                <a:gd name="T1" fmla="*/ 0 h 660"/>
                <a:gd name="T2" fmla="*/ 0 w 20"/>
                <a:gd name="T3" fmla="*/ 660 h 660"/>
              </a:gdLst>
              <a:ahLst/>
              <a:cxnLst>
                <a:cxn ang="0">
                  <a:pos x="T0" y="T1"/>
                </a:cxn>
                <a:cxn ang="0">
                  <a:pos x="T2" y="T3"/>
                </a:cxn>
              </a:cxnLst>
              <a:rect l="0" t="0" r="r" b="b"/>
              <a:pathLst>
                <a:path w="20" h="660">
                  <a:moveTo>
                    <a:pt x="0" y="0"/>
                  </a:moveTo>
                  <a:lnTo>
                    <a:pt x="0" y="660"/>
                  </a:lnTo>
                </a:path>
              </a:pathLst>
            </a:custGeom>
            <a:noFill/>
            <a:ln w="10414">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AU"/>
            </a:p>
          </p:txBody>
        </p:sp>
        <p:sp>
          <p:nvSpPr>
            <p:cNvPr id="221" name="Freeform 220"/>
            <p:cNvSpPr>
              <a:spLocks/>
            </p:cNvSpPr>
            <p:nvPr/>
          </p:nvSpPr>
          <p:spPr bwMode="auto">
            <a:xfrm>
              <a:off x="8321" y="689"/>
              <a:ext cx="33" cy="142"/>
            </a:xfrm>
            <a:custGeom>
              <a:avLst/>
              <a:gdLst>
                <a:gd name="T0" fmla="*/ 33 w 33"/>
                <a:gd name="T1" fmla="*/ 0 h 142"/>
                <a:gd name="T2" fmla="*/ 0 w 33"/>
                <a:gd name="T3" fmla="*/ 0 h 142"/>
                <a:gd name="T4" fmla="*/ 33 w 33"/>
                <a:gd name="T5" fmla="*/ 141 h 142"/>
                <a:gd name="T6" fmla="*/ 33 w 33"/>
                <a:gd name="T7" fmla="*/ 0 h 142"/>
              </a:gdLst>
              <a:ahLst/>
              <a:cxnLst>
                <a:cxn ang="0">
                  <a:pos x="T0" y="T1"/>
                </a:cxn>
                <a:cxn ang="0">
                  <a:pos x="T2" y="T3"/>
                </a:cxn>
                <a:cxn ang="0">
                  <a:pos x="T4" y="T5"/>
                </a:cxn>
                <a:cxn ang="0">
                  <a:pos x="T6" y="T7"/>
                </a:cxn>
              </a:cxnLst>
              <a:rect l="0" t="0" r="r" b="b"/>
              <a:pathLst>
                <a:path w="33" h="142">
                  <a:moveTo>
                    <a:pt x="33" y="0"/>
                  </a:moveTo>
                  <a:lnTo>
                    <a:pt x="0" y="0"/>
                  </a:lnTo>
                  <a:lnTo>
                    <a:pt x="33" y="141"/>
                  </a:lnTo>
                  <a:lnTo>
                    <a:pt x="33"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22" name="Freeform 221"/>
            <p:cNvSpPr>
              <a:spLocks/>
            </p:cNvSpPr>
            <p:nvPr/>
          </p:nvSpPr>
          <p:spPr bwMode="auto">
            <a:xfrm>
              <a:off x="8347" y="682"/>
              <a:ext cx="20" cy="149"/>
            </a:xfrm>
            <a:custGeom>
              <a:avLst/>
              <a:gdLst>
                <a:gd name="T0" fmla="*/ 14 w 20"/>
                <a:gd name="T1" fmla="*/ 0 h 149"/>
                <a:gd name="T2" fmla="*/ 7 w 20"/>
                <a:gd name="T3" fmla="*/ 0 h 149"/>
                <a:gd name="T4" fmla="*/ 0 w 20"/>
                <a:gd name="T5" fmla="*/ 7 h 149"/>
                <a:gd name="T6" fmla="*/ 0 w 20"/>
                <a:gd name="T7" fmla="*/ 148 h 149"/>
                <a:gd name="T8" fmla="*/ 14 w 20"/>
                <a:gd name="T9" fmla="*/ 148 h 149"/>
                <a:gd name="T10" fmla="*/ 14 w 20"/>
                <a:gd name="T11" fmla="*/ 0 h 149"/>
              </a:gdLst>
              <a:ahLst/>
              <a:cxnLst>
                <a:cxn ang="0">
                  <a:pos x="T0" y="T1"/>
                </a:cxn>
                <a:cxn ang="0">
                  <a:pos x="T2" y="T3"/>
                </a:cxn>
                <a:cxn ang="0">
                  <a:pos x="T4" y="T5"/>
                </a:cxn>
                <a:cxn ang="0">
                  <a:pos x="T6" y="T7"/>
                </a:cxn>
                <a:cxn ang="0">
                  <a:pos x="T8" y="T9"/>
                </a:cxn>
                <a:cxn ang="0">
                  <a:pos x="T10" y="T11"/>
                </a:cxn>
              </a:cxnLst>
              <a:rect l="0" t="0" r="r" b="b"/>
              <a:pathLst>
                <a:path w="20" h="149">
                  <a:moveTo>
                    <a:pt x="14" y="0"/>
                  </a:moveTo>
                  <a:lnTo>
                    <a:pt x="7" y="0"/>
                  </a:lnTo>
                  <a:lnTo>
                    <a:pt x="0" y="7"/>
                  </a:lnTo>
                  <a:lnTo>
                    <a:pt x="0" y="148"/>
                  </a:lnTo>
                  <a:lnTo>
                    <a:pt x="14" y="148"/>
                  </a:lnTo>
                  <a:lnTo>
                    <a:pt x="1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23" name="Freeform 222"/>
            <p:cNvSpPr>
              <a:spLocks/>
            </p:cNvSpPr>
            <p:nvPr/>
          </p:nvSpPr>
          <p:spPr bwMode="auto">
            <a:xfrm>
              <a:off x="8311" y="682"/>
              <a:ext cx="43" cy="20"/>
            </a:xfrm>
            <a:custGeom>
              <a:avLst/>
              <a:gdLst>
                <a:gd name="T0" fmla="*/ 43 w 43"/>
                <a:gd name="T1" fmla="*/ 0 h 20"/>
                <a:gd name="T2" fmla="*/ 2 w 43"/>
                <a:gd name="T3" fmla="*/ 0 h 20"/>
                <a:gd name="T4" fmla="*/ 0 w 43"/>
                <a:gd name="T5" fmla="*/ 2 h 20"/>
                <a:gd name="T6" fmla="*/ 2 w 43"/>
                <a:gd name="T7" fmla="*/ 9 h 20"/>
                <a:gd name="T8" fmla="*/ 9 w 43"/>
                <a:gd name="T9" fmla="*/ 14 h 20"/>
                <a:gd name="T10" fmla="*/ 43 w 43"/>
                <a:gd name="T11" fmla="*/ 14 h 20"/>
                <a:gd name="T12" fmla="*/ 43 w 43"/>
                <a:gd name="T13" fmla="*/ 0 h 20"/>
              </a:gdLst>
              <a:ahLst/>
              <a:cxnLst>
                <a:cxn ang="0">
                  <a:pos x="T0" y="T1"/>
                </a:cxn>
                <a:cxn ang="0">
                  <a:pos x="T2" y="T3"/>
                </a:cxn>
                <a:cxn ang="0">
                  <a:pos x="T4" y="T5"/>
                </a:cxn>
                <a:cxn ang="0">
                  <a:pos x="T6" y="T7"/>
                </a:cxn>
                <a:cxn ang="0">
                  <a:pos x="T8" y="T9"/>
                </a:cxn>
                <a:cxn ang="0">
                  <a:pos x="T10" y="T11"/>
                </a:cxn>
                <a:cxn ang="0">
                  <a:pos x="T12" y="T13"/>
                </a:cxn>
              </a:cxnLst>
              <a:rect l="0" t="0" r="r" b="b"/>
              <a:pathLst>
                <a:path w="43" h="20">
                  <a:moveTo>
                    <a:pt x="43" y="0"/>
                  </a:moveTo>
                  <a:lnTo>
                    <a:pt x="2" y="0"/>
                  </a:lnTo>
                  <a:lnTo>
                    <a:pt x="0" y="2"/>
                  </a:lnTo>
                  <a:lnTo>
                    <a:pt x="2" y="9"/>
                  </a:lnTo>
                  <a:lnTo>
                    <a:pt x="9" y="14"/>
                  </a:lnTo>
                  <a:lnTo>
                    <a:pt x="43" y="14"/>
                  </a:lnTo>
                  <a:lnTo>
                    <a:pt x="43"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24" name="Freeform 223"/>
            <p:cNvSpPr>
              <a:spLocks/>
            </p:cNvSpPr>
            <p:nvPr/>
          </p:nvSpPr>
          <p:spPr bwMode="auto">
            <a:xfrm>
              <a:off x="8314" y="687"/>
              <a:ext cx="48" cy="153"/>
            </a:xfrm>
            <a:custGeom>
              <a:avLst/>
              <a:gdLst>
                <a:gd name="T0" fmla="*/ 14 w 48"/>
                <a:gd name="T1" fmla="*/ 0 h 153"/>
                <a:gd name="T2" fmla="*/ 0 w 48"/>
                <a:gd name="T3" fmla="*/ 4 h 153"/>
                <a:gd name="T4" fmla="*/ 36 w 48"/>
                <a:gd name="T5" fmla="*/ 153 h 153"/>
                <a:gd name="T6" fmla="*/ 48 w 48"/>
                <a:gd name="T7" fmla="*/ 151 h 153"/>
                <a:gd name="T8" fmla="*/ 48 w 48"/>
                <a:gd name="T9" fmla="*/ 141 h 153"/>
                <a:gd name="T10" fmla="*/ 14 w 48"/>
                <a:gd name="T11" fmla="*/ 0 h 153"/>
              </a:gdLst>
              <a:ahLst/>
              <a:cxnLst>
                <a:cxn ang="0">
                  <a:pos x="T0" y="T1"/>
                </a:cxn>
                <a:cxn ang="0">
                  <a:pos x="T2" y="T3"/>
                </a:cxn>
                <a:cxn ang="0">
                  <a:pos x="T4" y="T5"/>
                </a:cxn>
                <a:cxn ang="0">
                  <a:pos x="T6" y="T7"/>
                </a:cxn>
                <a:cxn ang="0">
                  <a:pos x="T8" y="T9"/>
                </a:cxn>
                <a:cxn ang="0">
                  <a:pos x="T10" y="T11"/>
                </a:cxn>
              </a:cxnLst>
              <a:rect l="0" t="0" r="r" b="b"/>
              <a:pathLst>
                <a:path w="48" h="153">
                  <a:moveTo>
                    <a:pt x="14" y="0"/>
                  </a:moveTo>
                  <a:lnTo>
                    <a:pt x="0" y="4"/>
                  </a:lnTo>
                  <a:lnTo>
                    <a:pt x="36" y="153"/>
                  </a:lnTo>
                  <a:lnTo>
                    <a:pt x="48" y="151"/>
                  </a:lnTo>
                  <a:lnTo>
                    <a:pt x="48" y="141"/>
                  </a:lnTo>
                  <a:lnTo>
                    <a:pt x="1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25" name="Freeform 224"/>
            <p:cNvSpPr>
              <a:spLocks/>
            </p:cNvSpPr>
            <p:nvPr/>
          </p:nvSpPr>
          <p:spPr bwMode="auto">
            <a:xfrm>
              <a:off x="8321" y="200"/>
              <a:ext cx="33" cy="141"/>
            </a:xfrm>
            <a:custGeom>
              <a:avLst/>
              <a:gdLst>
                <a:gd name="T0" fmla="*/ 33 w 33"/>
                <a:gd name="T1" fmla="*/ 0 h 141"/>
                <a:gd name="T2" fmla="*/ 0 w 33"/>
                <a:gd name="T3" fmla="*/ 141 h 141"/>
                <a:gd name="T4" fmla="*/ 33 w 33"/>
                <a:gd name="T5" fmla="*/ 141 h 141"/>
                <a:gd name="T6" fmla="*/ 33 w 33"/>
                <a:gd name="T7" fmla="*/ 0 h 141"/>
              </a:gdLst>
              <a:ahLst/>
              <a:cxnLst>
                <a:cxn ang="0">
                  <a:pos x="T0" y="T1"/>
                </a:cxn>
                <a:cxn ang="0">
                  <a:pos x="T2" y="T3"/>
                </a:cxn>
                <a:cxn ang="0">
                  <a:pos x="T4" y="T5"/>
                </a:cxn>
                <a:cxn ang="0">
                  <a:pos x="T6" y="T7"/>
                </a:cxn>
              </a:cxnLst>
              <a:rect l="0" t="0" r="r" b="b"/>
              <a:pathLst>
                <a:path w="33" h="141">
                  <a:moveTo>
                    <a:pt x="33" y="0"/>
                  </a:moveTo>
                  <a:lnTo>
                    <a:pt x="0" y="141"/>
                  </a:lnTo>
                  <a:lnTo>
                    <a:pt x="33" y="141"/>
                  </a:lnTo>
                  <a:lnTo>
                    <a:pt x="33"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26" name="Freeform 225"/>
            <p:cNvSpPr>
              <a:spLocks/>
            </p:cNvSpPr>
            <p:nvPr/>
          </p:nvSpPr>
          <p:spPr bwMode="auto">
            <a:xfrm>
              <a:off x="8347" y="200"/>
              <a:ext cx="20" cy="149"/>
            </a:xfrm>
            <a:custGeom>
              <a:avLst/>
              <a:gdLst>
                <a:gd name="T0" fmla="*/ 14 w 20"/>
                <a:gd name="T1" fmla="*/ 0 h 149"/>
                <a:gd name="T2" fmla="*/ 0 w 20"/>
                <a:gd name="T3" fmla="*/ 0 h 149"/>
                <a:gd name="T4" fmla="*/ 0 w 20"/>
                <a:gd name="T5" fmla="*/ 141 h 149"/>
                <a:gd name="T6" fmla="*/ 7 w 20"/>
                <a:gd name="T7" fmla="*/ 148 h 149"/>
                <a:gd name="T8" fmla="*/ 14 w 20"/>
                <a:gd name="T9" fmla="*/ 148 h 149"/>
                <a:gd name="T10" fmla="*/ 14 w 20"/>
                <a:gd name="T11" fmla="*/ 0 h 149"/>
              </a:gdLst>
              <a:ahLst/>
              <a:cxnLst>
                <a:cxn ang="0">
                  <a:pos x="T0" y="T1"/>
                </a:cxn>
                <a:cxn ang="0">
                  <a:pos x="T2" y="T3"/>
                </a:cxn>
                <a:cxn ang="0">
                  <a:pos x="T4" y="T5"/>
                </a:cxn>
                <a:cxn ang="0">
                  <a:pos x="T6" y="T7"/>
                </a:cxn>
                <a:cxn ang="0">
                  <a:pos x="T8" y="T9"/>
                </a:cxn>
                <a:cxn ang="0">
                  <a:pos x="T10" y="T11"/>
                </a:cxn>
              </a:cxnLst>
              <a:rect l="0" t="0" r="r" b="b"/>
              <a:pathLst>
                <a:path w="20" h="149">
                  <a:moveTo>
                    <a:pt x="14" y="0"/>
                  </a:moveTo>
                  <a:lnTo>
                    <a:pt x="0" y="0"/>
                  </a:lnTo>
                  <a:lnTo>
                    <a:pt x="0" y="141"/>
                  </a:lnTo>
                  <a:lnTo>
                    <a:pt x="7" y="148"/>
                  </a:lnTo>
                  <a:lnTo>
                    <a:pt x="14" y="148"/>
                  </a:lnTo>
                  <a:lnTo>
                    <a:pt x="1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27" name="Freeform 226"/>
            <p:cNvSpPr>
              <a:spLocks/>
            </p:cNvSpPr>
            <p:nvPr/>
          </p:nvSpPr>
          <p:spPr bwMode="auto">
            <a:xfrm>
              <a:off x="8311" y="334"/>
              <a:ext cx="43" cy="20"/>
            </a:xfrm>
            <a:custGeom>
              <a:avLst/>
              <a:gdLst>
                <a:gd name="T0" fmla="*/ 43 w 43"/>
                <a:gd name="T1" fmla="*/ 0 h 20"/>
                <a:gd name="T2" fmla="*/ 9 w 43"/>
                <a:gd name="T3" fmla="*/ 0 h 20"/>
                <a:gd name="T4" fmla="*/ 2 w 43"/>
                <a:gd name="T5" fmla="*/ 4 h 20"/>
                <a:gd name="T6" fmla="*/ 0 w 43"/>
                <a:gd name="T7" fmla="*/ 11 h 20"/>
                <a:gd name="T8" fmla="*/ 2 w 43"/>
                <a:gd name="T9" fmla="*/ 14 h 20"/>
                <a:gd name="T10" fmla="*/ 43 w 43"/>
                <a:gd name="T11" fmla="*/ 14 h 20"/>
                <a:gd name="T12" fmla="*/ 43 w 43"/>
                <a:gd name="T13" fmla="*/ 0 h 20"/>
              </a:gdLst>
              <a:ahLst/>
              <a:cxnLst>
                <a:cxn ang="0">
                  <a:pos x="T0" y="T1"/>
                </a:cxn>
                <a:cxn ang="0">
                  <a:pos x="T2" y="T3"/>
                </a:cxn>
                <a:cxn ang="0">
                  <a:pos x="T4" y="T5"/>
                </a:cxn>
                <a:cxn ang="0">
                  <a:pos x="T6" y="T7"/>
                </a:cxn>
                <a:cxn ang="0">
                  <a:pos x="T8" y="T9"/>
                </a:cxn>
                <a:cxn ang="0">
                  <a:pos x="T10" y="T11"/>
                </a:cxn>
                <a:cxn ang="0">
                  <a:pos x="T12" y="T13"/>
                </a:cxn>
              </a:cxnLst>
              <a:rect l="0" t="0" r="r" b="b"/>
              <a:pathLst>
                <a:path w="43" h="20">
                  <a:moveTo>
                    <a:pt x="43" y="0"/>
                  </a:moveTo>
                  <a:lnTo>
                    <a:pt x="9" y="0"/>
                  </a:lnTo>
                  <a:lnTo>
                    <a:pt x="2" y="4"/>
                  </a:lnTo>
                  <a:lnTo>
                    <a:pt x="0" y="11"/>
                  </a:lnTo>
                  <a:lnTo>
                    <a:pt x="2" y="14"/>
                  </a:lnTo>
                  <a:lnTo>
                    <a:pt x="43" y="14"/>
                  </a:lnTo>
                  <a:lnTo>
                    <a:pt x="43"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28" name="Freeform 227"/>
            <p:cNvSpPr>
              <a:spLocks/>
            </p:cNvSpPr>
            <p:nvPr/>
          </p:nvSpPr>
          <p:spPr bwMode="auto">
            <a:xfrm>
              <a:off x="8314" y="190"/>
              <a:ext cx="48" cy="154"/>
            </a:xfrm>
            <a:custGeom>
              <a:avLst/>
              <a:gdLst>
                <a:gd name="T0" fmla="*/ 36 w 48"/>
                <a:gd name="T1" fmla="*/ 0 h 154"/>
                <a:gd name="T2" fmla="*/ 0 w 48"/>
                <a:gd name="T3" fmla="*/ 148 h 154"/>
                <a:gd name="T4" fmla="*/ 14 w 48"/>
                <a:gd name="T5" fmla="*/ 153 h 154"/>
                <a:gd name="T6" fmla="*/ 48 w 48"/>
                <a:gd name="T7" fmla="*/ 12 h 154"/>
                <a:gd name="T8" fmla="*/ 48 w 48"/>
                <a:gd name="T9" fmla="*/ 2 h 154"/>
                <a:gd name="T10" fmla="*/ 36 w 48"/>
                <a:gd name="T11" fmla="*/ 0 h 154"/>
              </a:gdLst>
              <a:ahLst/>
              <a:cxnLst>
                <a:cxn ang="0">
                  <a:pos x="T0" y="T1"/>
                </a:cxn>
                <a:cxn ang="0">
                  <a:pos x="T2" y="T3"/>
                </a:cxn>
                <a:cxn ang="0">
                  <a:pos x="T4" y="T5"/>
                </a:cxn>
                <a:cxn ang="0">
                  <a:pos x="T6" y="T7"/>
                </a:cxn>
                <a:cxn ang="0">
                  <a:pos x="T8" y="T9"/>
                </a:cxn>
                <a:cxn ang="0">
                  <a:pos x="T10" y="T11"/>
                </a:cxn>
              </a:cxnLst>
              <a:rect l="0" t="0" r="r" b="b"/>
              <a:pathLst>
                <a:path w="48" h="154">
                  <a:moveTo>
                    <a:pt x="36" y="0"/>
                  </a:moveTo>
                  <a:lnTo>
                    <a:pt x="0" y="148"/>
                  </a:lnTo>
                  <a:lnTo>
                    <a:pt x="14" y="153"/>
                  </a:lnTo>
                  <a:lnTo>
                    <a:pt x="48" y="12"/>
                  </a:lnTo>
                  <a:lnTo>
                    <a:pt x="48" y="2"/>
                  </a:lnTo>
                  <a:lnTo>
                    <a:pt x="36"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29" name="Freeform 228"/>
            <p:cNvSpPr>
              <a:spLocks/>
            </p:cNvSpPr>
            <p:nvPr/>
          </p:nvSpPr>
          <p:spPr bwMode="auto">
            <a:xfrm>
              <a:off x="4524" y="192"/>
              <a:ext cx="20" cy="912"/>
            </a:xfrm>
            <a:custGeom>
              <a:avLst/>
              <a:gdLst>
                <a:gd name="T0" fmla="*/ 0 w 20"/>
                <a:gd name="T1" fmla="*/ 0 h 912"/>
                <a:gd name="T2" fmla="*/ 0 w 20"/>
                <a:gd name="T3" fmla="*/ 912 h 912"/>
              </a:gdLst>
              <a:ahLst/>
              <a:cxnLst>
                <a:cxn ang="0">
                  <a:pos x="T0" y="T1"/>
                </a:cxn>
                <a:cxn ang="0">
                  <a:pos x="T2" y="T3"/>
                </a:cxn>
              </a:cxnLst>
              <a:rect l="0" t="0" r="r" b="b"/>
              <a:pathLst>
                <a:path w="20" h="912">
                  <a:moveTo>
                    <a:pt x="0" y="0"/>
                  </a:moveTo>
                  <a:lnTo>
                    <a:pt x="0" y="912"/>
                  </a:lnTo>
                </a:path>
              </a:pathLst>
            </a:custGeom>
            <a:noFill/>
            <a:ln w="10414">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AU"/>
            </a:p>
          </p:txBody>
        </p:sp>
        <p:sp>
          <p:nvSpPr>
            <p:cNvPr id="230" name="Freeform 229"/>
            <p:cNvSpPr>
              <a:spLocks/>
            </p:cNvSpPr>
            <p:nvPr/>
          </p:nvSpPr>
          <p:spPr bwMode="auto">
            <a:xfrm>
              <a:off x="4524" y="202"/>
              <a:ext cx="41" cy="163"/>
            </a:xfrm>
            <a:custGeom>
              <a:avLst/>
              <a:gdLst>
                <a:gd name="T0" fmla="*/ 0 w 41"/>
                <a:gd name="T1" fmla="*/ 0 h 163"/>
                <a:gd name="T2" fmla="*/ 0 w 41"/>
                <a:gd name="T3" fmla="*/ 163 h 163"/>
                <a:gd name="T4" fmla="*/ 40 w 41"/>
                <a:gd name="T5" fmla="*/ 163 h 163"/>
                <a:gd name="T6" fmla="*/ 0 w 41"/>
                <a:gd name="T7" fmla="*/ 0 h 163"/>
              </a:gdLst>
              <a:ahLst/>
              <a:cxnLst>
                <a:cxn ang="0">
                  <a:pos x="T0" y="T1"/>
                </a:cxn>
                <a:cxn ang="0">
                  <a:pos x="T2" y="T3"/>
                </a:cxn>
                <a:cxn ang="0">
                  <a:pos x="T4" y="T5"/>
                </a:cxn>
                <a:cxn ang="0">
                  <a:pos x="T6" y="T7"/>
                </a:cxn>
              </a:cxnLst>
              <a:rect l="0" t="0" r="r" b="b"/>
              <a:pathLst>
                <a:path w="41" h="163">
                  <a:moveTo>
                    <a:pt x="0" y="0"/>
                  </a:moveTo>
                  <a:lnTo>
                    <a:pt x="0" y="163"/>
                  </a:lnTo>
                  <a:lnTo>
                    <a:pt x="40" y="163"/>
                  </a:lnTo>
                  <a:lnTo>
                    <a:pt x="0"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31" name="Freeform 230"/>
            <p:cNvSpPr>
              <a:spLocks/>
            </p:cNvSpPr>
            <p:nvPr/>
          </p:nvSpPr>
          <p:spPr bwMode="auto">
            <a:xfrm>
              <a:off x="4517" y="192"/>
              <a:ext cx="20" cy="173"/>
            </a:xfrm>
            <a:custGeom>
              <a:avLst/>
              <a:gdLst>
                <a:gd name="T0" fmla="*/ 12 w 20"/>
                <a:gd name="T1" fmla="*/ 0 h 173"/>
                <a:gd name="T2" fmla="*/ 0 w 20"/>
                <a:gd name="T3" fmla="*/ 2 h 173"/>
                <a:gd name="T4" fmla="*/ 0 w 20"/>
                <a:gd name="T5" fmla="*/ 172 h 173"/>
                <a:gd name="T6" fmla="*/ 14 w 20"/>
                <a:gd name="T7" fmla="*/ 172 h 173"/>
                <a:gd name="T8" fmla="*/ 14 w 20"/>
                <a:gd name="T9" fmla="*/ 7 h 173"/>
                <a:gd name="T10" fmla="*/ 12 w 20"/>
                <a:gd name="T11" fmla="*/ 0 h 173"/>
              </a:gdLst>
              <a:ahLst/>
              <a:cxnLst>
                <a:cxn ang="0">
                  <a:pos x="T0" y="T1"/>
                </a:cxn>
                <a:cxn ang="0">
                  <a:pos x="T2" y="T3"/>
                </a:cxn>
                <a:cxn ang="0">
                  <a:pos x="T4" y="T5"/>
                </a:cxn>
                <a:cxn ang="0">
                  <a:pos x="T6" y="T7"/>
                </a:cxn>
                <a:cxn ang="0">
                  <a:pos x="T8" y="T9"/>
                </a:cxn>
                <a:cxn ang="0">
                  <a:pos x="T10" y="T11"/>
                </a:cxn>
              </a:cxnLst>
              <a:rect l="0" t="0" r="r" b="b"/>
              <a:pathLst>
                <a:path w="20" h="173">
                  <a:moveTo>
                    <a:pt x="12" y="0"/>
                  </a:moveTo>
                  <a:lnTo>
                    <a:pt x="0" y="2"/>
                  </a:lnTo>
                  <a:lnTo>
                    <a:pt x="0" y="172"/>
                  </a:lnTo>
                  <a:lnTo>
                    <a:pt x="14" y="172"/>
                  </a:lnTo>
                  <a:lnTo>
                    <a:pt x="14" y="7"/>
                  </a:lnTo>
                  <a:lnTo>
                    <a:pt x="12"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32" name="Freeform 231"/>
            <p:cNvSpPr>
              <a:spLocks/>
            </p:cNvSpPr>
            <p:nvPr/>
          </p:nvSpPr>
          <p:spPr bwMode="auto">
            <a:xfrm>
              <a:off x="4517" y="200"/>
              <a:ext cx="57" cy="173"/>
            </a:xfrm>
            <a:custGeom>
              <a:avLst/>
              <a:gdLst>
                <a:gd name="T0" fmla="*/ 14 w 57"/>
                <a:gd name="T1" fmla="*/ 0 h 173"/>
                <a:gd name="T2" fmla="*/ 0 w 57"/>
                <a:gd name="T3" fmla="*/ 4 h 173"/>
                <a:gd name="T4" fmla="*/ 40 w 57"/>
                <a:gd name="T5" fmla="*/ 167 h 173"/>
                <a:gd name="T6" fmla="*/ 47 w 57"/>
                <a:gd name="T7" fmla="*/ 172 h 173"/>
                <a:gd name="T8" fmla="*/ 55 w 57"/>
                <a:gd name="T9" fmla="*/ 172 h 173"/>
                <a:gd name="T10" fmla="*/ 57 w 57"/>
                <a:gd name="T11" fmla="*/ 170 h 173"/>
                <a:gd name="T12" fmla="*/ 14 w 57"/>
                <a:gd name="T13" fmla="*/ 0 h 173"/>
              </a:gdLst>
              <a:ahLst/>
              <a:cxnLst>
                <a:cxn ang="0">
                  <a:pos x="T0" y="T1"/>
                </a:cxn>
                <a:cxn ang="0">
                  <a:pos x="T2" y="T3"/>
                </a:cxn>
                <a:cxn ang="0">
                  <a:pos x="T4" y="T5"/>
                </a:cxn>
                <a:cxn ang="0">
                  <a:pos x="T6" y="T7"/>
                </a:cxn>
                <a:cxn ang="0">
                  <a:pos x="T8" y="T9"/>
                </a:cxn>
                <a:cxn ang="0">
                  <a:pos x="T10" y="T11"/>
                </a:cxn>
                <a:cxn ang="0">
                  <a:pos x="T12" y="T13"/>
                </a:cxn>
              </a:cxnLst>
              <a:rect l="0" t="0" r="r" b="b"/>
              <a:pathLst>
                <a:path w="57" h="173">
                  <a:moveTo>
                    <a:pt x="14" y="0"/>
                  </a:moveTo>
                  <a:lnTo>
                    <a:pt x="0" y="4"/>
                  </a:lnTo>
                  <a:lnTo>
                    <a:pt x="40" y="167"/>
                  </a:lnTo>
                  <a:lnTo>
                    <a:pt x="47" y="172"/>
                  </a:lnTo>
                  <a:lnTo>
                    <a:pt x="55" y="172"/>
                  </a:lnTo>
                  <a:lnTo>
                    <a:pt x="57" y="170"/>
                  </a:lnTo>
                  <a:lnTo>
                    <a:pt x="1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33" name="Freeform 232"/>
            <p:cNvSpPr>
              <a:spLocks/>
            </p:cNvSpPr>
            <p:nvPr/>
          </p:nvSpPr>
          <p:spPr bwMode="auto">
            <a:xfrm>
              <a:off x="4517" y="358"/>
              <a:ext cx="48" cy="20"/>
            </a:xfrm>
            <a:custGeom>
              <a:avLst/>
              <a:gdLst>
                <a:gd name="T0" fmla="*/ 47 w 48"/>
                <a:gd name="T1" fmla="*/ 0 h 20"/>
                <a:gd name="T2" fmla="*/ 7 w 48"/>
                <a:gd name="T3" fmla="*/ 0 h 20"/>
                <a:gd name="T4" fmla="*/ 0 w 48"/>
                <a:gd name="T5" fmla="*/ 7 h 20"/>
                <a:gd name="T6" fmla="*/ 0 w 48"/>
                <a:gd name="T7" fmla="*/ 14 h 20"/>
                <a:gd name="T8" fmla="*/ 47 w 48"/>
                <a:gd name="T9" fmla="*/ 14 h 20"/>
                <a:gd name="T10" fmla="*/ 47 w 48"/>
                <a:gd name="T11" fmla="*/ 0 h 20"/>
              </a:gdLst>
              <a:ahLst/>
              <a:cxnLst>
                <a:cxn ang="0">
                  <a:pos x="T0" y="T1"/>
                </a:cxn>
                <a:cxn ang="0">
                  <a:pos x="T2" y="T3"/>
                </a:cxn>
                <a:cxn ang="0">
                  <a:pos x="T4" y="T5"/>
                </a:cxn>
                <a:cxn ang="0">
                  <a:pos x="T6" y="T7"/>
                </a:cxn>
                <a:cxn ang="0">
                  <a:pos x="T8" y="T9"/>
                </a:cxn>
                <a:cxn ang="0">
                  <a:pos x="T10" y="T11"/>
                </a:cxn>
              </a:cxnLst>
              <a:rect l="0" t="0" r="r" b="b"/>
              <a:pathLst>
                <a:path w="48" h="20">
                  <a:moveTo>
                    <a:pt x="47" y="0"/>
                  </a:moveTo>
                  <a:lnTo>
                    <a:pt x="7" y="0"/>
                  </a:lnTo>
                  <a:lnTo>
                    <a:pt x="0" y="7"/>
                  </a:lnTo>
                  <a:lnTo>
                    <a:pt x="0" y="14"/>
                  </a:lnTo>
                  <a:lnTo>
                    <a:pt x="47" y="14"/>
                  </a:lnTo>
                  <a:lnTo>
                    <a:pt x="4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34" name="Freeform 233"/>
            <p:cNvSpPr>
              <a:spLocks/>
            </p:cNvSpPr>
            <p:nvPr/>
          </p:nvSpPr>
          <p:spPr bwMode="auto">
            <a:xfrm>
              <a:off x="4524" y="925"/>
              <a:ext cx="41" cy="163"/>
            </a:xfrm>
            <a:custGeom>
              <a:avLst/>
              <a:gdLst>
                <a:gd name="T0" fmla="*/ 40 w 41"/>
                <a:gd name="T1" fmla="*/ 0 h 163"/>
                <a:gd name="T2" fmla="*/ 0 w 41"/>
                <a:gd name="T3" fmla="*/ 0 h 163"/>
                <a:gd name="T4" fmla="*/ 0 w 41"/>
                <a:gd name="T5" fmla="*/ 163 h 163"/>
                <a:gd name="T6" fmla="*/ 40 w 41"/>
                <a:gd name="T7" fmla="*/ 0 h 163"/>
              </a:gdLst>
              <a:ahLst/>
              <a:cxnLst>
                <a:cxn ang="0">
                  <a:pos x="T0" y="T1"/>
                </a:cxn>
                <a:cxn ang="0">
                  <a:pos x="T2" y="T3"/>
                </a:cxn>
                <a:cxn ang="0">
                  <a:pos x="T4" y="T5"/>
                </a:cxn>
                <a:cxn ang="0">
                  <a:pos x="T6" y="T7"/>
                </a:cxn>
              </a:cxnLst>
              <a:rect l="0" t="0" r="r" b="b"/>
              <a:pathLst>
                <a:path w="41" h="163">
                  <a:moveTo>
                    <a:pt x="40" y="0"/>
                  </a:moveTo>
                  <a:lnTo>
                    <a:pt x="0" y="0"/>
                  </a:lnTo>
                  <a:lnTo>
                    <a:pt x="0" y="163"/>
                  </a:lnTo>
                  <a:lnTo>
                    <a:pt x="40"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35" name="Freeform 234"/>
            <p:cNvSpPr>
              <a:spLocks/>
            </p:cNvSpPr>
            <p:nvPr/>
          </p:nvSpPr>
          <p:spPr bwMode="auto">
            <a:xfrm>
              <a:off x="4517" y="925"/>
              <a:ext cx="20" cy="172"/>
            </a:xfrm>
            <a:custGeom>
              <a:avLst/>
              <a:gdLst>
                <a:gd name="T0" fmla="*/ 14 w 20"/>
                <a:gd name="T1" fmla="*/ 0 h 172"/>
                <a:gd name="T2" fmla="*/ 0 w 20"/>
                <a:gd name="T3" fmla="*/ 0 h 172"/>
                <a:gd name="T4" fmla="*/ 0 w 20"/>
                <a:gd name="T5" fmla="*/ 170 h 172"/>
                <a:gd name="T6" fmla="*/ 12 w 20"/>
                <a:gd name="T7" fmla="*/ 172 h 172"/>
                <a:gd name="T8" fmla="*/ 14 w 20"/>
                <a:gd name="T9" fmla="*/ 165 h 172"/>
                <a:gd name="T10" fmla="*/ 14 w 20"/>
                <a:gd name="T11" fmla="*/ 0 h 172"/>
              </a:gdLst>
              <a:ahLst/>
              <a:cxnLst>
                <a:cxn ang="0">
                  <a:pos x="T0" y="T1"/>
                </a:cxn>
                <a:cxn ang="0">
                  <a:pos x="T2" y="T3"/>
                </a:cxn>
                <a:cxn ang="0">
                  <a:pos x="T4" y="T5"/>
                </a:cxn>
                <a:cxn ang="0">
                  <a:pos x="T6" y="T7"/>
                </a:cxn>
                <a:cxn ang="0">
                  <a:pos x="T8" y="T9"/>
                </a:cxn>
                <a:cxn ang="0">
                  <a:pos x="T10" y="T11"/>
                </a:cxn>
              </a:cxnLst>
              <a:rect l="0" t="0" r="r" b="b"/>
              <a:pathLst>
                <a:path w="20" h="172">
                  <a:moveTo>
                    <a:pt x="14" y="0"/>
                  </a:moveTo>
                  <a:lnTo>
                    <a:pt x="0" y="0"/>
                  </a:lnTo>
                  <a:lnTo>
                    <a:pt x="0" y="170"/>
                  </a:lnTo>
                  <a:lnTo>
                    <a:pt x="12" y="172"/>
                  </a:lnTo>
                  <a:lnTo>
                    <a:pt x="14" y="165"/>
                  </a:lnTo>
                  <a:lnTo>
                    <a:pt x="1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36" name="Freeform 235"/>
            <p:cNvSpPr>
              <a:spLocks/>
            </p:cNvSpPr>
            <p:nvPr/>
          </p:nvSpPr>
          <p:spPr bwMode="auto">
            <a:xfrm>
              <a:off x="4517" y="917"/>
              <a:ext cx="57" cy="173"/>
            </a:xfrm>
            <a:custGeom>
              <a:avLst/>
              <a:gdLst>
                <a:gd name="T0" fmla="*/ 55 w 57"/>
                <a:gd name="T1" fmla="*/ 0 h 173"/>
                <a:gd name="T2" fmla="*/ 47 w 57"/>
                <a:gd name="T3" fmla="*/ 0 h 173"/>
                <a:gd name="T4" fmla="*/ 40 w 57"/>
                <a:gd name="T5" fmla="*/ 4 h 173"/>
                <a:gd name="T6" fmla="*/ 0 w 57"/>
                <a:gd name="T7" fmla="*/ 167 h 173"/>
                <a:gd name="T8" fmla="*/ 14 w 57"/>
                <a:gd name="T9" fmla="*/ 172 h 173"/>
                <a:gd name="T10" fmla="*/ 57 w 57"/>
                <a:gd name="T11" fmla="*/ 2 h 173"/>
                <a:gd name="T12" fmla="*/ 55 w 57"/>
                <a:gd name="T13" fmla="*/ 0 h 173"/>
              </a:gdLst>
              <a:ahLst/>
              <a:cxnLst>
                <a:cxn ang="0">
                  <a:pos x="T0" y="T1"/>
                </a:cxn>
                <a:cxn ang="0">
                  <a:pos x="T2" y="T3"/>
                </a:cxn>
                <a:cxn ang="0">
                  <a:pos x="T4" y="T5"/>
                </a:cxn>
                <a:cxn ang="0">
                  <a:pos x="T6" y="T7"/>
                </a:cxn>
                <a:cxn ang="0">
                  <a:pos x="T8" y="T9"/>
                </a:cxn>
                <a:cxn ang="0">
                  <a:pos x="T10" y="T11"/>
                </a:cxn>
                <a:cxn ang="0">
                  <a:pos x="T12" y="T13"/>
                </a:cxn>
              </a:cxnLst>
              <a:rect l="0" t="0" r="r" b="b"/>
              <a:pathLst>
                <a:path w="57" h="173">
                  <a:moveTo>
                    <a:pt x="55" y="0"/>
                  </a:moveTo>
                  <a:lnTo>
                    <a:pt x="47" y="0"/>
                  </a:lnTo>
                  <a:lnTo>
                    <a:pt x="40" y="4"/>
                  </a:lnTo>
                  <a:lnTo>
                    <a:pt x="0" y="167"/>
                  </a:lnTo>
                  <a:lnTo>
                    <a:pt x="14" y="172"/>
                  </a:lnTo>
                  <a:lnTo>
                    <a:pt x="57" y="2"/>
                  </a:lnTo>
                  <a:lnTo>
                    <a:pt x="55"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37" name="Freeform 236"/>
            <p:cNvSpPr>
              <a:spLocks/>
            </p:cNvSpPr>
            <p:nvPr/>
          </p:nvSpPr>
          <p:spPr bwMode="auto">
            <a:xfrm>
              <a:off x="4517" y="917"/>
              <a:ext cx="48" cy="20"/>
            </a:xfrm>
            <a:custGeom>
              <a:avLst/>
              <a:gdLst>
                <a:gd name="T0" fmla="*/ 47 w 48"/>
                <a:gd name="T1" fmla="*/ 0 h 20"/>
                <a:gd name="T2" fmla="*/ 0 w 48"/>
                <a:gd name="T3" fmla="*/ 0 h 20"/>
                <a:gd name="T4" fmla="*/ 0 w 48"/>
                <a:gd name="T5" fmla="*/ 7 h 20"/>
                <a:gd name="T6" fmla="*/ 7 w 48"/>
                <a:gd name="T7" fmla="*/ 14 h 20"/>
                <a:gd name="T8" fmla="*/ 47 w 48"/>
                <a:gd name="T9" fmla="*/ 14 h 20"/>
                <a:gd name="T10" fmla="*/ 47 w 48"/>
                <a:gd name="T11" fmla="*/ 0 h 20"/>
              </a:gdLst>
              <a:ahLst/>
              <a:cxnLst>
                <a:cxn ang="0">
                  <a:pos x="T0" y="T1"/>
                </a:cxn>
                <a:cxn ang="0">
                  <a:pos x="T2" y="T3"/>
                </a:cxn>
                <a:cxn ang="0">
                  <a:pos x="T4" y="T5"/>
                </a:cxn>
                <a:cxn ang="0">
                  <a:pos x="T6" y="T7"/>
                </a:cxn>
                <a:cxn ang="0">
                  <a:pos x="T8" y="T9"/>
                </a:cxn>
                <a:cxn ang="0">
                  <a:pos x="T10" y="T11"/>
                </a:cxn>
              </a:cxnLst>
              <a:rect l="0" t="0" r="r" b="b"/>
              <a:pathLst>
                <a:path w="48" h="20">
                  <a:moveTo>
                    <a:pt x="47" y="0"/>
                  </a:moveTo>
                  <a:lnTo>
                    <a:pt x="0" y="0"/>
                  </a:lnTo>
                  <a:lnTo>
                    <a:pt x="0" y="7"/>
                  </a:lnTo>
                  <a:lnTo>
                    <a:pt x="7" y="14"/>
                  </a:lnTo>
                  <a:lnTo>
                    <a:pt x="47" y="14"/>
                  </a:lnTo>
                  <a:lnTo>
                    <a:pt x="4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nvGrpSpPr>
            <p:cNvPr id="238" name="Group 237"/>
            <p:cNvGrpSpPr>
              <a:grpSpLocks/>
            </p:cNvGrpSpPr>
            <p:nvPr/>
          </p:nvGrpSpPr>
          <p:grpSpPr bwMode="auto">
            <a:xfrm>
              <a:off x="4625" y="584"/>
              <a:ext cx="105" cy="132"/>
              <a:chOff x="4625" y="584"/>
              <a:chExt cx="105" cy="132"/>
            </a:xfrm>
          </p:grpSpPr>
          <p:sp>
            <p:nvSpPr>
              <p:cNvPr id="338" name="Freeform 337"/>
              <p:cNvSpPr>
                <a:spLocks/>
              </p:cNvSpPr>
              <p:nvPr/>
            </p:nvSpPr>
            <p:spPr bwMode="auto">
              <a:xfrm>
                <a:off x="4625" y="584"/>
                <a:ext cx="105" cy="132"/>
              </a:xfrm>
              <a:custGeom>
                <a:avLst/>
                <a:gdLst>
                  <a:gd name="T0" fmla="*/ 28 w 105"/>
                  <a:gd name="T1" fmla="*/ 0 h 132"/>
                  <a:gd name="T2" fmla="*/ 0 w 105"/>
                  <a:gd name="T3" fmla="*/ 0 h 132"/>
                  <a:gd name="T4" fmla="*/ 0 w 105"/>
                  <a:gd name="T5" fmla="*/ 131 h 132"/>
                  <a:gd name="T6" fmla="*/ 28 w 105"/>
                  <a:gd name="T7" fmla="*/ 131 h 132"/>
                  <a:gd name="T8" fmla="*/ 28 w 105"/>
                  <a:gd name="T9" fmla="*/ 74 h 132"/>
                  <a:gd name="T10" fmla="*/ 105 w 105"/>
                  <a:gd name="T11" fmla="*/ 74 h 132"/>
                  <a:gd name="T12" fmla="*/ 105 w 105"/>
                  <a:gd name="T13" fmla="*/ 52 h 132"/>
                  <a:gd name="T14" fmla="*/ 28 w 105"/>
                  <a:gd name="T15" fmla="*/ 52 h 132"/>
                  <a:gd name="T16" fmla="*/ 28 w 105"/>
                  <a:gd name="T17" fmla="*/ 0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5" h="132">
                    <a:moveTo>
                      <a:pt x="28" y="0"/>
                    </a:moveTo>
                    <a:lnTo>
                      <a:pt x="0" y="0"/>
                    </a:lnTo>
                    <a:lnTo>
                      <a:pt x="0" y="131"/>
                    </a:lnTo>
                    <a:lnTo>
                      <a:pt x="28" y="131"/>
                    </a:lnTo>
                    <a:lnTo>
                      <a:pt x="28" y="74"/>
                    </a:lnTo>
                    <a:lnTo>
                      <a:pt x="105" y="74"/>
                    </a:lnTo>
                    <a:lnTo>
                      <a:pt x="105" y="52"/>
                    </a:lnTo>
                    <a:lnTo>
                      <a:pt x="28" y="52"/>
                    </a:lnTo>
                    <a:lnTo>
                      <a:pt x="28"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39" name="Rectangle 338"/>
              <p:cNvSpPr>
                <a:spLocks/>
              </p:cNvSpPr>
              <p:nvPr/>
            </p:nvSpPr>
            <p:spPr bwMode="auto">
              <a:xfrm>
                <a:off x="4704" y="658"/>
                <a:ext cx="26" cy="57"/>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rot="0" vert="horz" wrap="square" lIns="91440" tIns="45720" rIns="91440" bIns="45720" anchor="t" anchorCtr="0" upright="1">
                <a:noAutofit/>
              </a:bodyPr>
              <a:lstStyle/>
              <a:p>
                <a:endParaRPr lang="en-AU"/>
              </a:p>
            </p:txBody>
          </p:sp>
          <p:sp>
            <p:nvSpPr>
              <p:cNvPr id="340" name="Rectangle 339"/>
              <p:cNvSpPr>
                <a:spLocks/>
              </p:cNvSpPr>
              <p:nvPr/>
            </p:nvSpPr>
            <p:spPr bwMode="auto">
              <a:xfrm>
                <a:off x="4704" y="584"/>
                <a:ext cx="26" cy="52"/>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rot="0" vert="horz" wrap="square" lIns="91440" tIns="45720" rIns="91440" bIns="45720" anchor="t" anchorCtr="0" upright="1">
                <a:noAutofit/>
              </a:bodyPr>
              <a:lstStyle/>
              <a:p>
                <a:endParaRPr lang="en-AU"/>
              </a:p>
            </p:txBody>
          </p:sp>
        </p:grpSp>
        <p:grpSp>
          <p:nvGrpSpPr>
            <p:cNvPr id="239" name="Group 238"/>
            <p:cNvGrpSpPr>
              <a:grpSpLocks/>
            </p:cNvGrpSpPr>
            <p:nvPr/>
          </p:nvGrpSpPr>
          <p:grpSpPr bwMode="auto">
            <a:xfrm>
              <a:off x="1104" y="231"/>
              <a:ext cx="89" cy="132"/>
              <a:chOff x="1104" y="231"/>
              <a:chExt cx="89" cy="132"/>
            </a:xfrm>
          </p:grpSpPr>
          <p:sp>
            <p:nvSpPr>
              <p:cNvPr id="336" name="Freeform 335"/>
              <p:cNvSpPr>
                <a:spLocks/>
              </p:cNvSpPr>
              <p:nvPr/>
            </p:nvSpPr>
            <p:spPr bwMode="auto">
              <a:xfrm>
                <a:off x="1104" y="231"/>
                <a:ext cx="89" cy="132"/>
              </a:xfrm>
              <a:custGeom>
                <a:avLst/>
                <a:gdLst>
                  <a:gd name="T0" fmla="*/ 82 w 89"/>
                  <a:gd name="T1" fmla="*/ 19 h 132"/>
                  <a:gd name="T2" fmla="*/ 45 w 89"/>
                  <a:gd name="T3" fmla="*/ 19 h 132"/>
                  <a:gd name="T4" fmla="*/ 57 w 89"/>
                  <a:gd name="T5" fmla="*/ 24 h 132"/>
                  <a:gd name="T6" fmla="*/ 62 w 89"/>
                  <a:gd name="T7" fmla="*/ 38 h 132"/>
                  <a:gd name="T8" fmla="*/ 57 w 89"/>
                  <a:gd name="T9" fmla="*/ 55 h 132"/>
                  <a:gd name="T10" fmla="*/ 35 w 89"/>
                  <a:gd name="T11" fmla="*/ 74 h 132"/>
                  <a:gd name="T12" fmla="*/ 7 w 89"/>
                  <a:gd name="T13" fmla="*/ 108 h 132"/>
                  <a:gd name="T14" fmla="*/ 0 w 89"/>
                  <a:gd name="T15" fmla="*/ 132 h 132"/>
                  <a:gd name="T16" fmla="*/ 88 w 89"/>
                  <a:gd name="T17" fmla="*/ 132 h 132"/>
                  <a:gd name="T18" fmla="*/ 88 w 89"/>
                  <a:gd name="T19" fmla="*/ 108 h 132"/>
                  <a:gd name="T20" fmla="*/ 35 w 89"/>
                  <a:gd name="T21" fmla="*/ 108 h 132"/>
                  <a:gd name="T22" fmla="*/ 43 w 89"/>
                  <a:gd name="T23" fmla="*/ 103 h 132"/>
                  <a:gd name="T24" fmla="*/ 57 w 89"/>
                  <a:gd name="T25" fmla="*/ 86 h 132"/>
                  <a:gd name="T26" fmla="*/ 74 w 89"/>
                  <a:gd name="T27" fmla="*/ 69 h 132"/>
                  <a:gd name="T28" fmla="*/ 84 w 89"/>
                  <a:gd name="T29" fmla="*/ 52 h 132"/>
                  <a:gd name="T30" fmla="*/ 88 w 89"/>
                  <a:gd name="T31" fmla="*/ 36 h 132"/>
                  <a:gd name="T32" fmla="*/ 84 w 89"/>
                  <a:gd name="T33" fmla="*/ 21 h 132"/>
                  <a:gd name="T34" fmla="*/ 82 w 89"/>
                  <a:gd name="T35"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9" h="132">
                    <a:moveTo>
                      <a:pt x="82" y="19"/>
                    </a:moveTo>
                    <a:lnTo>
                      <a:pt x="45" y="19"/>
                    </a:lnTo>
                    <a:lnTo>
                      <a:pt x="57" y="24"/>
                    </a:lnTo>
                    <a:lnTo>
                      <a:pt x="62" y="38"/>
                    </a:lnTo>
                    <a:lnTo>
                      <a:pt x="57" y="55"/>
                    </a:lnTo>
                    <a:lnTo>
                      <a:pt x="35" y="74"/>
                    </a:lnTo>
                    <a:lnTo>
                      <a:pt x="7" y="108"/>
                    </a:lnTo>
                    <a:lnTo>
                      <a:pt x="0" y="132"/>
                    </a:lnTo>
                    <a:lnTo>
                      <a:pt x="88" y="132"/>
                    </a:lnTo>
                    <a:lnTo>
                      <a:pt x="88" y="108"/>
                    </a:lnTo>
                    <a:lnTo>
                      <a:pt x="35" y="108"/>
                    </a:lnTo>
                    <a:lnTo>
                      <a:pt x="43" y="103"/>
                    </a:lnTo>
                    <a:lnTo>
                      <a:pt x="57" y="86"/>
                    </a:lnTo>
                    <a:lnTo>
                      <a:pt x="74" y="69"/>
                    </a:lnTo>
                    <a:lnTo>
                      <a:pt x="84" y="52"/>
                    </a:lnTo>
                    <a:lnTo>
                      <a:pt x="88" y="36"/>
                    </a:lnTo>
                    <a:lnTo>
                      <a:pt x="84" y="21"/>
                    </a:lnTo>
                    <a:lnTo>
                      <a:pt x="82" y="19"/>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37" name="Freeform 336"/>
              <p:cNvSpPr>
                <a:spLocks/>
              </p:cNvSpPr>
              <p:nvPr/>
            </p:nvSpPr>
            <p:spPr bwMode="auto">
              <a:xfrm>
                <a:off x="1104" y="231"/>
                <a:ext cx="89" cy="132"/>
              </a:xfrm>
              <a:custGeom>
                <a:avLst/>
                <a:gdLst>
                  <a:gd name="T0" fmla="*/ 47 w 89"/>
                  <a:gd name="T1" fmla="*/ 0 h 132"/>
                  <a:gd name="T2" fmla="*/ 16 w 89"/>
                  <a:gd name="T3" fmla="*/ 9 h 132"/>
                  <a:gd name="T4" fmla="*/ 7 w 89"/>
                  <a:gd name="T5" fmla="*/ 21 h 132"/>
                  <a:gd name="T6" fmla="*/ 2 w 89"/>
                  <a:gd name="T7" fmla="*/ 38 h 132"/>
                  <a:gd name="T8" fmla="*/ 26 w 89"/>
                  <a:gd name="T9" fmla="*/ 40 h 132"/>
                  <a:gd name="T10" fmla="*/ 31 w 89"/>
                  <a:gd name="T11" fmla="*/ 26 h 132"/>
                  <a:gd name="T12" fmla="*/ 45 w 89"/>
                  <a:gd name="T13" fmla="*/ 19 h 132"/>
                  <a:gd name="T14" fmla="*/ 82 w 89"/>
                  <a:gd name="T15" fmla="*/ 19 h 132"/>
                  <a:gd name="T16" fmla="*/ 76 w 89"/>
                  <a:gd name="T17" fmla="*/ 9 h 132"/>
                  <a:gd name="T18" fmla="*/ 62 w 89"/>
                  <a:gd name="T19" fmla="*/ 2 h 132"/>
                  <a:gd name="T20" fmla="*/ 47 w 89"/>
                  <a:gd name="T21" fmla="*/ 0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9" h="132">
                    <a:moveTo>
                      <a:pt x="47" y="0"/>
                    </a:moveTo>
                    <a:lnTo>
                      <a:pt x="16" y="9"/>
                    </a:lnTo>
                    <a:lnTo>
                      <a:pt x="7" y="21"/>
                    </a:lnTo>
                    <a:lnTo>
                      <a:pt x="2" y="38"/>
                    </a:lnTo>
                    <a:lnTo>
                      <a:pt x="26" y="40"/>
                    </a:lnTo>
                    <a:lnTo>
                      <a:pt x="31" y="26"/>
                    </a:lnTo>
                    <a:lnTo>
                      <a:pt x="45" y="19"/>
                    </a:lnTo>
                    <a:lnTo>
                      <a:pt x="82" y="19"/>
                    </a:lnTo>
                    <a:lnTo>
                      <a:pt x="76" y="9"/>
                    </a:lnTo>
                    <a:lnTo>
                      <a:pt x="62" y="2"/>
                    </a:lnTo>
                    <a:lnTo>
                      <a:pt x="4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grpSp>
          <p:nvGrpSpPr>
            <p:cNvPr id="240" name="Group 239"/>
            <p:cNvGrpSpPr>
              <a:grpSpLocks/>
            </p:cNvGrpSpPr>
            <p:nvPr/>
          </p:nvGrpSpPr>
          <p:grpSpPr bwMode="auto">
            <a:xfrm>
              <a:off x="691" y="526"/>
              <a:ext cx="58" cy="132"/>
              <a:chOff x="691" y="526"/>
              <a:chExt cx="58" cy="132"/>
            </a:xfrm>
          </p:grpSpPr>
          <p:sp>
            <p:nvSpPr>
              <p:cNvPr id="334" name="Rectangle 333"/>
              <p:cNvSpPr>
                <a:spLocks/>
              </p:cNvSpPr>
              <p:nvPr/>
            </p:nvSpPr>
            <p:spPr bwMode="auto">
              <a:xfrm>
                <a:off x="722" y="562"/>
                <a:ext cx="26" cy="95"/>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rot="0" vert="horz" wrap="square" lIns="91440" tIns="45720" rIns="91440" bIns="45720" anchor="t" anchorCtr="0" upright="1">
                <a:noAutofit/>
              </a:bodyPr>
              <a:lstStyle/>
              <a:p>
                <a:endParaRPr lang="en-AU"/>
              </a:p>
            </p:txBody>
          </p:sp>
          <p:sp>
            <p:nvSpPr>
              <p:cNvPr id="335" name="Freeform 334"/>
              <p:cNvSpPr>
                <a:spLocks/>
              </p:cNvSpPr>
              <p:nvPr/>
            </p:nvSpPr>
            <p:spPr bwMode="auto">
              <a:xfrm>
                <a:off x="691" y="526"/>
                <a:ext cx="58" cy="132"/>
              </a:xfrm>
              <a:custGeom>
                <a:avLst/>
                <a:gdLst>
                  <a:gd name="T0" fmla="*/ 57 w 58"/>
                  <a:gd name="T1" fmla="*/ 0 h 132"/>
                  <a:gd name="T2" fmla="*/ 35 w 58"/>
                  <a:gd name="T3" fmla="*/ 0 h 132"/>
                  <a:gd name="T4" fmla="*/ 19 w 58"/>
                  <a:gd name="T5" fmla="*/ 19 h 132"/>
                  <a:gd name="T6" fmla="*/ 0 w 58"/>
                  <a:gd name="T7" fmla="*/ 33 h 132"/>
                  <a:gd name="T8" fmla="*/ 0 w 58"/>
                  <a:gd name="T9" fmla="*/ 55 h 132"/>
                  <a:gd name="T10" fmla="*/ 31 w 58"/>
                  <a:gd name="T11" fmla="*/ 36 h 132"/>
                  <a:gd name="T12" fmla="*/ 57 w 58"/>
                  <a:gd name="T13" fmla="*/ 36 h 132"/>
                  <a:gd name="T14" fmla="*/ 57 w 58"/>
                  <a:gd name="T15" fmla="*/ 0 h 13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8" h="132">
                    <a:moveTo>
                      <a:pt x="57" y="0"/>
                    </a:moveTo>
                    <a:lnTo>
                      <a:pt x="35" y="0"/>
                    </a:lnTo>
                    <a:lnTo>
                      <a:pt x="19" y="19"/>
                    </a:lnTo>
                    <a:lnTo>
                      <a:pt x="0" y="33"/>
                    </a:lnTo>
                    <a:lnTo>
                      <a:pt x="0" y="55"/>
                    </a:lnTo>
                    <a:lnTo>
                      <a:pt x="31" y="36"/>
                    </a:lnTo>
                    <a:lnTo>
                      <a:pt x="57" y="36"/>
                    </a:lnTo>
                    <a:lnTo>
                      <a:pt x="5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sp>
          <p:nvSpPr>
            <p:cNvPr id="241" name="Freeform 240"/>
            <p:cNvSpPr>
              <a:spLocks/>
            </p:cNvSpPr>
            <p:nvPr/>
          </p:nvSpPr>
          <p:spPr bwMode="auto">
            <a:xfrm>
              <a:off x="7908" y="452"/>
              <a:ext cx="43" cy="134"/>
            </a:xfrm>
            <a:custGeom>
              <a:avLst/>
              <a:gdLst>
                <a:gd name="T0" fmla="*/ 0 w 43"/>
                <a:gd name="T1" fmla="*/ 0 h 134"/>
                <a:gd name="T2" fmla="*/ 0 w 43"/>
                <a:gd name="T3" fmla="*/ 21 h 134"/>
                <a:gd name="T4" fmla="*/ 7 w 43"/>
                <a:gd name="T5" fmla="*/ 23 h 134"/>
                <a:gd name="T6" fmla="*/ 14 w 43"/>
                <a:gd name="T7" fmla="*/ 33 h 134"/>
                <a:gd name="T8" fmla="*/ 16 w 43"/>
                <a:gd name="T9" fmla="*/ 64 h 134"/>
                <a:gd name="T10" fmla="*/ 14 w 43"/>
                <a:gd name="T11" fmla="*/ 98 h 134"/>
                <a:gd name="T12" fmla="*/ 7 w 43"/>
                <a:gd name="T13" fmla="*/ 110 h 134"/>
                <a:gd name="T14" fmla="*/ 0 w 43"/>
                <a:gd name="T15" fmla="*/ 112 h 134"/>
                <a:gd name="T16" fmla="*/ 0 w 43"/>
                <a:gd name="T17" fmla="*/ 134 h 134"/>
                <a:gd name="T18" fmla="*/ 16 w 43"/>
                <a:gd name="T19" fmla="*/ 129 h 134"/>
                <a:gd name="T20" fmla="*/ 28 w 43"/>
                <a:gd name="T21" fmla="*/ 120 h 134"/>
                <a:gd name="T22" fmla="*/ 40 w 43"/>
                <a:gd name="T23" fmla="*/ 98 h 134"/>
                <a:gd name="T24" fmla="*/ 43 w 43"/>
                <a:gd name="T25" fmla="*/ 64 h 134"/>
                <a:gd name="T26" fmla="*/ 40 w 43"/>
                <a:gd name="T27" fmla="*/ 33 h 134"/>
                <a:gd name="T28" fmla="*/ 28 w 43"/>
                <a:gd name="T29" fmla="*/ 12 h 134"/>
                <a:gd name="T30" fmla="*/ 16 w 43"/>
                <a:gd name="T31" fmla="*/ 2 h 134"/>
                <a:gd name="T32" fmla="*/ 0 w 43"/>
                <a:gd name="T33" fmla="*/ 0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3" h="134">
                  <a:moveTo>
                    <a:pt x="0" y="0"/>
                  </a:moveTo>
                  <a:lnTo>
                    <a:pt x="0" y="21"/>
                  </a:lnTo>
                  <a:lnTo>
                    <a:pt x="7" y="23"/>
                  </a:lnTo>
                  <a:lnTo>
                    <a:pt x="14" y="33"/>
                  </a:lnTo>
                  <a:lnTo>
                    <a:pt x="16" y="64"/>
                  </a:lnTo>
                  <a:lnTo>
                    <a:pt x="14" y="98"/>
                  </a:lnTo>
                  <a:lnTo>
                    <a:pt x="7" y="110"/>
                  </a:lnTo>
                  <a:lnTo>
                    <a:pt x="0" y="112"/>
                  </a:lnTo>
                  <a:lnTo>
                    <a:pt x="0" y="134"/>
                  </a:lnTo>
                  <a:lnTo>
                    <a:pt x="16" y="129"/>
                  </a:lnTo>
                  <a:lnTo>
                    <a:pt x="28" y="120"/>
                  </a:lnTo>
                  <a:lnTo>
                    <a:pt x="40" y="98"/>
                  </a:lnTo>
                  <a:lnTo>
                    <a:pt x="43" y="64"/>
                  </a:lnTo>
                  <a:lnTo>
                    <a:pt x="40" y="33"/>
                  </a:lnTo>
                  <a:lnTo>
                    <a:pt x="28" y="12"/>
                  </a:lnTo>
                  <a:lnTo>
                    <a:pt x="16" y="2"/>
                  </a:lnTo>
                  <a:lnTo>
                    <a:pt x="0"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42" name="Freeform 241"/>
            <p:cNvSpPr>
              <a:spLocks/>
            </p:cNvSpPr>
            <p:nvPr/>
          </p:nvSpPr>
          <p:spPr bwMode="auto">
            <a:xfrm>
              <a:off x="7867" y="452"/>
              <a:ext cx="41" cy="134"/>
            </a:xfrm>
            <a:custGeom>
              <a:avLst/>
              <a:gdLst>
                <a:gd name="T0" fmla="*/ 40 w 41"/>
                <a:gd name="T1" fmla="*/ 0 h 134"/>
                <a:gd name="T2" fmla="*/ 23 w 41"/>
                <a:gd name="T3" fmla="*/ 2 h 134"/>
                <a:gd name="T4" fmla="*/ 12 w 41"/>
                <a:gd name="T5" fmla="*/ 12 h 134"/>
                <a:gd name="T6" fmla="*/ 2 w 41"/>
                <a:gd name="T7" fmla="*/ 33 h 134"/>
                <a:gd name="T8" fmla="*/ 0 w 41"/>
                <a:gd name="T9" fmla="*/ 64 h 134"/>
                <a:gd name="T10" fmla="*/ 0 w 41"/>
                <a:gd name="T11" fmla="*/ 98 h 134"/>
                <a:gd name="T12" fmla="*/ 12 w 41"/>
                <a:gd name="T13" fmla="*/ 117 h 134"/>
                <a:gd name="T14" fmla="*/ 23 w 41"/>
                <a:gd name="T15" fmla="*/ 129 h 134"/>
                <a:gd name="T16" fmla="*/ 40 w 41"/>
                <a:gd name="T17" fmla="*/ 134 h 134"/>
                <a:gd name="T18" fmla="*/ 40 w 41"/>
                <a:gd name="T19" fmla="*/ 112 h 134"/>
                <a:gd name="T20" fmla="*/ 33 w 41"/>
                <a:gd name="T21" fmla="*/ 110 h 134"/>
                <a:gd name="T22" fmla="*/ 26 w 41"/>
                <a:gd name="T23" fmla="*/ 98 h 134"/>
                <a:gd name="T24" fmla="*/ 23 w 41"/>
                <a:gd name="T25" fmla="*/ 64 h 134"/>
                <a:gd name="T26" fmla="*/ 28 w 41"/>
                <a:gd name="T27" fmla="*/ 33 h 134"/>
                <a:gd name="T28" fmla="*/ 31 w 41"/>
                <a:gd name="T29" fmla="*/ 23 h 134"/>
                <a:gd name="T30" fmla="*/ 40 w 41"/>
                <a:gd name="T31" fmla="*/ 21 h 134"/>
                <a:gd name="T32" fmla="*/ 40 w 41"/>
                <a:gd name="T33" fmla="*/ 0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1" h="134">
                  <a:moveTo>
                    <a:pt x="40" y="0"/>
                  </a:moveTo>
                  <a:lnTo>
                    <a:pt x="23" y="2"/>
                  </a:lnTo>
                  <a:lnTo>
                    <a:pt x="12" y="12"/>
                  </a:lnTo>
                  <a:lnTo>
                    <a:pt x="2" y="33"/>
                  </a:lnTo>
                  <a:lnTo>
                    <a:pt x="0" y="64"/>
                  </a:lnTo>
                  <a:lnTo>
                    <a:pt x="0" y="98"/>
                  </a:lnTo>
                  <a:lnTo>
                    <a:pt x="12" y="117"/>
                  </a:lnTo>
                  <a:lnTo>
                    <a:pt x="23" y="129"/>
                  </a:lnTo>
                  <a:lnTo>
                    <a:pt x="40" y="134"/>
                  </a:lnTo>
                  <a:lnTo>
                    <a:pt x="40" y="112"/>
                  </a:lnTo>
                  <a:lnTo>
                    <a:pt x="33" y="110"/>
                  </a:lnTo>
                  <a:lnTo>
                    <a:pt x="26" y="98"/>
                  </a:lnTo>
                  <a:lnTo>
                    <a:pt x="23" y="64"/>
                  </a:lnTo>
                  <a:lnTo>
                    <a:pt x="28" y="33"/>
                  </a:lnTo>
                  <a:lnTo>
                    <a:pt x="31" y="23"/>
                  </a:lnTo>
                  <a:lnTo>
                    <a:pt x="40" y="21"/>
                  </a:lnTo>
                  <a:lnTo>
                    <a:pt x="40"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43" name="Freeform 242"/>
            <p:cNvSpPr>
              <a:spLocks/>
            </p:cNvSpPr>
            <p:nvPr/>
          </p:nvSpPr>
          <p:spPr bwMode="auto">
            <a:xfrm>
              <a:off x="7973" y="557"/>
              <a:ext cx="26" cy="27"/>
            </a:xfrm>
            <a:custGeom>
              <a:avLst/>
              <a:gdLst>
                <a:gd name="T0" fmla="*/ 0 w 26"/>
                <a:gd name="T1" fmla="*/ 13 h 27"/>
                <a:gd name="T2" fmla="*/ 26 w 26"/>
                <a:gd name="T3" fmla="*/ 13 h 27"/>
              </a:gdLst>
              <a:ahLst/>
              <a:cxnLst>
                <a:cxn ang="0">
                  <a:pos x="T0" y="T1"/>
                </a:cxn>
                <a:cxn ang="0">
                  <a:pos x="T2" y="T3"/>
                </a:cxn>
              </a:cxnLst>
              <a:rect l="0" t="0" r="r" b="b"/>
              <a:pathLst>
                <a:path w="26" h="27">
                  <a:moveTo>
                    <a:pt x="0" y="13"/>
                  </a:moveTo>
                  <a:lnTo>
                    <a:pt x="26" y="13"/>
                  </a:lnTo>
                </a:path>
              </a:pathLst>
            </a:custGeom>
            <a:noFill/>
            <a:ln w="18034">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AU"/>
            </a:p>
          </p:txBody>
        </p:sp>
        <p:grpSp>
          <p:nvGrpSpPr>
            <p:cNvPr id="244" name="Group 243"/>
            <p:cNvGrpSpPr>
              <a:grpSpLocks/>
            </p:cNvGrpSpPr>
            <p:nvPr/>
          </p:nvGrpSpPr>
          <p:grpSpPr bwMode="auto">
            <a:xfrm>
              <a:off x="8018" y="454"/>
              <a:ext cx="89" cy="132"/>
              <a:chOff x="8018" y="454"/>
              <a:chExt cx="89" cy="132"/>
            </a:xfrm>
          </p:grpSpPr>
          <p:sp>
            <p:nvSpPr>
              <p:cNvPr id="330" name="Freeform 329"/>
              <p:cNvSpPr>
                <a:spLocks/>
              </p:cNvSpPr>
              <p:nvPr/>
            </p:nvSpPr>
            <p:spPr bwMode="auto">
              <a:xfrm>
                <a:off x="8018" y="454"/>
                <a:ext cx="89" cy="132"/>
              </a:xfrm>
              <a:custGeom>
                <a:avLst/>
                <a:gdLst>
                  <a:gd name="T0" fmla="*/ 26 w 89"/>
                  <a:gd name="T1" fmla="*/ 91 h 132"/>
                  <a:gd name="T2" fmla="*/ 0 w 89"/>
                  <a:gd name="T3" fmla="*/ 95 h 132"/>
                  <a:gd name="T4" fmla="*/ 14 w 89"/>
                  <a:gd name="T5" fmla="*/ 120 h 132"/>
                  <a:gd name="T6" fmla="*/ 26 w 89"/>
                  <a:gd name="T7" fmla="*/ 129 h 132"/>
                  <a:gd name="T8" fmla="*/ 43 w 89"/>
                  <a:gd name="T9" fmla="*/ 131 h 132"/>
                  <a:gd name="T10" fmla="*/ 64 w 89"/>
                  <a:gd name="T11" fmla="*/ 127 h 132"/>
                  <a:gd name="T12" fmla="*/ 79 w 89"/>
                  <a:gd name="T13" fmla="*/ 112 h 132"/>
                  <a:gd name="T14" fmla="*/ 43 w 89"/>
                  <a:gd name="T15" fmla="*/ 112 h 132"/>
                  <a:gd name="T16" fmla="*/ 31 w 89"/>
                  <a:gd name="T17" fmla="*/ 105 h 132"/>
                  <a:gd name="T18" fmla="*/ 26 w 89"/>
                  <a:gd name="T19" fmla="*/ 9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9" h="132">
                    <a:moveTo>
                      <a:pt x="26" y="91"/>
                    </a:moveTo>
                    <a:lnTo>
                      <a:pt x="0" y="95"/>
                    </a:lnTo>
                    <a:lnTo>
                      <a:pt x="14" y="120"/>
                    </a:lnTo>
                    <a:lnTo>
                      <a:pt x="26" y="129"/>
                    </a:lnTo>
                    <a:lnTo>
                      <a:pt x="43" y="131"/>
                    </a:lnTo>
                    <a:lnTo>
                      <a:pt x="64" y="127"/>
                    </a:lnTo>
                    <a:lnTo>
                      <a:pt x="79" y="112"/>
                    </a:lnTo>
                    <a:lnTo>
                      <a:pt x="43" y="112"/>
                    </a:lnTo>
                    <a:lnTo>
                      <a:pt x="31" y="105"/>
                    </a:lnTo>
                    <a:lnTo>
                      <a:pt x="26" y="91"/>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31" name="Freeform 330"/>
              <p:cNvSpPr>
                <a:spLocks/>
              </p:cNvSpPr>
              <p:nvPr/>
            </p:nvSpPr>
            <p:spPr bwMode="auto">
              <a:xfrm>
                <a:off x="8018" y="454"/>
                <a:ext cx="89" cy="132"/>
              </a:xfrm>
              <a:custGeom>
                <a:avLst/>
                <a:gdLst>
                  <a:gd name="T0" fmla="*/ 83 w 89"/>
                  <a:gd name="T1" fmla="*/ 62 h 132"/>
                  <a:gd name="T2" fmla="*/ 43 w 89"/>
                  <a:gd name="T3" fmla="*/ 62 h 132"/>
                  <a:gd name="T4" fmla="*/ 57 w 89"/>
                  <a:gd name="T5" fmla="*/ 67 h 132"/>
                  <a:gd name="T6" fmla="*/ 64 w 89"/>
                  <a:gd name="T7" fmla="*/ 83 h 132"/>
                  <a:gd name="T8" fmla="*/ 57 w 89"/>
                  <a:gd name="T9" fmla="*/ 103 h 132"/>
                  <a:gd name="T10" fmla="*/ 43 w 89"/>
                  <a:gd name="T11" fmla="*/ 112 h 132"/>
                  <a:gd name="T12" fmla="*/ 79 w 89"/>
                  <a:gd name="T13" fmla="*/ 112 h 132"/>
                  <a:gd name="T14" fmla="*/ 88 w 89"/>
                  <a:gd name="T15" fmla="*/ 83 h 132"/>
                  <a:gd name="T16" fmla="*/ 86 w 89"/>
                  <a:gd name="T17" fmla="*/ 67 h 132"/>
                  <a:gd name="T18" fmla="*/ 83 w 89"/>
                  <a:gd name="T19" fmla="*/ 62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9" h="132">
                    <a:moveTo>
                      <a:pt x="83" y="62"/>
                    </a:moveTo>
                    <a:lnTo>
                      <a:pt x="43" y="62"/>
                    </a:lnTo>
                    <a:lnTo>
                      <a:pt x="57" y="67"/>
                    </a:lnTo>
                    <a:lnTo>
                      <a:pt x="64" y="83"/>
                    </a:lnTo>
                    <a:lnTo>
                      <a:pt x="57" y="103"/>
                    </a:lnTo>
                    <a:lnTo>
                      <a:pt x="43" y="112"/>
                    </a:lnTo>
                    <a:lnTo>
                      <a:pt x="79" y="112"/>
                    </a:lnTo>
                    <a:lnTo>
                      <a:pt x="88" y="83"/>
                    </a:lnTo>
                    <a:lnTo>
                      <a:pt x="86" y="67"/>
                    </a:lnTo>
                    <a:lnTo>
                      <a:pt x="83" y="62"/>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32" name="Freeform 331"/>
              <p:cNvSpPr>
                <a:spLocks/>
              </p:cNvSpPr>
              <p:nvPr/>
            </p:nvSpPr>
            <p:spPr bwMode="auto">
              <a:xfrm>
                <a:off x="8018" y="454"/>
                <a:ext cx="89" cy="132"/>
              </a:xfrm>
              <a:custGeom>
                <a:avLst/>
                <a:gdLst>
                  <a:gd name="T0" fmla="*/ 83 w 89"/>
                  <a:gd name="T1" fmla="*/ 0 h 132"/>
                  <a:gd name="T2" fmla="*/ 16 w 89"/>
                  <a:gd name="T3" fmla="*/ 0 h 132"/>
                  <a:gd name="T4" fmla="*/ 2 w 89"/>
                  <a:gd name="T5" fmla="*/ 67 h 132"/>
                  <a:gd name="T6" fmla="*/ 23 w 89"/>
                  <a:gd name="T7" fmla="*/ 69 h 132"/>
                  <a:gd name="T8" fmla="*/ 43 w 89"/>
                  <a:gd name="T9" fmla="*/ 62 h 132"/>
                  <a:gd name="T10" fmla="*/ 83 w 89"/>
                  <a:gd name="T11" fmla="*/ 62 h 132"/>
                  <a:gd name="T12" fmla="*/ 76 w 89"/>
                  <a:gd name="T13" fmla="*/ 52 h 132"/>
                  <a:gd name="T14" fmla="*/ 67 w 89"/>
                  <a:gd name="T15" fmla="*/ 45 h 132"/>
                  <a:gd name="T16" fmla="*/ 31 w 89"/>
                  <a:gd name="T17" fmla="*/ 45 h 132"/>
                  <a:gd name="T18" fmla="*/ 36 w 89"/>
                  <a:gd name="T19" fmla="*/ 21 h 132"/>
                  <a:gd name="T20" fmla="*/ 83 w 89"/>
                  <a:gd name="T21" fmla="*/ 21 h 132"/>
                  <a:gd name="T22" fmla="*/ 83 w 89"/>
                  <a:gd name="T23" fmla="*/ 0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9" h="132">
                    <a:moveTo>
                      <a:pt x="83" y="0"/>
                    </a:moveTo>
                    <a:lnTo>
                      <a:pt x="16" y="0"/>
                    </a:lnTo>
                    <a:lnTo>
                      <a:pt x="2" y="67"/>
                    </a:lnTo>
                    <a:lnTo>
                      <a:pt x="23" y="69"/>
                    </a:lnTo>
                    <a:lnTo>
                      <a:pt x="43" y="62"/>
                    </a:lnTo>
                    <a:lnTo>
                      <a:pt x="83" y="62"/>
                    </a:lnTo>
                    <a:lnTo>
                      <a:pt x="76" y="52"/>
                    </a:lnTo>
                    <a:lnTo>
                      <a:pt x="67" y="45"/>
                    </a:lnTo>
                    <a:lnTo>
                      <a:pt x="31" y="45"/>
                    </a:lnTo>
                    <a:lnTo>
                      <a:pt x="36" y="21"/>
                    </a:lnTo>
                    <a:lnTo>
                      <a:pt x="83" y="21"/>
                    </a:lnTo>
                    <a:lnTo>
                      <a:pt x="83"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33" name="Freeform 332"/>
              <p:cNvSpPr>
                <a:spLocks/>
              </p:cNvSpPr>
              <p:nvPr/>
            </p:nvSpPr>
            <p:spPr bwMode="auto">
              <a:xfrm>
                <a:off x="8018" y="454"/>
                <a:ext cx="89" cy="132"/>
              </a:xfrm>
              <a:custGeom>
                <a:avLst/>
                <a:gdLst>
                  <a:gd name="T0" fmla="*/ 64 w 89"/>
                  <a:gd name="T1" fmla="*/ 43 h 132"/>
                  <a:gd name="T2" fmla="*/ 50 w 89"/>
                  <a:gd name="T3" fmla="*/ 43 h 132"/>
                  <a:gd name="T4" fmla="*/ 31 w 89"/>
                  <a:gd name="T5" fmla="*/ 45 h 132"/>
                  <a:gd name="T6" fmla="*/ 67 w 89"/>
                  <a:gd name="T7" fmla="*/ 45 h 132"/>
                  <a:gd name="T8" fmla="*/ 64 w 89"/>
                  <a:gd name="T9" fmla="*/ 43 h 132"/>
                </a:gdLst>
                <a:ahLst/>
                <a:cxnLst>
                  <a:cxn ang="0">
                    <a:pos x="T0" y="T1"/>
                  </a:cxn>
                  <a:cxn ang="0">
                    <a:pos x="T2" y="T3"/>
                  </a:cxn>
                  <a:cxn ang="0">
                    <a:pos x="T4" y="T5"/>
                  </a:cxn>
                  <a:cxn ang="0">
                    <a:pos x="T6" y="T7"/>
                  </a:cxn>
                  <a:cxn ang="0">
                    <a:pos x="T8" y="T9"/>
                  </a:cxn>
                </a:cxnLst>
                <a:rect l="0" t="0" r="r" b="b"/>
                <a:pathLst>
                  <a:path w="89" h="132">
                    <a:moveTo>
                      <a:pt x="64" y="43"/>
                    </a:moveTo>
                    <a:lnTo>
                      <a:pt x="50" y="43"/>
                    </a:lnTo>
                    <a:lnTo>
                      <a:pt x="31" y="45"/>
                    </a:lnTo>
                    <a:lnTo>
                      <a:pt x="67" y="45"/>
                    </a:lnTo>
                    <a:lnTo>
                      <a:pt x="64" y="43"/>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grpSp>
          <p:nvGrpSpPr>
            <p:cNvPr id="245" name="Group 244"/>
            <p:cNvGrpSpPr>
              <a:grpSpLocks/>
            </p:cNvGrpSpPr>
            <p:nvPr/>
          </p:nvGrpSpPr>
          <p:grpSpPr bwMode="auto">
            <a:xfrm>
              <a:off x="8124" y="485"/>
              <a:ext cx="142" cy="99"/>
              <a:chOff x="8124" y="485"/>
              <a:chExt cx="142" cy="99"/>
            </a:xfrm>
          </p:grpSpPr>
          <p:sp>
            <p:nvSpPr>
              <p:cNvPr id="325" name="Freeform 324"/>
              <p:cNvSpPr>
                <a:spLocks/>
              </p:cNvSpPr>
              <p:nvPr/>
            </p:nvSpPr>
            <p:spPr bwMode="auto">
              <a:xfrm>
                <a:off x="8124" y="485"/>
                <a:ext cx="142" cy="99"/>
              </a:xfrm>
              <a:custGeom>
                <a:avLst/>
                <a:gdLst>
                  <a:gd name="T0" fmla="*/ 23 w 142"/>
                  <a:gd name="T1" fmla="*/ 2 h 99"/>
                  <a:gd name="T2" fmla="*/ 0 w 142"/>
                  <a:gd name="T3" fmla="*/ 2 h 99"/>
                  <a:gd name="T4" fmla="*/ 0 w 142"/>
                  <a:gd name="T5" fmla="*/ 98 h 99"/>
                  <a:gd name="T6" fmla="*/ 26 w 142"/>
                  <a:gd name="T7" fmla="*/ 98 h 99"/>
                  <a:gd name="T8" fmla="*/ 26 w 142"/>
                  <a:gd name="T9" fmla="*/ 50 h 99"/>
                  <a:gd name="T10" fmla="*/ 28 w 142"/>
                  <a:gd name="T11" fmla="*/ 31 h 99"/>
                  <a:gd name="T12" fmla="*/ 36 w 142"/>
                  <a:gd name="T13" fmla="*/ 24 h 99"/>
                  <a:gd name="T14" fmla="*/ 45 w 142"/>
                  <a:gd name="T15" fmla="*/ 19 h 99"/>
                  <a:gd name="T16" fmla="*/ 137 w 142"/>
                  <a:gd name="T17" fmla="*/ 19 h 99"/>
                  <a:gd name="T18" fmla="*/ 136 w 142"/>
                  <a:gd name="T19" fmla="*/ 16 h 99"/>
                  <a:gd name="T20" fmla="*/ 134 w 142"/>
                  <a:gd name="T21" fmla="*/ 14 h 99"/>
                  <a:gd name="T22" fmla="*/ 23 w 142"/>
                  <a:gd name="T23" fmla="*/ 14 h 99"/>
                  <a:gd name="T24" fmla="*/ 23 w 142"/>
                  <a:gd name="T25" fmla="*/ 2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42" h="99">
                    <a:moveTo>
                      <a:pt x="23" y="2"/>
                    </a:moveTo>
                    <a:lnTo>
                      <a:pt x="0" y="2"/>
                    </a:lnTo>
                    <a:lnTo>
                      <a:pt x="0" y="98"/>
                    </a:lnTo>
                    <a:lnTo>
                      <a:pt x="26" y="98"/>
                    </a:lnTo>
                    <a:lnTo>
                      <a:pt x="26" y="50"/>
                    </a:lnTo>
                    <a:lnTo>
                      <a:pt x="28" y="31"/>
                    </a:lnTo>
                    <a:lnTo>
                      <a:pt x="36" y="24"/>
                    </a:lnTo>
                    <a:lnTo>
                      <a:pt x="45" y="19"/>
                    </a:lnTo>
                    <a:lnTo>
                      <a:pt x="137" y="19"/>
                    </a:lnTo>
                    <a:lnTo>
                      <a:pt x="136" y="16"/>
                    </a:lnTo>
                    <a:lnTo>
                      <a:pt x="134" y="14"/>
                    </a:lnTo>
                    <a:lnTo>
                      <a:pt x="23" y="14"/>
                    </a:lnTo>
                    <a:lnTo>
                      <a:pt x="23" y="2"/>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26" name="Freeform 325"/>
              <p:cNvSpPr>
                <a:spLocks/>
              </p:cNvSpPr>
              <p:nvPr/>
            </p:nvSpPr>
            <p:spPr bwMode="auto">
              <a:xfrm>
                <a:off x="8124" y="485"/>
                <a:ext cx="142" cy="99"/>
              </a:xfrm>
              <a:custGeom>
                <a:avLst/>
                <a:gdLst>
                  <a:gd name="T0" fmla="*/ 103 w 142"/>
                  <a:gd name="T1" fmla="*/ 19 h 99"/>
                  <a:gd name="T2" fmla="*/ 45 w 142"/>
                  <a:gd name="T3" fmla="*/ 19 h 99"/>
                  <a:gd name="T4" fmla="*/ 52 w 142"/>
                  <a:gd name="T5" fmla="*/ 21 h 99"/>
                  <a:gd name="T6" fmla="*/ 57 w 142"/>
                  <a:gd name="T7" fmla="*/ 28 h 99"/>
                  <a:gd name="T8" fmla="*/ 57 w 142"/>
                  <a:gd name="T9" fmla="*/ 98 h 99"/>
                  <a:gd name="T10" fmla="*/ 83 w 142"/>
                  <a:gd name="T11" fmla="*/ 98 h 99"/>
                  <a:gd name="T12" fmla="*/ 83 w 142"/>
                  <a:gd name="T13" fmla="*/ 31 h 99"/>
                  <a:gd name="T14" fmla="*/ 93 w 142"/>
                  <a:gd name="T15" fmla="*/ 24 h 99"/>
                  <a:gd name="T16" fmla="*/ 103 w 142"/>
                  <a:gd name="T17" fmla="*/ 19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2" h="99">
                    <a:moveTo>
                      <a:pt x="103" y="19"/>
                    </a:moveTo>
                    <a:lnTo>
                      <a:pt x="45" y="19"/>
                    </a:lnTo>
                    <a:lnTo>
                      <a:pt x="52" y="21"/>
                    </a:lnTo>
                    <a:lnTo>
                      <a:pt x="57" y="28"/>
                    </a:lnTo>
                    <a:lnTo>
                      <a:pt x="57" y="98"/>
                    </a:lnTo>
                    <a:lnTo>
                      <a:pt x="83" y="98"/>
                    </a:lnTo>
                    <a:lnTo>
                      <a:pt x="83" y="31"/>
                    </a:lnTo>
                    <a:lnTo>
                      <a:pt x="93" y="24"/>
                    </a:lnTo>
                    <a:lnTo>
                      <a:pt x="103" y="19"/>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27" name="Freeform 326"/>
              <p:cNvSpPr>
                <a:spLocks/>
              </p:cNvSpPr>
              <p:nvPr/>
            </p:nvSpPr>
            <p:spPr bwMode="auto">
              <a:xfrm>
                <a:off x="8124" y="485"/>
                <a:ext cx="142" cy="99"/>
              </a:xfrm>
              <a:custGeom>
                <a:avLst/>
                <a:gdLst>
                  <a:gd name="T0" fmla="*/ 137 w 142"/>
                  <a:gd name="T1" fmla="*/ 19 h 99"/>
                  <a:gd name="T2" fmla="*/ 103 w 142"/>
                  <a:gd name="T3" fmla="*/ 19 h 99"/>
                  <a:gd name="T4" fmla="*/ 112 w 142"/>
                  <a:gd name="T5" fmla="*/ 26 h 99"/>
                  <a:gd name="T6" fmla="*/ 115 w 142"/>
                  <a:gd name="T7" fmla="*/ 43 h 99"/>
                  <a:gd name="T8" fmla="*/ 115 w 142"/>
                  <a:gd name="T9" fmla="*/ 98 h 99"/>
                  <a:gd name="T10" fmla="*/ 141 w 142"/>
                  <a:gd name="T11" fmla="*/ 98 h 99"/>
                  <a:gd name="T12" fmla="*/ 141 w 142"/>
                  <a:gd name="T13" fmla="*/ 38 h 99"/>
                  <a:gd name="T14" fmla="*/ 137 w 142"/>
                  <a:gd name="T15" fmla="*/ 19 h 9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2" h="99">
                    <a:moveTo>
                      <a:pt x="137" y="19"/>
                    </a:moveTo>
                    <a:lnTo>
                      <a:pt x="103" y="19"/>
                    </a:lnTo>
                    <a:lnTo>
                      <a:pt x="112" y="26"/>
                    </a:lnTo>
                    <a:lnTo>
                      <a:pt x="115" y="43"/>
                    </a:lnTo>
                    <a:lnTo>
                      <a:pt x="115" y="98"/>
                    </a:lnTo>
                    <a:lnTo>
                      <a:pt x="141" y="98"/>
                    </a:lnTo>
                    <a:lnTo>
                      <a:pt x="141" y="38"/>
                    </a:lnTo>
                    <a:lnTo>
                      <a:pt x="137" y="19"/>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28" name="Freeform 327"/>
              <p:cNvSpPr>
                <a:spLocks/>
              </p:cNvSpPr>
              <p:nvPr/>
            </p:nvSpPr>
            <p:spPr bwMode="auto">
              <a:xfrm>
                <a:off x="8124" y="485"/>
                <a:ext cx="142" cy="99"/>
              </a:xfrm>
              <a:custGeom>
                <a:avLst/>
                <a:gdLst>
                  <a:gd name="T0" fmla="*/ 52 w 142"/>
                  <a:gd name="T1" fmla="*/ 0 h 99"/>
                  <a:gd name="T2" fmla="*/ 38 w 142"/>
                  <a:gd name="T3" fmla="*/ 4 h 99"/>
                  <a:gd name="T4" fmla="*/ 23 w 142"/>
                  <a:gd name="T5" fmla="*/ 14 h 99"/>
                  <a:gd name="T6" fmla="*/ 81 w 142"/>
                  <a:gd name="T7" fmla="*/ 14 h 99"/>
                  <a:gd name="T8" fmla="*/ 69 w 142"/>
                  <a:gd name="T9" fmla="*/ 4 h 99"/>
                  <a:gd name="T10" fmla="*/ 52 w 142"/>
                  <a:gd name="T11" fmla="*/ 0 h 99"/>
                </a:gdLst>
                <a:ahLst/>
                <a:cxnLst>
                  <a:cxn ang="0">
                    <a:pos x="T0" y="T1"/>
                  </a:cxn>
                  <a:cxn ang="0">
                    <a:pos x="T2" y="T3"/>
                  </a:cxn>
                  <a:cxn ang="0">
                    <a:pos x="T4" y="T5"/>
                  </a:cxn>
                  <a:cxn ang="0">
                    <a:pos x="T6" y="T7"/>
                  </a:cxn>
                  <a:cxn ang="0">
                    <a:pos x="T8" y="T9"/>
                  </a:cxn>
                  <a:cxn ang="0">
                    <a:pos x="T10" y="T11"/>
                  </a:cxn>
                </a:cxnLst>
                <a:rect l="0" t="0" r="r" b="b"/>
                <a:pathLst>
                  <a:path w="142" h="99">
                    <a:moveTo>
                      <a:pt x="52" y="0"/>
                    </a:moveTo>
                    <a:lnTo>
                      <a:pt x="38" y="4"/>
                    </a:lnTo>
                    <a:lnTo>
                      <a:pt x="23" y="14"/>
                    </a:lnTo>
                    <a:lnTo>
                      <a:pt x="81" y="14"/>
                    </a:lnTo>
                    <a:lnTo>
                      <a:pt x="69" y="4"/>
                    </a:lnTo>
                    <a:lnTo>
                      <a:pt x="52"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29" name="Freeform 328"/>
              <p:cNvSpPr>
                <a:spLocks/>
              </p:cNvSpPr>
              <p:nvPr/>
            </p:nvSpPr>
            <p:spPr bwMode="auto">
              <a:xfrm>
                <a:off x="8124" y="485"/>
                <a:ext cx="142" cy="99"/>
              </a:xfrm>
              <a:custGeom>
                <a:avLst/>
                <a:gdLst>
                  <a:gd name="T0" fmla="*/ 110 w 142"/>
                  <a:gd name="T1" fmla="*/ 0 h 99"/>
                  <a:gd name="T2" fmla="*/ 96 w 142"/>
                  <a:gd name="T3" fmla="*/ 4 h 99"/>
                  <a:gd name="T4" fmla="*/ 81 w 142"/>
                  <a:gd name="T5" fmla="*/ 14 h 99"/>
                  <a:gd name="T6" fmla="*/ 134 w 142"/>
                  <a:gd name="T7" fmla="*/ 14 h 99"/>
                  <a:gd name="T8" fmla="*/ 127 w 142"/>
                  <a:gd name="T9" fmla="*/ 4 h 99"/>
                  <a:gd name="T10" fmla="*/ 110 w 142"/>
                  <a:gd name="T11" fmla="*/ 0 h 99"/>
                </a:gdLst>
                <a:ahLst/>
                <a:cxnLst>
                  <a:cxn ang="0">
                    <a:pos x="T0" y="T1"/>
                  </a:cxn>
                  <a:cxn ang="0">
                    <a:pos x="T2" y="T3"/>
                  </a:cxn>
                  <a:cxn ang="0">
                    <a:pos x="T4" y="T5"/>
                  </a:cxn>
                  <a:cxn ang="0">
                    <a:pos x="T6" y="T7"/>
                  </a:cxn>
                  <a:cxn ang="0">
                    <a:pos x="T8" y="T9"/>
                  </a:cxn>
                  <a:cxn ang="0">
                    <a:pos x="T10" y="T11"/>
                  </a:cxn>
                </a:cxnLst>
                <a:rect l="0" t="0" r="r" b="b"/>
                <a:pathLst>
                  <a:path w="142" h="99">
                    <a:moveTo>
                      <a:pt x="110" y="0"/>
                    </a:moveTo>
                    <a:lnTo>
                      <a:pt x="96" y="4"/>
                    </a:lnTo>
                    <a:lnTo>
                      <a:pt x="81" y="14"/>
                    </a:lnTo>
                    <a:lnTo>
                      <a:pt x="134" y="14"/>
                    </a:lnTo>
                    <a:lnTo>
                      <a:pt x="127" y="4"/>
                    </a:lnTo>
                    <a:lnTo>
                      <a:pt x="110"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sp>
          <p:nvSpPr>
            <p:cNvPr id="246" name="Freeform 245"/>
            <p:cNvSpPr>
              <a:spLocks/>
            </p:cNvSpPr>
            <p:nvPr/>
          </p:nvSpPr>
          <p:spPr bwMode="auto">
            <a:xfrm>
              <a:off x="7802" y="800"/>
              <a:ext cx="20" cy="24"/>
            </a:xfrm>
            <a:custGeom>
              <a:avLst/>
              <a:gdLst>
                <a:gd name="T0" fmla="*/ 9 w 20"/>
                <a:gd name="T1" fmla="*/ 0 h 24"/>
                <a:gd name="T2" fmla="*/ 0 w 20"/>
                <a:gd name="T3" fmla="*/ 4 h 24"/>
                <a:gd name="T4" fmla="*/ 7 w 20"/>
                <a:gd name="T5" fmla="*/ 21 h 24"/>
                <a:gd name="T6" fmla="*/ 9 w 20"/>
                <a:gd name="T7" fmla="*/ 24 h 24"/>
                <a:gd name="T8" fmla="*/ 16 w 20"/>
                <a:gd name="T9" fmla="*/ 16 h 24"/>
                <a:gd name="T10" fmla="*/ 9 w 20"/>
                <a:gd name="T11" fmla="*/ 0 h 24"/>
              </a:gdLst>
              <a:ahLst/>
              <a:cxnLst>
                <a:cxn ang="0">
                  <a:pos x="T0" y="T1"/>
                </a:cxn>
                <a:cxn ang="0">
                  <a:pos x="T2" y="T3"/>
                </a:cxn>
                <a:cxn ang="0">
                  <a:pos x="T4" y="T5"/>
                </a:cxn>
                <a:cxn ang="0">
                  <a:pos x="T6" y="T7"/>
                </a:cxn>
                <a:cxn ang="0">
                  <a:pos x="T8" y="T9"/>
                </a:cxn>
                <a:cxn ang="0">
                  <a:pos x="T10" y="T11"/>
                </a:cxn>
              </a:cxnLst>
              <a:rect l="0" t="0" r="r" b="b"/>
              <a:pathLst>
                <a:path w="20" h="24">
                  <a:moveTo>
                    <a:pt x="9" y="0"/>
                  </a:moveTo>
                  <a:lnTo>
                    <a:pt x="0" y="4"/>
                  </a:lnTo>
                  <a:lnTo>
                    <a:pt x="7" y="21"/>
                  </a:lnTo>
                  <a:lnTo>
                    <a:pt x="9" y="24"/>
                  </a:lnTo>
                  <a:lnTo>
                    <a:pt x="16" y="16"/>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47" name="Freeform 246"/>
            <p:cNvSpPr>
              <a:spLocks/>
            </p:cNvSpPr>
            <p:nvPr/>
          </p:nvSpPr>
          <p:spPr bwMode="auto">
            <a:xfrm>
              <a:off x="7812" y="814"/>
              <a:ext cx="20" cy="20"/>
            </a:xfrm>
            <a:custGeom>
              <a:avLst/>
              <a:gdLst>
                <a:gd name="T0" fmla="*/ 4 w 20"/>
                <a:gd name="T1" fmla="*/ 0 h 20"/>
                <a:gd name="T2" fmla="*/ 0 w 20"/>
                <a:gd name="T3" fmla="*/ 9 h 20"/>
                <a:gd name="T4" fmla="*/ 12 w 20"/>
                <a:gd name="T5" fmla="*/ 19 h 20"/>
                <a:gd name="T6" fmla="*/ 16 w 20"/>
                <a:gd name="T7" fmla="*/ 9 h 20"/>
                <a:gd name="T8" fmla="*/ 4 w 20"/>
                <a:gd name="T9" fmla="*/ 0 h 20"/>
              </a:gdLst>
              <a:ahLst/>
              <a:cxnLst>
                <a:cxn ang="0">
                  <a:pos x="T0" y="T1"/>
                </a:cxn>
                <a:cxn ang="0">
                  <a:pos x="T2" y="T3"/>
                </a:cxn>
                <a:cxn ang="0">
                  <a:pos x="T4" y="T5"/>
                </a:cxn>
                <a:cxn ang="0">
                  <a:pos x="T6" y="T7"/>
                </a:cxn>
                <a:cxn ang="0">
                  <a:pos x="T8" y="T9"/>
                </a:cxn>
              </a:cxnLst>
              <a:rect l="0" t="0" r="r" b="b"/>
              <a:pathLst>
                <a:path w="20" h="20">
                  <a:moveTo>
                    <a:pt x="4" y="0"/>
                  </a:moveTo>
                  <a:lnTo>
                    <a:pt x="0" y="9"/>
                  </a:lnTo>
                  <a:lnTo>
                    <a:pt x="12" y="19"/>
                  </a:lnTo>
                  <a:lnTo>
                    <a:pt x="16" y="9"/>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48" name="Freeform 247"/>
            <p:cNvSpPr>
              <a:spLocks/>
            </p:cNvSpPr>
            <p:nvPr/>
          </p:nvSpPr>
          <p:spPr bwMode="auto">
            <a:xfrm>
              <a:off x="7824" y="824"/>
              <a:ext cx="36" cy="20"/>
            </a:xfrm>
            <a:custGeom>
              <a:avLst/>
              <a:gdLst>
                <a:gd name="T0" fmla="*/ 4 w 36"/>
                <a:gd name="T1" fmla="*/ 0 h 20"/>
                <a:gd name="T2" fmla="*/ 0 w 36"/>
                <a:gd name="T3" fmla="*/ 9 h 20"/>
                <a:gd name="T4" fmla="*/ 33 w 36"/>
                <a:gd name="T5" fmla="*/ 19 h 20"/>
                <a:gd name="T6" fmla="*/ 36 w 36"/>
                <a:gd name="T7" fmla="*/ 19 h 20"/>
                <a:gd name="T8" fmla="*/ 36 w 36"/>
                <a:gd name="T9" fmla="*/ 9 h 20"/>
                <a:gd name="T10" fmla="*/ 4 w 36"/>
                <a:gd name="T11" fmla="*/ 0 h 20"/>
              </a:gdLst>
              <a:ahLst/>
              <a:cxnLst>
                <a:cxn ang="0">
                  <a:pos x="T0" y="T1"/>
                </a:cxn>
                <a:cxn ang="0">
                  <a:pos x="T2" y="T3"/>
                </a:cxn>
                <a:cxn ang="0">
                  <a:pos x="T4" y="T5"/>
                </a:cxn>
                <a:cxn ang="0">
                  <a:pos x="T6" y="T7"/>
                </a:cxn>
                <a:cxn ang="0">
                  <a:pos x="T8" y="T9"/>
                </a:cxn>
                <a:cxn ang="0">
                  <a:pos x="T10" y="T11"/>
                </a:cxn>
              </a:cxnLst>
              <a:rect l="0" t="0" r="r" b="b"/>
              <a:pathLst>
                <a:path w="36" h="20">
                  <a:moveTo>
                    <a:pt x="4" y="0"/>
                  </a:moveTo>
                  <a:lnTo>
                    <a:pt x="0" y="9"/>
                  </a:lnTo>
                  <a:lnTo>
                    <a:pt x="33" y="19"/>
                  </a:lnTo>
                  <a:lnTo>
                    <a:pt x="36" y="19"/>
                  </a:lnTo>
                  <a:lnTo>
                    <a:pt x="36" y="9"/>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49" name="Freeform 248"/>
            <p:cNvSpPr>
              <a:spLocks/>
            </p:cNvSpPr>
            <p:nvPr/>
          </p:nvSpPr>
          <p:spPr bwMode="auto">
            <a:xfrm>
              <a:off x="7855" y="824"/>
              <a:ext cx="41" cy="20"/>
            </a:xfrm>
            <a:custGeom>
              <a:avLst/>
              <a:gdLst>
                <a:gd name="T0" fmla="*/ 35 w 41"/>
                <a:gd name="T1" fmla="*/ 0 h 20"/>
                <a:gd name="T2" fmla="*/ 0 w 41"/>
                <a:gd name="T3" fmla="*/ 9 h 20"/>
                <a:gd name="T4" fmla="*/ 4 w 41"/>
                <a:gd name="T5" fmla="*/ 19 h 20"/>
                <a:gd name="T6" fmla="*/ 40 w 41"/>
                <a:gd name="T7" fmla="*/ 9 h 20"/>
                <a:gd name="T8" fmla="*/ 40 w 41"/>
                <a:gd name="T9" fmla="*/ 7 h 20"/>
                <a:gd name="T10" fmla="*/ 35 w 41"/>
                <a:gd name="T11" fmla="*/ 0 h 20"/>
              </a:gdLst>
              <a:ahLst/>
              <a:cxnLst>
                <a:cxn ang="0">
                  <a:pos x="T0" y="T1"/>
                </a:cxn>
                <a:cxn ang="0">
                  <a:pos x="T2" y="T3"/>
                </a:cxn>
                <a:cxn ang="0">
                  <a:pos x="T4" y="T5"/>
                </a:cxn>
                <a:cxn ang="0">
                  <a:pos x="T6" y="T7"/>
                </a:cxn>
                <a:cxn ang="0">
                  <a:pos x="T8" y="T9"/>
                </a:cxn>
                <a:cxn ang="0">
                  <a:pos x="T10" y="T11"/>
                </a:cxn>
              </a:cxnLst>
              <a:rect l="0" t="0" r="r" b="b"/>
              <a:pathLst>
                <a:path w="41" h="20">
                  <a:moveTo>
                    <a:pt x="35" y="0"/>
                  </a:moveTo>
                  <a:lnTo>
                    <a:pt x="0" y="9"/>
                  </a:lnTo>
                  <a:lnTo>
                    <a:pt x="4" y="19"/>
                  </a:lnTo>
                  <a:lnTo>
                    <a:pt x="40" y="9"/>
                  </a:lnTo>
                  <a:lnTo>
                    <a:pt x="40" y="7"/>
                  </a:lnTo>
                  <a:lnTo>
                    <a:pt x="35"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50" name="Freeform 249"/>
            <p:cNvSpPr>
              <a:spLocks/>
            </p:cNvSpPr>
            <p:nvPr/>
          </p:nvSpPr>
          <p:spPr bwMode="auto">
            <a:xfrm>
              <a:off x="7891" y="816"/>
              <a:ext cx="20" cy="20"/>
            </a:xfrm>
            <a:custGeom>
              <a:avLst/>
              <a:gdLst>
                <a:gd name="T0" fmla="*/ 9 w 20"/>
                <a:gd name="T1" fmla="*/ 0 h 20"/>
                <a:gd name="T2" fmla="*/ 0 w 20"/>
                <a:gd name="T3" fmla="*/ 9 h 20"/>
                <a:gd name="T4" fmla="*/ 4 w 20"/>
                <a:gd name="T5" fmla="*/ 14 h 20"/>
                <a:gd name="T6" fmla="*/ 16 w 20"/>
                <a:gd name="T7" fmla="*/ 4 h 20"/>
                <a:gd name="T8" fmla="*/ 9 w 20"/>
                <a:gd name="T9" fmla="*/ 0 h 20"/>
              </a:gdLst>
              <a:ahLst/>
              <a:cxnLst>
                <a:cxn ang="0">
                  <a:pos x="T0" y="T1"/>
                </a:cxn>
                <a:cxn ang="0">
                  <a:pos x="T2" y="T3"/>
                </a:cxn>
                <a:cxn ang="0">
                  <a:pos x="T4" y="T5"/>
                </a:cxn>
                <a:cxn ang="0">
                  <a:pos x="T6" y="T7"/>
                </a:cxn>
                <a:cxn ang="0">
                  <a:pos x="T8" y="T9"/>
                </a:cxn>
              </a:cxnLst>
              <a:rect l="0" t="0" r="r" b="b"/>
              <a:pathLst>
                <a:path w="20" h="20">
                  <a:moveTo>
                    <a:pt x="9" y="0"/>
                  </a:moveTo>
                  <a:lnTo>
                    <a:pt x="0" y="9"/>
                  </a:lnTo>
                  <a:lnTo>
                    <a:pt x="4" y="14"/>
                  </a:lnTo>
                  <a:lnTo>
                    <a:pt x="16" y="4"/>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51" name="Freeform 250"/>
            <p:cNvSpPr>
              <a:spLocks/>
            </p:cNvSpPr>
            <p:nvPr/>
          </p:nvSpPr>
          <p:spPr bwMode="auto">
            <a:xfrm>
              <a:off x="7898" y="800"/>
              <a:ext cx="20" cy="21"/>
            </a:xfrm>
            <a:custGeom>
              <a:avLst/>
              <a:gdLst>
                <a:gd name="T0" fmla="*/ 7 w 20"/>
                <a:gd name="T1" fmla="*/ 0 h 21"/>
                <a:gd name="T2" fmla="*/ 0 w 20"/>
                <a:gd name="T3" fmla="*/ 16 h 21"/>
                <a:gd name="T4" fmla="*/ 9 w 20"/>
                <a:gd name="T5" fmla="*/ 21 h 21"/>
                <a:gd name="T6" fmla="*/ 14 w 20"/>
                <a:gd name="T7" fmla="*/ 9 h 21"/>
                <a:gd name="T8" fmla="*/ 14 w 20"/>
                <a:gd name="T9" fmla="*/ 2 h 21"/>
                <a:gd name="T10" fmla="*/ 7 w 20"/>
                <a:gd name="T11" fmla="*/ 0 h 21"/>
              </a:gdLst>
              <a:ahLst/>
              <a:cxnLst>
                <a:cxn ang="0">
                  <a:pos x="T0" y="T1"/>
                </a:cxn>
                <a:cxn ang="0">
                  <a:pos x="T2" y="T3"/>
                </a:cxn>
                <a:cxn ang="0">
                  <a:pos x="T4" y="T5"/>
                </a:cxn>
                <a:cxn ang="0">
                  <a:pos x="T6" y="T7"/>
                </a:cxn>
                <a:cxn ang="0">
                  <a:pos x="T8" y="T9"/>
                </a:cxn>
                <a:cxn ang="0">
                  <a:pos x="T10" y="T11"/>
                </a:cxn>
              </a:cxnLst>
              <a:rect l="0" t="0" r="r" b="b"/>
              <a:pathLst>
                <a:path w="20" h="21">
                  <a:moveTo>
                    <a:pt x="7" y="0"/>
                  </a:moveTo>
                  <a:lnTo>
                    <a:pt x="0" y="16"/>
                  </a:lnTo>
                  <a:lnTo>
                    <a:pt x="9" y="21"/>
                  </a:lnTo>
                  <a:lnTo>
                    <a:pt x="14" y="9"/>
                  </a:lnTo>
                  <a:lnTo>
                    <a:pt x="14" y="2"/>
                  </a:lnTo>
                  <a:lnTo>
                    <a:pt x="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52" name="Freeform 251"/>
            <p:cNvSpPr>
              <a:spLocks/>
            </p:cNvSpPr>
            <p:nvPr/>
          </p:nvSpPr>
          <p:spPr bwMode="auto">
            <a:xfrm>
              <a:off x="7903" y="807"/>
              <a:ext cx="20" cy="20"/>
            </a:xfrm>
            <a:custGeom>
              <a:avLst/>
              <a:gdLst>
                <a:gd name="T0" fmla="*/ 9 w 20"/>
                <a:gd name="T1" fmla="*/ 0 h 20"/>
                <a:gd name="T2" fmla="*/ 0 w 20"/>
                <a:gd name="T3" fmla="*/ 0 h 20"/>
                <a:gd name="T4" fmla="*/ 2 w 20"/>
                <a:gd name="T5" fmla="*/ 14 h 20"/>
                <a:gd name="T6" fmla="*/ 4 w 20"/>
                <a:gd name="T7" fmla="*/ 16 h 20"/>
                <a:gd name="T8" fmla="*/ 12 w 20"/>
                <a:gd name="T9" fmla="*/ 12 h 20"/>
                <a:gd name="T10" fmla="*/ 9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9" y="0"/>
                  </a:moveTo>
                  <a:lnTo>
                    <a:pt x="0" y="0"/>
                  </a:lnTo>
                  <a:lnTo>
                    <a:pt x="2" y="14"/>
                  </a:lnTo>
                  <a:lnTo>
                    <a:pt x="4" y="16"/>
                  </a:lnTo>
                  <a:lnTo>
                    <a:pt x="12" y="12"/>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53" name="Freeform 252"/>
            <p:cNvSpPr>
              <a:spLocks/>
            </p:cNvSpPr>
            <p:nvPr/>
          </p:nvSpPr>
          <p:spPr bwMode="auto">
            <a:xfrm>
              <a:off x="7908" y="814"/>
              <a:ext cx="20" cy="20"/>
            </a:xfrm>
            <a:custGeom>
              <a:avLst/>
              <a:gdLst>
                <a:gd name="T0" fmla="*/ 4 w 20"/>
                <a:gd name="T1" fmla="*/ 0 h 20"/>
                <a:gd name="T2" fmla="*/ 0 w 20"/>
                <a:gd name="T3" fmla="*/ 9 h 20"/>
                <a:gd name="T4" fmla="*/ 12 w 20"/>
                <a:gd name="T5" fmla="*/ 19 h 20"/>
                <a:gd name="T6" fmla="*/ 16 w 20"/>
                <a:gd name="T7" fmla="*/ 9 h 20"/>
                <a:gd name="T8" fmla="*/ 4 w 20"/>
                <a:gd name="T9" fmla="*/ 0 h 20"/>
              </a:gdLst>
              <a:ahLst/>
              <a:cxnLst>
                <a:cxn ang="0">
                  <a:pos x="T0" y="T1"/>
                </a:cxn>
                <a:cxn ang="0">
                  <a:pos x="T2" y="T3"/>
                </a:cxn>
                <a:cxn ang="0">
                  <a:pos x="T4" y="T5"/>
                </a:cxn>
                <a:cxn ang="0">
                  <a:pos x="T6" y="T7"/>
                </a:cxn>
                <a:cxn ang="0">
                  <a:pos x="T8" y="T9"/>
                </a:cxn>
              </a:cxnLst>
              <a:rect l="0" t="0" r="r" b="b"/>
              <a:pathLst>
                <a:path w="20" h="20">
                  <a:moveTo>
                    <a:pt x="4" y="0"/>
                  </a:moveTo>
                  <a:lnTo>
                    <a:pt x="0" y="9"/>
                  </a:lnTo>
                  <a:lnTo>
                    <a:pt x="12" y="19"/>
                  </a:lnTo>
                  <a:lnTo>
                    <a:pt x="16" y="9"/>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54" name="Freeform 253"/>
            <p:cNvSpPr>
              <a:spLocks/>
            </p:cNvSpPr>
            <p:nvPr/>
          </p:nvSpPr>
          <p:spPr bwMode="auto">
            <a:xfrm>
              <a:off x="7920" y="824"/>
              <a:ext cx="38" cy="20"/>
            </a:xfrm>
            <a:custGeom>
              <a:avLst/>
              <a:gdLst>
                <a:gd name="T0" fmla="*/ 4 w 38"/>
                <a:gd name="T1" fmla="*/ 0 h 20"/>
                <a:gd name="T2" fmla="*/ 0 w 38"/>
                <a:gd name="T3" fmla="*/ 9 h 20"/>
                <a:gd name="T4" fmla="*/ 35 w 38"/>
                <a:gd name="T5" fmla="*/ 19 h 20"/>
                <a:gd name="T6" fmla="*/ 38 w 38"/>
                <a:gd name="T7" fmla="*/ 19 h 20"/>
                <a:gd name="T8" fmla="*/ 38 w 38"/>
                <a:gd name="T9" fmla="*/ 9 h 20"/>
                <a:gd name="T10" fmla="*/ 4 w 38"/>
                <a:gd name="T11" fmla="*/ 0 h 20"/>
              </a:gdLst>
              <a:ahLst/>
              <a:cxnLst>
                <a:cxn ang="0">
                  <a:pos x="T0" y="T1"/>
                </a:cxn>
                <a:cxn ang="0">
                  <a:pos x="T2" y="T3"/>
                </a:cxn>
                <a:cxn ang="0">
                  <a:pos x="T4" y="T5"/>
                </a:cxn>
                <a:cxn ang="0">
                  <a:pos x="T6" y="T7"/>
                </a:cxn>
                <a:cxn ang="0">
                  <a:pos x="T8" y="T9"/>
                </a:cxn>
                <a:cxn ang="0">
                  <a:pos x="T10" y="T11"/>
                </a:cxn>
              </a:cxnLst>
              <a:rect l="0" t="0" r="r" b="b"/>
              <a:pathLst>
                <a:path w="38" h="20">
                  <a:moveTo>
                    <a:pt x="4" y="0"/>
                  </a:moveTo>
                  <a:lnTo>
                    <a:pt x="0" y="9"/>
                  </a:lnTo>
                  <a:lnTo>
                    <a:pt x="35" y="19"/>
                  </a:lnTo>
                  <a:lnTo>
                    <a:pt x="38" y="19"/>
                  </a:lnTo>
                  <a:lnTo>
                    <a:pt x="38" y="9"/>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55" name="Freeform 254"/>
            <p:cNvSpPr>
              <a:spLocks/>
            </p:cNvSpPr>
            <p:nvPr/>
          </p:nvSpPr>
          <p:spPr bwMode="auto">
            <a:xfrm>
              <a:off x="7954" y="824"/>
              <a:ext cx="38" cy="20"/>
            </a:xfrm>
            <a:custGeom>
              <a:avLst/>
              <a:gdLst>
                <a:gd name="T0" fmla="*/ 33 w 38"/>
                <a:gd name="T1" fmla="*/ 0 h 20"/>
                <a:gd name="T2" fmla="*/ 0 w 38"/>
                <a:gd name="T3" fmla="*/ 9 h 20"/>
                <a:gd name="T4" fmla="*/ 4 w 38"/>
                <a:gd name="T5" fmla="*/ 19 h 20"/>
                <a:gd name="T6" fmla="*/ 38 w 38"/>
                <a:gd name="T7" fmla="*/ 9 h 20"/>
                <a:gd name="T8" fmla="*/ 33 w 38"/>
                <a:gd name="T9" fmla="*/ 0 h 20"/>
              </a:gdLst>
              <a:ahLst/>
              <a:cxnLst>
                <a:cxn ang="0">
                  <a:pos x="T0" y="T1"/>
                </a:cxn>
                <a:cxn ang="0">
                  <a:pos x="T2" y="T3"/>
                </a:cxn>
                <a:cxn ang="0">
                  <a:pos x="T4" y="T5"/>
                </a:cxn>
                <a:cxn ang="0">
                  <a:pos x="T6" y="T7"/>
                </a:cxn>
                <a:cxn ang="0">
                  <a:pos x="T8" y="T9"/>
                </a:cxn>
              </a:cxnLst>
              <a:rect l="0" t="0" r="r" b="b"/>
              <a:pathLst>
                <a:path w="38" h="20">
                  <a:moveTo>
                    <a:pt x="33" y="0"/>
                  </a:moveTo>
                  <a:lnTo>
                    <a:pt x="0" y="9"/>
                  </a:lnTo>
                  <a:lnTo>
                    <a:pt x="4" y="19"/>
                  </a:lnTo>
                  <a:lnTo>
                    <a:pt x="38" y="9"/>
                  </a:lnTo>
                  <a:lnTo>
                    <a:pt x="33"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56" name="Freeform 255"/>
            <p:cNvSpPr>
              <a:spLocks/>
            </p:cNvSpPr>
            <p:nvPr/>
          </p:nvSpPr>
          <p:spPr bwMode="auto">
            <a:xfrm>
              <a:off x="7987" y="814"/>
              <a:ext cx="20" cy="20"/>
            </a:xfrm>
            <a:custGeom>
              <a:avLst/>
              <a:gdLst>
                <a:gd name="T0" fmla="*/ 12 w 20"/>
                <a:gd name="T1" fmla="*/ 0 h 20"/>
                <a:gd name="T2" fmla="*/ 0 w 20"/>
                <a:gd name="T3" fmla="*/ 9 h 20"/>
                <a:gd name="T4" fmla="*/ 4 w 20"/>
                <a:gd name="T5" fmla="*/ 19 h 20"/>
                <a:gd name="T6" fmla="*/ 19 w 20"/>
                <a:gd name="T7" fmla="*/ 7 h 20"/>
                <a:gd name="T8" fmla="*/ 19 w 20"/>
                <a:gd name="T9" fmla="*/ 4 h 20"/>
                <a:gd name="T10" fmla="*/ 12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12" y="0"/>
                  </a:moveTo>
                  <a:lnTo>
                    <a:pt x="0" y="9"/>
                  </a:lnTo>
                  <a:lnTo>
                    <a:pt x="4" y="19"/>
                  </a:lnTo>
                  <a:lnTo>
                    <a:pt x="19" y="7"/>
                  </a:lnTo>
                  <a:lnTo>
                    <a:pt x="19" y="4"/>
                  </a:lnTo>
                  <a:lnTo>
                    <a:pt x="12"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57" name="Freeform 256"/>
            <p:cNvSpPr>
              <a:spLocks/>
            </p:cNvSpPr>
            <p:nvPr/>
          </p:nvSpPr>
          <p:spPr bwMode="auto">
            <a:xfrm>
              <a:off x="7997" y="800"/>
              <a:ext cx="20" cy="20"/>
            </a:xfrm>
            <a:custGeom>
              <a:avLst/>
              <a:gdLst>
                <a:gd name="T0" fmla="*/ 9 w 20"/>
                <a:gd name="T1" fmla="*/ 0 h 20"/>
                <a:gd name="T2" fmla="*/ 2 w 20"/>
                <a:gd name="T3" fmla="*/ 2 h 20"/>
                <a:gd name="T4" fmla="*/ 0 w 20"/>
                <a:gd name="T5" fmla="*/ 19 h 20"/>
                <a:gd name="T6" fmla="*/ 9 w 20"/>
                <a:gd name="T7" fmla="*/ 19 h 20"/>
                <a:gd name="T8" fmla="*/ 12 w 20"/>
                <a:gd name="T9" fmla="*/ 7 h 20"/>
                <a:gd name="T10" fmla="*/ 12 w 20"/>
                <a:gd name="T11" fmla="*/ 4 h 20"/>
                <a:gd name="T12" fmla="*/ 9 w 20"/>
                <a:gd name="T13" fmla="*/ 0 h 20"/>
              </a:gdLst>
              <a:ahLst/>
              <a:cxnLst>
                <a:cxn ang="0">
                  <a:pos x="T0" y="T1"/>
                </a:cxn>
                <a:cxn ang="0">
                  <a:pos x="T2" y="T3"/>
                </a:cxn>
                <a:cxn ang="0">
                  <a:pos x="T4" y="T5"/>
                </a:cxn>
                <a:cxn ang="0">
                  <a:pos x="T6" y="T7"/>
                </a:cxn>
                <a:cxn ang="0">
                  <a:pos x="T8" y="T9"/>
                </a:cxn>
                <a:cxn ang="0">
                  <a:pos x="T10" y="T11"/>
                </a:cxn>
                <a:cxn ang="0">
                  <a:pos x="T12" y="T13"/>
                </a:cxn>
              </a:cxnLst>
              <a:rect l="0" t="0" r="r" b="b"/>
              <a:pathLst>
                <a:path w="20" h="20">
                  <a:moveTo>
                    <a:pt x="9" y="0"/>
                  </a:moveTo>
                  <a:lnTo>
                    <a:pt x="2" y="2"/>
                  </a:lnTo>
                  <a:lnTo>
                    <a:pt x="0" y="19"/>
                  </a:lnTo>
                  <a:lnTo>
                    <a:pt x="9" y="19"/>
                  </a:lnTo>
                  <a:lnTo>
                    <a:pt x="12" y="7"/>
                  </a:lnTo>
                  <a:lnTo>
                    <a:pt x="12" y="4"/>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58" name="Freeform 257"/>
            <p:cNvSpPr>
              <a:spLocks/>
            </p:cNvSpPr>
            <p:nvPr/>
          </p:nvSpPr>
          <p:spPr bwMode="auto">
            <a:xfrm>
              <a:off x="7999" y="805"/>
              <a:ext cx="20" cy="20"/>
            </a:xfrm>
            <a:custGeom>
              <a:avLst/>
              <a:gdLst>
                <a:gd name="T0" fmla="*/ 9 w 20"/>
                <a:gd name="T1" fmla="*/ 0 h 20"/>
                <a:gd name="T2" fmla="*/ 0 w 20"/>
                <a:gd name="T3" fmla="*/ 4 h 20"/>
                <a:gd name="T4" fmla="*/ 4 w 20"/>
                <a:gd name="T5" fmla="*/ 16 h 20"/>
                <a:gd name="T6" fmla="*/ 7 w 20"/>
                <a:gd name="T7" fmla="*/ 19 h 20"/>
                <a:gd name="T8" fmla="*/ 14 w 20"/>
                <a:gd name="T9" fmla="*/ 12 h 20"/>
                <a:gd name="T10" fmla="*/ 9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9" y="0"/>
                  </a:moveTo>
                  <a:lnTo>
                    <a:pt x="0" y="4"/>
                  </a:lnTo>
                  <a:lnTo>
                    <a:pt x="4" y="16"/>
                  </a:lnTo>
                  <a:lnTo>
                    <a:pt x="7" y="19"/>
                  </a:lnTo>
                  <a:lnTo>
                    <a:pt x="14" y="12"/>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59" name="Freeform 258"/>
            <p:cNvSpPr>
              <a:spLocks/>
            </p:cNvSpPr>
            <p:nvPr/>
          </p:nvSpPr>
          <p:spPr bwMode="auto">
            <a:xfrm>
              <a:off x="8006" y="814"/>
              <a:ext cx="20" cy="20"/>
            </a:xfrm>
            <a:custGeom>
              <a:avLst/>
              <a:gdLst>
                <a:gd name="T0" fmla="*/ 4 w 20"/>
                <a:gd name="T1" fmla="*/ 0 h 20"/>
                <a:gd name="T2" fmla="*/ 0 w 20"/>
                <a:gd name="T3" fmla="*/ 9 h 20"/>
                <a:gd name="T4" fmla="*/ 11 w 20"/>
                <a:gd name="T5" fmla="*/ 19 h 20"/>
                <a:gd name="T6" fmla="*/ 16 w 20"/>
                <a:gd name="T7" fmla="*/ 9 h 20"/>
                <a:gd name="T8" fmla="*/ 4 w 20"/>
                <a:gd name="T9" fmla="*/ 0 h 20"/>
              </a:gdLst>
              <a:ahLst/>
              <a:cxnLst>
                <a:cxn ang="0">
                  <a:pos x="T0" y="T1"/>
                </a:cxn>
                <a:cxn ang="0">
                  <a:pos x="T2" y="T3"/>
                </a:cxn>
                <a:cxn ang="0">
                  <a:pos x="T4" y="T5"/>
                </a:cxn>
                <a:cxn ang="0">
                  <a:pos x="T6" y="T7"/>
                </a:cxn>
                <a:cxn ang="0">
                  <a:pos x="T8" y="T9"/>
                </a:cxn>
              </a:cxnLst>
              <a:rect l="0" t="0" r="r" b="b"/>
              <a:pathLst>
                <a:path w="20" h="20">
                  <a:moveTo>
                    <a:pt x="4" y="0"/>
                  </a:moveTo>
                  <a:lnTo>
                    <a:pt x="0" y="9"/>
                  </a:lnTo>
                  <a:lnTo>
                    <a:pt x="11" y="19"/>
                  </a:lnTo>
                  <a:lnTo>
                    <a:pt x="16" y="9"/>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60" name="Freeform 259"/>
            <p:cNvSpPr>
              <a:spLocks/>
            </p:cNvSpPr>
            <p:nvPr/>
          </p:nvSpPr>
          <p:spPr bwMode="auto">
            <a:xfrm>
              <a:off x="8018" y="824"/>
              <a:ext cx="39" cy="20"/>
            </a:xfrm>
            <a:custGeom>
              <a:avLst/>
              <a:gdLst>
                <a:gd name="T0" fmla="*/ 4 w 39"/>
                <a:gd name="T1" fmla="*/ 0 h 20"/>
                <a:gd name="T2" fmla="*/ 0 w 39"/>
                <a:gd name="T3" fmla="*/ 9 h 20"/>
                <a:gd name="T4" fmla="*/ 36 w 39"/>
                <a:gd name="T5" fmla="*/ 19 h 20"/>
                <a:gd name="T6" fmla="*/ 38 w 39"/>
                <a:gd name="T7" fmla="*/ 19 h 20"/>
                <a:gd name="T8" fmla="*/ 38 w 39"/>
                <a:gd name="T9" fmla="*/ 9 h 20"/>
                <a:gd name="T10" fmla="*/ 4 w 39"/>
                <a:gd name="T11" fmla="*/ 0 h 20"/>
              </a:gdLst>
              <a:ahLst/>
              <a:cxnLst>
                <a:cxn ang="0">
                  <a:pos x="T0" y="T1"/>
                </a:cxn>
                <a:cxn ang="0">
                  <a:pos x="T2" y="T3"/>
                </a:cxn>
                <a:cxn ang="0">
                  <a:pos x="T4" y="T5"/>
                </a:cxn>
                <a:cxn ang="0">
                  <a:pos x="T6" y="T7"/>
                </a:cxn>
                <a:cxn ang="0">
                  <a:pos x="T8" y="T9"/>
                </a:cxn>
                <a:cxn ang="0">
                  <a:pos x="T10" y="T11"/>
                </a:cxn>
              </a:cxnLst>
              <a:rect l="0" t="0" r="r" b="b"/>
              <a:pathLst>
                <a:path w="39" h="20">
                  <a:moveTo>
                    <a:pt x="4" y="0"/>
                  </a:moveTo>
                  <a:lnTo>
                    <a:pt x="0" y="9"/>
                  </a:lnTo>
                  <a:lnTo>
                    <a:pt x="36" y="19"/>
                  </a:lnTo>
                  <a:lnTo>
                    <a:pt x="38" y="19"/>
                  </a:lnTo>
                  <a:lnTo>
                    <a:pt x="38" y="9"/>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61" name="Freeform 260"/>
            <p:cNvSpPr>
              <a:spLocks/>
            </p:cNvSpPr>
            <p:nvPr/>
          </p:nvSpPr>
          <p:spPr bwMode="auto">
            <a:xfrm>
              <a:off x="8052" y="824"/>
              <a:ext cx="38" cy="20"/>
            </a:xfrm>
            <a:custGeom>
              <a:avLst/>
              <a:gdLst>
                <a:gd name="T0" fmla="*/ 33 w 38"/>
                <a:gd name="T1" fmla="*/ 0 h 20"/>
                <a:gd name="T2" fmla="*/ 0 w 38"/>
                <a:gd name="T3" fmla="*/ 9 h 20"/>
                <a:gd name="T4" fmla="*/ 4 w 38"/>
                <a:gd name="T5" fmla="*/ 19 h 20"/>
                <a:gd name="T6" fmla="*/ 38 w 38"/>
                <a:gd name="T7" fmla="*/ 9 h 20"/>
                <a:gd name="T8" fmla="*/ 38 w 38"/>
                <a:gd name="T9" fmla="*/ 7 h 20"/>
                <a:gd name="T10" fmla="*/ 33 w 38"/>
                <a:gd name="T11" fmla="*/ 0 h 20"/>
              </a:gdLst>
              <a:ahLst/>
              <a:cxnLst>
                <a:cxn ang="0">
                  <a:pos x="T0" y="T1"/>
                </a:cxn>
                <a:cxn ang="0">
                  <a:pos x="T2" y="T3"/>
                </a:cxn>
                <a:cxn ang="0">
                  <a:pos x="T4" y="T5"/>
                </a:cxn>
                <a:cxn ang="0">
                  <a:pos x="T6" y="T7"/>
                </a:cxn>
                <a:cxn ang="0">
                  <a:pos x="T8" y="T9"/>
                </a:cxn>
                <a:cxn ang="0">
                  <a:pos x="T10" y="T11"/>
                </a:cxn>
              </a:cxnLst>
              <a:rect l="0" t="0" r="r" b="b"/>
              <a:pathLst>
                <a:path w="38" h="20">
                  <a:moveTo>
                    <a:pt x="33" y="0"/>
                  </a:moveTo>
                  <a:lnTo>
                    <a:pt x="0" y="9"/>
                  </a:lnTo>
                  <a:lnTo>
                    <a:pt x="4" y="19"/>
                  </a:lnTo>
                  <a:lnTo>
                    <a:pt x="38" y="9"/>
                  </a:lnTo>
                  <a:lnTo>
                    <a:pt x="38" y="7"/>
                  </a:lnTo>
                  <a:lnTo>
                    <a:pt x="33"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62" name="Freeform 261"/>
            <p:cNvSpPr>
              <a:spLocks/>
            </p:cNvSpPr>
            <p:nvPr/>
          </p:nvSpPr>
          <p:spPr bwMode="auto">
            <a:xfrm>
              <a:off x="8085" y="816"/>
              <a:ext cx="20" cy="20"/>
            </a:xfrm>
            <a:custGeom>
              <a:avLst/>
              <a:gdLst>
                <a:gd name="T0" fmla="*/ 9 w 20"/>
                <a:gd name="T1" fmla="*/ 0 h 20"/>
                <a:gd name="T2" fmla="*/ 0 w 20"/>
                <a:gd name="T3" fmla="*/ 9 h 20"/>
                <a:gd name="T4" fmla="*/ 4 w 20"/>
                <a:gd name="T5" fmla="*/ 14 h 20"/>
                <a:gd name="T6" fmla="*/ 16 w 20"/>
                <a:gd name="T7" fmla="*/ 4 h 20"/>
                <a:gd name="T8" fmla="*/ 9 w 20"/>
                <a:gd name="T9" fmla="*/ 0 h 20"/>
              </a:gdLst>
              <a:ahLst/>
              <a:cxnLst>
                <a:cxn ang="0">
                  <a:pos x="T0" y="T1"/>
                </a:cxn>
                <a:cxn ang="0">
                  <a:pos x="T2" y="T3"/>
                </a:cxn>
                <a:cxn ang="0">
                  <a:pos x="T4" y="T5"/>
                </a:cxn>
                <a:cxn ang="0">
                  <a:pos x="T6" y="T7"/>
                </a:cxn>
                <a:cxn ang="0">
                  <a:pos x="T8" y="T9"/>
                </a:cxn>
              </a:cxnLst>
              <a:rect l="0" t="0" r="r" b="b"/>
              <a:pathLst>
                <a:path w="20" h="20">
                  <a:moveTo>
                    <a:pt x="9" y="0"/>
                  </a:moveTo>
                  <a:lnTo>
                    <a:pt x="0" y="9"/>
                  </a:lnTo>
                  <a:lnTo>
                    <a:pt x="4" y="14"/>
                  </a:lnTo>
                  <a:lnTo>
                    <a:pt x="16" y="4"/>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63" name="Freeform 262"/>
            <p:cNvSpPr>
              <a:spLocks/>
            </p:cNvSpPr>
            <p:nvPr/>
          </p:nvSpPr>
          <p:spPr bwMode="auto">
            <a:xfrm>
              <a:off x="8093" y="800"/>
              <a:ext cx="20" cy="21"/>
            </a:xfrm>
            <a:custGeom>
              <a:avLst/>
              <a:gdLst>
                <a:gd name="T0" fmla="*/ 11 w 20"/>
                <a:gd name="T1" fmla="*/ 0 h 21"/>
                <a:gd name="T2" fmla="*/ 7 w 20"/>
                <a:gd name="T3" fmla="*/ 0 h 21"/>
                <a:gd name="T4" fmla="*/ 0 w 20"/>
                <a:gd name="T5" fmla="*/ 16 h 21"/>
                <a:gd name="T6" fmla="*/ 9 w 20"/>
                <a:gd name="T7" fmla="*/ 21 h 21"/>
                <a:gd name="T8" fmla="*/ 14 w 20"/>
                <a:gd name="T9" fmla="*/ 9 h 21"/>
                <a:gd name="T10" fmla="*/ 14 w 20"/>
                <a:gd name="T11" fmla="*/ 4 h 21"/>
                <a:gd name="T12" fmla="*/ 11 w 20"/>
                <a:gd name="T13" fmla="*/ 0 h 21"/>
              </a:gdLst>
              <a:ahLst/>
              <a:cxnLst>
                <a:cxn ang="0">
                  <a:pos x="T0" y="T1"/>
                </a:cxn>
                <a:cxn ang="0">
                  <a:pos x="T2" y="T3"/>
                </a:cxn>
                <a:cxn ang="0">
                  <a:pos x="T4" y="T5"/>
                </a:cxn>
                <a:cxn ang="0">
                  <a:pos x="T6" y="T7"/>
                </a:cxn>
                <a:cxn ang="0">
                  <a:pos x="T8" y="T9"/>
                </a:cxn>
                <a:cxn ang="0">
                  <a:pos x="T10" y="T11"/>
                </a:cxn>
                <a:cxn ang="0">
                  <a:pos x="T12" y="T13"/>
                </a:cxn>
              </a:cxnLst>
              <a:rect l="0" t="0" r="r" b="b"/>
              <a:pathLst>
                <a:path w="20" h="21">
                  <a:moveTo>
                    <a:pt x="11" y="0"/>
                  </a:moveTo>
                  <a:lnTo>
                    <a:pt x="7" y="0"/>
                  </a:lnTo>
                  <a:lnTo>
                    <a:pt x="0" y="16"/>
                  </a:lnTo>
                  <a:lnTo>
                    <a:pt x="9" y="21"/>
                  </a:lnTo>
                  <a:lnTo>
                    <a:pt x="14" y="9"/>
                  </a:lnTo>
                  <a:lnTo>
                    <a:pt x="14" y="4"/>
                  </a:lnTo>
                  <a:lnTo>
                    <a:pt x="11"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64" name="Freeform 263"/>
            <p:cNvSpPr>
              <a:spLocks/>
            </p:cNvSpPr>
            <p:nvPr/>
          </p:nvSpPr>
          <p:spPr bwMode="auto">
            <a:xfrm>
              <a:off x="8097" y="805"/>
              <a:ext cx="20" cy="20"/>
            </a:xfrm>
            <a:custGeom>
              <a:avLst/>
              <a:gdLst>
                <a:gd name="T0" fmla="*/ 9 w 20"/>
                <a:gd name="T1" fmla="*/ 0 h 20"/>
                <a:gd name="T2" fmla="*/ 0 w 20"/>
                <a:gd name="T3" fmla="*/ 4 h 20"/>
                <a:gd name="T4" fmla="*/ 4 w 20"/>
                <a:gd name="T5" fmla="*/ 16 h 20"/>
                <a:gd name="T6" fmla="*/ 7 w 20"/>
                <a:gd name="T7" fmla="*/ 16 h 20"/>
                <a:gd name="T8" fmla="*/ 14 w 20"/>
                <a:gd name="T9" fmla="*/ 12 h 20"/>
                <a:gd name="T10" fmla="*/ 9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9" y="0"/>
                  </a:moveTo>
                  <a:lnTo>
                    <a:pt x="0" y="4"/>
                  </a:lnTo>
                  <a:lnTo>
                    <a:pt x="4" y="16"/>
                  </a:lnTo>
                  <a:lnTo>
                    <a:pt x="7" y="16"/>
                  </a:lnTo>
                  <a:lnTo>
                    <a:pt x="14" y="12"/>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65" name="Freeform 264"/>
            <p:cNvSpPr>
              <a:spLocks/>
            </p:cNvSpPr>
            <p:nvPr/>
          </p:nvSpPr>
          <p:spPr bwMode="auto">
            <a:xfrm>
              <a:off x="8105" y="816"/>
              <a:ext cx="20" cy="20"/>
            </a:xfrm>
            <a:custGeom>
              <a:avLst/>
              <a:gdLst>
                <a:gd name="T0" fmla="*/ 4 w 20"/>
                <a:gd name="T1" fmla="*/ 0 h 20"/>
                <a:gd name="T2" fmla="*/ 0 w 20"/>
                <a:gd name="T3" fmla="*/ 4 h 20"/>
                <a:gd name="T4" fmla="*/ 9 w 20"/>
                <a:gd name="T5" fmla="*/ 16 h 20"/>
                <a:gd name="T6" fmla="*/ 14 w 20"/>
                <a:gd name="T7" fmla="*/ 9 h 20"/>
                <a:gd name="T8" fmla="*/ 4 w 20"/>
                <a:gd name="T9" fmla="*/ 0 h 20"/>
              </a:gdLst>
              <a:ahLst/>
              <a:cxnLst>
                <a:cxn ang="0">
                  <a:pos x="T0" y="T1"/>
                </a:cxn>
                <a:cxn ang="0">
                  <a:pos x="T2" y="T3"/>
                </a:cxn>
                <a:cxn ang="0">
                  <a:pos x="T4" y="T5"/>
                </a:cxn>
                <a:cxn ang="0">
                  <a:pos x="T6" y="T7"/>
                </a:cxn>
                <a:cxn ang="0">
                  <a:pos x="T8" y="T9"/>
                </a:cxn>
              </a:cxnLst>
              <a:rect l="0" t="0" r="r" b="b"/>
              <a:pathLst>
                <a:path w="20" h="20">
                  <a:moveTo>
                    <a:pt x="4" y="0"/>
                  </a:moveTo>
                  <a:lnTo>
                    <a:pt x="0" y="4"/>
                  </a:lnTo>
                  <a:lnTo>
                    <a:pt x="9" y="16"/>
                  </a:lnTo>
                  <a:lnTo>
                    <a:pt x="14" y="9"/>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66" name="Freeform 265"/>
            <p:cNvSpPr>
              <a:spLocks/>
            </p:cNvSpPr>
            <p:nvPr/>
          </p:nvSpPr>
          <p:spPr bwMode="auto">
            <a:xfrm>
              <a:off x="8114" y="824"/>
              <a:ext cx="39" cy="20"/>
            </a:xfrm>
            <a:custGeom>
              <a:avLst/>
              <a:gdLst>
                <a:gd name="T0" fmla="*/ 4 w 39"/>
                <a:gd name="T1" fmla="*/ 0 h 20"/>
                <a:gd name="T2" fmla="*/ 0 w 39"/>
                <a:gd name="T3" fmla="*/ 9 h 20"/>
                <a:gd name="T4" fmla="*/ 36 w 39"/>
                <a:gd name="T5" fmla="*/ 19 h 20"/>
                <a:gd name="T6" fmla="*/ 38 w 39"/>
                <a:gd name="T7" fmla="*/ 19 h 20"/>
                <a:gd name="T8" fmla="*/ 38 w 39"/>
                <a:gd name="T9" fmla="*/ 9 h 20"/>
                <a:gd name="T10" fmla="*/ 4 w 39"/>
                <a:gd name="T11" fmla="*/ 0 h 20"/>
              </a:gdLst>
              <a:ahLst/>
              <a:cxnLst>
                <a:cxn ang="0">
                  <a:pos x="T0" y="T1"/>
                </a:cxn>
                <a:cxn ang="0">
                  <a:pos x="T2" y="T3"/>
                </a:cxn>
                <a:cxn ang="0">
                  <a:pos x="T4" y="T5"/>
                </a:cxn>
                <a:cxn ang="0">
                  <a:pos x="T6" y="T7"/>
                </a:cxn>
                <a:cxn ang="0">
                  <a:pos x="T8" y="T9"/>
                </a:cxn>
                <a:cxn ang="0">
                  <a:pos x="T10" y="T11"/>
                </a:cxn>
              </a:cxnLst>
              <a:rect l="0" t="0" r="r" b="b"/>
              <a:pathLst>
                <a:path w="39" h="20">
                  <a:moveTo>
                    <a:pt x="4" y="0"/>
                  </a:moveTo>
                  <a:lnTo>
                    <a:pt x="0" y="9"/>
                  </a:lnTo>
                  <a:lnTo>
                    <a:pt x="36" y="19"/>
                  </a:lnTo>
                  <a:lnTo>
                    <a:pt x="38" y="19"/>
                  </a:lnTo>
                  <a:lnTo>
                    <a:pt x="38" y="9"/>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67" name="Freeform 266"/>
            <p:cNvSpPr>
              <a:spLocks/>
            </p:cNvSpPr>
            <p:nvPr/>
          </p:nvSpPr>
          <p:spPr bwMode="auto">
            <a:xfrm>
              <a:off x="8148" y="824"/>
              <a:ext cx="41" cy="20"/>
            </a:xfrm>
            <a:custGeom>
              <a:avLst/>
              <a:gdLst>
                <a:gd name="T0" fmla="*/ 36 w 41"/>
                <a:gd name="T1" fmla="*/ 0 h 20"/>
                <a:gd name="T2" fmla="*/ 0 w 41"/>
                <a:gd name="T3" fmla="*/ 9 h 20"/>
                <a:gd name="T4" fmla="*/ 4 w 41"/>
                <a:gd name="T5" fmla="*/ 19 h 20"/>
                <a:gd name="T6" fmla="*/ 40 w 41"/>
                <a:gd name="T7" fmla="*/ 9 h 20"/>
                <a:gd name="T8" fmla="*/ 40 w 41"/>
                <a:gd name="T9" fmla="*/ 7 h 20"/>
                <a:gd name="T10" fmla="*/ 36 w 41"/>
                <a:gd name="T11" fmla="*/ 0 h 20"/>
              </a:gdLst>
              <a:ahLst/>
              <a:cxnLst>
                <a:cxn ang="0">
                  <a:pos x="T0" y="T1"/>
                </a:cxn>
                <a:cxn ang="0">
                  <a:pos x="T2" y="T3"/>
                </a:cxn>
                <a:cxn ang="0">
                  <a:pos x="T4" y="T5"/>
                </a:cxn>
                <a:cxn ang="0">
                  <a:pos x="T6" y="T7"/>
                </a:cxn>
                <a:cxn ang="0">
                  <a:pos x="T8" y="T9"/>
                </a:cxn>
                <a:cxn ang="0">
                  <a:pos x="T10" y="T11"/>
                </a:cxn>
              </a:cxnLst>
              <a:rect l="0" t="0" r="r" b="b"/>
              <a:pathLst>
                <a:path w="41" h="20">
                  <a:moveTo>
                    <a:pt x="36" y="0"/>
                  </a:moveTo>
                  <a:lnTo>
                    <a:pt x="0" y="9"/>
                  </a:lnTo>
                  <a:lnTo>
                    <a:pt x="4" y="19"/>
                  </a:lnTo>
                  <a:lnTo>
                    <a:pt x="40" y="9"/>
                  </a:lnTo>
                  <a:lnTo>
                    <a:pt x="40" y="7"/>
                  </a:lnTo>
                  <a:lnTo>
                    <a:pt x="36"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68" name="Freeform 267"/>
            <p:cNvSpPr>
              <a:spLocks/>
            </p:cNvSpPr>
            <p:nvPr/>
          </p:nvSpPr>
          <p:spPr bwMode="auto">
            <a:xfrm>
              <a:off x="8184" y="816"/>
              <a:ext cx="20" cy="20"/>
            </a:xfrm>
            <a:custGeom>
              <a:avLst/>
              <a:gdLst>
                <a:gd name="T0" fmla="*/ 9 w 20"/>
                <a:gd name="T1" fmla="*/ 0 h 20"/>
                <a:gd name="T2" fmla="*/ 0 w 20"/>
                <a:gd name="T3" fmla="*/ 9 h 20"/>
                <a:gd name="T4" fmla="*/ 4 w 20"/>
                <a:gd name="T5" fmla="*/ 14 h 20"/>
                <a:gd name="T6" fmla="*/ 16 w 20"/>
                <a:gd name="T7" fmla="*/ 4 h 20"/>
                <a:gd name="T8" fmla="*/ 9 w 20"/>
                <a:gd name="T9" fmla="*/ 0 h 20"/>
              </a:gdLst>
              <a:ahLst/>
              <a:cxnLst>
                <a:cxn ang="0">
                  <a:pos x="T0" y="T1"/>
                </a:cxn>
                <a:cxn ang="0">
                  <a:pos x="T2" y="T3"/>
                </a:cxn>
                <a:cxn ang="0">
                  <a:pos x="T4" y="T5"/>
                </a:cxn>
                <a:cxn ang="0">
                  <a:pos x="T6" y="T7"/>
                </a:cxn>
                <a:cxn ang="0">
                  <a:pos x="T8" y="T9"/>
                </a:cxn>
              </a:cxnLst>
              <a:rect l="0" t="0" r="r" b="b"/>
              <a:pathLst>
                <a:path w="20" h="20">
                  <a:moveTo>
                    <a:pt x="9" y="0"/>
                  </a:moveTo>
                  <a:lnTo>
                    <a:pt x="0" y="9"/>
                  </a:lnTo>
                  <a:lnTo>
                    <a:pt x="4" y="14"/>
                  </a:lnTo>
                  <a:lnTo>
                    <a:pt x="16" y="4"/>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69" name="Freeform 268"/>
            <p:cNvSpPr>
              <a:spLocks/>
            </p:cNvSpPr>
            <p:nvPr/>
          </p:nvSpPr>
          <p:spPr bwMode="auto">
            <a:xfrm>
              <a:off x="8191" y="800"/>
              <a:ext cx="20" cy="21"/>
            </a:xfrm>
            <a:custGeom>
              <a:avLst/>
              <a:gdLst>
                <a:gd name="T0" fmla="*/ 7 w 20"/>
                <a:gd name="T1" fmla="*/ 0 h 21"/>
                <a:gd name="T2" fmla="*/ 0 w 20"/>
                <a:gd name="T3" fmla="*/ 16 h 21"/>
                <a:gd name="T4" fmla="*/ 9 w 20"/>
                <a:gd name="T5" fmla="*/ 21 h 21"/>
                <a:gd name="T6" fmla="*/ 14 w 20"/>
                <a:gd name="T7" fmla="*/ 9 h 21"/>
                <a:gd name="T8" fmla="*/ 14 w 20"/>
                <a:gd name="T9" fmla="*/ 2 h 21"/>
                <a:gd name="T10" fmla="*/ 7 w 20"/>
                <a:gd name="T11" fmla="*/ 0 h 21"/>
              </a:gdLst>
              <a:ahLst/>
              <a:cxnLst>
                <a:cxn ang="0">
                  <a:pos x="T0" y="T1"/>
                </a:cxn>
                <a:cxn ang="0">
                  <a:pos x="T2" y="T3"/>
                </a:cxn>
                <a:cxn ang="0">
                  <a:pos x="T4" y="T5"/>
                </a:cxn>
                <a:cxn ang="0">
                  <a:pos x="T6" y="T7"/>
                </a:cxn>
                <a:cxn ang="0">
                  <a:pos x="T8" y="T9"/>
                </a:cxn>
                <a:cxn ang="0">
                  <a:pos x="T10" y="T11"/>
                </a:cxn>
              </a:cxnLst>
              <a:rect l="0" t="0" r="r" b="b"/>
              <a:pathLst>
                <a:path w="20" h="21">
                  <a:moveTo>
                    <a:pt x="7" y="0"/>
                  </a:moveTo>
                  <a:lnTo>
                    <a:pt x="0" y="16"/>
                  </a:lnTo>
                  <a:lnTo>
                    <a:pt x="9" y="21"/>
                  </a:lnTo>
                  <a:lnTo>
                    <a:pt x="14" y="9"/>
                  </a:lnTo>
                  <a:lnTo>
                    <a:pt x="14" y="2"/>
                  </a:lnTo>
                  <a:lnTo>
                    <a:pt x="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70" name="Freeform 269"/>
            <p:cNvSpPr>
              <a:spLocks/>
            </p:cNvSpPr>
            <p:nvPr/>
          </p:nvSpPr>
          <p:spPr bwMode="auto">
            <a:xfrm>
              <a:off x="8196" y="807"/>
              <a:ext cx="20" cy="20"/>
            </a:xfrm>
            <a:custGeom>
              <a:avLst/>
              <a:gdLst>
                <a:gd name="T0" fmla="*/ 9 w 20"/>
                <a:gd name="T1" fmla="*/ 0 h 20"/>
                <a:gd name="T2" fmla="*/ 0 w 20"/>
                <a:gd name="T3" fmla="*/ 0 h 20"/>
                <a:gd name="T4" fmla="*/ 2 w 20"/>
                <a:gd name="T5" fmla="*/ 14 h 20"/>
                <a:gd name="T6" fmla="*/ 4 w 20"/>
                <a:gd name="T7" fmla="*/ 14 h 20"/>
                <a:gd name="T8" fmla="*/ 12 w 20"/>
                <a:gd name="T9" fmla="*/ 12 h 20"/>
                <a:gd name="T10" fmla="*/ 9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9" y="0"/>
                  </a:moveTo>
                  <a:lnTo>
                    <a:pt x="0" y="0"/>
                  </a:lnTo>
                  <a:lnTo>
                    <a:pt x="2" y="14"/>
                  </a:lnTo>
                  <a:lnTo>
                    <a:pt x="4" y="14"/>
                  </a:lnTo>
                  <a:lnTo>
                    <a:pt x="12" y="12"/>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71" name="Freeform 270"/>
            <p:cNvSpPr>
              <a:spLocks/>
            </p:cNvSpPr>
            <p:nvPr/>
          </p:nvSpPr>
          <p:spPr bwMode="auto">
            <a:xfrm>
              <a:off x="8201" y="816"/>
              <a:ext cx="20" cy="20"/>
            </a:xfrm>
            <a:custGeom>
              <a:avLst/>
              <a:gdLst>
                <a:gd name="T0" fmla="*/ 4 w 20"/>
                <a:gd name="T1" fmla="*/ 0 h 20"/>
                <a:gd name="T2" fmla="*/ 0 w 20"/>
                <a:gd name="T3" fmla="*/ 4 h 20"/>
                <a:gd name="T4" fmla="*/ 9 w 20"/>
                <a:gd name="T5" fmla="*/ 16 h 20"/>
                <a:gd name="T6" fmla="*/ 14 w 20"/>
                <a:gd name="T7" fmla="*/ 9 h 20"/>
                <a:gd name="T8" fmla="*/ 4 w 20"/>
                <a:gd name="T9" fmla="*/ 0 h 20"/>
              </a:gdLst>
              <a:ahLst/>
              <a:cxnLst>
                <a:cxn ang="0">
                  <a:pos x="T0" y="T1"/>
                </a:cxn>
                <a:cxn ang="0">
                  <a:pos x="T2" y="T3"/>
                </a:cxn>
                <a:cxn ang="0">
                  <a:pos x="T4" y="T5"/>
                </a:cxn>
                <a:cxn ang="0">
                  <a:pos x="T6" y="T7"/>
                </a:cxn>
                <a:cxn ang="0">
                  <a:pos x="T8" y="T9"/>
                </a:cxn>
              </a:cxnLst>
              <a:rect l="0" t="0" r="r" b="b"/>
              <a:pathLst>
                <a:path w="20" h="20">
                  <a:moveTo>
                    <a:pt x="4" y="0"/>
                  </a:moveTo>
                  <a:lnTo>
                    <a:pt x="0" y="4"/>
                  </a:lnTo>
                  <a:lnTo>
                    <a:pt x="9" y="16"/>
                  </a:lnTo>
                  <a:lnTo>
                    <a:pt x="14" y="9"/>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72" name="Freeform 271"/>
            <p:cNvSpPr>
              <a:spLocks/>
            </p:cNvSpPr>
            <p:nvPr/>
          </p:nvSpPr>
          <p:spPr bwMode="auto">
            <a:xfrm>
              <a:off x="8210" y="824"/>
              <a:ext cx="41" cy="20"/>
            </a:xfrm>
            <a:custGeom>
              <a:avLst/>
              <a:gdLst>
                <a:gd name="T0" fmla="*/ 4 w 41"/>
                <a:gd name="T1" fmla="*/ 0 h 20"/>
                <a:gd name="T2" fmla="*/ 0 w 41"/>
                <a:gd name="T3" fmla="*/ 9 h 20"/>
                <a:gd name="T4" fmla="*/ 38 w 41"/>
                <a:gd name="T5" fmla="*/ 19 h 20"/>
                <a:gd name="T6" fmla="*/ 40 w 41"/>
                <a:gd name="T7" fmla="*/ 19 h 20"/>
                <a:gd name="T8" fmla="*/ 40 w 41"/>
                <a:gd name="T9" fmla="*/ 9 h 20"/>
                <a:gd name="T10" fmla="*/ 4 w 41"/>
                <a:gd name="T11" fmla="*/ 0 h 20"/>
              </a:gdLst>
              <a:ahLst/>
              <a:cxnLst>
                <a:cxn ang="0">
                  <a:pos x="T0" y="T1"/>
                </a:cxn>
                <a:cxn ang="0">
                  <a:pos x="T2" y="T3"/>
                </a:cxn>
                <a:cxn ang="0">
                  <a:pos x="T4" y="T5"/>
                </a:cxn>
                <a:cxn ang="0">
                  <a:pos x="T6" y="T7"/>
                </a:cxn>
                <a:cxn ang="0">
                  <a:pos x="T8" y="T9"/>
                </a:cxn>
                <a:cxn ang="0">
                  <a:pos x="T10" y="T11"/>
                </a:cxn>
              </a:cxnLst>
              <a:rect l="0" t="0" r="r" b="b"/>
              <a:pathLst>
                <a:path w="41" h="20">
                  <a:moveTo>
                    <a:pt x="4" y="0"/>
                  </a:moveTo>
                  <a:lnTo>
                    <a:pt x="0" y="9"/>
                  </a:lnTo>
                  <a:lnTo>
                    <a:pt x="38" y="19"/>
                  </a:lnTo>
                  <a:lnTo>
                    <a:pt x="40" y="19"/>
                  </a:lnTo>
                  <a:lnTo>
                    <a:pt x="40" y="9"/>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73" name="Freeform 272"/>
            <p:cNvSpPr>
              <a:spLocks/>
            </p:cNvSpPr>
            <p:nvPr/>
          </p:nvSpPr>
          <p:spPr bwMode="auto">
            <a:xfrm>
              <a:off x="8246" y="824"/>
              <a:ext cx="39" cy="20"/>
            </a:xfrm>
            <a:custGeom>
              <a:avLst/>
              <a:gdLst>
                <a:gd name="T0" fmla="*/ 33 w 39"/>
                <a:gd name="T1" fmla="*/ 0 h 20"/>
                <a:gd name="T2" fmla="*/ 0 w 39"/>
                <a:gd name="T3" fmla="*/ 9 h 20"/>
                <a:gd name="T4" fmla="*/ 4 w 39"/>
                <a:gd name="T5" fmla="*/ 19 h 20"/>
                <a:gd name="T6" fmla="*/ 38 w 39"/>
                <a:gd name="T7" fmla="*/ 9 h 20"/>
                <a:gd name="T8" fmla="*/ 33 w 39"/>
                <a:gd name="T9" fmla="*/ 0 h 20"/>
              </a:gdLst>
              <a:ahLst/>
              <a:cxnLst>
                <a:cxn ang="0">
                  <a:pos x="T0" y="T1"/>
                </a:cxn>
                <a:cxn ang="0">
                  <a:pos x="T2" y="T3"/>
                </a:cxn>
                <a:cxn ang="0">
                  <a:pos x="T4" y="T5"/>
                </a:cxn>
                <a:cxn ang="0">
                  <a:pos x="T6" y="T7"/>
                </a:cxn>
                <a:cxn ang="0">
                  <a:pos x="T8" y="T9"/>
                </a:cxn>
              </a:cxnLst>
              <a:rect l="0" t="0" r="r" b="b"/>
              <a:pathLst>
                <a:path w="39" h="20">
                  <a:moveTo>
                    <a:pt x="33" y="0"/>
                  </a:moveTo>
                  <a:lnTo>
                    <a:pt x="0" y="9"/>
                  </a:lnTo>
                  <a:lnTo>
                    <a:pt x="4" y="19"/>
                  </a:lnTo>
                  <a:lnTo>
                    <a:pt x="38" y="9"/>
                  </a:lnTo>
                  <a:lnTo>
                    <a:pt x="33"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74" name="Freeform 273"/>
            <p:cNvSpPr>
              <a:spLocks/>
            </p:cNvSpPr>
            <p:nvPr/>
          </p:nvSpPr>
          <p:spPr bwMode="auto">
            <a:xfrm>
              <a:off x="8280" y="814"/>
              <a:ext cx="20" cy="20"/>
            </a:xfrm>
            <a:custGeom>
              <a:avLst/>
              <a:gdLst>
                <a:gd name="T0" fmla="*/ 11 w 20"/>
                <a:gd name="T1" fmla="*/ 0 h 20"/>
                <a:gd name="T2" fmla="*/ 0 w 20"/>
                <a:gd name="T3" fmla="*/ 9 h 20"/>
                <a:gd name="T4" fmla="*/ 4 w 20"/>
                <a:gd name="T5" fmla="*/ 19 h 20"/>
                <a:gd name="T6" fmla="*/ 19 w 20"/>
                <a:gd name="T7" fmla="*/ 7 h 20"/>
                <a:gd name="T8" fmla="*/ 11 w 20"/>
                <a:gd name="T9" fmla="*/ 0 h 20"/>
              </a:gdLst>
              <a:ahLst/>
              <a:cxnLst>
                <a:cxn ang="0">
                  <a:pos x="T0" y="T1"/>
                </a:cxn>
                <a:cxn ang="0">
                  <a:pos x="T2" y="T3"/>
                </a:cxn>
                <a:cxn ang="0">
                  <a:pos x="T4" y="T5"/>
                </a:cxn>
                <a:cxn ang="0">
                  <a:pos x="T6" y="T7"/>
                </a:cxn>
                <a:cxn ang="0">
                  <a:pos x="T8" y="T9"/>
                </a:cxn>
              </a:cxnLst>
              <a:rect l="0" t="0" r="r" b="b"/>
              <a:pathLst>
                <a:path w="20" h="20">
                  <a:moveTo>
                    <a:pt x="11" y="0"/>
                  </a:moveTo>
                  <a:lnTo>
                    <a:pt x="0" y="9"/>
                  </a:lnTo>
                  <a:lnTo>
                    <a:pt x="4" y="19"/>
                  </a:lnTo>
                  <a:lnTo>
                    <a:pt x="19" y="7"/>
                  </a:lnTo>
                  <a:lnTo>
                    <a:pt x="11"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75" name="Freeform 274"/>
            <p:cNvSpPr>
              <a:spLocks/>
            </p:cNvSpPr>
            <p:nvPr/>
          </p:nvSpPr>
          <p:spPr bwMode="auto">
            <a:xfrm>
              <a:off x="8290" y="802"/>
              <a:ext cx="20" cy="20"/>
            </a:xfrm>
            <a:custGeom>
              <a:avLst/>
              <a:gdLst>
                <a:gd name="T0" fmla="*/ 14 w 20"/>
                <a:gd name="T1" fmla="*/ 0 h 20"/>
                <a:gd name="T2" fmla="*/ 9 w 20"/>
                <a:gd name="T3" fmla="*/ 0 h 20"/>
                <a:gd name="T4" fmla="*/ 4 w 20"/>
                <a:gd name="T5" fmla="*/ 2 h 20"/>
                <a:gd name="T6" fmla="*/ 0 w 20"/>
                <a:gd name="T7" fmla="*/ 14 h 20"/>
                <a:gd name="T8" fmla="*/ 9 w 20"/>
                <a:gd name="T9" fmla="*/ 19 h 20"/>
                <a:gd name="T10" fmla="*/ 16 w 20"/>
                <a:gd name="T11" fmla="*/ 2 h 20"/>
                <a:gd name="T12" fmla="*/ 14 w 20"/>
                <a:gd name="T13" fmla="*/ 0 h 20"/>
              </a:gdLst>
              <a:ahLst/>
              <a:cxnLst>
                <a:cxn ang="0">
                  <a:pos x="T0" y="T1"/>
                </a:cxn>
                <a:cxn ang="0">
                  <a:pos x="T2" y="T3"/>
                </a:cxn>
                <a:cxn ang="0">
                  <a:pos x="T4" y="T5"/>
                </a:cxn>
                <a:cxn ang="0">
                  <a:pos x="T6" y="T7"/>
                </a:cxn>
                <a:cxn ang="0">
                  <a:pos x="T8" y="T9"/>
                </a:cxn>
                <a:cxn ang="0">
                  <a:pos x="T10" y="T11"/>
                </a:cxn>
                <a:cxn ang="0">
                  <a:pos x="T12" y="T13"/>
                </a:cxn>
              </a:cxnLst>
              <a:rect l="0" t="0" r="r" b="b"/>
              <a:pathLst>
                <a:path w="20" h="20">
                  <a:moveTo>
                    <a:pt x="14" y="0"/>
                  </a:moveTo>
                  <a:lnTo>
                    <a:pt x="9" y="0"/>
                  </a:lnTo>
                  <a:lnTo>
                    <a:pt x="4" y="2"/>
                  </a:lnTo>
                  <a:lnTo>
                    <a:pt x="0" y="14"/>
                  </a:lnTo>
                  <a:lnTo>
                    <a:pt x="9" y="19"/>
                  </a:lnTo>
                  <a:lnTo>
                    <a:pt x="16" y="2"/>
                  </a:lnTo>
                  <a:lnTo>
                    <a:pt x="1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76" name="Freeform 275"/>
            <p:cNvSpPr>
              <a:spLocks/>
            </p:cNvSpPr>
            <p:nvPr/>
          </p:nvSpPr>
          <p:spPr bwMode="auto">
            <a:xfrm>
              <a:off x="8290" y="802"/>
              <a:ext cx="20" cy="20"/>
            </a:xfrm>
            <a:custGeom>
              <a:avLst/>
              <a:gdLst>
                <a:gd name="T0" fmla="*/ 9 w 20"/>
                <a:gd name="T1" fmla="*/ 0 h 20"/>
                <a:gd name="T2" fmla="*/ 2 w 20"/>
                <a:gd name="T3" fmla="*/ 0 h 20"/>
                <a:gd name="T4" fmla="*/ 0 w 20"/>
                <a:gd name="T5" fmla="*/ 2 h 20"/>
                <a:gd name="T6" fmla="*/ 2 w 20"/>
                <a:gd name="T7" fmla="*/ 7 h 20"/>
                <a:gd name="T8" fmla="*/ 7 w 20"/>
                <a:gd name="T9" fmla="*/ 9 h 20"/>
                <a:gd name="T10" fmla="*/ 9 w 20"/>
                <a:gd name="T11" fmla="*/ 9 h 20"/>
                <a:gd name="T12" fmla="*/ 9 w 20"/>
                <a:gd name="T13" fmla="*/ 0 h 20"/>
              </a:gdLst>
              <a:ahLst/>
              <a:cxnLst>
                <a:cxn ang="0">
                  <a:pos x="T0" y="T1"/>
                </a:cxn>
                <a:cxn ang="0">
                  <a:pos x="T2" y="T3"/>
                </a:cxn>
                <a:cxn ang="0">
                  <a:pos x="T4" y="T5"/>
                </a:cxn>
                <a:cxn ang="0">
                  <a:pos x="T6" y="T7"/>
                </a:cxn>
                <a:cxn ang="0">
                  <a:pos x="T8" y="T9"/>
                </a:cxn>
                <a:cxn ang="0">
                  <a:pos x="T10" y="T11"/>
                </a:cxn>
                <a:cxn ang="0">
                  <a:pos x="T12" y="T13"/>
                </a:cxn>
              </a:cxnLst>
              <a:rect l="0" t="0" r="r" b="b"/>
              <a:pathLst>
                <a:path w="20" h="20">
                  <a:moveTo>
                    <a:pt x="9" y="0"/>
                  </a:moveTo>
                  <a:lnTo>
                    <a:pt x="2" y="0"/>
                  </a:lnTo>
                  <a:lnTo>
                    <a:pt x="0" y="2"/>
                  </a:lnTo>
                  <a:lnTo>
                    <a:pt x="2" y="7"/>
                  </a:lnTo>
                  <a:lnTo>
                    <a:pt x="7" y="9"/>
                  </a:lnTo>
                  <a:lnTo>
                    <a:pt x="9" y="9"/>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77" name="Freeform 276"/>
            <p:cNvSpPr>
              <a:spLocks/>
            </p:cNvSpPr>
            <p:nvPr/>
          </p:nvSpPr>
          <p:spPr bwMode="auto">
            <a:xfrm>
              <a:off x="8292" y="805"/>
              <a:ext cx="20" cy="20"/>
            </a:xfrm>
            <a:custGeom>
              <a:avLst/>
              <a:gdLst>
                <a:gd name="T0" fmla="*/ 9 w 20"/>
                <a:gd name="T1" fmla="*/ 0 h 20"/>
                <a:gd name="T2" fmla="*/ 0 w 20"/>
                <a:gd name="T3" fmla="*/ 4 h 20"/>
                <a:gd name="T4" fmla="*/ 4 w 20"/>
                <a:gd name="T5" fmla="*/ 16 h 20"/>
                <a:gd name="T6" fmla="*/ 7 w 20"/>
                <a:gd name="T7" fmla="*/ 19 h 20"/>
                <a:gd name="T8" fmla="*/ 14 w 20"/>
                <a:gd name="T9" fmla="*/ 12 h 20"/>
                <a:gd name="T10" fmla="*/ 9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9" y="0"/>
                  </a:moveTo>
                  <a:lnTo>
                    <a:pt x="0" y="4"/>
                  </a:lnTo>
                  <a:lnTo>
                    <a:pt x="4" y="16"/>
                  </a:lnTo>
                  <a:lnTo>
                    <a:pt x="7" y="19"/>
                  </a:lnTo>
                  <a:lnTo>
                    <a:pt x="14" y="12"/>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78" name="Freeform 277"/>
            <p:cNvSpPr>
              <a:spLocks/>
            </p:cNvSpPr>
            <p:nvPr/>
          </p:nvSpPr>
          <p:spPr bwMode="auto">
            <a:xfrm>
              <a:off x="8299" y="814"/>
              <a:ext cx="20" cy="20"/>
            </a:xfrm>
            <a:custGeom>
              <a:avLst/>
              <a:gdLst>
                <a:gd name="T0" fmla="*/ 4 w 20"/>
                <a:gd name="T1" fmla="*/ 0 h 20"/>
                <a:gd name="T2" fmla="*/ 0 w 20"/>
                <a:gd name="T3" fmla="*/ 9 h 20"/>
                <a:gd name="T4" fmla="*/ 11 w 20"/>
                <a:gd name="T5" fmla="*/ 19 h 20"/>
                <a:gd name="T6" fmla="*/ 16 w 20"/>
                <a:gd name="T7" fmla="*/ 9 h 20"/>
                <a:gd name="T8" fmla="*/ 4 w 20"/>
                <a:gd name="T9" fmla="*/ 0 h 20"/>
              </a:gdLst>
              <a:ahLst/>
              <a:cxnLst>
                <a:cxn ang="0">
                  <a:pos x="T0" y="T1"/>
                </a:cxn>
                <a:cxn ang="0">
                  <a:pos x="T2" y="T3"/>
                </a:cxn>
                <a:cxn ang="0">
                  <a:pos x="T4" y="T5"/>
                </a:cxn>
                <a:cxn ang="0">
                  <a:pos x="T6" y="T7"/>
                </a:cxn>
                <a:cxn ang="0">
                  <a:pos x="T8" y="T9"/>
                </a:cxn>
              </a:cxnLst>
              <a:rect l="0" t="0" r="r" b="b"/>
              <a:pathLst>
                <a:path w="20" h="20">
                  <a:moveTo>
                    <a:pt x="4" y="0"/>
                  </a:moveTo>
                  <a:lnTo>
                    <a:pt x="0" y="9"/>
                  </a:lnTo>
                  <a:lnTo>
                    <a:pt x="11" y="19"/>
                  </a:lnTo>
                  <a:lnTo>
                    <a:pt x="16" y="9"/>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79" name="Freeform 278"/>
            <p:cNvSpPr>
              <a:spLocks/>
            </p:cNvSpPr>
            <p:nvPr/>
          </p:nvSpPr>
          <p:spPr bwMode="auto">
            <a:xfrm>
              <a:off x="8311" y="824"/>
              <a:ext cx="38" cy="20"/>
            </a:xfrm>
            <a:custGeom>
              <a:avLst/>
              <a:gdLst>
                <a:gd name="T0" fmla="*/ 4 w 38"/>
                <a:gd name="T1" fmla="*/ 0 h 20"/>
                <a:gd name="T2" fmla="*/ 0 w 38"/>
                <a:gd name="T3" fmla="*/ 9 h 20"/>
                <a:gd name="T4" fmla="*/ 36 w 38"/>
                <a:gd name="T5" fmla="*/ 19 h 20"/>
                <a:gd name="T6" fmla="*/ 38 w 38"/>
                <a:gd name="T7" fmla="*/ 19 h 20"/>
                <a:gd name="T8" fmla="*/ 38 w 38"/>
                <a:gd name="T9" fmla="*/ 9 h 20"/>
                <a:gd name="T10" fmla="*/ 4 w 38"/>
                <a:gd name="T11" fmla="*/ 0 h 20"/>
              </a:gdLst>
              <a:ahLst/>
              <a:cxnLst>
                <a:cxn ang="0">
                  <a:pos x="T0" y="T1"/>
                </a:cxn>
                <a:cxn ang="0">
                  <a:pos x="T2" y="T3"/>
                </a:cxn>
                <a:cxn ang="0">
                  <a:pos x="T4" y="T5"/>
                </a:cxn>
                <a:cxn ang="0">
                  <a:pos x="T6" y="T7"/>
                </a:cxn>
                <a:cxn ang="0">
                  <a:pos x="T8" y="T9"/>
                </a:cxn>
                <a:cxn ang="0">
                  <a:pos x="T10" y="T11"/>
                </a:cxn>
              </a:cxnLst>
              <a:rect l="0" t="0" r="r" b="b"/>
              <a:pathLst>
                <a:path w="38" h="20">
                  <a:moveTo>
                    <a:pt x="4" y="0"/>
                  </a:moveTo>
                  <a:lnTo>
                    <a:pt x="0" y="9"/>
                  </a:lnTo>
                  <a:lnTo>
                    <a:pt x="36" y="19"/>
                  </a:lnTo>
                  <a:lnTo>
                    <a:pt x="38" y="19"/>
                  </a:lnTo>
                  <a:lnTo>
                    <a:pt x="38" y="9"/>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80" name="Freeform 279"/>
            <p:cNvSpPr>
              <a:spLocks/>
            </p:cNvSpPr>
            <p:nvPr/>
          </p:nvSpPr>
          <p:spPr bwMode="auto">
            <a:xfrm>
              <a:off x="8345" y="824"/>
              <a:ext cx="38" cy="20"/>
            </a:xfrm>
            <a:custGeom>
              <a:avLst/>
              <a:gdLst>
                <a:gd name="T0" fmla="*/ 33 w 38"/>
                <a:gd name="T1" fmla="*/ 0 h 20"/>
                <a:gd name="T2" fmla="*/ 0 w 38"/>
                <a:gd name="T3" fmla="*/ 9 h 20"/>
                <a:gd name="T4" fmla="*/ 4 w 38"/>
                <a:gd name="T5" fmla="*/ 19 h 20"/>
                <a:gd name="T6" fmla="*/ 38 w 38"/>
                <a:gd name="T7" fmla="*/ 9 h 20"/>
                <a:gd name="T8" fmla="*/ 38 w 38"/>
                <a:gd name="T9" fmla="*/ 7 h 20"/>
                <a:gd name="T10" fmla="*/ 33 w 38"/>
                <a:gd name="T11" fmla="*/ 0 h 20"/>
              </a:gdLst>
              <a:ahLst/>
              <a:cxnLst>
                <a:cxn ang="0">
                  <a:pos x="T0" y="T1"/>
                </a:cxn>
                <a:cxn ang="0">
                  <a:pos x="T2" y="T3"/>
                </a:cxn>
                <a:cxn ang="0">
                  <a:pos x="T4" y="T5"/>
                </a:cxn>
                <a:cxn ang="0">
                  <a:pos x="T6" y="T7"/>
                </a:cxn>
                <a:cxn ang="0">
                  <a:pos x="T8" y="T9"/>
                </a:cxn>
                <a:cxn ang="0">
                  <a:pos x="T10" y="T11"/>
                </a:cxn>
              </a:cxnLst>
              <a:rect l="0" t="0" r="r" b="b"/>
              <a:pathLst>
                <a:path w="38" h="20">
                  <a:moveTo>
                    <a:pt x="33" y="0"/>
                  </a:moveTo>
                  <a:lnTo>
                    <a:pt x="0" y="9"/>
                  </a:lnTo>
                  <a:lnTo>
                    <a:pt x="4" y="19"/>
                  </a:lnTo>
                  <a:lnTo>
                    <a:pt x="38" y="9"/>
                  </a:lnTo>
                  <a:lnTo>
                    <a:pt x="38" y="7"/>
                  </a:lnTo>
                  <a:lnTo>
                    <a:pt x="33"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81" name="Freeform 280"/>
            <p:cNvSpPr>
              <a:spLocks/>
            </p:cNvSpPr>
            <p:nvPr/>
          </p:nvSpPr>
          <p:spPr bwMode="auto">
            <a:xfrm>
              <a:off x="8378" y="816"/>
              <a:ext cx="20" cy="20"/>
            </a:xfrm>
            <a:custGeom>
              <a:avLst/>
              <a:gdLst>
                <a:gd name="T0" fmla="*/ 9 w 20"/>
                <a:gd name="T1" fmla="*/ 0 h 20"/>
                <a:gd name="T2" fmla="*/ 0 w 20"/>
                <a:gd name="T3" fmla="*/ 9 h 20"/>
                <a:gd name="T4" fmla="*/ 4 w 20"/>
                <a:gd name="T5" fmla="*/ 14 h 20"/>
                <a:gd name="T6" fmla="*/ 16 w 20"/>
                <a:gd name="T7" fmla="*/ 4 h 20"/>
                <a:gd name="T8" fmla="*/ 9 w 20"/>
                <a:gd name="T9" fmla="*/ 0 h 20"/>
              </a:gdLst>
              <a:ahLst/>
              <a:cxnLst>
                <a:cxn ang="0">
                  <a:pos x="T0" y="T1"/>
                </a:cxn>
                <a:cxn ang="0">
                  <a:pos x="T2" y="T3"/>
                </a:cxn>
                <a:cxn ang="0">
                  <a:pos x="T4" y="T5"/>
                </a:cxn>
                <a:cxn ang="0">
                  <a:pos x="T6" y="T7"/>
                </a:cxn>
                <a:cxn ang="0">
                  <a:pos x="T8" y="T9"/>
                </a:cxn>
              </a:cxnLst>
              <a:rect l="0" t="0" r="r" b="b"/>
              <a:pathLst>
                <a:path w="20" h="20">
                  <a:moveTo>
                    <a:pt x="9" y="0"/>
                  </a:moveTo>
                  <a:lnTo>
                    <a:pt x="0" y="9"/>
                  </a:lnTo>
                  <a:lnTo>
                    <a:pt x="4" y="14"/>
                  </a:lnTo>
                  <a:lnTo>
                    <a:pt x="16" y="4"/>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82" name="Freeform 281"/>
            <p:cNvSpPr>
              <a:spLocks/>
            </p:cNvSpPr>
            <p:nvPr/>
          </p:nvSpPr>
          <p:spPr bwMode="auto">
            <a:xfrm>
              <a:off x="8385" y="800"/>
              <a:ext cx="20" cy="21"/>
            </a:xfrm>
            <a:custGeom>
              <a:avLst/>
              <a:gdLst>
                <a:gd name="T0" fmla="*/ 7 w 20"/>
                <a:gd name="T1" fmla="*/ 0 h 21"/>
                <a:gd name="T2" fmla="*/ 0 w 20"/>
                <a:gd name="T3" fmla="*/ 16 h 21"/>
                <a:gd name="T4" fmla="*/ 9 w 20"/>
                <a:gd name="T5" fmla="*/ 21 h 21"/>
                <a:gd name="T6" fmla="*/ 14 w 20"/>
                <a:gd name="T7" fmla="*/ 9 h 21"/>
                <a:gd name="T8" fmla="*/ 14 w 20"/>
                <a:gd name="T9" fmla="*/ 2 h 21"/>
                <a:gd name="T10" fmla="*/ 7 w 20"/>
                <a:gd name="T11" fmla="*/ 0 h 21"/>
              </a:gdLst>
              <a:ahLst/>
              <a:cxnLst>
                <a:cxn ang="0">
                  <a:pos x="T0" y="T1"/>
                </a:cxn>
                <a:cxn ang="0">
                  <a:pos x="T2" y="T3"/>
                </a:cxn>
                <a:cxn ang="0">
                  <a:pos x="T4" y="T5"/>
                </a:cxn>
                <a:cxn ang="0">
                  <a:pos x="T6" y="T7"/>
                </a:cxn>
                <a:cxn ang="0">
                  <a:pos x="T8" y="T9"/>
                </a:cxn>
                <a:cxn ang="0">
                  <a:pos x="T10" y="T11"/>
                </a:cxn>
              </a:cxnLst>
              <a:rect l="0" t="0" r="r" b="b"/>
              <a:pathLst>
                <a:path w="20" h="21">
                  <a:moveTo>
                    <a:pt x="7" y="0"/>
                  </a:moveTo>
                  <a:lnTo>
                    <a:pt x="0" y="16"/>
                  </a:lnTo>
                  <a:lnTo>
                    <a:pt x="9" y="21"/>
                  </a:lnTo>
                  <a:lnTo>
                    <a:pt x="14" y="9"/>
                  </a:lnTo>
                  <a:lnTo>
                    <a:pt x="14" y="2"/>
                  </a:lnTo>
                  <a:lnTo>
                    <a:pt x="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83" name="Freeform 282"/>
            <p:cNvSpPr>
              <a:spLocks/>
            </p:cNvSpPr>
            <p:nvPr/>
          </p:nvSpPr>
          <p:spPr bwMode="auto">
            <a:xfrm>
              <a:off x="8390" y="807"/>
              <a:ext cx="20" cy="20"/>
            </a:xfrm>
            <a:custGeom>
              <a:avLst/>
              <a:gdLst>
                <a:gd name="T0" fmla="*/ 9 w 20"/>
                <a:gd name="T1" fmla="*/ 0 h 20"/>
                <a:gd name="T2" fmla="*/ 0 w 20"/>
                <a:gd name="T3" fmla="*/ 0 h 20"/>
                <a:gd name="T4" fmla="*/ 2 w 20"/>
                <a:gd name="T5" fmla="*/ 14 h 20"/>
                <a:gd name="T6" fmla="*/ 4 w 20"/>
                <a:gd name="T7" fmla="*/ 14 h 20"/>
                <a:gd name="T8" fmla="*/ 11 w 20"/>
                <a:gd name="T9" fmla="*/ 12 h 20"/>
                <a:gd name="T10" fmla="*/ 9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9" y="0"/>
                  </a:moveTo>
                  <a:lnTo>
                    <a:pt x="0" y="0"/>
                  </a:lnTo>
                  <a:lnTo>
                    <a:pt x="2" y="14"/>
                  </a:lnTo>
                  <a:lnTo>
                    <a:pt x="4" y="14"/>
                  </a:lnTo>
                  <a:lnTo>
                    <a:pt x="11" y="12"/>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84" name="Freeform 283"/>
            <p:cNvSpPr>
              <a:spLocks/>
            </p:cNvSpPr>
            <p:nvPr/>
          </p:nvSpPr>
          <p:spPr bwMode="auto">
            <a:xfrm>
              <a:off x="8395" y="816"/>
              <a:ext cx="20" cy="20"/>
            </a:xfrm>
            <a:custGeom>
              <a:avLst/>
              <a:gdLst>
                <a:gd name="T0" fmla="*/ 4 w 20"/>
                <a:gd name="T1" fmla="*/ 0 h 20"/>
                <a:gd name="T2" fmla="*/ 0 w 20"/>
                <a:gd name="T3" fmla="*/ 4 h 20"/>
                <a:gd name="T4" fmla="*/ 9 w 20"/>
                <a:gd name="T5" fmla="*/ 16 h 20"/>
                <a:gd name="T6" fmla="*/ 14 w 20"/>
                <a:gd name="T7" fmla="*/ 9 h 20"/>
                <a:gd name="T8" fmla="*/ 4 w 20"/>
                <a:gd name="T9" fmla="*/ 0 h 20"/>
              </a:gdLst>
              <a:ahLst/>
              <a:cxnLst>
                <a:cxn ang="0">
                  <a:pos x="T0" y="T1"/>
                </a:cxn>
                <a:cxn ang="0">
                  <a:pos x="T2" y="T3"/>
                </a:cxn>
                <a:cxn ang="0">
                  <a:pos x="T4" y="T5"/>
                </a:cxn>
                <a:cxn ang="0">
                  <a:pos x="T6" y="T7"/>
                </a:cxn>
                <a:cxn ang="0">
                  <a:pos x="T8" y="T9"/>
                </a:cxn>
              </a:cxnLst>
              <a:rect l="0" t="0" r="r" b="b"/>
              <a:pathLst>
                <a:path w="20" h="20">
                  <a:moveTo>
                    <a:pt x="4" y="0"/>
                  </a:moveTo>
                  <a:lnTo>
                    <a:pt x="0" y="4"/>
                  </a:lnTo>
                  <a:lnTo>
                    <a:pt x="9" y="16"/>
                  </a:lnTo>
                  <a:lnTo>
                    <a:pt x="14" y="9"/>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85" name="Freeform 284"/>
            <p:cNvSpPr>
              <a:spLocks/>
            </p:cNvSpPr>
            <p:nvPr/>
          </p:nvSpPr>
          <p:spPr bwMode="auto">
            <a:xfrm>
              <a:off x="8405" y="824"/>
              <a:ext cx="41" cy="20"/>
            </a:xfrm>
            <a:custGeom>
              <a:avLst/>
              <a:gdLst>
                <a:gd name="T0" fmla="*/ 4 w 41"/>
                <a:gd name="T1" fmla="*/ 0 h 20"/>
                <a:gd name="T2" fmla="*/ 0 w 41"/>
                <a:gd name="T3" fmla="*/ 9 h 20"/>
                <a:gd name="T4" fmla="*/ 38 w 41"/>
                <a:gd name="T5" fmla="*/ 19 h 20"/>
                <a:gd name="T6" fmla="*/ 40 w 41"/>
                <a:gd name="T7" fmla="*/ 19 h 20"/>
                <a:gd name="T8" fmla="*/ 40 w 41"/>
                <a:gd name="T9" fmla="*/ 9 h 20"/>
                <a:gd name="T10" fmla="*/ 4 w 41"/>
                <a:gd name="T11" fmla="*/ 0 h 20"/>
              </a:gdLst>
              <a:ahLst/>
              <a:cxnLst>
                <a:cxn ang="0">
                  <a:pos x="T0" y="T1"/>
                </a:cxn>
                <a:cxn ang="0">
                  <a:pos x="T2" y="T3"/>
                </a:cxn>
                <a:cxn ang="0">
                  <a:pos x="T4" y="T5"/>
                </a:cxn>
                <a:cxn ang="0">
                  <a:pos x="T6" y="T7"/>
                </a:cxn>
                <a:cxn ang="0">
                  <a:pos x="T8" y="T9"/>
                </a:cxn>
                <a:cxn ang="0">
                  <a:pos x="T10" y="T11"/>
                </a:cxn>
              </a:cxnLst>
              <a:rect l="0" t="0" r="r" b="b"/>
              <a:pathLst>
                <a:path w="41" h="20">
                  <a:moveTo>
                    <a:pt x="4" y="0"/>
                  </a:moveTo>
                  <a:lnTo>
                    <a:pt x="0" y="9"/>
                  </a:lnTo>
                  <a:lnTo>
                    <a:pt x="38" y="19"/>
                  </a:lnTo>
                  <a:lnTo>
                    <a:pt x="40" y="19"/>
                  </a:lnTo>
                  <a:lnTo>
                    <a:pt x="40" y="9"/>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86" name="Freeform 285"/>
            <p:cNvSpPr>
              <a:spLocks/>
            </p:cNvSpPr>
            <p:nvPr/>
          </p:nvSpPr>
          <p:spPr bwMode="auto">
            <a:xfrm>
              <a:off x="8441" y="824"/>
              <a:ext cx="38" cy="20"/>
            </a:xfrm>
            <a:custGeom>
              <a:avLst/>
              <a:gdLst>
                <a:gd name="T0" fmla="*/ 33 w 38"/>
                <a:gd name="T1" fmla="*/ 0 h 20"/>
                <a:gd name="T2" fmla="*/ 0 w 38"/>
                <a:gd name="T3" fmla="*/ 9 h 20"/>
                <a:gd name="T4" fmla="*/ 4 w 38"/>
                <a:gd name="T5" fmla="*/ 19 h 20"/>
                <a:gd name="T6" fmla="*/ 38 w 38"/>
                <a:gd name="T7" fmla="*/ 9 h 20"/>
                <a:gd name="T8" fmla="*/ 38 w 38"/>
                <a:gd name="T9" fmla="*/ 7 h 20"/>
                <a:gd name="T10" fmla="*/ 33 w 38"/>
                <a:gd name="T11" fmla="*/ 0 h 20"/>
              </a:gdLst>
              <a:ahLst/>
              <a:cxnLst>
                <a:cxn ang="0">
                  <a:pos x="T0" y="T1"/>
                </a:cxn>
                <a:cxn ang="0">
                  <a:pos x="T2" y="T3"/>
                </a:cxn>
                <a:cxn ang="0">
                  <a:pos x="T4" y="T5"/>
                </a:cxn>
                <a:cxn ang="0">
                  <a:pos x="T6" y="T7"/>
                </a:cxn>
                <a:cxn ang="0">
                  <a:pos x="T8" y="T9"/>
                </a:cxn>
                <a:cxn ang="0">
                  <a:pos x="T10" y="T11"/>
                </a:cxn>
              </a:cxnLst>
              <a:rect l="0" t="0" r="r" b="b"/>
              <a:pathLst>
                <a:path w="38" h="20">
                  <a:moveTo>
                    <a:pt x="33" y="0"/>
                  </a:moveTo>
                  <a:lnTo>
                    <a:pt x="0" y="9"/>
                  </a:lnTo>
                  <a:lnTo>
                    <a:pt x="4" y="19"/>
                  </a:lnTo>
                  <a:lnTo>
                    <a:pt x="38" y="9"/>
                  </a:lnTo>
                  <a:lnTo>
                    <a:pt x="38" y="7"/>
                  </a:lnTo>
                  <a:lnTo>
                    <a:pt x="33"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87" name="Freeform 286"/>
            <p:cNvSpPr>
              <a:spLocks/>
            </p:cNvSpPr>
            <p:nvPr/>
          </p:nvSpPr>
          <p:spPr bwMode="auto">
            <a:xfrm>
              <a:off x="8474" y="816"/>
              <a:ext cx="20" cy="20"/>
            </a:xfrm>
            <a:custGeom>
              <a:avLst/>
              <a:gdLst>
                <a:gd name="T0" fmla="*/ 9 w 20"/>
                <a:gd name="T1" fmla="*/ 0 h 20"/>
                <a:gd name="T2" fmla="*/ 0 w 20"/>
                <a:gd name="T3" fmla="*/ 9 h 20"/>
                <a:gd name="T4" fmla="*/ 4 w 20"/>
                <a:gd name="T5" fmla="*/ 14 h 20"/>
                <a:gd name="T6" fmla="*/ 16 w 20"/>
                <a:gd name="T7" fmla="*/ 4 h 20"/>
                <a:gd name="T8" fmla="*/ 9 w 20"/>
                <a:gd name="T9" fmla="*/ 0 h 20"/>
              </a:gdLst>
              <a:ahLst/>
              <a:cxnLst>
                <a:cxn ang="0">
                  <a:pos x="T0" y="T1"/>
                </a:cxn>
                <a:cxn ang="0">
                  <a:pos x="T2" y="T3"/>
                </a:cxn>
                <a:cxn ang="0">
                  <a:pos x="T4" y="T5"/>
                </a:cxn>
                <a:cxn ang="0">
                  <a:pos x="T6" y="T7"/>
                </a:cxn>
                <a:cxn ang="0">
                  <a:pos x="T8" y="T9"/>
                </a:cxn>
              </a:cxnLst>
              <a:rect l="0" t="0" r="r" b="b"/>
              <a:pathLst>
                <a:path w="20" h="20">
                  <a:moveTo>
                    <a:pt x="9" y="0"/>
                  </a:moveTo>
                  <a:lnTo>
                    <a:pt x="0" y="9"/>
                  </a:lnTo>
                  <a:lnTo>
                    <a:pt x="4" y="14"/>
                  </a:lnTo>
                  <a:lnTo>
                    <a:pt x="16" y="4"/>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88" name="Freeform 287"/>
            <p:cNvSpPr>
              <a:spLocks/>
            </p:cNvSpPr>
            <p:nvPr/>
          </p:nvSpPr>
          <p:spPr bwMode="auto">
            <a:xfrm>
              <a:off x="8482" y="800"/>
              <a:ext cx="20" cy="21"/>
            </a:xfrm>
            <a:custGeom>
              <a:avLst/>
              <a:gdLst>
                <a:gd name="T0" fmla="*/ 11 w 20"/>
                <a:gd name="T1" fmla="*/ 0 h 21"/>
                <a:gd name="T2" fmla="*/ 7 w 20"/>
                <a:gd name="T3" fmla="*/ 0 h 21"/>
                <a:gd name="T4" fmla="*/ 0 w 20"/>
                <a:gd name="T5" fmla="*/ 16 h 21"/>
                <a:gd name="T6" fmla="*/ 9 w 20"/>
                <a:gd name="T7" fmla="*/ 21 h 21"/>
                <a:gd name="T8" fmla="*/ 14 w 20"/>
                <a:gd name="T9" fmla="*/ 9 h 21"/>
                <a:gd name="T10" fmla="*/ 14 w 20"/>
                <a:gd name="T11" fmla="*/ 4 h 21"/>
                <a:gd name="T12" fmla="*/ 11 w 20"/>
                <a:gd name="T13" fmla="*/ 0 h 21"/>
              </a:gdLst>
              <a:ahLst/>
              <a:cxnLst>
                <a:cxn ang="0">
                  <a:pos x="T0" y="T1"/>
                </a:cxn>
                <a:cxn ang="0">
                  <a:pos x="T2" y="T3"/>
                </a:cxn>
                <a:cxn ang="0">
                  <a:pos x="T4" y="T5"/>
                </a:cxn>
                <a:cxn ang="0">
                  <a:pos x="T6" y="T7"/>
                </a:cxn>
                <a:cxn ang="0">
                  <a:pos x="T8" y="T9"/>
                </a:cxn>
                <a:cxn ang="0">
                  <a:pos x="T10" y="T11"/>
                </a:cxn>
                <a:cxn ang="0">
                  <a:pos x="T12" y="T13"/>
                </a:cxn>
              </a:cxnLst>
              <a:rect l="0" t="0" r="r" b="b"/>
              <a:pathLst>
                <a:path w="20" h="21">
                  <a:moveTo>
                    <a:pt x="11" y="0"/>
                  </a:moveTo>
                  <a:lnTo>
                    <a:pt x="7" y="0"/>
                  </a:lnTo>
                  <a:lnTo>
                    <a:pt x="0" y="16"/>
                  </a:lnTo>
                  <a:lnTo>
                    <a:pt x="9" y="21"/>
                  </a:lnTo>
                  <a:lnTo>
                    <a:pt x="14" y="9"/>
                  </a:lnTo>
                  <a:lnTo>
                    <a:pt x="14" y="4"/>
                  </a:lnTo>
                  <a:lnTo>
                    <a:pt x="11"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89" name="Freeform 288"/>
            <p:cNvSpPr>
              <a:spLocks/>
            </p:cNvSpPr>
            <p:nvPr/>
          </p:nvSpPr>
          <p:spPr bwMode="auto">
            <a:xfrm>
              <a:off x="8486" y="805"/>
              <a:ext cx="20" cy="20"/>
            </a:xfrm>
            <a:custGeom>
              <a:avLst/>
              <a:gdLst>
                <a:gd name="T0" fmla="*/ 9 w 20"/>
                <a:gd name="T1" fmla="*/ 0 h 20"/>
                <a:gd name="T2" fmla="*/ 0 w 20"/>
                <a:gd name="T3" fmla="*/ 4 h 20"/>
                <a:gd name="T4" fmla="*/ 4 w 20"/>
                <a:gd name="T5" fmla="*/ 16 h 20"/>
                <a:gd name="T6" fmla="*/ 7 w 20"/>
                <a:gd name="T7" fmla="*/ 16 h 20"/>
                <a:gd name="T8" fmla="*/ 14 w 20"/>
                <a:gd name="T9" fmla="*/ 12 h 20"/>
                <a:gd name="T10" fmla="*/ 9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9" y="0"/>
                  </a:moveTo>
                  <a:lnTo>
                    <a:pt x="0" y="4"/>
                  </a:lnTo>
                  <a:lnTo>
                    <a:pt x="4" y="16"/>
                  </a:lnTo>
                  <a:lnTo>
                    <a:pt x="7" y="16"/>
                  </a:lnTo>
                  <a:lnTo>
                    <a:pt x="14" y="12"/>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90" name="Freeform 289"/>
            <p:cNvSpPr>
              <a:spLocks/>
            </p:cNvSpPr>
            <p:nvPr/>
          </p:nvSpPr>
          <p:spPr bwMode="auto">
            <a:xfrm>
              <a:off x="8494" y="816"/>
              <a:ext cx="20" cy="20"/>
            </a:xfrm>
            <a:custGeom>
              <a:avLst/>
              <a:gdLst>
                <a:gd name="T0" fmla="*/ 4 w 20"/>
                <a:gd name="T1" fmla="*/ 0 h 20"/>
                <a:gd name="T2" fmla="*/ 0 w 20"/>
                <a:gd name="T3" fmla="*/ 4 h 20"/>
                <a:gd name="T4" fmla="*/ 9 w 20"/>
                <a:gd name="T5" fmla="*/ 16 h 20"/>
                <a:gd name="T6" fmla="*/ 14 w 20"/>
                <a:gd name="T7" fmla="*/ 9 h 20"/>
                <a:gd name="T8" fmla="*/ 4 w 20"/>
                <a:gd name="T9" fmla="*/ 0 h 20"/>
              </a:gdLst>
              <a:ahLst/>
              <a:cxnLst>
                <a:cxn ang="0">
                  <a:pos x="T0" y="T1"/>
                </a:cxn>
                <a:cxn ang="0">
                  <a:pos x="T2" y="T3"/>
                </a:cxn>
                <a:cxn ang="0">
                  <a:pos x="T4" y="T5"/>
                </a:cxn>
                <a:cxn ang="0">
                  <a:pos x="T6" y="T7"/>
                </a:cxn>
                <a:cxn ang="0">
                  <a:pos x="T8" y="T9"/>
                </a:cxn>
              </a:cxnLst>
              <a:rect l="0" t="0" r="r" b="b"/>
              <a:pathLst>
                <a:path w="20" h="20">
                  <a:moveTo>
                    <a:pt x="4" y="0"/>
                  </a:moveTo>
                  <a:lnTo>
                    <a:pt x="0" y="4"/>
                  </a:lnTo>
                  <a:lnTo>
                    <a:pt x="9" y="16"/>
                  </a:lnTo>
                  <a:lnTo>
                    <a:pt x="14" y="9"/>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91" name="Freeform 290"/>
            <p:cNvSpPr>
              <a:spLocks/>
            </p:cNvSpPr>
            <p:nvPr/>
          </p:nvSpPr>
          <p:spPr bwMode="auto">
            <a:xfrm>
              <a:off x="8503" y="824"/>
              <a:ext cx="38" cy="20"/>
            </a:xfrm>
            <a:custGeom>
              <a:avLst/>
              <a:gdLst>
                <a:gd name="T0" fmla="*/ 4 w 38"/>
                <a:gd name="T1" fmla="*/ 0 h 20"/>
                <a:gd name="T2" fmla="*/ 0 w 38"/>
                <a:gd name="T3" fmla="*/ 9 h 20"/>
                <a:gd name="T4" fmla="*/ 36 w 38"/>
                <a:gd name="T5" fmla="*/ 19 h 20"/>
                <a:gd name="T6" fmla="*/ 38 w 38"/>
                <a:gd name="T7" fmla="*/ 19 h 20"/>
                <a:gd name="T8" fmla="*/ 38 w 38"/>
                <a:gd name="T9" fmla="*/ 9 h 20"/>
                <a:gd name="T10" fmla="*/ 4 w 38"/>
                <a:gd name="T11" fmla="*/ 0 h 20"/>
              </a:gdLst>
              <a:ahLst/>
              <a:cxnLst>
                <a:cxn ang="0">
                  <a:pos x="T0" y="T1"/>
                </a:cxn>
                <a:cxn ang="0">
                  <a:pos x="T2" y="T3"/>
                </a:cxn>
                <a:cxn ang="0">
                  <a:pos x="T4" y="T5"/>
                </a:cxn>
                <a:cxn ang="0">
                  <a:pos x="T6" y="T7"/>
                </a:cxn>
                <a:cxn ang="0">
                  <a:pos x="T8" y="T9"/>
                </a:cxn>
                <a:cxn ang="0">
                  <a:pos x="T10" y="T11"/>
                </a:cxn>
              </a:cxnLst>
              <a:rect l="0" t="0" r="r" b="b"/>
              <a:pathLst>
                <a:path w="38" h="20">
                  <a:moveTo>
                    <a:pt x="4" y="0"/>
                  </a:moveTo>
                  <a:lnTo>
                    <a:pt x="0" y="9"/>
                  </a:lnTo>
                  <a:lnTo>
                    <a:pt x="36" y="19"/>
                  </a:lnTo>
                  <a:lnTo>
                    <a:pt x="38" y="19"/>
                  </a:lnTo>
                  <a:lnTo>
                    <a:pt x="38" y="9"/>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92" name="Freeform 291"/>
            <p:cNvSpPr>
              <a:spLocks/>
            </p:cNvSpPr>
            <p:nvPr/>
          </p:nvSpPr>
          <p:spPr bwMode="auto">
            <a:xfrm>
              <a:off x="8537" y="824"/>
              <a:ext cx="40" cy="20"/>
            </a:xfrm>
            <a:custGeom>
              <a:avLst/>
              <a:gdLst>
                <a:gd name="T0" fmla="*/ 36 w 40"/>
                <a:gd name="T1" fmla="*/ 0 h 20"/>
                <a:gd name="T2" fmla="*/ 0 w 40"/>
                <a:gd name="T3" fmla="*/ 9 h 20"/>
                <a:gd name="T4" fmla="*/ 4 w 40"/>
                <a:gd name="T5" fmla="*/ 19 h 20"/>
                <a:gd name="T6" fmla="*/ 40 w 40"/>
                <a:gd name="T7" fmla="*/ 9 h 20"/>
                <a:gd name="T8" fmla="*/ 40 w 40"/>
                <a:gd name="T9" fmla="*/ 7 h 20"/>
                <a:gd name="T10" fmla="*/ 36 w 40"/>
                <a:gd name="T11" fmla="*/ 0 h 20"/>
              </a:gdLst>
              <a:ahLst/>
              <a:cxnLst>
                <a:cxn ang="0">
                  <a:pos x="T0" y="T1"/>
                </a:cxn>
                <a:cxn ang="0">
                  <a:pos x="T2" y="T3"/>
                </a:cxn>
                <a:cxn ang="0">
                  <a:pos x="T4" y="T5"/>
                </a:cxn>
                <a:cxn ang="0">
                  <a:pos x="T6" y="T7"/>
                </a:cxn>
                <a:cxn ang="0">
                  <a:pos x="T8" y="T9"/>
                </a:cxn>
                <a:cxn ang="0">
                  <a:pos x="T10" y="T11"/>
                </a:cxn>
              </a:cxnLst>
              <a:rect l="0" t="0" r="r" b="b"/>
              <a:pathLst>
                <a:path w="40" h="20">
                  <a:moveTo>
                    <a:pt x="36" y="0"/>
                  </a:moveTo>
                  <a:lnTo>
                    <a:pt x="0" y="9"/>
                  </a:lnTo>
                  <a:lnTo>
                    <a:pt x="4" y="19"/>
                  </a:lnTo>
                  <a:lnTo>
                    <a:pt x="40" y="9"/>
                  </a:lnTo>
                  <a:lnTo>
                    <a:pt x="40" y="7"/>
                  </a:lnTo>
                  <a:lnTo>
                    <a:pt x="36"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93" name="Freeform 292"/>
            <p:cNvSpPr>
              <a:spLocks/>
            </p:cNvSpPr>
            <p:nvPr/>
          </p:nvSpPr>
          <p:spPr bwMode="auto">
            <a:xfrm>
              <a:off x="8573" y="816"/>
              <a:ext cx="20" cy="20"/>
            </a:xfrm>
            <a:custGeom>
              <a:avLst/>
              <a:gdLst>
                <a:gd name="T0" fmla="*/ 9 w 20"/>
                <a:gd name="T1" fmla="*/ 0 h 20"/>
                <a:gd name="T2" fmla="*/ 0 w 20"/>
                <a:gd name="T3" fmla="*/ 9 h 20"/>
                <a:gd name="T4" fmla="*/ 4 w 20"/>
                <a:gd name="T5" fmla="*/ 14 h 20"/>
                <a:gd name="T6" fmla="*/ 16 w 20"/>
                <a:gd name="T7" fmla="*/ 4 h 20"/>
                <a:gd name="T8" fmla="*/ 9 w 20"/>
                <a:gd name="T9" fmla="*/ 0 h 20"/>
              </a:gdLst>
              <a:ahLst/>
              <a:cxnLst>
                <a:cxn ang="0">
                  <a:pos x="T0" y="T1"/>
                </a:cxn>
                <a:cxn ang="0">
                  <a:pos x="T2" y="T3"/>
                </a:cxn>
                <a:cxn ang="0">
                  <a:pos x="T4" y="T5"/>
                </a:cxn>
                <a:cxn ang="0">
                  <a:pos x="T6" y="T7"/>
                </a:cxn>
                <a:cxn ang="0">
                  <a:pos x="T8" y="T9"/>
                </a:cxn>
              </a:cxnLst>
              <a:rect l="0" t="0" r="r" b="b"/>
              <a:pathLst>
                <a:path w="20" h="20">
                  <a:moveTo>
                    <a:pt x="9" y="0"/>
                  </a:moveTo>
                  <a:lnTo>
                    <a:pt x="0" y="9"/>
                  </a:lnTo>
                  <a:lnTo>
                    <a:pt x="4" y="14"/>
                  </a:lnTo>
                  <a:lnTo>
                    <a:pt x="16" y="4"/>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94" name="Freeform 293"/>
            <p:cNvSpPr>
              <a:spLocks/>
            </p:cNvSpPr>
            <p:nvPr/>
          </p:nvSpPr>
          <p:spPr bwMode="auto">
            <a:xfrm>
              <a:off x="8580" y="800"/>
              <a:ext cx="20" cy="21"/>
            </a:xfrm>
            <a:custGeom>
              <a:avLst/>
              <a:gdLst>
                <a:gd name="T0" fmla="*/ 7 w 20"/>
                <a:gd name="T1" fmla="*/ 0 h 21"/>
                <a:gd name="T2" fmla="*/ 0 w 20"/>
                <a:gd name="T3" fmla="*/ 16 h 21"/>
                <a:gd name="T4" fmla="*/ 9 w 20"/>
                <a:gd name="T5" fmla="*/ 21 h 21"/>
                <a:gd name="T6" fmla="*/ 14 w 20"/>
                <a:gd name="T7" fmla="*/ 9 h 21"/>
                <a:gd name="T8" fmla="*/ 14 w 20"/>
                <a:gd name="T9" fmla="*/ 2 h 21"/>
                <a:gd name="T10" fmla="*/ 7 w 20"/>
                <a:gd name="T11" fmla="*/ 0 h 21"/>
              </a:gdLst>
              <a:ahLst/>
              <a:cxnLst>
                <a:cxn ang="0">
                  <a:pos x="T0" y="T1"/>
                </a:cxn>
                <a:cxn ang="0">
                  <a:pos x="T2" y="T3"/>
                </a:cxn>
                <a:cxn ang="0">
                  <a:pos x="T4" y="T5"/>
                </a:cxn>
                <a:cxn ang="0">
                  <a:pos x="T6" y="T7"/>
                </a:cxn>
                <a:cxn ang="0">
                  <a:pos x="T8" y="T9"/>
                </a:cxn>
                <a:cxn ang="0">
                  <a:pos x="T10" y="T11"/>
                </a:cxn>
              </a:cxnLst>
              <a:rect l="0" t="0" r="r" b="b"/>
              <a:pathLst>
                <a:path w="20" h="21">
                  <a:moveTo>
                    <a:pt x="7" y="0"/>
                  </a:moveTo>
                  <a:lnTo>
                    <a:pt x="0" y="16"/>
                  </a:lnTo>
                  <a:lnTo>
                    <a:pt x="9" y="21"/>
                  </a:lnTo>
                  <a:lnTo>
                    <a:pt x="14" y="9"/>
                  </a:lnTo>
                  <a:lnTo>
                    <a:pt x="14" y="2"/>
                  </a:lnTo>
                  <a:lnTo>
                    <a:pt x="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95" name="Freeform 294"/>
            <p:cNvSpPr>
              <a:spLocks/>
            </p:cNvSpPr>
            <p:nvPr/>
          </p:nvSpPr>
          <p:spPr bwMode="auto">
            <a:xfrm>
              <a:off x="8585" y="807"/>
              <a:ext cx="20" cy="20"/>
            </a:xfrm>
            <a:custGeom>
              <a:avLst/>
              <a:gdLst>
                <a:gd name="T0" fmla="*/ 9 w 20"/>
                <a:gd name="T1" fmla="*/ 0 h 20"/>
                <a:gd name="T2" fmla="*/ 0 w 20"/>
                <a:gd name="T3" fmla="*/ 0 h 20"/>
                <a:gd name="T4" fmla="*/ 2 w 20"/>
                <a:gd name="T5" fmla="*/ 14 h 20"/>
                <a:gd name="T6" fmla="*/ 4 w 20"/>
                <a:gd name="T7" fmla="*/ 16 h 20"/>
                <a:gd name="T8" fmla="*/ 12 w 20"/>
                <a:gd name="T9" fmla="*/ 12 h 20"/>
                <a:gd name="T10" fmla="*/ 9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9" y="0"/>
                  </a:moveTo>
                  <a:lnTo>
                    <a:pt x="0" y="0"/>
                  </a:lnTo>
                  <a:lnTo>
                    <a:pt x="2" y="14"/>
                  </a:lnTo>
                  <a:lnTo>
                    <a:pt x="4" y="16"/>
                  </a:lnTo>
                  <a:lnTo>
                    <a:pt x="12" y="12"/>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96" name="Freeform 295"/>
            <p:cNvSpPr>
              <a:spLocks/>
            </p:cNvSpPr>
            <p:nvPr/>
          </p:nvSpPr>
          <p:spPr bwMode="auto">
            <a:xfrm>
              <a:off x="8590" y="814"/>
              <a:ext cx="20" cy="20"/>
            </a:xfrm>
            <a:custGeom>
              <a:avLst/>
              <a:gdLst>
                <a:gd name="T0" fmla="*/ 4 w 20"/>
                <a:gd name="T1" fmla="*/ 0 h 20"/>
                <a:gd name="T2" fmla="*/ 0 w 20"/>
                <a:gd name="T3" fmla="*/ 9 h 20"/>
                <a:gd name="T4" fmla="*/ 12 w 20"/>
                <a:gd name="T5" fmla="*/ 19 h 20"/>
                <a:gd name="T6" fmla="*/ 16 w 20"/>
                <a:gd name="T7" fmla="*/ 9 h 20"/>
                <a:gd name="T8" fmla="*/ 4 w 20"/>
                <a:gd name="T9" fmla="*/ 0 h 20"/>
              </a:gdLst>
              <a:ahLst/>
              <a:cxnLst>
                <a:cxn ang="0">
                  <a:pos x="T0" y="T1"/>
                </a:cxn>
                <a:cxn ang="0">
                  <a:pos x="T2" y="T3"/>
                </a:cxn>
                <a:cxn ang="0">
                  <a:pos x="T4" y="T5"/>
                </a:cxn>
                <a:cxn ang="0">
                  <a:pos x="T6" y="T7"/>
                </a:cxn>
                <a:cxn ang="0">
                  <a:pos x="T8" y="T9"/>
                </a:cxn>
              </a:cxnLst>
              <a:rect l="0" t="0" r="r" b="b"/>
              <a:pathLst>
                <a:path w="20" h="20">
                  <a:moveTo>
                    <a:pt x="4" y="0"/>
                  </a:moveTo>
                  <a:lnTo>
                    <a:pt x="0" y="9"/>
                  </a:lnTo>
                  <a:lnTo>
                    <a:pt x="12" y="19"/>
                  </a:lnTo>
                  <a:lnTo>
                    <a:pt x="16" y="9"/>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97" name="Freeform 296"/>
            <p:cNvSpPr>
              <a:spLocks/>
            </p:cNvSpPr>
            <p:nvPr/>
          </p:nvSpPr>
          <p:spPr bwMode="auto">
            <a:xfrm>
              <a:off x="8602" y="824"/>
              <a:ext cx="38" cy="20"/>
            </a:xfrm>
            <a:custGeom>
              <a:avLst/>
              <a:gdLst>
                <a:gd name="T0" fmla="*/ 4 w 38"/>
                <a:gd name="T1" fmla="*/ 0 h 20"/>
                <a:gd name="T2" fmla="*/ 0 w 38"/>
                <a:gd name="T3" fmla="*/ 9 h 20"/>
                <a:gd name="T4" fmla="*/ 36 w 38"/>
                <a:gd name="T5" fmla="*/ 19 h 20"/>
                <a:gd name="T6" fmla="*/ 38 w 38"/>
                <a:gd name="T7" fmla="*/ 19 h 20"/>
                <a:gd name="T8" fmla="*/ 38 w 38"/>
                <a:gd name="T9" fmla="*/ 9 h 20"/>
                <a:gd name="T10" fmla="*/ 4 w 38"/>
                <a:gd name="T11" fmla="*/ 0 h 20"/>
              </a:gdLst>
              <a:ahLst/>
              <a:cxnLst>
                <a:cxn ang="0">
                  <a:pos x="T0" y="T1"/>
                </a:cxn>
                <a:cxn ang="0">
                  <a:pos x="T2" y="T3"/>
                </a:cxn>
                <a:cxn ang="0">
                  <a:pos x="T4" y="T5"/>
                </a:cxn>
                <a:cxn ang="0">
                  <a:pos x="T6" y="T7"/>
                </a:cxn>
                <a:cxn ang="0">
                  <a:pos x="T8" y="T9"/>
                </a:cxn>
                <a:cxn ang="0">
                  <a:pos x="T10" y="T11"/>
                </a:cxn>
              </a:cxnLst>
              <a:rect l="0" t="0" r="r" b="b"/>
              <a:pathLst>
                <a:path w="38" h="20">
                  <a:moveTo>
                    <a:pt x="4" y="0"/>
                  </a:moveTo>
                  <a:lnTo>
                    <a:pt x="0" y="9"/>
                  </a:lnTo>
                  <a:lnTo>
                    <a:pt x="36" y="19"/>
                  </a:lnTo>
                  <a:lnTo>
                    <a:pt x="38" y="19"/>
                  </a:lnTo>
                  <a:lnTo>
                    <a:pt x="38" y="9"/>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98" name="Freeform 297"/>
            <p:cNvSpPr>
              <a:spLocks/>
            </p:cNvSpPr>
            <p:nvPr/>
          </p:nvSpPr>
          <p:spPr bwMode="auto">
            <a:xfrm>
              <a:off x="8635" y="824"/>
              <a:ext cx="41" cy="20"/>
            </a:xfrm>
            <a:custGeom>
              <a:avLst/>
              <a:gdLst>
                <a:gd name="T0" fmla="*/ 35 w 41"/>
                <a:gd name="T1" fmla="*/ 0 h 20"/>
                <a:gd name="T2" fmla="*/ 0 w 41"/>
                <a:gd name="T3" fmla="*/ 9 h 20"/>
                <a:gd name="T4" fmla="*/ 4 w 41"/>
                <a:gd name="T5" fmla="*/ 19 h 20"/>
                <a:gd name="T6" fmla="*/ 40 w 41"/>
                <a:gd name="T7" fmla="*/ 9 h 20"/>
                <a:gd name="T8" fmla="*/ 40 w 41"/>
                <a:gd name="T9" fmla="*/ 7 h 20"/>
                <a:gd name="T10" fmla="*/ 35 w 41"/>
                <a:gd name="T11" fmla="*/ 0 h 20"/>
              </a:gdLst>
              <a:ahLst/>
              <a:cxnLst>
                <a:cxn ang="0">
                  <a:pos x="T0" y="T1"/>
                </a:cxn>
                <a:cxn ang="0">
                  <a:pos x="T2" y="T3"/>
                </a:cxn>
                <a:cxn ang="0">
                  <a:pos x="T4" y="T5"/>
                </a:cxn>
                <a:cxn ang="0">
                  <a:pos x="T6" y="T7"/>
                </a:cxn>
                <a:cxn ang="0">
                  <a:pos x="T8" y="T9"/>
                </a:cxn>
                <a:cxn ang="0">
                  <a:pos x="T10" y="T11"/>
                </a:cxn>
              </a:cxnLst>
              <a:rect l="0" t="0" r="r" b="b"/>
              <a:pathLst>
                <a:path w="41" h="20">
                  <a:moveTo>
                    <a:pt x="35" y="0"/>
                  </a:moveTo>
                  <a:lnTo>
                    <a:pt x="0" y="9"/>
                  </a:lnTo>
                  <a:lnTo>
                    <a:pt x="4" y="19"/>
                  </a:lnTo>
                  <a:lnTo>
                    <a:pt x="40" y="9"/>
                  </a:lnTo>
                  <a:lnTo>
                    <a:pt x="40" y="7"/>
                  </a:lnTo>
                  <a:lnTo>
                    <a:pt x="35"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99" name="Freeform 298"/>
            <p:cNvSpPr>
              <a:spLocks/>
            </p:cNvSpPr>
            <p:nvPr/>
          </p:nvSpPr>
          <p:spPr bwMode="auto">
            <a:xfrm>
              <a:off x="8671" y="816"/>
              <a:ext cx="20" cy="20"/>
            </a:xfrm>
            <a:custGeom>
              <a:avLst/>
              <a:gdLst>
                <a:gd name="T0" fmla="*/ 9 w 20"/>
                <a:gd name="T1" fmla="*/ 0 h 20"/>
                <a:gd name="T2" fmla="*/ 0 w 20"/>
                <a:gd name="T3" fmla="*/ 9 h 20"/>
                <a:gd name="T4" fmla="*/ 4 w 20"/>
                <a:gd name="T5" fmla="*/ 14 h 20"/>
                <a:gd name="T6" fmla="*/ 16 w 20"/>
                <a:gd name="T7" fmla="*/ 4 h 20"/>
                <a:gd name="T8" fmla="*/ 16 w 20"/>
                <a:gd name="T9" fmla="*/ 2 h 20"/>
                <a:gd name="T10" fmla="*/ 9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9" y="0"/>
                  </a:moveTo>
                  <a:lnTo>
                    <a:pt x="0" y="9"/>
                  </a:lnTo>
                  <a:lnTo>
                    <a:pt x="4" y="14"/>
                  </a:lnTo>
                  <a:lnTo>
                    <a:pt x="16" y="4"/>
                  </a:lnTo>
                  <a:lnTo>
                    <a:pt x="16" y="2"/>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00" name="Freeform 299"/>
            <p:cNvSpPr>
              <a:spLocks/>
            </p:cNvSpPr>
            <p:nvPr/>
          </p:nvSpPr>
          <p:spPr bwMode="auto">
            <a:xfrm>
              <a:off x="8678" y="800"/>
              <a:ext cx="20" cy="20"/>
            </a:xfrm>
            <a:custGeom>
              <a:avLst/>
              <a:gdLst>
                <a:gd name="T0" fmla="*/ 9 w 20"/>
                <a:gd name="T1" fmla="*/ 0 h 20"/>
                <a:gd name="T2" fmla="*/ 2 w 20"/>
                <a:gd name="T3" fmla="*/ 2 h 20"/>
                <a:gd name="T4" fmla="*/ 0 w 20"/>
                <a:gd name="T5" fmla="*/ 19 h 20"/>
                <a:gd name="T6" fmla="*/ 9 w 20"/>
                <a:gd name="T7" fmla="*/ 19 h 20"/>
                <a:gd name="T8" fmla="*/ 12 w 20"/>
                <a:gd name="T9" fmla="*/ 7 h 20"/>
                <a:gd name="T10" fmla="*/ 12 w 20"/>
                <a:gd name="T11" fmla="*/ 4 h 20"/>
                <a:gd name="T12" fmla="*/ 9 w 20"/>
                <a:gd name="T13" fmla="*/ 0 h 20"/>
              </a:gdLst>
              <a:ahLst/>
              <a:cxnLst>
                <a:cxn ang="0">
                  <a:pos x="T0" y="T1"/>
                </a:cxn>
                <a:cxn ang="0">
                  <a:pos x="T2" y="T3"/>
                </a:cxn>
                <a:cxn ang="0">
                  <a:pos x="T4" y="T5"/>
                </a:cxn>
                <a:cxn ang="0">
                  <a:pos x="T6" y="T7"/>
                </a:cxn>
                <a:cxn ang="0">
                  <a:pos x="T8" y="T9"/>
                </a:cxn>
                <a:cxn ang="0">
                  <a:pos x="T10" y="T11"/>
                </a:cxn>
                <a:cxn ang="0">
                  <a:pos x="T12" y="T13"/>
                </a:cxn>
              </a:cxnLst>
              <a:rect l="0" t="0" r="r" b="b"/>
              <a:pathLst>
                <a:path w="20" h="20">
                  <a:moveTo>
                    <a:pt x="9" y="0"/>
                  </a:moveTo>
                  <a:lnTo>
                    <a:pt x="2" y="2"/>
                  </a:lnTo>
                  <a:lnTo>
                    <a:pt x="0" y="19"/>
                  </a:lnTo>
                  <a:lnTo>
                    <a:pt x="9" y="19"/>
                  </a:lnTo>
                  <a:lnTo>
                    <a:pt x="12" y="7"/>
                  </a:lnTo>
                  <a:lnTo>
                    <a:pt x="12" y="4"/>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01" name="Freeform 300"/>
            <p:cNvSpPr>
              <a:spLocks/>
            </p:cNvSpPr>
            <p:nvPr/>
          </p:nvSpPr>
          <p:spPr bwMode="auto">
            <a:xfrm>
              <a:off x="8681" y="805"/>
              <a:ext cx="20" cy="20"/>
            </a:xfrm>
            <a:custGeom>
              <a:avLst/>
              <a:gdLst>
                <a:gd name="T0" fmla="*/ 9 w 20"/>
                <a:gd name="T1" fmla="*/ 0 h 20"/>
                <a:gd name="T2" fmla="*/ 0 w 20"/>
                <a:gd name="T3" fmla="*/ 4 h 20"/>
                <a:gd name="T4" fmla="*/ 4 w 20"/>
                <a:gd name="T5" fmla="*/ 16 h 20"/>
                <a:gd name="T6" fmla="*/ 7 w 20"/>
                <a:gd name="T7" fmla="*/ 16 h 20"/>
                <a:gd name="T8" fmla="*/ 14 w 20"/>
                <a:gd name="T9" fmla="*/ 12 h 20"/>
                <a:gd name="T10" fmla="*/ 9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9" y="0"/>
                  </a:moveTo>
                  <a:lnTo>
                    <a:pt x="0" y="4"/>
                  </a:lnTo>
                  <a:lnTo>
                    <a:pt x="4" y="16"/>
                  </a:lnTo>
                  <a:lnTo>
                    <a:pt x="7" y="16"/>
                  </a:lnTo>
                  <a:lnTo>
                    <a:pt x="14" y="12"/>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02" name="Freeform 301"/>
            <p:cNvSpPr>
              <a:spLocks/>
            </p:cNvSpPr>
            <p:nvPr/>
          </p:nvSpPr>
          <p:spPr bwMode="auto">
            <a:xfrm>
              <a:off x="8688" y="816"/>
              <a:ext cx="20" cy="20"/>
            </a:xfrm>
            <a:custGeom>
              <a:avLst/>
              <a:gdLst>
                <a:gd name="T0" fmla="*/ 4 w 20"/>
                <a:gd name="T1" fmla="*/ 0 h 20"/>
                <a:gd name="T2" fmla="*/ 0 w 20"/>
                <a:gd name="T3" fmla="*/ 4 h 20"/>
                <a:gd name="T4" fmla="*/ 9 w 20"/>
                <a:gd name="T5" fmla="*/ 16 h 20"/>
                <a:gd name="T6" fmla="*/ 14 w 20"/>
                <a:gd name="T7" fmla="*/ 9 h 20"/>
                <a:gd name="T8" fmla="*/ 4 w 20"/>
                <a:gd name="T9" fmla="*/ 0 h 20"/>
              </a:gdLst>
              <a:ahLst/>
              <a:cxnLst>
                <a:cxn ang="0">
                  <a:pos x="T0" y="T1"/>
                </a:cxn>
                <a:cxn ang="0">
                  <a:pos x="T2" y="T3"/>
                </a:cxn>
                <a:cxn ang="0">
                  <a:pos x="T4" y="T5"/>
                </a:cxn>
                <a:cxn ang="0">
                  <a:pos x="T6" y="T7"/>
                </a:cxn>
                <a:cxn ang="0">
                  <a:pos x="T8" y="T9"/>
                </a:cxn>
              </a:cxnLst>
              <a:rect l="0" t="0" r="r" b="b"/>
              <a:pathLst>
                <a:path w="20" h="20">
                  <a:moveTo>
                    <a:pt x="4" y="0"/>
                  </a:moveTo>
                  <a:lnTo>
                    <a:pt x="0" y="4"/>
                  </a:lnTo>
                  <a:lnTo>
                    <a:pt x="9" y="16"/>
                  </a:lnTo>
                  <a:lnTo>
                    <a:pt x="14" y="9"/>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03" name="Freeform 302"/>
            <p:cNvSpPr>
              <a:spLocks/>
            </p:cNvSpPr>
            <p:nvPr/>
          </p:nvSpPr>
          <p:spPr bwMode="auto">
            <a:xfrm>
              <a:off x="8697" y="824"/>
              <a:ext cx="41" cy="20"/>
            </a:xfrm>
            <a:custGeom>
              <a:avLst/>
              <a:gdLst>
                <a:gd name="T0" fmla="*/ 4 w 41"/>
                <a:gd name="T1" fmla="*/ 0 h 20"/>
                <a:gd name="T2" fmla="*/ 0 w 41"/>
                <a:gd name="T3" fmla="*/ 9 h 20"/>
                <a:gd name="T4" fmla="*/ 38 w 41"/>
                <a:gd name="T5" fmla="*/ 19 h 20"/>
                <a:gd name="T6" fmla="*/ 40 w 41"/>
                <a:gd name="T7" fmla="*/ 19 h 20"/>
                <a:gd name="T8" fmla="*/ 40 w 41"/>
                <a:gd name="T9" fmla="*/ 9 h 20"/>
                <a:gd name="T10" fmla="*/ 4 w 41"/>
                <a:gd name="T11" fmla="*/ 0 h 20"/>
              </a:gdLst>
              <a:ahLst/>
              <a:cxnLst>
                <a:cxn ang="0">
                  <a:pos x="T0" y="T1"/>
                </a:cxn>
                <a:cxn ang="0">
                  <a:pos x="T2" y="T3"/>
                </a:cxn>
                <a:cxn ang="0">
                  <a:pos x="T4" y="T5"/>
                </a:cxn>
                <a:cxn ang="0">
                  <a:pos x="T6" y="T7"/>
                </a:cxn>
                <a:cxn ang="0">
                  <a:pos x="T8" y="T9"/>
                </a:cxn>
                <a:cxn ang="0">
                  <a:pos x="T10" y="T11"/>
                </a:cxn>
              </a:cxnLst>
              <a:rect l="0" t="0" r="r" b="b"/>
              <a:pathLst>
                <a:path w="41" h="20">
                  <a:moveTo>
                    <a:pt x="4" y="0"/>
                  </a:moveTo>
                  <a:lnTo>
                    <a:pt x="0" y="9"/>
                  </a:lnTo>
                  <a:lnTo>
                    <a:pt x="38" y="19"/>
                  </a:lnTo>
                  <a:lnTo>
                    <a:pt x="40" y="19"/>
                  </a:lnTo>
                  <a:lnTo>
                    <a:pt x="40" y="9"/>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04" name="Freeform 303"/>
            <p:cNvSpPr>
              <a:spLocks/>
            </p:cNvSpPr>
            <p:nvPr/>
          </p:nvSpPr>
          <p:spPr bwMode="auto">
            <a:xfrm>
              <a:off x="8734" y="824"/>
              <a:ext cx="38" cy="20"/>
            </a:xfrm>
            <a:custGeom>
              <a:avLst/>
              <a:gdLst>
                <a:gd name="T0" fmla="*/ 33 w 38"/>
                <a:gd name="T1" fmla="*/ 0 h 20"/>
                <a:gd name="T2" fmla="*/ 0 w 38"/>
                <a:gd name="T3" fmla="*/ 9 h 20"/>
                <a:gd name="T4" fmla="*/ 4 w 38"/>
                <a:gd name="T5" fmla="*/ 19 h 20"/>
                <a:gd name="T6" fmla="*/ 38 w 38"/>
                <a:gd name="T7" fmla="*/ 9 h 20"/>
                <a:gd name="T8" fmla="*/ 38 w 38"/>
                <a:gd name="T9" fmla="*/ 7 h 20"/>
                <a:gd name="T10" fmla="*/ 33 w 38"/>
                <a:gd name="T11" fmla="*/ 0 h 20"/>
              </a:gdLst>
              <a:ahLst/>
              <a:cxnLst>
                <a:cxn ang="0">
                  <a:pos x="T0" y="T1"/>
                </a:cxn>
                <a:cxn ang="0">
                  <a:pos x="T2" y="T3"/>
                </a:cxn>
                <a:cxn ang="0">
                  <a:pos x="T4" y="T5"/>
                </a:cxn>
                <a:cxn ang="0">
                  <a:pos x="T6" y="T7"/>
                </a:cxn>
                <a:cxn ang="0">
                  <a:pos x="T8" y="T9"/>
                </a:cxn>
                <a:cxn ang="0">
                  <a:pos x="T10" y="T11"/>
                </a:cxn>
              </a:cxnLst>
              <a:rect l="0" t="0" r="r" b="b"/>
              <a:pathLst>
                <a:path w="38" h="20">
                  <a:moveTo>
                    <a:pt x="33" y="0"/>
                  </a:moveTo>
                  <a:lnTo>
                    <a:pt x="0" y="9"/>
                  </a:lnTo>
                  <a:lnTo>
                    <a:pt x="4" y="19"/>
                  </a:lnTo>
                  <a:lnTo>
                    <a:pt x="38" y="9"/>
                  </a:lnTo>
                  <a:lnTo>
                    <a:pt x="38" y="7"/>
                  </a:lnTo>
                  <a:lnTo>
                    <a:pt x="33"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05" name="Freeform 304"/>
            <p:cNvSpPr>
              <a:spLocks/>
            </p:cNvSpPr>
            <p:nvPr/>
          </p:nvSpPr>
          <p:spPr bwMode="auto">
            <a:xfrm>
              <a:off x="8767" y="816"/>
              <a:ext cx="20" cy="20"/>
            </a:xfrm>
            <a:custGeom>
              <a:avLst/>
              <a:gdLst>
                <a:gd name="T0" fmla="*/ 9 w 20"/>
                <a:gd name="T1" fmla="*/ 0 h 20"/>
                <a:gd name="T2" fmla="*/ 0 w 20"/>
                <a:gd name="T3" fmla="*/ 9 h 20"/>
                <a:gd name="T4" fmla="*/ 4 w 20"/>
                <a:gd name="T5" fmla="*/ 14 h 20"/>
                <a:gd name="T6" fmla="*/ 16 w 20"/>
                <a:gd name="T7" fmla="*/ 4 h 20"/>
                <a:gd name="T8" fmla="*/ 9 w 20"/>
                <a:gd name="T9" fmla="*/ 0 h 20"/>
              </a:gdLst>
              <a:ahLst/>
              <a:cxnLst>
                <a:cxn ang="0">
                  <a:pos x="T0" y="T1"/>
                </a:cxn>
                <a:cxn ang="0">
                  <a:pos x="T2" y="T3"/>
                </a:cxn>
                <a:cxn ang="0">
                  <a:pos x="T4" y="T5"/>
                </a:cxn>
                <a:cxn ang="0">
                  <a:pos x="T6" y="T7"/>
                </a:cxn>
                <a:cxn ang="0">
                  <a:pos x="T8" y="T9"/>
                </a:cxn>
              </a:cxnLst>
              <a:rect l="0" t="0" r="r" b="b"/>
              <a:pathLst>
                <a:path w="20" h="20">
                  <a:moveTo>
                    <a:pt x="9" y="0"/>
                  </a:moveTo>
                  <a:lnTo>
                    <a:pt x="0" y="9"/>
                  </a:lnTo>
                  <a:lnTo>
                    <a:pt x="4" y="14"/>
                  </a:lnTo>
                  <a:lnTo>
                    <a:pt x="16" y="4"/>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06" name="Freeform 305"/>
            <p:cNvSpPr>
              <a:spLocks/>
            </p:cNvSpPr>
            <p:nvPr/>
          </p:nvSpPr>
          <p:spPr bwMode="auto">
            <a:xfrm>
              <a:off x="8774" y="800"/>
              <a:ext cx="20" cy="21"/>
            </a:xfrm>
            <a:custGeom>
              <a:avLst/>
              <a:gdLst>
                <a:gd name="T0" fmla="*/ 11 w 20"/>
                <a:gd name="T1" fmla="*/ 0 h 21"/>
                <a:gd name="T2" fmla="*/ 7 w 20"/>
                <a:gd name="T3" fmla="*/ 0 h 21"/>
                <a:gd name="T4" fmla="*/ 0 w 20"/>
                <a:gd name="T5" fmla="*/ 16 h 21"/>
                <a:gd name="T6" fmla="*/ 9 w 20"/>
                <a:gd name="T7" fmla="*/ 21 h 21"/>
                <a:gd name="T8" fmla="*/ 14 w 20"/>
                <a:gd name="T9" fmla="*/ 9 h 21"/>
                <a:gd name="T10" fmla="*/ 14 w 20"/>
                <a:gd name="T11" fmla="*/ 4 h 21"/>
                <a:gd name="T12" fmla="*/ 11 w 20"/>
                <a:gd name="T13" fmla="*/ 0 h 21"/>
              </a:gdLst>
              <a:ahLst/>
              <a:cxnLst>
                <a:cxn ang="0">
                  <a:pos x="T0" y="T1"/>
                </a:cxn>
                <a:cxn ang="0">
                  <a:pos x="T2" y="T3"/>
                </a:cxn>
                <a:cxn ang="0">
                  <a:pos x="T4" y="T5"/>
                </a:cxn>
                <a:cxn ang="0">
                  <a:pos x="T6" y="T7"/>
                </a:cxn>
                <a:cxn ang="0">
                  <a:pos x="T8" y="T9"/>
                </a:cxn>
                <a:cxn ang="0">
                  <a:pos x="T10" y="T11"/>
                </a:cxn>
                <a:cxn ang="0">
                  <a:pos x="T12" y="T13"/>
                </a:cxn>
              </a:cxnLst>
              <a:rect l="0" t="0" r="r" b="b"/>
              <a:pathLst>
                <a:path w="20" h="21">
                  <a:moveTo>
                    <a:pt x="11" y="0"/>
                  </a:moveTo>
                  <a:lnTo>
                    <a:pt x="7" y="0"/>
                  </a:lnTo>
                  <a:lnTo>
                    <a:pt x="0" y="16"/>
                  </a:lnTo>
                  <a:lnTo>
                    <a:pt x="9" y="21"/>
                  </a:lnTo>
                  <a:lnTo>
                    <a:pt x="14" y="9"/>
                  </a:lnTo>
                  <a:lnTo>
                    <a:pt x="14" y="4"/>
                  </a:lnTo>
                  <a:lnTo>
                    <a:pt x="11"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07" name="Freeform 306"/>
            <p:cNvSpPr>
              <a:spLocks/>
            </p:cNvSpPr>
            <p:nvPr/>
          </p:nvSpPr>
          <p:spPr bwMode="auto">
            <a:xfrm>
              <a:off x="8779" y="805"/>
              <a:ext cx="20" cy="20"/>
            </a:xfrm>
            <a:custGeom>
              <a:avLst/>
              <a:gdLst>
                <a:gd name="T0" fmla="*/ 9 w 20"/>
                <a:gd name="T1" fmla="*/ 0 h 20"/>
                <a:gd name="T2" fmla="*/ 0 w 20"/>
                <a:gd name="T3" fmla="*/ 4 h 20"/>
                <a:gd name="T4" fmla="*/ 4 w 20"/>
                <a:gd name="T5" fmla="*/ 16 h 20"/>
                <a:gd name="T6" fmla="*/ 7 w 20"/>
                <a:gd name="T7" fmla="*/ 16 h 20"/>
                <a:gd name="T8" fmla="*/ 14 w 20"/>
                <a:gd name="T9" fmla="*/ 12 h 20"/>
                <a:gd name="T10" fmla="*/ 9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9" y="0"/>
                  </a:moveTo>
                  <a:lnTo>
                    <a:pt x="0" y="4"/>
                  </a:lnTo>
                  <a:lnTo>
                    <a:pt x="4" y="16"/>
                  </a:lnTo>
                  <a:lnTo>
                    <a:pt x="7" y="16"/>
                  </a:lnTo>
                  <a:lnTo>
                    <a:pt x="14" y="12"/>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08" name="Freeform 307"/>
            <p:cNvSpPr>
              <a:spLocks/>
            </p:cNvSpPr>
            <p:nvPr/>
          </p:nvSpPr>
          <p:spPr bwMode="auto">
            <a:xfrm>
              <a:off x="8786" y="816"/>
              <a:ext cx="20" cy="20"/>
            </a:xfrm>
            <a:custGeom>
              <a:avLst/>
              <a:gdLst>
                <a:gd name="T0" fmla="*/ 4 w 20"/>
                <a:gd name="T1" fmla="*/ 0 h 20"/>
                <a:gd name="T2" fmla="*/ 0 w 20"/>
                <a:gd name="T3" fmla="*/ 4 h 20"/>
                <a:gd name="T4" fmla="*/ 9 w 20"/>
                <a:gd name="T5" fmla="*/ 16 h 20"/>
                <a:gd name="T6" fmla="*/ 14 w 20"/>
                <a:gd name="T7" fmla="*/ 9 h 20"/>
                <a:gd name="T8" fmla="*/ 4 w 20"/>
                <a:gd name="T9" fmla="*/ 0 h 20"/>
              </a:gdLst>
              <a:ahLst/>
              <a:cxnLst>
                <a:cxn ang="0">
                  <a:pos x="T0" y="T1"/>
                </a:cxn>
                <a:cxn ang="0">
                  <a:pos x="T2" y="T3"/>
                </a:cxn>
                <a:cxn ang="0">
                  <a:pos x="T4" y="T5"/>
                </a:cxn>
                <a:cxn ang="0">
                  <a:pos x="T6" y="T7"/>
                </a:cxn>
                <a:cxn ang="0">
                  <a:pos x="T8" y="T9"/>
                </a:cxn>
              </a:cxnLst>
              <a:rect l="0" t="0" r="r" b="b"/>
              <a:pathLst>
                <a:path w="20" h="20">
                  <a:moveTo>
                    <a:pt x="4" y="0"/>
                  </a:moveTo>
                  <a:lnTo>
                    <a:pt x="0" y="4"/>
                  </a:lnTo>
                  <a:lnTo>
                    <a:pt x="9" y="16"/>
                  </a:lnTo>
                  <a:lnTo>
                    <a:pt x="14" y="9"/>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09" name="Freeform 308"/>
            <p:cNvSpPr>
              <a:spLocks/>
            </p:cNvSpPr>
            <p:nvPr/>
          </p:nvSpPr>
          <p:spPr bwMode="auto">
            <a:xfrm>
              <a:off x="8796" y="824"/>
              <a:ext cx="38" cy="20"/>
            </a:xfrm>
            <a:custGeom>
              <a:avLst/>
              <a:gdLst>
                <a:gd name="T0" fmla="*/ 4 w 38"/>
                <a:gd name="T1" fmla="*/ 0 h 20"/>
                <a:gd name="T2" fmla="*/ 0 w 38"/>
                <a:gd name="T3" fmla="*/ 9 h 20"/>
                <a:gd name="T4" fmla="*/ 36 w 38"/>
                <a:gd name="T5" fmla="*/ 19 h 20"/>
                <a:gd name="T6" fmla="*/ 38 w 38"/>
                <a:gd name="T7" fmla="*/ 19 h 20"/>
                <a:gd name="T8" fmla="*/ 38 w 38"/>
                <a:gd name="T9" fmla="*/ 9 h 20"/>
                <a:gd name="T10" fmla="*/ 4 w 38"/>
                <a:gd name="T11" fmla="*/ 0 h 20"/>
              </a:gdLst>
              <a:ahLst/>
              <a:cxnLst>
                <a:cxn ang="0">
                  <a:pos x="T0" y="T1"/>
                </a:cxn>
                <a:cxn ang="0">
                  <a:pos x="T2" y="T3"/>
                </a:cxn>
                <a:cxn ang="0">
                  <a:pos x="T4" y="T5"/>
                </a:cxn>
                <a:cxn ang="0">
                  <a:pos x="T6" y="T7"/>
                </a:cxn>
                <a:cxn ang="0">
                  <a:pos x="T8" y="T9"/>
                </a:cxn>
                <a:cxn ang="0">
                  <a:pos x="T10" y="T11"/>
                </a:cxn>
              </a:cxnLst>
              <a:rect l="0" t="0" r="r" b="b"/>
              <a:pathLst>
                <a:path w="38" h="20">
                  <a:moveTo>
                    <a:pt x="4" y="0"/>
                  </a:moveTo>
                  <a:lnTo>
                    <a:pt x="0" y="9"/>
                  </a:lnTo>
                  <a:lnTo>
                    <a:pt x="36" y="19"/>
                  </a:lnTo>
                  <a:lnTo>
                    <a:pt x="38" y="19"/>
                  </a:lnTo>
                  <a:lnTo>
                    <a:pt x="38" y="9"/>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10" name="Freeform 309"/>
            <p:cNvSpPr>
              <a:spLocks/>
            </p:cNvSpPr>
            <p:nvPr/>
          </p:nvSpPr>
          <p:spPr bwMode="auto">
            <a:xfrm>
              <a:off x="8830" y="824"/>
              <a:ext cx="40" cy="20"/>
            </a:xfrm>
            <a:custGeom>
              <a:avLst/>
              <a:gdLst>
                <a:gd name="T0" fmla="*/ 35 w 40"/>
                <a:gd name="T1" fmla="*/ 0 h 20"/>
                <a:gd name="T2" fmla="*/ 0 w 40"/>
                <a:gd name="T3" fmla="*/ 9 h 20"/>
                <a:gd name="T4" fmla="*/ 4 w 40"/>
                <a:gd name="T5" fmla="*/ 19 h 20"/>
                <a:gd name="T6" fmla="*/ 40 w 40"/>
                <a:gd name="T7" fmla="*/ 9 h 20"/>
                <a:gd name="T8" fmla="*/ 40 w 40"/>
                <a:gd name="T9" fmla="*/ 7 h 20"/>
                <a:gd name="T10" fmla="*/ 35 w 40"/>
                <a:gd name="T11" fmla="*/ 0 h 20"/>
              </a:gdLst>
              <a:ahLst/>
              <a:cxnLst>
                <a:cxn ang="0">
                  <a:pos x="T0" y="T1"/>
                </a:cxn>
                <a:cxn ang="0">
                  <a:pos x="T2" y="T3"/>
                </a:cxn>
                <a:cxn ang="0">
                  <a:pos x="T4" y="T5"/>
                </a:cxn>
                <a:cxn ang="0">
                  <a:pos x="T6" y="T7"/>
                </a:cxn>
                <a:cxn ang="0">
                  <a:pos x="T8" y="T9"/>
                </a:cxn>
                <a:cxn ang="0">
                  <a:pos x="T10" y="T11"/>
                </a:cxn>
              </a:cxnLst>
              <a:rect l="0" t="0" r="r" b="b"/>
              <a:pathLst>
                <a:path w="40" h="20">
                  <a:moveTo>
                    <a:pt x="35" y="0"/>
                  </a:moveTo>
                  <a:lnTo>
                    <a:pt x="0" y="9"/>
                  </a:lnTo>
                  <a:lnTo>
                    <a:pt x="4" y="19"/>
                  </a:lnTo>
                  <a:lnTo>
                    <a:pt x="40" y="9"/>
                  </a:lnTo>
                  <a:lnTo>
                    <a:pt x="40" y="7"/>
                  </a:lnTo>
                  <a:lnTo>
                    <a:pt x="35"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11" name="Freeform 310"/>
            <p:cNvSpPr>
              <a:spLocks/>
            </p:cNvSpPr>
            <p:nvPr/>
          </p:nvSpPr>
          <p:spPr bwMode="auto">
            <a:xfrm>
              <a:off x="8865" y="816"/>
              <a:ext cx="20" cy="20"/>
            </a:xfrm>
            <a:custGeom>
              <a:avLst/>
              <a:gdLst>
                <a:gd name="T0" fmla="*/ 9 w 20"/>
                <a:gd name="T1" fmla="*/ 0 h 20"/>
                <a:gd name="T2" fmla="*/ 0 w 20"/>
                <a:gd name="T3" fmla="*/ 9 h 20"/>
                <a:gd name="T4" fmla="*/ 4 w 20"/>
                <a:gd name="T5" fmla="*/ 14 h 20"/>
                <a:gd name="T6" fmla="*/ 16 w 20"/>
                <a:gd name="T7" fmla="*/ 4 h 20"/>
                <a:gd name="T8" fmla="*/ 9 w 20"/>
                <a:gd name="T9" fmla="*/ 0 h 20"/>
              </a:gdLst>
              <a:ahLst/>
              <a:cxnLst>
                <a:cxn ang="0">
                  <a:pos x="T0" y="T1"/>
                </a:cxn>
                <a:cxn ang="0">
                  <a:pos x="T2" y="T3"/>
                </a:cxn>
                <a:cxn ang="0">
                  <a:pos x="T4" y="T5"/>
                </a:cxn>
                <a:cxn ang="0">
                  <a:pos x="T6" y="T7"/>
                </a:cxn>
                <a:cxn ang="0">
                  <a:pos x="T8" y="T9"/>
                </a:cxn>
              </a:cxnLst>
              <a:rect l="0" t="0" r="r" b="b"/>
              <a:pathLst>
                <a:path w="20" h="20">
                  <a:moveTo>
                    <a:pt x="9" y="0"/>
                  </a:moveTo>
                  <a:lnTo>
                    <a:pt x="0" y="9"/>
                  </a:lnTo>
                  <a:lnTo>
                    <a:pt x="4" y="14"/>
                  </a:lnTo>
                  <a:lnTo>
                    <a:pt x="16" y="4"/>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12" name="Freeform 311"/>
            <p:cNvSpPr>
              <a:spLocks/>
            </p:cNvSpPr>
            <p:nvPr/>
          </p:nvSpPr>
          <p:spPr bwMode="auto">
            <a:xfrm>
              <a:off x="8873" y="800"/>
              <a:ext cx="20" cy="21"/>
            </a:xfrm>
            <a:custGeom>
              <a:avLst/>
              <a:gdLst>
                <a:gd name="T0" fmla="*/ 7 w 20"/>
                <a:gd name="T1" fmla="*/ 0 h 21"/>
                <a:gd name="T2" fmla="*/ 0 w 20"/>
                <a:gd name="T3" fmla="*/ 16 h 21"/>
                <a:gd name="T4" fmla="*/ 9 w 20"/>
                <a:gd name="T5" fmla="*/ 21 h 21"/>
                <a:gd name="T6" fmla="*/ 14 w 20"/>
                <a:gd name="T7" fmla="*/ 9 h 21"/>
                <a:gd name="T8" fmla="*/ 14 w 20"/>
                <a:gd name="T9" fmla="*/ 2 h 21"/>
                <a:gd name="T10" fmla="*/ 7 w 20"/>
                <a:gd name="T11" fmla="*/ 0 h 21"/>
              </a:gdLst>
              <a:ahLst/>
              <a:cxnLst>
                <a:cxn ang="0">
                  <a:pos x="T0" y="T1"/>
                </a:cxn>
                <a:cxn ang="0">
                  <a:pos x="T2" y="T3"/>
                </a:cxn>
                <a:cxn ang="0">
                  <a:pos x="T4" y="T5"/>
                </a:cxn>
                <a:cxn ang="0">
                  <a:pos x="T6" y="T7"/>
                </a:cxn>
                <a:cxn ang="0">
                  <a:pos x="T8" y="T9"/>
                </a:cxn>
                <a:cxn ang="0">
                  <a:pos x="T10" y="T11"/>
                </a:cxn>
              </a:cxnLst>
              <a:rect l="0" t="0" r="r" b="b"/>
              <a:pathLst>
                <a:path w="20" h="21">
                  <a:moveTo>
                    <a:pt x="7" y="0"/>
                  </a:moveTo>
                  <a:lnTo>
                    <a:pt x="0" y="16"/>
                  </a:lnTo>
                  <a:lnTo>
                    <a:pt x="9" y="21"/>
                  </a:lnTo>
                  <a:lnTo>
                    <a:pt x="14" y="9"/>
                  </a:lnTo>
                  <a:lnTo>
                    <a:pt x="14" y="2"/>
                  </a:lnTo>
                  <a:lnTo>
                    <a:pt x="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13" name="Freeform 312"/>
            <p:cNvSpPr>
              <a:spLocks/>
            </p:cNvSpPr>
            <p:nvPr/>
          </p:nvSpPr>
          <p:spPr bwMode="auto">
            <a:xfrm>
              <a:off x="8877" y="807"/>
              <a:ext cx="20" cy="20"/>
            </a:xfrm>
            <a:custGeom>
              <a:avLst/>
              <a:gdLst>
                <a:gd name="T0" fmla="*/ 9 w 20"/>
                <a:gd name="T1" fmla="*/ 0 h 20"/>
                <a:gd name="T2" fmla="*/ 0 w 20"/>
                <a:gd name="T3" fmla="*/ 0 h 20"/>
                <a:gd name="T4" fmla="*/ 2 w 20"/>
                <a:gd name="T5" fmla="*/ 14 h 20"/>
                <a:gd name="T6" fmla="*/ 4 w 20"/>
                <a:gd name="T7" fmla="*/ 16 h 20"/>
                <a:gd name="T8" fmla="*/ 12 w 20"/>
                <a:gd name="T9" fmla="*/ 12 h 20"/>
                <a:gd name="T10" fmla="*/ 9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9" y="0"/>
                  </a:moveTo>
                  <a:lnTo>
                    <a:pt x="0" y="0"/>
                  </a:lnTo>
                  <a:lnTo>
                    <a:pt x="2" y="14"/>
                  </a:lnTo>
                  <a:lnTo>
                    <a:pt x="4" y="16"/>
                  </a:lnTo>
                  <a:lnTo>
                    <a:pt x="12" y="12"/>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14" name="Freeform 313"/>
            <p:cNvSpPr>
              <a:spLocks/>
            </p:cNvSpPr>
            <p:nvPr/>
          </p:nvSpPr>
          <p:spPr bwMode="auto">
            <a:xfrm>
              <a:off x="8882" y="814"/>
              <a:ext cx="20" cy="20"/>
            </a:xfrm>
            <a:custGeom>
              <a:avLst/>
              <a:gdLst>
                <a:gd name="T0" fmla="*/ 4 w 20"/>
                <a:gd name="T1" fmla="*/ 0 h 20"/>
                <a:gd name="T2" fmla="*/ 0 w 20"/>
                <a:gd name="T3" fmla="*/ 9 h 20"/>
                <a:gd name="T4" fmla="*/ 12 w 20"/>
                <a:gd name="T5" fmla="*/ 19 h 20"/>
                <a:gd name="T6" fmla="*/ 16 w 20"/>
                <a:gd name="T7" fmla="*/ 9 h 20"/>
                <a:gd name="T8" fmla="*/ 4 w 20"/>
                <a:gd name="T9" fmla="*/ 0 h 20"/>
              </a:gdLst>
              <a:ahLst/>
              <a:cxnLst>
                <a:cxn ang="0">
                  <a:pos x="T0" y="T1"/>
                </a:cxn>
                <a:cxn ang="0">
                  <a:pos x="T2" y="T3"/>
                </a:cxn>
                <a:cxn ang="0">
                  <a:pos x="T4" y="T5"/>
                </a:cxn>
                <a:cxn ang="0">
                  <a:pos x="T6" y="T7"/>
                </a:cxn>
                <a:cxn ang="0">
                  <a:pos x="T8" y="T9"/>
                </a:cxn>
              </a:cxnLst>
              <a:rect l="0" t="0" r="r" b="b"/>
              <a:pathLst>
                <a:path w="20" h="20">
                  <a:moveTo>
                    <a:pt x="4" y="0"/>
                  </a:moveTo>
                  <a:lnTo>
                    <a:pt x="0" y="9"/>
                  </a:lnTo>
                  <a:lnTo>
                    <a:pt x="12" y="19"/>
                  </a:lnTo>
                  <a:lnTo>
                    <a:pt x="16" y="9"/>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15" name="Freeform 314"/>
            <p:cNvSpPr>
              <a:spLocks/>
            </p:cNvSpPr>
            <p:nvPr/>
          </p:nvSpPr>
          <p:spPr bwMode="auto">
            <a:xfrm>
              <a:off x="8894" y="824"/>
              <a:ext cx="39" cy="20"/>
            </a:xfrm>
            <a:custGeom>
              <a:avLst/>
              <a:gdLst>
                <a:gd name="T0" fmla="*/ 4 w 39"/>
                <a:gd name="T1" fmla="*/ 0 h 20"/>
                <a:gd name="T2" fmla="*/ 0 w 39"/>
                <a:gd name="T3" fmla="*/ 9 h 20"/>
                <a:gd name="T4" fmla="*/ 35 w 39"/>
                <a:gd name="T5" fmla="*/ 19 h 20"/>
                <a:gd name="T6" fmla="*/ 38 w 39"/>
                <a:gd name="T7" fmla="*/ 19 h 20"/>
                <a:gd name="T8" fmla="*/ 38 w 39"/>
                <a:gd name="T9" fmla="*/ 9 h 20"/>
                <a:gd name="T10" fmla="*/ 4 w 39"/>
                <a:gd name="T11" fmla="*/ 0 h 20"/>
              </a:gdLst>
              <a:ahLst/>
              <a:cxnLst>
                <a:cxn ang="0">
                  <a:pos x="T0" y="T1"/>
                </a:cxn>
                <a:cxn ang="0">
                  <a:pos x="T2" y="T3"/>
                </a:cxn>
                <a:cxn ang="0">
                  <a:pos x="T4" y="T5"/>
                </a:cxn>
                <a:cxn ang="0">
                  <a:pos x="T6" y="T7"/>
                </a:cxn>
                <a:cxn ang="0">
                  <a:pos x="T8" y="T9"/>
                </a:cxn>
                <a:cxn ang="0">
                  <a:pos x="T10" y="T11"/>
                </a:cxn>
              </a:cxnLst>
              <a:rect l="0" t="0" r="r" b="b"/>
              <a:pathLst>
                <a:path w="39" h="20">
                  <a:moveTo>
                    <a:pt x="4" y="0"/>
                  </a:moveTo>
                  <a:lnTo>
                    <a:pt x="0" y="9"/>
                  </a:lnTo>
                  <a:lnTo>
                    <a:pt x="35" y="19"/>
                  </a:lnTo>
                  <a:lnTo>
                    <a:pt x="38" y="19"/>
                  </a:lnTo>
                  <a:lnTo>
                    <a:pt x="38" y="9"/>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16" name="Freeform 315"/>
            <p:cNvSpPr>
              <a:spLocks/>
            </p:cNvSpPr>
            <p:nvPr/>
          </p:nvSpPr>
          <p:spPr bwMode="auto">
            <a:xfrm>
              <a:off x="8928" y="824"/>
              <a:ext cx="38" cy="20"/>
            </a:xfrm>
            <a:custGeom>
              <a:avLst/>
              <a:gdLst>
                <a:gd name="T0" fmla="*/ 33 w 38"/>
                <a:gd name="T1" fmla="*/ 0 h 20"/>
                <a:gd name="T2" fmla="*/ 0 w 38"/>
                <a:gd name="T3" fmla="*/ 9 h 20"/>
                <a:gd name="T4" fmla="*/ 4 w 38"/>
                <a:gd name="T5" fmla="*/ 19 h 20"/>
                <a:gd name="T6" fmla="*/ 38 w 38"/>
                <a:gd name="T7" fmla="*/ 9 h 20"/>
                <a:gd name="T8" fmla="*/ 38 w 38"/>
                <a:gd name="T9" fmla="*/ 7 h 20"/>
                <a:gd name="T10" fmla="*/ 33 w 38"/>
                <a:gd name="T11" fmla="*/ 0 h 20"/>
              </a:gdLst>
              <a:ahLst/>
              <a:cxnLst>
                <a:cxn ang="0">
                  <a:pos x="T0" y="T1"/>
                </a:cxn>
                <a:cxn ang="0">
                  <a:pos x="T2" y="T3"/>
                </a:cxn>
                <a:cxn ang="0">
                  <a:pos x="T4" y="T5"/>
                </a:cxn>
                <a:cxn ang="0">
                  <a:pos x="T6" y="T7"/>
                </a:cxn>
                <a:cxn ang="0">
                  <a:pos x="T8" y="T9"/>
                </a:cxn>
                <a:cxn ang="0">
                  <a:pos x="T10" y="T11"/>
                </a:cxn>
              </a:cxnLst>
              <a:rect l="0" t="0" r="r" b="b"/>
              <a:pathLst>
                <a:path w="38" h="20">
                  <a:moveTo>
                    <a:pt x="33" y="0"/>
                  </a:moveTo>
                  <a:lnTo>
                    <a:pt x="0" y="9"/>
                  </a:lnTo>
                  <a:lnTo>
                    <a:pt x="4" y="19"/>
                  </a:lnTo>
                  <a:lnTo>
                    <a:pt x="38" y="9"/>
                  </a:lnTo>
                  <a:lnTo>
                    <a:pt x="38" y="7"/>
                  </a:lnTo>
                  <a:lnTo>
                    <a:pt x="33"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17" name="Freeform 316"/>
            <p:cNvSpPr>
              <a:spLocks/>
            </p:cNvSpPr>
            <p:nvPr/>
          </p:nvSpPr>
          <p:spPr bwMode="auto">
            <a:xfrm>
              <a:off x="8962" y="816"/>
              <a:ext cx="20" cy="20"/>
            </a:xfrm>
            <a:custGeom>
              <a:avLst/>
              <a:gdLst>
                <a:gd name="T0" fmla="*/ 9 w 20"/>
                <a:gd name="T1" fmla="*/ 0 h 20"/>
                <a:gd name="T2" fmla="*/ 0 w 20"/>
                <a:gd name="T3" fmla="*/ 9 h 20"/>
                <a:gd name="T4" fmla="*/ 4 w 20"/>
                <a:gd name="T5" fmla="*/ 14 h 20"/>
                <a:gd name="T6" fmla="*/ 16 w 20"/>
                <a:gd name="T7" fmla="*/ 4 h 20"/>
                <a:gd name="T8" fmla="*/ 9 w 20"/>
                <a:gd name="T9" fmla="*/ 0 h 20"/>
              </a:gdLst>
              <a:ahLst/>
              <a:cxnLst>
                <a:cxn ang="0">
                  <a:pos x="T0" y="T1"/>
                </a:cxn>
                <a:cxn ang="0">
                  <a:pos x="T2" y="T3"/>
                </a:cxn>
                <a:cxn ang="0">
                  <a:pos x="T4" y="T5"/>
                </a:cxn>
                <a:cxn ang="0">
                  <a:pos x="T6" y="T7"/>
                </a:cxn>
                <a:cxn ang="0">
                  <a:pos x="T8" y="T9"/>
                </a:cxn>
              </a:cxnLst>
              <a:rect l="0" t="0" r="r" b="b"/>
              <a:pathLst>
                <a:path w="20" h="20">
                  <a:moveTo>
                    <a:pt x="9" y="0"/>
                  </a:moveTo>
                  <a:lnTo>
                    <a:pt x="0" y="9"/>
                  </a:lnTo>
                  <a:lnTo>
                    <a:pt x="4" y="14"/>
                  </a:lnTo>
                  <a:lnTo>
                    <a:pt x="16" y="4"/>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18" name="Freeform 317"/>
            <p:cNvSpPr>
              <a:spLocks/>
            </p:cNvSpPr>
            <p:nvPr/>
          </p:nvSpPr>
          <p:spPr bwMode="auto">
            <a:xfrm>
              <a:off x="8969" y="805"/>
              <a:ext cx="20" cy="20"/>
            </a:xfrm>
            <a:custGeom>
              <a:avLst/>
              <a:gdLst>
                <a:gd name="T0" fmla="*/ 4 w 20"/>
                <a:gd name="T1" fmla="*/ 0 h 20"/>
                <a:gd name="T2" fmla="*/ 0 w 20"/>
                <a:gd name="T3" fmla="*/ 12 h 20"/>
                <a:gd name="T4" fmla="*/ 9 w 20"/>
                <a:gd name="T5" fmla="*/ 16 h 20"/>
                <a:gd name="T6" fmla="*/ 14 w 20"/>
                <a:gd name="T7" fmla="*/ 2 h 20"/>
                <a:gd name="T8" fmla="*/ 4 w 20"/>
                <a:gd name="T9" fmla="*/ 0 h 20"/>
              </a:gdLst>
              <a:ahLst/>
              <a:cxnLst>
                <a:cxn ang="0">
                  <a:pos x="T0" y="T1"/>
                </a:cxn>
                <a:cxn ang="0">
                  <a:pos x="T2" y="T3"/>
                </a:cxn>
                <a:cxn ang="0">
                  <a:pos x="T4" y="T5"/>
                </a:cxn>
                <a:cxn ang="0">
                  <a:pos x="T6" y="T7"/>
                </a:cxn>
                <a:cxn ang="0">
                  <a:pos x="T8" y="T9"/>
                </a:cxn>
              </a:cxnLst>
              <a:rect l="0" t="0" r="r" b="b"/>
              <a:pathLst>
                <a:path w="20" h="20">
                  <a:moveTo>
                    <a:pt x="4" y="0"/>
                  </a:moveTo>
                  <a:lnTo>
                    <a:pt x="0" y="12"/>
                  </a:lnTo>
                  <a:lnTo>
                    <a:pt x="9" y="16"/>
                  </a:lnTo>
                  <a:lnTo>
                    <a:pt x="14" y="2"/>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19" name="Freeform 318"/>
            <p:cNvSpPr>
              <a:spLocks/>
            </p:cNvSpPr>
            <p:nvPr/>
          </p:nvSpPr>
          <p:spPr bwMode="auto">
            <a:xfrm>
              <a:off x="8974" y="800"/>
              <a:ext cx="20" cy="20"/>
            </a:xfrm>
            <a:custGeom>
              <a:avLst/>
              <a:gdLst>
                <a:gd name="T0" fmla="*/ 0 w 20"/>
                <a:gd name="T1" fmla="*/ 3 h 20"/>
                <a:gd name="T2" fmla="*/ 9 w 20"/>
                <a:gd name="T3" fmla="*/ 3 h 20"/>
              </a:gdLst>
              <a:ahLst/>
              <a:cxnLst>
                <a:cxn ang="0">
                  <a:pos x="T0" y="T1"/>
                </a:cxn>
                <a:cxn ang="0">
                  <a:pos x="T2" y="T3"/>
                </a:cxn>
              </a:cxnLst>
              <a:rect l="0" t="0" r="r" b="b"/>
              <a:pathLst>
                <a:path w="20" h="20">
                  <a:moveTo>
                    <a:pt x="0" y="3"/>
                  </a:moveTo>
                  <a:lnTo>
                    <a:pt x="9" y="3"/>
                  </a:lnTo>
                </a:path>
              </a:pathLst>
            </a:custGeom>
            <a:noFill/>
            <a:ln w="5842">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AU"/>
            </a:p>
          </p:txBody>
        </p:sp>
        <p:sp>
          <p:nvSpPr>
            <p:cNvPr id="320" name="Freeform 319"/>
            <p:cNvSpPr>
              <a:spLocks/>
            </p:cNvSpPr>
            <p:nvPr/>
          </p:nvSpPr>
          <p:spPr bwMode="auto">
            <a:xfrm>
              <a:off x="6655" y="197"/>
              <a:ext cx="1757" cy="20"/>
            </a:xfrm>
            <a:custGeom>
              <a:avLst/>
              <a:gdLst>
                <a:gd name="T0" fmla="*/ 0 w 1757"/>
                <a:gd name="T1" fmla="*/ 0 h 20"/>
                <a:gd name="T2" fmla="*/ 1756 w 1757"/>
                <a:gd name="T3" fmla="*/ 0 h 20"/>
              </a:gdLst>
              <a:ahLst/>
              <a:cxnLst>
                <a:cxn ang="0">
                  <a:pos x="T0" y="T1"/>
                </a:cxn>
                <a:cxn ang="0">
                  <a:pos x="T2" y="T3"/>
                </a:cxn>
              </a:cxnLst>
              <a:rect l="0" t="0" r="r" b="b"/>
              <a:pathLst>
                <a:path w="1757" h="20">
                  <a:moveTo>
                    <a:pt x="0" y="0"/>
                  </a:moveTo>
                  <a:lnTo>
                    <a:pt x="1756" y="0"/>
                  </a:lnTo>
                </a:path>
              </a:pathLst>
            </a:custGeom>
            <a:noFill/>
            <a:ln w="4318">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AU"/>
            </a:p>
          </p:txBody>
        </p:sp>
        <p:sp>
          <p:nvSpPr>
            <p:cNvPr id="321" name="Freeform 320"/>
            <p:cNvSpPr>
              <a:spLocks/>
            </p:cNvSpPr>
            <p:nvPr/>
          </p:nvSpPr>
          <p:spPr bwMode="auto">
            <a:xfrm>
              <a:off x="4356" y="8"/>
              <a:ext cx="20" cy="1080"/>
            </a:xfrm>
            <a:custGeom>
              <a:avLst/>
              <a:gdLst>
                <a:gd name="T0" fmla="*/ 0 w 20"/>
                <a:gd name="T1" fmla="*/ 0 h 1080"/>
                <a:gd name="T2" fmla="*/ 0 w 20"/>
                <a:gd name="T3" fmla="*/ 1080 h 1080"/>
              </a:gdLst>
              <a:ahLst/>
              <a:cxnLst>
                <a:cxn ang="0">
                  <a:pos x="T0" y="T1"/>
                </a:cxn>
                <a:cxn ang="0">
                  <a:pos x="T2" y="T3"/>
                </a:cxn>
              </a:cxnLst>
              <a:rect l="0" t="0" r="r" b="b"/>
              <a:pathLst>
                <a:path w="20" h="1080">
                  <a:moveTo>
                    <a:pt x="0" y="0"/>
                  </a:moveTo>
                  <a:lnTo>
                    <a:pt x="0" y="1080"/>
                  </a:lnTo>
                </a:path>
              </a:pathLst>
            </a:custGeom>
            <a:noFill/>
            <a:ln w="10414">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AU"/>
            </a:p>
          </p:txBody>
        </p:sp>
        <p:sp>
          <p:nvSpPr>
            <p:cNvPr id="322" name="Freeform 321"/>
            <p:cNvSpPr>
              <a:spLocks/>
            </p:cNvSpPr>
            <p:nvPr/>
          </p:nvSpPr>
          <p:spPr bwMode="auto">
            <a:xfrm>
              <a:off x="835" y="432"/>
              <a:ext cx="20" cy="317"/>
            </a:xfrm>
            <a:custGeom>
              <a:avLst/>
              <a:gdLst>
                <a:gd name="T0" fmla="*/ 4 w 20"/>
                <a:gd name="T1" fmla="*/ 0 h 317"/>
                <a:gd name="T2" fmla="*/ 0 w 20"/>
                <a:gd name="T3" fmla="*/ 0 h 317"/>
                <a:gd name="T4" fmla="*/ 0 w 20"/>
                <a:gd name="T5" fmla="*/ 316 h 317"/>
                <a:gd name="T6" fmla="*/ 9 w 20"/>
                <a:gd name="T7" fmla="*/ 316 h 317"/>
                <a:gd name="T8" fmla="*/ 9 w 20"/>
                <a:gd name="T9" fmla="*/ 4 h 317"/>
                <a:gd name="T10" fmla="*/ 4 w 20"/>
                <a:gd name="T11" fmla="*/ 0 h 317"/>
              </a:gdLst>
              <a:ahLst/>
              <a:cxnLst>
                <a:cxn ang="0">
                  <a:pos x="T0" y="T1"/>
                </a:cxn>
                <a:cxn ang="0">
                  <a:pos x="T2" y="T3"/>
                </a:cxn>
                <a:cxn ang="0">
                  <a:pos x="T4" y="T5"/>
                </a:cxn>
                <a:cxn ang="0">
                  <a:pos x="T6" y="T7"/>
                </a:cxn>
                <a:cxn ang="0">
                  <a:pos x="T8" y="T9"/>
                </a:cxn>
                <a:cxn ang="0">
                  <a:pos x="T10" y="T11"/>
                </a:cxn>
              </a:cxnLst>
              <a:rect l="0" t="0" r="r" b="b"/>
              <a:pathLst>
                <a:path w="20" h="317">
                  <a:moveTo>
                    <a:pt x="4" y="0"/>
                  </a:moveTo>
                  <a:lnTo>
                    <a:pt x="0" y="0"/>
                  </a:lnTo>
                  <a:lnTo>
                    <a:pt x="0" y="316"/>
                  </a:lnTo>
                  <a:lnTo>
                    <a:pt x="9" y="316"/>
                  </a:lnTo>
                  <a:lnTo>
                    <a:pt x="9" y="4"/>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23" name="Freeform 322"/>
            <p:cNvSpPr>
              <a:spLocks/>
            </p:cNvSpPr>
            <p:nvPr/>
          </p:nvSpPr>
          <p:spPr bwMode="auto">
            <a:xfrm>
              <a:off x="840" y="437"/>
              <a:ext cx="617" cy="20"/>
            </a:xfrm>
            <a:custGeom>
              <a:avLst/>
              <a:gdLst>
                <a:gd name="T0" fmla="*/ 0 w 617"/>
                <a:gd name="T1" fmla="*/ 0 h 20"/>
                <a:gd name="T2" fmla="*/ 616 w 617"/>
                <a:gd name="T3" fmla="*/ 0 h 20"/>
              </a:gdLst>
              <a:ahLst/>
              <a:cxnLst>
                <a:cxn ang="0">
                  <a:pos x="T0" y="T1"/>
                </a:cxn>
                <a:cxn ang="0">
                  <a:pos x="T2" y="T3"/>
                </a:cxn>
              </a:cxnLst>
              <a:rect l="0" t="0" r="r" b="b"/>
              <a:pathLst>
                <a:path w="617" h="20">
                  <a:moveTo>
                    <a:pt x="0" y="0"/>
                  </a:moveTo>
                  <a:lnTo>
                    <a:pt x="616" y="0"/>
                  </a:lnTo>
                </a:path>
              </a:pathLst>
            </a:custGeom>
            <a:noFill/>
            <a:ln w="7366">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AU"/>
            </a:p>
          </p:txBody>
        </p:sp>
        <p:sp>
          <p:nvSpPr>
            <p:cNvPr id="324" name="Freeform 323"/>
            <p:cNvSpPr>
              <a:spLocks/>
            </p:cNvSpPr>
            <p:nvPr/>
          </p:nvSpPr>
          <p:spPr bwMode="auto">
            <a:xfrm>
              <a:off x="835" y="432"/>
              <a:ext cx="619" cy="324"/>
            </a:xfrm>
            <a:custGeom>
              <a:avLst/>
              <a:gdLst>
                <a:gd name="T0" fmla="*/ 614 w 619"/>
                <a:gd name="T1" fmla="*/ 0 h 324"/>
                <a:gd name="T2" fmla="*/ 2 w 619"/>
                <a:gd name="T3" fmla="*/ 312 h 324"/>
                <a:gd name="T4" fmla="*/ 0 w 619"/>
                <a:gd name="T5" fmla="*/ 316 h 324"/>
                <a:gd name="T6" fmla="*/ 0 w 619"/>
                <a:gd name="T7" fmla="*/ 321 h 324"/>
                <a:gd name="T8" fmla="*/ 2 w 619"/>
                <a:gd name="T9" fmla="*/ 324 h 324"/>
                <a:gd name="T10" fmla="*/ 619 w 619"/>
                <a:gd name="T11" fmla="*/ 9 h 324"/>
                <a:gd name="T12" fmla="*/ 614 w 619"/>
                <a:gd name="T13" fmla="*/ 0 h 324"/>
              </a:gdLst>
              <a:ahLst/>
              <a:cxnLst>
                <a:cxn ang="0">
                  <a:pos x="T0" y="T1"/>
                </a:cxn>
                <a:cxn ang="0">
                  <a:pos x="T2" y="T3"/>
                </a:cxn>
                <a:cxn ang="0">
                  <a:pos x="T4" y="T5"/>
                </a:cxn>
                <a:cxn ang="0">
                  <a:pos x="T6" y="T7"/>
                </a:cxn>
                <a:cxn ang="0">
                  <a:pos x="T8" y="T9"/>
                </a:cxn>
                <a:cxn ang="0">
                  <a:pos x="T10" y="T11"/>
                </a:cxn>
                <a:cxn ang="0">
                  <a:pos x="T12" y="T13"/>
                </a:cxn>
              </a:cxnLst>
              <a:rect l="0" t="0" r="r" b="b"/>
              <a:pathLst>
                <a:path w="619" h="324">
                  <a:moveTo>
                    <a:pt x="614" y="0"/>
                  </a:moveTo>
                  <a:lnTo>
                    <a:pt x="2" y="312"/>
                  </a:lnTo>
                  <a:lnTo>
                    <a:pt x="0" y="316"/>
                  </a:lnTo>
                  <a:lnTo>
                    <a:pt x="0" y="321"/>
                  </a:lnTo>
                  <a:lnTo>
                    <a:pt x="2" y="324"/>
                  </a:lnTo>
                  <a:lnTo>
                    <a:pt x="619" y="9"/>
                  </a:lnTo>
                  <a:lnTo>
                    <a:pt x="61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spTree>
    <p:extLst>
      <p:ext uri="{BB962C8B-B14F-4D97-AF65-F5344CB8AC3E}">
        <p14:creationId xmlns:p14="http://schemas.microsoft.com/office/powerpoint/2010/main" val="52139122"/>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67544" y="476672"/>
            <a:ext cx="7704856" cy="1754326"/>
          </a:xfrm>
          <a:prstGeom prst="rect">
            <a:avLst/>
          </a:prstGeom>
        </p:spPr>
        <p:txBody>
          <a:bodyPr wrap="square">
            <a:spAutoFit/>
          </a:bodyPr>
          <a:lstStyle/>
          <a:p>
            <a:r>
              <a:rPr lang="en-AU" dirty="0"/>
              <a:t>H, the height of the embankment is fixed by the height of normal flood levels plus a clearance of 0.5m.</a:t>
            </a:r>
          </a:p>
          <a:p>
            <a:r>
              <a:rPr lang="en-AU" dirty="0"/>
              <a:t> </a:t>
            </a:r>
          </a:p>
          <a:p>
            <a:r>
              <a:rPr lang="en-AU" dirty="0"/>
              <a:t>The area of the cross-section can then be calculated as: (5.5 + 2H) x H  [m2], which is equivalent to cubic metres per metre road length when we calculate volumes.</a:t>
            </a:r>
          </a:p>
        </p:txBody>
      </p:sp>
      <p:sp>
        <p:nvSpPr>
          <p:cNvPr id="3" name="Rectangle 2"/>
          <p:cNvSpPr/>
          <p:nvPr/>
        </p:nvSpPr>
        <p:spPr>
          <a:xfrm>
            <a:off x="611560" y="2348880"/>
            <a:ext cx="6264696" cy="1754326"/>
          </a:xfrm>
          <a:prstGeom prst="rect">
            <a:avLst/>
          </a:prstGeom>
        </p:spPr>
        <p:txBody>
          <a:bodyPr wrap="square">
            <a:spAutoFit/>
          </a:bodyPr>
          <a:lstStyle/>
          <a:p>
            <a:r>
              <a:rPr lang="en-AU" dirty="0"/>
              <a:t> </a:t>
            </a:r>
          </a:p>
          <a:p>
            <a:r>
              <a:rPr lang="en-AU" b="1" dirty="0"/>
              <a:t>Example:</a:t>
            </a:r>
            <a:endParaRPr lang="en-AU" dirty="0"/>
          </a:p>
          <a:p>
            <a:r>
              <a:rPr lang="en-AU" dirty="0"/>
              <a:t>An embankment of 0.80m average height would have a cross-section area of:</a:t>
            </a:r>
          </a:p>
          <a:p>
            <a:r>
              <a:rPr lang="en-AU" dirty="0"/>
              <a:t>(5.5 + 2 x 0.8) x 0.8 = 5.68 m2</a:t>
            </a:r>
          </a:p>
          <a:p>
            <a:r>
              <a:rPr lang="en-AU" dirty="0"/>
              <a:t>or 5.68 m3 per metre length.</a:t>
            </a:r>
          </a:p>
        </p:txBody>
      </p:sp>
      <p:pic>
        <p:nvPicPr>
          <p:cNvPr id="4" name="Picture 3"/>
          <p:cNvPicPr/>
          <p:nvPr/>
        </p:nvPicPr>
        <p:blipFill>
          <a:blip r:embed="rId2">
            <a:extLst>
              <a:ext uri="{28A0092B-C50C-407E-A947-70E740481C1C}">
                <a14:useLocalDpi xmlns:a14="http://schemas.microsoft.com/office/drawing/2010/main" val="0"/>
              </a:ext>
            </a:extLst>
          </a:blip>
          <a:srcRect/>
          <a:stretch>
            <a:fillRect/>
          </a:stretch>
        </p:blipFill>
        <p:spPr bwMode="auto">
          <a:xfrm>
            <a:off x="1547664" y="4365104"/>
            <a:ext cx="4968552" cy="2016224"/>
          </a:xfrm>
          <a:prstGeom prst="rect">
            <a:avLst/>
          </a:prstGeom>
          <a:noFill/>
          <a:ln>
            <a:noFill/>
          </a:ln>
        </p:spPr>
      </p:pic>
    </p:spTree>
    <p:extLst>
      <p:ext uri="{BB962C8B-B14F-4D97-AF65-F5344CB8AC3E}">
        <p14:creationId xmlns:p14="http://schemas.microsoft.com/office/powerpoint/2010/main" val="1262311298"/>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39552" y="404664"/>
            <a:ext cx="7560840" cy="1754326"/>
          </a:xfrm>
          <a:prstGeom prst="rect">
            <a:avLst/>
          </a:prstGeom>
        </p:spPr>
        <p:txBody>
          <a:bodyPr wrap="square">
            <a:spAutoFit/>
          </a:bodyPr>
          <a:lstStyle/>
          <a:p>
            <a:r>
              <a:rPr lang="en-AU" dirty="0"/>
              <a:t>However, for the supervisor this </a:t>
            </a:r>
            <a:r>
              <a:rPr lang="en-AU" dirty="0" smtClean="0"/>
              <a:t>does not </a:t>
            </a:r>
            <a:r>
              <a:rPr lang="en-AU" dirty="0"/>
              <a:t>give sufficient detail to organise the work on a day to day basis.  </a:t>
            </a:r>
            <a:endParaRPr lang="en-AU" dirty="0" smtClean="0"/>
          </a:p>
          <a:p>
            <a:endParaRPr lang="en-AU" dirty="0"/>
          </a:p>
          <a:p>
            <a:r>
              <a:rPr lang="en-AU" dirty="0" smtClean="0"/>
              <a:t>The embankment </a:t>
            </a:r>
            <a:r>
              <a:rPr lang="en-AU" dirty="0"/>
              <a:t>will be built up </a:t>
            </a:r>
            <a:r>
              <a:rPr lang="en-AU" dirty="0" smtClean="0"/>
              <a:t>in compacted </a:t>
            </a:r>
            <a:r>
              <a:rPr lang="en-AU" dirty="0"/>
              <a:t>layers.  The width (W), of each layer depends on the gradient of the side slope and the height of the embankment.</a:t>
            </a:r>
          </a:p>
        </p:txBody>
      </p:sp>
      <p:sp>
        <p:nvSpPr>
          <p:cNvPr id="3" name="Rectangle 2"/>
          <p:cNvSpPr/>
          <p:nvPr/>
        </p:nvSpPr>
        <p:spPr>
          <a:xfrm>
            <a:off x="574778" y="2420889"/>
            <a:ext cx="8101678" cy="3693319"/>
          </a:xfrm>
          <a:prstGeom prst="rect">
            <a:avLst/>
          </a:prstGeom>
        </p:spPr>
        <p:txBody>
          <a:bodyPr wrap="square">
            <a:spAutoFit/>
          </a:bodyPr>
          <a:lstStyle/>
          <a:p>
            <a:r>
              <a:rPr lang="en-AU" dirty="0" smtClean="0"/>
              <a:t>The </a:t>
            </a:r>
            <a:r>
              <a:rPr lang="en-AU" dirty="0"/>
              <a:t>thickness of the layers will depend on the method and equipment used for compaction.  Let us assume compaction by a 1 tonne vibrating roller, which can compact a layer about 15cm thick.  So, the embankment will need to built in 15cm layers.</a:t>
            </a:r>
          </a:p>
          <a:p>
            <a:r>
              <a:rPr lang="en-AU" dirty="0"/>
              <a:t> </a:t>
            </a:r>
          </a:p>
          <a:p>
            <a:r>
              <a:rPr lang="en-AU" dirty="0"/>
              <a:t>The supervisor needs to estimate the volume of each layer to be able to allocate the right number of labourers for the work each day.  For an embankment with a 5.5m carriage width, this is calculated as follows:</a:t>
            </a:r>
          </a:p>
          <a:p>
            <a:r>
              <a:rPr lang="en-AU" dirty="0"/>
              <a:t> </a:t>
            </a:r>
          </a:p>
          <a:p>
            <a:r>
              <a:rPr lang="en-AU" dirty="0"/>
              <a:t>The first layer (at the top)         6.1 x 0.15 = 0.91m3 per metre or 18.3m3/20m, the second layer  6.7 x 0.15 = 1.01m3  per metre or 20.1m3/20m,</a:t>
            </a:r>
          </a:p>
          <a:p>
            <a:r>
              <a:rPr lang="en-AU" dirty="0"/>
              <a:t>the third layer      7.3 x 0.15 = 1.10m3  per metre or 21.9m3/20m.</a:t>
            </a:r>
          </a:p>
          <a:p>
            <a:r>
              <a:rPr lang="en-AU" dirty="0"/>
              <a:t> </a:t>
            </a:r>
          </a:p>
        </p:txBody>
      </p:sp>
    </p:spTree>
    <p:extLst>
      <p:ext uri="{BB962C8B-B14F-4D97-AF65-F5344CB8AC3E}">
        <p14:creationId xmlns:p14="http://schemas.microsoft.com/office/powerpoint/2010/main" val="2692071048"/>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409" name="Picture 592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04357" y="588010"/>
            <a:ext cx="5362575" cy="1447800"/>
          </a:xfrm>
          <a:prstGeom prst="rect">
            <a:avLst/>
          </a:prstGeom>
          <a:noFill/>
          <a:extLst>
            <a:ext uri="{909E8E84-426E-40DD-AFC4-6F175D3DCCD1}">
              <a14:hiddenFill xmlns:a14="http://schemas.microsoft.com/office/drawing/2010/main">
                <a:solidFill>
                  <a:srgbClr val="FFFFFF"/>
                </a:solidFill>
              </a14:hiddenFill>
            </a:ext>
          </a:extLst>
        </p:spPr>
      </p:pic>
      <p:grpSp>
        <p:nvGrpSpPr>
          <p:cNvPr id="3" name="Group 2"/>
          <p:cNvGrpSpPr>
            <a:grpSpLocks/>
          </p:cNvGrpSpPr>
          <p:nvPr/>
        </p:nvGrpSpPr>
        <p:grpSpPr bwMode="auto">
          <a:xfrm>
            <a:off x="1286056" y="723900"/>
            <a:ext cx="5698490" cy="1449070"/>
            <a:chOff x="0" y="0"/>
            <a:chExt cx="8974" cy="2282"/>
          </a:xfrm>
        </p:grpSpPr>
        <p:sp>
          <p:nvSpPr>
            <p:cNvPr id="4" name="Freeform 3"/>
            <p:cNvSpPr>
              <a:spLocks/>
            </p:cNvSpPr>
            <p:nvPr/>
          </p:nvSpPr>
          <p:spPr bwMode="auto">
            <a:xfrm>
              <a:off x="278" y="1005"/>
              <a:ext cx="8679" cy="20"/>
            </a:xfrm>
            <a:custGeom>
              <a:avLst/>
              <a:gdLst>
                <a:gd name="T0" fmla="*/ 0 w 8679"/>
                <a:gd name="T1" fmla="*/ 0 h 20"/>
                <a:gd name="T2" fmla="*/ 8678 w 8679"/>
                <a:gd name="T3" fmla="*/ 0 h 20"/>
              </a:gdLst>
              <a:ahLst/>
              <a:cxnLst>
                <a:cxn ang="0">
                  <a:pos x="T0" y="T1"/>
                </a:cxn>
                <a:cxn ang="0">
                  <a:pos x="T2" y="T3"/>
                </a:cxn>
              </a:cxnLst>
              <a:rect l="0" t="0" r="r" b="b"/>
              <a:pathLst>
                <a:path w="8679" h="20">
                  <a:moveTo>
                    <a:pt x="0" y="0"/>
                  </a:moveTo>
                  <a:lnTo>
                    <a:pt x="8678" y="0"/>
                  </a:lnTo>
                </a:path>
              </a:pathLst>
            </a:custGeom>
            <a:noFill/>
            <a:ln w="10414">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AU"/>
            </a:p>
          </p:txBody>
        </p:sp>
        <p:sp>
          <p:nvSpPr>
            <p:cNvPr id="5" name="Freeform 4"/>
            <p:cNvSpPr>
              <a:spLocks/>
            </p:cNvSpPr>
            <p:nvPr/>
          </p:nvSpPr>
          <p:spPr bwMode="auto">
            <a:xfrm>
              <a:off x="550" y="1616"/>
              <a:ext cx="84" cy="20"/>
            </a:xfrm>
            <a:custGeom>
              <a:avLst/>
              <a:gdLst>
                <a:gd name="T0" fmla="*/ 0 w 84"/>
                <a:gd name="T1" fmla="*/ 0 h 20"/>
                <a:gd name="T2" fmla="*/ 84 w 84"/>
                <a:gd name="T3" fmla="*/ 0 h 20"/>
              </a:gdLst>
              <a:ahLst/>
              <a:cxnLst>
                <a:cxn ang="0">
                  <a:pos x="T0" y="T1"/>
                </a:cxn>
                <a:cxn ang="0">
                  <a:pos x="T2" y="T3"/>
                </a:cxn>
              </a:cxnLst>
              <a:rect l="0" t="0" r="r" b="b"/>
              <a:pathLst>
                <a:path w="84" h="20">
                  <a:moveTo>
                    <a:pt x="0" y="0"/>
                  </a:moveTo>
                  <a:lnTo>
                    <a:pt x="84" y="0"/>
                  </a:lnTo>
                </a:path>
              </a:pathLst>
            </a:custGeom>
            <a:noFill/>
            <a:ln w="11937">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AU"/>
            </a:p>
          </p:txBody>
        </p:sp>
        <p:sp>
          <p:nvSpPr>
            <p:cNvPr id="6" name="Freeform 5"/>
            <p:cNvSpPr>
              <a:spLocks/>
            </p:cNvSpPr>
            <p:nvPr/>
          </p:nvSpPr>
          <p:spPr bwMode="auto">
            <a:xfrm>
              <a:off x="720" y="1616"/>
              <a:ext cx="84" cy="20"/>
            </a:xfrm>
            <a:custGeom>
              <a:avLst/>
              <a:gdLst>
                <a:gd name="T0" fmla="*/ 0 w 84"/>
                <a:gd name="T1" fmla="*/ 0 h 20"/>
                <a:gd name="T2" fmla="*/ 84 w 84"/>
                <a:gd name="T3" fmla="*/ 0 h 20"/>
              </a:gdLst>
              <a:ahLst/>
              <a:cxnLst>
                <a:cxn ang="0">
                  <a:pos x="T0" y="T1"/>
                </a:cxn>
                <a:cxn ang="0">
                  <a:pos x="T2" y="T3"/>
                </a:cxn>
              </a:cxnLst>
              <a:rect l="0" t="0" r="r" b="b"/>
              <a:pathLst>
                <a:path w="84" h="20">
                  <a:moveTo>
                    <a:pt x="0" y="0"/>
                  </a:moveTo>
                  <a:lnTo>
                    <a:pt x="84" y="0"/>
                  </a:lnTo>
                </a:path>
              </a:pathLst>
            </a:custGeom>
            <a:noFill/>
            <a:ln w="11937">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AU"/>
            </a:p>
          </p:txBody>
        </p:sp>
        <p:sp>
          <p:nvSpPr>
            <p:cNvPr id="7" name="Freeform 6"/>
            <p:cNvSpPr>
              <a:spLocks/>
            </p:cNvSpPr>
            <p:nvPr/>
          </p:nvSpPr>
          <p:spPr bwMode="auto">
            <a:xfrm>
              <a:off x="888" y="1616"/>
              <a:ext cx="84" cy="20"/>
            </a:xfrm>
            <a:custGeom>
              <a:avLst/>
              <a:gdLst>
                <a:gd name="T0" fmla="*/ 0 w 84"/>
                <a:gd name="T1" fmla="*/ 0 h 20"/>
                <a:gd name="T2" fmla="*/ 84 w 84"/>
                <a:gd name="T3" fmla="*/ 0 h 20"/>
              </a:gdLst>
              <a:ahLst/>
              <a:cxnLst>
                <a:cxn ang="0">
                  <a:pos x="T0" y="T1"/>
                </a:cxn>
                <a:cxn ang="0">
                  <a:pos x="T2" y="T3"/>
                </a:cxn>
              </a:cxnLst>
              <a:rect l="0" t="0" r="r" b="b"/>
              <a:pathLst>
                <a:path w="84" h="20">
                  <a:moveTo>
                    <a:pt x="0" y="0"/>
                  </a:moveTo>
                  <a:lnTo>
                    <a:pt x="84" y="0"/>
                  </a:lnTo>
                </a:path>
              </a:pathLst>
            </a:custGeom>
            <a:noFill/>
            <a:ln w="11937">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AU"/>
            </a:p>
          </p:txBody>
        </p:sp>
        <p:sp>
          <p:nvSpPr>
            <p:cNvPr id="8" name="Freeform 7"/>
            <p:cNvSpPr>
              <a:spLocks/>
            </p:cNvSpPr>
            <p:nvPr/>
          </p:nvSpPr>
          <p:spPr bwMode="auto">
            <a:xfrm>
              <a:off x="1056" y="1616"/>
              <a:ext cx="84" cy="20"/>
            </a:xfrm>
            <a:custGeom>
              <a:avLst/>
              <a:gdLst>
                <a:gd name="T0" fmla="*/ 0 w 84"/>
                <a:gd name="T1" fmla="*/ 0 h 20"/>
                <a:gd name="T2" fmla="*/ 83 w 84"/>
                <a:gd name="T3" fmla="*/ 0 h 20"/>
              </a:gdLst>
              <a:ahLst/>
              <a:cxnLst>
                <a:cxn ang="0">
                  <a:pos x="T0" y="T1"/>
                </a:cxn>
                <a:cxn ang="0">
                  <a:pos x="T2" y="T3"/>
                </a:cxn>
              </a:cxnLst>
              <a:rect l="0" t="0" r="r" b="b"/>
              <a:pathLst>
                <a:path w="84" h="20">
                  <a:moveTo>
                    <a:pt x="0" y="0"/>
                  </a:moveTo>
                  <a:lnTo>
                    <a:pt x="83" y="0"/>
                  </a:lnTo>
                </a:path>
              </a:pathLst>
            </a:custGeom>
            <a:noFill/>
            <a:ln w="11937">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AU"/>
            </a:p>
          </p:txBody>
        </p:sp>
        <p:sp>
          <p:nvSpPr>
            <p:cNvPr id="9" name="Freeform 8"/>
            <p:cNvSpPr>
              <a:spLocks/>
            </p:cNvSpPr>
            <p:nvPr/>
          </p:nvSpPr>
          <p:spPr bwMode="auto">
            <a:xfrm>
              <a:off x="1224" y="1616"/>
              <a:ext cx="84" cy="20"/>
            </a:xfrm>
            <a:custGeom>
              <a:avLst/>
              <a:gdLst>
                <a:gd name="T0" fmla="*/ 0 w 84"/>
                <a:gd name="T1" fmla="*/ 0 h 20"/>
                <a:gd name="T2" fmla="*/ 83 w 84"/>
                <a:gd name="T3" fmla="*/ 0 h 20"/>
              </a:gdLst>
              <a:ahLst/>
              <a:cxnLst>
                <a:cxn ang="0">
                  <a:pos x="T0" y="T1"/>
                </a:cxn>
                <a:cxn ang="0">
                  <a:pos x="T2" y="T3"/>
                </a:cxn>
              </a:cxnLst>
              <a:rect l="0" t="0" r="r" b="b"/>
              <a:pathLst>
                <a:path w="84" h="20">
                  <a:moveTo>
                    <a:pt x="0" y="0"/>
                  </a:moveTo>
                  <a:lnTo>
                    <a:pt x="83" y="0"/>
                  </a:lnTo>
                </a:path>
              </a:pathLst>
            </a:custGeom>
            <a:noFill/>
            <a:ln w="11937">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AU"/>
            </a:p>
          </p:txBody>
        </p:sp>
        <p:sp>
          <p:nvSpPr>
            <p:cNvPr id="10" name="Freeform 9"/>
            <p:cNvSpPr>
              <a:spLocks/>
            </p:cNvSpPr>
            <p:nvPr/>
          </p:nvSpPr>
          <p:spPr bwMode="auto">
            <a:xfrm>
              <a:off x="1392" y="1616"/>
              <a:ext cx="86" cy="20"/>
            </a:xfrm>
            <a:custGeom>
              <a:avLst/>
              <a:gdLst>
                <a:gd name="T0" fmla="*/ 0 w 86"/>
                <a:gd name="T1" fmla="*/ 0 h 20"/>
                <a:gd name="T2" fmla="*/ 86 w 86"/>
                <a:gd name="T3" fmla="*/ 0 h 20"/>
              </a:gdLst>
              <a:ahLst/>
              <a:cxnLst>
                <a:cxn ang="0">
                  <a:pos x="T0" y="T1"/>
                </a:cxn>
                <a:cxn ang="0">
                  <a:pos x="T2" y="T3"/>
                </a:cxn>
              </a:cxnLst>
              <a:rect l="0" t="0" r="r" b="b"/>
              <a:pathLst>
                <a:path w="86" h="20">
                  <a:moveTo>
                    <a:pt x="0" y="0"/>
                  </a:moveTo>
                  <a:lnTo>
                    <a:pt x="86" y="0"/>
                  </a:lnTo>
                </a:path>
              </a:pathLst>
            </a:custGeom>
            <a:noFill/>
            <a:ln w="11937">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AU"/>
            </a:p>
          </p:txBody>
        </p:sp>
        <p:sp>
          <p:nvSpPr>
            <p:cNvPr id="11" name="Freeform 10"/>
            <p:cNvSpPr>
              <a:spLocks/>
            </p:cNvSpPr>
            <p:nvPr/>
          </p:nvSpPr>
          <p:spPr bwMode="auto">
            <a:xfrm>
              <a:off x="1562" y="1616"/>
              <a:ext cx="87" cy="20"/>
            </a:xfrm>
            <a:custGeom>
              <a:avLst/>
              <a:gdLst>
                <a:gd name="T0" fmla="*/ 0 w 87"/>
                <a:gd name="T1" fmla="*/ 0 h 20"/>
                <a:gd name="T2" fmla="*/ 86 w 87"/>
                <a:gd name="T3" fmla="*/ 0 h 20"/>
              </a:gdLst>
              <a:ahLst/>
              <a:cxnLst>
                <a:cxn ang="0">
                  <a:pos x="T0" y="T1"/>
                </a:cxn>
                <a:cxn ang="0">
                  <a:pos x="T2" y="T3"/>
                </a:cxn>
              </a:cxnLst>
              <a:rect l="0" t="0" r="r" b="b"/>
              <a:pathLst>
                <a:path w="87" h="20">
                  <a:moveTo>
                    <a:pt x="0" y="0"/>
                  </a:moveTo>
                  <a:lnTo>
                    <a:pt x="86" y="0"/>
                  </a:lnTo>
                </a:path>
              </a:pathLst>
            </a:custGeom>
            <a:noFill/>
            <a:ln w="11937">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AU"/>
            </a:p>
          </p:txBody>
        </p:sp>
        <p:sp>
          <p:nvSpPr>
            <p:cNvPr id="12" name="Freeform 11"/>
            <p:cNvSpPr>
              <a:spLocks/>
            </p:cNvSpPr>
            <p:nvPr/>
          </p:nvSpPr>
          <p:spPr bwMode="auto">
            <a:xfrm>
              <a:off x="1733" y="1616"/>
              <a:ext cx="81" cy="20"/>
            </a:xfrm>
            <a:custGeom>
              <a:avLst/>
              <a:gdLst>
                <a:gd name="T0" fmla="*/ 0 w 81"/>
                <a:gd name="T1" fmla="*/ 0 h 20"/>
                <a:gd name="T2" fmla="*/ 81 w 81"/>
                <a:gd name="T3" fmla="*/ 0 h 20"/>
              </a:gdLst>
              <a:ahLst/>
              <a:cxnLst>
                <a:cxn ang="0">
                  <a:pos x="T0" y="T1"/>
                </a:cxn>
                <a:cxn ang="0">
                  <a:pos x="T2" y="T3"/>
                </a:cxn>
              </a:cxnLst>
              <a:rect l="0" t="0" r="r" b="b"/>
              <a:pathLst>
                <a:path w="81" h="20">
                  <a:moveTo>
                    <a:pt x="0" y="0"/>
                  </a:moveTo>
                  <a:lnTo>
                    <a:pt x="81" y="0"/>
                  </a:lnTo>
                </a:path>
              </a:pathLst>
            </a:custGeom>
            <a:noFill/>
            <a:ln w="11937">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AU"/>
            </a:p>
          </p:txBody>
        </p:sp>
        <p:sp>
          <p:nvSpPr>
            <p:cNvPr id="13" name="Freeform 12"/>
            <p:cNvSpPr>
              <a:spLocks/>
            </p:cNvSpPr>
            <p:nvPr/>
          </p:nvSpPr>
          <p:spPr bwMode="auto">
            <a:xfrm>
              <a:off x="1901" y="1616"/>
              <a:ext cx="84" cy="20"/>
            </a:xfrm>
            <a:custGeom>
              <a:avLst/>
              <a:gdLst>
                <a:gd name="T0" fmla="*/ 0 w 84"/>
                <a:gd name="T1" fmla="*/ 0 h 20"/>
                <a:gd name="T2" fmla="*/ 83 w 84"/>
                <a:gd name="T3" fmla="*/ 0 h 20"/>
              </a:gdLst>
              <a:ahLst/>
              <a:cxnLst>
                <a:cxn ang="0">
                  <a:pos x="T0" y="T1"/>
                </a:cxn>
                <a:cxn ang="0">
                  <a:pos x="T2" y="T3"/>
                </a:cxn>
              </a:cxnLst>
              <a:rect l="0" t="0" r="r" b="b"/>
              <a:pathLst>
                <a:path w="84" h="20">
                  <a:moveTo>
                    <a:pt x="0" y="0"/>
                  </a:moveTo>
                  <a:lnTo>
                    <a:pt x="83" y="0"/>
                  </a:lnTo>
                </a:path>
              </a:pathLst>
            </a:custGeom>
            <a:noFill/>
            <a:ln w="11937">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AU"/>
            </a:p>
          </p:txBody>
        </p:sp>
        <p:sp>
          <p:nvSpPr>
            <p:cNvPr id="14" name="Freeform 13"/>
            <p:cNvSpPr>
              <a:spLocks/>
            </p:cNvSpPr>
            <p:nvPr/>
          </p:nvSpPr>
          <p:spPr bwMode="auto">
            <a:xfrm>
              <a:off x="2069" y="1616"/>
              <a:ext cx="84" cy="20"/>
            </a:xfrm>
            <a:custGeom>
              <a:avLst/>
              <a:gdLst>
                <a:gd name="T0" fmla="*/ 0 w 84"/>
                <a:gd name="T1" fmla="*/ 0 h 20"/>
                <a:gd name="T2" fmla="*/ 83 w 84"/>
                <a:gd name="T3" fmla="*/ 0 h 20"/>
              </a:gdLst>
              <a:ahLst/>
              <a:cxnLst>
                <a:cxn ang="0">
                  <a:pos x="T0" y="T1"/>
                </a:cxn>
                <a:cxn ang="0">
                  <a:pos x="T2" y="T3"/>
                </a:cxn>
              </a:cxnLst>
              <a:rect l="0" t="0" r="r" b="b"/>
              <a:pathLst>
                <a:path w="84" h="20">
                  <a:moveTo>
                    <a:pt x="0" y="0"/>
                  </a:moveTo>
                  <a:lnTo>
                    <a:pt x="83" y="0"/>
                  </a:lnTo>
                </a:path>
              </a:pathLst>
            </a:custGeom>
            <a:noFill/>
            <a:ln w="11937">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AU"/>
            </a:p>
          </p:txBody>
        </p:sp>
        <p:sp>
          <p:nvSpPr>
            <p:cNvPr id="15" name="Freeform 14"/>
            <p:cNvSpPr>
              <a:spLocks/>
            </p:cNvSpPr>
            <p:nvPr/>
          </p:nvSpPr>
          <p:spPr bwMode="auto">
            <a:xfrm>
              <a:off x="2237" y="1616"/>
              <a:ext cx="84" cy="20"/>
            </a:xfrm>
            <a:custGeom>
              <a:avLst/>
              <a:gdLst>
                <a:gd name="T0" fmla="*/ 0 w 84"/>
                <a:gd name="T1" fmla="*/ 0 h 20"/>
                <a:gd name="T2" fmla="*/ 83 w 84"/>
                <a:gd name="T3" fmla="*/ 0 h 20"/>
              </a:gdLst>
              <a:ahLst/>
              <a:cxnLst>
                <a:cxn ang="0">
                  <a:pos x="T0" y="T1"/>
                </a:cxn>
                <a:cxn ang="0">
                  <a:pos x="T2" y="T3"/>
                </a:cxn>
              </a:cxnLst>
              <a:rect l="0" t="0" r="r" b="b"/>
              <a:pathLst>
                <a:path w="84" h="20">
                  <a:moveTo>
                    <a:pt x="0" y="0"/>
                  </a:moveTo>
                  <a:lnTo>
                    <a:pt x="83" y="0"/>
                  </a:lnTo>
                </a:path>
              </a:pathLst>
            </a:custGeom>
            <a:noFill/>
            <a:ln w="11937">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AU"/>
            </a:p>
          </p:txBody>
        </p:sp>
        <p:sp>
          <p:nvSpPr>
            <p:cNvPr id="16" name="Freeform 15"/>
            <p:cNvSpPr>
              <a:spLocks/>
            </p:cNvSpPr>
            <p:nvPr/>
          </p:nvSpPr>
          <p:spPr bwMode="auto">
            <a:xfrm>
              <a:off x="2407" y="1616"/>
              <a:ext cx="84" cy="20"/>
            </a:xfrm>
            <a:custGeom>
              <a:avLst/>
              <a:gdLst>
                <a:gd name="T0" fmla="*/ 0 w 84"/>
                <a:gd name="T1" fmla="*/ 0 h 20"/>
                <a:gd name="T2" fmla="*/ 83 w 84"/>
                <a:gd name="T3" fmla="*/ 0 h 20"/>
              </a:gdLst>
              <a:ahLst/>
              <a:cxnLst>
                <a:cxn ang="0">
                  <a:pos x="T0" y="T1"/>
                </a:cxn>
                <a:cxn ang="0">
                  <a:pos x="T2" y="T3"/>
                </a:cxn>
              </a:cxnLst>
              <a:rect l="0" t="0" r="r" b="b"/>
              <a:pathLst>
                <a:path w="84" h="20">
                  <a:moveTo>
                    <a:pt x="0" y="0"/>
                  </a:moveTo>
                  <a:lnTo>
                    <a:pt x="83" y="0"/>
                  </a:lnTo>
                </a:path>
              </a:pathLst>
            </a:custGeom>
            <a:noFill/>
            <a:ln w="11937">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AU"/>
            </a:p>
          </p:txBody>
        </p:sp>
        <p:sp>
          <p:nvSpPr>
            <p:cNvPr id="17" name="Freeform 16"/>
            <p:cNvSpPr>
              <a:spLocks/>
            </p:cNvSpPr>
            <p:nvPr/>
          </p:nvSpPr>
          <p:spPr bwMode="auto">
            <a:xfrm>
              <a:off x="2575" y="1616"/>
              <a:ext cx="84" cy="20"/>
            </a:xfrm>
            <a:custGeom>
              <a:avLst/>
              <a:gdLst>
                <a:gd name="T0" fmla="*/ 0 w 84"/>
                <a:gd name="T1" fmla="*/ 0 h 20"/>
                <a:gd name="T2" fmla="*/ 83 w 84"/>
                <a:gd name="T3" fmla="*/ 0 h 20"/>
              </a:gdLst>
              <a:ahLst/>
              <a:cxnLst>
                <a:cxn ang="0">
                  <a:pos x="T0" y="T1"/>
                </a:cxn>
                <a:cxn ang="0">
                  <a:pos x="T2" y="T3"/>
                </a:cxn>
              </a:cxnLst>
              <a:rect l="0" t="0" r="r" b="b"/>
              <a:pathLst>
                <a:path w="84" h="20">
                  <a:moveTo>
                    <a:pt x="0" y="0"/>
                  </a:moveTo>
                  <a:lnTo>
                    <a:pt x="83" y="0"/>
                  </a:lnTo>
                </a:path>
              </a:pathLst>
            </a:custGeom>
            <a:noFill/>
            <a:ln w="11937">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AU"/>
            </a:p>
          </p:txBody>
        </p:sp>
        <p:sp>
          <p:nvSpPr>
            <p:cNvPr id="18" name="Freeform 17"/>
            <p:cNvSpPr>
              <a:spLocks/>
            </p:cNvSpPr>
            <p:nvPr/>
          </p:nvSpPr>
          <p:spPr bwMode="auto">
            <a:xfrm>
              <a:off x="2743" y="1616"/>
              <a:ext cx="84" cy="20"/>
            </a:xfrm>
            <a:custGeom>
              <a:avLst/>
              <a:gdLst>
                <a:gd name="T0" fmla="*/ 0 w 84"/>
                <a:gd name="T1" fmla="*/ 0 h 20"/>
                <a:gd name="T2" fmla="*/ 83 w 84"/>
                <a:gd name="T3" fmla="*/ 0 h 20"/>
              </a:gdLst>
              <a:ahLst/>
              <a:cxnLst>
                <a:cxn ang="0">
                  <a:pos x="T0" y="T1"/>
                </a:cxn>
                <a:cxn ang="0">
                  <a:pos x="T2" y="T3"/>
                </a:cxn>
              </a:cxnLst>
              <a:rect l="0" t="0" r="r" b="b"/>
              <a:pathLst>
                <a:path w="84" h="20">
                  <a:moveTo>
                    <a:pt x="0" y="0"/>
                  </a:moveTo>
                  <a:lnTo>
                    <a:pt x="83" y="0"/>
                  </a:lnTo>
                </a:path>
              </a:pathLst>
            </a:custGeom>
            <a:noFill/>
            <a:ln w="11937">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AU"/>
            </a:p>
          </p:txBody>
        </p:sp>
        <p:sp>
          <p:nvSpPr>
            <p:cNvPr id="19" name="Freeform 18"/>
            <p:cNvSpPr>
              <a:spLocks/>
            </p:cNvSpPr>
            <p:nvPr/>
          </p:nvSpPr>
          <p:spPr bwMode="auto">
            <a:xfrm>
              <a:off x="2911" y="1616"/>
              <a:ext cx="87" cy="20"/>
            </a:xfrm>
            <a:custGeom>
              <a:avLst/>
              <a:gdLst>
                <a:gd name="T0" fmla="*/ 0 w 87"/>
                <a:gd name="T1" fmla="*/ 0 h 20"/>
                <a:gd name="T2" fmla="*/ 86 w 87"/>
                <a:gd name="T3" fmla="*/ 0 h 20"/>
              </a:gdLst>
              <a:ahLst/>
              <a:cxnLst>
                <a:cxn ang="0">
                  <a:pos x="T0" y="T1"/>
                </a:cxn>
                <a:cxn ang="0">
                  <a:pos x="T2" y="T3"/>
                </a:cxn>
              </a:cxnLst>
              <a:rect l="0" t="0" r="r" b="b"/>
              <a:pathLst>
                <a:path w="87" h="20">
                  <a:moveTo>
                    <a:pt x="0" y="0"/>
                  </a:moveTo>
                  <a:lnTo>
                    <a:pt x="86" y="0"/>
                  </a:lnTo>
                </a:path>
              </a:pathLst>
            </a:custGeom>
            <a:noFill/>
            <a:ln w="11937">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AU"/>
            </a:p>
          </p:txBody>
        </p:sp>
        <p:sp>
          <p:nvSpPr>
            <p:cNvPr id="20" name="Freeform 19"/>
            <p:cNvSpPr>
              <a:spLocks/>
            </p:cNvSpPr>
            <p:nvPr/>
          </p:nvSpPr>
          <p:spPr bwMode="auto">
            <a:xfrm>
              <a:off x="3082" y="1616"/>
              <a:ext cx="84" cy="20"/>
            </a:xfrm>
            <a:custGeom>
              <a:avLst/>
              <a:gdLst>
                <a:gd name="T0" fmla="*/ 0 w 84"/>
                <a:gd name="T1" fmla="*/ 0 h 20"/>
                <a:gd name="T2" fmla="*/ 83 w 84"/>
                <a:gd name="T3" fmla="*/ 0 h 20"/>
              </a:gdLst>
              <a:ahLst/>
              <a:cxnLst>
                <a:cxn ang="0">
                  <a:pos x="T0" y="T1"/>
                </a:cxn>
                <a:cxn ang="0">
                  <a:pos x="T2" y="T3"/>
                </a:cxn>
              </a:cxnLst>
              <a:rect l="0" t="0" r="r" b="b"/>
              <a:pathLst>
                <a:path w="84" h="20">
                  <a:moveTo>
                    <a:pt x="0" y="0"/>
                  </a:moveTo>
                  <a:lnTo>
                    <a:pt x="83" y="0"/>
                  </a:lnTo>
                </a:path>
              </a:pathLst>
            </a:custGeom>
            <a:noFill/>
            <a:ln w="11937">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AU"/>
            </a:p>
          </p:txBody>
        </p:sp>
        <p:sp>
          <p:nvSpPr>
            <p:cNvPr id="21" name="Freeform 20"/>
            <p:cNvSpPr>
              <a:spLocks/>
            </p:cNvSpPr>
            <p:nvPr/>
          </p:nvSpPr>
          <p:spPr bwMode="auto">
            <a:xfrm>
              <a:off x="3250" y="1616"/>
              <a:ext cx="86" cy="20"/>
            </a:xfrm>
            <a:custGeom>
              <a:avLst/>
              <a:gdLst>
                <a:gd name="T0" fmla="*/ 0 w 86"/>
                <a:gd name="T1" fmla="*/ 0 h 20"/>
                <a:gd name="T2" fmla="*/ 86 w 86"/>
                <a:gd name="T3" fmla="*/ 0 h 20"/>
              </a:gdLst>
              <a:ahLst/>
              <a:cxnLst>
                <a:cxn ang="0">
                  <a:pos x="T0" y="T1"/>
                </a:cxn>
                <a:cxn ang="0">
                  <a:pos x="T2" y="T3"/>
                </a:cxn>
              </a:cxnLst>
              <a:rect l="0" t="0" r="r" b="b"/>
              <a:pathLst>
                <a:path w="86" h="20">
                  <a:moveTo>
                    <a:pt x="0" y="0"/>
                  </a:moveTo>
                  <a:lnTo>
                    <a:pt x="86" y="0"/>
                  </a:lnTo>
                </a:path>
              </a:pathLst>
            </a:custGeom>
            <a:noFill/>
            <a:ln w="11937">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AU"/>
            </a:p>
          </p:txBody>
        </p:sp>
        <p:sp>
          <p:nvSpPr>
            <p:cNvPr id="22" name="Freeform 21"/>
            <p:cNvSpPr>
              <a:spLocks/>
            </p:cNvSpPr>
            <p:nvPr/>
          </p:nvSpPr>
          <p:spPr bwMode="auto">
            <a:xfrm>
              <a:off x="3420" y="1616"/>
              <a:ext cx="84" cy="20"/>
            </a:xfrm>
            <a:custGeom>
              <a:avLst/>
              <a:gdLst>
                <a:gd name="T0" fmla="*/ 0 w 84"/>
                <a:gd name="T1" fmla="*/ 0 h 20"/>
                <a:gd name="T2" fmla="*/ 83 w 84"/>
                <a:gd name="T3" fmla="*/ 0 h 20"/>
              </a:gdLst>
              <a:ahLst/>
              <a:cxnLst>
                <a:cxn ang="0">
                  <a:pos x="T0" y="T1"/>
                </a:cxn>
                <a:cxn ang="0">
                  <a:pos x="T2" y="T3"/>
                </a:cxn>
              </a:cxnLst>
              <a:rect l="0" t="0" r="r" b="b"/>
              <a:pathLst>
                <a:path w="84" h="20">
                  <a:moveTo>
                    <a:pt x="0" y="0"/>
                  </a:moveTo>
                  <a:lnTo>
                    <a:pt x="83" y="0"/>
                  </a:lnTo>
                </a:path>
              </a:pathLst>
            </a:custGeom>
            <a:noFill/>
            <a:ln w="11937">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AU"/>
            </a:p>
          </p:txBody>
        </p:sp>
        <p:sp>
          <p:nvSpPr>
            <p:cNvPr id="23" name="Freeform 22"/>
            <p:cNvSpPr>
              <a:spLocks/>
            </p:cNvSpPr>
            <p:nvPr/>
          </p:nvSpPr>
          <p:spPr bwMode="auto">
            <a:xfrm>
              <a:off x="3588" y="1616"/>
              <a:ext cx="84" cy="20"/>
            </a:xfrm>
            <a:custGeom>
              <a:avLst/>
              <a:gdLst>
                <a:gd name="T0" fmla="*/ 0 w 84"/>
                <a:gd name="T1" fmla="*/ 0 h 20"/>
                <a:gd name="T2" fmla="*/ 84 w 84"/>
                <a:gd name="T3" fmla="*/ 0 h 20"/>
              </a:gdLst>
              <a:ahLst/>
              <a:cxnLst>
                <a:cxn ang="0">
                  <a:pos x="T0" y="T1"/>
                </a:cxn>
                <a:cxn ang="0">
                  <a:pos x="T2" y="T3"/>
                </a:cxn>
              </a:cxnLst>
              <a:rect l="0" t="0" r="r" b="b"/>
              <a:pathLst>
                <a:path w="84" h="20">
                  <a:moveTo>
                    <a:pt x="0" y="0"/>
                  </a:moveTo>
                  <a:lnTo>
                    <a:pt x="84" y="0"/>
                  </a:lnTo>
                </a:path>
              </a:pathLst>
            </a:custGeom>
            <a:noFill/>
            <a:ln w="11937">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AU"/>
            </a:p>
          </p:txBody>
        </p:sp>
        <p:sp>
          <p:nvSpPr>
            <p:cNvPr id="24" name="Freeform 23"/>
            <p:cNvSpPr>
              <a:spLocks/>
            </p:cNvSpPr>
            <p:nvPr/>
          </p:nvSpPr>
          <p:spPr bwMode="auto">
            <a:xfrm>
              <a:off x="3756" y="1616"/>
              <a:ext cx="86" cy="20"/>
            </a:xfrm>
            <a:custGeom>
              <a:avLst/>
              <a:gdLst>
                <a:gd name="T0" fmla="*/ 0 w 86"/>
                <a:gd name="T1" fmla="*/ 0 h 20"/>
                <a:gd name="T2" fmla="*/ 86 w 86"/>
                <a:gd name="T3" fmla="*/ 0 h 20"/>
              </a:gdLst>
              <a:ahLst/>
              <a:cxnLst>
                <a:cxn ang="0">
                  <a:pos x="T0" y="T1"/>
                </a:cxn>
                <a:cxn ang="0">
                  <a:pos x="T2" y="T3"/>
                </a:cxn>
              </a:cxnLst>
              <a:rect l="0" t="0" r="r" b="b"/>
              <a:pathLst>
                <a:path w="86" h="20">
                  <a:moveTo>
                    <a:pt x="0" y="0"/>
                  </a:moveTo>
                  <a:lnTo>
                    <a:pt x="86" y="0"/>
                  </a:lnTo>
                </a:path>
              </a:pathLst>
            </a:custGeom>
            <a:noFill/>
            <a:ln w="11937">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AU"/>
            </a:p>
          </p:txBody>
        </p:sp>
        <p:sp>
          <p:nvSpPr>
            <p:cNvPr id="25" name="Freeform 24"/>
            <p:cNvSpPr>
              <a:spLocks/>
            </p:cNvSpPr>
            <p:nvPr/>
          </p:nvSpPr>
          <p:spPr bwMode="auto">
            <a:xfrm>
              <a:off x="3926" y="1616"/>
              <a:ext cx="82" cy="20"/>
            </a:xfrm>
            <a:custGeom>
              <a:avLst/>
              <a:gdLst>
                <a:gd name="T0" fmla="*/ 0 w 82"/>
                <a:gd name="T1" fmla="*/ 0 h 20"/>
                <a:gd name="T2" fmla="*/ 81 w 82"/>
                <a:gd name="T3" fmla="*/ 0 h 20"/>
              </a:gdLst>
              <a:ahLst/>
              <a:cxnLst>
                <a:cxn ang="0">
                  <a:pos x="T0" y="T1"/>
                </a:cxn>
                <a:cxn ang="0">
                  <a:pos x="T2" y="T3"/>
                </a:cxn>
              </a:cxnLst>
              <a:rect l="0" t="0" r="r" b="b"/>
              <a:pathLst>
                <a:path w="82" h="20">
                  <a:moveTo>
                    <a:pt x="0" y="0"/>
                  </a:moveTo>
                  <a:lnTo>
                    <a:pt x="81" y="0"/>
                  </a:lnTo>
                </a:path>
              </a:pathLst>
            </a:custGeom>
            <a:noFill/>
            <a:ln w="11937">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AU"/>
            </a:p>
          </p:txBody>
        </p:sp>
        <p:sp>
          <p:nvSpPr>
            <p:cNvPr id="26" name="Freeform 25"/>
            <p:cNvSpPr>
              <a:spLocks/>
            </p:cNvSpPr>
            <p:nvPr/>
          </p:nvSpPr>
          <p:spPr bwMode="auto">
            <a:xfrm>
              <a:off x="4094" y="1616"/>
              <a:ext cx="84" cy="20"/>
            </a:xfrm>
            <a:custGeom>
              <a:avLst/>
              <a:gdLst>
                <a:gd name="T0" fmla="*/ 0 w 84"/>
                <a:gd name="T1" fmla="*/ 0 h 20"/>
                <a:gd name="T2" fmla="*/ 83 w 84"/>
                <a:gd name="T3" fmla="*/ 0 h 20"/>
              </a:gdLst>
              <a:ahLst/>
              <a:cxnLst>
                <a:cxn ang="0">
                  <a:pos x="T0" y="T1"/>
                </a:cxn>
                <a:cxn ang="0">
                  <a:pos x="T2" y="T3"/>
                </a:cxn>
              </a:cxnLst>
              <a:rect l="0" t="0" r="r" b="b"/>
              <a:pathLst>
                <a:path w="84" h="20">
                  <a:moveTo>
                    <a:pt x="0" y="0"/>
                  </a:moveTo>
                  <a:lnTo>
                    <a:pt x="83" y="0"/>
                  </a:lnTo>
                </a:path>
              </a:pathLst>
            </a:custGeom>
            <a:noFill/>
            <a:ln w="11937">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AU"/>
            </a:p>
          </p:txBody>
        </p:sp>
        <p:sp>
          <p:nvSpPr>
            <p:cNvPr id="27" name="Freeform 26"/>
            <p:cNvSpPr>
              <a:spLocks/>
            </p:cNvSpPr>
            <p:nvPr/>
          </p:nvSpPr>
          <p:spPr bwMode="auto">
            <a:xfrm>
              <a:off x="4262" y="1616"/>
              <a:ext cx="84" cy="20"/>
            </a:xfrm>
            <a:custGeom>
              <a:avLst/>
              <a:gdLst>
                <a:gd name="T0" fmla="*/ 0 w 84"/>
                <a:gd name="T1" fmla="*/ 0 h 20"/>
                <a:gd name="T2" fmla="*/ 83 w 84"/>
                <a:gd name="T3" fmla="*/ 0 h 20"/>
              </a:gdLst>
              <a:ahLst/>
              <a:cxnLst>
                <a:cxn ang="0">
                  <a:pos x="T0" y="T1"/>
                </a:cxn>
                <a:cxn ang="0">
                  <a:pos x="T2" y="T3"/>
                </a:cxn>
              </a:cxnLst>
              <a:rect l="0" t="0" r="r" b="b"/>
              <a:pathLst>
                <a:path w="84" h="20">
                  <a:moveTo>
                    <a:pt x="0" y="0"/>
                  </a:moveTo>
                  <a:lnTo>
                    <a:pt x="83" y="0"/>
                  </a:lnTo>
                </a:path>
              </a:pathLst>
            </a:custGeom>
            <a:noFill/>
            <a:ln w="11937">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AU"/>
            </a:p>
          </p:txBody>
        </p:sp>
        <p:sp>
          <p:nvSpPr>
            <p:cNvPr id="28" name="Freeform 27"/>
            <p:cNvSpPr>
              <a:spLocks/>
            </p:cNvSpPr>
            <p:nvPr/>
          </p:nvSpPr>
          <p:spPr bwMode="auto">
            <a:xfrm>
              <a:off x="4430" y="1616"/>
              <a:ext cx="84" cy="20"/>
            </a:xfrm>
            <a:custGeom>
              <a:avLst/>
              <a:gdLst>
                <a:gd name="T0" fmla="*/ 0 w 84"/>
                <a:gd name="T1" fmla="*/ 0 h 20"/>
                <a:gd name="T2" fmla="*/ 83 w 84"/>
                <a:gd name="T3" fmla="*/ 0 h 20"/>
              </a:gdLst>
              <a:ahLst/>
              <a:cxnLst>
                <a:cxn ang="0">
                  <a:pos x="T0" y="T1"/>
                </a:cxn>
                <a:cxn ang="0">
                  <a:pos x="T2" y="T3"/>
                </a:cxn>
              </a:cxnLst>
              <a:rect l="0" t="0" r="r" b="b"/>
              <a:pathLst>
                <a:path w="84" h="20">
                  <a:moveTo>
                    <a:pt x="0" y="0"/>
                  </a:moveTo>
                  <a:lnTo>
                    <a:pt x="83" y="0"/>
                  </a:lnTo>
                </a:path>
              </a:pathLst>
            </a:custGeom>
            <a:noFill/>
            <a:ln w="11937">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AU"/>
            </a:p>
          </p:txBody>
        </p:sp>
        <p:sp>
          <p:nvSpPr>
            <p:cNvPr id="29" name="Freeform 28"/>
            <p:cNvSpPr>
              <a:spLocks/>
            </p:cNvSpPr>
            <p:nvPr/>
          </p:nvSpPr>
          <p:spPr bwMode="auto">
            <a:xfrm>
              <a:off x="4598" y="1616"/>
              <a:ext cx="87" cy="20"/>
            </a:xfrm>
            <a:custGeom>
              <a:avLst/>
              <a:gdLst>
                <a:gd name="T0" fmla="*/ 0 w 87"/>
                <a:gd name="T1" fmla="*/ 0 h 20"/>
                <a:gd name="T2" fmla="*/ 86 w 87"/>
                <a:gd name="T3" fmla="*/ 0 h 20"/>
              </a:gdLst>
              <a:ahLst/>
              <a:cxnLst>
                <a:cxn ang="0">
                  <a:pos x="T0" y="T1"/>
                </a:cxn>
                <a:cxn ang="0">
                  <a:pos x="T2" y="T3"/>
                </a:cxn>
              </a:cxnLst>
              <a:rect l="0" t="0" r="r" b="b"/>
              <a:pathLst>
                <a:path w="87" h="20">
                  <a:moveTo>
                    <a:pt x="0" y="0"/>
                  </a:moveTo>
                  <a:lnTo>
                    <a:pt x="86" y="0"/>
                  </a:lnTo>
                </a:path>
              </a:pathLst>
            </a:custGeom>
            <a:noFill/>
            <a:ln w="11937">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AU"/>
            </a:p>
          </p:txBody>
        </p:sp>
        <p:sp>
          <p:nvSpPr>
            <p:cNvPr id="30" name="Freeform 29"/>
            <p:cNvSpPr>
              <a:spLocks/>
            </p:cNvSpPr>
            <p:nvPr/>
          </p:nvSpPr>
          <p:spPr bwMode="auto">
            <a:xfrm>
              <a:off x="4769" y="1616"/>
              <a:ext cx="84" cy="20"/>
            </a:xfrm>
            <a:custGeom>
              <a:avLst/>
              <a:gdLst>
                <a:gd name="T0" fmla="*/ 0 w 84"/>
                <a:gd name="T1" fmla="*/ 0 h 20"/>
                <a:gd name="T2" fmla="*/ 83 w 84"/>
                <a:gd name="T3" fmla="*/ 0 h 20"/>
              </a:gdLst>
              <a:ahLst/>
              <a:cxnLst>
                <a:cxn ang="0">
                  <a:pos x="T0" y="T1"/>
                </a:cxn>
                <a:cxn ang="0">
                  <a:pos x="T2" y="T3"/>
                </a:cxn>
              </a:cxnLst>
              <a:rect l="0" t="0" r="r" b="b"/>
              <a:pathLst>
                <a:path w="84" h="20">
                  <a:moveTo>
                    <a:pt x="0" y="0"/>
                  </a:moveTo>
                  <a:lnTo>
                    <a:pt x="83" y="0"/>
                  </a:lnTo>
                </a:path>
              </a:pathLst>
            </a:custGeom>
            <a:noFill/>
            <a:ln w="11937">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AU"/>
            </a:p>
          </p:txBody>
        </p:sp>
        <p:sp>
          <p:nvSpPr>
            <p:cNvPr id="31" name="Freeform 30"/>
            <p:cNvSpPr>
              <a:spLocks/>
            </p:cNvSpPr>
            <p:nvPr/>
          </p:nvSpPr>
          <p:spPr bwMode="auto">
            <a:xfrm>
              <a:off x="4937" y="1616"/>
              <a:ext cx="84" cy="20"/>
            </a:xfrm>
            <a:custGeom>
              <a:avLst/>
              <a:gdLst>
                <a:gd name="T0" fmla="*/ 0 w 84"/>
                <a:gd name="T1" fmla="*/ 0 h 20"/>
                <a:gd name="T2" fmla="*/ 83 w 84"/>
                <a:gd name="T3" fmla="*/ 0 h 20"/>
              </a:gdLst>
              <a:ahLst/>
              <a:cxnLst>
                <a:cxn ang="0">
                  <a:pos x="T0" y="T1"/>
                </a:cxn>
                <a:cxn ang="0">
                  <a:pos x="T2" y="T3"/>
                </a:cxn>
              </a:cxnLst>
              <a:rect l="0" t="0" r="r" b="b"/>
              <a:pathLst>
                <a:path w="84" h="20">
                  <a:moveTo>
                    <a:pt x="0" y="0"/>
                  </a:moveTo>
                  <a:lnTo>
                    <a:pt x="83" y="0"/>
                  </a:lnTo>
                </a:path>
              </a:pathLst>
            </a:custGeom>
            <a:noFill/>
            <a:ln w="11937">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AU"/>
            </a:p>
          </p:txBody>
        </p:sp>
        <p:sp>
          <p:nvSpPr>
            <p:cNvPr id="32" name="Freeform 31"/>
            <p:cNvSpPr>
              <a:spLocks/>
            </p:cNvSpPr>
            <p:nvPr/>
          </p:nvSpPr>
          <p:spPr bwMode="auto">
            <a:xfrm>
              <a:off x="5105" y="1616"/>
              <a:ext cx="86" cy="20"/>
            </a:xfrm>
            <a:custGeom>
              <a:avLst/>
              <a:gdLst>
                <a:gd name="T0" fmla="*/ 0 w 86"/>
                <a:gd name="T1" fmla="*/ 0 h 20"/>
                <a:gd name="T2" fmla="*/ 86 w 86"/>
                <a:gd name="T3" fmla="*/ 0 h 20"/>
              </a:gdLst>
              <a:ahLst/>
              <a:cxnLst>
                <a:cxn ang="0">
                  <a:pos x="T0" y="T1"/>
                </a:cxn>
                <a:cxn ang="0">
                  <a:pos x="T2" y="T3"/>
                </a:cxn>
              </a:cxnLst>
              <a:rect l="0" t="0" r="r" b="b"/>
              <a:pathLst>
                <a:path w="86" h="20">
                  <a:moveTo>
                    <a:pt x="0" y="0"/>
                  </a:moveTo>
                  <a:lnTo>
                    <a:pt x="86" y="0"/>
                  </a:lnTo>
                </a:path>
              </a:pathLst>
            </a:custGeom>
            <a:noFill/>
            <a:ln w="11937">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AU"/>
            </a:p>
          </p:txBody>
        </p:sp>
        <p:sp>
          <p:nvSpPr>
            <p:cNvPr id="33" name="Freeform 32"/>
            <p:cNvSpPr>
              <a:spLocks/>
            </p:cNvSpPr>
            <p:nvPr/>
          </p:nvSpPr>
          <p:spPr bwMode="auto">
            <a:xfrm>
              <a:off x="5273" y="1616"/>
              <a:ext cx="84" cy="20"/>
            </a:xfrm>
            <a:custGeom>
              <a:avLst/>
              <a:gdLst>
                <a:gd name="T0" fmla="*/ 0 w 84"/>
                <a:gd name="T1" fmla="*/ 0 h 20"/>
                <a:gd name="T2" fmla="*/ 83 w 84"/>
                <a:gd name="T3" fmla="*/ 0 h 20"/>
              </a:gdLst>
              <a:ahLst/>
              <a:cxnLst>
                <a:cxn ang="0">
                  <a:pos x="T0" y="T1"/>
                </a:cxn>
                <a:cxn ang="0">
                  <a:pos x="T2" y="T3"/>
                </a:cxn>
              </a:cxnLst>
              <a:rect l="0" t="0" r="r" b="b"/>
              <a:pathLst>
                <a:path w="84" h="20">
                  <a:moveTo>
                    <a:pt x="0" y="0"/>
                  </a:moveTo>
                  <a:lnTo>
                    <a:pt x="83" y="0"/>
                  </a:lnTo>
                </a:path>
              </a:pathLst>
            </a:custGeom>
            <a:noFill/>
            <a:ln w="11937">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AU"/>
            </a:p>
          </p:txBody>
        </p:sp>
        <p:sp>
          <p:nvSpPr>
            <p:cNvPr id="34" name="Freeform 33"/>
            <p:cNvSpPr>
              <a:spLocks/>
            </p:cNvSpPr>
            <p:nvPr/>
          </p:nvSpPr>
          <p:spPr bwMode="auto">
            <a:xfrm>
              <a:off x="5443" y="1616"/>
              <a:ext cx="84" cy="20"/>
            </a:xfrm>
            <a:custGeom>
              <a:avLst/>
              <a:gdLst>
                <a:gd name="T0" fmla="*/ 0 w 84"/>
                <a:gd name="T1" fmla="*/ 0 h 20"/>
                <a:gd name="T2" fmla="*/ 83 w 84"/>
                <a:gd name="T3" fmla="*/ 0 h 20"/>
              </a:gdLst>
              <a:ahLst/>
              <a:cxnLst>
                <a:cxn ang="0">
                  <a:pos x="T0" y="T1"/>
                </a:cxn>
                <a:cxn ang="0">
                  <a:pos x="T2" y="T3"/>
                </a:cxn>
              </a:cxnLst>
              <a:rect l="0" t="0" r="r" b="b"/>
              <a:pathLst>
                <a:path w="84" h="20">
                  <a:moveTo>
                    <a:pt x="0" y="0"/>
                  </a:moveTo>
                  <a:lnTo>
                    <a:pt x="83" y="0"/>
                  </a:lnTo>
                </a:path>
              </a:pathLst>
            </a:custGeom>
            <a:noFill/>
            <a:ln w="11937">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AU"/>
            </a:p>
          </p:txBody>
        </p:sp>
        <p:sp>
          <p:nvSpPr>
            <p:cNvPr id="35" name="Freeform 34"/>
            <p:cNvSpPr>
              <a:spLocks/>
            </p:cNvSpPr>
            <p:nvPr/>
          </p:nvSpPr>
          <p:spPr bwMode="auto">
            <a:xfrm>
              <a:off x="5611" y="1616"/>
              <a:ext cx="84" cy="20"/>
            </a:xfrm>
            <a:custGeom>
              <a:avLst/>
              <a:gdLst>
                <a:gd name="T0" fmla="*/ 0 w 84"/>
                <a:gd name="T1" fmla="*/ 0 h 20"/>
                <a:gd name="T2" fmla="*/ 83 w 84"/>
                <a:gd name="T3" fmla="*/ 0 h 20"/>
              </a:gdLst>
              <a:ahLst/>
              <a:cxnLst>
                <a:cxn ang="0">
                  <a:pos x="T0" y="T1"/>
                </a:cxn>
                <a:cxn ang="0">
                  <a:pos x="T2" y="T3"/>
                </a:cxn>
              </a:cxnLst>
              <a:rect l="0" t="0" r="r" b="b"/>
              <a:pathLst>
                <a:path w="84" h="20">
                  <a:moveTo>
                    <a:pt x="0" y="0"/>
                  </a:moveTo>
                  <a:lnTo>
                    <a:pt x="83" y="0"/>
                  </a:lnTo>
                </a:path>
              </a:pathLst>
            </a:custGeom>
            <a:noFill/>
            <a:ln w="11937">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AU"/>
            </a:p>
          </p:txBody>
        </p:sp>
        <p:sp>
          <p:nvSpPr>
            <p:cNvPr id="36" name="Freeform 35"/>
            <p:cNvSpPr>
              <a:spLocks/>
            </p:cNvSpPr>
            <p:nvPr/>
          </p:nvSpPr>
          <p:spPr bwMode="auto">
            <a:xfrm>
              <a:off x="5779" y="1616"/>
              <a:ext cx="84" cy="20"/>
            </a:xfrm>
            <a:custGeom>
              <a:avLst/>
              <a:gdLst>
                <a:gd name="T0" fmla="*/ 0 w 84"/>
                <a:gd name="T1" fmla="*/ 0 h 20"/>
                <a:gd name="T2" fmla="*/ 83 w 84"/>
                <a:gd name="T3" fmla="*/ 0 h 20"/>
              </a:gdLst>
              <a:ahLst/>
              <a:cxnLst>
                <a:cxn ang="0">
                  <a:pos x="T0" y="T1"/>
                </a:cxn>
                <a:cxn ang="0">
                  <a:pos x="T2" y="T3"/>
                </a:cxn>
              </a:cxnLst>
              <a:rect l="0" t="0" r="r" b="b"/>
              <a:pathLst>
                <a:path w="84" h="20">
                  <a:moveTo>
                    <a:pt x="0" y="0"/>
                  </a:moveTo>
                  <a:lnTo>
                    <a:pt x="83" y="0"/>
                  </a:lnTo>
                </a:path>
              </a:pathLst>
            </a:custGeom>
            <a:noFill/>
            <a:ln w="11937">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AU"/>
            </a:p>
          </p:txBody>
        </p:sp>
        <p:sp>
          <p:nvSpPr>
            <p:cNvPr id="37" name="Freeform 36"/>
            <p:cNvSpPr>
              <a:spLocks/>
            </p:cNvSpPr>
            <p:nvPr/>
          </p:nvSpPr>
          <p:spPr bwMode="auto">
            <a:xfrm>
              <a:off x="5947" y="1616"/>
              <a:ext cx="87" cy="20"/>
            </a:xfrm>
            <a:custGeom>
              <a:avLst/>
              <a:gdLst>
                <a:gd name="T0" fmla="*/ 0 w 87"/>
                <a:gd name="T1" fmla="*/ 0 h 20"/>
                <a:gd name="T2" fmla="*/ 86 w 87"/>
                <a:gd name="T3" fmla="*/ 0 h 20"/>
              </a:gdLst>
              <a:ahLst/>
              <a:cxnLst>
                <a:cxn ang="0">
                  <a:pos x="T0" y="T1"/>
                </a:cxn>
                <a:cxn ang="0">
                  <a:pos x="T2" y="T3"/>
                </a:cxn>
              </a:cxnLst>
              <a:rect l="0" t="0" r="r" b="b"/>
              <a:pathLst>
                <a:path w="87" h="20">
                  <a:moveTo>
                    <a:pt x="0" y="0"/>
                  </a:moveTo>
                  <a:lnTo>
                    <a:pt x="86" y="0"/>
                  </a:lnTo>
                </a:path>
              </a:pathLst>
            </a:custGeom>
            <a:noFill/>
            <a:ln w="11937">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AU"/>
            </a:p>
          </p:txBody>
        </p:sp>
        <p:sp>
          <p:nvSpPr>
            <p:cNvPr id="38" name="Freeform 37"/>
            <p:cNvSpPr>
              <a:spLocks/>
            </p:cNvSpPr>
            <p:nvPr/>
          </p:nvSpPr>
          <p:spPr bwMode="auto">
            <a:xfrm>
              <a:off x="6115" y="1616"/>
              <a:ext cx="86" cy="20"/>
            </a:xfrm>
            <a:custGeom>
              <a:avLst/>
              <a:gdLst>
                <a:gd name="T0" fmla="*/ 0 w 86"/>
                <a:gd name="T1" fmla="*/ 0 h 20"/>
                <a:gd name="T2" fmla="*/ 86 w 86"/>
                <a:gd name="T3" fmla="*/ 0 h 20"/>
              </a:gdLst>
              <a:ahLst/>
              <a:cxnLst>
                <a:cxn ang="0">
                  <a:pos x="T0" y="T1"/>
                </a:cxn>
                <a:cxn ang="0">
                  <a:pos x="T2" y="T3"/>
                </a:cxn>
              </a:cxnLst>
              <a:rect l="0" t="0" r="r" b="b"/>
              <a:pathLst>
                <a:path w="86" h="20">
                  <a:moveTo>
                    <a:pt x="0" y="0"/>
                  </a:moveTo>
                  <a:lnTo>
                    <a:pt x="86" y="0"/>
                  </a:lnTo>
                </a:path>
              </a:pathLst>
            </a:custGeom>
            <a:noFill/>
            <a:ln w="11937">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AU"/>
            </a:p>
          </p:txBody>
        </p:sp>
        <p:sp>
          <p:nvSpPr>
            <p:cNvPr id="39" name="Freeform 38"/>
            <p:cNvSpPr>
              <a:spLocks/>
            </p:cNvSpPr>
            <p:nvPr/>
          </p:nvSpPr>
          <p:spPr bwMode="auto">
            <a:xfrm>
              <a:off x="6285" y="1616"/>
              <a:ext cx="87" cy="20"/>
            </a:xfrm>
            <a:custGeom>
              <a:avLst/>
              <a:gdLst>
                <a:gd name="T0" fmla="*/ 0 w 87"/>
                <a:gd name="T1" fmla="*/ 0 h 20"/>
                <a:gd name="T2" fmla="*/ 86 w 87"/>
                <a:gd name="T3" fmla="*/ 0 h 20"/>
              </a:gdLst>
              <a:ahLst/>
              <a:cxnLst>
                <a:cxn ang="0">
                  <a:pos x="T0" y="T1"/>
                </a:cxn>
                <a:cxn ang="0">
                  <a:pos x="T2" y="T3"/>
                </a:cxn>
              </a:cxnLst>
              <a:rect l="0" t="0" r="r" b="b"/>
              <a:pathLst>
                <a:path w="87" h="20">
                  <a:moveTo>
                    <a:pt x="0" y="0"/>
                  </a:moveTo>
                  <a:lnTo>
                    <a:pt x="86" y="0"/>
                  </a:lnTo>
                </a:path>
              </a:pathLst>
            </a:custGeom>
            <a:noFill/>
            <a:ln w="11937">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AU"/>
            </a:p>
          </p:txBody>
        </p:sp>
        <p:sp>
          <p:nvSpPr>
            <p:cNvPr id="40" name="Freeform 39"/>
            <p:cNvSpPr>
              <a:spLocks/>
            </p:cNvSpPr>
            <p:nvPr/>
          </p:nvSpPr>
          <p:spPr bwMode="auto">
            <a:xfrm>
              <a:off x="6456" y="1616"/>
              <a:ext cx="84" cy="20"/>
            </a:xfrm>
            <a:custGeom>
              <a:avLst/>
              <a:gdLst>
                <a:gd name="T0" fmla="*/ 0 w 84"/>
                <a:gd name="T1" fmla="*/ 0 h 20"/>
                <a:gd name="T2" fmla="*/ 83 w 84"/>
                <a:gd name="T3" fmla="*/ 0 h 20"/>
              </a:gdLst>
              <a:ahLst/>
              <a:cxnLst>
                <a:cxn ang="0">
                  <a:pos x="T0" y="T1"/>
                </a:cxn>
                <a:cxn ang="0">
                  <a:pos x="T2" y="T3"/>
                </a:cxn>
              </a:cxnLst>
              <a:rect l="0" t="0" r="r" b="b"/>
              <a:pathLst>
                <a:path w="84" h="20">
                  <a:moveTo>
                    <a:pt x="0" y="0"/>
                  </a:moveTo>
                  <a:lnTo>
                    <a:pt x="83" y="0"/>
                  </a:lnTo>
                </a:path>
              </a:pathLst>
            </a:custGeom>
            <a:noFill/>
            <a:ln w="11937">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AU"/>
            </a:p>
          </p:txBody>
        </p:sp>
        <p:sp>
          <p:nvSpPr>
            <p:cNvPr id="41" name="Freeform 40"/>
            <p:cNvSpPr>
              <a:spLocks/>
            </p:cNvSpPr>
            <p:nvPr/>
          </p:nvSpPr>
          <p:spPr bwMode="auto">
            <a:xfrm>
              <a:off x="6624" y="1616"/>
              <a:ext cx="84" cy="20"/>
            </a:xfrm>
            <a:custGeom>
              <a:avLst/>
              <a:gdLst>
                <a:gd name="T0" fmla="*/ 0 w 84"/>
                <a:gd name="T1" fmla="*/ 0 h 20"/>
                <a:gd name="T2" fmla="*/ 83 w 84"/>
                <a:gd name="T3" fmla="*/ 0 h 20"/>
              </a:gdLst>
              <a:ahLst/>
              <a:cxnLst>
                <a:cxn ang="0">
                  <a:pos x="T0" y="T1"/>
                </a:cxn>
                <a:cxn ang="0">
                  <a:pos x="T2" y="T3"/>
                </a:cxn>
              </a:cxnLst>
              <a:rect l="0" t="0" r="r" b="b"/>
              <a:pathLst>
                <a:path w="84" h="20">
                  <a:moveTo>
                    <a:pt x="0" y="0"/>
                  </a:moveTo>
                  <a:lnTo>
                    <a:pt x="83" y="0"/>
                  </a:lnTo>
                </a:path>
              </a:pathLst>
            </a:custGeom>
            <a:noFill/>
            <a:ln w="11937">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AU"/>
            </a:p>
          </p:txBody>
        </p:sp>
        <p:sp>
          <p:nvSpPr>
            <p:cNvPr id="42" name="Freeform 41"/>
            <p:cNvSpPr>
              <a:spLocks/>
            </p:cNvSpPr>
            <p:nvPr/>
          </p:nvSpPr>
          <p:spPr bwMode="auto">
            <a:xfrm>
              <a:off x="6792" y="1616"/>
              <a:ext cx="86" cy="20"/>
            </a:xfrm>
            <a:custGeom>
              <a:avLst/>
              <a:gdLst>
                <a:gd name="T0" fmla="*/ 0 w 86"/>
                <a:gd name="T1" fmla="*/ 0 h 20"/>
                <a:gd name="T2" fmla="*/ 86 w 86"/>
                <a:gd name="T3" fmla="*/ 0 h 20"/>
              </a:gdLst>
              <a:ahLst/>
              <a:cxnLst>
                <a:cxn ang="0">
                  <a:pos x="T0" y="T1"/>
                </a:cxn>
                <a:cxn ang="0">
                  <a:pos x="T2" y="T3"/>
                </a:cxn>
              </a:cxnLst>
              <a:rect l="0" t="0" r="r" b="b"/>
              <a:pathLst>
                <a:path w="86" h="20">
                  <a:moveTo>
                    <a:pt x="0" y="0"/>
                  </a:moveTo>
                  <a:lnTo>
                    <a:pt x="86" y="0"/>
                  </a:lnTo>
                </a:path>
              </a:pathLst>
            </a:custGeom>
            <a:noFill/>
            <a:ln w="11937">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AU"/>
            </a:p>
          </p:txBody>
        </p:sp>
        <p:sp>
          <p:nvSpPr>
            <p:cNvPr id="43" name="Freeform 42"/>
            <p:cNvSpPr>
              <a:spLocks/>
            </p:cNvSpPr>
            <p:nvPr/>
          </p:nvSpPr>
          <p:spPr bwMode="auto">
            <a:xfrm>
              <a:off x="6962" y="1616"/>
              <a:ext cx="82" cy="20"/>
            </a:xfrm>
            <a:custGeom>
              <a:avLst/>
              <a:gdLst>
                <a:gd name="T0" fmla="*/ 0 w 82"/>
                <a:gd name="T1" fmla="*/ 0 h 20"/>
                <a:gd name="T2" fmla="*/ 81 w 82"/>
                <a:gd name="T3" fmla="*/ 0 h 20"/>
              </a:gdLst>
              <a:ahLst/>
              <a:cxnLst>
                <a:cxn ang="0">
                  <a:pos x="T0" y="T1"/>
                </a:cxn>
                <a:cxn ang="0">
                  <a:pos x="T2" y="T3"/>
                </a:cxn>
              </a:cxnLst>
              <a:rect l="0" t="0" r="r" b="b"/>
              <a:pathLst>
                <a:path w="82" h="20">
                  <a:moveTo>
                    <a:pt x="0" y="0"/>
                  </a:moveTo>
                  <a:lnTo>
                    <a:pt x="81" y="0"/>
                  </a:lnTo>
                </a:path>
              </a:pathLst>
            </a:custGeom>
            <a:noFill/>
            <a:ln w="11937">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AU"/>
            </a:p>
          </p:txBody>
        </p:sp>
        <p:sp>
          <p:nvSpPr>
            <p:cNvPr id="44" name="Freeform 43"/>
            <p:cNvSpPr>
              <a:spLocks/>
            </p:cNvSpPr>
            <p:nvPr/>
          </p:nvSpPr>
          <p:spPr bwMode="auto">
            <a:xfrm>
              <a:off x="7130" y="1616"/>
              <a:ext cx="84" cy="20"/>
            </a:xfrm>
            <a:custGeom>
              <a:avLst/>
              <a:gdLst>
                <a:gd name="T0" fmla="*/ 0 w 84"/>
                <a:gd name="T1" fmla="*/ 0 h 20"/>
                <a:gd name="T2" fmla="*/ 83 w 84"/>
                <a:gd name="T3" fmla="*/ 0 h 20"/>
              </a:gdLst>
              <a:ahLst/>
              <a:cxnLst>
                <a:cxn ang="0">
                  <a:pos x="T0" y="T1"/>
                </a:cxn>
                <a:cxn ang="0">
                  <a:pos x="T2" y="T3"/>
                </a:cxn>
              </a:cxnLst>
              <a:rect l="0" t="0" r="r" b="b"/>
              <a:pathLst>
                <a:path w="84" h="20">
                  <a:moveTo>
                    <a:pt x="0" y="0"/>
                  </a:moveTo>
                  <a:lnTo>
                    <a:pt x="83" y="0"/>
                  </a:lnTo>
                </a:path>
              </a:pathLst>
            </a:custGeom>
            <a:noFill/>
            <a:ln w="11937">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AU"/>
            </a:p>
          </p:txBody>
        </p:sp>
        <p:sp>
          <p:nvSpPr>
            <p:cNvPr id="45" name="Freeform 44"/>
            <p:cNvSpPr>
              <a:spLocks/>
            </p:cNvSpPr>
            <p:nvPr/>
          </p:nvSpPr>
          <p:spPr bwMode="auto">
            <a:xfrm>
              <a:off x="7298" y="1616"/>
              <a:ext cx="84" cy="20"/>
            </a:xfrm>
            <a:custGeom>
              <a:avLst/>
              <a:gdLst>
                <a:gd name="T0" fmla="*/ 0 w 84"/>
                <a:gd name="T1" fmla="*/ 0 h 20"/>
                <a:gd name="T2" fmla="*/ 83 w 84"/>
                <a:gd name="T3" fmla="*/ 0 h 20"/>
              </a:gdLst>
              <a:ahLst/>
              <a:cxnLst>
                <a:cxn ang="0">
                  <a:pos x="T0" y="T1"/>
                </a:cxn>
                <a:cxn ang="0">
                  <a:pos x="T2" y="T3"/>
                </a:cxn>
              </a:cxnLst>
              <a:rect l="0" t="0" r="r" b="b"/>
              <a:pathLst>
                <a:path w="84" h="20">
                  <a:moveTo>
                    <a:pt x="0" y="0"/>
                  </a:moveTo>
                  <a:lnTo>
                    <a:pt x="83" y="0"/>
                  </a:lnTo>
                </a:path>
              </a:pathLst>
            </a:custGeom>
            <a:noFill/>
            <a:ln w="11937">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AU"/>
            </a:p>
          </p:txBody>
        </p:sp>
        <p:sp>
          <p:nvSpPr>
            <p:cNvPr id="46" name="Freeform 45"/>
            <p:cNvSpPr>
              <a:spLocks/>
            </p:cNvSpPr>
            <p:nvPr/>
          </p:nvSpPr>
          <p:spPr bwMode="auto">
            <a:xfrm>
              <a:off x="7466" y="1616"/>
              <a:ext cx="84" cy="20"/>
            </a:xfrm>
            <a:custGeom>
              <a:avLst/>
              <a:gdLst>
                <a:gd name="T0" fmla="*/ 0 w 84"/>
                <a:gd name="T1" fmla="*/ 0 h 20"/>
                <a:gd name="T2" fmla="*/ 83 w 84"/>
                <a:gd name="T3" fmla="*/ 0 h 20"/>
              </a:gdLst>
              <a:ahLst/>
              <a:cxnLst>
                <a:cxn ang="0">
                  <a:pos x="T0" y="T1"/>
                </a:cxn>
                <a:cxn ang="0">
                  <a:pos x="T2" y="T3"/>
                </a:cxn>
              </a:cxnLst>
              <a:rect l="0" t="0" r="r" b="b"/>
              <a:pathLst>
                <a:path w="84" h="20">
                  <a:moveTo>
                    <a:pt x="0" y="0"/>
                  </a:moveTo>
                  <a:lnTo>
                    <a:pt x="83" y="0"/>
                  </a:lnTo>
                </a:path>
              </a:pathLst>
            </a:custGeom>
            <a:noFill/>
            <a:ln w="11937">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AU"/>
            </a:p>
          </p:txBody>
        </p:sp>
        <p:sp>
          <p:nvSpPr>
            <p:cNvPr id="47" name="Freeform 46"/>
            <p:cNvSpPr>
              <a:spLocks/>
            </p:cNvSpPr>
            <p:nvPr/>
          </p:nvSpPr>
          <p:spPr bwMode="auto">
            <a:xfrm>
              <a:off x="7634" y="1616"/>
              <a:ext cx="87" cy="20"/>
            </a:xfrm>
            <a:custGeom>
              <a:avLst/>
              <a:gdLst>
                <a:gd name="T0" fmla="*/ 0 w 87"/>
                <a:gd name="T1" fmla="*/ 0 h 20"/>
                <a:gd name="T2" fmla="*/ 86 w 87"/>
                <a:gd name="T3" fmla="*/ 0 h 20"/>
              </a:gdLst>
              <a:ahLst/>
              <a:cxnLst>
                <a:cxn ang="0">
                  <a:pos x="T0" y="T1"/>
                </a:cxn>
                <a:cxn ang="0">
                  <a:pos x="T2" y="T3"/>
                </a:cxn>
              </a:cxnLst>
              <a:rect l="0" t="0" r="r" b="b"/>
              <a:pathLst>
                <a:path w="87" h="20">
                  <a:moveTo>
                    <a:pt x="0" y="0"/>
                  </a:moveTo>
                  <a:lnTo>
                    <a:pt x="86" y="0"/>
                  </a:lnTo>
                </a:path>
              </a:pathLst>
            </a:custGeom>
            <a:noFill/>
            <a:ln w="11937">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AU"/>
            </a:p>
          </p:txBody>
        </p:sp>
        <p:sp>
          <p:nvSpPr>
            <p:cNvPr id="48" name="Freeform 47"/>
            <p:cNvSpPr>
              <a:spLocks/>
            </p:cNvSpPr>
            <p:nvPr/>
          </p:nvSpPr>
          <p:spPr bwMode="auto">
            <a:xfrm>
              <a:off x="7805" y="1616"/>
              <a:ext cx="86" cy="20"/>
            </a:xfrm>
            <a:custGeom>
              <a:avLst/>
              <a:gdLst>
                <a:gd name="T0" fmla="*/ 0 w 86"/>
                <a:gd name="T1" fmla="*/ 0 h 20"/>
                <a:gd name="T2" fmla="*/ 86 w 86"/>
                <a:gd name="T3" fmla="*/ 0 h 20"/>
              </a:gdLst>
              <a:ahLst/>
              <a:cxnLst>
                <a:cxn ang="0">
                  <a:pos x="T0" y="T1"/>
                </a:cxn>
                <a:cxn ang="0">
                  <a:pos x="T2" y="T3"/>
                </a:cxn>
              </a:cxnLst>
              <a:rect l="0" t="0" r="r" b="b"/>
              <a:pathLst>
                <a:path w="86" h="20">
                  <a:moveTo>
                    <a:pt x="0" y="0"/>
                  </a:moveTo>
                  <a:lnTo>
                    <a:pt x="86" y="0"/>
                  </a:lnTo>
                </a:path>
              </a:pathLst>
            </a:custGeom>
            <a:noFill/>
            <a:ln w="11937">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AU"/>
            </a:p>
          </p:txBody>
        </p:sp>
        <p:sp>
          <p:nvSpPr>
            <p:cNvPr id="49" name="Freeform 48"/>
            <p:cNvSpPr>
              <a:spLocks/>
            </p:cNvSpPr>
            <p:nvPr/>
          </p:nvSpPr>
          <p:spPr bwMode="auto">
            <a:xfrm>
              <a:off x="7973" y="1616"/>
              <a:ext cx="86" cy="20"/>
            </a:xfrm>
            <a:custGeom>
              <a:avLst/>
              <a:gdLst>
                <a:gd name="T0" fmla="*/ 0 w 86"/>
                <a:gd name="T1" fmla="*/ 0 h 20"/>
                <a:gd name="T2" fmla="*/ 86 w 86"/>
                <a:gd name="T3" fmla="*/ 0 h 20"/>
              </a:gdLst>
              <a:ahLst/>
              <a:cxnLst>
                <a:cxn ang="0">
                  <a:pos x="T0" y="T1"/>
                </a:cxn>
                <a:cxn ang="0">
                  <a:pos x="T2" y="T3"/>
                </a:cxn>
              </a:cxnLst>
              <a:rect l="0" t="0" r="r" b="b"/>
              <a:pathLst>
                <a:path w="86" h="20">
                  <a:moveTo>
                    <a:pt x="0" y="0"/>
                  </a:moveTo>
                  <a:lnTo>
                    <a:pt x="86" y="0"/>
                  </a:lnTo>
                </a:path>
              </a:pathLst>
            </a:custGeom>
            <a:noFill/>
            <a:ln w="11937">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AU"/>
            </a:p>
          </p:txBody>
        </p:sp>
        <p:sp>
          <p:nvSpPr>
            <p:cNvPr id="50" name="Freeform 49"/>
            <p:cNvSpPr>
              <a:spLocks/>
            </p:cNvSpPr>
            <p:nvPr/>
          </p:nvSpPr>
          <p:spPr bwMode="auto">
            <a:xfrm>
              <a:off x="8143" y="1616"/>
              <a:ext cx="84" cy="20"/>
            </a:xfrm>
            <a:custGeom>
              <a:avLst/>
              <a:gdLst>
                <a:gd name="T0" fmla="*/ 0 w 84"/>
                <a:gd name="T1" fmla="*/ 0 h 20"/>
                <a:gd name="T2" fmla="*/ 83 w 84"/>
                <a:gd name="T3" fmla="*/ 0 h 20"/>
              </a:gdLst>
              <a:ahLst/>
              <a:cxnLst>
                <a:cxn ang="0">
                  <a:pos x="T0" y="T1"/>
                </a:cxn>
                <a:cxn ang="0">
                  <a:pos x="T2" y="T3"/>
                </a:cxn>
              </a:cxnLst>
              <a:rect l="0" t="0" r="r" b="b"/>
              <a:pathLst>
                <a:path w="84" h="20">
                  <a:moveTo>
                    <a:pt x="0" y="0"/>
                  </a:moveTo>
                  <a:lnTo>
                    <a:pt x="83" y="0"/>
                  </a:lnTo>
                </a:path>
              </a:pathLst>
            </a:custGeom>
            <a:noFill/>
            <a:ln w="11937">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AU"/>
            </a:p>
          </p:txBody>
        </p:sp>
        <p:sp>
          <p:nvSpPr>
            <p:cNvPr id="51" name="Freeform 50"/>
            <p:cNvSpPr>
              <a:spLocks/>
            </p:cNvSpPr>
            <p:nvPr/>
          </p:nvSpPr>
          <p:spPr bwMode="auto">
            <a:xfrm>
              <a:off x="8311" y="1616"/>
              <a:ext cx="84" cy="20"/>
            </a:xfrm>
            <a:custGeom>
              <a:avLst/>
              <a:gdLst>
                <a:gd name="T0" fmla="*/ 0 w 84"/>
                <a:gd name="T1" fmla="*/ 0 h 20"/>
                <a:gd name="T2" fmla="*/ 83 w 84"/>
                <a:gd name="T3" fmla="*/ 0 h 20"/>
              </a:gdLst>
              <a:ahLst/>
              <a:cxnLst>
                <a:cxn ang="0">
                  <a:pos x="T0" y="T1"/>
                </a:cxn>
                <a:cxn ang="0">
                  <a:pos x="T2" y="T3"/>
                </a:cxn>
              </a:cxnLst>
              <a:rect l="0" t="0" r="r" b="b"/>
              <a:pathLst>
                <a:path w="84" h="20">
                  <a:moveTo>
                    <a:pt x="0" y="0"/>
                  </a:moveTo>
                  <a:lnTo>
                    <a:pt x="83" y="0"/>
                  </a:lnTo>
                </a:path>
              </a:pathLst>
            </a:custGeom>
            <a:noFill/>
            <a:ln w="11937">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AU"/>
            </a:p>
          </p:txBody>
        </p:sp>
        <p:grpSp>
          <p:nvGrpSpPr>
            <p:cNvPr id="52" name="Group 51"/>
            <p:cNvGrpSpPr>
              <a:grpSpLocks/>
            </p:cNvGrpSpPr>
            <p:nvPr/>
          </p:nvGrpSpPr>
          <p:grpSpPr bwMode="auto">
            <a:xfrm>
              <a:off x="5342" y="1615"/>
              <a:ext cx="2928" cy="297"/>
              <a:chOff x="5342" y="1615"/>
              <a:chExt cx="2928" cy="297"/>
            </a:xfrm>
          </p:grpSpPr>
          <p:sp>
            <p:nvSpPr>
              <p:cNvPr id="213" name="Freeform 212"/>
              <p:cNvSpPr>
                <a:spLocks/>
              </p:cNvSpPr>
              <p:nvPr/>
            </p:nvSpPr>
            <p:spPr bwMode="auto">
              <a:xfrm>
                <a:off x="5342" y="1615"/>
                <a:ext cx="2928" cy="297"/>
              </a:xfrm>
              <a:custGeom>
                <a:avLst/>
                <a:gdLst>
                  <a:gd name="T0" fmla="*/ 0 w 2928"/>
                  <a:gd name="T1" fmla="*/ 0 h 297"/>
                  <a:gd name="T2" fmla="*/ 0 w 2928"/>
                  <a:gd name="T3" fmla="*/ 297 h 297"/>
                  <a:gd name="T4" fmla="*/ 213 w 2928"/>
                  <a:gd name="T5" fmla="*/ 249 h 297"/>
                  <a:gd name="T6" fmla="*/ 432 w 2928"/>
                  <a:gd name="T7" fmla="*/ 192 h 297"/>
                  <a:gd name="T8" fmla="*/ 676 w 2928"/>
                  <a:gd name="T9" fmla="*/ 163 h 297"/>
                  <a:gd name="T10" fmla="*/ 923 w 2928"/>
                  <a:gd name="T11" fmla="*/ 151 h 297"/>
                  <a:gd name="T12" fmla="*/ 1072 w 2928"/>
                  <a:gd name="T13" fmla="*/ 129 h 297"/>
                  <a:gd name="T14" fmla="*/ 1200 w 2928"/>
                  <a:gd name="T15" fmla="*/ 124 h 297"/>
                  <a:gd name="T16" fmla="*/ 1327 w 2928"/>
                  <a:gd name="T17" fmla="*/ 124 h 297"/>
                  <a:gd name="T18" fmla="*/ 1463 w 2928"/>
                  <a:gd name="T19" fmla="*/ 117 h 297"/>
                  <a:gd name="T20" fmla="*/ 1567 w 2928"/>
                  <a:gd name="T21" fmla="*/ 115 h 297"/>
                  <a:gd name="T22" fmla="*/ 2927 w 2928"/>
                  <a:gd name="T23" fmla="*/ 115 h 297"/>
                  <a:gd name="T24" fmla="*/ 2927 w 2928"/>
                  <a:gd name="T25" fmla="*/ 2 h 297"/>
                  <a:gd name="T26" fmla="*/ 0 w 2928"/>
                  <a:gd name="T27" fmla="*/ 0 h 2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928" h="297">
                    <a:moveTo>
                      <a:pt x="0" y="0"/>
                    </a:moveTo>
                    <a:lnTo>
                      <a:pt x="0" y="297"/>
                    </a:lnTo>
                    <a:lnTo>
                      <a:pt x="213" y="249"/>
                    </a:lnTo>
                    <a:lnTo>
                      <a:pt x="432" y="192"/>
                    </a:lnTo>
                    <a:lnTo>
                      <a:pt x="676" y="163"/>
                    </a:lnTo>
                    <a:lnTo>
                      <a:pt x="923" y="151"/>
                    </a:lnTo>
                    <a:lnTo>
                      <a:pt x="1072" y="129"/>
                    </a:lnTo>
                    <a:lnTo>
                      <a:pt x="1200" y="124"/>
                    </a:lnTo>
                    <a:lnTo>
                      <a:pt x="1327" y="124"/>
                    </a:lnTo>
                    <a:lnTo>
                      <a:pt x="1463" y="117"/>
                    </a:lnTo>
                    <a:lnTo>
                      <a:pt x="1567" y="115"/>
                    </a:lnTo>
                    <a:lnTo>
                      <a:pt x="2927" y="115"/>
                    </a:lnTo>
                    <a:lnTo>
                      <a:pt x="2927" y="2"/>
                    </a:lnTo>
                    <a:lnTo>
                      <a:pt x="0" y="0"/>
                    </a:lnTo>
                  </a:path>
                </a:pathLst>
              </a:custGeom>
              <a:solidFill>
                <a:srgbClr val="FFFF54"/>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14" name="Freeform 213"/>
              <p:cNvSpPr>
                <a:spLocks/>
              </p:cNvSpPr>
              <p:nvPr/>
            </p:nvSpPr>
            <p:spPr bwMode="auto">
              <a:xfrm>
                <a:off x="5342" y="1615"/>
                <a:ext cx="2928" cy="297"/>
              </a:xfrm>
              <a:custGeom>
                <a:avLst/>
                <a:gdLst>
                  <a:gd name="T0" fmla="*/ 2927 w 2928"/>
                  <a:gd name="T1" fmla="*/ 143 h 297"/>
                  <a:gd name="T2" fmla="*/ 2006 w 2928"/>
                  <a:gd name="T3" fmla="*/ 143 h 297"/>
                  <a:gd name="T4" fmla="*/ 2140 w 2928"/>
                  <a:gd name="T5" fmla="*/ 156 h 297"/>
                  <a:gd name="T6" fmla="*/ 2447 w 2928"/>
                  <a:gd name="T7" fmla="*/ 192 h 297"/>
                  <a:gd name="T8" fmla="*/ 2659 w 2928"/>
                  <a:gd name="T9" fmla="*/ 203 h 297"/>
                  <a:gd name="T10" fmla="*/ 2829 w 2928"/>
                  <a:gd name="T11" fmla="*/ 228 h 297"/>
                  <a:gd name="T12" fmla="*/ 2927 w 2928"/>
                  <a:gd name="T13" fmla="*/ 240 h 297"/>
                  <a:gd name="T14" fmla="*/ 2927 w 2928"/>
                  <a:gd name="T15" fmla="*/ 143 h 29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928" h="297">
                    <a:moveTo>
                      <a:pt x="2927" y="143"/>
                    </a:moveTo>
                    <a:lnTo>
                      <a:pt x="2006" y="143"/>
                    </a:lnTo>
                    <a:lnTo>
                      <a:pt x="2140" y="156"/>
                    </a:lnTo>
                    <a:lnTo>
                      <a:pt x="2447" y="192"/>
                    </a:lnTo>
                    <a:lnTo>
                      <a:pt x="2659" y="203"/>
                    </a:lnTo>
                    <a:lnTo>
                      <a:pt x="2829" y="228"/>
                    </a:lnTo>
                    <a:lnTo>
                      <a:pt x="2927" y="240"/>
                    </a:lnTo>
                    <a:lnTo>
                      <a:pt x="2927" y="143"/>
                    </a:lnTo>
                  </a:path>
                </a:pathLst>
              </a:custGeom>
              <a:solidFill>
                <a:srgbClr val="FFFF54"/>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15" name="Freeform 214"/>
              <p:cNvSpPr>
                <a:spLocks/>
              </p:cNvSpPr>
              <p:nvPr/>
            </p:nvSpPr>
            <p:spPr bwMode="auto">
              <a:xfrm>
                <a:off x="5342" y="1615"/>
                <a:ext cx="2928" cy="297"/>
              </a:xfrm>
              <a:custGeom>
                <a:avLst/>
                <a:gdLst>
                  <a:gd name="T0" fmla="*/ 2927 w 2928"/>
                  <a:gd name="T1" fmla="*/ 115 h 297"/>
                  <a:gd name="T2" fmla="*/ 1567 w 2928"/>
                  <a:gd name="T3" fmla="*/ 115 h 297"/>
                  <a:gd name="T4" fmla="*/ 1699 w 2928"/>
                  <a:gd name="T5" fmla="*/ 124 h 297"/>
                  <a:gd name="T6" fmla="*/ 1946 w 2928"/>
                  <a:gd name="T7" fmla="*/ 146 h 297"/>
                  <a:gd name="T8" fmla="*/ 2006 w 2928"/>
                  <a:gd name="T9" fmla="*/ 143 h 297"/>
                  <a:gd name="T10" fmla="*/ 2927 w 2928"/>
                  <a:gd name="T11" fmla="*/ 143 h 297"/>
                  <a:gd name="T12" fmla="*/ 2927 w 2928"/>
                  <a:gd name="T13" fmla="*/ 115 h 297"/>
                </a:gdLst>
                <a:ahLst/>
                <a:cxnLst>
                  <a:cxn ang="0">
                    <a:pos x="T0" y="T1"/>
                  </a:cxn>
                  <a:cxn ang="0">
                    <a:pos x="T2" y="T3"/>
                  </a:cxn>
                  <a:cxn ang="0">
                    <a:pos x="T4" y="T5"/>
                  </a:cxn>
                  <a:cxn ang="0">
                    <a:pos x="T6" y="T7"/>
                  </a:cxn>
                  <a:cxn ang="0">
                    <a:pos x="T8" y="T9"/>
                  </a:cxn>
                  <a:cxn ang="0">
                    <a:pos x="T10" y="T11"/>
                  </a:cxn>
                  <a:cxn ang="0">
                    <a:pos x="T12" y="T13"/>
                  </a:cxn>
                </a:cxnLst>
                <a:rect l="0" t="0" r="r" b="b"/>
                <a:pathLst>
                  <a:path w="2928" h="297">
                    <a:moveTo>
                      <a:pt x="2927" y="115"/>
                    </a:moveTo>
                    <a:lnTo>
                      <a:pt x="1567" y="115"/>
                    </a:lnTo>
                    <a:lnTo>
                      <a:pt x="1699" y="124"/>
                    </a:lnTo>
                    <a:lnTo>
                      <a:pt x="1946" y="146"/>
                    </a:lnTo>
                    <a:lnTo>
                      <a:pt x="2006" y="143"/>
                    </a:lnTo>
                    <a:lnTo>
                      <a:pt x="2927" y="143"/>
                    </a:lnTo>
                    <a:lnTo>
                      <a:pt x="2927" y="115"/>
                    </a:lnTo>
                  </a:path>
                </a:pathLst>
              </a:custGeom>
              <a:solidFill>
                <a:srgbClr val="FFFF54"/>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sp>
          <p:nvSpPr>
            <p:cNvPr id="53" name="Freeform 52"/>
            <p:cNvSpPr>
              <a:spLocks/>
            </p:cNvSpPr>
            <p:nvPr/>
          </p:nvSpPr>
          <p:spPr bwMode="auto">
            <a:xfrm>
              <a:off x="5342" y="1859"/>
              <a:ext cx="216" cy="58"/>
            </a:xfrm>
            <a:custGeom>
              <a:avLst/>
              <a:gdLst>
                <a:gd name="T0" fmla="*/ 213 w 216"/>
                <a:gd name="T1" fmla="*/ 0 h 58"/>
                <a:gd name="T2" fmla="*/ 0 w 216"/>
                <a:gd name="T3" fmla="*/ 48 h 58"/>
                <a:gd name="T4" fmla="*/ 0 w 216"/>
                <a:gd name="T5" fmla="*/ 57 h 58"/>
                <a:gd name="T6" fmla="*/ 213 w 216"/>
                <a:gd name="T7" fmla="*/ 9 h 58"/>
                <a:gd name="T8" fmla="*/ 216 w 216"/>
                <a:gd name="T9" fmla="*/ 9 h 58"/>
                <a:gd name="T10" fmla="*/ 213 w 216"/>
                <a:gd name="T11" fmla="*/ 0 h 58"/>
              </a:gdLst>
              <a:ahLst/>
              <a:cxnLst>
                <a:cxn ang="0">
                  <a:pos x="T0" y="T1"/>
                </a:cxn>
                <a:cxn ang="0">
                  <a:pos x="T2" y="T3"/>
                </a:cxn>
                <a:cxn ang="0">
                  <a:pos x="T4" y="T5"/>
                </a:cxn>
                <a:cxn ang="0">
                  <a:pos x="T6" y="T7"/>
                </a:cxn>
                <a:cxn ang="0">
                  <a:pos x="T8" y="T9"/>
                </a:cxn>
                <a:cxn ang="0">
                  <a:pos x="T10" y="T11"/>
                </a:cxn>
              </a:cxnLst>
              <a:rect l="0" t="0" r="r" b="b"/>
              <a:pathLst>
                <a:path w="216" h="58">
                  <a:moveTo>
                    <a:pt x="213" y="0"/>
                  </a:moveTo>
                  <a:lnTo>
                    <a:pt x="0" y="48"/>
                  </a:lnTo>
                  <a:lnTo>
                    <a:pt x="0" y="57"/>
                  </a:lnTo>
                  <a:lnTo>
                    <a:pt x="213" y="9"/>
                  </a:lnTo>
                  <a:lnTo>
                    <a:pt x="216" y="9"/>
                  </a:lnTo>
                  <a:lnTo>
                    <a:pt x="213"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54" name="Freeform 53"/>
            <p:cNvSpPr>
              <a:spLocks/>
            </p:cNvSpPr>
            <p:nvPr/>
          </p:nvSpPr>
          <p:spPr bwMode="auto">
            <a:xfrm>
              <a:off x="5554" y="1802"/>
              <a:ext cx="223" cy="67"/>
            </a:xfrm>
            <a:custGeom>
              <a:avLst/>
              <a:gdLst>
                <a:gd name="T0" fmla="*/ 220 w 223"/>
                <a:gd name="T1" fmla="*/ 0 h 67"/>
                <a:gd name="T2" fmla="*/ 0 w 223"/>
                <a:gd name="T3" fmla="*/ 57 h 67"/>
                <a:gd name="T4" fmla="*/ 4 w 223"/>
                <a:gd name="T5" fmla="*/ 67 h 67"/>
                <a:gd name="T6" fmla="*/ 223 w 223"/>
                <a:gd name="T7" fmla="*/ 9 h 67"/>
                <a:gd name="T8" fmla="*/ 220 w 223"/>
                <a:gd name="T9" fmla="*/ 0 h 67"/>
              </a:gdLst>
              <a:ahLst/>
              <a:cxnLst>
                <a:cxn ang="0">
                  <a:pos x="T0" y="T1"/>
                </a:cxn>
                <a:cxn ang="0">
                  <a:pos x="T2" y="T3"/>
                </a:cxn>
                <a:cxn ang="0">
                  <a:pos x="T4" y="T5"/>
                </a:cxn>
                <a:cxn ang="0">
                  <a:pos x="T6" y="T7"/>
                </a:cxn>
                <a:cxn ang="0">
                  <a:pos x="T8" y="T9"/>
                </a:cxn>
              </a:cxnLst>
              <a:rect l="0" t="0" r="r" b="b"/>
              <a:pathLst>
                <a:path w="223" h="67">
                  <a:moveTo>
                    <a:pt x="220" y="0"/>
                  </a:moveTo>
                  <a:lnTo>
                    <a:pt x="0" y="57"/>
                  </a:lnTo>
                  <a:lnTo>
                    <a:pt x="4" y="67"/>
                  </a:lnTo>
                  <a:lnTo>
                    <a:pt x="223" y="9"/>
                  </a:lnTo>
                  <a:lnTo>
                    <a:pt x="220"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55" name="Freeform 54"/>
            <p:cNvSpPr>
              <a:spLocks/>
            </p:cNvSpPr>
            <p:nvPr/>
          </p:nvSpPr>
          <p:spPr bwMode="auto">
            <a:xfrm>
              <a:off x="5774" y="1773"/>
              <a:ext cx="245" cy="38"/>
            </a:xfrm>
            <a:custGeom>
              <a:avLst/>
              <a:gdLst>
                <a:gd name="T0" fmla="*/ 244 w 245"/>
                <a:gd name="T1" fmla="*/ 0 h 38"/>
                <a:gd name="T2" fmla="*/ 0 w 245"/>
                <a:gd name="T3" fmla="*/ 28 h 38"/>
                <a:gd name="T4" fmla="*/ 0 w 245"/>
                <a:gd name="T5" fmla="*/ 38 h 38"/>
                <a:gd name="T6" fmla="*/ 244 w 245"/>
                <a:gd name="T7" fmla="*/ 9 h 38"/>
                <a:gd name="T8" fmla="*/ 244 w 245"/>
                <a:gd name="T9" fmla="*/ 0 h 38"/>
              </a:gdLst>
              <a:ahLst/>
              <a:cxnLst>
                <a:cxn ang="0">
                  <a:pos x="T0" y="T1"/>
                </a:cxn>
                <a:cxn ang="0">
                  <a:pos x="T2" y="T3"/>
                </a:cxn>
                <a:cxn ang="0">
                  <a:pos x="T4" y="T5"/>
                </a:cxn>
                <a:cxn ang="0">
                  <a:pos x="T6" y="T7"/>
                </a:cxn>
                <a:cxn ang="0">
                  <a:pos x="T8" y="T9"/>
                </a:cxn>
              </a:cxnLst>
              <a:rect l="0" t="0" r="r" b="b"/>
              <a:pathLst>
                <a:path w="245" h="38">
                  <a:moveTo>
                    <a:pt x="244" y="0"/>
                  </a:moveTo>
                  <a:lnTo>
                    <a:pt x="0" y="28"/>
                  </a:lnTo>
                  <a:lnTo>
                    <a:pt x="0" y="38"/>
                  </a:lnTo>
                  <a:lnTo>
                    <a:pt x="244" y="9"/>
                  </a:lnTo>
                  <a:lnTo>
                    <a:pt x="24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56" name="Freeform 55"/>
            <p:cNvSpPr>
              <a:spLocks/>
            </p:cNvSpPr>
            <p:nvPr/>
          </p:nvSpPr>
          <p:spPr bwMode="auto">
            <a:xfrm>
              <a:off x="6019" y="1761"/>
              <a:ext cx="247" cy="21"/>
            </a:xfrm>
            <a:custGeom>
              <a:avLst/>
              <a:gdLst>
                <a:gd name="T0" fmla="*/ 247 w 247"/>
                <a:gd name="T1" fmla="*/ 0 h 21"/>
                <a:gd name="T2" fmla="*/ 0 w 247"/>
                <a:gd name="T3" fmla="*/ 12 h 21"/>
                <a:gd name="T4" fmla="*/ 0 w 247"/>
                <a:gd name="T5" fmla="*/ 21 h 21"/>
                <a:gd name="T6" fmla="*/ 247 w 247"/>
                <a:gd name="T7" fmla="*/ 9 h 21"/>
                <a:gd name="T8" fmla="*/ 247 w 247"/>
                <a:gd name="T9" fmla="*/ 0 h 21"/>
              </a:gdLst>
              <a:ahLst/>
              <a:cxnLst>
                <a:cxn ang="0">
                  <a:pos x="T0" y="T1"/>
                </a:cxn>
                <a:cxn ang="0">
                  <a:pos x="T2" y="T3"/>
                </a:cxn>
                <a:cxn ang="0">
                  <a:pos x="T4" y="T5"/>
                </a:cxn>
                <a:cxn ang="0">
                  <a:pos x="T6" y="T7"/>
                </a:cxn>
                <a:cxn ang="0">
                  <a:pos x="T8" y="T9"/>
                </a:cxn>
              </a:cxnLst>
              <a:rect l="0" t="0" r="r" b="b"/>
              <a:pathLst>
                <a:path w="247" h="21">
                  <a:moveTo>
                    <a:pt x="247" y="0"/>
                  </a:moveTo>
                  <a:lnTo>
                    <a:pt x="0" y="12"/>
                  </a:lnTo>
                  <a:lnTo>
                    <a:pt x="0" y="21"/>
                  </a:lnTo>
                  <a:lnTo>
                    <a:pt x="247" y="9"/>
                  </a:lnTo>
                  <a:lnTo>
                    <a:pt x="24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57" name="Freeform 56"/>
            <p:cNvSpPr>
              <a:spLocks/>
            </p:cNvSpPr>
            <p:nvPr/>
          </p:nvSpPr>
          <p:spPr bwMode="auto">
            <a:xfrm>
              <a:off x="6266" y="1739"/>
              <a:ext cx="149" cy="31"/>
            </a:xfrm>
            <a:custGeom>
              <a:avLst/>
              <a:gdLst>
                <a:gd name="T0" fmla="*/ 148 w 149"/>
                <a:gd name="T1" fmla="*/ 0 h 31"/>
                <a:gd name="T2" fmla="*/ 0 w 149"/>
                <a:gd name="T3" fmla="*/ 21 h 31"/>
                <a:gd name="T4" fmla="*/ 0 w 149"/>
                <a:gd name="T5" fmla="*/ 31 h 31"/>
                <a:gd name="T6" fmla="*/ 148 w 149"/>
                <a:gd name="T7" fmla="*/ 9 h 31"/>
                <a:gd name="T8" fmla="*/ 148 w 149"/>
                <a:gd name="T9" fmla="*/ 0 h 31"/>
              </a:gdLst>
              <a:ahLst/>
              <a:cxnLst>
                <a:cxn ang="0">
                  <a:pos x="T0" y="T1"/>
                </a:cxn>
                <a:cxn ang="0">
                  <a:pos x="T2" y="T3"/>
                </a:cxn>
                <a:cxn ang="0">
                  <a:pos x="T4" y="T5"/>
                </a:cxn>
                <a:cxn ang="0">
                  <a:pos x="T6" y="T7"/>
                </a:cxn>
                <a:cxn ang="0">
                  <a:pos x="T8" y="T9"/>
                </a:cxn>
              </a:cxnLst>
              <a:rect l="0" t="0" r="r" b="b"/>
              <a:pathLst>
                <a:path w="149" h="31">
                  <a:moveTo>
                    <a:pt x="148" y="0"/>
                  </a:moveTo>
                  <a:lnTo>
                    <a:pt x="0" y="21"/>
                  </a:lnTo>
                  <a:lnTo>
                    <a:pt x="0" y="31"/>
                  </a:lnTo>
                  <a:lnTo>
                    <a:pt x="148" y="9"/>
                  </a:lnTo>
                  <a:lnTo>
                    <a:pt x="148"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58" name="Freeform 57"/>
            <p:cNvSpPr>
              <a:spLocks/>
            </p:cNvSpPr>
            <p:nvPr/>
          </p:nvSpPr>
          <p:spPr bwMode="auto">
            <a:xfrm>
              <a:off x="6415" y="1735"/>
              <a:ext cx="127" cy="20"/>
            </a:xfrm>
            <a:custGeom>
              <a:avLst/>
              <a:gdLst>
                <a:gd name="T0" fmla="*/ 127 w 127"/>
                <a:gd name="T1" fmla="*/ 0 h 20"/>
                <a:gd name="T2" fmla="*/ 0 w 127"/>
                <a:gd name="T3" fmla="*/ 4 h 20"/>
                <a:gd name="T4" fmla="*/ 0 w 127"/>
                <a:gd name="T5" fmla="*/ 14 h 20"/>
                <a:gd name="T6" fmla="*/ 127 w 127"/>
                <a:gd name="T7" fmla="*/ 9 h 20"/>
                <a:gd name="T8" fmla="*/ 127 w 127"/>
                <a:gd name="T9" fmla="*/ 0 h 20"/>
              </a:gdLst>
              <a:ahLst/>
              <a:cxnLst>
                <a:cxn ang="0">
                  <a:pos x="T0" y="T1"/>
                </a:cxn>
                <a:cxn ang="0">
                  <a:pos x="T2" y="T3"/>
                </a:cxn>
                <a:cxn ang="0">
                  <a:pos x="T4" y="T5"/>
                </a:cxn>
                <a:cxn ang="0">
                  <a:pos x="T6" y="T7"/>
                </a:cxn>
                <a:cxn ang="0">
                  <a:pos x="T8" y="T9"/>
                </a:cxn>
              </a:cxnLst>
              <a:rect l="0" t="0" r="r" b="b"/>
              <a:pathLst>
                <a:path w="127" h="20">
                  <a:moveTo>
                    <a:pt x="127" y="0"/>
                  </a:moveTo>
                  <a:lnTo>
                    <a:pt x="0" y="4"/>
                  </a:lnTo>
                  <a:lnTo>
                    <a:pt x="0" y="14"/>
                  </a:lnTo>
                  <a:lnTo>
                    <a:pt x="127" y="9"/>
                  </a:lnTo>
                  <a:lnTo>
                    <a:pt x="12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59" name="Freeform 58"/>
            <p:cNvSpPr>
              <a:spLocks/>
            </p:cNvSpPr>
            <p:nvPr/>
          </p:nvSpPr>
          <p:spPr bwMode="auto">
            <a:xfrm>
              <a:off x="6542" y="1739"/>
              <a:ext cx="128" cy="20"/>
            </a:xfrm>
            <a:custGeom>
              <a:avLst/>
              <a:gdLst>
                <a:gd name="T0" fmla="*/ 0 w 128"/>
                <a:gd name="T1" fmla="*/ 0 h 20"/>
                <a:gd name="T2" fmla="*/ 127 w 128"/>
                <a:gd name="T3" fmla="*/ 0 h 20"/>
              </a:gdLst>
              <a:ahLst/>
              <a:cxnLst>
                <a:cxn ang="0">
                  <a:pos x="T0" y="T1"/>
                </a:cxn>
                <a:cxn ang="0">
                  <a:pos x="T2" y="T3"/>
                </a:cxn>
              </a:cxnLst>
              <a:rect l="0" t="0" r="r" b="b"/>
              <a:pathLst>
                <a:path w="128" h="20">
                  <a:moveTo>
                    <a:pt x="0" y="0"/>
                  </a:moveTo>
                  <a:lnTo>
                    <a:pt x="127" y="0"/>
                  </a:lnTo>
                </a:path>
              </a:pathLst>
            </a:custGeom>
            <a:noFill/>
            <a:ln w="7366">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AU"/>
            </a:p>
          </p:txBody>
        </p:sp>
        <p:sp>
          <p:nvSpPr>
            <p:cNvPr id="60" name="Freeform 59"/>
            <p:cNvSpPr>
              <a:spLocks/>
            </p:cNvSpPr>
            <p:nvPr/>
          </p:nvSpPr>
          <p:spPr bwMode="auto">
            <a:xfrm>
              <a:off x="6670" y="1727"/>
              <a:ext cx="136" cy="20"/>
            </a:xfrm>
            <a:custGeom>
              <a:avLst/>
              <a:gdLst>
                <a:gd name="T0" fmla="*/ 136 w 136"/>
                <a:gd name="T1" fmla="*/ 0 h 20"/>
                <a:gd name="T2" fmla="*/ 0 w 136"/>
                <a:gd name="T3" fmla="*/ 7 h 20"/>
                <a:gd name="T4" fmla="*/ 0 w 136"/>
                <a:gd name="T5" fmla="*/ 16 h 20"/>
                <a:gd name="T6" fmla="*/ 136 w 136"/>
                <a:gd name="T7" fmla="*/ 9 h 20"/>
                <a:gd name="T8" fmla="*/ 136 w 136"/>
                <a:gd name="T9" fmla="*/ 0 h 20"/>
              </a:gdLst>
              <a:ahLst/>
              <a:cxnLst>
                <a:cxn ang="0">
                  <a:pos x="T0" y="T1"/>
                </a:cxn>
                <a:cxn ang="0">
                  <a:pos x="T2" y="T3"/>
                </a:cxn>
                <a:cxn ang="0">
                  <a:pos x="T4" y="T5"/>
                </a:cxn>
                <a:cxn ang="0">
                  <a:pos x="T6" y="T7"/>
                </a:cxn>
                <a:cxn ang="0">
                  <a:pos x="T8" y="T9"/>
                </a:cxn>
              </a:cxnLst>
              <a:rect l="0" t="0" r="r" b="b"/>
              <a:pathLst>
                <a:path w="136" h="20">
                  <a:moveTo>
                    <a:pt x="136" y="0"/>
                  </a:moveTo>
                  <a:lnTo>
                    <a:pt x="0" y="7"/>
                  </a:lnTo>
                  <a:lnTo>
                    <a:pt x="0" y="16"/>
                  </a:lnTo>
                  <a:lnTo>
                    <a:pt x="136" y="9"/>
                  </a:lnTo>
                  <a:lnTo>
                    <a:pt x="136"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61" name="Freeform 60"/>
            <p:cNvSpPr>
              <a:spLocks/>
            </p:cNvSpPr>
            <p:nvPr/>
          </p:nvSpPr>
          <p:spPr bwMode="auto">
            <a:xfrm>
              <a:off x="6806" y="1725"/>
              <a:ext cx="103" cy="20"/>
            </a:xfrm>
            <a:custGeom>
              <a:avLst/>
              <a:gdLst>
                <a:gd name="T0" fmla="*/ 103 w 103"/>
                <a:gd name="T1" fmla="*/ 0 h 20"/>
                <a:gd name="T2" fmla="*/ 0 w 103"/>
                <a:gd name="T3" fmla="*/ 2 h 20"/>
                <a:gd name="T4" fmla="*/ 0 w 103"/>
                <a:gd name="T5" fmla="*/ 11 h 20"/>
                <a:gd name="T6" fmla="*/ 103 w 103"/>
                <a:gd name="T7" fmla="*/ 9 h 20"/>
                <a:gd name="T8" fmla="*/ 103 w 103"/>
                <a:gd name="T9" fmla="*/ 0 h 20"/>
              </a:gdLst>
              <a:ahLst/>
              <a:cxnLst>
                <a:cxn ang="0">
                  <a:pos x="T0" y="T1"/>
                </a:cxn>
                <a:cxn ang="0">
                  <a:pos x="T2" y="T3"/>
                </a:cxn>
                <a:cxn ang="0">
                  <a:pos x="T4" y="T5"/>
                </a:cxn>
                <a:cxn ang="0">
                  <a:pos x="T6" y="T7"/>
                </a:cxn>
                <a:cxn ang="0">
                  <a:pos x="T8" y="T9"/>
                </a:cxn>
              </a:cxnLst>
              <a:rect l="0" t="0" r="r" b="b"/>
              <a:pathLst>
                <a:path w="103" h="20">
                  <a:moveTo>
                    <a:pt x="103" y="0"/>
                  </a:moveTo>
                  <a:lnTo>
                    <a:pt x="0" y="2"/>
                  </a:lnTo>
                  <a:lnTo>
                    <a:pt x="0" y="11"/>
                  </a:lnTo>
                  <a:lnTo>
                    <a:pt x="103" y="9"/>
                  </a:lnTo>
                  <a:lnTo>
                    <a:pt x="103"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62" name="Freeform 61"/>
            <p:cNvSpPr>
              <a:spLocks/>
            </p:cNvSpPr>
            <p:nvPr/>
          </p:nvSpPr>
          <p:spPr bwMode="auto">
            <a:xfrm>
              <a:off x="6910" y="1725"/>
              <a:ext cx="131" cy="20"/>
            </a:xfrm>
            <a:custGeom>
              <a:avLst/>
              <a:gdLst>
                <a:gd name="T0" fmla="*/ 0 w 131"/>
                <a:gd name="T1" fmla="*/ 0 h 20"/>
                <a:gd name="T2" fmla="*/ 0 w 131"/>
                <a:gd name="T3" fmla="*/ 9 h 20"/>
                <a:gd name="T4" fmla="*/ 131 w 131"/>
                <a:gd name="T5" fmla="*/ 19 h 20"/>
                <a:gd name="T6" fmla="*/ 131 w 131"/>
                <a:gd name="T7" fmla="*/ 9 h 20"/>
                <a:gd name="T8" fmla="*/ 0 w 131"/>
                <a:gd name="T9" fmla="*/ 0 h 20"/>
              </a:gdLst>
              <a:ahLst/>
              <a:cxnLst>
                <a:cxn ang="0">
                  <a:pos x="T0" y="T1"/>
                </a:cxn>
                <a:cxn ang="0">
                  <a:pos x="T2" y="T3"/>
                </a:cxn>
                <a:cxn ang="0">
                  <a:pos x="T4" y="T5"/>
                </a:cxn>
                <a:cxn ang="0">
                  <a:pos x="T6" y="T7"/>
                </a:cxn>
                <a:cxn ang="0">
                  <a:pos x="T8" y="T9"/>
                </a:cxn>
              </a:cxnLst>
              <a:rect l="0" t="0" r="r" b="b"/>
              <a:pathLst>
                <a:path w="131" h="20">
                  <a:moveTo>
                    <a:pt x="0" y="0"/>
                  </a:moveTo>
                  <a:lnTo>
                    <a:pt x="0" y="9"/>
                  </a:lnTo>
                  <a:lnTo>
                    <a:pt x="131" y="19"/>
                  </a:lnTo>
                  <a:lnTo>
                    <a:pt x="131" y="9"/>
                  </a:lnTo>
                  <a:lnTo>
                    <a:pt x="0"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63" name="Freeform 62"/>
            <p:cNvSpPr>
              <a:spLocks/>
            </p:cNvSpPr>
            <p:nvPr/>
          </p:nvSpPr>
          <p:spPr bwMode="auto">
            <a:xfrm>
              <a:off x="7042" y="1735"/>
              <a:ext cx="247" cy="31"/>
            </a:xfrm>
            <a:custGeom>
              <a:avLst/>
              <a:gdLst>
                <a:gd name="T0" fmla="*/ 0 w 247"/>
                <a:gd name="T1" fmla="*/ 0 h 31"/>
                <a:gd name="T2" fmla="*/ 0 w 247"/>
                <a:gd name="T3" fmla="*/ 9 h 31"/>
                <a:gd name="T4" fmla="*/ 247 w 247"/>
                <a:gd name="T5" fmla="*/ 31 h 31"/>
                <a:gd name="T6" fmla="*/ 247 w 247"/>
                <a:gd name="T7" fmla="*/ 21 h 31"/>
                <a:gd name="T8" fmla="*/ 0 w 247"/>
                <a:gd name="T9" fmla="*/ 0 h 31"/>
              </a:gdLst>
              <a:ahLst/>
              <a:cxnLst>
                <a:cxn ang="0">
                  <a:pos x="T0" y="T1"/>
                </a:cxn>
                <a:cxn ang="0">
                  <a:pos x="T2" y="T3"/>
                </a:cxn>
                <a:cxn ang="0">
                  <a:pos x="T4" y="T5"/>
                </a:cxn>
                <a:cxn ang="0">
                  <a:pos x="T6" y="T7"/>
                </a:cxn>
                <a:cxn ang="0">
                  <a:pos x="T8" y="T9"/>
                </a:cxn>
              </a:cxnLst>
              <a:rect l="0" t="0" r="r" b="b"/>
              <a:pathLst>
                <a:path w="247" h="31">
                  <a:moveTo>
                    <a:pt x="0" y="0"/>
                  </a:moveTo>
                  <a:lnTo>
                    <a:pt x="0" y="9"/>
                  </a:lnTo>
                  <a:lnTo>
                    <a:pt x="247" y="31"/>
                  </a:lnTo>
                  <a:lnTo>
                    <a:pt x="247" y="21"/>
                  </a:lnTo>
                  <a:lnTo>
                    <a:pt x="0"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64" name="Freeform 63"/>
            <p:cNvSpPr>
              <a:spLocks/>
            </p:cNvSpPr>
            <p:nvPr/>
          </p:nvSpPr>
          <p:spPr bwMode="auto">
            <a:xfrm>
              <a:off x="7289" y="1754"/>
              <a:ext cx="60" cy="20"/>
            </a:xfrm>
            <a:custGeom>
              <a:avLst/>
              <a:gdLst>
                <a:gd name="T0" fmla="*/ 60 w 60"/>
                <a:gd name="T1" fmla="*/ 0 h 20"/>
                <a:gd name="T2" fmla="*/ 0 w 60"/>
                <a:gd name="T3" fmla="*/ 2 h 20"/>
                <a:gd name="T4" fmla="*/ 0 w 60"/>
                <a:gd name="T5" fmla="*/ 11 h 20"/>
                <a:gd name="T6" fmla="*/ 60 w 60"/>
                <a:gd name="T7" fmla="*/ 9 h 20"/>
                <a:gd name="T8" fmla="*/ 60 w 60"/>
                <a:gd name="T9" fmla="*/ 0 h 20"/>
              </a:gdLst>
              <a:ahLst/>
              <a:cxnLst>
                <a:cxn ang="0">
                  <a:pos x="T0" y="T1"/>
                </a:cxn>
                <a:cxn ang="0">
                  <a:pos x="T2" y="T3"/>
                </a:cxn>
                <a:cxn ang="0">
                  <a:pos x="T4" y="T5"/>
                </a:cxn>
                <a:cxn ang="0">
                  <a:pos x="T6" y="T7"/>
                </a:cxn>
                <a:cxn ang="0">
                  <a:pos x="T8" y="T9"/>
                </a:cxn>
              </a:cxnLst>
              <a:rect l="0" t="0" r="r" b="b"/>
              <a:pathLst>
                <a:path w="60" h="20">
                  <a:moveTo>
                    <a:pt x="60" y="0"/>
                  </a:moveTo>
                  <a:lnTo>
                    <a:pt x="0" y="2"/>
                  </a:lnTo>
                  <a:lnTo>
                    <a:pt x="0" y="11"/>
                  </a:lnTo>
                  <a:lnTo>
                    <a:pt x="60" y="9"/>
                  </a:lnTo>
                  <a:lnTo>
                    <a:pt x="60"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65" name="Freeform 64"/>
            <p:cNvSpPr>
              <a:spLocks/>
            </p:cNvSpPr>
            <p:nvPr/>
          </p:nvSpPr>
          <p:spPr bwMode="auto">
            <a:xfrm>
              <a:off x="7349" y="1754"/>
              <a:ext cx="134" cy="21"/>
            </a:xfrm>
            <a:custGeom>
              <a:avLst/>
              <a:gdLst>
                <a:gd name="T0" fmla="*/ 0 w 134"/>
                <a:gd name="T1" fmla="*/ 0 h 21"/>
                <a:gd name="T2" fmla="*/ 0 w 134"/>
                <a:gd name="T3" fmla="*/ 9 h 21"/>
                <a:gd name="T4" fmla="*/ 134 w 134"/>
                <a:gd name="T5" fmla="*/ 21 h 21"/>
                <a:gd name="T6" fmla="*/ 134 w 134"/>
                <a:gd name="T7" fmla="*/ 11 h 21"/>
                <a:gd name="T8" fmla="*/ 0 w 134"/>
                <a:gd name="T9" fmla="*/ 0 h 21"/>
              </a:gdLst>
              <a:ahLst/>
              <a:cxnLst>
                <a:cxn ang="0">
                  <a:pos x="T0" y="T1"/>
                </a:cxn>
                <a:cxn ang="0">
                  <a:pos x="T2" y="T3"/>
                </a:cxn>
                <a:cxn ang="0">
                  <a:pos x="T4" y="T5"/>
                </a:cxn>
                <a:cxn ang="0">
                  <a:pos x="T6" y="T7"/>
                </a:cxn>
                <a:cxn ang="0">
                  <a:pos x="T8" y="T9"/>
                </a:cxn>
              </a:cxnLst>
              <a:rect l="0" t="0" r="r" b="b"/>
              <a:pathLst>
                <a:path w="134" h="21">
                  <a:moveTo>
                    <a:pt x="0" y="0"/>
                  </a:moveTo>
                  <a:lnTo>
                    <a:pt x="0" y="9"/>
                  </a:lnTo>
                  <a:lnTo>
                    <a:pt x="134" y="21"/>
                  </a:lnTo>
                  <a:lnTo>
                    <a:pt x="134" y="11"/>
                  </a:lnTo>
                  <a:lnTo>
                    <a:pt x="0"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66" name="Freeform 65"/>
            <p:cNvSpPr>
              <a:spLocks/>
            </p:cNvSpPr>
            <p:nvPr/>
          </p:nvSpPr>
          <p:spPr bwMode="auto">
            <a:xfrm>
              <a:off x="7483" y="1766"/>
              <a:ext cx="307" cy="45"/>
            </a:xfrm>
            <a:custGeom>
              <a:avLst/>
              <a:gdLst>
                <a:gd name="T0" fmla="*/ 0 w 307"/>
                <a:gd name="T1" fmla="*/ 0 h 45"/>
                <a:gd name="T2" fmla="*/ 0 w 307"/>
                <a:gd name="T3" fmla="*/ 9 h 45"/>
                <a:gd name="T4" fmla="*/ 307 w 307"/>
                <a:gd name="T5" fmla="*/ 45 h 45"/>
                <a:gd name="T6" fmla="*/ 307 w 307"/>
                <a:gd name="T7" fmla="*/ 36 h 45"/>
                <a:gd name="T8" fmla="*/ 0 w 307"/>
                <a:gd name="T9" fmla="*/ 0 h 45"/>
              </a:gdLst>
              <a:ahLst/>
              <a:cxnLst>
                <a:cxn ang="0">
                  <a:pos x="T0" y="T1"/>
                </a:cxn>
                <a:cxn ang="0">
                  <a:pos x="T2" y="T3"/>
                </a:cxn>
                <a:cxn ang="0">
                  <a:pos x="T4" y="T5"/>
                </a:cxn>
                <a:cxn ang="0">
                  <a:pos x="T6" y="T7"/>
                </a:cxn>
                <a:cxn ang="0">
                  <a:pos x="T8" y="T9"/>
                </a:cxn>
              </a:cxnLst>
              <a:rect l="0" t="0" r="r" b="b"/>
              <a:pathLst>
                <a:path w="307" h="45">
                  <a:moveTo>
                    <a:pt x="0" y="0"/>
                  </a:moveTo>
                  <a:lnTo>
                    <a:pt x="0" y="9"/>
                  </a:lnTo>
                  <a:lnTo>
                    <a:pt x="307" y="45"/>
                  </a:lnTo>
                  <a:lnTo>
                    <a:pt x="307" y="36"/>
                  </a:lnTo>
                  <a:lnTo>
                    <a:pt x="0"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67" name="Freeform 66"/>
            <p:cNvSpPr>
              <a:spLocks/>
            </p:cNvSpPr>
            <p:nvPr/>
          </p:nvSpPr>
          <p:spPr bwMode="auto">
            <a:xfrm>
              <a:off x="7790" y="1802"/>
              <a:ext cx="212" cy="21"/>
            </a:xfrm>
            <a:custGeom>
              <a:avLst/>
              <a:gdLst>
                <a:gd name="T0" fmla="*/ 0 w 212"/>
                <a:gd name="T1" fmla="*/ 0 h 21"/>
                <a:gd name="T2" fmla="*/ 0 w 212"/>
                <a:gd name="T3" fmla="*/ 9 h 21"/>
                <a:gd name="T4" fmla="*/ 211 w 212"/>
                <a:gd name="T5" fmla="*/ 21 h 21"/>
                <a:gd name="T6" fmla="*/ 211 w 212"/>
                <a:gd name="T7" fmla="*/ 12 h 21"/>
                <a:gd name="T8" fmla="*/ 0 w 212"/>
                <a:gd name="T9" fmla="*/ 0 h 21"/>
              </a:gdLst>
              <a:ahLst/>
              <a:cxnLst>
                <a:cxn ang="0">
                  <a:pos x="T0" y="T1"/>
                </a:cxn>
                <a:cxn ang="0">
                  <a:pos x="T2" y="T3"/>
                </a:cxn>
                <a:cxn ang="0">
                  <a:pos x="T4" y="T5"/>
                </a:cxn>
                <a:cxn ang="0">
                  <a:pos x="T6" y="T7"/>
                </a:cxn>
                <a:cxn ang="0">
                  <a:pos x="T8" y="T9"/>
                </a:cxn>
              </a:cxnLst>
              <a:rect l="0" t="0" r="r" b="b"/>
              <a:pathLst>
                <a:path w="212" h="21">
                  <a:moveTo>
                    <a:pt x="0" y="0"/>
                  </a:moveTo>
                  <a:lnTo>
                    <a:pt x="0" y="9"/>
                  </a:lnTo>
                  <a:lnTo>
                    <a:pt x="211" y="21"/>
                  </a:lnTo>
                  <a:lnTo>
                    <a:pt x="211" y="12"/>
                  </a:lnTo>
                  <a:lnTo>
                    <a:pt x="0"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68" name="Freeform 67"/>
            <p:cNvSpPr>
              <a:spLocks/>
            </p:cNvSpPr>
            <p:nvPr/>
          </p:nvSpPr>
          <p:spPr bwMode="auto">
            <a:xfrm>
              <a:off x="8002" y="1814"/>
              <a:ext cx="170" cy="33"/>
            </a:xfrm>
            <a:custGeom>
              <a:avLst/>
              <a:gdLst>
                <a:gd name="T0" fmla="*/ 0 w 170"/>
                <a:gd name="T1" fmla="*/ 0 h 33"/>
                <a:gd name="T2" fmla="*/ 0 w 170"/>
                <a:gd name="T3" fmla="*/ 9 h 33"/>
                <a:gd name="T4" fmla="*/ 170 w 170"/>
                <a:gd name="T5" fmla="*/ 33 h 33"/>
                <a:gd name="T6" fmla="*/ 170 w 170"/>
                <a:gd name="T7" fmla="*/ 23 h 33"/>
                <a:gd name="T8" fmla="*/ 0 w 170"/>
                <a:gd name="T9" fmla="*/ 0 h 33"/>
              </a:gdLst>
              <a:ahLst/>
              <a:cxnLst>
                <a:cxn ang="0">
                  <a:pos x="T0" y="T1"/>
                </a:cxn>
                <a:cxn ang="0">
                  <a:pos x="T2" y="T3"/>
                </a:cxn>
                <a:cxn ang="0">
                  <a:pos x="T4" y="T5"/>
                </a:cxn>
                <a:cxn ang="0">
                  <a:pos x="T6" y="T7"/>
                </a:cxn>
                <a:cxn ang="0">
                  <a:pos x="T8" y="T9"/>
                </a:cxn>
              </a:cxnLst>
              <a:rect l="0" t="0" r="r" b="b"/>
              <a:pathLst>
                <a:path w="170" h="33">
                  <a:moveTo>
                    <a:pt x="0" y="0"/>
                  </a:moveTo>
                  <a:lnTo>
                    <a:pt x="0" y="9"/>
                  </a:lnTo>
                  <a:lnTo>
                    <a:pt x="170" y="33"/>
                  </a:lnTo>
                  <a:lnTo>
                    <a:pt x="170" y="23"/>
                  </a:lnTo>
                  <a:lnTo>
                    <a:pt x="0"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69" name="Freeform 68"/>
            <p:cNvSpPr>
              <a:spLocks/>
            </p:cNvSpPr>
            <p:nvPr/>
          </p:nvSpPr>
          <p:spPr bwMode="auto">
            <a:xfrm>
              <a:off x="8172" y="1838"/>
              <a:ext cx="103" cy="21"/>
            </a:xfrm>
            <a:custGeom>
              <a:avLst/>
              <a:gdLst>
                <a:gd name="T0" fmla="*/ 0 w 103"/>
                <a:gd name="T1" fmla="*/ 0 h 21"/>
                <a:gd name="T2" fmla="*/ 0 w 103"/>
                <a:gd name="T3" fmla="*/ 9 h 21"/>
                <a:gd name="T4" fmla="*/ 103 w 103"/>
                <a:gd name="T5" fmla="*/ 21 h 21"/>
                <a:gd name="T6" fmla="*/ 103 w 103"/>
                <a:gd name="T7" fmla="*/ 16 h 21"/>
                <a:gd name="T8" fmla="*/ 98 w 103"/>
                <a:gd name="T9" fmla="*/ 11 h 21"/>
                <a:gd name="T10" fmla="*/ 0 w 103"/>
                <a:gd name="T11" fmla="*/ 0 h 21"/>
              </a:gdLst>
              <a:ahLst/>
              <a:cxnLst>
                <a:cxn ang="0">
                  <a:pos x="T0" y="T1"/>
                </a:cxn>
                <a:cxn ang="0">
                  <a:pos x="T2" y="T3"/>
                </a:cxn>
                <a:cxn ang="0">
                  <a:pos x="T4" y="T5"/>
                </a:cxn>
                <a:cxn ang="0">
                  <a:pos x="T6" y="T7"/>
                </a:cxn>
                <a:cxn ang="0">
                  <a:pos x="T8" y="T9"/>
                </a:cxn>
                <a:cxn ang="0">
                  <a:pos x="T10" y="T11"/>
                </a:cxn>
              </a:cxnLst>
              <a:rect l="0" t="0" r="r" b="b"/>
              <a:pathLst>
                <a:path w="103" h="21">
                  <a:moveTo>
                    <a:pt x="0" y="0"/>
                  </a:moveTo>
                  <a:lnTo>
                    <a:pt x="0" y="9"/>
                  </a:lnTo>
                  <a:lnTo>
                    <a:pt x="103" y="21"/>
                  </a:lnTo>
                  <a:lnTo>
                    <a:pt x="103" y="16"/>
                  </a:lnTo>
                  <a:lnTo>
                    <a:pt x="98" y="11"/>
                  </a:lnTo>
                  <a:lnTo>
                    <a:pt x="0"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70" name="Freeform 69"/>
            <p:cNvSpPr>
              <a:spLocks/>
            </p:cNvSpPr>
            <p:nvPr/>
          </p:nvSpPr>
          <p:spPr bwMode="auto">
            <a:xfrm>
              <a:off x="8265" y="1612"/>
              <a:ext cx="20" cy="242"/>
            </a:xfrm>
            <a:custGeom>
              <a:avLst/>
              <a:gdLst>
                <a:gd name="T0" fmla="*/ 9 w 20"/>
                <a:gd name="T1" fmla="*/ 0 h 242"/>
                <a:gd name="T2" fmla="*/ 4 w 20"/>
                <a:gd name="T3" fmla="*/ 0 h 242"/>
                <a:gd name="T4" fmla="*/ 0 w 20"/>
                <a:gd name="T5" fmla="*/ 4 h 242"/>
                <a:gd name="T6" fmla="*/ 0 w 20"/>
                <a:gd name="T7" fmla="*/ 242 h 242"/>
                <a:gd name="T8" fmla="*/ 9 w 20"/>
                <a:gd name="T9" fmla="*/ 242 h 242"/>
                <a:gd name="T10" fmla="*/ 9 w 20"/>
                <a:gd name="T11" fmla="*/ 0 h 242"/>
              </a:gdLst>
              <a:ahLst/>
              <a:cxnLst>
                <a:cxn ang="0">
                  <a:pos x="T0" y="T1"/>
                </a:cxn>
                <a:cxn ang="0">
                  <a:pos x="T2" y="T3"/>
                </a:cxn>
                <a:cxn ang="0">
                  <a:pos x="T4" y="T5"/>
                </a:cxn>
                <a:cxn ang="0">
                  <a:pos x="T6" y="T7"/>
                </a:cxn>
                <a:cxn ang="0">
                  <a:pos x="T8" y="T9"/>
                </a:cxn>
                <a:cxn ang="0">
                  <a:pos x="T10" y="T11"/>
                </a:cxn>
              </a:cxnLst>
              <a:rect l="0" t="0" r="r" b="b"/>
              <a:pathLst>
                <a:path w="20" h="242">
                  <a:moveTo>
                    <a:pt x="9" y="0"/>
                  </a:moveTo>
                  <a:lnTo>
                    <a:pt x="4" y="0"/>
                  </a:lnTo>
                  <a:lnTo>
                    <a:pt x="0" y="4"/>
                  </a:lnTo>
                  <a:lnTo>
                    <a:pt x="0" y="242"/>
                  </a:lnTo>
                  <a:lnTo>
                    <a:pt x="9" y="242"/>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71" name="Freeform 70"/>
            <p:cNvSpPr>
              <a:spLocks/>
            </p:cNvSpPr>
            <p:nvPr/>
          </p:nvSpPr>
          <p:spPr bwMode="auto">
            <a:xfrm>
              <a:off x="5337" y="1610"/>
              <a:ext cx="2933" cy="20"/>
            </a:xfrm>
            <a:custGeom>
              <a:avLst/>
              <a:gdLst>
                <a:gd name="T0" fmla="*/ 0 w 2933"/>
                <a:gd name="T1" fmla="*/ 2 h 20"/>
                <a:gd name="T2" fmla="*/ 0 w 2933"/>
                <a:gd name="T3" fmla="*/ 2 h 20"/>
              </a:gdLst>
              <a:ahLst/>
              <a:cxnLst>
                <a:cxn ang="0">
                  <a:pos x="T0" y="T1"/>
                </a:cxn>
                <a:cxn ang="0">
                  <a:pos x="T2" y="T3"/>
                </a:cxn>
              </a:cxnLst>
              <a:rect l="0" t="0" r="r" b="b"/>
              <a:pathLst>
                <a:path w="2933" h="20">
                  <a:moveTo>
                    <a:pt x="0" y="2"/>
                  </a:moveTo>
                  <a:lnTo>
                    <a:pt x="0" y="2"/>
                  </a:lnTo>
                </a:path>
              </a:pathLst>
            </a:custGeom>
            <a:noFill/>
            <a:ln w="4318">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AU"/>
            </a:p>
          </p:txBody>
        </p:sp>
        <p:sp>
          <p:nvSpPr>
            <p:cNvPr id="72" name="Freeform 71"/>
            <p:cNvSpPr>
              <a:spLocks/>
            </p:cNvSpPr>
            <p:nvPr/>
          </p:nvSpPr>
          <p:spPr bwMode="auto">
            <a:xfrm>
              <a:off x="5337" y="1615"/>
              <a:ext cx="20" cy="302"/>
            </a:xfrm>
            <a:custGeom>
              <a:avLst/>
              <a:gdLst>
                <a:gd name="T0" fmla="*/ 9 w 20"/>
                <a:gd name="T1" fmla="*/ 0 h 302"/>
                <a:gd name="T2" fmla="*/ 0 w 20"/>
                <a:gd name="T3" fmla="*/ 0 h 302"/>
                <a:gd name="T4" fmla="*/ 0 w 20"/>
                <a:gd name="T5" fmla="*/ 302 h 302"/>
                <a:gd name="T6" fmla="*/ 4 w 20"/>
                <a:gd name="T7" fmla="*/ 302 h 302"/>
                <a:gd name="T8" fmla="*/ 9 w 20"/>
                <a:gd name="T9" fmla="*/ 297 h 302"/>
                <a:gd name="T10" fmla="*/ 9 w 20"/>
                <a:gd name="T11" fmla="*/ 0 h 302"/>
              </a:gdLst>
              <a:ahLst/>
              <a:cxnLst>
                <a:cxn ang="0">
                  <a:pos x="T0" y="T1"/>
                </a:cxn>
                <a:cxn ang="0">
                  <a:pos x="T2" y="T3"/>
                </a:cxn>
                <a:cxn ang="0">
                  <a:pos x="T4" y="T5"/>
                </a:cxn>
                <a:cxn ang="0">
                  <a:pos x="T6" y="T7"/>
                </a:cxn>
                <a:cxn ang="0">
                  <a:pos x="T8" y="T9"/>
                </a:cxn>
                <a:cxn ang="0">
                  <a:pos x="T10" y="T11"/>
                </a:cxn>
              </a:cxnLst>
              <a:rect l="0" t="0" r="r" b="b"/>
              <a:pathLst>
                <a:path w="20" h="302">
                  <a:moveTo>
                    <a:pt x="9" y="0"/>
                  </a:moveTo>
                  <a:lnTo>
                    <a:pt x="0" y="0"/>
                  </a:lnTo>
                  <a:lnTo>
                    <a:pt x="0" y="302"/>
                  </a:lnTo>
                  <a:lnTo>
                    <a:pt x="4" y="302"/>
                  </a:lnTo>
                  <a:lnTo>
                    <a:pt x="9" y="297"/>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73" name="Freeform 72"/>
            <p:cNvSpPr>
              <a:spLocks/>
            </p:cNvSpPr>
            <p:nvPr/>
          </p:nvSpPr>
          <p:spPr bwMode="auto">
            <a:xfrm>
              <a:off x="5258" y="1913"/>
              <a:ext cx="84" cy="20"/>
            </a:xfrm>
            <a:custGeom>
              <a:avLst/>
              <a:gdLst>
                <a:gd name="T0" fmla="*/ 0 w 84"/>
                <a:gd name="T1" fmla="*/ 0 h 20"/>
                <a:gd name="T2" fmla="*/ 83 w 84"/>
                <a:gd name="T3" fmla="*/ 0 h 20"/>
              </a:gdLst>
              <a:ahLst/>
              <a:cxnLst>
                <a:cxn ang="0">
                  <a:pos x="T0" y="T1"/>
                </a:cxn>
                <a:cxn ang="0">
                  <a:pos x="T2" y="T3"/>
                </a:cxn>
              </a:cxnLst>
              <a:rect l="0" t="0" r="r" b="b"/>
              <a:pathLst>
                <a:path w="84" h="20">
                  <a:moveTo>
                    <a:pt x="0" y="0"/>
                  </a:moveTo>
                  <a:lnTo>
                    <a:pt x="83" y="0"/>
                  </a:lnTo>
                </a:path>
              </a:pathLst>
            </a:custGeom>
            <a:noFill/>
            <a:ln w="11937">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AU"/>
            </a:p>
          </p:txBody>
        </p:sp>
        <p:sp>
          <p:nvSpPr>
            <p:cNvPr id="74" name="Freeform 73"/>
            <p:cNvSpPr>
              <a:spLocks/>
            </p:cNvSpPr>
            <p:nvPr/>
          </p:nvSpPr>
          <p:spPr bwMode="auto">
            <a:xfrm>
              <a:off x="5426" y="1913"/>
              <a:ext cx="84" cy="20"/>
            </a:xfrm>
            <a:custGeom>
              <a:avLst/>
              <a:gdLst>
                <a:gd name="T0" fmla="*/ 0 w 84"/>
                <a:gd name="T1" fmla="*/ 0 h 20"/>
                <a:gd name="T2" fmla="*/ 83 w 84"/>
                <a:gd name="T3" fmla="*/ 0 h 20"/>
              </a:gdLst>
              <a:ahLst/>
              <a:cxnLst>
                <a:cxn ang="0">
                  <a:pos x="T0" y="T1"/>
                </a:cxn>
                <a:cxn ang="0">
                  <a:pos x="T2" y="T3"/>
                </a:cxn>
              </a:cxnLst>
              <a:rect l="0" t="0" r="r" b="b"/>
              <a:pathLst>
                <a:path w="84" h="20">
                  <a:moveTo>
                    <a:pt x="0" y="0"/>
                  </a:moveTo>
                  <a:lnTo>
                    <a:pt x="83" y="0"/>
                  </a:lnTo>
                </a:path>
              </a:pathLst>
            </a:custGeom>
            <a:noFill/>
            <a:ln w="11937">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AU"/>
            </a:p>
          </p:txBody>
        </p:sp>
        <p:sp>
          <p:nvSpPr>
            <p:cNvPr id="75" name="Freeform 74"/>
            <p:cNvSpPr>
              <a:spLocks/>
            </p:cNvSpPr>
            <p:nvPr/>
          </p:nvSpPr>
          <p:spPr bwMode="auto">
            <a:xfrm>
              <a:off x="5594" y="1913"/>
              <a:ext cx="84" cy="20"/>
            </a:xfrm>
            <a:custGeom>
              <a:avLst/>
              <a:gdLst>
                <a:gd name="T0" fmla="*/ 0 w 84"/>
                <a:gd name="T1" fmla="*/ 0 h 20"/>
                <a:gd name="T2" fmla="*/ 83 w 84"/>
                <a:gd name="T3" fmla="*/ 0 h 20"/>
              </a:gdLst>
              <a:ahLst/>
              <a:cxnLst>
                <a:cxn ang="0">
                  <a:pos x="T0" y="T1"/>
                </a:cxn>
                <a:cxn ang="0">
                  <a:pos x="T2" y="T3"/>
                </a:cxn>
              </a:cxnLst>
              <a:rect l="0" t="0" r="r" b="b"/>
              <a:pathLst>
                <a:path w="84" h="20">
                  <a:moveTo>
                    <a:pt x="0" y="0"/>
                  </a:moveTo>
                  <a:lnTo>
                    <a:pt x="83" y="0"/>
                  </a:lnTo>
                </a:path>
              </a:pathLst>
            </a:custGeom>
            <a:noFill/>
            <a:ln w="11937">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AU"/>
            </a:p>
          </p:txBody>
        </p:sp>
        <p:sp>
          <p:nvSpPr>
            <p:cNvPr id="76" name="Freeform 75"/>
            <p:cNvSpPr>
              <a:spLocks/>
            </p:cNvSpPr>
            <p:nvPr/>
          </p:nvSpPr>
          <p:spPr bwMode="auto">
            <a:xfrm>
              <a:off x="5765" y="1913"/>
              <a:ext cx="84" cy="20"/>
            </a:xfrm>
            <a:custGeom>
              <a:avLst/>
              <a:gdLst>
                <a:gd name="T0" fmla="*/ 0 w 84"/>
                <a:gd name="T1" fmla="*/ 0 h 20"/>
                <a:gd name="T2" fmla="*/ 83 w 84"/>
                <a:gd name="T3" fmla="*/ 0 h 20"/>
              </a:gdLst>
              <a:ahLst/>
              <a:cxnLst>
                <a:cxn ang="0">
                  <a:pos x="T0" y="T1"/>
                </a:cxn>
                <a:cxn ang="0">
                  <a:pos x="T2" y="T3"/>
                </a:cxn>
              </a:cxnLst>
              <a:rect l="0" t="0" r="r" b="b"/>
              <a:pathLst>
                <a:path w="84" h="20">
                  <a:moveTo>
                    <a:pt x="0" y="0"/>
                  </a:moveTo>
                  <a:lnTo>
                    <a:pt x="83" y="0"/>
                  </a:lnTo>
                </a:path>
              </a:pathLst>
            </a:custGeom>
            <a:noFill/>
            <a:ln w="11937">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AU"/>
            </a:p>
          </p:txBody>
        </p:sp>
        <p:sp>
          <p:nvSpPr>
            <p:cNvPr id="77" name="Freeform 76"/>
            <p:cNvSpPr>
              <a:spLocks/>
            </p:cNvSpPr>
            <p:nvPr/>
          </p:nvSpPr>
          <p:spPr bwMode="auto">
            <a:xfrm>
              <a:off x="5933" y="1913"/>
              <a:ext cx="84" cy="20"/>
            </a:xfrm>
            <a:custGeom>
              <a:avLst/>
              <a:gdLst>
                <a:gd name="T0" fmla="*/ 0 w 84"/>
                <a:gd name="T1" fmla="*/ 0 h 20"/>
                <a:gd name="T2" fmla="*/ 83 w 84"/>
                <a:gd name="T3" fmla="*/ 0 h 20"/>
              </a:gdLst>
              <a:ahLst/>
              <a:cxnLst>
                <a:cxn ang="0">
                  <a:pos x="T0" y="T1"/>
                </a:cxn>
                <a:cxn ang="0">
                  <a:pos x="T2" y="T3"/>
                </a:cxn>
              </a:cxnLst>
              <a:rect l="0" t="0" r="r" b="b"/>
              <a:pathLst>
                <a:path w="84" h="20">
                  <a:moveTo>
                    <a:pt x="0" y="0"/>
                  </a:moveTo>
                  <a:lnTo>
                    <a:pt x="83" y="0"/>
                  </a:lnTo>
                </a:path>
              </a:pathLst>
            </a:custGeom>
            <a:noFill/>
            <a:ln w="11937">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AU"/>
            </a:p>
          </p:txBody>
        </p:sp>
        <p:sp>
          <p:nvSpPr>
            <p:cNvPr id="78" name="Freeform 77"/>
            <p:cNvSpPr>
              <a:spLocks/>
            </p:cNvSpPr>
            <p:nvPr/>
          </p:nvSpPr>
          <p:spPr bwMode="auto">
            <a:xfrm>
              <a:off x="6101" y="1913"/>
              <a:ext cx="84" cy="20"/>
            </a:xfrm>
            <a:custGeom>
              <a:avLst/>
              <a:gdLst>
                <a:gd name="T0" fmla="*/ 0 w 84"/>
                <a:gd name="T1" fmla="*/ 0 h 20"/>
                <a:gd name="T2" fmla="*/ 83 w 84"/>
                <a:gd name="T3" fmla="*/ 0 h 20"/>
              </a:gdLst>
              <a:ahLst/>
              <a:cxnLst>
                <a:cxn ang="0">
                  <a:pos x="T0" y="T1"/>
                </a:cxn>
                <a:cxn ang="0">
                  <a:pos x="T2" y="T3"/>
                </a:cxn>
              </a:cxnLst>
              <a:rect l="0" t="0" r="r" b="b"/>
              <a:pathLst>
                <a:path w="84" h="20">
                  <a:moveTo>
                    <a:pt x="0" y="0"/>
                  </a:moveTo>
                  <a:lnTo>
                    <a:pt x="83" y="0"/>
                  </a:lnTo>
                </a:path>
              </a:pathLst>
            </a:custGeom>
            <a:noFill/>
            <a:ln w="11937">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AU"/>
            </a:p>
          </p:txBody>
        </p:sp>
        <p:sp>
          <p:nvSpPr>
            <p:cNvPr id="79" name="Freeform 78"/>
            <p:cNvSpPr>
              <a:spLocks/>
            </p:cNvSpPr>
            <p:nvPr/>
          </p:nvSpPr>
          <p:spPr bwMode="auto">
            <a:xfrm>
              <a:off x="6271" y="1913"/>
              <a:ext cx="84" cy="20"/>
            </a:xfrm>
            <a:custGeom>
              <a:avLst/>
              <a:gdLst>
                <a:gd name="T0" fmla="*/ 0 w 84"/>
                <a:gd name="T1" fmla="*/ 0 h 20"/>
                <a:gd name="T2" fmla="*/ 83 w 84"/>
                <a:gd name="T3" fmla="*/ 0 h 20"/>
              </a:gdLst>
              <a:ahLst/>
              <a:cxnLst>
                <a:cxn ang="0">
                  <a:pos x="T0" y="T1"/>
                </a:cxn>
                <a:cxn ang="0">
                  <a:pos x="T2" y="T3"/>
                </a:cxn>
              </a:cxnLst>
              <a:rect l="0" t="0" r="r" b="b"/>
              <a:pathLst>
                <a:path w="84" h="20">
                  <a:moveTo>
                    <a:pt x="0" y="0"/>
                  </a:moveTo>
                  <a:lnTo>
                    <a:pt x="83" y="0"/>
                  </a:lnTo>
                </a:path>
              </a:pathLst>
            </a:custGeom>
            <a:noFill/>
            <a:ln w="11937">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AU"/>
            </a:p>
          </p:txBody>
        </p:sp>
        <p:sp>
          <p:nvSpPr>
            <p:cNvPr id="80" name="Freeform 79"/>
            <p:cNvSpPr>
              <a:spLocks/>
            </p:cNvSpPr>
            <p:nvPr/>
          </p:nvSpPr>
          <p:spPr bwMode="auto">
            <a:xfrm>
              <a:off x="6437" y="1913"/>
              <a:ext cx="86" cy="20"/>
            </a:xfrm>
            <a:custGeom>
              <a:avLst/>
              <a:gdLst>
                <a:gd name="T0" fmla="*/ 0 w 86"/>
                <a:gd name="T1" fmla="*/ 0 h 20"/>
                <a:gd name="T2" fmla="*/ 86 w 86"/>
                <a:gd name="T3" fmla="*/ 0 h 20"/>
              </a:gdLst>
              <a:ahLst/>
              <a:cxnLst>
                <a:cxn ang="0">
                  <a:pos x="T0" y="T1"/>
                </a:cxn>
                <a:cxn ang="0">
                  <a:pos x="T2" y="T3"/>
                </a:cxn>
              </a:cxnLst>
              <a:rect l="0" t="0" r="r" b="b"/>
              <a:pathLst>
                <a:path w="86" h="20">
                  <a:moveTo>
                    <a:pt x="0" y="0"/>
                  </a:moveTo>
                  <a:lnTo>
                    <a:pt x="86" y="0"/>
                  </a:lnTo>
                </a:path>
              </a:pathLst>
            </a:custGeom>
            <a:noFill/>
            <a:ln w="11937">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AU"/>
            </a:p>
          </p:txBody>
        </p:sp>
        <p:sp>
          <p:nvSpPr>
            <p:cNvPr id="81" name="Freeform 80"/>
            <p:cNvSpPr>
              <a:spLocks/>
            </p:cNvSpPr>
            <p:nvPr/>
          </p:nvSpPr>
          <p:spPr bwMode="auto">
            <a:xfrm>
              <a:off x="6607" y="1913"/>
              <a:ext cx="84" cy="20"/>
            </a:xfrm>
            <a:custGeom>
              <a:avLst/>
              <a:gdLst>
                <a:gd name="T0" fmla="*/ 0 w 84"/>
                <a:gd name="T1" fmla="*/ 0 h 20"/>
                <a:gd name="T2" fmla="*/ 83 w 84"/>
                <a:gd name="T3" fmla="*/ 0 h 20"/>
              </a:gdLst>
              <a:ahLst/>
              <a:cxnLst>
                <a:cxn ang="0">
                  <a:pos x="T0" y="T1"/>
                </a:cxn>
                <a:cxn ang="0">
                  <a:pos x="T2" y="T3"/>
                </a:cxn>
              </a:cxnLst>
              <a:rect l="0" t="0" r="r" b="b"/>
              <a:pathLst>
                <a:path w="84" h="20">
                  <a:moveTo>
                    <a:pt x="0" y="0"/>
                  </a:moveTo>
                  <a:lnTo>
                    <a:pt x="83" y="0"/>
                  </a:lnTo>
                </a:path>
              </a:pathLst>
            </a:custGeom>
            <a:noFill/>
            <a:ln w="11937">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AU"/>
            </a:p>
          </p:txBody>
        </p:sp>
        <p:sp>
          <p:nvSpPr>
            <p:cNvPr id="82" name="Freeform 81"/>
            <p:cNvSpPr>
              <a:spLocks/>
            </p:cNvSpPr>
            <p:nvPr/>
          </p:nvSpPr>
          <p:spPr bwMode="auto">
            <a:xfrm>
              <a:off x="6777" y="1913"/>
              <a:ext cx="84" cy="20"/>
            </a:xfrm>
            <a:custGeom>
              <a:avLst/>
              <a:gdLst>
                <a:gd name="T0" fmla="*/ 0 w 84"/>
                <a:gd name="T1" fmla="*/ 0 h 20"/>
                <a:gd name="T2" fmla="*/ 83 w 84"/>
                <a:gd name="T3" fmla="*/ 0 h 20"/>
              </a:gdLst>
              <a:ahLst/>
              <a:cxnLst>
                <a:cxn ang="0">
                  <a:pos x="T0" y="T1"/>
                </a:cxn>
                <a:cxn ang="0">
                  <a:pos x="T2" y="T3"/>
                </a:cxn>
              </a:cxnLst>
              <a:rect l="0" t="0" r="r" b="b"/>
              <a:pathLst>
                <a:path w="84" h="20">
                  <a:moveTo>
                    <a:pt x="0" y="0"/>
                  </a:moveTo>
                  <a:lnTo>
                    <a:pt x="83" y="0"/>
                  </a:lnTo>
                </a:path>
              </a:pathLst>
            </a:custGeom>
            <a:noFill/>
            <a:ln w="11937">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AU"/>
            </a:p>
          </p:txBody>
        </p:sp>
        <p:sp>
          <p:nvSpPr>
            <p:cNvPr id="83" name="Freeform 82"/>
            <p:cNvSpPr>
              <a:spLocks/>
            </p:cNvSpPr>
            <p:nvPr/>
          </p:nvSpPr>
          <p:spPr bwMode="auto">
            <a:xfrm>
              <a:off x="6945" y="1913"/>
              <a:ext cx="84" cy="20"/>
            </a:xfrm>
            <a:custGeom>
              <a:avLst/>
              <a:gdLst>
                <a:gd name="T0" fmla="*/ 0 w 84"/>
                <a:gd name="T1" fmla="*/ 0 h 20"/>
                <a:gd name="T2" fmla="*/ 83 w 84"/>
                <a:gd name="T3" fmla="*/ 0 h 20"/>
              </a:gdLst>
              <a:ahLst/>
              <a:cxnLst>
                <a:cxn ang="0">
                  <a:pos x="T0" y="T1"/>
                </a:cxn>
                <a:cxn ang="0">
                  <a:pos x="T2" y="T3"/>
                </a:cxn>
              </a:cxnLst>
              <a:rect l="0" t="0" r="r" b="b"/>
              <a:pathLst>
                <a:path w="84" h="20">
                  <a:moveTo>
                    <a:pt x="0" y="0"/>
                  </a:moveTo>
                  <a:lnTo>
                    <a:pt x="83" y="0"/>
                  </a:lnTo>
                </a:path>
              </a:pathLst>
            </a:custGeom>
            <a:noFill/>
            <a:ln w="11937">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AU"/>
            </a:p>
          </p:txBody>
        </p:sp>
        <p:sp>
          <p:nvSpPr>
            <p:cNvPr id="84" name="Freeform 83"/>
            <p:cNvSpPr>
              <a:spLocks/>
            </p:cNvSpPr>
            <p:nvPr/>
          </p:nvSpPr>
          <p:spPr bwMode="auto">
            <a:xfrm>
              <a:off x="7114" y="1913"/>
              <a:ext cx="84" cy="20"/>
            </a:xfrm>
            <a:custGeom>
              <a:avLst/>
              <a:gdLst>
                <a:gd name="T0" fmla="*/ 0 w 84"/>
                <a:gd name="T1" fmla="*/ 0 h 20"/>
                <a:gd name="T2" fmla="*/ 83 w 84"/>
                <a:gd name="T3" fmla="*/ 0 h 20"/>
              </a:gdLst>
              <a:ahLst/>
              <a:cxnLst>
                <a:cxn ang="0">
                  <a:pos x="T0" y="T1"/>
                </a:cxn>
                <a:cxn ang="0">
                  <a:pos x="T2" y="T3"/>
                </a:cxn>
              </a:cxnLst>
              <a:rect l="0" t="0" r="r" b="b"/>
              <a:pathLst>
                <a:path w="84" h="20">
                  <a:moveTo>
                    <a:pt x="0" y="0"/>
                  </a:moveTo>
                  <a:lnTo>
                    <a:pt x="83" y="0"/>
                  </a:lnTo>
                </a:path>
              </a:pathLst>
            </a:custGeom>
            <a:noFill/>
            <a:ln w="11937">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AU"/>
            </a:p>
          </p:txBody>
        </p:sp>
        <p:sp>
          <p:nvSpPr>
            <p:cNvPr id="85" name="Freeform 84"/>
            <p:cNvSpPr>
              <a:spLocks/>
            </p:cNvSpPr>
            <p:nvPr/>
          </p:nvSpPr>
          <p:spPr bwMode="auto">
            <a:xfrm>
              <a:off x="7284" y="1913"/>
              <a:ext cx="82" cy="20"/>
            </a:xfrm>
            <a:custGeom>
              <a:avLst/>
              <a:gdLst>
                <a:gd name="T0" fmla="*/ 0 w 82"/>
                <a:gd name="T1" fmla="*/ 0 h 20"/>
                <a:gd name="T2" fmla="*/ 81 w 82"/>
                <a:gd name="T3" fmla="*/ 0 h 20"/>
              </a:gdLst>
              <a:ahLst/>
              <a:cxnLst>
                <a:cxn ang="0">
                  <a:pos x="T0" y="T1"/>
                </a:cxn>
                <a:cxn ang="0">
                  <a:pos x="T2" y="T3"/>
                </a:cxn>
              </a:cxnLst>
              <a:rect l="0" t="0" r="r" b="b"/>
              <a:pathLst>
                <a:path w="82" h="20">
                  <a:moveTo>
                    <a:pt x="0" y="0"/>
                  </a:moveTo>
                  <a:lnTo>
                    <a:pt x="81" y="0"/>
                  </a:lnTo>
                </a:path>
              </a:pathLst>
            </a:custGeom>
            <a:noFill/>
            <a:ln w="11937">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AU"/>
            </a:p>
          </p:txBody>
        </p:sp>
        <p:sp>
          <p:nvSpPr>
            <p:cNvPr id="86" name="Freeform 85"/>
            <p:cNvSpPr>
              <a:spLocks/>
            </p:cNvSpPr>
            <p:nvPr/>
          </p:nvSpPr>
          <p:spPr bwMode="auto">
            <a:xfrm>
              <a:off x="7452" y="1913"/>
              <a:ext cx="84" cy="20"/>
            </a:xfrm>
            <a:custGeom>
              <a:avLst/>
              <a:gdLst>
                <a:gd name="T0" fmla="*/ 0 w 84"/>
                <a:gd name="T1" fmla="*/ 0 h 20"/>
                <a:gd name="T2" fmla="*/ 83 w 84"/>
                <a:gd name="T3" fmla="*/ 0 h 20"/>
              </a:gdLst>
              <a:ahLst/>
              <a:cxnLst>
                <a:cxn ang="0">
                  <a:pos x="T0" y="T1"/>
                </a:cxn>
                <a:cxn ang="0">
                  <a:pos x="T2" y="T3"/>
                </a:cxn>
              </a:cxnLst>
              <a:rect l="0" t="0" r="r" b="b"/>
              <a:pathLst>
                <a:path w="84" h="20">
                  <a:moveTo>
                    <a:pt x="0" y="0"/>
                  </a:moveTo>
                  <a:lnTo>
                    <a:pt x="83" y="0"/>
                  </a:lnTo>
                </a:path>
              </a:pathLst>
            </a:custGeom>
            <a:noFill/>
            <a:ln w="11937">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AU"/>
            </a:p>
          </p:txBody>
        </p:sp>
        <p:sp>
          <p:nvSpPr>
            <p:cNvPr id="87" name="Freeform 86"/>
            <p:cNvSpPr>
              <a:spLocks/>
            </p:cNvSpPr>
            <p:nvPr/>
          </p:nvSpPr>
          <p:spPr bwMode="auto">
            <a:xfrm>
              <a:off x="7620" y="1913"/>
              <a:ext cx="84" cy="20"/>
            </a:xfrm>
            <a:custGeom>
              <a:avLst/>
              <a:gdLst>
                <a:gd name="T0" fmla="*/ 0 w 84"/>
                <a:gd name="T1" fmla="*/ 0 h 20"/>
                <a:gd name="T2" fmla="*/ 83 w 84"/>
                <a:gd name="T3" fmla="*/ 0 h 20"/>
              </a:gdLst>
              <a:ahLst/>
              <a:cxnLst>
                <a:cxn ang="0">
                  <a:pos x="T0" y="T1"/>
                </a:cxn>
                <a:cxn ang="0">
                  <a:pos x="T2" y="T3"/>
                </a:cxn>
              </a:cxnLst>
              <a:rect l="0" t="0" r="r" b="b"/>
              <a:pathLst>
                <a:path w="84" h="20">
                  <a:moveTo>
                    <a:pt x="0" y="0"/>
                  </a:moveTo>
                  <a:lnTo>
                    <a:pt x="83" y="0"/>
                  </a:lnTo>
                </a:path>
              </a:pathLst>
            </a:custGeom>
            <a:noFill/>
            <a:ln w="11937">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AU"/>
            </a:p>
          </p:txBody>
        </p:sp>
        <p:sp>
          <p:nvSpPr>
            <p:cNvPr id="88" name="Freeform 87"/>
            <p:cNvSpPr>
              <a:spLocks/>
            </p:cNvSpPr>
            <p:nvPr/>
          </p:nvSpPr>
          <p:spPr bwMode="auto">
            <a:xfrm>
              <a:off x="7788" y="1913"/>
              <a:ext cx="84" cy="20"/>
            </a:xfrm>
            <a:custGeom>
              <a:avLst/>
              <a:gdLst>
                <a:gd name="T0" fmla="*/ 0 w 84"/>
                <a:gd name="T1" fmla="*/ 0 h 20"/>
                <a:gd name="T2" fmla="*/ 83 w 84"/>
                <a:gd name="T3" fmla="*/ 0 h 20"/>
              </a:gdLst>
              <a:ahLst/>
              <a:cxnLst>
                <a:cxn ang="0">
                  <a:pos x="T0" y="T1"/>
                </a:cxn>
                <a:cxn ang="0">
                  <a:pos x="T2" y="T3"/>
                </a:cxn>
              </a:cxnLst>
              <a:rect l="0" t="0" r="r" b="b"/>
              <a:pathLst>
                <a:path w="84" h="20">
                  <a:moveTo>
                    <a:pt x="0" y="0"/>
                  </a:moveTo>
                  <a:lnTo>
                    <a:pt x="83" y="0"/>
                  </a:lnTo>
                </a:path>
              </a:pathLst>
            </a:custGeom>
            <a:noFill/>
            <a:ln w="11937">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AU"/>
            </a:p>
          </p:txBody>
        </p:sp>
        <p:sp>
          <p:nvSpPr>
            <p:cNvPr id="89" name="Freeform 88"/>
            <p:cNvSpPr>
              <a:spLocks/>
            </p:cNvSpPr>
            <p:nvPr/>
          </p:nvSpPr>
          <p:spPr bwMode="auto">
            <a:xfrm>
              <a:off x="7958" y="1913"/>
              <a:ext cx="84" cy="20"/>
            </a:xfrm>
            <a:custGeom>
              <a:avLst/>
              <a:gdLst>
                <a:gd name="T0" fmla="*/ 0 w 84"/>
                <a:gd name="T1" fmla="*/ 0 h 20"/>
                <a:gd name="T2" fmla="*/ 83 w 84"/>
                <a:gd name="T3" fmla="*/ 0 h 20"/>
              </a:gdLst>
              <a:ahLst/>
              <a:cxnLst>
                <a:cxn ang="0">
                  <a:pos x="T0" y="T1"/>
                </a:cxn>
                <a:cxn ang="0">
                  <a:pos x="T2" y="T3"/>
                </a:cxn>
              </a:cxnLst>
              <a:rect l="0" t="0" r="r" b="b"/>
              <a:pathLst>
                <a:path w="84" h="20">
                  <a:moveTo>
                    <a:pt x="0" y="0"/>
                  </a:moveTo>
                  <a:lnTo>
                    <a:pt x="83" y="0"/>
                  </a:lnTo>
                </a:path>
              </a:pathLst>
            </a:custGeom>
            <a:noFill/>
            <a:ln w="11937">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AU"/>
            </a:p>
          </p:txBody>
        </p:sp>
        <p:sp>
          <p:nvSpPr>
            <p:cNvPr id="90" name="Freeform 89"/>
            <p:cNvSpPr>
              <a:spLocks/>
            </p:cNvSpPr>
            <p:nvPr/>
          </p:nvSpPr>
          <p:spPr bwMode="auto">
            <a:xfrm>
              <a:off x="8126" y="1913"/>
              <a:ext cx="84" cy="20"/>
            </a:xfrm>
            <a:custGeom>
              <a:avLst/>
              <a:gdLst>
                <a:gd name="T0" fmla="*/ 0 w 84"/>
                <a:gd name="T1" fmla="*/ 0 h 20"/>
                <a:gd name="T2" fmla="*/ 83 w 84"/>
                <a:gd name="T3" fmla="*/ 0 h 20"/>
              </a:gdLst>
              <a:ahLst/>
              <a:cxnLst>
                <a:cxn ang="0">
                  <a:pos x="T0" y="T1"/>
                </a:cxn>
                <a:cxn ang="0">
                  <a:pos x="T2" y="T3"/>
                </a:cxn>
              </a:cxnLst>
              <a:rect l="0" t="0" r="r" b="b"/>
              <a:pathLst>
                <a:path w="84" h="20">
                  <a:moveTo>
                    <a:pt x="0" y="0"/>
                  </a:moveTo>
                  <a:lnTo>
                    <a:pt x="83" y="0"/>
                  </a:lnTo>
                </a:path>
              </a:pathLst>
            </a:custGeom>
            <a:noFill/>
            <a:ln w="11937">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AU"/>
            </a:p>
          </p:txBody>
        </p:sp>
        <p:sp>
          <p:nvSpPr>
            <p:cNvPr id="91" name="Freeform 90"/>
            <p:cNvSpPr>
              <a:spLocks/>
            </p:cNvSpPr>
            <p:nvPr/>
          </p:nvSpPr>
          <p:spPr bwMode="auto">
            <a:xfrm>
              <a:off x="8294" y="1913"/>
              <a:ext cx="84" cy="20"/>
            </a:xfrm>
            <a:custGeom>
              <a:avLst/>
              <a:gdLst>
                <a:gd name="T0" fmla="*/ 0 w 84"/>
                <a:gd name="T1" fmla="*/ 0 h 20"/>
                <a:gd name="T2" fmla="*/ 83 w 84"/>
                <a:gd name="T3" fmla="*/ 0 h 20"/>
              </a:gdLst>
              <a:ahLst/>
              <a:cxnLst>
                <a:cxn ang="0">
                  <a:pos x="T0" y="T1"/>
                </a:cxn>
                <a:cxn ang="0">
                  <a:pos x="T2" y="T3"/>
                </a:cxn>
              </a:cxnLst>
              <a:rect l="0" t="0" r="r" b="b"/>
              <a:pathLst>
                <a:path w="84" h="20">
                  <a:moveTo>
                    <a:pt x="0" y="0"/>
                  </a:moveTo>
                  <a:lnTo>
                    <a:pt x="83" y="0"/>
                  </a:lnTo>
                </a:path>
              </a:pathLst>
            </a:custGeom>
            <a:noFill/>
            <a:ln w="11937">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AU"/>
            </a:p>
          </p:txBody>
        </p:sp>
        <p:sp>
          <p:nvSpPr>
            <p:cNvPr id="92" name="Freeform 91"/>
            <p:cNvSpPr>
              <a:spLocks/>
            </p:cNvSpPr>
            <p:nvPr/>
          </p:nvSpPr>
          <p:spPr bwMode="auto">
            <a:xfrm>
              <a:off x="5244" y="1907"/>
              <a:ext cx="101" cy="31"/>
            </a:xfrm>
            <a:custGeom>
              <a:avLst/>
              <a:gdLst>
                <a:gd name="T0" fmla="*/ 100 w 101"/>
                <a:gd name="T1" fmla="*/ 0 h 31"/>
                <a:gd name="T2" fmla="*/ 0 w 101"/>
                <a:gd name="T3" fmla="*/ 21 h 31"/>
                <a:gd name="T4" fmla="*/ 0 w 101"/>
                <a:gd name="T5" fmla="*/ 31 h 31"/>
                <a:gd name="T6" fmla="*/ 100 w 101"/>
                <a:gd name="T7" fmla="*/ 9 h 31"/>
                <a:gd name="T8" fmla="*/ 100 w 101"/>
                <a:gd name="T9" fmla="*/ 0 h 31"/>
              </a:gdLst>
              <a:ahLst/>
              <a:cxnLst>
                <a:cxn ang="0">
                  <a:pos x="T0" y="T1"/>
                </a:cxn>
                <a:cxn ang="0">
                  <a:pos x="T2" y="T3"/>
                </a:cxn>
                <a:cxn ang="0">
                  <a:pos x="T4" y="T5"/>
                </a:cxn>
                <a:cxn ang="0">
                  <a:pos x="T6" y="T7"/>
                </a:cxn>
                <a:cxn ang="0">
                  <a:pos x="T8" y="T9"/>
                </a:cxn>
              </a:cxnLst>
              <a:rect l="0" t="0" r="r" b="b"/>
              <a:pathLst>
                <a:path w="101" h="31">
                  <a:moveTo>
                    <a:pt x="100" y="0"/>
                  </a:moveTo>
                  <a:lnTo>
                    <a:pt x="0" y="21"/>
                  </a:lnTo>
                  <a:lnTo>
                    <a:pt x="0" y="31"/>
                  </a:lnTo>
                  <a:lnTo>
                    <a:pt x="100" y="9"/>
                  </a:lnTo>
                  <a:lnTo>
                    <a:pt x="100"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93" name="Freeform 92"/>
            <p:cNvSpPr>
              <a:spLocks/>
            </p:cNvSpPr>
            <p:nvPr/>
          </p:nvSpPr>
          <p:spPr bwMode="auto">
            <a:xfrm>
              <a:off x="5088" y="1913"/>
              <a:ext cx="84" cy="20"/>
            </a:xfrm>
            <a:custGeom>
              <a:avLst/>
              <a:gdLst>
                <a:gd name="T0" fmla="*/ 0 w 84"/>
                <a:gd name="T1" fmla="*/ 0 h 20"/>
                <a:gd name="T2" fmla="*/ 83 w 84"/>
                <a:gd name="T3" fmla="*/ 0 h 20"/>
              </a:gdLst>
              <a:ahLst/>
              <a:cxnLst>
                <a:cxn ang="0">
                  <a:pos x="T0" y="T1"/>
                </a:cxn>
                <a:cxn ang="0">
                  <a:pos x="T2" y="T3"/>
                </a:cxn>
              </a:cxnLst>
              <a:rect l="0" t="0" r="r" b="b"/>
              <a:pathLst>
                <a:path w="84" h="20">
                  <a:moveTo>
                    <a:pt x="0" y="0"/>
                  </a:moveTo>
                  <a:lnTo>
                    <a:pt x="83" y="0"/>
                  </a:lnTo>
                </a:path>
              </a:pathLst>
            </a:custGeom>
            <a:noFill/>
            <a:ln w="11937">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AU"/>
            </a:p>
          </p:txBody>
        </p:sp>
        <p:sp>
          <p:nvSpPr>
            <p:cNvPr id="94" name="Freeform 93"/>
            <p:cNvSpPr>
              <a:spLocks/>
            </p:cNvSpPr>
            <p:nvPr/>
          </p:nvSpPr>
          <p:spPr bwMode="auto">
            <a:xfrm>
              <a:off x="5119" y="1929"/>
              <a:ext cx="125" cy="22"/>
            </a:xfrm>
            <a:custGeom>
              <a:avLst/>
              <a:gdLst>
                <a:gd name="T0" fmla="*/ 124 w 125"/>
                <a:gd name="T1" fmla="*/ 0 h 22"/>
                <a:gd name="T2" fmla="*/ 0 w 125"/>
                <a:gd name="T3" fmla="*/ 11 h 22"/>
                <a:gd name="T4" fmla="*/ 0 w 125"/>
                <a:gd name="T5" fmla="*/ 21 h 22"/>
                <a:gd name="T6" fmla="*/ 124 w 125"/>
                <a:gd name="T7" fmla="*/ 9 h 22"/>
                <a:gd name="T8" fmla="*/ 124 w 125"/>
                <a:gd name="T9" fmla="*/ 0 h 22"/>
              </a:gdLst>
              <a:ahLst/>
              <a:cxnLst>
                <a:cxn ang="0">
                  <a:pos x="T0" y="T1"/>
                </a:cxn>
                <a:cxn ang="0">
                  <a:pos x="T2" y="T3"/>
                </a:cxn>
                <a:cxn ang="0">
                  <a:pos x="T4" y="T5"/>
                </a:cxn>
                <a:cxn ang="0">
                  <a:pos x="T6" y="T7"/>
                </a:cxn>
                <a:cxn ang="0">
                  <a:pos x="T8" y="T9"/>
                </a:cxn>
              </a:cxnLst>
              <a:rect l="0" t="0" r="r" b="b"/>
              <a:pathLst>
                <a:path w="125" h="22">
                  <a:moveTo>
                    <a:pt x="124" y="0"/>
                  </a:moveTo>
                  <a:lnTo>
                    <a:pt x="0" y="11"/>
                  </a:lnTo>
                  <a:lnTo>
                    <a:pt x="0" y="21"/>
                  </a:lnTo>
                  <a:lnTo>
                    <a:pt x="124" y="9"/>
                  </a:lnTo>
                  <a:lnTo>
                    <a:pt x="12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95" name="Freeform 94"/>
            <p:cNvSpPr>
              <a:spLocks/>
            </p:cNvSpPr>
            <p:nvPr/>
          </p:nvSpPr>
          <p:spPr bwMode="auto">
            <a:xfrm>
              <a:off x="4920" y="1913"/>
              <a:ext cx="84" cy="20"/>
            </a:xfrm>
            <a:custGeom>
              <a:avLst/>
              <a:gdLst>
                <a:gd name="T0" fmla="*/ 0 w 84"/>
                <a:gd name="T1" fmla="*/ 0 h 20"/>
                <a:gd name="T2" fmla="*/ 83 w 84"/>
                <a:gd name="T3" fmla="*/ 0 h 20"/>
              </a:gdLst>
              <a:ahLst/>
              <a:cxnLst>
                <a:cxn ang="0">
                  <a:pos x="T0" y="T1"/>
                </a:cxn>
                <a:cxn ang="0">
                  <a:pos x="T2" y="T3"/>
                </a:cxn>
              </a:cxnLst>
              <a:rect l="0" t="0" r="r" b="b"/>
              <a:pathLst>
                <a:path w="84" h="20">
                  <a:moveTo>
                    <a:pt x="0" y="0"/>
                  </a:moveTo>
                  <a:lnTo>
                    <a:pt x="83" y="0"/>
                  </a:lnTo>
                </a:path>
              </a:pathLst>
            </a:custGeom>
            <a:noFill/>
            <a:ln w="11937">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AU"/>
            </a:p>
          </p:txBody>
        </p:sp>
        <p:sp>
          <p:nvSpPr>
            <p:cNvPr id="96" name="Freeform 95"/>
            <p:cNvSpPr>
              <a:spLocks/>
            </p:cNvSpPr>
            <p:nvPr/>
          </p:nvSpPr>
          <p:spPr bwMode="auto">
            <a:xfrm>
              <a:off x="4934" y="1941"/>
              <a:ext cx="185" cy="21"/>
            </a:xfrm>
            <a:custGeom>
              <a:avLst/>
              <a:gdLst>
                <a:gd name="T0" fmla="*/ 184 w 185"/>
                <a:gd name="T1" fmla="*/ 0 h 21"/>
                <a:gd name="T2" fmla="*/ 0 w 185"/>
                <a:gd name="T3" fmla="*/ 12 h 21"/>
                <a:gd name="T4" fmla="*/ 0 w 185"/>
                <a:gd name="T5" fmla="*/ 21 h 21"/>
                <a:gd name="T6" fmla="*/ 184 w 185"/>
                <a:gd name="T7" fmla="*/ 9 h 21"/>
                <a:gd name="T8" fmla="*/ 184 w 185"/>
                <a:gd name="T9" fmla="*/ 0 h 21"/>
              </a:gdLst>
              <a:ahLst/>
              <a:cxnLst>
                <a:cxn ang="0">
                  <a:pos x="T0" y="T1"/>
                </a:cxn>
                <a:cxn ang="0">
                  <a:pos x="T2" y="T3"/>
                </a:cxn>
                <a:cxn ang="0">
                  <a:pos x="T4" y="T5"/>
                </a:cxn>
                <a:cxn ang="0">
                  <a:pos x="T6" y="T7"/>
                </a:cxn>
                <a:cxn ang="0">
                  <a:pos x="T8" y="T9"/>
                </a:cxn>
              </a:cxnLst>
              <a:rect l="0" t="0" r="r" b="b"/>
              <a:pathLst>
                <a:path w="185" h="21">
                  <a:moveTo>
                    <a:pt x="184" y="0"/>
                  </a:moveTo>
                  <a:lnTo>
                    <a:pt x="0" y="12"/>
                  </a:lnTo>
                  <a:lnTo>
                    <a:pt x="0" y="21"/>
                  </a:lnTo>
                  <a:lnTo>
                    <a:pt x="184" y="9"/>
                  </a:lnTo>
                  <a:lnTo>
                    <a:pt x="18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97" name="Freeform 96"/>
            <p:cNvSpPr>
              <a:spLocks/>
            </p:cNvSpPr>
            <p:nvPr/>
          </p:nvSpPr>
          <p:spPr bwMode="auto">
            <a:xfrm>
              <a:off x="4877" y="1953"/>
              <a:ext cx="57" cy="20"/>
            </a:xfrm>
            <a:custGeom>
              <a:avLst/>
              <a:gdLst>
                <a:gd name="T0" fmla="*/ 57 w 57"/>
                <a:gd name="T1" fmla="*/ 0 h 20"/>
                <a:gd name="T2" fmla="*/ 0 w 57"/>
                <a:gd name="T3" fmla="*/ 4 h 20"/>
                <a:gd name="T4" fmla="*/ 0 w 57"/>
                <a:gd name="T5" fmla="*/ 14 h 20"/>
                <a:gd name="T6" fmla="*/ 57 w 57"/>
                <a:gd name="T7" fmla="*/ 9 h 20"/>
                <a:gd name="T8" fmla="*/ 57 w 57"/>
                <a:gd name="T9" fmla="*/ 0 h 20"/>
              </a:gdLst>
              <a:ahLst/>
              <a:cxnLst>
                <a:cxn ang="0">
                  <a:pos x="T0" y="T1"/>
                </a:cxn>
                <a:cxn ang="0">
                  <a:pos x="T2" y="T3"/>
                </a:cxn>
                <a:cxn ang="0">
                  <a:pos x="T4" y="T5"/>
                </a:cxn>
                <a:cxn ang="0">
                  <a:pos x="T6" y="T7"/>
                </a:cxn>
                <a:cxn ang="0">
                  <a:pos x="T8" y="T9"/>
                </a:cxn>
              </a:cxnLst>
              <a:rect l="0" t="0" r="r" b="b"/>
              <a:pathLst>
                <a:path w="57" h="20">
                  <a:moveTo>
                    <a:pt x="57" y="0"/>
                  </a:moveTo>
                  <a:lnTo>
                    <a:pt x="0" y="4"/>
                  </a:lnTo>
                  <a:lnTo>
                    <a:pt x="0" y="14"/>
                  </a:lnTo>
                  <a:lnTo>
                    <a:pt x="57" y="9"/>
                  </a:lnTo>
                  <a:lnTo>
                    <a:pt x="5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98" name="Freeform 97"/>
            <p:cNvSpPr>
              <a:spLocks/>
            </p:cNvSpPr>
            <p:nvPr/>
          </p:nvSpPr>
          <p:spPr bwMode="auto">
            <a:xfrm>
              <a:off x="4750" y="1913"/>
              <a:ext cx="86" cy="20"/>
            </a:xfrm>
            <a:custGeom>
              <a:avLst/>
              <a:gdLst>
                <a:gd name="T0" fmla="*/ 0 w 86"/>
                <a:gd name="T1" fmla="*/ 0 h 20"/>
                <a:gd name="T2" fmla="*/ 86 w 86"/>
                <a:gd name="T3" fmla="*/ 0 h 20"/>
              </a:gdLst>
              <a:ahLst/>
              <a:cxnLst>
                <a:cxn ang="0">
                  <a:pos x="T0" y="T1"/>
                </a:cxn>
                <a:cxn ang="0">
                  <a:pos x="T2" y="T3"/>
                </a:cxn>
              </a:cxnLst>
              <a:rect l="0" t="0" r="r" b="b"/>
              <a:pathLst>
                <a:path w="86" h="20">
                  <a:moveTo>
                    <a:pt x="0" y="0"/>
                  </a:moveTo>
                  <a:lnTo>
                    <a:pt x="86" y="0"/>
                  </a:lnTo>
                </a:path>
              </a:pathLst>
            </a:custGeom>
            <a:noFill/>
            <a:ln w="11937">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AU"/>
            </a:p>
          </p:txBody>
        </p:sp>
        <p:sp>
          <p:nvSpPr>
            <p:cNvPr id="99" name="Freeform 98"/>
            <p:cNvSpPr>
              <a:spLocks/>
            </p:cNvSpPr>
            <p:nvPr/>
          </p:nvSpPr>
          <p:spPr bwMode="auto">
            <a:xfrm>
              <a:off x="4754" y="1958"/>
              <a:ext cx="123" cy="36"/>
            </a:xfrm>
            <a:custGeom>
              <a:avLst/>
              <a:gdLst>
                <a:gd name="T0" fmla="*/ 122 w 123"/>
                <a:gd name="T1" fmla="*/ 0 h 36"/>
                <a:gd name="T2" fmla="*/ 0 w 123"/>
                <a:gd name="T3" fmla="*/ 26 h 36"/>
                <a:gd name="T4" fmla="*/ 0 w 123"/>
                <a:gd name="T5" fmla="*/ 36 h 36"/>
                <a:gd name="T6" fmla="*/ 122 w 123"/>
                <a:gd name="T7" fmla="*/ 9 h 36"/>
                <a:gd name="T8" fmla="*/ 122 w 123"/>
                <a:gd name="T9" fmla="*/ 0 h 36"/>
              </a:gdLst>
              <a:ahLst/>
              <a:cxnLst>
                <a:cxn ang="0">
                  <a:pos x="T0" y="T1"/>
                </a:cxn>
                <a:cxn ang="0">
                  <a:pos x="T2" y="T3"/>
                </a:cxn>
                <a:cxn ang="0">
                  <a:pos x="T4" y="T5"/>
                </a:cxn>
                <a:cxn ang="0">
                  <a:pos x="T6" y="T7"/>
                </a:cxn>
                <a:cxn ang="0">
                  <a:pos x="T8" y="T9"/>
                </a:cxn>
              </a:cxnLst>
              <a:rect l="0" t="0" r="r" b="b"/>
              <a:pathLst>
                <a:path w="123" h="36">
                  <a:moveTo>
                    <a:pt x="122" y="0"/>
                  </a:moveTo>
                  <a:lnTo>
                    <a:pt x="0" y="26"/>
                  </a:lnTo>
                  <a:lnTo>
                    <a:pt x="0" y="36"/>
                  </a:lnTo>
                  <a:lnTo>
                    <a:pt x="122" y="9"/>
                  </a:lnTo>
                  <a:lnTo>
                    <a:pt x="122"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00" name="Freeform 99"/>
            <p:cNvSpPr>
              <a:spLocks/>
            </p:cNvSpPr>
            <p:nvPr/>
          </p:nvSpPr>
          <p:spPr bwMode="auto">
            <a:xfrm>
              <a:off x="4630" y="1984"/>
              <a:ext cx="124" cy="36"/>
            </a:xfrm>
            <a:custGeom>
              <a:avLst/>
              <a:gdLst>
                <a:gd name="T0" fmla="*/ 124 w 124"/>
                <a:gd name="T1" fmla="*/ 0 h 36"/>
                <a:gd name="T2" fmla="*/ 0 w 124"/>
                <a:gd name="T3" fmla="*/ 26 h 36"/>
                <a:gd name="T4" fmla="*/ 0 w 124"/>
                <a:gd name="T5" fmla="*/ 36 h 36"/>
                <a:gd name="T6" fmla="*/ 124 w 124"/>
                <a:gd name="T7" fmla="*/ 9 h 36"/>
                <a:gd name="T8" fmla="*/ 124 w 124"/>
                <a:gd name="T9" fmla="*/ 0 h 36"/>
              </a:gdLst>
              <a:ahLst/>
              <a:cxnLst>
                <a:cxn ang="0">
                  <a:pos x="T0" y="T1"/>
                </a:cxn>
                <a:cxn ang="0">
                  <a:pos x="T2" y="T3"/>
                </a:cxn>
                <a:cxn ang="0">
                  <a:pos x="T4" y="T5"/>
                </a:cxn>
                <a:cxn ang="0">
                  <a:pos x="T6" y="T7"/>
                </a:cxn>
                <a:cxn ang="0">
                  <a:pos x="T8" y="T9"/>
                </a:cxn>
              </a:cxnLst>
              <a:rect l="0" t="0" r="r" b="b"/>
              <a:pathLst>
                <a:path w="124" h="36">
                  <a:moveTo>
                    <a:pt x="124" y="0"/>
                  </a:moveTo>
                  <a:lnTo>
                    <a:pt x="0" y="26"/>
                  </a:lnTo>
                  <a:lnTo>
                    <a:pt x="0" y="36"/>
                  </a:lnTo>
                  <a:lnTo>
                    <a:pt x="124" y="9"/>
                  </a:lnTo>
                  <a:lnTo>
                    <a:pt x="12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01" name="Freeform 100"/>
            <p:cNvSpPr>
              <a:spLocks/>
            </p:cNvSpPr>
            <p:nvPr/>
          </p:nvSpPr>
          <p:spPr bwMode="auto">
            <a:xfrm>
              <a:off x="4570" y="2011"/>
              <a:ext cx="60" cy="20"/>
            </a:xfrm>
            <a:custGeom>
              <a:avLst/>
              <a:gdLst>
                <a:gd name="T0" fmla="*/ 60 w 60"/>
                <a:gd name="T1" fmla="*/ 0 h 20"/>
                <a:gd name="T2" fmla="*/ 0 w 60"/>
                <a:gd name="T3" fmla="*/ 4 h 20"/>
                <a:gd name="T4" fmla="*/ 2 w 60"/>
                <a:gd name="T5" fmla="*/ 14 h 20"/>
                <a:gd name="T6" fmla="*/ 60 w 60"/>
                <a:gd name="T7" fmla="*/ 9 h 20"/>
                <a:gd name="T8" fmla="*/ 60 w 60"/>
                <a:gd name="T9" fmla="*/ 0 h 20"/>
              </a:gdLst>
              <a:ahLst/>
              <a:cxnLst>
                <a:cxn ang="0">
                  <a:pos x="T0" y="T1"/>
                </a:cxn>
                <a:cxn ang="0">
                  <a:pos x="T2" y="T3"/>
                </a:cxn>
                <a:cxn ang="0">
                  <a:pos x="T4" y="T5"/>
                </a:cxn>
                <a:cxn ang="0">
                  <a:pos x="T6" y="T7"/>
                </a:cxn>
                <a:cxn ang="0">
                  <a:pos x="T8" y="T9"/>
                </a:cxn>
              </a:cxnLst>
              <a:rect l="0" t="0" r="r" b="b"/>
              <a:pathLst>
                <a:path w="60" h="20">
                  <a:moveTo>
                    <a:pt x="60" y="0"/>
                  </a:moveTo>
                  <a:lnTo>
                    <a:pt x="0" y="4"/>
                  </a:lnTo>
                  <a:lnTo>
                    <a:pt x="2" y="14"/>
                  </a:lnTo>
                  <a:lnTo>
                    <a:pt x="60" y="9"/>
                  </a:lnTo>
                  <a:lnTo>
                    <a:pt x="60"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02" name="Freeform 101"/>
            <p:cNvSpPr>
              <a:spLocks/>
            </p:cNvSpPr>
            <p:nvPr/>
          </p:nvSpPr>
          <p:spPr bwMode="auto">
            <a:xfrm>
              <a:off x="4555" y="2015"/>
              <a:ext cx="20" cy="22"/>
            </a:xfrm>
            <a:custGeom>
              <a:avLst/>
              <a:gdLst>
                <a:gd name="T0" fmla="*/ 14 w 20"/>
                <a:gd name="T1" fmla="*/ 0 h 22"/>
                <a:gd name="T2" fmla="*/ 0 w 20"/>
                <a:gd name="T3" fmla="*/ 12 h 22"/>
                <a:gd name="T4" fmla="*/ 4 w 20"/>
                <a:gd name="T5" fmla="*/ 21 h 22"/>
                <a:gd name="T6" fmla="*/ 19 w 20"/>
                <a:gd name="T7" fmla="*/ 9 h 22"/>
                <a:gd name="T8" fmla="*/ 14 w 20"/>
                <a:gd name="T9" fmla="*/ 0 h 22"/>
              </a:gdLst>
              <a:ahLst/>
              <a:cxnLst>
                <a:cxn ang="0">
                  <a:pos x="T0" y="T1"/>
                </a:cxn>
                <a:cxn ang="0">
                  <a:pos x="T2" y="T3"/>
                </a:cxn>
                <a:cxn ang="0">
                  <a:pos x="T4" y="T5"/>
                </a:cxn>
                <a:cxn ang="0">
                  <a:pos x="T6" y="T7"/>
                </a:cxn>
                <a:cxn ang="0">
                  <a:pos x="T8" y="T9"/>
                </a:cxn>
              </a:cxnLst>
              <a:rect l="0" t="0" r="r" b="b"/>
              <a:pathLst>
                <a:path w="20" h="22">
                  <a:moveTo>
                    <a:pt x="14" y="0"/>
                  </a:moveTo>
                  <a:lnTo>
                    <a:pt x="0" y="12"/>
                  </a:lnTo>
                  <a:lnTo>
                    <a:pt x="4" y="21"/>
                  </a:lnTo>
                  <a:lnTo>
                    <a:pt x="19" y="9"/>
                  </a:lnTo>
                  <a:lnTo>
                    <a:pt x="1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03" name="Freeform 102"/>
            <p:cNvSpPr>
              <a:spLocks/>
            </p:cNvSpPr>
            <p:nvPr/>
          </p:nvSpPr>
          <p:spPr bwMode="auto">
            <a:xfrm>
              <a:off x="4519" y="2027"/>
              <a:ext cx="41" cy="20"/>
            </a:xfrm>
            <a:custGeom>
              <a:avLst/>
              <a:gdLst>
                <a:gd name="T0" fmla="*/ 36 w 41"/>
                <a:gd name="T1" fmla="*/ 0 h 20"/>
                <a:gd name="T2" fmla="*/ 0 w 41"/>
                <a:gd name="T3" fmla="*/ 9 h 20"/>
                <a:gd name="T4" fmla="*/ 2 w 41"/>
                <a:gd name="T5" fmla="*/ 19 h 20"/>
                <a:gd name="T6" fmla="*/ 40 w 41"/>
                <a:gd name="T7" fmla="*/ 9 h 20"/>
                <a:gd name="T8" fmla="*/ 36 w 41"/>
                <a:gd name="T9" fmla="*/ 0 h 20"/>
              </a:gdLst>
              <a:ahLst/>
              <a:cxnLst>
                <a:cxn ang="0">
                  <a:pos x="T0" y="T1"/>
                </a:cxn>
                <a:cxn ang="0">
                  <a:pos x="T2" y="T3"/>
                </a:cxn>
                <a:cxn ang="0">
                  <a:pos x="T4" y="T5"/>
                </a:cxn>
                <a:cxn ang="0">
                  <a:pos x="T6" y="T7"/>
                </a:cxn>
                <a:cxn ang="0">
                  <a:pos x="T8" y="T9"/>
                </a:cxn>
              </a:cxnLst>
              <a:rect l="0" t="0" r="r" b="b"/>
              <a:pathLst>
                <a:path w="41" h="20">
                  <a:moveTo>
                    <a:pt x="36" y="0"/>
                  </a:moveTo>
                  <a:lnTo>
                    <a:pt x="0" y="9"/>
                  </a:lnTo>
                  <a:lnTo>
                    <a:pt x="2" y="19"/>
                  </a:lnTo>
                  <a:lnTo>
                    <a:pt x="40" y="9"/>
                  </a:lnTo>
                  <a:lnTo>
                    <a:pt x="36"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04" name="Freeform 103"/>
            <p:cNvSpPr>
              <a:spLocks/>
            </p:cNvSpPr>
            <p:nvPr/>
          </p:nvSpPr>
          <p:spPr bwMode="auto">
            <a:xfrm>
              <a:off x="4404" y="2037"/>
              <a:ext cx="118" cy="24"/>
            </a:xfrm>
            <a:custGeom>
              <a:avLst/>
              <a:gdLst>
                <a:gd name="T0" fmla="*/ 117 w 118"/>
                <a:gd name="T1" fmla="*/ 0 h 24"/>
                <a:gd name="T2" fmla="*/ 0 w 118"/>
                <a:gd name="T3" fmla="*/ 14 h 24"/>
                <a:gd name="T4" fmla="*/ 0 w 118"/>
                <a:gd name="T5" fmla="*/ 23 h 24"/>
                <a:gd name="T6" fmla="*/ 117 w 118"/>
                <a:gd name="T7" fmla="*/ 9 h 24"/>
                <a:gd name="T8" fmla="*/ 117 w 118"/>
                <a:gd name="T9" fmla="*/ 0 h 24"/>
              </a:gdLst>
              <a:ahLst/>
              <a:cxnLst>
                <a:cxn ang="0">
                  <a:pos x="T0" y="T1"/>
                </a:cxn>
                <a:cxn ang="0">
                  <a:pos x="T2" y="T3"/>
                </a:cxn>
                <a:cxn ang="0">
                  <a:pos x="T4" y="T5"/>
                </a:cxn>
                <a:cxn ang="0">
                  <a:pos x="T6" y="T7"/>
                </a:cxn>
                <a:cxn ang="0">
                  <a:pos x="T8" y="T9"/>
                </a:cxn>
              </a:cxnLst>
              <a:rect l="0" t="0" r="r" b="b"/>
              <a:pathLst>
                <a:path w="118" h="24">
                  <a:moveTo>
                    <a:pt x="117" y="0"/>
                  </a:moveTo>
                  <a:lnTo>
                    <a:pt x="0" y="14"/>
                  </a:lnTo>
                  <a:lnTo>
                    <a:pt x="0" y="23"/>
                  </a:lnTo>
                  <a:lnTo>
                    <a:pt x="117" y="9"/>
                  </a:lnTo>
                  <a:lnTo>
                    <a:pt x="11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05" name="Freeform 104"/>
            <p:cNvSpPr>
              <a:spLocks/>
            </p:cNvSpPr>
            <p:nvPr/>
          </p:nvSpPr>
          <p:spPr bwMode="auto">
            <a:xfrm>
              <a:off x="4222" y="2051"/>
              <a:ext cx="182" cy="24"/>
            </a:xfrm>
            <a:custGeom>
              <a:avLst/>
              <a:gdLst>
                <a:gd name="T0" fmla="*/ 182 w 182"/>
                <a:gd name="T1" fmla="*/ 0 h 24"/>
                <a:gd name="T2" fmla="*/ 0 w 182"/>
                <a:gd name="T3" fmla="*/ 14 h 24"/>
                <a:gd name="T4" fmla="*/ 0 w 182"/>
                <a:gd name="T5" fmla="*/ 23 h 24"/>
                <a:gd name="T6" fmla="*/ 182 w 182"/>
                <a:gd name="T7" fmla="*/ 9 h 24"/>
                <a:gd name="T8" fmla="*/ 182 w 182"/>
                <a:gd name="T9" fmla="*/ 0 h 24"/>
              </a:gdLst>
              <a:ahLst/>
              <a:cxnLst>
                <a:cxn ang="0">
                  <a:pos x="T0" y="T1"/>
                </a:cxn>
                <a:cxn ang="0">
                  <a:pos x="T2" y="T3"/>
                </a:cxn>
                <a:cxn ang="0">
                  <a:pos x="T4" y="T5"/>
                </a:cxn>
                <a:cxn ang="0">
                  <a:pos x="T6" y="T7"/>
                </a:cxn>
                <a:cxn ang="0">
                  <a:pos x="T8" y="T9"/>
                </a:cxn>
              </a:cxnLst>
              <a:rect l="0" t="0" r="r" b="b"/>
              <a:pathLst>
                <a:path w="182" h="24">
                  <a:moveTo>
                    <a:pt x="182" y="0"/>
                  </a:moveTo>
                  <a:lnTo>
                    <a:pt x="0" y="14"/>
                  </a:lnTo>
                  <a:lnTo>
                    <a:pt x="0" y="23"/>
                  </a:lnTo>
                  <a:lnTo>
                    <a:pt x="182" y="9"/>
                  </a:lnTo>
                  <a:lnTo>
                    <a:pt x="182"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06" name="Freeform 105"/>
            <p:cNvSpPr>
              <a:spLocks/>
            </p:cNvSpPr>
            <p:nvPr/>
          </p:nvSpPr>
          <p:spPr bwMode="auto">
            <a:xfrm>
              <a:off x="3924" y="2066"/>
              <a:ext cx="298" cy="45"/>
            </a:xfrm>
            <a:custGeom>
              <a:avLst/>
              <a:gdLst>
                <a:gd name="T0" fmla="*/ 297 w 298"/>
                <a:gd name="T1" fmla="*/ 0 h 45"/>
                <a:gd name="T2" fmla="*/ 0 w 298"/>
                <a:gd name="T3" fmla="*/ 36 h 45"/>
                <a:gd name="T4" fmla="*/ 0 w 298"/>
                <a:gd name="T5" fmla="*/ 45 h 45"/>
                <a:gd name="T6" fmla="*/ 297 w 298"/>
                <a:gd name="T7" fmla="*/ 9 h 45"/>
                <a:gd name="T8" fmla="*/ 297 w 298"/>
                <a:gd name="T9" fmla="*/ 0 h 45"/>
              </a:gdLst>
              <a:ahLst/>
              <a:cxnLst>
                <a:cxn ang="0">
                  <a:pos x="T0" y="T1"/>
                </a:cxn>
                <a:cxn ang="0">
                  <a:pos x="T2" y="T3"/>
                </a:cxn>
                <a:cxn ang="0">
                  <a:pos x="T4" y="T5"/>
                </a:cxn>
                <a:cxn ang="0">
                  <a:pos x="T6" y="T7"/>
                </a:cxn>
                <a:cxn ang="0">
                  <a:pos x="T8" y="T9"/>
                </a:cxn>
              </a:cxnLst>
              <a:rect l="0" t="0" r="r" b="b"/>
              <a:pathLst>
                <a:path w="298" h="45">
                  <a:moveTo>
                    <a:pt x="297" y="0"/>
                  </a:moveTo>
                  <a:lnTo>
                    <a:pt x="0" y="36"/>
                  </a:lnTo>
                  <a:lnTo>
                    <a:pt x="0" y="45"/>
                  </a:lnTo>
                  <a:lnTo>
                    <a:pt x="297" y="9"/>
                  </a:lnTo>
                  <a:lnTo>
                    <a:pt x="29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07" name="Freeform 106"/>
            <p:cNvSpPr>
              <a:spLocks/>
            </p:cNvSpPr>
            <p:nvPr/>
          </p:nvSpPr>
          <p:spPr bwMode="auto">
            <a:xfrm>
              <a:off x="871" y="1913"/>
              <a:ext cx="84" cy="20"/>
            </a:xfrm>
            <a:custGeom>
              <a:avLst/>
              <a:gdLst>
                <a:gd name="T0" fmla="*/ 0 w 84"/>
                <a:gd name="T1" fmla="*/ 0 h 20"/>
                <a:gd name="T2" fmla="*/ 84 w 84"/>
                <a:gd name="T3" fmla="*/ 0 h 20"/>
              </a:gdLst>
              <a:ahLst/>
              <a:cxnLst>
                <a:cxn ang="0">
                  <a:pos x="T0" y="T1"/>
                </a:cxn>
                <a:cxn ang="0">
                  <a:pos x="T2" y="T3"/>
                </a:cxn>
              </a:cxnLst>
              <a:rect l="0" t="0" r="r" b="b"/>
              <a:pathLst>
                <a:path w="84" h="20">
                  <a:moveTo>
                    <a:pt x="0" y="0"/>
                  </a:moveTo>
                  <a:lnTo>
                    <a:pt x="84" y="0"/>
                  </a:lnTo>
                </a:path>
              </a:pathLst>
            </a:custGeom>
            <a:noFill/>
            <a:ln w="11937">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AU"/>
            </a:p>
          </p:txBody>
        </p:sp>
        <p:sp>
          <p:nvSpPr>
            <p:cNvPr id="108" name="Freeform 107"/>
            <p:cNvSpPr>
              <a:spLocks/>
            </p:cNvSpPr>
            <p:nvPr/>
          </p:nvSpPr>
          <p:spPr bwMode="auto">
            <a:xfrm>
              <a:off x="1041" y="1913"/>
              <a:ext cx="84" cy="20"/>
            </a:xfrm>
            <a:custGeom>
              <a:avLst/>
              <a:gdLst>
                <a:gd name="T0" fmla="*/ 0 w 84"/>
                <a:gd name="T1" fmla="*/ 0 h 20"/>
                <a:gd name="T2" fmla="*/ 83 w 84"/>
                <a:gd name="T3" fmla="*/ 0 h 20"/>
              </a:gdLst>
              <a:ahLst/>
              <a:cxnLst>
                <a:cxn ang="0">
                  <a:pos x="T0" y="T1"/>
                </a:cxn>
                <a:cxn ang="0">
                  <a:pos x="T2" y="T3"/>
                </a:cxn>
              </a:cxnLst>
              <a:rect l="0" t="0" r="r" b="b"/>
              <a:pathLst>
                <a:path w="84" h="20">
                  <a:moveTo>
                    <a:pt x="0" y="0"/>
                  </a:moveTo>
                  <a:lnTo>
                    <a:pt x="83" y="0"/>
                  </a:lnTo>
                </a:path>
              </a:pathLst>
            </a:custGeom>
            <a:noFill/>
            <a:ln w="11937">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AU"/>
            </a:p>
          </p:txBody>
        </p:sp>
        <p:sp>
          <p:nvSpPr>
            <p:cNvPr id="109" name="Freeform 108"/>
            <p:cNvSpPr>
              <a:spLocks/>
            </p:cNvSpPr>
            <p:nvPr/>
          </p:nvSpPr>
          <p:spPr bwMode="auto">
            <a:xfrm>
              <a:off x="1207" y="1913"/>
              <a:ext cx="87" cy="20"/>
            </a:xfrm>
            <a:custGeom>
              <a:avLst/>
              <a:gdLst>
                <a:gd name="T0" fmla="*/ 0 w 87"/>
                <a:gd name="T1" fmla="*/ 0 h 20"/>
                <a:gd name="T2" fmla="*/ 86 w 87"/>
                <a:gd name="T3" fmla="*/ 0 h 20"/>
              </a:gdLst>
              <a:ahLst/>
              <a:cxnLst>
                <a:cxn ang="0">
                  <a:pos x="T0" y="T1"/>
                </a:cxn>
                <a:cxn ang="0">
                  <a:pos x="T2" y="T3"/>
                </a:cxn>
              </a:cxnLst>
              <a:rect l="0" t="0" r="r" b="b"/>
              <a:pathLst>
                <a:path w="87" h="20">
                  <a:moveTo>
                    <a:pt x="0" y="0"/>
                  </a:moveTo>
                  <a:lnTo>
                    <a:pt x="86" y="0"/>
                  </a:lnTo>
                </a:path>
              </a:pathLst>
            </a:custGeom>
            <a:noFill/>
            <a:ln w="11937">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AU"/>
            </a:p>
          </p:txBody>
        </p:sp>
        <p:sp>
          <p:nvSpPr>
            <p:cNvPr id="110" name="Freeform 109"/>
            <p:cNvSpPr>
              <a:spLocks/>
            </p:cNvSpPr>
            <p:nvPr/>
          </p:nvSpPr>
          <p:spPr bwMode="auto">
            <a:xfrm>
              <a:off x="1378" y="1913"/>
              <a:ext cx="84" cy="20"/>
            </a:xfrm>
            <a:custGeom>
              <a:avLst/>
              <a:gdLst>
                <a:gd name="T0" fmla="*/ 0 w 84"/>
                <a:gd name="T1" fmla="*/ 0 h 20"/>
                <a:gd name="T2" fmla="*/ 83 w 84"/>
                <a:gd name="T3" fmla="*/ 0 h 20"/>
              </a:gdLst>
              <a:ahLst/>
              <a:cxnLst>
                <a:cxn ang="0">
                  <a:pos x="T0" y="T1"/>
                </a:cxn>
                <a:cxn ang="0">
                  <a:pos x="T2" y="T3"/>
                </a:cxn>
              </a:cxnLst>
              <a:rect l="0" t="0" r="r" b="b"/>
              <a:pathLst>
                <a:path w="84" h="20">
                  <a:moveTo>
                    <a:pt x="0" y="0"/>
                  </a:moveTo>
                  <a:lnTo>
                    <a:pt x="83" y="0"/>
                  </a:lnTo>
                </a:path>
              </a:pathLst>
            </a:custGeom>
            <a:noFill/>
            <a:ln w="11937">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AU"/>
            </a:p>
          </p:txBody>
        </p:sp>
        <p:sp>
          <p:nvSpPr>
            <p:cNvPr id="111" name="Freeform 110"/>
            <p:cNvSpPr>
              <a:spLocks/>
            </p:cNvSpPr>
            <p:nvPr/>
          </p:nvSpPr>
          <p:spPr bwMode="auto">
            <a:xfrm>
              <a:off x="1546" y="1913"/>
              <a:ext cx="84" cy="20"/>
            </a:xfrm>
            <a:custGeom>
              <a:avLst/>
              <a:gdLst>
                <a:gd name="T0" fmla="*/ 0 w 84"/>
                <a:gd name="T1" fmla="*/ 0 h 20"/>
                <a:gd name="T2" fmla="*/ 83 w 84"/>
                <a:gd name="T3" fmla="*/ 0 h 20"/>
              </a:gdLst>
              <a:ahLst/>
              <a:cxnLst>
                <a:cxn ang="0">
                  <a:pos x="T0" y="T1"/>
                </a:cxn>
                <a:cxn ang="0">
                  <a:pos x="T2" y="T3"/>
                </a:cxn>
              </a:cxnLst>
              <a:rect l="0" t="0" r="r" b="b"/>
              <a:pathLst>
                <a:path w="84" h="20">
                  <a:moveTo>
                    <a:pt x="0" y="0"/>
                  </a:moveTo>
                  <a:lnTo>
                    <a:pt x="83" y="0"/>
                  </a:lnTo>
                </a:path>
              </a:pathLst>
            </a:custGeom>
            <a:noFill/>
            <a:ln w="11937">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AU"/>
            </a:p>
          </p:txBody>
        </p:sp>
        <p:sp>
          <p:nvSpPr>
            <p:cNvPr id="112" name="Freeform 111"/>
            <p:cNvSpPr>
              <a:spLocks/>
            </p:cNvSpPr>
            <p:nvPr/>
          </p:nvSpPr>
          <p:spPr bwMode="auto">
            <a:xfrm>
              <a:off x="1713" y="1913"/>
              <a:ext cx="87" cy="20"/>
            </a:xfrm>
            <a:custGeom>
              <a:avLst/>
              <a:gdLst>
                <a:gd name="T0" fmla="*/ 0 w 87"/>
                <a:gd name="T1" fmla="*/ 0 h 20"/>
                <a:gd name="T2" fmla="*/ 86 w 87"/>
                <a:gd name="T3" fmla="*/ 0 h 20"/>
              </a:gdLst>
              <a:ahLst/>
              <a:cxnLst>
                <a:cxn ang="0">
                  <a:pos x="T0" y="T1"/>
                </a:cxn>
                <a:cxn ang="0">
                  <a:pos x="T2" y="T3"/>
                </a:cxn>
              </a:cxnLst>
              <a:rect l="0" t="0" r="r" b="b"/>
              <a:pathLst>
                <a:path w="87" h="20">
                  <a:moveTo>
                    <a:pt x="0" y="0"/>
                  </a:moveTo>
                  <a:lnTo>
                    <a:pt x="86" y="0"/>
                  </a:lnTo>
                </a:path>
              </a:pathLst>
            </a:custGeom>
            <a:noFill/>
            <a:ln w="11937">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AU"/>
            </a:p>
          </p:txBody>
        </p:sp>
        <p:sp>
          <p:nvSpPr>
            <p:cNvPr id="113" name="Freeform 112"/>
            <p:cNvSpPr>
              <a:spLocks/>
            </p:cNvSpPr>
            <p:nvPr/>
          </p:nvSpPr>
          <p:spPr bwMode="auto">
            <a:xfrm>
              <a:off x="1884" y="1913"/>
              <a:ext cx="84" cy="20"/>
            </a:xfrm>
            <a:custGeom>
              <a:avLst/>
              <a:gdLst>
                <a:gd name="T0" fmla="*/ 0 w 84"/>
                <a:gd name="T1" fmla="*/ 0 h 20"/>
                <a:gd name="T2" fmla="*/ 83 w 84"/>
                <a:gd name="T3" fmla="*/ 0 h 20"/>
              </a:gdLst>
              <a:ahLst/>
              <a:cxnLst>
                <a:cxn ang="0">
                  <a:pos x="T0" y="T1"/>
                </a:cxn>
                <a:cxn ang="0">
                  <a:pos x="T2" y="T3"/>
                </a:cxn>
              </a:cxnLst>
              <a:rect l="0" t="0" r="r" b="b"/>
              <a:pathLst>
                <a:path w="84" h="20">
                  <a:moveTo>
                    <a:pt x="0" y="0"/>
                  </a:moveTo>
                  <a:lnTo>
                    <a:pt x="83" y="0"/>
                  </a:lnTo>
                </a:path>
              </a:pathLst>
            </a:custGeom>
            <a:noFill/>
            <a:ln w="11937">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AU"/>
            </a:p>
          </p:txBody>
        </p:sp>
        <p:sp>
          <p:nvSpPr>
            <p:cNvPr id="114" name="Freeform 113"/>
            <p:cNvSpPr>
              <a:spLocks/>
            </p:cNvSpPr>
            <p:nvPr/>
          </p:nvSpPr>
          <p:spPr bwMode="auto">
            <a:xfrm>
              <a:off x="2052" y="1913"/>
              <a:ext cx="86" cy="20"/>
            </a:xfrm>
            <a:custGeom>
              <a:avLst/>
              <a:gdLst>
                <a:gd name="T0" fmla="*/ 0 w 86"/>
                <a:gd name="T1" fmla="*/ 0 h 20"/>
                <a:gd name="T2" fmla="*/ 86 w 86"/>
                <a:gd name="T3" fmla="*/ 0 h 20"/>
              </a:gdLst>
              <a:ahLst/>
              <a:cxnLst>
                <a:cxn ang="0">
                  <a:pos x="T0" y="T1"/>
                </a:cxn>
                <a:cxn ang="0">
                  <a:pos x="T2" y="T3"/>
                </a:cxn>
              </a:cxnLst>
              <a:rect l="0" t="0" r="r" b="b"/>
              <a:pathLst>
                <a:path w="86" h="20">
                  <a:moveTo>
                    <a:pt x="0" y="0"/>
                  </a:moveTo>
                  <a:lnTo>
                    <a:pt x="86" y="0"/>
                  </a:lnTo>
                </a:path>
              </a:pathLst>
            </a:custGeom>
            <a:noFill/>
            <a:ln w="11937">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AU"/>
            </a:p>
          </p:txBody>
        </p:sp>
        <p:sp>
          <p:nvSpPr>
            <p:cNvPr id="115" name="Freeform 114"/>
            <p:cNvSpPr>
              <a:spLocks/>
            </p:cNvSpPr>
            <p:nvPr/>
          </p:nvSpPr>
          <p:spPr bwMode="auto">
            <a:xfrm>
              <a:off x="2222" y="1913"/>
              <a:ext cx="84" cy="20"/>
            </a:xfrm>
            <a:custGeom>
              <a:avLst/>
              <a:gdLst>
                <a:gd name="T0" fmla="*/ 0 w 84"/>
                <a:gd name="T1" fmla="*/ 0 h 20"/>
                <a:gd name="T2" fmla="*/ 83 w 84"/>
                <a:gd name="T3" fmla="*/ 0 h 20"/>
              </a:gdLst>
              <a:ahLst/>
              <a:cxnLst>
                <a:cxn ang="0">
                  <a:pos x="T0" y="T1"/>
                </a:cxn>
                <a:cxn ang="0">
                  <a:pos x="T2" y="T3"/>
                </a:cxn>
              </a:cxnLst>
              <a:rect l="0" t="0" r="r" b="b"/>
              <a:pathLst>
                <a:path w="84" h="20">
                  <a:moveTo>
                    <a:pt x="0" y="0"/>
                  </a:moveTo>
                  <a:lnTo>
                    <a:pt x="83" y="0"/>
                  </a:lnTo>
                </a:path>
              </a:pathLst>
            </a:custGeom>
            <a:noFill/>
            <a:ln w="11937">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AU"/>
            </a:p>
          </p:txBody>
        </p:sp>
        <p:sp>
          <p:nvSpPr>
            <p:cNvPr id="116" name="Freeform 115"/>
            <p:cNvSpPr>
              <a:spLocks/>
            </p:cNvSpPr>
            <p:nvPr/>
          </p:nvSpPr>
          <p:spPr bwMode="auto">
            <a:xfrm>
              <a:off x="2390" y="1913"/>
              <a:ext cx="84" cy="20"/>
            </a:xfrm>
            <a:custGeom>
              <a:avLst/>
              <a:gdLst>
                <a:gd name="T0" fmla="*/ 0 w 84"/>
                <a:gd name="T1" fmla="*/ 0 h 20"/>
                <a:gd name="T2" fmla="*/ 83 w 84"/>
                <a:gd name="T3" fmla="*/ 0 h 20"/>
              </a:gdLst>
              <a:ahLst/>
              <a:cxnLst>
                <a:cxn ang="0">
                  <a:pos x="T0" y="T1"/>
                </a:cxn>
                <a:cxn ang="0">
                  <a:pos x="T2" y="T3"/>
                </a:cxn>
              </a:cxnLst>
              <a:rect l="0" t="0" r="r" b="b"/>
              <a:pathLst>
                <a:path w="84" h="20">
                  <a:moveTo>
                    <a:pt x="0" y="0"/>
                  </a:moveTo>
                  <a:lnTo>
                    <a:pt x="83" y="0"/>
                  </a:lnTo>
                </a:path>
              </a:pathLst>
            </a:custGeom>
            <a:noFill/>
            <a:ln w="11937">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AU"/>
            </a:p>
          </p:txBody>
        </p:sp>
        <p:sp>
          <p:nvSpPr>
            <p:cNvPr id="117" name="Freeform 116"/>
            <p:cNvSpPr>
              <a:spLocks/>
            </p:cNvSpPr>
            <p:nvPr/>
          </p:nvSpPr>
          <p:spPr bwMode="auto">
            <a:xfrm>
              <a:off x="2558" y="1913"/>
              <a:ext cx="84" cy="20"/>
            </a:xfrm>
            <a:custGeom>
              <a:avLst/>
              <a:gdLst>
                <a:gd name="T0" fmla="*/ 0 w 84"/>
                <a:gd name="T1" fmla="*/ 0 h 20"/>
                <a:gd name="T2" fmla="*/ 83 w 84"/>
                <a:gd name="T3" fmla="*/ 0 h 20"/>
              </a:gdLst>
              <a:ahLst/>
              <a:cxnLst>
                <a:cxn ang="0">
                  <a:pos x="T0" y="T1"/>
                </a:cxn>
                <a:cxn ang="0">
                  <a:pos x="T2" y="T3"/>
                </a:cxn>
              </a:cxnLst>
              <a:rect l="0" t="0" r="r" b="b"/>
              <a:pathLst>
                <a:path w="84" h="20">
                  <a:moveTo>
                    <a:pt x="0" y="0"/>
                  </a:moveTo>
                  <a:lnTo>
                    <a:pt x="83" y="0"/>
                  </a:lnTo>
                </a:path>
              </a:pathLst>
            </a:custGeom>
            <a:noFill/>
            <a:ln w="11937">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AU"/>
            </a:p>
          </p:txBody>
        </p:sp>
        <p:sp>
          <p:nvSpPr>
            <p:cNvPr id="118" name="Freeform 117"/>
            <p:cNvSpPr>
              <a:spLocks/>
            </p:cNvSpPr>
            <p:nvPr/>
          </p:nvSpPr>
          <p:spPr bwMode="auto">
            <a:xfrm>
              <a:off x="2729" y="1913"/>
              <a:ext cx="84" cy="20"/>
            </a:xfrm>
            <a:custGeom>
              <a:avLst/>
              <a:gdLst>
                <a:gd name="T0" fmla="*/ 0 w 84"/>
                <a:gd name="T1" fmla="*/ 0 h 20"/>
                <a:gd name="T2" fmla="*/ 83 w 84"/>
                <a:gd name="T3" fmla="*/ 0 h 20"/>
              </a:gdLst>
              <a:ahLst/>
              <a:cxnLst>
                <a:cxn ang="0">
                  <a:pos x="T0" y="T1"/>
                </a:cxn>
                <a:cxn ang="0">
                  <a:pos x="T2" y="T3"/>
                </a:cxn>
              </a:cxnLst>
              <a:rect l="0" t="0" r="r" b="b"/>
              <a:pathLst>
                <a:path w="84" h="20">
                  <a:moveTo>
                    <a:pt x="0" y="0"/>
                  </a:moveTo>
                  <a:lnTo>
                    <a:pt x="83" y="0"/>
                  </a:lnTo>
                </a:path>
              </a:pathLst>
            </a:custGeom>
            <a:noFill/>
            <a:ln w="11937">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AU"/>
            </a:p>
          </p:txBody>
        </p:sp>
        <p:sp>
          <p:nvSpPr>
            <p:cNvPr id="119" name="Freeform 118"/>
            <p:cNvSpPr>
              <a:spLocks/>
            </p:cNvSpPr>
            <p:nvPr/>
          </p:nvSpPr>
          <p:spPr bwMode="auto">
            <a:xfrm>
              <a:off x="2897" y="1913"/>
              <a:ext cx="84" cy="20"/>
            </a:xfrm>
            <a:custGeom>
              <a:avLst/>
              <a:gdLst>
                <a:gd name="T0" fmla="*/ 0 w 84"/>
                <a:gd name="T1" fmla="*/ 0 h 20"/>
                <a:gd name="T2" fmla="*/ 83 w 84"/>
                <a:gd name="T3" fmla="*/ 0 h 20"/>
              </a:gdLst>
              <a:ahLst/>
              <a:cxnLst>
                <a:cxn ang="0">
                  <a:pos x="T0" y="T1"/>
                </a:cxn>
                <a:cxn ang="0">
                  <a:pos x="T2" y="T3"/>
                </a:cxn>
              </a:cxnLst>
              <a:rect l="0" t="0" r="r" b="b"/>
              <a:pathLst>
                <a:path w="84" h="20">
                  <a:moveTo>
                    <a:pt x="0" y="0"/>
                  </a:moveTo>
                  <a:lnTo>
                    <a:pt x="83" y="0"/>
                  </a:lnTo>
                </a:path>
              </a:pathLst>
            </a:custGeom>
            <a:noFill/>
            <a:ln w="11937">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AU"/>
            </a:p>
          </p:txBody>
        </p:sp>
        <p:sp>
          <p:nvSpPr>
            <p:cNvPr id="120" name="Freeform 119"/>
            <p:cNvSpPr>
              <a:spLocks/>
            </p:cNvSpPr>
            <p:nvPr/>
          </p:nvSpPr>
          <p:spPr bwMode="auto">
            <a:xfrm>
              <a:off x="3065" y="1913"/>
              <a:ext cx="84" cy="20"/>
            </a:xfrm>
            <a:custGeom>
              <a:avLst/>
              <a:gdLst>
                <a:gd name="T0" fmla="*/ 0 w 84"/>
                <a:gd name="T1" fmla="*/ 0 h 20"/>
                <a:gd name="T2" fmla="*/ 83 w 84"/>
                <a:gd name="T3" fmla="*/ 0 h 20"/>
              </a:gdLst>
              <a:ahLst/>
              <a:cxnLst>
                <a:cxn ang="0">
                  <a:pos x="T0" y="T1"/>
                </a:cxn>
                <a:cxn ang="0">
                  <a:pos x="T2" y="T3"/>
                </a:cxn>
              </a:cxnLst>
              <a:rect l="0" t="0" r="r" b="b"/>
              <a:pathLst>
                <a:path w="84" h="20">
                  <a:moveTo>
                    <a:pt x="0" y="0"/>
                  </a:moveTo>
                  <a:lnTo>
                    <a:pt x="83" y="0"/>
                  </a:lnTo>
                </a:path>
              </a:pathLst>
            </a:custGeom>
            <a:noFill/>
            <a:ln w="11937">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AU"/>
            </a:p>
          </p:txBody>
        </p:sp>
        <p:sp>
          <p:nvSpPr>
            <p:cNvPr id="121" name="Freeform 120"/>
            <p:cNvSpPr>
              <a:spLocks/>
            </p:cNvSpPr>
            <p:nvPr/>
          </p:nvSpPr>
          <p:spPr bwMode="auto">
            <a:xfrm>
              <a:off x="3233" y="1913"/>
              <a:ext cx="86" cy="20"/>
            </a:xfrm>
            <a:custGeom>
              <a:avLst/>
              <a:gdLst>
                <a:gd name="T0" fmla="*/ 0 w 86"/>
                <a:gd name="T1" fmla="*/ 0 h 20"/>
                <a:gd name="T2" fmla="*/ 86 w 86"/>
                <a:gd name="T3" fmla="*/ 0 h 20"/>
              </a:gdLst>
              <a:ahLst/>
              <a:cxnLst>
                <a:cxn ang="0">
                  <a:pos x="T0" y="T1"/>
                </a:cxn>
                <a:cxn ang="0">
                  <a:pos x="T2" y="T3"/>
                </a:cxn>
              </a:cxnLst>
              <a:rect l="0" t="0" r="r" b="b"/>
              <a:pathLst>
                <a:path w="86" h="20">
                  <a:moveTo>
                    <a:pt x="0" y="0"/>
                  </a:moveTo>
                  <a:lnTo>
                    <a:pt x="86" y="0"/>
                  </a:lnTo>
                </a:path>
              </a:pathLst>
            </a:custGeom>
            <a:noFill/>
            <a:ln w="11937">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AU"/>
            </a:p>
          </p:txBody>
        </p:sp>
        <p:sp>
          <p:nvSpPr>
            <p:cNvPr id="122" name="Freeform 121"/>
            <p:cNvSpPr>
              <a:spLocks/>
            </p:cNvSpPr>
            <p:nvPr/>
          </p:nvSpPr>
          <p:spPr bwMode="auto">
            <a:xfrm>
              <a:off x="3401" y="1913"/>
              <a:ext cx="86" cy="20"/>
            </a:xfrm>
            <a:custGeom>
              <a:avLst/>
              <a:gdLst>
                <a:gd name="T0" fmla="*/ 0 w 86"/>
                <a:gd name="T1" fmla="*/ 0 h 20"/>
                <a:gd name="T2" fmla="*/ 86 w 86"/>
                <a:gd name="T3" fmla="*/ 0 h 20"/>
              </a:gdLst>
              <a:ahLst/>
              <a:cxnLst>
                <a:cxn ang="0">
                  <a:pos x="T0" y="T1"/>
                </a:cxn>
                <a:cxn ang="0">
                  <a:pos x="T2" y="T3"/>
                </a:cxn>
              </a:cxnLst>
              <a:rect l="0" t="0" r="r" b="b"/>
              <a:pathLst>
                <a:path w="86" h="20">
                  <a:moveTo>
                    <a:pt x="0" y="0"/>
                  </a:moveTo>
                  <a:lnTo>
                    <a:pt x="86" y="0"/>
                  </a:lnTo>
                </a:path>
              </a:pathLst>
            </a:custGeom>
            <a:noFill/>
            <a:ln w="11937">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AU"/>
            </a:p>
          </p:txBody>
        </p:sp>
        <p:sp>
          <p:nvSpPr>
            <p:cNvPr id="123" name="Freeform 122"/>
            <p:cNvSpPr>
              <a:spLocks/>
            </p:cNvSpPr>
            <p:nvPr/>
          </p:nvSpPr>
          <p:spPr bwMode="auto">
            <a:xfrm>
              <a:off x="3571" y="1913"/>
              <a:ext cx="84" cy="20"/>
            </a:xfrm>
            <a:custGeom>
              <a:avLst/>
              <a:gdLst>
                <a:gd name="T0" fmla="*/ 0 w 84"/>
                <a:gd name="T1" fmla="*/ 0 h 20"/>
                <a:gd name="T2" fmla="*/ 83 w 84"/>
                <a:gd name="T3" fmla="*/ 0 h 20"/>
              </a:gdLst>
              <a:ahLst/>
              <a:cxnLst>
                <a:cxn ang="0">
                  <a:pos x="T0" y="T1"/>
                </a:cxn>
                <a:cxn ang="0">
                  <a:pos x="T2" y="T3"/>
                </a:cxn>
              </a:cxnLst>
              <a:rect l="0" t="0" r="r" b="b"/>
              <a:pathLst>
                <a:path w="84" h="20">
                  <a:moveTo>
                    <a:pt x="0" y="0"/>
                  </a:moveTo>
                  <a:lnTo>
                    <a:pt x="83" y="0"/>
                  </a:lnTo>
                </a:path>
              </a:pathLst>
            </a:custGeom>
            <a:noFill/>
            <a:ln w="11937">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AU"/>
            </a:p>
          </p:txBody>
        </p:sp>
        <p:sp>
          <p:nvSpPr>
            <p:cNvPr id="124" name="Freeform 123"/>
            <p:cNvSpPr>
              <a:spLocks/>
            </p:cNvSpPr>
            <p:nvPr/>
          </p:nvSpPr>
          <p:spPr bwMode="auto">
            <a:xfrm>
              <a:off x="3742" y="1913"/>
              <a:ext cx="84" cy="20"/>
            </a:xfrm>
            <a:custGeom>
              <a:avLst/>
              <a:gdLst>
                <a:gd name="T0" fmla="*/ 0 w 84"/>
                <a:gd name="T1" fmla="*/ 0 h 20"/>
                <a:gd name="T2" fmla="*/ 83 w 84"/>
                <a:gd name="T3" fmla="*/ 0 h 20"/>
              </a:gdLst>
              <a:ahLst/>
              <a:cxnLst>
                <a:cxn ang="0">
                  <a:pos x="T0" y="T1"/>
                </a:cxn>
                <a:cxn ang="0">
                  <a:pos x="T2" y="T3"/>
                </a:cxn>
              </a:cxnLst>
              <a:rect l="0" t="0" r="r" b="b"/>
              <a:pathLst>
                <a:path w="84" h="20">
                  <a:moveTo>
                    <a:pt x="0" y="0"/>
                  </a:moveTo>
                  <a:lnTo>
                    <a:pt x="83" y="0"/>
                  </a:lnTo>
                </a:path>
              </a:pathLst>
            </a:custGeom>
            <a:noFill/>
            <a:ln w="11937">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AU"/>
            </a:p>
          </p:txBody>
        </p:sp>
        <p:grpSp>
          <p:nvGrpSpPr>
            <p:cNvPr id="125" name="Group 124"/>
            <p:cNvGrpSpPr>
              <a:grpSpLocks/>
            </p:cNvGrpSpPr>
            <p:nvPr/>
          </p:nvGrpSpPr>
          <p:grpSpPr bwMode="auto">
            <a:xfrm>
              <a:off x="900" y="1912"/>
              <a:ext cx="2875" cy="247"/>
              <a:chOff x="900" y="1912"/>
              <a:chExt cx="2875" cy="247"/>
            </a:xfrm>
          </p:grpSpPr>
          <p:sp>
            <p:nvSpPr>
              <p:cNvPr id="210" name="Freeform 209"/>
              <p:cNvSpPr>
                <a:spLocks/>
              </p:cNvSpPr>
              <p:nvPr/>
            </p:nvSpPr>
            <p:spPr bwMode="auto">
              <a:xfrm>
                <a:off x="900" y="1912"/>
                <a:ext cx="2875" cy="247"/>
              </a:xfrm>
              <a:custGeom>
                <a:avLst/>
                <a:gdLst>
                  <a:gd name="T0" fmla="*/ 2650 w 2875"/>
                  <a:gd name="T1" fmla="*/ 242 h 247"/>
                  <a:gd name="T2" fmla="*/ 2330 w 2875"/>
                  <a:gd name="T3" fmla="*/ 242 h 247"/>
                  <a:gd name="T4" fmla="*/ 2481 w 2875"/>
                  <a:gd name="T5" fmla="*/ 247 h 247"/>
                  <a:gd name="T6" fmla="*/ 2632 w 2875"/>
                  <a:gd name="T7" fmla="*/ 244 h 247"/>
                  <a:gd name="T8" fmla="*/ 2650 w 2875"/>
                  <a:gd name="T9" fmla="*/ 242 h 247"/>
                </a:gdLst>
                <a:ahLst/>
                <a:cxnLst>
                  <a:cxn ang="0">
                    <a:pos x="T0" y="T1"/>
                  </a:cxn>
                  <a:cxn ang="0">
                    <a:pos x="T2" y="T3"/>
                  </a:cxn>
                  <a:cxn ang="0">
                    <a:pos x="T4" y="T5"/>
                  </a:cxn>
                  <a:cxn ang="0">
                    <a:pos x="T6" y="T7"/>
                  </a:cxn>
                  <a:cxn ang="0">
                    <a:pos x="T8" y="T9"/>
                  </a:cxn>
                </a:cxnLst>
                <a:rect l="0" t="0" r="r" b="b"/>
                <a:pathLst>
                  <a:path w="2875" h="247">
                    <a:moveTo>
                      <a:pt x="2650" y="242"/>
                    </a:moveTo>
                    <a:lnTo>
                      <a:pt x="2330" y="242"/>
                    </a:lnTo>
                    <a:lnTo>
                      <a:pt x="2481" y="247"/>
                    </a:lnTo>
                    <a:lnTo>
                      <a:pt x="2632" y="244"/>
                    </a:lnTo>
                    <a:lnTo>
                      <a:pt x="2650" y="242"/>
                    </a:lnTo>
                  </a:path>
                </a:pathLst>
              </a:custGeom>
              <a:solidFill>
                <a:srgbClr val="FFFF54"/>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11" name="Freeform 210"/>
              <p:cNvSpPr>
                <a:spLocks/>
              </p:cNvSpPr>
              <p:nvPr/>
            </p:nvSpPr>
            <p:spPr bwMode="auto">
              <a:xfrm>
                <a:off x="900" y="1912"/>
                <a:ext cx="2875" cy="247"/>
              </a:xfrm>
              <a:custGeom>
                <a:avLst/>
                <a:gdLst>
                  <a:gd name="T0" fmla="*/ 4444 w 2875"/>
                  <a:gd name="T1" fmla="*/ 0 h 247"/>
                  <a:gd name="T2" fmla="*/ 0 w 2875"/>
                  <a:gd name="T3" fmla="*/ 2 h 247"/>
                  <a:gd name="T4" fmla="*/ 564 w 2875"/>
                  <a:gd name="T5" fmla="*/ 100 h 247"/>
                  <a:gd name="T6" fmla="*/ 796 w 2875"/>
                  <a:gd name="T7" fmla="*/ 117 h 247"/>
                  <a:gd name="T8" fmla="*/ 1099 w 2875"/>
                  <a:gd name="T9" fmla="*/ 148 h 247"/>
                  <a:gd name="T10" fmla="*/ 1279 w 2875"/>
                  <a:gd name="T11" fmla="*/ 172 h 247"/>
                  <a:gd name="T12" fmla="*/ 1466 w 2875"/>
                  <a:gd name="T13" fmla="*/ 204 h 247"/>
                  <a:gd name="T14" fmla="*/ 1588 w 2875"/>
                  <a:gd name="T15" fmla="*/ 208 h 247"/>
                  <a:gd name="T16" fmla="*/ 1780 w 2875"/>
                  <a:gd name="T17" fmla="*/ 213 h 247"/>
                  <a:gd name="T18" fmla="*/ 2116 w 2875"/>
                  <a:gd name="T19" fmla="*/ 232 h 247"/>
                  <a:gd name="T20" fmla="*/ 2188 w 2875"/>
                  <a:gd name="T21" fmla="*/ 244 h 247"/>
                  <a:gd name="T22" fmla="*/ 2330 w 2875"/>
                  <a:gd name="T23" fmla="*/ 242 h 247"/>
                  <a:gd name="T24" fmla="*/ 2650 w 2875"/>
                  <a:gd name="T25" fmla="*/ 242 h 247"/>
                  <a:gd name="T26" fmla="*/ 2774 w 2875"/>
                  <a:gd name="T27" fmla="*/ 225 h 247"/>
                  <a:gd name="T28" fmla="*/ 2874 w 2875"/>
                  <a:gd name="T29" fmla="*/ 225 h 247"/>
                  <a:gd name="T30" fmla="*/ 2920 w 2875"/>
                  <a:gd name="T31" fmla="*/ 213 h 247"/>
                  <a:gd name="T32" fmla="*/ 2964 w 2875"/>
                  <a:gd name="T33" fmla="*/ 199 h 247"/>
                  <a:gd name="T34" fmla="*/ 3024 w 2875"/>
                  <a:gd name="T35" fmla="*/ 194 h 247"/>
                  <a:gd name="T36" fmla="*/ 3321 w 2875"/>
                  <a:gd name="T37" fmla="*/ 158 h 247"/>
                  <a:gd name="T38" fmla="*/ 3504 w 2875"/>
                  <a:gd name="T39" fmla="*/ 144 h 247"/>
                  <a:gd name="T40" fmla="*/ 3621 w 2875"/>
                  <a:gd name="T41" fmla="*/ 129 h 247"/>
                  <a:gd name="T42" fmla="*/ 3657 w 2875"/>
                  <a:gd name="T43" fmla="*/ 120 h 247"/>
                  <a:gd name="T44" fmla="*/ 3672 w 2875"/>
                  <a:gd name="T45" fmla="*/ 108 h 247"/>
                  <a:gd name="T46" fmla="*/ 3729 w 2875"/>
                  <a:gd name="T47" fmla="*/ 103 h 247"/>
                  <a:gd name="T48" fmla="*/ 3976 w 2875"/>
                  <a:gd name="T49" fmla="*/ 50 h 247"/>
                  <a:gd name="T50" fmla="*/ 4034 w 2875"/>
                  <a:gd name="T51" fmla="*/ 45 h 247"/>
                  <a:gd name="T52" fmla="*/ 4219 w 2875"/>
                  <a:gd name="T53" fmla="*/ 33 h 247"/>
                  <a:gd name="T54" fmla="*/ 4344 w 2875"/>
                  <a:gd name="T55" fmla="*/ 21 h 247"/>
                  <a:gd name="T56" fmla="*/ 4444 w 2875"/>
                  <a:gd name="T57" fmla="*/ 0 h 2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875" h="247">
                    <a:moveTo>
                      <a:pt x="4444" y="0"/>
                    </a:moveTo>
                    <a:lnTo>
                      <a:pt x="0" y="2"/>
                    </a:lnTo>
                    <a:lnTo>
                      <a:pt x="564" y="100"/>
                    </a:lnTo>
                    <a:lnTo>
                      <a:pt x="796" y="117"/>
                    </a:lnTo>
                    <a:lnTo>
                      <a:pt x="1099" y="148"/>
                    </a:lnTo>
                    <a:lnTo>
                      <a:pt x="1279" y="172"/>
                    </a:lnTo>
                    <a:lnTo>
                      <a:pt x="1466" y="204"/>
                    </a:lnTo>
                    <a:lnTo>
                      <a:pt x="1588" y="208"/>
                    </a:lnTo>
                    <a:lnTo>
                      <a:pt x="1780" y="213"/>
                    </a:lnTo>
                    <a:lnTo>
                      <a:pt x="2116" y="232"/>
                    </a:lnTo>
                    <a:lnTo>
                      <a:pt x="2188" y="244"/>
                    </a:lnTo>
                    <a:lnTo>
                      <a:pt x="2330" y="242"/>
                    </a:lnTo>
                    <a:lnTo>
                      <a:pt x="2650" y="242"/>
                    </a:lnTo>
                    <a:lnTo>
                      <a:pt x="2774" y="225"/>
                    </a:lnTo>
                    <a:lnTo>
                      <a:pt x="2874" y="225"/>
                    </a:lnTo>
                    <a:lnTo>
                      <a:pt x="2920" y="213"/>
                    </a:lnTo>
                    <a:lnTo>
                      <a:pt x="2964" y="199"/>
                    </a:lnTo>
                    <a:lnTo>
                      <a:pt x="3024" y="194"/>
                    </a:lnTo>
                    <a:lnTo>
                      <a:pt x="3321" y="158"/>
                    </a:lnTo>
                    <a:lnTo>
                      <a:pt x="3504" y="144"/>
                    </a:lnTo>
                    <a:lnTo>
                      <a:pt x="3621" y="129"/>
                    </a:lnTo>
                    <a:lnTo>
                      <a:pt x="3657" y="120"/>
                    </a:lnTo>
                    <a:lnTo>
                      <a:pt x="3672" y="108"/>
                    </a:lnTo>
                    <a:lnTo>
                      <a:pt x="3729" y="103"/>
                    </a:lnTo>
                    <a:lnTo>
                      <a:pt x="3976" y="50"/>
                    </a:lnTo>
                    <a:lnTo>
                      <a:pt x="4034" y="45"/>
                    </a:lnTo>
                    <a:lnTo>
                      <a:pt x="4219" y="33"/>
                    </a:lnTo>
                    <a:lnTo>
                      <a:pt x="4344" y="21"/>
                    </a:lnTo>
                    <a:lnTo>
                      <a:pt x="4444" y="0"/>
                    </a:lnTo>
                  </a:path>
                </a:pathLst>
              </a:custGeom>
              <a:solidFill>
                <a:srgbClr val="FFFF54"/>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12" name="Freeform 211"/>
              <p:cNvSpPr>
                <a:spLocks/>
              </p:cNvSpPr>
              <p:nvPr/>
            </p:nvSpPr>
            <p:spPr bwMode="auto">
              <a:xfrm>
                <a:off x="900" y="1912"/>
                <a:ext cx="2875" cy="247"/>
              </a:xfrm>
              <a:custGeom>
                <a:avLst/>
                <a:gdLst>
                  <a:gd name="T0" fmla="*/ 2874 w 2875"/>
                  <a:gd name="T1" fmla="*/ 225 h 247"/>
                  <a:gd name="T2" fmla="*/ 2774 w 2875"/>
                  <a:gd name="T3" fmla="*/ 225 h 247"/>
                  <a:gd name="T4" fmla="*/ 2865 w 2875"/>
                  <a:gd name="T5" fmla="*/ 228 h 247"/>
                  <a:gd name="T6" fmla="*/ 2874 w 2875"/>
                  <a:gd name="T7" fmla="*/ 225 h 247"/>
                </a:gdLst>
                <a:ahLst/>
                <a:cxnLst>
                  <a:cxn ang="0">
                    <a:pos x="T0" y="T1"/>
                  </a:cxn>
                  <a:cxn ang="0">
                    <a:pos x="T2" y="T3"/>
                  </a:cxn>
                  <a:cxn ang="0">
                    <a:pos x="T4" y="T5"/>
                  </a:cxn>
                  <a:cxn ang="0">
                    <a:pos x="T6" y="T7"/>
                  </a:cxn>
                </a:cxnLst>
                <a:rect l="0" t="0" r="r" b="b"/>
                <a:pathLst>
                  <a:path w="2875" h="247">
                    <a:moveTo>
                      <a:pt x="2874" y="225"/>
                    </a:moveTo>
                    <a:lnTo>
                      <a:pt x="2774" y="225"/>
                    </a:lnTo>
                    <a:lnTo>
                      <a:pt x="2865" y="228"/>
                    </a:lnTo>
                    <a:lnTo>
                      <a:pt x="2874" y="225"/>
                    </a:lnTo>
                  </a:path>
                </a:pathLst>
              </a:custGeom>
              <a:solidFill>
                <a:srgbClr val="FFFF54"/>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sp>
          <p:nvSpPr>
            <p:cNvPr id="126" name="Freeform 125"/>
            <p:cNvSpPr>
              <a:spLocks/>
            </p:cNvSpPr>
            <p:nvPr/>
          </p:nvSpPr>
          <p:spPr bwMode="auto">
            <a:xfrm>
              <a:off x="3862" y="2102"/>
              <a:ext cx="62" cy="20"/>
            </a:xfrm>
            <a:custGeom>
              <a:avLst/>
              <a:gdLst>
                <a:gd name="T0" fmla="*/ 62 w 62"/>
                <a:gd name="T1" fmla="*/ 0 h 20"/>
                <a:gd name="T2" fmla="*/ 2 w 62"/>
                <a:gd name="T3" fmla="*/ 4 h 20"/>
                <a:gd name="T4" fmla="*/ 0 w 62"/>
                <a:gd name="T5" fmla="*/ 4 h 20"/>
                <a:gd name="T6" fmla="*/ 2 w 62"/>
                <a:gd name="T7" fmla="*/ 14 h 20"/>
                <a:gd name="T8" fmla="*/ 62 w 62"/>
                <a:gd name="T9" fmla="*/ 9 h 20"/>
                <a:gd name="T10" fmla="*/ 62 w 62"/>
                <a:gd name="T11" fmla="*/ 0 h 20"/>
              </a:gdLst>
              <a:ahLst/>
              <a:cxnLst>
                <a:cxn ang="0">
                  <a:pos x="T0" y="T1"/>
                </a:cxn>
                <a:cxn ang="0">
                  <a:pos x="T2" y="T3"/>
                </a:cxn>
                <a:cxn ang="0">
                  <a:pos x="T4" y="T5"/>
                </a:cxn>
                <a:cxn ang="0">
                  <a:pos x="T6" y="T7"/>
                </a:cxn>
                <a:cxn ang="0">
                  <a:pos x="T8" y="T9"/>
                </a:cxn>
                <a:cxn ang="0">
                  <a:pos x="T10" y="T11"/>
                </a:cxn>
              </a:cxnLst>
              <a:rect l="0" t="0" r="r" b="b"/>
              <a:pathLst>
                <a:path w="62" h="20">
                  <a:moveTo>
                    <a:pt x="62" y="0"/>
                  </a:moveTo>
                  <a:lnTo>
                    <a:pt x="2" y="4"/>
                  </a:lnTo>
                  <a:lnTo>
                    <a:pt x="0" y="4"/>
                  </a:lnTo>
                  <a:lnTo>
                    <a:pt x="2" y="14"/>
                  </a:lnTo>
                  <a:lnTo>
                    <a:pt x="62" y="9"/>
                  </a:lnTo>
                  <a:lnTo>
                    <a:pt x="62"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27" name="Freeform 126"/>
            <p:cNvSpPr>
              <a:spLocks/>
            </p:cNvSpPr>
            <p:nvPr/>
          </p:nvSpPr>
          <p:spPr bwMode="auto">
            <a:xfrm>
              <a:off x="3818" y="2106"/>
              <a:ext cx="48" cy="24"/>
            </a:xfrm>
            <a:custGeom>
              <a:avLst/>
              <a:gdLst>
                <a:gd name="T0" fmla="*/ 43 w 48"/>
                <a:gd name="T1" fmla="*/ 0 h 24"/>
                <a:gd name="T2" fmla="*/ 0 w 48"/>
                <a:gd name="T3" fmla="*/ 14 h 24"/>
                <a:gd name="T4" fmla="*/ 4 w 48"/>
                <a:gd name="T5" fmla="*/ 23 h 24"/>
                <a:gd name="T6" fmla="*/ 47 w 48"/>
                <a:gd name="T7" fmla="*/ 9 h 24"/>
                <a:gd name="T8" fmla="*/ 43 w 48"/>
                <a:gd name="T9" fmla="*/ 0 h 24"/>
              </a:gdLst>
              <a:ahLst/>
              <a:cxnLst>
                <a:cxn ang="0">
                  <a:pos x="T0" y="T1"/>
                </a:cxn>
                <a:cxn ang="0">
                  <a:pos x="T2" y="T3"/>
                </a:cxn>
                <a:cxn ang="0">
                  <a:pos x="T4" y="T5"/>
                </a:cxn>
                <a:cxn ang="0">
                  <a:pos x="T6" y="T7"/>
                </a:cxn>
                <a:cxn ang="0">
                  <a:pos x="T8" y="T9"/>
                </a:cxn>
              </a:cxnLst>
              <a:rect l="0" t="0" r="r" b="b"/>
              <a:pathLst>
                <a:path w="48" h="24">
                  <a:moveTo>
                    <a:pt x="43" y="0"/>
                  </a:moveTo>
                  <a:lnTo>
                    <a:pt x="0" y="14"/>
                  </a:lnTo>
                  <a:lnTo>
                    <a:pt x="4" y="23"/>
                  </a:lnTo>
                  <a:lnTo>
                    <a:pt x="47" y="9"/>
                  </a:lnTo>
                  <a:lnTo>
                    <a:pt x="43"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28" name="Freeform 127"/>
            <p:cNvSpPr>
              <a:spLocks/>
            </p:cNvSpPr>
            <p:nvPr/>
          </p:nvSpPr>
          <p:spPr bwMode="auto">
            <a:xfrm>
              <a:off x="3763" y="2121"/>
              <a:ext cx="60" cy="24"/>
            </a:xfrm>
            <a:custGeom>
              <a:avLst/>
              <a:gdLst>
                <a:gd name="T0" fmla="*/ 55 w 60"/>
                <a:gd name="T1" fmla="*/ 0 h 24"/>
                <a:gd name="T2" fmla="*/ 0 w 60"/>
                <a:gd name="T3" fmla="*/ 14 h 24"/>
                <a:gd name="T4" fmla="*/ 2 w 60"/>
                <a:gd name="T5" fmla="*/ 24 h 24"/>
                <a:gd name="T6" fmla="*/ 60 w 60"/>
                <a:gd name="T7" fmla="*/ 9 h 24"/>
                <a:gd name="T8" fmla="*/ 55 w 60"/>
                <a:gd name="T9" fmla="*/ 0 h 24"/>
              </a:gdLst>
              <a:ahLst/>
              <a:cxnLst>
                <a:cxn ang="0">
                  <a:pos x="T0" y="T1"/>
                </a:cxn>
                <a:cxn ang="0">
                  <a:pos x="T2" y="T3"/>
                </a:cxn>
                <a:cxn ang="0">
                  <a:pos x="T4" y="T5"/>
                </a:cxn>
                <a:cxn ang="0">
                  <a:pos x="T6" y="T7"/>
                </a:cxn>
                <a:cxn ang="0">
                  <a:pos x="T8" y="T9"/>
                </a:cxn>
              </a:cxnLst>
              <a:rect l="0" t="0" r="r" b="b"/>
              <a:pathLst>
                <a:path w="60" h="24">
                  <a:moveTo>
                    <a:pt x="55" y="0"/>
                  </a:moveTo>
                  <a:lnTo>
                    <a:pt x="0" y="14"/>
                  </a:lnTo>
                  <a:lnTo>
                    <a:pt x="2" y="24"/>
                  </a:lnTo>
                  <a:lnTo>
                    <a:pt x="60" y="9"/>
                  </a:lnTo>
                  <a:lnTo>
                    <a:pt x="55"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29" name="Freeform 128"/>
            <p:cNvSpPr>
              <a:spLocks/>
            </p:cNvSpPr>
            <p:nvPr/>
          </p:nvSpPr>
          <p:spPr bwMode="auto">
            <a:xfrm>
              <a:off x="3674" y="2133"/>
              <a:ext cx="92" cy="20"/>
            </a:xfrm>
            <a:custGeom>
              <a:avLst/>
              <a:gdLst>
                <a:gd name="T0" fmla="*/ 0 w 92"/>
                <a:gd name="T1" fmla="*/ 0 h 20"/>
                <a:gd name="T2" fmla="*/ 0 w 92"/>
                <a:gd name="T3" fmla="*/ 9 h 20"/>
                <a:gd name="T4" fmla="*/ 91 w 92"/>
                <a:gd name="T5" fmla="*/ 12 h 20"/>
                <a:gd name="T6" fmla="*/ 91 w 92"/>
                <a:gd name="T7" fmla="*/ 2 h 20"/>
                <a:gd name="T8" fmla="*/ 0 w 92"/>
                <a:gd name="T9" fmla="*/ 0 h 20"/>
              </a:gdLst>
              <a:ahLst/>
              <a:cxnLst>
                <a:cxn ang="0">
                  <a:pos x="T0" y="T1"/>
                </a:cxn>
                <a:cxn ang="0">
                  <a:pos x="T2" y="T3"/>
                </a:cxn>
                <a:cxn ang="0">
                  <a:pos x="T4" y="T5"/>
                </a:cxn>
                <a:cxn ang="0">
                  <a:pos x="T6" y="T7"/>
                </a:cxn>
                <a:cxn ang="0">
                  <a:pos x="T8" y="T9"/>
                </a:cxn>
              </a:cxnLst>
              <a:rect l="0" t="0" r="r" b="b"/>
              <a:pathLst>
                <a:path w="92" h="20">
                  <a:moveTo>
                    <a:pt x="0" y="0"/>
                  </a:moveTo>
                  <a:lnTo>
                    <a:pt x="0" y="9"/>
                  </a:lnTo>
                  <a:lnTo>
                    <a:pt x="91" y="12"/>
                  </a:lnTo>
                  <a:lnTo>
                    <a:pt x="91" y="2"/>
                  </a:lnTo>
                  <a:lnTo>
                    <a:pt x="0"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30" name="Freeform 129"/>
            <p:cNvSpPr>
              <a:spLocks/>
            </p:cNvSpPr>
            <p:nvPr/>
          </p:nvSpPr>
          <p:spPr bwMode="auto">
            <a:xfrm>
              <a:off x="3533" y="2133"/>
              <a:ext cx="141" cy="29"/>
            </a:xfrm>
            <a:custGeom>
              <a:avLst/>
              <a:gdLst>
                <a:gd name="T0" fmla="*/ 141 w 141"/>
                <a:gd name="T1" fmla="*/ 0 h 29"/>
                <a:gd name="T2" fmla="*/ 0 w 141"/>
                <a:gd name="T3" fmla="*/ 19 h 29"/>
                <a:gd name="T4" fmla="*/ 0 w 141"/>
                <a:gd name="T5" fmla="*/ 28 h 29"/>
                <a:gd name="T6" fmla="*/ 141 w 141"/>
                <a:gd name="T7" fmla="*/ 9 h 29"/>
                <a:gd name="T8" fmla="*/ 141 w 141"/>
                <a:gd name="T9" fmla="*/ 0 h 29"/>
              </a:gdLst>
              <a:ahLst/>
              <a:cxnLst>
                <a:cxn ang="0">
                  <a:pos x="T0" y="T1"/>
                </a:cxn>
                <a:cxn ang="0">
                  <a:pos x="T2" y="T3"/>
                </a:cxn>
                <a:cxn ang="0">
                  <a:pos x="T4" y="T5"/>
                </a:cxn>
                <a:cxn ang="0">
                  <a:pos x="T6" y="T7"/>
                </a:cxn>
                <a:cxn ang="0">
                  <a:pos x="T8" y="T9"/>
                </a:cxn>
              </a:cxnLst>
              <a:rect l="0" t="0" r="r" b="b"/>
              <a:pathLst>
                <a:path w="141" h="29">
                  <a:moveTo>
                    <a:pt x="141" y="0"/>
                  </a:moveTo>
                  <a:lnTo>
                    <a:pt x="0" y="19"/>
                  </a:lnTo>
                  <a:lnTo>
                    <a:pt x="0" y="28"/>
                  </a:lnTo>
                  <a:lnTo>
                    <a:pt x="141" y="9"/>
                  </a:lnTo>
                  <a:lnTo>
                    <a:pt x="141"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31" name="Freeform 130"/>
            <p:cNvSpPr>
              <a:spLocks/>
            </p:cNvSpPr>
            <p:nvPr/>
          </p:nvSpPr>
          <p:spPr bwMode="auto">
            <a:xfrm>
              <a:off x="3382" y="2152"/>
              <a:ext cx="151" cy="20"/>
            </a:xfrm>
            <a:custGeom>
              <a:avLst/>
              <a:gdLst>
                <a:gd name="T0" fmla="*/ 151 w 151"/>
                <a:gd name="T1" fmla="*/ 0 h 20"/>
                <a:gd name="T2" fmla="*/ 0 w 151"/>
                <a:gd name="T3" fmla="*/ 2 h 20"/>
                <a:gd name="T4" fmla="*/ 0 w 151"/>
                <a:gd name="T5" fmla="*/ 12 h 20"/>
                <a:gd name="T6" fmla="*/ 151 w 151"/>
                <a:gd name="T7" fmla="*/ 9 h 20"/>
                <a:gd name="T8" fmla="*/ 151 w 151"/>
                <a:gd name="T9" fmla="*/ 0 h 20"/>
              </a:gdLst>
              <a:ahLst/>
              <a:cxnLst>
                <a:cxn ang="0">
                  <a:pos x="T0" y="T1"/>
                </a:cxn>
                <a:cxn ang="0">
                  <a:pos x="T2" y="T3"/>
                </a:cxn>
                <a:cxn ang="0">
                  <a:pos x="T4" y="T5"/>
                </a:cxn>
                <a:cxn ang="0">
                  <a:pos x="T6" y="T7"/>
                </a:cxn>
                <a:cxn ang="0">
                  <a:pos x="T8" y="T9"/>
                </a:cxn>
              </a:cxnLst>
              <a:rect l="0" t="0" r="r" b="b"/>
              <a:pathLst>
                <a:path w="151" h="20">
                  <a:moveTo>
                    <a:pt x="151" y="0"/>
                  </a:moveTo>
                  <a:lnTo>
                    <a:pt x="0" y="2"/>
                  </a:lnTo>
                  <a:lnTo>
                    <a:pt x="0" y="12"/>
                  </a:lnTo>
                  <a:lnTo>
                    <a:pt x="151" y="9"/>
                  </a:lnTo>
                  <a:lnTo>
                    <a:pt x="151"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32" name="Freeform 131"/>
            <p:cNvSpPr>
              <a:spLocks/>
            </p:cNvSpPr>
            <p:nvPr/>
          </p:nvSpPr>
          <p:spPr bwMode="auto">
            <a:xfrm>
              <a:off x="3230" y="2150"/>
              <a:ext cx="151" cy="20"/>
            </a:xfrm>
            <a:custGeom>
              <a:avLst/>
              <a:gdLst>
                <a:gd name="T0" fmla="*/ 0 w 151"/>
                <a:gd name="T1" fmla="*/ 0 h 20"/>
                <a:gd name="T2" fmla="*/ 0 w 151"/>
                <a:gd name="T3" fmla="*/ 9 h 20"/>
                <a:gd name="T4" fmla="*/ 151 w 151"/>
                <a:gd name="T5" fmla="*/ 14 h 20"/>
                <a:gd name="T6" fmla="*/ 151 w 151"/>
                <a:gd name="T7" fmla="*/ 4 h 20"/>
                <a:gd name="T8" fmla="*/ 0 w 151"/>
                <a:gd name="T9" fmla="*/ 0 h 20"/>
              </a:gdLst>
              <a:ahLst/>
              <a:cxnLst>
                <a:cxn ang="0">
                  <a:pos x="T0" y="T1"/>
                </a:cxn>
                <a:cxn ang="0">
                  <a:pos x="T2" y="T3"/>
                </a:cxn>
                <a:cxn ang="0">
                  <a:pos x="T4" y="T5"/>
                </a:cxn>
                <a:cxn ang="0">
                  <a:pos x="T6" y="T7"/>
                </a:cxn>
                <a:cxn ang="0">
                  <a:pos x="T8" y="T9"/>
                </a:cxn>
              </a:cxnLst>
              <a:rect l="0" t="0" r="r" b="b"/>
              <a:pathLst>
                <a:path w="151" h="20">
                  <a:moveTo>
                    <a:pt x="0" y="0"/>
                  </a:moveTo>
                  <a:lnTo>
                    <a:pt x="0" y="9"/>
                  </a:lnTo>
                  <a:lnTo>
                    <a:pt x="151" y="14"/>
                  </a:lnTo>
                  <a:lnTo>
                    <a:pt x="151" y="4"/>
                  </a:lnTo>
                  <a:lnTo>
                    <a:pt x="0"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33" name="Freeform 132"/>
            <p:cNvSpPr>
              <a:spLocks/>
            </p:cNvSpPr>
            <p:nvPr/>
          </p:nvSpPr>
          <p:spPr bwMode="auto">
            <a:xfrm>
              <a:off x="3089" y="2150"/>
              <a:ext cx="141" cy="20"/>
            </a:xfrm>
            <a:custGeom>
              <a:avLst/>
              <a:gdLst>
                <a:gd name="T0" fmla="*/ 141 w 141"/>
                <a:gd name="T1" fmla="*/ 0 h 20"/>
                <a:gd name="T2" fmla="*/ 0 w 141"/>
                <a:gd name="T3" fmla="*/ 2 h 20"/>
                <a:gd name="T4" fmla="*/ 0 w 141"/>
                <a:gd name="T5" fmla="*/ 12 h 20"/>
                <a:gd name="T6" fmla="*/ 141 w 141"/>
                <a:gd name="T7" fmla="*/ 9 h 20"/>
                <a:gd name="T8" fmla="*/ 141 w 141"/>
                <a:gd name="T9" fmla="*/ 0 h 20"/>
              </a:gdLst>
              <a:ahLst/>
              <a:cxnLst>
                <a:cxn ang="0">
                  <a:pos x="T0" y="T1"/>
                </a:cxn>
                <a:cxn ang="0">
                  <a:pos x="T2" y="T3"/>
                </a:cxn>
                <a:cxn ang="0">
                  <a:pos x="T4" y="T5"/>
                </a:cxn>
                <a:cxn ang="0">
                  <a:pos x="T6" y="T7"/>
                </a:cxn>
                <a:cxn ang="0">
                  <a:pos x="T8" y="T9"/>
                </a:cxn>
              </a:cxnLst>
              <a:rect l="0" t="0" r="r" b="b"/>
              <a:pathLst>
                <a:path w="141" h="20">
                  <a:moveTo>
                    <a:pt x="141" y="0"/>
                  </a:moveTo>
                  <a:lnTo>
                    <a:pt x="0" y="2"/>
                  </a:lnTo>
                  <a:lnTo>
                    <a:pt x="0" y="12"/>
                  </a:lnTo>
                  <a:lnTo>
                    <a:pt x="141" y="9"/>
                  </a:lnTo>
                  <a:lnTo>
                    <a:pt x="141"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34" name="Freeform 133"/>
            <p:cNvSpPr>
              <a:spLocks/>
            </p:cNvSpPr>
            <p:nvPr/>
          </p:nvSpPr>
          <p:spPr bwMode="auto">
            <a:xfrm>
              <a:off x="3017" y="2140"/>
              <a:ext cx="72" cy="22"/>
            </a:xfrm>
            <a:custGeom>
              <a:avLst/>
              <a:gdLst>
                <a:gd name="T0" fmla="*/ 0 w 72"/>
                <a:gd name="T1" fmla="*/ 0 h 22"/>
                <a:gd name="T2" fmla="*/ 0 w 72"/>
                <a:gd name="T3" fmla="*/ 9 h 22"/>
                <a:gd name="T4" fmla="*/ 71 w 72"/>
                <a:gd name="T5" fmla="*/ 21 h 22"/>
                <a:gd name="T6" fmla="*/ 71 w 72"/>
                <a:gd name="T7" fmla="*/ 11 h 22"/>
                <a:gd name="T8" fmla="*/ 0 w 72"/>
                <a:gd name="T9" fmla="*/ 0 h 22"/>
              </a:gdLst>
              <a:ahLst/>
              <a:cxnLst>
                <a:cxn ang="0">
                  <a:pos x="T0" y="T1"/>
                </a:cxn>
                <a:cxn ang="0">
                  <a:pos x="T2" y="T3"/>
                </a:cxn>
                <a:cxn ang="0">
                  <a:pos x="T4" y="T5"/>
                </a:cxn>
                <a:cxn ang="0">
                  <a:pos x="T6" y="T7"/>
                </a:cxn>
                <a:cxn ang="0">
                  <a:pos x="T8" y="T9"/>
                </a:cxn>
              </a:cxnLst>
              <a:rect l="0" t="0" r="r" b="b"/>
              <a:pathLst>
                <a:path w="72" h="22">
                  <a:moveTo>
                    <a:pt x="0" y="0"/>
                  </a:moveTo>
                  <a:lnTo>
                    <a:pt x="0" y="9"/>
                  </a:lnTo>
                  <a:lnTo>
                    <a:pt x="71" y="21"/>
                  </a:lnTo>
                  <a:lnTo>
                    <a:pt x="71" y="11"/>
                  </a:lnTo>
                  <a:lnTo>
                    <a:pt x="0"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35" name="Freeform 134"/>
            <p:cNvSpPr>
              <a:spLocks/>
            </p:cNvSpPr>
            <p:nvPr/>
          </p:nvSpPr>
          <p:spPr bwMode="auto">
            <a:xfrm>
              <a:off x="2930" y="2135"/>
              <a:ext cx="87" cy="20"/>
            </a:xfrm>
            <a:custGeom>
              <a:avLst/>
              <a:gdLst>
                <a:gd name="T0" fmla="*/ 0 w 87"/>
                <a:gd name="T1" fmla="*/ 0 h 20"/>
                <a:gd name="T2" fmla="*/ 0 w 87"/>
                <a:gd name="T3" fmla="*/ 9 h 20"/>
                <a:gd name="T4" fmla="*/ 86 w 87"/>
                <a:gd name="T5" fmla="*/ 14 h 20"/>
                <a:gd name="T6" fmla="*/ 86 w 87"/>
                <a:gd name="T7" fmla="*/ 4 h 20"/>
                <a:gd name="T8" fmla="*/ 0 w 87"/>
                <a:gd name="T9" fmla="*/ 0 h 20"/>
              </a:gdLst>
              <a:ahLst/>
              <a:cxnLst>
                <a:cxn ang="0">
                  <a:pos x="T0" y="T1"/>
                </a:cxn>
                <a:cxn ang="0">
                  <a:pos x="T2" y="T3"/>
                </a:cxn>
                <a:cxn ang="0">
                  <a:pos x="T4" y="T5"/>
                </a:cxn>
                <a:cxn ang="0">
                  <a:pos x="T6" y="T7"/>
                </a:cxn>
                <a:cxn ang="0">
                  <a:pos x="T8" y="T9"/>
                </a:cxn>
              </a:cxnLst>
              <a:rect l="0" t="0" r="r" b="b"/>
              <a:pathLst>
                <a:path w="87" h="20">
                  <a:moveTo>
                    <a:pt x="0" y="0"/>
                  </a:moveTo>
                  <a:lnTo>
                    <a:pt x="0" y="9"/>
                  </a:lnTo>
                  <a:lnTo>
                    <a:pt x="86" y="14"/>
                  </a:lnTo>
                  <a:lnTo>
                    <a:pt x="86" y="4"/>
                  </a:lnTo>
                  <a:lnTo>
                    <a:pt x="0"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36" name="Freeform 135"/>
            <p:cNvSpPr>
              <a:spLocks/>
            </p:cNvSpPr>
            <p:nvPr/>
          </p:nvSpPr>
          <p:spPr bwMode="auto">
            <a:xfrm>
              <a:off x="2681" y="2121"/>
              <a:ext cx="249" cy="24"/>
            </a:xfrm>
            <a:custGeom>
              <a:avLst/>
              <a:gdLst>
                <a:gd name="T0" fmla="*/ 0 w 249"/>
                <a:gd name="T1" fmla="*/ 0 h 24"/>
                <a:gd name="T2" fmla="*/ 0 w 249"/>
                <a:gd name="T3" fmla="*/ 9 h 24"/>
                <a:gd name="T4" fmla="*/ 249 w 249"/>
                <a:gd name="T5" fmla="*/ 24 h 24"/>
                <a:gd name="T6" fmla="*/ 249 w 249"/>
                <a:gd name="T7" fmla="*/ 14 h 24"/>
                <a:gd name="T8" fmla="*/ 0 w 249"/>
                <a:gd name="T9" fmla="*/ 0 h 24"/>
              </a:gdLst>
              <a:ahLst/>
              <a:cxnLst>
                <a:cxn ang="0">
                  <a:pos x="T0" y="T1"/>
                </a:cxn>
                <a:cxn ang="0">
                  <a:pos x="T2" y="T3"/>
                </a:cxn>
                <a:cxn ang="0">
                  <a:pos x="T4" y="T5"/>
                </a:cxn>
                <a:cxn ang="0">
                  <a:pos x="T6" y="T7"/>
                </a:cxn>
                <a:cxn ang="0">
                  <a:pos x="T8" y="T9"/>
                </a:cxn>
              </a:cxnLst>
              <a:rect l="0" t="0" r="r" b="b"/>
              <a:pathLst>
                <a:path w="249" h="24">
                  <a:moveTo>
                    <a:pt x="0" y="0"/>
                  </a:moveTo>
                  <a:lnTo>
                    <a:pt x="0" y="9"/>
                  </a:lnTo>
                  <a:lnTo>
                    <a:pt x="249" y="24"/>
                  </a:lnTo>
                  <a:lnTo>
                    <a:pt x="249" y="14"/>
                  </a:lnTo>
                  <a:lnTo>
                    <a:pt x="0"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37" name="Freeform 136"/>
            <p:cNvSpPr>
              <a:spLocks/>
            </p:cNvSpPr>
            <p:nvPr/>
          </p:nvSpPr>
          <p:spPr bwMode="auto">
            <a:xfrm>
              <a:off x="2489" y="2116"/>
              <a:ext cx="192" cy="20"/>
            </a:xfrm>
            <a:custGeom>
              <a:avLst/>
              <a:gdLst>
                <a:gd name="T0" fmla="*/ 0 w 192"/>
                <a:gd name="T1" fmla="*/ 0 h 20"/>
                <a:gd name="T2" fmla="*/ 0 w 192"/>
                <a:gd name="T3" fmla="*/ 9 h 20"/>
                <a:gd name="T4" fmla="*/ 192 w 192"/>
                <a:gd name="T5" fmla="*/ 14 h 20"/>
                <a:gd name="T6" fmla="*/ 192 w 192"/>
                <a:gd name="T7" fmla="*/ 4 h 20"/>
                <a:gd name="T8" fmla="*/ 0 w 192"/>
                <a:gd name="T9" fmla="*/ 0 h 20"/>
              </a:gdLst>
              <a:ahLst/>
              <a:cxnLst>
                <a:cxn ang="0">
                  <a:pos x="T0" y="T1"/>
                </a:cxn>
                <a:cxn ang="0">
                  <a:pos x="T2" y="T3"/>
                </a:cxn>
                <a:cxn ang="0">
                  <a:pos x="T4" y="T5"/>
                </a:cxn>
                <a:cxn ang="0">
                  <a:pos x="T6" y="T7"/>
                </a:cxn>
                <a:cxn ang="0">
                  <a:pos x="T8" y="T9"/>
                </a:cxn>
              </a:cxnLst>
              <a:rect l="0" t="0" r="r" b="b"/>
              <a:pathLst>
                <a:path w="192" h="20">
                  <a:moveTo>
                    <a:pt x="0" y="0"/>
                  </a:moveTo>
                  <a:lnTo>
                    <a:pt x="0" y="9"/>
                  </a:lnTo>
                  <a:lnTo>
                    <a:pt x="192" y="14"/>
                  </a:lnTo>
                  <a:lnTo>
                    <a:pt x="192" y="4"/>
                  </a:lnTo>
                  <a:lnTo>
                    <a:pt x="0"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38" name="Freeform 137"/>
            <p:cNvSpPr>
              <a:spLocks/>
            </p:cNvSpPr>
            <p:nvPr/>
          </p:nvSpPr>
          <p:spPr bwMode="auto">
            <a:xfrm>
              <a:off x="2366" y="2111"/>
              <a:ext cx="123" cy="20"/>
            </a:xfrm>
            <a:custGeom>
              <a:avLst/>
              <a:gdLst>
                <a:gd name="T0" fmla="*/ 0 w 123"/>
                <a:gd name="T1" fmla="*/ 0 h 20"/>
                <a:gd name="T2" fmla="*/ 0 w 123"/>
                <a:gd name="T3" fmla="*/ 9 h 20"/>
                <a:gd name="T4" fmla="*/ 122 w 123"/>
                <a:gd name="T5" fmla="*/ 14 h 20"/>
                <a:gd name="T6" fmla="*/ 122 w 123"/>
                <a:gd name="T7" fmla="*/ 4 h 20"/>
                <a:gd name="T8" fmla="*/ 0 w 123"/>
                <a:gd name="T9" fmla="*/ 0 h 20"/>
              </a:gdLst>
              <a:ahLst/>
              <a:cxnLst>
                <a:cxn ang="0">
                  <a:pos x="T0" y="T1"/>
                </a:cxn>
                <a:cxn ang="0">
                  <a:pos x="T2" y="T3"/>
                </a:cxn>
                <a:cxn ang="0">
                  <a:pos x="T4" y="T5"/>
                </a:cxn>
                <a:cxn ang="0">
                  <a:pos x="T6" y="T7"/>
                </a:cxn>
                <a:cxn ang="0">
                  <a:pos x="T8" y="T9"/>
                </a:cxn>
              </a:cxnLst>
              <a:rect l="0" t="0" r="r" b="b"/>
              <a:pathLst>
                <a:path w="123" h="20">
                  <a:moveTo>
                    <a:pt x="0" y="0"/>
                  </a:moveTo>
                  <a:lnTo>
                    <a:pt x="0" y="9"/>
                  </a:lnTo>
                  <a:lnTo>
                    <a:pt x="122" y="14"/>
                  </a:lnTo>
                  <a:lnTo>
                    <a:pt x="122" y="4"/>
                  </a:lnTo>
                  <a:lnTo>
                    <a:pt x="0"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39" name="Freeform 138"/>
            <p:cNvSpPr>
              <a:spLocks/>
            </p:cNvSpPr>
            <p:nvPr/>
          </p:nvSpPr>
          <p:spPr bwMode="auto">
            <a:xfrm>
              <a:off x="2179" y="2080"/>
              <a:ext cx="187" cy="41"/>
            </a:xfrm>
            <a:custGeom>
              <a:avLst/>
              <a:gdLst>
                <a:gd name="T0" fmla="*/ 0 w 187"/>
                <a:gd name="T1" fmla="*/ 0 h 41"/>
                <a:gd name="T2" fmla="*/ 0 w 187"/>
                <a:gd name="T3" fmla="*/ 9 h 41"/>
                <a:gd name="T4" fmla="*/ 187 w 187"/>
                <a:gd name="T5" fmla="*/ 40 h 41"/>
                <a:gd name="T6" fmla="*/ 187 w 187"/>
                <a:gd name="T7" fmla="*/ 31 h 41"/>
                <a:gd name="T8" fmla="*/ 0 w 187"/>
                <a:gd name="T9" fmla="*/ 0 h 41"/>
              </a:gdLst>
              <a:ahLst/>
              <a:cxnLst>
                <a:cxn ang="0">
                  <a:pos x="T0" y="T1"/>
                </a:cxn>
                <a:cxn ang="0">
                  <a:pos x="T2" y="T3"/>
                </a:cxn>
                <a:cxn ang="0">
                  <a:pos x="T4" y="T5"/>
                </a:cxn>
                <a:cxn ang="0">
                  <a:pos x="T6" y="T7"/>
                </a:cxn>
                <a:cxn ang="0">
                  <a:pos x="T8" y="T9"/>
                </a:cxn>
              </a:cxnLst>
              <a:rect l="0" t="0" r="r" b="b"/>
              <a:pathLst>
                <a:path w="187" h="41">
                  <a:moveTo>
                    <a:pt x="0" y="0"/>
                  </a:moveTo>
                  <a:lnTo>
                    <a:pt x="0" y="9"/>
                  </a:lnTo>
                  <a:lnTo>
                    <a:pt x="187" y="40"/>
                  </a:lnTo>
                  <a:lnTo>
                    <a:pt x="187" y="31"/>
                  </a:lnTo>
                  <a:lnTo>
                    <a:pt x="0"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40" name="Freeform 139"/>
            <p:cNvSpPr>
              <a:spLocks/>
            </p:cNvSpPr>
            <p:nvPr/>
          </p:nvSpPr>
          <p:spPr bwMode="auto">
            <a:xfrm>
              <a:off x="1999" y="2056"/>
              <a:ext cx="180" cy="34"/>
            </a:xfrm>
            <a:custGeom>
              <a:avLst/>
              <a:gdLst>
                <a:gd name="T0" fmla="*/ 0 w 180"/>
                <a:gd name="T1" fmla="*/ 0 h 34"/>
                <a:gd name="T2" fmla="*/ 0 w 180"/>
                <a:gd name="T3" fmla="*/ 9 h 34"/>
                <a:gd name="T4" fmla="*/ 180 w 180"/>
                <a:gd name="T5" fmla="*/ 33 h 34"/>
                <a:gd name="T6" fmla="*/ 180 w 180"/>
                <a:gd name="T7" fmla="*/ 23 h 34"/>
                <a:gd name="T8" fmla="*/ 0 w 180"/>
                <a:gd name="T9" fmla="*/ 0 h 34"/>
              </a:gdLst>
              <a:ahLst/>
              <a:cxnLst>
                <a:cxn ang="0">
                  <a:pos x="T0" y="T1"/>
                </a:cxn>
                <a:cxn ang="0">
                  <a:pos x="T2" y="T3"/>
                </a:cxn>
                <a:cxn ang="0">
                  <a:pos x="T4" y="T5"/>
                </a:cxn>
                <a:cxn ang="0">
                  <a:pos x="T6" y="T7"/>
                </a:cxn>
                <a:cxn ang="0">
                  <a:pos x="T8" y="T9"/>
                </a:cxn>
              </a:cxnLst>
              <a:rect l="0" t="0" r="r" b="b"/>
              <a:pathLst>
                <a:path w="180" h="34">
                  <a:moveTo>
                    <a:pt x="0" y="0"/>
                  </a:moveTo>
                  <a:lnTo>
                    <a:pt x="0" y="9"/>
                  </a:lnTo>
                  <a:lnTo>
                    <a:pt x="180" y="33"/>
                  </a:lnTo>
                  <a:lnTo>
                    <a:pt x="180" y="23"/>
                  </a:lnTo>
                  <a:lnTo>
                    <a:pt x="0"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41" name="Freeform 140"/>
            <p:cNvSpPr>
              <a:spLocks/>
            </p:cNvSpPr>
            <p:nvPr/>
          </p:nvSpPr>
          <p:spPr bwMode="auto">
            <a:xfrm>
              <a:off x="1697" y="2025"/>
              <a:ext cx="302" cy="41"/>
            </a:xfrm>
            <a:custGeom>
              <a:avLst/>
              <a:gdLst>
                <a:gd name="T0" fmla="*/ 0 w 302"/>
                <a:gd name="T1" fmla="*/ 0 h 41"/>
                <a:gd name="T2" fmla="*/ 0 w 302"/>
                <a:gd name="T3" fmla="*/ 9 h 41"/>
                <a:gd name="T4" fmla="*/ 302 w 302"/>
                <a:gd name="T5" fmla="*/ 40 h 41"/>
                <a:gd name="T6" fmla="*/ 302 w 302"/>
                <a:gd name="T7" fmla="*/ 31 h 41"/>
                <a:gd name="T8" fmla="*/ 0 w 302"/>
                <a:gd name="T9" fmla="*/ 0 h 41"/>
              </a:gdLst>
              <a:ahLst/>
              <a:cxnLst>
                <a:cxn ang="0">
                  <a:pos x="T0" y="T1"/>
                </a:cxn>
                <a:cxn ang="0">
                  <a:pos x="T2" y="T3"/>
                </a:cxn>
                <a:cxn ang="0">
                  <a:pos x="T4" y="T5"/>
                </a:cxn>
                <a:cxn ang="0">
                  <a:pos x="T6" y="T7"/>
                </a:cxn>
                <a:cxn ang="0">
                  <a:pos x="T8" y="T9"/>
                </a:cxn>
              </a:cxnLst>
              <a:rect l="0" t="0" r="r" b="b"/>
              <a:pathLst>
                <a:path w="302" h="41">
                  <a:moveTo>
                    <a:pt x="0" y="0"/>
                  </a:moveTo>
                  <a:lnTo>
                    <a:pt x="0" y="9"/>
                  </a:lnTo>
                  <a:lnTo>
                    <a:pt x="302" y="40"/>
                  </a:lnTo>
                  <a:lnTo>
                    <a:pt x="302" y="31"/>
                  </a:lnTo>
                  <a:lnTo>
                    <a:pt x="0"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42" name="Freeform 141"/>
            <p:cNvSpPr>
              <a:spLocks/>
            </p:cNvSpPr>
            <p:nvPr/>
          </p:nvSpPr>
          <p:spPr bwMode="auto">
            <a:xfrm>
              <a:off x="1464" y="2008"/>
              <a:ext cx="233" cy="27"/>
            </a:xfrm>
            <a:custGeom>
              <a:avLst/>
              <a:gdLst>
                <a:gd name="T0" fmla="*/ 0 w 233"/>
                <a:gd name="T1" fmla="*/ 0 h 27"/>
                <a:gd name="T2" fmla="*/ 0 w 233"/>
                <a:gd name="T3" fmla="*/ 9 h 27"/>
                <a:gd name="T4" fmla="*/ 232 w 233"/>
                <a:gd name="T5" fmla="*/ 26 h 27"/>
                <a:gd name="T6" fmla="*/ 232 w 233"/>
                <a:gd name="T7" fmla="*/ 16 h 27"/>
                <a:gd name="T8" fmla="*/ 0 w 233"/>
                <a:gd name="T9" fmla="*/ 0 h 27"/>
              </a:gdLst>
              <a:ahLst/>
              <a:cxnLst>
                <a:cxn ang="0">
                  <a:pos x="T0" y="T1"/>
                </a:cxn>
                <a:cxn ang="0">
                  <a:pos x="T2" y="T3"/>
                </a:cxn>
                <a:cxn ang="0">
                  <a:pos x="T4" y="T5"/>
                </a:cxn>
                <a:cxn ang="0">
                  <a:pos x="T6" y="T7"/>
                </a:cxn>
                <a:cxn ang="0">
                  <a:pos x="T8" y="T9"/>
                </a:cxn>
              </a:cxnLst>
              <a:rect l="0" t="0" r="r" b="b"/>
              <a:pathLst>
                <a:path w="233" h="27">
                  <a:moveTo>
                    <a:pt x="0" y="0"/>
                  </a:moveTo>
                  <a:lnTo>
                    <a:pt x="0" y="9"/>
                  </a:lnTo>
                  <a:lnTo>
                    <a:pt x="232" y="26"/>
                  </a:lnTo>
                  <a:lnTo>
                    <a:pt x="232" y="16"/>
                  </a:lnTo>
                  <a:lnTo>
                    <a:pt x="0"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43" name="Freeform 142"/>
            <p:cNvSpPr>
              <a:spLocks/>
            </p:cNvSpPr>
            <p:nvPr/>
          </p:nvSpPr>
          <p:spPr bwMode="auto">
            <a:xfrm>
              <a:off x="895" y="1910"/>
              <a:ext cx="569" cy="108"/>
            </a:xfrm>
            <a:custGeom>
              <a:avLst/>
              <a:gdLst>
                <a:gd name="T0" fmla="*/ 4 w 569"/>
                <a:gd name="T1" fmla="*/ 0 h 108"/>
                <a:gd name="T2" fmla="*/ 0 w 569"/>
                <a:gd name="T3" fmla="*/ 0 h 108"/>
                <a:gd name="T4" fmla="*/ 0 w 569"/>
                <a:gd name="T5" fmla="*/ 9 h 108"/>
                <a:gd name="T6" fmla="*/ 568 w 569"/>
                <a:gd name="T7" fmla="*/ 108 h 108"/>
                <a:gd name="T8" fmla="*/ 568 w 569"/>
                <a:gd name="T9" fmla="*/ 98 h 108"/>
                <a:gd name="T10" fmla="*/ 4 w 569"/>
                <a:gd name="T11" fmla="*/ 0 h 108"/>
              </a:gdLst>
              <a:ahLst/>
              <a:cxnLst>
                <a:cxn ang="0">
                  <a:pos x="T0" y="T1"/>
                </a:cxn>
                <a:cxn ang="0">
                  <a:pos x="T2" y="T3"/>
                </a:cxn>
                <a:cxn ang="0">
                  <a:pos x="T4" y="T5"/>
                </a:cxn>
                <a:cxn ang="0">
                  <a:pos x="T6" y="T7"/>
                </a:cxn>
                <a:cxn ang="0">
                  <a:pos x="T8" y="T9"/>
                </a:cxn>
                <a:cxn ang="0">
                  <a:pos x="T10" y="T11"/>
                </a:cxn>
              </a:cxnLst>
              <a:rect l="0" t="0" r="r" b="b"/>
              <a:pathLst>
                <a:path w="569" h="108">
                  <a:moveTo>
                    <a:pt x="4" y="0"/>
                  </a:moveTo>
                  <a:lnTo>
                    <a:pt x="0" y="0"/>
                  </a:lnTo>
                  <a:lnTo>
                    <a:pt x="0" y="9"/>
                  </a:lnTo>
                  <a:lnTo>
                    <a:pt x="568" y="108"/>
                  </a:lnTo>
                  <a:lnTo>
                    <a:pt x="568" y="98"/>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44" name="Freeform 143"/>
            <p:cNvSpPr>
              <a:spLocks/>
            </p:cNvSpPr>
            <p:nvPr/>
          </p:nvSpPr>
          <p:spPr bwMode="auto">
            <a:xfrm>
              <a:off x="3910" y="1913"/>
              <a:ext cx="84" cy="20"/>
            </a:xfrm>
            <a:custGeom>
              <a:avLst/>
              <a:gdLst>
                <a:gd name="T0" fmla="*/ 0 w 84"/>
                <a:gd name="T1" fmla="*/ 0 h 20"/>
                <a:gd name="T2" fmla="*/ 83 w 84"/>
                <a:gd name="T3" fmla="*/ 0 h 20"/>
              </a:gdLst>
              <a:ahLst/>
              <a:cxnLst>
                <a:cxn ang="0">
                  <a:pos x="T0" y="T1"/>
                </a:cxn>
                <a:cxn ang="0">
                  <a:pos x="T2" y="T3"/>
                </a:cxn>
              </a:cxnLst>
              <a:rect l="0" t="0" r="r" b="b"/>
              <a:pathLst>
                <a:path w="84" h="20">
                  <a:moveTo>
                    <a:pt x="0" y="0"/>
                  </a:moveTo>
                  <a:lnTo>
                    <a:pt x="83" y="0"/>
                  </a:lnTo>
                </a:path>
              </a:pathLst>
            </a:custGeom>
            <a:noFill/>
            <a:ln w="11937">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AU"/>
            </a:p>
          </p:txBody>
        </p:sp>
        <p:sp>
          <p:nvSpPr>
            <p:cNvPr id="145" name="Freeform 144"/>
            <p:cNvSpPr>
              <a:spLocks/>
            </p:cNvSpPr>
            <p:nvPr/>
          </p:nvSpPr>
          <p:spPr bwMode="auto">
            <a:xfrm>
              <a:off x="4077" y="1913"/>
              <a:ext cx="84" cy="20"/>
            </a:xfrm>
            <a:custGeom>
              <a:avLst/>
              <a:gdLst>
                <a:gd name="T0" fmla="*/ 0 w 84"/>
                <a:gd name="T1" fmla="*/ 0 h 20"/>
                <a:gd name="T2" fmla="*/ 83 w 84"/>
                <a:gd name="T3" fmla="*/ 0 h 20"/>
              </a:gdLst>
              <a:ahLst/>
              <a:cxnLst>
                <a:cxn ang="0">
                  <a:pos x="T0" y="T1"/>
                </a:cxn>
                <a:cxn ang="0">
                  <a:pos x="T2" y="T3"/>
                </a:cxn>
              </a:cxnLst>
              <a:rect l="0" t="0" r="r" b="b"/>
              <a:pathLst>
                <a:path w="84" h="20">
                  <a:moveTo>
                    <a:pt x="0" y="0"/>
                  </a:moveTo>
                  <a:lnTo>
                    <a:pt x="83" y="0"/>
                  </a:lnTo>
                </a:path>
              </a:pathLst>
            </a:custGeom>
            <a:noFill/>
            <a:ln w="11937">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AU"/>
            </a:p>
          </p:txBody>
        </p:sp>
        <p:sp>
          <p:nvSpPr>
            <p:cNvPr id="146" name="Freeform 145"/>
            <p:cNvSpPr>
              <a:spLocks/>
            </p:cNvSpPr>
            <p:nvPr/>
          </p:nvSpPr>
          <p:spPr bwMode="auto">
            <a:xfrm>
              <a:off x="4248" y="1913"/>
              <a:ext cx="81" cy="20"/>
            </a:xfrm>
            <a:custGeom>
              <a:avLst/>
              <a:gdLst>
                <a:gd name="T0" fmla="*/ 0 w 81"/>
                <a:gd name="T1" fmla="*/ 0 h 20"/>
                <a:gd name="T2" fmla="*/ 81 w 81"/>
                <a:gd name="T3" fmla="*/ 0 h 20"/>
              </a:gdLst>
              <a:ahLst/>
              <a:cxnLst>
                <a:cxn ang="0">
                  <a:pos x="T0" y="T1"/>
                </a:cxn>
                <a:cxn ang="0">
                  <a:pos x="T2" y="T3"/>
                </a:cxn>
              </a:cxnLst>
              <a:rect l="0" t="0" r="r" b="b"/>
              <a:pathLst>
                <a:path w="81" h="20">
                  <a:moveTo>
                    <a:pt x="0" y="0"/>
                  </a:moveTo>
                  <a:lnTo>
                    <a:pt x="81" y="0"/>
                  </a:lnTo>
                </a:path>
              </a:pathLst>
            </a:custGeom>
            <a:noFill/>
            <a:ln w="11937">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AU"/>
            </a:p>
          </p:txBody>
        </p:sp>
        <p:sp>
          <p:nvSpPr>
            <p:cNvPr id="147" name="Freeform 146"/>
            <p:cNvSpPr>
              <a:spLocks/>
            </p:cNvSpPr>
            <p:nvPr/>
          </p:nvSpPr>
          <p:spPr bwMode="auto">
            <a:xfrm>
              <a:off x="4416" y="1913"/>
              <a:ext cx="82" cy="20"/>
            </a:xfrm>
            <a:custGeom>
              <a:avLst/>
              <a:gdLst>
                <a:gd name="T0" fmla="*/ 0 w 82"/>
                <a:gd name="T1" fmla="*/ 0 h 20"/>
                <a:gd name="T2" fmla="*/ 81 w 82"/>
                <a:gd name="T3" fmla="*/ 0 h 20"/>
              </a:gdLst>
              <a:ahLst/>
              <a:cxnLst>
                <a:cxn ang="0">
                  <a:pos x="T0" y="T1"/>
                </a:cxn>
                <a:cxn ang="0">
                  <a:pos x="T2" y="T3"/>
                </a:cxn>
              </a:cxnLst>
              <a:rect l="0" t="0" r="r" b="b"/>
              <a:pathLst>
                <a:path w="82" h="20">
                  <a:moveTo>
                    <a:pt x="0" y="0"/>
                  </a:moveTo>
                  <a:lnTo>
                    <a:pt x="81" y="0"/>
                  </a:lnTo>
                </a:path>
              </a:pathLst>
            </a:custGeom>
            <a:noFill/>
            <a:ln w="11937">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AU"/>
            </a:p>
          </p:txBody>
        </p:sp>
        <p:sp>
          <p:nvSpPr>
            <p:cNvPr id="148" name="Freeform 147"/>
            <p:cNvSpPr>
              <a:spLocks/>
            </p:cNvSpPr>
            <p:nvPr/>
          </p:nvSpPr>
          <p:spPr bwMode="auto">
            <a:xfrm>
              <a:off x="4584" y="1913"/>
              <a:ext cx="82" cy="20"/>
            </a:xfrm>
            <a:custGeom>
              <a:avLst/>
              <a:gdLst>
                <a:gd name="T0" fmla="*/ 0 w 82"/>
                <a:gd name="T1" fmla="*/ 0 h 20"/>
                <a:gd name="T2" fmla="*/ 81 w 82"/>
                <a:gd name="T3" fmla="*/ 0 h 20"/>
              </a:gdLst>
              <a:ahLst/>
              <a:cxnLst>
                <a:cxn ang="0">
                  <a:pos x="T0" y="T1"/>
                </a:cxn>
                <a:cxn ang="0">
                  <a:pos x="T2" y="T3"/>
                </a:cxn>
              </a:cxnLst>
              <a:rect l="0" t="0" r="r" b="b"/>
              <a:pathLst>
                <a:path w="82" h="20">
                  <a:moveTo>
                    <a:pt x="0" y="0"/>
                  </a:moveTo>
                  <a:lnTo>
                    <a:pt x="81" y="0"/>
                  </a:lnTo>
                </a:path>
              </a:pathLst>
            </a:custGeom>
            <a:noFill/>
            <a:ln w="11937">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AU"/>
            </a:p>
          </p:txBody>
        </p:sp>
        <p:sp>
          <p:nvSpPr>
            <p:cNvPr id="149" name="Freeform 148"/>
            <p:cNvSpPr>
              <a:spLocks/>
            </p:cNvSpPr>
            <p:nvPr/>
          </p:nvSpPr>
          <p:spPr bwMode="auto">
            <a:xfrm>
              <a:off x="900" y="1907"/>
              <a:ext cx="4450" cy="20"/>
            </a:xfrm>
            <a:custGeom>
              <a:avLst/>
              <a:gdLst>
                <a:gd name="T0" fmla="*/ 4449 w 4450"/>
                <a:gd name="T1" fmla="*/ 0 h 20"/>
                <a:gd name="T2" fmla="*/ 4449 w 4450"/>
                <a:gd name="T3" fmla="*/ 0 h 20"/>
              </a:gdLst>
              <a:ahLst/>
              <a:cxnLst>
                <a:cxn ang="0">
                  <a:pos x="T0" y="T1"/>
                </a:cxn>
                <a:cxn ang="0">
                  <a:pos x="T2" y="T3"/>
                </a:cxn>
              </a:cxnLst>
              <a:rect l="0" t="0" r="r" b="b"/>
              <a:pathLst>
                <a:path w="4450" h="20">
                  <a:moveTo>
                    <a:pt x="4449" y="0"/>
                  </a:moveTo>
                  <a:lnTo>
                    <a:pt x="4449" y="0"/>
                  </a:lnTo>
                </a:path>
              </a:pathLst>
            </a:custGeom>
            <a:noFill/>
            <a:ln w="1270">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AU"/>
            </a:p>
          </p:txBody>
        </p:sp>
        <p:sp>
          <p:nvSpPr>
            <p:cNvPr id="150" name="Freeform 149"/>
            <p:cNvSpPr>
              <a:spLocks/>
            </p:cNvSpPr>
            <p:nvPr/>
          </p:nvSpPr>
          <p:spPr bwMode="auto">
            <a:xfrm>
              <a:off x="8479" y="1616"/>
              <a:ext cx="87" cy="20"/>
            </a:xfrm>
            <a:custGeom>
              <a:avLst/>
              <a:gdLst>
                <a:gd name="T0" fmla="*/ 0 w 87"/>
                <a:gd name="T1" fmla="*/ 0 h 20"/>
                <a:gd name="T2" fmla="*/ 86 w 87"/>
                <a:gd name="T3" fmla="*/ 0 h 20"/>
              </a:gdLst>
              <a:ahLst/>
              <a:cxnLst>
                <a:cxn ang="0">
                  <a:pos x="T0" y="T1"/>
                </a:cxn>
                <a:cxn ang="0">
                  <a:pos x="T2" y="T3"/>
                </a:cxn>
              </a:cxnLst>
              <a:rect l="0" t="0" r="r" b="b"/>
              <a:pathLst>
                <a:path w="87" h="20">
                  <a:moveTo>
                    <a:pt x="0" y="0"/>
                  </a:moveTo>
                  <a:lnTo>
                    <a:pt x="86" y="0"/>
                  </a:lnTo>
                </a:path>
              </a:pathLst>
            </a:custGeom>
            <a:noFill/>
            <a:ln w="11937">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AU"/>
            </a:p>
          </p:txBody>
        </p:sp>
        <p:sp>
          <p:nvSpPr>
            <p:cNvPr id="151" name="Freeform 150"/>
            <p:cNvSpPr>
              <a:spLocks/>
            </p:cNvSpPr>
            <p:nvPr/>
          </p:nvSpPr>
          <p:spPr bwMode="auto">
            <a:xfrm>
              <a:off x="8650" y="1616"/>
              <a:ext cx="84" cy="20"/>
            </a:xfrm>
            <a:custGeom>
              <a:avLst/>
              <a:gdLst>
                <a:gd name="T0" fmla="*/ 0 w 84"/>
                <a:gd name="T1" fmla="*/ 0 h 20"/>
                <a:gd name="T2" fmla="*/ 83 w 84"/>
                <a:gd name="T3" fmla="*/ 0 h 20"/>
              </a:gdLst>
              <a:ahLst/>
              <a:cxnLst>
                <a:cxn ang="0">
                  <a:pos x="T0" y="T1"/>
                </a:cxn>
                <a:cxn ang="0">
                  <a:pos x="T2" y="T3"/>
                </a:cxn>
              </a:cxnLst>
              <a:rect l="0" t="0" r="r" b="b"/>
              <a:pathLst>
                <a:path w="84" h="20">
                  <a:moveTo>
                    <a:pt x="0" y="0"/>
                  </a:moveTo>
                  <a:lnTo>
                    <a:pt x="83" y="0"/>
                  </a:lnTo>
                </a:path>
              </a:pathLst>
            </a:custGeom>
            <a:noFill/>
            <a:ln w="11937">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AU"/>
            </a:p>
          </p:txBody>
        </p:sp>
        <p:sp>
          <p:nvSpPr>
            <p:cNvPr id="152" name="Freeform 151"/>
            <p:cNvSpPr>
              <a:spLocks/>
            </p:cNvSpPr>
            <p:nvPr/>
          </p:nvSpPr>
          <p:spPr bwMode="auto">
            <a:xfrm>
              <a:off x="8817" y="1616"/>
              <a:ext cx="84" cy="20"/>
            </a:xfrm>
            <a:custGeom>
              <a:avLst/>
              <a:gdLst>
                <a:gd name="T0" fmla="*/ 0 w 84"/>
                <a:gd name="T1" fmla="*/ 0 h 20"/>
                <a:gd name="T2" fmla="*/ 84 w 84"/>
                <a:gd name="T3" fmla="*/ 0 h 20"/>
              </a:gdLst>
              <a:ahLst/>
              <a:cxnLst>
                <a:cxn ang="0">
                  <a:pos x="T0" y="T1"/>
                </a:cxn>
                <a:cxn ang="0">
                  <a:pos x="T2" y="T3"/>
                </a:cxn>
              </a:cxnLst>
              <a:rect l="0" t="0" r="r" b="b"/>
              <a:pathLst>
                <a:path w="84" h="20">
                  <a:moveTo>
                    <a:pt x="0" y="0"/>
                  </a:moveTo>
                  <a:lnTo>
                    <a:pt x="84" y="0"/>
                  </a:lnTo>
                </a:path>
              </a:pathLst>
            </a:custGeom>
            <a:noFill/>
            <a:ln w="11937">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AU"/>
            </a:p>
          </p:txBody>
        </p:sp>
        <p:sp>
          <p:nvSpPr>
            <p:cNvPr id="153" name="Freeform 152"/>
            <p:cNvSpPr>
              <a:spLocks/>
            </p:cNvSpPr>
            <p:nvPr/>
          </p:nvSpPr>
          <p:spPr bwMode="auto">
            <a:xfrm>
              <a:off x="295" y="316"/>
              <a:ext cx="427" cy="20"/>
            </a:xfrm>
            <a:custGeom>
              <a:avLst/>
              <a:gdLst>
                <a:gd name="T0" fmla="*/ 0 w 427"/>
                <a:gd name="T1" fmla="*/ 0 h 20"/>
                <a:gd name="T2" fmla="*/ 427 w 427"/>
                <a:gd name="T3" fmla="*/ 0 h 20"/>
              </a:gdLst>
              <a:ahLst/>
              <a:cxnLst>
                <a:cxn ang="0">
                  <a:pos x="T0" y="T1"/>
                </a:cxn>
                <a:cxn ang="0">
                  <a:pos x="T2" y="T3"/>
                </a:cxn>
              </a:cxnLst>
              <a:rect l="0" t="0" r="r" b="b"/>
              <a:pathLst>
                <a:path w="427" h="20">
                  <a:moveTo>
                    <a:pt x="0" y="0"/>
                  </a:moveTo>
                  <a:lnTo>
                    <a:pt x="427" y="0"/>
                  </a:lnTo>
                </a:path>
              </a:pathLst>
            </a:custGeom>
            <a:noFill/>
            <a:ln w="16509">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AU"/>
            </a:p>
          </p:txBody>
        </p:sp>
        <p:sp>
          <p:nvSpPr>
            <p:cNvPr id="154" name="Freeform 153"/>
            <p:cNvSpPr>
              <a:spLocks/>
            </p:cNvSpPr>
            <p:nvPr/>
          </p:nvSpPr>
          <p:spPr bwMode="auto">
            <a:xfrm>
              <a:off x="790" y="304"/>
              <a:ext cx="45" cy="24"/>
            </a:xfrm>
            <a:custGeom>
              <a:avLst/>
              <a:gdLst>
                <a:gd name="T0" fmla="*/ 0 w 45"/>
                <a:gd name="T1" fmla="*/ 11 h 24"/>
                <a:gd name="T2" fmla="*/ 45 w 45"/>
                <a:gd name="T3" fmla="*/ 11 h 24"/>
              </a:gdLst>
              <a:ahLst/>
              <a:cxnLst>
                <a:cxn ang="0">
                  <a:pos x="T0" y="T1"/>
                </a:cxn>
                <a:cxn ang="0">
                  <a:pos x="T2" y="T3"/>
                </a:cxn>
              </a:cxnLst>
              <a:rect l="0" t="0" r="r" b="b"/>
              <a:pathLst>
                <a:path w="45" h="24">
                  <a:moveTo>
                    <a:pt x="0" y="11"/>
                  </a:moveTo>
                  <a:lnTo>
                    <a:pt x="45" y="11"/>
                  </a:lnTo>
                </a:path>
              </a:pathLst>
            </a:custGeom>
            <a:noFill/>
            <a:ln w="16509">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AU"/>
            </a:p>
          </p:txBody>
        </p:sp>
        <p:sp>
          <p:nvSpPr>
            <p:cNvPr id="155" name="Freeform 154"/>
            <p:cNvSpPr>
              <a:spLocks/>
            </p:cNvSpPr>
            <p:nvPr/>
          </p:nvSpPr>
          <p:spPr bwMode="auto">
            <a:xfrm>
              <a:off x="902" y="316"/>
              <a:ext cx="427" cy="20"/>
            </a:xfrm>
            <a:custGeom>
              <a:avLst/>
              <a:gdLst>
                <a:gd name="T0" fmla="*/ 0 w 427"/>
                <a:gd name="T1" fmla="*/ 0 h 20"/>
                <a:gd name="T2" fmla="*/ 427 w 427"/>
                <a:gd name="T3" fmla="*/ 0 h 20"/>
              </a:gdLst>
              <a:ahLst/>
              <a:cxnLst>
                <a:cxn ang="0">
                  <a:pos x="T0" y="T1"/>
                </a:cxn>
                <a:cxn ang="0">
                  <a:pos x="T2" y="T3"/>
                </a:cxn>
              </a:cxnLst>
              <a:rect l="0" t="0" r="r" b="b"/>
              <a:pathLst>
                <a:path w="427" h="20">
                  <a:moveTo>
                    <a:pt x="0" y="0"/>
                  </a:moveTo>
                  <a:lnTo>
                    <a:pt x="427" y="0"/>
                  </a:lnTo>
                </a:path>
              </a:pathLst>
            </a:custGeom>
            <a:noFill/>
            <a:ln w="16509">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AU"/>
            </a:p>
          </p:txBody>
        </p:sp>
        <p:sp>
          <p:nvSpPr>
            <p:cNvPr id="156" name="Freeform 155"/>
            <p:cNvSpPr>
              <a:spLocks/>
            </p:cNvSpPr>
            <p:nvPr/>
          </p:nvSpPr>
          <p:spPr bwMode="auto">
            <a:xfrm>
              <a:off x="1397" y="304"/>
              <a:ext cx="45" cy="24"/>
            </a:xfrm>
            <a:custGeom>
              <a:avLst/>
              <a:gdLst>
                <a:gd name="T0" fmla="*/ 0 w 45"/>
                <a:gd name="T1" fmla="*/ 11 h 24"/>
                <a:gd name="T2" fmla="*/ 45 w 45"/>
                <a:gd name="T3" fmla="*/ 11 h 24"/>
              </a:gdLst>
              <a:ahLst/>
              <a:cxnLst>
                <a:cxn ang="0">
                  <a:pos x="T0" y="T1"/>
                </a:cxn>
                <a:cxn ang="0">
                  <a:pos x="T2" y="T3"/>
                </a:cxn>
              </a:cxnLst>
              <a:rect l="0" t="0" r="r" b="b"/>
              <a:pathLst>
                <a:path w="45" h="24">
                  <a:moveTo>
                    <a:pt x="0" y="11"/>
                  </a:moveTo>
                  <a:lnTo>
                    <a:pt x="45" y="11"/>
                  </a:lnTo>
                </a:path>
              </a:pathLst>
            </a:custGeom>
            <a:noFill/>
            <a:ln w="16509">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AU"/>
            </a:p>
          </p:txBody>
        </p:sp>
        <p:sp>
          <p:nvSpPr>
            <p:cNvPr id="157" name="Freeform 156"/>
            <p:cNvSpPr>
              <a:spLocks/>
            </p:cNvSpPr>
            <p:nvPr/>
          </p:nvSpPr>
          <p:spPr bwMode="auto">
            <a:xfrm>
              <a:off x="1510" y="316"/>
              <a:ext cx="427" cy="20"/>
            </a:xfrm>
            <a:custGeom>
              <a:avLst/>
              <a:gdLst>
                <a:gd name="T0" fmla="*/ 0 w 427"/>
                <a:gd name="T1" fmla="*/ 0 h 20"/>
                <a:gd name="T2" fmla="*/ 427 w 427"/>
                <a:gd name="T3" fmla="*/ 0 h 20"/>
              </a:gdLst>
              <a:ahLst/>
              <a:cxnLst>
                <a:cxn ang="0">
                  <a:pos x="T0" y="T1"/>
                </a:cxn>
                <a:cxn ang="0">
                  <a:pos x="T2" y="T3"/>
                </a:cxn>
              </a:cxnLst>
              <a:rect l="0" t="0" r="r" b="b"/>
              <a:pathLst>
                <a:path w="427" h="20">
                  <a:moveTo>
                    <a:pt x="0" y="0"/>
                  </a:moveTo>
                  <a:lnTo>
                    <a:pt x="427" y="0"/>
                  </a:lnTo>
                </a:path>
              </a:pathLst>
            </a:custGeom>
            <a:noFill/>
            <a:ln w="16509">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AU"/>
            </a:p>
          </p:txBody>
        </p:sp>
        <p:sp>
          <p:nvSpPr>
            <p:cNvPr id="158" name="Freeform 157"/>
            <p:cNvSpPr>
              <a:spLocks/>
            </p:cNvSpPr>
            <p:nvPr/>
          </p:nvSpPr>
          <p:spPr bwMode="auto">
            <a:xfrm>
              <a:off x="2004" y="304"/>
              <a:ext cx="46" cy="24"/>
            </a:xfrm>
            <a:custGeom>
              <a:avLst/>
              <a:gdLst>
                <a:gd name="T0" fmla="*/ 0 w 46"/>
                <a:gd name="T1" fmla="*/ 11 h 24"/>
                <a:gd name="T2" fmla="*/ 45 w 46"/>
                <a:gd name="T3" fmla="*/ 11 h 24"/>
              </a:gdLst>
              <a:ahLst/>
              <a:cxnLst>
                <a:cxn ang="0">
                  <a:pos x="T0" y="T1"/>
                </a:cxn>
                <a:cxn ang="0">
                  <a:pos x="T2" y="T3"/>
                </a:cxn>
              </a:cxnLst>
              <a:rect l="0" t="0" r="r" b="b"/>
              <a:pathLst>
                <a:path w="46" h="24">
                  <a:moveTo>
                    <a:pt x="0" y="11"/>
                  </a:moveTo>
                  <a:lnTo>
                    <a:pt x="45" y="11"/>
                  </a:lnTo>
                </a:path>
              </a:pathLst>
            </a:custGeom>
            <a:noFill/>
            <a:ln w="16509">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AU"/>
            </a:p>
          </p:txBody>
        </p:sp>
        <p:sp>
          <p:nvSpPr>
            <p:cNvPr id="159" name="Freeform 158"/>
            <p:cNvSpPr>
              <a:spLocks/>
            </p:cNvSpPr>
            <p:nvPr/>
          </p:nvSpPr>
          <p:spPr bwMode="auto">
            <a:xfrm>
              <a:off x="2117" y="316"/>
              <a:ext cx="427" cy="20"/>
            </a:xfrm>
            <a:custGeom>
              <a:avLst/>
              <a:gdLst>
                <a:gd name="T0" fmla="*/ 0 w 427"/>
                <a:gd name="T1" fmla="*/ 0 h 20"/>
                <a:gd name="T2" fmla="*/ 427 w 427"/>
                <a:gd name="T3" fmla="*/ 0 h 20"/>
              </a:gdLst>
              <a:ahLst/>
              <a:cxnLst>
                <a:cxn ang="0">
                  <a:pos x="T0" y="T1"/>
                </a:cxn>
                <a:cxn ang="0">
                  <a:pos x="T2" y="T3"/>
                </a:cxn>
              </a:cxnLst>
              <a:rect l="0" t="0" r="r" b="b"/>
              <a:pathLst>
                <a:path w="427" h="20">
                  <a:moveTo>
                    <a:pt x="0" y="0"/>
                  </a:moveTo>
                  <a:lnTo>
                    <a:pt x="427" y="0"/>
                  </a:lnTo>
                </a:path>
              </a:pathLst>
            </a:custGeom>
            <a:noFill/>
            <a:ln w="16509">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AU"/>
            </a:p>
          </p:txBody>
        </p:sp>
        <p:sp>
          <p:nvSpPr>
            <p:cNvPr id="160" name="Freeform 159"/>
            <p:cNvSpPr>
              <a:spLocks/>
            </p:cNvSpPr>
            <p:nvPr/>
          </p:nvSpPr>
          <p:spPr bwMode="auto">
            <a:xfrm>
              <a:off x="2611" y="304"/>
              <a:ext cx="46" cy="24"/>
            </a:xfrm>
            <a:custGeom>
              <a:avLst/>
              <a:gdLst>
                <a:gd name="T0" fmla="*/ 0 w 46"/>
                <a:gd name="T1" fmla="*/ 11 h 24"/>
                <a:gd name="T2" fmla="*/ 45 w 46"/>
                <a:gd name="T3" fmla="*/ 11 h 24"/>
              </a:gdLst>
              <a:ahLst/>
              <a:cxnLst>
                <a:cxn ang="0">
                  <a:pos x="T0" y="T1"/>
                </a:cxn>
                <a:cxn ang="0">
                  <a:pos x="T2" y="T3"/>
                </a:cxn>
              </a:cxnLst>
              <a:rect l="0" t="0" r="r" b="b"/>
              <a:pathLst>
                <a:path w="46" h="24">
                  <a:moveTo>
                    <a:pt x="0" y="11"/>
                  </a:moveTo>
                  <a:lnTo>
                    <a:pt x="45" y="11"/>
                  </a:lnTo>
                </a:path>
              </a:pathLst>
            </a:custGeom>
            <a:noFill/>
            <a:ln w="16509">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AU"/>
            </a:p>
          </p:txBody>
        </p:sp>
        <p:sp>
          <p:nvSpPr>
            <p:cNvPr id="161" name="Freeform 160"/>
            <p:cNvSpPr>
              <a:spLocks/>
            </p:cNvSpPr>
            <p:nvPr/>
          </p:nvSpPr>
          <p:spPr bwMode="auto">
            <a:xfrm>
              <a:off x="2726" y="316"/>
              <a:ext cx="425" cy="20"/>
            </a:xfrm>
            <a:custGeom>
              <a:avLst/>
              <a:gdLst>
                <a:gd name="T0" fmla="*/ 0 w 425"/>
                <a:gd name="T1" fmla="*/ 0 h 20"/>
                <a:gd name="T2" fmla="*/ 424 w 425"/>
                <a:gd name="T3" fmla="*/ 0 h 20"/>
              </a:gdLst>
              <a:ahLst/>
              <a:cxnLst>
                <a:cxn ang="0">
                  <a:pos x="T0" y="T1"/>
                </a:cxn>
                <a:cxn ang="0">
                  <a:pos x="T2" y="T3"/>
                </a:cxn>
              </a:cxnLst>
              <a:rect l="0" t="0" r="r" b="b"/>
              <a:pathLst>
                <a:path w="425" h="20">
                  <a:moveTo>
                    <a:pt x="0" y="0"/>
                  </a:moveTo>
                  <a:lnTo>
                    <a:pt x="424" y="0"/>
                  </a:lnTo>
                </a:path>
              </a:pathLst>
            </a:custGeom>
            <a:noFill/>
            <a:ln w="16509">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AU"/>
            </a:p>
          </p:txBody>
        </p:sp>
        <p:sp>
          <p:nvSpPr>
            <p:cNvPr id="162" name="Freeform 161"/>
            <p:cNvSpPr>
              <a:spLocks/>
            </p:cNvSpPr>
            <p:nvPr/>
          </p:nvSpPr>
          <p:spPr bwMode="auto">
            <a:xfrm>
              <a:off x="3218" y="304"/>
              <a:ext cx="46" cy="24"/>
            </a:xfrm>
            <a:custGeom>
              <a:avLst/>
              <a:gdLst>
                <a:gd name="T0" fmla="*/ 0 w 46"/>
                <a:gd name="T1" fmla="*/ 11 h 24"/>
                <a:gd name="T2" fmla="*/ 45 w 46"/>
                <a:gd name="T3" fmla="*/ 11 h 24"/>
              </a:gdLst>
              <a:ahLst/>
              <a:cxnLst>
                <a:cxn ang="0">
                  <a:pos x="T0" y="T1"/>
                </a:cxn>
                <a:cxn ang="0">
                  <a:pos x="T2" y="T3"/>
                </a:cxn>
              </a:cxnLst>
              <a:rect l="0" t="0" r="r" b="b"/>
              <a:pathLst>
                <a:path w="46" h="24">
                  <a:moveTo>
                    <a:pt x="0" y="11"/>
                  </a:moveTo>
                  <a:lnTo>
                    <a:pt x="45" y="11"/>
                  </a:lnTo>
                </a:path>
              </a:pathLst>
            </a:custGeom>
            <a:noFill/>
            <a:ln w="16509">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AU"/>
            </a:p>
          </p:txBody>
        </p:sp>
        <p:sp>
          <p:nvSpPr>
            <p:cNvPr id="163" name="Freeform 162"/>
            <p:cNvSpPr>
              <a:spLocks/>
            </p:cNvSpPr>
            <p:nvPr/>
          </p:nvSpPr>
          <p:spPr bwMode="auto">
            <a:xfrm>
              <a:off x="3333" y="316"/>
              <a:ext cx="425" cy="20"/>
            </a:xfrm>
            <a:custGeom>
              <a:avLst/>
              <a:gdLst>
                <a:gd name="T0" fmla="*/ 0 w 425"/>
                <a:gd name="T1" fmla="*/ 0 h 20"/>
                <a:gd name="T2" fmla="*/ 424 w 425"/>
                <a:gd name="T3" fmla="*/ 0 h 20"/>
              </a:gdLst>
              <a:ahLst/>
              <a:cxnLst>
                <a:cxn ang="0">
                  <a:pos x="T0" y="T1"/>
                </a:cxn>
                <a:cxn ang="0">
                  <a:pos x="T2" y="T3"/>
                </a:cxn>
              </a:cxnLst>
              <a:rect l="0" t="0" r="r" b="b"/>
              <a:pathLst>
                <a:path w="425" h="20">
                  <a:moveTo>
                    <a:pt x="0" y="0"/>
                  </a:moveTo>
                  <a:lnTo>
                    <a:pt x="424" y="0"/>
                  </a:lnTo>
                </a:path>
              </a:pathLst>
            </a:custGeom>
            <a:noFill/>
            <a:ln w="16509">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AU"/>
            </a:p>
          </p:txBody>
        </p:sp>
        <p:sp>
          <p:nvSpPr>
            <p:cNvPr id="164" name="Freeform 163"/>
            <p:cNvSpPr>
              <a:spLocks/>
            </p:cNvSpPr>
            <p:nvPr/>
          </p:nvSpPr>
          <p:spPr bwMode="auto">
            <a:xfrm>
              <a:off x="3828" y="304"/>
              <a:ext cx="43" cy="24"/>
            </a:xfrm>
            <a:custGeom>
              <a:avLst/>
              <a:gdLst>
                <a:gd name="T0" fmla="*/ 0 w 43"/>
                <a:gd name="T1" fmla="*/ 11 h 24"/>
                <a:gd name="T2" fmla="*/ 43 w 43"/>
                <a:gd name="T3" fmla="*/ 11 h 24"/>
              </a:gdLst>
              <a:ahLst/>
              <a:cxnLst>
                <a:cxn ang="0">
                  <a:pos x="T0" y="T1"/>
                </a:cxn>
                <a:cxn ang="0">
                  <a:pos x="T2" y="T3"/>
                </a:cxn>
              </a:cxnLst>
              <a:rect l="0" t="0" r="r" b="b"/>
              <a:pathLst>
                <a:path w="43" h="24">
                  <a:moveTo>
                    <a:pt x="0" y="11"/>
                  </a:moveTo>
                  <a:lnTo>
                    <a:pt x="43" y="11"/>
                  </a:lnTo>
                </a:path>
              </a:pathLst>
            </a:custGeom>
            <a:noFill/>
            <a:ln w="16509">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AU"/>
            </a:p>
          </p:txBody>
        </p:sp>
        <p:sp>
          <p:nvSpPr>
            <p:cNvPr id="165" name="Freeform 164"/>
            <p:cNvSpPr>
              <a:spLocks/>
            </p:cNvSpPr>
            <p:nvPr/>
          </p:nvSpPr>
          <p:spPr bwMode="auto">
            <a:xfrm>
              <a:off x="3941" y="316"/>
              <a:ext cx="424" cy="20"/>
            </a:xfrm>
            <a:custGeom>
              <a:avLst/>
              <a:gdLst>
                <a:gd name="T0" fmla="*/ 0 w 424"/>
                <a:gd name="T1" fmla="*/ 0 h 20"/>
                <a:gd name="T2" fmla="*/ 424 w 424"/>
                <a:gd name="T3" fmla="*/ 0 h 20"/>
              </a:gdLst>
              <a:ahLst/>
              <a:cxnLst>
                <a:cxn ang="0">
                  <a:pos x="T0" y="T1"/>
                </a:cxn>
                <a:cxn ang="0">
                  <a:pos x="T2" y="T3"/>
                </a:cxn>
              </a:cxnLst>
              <a:rect l="0" t="0" r="r" b="b"/>
              <a:pathLst>
                <a:path w="424" h="20">
                  <a:moveTo>
                    <a:pt x="0" y="0"/>
                  </a:moveTo>
                  <a:lnTo>
                    <a:pt x="424" y="0"/>
                  </a:lnTo>
                </a:path>
              </a:pathLst>
            </a:custGeom>
            <a:noFill/>
            <a:ln w="16509">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AU"/>
            </a:p>
          </p:txBody>
        </p:sp>
        <p:sp>
          <p:nvSpPr>
            <p:cNvPr id="166" name="Freeform 165"/>
            <p:cNvSpPr>
              <a:spLocks/>
            </p:cNvSpPr>
            <p:nvPr/>
          </p:nvSpPr>
          <p:spPr bwMode="auto">
            <a:xfrm>
              <a:off x="4435" y="304"/>
              <a:ext cx="43" cy="24"/>
            </a:xfrm>
            <a:custGeom>
              <a:avLst/>
              <a:gdLst>
                <a:gd name="T0" fmla="*/ 0 w 43"/>
                <a:gd name="T1" fmla="*/ 11 h 24"/>
                <a:gd name="T2" fmla="*/ 43 w 43"/>
                <a:gd name="T3" fmla="*/ 11 h 24"/>
              </a:gdLst>
              <a:ahLst/>
              <a:cxnLst>
                <a:cxn ang="0">
                  <a:pos x="T0" y="T1"/>
                </a:cxn>
                <a:cxn ang="0">
                  <a:pos x="T2" y="T3"/>
                </a:cxn>
              </a:cxnLst>
              <a:rect l="0" t="0" r="r" b="b"/>
              <a:pathLst>
                <a:path w="43" h="24">
                  <a:moveTo>
                    <a:pt x="0" y="11"/>
                  </a:moveTo>
                  <a:lnTo>
                    <a:pt x="43" y="11"/>
                  </a:lnTo>
                </a:path>
              </a:pathLst>
            </a:custGeom>
            <a:noFill/>
            <a:ln w="16509">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AU"/>
            </a:p>
          </p:txBody>
        </p:sp>
        <p:sp>
          <p:nvSpPr>
            <p:cNvPr id="167" name="Freeform 166"/>
            <p:cNvSpPr>
              <a:spLocks/>
            </p:cNvSpPr>
            <p:nvPr/>
          </p:nvSpPr>
          <p:spPr bwMode="auto">
            <a:xfrm>
              <a:off x="4546" y="316"/>
              <a:ext cx="427" cy="20"/>
            </a:xfrm>
            <a:custGeom>
              <a:avLst/>
              <a:gdLst>
                <a:gd name="T0" fmla="*/ 0 w 427"/>
                <a:gd name="T1" fmla="*/ 0 h 20"/>
                <a:gd name="T2" fmla="*/ 427 w 427"/>
                <a:gd name="T3" fmla="*/ 0 h 20"/>
              </a:gdLst>
              <a:ahLst/>
              <a:cxnLst>
                <a:cxn ang="0">
                  <a:pos x="T0" y="T1"/>
                </a:cxn>
                <a:cxn ang="0">
                  <a:pos x="T2" y="T3"/>
                </a:cxn>
              </a:cxnLst>
              <a:rect l="0" t="0" r="r" b="b"/>
              <a:pathLst>
                <a:path w="427" h="20">
                  <a:moveTo>
                    <a:pt x="0" y="0"/>
                  </a:moveTo>
                  <a:lnTo>
                    <a:pt x="427" y="0"/>
                  </a:lnTo>
                </a:path>
              </a:pathLst>
            </a:custGeom>
            <a:noFill/>
            <a:ln w="16509">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AU"/>
            </a:p>
          </p:txBody>
        </p:sp>
        <p:sp>
          <p:nvSpPr>
            <p:cNvPr id="168" name="Freeform 167"/>
            <p:cNvSpPr>
              <a:spLocks/>
            </p:cNvSpPr>
            <p:nvPr/>
          </p:nvSpPr>
          <p:spPr bwMode="auto">
            <a:xfrm>
              <a:off x="5042" y="304"/>
              <a:ext cx="43" cy="24"/>
            </a:xfrm>
            <a:custGeom>
              <a:avLst/>
              <a:gdLst>
                <a:gd name="T0" fmla="*/ 0 w 43"/>
                <a:gd name="T1" fmla="*/ 11 h 24"/>
                <a:gd name="T2" fmla="*/ 43 w 43"/>
                <a:gd name="T3" fmla="*/ 11 h 24"/>
              </a:gdLst>
              <a:ahLst/>
              <a:cxnLst>
                <a:cxn ang="0">
                  <a:pos x="T0" y="T1"/>
                </a:cxn>
                <a:cxn ang="0">
                  <a:pos x="T2" y="T3"/>
                </a:cxn>
              </a:cxnLst>
              <a:rect l="0" t="0" r="r" b="b"/>
              <a:pathLst>
                <a:path w="43" h="24">
                  <a:moveTo>
                    <a:pt x="0" y="11"/>
                  </a:moveTo>
                  <a:lnTo>
                    <a:pt x="43" y="11"/>
                  </a:lnTo>
                </a:path>
              </a:pathLst>
            </a:custGeom>
            <a:noFill/>
            <a:ln w="16509">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AU"/>
            </a:p>
          </p:txBody>
        </p:sp>
        <p:sp>
          <p:nvSpPr>
            <p:cNvPr id="169" name="Freeform 168"/>
            <p:cNvSpPr>
              <a:spLocks/>
            </p:cNvSpPr>
            <p:nvPr/>
          </p:nvSpPr>
          <p:spPr bwMode="auto">
            <a:xfrm>
              <a:off x="5153" y="316"/>
              <a:ext cx="427" cy="20"/>
            </a:xfrm>
            <a:custGeom>
              <a:avLst/>
              <a:gdLst>
                <a:gd name="T0" fmla="*/ 0 w 427"/>
                <a:gd name="T1" fmla="*/ 0 h 20"/>
                <a:gd name="T2" fmla="*/ 427 w 427"/>
                <a:gd name="T3" fmla="*/ 0 h 20"/>
              </a:gdLst>
              <a:ahLst/>
              <a:cxnLst>
                <a:cxn ang="0">
                  <a:pos x="T0" y="T1"/>
                </a:cxn>
                <a:cxn ang="0">
                  <a:pos x="T2" y="T3"/>
                </a:cxn>
              </a:cxnLst>
              <a:rect l="0" t="0" r="r" b="b"/>
              <a:pathLst>
                <a:path w="427" h="20">
                  <a:moveTo>
                    <a:pt x="0" y="0"/>
                  </a:moveTo>
                  <a:lnTo>
                    <a:pt x="427" y="0"/>
                  </a:lnTo>
                </a:path>
              </a:pathLst>
            </a:custGeom>
            <a:noFill/>
            <a:ln w="16509">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AU"/>
            </a:p>
          </p:txBody>
        </p:sp>
        <p:sp>
          <p:nvSpPr>
            <p:cNvPr id="170" name="Freeform 169"/>
            <p:cNvSpPr>
              <a:spLocks/>
            </p:cNvSpPr>
            <p:nvPr/>
          </p:nvSpPr>
          <p:spPr bwMode="auto">
            <a:xfrm>
              <a:off x="5650" y="304"/>
              <a:ext cx="43" cy="24"/>
            </a:xfrm>
            <a:custGeom>
              <a:avLst/>
              <a:gdLst>
                <a:gd name="T0" fmla="*/ 0 w 43"/>
                <a:gd name="T1" fmla="*/ 11 h 24"/>
                <a:gd name="T2" fmla="*/ 43 w 43"/>
                <a:gd name="T3" fmla="*/ 11 h 24"/>
              </a:gdLst>
              <a:ahLst/>
              <a:cxnLst>
                <a:cxn ang="0">
                  <a:pos x="T0" y="T1"/>
                </a:cxn>
                <a:cxn ang="0">
                  <a:pos x="T2" y="T3"/>
                </a:cxn>
              </a:cxnLst>
              <a:rect l="0" t="0" r="r" b="b"/>
              <a:pathLst>
                <a:path w="43" h="24">
                  <a:moveTo>
                    <a:pt x="0" y="11"/>
                  </a:moveTo>
                  <a:lnTo>
                    <a:pt x="43" y="11"/>
                  </a:lnTo>
                </a:path>
              </a:pathLst>
            </a:custGeom>
            <a:noFill/>
            <a:ln w="16509">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AU"/>
            </a:p>
          </p:txBody>
        </p:sp>
        <p:sp>
          <p:nvSpPr>
            <p:cNvPr id="171" name="Freeform 170"/>
            <p:cNvSpPr>
              <a:spLocks/>
            </p:cNvSpPr>
            <p:nvPr/>
          </p:nvSpPr>
          <p:spPr bwMode="auto">
            <a:xfrm>
              <a:off x="5762" y="316"/>
              <a:ext cx="425" cy="20"/>
            </a:xfrm>
            <a:custGeom>
              <a:avLst/>
              <a:gdLst>
                <a:gd name="T0" fmla="*/ 0 w 425"/>
                <a:gd name="T1" fmla="*/ 0 h 20"/>
                <a:gd name="T2" fmla="*/ 424 w 425"/>
                <a:gd name="T3" fmla="*/ 0 h 20"/>
              </a:gdLst>
              <a:ahLst/>
              <a:cxnLst>
                <a:cxn ang="0">
                  <a:pos x="T0" y="T1"/>
                </a:cxn>
                <a:cxn ang="0">
                  <a:pos x="T2" y="T3"/>
                </a:cxn>
              </a:cxnLst>
              <a:rect l="0" t="0" r="r" b="b"/>
              <a:pathLst>
                <a:path w="425" h="20">
                  <a:moveTo>
                    <a:pt x="0" y="0"/>
                  </a:moveTo>
                  <a:lnTo>
                    <a:pt x="424" y="0"/>
                  </a:lnTo>
                </a:path>
              </a:pathLst>
            </a:custGeom>
            <a:noFill/>
            <a:ln w="16509">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AU"/>
            </a:p>
          </p:txBody>
        </p:sp>
        <p:sp>
          <p:nvSpPr>
            <p:cNvPr id="172" name="Freeform 171"/>
            <p:cNvSpPr>
              <a:spLocks/>
            </p:cNvSpPr>
            <p:nvPr/>
          </p:nvSpPr>
          <p:spPr bwMode="auto">
            <a:xfrm>
              <a:off x="6257" y="304"/>
              <a:ext cx="43" cy="24"/>
            </a:xfrm>
            <a:custGeom>
              <a:avLst/>
              <a:gdLst>
                <a:gd name="T0" fmla="*/ 0 w 43"/>
                <a:gd name="T1" fmla="*/ 11 h 24"/>
                <a:gd name="T2" fmla="*/ 43 w 43"/>
                <a:gd name="T3" fmla="*/ 11 h 24"/>
              </a:gdLst>
              <a:ahLst/>
              <a:cxnLst>
                <a:cxn ang="0">
                  <a:pos x="T0" y="T1"/>
                </a:cxn>
                <a:cxn ang="0">
                  <a:pos x="T2" y="T3"/>
                </a:cxn>
              </a:cxnLst>
              <a:rect l="0" t="0" r="r" b="b"/>
              <a:pathLst>
                <a:path w="43" h="24">
                  <a:moveTo>
                    <a:pt x="0" y="11"/>
                  </a:moveTo>
                  <a:lnTo>
                    <a:pt x="43" y="11"/>
                  </a:lnTo>
                </a:path>
              </a:pathLst>
            </a:custGeom>
            <a:noFill/>
            <a:ln w="16509">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AU"/>
            </a:p>
          </p:txBody>
        </p:sp>
        <p:sp>
          <p:nvSpPr>
            <p:cNvPr id="173" name="Freeform 172"/>
            <p:cNvSpPr>
              <a:spLocks/>
            </p:cNvSpPr>
            <p:nvPr/>
          </p:nvSpPr>
          <p:spPr bwMode="auto">
            <a:xfrm>
              <a:off x="6370" y="316"/>
              <a:ext cx="424" cy="20"/>
            </a:xfrm>
            <a:custGeom>
              <a:avLst/>
              <a:gdLst>
                <a:gd name="T0" fmla="*/ 0 w 424"/>
                <a:gd name="T1" fmla="*/ 0 h 20"/>
                <a:gd name="T2" fmla="*/ 424 w 424"/>
                <a:gd name="T3" fmla="*/ 0 h 20"/>
              </a:gdLst>
              <a:ahLst/>
              <a:cxnLst>
                <a:cxn ang="0">
                  <a:pos x="T0" y="T1"/>
                </a:cxn>
                <a:cxn ang="0">
                  <a:pos x="T2" y="T3"/>
                </a:cxn>
              </a:cxnLst>
              <a:rect l="0" t="0" r="r" b="b"/>
              <a:pathLst>
                <a:path w="424" h="20">
                  <a:moveTo>
                    <a:pt x="0" y="0"/>
                  </a:moveTo>
                  <a:lnTo>
                    <a:pt x="424" y="0"/>
                  </a:lnTo>
                </a:path>
              </a:pathLst>
            </a:custGeom>
            <a:noFill/>
            <a:ln w="16509">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AU"/>
            </a:p>
          </p:txBody>
        </p:sp>
        <p:sp>
          <p:nvSpPr>
            <p:cNvPr id="174" name="Freeform 173"/>
            <p:cNvSpPr>
              <a:spLocks/>
            </p:cNvSpPr>
            <p:nvPr/>
          </p:nvSpPr>
          <p:spPr bwMode="auto">
            <a:xfrm>
              <a:off x="6864" y="304"/>
              <a:ext cx="43" cy="24"/>
            </a:xfrm>
            <a:custGeom>
              <a:avLst/>
              <a:gdLst>
                <a:gd name="T0" fmla="*/ 0 w 43"/>
                <a:gd name="T1" fmla="*/ 11 h 24"/>
                <a:gd name="T2" fmla="*/ 43 w 43"/>
                <a:gd name="T3" fmla="*/ 11 h 24"/>
              </a:gdLst>
              <a:ahLst/>
              <a:cxnLst>
                <a:cxn ang="0">
                  <a:pos x="T0" y="T1"/>
                </a:cxn>
                <a:cxn ang="0">
                  <a:pos x="T2" y="T3"/>
                </a:cxn>
              </a:cxnLst>
              <a:rect l="0" t="0" r="r" b="b"/>
              <a:pathLst>
                <a:path w="43" h="24">
                  <a:moveTo>
                    <a:pt x="0" y="11"/>
                  </a:moveTo>
                  <a:lnTo>
                    <a:pt x="43" y="11"/>
                  </a:lnTo>
                </a:path>
              </a:pathLst>
            </a:custGeom>
            <a:noFill/>
            <a:ln w="16509">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AU"/>
            </a:p>
          </p:txBody>
        </p:sp>
        <p:sp>
          <p:nvSpPr>
            <p:cNvPr id="175" name="Freeform 174"/>
            <p:cNvSpPr>
              <a:spLocks/>
            </p:cNvSpPr>
            <p:nvPr/>
          </p:nvSpPr>
          <p:spPr bwMode="auto">
            <a:xfrm>
              <a:off x="6977" y="316"/>
              <a:ext cx="424" cy="20"/>
            </a:xfrm>
            <a:custGeom>
              <a:avLst/>
              <a:gdLst>
                <a:gd name="T0" fmla="*/ 0 w 424"/>
                <a:gd name="T1" fmla="*/ 0 h 20"/>
                <a:gd name="T2" fmla="*/ 424 w 424"/>
                <a:gd name="T3" fmla="*/ 0 h 20"/>
              </a:gdLst>
              <a:ahLst/>
              <a:cxnLst>
                <a:cxn ang="0">
                  <a:pos x="T0" y="T1"/>
                </a:cxn>
                <a:cxn ang="0">
                  <a:pos x="T2" y="T3"/>
                </a:cxn>
              </a:cxnLst>
              <a:rect l="0" t="0" r="r" b="b"/>
              <a:pathLst>
                <a:path w="424" h="20">
                  <a:moveTo>
                    <a:pt x="0" y="0"/>
                  </a:moveTo>
                  <a:lnTo>
                    <a:pt x="424" y="0"/>
                  </a:lnTo>
                </a:path>
              </a:pathLst>
            </a:custGeom>
            <a:noFill/>
            <a:ln w="16509">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AU"/>
            </a:p>
          </p:txBody>
        </p:sp>
        <p:sp>
          <p:nvSpPr>
            <p:cNvPr id="176" name="Freeform 175"/>
            <p:cNvSpPr>
              <a:spLocks/>
            </p:cNvSpPr>
            <p:nvPr/>
          </p:nvSpPr>
          <p:spPr bwMode="auto">
            <a:xfrm>
              <a:off x="7471" y="304"/>
              <a:ext cx="43" cy="24"/>
            </a:xfrm>
            <a:custGeom>
              <a:avLst/>
              <a:gdLst>
                <a:gd name="T0" fmla="*/ 0 w 43"/>
                <a:gd name="T1" fmla="*/ 11 h 24"/>
                <a:gd name="T2" fmla="*/ 43 w 43"/>
                <a:gd name="T3" fmla="*/ 11 h 24"/>
              </a:gdLst>
              <a:ahLst/>
              <a:cxnLst>
                <a:cxn ang="0">
                  <a:pos x="T0" y="T1"/>
                </a:cxn>
                <a:cxn ang="0">
                  <a:pos x="T2" y="T3"/>
                </a:cxn>
              </a:cxnLst>
              <a:rect l="0" t="0" r="r" b="b"/>
              <a:pathLst>
                <a:path w="43" h="24">
                  <a:moveTo>
                    <a:pt x="0" y="11"/>
                  </a:moveTo>
                  <a:lnTo>
                    <a:pt x="43" y="11"/>
                  </a:lnTo>
                </a:path>
              </a:pathLst>
            </a:custGeom>
            <a:noFill/>
            <a:ln w="16509">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AU"/>
            </a:p>
          </p:txBody>
        </p:sp>
        <p:sp>
          <p:nvSpPr>
            <p:cNvPr id="177" name="Freeform 176"/>
            <p:cNvSpPr>
              <a:spLocks/>
            </p:cNvSpPr>
            <p:nvPr/>
          </p:nvSpPr>
          <p:spPr bwMode="auto">
            <a:xfrm>
              <a:off x="7584" y="316"/>
              <a:ext cx="425" cy="20"/>
            </a:xfrm>
            <a:custGeom>
              <a:avLst/>
              <a:gdLst>
                <a:gd name="T0" fmla="*/ 0 w 425"/>
                <a:gd name="T1" fmla="*/ 0 h 20"/>
                <a:gd name="T2" fmla="*/ 424 w 425"/>
                <a:gd name="T3" fmla="*/ 0 h 20"/>
              </a:gdLst>
              <a:ahLst/>
              <a:cxnLst>
                <a:cxn ang="0">
                  <a:pos x="T0" y="T1"/>
                </a:cxn>
                <a:cxn ang="0">
                  <a:pos x="T2" y="T3"/>
                </a:cxn>
              </a:cxnLst>
              <a:rect l="0" t="0" r="r" b="b"/>
              <a:pathLst>
                <a:path w="425" h="20">
                  <a:moveTo>
                    <a:pt x="0" y="0"/>
                  </a:moveTo>
                  <a:lnTo>
                    <a:pt x="424" y="0"/>
                  </a:lnTo>
                </a:path>
              </a:pathLst>
            </a:custGeom>
            <a:noFill/>
            <a:ln w="16509">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AU"/>
            </a:p>
          </p:txBody>
        </p:sp>
        <p:sp>
          <p:nvSpPr>
            <p:cNvPr id="178" name="Freeform 177"/>
            <p:cNvSpPr>
              <a:spLocks/>
            </p:cNvSpPr>
            <p:nvPr/>
          </p:nvSpPr>
          <p:spPr bwMode="auto">
            <a:xfrm>
              <a:off x="8078" y="304"/>
              <a:ext cx="44" cy="24"/>
            </a:xfrm>
            <a:custGeom>
              <a:avLst/>
              <a:gdLst>
                <a:gd name="T0" fmla="*/ 0 w 44"/>
                <a:gd name="T1" fmla="*/ 11 h 24"/>
                <a:gd name="T2" fmla="*/ 43 w 44"/>
                <a:gd name="T3" fmla="*/ 11 h 24"/>
              </a:gdLst>
              <a:ahLst/>
              <a:cxnLst>
                <a:cxn ang="0">
                  <a:pos x="T0" y="T1"/>
                </a:cxn>
                <a:cxn ang="0">
                  <a:pos x="T2" y="T3"/>
                </a:cxn>
              </a:cxnLst>
              <a:rect l="0" t="0" r="r" b="b"/>
              <a:pathLst>
                <a:path w="44" h="24">
                  <a:moveTo>
                    <a:pt x="0" y="11"/>
                  </a:moveTo>
                  <a:lnTo>
                    <a:pt x="43" y="11"/>
                  </a:lnTo>
                </a:path>
              </a:pathLst>
            </a:custGeom>
            <a:noFill/>
            <a:ln w="16509">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AU"/>
            </a:p>
          </p:txBody>
        </p:sp>
        <p:sp>
          <p:nvSpPr>
            <p:cNvPr id="179" name="Freeform 178"/>
            <p:cNvSpPr>
              <a:spLocks/>
            </p:cNvSpPr>
            <p:nvPr/>
          </p:nvSpPr>
          <p:spPr bwMode="auto">
            <a:xfrm>
              <a:off x="8191" y="316"/>
              <a:ext cx="427" cy="20"/>
            </a:xfrm>
            <a:custGeom>
              <a:avLst/>
              <a:gdLst>
                <a:gd name="T0" fmla="*/ 0 w 427"/>
                <a:gd name="T1" fmla="*/ 0 h 20"/>
                <a:gd name="T2" fmla="*/ 427 w 427"/>
                <a:gd name="T3" fmla="*/ 0 h 20"/>
              </a:gdLst>
              <a:ahLst/>
              <a:cxnLst>
                <a:cxn ang="0">
                  <a:pos x="T0" y="T1"/>
                </a:cxn>
                <a:cxn ang="0">
                  <a:pos x="T2" y="T3"/>
                </a:cxn>
              </a:cxnLst>
              <a:rect l="0" t="0" r="r" b="b"/>
              <a:pathLst>
                <a:path w="427" h="20">
                  <a:moveTo>
                    <a:pt x="0" y="0"/>
                  </a:moveTo>
                  <a:lnTo>
                    <a:pt x="427" y="0"/>
                  </a:lnTo>
                </a:path>
              </a:pathLst>
            </a:custGeom>
            <a:noFill/>
            <a:ln w="16509">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AU"/>
            </a:p>
          </p:txBody>
        </p:sp>
        <p:sp>
          <p:nvSpPr>
            <p:cNvPr id="180" name="Freeform 179"/>
            <p:cNvSpPr>
              <a:spLocks/>
            </p:cNvSpPr>
            <p:nvPr/>
          </p:nvSpPr>
          <p:spPr bwMode="auto">
            <a:xfrm>
              <a:off x="8685" y="304"/>
              <a:ext cx="44" cy="24"/>
            </a:xfrm>
            <a:custGeom>
              <a:avLst/>
              <a:gdLst>
                <a:gd name="T0" fmla="*/ 0 w 44"/>
                <a:gd name="T1" fmla="*/ 11 h 24"/>
                <a:gd name="T2" fmla="*/ 43 w 44"/>
                <a:gd name="T3" fmla="*/ 11 h 24"/>
              </a:gdLst>
              <a:ahLst/>
              <a:cxnLst>
                <a:cxn ang="0">
                  <a:pos x="T0" y="T1"/>
                </a:cxn>
                <a:cxn ang="0">
                  <a:pos x="T2" y="T3"/>
                </a:cxn>
              </a:cxnLst>
              <a:rect l="0" t="0" r="r" b="b"/>
              <a:pathLst>
                <a:path w="44" h="24">
                  <a:moveTo>
                    <a:pt x="0" y="11"/>
                  </a:moveTo>
                  <a:lnTo>
                    <a:pt x="43" y="11"/>
                  </a:lnTo>
                </a:path>
              </a:pathLst>
            </a:custGeom>
            <a:noFill/>
            <a:ln w="16509">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AU"/>
            </a:p>
          </p:txBody>
        </p:sp>
        <p:sp>
          <p:nvSpPr>
            <p:cNvPr id="181" name="Freeform 180"/>
            <p:cNvSpPr>
              <a:spLocks/>
            </p:cNvSpPr>
            <p:nvPr/>
          </p:nvSpPr>
          <p:spPr bwMode="auto">
            <a:xfrm>
              <a:off x="8798" y="316"/>
              <a:ext cx="152" cy="20"/>
            </a:xfrm>
            <a:custGeom>
              <a:avLst/>
              <a:gdLst>
                <a:gd name="T0" fmla="*/ 0 w 152"/>
                <a:gd name="T1" fmla="*/ 0 h 20"/>
                <a:gd name="T2" fmla="*/ 151 w 152"/>
                <a:gd name="T3" fmla="*/ 0 h 20"/>
              </a:gdLst>
              <a:ahLst/>
              <a:cxnLst>
                <a:cxn ang="0">
                  <a:pos x="T0" y="T1"/>
                </a:cxn>
                <a:cxn ang="0">
                  <a:pos x="T2" y="T3"/>
                </a:cxn>
              </a:cxnLst>
              <a:rect l="0" t="0" r="r" b="b"/>
              <a:pathLst>
                <a:path w="152" h="20">
                  <a:moveTo>
                    <a:pt x="0" y="0"/>
                  </a:moveTo>
                  <a:lnTo>
                    <a:pt x="151" y="0"/>
                  </a:lnTo>
                </a:path>
              </a:pathLst>
            </a:custGeom>
            <a:noFill/>
            <a:ln w="16509">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AU"/>
            </a:p>
          </p:txBody>
        </p:sp>
        <p:sp>
          <p:nvSpPr>
            <p:cNvPr id="182" name="Freeform 181"/>
            <p:cNvSpPr>
              <a:spLocks/>
            </p:cNvSpPr>
            <p:nvPr/>
          </p:nvSpPr>
          <p:spPr bwMode="auto">
            <a:xfrm>
              <a:off x="533" y="1913"/>
              <a:ext cx="86" cy="20"/>
            </a:xfrm>
            <a:custGeom>
              <a:avLst/>
              <a:gdLst>
                <a:gd name="T0" fmla="*/ 0 w 86"/>
                <a:gd name="T1" fmla="*/ 0 h 20"/>
                <a:gd name="T2" fmla="*/ 86 w 86"/>
                <a:gd name="T3" fmla="*/ 0 h 20"/>
              </a:gdLst>
              <a:ahLst/>
              <a:cxnLst>
                <a:cxn ang="0">
                  <a:pos x="T0" y="T1"/>
                </a:cxn>
                <a:cxn ang="0">
                  <a:pos x="T2" y="T3"/>
                </a:cxn>
              </a:cxnLst>
              <a:rect l="0" t="0" r="r" b="b"/>
              <a:pathLst>
                <a:path w="86" h="20">
                  <a:moveTo>
                    <a:pt x="0" y="0"/>
                  </a:moveTo>
                  <a:lnTo>
                    <a:pt x="86" y="0"/>
                  </a:lnTo>
                </a:path>
              </a:pathLst>
            </a:custGeom>
            <a:noFill/>
            <a:ln w="11937">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AU"/>
            </a:p>
          </p:txBody>
        </p:sp>
        <p:sp>
          <p:nvSpPr>
            <p:cNvPr id="183" name="Freeform 182"/>
            <p:cNvSpPr>
              <a:spLocks/>
            </p:cNvSpPr>
            <p:nvPr/>
          </p:nvSpPr>
          <p:spPr bwMode="auto">
            <a:xfrm>
              <a:off x="703" y="1913"/>
              <a:ext cx="84" cy="20"/>
            </a:xfrm>
            <a:custGeom>
              <a:avLst/>
              <a:gdLst>
                <a:gd name="T0" fmla="*/ 0 w 84"/>
                <a:gd name="T1" fmla="*/ 0 h 20"/>
                <a:gd name="T2" fmla="*/ 84 w 84"/>
                <a:gd name="T3" fmla="*/ 0 h 20"/>
              </a:gdLst>
              <a:ahLst/>
              <a:cxnLst>
                <a:cxn ang="0">
                  <a:pos x="T0" y="T1"/>
                </a:cxn>
                <a:cxn ang="0">
                  <a:pos x="T2" y="T3"/>
                </a:cxn>
              </a:cxnLst>
              <a:rect l="0" t="0" r="r" b="b"/>
              <a:pathLst>
                <a:path w="84" h="20">
                  <a:moveTo>
                    <a:pt x="0" y="0"/>
                  </a:moveTo>
                  <a:lnTo>
                    <a:pt x="84" y="0"/>
                  </a:lnTo>
                </a:path>
              </a:pathLst>
            </a:custGeom>
            <a:noFill/>
            <a:ln w="11937">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AU"/>
            </a:p>
          </p:txBody>
        </p:sp>
        <p:sp>
          <p:nvSpPr>
            <p:cNvPr id="184" name="Freeform 183"/>
            <p:cNvSpPr>
              <a:spLocks/>
            </p:cNvSpPr>
            <p:nvPr/>
          </p:nvSpPr>
          <p:spPr bwMode="auto">
            <a:xfrm>
              <a:off x="8465" y="1913"/>
              <a:ext cx="84" cy="20"/>
            </a:xfrm>
            <a:custGeom>
              <a:avLst/>
              <a:gdLst>
                <a:gd name="T0" fmla="*/ 0 w 84"/>
                <a:gd name="T1" fmla="*/ 0 h 20"/>
                <a:gd name="T2" fmla="*/ 83 w 84"/>
                <a:gd name="T3" fmla="*/ 0 h 20"/>
              </a:gdLst>
              <a:ahLst/>
              <a:cxnLst>
                <a:cxn ang="0">
                  <a:pos x="T0" y="T1"/>
                </a:cxn>
                <a:cxn ang="0">
                  <a:pos x="T2" y="T3"/>
                </a:cxn>
              </a:cxnLst>
              <a:rect l="0" t="0" r="r" b="b"/>
              <a:pathLst>
                <a:path w="84" h="20">
                  <a:moveTo>
                    <a:pt x="0" y="0"/>
                  </a:moveTo>
                  <a:lnTo>
                    <a:pt x="83" y="0"/>
                  </a:lnTo>
                </a:path>
              </a:pathLst>
            </a:custGeom>
            <a:noFill/>
            <a:ln w="11937">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AU"/>
            </a:p>
          </p:txBody>
        </p:sp>
        <p:sp>
          <p:nvSpPr>
            <p:cNvPr id="185" name="Freeform 184"/>
            <p:cNvSpPr>
              <a:spLocks/>
            </p:cNvSpPr>
            <p:nvPr/>
          </p:nvSpPr>
          <p:spPr bwMode="auto">
            <a:xfrm>
              <a:off x="8633" y="1913"/>
              <a:ext cx="84" cy="20"/>
            </a:xfrm>
            <a:custGeom>
              <a:avLst/>
              <a:gdLst>
                <a:gd name="T0" fmla="*/ 0 w 84"/>
                <a:gd name="T1" fmla="*/ 0 h 20"/>
                <a:gd name="T2" fmla="*/ 83 w 84"/>
                <a:gd name="T3" fmla="*/ 0 h 20"/>
              </a:gdLst>
              <a:ahLst/>
              <a:cxnLst>
                <a:cxn ang="0">
                  <a:pos x="T0" y="T1"/>
                </a:cxn>
                <a:cxn ang="0">
                  <a:pos x="T2" y="T3"/>
                </a:cxn>
              </a:cxnLst>
              <a:rect l="0" t="0" r="r" b="b"/>
              <a:pathLst>
                <a:path w="84" h="20">
                  <a:moveTo>
                    <a:pt x="0" y="0"/>
                  </a:moveTo>
                  <a:lnTo>
                    <a:pt x="83" y="0"/>
                  </a:lnTo>
                </a:path>
              </a:pathLst>
            </a:custGeom>
            <a:noFill/>
            <a:ln w="11937">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AU"/>
            </a:p>
          </p:txBody>
        </p:sp>
        <p:sp>
          <p:nvSpPr>
            <p:cNvPr id="186" name="Freeform 185"/>
            <p:cNvSpPr>
              <a:spLocks/>
            </p:cNvSpPr>
            <p:nvPr/>
          </p:nvSpPr>
          <p:spPr bwMode="auto">
            <a:xfrm>
              <a:off x="8801" y="1913"/>
              <a:ext cx="84" cy="20"/>
            </a:xfrm>
            <a:custGeom>
              <a:avLst/>
              <a:gdLst>
                <a:gd name="T0" fmla="*/ 0 w 84"/>
                <a:gd name="T1" fmla="*/ 0 h 20"/>
                <a:gd name="T2" fmla="*/ 84 w 84"/>
                <a:gd name="T3" fmla="*/ 0 h 20"/>
              </a:gdLst>
              <a:ahLst/>
              <a:cxnLst>
                <a:cxn ang="0">
                  <a:pos x="T0" y="T1"/>
                </a:cxn>
                <a:cxn ang="0">
                  <a:pos x="T2" y="T3"/>
                </a:cxn>
              </a:cxnLst>
              <a:rect l="0" t="0" r="r" b="b"/>
              <a:pathLst>
                <a:path w="84" h="20">
                  <a:moveTo>
                    <a:pt x="0" y="0"/>
                  </a:moveTo>
                  <a:lnTo>
                    <a:pt x="84" y="0"/>
                  </a:lnTo>
                </a:path>
              </a:pathLst>
            </a:custGeom>
            <a:noFill/>
            <a:ln w="11937">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AU"/>
            </a:p>
          </p:txBody>
        </p:sp>
        <p:sp>
          <p:nvSpPr>
            <p:cNvPr id="187" name="Rectangle 186"/>
            <p:cNvSpPr>
              <a:spLocks noChangeArrowheads="1"/>
            </p:cNvSpPr>
            <p:nvPr/>
          </p:nvSpPr>
          <p:spPr bwMode="auto">
            <a:xfrm>
              <a:off x="518" y="0"/>
              <a:ext cx="8460" cy="22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0" tIns="0" rIns="0" bIns="0" anchor="t" anchorCtr="0" upright="1">
              <a:noAutofit/>
            </a:bodyPr>
            <a:lstStyle/>
            <a:p>
              <a:pPr algn="l">
                <a:lnSpc>
                  <a:spcPts val="11400"/>
                </a:lnSpc>
                <a:spcAft>
                  <a:spcPts val="0"/>
                </a:spcAft>
              </a:pPr>
              <a:endParaRPr lang="en-AU" sz="1200">
                <a:effectLst/>
                <a:latin typeface="Times New Roman"/>
                <a:ea typeface="Calibri"/>
                <a:cs typeface="Times New Roman"/>
              </a:endParaRPr>
            </a:p>
            <a:p>
              <a:pPr>
                <a:lnSpc>
                  <a:spcPct val="115000"/>
                </a:lnSpc>
                <a:spcAft>
                  <a:spcPts val="0"/>
                </a:spcAft>
              </a:pPr>
              <a:r>
                <a:rPr lang="en-AU" sz="1200">
                  <a:effectLst/>
                  <a:latin typeface="Times New Roman"/>
                  <a:ea typeface="Calibri"/>
                  <a:cs typeface="Times New Roman"/>
                </a:rPr>
                <a:t> </a:t>
              </a:r>
              <a:endParaRPr lang="en-AU" sz="1100">
                <a:effectLst/>
                <a:latin typeface="Calibri"/>
                <a:ea typeface="Calibri"/>
                <a:cs typeface="Times New Roman"/>
              </a:endParaRPr>
            </a:p>
          </p:txBody>
        </p:sp>
        <p:sp>
          <p:nvSpPr>
            <p:cNvPr id="188" name="Freeform 187"/>
            <p:cNvSpPr>
              <a:spLocks/>
            </p:cNvSpPr>
            <p:nvPr/>
          </p:nvSpPr>
          <p:spPr bwMode="auto">
            <a:xfrm>
              <a:off x="50" y="599"/>
              <a:ext cx="39" cy="123"/>
            </a:xfrm>
            <a:custGeom>
              <a:avLst/>
              <a:gdLst>
                <a:gd name="T0" fmla="*/ 0 w 39"/>
                <a:gd name="T1" fmla="*/ 0 h 123"/>
                <a:gd name="T2" fmla="*/ 0 w 39"/>
                <a:gd name="T3" fmla="*/ 14 h 123"/>
                <a:gd name="T4" fmla="*/ 16 w 39"/>
                <a:gd name="T5" fmla="*/ 21 h 123"/>
                <a:gd name="T6" fmla="*/ 24 w 39"/>
                <a:gd name="T7" fmla="*/ 62 h 123"/>
                <a:gd name="T8" fmla="*/ 16 w 39"/>
                <a:gd name="T9" fmla="*/ 103 h 123"/>
                <a:gd name="T10" fmla="*/ 0 w 39"/>
                <a:gd name="T11" fmla="*/ 112 h 123"/>
                <a:gd name="T12" fmla="*/ 0 w 39"/>
                <a:gd name="T13" fmla="*/ 122 h 123"/>
                <a:gd name="T14" fmla="*/ 21 w 39"/>
                <a:gd name="T15" fmla="*/ 115 h 123"/>
                <a:gd name="T16" fmla="*/ 33 w 39"/>
                <a:gd name="T17" fmla="*/ 96 h 123"/>
                <a:gd name="T18" fmla="*/ 38 w 39"/>
                <a:gd name="T19" fmla="*/ 62 h 123"/>
                <a:gd name="T20" fmla="*/ 35 w 39"/>
                <a:gd name="T21" fmla="*/ 33 h 123"/>
                <a:gd name="T22" fmla="*/ 28 w 39"/>
                <a:gd name="T23" fmla="*/ 16 h 123"/>
                <a:gd name="T24" fmla="*/ 16 w 39"/>
                <a:gd name="T25" fmla="*/ 4 h 123"/>
                <a:gd name="T26" fmla="*/ 0 w 39"/>
                <a:gd name="T27" fmla="*/ 0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9" h="123">
                  <a:moveTo>
                    <a:pt x="0" y="0"/>
                  </a:moveTo>
                  <a:lnTo>
                    <a:pt x="0" y="14"/>
                  </a:lnTo>
                  <a:lnTo>
                    <a:pt x="16" y="21"/>
                  </a:lnTo>
                  <a:lnTo>
                    <a:pt x="24" y="62"/>
                  </a:lnTo>
                  <a:lnTo>
                    <a:pt x="16" y="103"/>
                  </a:lnTo>
                  <a:lnTo>
                    <a:pt x="0" y="112"/>
                  </a:lnTo>
                  <a:lnTo>
                    <a:pt x="0" y="122"/>
                  </a:lnTo>
                  <a:lnTo>
                    <a:pt x="21" y="115"/>
                  </a:lnTo>
                  <a:lnTo>
                    <a:pt x="33" y="96"/>
                  </a:lnTo>
                  <a:lnTo>
                    <a:pt x="38" y="62"/>
                  </a:lnTo>
                  <a:lnTo>
                    <a:pt x="35" y="33"/>
                  </a:lnTo>
                  <a:lnTo>
                    <a:pt x="28" y="16"/>
                  </a:lnTo>
                  <a:lnTo>
                    <a:pt x="16" y="4"/>
                  </a:lnTo>
                  <a:lnTo>
                    <a:pt x="0"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89" name="Freeform 188"/>
            <p:cNvSpPr>
              <a:spLocks/>
            </p:cNvSpPr>
            <p:nvPr/>
          </p:nvSpPr>
          <p:spPr bwMode="auto">
            <a:xfrm>
              <a:off x="10" y="599"/>
              <a:ext cx="40" cy="123"/>
            </a:xfrm>
            <a:custGeom>
              <a:avLst/>
              <a:gdLst>
                <a:gd name="T0" fmla="*/ 40 w 40"/>
                <a:gd name="T1" fmla="*/ 0 h 123"/>
                <a:gd name="T2" fmla="*/ 16 w 40"/>
                <a:gd name="T3" fmla="*/ 7 h 123"/>
                <a:gd name="T4" fmla="*/ 4 w 40"/>
                <a:gd name="T5" fmla="*/ 28 h 123"/>
                <a:gd name="T6" fmla="*/ 0 w 40"/>
                <a:gd name="T7" fmla="*/ 62 h 123"/>
                <a:gd name="T8" fmla="*/ 12 w 40"/>
                <a:gd name="T9" fmla="*/ 112 h 123"/>
                <a:gd name="T10" fmla="*/ 24 w 40"/>
                <a:gd name="T11" fmla="*/ 120 h 123"/>
                <a:gd name="T12" fmla="*/ 40 w 40"/>
                <a:gd name="T13" fmla="*/ 122 h 123"/>
                <a:gd name="T14" fmla="*/ 40 w 40"/>
                <a:gd name="T15" fmla="*/ 112 h 123"/>
                <a:gd name="T16" fmla="*/ 24 w 40"/>
                <a:gd name="T17" fmla="*/ 103 h 123"/>
                <a:gd name="T18" fmla="*/ 16 w 40"/>
                <a:gd name="T19" fmla="*/ 62 h 123"/>
                <a:gd name="T20" fmla="*/ 24 w 40"/>
                <a:gd name="T21" fmla="*/ 21 h 123"/>
                <a:gd name="T22" fmla="*/ 40 w 40"/>
                <a:gd name="T23" fmla="*/ 12 h 123"/>
                <a:gd name="T24" fmla="*/ 40 w 40"/>
                <a:gd name="T25" fmla="*/ 0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0" h="123">
                  <a:moveTo>
                    <a:pt x="40" y="0"/>
                  </a:moveTo>
                  <a:lnTo>
                    <a:pt x="16" y="7"/>
                  </a:lnTo>
                  <a:lnTo>
                    <a:pt x="4" y="28"/>
                  </a:lnTo>
                  <a:lnTo>
                    <a:pt x="0" y="62"/>
                  </a:lnTo>
                  <a:lnTo>
                    <a:pt x="12" y="112"/>
                  </a:lnTo>
                  <a:lnTo>
                    <a:pt x="24" y="120"/>
                  </a:lnTo>
                  <a:lnTo>
                    <a:pt x="40" y="122"/>
                  </a:lnTo>
                  <a:lnTo>
                    <a:pt x="40" y="112"/>
                  </a:lnTo>
                  <a:lnTo>
                    <a:pt x="24" y="103"/>
                  </a:lnTo>
                  <a:lnTo>
                    <a:pt x="16" y="62"/>
                  </a:lnTo>
                  <a:lnTo>
                    <a:pt x="24" y="21"/>
                  </a:lnTo>
                  <a:lnTo>
                    <a:pt x="40" y="12"/>
                  </a:lnTo>
                  <a:lnTo>
                    <a:pt x="40"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90" name="Freeform 189"/>
            <p:cNvSpPr>
              <a:spLocks/>
            </p:cNvSpPr>
            <p:nvPr/>
          </p:nvSpPr>
          <p:spPr bwMode="auto">
            <a:xfrm>
              <a:off x="113" y="705"/>
              <a:ext cx="20" cy="20"/>
            </a:xfrm>
            <a:custGeom>
              <a:avLst/>
              <a:gdLst>
                <a:gd name="T0" fmla="*/ 0 w 20"/>
                <a:gd name="T1" fmla="*/ 8 h 20"/>
                <a:gd name="T2" fmla="*/ 16 w 20"/>
                <a:gd name="T3" fmla="*/ 8 h 20"/>
              </a:gdLst>
              <a:ahLst/>
              <a:cxnLst>
                <a:cxn ang="0">
                  <a:pos x="T0" y="T1"/>
                </a:cxn>
                <a:cxn ang="0">
                  <a:pos x="T2" y="T3"/>
                </a:cxn>
              </a:cxnLst>
              <a:rect l="0" t="0" r="r" b="b"/>
              <a:pathLst>
                <a:path w="20" h="20">
                  <a:moveTo>
                    <a:pt x="0" y="8"/>
                  </a:moveTo>
                  <a:lnTo>
                    <a:pt x="16" y="8"/>
                  </a:lnTo>
                </a:path>
              </a:pathLst>
            </a:custGeom>
            <a:noFill/>
            <a:ln w="11937">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AU"/>
            </a:p>
          </p:txBody>
        </p:sp>
        <p:grpSp>
          <p:nvGrpSpPr>
            <p:cNvPr id="191" name="Group 190"/>
            <p:cNvGrpSpPr>
              <a:grpSpLocks/>
            </p:cNvGrpSpPr>
            <p:nvPr/>
          </p:nvGrpSpPr>
          <p:grpSpPr bwMode="auto">
            <a:xfrm>
              <a:off x="151" y="602"/>
              <a:ext cx="82" cy="120"/>
              <a:chOff x="151" y="602"/>
              <a:chExt cx="82" cy="120"/>
            </a:xfrm>
          </p:grpSpPr>
          <p:sp>
            <p:nvSpPr>
              <p:cNvPr id="206" name="Freeform 205"/>
              <p:cNvSpPr>
                <a:spLocks/>
              </p:cNvSpPr>
              <p:nvPr/>
            </p:nvSpPr>
            <p:spPr bwMode="auto">
              <a:xfrm>
                <a:off x="151" y="602"/>
                <a:ext cx="82" cy="120"/>
              </a:xfrm>
              <a:custGeom>
                <a:avLst/>
                <a:gdLst>
                  <a:gd name="T0" fmla="*/ 16 w 82"/>
                  <a:gd name="T1" fmla="*/ 86 h 120"/>
                  <a:gd name="T2" fmla="*/ 0 w 82"/>
                  <a:gd name="T3" fmla="*/ 88 h 120"/>
                  <a:gd name="T4" fmla="*/ 12 w 82"/>
                  <a:gd name="T5" fmla="*/ 112 h 120"/>
                  <a:gd name="T6" fmla="*/ 38 w 82"/>
                  <a:gd name="T7" fmla="*/ 120 h 120"/>
                  <a:gd name="T8" fmla="*/ 57 w 82"/>
                  <a:gd name="T9" fmla="*/ 117 h 120"/>
                  <a:gd name="T10" fmla="*/ 64 w 82"/>
                  <a:gd name="T11" fmla="*/ 110 h 120"/>
                  <a:gd name="T12" fmla="*/ 38 w 82"/>
                  <a:gd name="T13" fmla="*/ 110 h 120"/>
                  <a:gd name="T14" fmla="*/ 24 w 82"/>
                  <a:gd name="T15" fmla="*/ 103 h 120"/>
                  <a:gd name="T16" fmla="*/ 16 w 82"/>
                  <a:gd name="T17" fmla="*/ 86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2" h="120">
                    <a:moveTo>
                      <a:pt x="16" y="86"/>
                    </a:moveTo>
                    <a:lnTo>
                      <a:pt x="0" y="88"/>
                    </a:lnTo>
                    <a:lnTo>
                      <a:pt x="12" y="112"/>
                    </a:lnTo>
                    <a:lnTo>
                      <a:pt x="38" y="120"/>
                    </a:lnTo>
                    <a:lnTo>
                      <a:pt x="57" y="117"/>
                    </a:lnTo>
                    <a:lnTo>
                      <a:pt x="64" y="110"/>
                    </a:lnTo>
                    <a:lnTo>
                      <a:pt x="38" y="110"/>
                    </a:lnTo>
                    <a:lnTo>
                      <a:pt x="24" y="103"/>
                    </a:lnTo>
                    <a:lnTo>
                      <a:pt x="16" y="86"/>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07" name="Freeform 206"/>
              <p:cNvSpPr>
                <a:spLocks/>
              </p:cNvSpPr>
              <p:nvPr/>
            </p:nvSpPr>
            <p:spPr bwMode="auto">
              <a:xfrm>
                <a:off x="151" y="602"/>
                <a:ext cx="82" cy="120"/>
              </a:xfrm>
              <a:custGeom>
                <a:avLst/>
                <a:gdLst>
                  <a:gd name="T0" fmla="*/ 70 w 82"/>
                  <a:gd name="T1" fmla="*/ 52 h 120"/>
                  <a:gd name="T2" fmla="*/ 38 w 82"/>
                  <a:gd name="T3" fmla="*/ 52 h 120"/>
                  <a:gd name="T4" fmla="*/ 57 w 82"/>
                  <a:gd name="T5" fmla="*/ 60 h 120"/>
                  <a:gd name="T6" fmla="*/ 64 w 82"/>
                  <a:gd name="T7" fmla="*/ 79 h 120"/>
                  <a:gd name="T8" fmla="*/ 57 w 82"/>
                  <a:gd name="T9" fmla="*/ 100 h 120"/>
                  <a:gd name="T10" fmla="*/ 38 w 82"/>
                  <a:gd name="T11" fmla="*/ 110 h 120"/>
                  <a:gd name="T12" fmla="*/ 64 w 82"/>
                  <a:gd name="T13" fmla="*/ 110 h 120"/>
                  <a:gd name="T14" fmla="*/ 69 w 82"/>
                  <a:gd name="T15" fmla="*/ 105 h 120"/>
                  <a:gd name="T16" fmla="*/ 81 w 82"/>
                  <a:gd name="T17" fmla="*/ 79 h 120"/>
                  <a:gd name="T18" fmla="*/ 70 w 82"/>
                  <a:gd name="T19" fmla="*/ 52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2" h="120">
                    <a:moveTo>
                      <a:pt x="70" y="52"/>
                    </a:moveTo>
                    <a:lnTo>
                      <a:pt x="38" y="52"/>
                    </a:lnTo>
                    <a:lnTo>
                      <a:pt x="57" y="60"/>
                    </a:lnTo>
                    <a:lnTo>
                      <a:pt x="64" y="79"/>
                    </a:lnTo>
                    <a:lnTo>
                      <a:pt x="57" y="100"/>
                    </a:lnTo>
                    <a:lnTo>
                      <a:pt x="38" y="110"/>
                    </a:lnTo>
                    <a:lnTo>
                      <a:pt x="64" y="110"/>
                    </a:lnTo>
                    <a:lnTo>
                      <a:pt x="69" y="105"/>
                    </a:lnTo>
                    <a:lnTo>
                      <a:pt x="81" y="79"/>
                    </a:lnTo>
                    <a:lnTo>
                      <a:pt x="70" y="52"/>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08" name="Freeform 207"/>
              <p:cNvSpPr>
                <a:spLocks/>
              </p:cNvSpPr>
              <p:nvPr/>
            </p:nvSpPr>
            <p:spPr bwMode="auto">
              <a:xfrm>
                <a:off x="151" y="602"/>
                <a:ext cx="82" cy="120"/>
              </a:xfrm>
              <a:custGeom>
                <a:avLst/>
                <a:gdLst>
                  <a:gd name="T0" fmla="*/ 74 w 82"/>
                  <a:gd name="T1" fmla="*/ 0 h 120"/>
                  <a:gd name="T2" fmla="*/ 14 w 82"/>
                  <a:gd name="T3" fmla="*/ 0 h 120"/>
                  <a:gd name="T4" fmla="*/ 2 w 82"/>
                  <a:gd name="T5" fmla="*/ 62 h 120"/>
                  <a:gd name="T6" fmla="*/ 16 w 82"/>
                  <a:gd name="T7" fmla="*/ 64 h 120"/>
                  <a:gd name="T8" fmla="*/ 26 w 82"/>
                  <a:gd name="T9" fmla="*/ 55 h 120"/>
                  <a:gd name="T10" fmla="*/ 38 w 82"/>
                  <a:gd name="T11" fmla="*/ 52 h 120"/>
                  <a:gd name="T12" fmla="*/ 70 w 82"/>
                  <a:gd name="T13" fmla="*/ 52 h 120"/>
                  <a:gd name="T14" fmla="*/ 69 w 82"/>
                  <a:gd name="T15" fmla="*/ 50 h 120"/>
                  <a:gd name="T16" fmla="*/ 62 w 82"/>
                  <a:gd name="T17" fmla="*/ 47 h 120"/>
                  <a:gd name="T18" fmla="*/ 19 w 82"/>
                  <a:gd name="T19" fmla="*/ 47 h 120"/>
                  <a:gd name="T20" fmla="*/ 26 w 82"/>
                  <a:gd name="T21" fmla="*/ 14 h 120"/>
                  <a:gd name="T22" fmla="*/ 74 w 82"/>
                  <a:gd name="T23" fmla="*/ 14 h 120"/>
                  <a:gd name="T24" fmla="*/ 74 w 82"/>
                  <a:gd name="T25" fmla="*/ 0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2" h="120">
                    <a:moveTo>
                      <a:pt x="74" y="0"/>
                    </a:moveTo>
                    <a:lnTo>
                      <a:pt x="14" y="0"/>
                    </a:lnTo>
                    <a:lnTo>
                      <a:pt x="2" y="62"/>
                    </a:lnTo>
                    <a:lnTo>
                      <a:pt x="16" y="64"/>
                    </a:lnTo>
                    <a:lnTo>
                      <a:pt x="26" y="55"/>
                    </a:lnTo>
                    <a:lnTo>
                      <a:pt x="38" y="52"/>
                    </a:lnTo>
                    <a:lnTo>
                      <a:pt x="70" y="52"/>
                    </a:lnTo>
                    <a:lnTo>
                      <a:pt x="69" y="50"/>
                    </a:lnTo>
                    <a:lnTo>
                      <a:pt x="62" y="47"/>
                    </a:lnTo>
                    <a:lnTo>
                      <a:pt x="19" y="47"/>
                    </a:lnTo>
                    <a:lnTo>
                      <a:pt x="26" y="14"/>
                    </a:lnTo>
                    <a:lnTo>
                      <a:pt x="74" y="14"/>
                    </a:lnTo>
                    <a:lnTo>
                      <a:pt x="7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09" name="Freeform 208"/>
              <p:cNvSpPr>
                <a:spLocks/>
              </p:cNvSpPr>
              <p:nvPr/>
            </p:nvSpPr>
            <p:spPr bwMode="auto">
              <a:xfrm>
                <a:off x="151" y="602"/>
                <a:ext cx="82" cy="120"/>
              </a:xfrm>
              <a:custGeom>
                <a:avLst/>
                <a:gdLst>
                  <a:gd name="T0" fmla="*/ 43 w 82"/>
                  <a:gd name="T1" fmla="*/ 40 h 120"/>
                  <a:gd name="T2" fmla="*/ 19 w 82"/>
                  <a:gd name="T3" fmla="*/ 47 h 120"/>
                  <a:gd name="T4" fmla="*/ 62 w 82"/>
                  <a:gd name="T5" fmla="*/ 47 h 120"/>
                  <a:gd name="T6" fmla="*/ 43 w 82"/>
                  <a:gd name="T7" fmla="*/ 40 h 120"/>
                </a:gdLst>
                <a:ahLst/>
                <a:cxnLst>
                  <a:cxn ang="0">
                    <a:pos x="T0" y="T1"/>
                  </a:cxn>
                  <a:cxn ang="0">
                    <a:pos x="T2" y="T3"/>
                  </a:cxn>
                  <a:cxn ang="0">
                    <a:pos x="T4" y="T5"/>
                  </a:cxn>
                  <a:cxn ang="0">
                    <a:pos x="T6" y="T7"/>
                  </a:cxn>
                </a:cxnLst>
                <a:rect l="0" t="0" r="r" b="b"/>
                <a:pathLst>
                  <a:path w="82" h="120">
                    <a:moveTo>
                      <a:pt x="43" y="40"/>
                    </a:moveTo>
                    <a:lnTo>
                      <a:pt x="19" y="47"/>
                    </a:lnTo>
                    <a:lnTo>
                      <a:pt x="62" y="47"/>
                    </a:lnTo>
                    <a:lnTo>
                      <a:pt x="43" y="4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grpSp>
          <p:nvGrpSpPr>
            <p:cNvPr id="192" name="Group 191"/>
            <p:cNvGrpSpPr>
              <a:grpSpLocks/>
            </p:cNvGrpSpPr>
            <p:nvPr/>
          </p:nvGrpSpPr>
          <p:grpSpPr bwMode="auto">
            <a:xfrm>
              <a:off x="250" y="630"/>
              <a:ext cx="120" cy="92"/>
              <a:chOff x="250" y="630"/>
              <a:chExt cx="120" cy="92"/>
            </a:xfrm>
          </p:grpSpPr>
          <p:sp>
            <p:nvSpPr>
              <p:cNvPr id="202" name="Freeform 201"/>
              <p:cNvSpPr>
                <a:spLocks/>
              </p:cNvSpPr>
              <p:nvPr/>
            </p:nvSpPr>
            <p:spPr bwMode="auto">
              <a:xfrm>
                <a:off x="250" y="630"/>
                <a:ext cx="120" cy="92"/>
              </a:xfrm>
              <a:custGeom>
                <a:avLst/>
                <a:gdLst>
                  <a:gd name="T0" fmla="*/ 12 w 120"/>
                  <a:gd name="T1" fmla="*/ 4 h 92"/>
                  <a:gd name="T2" fmla="*/ 0 w 120"/>
                  <a:gd name="T3" fmla="*/ 4 h 92"/>
                  <a:gd name="T4" fmla="*/ 0 w 120"/>
                  <a:gd name="T5" fmla="*/ 91 h 92"/>
                  <a:gd name="T6" fmla="*/ 14 w 120"/>
                  <a:gd name="T7" fmla="*/ 91 h 92"/>
                  <a:gd name="T8" fmla="*/ 14 w 120"/>
                  <a:gd name="T9" fmla="*/ 45 h 92"/>
                  <a:gd name="T10" fmla="*/ 16 w 120"/>
                  <a:gd name="T11" fmla="*/ 26 h 92"/>
                  <a:gd name="T12" fmla="*/ 24 w 120"/>
                  <a:gd name="T13" fmla="*/ 16 h 92"/>
                  <a:gd name="T14" fmla="*/ 35 w 120"/>
                  <a:gd name="T15" fmla="*/ 14 h 92"/>
                  <a:gd name="T16" fmla="*/ 12 w 120"/>
                  <a:gd name="T17" fmla="*/ 14 h 92"/>
                  <a:gd name="T18" fmla="*/ 12 w 120"/>
                  <a:gd name="T19" fmla="*/ 4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0" h="92">
                    <a:moveTo>
                      <a:pt x="12" y="4"/>
                    </a:moveTo>
                    <a:lnTo>
                      <a:pt x="0" y="4"/>
                    </a:lnTo>
                    <a:lnTo>
                      <a:pt x="0" y="91"/>
                    </a:lnTo>
                    <a:lnTo>
                      <a:pt x="14" y="91"/>
                    </a:lnTo>
                    <a:lnTo>
                      <a:pt x="14" y="45"/>
                    </a:lnTo>
                    <a:lnTo>
                      <a:pt x="16" y="26"/>
                    </a:lnTo>
                    <a:lnTo>
                      <a:pt x="24" y="16"/>
                    </a:lnTo>
                    <a:lnTo>
                      <a:pt x="35" y="14"/>
                    </a:lnTo>
                    <a:lnTo>
                      <a:pt x="12" y="14"/>
                    </a:lnTo>
                    <a:lnTo>
                      <a:pt x="12" y="4"/>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03" name="Freeform 202"/>
              <p:cNvSpPr>
                <a:spLocks/>
              </p:cNvSpPr>
              <p:nvPr/>
            </p:nvSpPr>
            <p:spPr bwMode="auto">
              <a:xfrm>
                <a:off x="250" y="630"/>
                <a:ext cx="120" cy="92"/>
              </a:xfrm>
              <a:custGeom>
                <a:avLst/>
                <a:gdLst>
                  <a:gd name="T0" fmla="*/ 40 w 120"/>
                  <a:gd name="T1" fmla="*/ 0 h 92"/>
                  <a:gd name="T2" fmla="*/ 24 w 120"/>
                  <a:gd name="T3" fmla="*/ 4 h 92"/>
                  <a:gd name="T4" fmla="*/ 12 w 120"/>
                  <a:gd name="T5" fmla="*/ 14 h 92"/>
                  <a:gd name="T6" fmla="*/ 35 w 120"/>
                  <a:gd name="T7" fmla="*/ 14 h 92"/>
                  <a:gd name="T8" fmla="*/ 50 w 120"/>
                  <a:gd name="T9" fmla="*/ 19 h 92"/>
                  <a:gd name="T10" fmla="*/ 52 w 120"/>
                  <a:gd name="T11" fmla="*/ 33 h 92"/>
                  <a:gd name="T12" fmla="*/ 52 w 120"/>
                  <a:gd name="T13" fmla="*/ 91 h 92"/>
                  <a:gd name="T14" fmla="*/ 69 w 120"/>
                  <a:gd name="T15" fmla="*/ 91 h 92"/>
                  <a:gd name="T16" fmla="*/ 69 w 120"/>
                  <a:gd name="T17" fmla="*/ 40 h 92"/>
                  <a:gd name="T18" fmla="*/ 72 w 120"/>
                  <a:gd name="T19" fmla="*/ 19 h 92"/>
                  <a:gd name="T20" fmla="*/ 80 w 120"/>
                  <a:gd name="T21" fmla="*/ 16 h 92"/>
                  <a:gd name="T22" fmla="*/ 64 w 120"/>
                  <a:gd name="T23" fmla="*/ 16 h 92"/>
                  <a:gd name="T24" fmla="*/ 57 w 120"/>
                  <a:gd name="T25" fmla="*/ 4 h 92"/>
                  <a:gd name="T26" fmla="*/ 40 w 120"/>
                  <a:gd name="T27" fmla="*/ 0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0" h="92">
                    <a:moveTo>
                      <a:pt x="40" y="0"/>
                    </a:moveTo>
                    <a:lnTo>
                      <a:pt x="24" y="4"/>
                    </a:lnTo>
                    <a:lnTo>
                      <a:pt x="12" y="14"/>
                    </a:lnTo>
                    <a:lnTo>
                      <a:pt x="35" y="14"/>
                    </a:lnTo>
                    <a:lnTo>
                      <a:pt x="50" y="19"/>
                    </a:lnTo>
                    <a:lnTo>
                      <a:pt x="52" y="33"/>
                    </a:lnTo>
                    <a:lnTo>
                      <a:pt x="52" y="91"/>
                    </a:lnTo>
                    <a:lnTo>
                      <a:pt x="69" y="91"/>
                    </a:lnTo>
                    <a:lnTo>
                      <a:pt x="69" y="40"/>
                    </a:lnTo>
                    <a:lnTo>
                      <a:pt x="72" y="19"/>
                    </a:lnTo>
                    <a:lnTo>
                      <a:pt x="80" y="16"/>
                    </a:lnTo>
                    <a:lnTo>
                      <a:pt x="64" y="16"/>
                    </a:lnTo>
                    <a:lnTo>
                      <a:pt x="57" y="4"/>
                    </a:lnTo>
                    <a:lnTo>
                      <a:pt x="40"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04" name="Freeform 203"/>
              <p:cNvSpPr>
                <a:spLocks/>
              </p:cNvSpPr>
              <p:nvPr/>
            </p:nvSpPr>
            <p:spPr bwMode="auto">
              <a:xfrm>
                <a:off x="250" y="630"/>
                <a:ext cx="120" cy="92"/>
              </a:xfrm>
              <a:custGeom>
                <a:avLst/>
                <a:gdLst>
                  <a:gd name="T0" fmla="*/ 114 w 120"/>
                  <a:gd name="T1" fmla="*/ 14 h 92"/>
                  <a:gd name="T2" fmla="*/ 88 w 120"/>
                  <a:gd name="T3" fmla="*/ 14 h 92"/>
                  <a:gd name="T4" fmla="*/ 98 w 120"/>
                  <a:gd name="T5" fmla="*/ 16 h 92"/>
                  <a:gd name="T6" fmla="*/ 103 w 120"/>
                  <a:gd name="T7" fmla="*/ 21 h 92"/>
                  <a:gd name="T8" fmla="*/ 105 w 120"/>
                  <a:gd name="T9" fmla="*/ 36 h 92"/>
                  <a:gd name="T10" fmla="*/ 105 w 120"/>
                  <a:gd name="T11" fmla="*/ 91 h 92"/>
                  <a:gd name="T12" fmla="*/ 120 w 120"/>
                  <a:gd name="T13" fmla="*/ 91 h 92"/>
                  <a:gd name="T14" fmla="*/ 120 w 120"/>
                  <a:gd name="T15" fmla="*/ 31 h 92"/>
                  <a:gd name="T16" fmla="*/ 114 w 120"/>
                  <a:gd name="T17" fmla="*/ 14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0" h="92">
                    <a:moveTo>
                      <a:pt x="114" y="14"/>
                    </a:moveTo>
                    <a:lnTo>
                      <a:pt x="88" y="14"/>
                    </a:lnTo>
                    <a:lnTo>
                      <a:pt x="98" y="16"/>
                    </a:lnTo>
                    <a:lnTo>
                      <a:pt x="103" y="21"/>
                    </a:lnTo>
                    <a:lnTo>
                      <a:pt x="105" y="36"/>
                    </a:lnTo>
                    <a:lnTo>
                      <a:pt x="105" y="91"/>
                    </a:lnTo>
                    <a:lnTo>
                      <a:pt x="120" y="91"/>
                    </a:lnTo>
                    <a:lnTo>
                      <a:pt x="120" y="31"/>
                    </a:lnTo>
                    <a:lnTo>
                      <a:pt x="114" y="14"/>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05" name="Freeform 204"/>
              <p:cNvSpPr>
                <a:spLocks/>
              </p:cNvSpPr>
              <p:nvPr/>
            </p:nvSpPr>
            <p:spPr bwMode="auto">
              <a:xfrm>
                <a:off x="250" y="630"/>
                <a:ext cx="120" cy="92"/>
              </a:xfrm>
              <a:custGeom>
                <a:avLst/>
                <a:gdLst>
                  <a:gd name="T0" fmla="*/ 91 w 120"/>
                  <a:gd name="T1" fmla="*/ 0 h 92"/>
                  <a:gd name="T2" fmla="*/ 76 w 120"/>
                  <a:gd name="T3" fmla="*/ 4 h 92"/>
                  <a:gd name="T4" fmla="*/ 64 w 120"/>
                  <a:gd name="T5" fmla="*/ 16 h 92"/>
                  <a:gd name="T6" fmla="*/ 80 w 120"/>
                  <a:gd name="T7" fmla="*/ 16 h 92"/>
                  <a:gd name="T8" fmla="*/ 88 w 120"/>
                  <a:gd name="T9" fmla="*/ 14 h 92"/>
                  <a:gd name="T10" fmla="*/ 114 w 120"/>
                  <a:gd name="T11" fmla="*/ 14 h 92"/>
                  <a:gd name="T12" fmla="*/ 112 w 120"/>
                  <a:gd name="T13" fmla="*/ 7 h 92"/>
                  <a:gd name="T14" fmla="*/ 91 w 120"/>
                  <a:gd name="T15" fmla="*/ 0 h 9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0" h="92">
                    <a:moveTo>
                      <a:pt x="91" y="0"/>
                    </a:moveTo>
                    <a:lnTo>
                      <a:pt x="76" y="4"/>
                    </a:lnTo>
                    <a:lnTo>
                      <a:pt x="64" y="16"/>
                    </a:lnTo>
                    <a:lnTo>
                      <a:pt x="80" y="16"/>
                    </a:lnTo>
                    <a:lnTo>
                      <a:pt x="88" y="14"/>
                    </a:lnTo>
                    <a:lnTo>
                      <a:pt x="114" y="14"/>
                    </a:lnTo>
                    <a:lnTo>
                      <a:pt x="112" y="7"/>
                    </a:lnTo>
                    <a:lnTo>
                      <a:pt x="91"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sp>
          <p:nvSpPr>
            <p:cNvPr id="193" name="Freeform 192"/>
            <p:cNvSpPr>
              <a:spLocks/>
            </p:cNvSpPr>
            <p:nvPr/>
          </p:nvSpPr>
          <p:spPr bwMode="auto">
            <a:xfrm>
              <a:off x="442" y="307"/>
              <a:ext cx="20" cy="712"/>
            </a:xfrm>
            <a:custGeom>
              <a:avLst/>
              <a:gdLst>
                <a:gd name="T0" fmla="*/ 0 w 20"/>
                <a:gd name="T1" fmla="*/ 0 h 712"/>
                <a:gd name="T2" fmla="*/ 0 w 20"/>
                <a:gd name="T3" fmla="*/ 712 h 712"/>
              </a:gdLst>
              <a:ahLst/>
              <a:cxnLst>
                <a:cxn ang="0">
                  <a:pos x="T0" y="T1"/>
                </a:cxn>
                <a:cxn ang="0">
                  <a:pos x="T2" y="T3"/>
                </a:cxn>
              </a:cxnLst>
              <a:rect l="0" t="0" r="r" b="b"/>
              <a:pathLst>
                <a:path w="20" h="712">
                  <a:moveTo>
                    <a:pt x="0" y="0"/>
                  </a:moveTo>
                  <a:lnTo>
                    <a:pt x="0" y="712"/>
                  </a:lnTo>
                </a:path>
              </a:pathLst>
            </a:custGeom>
            <a:noFill/>
            <a:ln w="13461">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AU"/>
            </a:p>
          </p:txBody>
        </p:sp>
        <p:sp>
          <p:nvSpPr>
            <p:cNvPr id="194" name="Freeform 193"/>
            <p:cNvSpPr>
              <a:spLocks/>
            </p:cNvSpPr>
            <p:nvPr/>
          </p:nvSpPr>
          <p:spPr bwMode="auto">
            <a:xfrm>
              <a:off x="405" y="849"/>
              <a:ext cx="36" cy="151"/>
            </a:xfrm>
            <a:custGeom>
              <a:avLst/>
              <a:gdLst>
                <a:gd name="T0" fmla="*/ 36 w 36"/>
                <a:gd name="T1" fmla="*/ 0 h 151"/>
                <a:gd name="T2" fmla="*/ 0 w 36"/>
                <a:gd name="T3" fmla="*/ 0 h 151"/>
                <a:gd name="T4" fmla="*/ 36 w 36"/>
                <a:gd name="T5" fmla="*/ 151 h 151"/>
                <a:gd name="T6" fmla="*/ 36 w 36"/>
                <a:gd name="T7" fmla="*/ 0 h 151"/>
              </a:gdLst>
              <a:ahLst/>
              <a:cxnLst>
                <a:cxn ang="0">
                  <a:pos x="T0" y="T1"/>
                </a:cxn>
                <a:cxn ang="0">
                  <a:pos x="T2" y="T3"/>
                </a:cxn>
                <a:cxn ang="0">
                  <a:pos x="T4" y="T5"/>
                </a:cxn>
                <a:cxn ang="0">
                  <a:pos x="T6" y="T7"/>
                </a:cxn>
              </a:cxnLst>
              <a:rect l="0" t="0" r="r" b="b"/>
              <a:pathLst>
                <a:path w="36" h="151">
                  <a:moveTo>
                    <a:pt x="36" y="0"/>
                  </a:moveTo>
                  <a:lnTo>
                    <a:pt x="0" y="0"/>
                  </a:lnTo>
                  <a:lnTo>
                    <a:pt x="36" y="151"/>
                  </a:lnTo>
                  <a:lnTo>
                    <a:pt x="36"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95" name="Freeform 194"/>
            <p:cNvSpPr>
              <a:spLocks/>
            </p:cNvSpPr>
            <p:nvPr/>
          </p:nvSpPr>
          <p:spPr bwMode="auto">
            <a:xfrm>
              <a:off x="432" y="839"/>
              <a:ext cx="20" cy="161"/>
            </a:xfrm>
            <a:custGeom>
              <a:avLst/>
              <a:gdLst>
                <a:gd name="T0" fmla="*/ 19 w 20"/>
                <a:gd name="T1" fmla="*/ 0 h 161"/>
                <a:gd name="T2" fmla="*/ 9 w 20"/>
                <a:gd name="T3" fmla="*/ 0 h 161"/>
                <a:gd name="T4" fmla="*/ 0 w 20"/>
                <a:gd name="T5" fmla="*/ 9 h 161"/>
                <a:gd name="T6" fmla="*/ 0 w 20"/>
                <a:gd name="T7" fmla="*/ 160 h 161"/>
                <a:gd name="T8" fmla="*/ 19 w 20"/>
                <a:gd name="T9" fmla="*/ 160 h 161"/>
                <a:gd name="T10" fmla="*/ 19 w 20"/>
                <a:gd name="T11" fmla="*/ 0 h 161"/>
              </a:gdLst>
              <a:ahLst/>
              <a:cxnLst>
                <a:cxn ang="0">
                  <a:pos x="T0" y="T1"/>
                </a:cxn>
                <a:cxn ang="0">
                  <a:pos x="T2" y="T3"/>
                </a:cxn>
                <a:cxn ang="0">
                  <a:pos x="T4" y="T5"/>
                </a:cxn>
                <a:cxn ang="0">
                  <a:pos x="T6" y="T7"/>
                </a:cxn>
                <a:cxn ang="0">
                  <a:pos x="T8" y="T9"/>
                </a:cxn>
                <a:cxn ang="0">
                  <a:pos x="T10" y="T11"/>
                </a:cxn>
              </a:cxnLst>
              <a:rect l="0" t="0" r="r" b="b"/>
              <a:pathLst>
                <a:path w="20" h="161">
                  <a:moveTo>
                    <a:pt x="19" y="0"/>
                  </a:moveTo>
                  <a:lnTo>
                    <a:pt x="9" y="0"/>
                  </a:lnTo>
                  <a:lnTo>
                    <a:pt x="0" y="9"/>
                  </a:lnTo>
                  <a:lnTo>
                    <a:pt x="0" y="160"/>
                  </a:lnTo>
                  <a:lnTo>
                    <a:pt x="19" y="160"/>
                  </a:lnTo>
                  <a:lnTo>
                    <a:pt x="1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96" name="Freeform 195"/>
            <p:cNvSpPr>
              <a:spLocks/>
            </p:cNvSpPr>
            <p:nvPr/>
          </p:nvSpPr>
          <p:spPr bwMode="auto">
            <a:xfrm>
              <a:off x="394" y="839"/>
              <a:ext cx="48" cy="20"/>
            </a:xfrm>
            <a:custGeom>
              <a:avLst/>
              <a:gdLst>
                <a:gd name="T0" fmla="*/ 48 w 48"/>
                <a:gd name="T1" fmla="*/ 0 h 20"/>
                <a:gd name="T2" fmla="*/ 2 w 48"/>
                <a:gd name="T3" fmla="*/ 0 h 20"/>
                <a:gd name="T4" fmla="*/ 0 w 48"/>
                <a:gd name="T5" fmla="*/ 2 h 20"/>
                <a:gd name="T6" fmla="*/ 2 w 48"/>
                <a:gd name="T7" fmla="*/ 12 h 20"/>
                <a:gd name="T8" fmla="*/ 11 w 48"/>
                <a:gd name="T9" fmla="*/ 19 h 20"/>
                <a:gd name="T10" fmla="*/ 48 w 48"/>
                <a:gd name="T11" fmla="*/ 19 h 20"/>
                <a:gd name="T12" fmla="*/ 48 w 48"/>
                <a:gd name="T13" fmla="*/ 0 h 20"/>
              </a:gdLst>
              <a:ahLst/>
              <a:cxnLst>
                <a:cxn ang="0">
                  <a:pos x="T0" y="T1"/>
                </a:cxn>
                <a:cxn ang="0">
                  <a:pos x="T2" y="T3"/>
                </a:cxn>
                <a:cxn ang="0">
                  <a:pos x="T4" y="T5"/>
                </a:cxn>
                <a:cxn ang="0">
                  <a:pos x="T6" y="T7"/>
                </a:cxn>
                <a:cxn ang="0">
                  <a:pos x="T8" y="T9"/>
                </a:cxn>
                <a:cxn ang="0">
                  <a:pos x="T10" y="T11"/>
                </a:cxn>
                <a:cxn ang="0">
                  <a:pos x="T12" y="T13"/>
                </a:cxn>
              </a:cxnLst>
              <a:rect l="0" t="0" r="r" b="b"/>
              <a:pathLst>
                <a:path w="48" h="20">
                  <a:moveTo>
                    <a:pt x="48" y="0"/>
                  </a:moveTo>
                  <a:lnTo>
                    <a:pt x="2" y="0"/>
                  </a:lnTo>
                  <a:lnTo>
                    <a:pt x="0" y="2"/>
                  </a:lnTo>
                  <a:lnTo>
                    <a:pt x="2" y="12"/>
                  </a:lnTo>
                  <a:lnTo>
                    <a:pt x="11" y="19"/>
                  </a:lnTo>
                  <a:lnTo>
                    <a:pt x="48" y="19"/>
                  </a:lnTo>
                  <a:lnTo>
                    <a:pt x="48"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97" name="Freeform 196"/>
            <p:cNvSpPr>
              <a:spLocks/>
            </p:cNvSpPr>
            <p:nvPr/>
          </p:nvSpPr>
          <p:spPr bwMode="auto">
            <a:xfrm>
              <a:off x="396" y="846"/>
              <a:ext cx="55" cy="166"/>
            </a:xfrm>
            <a:custGeom>
              <a:avLst/>
              <a:gdLst>
                <a:gd name="T0" fmla="*/ 19 w 55"/>
                <a:gd name="T1" fmla="*/ 0 h 166"/>
                <a:gd name="T2" fmla="*/ 0 w 55"/>
                <a:gd name="T3" fmla="*/ 4 h 166"/>
                <a:gd name="T4" fmla="*/ 38 w 55"/>
                <a:gd name="T5" fmla="*/ 165 h 166"/>
                <a:gd name="T6" fmla="*/ 55 w 55"/>
                <a:gd name="T7" fmla="*/ 163 h 166"/>
                <a:gd name="T8" fmla="*/ 55 w 55"/>
                <a:gd name="T9" fmla="*/ 151 h 166"/>
                <a:gd name="T10" fmla="*/ 19 w 55"/>
                <a:gd name="T11" fmla="*/ 0 h 166"/>
              </a:gdLst>
              <a:ahLst/>
              <a:cxnLst>
                <a:cxn ang="0">
                  <a:pos x="T0" y="T1"/>
                </a:cxn>
                <a:cxn ang="0">
                  <a:pos x="T2" y="T3"/>
                </a:cxn>
                <a:cxn ang="0">
                  <a:pos x="T4" y="T5"/>
                </a:cxn>
                <a:cxn ang="0">
                  <a:pos x="T6" y="T7"/>
                </a:cxn>
                <a:cxn ang="0">
                  <a:pos x="T8" y="T9"/>
                </a:cxn>
                <a:cxn ang="0">
                  <a:pos x="T10" y="T11"/>
                </a:cxn>
              </a:cxnLst>
              <a:rect l="0" t="0" r="r" b="b"/>
              <a:pathLst>
                <a:path w="55" h="166">
                  <a:moveTo>
                    <a:pt x="19" y="0"/>
                  </a:moveTo>
                  <a:lnTo>
                    <a:pt x="0" y="4"/>
                  </a:lnTo>
                  <a:lnTo>
                    <a:pt x="38" y="165"/>
                  </a:lnTo>
                  <a:lnTo>
                    <a:pt x="55" y="163"/>
                  </a:lnTo>
                  <a:lnTo>
                    <a:pt x="55" y="151"/>
                  </a:lnTo>
                  <a:lnTo>
                    <a:pt x="1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98" name="Freeform 197"/>
            <p:cNvSpPr>
              <a:spLocks/>
            </p:cNvSpPr>
            <p:nvPr/>
          </p:nvSpPr>
          <p:spPr bwMode="auto">
            <a:xfrm>
              <a:off x="405" y="314"/>
              <a:ext cx="36" cy="153"/>
            </a:xfrm>
            <a:custGeom>
              <a:avLst/>
              <a:gdLst>
                <a:gd name="T0" fmla="*/ 36 w 36"/>
                <a:gd name="T1" fmla="*/ 0 h 153"/>
                <a:gd name="T2" fmla="*/ 0 w 36"/>
                <a:gd name="T3" fmla="*/ 153 h 153"/>
                <a:gd name="T4" fmla="*/ 36 w 36"/>
                <a:gd name="T5" fmla="*/ 153 h 153"/>
                <a:gd name="T6" fmla="*/ 36 w 36"/>
                <a:gd name="T7" fmla="*/ 0 h 153"/>
              </a:gdLst>
              <a:ahLst/>
              <a:cxnLst>
                <a:cxn ang="0">
                  <a:pos x="T0" y="T1"/>
                </a:cxn>
                <a:cxn ang="0">
                  <a:pos x="T2" y="T3"/>
                </a:cxn>
                <a:cxn ang="0">
                  <a:pos x="T4" y="T5"/>
                </a:cxn>
                <a:cxn ang="0">
                  <a:pos x="T6" y="T7"/>
                </a:cxn>
              </a:cxnLst>
              <a:rect l="0" t="0" r="r" b="b"/>
              <a:pathLst>
                <a:path w="36" h="153">
                  <a:moveTo>
                    <a:pt x="36" y="0"/>
                  </a:moveTo>
                  <a:lnTo>
                    <a:pt x="0" y="153"/>
                  </a:lnTo>
                  <a:lnTo>
                    <a:pt x="36" y="153"/>
                  </a:lnTo>
                  <a:lnTo>
                    <a:pt x="36"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99" name="Freeform 198"/>
            <p:cNvSpPr>
              <a:spLocks/>
            </p:cNvSpPr>
            <p:nvPr/>
          </p:nvSpPr>
          <p:spPr bwMode="auto">
            <a:xfrm>
              <a:off x="432" y="314"/>
              <a:ext cx="20" cy="163"/>
            </a:xfrm>
            <a:custGeom>
              <a:avLst/>
              <a:gdLst>
                <a:gd name="T0" fmla="*/ 19 w 20"/>
                <a:gd name="T1" fmla="*/ 0 h 163"/>
                <a:gd name="T2" fmla="*/ 0 w 20"/>
                <a:gd name="T3" fmla="*/ 0 h 163"/>
                <a:gd name="T4" fmla="*/ 0 w 20"/>
                <a:gd name="T5" fmla="*/ 153 h 163"/>
                <a:gd name="T6" fmla="*/ 9 w 20"/>
                <a:gd name="T7" fmla="*/ 163 h 163"/>
                <a:gd name="T8" fmla="*/ 19 w 20"/>
                <a:gd name="T9" fmla="*/ 163 h 163"/>
                <a:gd name="T10" fmla="*/ 19 w 20"/>
                <a:gd name="T11" fmla="*/ 0 h 163"/>
              </a:gdLst>
              <a:ahLst/>
              <a:cxnLst>
                <a:cxn ang="0">
                  <a:pos x="T0" y="T1"/>
                </a:cxn>
                <a:cxn ang="0">
                  <a:pos x="T2" y="T3"/>
                </a:cxn>
                <a:cxn ang="0">
                  <a:pos x="T4" y="T5"/>
                </a:cxn>
                <a:cxn ang="0">
                  <a:pos x="T6" y="T7"/>
                </a:cxn>
                <a:cxn ang="0">
                  <a:pos x="T8" y="T9"/>
                </a:cxn>
                <a:cxn ang="0">
                  <a:pos x="T10" y="T11"/>
                </a:cxn>
              </a:cxnLst>
              <a:rect l="0" t="0" r="r" b="b"/>
              <a:pathLst>
                <a:path w="20" h="163">
                  <a:moveTo>
                    <a:pt x="19" y="0"/>
                  </a:moveTo>
                  <a:lnTo>
                    <a:pt x="0" y="0"/>
                  </a:lnTo>
                  <a:lnTo>
                    <a:pt x="0" y="153"/>
                  </a:lnTo>
                  <a:lnTo>
                    <a:pt x="9" y="163"/>
                  </a:lnTo>
                  <a:lnTo>
                    <a:pt x="19" y="163"/>
                  </a:lnTo>
                  <a:lnTo>
                    <a:pt x="1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00" name="Freeform 199"/>
            <p:cNvSpPr>
              <a:spLocks/>
            </p:cNvSpPr>
            <p:nvPr/>
          </p:nvSpPr>
          <p:spPr bwMode="auto">
            <a:xfrm>
              <a:off x="394" y="458"/>
              <a:ext cx="48" cy="20"/>
            </a:xfrm>
            <a:custGeom>
              <a:avLst/>
              <a:gdLst>
                <a:gd name="T0" fmla="*/ 48 w 48"/>
                <a:gd name="T1" fmla="*/ 0 h 20"/>
                <a:gd name="T2" fmla="*/ 11 w 48"/>
                <a:gd name="T3" fmla="*/ 0 h 20"/>
                <a:gd name="T4" fmla="*/ 2 w 48"/>
                <a:gd name="T5" fmla="*/ 7 h 20"/>
                <a:gd name="T6" fmla="*/ 0 w 48"/>
                <a:gd name="T7" fmla="*/ 16 h 20"/>
                <a:gd name="T8" fmla="*/ 2 w 48"/>
                <a:gd name="T9" fmla="*/ 19 h 20"/>
                <a:gd name="T10" fmla="*/ 48 w 48"/>
                <a:gd name="T11" fmla="*/ 19 h 20"/>
                <a:gd name="T12" fmla="*/ 48 w 48"/>
                <a:gd name="T13" fmla="*/ 0 h 20"/>
              </a:gdLst>
              <a:ahLst/>
              <a:cxnLst>
                <a:cxn ang="0">
                  <a:pos x="T0" y="T1"/>
                </a:cxn>
                <a:cxn ang="0">
                  <a:pos x="T2" y="T3"/>
                </a:cxn>
                <a:cxn ang="0">
                  <a:pos x="T4" y="T5"/>
                </a:cxn>
                <a:cxn ang="0">
                  <a:pos x="T6" y="T7"/>
                </a:cxn>
                <a:cxn ang="0">
                  <a:pos x="T8" y="T9"/>
                </a:cxn>
                <a:cxn ang="0">
                  <a:pos x="T10" y="T11"/>
                </a:cxn>
                <a:cxn ang="0">
                  <a:pos x="T12" y="T13"/>
                </a:cxn>
              </a:cxnLst>
              <a:rect l="0" t="0" r="r" b="b"/>
              <a:pathLst>
                <a:path w="48" h="20">
                  <a:moveTo>
                    <a:pt x="48" y="0"/>
                  </a:moveTo>
                  <a:lnTo>
                    <a:pt x="11" y="0"/>
                  </a:lnTo>
                  <a:lnTo>
                    <a:pt x="2" y="7"/>
                  </a:lnTo>
                  <a:lnTo>
                    <a:pt x="0" y="16"/>
                  </a:lnTo>
                  <a:lnTo>
                    <a:pt x="2" y="19"/>
                  </a:lnTo>
                  <a:lnTo>
                    <a:pt x="48" y="19"/>
                  </a:lnTo>
                  <a:lnTo>
                    <a:pt x="48"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01" name="Freeform 200"/>
            <p:cNvSpPr>
              <a:spLocks/>
            </p:cNvSpPr>
            <p:nvPr/>
          </p:nvSpPr>
          <p:spPr bwMode="auto">
            <a:xfrm>
              <a:off x="396" y="302"/>
              <a:ext cx="55" cy="168"/>
            </a:xfrm>
            <a:custGeom>
              <a:avLst/>
              <a:gdLst>
                <a:gd name="T0" fmla="*/ 38 w 55"/>
                <a:gd name="T1" fmla="*/ 0 h 168"/>
                <a:gd name="T2" fmla="*/ 0 w 55"/>
                <a:gd name="T3" fmla="*/ 163 h 168"/>
                <a:gd name="T4" fmla="*/ 19 w 55"/>
                <a:gd name="T5" fmla="*/ 167 h 168"/>
                <a:gd name="T6" fmla="*/ 55 w 55"/>
                <a:gd name="T7" fmla="*/ 14 h 168"/>
                <a:gd name="T8" fmla="*/ 55 w 55"/>
                <a:gd name="T9" fmla="*/ 2 h 168"/>
                <a:gd name="T10" fmla="*/ 38 w 55"/>
                <a:gd name="T11" fmla="*/ 0 h 168"/>
              </a:gdLst>
              <a:ahLst/>
              <a:cxnLst>
                <a:cxn ang="0">
                  <a:pos x="T0" y="T1"/>
                </a:cxn>
                <a:cxn ang="0">
                  <a:pos x="T2" y="T3"/>
                </a:cxn>
                <a:cxn ang="0">
                  <a:pos x="T4" y="T5"/>
                </a:cxn>
                <a:cxn ang="0">
                  <a:pos x="T6" y="T7"/>
                </a:cxn>
                <a:cxn ang="0">
                  <a:pos x="T8" y="T9"/>
                </a:cxn>
                <a:cxn ang="0">
                  <a:pos x="T10" y="T11"/>
                </a:cxn>
              </a:cxnLst>
              <a:rect l="0" t="0" r="r" b="b"/>
              <a:pathLst>
                <a:path w="55" h="168">
                  <a:moveTo>
                    <a:pt x="38" y="0"/>
                  </a:moveTo>
                  <a:lnTo>
                    <a:pt x="0" y="163"/>
                  </a:lnTo>
                  <a:lnTo>
                    <a:pt x="19" y="167"/>
                  </a:lnTo>
                  <a:lnTo>
                    <a:pt x="55" y="14"/>
                  </a:lnTo>
                  <a:lnTo>
                    <a:pt x="55" y="2"/>
                  </a:lnTo>
                  <a:lnTo>
                    <a:pt x="38"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sp>
        <p:nvSpPr>
          <p:cNvPr id="2" name="Rectangle 215"/>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6384" name="Rectangle 216"/>
          <p:cNvSpPr>
            <a:spLocks noChangeArrowheads="1"/>
          </p:cNvSpPr>
          <p:nvPr/>
        </p:nvSpPr>
        <p:spPr bwMode="auto">
          <a:xfrm>
            <a:off x="0" y="457200"/>
            <a:ext cx="0" cy="0"/>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endParaRPr lang="en-AU"/>
          </a:p>
        </p:txBody>
      </p:sp>
      <p:sp>
        <p:nvSpPr>
          <p:cNvPr id="16385" name="Rectangle 218"/>
          <p:cNvSpPr>
            <a:spLocks noChangeArrowheads="1"/>
          </p:cNvSpPr>
          <p:nvPr/>
        </p:nvSpPr>
        <p:spPr bwMode="auto">
          <a:xfrm>
            <a:off x="0" y="3354388"/>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6386" name="Rectangle 16385"/>
          <p:cNvSpPr/>
          <p:nvPr/>
        </p:nvSpPr>
        <p:spPr>
          <a:xfrm>
            <a:off x="165370" y="2114903"/>
            <a:ext cx="8367069" cy="2308324"/>
          </a:xfrm>
          <a:prstGeom prst="rect">
            <a:avLst/>
          </a:prstGeom>
        </p:spPr>
        <p:txBody>
          <a:bodyPr wrap="square">
            <a:spAutoFit/>
          </a:bodyPr>
          <a:lstStyle/>
          <a:p>
            <a:r>
              <a:rPr lang="en-AU" dirty="0"/>
              <a:t>To calculate the regulating layers, we will need to make some practical assumptions:</a:t>
            </a:r>
          </a:p>
          <a:p>
            <a:r>
              <a:rPr lang="en-AU" dirty="0"/>
              <a:t> </a:t>
            </a:r>
          </a:p>
          <a:p>
            <a:r>
              <a:rPr lang="en-AU" dirty="0"/>
              <a:t>•    that ground levels are to be rounded to the nearest 10cm, and</a:t>
            </a:r>
          </a:p>
          <a:p>
            <a:r>
              <a:rPr lang="en-AU" dirty="0"/>
              <a:t> </a:t>
            </a:r>
          </a:p>
          <a:p>
            <a:r>
              <a:rPr lang="en-AU" dirty="0"/>
              <a:t>•    that the ground slope between points can be represented as a straight line.</a:t>
            </a:r>
          </a:p>
          <a:p>
            <a:r>
              <a:rPr lang="en-AU" dirty="0"/>
              <a:t> </a:t>
            </a:r>
          </a:p>
          <a:p>
            <a:r>
              <a:rPr lang="en-AU" dirty="0"/>
              <a:t>It is then possible to calculate the volumes of layers of different thickness and shape.</a:t>
            </a:r>
          </a:p>
          <a:p>
            <a:r>
              <a:rPr lang="en-AU" dirty="0"/>
              <a:t> </a:t>
            </a:r>
          </a:p>
        </p:txBody>
      </p:sp>
    </p:spTree>
    <p:extLst>
      <p:ext uri="{BB962C8B-B14F-4D97-AF65-F5344CB8AC3E}">
        <p14:creationId xmlns:p14="http://schemas.microsoft.com/office/powerpoint/2010/main" val="158704821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p:cNvGrpSpPr>
            <a:grpSpLocks/>
          </p:cNvGrpSpPr>
          <p:nvPr/>
        </p:nvGrpSpPr>
        <p:grpSpPr bwMode="auto">
          <a:xfrm>
            <a:off x="1014412" y="764704"/>
            <a:ext cx="6365900" cy="1656184"/>
            <a:chOff x="19" y="9"/>
            <a:chExt cx="7401" cy="1339"/>
          </a:xfrm>
        </p:grpSpPr>
        <p:sp>
          <p:nvSpPr>
            <p:cNvPr id="3" name="Freeform 2"/>
            <p:cNvSpPr>
              <a:spLocks/>
            </p:cNvSpPr>
            <p:nvPr/>
          </p:nvSpPr>
          <p:spPr bwMode="auto">
            <a:xfrm>
              <a:off x="6028" y="1120"/>
              <a:ext cx="20" cy="228"/>
            </a:xfrm>
            <a:custGeom>
              <a:avLst/>
              <a:gdLst>
                <a:gd name="T0" fmla="*/ 0 w 20"/>
                <a:gd name="T1" fmla="*/ 0 h 228"/>
                <a:gd name="T2" fmla="*/ 0 w 20"/>
                <a:gd name="T3" fmla="*/ 227 h 228"/>
              </a:gdLst>
              <a:ahLst/>
              <a:cxnLst>
                <a:cxn ang="0">
                  <a:pos x="T0" y="T1"/>
                </a:cxn>
                <a:cxn ang="0">
                  <a:pos x="T2" y="T3"/>
                </a:cxn>
              </a:cxnLst>
              <a:rect l="0" t="0" r="r" b="b"/>
              <a:pathLst>
                <a:path w="20" h="228">
                  <a:moveTo>
                    <a:pt x="0" y="0"/>
                  </a:moveTo>
                  <a:lnTo>
                    <a:pt x="0" y="227"/>
                  </a:lnTo>
                </a:path>
              </a:pathLst>
            </a:custGeom>
            <a:noFill/>
            <a:ln w="12192">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AU"/>
            </a:p>
          </p:txBody>
        </p:sp>
        <p:sp>
          <p:nvSpPr>
            <p:cNvPr id="4" name="Freeform 3"/>
            <p:cNvSpPr>
              <a:spLocks/>
            </p:cNvSpPr>
            <p:nvPr/>
          </p:nvSpPr>
          <p:spPr bwMode="auto">
            <a:xfrm>
              <a:off x="6604" y="1125"/>
              <a:ext cx="20" cy="223"/>
            </a:xfrm>
            <a:custGeom>
              <a:avLst/>
              <a:gdLst>
                <a:gd name="T0" fmla="*/ 0 w 20"/>
                <a:gd name="T1" fmla="*/ 0 h 223"/>
                <a:gd name="T2" fmla="*/ 0 w 20"/>
                <a:gd name="T3" fmla="*/ 223 h 223"/>
              </a:gdLst>
              <a:ahLst/>
              <a:cxnLst>
                <a:cxn ang="0">
                  <a:pos x="T0" y="T1"/>
                </a:cxn>
                <a:cxn ang="0">
                  <a:pos x="T2" y="T3"/>
                </a:cxn>
              </a:cxnLst>
              <a:rect l="0" t="0" r="r" b="b"/>
              <a:pathLst>
                <a:path w="20" h="223">
                  <a:moveTo>
                    <a:pt x="0" y="0"/>
                  </a:moveTo>
                  <a:lnTo>
                    <a:pt x="0" y="223"/>
                  </a:lnTo>
                </a:path>
              </a:pathLst>
            </a:custGeom>
            <a:noFill/>
            <a:ln w="12192">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AU"/>
            </a:p>
          </p:txBody>
        </p:sp>
        <p:sp>
          <p:nvSpPr>
            <p:cNvPr id="5" name="Freeform 4"/>
            <p:cNvSpPr>
              <a:spLocks/>
            </p:cNvSpPr>
            <p:nvPr/>
          </p:nvSpPr>
          <p:spPr bwMode="auto">
            <a:xfrm>
              <a:off x="1670" y="1240"/>
              <a:ext cx="4932" cy="20"/>
            </a:xfrm>
            <a:custGeom>
              <a:avLst/>
              <a:gdLst>
                <a:gd name="T0" fmla="*/ 0 w 4932"/>
                <a:gd name="T1" fmla="*/ 0 h 20"/>
                <a:gd name="T2" fmla="*/ 4932 w 4932"/>
                <a:gd name="T3" fmla="*/ 0 h 20"/>
              </a:gdLst>
              <a:ahLst/>
              <a:cxnLst>
                <a:cxn ang="0">
                  <a:pos x="T0" y="T1"/>
                </a:cxn>
                <a:cxn ang="0">
                  <a:pos x="T2" y="T3"/>
                </a:cxn>
              </a:cxnLst>
              <a:rect l="0" t="0" r="r" b="b"/>
              <a:pathLst>
                <a:path w="4932" h="20">
                  <a:moveTo>
                    <a:pt x="0" y="0"/>
                  </a:moveTo>
                  <a:lnTo>
                    <a:pt x="4932" y="0"/>
                  </a:lnTo>
                </a:path>
              </a:pathLst>
            </a:custGeom>
            <a:noFill/>
            <a:ln w="12192">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AU"/>
            </a:p>
          </p:txBody>
        </p:sp>
        <p:sp>
          <p:nvSpPr>
            <p:cNvPr id="6" name="Freeform 5"/>
            <p:cNvSpPr>
              <a:spLocks/>
            </p:cNvSpPr>
            <p:nvPr/>
          </p:nvSpPr>
          <p:spPr bwMode="auto">
            <a:xfrm>
              <a:off x="19" y="914"/>
              <a:ext cx="1087" cy="348"/>
            </a:xfrm>
            <a:custGeom>
              <a:avLst/>
              <a:gdLst>
                <a:gd name="T0" fmla="*/ 0 w 1087"/>
                <a:gd name="T1" fmla="*/ 348 h 348"/>
                <a:gd name="T2" fmla="*/ 491 w 1087"/>
                <a:gd name="T3" fmla="*/ 345 h 348"/>
                <a:gd name="T4" fmla="*/ 1034 w 1087"/>
                <a:gd name="T5" fmla="*/ 0 h 348"/>
                <a:gd name="T6" fmla="*/ 1087 w 1087"/>
                <a:gd name="T7" fmla="*/ 0 h 348"/>
              </a:gdLst>
              <a:ahLst/>
              <a:cxnLst>
                <a:cxn ang="0">
                  <a:pos x="T0" y="T1"/>
                </a:cxn>
                <a:cxn ang="0">
                  <a:pos x="T2" y="T3"/>
                </a:cxn>
                <a:cxn ang="0">
                  <a:pos x="T4" y="T5"/>
                </a:cxn>
                <a:cxn ang="0">
                  <a:pos x="T6" y="T7"/>
                </a:cxn>
              </a:cxnLst>
              <a:rect l="0" t="0" r="r" b="b"/>
              <a:pathLst>
                <a:path w="1087" h="348">
                  <a:moveTo>
                    <a:pt x="0" y="348"/>
                  </a:moveTo>
                  <a:lnTo>
                    <a:pt x="491" y="345"/>
                  </a:lnTo>
                  <a:lnTo>
                    <a:pt x="1034" y="0"/>
                  </a:lnTo>
                  <a:lnTo>
                    <a:pt x="1087" y="0"/>
                  </a:lnTo>
                </a:path>
              </a:pathLst>
            </a:custGeom>
            <a:noFill/>
            <a:ln w="24383">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AU"/>
            </a:p>
          </p:txBody>
        </p:sp>
        <p:sp>
          <p:nvSpPr>
            <p:cNvPr id="7" name="Freeform 6"/>
            <p:cNvSpPr>
              <a:spLocks/>
            </p:cNvSpPr>
            <p:nvPr/>
          </p:nvSpPr>
          <p:spPr bwMode="auto">
            <a:xfrm>
              <a:off x="1070" y="564"/>
              <a:ext cx="5551" cy="350"/>
            </a:xfrm>
            <a:custGeom>
              <a:avLst/>
              <a:gdLst>
                <a:gd name="T0" fmla="*/ 0 w 5551"/>
                <a:gd name="T1" fmla="*/ 350 h 350"/>
                <a:gd name="T2" fmla="*/ 2786 w 5551"/>
                <a:gd name="T3" fmla="*/ 0 h 350"/>
                <a:gd name="T4" fmla="*/ 5551 w 5551"/>
                <a:gd name="T5" fmla="*/ 350 h 350"/>
              </a:gdLst>
              <a:ahLst/>
              <a:cxnLst>
                <a:cxn ang="0">
                  <a:pos x="T0" y="T1"/>
                </a:cxn>
                <a:cxn ang="0">
                  <a:pos x="T2" y="T3"/>
                </a:cxn>
                <a:cxn ang="0">
                  <a:pos x="T4" y="T5"/>
                </a:cxn>
              </a:cxnLst>
              <a:rect l="0" t="0" r="r" b="b"/>
              <a:pathLst>
                <a:path w="5551" h="350">
                  <a:moveTo>
                    <a:pt x="0" y="350"/>
                  </a:moveTo>
                  <a:lnTo>
                    <a:pt x="2786" y="0"/>
                  </a:lnTo>
                  <a:lnTo>
                    <a:pt x="5551" y="350"/>
                  </a:lnTo>
                </a:path>
              </a:pathLst>
            </a:custGeom>
            <a:noFill/>
            <a:ln w="24384">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AU"/>
            </a:p>
          </p:txBody>
        </p:sp>
        <p:sp>
          <p:nvSpPr>
            <p:cNvPr id="8" name="Freeform 7"/>
            <p:cNvSpPr>
              <a:spLocks/>
            </p:cNvSpPr>
            <p:nvPr/>
          </p:nvSpPr>
          <p:spPr bwMode="auto">
            <a:xfrm>
              <a:off x="6600" y="904"/>
              <a:ext cx="820" cy="351"/>
            </a:xfrm>
            <a:custGeom>
              <a:avLst/>
              <a:gdLst>
                <a:gd name="T0" fmla="*/ 0 w 820"/>
                <a:gd name="T1" fmla="*/ 0 h 351"/>
                <a:gd name="T2" fmla="*/ 585 w 820"/>
                <a:gd name="T3" fmla="*/ 350 h 351"/>
                <a:gd name="T4" fmla="*/ 820 w 820"/>
                <a:gd name="T5" fmla="*/ 350 h 351"/>
              </a:gdLst>
              <a:ahLst/>
              <a:cxnLst>
                <a:cxn ang="0">
                  <a:pos x="T0" y="T1"/>
                </a:cxn>
                <a:cxn ang="0">
                  <a:pos x="T2" y="T3"/>
                </a:cxn>
                <a:cxn ang="0">
                  <a:pos x="T4" y="T5"/>
                </a:cxn>
              </a:cxnLst>
              <a:rect l="0" t="0" r="r" b="b"/>
              <a:pathLst>
                <a:path w="820" h="351">
                  <a:moveTo>
                    <a:pt x="0" y="0"/>
                  </a:moveTo>
                  <a:lnTo>
                    <a:pt x="585" y="350"/>
                  </a:lnTo>
                  <a:lnTo>
                    <a:pt x="820" y="350"/>
                  </a:lnTo>
                </a:path>
              </a:pathLst>
            </a:custGeom>
            <a:noFill/>
            <a:ln w="24384">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AU"/>
            </a:p>
          </p:txBody>
        </p:sp>
        <p:sp>
          <p:nvSpPr>
            <p:cNvPr id="9" name="Freeform 8"/>
            <p:cNvSpPr>
              <a:spLocks/>
            </p:cNvSpPr>
            <p:nvPr/>
          </p:nvSpPr>
          <p:spPr bwMode="auto">
            <a:xfrm>
              <a:off x="1677" y="1125"/>
              <a:ext cx="20" cy="218"/>
            </a:xfrm>
            <a:custGeom>
              <a:avLst/>
              <a:gdLst>
                <a:gd name="T0" fmla="*/ 0 w 20"/>
                <a:gd name="T1" fmla="*/ 0 h 218"/>
                <a:gd name="T2" fmla="*/ 0 w 20"/>
                <a:gd name="T3" fmla="*/ 218 h 218"/>
              </a:gdLst>
              <a:ahLst/>
              <a:cxnLst>
                <a:cxn ang="0">
                  <a:pos x="T0" y="T1"/>
                </a:cxn>
                <a:cxn ang="0">
                  <a:pos x="T2" y="T3"/>
                </a:cxn>
              </a:cxnLst>
              <a:rect l="0" t="0" r="r" b="b"/>
              <a:pathLst>
                <a:path w="20" h="218">
                  <a:moveTo>
                    <a:pt x="0" y="0"/>
                  </a:moveTo>
                  <a:lnTo>
                    <a:pt x="0" y="218"/>
                  </a:lnTo>
                </a:path>
              </a:pathLst>
            </a:custGeom>
            <a:noFill/>
            <a:ln w="12192">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AU"/>
            </a:p>
          </p:txBody>
        </p:sp>
        <p:sp>
          <p:nvSpPr>
            <p:cNvPr id="10" name="Freeform 9"/>
            <p:cNvSpPr>
              <a:spLocks/>
            </p:cNvSpPr>
            <p:nvPr/>
          </p:nvSpPr>
          <p:spPr bwMode="auto">
            <a:xfrm>
              <a:off x="1680" y="1180"/>
              <a:ext cx="276" cy="63"/>
            </a:xfrm>
            <a:custGeom>
              <a:avLst/>
              <a:gdLst>
                <a:gd name="T0" fmla="*/ 0 w 276"/>
                <a:gd name="T1" fmla="*/ 62 h 63"/>
                <a:gd name="T2" fmla="*/ 276 w 276"/>
                <a:gd name="T3" fmla="*/ 0 h 63"/>
                <a:gd name="T4" fmla="*/ 276 w 276"/>
                <a:gd name="T5" fmla="*/ 57 h 63"/>
              </a:gdLst>
              <a:ahLst/>
              <a:cxnLst>
                <a:cxn ang="0">
                  <a:pos x="T0" y="T1"/>
                </a:cxn>
                <a:cxn ang="0">
                  <a:pos x="T2" y="T3"/>
                </a:cxn>
                <a:cxn ang="0">
                  <a:pos x="T4" y="T5"/>
                </a:cxn>
              </a:cxnLst>
              <a:rect l="0" t="0" r="r" b="b"/>
              <a:pathLst>
                <a:path w="276" h="63">
                  <a:moveTo>
                    <a:pt x="0" y="62"/>
                  </a:moveTo>
                  <a:lnTo>
                    <a:pt x="276" y="0"/>
                  </a:lnTo>
                  <a:lnTo>
                    <a:pt x="276" y="57"/>
                  </a:lnTo>
                </a:path>
              </a:pathLst>
            </a:custGeom>
            <a:noFill/>
            <a:ln w="12192">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AU"/>
            </a:p>
          </p:txBody>
        </p:sp>
        <p:sp>
          <p:nvSpPr>
            <p:cNvPr id="11" name="Freeform 10"/>
            <p:cNvSpPr>
              <a:spLocks/>
            </p:cNvSpPr>
            <p:nvPr/>
          </p:nvSpPr>
          <p:spPr bwMode="auto">
            <a:xfrm>
              <a:off x="6033" y="1188"/>
              <a:ext cx="187" cy="48"/>
            </a:xfrm>
            <a:custGeom>
              <a:avLst/>
              <a:gdLst>
                <a:gd name="T0" fmla="*/ 0 w 187"/>
                <a:gd name="T1" fmla="*/ 47 h 48"/>
                <a:gd name="T2" fmla="*/ 187 w 187"/>
                <a:gd name="T3" fmla="*/ 0 h 48"/>
                <a:gd name="T4" fmla="*/ 187 w 187"/>
                <a:gd name="T5" fmla="*/ 47 h 48"/>
              </a:gdLst>
              <a:ahLst/>
              <a:cxnLst>
                <a:cxn ang="0">
                  <a:pos x="T0" y="T1"/>
                </a:cxn>
                <a:cxn ang="0">
                  <a:pos x="T2" y="T3"/>
                </a:cxn>
                <a:cxn ang="0">
                  <a:pos x="T4" y="T5"/>
                </a:cxn>
              </a:cxnLst>
              <a:rect l="0" t="0" r="r" b="b"/>
              <a:pathLst>
                <a:path w="187" h="48">
                  <a:moveTo>
                    <a:pt x="0" y="47"/>
                  </a:moveTo>
                  <a:lnTo>
                    <a:pt x="187" y="0"/>
                  </a:lnTo>
                  <a:lnTo>
                    <a:pt x="187" y="47"/>
                  </a:lnTo>
                </a:path>
              </a:pathLst>
            </a:custGeom>
            <a:noFill/>
            <a:ln w="12192">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AU"/>
            </a:p>
          </p:txBody>
        </p:sp>
        <p:sp>
          <p:nvSpPr>
            <p:cNvPr id="12" name="Freeform 11"/>
            <p:cNvSpPr>
              <a:spLocks/>
            </p:cNvSpPr>
            <p:nvPr/>
          </p:nvSpPr>
          <p:spPr bwMode="auto">
            <a:xfrm>
              <a:off x="5714" y="1164"/>
              <a:ext cx="314" cy="72"/>
            </a:xfrm>
            <a:custGeom>
              <a:avLst/>
              <a:gdLst>
                <a:gd name="T0" fmla="*/ 314 w 314"/>
                <a:gd name="T1" fmla="*/ 72 h 72"/>
                <a:gd name="T2" fmla="*/ 0 w 314"/>
                <a:gd name="T3" fmla="*/ 0 h 72"/>
                <a:gd name="T4" fmla="*/ 0 w 314"/>
                <a:gd name="T5" fmla="*/ 72 h 72"/>
              </a:gdLst>
              <a:ahLst/>
              <a:cxnLst>
                <a:cxn ang="0">
                  <a:pos x="T0" y="T1"/>
                </a:cxn>
                <a:cxn ang="0">
                  <a:pos x="T2" y="T3"/>
                </a:cxn>
                <a:cxn ang="0">
                  <a:pos x="T4" y="T5"/>
                </a:cxn>
              </a:cxnLst>
              <a:rect l="0" t="0" r="r" b="b"/>
              <a:pathLst>
                <a:path w="314" h="72">
                  <a:moveTo>
                    <a:pt x="314" y="72"/>
                  </a:moveTo>
                  <a:lnTo>
                    <a:pt x="0" y="0"/>
                  </a:lnTo>
                  <a:lnTo>
                    <a:pt x="0" y="72"/>
                  </a:lnTo>
                </a:path>
              </a:pathLst>
            </a:custGeom>
            <a:noFill/>
            <a:ln w="12192">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AU"/>
            </a:p>
          </p:txBody>
        </p:sp>
        <p:sp>
          <p:nvSpPr>
            <p:cNvPr id="13" name="Freeform 12"/>
            <p:cNvSpPr>
              <a:spLocks/>
            </p:cNvSpPr>
            <p:nvPr/>
          </p:nvSpPr>
          <p:spPr bwMode="auto">
            <a:xfrm>
              <a:off x="6403" y="1190"/>
              <a:ext cx="209" cy="48"/>
            </a:xfrm>
            <a:custGeom>
              <a:avLst/>
              <a:gdLst>
                <a:gd name="T0" fmla="*/ 208 w 209"/>
                <a:gd name="T1" fmla="*/ 47 h 48"/>
                <a:gd name="T2" fmla="*/ 0 w 209"/>
                <a:gd name="T3" fmla="*/ 0 h 48"/>
                <a:gd name="T4" fmla="*/ 0 w 209"/>
                <a:gd name="T5" fmla="*/ 47 h 48"/>
              </a:gdLst>
              <a:ahLst/>
              <a:cxnLst>
                <a:cxn ang="0">
                  <a:pos x="T0" y="T1"/>
                </a:cxn>
                <a:cxn ang="0">
                  <a:pos x="T2" y="T3"/>
                </a:cxn>
                <a:cxn ang="0">
                  <a:pos x="T4" y="T5"/>
                </a:cxn>
              </a:cxnLst>
              <a:rect l="0" t="0" r="r" b="b"/>
              <a:pathLst>
                <a:path w="209" h="48">
                  <a:moveTo>
                    <a:pt x="208" y="47"/>
                  </a:moveTo>
                  <a:lnTo>
                    <a:pt x="0" y="0"/>
                  </a:lnTo>
                  <a:lnTo>
                    <a:pt x="0" y="47"/>
                  </a:lnTo>
                </a:path>
              </a:pathLst>
            </a:custGeom>
            <a:noFill/>
            <a:ln w="12192">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AU"/>
            </a:p>
          </p:txBody>
        </p:sp>
        <p:sp>
          <p:nvSpPr>
            <p:cNvPr id="14" name="Freeform 13"/>
            <p:cNvSpPr>
              <a:spLocks/>
            </p:cNvSpPr>
            <p:nvPr/>
          </p:nvSpPr>
          <p:spPr bwMode="auto">
            <a:xfrm>
              <a:off x="5059" y="400"/>
              <a:ext cx="249" cy="99"/>
            </a:xfrm>
            <a:custGeom>
              <a:avLst/>
              <a:gdLst>
                <a:gd name="T0" fmla="*/ 249 w 249"/>
                <a:gd name="T1" fmla="*/ 98 h 99"/>
                <a:gd name="T2" fmla="*/ 9 w 249"/>
                <a:gd name="T3" fmla="*/ 0 h 99"/>
                <a:gd name="T4" fmla="*/ 0 w 249"/>
                <a:gd name="T5" fmla="*/ 60 h 99"/>
              </a:gdLst>
              <a:ahLst/>
              <a:cxnLst>
                <a:cxn ang="0">
                  <a:pos x="T0" y="T1"/>
                </a:cxn>
                <a:cxn ang="0">
                  <a:pos x="T2" y="T3"/>
                </a:cxn>
                <a:cxn ang="0">
                  <a:pos x="T4" y="T5"/>
                </a:cxn>
              </a:cxnLst>
              <a:rect l="0" t="0" r="r" b="b"/>
              <a:pathLst>
                <a:path w="249" h="99">
                  <a:moveTo>
                    <a:pt x="249" y="98"/>
                  </a:moveTo>
                  <a:lnTo>
                    <a:pt x="9" y="0"/>
                  </a:lnTo>
                  <a:lnTo>
                    <a:pt x="0" y="60"/>
                  </a:lnTo>
                </a:path>
              </a:pathLst>
            </a:custGeom>
            <a:noFill/>
            <a:ln w="12192">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AU"/>
            </a:p>
          </p:txBody>
        </p:sp>
        <p:sp>
          <p:nvSpPr>
            <p:cNvPr id="15" name="Freeform 14"/>
            <p:cNvSpPr>
              <a:spLocks/>
            </p:cNvSpPr>
            <p:nvPr/>
          </p:nvSpPr>
          <p:spPr bwMode="auto">
            <a:xfrm>
              <a:off x="4459" y="450"/>
              <a:ext cx="869" cy="20"/>
            </a:xfrm>
            <a:custGeom>
              <a:avLst/>
              <a:gdLst>
                <a:gd name="T0" fmla="*/ 0 w 869"/>
                <a:gd name="T1" fmla="*/ 0 h 20"/>
                <a:gd name="T2" fmla="*/ 868 w 869"/>
                <a:gd name="T3" fmla="*/ 0 h 20"/>
              </a:gdLst>
              <a:ahLst/>
              <a:cxnLst>
                <a:cxn ang="0">
                  <a:pos x="T0" y="T1"/>
                </a:cxn>
                <a:cxn ang="0">
                  <a:pos x="T2" y="T3"/>
                </a:cxn>
              </a:cxnLst>
              <a:rect l="0" t="0" r="r" b="b"/>
              <a:pathLst>
                <a:path w="869" h="20">
                  <a:moveTo>
                    <a:pt x="0" y="0"/>
                  </a:moveTo>
                  <a:lnTo>
                    <a:pt x="868" y="0"/>
                  </a:lnTo>
                </a:path>
              </a:pathLst>
            </a:custGeom>
            <a:noFill/>
            <a:ln w="68579">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AU"/>
            </a:p>
          </p:txBody>
        </p:sp>
        <p:sp>
          <p:nvSpPr>
            <p:cNvPr id="16" name="Freeform 15"/>
            <p:cNvSpPr>
              <a:spLocks/>
            </p:cNvSpPr>
            <p:nvPr/>
          </p:nvSpPr>
          <p:spPr bwMode="auto">
            <a:xfrm>
              <a:off x="2388" y="400"/>
              <a:ext cx="249" cy="96"/>
            </a:xfrm>
            <a:custGeom>
              <a:avLst/>
              <a:gdLst>
                <a:gd name="T0" fmla="*/ 0 w 249"/>
                <a:gd name="T1" fmla="*/ 95 h 96"/>
                <a:gd name="T2" fmla="*/ 240 w 249"/>
                <a:gd name="T3" fmla="*/ 0 h 96"/>
                <a:gd name="T4" fmla="*/ 249 w 249"/>
                <a:gd name="T5" fmla="*/ 57 h 96"/>
              </a:gdLst>
              <a:ahLst/>
              <a:cxnLst>
                <a:cxn ang="0">
                  <a:pos x="T0" y="T1"/>
                </a:cxn>
                <a:cxn ang="0">
                  <a:pos x="T2" y="T3"/>
                </a:cxn>
                <a:cxn ang="0">
                  <a:pos x="T4" y="T5"/>
                </a:cxn>
              </a:cxnLst>
              <a:rect l="0" t="0" r="r" b="b"/>
              <a:pathLst>
                <a:path w="249" h="96">
                  <a:moveTo>
                    <a:pt x="0" y="95"/>
                  </a:moveTo>
                  <a:lnTo>
                    <a:pt x="240" y="0"/>
                  </a:lnTo>
                  <a:lnTo>
                    <a:pt x="249" y="57"/>
                  </a:lnTo>
                </a:path>
              </a:pathLst>
            </a:custGeom>
            <a:noFill/>
            <a:ln w="12192">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AU"/>
            </a:p>
          </p:txBody>
        </p:sp>
        <p:sp>
          <p:nvSpPr>
            <p:cNvPr id="17" name="Freeform 16"/>
            <p:cNvSpPr>
              <a:spLocks/>
            </p:cNvSpPr>
            <p:nvPr/>
          </p:nvSpPr>
          <p:spPr bwMode="auto">
            <a:xfrm>
              <a:off x="2368" y="448"/>
              <a:ext cx="867" cy="20"/>
            </a:xfrm>
            <a:custGeom>
              <a:avLst/>
              <a:gdLst>
                <a:gd name="T0" fmla="*/ 0 w 867"/>
                <a:gd name="T1" fmla="*/ 0 h 20"/>
                <a:gd name="T2" fmla="*/ 866 w 867"/>
                <a:gd name="T3" fmla="*/ 0 h 20"/>
              </a:gdLst>
              <a:ahLst/>
              <a:cxnLst>
                <a:cxn ang="0">
                  <a:pos x="T0" y="T1"/>
                </a:cxn>
                <a:cxn ang="0">
                  <a:pos x="T2" y="T3"/>
                </a:cxn>
              </a:cxnLst>
              <a:rect l="0" t="0" r="r" b="b"/>
              <a:pathLst>
                <a:path w="867" h="20">
                  <a:moveTo>
                    <a:pt x="0" y="0"/>
                  </a:moveTo>
                  <a:lnTo>
                    <a:pt x="866" y="0"/>
                  </a:lnTo>
                </a:path>
              </a:pathLst>
            </a:custGeom>
            <a:noFill/>
            <a:ln w="70103">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AU"/>
            </a:p>
          </p:txBody>
        </p:sp>
        <p:grpSp>
          <p:nvGrpSpPr>
            <p:cNvPr id="18" name="Group 17"/>
            <p:cNvGrpSpPr>
              <a:grpSpLocks/>
            </p:cNvGrpSpPr>
            <p:nvPr/>
          </p:nvGrpSpPr>
          <p:grpSpPr bwMode="auto">
            <a:xfrm>
              <a:off x="3803" y="1077"/>
              <a:ext cx="92" cy="84"/>
              <a:chOff x="3803" y="1077"/>
              <a:chExt cx="92" cy="84"/>
            </a:xfrm>
          </p:grpSpPr>
          <p:sp>
            <p:nvSpPr>
              <p:cNvPr id="51" name="Freeform 50"/>
              <p:cNvSpPr>
                <a:spLocks/>
              </p:cNvSpPr>
              <p:nvPr/>
            </p:nvSpPr>
            <p:spPr bwMode="auto">
              <a:xfrm>
                <a:off x="3803" y="1077"/>
                <a:ext cx="92" cy="84"/>
              </a:xfrm>
              <a:custGeom>
                <a:avLst/>
                <a:gdLst>
                  <a:gd name="T0" fmla="*/ 26 w 92"/>
                  <a:gd name="T1" fmla="*/ 0 h 84"/>
                  <a:gd name="T2" fmla="*/ 0 w 92"/>
                  <a:gd name="T3" fmla="*/ 0 h 84"/>
                  <a:gd name="T4" fmla="*/ 0 w 92"/>
                  <a:gd name="T5" fmla="*/ 83 h 84"/>
                  <a:gd name="T6" fmla="*/ 26 w 92"/>
                  <a:gd name="T7" fmla="*/ 83 h 84"/>
                  <a:gd name="T8" fmla="*/ 26 w 92"/>
                  <a:gd name="T9" fmla="*/ 69 h 84"/>
                  <a:gd name="T10" fmla="*/ 28 w 92"/>
                  <a:gd name="T11" fmla="*/ 62 h 84"/>
                  <a:gd name="T12" fmla="*/ 38 w 92"/>
                  <a:gd name="T13" fmla="*/ 52 h 84"/>
                  <a:gd name="T14" fmla="*/ 84 w 92"/>
                  <a:gd name="T15" fmla="*/ 52 h 84"/>
                  <a:gd name="T16" fmla="*/ 81 w 92"/>
                  <a:gd name="T17" fmla="*/ 45 h 84"/>
                  <a:gd name="T18" fmla="*/ 26 w 92"/>
                  <a:gd name="T19" fmla="*/ 45 h 84"/>
                  <a:gd name="T20" fmla="*/ 26 w 92"/>
                  <a:gd name="T21" fmla="*/ 0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2" h="84">
                    <a:moveTo>
                      <a:pt x="26" y="0"/>
                    </a:moveTo>
                    <a:lnTo>
                      <a:pt x="0" y="0"/>
                    </a:lnTo>
                    <a:lnTo>
                      <a:pt x="0" y="83"/>
                    </a:lnTo>
                    <a:lnTo>
                      <a:pt x="26" y="83"/>
                    </a:lnTo>
                    <a:lnTo>
                      <a:pt x="26" y="69"/>
                    </a:lnTo>
                    <a:lnTo>
                      <a:pt x="28" y="62"/>
                    </a:lnTo>
                    <a:lnTo>
                      <a:pt x="38" y="52"/>
                    </a:lnTo>
                    <a:lnTo>
                      <a:pt x="84" y="52"/>
                    </a:lnTo>
                    <a:lnTo>
                      <a:pt x="81" y="45"/>
                    </a:lnTo>
                    <a:lnTo>
                      <a:pt x="26" y="45"/>
                    </a:lnTo>
                    <a:lnTo>
                      <a:pt x="26"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52" name="Freeform 51"/>
              <p:cNvSpPr>
                <a:spLocks/>
              </p:cNvSpPr>
              <p:nvPr/>
            </p:nvSpPr>
            <p:spPr bwMode="auto">
              <a:xfrm>
                <a:off x="3803" y="1077"/>
                <a:ext cx="92" cy="84"/>
              </a:xfrm>
              <a:custGeom>
                <a:avLst/>
                <a:gdLst>
                  <a:gd name="T0" fmla="*/ 84 w 92"/>
                  <a:gd name="T1" fmla="*/ 52 h 84"/>
                  <a:gd name="T2" fmla="*/ 55 w 92"/>
                  <a:gd name="T3" fmla="*/ 52 h 84"/>
                  <a:gd name="T4" fmla="*/ 57 w 92"/>
                  <a:gd name="T5" fmla="*/ 55 h 84"/>
                  <a:gd name="T6" fmla="*/ 64 w 92"/>
                  <a:gd name="T7" fmla="*/ 69 h 84"/>
                  <a:gd name="T8" fmla="*/ 64 w 92"/>
                  <a:gd name="T9" fmla="*/ 83 h 84"/>
                  <a:gd name="T10" fmla="*/ 91 w 92"/>
                  <a:gd name="T11" fmla="*/ 83 h 84"/>
                  <a:gd name="T12" fmla="*/ 91 w 92"/>
                  <a:gd name="T13" fmla="*/ 71 h 84"/>
                  <a:gd name="T14" fmla="*/ 88 w 92"/>
                  <a:gd name="T15" fmla="*/ 62 h 84"/>
                  <a:gd name="T16" fmla="*/ 84 w 92"/>
                  <a:gd name="T17" fmla="*/ 52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2" h="84">
                    <a:moveTo>
                      <a:pt x="84" y="52"/>
                    </a:moveTo>
                    <a:lnTo>
                      <a:pt x="55" y="52"/>
                    </a:lnTo>
                    <a:lnTo>
                      <a:pt x="57" y="55"/>
                    </a:lnTo>
                    <a:lnTo>
                      <a:pt x="64" y="69"/>
                    </a:lnTo>
                    <a:lnTo>
                      <a:pt x="64" y="83"/>
                    </a:lnTo>
                    <a:lnTo>
                      <a:pt x="91" y="83"/>
                    </a:lnTo>
                    <a:lnTo>
                      <a:pt x="91" y="71"/>
                    </a:lnTo>
                    <a:lnTo>
                      <a:pt x="88" y="62"/>
                    </a:lnTo>
                    <a:lnTo>
                      <a:pt x="84" y="52"/>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53" name="Freeform 52"/>
              <p:cNvSpPr>
                <a:spLocks/>
              </p:cNvSpPr>
              <p:nvPr/>
            </p:nvSpPr>
            <p:spPr bwMode="auto">
              <a:xfrm>
                <a:off x="3803" y="1077"/>
                <a:ext cx="92" cy="84"/>
              </a:xfrm>
              <a:custGeom>
                <a:avLst/>
                <a:gdLst>
                  <a:gd name="T0" fmla="*/ 67 w 92"/>
                  <a:gd name="T1" fmla="*/ 35 h 84"/>
                  <a:gd name="T2" fmla="*/ 38 w 92"/>
                  <a:gd name="T3" fmla="*/ 35 h 84"/>
                  <a:gd name="T4" fmla="*/ 36 w 92"/>
                  <a:gd name="T5" fmla="*/ 38 h 84"/>
                  <a:gd name="T6" fmla="*/ 31 w 92"/>
                  <a:gd name="T7" fmla="*/ 40 h 84"/>
                  <a:gd name="T8" fmla="*/ 26 w 92"/>
                  <a:gd name="T9" fmla="*/ 45 h 84"/>
                  <a:gd name="T10" fmla="*/ 81 w 92"/>
                  <a:gd name="T11" fmla="*/ 45 h 84"/>
                  <a:gd name="T12" fmla="*/ 79 w 92"/>
                  <a:gd name="T13" fmla="*/ 43 h 84"/>
                  <a:gd name="T14" fmla="*/ 74 w 92"/>
                  <a:gd name="T15" fmla="*/ 40 h 84"/>
                  <a:gd name="T16" fmla="*/ 72 w 92"/>
                  <a:gd name="T17" fmla="*/ 38 h 84"/>
                  <a:gd name="T18" fmla="*/ 67 w 92"/>
                  <a:gd name="T19" fmla="*/ 35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2" h="84">
                    <a:moveTo>
                      <a:pt x="67" y="35"/>
                    </a:moveTo>
                    <a:lnTo>
                      <a:pt x="38" y="35"/>
                    </a:lnTo>
                    <a:lnTo>
                      <a:pt x="36" y="38"/>
                    </a:lnTo>
                    <a:lnTo>
                      <a:pt x="31" y="40"/>
                    </a:lnTo>
                    <a:lnTo>
                      <a:pt x="26" y="45"/>
                    </a:lnTo>
                    <a:lnTo>
                      <a:pt x="81" y="45"/>
                    </a:lnTo>
                    <a:lnTo>
                      <a:pt x="79" y="43"/>
                    </a:lnTo>
                    <a:lnTo>
                      <a:pt x="74" y="40"/>
                    </a:lnTo>
                    <a:lnTo>
                      <a:pt x="72" y="38"/>
                    </a:lnTo>
                    <a:lnTo>
                      <a:pt x="67" y="35"/>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54" name="Freeform 53"/>
              <p:cNvSpPr>
                <a:spLocks/>
              </p:cNvSpPr>
              <p:nvPr/>
            </p:nvSpPr>
            <p:spPr bwMode="auto">
              <a:xfrm>
                <a:off x="3803" y="1077"/>
                <a:ext cx="92" cy="84"/>
              </a:xfrm>
              <a:custGeom>
                <a:avLst/>
                <a:gdLst>
                  <a:gd name="T0" fmla="*/ 60 w 92"/>
                  <a:gd name="T1" fmla="*/ 33 h 84"/>
                  <a:gd name="T2" fmla="*/ 45 w 92"/>
                  <a:gd name="T3" fmla="*/ 33 h 84"/>
                  <a:gd name="T4" fmla="*/ 40 w 92"/>
                  <a:gd name="T5" fmla="*/ 35 h 84"/>
                  <a:gd name="T6" fmla="*/ 64 w 92"/>
                  <a:gd name="T7" fmla="*/ 35 h 84"/>
                  <a:gd name="T8" fmla="*/ 60 w 92"/>
                  <a:gd name="T9" fmla="*/ 33 h 84"/>
                </a:gdLst>
                <a:ahLst/>
                <a:cxnLst>
                  <a:cxn ang="0">
                    <a:pos x="T0" y="T1"/>
                  </a:cxn>
                  <a:cxn ang="0">
                    <a:pos x="T2" y="T3"/>
                  </a:cxn>
                  <a:cxn ang="0">
                    <a:pos x="T4" y="T5"/>
                  </a:cxn>
                  <a:cxn ang="0">
                    <a:pos x="T6" y="T7"/>
                  </a:cxn>
                  <a:cxn ang="0">
                    <a:pos x="T8" y="T9"/>
                  </a:cxn>
                </a:cxnLst>
                <a:rect l="0" t="0" r="r" b="b"/>
                <a:pathLst>
                  <a:path w="92" h="84">
                    <a:moveTo>
                      <a:pt x="60" y="33"/>
                    </a:moveTo>
                    <a:lnTo>
                      <a:pt x="45" y="33"/>
                    </a:lnTo>
                    <a:lnTo>
                      <a:pt x="40" y="35"/>
                    </a:lnTo>
                    <a:lnTo>
                      <a:pt x="64" y="35"/>
                    </a:lnTo>
                    <a:lnTo>
                      <a:pt x="60" y="33"/>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sp>
          <p:nvSpPr>
            <p:cNvPr id="19" name="Freeform 18"/>
            <p:cNvSpPr>
              <a:spLocks/>
            </p:cNvSpPr>
            <p:nvPr/>
          </p:nvSpPr>
          <p:spPr bwMode="auto">
            <a:xfrm>
              <a:off x="3803" y="1161"/>
              <a:ext cx="27" cy="20"/>
            </a:xfrm>
            <a:custGeom>
              <a:avLst/>
              <a:gdLst>
                <a:gd name="T0" fmla="*/ 0 w 27"/>
                <a:gd name="T1" fmla="*/ 0 h 20"/>
                <a:gd name="T2" fmla="*/ 26 w 27"/>
                <a:gd name="T3" fmla="*/ 0 h 20"/>
                <a:gd name="T4" fmla="*/ 0 w 27"/>
                <a:gd name="T5" fmla="*/ 0 h 20"/>
              </a:gdLst>
              <a:ahLst/>
              <a:cxnLst>
                <a:cxn ang="0">
                  <a:pos x="T0" y="T1"/>
                </a:cxn>
                <a:cxn ang="0">
                  <a:pos x="T2" y="T3"/>
                </a:cxn>
                <a:cxn ang="0">
                  <a:pos x="T4" y="T5"/>
                </a:cxn>
              </a:cxnLst>
              <a:rect l="0" t="0" r="r" b="b"/>
              <a:pathLst>
                <a:path w="27" h="20">
                  <a:moveTo>
                    <a:pt x="0" y="0"/>
                  </a:moveTo>
                  <a:lnTo>
                    <a:pt x="26" y="0"/>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0" name="Freeform 19"/>
            <p:cNvSpPr>
              <a:spLocks/>
            </p:cNvSpPr>
            <p:nvPr/>
          </p:nvSpPr>
          <p:spPr bwMode="auto">
            <a:xfrm>
              <a:off x="3868" y="1161"/>
              <a:ext cx="27" cy="20"/>
            </a:xfrm>
            <a:custGeom>
              <a:avLst/>
              <a:gdLst>
                <a:gd name="T0" fmla="*/ 0 w 27"/>
                <a:gd name="T1" fmla="*/ 0 h 20"/>
                <a:gd name="T2" fmla="*/ 26 w 27"/>
                <a:gd name="T3" fmla="*/ 0 h 20"/>
                <a:gd name="T4" fmla="*/ 0 w 27"/>
                <a:gd name="T5" fmla="*/ 0 h 20"/>
              </a:gdLst>
              <a:ahLst/>
              <a:cxnLst>
                <a:cxn ang="0">
                  <a:pos x="T0" y="T1"/>
                </a:cxn>
                <a:cxn ang="0">
                  <a:pos x="T2" y="T3"/>
                </a:cxn>
                <a:cxn ang="0">
                  <a:pos x="T4" y="T5"/>
                </a:cxn>
              </a:cxnLst>
              <a:rect l="0" t="0" r="r" b="b"/>
              <a:pathLst>
                <a:path w="27" h="20">
                  <a:moveTo>
                    <a:pt x="0" y="0"/>
                  </a:moveTo>
                  <a:lnTo>
                    <a:pt x="26" y="0"/>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nvGrpSpPr>
            <p:cNvPr id="21" name="Group 20"/>
            <p:cNvGrpSpPr>
              <a:grpSpLocks/>
            </p:cNvGrpSpPr>
            <p:nvPr/>
          </p:nvGrpSpPr>
          <p:grpSpPr bwMode="auto">
            <a:xfrm>
              <a:off x="3803" y="1161"/>
              <a:ext cx="92" cy="51"/>
              <a:chOff x="3803" y="1161"/>
              <a:chExt cx="92" cy="51"/>
            </a:xfrm>
          </p:grpSpPr>
          <p:sp>
            <p:nvSpPr>
              <p:cNvPr id="49" name="Freeform 48"/>
              <p:cNvSpPr>
                <a:spLocks/>
              </p:cNvSpPr>
              <p:nvPr/>
            </p:nvSpPr>
            <p:spPr bwMode="auto">
              <a:xfrm>
                <a:off x="3803" y="1161"/>
                <a:ext cx="92" cy="51"/>
              </a:xfrm>
              <a:custGeom>
                <a:avLst/>
                <a:gdLst>
                  <a:gd name="T0" fmla="*/ 91 w 92"/>
                  <a:gd name="T1" fmla="*/ 0 h 51"/>
                  <a:gd name="T2" fmla="*/ 64 w 92"/>
                  <a:gd name="T3" fmla="*/ 0 h 51"/>
                  <a:gd name="T4" fmla="*/ 64 w 92"/>
                  <a:gd name="T5" fmla="*/ 14 h 51"/>
                  <a:gd name="T6" fmla="*/ 57 w 92"/>
                  <a:gd name="T7" fmla="*/ 28 h 51"/>
                  <a:gd name="T8" fmla="*/ 55 w 92"/>
                  <a:gd name="T9" fmla="*/ 31 h 51"/>
                  <a:gd name="T10" fmla="*/ 50 w 92"/>
                  <a:gd name="T11" fmla="*/ 31 h 51"/>
                  <a:gd name="T12" fmla="*/ 48 w 92"/>
                  <a:gd name="T13" fmla="*/ 33 h 51"/>
                  <a:gd name="T14" fmla="*/ 26 w 92"/>
                  <a:gd name="T15" fmla="*/ 33 h 51"/>
                  <a:gd name="T16" fmla="*/ 28 w 92"/>
                  <a:gd name="T17" fmla="*/ 38 h 51"/>
                  <a:gd name="T18" fmla="*/ 31 w 92"/>
                  <a:gd name="T19" fmla="*/ 40 h 51"/>
                  <a:gd name="T20" fmla="*/ 36 w 92"/>
                  <a:gd name="T21" fmla="*/ 43 h 51"/>
                  <a:gd name="T22" fmla="*/ 38 w 92"/>
                  <a:gd name="T23" fmla="*/ 45 h 51"/>
                  <a:gd name="T24" fmla="*/ 43 w 92"/>
                  <a:gd name="T25" fmla="*/ 47 h 51"/>
                  <a:gd name="T26" fmla="*/ 45 w 92"/>
                  <a:gd name="T27" fmla="*/ 50 h 51"/>
                  <a:gd name="T28" fmla="*/ 62 w 92"/>
                  <a:gd name="T29" fmla="*/ 50 h 51"/>
                  <a:gd name="T30" fmla="*/ 64 w 92"/>
                  <a:gd name="T31" fmla="*/ 47 h 51"/>
                  <a:gd name="T32" fmla="*/ 69 w 92"/>
                  <a:gd name="T33" fmla="*/ 47 h 51"/>
                  <a:gd name="T34" fmla="*/ 74 w 92"/>
                  <a:gd name="T35" fmla="*/ 43 h 51"/>
                  <a:gd name="T36" fmla="*/ 79 w 92"/>
                  <a:gd name="T37" fmla="*/ 40 h 51"/>
                  <a:gd name="T38" fmla="*/ 81 w 92"/>
                  <a:gd name="T39" fmla="*/ 38 h 51"/>
                  <a:gd name="T40" fmla="*/ 84 w 92"/>
                  <a:gd name="T41" fmla="*/ 31 h 51"/>
                  <a:gd name="T42" fmla="*/ 88 w 92"/>
                  <a:gd name="T43" fmla="*/ 21 h 51"/>
                  <a:gd name="T44" fmla="*/ 91 w 92"/>
                  <a:gd name="T45" fmla="*/ 9 h 51"/>
                  <a:gd name="T46" fmla="*/ 91 w 92"/>
                  <a:gd name="T47" fmla="*/ 0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92" h="51">
                    <a:moveTo>
                      <a:pt x="91" y="0"/>
                    </a:moveTo>
                    <a:lnTo>
                      <a:pt x="64" y="0"/>
                    </a:lnTo>
                    <a:lnTo>
                      <a:pt x="64" y="14"/>
                    </a:lnTo>
                    <a:lnTo>
                      <a:pt x="57" y="28"/>
                    </a:lnTo>
                    <a:lnTo>
                      <a:pt x="55" y="31"/>
                    </a:lnTo>
                    <a:lnTo>
                      <a:pt x="50" y="31"/>
                    </a:lnTo>
                    <a:lnTo>
                      <a:pt x="48" y="33"/>
                    </a:lnTo>
                    <a:lnTo>
                      <a:pt x="26" y="33"/>
                    </a:lnTo>
                    <a:lnTo>
                      <a:pt x="28" y="38"/>
                    </a:lnTo>
                    <a:lnTo>
                      <a:pt x="31" y="40"/>
                    </a:lnTo>
                    <a:lnTo>
                      <a:pt x="36" y="43"/>
                    </a:lnTo>
                    <a:lnTo>
                      <a:pt x="38" y="45"/>
                    </a:lnTo>
                    <a:lnTo>
                      <a:pt x="43" y="47"/>
                    </a:lnTo>
                    <a:lnTo>
                      <a:pt x="45" y="50"/>
                    </a:lnTo>
                    <a:lnTo>
                      <a:pt x="62" y="50"/>
                    </a:lnTo>
                    <a:lnTo>
                      <a:pt x="64" y="47"/>
                    </a:lnTo>
                    <a:lnTo>
                      <a:pt x="69" y="47"/>
                    </a:lnTo>
                    <a:lnTo>
                      <a:pt x="74" y="43"/>
                    </a:lnTo>
                    <a:lnTo>
                      <a:pt x="79" y="40"/>
                    </a:lnTo>
                    <a:lnTo>
                      <a:pt x="81" y="38"/>
                    </a:lnTo>
                    <a:lnTo>
                      <a:pt x="84" y="31"/>
                    </a:lnTo>
                    <a:lnTo>
                      <a:pt x="88" y="21"/>
                    </a:lnTo>
                    <a:lnTo>
                      <a:pt x="91" y="9"/>
                    </a:lnTo>
                    <a:lnTo>
                      <a:pt x="91"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50" name="Freeform 49"/>
              <p:cNvSpPr>
                <a:spLocks/>
              </p:cNvSpPr>
              <p:nvPr/>
            </p:nvSpPr>
            <p:spPr bwMode="auto">
              <a:xfrm>
                <a:off x="3803" y="1161"/>
                <a:ext cx="92" cy="51"/>
              </a:xfrm>
              <a:custGeom>
                <a:avLst/>
                <a:gdLst>
                  <a:gd name="T0" fmla="*/ 26 w 92"/>
                  <a:gd name="T1" fmla="*/ 0 h 51"/>
                  <a:gd name="T2" fmla="*/ 0 w 92"/>
                  <a:gd name="T3" fmla="*/ 0 h 51"/>
                  <a:gd name="T4" fmla="*/ 0 w 92"/>
                  <a:gd name="T5" fmla="*/ 47 h 51"/>
                  <a:gd name="T6" fmla="*/ 26 w 92"/>
                  <a:gd name="T7" fmla="*/ 47 h 51"/>
                  <a:gd name="T8" fmla="*/ 26 w 92"/>
                  <a:gd name="T9" fmla="*/ 33 h 51"/>
                  <a:gd name="T10" fmla="*/ 48 w 92"/>
                  <a:gd name="T11" fmla="*/ 33 h 51"/>
                  <a:gd name="T12" fmla="*/ 40 w 92"/>
                  <a:gd name="T13" fmla="*/ 31 h 51"/>
                  <a:gd name="T14" fmla="*/ 38 w 92"/>
                  <a:gd name="T15" fmla="*/ 28 h 51"/>
                  <a:gd name="T16" fmla="*/ 33 w 92"/>
                  <a:gd name="T17" fmla="*/ 26 h 51"/>
                  <a:gd name="T18" fmla="*/ 26 w 92"/>
                  <a:gd name="T19" fmla="*/ 12 h 51"/>
                  <a:gd name="T20" fmla="*/ 26 w 92"/>
                  <a:gd name="T21" fmla="*/ 0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2" h="51">
                    <a:moveTo>
                      <a:pt x="26" y="0"/>
                    </a:moveTo>
                    <a:lnTo>
                      <a:pt x="0" y="0"/>
                    </a:lnTo>
                    <a:lnTo>
                      <a:pt x="0" y="47"/>
                    </a:lnTo>
                    <a:lnTo>
                      <a:pt x="26" y="47"/>
                    </a:lnTo>
                    <a:lnTo>
                      <a:pt x="26" y="33"/>
                    </a:lnTo>
                    <a:lnTo>
                      <a:pt x="48" y="33"/>
                    </a:lnTo>
                    <a:lnTo>
                      <a:pt x="40" y="31"/>
                    </a:lnTo>
                    <a:lnTo>
                      <a:pt x="38" y="28"/>
                    </a:lnTo>
                    <a:lnTo>
                      <a:pt x="33" y="26"/>
                    </a:lnTo>
                    <a:lnTo>
                      <a:pt x="26" y="12"/>
                    </a:lnTo>
                    <a:lnTo>
                      <a:pt x="26"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grpSp>
          <p:nvGrpSpPr>
            <p:cNvPr id="22" name="Group 21"/>
            <p:cNvGrpSpPr>
              <a:grpSpLocks/>
            </p:cNvGrpSpPr>
            <p:nvPr/>
          </p:nvGrpSpPr>
          <p:grpSpPr bwMode="auto">
            <a:xfrm>
              <a:off x="6261" y="1077"/>
              <a:ext cx="89" cy="101"/>
              <a:chOff x="6261" y="1077"/>
              <a:chExt cx="89" cy="101"/>
            </a:xfrm>
          </p:grpSpPr>
          <p:sp>
            <p:nvSpPr>
              <p:cNvPr id="44" name="Freeform 43"/>
              <p:cNvSpPr>
                <a:spLocks/>
              </p:cNvSpPr>
              <p:nvPr/>
            </p:nvSpPr>
            <p:spPr bwMode="auto">
              <a:xfrm>
                <a:off x="6261" y="1077"/>
                <a:ext cx="89" cy="101"/>
              </a:xfrm>
              <a:custGeom>
                <a:avLst/>
                <a:gdLst>
                  <a:gd name="T0" fmla="*/ 52 w 89"/>
                  <a:gd name="T1" fmla="*/ 98 h 101"/>
                  <a:gd name="T2" fmla="*/ 36 w 89"/>
                  <a:gd name="T3" fmla="*/ 98 h 101"/>
                  <a:gd name="T4" fmla="*/ 40 w 89"/>
                  <a:gd name="T5" fmla="*/ 100 h 101"/>
                  <a:gd name="T6" fmla="*/ 50 w 89"/>
                  <a:gd name="T7" fmla="*/ 100 h 101"/>
                  <a:gd name="T8" fmla="*/ 52 w 89"/>
                  <a:gd name="T9" fmla="*/ 98 h 101"/>
                </a:gdLst>
                <a:ahLst/>
                <a:cxnLst>
                  <a:cxn ang="0">
                    <a:pos x="T0" y="T1"/>
                  </a:cxn>
                  <a:cxn ang="0">
                    <a:pos x="T2" y="T3"/>
                  </a:cxn>
                  <a:cxn ang="0">
                    <a:pos x="T4" y="T5"/>
                  </a:cxn>
                  <a:cxn ang="0">
                    <a:pos x="T6" y="T7"/>
                  </a:cxn>
                  <a:cxn ang="0">
                    <a:pos x="T8" y="T9"/>
                  </a:cxn>
                </a:cxnLst>
                <a:rect l="0" t="0" r="r" b="b"/>
                <a:pathLst>
                  <a:path w="89" h="101">
                    <a:moveTo>
                      <a:pt x="52" y="98"/>
                    </a:moveTo>
                    <a:lnTo>
                      <a:pt x="36" y="98"/>
                    </a:lnTo>
                    <a:lnTo>
                      <a:pt x="40" y="100"/>
                    </a:lnTo>
                    <a:lnTo>
                      <a:pt x="50" y="100"/>
                    </a:lnTo>
                    <a:lnTo>
                      <a:pt x="52" y="98"/>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5" name="Freeform 44"/>
              <p:cNvSpPr>
                <a:spLocks/>
              </p:cNvSpPr>
              <p:nvPr/>
            </p:nvSpPr>
            <p:spPr bwMode="auto">
              <a:xfrm>
                <a:off x="6261" y="1077"/>
                <a:ext cx="89" cy="101"/>
              </a:xfrm>
              <a:custGeom>
                <a:avLst/>
                <a:gdLst>
                  <a:gd name="T0" fmla="*/ 64 w 89"/>
                  <a:gd name="T1" fmla="*/ 95 h 101"/>
                  <a:gd name="T2" fmla="*/ 26 w 89"/>
                  <a:gd name="T3" fmla="*/ 95 h 101"/>
                  <a:gd name="T4" fmla="*/ 31 w 89"/>
                  <a:gd name="T5" fmla="*/ 98 h 101"/>
                  <a:gd name="T6" fmla="*/ 60 w 89"/>
                  <a:gd name="T7" fmla="*/ 98 h 101"/>
                  <a:gd name="T8" fmla="*/ 64 w 89"/>
                  <a:gd name="T9" fmla="*/ 95 h 101"/>
                </a:gdLst>
                <a:ahLst/>
                <a:cxnLst>
                  <a:cxn ang="0">
                    <a:pos x="T0" y="T1"/>
                  </a:cxn>
                  <a:cxn ang="0">
                    <a:pos x="T2" y="T3"/>
                  </a:cxn>
                  <a:cxn ang="0">
                    <a:pos x="T4" y="T5"/>
                  </a:cxn>
                  <a:cxn ang="0">
                    <a:pos x="T6" y="T7"/>
                  </a:cxn>
                  <a:cxn ang="0">
                    <a:pos x="T8" y="T9"/>
                  </a:cxn>
                </a:cxnLst>
                <a:rect l="0" t="0" r="r" b="b"/>
                <a:pathLst>
                  <a:path w="89" h="101">
                    <a:moveTo>
                      <a:pt x="64" y="95"/>
                    </a:moveTo>
                    <a:lnTo>
                      <a:pt x="26" y="95"/>
                    </a:lnTo>
                    <a:lnTo>
                      <a:pt x="31" y="98"/>
                    </a:lnTo>
                    <a:lnTo>
                      <a:pt x="60" y="98"/>
                    </a:lnTo>
                    <a:lnTo>
                      <a:pt x="64" y="95"/>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6" name="Freeform 45"/>
              <p:cNvSpPr>
                <a:spLocks/>
              </p:cNvSpPr>
              <p:nvPr/>
            </p:nvSpPr>
            <p:spPr bwMode="auto">
              <a:xfrm>
                <a:off x="6261" y="1077"/>
                <a:ext cx="89" cy="101"/>
              </a:xfrm>
              <a:custGeom>
                <a:avLst/>
                <a:gdLst>
                  <a:gd name="T0" fmla="*/ 60 w 89"/>
                  <a:gd name="T1" fmla="*/ 0 h 101"/>
                  <a:gd name="T2" fmla="*/ 31 w 89"/>
                  <a:gd name="T3" fmla="*/ 0 h 101"/>
                  <a:gd name="T4" fmla="*/ 21 w 89"/>
                  <a:gd name="T5" fmla="*/ 4 h 101"/>
                  <a:gd name="T6" fmla="*/ 16 w 89"/>
                  <a:gd name="T7" fmla="*/ 9 h 101"/>
                  <a:gd name="T8" fmla="*/ 12 w 89"/>
                  <a:gd name="T9" fmla="*/ 11 h 101"/>
                  <a:gd name="T10" fmla="*/ 7 w 89"/>
                  <a:gd name="T11" fmla="*/ 19 h 101"/>
                  <a:gd name="T12" fmla="*/ 2 w 89"/>
                  <a:gd name="T13" fmla="*/ 38 h 101"/>
                  <a:gd name="T14" fmla="*/ 0 w 89"/>
                  <a:gd name="T15" fmla="*/ 50 h 101"/>
                  <a:gd name="T16" fmla="*/ 2 w 89"/>
                  <a:gd name="T17" fmla="*/ 62 h 101"/>
                  <a:gd name="T18" fmla="*/ 4 w 89"/>
                  <a:gd name="T19" fmla="*/ 71 h 101"/>
                  <a:gd name="T20" fmla="*/ 7 w 89"/>
                  <a:gd name="T21" fmla="*/ 79 h 101"/>
                  <a:gd name="T22" fmla="*/ 12 w 89"/>
                  <a:gd name="T23" fmla="*/ 86 h 101"/>
                  <a:gd name="T24" fmla="*/ 21 w 89"/>
                  <a:gd name="T25" fmla="*/ 95 h 101"/>
                  <a:gd name="T26" fmla="*/ 67 w 89"/>
                  <a:gd name="T27" fmla="*/ 95 h 101"/>
                  <a:gd name="T28" fmla="*/ 69 w 89"/>
                  <a:gd name="T29" fmla="*/ 93 h 101"/>
                  <a:gd name="T30" fmla="*/ 74 w 89"/>
                  <a:gd name="T31" fmla="*/ 91 h 101"/>
                  <a:gd name="T32" fmla="*/ 76 w 89"/>
                  <a:gd name="T33" fmla="*/ 86 h 101"/>
                  <a:gd name="T34" fmla="*/ 81 w 89"/>
                  <a:gd name="T35" fmla="*/ 81 h 101"/>
                  <a:gd name="T36" fmla="*/ 40 w 89"/>
                  <a:gd name="T37" fmla="*/ 81 h 101"/>
                  <a:gd name="T38" fmla="*/ 36 w 89"/>
                  <a:gd name="T39" fmla="*/ 79 h 101"/>
                  <a:gd name="T40" fmla="*/ 31 w 89"/>
                  <a:gd name="T41" fmla="*/ 74 h 101"/>
                  <a:gd name="T42" fmla="*/ 26 w 89"/>
                  <a:gd name="T43" fmla="*/ 64 h 101"/>
                  <a:gd name="T44" fmla="*/ 26 w 89"/>
                  <a:gd name="T45" fmla="*/ 33 h 101"/>
                  <a:gd name="T46" fmla="*/ 31 w 89"/>
                  <a:gd name="T47" fmla="*/ 23 h 101"/>
                  <a:gd name="T48" fmla="*/ 36 w 89"/>
                  <a:gd name="T49" fmla="*/ 19 h 101"/>
                  <a:gd name="T50" fmla="*/ 40 w 89"/>
                  <a:gd name="T51" fmla="*/ 19 h 101"/>
                  <a:gd name="T52" fmla="*/ 45 w 89"/>
                  <a:gd name="T53" fmla="*/ 16 h 101"/>
                  <a:gd name="T54" fmla="*/ 79 w 89"/>
                  <a:gd name="T55" fmla="*/ 16 h 101"/>
                  <a:gd name="T56" fmla="*/ 76 w 89"/>
                  <a:gd name="T57" fmla="*/ 9 h 101"/>
                  <a:gd name="T58" fmla="*/ 72 w 89"/>
                  <a:gd name="T59" fmla="*/ 7 h 101"/>
                  <a:gd name="T60" fmla="*/ 69 w 89"/>
                  <a:gd name="T61" fmla="*/ 4 h 101"/>
                  <a:gd name="T62" fmla="*/ 67 w 89"/>
                  <a:gd name="T63" fmla="*/ 4 h 101"/>
                  <a:gd name="T64" fmla="*/ 64 w 89"/>
                  <a:gd name="T65" fmla="*/ 2 h 101"/>
                  <a:gd name="T66" fmla="*/ 60 w 89"/>
                  <a:gd name="T67" fmla="*/ 0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89" h="101">
                    <a:moveTo>
                      <a:pt x="60" y="0"/>
                    </a:moveTo>
                    <a:lnTo>
                      <a:pt x="31" y="0"/>
                    </a:lnTo>
                    <a:lnTo>
                      <a:pt x="21" y="4"/>
                    </a:lnTo>
                    <a:lnTo>
                      <a:pt x="16" y="9"/>
                    </a:lnTo>
                    <a:lnTo>
                      <a:pt x="12" y="11"/>
                    </a:lnTo>
                    <a:lnTo>
                      <a:pt x="7" y="19"/>
                    </a:lnTo>
                    <a:lnTo>
                      <a:pt x="2" y="38"/>
                    </a:lnTo>
                    <a:lnTo>
                      <a:pt x="0" y="50"/>
                    </a:lnTo>
                    <a:lnTo>
                      <a:pt x="2" y="62"/>
                    </a:lnTo>
                    <a:lnTo>
                      <a:pt x="4" y="71"/>
                    </a:lnTo>
                    <a:lnTo>
                      <a:pt x="7" y="79"/>
                    </a:lnTo>
                    <a:lnTo>
                      <a:pt x="12" y="86"/>
                    </a:lnTo>
                    <a:lnTo>
                      <a:pt x="21" y="95"/>
                    </a:lnTo>
                    <a:lnTo>
                      <a:pt x="67" y="95"/>
                    </a:lnTo>
                    <a:lnTo>
                      <a:pt x="69" y="93"/>
                    </a:lnTo>
                    <a:lnTo>
                      <a:pt x="74" y="91"/>
                    </a:lnTo>
                    <a:lnTo>
                      <a:pt x="76" y="86"/>
                    </a:lnTo>
                    <a:lnTo>
                      <a:pt x="81" y="81"/>
                    </a:lnTo>
                    <a:lnTo>
                      <a:pt x="40" y="81"/>
                    </a:lnTo>
                    <a:lnTo>
                      <a:pt x="36" y="79"/>
                    </a:lnTo>
                    <a:lnTo>
                      <a:pt x="31" y="74"/>
                    </a:lnTo>
                    <a:lnTo>
                      <a:pt x="26" y="64"/>
                    </a:lnTo>
                    <a:lnTo>
                      <a:pt x="26" y="33"/>
                    </a:lnTo>
                    <a:lnTo>
                      <a:pt x="31" y="23"/>
                    </a:lnTo>
                    <a:lnTo>
                      <a:pt x="36" y="19"/>
                    </a:lnTo>
                    <a:lnTo>
                      <a:pt x="40" y="19"/>
                    </a:lnTo>
                    <a:lnTo>
                      <a:pt x="45" y="16"/>
                    </a:lnTo>
                    <a:lnTo>
                      <a:pt x="79" y="16"/>
                    </a:lnTo>
                    <a:lnTo>
                      <a:pt x="76" y="9"/>
                    </a:lnTo>
                    <a:lnTo>
                      <a:pt x="72" y="7"/>
                    </a:lnTo>
                    <a:lnTo>
                      <a:pt x="69" y="4"/>
                    </a:lnTo>
                    <a:lnTo>
                      <a:pt x="67" y="4"/>
                    </a:lnTo>
                    <a:lnTo>
                      <a:pt x="64" y="2"/>
                    </a:lnTo>
                    <a:lnTo>
                      <a:pt x="60"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7" name="Freeform 46"/>
              <p:cNvSpPr>
                <a:spLocks/>
              </p:cNvSpPr>
              <p:nvPr/>
            </p:nvSpPr>
            <p:spPr bwMode="auto">
              <a:xfrm>
                <a:off x="6261" y="1077"/>
                <a:ext cx="89" cy="101"/>
              </a:xfrm>
              <a:custGeom>
                <a:avLst/>
                <a:gdLst>
                  <a:gd name="T0" fmla="*/ 62 w 89"/>
                  <a:gd name="T1" fmla="*/ 62 h 101"/>
                  <a:gd name="T2" fmla="*/ 60 w 89"/>
                  <a:gd name="T3" fmla="*/ 67 h 101"/>
                  <a:gd name="T4" fmla="*/ 60 w 89"/>
                  <a:gd name="T5" fmla="*/ 71 h 101"/>
                  <a:gd name="T6" fmla="*/ 55 w 89"/>
                  <a:gd name="T7" fmla="*/ 76 h 101"/>
                  <a:gd name="T8" fmla="*/ 55 w 89"/>
                  <a:gd name="T9" fmla="*/ 79 h 101"/>
                  <a:gd name="T10" fmla="*/ 50 w 89"/>
                  <a:gd name="T11" fmla="*/ 81 h 101"/>
                  <a:gd name="T12" fmla="*/ 81 w 89"/>
                  <a:gd name="T13" fmla="*/ 81 h 101"/>
                  <a:gd name="T14" fmla="*/ 84 w 89"/>
                  <a:gd name="T15" fmla="*/ 74 h 101"/>
                  <a:gd name="T16" fmla="*/ 88 w 89"/>
                  <a:gd name="T17" fmla="*/ 64 h 101"/>
                  <a:gd name="T18" fmla="*/ 62 w 89"/>
                  <a:gd name="T19" fmla="*/ 62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9" h="101">
                    <a:moveTo>
                      <a:pt x="62" y="62"/>
                    </a:moveTo>
                    <a:lnTo>
                      <a:pt x="60" y="67"/>
                    </a:lnTo>
                    <a:lnTo>
                      <a:pt x="60" y="71"/>
                    </a:lnTo>
                    <a:lnTo>
                      <a:pt x="55" y="76"/>
                    </a:lnTo>
                    <a:lnTo>
                      <a:pt x="55" y="79"/>
                    </a:lnTo>
                    <a:lnTo>
                      <a:pt x="50" y="81"/>
                    </a:lnTo>
                    <a:lnTo>
                      <a:pt x="81" y="81"/>
                    </a:lnTo>
                    <a:lnTo>
                      <a:pt x="84" y="74"/>
                    </a:lnTo>
                    <a:lnTo>
                      <a:pt x="88" y="64"/>
                    </a:lnTo>
                    <a:lnTo>
                      <a:pt x="62" y="62"/>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8" name="Freeform 47"/>
              <p:cNvSpPr>
                <a:spLocks/>
              </p:cNvSpPr>
              <p:nvPr/>
            </p:nvSpPr>
            <p:spPr bwMode="auto">
              <a:xfrm>
                <a:off x="6261" y="1077"/>
                <a:ext cx="89" cy="101"/>
              </a:xfrm>
              <a:custGeom>
                <a:avLst/>
                <a:gdLst>
                  <a:gd name="T0" fmla="*/ 79 w 89"/>
                  <a:gd name="T1" fmla="*/ 16 h 101"/>
                  <a:gd name="T2" fmla="*/ 48 w 89"/>
                  <a:gd name="T3" fmla="*/ 16 h 101"/>
                  <a:gd name="T4" fmla="*/ 50 w 89"/>
                  <a:gd name="T5" fmla="*/ 19 h 101"/>
                  <a:gd name="T6" fmla="*/ 52 w 89"/>
                  <a:gd name="T7" fmla="*/ 19 h 101"/>
                  <a:gd name="T8" fmla="*/ 55 w 89"/>
                  <a:gd name="T9" fmla="*/ 21 h 101"/>
                  <a:gd name="T10" fmla="*/ 57 w 89"/>
                  <a:gd name="T11" fmla="*/ 21 h 101"/>
                  <a:gd name="T12" fmla="*/ 60 w 89"/>
                  <a:gd name="T13" fmla="*/ 26 h 101"/>
                  <a:gd name="T14" fmla="*/ 60 w 89"/>
                  <a:gd name="T15" fmla="*/ 31 h 101"/>
                  <a:gd name="T16" fmla="*/ 86 w 89"/>
                  <a:gd name="T17" fmla="*/ 28 h 101"/>
                  <a:gd name="T18" fmla="*/ 84 w 89"/>
                  <a:gd name="T19" fmla="*/ 21 h 101"/>
                  <a:gd name="T20" fmla="*/ 79 w 89"/>
                  <a:gd name="T21" fmla="*/ 16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9" h="101">
                    <a:moveTo>
                      <a:pt x="79" y="16"/>
                    </a:moveTo>
                    <a:lnTo>
                      <a:pt x="48" y="16"/>
                    </a:lnTo>
                    <a:lnTo>
                      <a:pt x="50" y="19"/>
                    </a:lnTo>
                    <a:lnTo>
                      <a:pt x="52" y="19"/>
                    </a:lnTo>
                    <a:lnTo>
                      <a:pt x="55" y="21"/>
                    </a:lnTo>
                    <a:lnTo>
                      <a:pt x="57" y="21"/>
                    </a:lnTo>
                    <a:lnTo>
                      <a:pt x="60" y="26"/>
                    </a:lnTo>
                    <a:lnTo>
                      <a:pt x="60" y="31"/>
                    </a:lnTo>
                    <a:lnTo>
                      <a:pt x="86" y="28"/>
                    </a:lnTo>
                    <a:lnTo>
                      <a:pt x="84" y="21"/>
                    </a:lnTo>
                    <a:lnTo>
                      <a:pt x="79" y="16"/>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grpSp>
          <p:nvGrpSpPr>
            <p:cNvPr id="23" name="Group 22"/>
            <p:cNvGrpSpPr>
              <a:grpSpLocks/>
            </p:cNvGrpSpPr>
            <p:nvPr/>
          </p:nvGrpSpPr>
          <p:grpSpPr bwMode="auto">
            <a:xfrm>
              <a:off x="4821" y="259"/>
              <a:ext cx="91" cy="84"/>
              <a:chOff x="4821" y="259"/>
              <a:chExt cx="91" cy="84"/>
            </a:xfrm>
          </p:grpSpPr>
          <p:sp>
            <p:nvSpPr>
              <p:cNvPr id="40" name="Freeform 39"/>
              <p:cNvSpPr>
                <a:spLocks/>
              </p:cNvSpPr>
              <p:nvPr/>
            </p:nvSpPr>
            <p:spPr bwMode="auto">
              <a:xfrm>
                <a:off x="4821" y="259"/>
                <a:ext cx="91" cy="84"/>
              </a:xfrm>
              <a:custGeom>
                <a:avLst/>
                <a:gdLst>
                  <a:gd name="T0" fmla="*/ 55 w 91"/>
                  <a:gd name="T1" fmla="*/ 38 h 84"/>
                  <a:gd name="T2" fmla="*/ 21 w 91"/>
                  <a:gd name="T3" fmla="*/ 38 h 84"/>
                  <a:gd name="T4" fmla="*/ 19 w 91"/>
                  <a:gd name="T5" fmla="*/ 40 h 84"/>
                  <a:gd name="T6" fmla="*/ 14 w 91"/>
                  <a:gd name="T7" fmla="*/ 43 h 84"/>
                  <a:gd name="T8" fmla="*/ 12 w 91"/>
                  <a:gd name="T9" fmla="*/ 45 h 84"/>
                  <a:gd name="T10" fmla="*/ 7 w 91"/>
                  <a:gd name="T11" fmla="*/ 52 h 84"/>
                  <a:gd name="T12" fmla="*/ 2 w 91"/>
                  <a:gd name="T13" fmla="*/ 62 h 84"/>
                  <a:gd name="T14" fmla="*/ 0 w 91"/>
                  <a:gd name="T15" fmla="*/ 72 h 84"/>
                  <a:gd name="T16" fmla="*/ 0 w 91"/>
                  <a:gd name="T17" fmla="*/ 84 h 84"/>
                  <a:gd name="T18" fmla="*/ 26 w 91"/>
                  <a:gd name="T19" fmla="*/ 84 h 84"/>
                  <a:gd name="T20" fmla="*/ 26 w 91"/>
                  <a:gd name="T21" fmla="*/ 69 h 84"/>
                  <a:gd name="T22" fmla="*/ 28 w 91"/>
                  <a:gd name="T23" fmla="*/ 62 h 84"/>
                  <a:gd name="T24" fmla="*/ 38 w 91"/>
                  <a:gd name="T25" fmla="*/ 52 h 84"/>
                  <a:gd name="T26" fmla="*/ 91 w 91"/>
                  <a:gd name="T27" fmla="*/ 52 h 84"/>
                  <a:gd name="T28" fmla="*/ 91 w 91"/>
                  <a:gd name="T29" fmla="*/ 48 h 84"/>
                  <a:gd name="T30" fmla="*/ 67 w 91"/>
                  <a:gd name="T31" fmla="*/ 48 h 84"/>
                  <a:gd name="T32" fmla="*/ 64 w 91"/>
                  <a:gd name="T33" fmla="*/ 43 h 84"/>
                  <a:gd name="T34" fmla="*/ 55 w 91"/>
                  <a:gd name="T35" fmla="*/ 38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1" h="84">
                    <a:moveTo>
                      <a:pt x="55" y="38"/>
                    </a:moveTo>
                    <a:lnTo>
                      <a:pt x="21" y="38"/>
                    </a:lnTo>
                    <a:lnTo>
                      <a:pt x="19" y="40"/>
                    </a:lnTo>
                    <a:lnTo>
                      <a:pt x="14" y="43"/>
                    </a:lnTo>
                    <a:lnTo>
                      <a:pt x="12" y="45"/>
                    </a:lnTo>
                    <a:lnTo>
                      <a:pt x="7" y="52"/>
                    </a:lnTo>
                    <a:lnTo>
                      <a:pt x="2" y="62"/>
                    </a:lnTo>
                    <a:lnTo>
                      <a:pt x="0" y="72"/>
                    </a:lnTo>
                    <a:lnTo>
                      <a:pt x="0" y="84"/>
                    </a:lnTo>
                    <a:lnTo>
                      <a:pt x="26" y="84"/>
                    </a:lnTo>
                    <a:lnTo>
                      <a:pt x="26" y="69"/>
                    </a:lnTo>
                    <a:lnTo>
                      <a:pt x="28" y="62"/>
                    </a:lnTo>
                    <a:lnTo>
                      <a:pt x="38" y="52"/>
                    </a:lnTo>
                    <a:lnTo>
                      <a:pt x="91" y="52"/>
                    </a:lnTo>
                    <a:lnTo>
                      <a:pt x="91" y="48"/>
                    </a:lnTo>
                    <a:lnTo>
                      <a:pt x="67" y="48"/>
                    </a:lnTo>
                    <a:lnTo>
                      <a:pt x="64" y="43"/>
                    </a:lnTo>
                    <a:lnTo>
                      <a:pt x="55" y="38"/>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1" name="Freeform 40"/>
              <p:cNvSpPr>
                <a:spLocks/>
              </p:cNvSpPr>
              <p:nvPr/>
            </p:nvSpPr>
            <p:spPr bwMode="auto">
              <a:xfrm>
                <a:off x="4821" y="259"/>
                <a:ext cx="91" cy="84"/>
              </a:xfrm>
              <a:custGeom>
                <a:avLst/>
                <a:gdLst>
                  <a:gd name="T0" fmla="*/ 91 w 91"/>
                  <a:gd name="T1" fmla="*/ 52 h 84"/>
                  <a:gd name="T2" fmla="*/ 52 w 91"/>
                  <a:gd name="T3" fmla="*/ 52 h 84"/>
                  <a:gd name="T4" fmla="*/ 60 w 91"/>
                  <a:gd name="T5" fmla="*/ 60 h 84"/>
                  <a:gd name="T6" fmla="*/ 64 w 91"/>
                  <a:gd name="T7" fmla="*/ 69 h 84"/>
                  <a:gd name="T8" fmla="*/ 67 w 91"/>
                  <a:gd name="T9" fmla="*/ 76 h 84"/>
                  <a:gd name="T10" fmla="*/ 67 w 91"/>
                  <a:gd name="T11" fmla="*/ 84 h 84"/>
                  <a:gd name="T12" fmla="*/ 91 w 91"/>
                  <a:gd name="T13" fmla="*/ 84 h 84"/>
                  <a:gd name="T14" fmla="*/ 91 w 91"/>
                  <a:gd name="T15" fmla="*/ 52 h 8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1" h="84">
                    <a:moveTo>
                      <a:pt x="91" y="52"/>
                    </a:moveTo>
                    <a:lnTo>
                      <a:pt x="52" y="52"/>
                    </a:lnTo>
                    <a:lnTo>
                      <a:pt x="60" y="60"/>
                    </a:lnTo>
                    <a:lnTo>
                      <a:pt x="64" y="69"/>
                    </a:lnTo>
                    <a:lnTo>
                      <a:pt x="67" y="76"/>
                    </a:lnTo>
                    <a:lnTo>
                      <a:pt x="67" y="84"/>
                    </a:lnTo>
                    <a:lnTo>
                      <a:pt x="91" y="84"/>
                    </a:lnTo>
                    <a:lnTo>
                      <a:pt x="91" y="52"/>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2" name="Rectangle 41"/>
              <p:cNvSpPr>
                <a:spLocks/>
              </p:cNvSpPr>
              <p:nvPr/>
            </p:nvSpPr>
            <p:spPr bwMode="auto">
              <a:xfrm>
                <a:off x="4888" y="259"/>
                <a:ext cx="23" cy="4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rot="0" vert="horz" wrap="square" lIns="91440" tIns="45720" rIns="91440" bIns="45720" anchor="t" anchorCtr="0" upright="1">
                <a:noAutofit/>
              </a:bodyPr>
              <a:lstStyle/>
              <a:p>
                <a:endParaRPr lang="en-AU"/>
              </a:p>
            </p:txBody>
          </p:sp>
          <p:sp>
            <p:nvSpPr>
              <p:cNvPr id="43" name="Freeform 42"/>
              <p:cNvSpPr>
                <a:spLocks/>
              </p:cNvSpPr>
              <p:nvPr/>
            </p:nvSpPr>
            <p:spPr bwMode="auto">
              <a:xfrm>
                <a:off x="4821" y="259"/>
                <a:ext cx="91" cy="84"/>
              </a:xfrm>
              <a:custGeom>
                <a:avLst/>
                <a:gdLst>
                  <a:gd name="T0" fmla="*/ 45 w 91"/>
                  <a:gd name="T1" fmla="*/ 33 h 84"/>
                  <a:gd name="T2" fmla="*/ 31 w 91"/>
                  <a:gd name="T3" fmla="*/ 33 h 84"/>
                  <a:gd name="T4" fmla="*/ 26 w 91"/>
                  <a:gd name="T5" fmla="*/ 36 h 84"/>
                  <a:gd name="T6" fmla="*/ 24 w 91"/>
                  <a:gd name="T7" fmla="*/ 38 h 84"/>
                  <a:gd name="T8" fmla="*/ 52 w 91"/>
                  <a:gd name="T9" fmla="*/ 38 h 84"/>
                  <a:gd name="T10" fmla="*/ 50 w 91"/>
                  <a:gd name="T11" fmla="*/ 36 h 84"/>
                  <a:gd name="T12" fmla="*/ 45 w 91"/>
                  <a:gd name="T13" fmla="*/ 33 h 84"/>
                </a:gdLst>
                <a:ahLst/>
                <a:cxnLst>
                  <a:cxn ang="0">
                    <a:pos x="T0" y="T1"/>
                  </a:cxn>
                  <a:cxn ang="0">
                    <a:pos x="T2" y="T3"/>
                  </a:cxn>
                  <a:cxn ang="0">
                    <a:pos x="T4" y="T5"/>
                  </a:cxn>
                  <a:cxn ang="0">
                    <a:pos x="T6" y="T7"/>
                  </a:cxn>
                  <a:cxn ang="0">
                    <a:pos x="T8" y="T9"/>
                  </a:cxn>
                  <a:cxn ang="0">
                    <a:pos x="T10" y="T11"/>
                  </a:cxn>
                  <a:cxn ang="0">
                    <a:pos x="T12" y="T13"/>
                  </a:cxn>
                </a:cxnLst>
                <a:rect l="0" t="0" r="r" b="b"/>
                <a:pathLst>
                  <a:path w="91" h="84">
                    <a:moveTo>
                      <a:pt x="45" y="33"/>
                    </a:moveTo>
                    <a:lnTo>
                      <a:pt x="31" y="33"/>
                    </a:lnTo>
                    <a:lnTo>
                      <a:pt x="26" y="36"/>
                    </a:lnTo>
                    <a:lnTo>
                      <a:pt x="24" y="38"/>
                    </a:lnTo>
                    <a:lnTo>
                      <a:pt x="52" y="38"/>
                    </a:lnTo>
                    <a:lnTo>
                      <a:pt x="50" y="36"/>
                    </a:lnTo>
                    <a:lnTo>
                      <a:pt x="45" y="33"/>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grpSp>
          <p:nvGrpSpPr>
            <p:cNvPr id="24" name="Group 23"/>
            <p:cNvGrpSpPr>
              <a:grpSpLocks/>
            </p:cNvGrpSpPr>
            <p:nvPr/>
          </p:nvGrpSpPr>
          <p:grpSpPr bwMode="auto">
            <a:xfrm>
              <a:off x="4821" y="343"/>
              <a:ext cx="91" cy="50"/>
              <a:chOff x="4821" y="343"/>
              <a:chExt cx="91" cy="50"/>
            </a:xfrm>
          </p:grpSpPr>
          <p:sp>
            <p:nvSpPr>
              <p:cNvPr id="38" name="Freeform 37"/>
              <p:cNvSpPr>
                <a:spLocks/>
              </p:cNvSpPr>
              <p:nvPr/>
            </p:nvSpPr>
            <p:spPr bwMode="auto">
              <a:xfrm>
                <a:off x="4821" y="343"/>
                <a:ext cx="91" cy="50"/>
              </a:xfrm>
              <a:custGeom>
                <a:avLst/>
                <a:gdLst>
                  <a:gd name="T0" fmla="*/ 26 w 91"/>
                  <a:gd name="T1" fmla="*/ 0 h 50"/>
                  <a:gd name="T2" fmla="*/ 0 w 91"/>
                  <a:gd name="T3" fmla="*/ 0 h 50"/>
                  <a:gd name="T4" fmla="*/ 0 w 91"/>
                  <a:gd name="T5" fmla="*/ 12 h 50"/>
                  <a:gd name="T6" fmla="*/ 2 w 91"/>
                  <a:gd name="T7" fmla="*/ 21 h 50"/>
                  <a:gd name="T8" fmla="*/ 7 w 91"/>
                  <a:gd name="T9" fmla="*/ 31 h 50"/>
                  <a:gd name="T10" fmla="*/ 12 w 91"/>
                  <a:gd name="T11" fmla="*/ 38 h 50"/>
                  <a:gd name="T12" fmla="*/ 16 w 91"/>
                  <a:gd name="T13" fmla="*/ 43 h 50"/>
                  <a:gd name="T14" fmla="*/ 21 w 91"/>
                  <a:gd name="T15" fmla="*/ 45 h 50"/>
                  <a:gd name="T16" fmla="*/ 24 w 91"/>
                  <a:gd name="T17" fmla="*/ 47 h 50"/>
                  <a:gd name="T18" fmla="*/ 26 w 91"/>
                  <a:gd name="T19" fmla="*/ 47 h 50"/>
                  <a:gd name="T20" fmla="*/ 31 w 91"/>
                  <a:gd name="T21" fmla="*/ 50 h 50"/>
                  <a:gd name="T22" fmla="*/ 45 w 91"/>
                  <a:gd name="T23" fmla="*/ 50 h 50"/>
                  <a:gd name="T24" fmla="*/ 50 w 91"/>
                  <a:gd name="T25" fmla="*/ 47 h 50"/>
                  <a:gd name="T26" fmla="*/ 55 w 91"/>
                  <a:gd name="T27" fmla="*/ 43 h 50"/>
                  <a:gd name="T28" fmla="*/ 64 w 91"/>
                  <a:gd name="T29" fmla="*/ 38 h 50"/>
                  <a:gd name="T30" fmla="*/ 67 w 91"/>
                  <a:gd name="T31" fmla="*/ 33 h 50"/>
                  <a:gd name="T32" fmla="*/ 45 w 91"/>
                  <a:gd name="T33" fmla="*/ 33 h 50"/>
                  <a:gd name="T34" fmla="*/ 36 w 91"/>
                  <a:gd name="T35" fmla="*/ 28 h 50"/>
                  <a:gd name="T36" fmla="*/ 33 w 91"/>
                  <a:gd name="T37" fmla="*/ 26 h 50"/>
                  <a:gd name="T38" fmla="*/ 26 w 91"/>
                  <a:gd name="T39" fmla="*/ 12 h 50"/>
                  <a:gd name="T40" fmla="*/ 26 w 91"/>
                  <a:gd name="T41"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1" h="50">
                    <a:moveTo>
                      <a:pt x="26" y="0"/>
                    </a:moveTo>
                    <a:lnTo>
                      <a:pt x="0" y="0"/>
                    </a:lnTo>
                    <a:lnTo>
                      <a:pt x="0" y="12"/>
                    </a:lnTo>
                    <a:lnTo>
                      <a:pt x="2" y="21"/>
                    </a:lnTo>
                    <a:lnTo>
                      <a:pt x="7" y="31"/>
                    </a:lnTo>
                    <a:lnTo>
                      <a:pt x="12" y="38"/>
                    </a:lnTo>
                    <a:lnTo>
                      <a:pt x="16" y="43"/>
                    </a:lnTo>
                    <a:lnTo>
                      <a:pt x="21" y="45"/>
                    </a:lnTo>
                    <a:lnTo>
                      <a:pt x="24" y="47"/>
                    </a:lnTo>
                    <a:lnTo>
                      <a:pt x="26" y="47"/>
                    </a:lnTo>
                    <a:lnTo>
                      <a:pt x="31" y="50"/>
                    </a:lnTo>
                    <a:lnTo>
                      <a:pt x="45" y="50"/>
                    </a:lnTo>
                    <a:lnTo>
                      <a:pt x="50" y="47"/>
                    </a:lnTo>
                    <a:lnTo>
                      <a:pt x="55" y="43"/>
                    </a:lnTo>
                    <a:lnTo>
                      <a:pt x="64" y="38"/>
                    </a:lnTo>
                    <a:lnTo>
                      <a:pt x="67" y="33"/>
                    </a:lnTo>
                    <a:lnTo>
                      <a:pt x="45" y="33"/>
                    </a:lnTo>
                    <a:lnTo>
                      <a:pt x="36" y="28"/>
                    </a:lnTo>
                    <a:lnTo>
                      <a:pt x="33" y="26"/>
                    </a:lnTo>
                    <a:lnTo>
                      <a:pt x="26" y="12"/>
                    </a:lnTo>
                    <a:lnTo>
                      <a:pt x="26"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9" name="Freeform 38"/>
              <p:cNvSpPr>
                <a:spLocks/>
              </p:cNvSpPr>
              <p:nvPr/>
            </p:nvSpPr>
            <p:spPr bwMode="auto">
              <a:xfrm>
                <a:off x="4821" y="343"/>
                <a:ext cx="91" cy="50"/>
              </a:xfrm>
              <a:custGeom>
                <a:avLst/>
                <a:gdLst>
                  <a:gd name="T0" fmla="*/ 91 w 91"/>
                  <a:gd name="T1" fmla="*/ 0 h 50"/>
                  <a:gd name="T2" fmla="*/ 67 w 91"/>
                  <a:gd name="T3" fmla="*/ 0 h 50"/>
                  <a:gd name="T4" fmla="*/ 67 w 91"/>
                  <a:gd name="T5" fmla="*/ 7 h 50"/>
                  <a:gd name="T6" fmla="*/ 64 w 91"/>
                  <a:gd name="T7" fmla="*/ 14 h 50"/>
                  <a:gd name="T8" fmla="*/ 57 w 91"/>
                  <a:gd name="T9" fmla="*/ 28 h 50"/>
                  <a:gd name="T10" fmla="*/ 52 w 91"/>
                  <a:gd name="T11" fmla="*/ 31 h 50"/>
                  <a:gd name="T12" fmla="*/ 50 w 91"/>
                  <a:gd name="T13" fmla="*/ 31 h 50"/>
                  <a:gd name="T14" fmla="*/ 45 w 91"/>
                  <a:gd name="T15" fmla="*/ 33 h 50"/>
                  <a:gd name="T16" fmla="*/ 67 w 91"/>
                  <a:gd name="T17" fmla="*/ 33 h 50"/>
                  <a:gd name="T18" fmla="*/ 67 w 91"/>
                  <a:gd name="T19" fmla="*/ 47 h 50"/>
                  <a:gd name="T20" fmla="*/ 91 w 91"/>
                  <a:gd name="T21" fmla="*/ 47 h 50"/>
                  <a:gd name="T22" fmla="*/ 91 w 91"/>
                  <a:gd name="T23"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1" h="50">
                    <a:moveTo>
                      <a:pt x="91" y="0"/>
                    </a:moveTo>
                    <a:lnTo>
                      <a:pt x="67" y="0"/>
                    </a:lnTo>
                    <a:lnTo>
                      <a:pt x="67" y="7"/>
                    </a:lnTo>
                    <a:lnTo>
                      <a:pt x="64" y="14"/>
                    </a:lnTo>
                    <a:lnTo>
                      <a:pt x="57" y="28"/>
                    </a:lnTo>
                    <a:lnTo>
                      <a:pt x="52" y="31"/>
                    </a:lnTo>
                    <a:lnTo>
                      <a:pt x="50" y="31"/>
                    </a:lnTo>
                    <a:lnTo>
                      <a:pt x="45" y="33"/>
                    </a:lnTo>
                    <a:lnTo>
                      <a:pt x="67" y="33"/>
                    </a:lnTo>
                    <a:lnTo>
                      <a:pt x="67" y="47"/>
                    </a:lnTo>
                    <a:lnTo>
                      <a:pt x="91" y="47"/>
                    </a:lnTo>
                    <a:lnTo>
                      <a:pt x="91"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grpSp>
          <p:nvGrpSpPr>
            <p:cNvPr id="25" name="Group 24"/>
            <p:cNvGrpSpPr>
              <a:grpSpLocks/>
            </p:cNvGrpSpPr>
            <p:nvPr/>
          </p:nvGrpSpPr>
          <p:grpSpPr bwMode="auto">
            <a:xfrm>
              <a:off x="2815" y="259"/>
              <a:ext cx="91" cy="84"/>
              <a:chOff x="2815" y="259"/>
              <a:chExt cx="91" cy="84"/>
            </a:xfrm>
          </p:grpSpPr>
          <p:sp>
            <p:nvSpPr>
              <p:cNvPr id="34" name="Freeform 33"/>
              <p:cNvSpPr>
                <a:spLocks/>
              </p:cNvSpPr>
              <p:nvPr/>
            </p:nvSpPr>
            <p:spPr bwMode="auto">
              <a:xfrm>
                <a:off x="2815" y="259"/>
                <a:ext cx="91" cy="84"/>
              </a:xfrm>
              <a:custGeom>
                <a:avLst/>
                <a:gdLst>
                  <a:gd name="T0" fmla="*/ 57 w 91"/>
                  <a:gd name="T1" fmla="*/ 38 h 84"/>
                  <a:gd name="T2" fmla="*/ 21 w 91"/>
                  <a:gd name="T3" fmla="*/ 38 h 84"/>
                  <a:gd name="T4" fmla="*/ 19 w 91"/>
                  <a:gd name="T5" fmla="*/ 40 h 84"/>
                  <a:gd name="T6" fmla="*/ 14 w 91"/>
                  <a:gd name="T7" fmla="*/ 43 h 84"/>
                  <a:gd name="T8" fmla="*/ 12 w 91"/>
                  <a:gd name="T9" fmla="*/ 45 h 84"/>
                  <a:gd name="T10" fmla="*/ 7 w 91"/>
                  <a:gd name="T11" fmla="*/ 52 h 84"/>
                  <a:gd name="T12" fmla="*/ 2 w 91"/>
                  <a:gd name="T13" fmla="*/ 62 h 84"/>
                  <a:gd name="T14" fmla="*/ 2 w 91"/>
                  <a:gd name="T15" fmla="*/ 72 h 84"/>
                  <a:gd name="T16" fmla="*/ 0 w 91"/>
                  <a:gd name="T17" fmla="*/ 84 h 84"/>
                  <a:gd name="T18" fmla="*/ 26 w 91"/>
                  <a:gd name="T19" fmla="*/ 84 h 84"/>
                  <a:gd name="T20" fmla="*/ 26 w 91"/>
                  <a:gd name="T21" fmla="*/ 76 h 84"/>
                  <a:gd name="T22" fmla="*/ 31 w 91"/>
                  <a:gd name="T23" fmla="*/ 62 h 84"/>
                  <a:gd name="T24" fmla="*/ 36 w 91"/>
                  <a:gd name="T25" fmla="*/ 57 h 84"/>
                  <a:gd name="T26" fmla="*/ 38 w 91"/>
                  <a:gd name="T27" fmla="*/ 52 h 84"/>
                  <a:gd name="T28" fmla="*/ 91 w 91"/>
                  <a:gd name="T29" fmla="*/ 52 h 84"/>
                  <a:gd name="T30" fmla="*/ 91 w 91"/>
                  <a:gd name="T31" fmla="*/ 48 h 84"/>
                  <a:gd name="T32" fmla="*/ 67 w 91"/>
                  <a:gd name="T33" fmla="*/ 48 h 84"/>
                  <a:gd name="T34" fmla="*/ 64 w 91"/>
                  <a:gd name="T35" fmla="*/ 43 h 84"/>
                  <a:gd name="T36" fmla="*/ 60 w 91"/>
                  <a:gd name="T37" fmla="*/ 40 h 84"/>
                  <a:gd name="T38" fmla="*/ 57 w 91"/>
                  <a:gd name="T39" fmla="*/ 38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1" h="84">
                    <a:moveTo>
                      <a:pt x="57" y="38"/>
                    </a:moveTo>
                    <a:lnTo>
                      <a:pt x="21" y="38"/>
                    </a:lnTo>
                    <a:lnTo>
                      <a:pt x="19" y="40"/>
                    </a:lnTo>
                    <a:lnTo>
                      <a:pt x="14" y="43"/>
                    </a:lnTo>
                    <a:lnTo>
                      <a:pt x="12" y="45"/>
                    </a:lnTo>
                    <a:lnTo>
                      <a:pt x="7" y="52"/>
                    </a:lnTo>
                    <a:lnTo>
                      <a:pt x="2" y="62"/>
                    </a:lnTo>
                    <a:lnTo>
                      <a:pt x="2" y="72"/>
                    </a:lnTo>
                    <a:lnTo>
                      <a:pt x="0" y="84"/>
                    </a:lnTo>
                    <a:lnTo>
                      <a:pt x="26" y="84"/>
                    </a:lnTo>
                    <a:lnTo>
                      <a:pt x="26" y="76"/>
                    </a:lnTo>
                    <a:lnTo>
                      <a:pt x="31" y="62"/>
                    </a:lnTo>
                    <a:lnTo>
                      <a:pt x="36" y="57"/>
                    </a:lnTo>
                    <a:lnTo>
                      <a:pt x="38" y="52"/>
                    </a:lnTo>
                    <a:lnTo>
                      <a:pt x="91" y="52"/>
                    </a:lnTo>
                    <a:lnTo>
                      <a:pt x="91" y="48"/>
                    </a:lnTo>
                    <a:lnTo>
                      <a:pt x="67" y="48"/>
                    </a:lnTo>
                    <a:lnTo>
                      <a:pt x="64" y="43"/>
                    </a:lnTo>
                    <a:lnTo>
                      <a:pt x="60" y="40"/>
                    </a:lnTo>
                    <a:lnTo>
                      <a:pt x="57" y="38"/>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5" name="Freeform 34"/>
              <p:cNvSpPr>
                <a:spLocks/>
              </p:cNvSpPr>
              <p:nvPr/>
            </p:nvSpPr>
            <p:spPr bwMode="auto">
              <a:xfrm>
                <a:off x="2815" y="259"/>
                <a:ext cx="91" cy="84"/>
              </a:xfrm>
              <a:custGeom>
                <a:avLst/>
                <a:gdLst>
                  <a:gd name="T0" fmla="*/ 91 w 91"/>
                  <a:gd name="T1" fmla="*/ 52 h 84"/>
                  <a:gd name="T2" fmla="*/ 55 w 91"/>
                  <a:gd name="T3" fmla="*/ 52 h 84"/>
                  <a:gd name="T4" fmla="*/ 57 w 91"/>
                  <a:gd name="T5" fmla="*/ 57 h 84"/>
                  <a:gd name="T6" fmla="*/ 64 w 91"/>
                  <a:gd name="T7" fmla="*/ 64 h 84"/>
                  <a:gd name="T8" fmla="*/ 64 w 91"/>
                  <a:gd name="T9" fmla="*/ 69 h 84"/>
                  <a:gd name="T10" fmla="*/ 67 w 91"/>
                  <a:gd name="T11" fmla="*/ 76 h 84"/>
                  <a:gd name="T12" fmla="*/ 67 w 91"/>
                  <a:gd name="T13" fmla="*/ 84 h 84"/>
                  <a:gd name="T14" fmla="*/ 91 w 91"/>
                  <a:gd name="T15" fmla="*/ 84 h 84"/>
                  <a:gd name="T16" fmla="*/ 91 w 91"/>
                  <a:gd name="T17" fmla="*/ 52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1" h="84">
                    <a:moveTo>
                      <a:pt x="91" y="52"/>
                    </a:moveTo>
                    <a:lnTo>
                      <a:pt x="55" y="52"/>
                    </a:lnTo>
                    <a:lnTo>
                      <a:pt x="57" y="57"/>
                    </a:lnTo>
                    <a:lnTo>
                      <a:pt x="64" y="64"/>
                    </a:lnTo>
                    <a:lnTo>
                      <a:pt x="64" y="69"/>
                    </a:lnTo>
                    <a:lnTo>
                      <a:pt x="67" y="76"/>
                    </a:lnTo>
                    <a:lnTo>
                      <a:pt x="67" y="84"/>
                    </a:lnTo>
                    <a:lnTo>
                      <a:pt x="91" y="84"/>
                    </a:lnTo>
                    <a:lnTo>
                      <a:pt x="91" y="52"/>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6" name="Rectangle 35"/>
              <p:cNvSpPr>
                <a:spLocks/>
              </p:cNvSpPr>
              <p:nvPr/>
            </p:nvSpPr>
            <p:spPr bwMode="auto">
              <a:xfrm>
                <a:off x="2882" y="259"/>
                <a:ext cx="23" cy="4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rot="0" vert="horz" wrap="square" lIns="91440" tIns="45720" rIns="91440" bIns="45720" anchor="t" anchorCtr="0" upright="1">
                <a:noAutofit/>
              </a:bodyPr>
              <a:lstStyle/>
              <a:p>
                <a:endParaRPr lang="en-AU"/>
              </a:p>
            </p:txBody>
          </p:sp>
          <p:sp>
            <p:nvSpPr>
              <p:cNvPr id="37" name="Freeform 36"/>
              <p:cNvSpPr>
                <a:spLocks/>
              </p:cNvSpPr>
              <p:nvPr/>
            </p:nvSpPr>
            <p:spPr bwMode="auto">
              <a:xfrm>
                <a:off x="2815" y="259"/>
                <a:ext cx="91" cy="84"/>
              </a:xfrm>
              <a:custGeom>
                <a:avLst/>
                <a:gdLst>
                  <a:gd name="T0" fmla="*/ 48 w 91"/>
                  <a:gd name="T1" fmla="*/ 33 h 84"/>
                  <a:gd name="T2" fmla="*/ 31 w 91"/>
                  <a:gd name="T3" fmla="*/ 33 h 84"/>
                  <a:gd name="T4" fmla="*/ 28 w 91"/>
                  <a:gd name="T5" fmla="*/ 36 h 84"/>
                  <a:gd name="T6" fmla="*/ 24 w 91"/>
                  <a:gd name="T7" fmla="*/ 38 h 84"/>
                  <a:gd name="T8" fmla="*/ 55 w 91"/>
                  <a:gd name="T9" fmla="*/ 38 h 84"/>
                  <a:gd name="T10" fmla="*/ 50 w 91"/>
                  <a:gd name="T11" fmla="*/ 36 h 84"/>
                  <a:gd name="T12" fmla="*/ 48 w 91"/>
                  <a:gd name="T13" fmla="*/ 33 h 84"/>
                </a:gdLst>
                <a:ahLst/>
                <a:cxnLst>
                  <a:cxn ang="0">
                    <a:pos x="T0" y="T1"/>
                  </a:cxn>
                  <a:cxn ang="0">
                    <a:pos x="T2" y="T3"/>
                  </a:cxn>
                  <a:cxn ang="0">
                    <a:pos x="T4" y="T5"/>
                  </a:cxn>
                  <a:cxn ang="0">
                    <a:pos x="T6" y="T7"/>
                  </a:cxn>
                  <a:cxn ang="0">
                    <a:pos x="T8" y="T9"/>
                  </a:cxn>
                  <a:cxn ang="0">
                    <a:pos x="T10" y="T11"/>
                  </a:cxn>
                  <a:cxn ang="0">
                    <a:pos x="T12" y="T13"/>
                  </a:cxn>
                </a:cxnLst>
                <a:rect l="0" t="0" r="r" b="b"/>
                <a:pathLst>
                  <a:path w="91" h="84">
                    <a:moveTo>
                      <a:pt x="48" y="33"/>
                    </a:moveTo>
                    <a:lnTo>
                      <a:pt x="31" y="33"/>
                    </a:lnTo>
                    <a:lnTo>
                      <a:pt x="28" y="36"/>
                    </a:lnTo>
                    <a:lnTo>
                      <a:pt x="24" y="38"/>
                    </a:lnTo>
                    <a:lnTo>
                      <a:pt x="55" y="38"/>
                    </a:lnTo>
                    <a:lnTo>
                      <a:pt x="50" y="36"/>
                    </a:lnTo>
                    <a:lnTo>
                      <a:pt x="48" y="33"/>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grpSp>
          <p:nvGrpSpPr>
            <p:cNvPr id="26" name="Group 25"/>
            <p:cNvGrpSpPr>
              <a:grpSpLocks/>
            </p:cNvGrpSpPr>
            <p:nvPr/>
          </p:nvGrpSpPr>
          <p:grpSpPr bwMode="auto">
            <a:xfrm>
              <a:off x="2815" y="343"/>
              <a:ext cx="91" cy="50"/>
              <a:chOff x="2815" y="343"/>
              <a:chExt cx="91" cy="50"/>
            </a:xfrm>
          </p:grpSpPr>
          <p:sp>
            <p:nvSpPr>
              <p:cNvPr id="32" name="Freeform 31"/>
              <p:cNvSpPr>
                <a:spLocks/>
              </p:cNvSpPr>
              <p:nvPr/>
            </p:nvSpPr>
            <p:spPr bwMode="auto">
              <a:xfrm>
                <a:off x="2815" y="343"/>
                <a:ext cx="91" cy="50"/>
              </a:xfrm>
              <a:custGeom>
                <a:avLst/>
                <a:gdLst>
                  <a:gd name="T0" fmla="*/ 26 w 91"/>
                  <a:gd name="T1" fmla="*/ 0 h 50"/>
                  <a:gd name="T2" fmla="*/ 0 w 91"/>
                  <a:gd name="T3" fmla="*/ 0 h 50"/>
                  <a:gd name="T4" fmla="*/ 2 w 91"/>
                  <a:gd name="T5" fmla="*/ 12 h 50"/>
                  <a:gd name="T6" fmla="*/ 2 w 91"/>
                  <a:gd name="T7" fmla="*/ 21 h 50"/>
                  <a:gd name="T8" fmla="*/ 7 w 91"/>
                  <a:gd name="T9" fmla="*/ 31 h 50"/>
                  <a:gd name="T10" fmla="*/ 12 w 91"/>
                  <a:gd name="T11" fmla="*/ 38 h 50"/>
                  <a:gd name="T12" fmla="*/ 16 w 91"/>
                  <a:gd name="T13" fmla="*/ 43 h 50"/>
                  <a:gd name="T14" fmla="*/ 21 w 91"/>
                  <a:gd name="T15" fmla="*/ 45 h 50"/>
                  <a:gd name="T16" fmla="*/ 24 w 91"/>
                  <a:gd name="T17" fmla="*/ 47 h 50"/>
                  <a:gd name="T18" fmla="*/ 26 w 91"/>
                  <a:gd name="T19" fmla="*/ 47 h 50"/>
                  <a:gd name="T20" fmla="*/ 31 w 91"/>
                  <a:gd name="T21" fmla="*/ 50 h 50"/>
                  <a:gd name="T22" fmla="*/ 45 w 91"/>
                  <a:gd name="T23" fmla="*/ 50 h 50"/>
                  <a:gd name="T24" fmla="*/ 50 w 91"/>
                  <a:gd name="T25" fmla="*/ 47 h 50"/>
                  <a:gd name="T26" fmla="*/ 52 w 91"/>
                  <a:gd name="T27" fmla="*/ 45 h 50"/>
                  <a:gd name="T28" fmla="*/ 57 w 91"/>
                  <a:gd name="T29" fmla="*/ 43 h 50"/>
                  <a:gd name="T30" fmla="*/ 60 w 91"/>
                  <a:gd name="T31" fmla="*/ 40 h 50"/>
                  <a:gd name="T32" fmla="*/ 64 w 91"/>
                  <a:gd name="T33" fmla="*/ 38 h 50"/>
                  <a:gd name="T34" fmla="*/ 67 w 91"/>
                  <a:gd name="T35" fmla="*/ 33 h 50"/>
                  <a:gd name="T36" fmla="*/ 45 w 91"/>
                  <a:gd name="T37" fmla="*/ 33 h 50"/>
                  <a:gd name="T38" fmla="*/ 40 w 91"/>
                  <a:gd name="T39" fmla="*/ 31 h 50"/>
                  <a:gd name="T40" fmla="*/ 38 w 91"/>
                  <a:gd name="T41" fmla="*/ 28 h 50"/>
                  <a:gd name="T42" fmla="*/ 33 w 91"/>
                  <a:gd name="T43" fmla="*/ 26 h 50"/>
                  <a:gd name="T44" fmla="*/ 26 w 91"/>
                  <a:gd name="T45" fmla="*/ 12 h 50"/>
                  <a:gd name="T46" fmla="*/ 26 w 91"/>
                  <a:gd name="T47"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91" h="50">
                    <a:moveTo>
                      <a:pt x="26" y="0"/>
                    </a:moveTo>
                    <a:lnTo>
                      <a:pt x="0" y="0"/>
                    </a:lnTo>
                    <a:lnTo>
                      <a:pt x="2" y="12"/>
                    </a:lnTo>
                    <a:lnTo>
                      <a:pt x="2" y="21"/>
                    </a:lnTo>
                    <a:lnTo>
                      <a:pt x="7" y="31"/>
                    </a:lnTo>
                    <a:lnTo>
                      <a:pt x="12" y="38"/>
                    </a:lnTo>
                    <a:lnTo>
                      <a:pt x="16" y="43"/>
                    </a:lnTo>
                    <a:lnTo>
                      <a:pt x="21" y="45"/>
                    </a:lnTo>
                    <a:lnTo>
                      <a:pt x="24" y="47"/>
                    </a:lnTo>
                    <a:lnTo>
                      <a:pt x="26" y="47"/>
                    </a:lnTo>
                    <a:lnTo>
                      <a:pt x="31" y="50"/>
                    </a:lnTo>
                    <a:lnTo>
                      <a:pt x="45" y="50"/>
                    </a:lnTo>
                    <a:lnTo>
                      <a:pt x="50" y="47"/>
                    </a:lnTo>
                    <a:lnTo>
                      <a:pt x="52" y="45"/>
                    </a:lnTo>
                    <a:lnTo>
                      <a:pt x="57" y="43"/>
                    </a:lnTo>
                    <a:lnTo>
                      <a:pt x="60" y="40"/>
                    </a:lnTo>
                    <a:lnTo>
                      <a:pt x="64" y="38"/>
                    </a:lnTo>
                    <a:lnTo>
                      <a:pt x="67" y="33"/>
                    </a:lnTo>
                    <a:lnTo>
                      <a:pt x="45" y="33"/>
                    </a:lnTo>
                    <a:lnTo>
                      <a:pt x="40" y="31"/>
                    </a:lnTo>
                    <a:lnTo>
                      <a:pt x="38" y="28"/>
                    </a:lnTo>
                    <a:lnTo>
                      <a:pt x="33" y="26"/>
                    </a:lnTo>
                    <a:lnTo>
                      <a:pt x="26" y="12"/>
                    </a:lnTo>
                    <a:lnTo>
                      <a:pt x="26"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3" name="Freeform 32"/>
              <p:cNvSpPr>
                <a:spLocks/>
              </p:cNvSpPr>
              <p:nvPr/>
            </p:nvSpPr>
            <p:spPr bwMode="auto">
              <a:xfrm>
                <a:off x="2815" y="343"/>
                <a:ext cx="91" cy="50"/>
              </a:xfrm>
              <a:custGeom>
                <a:avLst/>
                <a:gdLst>
                  <a:gd name="T0" fmla="*/ 91 w 91"/>
                  <a:gd name="T1" fmla="*/ 0 h 50"/>
                  <a:gd name="T2" fmla="*/ 67 w 91"/>
                  <a:gd name="T3" fmla="*/ 0 h 50"/>
                  <a:gd name="T4" fmla="*/ 67 w 91"/>
                  <a:gd name="T5" fmla="*/ 7 h 50"/>
                  <a:gd name="T6" fmla="*/ 64 w 91"/>
                  <a:gd name="T7" fmla="*/ 14 h 50"/>
                  <a:gd name="T8" fmla="*/ 64 w 91"/>
                  <a:gd name="T9" fmla="*/ 19 h 50"/>
                  <a:gd name="T10" fmla="*/ 60 w 91"/>
                  <a:gd name="T11" fmla="*/ 24 h 50"/>
                  <a:gd name="T12" fmla="*/ 57 w 91"/>
                  <a:gd name="T13" fmla="*/ 28 h 50"/>
                  <a:gd name="T14" fmla="*/ 55 w 91"/>
                  <a:gd name="T15" fmla="*/ 31 h 50"/>
                  <a:gd name="T16" fmla="*/ 50 w 91"/>
                  <a:gd name="T17" fmla="*/ 31 h 50"/>
                  <a:gd name="T18" fmla="*/ 45 w 91"/>
                  <a:gd name="T19" fmla="*/ 33 h 50"/>
                  <a:gd name="T20" fmla="*/ 67 w 91"/>
                  <a:gd name="T21" fmla="*/ 33 h 50"/>
                  <a:gd name="T22" fmla="*/ 67 w 91"/>
                  <a:gd name="T23" fmla="*/ 47 h 50"/>
                  <a:gd name="T24" fmla="*/ 91 w 91"/>
                  <a:gd name="T25" fmla="*/ 47 h 50"/>
                  <a:gd name="T26" fmla="*/ 91 w 91"/>
                  <a:gd name="T27"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1" h="50">
                    <a:moveTo>
                      <a:pt x="91" y="0"/>
                    </a:moveTo>
                    <a:lnTo>
                      <a:pt x="67" y="0"/>
                    </a:lnTo>
                    <a:lnTo>
                      <a:pt x="67" y="7"/>
                    </a:lnTo>
                    <a:lnTo>
                      <a:pt x="64" y="14"/>
                    </a:lnTo>
                    <a:lnTo>
                      <a:pt x="64" y="19"/>
                    </a:lnTo>
                    <a:lnTo>
                      <a:pt x="60" y="24"/>
                    </a:lnTo>
                    <a:lnTo>
                      <a:pt x="57" y="28"/>
                    </a:lnTo>
                    <a:lnTo>
                      <a:pt x="55" y="31"/>
                    </a:lnTo>
                    <a:lnTo>
                      <a:pt x="50" y="31"/>
                    </a:lnTo>
                    <a:lnTo>
                      <a:pt x="45" y="33"/>
                    </a:lnTo>
                    <a:lnTo>
                      <a:pt x="67" y="33"/>
                    </a:lnTo>
                    <a:lnTo>
                      <a:pt x="67" y="47"/>
                    </a:lnTo>
                    <a:lnTo>
                      <a:pt x="91" y="47"/>
                    </a:lnTo>
                    <a:lnTo>
                      <a:pt x="91"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grpSp>
          <p:nvGrpSpPr>
            <p:cNvPr id="27" name="Group 26"/>
            <p:cNvGrpSpPr>
              <a:grpSpLocks/>
            </p:cNvGrpSpPr>
            <p:nvPr/>
          </p:nvGrpSpPr>
          <p:grpSpPr bwMode="auto">
            <a:xfrm>
              <a:off x="1658" y="391"/>
              <a:ext cx="4404" cy="441"/>
              <a:chOff x="1658" y="391"/>
              <a:chExt cx="4404" cy="441"/>
            </a:xfrm>
          </p:grpSpPr>
          <p:sp>
            <p:nvSpPr>
              <p:cNvPr id="30" name="Freeform 29"/>
              <p:cNvSpPr>
                <a:spLocks/>
              </p:cNvSpPr>
              <p:nvPr/>
            </p:nvSpPr>
            <p:spPr bwMode="auto">
              <a:xfrm>
                <a:off x="1658" y="391"/>
                <a:ext cx="4404" cy="441"/>
              </a:xfrm>
              <a:custGeom>
                <a:avLst/>
                <a:gdLst>
                  <a:gd name="T0" fmla="*/ 2191 w 4404"/>
                  <a:gd name="T1" fmla="*/ 0 h 441"/>
                  <a:gd name="T2" fmla="*/ 232 w 4404"/>
                  <a:gd name="T3" fmla="*/ 244 h 441"/>
                  <a:gd name="T4" fmla="*/ 0 w 4404"/>
                  <a:gd name="T5" fmla="*/ 441 h 441"/>
                  <a:gd name="T6" fmla="*/ 2176 w 4404"/>
                  <a:gd name="T7" fmla="*/ 158 h 441"/>
                  <a:gd name="T8" fmla="*/ 3456 w 4404"/>
                  <a:gd name="T9" fmla="*/ 158 h 441"/>
                  <a:gd name="T10" fmla="*/ 2191 w 4404"/>
                  <a:gd name="T11" fmla="*/ 0 h 441"/>
                </a:gdLst>
                <a:ahLst/>
                <a:cxnLst>
                  <a:cxn ang="0">
                    <a:pos x="T0" y="T1"/>
                  </a:cxn>
                  <a:cxn ang="0">
                    <a:pos x="T2" y="T3"/>
                  </a:cxn>
                  <a:cxn ang="0">
                    <a:pos x="T4" y="T5"/>
                  </a:cxn>
                  <a:cxn ang="0">
                    <a:pos x="T6" y="T7"/>
                  </a:cxn>
                  <a:cxn ang="0">
                    <a:pos x="T8" y="T9"/>
                  </a:cxn>
                  <a:cxn ang="0">
                    <a:pos x="T10" y="T11"/>
                  </a:cxn>
                </a:cxnLst>
                <a:rect l="0" t="0" r="r" b="b"/>
                <a:pathLst>
                  <a:path w="4404" h="441">
                    <a:moveTo>
                      <a:pt x="2191" y="0"/>
                    </a:moveTo>
                    <a:lnTo>
                      <a:pt x="232" y="244"/>
                    </a:lnTo>
                    <a:lnTo>
                      <a:pt x="0" y="441"/>
                    </a:lnTo>
                    <a:lnTo>
                      <a:pt x="2176" y="158"/>
                    </a:lnTo>
                    <a:lnTo>
                      <a:pt x="3456" y="158"/>
                    </a:lnTo>
                    <a:lnTo>
                      <a:pt x="2191" y="0"/>
                    </a:lnTo>
                  </a:path>
                </a:pathLst>
              </a:custGeom>
              <a:solidFill>
                <a:srgbClr val="E6E6E6"/>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1" name="Freeform 30"/>
              <p:cNvSpPr>
                <a:spLocks/>
              </p:cNvSpPr>
              <p:nvPr/>
            </p:nvSpPr>
            <p:spPr bwMode="auto">
              <a:xfrm>
                <a:off x="1658" y="391"/>
                <a:ext cx="4404" cy="441"/>
              </a:xfrm>
              <a:custGeom>
                <a:avLst/>
                <a:gdLst>
                  <a:gd name="T0" fmla="*/ 3456 w 4404"/>
                  <a:gd name="T1" fmla="*/ 158 h 441"/>
                  <a:gd name="T2" fmla="*/ 2176 w 4404"/>
                  <a:gd name="T3" fmla="*/ 158 h 441"/>
                  <a:gd name="T4" fmla="*/ 4404 w 4404"/>
                  <a:gd name="T5" fmla="*/ 441 h 441"/>
                  <a:gd name="T6" fmla="*/ 4147 w 4404"/>
                  <a:gd name="T7" fmla="*/ 244 h 441"/>
                  <a:gd name="T8" fmla="*/ 3456 w 4404"/>
                  <a:gd name="T9" fmla="*/ 158 h 441"/>
                </a:gdLst>
                <a:ahLst/>
                <a:cxnLst>
                  <a:cxn ang="0">
                    <a:pos x="T0" y="T1"/>
                  </a:cxn>
                  <a:cxn ang="0">
                    <a:pos x="T2" y="T3"/>
                  </a:cxn>
                  <a:cxn ang="0">
                    <a:pos x="T4" y="T5"/>
                  </a:cxn>
                  <a:cxn ang="0">
                    <a:pos x="T6" y="T7"/>
                  </a:cxn>
                  <a:cxn ang="0">
                    <a:pos x="T8" y="T9"/>
                  </a:cxn>
                </a:cxnLst>
                <a:rect l="0" t="0" r="r" b="b"/>
                <a:pathLst>
                  <a:path w="4404" h="441">
                    <a:moveTo>
                      <a:pt x="3456" y="158"/>
                    </a:moveTo>
                    <a:lnTo>
                      <a:pt x="2176" y="158"/>
                    </a:lnTo>
                    <a:lnTo>
                      <a:pt x="4404" y="441"/>
                    </a:lnTo>
                    <a:lnTo>
                      <a:pt x="4147" y="244"/>
                    </a:lnTo>
                    <a:lnTo>
                      <a:pt x="3456" y="158"/>
                    </a:lnTo>
                  </a:path>
                </a:pathLst>
              </a:custGeom>
              <a:solidFill>
                <a:srgbClr val="E6E6E6"/>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sp>
          <p:nvSpPr>
            <p:cNvPr id="28" name="Freeform 27"/>
            <p:cNvSpPr>
              <a:spLocks/>
            </p:cNvSpPr>
            <p:nvPr/>
          </p:nvSpPr>
          <p:spPr bwMode="auto">
            <a:xfrm>
              <a:off x="1658" y="391"/>
              <a:ext cx="4404" cy="441"/>
            </a:xfrm>
            <a:custGeom>
              <a:avLst/>
              <a:gdLst>
                <a:gd name="T0" fmla="*/ 0 w 4404"/>
                <a:gd name="T1" fmla="*/ 441 h 441"/>
                <a:gd name="T2" fmla="*/ 232 w 4404"/>
                <a:gd name="T3" fmla="*/ 244 h 441"/>
                <a:gd name="T4" fmla="*/ 2191 w 4404"/>
                <a:gd name="T5" fmla="*/ 0 h 441"/>
                <a:gd name="T6" fmla="*/ 4147 w 4404"/>
                <a:gd name="T7" fmla="*/ 244 h 441"/>
                <a:gd name="T8" fmla="*/ 4404 w 4404"/>
                <a:gd name="T9" fmla="*/ 441 h 441"/>
                <a:gd name="T10" fmla="*/ 2176 w 4404"/>
                <a:gd name="T11" fmla="*/ 158 h 441"/>
                <a:gd name="T12" fmla="*/ 0 w 4404"/>
                <a:gd name="T13" fmla="*/ 441 h 441"/>
              </a:gdLst>
              <a:ahLst/>
              <a:cxnLst>
                <a:cxn ang="0">
                  <a:pos x="T0" y="T1"/>
                </a:cxn>
                <a:cxn ang="0">
                  <a:pos x="T2" y="T3"/>
                </a:cxn>
                <a:cxn ang="0">
                  <a:pos x="T4" y="T5"/>
                </a:cxn>
                <a:cxn ang="0">
                  <a:pos x="T6" y="T7"/>
                </a:cxn>
                <a:cxn ang="0">
                  <a:pos x="T8" y="T9"/>
                </a:cxn>
                <a:cxn ang="0">
                  <a:pos x="T10" y="T11"/>
                </a:cxn>
                <a:cxn ang="0">
                  <a:pos x="T12" y="T13"/>
                </a:cxn>
              </a:cxnLst>
              <a:rect l="0" t="0" r="r" b="b"/>
              <a:pathLst>
                <a:path w="4404" h="441">
                  <a:moveTo>
                    <a:pt x="0" y="441"/>
                  </a:moveTo>
                  <a:lnTo>
                    <a:pt x="232" y="244"/>
                  </a:lnTo>
                  <a:lnTo>
                    <a:pt x="2191" y="0"/>
                  </a:lnTo>
                  <a:lnTo>
                    <a:pt x="4147" y="244"/>
                  </a:lnTo>
                  <a:lnTo>
                    <a:pt x="4404" y="441"/>
                  </a:lnTo>
                  <a:lnTo>
                    <a:pt x="2176" y="158"/>
                  </a:lnTo>
                  <a:lnTo>
                    <a:pt x="0" y="441"/>
                  </a:lnTo>
                  <a:close/>
                </a:path>
              </a:pathLst>
            </a:custGeom>
            <a:noFill/>
            <a:ln w="18288">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AU"/>
            </a:p>
          </p:txBody>
        </p:sp>
        <p:sp>
          <p:nvSpPr>
            <p:cNvPr id="29" name="Freeform 28"/>
            <p:cNvSpPr>
              <a:spLocks/>
            </p:cNvSpPr>
            <p:nvPr/>
          </p:nvSpPr>
          <p:spPr bwMode="auto">
            <a:xfrm>
              <a:off x="3847" y="9"/>
              <a:ext cx="20" cy="842"/>
            </a:xfrm>
            <a:custGeom>
              <a:avLst/>
              <a:gdLst>
                <a:gd name="T0" fmla="*/ 0 w 20"/>
                <a:gd name="T1" fmla="*/ 0 h 842"/>
                <a:gd name="T2" fmla="*/ 0 w 20"/>
                <a:gd name="T3" fmla="*/ 842 h 842"/>
              </a:gdLst>
              <a:ahLst/>
              <a:cxnLst>
                <a:cxn ang="0">
                  <a:pos x="T0" y="T1"/>
                </a:cxn>
                <a:cxn ang="0">
                  <a:pos x="T2" y="T3"/>
                </a:cxn>
              </a:cxnLst>
              <a:rect l="0" t="0" r="r" b="b"/>
              <a:pathLst>
                <a:path w="20" h="842">
                  <a:moveTo>
                    <a:pt x="0" y="0"/>
                  </a:moveTo>
                  <a:lnTo>
                    <a:pt x="0" y="842"/>
                  </a:lnTo>
                </a:path>
              </a:pathLst>
            </a:custGeom>
            <a:noFill/>
            <a:ln w="12192">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AU"/>
            </a:p>
          </p:txBody>
        </p:sp>
      </p:grpSp>
      <p:graphicFrame>
        <p:nvGraphicFramePr>
          <p:cNvPr id="56" name="Table 55"/>
          <p:cNvGraphicFramePr>
            <a:graphicFrameLocks noGrp="1"/>
          </p:cNvGraphicFramePr>
          <p:nvPr/>
        </p:nvGraphicFramePr>
        <p:xfrm>
          <a:off x="2134552" y="2800826"/>
          <a:ext cx="4874895" cy="2422652"/>
        </p:xfrm>
        <a:graphic>
          <a:graphicData uri="http://schemas.openxmlformats.org/drawingml/2006/table">
            <a:tbl>
              <a:tblPr>
                <a:tableStyleId>{5C22544A-7EE6-4342-B048-85BDC9FD1C3A}</a:tableStyleId>
              </a:tblPr>
              <a:tblGrid>
                <a:gridCol w="1275080"/>
                <a:gridCol w="325120"/>
                <a:gridCol w="883920"/>
                <a:gridCol w="883920"/>
                <a:gridCol w="883920"/>
                <a:gridCol w="622935"/>
              </a:tblGrid>
              <a:tr h="247015">
                <a:tc>
                  <a:txBody>
                    <a:bodyPr/>
                    <a:lstStyle/>
                    <a:p>
                      <a:pPr>
                        <a:lnSpc>
                          <a:spcPts val="650"/>
                        </a:lnSpc>
                        <a:spcAft>
                          <a:spcPts val="0"/>
                        </a:spcAft>
                      </a:pPr>
                      <a:r>
                        <a:rPr lang="en-AU" sz="650">
                          <a:effectLst/>
                        </a:rPr>
                        <a:t> </a:t>
                      </a:r>
                      <a:endParaRPr lang="en-AU" sz="1100">
                        <a:effectLst/>
                      </a:endParaRPr>
                    </a:p>
                    <a:p>
                      <a:pPr marL="25400">
                        <a:lnSpc>
                          <a:spcPct val="115000"/>
                        </a:lnSpc>
                        <a:spcAft>
                          <a:spcPts val="0"/>
                        </a:spcAft>
                      </a:pPr>
                      <a:r>
                        <a:rPr lang="en-AU" sz="850">
                          <a:effectLst/>
                        </a:rPr>
                        <a:t>Para</a:t>
                      </a:r>
                      <a:r>
                        <a:rPr lang="en-AU" sz="850" spc="5">
                          <a:effectLst/>
                        </a:rPr>
                        <a:t>m</a:t>
                      </a:r>
                      <a:r>
                        <a:rPr lang="en-AU" sz="850">
                          <a:effectLst/>
                        </a:rPr>
                        <a:t>eter</a:t>
                      </a:r>
                      <a:endParaRPr lang="en-AU" sz="1100">
                        <a:effectLst/>
                        <a:latin typeface="Calibri"/>
                        <a:ea typeface="Calibri"/>
                        <a:cs typeface="Times New Roman"/>
                      </a:endParaRPr>
                    </a:p>
                  </a:txBody>
                  <a:tcPr marL="0" marR="0" marT="0" marB="0"/>
                </a:tc>
                <a:tc rowSpan="2">
                  <a:txBody>
                    <a:bodyPr/>
                    <a:lstStyle/>
                    <a:p>
                      <a:pPr>
                        <a:lnSpc>
                          <a:spcPts val="650"/>
                        </a:lnSpc>
                        <a:spcAft>
                          <a:spcPts val="0"/>
                        </a:spcAft>
                      </a:pPr>
                      <a:r>
                        <a:rPr lang="en-AU" sz="650">
                          <a:effectLst/>
                        </a:rPr>
                        <a:t> </a:t>
                      </a:r>
                      <a:endParaRPr lang="en-AU" sz="1100">
                        <a:effectLst/>
                      </a:endParaRPr>
                    </a:p>
                    <a:p>
                      <a:pPr marL="71120">
                        <a:lnSpc>
                          <a:spcPct val="115000"/>
                        </a:lnSpc>
                        <a:spcAft>
                          <a:spcPts val="0"/>
                        </a:spcAft>
                      </a:pPr>
                      <a:r>
                        <a:rPr lang="en-AU" sz="850">
                          <a:effectLst/>
                        </a:rPr>
                        <a:t>R</a:t>
                      </a:r>
                      <a:r>
                        <a:rPr lang="en-AU" sz="850" spc="-5">
                          <a:effectLst/>
                        </a:rPr>
                        <a:t>e</a:t>
                      </a:r>
                      <a:r>
                        <a:rPr lang="en-AU" sz="850">
                          <a:effectLst/>
                        </a:rPr>
                        <a:t>f.</a:t>
                      </a:r>
                      <a:endParaRPr lang="en-AU" sz="1100">
                        <a:effectLst/>
                        <a:latin typeface="Calibri"/>
                        <a:ea typeface="Calibri"/>
                        <a:cs typeface="Times New Roman"/>
                      </a:endParaRPr>
                    </a:p>
                  </a:txBody>
                  <a:tcPr marL="0" marR="0" marT="0" marB="0"/>
                </a:tc>
                <a:tc rowSpan="2">
                  <a:txBody>
                    <a:bodyPr/>
                    <a:lstStyle/>
                    <a:p>
                      <a:pPr>
                        <a:lnSpc>
                          <a:spcPts val="650"/>
                        </a:lnSpc>
                        <a:spcAft>
                          <a:spcPts val="0"/>
                        </a:spcAft>
                      </a:pPr>
                      <a:r>
                        <a:rPr lang="en-AU" sz="650">
                          <a:effectLst/>
                        </a:rPr>
                        <a:t> </a:t>
                      </a:r>
                      <a:endParaRPr lang="en-AU" sz="1100">
                        <a:effectLst/>
                      </a:endParaRPr>
                    </a:p>
                    <a:p>
                      <a:pPr marL="260350" marR="245745" algn="ctr">
                        <a:lnSpc>
                          <a:spcPct val="115000"/>
                        </a:lnSpc>
                        <a:spcAft>
                          <a:spcPts val="0"/>
                        </a:spcAft>
                      </a:pPr>
                      <a:r>
                        <a:rPr lang="en-AU" sz="850">
                          <a:effectLst/>
                        </a:rPr>
                        <a:t>Class</a:t>
                      </a:r>
                      <a:r>
                        <a:rPr lang="en-AU" sz="850" spc="-5">
                          <a:effectLst/>
                        </a:rPr>
                        <a:t> </a:t>
                      </a:r>
                      <a:r>
                        <a:rPr lang="en-AU" sz="850">
                          <a:effectLst/>
                        </a:rPr>
                        <a:t>V</a:t>
                      </a:r>
                      <a:endParaRPr lang="en-AU" sz="1100">
                        <a:effectLst/>
                      </a:endParaRPr>
                    </a:p>
                    <a:p>
                      <a:pPr>
                        <a:lnSpc>
                          <a:spcPts val="750"/>
                        </a:lnSpc>
                        <a:spcBef>
                          <a:spcPts val="15"/>
                        </a:spcBef>
                        <a:spcAft>
                          <a:spcPts val="0"/>
                        </a:spcAft>
                      </a:pPr>
                      <a:r>
                        <a:rPr lang="en-AU" sz="750">
                          <a:effectLst/>
                        </a:rPr>
                        <a:t> </a:t>
                      </a:r>
                      <a:endParaRPr lang="en-AU" sz="1100">
                        <a:effectLst/>
                      </a:endParaRPr>
                    </a:p>
                    <a:p>
                      <a:pPr marL="89535" marR="67310" algn="ctr">
                        <a:lnSpc>
                          <a:spcPct val="115000"/>
                        </a:lnSpc>
                        <a:spcAft>
                          <a:spcPts val="0"/>
                        </a:spcAft>
                      </a:pPr>
                      <a:r>
                        <a:rPr lang="en-AU" sz="850">
                          <a:effectLst/>
                        </a:rPr>
                        <a:t>F        </a:t>
                      </a:r>
                      <a:r>
                        <a:rPr lang="en-AU" sz="850" spc="110">
                          <a:effectLst/>
                        </a:rPr>
                        <a:t> </a:t>
                      </a:r>
                      <a:r>
                        <a:rPr lang="en-AU" sz="850">
                          <a:effectLst/>
                        </a:rPr>
                        <a:t>R        </a:t>
                      </a:r>
                      <a:r>
                        <a:rPr lang="en-AU" sz="850" spc="30">
                          <a:effectLst/>
                        </a:rPr>
                        <a:t> </a:t>
                      </a:r>
                      <a:r>
                        <a:rPr lang="en-AU" sz="850">
                          <a:effectLst/>
                        </a:rPr>
                        <a:t>M</a:t>
                      </a:r>
                      <a:endParaRPr lang="en-AU" sz="1100">
                        <a:effectLst/>
                        <a:latin typeface="Calibri"/>
                        <a:ea typeface="Calibri"/>
                        <a:cs typeface="Times New Roman"/>
                      </a:endParaRPr>
                    </a:p>
                  </a:txBody>
                  <a:tcPr marL="0" marR="0" marT="0" marB="0"/>
                </a:tc>
                <a:tc rowSpan="2">
                  <a:txBody>
                    <a:bodyPr/>
                    <a:lstStyle/>
                    <a:p>
                      <a:pPr>
                        <a:lnSpc>
                          <a:spcPts val="650"/>
                        </a:lnSpc>
                        <a:spcAft>
                          <a:spcPts val="0"/>
                        </a:spcAft>
                      </a:pPr>
                      <a:r>
                        <a:rPr lang="en-AU" sz="650">
                          <a:effectLst/>
                        </a:rPr>
                        <a:t> </a:t>
                      </a:r>
                      <a:endParaRPr lang="en-AU" sz="1100">
                        <a:effectLst/>
                      </a:endParaRPr>
                    </a:p>
                    <a:p>
                      <a:pPr marL="247650" marR="233680" algn="ctr">
                        <a:lnSpc>
                          <a:spcPct val="115000"/>
                        </a:lnSpc>
                        <a:spcAft>
                          <a:spcPts val="0"/>
                        </a:spcAft>
                      </a:pPr>
                      <a:r>
                        <a:rPr lang="en-AU" sz="850">
                          <a:effectLst/>
                        </a:rPr>
                        <a:t>Class</a:t>
                      </a:r>
                      <a:r>
                        <a:rPr lang="en-AU" sz="850" spc="-5">
                          <a:effectLst/>
                        </a:rPr>
                        <a:t> </a:t>
                      </a:r>
                      <a:r>
                        <a:rPr lang="en-AU" sz="850">
                          <a:effectLst/>
                        </a:rPr>
                        <a:t>VI</a:t>
                      </a:r>
                      <a:endParaRPr lang="en-AU" sz="1100">
                        <a:effectLst/>
                      </a:endParaRPr>
                    </a:p>
                    <a:p>
                      <a:pPr>
                        <a:lnSpc>
                          <a:spcPts val="750"/>
                        </a:lnSpc>
                        <a:spcBef>
                          <a:spcPts val="15"/>
                        </a:spcBef>
                        <a:spcAft>
                          <a:spcPts val="0"/>
                        </a:spcAft>
                      </a:pPr>
                      <a:r>
                        <a:rPr lang="en-AU" sz="750">
                          <a:effectLst/>
                        </a:rPr>
                        <a:t> </a:t>
                      </a:r>
                      <a:endParaRPr lang="en-AU" sz="1100">
                        <a:effectLst/>
                      </a:endParaRPr>
                    </a:p>
                    <a:p>
                      <a:pPr marL="89535" marR="67310" algn="ctr">
                        <a:lnSpc>
                          <a:spcPct val="115000"/>
                        </a:lnSpc>
                        <a:spcAft>
                          <a:spcPts val="0"/>
                        </a:spcAft>
                      </a:pPr>
                      <a:r>
                        <a:rPr lang="en-AU" sz="850">
                          <a:effectLst/>
                        </a:rPr>
                        <a:t>F        </a:t>
                      </a:r>
                      <a:r>
                        <a:rPr lang="en-AU" sz="850" spc="110">
                          <a:effectLst/>
                        </a:rPr>
                        <a:t> </a:t>
                      </a:r>
                      <a:r>
                        <a:rPr lang="en-AU" sz="850">
                          <a:effectLst/>
                        </a:rPr>
                        <a:t>R        </a:t>
                      </a:r>
                      <a:r>
                        <a:rPr lang="en-AU" sz="850" spc="30">
                          <a:effectLst/>
                        </a:rPr>
                        <a:t> </a:t>
                      </a:r>
                      <a:r>
                        <a:rPr lang="en-AU" sz="850">
                          <a:effectLst/>
                        </a:rPr>
                        <a:t>M</a:t>
                      </a:r>
                      <a:endParaRPr lang="en-AU" sz="1100">
                        <a:effectLst/>
                        <a:latin typeface="Calibri"/>
                        <a:ea typeface="Calibri"/>
                        <a:cs typeface="Times New Roman"/>
                      </a:endParaRPr>
                    </a:p>
                  </a:txBody>
                  <a:tcPr marL="0" marR="0" marT="0" marB="0"/>
                </a:tc>
                <a:tc rowSpan="2">
                  <a:txBody>
                    <a:bodyPr/>
                    <a:lstStyle/>
                    <a:p>
                      <a:pPr>
                        <a:lnSpc>
                          <a:spcPts val="650"/>
                        </a:lnSpc>
                        <a:spcAft>
                          <a:spcPts val="0"/>
                        </a:spcAft>
                      </a:pPr>
                      <a:r>
                        <a:rPr lang="en-AU" sz="650">
                          <a:effectLst/>
                        </a:rPr>
                        <a:t> </a:t>
                      </a:r>
                      <a:endParaRPr lang="en-AU" sz="1100">
                        <a:effectLst/>
                      </a:endParaRPr>
                    </a:p>
                    <a:p>
                      <a:pPr marL="234950" marR="222885" algn="ctr">
                        <a:lnSpc>
                          <a:spcPct val="115000"/>
                        </a:lnSpc>
                        <a:spcAft>
                          <a:spcPts val="0"/>
                        </a:spcAft>
                      </a:pPr>
                      <a:r>
                        <a:rPr lang="en-AU" sz="850">
                          <a:effectLst/>
                        </a:rPr>
                        <a:t>Class</a:t>
                      </a:r>
                      <a:r>
                        <a:rPr lang="en-AU" sz="850" spc="-5">
                          <a:effectLst/>
                        </a:rPr>
                        <a:t> </a:t>
                      </a:r>
                      <a:r>
                        <a:rPr lang="en-AU" sz="850">
                          <a:effectLst/>
                        </a:rPr>
                        <a:t>VII</a:t>
                      </a:r>
                      <a:endParaRPr lang="en-AU" sz="1100">
                        <a:effectLst/>
                      </a:endParaRPr>
                    </a:p>
                    <a:p>
                      <a:pPr>
                        <a:lnSpc>
                          <a:spcPts val="750"/>
                        </a:lnSpc>
                        <a:spcBef>
                          <a:spcPts val="15"/>
                        </a:spcBef>
                        <a:spcAft>
                          <a:spcPts val="0"/>
                        </a:spcAft>
                      </a:pPr>
                      <a:r>
                        <a:rPr lang="en-AU" sz="750">
                          <a:effectLst/>
                        </a:rPr>
                        <a:t> </a:t>
                      </a:r>
                      <a:endParaRPr lang="en-AU" sz="1100">
                        <a:effectLst/>
                      </a:endParaRPr>
                    </a:p>
                    <a:p>
                      <a:pPr marL="89535" marR="67310" algn="ctr">
                        <a:lnSpc>
                          <a:spcPct val="115000"/>
                        </a:lnSpc>
                        <a:spcAft>
                          <a:spcPts val="0"/>
                        </a:spcAft>
                      </a:pPr>
                      <a:r>
                        <a:rPr lang="en-AU" sz="850">
                          <a:effectLst/>
                        </a:rPr>
                        <a:t>F        </a:t>
                      </a:r>
                      <a:r>
                        <a:rPr lang="en-AU" sz="850" spc="110">
                          <a:effectLst/>
                        </a:rPr>
                        <a:t> </a:t>
                      </a:r>
                      <a:r>
                        <a:rPr lang="en-AU" sz="850">
                          <a:effectLst/>
                        </a:rPr>
                        <a:t>R        </a:t>
                      </a:r>
                      <a:r>
                        <a:rPr lang="en-AU" sz="850" spc="30">
                          <a:effectLst/>
                        </a:rPr>
                        <a:t> </a:t>
                      </a:r>
                      <a:r>
                        <a:rPr lang="en-AU" sz="850">
                          <a:effectLst/>
                        </a:rPr>
                        <a:t>M</a:t>
                      </a:r>
                      <a:endParaRPr lang="en-AU" sz="1100">
                        <a:effectLst/>
                        <a:latin typeface="Calibri"/>
                        <a:ea typeface="Calibri"/>
                        <a:cs typeface="Times New Roman"/>
                      </a:endParaRPr>
                    </a:p>
                  </a:txBody>
                  <a:tcPr marL="0" marR="0" marT="0" marB="0"/>
                </a:tc>
                <a:tc rowSpan="2">
                  <a:txBody>
                    <a:bodyPr/>
                    <a:lstStyle/>
                    <a:p>
                      <a:pPr>
                        <a:lnSpc>
                          <a:spcPts val="650"/>
                        </a:lnSpc>
                        <a:spcAft>
                          <a:spcPts val="0"/>
                        </a:spcAft>
                      </a:pPr>
                      <a:r>
                        <a:rPr lang="en-AU" sz="650">
                          <a:effectLst/>
                        </a:rPr>
                        <a:t> </a:t>
                      </a:r>
                      <a:endParaRPr lang="en-AU" sz="1100">
                        <a:effectLst/>
                      </a:endParaRPr>
                    </a:p>
                    <a:p>
                      <a:pPr marL="209550" marR="197485" algn="ctr">
                        <a:lnSpc>
                          <a:spcPct val="115000"/>
                        </a:lnSpc>
                        <a:spcAft>
                          <a:spcPts val="0"/>
                        </a:spcAft>
                      </a:pPr>
                      <a:r>
                        <a:rPr lang="en-AU" sz="850">
                          <a:effectLst/>
                        </a:rPr>
                        <a:t>ILO</a:t>
                      </a:r>
                      <a:endParaRPr lang="en-AU" sz="1100">
                        <a:effectLst/>
                      </a:endParaRPr>
                    </a:p>
                    <a:p>
                      <a:pPr>
                        <a:lnSpc>
                          <a:spcPts val="750"/>
                        </a:lnSpc>
                        <a:spcBef>
                          <a:spcPts val="15"/>
                        </a:spcBef>
                        <a:spcAft>
                          <a:spcPts val="0"/>
                        </a:spcAft>
                      </a:pPr>
                      <a:r>
                        <a:rPr lang="en-AU" sz="750">
                          <a:effectLst/>
                        </a:rPr>
                        <a:t> </a:t>
                      </a:r>
                      <a:endParaRPr lang="en-AU" sz="1100">
                        <a:effectLst/>
                      </a:endParaRPr>
                    </a:p>
                    <a:p>
                      <a:pPr marL="90170" marR="83820" algn="ctr">
                        <a:lnSpc>
                          <a:spcPct val="115000"/>
                        </a:lnSpc>
                        <a:spcAft>
                          <a:spcPts val="0"/>
                        </a:spcAft>
                      </a:pPr>
                      <a:r>
                        <a:rPr lang="en-AU" sz="850">
                          <a:effectLst/>
                        </a:rPr>
                        <a:t>F         </a:t>
                      </a:r>
                      <a:r>
                        <a:rPr lang="en-AU" sz="850" spc="10">
                          <a:effectLst/>
                        </a:rPr>
                        <a:t> </a:t>
                      </a:r>
                      <a:r>
                        <a:rPr lang="en-AU" sz="850">
                          <a:effectLst/>
                        </a:rPr>
                        <a:t>M</a:t>
                      </a:r>
                      <a:endParaRPr lang="en-AU" sz="1100">
                        <a:effectLst/>
                        <a:latin typeface="Calibri"/>
                        <a:ea typeface="Calibri"/>
                        <a:cs typeface="Times New Roman"/>
                      </a:endParaRPr>
                    </a:p>
                  </a:txBody>
                  <a:tcPr marL="0" marR="0" marT="0" marB="0"/>
                </a:tc>
              </a:tr>
              <a:tr h="202565">
                <a:tc>
                  <a:txBody>
                    <a:bodyPr/>
                    <a:lstStyle/>
                    <a:p>
                      <a:pPr marL="25400">
                        <a:lnSpc>
                          <a:spcPct val="115000"/>
                        </a:lnSpc>
                        <a:spcBef>
                          <a:spcPts val="445"/>
                        </a:spcBef>
                        <a:spcAft>
                          <a:spcPts val="0"/>
                        </a:spcAft>
                      </a:pPr>
                      <a:r>
                        <a:rPr lang="en-AU" sz="850" spc="5">
                          <a:effectLst/>
                        </a:rPr>
                        <a:t>T</a:t>
                      </a:r>
                      <a:r>
                        <a:rPr lang="en-AU" sz="850">
                          <a:effectLst/>
                        </a:rPr>
                        <a:t>y</a:t>
                      </a:r>
                      <a:r>
                        <a:rPr lang="en-AU" sz="850" spc="-5">
                          <a:effectLst/>
                        </a:rPr>
                        <a:t>p</a:t>
                      </a:r>
                      <a:r>
                        <a:rPr lang="en-AU" sz="850">
                          <a:effectLst/>
                        </a:rPr>
                        <a:t>e</a:t>
                      </a:r>
                      <a:r>
                        <a:rPr lang="en-AU" sz="850" spc="-5">
                          <a:effectLst/>
                        </a:rPr>
                        <a:t> o</a:t>
                      </a:r>
                      <a:r>
                        <a:rPr lang="en-AU" sz="850">
                          <a:effectLst/>
                        </a:rPr>
                        <a:t>f</a:t>
                      </a:r>
                      <a:r>
                        <a:rPr lang="en-AU" sz="850" spc="-5">
                          <a:effectLst/>
                        </a:rPr>
                        <a:t> </a:t>
                      </a:r>
                      <a:r>
                        <a:rPr lang="en-AU" sz="850" spc="5">
                          <a:effectLst/>
                        </a:rPr>
                        <a:t>T</a:t>
                      </a:r>
                      <a:r>
                        <a:rPr lang="en-AU" sz="850" spc="-5">
                          <a:effectLst/>
                        </a:rPr>
                        <a:t>erra</a:t>
                      </a:r>
                      <a:r>
                        <a:rPr lang="en-AU" sz="850">
                          <a:effectLst/>
                        </a:rPr>
                        <a:t>i</a:t>
                      </a:r>
                      <a:r>
                        <a:rPr lang="en-AU" sz="850" spc="-5">
                          <a:effectLst/>
                        </a:rPr>
                        <a:t>n</a:t>
                      </a:r>
                      <a:r>
                        <a:rPr lang="en-AU" sz="550">
                          <a:effectLst/>
                        </a:rPr>
                        <a:t>1</a:t>
                      </a:r>
                      <a:endParaRPr lang="en-AU" sz="1100">
                        <a:effectLst/>
                        <a:latin typeface="Calibri"/>
                        <a:ea typeface="Calibri"/>
                        <a:cs typeface="Times New Roman"/>
                      </a:endParaRPr>
                    </a:p>
                  </a:txBody>
                  <a:tcPr marL="0" marR="0" marT="0" marB="0"/>
                </a:tc>
                <a:tc vMerge="1">
                  <a:txBody>
                    <a:bodyPr/>
                    <a:lstStyle/>
                    <a:p>
                      <a:endParaRPr lang="en-AU"/>
                    </a:p>
                  </a:txBody>
                  <a:tcPr/>
                </a:tc>
                <a:tc vMerge="1">
                  <a:txBody>
                    <a:bodyPr/>
                    <a:lstStyle/>
                    <a:p>
                      <a:endParaRPr lang="en-AU"/>
                    </a:p>
                  </a:txBody>
                  <a:tcPr/>
                </a:tc>
                <a:tc vMerge="1">
                  <a:txBody>
                    <a:bodyPr/>
                    <a:lstStyle/>
                    <a:p>
                      <a:endParaRPr lang="en-AU"/>
                    </a:p>
                  </a:txBody>
                  <a:tcPr/>
                </a:tc>
                <a:tc vMerge="1">
                  <a:txBody>
                    <a:bodyPr/>
                    <a:lstStyle/>
                    <a:p>
                      <a:endParaRPr lang="en-AU"/>
                    </a:p>
                  </a:txBody>
                  <a:tcPr/>
                </a:tc>
                <a:tc vMerge="1">
                  <a:txBody>
                    <a:bodyPr/>
                    <a:lstStyle/>
                    <a:p>
                      <a:endParaRPr lang="en-AU"/>
                    </a:p>
                  </a:txBody>
                  <a:tcPr/>
                </a:tc>
              </a:tr>
              <a:tr h="1482090">
                <a:tc gridSpan="6">
                  <a:txBody>
                    <a:bodyPr/>
                    <a:lstStyle/>
                    <a:p>
                      <a:pPr marL="25400">
                        <a:lnSpc>
                          <a:spcPct val="115000"/>
                        </a:lnSpc>
                        <a:spcBef>
                          <a:spcPts val="445"/>
                        </a:spcBef>
                        <a:spcAft>
                          <a:spcPts val="0"/>
                        </a:spcAft>
                      </a:pPr>
                      <a:r>
                        <a:rPr lang="en-AU" sz="850" dirty="0">
                          <a:effectLst/>
                        </a:rPr>
                        <a:t>Av</a:t>
                      </a:r>
                      <a:r>
                        <a:rPr lang="en-AU" sz="850" spc="-5" dirty="0">
                          <a:effectLst/>
                        </a:rPr>
                        <a:t>erag</a:t>
                      </a:r>
                      <a:r>
                        <a:rPr lang="en-AU" sz="850" dirty="0">
                          <a:effectLst/>
                        </a:rPr>
                        <a:t>e</a:t>
                      </a:r>
                      <a:r>
                        <a:rPr lang="en-AU" sz="850" spc="-5" dirty="0">
                          <a:effectLst/>
                        </a:rPr>
                        <a:t> </a:t>
                      </a:r>
                      <a:r>
                        <a:rPr lang="en-AU" sz="850" dirty="0">
                          <a:effectLst/>
                        </a:rPr>
                        <a:t>D</a:t>
                      </a:r>
                      <a:r>
                        <a:rPr lang="en-AU" sz="850" spc="-5" dirty="0">
                          <a:effectLst/>
                        </a:rPr>
                        <a:t>a</a:t>
                      </a:r>
                      <a:r>
                        <a:rPr lang="en-AU" sz="850" dirty="0">
                          <a:effectLst/>
                        </a:rPr>
                        <a:t>ily</a:t>
                      </a:r>
                      <a:r>
                        <a:rPr lang="en-AU" sz="850" spc="-5" dirty="0">
                          <a:effectLst/>
                        </a:rPr>
                        <a:t> </a:t>
                      </a:r>
                      <a:r>
                        <a:rPr lang="en-AU" sz="850" spc="5" dirty="0">
                          <a:effectLst/>
                        </a:rPr>
                        <a:t>T</a:t>
                      </a:r>
                      <a:r>
                        <a:rPr lang="en-AU" sz="850" spc="-5" dirty="0">
                          <a:effectLst/>
                        </a:rPr>
                        <a:t>raff</a:t>
                      </a:r>
                      <a:r>
                        <a:rPr lang="en-AU" sz="850" dirty="0">
                          <a:effectLst/>
                        </a:rPr>
                        <a:t>ic</a:t>
                      </a:r>
                      <a:r>
                        <a:rPr lang="en-AU" sz="850" spc="-5" dirty="0">
                          <a:effectLst/>
                        </a:rPr>
                        <a:t> (</a:t>
                      </a:r>
                      <a:r>
                        <a:rPr lang="en-AU" sz="850" spc="-5" dirty="0" err="1">
                          <a:effectLst/>
                        </a:rPr>
                        <a:t>vpd</a:t>
                      </a:r>
                      <a:r>
                        <a:rPr lang="en-AU" sz="850" dirty="0">
                          <a:effectLst/>
                        </a:rPr>
                        <a:t>)                               </a:t>
                      </a:r>
                      <a:r>
                        <a:rPr lang="en-AU" sz="850" spc="130" dirty="0">
                          <a:effectLst/>
                        </a:rPr>
                        <a:t> </a:t>
                      </a:r>
                      <a:r>
                        <a:rPr lang="en-AU" sz="850" spc="-5" dirty="0">
                          <a:effectLst/>
                        </a:rPr>
                        <a:t>100-30</a:t>
                      </a:r>
                      <a:r>
                        <a:rPr lang="en-AU" sz="850" dirty="0">
                          <a:effectLst/>
                        </a:rPr>
                        <a:t>0                      </a:t>
                      </a:r>
                      <a:r>
                        <a:rPr lang="en-AU" sz="850" spc="160" dirty="0">
                          <a:effectLst/>
                        </a:rPr>
                        <a:t> </a:t>
                      </a:r>
                      <a:r>
                        <a:rPr lang="en-AU" sz="850" spc="-5" dirty="0">
                          <a:effectLst/>
                        </a:rPr>
                        <a:t>50-10</a:t>
                      </a:r>
                      <a:r>
                        <a:rPr lang="en-AU" sz="850" dirty="0">
                          <a:effectLst/>
                        </a:rPr>
                        <a:t>0                         </a:t>
                      </a:r>
                      <a:r>
                        <a:rPr lang="en-AU" sz="850" spc="155" dirty="0">
                          <a:effectLst/>
                        </a:rPr>
                        <a:t> </a:t>
                      </a:r>
                      <a:r>
                        <a:rPr lang="en-AU" sz="850" dirty="0">
                          <a:effectLst/>
                        </a:rPr>
                        <a:t>&lt; </a:t>
                      </a:r>
                      <a:r>
                        <a:rPr lang="en-AU" sz="850" spc="-5" dirty="0">
                          <a:effectLst/>
                        </a:rPr>
                        <a:t>5</a:t>
                      </a:r>
                      <a:r>
                        <a:rPr lang="en-AU" sz="850" dirty="0">
                          <a:effectLst/>
                        </a:rPr>
                        <a:t>0                      </a:t>
                      </a:r>
                      <a:r>
                        <a:rPr lang="en-AU" sz="850" spc="110" dirty="0">
                          <a:effectLst/>
                        </a:rPr>
                        <a:t> </a:t>
                      </a:r>
                      <a:r>
                        <a:rPr lang="en-AU" sz="850" dirty="0">
                          <a:effectLst/>
                        </a:rPr>
                        <a:t>&lt; </a:t>
                      </a:r>
                      <a:r>
                        <a:rPr lang="en-AU" sz="850" spc="-5" dirty="0">
                          <a:effectLst/>
                        </a:rPr>
                        <a:t>50</a:t>
                      </a:r>
                      <a:endParaRPr lang="en-AU" sz="1100" dirty="0">
                        <a:effectLst/>
                      </a:endParaRPr>
                    </a:p>
                    <a:p>
                      <a:pPr marL="25400">
                        <a:lnSpc>
                          <a:spcPct val="115000"/>
                        </a:lnSpc>
                        <a:spcBef>
                          <a:spcPts val="465"/>
                        </a:spcBef>
                        <a:spcAft>
                          <a:spcPts val="0"/>
                        </a:spcAft>
                      </a:pPr>
                      <a:r>
                        <a:rPr lang="en-AU" sz="850" dirty="0">
                          <a:effectLst/>
                        </a:rPr>
                        <a:t>D</a:t>
                      </a:r>
                      <a:r>
                        <a:rPr lang="en-AU" sz="850" spc="-5" dirty="0">
                          <a:effectLst/>
                        </a:rPr>
                        <a:t>es</a:t>
                      </a:r>
                      <a:r>
                        <a:rPr lang="en-AU" sz="850" dirty="0">
                          <a:effectLst/>
                        </a:rPr>
                        <a:t>i</a:t>
                      </a:r>
                      <a:r>
                        <a:rPr lang="en-AU" sz="850" spc="-5" dirty="0">
                          <a:effectLst/>
                        </a:rPr>
                        <a:t>g</a:t>
                      </a:r>
                      <a:r>
                        <a:rPr lang="en-AU" sz="850" dirty="0">
                          <a:effectLst/>
                        </a:rPr>
                        <a:t>n</a:t>
                      </a:r>
                      <a:r>
                        <a:rPr lang="en-AU" sz="850" spc="-5" dirty="0">
                          <a:effectLst/>
                        </a:rPr>
                        <a:t> </a:t>
                      </a:r>
                      <a:r>
                        <a:rPr lang="en-AU" sz="850" dirty="0">
                          <a:effectLst/>
                        </a:rPr>
                        <a:t>S</a:t>
                      </a:r>
                      <a:r>
                        <a:rPr lang="en-AU" sz="850" spc="-5" dirty="0">
                          <a:effectLst/>
                        </a:rPr>
                        <a:t>pee</a:t>
                      </a:r>
                      <a:r>
                        <a:rPr lang="en-AU" sz="850" dirty="0">
                          <a:effectLst/>
                        </a:rPr>
                        <a:t>d</a:t>
                      </a:r>
                      <a:r>
                        <a:rPr lang="en-AU" sz="850" spc="-5" dirty="0">
                          <a:effectLst/>
                        </a:rPr>
                        <a:t> (k</a:t>
                      </a:r>
                      <a:r>
                        <a:rPr lang="en-AU" sz="850" spc="5" dirty="0">
                          <a:effectLst/>
                        </a:rPr>
                        <a:t>m</a:t>
                      </a:r>
                      <a:r>
                        <a:rPr lang="en-AU" sz="850" dirty="0">
                          <a:effectLst/>
                        </a:rPr>
                        <a:t>/</a:t>
                      </a:r>
                      <a:r>
                        <a:rPr lang="en-AU" sz="850" spc="-5" dirty="0">
                          <a:effectLst/>
                        </a:rPr>
                        <a:t>h</a:t>
                      </a:r>
                      <a:r>
                        <a:rPr lang="en-AU" sz="850" dirty="0">
                          <a:effectLst/>
                        </a:rPr>
                        <a:t>)                                </a:t>
                      </a:r>
                      <a:r>
                        <a:rPr lang="en-AU" sz="850" spc="190" dirty="0">
                          <a:effectLst/>
                        </a:rPr>
                        <a:t> </a:t>
                      </a:r>
                      <a:r>
                        <a:rPr lang="en-AU" sz="850" spc="-5" dirty="0">
                          <a:effectLst/>
                        </a:rPr>
                        <a:t>6</a:t>
                      </a:r>
                      <a:r>
                        <a:rPr lang="en-AU" sz="850" dirty="0">
                          <a:effectLst/>
                        </a:rPr>
                        <a:t>0      </a:t>
                      </a:r>
                      <a:r>
                        <a:rPr lang="en-AU" sz="850" spc="190" dirty="0">
                          <a:effectLst/>
                        </a:rPr>
                        <a:t> </a:t>
                      </a:r>
                      <a:r>
                        <a:rPr lang="en-AU" sz="850" spc="-5" dirty="0">
                          <a:effectLst/>
                        </a:rPr>
                        <a:t>4</a:t>
                      </a:r>
                      <a:r>
                        <a:rPr lang="en-AU" sz="850" dirty="0">
                          <a:effectLst/>
                        </a:rPr>
                        <a:t>0      </a:t>
                      </a:r>
                      <a:r>
                        <a:rPr lang="en-AU" sz="850" spc="190" dirty="0">
                          <a:effectLst/>
                        </a:rPr>
                        <a:t> </a:t>
                      </a:r>
                      <a:r>
                        <a:rPr lang="en-AU" sz="850" spc="-5" dirty="0">
                          <a:effectLst/>
                        </a:rPr>
                        <a:t>2</a:t>
                      </a:r>
                      <a:r>
                        <a:rPr lang="en-AU" sz="850" dirty="0">
                          <a:effectLst/>
                        </a:rPr>
                        <a:t>0       </a:t>
                      </a:r>
                      <a:r>
                        <a:rPr lang="en-AU" sz="850" spc="5" dirty="0">
                          <a:effectLst/>
                        </a:rPr>
                        <a:t> </a:t>
                      </a:r>
                      <a:r>
                        <a:rPr lang="en-AU" sz="850" spc="-5" dirty="0">
                          <a:effectLst/>
                        </a:rPr>
                        <a:t>6</a:t>
                      </a:r>
                      <a:r>
                        <a:rPr lang="en-AU" sz="850" dirty="0">
                          <a:effectLst/>
                        </a:rPr>
                        <a:t>0      </a:t>
                      </a:r>
                      <a:r>
                        <a:rPr lang="en-AU" sz="850" spc="190" dirty="0">
                          <a:effectLst/>
                        </a:rPr>
                        <a:t> </a:t>
                      </a:r>
                      <a:r>
                        <a:rPr lang="en-AU" sz="850" spc="-5" dirty="0">
                          <a:effectLst/>
                        </a:rPr>
                        <a:t>4</a:t>
                      </a:r>
                      <a:r>
                        <a:rPr lang="en-AU" sz="850" dirty="0">
                          <a:effectLst/>
                        </a:rPr>
                        <a:t>0      </a:t>
                      </a:r>
                      <a:r>
                        <a:rPr lang="en-AU" sz="850" spc="190" dirty="0">
                          <a:effectLst/>
                        </a:rPr>
                        <a:t> </a:t>
                      </a:r>
                      <a:r>
                        <a:rPr lang="en-AU" sz="850" spc="-5" dirty="0">
                          <a:effectLst/>
                        </a:rPr>
                        <a:t>2</a:t>
                      </a:r>
                      <a:r>
                        <a:rPr lang="en-AU" sz="850" dirty="0">
                          <a:effectLst/>
                        </a:rPr>
                        <a:t>0       </a:t>
                      </a:r>
                      <a:r>
                        <a:rPr lang="en-AU" sz="850" spc="5" dirty="0">
                          <a:effectLst/>
                        </a:rPr>
                        <a:t> </a:t>
                      </a:r>
                      <a:r>
                        <a:rPr lang="en-AU" sz="850" spc="-5" dirty="0">
                          <a:effectLst/>
                        </a:rPr>
                        <a:t>4</a:t>
                      </a:r>
                      <a:r>
                        <a:rPr lang="en-AU" sz="850" dirty="0">
                          <a:effectLst/>
                        </a:rPr>
                        <a:t>0      </a:t>
                      </a:r>
                      <a:r>
                        <a:rPr lang="en-AU" sz="850" spc="190" dirty="0">
                          <a:effectLst/>
                        </a:rPr>
                        <a:t> </a:t>
                      </a:r>
                      <a:r>
                        <a:rPr lang="en-AU" sz="850" spc="-5" dirty="0">
                          <a:effectLst/>
                        </a:rPr>
                        <a:t>3</a:t>
                      </a:r>
                      <a:r>
                        <a:rPr lang="en-AU" sz="850" dirty="0">
                          <a:effectLst/>
                        </a:rPr>
                        <a:t>0      </a:t>
                      </a:r>
                      <a:r>
                        <a:rPr lang="en-AU" sz="850" spc="190" dirty="0">
                          <a:effectLst/>
                        </a:rPr>
                        <a:t> </a:t>
                      </a:r>
                      <a:r>
                        <a:rPr lang="en-AU" sz="850" spc="-5" dirty="0">
                          <a:effectLst/>
                        </a:rPr>
                        <a:t>2</a:t>
                      </a:r>
                      <a:r>
                        <a:rPr lang="en-AU" sz="850" dirty="0">
                          <a:effectLst/>
                        </a:rPr>
                        <a:t>0             </a:t>
                      </a:r>
                      <a:r>
                        <a:rPr lang="en-AU" sz="850" spc="140" dirty="0">
                          <a:effectLst/>
                        </a:rPr>
                        <a:t> </a:t>
                      </a:r>
                      <a:r>
                        <a:rPr lang="en-AU" sz="850" spc="-5" dirty="0">
                          <a:effectLst/>
                        </a:rPr>
                        <a:t>30</a:t>
                      </a:r>
                      <a:endParaRPr lang="en-AU" sz="1100" dirty="0">
                        <a:effectLst/>
                      </a:endParaRPr>
                    </a:p>
                    <a:p>
                      <a:pPr marL="25400">
                        <a:lnSpc>
                          <a:spcPct val="115000"/>
                        </a:lnSpc>
                        <a:spcBef>
                          <a:spcPts val="465"/>
                        </a:spcBef>
                        <a:spcAft>
                          <a:spcPts val="0"/>
                        </a:spcAft>
                      </a:pPr>
                      <a:r>
                        <a:rPr lang="en-AU" sz="850" spc="5" dirty="0">
                          <a:effectLst/>
                        </a:rPr>
                        <a:t>F</a:t>
                      </a:r>
                      <a:r>
                        <a:rPr lang="en-AU" sz="850" spc="-5" dirty="0">
                          <a:effectLst/>
                        </a:rPr>
                        <a:t>or</a:t>
                      </a:r>
                      <a:r>
                        <a:rPr lang="en-AU" sz="850" spc="5" dirty="0">
                          <a:effectLst/>
                        </a:rPr>
                        <a:t>m</a:t>
                      </a:r>
                      <a:r>
                        <a:rPr lang="en-AU" sz="850" spc="-5" dirty="0">
                          <a:effectLst/>
                        </a:rPr>
                        <a:t>at</a:t>
                      </a:r>
                      <a:r>
                        <a:rPr lang="en-AU" sz="850" dirty="0">
                          <a:effectLst/>
                        </a:rPr>
                        <a:t>i</a:t>
                      </a:r>
                      <a:r>
                        <a:rPr lang="en-AU" sz="850" spc="-5" dirty="0">
                          <a:effectLst/>
                        </a:rPr>
                        <a:t>o</a:t>
                      </a:r>
                      <a:r>
                        <a:rPr lang="en-AU" sz="850" dirty="0">
                          <a:effectLst/>
                        </a:rPr>
                        <a:t>n</a:t>
                      </a:r>
                      <a:r>
                        <a:rPr lang="en-AU" sz="850" spc="-5" dirty="0">
                          <a:effectLst/>
                        </a:rPr>
                        <a:t> </a:t>
                      </a:r>
                      <a:r>
                        <a:rPr lang="en-AU" sz="850" dirty="0">
                          <a:effectLst/>
                        </a:rPr>
                        <a:t>Wi</a:t>
                      </a:r>
                      <a:r>
                        <a:rPr lang="en-AU" sz="850" spc="-5" dirty="0">
                          <a:effectLst/>
                        </a:rPr>
                        <a:t>dt</a:t>
                      </a:r>
                      <a:r>
                        <a:rPr lang="en-AU" sz="850" dirty="0">
                          <a:effectLst/>
                        </a:rPr>
                        <a:t>h</a:t>
                      </a:r>
                      <a:r>
                        <a:rPr lang="en-AU" sz="850" spc="-5" dirty="0">
                          <a:effectLst/>
                        </a:rPr>
                        <a:t> (</a:t>
                      </a:r>
                      <a:r>
                        <a:rPr lang="en-AU" sz="850" spc="5" dirty="0">
                          <a:effectLst/>
                        </a:rPr>
                        <a:t>m</a:t>
                      </a:r>
                      <a:r>
                        <a:rPr lang="en-AU" sz="850" dirty="0">
                          <a:effectLst/>
                        </a:rPr>
                        <a:t>)                      </a:t>
                      </a:r>
                      <a:r>
                        <a:rPr lang="en-AU" sz="850" spc="50" dirty="0">
                          <a:effectLst/>
                        </a:rPr>
                        <a:t> </a:t>
                      </a:r>
                      <a:r>
                        <a:rPr lang="en-AU" sz="850" dirty="0">
                          <a:effectLst/>
                        </a:rPr>
                        <a:t>a         </a:t>
                      </a:r>
                      <a:r>
                        <a:rPr lang="en-AU" sz="850" spc="125" dirty="0">
                          <a:effectLst/>
                        </a:rPr>
                        <a:t> </a:t>
                      </a:r>
                      <a:r>
                        <a:rPr lang="en-AU" sz="850" dirty="0">
                          <a:effectLst/>
                        </a:rPr>
                        <a:t>7        </a:t>
                      </a:r>
                      <a:r>
                        <a:rPr lang="en-AU" sz="850" spc="185" dirty="0">
                          <a:effectLst/>
                        </a:rPr>
                        <a:t> </a:t>
                      </a:r>
                      <a:r>
                        <a:rPr lang="en-AU" sz="850" dirty="0">
                          <a:effectLst/>
                        </a:rPr>
                        <a:t>7       </a:t>
                      </a:r>
                      <a:r>
                        <a:rPr lang="en-AU" sz="850" spc="90" dirty="0">
                          <a:effectLst/>
                        </a:rPr>
                        <a:t> </a:t>
                      </a:r>
                      <a:r>
                        <a:rPr lang="en-AU" sz="850" spc="-5" dirty="0">
                          <a:effectLst/>
                        </a:rPr>
                        <a:t>6.</a:t>
                      </a:r>
                      <a:r>
                        <a:rPr lang="en-AU" sz="850" dirty="0">
                          <a:effectLst/>
                        </a:rPr>
                        <a:t>5      </a:t>
                      </a:r>
                      <a:r>
                        <a:rPr lang="en-AU" sz="850" spc="5" dirty="0">
                          <a:effectLst/>
                        </a:rPr>
                        <a:t> </a:t>
                      </a:r>
                      <a:r>
                        <a:rPr lang="en-AU" sz="850" spc="-5" dirty="0">
                          <a:effectLst/>
                        </a:rPr>
                        <a:t>6.</a:t>
                      </a:r>
                      <a:r>
                        <a:rPr lang="en-AU" sz="850" dirty="0">
                          <a:effectLst/>
                        </a:rPr>
                        <a:t>5     </a:t>
                      </a:r>
                      <a:r>
                        <a:rPr lang="en-AU" sz="850" spc="190" dirty="0">
                          <a:effectLst/>
                        </a:rPr>
                        <a:t> </a:t>
                      </a:r>
                      <a:r>
                        <a:rPr lang="en-AU" sz="850" spc="-5" dirty="0">
                          <a:effectLst/>
                        </a:rPr>
                        <a:t>6.</a:t>
                      </a:r>
                      <a:r>
                        <a:rPr lang="en-AU" sz="850" dirty="0">
                          <a:effectLst/>
                        </a:rPr>
                        <a:t>5       </a:t>
                      </a:r>
                      <a:r>
                        <a:rPr lang="en-AU" sz="850" spc="90" dirty="0">
                          <a:effectLst/>
                        </a:rPr>
                        <a:t> </a:t>
                      </a:r>
                      <a:r>
                        <a:rPr lang="en-AU" sz="850" dirty="0">
                          <a:effectLst/>
                        </a:rPr>
                        <a:t>6        </a:t>
                      </a:r>
                      <a:r>
                        <a:rPr lang="en-AU" sz="850" spc="195" dirty="0">
                          <a:effectLst/>
                        </a:rPr>
                        <a:t> </a:t>
                      </a:r>
                      <a:r>
                        <a:rPr lang="en-AU" sz="850" dirty="0">
                          <a:effectLst/>
                        </a:rPr>
                        <a:t>6        </a:t>
                      </a:r>
                      <a:r>
                        <a:rPr lang="en-AU" sz="850" spc="185" dirty="0">
                          <a:effectLst/>
                        </a:rPr>
                        <a:t> </a:t>
                      </a:r>
                      <a:r>
                        <a:rPr lang="en-AU" sz="850" dirty="0">
                          <a:effectLst/>
                        </a:rPr>
                        <a:t>6       </a:t>
                      </a:r>
                      <a:r>
                        <a:rPr lang="en-AU" sz="850" spc="90" dirty="0">
                          <a:effectLst/>
                        </a:rPr>
                        <a:t> </a:t>
                      </a:r>
                      <a:r>
                        <a:rPr lang="en-AU" sz="850" spc="-5" dirty="0">
                          <a:effectLst/>
                        </a:rPr>
                        <a:t>5.</a:t>
                      </a:r>
                      <a:r>
                        <a:rPr lang="en-AU" sz="850" dirty="0">
                          <a:effectLst/>
                        </a:rPr>
                        <a:t>5      </a:t>
                      </a:r>
                      <a:r>
                        <a:rPr lang="en-AU" sz="850" spc="5" dirty="0">
                          <a:effectLst/>
                        </a:rPr>
                        <a:t> </a:t>
                      </a:r>
                      <a:r>
                        <a:rPr lang="en-AU" sz="850" spc="-5" dirty="0">
                          <a:effectLst/>
                        </a:rPr>
                        <a:t>5.</a:t>
                      </a:r>
                      <a:r>
                        <a:rPr lang="en-AU" sz="850" dirty="0">
                          <a:effectLst/>
                        </a:rPr>
                        <a:t>5      </a:t>
                      </a:r>
                      <a:r>
                        <a:rPr lang="en-AU" sz="850" spc="130" dirty="0">
                          <a:effectLst/>
                        </a:rPr>
                        <a:t> </a:t>
                      </a:r>
                      <a:r>
                        <a:rPr lang="en-AU" sz="850" spc="-5" dirty="0">
                          <a:effectLst/>
                        </a:rPr>
                        <a:t>5.5</a:t>
                      </a:r>
                      <a:endParaRPr lang="en-AU" sz="1100" dirty="0">
                        <a:effectLst/>
                      </a:endParaRPr>
                    </a:p>
                    <a:p>
                      <a:pPr marL="25400">
                        <a:lnSpc>
                          <a:spcPct val="115000"/>
                        </a:lnSpc>
                        <a:spcBef>
                          <a:spcPts val="465"/>
                        </a:spcBef>
                        <a:spcAft>
                          <a:spcPts val="0"/>
                        </a:spcAft>
                      </a:pPr>
                      <a:r>
                        <a:rPr lang="en-AU" sz="850" dirty="0">
                          <a:effectLst/>
                        </a:rPr>
                        <a:t>C</a:t>
                      </a:r>
                      <a:r>
                        <a:rPr lang="en-AU" sz="850" spc="-5" dirty="0">
                          <a:effectLst/>
                        </a:rPr>
                        <a:t>arr</a:t>
                      </a:r>
                      <a:r>
                        <a:rPr lang="en-AU" sz="850" dirty="0">
                          <a:effectLst/>
                        </a:rPr>
                        <a:t>i</a:t>
                      </a:r>
                      <a:r>
                        <a:rPr lang="en-AU" sz="850" spc="-5" dirty="0">
                          <a:effectLst/>
                        </a:rPr>
                        <a:t>age-</a:t>
                      </a:r>
                      <a:r>
                        <a:rPr lang="en-AU" sz="850" dirty="0">
                          <a:effectLst/>
                        </a:rPr>
                        <a:t>w</a:t>
                      </a:r>
                      <a:r>
                        <a:rPr lang="en-AU" sz="850" spc="-5" dirty="0">
                          <a:effectLst/>
                        </a:rPr>
                        <a:t>a</a:t>
                      </a:r>
                      <a:r>
                        <a:rPr lang="en-AU" sz="850" dirty="0">
                          <a:effectLst/>
                        </a:rPr>
                        <a:t>y</a:t>
                      </a:r>
                      <a:r>
                        <a:rPr lang="en-AU" sz="850" spc="-5" dirty="0">
                          <a:effectLst/>
                        </a:rPr>
                        <a:t> </a:t>
                      </a:r>
                      <a:r>
                        <a:rPr lang="en-AU" sz="850" dirty="0">
                          <a:effectLst/>
                        </a:rPr>
                        <a:t>Wi</a:t>
                      </a:r>
                      <a:r>
                        <a:rPr lang="en-AU" sz="850" spc="-5" dirty="0">
                          <a:effectLst/>
                        </a:rPr>
                        <a:t>dt</a:t>
                      </a:r>
                      <a:r>
                        <a:rPr lang="en-AU" sz="850" dirty="0">
                          <a:effectLst/>
                        </a:rPr>
                        <a:t>h</a:t>
                      </a:r>
                      <a:r>
                        <a:rPr lang="en-AU" sz="850" spc="-5" dirty="0">
                          <a:effectLst/>
                        </a:rPr>
                        <a:t> (</a:t>
                      </a:r>
                      <a:r>
                        <a:rPr lang="en-AU" sz="850" spc="5" dirty="0">
                          <a:effectLst/>
                        </a:rPr>
                        <a:t>m</a:t>
                      </a:r>
                      <a:r>
                        <a:rPr lang="en-AU" sz="850" dirty="0">
                          <a:effectLst/>
                        </a:rPr>
                        <a:t>)                 </a:t>
                      </a:r>
                      <a:r>
                        <a:rPr lang="en-AU" sz="850" spc="35" dirty="0">
                          <a:effectLst/>
                        </a:rPr>
                        <a:t> </a:t>
                      </a:r>
                      <a:r>
                        <a:rPr lang="en-AU" sz="850" dirty="0">
                          <a:effectLst/>
                        </a:rPr>
                        <a:t>b                    </a:t>
                      </a:r>
                      <a:r>
                        <a:rPr lang="en-AU" sz="850" spc="20" dirty="0">
                          <a:effectLst/>
                        </a:rPr>
                        <a:t> </a:t>
                      </a:r>
                      <a:r>
                        <a:rPr lang="en-AU" sz="850" spc="-5" dirty="0">
                          <a:effectLst/>
                        </a:rPr>
                        <a:t>5.</a:t>
                      </a:r>
                      <a:r>
                        <a:rPr lang="en-AU" sz="850" dirty="0">
                          <a:effectLst/>
                        </a:rPr>
                        <a:t>5                             </a:t>
                      </a:r>
                      <a:r>
                        <a:rPr lang="en-AU" sz="850" spc="185" dirty="0">
                          <a:effectLst/>
                        </a:rPr>
                        <a:t> </a:t>
                      </a:r>
                      <a:r>
                        <a:rPr lang="en-AU" sz="850" spc="-5" dirty="0">
                          <a:effectLst/>
                        </a:rPr>
                        <a:t>3.</a:t>
                      </a:r>
                      <a:r>
                        <a:rPr lang="en-AU" sz="850" dirty="0">
                          <a:effectLst/>
                        </a:rPr>
                        <a:t>5                             </a:t>
                      </a:r>
                      <a:r>
                        <a:rPr lang="en-AU" sz="850" spc="185" dirty="0">
                          <a:effectLst/>
                        </a:rPr>
                        <a:t> </a:t>
                      </a:r>
                      <a:r>
                        <a:rPr lang="en-AU" sz="850" spc="-5" dirty="0">
                          <a:effectLst/>
                        </a:rPr>
                        <a:t>3.</a:t>
                      </a:r>
                      <a:r>
                        <a:rPr lang="en-AU" sz="850" dirty="0">
                          <a:effectLst/>
                        </a:rPr>
                        <a:t>5                        </a:t>
                      </a:r>
                      <a:r>
                        <a:rPr lang="en-AU" sz="850" spc="130" dirty="0">
                          <a:effectLst/>
                        </a:rPr>
                        <a:t> </a:t>
                      </a:r>
                      <a:r>
                        <a:rPr lang="en-AU" sz="850" spc="-5" dirty="0">
                          <a:effectLst/>
                        </a:rPr>
                        <a:t>5.5</a:t>
                      </a:r>
                      <a:endParaRPr lang="en-AU" sz="1100" dirty="0">
                        <a:effectLst/>
                      </a:endParaRPr>
                    </a:p>
                    <a:p>
                      <a:pPr marL="25400">
                        <a:lnSpc>
                          <a:spcPct val="115000"/>
                        </a:lnSpc>
                        <a:spcBef>
                          <a:spcPts val="465"/>
                        </a:spcBef>
                        <a:spcAft>
                          <a:spcPts val="0"/>
                        </a:spcAft>
                      </a:pPr>
                      <a:r>
                        <a:rPr lang="en-AU" sz="850" dirty="0">
                          <a:effectLst/>
                        </a:rPr>
                        <a:t>S</a:t>
                      </a:r>
                      <a:r>
                        <a:rPr lang="en-AU" sz="850" spc="-5" dirty="0">
                          <a:effectLst/>
                        </a:rPr>
                        <a:t>hou</a:t>
                      </a:r>
                      <a:r>
                        <a:rPr lang="en-AU" sz="850" dirty="0">
                          <a:effectLst/>
                        </a:rPr>
                        <a:t>l</a:t>
                      </a:r>
                      <a:r>
                        <a:rPr lang="en-AU" sz="850" spc="-5" dirty="0">
                          <a:effectLst/>
                        </a:rPr>
                        <a:t>de</a:t>
                      </a:r>
                      <a:r>
                        <a:rPr lang="en-AU" sz="850" dirty="0">
                          <a:effectLst/>
                        </a:rPr>
                        <a:t>r</a:t>
                      </a:r>
                      <a:r>
                        <a:rPr lang="en-AU" sz="850" spc="-5" dirty="0">
                          <a:effectLst/>
                        </a:rPr>
                        <a:t> </a:t>
                      </a:r>
                      <a:r>
                        <a:rPr lang="en-AU" sz="850" dirty="0">
                          <a:effectLst/>
                        </a:rPr>
                        <a:t>Wi</a:t>
                      </a:r>
                      <a:r>
                        <a:rPr lang="en-AU" sz="850" spc="-5" dirty="0">
                          <a:effectLst/>
                        </a:rPr>
                        <a:t>dt</a:t>
                      </a:r>
                      <a:r>
                        <a:rPr lang="en-AU" sz="850" dirty="0">
                          <a:effectLst/>
                        </a:rPr>
                        <a:t>h</a:t>
                      </a:r>
                      <a:r>
                        <a:rPr lang="en-AU" sz="850" spc="-5" dirty="0">
                          <a:effectLst/>
                        </a:rPr>
                        <a:t> (</a:t>
                      </a:r>
                      <a:r>
                        <a:rPr lang="en-AU" sz="850" spc="5" dirty="0">
                          <a:effectLst/>
                        </a:rPr>
                        <a:t>m</a:t>
                      </a:r>
                      <a:r>
                        <a:rPr lang="en-AU" sz="850" dirty="0">
                          <a:effectLst/>
                        </a:rPr>
                        <a:t>)                        </a:t>
                      </a:r>
                      <a:r>
                        <a:rPr lang="en-AU" sz="850" spc="45" dirty="0">
                          <a:effectLst/>
                        </a:rPr>
                        <a:t> </a:t>
                      </a:r>
                      <a:r>
                        <a:rPr lang="en-AU" sz="850" dirty="0">
                          <a:effectLst/>
                        </a:rPr>
                        <a:t>c       </a:t>
                      </a:r>
                      <a:r>
                        <a:rPr lang="en-AU" sz="850" spc="45" dirty="0">
                          <a:effectLst/>
                        </a:rPr>
                        <a:t> </a:t>
                      </a:r>
                      <a:r>
                        <a:rPr lang="en-AU" sz="850" spc="-5" dirty="0">
                          <a:effectLst/>
                        </a:rPr>
                        <a:t>0.7</a:t>
                      </a:r>
                      <a:r>
                        <a:rPr lang="en-AU" sz="850" dirty="0">
                          <a:effectLst/>
                        </a:rPr>
                        <a:t>5   </a:t>
                      </a:r>
                      <a:r>
                        <a:rPr lang="en-AU" sz="850" spc="195" dirty="0">
                          <a:effectLst/>
                        </a:rPr>
                        <a:t> </a:t>
                      </a:r>
                      <a:r>
                        <a:rPr lang="en-AU" sz="850" spc="-5" dirty="0">
                          <a:effectLst/>
                        </a:rPr>
                        <a:t>0.7</a:t>
                      </a:r>
                      <a:r>
                        <a:rPr lang="en-AU" sz="850" dirty="0">
                          <a:effectLst/>
                        </a:rPr>
                        <a:t>5    </a:t>
                      </a:r>
                      <a:r>
                        <a:rPr lang="en-AU" sz="850" spc="190" dirty="0">
                          <a:effectLst/>
                        </a:rPr>
                        <a:t> </a:t>
                      </a:r>
                      <a:r>
                        <a:rPr lang="en-AU" sz="850" spc="-5" dirty="0">
                          <a:effectLst/>
                        </a:rPr>
                        <a:t>0.</a:t>
                      </a:r>
                      <a:r>
                        <a:rPr lang="en-AU" sz="850" dirty="0">
                          <a:effectLst/>
                        </a:rPr>
                        <a:t>5      </a:t>
                      </a:r>
                      <a:r>
                        <a:rPr lang="en-AU" sz="850" spc="5" dirty="0">
                          <a:effectLst/>
                        </a:rPr>
                        <a:t> </a:t>
                      </a:r>
                      <a:r>
                        <a:rPr lang="en-AU" sz="850" spc="-5" dirty="0">
                          <a:effectLst/>
                        </a:rPr>
                        <a:t>1.</a:t>
                      </a:r>
                      <a:r>
                        <a:rPr lang="en-AU" sz="850" dirty="0">
                          <a:effectLst/>
                        </a:rPr>
                        <a:t>5     </a:t>
                      </a:r>
                      <a:r>
                        <a:rPr lang="en-AU" sz="850" spc="190" dirty="0">
                          <a:effectLst/>
                        </a:rPr>
                        <a:t> </a:t>
                      </a:r>
                      <a:r>
                        <a:rPr lang="en-AU" sz="850" spc="-5" dirty="0">
                          <a:effectLst/>
                        </a:rPr>
                        <a:t>1.</a:t>
                      </a:r>
                      <a:r>
                        <a:rPr lang="en-AU" sz="850" dirty="0">
                          <a:effectLst/>
                        </a:rPr>
                        <a:t>5    </a:t>
                      </a:r>
                      <a:r>
                        <a:rPr lang="en-AU" sz="850" spc="190" dirty="0">
                          <a:effectLst/>
                        </a:rPr>
                        <a:t> </a:t>
                      </a:r>
                      <a:r>
                        <a:rPr lang="en-AU" sz="850" spc="-5" dirty="0">
                          <a:effectLst/>
                        </a:rPr>
                        <a:t>1.2</a:t>
                      </a:r>
                      <a:r>
                        <a:rPr lang="en-AU" sz="850" dirty="0">
                          <a:effectLst/>
                        </a:rPr>
                        <a:t>5    </a:t>
                      </a:r>
                      <a:r>
                        <a:rPr lang="en-AU" sz="850" spc="10" dirty="0">
                          <a:effectLst/>
                        </a:rPr>
                        <a:t> </a:t>
                      </a:r>
                      <a:r>
                        <a:rPr lang="en-AU" sz="850" spc="-5" dirty="0">
                          <a:effectLst/>
                        </a:rPr>
                        <a:t>1.2</a:t>
                      </a:r>
                      <a:r>
                        <a:rPr lang="en-AU" sz="850" dirty="0">
                          <a:effectLst/>
                        </a:rPr>
                        <a:t>5   </a:t>
                      </a:r>
                      <a:r>
                        <a:rPr lang="en-AU" sz="850" spc="195" dirty="0">
                          <a:effectLst/>
                        </a:rPr>
                        <a:t> </a:t>
                      </a:r>
                      <a:r>
                        <a:rPr lang="en-AU" sz="850" spc="-5" dirty="0">
                          <a:effectLst/>
                        </a:rPr>
                        <a:t>1.2</a:t>
                      </a:r>
                      <a:r>
                        <a:rPr lang="en-AU" sz="850" dirty="0">
                          <a:effectLst/>
                        </a:rPr>
                        <a:t>5    </a:t>
                      </a:r>
                      <a:r>
                        <a:rPr lang="en-AU" sz="850" spc="190" dirty="0">
                          <a:effectLst/>
                        </a:rPr>
                        <a:t> </a:t>
                      </a:r>
                      <a:r>
                        <a:rPr lang="en-AU" sz="850" spc="-5" dirty="0">
                          <a:effectLst/>
                        </a:rPr>
                        <a:t>1.</a:t>
                      </a:r>
                      <a:r>
                        <a:rPr lang="en-AU" sz="850" dirty="0">
                          <a:effectLst/>
                        </a:rPr>
                        <a:t>0       </a:t>
                      </a:r>
                      <a:r>
                        <a:rPr lang="en-AU" sz="850" spc="100" dirty="0">
                          <a:effectLst/>
                        </a:rPr>
                        <a:t> </a:t>
                      </a:r>
                      <a:r>
                        <a:rPr lang="en-AU" sz="850" dirty="0">
                          <a:effectLst/>
                        </a:rPr>
                        <a:t>0         </a:t>
                      </a:r>
                      <a:r>
                        <a:rPr lang="en-AU" sz="850" spc="125" dirty="0">
                          <a:effectLst/>
                        </a:rPr>
                        <a:t> </a:t>
                      </a:r>
                      <a:r>
                        <a:rPr lang="en-AU" sz="850" dirty="0">
                          <a:effectLst/>
                        </a:rPr>
                        <a:t>0</a:t>
                      </a:r>
                      <a:endParaRPr lang="en-AU" sz="1100" dirty="0">
                        <a:effectLst/>
                      </a:endParaRPr>
                    </a:p>
                    <a:p>
                      <a:pPr marL="25400">
                        <a:lnSpc>
                          <a:spcPct val="115000"/>
                        </a:lnSpc>
                        <a:spcBef>
                          <a:spcPts val="465"/>
                        </a:spcBef>
                        <a:spcAft>
                          <a:spcPts val="0"/>
                        </a:spcAft>
                      </a:pPr>
                      <a:r>
                        <a:rPr lang="en-AU" sz="850" dirty="0">
                          <a:effectLst/>
                        </a:rPr>
                        <a:t>C</a:t>
                      </a:r>
                      <a:r>
                        <a:rPr lang="en-AU" sz="850" spc="-5" dirty="0">
                          <a:effectLst/>
                        </a:rPr>
                        <a:t>ross-fa</a:t>
                      </a:r>
                      <a:r>
                        <a:rPr lang="en-AU" sz="850" dirty="0">
                          <a:effectLst/>
                        </a:rPr>
                        <a:t>ll </a:t>
                      </a:r>
                      <a:r>
                        <a:rPr lang="en-AU" sz="850" spc="-5" dirty="0">
                          <a:effectLst/>
                        </a:rPr>
                        <a:t>(</a:t>
                      </a:r>
                      <a:r>
                        <a:rPr lang="en-AU" sz="850" spc="25" dirty="0">
                          <a:effectLst/>
                        </a:rPr>
                        <a:t>%</a:t>
                      </a:r>
                      <a:r>
                        <a:rPr lang="en-AU" sz="850" dirty="0">
                          <a:effectLst/>
                        </a:rPr>
                        <a:t>)                                 </a:t>
                      </a:r>
                      <a:r>
                        <a:rPr lang="en-AU" sz="850" spc="30" dirty="0">
                          <a:effectLst/>
                        </a:rPr>
                        <a:t> </a:t>
                      </a:r>
                      <a:r>
                        <a:rPr lang="en-AU" sz="850" dirty="0">
                          <a:effectLst/>
                        </a:rPr>
                        <a:t>d                                                      </a:t>
                      </a:r>
                      <a:r>
                        <a:rPr lang="en-AU" sz="850" spc="185" dirty="0">
                          <a:effectLst/>
                        </a:rPr>
                        <a:t> </a:t>
                      </a:r>
                      <a:r>
                        <a:rPr lang="en-AU" sz="850" dirty="0">
                          <a:effectLst/>
                        </a:rPr>
                        <a:t>3</a:t>
                      </a:r>
                      <a:r>
                        <a:rPr lang="en-AU" sz="850" spc="-5" dirty="0">
                          <a:effectLst/>
                        </a:rPr>
                        <a:t> </a:t>
                      </a:r>
                      <a:r>
                        <a:rPr lang="en-AU" sz="850" dirty="0">
                          <a:effectLst/>
                        </a:rPr>
                        <a:t>-</a:t>
                      </a:r>
                      <a:r>
                        <a:rPr lang="en-AU" sz="850" spc="-5" dirty="0">
                          <a:effectLst/>
                        </a:rPr>
                        <a:t> </a:t>
                      </a:r>
                      <a:r>
                        <a:rPr lang="en-AU" sz="850" dirty="0">
                          <a:effectLst/>
                        </a:rPr>
                        <a:t>4                                                            </a:t>
                      </a:r>
                      <a:r>
                        <a:rPr lang="en-AU" sz="850" spc="185" dirty="0">
                          <a:effectLst/>
                        </a:rPr>
                        <a:t> </a:t>
                      </a:r>
                      <a:r>
                        <a:rPr lang="en-AU" sz="850" dirty="0">
                          <a:effectLst/>
                        </a:rPr>
                        <a:t>8</a:t>
                      </a:r>
                      <a:endParaRPr lang="en-AU" sz="1100" dirty="0">
                        <a:effectLst/>
                      </a:endParaRPr>
                    </a:p>
                    <a:p>
                      <a:pPr marL="25400">
                        <a:lnSpc>
                          <a:spcPct val="115000"/>
                        </a:lnSpc>
                        <a:spcBef>
                          <a:spcPts val="465"/>
                        </a:spcBef>
                        <a:spcAft>
                          <a:spcPts val="0"/>
                        </a:spcAft>
                      </a:pPr>
                      <a:r>
                        <a:rPr lang="en-AU" sz="850" spc="5" dirty="0">
                          <a:effectLst/>
                        </a:rPr>
                        <a:t>M</a:t>
                      </a:r>
                      <a:r>
                        <a:rPr lang="en-AU" sz="850" spc="-5" dirty="0">
                          <a:effectLst/>
                        </a:rPr>
                        <a:t>a</a:t>
                      </a:r>
                      <a:r>
                        <a:rPr lang="en-AU" sz="850" dirty="0">
                          <a:effectLst/>
                        </a:rPr>
                        <a:t>x</a:t>
                      </a:r>
                      <a:r>
                        <a:rPr lang="en-AU" sz="850" spc="-5" dirty="0">
                          <a:effectLst/>
                        </a:rPr>
                        <a:t> Grad</a:t>
                      </a:r>
                      <a:r>
                        <a:rPr lang="en-AU" sz="850" dirty="0">
                          <a:effectLst/>
                        </a:rPr>
                        <a:t>i</a:t>
                      </a:r>
                      <a:r>
                        <a:rPr lang="en-AU" sz="850" spc="-5" dirty="0">
                          <a:effectLst/>
                        </a:rPr>
                        <a:t>en</a:t>
                      </a:r>
                      <a:r>
                        <a:rPr lang="en-AU" sz="850" dirty="0">
                          <a:effectLst/>
                        </a:rPr>
                        <a:t>t</a:t>
                      </a:r>
                      <a:r>
                        <a:rPr lang="en-AU" sz="850" spc="-5" dirty="0">
                          <a:effectLst/>
                        </a:rPr>
                        <a:t> (</a:t>
                      </a:r>
                      <a:r>
                        <a:rPr lang="en-AU" sz="850" spc="25" dirty="0">
                          <a:effectLst/>
                        </a:rPr>
                        <a:t>%</a:t>
                      </a:r>
                      <a:r>
                        <a:rPr lang="en-AU" sz="850" dirty="0">
                          <a:effectLst/>
                        </a:rPr>
                        <a:t>)                                       </a:t>
                      </a:r>
                      <a:r>
                        <a:rPr lang="en-AU" sz="850" spc="80" dirty="0">
                          <a:effectLst/>
                        </a:rPr>
                        <a:t> </a:t>
                      </a:r>
                      <a:r>
                        <a:rPr lang="en-AU" sz="850" dirty="0">
                          <a:effectLst/>
                        </a:rPr>
                        <a:t>7        </a:t>
                      </a:r>
                      <a:r>
                        <a:rPr lang="en-AU" sz="850" spc="185" dirty="0">
                          <a:effectLst/>
                        </a:rPr>
                        <a:t> </a:t>
                      </a:r>
                      <a:r>
                        <a:rPr lang="en-AU" sz="850" dirty="0">
                          <a:effectLst/>
                        </a:rPr>
                        <a:t>8        </a:t>
                      </a:r>
                      <a:r>
                        <a:rPr lang="en-AU" sz="850" spc="185" dirty="0">
                          <a:effectLst/>
                        </a:rPr>
                        <a:t> </a:t>
                      </a:r>
                      <a:r>
                        <a:rPr lang="en-AU" sz="850" dirty="0">
                          <a:effectLst/>
                        </a:rPr>
                        <a:t>9        </a:t>
                      </a:r>
                      <a:r>
                        <a:rPr lang="en-AU" sz="850" spc="195" dirty="0">
                          <a:effectLst/>
                        </a:rPr>
                        <a:t> </a:t>
                      </a:r>
                      <a:r>
                        <a:rPr lang="en-AU" sz="850" dirty="0">
                          <a:effectLst/>
                        </a:rPr>
                        <a:t>7        </a:t>
                      </a:r>
                      <a:r>
                        <a:rPr lang="en-AU" sz="850" spc="185" dirty="0">
                          <a:effectLst/>
                        </a:rPr>
                        <a:t> </a:t>
                      </a:r>
                      <a:r>
                        <a:rPr lang="en-AU" sz="850" dirty="0">
                          <a:effectLst/>
                        </a:rPr>
                        <a:t>8        </a:t>
                      </a:r>
                      <a:r>
                        <a:rPr lang="en-AU" sz="850" spc="185" dirty="0">
                          <a:effectLst/>
                        </a:rPr>
                        <a:t> </a:t>
                      </a:r>
                      <a:r>
                        <a:rPr lang="en-AU" sz="850" dirty="0">
                          <a:effectLst/>
                        </a:rPr>
                        <a:t>9        </a:t>
                      </a:r>
                      <a:r>
                        <a:rPr lang="en-AU" sz="850" spc="195" dirty="0">
                          <a:effectLst/>
                        </a:rPr>
                        <a:t> </a:t>
                      </a:r>
                      <a:r>
                        <a:rPr lang="en-AU" sz="850" dirty="0">
                          <a:effectLst/>
                        </a:rPr>
                        <a:t>8        </a:t>
                      </a:r>
                      <a:r>
                        <a:rPr lang="en-AU" sz="850" spc="185" dirty="0">
                          <a:effectLst/>
                        </a:rPr>
                        <a:t> </a:t>
                      </a:r>
                      <a:r>
                        <a:rPr lang="en-AU" sz="850" dirty="0">
                          <a:effectLst/>
                        </a:rPr>
                        <a:t>9       </a:t>
                      </a:r>
                      <a:r>
                        <a:rPr lang="en-AU" sz="850" spc="185" dirty="0">
                          <a:effectLst/>
                        </a:rPr>
                        <a:t> </a:t>
                      </a:r>
                      <a:r>
                        <a:rPr lang="en-AU" sz="850" spc="-5" dirty="0">
                          <a:effectLst/>
                        </a:rPr>
                        <a:t>1</a:t>
                      </a:r>
                      <a:r>
                        <a:rPr lang="en-AU" sz="850" dirty="0">
                          <a:effectLst/>
                        </a:rPr>
                        <a:t>0             </a:t>
                      </a:r>
                      <a:r>
                        <a:rPr lang="en-AU" sz="850" spc="140" dirty="0">
                          <a:effectLst/>
                        </a:rPr>
                        <a:t> </a:t>
                      </a:r>
                      <a:r>
                        <a:rPr lang="en-AU" sz="850" spc="-5" dirty="0">
                          <a:effectLst/>
                        </a:rPr>
                        <a:t>1</a:t>
                      </a:r>
                      <a:r>
                        <a:rPr lang="en-AU" sz="850" dirty="0">
                          <a:effectLst/>
                        </a:rPr>
                        <a:t>0</a:t>
                      </a:r>
                      <a:endParaRPr lang="en-AU" sz="1100" dirty="0">
                        <a:effectLst/>
                      </a:endParaRPr>
                    </a:p>
                    <a:p>
                      <a:pPr marL="25400">
                        <a:lnSpc>
                          <a:spcPct val="115000"/>
                        </a:lnSpc>
                        <a:spcBef>
                          <a:spcPts val="465"/>
                        </a:spcBef>
                        <a:spcAft>
                          <a:spcPts val="0"/>
                        </a:spcAft>
                      </a:pPr>
                      <a:r>
                        <a:rPr lang="en-AU" sz="850" spc="5" dirty="0">
                          <a:effectLst/>
                        </a:rPr>
                        <a:t>M</a:t>
                      </a:r>
                      <a:r>
                        <a:rPr lang="en-AU" sz="850" spc="-5" dirty="0">
                          <a:effectLst/>
                        </a:rPr>
                        <a:t>a</a:t>
                      </a:r>
                      <a:r>
                        <a:rPr lang="en-AU" sz="850" dirty="0">
                          <a:effectLst/>
                        </a:rPr>
                        <a:t>x</a:t>
                      </a:r>
                      <a:r>
                        <a:rPr lang="en-AU" sz="850" spc="-5" dirty="0">
                          <a:effectLst/>
                        </a:rPr>
                        <a:t> </a:t>
                      </a:r>
                      <a:r>
                        <a:rPr lang="en-AU" sz="850" dirty="0">
                          <a:effectLst/>
                        </a:rPr>
                        <a:t>Axle</a:t>
                      </a:r>
                      <a:r>
                        <a:rPr lang="en-AU" sz="850" spc="-5" dirty="0">
                          <a:effectLst/>
                        </a:rPr>
                        <a:t> Loa</a:t>
                      </a:r>
                      <a:r>
                        <a:rPr lang="en-AU" sz="850" dirty="0">
                          <a:effectLst/>
                        </a:rPr>
                        <a:t>d</a:t>
                      </a:r>
                      <a:r>
                        <a:rPr lang="en-AU" sz="850" spc="-5" dirty="0">
                          <a:effectLst/>
                        </a:rPr>
                        <a:t> (tonnes</a:t>
                      </a:r>
                      <a:r>
                        <a:rPr lang="en-AU" sz="850" dirty="0">
                          <a:effectLst/>
                        </a:rPr>
                        <a:t>)                                                                            </a:t>
                      </a:r>
                      <a:r>
                        <a:rPr lang="en-AU" sz="850" spc="35" dirty="0">
                          <a:effectLst/>
                        </a:rPr>
                        <a:t> </a:t>
                      </a:r>
                      <a:r>
                        <a:rPr lang="en-AU" sz="850" spc="-5" dirty="0">
                          <a:effectLst/>
                        </a:rPr>
                        <a:t>9.</a:t>
                      </a:r>
                      <a:r>
                        <a:rPr lang="en-AU" sz="850" dirty="0">
                          <a:effectLst/>
                        </a:rPr>
                        <a:t>1                                                              </a:t>
                      </a:r>
                      <a:r>
                        <a:rPr lang="en-AU" sz="850" spc="15" dirty="0">
                          <a:effectLst/>
                        </a:rPr>
                        <a:t> </a:t>
                      </a:r>
                      <a:r>
                        <a:rPr lang="en-AU" sz="850" dirty="0">
                          <a:effectLst/>
                        </a:rPr>
                        <a:t>5</a:t>
                      </a:r>
                      <a:endParaRPr lang="en-AU" sz="1100" dirty="0">
                        <a:effectLst/>
                        <a:latin typeface="Calibri"/>
                        <a:ea typeface="Calibri"/>
                        <a:cs typeface="Times New Roman"/>
                      </a:endParaRPr>
                    </a:p>
                  </a:txBody>
                  <a:tcPr marL="0" marR="0" marT="0" marB="0"/>
                </a:tc>
                <a:tc hMerge="1">
                  <a:txBody>
                    <a:bodyPr/>
                    <a:lstStyle/>
                    <a:p>
                      <a:endParaRPr lang="en-AU"/>
                    </a:p>
                  </a:txBody>
                  <a:tcPr/>
                </a:tc>
                <a:tc hMerge="1">
                  <a:txBody>
                    <a:bodyPr/>
                    <a:lstStyle/>
                    <a:p>
                      <a:endParaRPr lang="en-AU"/>
                    </a:p>
                  </a:txBody>
                  <a:tcPr/>
                </a:tc>
                <a:tc hMerge="1">
                  <a:txBody>
                    <a:bodyPr/>
                    <a:lstStyle/>
                    <a:p>
                      <a:endParaRPr lang="en-AU"/>
                    </a:p>
                  </a:txBody>
                  <a:tcPr/>
                </a:tc>
                <a:tc hMerge="1">
                  <a:txBody>
                    <a:bodyPr/>
                    <a:lstStyle/>
                    <a:p>
                      <a:endParaRPr lang="en-AU"/>
                    </a:p>
                  </a:txBody>
                  <a:tcPr/>
                </a:tc>
                <a:tc hMerge="1">
                  <a:txBody>
                    <a:bodyPr/>
                    <a:lstStyle/>
                    <a:p>
                      <a:endParaRPr lang="en-AU"/>
                    </a:p>
                  </a:txBody>
                  <a:tcPr/>
                </a:tc>
              </a:tr>
            </a:tbl>
          </a:graphicData>
        </a:graphic>
      </p:graphicFrame>
    </p:spTree>
    <p:extLst>
      <p:ext uri="{BB962C8B-B14F-4D97-AF65-F5344CB8AC3E}">
        <p14:creationId xmlns:p14="http://schemas.microsoft.com/office/powerpoint/2010/main" val="3668013670"/>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83568" y="404664"/>
            <a:ext cx="7992888" cy="5632311"/>
          </a:xfrm>
          <a:prstGeom prst="rect">
            <a:avLst/>
          </a:prstGeom>
        </p:spPr>
        <p:txBody>
          <a:bodyPr wrap="square">
            <a:spAutoFit/>
          </a:bodyPr>
          <a:lstStyle/>
          <a:p>
            <a:r>
              <a:rPr lang="en-AU" u="sng" dirty="0" smtClean="0"/>
              <a:t>Drainage</a:t>
            </a:r>
          </a:p>
          <a:p>
            <a:r>
              <a:rPr lang="en-AU" dirty="0" smtClean="0"/>
              <a:t>Water </a:t>
            </a:r>
            <a:r>
              <a:rPr lang="en-AU" dirty="0"/>
              <a:t>is the main contributor to the wear and damage of low-volume rural</a:t>
            </a:r>
          </a:p>
          <a:p>
            <a:r>
              <a:rPr lang="en-AU" dirty="0"/>
              <a:t>roads. The water can be in the form of ground water, surface water (streams</a:t>
            </a:r>
          </a:p>
          <a:p>
            <a:r>
              <a:rPr lang="en-AU" dirty="0"/>
              <a:t>and rivers) or rain. Water can damage the road in two ways</a:t>
            </a:r>
            <a:r>
              <a:rPr lang="en-AU" dirty="0" smtClean="0"/>
              <a:t>:</a:t>
            </a:r>
            <a:endParaRPr lang="en-AU" dirty="0"/>
          </a:p>
          <a:p>
            <a:r>
              <a:rPr lang="en-AU" dirty="0"/>
              <a:t>• by washing away the soil (erosion or scouring), or</a:t>
            </a:r>
          </a:p>
          <a:p>
            <a:r>
              <a:rPr lang="en-AU" dirty="0"/>
              <a:t>• by making the road body less strong to traffic (lowering the road bearing</a:t>
            </a:r>
          </a:p>
          <a:p>
            <a:r>
              <a:rPr lang="en-AU" dirty="0"/>
              <a:t>capacity</a:t>
            </a:r>
            <a:r>
              <a:rPr lang="en-AU" dirty="0" smtClean="0"/>
              <a:t>).</a:t>
            </a:r>
          </a:p>
          <a:p>
            <a:endParaRPr lang="en-AU" dirty="0"/>
          </a:p>
          <a:p>
            <a:r>
              <a:rPr lang="en-AU" dirty="0"/>
              <a:t>It is therefore important to install an efficient drainage system which allows for the</a:t>
            </a:r>
          </a:p>
          <a:p>
            <a:r>
              <a:rPr lang="en-AU" dirty="0"/>
              <a:t>water to flow of the road and away from it as quickly as possible. This is achieved by</a:t>
            </a:r>
          </a:p>
          <a:p>
            <a:r>
              <a:rPr lang="en-AU" dirty="0"/>
              <a:t>a system consisting of the following components</a:t>
            </a:r>
            <a:r>
              <a:rPr lang="en-AU" dirty="0" smtClean="0"/>
              <a:t>:</a:t>
            </a:r>
          </a:p>
          <a:p>
            <a:endParaRPr lang="en-AU" dirty="0"/>
          </a:p>
          <a:p>
            <a:r>
              <a:rPr lang="en-AU" dirty="0"/>
              <a:t>• </a:t>
            </a:r>
            <a:r>
              <a:rPr lang="en-AU" i="1" dirty="0"/>
              <a:t>road surface drainage </a:t>
            </a:r>
            <a:r>
              <a:rPr lang="en-AU" dirty="0"/>
              <a:t>which enables the water to flow off the road surface,</a:t>
            </a:r>
          </a:p>
          <a:p>
            <a:r>
              <a:rPr lang="en-AU" dirty="0"/>
              <a:t>• </a:t>
            </a:r>
            <a:r>
              <a:rPr lang="en-AU" i="1" dirty="0"/>
              <a:t>side drains and mitre drains </a:t>
            </a:r>
            <a:r>
              <a:rPr lang="en-AU" dirty="0"/>
              <a:t>which collect and lead the water away from the</a:t>
            </a:r>
          </a:p>
          <a:p>
            <a:r>
              <a:rPr lang="en-AU" dirty="0"/>
              <a:t>road,</a:t>
            </a:r>
          </a:p>
          <a:p>
            <a:r>
              <a:rPr lang="en-AU" dirty="0"/>
              <a:t>• </a:t>
            </a:r>
            <a:r>
              <a:rPr lang="en-AU" i="1" dirty="0" err="1"/>
              <a:t>catchwater</a:t>
            </a:r>
            <a:r>
              <a:rPr lang="en-AU" i="1" dirty="0"/>
              <a:t> drains </a:t>
            </a:r>
            <a:r>
              <a:rPr lang="en-AU" dirty="0"/>
              <a:t>which catches surface water before it reaches the road,</a:t>
            </a:r>
          </a:p>
          <a:p>
            <a:r>
              <a:rPr lang="en-AU" dirty="0"/>
              <a:t>• </a:t>
            </a:r>
            <a:r>
              <a:rPr lang="en-AU" i="1" dirty="0"/>
              <a:t>scour checks </a:t>
            </a:r>
            <a:r>
              <a:rPr lang="en-AU" dirty="0"/>
              <a:t>which prevent erosion in the ditches by slowing down the flow of</a:t>
            </a:r>
          </a:p>
          <a:p>
            <a:r>
              <a:rPr lang="en-AU" dirty="0"/>
              <a:t>the water,</a:t>
            </a:r>
          </a:p>
          <a:p>
            <a:r>
              <a:rPr lang="en-AU" dirty="0"/>
              <a:t>• </a:t>
            </a:r>
            <a:r>
              <a:rPr lang="en-AU" i="1" dirty="0"/>
              <a:t>culverts </a:t>
            </a:r>
            <a:r>
              <a:rPr lang="en-AU" dirty="0"/>
              <a:t>which lead the water from the side drains under the road to the other</a:t>
            </a:r>
          </a:p>
          <a:p>
            <a:r>
              <a:rPr lang="en-AU" dirty="0"/>
              <a:t>(lower) side,</a:t>
            </a:r>
          </a:p>
        </p:txBody>
      </p:sp>
      <p:sp>
        <p:nvSpPr>
          <p:cNvPr id="3" name="Rectangle 2"/>
          <p:cNvSpPr/>
          <p:nvPr/>
        </p:nvSpPr>
        <p:spPr>
          <a:xfrm>
            <a:off x="653682" y="6036975"/>
            <a:ext cx="7848872" cy="646331"/>
          </a:xfrm>
          <a:prstGeom prst="rect">
            <a:avLst/>
          </a:prstGeom>
        </p:spPr>
        <p:txBody>
          <a:bodyPr wrap="square">
            <a:spAutoFit/>
          </a:bodyPr>
          <a:lstStyle/>
          <a:p>
            <a:r>
              <a:rPr lang="en-AU" i="1" dirty="0"/>
              <a:t>small bridges and drifts </a:t>
            </a:r>
            <a:r>
              <a:rPr lang="en-AU" dirty="0"/>
              <a:t>which allows the road to cross small rivers and streams</a:t>
            </a:r>
          </a:p>
          <a:p>
            <a:r>
              <a:rPr lang="en-AU" dirty="0"/>
              <a:t>in a controlled manner throughout the seasons.</a:t>
            </a:r>
          </a:p>
        </p:txBody>
      </p:sp>
    </p:spTree>
    <p:extLst>
      <p:ext uri="{BB962C8B-B14F-4D97-AF65-F5344CB8AC3E}">
        <p14:creationId xmlns:p14="http://schemas.microsoft.com/office/powerpoint/2010/main" val="2594356879"/>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p:nvPr/>
        </p:nvPicPr>
        <p:blipFill>
          <a:blip r:embed="rId2">
            <a:extLst>
              <a:ext uri="{28A0092B-C50C-407E-A947-70E740481C1C}">
                <a14:useLocalDpi xmlns:a14="http://schemas.microsoft.com/office/drawing/2010/main" val="0"/>
              </a:ext>
            </a:extLst>
          </a:blip>
          <a:srcRect/>
          <a:stretch>
            <a:fillRect/>
          </a:stretch>
        </p:blipFill>
        <p:spPr bwMode="auto">
          <a:xfrm>
            <a:off x="807537" y="332656"/>
            <a:ext cx="6696744" cy="3096344"/>
          </a:xfrm>
          <a:prstGeom prst="rect">
            <a:avLst/>
          </a:prstGeom>
          <a:noFill/>
          <a:ln>
            <a:noFill/>
          </a:ln>
        </p:spPr>
      </p:pic>
      <p:pic>
        <p:nvPicPr>
          <p:cNvPr id="3" name="Picture 2"/>
          <p:cNvPicPr/>
          <p:nvPr/>
        </p:nvPicPr>
        <p:blipFill>
          <a:blip r:embed="rId3">
            <a:extLst>
              <a:ext uri="{28A0092B-C50C-407E-A947-70E740481C1C}">
                <a14:useLocalDpi xmlns:a14="http://schemas.microsoft.com/office/drawing/2010/main" val="0"/>
              </a:ext>
            </a:extLst>
          </a:blip>
          <a:srcRect/>
          <a:stretch>
            <a:fillRect/>
          </a:stretch>
        </p:blipFill>
        <p:spPr bwMode="auto">
          <a:xfrm>
            <a:off x="1043608" y="3861048"/>
            <a:ext cx="6912768" cy="2664296"/>
          </a:xfrm>
          <a:prstGeom prst="rect">
            <a:avLst/>
          </a:prstGeom>
          <a:noFill/>
          <a:ln>
            <a:noFill/>
          </a:ln>
        </p:spPr>
      </p:pic>
    </p:spTree>
    <p:extLst>
      <p:ext uri="{BB962C8B-B14F-4D97-AF65-F5344CB8AC3E}">
        <p14:creationId xmlns:p14="http://schemas.microsoft.com/office/powerpoint/2010/main" val="790103442"/>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39552" y="332655"/>
            <a:ext cx="8064896" cy="5355312"/>
          </a:xfrm>
          <a:prstGeom prst="rect">
            <a:avLst/>
          </a:prstGeom>
        </p:spPr>
        <p:txBody>
          <a:bodyPr wrap="square">
            <a:spAutoFit/>
          </a:bodyPr>
          <a:lstStyle/>
          <a:p>
            <a:r>
              <a:rPr lang="en-AU" b="1" u="sng" dirty="0"/>
              <a:t>Road Surface Drainage</a:t>
            </a:r>
          </a:p>
          <a:p>
            <a:r>
              <a:rPr lang="en-AU" dirty="0"/>
              <a:t> </a:t>
            </a:r>
          </a:p>
          <a:p>
            <a:r>
              <a:rPr lang="en-AU" dirty="0"/>
              <a:t>Road surface drainage is achieved by installing a camber on the road carriage way, thereby enabling the surface water to run off to the side drains.  The combination of stagnant water on the road surface and traffic will quickly cause erosion of the road surface.  Secondly, if surface water penetrates into the road, it will deteriorate the bearing strength of the road body.  To avoid these problems all roads are provided with a camber.</a:t>
            </a:r>
          </a:p>
          <a:p>
            <a:r>
              <a:rPr lang="en-AU" dirty="0"/>
              <a:t> </a:t>
            </a:r>
          </a:p>
          <a:p>
            <a:r>
              <a:rPr lang="en-AU" dirty="0"/>
              <a:t>The camber is the slope from either side of the centre line towards the road shoulders. The gradient of this slope varies depending on the type of surface materials.  For earth and gravel roads, it is recommended that this slope is in the range of 5 to 10 per </a:t>
            </a:r>
            <a:r>
              <a:rPr lang="en-AU" dirty="0" smtClean="0"/>
              <a:t>cent in </a:t>
            </a:r>
            <a:r>
              <a:rPr lang="en-AU" dirty="0"/>
              <a:t>order to obtain a sufficient run-off.</a:t>
            </a:r>
          </a:p>
          <a:p>
            <a:r>
              <a:rPr lang="en-AU" dirty="0"/>
              <a:t> </a:t>
            </a:r>
          </a:p>
          <a:p>
            <a:r>
              <a:rPr lang="en-AU" dirty="0"/>
              <a:t>Since traffic will eventually erode the road surface, create wheel ruts and causing more erosion in the centre of the road, it is recommended that the road camber of a gravel road is constructed at 7 to 10 </a:t>
            </a:r>
            <a:r>
              <a:rPr lang="en-AU" dirty="0" err="1"/>
              <a:t>percent</a:t>
            </a:r>
            <a:r>
              <a:rPr lang="en-AU" dirty="0"/>
              <a:t>.  This will prolong the life time of the road and allow a longer period of time and use before reshaping of the camber is required.</a:t>
            </a:r>
          </a:p>
        </p:txBody>
      </p:sp>
    </p:spTree>
    <p:extLst>
      <p:ext uri="{BB962C8B-B14F-4D97-AF65-F5344CB8AC3E}">
        <p14:creationId xmlns:p14="http://schemas.microsoft.com/office/powerpoint/2010/main" val="238865510"/>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1" name="Rectangle 170"/>
          <p:cNvSpPr/>
          <p:nvPr/>
        </p:nvSpPr>
        <p:spPr>
          <a:xfrm>
            <a:off x="467544" y="332656"/>
            <a:ext cx="7632848" cy="1477328"/>
          </a:xfrm>
          <a:prstGeom prst="rect">
            <a:avLst/>
          </a:prstGeom>
        </p:spPr>
        <p:txBody>
          <a:bodyPr wrap="square">
            <a:spAutoFit/>
          </a:bodyPr>
          <a:lstStyle/>
          <a:p>
            <a:r>
              <a:rPr lang="en-AU" dirty="0"/>
              <a:t>Side Drains</a:t>
            </a:r>
          </a:p>
          <a:p>
            <a:r>
              <a:rPr lang="en-AU" dirty="0"/>
              <a:t> </a:t>
            </a:r>
          </a:p>
          <a:p>
            <a:r>
              <a:rPr lang="en-AU" dirty="0"/>
              <a:t>The side drains need to have sufficient capacity to collect all rain water from the road carriage way and dispose of it quickly and in a controlled manner to minimise damage.</a:t>
            </a:r>
          </a:p>
        </p:txBody>
      </p:sp>
      <p:grpSp>
        <p:nvGrpSpPr>
          <p:cNvPr id="172" name="Group 171"/>
          <p:cNvGrpSpPr>
            <a:grpSpLocks/>
          </p:cNvGrpSpPr>
          <p:nvPr/>
        </p:nvGrpSpPr>
        <p:grpSpPr bwMode="auto">
          <a:xfrm>
            <a:off x="755576" y="2204864"/>
            <a:ext cx="2160240" cy="864096"/>
            <a:chOff x="2" y="2"/>
            <a:chExt cx="2448" cy="725"/>
          </a:xfrm>
        </p:grpSpPr>
        <p:sp>
          <p:nvSpPr>
            <p:cNvPr id="173" name="Freeform 172"/>
            <p:cNvSpPr>
              <a:spLocks/>
            </p:cNvSpPr>
            <p:nvPr/>
          </p:nvSpPr>
          <p:spPr bwMode="auto">
            <a:xfrm>
              <a:off x="2" y="71"/>
              <a:ext cx="192" cy="615"/>
            </a:xfrm>
            <a:custGeom>
              <a:avLst/>
              <a:gdLst>
                <a:gd name="T0" fmla="*/ 607 w 192"/>
                <a:gd name="T1" fmla="*/ 0 h 615"/>
                <a:gd name="T2" fmla="*/ 422 w 192"/>
                <a:gd name="T3" fmla="*/ 184 h 615"/>
                <a:gd name="T4" fmla="*/ 422 w 192"/>
                <a:gd name="T5" fmla="*/ 184 h 615"/>
                <a:gd name="T6" fmla="*/ 422 w 192"/>
                <a:gd name="T7" fmla="*/ 199 h 615"/>
                <a:gd name="T8" fmla="*/ 422 w 192"/>
                <a:gd name="T9" fmla="*/ 199 h 615"/>
                <a:gd name="T10" fmla="*/ 614 w 192"/>
                <a:gd name="T11" fmla="*/ 7 h 615"/>
                <a:gd name="T12" fmla="*/ 607 w 192"/>
                <a:gd name="T13" fmla="*/ 0 h 615"/>
              </a:gdLst>
              <a:ahLst/>
              <a:cxnLst>
                <a:cxn ang="0">
                  <a:pos x="T0" y="T1"/>
                </a:cxn>
                <a:cxn ang="0">
                  <a:pos x="T2" y="T3"/>
                </a:cxn>
                <a:cxn ang="0">
                  <a:pos x="T4" y="T5"/>
                </a:cxn>
                <a:cxn ang="0">
                  <a:pos x="T6" y="T7"/>
                </a:cxn>
                <a:cxn ang="0">
                  <a:pos x="T8" y="T9"/>
                </a:cxn>
                <a:cxn ang="0">
                  <a:pos x="T10" y="T11"/>
                </a:cxn>
                <a:cxn ang="0">
                  <a:pos x="T12" y="T13"/>
                </a:cxn>
              </a:cxnLst>
              <a:rect l="0" t="0" r="r" b="b"/>
              <a:pathLst>
                <a:path w="192" h="615">
                  <a:moveTo>
                    <a:pt x="607" y="0"/>
                  </a:moveTo>
                  <a:lnTo>
                    <a:pt x="422" y="184"/>
                  </a:lnTo>
                  <a:lnTo>
                    <a:pt x="422" y="184"/>
                  </a:lnTo>
                  <a:lnTo>
                    <a:pt x="422" y="199"/>
                  </a:lnTo>
                  <a:lnTo>
                    <a:pt x="422" y="199"/>
                  </a:lnTo>
                  <a:lnTo>
                    <a:pt x="614" y="7"/>
                  </a:lnTo>
                  <a:lnTo>
                    <a:pt x="60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74" name="Freeform 173"/>
            <p:cNvSpPr>
              <a:spLocks/>
            </p:cNvSpPr>
            <p:nvPr/>
          </p:nvSpPr>
          <p:spPr bwMode="auto">
            <a:xfrm>
              <a:off x="2" y="71"/>
              <a:ext cx="245" cy="615"/>
            </a:xfrm>
            <a:custGeom>
              <a:avLst/>
              <a:gdLst>
                <a:gd name="T0" fmla="*/ 609 w 245"/>
                <a:gd name="T1" fmla="*/ 0 h 615"/>
                <a:gd name="T2" fmla="*/ 371 w 245"/>
                <a:gd name="T3" fmla="*/ 236 h 615"/>
                <a:gd name="T4" fmla="*/ 371 w 245"/>
                <a:gd name="T5" fmla="*/ 236 h 615"/>
                <a:gd name="T6" fmla="*/ 371 w 245"/>
                <a:gd name="T7" fmla="*/ 251 h 615"/>
                <a:gd name="T8" fmla="*/ 371 w 245"/>
                <a:gd name="T9" fmla="*/ 251 h 615"/>
                <a:gd name="T10" fmla="*/ 616 w 245"/>
                <a:gd name="T11" fmla="*/ 7 h 615"/>
                <a:gd name="T12" fmla="*/ 609 w 245"/>
                <a:gd name="T13" fmla="*/ 0 h 615"/>
              </a:gdLst>
              <a:ahLst/>
              <a:cxnLst>
                <a:cxn ang="0">
                  <a:pos x="T0" y="T1"/>
                </a:cxn>
                <a:cxn ang="0">
                  <a:pos x="T2" y="T3"/>
                </a:cxn>
                <a:cxn ang="0">
                  <a:pos x="T4" y="T5"/>
                </a:cxn>
                <a:cxn ang="0">
                  <a:pos x="T6" y="T7"/>
                </a:cxn>
                <a:cxn ang="0">
                  <a:pos x="T8" y="T9"/>
                </a:cxn>
                <a:cxn ang="0">
                  <a:pos x="T10" y="T11"/>
                </a:cxn>
                <a:cxn ang="0">
                  <a:pos x="T12" y="T13"/>
                </a:cxn>
              </a:cxnLst>
              <a:rect l="0" t="0" r="r" b="b"/>
              <a:pathLst>
                <a:path w="245" h="615">
                  <a:moveTo>
                    <a:pt x="609" y="0"/>
                  </a:moveTo>
                  <a:lnTo>
                    <a:pt x="371" y="236"/>
                  </a:lnTo>
                  <a:lnTo>
                    <a:pt x="371" y="236"/>
                  </a:lnTo>
                  <a:lnTo>
                    <a:pt x="371" y="251"/>
                  </a:lnTo>
                  <a:lnTo>
                    <a:pt x="371" y="251"/>
                  </a:lnTo>
                  <a:lnTo>
                    <a:pt x="616" y="7"/>
                  </a:lnTo>
                  <a:lnTo>
                    <a:pt x="60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75" name="Freeform 174"/>
            <p:cNvSpPr>
              <a:spLocks/>
            </p:cNvSpPr>
            <p:nvPr/>
          </p:nvSpPr>
          <p:spPr bwMode="auto">
            <a:xfrm>
              <a:off x="2" y="71"/>
              <a:ext cx="295" cy="615"/>
            </a:xfrm>
            <a:custGeom>
              <a:avLst/>
              <a:gdLst>
                <a:gd name="T0" fmla="*/ 607 w 295"/>
                <a:gd name="T1" fmla="*/ 0 h 615"/>
                <a:gd name="T2" fmla="*/ 319 w 295"/>
                <a:gd name="T3" fmla="*/ 287 h 615"/>
                <a:gd name="T4" fmla="*/ 319 w 295"/>
                <a:gd name="T5" fmla="*/ 287 h 615"/>
                <a:gd name="T6" fmla="*/ 319 w 295"/>
                <a:gd name="T7" fmla="*/ 302 h 615"/>
                <a:gd name="T8" fmla="*/ 319 w 295"/>
                <a:gd name="T9" fmla="*/ 302 h 615"/>
                <a:gd name="T10" fmla="*/ 614 w 295"/>
                <a:gd name="T11" fmla="*/ 7 h 615"/>
                <a:gd name="T12" fmla="*/ 607 w 295"/>
                <a:gd name="T13" fmla="*/ 0 h 615"/>
              </a:gdLst>
              <a:ahLst/>
              <a:cxnLst>
                <a:cxn ang="0">
                  <a:pos x="T0" y="T1"/>
                </a:cxn>
                <a:cxn ang="0">
                  <a:pos x="T2" y="T3"/>
                </a:cxn>
                <a:cxn ang="0">
                  <a:pos x="T4" y="T5"/>
                </a:cxn>
                <a:cxn ang="0">
                  <a:pos x="T6" y="T7"/>
                </a:cxn>
                <a:cxn ang="0">
                  <a:pos x="T8" y="T9"/>
                </a:cxn>
                <a:cxn ang="0">
                  <a:pos x="T10" y="T11"/>
                </a:cxn>
                <a:cxn ang="0">
                  <a:pos x="T12" y="T13"/>
                </a:cxn>
              </a:cxnLst>
              <a:rect l="0" t="0" r="r" b="b"/>
              <a:pathLst>
                <a:path w="295" h="615">
                  <a:moveTo>
                    <a:pt x="607" y="0"/>
                  </a:moveTo>
                  <a:lnTo>
                    <a:pt x="319" y="287"/>
                  </a:lnTo>
                  <a:lnTo>
                    <a:pt x="319" y="287"/>
                  </a:lnTo>
                  <a:lnTo>
                    <a:pt x="319" y="302"/>
                  </a:lnTo>
                  <a:lnTo>
                    <a:pt x="319" y="302"/>
                  </a:lnTo>
                  <a:lnTo>
                    <a:pt x="614" y="7"/>
                  </a:lnTo>
                  <a:lnTo>
                    <a:pt x="60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76" name="Freeform 175"/>
            <p:cNvSpPr>
              <a:spLocks/>
            </p:cNvSpPr>
            <p:nvPr/>
          </p:nvSpPr>
          <p:spPr bwMode="auto">
            <a:xfrm>
              <a:off x="2" y="71"/>
              <a:ext cx="348" cy="615"/>
            </a:xfrm>
            <a:custGeom>
              <a:avLst/>
              <a:gdLst>
                <a:gd name="T0" fmla="*/ 607 w 348"/>
                <a:gd name="T1" fmla="*/ 0 h 615"/>
                <a:gd name="T2" fmla="*/ 266 w 348"/>
                <a:gd name="T3" fmla="*/ 340 h 615"/>
                <a:gd name="T4" fmla="*/ 266 w 348"/>
                <a:gd name="T5" fmla="*/ 340 h 615"/>
                <a:gd name="T6" fmla="*/ 266 w 348"/>
                <a:gd name="T7" fmla="*/ 355 h 615"/>
                <a:gd name="T8" fmla="*/ 266 w 348"/>
                <a:gd name="T9" fmla="*/ 355 h 615"/>
                <a:gd name="T10" fmla="*/ 614 w 348"/>
                <a:gd name="T11" fmla="*/ 7 h 615"/>
                <a:gd name="T12" fmla="*/ 607 w 348"/>
                <a:gd name="T13" fmla="*/ 0 h 615"/>
              </a:gdLst>
              <a:ahLst/>
              <a:cxnLst>
                <a:cxn ang="0">
                  <a:pos x="T0" y="T1"/>
                </a:cxn>
                <a:cxn ang="0">
                  <a:pos x="T2" y="T3"/>
                </a:cxn>
                <a:cxn ang="0">
                  <a:pos x="T4" y="T5"/>
                </a:cxn>
                <a:cxn ang="0">
                  <a:pos x="T6" y="T7"/>
                </a:cxn>
                <a:cxn ang="0">
                  <a:pos x="T8" y="T9"/>
                </a:cxn>
                <a:cxn ang="0">
                  <a:pos x="T10" y="T11"/>
                </a:cxn>
                <a:cxn ang="0">
                  <a:pos x="T12" y="T13"/>
                </a:cxn>
              </a:cxnLst>
              <a:rect l="0" t="0" r="r" b="b"/>
              <a:pathLst>
                <a:path w="348" h="615">
                  <a:moveTo>
                    <a:pt x="607" y="0"/>
                  </a:moveTo>
                  <a:lnTo>
                    <a:pt x="266" y="340"/>
                  </a:lnTo>
                  <a:lnTo>
                    <a:pt x="266" y="340"/>
                  </a:lnTo>
                  <a:lnTo>
                    <a:pt x="266" y="355"/>
                  </a:lnTo>
                  <a:lnTo>
                    <a:pt x="266" y="355"/>
                  </a:lnTo>
                  <a:lnTo>
                    <a:pt x="614" y="7"/>
                  </a:lnTo>
                  <a:lnTo>
                    <a:pt x="60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77" name="Freeform 176"/>
            <p:cNvSpPr>
              <a:spLocks/>
            </p:cNvSpPr>
            <p:nvPr/>
          </p:nvSpPr>
          <p:spPr bwMode="auto">
            <a:xfrm>
              <a:off x="2" y="71"/>
              <a:ext cx="401" cy="615"/>
            </a:xfrm>
            <a:custGeom>
              <a:avLst/>
              <a:gdLst>
                <a:gd name="T0" fmla="*/ 607 w 401"/>
                <a:gd name="T1" fmla="*/ 0 h 615"/>
                <a:gd name="T2" fmla="*/ 213 w 401"/>
                <a:gd name="T3" fmla="*/ 393 h 615"/>
                <a:gd name="T4" fmla="*/ 213 w 401"/>
                <a:gd name="T5" fmla="*/ 393 h 615"/>
                <a:gd name="T6" fmla="*/ 213 w 401"/>
                <a:gd name="T7" fmla="*/ 407 h 615"/>
                <a:gd name="T8" fmla="*/ 213 w 401"/>
                <a:gd name="T9" fmla="*/ 407 h 615"/>
                <a:gd name="T10" fmla="*/ 614 w 401"/>
                <a:gd name="T11" fmla="*/ 7 h 615"/>
                <a:gd name="T12" fmla="*/ 607 w 401"/>
                <a:gd name="T13" fmla="*/ 0 h 615"/>
              </a:gdLst>
              <a:ahLst/>
              <a:cxnLst>
                <a:cxn ang="0">
                  <a:pos x="T0" y="T1"/>
                </a:cxn>
                <a:cxn ang="0">
                  <a:pos x="T2" y="T3"/>
                </a:cxn>
                <a:cxn ang="0">
                  <a:pos x="T4" y="T5"/>
                </a:cxn>
                <a:cxn ang="0">
                  <a:pos x="T6" y="T7"/>
                </a:cxn>
                <a:cxn ang="0">
                  <a:pos x="T8" y="T9"/>
                </a:cxn>
                <a:cxn ang="0">
                  <a:pos x="T10" y="T11"/>
                </a:cxn>
                <a:cxn ang="0">
                  <a:pos x="T12" y="T13"/>
                </a:cxn>
              </a:cxnLst>
              <a:rect l="0" t="0" r="r" b="b"/>
              <a:pathLst>
                <a:path w="401" h="615">
                  <a:moveTo>
                    <a:pt x="607" y="0"/>
                  </a:moveTo>
                  <a:lnTo>
                    <a:pt x="213" y="393"/>
                  </a:lnTo>
                  <a:lnTo>
                    <a:pt x="213" y="393"/>
                  </a:lnTo>
                  <a:lnTo>
                    <a:pt x="213" y="407"/>
                  </a:lnTo>
                  <a:lnTo>
                    <a:pt x="213" y="407"/>
                  </a:lnTo>
                  <a:lnTo>
                    <a:pt x="614" y="7"/>
                  </a:lnTo>
                  <a:lnTo>
                    <a:pt x="60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78" name="Freeform 177"/>
            <p:cNvSpPr>
              <a:spLocks/>
            </p:cNvSpPr>
            <p:nvPr/>
          </p:nvSpPr>
          <p:spPr bwMode="auto">
            <a:xfrm>
              <a:off x="2" y="71"/>
              <a:ext cx="451" cy="615"/>
            </a:xfrm>
            <a:custGeom>
              <a:avLst/>
              <a:gdLst>
                <a:gd name="T0" fmla="*/ 607 w 451"/>
                <a:gd name="T1" fmla="*/ 0 h 615"/>
                <a:gd name="T2" fmla="*/ 163 w 451"/>
                <a:gd name="T3" fmla="*/ 443 h 615"/>
                <a:gd name="T4" fmla="*/ 163 w 451"/>
                <a:gd name="T5" fmla="*/ 443 h 615"/>
                <a:gd name="T6" fmla="*/ 163 w 451"/>
                <a:gd name="T7" fmla="*/ 458 h 615"/>
                <a:gd name="T8" fmla="*/ 163 w 451"/>
                <a:gd name="T9" fmla="*/ 458 h 615"/>
                <a:gd name="T10" fmla="*/ 614 w 451"/>
                <a:gd name="T11" fmla="*/ 7 h 615"/>
                <a:gd name="T12" fmla="*/ 607 w 451"/>
                <a:gd name="T13" fmla="*/ 0 h 615"/>
              </a:gdLst>
              <a:ahLst/>
              <a:cxnLst>
                <a:cxn ang="0">
                  <a:pos x="T0" y="T1"/>
                </a:cxn>
                <a:cxn ang="0">
                  <a:pos x="T2" y="T3"/>
                </a:cxn>
                <a:cxn ang="0">
                  <a:pos x="T4" y="T5"/>
                </a:cxn>
                <a:cxn ang="0">
                  <a:pos x="T6" y="T7"/>
                </a:cxn>
                <a:cxn ang="0">
                  <a:pos x="T8" y="T9"/>
                </a:cxn>
                <a:cxn ang="0">
                  <a:pos x="T10" y="T11"/>
                </a:cxn>
                <a:cxn ang="0">
                  <a:pos x="T12" y="T13"/>
                </a:cxn>
              </a:cxnLst>
              <a:rect l="0" t="0" r="r" b="b"/>
              <a:pathLst>
                <a:path w="451" h="615">
                  <a:moveTo>
                    <a:pt x="607" y="0"/>
                  </a:moveTo>
                  <a:lnTo>
                    <a:pt x="163" y="443"/>
                  </a:lnTo>
                  <a:lnTo>
                    <a:pt x="163" y="443"/>
                  </a:lnTo>
                  <a:lnTo>
                    <a:pt x="163" y="458"/>
                  </a:lnTo>
                  <a:lnTo>
                    <a:pt x="163" y="458"/>
                  </a:lnTo>
                  <a:lnTo>
                    <a:pt x="614" y="7"/>
                  </a:lnTo>
                  <a:lnTo>
                    <a:pt x="60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79" name="Freeform 178"/>
            <p:cNvSpPr>
              <a:spLocks/>
            </p:cNvSpPr>
            <p:nvPr/>
          </p:nvSpPr>
          <p:spPr bwMode="auto">
            <a:xfrm>
              <a:off x="2" y="71"/>
              <a:ext cx="504" cy="615"/>
            </a:xfrm>
            <a:custGeom>
              <a:avLst/>
              <a:gdLst>
                <a:gd name="T0" fmla="*/ 607 w 504"/>
                <a:gd name="T1" fmla="*/ 0 h 615"/>
                <a:gd name="T2" fmla="*/ 110 w 504"/>
                <a:gd name="T3" fmla="*/ 496 h 615"/>
                <a:gd name="T4" fmla="*/ 110 w 504"/>
                <a:gd name="T5" fmla="*/ 496 h 615"/>
                <a:gd name="T6" fmla="*/ 110 w 504"/>
                <a:gd name="T7" fmla="*/ 511 h 615"/>
                <a:gd name="T8" fmla="*/ 110 w 504"/>
                <a:gd name="T9" fmla="*/ 511 h 615"/>
                <a:gd name="T10" fmla="*/ 614 w 504"/>
                <a:gd name="T11" fmla="*/ 7 h 615"/>
                <a:gd name="T12" fmla="*/ 607 w 504"/>
                <a:gd name="T13" fmla="*/ 0 h 615"/>
              </a:gdLst>
              <a:ahLst/>
              <a:cxnLst>
                <a:cxn ang="0">
                  <a:pos x="T0" y="T1"/>
                </a:cxn>
                <a:cxn ang="0">
                  <a:pos x="T2" y="T3"/>
                </a:cxn>
                <a:cxn ang="0">
                  <a:pos x="T4" y="T5"/>
                </a:cxn>
                <a:cxn ang="0">
                  <a:pos x="T6" y="T7"/>
                </a:cxn>
                <a:cxn ang="0">
                  <a:pos x="T8" y="T9"/>
                </a:cxn>
                <a:cxn ang="0">
                  <a:pos x="T10" y="T11"/>
                </a:cxn>
                <a:cxn ang="0">
                  <a:pos x="T12" y="T13"/>
                </a:cxn>
              </a:cxnLst>
              <a:rect l="0" t="0" r="r" b="b"/>
              <a:pathLst>
                <a:path w="504" h="615">
                  <a:moveTo>
                    <a:pt x="607" y="0"/>
                  </a:moveTo>
                  <a:lnTo>
                    <a:pt x="110" y="496"/>
                  </a:lnTo>
                  <a:lnTo>
                    <a:pt x="110" y="496"/>
                  </a:lnTo>
                  <a:lnTo>
                    <a:pt x="110" y="511"/>
                  </a:lnTo>
                  <a:lnTo>
                    <a:pt x="110" y="511"/>
                  </a:lnTo>
                  <a:lnTo>
                    <a:pt x="614" y="7"/>
                  </a:lnTo>
                  <a:lnTo>
                    <a:pt x="60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80" name="Freeform 179"/>
            <p:cNvSpPr>
              <a:spLocks/>
            </p:cNvSpPr>
            <p:nvPr/>
          </p:nvSpPr>
          <p:spPr bwMode="auto">
            <a:xfrm>
              <a:off x="2" y="71"/>
              <a:ext cx="557" cy="615"/>
            </a:xfrm>
            <a:custGeom>
              <a:avLst/>
              <a:gdLst>
                <a:gd name="T0" fmla="*/ 607 w 557"/>
                <a:gd name="T1" fmla="*/ 0 h 615"/>
                <a:gd name="T2" fmla="*/ 57 w 557"/>
                <a:gd name="T3" fmla="*/ 549 h 615"/>
                <a:gd name="T4" fmla="*/ 57 w 557"/>
                <a:gd name="T5" fmla="*/ 549 h 615"/>
                <a:gd name="T6" fmla="*/ 57 w 557"/>
                <a:gd name="T7" fmla="*/ 563 h 615"/>
                <a:gd name="T8" fmla="*/ 57 w 557"/>
                <a:gd name="T9" fmla="*/ 563 h 615"/>
                <a:gd name="T10" fmla="*/ 614 w 557"/>
                <a:gd name="T11" fmla="*/ 7 h 615"/>
                <a:gd name="T12" fmla="*/ 607 w 557"/>
                <a:gd name="T13" fmla="*/ 0 h 615"/>
              </a:gdLst>
              <a:ahLst/>
              <a:cxnLst>
                <a:cxn ang="0">
                  <a:pos x="T0" y="T1"/>
                </a:cxn>
                <a:cxn ang="0">
                  <a:pos x="T2" y="T3"/>
                </a:cxn>
                <a:cxn ang="0">
                  <a:pos x="T4" y="T5"/>
                </a:cxn>
                <a:cxn ang="0">
                  <a:pos x="T6" y="T7"/>
                </a:cxn>
                <a:cxn ang="0">
                  <a:pos x="T8" y="T9"/>
                </a:cxn>
                <a:cxn ang="0">
                  <a:pos x="T10" y="T11"/>
                </a:cxn>
                <a:cxn ang="0">
                  <a:pos x="T12" y="T13"/>
                </a:cxn>
              </a:cxnLst>
              <a:rect l="0" t="0" r="r" b="b"/>
              <a:pathLst>
                <a:path w="557" h="615">
                  <a:moveTo>
                    <a:pt x="607" y="0"/>
                  </a:moveTo>
                  <a:lnTo>
                    <a:pt x="57" y="549"/>
                  </a:lnTo>
                  <a:lnTo>
                    <a:pt x="57" y="549"/>
                  </a:lnTo>
                  <a:lnTo>
                    <a:pt x="57" y="563"/>
                  </a:lnTo>
                  <a:lnTo>
                    <a:pt x="57" y="563"/>
                  </a:lnTo>
                  <a:lnTo>
                    <a:pt x="614" y="7"/>
                  </a:lnTo>
                  <a:lnTo>
                    <a:pt x="60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81" name="Freeform 180"/>
            <p:cNvSpPr>
              <a:spLocks/>
            </p:cNvSpPr>
            <p:nvPr/>
          </p:nvSpPr>
          <p:spPr bwMode="auto">
            <a:xfrm>
              <a:off x="2" y="71"/>
              <a:ext cx="607" cy="615"/>
            </a:xfrm>
            <a:custGeom>
              <a:avLst/>
              <a:gdLst>
                <a:gd name="T0" fmla="*/ 607 w 607"/>
                <a:gd name="T1" fmla="*/ 0 h 615"/>
                <a:gd name="T2" fmla="*/ 7 w 607"/>
                <a:gd name="T3" fmla="*/ 599 h 615"/>
                <a:gd name="T4" fmla="*/ 7 w 607"/>
                <a:gd name="T5" fmla="*/ 599 h 615"/>
                <a:gd name="T6" fmla="*/ 7 w 607"/>
                <a:gd name="T7" fmla="*/ 614 h 615"/>
                <a:gd name="T8" fmla="*/ 7 w 607"/>
                <a:gd name="T9" fmla="*/ 614 h 615"/>
                <a:gd name="T10" fmla="*/ 614 w 607"/>
                <a:gd name="T11" fmla="*/ 7 h 615"/>
                <a:gd name="T12" fmla="*/ 607 w 607"/>
                <a:gd name="T13" fmla="*/ 0 h 615"/>
              </a:gdLst>
              <a:ahLst/>
              <a:cxnLst>
                <a:cxn ang="0">
                  <a:pos x="T0" y="T1"/>
                </a:cxn>
                <a:cxn ang="0">
                  <a:pos x="T2" y="T3"/>
                </a:cxn>
                <a:cxn ang="0">
                  <a:pos x="T4" y="T5"/>
                </a:cxn>
                <a:cxn ang="0">
                  <a:pos x="T6" y="T7"/>
                </a:cxn>
                <a:cxn ang="0">
                  <a:pos x="T8" y="T9"/>
                </a:cxn>
                <a:cxn ang="0">
                  <a:pos x="T10" y="T11"/>
                </a:cxn>
                <a:cxn ang="0">
                  <a:pos x="T12" y="T13"/>
                </a:cxn>
              </a:cxnLst>
              <a:rect l="0" t="0" r="r" b="b"/>
              <a:pathLst>
                <a:path w="607" h="615">
                  <a:moveTo>
                    <a:pt x="607" y="0"/>
                  </a:moveTo>
                  <a:lnTo>
                    <a:pt x="7" y="599"/>
                  </a:lnTo>
                  <a:lnTo>
                    <a:pt x="7" y="599"/>
                  </a:lnTo>
                  <a:lnTo>
                    <a:pt x="7" y="614"/>
                  </a:lnTo>
                  <a:lnTo>
                    <a:pt x="7" y="614"/>
                  </a:lnTo>
                  <a:lnTo>
                    <a:pt x="614" y="7"/>
                  </a:lnTo>
                  <a:lnTo>
                    <a:pt x="60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82" name="Freeform 181"/>
            <p:cNvSpPr>
              <a:spLocks/>
            </p:cNvSpPr>
            <p:nvPr/>
          </p:nvSpPr>
          <p:spPr bwMode="auto">
            <a:xfrm>
              <a:off x="48" y="71"/>
              <a:ext cx="614" cy="615"/>
            </a:xfrm>
            <a:custGeom>
              <a:avLst/>
              <a:gdLst>
                <a:gd name="T0" fmla="*/ 607 w 614"/>
                <a:gd name="T1" fmla="*/ 0 h 615"/>
                <a:gd name="T2" fmla="*/ 0 w 614"/>
                <a:gd name="T3" fmla="*/ 607 h 615"/>
                <a:gd name="T4" fmla="*/ 7 w 614"/>
                <a:gd name="T5" fmla="*/ 614 h 615"/>
                <a:gd name="T6" fmla="*/ 614 w 614"/>
                <a:gd name="T7" fmla="*/ 7 h 615"/>
                <a:gd name="T8" fmla="*/ 607 w 614"/>
                <a:gd name="T9" fmla="*/ 0 h 615"/>
              </a:gdLst>
              <a:ahLst/>
              <a:cxnLst>
                <a:cxn ang="0">
                  <a:pos x="T0" y="T1"/>
                </a:cxn>
                <a:cxn ang="0">
                  <a:pos x="T2" y="T3"/>
                </a:cxn>
                <a:cxn ang="0">
                  <a:pos x="T4" y="T5"/>
                </a:cxn>
                <a:cxn ang="0">
                  <a:pos x="T6" y="T7"/>
                </a:cxn>
                <a:cxn ang="0">
                  <a:pos x="T8" y="T9"/>
                </a:cxn>
              </a:cxnLst>
              <a:rect l="0" t="0" r="r" b="b"/>
              <a:pathLst>
                <a:path w="614" h="615">
                  <a:moveTo>
                    <a:pt x="607" y="0"/>
                  </a:moveTo>
                  <a:lnTo>
                    <a:pt x="0" y="607"/>
                  </a:lnTo>
                  <a:lnTo>
                    <a:pt x="7" y="614"/>
                  </a:lnTo>
                  <a:lnTo>
                    <a:pt x="614" y="7"/>
                  </a:lnTo>
                  <a:lnTo>
                    <a:pt x="60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83" name="Freeform 182"/>
            <p:cNvSpPr>
              <a:spLocks/>
            </p:cNvSpPr>
            <p:nvPr/>
          </p:nvSpPr>
          <p:spPr bwMode="auto">
            <a:xfrm>
              <a:off x="98" y="71"/>
              <a:ext cx="614" cy="615"/>
            </a:xfrm>
            <a:custGeom>
              <a:avLst/>
              <a:gdLst>
                <a:gd name="T0" fmla="*/ 607 w 614"/>
                <a:gd name="T1" fmla="*/ 0 h 615"/>
                <a:gd name="T2" fmla="*/ 0 w 614"/>
                <a:gd name="T3" fmla="*/ 607 h 615"/>
                <a:gd name="T4" fmla="*/ 7 w 614"/>
                <a:gd name="T5" fmla="*/ 614 h 615"/>
                <a:gd name="T6" fmla="*/ 614 w 614"/>
                <a:gd name="T7" fmla="*/ 7 h 615"/>
                <a:gd name="T8" fmla="*/ 607 w 614"/>
                <a:gd name="T9" fmla="*/ 0 h 615"/>
              </a:gdLst>
              <a:ahLst/>
              <a:cxnLst>
                <a:cxn ang="0">
                  <a:pos x="T0" y="T1"/>
                </a:cxn>
                <a:cxn ang="0">
                  <a:pos x="T2" y="T3"/>
                </a:cxn>
                <a:cxn ang="0">
                  <a:pos x="T4" y="T5"/>
                </a:cxn>
                <a:cxn ang="0">
                  <a:pos x="T6" y="T7"/>
                </a:cxn>
                <a:cxn ang="0">
                  <a:pos x="T8" y="T9"/>
                </a:cxn>
              </a:cxnLst>
              <a:rect l="0" t="0" r="r" b="b"/>
              <a:pathLst>
                <a:path w="614" h="615">
                  <a:moveTo>
                    <a:pt x="607" y="0"/>
                  </a:moveTo>
                  <a:lnTo>
                    <a:pt x="0" y="607"/>
                  </a:lnTo>
                  <a:lnTo>
                    <a:pt x="7" y="614"/>
                  </a:lnTo>
                  <a:lnTo>
                    <a:pt x="614" y="7"/>
                  </a:lnTo>
                  <a:lnTo>
                    <a:pt x="60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84" name="Freeform 183"/>
            <p:cNvSpPr>
              <a:spLocks/>
            </p:cNvSpPr>
            <p:nvPr/>
          </p:nvSpPr>
          <p:spPr bwMode="auto">
            <a:xfrm>
              <a:off x="151" y="71"/>
              <a:ext cx="614" cy="615"/>
            </a:xfrm>
            <a:custGeom>
              <a:avLst/>
              <a:gdLst>
                <a:gd name="T0" fmla="*/ 607 w 614"/>
                <a:gd name="T1" fmla="*/ 0 h 615"/>
                <a:gd name="T2" fmla="*/ 0 w 614"/>
                <a:gd name="T3" fmla="*/ 607 h 615"/>
                <a:gd name="T4" fmla="*/ 7 w 614"/>
                <a:gd name="T5" fmla="*/ 614 h 615"/>
                <a:gd name="T6" fmla="*/ 614 w 614"/>
                <a:gd name="T7" fmla="*/ 7 h 615"/>
                <a:gd name="T8" fmla="*/ 607 w 614"/>
                <a:gd name="T9" fmla="*/ 0 h 615"/>
              </a:gdLst>
              <a:ahLst/>
              <a:cxnLst>
                <a:cxn ang="0">
                  <a:pos x="T0" y="T1"/>
                </a:cxn>
                <a:cxn ang="0">
                  <a:pos x="T2" y="T3"/>
                </a:cxn>
                <a:cxn ang="0">
                  <a:pos x="T4" y="T5"/>
                </a:cxn>
                <a:cxn ang="0">
                  <a:pos x="T6" y="T7"/>
                </a:cxn>
                <a:cxn ang="0">
                  <a:pos x="T8" y="T9"/>
                </a:cxn>
              </a:cxnLst>
              <a:rect l="0" t="0" r="r" b="b"/>
              <a:pathLst>
                <a:path w="614" h="615">
                  <a:moveTo>
                    <a:pt x="607" y="0"/>
                  </a:moveTo>
                  <a:lnTo>
                    <a:pt x="0" y="607"/>
                  </a:lnTo>
                  <a:lnTo>
                    <a:pt x="7" y="614"/>
                  </a:lnTo>
                  <a:lnTo>
                    <a:pt x="614" y="7"/>
                  </a:lnTo>
                  <a:lnTo>
                    <a:pt x="60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85" name="Freeform 184"/>
            <p:cNvSpPr>
              <a:spLocks/>
            </p:cNvSpPr>
            <p:nvPr/>
          </p:nvSpPr>
          <p:spPr bwMode="auto">
            <a:xfrm>
              <a:off x="203" y="71"/>
              <a:ext cx="612" cy="615"/>
            </a:xfrm>
            <a:custGeom>
              <a:avLst/>
              <a:gdLst>
                <a:gd name="T0" fmla="*/ 604 w 612"/>
                <a:gd name="T1" fmla="*/ 0 h 615"/>
                <a:gd name="T2" fmla="*/ 0 w 612"/>
                <a:gd name="T3" fmla="*/ 607 h 615"/>
                <a:gd name="T4" fmla="*/ 7 w 612"/>
                <a:gd name="T5" fmla="*/ 614 h 615"/>
                <a:gd name="T6" fmla="*/ 612 w 612"/>
                <a:gd name="T7" fmla="*/ 7 h 615"/>
                <a:gd name="T8" fmla="*/ 604 w 612"/>
                <a:gd name="T9" fmla="*/ 0 h 615"/>
              </a:gdLst>
              <a:ahLst/>
              <a:cxnLst>
                <a:cxn ang="0">
                  <a:pos x="T0" y="T1"/>
                </a:cxn>
                <a:cxn ang="0">
                  <a:pos x="T2" y="T3"/>
                </a:cxn>
                <a:cxn ang="0">
                  <a:pos x="T4" y="T5"/>
                </a:cxn>
                <a:cxn ang="0">
                  <a:pos x="T6" y="T7"/>
                </a:cxn>
                <a:cxn ang="0">
                  <a:pos x="T8" y="T9"/>
                </a:cxn>
              </a:cxnLst>
              <a:rect l="0" t="0" r="r" b="b"/>
              <a:pathLst>
                <a:path w="612" h="615">
                  <a:moveTo>
                    <a:pt x="604" y="0"/>
                  </a:moveTo>
                  <a:lnTo>
                    <a:pt x="0" y="607"/>
                  </a:lnTo>
                  <a:lnTo>
                    <a:pt x="7" y="614"/>
                  </a:lnTo>
                  <a:lnTo>
                    <a:pt x="612" y="7"/>
                  </a:lnTo>
                  <a:lnTo>
                    <a:pt x="60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86" name="Freeform 185"/>
            <p:cNvSpPr>
              <a:spLocks/>
            </p:cNvSpPr>
            <p:nvPr/>
          </p:nvSpPr>
          <p:spPr bwMode="auto">
            <a:xfrm>
              <a:off x="254" y="71"/>
              <a:ext cx="614" cy="615"/>
            </a:xfrm>
            <a:custGeom>
              <a:avLst/>
              <a:gdLst>
                <a:gd name="T0" fmla="*/ 607 w 614"/>
                <a:gd name="T1" fmla="*/ 0 h 615"/>
                <a:gd name="T2" fmla="*/ 0 w 614"/>
                <a:gd name="T3" fmla="*/ 607 h 615"/>
                <a:gd name="T4" fmla="*/ 7 w 614"/>
                <a:gd name="T5" fmla="*/ 614 h 615"/>
                <a:gd name="T6" fmla="*/ 614 w 614"/>
                <a:gd name="T7" fmla="*/ 7 h 615"/>
                <a:gd name="T8" fmla="*/ 607 w 614"/>
                <a:gd name="T9" fmla="*/ 0 h 615"/>
              </a:gdLst>
              <a:ahLst/>
              <a:cxnLst>
                <a:cxn ang="0">
                  <a:pos x="T0" y="T1"/>
                </a:cxn>
                <a:cxn ang="0">
                  <a:pos x="T2" y="T3"/>
                </a:cxn>
                <a:cxn ang="0">
                  <a:pos x="T4" y="T5"/>
                </a:cxn>
                <a:cxn ang="0">
                  <a:pos x="T6" y="T7"/>
                </a:cxn>
                <a:cxn ang="0">
                  <a:pos x="T8" y="T9"/>
                </a:cxn>
              </a:cxnLst>
              <a:rect l="0" t="0" r="r" b="b"/>
              <a:pathLst>
                <a:path w="614" h="615">
                  <a:moveTo>
                    <a:pt x="607" y="0"/>
                  </a:moveTo>
                  <a:lnTo>
                    <a:pt x="0" y="607"/>
                  </a:lnTo>
                  <a:lnTo>
                    <a:pt x="7" y="614"/>
                  </a:lnTo>
                  <a:lnTo>
                    <a:pt x="614" y="7"/>
                  </a:lnTo>
                  <a:lnTo>
                    <a:pt x="60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87" name="Freeform 186"/>
            <p:cNvSpPr>
              <a:spLocks/>
            </p:cNvSpPr>
            <p:nvPr/>
          </p:nvSpPr>
          <p:spPr bwMode="auto">
            <a:xfrm>
              <a:off x="307" y="71"/>
              <a:ext cx="614" cy="615"/>
            </a:xfrm>
            <a:custGeom>
              <a:avLst/>
              <a:gdLst>
                <a:gd name="T0" fmla="*/ 607 w 614"/>
                <a:gd name="T1" fmla="*/ 0 h 615"/>
                <a:gd name="T2" fmla="*/ 0 w 614"/>
                <a:gd name="T3" fmla="*/ 607 h 615"/>
                <a:gd name="T4" fmla="*/ 7 w 614"/>
                <a:gd name="T5" fmla="*/ 614 h 615"/>
                <a:gd name="T6" fmla="*/ 614 w 614"/>
                <a:gd name="T7" fmla="*/ 7 h 615"/>
                <a:gd name="T8" fmla="*/ 607 w 614"/>
                <a:gd name="T9" fmla="*/ 0 h 615"/>
              </a:gdLst>
              <a:ahLst/>
              <a:cxnLst>
                <a:cxn ang="0">
                  <a:pos x="T0" y="T1"/>
                </a:cxn>
                <a:cxn ang="0">
                  <a:pos x="T2" y="T3"/>
                </a:cxn>
                <a:cxn ang="0">
                  <a:pos x="T4" y="T5"/>
                </a:cxn>
                <a:cxn ang="0">
                  <a:pos x="T6" y="T7"/>
                </a:cxn>
                <a:cxn ang="0">
                  <a:pos x="T8" y="T9"/>
                </a:cxn>
              </a:cxnLst>
              <a:rect l="0" t="0" r="r" b="b"/>
              <a:pathLst>
                <a:path w="614" h="615">
                  <a:moveTo>
                    <a:pt x="607" y="0"/>
                  </a:moveTo>
                  <a:lnTo>
                    <a:pt x="0" y="607"/>
                  </a:lnTo>
                  <a:lnTo>
                    <a:pt x="7" y="614"/>
                  </a:lnTo>
                  <a:lnTo>
                    <a:pt x="614" y="7"/>
                  </a:lnTo>
                  <a:lnTo>
                    <a:pt x="60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88" name="Freeform 187"/>
            <p:cNvSpPr>
              <a:spLocks/>
            </p:cNvSpPr>
            <p:nvPr/>
          </p:nvSpPr>
          <p:spPr bwMode="auto">
            <a:xfrm>
              <a:off x="357" y="71"/>
              <a:ext cx="617" cy="615"/>
            </a:xfrm>
            <a:custGeom>
              <a:avLst/>
              <a:gdLst>
                <a:gd name="T0" fmla="*/ 609 w 617"/>
                <a:gd name="T1" fmla="*/ 0 h 615"/>
                <a:gd name="T2" fmla="*/ 0 w 617"/>
                <a:gd name="T3" fmla="*/ 607 h 615"/>
                <a:gd name="T4" fmla="*/ 7 w 617"/>
                <a:gd name="T5" fmla="*/ 614 h 615"/>
                <a:gd name="T6" fmla="*/ 616 w 617"/>
                <a:gd name="T7" fmla="*/ 7 h 615"/>
                <a:gd name="T8" fmla="*/ 609 w 617"/>
                <a:gd name="T9" fmla="*/ 0 h 615"/>
              </a:gdLst>
              <a:ahLst/>
              <a:cxnLst>
                <a:cxn ang="0">
                  <a:pos x="T0" y="T1"/>
                </a:cxn>
                <a:cxn ang="0">
                  <a:pos x="T2" y="T3"/>
                </a:cxn>
                <a:cxn ang="0">
                  <a:pos x="T4" y="T5"/>
                </a:cxn>
                <a:cxn ang="0">
                  <a:pos x="T6" y="T7"/>
                </a:cxn>
                <a:cxn ang="0">
                  <a:pos x="T8" y="T9"/>
                </a:cxn>
              </a:cxnLst>
              <a:rect l="0" t="0" r="r" b="b"/>
              <a:pathLst>
                <a:path w="617" h="615">
                  <a:moveTo>
                    <a:pt x="609" y="0"/>
                  </a:moveTo>
                  <a:lnTo>
                    <a:pt x="0" y="607"/>
                  </a:lnTo>
                  <a:lnTo>
                    <a:pt x="7" y="614"/>
                  </a:lnTo>
                  <a:lnTo>
                    <a:pt x="616" y="7"/>
                  </a:lnTo>
                  <a:lnTo>
                    <a:pt x="60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89" name="Freeform 188"/>
            <p:cNvSpPr>
              <a:spLocks/>
            </p:cNvSpPr>
            <p:nvPr/>
          </p:nvSpPr>
          <p:spPr bwMode="auto">
            <a:xfrm>
              <a:off x="410" y="71"/>
              <a:ext cx="614" cy="615"/>
            </a:xfrm>
            <a:custGeom>
              <a:avLst/>
              <a:gdLst>
                <a:gd name="T0" fmla="*/ 607 w 614"/>
                <a:gd name="T1" fmla="*/ 0 h 615"/>
                <a:gd name="T2" fmla="*/ 0 w 614"/>
                <a:gd name="T3" fmla="*/ 607 h 615"/>
                <a:gd name="T4" fmla="*/ 7 w 614"/>
                <a:gd name="T5" fmla="*/ 614 h 615"/>
                <a:gd name="T6" fmla="*/ 614 w 614"/>
                <a:gd name="T7" fmla="*/ 7 h 615"/>
                <a:gd name="T8" fmla="*/ 607 w 614"/>
                <a:gd name="T9" fmla="*/ 0 h 615"/>
              </a:gdLst>
              <a:ahLst/>
              <a:cxnLst>
                <a:cxn ang="0">
                  <a:pos x="T0" y="T1"/>
                </a:cxn>
                <a:cxn ang="0">
                  <a:pos x="T2" y="T3"/>
                </a:cxn>
                <a:cxn ang="0">
                  <a:pos x="T4" y="T5"/>
                </a:cxn>
                <a:cxn ang="0">
                  <a:pos x="T6" y="T7"/>
                </a:cxn>
                <a:cxn ang="0">
                  <a:pos x="T8" y="T9"/>
                </a:cxn>
              </a:cxnLst>
              <a:rect l="0" t="0" r="r" b="b"/>
              <a:pathLst>
                <a:path w="614" h="615">
                  <a:moveTo>
                    <a:pt x="607" y="0"/>
                  </a:moveTo>
                  <a:lnTo>
                    <a:pt x="0" y="607"/>
                  </a:lnTo>
                  <a:lnTo>
                    <a:pt x="7" y="614"/>
                  </a:lnTo>
                  <a:lnTo>
                    <a:pt x="614" y="7"/>
                  </a:lnTo>
                  <a:lnTo>
                    <a:pt x="60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90" name="Freeform 189"/>
            <p:cNvSpPr>
              <a:spLocks/>
            </p:cNvSpPr>
            <p:nvPr/>
          </p:nvSpPr>
          <p:spPr bwMode="auto">
            <a:xfrm>
              <a:off x="463" y="71"/>
              <a:ext cx="614" cy="615"/>
            </a:xfrm>
            <a:custGeom>
              <a:avLst/>
              <a:gdLst>
                <a:gd name="T0" fmla="*/ 607 w 614"/>
                <a:gd name="T1" fmla="*/ 0 h 615"/>
                <a:gd name="T2" fmla="*/ 0 w 614"/>
                <a:gd name="T3" fmla="*/ 607 h 615"/>
                <a:gd name="T4" fmla="*/ 7 w 614"/>
                <a:gd name="T5" fmla="*/ 614 h 615"/>
                <a:gd name="T6" fmla="*/ 614 w 614"/>
                <a:gd name="T7" fmla="*/ 7 h 615"/>
                <a:gd name="T8" fmla="*/ 607 w 614"/>
                <a:gd name="T9" fmla="*/ 0 h 615"/>
              </a:gdLst>
              <a:ahLst/>
              <a:cxnLst>
                <a:cxn ang="0">
                  <a:pos x="T0" y="T1"/>
                </a:cxn>
                <a:cxn ang="0">
                  <a:pos x="T2" y="T3"/>
                </a:cxn>
                <a:cxn ang="0">
                  <a:pos x="T4" y="T5"/>
                </a:cxn>
                <a:cxn ang="0">
                  <a:pos x="T6" y="T7"/>
                </a:cxn>
                <a:cxn ang="0">
                  <a:pos x="T8" y="T9"/>
                </a:cxn>
              </a:cxnLst>
              <a:rect l="0" t="0" r="r" b="b"/>
              <a:pathLst>
                <a:path w="614" h="615">
                  <a:moveTo>
                    <a:pt x="607" y="0"/>
                  </a:moveTo>
                  <a:lnTo>
                    <a:pt x="0" y="607"/>
                  </a:lnTo>
                  <a:lnTo>
                    <a:pt x="7" y="614"/>
                  </a:lnTo>
                  <a:lnTo>
                    <a:pt x="614" y="7"/>
                  </a:lnTo>
                  <a:lnTo>
                    <a:pt x="60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91" name="Freeform 190"/>
            <p:cNvSpPr>
              <a:spLocks/>
            </p:cNvSpPr>
            <p:nvPr/>
          </p:nvSpPr>
          <p:spPr bwMode="auto">
            <a:xfrm>
              <a:off x="513" y="71"/>
              <a:ext cx="615" cy="615"/>
            </a:xfrm>
            <a:custGeom>
              <a:avLst/>
              <a:gdLst>
                <a:gd name="T0" fmla="*/ 607 w 615"/>
                <a:gd name="T1" fmla="*/ 0 h 615"/>
                <a:gd name="T2" fmla="*/ 0 w 615"/>
                <a:gd name="T3" fmla="*/ 607 h 615"/>
                <a:gd name="T4" fmla="*/ 7 w 615"/>
                <a:gd name="T5" fmla="*/ 614 h 615"/>
                <a:gd name="T6" fmla="*/ 614 w 615"/>
                <a:gd name="T7" fmla="*/ 7 h 615"/>
                <a:gd name="T8" fmla="*/ 607 w 615"/>
                <a:gd name="T9" fmla="*/ 0 h 615"/>
              </a:gdLst>
              <a:ahLst/>
              <a:cxnLst>
                <a:cxn ang="0">
                  <a:pos x="T0" y="T1"/>
                </a:cxn>
                <a:cxn ang="0">
                  <a:pos x="T2" y="T3"/>
                </a:cxn>
                <a:cxn ang="0">
                  <a:pos x="T4" y="T5"/>
                </a:cxn>
                <a:cxn ang="0">
                  <a:pos x="T6" y="T7"/>
                </a:cxn>
                <a:cxn ang="0">
                  <a:pos x="T8" y="T9"/>
                </a:cxn>
              </a:cxnLst>
              <a:rect l="0" t="0" r="r" b="b"/>
              <a:pathLst>
                <a:path w="615" h="615">
                  <a:moveTo>
                    <a:pt x="607" y="0"/>
                  </a:moveTo>
                  <a:lnTo>
                    <a:pt x="0" y="607"/>
                  </a:lnTo>
                  <a:lnTo>
                    <a:pt x="7" y="614"/>
                  </a:lnTo>
                  <a:lnTo>
                    <a:pt x="614" y="7"/>
                  </a:lnTo>
                  <a:lnTo>
                    <a:pt x="60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92" name="Freeform 191"/>
            <p:cNvSpPr>
              <a:spLocks/>
            </p:cNvSpPr>
            <p:nvPr/>
          </p:nvSpPr>
          <p:spPr bwMode="auto">
            <a:xfrm>
              <a:off x="566" y="71"/>
              <a:ext cx="614" cy="615"/>
            </a:xfrm>
            <a:custGeom>
              <a:avLst/>
              <a:gdLst>
                <a:gd name="T0" fmla="*/ 607 w 614"/>
                <a:gd name="T1" fmla="*/ 0 h 615"/>
                <a:gd name="T2" fmla="*/ 0 w 614"/>
                <a:gd name="T3" fmla="*/ 607 h 615"/>
                <a:gd name="T4" fmla="*/ 7 w 614"/>
                <a:gd name="T5" fmla="*/ 614 h 615"/>
                <a:gd name="T6" fmla="*/ 614 w 614"/>
                <a:gd name="T7" fmla="*/ 7 h 615"/>
                <a:gd name="T8" fmla="*/ 607 w 614"/>
                <a:gd name="T9" fmla="*/ 0 h 615"/>
              </a:gdLst>
              <a:ahLst/>
              <a:cxnLst>
                <a:cxn ang="0">
                  <a:pos x="T0" y="T1"/>
                </a:cxn>
                <a:cxn ang="0">
                  <a:pos x="T2" y="T3"/>
                </a:cxn>
                <a:cxn ang="0">
                  <a:pos x="T4" y="T5"/>
                </a:cxn>
                <a:cxn ang="0">
                  <a:pos x="T6" y="T7"/>
                </a:cxn>
                <a:cxn ang="0">
                  <a:pos x="T8" y="T9"/>
                </a:cxn>
              </a:cxnLst>
              <a:rect l="0" t="0" r="r" b="b"/>
              <a:pathLst>
                <a:path w="614" h="615">
                  <a:moveTo>
                    <a:pt x="607" y="0"/>
                  </a:moveTo>
                  <a:lnTo>
                    <a:pt x="0" y="607"/>
                  </a:lnTo>
                  <a:lnTo>
                    <a:pt x="7" y="614"/>
                  </a:lnTo>
                  <a:lnTo>
                    <a:pt x="614" y="7"/>
                  </a:lnTo>
                  <a:lnTo>
                    <a:pt x="60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93" name="Freeform 192"/>
            <p:cNvSpPr>
              <a:spLocks/>
            </p:cNvSpPr>
            <p:nvPr/>
          </p:nvSpPr>
          <p:spPr bwMode="auto">
            <a:xfrm>
              <a:off x="619" y="71"/>
              <a:ext cx="614" cy="615"/>
            </a:xfrm>
            <a:custGeom>
              <a:avLst/>
              <a:gdLst>
                <a:gd name="T0" fmla="*/ 607 w 614"/>
                <a:gd name="T1" fmla="*/ 0 h 615"/>
                <a:gd name="T2" fmla="*/ 0 w 614"/>
                <a:gd name="T3" fmla="*/ 607 h 615"/>
                <a:gd name="T4" fmla="*/ 7 w 614"/>
                <a:gd name="T5" fmla="*/ 614 h 615"/>
                <a:gd name="T6" fmla="*/ 614 w 614"/>
                <a:gd name="T7" fmla="*/ 7 h 615"/>
                <a:gd name="T8" fmla="*/ 607 w 614"/>
                <a:gd name="T9" fmla="*/ 0 h 615"/>
              </a:gdLst>
              <a:ahLst/>
              <a:cxnLst>
                <a:cxn ang="0">
                  <a:pos x="T0" y="T1"/>
                </a:cxn>
                <a:cxn ang="0">
                  <a:pos x="T2" y="T3"/>
                </a:cxn>
                <a:cxn ang="0">
                  <a:pos x="T4" y="T5"/>
                </a:cxn>
                <a:cxn ang="0">
                  <a:pos x="T6" y="T7"/>
                </a:cxn>
                <a:cxn ang="0">
                  <a:pos x="T8" y="T9"/>
                </a:cxn>
              </a:cxnLst>
              <a:rect l="0" t="0" r="r" b="b"/>
              <a:pathLst>
                <a:path w="614" h="615">
                  <a:moveTo>
                    <a:pt x="607" y="0"/>
                  </a:moveTo>
                  <a:lnTo>
                    <a:pt x="0" y="607"/>
                  </a:lnTo>
                  <a:lnTo>
                    <a:pt x="7" y="614"/>
                  </a:lnTo>
                  <a:lnTo>
                    <a:pt x="614" y="7"/>
                  </a:lnTo>
                  <a:lnTo>
                    <a:pt x="60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94" name="Freeform 193"/>
            <p:cNvSpPr>
              <a:spLocks/>
            </p:cNvSpPr>
            <p:nvPr/>
          </p:nvSpPr>
          <p:spPr bwMode="auto">
            <a:xfrm>
              <a:off x="669" y="71"/>
              <a:ext cx="614" cy="615"/>
            </a:xfrm>
            <a:custGeom>
              <a:avLst/>
              <a:gdLst>
                <a:gd name="T0" fmla="*/ 607 w 614"/>
                <a:gd name="T1" fmla="*/ 0 h 615"/>
                <a:gd name="T2" fmla="*/ 0 w 614"/>
                <a:gd name="T3" fmla="*/ 607 h 615"/>
                <a:gd name="T4" fmla="*/ 7 w 614"/>
                <a:gd name="T5" fmla="*/ 614 h 615"/>
                <a:gd name="T6" fmla="*/ 614 w 614"/>
                <a:gd name="T7" fmla="*/ 7 h 615"/>
                <a:gd name="T8" fmla="*/ 607 w 614"/>
                <a:gd name="T9" fmla="*/ 0 h 615"/>
              </a:gdLst>
              <a:ahLst/>
              <a:cxnLst>
                <a:cxn ang="0">
                  <a:pos x="T0" y="T1"/>
                </a:cxn>
                <a:cxn ang="0">
                  <a:pos x="T2" y="T3"/>
                </a:cxn>
                <a:cxn ang="0">
                  <a:pos x="T4" y="T5"/>
                </a:cxn>
                <a:cxn ang="0">
                  <a:pos x="T6" y="T7"/>
                </a:cxn>
                <a:cxn ang="0">
                  <a:pos x="T8" y="T9"/>
                </a:cxn>
              </a:cxnLst>
              <a:rect l="0" t="0" r="r" b="b"/>
              <a:pathLst>
                <a:path w="614" h="615">
                  <a:moveTo>
                    <a:pt x="607" y="0"/>
                  </a:moveTo>
                  <a:lnTo>
                    <a:pt x="0" y="607"/>
                  </a:lnTo>
                  <a:lnTo>
                    <a:pt x="7" y="614"/>
                  </a:lnTo>
                  <a:lnTo>
                    <a:pt x="614" y="7"/>
                  </a:lnTo>
                  <a:lnTo>
                    <a:pt x="60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95" name="Freeform 194"/>
            <p:cNvSpPr>
              <a:spLocks/>
            </p:cNvSpPr>
            <p:nvPr/>
          </p:nvSpPr>
          <p:spPr bwMode="auto">
            <a:xfrm>
              <a:off x="722" y="71"/>
              <a:ext cx="614" cy="615"/>
            </a:xfrm>
            <a:custGeom>
              <a:avLst/>
              <a:gdLst>
                <a:gd name="T0" fmla="*/ 607 w 614"/>
                <a:gd name="T1" fmla="*/ 0 h 615"/>
                <a:gd name="T2" fmla="*/ 0 w 614"/>
                <a:gd name="T3" fmla="*/ 607 h 615"/>
                <a:gd name="T4" fmla="*/ 7 w 614"/>
                <a:gd name="T5" fmla="*/ 614 h 615"/>
                <a:gd name="T6" fmla="*/ 614 w 614"/>
                <a:gd name="T7" fmla="*/ 7 h 615"/>
                <a:gd name="T8" fmla="*/ 607 w 614"/>
                <a:gd name="T9" fmla="*/ 0 h 615"/>
              </a:gdLst>
              <a:ahLst/>
              <a:cxnLst>
                <a:cxn ang="0">
                  <a:pos x="T0" y="T1"/>
                </a:cxn>
                <a:cxn ang="0">
                  <a:pos x="T2" y="T3"/>
                </a:cxn>
                <a:cxn ang="0">
                  <a:pos x="T4" y="T5"/>
                </a:cxn>
                <a:cxn ang="0">
                  <a:pos x="T6" y="T7"/>
                </a:cxn>
                <a:cxn ang="0">
                  <a:pos x="T8" y="T9"/>
                </a:cxn>
              </a:cxnLst>
              <a:rect l="0" t="0" r="r" b="b"/>
              <a:pathLst>
                <a:path w="614" h="615">
                  <a:moveTo>
                    <a:pt x="607" y="0"/>
                  </a:moveTo>
                  <a:lnTo>
                    <a:pt x="0" y="607"/>
                  </a:lnTo>
                  <a:lnTo>
                    <a:pt x="7" y="614"/>
                  </a:lnTo>
                  <a:lnTo>
                    <a:pt x="614" y="7"/>
                  </a:lnTo>
                  <a:lnTo>
                    <a:pt x="60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96" name="Freeform 195"/>
            <p:cNvSpPr>
              <a:spLocks/>
            </p:cNvSpPr>
            <p:nvPr/>
          </p:nvSpPr>
          <p:spPr bwMode="auto">
            <a:xfrm>
              <a:off x="772" y="71"/>
              <a:ext cx="617" cy="615"/>
            </a:xfrm>
            <a:custGeom>
              <a:avLst/>
              <a:gdLst>
                <a:gd name="T0" fmla="*/ 609 w 617"/>
                <a:gd name="T1" fmla="*/ 0 h 615"/>
                <a:gd name="T2" fmla="*/ 0 w 617"/>
                <a:gd name="T3" fmla="*/ 607 h 615"/>
                <a:gd name="T4" fmla="*/ 7 w 617"/>
                <a:gd name="T5" fmla="*/ 614 h 615"/>
                <a:gd name="T6" fmla="*/ 616 w 617"/>
                <a:gd name="T7" fmla="*/ 7 h 615"/>
                <a:gd name="T8" fmla="*/ 609 w 617"/>
                <a:gd name="T9" fmla="*/ 0 h 615"/>
              </a:gdLst>
              <a:ahLst/>
              <a:cxnLst>
                <a:cxn ang="0">
                  <a:pos x="T0" y="T1"/>
                </a:cxn>
                <a:cxn ang="0">
                  <a:pos x="T2" y="T3"/>
                </a:cxn>
                <a:cxn ang="0">
                  <a:pos x="T4" y="T5"/>
                </a:cxn>
                <a:cxn ang="0">
                  <a:pos x="T6" y="T7"/>
                </a:cxn>
                <a:cxn ang="0">
                  <a:pos x="T8" y="T9"/>
                </a:cxn>
              </a:cxnLst>
              <a:rect l="0" t="0" r="r" b="b"/>
              <a:pathLst>
                <a:path w="617" h="615">
                  <a:moveTo>
                    <a:pt x="609" y="0"/>
                  </a:moveTo>
                  <a:lnTo>
                    <a:pt x="0" y="607"/>
                  </a:lnTo>
                  <a:lnTo>
                    <a:pt x="7" y="614"/>
                  </a:lnTo>
                  <a:lnTo>
                    <a:pt x="616" y="7"/>
                  </a:lnTo>
                  <a:lnTo>
                    <a:pt x="60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97" name="Freeform 196"/>
            <p:cNvSpPr>
              <a:spLocks/>
            </p:cNvSpPr>
            <p:nvPr/>
          </p:nvSpPr>
          <p:spPr bwMode="auto">
            <a:xfrm>
              <a:off x="825" y="71"/>
              <a:ext cx="614" cy="615"/>
            </a:xfrm>
            <a:custGeom>
              <a:avLst/>
              <a:gdLst>
                <a:gd name="T0" fmla="*/ 607 w 614"/>
                <a:gd name="T1" fmla="*/ 0 h 615"/>
                <a:gd name="T2" fmla="*/ 0 w 614"/>
                <a:gd name="T3" fmla="*/ 607 h 615"/>
                <a:gd name="T4" fmla="*/ 7 w 614"/>
                <a:gd name="T5" fmla="*/ 614 h 615"/>
                <a:gd name="T6" fmla="*/ 614 w 614"/>
                <a:gd name="T7" fmla="*/ 7 h 615"/>
                <a:gd name="T8" fmla="*/ 607 w 614"/>
                <a:gd name="T9" fmla="*/ 0 h 615"/>
              </a:gdLst>
              <a:ahLst/>
              <a:cxnLst>
                <a:cxn ang="0">
                  <a:pos x="T0" y="T1"/>
                </a:cxn>
                <a:cxn ang="0">
                  <a:pos x="T2" y="T3"/>
                </a:cxn>
                <a:cxn ang="0">
                  <a:pos x="T4" y="T5"/>
                </a:cxn>
                <a:cxn ang="0">
                  <a:pos x="T6" y="T7"/>
                </a:cxn>
                <a:cxn ang="0">
                  <a:pos x="T8" y="T9"/>
                </a:cxn>
              </a:cxnLst>
              <a:rect l="0" t="0" r="r" b="b"/>
              <a:pathLst>
                <a:path w="614" h="615">
                  <a:moveTo>
                    <a:pt x="607" y="0"/>
                  </a:moveTo>
                  <a:lnTo>
                    <a:pt x="0" y="607"/>
                  </a:lnTo>
                  <a:lnTo>
                    <a:pt x="7" y="614"/>
                  </a:lnTo>
                  <a:lnTo>
                    <a:pt x="614" y="7"/>
                  </a:lnTo>
                  <a:lnTo>
                    <a:pt x="60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98" name="Freeform 197"/>
            <p:cNvSpPr>
              <a:spLocks/>
            </p:cNvSpPr>
            <p:nvPr/>
          </p:nvSpPr>
          <p:spPr bwMode="auto">
            <a:xfrm>
              <a:off x="878" y="71"/>
              <a:ext cx="614" cy="615"/>
            </a:xfrm>
            <a:custGeom>
              <a:avLst/>
              <a:gdLst>
                <a:gd name="T0" fmla="*/ 607 w 614"/>
                <a:gd name="T1" fmla="*/ 0 h 615"/>
                <a:gd name="T2" fmla="*/ 0 w 614"/>
                <a:gd name="T3" fmla="*/ 607 h 615"/>
                <a:gd name="T4" fmla="*/ 7 w 614"/>
                <a:gd name="T5" fmla="*/ 614 h 615"/>
                <a:gd name="T6" fmla="*/ 614 w 614"/>
                <a:gd name="T7" fmla="*/ 7 h 615"/>
                <a:gd name="T8" fmla="*/ 607 w 614"/>
                <a:gd name="T9" fmla="*/ 0 h 615"/>
              </a:gdLst>
              <a:ahLst/>
              <a:cxnLst>
                <a:cxn ang="0">
                  <a:pos x="T0" y="T1"/>
                </a:cxn>
                <a:cxn ang="0">
                  <a:pos x="T2" y="T3"/>
                </a:cxn>
                <a:cxn ang="0">
                  <a:pos x="T4" y="T5"/>
                </a:cxn>
                <a:cxn ang="0">
                  <a:pos x="T6" y="T7"/>
                </a:cxn>
                <a:cxn ang="0">
                  <a:pos x="T8" y="T9"/>
                </a:cxn>
              </a:cxnLst>
              <a:rect l="0" t="0" r="r" b="b"/>
              <a:pathLst>
                <a:path w="614" h="615">
                  <a:moveTo>
                    <a:pt x="607" y="0"/>
                  </a:moveTo>
                  <a:lnTo>
                    <a:pt x="0" y="607"/>
                  </a:lnTo>
                  <a:lnTo>
                    <a:pt x="7" y="614"/>
                  </a:lnTo>
                  <a:lnTo>
                    <a:pt x="614" y="7"/>
                  </a:lnTo>
                  <a:lnTo>
                    <a:pt x="60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99" name="Freeform 198"/>
            <p:cNvSpPr>
              <a:spLocks/>
            </p:cNvSpPr>
            <p:nvPr/>
          </p:nvSpPr>
          <p:spPr bwMode="auto">
            <a:xfrm>
              <a:off x="928" y="71"/>
              <a:ext cx="615" cy="615"/>
            </a:xfrm>
            <a:custGeom>
              <a:avLst/>
              <a:gdLst>
                <a:gd name="T0" fmla="*/ 607 w 615"/>
                <a:gd name="T1" fmla="*/ 0 h 615"/>
                <a:gd name="T2" fmla="*/ 0 w 615"/>
                <a:gd name="T3" fmla="*/ 607 h 615"/>
                <a:gd name="T4" fmla="*/ 7 w 615"/>
                <a:gd name="T5" fmla="*/ 614 h 615"/>
                <a:gd name="T6" fmla="*/ 614 w 615"/>
                <a:gd name="T7" fmla="*/ 7 h 615"/>
                <a:gd name="T8" fmla="*/ 607 w 615"/>
                <a:gd name="T9" fmla="*/ 0 h 615"/>
              </a:gdLst>
              <a:ahLst/>
              <a:cxnLst>
                <a:cxn ang="0">
                  <a:pos x="T0" y="T1"/>
                </a:cxn>
                <a:cxn ang="0">
                  <a:pos x="T2" y="T3"/>
                </a:cxn>
                <a:cxn ang="0">
                  <a:pos x="T4" y="T5"/>
                </a:cxn>
                <a:cxn ang="0">
                  <a:pos x="T6" y="T7"/>
                </a:cxn>
                <a:cxn ang="0">
                  <a:pos x="T8" y="T9"/>
                </a:cxn>
              </a:cxnLst>
              <a:rect l="0" t="0" r="r" b="b"/>
              <a:pathLst>
                <a:path w="615" h="615">
                  <a:moveTo>
                    <a:pt x="607" y="0"/>
                  </a:moveTo>
                  <a:lnTo>
                    <a:pt x="0" y="607"/>
                  </a:lnTo>
                  <a:lnTo>
                    <a:pt x="7" y="614"/>
                  </a:lnTo>
                  <a:lnTo>
                    <a:pt x="614" y="7"/>
                  </a:lnTo>
                  <a:lnTo>
                    <a:pt x="60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00" name="Freeform 199"/>
            <p:cNvSpPr>
              <a:spLocks/>
            </p:cNvSpPr>
            <p:nvPr/>
          </p:nvSpPr>
          <p:spPr bwMode="auto">
            <a:xfrm>
              <a:off x="981" y="71"/>
              <a:ext cx="615" cy="615"/>
            </a:xfrm>
            <a:custGeom>
              <a:avLst/>
              <a:gdLst>
                <a:gd name="T0" fmla="*/ 607 w 615"/>
                <a:gd name="T1" fmla="*/ 0 h 615"/>
                <a:gd name="T2" fmla="*/ 0 w 615"/>
                <a:gd name="T3" fmla="*/ 607 h 615"/>
                <a:gd name="T4" fmla="*/ 7 w 615"/>
                <a:gd name="T5" fmla="*/ 614 h 615"/>
                <a:gd name="T6" fmla="*/ 614 w 615"/>
                <a:gd name="T7" fmla="*/ 7 h 615"/>
                <a:gd name="T8" fmla="*/ 607 w 615"/>
                <a:gd name="T9" fmla="*/ 0 h 615"/>
              </a:gdLst>
              <a:ahLst/>
              <a:cxnLst>
                <a:cxn ang="0">
                  <a:pos x="T0" y="T1"/>
                </a:cxn>
                <a:cxn ang="0">
                  <a:pos x="T2" y="T3"/>
                </a:cxn>
                <a:cxn ang="0">
                  <a:pos x="T4" y="T5"/>
                </a:cxn>
                <a:cxn ang="0">
                  <a:pos x="T6" y="T7"/>
                </a:cxn>
                <a:cxn ang="0">
                  <a:pos x="T8" y="T9"/>
                </a:cxn>
              </a:cxnLst>
              <a:rect l="0" t="0" r="r" b="b"/>
              <a:pathLst>
                <a:path w="615" h="615">
                  <a:moveTo>
                    <a:pt x="607" y="0"/>
                  </a:moveTo>
                  <a:lnTo>
                    <a:pt x="0" y="607"/>
                  </a:lnTo>
                  <a:lnTo>
                    <a:pt x="7" y="614"/>
                  </a:lnTo>
                  <a:lnTo>
                    <a:pt x="614" y="7"/>
                  </a:lnTo>
                  <a:lnTo>
                    <a:pt x="60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01" name="Freeform 200"/>
            <p:cNvSpPr>
              <a:spLocks/>
            </p:cNvSpPr>
            <p:nvPr/>
          </p:nvSpPr>
          <p:spPr bwMode="auto">
            <a:xfrm>
              <a:off x="1034" y="71"/>
              <a:ext cx="614" cy="615"/>
            </a:xfrm>
            <a:custGeom>
              <a:avLst/>
              <a:gdLst>
                <a:gd name="T0" fmla="*/ 607 w 614"/>
                <a:gd name="T1" fmla="*/ 0 h 615"/>
                <a:gd name="T2" fmla="*/ 0 w 614"/>
                <a:gd name="T3" fmla="*/ 607 h 615"/>
                <a:gd name="T4" fmla="*/ 7 w 614"/>
                <a:gd name="T5" fmla="*/ 614 h 615"/>
                <a:gd name="T6" fmla="*/ 614 w 614"/>
                <a:gd name="T7" fmla="*/ 7 h 615"/>
                <a:gd name="T8" fmla="*/ 607 w 614"/>
                <a:gd name="T9" fmla="*/ 0 h 615"/>
              </a:gdLst>
              <a:ahLst/>
              <a:cxnLst>
                <a:cxn ang="0">
                  <a:pos x="T0" y="T1"/>
                </a:cxn>
                <a:cxn ang="0">
                  <a:pos x="T2" y="T3"/>
                </a:cxn>
                <a:cxn ang="0">
                  <a:pos x="T4" y="T5"/>
                </a:cxn>
                <a:cxn ang="0">
                  <a:pos x="T6" y="T7"/>
                </a:cxn>
                <a:cxn ang="0">
                  <a:pos x="T8" y="T9"/>
                </a:cxn>
              </a:cxnLst>
              <a:rect l="0" t="0" r="r" b="b"/>
              <a:pathLst>
                <a:path w="614" h="615">
                  <a:moveTo>
                    <a:pt x="607" y="0"/>
                  </a:moveTo>
                  <a:lnTo>
                    <a:pt x="0" y="607"/>
                  </a:lnTo>
                  <a:lnTo>
                    <a:pt x="7" y="614"/>
                  </a:lnTo>
                  <a:lnTo>
                    <a:pt x="614" y="7"/>
                  </a:lnTo>
                  <a:lnTo>
                    <a:pt x="60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02" name="Freeform 201"/>
            <p:cNvSpPr>
              <a:spLocks/>
            </p:cNvSpPr>
            <p:nvPr/>
          </p:nvSpPr>
          <p:spPr bwMode="auto">
            <a:xfrm>
              <a:off x="1084" y="71"/>
              <a:ext cx="615" cy="615"/>
            </a:xfrm>
            <a:custGeom>
              <a:avLst/>
              <a:gdLst>
                <a:gd name="T0" fmla="*/ 607 w 615"/>
                <a:gd name="T1" fmla="*/ 0 h 615"/>
                <a:gd name="T2" fmla="*/ 0 w 615"/>
                <a:gd name="T3" fmla="*/ 607 h 615"/>
                <a:gd name="T4" fmla="*/ 7 w 615"/>
                <a:gd name="T5" fmla="*/ 614 h 615"/>
                <a:gd name="T6" fmla="*/ 614 w 615"/>
                <a:gd name="T7" fmla="*/ 7 h 615"/>
                <a:gd name="T8" fmla="*/ 607 w 615"/>
                <a:gd name="T9" fmla="*/ 0 h 615"/>
              </a:gdLst>
              <a:ahLst/>
              <a:cxnLst>
                <a:cxn ang="0">
                  <a:pos x="T0" y="T1"/>
                </a:cxn>
                <a:cxn ang="0">
                  <a:pos x="T2" y="T3"/>
                </a:cxn>
                <a:cxn ang="0">
                  <a:pos x="T4" y="T5"/>
                </a:cxn>
                <a:cxn ang="0">
                  <a:pos x="T6" y="T7"/>
                </a:cxn>
                <a:cxn ang="0">
                  <a:pos x="T8" y="T9"/>
                </a:cxn>
              </a:cxnLst>
              <a:rect l="0" t="0" r="r" b="b"/>
              <a:pathLst>
                <a:path w="615" h="615">
                  <a:moveTo>
                    <a:pt x="607" y="0"/>
                  </a:moveTo>
                  <a:lnTo>
                    <a:pt x="0" y="607"/>
                  </a:lnTo>
                  <a:lnTo>
                    <a:pt x="7" y="614"/>
                  </a:lnTo>
                  <a:lnTo>
                    <a:pt x="614" y="7"/>
                  </a:lnTo>
                  <a:lnTo>
                    <a:pt x="60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03" name="Freeform 202"/>
            <p:cNvSpPr>
              <a:spLocks/>
            </p:cNvSpPr>
            <p:nvPr/>
          </p:nvSpPr>
          <p:spPr bwMode="auto">
            <a:xfrm>
              <a:off x="1137" y="71"/>
              <a:ext cx="615" cy="615"/>
            </a:xfrm>
            <a:custGeom>
              <a:avLst/>
              <a:gdLst>
                <a:gd name="T0" fmla="*/ 607 w 615"/>
                <a:gd name="T1" fmla="*/ 0 h 615"/>
                <a:gd name="T2" fmla="*/ 0 w 615"/>
                <a:gd name="T3" fmla="*/ 607 h 615"/>
                <a:gd name="T4" fmla="*/ 7 w 615"/>
                <a:gd name="T5" fmla="*/ 614 h 615"/>
                <a:gd name="T6" fmla="*/ 614 w 615"/>
                <a:gd name="T7" fmla="*/ 7 h 615"/>
                <a:gd name="T8" fmla="*/ 607 w 615"/>
                <a:gd name="T9" fmla="*/ 0 h 615"/>
              </a:gdLst>
              <a:ahLst/>
              <a:cxnLst>
                <a:cxn ang="0">
                  <a:pos x="T0" y="T1"/>
                </a:cxn>
                <a:cxn ang="0">
                  <a:pos x="T2" y="T3"/>
                </a:cxn>
                <a:cxn ang="0">
                  <a:pos x="T4" y="T5"/>
                </a:cxn>
                <a:cxn ang="0">
                  <a:pos x="T6" y="T7"/>
                </a:cxn>
                <a:cxn ang="0">
                  <a:pos x="T8" y="T9"/>
                </a:cxn>
              </a:cxnLst>
              <a:rect l="0" t="0" r="r" b="b"/>
              <a:pathLst>
                <a:path w="615" h="615">
                  <a:moveTo>
                    <a:pt x="607" y="0"/>
                  </a:moveTo>
                  <a:lnTo>
                    <a:pt x="0" y="607"/>
                  </a:lnTo>
                  <a:lnTo>
                    <a:pt x="7" y="614"/>
                  </a:lnTo>
                  <a:lnTo>
                    <a:pt x="614" y="7"/>
                  </a:lnTo>
                  <a:lnTo>
                    <a:pt x="60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04" name="Freeform 203"/>
            <p:cNvSpPr>
              <a:spLocks/>
            </p:cNvSpPr>
            <p:nvPr/>
          </p:nvSpPr>
          <p:spPr bwMode="auto">
            <a:xfrm>
              <a:off x="1190" y="71"/>
              <a:ext cx="612" cy="615"/>
            </a:xfrm>
            <a:custGeom>
              <a:avLst/>
              <a:gdLst>
                <a:gd name="T0" fmla="*/ 604 w 612"/>
                <a:gd name="T1" fmla="*/ 0 h 615"/>
                <a:gd name="T2" fmla="*/ 0 w 612"/>
                <a:gd name="T3" fmla="*/ 607 h 615"/>
                <a:gd name="T4" fmla="*/ 7 w 612"/>
                <a:gd name="T5" fmla="*/ 614 h 615"/>
                <a:gd name="T6" fmla="*/ 612 w 612"/>
                <a:gd name="T7" fmla="*/ 7 h 615"/>
                <a:gd name="T8" fmla="*/ 604 w 612"/>
                <a:gd name="T9" fmla="*/ 0 h 615"/>
              </a:gdLst>
              <a:ahLst/>
              <a:cxnLst>
                <a:cxn ang="0">
                  <a:pos x="T0" y="T1"/>
                </a:cxn>
                <a:cxn ang="0">
                  <a:pos x="T2" y="T3"/>
                </a:cxn>
                <a:cxn ang="0">
                  <a:pos x="T4" y="T5"/>
                </a:cxn>
                <a:cxn ang="0">
                  <a:pos x="T6" y="T7"/>
                </a:cxn>
                <a:cxn ang="0">
                  <a:pos x="T8" y="T9"/>
                </a:cxn>
              </a:cxnLst>
              <a:rect l="0" t="0" r="r" b="b"/>
              <a:pathLst>
                <a:path w="612" h="615">
                  <a:moveTo>
                    <a:pt x="604" y="0"/>
                  </a:moveTo>
                  <a:lnTo>
                    <a:pt x="0" y="607"/>
                  </a:lnTo>
                  <a:lnTo>
                    <a:pt x="7" y="614"/>
                  </a:lnTo>
                  <a:lnTo>
                    <a:pt x="612" y="7"/>
                  </a:lnTo>
                  <a:lnTo>
                    <a:pt x="60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05" name="Freeform 204"/>
            <p:cNvSpPr>
              <a:spLocks/>
            </p:cNvSpPr>
            <p:nvPr/>
          </p:nvSpPr>
          <p:spPr bwMode="auto">
            <a:xfrm>
              <a:off x="1243" y="71"/>
              <a:ext cx="612" cy="615"/>
            </a:xfrm>
            <a:custGeom>
              <a:avLst/>
              <a:gdLst>
                <a:gd name="T0" fmla="*/ 604 w 612"/>
                <a:gd name="T1" fmla="*/ 0 h 615"/>
                <a:gd name="T2" fmla="*/ 0 w 612"/>
                <a:gd name="T3" fmla="*/ 607 h 615"/>
                <a:gd name="T4" fmla="*/ 7 w 612"/>
                <a:gd name="T5" fmla="*/ 614 h 615"/>
                <a:gd name="T6" fmla="*/ 611 w 612"/>
                <a:gd name="T7" fmla="*/ 7 h 615"/>
                <a:gd name="T8" fmla="*/ 604 w 612"/>
                <a:gd name="T9" fmla="*/ 0 h 615"/>
              </a:gdLst>
              <a:ahLst/>
              <a:cxnLst>
                <a:cxn ang="0">
                  <a:pos x="T0" y="T1"/>
                </a:cxn>
                <a:cxn ang="0">
                  <a:pos x="T2" y="T3"/>
                </a:cxn>
                <a:cxn ang="0">
                  <a:pos x="T4" y="T5"/>
                </a:cxn>
                <a:cxn ang="0">
                  <a:pos x="T6" y="T7"/>
                </a:cxn>
                <a:cxn ang="0">
                  <a:pos x="T8" y="T9"/>
                </a:cxn>
              </a:cxnLst>
              <a:rect l="0" t="0" r="r" b="b"/>
              <a:pathLst>
                <a:path w="612" h="615">
                  <a:moveTo>
                    <a:pt x="604" y="0"/>
                  </a:moveTo>
                  <a:lnTo>
                    <a:pt x="0" y="607"/>
                  </a:lnTo>
                  <a:lnTo>
                    <a:pt x="7" y="614"/>
                  </a:lnTo>
                  <a:lnTo>
                    <a:pt x="611" y="7"/>
                  </a:lnTo>
                  <a:lnTo>
                    <a:pt x="60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06" name="Freeform 205"/>
            <p:cNvSpPr>
              <a:spLocks/>
            </p:cNvSpPr>
            <p:nvPr/>
          </p:nvSpPr>
          <p:spPr bwMode="auto">
            <a:xfrm>
              <a:off x="1293" y="71"/>
              <a:ext cx="615" cy="615"/>
            </a:xfrm>
            <a:custGeom>
              <a:avLst/>
              <a:gdLst>
                <a:gd name="T0" fmla="*/ 607 w 615"/>
                <a:gd name="T1" fmla="*/ 0 h 615"/>
                <a:gd name="T2" fmla="*/ 0 w 615"/>
                <a:gd name="T3" fmla="*/ 607 h 615"/>
                <a:gd name="T4" fmla="*/ 7 w 615"/>
                <a:gd name="T5" fmla="*/ 614 h 615"/>
                <a:gd name="T6" fmla="*/ 614 w 615"/>
                <a:gd name="T7" fmla="*/ 7 h 615"/>
                <a:gd name="T8" fmla="*/ 607 w 615"/>
                <a:gd name="T9" fmla="*/ 0 h 615"/>
              </a:gdLst>
              <a:ahLst/>
              <a:cxnLst>
                <a:cxn ang="0">
                  <a:pos x="T0" y="T1"/>
                </a:cxn>
                <a:cxn ang="0">
                  <a:pos x="T2" y="T3"/>
                </a:cxn>
                <a:cxn ang="0">
                  <a:pos x="T4" y="T5"/>
                </a:cxn>
                <a:cxn ang="0">
                  <a:pos x="T6" y="T7"/>
                </a:cxn>
                <a:cxn ang="0">
                  <a:pos x="T8" y="T9"/>
                </a:cxn>
              </a:cxnLst>
              <a:rect l="0" t="0" r="r" b="b"/>
              <a:pathLst>
                <a:path w="615" h="615">
                  <a:moveTo>
                    <a:pt x="607" y="0"/>
                  </a:moveTo>
                  <a:lnTo>
                    <a:pt x="0" y="607"/>
                  </a:lnTo>
                  <a:lnTo>
                    <a:pt x="7" y="614"/>
                  </a:lnTo>
                  <a:lnTo>
                    <a:pt x="614" y="7"/>
                  </a:lnTo>
                  <a:lnTo>
                    <a:pt x="60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07" name="Freeform 206"/>
            <p:cNvSpPr>
              <a:spLocks/>
            </p:cNvSpPr>
            <p:nvPr/>
          </p:nvSpPr>
          <p:spPr bwMode="auto">
            <a:xfrm>
              <a:off x="1343" y="71"/>
              <a:ext cx="615" cy="615"/>
            </a:xfrm>
            <a:custGeom>
              <a:avLst/>
              <a:gdLst>
                <a:gd name="T0" fmla="*/ 607 w 615"/>
                <a:gd name="T1" fmla="*/ 0 h 615"/>
                <a:gd name="T2" fmla="*/ 0 w 615"/>
                <a:gd name="T3" fmla="*/ 607 h 615"/>
                <a:gd name="T4" fmla="*/ 7 w 615"/>
                <a:gd name="T5" fmla="*/ 614 h 615"/>
                <a:gd name="T6" fmla="*/ 614 w 615"/>
                <a:gd name="T7" fmla="*/ 7 h 615"/>
                <a:gd name="T8" fmla="*/ 607 w 615"/>
                <a:gd name="T9" fmla="*/ 0 h 615"/>
              </a:gdLst>
              <a:ahLst/>
              <a:cxnLst>
                <a:cxn ang="0">
                  <a:pos x="T0" y="T1"/>
                </a:cxn>
                <a:cxn ang="0">
                  <a:pos x="T2" y="T3"/>
                </a:cxn>
                <a:cxn ang="0">
                  <a:pos x="T4" y="T5"/>
                </a:cxn>
                <a:cxn ang="0">
                  <a:pos x="T6" y="T7"/>
                </a:cxn>
                <a:cxn ang="0">
                  <a:pos x="T8" y="T9"/>
                </a:cxn>
              </a:cxnLst>
              <a:rect l="0" t="0" r="r" b="b"/>
              <a:pathLst>
                <a:path w="615" h="615">
                  <a:moveTo>
                    <a:pt x="607" y="0"/>
                  </a:moveTo>
                  <a:lnTo>
                    <a:pt x="0" y="607"/>
                  </a:lnTo>
                  <a:lnTo>
                    <a:pt x="7" y="614"/>
                  </a:lnTo>
                  <a:lnTo>
                    <a:pt x="614" y="7"/>
                  </a:lnTo>
                  <a:lnTo>
                    <a:pt x="60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08" name="Freeform 207"/>
            <p:cNvSpPr>
              <a:spLocks/>
            </p:cNvSpPr>
            <p:nvPr/>
          </p:nvSpPr>
          <p:spPr bwMode="auto">
            <a:xfrm>
              <a:off x="1396" y="71"/>
              <a:ext cx="615" cy="615"/>
            </a:xfrm>
            <a:custGeom>
              <a:avLst/>
              <a:gdLst>
                <a:gd name="T0" fmla="*/ 607 w 615"/>
                <a:gd name="T1" fmla="*/ 0 h 615"/>
                <a:gd name="T2" fmla="*/ 0 w 615"/>
                <a:gd name="T3" fmla="*/ 607 h 615"/>
                <a:gd name="T4" fmla="*/ 7 w 615"/>
                <a:gd name="T5" fmla="*/ 614 h 615"/>
                <a:gd name="T6" fmla="*/ 614 w 615"/>
                <a:gd name="T7" fmla="*/ 7 h 615"/>
                <a:gd name="T8" fmla="*/ 607 w 615"/>
                <a:gd name="T9" fmla="*/ 0 h 615"/>
              </a:gdLst>
              <a:ahLst/>
              <a:cxnLst>
                <a:cxn ang="0">
                  <a:pos x="T0" y="T1"/>
                </a:cxn>
                <a:cxn ang="0">
                  <a:pos x="T2" y="T3"/>
                </a:cxn>
                <a:cxn ang="0">
                  <a:pos x="T4" y="T5"/>
                </a:cxn>
                <a:cxn ang="0">
                  <a:pos x="T6" y="T7"/>
                </a:cxn>
                <a:cxn ang="0">
                  <a:pos x="T8" y="T9"/>
                </a:cxn>
              </a:cxnLst>
              <a:rect l="0" t="0" r="r" b="b"/>
              <a:pathLst>
                <a:path w="615" h="615">
                  <a:moveTo>
                    <a:pt x="607" y="0"/>
                  </a:moveTo>
                  <a:lnTo>
                    <a:pt x="0" y="607"/>
                  </a:lnTo>
                  <a:lnTo>
                    <a:pt x="7" y="614"/>
                  </a:lnTo>
                  <a:lnTo>
                    <a:pt x="614" y="7"/>
                  </a:lnTo>
                  <a:lnTo>
                    <a:pt x="60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09" name="Freeform 208"/>
            <p:cNvSpPr>
              <a:spLocks/>
            </p:cNvSpPr>
            <p:nvPr/>
          </p:nvSpPr>
          <p:spPr bwMode="auto">
            <a:xfrm>
              <a:off x="1449" y="71"/>
              <a:ext cx="615" cy="615"/>
            </a:xfrm>
            <a:custGeom>
              <a:avLst/>
              <a:gdLst>
                <a:gd name="T0" fmla="*/ 607 w 615"/>
                <a:gd name="T1" fmla="*/ 0 h 615"/>
                <a:gd name="T2" fmla="*/ 0 w 615"/>
                <a:gd name="T3" fmla="*/ 607 h 615"/>
                <a:gd name="T4" fmla="*/ 7 w 615"/>
                <a:gd name="T5" fmla="*/ 614 h 615"/>
                <a:gd name="T6" fmla="*/ 614 w 615"/>
                <a:gd name="T7" fmla="*/ 7 h 615"/>
                <a:gd name="T8" fmla="*/ 607 w 615"/>
                <a:gd name="T9" fmla="*/ 0 h 615"/>
              </a:gdLst>
              <a:ahLst/>
              <a:cxnLst>
                <a:cxn ang="0">
                  <a:pos x="T0" y="T1"/>
                </a:cxn>
                <a:cxn ang="0">
                  <a:pos x="T2" y="T3"/>
                </a:cxn>
                <a:cxn ang="0">
                  <a:pos x="T4" y="T5"/>
                </a:cxn>
                <a:cxn ang="0">
                  <a:pos x="T6" y="T7"/>
                </a:cxn>
                <a:cxn ang="0">
                  <a:pos x="T8" y="T9"/>
                </a:cxn>
              </a:cxnLst>
              <a:rect l="0" t="0" r="r" b="b"/>
              <a:pathLst>
                <a:path w="615" h="615">
                  <a:moveTo>
                    <a:pt x="607" y="0"/>
                  </a:moveTo>
                  <a:lnTo>
                    <a:pt x="0" y="607"/>
                  </a:lnTo>
                  <a:lnTo>
                    <a:pt x="7" y="614"/>
                  </a:lnTo>
                  <a:lnTo>
                    <a:pt x="614" y="7"/>
                  </a:lnTo>
                  <a:lnTo>
                    <a:pt x="60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10" name="Freeform 209"/>
            <p:cNvSpPr>
              <a:spLocks/>
            </p:cNvSpPr>
            <p:nvPr/>
          </p:nvSpPr>
          <p:spPr bwMode="auto">
            <a:xfrm>
              <a:off x="1500" y="71"/>
              <a:ext cx="614" cy="615"/>
            </a:xfrm>
            <a:custGeom>
              <a:avLst/>
              <a:gdLst>
                <a:gd name="T0" fmla="*/ 607 w 614"/>
                <a:gd name="T1" fmla="*/ 0 h 615"/>
                <a:gd name="T2" fmla="*/ 0 w 614"/>
                <a:gd name="T3" fmla="*/ 607 h 615"/>
                <a:gd name="T4" fmla="*/ 7 w 614"/>
                <a:gd name="T5" fmla="*/ 614 h 615"/>
                <a:gd name="T6" fmla="*/ 614 w 614"/>
                <a:gd name="T7" fmla="*/ 7 h 615"/>
                <a:gd name="T8" fmla="*/ 607 w 614"/>
                <a:gd name="T9" fmla="*/ 0 h 615"/>
              </a:gdLst>
              <a:ahLst/>
              <a:cxnLst>
                <a:cxn ang="0">
                  <a:pos x="T0" y="T1"/>
                </a:cxn>
                <a:cxn ang="0">
                  <a:pos x="T2" y="T3"/>
                </a:cxn>
                <a:cxn ang="0">
                  <a:pos x="T4" y="T5"/>
                </a:cxn>
                <a:cxn ang="0">
                  <a:pos x="T6" y="T7"/>
                </a:cxn>
                <a:cxn ang="0">
                  <a:pos x="T8" y="T9"/>
                </a:cxn>
              </a:cxnLst>
              <a:rect l="0" t="0" r="r" b="b"/>
              <a:pathLst>
                <a:path w="614" h="615">
                  <a:moveTo>
                    <a:pt x="607" y="0"/>
                  </a:moveTo>
                  <a:lnTo>
                    <a:pt x="0" y="607"/>
                  </a:lnTo>
                  <a:lnTo>
                    <a:pt x="7" y="614"/>
                  </a:lnTo>
                  <a:lnTo>
                    <a:pt x="614" y="7"/>
                  </a:lnTo>
                  <a:lnTo>
                    <a:pt x="60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11" name="Freeform 210"/>
            <p:cNvSpPr>
              <a:spLocks/>
            </p:cNvSpPr>
            <p:nvPr/>
          </p:nvSpPr>
          <p:spPr bwMode="auto">
            <a:xfrm>
              <a:off x="1552" y="71"/>
              <a:ext cx="615" cy="615"/>
            </a:xfrm>
            <a:custGeom>
              <a:avLst/>
              <a:gdLst>
                <a:gd name="T0" fmla="*/ 607 w 615"/>
                <a:gd name="T1" fmla="*/ 0 h 615"/>
                <a:gd name="T2" fmla="*/ 0 w 615"/>
                <a:gd name="T3" fmla="*/ 607 h 615"/>
                <a:gd name="T4" fmla="*/ 7 w 615"/>
                <a:gd name="T5" fmla="*/ 614 h 615"/>
                <a:gd name="T6" fmla="*/ 614 w 615"/>
                <a:gd name="T7" fmla="*/ 7 h 615"/>
                <a:gd name="T8" fmla="*/ 607 w 615"/>
                <a:gd name="T9" fmla="*/ 0 h 615"/>
              </a:gdLst>
              <a:ahLst/>
              <a:cxnLst>
                <a:cxn ang="0">
                  <a:pos x="T0" y="T1"/>
                </a:cxn>
                <a:cxn ang="0">
                  <a:pos x="T2" y="T3"/>
                </a:cxn>
                <a:cxn ang="0">
                  <a:pos x="T4" y="T5"/>
                </a:cxn>
                <a:cxn ang="0">
                  <a:pos x="T6" y="T7"/>
                </a:cxn>
                <a:cxn ang="0">
                  <a:pos x="T8" y="T9"/>
                </a:cxn>
              </a:cxnLst>
              <a:rect l="0" t="0" r="r" b="b"/>
              <a:pathLst>
                <a:path w="615" h="615">
                  <a:moveTo>
                    <a:pt x="607" y="0"/>
                  </a:moveTo>
                  <a:lnTo>
                    <a:pt x="0" y="607"/>
                  </a:lnTo>
                  <a:lnTo>
                    <a:pt x="7" y="614"/>
                  </a:lnTo>
                  <a:lnTo>
                    <a:pt x="614" y="7"/>
                  </a:lnTo>
                  <a:lnTo>
                    <a:pt x="60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12" name="Freeform 211"/>
            <p:cNvSpPr>
              <a:spLocks/>
            </p:cNvSpPr>
            <p:nvPr/>
          </p:nvSpPr>
          <p:spPr bwMode="auto">
            <a:xfrm>
              <a:off x="1603" y="71"/>
              <a:ext cx="614" cy="615"/>
            </a:xfrm>
            <a:custGeom>
              <a:avLst/>
              <a:gdLst>
                <a:gd name="T0" fmla="*/ 607 w 614"/>
                <a:gd name="T1" fmla="*/ 0 h 615"/>
                <a:gd name="T2" fmla="*/ 0 w 614"/>
                <a:gd name="T3" fmla="*/ 607 h 615"/>
                <a:gd name="T4" fmla="*/ 7 w 614"/>
                <a:gd name="T5" fmla="*/ 614 h 615"/>
                <a:gd name="T6" fmla="*/ 614 w 614"/>
                <a:gd name="T7" fmla="*/ 7 h 615"/>
                <a:gd name="T8" fmla="*/ 607 w 614"/>
                <a:gd name="T9" fmla="*/ 0 h 615"/>
              </a:gdLst>
              <a:ahLst/>
              <a:cxnLst>
                <a:cxn ang="0">
                  <a:pos x="T0" y="T1"/>
                </a:cxn>
                <a:cxn ang="0">
                  <a:pos x="T2" y="T3"/>
                </a:cxn>
                <a:cxn ang="0">
                  <a:pos x="T4" y="T5"/>
                </a:cxn>
                <a:cxn ang="0">
                  <a:pos x="T6" y="T7"/>
                </a:cxn>
                <a:cxn ang="0">
                  <a:pos x="T8" y="T9"/>
                </a:cxn>
              </a:cxnLst>
              <a:rect l="0" t="0" r="r" b="b"/>
              <a:pathLst>
                <a:path w="614" h="615">
                  <a:moveTo>
                    <a:pt x="607" y="0"/>
                  </a:moveTo>
                  <a:lnTo>
                    <a:pt x="0" y="607"/>
                  </a:lnTo>
                  <a:lnTo>
                    <a:pt x="7" y="614"/>
                  </a:lnTo>
                  <a:lnTo>
                    <a:pt x="614" y="7"/>
                  </a:lnTo>
                  <a:lnTo>
                    <a:pt x="60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13" name="Freeform 212"/>
            <p:cNvSpPr>
              <a:spLocks/>
            </p:cNvSpPr>
            <p:nvPr/>
          </p:nvSpPr>
          <p:spPr bwMode="auto">
            <a:xfrm>
              <a:off x="1656" y="71"/>
              <a:ext cx="614" cy="615"/>
            </a:xfrm>
            <a:custGeom>
              <a:avLst/>
              <a:gdLst>
                <a:gd name="T0" fmla="*/ 607 w 614"/>
                <a:gd name="T1" fmla="*/ 0 h 615"/>
                <a:gd name="T2" fmla="*/ 0 w 614"/>
                <a:gd name="T3" fmla="*/ 607 h 615"/>
                <a:gd name="T4" fmla="*/ 7 w 614"/>
                <a:gd name="T5" fmla="*/ 614 h 615"/>
                <a:gd name="T6" fmla="*/ 614 w 614"/>
                <a:gd name="T7" fmla="*/ 7 h 615"/>
                <a:gd name="T8" fmla="*/ 607 w 614"/>
                <a:gd name="T9" fmla="*/ 0 h 615"/>
              </a:gdLst>
              <a:ahLst/>
              <a:cxnLst>
                <a:cxn ang="0">
                  <a:pos x="T0" y="T1"/>
                </a:cxn>
                <a:cxn ang="0">
                  <a:pos x="T2" y="T3"/>
                </a:cxn>
                <a:cxn ang="0">
                  <a:pos x="T4" y="T5"/>
                </a:cxn>
                <a:cxn ang="0">
                  <a:pos x="T6" y="T7"/>
                </a:cxn>
                <a:cxn ang="0">
                  <a:pos x="T8" y="T9"/>
                </a:cxn>
              </a:cxnLst>
              <a:rect l="0" t="0" r="r" b="b"/>
              <a:pathLst>
                <a:path w="614" h="615">
                  <a:moveTo>
                    <a:pt x="607" y="0"/>
                  </a:moveTo>
                  <a:lnTo>
                    <a:pt x="0" y="607"/>
                  </a:lnTo>
                  <a:lnTo>
                    <a:pt x="7" y="614"/>
                  </a:lnTo>
                  <a:lnTo>
                    <a:pt x="614" y="7"/>
                  </a:lnTo>
                  <a:lnTo>
                    <a:pt x="60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14" name="Freeform 213"/>
            <p:cNvSpPr>
              <a:spLocks/>
            </p:cNvSpPr>
            <p:nvPr/>
          </p:nvSpPr>
          <p:spPr bwMode="auto">
            <a:xfrm>
              <a:off x="1708" y="71"/>
              <a:ext cx="615" cy="615"/>
            </a:xfrm>
            <a:custGeom>
              <a:avLst/>
              <a:gdLst>
                <a:gd name="T0" fmla="*/ 607 w 615"/>
                <a:gd name="T1" fmla="*/ 0 h 615"/>
                <a:gd name="T2" fmla="*/ 0 w 615"/>
                <a:gd name="T3" fmla="*/ 607 h 615"/>
                <a:gd name="T4" fmla="*/ 7 w 615"/>
                <a:gd name="T5" fmla="*/ 614 h 615"/>
                <a:gd name="T6" fmla="*/ 614 w 615"/>
                <a:gd name="T7" fmla="*/ 7 h 615"/>
                <a:gd name="T8" fmla="*/ 607 w 615"/>
                <a:gd name="T9" fmla="*/ 0 h 615"/>
              </a:gdLst>
              <a:ahLst/>
              <a:cxnLst>
                <a:cxn ang="0">
                  <a:pos x="T0" y="T1"/>
                </a:cxn>
                <a:cxn ang="0">
                  <a:pos x="T2" y="T3"/>
                </a:cxn>
                <a:cxn ang="0">
                  <a:pos x="T4" y="T5"/>
                </a:cxn>
                <a:cxn ang="0">
                  <a:pos x="T6" y="T7"/>
                </a:cxn>
                <a:cxn ang="0">
                  <a:pos x="T8" y="T9"/>
                </a:cxn>
              </a:cxnLst>
              <a:rect l="0" t="0" r="r" b="b"/>
              <a:pathLst>
                <a:path w="615" h="615">
                  <a:moveTo>
                    <a:pt x="607" y="0"/>
                  </a:moveTo>
                  <a:lnTo>
                    <a:pt x="0" y="607"/>
                  </a:lnTo>
                  <a:lnTo>
                    <a:pt x="7" y="614"/>
                  </a:lnTo>
                  <a:lnTo>
                    <a:pt x="614" y="7"/>
                  </a:lnTo>
                  <a:lnTo>
                    <a:pt x="60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15" name="Freeform 214"/>
            <p:cNvSpPr>
              <a:spLocks/>
            </p:cNvSpPr>
            <p:nvPr/>
          </p:nvSpPr>
          <p:spPr bwMode="auto">
            <a:xfrm>
              <a:off x="1759" y="71"/>
              <a:ext cx="614" cy="615"/>
            </a:xfrm>
            <a:custGeom>
              <a:avLst/>
              <a:gdLst>
                <a:gd name="T0" fmla="*/ 607 w 614"/>
                <a:gd name="T1" fmla="*/ 0 h 615"/>
                <a:gd name="T2" fmla="*/ 0 w 614"/>
                <a:gd name="T3" fmla="*/ 607 h 615"/>
                <a:gd name="T4" fmla="*/ 7 w 614"/>
                <a:gd name="T5" fmla="*/ 614 h 615"/>
                <a:gd name="T6" fmla="*/ 614 w 614"/>
                <a:gd name="T7" fmla="*/ 7 h 615"/>
                <a:gd name="T8" fmla="*/ 607 w 614"/>
                <a:gd name="T9" fmla="*/ 0 h 615"/>
              </a:gdLst>
              <a:ahLst/>
              <a:cxnLst>
                <a:cxn ang="0">
                  <a:pos x="T0" y="T1"/>
                </a:cxn>
                <a:cxn ang="0">
                  <a:pos x="T2" y="T3"/>
                </a:cxn>
                <a:cxn ang="0">
                  <a:pos x="T4" y="T5"/>
                </a:cxn>
                <a:cxn ang="0">
                  <a:pos x="T6" y="T7"/>
                </a:cxn>
                <a:cxn ang="0">
                  <a:pos x="T8" y="T9"/>
                </a:cxn>
              </a:cxnLst>
              <a:rect l="0" t="0" r="r" b="b"/>
              <a:pathLst>
                <a:path w="614" h="615">
                  <a:moveTo>
                    <a:pt x="607" y="0"/>
                  </a:moveTo>
                  <a:lnTo>
                    <a:pt x="0" y="607"/>
                  </a:lnTo>
                  <a:lnTo>
                    <a:pt x="7" y="614"/>
                  </a:lnTo>
                  <a:lnTo>
                    <a:pt x="614" y="7"/>
                  </a:lnTo>
                  <a:lnTo>
                    <a:pt x="60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16" name="Freeform 215"/>
            <p:cNvSpPr>
              <a:spLocks/>
            </p:cNvSpPr>
            <p:nvPr/>
          </p:nvSpPr>
          <p:spPr bwMode="auto">
            <a:xfrm>
              <a:off x="1811" y="71"/>
              <a:ext cx="615" cy="615"/>
            </a:xfrm>
            <a:custGeom>
              <a:avLst/>
              <a:gdLst>
                <a:gd name="T0" fmla="*/ 607 w 615"/>
                <a:gd name="T1" fmla="*/ 0 h 615"/>
                <a:gd name="T2" fmla="*/ 0 w 615"/>
                <a:gd name="T3" fmla="*/ 607 h 615"/>
                <a:gd name="T4" fmla="*/ 7 w 615"/>
                <a:gd name="T5" fmla="*/ 614 h 615"/>
                <a:gd name="T6" fmla="*/ 614 w 615"/>
                <a:gd name="T7" fmla="*/ 7 h 615"/>
                <a:gd name="T8" fmla="*/ 607 w 615"/>
                <a:gd name="T9" fmla="*/ 0 h 615"/>
              </a:gdLst>
              <a:ahLst/>
              <a:cxnLst>
                <a:cxn ang="0">
                  <a:pos x="T0" y="T1"/>
                </a:cxn>
                <a:cxn ang="0">
                  <a:pos x="T2" y="T3"/>
                </a:cxn>
                <a:cxn ang="0">
                  <a:pos x="T4" y="T5"/>
                </a:cxn>
                <a:cxn ang="0">
                  <a:pos x="T6" y="T7"/>
                </a:cxn>
                <a:cxn ang="0">
                  <a:pos x="T8" y="T9"/>
                </a:cxn>
              </a:cxnLst>
              <a:rect l="0" t="0" r="r" b="b"/>
              <a:pathLst>
                <a:path w="615" h="615">
                  <a:moveTo>
                    <a:pt x="607" y="0"/>
                  </a:moveTo>
                  <a:lnTo>
                    <a:pt x="0" y="607"/>
                  </a:lnTo>
                  <a:lnTo>
                    <a:pt x="7" y="614"/>
                  </a:lnTo>
                  <a:lnTo>
                    <a:pt x="614" y="7"/>
                  </a:lnTo>
                  <a:lnTo>
                    <a:pt x="60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nvGrpSpPr>
            <p:cNvPr id="217" name="Group 216"/>
            <p:cNvGrpSpPr>
              <a:grpSpLocks/>
            </p:cNvGrpSpPr>
            <p:nvPr/>
          </p:nvGrpSpPr>
          <p:grpSpPr bwMode="auto">
            <a:xfrm>
              <a:off x="1190" y="2"/>
              <a:ext cx="1260" cy="725"/>
              <a:chOff x="1190" y="2"/>
              <a:chExt cx="1260" cy="725"/>
            </a:xfrm>
          </p:grpSpPr>
          <p:sp>
            <p:nvSpPr>
              <p:cNvPr id="225" name="Freeform 224"/>
              <p:cNvSpPr>
                <a:spLocks/>
              </p:cNvSpPr>
              <p:nvPr/>
            </p:nvSpPr>
            <p:spPr bwMode="auto">
              <a:xfrm>
                <a:off x="1190" y="2"/>
                <a:ext cx="1260" cy="725"/>
              </a:xfrm>
              <a:custGeom>
                <a:avLst/>
                <a:gdLst>
                  <a:gd name="T0" fmla="*/ 1260 w 1260"/>
                  <a:gd name="T1" fmla="*/ 79 h 725"/>
                  <a:gd name="T2" fmla="*/ 1056 w 1260"/>
                  <a:gd name="T3" fmla="*/ 79 h 725"/>
                  <a:gd name="T4" fmla="*/ 1056 w 1260"/>
                  <a:gd name="T5" fmla="*/ 304 h 725"/>
                  <a:gd name="T6" fmla="*/ 792 w 1260"/>
                  <a:gd name="T7" fmla="*/ 307 h 725"/>
                  <a:gd name="T8" fmla="*/ 0 w 1260"/>
                  <a:gd name="T9" fmla="*/ 657 h 725"/>
                  <a:gd name="T10" fmla="*/ 0 w 1260"/>
                  <a:gd name="T11" fmla="*/ 724 h 725"/>
                  <a:gd name="T12" fmla="*/ 1260 w 1260"/>
                  <a:gd name="T13" fmla="*/ 724 h 725"/>
                  <a:gd name="T14" fmla="*/ 1260 w 1260"/>
                  <a:gd name="T15" fmla="*/ 79 h 72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60" h="725">
                    <a:moveTo>
                      <a:pt x="1260" y="79"/>
                    </a:moveTo>
                    <a:lnTo>
                      <a:pt x="1056" y="79"/>
                    </a:lnTo>
                    <a:lnTo>
                      <a:pt x="1056" y="304"/>
                    </a:lnTo>
                    <a:lnTo>
                      <a:pt x="792" y="307"/>
                    </a:lnTo>
                    <a:lnTo>
                      <a:pt x="0" y="657"/>
                    </a:lnTo>
                    <a:lnTo>
                      <a:pt x="0" y="724"/>
                    </a:lnTo>
                    <a:lnTo>
                      <a:pt x="1260" y="724"/>
                    </a:lnTo>
                    <a:lnTo>
                      <a:pt x="1260" y="79"/>
                    </a:ln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26" name="Freeform 225"/>
              <p:cNvSpPr>
                <a:spLocks/>
              </p:cNvSpPr>
              <p:nvPr/>
            </p:nvSpPr>
            <p:spPr bwMode="auto">
              <a:xfrm>
                <a:off x="1190" y="2"/>
                <a:ext cx="1260" cy="725"/>
              </a:xfrm>
              <a:custGeom>
                <a:avLst/>
                <a:gdLst>
                  <a:gd name="T0" fmla="*/ 1260 w 1260"/>
                  <a:gd name="T1" fmla="*/ 0 h 725"/>
                  <a:gd name="T2" fmla="*/ 0 w 1260"/>
                  <a:gd name="T3" fmla="*/ 0 h 725"/>
                  <a:gd name="T4" fmla="*/ 0 w 1260"/>
                  <a:gd name="T5" fmla="*/ 412 h 725"/>
                  <a:gd name="T6" fmla="*/ 7 w 1260"/>
                  <a:gd name="T7" fmla="*/ 415 h 725"/>
                  <a:gd name="T8" fmla="*/ 753 w 1260"/>
                  <a:gd name="T9" fmla="*/ 81 h 725"/>
                  <a:gd name="T10" fmla="*/ 1260 w 1260"/>
                  <a:gd name="T11" fmla="*/ 79 h 725"/>
                  <a:gd name="T12" fmla="*/ 1260 w 1260"/>
                  <a:gd name="T13" fmla="*/ 0 h 725"/>
                </a:gdLst>
                <a:ahLst/>
                <a:cxnLst>
                  <a:cxn ang="0">
                    <a:pos x="T0" y="T1"/>
                  </a:cxn>
                  <a:cxn ang="0">
                    <a:pos x="T2" y="T3"/>
                  </a:cxn>
                  <a:cxn ang="0">
                    <a:pos x="T4" y="T5"/>
                  </a:cxn>
                  <a:cxn ang="0">
                    <a:pos x="T6" y="T7"/>
                  </a:cxn>
                  <a:cxn ang="0">
                    <a:pos x="T8" y="T9"/>
                  </a:cxn>
                  <a:cxn ang="0">
                    <a:pos x="T10" y="T11"/>
                  </a:cxn>
                  <a:cxn ang="0">
                    <a:pos x="T12" y="T13"/>
                  </a:cxn>
                </a:cxnLst>
                <a:rect l="0" t="0" r="r" b="b"/>
                <a:pathLst>
                  <a:path w="1260" h="725">
                    <a:moveTo>
                      <a:pt x="1260" y="0"/>
                    </a:moveTo>
                    <a:lnTo>
                      <a:pt x="0" y="0"/>
                    </a:lnTo>
                    <a:lnTo>
                      <a:pt x="0" y="412"/>
                    </a:lnTo>
                    <a:lnTo>
                      <a:pt x="7" y="415"/>
                    </a:lnTo>
                    <a:lnTo>
                      <a:pt x="753" y="81"/>
                    </a:lnTo>
                    <a:lnTo>
                      <a:pt x="1260" y="79"/>
                    </a:lnTo>
                    <a:lnTo>
                      <a:pt x="1260" y="0"/>
                    </a:ln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grpSp>
          <p:nvGrpSpPr>
            <p:cNvPr id="218" name="Group 217"/>
            <p:cNvGrpSpPr>
              <a:grpSpLocks/>
            </p:cNvGrpSpPr>
            <p:nvPr/>
          </p:nvGrpSpPr>
          <p:grpSpPr bwMode="auto">
            <a:xfrm>
              <a:off x="2" y="2"/>
              <a:ext cx="1188" cy="725"/>
              <a:chOff x="2" y="2"/>
              <a:chExt cx="1188" cy="725"/>
            </a:xfrm>
          </p:grpSpPr>
          <p:sp>
            <p:nvSpPr>
              <p:cNvPr id="223" name="Freeform 222"/>
              <p:cNvSpPr>
                <a:spLocks/>
              </p:cNvSpPr>
              <p:nvPr/>
            </p:nvSpPr>
            <p:spPr bwMode="auto">
              <a:xfrm>
                <a:off x="2" y="2"/>
                <a:ext cx="1188" cy="725"/>
              </a:xfrm>
              <a:custGeom>
                <a:avLst/>
                <a:gdLst>
                  <a:gd name="T0" fmla="*/ 1627 w 1188"/>
                  <a:gd name="T1" fmla="*/ 0 h 725"/>
                  <a:gd name="T2" fmla="*/ 439 w 1188"/>
                  <a:gd name="T3" fmla="*/ 0 h 725"/>
                  <a:gd name="T4" fmla="*/ 439 w 1188"/>
                  <a:gd name="T5" fmla="*/ 0 h 725"/>
                  <a:gd name="T6" fmla="*/ 439 w 1188"/>
                  <a:gd name="T7" fmla="*/ 724 h 725"/>
                  <a:gd name="T8" fmla="*/ 439 w 1188"/>
                  <a:gd name="T9" fmla="*/ 724 h 725"/>
                  <a:gd name="T10" fmla="*/ 1627 w 1188"/>
                  <a:gd name="T11" fmla="*/ 724 h 725"/>
                  <a:gd name="T12" fmla="*/ 1627 w 1188"/>
                  <a:gd name="T13" fmla="*/ 657 h 725"/>
                  <a:gd name="T14" fmla="*/ 1624 w 1188"/>
                  <a:gd name="T15" fmla="*/ 657 h 725"/>
                  <a:gd name="T16" fmla="*/ 840 w 1188"/>
                  <a:gd name="T17" fmla="*/ 304 h 725"/>
                  <a:gd name="T18" fmla="*/ 573 w 1188"/>
                  <a:gd name="T19" fmla="*/ 304 h 725"/>
                  <a:gd name="T20" fmla="*/ 573 w 1188"/>
                  <a:gd name="T21" fmla="*/ 79 h 725"/>
                  <a:gd name="T22" fmla="*/ 1627 w 1188"/>
                  <a:gd name="T23" fmla="*/ 79 h 725"/>
                  <a:gd name="T24" fmla="*/ 1627 w 1188"/>
                  <a:gd name="T25" fmla="*/ 0 h 7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88" h="725">
                    <a:moveTo>
                      <a:pt x="1627" y="0"/>
                    </a:moveTo>
                    <a:lnTo>
                      <a:pt x="439" y="0"/>
                    </a:lnTo>
                    <a:lnTo>
                      <a:pt x="439" y="0"/>
                    </a:lnTo>
                    <a:lnTo>
                      <a:pt x="439" y="724"/>
                    </a:lnTo>
                    <a:lnTo>
                      <a:pt x="439" y="724"/>
                    </a:lnTo>
                    <a:lnTo>
                      <a:pt x="1627" y="724"/>
                    </a:lnTo>
                    <a:lnTo>
                      <a:pt x="1627" y="657"/>
                    </a:lnTo>
                    <a:lnTo>
                      <a:pt x="1624" y="657"/>
                    </a:lnTo>
                    <a:lnTo>
                      <a:pt x="840" y="304"/>
                    </a:lnTo>
                    <a:lnTo>
                      <a:pt x="573" y="304"/>
                    </a:lnTo>
                    <a:lnTo>
                      <a:pt x="573" y="79"/>
                    </a:lnTo>
                    <a:lnTo>
                      <a:pt x="1627" y="79"/>
                    </a:lnTo>
                    <a:lnTo>
                      <a:pt x="1627" y="0"/>
                    </a:ln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24" name="Freeform 223"/>
              <p:cNvSpPr>
                <a:spLocks/>
              </p:cNvSpPr>
              <p:nvPr/>
            </p:nvSpPr>
            <p:spPr bwMode="auto">
              <a:xfrm>
                <a:off x="2" y="2"/>
                <a:ext cx="1188" cy="725"/>
              </a:xfrm>
              <a:custGeom>
                <a:avLst/>
                <a:gdLst>
                  <a:gd name="T0" fmla="*/ 1627 w 1188"/>
                  <a:gd name="T1" fmla="*/ 79 h 725"/>
                  <a:gd name="T2" fmla="*/ 876 w 1188"/>
                  <a:gd name="T3" fmla="*/ 79 h 725"/>
                  <a:gd name="T4" fmla="*/ 1627 w 1188"/>
                  <a:gd name="T5" fmla="*/ 412 h 725"/>
                  <a:gd name="T6" fmla="*/ 1627 w 1188"/>
                  <a:gd name="T7" fmla="*/ 79 h 725"/>
                </a:gdLst>
                <a:ahLst/>
                <a:cxnLst>
                  <a:cxn ang="0">
                    <a:pos x="T0" y="T1"/>
                  </a:cxn>
                  <a:cxn ang="0">
                    <a:pos x="T2" y="T3"/>
                  </a:cxn>
                  <a:cxn ang="0">
                    <a:pos x="T4" y="T5"/>
                  </a:cxn>
                  <a:cxn ang="0">
                    <a:pos x="T6" y="T7"/>
                  </a:cxn>
                </a:cxnLst>
                <a:rect l="0" t="0" r="r" b="b"/>
                <a:pathLst>
                  <a:path w="1188" h="725">
                    <a:moveTo>
                      <a:pt x="1627" y="79"/>
                    </a:moveTo>
                    <a:lnTo>
                      <a:pt x="876" y="79"/>
                    </a:lnTo>
                    <a:lnTo>
                      <a:pt x="1627" y="412"/>
                    </a:lnTo>
                    <a:lnTo>
                      <a:pt x="1627" y="79"/>
                    </a:ln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sp>
          <p:nvSpPr>
            <p:cNvPr id="219" name="Freeform 218"/>
            <p:cNvSpPr>
              <a:spLocks/>
            </p:cNvSpPr>
            <p:nvPr/>
          </p:nvSpPr>
          <p:spPr bwMode="auto">
            <a:xfrm>
              <a:off x="124" y="71"/>
              <a:ext cx="319" cy="20"/>
            </a:xfrm>
            <a:custGeom>
              <a:avLst/>
              <a:gdLst>
                <a:gd name="T0" fmla="*/ 319 w 319"/>
                <a:gd name="T1" fmla="*/ 0 h 20"/>
                <a:gd name="T2" fmla="*/ 0 w 319"/>
                <a:gd name="T3" fmla="*/ 0 h 20"/>
                <a:gd name="T4" fmla="*/ 0 w 319"/>
                <a:gd name="T5" fmla="*/ 19 h 20"/>
                <a:gd name="T6" fmla="*/ 314 w 319"/>
                <a:gd name="T7" fmla="*/ 19 h 20"/>
                <a:gd name="T8" fmla="*/ 319 w 319"/>
                <a:gd name="T9" fmla="*/ 0 h 20"/>
              </a:gdLst>
              <a:ahLst/>
              <a:cxnLst>
                <a:cxn ang="0">
                  <a:pos x="T0" y="T1"/>
                </a:cxn>
                <a:cxn ang="0">
                  <a:pos x="T2" y="T3"/>
                </a:cxn>
                <a:cxn ang="0">
                  <a:pos x="T4" y="T5"/>
                </a:cxn>
                <a:cxn ang="0">
                  <a:pos x="T6" y="T7"/>
                </a:cxn>
                <a:cxn ang="0">
                  <a:pos x="T8" y="T9"/>
                </a:cxn>
              </a:cxnLst>
              <a:rect l="0" t="0" r="r" b="b"/>
              <a:pathLst>
                <a:path w="319" h="20">
                  <a:moveTo>
                    <a:pt x="319" y="0"/>
                  </a:moveTo>
                  <a:lnTo>
                    <a:pt x="0" y="0"/>
                  </a:lnTo>
                  <a:lnTo>
                    <a:pt x="0" y="19"/>
                  </a:lnTo>
                  <a:lnTo>
                    <a:pt x="314" y="19"/>
                  </a:lnTo>
                  <a:lnTo>
                    <a:pt x="31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20" name="Freeform 219"/>
            <p:cNvSpPr>
              <a:spLocks/>
            </p:cNvSpPr>
            <p:nvPr/>
          </p:nvSpPr>
          <p:spPr bwMode="auto">
            <a:xfrm>
              <a:off x="434" y="71"/>
              <a:ext cx="768" cy="356"/>
            </a:xfrm>
            <a:custGeom>
              <a:avLst/>
              <a:gdLst>
                <a:gd name="T0" fmla="*/ 9 w 768"/>
                <a:gd name="T1" fmla="*/ 0 h 356"/>
                <a:gd name="T2" fmla="*/ 0 w 768"/>
                <a:gd name="T3" fmla="*/ 19 h 356"/>
                <a:gd name="T4" fmla="*/ 763 w 768"/>
                <a:gd name="T5" fmla="*/ 355 h 356"/>
                <a:gd name="T6" fmla="*/ 768 w 768"/>
                <a:gd name="T7" fmla="*/ 355 h 356"/>
                <a:gd name="T8" fmla="*/ 768 w 768"/>
                <a:gd name="T9" fmla="*/ 335 h 356"/>
                <a:gd name="T10" fmla="*/ 9 w 768"/>
                <a:gd name="T11" fmla="*/ 0 h 356"/>
              </a:gdLst>
              <a:ahLst/>
              <a:cxnLst>
                <a:cxn ang="0">
                  <a:pos x="T0" y="T1"/>
                </a:cxn>
                <a:cxn ang="0">
                  <a:pos x="T2" y="T3"/>
                </a:cxn>
                <a:cxn ang="0">
                  <a:pos x="T4" y="T5"/>
                </a:cxn>
                <a:cxn ang="0">
                  <a:pos x="T6" y="T7"/>
                </a:cxn>
                <a:cxn ang="0">
                  <a:pos x="T8" y="T9"/>
                </a:cxn>
                <a:cxn ang="0">
                  <a:pos x="T10" y="T11"/>
                </a:cxn>
              </a:cxnLst>
              <a:rect l="0" t="0" r="r" b="b"/>
              <a:pathLst>
                <a:path w="768" h="356">
                  <a:moveTo>
                    <a:pt x="9" y="0"/>
                  </a:moveTo>
                  <a:lnTo>
                    <a:pt x="0" y="19"/>
                  </a:lnTo>
                  <a:lnTo>
                    <a:pt x="763" y="355"/>
                  </a:lnTo>
                  <a:lnTo>
                    <a:pt x="768" y="355"/>
                  </a:lnTo>
                  <a:lnTo>
                    <a:pt x="768" y="335"/>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21" name="Freeform 220"/>
            <p:cNvSpPr>
              <a:spLocks/>
            </p:cNvSpPr>
            <p:nvPr/>
          </p:nvSpPr>
          <p:spPr bwMode="auto">
            <a:xfrm>
              <a:off x="1192" y="71"/>
              <a:ext cx="754" cy="356"/>
            </a:xfrm>
            <a:custGeom>
              <a:avLst/>
              <a:gdLst>
                <a:gd name="T0" fmla="*/ 748 w 754"/>
                <a:gd name="T1" fmla="*/ 0 h 356"/>
                <a:gd name="T2" fmla="*/ 746 w 754"/>
                <a:gd name="T3" fmla="*/ 0 h 356"/>
                <a:gd name="T4" fmla="*/ 0 w 754"/>
                <a:gd name="T5" fmla="*/ 335 h 356"/>
                <a:gd name="T6" fmla="*/ 9 w 754"/>
                <a:gd name="T7" fmla="*/ 355 h 356"/>
                <a:gd name="T8" fmla="*/ 753 w 754"/>
                <a:gd name="T9" fmla="*/ 19 h 356"/>
                <a:gd name="T10" fmla="*/ 748 w 754"/>
                <a:gd name="T11" fmla="*/ 0 h 356"/>
              </a:gdLst>
              <a:ahLst/>
              <a:cxnLst>
                <a:cxn ang="0">
                  <a:pos x="T0" y="T1"/>
                </a:cxn>
                <a:cxn ang="0">
                  <a:pos x="T2" y="T3"/>
                </a:cxn>
                <a:cxn ang="0">
                  <a:pos x="T4" y="T5"/>
                </a:cxn>
                <a:cxn ang="0">
                  <a:pos x="T6" y="T7"/>
                </a:cxn>
                <a:cxn ang="0">
                  <a:pos x="T8" y="T9"/>
                </a:cxn>
                <a:cxn ang="0">
                  <a:pos x="T10" y="T11"/>
                </a:cxn>
              </a:cxnLst>
              <a:rect l="0" t="0" r="r" b="b"/>
              <a:pathLst>
                <a:path w="754" h="356">
                  <a:moveTo>
                    <a:pt x="748" y="0"/>
                  </a:moveTo>
                  <a:lnTo>
                    <a:pt x="746" y="0"/>
                  </a:lnTo>
                  <a:lnTo>
                    <a:pt x="0" y="335"/>
                  </a:lnTo>
                  <a:lnTo>
                    <a:pt x="9" y="355"/>
                  </a:lnTo>
                  <a:lnTo>
                    <a:pt x="753" y="19"/>
                  </a:lnTo>
                  <a:lnTo>
                    <a:pt x="748"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22" name="Freeform 221"/>
            <p:cNvSpPr>
              <a:spLocks/>
            </p:cNvSpPr>
            <p:nvPr/>
          </p:nvSpPr>
          <p:spPr bwMode="auto">
            <a:xfrm>
              <a:off x="1941" y="81"/>
              <a:ext cx="315" cy="20"/>
            </a:xfrm>
            <a:custGeom>
              <a:avLst/>
              <a:gdLst>
                <a:gd name="T0" fmla="*/ 0 w 315"/>
                <a:gd name="T1" fmla="*/ 0 h 20"/>
                <a:gd name="T2" fmla="*/ 314 w 315"/>
                <a:gd name="T3" fmla="*/ 0 h 20"/>
              </a:gdLst>
              <a:ahLst/>
              <a:cxnLst>
                <a:cxn ang="0">
                  <a:pos x="T0" y="T1"/>
                </a:cxn>
                <a:cxn ang="0">
                  <a:pos x="T2" y="T3"/>
                </a:cxn>
              </a:cxnLst>
              <a:rect l="0" t="0" r="r" b="b"/>
              <a:pathLst>
                <a:path w="315" h="20">
                  <a:moveTo>
                    <a:pt x="0" y="0"/>
                  </a:moveTo>
                  <a:lnTo>
                    <a:pt x="314" y="0"/>
                  </a:lnTo>
                </a:path>
              </a:pathLst>
            </a:custGeom>
            <a:noFill/>
            <a:ln w="13461">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AU"/>
            </a:p>
          </p:txBody>
        </p:sp>
      </p:grpSp>
      <p:sp>
        <p:nvSpPr>
          <p:cNvPr id="227" name="Rectangle 226"/>
          <p:cNvSpPr/>
          <p:nvPr/>
        </p:nvSpPr>
        <p:spPr>
          <a:xfrm>
            <a:off x="3059832" y="2204864"/>
            <a:ext cx="4572000" cy="923330"/>
          </a:xfrm>
          <a:prstGeom prst="rect">
            <a:avLst/>
          </a:prstGeom>
        </p:spPr>
        <p:txBody>
          <a:bodyPr>
            <a:spAutoFit/>
          </a:bodyPr>
          <a:lstStyle/>
          <a:p>
            <a:r>
              <a:rPr lang="en-AU" dirty="0"/>
              <a:t>Sides drains can basically be constructed in three forms: V-shaped, rectangular or as a trapezoid.</a:t>
            </a:r>
          </a:p>
        </p:txBody>
      </p:sp>
      <p:grpSp>
        <p:nvGrpSpPr>
          <p:cNvPr id="228" name="Group 227"/>
          <p:cNvGrpSpPr>
            <a:grpSpLocks/>
          </p:cNvGrpSpPr>
          <p:nvPr/>
        </p:nvGrpSpPr>
        <p:grpSpPr bwMode="auto">
          <a:xfrm>
            <a:off x="703855" y="3441774"/>
            <a:ext cx="2144011" cy="923330"/>
            <a:chOff x="2" y="2"/>
            <a:chExt cx="2446" cy="722"/>
          </a:xfrm>
        </p:grpSpPr>
        <p:sp>
          <p:nvSpPr>
            <p:cNvPr id="229" name="Freeform 228"/>
            <p:cNvSpPr>
              <a:spLocks/>
            </p:cNvSpPr>
            <p:nvPr/>
          </p:nvSpPr>
          <p:spPr bwMode="auto">
            <a:xfrm>
              <a:off x="2" y="74"/>
              <a:ext cx="192" cy="617"/>
            </a:xfrm>
            <a:custGeom>
              <a:avLst/>
              <a:gdLst>
                <a:gd name="T0" fmla="*/ 607 w 192"/>
                <a:gd name="T1" fmla="*/ 0 h 617"/>
                <a:gd name="T2" fmla="*/ 422 w 192"/>
                <a:gd name="T3" fmla="*/ 185 h 617"/>
                <a:gd name="T4" fmla="*/ 422 w 192"/>
                <a:gd name="T5" fmla="*/ 185 h 617"/>
                <a:gd name="T6" fmla="*/ 422 w 192"/>
                <a:gd name="T7" fmla="*/ 199 h 617"/>
                <a:gd name="T8" fmla="*/ 422 w 192"/>
                <a:gd name="T9" fmla="*/ 199 h 617"/>
                <a:gd name="T10" fmla="*/ 614 w 192"/>
                <a:gd name="T11" fmla="*/ 7 h 617"/>
                <a:gd name="T12" fmla="*/ 607 w 192"/>
                <a:gd name="T13" fmla="*/ 0 h 617"/>
              </a:gdLst>
              <a:ahLst/>
              <a:cxnLst>
                <a:cxn ang="0">
                  <a:pos x="T0" y="T1"/>
                </a:cxn>
                <a:cxn ang="0">
                  <a:pos x="T2" y="T3"/>
                </a:cxn>
                <a:cxn ang="0">
                  <a:pos x="T4" y="T5"/>
                </a:cxn>
                <a:cxn ang="0">
                  <a:pos x="T6" y="T7"/>
                </a:cxn>
                <a:cxn ang="0">
                  <a:pos x="T8" y="T9"/>
                </a:cxn>
                <a:cxn ang="0">
                  <a:pos x="T10" y="T11"/>
                </a:cxn>
                <a:cxn ang="0">
                  <a:pos x="T12" y="T13"/>
                </a:cxn>
              </a:cxnLst>
              <a:rect l="0" t="0" r="r" b="b"/>
              <a:pathLst>
                <a:path w="192" h="617">
                  <a:moveTo>
                    <a:pt x="607" y="0"/>
                  </a:moveTo>
                  <a:lnTo>
                    <a:pt x="422" y="185"/>
                  </a:lnTo>
                  <a:lnTo>
                    <a:pt x="422" y="185"/>
                  </a:lnTo>
                  <a:lnTo>
                    <a:pt x="422" y="199"/>
                  </a:lnTo>
                  <a:lnTo>
                    <a:pt x="422" y="199"/>
                  </a:lnTo>
                  <a:lnTo>
                    <a:pt x="614" y="7"/>
                  </a:lnTo>
                  <a:lnTo>
                    <a:pt x="60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30" name="Freeform 229"/>
            <p:cNvSpPr>
              <a:spLocks/>
            </p:cNvSpPr>
            <p:nvPr/>
          </p:nvSpPr>
          <p:spPr bwMode="auto">
            <a:xfrm>
              <a:off x="2" y="74"/>
              <a:ext cx="245" cy="617"/>
            </a:xfrm>
            <a:custGeom>
              <a:avLst/>
              <a:gdLst>
                <a:gd name="T0" fmla="*/ 609 w 245"/>
                <a:gd name="T1" fmla="*/ 0 h 617"/>
                <a:gd name="T2" fmla="*/ 371 w 245"/>
                <a:gd name="T3" fmla="*/ 237 h 617"/>
                <a:gd name="T4" fmla="*/ 371 w 245"/>
                <a:gd name="T5" fmla="*/ 237 h 617"/>
                <a:gd name="T6" fmla="*/ 371 w 245"/>
                <a:gd name="T7" fmla="*/ 252 h 617"/>
                <a:gd name="T8" fmla="*/ 371 w 245"/>
                <a:gd name="T9" fmla="*/ 252 h 617"/>
                <a:gd name="T10" fmla="*/ 616 w 245"/>
                <a:gd name="T11" fmla="*/ 7 h 617"/>
                <a:gd name="T12" fmla="*/ 609 w 245"/>
                <a:gd name="T13" fmla="*/ 0 h 617"/>
              </a:gdLst>
              <a:ahLst/>
              <a:cxnLst>
                <a:cxn ang="0">
                  <a:pos x="T0" y="T1"/>
                </a:cxn>
                <a:cxn ang="0">
                  <a:pos x="T2" y="T3"/>
                </a:cxn>
                <a:cxn ang="0">
                  <a:pos x="T4" y="T5"/>
                </a:cxn>
                <a:cxn ang="0">
                  <a:pos x="T6" y="T7"/>
                </a:cxn>
                <a:cxn ang="0">
                  <a:pos x="T8" y="T9"/>
                </a:cxn>
                <a:cxn ang="0">
                  <a:pos x="T10" y="T11"/>
                </a:cxn>
                <a:cxn ang="0">
                  <a:pos x="T12" y="T13"/>
                </a:cxn>
              </a:cxnLst>
              <a:rect l="0" t="0" r="r" b="b"/>
              <a:pathLst>
                <a:path w="245" h="617">
                  <a:moveTo>
                    <a:pt x="609" y="0"/>
                  </a:moveTo>
                  <a:lnTo>
                    <a:pt x="371" y="237"/>
                  </a:lnTo>
                  <a:lnTo>
                    <a:pt x="371" y="237"/>
                  </a:lnTo>
                  <a:lnTo>
                    <a:pt x="371" y="252"/>
                  </a:lnTo>
                  <a:lnTo>
                    <a:pt x="371" y="252"/>
                  </a:lnTo>
                  <a:lnTo>
                    <a:pt x="616" y="7"/>
                  </a:lnTo>
                  <a:lnTo>
                    <a:pt x="60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31" name="Freeform 230"/>
            <p:cNvSpPr>
              <a:spLocks/>
            </p:cNvSpPr>
            <p:nvPr/>
          </p:nvSpPr>
          <p:spPr bwMode="auto">
            <a:xfrm>
              <a:off x="2" y="74"/>
              <a:ext cx="297" cy="617"/>
            </a:xfrm>
            <a:custGeom>
              <a:avLst/>
              <a:gdLst>
                <a:gd name="T0" fmla="*/ 609 w 297"/>
                <a:gd name="T1" fmla="*/ 0 h 617"/>
                <a:gd name="T2" fmla="*/ 319 w 297"/>
                <a:gd name="T3" fmla="*/ 290 h 617"/>
                <a:gd name="T4" fmla="*/ 319 w 297"/>
                <a:gd name="T5" fmla="*/ 290 h 617"/>
                <a:gd name="T6" fmla="*/ 319 w 297"/>
                <a:gd name="T7" fmla="*/ 304 h 617"/>
                <a:gd name="T8" fmla="*/ 319 w 297"/>
                <a:gd name="T9" fmla="*/ 304 h 617"/>
                <a:gd name="T10" fmla="*/ 616 w 297"/>
                <a:gd name="T11" fmla="*/ 7 h 617"/>
                <a:gd name="T12" fmla="*/ 609 w 297"/>
                <a:gd name="T13" fmla="*/ 0 h 617"/>
              </a:gdLst>
              <a:ahLst/>
              <a:cxnLst>
                <a:cxn ang="0">
                  <a:pos x="T0" y="T1"/>
                </a:cxn>
                <a:cxn ang="0">
                  <a:pos x="T2" y="T3"/>
                </a:cxn>
                <a:cxn ang="0">
                  <a:pos x="T4" y="T5"/>
                </a:cxn>
                <a:cxn ang="0">
                  <a:pos x="T6" y="T7"/>
                </a:cxn>
                <a:cxn ang="0">
                  <a:pos x="T8" y="T9"/>
                </a:cxn>
                <a:cxn ang="0">
                  <a:pos x="T10" y="T11"/>
                </a:cxn>
                <a:cxn ang="0">
                  <a:pos x="T12" y="T13"/>
                </a:cxn>
              </a:cxnLst>
              <a:rect l="0" t="0" r="r" b="b"/>
              <a:pathLst>
                <a:path w="297" h="617">
                  <a:moveTo>
                    <a:pt x="609" y="0"/>
                  </a:moveTo>
                  <a:lnTo>
                    <a:pt x="319" y="290"/>
                  </a:lnTo>
                  <a:lnTo>
                    <a:pt x="319" y="290"/>
                  </a:lnTo>
                  <a:lnTo>
                    <a:pt x="319" y="304"/>
                  </a:lnTo>
                  <a:lnTo>
                    <a:pt x="319" y="304"/>
                  </a:lnTo>
                  <a:lnTo>
                    <a:pt x="616" y="7"/>
                  </a:lnTo>
                  <a:lnTo>
                    <a:pt x="60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32" name="Freeform 231"/>
            <p:cNvSpPr>
              <a:spLocks/>
            </p:cNvSpPr>
            <p:nvPr/>
          </p:nvSpPr>
          <p:spPr bwMode="auto">
            <a:xfrm>
              <a:off x="2" y="74"/>
              <a:ext cx="348" cy="617"/>
            </a:xfrm>
            <a:custGeom>
              <a:avLst/>
              <a:gdLst>
                <a:gd name="T0" fmla="*/ 607 w 348"/>
                <a:gd name="T1" fmla="*/ 0 h 617"/>
                <a:gd name="T2" fmla="*/ 266 w 348"/>
                <a:gd name="T3" fmla="*/ 342 h 617"/>
                <a:gd name="T4" fmla="*/ 266 w 348"/>
                <a:gd name="T5" fmla="*/ 342 h 617"/>
                <a:gd name="T6" fmla="*/ 266 w 348"/>
                <a:gd name="T7" fmla="*/ 356 h 617"/>
                <a:gd name="T8" fmla="*/ 266 w 348"/>
                <a:gd name="T9" fmla="*/ 356 h 617"/>
                <a:gd name="T10" fmla="*/ 614 w 348"/>
                <a:gd name="T11" fmla="*/ 7 h 617"/>
                <a:gd name="T12" fmla="*/ 607 w 348"/>
                <a:gd name="T13" fmla="*/ 0 h 617"/>
              </a:gdLst>
              <a:ahLst/>
              <a:cxnLst>
                <a:cxn ang="0">
                  <a:pos x="T0" y="T1"/>
                </a:cxn>
                <a:cxn ang="0">
                  <a:pos x="T2" y="T3"/>
                </a:cxn>
                <a:cxn ang="0">
                  <a:pos x="T4" y="T5"/>
                </a:cxn>
                <a:cxn ang="0">
                  <a:pos x="T6" y="T7"/>
                </a:cxn>
                <a:cxn ang="0">
                  <a:pos x="T8" y="T9"/>
                </a:cxn>
                <a:cxn ang="0">
                  <a:pos x="T10" y="T11"/>
                </a:cxn>
                <a:cxn ang="0">
                  <a:pos x="T12" y="T13"/>
                </a:cxn>
              </a:cxnLst>
              <a:rect l="0" t="0" r="r" b="b"/>
              <a:pathLst>
                <a:path w="348" h="617">
                  <a:moveTo>
                    <a:pt x="607" y="0"/>
                  </a:moveTo>
                  <a:lnTo>
                    <a:pt x="266" y="342"/>
                  </a:lnTo>
                  <a:lnTo>
                    <a:pt x="266" y="342"/>
                  </a:lnTo>
                  <a:lnTo>
                    <a:pt x="266" y="356"/>
                  </a:lnTo>
                  <a:lnTo>
                    <a:pt x="266" y="356"/>
                  </a:lnTo>
                  <a:lnTo>
                    <a:pt x="614" y="7"/>
                  </a:lnTo>
                  <a:lnTo>
                    <a:pt x="60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33" name="Freeform 232"/>
            <p:cNvSpPr>
              <a:spLocks/>
            </p:cNvSpPr>
            <p:nvPr/>
          </p:nvSpPr>
          <p:spPr bwMode="auto">
            <a:xfrm>
              <a:off x="2" y="74"/>
              <a:ext cx="401" cy="617"/>
            </a:xfrm>
            <a:custGeom>
              <a:avLst/>
              <a:gdLst>
                <a:gd name="T0" fmla="*/ 607 w 401"/>
                <a:gd name="T1" fmla="*/ 0 h 617"/>
                <a:gd name="T2" fmla="*/ 213 w 401"/>
                <a:gd name="T3" fmla="*/ 395 h 617"/>
                <a:gd name="T4" fmla="*/ 213 w 401"/>
                <a:gd name="T5" fmla="*/ 395 h 617"/>
                <a:gd name="T6" fmla="*/ 213 w 401"/>
                <a:gd name="T7" fmla="*/ 409 h 617"/>
                <a:gd name="T8" fmla="*/ 213 w 401"/>
                <a:gd name="T9" fmla="*/ 409 h 617"/>
                <a:gd name="T10" fmla="*/ 614 w 401"/>
                <a:gd name="T11" fmla="*/ 7 h 617"/>
                <a:gd name="T12" fmla="*/ 607 w 401"/>
                <a:gd name="T13" fmla="*/ 0 h 617"/>
              </a:gdLst>
              <a:ahLst/>
              <a:cxnLst>
                <a:cxn ang="0">
                  <a:pos x="T0" y="T1"/>
                </a:cxn>
                <a:cxn ang="0">
                  <a:pos x="T2" y="T3"/>
                </a:cxn>
                <a:cxn ang="0">
                  <a:pos x="T4" y="T5"/>
                </a:cxn>
                <a:cxn ang="0">
                  <a:pos x="T6" y="T7"/>
                </a:cxn>
                <a:cxn ang="0">
                  <a:pos x="T8" y="T9"/>
                </a:cxn>
                <a:cxn ang="0">
                  <a:pos x="T10" y="T11"/>
                </a:cxn>
                <a:cxn ang="0">
                  <a:pos x="T12" y="T13"/>
                </a:cxn>
              </a:cxnLst>
              <a:rect l="0" t="0" r="r" b="b"/>
              <a:pathLst>
                <a:path w="401" h="617">
                  <a:moveTo>
                    <a:pt x="607" y="0"/>
                  </a:moveTo>
                  <a:lnTo>
                    <a:pt x="213" y="395"/>
                  </a:lnTo>
                  <a:lnTo>
                    <a:pt x="213" y="395"/>
                  </a:lnTo>
                  <a:lnTo>
                    <a:pt x="213" y="409"/>
                  </a:lnTo>
                  <a:lnTo>
                    <a:pt x="213" y="409"/>
                  </a:lnTo>
                  <a:lnTo>
                    <a:pt x="614" y="7"/>
                  </a:lnTo>
                  <a:lnTo>
                    <a:pt x="60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34" name="Freeform 233"/>
            <p:cNvSpPr>
              <a:spLocks/>
            </p:cNvSpPr>
            <p:nvPr/>
          </p:nvSpPr>
          <p:spPr bwMode="auto">
            <a:xfrm>
              <a:off x="2" y="74"/>
              <a:ext cx="451" cy="617"/>
            </a:xfrm>
            <a:custGeom>
              <a:avLst/>
              <a:gdLst>
                <a:gd name="T0" fmla="*/ 607 w 451"/>
                <a:gd name="T1" fmla="*/ 0 h 617"/>
                <a:gd name="T2" fmla="*/ 163 w 451"/>
                <a:gd name="T3" fmla="*/ 445 h 617"/>
                <a:gd name="T4" fmla="*/ 163 w 451"/>
                <a:gd name="T5" fmla="*/ 445 h 617"/>
                <a:gd name="T6" fmla="*/ 163 w 451"/>
                <a:gd name="T7" fmla="*/ 460 h 617"/>
                <a:gd name="T8" fmla="*/ 163 w 451"/>
                <a:gd name="T9" fmla="*/ 460 h 617"/>
                <a:gd name="T10" fmla="*/ 614 w 451"/>
                <a:gd name="T11" fmla="*/ 7 h 617"/>
                <a:gd name="T12" fmla="*/ 607 w 451"/>
                <a:gd name="T13" fmla="*/ 0 h 617"/>
              </a:gdLst>
              <a:ahLst/>
              <a:cxnLst>
                <a:cxn ang="0">
                  <a:pos x="T0" y="T1"/>
                </a:cxn>
                <a:cxn ang="0">
                  <a:pos x="T2" y="T3"/>
                </a:cxn>
                <a:cxn ang="0">
                  <a:pos x="T4" y="T5"/>
                </a:cxn>
                <a:cxn ang="0">
                  <a:pos x="T6" y="T7"/>
                </a:cxn>
                <a:cxn ang="0">
                  <a:pos x="T8" y="T9"/>
                </a:cxn>
                <a:cxn ang="0">
                  <a:pos x="T10" y="T11"/>
                </a:cxn>
                <a:cxn ang="0">
                  <a:pos x="T12" y="T13"/>
                </a:cxn>
              </a:cxnLst>
              <a:rect l="0" t="0" r="r" b="b"/>
              <a:pathLst>
                <a:path w="451" h="617">
                  <a:moveTo>
                    <a:pt x="607" y="0"/>
                  </a:moveTo>
                  <a:lnTo>
                    <a:pt x="163" y="445"/>
                  </a:lnTo>
                  <a:lnTo>
                    <a:pt x="163" y="445"/>
                  </a:lnTo>
                  <a:lnTo>
                    <a:pt x="163" y="460"/>
                  </a:lnTo>
                  <a:lnTo>
                    <a:pt x="163" y="460"/>
                  </a:lnTo>
                  <a:lnTo>
                    <a:pt x="614" y="7"/>
                  </a:lnTo>
                  <a:lnTo>
                    <a:pt x="60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35" name="Freeform 234"/>
            <p:cNvSpPr>
              <a:spLocks/>
            </p:cNvSpPr>
            <p:nvPr/>
          </p:nvSpPr>
          <p:spPr bwMode="auto">
            <a:xfrm>
              <a:off x="2" y="74"/>
              <a:ext cx="504" cy="617"/>
            </a:xfrm>
            <a:custGeom>
              <a:avLst/>
              <a:gdLst>
                <a:gd name="T0" fmla="*/ 607 w 504"/>
                <a:gd name="T1" fmla="*/ 0 h 617"/>
                <a:gd name="T2" fmla="*/ 110 w 504"/>
                <a:gd name="T3" fmla="*/ 498 h 617"/>
                <a:gd name="T4" fmla="*/ 110 w 504"/>
                <a:gd name="T5" fmla="*/ 498 h 617"/>
                <a:gd name="T6" fmla="*/ 110 w 504"/>
                <a:gd name="T7" fmla="*/ 513 h 617"/>
                <a:gd name="T8" fmla="*/ 110 w 504"/>
                <a:gd name="T9" fmla="*/ 513 h 617"/>
                <a:gd name="T10" fmla="*/ 614 w 504"/>
                <a:gd name="T11" fmla="*/ 7 h 617"/>
                <a:gd name="T12" fmla="*/ 607 w 504"/>
                <a:gd name="T13" fmla="*/ 0 h 617"/>
              </a:gdLst>
              <a:ahLst/>
              <a:cxnLst>
                <a:cxn ang="0">
                  <a:pos x="T0" y="T1"/>
                </a:cxn>
                <a:cxn ang="0">
                  <a:pos x="T2" y="T3"/>
                </a:cxn>
                <a:cxn ang="0">
                  <a:pos x="T4" y="T5"/>
                </a:cxn>
                <a:cxn ang="0">
                  <a:pos x="T6" y="T7"/>
                </a:cxn>
                <a:cxn ang="0">
                  <a:pos x="T8" y="T9"/>
                </a:cxn>
                <a:cxn ang="0">
                  <a:pos x="T10" y="T11"/>
                </a:cxn>
                <a:cxn ang="0">
                  <a:pos x="T12" y="T13"/>
                </a:cxn>
              </a:cxnLst>
              <a:rect l="0" t="0" r="r" b="b"/>
              <a:pathLst>
                <a:path w="504" h="617">
                  <a:moveTo>
                    <a:pt x="607" y="0"/>
                  </a:moveTo>
                  <a:lnTo>
                    <a:pt x="110" y="498"/>
                  </a:lnTo>
                  <a:lnTo>
                    <a:pt x="110" y="498"/>
                  </a:lnTo>
                  <a:lnTo>
                    <a:pt x="110" y="513"/>
                  </a:lnTo>
                  <a:lnTo>
                    <a:pt x="110" y="513"/>
                  </a:lnTo>
                  <a:lnTo>
                    <a:pt x="614" y="7"/>
                  </a:lnTo>
                  <a:lnTo>
                    <a:pt x="60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36" name="Freeform 235"/>
            <p:cNvSpPr>
              <a:spLocks/>
            </p:cNvSpPr>
            <p:nvPr/>
          </p:nvSpPr>
          <p:spPr bwMode="auto">
            <a:xfrm>
              <a:off x="2" y="74"/>
              <a:ext cx="557" cy="617"/>
            </a:xfrm>
            <a:custGeom>
              <a:avLst/>
              <a:gdLst>
                <a:gd name="T0" fmla="*/ 607 w 557"/>
                <a:gd name="T1" fmla="*/ 0 h 617"/>
                <a:gd name="T2" fmla="*/ 57 w 557"/>
                <a:gd name="T3" fmla="*/ 551 h 617"/>
                <a:gd name="T4" fmla="*/ 57 w 557"/>
                <a:gd name="T5" fmla="*/ 551 h 617"/>
                <a:gd name="T6" fmla="*/ 57 w 557"/>
                <a:gd name="T7" fmla="*/ 566 h 617"/>
                <a:gd name="T8" fmla="*/ 57 w 557"/>
                <a:gd name="T9" fmla="*/ 566 h 617"/>
                <a:gd name="T10" fmla="*/ 614 w 557"/>
                <a:gd name="T11" fmla="*/ 7 h 617"/>
                <a:gd name="T12" fmla="*/ 607 w 557"/>
                <a:gd name="T13" fmla="*/ 0 h 617"/>
              </a:gdLst>
              <a:ahLst/>
              <a:cxnLst>
                <a:cxn ang="0">
                  <a:pos x="T0" y="T1"/>
                </a:cxn>
                <a:cxn ang="0">
                  <a:pos x="T2" y="T3"/>
                </a:cxn>
                <a:cxn ang="0">
                  <a:pos x="T4" y="T5"/>
                </a:cxn>
                <a:cxn ang="0">
                  <a:pos x="T6" y="T7"/>
                </a:cxn>
                <a:cxn ang="0">
                  <a:pos x="T8" y="T9"/>
                </a:cxn>
                <a:cxn ang="0">
                  <a:pos x="T10" y="T11"/>
                </a:cxn>
                <a:cxn ang="0">
                  <a:pos x="T12" y="T13"/>
                </a:cxn>
              </a:cxnLst>
              <a:rect l="0" t="0" r="r" b="b"/>
              <a:pathLst>
                <a:path w="557" h="617">
                  <a:moveTo>
                    <a:pt x="607" y="0"/>
                  </a:moveTo>
                  <a:lnTo>
                    <a:pt x="57" y="551"/>
                  </a:lnTo>
                  <a:lnTo>
                    <a:pt x="57" y="551"/>
                  </a:lnTo>
                  <a:lnTo>
                    <a:pt x="57" y="566"/>
                  </a:lnTo>
                  <a:lnTo>
                    <a:pt x="57" y="566"/>
                  </a:lnTo>
                  <a:lnTo>
                    <a:pt x="614" y="7"/>
                  </a:lnTo>
                  <a:lnTo>
                    <a:pt x="60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37" name="Freeform 236"/>
            <p:cNvSpPr>
              <a:spLocks/>
            </p:cNvSpPr>
            <p:nvPr/>
          </p:nvSpPr>
          <p:spPr bwMode="auto">
            <a:xfrm>
              <a:off x="2" y="74"/>
              <a:ext cx="607" cy="617"/>
            </a:xfrm>
            <a:custGeom>
              <a:avLst/>
              <a:gdLst>
                <a:gd name="T0" fmla="*/ 607 w 607"/>
                <a:gd name="T1" fmla="*/ 0 h 617"/>
                <a:gd name="T2" fmla="*/ 7 w 607"/>
                <a:gd name="T3" fmla="*/ 602 h 617"/>
                <a:gd name="T4" fmla="*/ 7 w 607"/>
                <a:gd name="T5" fmla="*/ 602 h 617"/>
                <a:gd name="T6" fmla="*/ 7 w 607"/>
                <a:gd name="T7" fmla="*/ 616 h 617"/>
                <a:gd name="T8" fmla="*/ 7 w 607"/>
                <a:gd name="T9" fmla="*/ 616 h 617"/>
                <a:gd name="T10" fmla="*/ 614 w 607"/>
                <a:gd name="T11" fmla="*/ 7 h 617"/>
                <a:gd name="T12" fmla="*/ 607 w 607"/>
                <a:gd name="T13" fmla="*/ 0 h 617"/>
              </a:gdLst>
              <a:ahLst/>
              <a:cxnLst>
                <a:cxn ang="0">
                  <a:pos x="T0" y="T1"/>
                </a:cxn>
                <a:cxn ang="0">
                  <a:pos x="T2" y="T3"/>
                </a:cxn>
                <a:cxn ang="0">
                  <a:pos x="T4" y="T5"/>
                </a:cxn>
                <a:cxn ang="0">
                  <a:pos x="T6" y="T7"/>
                </a:cxn>
                <a:cxn ang="0">
                  <a:pos x="T8" y="T9"/>
                </a:cxn>
                <a:cxn ang="0">
                  <a:pos x="T10" y="T11"/>
                </a:cxn>
                <a:cxn ang="0">
                  <a:pos x="T12" y="T13"/>
                </a:cxn>
              </a:cxnLst>
              <a:rect l="0" t="0" r="r" b="b"/>
              <a:pathLst>
                <a:path w="607" h="617">
                  <a:moveTo>
                    <a:pt x="607" y="0"/>
                  </a:moveTo>
                  <a:lnTo>
                    <a:pt x="7" y="602"/>
                  </a:lnTo>
                  <a:lnTo>
                    <a:pt x="7" y="602"/>
                  </a:lnTo>
                  <a:lnTo>
                    <a:pt x="7" y="616"/>
                  </a:lnTo>
                  <a:lnTo>
                    <a:pt x="7" y="616"/>
                  </a:lnTo>
                  <a:lnTo>
                    <a:pt x="614" y="7"/>
                  </a:lnTo>
                  <a:lnTo>
                    <a:pt x="60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38" name="Freeform 237"/>
            <p:cNvSpPr>
              <a:spLocks/>
            </p:cNvSpPr>
            <p:nvPr/>
          </p:nvSpPr>
          <p:spPr bwMode="auto">
            <a:xfrm>
              <a:off x="48" y="74"/>
              <a:ext cx="614" cy="617"/>
            </a:xfrm>
            <a:custGeom>
              <a:avLst/>
              <a:gdLst>
                <a:gd name="T0" fmla="*/ 607 w 614"/>
                <a:gd name="T1" fmla="*/ 0 h 617"/>
                <a:gd name="T2" fmla="*/ 0 w 614"/>
                <a:gd name="T3" fmla="*/ 609 h 617"/>
                <a:gd name="T4" fmla="*/ 7 w 614"/>
                <a:gd name="T5" fmla="*/ 616 h 617"/>
                <a:gd name="T6" fmla="*/ 614 w 614"/>
                <a:gd name="T7" fmla="*/ 7 h 617"/>
                <a:gd name="T8" fmla="*/ 607 w 614"/>
                <a:gd name="T9" fmla="*/ 0 h 617"/>
              </a:gdLst>
              <a:ahLst/>
              <a:cxnLst>
                <a:cxn ang="0">
                  <a:pos x="T0" y="T1"/>
                </a:cxn>
                <a:cxn ang="0">
                  <a:pos x="T2" y="T3"/>
                </a:cxn>
                <a:cxn ang="0">
                  <a:pos x="T4" y="T5"/>
                </a:cxn>
                <a:cxn ang="0">
                  <a:pos x="T6" y="T7"/>
                </a:cxn>
                <a:cxn ang="0">
                  <a:pos x="T8" y="T9"/>
                </a:cxn>
              </a:cxnLst>
              <a:rect l="0" t="0" r="r" b="b"/>
              <a:pathLst>
                <a:path w="614" h="617">
                  <a:moveTo>
                    <a:pt x="607" y="0"/>
                  </a:moveTo>
                  <a:lnTo>
                    <a:pt x="0" y="609"/>
                  </a:lnTo>
                  <a:lnTo>
                    <a:pt x="7" y="616"/>
                  </a:lnTo>
                  <a:lnTo>
                    <a:pt x="614" y="7"/>
                  </a:lnTo>
                  <a:lnTo>
                    <a:pt x="60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39" name="Freeform 238"/>
            <p:cNvSpPr>
              <a:spLocks/>
            </p:cNvSpPr>
            <p:nvPr/>
          </p:nvSpPr>
          <p:spPr bwMode="auto">
            <a:xfrm>
              <a:off x="98" y="74"/>
              <a:ext cx="617" cy="617"/>
            </a:xfrm>
            <a:custGeom>
              <a:avLst/>
              <a:gdLst>
                <a:gd name="T0" fmla="*/ 609 w 617"/>
                <a:gd name="T1" fmla="*/ 0 h 617"/>
                <a:gd name="T2" fmla="*/ 0 w 617"/>
                <a:gd name="T3" fmla="*/ 609 h 617"/>
                <a:gd name="T4" fmla="*/ 7 w 617"/>
                <a:gd name="T5" fmla="*/ 616 h 617"/>
                <a:gd name="T6" fmla="*/ 616 w 617"/>
                <a:gd name="T7" fmla="*/ 7 h 617"/>
                <a:gd name="T8" fmla="*/ 609 w 617"/>
                <a:gd name="T9" fmla="*/ 0 h 617"/>
              </a:gdLst>
              <a:ahLst/>
              <a:cxnLst>
                <a:cxn ang="0">
                  <a:pos x="T0" y="T1"/>
                </a:cxn>
                <a:cxn ang="0">
                  <a:pos x="T2" y="T3"/>
                </a:cxn>
                <a:cxn ang="0">
                  <a:pos x="T4" y="T5"/>
                </a:cxn>
                <a:cxn ang="0">
                  <a:pos x="T6" y="T7"/>
                </a:cxn>
                <a:cxn ang="0">
                  <a:pos x="T8" y="T9"/>
                </a:cxn>
              </a:cxnLst>
              <a:rect l="0" t="0" r="r" b="b"/>
              <a:pathLst>
                <a:path w="617" h="617">
                  <a:moveTo>
                    <a:pt x="609" y="0"/>
                  </a:moveTo>
                  <a:lnTo>
                    <a:pt x="0" y="609"/>
                  </a:lnTo>
                  <a:lnTo>
                    <a:pt x="7" y="616"/>
                  </a:lnTo>
                  <a:lnTo>
                    <a:pt x="616" y="7"/>
                  </a:lnTo>
                  <a:lnTo>
                    <a:pt x="60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40" name="Freeform 239"/>
            <p:cNvSpPr>
              <a:spLocks/>
            </p:cNvSpPr>
            <p:nvPr/>
          </p:nvSpPr>
          <p:spPr bwMode="auto">
            <a:xfrm>
              <a:off x="151" y="74"/>
              <a:ext cx="614" cy="617"/>
            </a:xfrm>
            <a:custGeom>
              <a:avLst/>
              <a:gdLst>
                <a:gd name="T0" fmla="*/ 607 w 614"/>
                <a:gd name="T1" fmla="*/ 0 h 617"/>
                <a:gd name="T2" fmla="*/ 0 w 614"/>
                <a:gd name="T3" fmla="*/ 609 h 617"/>
                <a:gd name="T4" fmla="*/ 7 w 614"/>
                <a:gd name="T5" fmla="*/ 616 h 617"/>
                <a:gd name="T6" fmla="*/ 614 w 614"/>
                <a:gd name="T7" fmla="*/ 7 h 617"/>
                <a:gd name="T8" fmla="*/ 607 w 614"/>
                <a:gd name="T9" fmla="*/ 0 h 617"/>
              </a:gdLst>
              <a:ahLst/>
              <a:cxnLst>
                <a:cxn ang="0">
                  <a:pos x="T0" y="T1"/>
                </a:cxn>
                <a:cxn ang="0">
                  <a:pos x="T2" y="T3"/>
                </a:cxn>
                <a:cxn ang="0">
                  <a:pos x="T4" y="T5"/>
                </a:cxn>
                <a:cxn ang="0">
                  <a:pos x="T6" y="T7"/>
                </a:cxn>
                <a:cxn ang="0">
                  <a:pos x="T8" y="T9"/>
                </a:cxn>
              </a:cxnLst>
              <a:rect l="0" t="0" r="r" b="b"/>
              <a:pathLst>
                <a:path w="614" h="617">
                  <a:moveTo>
                    <a:pt x="607" y="0"/>
                  </a:moveTo>
                  <a:lnTo>
                    <a:pt x="0" y="609"/>
                  </a:lnTo>
                  <a:lnTo>
                    <a:pt x="7" y="616"/>
                  </a:lnTo>
                  <a:lnTo>
                    <a:pt x="614" y="7"/>
                  </a:lnTo>
                  <a:lnTo>
                    <a:pt x="60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41" name="Freeform 240"/>
            <p:cNvSpPr>
              <a:spLocks/>
            </p:cNvSpPr>
            <p:nvPr/>
          </p:nvSpPr>
          <p:spPr bwMode="auto">
            <a:xfrm>
              <a:off x="203" y="74"/>
              <a:ext cx="612" cy="617"/>
            </a:xfrm>
            <a:custGeom>
              <a:avLst/>
              <a:gdLst>
                <a:gd name="T0" fmla="*/ 604 w 612"/>
                <a:gd name="T1" fmla="*/ 0 h 617"/>
                <a:gd name="T2" fmla="*/ 0 w 612"/>
                <a:gd name="T3" fmla="*/ 609 h 617"/>
                <a:gd name="T4" fmla="*/ 7 w 612"/>
                <a:gd name="T5" fmla="*/ 616 h 617"/>
                <a:gd name="T6" fmla="*/ 612 w 612"/>
                <a:gd name="T7" fmla="*/ 7 h 617"/>
                <a:gd name="T8" fmla="*/ 604 w 612"/>
                <a:gd name="T9" fmla="*/ 0 h 617"/>
              </a:gdLst>
              <a:ahLst/>
              <a:cxnLst>
                <a:cxn ang="0">
                  <a:pos x="T0" y="T1"/>
                </a:cxn>
                <a:cxn ang="0">
                  <a:pos x="T2" y="T3"/>
                </a:cxn>
                <a:cxn ang="0">
                  <a:pos x="T4" y="T5"/>
                </a:cxn>
                <a:cxn ang="0">
                  <a:pos x="T6" y="T7"/>
                </a:cxn>
                <a:cxn ang="0">
                  <a:pos x="T8" y="T9"/>
                </a:cxn>
              </a:cxnLst>
              <a:rect l="0" t="0" r="r" b="b"/>
              <a:pathLst>
                <a:path w="612" h="617">
                  <a:moveTo>
                    <a:pt x="604" y="0"/>
                  </a:moveTo>
                  <a:lnTo>
                    <a:pt x="0" y="609"/>
                  </a:lnTo>
                  <a:lnTo>
                    <a:pt x="7" y="616"/>
                  </a:lnTo>
                  <a:lnTo>
                    <a:pt x="612" y="7"/>
                  </a:lnTo>
                  <a:lnTo>
                    <a:pt x="60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42" name="Freeform 241"/>
            <p:cNvSpPr>
              <a:spLocks/>
            </p:cNvSpPr>
            <p:nvPr/>
          </p:nvSpPr>
          <p:spPr bwMode="auto">
            <a:xfrm>
              <a:off x="254" y="74"/>
              <a:ext cx="614" cy="617"/>
            </a:xfrm>
            <a:custGeom>
              <a:avLst/>
              <a:gdLst>
                <a:gd name="T0" fmla="*/ 607 w 614"/>
                <a:gd name="T1" fmla="*/ 0 h 617"/>
                <a:gd name="T2" fmla="*/ 0 w 614"/>
                <a:gd name="T3" fmla="*/ 609 h 617"/>
                <a:gd name="T4" fmla="*/ 7 w 614"/>
                <a:gd name="T5" fmla="*/ 616 h 617"/>
                <a:gd name="T6" fmla="*/ 614 w 614"/>
                <a:gd name="T7" fmla="*/ 7 h 617"/>
                <a:gd name="T8" fmla="*/ 607 w 614"/>
                <a:gd name="T9" fmla="*/ 0 h 617"/>
              </a:gdLst>
              <a:ahLst/>
              <a:cxnLst>
                <a:cxn ang="0">
                  <a:pos x="T0" y="T1"/>
                </a:cxn>
                <a:cxn ang="0">
                  <a:pos x="T2" y="T3"/>
                </a:cxn>
                <a:cxn ang="0">
                  <a:pos x="T4" y="T5"/>
                </a:cxn>
                <a:cxn ang="0">
                  <a:pos x="T6" y="T7"/>
                </a:cxn>
                <a:cxn ang="0">
                  <a:pos x="T8" y="T9"/>
                </a:cxn>
              </a:cxnLst>
              <a:rect l="0" t="0" r="r" b="b"/>
              <a:pathLst>
                <a:path w="614" h="617">
                  <a:moveTo>
                    <a:pt x="607" y="0"/>
                  </a:moveTo>
                  <a:lnTo>
                    <a:pt x="0" y="609"/>
                  </a:lnTo>
                  <a:lnTo>
                    <a:pt x="7" y="616"/>
                  </a:lnTo>
                  <a:lnTo>
                    <a:pt x="614" y="7"/>
                  </a:lnTo>
                  <a:lnTo>
                    <a:pt x="60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43" name="Freeform 242"/>
            <p:cNvSpPr>
              <a:spLocks/>
            </p:cNvSpPr>
            <p:nvPr/>
          </p:nvSpPr>
          <p:spPr bwMode="auto">
            <a:xfrm>
              <a:off x="307" y="74"/>
              <a:ext cx="614" cy="617"/>
            </a:xfrm>
            <a:custGeom>
              <a:avLst/>
              <a:gdLst>
                <a:gd name="T0" fmla="*/ 607 w 614"/>
                <a:gd name="T1" fmla="*/ 0 h 617"/>
                <a:gd name="T2" fmla="*/ 0 w 614"/>
                <a:gd name="T3" fmla="*/ 609 h 617"/>
                <a:gd name="T4" fmla="*/ 7 w 614"/>
                <a:gd name="T5" fmla="*/ 616 h 617"/>
                <a:gd name="T6" fmla="*/ 614 w 614"/>
                <a:gd name="T7" fmla="*/ 7 h 617"/>
                <a:gd name="T8" fmla="*/ 607 w 614"/>
                <a:gd name="T9" fmla="*/ 0 h 617"/>
              </a:gdLst>
              <a:ahLst/>
              <a:cxnLst>
                <a:cxn ang="0">
                  <a:pos x="T0" y="T1"/>
                </a:cxn>
                <a:cxn ang="0">
                  <a:pos x="T2" y="T3"/>
                </a:cxn>
                <a:cxn ang="0">
                  <a:pos x="T4" y="T5"/>
                </a:cxn>
                <a:cxn ang="0">
                  <a:pos x="T6" y="T7"/>
                </a:cxn>
                <a:cxn ang="0">
                  <a:pos x="T8" y="T9"/>
                </a:cxn>
              </a:cxnLst>
              <a:rect l="0" t="0" r="r" b="b"/>
              <a:pathLst>
                <a:path w="614" h="617">
                  <a:moveTo>
                    <a:pt x="607" y="0"/>
                  </a:moveTo>
                  <a:lnTo>
                    <a:pt x="0" y="609"/>
                  </a:lnTo>
                  <a:lnTo>
                    <a:pt x="7" y="616"/>
                  </a:lnTo>
                  <a:lnTo>
                    <a:pt x="614" y="7"/>
                  </a:lnTo>
                  <a:lnTo>
                    <a:pt x="60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44" name="Freeform 243"/>
            <p:cNvSpPr>
              <a:spLocks/>
            </p:cNvSpPr>
            <p:nvPr/>
          </p:nvSpPr>
          <p:spPr bwMode="auto">
            <a:xfrm>
              <a:off x="360" y="74"/>
              <a:ext cx="614" cy="617"/>
            </a:xfrm>
            <a:custGeom>
              <a:avLst/>
              <a:gdLst>
                <a:gd name="T0" fmla="*/ 607 w 614"/>
                <a:gd name="T1" fmla="*/ 0 h 617"/>
                <a:gd name="T2" fmla="*/ 0 w 614"/>
                <a:gd name="T3" fmla="*/ 609 h 617"/>
                <a:gd name="T4" fmla="*/ 7 w 614"/>
                <a:gd name="T5" fmla="*/ 616 h 617"/>
                <a:gd name="T6" fmla="*/ 614 w 614"/>
                <a:gd name="T7" fmla="*/ 7 h 617"/>
                <a:gd name="T8" fmla="*/ 607 w 614"/>
                <a:gd name="T9" fmla="*/ 0 h 617"/>
              </a:gdLst>
              <a:ahLst/>
              <a:cxnLst>
                <a:cxn ang="0">
                  <a:pos x="T0" y="T1"/>
                </a:cxn>
                <a:cxn ang="0">
                  <a:pos x="T2" y="T3"/>
                </a:cxn>
                <a:cxn ang="0">
                  <a:pos x="T4" y="T5"/>
                </a:cxn>
                <a:cxn ang="0">
                  <a:pos x="T6" y="T7"/>
                </a:cxn>
                <a:cxn ang="0">
                  <a:pos x="T8" y="T9"/>
                </a:cxn>
              </a:cxnLst>
              <a:rect l="0" t="0" r="r" b="b"/>
              <a:pathLst>
                <a:path w="614" h="617">
                  <a:moveTo>
                    <a:pt x="607" y="0"/>
                  </a:moveTo>
                  <a:lnTo>
                    <a:pt x="0" y="609"/>
                  </a:lnTo>
                  <a:lnTo>
                    <a:pt x="7" y="616"/>
                  </a:lnTo>
                  <a:lnTo>
                    <a:pt x="614" y="7"/>
                  </a:lnTo>
                  <a:lnTo>
                    <a:pt x="60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45" name="Freeform 244"/>
            <p:cNvSpPr>
              <a:spLocks/>
            </p:cNvSpPr>
            <p:nvPr/>
          </p:nvSpPr>
          <p:spPr bwMode="auto">
            <a:xfrm>
              <a:off x="410" y="74"/>
              <a:ext cx="614" cy="617"/>
            </a:xfrm>
            <a:custGeom>
              <a:avLst/>
              <a:gdLst>
                <a:gd name="T0" fmla="*/ 607 w 614"/>
                <a:gd name="T1" fmla="*/ 0 h 617"/>
                <a:gd name="T2" fmla="*/ 0 w 614"/>
                <a:gd name="T3" fmla="*/ 609 h 617"/>
                <a:gd name="T4" fmla="*/ 7 w 614"/>
                <a:gd name="T5" fmla="*/ 616 h 617"/>
                <a:gd name="T6" fmla="*/ 614 w 614"/>
                <a:gd name="T7" fmla="*/ 7 h 617"/>
                <a:gd name="T8" fmla="*/ 607 w 614"/>
                <a:gd name="T9" fmla="*/ 0 h 617"/>
              </a:gdLst>
              <a:ahLst/>
              <a:cxnLst>
                <a:cxn ang="0">
                  <a:pos x="T0" y="T1"/>
                </a:cxn>
                <a:cxn ang="0">
                  <a:pos x="T2" y="T3"/>
                </a:cxn>
                <a:cxn ang="0">
                  <a:pos x="T4" y="T5"/>
                </a:cxn>
                <a:cxn ang="0">
                  <a:pos x="T6" y="T7"/>
                </a:cxn>
                <a:cxn ang="0">
                  <a:pos x="T8" y="T9"/>
                </a:cxn>
              </a:cxnLst>
              <a:rect l="0" t="0" r="r" b="b"/>
              <a:pathLst>
                <a:path w="614" h="617">
                  <a:moveTo>
                    <a:pt x="607" y="0"/>
                  </a:moveTo>
                  <a:lnTo>
                    <a:pt x="0" y="609"/>
                  </a:lnTo>
                  <a:lnTo>
                    <a:pt x="7" y="616"/>
                  </a:lnTo>
                  <a:lnTo>
                    <a:pt x="614" y="7"/>
                  </a:lnTo>
                  <a:lnTo>
                    <a:pt x="60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46" name="Freeform 245"/>
            <p:cNvSpPr>
              <a:spLocks/>
            </p:cNvSpPr>
            <p:nvPr/>
          </p:nvSpPr>
          <p:spPr bwMode="auto">
            <a:xfrm>
              <a:off x="463" y="74"/>
              <a:ext cx="614" cy="617"/>
            </a:xfrm>
            <a:custGeom>
              <a:avLst/>
              <a:gdLst>
                <a:gd name="T0" fmla="*/ 607 w 614"/>
                <a:gd name="T1" fmla="*/ 0 h 617"/>
                <a:gd name="T2" fmla="*/ 0 w 614"/>
                <a:gd name="T3" fmla="*/ 609 h 617"/>
                <a:gd name="T4" fmla="*/ 7 w 614"/>
                <a:gd name="T5" fmla="*/ 616 h 617"/>
                <a:gd name="T6" fmla="*/ 614 w 614"/>
                <a:gd name="T7" fmla="*/ 7 h 617"/>
                <a:gd name="T8" fmla="*/ 607 w 614"/>
                <a:gd name="T9" fmla="*/ 0 h 617"/>
              </a:gdLst>
              <a:ahLst/>
              <a:cxnLst>
                <a:cxn ang="0">
                  <a:pos x="T0" y="T1"/>
                </a:cxn>
                <a:cxn ang="0">
                  <a:pos x="T2" y="T3"/>
                </a:cxn>
                <a:cxn ang="0">
                  <a:pos x="T4" y="T5"/>
                </a:cxn>
                <a:cxn ang="0">
                  <a:pos x="T6" y="T7"/>
                </a:cxn>
                <a:cxn ang="0">
                  <a:pos x="T8" y="T9"/>
                </a:cxn>
              </a:cxnLst>
              <a:rect l="0" t="0" r="r" b="b"/>
              <a:pathLst>
                <a:path w="614" h="617">
                  <a:moveTo>
                    <a:pt x="607" y="0"/>
                  </a:moveTo>
                  <a:lnTo>
                    <a:pt x="0" y="609"/>
                  </a:lnTo>
                  <a:lnTo>
                    <a:pt x="7" y="616"/>
                  </a:lnTo>
                  <a:lnTo>
                    <a:pt x="614" y="7"/>
                  </a:lnTo>
                  <a:lnTo>
                    <a:pt x="60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47" name="Freeform 246"/>
            <p:cNvSpPr>
              <a:spLocks/>
            </p:cNvSpPr>
            <p:nvPr/>
          </p:nvSpPr>
          <p:spPr bwMode="auto">
            <a:xfrm>
              <a:off x="513" y="74"/>
              <a:ext cx="617" cy="617"/>
            </a:xfrm>
            <a:custGeom>
              <a:avLst/>
              <a:gdLst>
                <a:gd name="T0" fmla="*/ 609 w 617"/>
                <a:gd name="T1" fmla="*/ 0 h 617"/>
                <a:gd name="T2" fmla="*/ 0 w 617"/>
                <a:gd name="T3" fmla="*/ 609 h 617"/>
                <a:gd name="T4" fmla="*/ 7 w 617"/>
                <a:gd name="T5" fmla="*/ 616 h 617"/>
                <a:gd name="T6" fmla="*/ 616 w 617"/>
                <a:gd name="T7" fmla="*/ 7 h 617"/>
                <a:gd name="T8" fmla="*/ 609 w 617"/>
                <a:gd name="T9" fmla="*/ 0 h 617"/>
              </a:gdLst>
              <a:ahLst/>
              <a:cxnLst>
                <a:cxn ang="0">
                  <a:pos x="T0" y="T1"/>
                </a:cxn>
                <a:cxn ang="0">
                  <a:pos x="T2" y="T3"/>
                </a:cxn>
                <a:cxn ang="0">
                  <a:pos x="T4" y="T5"/>
                </a:cxn>
                <a:cxn ang="0">
                  <a:pos x="T6" y="T7"/>
                </a:cxn>
                <a:cxn ang="0">
                  <a:pos x="T8" y="T9"/>
                </a:cxn>
              </a:cxnLst>
              <a:rect l="0" t="0" r="r" b="b"/>
              <a:pathLst>
                <a:path w="617" h="617">
                  <a:moveTo>
                    <a:pt x="609" y="0"/>
                  </a:moveTo>
                  <a:lnTo>
                    <a:pt x="0" y="609"/>
                  </a:lnTo>
                  <a:lnTo>
                    <a:pt x="7" y="616"/>
                  </a:lnTo>
                  <a:lnTo>
                    <a:pt x="616" y="7"/>
                  </a:lnTo>
                  <a:lnTo>
                    <a:pt x="60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48" name="Freeform 247"/>
            <p:cNvSpPr>
              <a:spLocks/>
            </p:cNvSpPr>
            <p:nvPr/>
          </p:nvSpPr>
          <p:spPr bwMode="auto">
            <a:xfrm>
              <a:off x="566" y="74"/>
              <a:ext cx="614" cy="617"/>
            </a:xfrm>
            <a:custGeom>
              <a:avLst/>
              <a:gdLst>
                <a:gd name="T0" fmla="*/ 607 w 614"/>
                <a:gd name="T1" fmla="*/ 0 h 617"/>
                <a:gd name="T2" fmla="*/ 0 w 614"/>
                <a:gd name="T3" fmla="*/ 609 h 617"/>
                <a:gd name="T4" fmla="*/ 7 w 614"/>
                <a:gd name="T5" fmla="*/ 616 h 617"/>
                <a:gd name="T6" fmla="*/ 614 w 614"/>
                <a:gd name="T7" fmla="*/ 7 h 617"/>
                <a:gd name="T8" fmla="*/ 607 w 614"/>
                <a:gd name="T9" fmla="*/ 0 h 617"/>
              </a:gdLst>
              <a:ahLst/>
              <a:cxnLst>
                <a:cxn ang="0">
                  <a:pos x="T0" y="T1"/>
                </a:cxn>
                <a:cxn ang="0">
                  <a:pos x="T2" y="T3"/>
                </a:cxn>
                <a:cxn ang="0">
                  <a:pos x="T4" y="T5"/>
                </a:cxn>
                <a:cxn ang="0">
                  <a:pos x="T6" y="T7"/>
                </a:cxn>
                <a:cxn ang="0">
                  <a:pos x="T8" y="T9"/>
                </a:cxn>
              </a:cxnLst>
              <a:rect l="0" t="0" r="r" b="b"/>
              <a:pathLst>
                <a:path w="614" h="617">
                  <a:moveTo>
                    <a:pt x="607" y="0"/>
                  </a:moveTo>
                  <a:lnTo>
                    <a:pt x="0" y="609"/>
                  </a:lnTo>
                  <a:lnTo>
                    <a:pt x="7" y="616"/>
                  </a:lnTo>
                  <a:lnTo>
                    <a:pt x="614" y="7"/>
                  </a:lnTo>
                  <a:lnTo>
                    <a:pt x="60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49" name="Freeform 248"/>
            <p:cNvSpPr>
              <a:spLocks/>
            </p:cNvSpPr>
            <p:nvPr/>
          </p:nvSpPr>
          <p:spPr bwMode="auto">
            <a:xfrm>
              <a:off x="619" y="74"/>
              <a:ext cx="614" cy="617"/>
            </a:xfrm>
            <a:custGeom>
              <a:avLst/>
              <a:gdLst>
                <a:gd name="T0" fmla="*/ 607 w 614"/>
                <a:gd name="T1" fmla="*/ 0 h 617"/>
                <a:gd name="T2" fmla="*/ 0 w 614"/>
                <a:gd name="T3" fmla="*/ 609 h 617"/>
                <a:gd name="T4" fmla="*/ 7 w 614"/>
                <a:gd name="T5" fmla="*/ 616 h 617"/>
                <a:gd name="T6" fmla="*/ 614 w 614"/>
                <a:gd name="T7" fmla="*/ 7 h 617"/>
                <a:gd name="T8" fmla="*/ 607 w 614"/>
                <a:gd name="T9" fmla="*/ 0 h 617"/>
              </a:gdLst>
              <a:ahLst/>
              <a:cxnLst>
                <a:cxn ang="0">
                  <a:pos x="T0" y="T1"/>
                </a:cxn>
                <a:cxn ang="0">
                  <a:pos x="T2" y="T3"/>
                </a:cxn>
                <a:cxn ang="0">
                  <a:pos x="T4" y="T5"/>
                </a:cxn>
                <a:cxn ang="0">
                  <a:pos x="T6" y="T7"/>
                </a:cxn>
                <a:cxn ang="0">
                  <a:pos x="T8" y="T9"/>
                </a:cxn>
              </a:cxnLst>
              <a:rect l="0" t="0" r="r" b="b"/>
              <a:pathLst>
                <a:path w="614" h="617">
                  <a:moveTo>
                    <a:pt x="607" y="0"/>
                  </a:moveTo>
                  <a:lnTo>
                    <a:pt x="0" y="609"/>
                  </a:lnTo>
                  <a:lnTo>
                    <a:pt x="7" y="616"/>
                  </a:lnTo>
                  <a:lnTo>
                    <a:pt x="614" y="7"/>
                  </a:lnTo>
                  <a:lnTo>
                    <a:pt x="60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50" name="Freeform 249"/>
            <p:cNvSpPr>
              <a:spLocks/>
            </p:cNvSpPr>
            <p:nvPr/>
          </p:nvSpPr>
          <p:spPr bwMode="auto">
            <a:xfrm>
              <a:off x="669" y="74"/>
              <a:ext cx="614" cy="617"/>
            </a:xfrm>
            <a:custGeom>
              <a:avLst/>
              <a:gdLst>
                <a:gd name="T0" fmla="*/ 607 w 614"/>
                <a:gd name="T1" fmla="*/ 0 h 617"/>
                <a:gd name="T2" fmla="*/ 0 w 614"/>
                <a:gd name="T3" fmla="*/ 609 h 617"/>
                <a:gd name="T4" fmla="*/ 7 w 614"/>
                <a:gd name="T5" fmla="*/ 616 h 617"/>
                <a:gd name="T6" fmla="*/ 614 w 614"/>
                <a:gd name="T7" fmla="*/ 7 h 617"/>
                <a:gd name="T8" fmla="*/ 607 w 614"/>
                <a:gd name="T9" fmla="*/ 0 h 617"/>
              </a:gdLst>
              <a:ahLst/>
              <a:cxnLst>
                <a:cxn ang="0">
                  <a:pos x="T0" y="T1"/>
                </a:cxn>
                <a:cxn ang="0">
                  <a:pos x="T2" y="T3"/>
                </a:cxn>
                <a:cxn ang="0">
                  <a:pos x="T4" y="T5"/>
                </a:cxn>
                <a:cxn ang="0">
                  <a:pos x="T6" y="T7"/>
                </a:cxn>
                <a:cxn ang="0">
                  <a:pos x="T8" y="T9"/>
                </a:cxn>
              </a:cxnLst>
              <a:rect l="0" t="0" r="r" b="b"/>
              <a:pathLst>
                <a:path w="614" h="617">
                  <a:moveTo>
                    <a:pt x="607" y="0"/>
                  </a:moveTo>
                  <a:lnTo>
                    <a:pt x="0" y="609"/>
                  </a:lnTo>
                  <a:lnTo>
                    <a:pt x="7" y="616"/>
                  </a:lnTo>
                  <a:lnTo>
                    <a:pt x="614" y="7"/>
                  </a:lnTo>
                  <a:lnTo>
                    <a:pt x="60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51" name="Freeform 250"/>
            <p:cNvSpPr>
              <a:spLocks/>
            </p:cNvSpPr>
            <p:nvPr/>
          </p:nvSpPr>
          <p:spPr bwMode="auto">
            <a:xfrm>
              <a:off x="722" y="74"/>
              <a:ext cx="614" cy="617"/>
            </a:xfrm>
            <a:custGeom>
              <a:avLst/>
              <a:gdLst>
                <a:gd name="T0" fmla="*/ 607 w 614"/>
                <a:gd name="T1" fmla="*/ 0 h 617"/>
                <a:gd name="T2" fmla="*/ 0 w 614"/>
                <a:gd name="T3" fmla="*/ 609 h 617"/>
                <a:gd name="T4" fmla="*/ 7 w 614"/>
                <a:gd name="T5" fmla="*/ 616 h 617"/>
                <a:gd name="T6" fmla="*/ 614 w 614"/>
                <a:gd name="T7" fmla="*/ 7 h 617"/>
                <a:gd name="T8" fmla="*/ 607 w 614"/>
                <a:gd name="T9" fmla="*/ 0 h 617"/>
              </a:gdLst>
              <a:ahLst/>
              <a:cxnLst>
                <a:cxn ang="0">
                  <a:pos x="T0" y="T1"/>
                </a:cxn>
                <a:cxn ang="0">
                  <a:pos x="T2" y="T3"/>
                </a:cxn>
                <a:cxn ang="0">
                  <a:pos x="T4" y="T5"/>
                </a:cxn>
                <a:cxn ang="0">
                  <a:pos x="T6" y="T7"/>
                </a:cxn>
                <a:cxn ang="0">
                  <a:pos x="T8" y="T9"/>
                </a:cxn>
              </a:cxnLst>
              <a:rect l="0" t="0" r="r" b="b"/>
              <a:pathLst>
                <a:path w="614" h="617">
                  <a:moveTo>
                    <a:pt x="607" y="0"/>
                  </a:moveTo>
                  <a:lnTo>
                    <a:pt x="0" y="609"/>
                  </a:lnTo>
                  <a:lnTo>
                    <a:pt x="7" y="616"/>
                  </a:lnTo>
                  <a:lnTo>
                    <a:pt x="614" y="7"/>
                  </a:lnTo>
                  <a:lnTo>
                    <a:pt x="60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52" name="Freeform 251"/>
            <p:cNvSpPr>
              <a:spLocks/>
            </p:cNvSpPr>
            <p:nvPr/>
          </p:nvSpPr>
          <p:spPr bwMode="auto">
            <a:xfrm>
              <a:off x="775" y="74"/>
              <a:ext cx="614" cy="617"/>
            </a:xfrm>
            <a:custGeom>
              <a:avLst/>
              <a:gdLst>
                <a:gd name="T0" fmla="*/ 607 w 614"/>
                <a:gd name="T1" fmla="*/ 0 h 617"/>
                <a:gd name="T2" fmla="*/ 0 w 614"/>
                <a:gd name="T3" fmla="*/ 609 h 617"/>
                <a:gd name="T4" fmla="*/ 7 w 614"/>
                <a:gd name="T5" fmla="*/ 616 h 617"/>
                <a:gd name="T6" fmla="*/ 614 w 614"/>
                <a:gd name="T7" fmla="*/ 7 h 617"/>
                <a:gd name="T8" fmla="*/ 607 w 614"/>
                <a:gd name="T9" fmla="*/ 0 h 617"/>
              </a:gdLst>
              <a:ahLst/>
              <a:cxnLst>
                <a:cxn ang="0">
                  <a:pos x="T0" y="T1"/>
                </a:cxn>
                <a:cxn ang="0">
                  <a:pos x="T2" y="T3"/>
                </a:cxn>
                <a:cxn ang="0">
                  <a:pos x="T4" y="T5"/>
                </a:cxn>
                <a:cxn ang="0">
                  <a:pos x="T6" y="T7"/>
                </a:cxn>
                <a:cxn ang="0">
                  <a:pos x="T8" y="T9"/>
                </a:cxn>
              </a:cxnLst>
              <a:rect l="0" t="0" r="r" b="b"/>
              <a:pathLst>
                <a:path w="614" h="617">
                  <a:moveTo>
                    <a:pt x="607" y="0"/>
                  </a:moveTo>
                  <a:lnTo>
                    <a:pt x="0" y="609"/>
                  </a:lnTo>
                  <a:lnTo>
                    <a:pt x="7" y="616"/>
                  </a:lnTo>
                  <a:lnTo>
                    <a:pt x="614" y="7"/>
                  </a:lnTo>
                  <a:lnTo>
                    <a:pt x="60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53" name="Freeform 252"/>
            <p:cNvSpPr>
              <a:spLocks/>
            </p:cNvSpPr>
            <p:nvPr/>
          </p:nvSpPr>
          <p:spPr bwMode="auto">
            <a:xfrm>
              <a:off x="825" y="74"/>
              <a:ext cx="614" cy="617"/>
            </a:xfrm>
            <a:custGeom>
              <a:avLst/>
              <a:gdLst>
                <a:gd name="T0" fmla="*/ 607 w 614"/>
                <a:gd name="T1" fmla="*/ 0 h 617"/>
                <a:gd name="T2" fmla="*/ 0 w 614"/>
                <a:gd name="T3" fmla="*/ 609 h 617"/>
                <a:gd name="T4" fmla="*/ 7 w 614"/>
                <a:gd name="T5" fmla="*/ 616 h 617"/>
                <a:gd name="T6" fmla="*/ 614 w 614"/>
                <a:gd name="T7" fmla="*/ 7 h 617"/>
                <a:gd name="T8" fmla="*/ 607 w 614"/>
                <a:gd name="T9" fmla="*/ 0 h 617"/>
              </a:gdLst>
              <a:ahLst/>
              <a:cxnLst>
                <a:cxn ang="0">
                  <a:pos x="T0" y="T1"/>
                </a:cxn>
                <a:cxn ang="0">
                  <a:pos x="T2" y="T3"/>
                </a:cxn>
                <a:cxn ang="0">
                  <a:pos x="T4" y="T5"/>
                </a:cxn>
                <a:cxn ang="0">
                  <a:pos x="T6" y="T7"/>
                </a:cxn>
                <a:cxn ang="0">
                  <a:pos x="T8" y="T9"/>
                </a:cxn>
              </a:cxnLst>
              <a:rect l="0" t="0" r="r" b="b"/>
              <a:pathLst>
                <a:path w="614" h="617">
                  <a:moveTo>
                    <a:pt x="607" y="0"/>
                  </a:moveTo>
                  <a:lnTo>
                    <a:pt x="0" y="609"/>
                  </a:lnTo>
                  <a:lnTo>
                    <a:pt x="7" y="616"/>
                  </a:lnTo>
                  <a:lnTo>
                    <a:pt x="614" y="7"/>
                  </a:lnTo>
                  <a:lnTo>
                    <a:pt x="60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54" name="Freeform 253"/>
            <p:cNvSpPr>
              <a:spLocks/>
            </p:cNvSpPr>
            <p:nvPr/>
          </p:nvSpPr>
          <p:spPr bwMode="auto">
            <a:xfrm>
              <a:off x="878" y="74"/>
              <a:ext cx="614" cy="617"/>
            </a:xfrm>
            <a:custGeom>
              <a:avLst/>
              <a:gdLst>
                <a:gd name="T0" fmla="*/ 607 w 614"/>
                <a:gd name="T1" fmla="*/ 0 h 617"/>
                <a:gd name="T2" fmla="*/ 0 w 614"/>
                <a:gd name="T3" fmla="*/ 609 h 617"/>
                <a:gd name="T4" fmla="*/ 7 w 614"/>
                <a:gd name="T5" fmla="*/ 616 h 617"/>
                <a:gd name="T6" fmla="*/ 614 w 614"/>
                <a:gd name="T7" fmla="*/ 7 h 617"/>
                <a:gd name="T8" fmla="*/ 607 w 614"/>
                <a:gd name="T9" fmla="*/ 0 h 617"/>
              </a:gdLst>
              <a:ahLst/>
              <a:cxnLst>
                <a:cxn ang="0">
                  <a:pos x="T0" y="T1"/>
                </a:cxn>
                <a:cxn ang="0">
                  <a:pos x="T2" y="T3"/>
                </a:cxn>
                <a:cxn ang="0">
                  <a:pos x="T4" y="T5"/>
                </a:cxn>
                <a:cxn ang="0">
                  <a:pos x="T6" y="T7"/>
                </a:cxn>
                <a:cxn ang="0">
                  <a:pos x="T8" y="T9"/>
                </a:cxn>
              </a:cxnLst>
              <a:rect l="0" t="0" r="r" b="b"/>
              <a:pathLst>
                <a:path w="614" h="617">
                  <a:moveTo>
                    <a:pt x="607" y="0"/>
                  </a:moveTo>
                  <a:lnTo>
                    <a:pt x="0" y="609"/>
                  </a:lnTo>
                  <a:lnTo>
                    <a:pt x="7" y="616"/>
                  </a:lnTo>
                  <a:lnTo>
                    <a:pt x="614" y="7"/>
                  </a:lnTo>
                  <a:lnTo>
                    <a:pt x="60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55" name="Freeform 254"/>
            <p:cNvSpPr>
              <a:spLocks/>
            </p:cNvSpPr>
            <p:nvPr/>
          </p:nvSpPr>
          <p:spPr bwMode="auto">
            <a:xfrm>
              <a:off x="928" y="74"/>
              <a:ext cx="615" cy="617"/>
            </a:xfrm>
            <a:custGeom>
              <a:avLst/>
              <a:gdLst>
                <a:gd name="T0" fmla="*/ 607 w 615"/>
                <a:gd name="T1" fmla="*/ 0 h 617"/>
                <a:gd name="T2" fmla="*/ 0 w 615"/>
                <a:gd name="T3" fmla="*/ 609 h 617"/>
                <a:gd name="T4" fmla="*/ 7 w 615"/>
                <a:gd name="T5" fmla="*/ 616 h 617"/>
                <a:gd name="T6" fmla="*/ 614 w 615"/>
                <a:gd name="T7" fmla="*/ 7 h 617"/>
                <a:gd name="T8" fmla="*/ 607 w 615"/>
                <a:gd name="T9" fmla="*/ 0 h 617"/>
              </a:gdLst>
              <a:ahLst/>
              <a:cxnLst>
                <a:cxn ang="0">
                  <a:pos x="T0" y="T1"/>
                </a:cxn>
                <a:cxn ang="0">
                  <a:pos x="T2" y="T3"/>
                </a:cxn>
                <a:cxn ang="0">
                  <a:pos x="T4" y="T5"/>
                </a:cxn>
                <a:cxn ang="0">
                  <a:pos x="T6" y="T7"/>
                </a:cxn>
                <a:cxn ang="0">
                  <a:pos x="T8" y="T9"/>
                </a:cxn>
              </a:cxnLst>
              <a:rect l="0" t="0" r="r" b="b"/>
              <a:pathLst>
                <a:path w="615" h="617">
                  <a:moveTo>
                    <a:pt x="607" y="0"/>
                  </a:moveTo>
                  <a:lnTo>
                    <a:pt x="0" y="609"/>
                  </a:lnTo>
                  <a:lnTo>
                    <a:pt x="7" y="616"/>
                  </a:lnTo>
                  <a:lnTo>
                    <a:pt x="614" y="7"/>
                  </a:lnTo>
                  <a:lnTo>
                    <a:pt x="60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56" name="Freeform 255"/>
            <p:cNvSpPr>
              <a:spLocks/>
            </p:cNvSpPr>
            <p:nvPr/>
          </p:nvSpPr>
          <p:spPr bwMode="auto">
            <a:xfrm>
              <a:off x="981" y="74"/>
              <a:ext cx="615" cy="617"/>
            </a:xfrm>
            <a:custGeom>
              <a:avLst/>
              <a:gdLst>
                <a:gd name="T0" fmla="*/ 607 w 615"/>
                <a:gd name="T1" fmla="*/ 0 h 617"/>
                <a:gd name="T2" fmla="*/ 0 w 615"/>
                <a:gd name="T3" fmla="*/ 609 h 617"/>
                <a:gd name="T4" fmla="*/ 7 w 615"/>
                <a:gd name="T5" fmla="*/ 616 h 617"/>
                <a:gd name="T6" fmla="*/ 614 w 615"/>
                <a:gd name="T7" fmla="*/ 7 h 617"/>
                <a:gd name="T8" fmla="*/ 607 w 615"/>
                <a:gd name="T9" fmla="*/ 0 h 617"/>
              </a:gdLst>
              <a:ahLst/>
              <a:cxnLst>
                <a:cxn ang="0">
                  <a:pos x="T0" y="T1"/>
                </a:cxn>
                <a:cxn ang="0">
                  <a:pos x="T2" y="T3"/>
                </a:cxn>
                <a:cxn ang="0">
                  <a:pos x="T4" y="T5"/>
                </a:cxn>
                <a:cxn ang="0">
                  <a:pos x="T6" y="T7"/>
                </a:cxn>
                <a:cxn ang="0">
                  <a:pos x="T8" y="T9"/>
                </a:cxn>
              </a:cxnLst>
              <a:rect l="0" t="0" r="r" b="b"/>
              <a:pathLst>
                <a:path w="615" h="617">
                  <a:moveTo>
                    <a:pt x="607" y="0"/>
                  </a:moveTo>
                  <a:lnTo>
                    <a:pt x="0" y="609"/>
                  </a:lnTo>
                  <a:lnTo>
                    <a:pt x="7" y="616"/>
                  </a:lnTo>
                  <a:lnTo>
                    <a:pt x="614" y="7"/>
                  </a:lnTo>
                  <a:lnTo>
                    <a:pt x="60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57" name="Freeform 256"/>
            <p:cNvSpPr>
              <a:spLocks/>
            </p:cNvSpPr>
            <p:nvPr/>
          </p:nvSpPr>
          <p:spPr bwMode="auto">
            <a:xfrm>
              <a:off x="1034" y="74"/>
              <a:ext cx="614" cy="617"/>
            </a:xfrm>
            <a:custGeom>
              <a:avLst/>
              <a:gdLst>
                <a:gd name="T0" fmla="*/ 607 w 614"/>
                <a:gd name="T1" fmla="*/ 0 h 617"/>
                <a:gd name="T2" fmla="*/ 0 w 614"/>
                <a:gd name="T3" fmla="*/ 609 h 617"/>
                <a:gd name="T4" fmla="*/ 7 w 614"/>
                <a:gd name="T5" fmla="*/ 616 h 617"/>
                <a:gd name="T6" fmla="*/ 614 w 614"/>
                <a:gd name="T7" fmla="*/ 7 h 617"/>
                <a:gd name="T8" fmla="*/ 607 w 614"/>
                <a:gd name="T9" fmla="*/ 0 h 617"/>
              </a:gdLst>
              <a:ahLst/>
              <a:cxnLst>
                <a:cxn ang="0">
                  <a:pos x="T0" y="T1"/>
                </a:cxn>
                <a:cxn ang="0">
                  <a:pos x="T2" y="T3"/>
                </a:cxn>
                <a:cxn ang="0">
                  <a:pos x="T4" y="T5"/>
                </a:cxn>
                <a:cxn ang="0">
                  <a:pos x="T6" y="T7"/>
                </a:cxn>
                <a:cxn ang="0">
                  <a:pos x="T8" y="T9"/>
                </a:cxn>
              </a:cxnLst>
              <a:rect l="0" t="0" r="r" b="b"/>
              <a:pathLst>
                <a:path w="614" h="617">
                  <a:moveTo>
                    <a:pt x="607" y="0"/>
                  </a:moveTo>
                  <a:lnTo>
                    <a:pt x="0" y="609"/>
                  </a:lnTo>
                  <a:lnTo>
                    <a:pt x="7" y="616"/>
                  </a:lnTo>
                  <a:lnTo>
                    <a:pt x="614" y="7"/>
                  </a:lnTo>
                  <a:lnTo>
                    <a:pt x="60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58" name="Freeform 257"/>
            <p:cNvSpPr>
              <a:spLocks/>
            </p:cNvSpPr>
            <p:nvPr/>
          </p:nvSpPr>
          <p:spPr bwMode="auto">
            <a:xfrm>
              <a:off x="1084" y="74"/>
              <a:ext cx="615" cy="617"/>
            </a:xfrm>
            <a:custGeom>
              <a:avLst/>
              <a:gdLst>
                <a:gd name="T0" fmla="*/ 607 w 615"/>
                <a:gd name="T1" fmla="*/ 0 h 617"/>
                <a:gd name="T2" fmla="*/ 0 w 615"/>
                <a:gd name="T3" fmla="*/ 609 h 617"/>
                <a:gd name="T4" fmla="*/ 7 w 615"/>
                <a:gd name="T5" fmla="*/ 616 h 617"/>
                <a:gd name="T6" fmla="*/ 614 w 615"/>
                <a:gd name="T7" fmla="*/ 7 h 617"/>
                <a:gd name="T8" fmla="*/ 607 w 615"/>
                <a:gd name="T9" fmla="*/ 0 h 617"/>
              </a:gdLst>
              <a:ahLst/>
              <a:cxnLst>
                <a:cxn ang="0">
                  <a:pos x="T0" y="T1"/>
                </a:cxn>
                <a:cxn ang="0">
                  <a:pos x="T2" y="T3"/>
                </a:cxn>
                <a:cxn ang="0">
                  <a:pos x="T4" y="T5"/>
                </a:cxn>
                <a:cxn ang="0">
                  <a:pos x="T6" y="T7"/>
                </a:cxn>
                <a:cxn ang="0">
                  <a:pos x="T8" y="T9"/>
                </a:cxn>
              </a:cxnLst>
              <a:rect l="0" t="0" r="r" b="b"/>
              <a:pathLst>
                <a:path w="615" h="617">
                  <a:moveTo>
                    <a:pt x="607" y="0"/>
                  </a:moveTo>
                  <a:lnTo>
                    <a:pt x="0" y="609"/>
                  </a:lnTo>
                  <a:lnTo>
                    <a:pt x="7" y="616"/>
                  </a:lnTo>
                  <a:lnTo>
                    <a:pt x="614" y="7"/>
                  </a:lnTo>
                  <a:lnTo>
                    <a:pt x="60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59" name="Freeform 258"/>
            <p:cNvSpPr>
              <a:spLocks/>
            </p:cNvSpPr>
            <p:nvPr/>
          </p:nvSpPr>
          <p:spPr bwMode="auto">
            <a:xfrm>
              <a:off x="1137" y="74"/>
              <a:ext cx="615" cy="617"/>
            </a:xfrm>
            <a:custGeom>
              <a:avLst/>
              <a:gdLst>
                <a:gd name="T0" fmla="*/ 607 w 615"/>
                <a:gd name="T1" fmla="*/ 0 h 617"/>
                <a:gd name="T2" fmla="*/ 0 w 615"/>
                <a:gd name="T3" fmla="*/ 609 h 617"/>
                <a:gd name="T4" fmla="*/ 7 w 615"/>
                <a:gd name="T5" fmla="*/ 616 h 617"/>
                <a:gd name="T6" fmla="*/ 614 w 615"/>
                <a:gd name="T7" fmla="*/ 7 h 617"/>
                <a:gd name="T8" fmla="*/ 607 w 615"/>
                <a:gd name="T9" fmla="*/ 0 h 617"/>
              </a:gdLst>
              <a:ahLst/>
              <a:cxnLst>
                <a:cxn ang="0">
                  <a:pos x="T0" y="T1"/>
                </a:cxn>
                <a:cxn ang="0">
                  <a:pos x="T2" y="T3"/>
                </a:cxn>
                <a:cxn ang="0">
                  <a:pos x="T4" y="T5"/>
                </a:cxn>
                <a:cxn ang="0">
                  <a:pos x="T6" y="T7"/>
                </a:cxn>
                <a:cxn ang="0">
                  <a:pos x="T8" y="T9"/>
                </a:cxn>
              </a:cxnLst>
              <a:rect l="0" t="0" r="r" b="b"/>
              <a:pathLst>
                <a:path w="615" h="617">
                  <a:moveTo>
                    <a:pt x="607" y="0"/>
                  </a:moveTo>
                  <a:lnTo>
                    <a:pt x="0" y="609"/>
                  </a:lnTo>
                  <a:lnTo>
                    <a:pt x="7" y="616"/>
                  </a:lnTo>
                  <a:lnTo>
                    <a:pt x="614" y="7"/>
                  </a:lnTo>
                  <a:lnTo>
                    <a:pt x="60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60" name="Freeform 259"/>
            <p:cNvSpPr>
              <a:spLocks/>
            </p:cNvSpPr>
            <p:nvPr/>
          </p:nvSpPr>
          <p:spPr bwMode="auto">
            <a:xfrm>
              <a:off x="1190" y="74"/>
              <a:ext cx="614" cy="617"/>
            </a:xfrm>
            <a:custGeom>
              <a:avLst/>
              <a:gdLst>
                <a:gd name="T0" fmla="*/ 607 w 614"/>
                <a:gd name="T1" fmla="*/ 0 h 617"/>
                <a:gd name="T2" fmla="*/ 0 w 614"/>
                <a:gd name="T3" fmla="*/ 609 h 617"/>
                <a:gd name="T4" fmla="*/ 7 w 614"/>
                <a:gd name="T5" fmla="*/ 616 h 617"/>
                <a:gd name="T6" fmla="*/ 614 w 614"/>
                <a:gd name="T7" fmla="*/ 7 h 617"/>
                <a:gd name="T8" fmla="*/ 607 w 614"/>
                <a:gd name="T9" fmla="*/ 0 h 617"/>
              </a:gdLst>
              <a:ahLst/>
              <a:cxnLst>
                <a:cxn ang="0">
                  <a:pos x="T0" y="T1"/>
                </a:cxn>
                <a:cxn ang="0">
                  <a:pos x="T2" y="T3"/>
                </a:cxn>
                <a:cxn ang="0">
                  <a:pos x="T4" y="T5"/>
                </a:cxn>
                <a:cxn ang="0">
                  <a:pos x="T6" y="T7"/>
                </a:cxn>
                <a:cxn ang="0">
                  <a:pos x="T8" y="T9"/>
                </a:cxn>
              </a:cxnLst>
              <a:rect l="0" t="0" r="r" b="b"/>
              <a:pathLst>
                <a:path w="614" h="617">
                  <a:moveTo>
                    <a:pt x="607" y="0"/>
                  </a:moveTo>
                  <a:lnTo>
                    <a:pt x="0" y="609"/>
                  </a:lnTo>
                  <a:lnTo>
                    <a:pt x="7" y="616"/>
                  </a:lnTo>
                  <a:lnTo>
                    <a:pt x="614" y="7"/>
                  </a:lnTo>
                  <a:lnTo>
                    <a:pt x="60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61" name="Freeform 260"/>
            <p:cNvSpPr>
              <a:spLocks/>
            </p:cNvSpPr>
            <p:nvPr/>
          </p:nvSpPr>
          <p:spPr bwMode="auto">
            <a:xfrm>
              <a:off x="1243" y="74"/>
              <a:ext cx="612" cy="617"/>
            </a:xfrm>
            <a:custGeom>
              <a:avLst/>
              <a:gdLst>
                <a:gd name="T0" fmla="*/ 604 w 612"/>
                <a:gd name="T1" fmla="*/ 0 h 617"/>
                <a:gd name="T2" fmla="*/ 0 w 612"/>
                <a:gd name="T3" fmla="*/ 609 h 617"/>
                <a:gd name="T4" fmla="*/ 7 w 612"/>
                <a:gd name="T5" fmla="*/ 616 h 617"/>
                <a:gd name="T6" fmla="*/ 611 w 612"/>
                <a:gd name="T7" fmla="*/ 7 h 617"/>
                <a:gd name="T8" fmla="*/ 604 w 612"/>
                <a:gd name="T9" fmla="*/ 0 h 617"/>
              </a:gdLst>
              <a:ahLst/>
              <a:cxnLst>
                <a:cxn ang="0">
                  <a:pos x="T0" y="T1"/>
                </a:cxn>
                <a:cxn ang="0">
                  <a:pos x="T2" y="T3"/>
                </a:cxn>
                <a:cxn ang="0">
                  <a:pos x="T4" y="T5"/>
                </a:cxn>
                <a:cxn ang="0">
                  <a:pos x="T6" y="T7"/>
                </a:cxn>
                <a:cxn ang="0">
                  <a:pos x="T8" y="T9"/>
                </a:cxn>
              </a:cxnLst>
              <a:rect l="0" t="0" r="r" b="b"/>
              <a:pathLst>
                <a:path w="612" h="617">
                  <a:moveTo>
                    <a:pt x="604" y="0"/>
                  </a:moveTo>
                  <a:lnTo>
                    <a:pt x="0" y="609"/>
                  </a:lnTo>
                  <a:lnTo>
                    <a:pt x="7" y="616"/>
                  </a:lnTo>
                  <a:lnTo>
                    <a:pt x="611" y="7"/>
                  </a:lnTo>
                  <a:lnTo>
                    <a:pt x="60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62" name="Freeform 261"/>
            <p:cNvSpPr>
              <a:spLocks/>
            </p:cNvSpPr>
            <p:nvPr/>
          </p:nvSpPr>
          <p:spPr bwMode="auto">
            <a:xfrm>
              <a:off x="1293" y="74"/>
              <a:ext cx="615" cy="617"/>
            </a:xfrm>
            <a:custGeom>
              <a:avLst/>
              <a:gdLst>
                <a:gd name="T0" fmla="*/ 607 w 615"/>
                <a:gd name="T1" fmla="*/ 0 h 617"/>
                <a:gd name="T2" fmla="*/ 0 w 615"/>
                <a:gd name="T3" fmla="*/ 609 h 617"/>
                <a:gd name="T4" fmla="*/ 7 w 615"/>
                <a:gd name="T5" fmla="*/ 616 h 617"/>
                <a:gd name="T6" fmla="*/ 614 w 615"/>
                <a:gd name="T7" fmla="*/ 7 h 617"/>
                <a:gd name="T8" fmla="*/ 607 w 615"/>
                <a:gd name="T9" fmla="*/ 0 h 617"/>
              </a:gdLst>
              <a:ahLst/>
              <a:cxnLst>
                <a:cxn ang="0">
                  <a:pos x="T0" y="T1"/>
                </a:cxn>
                <a:cxn ang="0">
                  <a:pos x="T2" y="T3"/>
                </a:cxn>
                <a:cxn ang="0">
                  <a:pos x="T4" y="T5"/>
                </a:cxn>
                <a:cxn ang="0">
                  <a:pos x="T6" y="T7"/>
                </a:cxn>
                <a:cxn ang="0">
                  <a:pos x="T8" y="T9"/>
                </a:cxn>
              </a:cxnLst>
              <a:rect l="0" t="0" r="r" b="b"/>
              <a:pathLst>
                <a:path w="615" h="617">
                  <a:moveTo>
                    <a:pt x="607" y="0"/>
                  </a:moveTo>
                  <a:lnTo>
                    <a:pt x="0" y="609"/>
                  </a:lnTo>
                  <a:lnTo>
                    <a:pt x="7" y="616"/>
                  </a:lnTo>
                  <a:lnTo>
                    <a:pt x="614" y="7"/>
                  </a:lnTo>
                  <a:lnTo>
                    <a:pt x="60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63" name="Freeform 262"/>
            <p:cNvSpPr>
              <a:spLocks/>
            </p:cNvSpPr>
            <p:nvPr/>
          </p:nvSpPr>
          <p:spPr bwMode="auto">
            <a:xfrm>
              <a:off x="1343" y="74"/>
              <a:ext cx="615" cy="617"/>
            </a:xfrm>
            <a:custGeom>
              <a:avLst/>
              <a:gdLst>
                <a:gd name="T0" fmla="*/ 607 w 615"/>
                <a:gd name="T1" fmla="*/ 0 h 617"/>
                <a:gd name="T2" fmla="*/ 0 w 615"/>
                <a:gd name="T3" fmla="*/ 609 h 617"/>
                <a:gd name="T4" fmla="*/ 7 w 615"/>
                <a:gd name="T5" fmla="*/ 616 h 617"/>
                <a:gd name="T6" fmla="*/ 614 w 615"/>
                <a:gd name="T7" fmla="*/ 7 h 617"/>
                <a:gd name="T8" fmla="*/ 607 w 615"/>
                <a:gd name="T9" fmla="*/ 0 h 617"/>
              </a:gdLst>
              <a:ahLst/>
              <a:cxnLst>
                <a:cxn ang="0">
                  <a:pos x="T0" y="T1"/>
                </a:cxn>
                <a:cxn ang="0">
                  <a:pos x="T2" y="T3"/>
                </a:cxn>
                <a:cxn ang="0">
                  <a:pos x="T4" y="T5"/>
                </a:cxn>
                <a:cxn ang="0">
                  <a:pos x="T6" y="T7"/>
                </a:cxn>
                <a:cxn ang="0">
                  <a:pos x="T8" y="T9"/>
                </a:cxn>
              </a:cxnLst>
              <a:rect l="0" t="0" r="r" b="b"/>
              <a:pathLst>
                <a:path w="615" h="617">
                  <a:moveTo>
                    <a:pt x="607" y="0"/>
                  </a:moveTo>
                  <a:lnTo>
                    <a:pt x="0" y="609"/>
                  </a:lnTo>
                  <a:lnTo>
                    <a:pt x="7" y="616"/>
                  </a:lnTo>
                  <a:lnTo>
                    <a:pt x="614" y="7"/>
                  </a:lnTo>
                  <a:lnTo>
                    <a:pt x="60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64" name="Freeform 263"/>
            <p:cNvSpPr>
              <a:spLocks/>
            </p:cNvSpPr>
            <p:nvPr/>
          </p:nvSpPr>
          <p:spPr bwMode="auto">
            <a:xfrm>
              <a:off x="1396" y="74"/>
              <a:ext cx="615" cy="617"/>
            </a:xfrm>
            <a:custGeom>
              <a:avLst/>
              <a:gdLst>
                <a:gd name="T0" fmla="*/ 607 w 615"/>
                <a:gd name="T1" fmla="*/ 0 h 617"/>
                <a:gd name="T2" fmla="*/ 0 w 615"/>
                <a:gd name="T3" fmla="*/ 609 h 617"/>
                <a:gd name="T4" fmla="*/ 7 w 615"/>
                <a:gd name="T5" fmla="*/ 616 h 617"/>
                <a:gd name="T6" fmla="*/ 614 w 615"/>
                <a:gd name="T7" fmla="*/ 7 h 617"/>
                <a:gd name="T8" fmla="*/ 607 w 615"/>
                <a:gd name="T9" fmla="*/ 0 h 617"/>
              </a:gdLst>
              <a:ahLst/>
              <a:cxnLst>
                <a:cxn ang="0">
                  <a:pos x="T0" y="T1"/>
                </a:cxn>
                <a:cxn ang="0">
                  <a:pos x="T2" y="T3"/>
                </a:cxn>
                <a:cxn ang="0">
                  <a:pos x="T4" y="T5"/>
                </a:cxn>
                <a:cxn ang="0">
                  <a:pos x="T6" y="T7"/>
                </a:cxn>
                <a:cxn ang="0">
                  <a:pos x="T8" y="T9"/>
                </a:cxn>
              </a:cxnLst>
              <a:rect l="0" t="0" r="r" b="b"/>
              <a:pathLst>
                <a:path w="615" h="617">
                  <a:moveTo>
                    <a:pt x="607" y="0"/>
                  </a:moveTo>
                  <a:lnTo>
                    <a:pt x="0" y="609"/>
                  </a:lnTo>
                  <a:lnTo>
                    <a:pt x="7" y="616"/>
                  </a:lnTo>
                  <a:lnTo>
                    <a:pt x="614" y="7"/>
                  </a:lnTo>
                  <a:lnTo>
                    <a:pt x="60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65" name="Freeform 264"/>
            <p:cNvSpPr>
              <a:spLocks/>
            </p:cNvSpPr>
            <p:nvPr/>
          </p:nvSpPr>
          <p:spPr bwMode="auto">
            <a:xfrm>
              <a:off x="1449" y="74"/>
              <a:ext cx="615" cy="617"/>
            </a:xfrm>
            <a:custGeom>
              <a:avLst/>
              <a:gdLst>
                <a:gd name="T0" fmla="*/ 607 w 615"/>
                <a:gd name="T1" fmla="*/ 0 h 617"/>
                <a:gd name="T2" fmla="*/ 0 w 615"/>
                <a:gd name="T3" fmla="*/ 609 h 617"/>
                <a:gd name="T4" fmla="*/ 7 w 615"/>
                <a:gd name="T5" fmla="*/ 616 h 617"/>
                <a:gd name="T6" fmla="*/ 614 w 615"/>
                <a:gd name="T7" fmla="*/ 7 h 617"/>
                <a:gd name="T8" fmla="*/ 607 w 615"/>
                <a:gd name="T9" fmla="*/ 0 h 617"/>
              </a:gdLst>
              <a:ahLst/>
              <a:cxnLst>
                <a:cxn ang="0">
                  <a:pos x="T0" y="T1"/>
                </a:cxn>
                <a:cxn ang="0">
                  <a:pos x="T2" y="T3"/>
                </a:cxn>
                <a:cxn ang="0">
                  <a:pos x="T4" y="T5"/>
                </a:cxn>
                <a:cxn ang="0">
                  <a:pos x="T6" y="T7"/>
                </a:cxn>
                <a:cxn ang="0">
                  <a:pos x="T8" y="T9"/>
                </a:cxn>
              </a:cxnLst>
              <a:rect l="0" t="0" r="r" b="b"/>
              <a:pathLst>
                <a:path w="615" h="617">
                  <a:moveTo>
                    <a:pt x="607" y="0"/>
                  </a:moveTo>
                  <a:lnTo>
                    <a:pt x="0" y="609"/>
                  </a:lnTo>
                  <a:lnTo>
                    <a:pt x="7" y="616"/>
                  </a:lnTo>
                  <a:lnTo>
                    <a:pt x="614" y="7"/>
                  </a:lnTo>
                  <a:lnTo>
                    <a:pt x="60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66" name="Freeform 265"/>
            <p:cNvSpPr>
              <a:spLocks/>
            </p:cNvSpPr>
            <p:nvPr/>
          </p:nvSpPr>
          <p:spPr bwMode="auto">
            <a:xfrm>
              <a:off x="1500" y="74"/>
              <a:ext cx="614" cy="617"/>
            </a:xfrm>
            <a:custGeom>
              <a:avLst/>
              <a:gdLst>
                <a:gd name="T0" fmla="*/ 607 w 614"/>
                <a:gd name="T1" fmla="*/ 0 h 617"/>
                <a:gd name="T2" fmla="*/ 0 w 614"/>
                <a:gd name="T3" fmla="*/ 609 h 617"/>
                <a:gd name="T4" fmla="*/ 7 w 614"/>
                <a:gd name="T5" fmla="*/ 616 h 617"/>
                <a:gd name="T6" fmla="*/ 614 w 614"/>
                <a:gd name="T7" fmla="*/ 7 h 617"/>
                <a:gd name="T8" fmla="*/ 607 w 614"/>
                <a:gd name="T9" fmla="*/ 0 h 617"/>
              </a:gdLst>
              <a:ahLst/>
              <a:cxnLst>
                <a:cxn ang="0">
                  <a:pos x="T0" y="T1"/>
                </a:cxn>
                <a:cxn ang="0">
                  <a:pos x="T2" y="T3"/>
                </a:cxn>
                <a:cxn ang="0">
                  <a:pos x="T4" y="T5"/>
                </a:cxn>
                <a:cxn ang="0">
                  <a:pos x="T6" y="T7"/>
                </a:cxn>
                <a:cxn ang="0">
                  <a:pos x="T8" y="T9"/>
                </a:cxn>
              </a:cxnLst>
              <a:rect l="0" t="0" r="r" b="b"/>
              <a:pathLst>
                <a:path w="614" h="617">
                  <a:moveTo>
                    <a:pt x="607" y="0"/>
                  </a:moveTo>
                  <a:lnTo>
                    <a:pt x="0" y="609"/>
                  </a:lnTo>
                  <a:lnTo>
                    <a:pt x="7" y="616"/>
                  </a:lnTo>
                  <a:lnTo>
                    <a:pt x="614" y="7"/>
                  </a:lnTo>
                  <a:lnTo>
                    <a:pt x="60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67" name="Freeform 266"/>
            <p:cNvSpPr>
              <a:spLocks/>
            </p:cNvSpPr>
            <p:nvPr/>
          </p:nvSpPr>
          <p:spPr bwMode="auto">
            <a:xfrm>
              <a:off x="1552" y="74"/>
              <a:ext cx="615" cy="617"/>
            </a:xfrm>
            <a:custGeom>
              <a:avLst/>
              <a:gdLst>
                <a:gd name="T0" fmla="*/ 607 w 615"/>
                <a:gd name="T1" fmla="*/ 0 h 617"/>
                <a:gd name="T2" fmla="*/ 0 w 615"/>
                <a:gd name="T3" fmla="*/ 609 h 617"/>
                <a:gd name="T4" fmla="*/ 7 w 615"/>
                <a:gd name="T5" fmla="*/ 616 h 617"/>
                <a:gd name="T6" fmla="*/ 614 w 615"/>
                <a:gd name="T7" fmla="*/ 7 h 617"/>
                <a:gd name="T8" fmla="*/ 607 w 615"/>
                <a:gd name="T9" fmla="*/ 0 h 617"/>
              </a:gdLst>
              <a:ahLst/>
              <a:cxnLst>
                <a:cxn ang="0">
                  <a:pos x="T0" y="T1"/>
                </a:cxn>
                <a:cxn ang="0">
                  <a:pos x="T2" y="T3"/>
                </a:cxn>
                <a:cxn ang="0">
                  <a:pos x="T4" y="T5"/>
                </a:cxn>
                <a:cxn ang="0">
                  <a:pos x="T6" y="T7"/>
                </a:cxn>
                <a:cxn ang="0">
                  <a:pos x="T8" y="T9"/>
                </a:cxn>
              </a:cxnLst>
              <a:rect l="0" t="0" r="r" b="b"/>
              <a:pathLst>
                <a:path w="615" h="617">
                  <a:moveTo>
                    <a:pt x="607" y="0"/>
                  </a:moveTo>
                  <a:lnTo>
                    <a:pt x="0" y="609"/>
                  </a:lnTo>
                  <a:lnTo>
                    <a:pt x="7" y="616"/>
                  </a:lnTo>
                  <a:lnTo>
                    <a:pt x="614" y="7"/>
                  </a:lnTo>
                  <a:lnTo>
                    <a:pt x="60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68" name="Freeform 267"/>
            <p:cNvSpPr>
              <a:spLocks/>
            </p:cNvSpPr>
            <p:nvPr/>
          </p:nvSpPr>
          <p:spPr bwMode="auto">
            <a:xfrm>
              <a:off x="1603" y="74"/>
              <a:ext cx="617" cy="617"/>
            </a:xfrm>
            <a:custGeom>
              <a:avLst/>
              <a:gdLst>
                <a:gd name="T0" fmla="*/ 609 w 617"/>
                <a:gd name="T1" fmla="*/ 0 h 617"/>
                <a:gd name="T2" fmla="*/ 0 w 617"/>
                <a:gd name="T3" fmla="*/ 609 h 617"/>
                <a:gd name="T4" fmla="*/ 7 w 617"/>
                <a:gd name="T5" fmla="*/ 616 h 617"/>
                <a:gd name="T6" fmla="*/ 616 w 617"/>
                <a:gd name="T7" fmla="*/ 7 h 617"/>
                <a:gd name="T8" fmla="*/ 609 w 617"/>
                <a:gd name="T9" fmla="*/ 0 h 617"/>
              </a:gdLst>
              <a:ahLst/>
              <a:cxnLst>
                <a:cxn ang="0">
                  <a:pos x="T0" y="T1"/>
                </a:cxn>
                <a:cxn ang="0">
                  <a:pos x="T2" y="T3"/>
                </a:cxn>
                <a:cxn ang="0">
                  <a:pos x="T4" y="T5"/>
                </a:cxn>
                <a:cxn ang="0">
                  <a:pos x="T6" y="T7"/>
                </a:cxn>
                <a:cxn ang="0">
                  <a:pos x="T8" y="T9"/>
                </a:cxn>
              </a:cxnLst>
              <a:rect l="0" t="0" r="r" b="b"/>
              <a:pathLst>
                <a:path w="617" h="617">
                  <a:moveTo>
                    <a:pt x="609" y="0"/>
                  </a:moveTo>
                  <a:lnTo>
                    <a:pt x="0" y="609"/>
                  </a:lnTo>
                  <a:lnTo>
                    <a:pt x="7" y="616"/>
                  </a:lnTo>
                  <a:lnTo>
                    <a:pt x="616" y="7"/>
                  </a:lnTo>
                  <a:lnTo>
                    <a:pt x="60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69" name="Freeform 268"/>
            <p:cNvSpPr>
              <a:spLocks/>
            </p:cNvSpPr>
            <p:nvPr/>
          </p:nvSpPr>
          <p:spPr bwMode="auto">
            <a:xfrm>
              <a:off x="1656" y="74"/>
              <a:ext cx="614" cy="617"/>
            </a:xfrm>
            <a:custGeom>
              <a:avLst/>
              <a:gdLst>
                <a:gd name="T0" fmla="*/ 607 w 614"/>
                <a:gd name="T1" fmla="*/ 0 h 617"/>
                <a:gd name="T2" fmla="*/ 0 w 614"/>
                <a:gd name="T3" fmla="*/ 609 h 617"/>
                <a:gd name="T4" fmla="*/ 7 w 614"/>
                <a:gd name="T5" fmla="*/ 616 h 617"/>
                <a:gd name="T6" fmla="*/ 614 w 614"/>
                <a:gd name="T7" fmla="*/ 7 h 617"/>
                <a:gd name="T8" fmla="*/ 607 w 614"/>
                <a:gd name="T9" fmla="*/ 0 h 617"/>
              </a:gdLst>
              <a:ahLst/>
              <a:cxnLst>
                <a:cxn ang="0">
                  <a:pos x="T0" y="T1"/>
                </a:cxn>
                <a:cxn ang="0">
                  <a:pos x="T2" y="T3"/>
                </a:cxn>
                <a:cxn ang="0">
                  <a:pos x="T4" y="T5"/>
                </a:cxn>
                <a:cxn ang="0">
                  <a:pos x="T6" y="T7"/>
                </a:cxn>
                <a:cxn ang="0">
                  <a:pos x="T8" y="T9"/>
                </a:cxn>
              </a:cxnLst>
              <a:rect l="0" t="0" r="r" b="b"/>
              <a:pathLst>
                <a:path w="614" h="617">
                  <a:moveTo>
                    <a:pt x="607" y="0"/>
                  </a:moveTo>
                  <a:lnTo>
                    <a:pt x="0" y="609"/>
                  </a:lnTo>
                  <a:lnTo>
                    <a:pt x="7" y="616"/>
                  </a:lnTo>
                  <a:lnTo>
                    <a:pt x="614" y="7"/>
                  </a:lnTo>
                  <a:lnTo>
                    <a:pt x="60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70" name="Freeform 269"/>
            <p:cNvSpPr>
              <a:spLocks/>
            </p:cNvSpPr>
            <p:nvPr/>
          </p:nvSpPr>
          <p:spPr bwMode="auto">
            <a:xfrm>
              <a:off x="1708" y="74"/>
              <a:ext cx="615" cy="617"/>
            </a:xfrm>
            <a:custGeom>
              <a:avLst/>
              <a:gdLst>
                <a:gd name="T0" fmla="*/ 607 w 615"/>
                <a:gd name="T1" fmla="*/ 0 h 617"/>
                <a:gd name="T2" fmla="*/ 0 w 615"/>
                <a:gd name="T3" fmla="*/ 609 h 617"/>
                <a:gd name="T4" fmla="*/ 7 w 615"/>
                <a:gd name="T5" fmla="*/ 616 h 617"/>
                <a:gd name="T6" fmla="*/ 614 w 615"/>
                <a:gd name="T7" fmla="*/ 7 h 617"/>
                <a:gd name="T8" fmla="*/ 607 w 615"/>
                <a:gd name="T9" fmla="*/ 0 h 617"/>
              </a:gdLst>
              <a:ahLst/>
              <a:cxnLst>
                <a:cxn ang="0">
                  <a:pos x="T0" y="T1"/>
                </a:cxn>
                <a:cxn ang="0">
                  <a:pos x="T2" y="T3"/>
                </a:cxn>
                <a:cxn ang="0">
                  <a:pos x="T4" y="T5"/>
                </a:cxn>
                <a:cxn ang="0">
                  <a:pos x="T6" y="T7"/>
                </a:cxn>
                <a:cxn ang="0">
                  <a:pos x="T8" y="T9"/>
                </a:cxn>
              </a:cxnLst>
              <a:rect l="0" t="0" r="r" b="b"/>
              <a:pathLst>
                <a:path w="615" h="617">
                  <a:moveTo>
                    <a:pt x="607" y="0"/>
                  </a:moveTo>
                  <a:lnTo>
                    <a:pt x="0" y="609"/>
                  </a:lnTo>
                  <a:lnTo>
                    <a:pt x="7" y="616"/>
                  </a:lnTo>
                  <a:lnTo>
                    <a:pt x="614" y="7"/>
                  </a:lnTo>
                  <a:lnTo>
                    <a:pt x="60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71" name="Freeform 270"/>
            <p:cNvSpPr>
              <a:spLocks/>
            </p:cNvSpPr>
            <p:nvPr/>
          </p:nvSpPr>
          <p:spPr bwMode="auto">
            <a:xfrm>
              <a:off x="1759" y="74"/>
              <a:ext cx="614" cy="617"/>
            </a:xfrm>
            <a:custGeom>
              <a:avLst/>
              <a:gdLst>
                <a:gd name="T0" fmla="*/ 607 w 614"/>
                <a:gd name="T1" fmla="*/ 0 h 617"/>
                <a:gd name="T2" fmla="*/ 0 w 614"/>
                <a:gd name="T3" fmla="*/ 609 h 617"/>
                <a:gd name="T4" fmla="*/ 7 w 614"/>
                <a:gd name="T5" fmla="*/ 616 h 617"/>
                <a:gd name="T6" fmla="*/ 614 w 614"/>
                <a:gd name="T7" fmla="*/ 7 h 617"/>
                <a:gd name="T8" fmla="*/ 607 w 614"/>
                <a:gd name="T9" fmla="*/ 0 h 617"/>
              </a:gdLst>
              <a:ahLst/>
              <a:cxnLst>
                <a:cxn ang="0">
                  <a:pos x="T0" y="T1"/>
                </a:cxn>
                <a:cxn ang="0">
                  <a:pos x="T2" y="T3"/>
                </a:cxn>
                <a:cxn ang="0">
                  <a:pos x="T4" y="T5"/>
                </a:cxn>
                <a:cxn ang="0">
                  <a:pos x="T6" y="T7"/>
                </a:cxn>
                <a:cxn ang="0">
                  <a:pos x="T8" y="T9"/>
                </a:cxn>
              </a:cxnLst>
              <a:rect l="0" t="0" r="r" b="b"/>
              <a:pathLst>
                <a:path w="614" h="617">
                  <a:moveTo>
                    <a:pt x="607" y="0"/>
                  </a:moveTo>
                  <a:lnTo>
                    <a:pt x="0" y="609"/>
                  </a:lnTo>
                  <a:lnTo>
                    <a:pt x="7" y="616"/>
                  </a:lnTo>
                  <a:lnTo>
                    <a:pt x="614" y="7"/>
                  </a:lnTo>
                  <a:lnTo>
                    <a:pt x="60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72" name="Freeform 271"/>
            <p:cNvSpPr>
              <a:spLocks/>
            </p:cNvSpPr>
            <p:nvPr/>
          </p:nvSpPr>
          <p:spPr bwMode="auto">
            <a:xfrm>
              <a:off x="1811" y="74"/>
              <a:ext cx="615" cy="617"/>
            </a:xfrm>
            <a:custGeom>
              <a:avLst/>
              <a:gdLst>
                <a:gd name="T0" fmla="*/ 607 w 615"/>
                <a:gd name="T1" fmla="*/ 0 h 617"/>
                <a:gd name="T2" fmla="*/ 0 w 615"/>
                <a:gd name="T3" fmla="*/ 609 h 617"/>
                <a:gd name="T4" fmla="*/ 7 w 615"/>
                <a:gd name="T5" fmla="*/ 616 h 617"/>
                <a:gd name="T6" fmla="*/ 614 w 615"/>
                <a:gd name="T7" fmla="*/ 7 h 617"/>
                <a:gd name="T8" fmla="*/ 607 w 615"/>
                <a:gd name="T9" fmla="*/ 0 h 617"/>
              </a:gdLst>
              <a:ahLst/>
              <a:cxnLst>
                <a:cxn ang="0">
                  <a:pos x="T0" y="T1"/>
                </a:cxn>
                <a:cxn ang="0">
                  <a:pos x="T2" y="T3"/>
                </a:cxn>
                <a:cxn ang="0">
                  <a:pos x="T4" y="T5"/>
                </a:cxn>
                <a:cxn ang="0">
                  <a:pos x="T6" y="T7"/>
                </a:cxn>
                <a:cxn ang="0">
                  <a:pos x="T8" y="T9"/>
                </a:cxn>
              </a:cxnLst>
              <a:rect l="0" t="0" r="r" b="b"/>
              <a:pathLst>
                <a:path w="615" h="617">
                  <a:moveTo>
                    <a:pt x="607" y="0"/>
                  </a:moveTo>
                  <a:lnTo>
                    <a:pt x="0" y="609"/>
                  </a:lnTo>
                  <a:lnTo>
                    <a:pt x="7" y="616"/>
                  </a:lnTo>
                  <a:lnTo>
                    <a:pt x="614" y="7"/>
                  </a:lnTo>
                  <a:lnTo>
                    <a:pt x="60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nvGrpSpPr>
            <p:cNvPr id="273" name="Group 272"/>
            <p:cNvGrpSpPr>
              <a:grpSpLocks/>
            </p:cNvGrpSpPr>
            <p:nvPr/>
          </p:nvGrpSpPr>
          <p:grpSpPr bwMode="auto">
            <a:xfrm>
              <a:off x="1188" y="2"/>
              <a:ext cx="1260" cy="722"/>
              <a:chOff x="1188" y="2"/>
              <a:chExt cx="1260" cy="722"/>
            </a:xfrm>
          </p:grpSpPr>
          <p:sp>
            <p:nvSpPr>
              <p:cNvPr id="282" name="Freeform 281"/>
              <p:cNvSpPr>
                <a:spLocks/>
              </p:cNvSpPr>
              <p:nvPr/>
            </p:nvSpPr>
            <p:spPr bwMode="auto">
              <a:xfrm>
                <a:off x="1188" y="2"/>
                <a:ext cx="1260" cy="722"/>
              </a:xfrm>
              <a:custGeom>
                <a:avLst/>
                <a:gdLst>
                  <a:gd name="T0" fmla="*/ 1260 w 1260"/>
                  <a:gd name="T1" fmla="*/ 79 h 722"/>
                  <a:gd name="T2" fmla="*/ 1058 w 1260"/>
                  <a:gd name="T3" fmla="*/ 79 h 722"/>
                  <a:gd name="T4" fmla="*/ 1058 w 1260"/>
                  <a:gd name="T5" fmla="*/ 307 h 722"/>
                  <a:gd name="T6" fmla="*/ 791 w 1260"/>
                  <a:gd name="T7" fmla="*/ 307 h 722"/>
                  <a:gd name="T8" fmla="*/ 441 w 1260"/>
                  <a:gd name="T9" fmla="*/ 659 h 722"/>
                  <a:gd name="T10" fmla="*/ 0 w 1260"/>
                  <a:gd name="T11" fmla="*/ 659 h 722"/>
                  <a:gd name="T12" fmla="*/ 0 w 1260"/>
                  <a:gd name="T13" fmla="*/ 722 h 722"/>
                  <a:gd name="T14" fmla="*/ 1260 w 1260"/>
                  <a:gd name="T15" fmla="*/ 722 h 722"/>
                  <a:gd name="T16" fmla="*/ 1260 w 1260"/>
                  <a:gd name="T17" fmla="*/ 79 h 7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60" h="722">
                    <a:moveTo>
                      <a:pt x="1260" y="79"/>
                    </a:moveTo>
                    <a:lnTo>
                      <a:pt x="1058" y="79"/>
                    </a:lnTo>
                    <a:lnTo>
                      <a:pt x="1058" y="307"/>
                    </a:lnTo>
                    <a:lnTo>
                      <a:pt x="791" y="307"/>
                    </a:lnTo>
                    <a:lnTo>
                      <a:pt x="441" y="659"/>
                    </a:lnTo>
                    <a:lnTo>
                      <a:pt x="0" y="659"/>
                    </a:lnTo>
                    <a:lnTo>
                      <a:pt x="0" y="722"/>
                    </a:lnTo>
                    <a:lnTo>
                      <a:pt x="1260" y="722"/>
                    </a:lnTo>
                    <a:lnTo>
                      <a:pt x="1260" y="79"/>
                    </a:ln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83" name="Freeform 282"/>
              <p:cNvSpPr>
                <a:spLocks/>
              </p:cNvSpPr>
              <p:nvPr/>
            </p:nvSpPr>
            <p:spPr bwMode="auto">
              <a:xfrm>
                <a:off x="1188" y="2"/>
                <a:ext cx="1260" cy="722"/>
              </a:xfrm>
              <a:custGeom>
                <a:avLst/>
                <a:gdLst>
                  <a:gd name="T0" fmla="*/ 1260 w 1260"/>
                  <a:gd name="T1" fmla="*/ 0 h 722"/>
                  <a:gd name="T2" fmla="*/ 0 w 1260"/>
                  <a:gd name="T3" fmla="*/ 0 h 722"/>
                  <a:gd name="T4" fmla="*/ 0 w 1260"/>
                  <a:gd name="T5" fmla="*/ 417 h 722"/>
                  <a:gd name="T6" fmla="*/ 420 w 1260"/>
                  <a:gd name="T7" fmla="*/ 417 h 722"/>
                  <a:gd name="T8" fmla="*/ 753 w 1260"/>
                  <a:gd name="T9" fmla="*/ 83 h 722"/>
                  <a:gd name="T10" fmla="*/ 1058 w 1260"/>
                  <a:gd name="T11" fmla="*/ 79 h 722"/>
                  <a:gd name="T12" fmla="*/ 1260 w 1260"/>
                  <a:gd name="T13" fmla="*/ 79 h 722"/>
                  <a:gd name="T14" fmla="*/ 1260 w 1260"/>
                  <a:gd name="T15" fmla="*/ 0 h 72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60" h="722">
                    <a:moveTo>
                      <a:pt x="1260" y="0"/>
                    </a:moveTo>
                    <a:lnTo>
                      <a:pt x="0" y="0"/>
                    </a:lnTo>
                    <a:lnTo>
                      <a:pt x="0" y="417"/>
                    </a:lnTo>
                    <a:lnTo>
                      <a:pt x="420" y="417"/>
                    </a:lnTo>
                    <a:lnTo>
                      <a:pt x="753" y="83"/>
                    </a:lnTo>
                    <a:lnTo>
                      <a:pt x="1058" y="79"/>
                    </a:lnTo>
                    <a:lnTo>
                      <a:pt x="1260" y="79"/>
                    </a:lnTo>
                    <a:lnTo>
                      <a:pt x="1260" y="0"/>
                    </a:ln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grpSp>
          <p:nvGrpSpPr>
            <p:cNvPr id="274" name="Group 273"/>
            <p:cNvGrpSpPr>
              <a:grpSpLocks/>
            </p:cNvGrpSpPr>
            <p:nvPr/>
          </p:nvGrpSpPr>
          <p:grpSpPr bwMode="auto">
            <a:xfrm>
              <a:off x="2" y="2"/>
              <a:ext cx="1185" cy="722"/>
              <a:chOff x="2" y="2"/>
              <a:chExt cx="1185" cy="722"/>
            </a:xfrm>
          </p:grpSpPr>
          <p:sp>
            <p:nvSpPr>
              <p:cNvPr id="280" name="Freeform 279"/>
              <p:cNvSpPr>
                <a:spLocks/>
              </p:cNvSpPr>
              <p:nvPr/>
            </p:nvSpPr>
            <p:spPr bwMode="auto">
              <a:xfrm>
                <a:off x="2" y="2"/>
                <a:ext cx="1185" cy="722"/>
              </a:xfrm>
              <a:custGeom>
                <a:avLst/>
                <a:gdLst>
                  <a:gd name="T0" fmla="*/ 1624 w 1185"/>
                  <a:gd name="T1" fmla="*/ 0 h 722"/>
                  <a:gd name="T2" fmla="*/ 439 w 1185"/>
                  <a:gd name="T3" fmla="*/ 0 h 722"/>
                  <a:gd name="T4" fmla="*/ 439 w 1185"/>
                  <a:gd name="T5" fmla="*/ 0 h 722"/>
                  <a:gd name="T6" fmla="*/ 439 w 1185"/>
                  <a:gd name="T7" fmla="*/ 722 h 722"/>
                  <a:gd name="T8" fmla="*/ 439 w 1185"/>
                  <a:gd name="T9" fmla="*/ 722 h 722"/>
                  <a:gd name="T10" fmla="*/ 1624 w 1185"/>
                  <a:gd name="T11" fmla="*/ 722 h 722"/>
                  <a:gd name="T12" fmla="*/ 1624 w 1185"/>
                  <a:gd name="T13" fmla="*/ 659 h 722"/>
                  <a:gd name="T14" fmla="*/ 1442 w 1185"/>
                  <a:gd name="T15" fmla="*/ 659 h 722"/>
                  <a:gd name="T16" fmla="*/ 837 w 1185"/>
                  <a:gd name="T17" fmla="*/ 307 h 722"/>
                  <a:gd name="T18" fmla="*/ 571 w 1185"/>
                  <a:gd name="T19" fmla="*/ 307 h 722"/>
                  <a:gd name="T20" fmla="*/ 571 w 1185"/>
                  <a:gd name="T21" fmla="*/ 79 h 722"/>
                  <a:gd name="T22" fmla="*/ 1624 w 1185"/>
                  <a:gd name="T23" fmla="*/ 79 h 722"/>
                  <a:gd name="T24" fmla="*/ 1624 w 1185"/>
                  <a:gd name="T25" fmla="*/ 0 h 7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85" h="722">
                    <a:moveTo>
                      <a:pt x="1624" y="0"/>
                    </a:moveTo>
                    <a:lnTo>
                      <a:pt x="439" y="0"/>
                    </a:lnTo>
                    <a:lnTo>
                      <a:pt x="439" y="0"/>
                    </a:lnTo>
                    <a:lnTo>
                      <a:pt x="439" y="722"/>
                    </a:lnTo>
                    <a:lnTo>
                      <a:pt x="439" y="722"/>
                    </a:lnTo>
                    <a:lnTo>
                      <a:pt x="1624" y="722"/>
                    </a:lnTo>
                    <a:lnTo>
                      <a:pt x="1624" y="659"/>
                    </a:lnTo>
                    <a:lnTo>
                      <a:pt x="1442" y="659"/>
                    </a:lnTo>
                    <a:lnTo>
                      <a:pt x="837" y="307"/>
                    </a:lnTo>
                    <a:lnTo>
                      <a:pt x="571" y="307"/>
                    </a:lnTo>
                    <a:lnTo>
                      <a:pt x="571" y="79"/>
                    </a:lnTo>
                    <a:lnTo>
                      <a:pt x="1624" y="79"/>
                    </a:lnTo>
                    <a:lnTo>
                      <a:pt x="1624" y="0"/>
                    </a:ln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81" name="Freeform 280"/>
              <p:cNvSpPr>
                <a:spLocks/>
              </p:cNvSpPr>
              <p:nvPr/>
            </p:nvSpPr>
            <p:spPr bwMode="auto">
              <a:xfrm>
                <a:off x="2" y="2"/>
                <a:ext cx="1185" cy="722"/>
              </a:xfrm>
              <a:custGeom>
                <a:avLst/>
                <a:gdLst>
                  <a:gd name="T0" fmla="*/ 1624 w 1185"/>
                  <a:gd name="T1" fmla="*/ 79 h 722"/>
                  <a:gd name="T2" fmla="*/ 876 w 1185"/>
                  <a:gd name="T3" fmla="*/ 79 h 722"/>
                  <a:gd name="T4" fmla="*/ 1449 w 1185"/>
                  <a:gd name="T5" fmla="*/ 417 h 722"/>
                  <a:gd name="T6" fmla="*/ 1624 w 1185"/>
                  <a:gd name="T7" fmla="*/ 417 h 722"/>
                  <a:gd name="T8" fmla="*/ 1624 w 1185"/>
                  <a:gd name="T9" fmla="*/ 79 h 722"/>
                </a:gdLst>
                <a:ahLst/>
                <a:cxnLst>
                  <a:cxn ang="0">
                    <a:pos x="T0" y="T1"/>
                  </a:cxn>
                  <a:cxn ang="0">
                    <a:pos x="T2" y="T3"/>
                  </a:cxn>
                  <a:cxn ang="0">
                    <a:pos x="T4" y="T5"/>
                  </a:cxn>
                  <a:cxn ang="0">
                    <a:pos x="T6" y="T7"/>
                  </a:cxn>
                  <a:cxn ang="0">
                    <a:pos x="T8" y="T9"/>
                  </a:cxn>
                </a:cxnLst>
                <a:rect l="0" t="0" r="r" b="b"/>
                <a:pathLst>
                  <a:path w="1185" h="722">
                    <a:moveTo>
                      <a:pt x="1624" y="79"/>
                    </a:moveTo>
                    <a:lnTo>
                      <a:pt x="876" y="79"/>
                    </a:lnTo>
                    <a:lnTo>
                      <a:pt x="1449" y="417"/>
                    </a:lnTo>
                    <a:lnTo>
                      <a:pt x="1624" y="417"/>
                    </a:lnTo>
                    <a:lnTo>
                      <a:pt x="1624" y="79"/>
                    </a:ln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sp>
          <p:nvSpPr>
            <p:cNvPr id="275" name="Freeform 274"/>
            <p:cNvSpPr>
              <a:spLocks/>
            </p:cNvSpPr>
            <p:nvPr/>
          </p:nvSpPr>
          <p:spPr bwMode="auto">
            <a:xfrm>
              <a:off x="124" y="71"/>
              <a:ext cx="319" cy="20"/>
            </a:xfrm>
            <a:custGeom>
              <a:avLst/>
              <a:gdLst>
                <a:gd name="T0" fmla="*/ 316 w 319"/>
                <a:gd name="T1" fmla="*/ 0 h 20"/>
                <a:gd name="T2" fmla="*/ 0 w 319"/>
                <a:gd name="T3" fmla="*/ 0 h 20"/>
                <a:gd name="T4" fmla="*/ 0 w 319"/>
                <a:gd name="T5" fmla="*/ 19 h 20"/>
                <a:gd name="T6" fmla="*/ 314 w 319"/>
                <a:gd name="T7" fmla="*/ 19 h 20"/>
                <a:gd name="T8" fmla="*/ 319 w 319"/>
                <a:gd name="T9" fmla="*/ 2 h 20"/>
                <a:gd name="T10" fmla="*/ 316 w 319"/>
                <a:gd name="T11" fmla="*/ 0 h 20"/>
              </a:gdLst>
              <a:ahLst/>
              <a:cxnLst>
                <a:cxn ang="0">
                  <a:pos x="T0" y="T1"/>
                </a:cxn>
                <a:cxn ang="0">
                  <a:pos x="T2" y="T3"/>
                </a:cxn>
                <a:cxn ang="0">
                  <a:pos x="T4" y="T5"/>
                </a:cxn>
                <a:cxn ang="0">
                  <a:pos x="T6" y="T7"/>
                </a:cxn>
                <a:cxn ang="0">
                  <a:pos x="T8" y="T9"/>
                </a:cxn>
                <a:cxn ang="0">
                  <a:pos x="T10" y="T11"/>
                </a:cxn>
              </a:cxnLst>
              <a:rect l="0" t="0" r="r" b="b"/>
              <a:pathLst>
                <a:path w="319" h="20">
                  <a:moveTo>
                    <a:pt x="316" y="0"/>
                  </a:moveTo>
                  <a:lnTo>
                    <a:pt x="0" y="0"/>
                  </a:lnTo>
                  <a:lnTo>
                    <a:pt x="0" y="19"/>
                  </a:lnTo>
                  <a:lnTo>
                    <a:pt x="314" y="19"/>
                  </a:lnTo>
                  <a:lnTo>
                    <a:pt x="319" y="2"/>
                  </a:lnTo>
                  <a:lnTo>
                    <a:pt x="316"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76" name="Freeform 275"/>
            <p:cNvSpPr>
              <a:spLocks/>
            </p:cNvSpPr>
            <p:nvPr/>
          </p:nvSpPr>
          <p:spPr bwMode="auto">
            <a:xfrm>
              <a:off x="434" y="74"/>
              <a:ext cx="583" cy="355"/>
            </a:xfrm>
            <a:custGeom>
              <a:avLst/>
              <a:gdLst>
                <a:gd name="T0" fmla="*/ 9 w 583"/>
                <a:gd name="T1" fmla="*/ 0 h 355"/>
                <a:gd name="T2" fmla="*/ 0 w 583"/>
                <a:gd name="T3" fmla="*/ 14 h 355"/>
                <a:gd name="T4" fmla="*/ 576 w 583"/>
                <a:gd name="T5" fmla="*/ 355 h 355"/>
                <a:gd name="T6" fmla="*/ 578 w 583"/>
                <a:gd name="T7" fmla="*/ 355 h 355"/>
                <a:gd name="T8" fmla="*/ 583 w 583"/>
                <a:gd name="T9" fmla="*/ 338 h 355"/>
                <a:gd name="T10" fmla="*/ 9 w 583"/>
                <a:gd name="T11" fmla="*/ 0 h 355"/>
              </a:gdLst>
              <a:ahLst/>
              <a:cxnLst>
                <a:cxn ang="0">
                  <a:pos x="T0" y="T1"/>
                </a:cxn>
                <a:cxn ang="0">
                  <a:pos x="T2" y="T3"/>
                </a:cxn>
                <a:cxn ang="0">
                  <a:pos x="T4" y="T5"/>
                </a:cxn>
                <a:cxn ang="0">
                  <a:pos x="T6" y="T7"/>
                </a:cxn>
                <a:cxn ang="0">
                  <a:pos x="T8" y="T9"/>
                </a:cxn>
                <a:cxn ang="0">
                  <a:pos x="T10" y="T11"/>
                </a:cxn>
              </a:cxnLst>
              <a:rect l="0" t="0" r="r" b="b"/>
              <a:pathLst>
                <a:path w="583" h="355">
                  <a:moveTo>
                    <a:pt x="9" y="0"/>
                  </a:moveTo>
                  <a:lnTo>
                    <a:pt x="0" y="14"/>
                  </a:lnTo>
                  <a:lnTo>
                    <a:pt x="576" y="355"/>
                  </a:lnTo>
                  <a:lnTo>
                    <a:pt x="578" y="355"/>
                  </a:lnTo>
                  <a:lnTo>
                    <a:pt x="583" y="338"/>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77" name="Freeform 276"/>
            <p:cNvSpPr>
              <a:spLocks/>
            </p:cNvSpPr>
            <p:nvPr/>
          </p:nvSpPr>
          <p:spPr bwMode="auto">
            <a:xfrm>
              <a:off x="1012" y="410"/>
              <a:ext cx="603" cy="20"/>
            </a:xfrm>
            <a:custGeom>
              <a:avLst/>
              <a:gdLst>
                <a:gd name="T0" fmla="*/ 595 w 603"/>
                <a:gd name="T1" fmla="*/ 0 h 20"/>
                <a:gd name="T2" fmla="*/ 0 w 603"/>
                <a:gd name="T3" fmla="*/ 0 h 20"/>
                <a:gd name="T4" fmla="*/ 0 w 603"/>
                <a:gd name="T5" fmla="*/ 19 h 20"/>
                <a:gd name="T6" fmla="*/ 600 w 603"/>
                <a:gd name="T7" fmla="*/ 19 h 20"/>
                <a:gd name="T8" fmla="*/ 602 w 603"/>
                <a:gd name="T9" fmla="*/ 16 h 20"/>
                <a:gd name="T10" fmla="*/ 595 w 603"/>
                <a:gd name="T11" fmla="*/ 0 h 20"/>
              </a:gdLst>
              <a:ahLst/>
              <a:cxnLst>
                <a:cxn ang="0">
                  <a:pos x="T0" y="T1"/>
                </a:cxn>
                <a:cxn ang="0">
                  <a:pos x="T2" y="T3"/>
                </a:cxn>
                <a:cxn ang="0">
                  <a:pos x="T4" y="T5"/>
                </a:cxn>
                <a:cxn ang="0">
                  <a:pos x="T6" y="T7"/>
                </a:cxn>
                <a:cxn ang="0">
                  <a:pos x="T8" y="T9"/>
                </a:cxn>
                <a:cxn ang="0">
                  <a:pos x="T10" y="T11"/>
                </a:cxn>
              </a:cxnLst>
              <a:rect l="0" t="0" r="r" b="b"/>
              <a:pathLst>
                <a:path w="603" h="20">
                  <a:moveTo>
                    <a:pt x="595" y="0"/>
                  </a:moveTo>
                  <a:lnTo>
                    <a:pt x="0" y="0"/>
                  </a:lnTo>
                  <a:lnTo>
                    <a:pt x="0" y="19"/>
                  </a:lnTo>
                  <a:lnTo>
                    <a:pt x="600" y="19"/>
                  </a:lnTo>
                  <a:lnTo>
                    <a:pt x="602" y="16"/>
                  </a:lnTo>
                  <a:lnTo>
                    <a:pt x="595"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78" name="Freeform 277"/>
            <p:cNvSpPr>
              <a:spLocks/>
            </p:cNvSpPr>
            <p:nvPr/>
          </p:nvSpPr>
          <p:spPr bwMode="auto">
            <a:xfrm>
              <a:off x="1600" y="76"/>
              <a:ext cx="348" cy="351"/>
            </a:xfrm>
            <a:custGeom>
              <a:avLst/>
              <a:gdLst>
                <a:gd name="T0" fmla="*/ 340 w 348"/>
                <a:gd name="T1" fmla="*/ 0 h 351"/>
                <a:gd name="T2" fmla="*/ 336 w 348"/>
                <a:gd name="T3" fmla="*/ 0 h 351"/>
                <a:gd name="T4" fmla="*/ 0 w 348"/>
                <a:gd name="T5" fmla="*/ 335 h 351"/>
                <a:gd name="T6" fmla="*/ 14 w 348"/>
                <a:gd name="T7" fmla="*/ 350 h 351"/>
                <a:gd name="T8" fmla="*/ 348 w 348"/>
                <a:gd name="T9" fmla="*/ 16 h 351"/>
                <a:gd name="T10" fmla="*/ 340 w 348"/>
                <a:gd name="T11" fmla="*/ 0 h 351"/>
              </a:gdLst>
              <a:ahLst/>
              <a:cxnLst>
                <a:cxn ang="0">
                  <a:pos x="T0" y="T1"/>
                </a:cxn>
                <a:cxn ang="0">
                  <a:pos x="T2" y="T3"/>
                </a:cxn>
                <a:cxn ang="0">
                  <a:pos x="T4" y="T5"/>
                </a:cxn>
                <a:cxn ang="0">
                  <a:pos x="T6" y="T7"/>
                </a:cxn>
                <a:cxn ang="0">
                  <a:pos x="T8" y="T9"/>
                </a:cxn>
                <a:cxn ang="0">
                  <a:pos x="T10" y="T11"/>
                </a:cxn>
              </a:cxnLst>
              <a:rect l="0" t="0" r="r" b="b"/>
              <a:pathLst>
                <a:path w="348" h="351">
                  <a:moveTo>
                    <a:pt x="340" y="0"/>
                  </a:moveTo>
                  <a:lnTo>
                    <a:pt x="336" y="0"/>
                  </a:lnTo>
                  <a:lnTo>
                    <a:pt x="0" y="335"/>
                  </a:lnTo>
                  <a:lnTo>
                    <a:pt x="14" y="350"/>
                  </a:lnTo>
                  <a:lnTo>
                    <a:pt x="348" y="16"/>
                  </a:lnTo>
                  <a:lnTo>
                    <a:pt x="340"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79" name="Freeform 278"/>
            <p:cNvSpPr>
              <a:spLocks/>
            </p:cNvSpPr>
            <p:nvPr/>
          </p:nvSpPr>
          <p:spPr bwMode="auto">
            <a:xfrm>
              <a:off x="1941" y="71"/>
              <a:ext cx="315" cy="24"/>
            </a:xfrm>
            <a:custGeom>
              <a:avLst/>
              <a:gdLst>
                <a:gd name="T0" fmla="*/ 314 w 315"/>
                <a:gd name="T1" fmla="*/ 0 h 24"/>
                <a:gd name="T2" fmla="*/ 0 w 315"/>
                <a:gd name="T3" fmla="*/ 4 h 24"/>
                <a:gd name="T4" fmla="*/ 0 w 315"/>
                <a:gd name="T5" fmla="*/ 23 h 24"/>
                <a:gd name="T6" fmla="*/ 314 w 315"/>
                <a:gd name="T7" fmla="*/ 19 h 24"/>
                <a:gd name="T8" fmla="*/ 314 w 315"/>
                <a:gd name="T9" fmla="*/ 0 h 24"/>
              </a:gdLst>
              <a:ahLst/>
              <a:cxnLst>
                <a:cxn ang="0">
                  <a:pos x="T0" y="T1"/>
                </a:cxn>
                <a:cxn ang="0">
                  <a:pos x="T2" y="T3"/>
                </a:cxn>
                <a:cxn ang="0">
                  <a:pos x="T4" y="T5"/>
                </a:cxn>
                <a:cxn ang="0">
                  <a:pos x="T6" y="T7"/>
                </a:cxn>
                <a:cxn ang="0">
                  <a:pos x="T8" y="T9"/>
                </a:cxn>
              </a:cxnLst>
              <a:rect l="0" t="0" r="r" b="b"/>
              <a:pathLst>
                <a:path w="315" h="24">
                  <a:moveTo>
                    <a:pt x="314" y="0"/>
                  </a:moveTo>
                  <a:lnTo>
                    <a:pt x="0" y="4"/>
                  </a:lnTo>
                  <a:lnTo>
                    <a:pt x="0" y="23"/>
                  </a:lnTo>
                  <a:lnTo>
                    <a:pt x="314" y="19"/>
                  </a:lnTo>
                  <a:lnTo>
                    <a:pt x="31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sp>
        <p:nvSpPr>
          <p:cNvPr id="284" name="Rectangle 283"/>
          <p:cNvSpPr/>
          <p:nvPr/>
        </p:nvSpPr>
        <p:spPr>
          <a:xfrm>
            <a:off x="3090055" y="3441773"/>
            <a:ext cx="4572000" cy="923330"/>
          </a:xfrm>
          <a:prstGeom prst="rect">
            <a:avLst/>
          </a:prstGeom>
        </p:spPr>
        <p:txBody>
          <a:bodyPr>
            <a:spAutoFit/>
          </a:bodyPr>
          <a:lstStyle/>
          <a:p>
            <a:r>
              <a:rPr lang="en-AU" dirty="0"/>
              <a:t>Sides drains can basically be constructed in three forms: V-shaped, rectangular or as a trapezoid.</a:t>
            </a:r>
          </a:p>
        </p:txBody>
      </p:sp>
      <p:grpSp>
        <p:nvGrpSpPr>
          <p:cNvPr id="285" name="Group 284"/>
          <p:cNvGrpSpPr>
            <a:grpSpLocks/>
          </p:cNvGrpSpPr>
          <p:nvPr/>
        </p:nvGrpSpPr>
        <p:grpSpPr bwMode="auto">
          <a:xfrm flipV="1">
            <a:off x="639297" y="4495341"/>
            <a:ext cx="1795920" cy="1080120"/>
            <a:chOff x="2" y="2"/>
            <a:chExt cx="2448" cy="725"/>
          </a:xfrm>
        </p:grpSpPr>
        <p:sp>
          <p:nvSpPr>
            <p:cNvPr id="286" name="Freeform 285"/>
            <p:cNvSpPr>
              <a:spLocks/>
            </p:cNvSpPr>
            <p:nvPr/>
          </p:nvSpPr>
          <p:spPr bwMode="auto">
            <a:xfrm>
              <a:off x="2" y="83"/>
              <a:ext cx="192" cy="615"/>
            </a:xfrm>
            <a:custGeom>
              <a:avLst/>
              <a:gdLst>
                <a:gd name="T0" fmla="*/ 607 w 192"/>
                <a:gd name="T1" fmla="*/ 0 h 615"/>
                <a:gd name="T2" fmla="*/ 422 w 192"/>
                <a:gd name="T3" fmla="*/ 184 h 615"/>
                <a:gd name="T4" fmla="*/ 422 w 192"/>
                <a:gd name="T5" fmla="*/ 184 h 615"/>
                <a:gd name="T6" fmla="*/ 422 w 192"/>
                <a:gd name="T7" fmla="*/ 199 h 615"/>
                <a:gd name="T8" fmla="*/ 422 w 192"/>
                <a:gd name="T9" fmla="*/ 199 h 615"/>
                <a:gd name="T10" fmla="*/ 614 w 192"/>
                <a:gd name="T11" fmla="*/ 7 h 615"/>
                <a:gd name="T12" fmla="*/ 607 w 192"/>
                <a:gd name="T13" fmla="*/ 0 h 615"/>
              </a:gdLst>
              <a:ahLst/>
              <a:cxnLst>
                <a:cxn ang="0">
                  <a:pos x="T0" y="T1"/>
                </a:cxn>
                <a:cxn ang="0">
                  <a:pos x="T2" y="T3"/>
                </a:cxn>
                <a:cxn ang="0">
                  <a:pos x="T4" y="T5"/>
                </a:cxn>
                <a:cxn ang="0">
                  <a:pos x="T6" y="T7"/>
                </a:cxn>
                <a:cxn ang="0">
                  <a:pos x="T8" y="T9"/>
                </a:cxn>
                <a:cxn ang="0">
                  <a:pos x="T10" y="T11"/>
                </a:cxn>
                <a:cxn ang="0">
                  <a:pos x="T12" y="T13"/>
                </a:cxn>
              </a:cxnLst>
              <a:rect l="0" t="0" r="r" b="b"/>
              <a:pathLst>
                <a:path w="192" h="615">
                  <a:moveTo>
                    <a:pt x="607" y="0"/>
                  </a:moveTo>
                  <a:lnTo>
                    <a:pt x="422" y="184"/>
                  </a:lnTo>
                  <a:lnTo>
                    <a:pt x="422" y="184"/>
                  </a:lnTo>
                  <a:lnTo>
                    <a:pt x="422" y="199"/>
                  </a:lnTo>
                  <a:lnTo>
                    <a:pt x="422" y="199"/>
                  </a:lnTo>
                  <a:lnTo>
                    <a:pt x="614" y="7"/>
                  </a:lnTo>
                  <a:lnTo>
                    <a:pt x="60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87" name="Freeform 286"/>
            <p:cNvSpPr>
              <a:spLocks/>
            </p:cNvSpPr>
            <p:nvPr/>
          </p:nvSpPr>
          <p:spPr bwMode="auto">
            <a:xfrm>
              <a:off x="2" y="83"/>
              <a:ext cx="245" cy="615"/>
            </a:xfrm>
            <a:custGeom>
              <a:avLst/>
              <a:gdLst>
                <a:gd name="T0" fmla="*/ 609 w 245"/>
                <a:gd name="T1" fmla="*/ 0 h 615"/>
                <a:gd name="T2" fmla="*/ 371 w 245"/>
                <a:gd name="T3" fmla="*/ 236 h 615"/>
                <a:gd name="T4" fmla="*/ 371 w 245"/>
                <a:gd name="T5" fmla="*/ 236 h 615"/>
                <a:gd name="T6" fmla="*/ 371 w 245"/>
                <a:gd name="T7" fmla="*/ 251 h 615"/>
                <a:gd name="T8" fmla="*/ 371 w 245"/>
                <a:gd name="T9" fmla="*/ 251 h 615"/>
                <a:gd name="T10" fmla="*/ 616 w 245"/>
                <a:gd name="T11" fmla="*/ 7 h 615"/>
                <a:gd name="T12" fmla="*/ 609 w 245"/>
                <a:gd name="T13" fmla="*/ 0 h 615"/>
              </a:gdLst>
              <a:ahLst/>
              <a:cxnLst>
                <a:cxn ang="0">
                  <a:pos x="T0" y="T1"/>
                </a:cxn>
                <a:cxn ang="0">
                  <a:pos x="T2" y="T3"/>
                </a:cxn>
                <a:cxn ang="0">
                  <a:pos x="T4" y="T5"/>
                </a:cxn>
                <a:cxn ang="0">
                  <a:pos x="T6" y="T7"/>
                </a:cxn>
                <a:cxn ang="0">
                  <a:pos x="T8" y="T9"/>
                </a:cxn>
                <a:cxn ang="0">
                  <a:pos x="T10" y="T11"/>
                </a:cxn>
                <a:cxn ang="0">
                  <a:pos x="T12" y="T13"/>
                </a:cxn>
              </a:cxnLst>
              <a:rect l="0" t="0" r="r" b="b"/>
              <a:pathLst>
                <a:path w="245" h="615">
                  <a:moveTo>
                    <a:pt x="609" y="0"/>
                  </a:moveTo>
                  <a:lnTo>
                    <a:pt x="371" y="236"/>
                  </a:lnTo>
                  <a:lnTo>
                    <a:pt x="371" y="236"/>
                  </a:lnTo>
                  <a:lnTo>
                    <a:pt x="371" y="251"/>
                  </a:lnTo>
                  <a:lnTo>
                    <a:pt x="371" y="251"/>
                  </a:lnTo>
                  <a:lnTo>
                    <a:pt x="616" y="7"/>
                  </a:lnTo>
                  <a:lnTo>
                    <a:pt x="60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88" name="Freeform 287"/>
            <p:cNvSpPr>
              <a:spLocks/>
            </p:cNvSpPr>
            <p:nvPr/>
          </p:nvSpPr>
          <p:spPr bwMode="auto">
            <a:xfrm>
              <a:off x="2" y="83"/>
              <a:ext cx="295" cy="615"/>
            </a:xfrm>
            <a:custGeom>
              <a:avLst/>
              <a:gdLst>
                <a:gd name="T0" fmla="*/ 607 w 295"/>
                <a:gd name="T1" fmla="*/ 0 h 615"/>
                <a:gd name="T2" fmla="*/ 319 w 295"/>
                <a:gd name="T3" fmla="*/ 288 h 615"/>
                <a:gd name="T4" fmla="*/ 319 w 295"/>
                <a:gd name="T5" fmla="*/ 288 h 615"/>
                <a:gd name="T6" fmla="*/ 319 w 295"/>
                <a:gd name="T7" fmla="*/ 302 h 615"/>
                <a:gd name="T8" fmla="*/ 319 w 295"/>
                <a:gd name="T9" fmla="*/ 302 h 615"/>
                <a:gd name="T10" fmla="*/ 614 w 295"/>
                <a:gd name="T11" fmla="*/ 7 h 615"/>
                <a:gd name="T12" fmla="*/ 607 w 295"/>
                <a:gd name="T13" fmla="*/ 0 h 615"/>
              </a:gdLst>
              <a:ahLst/>
              <a:cxnLst>
                <a:cxn ang="0">
                  <a:pos x="T0" y="T1"/>
                </a:cxn>
                <a:cxn ang="0">
                  <a:pos x="T2" y="T3"/>
                </a:cxn>
                <a:cxn ang="0">
                  <a:pos x="T4" y="T5"/>
                </a:cxn>
                <a:cxn ang="0">
                  <a:pos x="T6" y="T7"/>
                </a:cxn>
                <a:cxn ang="0">
                  <a:pos x="T8" y="T9"/>
                </a:cxn>
                <a:cxn ang="0">
                  <a:pos x="T10" y="T11"/>
                </a:cxn>
                <a:cxn ang="0">
                  <a:pos x="T12" y="T13"/>
                </a:cxn>
              </a:cxnLst>
              <a:rect l="0" t="0" r="r" b="b"/>
              <a:pathLst>
                <a:path w="295" h="615">
                  <a:moveTo>
                    <a:pt x="607" y="0"/>
                  </a:moveTo>
                  <a:lnTo>
                    <a:pt x="319" y="288"/>
                  </a:lnTo>
                  <a:lnTo>
                    <a:pt x="319" y="288"/>
                  </a:lnTo>
                  <a:lnTo>
                    <a:pt x="319" y="302"/>
                  </a:lnTo>
                  <a:lnTo>
                    <a:pt x="319" y="302"/>
                  </a:lnTo>
                  <a:lnTo>
                    <a:pt x="614" y="7"/>
                  </a:lnTo>
                  <a:lnTo>
                    <a:pt x="60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89" name="Freeform 288"/>
            <p:cNvSpPr>
              <a:spLocks/>
            </p:cNvSpPr>
            <p:nvPr/>
          </p:nvSpPr>
          <p:spPr bwMode="auto">
            <a:xfrm>
              <a:off x="2" y="83"/>
              <a:ext cx="348" cy="615"/>
            </a:xfrm>
            <a:custGeom>
              <a:avLst/>
              <a:gdLst>
                <a:gd name="T0" fmla="*/ 607 w 348"/>
                <a:gd name="T1" fmla="*/ 0 h 615"/>
                <a:gd name="T2" fmla="*/ 266 w 348"/>
                <a:gd name="T3" fmla="*/ 340 h 615"/>
                <a:gd name="T4" fmla="*/ 266 w 348"/>
                <a:gd name="T5" fmla="*/ 340 h 615"/>
                <a:gd name="T6" fmla="*/ 266 w 348"/>
                <a:gd name="T7" fmla="*/ 355 h 615"/>
                <a:gd name="T8" fmla="*/ 266 w 348"/>
                <a:gd name="T9" fmla="*/ 355 h 615"/>
                <a:gd name="T10" fmla="*/ 614 w 348"/>
                <a:gd name="T11" fmla="*/ 7 h 615"/>
                <a:gd name="T12" fmla="*/ 607 w 348"/>
                <a:gd name="T13" fmla="*/ 0 h 615"/>
              </a:gdLst>
              <a:ahLst/>
              <a:cxnLst>
                <a:cxn ang="0">
                  <a:pos x="T0" y="T1"/>
                </a:cxn>
                <a:cxn ang="0">
                  <a:pos x="T2" y="T3"/>
                </a:cxn>
                <a:cxn ang="0">
                  <a:pos x="T4" y="T5"/>
                </a:cxn>
                <a:cxn ang="0">
                  <a:pos x="T6" y="T7"/>
                </a:cxn>
                <a:cxn ang="0">
                  <a:pos x="T8" y="T9"/>
                </a:cxn>
                <a:cxn ang="0">
                  <a:pos x="T10" y="T11"/>
                </a:cxn>
                <a:cxn ang="0">
                  <a:pos x="T12" y="T13"/>
                </a:cxn>
              </a:cxnLst>
              <a:rect l="0" t="0" r="r" b="b"/>
              <a:pathLst>
                <a:path w="348" h="615">
                  <a:moveTo>
                    <a:pt x="607" y="0"/>
                  </a:moveTo>
                  <a:lnTo>
                    <a:pt x="266" y="340"/>
                  </a:lnTo>
                  <a:lnTo>
                    <a:pt x="266" y="340"/>
                  </a:lnTo>
                  <a:lnTo>
                    <a:pt x="266" y="355"/>
                  </a:lnTo>
                  <a:lnTo>
                    <a:pt x="266" y="355"/>
                  </a:lnTo>
                  <a:lnTo>
                    <a:pt x="614" y="7"/>
                  </a:lnTo>
                  <a:lnTo>
                    <a:pt x="60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90" name="Freeform 289"/>
            <p:cNvSpPr>
              <a:spLocks/>
            </p:cNvSpPr>
            <p:nvPr/>
          </p:nvSpPr>
          <p:spPr bwMode="auto">
            <a:xfrm>
              <a:off x="2" y="83"/>
              <a:ext cx="401" cy="615"/>
            </a:xfrm>
            <a:custGeom>
              <a:avLst/>
              <a:gdLst>
                <a:gd name="T0" fmla="*/ 607 w 401"/>
                <a:gd name="T1" fmla="*/ 0 h 615"/>
                <a:gd name="T2" fmla="*/ 213 w 401"/>
                <a:gd name="T3" fmla="*/ 393 h 615"/>
                <a:gd name="T4" fmla="*/ 213 w 401"/>
                <a:gd name="T5" fmla="*/ 393 h 615"/>
                <a:gd name="T6" fmla="*/ 213 w 401"/>
                <a:gd name="T7" fmla="*/ 408 h 615"/>
                <a:gd name="T8" fmla="*/ 213 w 401"/>
                <a:gd name="T9" fmla="*/ 408 h 615"/>
                <a:gd name="T10" fmla="*/ 614 w 401"/>
                <a:gd name="T11" fmla="*/ 7 h 615"/>
                <a:gd name="T12" fmla="*/ 607 w 401"/>
                <a:gd name="T13" fmla="*/ 0 h 615"/>
              </a:gdLst>
              <a:ahLst/>
              <a:cxnLst>
                <a:cxn ang="0">
                  <a:pos x="T0" y="T1"/>
                </a:cxn>
                <a:cxn ang="0">
                  <a:pos x="T2" y="T3"/>
                </a:cxn>
                <a:cxn ang="0">
                  <a:pos x="T4" y="T5"/>
                </a:cxn>
                <a:cxn ang="0">
                  <a:pos x="T6" y="T7"/>
                </a:cxn>
                <a:cxn ang="0">
                  <a:pos x="T8" y="T9"/>
                </a:cxn>
                <a:cxn ang="0">
                  <a:pos x="T10" y="T11"/>
                </a:cxn>
                <a:cxn ang="0">
                  <a:pos x="T12" y="T13"/>
                </a:cxn>
              </a:cxnLst>
              <a:rect l="0" t="0" r="r" b="b"/>
              <a:pathLst>
                <a:path w="401" h="615">
                  <a:moveTo>
                    <a:pt x="607" y="0"/>
                  </a:moveTo>
                  <a:lnTo>
                    <a:pt x="213" y="393"/>
                  </a:lnTo>
                  <a:lnTo>
                    <a:pt x="213" y="393"/>
                  </a:lnTo>
                  <a:lnTo>
                    <a:pt x="213" y="408"/>
                  </a:lnTo>
                  <a:lnTo>
                    <a:pt x="213" y="408"/>
                  </a:lnTo>
                  <a:lnTo>
                    <a:pt x="614" y="7"/>
                  </a:lnTo>
                  <a:lnTo>
                    <a:pt x="60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91" name="Freeform 290"/>
            <p:cNvSpPr>
              <a:spLocks/>
            </p:cNvSpPr>
            <p:nvPr/>
          </p:nvSpPr>
          <p:spPr bwMode="auto">
            <a:xfrm>
              <a:off x="2" y="83"/>
              <a:ext cx="451" cy="615"/>
            </a:xfrm>
            <a:custGeom>
              <a:avLst/>
              <a:gdLst>
                <a:gd name="T0" fmla="*/ 607 w 451"/>
                <a:gd name="T1" fmla="*/ 0 h 615"/>
                <a:gd name="T2" fmla="*/ 163 w 451"/>
                <a:gd name="T3" fmla="*/ 444 h 615"/>
                <a:gd name="T4" fmla="*/ 163 w 451"/>
                <a:gd name="T5" fmla="*/ 444 h 615"/>
                <a:gd name="T6" fmla="*/ 163 w 451"/>
                <a:gd name="T7" fmla="*/ 458 h 615"/>
                <a:gd name="T8" fmla="*/ 163 w 451"/>
                <a:gd name="T9" fmla="*/ 458 h 615"/>
                <a:gd name="T10" fmla="*/ 614 w 451"/>
                <a:gd name="T11" fmla="*/ 7 h 615"/>
                <a:gd name="T12" fmla="*/ 607 w 451"/>
                <a:gd name="T13" fmla="*/ 0 h 615"/>
              </a:gdLst>
              <a:ahLst/>
              <a:cxnLst>
                <a:cxn ang="0">
                  <a:pos x="T0" y="T1"/>
                </a:cxn>
                <a:cxn ang="0">
                  <a:pos x="T2" y="T3"/>
                </a:cxn>
                <a:cxn ang="0">
                  <a:pos x="T4" y="T5"/>
                </a:cxn>
                <a:cxn ang="0">
                  <a:pos x="T6" y="T7"/>
                </a:cxn>
                <a:cxn ang="0">
                  <a:pos x="T8" y="T9"/>
                </a:cxn>
                <a:cxn ang="0">
                  <a:pos x="T10" y="T11"/>
                </a:cxn>
                <a:cxn ang="0">
                  <a:pos x="T12" y="T13"/>
                </a:cxn>
              </a:cxnLst>
              <a:rect l="0" t="0" r="r" b="b"/>
              <a:pathLst>
                <a:path w="451" h="615">
                  <a:moveTo>
                    <a:pt x="607" y="0"/>
                  </a:moveTo>
                  <a:lnTo>
                    <a:pt x="163" y="444"/>
                  </a:lnTo>
                  <a:lnTo>
                    <a:pt x="163" y="444"/>
                  </a:lnTo>
                  <a:lnTo>
                    <a:pt x="163" y="458"/>
                  </a:lnTo>
                  <a:lnTo>
                    <a:pt x="163" y="458"/>
                  </a:lnTo>
                  <a:lnTo>
                    <a:pt x="614" y="7"/>
                  </a:lnTo>
                  <a:lnTo>
                    <a:pt x="60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92" name="Freeform 291"/>
            <p:cNvSpPr>
              <a:spLocks/>
            </p:cNvSpPr>
            <p:nvPr/>
          </p:nvSpPr>
          <p:spPr bwMode="auto">
            <a:xfrm>
              <a:off x="2" y="83"/>
              <a:ext cx="504" cy="615"/>
            </a:xfrm>
            <a:custGeom>
              <a:avLst/>
              <a:gdLst>
                <a:gd name="T0" fmla="*/ 607 w 504"/>
                <a:gd name="T1" fmla="*/ 0 h 615"/>
                <a:gd name="T2" fmla="*/ 110 w 504"/>
                <a:gd name="T3" fmla="*/ 496 h 615"/>
                <a:gd name="T4" fmla="*/ 110 w 504"/>
                <a:gd name="T5" fmla="*/ 496 h 615"/>
                <a:gd name="T6" fmla="*/ 110 w 504"/>
                <a:gd name="T7" fmla="*/ 511 h 615"/>
                <a:gd name="T8" fmla="*/ 110 w 504"/>
                <a:gd name="T9" fmla="*/ 511 h 615"/>
                <a:gd name="T10" fmla="*/ 614 w 504"/>
                <a:gd name="T11" fmla="*/ 7 h 615"/>
                <a:gd name="T12" fmla="*/ 607 w 504"/>
                <a:gd name="T13" fmla="*/ 0 h 615"/>
              </a:gdLst>
              <a:ahLst/>
              <a:cxnLst>
                <a:cxn ang="0">
                  <a:pos x="T0" y="T1"/>
                </a:cxn>
                <a:cxn ang="0">
                  <a:pos x="T2" y="T3"/>
                </a:cxn>
                <a:cxn ang="0">
                  <a:pos x="T4" y="T5"/>
                </a:cxn>
                <a:cxn ang="0">
                  <a:pos x="T6" y="T7"/>
                </a:cxn>
                <a:cxn ang="0">
                  <a:pos x="T8" y="T9"/>
                </a:cxn>
                <a:cxn ang="0">
                  <a:pos x="T10" y="T11"/>
                </a:cxn>
                <a:cxn ang="0">
                  <a:pos x="T12" y="T13"/>
                </a:cxn>
              </a:cxnLst>
              <a:rect l="0" t="0" r="r" b="b"/>
              <a:pathLst>
                <a:path w="504" h="615">
                  <a:moveTo>
                    <a:pt x="607" y="0"/>
                  </a:moveTo>
                  <a:lnTo>
                    <a:pt x="110" y="496"/>
                  </a:lnTo>
                  <a:lnTo>
                    <a:pt x="110" y="496"/>
                  </a:lnTo>
                  <a:lnTo>
                    <a:pt x="110" y="511"/>
                  </a:lnTo>
                  <a:lnTo>
                    <a:pt x="110" y="511"/>
                  </a:lnTo>
                  <a:lnTo>
                    <a:pt x="614" y="7"/>
                  </a:lnTo>
                  <a:lnTo>
                    <a:pt x="60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93" name="Freeform 292"/>
            <p:cNvSpPr>
              <a:spLocks/>
            </p:cNvSpPr>
            <p:nvPr/>
          </p:nvSpPr>
          <p:spPr bwMode="auto">
            <a:xfrm>
              <a:off x="2" y="83"/>
              <a:ext cx="557" cy="615"/>
            </a:xfrm>
            <a:custGeom>
              <a:avLst/>
              <a:gdLst>
                <a:gd name="T0" fmla="*/ 607 w 557"/>
                <a:gd name="T1" fmla="*/ 0 h 615"/>
                <a:gd name="T2" fmla="*/ 57 w 557"/>
                <a:gd name="T3" fmla="*/ 549 h 615"/>
                <a:gd name="T4" fmla="*/ 57 w 557"/>
                <a:gd name="T5" fmla="*/ 549 h 615"/>
                <a:gd name="T6" fmla="*/ 57 w 557"/>
                <a:gd name="T7" fmla="*/ 564 h 615"/>
                <a:gd name="T8" fmla="*/ 57 w 557"/>
                <a:gd name="T9" fmla="*/ 564 h 615"/>
                <a:gd name="T10" fmla="*/ 614 w 557"/>
                <a:gd name="T11" fmla="*/ 7 h 615"/>
                <a:gd name="T12" fmla="*/ 607 w 557"/>
                <a:gd name="T13" fmla="*/ 0 h 615"/>
              </a:gdLst>
              <a:ahLst/>
              <a:cxnLst>
                <a:cxn ang="0">
                  <a:pos x="T0" y="T1"/>
                </a:cxn>
                <a:cxn ang="0">
                  <a:pos x="T2" y="T3"/>
                </a:cxn>
                <a:cxn ang="0">
                  <a:pos x="T4" y="T5"/>
                </a:cxn>
                <a:cxn ang="0">
                  <a:pos x="T6" y="T7"/>
                </a:cxn>
                <a:cxn ang="0">
                  <a:pos x="T8" y="T9"/>
                </a:cxn>
                <a:cxn ang="0">
                  <a:pos x="T10" y="T11"/>
                </a:cxn>
                <a:cxn ang="0">
                  <a:pos x="T12" y="T13"/>
                </a:cxn>
              </a:cxnLst>
              <a:rect l="0" t="0" r="r" b="b"/>
              <a:pathLst>
                <a:path w="557" h="615">
                  <a:moveTo>
                    <a:pt x="607" y="0"/>
                  </a:moveTo>
                  <a:lnTo>
                    <a:pt x="57" y="549"/>
                  </a:lnTo>
                  <a:lnTo>
                    <a:pt x="57" y="549"/>
                  </a:lnTo>
                  <a:lnTo>
                    <a:pt x="57" y="564"/>
                  </a:lnTo>
                  <a:lnTo>
                    <a:pt x="57" y="564"/>
                  </a:lnTo>
                  <a:lnTo>
                    <a:pt x="614" y="7"/>
                  </a:lnTo>
                  <a:lnTo>
                    <a:pt x="60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94" name="Freeform 293"/>
            <p:cNvSpPr>
              <a:spLocks/>
            </p:cNvSpPr>
            <p:nvPr/>
          </p:nvSpPr>
          <p:spPr bwMode="auto">
            <a:xfrm>
              <a:off x="2" y="83"/>
              <a:ext cx="607" cy="615"/>
            </a:xfrm>
            <a:custGeom>
              <a:avLst/>
              <a:gdLst>
                <a:gd name="T0" fmla="*/ 607 w 607"/>
                <a:gd name="T1" fmla="*/ 0 h 615"/>
                <a:gd name="T2" fmla="*/ 7 w 607"/>
                <a:gd name="T3" fmla="*/ 600 h 615"/>
                <a:gd name="T4" fmla="*/ 7 w 607"/>
                <a:gd name="T5" fmla="*/ 600 h 615"/>
                <a:gd name="T6" fmla="*/ 7 w 607"/>
                <a:gd name="T7" fmla="*/ 614 h 615"/>
                <a:gd name="T8" fmla="*/ 7 w 607"/>
                <a:gd name="T9" fmla="*/ 614 h 615"/>
                <a:gd name="T10" fmla="*/ 614 w 607"/>
                <a:gd name="T11" fmla="*/ 7 h 615"/>
                <a:gd name="T12" fmla="*/ 607 w 607"/>
                <a:gd name="T13" fmla="*/ 0 h 615"/>
              </a:gdLst>
              <a:ahLst/>
              <a:cxnLst>
                <a:cxn ang="0">
                  <a:pos x="T0" y="T1"/>
                </a:cxn>
                <a:cxn ang="0">
                  <a:pos x="T2" y="T3"/>
                </a:cxn>
                <a:cxn ang="0">
                  <a:pos x="T4" y="T5"/>
                </a:cxn>
                <a:cxn ang="0">
                  <a:pos x="T6" y="T7"/>
                </a:cxn>
                <a:cxn ang="0">
                  <a:pos x="T8" y="T9"/>
                </a:cxn>
                <a:cxn ang="0">
                  <a:pos x="T10" y="T11"/>
                </a:cxn>
                <a:cxn ang="0">
                  <a:pos x="T12" y="T13"/>
                </a:cxn>
              </a:cxnLst>
              <a:rect l="0" t="0" r="r" b="b"/>
              <a:pathLst>
                <a:path w="607" h="615">
                  <a:moveTo>
                    <a:pt x="607" y="0"/>
                  </a:moveTo>
                  <a:lnTo>
                    <a:pt x="7" y="600"/>
                  </a:lnTo>
                  <a:lnTo>
                    <a:pt x="7" y="600"/>
                  </a:lnTo>
                  <a:lnTo>
                    <a:pt x="7" y="614"/>
                  </a:lnTo>
                  <a:lnTo>
                    <a:pt x="7" y="614"/>
                  </a:lnTo>
                  <a:lnTo>
                    <a:pt x="614" y="7"/>
                  </a:lnTo>
                  <a:lnTo>
                    <a:pt x="60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95" name="Freeform 294"/>
            <p:cNvSpPr>
              <a:spLocks/>
            </p:cNvSpPr>
            <p:nvPr/>
          </p:nvSpPr>
          <p:spPr bwMode="auto">
            <a:xfrm>
              <a:off x="48" y="83"/>
              <a:ext cx="614" cy="615"/>
            </a:xfrm>
            <a:custGeom>
              <a:avLst/>
              <a:gdLst>
                <a:gd name="T0" fmla="*/ 607 w 614"/>
                <a:gd name="T1" fmla="*/ 0 h 615"/>
                <a:gd name="T2" fmla="*/ 0 w 614"/>
                <a:gd name="T3" fmla="*/ 607 h 615"/>
                <a:gd name="T4" fmla="*/ 7 w 614"/>
                <a:gd name="T5" fmla="*/ 614 h 615"/>
                <a:gd name="T6" fmla="*/ 614 w 614"/>
                <a:gd name="T7" fmla="*/ 7 h 615"/>
                <a:gd name="T8" fmla="*/ 607 w 614"/>
                <a:gd name="T9" fmla="*/ 0 h 615"/>
              </a:gdLst>
              <a:ahLst/>
              <a:cxnLst>
                <a:cxn ang="0">
                  <a:pos x="T0" y="T1"/>
                </a:cxn>
                <a:cxn ang="0">
                  <a:pos x="T2" y="T3"/>
                </a:cxn>
                <a:cxn ang="0">
                  <a:pos x="T4" y="T5"/>
                </a:cxn>
                <a:cxn ang="0">
                  <a:pos x="T6" y="T7"/>
                </a:cxn>
                <a:cxn ang="0">
                  <a:pos x="T8" y="T9"/>
                </a:cxn>
              </a:cxnLst>
              <a:rect l="0" t="0" r="r" b="b"/>
              <a:pathLst>
                <a:path w="614" h="615">
                  <a:moveTo>
                    <a:pt x="607" y="0"/>
                  </a:moveTo>
                  <a:lnTo>
                    <a:pt x="0" y="607"/>
                  </a:lnTo>
                  <a:lnTo>
                    <a:pt x="7" y="614"/>
                  </a:lnTo>
                  <a:lnTo>
                    <a:pt x="614" y="7"/>
                  </a:lnTo>
                  <a:lnTo>
                    <a:pt x="60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96" name="Freeform 295"/>
            <p:cNvSpPr>
              <a:spLocks/>
            </p:cNvSpPr>
            <p:nvPr/>
          </p:nvSpPr>
          <p:spPr bwMode="auto">
            <a:xfrm>
              <a:off x="98" y="83"/>
              <a:ext cx="614" cy="615"/>
            </a:xfrm>
            <a:custGeom>
              <a:avLst/>
              <a:gdLst>
                <a:gd name="T0" fmla="*/ 607 w 614"/>
                <a:gd name="T1" fmla="*/ 0 h 615"/>
                <a:gd name="T2" fmla="*/ 0 w 614"/>
                <a:gd name="T3" fmla="*/ 607 h 615"/>
                <a:gd name="T4" fmla="*/ 7 w 614"/>
                <a:gd name="T5" fmla="*/ 614 h 615"/>
                <a:gd name="T6" fmla="*/ 614 w 614"/>
                <a:gd name="T7" fmla="*/ 7 h 615"/>
                <a:gd name="T8" fmla="*/ 607 w 614"/>
                <a:gd name="T9" fmla="*/ 0 h 615"/>
              </a:gdLst>
              <a:ahLst/>
              <a:cxnLst>
                <a:cxn ang="0">
                  <a:pos x="T0" y="T1"/>
                </a:cxn>
                <a:cxn ang="0">
                  <a:pos x="T2" y="T3"/>
                </a:cxn>
                <a:cxn ang="0">
                  <a:pos x="T4" y="T5"/>
                </a:cxn>
                <a:cxn ang="0">
                  <a:pos x="T6" y="T7"/>
                </a:cxn>
                <a:cxn ang="0">
                  <a:pos x="T8" y="T9"/>
                </a:cxn>
              </a:cxnLst>
              <a:rect l="0" t="0" r="r" b="b"/>
              <a:pathLst>
                <a:path w="614" h="615">
                  <a:moveTo>
                    <a:pt x="607" y="0"/>
                  </a:moveTo>
                  <a:lnTo>
                    <a:pt x="0" y="607"/>
                  </a:lnTo>
                  <a:lnTo>
                    <a:pt x="7" y="614"/>
                  </a:lnTo>
                  <a:lnTo>
                    <a:pt x="614" y="7"/>
                  </a:lnTo>
                  <a:lnTo>
                    <a:pt x="60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97" name="Freeform 296"/>
            <p:cNvSpPr>
              <a:spLocks/>
            </p:cNvSpPr>
            <p:nvPr/>
          </p:nvSpPr>
          <p:spPr bwMode="auto">
            <a:xfrm>
              <a:off x="151" y="83"/>
              <a:ext cx="614" cy="615"/>
            </a:xfrm>
            <a:custGeom>
              <a:avLst/>
              <a:gdLst>
                <a:gd name="T0" fmla="*/ 607 w 614"/>
                <a:gd name="T1" fmla="*/ 0 h 615"/>
                <a:gd name="T2" fmla="*/ 0 w 614"/>
                <a:gd name="T3" fmla="*/ 607 h 615"/>
                <a:gd name="T4" fmla="*/ 7 w 614"/>
                <a:gd name="T5" fmla="*/ 614 h 615"/>
                <a:gd name="T6" fmla="*/ 614 w 614"/>
                <a:gd name="T7" fmla="*/ 7 h 615"/>
                <a:gd name="T8" fmla="*/ 607 w 614"/>
                <a:gd name="T9" fmla="*/ 0 h 615"/>
              </a:gdLst>
              <a:ahLst/>
              <a:cxnLst>
                <a:cxn ang="0">
                  <a:pos x="T0" y="T1"/>
                </a:cxn>
                <a:cxn ang="0">
                  <a:pos x="T2" y="T3"/>
                </a:cxn>
                <a:cxn ang="0">
                  <a:pos x="T4" y="T5"/>
                </a:cxn>
                <a:cxn ang="0">
                  <a:pos x="T6" y="T7"/>
                </a:cxn>
                <a:cxn ang="0">
                  <a:pos x="T8" y="T9"/>
                </a:cxn>
              </a:cxnLst>
              <a:rect l="0" t="0" r="r" b="b"/>
              <a:pathLst>
                <a:path w="614" h="615">
                  <a:moveTo>
                    <a:pt x="607" y="0"/>
                  </a:moveTo>
                  <a:lnTo>
                    <a:pt x="0" y="607"/>
                  </a:lnTo>
                  <a:lnTo>
                    <a:pt x="7" y="614"/>
                  </a:lnTo>
                  <a:lnTo>
                    <a:pt x="614" y="7"/>
                  </a:lnTo>
                  <a:lnTo>
                    <a:pt x="60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98" name="Freeform 297"/>
            <p:cNvSpPr>
              <a:spLocks/>
            </p:cNvSpPr>
            <p:nvPr/>
          </p:nvSpPr>
          <p:spPr bwMode="auto">
            <a:xfrm>
              <a:off x="203" y="83"/>
              <a:ext cx="612" cy="615"/>
            </a:xfrm>
            <a:custGeom>
              <a:avLst/>
              <a:gdLst>
                <a:gd name="T0" fmla="*/ 604 w 612"/>
                <a:gd name="T1" fmla="*/ 0 h 615"/>
                <a:gd name="T2" fmla="*/ 0 w 612"/>
                <a:gd name="T3" fmla="*/ 607 h 615"/>
                <a:gd name="T4" fmla="*/ 7 w 612"/>
                <a:gd name="T5" fmla="*/ 614 h 615"/>
                <a:gd name="T6" fmla="*/ 612 w 612"/>
                <a:gd name="T7" fmla="*/ 7 h 615"/>
                <a:gd name="T8" fmla="*/ 604 w 612"/>
                <a:gd name="T9" fmla="*/ 0 h 615"/>
              </a:gdLst>
              <a:ahLst/>
              <a:cxnLst>
                <a:cxn ang="0">
                  <a:pos x="T0" y="T1"/>
                </a:cxn>
                <a:cxn ang="0">
                  <a:pos x="T2" y="T3"/>
                </a:cxn>
                <a:cxn ang="0">
                  <a:pos x="T4" y="T5"/>
                </a:cxn>
                <a:cxn ang="0">
                  <a:pos x="T6" y="T7"/>
                </a:cxn>
                <a:cxn ang="0">
                  <a:pos x="T8" y="T9"/>
                </a:cxn>
              </a:cxnLst>
              <a:rect l="0" t="0" r="r" b="b"/>
              <a:pathLst>
                <a:path w="612" h="615">
                  <a:moveTo>
                    <a:pt x="604" y="0"/>
                  </a:moveTo>
                  <a:lnTo>
                    <a:pt x="0" y="607"/>
                  </a:lnTo>
                  <a:lnTo>
                    <a:pt x="7" y="614"/>
                  </a:lnTo>
                  <a:lnTo>
                    <a:pt x="612" y="7"/>
                  </a:lnTo>
                  <a:lnTo>
                    <a:pt x="60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99" name="Freeform 298"/>
            <p:cNvSpPr>
              <a:spLocks/>
            </p:cNvSpPr>
            <p:nvPr/>
          </p:nvSpPr>
          <p:spPr bwMode="auto">
            <a:xfrm>
              <a:off x="254" y="83"/>
              <a:ext cx="614" cy="615"/>
            </a:xfrm>
            <a:custGeom>
              <a:avLst/>
              <a:gdLst>
                <a:gd name="T0" fmla="*/ 607 w 614"/>
                <a:gd name="T1" fmla="*/ 0 h 615"/>
                <a:gd name="T2" fmla="*/ 0 w 614"/>
                <a:gd name="T3" fmla="*/ 607 h 615"/>
                <a:gd name="T4" fmla="*/ 7 w 614"/>
                <a:gd name="T5" fmla="*/ 614 h 615"/>
                <a:gd name="T6" fmla="*/ 614 w 614"/>
                <a:gd name="T7" fmla="*/ 7 h 615"/>
                <a:gd name="T8" fmla="*/ 607 w 614"/>
                <a:gd name="T9" fmla="*/ 0 h 615"/>
              </a:gdLst>
              <a:ahLst/>
              <a:cxnLst>
                <a:cxn ang="0">
                  <a:pos x="T0" y="T1"/>
                </a:cxn>
                <a:cxn ang="0">
                  <a:pos x="T2" y="T3"/>
                </a:cxn>
                <a:cxn ang="0">
                  <a:pos x="T4" y="T5"/>
                </a:cxn>
                <a:cxn ang="0">
                  <a:pos x="T6" y="T7"/>
                </a:cxn>
                <a:cxn ang="0">
                  <a:pos x="T8" y="T9"/>
                </a:cxn>
              </a:cxnLst>
              <a:rect l="0" t="0" r="r" b="b"/>
              <a:pathLst>
                <a:path w="614" h="615">
                  <a:moveTo>
                    <a:pt x="607" y="0"/>
                  </a:moveTo>
                  <a:lnTo>
                    <a:pt x="0" y="607"/>
                  </a:lnTo>
                  <a:lnTo>
                    <a:pt x="7" y="614"/>
                  </a:lnTo>
                  <a:lnTo>
                    <a:pt x="614" y="7"/>
                  </a:lnTo>
                  <a:lnTo>
                    <a:pt x="60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00" name="Freeform 299"/>
            <p:cNvSpPr>
              <a:spLocks/>
            </p:cNvSpPr>
            <p:nvPr/>
          </p:nvSpPr>
          <p:spPr bwMode="auto">
            <a:xfrm>
              <a:off x="307" y="83"/>
              <a:ext cx="614" cy="615"/>
            </a:xfrm>
            <a:custGeom>
              <a:avLst/>
              <a:gdLst>
                <a:gd name="T0" fmla="*/ 607 w 614"/>
                <a:gd name="T1" fmla="*/ 0 h 615"/>
                <a:gd name="T2" fmla="*/ 0 w 614"/>
                <a:gd name="T3" fmla="*/ 607 h 615"/>
                <a:gd name="T4" fmla="*/ 7 w 614"/>
                <a:gd name="T5" fmla="*/ 614 h 615"/>
                <a:gd name="T6" fmla="*/ 614 w 614"/>
                <a:gd name="T7" fmla="*/ 7 h 615"/>
                <a:gd name="T8" fmla="*/ 607 w 614"/>
                <a:gd name="T9" fmla="*/ 0 h 615"/>
              </a:gdLst>
              <a:ahLst/>
              <a:cxnLst>
                <a:cxn ang="0">
                  <a:pos x="T0" y="T1"/>
                </a:cxn>
                <a:cxn ang="0">
                  <a:pos x="T2" y="T3"/>
                </a:cxn>
                <a:cxn ang="0">
                  <a:pos x="T4" y="T5"/>
                </a:cxn>
                <a:cxn ang="0">
                  <a:pos x="T6" y="T7"/>
                </a:cxn>
                <a:cxn ang="0">
                  <a:pos x="T8" y="T9"/>
                </a:cxn>
              </a:cxnLst>
              <a:rect l="0" t="0" r="r" b="b"/>
              <a:pathLst>
                <a:path w="614" h="615">
                  <a:moveTo>
                    <a:pt x="607" y="0"/>
                  </a:moveTo>
                  <a:lnTo>
                    <a:pt x="0" y="607"/>
                  </a:lnTo>
                  <a:lnTo>
                    <a:pt x="7" y="614"/>
                  </a:lnTo>
                  <a:lnTo>
                    <a:pt x="614" y="7"/>
                  </a:lnTo>
                  <a:lnTo>
                    <a:pt x="60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01" name="Freeform 300"/>
            <p:cNvSpPr>
              <a:spLocks/>
            </p:cNvSpPr>
            <p:nvPr/>
          </p:nvSpPr>
          <p:spPr bwMode="auto">
            <a:xfrm>
              <a:off x="357" y="83"/>
              <a:ext cx="617" cy="615"/>
            </a:xfrm>
            <a:custGeom>
              <a:avLst/>
              <a:gdLst>
                <a:gd name="T0" fmla="*/ 609 w 617"/>
                <a:gd name="T1" fmla="*/ 0 h 615"/>
                <a:gd name="T2" fmla="*/ 0 w 617"/>
                <a:gd name="T3" fmla="*/ 607 h 615"/>
                <a:gd name="T4" fmla="*/ 7 w 617"/>
                <a:gd name="T5" fmla="*/ 614 h 615"/>
                <a:gd name="T6" fmla="*/ 616 w 617"/>
                <a:gd name="T7" fmla="*/ 7 h 615"/>
                <a:gd name="T8" fmla="*/ 609 w 617"/>
                <a:gd name="T9" fmla="*/ 0 h 615"/>
              </a:gdLst>
              <a:ahLst/>
              <a:cxnLst>
                <a:cxn ang="0">
                  <a:pos x="T0" y="T1"/>
                </a:cxn>
                <a:cxn ang="0">
                  <a:pos x="T2" y="T3"/>
                </a:cxn>
                <a:cxn ang="0">
                  <a:pos x="T4" y="T5"/>
                </a:cxn>
                <a:cxn ang="0">
                  <a:pos x="T6" y="T7"/>
                </a:cxn>
                <a:cxn ang="0">
                  <a:pos x="T8" y="T9"/>
                </a:cxn>
              </a:cxnLst>
              <a:rect l="0" t="0" r="r" b="b"/>
              <a:pathLst>
                <a:path w="617" h="615">
                  <a:moveTo>
                    <a:pt x="609" y="0"/>
                  </a:moveTo>
                  <a:lnTo>
                    <a:pt x="0" y="607"/>
                  </a:lnTo>
                  <a:lnTo>
                    <a:pt x="7" y="614"/>
                  </a:lnTo>
                  <a:lnTo>
                    <a:pt x="616" y="7"/>
                  </a:lnTo>
                  <a:lnTo>
                    <a:pt x="60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02" name="Freeform 301"/>
            <p:cNvSpPr>
              <a:spLocks/>
            </p:cNvSpPr>
            <p:nvPr/>
          </p:nvSpPr>
          <p:spPr bwMode="auto">
            <a:xfrm>
              <a:off x="410" y="83"/>
              <a:ext cx="614" cy="615"/>
            </a:xfrm>
            <a:custGeom>
              <a:avLst/>
              <a:gdLst>
                <a:gd name="T0" fmla="*/ 607 w 614"/>
                <a:gd name="T1" fmla="*/ 0 h 615"/>
                <a:gd name="T2" fmla="*/ 0 w 614"/>
                <a:gd name="T3" fmla="*/ 607 h 615"/>
                <a:gd name="T4" fmla="*/ 7 w 614"/>
                <a:gd name="T5" fmla="*/ 614 h 615"/>
                <a:gd name="T6" fmla="*/ 614 w 614"/>
                <a:gd name="T7" fmla="*/ 7 h 615"/>
                <a:gd name="T8" fmla="*/ 607 w 614"/>
                <a:gd name="T9" fmla="*/ 0 h 615"/>
              </a:gdLst>
              <a:ahLst/>
              <a:cxnLst>
                <a:cxn ang="0">
                  <a:pos x="T0" y="T1"/>
                </a:cxn>
                <a:cxn ang="0">
                  <a:pos x="T2" y="T3"/>
                </a:cxn>
                <a:cxn ang="0">
                  <a:pos x="T4" y="T5"/>
                </a:cxn>
                <a:cxn ang="0">
                  <a:pos x="T6" y="T7"/>
                </a:cxn>
                <a:cxn ang="0">
                  <a:pos x="T8" y="T9"/>
                </a:cxn>
              </a:cxnLst>
              <a:rect l="0" t="0" r="r" b="b"/>
              <a:pathLst>
                <a:path w="614" h="615">
                  <a:moveTo>
                    <a:pt x="607" y="0"/>
                  </a:moveTo>
                  <a:lnTo>
                    <a:pt x="0" y="607"/>
                  </a:lnTo>
                  <a:lnTo>
                    <a:pt x="7" y="614"/>
                  </a:lnTo>
                  <a:lnTo>
                    <a:pt x="614" y="7"/>
                  </a:lnTo>
                  <a:lnTo>
                    <a:pt x="60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03" name="Freeform 302"/>
            <p:cNvSpPr>
              <a:spLocks/>
            </p:cNvSpPr>
            <p:nvPr/>
          </p:nvSpPr>
          <p:spPr bwMode="auto">
            <a:xfrm>
              <a:off x="463" y="83"/>
              <a:ext cx="614" cy="615"/>
            </a:xfrm>
            <a:custGeom>
              <a:avLst/>
              <a:gdLst>
                <a:gd name="T0" fmla="*/ 607 w 614"/>
                <a:gd name="T1" fmla="*/ 0 h 615"/>
                <a:gd name="T2" fmla="*/ 0 w 614"/>
                <a:gd name="T3" fmla="*/ 607 h 615"/>
                <a:gd name="T4" fmla="*/ 7 w 614"/>
                <a:gd name="T5" fmla="*/ 614 h 615"/>
                <a:gd name="T6" fmla="*/ 614 w 614"/>
                <a:gd name="T7" fmla="*/ 7 h 615"/>
                <a:gd name="T8" fmla="*/ 607 w 614"/>
                <a:gd name="T9" fmla="*/ 0 h 615"/>
              </a:gdLst>
              <a:ahLst/>
              <a:cxnLst>
                <a:cxn ang="0">
                  <a:pos x="T0" y="T1"/>
                </a:cxn>
                <a:cxn ang="0">
                  <a:pos x="T2" y="T3"/>
                </a:cxn>
                <a:cxn ang="0">
                  <a:pos x="T4" y="T5"/>
                </a:cxn>
                <a:cxn ang="0">
                  <a:pos x="T6" y="T7"/>
                </a:cxn>
                <a:cxn ang="0">
                  <a:pos x="T8" y="T9"/>
                </a:cxn>
              </a:cxnLst>
              <a:rect l="0" t="0" r="r" b="b"/>
              <a:pathLst>
                <a:path w="614" h="615">
                  <a:moveTo>
                    <a:pt x="607" y="0"/>
                  </a:moveTo>
                  <a:lnTo>
                    <a:pt x="0" y="607"/>
                  </a:lnTo>
                  <a:lnTo>
                    <a:pt x="7" y="614"/>
                  </a:lnTo>
                  <a:lnTo>
                    <a:pt x="614" y="7"/>
                  </a:lnTo>
                  <a:lnTo>
                    <a:pt x="60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04" name="Freeform 303"/>
            <p:cNvSpPr>
              <a:spLocks/>
            </p:cNvSpPr>
            <p:nvPr/>
          </p:nvSpPr>
          <p:spPr bwMode="auto">
            <a:xfrm>
              <a:off x="513" y="83"/>
              <a:ext cx="615" cy="615"/>
            </a:xfrm>
            <a:custGeom>
              <a:avLst/>
              <a:gdLst>
                <a:gd name="T0" fmla="*/ 607 w 615"/>
                <a:gd name="T1" fmla="*/ 0 h 615"/>
                <a:gd name="T2" fmla="*/ 0 w 615"/>
                <a:gd name="T3" fmla="*/ 607 h 615"/>
                <a:gd name="T4" fmla="*/ 7 w 615"/>
                <a:gd name="T5" fmla="*/ 614 h 615"/>
                <a:gd name="T6" fmla="*/ 614 w 615"/>
                <a:gd name="T7" fmla="*/ 7 h 615"/>
                <a:gd name="T8" fmla="*/ 607 w 615"/>
                <a:gd name="T9" fmla="*/ 0 h 615"/>
              </a:gdLst>
              <a:ahLst/>
              <a:cxnLst>
                <a:cxn ang="0">
                  <a:pos x="T0" y="T1"/>
                </a:cxn>
                <a:cxn ang="0">
                  <a:pos x="T2" y="T3"/>
                </a:cxn>
                <a:cxn ang="0">
                  <a:pos x="T4" y="T5"/>
                </a:cxn>
                <a:cxn ang="0">
                  <a:pos x="T6" y="T7"/>
                </a:cxn>
                <a:cxn ang="0">
                  <a:pos x="T8" y="T9"/>
                </a:cxn>
              </a:cxnLst>
              <a:rect l="0" t="0" r="r" b="b"/>
              <a:pathLst>
                <a:path w="615" h="615">
                  <a:moveTo>
                    <a:pt x="607" y="0"/>
                  </a:moveTo>
                  <a:lnTo>
                    <a:pt x="0" y="607"/>
                  </a:lnTo>
                  <a:lnTo>
                    <a:pt x="7" y="614"/>
                  </a:lnTo>
                  <a:lnTo>
                    <a:pt x="614" y="7"/>
                  </a:lnTo>
                  <a:lnTo>
                    <a:pt x="60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05" name="Freeform 304"/>
            <p:cNvSpPr>
              <a:spLocks/>
            </p:cNvSpPr>
            <p:nvPr/>
          </p:nvSpPr>
          <p:spPr bwMode="auto">
            <a:xfrm>
              <a:off x="566" y="83"/>
              <a:ext cx="614" cy="615"/>
            </a:xfrm>
            <a:custGeom>
              <a:avLst/>
              <a:gdLst>
                <a:gd name="T0" fmla="*/ 607 w 614"/>
                <a:gd name="T1" fmla="*/ 0 h 615"/>
                <a:gd name="T2" fmla="*/ 0 w 614"/>
                <a:gd name="T3" fmla="*/ 607 h 615"/>
                <a:gd name="T4" fmla="*/ 7 w 614"/>
                <a:gd name="T5" fmla="*/ 614 h 615"/>
                <a:gd name="T6" fmla="*/ 614 w 614"/>
                <a:gd name="T7" fmla="*/ 7 h 615"/>
                <a:gd name="T8" fmla="*/ 607 w 614"/>
                <a:gd name="T9" fmla="*/ 0 h 615"/>
              </a:gdLst>
              <a:ahLst/>
              <a:cxnLst>
                <a:cxn ang="0">
                  <a:pos x="T0" y="T1"/>
                </a:cxn>
                <a:cxn ang="0">
                  <a:pos x="T2" y="T3"/>
                </a:cxn>
                <a:cxn ang="0">
                  <a:pos x="T4" y="T5"/>
                </a:cxn>
                <a:cxn ang="0">
                  <a:pos x="T6" y="T7"/>
                </a:cxn>
                <a:cxn ang="0">
                  <a:pos x="T8" y="T9"/>
                </a:cxn>
              </a:cxnLst>
              <a:rect l="0" t="0" r="r" b="b"/>
              <a:pathLst>
                <a:path w="614" h="615">
                  <a:moveTo>
                    <a:pt x="607" y="0"/>
                  </a:moveTo>
                  <a:lnTo>
                    <a:pt x="0" y="607"/>
                  </a:lnTo>
                  <a:lnTo>
                    <a:pt x="7" y="614"/>
                  </a:lnTo>
                  <a:lnTo>
                    <a:pt x="614" y="7"/>
                  </a:lnTo>
                  <a:lnTo>
                    <a:pt x="60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06" name="Freeform 305"/>
            <p:cNvSpPr>
              <a:spLocks/>
            </p:cNvSpPr>
            <p:nvPr/>
          </p:nvSpPr>
          <p:spPr bwMode="auto">
            <a:xfrm>
              <a:off x="619" y="83"/>
              <a:ext cx="614" cy="615"/>
            </a:xfrm>
            <a:custGeom>
              <a:avLst/>
              <a:gdLst>
                <a:gd name="T0" fmla="*/ 607 w 614"/>
                <a:gd name="T1" fmla="*/ 0 h 615"/>
                <a:gd name="T2" fmla="*/ 0 w 614"/>
                <a:gd name="T3" fmla="*/ 607 h 615"/>
                <a:gd name="T4" fmla="*/ 7 w 614"/>
                <a:gd name="T5" fmla="*/ 614 h 615"/>
                <a:gd name="T6" fmla="*/ 614 w 614"/>
                <a:gd name="T7" fmla="*/ 7 h 615"/>
                <a:gd name="T8" fmla="*/ 607 w 614"/>
                <a:gd name="T9" fmla="*/ 0 h 615"/>
              </a:gdLst>
              <a:ahLst/>
              <a:cxnLst>
                <a:cxn ang="0">
                  <a:pos x="T0" y="T1"/>
                </a:cxn>
                <a:cxn ang="0">
                  <a:pos x="T2" y="T3"/>
                </a:cxn>
                <a:cxn ang="0">
                  <a:pos x="T4" y="T5"/>
                </a:cxn>
                <a:cxn ang="0">
                  <a:pos x="T6" y="T7"/>
                </a:cxn>
                <a:cxn ang="0">
                  <a:pos x="T8" y="T9"/>
                </a:cxn>
              </a:cxnLst>
              <a:rect l="0" t="0" r="r" b="b"/>
              <a:pathLst>
                <a:path w="614" h="615">
                  <a:moveTo>
                    <a:pt x="607" y="0"/>
                  </a:moveTo>
                  <a:lnTo>
                    <a:pt x="0" y="607"/>
                  </a:lnTo>
                  <a:lnTo>
                    <a:pt x="7" y="614"/>
                  </a:lnTo>
                  <a:lnTo>
                    <a:pt x="614" y="7"/>
                  </a:lnTo>
                  <a:lnTo>
                    <a:pt x="60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07" name="Freeform 306"/>
            <p:cNvSpPr>
              <a:spLocks/>
            </p:cNvSpPr>
            <p:nvPr/>
          </p:nvSpPr>
          <p:spPr bwMode="auto">
            <a:xfrm>
              <a:off x="669" y="83"/>
              <a:ext cx="614" cy="615"/>
            </a:xfrm>
            <a:custGeom>
              <a:avLst/>
              <a:gdLst>
                <a:gd name="T0" fmla="*/ 607 w 614"/>
                <a:gd name="T1" fmla="*/ 0 h 615"/>
                <a:gd name="T2" fmla="*/ 0 w 614"/>
                <a:gd name="T3" fmla="*/ 607 h 615"/>
                <a:gd name="T4" fmla="*/ 7 w 614"/>
                <a:gd name="T5" fmla="*/ 614 h 615"/>
                <a:gd name="T6" fmla="*/ 614 w 614"/>
                <a:gd name="T7" fmla="*/ 7 h 615"/>
                <a:gd name="T8" fmla="*/ 607 w 614"/>
                <a:gd name="T9" fmla="*/ 0 h 615"/>
              </a:gdLst>
              <a:ahLst/>
              <a:cxnLst>
                <a:cxn ang="0">
                  <a:pos x="T0" y="T1"/>
                </a:cxn>
                <a:cxn ang="0">
                  <a:pos x="T2" y="T3"/>
                </a:cxn>
                <a:cxn ang="0">
                  <a:pos x="T4" y="T5"/>
                </a:cxn>
                <a:cxn ang="0">
                  <a:pos x="T6" y="T7"/>
                </a:cxn>
                <a:cxn ang="0">
                  <a:pos x="T8" y="T9"/>
                </a:cxn>
              </a:cxnLst>
              <a:rect l="0" t="0" r="r" b="b"/>
              <a:pathLst>
                <a:path w="614" h="615">
                  <a:moveTo>
                    <a:pt x="607" y="0"/>
                  </a:moveTo>
                  <a:lnTo>
                    <a:pt x="0" y="607"/>
                  </a:lnTo>
                  <a:lnTo>
                    <a:pt x="7" y="614"/>
                  </a:lnTo>
                  <a:lnTo>
                    <a:pt x="614" y="7"/>
                  </a:lnTo>
                  <a:lnTo>
                    <a:pt x="60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08" name="Freeform 307"/>
            <p:cNvSpPr>
              <a:spLocks/>
            </p:cNvSpPr>
            <p:nvPr/>
          </p:nvSpPr>
          <p:spPr bwMode="auto">
            <a:xfrm>
              <a:off x="722" y="83"/>
              <a:ext cx="614" cy="615"/>
            </a:xfrm>
            <a:custGeom>
              <a:avLst/>
              <a:gdLst>
                <a:gd name="T0" fmla="*/ 607 w 614"/>
                <a:gd name="T1" fmla="*/ 0 h 615"/>
                <a:gd name="T2" fmla="*/ 0 w 614"/>
                <a:gd name="T3" fmla="*/ 607 h 615"/>
                <a:gd name="T4" fmla="*/ 7 w 614"/>
                <a:gd name="T5" fmla="*/ 614 h 615"/>
                <a:gd name="T6" fmla="*/ 614 w 614"/>
                <a:gd name="T7" fmla="*/ 7 h 615"/>
                <a:gd name="T8" fmla="*/ 607 w 614"/>
                <a:gd name="T9" fmla="*/ 0 h 615"/>
              </a:gdLst>
              <a:ahLst/>
              <a:cxnLst>
                <a:cxn ang="0">
                  <a:pos x="T0" y="T1"/>
                </a:cxn>
                <a:cxn ang="0">
                  <a:pos x="T2" y="T3"/>
                </a:cxn>
                <a:cxn ang="0">
                  <a:pos x="T4" y="T5"/>
                </a:cxn>
                <a:cxn ang="0">
                  <a:pos x="T6" y="T7"/>
                </a:cxn>
                <a:cxn ang="0">
                  <a:pos x="T8" y="T9"/>
                </a:cxn>
              </a:cxnLst>
              <a:rect l="0" t="0" r="r" b="b"/>
              <a:pathLst>
                <a:path w="614" h="615">
                  <a:moveTo>
                    <a:pt x="607" y="0"/>
                  </a:moveTo>
                  <a:lnTo>
                    <a:pt x="0" y="607"/>
                  </a:lnTo>
                  <a:lnTo>
                    <a:pt x="7" y="614"/>
                  </a:lnTo>
                  <a:lnTo>
                    <a:pt x="614" y="7"/>
                  </a:lnTo>
                  <a:lnTo>
                    <a:pt x="60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09" name="Freeform 308"/>
            <p:cNvSpPr>
              <a:spLocks/>
            </p:cNvSpPr>
            <p:nvPr/>
          </p:nvSpPr>
          <p:spPr bwMode="auto">
            <a:xfrm>
              <a:off x="772" y="83"/>
              <a:ext cx="617" cy="615"/>
            </a:xfrm>
            <a:custGeom>
              <a:avLst/>
              <a:gdLst>
                <a:gd name="T0" fmla="*/ 609 w 617"/>
                <a:gd name="T1" fmla="*/ 0 h 615"/>
                <a:gd name="T2" fmla="*/ 0 w 617"/>
                <a:gd name="T3" fmla="*/ 607 h 615"/>
                <a:gd name="T4" fmla="*/ 7 w 617"/>
                <a:gd name="T5" fmla="*/ 614 h 615"/>
                <a:gd name="T6" fmla="*/ 616 w 617"/>
                <a:gd name="T7" fmla="*/ 7 h 615"/>
                <a:gd name="T8" fmla="*/ 609 w 617"/>
                <a:gd name="T9" fmla="*/ 0 h 615"/>
              </a:gdLst>
              <a:ahLst/>
              <a:cxnLst>
                <a:cxn ang="0">
                  <a:pos x="T0" y="T1"/>
                </a:cxn>
                <a:cxn ang="0">
                  <a:pos x="T2" y="T3"/>
                </a:cxn>
                <a:cxn ang="0">
                  <a:pos x="T4" y="T5"/>
                </a:cxn>
                <a:cxn ang="0">
                  <a:pos x="T6" y="T7"/>
                </a:cxn>
                <a:cxn ang="0">
                  <a:pos x="T8" y="T9"/>
                </a:cxn>
              </a:cxnLst>
              <a:rect l="0" t="0" r="r" b="b"/>
              <a:pathLst>
                <a:path w="617" h="615">
                  <a:moveTo>
                    <a:pt x="609" y="0"/>
                  </a:moveTo>
                  <a:lnTo>
                    <a:pt x="0" y="607"/>
                  </a:lnTo>
                  <a:lnTo>
                    <a:pt x="7" y="614"/>
                  </a:lnTo>
                  <a:lnTo>
                    <a:pt x="616" y="7"/>
                  </a:lnTo>
                  <a:lnTo>
                    <a:pt x="60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10" name="Freeform 309"/>
            <p:cNvSpPr>
              <a:spLocks/>
            </p:cNvSpPr>
            <p:nvPr/>
          </p:nvSpPr>
          <p:spPr bwMode="auto">
            <a:xfrm>
              <a:off x="825" y="83"/>
              <a:ext cx="614" cy="615"/>
            </a:xfrm>
            <a:custGeom>
              <a:avLst/>
              <a:gdLst>
                <a:gd name="T0" fmla="*/ 607 w 614"/>
                <a:gd name="T1" fmla="*/ 0 h 615"/>
                <a:gd name="T2" fmla="*/ 0 w 614"/>
                <a:gd name="T3" fmla="*/ 607 h 615"/>
                <a:gd name="T4" fmla="*/ 7 w 614"/>
                <a:gd name="T5" fmla="*/ 614 h 615"/>
                <a:gd name="T6" fmla="*/ 614 w 614"/>
                <a:gd name="T7" fmla="*/ 7 h 615"/>
                <a:gd name="T8" fmla="*/ 607 w 614"/>
                <a:gd name="T9" fmla="*/ 0 h 615"/>
              </a:gdLst>
              <a:ahLst/>
              <a:cxnLst>
                <a:cxn ang="0">
                  <a:pos x="T0" y="T1"/>
                </a:cxn>
                <a:cxn ang="0">
                  <a:pos x="T2" y="T3"/>
                </a:cxn>
                <a:cxn ang="0">
                  <a:pos x="T4" y="T5"/>
                </a:cxn>
                <a:cxn ang="0">
                  <a:pos x="T6" y="T7"/>
                </a:cxn>
                <a:cxn ang="0">
                  <a:pos x="T8" y="T9"/>
                </a:cxn>
              </a:cxnLst>
              <a:rect l="0" t="0" r="r" b="b"/>
              <a:pathLst>
                <a:path w="614" h="615">
                  <a:moveTo>
                    <a:pt x="607" y="0"/>
                  </a:moveTo>
                  <a:lnTo>
                    <a:pt x="0" y="607"/>
                  </a:lnTo>
                  <a:lnTo>
                    <a:pt x="7" y="614"/>
                  </a:lnTo>
                  <a:lnTo>
                    <a:pt x="614" y="7"/>
                  </a:lnTo>
                  <a:lnTo>
                    <a:pt x="60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11" name="Freeform 310"/>
            <p:cNvSpPr>
              <a:spLocks/>
            </p:cNvSpPr>
            <p:nvPr/>
          </p:nvSpPr>
          <p:spPr bwMode="auto">
            <a:xfrm>
              <a:off x="878" y="83"/>
              <a:ext cx="614" cy="615"/>
            </a:xfrm>
            <a:custGeom>
              <a:avLst/>
              <a:gdLst>
                <a:gd name="T0" fmla="*/ 607 w 614"/>
                <a:gd name="T1" fmla="*/ 0 h 615"/>
                <a:gd name="T2" fmla="*/ 0 w 614"/>
                <a:gd name="T3" fmla="*/ 607 h 615"/>
                <a:gd name="T4" fmla="*/ 7 w 614"/>
                <a:gd name="T5" fmla="*/ 614 h 615"/>
                <a:gd name="T6" fmla="*/ 614 w 614"/>
                <a:gd name="T7" fmla="*/ 7 h 615"/>
                <a:gd name="T8" fmla="*/ 607 w 614"/>
                <a:gd name="T9" fmla="*/ 0 h 615"/>
              </a:gdLst>
              <a:ahLst/>
              <a:cxnLst>
                <a:cxn ang="0">
                  <a:pos x="T0" y="T1"/>
                </a:cxn>
                <a:cxn ang="0">
                  <a:pos x="T2" y="T3"/>
                </a:cxn>
                <a:cxn ang="0">
                  <a:pos x="T4" y="T5"/>
                </a:cxn>
                <a:cxn ang="0">
                  <a:pos x="T6" y="T7"/>
                </a:cxn>
                <a:cxn ang="0">
                  <a:pos x="T8" y="T9"/>
                </a:cxn>
              </a:cxnLst>
              <a:rect l="0" t="0" r="r" b="b"/>
              <a:pathLst>
                <a:path w="614" h="615">
                  <a:moveTo>
                    <a:pt x="607" y="0"/>
                  </a:moveTo>
                  <a:lnTo>
                    <a:pt x="0" y="607"/>
                  </a:lnTo>
                  <a:lnTo>
                    <a:pt x="7" y="614"/>
                  </a:lnTo>
                  <a:lnTo>
                    <a:pt x="614" y="7"/>
                  </a:lnTo>
                  <a:lnTo>
                    <a:pt x="60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12" name="Freeform 311"/>
            <p:cNvSpPr>
              <a:spLocks/>
            </p:cNvSpPr>
            <p:nvPr/>
          </p:nvSpPr>
          <p:spPr bwMode="auto">
            <a:xfrm>
              <a:off x="928" y="83"/>
              <a:ext cx="615" cy="615"/>
            </a:xfrm>
            <a:custGeom>
              <a:avLst/>
              <a:gdLst>
                <a:gd name="T0" fmla="*/ 607 w 615"/>
                <a:gd name="T1" fmla="*/ 0 h 615"/>
                <a:gd name="T2" fmla="*/ 0 w 615"/>
                <a:gd name="T3" fmla="*/ 607 h 615"/>
                <a:gd name="T4" fmla="*/ 7 w 615"/>
                <a:gd name="T5" fmla="*/ 614 h 615"/>
                <a:gd name="T6" fmla="*/ 614 w 615"/>
                <a:gd name="T7" fmla="*/ 7 h 615"/>
                <a:gd name="T8" fmla="*/ 607 w 615"/>
                <a:gd name="T9" fmla="*/ 0 h 615"/>
              </a:gdLst>
              <a:ahLst/>
              <a:cxnLst>
                <a:cxn ang="0">
                  <a:pos x="T0" y="T1"/>
                </a:cxn>
                <a:cxn ang="0">
                  <a:pos x="T2" y="T3"/>
                </a:cxn>
                <a:cxn ang="0">
                  <a:pos x="T4" y="T5"/>
                </a:cxn>
                <a:cxn ang="0">
                  <a:pos x="T6" y="T7"/>
                </a:cxn>
                <a:cxn ang="0">
                  <a:pos x="T8" y="T9"/>
                </a:cxn>
              </a:cxnLst>
              <a:rect l="0" t="0" r="r" b="b"/>
              <a:pathLst>
                <a:path w="615" h="615">
                  <a:moveTo>
                    <a:pt x="607" y="0"/>
                  </a:moveTo>
                  <a:lnTo>
                    <a:pt x="0" y="607"/>
                  </a:lnTo>
                  <a:lnTo>
                    <a:pt x="7" y="614"/>
                  </a:lnTo>
                  <a:lnTo>
                    <a:pt x="614" y="7"/>
                  </a:lnTo>
                  <a:lnTo>
                    <a:pt x="60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13" name="Freeform 312"/>
            <p:cNvSpPr>
              <a:spLocks/>
            </p:cNvSpPr>
            <p:nvPr/>
          </p:nvSpPr>
          <p:spPr bwMode="auto">
            <a:xfrm>
              <a:off x="981" y="83"/>
              <a:ext cx="615" cy="615"/>
            </a:xfrm>
            <a:custGeom>
              <a:avLst/>
              <a:gdLst>
                <a:gd name="T0" fmla="*/ 607 w 615"/>
                <a:gd name="T1" fmla="*/ 0 h 615"/>
                <a:gd name="T2" fmla="*/ 0 w 615"/>
                <a:gd name="T3" fmla="*/ 607 h 615"/>
                <a:gd name="T4" fmla="*/ 7 w 615"/>
                <a:gd name="T5" fmla="*/ 614 h 615"/>
                <a:gd name="T6" fmla="*/ 614 w 615"/>
                <a:gd name="T7" fmla="*/ 7 h 615"/>
                <a:gd name="T8" fmla="*/ 607 w 615"/>
                <a:gd name="T9" fmla="*/ 0 h 615"/>
              </a:gdLst>
              <a:ahLst/>
              <a:cxnLst>
                <a:cxn ang="0">
                  <a:pos x="T0" y="T1"/>
                </a:cxn>
                <a:cxn ang="0">
                  <a:pos x="T2" y="T3"/>
                </a:cxn>
                <a:cxn ang="0">
                  <a:pos x="T4" y="T5"/>
                </a:cxn>
                <a:cxn ang="0">
                  <a:pos x="T6" y="T7"/>
                </a:cxn>
                <a:cxn ang="0">
                  <a:pos x="T8" y="T9"/>
                </a:cxn>
              </a:cxnLst>
              <a:rect l="0" t="0" r="r" b="b"/>
              <a:pathLst>
                <a:path w="615" h="615">
                  <a:moveTo>
                    <a:pt x="607" y="0"/>
                  </a:moveTo>
                  <a:lnTo>
                    <a:pt x="0" y="607"/>
                  </a:lnTo>
                  <a:lnTo>
                    <a:pt x="7" y="614"/>
                  </a:lnTo>
                  <a:lnTo>
                    <a:pt x="614" y="7"/>
                  </a:lnTo>
                  <a:lnTo>
                    <a:pt x="60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14" name="Freeform 313"/>
            <p:cNvSpPr>
              <a:spLocks/>
            </p:cNvSpPr>
            <p:nvPr/>
          </p:nvSpPr>
          <p:spPr bwMode="auto">
            <a:xfrm>
              <a:off x="1034" y="83"/>
              <a:ext cx="614" cy="615"/>
            </a:xfrm>
            <a:custGeom>
              <a:avLst/>
              <a:gdLst>
                <a:gd name="T0" fmla="*/ 607 w 614"/>
                <a:gd name="T1" fmla="*/ 0 h 615"/>
                <a:gd name="T2" fmla="*/ 0 w 614"/>
                <a:gd name="T3" fmla="*/ 607 h 615"/>
                <a:gd name="T4" fmla="*/ 7 w 614"/>
                <a:gd name="T5" fmla="*/ 614 h 615"/>
                <a:gd name="T6" fmla="*/ 614 w 614"/>
                <a:gd name="T7" fmla="*/ 7 h 615"/>
                <a:gd name="T8" fmla="*/ 607 w 614"/>
                <a:gd name="T9" fmla="*/ 0 h 615"/>
              </a:gdLst>
              <a:ahLst/>
              <a:cxnLst>
                <a:cxn ang="0">
                  <a:pos x="T0" y="T1"/>
                </a:cxn>
                <a:cxn ang="0">
                  <a:pos x="T2" y="T3"/>
                </a:cxn>
                <a:cxn ang="0">
                  <a:pos x="T4" y="T5"/>
                </a:cxn>
                <a:cxn ang="0">
                  <a:pos x="T6" y="T7"/>
                </a:cxn>
                <a:cxn ang="0">
                  <a:pos x="T8" y="T9"/>
                </a:cxn>
              </a:cxnLst>
              <a:rect l="0" t="0" r="r" b="b"/>
              <a:pathLst>
                <a:path w="614" h="615">
                  <a:moveTo>
                    <a:pt x="607" y="0"/>
                  </a:moveTo>
                  <a:lnTo>
                    <a:pt x="0" y="607"/>
                  </a:lnTo>
                  <a:lnTo>
                    <a:pt x="7" y="614"/>
                  </a:lnTo>
                  <a:lnTo>
                    <a:pt x="614" y="7"/>
                  </a:lnTo>
                  <a:lnTo>
                    <a:pt x="60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15" name="Freeform 314"/>
            <p:cNvSpPr>
              <a:spLocks/>
            </p:cNvSpPr>
            <p:nvPr/>
          </p:nvSpPr>
          <p:spPr bwMode="auto">
            <a:xfrm>
              <a:off x="1084" y="83"/>
              <a:ext cx="615" cy="615"/>
            </a:xfrm>
            <a:custGeom>
              <a:avLst/>
              <a:gdLst>
                <a:gd name="T0" fmla="*/ 607 w 615"/>
                <a:gd name="T1" fmla="*/ 0 h 615"/>
                <a:gd name="T2" fmla="*/ 0 w 615"/>
                <a:gd name="T3" fmla="*/ 607 h 615"/>
                <a:gd name="T4" fmla="*/ 7 w 615"/>
                <a:gd name="T5" fmla="*/ 614 h 615"/>
                <a:gd name="T6" fmla="*/ 614 w 615"/>
                <a:gd name="T7" fmla="*/ 7 h 615"/>
                <a:gd name="T8" fmla="*/ 607 w 615"/>
                <a:gd name="T9" fmla="*/ 0 h 615"/>
              </a:gdLst>
              <a:ahLst/>
              <a:cxnLst>
                <a:cxn ang="0">
                  <a:pos x="T0" y="T1"/>
                </a:cxn>
                <a:cxn ang="0">
                  <a:pos x="T2" y="T3"/>
                </a:cxn>
                <a:cxn ang="0">
                  <a:pos x="T4" y="T5"/>
                </a:cxn>
                <a:cxn ang="0">
                  <a:pos x="T6" y="T7"/>
                </a:cxn>
                <a:cxn ang="0">
                  <a:pos x="T8" y="T9"/>
                </a:cxn>
              </a:cxnLst>
              <a:rect l="0" t="0" r="r" b="b"/>
              <a:pathLst>
                <a:path w="615" h="615">
                  <a:moveTo>
                    <a:pt x="607" y="0"/>
                  </a:moveTo>
                  <a:lnTo>
                    <a:pt x="0" y="607"/>
                  </a:lnTo>
                  <a:lnTo>
                    <a:pt x="7" y="614"/>
                  </a:lnTo>
                  <a:lnTo>
                    <a:pt x="614" y="7"/>
                  </a:lnTo>
                  <a:lnTo>
                    <a:pt x="60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16" name="Freeform 315"/>
            <p:cNvSpPr>
              <a:spLocks/>
            </p:cNvSpPr>
            <p:nvPr/>
          </p:nvSpPr>
          <p:spPr bwMode="auto">
            <a:xfrm>
              <a:off x="1137" y="83"/>
              <a:ext cx="615" cy="615"/>
            </a:xfrm>
            <a:custGeom>
              <a:avLst/>
              <a:gdLst>
                <a:gd name="T0" fmla="*/ 607 w 615"/>
                <a:gd name="T1" fmla="*/ 0 h 615"/>
                <a:gd name="T2" fmla="*/ 0 w 615"/>
                <a:gd name="T3" fmla="*/ 607 h 615"/>
                <a:gd name="T4" fmla="*/ 7 w 615"/>
                <a:gd name="T5" fmla="*/ 614 h 615"/>
                <a:gd name="T6" fmla="*/ 614 w 615"/>
                <a:gd name="T7" fmla="*/ 7 h 615"/>
                <a:gd name="T8" fmla="*/ 607 w 615"/>
                <a:gd name="T9" fmla="*/ 0 h 615"/>
              </a:gdLst>
              <a:ahLst/>
              <a:cxnLst>
                <a:cxn ang="0">
                  <a:pos x="T0" y="T1"/>
                </a:cxn>
                <a:cxn ang="0">
                  <a:pos x="T2" y="T3"/>
                </a:cxn>
                <a:cxn ang="0">
                  <a:pos x="T4" y="T5"/>
                </a:cxn>
                <a:cxn ang="0">
                  <a:pos x="T6" y="T7"/>
                </a:cxn>
                <a:cxn ang="0">
                  <a:pos x="T8" y="T9"/>
                </a:cxn>
              </a:cxnLst>
              <a:rect l="0" t="0" r="r" b="b"/>
              <a:pathLst>
                <a:path w="615" h="615">
                  <a:moveTo>
                    <a:pt x="607" y="0"/>
                  </a:moveTo>
                  <a:lnTo>
                    <a:pt x="0" y="607"/>
                  </a:lnTo>
                  <a:lnTo>
                    <a:pt x="7" y="614"/>
                  </a:lnTo>
                  <a:lnTo>
                    <a:pt x="614" y="7"/>
                  </a:lnTo>
                  <a:lnTo>
                    <a:pt x="60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17" name="Freeform 316"/>
            <p:cNvSpPr>
              <a:spLocks/>
            </p:cNvSpPr>
            <p:nvPr/>
          </p:nvSpPr>
          <p:spPr bwMode="auto">
            <a:xfrm>
              <a:off x="1190" y="83"/>
              <a:ext cx="612" cy="615"/>
            </a:xfrm>
            <a:custGeom>
              <a:avLst/>
              <a:gdLst>
                <a:gd name="T0" fmla="*/ 604 w 612"/>
                <a:gd name="T1" fmla="*/ 0 h 615"/>
                <a:gd name="T2" fmla="*/ 0 w 612"/>
                <a:gd name="T3" fmla="*/ 607 h 615"/>
                <a:gd name="T4" fmla="*/ 7 w 612"/>
                <a:gd name="T5" fmla="*/ 614 h 615"/>
                <a:gd name="T6" fmla="*/ 612 w 612"/>
                <a:gd name="T7" fmla="*/ 7 h 615"/>
                <a:gd name="T8" fmla="*/ 604 w 612"/>
                <a:gd name="T9" fmla="*/ 0 h 615"/>
              </a:gdLst>
              <a:ahLst/>
              <a:cxnLst>
                <a:cxn ang="0">
                  <a:pos x="T0" y="T1"/>
                </a:cxn>
                <a:cxn ang="0">
                  <a:pos x="T2" y="T3"/>
                </a:cxn>
                <a:cxn ang="0">
                  <a:pos x="T4" y="T5"/>
                </a:cxn>
                <a:cxn ang="0">
                  <a:pos x="T6" y="T7"/>
                </a:cxn>
                <a:cxn ang="0">
                  <a:pos x="T8" y="T9"/>
                </a:cxn>
              </a:cxnLst>
              <a:rect l="0" t="0" r="r" b="b"/>
              <a:pathLst>
                <a:path w="612" h="615">
                  <a:moveTo>
                    <a:pt x="604" y="0"/>
                  </a:moveTo>
                  <a:lnTo>
                    <a:pt x="0" y="607"/>
                  </a:lnTo>
                  <a:lnTo>
                    <a:pt x="7" y="614"/>
                  </a:lnTo>
                  <a:lnTo>
                    <a:pt x="612" y="7"/>
                  </a:lnTo>
                  <a:lnTo>
                    <a:pt x="60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18" name="Freeform 317"/>
            <p:cNvSpPr>
              <a:spLocks/>
            </p:cNvSpPr>
            <p:nvPr/>
          </p:nvSpPr>
          <p:spPr bwMode="auto">
            <a:xfrm>
              <a:off x="1243" y="83"/>
              <a:ext cx="612" cy="615"/>
            </a:xfrm>
            <a:custGeom>
              <a:avLst/>
              <a:gdLst>
                <a:gd name="T0" fmla="*/ 604 w 612"/>
                <a:gd name="T1" fmla="*/ 0 h 615"/>
                <a:gd name="T2" fmla="*/ 0 w 612"/>
                <a:gd name="T3" fmla="*/ 607 h 615"/>
                <a:gd name="T4" fmla="*/ 7 w 612"/>
                <a:gd name="T5" fmla="*/ 614 h 615"/>
                <a:gd name="T6" fmla="*/ 611 w 612"/>
                <a:gd name="T7" fmla="*/ 7 h 615"/>
                <a:gd name="T8" fmla="*/ 604 w 612"/>
                <a:gd name="T9" fmla="*/ 0 h 615"/>
              </a:gdLst>
              <a:ahLst/>
              <a:cxnLst>
                <a:cxn ang="0">
                  <a:pos x="T0" y="T1"/>
                </a:cxn>
                <a:cxn ang="0">
                  <a:pos x="T2" y="T3"/>
                </a:cxn>
                <a:cxn ang="0">
                  <a:pos x="T4" y="T5"/>
                </a:cxn>
                <a:cxn ang="0">
                  <a:pos x="T6" y="T7"/>
                </a:cxn>
                <a:cxn ang="0">
                  <a:pos x="T8" y="T9"/>
                </a:cxn>
              </a:cxnLst>
              <a:rect l="0" t="0" r="r" b="b"/>
              <a:pathLst>
                <a:path w="612" h="615">
                  <a:moveTo>
                    <a:pt x="604" y="0"/>
                  </a:moveTo>
                  <a:lnTo>
                    <a:pt x="0" y="607"/>
                  </a:lnTo>
                  <a:lnTo>
                    <a:pt x="7" y="614"/>
                  </a:lnTo>
                  <a:lnTo>
                    <a:pt x="611" y="7"/>
                  </a:lnTo>
                  <a:lnTo>
                    <a:pt x="60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19" name="Freeform 318"/>
            <p:cNvSpPr>
              <a:spLocks/>
            </p:cNvSpPr>
            <p:nvPr/>
          </p:nvSpPr>
          <p:spPr bwMode="auto">
            <a:xfrm>
              <a:off x="1293" y="83"/>
              <a:ext cx="615" cy="615"/>
            </a:xfrm>
            <a:custGeom>
              <a:avLst/>
              <a:gdLst>
                <a:gd name="T0" fmla="*/ 607 w 615"/>
                <a:gd name="T1" fmla="*/ 0 h 615"/>
                <a:gd name="T2" fmla="*/ 0 w 615"/>
                <a:gd name="T3" fmla="*/ 607 h 615"/>
                <a:gd name="T4" fmla="*/ 7 w 615"/>
                <a:gd name="T5" fmla="*/ 614 h 615"/>
                <a:gd name="T6" fmla="*/ 614 w 615"/>
                <a:gd name="T7" fmla="*/ 7 h 615"/>
                <a:gd name="T8" fmla="*/ 607 w 615"/>
                <a:gd name="T9" fmla="*/ 0 h 615"/>
              </a:gdLst>
              <a:ahLst/>
              <a:cxnLst>
                <a:cxn ang="0">
                  <a:pos x="T0" y="T1"/>
                </a:cxn>
                <a:cxn ang="0">
                  <a:pos x="T2" y="T3"/>
                </a:cxn>
                <a:cxn ang="0">
                  <a:pos x="T4" y="T5"/>
                </a:cxn>
                <a:cxn ang="0">
                  <a:pos x="T6" y="T7"/>
                </a:cxn>
                <a:cxn ang="0">
                  <a:pos x="T8" y="T9"/>
                </a:cxn>
              </a:cxnLst>
              <a:rect l="0" t="0" r="r" b="b"/>
              <a:pathLst>
                <a:path w="615" h="615">
                  <a:moveTo>
                    <a:pt x="607" y="0"/>
                  </a:moveTo>
                  <a:lnTo>
                    <a:pt x="0" y="607"/>
                  </a:lnTo>
                  <a:lnTo>
                    <a:pt x="7" y="614"/>
                  </a:lnTo>
                  <a:lnTo>
                    <a:pt x="614" y="7"/>
                  </a:lnTo>
                  <a:lnTo>
                    <a:pt x="60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20" name="Freeform 319"/>
            <p:cNvSpPr>
              <a:spLocks/>
            </p:cNvSpPr>
            <p:nvPr/>
          </p:nvSpPr>
          <p:spPr bwMode="auto">
            <a:xfrm>
              <a:off x="1343" y="83"/>
              <a:ext cx="615" cy="615"/>
            </a:xfrm>
            <a:custGeom>
              <a:avLst/>
              <a:gdLst>
                <a:gd name="T0" fmla="*/ 607 w 615"/>
                <a:gd name="T1" fmla="*/ 0 h 615"/>
                <a:gd name="T2" fmla="*/ 0 w 615"/>
                <a:gd name="T3" fmla="*/ 607 h 615"/>
                <a:gd name="T4" fmla="*/ 7 w 615"/>
                <a:gd name="T5" fmla="*/ 614 h 615"/>
                <a:gd name="T6" fmla="*/ 614 w 615"/>
                <a:gd name="T7" fmla="*/ 7 h 615"/>
                <a:gd name="T8" fmla="*/ 607 w 615"/>
                <a:gd name="T9" fmla="*/ 0 h 615"/>
              </a:gdLst>
              <a:ahLst/>
              <a:cxnLst>
                <a:cxn ang="0">
                  <a:pos x="T0" y="T1"/>
                </a:cxn>
                <a:cxn ang="0">
                  <a:pos x="T2" y="T3"/>
                </a:cxn>
                <a:cxn ang="0">
                  <a:pos x="T4" y="T5"/>
                </a:cxn>
                <a:cxn ang="0">
                  <a:pos x="T6" y="T7"/>
                </a:cxn>
                <a:cxn ang="0">
                  <a:pos x="T8" y="T9"/>
                </a:cxn>
              </a:cxnLst>
              <a:rect l="0" t="0" r="r" b="b"/>
              <a:pathLst>
                <a:path w="615" h="615">
                  <a:moveTo>
                    <a:pt x="607" y="0"/>
                  </a:moveTo>
                  <a:lnTo>
                    <a:pt x="0" y="607"/>
                  </a:lnTo>
                  <a:lnTo>
                    <a:pt x="7" y="614"/>
                  </a:lnTo>
                  <a:lnTo>
                    <a:pt x="614" y="7"/>
                  </a:lnTo>
                  <a:lnTo>
                    <a:pt x="60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21" name="Freeform 320"/>
            <p:cNvSpPr>
              <a:spLocks/>
            </p:cNvSpPr>
            <p:nvPr/>
          </p:nvSpPr>
          <p:spPr bwMode="auto">
            <a:xfrm>
              <a:off x="1396" y="83"/>
              <a:ext cx="615" cy="615"/>
            </a:xfrm>
            <a:custGeom>
              <a:avLst/>
              <a:gdLst>
                <a:gd name="T0" fmla="*/ 607 w 615"/>
                <a:gd name="T1" fmla="*/ 0 h 615"/>
                <a:gd name="T2" fmla="*/ 0 w 615"/>
                <a:gd name="T3" fmla="*/ 607 h 615"/>
                <a:gd name="T4" fmla="*/ 7 w 615"/>
                <a:gd name="T5" fmla="*/ 614 h 615"/>
                <a:gd name="T6" fmla="*/ 614 w 615"/>
                <a:gd name="T7" fmla="*/ 7 h 615"/>
                <a:gd name="T8" fmla="*/ 607 w 615"/>
                <a:gd name="T9" fmla="*/ 0 h 615"/>
              </a:gdLst>
              <a:ahLst/>
              <a:cxnLst>
                <a:cxn ang="0">
                  <a:pos x="T0" y="T1"/>
                </a:cxn>
                <a:cxn ang="0">
                  <a:pos x="T2" y="T3"/>
                </a:cxn>
                <a:cxn ang="0">
                  <a:pos x="T4" y="T5"/>
                </a:cxn>
                <a:cxn ang="0">
                  <a:pos x="T6" y="T7"/>
                </a:cxn>
                <a:cxn ang="0">
                  <a:pos x="T8" y="T9"/>
                </a:cxn>
              </a:cxnLst>
              <a:rect l="0" t="0" r="r" b="b"/>
              <a:pathLst>
                <a:path w="615" h="615">
                  <a:moveTo>
                    <a:pt x="607" y="0"/>
                  </a:moveTo>
                  <a:lnTo>
                    <a:pt x="0" y="607"/>
                  </a:lnTo>
                  <a:lnTo>
                    <a:pt x="7" y="614"/>
                  </a:lnTo>
                  <a:lnTo>
                    <a:pt x="614" y="7"/>
                  </a:lnTo>
                  <a:lnTo>
                    <a:pt x="60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22" name="Freeform 321"/>
            <p:cNvSpPr>
              <a:spLocks/>
            </p:cNvSpPr>
            <p:nvPr/>
          </p:nvSpPr>
          <p:spPr bwMode="auto">
            <a:xfrm>
              <a:off x="1449" y="83"/>
              <a:ext cx="615" cy="615"/>
            </a:xfrm>
            <a:custGeom>
              <a:avLst/>
              <a:gdLst>
                <a:gd name="T0" fmla="*/ 607 w 615"/>
                <a:gd name="T1" fmla="*/ 0 h 615"/>
                <a:gd name="T2" fmla="*/ 0 w 615"/>
                <a:gd name="T3" fmla="*/ 607 h 615"/>
                <a:gd name="T4" fmla="*/ 7 w 615"/>
                <a:gd name="T5" fmla="*/ 614 h 615"/>
                <a:gd name="T6" fmla="*/ 614 w 615"/>
                <a:gd name="T7" fmla="*/ 7 h 615"/>
                <a:gd name="T8" fmla="*/ 607 w 615"/>
                <a:gd name="T9" fmla="*/ 0 h 615"/>
              </a:gdLst>
              <a:ahLst/>
              <a:cxnLst>
                <a:cxn ang="0">
                  <a:pos x="T0" y="T1"/>
                </a:cxn>
                <a:cxn ang="0">
                  <a:pos x="T2" y="T3"/>
                </a:cxn>
                <a:cxn ang="0">
                  <a:pos x="T4" y="T5"/>
                </a:cxn>
                <a:cxn ang="0">
                  <a:pos x="T6" y="T7"/>
                </a:cxn>
                <a:cxn ang="0">
                  <a:pos x="T8" y="T9"/>
                </a:cxn>
              </a:cxnLst>
              <a:rect l="0" t="0" r="r" b="b"/>
              <a:pathLst>
                <a:path w="615" h="615">
                  <a:moveTo>
                    <a:pt x="607" y="0"/>
                  </a:moveTo>
                  <a:lnTo>
                    <a:pt x="0" y="607"/>
                  </a:lnTo>
                  <a:lnTo>
                    <a:pt x="7" y="614"/>
                  </a:lnTo>
                  <a:lnTo>
                    <a:pt x="614" y="7"/>
                  </a:lnTo>
                  <a:lnTo>
                    <a:pt x="60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23" name="Freeform 322"/>
            <p:cNvSpPr>
              <a:spLocks/>
            </p:cNvSpPr>
            <p:nvPr/>
          </p:nvSpPr>
          <p:spPr bwMode="auto">
            <a:xfrm>
              <a:off x="1500" y="83"/>
              <a:ext cx="614" cy="615"/>
            </a:xfrm>
            <a:custGeom>
              <a:avLst/>
              <a:gdLst>
                <a:gd name="T0" fmla="*/ 607 w 614"/>
                <a:gd name="T1" fmla="*/ 0 h 615"/>
                <a:gd name="T2" fmla="*/ 0 w 614"/>
                <a:gd name="T3" fmla="*/ 607 h 615"/>
                <a:gd name="T4" fmla="*/ 7 w 614"/>
                <a:gd name="T5" fmla="*/ 614 h 615"/>
                <a:gd name="T6" fmla="*/ 614 w 614"/>
                <a:gd name="T7" fmla="*/ 7 h 615"/>
                <a:gd name="T8" fmla="*/ 607 w 614"/>
                <a:gd name="T9" fmla="*/ 0 h 615"/>
              </a:gdLst>
              <a:ahLst/>
              <a:cxnLst>
                <a:cxn ang="0">
                  <a:pos x="T0" y="T1"/>
                </a:cxn>
                <a:cxn ang="0">
                  <a:pos x="T2" y="T3"/>
                </a:cxn>
                <a:cxn ang="0">
                  <a:pos x="T4" y="T5"/>
                </a:cxn>
                <a:cxn ang="0">
                  <a:pos x="T6" y="T7"/>
                </a:cxn>
                <a:cxn ang="0">
                  <a:pos x="T8" y="T9"/>
                </a:cxn>
              </a:cxnLst>
              <a:rect l="0" t="0" r="r" b="b"/>
              <a:pathLst>
                <a:path w="614" h="615">
                  <a:moveTo>
                    <a:pt x="607" y="0"/>
                  </a:moveTo>
                  <a:lnTo>
                    <a:pt x="0" y="607"/>
                  </a:lnTo>
                  <a:lnTo>
                    <a:pt x="7" y="614"/>
                  </a:lnTo>
                  <a:lnTo>
                    <a:pt x="614" y="7"/>
                  </a:lnTo>
                  <a:lnTo>
                    <a:pt x="60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24" name="Freeform 323"/>
            <p:cNvSpPr>
              <a:spLocks/>
            </p:cNvSpPr>
            <p:nvPr/>
          </p:nvSpPr>
          <p:spPr bwMode="auto">
            <a:xfrm>
              <a:off x="1552" y="83"/>
              <a:ext cx="615" cy="615"/>
            </a:xfrm>
            <a:custGeom>
              <a:avLst/>
              <a:gdLst>
                <a:gd name="T0" fmla="*/ 607 w 615"/>
                <a:gd name="T1" fmla="*/ 0 h 615"/>
                <a:gd name="T2" fmla="*/ 0 w 615"/>
                <a:gd name="T3" fmla="*/ 607 h 615"/>
                <a:gd name="T4" fmla="*/ 7 w 615"/>
                <a:gd name="T5" fmla="*/ 614 h 615"/>
                <a:gd name="T6" fmla="*/ 614 w 615"/>
                <a:gd name="T7" fmla="*/ 7 h 615"/>
                <a:gd name="T8" fmla="*/ 607 w 615"/>
                <a:gd name="T9" fmla="*/ 0 h 615"/>
              </a:gdLst>
              <a:ahLst/>
              <a:cxnLst>
                <a:cxn ang="0">
                  <a:pos x="T0" y="T1"/>
                </a:cxn>
                <a:cxn ang="0">
                  <a:pos x="T2" y="T3"/>
                </a:cxn>
                <a:cxn ang="0">
                  <a:pos x="T4" y="T5"/>
                </a:cxn>
                <a:cxn ang="0">
                  <a:pos x="T6" y="T7"/>
                </a:cxn>
                <a:cxn ang="0">
                  <a:pos x="T8" y="T9"/>
                </a:cxn>
              </a:cxnLst>
              <a:rect l="0" t="0" r="r" b="b"/>
              <a:pathLst>
                <a:path w="615" h="615">
                  <a:moveTo>
                    <a:pt x="607" y="0"/>
                  </a:moveTo>
                  <a:lnTo>
                    <a:pt x="0" y="607"/>
                  </a:lnTo>
                  <a:lnTo>
                    <a:pt x="7" y="614"/>
                  </a:lnTo>
                  <a:lnTo>
                    <a:pt x="614" y="7"/>
                  </a:lnTo>
                  <a:lnTo>
                    <a:pt x="60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25" name="Freeform 324"/>
            <p:cNvSpPr>
              <a:spLocks/>
            </p:cNvSpPr>
            <p:nvPr/>
          </p:nvSpPr>
          <p:spPr bwMode="auto">
            <a:xfrm>
              <a:off x="1603" y="83"/>
              <a:ext cx="614" cy="615"/>
            </a:xfrm>
            <a:custGeom>
              <a:avLst/>
              <a:gdLst>
                <a:gd name="T0" fmla="*/ 607 w 614"/>
                <a:gd name="T1" fmla="*/ 0 h 615"/>
                <a:gd name="T2" fmla="*/ 0 w 614"/>
                <a:gd name="T3" fmla="*/ 607 h 615"/>
                <a:gd name="T4" fmla="*/ 7 w 614"/>
                <a:gd name="T5" fmla="*/ 614 h 615"/>
                <a:gd name="T6" fmla="*/ 614 w 614"/>
                <a:gd name="T7" fmla="*/ 7 h 615"/>
                <a:gd name="T8" fmla="*/ 607 w 614"/>
                <a:gd name="T9" fmla="*/ 0 h 615"/>
              </a:gdLst>
              <a:ahLst/>
              <a:cxnLst>
                <a:cxn ang="0">
                  <a:pos x="T0" y="T1"/>
                </a:cxn>
                <a:cxn ang="0">
                  <a:pos x="T2" y="T3"/>
                </a:cxn>
                <a:cxn ang="0">
                  <a:pos x="T4" y="T5"/>
                </a:cxn>
                <a:cxn ang="0">
                  <a:pos x="T6" y="T7"/>
                </a:cxn>
                <a:cxn ang="0">
                  <a:pos x="T8" y="T9"/>
                </a:cxn>
              </a:cxnLst>
              <a:rect l="0" t="0" r="r" b="b"/>
              <a:pathLst>
                <a:path w="614" h="615">
                  <a:moveTo>
                    <a:pt x="607" y="0"/>
                  </a:moveTo>
                  <a:lnTo>
                    <a:pt x="0" y="607"/>
                  </a:lnTo>
                  <a:lnTo>
                    <a:pt x="7" y="614"/>
                  </a:lnTo>
                  <a:lnTo>
                    <a:pt x="614" y="7"/>
                  </a:lnTo>
                  <a:lnTo>
                    <a:pt x="60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26" name="Freeform 325"/>
            <p:cNvSpPr>
              <a:spLocks/>
            </p:cNvSpPr>
            <p:nvPr/>
          </p:nvSpPr>
          <p:spPr bwMode="auto">
            <a:xfrm>
              <a:off x="1656" y="83"/>
              <a:ext cx="614" cy="615"/>
            </a:xfrm>
            <a:custGeom>
              <a:avLst/>
              <a:gdLst>
                <a:gd name="T0" fmla="*/ 607 w 614"/>
                <a:gd name="T1" fmla="*/ 0 h 615"/>
                <a:gd name="T2" fmla="*/ 0 w 614"/>
                <a:gd name="T3" fmla="*/ 607 h 615"/>
                <a:gd name="T4" fmla="*/ 7 w 614"/>
                <a:gd name="T5" fmla="*/ 614 h 615"/>
                <a:gd name="T6" fmla="*/ 614 w 614"/>
                <a:gd name="T7" fmla="*/ 7 h 615"/>
                <a:gd name="T8" fmla="*/ 607 w 614"/>
                <a:gd name="T9" fmla="*/ 0 h 615"/>
              </a:gdLst>
              <a:ahLst/>
              <a:cxnLst>
                <a:cxn ang="0">
                  <a:pos x="T0" y="T1"/>
                </a:cxn>
                <a:cxn ang="0">
                  <a:pos x="T2" y="T3"/>
                </a:cxn>
                <a:cxn ang="0">
                  <a:pos x="T4" y="T5"/>
                </a:cxn>
                <a:cxn ang="0">
                  <a:pos x="T6" y="T7"/>
                </a:cxn>
                <a:cxn ang="0">
                  <a:pos x="T8" y="T9"/>
                </a:cxn>
              </a:cxnLst>
              <a:rect l="0" t="0" r="r" b="b"/>
              <a:pathLst>
                <a:path w="614" h="615">
                  <a:moveTo>
                    <a:pt x="607" y="0"/>
                  </a:moveTo>
                  <a:lnTo>
                    <a:pt x="0" y="607"/>
                  </a:lnTo>
                  <a:lnTo>
                    <a:pt x="7" y="614"/>
                  </a:lnTo>
                  <a:lnTo>
                    <a:pt x="614" y="7"/>
                  </a:lnTo>
                  <a:lnTo>
                    <a:pt x="60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27" name="Freeform 326"/>
            <p:cNvSpPr>
              <a:spLocks/>
            </p:cNvSpPr>
            <p:nvPr/>
          </p:nvSpPr>
          <p:spPr bwMode="auto">
            <a:xfrm>
              <a:off x="1708" y="83"/>
              <a:ext cx="615" cy="615"/>
            </a:xfrm>
            <a:custGeom>
              <a:avLst/>
              <a:gdLst>
                <a:gd name="T0" fmla="*/ 607 w 615"/>
                <a:gd name="T1" fmla="*/ 0 h 615"/>
                <a:gd name="T2" fmla="*/ 0 w 615"/>
                <a:gd name="T3" fmla="*/ 607 h 615"/>
                <a:gd name="T4" fmla="*/ 7 w 615"/>
                <a:gd name="T5" fmla="*/ 614 h 615"/>
                <a:gd name="T6" fmla="*/ 614 w 615"/>
                <a:gd name="T7" fmla="*/ 7 h 615"/>
                <a:gd name="T8" fmla="*/ 607 w 615"/>
                <a:gd name="T9" fmla="*/ 0 h 615"/>
              </a:gdLst>
              <a:ahLst/>
              <a:cxnLst>
                <a:cxn ang="0">
                  <a:pos x="T0" y="T1"/>
                </a:cxn>
                <a:cxn ang="0">
                  <a:pos x="T2" y="T3"/>
                </a:cxn>
                <a:cxn ang="0">
                  <a:pos x="T4" y="T5"/>
                </a:cxn>
                <a:cxn ang="0">
                  <a:pos x="T6" y="T7"/>
                </a:cxn>
                <a:cxn ang="0">
                  <a:pos x="T8" y="T9"/>
                </a:cxn>
              </a:cxnLst>
              <a:rect l="0" t="0" r="r" b="b"/>
              <a:pathLst>
                <a:path w="615" h="615">
                  <a:moveTo>
                    <a:pt x="607" y="0"/>
                  </a:moveTo>
                  <a:lnTo>
                    <a:pt x="0" y="607"/>
                  </a:lnTo>
                  <a:lnTo>
                    <a:pt x="7" y="614"/>
                  </a:lnTo>
                  <a:lnTo>
                    <a:pt x="614" y="7"/>
                  </a:lnTo>
                  <a:lnTo>
                    <a:pt x="60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28" name="Freeform 327"/>
            <p:cNvSpPr>
              <a:spLocks/>
            </p:cNvSpPr>
            <p:nvPr/>
          </p:nvSpPr>
          <p:spPr bwMode="auto">
            <a:xfrm>
              <a:off x="1759" y="83"/>
              <a:ext cx="614" cy="615"/>
            </a:xfrm>
            <a:custGeom>
              <a:avLst/>
              <a:gdLst>
                <a:gd name="T0" fmla="*/ 607 w 614"/>
                <a:gd name="T1" fmla="*/ 0 h 615"/>
                <a:gd name="T2" fmla="*/ 0 w 614"/>
                <a:gd name="T3" fmla="*/ 607 h 615"/>
                <a:gd name="T4" fmla="*/ 7 w 614"/>
                <a:gd name="T5" fmla="*/ 614 h 615"/>
                <a:gd name="T6" fmla="*/ 614 w 614"/>
                <a:gd name="T7" fmla="*/ 7 h 615"/>
                <a:gd name="T8" fmla="*/ 607 w 614"/>
                <a:gd name="T9" fmla="*/ 0 h 615"/>
              </a:gdLst>
              <a:ahLst/>
              <a:cxnLst>
                <a:cxn ang="0">
                  <a:pos x="T0" y="T1"/>
                </a:cxn>
                <a:cxn ang="0">
                  <a:pos x="T2" y="T3"/>
                </a:cxn>
                <a:cxn ang="0">
                  <a:pos x="T4" y="T5"/>
                </a:cxn>
                <a:cxn ang="0">
                  <a:pos x="T6" y="T7"/>
                </a:cxn>
                <a:cxn ang="0">
                  <a:pos x="T8" y="T9"/>
                </a:cxn>
              </a:cxnLst>
              <a:rect l="0" t="0" r="r" b="b"/>
              <a:pathLst>
                <a:path w="614" h="615">
                  <a:moveTo>
                    <a:pt x="607" y="0"/>
                  </a:moveTo>
                  <a:lnTo>
                    <a:pt x="0" y="607"/>
                  </a:lnTo>
                  <a:lnTo>
                    <a:pt x="7" y="614"/>
                  </a:lnTo>
                  <a:lnTo>
                    <a:pt x="614" y="7"/>
                  </a:lnTo>
                  <a:lnTo>
                    <a:pt x="60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29" name="Freeform 328"/>
            <p:cNvSpPr>
              <a:spLocks/>
            </p:cNvSpPr>
            <p:nvPr/>
          </p:nvSpPr>
          <p:spPr bwMode="auto">
            <a:xfrm>
              <a:off x="1811" y="83"/>
              <a:ext cx="615" cy="615"/>
            </a:xfrm>
            <a:custGeom>
              <a:avLst/>
              <a:gdLst>
                <a:gd name="T0" fmla="*/ 607 w 615"/>
                <a:gd name="T1" fmla="*/ 0 h 615"/>
                <a:gd name="T2" fmla="*/ 0 w 615"/>
                <a:gd name="T3" fmla="*/ 607 h 615"/>
                <a:gd name="T4" fmla="*/ 7 w 615"/>
                <a:gd name="T5" fmla="*/ 614 h 615"/>
                <a:gd name="T6" fmla="*/ 614 w 615"/>
                <a:gd name="T7" fmla="*/ 7 h 615"/>
                <a:gd name="T8" fmla="*/ 607 w 615"/>
                <a:gd name="T9" fmla="*/ 0 h 615"/>
              </a:gdLst>
              <a:ahLst/>
              <a:cxnLst>
                <a:cxn ang="0">
                  <a:pos x="T0" y="T1"/>
                </a:cxn>
                <a:cxn ang="0">
                  <a:pos x="T2" y="T3"/>
                </a:cxn>
                <a:cxn ang="0">
                  <a:pos x="T4" y="T5"/>
                </a:cxn>
                <a:cxn ang="0">
                  <a:pos x="T6" y="T7"/>
                </a:cxn>
                <a:cxn ang="0">
                  <a:pos x="T8" y="T9"/>
                </a:cxn>
              </a:cxnLst>
              <a:rect l="0" t="0" r="r" b="b"/>
              <a:pathLst>
                <a:path w="615" h="615">
                  <a:moveTo>
                    <a:pt x="607" y="0"/>
                  </a:moveTo>
                  <a:lnTo>
                    <a:pt x="0" y="607"/>
                  </a:lnTo>
                  <a:lnTo>
                    <a:pt x="7" y="614"/>
                  </a:lnTo>
                  <a:lnTo>
                    <a:pt x="614" y="7"/>
                  </a:lnTo>
                  <a:lnTo>
                    <a:pt x="60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30" name="Freeform 329"/>
            <p:cNvSpPr>
              <a:spLocks/>
            </p:cNvSpPr>
            <p:nvPr/>
          </p:nvSpPr>
          <p:spPr bwMode="auto">
            <a:xfrm>
              <a:off x="1190" y="83"/>
              <a:ext cx="1260" cy="644"/>
            </a:xfrm>
            <a:custGeom>
              <a:avLst/>
              <a:gdLst>
                <a:gd name="T0" fmla="*/ 1260 w 1260"/>
                <a:gd name="T1" fmla="*/ 0 h 644"/>
                <a:gd name="T2" fmla="*/ 1056 w 1260"/>
                <a:gd name="T3" fmla="*/ 0 h 644"/>
                <a:gd name="T4" fmla="*/ 1056 w 1260"/>
                <a:gd name="T5" fmla="*/ 225 h 644"/>
                <a:gd name="T6" fmla="*/ 674 w 1260"/>
                <a:gd name="T7" fmla="*/ 228 h 644"/>
                <a:gd name="T8" fmla="*/ 672 w 1260"/>
                <a:gd name="T9" fmla="*/ 578 h 644"/>
                <a:gd name="T10" fmla="*/ 0 w 1260"/>
                <a:gd name="T11" fmla="*/ 578 h 644"/>
                <a:gd name="T12" fmla="*/ 0 w 1260"/>
                <a:gd name="T13" fmla="*/ 643 h 644"/>
                <a:gd name="T14" fmla="*/ 1260 w 1260"/>
                <a:gd name="T15" fmla="*/ 643 h 644"/>
                <a:gd name="T16" fmla="*/ 1260 w 1260"/>
                <a:gd name="T17" fmla="*/ 0 h 6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60" h="644">
                  <a:moveTo>
                    <a:pt x="1260" y="0"/>
                  </a:moveTo>
                  <a:lnTo>
                    <a:pt x="1056" y="0"/>
                  </a:lnTo>
                  <a:lnTo>
                    <a:pt x="1056" y="225"/>
                  </a:lnTo>
                  <a:lnTo>
                    <a:pt x="674" y="228"/>
                  </a:lnTo>
                  <a:lnTo>
                    <a:pt x="672" y="578"/>
                  </a:lnTo>
                  <a:lnTo>
                    <a:pt x="0" y="578"/>
                  </a:lnTo>
                  <a:lnTo>
                    <a:pt x="0" y="643"/>
                  </a:lnTo>
                  <a:lnTo>
                    <a:pt x="1260" y="643"/>
                  </a:lnTo>
                  <a:lnTo>
                    <a:pt x="1260" y="0"/>
                  </a:ln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31" name="Freeform 330"/>
            <p:cNvSpPr>
              <a:spLocks/>
            </p:cNvSpPr>
            <p:nvPr/>
          </p:nvSpPr>
          <p:spPr bwMode="auto">
            <a:xfrm>
              <a:off x="1190" y="2"/>
              <a:ext cx="1260" cy="420"/>
            </a:xfrm>
            <a:custGeom>
              <a:avLst/>
              <a:gdLst>
                <a:gd name="T0" fmla="*/ 1260 w 1260"/>
                <a:gd name="T1" fmla="*/ 0 h 420"/>
                <a:gd name="T2" fmla="*/ 0 w 1260"/>
                <a:gd name="T3" fmla="*/ 0 h 420"/>
                <a:gd name="T4" fmla="*/ 0 w 1260"/>
                <a:gd name="T5" fmla="*/ 419 h 420"/>
                <a:gd name="T6" fmla="*/ 451 w 1260"/>
                <a:gd name="T7" fmla="*/ 419 h 420"/>
                <a:gd name="T8" fmla="*/ 448 w 1260"/>
                <a:gd name="T9" fmla="*/ 81 h 420"/>
                <a:gd name="T10" fmla="*/ 1260 w 1260"/>
                <a:gd name="T11" fmla="*/ 81 h 420"/>
                <a:gd name="T12" fmla="*/ 1260 w 1260"/>
                <a:gd name="T13" fmla="*/ 0 h 420"/>
              </a:gdLst>
              <a:ahLst/>
              <a:cxnLst>
                <a:cxn ang="0">
                  <a:pos x="T0" y="T1"/>
                </a:cxn>
                <a:cxn ang="0">
                  <a:pos x="T2" y="T3"/>
                </a:cxn>
                <a:cxn ang="0">
                  <a:pos x="T4" y="T5"/>
                </a:cxn>
                <a:cxn ang="0">
                  <a:pos x="T6" y="T7"/>
                </a:cxn>
                <a:cxn ang="0">
                  <a:pos x="T8" y="T9"/>
                </a:cxn>
                <a:cxn ang="0">
                  <a:pos x="T10" y="T11"/>
                </a:cxn>
                <a:cxn ang="0">
                  <a:pos x="T12" y="T13"/>
                </a:cxn>
              </a:cxnLst>
              <a:rect l="0" t="0" r="r" b="b"/>
              <a:pathLst>
                <a:path w="1260" h="420">
                  <a:moveTo>
                    <a:pt x="1260" y="0"/>
                  </a:moveTo>
                  <a:lnTo>
                    <a:pt x="0" y="0"/>
                  </a:lnTo>
                  <a:lnTo>
                    <a:pt x="0" y="419"/>
                  </a:lnTo>
                  <a:lnTo>
                    <a:pt x="451" y="419"/>
                  </a:lnTo>
                  <a:lnTo>
                    <a:pt x="448" y="81"/>
                  </a:lnTo>
                  <a:lnTo>
                    <a:pt x="1260" y="81"/>
                  </a:lnTo>
                  <a:lnTo>
                    <a:pt x="1260" y="0"/>
                  </a:ln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32" name="Freeform 331"/>
            <p:cNvSpPr>
              <a:spLocks/>
            </p:cNvSpPr>
            <p:nvPr/>
          </p:nvSpPr>
          <p:spPr bwMode="auto">
            <a:xfrm>
              <a:off x="2" y="2"/>
              <a:ext cx="1188" cy="725"/>
            </a:xfrm>
            <a:custGeom>
              <a:avLst/>
              <a:gdLst>
                <a:gd name="T0" fmla="*/ 1627 w 1188"/>
                <a:gd name="T1" fmla="*/ 0 h 725"/>
                <a:gd name="T2" fmla="*/ 439 w 1188"/>
                <a:gd name="T3" fmla="*/ 0 h 725"/>
                <a:gd name="T4" fmla="*/ 439 w 1188"/>
                <a:gd name="T5" fmla="*/ 0 h 725"/>
                <a:gd name="T6" fmla="*/ 439 w 1188"/>
                <a:gd name="T7" fmla="*/ 724 h 725"/>
                <a:gd name="T8" fmla="*/ 439 w 1188"/>
                <a:gd name="T9" fmla="*/ 724 h 725"/>
                <a:gd name="T10" fmla="*/ 1627 w 1188"/>
                <a:gd name="T11" fmla="*/ 724 h 725"/>
                <a:gd name="T12" fmla="*/ 1627 w 1188"/>
                <a:gd name="T13" fmla="*/ 659 h 725"/>
                <a:gd name="T14" fmla="*/ 945 w 1188"/>
                <a:gd name="T15" fmla="*/ 659 h 725"/>
                <a:gd name="T16" fmla="*/ 945 w 1188"/>
                <a:gd name="T17" fmla="*/ 307 h 725"/>
                <a:gd name="T18" fmla="*/ 573 w 1188"/>
                <a:gd name="T19" fmla="*/ 307 h 725"/>
                <a:gd name="T20" fmla="*/ 573 w 1188"/>
                <a:gd name="T21" fmla="*/ 81 h 725"/>
                <a:gd name="T22" fmla="*/ 1627 w 1188"/>
                <a:gd name="T23" fmla="*/ 81 h 725"/>
                <a:gd name="T24" fmla="*/ 1627 w 1188"/>
                <a:gd name="T25" fmla="*/ 0 h 7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88" h="725">
                  <a:moveTo>
                    <a:pt x="1627" y="0"/>
                  </a:moveTo>
                  <a:lnTo>
                    <a:pt x="439" y="0"/>
                  </a:lnTo>
                  <a:lnTo>
                    <a:pt x="439" y="0"/>
                  </a:lnTo>
                  <a:lnTo>
                    <a:pt x="439" y="724"/>
                  </a:lnTo>
                  <a:lnTo>
                    <a:pt x="439" y="724"/>
                  </a:lnTo>
                  <a:lnTo>
                    <a:pt x="1627" y="724"/>
                  </a:lnTo>
                  <a:lnTo>
                    <a:pt x="1627" y="659"/>
                  </a:lnTo>
                  <a:lnTo>
                    <a:pt x="945" y="659"/>
                  </a:lnTo>
                  <a:lnTo>
                    <a:pt x="945" y="307"/>
                  </a:lnTo>
                  <a:lnTo>
                    <a:pt x="573" y="307"/>
                  </a:lnTo>
                  <a:lnTo>
                    <a:pt x="573" y="81"/>
                  </a:lnTo>
                  <a:lnTo>
                    <a:pt x="1627" y="81"/>
                  </a:lnTo>
                  <a:lnTo>
                    <a:pt x="1627" y="0"/>
                  </a:ln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33" name="Freeform 332"/>
            <p:cNvSpPr>
              <a:spLocks/>
            </p:cNvSpPr>
            <p:nvPr/>
          </p:nvSpPr>
          <p:spPr bwMode="auto">
            <a:xfrm>
              <a:off x="744" y="83"/>
              <a:ext cx="446" cy="339"/>
            </a:xfrm>
            <a:custGeom>
              <a:avLst/>
              <a:gdLst>
                <a:gd name="T0" fmla="*/ 446 w 446"/>
                <a:gd name="T1" fmla="*/ 0 h 339"/>
                <a:gd name="T2" fmla="*/ 0 w 446"/>
                <a:gd name="T3" fmla="*/ 0 h 339"/>
                <a:gd name="T4" fmla="*/ 2 w 446"/>
                <a:gd name="T5" fmla="*/ 336 h 339"/>
                <a:gd name="T6" fmla="*/ 446 w 446"/>
                <a:gd name="T7" fmla="*/ 338 h 339"/>
                <a:gd name="T8" fmla="*/ 446 w 446"/>
                <a:gd name="T9" fmla="*/ 0 h 339"/>
              </a:gdLst>
              <a:ahLst/>
              <a:cxnLst>
                <a:cxn ang="0">
                  <a:pos x="T0" y="T1"/>
                </a:cxn>
                <a:cxn ang="0">
                  <a:pos x="T2" y="T3"/>
                </a:cxn>
                <a:cxn ang="0">
                  <a:pos x="T4" y="T5"/>
                </a:cxn>
                <a:cxn ang="0">
                  <a:pos x="T6" y="T7"/>
                </a:cxn>
                <a:cxn ang="0">
                  <a:pos x="T8" y="T9"/>
                </a:cxn>
              </a:cxnLst>
              <a:rect l="0" t="0" r="r" b="b"/>
              <a:pathLst>
                <a:path w="446" h="339">
                  <a:moveTo>
                    <a:pt x="446" y="0"/>
                  </a:moveTo>
                  <a:lnTo>
                    <a:pt x="0" y="0"/>
                  </a:lnTo>
                  <a:lnTo>
                    <a:pt x="2" y="336"/>
                  </a:lnTo>
                  <a:lnTo>
                    <a:pt x="446" y="338"/>
                  </a:lnTo>
                  <a:lnTo>
                    <a:pt x="446" y="0"/>
                  </a:ln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34" name="Freeform 333"/>
            <p:cNvSpPr>
              <a:spLocks/>
            </p:cNvSpPr>
            <p:nvPr/>
          </p:nvSpPr>
          <p:spPr bwMode="auto">
            <a:xfrm>
              <a:off x="124" y="79"/>
              <a:ext cx="629" cy="20"/>
            </a:xfrm>
            <a:custGeom>
              <a:avLst/>
              <a:gdLst>
                <a:gd name="T0" fmla="*/ 628 w 629"/>
                <a:gd name="T1" fmla="*/ 0 h 20"/>
                <a:gd name="T2" fmla="*/ 0 w 629"/>
                <a:gd name="T3" fmla="*/ 0 h 20"/>
                <a:gd name="T4" fmla="*/ 0 w 629"/>
                <a:gd name="T5" fmla="*/ 19 h 20"/>
                <a:gd name="T6" fmla="*/ 619 w 629"/>
                <a:gd name="T7" fmla="*/ 19 h 20"/>
                <a:gd name="T8" fmla="*/ 628 w 629"/>
                <a:gd name="T9" fmla="*/ 9 h 20"/>
                <a:gd name="T10" fmla="*/ 628 w 629"/>
                <a:gd name="T11" fmla="*/ 0 h 20"/>
              </a:gdLst>
              <a:ahLst/>
              <a:cxnLst>
                <a:cxn ang="0">
                  <a:pos x="T0" y="T1"/>
                </a:cxn>
                <a:cxn ang="0">
                  <a:pos x="T2" y="T3"/>
                </a:cxn>
                <a:cxn ang="0">
                  <a:pos x="T4" y="T5"/>
                </a:cxn>
                <a:cxn ang="0">
                  <a:pos x="T6" y="T7"/>
                </a:cxn>
                <a:cxn ang="0">
                  <a:pos x="T8" y="T9"/>
                </a:cxn>
                <a:cxn ang="0">
                  <a:pos x="T10" y="T11"/>
                </a:cxn>
              </a:cxnLst>
              <a:rect l="0" t="0" r="r" b="b"/>
              <a:pathLst>
                <a:path w="629" h="20">
                  <a:moveTo>
                    <a:pt x="628" y="0"/>
                  </a:moveTo>
                  <a:lnTo>
                    <a:pt x="0" y="0"/>
                  </a:lnTo>
                  <a:lnTo>
                    <a:pt x="0" y="19"/>
                  </a:lnTo>
                  <a:lnTo>
                    <a:pt x="619" y="19"/>
                  </a:lnTo>
                  <a:lnTo>
                    <a:pt x="628" y="9"/>
                  </a:lnTo>
                  <a:lnTo>
                    <a:pt x="628"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35" name="Freeform 334"/>
            <p:cNvSpPr>
              <a:spLocks/>
            </p:cNvSpPr>
            <p:nvPr/>
          </p:nvSpPr>
          <p:spPr bwMode="auto">
            <a:xfrm>
              <a:off x="734" y="88"/>
              <a:ext cx="22" cy="346"/>
            </a:xfrm>
            <a:custGeom>
              <a:avLst/>
              <a:gdLst>
                <a:gd name="T0" fmla="*/ 19 w 22"/>
                <a:gd name="T1" fmla="*/ 0 h 346"/>
                <a:gd name="T2" fmla="*/ 0 w 22"/>
                <a:gd name="T3" fmla="*/ 0 h 346"/>
                <a:gd name="T4" fmla="*/ 2 w 22"/>
                <a:gd name="T5" fmla="*/ 345 h 346"/>
                <a:gd name="T6" fmla="*/ 11 w 22"/>
                <a:gd name="T7" fmla="*/ 345 h 346"/>
                <a:gd name="T8" fmla="*/ 21 w 22"/>
                <a:gd name="T9" fmla="*/ 336 h 346"/>
                <a:gd name="T10" fmla="*/ 19 w 22"/>
                <a:gd name="T11" fmla="*/ 0 h 346"/>
              </a:gdLst>
              <a:ahLst/>
              <a:cxnLst>
                <a:cxn ang="0">
                  <a:pos x="T0" y="T1"/>
                </a:cxn>
                <a:cxn ang="0">
                  <a:pos x="T2" y="T3"/>
                </a:cxn>
                <a:cxn ang="0">
                  <a:pos x="T4" y="T5"/>
                </a:cxn>
                <a:cxn ang="0">
                  <a:pos x="T6" y="T7"/>
                </a:cxn>
                <a:cxn ang="0">
                  <a:pos x="T8" y="T9"/>
                </a:cxn>
                <a:cxn ang="0">
                  <a:pos x="T10" y="T11"/>
                </a:cxn>
              </a:cxnLst>
              <a:rect l="0" t="0" r="r" b="b"/>
              <a:pathLst>
                <a:path w="22" h="346">
                  <a:moveTo>
                    <a:pt x="19" y="0"/>
                  </a:moveTo>
                  <a:lnTo>
                    <a:pt x="0" y="0"/>
                  </a:lnTo>
                  <a:lnTo>
                    <a:pt x="2" y="345"/>
                  </a:lnTo>
                  <a:lnTo>
                    <a:pt x="11" y="345"/>
                  </a:lnTo>
                  <a:lnTo>
                    <a:pt x="21" y="336"/>
                  </a:lnTo>
                  <a:lnTo>
                    <a:pt x="1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36" name="Freeform 335"/>
            <p:cNvSpPr>
              <a:spLocks/>
            </p:cNvSpPr>
            <p:nvPr/>
          </p:nvSpPr>
          <p:spPr bwMode="auto">
            <a:xfrm>
              <a:off x="746" y="415"/>
              <a:ext cx="900" cy="20"/>
            </a:xfrm>
            <a:custGeom>
              <a:avLst/>
              <a:gdLst>
                <a:gd name="T0" fmla="*/ 890 w 900"/>
                <a:gd name="T1" fmla="*/ 0 h 20"/>
                <a:gd name="T2" fmla="*/ 0 w 900"/>
                <a:gd name="T3" fmla="*/ 0 h 20"/>
                <a:gd name="T4" fmla="*/ 0 w 900"/>
                <a:gd name="T5" fmla="*/ 19 h 20"/>
                <a:gd name="T6" fmla="*/ 900 w 900"/>
                <a:gd name="T7" fmla="*/ 19 h 20"/>
                <a:gd name="T8" fmla="*/ 900 w 900"/>
                <a:gd name="T9" fmla="*/ 9 h 20"/>
                <a:gd name="T10" fmla="*/ 890 w 900"/>
                <a:gd name="T11" fmla="*/ 0 h 20"/>
              </a:gdLst>
              <a:ahLst/>
              <a:cxnLst>
                <a:cxn ang="0">
                  <a:pos x="T0" y="T1"/>
                </a:cxn>
                <a:cxn ang="0">
                  <a:pos x="T2" y="T3"/>
                </a:cxn>
                <a:cxn ang="0">
                  <a:pos x="T4" y="T5"/>
                </a:cxn>
                <a:cxn ang="0">
                  <a:pos x="T6" y="T7"/>
                </a:cxn>
                <a:cxn ang="0">
                  <a:pos x="T8" y="T9"/>
                </a:cxn>
                <a:cxn ang="0">
                  <a:pos x="T10" y="T11"/>
                </a:cxn>
              </a:cxnLst>
              <a:rect l="0" t="0" r="r" b="b"/>
              <a:pathLst>
                <a:path w="900" h="20">
                  <a:moveTo>
                    <a:pt x="890" y="0"/>
                  </a:moveTo>
                  <a:lnTo>
                    <a:pt x="0" y="0"/>
                  </a:lnTo>
                  <a:lnTo>
                    <a:pt x="0" y="19"/>
                  </a:lnTo>
                  <a:lnTo>
                    <a:pt x="900" y="19"/>
                  </a:lnTo>
                  <a:lnTo>
                    <a:pt x="900" y="9"/>
                  </a:lnTo>
                  <a:lnTo>
                    <a:pt x="890"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37" name="Freeform 336"/>
            <p:cNvSpPr>
              <a:spLocks/>
            </p:cNvSpPr>
            <p:nvPr/>
          </p:nvSpPr>
          <p:spPr bwMode="auto">
            <a:xfrm>
              <a:off x="1627" y="81"/>
              <a:ext cx="21" cy="343"/>
            </a:xfrm>
            <a:custGeom>
              <a:avLst/>
              <a:gdLst>
                <a:gd name="T0" fmla="*/ 11 w 21"/>
                <a:gd name="T1" fmla="*/ 0 h 343"/>
                <a:gd name="T2" fmla="*/ 2 w 21"/>
                <a:gd name="T3" fmla="*/ 0 h 343"/>
                <a:gd name="T4" fmla="*/ 0 w 21"/>
                <a:gd name="T5" fmla="*/ 343 h 343"/>
                <a:gd name="T6" fmla="*/ 19 w 21"/>
                <a:gd name="T7" fmla="*/ 343 h 343"/>
                <a:gd name="T8" fmla="*/ 21 w 21"/>
                <a:gd name="T9" fmla="*/ 9 h 343"/>
                <a:gd name="T10" fmla="*/ 11 w 21"/>
                <a:gd name="T11" fmla="*/ 0 h 343"/>
              </a:gdLst>
              <a:ahLst/>
              <a:cxnLst>
                <a:cxn ang="0">
                  <a:pos x="T0" y="T1"/>
                </a:cxn>
                <a:cxn ang="0">
                  <a:pos x="T2" y="T3"/>
                </a:cxn>
                <a:cxn ang="0">
                  <a:pos x="T4" y="T5"/>
                </a:cxn>
                <a:cxn ang="0">
                  <a:pos x="T6" y="T7"/>
                </a:cxn>
                <a:cxn ang="0">
                  <a:pos x="T8" y="T9"/>
                </a:cxn>
                <a:cxn ang="0">
                  <a:pos x="T10" y="T11"/>
                </a:cxn>
              </a:cxnLst>
              <a:rect l="0" t="0" r="r" b="b"/>
              <a:pathLst>
                <a:path w="21" h="343">
                  <a:moveTo>
                    <a:pt x="11" y="0"/>
                  </a:moveTo>
                  <a:lnTo>
                    <a:pt x="2" y="0"/>
                  </a:lnTo>
                  <a:lnTo>
                    <a:pt x="0" y="343"/>
                  </a:lnTo>
                  <a:lnTo>
                    <a:pt x="19" y="343"/>
                  </a:lnTo>
                  <a:lnTo>
                    <a:pt x="21" y="9"/>
                  </a:lnTo>
                  <a:lnTo>
                    <a:pt x="11"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38" name="Freeform 337"/>
            <p:cNvSpPr>
              <a:spLocks/>
            </p:cNvSpPr>
            <p:nvPr/>
          </p:nvSpPr>
          <p:spPr bwMode="auto">
            <a:xfrm>
              <a:off x="1639" y="79"/>
              <a:ext cx="616" cy="21"/>
            </a:xfrm>
            <a:custGeom>
              <a:avLst/>
              <a:gdLst>
                <a:gd name="T0" fmla="*/ 616 w 616"/>
                <a:gd name="T1" fmla="*/ 0 h 21"/>
                <a:gd name="T2" fmla="*/ 0 w 616"/>
                <a:gd name="T3" fmla="*/ 2 h 21"/>
                <a:gd name="T4" fmla="*/ 0 w 616"/>
                <a:gd name="T5" fmla="*/ 21 h 21"/>
                <a:gd name="T6" fmla="*/ 616 w 616"/>
                <a:gd name="T7" fmla="*/ 19 h 21"/>
                <a:gd name="T8" fmla="*/ 616 w 616"/>
                <a:gd name="T9" fmla="*/ 0 h 21"/>
              </a:gdLst>
              <a:ahLst/>
              <a:cxnLst>
                <a:cxn ang="0">
                  <a:pos x="T0" y="T1"/>
                </a:cxn>
                <a:cxn ang="0">
                  <a:pos x="T2" y="T3"/>
                </a:cxn>
                <a:cxn ang="0">
                  <a:pos x="T4" y="T5"/>
                </a:cxn>
                <a:cxn ang="0">
                  <a:pos x="T6" y="T7"/>
                </a:cxn>
                <a:cxn ang="0">
                  <a:pos x="T8" y="T9"/>
                </a:cxn>
              </a:cxnLst>
              <a:rect l="0" t="0" r="r" b="b"/>
              <a:pathLst>
                <a:path w="616" h="21">
                  <a:moveTo>
                    <a:pt x="616" y="0"/>
                  </a:moveTo>
                  <a:lnTo>
                    <a:pt x="0" y="2"/>
                  </a:lnTo>
                  <a:lnTo>
                    <a:pt x="0" y="21"/>
                  </a:lnTo>
                  <a:lnTo>
                    <a:pt x="616" y="19"/>
                  </a:lnTo>
                  <a:lnTo>
                    <a:pt x="616"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sp>
        <p:nvSpPr>
          <p:cNvPr id="339" name="Rectangle 338"/>
          <p:cNvSpPr/>
          <p:nvPr/>
        </p:nvSpPr>
        <p:spPr>
          <a:xfrm>
            <a:off x="2803744" y="4365104"/>
            <a:ext cx="6209720" cy="2308324"/>
          </a:xfrm>
          <a:prstGeom prst="rect">
            <a:avLst/>
          </a:prstGeom>
        </p:spPr>
        <p:txBody>
          <a:bodyPr wrap="square">
            <a:spAutoFit/>
          </a:bodyPr>
          <a:lstStyle/>
          <a:p>
            <a:r>
              <a:rPr lang="en-AU" dirty="0"/>
              <a:t>The V-shape is the standard shape for ditches constructed by a motor- grader.  It can be easily maintained by heavy equipment, however it carries a low capacity.  The rectangular shape requires little space but needs to be lined with rock or concrete to maintain its shape.  When using labour-based methods, it is possible to construct a trapezoid shaped side drain.  This shape carries a high flow capacity and by carefully selecting the gradients of its side slopes, will resist erosion.</a:t>
            </a:r>
          </a:p>
        </p:txBody>
      </p:sp>
    </p:spTree>
    <p:extLst>
      <p:ext uri="{BB962C8B-B14F-4D97-AF65-F5344CB8AC3E}">
        <p14:creationId xmlns:p14="http://schemas.microsoft.com/office/powerpoint/2010/main" val="2025810453"/>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15819" y="36241"/>
            <a:ext cx="8640960" cy="7017306"/>
          </a:xfrm>
          <a:prstGeom prst="rect">
            <a:avLst/>
          </a:prstGeom>
        </p:spPr>
        <p:txBody>
          <a:bodyPr wrap="square">
            <a:spAutoFit/>
          </a:bodyPr>
          <a:lstStyle/>
          <a:p>
            <a:r>
              <a:rPr lang="en-AU" b="1" u="sng" dirty="0">
                <a:solidFill>
                  <a:srgbClr val="FF0000"/>
                </a:solidFill>
              </a:rPr>
              <a:t>Erosion Control</a:t>
            </a:r>
          </a:p>
          <a:p>
            <a:r>
              <a:rPr lang="en-AU" dirty="0"/>
              <a:t> </a:t>
            </a:r>
          </a:p>
          <a:p>
            <a:r>
              <a:rPr lang="en-AU" dirty="0"/>
              <a:t>The main problems for the side drains are erosion and silting.  Erosion is caused by a large quantity of water travelling at high speeds.  It is possible to reduce the speed by widening the side drain, but the best way to control erosion is by reducing the amount of water flowing through the drain.  This is done by using mitre drains to empty the side drain at regular intervals before the volume of water builds up and causes</a:t>
            </a:r>
          </a:p>
          <a:p>
            <a:r>
              <a:rPr lang="en-AU" dirty="0"/>
              <a:t>erosion.</a:t>
            </a:r>
          </a:p>
          <a:p>
            <a:r>
              <a:rPr lang="en-AU" dirty="0"/>
              <a:t> </a:t>
            </a:r>
          </a:p>
          <a:p>
            <a:r>
              <a:rPr lang="en-AU" dirty="0"/>
              <a:t>Another method to control erosion is to place scour checks. These are only used in hilly terrain with steep road gradients where it may not be possible to remove water using mitre drains.  Their function is to slow down the water flow by reducing the natural gradient of the drain by allowing the drain to silt up behind the scour check.</a:t>
            </a:r>
          </a:p>
          <a:p>
            <a:r>
              <a:rPr lang="en-AU" dirty="0"/>
              <a:t> </a:t>
            </a:r>
          </a:p>
          <a:p>
            <a:r>
              <a:rPr lang="en-AU" dirty="0"/>
              <a:t>Silting is caused by sand and silt settling out of the water.  This only occurs with slow flowing, or stationary water.  It takes time for the particles to settle, so the further the water has to travel in the drain, the more time there is for the silting to take place.</a:t>
            </a:r>
          </a:p>
          <a:p>
            <a:r>
              <a:rPr lang="en-AU" dirty="0"/>
              <a:t>The solution is to empty the side drains frequently by means of installing mitre drains</a:t>
            </a:r>
          </a:p>
          <a:p>
            <a:r>
              <a:rPr lang="en-AU" dirty="0"/>
              <a:t>at regular intervals.</a:t>
            </a:r>
          </a:p>
          <a:p>
            <a:r>
              <a:rPr lang="en-AU" dirty="0"/>
              <a:t> </a:t>
            </a:r>
          </a:p>
          <a:p>
            <a:r>
              <a:rPr lang="en-AU" dirty="0"/>
              <a:t>In some cases, it is wise to construct cut-off or interception drains which prevents surface water from reaching the road.  These are particularly useful in the surrounding areas to drift approaches, culverts and bridges.  They are also effective in channelling away water from the high side of the road in side sloping terrain.</a:t>
            </a:r>
          </a:p>
          <a:p>
            <a:r>
              <a:rPr lang="en-AU" dirty="0"/>
              <a:t> </a:t>
            </a:r>
          </a:p>
        </p:txBody>
      </p:sp>
    </p:spTree>
    <p:extLst>
      <p:ext uri="{BB962C8B-B14F-4D97-AF65-F5344CB8AC3E}">
        <p14:creationId xmlns:p14="http://schemas.microsoft.com/office/powerpoint/2010/main" val="1740515854"/>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1520" y="260649"/>
            <a:ext cx="8064896" cy="3693319"/>
          </a:xfrm>
          <a:prstGeom prst="rect">
            <a:avLst/>
          </a:prstGeom>
        </p:spPr>
        <p:txBody>
          <a:bodyPr wrap="square">
            <a:spAutoFit/>
          </a:bodyPr>
          <a:lstStyle/>
          <a:p>
            <a:r>
              <a:rPr lang="en-AU" dirty="0" smtClean="0"/>
              <a:t>Mitre Drains</a:t>
            </a:r>
          </a:p>
          <a:p>
            <a:endParaRPr lang="en-AU" dirty="0" smtClean="0"/>
          </a:p>
          <a:p>
            <a:r>
              <a:rPr lang="en-AU" dirty="0" smtClean="0"/>
              <a:t>The </a:t>
            </a:r>
            <a:r>
              <a:rPr lang="en-AU" dirty="0"/>
              <a:t>location of mitre drains should be determined during the </a:t>
            </a:r>
            <a:r>
              <a:rPr lang="en-AU" dirty="0" smtClean="0"/>
              <a:t>initial stages </a:t>
            </a:r>
            <a:r>
              <a:rPr lang="en-AU" dirty="0"/>
              <a:t>when setting out the road alignment, thereby ensuring that the road receives a good off road drainage.  Make sure that sufficient numbers of mitre drains have been located before side drain excavation starts.</a:t>
            </a:r>
          </a:p>
          <a:p>
            <a:r>
              <a:rPr lang="en-AU" dirty="0"/>
              <a:t> </a:t>
            </a:r>
          </a:p>
          <a:p>
            <a:r>
              <a:rPr lang="en-AU" dirty="0"/>
              <a:t>Calculating the correct space between the mitre drains can be quite complicated, in principle the more mitre drains provided, the better. A general rule is to:</a:t>
            </a:r>
          </a:p>
          <a:p>
            <a:r>
              <a:rPr lang="en-AU" dirty="0"/>
              <a:t> </a:t>
            </a:r>
          </a:p>
          <a:p>
            <a:r>
              <a:rPr lang="en-AU" dirty="0"/>
              <a:t>•    wherever possible, provide a mitre drain for every 100m or less, and</a:t>
            </a:r>
          </a:p>
          <a:p>
            <a:r>
              <a:rPr lang="en-AU" dirty="0"/>
              <a:t>•    when the road gradient is very small, provide mitre drains at every 50m along the side drain.</a:t>
            </a:r>
          </a:p>
        </p:txBody>
      </p:sp>
      <p:pic>
        <p:nvPicPr>
          <p:cNvPr id="3" name="Picture 2"/>
          <p:cNvPicPr/>
          <p:nvPr/>
        </p:nvPicPr>
        <p:blipFill>
          <a:blip r:embed="rId2">
            <a:extLst>
              <a:ext uri="{28A0092B-C50C-407E-A947-70E740481C1C}">
                <a14:useLocalDpi xmlns:a14="http://schemas.microsoft.com/office/drawing/2010/main" val="0"/>
              </a:ext>
            </a:extLst>
          </a:blip>
          <a:srcRect/>
          <a:stretch>
            <a:fillRect/>
          </a:stretch>
        </p:blipFill>
        <p:spPr bwMode="auto">
          <a:xfrm>
            <a:off x="2057400" y="3789040"/>
            <a:ext cx="3234680" cy="2664296"/>
          </a:xfrm>
          <a:prstGeom prst="rect">
            <a:avLst/>
          </a:prstGeom>
          <a:noFill/>
          <a:ln>
            <a:noFill/>
          </a:ln>
        </p:spPr>
      </p:pic>
    </p:spTree>
    <p:extLst>
      <p:ext uri="{BB962C8B-B14F-4D97-AF65-F5344CB8AC3E}">
        <p14:creationId xmlns:p14="http://schemas.microsoft.com/office/powerpoint/2010/main" val="2634004891"/>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39552" y="332656"/>
            <a:ext cx="8424936" cy="7294305"/>
          </a:xfrm>
          <a:prstGeom prst="rect">
            <a:avLst/>
          </a:prstGeom>
        </p:spPr>
        <p:txBody>
          <a:bodyPr wrap="square">
            <a:spAutoFit/>
          </a:bodyPr>
          <a:lstStyle/>
          <a:p>
            <a:r>
              <a:rPr lang="en-AU" dirty="0"/>
              <a:t> </a:t>
            </a:r>
          </a:p>
          <a:p>
            <a:r>
              <a:rPr lang="en-AU" dirty="0"/>
              <a:t>&gt; Make a strong block off in the side drain, and make it easy for the water to flow along</a:t>
            </a:r>
          </a:p>
          <a:p>
            <a:r>
              <a:rPr lang="en-AU" dirty="0"/>
              <a:t>and out of the mitre drain.</a:t>
            </a:r>
          </a:p>
          <a:p>
            <a:r>
              <a:rPr lang="en-AU" dirty="0"/>
              <a:t> </a:t>
            </a:r>
          </a:p>
          <a:p>
            <a:r>
              <a:rPr lang="en-AU" dirty="0"/>
              <a:t>Water will always flow the easiest way.  The water will try to continue to flow down the side of the road because it is usually steeper and in a straight line.  If you want to divert the water into the mitre drain you must make it easier for it to flow where you want it to go.</a:t>
            </a:r>
          </a:p>
          <a:p>
            <a:r>
              <a:rPr lang="en-AU" dirty="0"/>
              <a:t> </a:t>
            </a:r>
          </a:p>
          <a:p>
            <a:r>
              <a:rPr lang="en-AU" dirty="0"/>
              <a:t>The best way to provide a strong block-off is to leave 3 - 8m of natural ground on the drain line not excavated.  Forming the block-off with excavated material is not as strong.  Block-offs act as useful turning points for trucks and other equipment during the gravelling operation.  They are also a natural point to off-load and store gravel for future routine maintenance works.</a:t>
            </a:r>
          </a:p>
          <a:p>
            <a:r>
              <a:rPr lang="en-AU" dirty="0"/>
              <a:t> </a:t>
            </a:r>
          </a:p>
          <a:p>
            <a:r>
              <a:rPr lang="en-AU" dirty="0"/>
              <a:t>&gt; The amount of water entering the mitre drain cannot be greater than the amount flowing out.  Otherwise, the drain will fill up and over flow, often damaging the block off and causing even greater problems at the next mitre drain.  In most cases, the standard mitre drain should be big enough to carry water coming from the standard side drain, except when:</a:t>
            </a:r>
          </a:p>
          <a:p>
            <a:r>
              <a:rPr lang="en-AU" dirty="0"/>
              <a:t> </a:t>
            </a:r>
          </a:p>
          <a:p>
            <a:r>
              <a:rPr lang="en-AU" dirty="0"/>
              <a:t>•    the side drains carry more water than usual,</a:t>
            </a:r>
          </a:p>
          <a:p>
            <a:r>
              <a:rPr lang="en-AU" dirty="0"/>
              <a:t>•    the side drain slope is much greater than the mitre drain slope</a:t>
            </a:r>
          </a:p>
          <a:p>
            <a:r>
              <a:rPr lang="en-AU" dirty="0"/>
              <a:t> </a:t>
            </a:r>
          </a:p>
          <a:p>
            <a:r>
              <a:rPr lang="en-AU" dirty="0"/>
              <a:t>In such cases, the mitre drain should be made wider than the side drain so that it can carry more water.</a:t>
            </a:r>
          </a:p>
        </p:txBody>
      </p:sp>
    </p:spTree>
    <p:extLst>
      <p:ext uri="{BB962C8B-B14F-4D97-AF65-F5344CB8AC3E}">
        <p14:creationId xmlns:p14="http://schemas.microsoft.com/office/powerpoint/2010/main" val="283858266"/>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67544" y="404664"/>
            <a:ext cx="8424936" cy="6186309"/>
          </a:xfrm>
          <a:prstGeom prst="rect">
            <a:avLst/>
          </a:prstGeom>
        </p:spPr>
        <p:txBody>
          <a:bodyPr wrap="square">
            <a:spAutoFit/>
          </a:bodyPr>
          <a:lstStyle/>
          <a:p>
            <a:r>
              <a:rPr lang="en-AU" dirty="0"/>
              <a:t>&gt; The length of the drain depends on the terrain ground levels and the slope of the drain.</a:t>
            </a:r>
          </a:p>
          <a:p>
            <a:r>
              <a:rPr lang="en-AU" dirty="0"/>
              <a:t>Mitre drains should be as short as possible.  Long mitre drains are expensive, more</a:t>
            </a:r>
          </a:p>
          <a:p>
            <a:r>
              <a:rPr lang="en-AU" dirty="0"/>
              <a:t>likely to silt up or get blocked off, and in general more difficult to maintain.</a:t>
            </a:r>
          </a:p>
          <a:p>
            <a:r>
              <a:rPr lang="en-AU" dirty="0"/>
              <a:t> </a:t>
            </a:r>
          </a:p>
          <a:p>
            <a:r>
              <a:rPr lang="en-AU" dirty="0"/>
              <a:t>A good slope for a mitre drain is 2%.  The gradient should not exceed 5%, otherwise there may be erosion in the drain or to the land where the water is discharged.  In mountainous terrain, it may be necessary to accept steeper gradients.  In such cases, appropriate soil erosion measures should be considered.  In flat terrain, a small gradient of 1% or even 0.5% may be necessary to discharge water, or to avoid very long drains.  These low gradients should only be used when absolutely necessary. The slope should be continuous with no high or low spots.</a:t>
            </a:r>
          </a:p>
          <a:p>
            <a:r>
              <a:rPr lang="en-AU" dirty="0"/>
              <a:t> </a:t>
            </a:r>
          </a:p>
          <a:p>
            <a:r>
              <a:rPr lang="en-AU" dirty="0"/>
              <a:t>&gt; Try to select a line for the mitre drains which will connect with natural run-off channels that take the water well clear of the road.  If this is not possible, make sure that the next mitre is set out to catch this water before it enters back into the side drains.</a:t>
            </a:r>
          </a:p>
          <a:p>
            <a:r>
              <a:rPr lang="en-AU" dirty="0"/>
              <a:t> </a:t>
            </a:r>
          </a:p>
          <a:p>
            <a:r>
              <a:rPr lang="en-AU" dirty="0"/>
              <a:t>&gt; Finally, it is important that the discharged water does not disturb farming activities in the surrounding areas.  By discussing the location where to discharge water from the road with the local farmers, it may be possible to achieve solutions which may assist the farmers rather than destroying the water management of their farm lands.</a:t>
            </a:r>
          </a:p>
          <a:p>
            <a:r>
              <a:rPr lang="en-AU" dirty="0"/>
              <a:t> </a:t>
            </a:r>
          </a:p>
        </p:txBody>
      </p:sp>
    </p:spTree>
    <p:extLst>
      <p:ext uri="{BB962C8B-B14F-4D97-AF65-F5344CB8AC3E}">
        <p14:creationId xmlns:p14="http://schemas.microsoft.com/office/powerpoint/2010/main" val="1534706179"/>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p:cNvGrpSpPr>
            <a:grpSpLocks/>
          </p:cNvGrpSpPr>
          <p:nvPr/>
        </p:nvGrpSpPr>
        <p:grpSpPr bwMode="auto">
          <a:xfrm>
            <a:off x="1475656" y="1340768"/>
            <a:ext cx="4657809" cy="2898809"/>
            <a:chOff x="10" y="10"/>
            <a:chExt cx="4919" cy="2553"/>
          </a:xfrm>
        </p:grpSpPr>
        <p:sp>
          <p:nvSpPr>
            <p:cNvPr id="3" name="Freeform 2"/>
            <p:cNvSpPr>
              <a:spLocks/>
            </p:cNvSpPr>
            <p:nvPr/>
          </p:nvSpPr>
          <p:spPr bwMode="auto">
            <a:xfrm>
              <a:off x="2652" y="1034"/>
              <a:ext cx="1526" cy="1529"/>
            </a:xfrm>
            <a:custGeom>
              <a:avLst/>
              <a:gdLst>
                <a:gd name="T0" fmla="*/ 19 w 1526"/>
                <a:gd name="T1" fmla="*/ 0 h 1529"/>
                <a:gd name="T2" fmla="*/ 0 w 1526"/>
                <a:gd name="T3" fmla="*/ 16 h 1529"/>
                <a:gd name="T4" fmla="*/ 1509 w 1526"/>
                <a:gd name="T5" fmla="*/ 1528 h 1529"/>
                <a:gd name="T6" fmla="*/ 1526 w 1526"/>
                <a:gd name="T7" fmla="*/ 1512 h 1529"/>
                <a:gd name="T8" fmla="*/ 19 w 1526"/>
                <a:gd name="T9" fmla="*/ 0 h 1529"/>
              </a:gdLst>
              <a:ahLst/>
              <a:cxnLst>
                <a:cxn ang="0">
                  <a:pos x="T0" y="T1"/>
                </a:cxn>
                <a:cxn ang="0">
                  <a:pos x="T2" y="T3"/>
                </a:cxn>
                <a:cxn ang="0">
                  <a:pos x="T4" y="T5"/>
                </a:cxn>
                <a:cxn ang="0">
                  <a:pos x="T6" y="T7"/>
                </a:cxn>
                <a:cxn ang="0">
                  <a:pos x="T8" y="T9"/>
                </a:cxn>
              </a:cxnLst>
              <a:rect l="0" t="0" r="r" b="b"/>
              <a:pathLst>
                <a:path w="1526" h="1529">
                  <a:moveTo>
                    <a:pt x="19" y="0"/>
                  </a:moveTo>
                  <a:lnTo>
                    <a:pt x="0" y="16"/>
                  </a:lnTo>
                  <a:lnTo>
                    <a:pt x="1509" y="1528"/>
                  </a:lnTo>
                  <a:lnTo>
                    <a:pt x="1526" y="1512"/>
                  </a:lnTo>
                  <a:lnTo>
                    <a:pt x="1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 name="Freeform 3"/>
            <p:cNvSpPr>
              <a:spLocks/>
            </p:cNvSpPr>
            <p:nvPr/>
          </p:nvSpPr>
          <p:spPr bwMode="auto">
            <a:xfrm>
              <a:off x="2599" y="979"/>
              <a:ext cx="72" cy="72"/>
            </a:xfrm>
            <a:custGeom>
              <a:avLst/>
              <a:gdLst>
                <a:gd name="T0" fmla="*/ 16 w 72"/>
                <a:gd name="T1" fmla="*/ 0 h 72"/>
                <a:gd name="T2" fmla="*/ 0 w 72"/>
                <a:gd name="T3" fmla="*/ 16 h 72"/>
                <a:gd name="T4" fmla="*/ 52 w 72"/>
                <a:gd name="T5" fmla="*/ 71 h 72"/>
                <a:gd name="T6" fmla="*/ 72 w 72"/>
                <a:gd name="T7" fmla="*/ 57 h 72"/>
                <a:gd name="T8" fmla="*/ 16 w 72"/>
                <a:gd name="T9" fmla="*/ 0 h 72"/>
              </a:gdLst>
              <a:ahLst/>
              <a:cxnLst>
                <a:cxn ang="0">
                  <a:pos x="T0" y="T1"/>
                </a:cxn>
                <a:cxn ang="0">
                  <a:pos x="T2" y="T3"/>
                </a:cxn>
                <a:cxn ang="0">
                  <a:pos x="T4" y="T5"/>
                </a:cxn>
                <a:cxn ang="0">
                  <a:pos x="T6" y="T7"/>
                </a:cxn>
                <a:cxn ang="0">
                  <a:pos x="T8" y="T9"/>
                </a:cxn>
              </a:cxnLst>
              <a:rect l="0" t="0" r="r" b="b"/>
              <a:pathLst>
                <a:path w="72" h="72">
                  <a:moveTo>
                    <a:pt x="16" y="0"/>
                  </a:moveTo>
                  <a:lnTo>
                    <a:pt x="0" y="16"/>
                  </a:lnTo>
                  <a:lnTo>
                    <a:pt x="52" y="71"/>
                  </a:lnTo>
                  <a:lnTo>
                    <a:pt x="72" y="57"/>
                  </a:lnTo>
                  <a:lnTo>
                    <a:pt x="16"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5" name="Freeform 4"/>
            <p:cNvSpPr>
              <a:spLocks/>
            </p:cNvSpPr>
            <p:nvPr/>
          </p:nvSpPr>
          <p:spPr bwMode="auto">
            <a:xfrm>
              <a:off x="2544" y="931"/>
              <a:ext cx="72" cy="67"/>
            </a:xfrm>
            <a:custGeom>
              <a:avLst/>
              <a:gdLst>
                <a:gd name="T0" fmla="*/ 14 w 72"/>
                <a:gd name="T1" fmla="*/ 0 h 67"/>
                <a:gd name="T2" fmla="*/ 0 w 72"/>
                <a:gd name="T3" fmla="*/ 19 h 67"/>
                <a:gd name="T4" fmla="*/ 57 w 72"/>
                <a:gd name="T5" fmla="*/ 67 h 67"/>
                <a:gd name="T6" fmla="*/ 72 w 72"/>
                <a:gd name="T7" fmla="*/ 48 h 67"/>
                <a:gd name="T8" fmla="*/ 14 w 72"/>
                <a:gd name="T9" fmla="*/ 0 h 67"/>
              </a:gdLst>
              <a:ahLst/>
              <a:cxnLst>
                <a:cxn ang="0">
                  <a:pos x="T0" y="T1"/>
                </a:cxn>
                <a:cxn ang="0">
                  <a:pos x="T2" y="T3"/>
                </a:cxn>
                <a:cxn ang="0">
                  <a:pos x="T4" y="T5"/>
                </a:cxn>
                <a:cxn ang="0">
                  <a:pos x="T6" y="T7"/>
                </a:cxn>
                <a:cxn ang="0">
                  <a:pos x="T8" y="T9"/>
                </a:cxn>
              </a:cxnLst>
              <a:rect l="0" t="0" r="r" b="b"/>
              <a:pathLst>
                <a:path w="72" h="67">
                  <a:moveTo>
                    <a:pt x="14" y="0"/>
                  </a:moveTo>
                  <a:lnTo>
                    <a:pt x="0" y="19"/>
                  </a:lnTo>
                  <a:lnTo>
                    <a:pt x="57" y="67"/>
                  </a:lnTo>
                  <a:lnTo>
                    <a:pt x="72" y="48"/>
                  </a:lnTo>
                  <a:lnTo>
                    <a:pt x="1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6" name="Freeform 5"/>
            <p:cNvSpPr>
              <a:spLocks/>
            </p:cNvSpPr>
            <p:nvPr/>
          </p:nvSpPr>
          <p:spPr bwMode="auto">
            <a:xfrm>
              <a:off x="2479" y="888"/>
              <a:ext cx="79" cy="62"/>
            </a:xfrm>
            <a:custGeom>
              <a:avLst/>
              <a:gdLst>
                <a:gd name="T0" fmla="*/ 14 w 79"/>
                <a:gd name="T1" fmla="*/ 0 h 62"/>
                <a:gd name="T2" fmla="*/ 12 w 79"/>
                <a:gd name="T3" fmla="*/ 0 h 62"/>
                <a:gd name="T4" fmla="*/ 0 w 79"/>
                <a:gd name="T5" fmla="*/ 19 h 62"/>
                <a:gd name="T6" fmla="*/ 64 w 79"/>
                <a:gd name="T7" fmla="*/ 62 h 62"/>
                <a:gd name="T8" fmla="*/ 79 w 79"/>
                <a:gd name="T9" fmla="*/ 43 h 62"/>
                <a:gd name="T10" fmla="*/ 14 w 79"/>
                <a:gd name="T11" fmla="*/ 0 h 62"/>
              </a:gdLst>
              <a:ahLst/>
              <a:cxnLst>
                <a:cxn ang="0">
                  <a:pos x="T0" y="T1"/>
                </a:cxn>
                <a:cxn ang="0">
                  <a:pos x="T2" y="T3"/>
                </a:cxn>
                <a:cxn ang="0">
                  <a:pos x="T4" y="T5"/>
                </a:cxn>
                <a:cxn ang="0">
                  <a:pos x="T6" y="T7"/>
                </a:cxn>
                <a:cxn ang="0">
                  <a:pos x="T8" y="T9"/>
                </a:cxn>
                <a:cxn ang="0">
                  <a:pos x="T10" y="T11"/>
                </a:cxn>
              </a:cxnLst>
              <a:rect l="0" t="0" r="r" b="b"/>
              <a:pathLst>
                <a:path w="79" h="62">
                  <a:moveTo>
                    <a:pt x="14" y="0"/>
                  </a:moveTo>
                  <a:lnTo>
                    <a:pt x="12" y="0"/>
                  </a:lnTo>
                  <a:lnTo>
                    <a:pt x="0" y="19"/>
                  </a:lnTo>
                  <a:lnTo>
                    <a:pt x="64" y="62"/>
                  </a:lnTo>
                  <a:lnTo>
                    <a:pt x="79" y="43"/>
                  </a:lnTo>
                  <a:lnTo>
                    <a:pt x="1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7" name="Freeform 6"/>
            <p:cNvSpPr>
              <a:spLocks/>
            </p:cNvSpPr>
            <p:nvPr/>
          </p:nvSpPr>
          <p:spPr bwMode="auto">
            <a:xfrm>
              <a:off x="2414" y="852"/>
              <a:ext cx="77" cy="55"/>
            </a:xfrm>
            <a:custGeom>
              <a:avLst/>
              <a:gdLst>
                <a:gd name="T0" fmla="*/ 9 w 77"/>
                <a:gd name="T1" fmla="*/ 0 h 55"/>
                <a:gd name="T2" fmla="*/ 0 w 77"/>
                <a:gd name="T3" fmla="*/ 21 h 55"/>
                <a:gd name="T4" fmla="*/ 67 w 77"/>
                <a:gd name="T5" fmla="*/ 55 h 55"/>
                <a:gd name="T6" fmla="*/ 76 w 77"/>
                <a:gd name="T7" fmla="*/ 35 h 55"/>
                <a:gd name="T8" fmla="*/ 9 w 77"/>
                <a:gd name="T9" fmla="*/ 0 h 55"/>
              </a:gdLst>
              <a:ahLst/>
              <a:cxnLst>
                <a:cxn ang="0">
                  <a:pos x="T0" y="T1"/>
                </a:cxn>
                <a:cxn ang="0">
                  <a:pos x="T2" y="T3"/>
                </a:cxn>
                <a:cxn ang="0">
                  <a:pos x="T4" y="T5"/>
                </a:cxn>
                <a:cxn ang="0">
                  <a:pos x="T6" y="T7"/>
                </a:cxn>
                <a:cxn ang="0">
                  <a:pos x="T8" y="T9"/>
                </a:cxn>
              </a:cxnLst>
              <a:rect l="0" t="0" r="r" b="b"/>
              <a:pathLst>
                <a:path w="77" h="55">
                  <a:moveTo>
                    <a:pt x="9" y="0"/>
                  </a:moveTo>
                  <a:lnTo>
                    <a:pt x="0" y="21"/>
                  </a:lnTo>
                  <a:lnTo>
                    <a:pt x="67" y="55"/>
                  </a:lnTo>
                  <a:lnTo>
                    <a:pt x="76" y="35"/>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8" name="Freeform 7"/>
            <p:cNvSpPr>
              <a:spLocks/>
            </p:cNvSpPr>
            <p:nvPr/>
          </p:nvSpPr>
          <p:spPr bwMode="auto">
            <a:xfrm>
              <a:off x="2345" y="823"/>
              <a:ext cx="79" cy="53"/>
            </a:xfrm>
            <a:custGeom>
              <a:avLst/>
              <a:gdLst>
                <a:gd name="T0" fmla="*/ 9 w 79"/>
                <a:gd name="T1" fmla="*/ 0 h 53"/>
                <a:gd name="T2" fmla="*/ 7 w 79"/>
                <a:gd name="T3" fmla="*/ 0 h 53"/>
                <a:gd name="T4" fmla="*/ 0 w 79"/>
                <a:gd name="T5" fmla="*/ 24 h 53"/>
                <a:gd name="T6" fmla="*/ 69 w 79"/>
                <a:gd name="T7" fmla="*/ 52 h 53"/>
                <a:gd name="T8" fmla="*/ 79 w 79"/>
                <a:gd name="T9" fmla="*/ 28 h 53"/>
                <a:gd name="T10" fmla="*/ 9 w 79"/>
                <a:gd name="T11" fmla="*/ 0 h 53"/>
              </a:gdLst>
              <a:ahLst/>
              <a:cxnLst>
                <a:cxn ang="0">
                  <a:pos x="T0" y="T1"/>
                </a:cxn>
                <a:cxn ang="0">
                  <a:pos x="T2" y="T3"/>
                </a:cxn>
                <a:cxn ang="0">
                  <a:pos x="T4" y="T5"/>
                </a:cxn>
                <a:cxn ang="0">
                  <a:pos x="T6" y="T7"/>
                </a:cxn>
                <a:cxn ang="0">
                  <a:pos x="T8" y="T9"/>
                </a:cxn>
                <a:cxn ang="0">
                  <a:pos x="T10" y="T11"/>
                </a:cxn>
              </a:cxnLst>
              <a:rect l="0" t="0" r="r" b="b"/>
              <a:pathLst>
                <a:path w="79" h="53">
                  <a:moveTo>
                    <a:pt x="9" y="0"/>
                  </a:moveTo>
                  <a:lnTo>
                    <a:pt x="7" y="0"/>
                  </a:lnTo>
                  <a:lnTo>
                    <a:pt x="0" y="24"/>
                  </a:lnTo>
                  <a:lnTo>
                    <a:pt x="69" y="52"/>
                  </a:lnTo>
                  <a:lnTo>
                    <a:pt x="79" y="28"/>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9" name="Freeform 8"/>
            <p:cNvSpPr>
              <a:spLocks/>
            </p:cNvSpPr>
            <p:nvPr/>
          </p:nvSpPr>
          <p:spPr bwMode="auto">
            <a:xfrm>
              <a:off x="2273" y="801"/>
              <a:ext cx="79" cy="46"/>
            </a:xfrm>
            <a:custGeom>
              <a:avLst/>
              <a:gdLst>
                <a:gd name="T0" fmla="*/ 4 w 79"/>
                <a:gd name="T1" fmla="*/ 0 h 46"/>
                <a:gd name="T2" fmla="*/ 0 w 79"/>
                <a:gd name="T3" fmla="*/ 23 h 46"/>
                <a:gd name="T4" fmla="*/ 74 w 79"/>
                <a:gd name="T5" fmla="*/ 45 h 46"/>
                <a:gd name="T6" fmla="*/ 79 w 79"/>
                <a:gd name="T7" fmla="*/ 21 h 46"/>
                <a:gd name="T8" fmla="*/ 4 w 79"/>
                <a:gd name="T9" fmla="*/ 0 h 46"/>
              </a:gdLst>
              <a:ahLst/>
              <a:cxnLst>
                <a:cxn ang="0">
                  <a:pos x="T0" y="T1"/>
                </a:cxn>
                <a:cxn ang="0">
                  <a:pos x="T2" y="T3"/>
                </a:cxn>
                <a:cxn ang="0">
                  <a:pos x="T4" y="T5"/>
                </a:cxn>
                <a:cxn ang="0">
                  <a:pos x="T6" y="T7"/>
                </a:cxn>
                <a:cxn ang="0">
                  <a:pos x="T8" y="T9"/>
                </a:cxn>
              </a:cxnLst>
              <a:rect l="0" t="0" r="r" b="b"/>
              <a:pathLst>
                <a:path w="79" h="46">
                  <a:moveTo>
                    <a:pt x="4" y="0"/>
                  </a:moveTo>
                  <a:lnTo>
                    <a:pt x="0" y="23"/>
                  </a:lnTo>
                  <a:lnTo>
                    <a:pt x="74" y="45"/>
                  </a:lnTo>
                  <a:lnTo>
                    <a:pt x="79" y="21"/>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0" name="Freeform 9"/>
            <p:cNvSpPr>
              <a:spLocks/>
            </p:cNvSpPr>
            <p:nvPr/>
          </p:nvSpPr>
          <p:spPr bwMode="auto">
            <a:xfrm>
              <a:off x="2196" y="787"/>
              <a:ext cx="81" cy="39"/>
            </a:xfrm>
            <a:custGeom>
              <a:avLst/>
              <a:gdLst>
                <a:gd name="T0" fmla="*/ 4 w 81"/>
                <a:gd name="T1" fmla="*/ 0 h 39"/>
                <a:gd name="T2" fmla="*/ 2 w 81"/>
                <a:gd name="T3" fmla="*/ 0 h 39"/>
                <a:gd name="T4" fmla="*/ 0 w 81"/>
                <a:gd name="T5" fmla="*/ 23 h 39"/>
                <a:gd name="T6" fmla="*/ 76 w 81"/>
                <a:gd name="T7" fmla="*/ 38 h 39"/>
                <a:gd name="T8" fmla="*/ 81 w 81"/>
                <a:gd name="T9" fmla="*/ 14 h 39"/>
                <a:gd name="T10" fmla="*/ 4 w 81"/>
                <a:gd name="T11" fmla="*/ 0 h 39"/>
              </a:gdLst>
              <a:ahLst/>
              <a:cxnLst>
                <a:cxn ang="0">
                  <a:pos x="T0" y="T1"/>
                </a:cxn>
                <a:cxn ang="0">
                  <a:pos x="T2" y="T3"/>
                </a:cxn>
                <a:cxn ang="0">
                  <a:pos x="T4" y="T5"/>
                </a:cxn>
                <a:cxn ang="0">
                  <a:pos x="T6" y="T7"/>
                </a:cxn>
                <a:cxn ang="0">
                  <a:pos x="T8" y="T9"/>
                </a:cxn>
                <a:cxn ang="0">
                  <a:pos x="T10" y="T11"/>
                </a:cxn>
              </a:cxnLst>
              <a:rect l="0" t="0" r="r" b="b"/>
              <a:pathLst>
                <a:path w="81" h="39">
                  <a:moveTo>
                    <a:pt x="4" y="0"/>
                  </a:moveTo>
                  <a:lnTo>
                    <a:pt x="2" y="0"/>
                  </a:lnTo>
                  <a:lnTo>
                    <a:pt x="0" y="23"/>
                  </a:lnTo>
                  <a:lnTo>
                    <a:pt x="76" y="38"/>
                  </a:lnTo>
                  <a:lnTo>
                    <a:pt x="81" y="14"/>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1" name="Freeform 10"/>
            <p:cNvSpPr>
              <a:spLocks/>
            </p:cNvSpPr>
            <p:nvPr/>
          </p:nvSpPr>
          <p:spPr bwMode="auto">
            <a:xfrm>
              <a:off x="2121" y="782"/>
              <a:ext cx="77" cy="29"/>
            </a:xfrm>
            <a:custGeom>
              <a:avLst/>
              <a:gdLst>
                <a:gd name="T0" fmla="*/ 0 w 77"/>
                <a:gd name="T1" fmla="*/ 0 h 29"/>
                <a:gd name="T2" fmla="*/ 0 w 77"/>
                <a:gd name="T3" fmla="*/ 24 h 29"/>
                <a:gd name="T4" fmla="*/ 76 w 77"/>
                <a:gd name="T5" fmla="*/ 28 h 29"/>
                <a:gd name="T6" fmla="*/ 76 w 77"/>
                <a:gd name="T7" fmla="*/ 4 h 29"/>
                <a:gd name="T8" fmla="*/ 0 w 77"/>
                <a:gd name="T9" fmla="*/ 0 h 29"/>
              </a:gdLst>
              <a:ahLst/>
              <a:cxnLst>
                <a:cxn ang="0">
                  <a:pos x="T0" y="T1"/>
                </a:cxn>
                <a:cxn ang="0">
                  <a:pos x="T2" y="T3"/>
                </a:cxn>
                <a:cxn ang="0">
                  <a:pos x="T4" y="T5"/>
                </a:cxn>
                <a:cxn ang="0">
                  <a:pos x="T6" y="T7"/>
                </a:cxn>
                <a:cxn ang="0">
                  <a:pos x="T8" y="T9"/>
                </a:cxn>
              </a:cxnLst>
              <a:rect l="0" t="0" r="r" b="b"/>
              <a:pathLst>
                <a:path w="77" h="29">
                  <a:moveTo>
                    <a:pt x="0" y="0"/>
                  </a:moveTo>
                  <a:lnTo>
                    <a:pt x="0" y="24"/>
                  </a:lnTo>
                  <a:lnTo>
                    <a:pt x="76" y="28"/>
                  </a:lnTo>
                  <a:lnTo>
                    <a:pt x="76" y="4"/>
                  </a:lnTo>
                  <a:lnTo>
                    <a:pt x="0"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2" name="Freeform 11"/>
            <p:cNvSpPr>
              <a:spLocks/>
            </p:cNvSpPr>
            <p:nvPr/>
          </p:nvSpPr>
          <p:spPr bwMode="auto">
            <a:xfrm>
              <a:off x="10" y="780"/>
              <a:ext cx="2112" cy="26"/>
            </a:xfrm>
            <a:custGeom>
              <a:avLst/>
              <a:gdLst>
                <a:gd name="T0" fmla="*/ 0 w 2112"/>
                <a:gd name="T1" fmla="*/ 0 h 26"/>
                <a:gd name="T2" fmla="*/ 0 w 2112"/>
                <a:gd name="T3" fmla="*/ 24 h 26"/>
                <a:gd name="T4" fmla="*/ 2112 w 2112"/>
                <a:gd name="T5" fmla="*/ 26 h 26"/>
                <a:gd name="T6" fmla="*/ 2112 w 2112"/>
                <a:gd name="T7" fmla="*/ 2 h 26"/>
                <a:gd name="T8" fmla="*/ 0 w 2112"/>
                <a:gd name="T9" fmla="*/ 0 h 26"/>
              </a:gdLst>
              <a:ahLst/>
              <a:cxnLst>
                <a:cxn ang="0">
                  <a:pos x="T0" y="T1"/>
                </a:cxn>
                <a:cxn ang="0">
                  <a:pos x="T2" y="T3"/>
                </a:cxn>
                <a:cxn ang="0">
                  <a:pos x="T4" y="T5"/>
                </a:cxn>
                <a:cxn ang="0">
                  <a:pos x="T6" y="T7"/>
                </a:cxn>
                <a:cxn ang="0">
                  <a:pos x="T8" y="T9"/>
                </a:cxn>
              </a:cxnLst>
              <a:rect l="0" t="0" r="r" b="b"/>
              <a:pathLst>
                <a:path w="2112" h="26">
                  <a:moveTo>
                    <a:pt x="0" y="0"/>
                  </a:moveTo>
                  <a:lnTo>
                    <a:pt x="0" y="24"/>
                  </a:lnTo>
                  <a:lnTo>
                    <a:pt x="2112" y="26"/>
                  </a:lnTo>
                  <a:lnTo>
                    <a:pt x="2112" y="2"/>
                  </a:lnTo>
                  <a:lnTo>
                    <a:pt x="0"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3" name="Freeform 12"/>
            <p:cNvSpPr>
              <a:spLocks/>
            </p:cNvSpPr>
            <p:nvPr/>
          </p:nvSpPr>
          <p:spPr bwMode="auto">
            <a:xfrm>
              <a:off x="24" y="10"/>
              <a:ext cx="2398" cy="26"/>
            </a:xfrm>
            <a:custGeom>
              <a:avLst/>
              <a:gdLst>
                <a:gd name="T0" fmla="*/ 0 w 2398"/>
                <a:gd name="T1" fmla="*/ 0 h 26"/>
                <a:gd name="T2" fmla="*/ 0 w 2398"/>
                <a:gd name="T3" fmla="*/ 23 h 26"/>
                <a:gd name="T4" fmla="*/ 2397 w 2398"/>
                <a:gd name="T5" fmla="*/ 26 h 26"/>
                <a:gd name="T6" fmla="*/ 2397 w 2398"/>
                <a:gd name="T7" fmla="*/ 2 h 26"/>
                <a:gd name="T8" fmla="*/ 0 w 2398"/>
                <a:gd name="T9" fmla="*/ 0 h 26"/>
              </a:gdLst>
              <a:ahLst/>
              <a:cxnLst>
                <a:cxn ang="0">
                  <a:pos x="T0" y="T1"/>
                </a:cxn>
                <a:cxn ang="0">
                  <a:pos x="T2" y="T3"/>
                </a:cxn>
                <a:cxn ang="0">
                  <a:pos x="T4" y="T5"/>
                </a:cxn>
                <a:cxn ang="0">
                  <a:pos x="T6" y="T7"/>
                </a:cxn>
                <a:cxn ang="0">
                  <a:pos x="T8" y="T9"/>
                </a:cxn>
              </a:cxnLst>
              <a:rect l="0" t="0" r="r" b="b"/>
              <a:pathLst>
                <a:path w="2398" h="26">
                  <a:moveTo>
                    <a:pt x="0" y="0"/>
                  </a:moveTo>
                  <a:lnTo>
                    <a:pt x="0" y="23"/>
                  </a:lnTo>
                  <a:lnTo>
                    <a:pt x="2397" y="26"/>
                  </a:lnTo>
                  <a:lnTo>
                    <a:pt x="2397" y="2"/>
                  </a:lnTo>
                  <a:lnTo>
                    <a:pt x="0"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4" name="Freeform 13"/>
            <p:cNvSpPr>
              <a:spLocks/>
            </p:cNvSpPr>
            <p:nvPr/>
          </p:nvSpPr>
          <p:spPr bwMode="auto">
            <a:xfrm>
              <a:off x="2421" y="12"/>
              <a:ext cx="80" cy="29"/>
            </a:xfrm>
            <a:custGeom>
              <a:avLst/>
              <a:gdLst>
                <a:gd name="T0" fmla="*/ 0 w 80"/>
                <a:gd name="T1" fmla="*/ 0 h 29"/>
                <a:gd name="T2" fmla="*/ 0 w 80"/>
                <a:gd name="T3" fmla="*/ 23 h 29"/>
                <a:gd name="T4" fmla="*/ 76 w 80"/>
                <a:gd name="T5" fmla="*/ 28 h 29"/>
                <a:gd name="T6" fmla="*/ 79 w 80"/>
                <a:gd name="T7" fmla="*/ 4 h 29"/>
                <a:gd name="T8" fmla="*/ 0 w 80"/>
                <a:gd name="T9" fmla="*/ 0 h 29"/>
              </a:gdLst>
              <a:ahLst/>
              <a:cxnLst>
                <a:cxn ang="0">
                  <a:pos x="T0" y="T1"/>
                </a:cxn>
                <a:cxn ang="0">
                  <a:pos x="T2" y="T3"/>
                </a:cxn>
                <a:cxn ang="0">
                  <a:pos x="T4" y="T5"/>
                </a:cxn>
                <a:cxn ang="0">
                  <a:pos x="T6" y="T7"/>
                </a:cxn>
                <a:cxn ang="0">
                  <a:pos x="T8" y="T9"/>
                </a:cxn>
              </a:cxnLst>
              <a:rect l="0" t="0" r="r" b="b"/>
              <a:pathLst>
                <a:path w="80" h="29">
                  <a:moveTo>
                    <a:pt x="0" y="0"/>
                  </a:moveTo>
                  <a:lnTo>
                    <a:pt x="0" y="23"/>
                  </a:lnTo>
                  <a:lnTo>
                    <a:pt x="76" y="28"/>
                  </a:lnTo>
                  <a:lnTo>
                    <a:pt x="79" y="4"/>
                  </a:lnTo>
                  <a:lnTo>
                    <a:pt x="0"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5" name="Freeform 14"/>
            <p:cNvSpPr>
              <a:spLocks/>
            </p:cNvSpPr>
            <p:nvPr/>
          </p:nvSpPr>
          <p:spPr bwMode="auto">
            <a:xfrm>
              <a:off x="2496" y="17"/>
              <a:ext cx="81" cy="38"/>
            </a:xfrm>
            <a:custGeom>
              <a:avLst/>
              <a:gdLst>
                <a:gd name="T0" fmla="*/ 4 w 81"/>
                <a:gd name="T1" fmla="*/ 0 h 38"/>
                <a:gd name="T2" fmla="*/ 0 w 81"/>
                <a:gd name="T3" fmla="*/ 23 h 38"/>
                <a:gd name="T4" fmla="*/ 76 w 81"/>
                <a:gd name="T5" fmla="*/ 38 h 38"/>
                <a:gd name="T6" fmla="*/ 81 w 81"/>
                <a:gd name="T7" fmla="*/ 14 h 38"/>
                <a:gd name="T8" fmla="*/ 4 w 81"/>
                <a:gd name="T9" fmla="*/ 0 h 38"/>
              </a:gdLst>
              <a:ahLst/>
              <a:cxnLst>
                <a:cxn ang="0">
                  <a:pos x="T0" y="T1"/>
                </a:cxn>
                <a:cxn ang="0">
                  <a:pos x="T2" y="T3"/>
                </a:cxn>
                <a:cxn ang="0">
                  <a:pos x="T4" y="T5"/>
                </a:cxn>
                <a:cxn ang="0">
                  <a:pos x="T6" y="T7"/>
                </a:cxn>
                <a:cxn ang="0">
                  <a:pos x="T8" y="T9"/>
                </a:cxn>
              </a:cxnLst>
              <a:rect l="0" t="0" r="r" b="b"/>
              <a:pathLst>
                <a:path w="81" h="38">
                  <a:moveTo>
                    <a:pt x="4" y="0"/>
                  </a:moveTo>
                  <a:lnTo>
                    <a:pt x="0" y="23"/>
                  </a:lnTo>
                  <a:lnTo>
                    <a:pt x="76" y="38"/>
                  </a:lnTo>
                  <a:lnTo>
                    <a:pt x="81" y="14"/>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6" name="Freeform 15"/>
            <p:cNvSpPr>
              <a:spLocks/>
            </p:cNvSpPr>
            <p:nvPr/>
          </p:nvSpPr>
          <p:spPr bwMode="auto">
            <a:xfrm>
              <a:off x="2573" y="31"/>
              <a:ext cx="81" cy="46"/>
            </a:xfrm>
            <a:custGeom>
              <a:avLst/>
              <a:gdLst>
                <a:gd name="T0" fmla="*/ 4 w 81"/>
                <a:gd name="T1" fmla="*/ 0 h 46"/>
                <a:gd name="T2" fmla="*/ 0 w 81"/>
                <a:gd name="T3" fmla="*/ 24 h 46"/>
                <a:gd name="T4" fmla="*/ 74 w 81"/>
                <a:gd name="T5" fmla="*/ 45 h 46"/>
                <a:gd name="T6" fmla="*/ 81 w 81"/>
                <a:gd name="T7" fmla="*/ 21 h 46"/>
                <a:gd name="T8" fmla="*/ 4 w 81"/>
                <a:gd name="T9" fmla="*/ 0 h 46"/>
              </a:gdLst>
              <a:ahLst/>
              <a:cxnLst>
                <a:cxn ang="0">
                  <a:pos x="T0" y="T1"/>
                </a:cxn>
                <a:cxn ang="0">
                  <a:pos x="T2" y="T3"/>
                </a:cxn>
                <a:cxn ang="0">
                  <a:pos x="T4" y="T5"/>
                </a:cxn>
                <a:cxn ang="0">
                  <a:pos x="T6" y="T7"/>
                </a:cxn>
                <a:cxn ang="0">
                  <a:pos x="T8" y="T9"/>
                </a:cxn>
              </a:cxnLst>
              <a:rect l="0" t="0" r="r" b="b"/>
              <a:pathLst>
                <a:path w="81" h="46">
                  <a:moveTo>
                    <a:pt x="4" y="0"/>
                  </a:moveTo>
                  <a:lnTo>
                    <a:pt x="0" y="24"/>
                  </a:lnTo>
                  <a:lnTo>
                    <a:pt x="74" y="45"/>
                  </a:lnTo>
                  <a:lnTo>
                    <a:pt x="81" y="21"/>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7" name="Freeform 16"/>
            <p:cNvSpPr>
              <a:spLocks/>
            </p:cNvSpPr>
            <p:nvPr/>
          </p:nvSpPr>
          <p:spPr bwMode="auto">
            <a:xfrm>
              <a:off x="2645" y="53"/>
              <a:ext cx="81" cy="53"/>
            </a:xfrm>
            <a:custGeom>
              <a:avLst/>
              <a:gdLst>
                <a:gd name="T0" fmla="*/ 9 w 81"/>
                <a:gd name="T1" fmla="*/ 0 h 53"/>
                <a:gd name="T2" fmla="*/ 0 w 81"/>
                <a:gd name="T3" fmla="*/ 24 h 53"/>
                <a:gd name="T4" fmla="*/ 72 w 81"/>
                <a:gd name="T5" fmla="*/ 52 h 53"/>
                <a:gd name="T6" fmla="*/ 81 w 81"/>
                <a:gd name="T7" fmla="*/ 31 h 53"/>
                <a:gd name="T8" fmla="*/ 81 w 81"/>
                <a:gd name="T9" fmla="*/ 28 h 53"/>
                <a:gd name="T10" fmla="*/ 9 w 81"/>
                <a:gd name="T11" fmla="*/ 0 h 53"/>
              </a:gdLst>
              <a:ahLst/>
              <a:cxnLst>
                <a:cxn ang="0">
                  <a:pos x="T0" y="T1"/>
                </a:cxn>
                <a:cxn ang="0">
                  <a:pos x="T2" y="T3"/>
                </a:cxn>
                <a:cxn ang="0">
                  <a:pos x="T4" y="T5"/>
                </a:cxn>
                <a:cxn ang="0">
                  <a:pos x="T6" y="T7"/>
                </a:cxn>
                <a:cxn ang="0">
                  <a:pos x="T8" y="T9"/>
                </a:cxn>
                <a:cxn ang="0">
                  <a:pos x="T10" y="T11"/>
                </a:cxn>
              </a:cxnLst>
              <a:rect l="0" t="0" r="r" b="b"/>
              <a:pathLst>
                <a:path w="81" h="53">
                  <a:moveTo>
                    <a:pt x="9" y="0"/>
                  </a:moveTo>
                  <a:lnTo>
                    <a:pt x="0" y="24"/>
                  </a:lnTo>
                  <a:lnTo>
                    <a:pt x="72" y="52"/>
                  </a:lnTo>
                  <a:lnTo>
                    <a:pt x="81" y="31"/>
                  </a:lnTo>
                  <a:lnTo>
                    <a:pt x="81" y="28"/>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8" name="Freeform 17"/>
            <p:cNvSpPr>
              <a:spLocks/>
            </p:cNvSpPr>
            <p:nvPr/>
          </p:nvSpPr>
          <p:spPr bwMode="auto">
            <a:xfrm>
              <a:off x="2717" y="84"/>
              <a:ext cx="84" cy="55"/>
            </a:xfrm>
            <a:custGeom>
              <a:avLst/>
              <a:gdLst>
                <a:gd name="T0" fmla="*/ 9 w 84"/>
                <a:gd name="T1" fmla="*/ 0 h 55"/>
                <a:gd name="T2" fmla="*/ 0 w 84"/>
                <a:gd name="T3" fmla="*/ 19 h 55"/>
                <a:gd name="T4" fmla="*/ 71 w 84"/>
                <a:gd name="T5" fmla="*/ 55 h 55"/>
                <a:gd name="T6" fmla="*/ 83 w 84"/>
                <a:gd name="T7" fmla="*/ 35 h 55"/>
                <a:gd name="T8" fmla="*/ 9 w 84"/>
                <a:gd name="T9" fmla="*/ 0 h 55"/>
              </a:gdLst>
              <a:ahLst/>
              <a:cxnLst>
                <a:cxn ang="0">
                  <a:pos x="T0" y="T1"/>
                </a:cxn>
                <a:cxn ang="0">
                  <a:pos x="T2" y="T3"/>
                </a:cxn>
                <a:cxn ang="0">
                  <a:pos x="T4" y="T5"/>
                </a:cxn>
                <a:cxn ang="0">
                  <a:pos x="T6" y="T7"/>
                </a:cxn>
                <a:cxn ang="0">
                  <a:pos x="T8" y="T9"/>
                </a:cxn>
              </a:cxnLst>
              <a:rect l="0" t="0" r="r" b="b"/>
              <a:pathLst>
                <a:path w="84" h="55">
                  <a:moveTo>
                    <a:pt x="9" y="0"/>
                  </a:moveTo>
                  <a:lnTo>
                    <a:pt x="0" y="19"/>
                  </a:lnTo>
                  <a:lnTo>
                    <a:pt x="71" y="55"/>
                  </a:lnTo>
                  <a:lnTo>
                    <a:pt x="83" y="35"/>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9" name="Freeform 18"/>
            <p:cNvSpPr>
              <a:spLocks/>
            </p:cNvSpPr>
            <p:nvPr/>
          </p:nvSpPr>
          <p:spPr bwMode="auto">
            <a:xfrm>
              <a:off x="2786" y="120"/>
              <a:ext cx="79" cy="65"/>
            </a:xfrm>
            <a:custGeom>
              <a:avLst/>
              <a:gdLst>
                <a:gd name="T0" fmla="*/ 14 w 79"/>
                <a:gd name="T1" fmla="*/ 0 h 65"/>
                <a:gd name="T2" fmla="*/ 0 w 79"/>
                <a:gd name="T3" fmla="*/ 19 h 65"/>
                <a:gd name="T4" fmla="*/ 64 w 79"/>
                <a:gd name="T5" fmla="*/ 64 h 65"/>
                <a:gd name="T6" fmla="*/ 79 w 79"/>
                <a:gd name="T7" fmla="*/ 45 h 65"/>
                <a:gd name="T8" fmla="*/ 14 w 79"/>
                <a:gd name="T9" fmla="*/ 0 h 65"/>
              </a:gdLst>
              <a:ahLst/>
              <a:cxnLst>
                <a:cxn ang="0">
                  <a:pos x="T0" y="T1"/>
                </a:cxn>
                <a:cxn ang="0">
                  <a:pos x="T2" y="T3"/>
                </a:cxn>
                <a:cxn ang="0">
                  <a:pos x="T4" y="T5"/>
                </a:cxn>
                <a:cxn ang="0">
                  <a:pos x="T6" y="T7"/>
                </a:cxn>
                <a:cxn ang="0">
                  <a:pos x="T8" y="T9"/>
                </a:cxn>
              </a:cxnLst>
              <a:rect l="0" t="0" r="r" b="b"/>
              <a:pathLst>
                <a:path w="79" h="65">
                  <a:moveTo>
                    <a:pt x="14" y="0"/>
                  </a:moveTo>
                  <a:lnTo>
                    <a:pt x="0" y="19"/>
                  </a:lnTo>
                  <a:lnTo>
                    <a:pt x="64" y="64"/>
                  </a:lnTo>
                  <a:lnTo>
                    <a:pt x="79" y="45"/>
                  </a:lnTo>
                  <a:lnTo>
                    <a:pt x="1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0" name="Freeform 19"/>
            <p:cNvSpPr>
              <a:spLocks/>
            </p:cNvSpPr>
            <p:nvPr/>
          </p:nvSpPr>
          <p:spPr bwMode="auto">
            <a:xfrm>
              <a:off x="2851" y="166"/>
              <a:ext cx="77" cy="69"/>
            </a:xfrm>
            <a:custGeom>
              <a:avLst/>
              <a:gdLst>
                <a:gd name="T0" fmla="*/ 14 w 77"/>
                <a:gd name="T1" fmla="*/ 0 h 69"/>
                <a:gd name="T2" fmla="*/ 0 w 77"/>
                <a:gd name="T3" fmla="*/ 19 h 69"/>
                <a:gd name="T4" fmla="*/ 60 w 77"/>
                <a:gd name="T5" fmla="*/ 69 h 69"/>
                <a:gd name="T6" fmla="*/ 76 w 77"/>
                <a:gd name="T7" fmla="*/ 52 h 69"/>
                <a:gd name="T8" fmla="*/ 74 w 77"/>
                <a:gd name="T9" fmla="*/ 50 h 69"/>
                <a:gd name="T10" fmla="*/ 14 w 77"/>
                <a:gd name="T11" fmla="*/ 0 h 69"/>
              </a:gdLst>
              <a:ahLst/>
              <a:cxnLst>
                <a:cxn ang="0">
                  <a:pos x="T0" y="T1"/>
                </a:cxn>
                <a:cxn ang="0">
                  <a:pos x="T2" y="T3"/>
                </a:cxn>
                <a:cxn ang="0">
                  <a:pos x="T4" y="T5"/>
                </a:cxn>
                <a:cxn ang="0">
                  <a:pos x="T6" y="T7"/>
                </a:cxn>
                <a:cxn ang="0">
                  <a:pos x="T8" y="T9"/>
                </a:cxn>
                <a:cxn ang="0">
                  <a:pos x="T10" y="T11"/>
                </a:cxn>
              </a:cxnLst>
              <a:rect l="0" t="0" r="r" b="b"/>
              <a:pathLst>
                <a:path w="77" h="69">
                  <a:moveTo>
                    <a:pt x="14" y="0"/>
                  </a:moveTo>
                  <a:lnTo>
                    <a:pt x="0" y="19"/>
                  </a:lnTo>
                  <a:lnTo>
                    <a:pt x="60" y="69"/>
                  </a:lnTo>
                  <a:lnTo>
                    <a:pt x="76" y="52"/>
                  </a:lnTo>
                  <a:lnTo>
                    <a:pt x="74" y="50"/>
                  </a:lnTo>
                  <a:lnTo>
                    <a:pt x="1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1" name="Freeform 20"/>
            <p:cNvSpPr>
              <a:spLocks/>
            </p:cNvSpPr>
            <p:nvPr/>
          </p:nvSpPr>
          <p:spPr bwMode="auto">
            <a:xfrm>
              <a:off x="2909" y="218"/>
              <a:ext cx="72" cy="72"/>
            </a:xfrm>
            <a:custGeom>
              <a:avLst/>
              <a:gdLst>
                <a:gd name="T0" fmla="*/ 19 w 72"/>
                <a:gd name="T1" fmla="*/ 0 h 72"/>
                <a:gd name="T2" fmla="*/ 0 w 72"/>
                <a:gd name="T3" fmla="*/ 14 h 72"/>
                <a:gd name="T4" fmla="*/ 52 w 72"/>
                <a:gd name="T5" fmla="*/ 69 h 72"/>
                <a:gd name="T6" fmla="*/ 52 w 72"/>
                <a:gd name="T7" fmla="*/ 72 h 72"/>
                <a:gd name="T8" fmla="*/ 72 w 72"/>
                <a:gd name="T9" fmla="*/ 55 h 72"/>
                <a:gd name="T10" fmla="*/ 19 w 72"/>
                <a:gd name="T11" fmla="*/ 0 h 72"/>
              </a:gdLst>
              <a:ahLst/>
              <a:cxnLst>
                <a:cxn ang="0">
                  <a:pos x="T0" y="T1"/>
                </a:cxn>
                <a:cxn ang="0">
                  <a:pos x="T2" y="T3"/>
                </a:cxn>
                <a:cxn ang="0">
                  <a:pos x="T4" y="T5"/>
                </a:cxn>
                <a:cxn ang="0">
                  <a:pos x="T6" y="T7"/>
                </a:cxn>
                <a:cxn ang="0">
                  <a:pos x="T8" y="T9"/>
                </a:cxn>
                <a:cxn ang="0">
                  <a:pos x="T10" y="T11"/>
                </a:cxn>
              </a:cxnLst>
              <a:rect l="0" t="0" r="r" b="b"/>
              <a:pathLst>
                <a:path w="72" h="72">
                  <a:moveTo>
                    <a:pt x="19" y="0"/>
                  </a:moveTo>
                  <a:lnTo>
                    <a:pt x="0" y="14"/>
                  </a:lnTo>
                  <a:lnTo>
                    <a:pt x="52" y="69"/>
                  </a:lnTo>
                  <a:lnTo>
                    <a:pt x="52" y="72"/>
                  </a:lnTo>
                  <a:lnTo>
                    <a:pt x="72" y="55"/>
                  </a:lnTo>
                  <a:lnTo>
                    <a:pt x="1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2" name="Freeform 21"/>
            <p:cNvSpPr>
              <a:spLocks/>
            </p:cNvSpPr>
            <p:nvPr/>
          </p:nvSpPr>
          <p:spPr bwMode="auto">
            <a:xfrm>
              <a:off x="2962" y="271"/>
              <a:ext cx="1744" cy="1747"/>
            </a:xfrm>
            <a:custGeom>
              <a:avLst/>
              <a:gdLst>
                <a:gd name="T0" fmla="*/ 19 w 1744"/>
                <a:gd name="T1" fmla="*/ 0 h 1747"/>
                <a:gd name="T2" fmla="*/ 0 w 1744"/>
                <a:gd name="T3" fmla="*/ 19 h 1747"/>
                <a:gd name="T4" fmla="*/ 1728 w 1744"/>
                <a:gd name="T5" fmla="*/ 1747 h 1747"/>
                <a:gd name="T6" fmla="*/ 1744 w 1744"/>
                <a:gd name="T7" fmla="*/ 1730 h 1747"/>
                <a:gd name="T8" fmla="*/ 19 w 1744"/>
                <a:gd name="T9" fmla="*/ 0 h 1747"/>
              </a:gdLst>
              <a:ahLst/>
              <a:cxnLst>
                <a:cxn ang="0">
                  <a:pos x="T0" y="T1"/>
                </a:cxn>
                <a:cxn ang="0">
                  <a:pos x="T2" y="T3"/>
                </a:cxn>
                <a:cxn ang="0">
                  <a:pos x="T4" y="T5"/>
                </a:cxn>
                <a:cxn ang="0">
                  <a:pos x="T6" y="T7"/>
                </a:cxn>
                <a:cxn ang="0">
                  <a:pos x="T8" y="T9"/>
                </a:cxn>
              </a:cxnLst>
              <a:rect l="0" t="0" r="r" b="b"/>
              <a:pathLst>
                <a:path w="1744" h="1747">
                  <a:moveTo>
                    <a:pt x="19" y="0"/>
                  </a:moveTo>
                  <a:lnTo>
                    <a:pt x="0" y="19"/>
                  </a:lnTo>
                  <a:lnTo>
                    <a:pt x="1728" y="1747"/>
                  </a:lnTo>
                  <a:lnTo>
                    <a:pt x="1744" y="1730"/>
                  </a:lnTo>
                  <a:lnTo>
                    <a:pt x="1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3" name="Freeform 22"/>
            <p:cNvSpPr>
              <a:spLocks/>
            </p:cNvSpPr>
            <p:nvPr/>
          </p:nvSpPr>
          <p:spPr bwMode="auto">
            <a:xfrm>
              <a:off x="3456" y="788"/>
              <a:ext cx="636" cy="20"/>
            </a:xfrm>
            <a:custGeom>
              <a:avLst/>
              <a:gdLst>
                <a:gd name="T0" fmla="*/ 0 w 636"/>
                <a:gd name="T1" fmla="*/ 0 h 20"/>
                <a:gd name="T2" fmla="*/ 636 w 636"/>
                <a:gd name="T3" fmla="*/ 0 h 20"/>
              </a:gdLst>
              <a:ahLst/>
              <a:cxnLst>
                <a:cxn ang="0">
                  <a:pos x="T0" y="T1"/>
                </a:cxn>
                <a:cxn ang="0">
                  <a:pos x="T2" y="T3"/>
                </a:cxn>
              </a:cxnLst>
              <a:rect l="0" t="0" r="r" b="b"/>
              <a:pathLst>
                <a:path w="636" h="20">
                  <a:moveTo>
                    <a:pt x="0" y="0"/>
                  </a:moveTo>
                  <a:lnTo>
                    <a:pt x="636" y="0"/>
                  </a:lnTo>
                </a:path>
              </a:pathLst>
            </a:custGeom>
            <a:noFill/>
            <a:ln w="18034">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AU"/>
            </a:p>
          </p:txBody>
        </p:sp>
        <p:sp>
          <p:nvSpPr>
            <p:cNvPr id="24" name="Freeform 23"/>
            <p:cNvSpPr>
              <a:spLocks/>
            </p:cNvSpPr>
            <p:nvPr/>
          </p:nvSpPr>
          <p:spPr bwMode="auto">
            <a:xfrm>
              <a:off x="4205" y="788"/>
              <a:ext cx="122" cy="20"/>
            </a:xfrm>
            <a:custGeom>
              <a:avLst/>
              <a:gdLst>
                <a:gd name="T0" fmla="*/ 0 w 122"/>
                <a:gd name="T1" fmla="*/ 0 h 20"/>
                <a:gd name="T2" fmla="*/ 122 w 122"/>
                <a:gd name="T3" fmla="*/ 0 h 20"/>
              </a:gdLst>
              <a:ahLst/>
              <a:cxnLst>
                <a:cxn ang="0">
                  <a:pos x="T0" y="T1"/>
                </a:cxn>
                <a:cxn ang="0">
                  <a:pos x="T2" y="T3"/>
                </a:cxn>
              </a:cxnLst>
              <a:rect l="0" t="0" r="r" b="b"/>
              <a:pathLst>
                <a:path w="122" h="20">
                  <a:moveTo>
                    <a:pt x="0" y="0"/>
                  </a:moveTo>
                  <a:lnTo>
                    <a:pt x="122" y="0"/>
                  </a:lnTo>
                </a:path>
              </a:pathLst>
            </a:custGeom>
            <a:noFill/>
            <a:ln w="18034">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AU"/>
            </a:p>
          </p:txBody>
        </p:sp>
        <p:sp>
          <p:nvSpPr>
            <p:cNvPr id="25" name="Freeform 24"/>
            <p:cNvSpPr>
              <a:spLocks/>
            </p:cNvSpPr>
            <p:nvPr/>
          </p:nvSpPr>
          <p:spPr bwMode="auto">
            <a:xfrm>
              <a:off x="4447" y="788"/>
              <a:ext cx="123" cy="20"/>
            </a:xfrm>
            <a:custGeom>
              <a:avLst/>
              <a:gdLst>
                <a:gd name="T0" fmla="*/ 0 w 123"/>
                <a:gd name="T1" fmla="*/ 0 h 20"/>
                <a:gd name="T2" fmla="*/ 122 w 123"/>
                <a:gd name="T3" fmla="*/ 0 h 20"/>
              </a:gdLst>
              <a:ahLst/>
              <a:cxnLst>
                <a:cxn ang="0">
                  <a:pos x="T0" y="T1"/>
                </a:cxn>
                <a:cxn ang="0">
                  <a:pos x="T2" y="T3"/>
                </a:cxn>
              </a:cxnLst>
              <a:rect l="0" t="0" r="r" b="b"/>
              <a:pathLst>
                <a:path w="123" h="20">
                  <a:moveTo>
                    <a:pt x="0" y="0"/>
                  </a:moveTo>
                  <a:lnTo>
                    <a:pt x="122" y="0"/>
                  </a:lnTo>
                </a:path>
              </a:pathLst>
            </a:custGeom>
            <a:noFill/>
            <a:ln w="18034">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AU"/>
            </a:p>
          </p:txBody>
        </p:sp>
        <p:sp>
          <p:nvSpPr>
            <p:cNvPr id="26" name="Freeform 25"/>
            <p:cNvSpPr>
              <a:spLocks/>
            </p:cNvSpPr>
            <p:nvPr/>
          </p:nvSpPr>
          <p:spPr bwMode="auto">
            <a:xfrm>
              <a:off x="4690" y="788"/>
              <a:ext cx="120" cy="20"/>
            </a:xfrm>
            <a:custGeom>
              <a:avLst/>
              <a:gdLst>
                <a:gd name="T0" fmla="*/ 0 w 120"/>
                <a:gd name="T1" fmla="*/ 0 h 20"/>
                <a:gd name="T2" fmla="*/ 120 w 120"/>
                <a:gd name="T3" fmla="*/ 0 h 20"/>
              </a:gdLst>
              <a:ahLst/>
              <a:cxnLst>
                <a:cxn ang="0">
                  <a:pos x="T0" y="T1"/>
                </a:cxn>
                <a:cxn ang="0">
                  <a:pos x="T2" y="T3"/>
                </a:cxn>
              </a:cxnLst>
              <a:rect l="0" t="0" r="r" b="b"/>
              <a:pathLst>
                <a:path w="120" h="20">
                  <a:moveTo>
                    <a:pt x="0" y="0"/>
                  </a:moveTo>
                  <a:lnTo>
                    <a:pt x="120" y="0"/>
                  </a:lnTo>
                </a:path>
              </a:pathLst>
            </a:custGeom>
            <a:noFill/>
            <a:ln w="18034">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AU"/>
            </a:p>
          </p:txBody>
        </p:sp>
        <p:sp>
          <p:nvSpPr>
            <p:cNvPr id="27" name="Freeform 26"/>
            <p:cNvSpPr>
              <a:spLocks/>
            </p:cNvSpPr>
            <p:nvPr/>
          </p:nvSpPr>
          <p:spPr bwMode="auto">
            <a:xfrm>
              <a:off x="3869" y="773"/>
              <a:ext cx="29" cy="33"/>
            </a:xfrm>
            <a:custGeom>
              <a:avLst/>
              <a:gdLst>
                <a:gd name="T0" fmla="*/ 23 w 29"/>
                <a:gd name="T1" fmla="*/ 0 h 33"/>
                <a:gd name="T2" fmla="*/ 0 w 29"/>
                <a:gd name="T3" fmla="*/ 4 h 33"/>
                <a:gd name="T4" fmla="*/ 4 w 29"/>
                <a:gd name="T5" fmla="*/ 31 h 33"/>
                <a:gd name="T6" fmla="*/ 4 w 29"/>
                <a:gd name="T7" fmla="*/ 33 h 33"/>
                <a:gd name="T8" fmla="*/ 28 w 29"/>
                <a:gd name="T9" fmla="*/ 26 h 33"/>
                <a:gd name="T10" fmla="*/ 23 w 29"/>
                <a:gd name="T11" fmla="*/ 0 h 33"/>
              </a:gdLst>
              <a:ahLst/>
              <a:cxnLst>
                <a:cxn ang="0">
                  <a:pos x="T0" y="T1"/>
                </a:cxn>
                <a:cxn ang="0">
                  <a:pos x="T2" y="T3"/>
                </a:cxn>
                <a:cxn ang="0">
                  <a:pos x="T4" y="T5"/>
                </a:cxn>
                <a:cxn ang="0">
                  <a:pos x="T6" y="T7"/>
                </a:cxn>
                <a:cxn ang="0">
                  <a:pos x="T8" y="T9"/>
                </a:cxn>
                <a:cxn ang="0">
                  <a:pos x="T10" y="T11"/>
                </a:cxn>
              </a:cxnLst>
              <a:rect l="0" t="0" r="r" b="b"/>
              <a:pathLst>
                <a:path w="29" h="33">
                  <a:moveTo>
                    <a:pt x="23" y="0"/>
                  </a:moveTo>
                  <a:lnTo>
                    <a:pt x="0" y="4"/>
                  </a:lnTo>
                  <a:lnTo>
                    <a:pt x="4" y="31"/>
                  </a:lnTo>
                  <a:lnTo>
                    <a:pt x="4" y="33"/>
                  </a:lnTo>
                  <a:lnTo>
                    <a:pt x="28" y="26"/>
                  </a:lnTo>
                  <a:lnTo>
                    <a:pt x="23"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8" name="Freeform 27"/>
            <p:cNvSpPr>
              <a:spLocks/>
            </p:cNvSpPr>
            <p:nvPr/>
          </p:nvSpPr>
          <p:spPr bwMode="auto">
            <a:xfrm>
              <a:off x="3873" y="797"/>
              <a:ext cx="29" cy="21"/>
            </a:xfrm>
            <a:custGeom>
              <a:avLst/>
              <a:gdLst>
                <a:gd name="T0" fmla="*/ 23 w 29"/>
                <a:gd name="T1" fmla="*/ 0 h 21"/>
                <a:gd name="T2" fmla="*/ 0 w 29"/>
                <a:gd name="T3" fmla="*/ 9 h 21"/>
                <a:gd name="T4" fmla="*/ 4 w 29"/>
                <a:gd name="T5" fmla="*/ 21 h 21"/>
                <a:gd name="T6" fmla="*/ 28 w 29"/>
                <a:gd name="T7" fmla="*/ 16 h 21"/>
                <a:gd name="T8" fmla="*/ 28 w 29"/>
                <a:gd name="T9" fmla="*/ 14 h 21"/>
                <a:gd name="T10" fmla="*/ 23 w 29"/>
                <a:gd name="T11" fmla="*/ 0 h 21"/>
              </a:gdLst>
              <a:ahLst/>
              <a:cxnLst>
                <a:cxn ang="0">
                  <a:pos x="T0" y="T1"/>
                </a:cxn>
                <a:cxn ang="0">
                  <a:pos x="T2" y="T3"/>
                </a:cxn>
                <a:cxn ang="0">
                  <a:pos x="T4" y="T5"/>
                </a:cxn>
                <a:cxn ang="0">
                  <a:pos x="T6" y="T7"/>
                </a:cxn>
                <a:cxn ang="0">
                  <a:pos x="T8" y="T9"/>
                </a:cxn>
                <a:cxn ang="0">
                  <a:pos x="T10" y="T11"/>
                </a:cxn>
              </a:cxnLst>
              <a:rect l="0" t="0" r="r" b="b"/>
              <a:pathLst>
                <a:path w="29" h="21">
                  <a:moveTo>
                    <a:pt x="23" y="0"/>
                  </a:moveTo>
                  <a:lnTo>
                    <a:pt x="0" y="9"/>
                  </a:lnTo>
                  <a:lnTo>
                    <a:pt x="4" y="21"/>
                  </a:lnTo>
                  <a:lnTo>
                    <a:pt x="28" y="16"/>
                  </a:lnTo>
                  <a:lnTo>
                    <a:pt x="28" y="14"/>
                  </a:lnTo>
                  <a:lnTo>
                    <a:pt x="23"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9" name="Freeform 28"/>
            <p:cNvSpPr>
              <a:spLocks/>
            </p:cNvSpPr>
            <p:nvPr/>
          </p:nvSpPr>
          <p:spPr bwMode="auto">
            <a:xfrm>
              <a:off x="3878" y="814"/>
              <a:ext cx="24" cy="36"/>
            </a:xfrm>
            <a:custGeom>
              <a:avLst/>
              <a:gdLst>
                <a:gd name="T0" fmla="*/ 0 w 24"/>
                <a:gd name="T1" fmla="*/ 17 h 36"/>
                <a:gd name="T2" fmla="*/ 23 w 24"/>
                <a:gd name="T3" fmla="*/ 17 h 36"/>
              </a:gdLst>
              <a:ahLst/>
              <a:cxnLst>
                <a:cxn ang="0">
                  <a:pos x="T0" y="T1"/>
                </a:cxn>
                <a:cxn ang="0">
                  <a:pos x="T2" y="T3"/>
                </a:cxn>
              </a:cxnLst>
              <a:rect l="0" t="0" r="r" b="b"/>
              <a:pathLst>
                <a:path w="24" h="36">
                  <a:moveTo>
                    <a:pt x="0" y="17"/>
                  </a:moveTo>
                  <a:lnTo>
                    <a:pt x="23" y="17"/>
                  </a:lnTo>
                </a:path>
              </a:pathLst>
            </a:custGeom>
            <a:noFill/>
            <a:ln w="24129">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AU"/>
            </a:p>
          </p:txBody>
        </p:sp>
        <p:sp>
          <p:nvSpPr>
            <p:cNvPr id="30" name="Freeform 29"/>
            <p:cNvSpPr>
              <a:spLocks/>
            </p:cNvSpPr>
            <p:nvPr/>
          </p:nvSpPr>
          <p:spPr bwMode="auto">
            <a:xfrm>
              <a:off x="3878" y="850"/>
              <a:ext cx="24" cy="20"/>
            </a:xfrm>
            <a:custGeom>
              <a:avLst/>
              <a:gdLst>
                <a:gd name="T0" fmla="*/ 23 w 24"/>
                <a:gd name="T1" fmla="*/ 0 h 20"/>
                <a:gd name="T2" fmla="*/ 0 w 24"/>
                <a:gd name="T3" fmla="*/ 0 h 20"/>
                <a:gd name="T4" fmla="*/ 0 w 24"/>
                <a:gd name="T5" fmla="*/ 7 h 20"/>
                <a:gd name="T6" fmla="*/ 23 w 24"/>
                <a:gd name="T7" fmla="*/ 9 h 20"/>
                <a:gd name="T8" fmla="*/ 23 w 24"/>
                <a:gd name="T9" fmla="*/ 0 h 20"/>
              </a:gdLst>
              <a:ahLst/>
              <a:cxnLst>
                <a:cxn ang="0">
                  <a:pos x="T0" y="T1"/>
                </a:cxn>
                <a:cxn ang="0">
                  <a:pos x="T2" y="T3"/>
                </a:cxn>
                <a:cxn ang="0">
                  <a:pos x="T4" y="T5"/>
                </a:cxn>
                <a:cxn ang="0">
                  <a:pos x="T6" y="T7"/>
                </a:cxn>
                <a:cxn ang="0">
                  <a:pos x="T8" y="T9"/>
                </a:cxn>
              </a:cxnLst>
              <a:rect l="0" t="0" r="r" b="b"/>
              <a:pathLst>
                <a:path w="24" h="20">
                  <a:moveTo>
                    <a:pt x="23" y="0"/>
                  </a:moveTo>
                  <a:lnTo>
                    <a:pt x="0" y="0"/>
                  </a:lnTo>
                  <a:lnTo>
                    <a:pt x="0" y="7"/>
                  </a:lnTo>
                  <a:lnTo>
                    <a:pt x="23" y="9"/>
                  </a:lnTo>
                  <a:lnTo>
                    <a:pt x="23"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1" name="Freeform 30"/>
            <p:cNvSpPr>
              <a:spLocks/>
            </p:cNvSpPr>
            <p:nvPr/>
          </p:nvSpPr>
          <p:spPr bwMode="auto">
            <a:xfrm>
              <a:off x="3876" y="854"/>
              <a:ext cx="26" cy="22"/>
            </a:xfrm>
            <a:custGeom>
              <a:avLst/>
              <a:gdLst>
                <a:gd name="T0" fmla="*/ 2 w 26"/>
                <a:gd name="T1" fmla="*/ 0 h 22"/>
                <a:gd name="T2" fmla="*/ 0 w 26"/>
                <a:gd name="T3" fmla="*/ 16 h 22"/>
                <a:gd name="T4" fmla="*/ 23 w 26"/>
                <a:gd name="T5" fmla="*/ 21 h 22"/>
                <a:gd name="T6" fmla="*/ 26 w 26"/>
                <a:gd name="T7" fmla="*/ 4 h 22"/>
                <a:gd name="T8" fmla="*/ 2 w 26"/>
                <a:gd name="T9" fmla="*/ 0 h 22"/>
              </a:gdLst>
              <a:ahLst/>
              <a:cxnLst>
                <a:cxn ang="0">
                  <a:pos x="T0" y="T1"/>
                </a:cxn>
                <a:cxn ang="0">
                  <a:pos x="T2" y="T3"/>
                </a:cxn>
                <a:cxn ang="0">
                  <a:pos x="T4" y="T5"/>
                </a:cxn>
                <a:cxn ang="0">
                  <a:pos x="T6" y="T7"/>
                </a:cxn>
                <a:cxn ang="0">
                  <a:pos x="T8" y="T9"/>
                </a:cxn>
              </a:cxnLst>
              <a:rect l="0" t="0" r="r" b="b"/>
              <a:pathLst>
                <a:path w="26" h="22">
                  <a:moveTo>
                    <a:pt x="2" y="0"/>
                  </a:moveTo>
                  <a:lnTo>
                    <a:pt x="0" y="16"/>
                  </a:lnTo>
                  <a:lnTo>
                    <a:pt x="23" y="21"/>
                  </a:lnTo>
                  <a:lnTo>
                    <a:pt x="26" y="4"/>
                  </a:lnTo>
                  <a:lnTo>
                    <a:pt x="2"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2" name="Freeform 31"/>
            <p:cNvSpPr>
              <a:spLocks/>
            </p:cNvSpPr>
            <p:nvPr/>
          </p:nvSpPr>
          <p:spPr bwMode="auto">
            <a:xfrm>
              <a:off x="3871" y="871"/>
              <a:ext cx="29" cy="22"/>
            </a:xfrm>
            <a:custGeom>
              <a:avLst/>
              <a:gdLst>
                <a:gd name="T0" fmla="*/ 4 w 29"/>
                <a:gd name="T1" fmla="*/ 0 h 22"/>
                <a:gd name="T2" fmla="*/ 0 w 29"/>
                <a:gd name="T3" fmla="*/ 16 h 22"/>
                <a:gd name="T4" fmla="*/ 23 w 29"/>
                <a:gd name="T5" fmla="*/ 21 h 22"/>
                <a:gd name="T6" fmla="*/ 28 w 29"/>
                <a:gd name="T7" fmla="*/ 4 h 22"/>
                <a:gd name="T8" fmla="*/ 4 w 29"/>
                <a:gd name="T9" fmla="*/ 0 h 22"/>
              </a:gdLst>
              <a:ahLst/>
              <a:cxnLst>
                <a:cxn ang="0">
                  <a:pos x="T0" y="T1"/>
                </a:cxn>
                <a:cxn ang="0">
                  <a:pos x="T2" y="T3"/>
                </a:cxn>
                <a:cxn ang="0">
                  <a:pos x="T4" y="T5"/>
                </a:cxn>
                <a:cxn ang="0">
                  <a:pos x="T6" y="T7"/>
                </a:cxn>
                <a:cxn ang="0">
                  <a:pos x="T8" y="T9"/>
                </a:cxn>
              </a:cxnLst>
              <a:rect l="0" t="0" r="r" b="b"/>
              <a:pathLst>
                <a:path w="29" h="22">
                  <a:moveTo>
                    <a:pt x="4" y="0"/>
                  </a:moveTo>
                  <a:lnTo>
                    <a:pt x="0" y="16"/>
                  </a:lnTo>
                  <a:lnTo>
                    <a:pt x="23" y="21"/>
                  </a:lnTo>
                  <a:lnTo>
                    <a:pt x="28" y="4"/>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3" name="Freeform 32"/>
            <p:cNvSpPr>
              <a:spLocks/>
            </p:cNvSpPr>
            <p:nvPr/>
          </p:nvSpPr>
          <p:spPr bwMode="auto">
            <a:xfrm>
              <a:off x="3869" y="888"/>
              <a:ext cx="26" cy="20"/>
            </a:xfrm>
            <a:custGeom>
              <a:avLst/>
              <a:gdLst>
                <a:gd name="T0" fmla="*/ 2 w 26"/>
                <a:gd name="T1" fmla="*/ 0 h 20"/>
                <a:gd name="T2" fmla="*/ 0 w 26"/>
                <a:gd name="T3" fmla="*/ 9 h 20"/>
                <a:gd name="T4" fmla="*/ 21 w 26"/>
                <a:gd name="T5" fmla="*/ 19 h 20"/>
                <a:gd name="T6" fmla="*/ 23 w 26"/>
                <a:gd name="T7" fmla="*/ 16 h 20"/>
                <a:gd name="T8" fmla="*/ 26 w 26"/>
                <a:gd name="T9" fmla="*/ 4 h 20"/>
                <a:gd name="T10" fmla="*/ 2 w 26"/>
                <a:gd name="T11" fmla="*/ 0 h 20"/>
              </a:gdLst>
              <a:ahLst/>
              <a:cxnLst>
                <a:cxn ang="0">
                  <a:pos x="T0" y="T1"/>
                </a:cxn>
                <a:cxn ang="0">
                  <a:pos x="T2" y="T3"/>
                </a:cxn>
                <a:cxn ang="0">
                  <a:pos x="T4" y="T5"/>
                </a:cxn>
                <a:cxn ang="0">
                  <a:pos x="T6" y="T7"/>
                </a:cxn>
                <a:cxn ang="0">
                  <a:pos x="T8" y="T9"/>
                </a:cxn>
                <a:cxn ang="0">
                  <a:pos x="T10" y="T11"/>
                </a:cxn>
              </a:cxnLst>
              <a:rect l="0" t="0" r="r" b="b"/>
              <a:pathLst>
                <a:path w="26" h="20">
                  <a:moveTo>
                    <a:pt x="2" y="0"/>
                  </a:moveTo>
                  <a:lnTo>
                    <a:pt x="0" y="9"/>
                  </a:lnTo>
                  <a:lnTo>
                    <a:pt x="21" y="19"/>
                  </a:lnTo>
                  <a:lnTo>
                    <a:pt x="23" y="16"/>
                  </a:lnTo>
                  <a:lnTo>
                    <a:pt x="26" y="4"/>
                  </a:lnTo>
                  <a:lnTo>
                    <a:pt x="2"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4" name="Freeform 33"/>
            <p:cNvSpPr>
              <a:spLocks/>
            </p:cNvSpPr>
            <p:nvPr/>
          </p:nvSpPr>
          <p:spPr bwMode="auto">
            <a:xfrm>
              <a:off x="3864" y="893"/>
              <a:ext cx="26" cy="21"/>
            </a:xfrm>
            <a:custGeom>
              <a:avLst/>
              <a:gdLst>
                <a:gd name="T0" fmla="*/ 7 w 26"/>
                <a:gd name="T1" fmla="*/ 0 h 21"/>
                <a:gd name="T2" fmla="*/ 0 w 26"/>
                <a:gd name="T3" fmla="*/ 9 h 21"/>
                <a:gd name="T4" fmla="*/ 0 w 26"/>
                <a:gd name="T5" fmla="*/ 12 h 21"/>
                <a:gd name="T6" fmla="*/ 21 w 26"/>
                <a:gd name="T7" fmla="*/ 21 h 21"/>
                <a:gd name="T8" fmla="*/ 26 w 26"/>
                <a:gd name="T9" fmla="*/ 14 h 21"/>
                <a:gd name="T10" fmla="*/ 7 w 26"/>
                <a:gd name="T11" fmla="*/ 0 h 21"/>
              </a:gdLst>
              <a:ahLst/>
              <a:cxnLst>
                <a:cxn ang="0">
                  <a:pos x="T0" y="T1"/>
                </a:cxn>
                <a:cxn ang="0">
                  <a:pos x="T2" y="T3"/>
                </a:cxn>
                <a:cxn ang="0">
                  <a:pos x="T4" y="T5"/>
                </a:cxn>
                <a:cxn ang="0">
                  <a:pos x="T6" y="T7"/>
                </a:cxn>
                <a:cxn ang="0">
                  <a:pos x="T8" y="T9"/>
                </a:cxn>
                <a:cxn ang="0">
                  <a:pos x="T10" y="T11"/>
                </a:cxn>
              </a:cxnLst>
              <a:rect l="0" t="0" r="r" b="b"/>
              <a:pathLst>
                <a:path w="26" h="21">
                  <a:moveTo>
                    <a:pt x="7" y="0"/>
                  </a:moveTo>
                  <a:lnTo>
                    <a:pt x="0" y="9"/>
                  </a:lnTo>
                  <a:lnTo>
                    <a:pt x="0" y="12"/>
                  </a:lnTo>
                  <a:lnTo>
                    <a:pt x="21" y="21"/>
                  </a:lnTo>
                  <a:lnTo>
                    <a:pt x="26" y="14"/>
                  </a:lnTo>
                  <a:lnTo>
                    <a:pt x="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5" name="Freeform 34"/>
            <p:cNvSpPr>
              <a:spLocks/>
            </p:cNvSpPr>
            <p:nvPr/>
          </p:nvSpPr>
          <p:spPr bwMode="auto">
            <a:xfrm>
              <a:off x="3862" y="905"/>
              <a:ext cx="26" cy="20"/>
            </a:xfrm>
            <a:custGeom>
              <a:avLst/>
              <a:gdLst>
                <a:gd name="T0" fmla="*/ 2 w 26"/>
                <a:gd name="T1" fmla="*/ 0 h 20"/>
                <a:gd name="T2" fmla="*/ 0 w 26"/>
                <a:gd name="T3" fmla="*/ 9 h 20"/>
                <a:gd name="T4" fmla="*/ 24 w 26"/>
                <a:gd name="T5" fmla="*/ 16 h 20"/>
                <a:gd name="T6" fmla="*/ 24 w 26"/>
                <a:gd name="T7" fmla="*/ 14 h 20"/>
                <a:gd name="T8" fmla="*/ 26 w 26"/>
                <a:gd name="T9" fmla="*/ 4 h 20"/>
                <a:gd name="T10" fmla="*/ 2 w 26"/>
                <a:gd name="T11" fmla="*/ 0 h 20"/>
              </a:gdLst>
              <a:ahLst/>
              <a:cxnLst>
                <a:cxn ang="0">
                  <a:pos x="T0" y="T1"/>
                </a:cxn>
                <a:cxn ang="0">
                  <a:pos x="T2" y="T3"/>
                </a:cxn>
                <a:cxn ang="0">
                  <a:pos x="T4" y="T5"/>
                </a:cxn>
                <a:cxn ang="0">
                  <a:pos x="T6" y="T7"/>
                </a:cxn>
                <a:cxn ang="0">
                  <a:pos x="T8" y="T9"/>
                </a:cxn>
                <a:cxn ang="0">
                  <a:pos x="T10" y="T11"/>
                </a:cxn>
              </a:cxnLst>
              <a:rect l="0" t="0" r="r" b="b"/>
              <a:pathLst>
                <a:path w="26" h="20">
                  <a:moveTo>
                    <a:pt x="2" y="0"/>
                  </a:moveTo>
                  <a:lnTo>
                    <a:pt x="0" y="9"/>
                  </a:lnTo>
                  <a:lnTo>
                    <a:pt x="24" y="16"/>
                  </a:lnTo>
                  <a:lnTo>
                    <a:pt x="24" y="14"/>
                  </a:lnTo>
                  <a:lnTo>
                    <a:pt x="26" y="4"/>
                  </a:lnTo>
                  <a:lnTo>
                    <a:pt x="2"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6" name="Freeform 35"/>
            <p:cNvSpPr>
              <a:spLocks/>
            </p:cNvSpPr>
            <p:nvPr/>
          </p:nvSpPr>
          <p:spPr bwMode="auto">
            <a:xfrm>
              <a:off x="3859" y="912"/>
              <a:ext cx="26" cy="20"/>
            </a:xfrm>
            <a:custGeom>
              <a:avLst/>
              <a:gdLst>
                <a:gd name="T0" fmla="*/ 2 w 26"/>
                <a:gd name="T1" fmla="*/ 0 h 20"/>
                <a:gd name="T2" fmla="*/ 0 w 26"/>
                <a:gd name="T3" fmla="*/ 7 h 20"/>
                <a:gd name="T4" fmla="*/ 21 w 26"/>
                <a:gd name="T5" fmla="*/ 19 h 20"/>
                <a:gd name="T6" fmla="*/ 24 w 26"/>
                <a:gd name="T7" fmla="*/ 16 h 20"/>
                <a:gd name="T8" fmla="*/ 26 w 26"/>
                <a:gd name="T9" fmla="*/ 9 h 20"/>
                <a:gd name="T10" fmla="*/ 2 w 26"/>
                <a:gd name="T11" fmla="*/ 0 h 20"/>
              </a:gdLst>
              <a:ahLst/>
              <a:cxnLst>
                <a:cxn ang="0">
                  <a:pos x="T0" y="T1"/>
                </a:cxn>
                <a:cxn ang="0">
                  <a:pos x="T2" y="T3"/>
                </a:cxn>
                <a:cxn ang="0">
                  <a:pos x="T4" y="T5"/>
                </a:cxn>
                <a:cxn ang="0">
                  <a:pos x="T6" y="T7"/>
                </a:cxn>
                <a:cxn ang="0">
                  <a:pos x="T8" y="T9"/>
                </a:cxn>
                <a:cxn ang="0">
                  <a:pos x="T10" y="T11"/>
                </a:cxn>
              </a:cxnLst>
              <a:rect l="0" t="0" r="r" b="b"/>
              <a:pathLst>
                <a:path w="26" h="20">
                  <a:moveTo>
                    <a:pt x="2" y="0"/>
                  </a:moveTo>
                  <a:lnTo>
                    <a:pt x="0" y="7"/>
                  </a:lnTo>
                  <a:lnTo>
                    <a:pt x="21" y="19"/>
                  </a:lnTo>
                  <a:lnTo>
                    <a:pt x="24" y="16"/>
                  </a:lnTo>
                  <a:lnTo>
                    <a:pt x="26" y="9"/>
                  </a:lnTo>
                  <a:lnTo>
                    <a:pt x="2"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7" name="Freeform 36"/>
            <p:cNvSpPr>
              <a:spLocks/>
            </p:cNvSpPr>
            <p:nvPr/>
          </p:nvSpPr>
          <p:spPr bwMode="auto">
            <a:xfrm>
              <a:off x="3857" y="917"/>
              <a:ext cx="24" cy="21"/>
            </a:xfrm>
            <a:custGeom>
              <a:avLst/>
              <a:gdLst>
                <a:gd name="T0" fmla="*/ 4 w 24"/>
                <a:gd name="T1" fmla="*/ 0 h 21"/>
                <a:gd name="T2" fmla="*/ 0 w 24"/>
                <a:gd name="T3" fmla="*/ 7 h 21"/>
                <a:gd name="T4" fmla="*/ 19 w 24"/>
                <a:gd name="T5" fmla="*/ 21 h 21"/>
                <a:gd name="T6" fmla="*/ 23 w 24"/>
                <a:gd name="T7" fmla="*/ 14 h 21"/>
                <a:gd name="T8" fmla="*/ 4 w 24"/>
                <a:gd name="T9" fmla="*/ 0 h 21"/>
              </a:gdLst>
              <a:ahLst/>
              <a:cxnLst>
                <a:cxn ang="0">
                  <a:pos x="T0" y="T1"/>
                </a:cxn>
                <a:cxn ang="0">
                  <a:pos x="T2" y="T3"/>
                </a:cxn>
                <a:cxn ang="0">
                  <a:pos x="T4" y="T5"/>
                </a:cxn>
                <a:cxn ang="0">
                  <a:pos x="T6" y="T7"/>
                </a:cxn>
                <a:cxn ang="0">
                  <a:pos x="T8" y="T9"/>
                </a:cxn>
              </a:cxnLst>
              <a:rect l="0" t="0" r="r" b="b"/>
              <a:pathLst>
                <a:path w="24" h="21">
                  <a:moveTo>
                    <a:pt x="4" y="0"/>
                  </a:moveTo>
                  <a:lnTo>
                    <a:pt x="0" y="7"/>
                  </a:lnTo>
                  <a:lnTo>
                    <a:pt x="19" y="21"/>
                  </a:lnTo>
                  <a:lnTo>
                    <a:pt x="23" y="14"/>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8" name="Freeform 37"/>
            <p:cNvSpPr>
              <a:spLocks/>
            </p:cNvSpPr>
            <p:nvPr/>
          </p:nvSpPr>
          <p:spPr bwMode="auto">
            <a:xfrm>
              <a:off x="3852" y="924"/>
              <a:ext cx="24" cy="22"/>
            </a:xfrm>
            <a:custGeom>
              <a:avLst/>
              <a:gdLst>
                <a:gd name="T0" fmla="*/ 4 w 24"/>
                <a:gd name="T1" fmla="*/ 0 h 22"/>
                <a:gd name="T2" fmla="*/ 0 w 24"/>
                <a:gd name="T3" fmla="*/ 7 h 22"/>
                <a:gd name="T4" fmla="*/ 19 w 24"/>
                <a:gd name="T5" fmla="*/ 21 h 22"/>
                <a:gd name="T6" fmla="*/ 23 w 24"/>
                <a:gd name="T7" fmla="*/ 14 h 22"/>
                <a:gd name="T8" fmla="*/ 4 w 24"/>
                <a:gd name="T9" fmla="*/ 0 h 22"/>
              </a:gdLst>
              <a:ahLst/>
              <a:cxnLst>
                <a:cxn ang="0">
                  <a:pos x="T0" y="T1"/>
                </a:cxn>
                <a:cxn ang="0">
                  <a:pos x="T2" y="T3"/>
                </a:cxn>
                <a:cxn ang="0">
                  <a:pos x="T4" y="T5"/>
                </a:cxn>
                <a:cxn ang="0">
                  <a:pos x="T6" y="T7"/>
                </a:cxn>
                <a:cxn ang="0">
                  <a:pos x="T8" y="T9"/>
                </a:cxn>
              </a:cxnLst>
              <a:rect l="0" t="0" r="r" b="b"/>
              <a:pathLst>
                <a:path w="24" h="22">
                  <a:moveTo>
                    <a:pt x="4" y="0"/>
                  </a:moveTo>
                  <a:lnTo>
                    <a:pt x="0" y="7"/>
                  </a:lnTo>
                  <a:lnTo>
                    <a:pt x="19" y="21"/>
                  </a:lnTo>
                  <a:lnTo>
                    <a:pt x="23" y="14"/>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9" name="Freeform 38"/>
            <p:cNvSpPr>
              <a:spLocks/>
            </p:cNvSpPr>
            <p:nvPr/>
          </p:nvSpPr>
          <p:spPr bwMode="auto">
            <a:xfrm>
              <a:off x="3840" y="931"/>
              <a:ext cx="31" cy="29"/>
            </a:xfrm>
            <a:custGeom>
              <a:avLst/>
              <a:gdLst>
                <a:gd name="T0" fmla="*/ 12 w 31"/>
                <a:gd name="T1" fmla="*/ 0 h 29"/>
                <a:gd name="T2" fmla="*/ 0 w 31"/>
                <a:gd name="T3" fmla="*/ 14 h 29"/>
                <a:gd name="T4" fmla="*/ 19 w 31"/>
                <a:gd name="T5" fmla="*/ 28 h 29"/>
                <a:gd name="T6" fmla="*/ 31 w 31"/>
                <a:gd name="T7" fmla="*/ 14 h 29"/>
                <a:gd name="T8" fmla="*/ 12 w 31"/>
                <a:gd name="T9" fmla="*/ 0 h 29"/>
              </a:gdLst>
              <a:ahLst/>
              <a:cxnLst>
                <a:cxn ang="0">
                  <a:pos x="T0" y="T1"/>
                </a:cxn>
                <a:cxn ang="0">
                  <a:pos x="T2" y="T3"/>
                </a:cxn>
                <a:cxn ang="0">
                  <a:pos x="T4" y="T5"/>
                </a:cxn>
                <a:cxn ang="0">
                  <a:pos x="T6" y="T7"/>
                </a:cxn>
                <a:cxn ang="0">
                  <a:pos x="T8" y="T9"/>
                </a:cxn>
              </a:cxnLst>
              <a:rect l="0" t="0" r="r" b="b"/>
              <a:pathLst>
                <a:path w="31" h="29">
                  <a:moveTo>
                    <a:pt x="12" y="0"/>
                  </a:moveTo>
                  <a:lnTo>
                    <a:pt x="0" y="14"/>
                  </a:lnTo>
                  <a:lnTo>
                    <a:pt x="19" y="28"/>
                  </a:lnTo>
                  <a:lnTo>
                    <a:pt x="31" y="14"/>
                  </a:lnTo>
                  <a:lnTo>
                    <a:pt x="12"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0" name="Freeform 39"/>
            <p:cNvSpPr>
              <a:spLocks/>
            </p:cNvSpPr>
            <p:nvPr/>
          </p:nvSpPr>
          <p:spPr bwMode="auto">
            <a:xfrm>
              <a:off x="3830" y="945"/>
              <a:ext cx="29" cy="29"/>
            </a:xfrm>
            <a:custGeom>
              <a:avLst/>
              <a:gdLst>
                <a:gd name="T0" fmla="*/ 9 w 29"/>
                <a:gd name="T1" fmla="*/ 0 h 29"/>
                <a:gd name="T2" fmla="*/ 0 w 29"/>
                <a:gd name="T3" fmla="*/ 12 h 29"/>
                <a:gd name="T4" fmla="*/ 19 w 29"/>
                <a:gd name="T5" fmla="*/ 28 h 29"/>
                <a:gd name="T6" fmla="*/ 19 w 29"/>
                <a:gd name="T7" fmla="*/ 26 h 29"/>
                <a:gd name="T8" fmla="*/ 28 w 29"/>
                <a:gd name="T9" fmla="*/ 14 h 29"/>
                <a:gd name="T10" fmla="*/ 9 w 29"/>
                <a:gd name="T11" fmla="*/ 0 h 29"/>
              </a:gdLst>
              <a:ahLst/>
              <a:cxnLst>
                <a:cxn ang="0">
                  <a:pos x="T0" y="T1"/>
                </a:cxn>
                <a:cxn ang="0">
                  <a:pos x="T2" y="T3"/>
                </a:cxn>
                <a:cxn ang="0">
                  <a:pos x="T4" y="T5"/>
                </a:cxn>
                <a:cxn ang="0">
                  <a:pos x="T6" y="T7"/>
                </a:cxn>
                <a:cxn ang="0">
                  <a:pos x="T8" y="T9"/>
                </a:cxn>
                <a:cxn ang="0">
                  <a:pos x="T10" y="T11"/>
                </a:cxn>
              </a:cxnLst>
              <a:rect l="0" t="0" r="r" b="b"/>
              <a:pathLst>
                <a:path w="29" h="29">
                  <a:moveTo>
                    <a:pt x="9" y="0"/>
                  </a:moveTo>
                  <a:lnTo>
                    <a:pt x="0" y="12"/>
                  </a:lnTo>
                  <a:lnTo>
                    <a:pt x="19" y="28"/>
                  </a:lnTo>
                  <a:lnTo>
                    <a:pt x="19" y="26"/>
                  </a:lnTo>
                  <a:lnTo>
                    <a:pt x="28" y="14"/>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1" name="Freeform 40"/>
            <p:cNvSpPr>
              <a:spLocks/>
            </p:cNvSpPr>
            <p:nvPr/>
          </p:nvSpPr>
          <p:spPr bwMode="auto">
            <a:xfrm>
              <a:off x="3818" y="955"/>
              <a:ext cx="32" cy="31"/>
            </a:xfrm>
            <a:custGeom>
              <a:avLst/>
              <a:gdLst>
                <a:gd name="T0" fmla="*/ 11 w 32"/>
                <a:gd name="T1" fmla="*/ 0 h 31"/>
                <a:gd name="T2" fmla="*/ 0 w 32"/>
                <a:gd name="T3" fmla="*/ 12 h 31"/>
                <a:gd name="T4" fmla="*/ 16 w 32"/>
                <a:gd name="T5" fmla="*/ 31 h 31"/>
                <a:gd name="T6" fmla="*/ 31 w 32"/>
                <a:gd name="T7" fmla="*/ 19 h 31"/>
                <a:gd name="T8" fmla="*/ 11 w 32"/>
                <a:gd name="T9" fmla="*/ 0 h 31"/>
              </a:gdLst>
              <a:ahLst/>
              <a:cxnLst>
                <a:cxn ang="0">
                  <a:pos x="T0" y="T1"/>
                </a:cxn>
                <a:cxn ang="0">
                  <a:pos x="T2" y="T3"/>
                </a:cxn>
                <a:cxn ang="0">
                  <a:pos x="T4" y="T5"/>
                </a:cxn>
                <a:cxn ang="0">
                  <a:pos x="T6" y="T7"/>
                </a:cxn>
                <a:cxn ang="0">
                  <a:pos x="T8" y="T9"/>
                </a:cxn>
              </a:cxnLst>
              <a:rect l="0" t="0" r="r" b="b"/>
              <a:pathLst>
                <a:path w="32" h="31">
                  <a:moveTo>
                    <a:pt x="11" y="0"/>
                  </a:moveTo>
                  <a:lnTo>
                    <a:pt x="0" y="12"/>
                  </a:lnTo>
                  <a:lnTo>
                    <a:pt x="16" y="31"/>
                  </a:lnTo>
                  <a:lnTo>
                    <a:pt x="31" y="19"/>
                  </a:lnTo>
                  <a:lnTo>
                    <a:pt x="11"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2" name="Freeform 41"/>
            <p:cNvSpPr>
              <a:spLocks/>
            </p:cNvSpPr>
            <p:nvPr/>
          </p:nvSpPr>
          <p:spPr bwMode="auto">
            <a:xfrm>
              <a:off x="3811" y="967"/>
              <a:ext cx="24" cy="24"/>
            </a:xfrm>
            <a:custGeom>
              <a:avLst/>
              <a:gdLst>
                <a:gd name="T0" fmla="*/ 9 w 24"/>
                <a:gd name="T1" fmla="*/ 0 h 24"/>
                <a:gd name="T2" fmla="*/ 2 w 24"/>
                <a:gd name="T3" fmla="*/ 4 h 24"/>
                <a:gd name="T4" fmla="*/ 0 w 24"/>
                <a:gd name="T5" fmla="*/ 4 h 24"/>
                <a:gd name="T6" fmla="*/ 16 w 24"/>
                <a:gd name="T7" fmla="*/ 23 h 24"/>
                <a:gd name="T8" fmla="*/ 23 w 24"/>
                <a:gd name="T9" fmla="*/ 19 h 24"/>
                <a:gd name="T10" fmla="*/ 9 w 24"/>
                <a:gd name="T11" fmla="*/ 0 h 24"/>
              </a:gdLst>
              <a:ahLst/>
              <a:cxnLst>
                <a:cxn ang="0">
                  <a:pos x="T0" y="T1"/>
                </a:cxn>
                <a:cxn ang="0">
                  <a:pos x="T2" y="T3"/>
                </a:cxn>
                <a:cxn ang="0">
                  <a:pos x="T4" y="T5"/>
                </a:cxn>
                <a:cxn ang="0">
                  <a:pos x="T6" y="T7"/>
                </a:cxn>
                <a:cxn ang="0">
                  <a:pos x="T8" y="T9"/>
                </a:cxn>
                <a:cxn ang="0">
                  <a:pos x="T10" y="T11"/>
                </a:cxn>
              </a:cxnLst>
              <a:rect l="0" t="0" r="r" b="b"/>
              <a:pathLst>
                <a:path w="24" h="24">
                  <a:moveTo>
                    <a:pt x="9" y="0"/>
                  </a:moveTo>
                  <a:lnTo>
                    <a:pt x="2" y="4"/>
                  </a:lnTo>
                  <a:lnTo>
                    <a:pt x="0" y="4"/>
                  </a:lnTo>
                  <a:lnTo>
                    <a:pt x="16" y="23"/>
                  </a:lnTo>
                  <a:lnTo>
                    <a:pt x="23" y="19"/>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3" name="Freeform 42"/>
            <p:cNvSpPr>
              <a:spLocks/>
            </p:cNvSpPr>
            <p:nvPr/>
          </p:nvSpPr>
          <p:spPr bwMode="auto">
            <a:xfrm>
              <a:off x="3804" y="972"/>
              <a:ext cx="26" cy="26"/>
            </a:xfrm>
            <a:custGeom>
              <a:avLst/>
              <a:gdLst>
                <a:gd name="T0" fmla="*/ 7 w 26"/>
                <a:gd name="T1" fmla="*/ 0 h 26"/>
                <a:gd name="T2" fmla="*/ 0 w 26"/>
                <a:gd name="T3" fmla="*/ 7 h 26"/>
                <a:gd name="T4" fmla="*/ 16 w 26"/>
                <a:gd name="T5" fmla="*/ 26 h 26"/>
                <a:gd name="T6" fmla="*/ 26 w 26"/>
                <a:gd name="T7" fmla="*/ 19 h 26"/>
                <a:gd name="T8" fmla="*/ 7 w 26"/>
                <a:gd name="T9" fmla="*/ 0 h 26"/>
              </a:gdLst>
              <a:ahLst/>
              <a:cxnLst>
                <a:cxn ang="0">
                  <a:pos x="T0" y="T1"/>
                </a:cxn>
                <a:cxn ang="0">
                  <a:pos x="T2" y="T3"/>
                </a:cxn>
                <a:cxn ang="0">
                  <a:pos x="T4" y="T5"/>
                </a:cxn>
                <a:cxn ang="0">
                  <a:pos x="T6" y="T7"/>
                </a:cxn>
                <a:cxn ang="0">
                  <a:pos x="T8" y="T9"/>
                </a:cxn>
              </a:cxnLst>
              <a:rect l="0" t="0" r="r" b="b"/>
              <a:pathLst>
                <a:path w="26" h="26">
                  <a:moveTo>
                    <a:pt x="7" y="0"/>
                  </a:moveTo>
                  <a:lnTo>
                    <a:pt x="0" y="7"/>
                  </a:lnTo>
                  <a:lnTo>
                    <a:pt x="16" y="26"/>
                  </a:lnTo>
                  <a:lnTo>
                    <a:pt x="26" y="19"/>
                  </a:lnTo>
                  <a:lnTo>
                    <a:pt x="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4" name="Freeform 43"/>
            <p:cNvSpPr>
              <a:spLocks/>
            </p:cNvSpPr>
            <p:nvPr/>
          </p:nvSpPr>
          <p:spPr bwMode="auto">
            <a:xfrm>
              <a:off x="3797" y="979"/>
              <a:ext cx="24" cy="24"/>
            </a:xfrm>
            <a:custGeom>
              <a:avLst/>
              <a:gdLst>
                <a:gd name="T0" fmla="*/ 9 w 24"/>
                <a:gd name="T1" fmla="*/ 0 h 24"/>
                <a:gd name="T2" fmla="*/ 2 w 24"/>
                <a:gd name="T3" fmla="*/ 4 h 24"/>
                <a:gd name="T4" fmla="*/ 0 w 24"/>
                <a:gd name="T5" fmla="*/ 4 h 24"/>
                <a:gd name="T6" fmla="*/ 16 w 24"/>
                <a:gd name="T7" fmla="*/ 23 h 24"/>
                <a:gd name="T8" fmla="*/ 23 w 24"/>
                <a:gd name="T9" fmla="*/ 19 h 24"/>
                <a:gd name="T10" fmla="*/ 9 w 24"/>
                <a:gd name="T11" fmla="*/ 0 h 24"/>
              </a:gdLst>
              <a:ahLst/>
              <a:cxnLst>
                <a:cxn ang="0">
                  <a:pos x="T0" y="T1"/>
                </a:cxn>
                <a:cxn ang="0">
                  <a:pos x="T2" y="T3"/>
                </a:cxn>
                <a:cxn ang="0">
                  <a:pos x="T4" y="T5"/>
                </a:cxn>
                <a:cxn ang="0">
                  <a:pos x="T6" y="T7"/>
                </a:cxn>
                <a:cxn ang="0">
                  <a:pos x="T8" y="T9"/>
                </a:cxn>
                <a:cxn ang="0">
                  <a:pos x="T10" y="T11"/>
                </a:cxn>
              </a:cxnLst>
              <a:rect l="0" t="0" r="r" b="b"/>
              <a:pathLst>
                <a:path w="24" h="24">
                  <a:moveTo>
                    <a:pt x="9" y="0"/>
                  </a:moveTo>
                  <a:lnTo>
                    <a:pt x="2" y="4"/>
                  </a:lnTo>
                  <a:lnTo>
                    <a:pt x="0" y="4"/>
                  </a:lnTo>
                  <a:lnTo>
                    <a:pt x="16" y="23"/>
                  </a:lnTo>
                  <a:lnTo>
                    <a:pt x="23" y="19"/>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5" name="Freeform 44"/>
            <p:cNvSpPr>
              <a:spLocks/>
            </p:cNvSpPr>
            <p:nvPr/>
          </p:nvSpPr>
          <p:spPr bwMode="auto">
            <a:xfrm>
              <a:off x="3792" y="984"/>
              <a:ext cx="24" cy="26"/>
            </a:xfrm>
            <a:custGeom>
              <a:avLst/>
              <a:gdLst>
                <a:gd name="T0" fmla="*/ 4 w 24"/>
                <a:gd name="T1" fmla="*/ 0 h 26"/>
                <a:gd name="T2" fmla="*/ 0 w 24"/>
                <a:gd name="T3" fmla="*/ 4 h 26"/>
                <a:gd name="T4" fmla="*/ 14 w 24"/>
                <a:gd name="T5" fmla="*/ 26 h 26"/>
                <a:gd name="T6" fmla="*/ 16 w 24"/>
                <a:gd name="T7" fmla="*/ 23 h 26"/>
                <a:gd name="T8" fmla="*/ 23 w 24"/>
                <a:gd name="T9" fmla="*/ 19 h 26"/>
                <a:gd name="T10" fmla="*/ 4 w 24"/>
                <a:gd name="T11" fmla="*/ 0 h 26"/>
              </a:gdLst>
              <a:ahLst/>
              <a:cxnLst>
                <a:cxn ang="0">
                  <a:pos x="T0" y="T1"/>
                </a:cxn>
                <a:cxn ang="0">
                  <a:pos x="T2" y="T3"/>
                </a:cxn>
                <a:cxn ang="0">
                  <a:pos x="T4" y="T5"/>
                </a:cxn>
                <a:cxn ang="0">
                  <a:pos x="T6" y="T7"/>
                </a:cxn>
                <a:cxn ang="0">
                  <a:pos x="T8" y="T9"/>
                </a:cxn>
                <a:cxn ang="0">
                  <a:pos x="T10" y="T11"/>
                </a:cxn>
              </a:cxnLst>
              <a:rect l="0" t="0" r="r" b="b"/>
              <a:pathLst>
                <a:path w="24" h="26">
                  <a:moveTo>
                    <a:pt x="4" y="0"/>
                  </a:moveTo>
                  <a:lnTo>
                    <a:pt x="0" y="4"/>
                  </a:lnTo>
                  <a:lnTo>
                    <a:pt x="14" y="26"/>
                  </a:lnTo>
                  <a:lnTo>
                    <a:pt x="16" y="23"/>
                  </a:lnTo>
                  <a:lnTo>
                    <a:pt x="23" y="19"/>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6" name="Freeform 45"/>
            <p:cNvSpPr>
              <a:spLocks/>
            </p:cNvSpPr>
            <p:nvPr/>
          </p:nvSpPr>
          <p:spPr bwMode="auto">
            <a:xfrm>
              <a:off x="3790" y="986"/>
              <a:ext cx="20" cy="27"/>
            </a:xfrm>
            <a:custGeom>
              <a:avLst/>
              <a:gdLst>
                <a:gd name="T0" fmla="*/ 7 w 20"/>
                <a:gd name="T1" fmla="*/ 0 h 27"/>
                <a:gd name="T2" fmla="*/ 0 w 20"/>
                <a:gd name="T3" fmla="*/ 2 h 27"/>
                <a:gd name="T4" fmla="*/ 0 w 20"/>
                <a:gd name="T5" fmla="*/ 4 h 27"/>
                <a:gd name="T6" fmla="*/ 9 w 20"/>
                <a:gd name="T7" fmla="*/ 26 h 27"/>
                <a:gd name="T8" fmla="*/ 16 w 20"/>
                <a:gd name="T9" fmla="*/ 23 h 27"/>
                <a:gd name="T10" fmla="*/ 7 w 20"/>
                <a:gd name="T11" fmla="*/ 0 h 27"/>
              </a:gdLst>
              <a:ahLst/>
              <a:cxnLst>
                <a:cxn ang="0">
                  <a:pos x="T0" y="T1"/>
                </a:cxn>
                <a:cxn ang="0">
                  <a:pos x="T2" y="T3"/>
                </a:cxn>
                <a:cxn ang="0">
                  <a:pos x="T4" y="T5"/>
                </a:cxn>
                <a:cxn ang="0">
                  <a:pos x="T6" y="T7"/>
                </a:cxn>
                <a:cxn ang="0">
                  <a:pos x="T8" y="T9"/>
                </a:cxn>
                <a:cxn ang="0">
                  <a:pos x="T10" y="T11"/>
                </a:cxn>
              </a:cxnLst>
              <a:rect l="0" t="0" r="r" b="b"/>
              <a:pathLst>
                <a:path w="20" h="27">
                  <a:moveTo>
                    <a:pt x="7" y="0"/>
                  </a:moveTo>
                  <a:lnTo>
                    <a:pt x="0" y="2"/>
                  </a:lnTo>
                  <a:lnTo>
                    <a:pt x="0" y="4"/>
                  </a:lnTo>
                  <a:lnTo>
                    <a:pt x="9" y="26"/>
                  </a:lnTo>
                  <a:lnTo>
                    <a:pt x="16" y="23"/>
                  </a:lnTo>
                  <a:lnTo>
                    <a:pt x="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7" name="Freeform 46"/>
            <p:cNvSpPr>
              <a:spLocks/>
            </p:cNvSpPr>
            <p:nvPr/>
          </p:nvSpPr>
          <p:spPr bwMode="auto">
            <a:xfrm>
              <a:off x="3780" y="991"/>
              <a:ext cx="20" cy="24"/>
            </a:xfrm>
            <a:custGeom>
              <a:avLst/>
              <a:gdLst>
                <a:gd name="T0" fmla="*/ 9 w 20"/>
                <a:gd name="T1" fmla="*/ 0 h 24"/>
                <a:gd name="T2" fmla="*/ 0 w 20"/>
                <a:gd name="T3" fmla="*/ 4 h 24"/>
                <a:gd name="T4" fmla="*/ 9 w 20"/>
                <a:gd name="T5" fmla="*/ 24 h 24"/>
                <a:gd name="T6" fmla="*/ 19 w 20"/>
                <a:gd name="T7" fmla="*/ 19 h 24"/>
                <a:gd name="T8" fmla="*/ 9 w 20"/>
                <a:gd name="T9" fmla="*/ 0 h 24"/>
              </a:gdLst>
              <a:ahLst/>
              <a:cxnLst>
                <a:cxn ang="0">
                  <a:pos x="T0" y="T1"/>
                </a:cxn>
                <a:cxn ang="0">
                  <a:pos x="T2" y="T3"/>
                </a:cxn>
                <a:cxn ang="0">
                  <a:pos x="T4" y="T5"/>
                </a:cxn>
                <a:cxn ang="0">
                  <a:pos x="T6" y="T7"/>
                </a:cxn>
                <a:cxn ang="0">
                  <a:pos x="T8" y="T9"/>
                </a:cxn>
              </a:cxnLst>
              <a:rect l="0" t="0" r="r" b="b"/>
              <a:pathLst>
                <a:path w="20" h="24">
                  <a:moveTo>
                    <a:pt x="9" y="0"/>
                  </a:moveTo>
                  <a:lnTo>
                    <a:pt x="0" y="4"/>
                  </a:lnTo>
                  <a:lnTo>
                    <a:pt x="9" y="24"/>
                  </a:lnTo>
                  <a:lnTo>
                    <a:pt x="19" y="19"/>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8" name="Freeform 47"/>
            <p:cNvSpPr>
              <a:spLocks/>
            </p:cNvSpPr>
            <p:nvPr/>
          </p:nvSpPr>
          <p:spPr bwMode="auto">
            <a:xfrm>
              <a:off x="3766" y="996"/>
              <a:ext cx="24" cy="29"/>
            </a:xfrm>
            <a:custGeom>
              <a:avLst/>
              <a:gdLst>
                <a:gd name="T0" fmla="*/ 14 w 24"/>
                <a:gd name="T1" fmla="*/ 0 h 29"/>
                <a:gd name="T2" fmla="*/ 0 w 24"/>
                <a:gd name="T3" fmla="*/ 7 h 29"/>
                <a:gd name="T4" fmla="*/ 7 w 24"/>
                <a:gd name="T5" fmla="*/ 28 h 29"/>
                <a:gd name="T6" fmla="*/ 9 w 24"/>
                <a:gd name="T7" fmla="*/ 28 h 29"/>
                <a:gd name="T8" fmla="*/ 23 w 24"/>
                <a:gd name="T9" fmla="*/ 19 h 29"/>
                <a:gd name="T10" fmla="*/ 14 w 24"/>
                <a:gd name="T11" fmla="*/ 0 h 29"/>
              </a:gdLst>
              <a:ahLst/>
              <a:cxnLst>
                <a:cxn ang="0">
                  <a:pos x="T0" y="T1"/>
                </a:cxn>
                <a:cxn ang="0">
                  <a:pos x="T2" y="T3"/>
                </a:cxn>
                <a:cxn ang="0">
                  <a:pos x="T4" y="T5"/>
                </a:cxn>
                <a:cxn ang="0">
                  <a:pos x="T6" y="T7"/>
                </a:cxn>
                <a:cxn ang="0">
                  <a:pos x="T8" y="T9"/>
                </a:cxn>
                <a:cxn ang="0">
                  <a:pos x="T10" y="T11"/>
                </a:cxn>
              </a:cxnLst>
              <a:rect l="0" t="0" r="r" b="b"/>
              <a:pathLst>
                <a:path w="24" h="29">
                  <a:moveTo>
                    <a:pt x="14" y="0"/>
                  </a:moveTo>
                  <a:lnTo>
                    <a:pt x="0" y="7"/>
                  </a:lnTo>
                  <a:lnTo>
                    <a:pt x="7" y="28"/>
                  </a:lnTo>
                  <a:lnTo>
                    <a:pt x="9" y="28"/>
                  </a:lnTo>
                  <a:lnTo>
                    <a:pt x="23" y="19"/>
                  </a:lnTo>
                  <a:lnTo>
                    <a:pt x="1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9" name="Freeform 48"/>
            <p:cNvSpPr>
              <a:spLocks/>
            </p:cNvSpPr>
            <p:nvPr/>
          </p:nvSpPr>
          <p:spPr bwMode="auto">
            <a:xfrm>
              <a:off x="3756" y="1001"/>
              <a:ext cx="20" cy="26"/>
            </a:xfrm>
            <a:custGeom>
              <a:avLst/>
              <a:gdLst>
                <a:gd name="T0" fmla="*/ 11 w 20"/>
                <a:gd name="T1" fmla="*/ 0 h 26"/>
                <a:gd name="T2" fmla="*/ 2 w 20"/>
                <a:gd name="T3" fmla="*/ 2 h 26"/>
                <a:gd name="T4" fmla="*/ 0 w 20"/>
                <a:gd name="T5" fmla="*/ 2 h 26"/>
                <a:gd name="T6" fmla="*/ 7 w 20"/>
                <a:gd name="T7" fmla="*/ 26 h 26"/>
                <a:gd name="T8" fmla="*/ 16 w 20"/>
                <a:gd name="T9" fmla="*/ 24 h 26"/>
                <a:gd name="T10" fmla="*/ 11 w 20"/>
                <a:gd name="T11" fmla="*/ 0 h 26"/>
              </a:gdLst>
              <a:ahLst/>
              <a:cxnLst>
                <a:cxn ang="0">
                  <a:pos x="T0" y="T1"/>
                </a:cxn>
                <a:cxn ang="0">
                  <a:pos x="T2" y="T3"/>
                </a:cxn>
                <a:cxn ang="0">
                  <a:pos x="T4" y="T5"/>
                </a:cxn>
                <a:cxn ang="0">
                  <a:pos x="T6" y="T7"/>
                </a:cxn>
                <a:cxn ang="0">
                  <a:pos x="T8" y="T9"/>
                </a:cxn>
                <a:cxn ang="0">
                  <a:pos x="T10" y="T11"/>
                </a:cxn>
              </a:cxnLst>
              <a:rect l="0" t="0" r="r" b="b"/>
              <a:pathLst>
                <a:path w="20" h="26">
                  <a:moveTo>
                    <a:pt x="11" y="0"/>
                  </a:moveTo>
                  <a:lnTo>
                    <a:pt x="2" y="2"/>
                  </a:lnTo>
                  <a:lnTo>
                    <a:pt x="0" y="2"/>
                  </a:lnTo>
                  <a:lnTo>
                    <a:pt x="7" y="26"/>
                  </a:lnTo>
                  <a:lnTo>
                    <a:pt x="16" y="24"/>
                  </a:lnTo>
                  <a:lnTo>
                    <a:pt x="11"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50" name="Freeform 49"/>
            <p:cNvSpPr>
              <a:spLocks/>
            </p:cNvSpPr>
            <p:nvPr/>
          </p:nvSpPr>
          <p:spPr bwMode="auto">
            <a:xfrm>
              <a:off x="3749" y="1003"/>
              <a:ext cx="20" cy="27"/>
            </a:xfrm>
            <a:custGeom>
              <a:avLst/>
              <a:gdLst>
                <a:gd name="T0" fmla="*/ 7 w 20"/>
                <a:gd name="T1" fmla="*/ 0 h 27"/>
                <a:gd name="T2" fmla="*/ 0 w 20"/>
                <a:gd name="T3" fmla="*/ 2 h 27"/>
                <a:gd name="T4" fmla="*/ 7 w 20"/>
                <a:gd name="T5" fmla="*/ 26 h 27"/>
                <a:gd name="T6" fmla="*/ 16 w 20"/>
                <a:gd name="T7" fmla="*/ 24 h 27"/>
                <a:gd name="T8" fmla="*/ 7 w 20"/>
                <a:gd name="T9" fmla="*/ 0 h 27"/>
              </a:gdLst>
              <a:ahLst/>
              <a:cxnLst>
                <a:cxn ang="0">
                  <a:pos x="T0" y="T1"/>
                </a:cxn>
                <a:cxn ang="0">
                  <a:pos x="T2" y="T3"/>
                </a:cxn>
                <a:cxn ang="0">
                  <a:pos x="T4" y="T5"/>
                </a:cxn>
                <a:cxn ang="0">
                  <a:pos x="T6" y="T7"/>
                </a:cxn>
                <a:cxn ang="0">
                  <a:pos x="T8" y="T9"/>
                </a:cxn>
              </a:cxnLst>
              <a:rect l="0" t="0" r="r" b="b"/>
              <a:pathLst>
                <a:path w="20" h="27">
                  <a:moveTo>
                    <a:pt x="7" y="0"/>
                  </a:moveTo>
                  <a:lnTo>
                    <a:pt x="0" y="2"/>
                  </a:lnTo>
                  <a:lnTo>
                    <a:pt x="7" y="26"/>
                  </a:lnTo>
                  <a:lnTo>
                    <a:pt x="16" y="24"/>
                  </a:lnTo>
                  <a:lnTo>
                    <a:pt x="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51" name="Freeform 50"/>
            <p:cNvSpPr>
              <a:spLocks/>
            </p:cNvSpPr>
            <p:nvPr/>
          </p:nvSpPr>
          <p:spPr bwMode="auto">
            <a:xfrm>
              <a:off x="3742" y="1005"/>
              <a:ext cx="20" cy="27"/>
            </a:xfrm>
            <a:custGeom>
              <a:avLst/>
              <a:gdLst>
                <a:gd name="T0" fmla="*/ 9 w 20"/>
                <a:gd name="T1" fmla="*/ 0 h 27"/>
                <a:gd name="T2" fmla="*/ 0 w 20"/>
                <a:gd name="T3" fmla="*/ 2 h 27"/>
                <a:gd name="T4" fmla="*/ 2 w 20"/>
                <a:gd name="T5" fmla="*/ 26 h 27"/>
                <a:gd name="T6" fmla="*/ 4 w 20"/>
                <a:gd name="T7" fmla="*/ 26 h 27"/>
                <a:gd name="T8" fmla="*/ 14 w 20"/>
                <a:gd name="T9" fmla="*/ 24 h 27"/>
                <a:gd name="T10" fmla="*/ 9 w 20"/>
                <a:gd name="T11" fmla="*/ 0 h 27"/>
              </a:gdLst>
              <a:ahLst/>
              <a:cxnLst>
                <a:cxn ang="0">
                  <a:pos x="T0" y="T1"/>
                </a:cxn>
                <a:cxn ang="0">
                  <a:pos x="T2" y="T3"/>
                </a:cxn>
                <a:cxn ang="0">
                  <a:pos x="T4" y="T5"/>
                </a:cxn>
                <a:cxn ang="0">
                  <a:pos x="T6" y="T7"/>
                </a:cxn>
                <a:cxn ang="0">
                  <a:pos x="T8" y="T9"/>
                </a:cxn>
                <a:cxn ang="0">
                  <a:pos x="T10" y="T11"/>
                </a:cxn>
              </a:cxnLst>
              <a:rect l="0" t="0" r="r" b="b"/>
              <a:pathLst>
                <a:path w="20" h="27">
                  <a:moveTo>
                    <a:pt x="9" y="0"/>
                  </a:moveTo>
                  <a:lnTo>
                    <a:pt x="0" y="2"/>
                  </a:lnTo>
                  <a:lnTo>
                    <a:pt x="2" y="26"/>
                  </a:lnTo>
                  <a:lnTo>
                    <a:pt x="4" y="26"/>
                  </a:lnTo>
                  <a:lnTo>
                    <a:pt x="14" y="24"/>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52" name="Freeform 51"/>
            <p:cNvSpPr>
              <a:spLocks/>
            </p:cNvSpPr>
            <p:nvPr/>
          </p:nvSpPr>
          <p:spPr bwMode="auto">
            <a:xfrm>
              <a:off x="3734" y="1008"/>
              <a:ext cx="20" cy="24"/>
            </a:xfrm>
            <a:custGeom>
              <a:avLst/>
              <a:gdLst>
                <a:gd name="T0" fmla="*/ 9 w 20"/>
                <a:gd name="T1" fmla="*/ 0 h 24"/>
                <a:gd name="T2" fmla="*/ 0 w 20"/>
                <a:gd name="T3" fmla="*/ 0 h 24"/>
                <a:gd name="T4" fmla="*/ 2 w 20"/>
                <a:gd name="T5" fmla="*/ 24 h 24"/>
                <a:gd name="T6" fmla="*/ 9 w 20"/>
                <a:gd name="T7" fmla="*/ 24 h 24"/>
                <a:gd name="T8" fmla="*/ 9 w 20"/>
                <a:gd name="T9" fmla="*/ 0 h 24"/>
              </a:gdLst>
              <a:ahLst/>
              <a:cxnLst>
                <a:cxn ang="0">
                  <a:pos x="T0" y="T1"/>
                </a:cxn>
                <a:cxn ang="0">
                  <a:pos x="T2" y="T3"/>
                </a:cxn>
                <a:cxn ang="0">
                  <a:pos x="T4" y="T5"/>
                </a:cxn>
                <a:cxn ang="0">
                  <a:pos x="T6" y="T7"/>
                </a:cxn>
                <a:cxn ang="0">
                  <a:pos x="T8" y="T9"/>
                </a:cxn>
              </a:cxnLst>
              <a:rect l="0" t="0" r="r" b="b"/>
              <a:pathLst>
                <a:path w="20" h="24">
                  <a:moveTo>
                    <a:pt x="9" y="0"/>
                  </a:moveTo>
                  <a:lnTo>
                    <a:pt x="0" y="0"/>
                  </a:lnTo>
                  <a:lnTo>
                    <a:pt x="2" y="24"/>
                  </a:lnTo>
                  <a:lnTo>
                    <a:pt x="9" y="24"/>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53" name="Freeform 52"/>
            <p:cNvSpPr>
              <a:spLocks/>
            </p:cNvSpPr>
            <p:nvPr/>
          </p:nvSpPr>
          <p:spPr bwMode="auto">
            <a:xfrm>
              <a:off x="3703" y="1008"/>
              <a:ext cx="36" cy="29"/>
            </a:xfrm>
            <a:custGeom>
              <a:avLst/>
              <a:gdLst>
                <a:gd name="T0" fmla="*/ 31 w 36"/>
                <a:gd name="T1" fmla="*/ 0 h 29"/>
                <a:gd name="T2" fmla="*/ 0 w 36"/>
                <a:gd name="T3" fmla="*/ 4 h 29"/>
                <a:gd name="T4" fmla="*/ 4 w 36"/>
                <a:gd name="T5" fmla="*/ 28 h 29"/>
                <a:gd name="T6" fmla="*/ 35 w 36"/>
                <a:gd name="T7" fmla="*/ 24 h 29"/>
                <a:gd name="T8" fmla="*/ 31 w 36"/>
                <a:gd name="T9" fmla="*/ 0 h 29"/>
              </a:gdLst>
              <a:ahLst/>
              <a:cxnLst>
                <a:cxn ang="0">
                  <a:pos x="T0" y="T1"/>
                </a:cxn>
                <a:cxn ang="0">
                  <a:pos x="T2" y="T3"/>
                </a:cxn>
                <a:cxn ang="0">
                  <a:pos x="T4" y="T5"/>
                </a:cxn>
                <a:cxn ang="0">
                  <a:pos x="T6" y="T7"/>
                </a:cxn>
                <a:cxn ang="0">
                  <a:pos x="T8" y="T9"/>
                </a:cxn>
              </a:cxnLst>
              <a:rect l="0" t="0" r="r" b="b"/>
              <a:pathLst>
                <a:path w="36" h="29">
                  <a:moveTo>
                    <a:pt x="31" y="0"/>
                  </a:moveTo>
                  <a:lnTo>
                    <a:pt x="0" y="4"/>
                  </a:lnTo>
                  <a:lnTo>
                    <a:pt x="4" y="28"/>
                  </a:lnTo>
                  <a:lnTo>
                    <a:pt x="35" y="24"/>
                  </a:lnTo>
                  <a:lnTo>
                    <a:pt x="31"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nvGrpSpPr>
            <p:cNvPr id="54" name="Group 53"/>
            <p:cNvGrpSpPr>
              <a:grpSpLocks/>
            </p:cNvGrpSpPr>
            <p:nvPr/>
          </p:nvGrpSpPr>
          <p:grpSpPr bwMode="auto">
            <a:xfrm>
              <a:off x="3950" y="941"/>
              <a:ext cx="99" cy="153"/>
              <a:chOff x="3950" y="941"/>
              <a:chExt cx="99" cy="153"/>
            </a:xfrm>
          </p:grpSpPr>
          <p:sp>
            <p:nvSpPr>
              <p:cNvPr id="145" name="Freeform 144"/>
              <p:cNvSpPr>
                <a:spLocks/>
              </p:cNvSpPr>
              <p:nvPr/>
            </p:nvSpPr>
            <p:spPr bwMode="auto">
              <a:xfrm>
                <a:off x="3950" y="941"/>
                <a:ext cx="99" cy="153"/>
              </a:xfrm>
              <a:custGeom>
                <a:avLst/>
                <a:gdLst>
                  <a:gd name="T0" fmla="*/ 28 w 99"/>
                  <a:gd name="T1" fmla="*/ 108 h 153"/>
                  <a:gd name="T2" fmla="*/ 0 w 99"/>
                  <a:gd name="T3" fmla="*/ 112 h 153"/>
                  <a:gd name="T4" fmla="*/ 4 w 99"/>
                  <a:gd name="T5" fmla="*/ 129 h 153"/>
                  <a:gd name="T6" fmla="*/ 16 w 99"/>
                  <a:gd name="T7" fmla="*/ 141 h 153"/>
                  <a:gd name="T8" fmla="*/ 28 w 99"/>
                  <a:gd name="T9" fmla="*/ 151 h 153"/>
                  <a:gd name="T10" fmla="*/ 48 w 99"/>
                  <a:gd name="T11" fmla="*/ 153 h 153"/>
                  <a:gd name="T12" fmla="*/ 69 w 99"/>
                  <a:gd name="T13" fmla="*/ 151 h 153"/>
                  <a:gd name="T14" fmla="*/ 84 w 99"/>
                  <a:gd name="T15" fmla="*/ 139 h 153"/>
                  <a:gd name="T16" fmla="*/ 92 w 99"/>
                  <a:gd name="T17" fmla="*/ 129 h 153"/>
                  <a:gd name="T18" fmla="*/ 48 w 99"/>
                  <a:gd name="T19" fmla="*/ 129 h 153"/>
                  <a:gd name="T20" fmla="*/ 33 w 99"/>
                  <a:gd name="T21" fmla="*/ 124 h 153"/>
                  <a:gd name="T22" fmla="*/ 28 w 99"/>
                  <a:gd name="T23" fmla="*/ 108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9" h="153">
                    <a:moveTo>
                      <a:pt x="28" y="108"/>
                    </a:moveTo>
                    <a:lnTo>
                      <a:pt x="0" y="112"/>
                    </a:lnTo>
                    <a:lnTo>
                      <a:pt x="4" y="129"/>
                    </a:lnTo>
                    <a:lnTo>
                      <a:pt x="16" y="141"/>
                    </a:lnTo>
                    <a:lnTo>
                      <a:pt x="28" y="151"/>
                    </a:lnTo>
                    <a:lnTo>
                      <a:pt x="48" y="153"/>
                    </a:lnTo>
                    <a:lnTo>
                      <a:pt x="69" y="151"/>
                    </a:lnTo>
                    <a:lnTo>
                      <a:pt x="84" y="139"/>
                    </a:lnTo>
                    <a:lnTo>
                      <a:pt x="92" y="129"/>
                    </a:lnTo>
                    <a:lnTo>
                      <a:pt x="48" y="129"/>
                    </a:lnTo>
                    <a:lnTo>
                      <a:pt x="33" y="124"/>
                    </a:lnTo>
                    <a:lnTo>
                      <a:pt x="28" y="108"/>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46" name="Freeform 145"/>
              <p:cNvSpPr>
                <a:spLocks/>
              </p:cNvSpPr>
              <p:nvPr/>
            </p:nvSpPr>
            <p:spPr bwMode="auto">
              <a:xfrm>
                <a:off x="3950" y="941"/>
                <a:ext cx="99" cy="153"/>
              </a:xfrm>
              <a:custGeom>
                <a:avLst/>
                <a:gdLst>
                  <a:gd name="T0" fmla="*/ 87 w 99"/>
                  <a:gd name="T1" fmla="*/ 81 h 153"/>
                  <a:gd name="T2" fmla="*/ 50 w 99"/>
                  <a:gd name="T3" fmla="*/ 81 h 153"/>
                  <a:gd name="T4" fmla="*/ 64 w 99"/>
                  <a:gd name="T5" fmla="*/ 88 h 153"/>
                  <a:gd name="T6" fmla="*/ 69 w 99"/>
                  <a:gd name="T7" fmla="*/ 105 h 153"/>
                  <a:gd name="T8" fmla="*/ 64 w 99"/>
                  <a:gd name="T9" fmla="*/ 122 h 153"/>
                  <a:gd name="T10" fmla="*/ 48 w 99"/>
                  <a:gd name="T11" fmla="*/ 129 h 153"/>
                  <a:gd name="T12" fmla="*/ 92 w 99"/>
                  <a:gd name="T13" fmla="*/ 129 h 153"/>
                  <a:gd name="T14" fmla="*/ 96 w 99"/>
                  <a:gd name="T15" fmla="*/ 124 h 153"/>
                  <a:gd name="T16" fmla="*/ 98 w 99"/>
                  <a:gd name="T17" fmla="*/ 105 h 153"/>
                  <a:gd name="T18" fmla="*/ 91 w 99"/>
                  <a:gd name="T19" fmla="*/ 84 h 153"/>
                  <a:gd name="T20" fmla="*/ 87 w 99"/>
                  <a:gd name="T21" fmla="*/ 81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9" h="153">
                    <a:moveTo>
                      <a:pt x="87" y="81"/>
                    </a:moveTo>
                    <a:lnTo>
                      <a:pt x="50" y="81"/>
                    </a:lnTo>
                    <a:lnTo>
                      <a:pt x="64" y="88"/>
                    </a:lnTo>
                    <a:lnTo>
                      <a:pt x="69" y="105"/>
                    </a:lnTo>
                    <a:lnTo>
                      <a:pt x="64" y="122"/>
                    </a:lnTo>
                    <a:lnTo>
                      <a:pt x="48" y="129"/>
                    </a:lnTo>
                    <a:lnTo>
                      <a:pt x="92" y="129"/>
                    </a:lnTo>
                    <a:lnTo>
                      <a:pt x="96" y="124"/>
                    </a:lnTo>
                    <a:lnTo>
                      <a:pt x="98" y="105"/>
                    </a:lnTo>
                    <a:lnTo>
                      <a:pt x="91" y="84"/>
                    </a:lnTo>
                    <a:lnTo>
                      <a:pt x="87" y="81"/>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47" name="Freeform 146"/>
              <p:cNvSpPr>
                <a:spLocks/>
              </p:cNvSpPr>
              <p:nvPr/>
            </p:nvSpPr>
            <p:spPr bwMode="auto">
              <a:xfrm>
                <a:off x="3950" y="941"/>
                <a:ext cx="99" cy="153"/>
              </a:xfrm>
              <a:custGeom>
                <a:avLst/>
                <a:gdLst>
                  <a:gd name="T0" fmla="*/ 85 w 99"/>
                  <a:gd name="T1" fmla="*/ 24 h 153"/>
                  <a:gd name="T2" fmla="*/ 48 w 99"/>
                  <a:gd name="T3" fmla="*/ 24 h 153"/>
                  <a:gd name="T4" fmla="*/ 60 w 99"/>
                  <a:gd name="T5" fmla="*/ 28 h 153"/>
                  <a:gd name="T6" fmla="*/ 62 w 99"/>
                  <a:gd name="T7" fmla="*/ 40 h 153"/>
                  <a:gd name="T8" fmla="*/ 57 w 99"/>
                  <a:gd name="T9" fmla="*/ 57 h 153"/>
                  <a:gd name="T10" fmla="*/ 40 w 99"/>
                  <a:gd name="T11" fmla="*/ 60 h 153"/>
                  <a:gd name="T12" fmla="*/ 36 w 99"/>
                  <a:gd name="T13" fmla="*/ 84 h 153"/>
                  <a:gd name="T14" fmla="*/ 50 w 99"/>
                  <a:gd name="T15" fmla="*/ 81 h 153"/>
                  <a:gd name="T16" fmla="*/ 87 w 99"/>
                  <a:gd name="T17" fmla="*/ 81 h 153"/>
                  <a:gd name="T18" fmla="*/ 72 w 99"/>
                  <a:gd name="T19" fmla="*/ 72 h 153"/>
                  <a:gd name="T20" fmla="*/ 86 w 99"/>
                  <a:gd name="T21" fmla="*/ 57 h 153"/>
                  <a:gd name="T22" fmla="*/ 93 w 99"/>
                  <a:gd name="T23" fmla="*/ 40 h 153"/>
                  <a:gd name="T24" fmla="*/ 85 w 99"/>
                  <a:gd name="T25" fmla="*/ 24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9" h="153">
                    <a:moveTo>
                      <a:pt x="85" y="24"/>
                    </a:moveTo>
                    <a:lnTo>
                      <a:pt x="48" y="24"/>
                    </a:lnTo>
                    <a:lnTo>
                      <a:pt x="60" y="28"/>
                    </a:lnTo>
                    <a:lnTo>
                      <a:pt x="62" y="40"/>
                    </a:lnTo>
                    <a:lnTo>
                      <a:pt x="57" y="57"/>
                    </a:lnTo>
                    <a:lnTo>
                      <a:pt x="40" y="60"/>
                    </a:lnTo>
                    <a:lnTo>
                      <a:pt x="36" y="84"/>
                    </a:lnTo>
                    <a:lnTo>
                      <a:pt x="50" y="81"/>
                    </a:lnTo>
                    <a:lnTo>
                      <a:pt x="87" y="81"/>
                    </a:lnTo>
                    <a:lnTo>
                      <a:pt x="72" y="72"/>
                    </a:lnTo>
                    <a:lnTo>
                      <a:pt x="86" y="57"/>
                    </a:lnTo>
                    <a:lnTo>
                      <a:pt x="93" y="40"/>
                    </a:lnTo>
                    <a:lnTo>
                      <a:pt x="85" y="24"/>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48" name="Freeform 147"/>
              <p:cNvSpPr>
                <a:spLocks/>
              </p:cNvSpPr>
              <p:nvPr/>
            </p:nvSpPr>
            <p:spPr bwMode="auto">
              <a:xfrm>
                <a:off x="3950" y="941"/>
                <a:ext cx="99" cy="153"/>
              </a:xfrm>
              <a:custGeom>
                <a:avLst/>
                <a:gdLst>
                  <a:gd name="T0" fmla="*/ 48 w 99"/>
                  <a:gd name="T1" fmla="*/ 0 h 153"/>
                  <a:gd name="T2" fmla="*/ 24 w 99"/>
                  <a:gd name="T3" fmla="*/ 7 h 153"/>
                  <a:gd name="T4" fmla="*/ 9 w 99"/>
                  <a:gd name="T5" fmla="*/ 16 h 153"/>
                  <a:gd name="T6" fmla="*/ 0 w 99"/>
                  <a:gd name="T7" fmla="*/ 40 h 153"/>
                  <a:gd name="T8" fmla="*/ 28 w 99"/>
                  <a:gd name="T9" fmla="*/ 45 h 153"/>
                  <a:gd name="T10" fmla="*/ 33 w 99"/>
                  <a:gd name="T11" fmla="*/ 31 h 153"/>
                  <a:gd name="T12" fmla="*/ 48 w 99"/>
                  <a:gd name="T13" fmla="*/ 24 h 153"/>
                  <a:gd name="T14" fmla="*/ 85 w 99"/>
                  <a:gd name="T15" fmla="*/ 24 h 153"/>
                  <a:gd name="T16" fmla="*/ 81 w 99"/>
                  <a:gd name="T17" fmla="*/ 14 h 153"/>
                  <a:gd name="T18" fmla="*/ 67 w 99"/>
                  <a:gd name="T19" fmla="*/ 4 h 153"/>
                  <a:gd name="T20" fmla="*/ 48 w 99"/>
                  <a:gd name="T21" fmla="*/ 0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9" h="153">
                    <a:moveTo>
                      <a:pt x="48" y="0"/>
                    </a:moveTo>
                    <a:lnTo>
                      <a:pt x="24" y="7"/>
                    </a:lnTo>
                    <a:lnTo>
                      <a:pt x="9" y="16"/>
                    </a:lnTo>
                    <a:lnTo>
                      <a:pt x="0" y="40"/>
                    </a:lnTo>
                    <a:lnTo>
                      <a:pt x="28" y="45"/>
                    </a:lnTo>
                    <a:lnTo>
                      <a:pt x="33" y="31"/>
                    </a:lnTo>
                    <a:lnTo>
                      <a:pt x="48" y="24"/>
                    </a:lnTo>
                    <a:lnTo>
                      <a:pt x="85" y="24"/>
                    </a:lnTo>
                    <a:lnTo>
                      <a:pt x="81" y="14"/>
                    </a:lnTo>
                    <a:lnTo>
                      <a:pt x="67" y="4"/>
                    </a:lnTo>
                    <a:lnTo>
                      <a:pt x="48"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sp>
          <p:nvSpPr>
            <p:cNvPr id="55" name="Freeform 54"/>
            <p:cNvSpPr>
              <a:spLocks/>
            </p:cNvSpPr>
            <p:nvPr/>
          </p:nvSpPr>
          <p:spPr bwMode="auto">
            <a:xfrm>
              <a:off x="4116" y="941"/>
              <a:ext cx="48" cy="153"/>
            </a:xfrm>
            <a:custGeom>
              <a:avLst/>
              <a:gdLst>
                <a:gd name="T0" fmla="*/ 0 w 48"/>
                <a:gd name="T1" fmla="*/ 0 h 153"/>
                <a:gd name="T2" fmla="*/ 0 w 48"/>
                <a:gd name="T3" fmla="*/ 24 h 153"/>
                <a:gd name="T4" fmla="*/ 9 w 48"/>
                <a:gd name="T5" fmla="*/ 28 h 153"/>
                <a:gd name="T6" fmla="*/ 16 w 48"/>
                <a:gd name="T7" fmla="*/ 40 h 153"/>
                <a:gd name="T8" fmla="*/ 16 w 48"/>
                <a:gd name="T9" fmla="*/ 115 h 153"/>
                <a:gd name="T10" fmla="*/ 9 w 48"/>
                <a:gd name="T11" fmla="*/ 127 h 153"/>
                <a:gd name="T12" fmla="*/ 0 w 48"/>
                <a:gd name="T13" fmla="*/ 129 h 153"/>
                <a:gd name="T14" fmla="*/ 0 w 48"/>
                <a:gd name="T15" fmla="*/ 153 h 153"/>
                <a:gd name="T16" fmla="*/ 19 w 48"/>
                <a:gd name="T17" fmla="*/ 151 h 153"/>
                <a:gd name="T18" fmla="*/ 33 w 48"/>
                <a:gd name="T19" fmla="*/ 139 h 153"/>
                <a:gd name="T20" fmla="*/ 45 w 48"/>
                <a:gd name="T21" fmla="*/ 112 h 153"/>
                <a:gd name="T22" fmla="*/ 47 w 48"/>
                <a:gd name="T23" fmla="*/ 76 h 153"/>
                <a:gd name="T24" fmla="*/ 45 w 48"/>
                <a:gd name="T25" fmla="*/ 40 h 153"/>
                <a:gd name="T26" fmla="*/ 33 w 48"/>
                <a:gd name="T27" fmla="*/ 16 h 153"/>
                <a:gd name="T28" fmla="*/ 19 w 48"/>
                <a:gd name="T29" fmla="*/ 4 h 153"/>
                <a:gd name="T30" fmla="*/ 0 w 48"/>
                <a:gd name="T31" fmla="*/ 0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8" h="153">
                  <a:moveTo>
                    <a:pt x="0" y="0"/>
                  </a:moveTo>
                  <a:lnTo>
                    <a:pt x="0" y="24"/>
                  </a:lnTo>
                  <a:lnTo>
                    <a:pt x="9" y="28"/>
                  </a:lnTo>
                  <a:lnTo>
                    <a:pt x="16" y="40"/>
                  </a:lnTo>
                  <a:lnTo>
                    <a:pt x="16" y="115"/>
                  </a:lnTo>
                  <a:lnTo>
                    <a:pt x="9" y="127"/>
                  </a:lnTo>
                  <a:lnTo>
                    <a:pt x="0" y="129"/>
                  </a:lnTo>
                  <a:lnTo>
                    <a:pt x="0" y="153"/>
                  </a:lnTo>
                  <a:lnTo>
                    <a:pt x="19" y="151"/>
                  </a:lnTo>
                  <a:lnTo>
                    <a:pt x="33" y="139"/>
                  </a:lnTo>
                  <a:lnTo>
                    <a:pt x="45" y="112"/>
                  </a:lnTo>
                  <a:lnTo>
                    <a:pt x="47" y="76"/>
                  </a:lnTo>
                  <a:lnTo>
                    <a:pt x="45" y="40"/>
                  </a:lnTo>
                  <a:lnTo>
                    <a:pt x="33" y="16"/>
                  </a:lnTo>
                  <a:lnTo>
                    <a:pt x="19" y="4"/>
                  </a:lnTo>
                  <a:lnTo>
                    <a:pt x="0"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56" name="Freeform 55"/>
            <p:cNvSpPr>
              <a:spLocks/>
            </p:cNvSpPr>
            <p:nvPr/>
          </p:nvSpPr>
          <p:spPr bwMode="auto">
            <a:xfrm>
              <a:off x="4068" y="941"/>
              <a:ext cx="48" cy="153"/>
            </a:xfrm>
            <a:custGeom>
              <a:avLst/>
              <a:gdLst>
                <a:gd name="T0" fmla="*/ 48 w 48"/>
                <a:gd name="T1" fmla="*/ 0 h 153"/>
                <a:gd name="T2" fmla="*/ 28 w 48"/>
                <a:gd name="T3" fmla="*/ 4 h 153"/>
                <a:gd name="T4" fmla="*/ 14 w 48"/>
                <a:gd name="T5" fmla="*/ 16 h 153"/>
                <a:gd name="T6" fmla="*/ 4 w 48"/>
                <a:gd name="T7" fmla="*/ 40 h 153"/>
                <a:gd name="T8" fmla="*/ 0 w 48"/>
                <a:gd name="T9" fmla="*/ 76 h 153"/>
                <a:gd name="T10" fmla="*/ 2 w 48"/>
                <a:gd name="T11" fmla="*/ 112 h 153"/>
                <a:gd name="T12" fmla="*/ 12 w 48"/>
                <a:gd name="T13" fmla="*/ 136 h 153"/>
                <a:gd name="T14" fmla="*/ 28 w 48"/>
                <a:gd name="T15" fmla="*/ 148 h 153"/>
                <a:gd name="T16" fmla="*/ 48 w 48"/>
                <a:gd name="T17" fmla="*/ 153 h 153"/>
                <a:gd name="T18" fmla="*/ 48 w 48"/>
                <a:gd name="T19" fmla="*/ 129 h 153"/>
                <a:gd name="T20" fmla="*/ 38 w 48"/>
                <a:gd name="T21" fmla="*/ 127 h 153"/>
                <a:gd name="T22" fmla="*/ 31 w 48"/>
                <a:gd name="T23" fmla="*/ 112 h 153"/>
                <a:gd name="T24" fmla="*/ 28 w 48"/>
                <a:gd name="T25" fmla="*/ 76 h 153"/>
                <a:gd name="T26" fmla="*/ 31 w 48"/>
                <a:gd name="T27" fmla="*/ 40 h 153"/>
                <a:gd name="T28" fmla="*/ 38 w 48"/>
                <a:gd name="T29" fmla="*/ 28 h 153"/>
                <a:gd name="T30" fmla="*/ 48 w 48"/>
                <a:gd name="T31" fmla="*/ 24 h 153"/>
                <a:gd name="T32" fmla="*/ 48 w 48"/>
                <a:gd name="T33" fmla="*/ 0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8" h="153">
                  <a:moveTo>
                    <a:pt x="48" y="0"/>
                  </a:moveTo>
                  <a:lnTo>
                    <a:pt x="28" y="4"/>
                  </a:lnTo>
                  <a:lnTo>
                    <a:pt x="14" y="16"/>
                  </a:lnTo>
                  <a:lnTo>
                    <a:pt x="4" y="40"/>
                  </a:lnTo>
                  <a:lnTo>
                    <a:pt x="0" y="76"/>
                  </a:lnTo>
                  <a:lnTo>
                    <a:pt x="2" y="112"/>
                  </a:lnTo>
                  <a:lnTo>
                    <a:pt x="12" y="136"/>
                  </a:lnTo>
                  <a:lnTo>
                    <a:pt x="28" y="148"/>
                  </a:lnTo>
                  <a:lnTo>
                    <a:pt x="48" y="153"/>
                  </a:lnTo>
                  <a:lnTo>
                    <a:pt x="48" y="129"/>
                  </a:lnTo>
                  <a:lnTo>
                    <a:pt x="38" y="127"/>
                  </a:lnTo>
                  <a:lnTo>
                    <a:pt x="31" y="112"/>
                  </a:lnTo>
                  <a:lnTo>
                    <a:pt x="28" y="76"/>
                  </a:lnTo>
                  <a:lnTo>
                    <a:pt x="31" y="40"/>
                  </a:lnTo>
                  <a:lnTo>
                    <a:pt x="38" y="28"/>
                  </a:lnTo>
                  <a:lnTo>
                    <a:pt x="48" y="24"/>
                  </a:lnTo>
                  <a:lnTo>
                    <a:pt x="48"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nvGrpSpPr>
            <p:cNvPr id="57" name="Group 56"/>
            <p:cNvGrpSpPr>
              <a:grpSpLocks/>
            </p:cNvGrpSpPr>
            <p:nvPr/>
          </p:nvGrpSpPr>
          <p:grpSpPr bwMode="auto">
            <a:xfrm>
              <a:off x="4351" y="945"/>
              <a:ext cx="65" cy="149"/>
              <a:chOff x="4351" y="945"/>
              <a:chExt cx="65" cy="149"/>
            </a:xfrm>
          </p:grpSpPr>
          <p:sp>
            <p:nvSpPr>
              <p:cNvPr id="141" name="Freeform 140"/>
              <p:cNvSpPr>
                <a:spLocks/>
              </p:cNvSpPr>
              <p:nvPr/>
            </p:nvSpPr>
            <p:spPr bwMode="auto">
              <a:xfrm>
                <a:off x="4351" y="945"/>
                <a:ext cx="65" cy="149"/>
              </a:xfrm>
              <a:custGeom>
                <a:avLst/>
                <a:gdLst>
                  <a:gd name="T0" fmla="*/ 43 w 65"/>
                  <a:gd name="T1" fmla="*/ 60 h 149"/>
                  <a:gd name="T2" fmla="*/ 14 w 65"/>
                  <a:gd name="T3" fmla="*/ 60 h 149"/>
                  <a:gd name="T4" fmla="*/ 14 w 65"/>
                  <a:gd name="T5" fmla="*/ 129 h 149"/>
                  <a:gd name="T6" fmla="*/ 19 w 65"/>
                  <a:gd name="T7" fmla="*/ 141 h 149"/>
                  <a:gd name="T8" fmla="*/ 28 w 65"/>
                  <a:gd name="T9" fmla="*/ 146 h 149"/>
                  <a:gd name="T10" fmla="*/ 43 w 65"/>
                  <a:gd name="T11" fmla="*/ 148 h 149"/>
                  <a:gd name="T12" fmla="*/ 64 w 65"/>
                  <a:gd name="T13" fmla="*/ 144 h 149"/>
                  <a:gd name="T14" fmla="*/ 62 w 65"/>
                  <a:gd name="T15" fmla="*/ 124 h 149"/>
                  <a:gd name="T16" fmla="*/ 47 w 65"/>
                  <a:gd name="T17" fmla="*/ 124 h 149"/>
                  <a:gd name="T18" fmla="*/ 43 w 65"/>
                  <a:gd name="T19" fmla="*/ 120 h 149"/>
                  <a:gd name="T20" fmla="*/ 43 w 65"/>
                  <a:gd name="T21" fmla="*/ 60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5" h="149">
                    <a:moveTo>
                      <a:pt x="43" y="60"/>
                    </a:moveTo>
                    <a:lnTo>
                      <a:pt x="14" y="60"/>
                    </a:lnTo>
                    <a:lnTo>
                      <a:pt x="14" y="129"/>
                    </a:lnTo>
                    <a:lnTo>
                      <a:pt x="19" y="141"/>
                    </a:lnTo>
                    <a:lnTo>
                      <a:pt x="28" y="146"/>
                    </a:lnTo>
                    <a:lnTo>
                      <a:pt x="43" y="148"/>
                    </a:lnTo>
                    <a:lnTo>
                      <a:pt x="64" y="144"/>
                    </a:lnTo>
                    <a:lnTo>
                      <a:pt x="62" y="124"/>
                    </a:lnTo>
                    <a:lnTo>
                      <a:pt x="47" y="124"/>
                    </a:lnTo>
                    <a:lnTo>
                      <a:pt x="43" y="120"/>
                    </a:lnTo>
                    <a:lnTo>
                      <a:pt x="43" y="6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42" name="Freeform 141"/>
              <p:cNvSpPr>
                <a:spLocks/>
              </p:cNvSpPr>
              <p:nvPr/>
            </p:nvSpPr>
            <p:spPr bwMode="auto">
              <a:xfrm>
                <a:off x="4351" y="945"/>
                <a:ext cx="65" cy="149"/>
              </a:xfrm>
              <a:custGeom>
                <a:avLst/>
                <a:gdLst>
                  <a:gd name="T0" fmla="*/ 62 w 65"/>
                  <a:gd name="T1" fmla="*/ 122 h 149"/>
                  <a:gd name="T2" fmla="*/ 52 w 65"/>
                  <a:gd name="T3" fmla="*/ 124 h 149"/>
                  <a:gd name="T4" fmla="*/ 62 w 65"/>
                  <a:gd name="T5" fmla="*/ 124 h 149"/>
                  <a:gd name="T6" fmla="*/ 62 w 65"/>
                  <a:gd name="T7" fmla="*/ 122 h 149"/>
                </a:gdLst>
                <a:ahLst/>
                <a:cxnLst>
                  <a:cxn ang="0">
                    <a:pos x="T0" y="T1"/>
                  </a:cxn>
                  <a:cxn ang="0">
                    <a:pos x="T2" y="T3"/>
                  </a:cxn>
                  <a:cxn ang="0">
                    <a:pos x="T4" y="T5"/>
                  </a:cxn>
                  <a:cxn ang="0">
                    <a:pos x="T6" y="T7"/>
                  </a:cxn>
                </a:cxnLst>
                <a:rect l="0" t="0" r="r" b="b"/>
                <a:pathLst>
                  <a:path w="65" h="149">
                    <a:moveTo>
                      <a:pt x="62" y="122"/>
                    </a:moveTo>
                    <a:lnTo>
                      <a:pt x="52" y="124"/>
                    </a:lnTo>
                    <a:lnTo>
                      <a:pt x="62" y="124"/>
                    </a:lnTo>
                    <a:lnTo>
                      <a:pt x="62" y="122"/>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43" name="Rectangle 142"/>
              <p:cNvSpPr>
                <a:spLocks/>
              </p:cNvSpPr>
              <p:nvPr/>
            </p:nvSpPr>
            <p:spPr bwMode="auto">
              <a:xfrm>
                <a:off x="4351" y="983"/>
                <a:ext cx="64" cy="21"/>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rot="0" vert="horz" wrap="square" lIns="91440" tIns="45720" rIns="91440" bIns="45720" anchor="t" anchorCtr="0" upright="1">
                <a:noAutofit/>
              </a:bodyPr>
              <a:lstStyle/>
              <a:p>
                <a:endParaRPr lang="en-AU"/>
              </a:p>
            </p:txBody>
          </p:sp>
          <p:sp>
            <p:nvSpPr>
              <p:cNvPr id="144" name="Freeform 143"/>
              <p:cNvSpPr>
                <a:spLocks/>
              </p:cNvSpPr>
              <p:nvPr/>
            </p:nvSpPr>
            <p:spPr bwMode="auto">
              <a:xfrm>
                <a:off x="4351" y="945"/>
                <a:ext cx="65" cy="149"/>
              </a:xfrm>
              <a:custGeom>
                <a:avLst/>
                <a:gdLst>
                  <a:gd name="T0" fmla="*/ 43 w 65"/>
                  <a:gd name="T1" fmla="*/ 0 h 149"/>
                  <a:gd name="T2" fmla="*/ 14 w 65"/>
                  <a:gd name="T3" fmla="*/ 16 h 149"/>
                  <a:gd name="T4" fmla="*/ 14 w 65"/>
                  <a:gd name="T5" fmla="*/ 38 h 149"/>
                  <a:gd name="T6" fmla="*/ 43 w 65"/>
                  <a:gd name="T7" fmla="*/ 38 h 149"/>
                  <a:gd name="T8" fmla="*/ 43 w 65"/>
                  <a:gd name="T9" fmla="*/ 0 h 149"/>
                </a:gdLst>
                <a:ahLst/>
                <a:cxnLst>
                  <a:cxn ang="0">
                    <a:pos x="T0" y="T1"/>
                  </a:cxn>
                  <a:cxn ang="0">
                    <a:pos x="T2" y="T3"/>
                  </a:cxn>
                  <a:cxn ang="0">
                    <a:pos x="T4" y="T5"/>
                  </a:cxn>
                  <a:cxn ang="0">
                    <a:pos x="T6" y="T7"/>
                  </a:cxn>
                  <a:cxn ang="0">
                    <a:pos x="T8" y="T9"/>
                  </a:cxn>
                </a:cxnLst>
                <a:rect l="0" t="0" r="r" b="b"/>
                <a:pathLst>
                  <a:path w="65" h="149">
                    <a:moveTo>
                      <a:pt x="43" y="0"/>
                    </a:moveTo>
                    <a:lnTo>
                      <a:pt x="14" y="16"/>
                    </a:lnTo>
                    <a:lnTo>
                      <a:pt x="14" y="38"/>
                    </a:lnTo>
                    <a:lnTo>
                      <a:pt x="43" y="38"/>
                    </a:lnTo>
                    <a:lnTo>
                      <a:pt x="43"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sp>
          <p:nvSpPr>
            <p:cNvPr id="58" name="Freeform 57"/>
            <p:cNvSpPr>
              <a:spLocks/>
            </p:cNvSpPr>
            <p:nvPr/>
          </p:nvSpPr>
          <p:spPr bwMode="auto">
            <a:xfrm>
              <a:off x="4483" y="981"/>
              <a:ext cx="58" cy="113"/>
            </a:xfrm>
            <a:custGeom>
              <a:avLst/>
              <a:gdLst>
                <a:gd name="T0" fmla="*/ 0 w 58"/>
                <a:gd name="T1" fmla="*/ 0 h 113"/>
                <a:gd name="T2" fmla="*/ 0 w 58"/>
                <a:gd name="T3" fmla="*/ 23 h 113"/>
                <a:gd name="T4" fmla="*/ 19 w 58"/>
                <a:gd name="T5" fmla="*/ 31 h 113"/>
                <a:gd name="T6" fmla="*/ 26 w 58"/>
                <a:gd name="T7" fmla="*/ 57 h 113"/>
                <a:gd name="T8" fmla="*/ 19 w 58"/>
                <a:gd name="T9" fmla="*/ 81 h 113"/>
                <a:gd name="T10" fmla="*/ 0 w 58"/>
                <a:gd name="T11" fmla="*/ 88 h 113"/>
                <a:gd name="T12" fmla="*/ 0 w 58"/>
                <a:gd name="T13" fmla="*/ 112 h 113"/>
                <a:gd name="T14" fmla="*/ 23 w 58"/>
                <a:gd name="T15" fmla="*/ 107 h 113"/>
                <a:gd name="T16" fmla="*/ 40 w 58"/>
                <a:gd name="T17" fmla="*/ 95 h 113"/>
                <a:gd name="T18" fmla="*/ 52 w 58"/>
                <a:gd name="T19" fmla="*/ 79 h 113"/>
                <a:gd name="T20" fmla="*/ 57 w 58"/>
                <a:gd name="T21" fmla="*/ 57 h 113"/>
                <a:gd name="T22" fmla="*/ 52 w 58"/>
                <a:gd name="T23" fmla="*/ 33 h 113"/>
                <a:gd name="T24" fmla="*/ 40 w 58"/>
                <a:gd name="T25" fmla="*/ 16 h 113"/>
                <a:gd name="T26" fmla="*/ 23 w 58"/>
                <a:gd name="T27" fmla="*/ 4 h 113"/>
                <a:gd name="T28" fmla="*/ 0 w 58"/>
                <a:gd name="T29" fmla="*/ 0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8" h="113">
                  <a:moveTo>
                    <a:pt x="0" y="0"/>
                  </a:moveTo>
                  <a:lnTo>
                    <a:pt x="0" y="23"/>
                  </a:lnTo>
                  <a:lnTo>
                    <a:pt x="19" y="31"/>
                  </a:lnTo>
                  <a:lnTo>
                    <a:pt x="26" y="57"/>
                  </a:lnTo>
                  <a:lnTo>
                    <a:pt x="19" y="81"/>
                  </a:lnTo>
                  <a:lnTo>
                    <a:pt x="0" y="88"/>
                  </a:lnTo>
                  <a:lnTo>
                    <a:pt x="0" y="112"/>
                  </a:lnTo>
                  <a:lnTo>
                    <a:pt x="23" y="107"/>
                  </a:lnTo>
                  <a:lnTo>
                    <a:pt x="40" y="95"/>
                  </a:lnTo>
                  <a:lnTo>
                    <a:pt x="52" y="79"/>
                  </a:lnTo>
                  <a:lnTo>
                    <a:pt x="57" y="57"/>
                  </a:lnTo>
                  <a:lnTo>
                    <a:pt x="52" y="33"/>
                  </a:lnTo>
                  <a:lnTo>
                    <a:pt x="40" y="16"/>
                  </a:lnTo>
                  <a:lnTo>
                    <a:pt x="23" y="4"/>
                  </a:lnTo>
                  <a:lnTo>
                    <a:pt x="0"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59" name="Freeform 58"/>
            <p:cNvSpPr>
              <a:spLocks/>
            </p:cNvSpPr>
            <p:nvPr/>
          </p:nvSpPr>
          <p:spPr bwMode="auto">
            <a:xfrm>
              <a:off x="4428" y="981"/>
              <a:ext cx="55" cy="113"/>
            </a:xfrm>
            <a:custGeom>
              <a:avLst/>
              <a:gdLst>
                <a:gd name="T0" fmla="*/ 55 w 55"/>
                <a:gd name="T1" fmla="*/ 0 h 113"/>
                <a:gd name="T2" fmla="*/ 26 w 55"/>
                <a:gd name="T3" fmla="*/ 7 h 113"/>
                <a:gd name="T4" fmla="*/ 7 w 55"/>
                <a:gd name="T5" fmla="*/ 26 h 113"/>
                <a:gd name="T6" fmla="*/ 0 w 55"/>
                <a:gd name="T7" fmla="*/ 55 h 113"/>
                <a:gd name="T8" fmla="*/ 7 w 55"/>
                <a:gd name="T9" fmla="*/ 86 h 113"/>
                <a:gd name="T10" fmla="*/ 26 w 55"/>
                <a:gd name="T11" fmla="*/ 105 h 113"/>
                <a:gd name="T12" fmla="*/ 55 w 55"/>
                <a:gd name="T13" fmla="*/ 112 h 113"/>
                <a:gd name="T14" fmla="*/ 55 w 55"/>
                <a:gd name="T15" fmla="*/ 88 h 113"/>
                <a:gd name="T16" fmla="*/ 36 w 55"/>
                <a:gd name="T17" fmla="*/ 81 h 113"/>
                <a:gd name="T18" fmla="*/ 28 w 55"/>
                <a:gd name="T19" fmla="*/ 57 h 113"/>
                <a:gd name="T20" fmla="*/ 36 w 55"/>
                <a:gd name="T21" fmla="*/ 31 h 113"/>
                <a:gd name="T22" fmla="*/ 55 w 55"/>
                <a:gd name="T23" fmla="*/ 23 h 113"/>
                <a:gd name="T24" fmla="*/ 55 w 55"/>
                <a:gd name="T25" fmla="*/ 0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5" h="113">
                  <a:moveTo>
                    <a:pt x="55" y="0"/>
                  </a:moveTo>
                  <a:lnTo>
                    <a:pt x="26" y="7"/>
                  </a:lnTo>
                  <a:lnTo>
                    <a:pt x="7" y="26"/>
                  </a:lnTo>
                  <a:lnTo>
                    <a:pt x="0" y="55"/>
                  </a:lnTo>
                  <a:lnTo>
                    <a:pt x="7" y="86"/>
                  </a:lnTo>
                  <a:lnTo>
                    <a:pt x="26" y="105"/>
                  </a:lnTo>
                  <a:lnTo>
                    <a:pt x="55" y="112"/>
                  </a:lnTo>
                  <a:lnTo>
                    <a:pt x="55" y="88"/>
                  </a:lnTo>
                  <a:lnTo>
                    <a:pt x="36" y="81"/>
                  </a:lnTo>
                  <a:lnTo>
                    <a:pt x="28" y="57"/>
                  </a:lnTo>
                  <a:lnTo>
                    <a:pt x="36" y="31"/>
                  </a:lnTo>
                  <a:lnTo>
                    <a:pt x="55" y="23"/>
                  </a:lnTo>
                  <a:lnTo>
                    <a:pt x="55"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nvGrpSpPr>
            <p:cNvPr id="60" name="Group 59"/>
            <p:cNvGrpSpPr>
              <a:grpSpLocks/>
            </p:cNvGrpSpPr>
            <p:nvPr/>
          </p:nvGrpSpPr>
          <p:grpSpPr bwMode="auto">
            <a:xfrm>
              <a:off x="4653" y="941"/>
              <a:ext cx="62" cy="151"/>
              <a:chOff x="4653" y="941"/>
              <a:chExt cx="62" cy="151"/>
            </a:xfrm>
          </p:grpSpPr>
          <p:sp>
            <p:nvSpPr>
              <p:cNvPr id="137" name="Rectangle 136"/>
              <p:cNvSpPr>
                <a:spLocks/>
              </p:cNvSpPr>
              <p:nvPr/>
            </p:nvSpPr>
            <p:spPr bwMode="auto">
              <a:xfrm>
                <a:off x="4669" y="1063"/>
                <a:ext cx="26" cy="2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rot="0" vert="horz" wrap="square" lIns="91440" tIns="45720" rIns="91440" bIns="45720" anchor="t" anchorCtr="0" upright="1">
                <a:noAutofit/>
              </a:bodyPr>
              <a:lstStyle/>
              <a:p>
                <a:endParaRPr lang="en-AU"/>
              </a:p>
            </p:txBody>
          </p:sp>
          <p:sp>
            <p:nvSpPr>
              <p:cNvPr id="138" name="Rectangle 137"/>
              <p:cNvSpPr>
                <a:spLocks/>
              </p:cNvSpPr>
              <p:nvPr/>
            </p:nvSpPr>
            <p:spPr bwMode="auto">
              <a:xfrm>
                <a:off x="4653" y="1037"/>
                <a:ext cx="62" cy="26"/>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rot="0" vert="horz" wrap="square" lIns="91440" tIns="45720" rIns="91440" bIns="45720" anchor="t" anchorCtr="0" upright="1">
                <a:noAutofit/>
              </a:bodyPr>
              <a:lstStyle/>
              <a:p>
                <a:endParaRPr lang="en-AU"/>
              </a:p>
            </p:txBody>
          </p:sp>
          <p:sp>
            <p:nvSpPr>
              <p:cNvPr id="139" name="Rectangle 138"/>
              <p:cNvSpPr>
                <a:spLocks/>
              </p:cNvSpPr>
              <p:nvPr/>
            </p:nvSpPr>
            <p:spPr bwMode="auto">
              <a:xfrm>
                <a:off x="4669" y="986"/>
                <a:ext cx="26" cy="5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rot="0" vert="horz" wrap="square" lIns="91440" tIns="45720" rIns="91440" bIns="45720" anchor="t" anchorCtr="0" upright="1">
                <a:noAutofit/>
              </a:bodyPr>
              <a:lstStyle/>
              <a:p>
                <a:endParaRPr lang="en-AU"/>
              </a:p>
            </p:txBody>
          </p:sp>
          <p:sp>
            <p:nvSpPr>
              <p:cNvPr id="140" name="Freeform 139"/>
              <p:cNvSpPr>
                <a:spLocks/>
              </p:cNvSpPr>
              <p:nvPr/>
            </p:nvSpPr>
            <p:spPr bwMode="auto">
              <a:xfrm>
                <a:off x="4653" y="941"/>
                <a:ext cx="44" cy="151"/>
              </a:xfrm>
              <a:custGeom>
                <a:avLst/>
                <a:gdLst>
                  <a:gd name="T0" fmla="*/ 43 w 44"/>
                  <a:gd name="T1" fmla="*/ 0 h 151"/>
                  <a:gd name="T2" fmla="*/ 19 w 44"/>
                  <a:gd name="T3" fmla="*/ 0 h 151"/>
                  <a:gd name="T4" fmla="*/ 0 w 44"/>
                  <a:gd name="T5" fmla="*/ 31 h 151"/>
                  <a:gd name="T6" fmla="*/ 0 w 44"/>
                  <a:gd name="T7" fmla="*/ 69 h 151"/>
                  <a:gd name="T8" fmla="*/ 16 w 44"/>
                  <a:gd name="T9" fmla="*/ 45 h 151"/>
                  <a:gd name="T10" fmla="*/ 43 w 44"/>
                  <a:gd name="T11" fmla="*/ 45 h 151"/>
                  <a:gd name="T12" fmla="*/ 43 w 44"/>
                  <a:gd name="T13" fmla="*/ 0 h 151"/>
                </a:gdLst>
                <a:ahLst/>
                <a:cxnLst>
                  <a:cxn ang="0">
                    <a:pos x="T0" y="T1"/>
                  </a:cxn>
                  <a:cxn ang="0">
                    <a:pos x="T2" y="T3"/>
                  </a:cxn>
                  <a:cxn ang="0">
                    <a:pos x="T4" y="T5"/>
                  </a:cxn>
                  <a:cxn ang="0">
                    <a:pos x="T6" y="T7"/>
                  </a:cxn>
                  <a:cxn ang="0">
                    <a:pos x="T8" y="T9"/>
                  </a:cxn>
                  <a:cxn ang="0">
                    <a:pos x="T10" y="T11"/>
                  </a:cxn>
                  <a:cxn ang="0">
                    <a:pos x="T12" y="T13"/>
                  </a:cxn>
                </a:cxnLst>
                <a:rect l="0" t="0" r="r" b="b"/>
                <a:pathLst>
                  <a:path w="44" h="151">
                    <a:moveTo>
                      <a:pt x="43" y="0"/>
                    </a:moveTo>
                    <a:lnTo>
                      <a:pt x="19" y="0"/>
                    </a:lnTo>
                    <a:lnTo>
                      <a:pt x="0" y="31"/>
                    </a:lnTo>
                    <a:lnTo>
                      <a:pt x="0" y="69"/>
                    </a:lnTo>
                    <a:lnTo>
                      <a:pt x="16" y="45"/>
                    </a:lnTo>
                    <a:lnTo>
                      <a:pt x="43" y="45"/>
                    </a:lnTo>
                    <a:lnTo>
                      <a:pt x="43"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sp>
          <p:nvSpPr>
            <p:cNvPr id="61" name="Freeform 60"/>
            <p:cNvSpPr>
              <a:spLocks/>
            </p:cNvSpPr>
            <p:nvPr/>
          </p:nvSpPr>
          <p:spPr bwMode="auto">
            <a:xfrm>
              <a:off x="4608" y="972"/>
              <a:ext cx="45" cy="91"/>
            </a:xfrm>
            <a:custGeom>
              <a:avLst/>
              <a:gdLst>
                <a:gd name="T0" fmla="*/ 45 w 45"/>
                <a:gd name="T1" fmla="*/ 0 h 91"/>
                <a:gd name="T2" fmla="*/ 0 w 45"/>
                <a:gd name="T3" fmla="*/ 64 h 91"/>
                <a:gd name="T4" fmla="*/ 0 w 45"/>
                <a:gd name="T5" fmla="*/ 91 h 91"/>
                <a:gd name="T6" fmla="*/ 45 w 45"/>
                <a:gd name="T7" fmla="*/ 91 h 91"/>
                <a:gd name="T8" fmla="*/ 45 w 45"/>
                <a:gd name="T9" fmla="*/ 64 h 91"/>
                <a:gd name="T10" fmla="*/ 28 w 45"/>
                <a:gd name="T11" fmla="*/ 64 h 91"/>
                <a:gd name="T12" fmla="*/ 45 w 45"/>
                <a:gd name="T13" fmla="*/ 38 h 91"/>
                <a:gd name="T14" fmla="*/ 45 w 45"/>
                <a:gd name="T15" fmla="*/ 0 h 9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5" h="91">
                  <a:moveTo>
                    <a:pt x="45" y="0"/>
                  </a:moveTo>
                  <a:lnTo>
                    <a:pt x="0" y="64"/>
                  </a:lnTo>
                  <a:lnTo>
                    <a:pt x="0" y="91"/>
                  </a:lnTo>
                  <a:lnTo>
                    <a:pt x="45" y="91"/>
                  </a:lnTo>
                  <a:lnTo>
                    <a:pt x="45" y="64"/>
                  </a:lnTo>
                  <a:lnTo>
                    <a:pt x="28" y="64"/>
                  </a:lnTo>
                  <a:lnTo>
                    <a:pt x="45" y="38"/>
                  </a:lnTo>
                  <a:lnTo>
                    <a:pt x="45"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nvGrpSpPr>
            <p:cNvPr id="62" name="Group 61"/>
            <p:cNvGrpSpPr>
              <a:grpSpLocks/>
            </p:cNvGrpSpPr>
            <p:nvPr/>
          </p:nvGrpSpPr>
          <p:grpSpPr bwMode="auto">
            <a:xfrm>
              <a:off x="4730" y="945"/>
              <a:ext cx="101" cy="149"/>
              <a:chOff x="4730" y="945"/>
              <a:chExt cx="101" cy="149"/>
            </a:xfrm>
          </p:grpSpPr>
          <p:sp>
            <p:nvSpPr>
              <p:cNvPr id="133" name="Freeform 132"/>
              <p:cNvSpPr>
                <a:spLocks/>
              </p:cNvSpPr>
              <p:nvPr/>
            </p:nvSpPr>
            <p:spPr bwMode="auto">
              <a:xfrm>
                <a:off x="4730" y="945"/>
                <a:ext cx="101" cy="149"/>
              </a:xfrm>
              <a:custGeom>
                <a:avLst/>
                <a:gdLst>
                  <a:gd name="T0" fmla="*/ 28 w 101"/>
                  <a:gd name="T1" fmla="*/ 105 h 149"/>
                  <a:gd name="T2" fmla="*/ 0 w 101"/>
                  <a:gd name="T3" fmla="*/ 107 h 149"/>
                  <a:gd name="T4" fmla="*/ 4 w 101"/>
                  <a:gd name="T5" fmla="*/ 124 h 149"/>
                  <a:gd name="T6" fmla="*/ 16 w 101"/>
                  <a:gd name="T7" fmla="*/ 136 h 149"/>
                  <a:gd name="T8" fmla="*/ 31 w 101"/>
                  <a:gd name="T9" fmla="*/ 146 h 149"/>
                  <a:gd name="T10" fmla="*/ 50 w 101"/>
                  <a:gd name="T11" fmla="*/ 148 h 149"/>
                  <a:gd name="T12" fmla="*/ 72 w 101"/>
                  <a:gd name="T13" fmla="*/ 144 h 149"/>
                  <a:gd name="T14" fmla="*/ 91 w 101"/>
                  <a:gd name="T15" fmla="*/ 129 h 149"/>
                  <a:gd name="T16" fmla="*/ 92 w 101"/>
                  <a:gd name="T17" fmla="*/ 124 h 149"/>
                  <a:gd name="T18" fmla="*/ 50 w 101"/>
                  <a:gd name="T19" fmla="*/ 124 h 149"/>
                  <a:gd name="T20" fmla="*/ 36 w 101"/>
                  <a:gd name="T21" fmla="*/ 120 h 149"/>
                  <a:gd name="T22" fmla="*/ 28 w 101"/>
                  <a:gd name="T23" fmla="*/ 105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1" h="149">
                    <a:moveTo>
                      <a:pt x="28" y="105"/>
                    </a:moveTo>
                    <a:lnTo>
                      <a:pt x="0" y="107"/>
                    </a:lnTo>
                    <a:lnTo>
                      <a:pt x="4" y="124"/>
                    </a:lnTo>
                    <a:lnTo>
                      <a:pt x="16" y="136"/>
                    </a:lnTo>
                    <a:lnTo>
                      <a:pt x="31" y="146"/>
                    </a:lnTo>
                    <a:lnTo>
                      <a:pt x="50" y="148"/>
                    </a:lnTo>
                    <a:lnTo>
                      <a:pt x="72" y="144"/>
                    </a:lnTo>
                    <a:lnTo>
                      <a:pt x="91" y="129"/>
                    </a:lnTo>
                    <a:lnTo>
                      <a:pt x="92" y="124"/>
                    </a:lnTo>
                    <a:lnTo>
                      <a:pt x="50" y="124"/>
                    </a:lnTo>
                    <a:lnTo>
                      <a:pt x="36" y="120"/>
                    </a:lnTo>
                    <a:lnTo>
                      <a:pt x="28" y="105"/>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34" name="Freeform 133"/>
              <p:cNvSpPr>
                <a:spLocks/>
              </p:cNvSpPr>
              <p:nvPr/>
            </p:nvSpPr>
            <p:spPr bwMode="auto">
              <a:xfrm>
                <a:off x="4730" y="945"/>
                <a:ext cx="101" cy="149"/>
              </a:xfrm>
              <a:custGeom>
                <a:avLst/>
                <a:gdLst>
                  <a:gd name="T0" fmla="*/ 94 w 101"/>
                  <a:gd name="T1" fmla="*/ 69 h 149"/>
                  <a:gd name="T2" fmla="*/ 50 w 101"/>
                  <a:gd name="T3" fmla="*/ 69 h 149"/>
                  <a:gd name="T4" fmla="*/ 67 w 101"/>
                  <a:gd name="T5" fmla="*/ 76 h 149"/>
                  <a:gd name="T6" fmla="*/ 72 w 101"/>
                  <a:gd name="T7" fmla="*/ 96 h 149"/>
                  <a:gd name="T8" fmla="*/ 67 w 101"/>
                  <a:gd name="T9" fmla="*/ 117 h 149"/>
                  <a:gd name="T10" fmla="*/ 50 w 101"/>
                  <a:gd name="T11" fmla="*/ 124 h 149"/>
                  <a:gd name="T12" fmla="*/ 92 w 101"/>
                  <a:gd name="T13" fmla="*/ 124 h 149"/>
                  <a:gd name="T14" fmla="*/ 100 w 101"/>
                  <a:gd name="T15" fmla="*/ 96 h 149"/>
                  <a:gd name="T16" fmla="*/ 98 w 101"/>
                  <a:gd name="T17" fmla="*/ 76 h 149"/>
                  <a:gd name="T18" fmla="*/ 94 w 101"/>
                  <a:gd name="T19" fmla="*/ 69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1" h="149">
                    <a:moveTo>
                      <a:pt x="94" y="69"/>
                    </a:moveTo>
                    <a:lnTo>
                      <a:pt x="50" y="69"/>
                    </a:lnTo>
                    <a:lnTo>
                      <a:pt x="67" y="76"/>
                    </a:lnTo>
                    <a:lnTo>
                      <a:pt x="72" y="96"/>
                    </a:lnTo>
                    <a:lnTo>
                      <a:pt x="67" y="117"/>
                    </a:lnTo>
                    <a:lnTo>
                      <a:pt x="50" y="124"/>
                    </a:lnTo>
                    <a:lnTo>
                      <a:pt x="92" y="124"/>
                    </a:lnTo>
                    <a:lnTo>
                      <a:pt x="100" y="96"/>
                    </a:lnTo>
                    <a:lnTo>
                      <a:pt x="98" y="76"/>
                    </a:lnTo>
                    <a:lnTo>
                      <a:pt x="94" y="69"/>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35" name="Freeform 134"/>
              <p:cNvSpPr>
                <a:spLocks/>
              </p:cNvSpPr>
              <p:nvPr/>
            </p:nvSpPr>
            <p:spPr bwMode="auto">
              <a:xfrm>
                <a:off x="4730" y="945"/>
                <a:ext cx="101" cy="149"/>
              </a:xfrm>
              <a:custGeom>
                <a:avLst/>
                <a:gdLst>
                  <a:gd name="T0" fmla="*/ 93 w 101"/>
                  <a:gd name="T1" fmla="*/ 0 h 149"/>
                  <a:gd name="T2" fmla="*/ 19 w 101"/>
                  <a:gd name="T3" fmla="*/ 0 h 149"/>
                  <a:gd name="T4" fmla="*/ 4 w 101"/>
                  <a:gd name="T5" fmla="*/ 76 h 149"/>
                  <a:gd name="T6" fmla="*/ 28 w 101"/>
                  <a:gd name="T7" fmla="*/ 81 h 149"/>
                  <a:gd name="T8" fmla="*/ 50 w 101"/>
                  <a:gd name="T9" fmla="*/ 69 h 149"/>
                  <a:gd name="T10" fmla="*/ 94 w 101"/>
                  <a:gd name="T11" fmla="*/ 69 h 149"/>
                  <a:gd name="T12" fmla="*/ 88 w 101"/>
                  <a:gd name="T13" fmla="*/ 60 h 149"/>
                  <a:gd name="T14" fmla="*/ 76 w 101"/>
                  <a:gd name="T15" fmla="*/ 52 h 149"/>
                  <a:gd name="T16" fmla="*/ 36 w 101"/>
                  <a:gd name="T17" fmla="*/ 52 h 149"/>
                  <a:gd name="T18" fmla="*/ 40 w 101"/>
                  <a:gd name="T19" fmla="*/ 26 h 149"/>
                  <a:gd name="T20" fmla="*/ 93 w 101"/>
                  <a:gd name="T21" fmla="*/ 26 h 149"/>
                  <a:gd name="T22" fmla="*/ 93 w 101"/>
                  <a:gd name="T23" fmla="*/ 0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1" h="149">
                    <a:moveTo>
                      <a:pt x="93" y="0"/>
                    </a:moveTo>
                    <a:lnTo>
                      <a:pt x="19" y="0"/>
                    </a:lnTo>
                    <a:lnTo>
                      <a:pt x="4" y="76"/>
                    </a:lnTo>
                    <a:lnTo>
                      <a:pt x="28" y="81"/>
                    </a:lnTo>
                    <a:lnTo>
                      <a:pt x="50" y="69"/>
                    </a:lnTo>
                    <a:lnTo>
                      <a:pt x="94" y="69"/>
                    </a:lnTo>
                    <a:lnTo>
                      <a:pt x="88" y="60"/>
                    </a:lnTo>
                    <a:lnTo>
                      <a:pt x="76" y="52"/>
                    </a:lnTo>
                    <a:lnTo>
                      <a:pt x="36" y="52"/>
                    </a:lnTo>
                    <a:lnTo>
                      <a:pt x="40" y="26"/>
                    </a:lnTo>
                    <a:lnTo>
                      <a:pt x="93" y="26"/>
                    </a:lnTo>
                    <a:lnTo>
                      <a:pt x="93"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36" name="Freeform 135"/>
              <p:cNvSpPr>
                <a:spLocks/>
              </p:cNvSpPr>
              <p:nvPr/>
            </p:nvSpPr>
            <p:spPr bwMode="auto">
              <a:xfrm>
                <a:off x="4730" y="945"/>
                <a:ext cx="101" cy="149"/>
              </a:xfrm>
              <a:custGeom>
                <a:avLst/>
                <a:gdLst>
                  <a:gd name="T0" fmla="*/ 55 w 101"/>
                  <a:gd name="T1" fmla="*/ 45 h 149"/>
                  <a:gd name="T2" fmla="*/ 36 w 101"/>
                  <a:gd name="T3" fmla="*/ 52 h 149"/>
                  <a:gd name="T4" fmla="*/ 76 w 101"/>
                  <a:gd name="T5" fmla="*/ 52 h 149"/>
                  <a:gd name="T6" fmla="*/ 72 w 101"/>
                  <a:gd name="T7" fmla="*/ 50 h 149"/>
                  <a:gd name="T8" fmla="*/ 55 w 101"/>
                  <a:gd name="T9" fmla="*/ 45 h 149"/>
                </a:gdLst>
                <a:ahLst/>
                <a:cxnLst>
                  <a:cxn ang="0">
                    <a:pos x="T0" y="T1"/>
                  </a:cxn>
                  <a:cxn ang="0">
                    <a:pos x="T2" y="T3"/>
                  </a:cxn>
                  <a:cxn ang="0">
                    <a:pos x="T4" y="T5"/>
                  </a:cxn>
                  <a:cxn ang="0">
                    <a:pos x="T6" y="T7"/>
                  </a:cxn>
                  <a:cxn ang="0">
                    <a:pos x="T8" y="T9"/>
                  </a:cxn>
                </a:cxnLst>
                <a:rect l="0" t="0" r="r" b="b"/>
                <a:pathLst>
                  <a:path w="101" h="149">
                    <a:moveTo>
                      <a:pt x="55" y="45"/>
                    </a:moveTo>
                    <a:lnTo>
                      <a:pt x="36" y="52"/>
                    </a:lnTo>
                    <a:lnTo>
                      <a:pt x="76" y="52"/>
                    </a:lnTo>
                    <a:lnTo>
                      <a:pt x="72" y="50"/>
                    </a:lnTo>
                    <a:lnTo>
                      <a:pt x="55" y="45"/>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sp>
          <p:nvSpPr>
            <p:cNvPr id="63" name="Freeform 62"/>
            <p:cNvSpPr>
              <a:spLocks/>
            </p:cNvSpPr>
            <p:nvPr/>
          </p:nvSpPr>
          <p:spPr bwMode="auto">
            <a:xfrm>
              <a:off x="2945" y="840"/>
              <a:ext cx="91" cy="98"/>
            </a:xfrm>
            <a:custGeom>
              <a:avLst/>
              <a:gdLst>
                <a:gd name="T0" fmla="*/ 19 w 91"/>
                <a:gd name="T1" fmla="*/ 0 h 98"/>
                <a:gd name="T2" fmla="*/ 0 w 91"/>
                <a:gd name="T3" fmla="*/ 14 h 98"/>
                <a:gd name="T4" fmla="*/ 74 w 91"/>
                <a:gd name="T5" fmla="*/ 98 h 98"/>
                <a:gd name="T6" fmla="*/ 91 w 91"/>
                <a:gd name="T7" fmla="*/ 81 h 98"/>
                <a:gd name="T8" fmla="*/ 19 w 91"/>
                <a:gd name="T9" fmla="*/ 0 h 98"/>
              </a:gdLst>
              <a:ahLst/>
              <a:cxnLst>
                <a:cxn ang="0">
                  <a:pos x="T0" y="T1"/>
                </a:cxn>
                <a:cxn ang="0">
                  <a:pos x="T2" y="T3"/>
                </a:cxn>
                <a:cxn ang="0">
                  <a:pos x="T4" y="T5"/>
                </a:cxn>
                <a:cxn ang="0">
                  <a:pos x="T6" y="T7"/>
                </a:cxn>
                <a:cxn ang="0">
                  <a:pos x="T8" y="T9"/>
                </a:cxn>
              </a:cxnLst>
              <a:rect l="0" t="0" r="r" b="b"/>
              <a:pathLst>
                <a:path w="91" h="98">
                  <a:moveTo>
                    <a:pt x="19" y="0"/>
                  </a:moveTo>
                  <a:lnTo>
                    <a:pt x="0" y="14"/>
                  </a:lnTo>
                  <a:lnTo>
                    <a:pt x="74" y="98"/>
                  </a:lnTo>
                  <a:lnTo>
                    <a:pt x="91" y="81"/>
                  </a:lnTo>
                  <a:lnTo>
                    <a:pt x="1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64" name="Freeform 63"/>
            <p:cNvSpPr>
              <a:spLocks/>
            </p:cNvSpPr>
            <p:nvPr/>
          </p:nvSpPr>
          <p:spPr bwMode="auto">
            <a:xfrm>
              <a:off x="2885" y="763"/>
              <a:ext cx="79" cy="91"/>
            </a:xfrm>
            <a:custGeom>
              <a:avLst/>
              <a:gdLst>
                <a:gd name="T0" fmla="*/ 19 w 79"/>
                <a:gd name="T1" fmla="*/ 0 h 91"/>
                <a:gd name="T2" fmla="*/ 0 w 79"/>
                <a:gd name="T3" fmla="*/ 14 h 91"/>
                <a:gd name="T4" fmla="*/ 60 w 79"/>
                <a:gd name="T5" fmla="*/ 91 h 91"/>
                <a:gd name="T6" fmla="*/ 79 w 79"/>
                <a:gd name="T7" fmla="*/ 76 h 91"/>
                <a:gd name="T8" fmla="*/ 19 w 79"/>
                <a:gd name="T9" fmla="*/ 0 h 91"/>
              </a:gdLst>
              <a:ahLst/>
              <a:cxnLst>
                <a:cxn ang="0">
                  <a:pos x="T0" y="T1"/>
                </a:cxn>
                <a:cxn ang="0">
                  <a:pos x="T2" y="T3"/>
                </a:cxn>
                <a:cxn ang="0">
                  <a:pos x="T4" y="T5"/>
                </a:cxn>
                <a:cxn ang="0">
                  <a:pos x="T6" y="T7"/>
                </a:cxn>
                <a:cxn ang="0">
                  <a:pos x="T8" y="T9"/>
                </a:cxn>
              </a:cxnLst>
              <a:rect l="0" t="0" r="r" b="b"/>
              <a:pathLst>
                <a:path w="79" h="91">
                  <a:moveTo>
                    <a:pt x="19" y="0"/>
                  </a:moveTo>
                  <a:lnTo>
                    <a:pt x="0" y="14"/>
                  </a:lnTo>
                  <a:lnTo>
                    <a:pt x="60" y="91"/>
                  </a:lnTo>
                  <a:lnTo>
                    <a:pt x="79" y="76"/>
                  </a:lnTo>
                  <a:lnTo>
                    <a:pt x="1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65" name="Freeform 64"/>
            <p:cNvSpPr>
              <a:spLocks/>
            </p:cNvSpPr>
            <p:nvPr/>
          </p:nvSpPr>
          <p:spPr bwMode="auto">
            <a:xfrm>
              <a:off x="2803" y="677"/>
              <a:ext cx="101" cy="101"/>
            </a:xfrm>
            <a:custGeom>
              <a:avLst/>
              <a:gdLst>
                <a:gd name="T0" fmla="*/ 16 w 101"/>
                <a:gd name="T1" fmla="*/ 0 h 101"/>
                <a:gd name="T2" fmla="*/ 0 w 101"/>
                <a:gd name="T3" fmla="*/ 16 h 101"/>
                <a:gd name="T4" fmla="*/ 81 w 101"/>
                <a:gd name="T5" fmla="*/ 100 h 101"/>
                <a:gd name="T6" fmla="*/ 100 w 101"/>
                <a:gd name="T7" fmla="*/ 86 h 101"/>
                <a:gd name="T8" fmla="*/ 16 w 101"/>
                <a:gd name="T9" fmla="*/ 0 h 101"/>
              </a:gdLst>
              <a:ahLst/>
              <a:cxnLst>
                <a:cxn ang="0">
                  <a:pos x="T0" y="T1"/>
                </a:cxn>
                <a:cxn ang="0">
                  <a:pos x="T2" y="T3"/>
                </a:cxn>
                <a:cxn ang="0">
                  <a:pos x="T4" y="T5"/>
                </a:cxn>
                <a:cxn ang="0">
                  <a:pos x="T6" y="T7"/>
                </a:cxn>
                <a:cxn ang="0">
                  <a:pos x="T8" y="T9"/>
                </a:cxn>
              </a:cxnLst>
              <a:rect l="0" t="0" r="r" b="b"/>
              <a:pathLst>
                <a:path w="101" h="101">
                  <a:moveTo>
                    <a:pt x="16" y="0"/>
                  </a:moveTo>
                  <a:lnTo>
                    <a:pt x="0" y="16"/>
                  </a:lnTo>
                  <a:lnTo>
                    <a:pt x="81" y="100"/>
                  </a:lnTo>
                  <a:lnTo>
                    <a:pt x="100" y="86"/>
                  </a:lnTo>
                  <a:lnTo>
                    <a:pt x="16"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66" name="Freeform 65"/>
            <p:cNvSpPr>
              <a:spLocks/>
            </p:cNvSpPr>
            <p:nvPr/>
          </p:nvSpPr>
          <p:spPr bwMode="auto">
            <a:xfrm>
              <a:off x="2717" y="605"/>
              <a:ext cx="103" cy="91"/>
            </a:xfrm>
            <a:custGeom>
              <a:avLst/>
              <a:gdLst>
                <a:gd name="T0" fmla="*/ 14 w 103"/>
                <a:gd name="T1" fmla="*/ 0 h 91"/>
                <a:gd name="T2" fmla="*/ 0 w 103"/>
                <a:gd name="T3" fmla="*/ 19 h 91"/>
                <a:gd name="T4" fmla="*/ 88 w 103"/>
                <a:gd name="T5" fmla="*/ 91 h 91"/>
                <a:gd name="T6" fmla="*/ 103 w 103"/>
                <a:gd name="T7" fmla="*/ 72 h 91"/>
                <a:gd name="T8" fmla="*/ 14 w 103"/>
                <a:gd name="T9" fmla="*/ 0 h 91"/>
              </a:gdLst>
              <a:ahLst/>
              <a:cxnLst>
                <a:cxn ang="0">
                  <a:pos x="T0" y="T1"/>
                </a:cxn>
                <a:cxn ang="0">
                  <a:pos x="T2" y="T3"/>
                </a:cxn>
                <a:cxn ang="0">
                  <a:pos x="T4" y="T5"/>
                </a:cxn>
                <a:cxn ang="0">
                  <a:pos x="T6" y="T7"/>
                </a:cxn>
                <a:cxn ang="0">
                  <a:pos x="T8" y="T9"/>
                </a:cxn>
              </a:cxnLst>
              <a:rect l="0" t="0" r="r" b="b"/>
              <a:pathLst>
                <a:path w="103" h="91">
                  <a:moveTo>
                    <a:pt x="14" y="0"/>
                  </a:moveTo>
                  <a:lnTo>
                    <a:pt x="0" y="19"/>
                  </a:lnTo>
                  <a:lnTo>
                    <a:pt x="88" y="91"/>
                  </a:lnTo>
                  <a:lnTo>
                    <a:pt x="103" y="72"/>
                  </a:lnTo>
                  <a:lnTo>
                    <a:pt x="1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67" name="Freeform 66"/>
            <p:cNvSpPr>
              <a:spLocks/>
            </p:cNvSpPr>
            <p:nvPr/>
          </p:nvSpPr>
          <p:spPr bwMode="auto">
            <a:xfrm>
              <a:off x="2621" y="542"/>
              <a:ext cx="110" cy="82"/>
            </a:xfrm>
            <a:custGeom>
              <a:avLst/>
              <a:gdLst>
                <a:gd name="T0" fmla="*/ 14 w 110"/>
                <a:gd name="T1" fmla="*/ 0 h 82"/>
                <a:gd name="T2" fmla="*/ 11 w 110"/>
                <a:gd name="T3" fmla="*/ 0 h 82"/>
                <a:gd name="T4" fmla="*/ 0 w 110"/>
                <a:gd name="T5" fmla="*/ 19 h 82"/>
                <a:gd name="T6" fmla="*/ 96 w 110"/>
                <a:gd name="T7" fmla="*/ 81 h 82"/>
                <a:gd name="T8" fmla="*/ 110 w 110"/>
                <a:gd name="T9" fmla="*/ 62 h 82"/>
                <a:gd name="T10" fmla="*/ 14 w 110"/>
                <a:gd name="T11" fmla="*/ 0 h 82"/>
              </a:gdLst>
              <a:ahLst/>
              <a:cxnLst>
                <a:cxn ang="0">
                  <a:pos x="T0" y="T1"/>
                </a:cxn>
                <a:cxn ang="0">
                  <a:pos x="T2" y="T3"/>
                </a:cxn>
                <a:cxn ang="0">
                  <a:pos x="T4" y="T5"/>
                </a:cxn>
                <a:cxn ang="0">
                  <a:pos x="T6" y="T7"/>
                </a:cxn>
                <a:cxn ang="0">
                  <a:pos x="T8" y="T9"/>
                </a:cxn>
                <a:cxn ang="0">
                  <a:pos x="T10" y="T11"/>
                </a:cxn>
              </a:cxnLst>
              <a:rect l="0" t="0" r="r" b="b"/>
              <a:pathLst>
                <a:path w="110" h="82">
                  <a:moveTo>
                    <a:pt x="14" y="0"/>
                  </a:moveTo>
                  <a:lnTo>
                    <a:pt x="11" y="0"/>
                  </a:lnTo>
                  <a:lnTo>
                    <a:pt x="0" y="19"/>
                  </a:lnTo>
                  <a:lnTo>
                    <a:pt x="96" y="81"/>
                  </a:lnTo>
                  <a:lnTo>
                    <a:pt x="110" y="62"/>
                  </a:lnTo>
                  <a:lnTo>
                    <a:pt x="1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68" name="Freeform 67"/>
            <p:cNvSpPr>
              <a:spLocks/>
            </p:cNvSpPr>
            <p:nvPr/>
          </p:nvSpPr>
          <p:spPr bwMode="auto">
            <a:xfrm>
              <a:off x="2522" y="482"/>
              <a:ext cx="111" cy="79"/>
            </a:xfrm>
            <a:custGeom>
              <a:avLst/>
              <a:gdLst>
                <a:gd name="T0" fmla="*/ 9 w 111"/>
                <a:gd name="T1" fmla="*/ 0 h 79"/>
                <a:gd name="T2" fmla="*/ 0 w 111"/>
                <a:gd name="T3" fmla="*/ 21 h 79"/>
                <a:gd name="T4" fmla="*/ 100 w 111"/>
                <a:gd name="T5" fmla="*/ 79 h 79"/>
                <a:gd name="T6" fmla="*/ 110 w 111"/>
                <a:gd name="T7" fmla="*/ 60 h 79"/>
                <a:gd name="T8" fmla="*/ 9 w 111"/>
                <a:gd name="T9" fmla="*/ 0 h 79"/>
              </a:gdLst>
              <a:ahLst/>
              <a:cxnLst>
                <a:cxn ang="0">
                  <a:pos x="T0" y="T1"/>
                </a:cxn>
                <a:cxn ang="0">
                  <a:pos x="T2" y="T3"/>
                </a:cxn>
                <a:cxn ang="0">
                  <a:pos x="T4" y="T5"/>
                </a:cxn>
                <a:cxn ang="0">
                  <a:pos x="T6" y="T7"/>
                </a:cxn>
                <a:cxn ang="0">
                  <a:pos x="T8" y="T9"/>
                </a:cxn>
              </a:cxnLst>
              <a:rect l="0" t="0" r="r" b="b"/>
              <a:pathLst>
                <a:path w="111" h="79">
                  <a:moveTo>
                    <a:pt x="9" y="0"/>
                  </a:moveTo>
                  <a:lnTo>
                    <a:pt x="0" y="21"/>
                  </a:lnTo>
                  <a:lnTo>
                    <a:pt x="100" y="79"/>
                  </a:lnTo>
                  <a:lnTo>
                    <a:pt x="110" y="60"/>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69" name="Freeform 68"/>
            <p:cNvSpPr>
              <a:spLocks/>
            </p:cNvSpPr>
            <p:nvPr/>
          </p:nvSpPr>
          <p:spPr bwMode="auto">
            <a:xfrm>
              <a:off x="2433" y="446"/>
              <a:ext cx="99" cy="60"/>
            </a:xfrm>
            <a:custGeom>
              <a:avLst/>
              <a:gdLst>
                <a:gd name="T0" fmla="*/ 9 w 99"/>
                <a:gd name="T1" fmla="*/ 0 h 60"/>
                <a:gd name="T2" fmla="*/ 7 w 99"/>
                <a:gd name="T3" fmla="*/ 0 h 60"/>
                <a:gd name="T4" fmla="*/ 0 w 99"/>
                <a:gd name="T5" fmla="*/ 23 h 60"/>
                <a:gd name="T6" fmla="*/ 88 w 99"/>
                <a:gd name="T7" fmla="*/ 60 h 60"/>
                <a:gd name="T8" fmla="*/ 98 w 99"/>
                <a:gd name="T9" fmla="*/ 35 h 60"/>
                <a:gd name="T10" fmla="*/ 9 w 99"/>
                <a:gd name="T11" fmla="*/ 0 h 60"/>
              </a:gdLst>
              <a:ahLst/>
              <a:cxnLst>
                <a:cxn ang="0">
                  <a:pos x="T0" y="T1"/>
                </a:cxn>
                <a:cxn ang="0">
                  <a:pos x="T2" y="T3"/>
                </a:cxn>
                <a:cxn ang="0">
                  <a:pos x="T4" y="T5"/>
                </a:cxn>
                <a:cxn ang="0">
                  <a:pos x="T6" y="T7"/>
                </a:cxn>
                <a:cxn ang="0">
                  <a:pos x="T8" y="T9"/>
                </a:cxn>
                <a:cxn ang="0">
                  <a:pos x="T10" y="T11"/>
                </a:cxn>
              </a:cxnLst>
              <a:rect l="0" t="0" r="r" b="b"/>
              <a:pathLst>
                <a:path w="99" h="60">
                  <a:moveTo>
                    <a:pt x="9" y="0"/>
                  </a:moveTo>
                  <a:lnTo>
                    <a:pt x="7" y="0"/>
                  </a:lnTo>
                  <a:lnTo>
                    <a:pt x="0" y="23"/>
                  </a:lnTo>
                  <a:lnTo>
                    <a:pt x="88" y="60"/>
                  </a:lnTo>
                  <a:lnTo>
                    <a:pt x="98" y="35"/>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70" name="Freeform 69"/>
            <p:cNvSpPr>
              <a:spLocks/>
            </p:cNvSpPr>
            <p:nvPr/>
          </p:nvSpPr>
          <p:spPr bwMode="auto">
            <a:xfrm>
              <a:off x="2347" y="420"/>
              <a:ext cx="94" cy="50"/>
            </a:xfrm>
            <a:custGeom>
              <a:avLst/>
              <a:gdLst>
                <a:gd name="T0" fmla="*/ 4 w 94"/>
                <a:gd name="T1" fmla="*/ 0 h 50"/>
                <a:gd name="T2" fmla="*/ 0 w 94"/>
                <a:gd name="T3" fmla="*/ 24 h 50"/>
                <a:gd name="T4" fmla="*/ 88 w 94"/>
                <a:gd name="T5" fmla="*/ 50 h 50"/>
                <a:gd name="T6" fmla="*/ 93 w 94"/>
                <a:gd name="T7" fmla="*/ 26 h 50"/>
                <a:gd name="T8" fmla="*/ 4 w 94"/>
                <a:gd name="T9" fmla="*/ 0 h 50"/>
              </a:gdLst>
              <a:ahLst/>
              <a:cxnLst>
                <a:cxn ang="0">
                  <a:pos x="T0" y="T1"/>
                </a:cxn>
                <a:cxn ang="0">
                  <a:pos x="T2" y="T3"/>
                </a:cxn>
                <a:cxn ang="0">
                  <a:pos x="T4" y="T5"/>
                </a:cxn>
                <a:cxn ang="0">
                  <a:pos x="T6" y="T7"/>
                </a:cxn>
                <a:cxn ang="0">
                  <a:pos x="T8" y="T9"/>
                </a:cxn>
              </a:cxnLst>
              <a:rect l="0" t="0" r="r" b="b"/>
              <a:pathLst>
                <a:path w="94" h="50">
                  <a:moveTo>
                    <a:pt x="4" y="0"/>
                  </a:moveTo>
                  <a:lnTo>
                    <a:pt x="0" y="24"/>
                  </a:lnTo>
                  <a:lnTo>
                    <a:pt x="88" y="50"/>
                  </a:lnTo>
                  <a:lnTo>
                    <a:pt x="93" y="26"/>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71" name="Freeform 70"/>
            <p:cNvSpPr>
              <a:spLocks/>
            </p:cNvSpPr>
            <p:nvPr/>
          </p:nvSpPr>
          <p:spPr bwMode="auto">
            <a:xfrm>
              <a:off x="2160" y="389"/>
              <a:ext cx="192" cy="55"/>
            </a:xfrm>
            <a:custGeom>
              <a:avLst/>
              <a:gdLst>
                <a:gd name="T0" fmla="*/ 4 w 192"/>
                <a:gd name="T1" fmla="*/ 0 h 55"/>
                <a:gd name="T2" fmla="*/ 2 w 192"/>
                <a:gd name="T3" fmla="*/ 0 h 55"/>
                <a:gd name="T4" fmla="*/ 0 w 192"/>
                <a:gd name="T5" fmla="*/ 23 h 55"/>
                <a:gd name="T6" fmla="*/ 187 w 192"/>
                <a:gd name="T7" fmla="*/ 55 h 55"/>
                <a:gd name="T8" fmla="*/ 192 w 192"/>
                <a:gd name="T9" fmla="*/ 31 h 55"/>
                <a:gd name="T10" fmla="*/ 4 w 192"/>
                <a:gd name="T11" fmla="*/ 0 h 55"/>
              </a:gdLst>
              <a:ahLst/>
              <a:cxnLst>
                <a:cxn ang="0">
                  <a:pos x="T0" y="T1"/>
                </a:cxn>
                <a:cxn ang="0">
                  <a:pos x="T2" y="T3"/>
                </a:cxn>
                <a:cxn ang="0">
                  <a:pos x="T4" y="T5"/>
                </a:cxn>
                <a:cxn ang="0">
                  <a:pos x="T6" y="T7"/>
                </a:cxn>
                <a:cxn ang="0">
                  <a:pos x="T8" y="T9"/>
                </a:cxn>
                <a:cxn ang="0">
                  <a:pos x="T10" y="T11"/>
                </a:cxn>
              </a:cxnLst>
              <a:rect l="0" t="0" r="r" b="b"/>
              <a:pathLst>
                <a:path w="192" h="55">
                  <a:moveTo>
                    <a:pt x="4" y="0"/>
                  </a:moveTo>
                  <a:lnTo>
                    <a:pt x="2" y="0"/>
                  </a:lnTo>
                  <a:lnTo>
                    <a:pt x="0" y="23"/>
                  </a:lnTo>
                  <a:lnTo>
                    <a:pt x="187" y="55"/>
                  </a:lnTo>
                  <a:lnTo>
                    <a:pt x="192" y="31"/>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72" name="Freeform 71"/>
            <p:cNvSpPr>
              <a:spLocks/>
            </p:cNvSpPr>
            <p:nvPr/>
          </p:nvSpPr>
          <p:spPr bwMode="auto">
            <a:xfrm>
              <a:off x="1994" y="379"/>
              <a:ext cx="168" cy="34"/>
            </a:xfrm>
            <a:custGeom>
              <a:avLst/>
              <a:gdLst>
                <a:gd name="T0" fmla="*/ 0 w 168"/>
                <a:gd name="T1" fmla="*/ 0 h 34"/>
                <a:gd name="T2" fmla="*/ 0 w 168"/>
                <a:gd name="T3" fmla="*/ 23 h 34"/>
                <a:gd name="T4" fmla="*/ 168 w 168"/>
                <a:gd name="T5" fmla="*/ 33 h 34"/>
                <a:gd name="T6" fmla="*/ 168 w 168"/>
                <a:gd name="T7" fmla="*/ 9 h 34"/>
                <a:gd name="T8" fmla="*/ 0 w 168"/>
                <a:gd name="T9" fmla="*/ 0 h 34"/>
              </a:gdLst>
              <a:ahLst/>
              <a:cxnLst>
                <a:cxn ang="0">
                  <a:pos x="T0" y="T1"/>
                </a:cxn>
                <a:cxn ang="0">
                  <a:pos x="T2" y="T3"/>
                </a:cxn>
                <a:cxn ang="0">
                  <a:pos x="T4" y="T5"/>
                </a:cxn>
                <a:cxn ang="0">
                  <a:pos x="T6" y="T7"/>
                </a:cxn>
                <a:cxn ang="0">
                  <a:pos x="T8" y="T9"/>
                </a:cxn>
              </a:cxnLst>
              <a:rect l="0" t="0" r="r" b="b"/>
              <a:pathLst>
                <a:path w="168" h="34">
                  <a:moveTo>
                    <a:pt x="0" y="0"/>
                  </a:moveTo>
                  <a:lnTo>
                    <a:pt x="0" y="23"/>
                  </a:lnTo>
                  <a:lnTo>
                    <a:pt x="168" y="33"/>
                  </a:lnTo>
                  <a:lnTo>
                    <a:pt x="168" y="9"/>
                  </a:lnTo>
                  <a:lnTo>
                    <a:pt x="0"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73" name="Freeform 72"/>
            <p:cNvSpPr>
              <a:spLocks/>
            </p:cNvSpPr>
            <p:nvPr/>
          </p:nvSpPr>
          <p:spPr bwMode="auto">
            <a:xfrm>
              <a:off x="1814" y="379"/>
              <a:ext cx="180" cy="38"/>
            </a:xfrm>
            <a:custGeom>
              <a:avLst/>
              <a:gdLst>
                <a:gd name="T0" fmla="*/ 180 w 180"/>
                <a:gd name="T1" fmla="*/ 0 h 38"/>
                <a:gd name="T2" fmla="*/ 0 w 180"/>
                <a:gd name="T3" fmla="*/ 14 h 38"/>
                <a:gd name="T4" fmla="*/ 0 w 180"/>
                <a:gd name="T5" fmla="*/ 38 h 38"/>
                <a:gd name="T6" fmla="*/ 180 w 180"/>
                <a:gd name="T7" fmla="*/ 23 h 38"/>
                <a:gd name="T8" fmla="*/ 180 w 180"/>
                <a:gd name="T9" fmla="*/ 0 h 38"/>
              </a:gdLst>
              <a:ahLst/>
              <a:cxnLst>
                <a:cxn ang="0">
                  <a:pos x="T0" y="T1"/>
                </a:cxn>
                <a:cxn ang="0">
                  <a:pos x="T2" y="T3"/>
                </a:cxn>
                <a:cxn ang="0">
                  <a:pos x="T4" y="T5"/>
                </a:cxn>
                <a:cxn ang="0">
                  <a:pos x="T6" y="T7"/>
                </a:cxn>
                <a:cxn ang="0">
                  <a:pos x="T8" y="T9"/>
                </a:cxn>
              </a:cxnLst>
              <a:rect l="0" t="0" r="r" b="b"/>
              <a:pathLst>
                <a:path w="180" h="38">
                  <a:moveTo>
                    <a:pt x="180" y="0"/>
                  </a:moveTo>
                  <a:lnTo>
                    <a:pt x="0" y="14"/>
                  </a:lnTo>
                  <a:lnTo>
                    <a:pt x="0" y="38"/>
                  </a:lnTo>
                  <a:lnTo>
                    <a:pt x="180" y="23"/>
                  </a:lnTo>
                  <a:lnTo>
                    <a:pt x="180"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74" name="Freeform 73"/>
            <p:cNvSpPr>
              <a:spLocks/>
            </p:cNvSpPr>
            <p:nvPr/>
          </p:nvSpPr>
          <p:spPr bwMode="auto">
            <a:xfrm>
              <a:off x="2906" y="806"/>
              <a:ext cx="111" cy="118"/>
            </a:xfrm>
            <a:custGeom>
              <a:avLst/>
              <a:gdLst>
                <a:gd name="T0" fmla="*/ 67 w 111"/>
                <a:gd name="T1" fmla="*/ 0 h 118"/>
                <a:gd name="T2" fmla="*/ 0 w 111"/>
                <a:gd name="T3" fmla="*/ 52 h 118"/>
                <a:gd name="T4" fmla="*/ 110 w 111"/>
                <a:gd name="T5" fmla="*/ 117 h 118"/>
                <a:gd name="T6" fmla="*/ 67 w 111"/>
                <a:gd name="T7" fmla="*/ 0 h 118"/>
              </a:gdLst>
              <a:ahLst/>
              <a:cxnLst>
                <a:cxn ang="0">
                  <a:pos x="T0" y="T1"/>
                </a:cxn>
                <a:cxn ang="0">
                  <a:pos x="T2" y="T3"/>
                </a:cxn>
                <a:cxn ang="0">
                  <a:pos x="T4" y="T5"/>
                </a:cxn>
                <a:cxn ang="0">
                  <a:pos x="T6" y="T7"/>
                </a:cxn>
              </a:cxnLst>
              <a:rect l="0" t="0" r="r" b="b"/>
              <a:pathLst>
                <a:path w="111" h="118">
                  <a:moveTo>
                    <a:pt x="67" y="0"/>
                  </a:moveTo>
                  <a:lnTo>
                    <a:pt x="0" y="52"/>
                  </a:lnTo>
                  <a:lnTo>
                    <a:pt x="110" y="117"/>
                  </a:lnTo>
                  <a:lnTo>
                    <a:pt x="6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75" name="Freeform 74"/>
            <p:cNvSpPr>
              <a:spLocks/>
            </p:cNvSpPr>
            <p:nvPr/>
          </p:nvSpPr>
          <p:spPr bwMode="auto">
            <a:xfrm>
              <a:off x="2962" y="790"/>
              <a:ext cx="67" cy="139"/>
            </a:xfrm>
            <a:custGeom>
              <a:avLst/>
              <a:gdLst>
                <a:gd name="T0" fmla="*/ 14 w 67"/>
                <a:gd name="T1" fmla="*/ 0 h 139"/>
                <a:gd name="T2" fmla="*/ 4 w 67"/>
                <a:gd name="T3" fmla="*/ 7 h 139"/>
                <a:gd name="T4" fmla="*/ 0 w 67"/>
                <a:gd name="T5" fmla="*/ 21 h 139"/>
                <a:gd name="T6" fmla="*/ 43 w 67"/>
                <a:gd name="T7" fmla="*/ 139 h 139"/>
                <a:gd name="T8" fmla="*/ 67 w 67"/>
                <a:gd name="T9" fmla="*/ 129 h 139"/>
                <a:gd name="T10" fmla="*/ 19 w 67"/>
                <a:gd name="T11" fmla="*/ 2 h 139"/>
                <a:gd name="T12" fmla="*/ 14 w 67"/>
                <a:gd name="T13" fmla="*/ 0 h 139"/>
              </a:gdLst>
              <a:ahLst/>
              <a:cxnLst>
                <a:cxn ang="0">
                  <a:pos x="T0" y="T1"/>
                </a:cxn>
                <a:cxn ang="0">
                  <a:pos x="T2" y="T3"/>
                </a:cxn>
                <a:cxn ang="0">
                  <a:pos x="T4" y="T5"/>
                </a:cxn>
                <a:cxn ang="0">
                  <a:pos x="T6" y="T7"/>
                </a:cxn>
                <a:cxn ang="0">
                  <a:pos x="T8" y="T9"/>
                </a:cxn>
                <a:cxn ang="0">
                  <a:pos x="T10" y="T11"/>
                </a:cxn>
                <a:cxn ang="0">
                  <a:pos x="T12" y="T13"/>
                </a:cxn>
              </a:cxnLst>
              <a:rect l="0" t="0" r="r" b="b"/>
              <a:pathLst>
                <a:path w="67" h="139">
                  <a:moveTo>
                    <a:pt x="14" y="0"/>
                  </a:moveTo>
                  <a:lnTo>
                    <a:pt x="4" y="7"/>
                  </a:lnTo>
                  <a:lnTo>
                    <a:pt x="0" y="21"/>
                  </a:lnTo>
                  <a:lnTo>
                    <a:pt x="43" y="139"/>
                  </a:lnTo>
                  <a:lnTo>
                    <a:pt x="67" y="129"/>
                  </a:lnTo>
                  <a:lnTo>
                    <a:pt x="19" y="2"/>
                  </a:lnTo>
                  <a:lnTo>
                    <a:pt x="1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76" name="Freeform 75"/>
            <p:cNvSpPr>
              <a:spLocks/>
            </p:cNvSpPr>
            <p:nvPr/>
          </p:nvSpPr>
          <p:spPr bwMode="auto">
            <a:xfrm>
              <a:off x="2890" y="797"/>
              <a:ext cx="91" cy="72"/>
            </a:xfrm>
            <a:custGeom>
              <a:avLst/>
              <a:gdLst>
                <a:gd name="T0" fmla="*/ 76 w 91"/>
                <a:gd name="T1" fmla="*/ 0 h 72"/>
                <a:gd name="T2" fmla="*/ 0 w 91"/>
                <a:gd name="T3" fmla="*/ 60 h 72"/>
                <a:gd name="T4" fmla="*/ 0 w 91"/>
                <a:gd name="T5" fmla="*/ 67 h 72"/>
                <a:gd name="T6" fmla="*/ 9 w 91"/>
                <a:gd name="T7" fmla="*/ 72 h 72"/>
                <a:gd name="T8" fmla="*/ 23 w 91"/>
                <a:gd name="T9" fmla="*/ 72 h 72"/>
                <a:gd name="T10" fmla="*/ 91 w 91"/>
                <a:gd name="T11" fmla="*/ 19 h 72"/>
                <a:gd name="T12" fmla="*/ 76 w 91"/>
                <a:gd name="T13" fmla="*/ 0 h 72"/>
              </a:gdLst>
              <a:ahLst/>
              <a:cxnLst>
                <a:cxn ang="0">
                  <a:pos x="T0" y="T1"/>
                </a:cxn>
                <a:cxn ang="0">
                  <a:pos x="T2" y="T3"/>
                </a:cxn>
                <a:cxn ang="0">
                  <a:pos x="T4" y="T5"/>
                </a:cxn>
                <a:cxn ang="0">
                  <a:pos x="T6" y="T7"/>
                </a:cxn>
                <a:cxn ang="0">
                  <a:pos x="T8" y="T9"/>
                </a:cxn>
                <a:cxn ang="0">
                  <a:pos x="T10" y="T11"/>
                </a:cxn>
                <a:cxn ang="0">
                  <a:pos x="T12" y="T13"/>
                </a:cxn>
              </a:cxnLst>
              <a:rect l="0" t="0" r="r" b="b"/>
              <a:pathLst>
                <a:path w="91" h="72">
                  <a:moveTo>
                    <a:pt x="76" y="0"/>
                  </a:moveTo>
                  <a:lnTo>
                    <a:pt x="0" y="60"/>
                  </a:lnTo>
                  <a:lnTo>
                    <a:pt x="0" y="67"/>
                  </a:lnTo>
                  <a:lnTo>
                    <a:pt x="9" y="72"/>
                  </a:lnTo>
                  <a:lnTo>
                    <a:pt x="23" y="72"/>
                  </a:lnTo>
                  <a:lnTo>
                    <a:pt x="91" y="19"/>
                  </a:lnTo>
                  <a:lnTo>
                    <a:pt x="76"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77" name="Freeform 76"/>
            <p:cNvSpPr>
              <a:spLocks/>
            </p:cNvSpPr>
            <p:nvPr/>
          </p:nvSpPr>
          <p:spPr bwMode="auto">
            <a:xfrm>
              <a:off x="2899" y="850"/>
              <a:ext cx="132" cy="91"/>
            </a:xfrm>
            <a:custGeom>
              <a:avLst/>
              <a:gdLst>
                <a:gd name="T0" fmla="*/ 14 w 132"/>
                <a:gd name="T1" fmla="*/ 0 h 91"/>
                <a:gd name="T2" fmla="*/ 0 w 132"/>
                <a:gd name="T3" fmla="*/ 19 h 91"/>
                <a:gd name="T4" fmla="*/ 122 w 132"/>
                <a:gd name="T5" fmla="*/ 91 h 91"/>
                <a:gd name="T6" fmla="*/ 132 w 132"/>
                <a:gd name="T7" fmla="*/ 81 h 91"/>
                <a:gd name="T8" fmla="*/ 129 w 132"/>
                <a:gd name="T9" fmla="*/ 69 h 91"/>
                <a:gd name="T10" fmla="*/ 124 w 132"/>
                <a:gd name="T11" fmla="*/ 64 h 91"/>
                <a:gd name="T12" fmla="*/ 14 w 132"/>
                <a:gd name="T13" fmla="*/ 0 h 91"/>
              </a:gdLst>
              <a:ahLst/>
              <a:cxnLst>
                <a:cxn ang="0">
                  <a:pos x="T0" y="T1"/>
                </a:cxn>
                <a:cxn ang="0">
                  <a:pos x="T2" y="T3"/>
                </a:cxn>
                <a:cxn ang="0">
                  <a:pos x="T4" y="T5"/>
                </a:cxn>
                <a:cxn ang="0">
                  <a:pos x="T6" y="T7"/>
                </a:cxn>
                <a:cxn ang="0">
                  <a:pos x="T8" y="T9"/>
                </a:cxn>
                <a:cxn ang="0">
                  <a:pos x="T10" y="T11"/>
                </a:cxn>
                <a:cxn ang="0">
                  <a:pos x="T12" y="T13"/>
                </a:cxn>
              </a:cxnLst>
              <a:rect l="0" t="0" r="r" b="b"/>
              <a:pathLst>
                <a:path w="132" h="91">
                  <a:moveTo>
                    <a:pt x="14" y="0"/>
                  </a:moveTo>
                  <a:lnTo>
                    <a:pt x="0" y="19"/>
                  </a:lnTo>
                  <a:lnTo>
                    <a:pt x="122" y="91"/>
                  </a:lnTo>
                  <a:lnTo>
                    <a:pt x="132" y="81"/>
                  </a:lnTo>
                  <a:lnTo>
                    <a:pt x="129" y="69"/>
                  </a:lnTo>
                  <a:lnTo>
                    <a:pt x="124" y="64"/>
                  </a:lnTo>
                  <a:lnTo>
                    <a:pt x="1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nvGrpSpPr>
            <p:cNvPr id="78" name="Group 77"/>
            <p:cNvGrpSpPr>
              <a:grpSpLocks/>
            </p:cNvGrpSpPr>
            <p:nvPr/>
          </p:nvGrpSpPr>
          <p:grpSpPr bwMode="auto">
            <a:xfrm>
              <a:off x="3295" y="1164"/>
              <a:ext cx="202" cy="202"/>
              <a:chOff x="3295" y="1164"/>
              <a:chExt cx="202" cy="202"/>
            </a:xfrm>
          </p:grpSpPr>
          <p:sp>
            <p:nvSpPr>
              <p:cNvPr id="129" name="Freeform 128"/>
              <p:cNvSpPr>
                <a:spLocks/>
              </p:cNvSpPr>
              <p:nvPr/>
            </p:nvSpPr>
            <p:spPr bwMode="auto">
              <a:xfrm>
                <a:off x="3295" y="1164"/>
                <a:ext cx="202" cy="202"/>
              </a:xfrm>
              <a:custGeom>
                <a:avLst/>
                <a:gdLst>
                  <a:gd name="T0" fmla="*/ 197 w 202"/>
                  <a:gd name="T1" fmla="*/ 100 h 202"/>
                  <a:gd name="T2" fmla="*/ 158 w 202"/>
                  <a:gd name="T3" fmla="*/ 100 h 202"/>
                  <a:gd name="T4" fmla="*/ 81 w 202"/>
                  <a:gd name="T5" fmla="*/ 180 h 202"/>
                  <a:gd name="T6" fmla="*/ 100 w 202"/>
                  <a:gd name="T7" fmla="*/ 201 h 202"/>
                  <a:gd name="T8" fmla="*/ 197 w 202"/>
                  <a:gd name="T9" fmla="*/ 100 h 202"/>
                </a:gdLst>
                <a:ahLst/>
                <a:cxnLst>
                  <a:cxn ang="0">
                    <a:pos x="T0" y="T1"/>
                  </a:cxn>
                  <a:cxn ang="0">
                    <a:pos x="T2" y="T3"/>
                  </a:cxn>
                  <a:cxn ang="0">
                    <a:pos x="T4" y="T5"/>
                  </a:cxn>
                  <a:cxn ang="0">
                    <a:pos x="T6" y="T7"/>
                  </a:cxn>
                  <a:cxn ang="0">
                    <a:pos x="T8" y="T9"/>
                  </a:cxn>
                </a:cxnLst>
                <a:rect l="0" t="0" r="r" b="b"/>
                <a:pathLst>
                  <a:path w="202" h="202">
                    <a:moveTo>
                      <a:pt x="197" y="100"/>
                    </a:moveTo>
                    <a:lnTo>
                      <a:pt x="158" y="100"/>
                    </a:lnTo>
                    <a:lnTo>
                      <a:pt x="81" y="180"/>
                    </a:lnTo>
                    <a:lnTo>
                      <a:pt x="100" y="201"/>
                    </a:lnTo>
                    <a:lnTo>
                      <a:pt x="197" y="10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30" name="Freeform 129"/>
              <p:cNvSpPr>
                <a:spLocks/>
              </p:cNvSpPr>
              <p:nvPr/>
            </p:nvSpPr>
            <p:spPr bwMode="auto">
              <a:xfrm>
                <a:off x="3295" y="1164"/>
                <a:ext cx="202" cy="202"/>
              </a:xfrm>
              <a:custGeom>
                <a:avLst/>
                <a:gdLst>
                  <a:gd name="T0" fmla="*/ 125 w 202"/>
                  <a:gd name="T1" fmla="*/ 40 h 202"/>
                  <a:gd name="T2" fmla="*/ 98 w 202"/>
                  <a:gd name="T3" fmla="*/ 40 h 202"/>
                  <a:gd name="T4" fmla="*/ 38 w 202"/>
                  <a:gd name="T5" fmla="*/ 141 h 202"/>
                  <a:gd name="T6" fmla="*/ 60 w 202"/>
                  <a:gd name="T7" fmla="*/ 160 h 202"/>
                  <a:gd name="T8" fmla="*/ 130 w 202"/>
                  <a:gd name="T9" fmla="*/ 117 h 202"/>
                  <a:gd name="T10" fmla="*/ 81 w 202"/>
                  <a:gd name="T11" fmla="*/ 117 h 202"/>
                  <a:gd name="T12" fmla="*/ 125 w 202"/>
                  <a:gd name="T13" fmla="*/ 40 h 202"/>
                </a:gdLst>
                <a:ahLst/>
                <a:cxnLst>
                  <a:cxn ang="0">
                    <a:pos x="T0" y="T1"/>
                  </a:cxn>
                  <a:cxn ang="0">
                    <a:pos x="T2" y="T3"/>
                  </a:cxn>
                  <a:cxn ang="0">
                    <a:pos x="T4" y="T5"/>
                  </a:cxn>
                  <a:cxn ang="0">
                    <a:pos x="T6" y="T7"/>
                  </a:cxn>
                  <a:cxn ang="0">
                    <a:pos x="T8" y="T9"/>
                  </a:cxn>
                  <a:cxn ang="0">
                    <a:pos x="T10" y="T11"/>
                  </a:cxn>
                  <a:cxn ang="0">
                    <a:pos x="T12" y="T13"/>
                  </a:cxn>
                </a:cxnLst>
                <a:rect l="0" t="0" r="r" b="b"/>
                <a:pathLst>
                  <a:path w="202" h="202">
                    <a:moveTo>
                      <a:pt x="125" y="40"/>
                    </a:moveTo>
                    <a:lnTo>
                      <a:pt x="98" y="40"/>
                    </a:lnTo>
                    <a:lnTo>
                      <a:pt x="38" y="141"/>
                    </a:lnTo>
                    <a:lnTo>
                      <a:pt x="60" y="160"/>
                    </a:lnTo>
                    <a:lnTo>
                      <a:pt x="130" y="117"/>
                    </a:lnTo>
                    <a:lnTo>
                      <a:pt x="81" y="117"/>
                    </a:lnTo>
                    <a:lnTo>
                      <a:pt x="125" y="4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31" name="Freeform 130"/>
              <p:cNvSpPr>
                <a:spLocks/>
              </p:cNvSpPr>
              <p:nvPr/>
            </p:nvSpPr>
            <p:spPr bwMode="auto">
              <a:xfrm>
                <a:off x="3295" y="1164"/>
                <a:ext cx="202" cy="202"/>
              </a:xfrm>
              <a:custGeom>
                <a:avLst/>
                <a:gdLst>
                  <a:gd name="T0" fmla="*/ 100 w 202"/>
                  <a:gd name="T1" fmla="*/ 0 h 202"/>
                  <a:gd name="T2" fmla="*/ 0 w 202"/>
                  <a:gd name="T3" fmla="*/ 103 h 202"/>
                  <a:gd name="T4" fmla="*/ 19 w 202"/>
                  <a:gd name="T5" fmla="*/ 122 h 202"/>
                  <a:gd name="T6" fmla="*/ 98 w 202"/>
                  <a:gd name="T7" fmla="*/ 40 h 202"/>
                  <a:gd name="T8" fmla="*/ 125 w 202"/>
                  <a:gd name="T9" fmla="*/ 40 h 202"/>
                  <a:gd name="T10" fmla="*/ 132 w 202"/>
                  <a:gd name="T11" fmla="*/ 28 h 202"/>
                  <a:gd name="T12" fmla="*/ 100 w 202"/>
                  <a:gd name="T13" fmla="*/ 0 h 202"/>
                </a:gdLst>
                <a:ahLst/>
                <a:cxnLst>
                  <a:cxn ang="0">
                    <a:pos x="T0" y="T1"/>
                  </a:cxn>
                  <a:cxn ang="0">
                    <a:pos x="T2" y="T3"/>
                  </a:cxn>
                  <a:cxn ang="0">
                    <a:pos x="T4" y="T5"/>
                  </a:cxn>
                  <a:cxn ang="0">
                    <a:pos x="T6" y="T7"/>
                  </a:cxn>
                  <a:cxn ang="0">
                    <a:pos x="T8" y="T9"/>
                  </a:cxn>
                  <a:cxn ang="0">
                    <a:pos x="T10" y="T11"/>
                  </a:cxn>
                  <a:cxn ang="0">
                    <a:pos x="T12" y="T13"/>
                  </a:cxn>
                </a:cxnLst>
                <a:rect l="0" t="0" r="r" b="b"/>
                <a:pathLst>
                  <a:path w="202" h="202">
                    <a:moveTo>
                      <a:pt x="100" y="0"/>
                    </a:moveTo>
                    <a:lnTo>
                      <a:pt x="0" y="103"/>
                    </a:lnTo>
                    <a:lnTo>
                      <a:pt x="19" y="122"/>
                    </a:lnTo>
                    <a:lnTo>
                      <a:pt x="98" y="40"/>
                    </a:lnTo>
                    <a:lnTo>
                      <a:pt x="125" y="40"/>
                    </a:lnTo>
                    <a:lnTo>
                      <a:pt x="132" y="28"/>
                    </a:lnTo>
                    <a:lnTo>
                      <a:pt x="100"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32" name="Freeform 131"/>
              <p:cNvSpPr>
                <a:spLocks/>
              </p:cNvSpPr>
              <p:nvPr/>
            </p:nvSpPr>
            <p:spPr bwMode="auto">
              <a:xfrm>
                <a:off x="3295" y="1164"/>
                <a:ext cx="202" cy="202"/>
              </a:xfrm>
              <a:custGeom>
                <a:avLst/>
                <a:gdLst>
                  <a:gd name="T0" fmla="*/ 168 w 202"/>
                  <a:gd name="T1" fmla="*/ 64 h 202"/>
                  <a:gd name="T2" fmla="*/ 81 w 202"/>
                  <a:gd name="T3" fmla="*/ 117 h 202"/>
                  <a:gd name="T4" fmla="*/ 130 w 202"/>
                  <a:gd name="T5" fmla="*/ 117 h 202"/>
                  <a:gd name="T6" fmla="*/ 158 w 202"/>
                  <a:gd name="T7" fmla="*/ 100 h 202"/>
                  <a:gd name="T8" fmla="*/ 197 w 202"/>
                  <a:gd name="T9" fmla="*/ 100 h 202"/>
                  <a:gd name="T10" fmla="*/ 201 w 202"/>
                  <a:gd name="T11" fmla="*/ 95 h 202"/>
                  <a:gd name="T12" fmla="*/ 168 w 202"/>
                  <a:gd name="T13" fmla="*/ 64 h 202"/>
                </a:gdLst>
                <a:ahLst/>
                <a:cxnLst>
                  <a:cxn ang="0">
                    <a:pos x="T0" y="T1"/>
                  </a:cxn>
                  <a:cxn ang="0">
                    <a:pos x="T2" y="T3"/>
                  </a:cxn>
                  <a:cxn ang="0">
                    <a:pos x="T4" y="T5"/>
                  </a:cxn>
                  <a:cxn ang="0">
                    <a:pos x="T6" y="T7"/>
                  </a:cxn>
                  <a:cxn ang="0">
                    <a:pos x="T8" y="T9"/>
                  </a:cxn>
                  <a:cxn ang="0">
                    <a:pos x="T10" y="T11"/>
                  </a:cxn>
                  <a:cxn ang="0">
                    <a:pos x="T12" y="T13"/>
                  </a:cxn>
                </a:cxnLst>
                <a:rect l="0" t="0" r="r" b="b"/>
                <a:pathLst>
                  <a:path w="202" h="202">
                    <a:moveTo>
                      <a:pt x="168" y="64"/>
                    </a:moveTo>
                    <a:lnTo>
                      <a:pt x="81" y="117"/>
                    </a:lnTo>
                    <a:lnTo>
                      <a:pt x="130" y="117"/>
                    </a:lnTo>
                    <a:lnTo>
                      <a:pt x="158" y="100"/>
                    </a:lnTo>
                    <a:lnTo>
                      <a:pt x="197" y="100"/>
                    </a:lnTo>
                    <a:lnTo>
                      <a:pt x="201" y="95"/>
                    </a:lnTo>
                    <a:lnTo>
                      <a:pt x="168" y="64"/>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sp>
          <p:nvSpPr>
            <p:cNvPr id="79" name="Freeform 78"/>
            <p:cNvSpPr>
              <a:spLocks/>
            </p:cNvSpPr>
            <p:nvPr/>
          </p:nvSpPr>
          <p:spPr bwMode="auto">
            <a:xfrm>
              <a:off x="3504" y="1281"/>
              <a:ext cx="31" cy="39"/>
            </a:xfrm>
            <a:custGeom>
              <a:avLst/>
              <a:gdLst>
                <a:gd name="T0" fmla="*/ 12 w 31"/>
                <a:gd name="T1" fmla="*/ 0 h 39"/>
                <a:gd name="T2" fmla="*/ 0 w 31"/>
                <a:gd name="T3" fmla="*/ 11 h 39"/>
                <a:gd name="T4" fmla="*/ 0 w 31"/>
                <a:gd name="T5" fmla="*/ 21 h 39"/>
                <a:gd name="T6" fmla="*/ 12 w 31"/>
                <a:gd name="T7" fmla="*/ 38 h 39"/>
                <a:gd name="T8" fmla="*/ 31 w 31"/>
                <a:gd name="T9" fmla="*/ 19 h 39"/>
                <a:gd name="T10" fmla="*/ 12 w 31"/>
                <a:gd name="T11" fmla="*/ 0 h 39"/>
              </a:gdLst>
              <a:ahLst/>
              <a:cxnLst>
                <a:cxn ang="0">
                  <a:pos x="T0" y="T1"/>
                </a:cxn>
                <a:cxn ang="0">
                  <a:pos x="T2" y="T3"/>
                </a:cxn>
                <a:cxn ang="0">
                  <a:pos x="T4" y="T5"/>
                </a:cxn>
                <a:cxn ang="0">
                  <a:pos x="T6" y="T7"/>
                </a:cxn>
                <a:cxn ang="0">
                  <a:pos x="T8" y="T9"/>
                </a:cxn>
                <a:cxn ang="0">
                  <a:pos x="T10" y="T11"/>
                </a:cxn>
              </a:cxnLst>
              <a:rect l="0" t="0" r="r" b="b"/>
              <a:pathLst>
                <a:path w="31" h="39">
                  <a:moveTo>
                    <a:pt x="12" y="0"/>
                  </a:moveTo>
                  <a:lnTo>
                    <a:pt x="0" y="11"/>
                  </a:lnTo>
                  <a:lnTo>
                    <a:pt x="0" y="21"/>
                  </a:lnTo>
                  <a:lnTo>
                    <a:pt x="12" y="38"/>
                  </a:lnTo>
                  <a:lnTo>
                    <a:pt x="31" y="19"/>
                  </a:lnTo>
                  <a:lnTo>
                    <a:pt x="12"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80" name="Freeform 79"/>
            <p:cNvSpPr>
              <a:spLocks/>
            </p:cNvSpPr>
            <p:nvPr/>
          </p:nvSpPr>
          <p:spPr bwMode="auto">
            <a:xfrm>
              <a:off x="3504" y="1325"/>
              <a:ext cx="20" cy="20"/>
            </a:xfrm>
            <a:custGeom>
              <a:avLst/>
              <a:gdLst>
                <a:gd name="T0" fmla="*/ 0 w 20"/>
                <a:gd name="T1" fmla="*/ 0 h 20"/>
                <a:gd name="T2" fmla="*/ 0 w 20"/>
                <a:gd name="T3" fmla="*/ 9 h 20"/>
                <a:gd name="T4" fmla="*/ 2 w 20"/>
                <a:gd name="T5" fmla="*/ 4 h 20"/>
                <a:gd name="T6" fmla="*/ 0 w 20"/>
                <a:gd name="T7" fmla="*/ 0 h 20"/>
              </a:gdLst>
              <a:ahLst/>
              <a:cxnLst>
                <a:cxn ang="0">
                  <a:pos x="T0" y="T1"/>
                </a:cxn>
                <a:cxn ang="0">
                  <a:pos x="T2" y="T3"/>
                </a:cxn>
                <a:cxn ang="0">
                  <a:pos x="T4" y="T5"/>
                </a:cxn>
                <a:cxn ang="0">
                  <a:pos x="T6" y="T7"/>
                </a:cxn>
              </a:cxnLst>
              <a:rect l="0" t="0" r="r" b="b"/>
              <a:pathLst>
                <a:path w="20" h="20">
                  <a:moveTo>
                    <a:pt x="0" y="0"/>
                  </a:moveTo>
                  <a:lnTo>
                    <a:pt x="0" y="9"/>
                  </a:lnTo>
                  <a:lnTo>
                    <a:pt x="2" y="4"/>
                  </a:lnTo>
                  <a:lnTo>
                    <a:pt x="0"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81" name="Freeform 80"/>
            <p:cNvSpPr>
              <a:spLocks/>
            </p:cNvSpPr>
            <p:nvPr/>
          </p:nvSpPr>
          <p:spPr bwMode="auto">
            <a:xfrm>
              <a:off x="3499" y="1293"/>
              <a:ext cx="20" cy="20"/>
            </a:xfrm>
            <a:custGeom>
              <a:avLst/>
              <a:gdLst>
                <a:gd name="T0" fmla="*/ 4 w 20"/>
                <a:gd name="T1" fmla="*/ 0 h 20"/>
                <a:gd name="T2" fmla="*/ 0 w 20"/>
                <a:gd name="T3" fmla="*/ 4 h 20"/>
                <a:gd name="T4" fmla="*/ 4 w 20"/>
                <a:gd name="T5" fmla="*/ 9 h 20"/>
                <a:gd name="T6" fmla="*/ 4 w 20"/>
                <a:gd name="T7" fmla="*/ 0 h 20"/>
              </a:gdLst>
              <a:ahLst/>
              <a:cxnLst>
                <a:cxn ang="0">
                  <a:pos x="T0" y="T1"/>
                </a:cxn>
                <a:cxn ang="0">
                  <a:pos x="T2" y="T3"/>
                </a:cxn>
                <a:cxn ang="0">
                  <a:pos x="T4" y="T5"/>
                </a:cxn>
                <a:cxn ang="0">
                  <a:pos x="T6" y="T7"/>
                </a:cxn>
              </a:cxnLst>
              <a:rect l="0" t="0" r="r" b="b"/>
              <a:pathLst>
                <a:path w="20" h="20">
                  <a:moveTo>
                    <a:pt x="4" y="0"/>
                  </a:moveTo>
                  <a:lnTo>
                    <a:pt x="0" y="4"/>
                  </a:lnTo>
                  <a:lnTo>
                    <a:pt x="4" y="9"/>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82" name="Freeform 81"/>
            <p:cNvSpPr>
              <a:spLocks/>
            </p:cNvSpPr>
            <p:nvPr/>
          </p:nvSpPr>
          <p:spPr bwMode="auto">
            <a:xfrm>
              <a:off x="3415" y="1308"/>
              <a:ext cx="89" cy="96"/>
            </a:xfrm>
            <a:custGeom>
              <a:avLst/>
              <a:gdLst>
                <a:gd name="T0" fmla="*/ 72 w 89"/>
                <a:gd name="T1" fmla="*/ 0 h 96"/>
                <a:gd name="T2" fmla="*/ 0 w 89"/>
                <a:gd name="T3" fmla="*/ 76 h 96"/>
                <a:gd name="T4" fmla="*/ 19 w 89"/>
                <a:gd name="T5" fmla="*/ 96 h 96"/>
                <a:gd name="T6" fmla="*/ 88 w 89"/>
                <a:gd name="T7" fmla="*/ 26 h 96"/>
                <a:gd name="T8" fmla="*/ 88 w 89"/>
                <a:gd name="T9" fmla="*/ 16 h 96"/>
                <a:gd name="T10" fmla="*/ 72 w 89"/>
                <a:gd name="T11" fmla="*/ 0 h 96"/>
              </a:gdLst>
              <a:ahLst/>
              <a:cxnLst>
                <a:cxn ang="0">
                  <a:pos x="T0" y="T1"/>
                </a:cxn>
                <a:cxn ang="0">
                  <a:pos x="T2" y="T3"/>
                </a:cxn>
                <a:cxn ang="0">
                  <a:pos x="T4" y="T5"/>
                </a:cxn>
                <a:cxn ang="0">
                  <a:pos x="T6" y="T7"/>
                </a:cxn>
                <a:cxn ang="0">
                  <a:pos x="T8" y="T9"/>
                </a:cxn>
                <a:cxn ang="0">
                  <a:pos x="T10" y="T11"/>
                </a:cxn>
              </a:cxnLst>
              <a:rect l="0" t="0" r="r" b="b"/>
              <a:pathLst>
                <a:path w="89" h="96">
                  <a:moveTo>
                    <a:pt x="72" y="0"/>
                  </a:moveTo>
                  <a:lnTo>
                    <a:pt x="0" y="76"/>
                  </a:lnTo>
                  <a:lnTo>
                    <a:pt x="19" y="96"/>
                  </a:lnTo>
                  <a:lnTo>
                    <a:pt x="88" y="26"/>
                  </a:lnTo>
                  <a:lnTo>
                    <a:pt x="88" y="16"/>
                  </a:lnTo>
                  <a:lnTo>
                    <a:pt x="72"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nvGrpSpPr>
            <p:cNvPr id="83" name="Group 82"/>
            <p:cNvGrpSpPr>
              <a:grpSpLocks/>
            </p:cNvGrpSpPr>
            <p:nvPr/>
          </p:nvGrpSpPr>
          <p:grpSpPr bwMode="auto">
            <a:xfrm>
              <a:off x="3463" y="1334"/>
              <a:ext cx="110" cy="123"/>
              <a:chOff x="3463" y="1334"/>
              <a:chExt cx="110" cy="123"/>
            </a:xfrm>
          </p:grpSpPr>
          <p:sp>
            <p:nvSpPr>
              <p:cNvPr id="126" name="Freeform 125"/>
              <p:cNvSpPr>
                <a:spLocks/>
              </p:cNvSpPr>
              <p:nvPr/>
            </p:nvSpPr>
            <p:spPr bwMode="auto">
              <a:xfrm>
                <a:off x="3463" y="1334"/>
                <a:ext cx="110" cy="123"/>
              </a:xfrm>
              <a:custGeom>
                <a:avLst/>
                <a:gdLst>
                  <a:gd name="T0" fmla="*/ 55 w 110"/>
                  <a:gd name="T1" fmla="*/ 7 h 123"/>
                  <a:gd name="T2" fmla="*/ 40 w 110"/>
                  <a:gd name="T3" fmla="*/ 21 h 123"/>
                  <a:gd name="T4" fmla="*/ 50 w 110"/>
                  <a:gd name="T5" fmla="*/ 31 h 123"/>
                  <a:gd name="T6" fmla="*/ 19 w 110"/>
                  <a:gd name="T7" fmla="*/ 64 h 123"/>
                  <a:gd name="T8" fmla="*/ 4 w 110"/>
                  <a:gd name="T9" fmla="*/ 79 h 123"/>
                  <a:gd name="T10" fmla="*/ 0 w 110"/>
                  <a:gd name="T11" fmla="*/ 88 h 123"/>
                  <a:gd name="T12" fmla="*/ 2 w 110"/>
                  <a:gd name="T13" fmla="*/ 98 h 123"/>
                  <a:gd name="T14" fmla="*/ 9 w 110"/>
                  <a:gd name="T15" fmla="*/ 110 h 123"/>
                  <a:gd name="T16" fmla="*/ 28 w 110"/>
                  <a:gd name="T17" fmla="*/ 122 h 123"/>
                  <a:gd name="T18" fmla="*/ 43 w 110"/>
                  <a:gd name="T19" fmla="*/ 107 h 123"/>
                  <a:gd name="T20" fmla="*/ 33 w 110"/>
                  <a:gd name="T21" fmla="*/ 100 h 123"/>
                  <a:gd name="T22" fmla="*/ 31 w 110"/>
                  <a:gd name="T23" fmla="*/ 95 h 123"/>
                  <a:gd name="T24" fmla="*/ 31 w 110"/>
                  <a:gd name="T25" fmla="*/ 91 h 123"/>
                  <a:gd name="T26" fmla="*/ 40 w 110"/>
                  <a:gd name="T27" fmla="*/ 81 h 123"/>
                  <a:gd name="T28" fmla="*/ 69 w 110"/>
                  <a:gd name="T29" fmla="*/ 50 h 123"/>
                  <a:gd name="T30" fmla="*/ 96 w 110"/>
                  <a:gd name="T31" fmla="*/ 50 h 123"/>
                  <a:gd name="T32" fmla="*/ 98 w 110"/>
                  <a:gd name="T33" fmla="*/ 47 h 123"/>
                  <a:gd name="T34" fmla="*/ 86 w 110"/>
                  <a:gd name="T35" fmla="*/ 33 h 123"/>
                  <a:gd name="T36" fmla="*/ 103 w 110"/>
                  <a:gd name="T37" fmla="*/ 14 h 123"/>
                  <a:gd name="T38" fmla="*/ 64 w 110"/>
                  <a:gd name="T39" fmla="*/ 14 h 123"/>
                  <a:gd name="T40" fmla="*/ 55 w 110"/>
                  <a:gd name="T41" fmla="*/ 7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10" h="123">
                    <a:moveTo>
                      <a:pt x="55" y="7"/>
                    </a:moveTo>
                    <a:lnTo>
                      <a:pt x="40" y="21"/>
                    </a:lnTo>
                    <a:lnTo>
                      <a:pt x="50" y="31"/>
                    </a:lnTo>
                    <a:lnTo>
                      <a:pt x="19" y="64"/>
                    </a:lnTo>
                    <a:lnTo>
                      <a:pt x="4" y="79"/>
                    </a:lnTo>
                    <a:lnTo>
                      <a:pt x="0" y="88"/>
                    </a:lnTo>
                    <a:lnTo>
                      <a:pt x="2" y="98"/>
                    </a:lnTo>
                    <a:lnTo>
                      <a:pt x="9" y="110"/>
                    </a:lnTo>
                    <a:lnTo>
                      <a:pt x="28" y="122"/>
                    </a:lnTo>
                    <a:lnTo>
                      <a:pt x="43" y="107"/>
                    </a:lnTo>
                    <a:lnTo>
                      <a:pt x="33" y="100"/>
                    </a:lnTo>
                    <a:lnTo>
                      <a:pt x="31" y="95"/>
                    </a:lnTo>
                    <a:lnTo>
                      <a:pt x="31" y="91"/>
                    </a:lnTo>
                    <a:lnTo>
                      <a:pt x="40" y="81"/>
                    </a:lnTo>
                    <a:lnTo>
                      <a:pt x="69" y="50"/>
                    </a:lnTo>
                    <a:lnTo>
                      <a:pt x="96" y="50"/>
                    </a:lnTo>
                    <a:lnTo>
                      <a:pt x="98" y="47"/>
                    </a:lnTo>
                    <a:lnTo>
                      <a:pt x="86" y="33"/>
                    </a:lnTo>
                    <a:lnTo>
                      <a:pt x="103" y="14"/>
                    </a:lnTo>
                    <a:lnTo>
                      <a:pt x="64" y="14"/>
                    </a:lnTo>
                    <a:lnTo>
                      <a:pt x="55" y="7"/>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27" name="Freeform 126"/>
              <p:cNvSpPr>
                <a:spLocks/>
              </p:cNvSpPr>
              <p:nvPr/>
            </p:nvSpPr>
            <p:spPr bwMode="auto">
              <a:xfrm>
                <a:off x="3463" y="1334"/>
                <a:ext cx="110" cy="123"/>
              </a:xfrm>
              <a:custGeom>
                <a:avLst/>
                <a:gdLst>
                  <a:gd name="T0" fmla="*/ 96 w 110"/>
                  <a:gd name="T1" fmla="*/ 50 h 123"/>
                  <a:gd name="T2" fmla="*/ 69 w 110"/>
                  <a:gd name="T3" fmla="*/ 50 h 123"/>
                  <a:gd name="T4" fmla="*/ 83 w 110"/>
                  <a:gd name="T5" fmla="*/ 64 h 123"/>
                  <a:gd name="T6" fmla="*/ 96 w 110"/>
                  <a:gd name="T7" fmla="*/ 50 h 123"/>
                </a:gdLst>
                <a:ahLst/>
                <a:cxnLst>
                  <a:cxn ang="0">
                    <a:pos x="T0" y="T1"/>
                  </a:cxn>
                  <a:cxn ang="0">
                    <a:pos x="T2" y="T3"/>
                  </a:cxn>
                  <a:cxn ang="0">
                    <a:pos x="T4" y="T5"/>
                  </a:cxn>
                  <a:cxn ang="0">
                    <a:pos x="T6" y="T7"/>
                  </a:cxn>
                </a:cxnLst>
                <a:rect l="0" t="0" r="r" b="b"/>
                <a:pathLst>
                  <a:path w="110" h="123">
                    <a:moveTo>
                      <a:pt x="96" y="50"/>
                    </a:moveTo>
                    <a:lnTo>
                      <a:pt x="69" y="50"/>
                    </a:lnTo>
                    <a:lnTo>
                      <a:pt x="83" y="64"/>
                    </a:lnTo>
                    <a:lnTo>
                      <a:pt x="96" y="5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28" name="Freeform 127"/>
              <p:cNvSpPr>
                <a:spLocks/>
              </p:cNvSpPr>
              <p:nvPr/>
            </p:nvSpPr>
            <p:spPr bwMode="auto">
              <a:xfrm>
                <a:off x="3463" y="1334"/>
                <a:ext cx="110" cy="123"/>
              </a:xfrm>
              <a:custGeom>
                <a:avLst/>
                <a:gdLst>
                  <a:gd name="T0" fmla="*/ 79 w 110"/>
                  <a:gd name="T1" fmla="*/ 0 h 123"/>
                  <a:gd name="T2" fmla="*/ 64 w 110"/>
                  <a:gd name="T3" fmla="*/ 14 h 123"/>
                  <a:gd name="T4" fmla="*/ 103 w 110"/>
                  <a:gd name="T5" fmla="*/ 14 h 123"/>
                  <a:gd name="T6" fmla="*/ 110 w 110"/>
                  <a:gd name="T7" fmla="*/ 7 h 123"/>
                  <a:gd name="T8" fmla="*/ 79 w 110"/>
                  <a:gd name="T9" fmla="*/ 0 h 123"/>
                </a:gdLst>
                <a:ahLst/>
                <a:cxnLst>
                  <a:cxn ang="0">
                    <a:pos x="T0" y="T1"/>
                  </a:cxn>
                  <a:cxn ang="0">
                    <a:pos x="T2" y="T3"/>
                  </a:cxn>
                  <a:cxn ang="0">
                    <a:pos x="T4" y="T5"/>
                  </a:cxn>
                  <a:cxn ang="0">
                    <a:pos x="T6" y="T7"/>
                  </a:cxn>
                  <a:cxn ang="0">
                    <a:pos x="T8" y="T9"/>
                  </a:cxn>
                </a:cxnLst>
                <a:rect l="0" t="0" r="r" b="b"/>
                <a:pathLst>
                  <a:path w="110" h="123">
                    <a:moveTo>
                      <a:pt x="79" y="0"/>
                    </a:moveTo>
                    <a:lnTo>
                      <a:pt x="64" y="14"/>
                    </a:lnTo>
                    <a:lnTo>
                      <a:pt x="103" y="14"/>
                    </a:lnTo>
                    <a:lnTo>
                      <a:pt x="110" y="7"/>
                    </a:lnTo>
                    <a:lnTo>
                      <a:pt x="7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grpSp>
          <p:nvGrpSpPr>
            <p:cNvPr id="84" name="Group 83"/>
            <p:cNvGrpSpPr>
              <a:grpSpLocks/>
            </p:cNvGrpSpPr>
            <p:nvPr/>
          </p:nvGrpSpPr>
          <p:grpSpPr bwMode="auto">
            <a:xfrm>
              <a:off x="3502" y="1394"/>
              <a:ext cx="120" cy="96"/>
              <a:chOff x="3502" y="1394"/>
              <a:chExt cx="120" cy="96"/>
            </a:xfrm>
          </p:grpSpPr>
          <p:sp>
            <p:nvSpPr>
              <p:cNvPr id="123" name="Freeform 122"/>
              <p:cNvSpPr>
                <a:spLocks/>
              </p:cNvSpPr>
              <p:nvPr/>
            </p:nvSpPr>
            <p:spPr bwMode="auto">
              <a:xfrm>
                <a:off x="3502" y="1394"/>
                <a:ext cx="120" cy="96"/>
              </a:xfrm>
              <a:custGeom>
                <a:avLst/>
                <a:gdLst>
                  <a:gd name="T0" fmla="*/ 74 w 120"/>
                  <a:gd name="T1" fmla="*/ 0 h 96"/>
                  <a:gd name="T2" fmla="*/ 0 w 120"/>
                  <a:gd name="T3" fmla="*/ 76 h 96"/>
                  <a:gd name="T4" fmla="*/ 19 w 120"/>
                  <a:gd name="T5" fmla="*/ 95 h 96"/>
                  <a:gd name="T6" fmla="*/ 43 w 120"/>
                  <a:gd name="T7" fmla="*/ 72 h 96"/>
                  <a:gd name="T8" fmla="*/ 69 w 120"/>
                  <a:gd name="T9" fmla="*/ 47 h 96"/>
                  <a:gd name="T10" fmla="*/ 81 w 120"/>
                  <a:gd name="T11" fmla="*/ 43 h 96"/>
                  <a:gd name="T12" fmla="*/ 115 w 120"/>
                  <a:gd name="T13" fmla="*/ 43 h 96"/>
                  <a:gd name="T14" fmla="*/ 110 w 120"/>
                  <a:gd name="T15" fmla="*/ 33 h 96"/>
                  <a:gd name="T16" fmla="*/ 104 w 120"/>
                  <a:gd name="T17" fmla="*/ 28 h 96"/>
                  <a:gd name="T18" fmla="*/ 81 w 120"/>
                  <a:gd name="T19" fmla="*/ 28 h 96"/>
                  <a:gd name="T20" fmla="*/ 91 w 120"/>
                  <a:gd name="T21" fmla="*/ 19 h 96"/>
                  <a:gd name="T22" fmla="*/ 74 w 120"/>
                  <a:gd name="T23" fmla="*/ 0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20" h="96">
                    <a:moveTo>
                      <a:pt x="74" y="0"/>
                    </a:moveTo>
                    <a:lnTo>
                      <a:pt x="0" y="76"/>
                    </a:lnTo>
                    <a:lnTo>
                      <a:pt x="19" y="95"/>
                    </a:lnTo>
                    <a:lnTo>
                      <a:pt x="43" y="72"/>
                    </a:lnTo>
                    <a:lnTo>
                      <a:pt x="69" y="47"/>
                    </a:lnTo>
                    <a:lnTo>
                      <a:pt x="81" y="43"/>
                    </a:lnTo>
                    <a:lnTo>
                      <a:pt x="115" y="43"/>
                    </a:lnTo>
                    <a:lnTo>
                      <a:pt x="110" y="33"/>
                    </a:lnTo>
                    <a:lnTo>
                      <a:pt x="104" y="28"/>
                    </a:lnTo>
                    <a:lnTo>
                      <a:pt x="81" y="28"/>
                    </a:lnTo>
                    <a:lnTo>
                      <a:pt x="91" y="19"/>
                    </a:lnTo>
                    <a:lnTo>
                      <a:pt x="7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24" name="Freeform 123"/>
              <p:cNvSpPr>
                <a:spLocks/>
              </p:cNvSpPr>
              <p:nvPr/>
            </p:nvSpPr>
            <p:spPr bwMode="auto">
              <a:xfrm>
                <a:off x="3502" y="1394"/>
                <a:ext cx="120" cy="96"/>
              </a:xfrm>
              <a:custGeom>
                <a:avLst/>
                <a:gdLst>
                  <a:gd name="T0" fmla="*/ 115 w 120"/>
                  <a:gd name="T1" fmla="*/ 43 h 96"/>
                  <a:gd name="T2" fmla="*/ 81 w 120"/>
                  <a:gd name="T3" fmla="*/ 43 h 96"/>
                  <a:gd name="T4" fmla="*/ 91 w 120"/>
                  <a:gd name="T5" fmla="*/ 47 h 96"/>
                  <a:gd name="T6" fmla="*/ 98 w 120"/>
                  <a:gd name="T7" fmla="*/ 60 h 96"/>
                  <a:gd name="T8" fmla="*/ 120 w 120"/>
                  <a:gd name="T9" fmla="*/ 50 h 96"/>
                  <a:gd name="T10" fmla="*/ 115 w 120"/>
                  <a:gd name="T11" fmla="*/ 43 h 96"/>
                </a:gdLst>
                <a:ahLst/>
                <a:cxnLst>
                  <a:cxn ang="0">
                    <a:pos x="T0" y="T1"/>
                  </a:cxn>
                  <a:cxn ang="0">
                    <a:pos x="T2" y="T3"/>
                  </a:cxn>
                  <a:cxn ang="0">
                    <a:pos x="T4" y="T5"/>
                  </a:cxn>
                  <a:cxn ang="0">
                    <a:pos x="T6" y="T7"/>
                  </a:cxn>
                  <a:cxn ang="0">
                    <a:pos x="T8" y="T9"/>
                  </a:cxn>
                  <a:cxn ang="0">
                    <a:pos x="T10" y="T11"/>
                  </a:cxn>
                </a:cxnLst>
                <a:rect l="0" t="0" r="r" b="b"/>
                <a:pathLst>
                  <a:path w="120" h="96">
                    <a:moveTo>
                      <a:pt x="115" y="43"/>
                    </a:moveTo>
                    <a:lnTo>
                      <a:pt x="81" y="43"/>
                    </a:lnTo>
                    <a:lnTo>
                      <a:pt x="91" y="47"/>
                    </a:lnTo>
                    <a:lnTo>
                      <a:pt x="98" y="60"/>
                    </a:lnTo>
                    <a:lnTo>
                      <a:pt x="120" y="50"/>
                    </a:lnTo>
                    <a:lnTo>
                      <a:pt x="115" y="43"/>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25" name="Freeform 124"/>
              <p:cNvSpPr>
                <a:spLocks/>
              </p:cNvSpPr>
              <p:nvPr/>
            </p:nvSpPr>
            <p:spPr bwMode="auto">
              <a:xfrm>
                <a:off x="3502" y="1394"/>
                <a:ext cx="120" cy="96"/>
              </a:xfrm>
              <a:custGeom>
                <a:avLst/>
                <a:gdLst>
                  <a:gd name="T0" fmla="*/ 100 w 120"/>
                  <a:gd name="T1" fmla="*/ 26 h 96"/>
                  <a:gd name="T2" fmla="*/ 81 w 120"/>
                  <a:gd name="T3" fmla="*/ 28 h 96"/>
                  <a:gd name="T4" fmla="*/ 104 w 120"/>
                  <a:gd name="T5" fmla="*/ 28 h 96"/>
                  <a:gd name="T6" fmla="*/ 100 w 120"/>
                  <a:gd name="T7" fmla="*/ 26 h 96"/>
                </a:gdLst>
                <a:ahLst/>
                <a:cxnLst>
                  <a:cxn ang="0">
                    <a:pos x="T0" y="T1"/>
                  </a:cxn>
                  <a:cxn ang="0">
                    <a:pos x="T2" y="T3"/>
                  </a:cxn>
                  <a:cxn ang="0">
                    <a:pos x="T4" y="T5"/>
                  </a:cxn>
                  <a:cxn ang="0">
                    <a:pos x="T6" y="T7"/>
                  </a:cxn>
                </a:cxnLst>
                <a:rect l="0" t="0" r="r" b="b"/>
                <a:pathLst>
                  <a:path w="120" h="96">
                    <a:moveTo>
                      <a:pt x="100" y="26"/>
                    </a:moveTo>
                    <a:lnTo>
                      <a:pt x="81" y="28"/>
                    </a:lnTo>
                    <a:lnTo>
                      <a:pt x="104" y="28"/>
                    </a:lnTo>
                    <a:lnTo>
                      <a:pt x="100" y="26"/>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sp>
          <p:nvSpPr>
            <p:cNvPr id="85" name="Freeform 84"/>
            <p:cNvSpPr>
              <a:spLocks/>
            </p:cNvSpPr>
            <p:nvPr/>
          </p:nvSpPr>
          <p:spPr bwMode="auto">
            <a:xfrm>
              <a:off x="3636" y="1558"/>
              <a:ext cx="20" cy="20"/>
            </a:xfrm>
            <a:custGeom>
              <a:avLst/>
              <a:gdLst>
                <a:gd name="T0" fmla="*/ 0 w 20"/>
                <a:gd name="T1" fmla="*/ 0 h 20"/>
                <a:gd name="T2" fmla="*/ 0 w 20"/>
                <a:gd name="T3" fmla="*/ 9 h 20"/>
                <a:gd name="T4" fmla="*/ 7 w 20"/>
                <a:gd name="T5" fmla="*/ 9 h 20"/>
                <a:gd name="T6" fmla="*/ 0 w 20"/>
                <a:gd name="T7" fmla="*/ 0 h 20"/>
              </a:gdLst>
              <a:ahLst/>
              <a:cxnLst>
                <a:cxn ang="0">
                  <a:pos x="T0" y="T1"/>
                </a:cxn>
                <a:cxn ang="0">
                  <a:pos x="T2" y="T3"/>
                </a:cxn>
                <a:cxn ang="0">
                  <a:pos x="T4" y="T5"/>
                </a:cxn>
                <a:cxn ang="0">
                  <a:pos x="T6" y="T7"/>
                </a:cxn>
              </a:cxnLst>
              <a:rect l="0" t="0" r="r" b="b"/>
              <a:pathLst>
                <a:path w="20" h="20">
                  <a:moveTo>
                    <a:pt x="0" y="0"/>
                  </a:moveTo>
                  <a:lnTo>
                    <a:pt x="0" y="9"/>
                  </a:lnTo>
                  <a:lnTo>
                    <a:pt x="7" y="9"/>
                  </a:lnTo>
                  <a:lnTo>
                    <a:pt x="0"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nvGrpSpPr>
            <p:cNvPr id="86" name="Group 85"/>
            <p:cNvGrpSpPr>
              <a:grpSpLocks/>
            </p:cNvGrpSpPr>
            <p:nvPr/>
          </p:nvGrpSpPr>
          <p:grpSpPr bwMode="auto">
            <a:xfrm>
              <a:off x="3636" y="1464"/>
              <a:ext cx="43" cy="94"/>
              <a:chOff x="3636" y="1464"/>
              <a:chExt cx="43" cy="94"/>
            </a:xfrm>
          </p:grpSpPr>
          <p:sp>
            <p:nvSpPr>
              <p:cNvPr id="121" name="Freeform 120"/>
              <p:cNvSpPr>
                <a:spLocks/>
              </p:cNvSpPr>
              <p:nvPr/>
            </p:nvSpPr>
            <p:spPr bwMode="auto">
              <a:xfrm>
                <a:off x="3636" y="1464"/>
                <a:ext cx="43" cy="94"/>
              </a:xfrm>
              <a:custGeom>
                <a:avLst/>
                <a:gdLst>
                  <a:gd name="T0" fmla="*/ 0 w 43"/>
                  <a:gd name="T1" fmla="*/ 50 h 94"/>
                  <a:gd name="T2" fmla="*/ 0 w 43"/>
                  <a:gd name="T3" fmla="*/ 74 h 94"/>
                  <a:gd name="T4" fmla="*/ 19 w 43"/>
                  <a:gd name="T5" fmla="*/ 93 h 94"/>
                  <a:gd name="T6" fmla="*/ 36 w 43"/>
                  <a:gd name="T7" fmla="*/ 69 h 94"/>
                  <a:gd name="T8" fmla="*/ 39 w 43"/>
                  <a:gd name="T9" fmla="*/ 60 h 94"/>
                  <a:gd name="T10" fmla="*/ 9 w 43"/>
                  <a:gd name="T11" fmla="*/ 60 h 94"/>
                  <a:gd name="T12" fmla="*/ 0 w 43"/>
                  <a:gd name="T13" fmla="*/ 50 h 94"/>
                </a:gdLst>
                <a:ahLst/>
                <a:cxnLst>
                  <a:cxn ang="0">
                    <a:pos x="T0" y="T1"/>
                  </a:cxn>
                  <a:cxn ang="0">
                    <a:pos x="T2" y="T3"/>
                  </a:cxn>
                  <a:cxn ang="0">
                    <a:pos x="T4" y="T5"/>
                  </a:cxn>
                  <a:cxn ang="0">
                    <a:pos x="T6" y="T7"/>
                  </a:cxn>
                  <a:cxn ang="0">
                    <a:pos x="T8" y="T9"/>
                  </a:cxn>
                  <a:cxn ang="0">
                    <a:pos x="T10" y="T11"/>
                  </a:cxn>
                  <a:cxn ang="0">
                    <a:pos x="T12" y="T13"/>
                  </a:cxn>
                </a:cxnLst>
                <a:rect l="0" t="0" r="r" b="b"/>
                <a:pathLst>
                  <a:path w="43" h="94">
                    <a:moveTo>
                      <a:pt x="0" y="50"/>
                    </a:moveTo>
                    <a:lnTo>
                      <a:pt x="0" y="74"/>
                    </a:lnTo>
                    <a:lnTo>
                      <a:pt x="19" y="93"/>
                    </a:lnTo>
                    <a:lnTo>
                      <a:pt x="36" y="69"/>
                    </a:lnTo>
                    <a:lnTo>
                      <a:pt x="39" y="60"/>
                    </a:lnTo>
                    <a:lnTo>
                      <a:pt x="9" y="60"/>
                    </a:lnTo>
                    <a:lnTo>
                      <a:pt x="0" y="5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22" name="Freeform 121"/>
              <p:cNvSpPr>
                <a:spLocks/>
              </p:cNvSpPr>
              <p:nvPr/>
            </p:nvSpPr>
            <p:spPr bwMode="auto">
              <a:xfrm>
                <a:off x="3636" y="1464"/>
                <a:ext cx="43" cy="94"/>
              </a:xfrm>
              <a:custGeom>
                <a:avLst/>
                <a:gdLst>
                  <a:gd name="T0" fmla="*/ 0 w 43"/>
                  <a:gd name="T1" fmla="*/ 0 h 94"/>
                  <a:gd name="T2" fmla="*/ 0 w 43"/>
                  <a:gd name="T3" fmla="*/ 23 h 94"/>
                  <a:gd name="T4" fmla="*/ 11 w 43"/>
                  <a:gd name="T5" fmla="*/ 28 h 94"/>
                  <a:gd name="T6" fmla="*/ 19 w 43"/>
                  <a:gd name="T7" fmla="*/ 43 h 94"/>
                  <a:gd name="T8" fmla="*/ 9 w 43"/>
                  <a:gd name="T9" fmla="*/ 60 h 94"/>
                  <a:gd name="T10" fmla="*/ 39 w 43"/>
                  <a:gd name="T11" fmla="*/ 60 h 94"/>
                  <a:gd name="T12" fmla="*/ 43 w 43"/>
                  <a:gd name="T13" fmla="*/ 50 h 94"/>
                  <a:gd name="T14" fmla="*/ 38 w 43"/>
                  <a:gd name="T15" fmla="*/ 31 h 94"/>
                  <a:gd name="T16" fmla="*/ 26 w 43"/>
                  <a:gd name="T17" fmla="*/ 11 h 94"/>
                  <a:gd name="T18" fmla="*/ 9 w 43"/>
                  <a:gd name="T19" fmla="*/ 2 h 94"/>
                  <a:gd name="T20" fmla="*/ 0 w 43"/>
                  <a:gd name="T21" fmla="*/ 0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3" h="94">
                    <a:moveTo>
                      <a:pt x="0" y="0"/>
                    </a:moveTo>
                    <a:lnTo>
                      <a:pt x="0" y="23"/>
                    </a:lnTo>
                    <a:lnTo>
                      <a:pt x="11" y="28"/>
                    </a:lnTo>
                    <a:lnTo>
                      <a:pt x="19" y="43"/>
                    </a:lnTo>
                    <a:lnTo>
                      <a:pt x="9" y="60"/>
                    </a:lnTo>
                    <a:lnTo>
                      <a:pt x="39" y="60"/>
                    </a:lnTo>
                    <a:lnTo>
                      <a:pt x="43" y="50"/>
                    </a:lnTo>
                    <a:lnTo>
                      <a:pt x="38" y="31"/>
                    </a:lnTo>
                    <a:lnTo>
                      <a:pt x="26" y="11"/>
                    </a:lnTo>
                    <a:lnTo>
                      <a:pt x="9" y="2"/>
                    </a:lnTo>
                    <a:lnTo>
                      <a:pt x="0"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grpSp>
          <p:nvGrpSpPr>
            <p:cNvPr id="87" name="Group 86"/>
            <p:cNvGrpSpPr>
              <a:grpSpLocks/>
            </p:cNvGrpSpPr>
            <p:nvPr/>
          </p:nvGrpSpPr>
          <p:grpSpPr bwMode="auto">
            <a:xfrm>
              <a:off x="3571" y="1464"/>
              <a:ext cx="65" cy="108"/>
              <a:chOff x="3571" y="1464"/>
              <a:chExt cx="65" cy="108"/>
            </a:xfrm>
          </p:grpSpPr>
          <p:sp>
            <p:nvSpPr>
              <p:cNvPr id="118" name="Freeform 117"/>
              <p:cNvSpPr>
                <a:spLocks/>
              </p:cNvSpPr>
              <p:nvPr/>
            </p:nvSpPr>
            <p:spPr bwMode="auto">
              <a:xfrm>
                <a:off x="3571" y="1464"/>
                <a:ext cx="65" cy="108"/>
              </a:xfrm>
              <a:custGeom>
                <a:avLst/>
                <a:gdLst>
                  <a:gd name="T0" fmla="*/ 64 w 65"/>
                  <a:gd name="T1" fmla="*/ 0 h 108"/>
                  <a:gd name="T2" fmla="*/ 57 w 65"/>
                  <a:gd name="T3" fmla="*/ 0 h 108"/>
                  <a:gd name="T4" fmla="*/ 36 w 65"/>
                  <a:gd name="T5" fmla="*/ 4 h 108"/>
                  <a:gd name="T6" fmla="*/ 16 w 65"/>
                  <a:gd name="T7" fmla="*/ 19 h 108"/>
                  <a:gd name="T8" fmla="*/ 0 w 65"/>
                  <a:gd name="T9" fmla="*/ 52 h 108"/>
                  <a:gd name="T10" fmla="*/ 2 w 65"/>
                  <a:gd name="T11" fmla="*/ 74 h 108"/>
                  <a:gd name="T12" fmla="*/ 16 w 65"/>
                  <a:gd name="T13" fmla="*/ 93 h 108"/>
                  <a:gd name="T14" fmla="*/ 43 w 65"/>
                  <a:gd name="T15" fmla="*/ 107 h 108"/>
                  <a:gd name="T16" fmla="*/ 64 w 65"/>
                  <a:gd name="T17" fmla="*/ 103 h 108"/>
                  <a:gd name="T18" fmla="*/ 64 w 65"/>
                  <a:gd name="T19" fmla="*/ 93 h 108"/>
                  <a:gd name="T20" fmla="*/ 58 w 65"/>
                  <a:gd name="T21" fmla="*/ 83 h 108"/>
                  <a:gd name="T22" fmla="*/ 40 w 65"/>
                  <a:gd name="T23" fmla="*/ 83 h 108"/>
                  <a:gd name="T24" fmla="*/ 31 w 65"/>
                  <a:gd name="T25" fmla="*/ 79 h 108"/>
                  <a:gd name="T26" fmla="*/ 23 w 65"/>
                  <a:gd name="T27" fmla="*/ 62 h 108"/>
                  <a:gd name="T28" fmla="*/ 33 w 65"/>
                  <a:gd name="T29" fmla="*/ 43 h 108"/>
                  <a:gd name="T30" fmla="*/ 56 w 65"/>
                  <a:gd name="T31" fmla="*/ 43 h 108"/>
                  <a:gd name="T32" fmla="*/ 45 w 65"/>
                  <a:gd name="T33" fmla="*/ 33 h 108"/>
                  <a:gd name="T34" fmla="*/ 62 w 65"/>
                  <a:gd name="T35" fmla="*/ 23 h 108"/>
                  <a:gd name="T36" fmla="*/ 64 w 65"/>
                  <a:gd name="T37" fmla="*/ 23 h 108"/>
                  <a:gd name="T38" fmla="*/ 64 w 65"/>
                  <a:gd name="T39" fmla="*/ 0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65" h="108">
                    <a:moveTo>
                      <a:pt x="64" y="0"/>
                    </a:moveTo>
                    <a:lnTo>
                      <a:pt x="57" y="0"/>
                    </a:lnTo>
                    <a:lnTo>
                      <a:pt x="36" y="4"/>
                    </a:lnTo>
                    <a:lnTo>
                      <a:pt x="16" y="19"/>
                    </a:lnTo>
                    <a:lnTo>
                      <a:pt x="0" y="52"/>
                    </a:lnTo>
                    <a:lnTo>
                      <a:pt x="2" y="74"/>
                    </a:lnTo>
                    <a:lnTo>
                      <a:pt x="16" y="93"/>
                    </a:lnTo>
                    <a:lnTo>
                      <a:pt x="43" y="107"/>
                    </a:lnTo>
                    <a:lnTo>
                      <a:pt x="64" y="103"/>
                    </a:lnTo>
                    <a:lnTo>
                      <a:pt x="64" y="93"/>
                    </a:lnTo>
                    <a:lnTo>
                      <a:pt x="58" y="83"/>
                    </a:lnTo>
                    <a:lnTo>
                      <a:pt x="40" y="83"/>
                    </a:lnTo>
                    <a:lnTo>
                      <a:pt x="31" y="79"/>
                    </a:lnTo>
                    <a:lnTo>
                      <a:pt x="23" y="62"/>
                    </a:lnTo>
                    <a:lnTo>
                      <a:pt x="33" y="43"/>
                    </a:lnTo>
                    <a:lnTo>
                      <a:pt x="56" y="43"/>
                    </a:lnTo>
                    <a:lnTo>
                      <a:pt x="45" y="33"/>
                    </a:lnTo>
                    <a:lnTo>
                      <a:pt x="62" y="23"/>
                    </a:lnTo>
                    <a:lnTo>
                      <a:pt x="64" y="23"/>
                    </a:lnTo>
                    <a:lnTo>
                      <a:pt x="6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19" name="Freeform 118"/>
              <p:cNvSpPr>
                <a:spLocks/>
              </p:cNvSpPr>
              <p:nvPr/>
            </p:nvSpPr>
            <p:spPr bwMode="auto">
              <a:xfrm>
                <a:off x="3571" y="1464"/>
                <a:ext cx="65" cy="108"/>
              </a:xfrm>
              <a:custGeom>
                <a:avLst/>
                <a:gdLst>
                  <a:gd name="T0" fmla="*/ 55 w 65"/>
                  <a:gd name="T1" fmla="*/ 79 h 108"/>
                  <a:gd name="T2" fmla="*/ 40 w 65"/>
                  <a:gd name="T3" fmla="*/ 83 h 108"/>
                  <a:gd name="T4" fmla="*/ 58 w 65"/>
                  <a:gd name="T5" fmla="*/ 83 h 108"/>
                  <a:gd name="T6" fmla="*/ 55 w 65"/>
                  <a:gd name="T7" fmla="*/ 79 h 108"/>
                </a:gdLst>
                <a:ahLst/>
                <a:cxnLst>
                  <a:cxn ang="0">
                    <a:pos x="T0" y="T1"/>
                  </a:cxn>
                  <a:cxn ang="0">
                    <a:pos x="T2" y="T3"/>
                  </a:cxn>
                  <a:cxn ang="0">
                    <a:pos x="T4" y="T5"/>
                  </a:cxn>
                  <a:cxn ang="0">
                    <a:pos x="T6" y="T7"/>
                  </a:cxn>
                </a:cxnLst>
                <a:rect l="0" t="0" r="r" b="b"/>
                <a:pathLst>
                  <a:path w="65" h="108">
                    <a:moveTo>
                      <a:pt x="55" y="79"/>
                    </a:moveTo>
                    <a:lnTo>
                      <a:pt x="40" y="83"/>
                    </a:lnTo>
                    <a:lnTo>
                      <a:pt x="58" y="83"/>
                    </a:lnTo>
                    <a:lnTo>
                      <a:pt x="55" y="79"/>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20" name="Freeform 119"/>
              <p:cNvSpPr>
                <a:spLocks/>
              </p:cNvSpPr>
              <p:nvPr/>
            </p:nvSpPr>
            <p:spPr bwMode="auto">
              <a:xfrm>
                <a:off x="3571" y="1464"/>
                <a:ext cx="65" cy="108"/>
              </a:xfrm>
              <a:custGeom>
                <a:avLst/>
                <a:gdLst>
                  <a:gd name="T0" fmla="*/ 56 w 65"/>
                  <a:gd name="T1" fmla="*/ 43 h 108"/>
                  <a:gd name="T2" fmla="*/ 33 w 65"/>
                  <a:gd name="T3" fmla="*/ 43 h 108"/>
                  <a:gd name="T4" fmla="*/ 64 w 65"/>
                  <a:gd name="T5" fmla="*/ 74 h 108"/>
                  <a:gd name="T6" fmla="*/ 64 w 65"/>
                  <a:gd name="T7" fmla="*/ 50 h 108"/>
                  <a:gd name="T8" fmla="*/ 56 w 65"/>
                  <a:gd name="T9" fmla="*/ 43 h 108"/>
                </a:gdLst>
                <a:ahLst/>
                <a:cxnLst>
                  <a:cxn ang="0">
                    <a:pos x="T0" y="T1"/>
                  </a:cxn>
                  <a:cxn ang="0">
                    <a:pos x="T2" y="T3"/>
                  </a:cxn>
                  <a:cxn ang="0">
                    <a:pos x="T4" y="T5"/>
                  </a:cxn>
                  <a:cxn ang="0">
                    <a:pos x="T6" y="T7"/>
                  </a:cxn>
                  <a:cxn ang="0">
                    <a:pos x="T8" y="T9"/>
                  </a:cxn>
                </a:cxnLst>
                <a:rect l="0" t="0" r="r" b="b"/>
                <a:pathLst>
                  <a:path w="65" h="108">
                    <a:moveTo>
                      <a:pt x="56" y="43"/>
                    </a:moveTo>
                    <a:lnTo>
                      <a:pt x="33" y="43"/>
                    </a:lnTo>
                    <a:lnTo>
                      <a:pt x="64" y="74"/>
                    </a:lnTo>
                    <a:lnTo>
                      <a:pt x="64" y="50"/>
                    </a:lnTo>
                    <a:lnTo>
                      <a:pt x="56" y="43"/>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grpSp>
          <p:nvGrpSpPr>
            <p:cNvPr id="88" name="Group 87"/>
            <p:cNvGrpSpPr>
              <a:grpSpLocks/>
            </p:cNvGrpSpPr>
            <p:nvPr/>
          </p:nvGrpSpPr>
          <p:grpSpPr bwMode="auto">
            <a:xfrm>
              <a:off x="3766" y="1541"/>
              <a:ext cx="76" cy="163"/>
              <a:chOff x="3766" y="1541"/>
              <a:chExt cx="76" cy="163"/>
            </a:xfrm>
          </p:grpSpPr>
          <p:sp>
            <p:nvSpPr>
              <p:cNvPr id="116" name="Freeform 115"/>
              <p:cNvSpPr>
                <a:spLocks/>
              </p:cNvSpPr>
              <p:nvPr/>
            </p:nvSpPr>
            <p:spPr bwMode="auto">
              <a:xfrm>
                <a:off x="3766" y="1541"/>
                <a:ext cx="76" cy="163"/>
              </a:xfrm>
              <a:custGeom>
                <a:avLst/>
                <a:gdLst>
                  <a:gd name="T0" fmla="*/ 54 w 76"/>
                  <a:gd name="T1" fmla="*/ 38 h 163"/>
                  <a:gd name="T2" fmla="*/ 16 w 76"/>
                  <a:gd name="T3" fmla="*/ 38 h 163"/>
                  <a:gd name="T4" fmla="*/ 43 w 76"/>
                  <a:gd name="T5" fmla="*/ 64 h 163"/>
                  <a:gd name="T6" fmla="*/ 47 w 76"/>
                  <a:gd name="T7" fmla="*/ 79 h 163"/>
                  <a:gd name="T8" fmla="*/ 43 w 76"/>
                  <a:gd name="T9" fmla="*/ 93 h 163"/>
                  <a:gd name="T10" fmla="*/ 28 w 76"/>
                  <a:gd name="T11" fmla="*/ 115 h 163"/>
                  <a:gd name="T12" fmla="*/ 7 w 76"/>
                  <a:gd name="T13" fmla="*/ 132 h 163"/>
                  <a:gd name="T14" fmla="*/ 0 w 76"/>
                  <a:gd name="T15" fmla="*/ 134 h 163"/>
                  <a:gd name="T16" fmla="*/ 0 w 76"/>
                  <a:gd name="T17" fmla="*/ 163 h 163"/>
                  <a:gd name="T18" fmla="*/ 23 w 76"/>
                  <a:gd name="T19" fmla="*/ 156 h 163"/>
                  <a:gd name="T20" fmla="*/ 47 w 76"/>
                  <a:gd name="T21" fmla="*/ 136 h 163"/>
                  <a:gd name="T22" fmla="*/ 69 w 76"/>
                  <a:gd name="T23" fmla="*/ 108 h 163"/>
                  <a:gd name="T24" fmla="*/ 76 w 76"/>
                  <a:gd name="T25" fmla="*/ 81 h 163"/>
                  <a:gd name="T26" fmla="*/ 69 w 76"/>
                  <a:gd name="T27" fmla="*/ 57 h 163"/>
                  <a:gd name="T28" fmla="*/ 54 w 76"/>
                  <a:gd name="T29" fmla="*/ 38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6" h="163">
                    <a:moveTo>
                      <a:pt x="54" y="38"/>
                    </a:moveTo>
                    <a:lnTo>
                      <a:pt x="16" y="38"/>
                    </a:lnTo>
                    <a:lnTo>
                      <a:pt x="43" y="64"/>
                    </a:lnTo>
                    <a:lnTo>
                      <a:pt x="47" y="79"/>
                    </a:lnTo>
                    <a:lnTo>
                      <a:pt x="43" y="93"/>
                    </a:lnTo>
                    <a:lnTo>
                      <a:pt x="28" y="115"/>
                    </a:lnTo>
                    <a:lnTo>
                      <a:pt x="7" y="132"/>
                    </a:lnTo>
                    <a:lnTo>
                      <a:pt x="0" y="134"/>
                    </a:lnTo>
                    <a:lnTo>
                      <a:pt x="0" y="163"/>
                    </a:lnTo>
                    <a:lnTo>
                      <a:pt x="23" y="156"/>
                    </a:lnTo>
                    <a:lnTo>
                      <a:pt x="47" y="136"/>
                    </a:lnTo>
                    <a:lnTo>
                      <a:pt x="69" y="108"/>
                    </a:lnTo>
                    <a:lnTo>
                      <a:pt x="76" y="81"/>
                    </a:lnTo>
                    <a:lnTo>
                      <a:pt x="69" y="57"/>
                    </a:lnTo>
                    <a:lnTo>
                      <a:pt x="54" y="38"/>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17" name="Freeform 116"/>
              <p:cNvSpPr>
                <a:spLocks/>
              </p:cNvSpPr>
              <p:nvPr/>
            </p:nvSpPr>
            <p:spPr bwMode="auto">
              <a:xfrm>
                <a:off x="3766" y="1541"/>
                <a:ext cx="76" cy="163"/>
              </a:xfrm>
              <a:custGeom>
                <a:avLst/>
                <a:gdLst>
                  <a:gd name="T0" fmla="*/ 11 w 76"/>
                  <a:gd name="T1" fmla="*/ 0 h 163"/>
                  <a:gd name="T2" fmla="*/ 0 w 76"/>
                  <a:gd name="T3" fmla="*/ 14 h 163"/>
                  <a:gd name="T4" fmla="*/ 0 w 76"/>
                  <a:gd name="T5" fmla="*/ 57 h 163"/>
                  <a:gd name="T6" fmla="*/ 16 w 76"/>
                  <a:gd name="T7" fmla="*/ 38 h 163"/>
                  <a:gd name="T8" fmla="*/ 54 w 76"/>
                  <a:gd name="T9" fmla="*/ 38 h 163"/>
                  <a:gd name="T10" fmla="*/ 52 w 76"/>
                  <a:gd name="T11" fmla="*/ 36 h 163"/>
                  <a:gd name="T12" fmla="*/ 11 w 76"/>
                  <a:gd name="T13" fmla="*/ 0 h 163"/>
                </a:gdLst>
                <a:ahLst/>
                <a:cxnLst>
                  <a:cxn ang="0">
                    <a:pos x="T0" y="T1"/>
                  </a:cxn>
                  <a:cxn ang="0">
                    <a:pos x="T2" y="T3"/>
                  </a:cxn>
                  <a:cxn ang="0">
                    <a:pos x="T4" y="T5"/>
                  </a:cxn>
                  <a:cxn ang="0">
                    <a:pos x="T6" y="T7"/>
                  </a:cxn>
                  <a:cxn ang="0">
                    <a:pos x="T8" y="T9"/>
                  </a:cxn>
                  <a:cxn ang="0">
                    <a:pos x="T10" y="T11"/>
                  </a:cxn>
                  <a:cxn ang="0">
                    <a:pos x="T12" y="T13"/>
                  </a:cxn>
                </a:cxnLst>
                <a:rect l="0" t="0" r="r" b="b"/>
                <a:pathLst>
                  <a:path w="76" h="163">
                    <a:moveTo>
                      <a:pt x="11" y="0"/>
                    </a:moveTo>
                    <a:lnTo>
                      <a:pt x="0" y="14"/>
                    </a:lnTo>
                    <a:lnTo>
                      <a:pt x="0" y="57"/>
                    </a:lnTo>
                    <a:lnTo>
                      <a:pt x="16" y="38"/>
                    </a:lnTo>
                    <a:lnTo>
                      <a:pt x="54" y="38"/>
                    </a:lnTo>
                    <a:lnTo>
                      <a:pt x="52" y="36"/>
                    </a:lnTo>
                    <a:lnTo>
                      <a:pt x="11"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grpSp>
          <p:nvGrpSpPr>
            <p:cNvPr id="89" name="Group 88"/>
            <p:cNvGrpSpPr>
              <a:grpSpLocks/>
            </p:cNvGrpSpPr>
            <p:nvPr/>
          </p:nvGrpSpPr>
          <p:grpSpPr bwMode="auto">
            <a:xfrm>
              <a:off x="3679" y="1555"/>
              <a:ext cx="86" cy="149"/>
              <a:chOff x="3679" y="1555"/>
              <a:chExt cx="86" cy="149"/>
            </a:xfrm>
          </p:grpSpPr>
          <p:sp>
            <p:nvSpPr>
              <p:cNvPr id="114" name="Freeform 113"/>
              <p:cNvSpPr>
                <a:spLocks/>
              </p:cNvSpPr>
              <p:nvPr/>
            </p:nvSpPr>
            <p:spPr bwMode="auto">
              <a:xfrm>
                <a:off x="3679" y="1555"/>
                <a:ext cx="86" cy="149"/>
              </a:xfrm>
              <a:custGeom>
                <a:avLst/>
                <a:gdLst>
                  <a:gd name="T0" fmla="*/ 86 w 86"/>
                  <a:gd name="T1" fmla="*/ 0 h 149"/>
                  <a:gd name="T2" fmla="*/ 0 w 86"/>
                  <a:gd name="T3" fmla="*/ 88 h 149"/>
                  <a:gd name="T4" fmla="*/ 38 w 86"/>
                  <a:gd name="T5" fmla="*/ 127 h 149"/>
                  <a:gd name="T6" fmla="*/ 60 w 86"/>
                  <a:gd name="T7" fmla="*/ 141 h 149"/>
                  <a:gd name="T8" fmla="*/ 81 w 86"/>
                  <a:gd name="T9" fmla="*/ 148 h 149"/>
                  <a:gd name="T10" fmla="*/ 86 w 86"/>
                  <a:gd name="T11" fmla="*/ 148 h 149"/>
                  <a:gd name="T12" fmla="*/ 86 w 86"/>
                  <a:gd name="T13" fmla="*/ 122 h 149"/>
                  <a:gd name="T14" fmla="*/ 79 w 86"/>
                  <a:gd name="T15" fmla="*/ 122 h 149"/>
                  <a:gd name="T16" fmla="*/ 67 w 86"/>
                  <a:gd name="T17" fmla="*/ 117 h 149"/>
                  <a:gd name="T18" fmla="*/ 52 w 86"/>
                  <a:gd name="T19" fmla="*/ 107 h 149"/>
                  <a:gd name="T20" fmla="*/ 38 w 86"/>
                  <a:gd name="T21" fmla="*/ 91 h 149"/>
                  <a:gd name="T22" fmla="*/ 86 w 86"/>
                  <a:gd name="T23" fmla="*/ 43 h 149"/>
                  <a:gd name="T24" fmla="*/ 86 w 86"/>
                  <a:gd name="T25" fmla="*/ 0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6" h="149">
                    <a:moveTo>
                      <a:pt x="86" y="0"/>
                    </a:moveTo>
                    <a:lnTo>
                      <a:pt x="0" y="88"/>
                    </a:lnTo>
                    <a:lnTo>
                      <a:pt x="38" y="127"/>
                    </a:lnTo>
                    <a:lnTo>
                      <a:pt x="60" y="141"/>
                    </a:lnTo>
                    <a:lnTo>
                      <a:pt x="81" y="148"/>
                    </a:lnTo>
                    <a:lnTo>
                      <a:pt x="86" y="148"/>
                    </a:lnTo>
                    <a:lnTo>
                      <a:pt x="86" y="122"/>
                    </a:lnTo>
                    <a:lnTo>
                      <a:pt x="79" y="122"/>
                    </a:lnTo>
                    <a:lnTo>
                      <a:pt x="67" y="117"/>
                    </a:lnTo>
                    <a:lnTo>
                      <a:pt x="52" y="107"/>
                    </a:lnTo>
                    <a:lnTo>
                      <a:pt x="38" y="91"/>
                    </a:lnTo>
                    <a:lnTo>
                      <a:pt x="86" y="43"/>
                    </a:lnTo>
                    <a:lnTo>
                      <a:pt x="86"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15" name="Freeform 114"/>
              <p:cNvSpPr>
                <a:spLocks/>
              </p:cNvSpPr>
              <p:nvPr/>
            </p:nvSpPr>
            <p:spPr bwMode="auto">
              <a:xfrm>
                <a:off x="3679" y="1555"/>
                <a:ext cx="86" cy="149"/>
              </a:xfrm>
              <a:custGeom>
                <a:avLst/>
                <a:gdLst>
                  <a:gd name="T0" fmla="*/ 86 w 86"/>
                  <a:gd name="T1" fmla="*/ 120 h 149"/>
                  <a:gd name="T2" fmla="*/ 79 w 86"/>
                  <a:gd name="T3" fmla="*/ 122 h 149"/>
                  <a:gd name="T4" fmla="*/ 86 w 86"/>
                  <a:gd name="T5" fmla="*/ 122 h 149"/>
                  <a:gd name="T6" fmla="*/ 86 w 86"/>
                  <a:gd name="T7" fmla="*/ 120 h 149"/>
                </a:gdLst>
                <a:ahLst/>
                <a:cxnLst>
                  <a:cxn ang="0">
                    <a:pos x="T0" y="T1"/>
                  </a:cxn>
                  <a:cxn ang="0">
                    <a:pos x="T2" y="T3"/>
                  </a:cxn>
                  <a:cxn ang="0">
                    <a:pos x="T4" y="T5"/>
                  </a:cxn>
                  <a:cxn ang="0">
                    <a:pos x="T6" y="T7"/>
                  </a:cxn>
                </a:cxnLst>
                <a:rect l="0" t="0" r="r" b="b"/>
                <a:pathLst>
                  <a:path w="86" h="149">
                    <a:moveTo>
                      <a:pt x="86" y="120"/>
                    </a:moveTo>
                    <a:lnTo>
                      <a:pt x="79" y="122"/>
                    </a:lnTo>
                    <a:lnTo>
                      <a:pt x="86" y="122"/>
                    </a:lnTo>
                    <a:lnTo>
                      <a:pt x="86" y="12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grpSp>
          <p:nvGrpSpPr>
            <p:cNvPr id="90" name="Group 89"/>
            <p:cNvGrpSpPr>
              <a:grpSpLocks/>
            </p:cNvGrpSpPr>
            <p:nvPr/>
          </p:nvGrpSpPr>
          <p:grpSpPr bwMode="auto">
            <a:xfrm>
              <a:off x="3782" y="1670"/>
              <a:ext cx="118" cy="96"/>
              <a:chOff x="3782" y="1670"/>
              <a:chExt cx="118" cy="96"/>
            </a:xfrm>
          </p:grpSpPr>
          <p:sp>
            <p:nvSpPr>
              <p:cNvPr id="111" name="Freeform 110"/>
              <p:cNvSpPr>
                <a:spLocks/>
              </p:cNvSpPr>
              <p:nvPr/>
            </p:nvSpPr>
            <p:spPr bwMode="auto">
              <a:xfrm>
                <a:off x="3782" y="1670"/>
                <a:ext cx="118" cy="96"/>
              </a:xfrm>
              <a:custGeom>
                <a:avLst/>
                <a:gdLst>
                  <a:gd name="T0" fmla="*/ 72 w 118"/>
                  <a:gd name="T1" fmla="*/ 0 h 96"/>
                  <a:gd name="T2" fmla="*/ 0 w 118"/>
                  <a:gd name="T3" fmla="*/ 74 h 96"/>
                  <a:gd name="T4" fmla="*/ 19 w 118"/>
                  <a:gd name="T5" fmla="*/ 96 h 96"/>
                  <a:gd name="T6" fmla="*/ 40 w 118"/>
                  <a:gd name="T7" fmla="*/ 72 h 96"/>
                  <a:gd name="T8" fmla="*/ 67 w 118"/>
                  <a:gd name="T9" fmla="*/ 47 h 96"/>
                  <a:gd name="T10" fmla="*/ 79 w 118"/>
                  <a:gd name="T11" fmla="*/ 45 h 96"/>
                  <a:gd name="T12" fmla="*/ 114 w 118"/>
                  <a:gd name="T13" fmla="*/ 45 h 96"/>
                  <a:gd name="T14" fmla="*/ 107 w 118"/>
                  <a:gd name="T15" fmla="*/ 33 h 96"/>
                  <a:gd name="T16" fmla="*/ 101 w 118"/>
                  <a:gd name="T17" fmla="*/ 28 h 96"/>
                  <a:gd name="T18" fmla="*/ 79 w 118"/>
                  <a:gd name="T19" fmla="*/ 28 h 96"/>
                  <a:gd name="T20" fmla="*/ 91 w 118"/>
                  <a:gd name="T21" fmla="*/ 16 h 96"/>
                  <a:gd name="T22" fmla="*/ 72 w 118"/>
                  <a:gd name="T23" fmla="*/ 0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8" h="96">
                    <a:moveTo>
                      <a:pt x="72" y="0"/>
                    </a:moveTo>
                    <a:lnTo>
                      <a:pt x="0" y="74"/>
                    </a:lnTo>
                    <a:lnTo>
                      <a:pt x="19" y="96"/>
                    </a:lnTo>
                    <a:lnTo>
                      <a:pt x="40" y="72"/>
                    </a:lnTo>
                    <a:lnTo>
                      <a:pt x="67" y="47"/>
                    </a:lnTo>
                    <a:lnTo>
                      <a:pt x="79" y="45"/>
                    </a:lnTo>
                    <a:lnTo>
                      <a:pt x="114" y="45"/>
                    </a:lnTo>
                    <a:lnTo>
                      <a:pt x="107" y="33"/>
                    </a:lnTo>
                    <a:lnTo>
                      <a:pt x="101" y="28"/>
                    </a:lnTo>
                    <a:lnTo>
                      <a:pt x="79" y="28"/>
                    </a:lnTo>
                    <a:lnTo>
                      <a:pt x="91" y="16"/>
                    </a:lnTo>
                    <a:lnTo>
                      <a:pt x="72"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12" name="Freeform 111"/>
              <p:cNvSpPr>
                <a:spLocks/>
              </p:cNvSpPr>
              <p:nvPr/>
            </p:nvSpPr>
            <p:spPr bwMode="auto">
              <a:xfrm>
                <a:off x="3782" y="1670"/>
                <a:ext cx="118" cy="96"/>
              </a:xfrm>
              <a:custGeom>
                <a:avLst/>
                <a:gdLst>
                  <a:gd name="T0" fmla="*/ 114 w 118"/>
                  <a:gd name="T1" fmla="*/ 45 h 96"/>
                  <a:gd name="T2" fmla="*/ 79 w 118"/>
                  <a:gd name="T3" fmla="*/ 45 h 96"/>
                  <a:gd name="T4" fmla="*/ 88 w 118"/>
                  <a:gd name="T5" fmla="*/ 50 h 96"/>
                  <a:gd name="T6" fmla="*/ 96 w 118"/>
                  <a:gd name="T7" fmla="*/ 62 h 96"/>
                  <a:gd name="T8" fmla="*/ 117 w 118"/>
                  <a:gd name="T9" fmla="*/ 50 h 96"/>
                  <a:gd name="T10" fmla="*/ 114 w 118"/>
                  <a:gd name="T11" fmla="*/ 45 h 96"/>
                </a:gdLst>
                <a:ahLst/>
                <a:cxnLst>
                  <a:cxn ang="0">
                    <a:pos x="T0" y="T1"/>
                  </a:cxn>
                  <a:cxn ang="0">
                    <a:pos x="T2" y="T3"/>
                  </a:cxn>
                  <a:cxn ang="0">
                    <a:pos x="T4" y="T5"/>
                  </a:cxn>
                  <a:cxn ang="0">
                    <a:pos x="T6" y="T7"/>
                  </a:cxn>
                  <a:cxn ang="0">
                    <a:pos x="T8" y="T9"/>
                  </a:cxn>
                  <a:cxn ang="0">
                    <a:pos x="T10" y="T11"/>
                  </a:cxn>
                </a:cxnLst>
                <a:rect l="0" t="0" r="r" b="b"/>
                <a:pathLst>
                  <a:path w="118" h="96">
                    <a:moveTo>
                      <a:pt x="114" y="45"/>
                    </a:moveTo>
                    <a:lnTo>
                      <a:pt x="79" y="45"/>
                    </a:lnTo>
                    <a:lnTo>
                      <a:pt x="88" y="50"/>
                    </a:lnTo>
                    <a:lnTo>
                      <a:pt x="96" y="62"/>
                    </a:lnTo>
                    <a:lnTo>
                      <a:pt x="117" y="50"/>
                    </a:lnTo>
                    <a:lnTo>
                      <a:pt x="114" y="45"/>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13" name="Freeform 112"/>
              <p:cNvSpPr>
                <a:spLocks/>
              </p:cNvSpPr>
              <p:nvPr/>
            </p:nvSpPr>
            <p:spPr bwMode="auto">
              <a:xfrm>
                <a:off x="3782" y="1670"/>
                <a:ext cx="118" cy="96"/>
              </a:xfrm>
              <a:custGeom>
                <a:avLst/>
                <a:gdLst>
                  <a:gd name="T0" fmla="*/ 98 w 118"/>
                  <a:gd name="T1" fmla="*/ 26 h 96"/>
                  <a:gd name="T2" fmla="*/ 79 w 118"/>
                  <a:gd name="T3" fmla="*/ 28 h 96"/>
                  <a:gd name="T4" fmla="*/ 101 w 118"/>
                  <a:gd name="T5" fmla="*/ 28 h 96"/>
                  <a:gd name="T6" fmla="*/ 98 w 118"/>
                  <a:gd name="T7" fmla="*/ 26 h 96"/>
                </a:gdLst>
                <a:ahLst/>
                <a:cxnLst>
                  <a:cxn ang="0">
                    <a:pos x="T0" y="T1"/>
                  </a:cxn>
                  <a:cxn ang="0">
                    <a:pos x="T2" y="T3"/>
                  </a:cxn>
                  <a:cxn ang="0">
                    <a:pos x="T4" y="T5"/>
                  </a:cxn>
                  <a:cxn ang="0">
                    <a:pos x="T6" y="T7"/>
                  </a:cxn>
                </a:cxnLst>
                <a:rect l="0" t="0" r="r" b="b"/>
                <a:pathLst>
                  <a:path w="118" h="96">
                    <a:moveTo>
                      <a:pt x="98" y="26"/>
                    </a:moveTo>
                    <a:lnTo>
                      <a:pt x="79" y="28"/>
                    </a:lnTo>
                    <a:lnTo>
                      <a:pt x="101" y="28"/>
                    </a:lnTo>
                    <a:lnTo>
                      <a:pt x="98" y="26"/>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grpSp>
          <p:nvGrpSpPr>
            <p:cNvPr id="91" name="Group 90"/>
            <p:cNvGrpSpPr>
              <a:grpSpLocks/>
            </p:cNvGrpSpPr>
            <p:nvPr/>
          </p:nvGrpSpPr>
          <p:grpSpPr bwMode="auto">
            <a:xfrm>
              <a:off x="3893" y="1738"/>
              <a:ext cx="67" cy="127"/>
              <a:chOff x="3893" y="1738"/>
              <a:chExt cx="67" cy="127"/>
            </a:xfrm>
          </p:grpSpPr>
          <p:sp>
            <p:nvSpPr>
              <p:cNvPr id="108" name="Freeform 107"/>
              <p:cNvSpPr>
                <a:spLocks/>
              </p:cNvSpPr>
              <p:nvPr/>
            </p:nvSpPr>
            <p:spPr bwMode="auto">
              <a:xfrm>
                <a:off x="3893" y="1738"/>
                <a:ext cx="67" cy="127"/>
              </a:xfrm>
              <a:custGeom>
                <a:avLst/>
                <a:gdLst>
                  <a:gd name="T0" fmla="*/ 0 w 67"/>
                  <a:gd name="T1" fmla="*/ 35 h 127"/>
                  <a:gd name="T2" fmla="*/ 0 w 67"/>
                  <a:gd name="T3" fmla="*/ 55 h 127"/>
                  <a:gd name="T4" fmla="*/ 7 w 67"/>
                  <a:gd name="T5" fmla="*/ 60 h 127"/>
                  <a:gd name="T6" fmla="*/ 21 w 67"/>
                  <a:gd name="T7" fmla="*/ 67 h 127"/>
                  <a:gd name="T8" fmla="*/ 7 w 67"/>
                  <a:gd name="T9" fmla="*/ 81 h 127"/>
                  <a:gd name="T10" fmla="*/ 0 w 67"/>
                  <a:gd name="T11" fmla="*/ 81 h 127"/>
                  <a:gd name="T12" fmla="*/ 0 w 67"/>
                  <a:gd name="T13" fmla="*/ 115 h 127"/>
                  <a:gd name="T14" fmla="*/ 9 w 67"/>
                  <a:gd name="T15" fmla="*/ 127 h 127"/>
                  <a:gd name="T16" fmla="*/ 16 w 67"/>
                  <a:gd name="T17" fmla="*/ 115 h 127"/>
                  <a:gd name="T18" fmla="*/ 31 w 67"/>
                  <a:gd name="T19" fmla="*/ 98 h 127"/>
                  <a:gd name="T20" fmla="*/ 52 w 67"/>
                  <a:gd name="T21" fmla="*/ 74 h 127"/>
                  <a:gd name="T22" fmla="*/ 67 w 67"/>
                  <a:gd name="T23" fmla="*/ 55 h 127"/>
                  <a:gd name="T24" fmla="*/ 33 w 67"/>
                  <a:gd name="T25" fmla="*/ 55 h 127"/>
                  <a:gd name="T26" fmla="*/ 9 w 67"/>
                  <a:gd name="T27" fmla="*/ 40 h 127"/>
                  <a:gd name="T28" fmla="*/ 0 w 67"/>
                  <a:gd name="T29" fmla="*/ 35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7" h="127">
                    <a:moveTo>
                      <a:pt x="0" y="35"/>
                    </a:moveTo>
                    <a:lnTo>
                      <a:pt x="0" y="55"/>
                    </a:lnTo>
                    <a:lnTo>
                      <a:pt x="7" y="60"/>
                    </a:lnTo>
                    <a:lnTo>
                      <a:pt x="21" y="67"/>
                    </a:lnTo>
                    <a:lnTo>
                      <a:pt x="7" y="81"/>
                    </a:lnTo>
                    <a:lnTo>
                      <a:pt x="0" y="81"/>
                    </a:lnTo>
                    <a:lnTo>
                      <a:pt x="0" y="115"/>
                    </a:lnTo>
                    <a:lnTo>
                      <a:pt x="9" y="127"/>
                    </a:lnTo>
                    <a:lnTo>
                      <a:pt x="16" y="115"/>
                    </a:lnTo>
                    <a:lnTo>
                      <a:pt x="31" y="98"/>
                    </a:lnTo>
                    <a:lnTo>
                      <a:pt x="52" y="74"/>
                    </a:lnTo>
                    <a:lnTo>
                      <a:pt x="67" y="55"/>
                    </a:lnTo>
                    <a:lnTo>
                      <a:pt x="33" y="55"/>
                    </a:lnTo>
                    <a:lnTo>
                      <a:pt x="9" y="40"/>
                    </a:lnTo>
                    <a:lnTo>
                      <a:pt x="0" y="35"/>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09" name="Freeform 108"/>
              <p:cNvSpPr>
                <a:spLocks/>
              </p:cNvSpPr>
              <p:nvPr/>
            </p:nvSpPr>
            <p:spPr bwMode="auto">
              <a:xfrm>
                <a:off x="3893" y="1738"/>
                <a:ext cx="67" cy="127"/>
              </a:xfrm>
              <a:custGeom>
                <a:avLst/>
                <a:gdLst>
                  <a:gd name="T0" fmla="*/ 56 w 67"/>
                  <a:gd name="T1" fmla="*/ 24 h 127"/>
                  <a:gd name="T2" fmla="*/ 21 w 67"/>
                  <a:gd name="T3" fmla="*/ 24 h 127"/>
                  <a:gd name="T4" fmla="*/ 33 w 67"/>
                  <a:gd name="T5" fmla="*/ 28 h 127"/>
                  <a:gd name="T6" fmla="*/ 40 w 67"/>
                  <a:gd name="T7" fmla="*/ 43 h 127"/>
                  <a:gd name="T8" fmla="*/ 36 w 67"/>
                  <a:gd name="T9" fmla="*/ 52 h 127"/>
                  <a:gd name="T10" fmla="*/ 33 w 67"/>
                  <a:gd name="T11" fmla="*/ 55 h 127"/>
                  <a:gd name="T12" fmla="*/ 67 w 67"/>
                  <a:gd name="T13" fmla="*/ 55 h 127"/>
                  <a:gd name="T14" fmla="*/ 67 w 67"/>
                  <a:gd name="T15" fmla="*/ 38 h 127"/>
                  <a:gd name="T16" fmla="*/ 56 w 67"/>
                  <a:gd name="T17" fmla="*/ 24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7" h="127">
                    <a:moveTo>
                      <a:pt x="56" y="24"/>
                    </a:moveTo>
                    <a:lnTo>
                      <a:pt x="21" y="24"/>
                    </a:lnTo>
                    <a:lnTo>
                      <a:pt x="33" y="28"/>
                    </a:lnTo>
                    <a:lnTo>
                      <a:pt x="40" y="43"/>
                    </a:lnTo>
                    <a:lnTo>
                      <a:pt x="36" y="52"/>
                    </a:lnTo>
                    <a:lnTo>
                      <a:pt x="33" y="55"/>
                    </a:lnTo>
                    <a:lnTo>
                      <a:pt x="67" y="55"/>
                    </a:lnTo>
                    <a:lnTo>
                      <a:pt x="67" y="38"/>
                    </a:lnTo>
                    <a:lnTo>
                      <a:pt x="56" y="24"/>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10" name="Freeform 109"/>
              <p:cNvSpPr>
                <a:spLocks/>
              </p:cNvSpPr>
              <p:nvPr/>
            </p:nvSpPr>
            <p:spPr bwMode="auto">
              <a:xfrm>
                <a:off x="3893" y="1738"/>
                <a:ext cx="67" cy="127"/>
              </a:xfrm>
              <a:custGeom>
                <a:avLst/>
                <a:gdLst>
                  <a:gd name="T0" fmla="*/ 21 w 67"/>
                  <a:gd name="T1" fmla="*/ 0 h 127"/>
                  <a:gd name="T2" fmla="*/ 0 w 67"/>
                  <a:gd name="T3" fmla="*/ 4 h 127"/>
                  <a:gd name="T4" fmla="*/ 0 w 67"/>
                  <a:gd name="T5" fmla="*/ 12 h 127"/>
                  <a:gd name="T6" fmla="*/ 9 w 67"/>
                  <a:gd name="T7" fmla="*/ 26 h 127"/>
                  <a:gd name="T8" fmla="*/ 21 w 67"/>
                  <a:gd name="T9" fmla="*/ 24 h 127"/>
                  <a:gd name="T10" fmla="*/ 56 w 67"/>
                  <a:gd name="T11" fmla="*/ 24 h 127"/>
                  <a:gd name="T12" fmla="*/ 50 w 67"/>
                  <a:gd name="T13" fmla="*/ 16 h 127"/>
                  <a:gd name="T14" fmla="*/ 21 w 67"/>
                  <a:gd name="T15" fmla="*/ 0 h 12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7" h="127">
                    <a:moveTo>
                      <a:pt x="21" y="0"/>
                    </a:moveTo>
                    <a:lnTo>
                      <a:pt x="0" y="4"/>
                    </a:lnTo>
                    <a:lnTo>
                      <a:pt x="0" y="12"/>
                    </a:lnTo>
                    <a:lnTo>
                      <a:pt x="9" y="26"/>
                    </a:lnTo>
                    <a:lnTo>
                      <a:pt x="21" y="24"/>
                    </a:lnTo>
                    <a:lnTo>
                      <a:pt x="56" y="24"/>
                    </a:lnTo>
                    <a:lnTo>
                      <a:pt x="50" y="16"/>
                    </a:lnTo>
                    <a:lnTo>
                      <a:pt x="21"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sp>
          <p:nvSpPr>
            <p:cNvPr id="92" name="Freeform 91"/>
            <p:cNvSpPr>
              <a:spLocks/>
            </p:cNvSpPr>
            <p:nvPr/>
          </p:nvSpPr>
          <p:spPr bwMode="auto">
            <a:xfrm>
              <a:off x="3890" y="1742"/>
              <a:ext cx="20" cy="20"/>
            </a:xfrm>
            <a:custGeom>
              <a:avLst/>
              <a:gdLst>
                <a:gd name="T0" fmla="*/ 2 w 20"/>
                <a:gd name="T1" fmla="*/ 0 h 20"/>
                <a:gd name="T2" fmla="*/ 0 w 20"/>
                <a:gd name="T3" fmla="*/ 2 h 20"/>
                <a:gd name="T4" fmla="*/ 2 w 20"/>
                <a:gd name="T5" fmla="*/ 7 h 20"/>
                <a:gd name="T6" fmla="*/ 2 w 20"/>
                <a:gd name="T7" fmla="*/ 0 h 20"/>
              </a:gdLst>
              <a:ahLst/>
              <a:cxnLst>
                <a:cxn ang="0">
                  <a:pos x="T0" y="T1"/>
                </a:cxn>
                <a:cxn ang="0">
                  <a:pos x="T2" y="T3"/>
                </a:cxn>
                <a:cxn ang="0">
                  <a:pos x="T4" y="T5"/>
                </a:cxn>
                <a:cxn ang="0">
                  <a:pos x="T6" y="T7"/>
                </a:cxn>
              </a:cxnLst>
              <a:rect l="0" t="0" r="r" b="b"/>
              <a:pathLst>
                <a:path w="20" h="20">
                  <a:moveTo>
                    <a:pt x="2" y="0"/>
                  </a:moveTo>
                  <a:lnTo>
                    <a:pt x="0" y="2"/>
                  </a:lnTo>
                  <a:lnTo>
                    <a:pt x="2" y="7"/>
                  </a:lnTo>
                  <a:lnTo>
                    <a:pt x="2"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nvGrpSpPr>
            <p:cNvPr id="93" name="Group 92"/>
            <p:cNvGrpSpPr>
              <a:grpSpLocks/>
            </p:cNvGrpSpPr>
            <p:nvPr/>
          </p:nvGrpSpPr>
          <p:grpSpPr bwMode="auto">
            <a:xfrm>
              <a:off x="3845" y="1769"/>
              <a:ext cx="48" cy="84"/>
              <a:chOff x="3845" y="1769"/>
              <a:chExt cx="48" cy="84"/>
            </a:xfrm>
          </p:grpSpPr>
          <p:sp>
            <p:nvSpPr>
              <p:cNvPr id="105" name="Freeform 104"/>
              <p:cNvSpPr>
                <a:spLocks/>
              </p:cNvSpPr>
              <p:nvPr/>
            </p:nvSpPr>
            <p:spPr bwMode="auto">
              <a:xfrm>
                <a:off x="3845" y="1769"/>
                <a:ext cx="48" cy="84"/>
              </a:xfrm>
              <a:custGeom>
                <a:avLst/>
                <a:gdLst>
                  <a:gd name="T0" fmla="*/ 38 w 48"/>
                  <a:gd name="T1" fmla="*/ 0 h 84"/>
                  <a:gd name="T2" fmla="*/ 21 w 48"/>
                  <a:gd name="T3" fmla="*/ 0 h 84"/>
                  <a:gd name="T4" fmla="*/ 7 w 48"/>
                  <a:gd name="T5" fmla="*/ 7 h 84"/>
                  <a:gd name="T6" fmla="*/ 0 w 48"/>
                  <a:gd name="T7" fmla="*/ 31 h 84"/>
                  <a:gd name="T8" fmla="*/ 12 w 48"/>
                  <a:gd name="T9" fmla="*/ 52 h 84"/>
                  <a:gd name="T10" fmla="*/ 26 w 48"/>
                  <a:gd name="T11" fmla="*/ 64 h 84"/>
                  <a:gd name="T12" fmla="*/ 45 w 48"/>
                  <a:gd name="T13" fmla="*/ 67 h 84"/>
                  <a:gd name="T14" fmla="*/ 43 w 48"/>
                  <a:gd name="T15" fmla="*/ 69 h 84"/>
                  <a:gd name="T16" fmla="*/ 38 w 48"/>
                  <a:gd name="T17" fmla="*/ 76 h 84"/>
                  <a:gd name="T18" fmla="*/ 47 w 48"/>
                  <a:gd name="T19" fmla="*/ 83 h 84"/>
                  <a:gd name="T20" fmla="*/ 47 w 48"/>
                  <a:gd name="T21" fmla="*/ 52 h 84"/>
                  <a:gd name="T22" fmla="*/ 45 w 48"/>
                  <a:gd name="T23" fmla="*/ 52 h 84"/>
                  <a:gd name="T24" fmla="*/ 31 w 48"/>
                  <a:gd name="T25" fmla="*/ 45 h 84"/>
                  <a:gd name="T26" fmla="*/ 26 w 48"/>
                  <a:gd name="T27" fmla="*/ 33 h 84"/>
                  <a:gd name="T28" fmla="*/ 28 w 48"/>
                  <a:gd name="T29" fmla="*/ 23 h 84"/>
                  <a:gd name="T30" fmla="*/ 40 w 48"/>
                  <a:gd name="T31" fmla="*/ 21 h 84"/>
                  <a:gd name="T32" fmla="*/ 47 w 48"/>
                  <a:gd name="T33" fmla="*/ 21 h 84"/>
                  <a:gd name="T34" fmla="*/ 47 w 48"/>
                  <a:gd name="T35" fmla="*/ 4 h 84"/>
                  <a:gd name="T36" fmla="*/ 38 w 48"/>
                  <a:gd name="T37" fmla="*/ 0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8" h="84">
                    <a:moveTo>
                      <a:pt x="38" y="0"/>
                    </a:moveTo>
                    <a:lnTo>
                      <a:pt x="21" y="0"/>
                    </a:lnTo>
                    <a:lnTo>
                      <a:pt x="7" y="7"/>
                    </a:lnTo>
                    <a:lnTo>
                      <a:pt x="0" y="31"/>
                    </a:lnTo>
                    <a:lnTo>
                      <a:pt x="12" y="52"/>
                    </a:lnTo>
                    <a:lnTo>
                      <a:pt x="26" y="64"/>
                    </a:lnTo>
                    <a:lnTo>
                      <a:pt x="45" y="67"/>
                    </a:lnTo>
                    <a:lnTo>
                      <a:pt x="43" y="69"/>
                    </a:lnTo>
                    <a:lnTo>
                      <a:pt x="38" y="76"/>
                    </a:lnTo>
                    <a:lnTo>
                      <a:pt x="47" y="83"/>
                    </a:lnTo>
                    <a:lnTo>
                      <a:pt x="47" y="52"/>
                    </a:lnTo>
                    <a:lnTo>
                      <a:pt x="45" y="52"/>
                    </a:lnTo>
                    <a:lnTo>
                      <a:pt x="31" y="45"/>
                    </a:lnTo>
                    <a:lnTo>
                      <a:pt x="26" y="33"/>
                    </a:lnTo>
                    <a:lnTo>
                      <a:pt x="28" y="23"/>
                    </a:lnTo>
                    <a:lnTo>
                      <a:pt x="40" y="21"/>
                    </a:lnTo>
                    <a:lnTo>
                      <a:pt x="47" y="21"/>
                    </a:lnTo>
                    <a:lnTo>
                      <a:pt x="47" y="4"/>
                    </a:lnTo>
                    <a:lnTo>
                      <a:pt x="38"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06" name="Freeform 105"/>
              <p:cNvSpPr>
                <a:spLocks/>
              </p:cNvSpPr>
              <p:nvPr/>
            </p:nvSpPr>
            <p:spPr bwMode="auto">
              <a:xfrm>
                <a:off x="3845" y="1769"/>
                <a:ext cx="48" cy="84"/>
              </a:xfrm>
              <a:custGeom>
                <a:avLst/>
                <a:gdLst>
                  <a:gd name="T0" fmla="*/ 47 w 48"/>
                  <a:gd name="T1" fmla="*/ 50 h 84"/>
                  <a:gd name="T2" fmla="*/ 45 w 48"/>
                  <a:gd name="T3" fmla="*/ 52 h 84"/>
                  <a:gd name="T4" fmla="*/ 47 w 48"/>
                  <a:gd name="T5" fmla="*/ 52 h 84"/>
                  <a:gd name="T6" fmla="*/ 47 w 48"/>
                  <a:gd name="T7" fmla="*/ 50 h 84"/>
                </a:gdLst>
                <a:ahLst/>
                <a:cxnLst>
                  <a:cxn ang="0">
                    <a:pos x="T0" y="T1"/>
                  </a:cxn>
                  <a:cxn ang="0">
                    <a:pos x="T2" y="T3"/>
                  </a:cxn>
                  <a:cxn ang="0">
                    <a:pos x="T4" y="T5"/>
                  </a:cxn>
                  <a:cxn ang="0">
                    <a:pos x="T6" y="T7"/>
                  </a:cxn>
                </a:cxnLst>
                <a:rect l="0" t="0" r="r" b="b"/>
                <a:pathLst>
                  <a:path w="48" h="84">
                    <a:moveTo>
                      <a:pt x="47" y="50"/>
                    </a:moveTo>
                    <a:lnTo>
                      <a:pt x="45" y="52"/>
                    </a:lnTo>
                    <a:lnTo>
                      <a:pt x="47" y="52"/>
                    </a:lnTo>
                    <a:lnTo>
                      <a:pt x="47" y="5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07" name="Freeform 106"/>
              <p:cNvSpPr>
                <a:spLocks/>
              </p:cNvSpPr>
              <p:nvPr/>
            </p:nvSpPr>
            <p:spPr bwMode="auto">
              <a:xfrm>
                <a:off x="3845" y="1769"/>
                <a:ext cx="48" cy="84"/>
              </a:xfrm>
              <a:custGeom>
                <a:avLst/>
                <a:gdLst>
                  <a:gd name="T0" fmla="*/ 47 w 48"/>
                  <a:gd name="T1" fmla="*/ 21 h 84"/>
                  <a:gd name="T2" fmla="*/ 40 w 48"/>
                  <a:gd name="T3" fmla="*/ 21 h 84"/>
                  <a:gd name="T4" fmla="*/ 47 w 48"/>
                  <a:gd name="T5" fmla="*/ 23 h 84"/>
                  <a:gd name="T6" fmla="*/ 47 w 48"/>
                  <a:gd name="T7" fmla="*/ 21 h 84"/>
                </a:gdLst>
                <a:ahLst/>
                <a:cxnLst>
                  <a:cxn ang="0">
                    <a:pos x="T0" y="T1"/>
                  </a:cxn>
                  <a:cxn ang="0">
                    <a:pos x="T2" y="T3"/>
                  </a:cxn>
                  <a:cxn ang="0">
                    <a:pos x="T4" y="T5"/>
                  </a:cxn>
                  <a:cxn ang="0">
                    <a:pos x="T6" y="T7"/>
                  </a:cxn>
                </a:cxnLst>
                <a:rect l="0" t="0" r="r" b="b"/>
                <a:pathLst>
                  <a:path w="48" h="84">
                    <a:moveTo>
                      <a:pt x="47" y="21"/>
                    </a:moveTo>
                    <a:lnTo>
                      <a:pt x="40" y="21"/>
                    </a:lnTo>
                    <a:lnTo>
                      <a:pt x="47" y="23"/>
                    </a:lnTo>
                    <a:lnTo>
                      <a:pt x="47" y="21"/>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sp>
          <p:nvSpPr>
            <p:cNvPr id="94" name="Freeform 93"/>
            <p:cNvSpPr>
              <a:spLocks/>
            </p:cNvSpPr>
            <p:nvPr/>
          </p:nvSpPr>
          <p:spPr bwMode="auto">
            <a:xfrm>
              <a:off x="4006" y="1776"/>
              <a:ext cx="33" cy="38"/>
            </a:xfrm>
            <a:custGeom>
              <a:avLst/>
              <a:gdLst>
                <a:gd name="T0" fmla="*/ 11 w 33"/>
                <a:gd name="T1" fmla="*/ 0 h 38"/>
                <a:gd name="T2" fmla="*/ 0 w 33"/>
                <a:gd name="T3" fmla="*/ 14 h 38"/>
                <a:gd name="T4" fmla="*/ 0 w 33"/>
                <a:gd name="T5" fmla="*/ 24 h 38"/>
                <a:gd name="T6" fmla="*/ 14 w 33"/>
                <a:gd name="T7" fmla="*/ 38 h 38"/>
                <a:gd name="T8" fmla="*/ 33 w 33"/>
                <a:gd name="T9" fmla="*/ 21 h 38"/>
                <a:gd name="T10" fmla="*/ 11 w 33"/>
                <a:gd name="T11" fmla="*/ 0 h 38"/>
              </a:gdLst>
              <a:ahLst/>
              <a:cxnLst>
                <a:cxn ang="0">
                  <a:pos x="T0" y="T1"/>
                </a:cxn>
                <a:cxn ang="0">
                  <a:pos x="T2" y="T3"/>
                </a:cxn>
                <a:cxn ang="0">
                  <a:pos x="T4" y="T5"/>
                </a:cxn>
                <a:cxn ang="0">
                  <a:pos x="T6" y="T7"/>
                </a:cxn>
                <a:cxn ang="0">
                  <a:pos x="T8" y="T9"/>
                </a:cxn>
                <a:cxn ang="0">
                  <a:pos x="T10" y="T11"/>
                </a:cxn>
              </a:cxnLst>
              <a:rect l="0" t="0" r="r" b="b"/>
              <a:pathLst>
                <a:path w="33" h="38">
                  <a:moveTo>
                    <a:pt x="11" y="0"/>
                  </a:moveTo>
                  <a:lnTo>
                    <a:pt x="0" y="14"/>
                  </a:lnTo>
                  <a:lnTo>
                    <a:pt x="0" y="24"/>
                  </a:lnTo>
                  <a:lnTo>
                    <a:pt x="14" y="38"/>
                  </a:lnTo>
                  <a:lnTo>
                    <a:pt x="33" y="21"/>
                  </a:lnTo>
                  <a:lnTo>
                    <a:pt x="11"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95" name="Freeform 94"/>
            <p:cNvSpPr>
              <a:spLocks/>
            </p:cNvSpPr>
            <p:nvPr/>
          </p:nvSpPr>
          <p:spPr bwMode="auto">
            <a:xfrm>
              <a:off x="4006" y="1819"/>
              <a:ext cx="20" cy="20"/>
            </a:xfrm>
            <a:custGeom>
              <a:avLst/>
              <a:gdLst>
                <a:gd name="T0" fmla="*/ 0 w 20"/>
                <a:gd name="T1" fmla="*/ 0 h 20"/>
                <a:gd name="T2" fmla="*/ 0 w 20"/>
                <a:gd name="T3" fmla="*/ 9 h 20"/>
                <a:gd name="T4" fmla="*/ 4 w 20"/>
                <a:gd name="T5" fmla="*/ 4 h 20"/>
                <a:gd name="T6" fmla="*/ 0 w 20"/>
                <a:gd name="T7" fmla="*/ 0 h 20"/>
              </a:gdLst>
              <a:ahLst/>
              <a:cxnLst>
                <a:cxn ang="0">
                  <a:pos x="T0" y="T1"/>
                </a:cxn>
                <a:cxn ang="0">
                  <a:pos x="T2" y="T3"/>
                </a:cxn>
                <a:cxn ang="0">
                  <a:pos x="T4" y="T5"/>
                </a:cxn>
                <a:cxn ang="0">
                  <a:pos x="T6" y="T7"/>
                </a:cxn>
              </a:cxnLst>
              <a:rect l="0" t="0" r="r" b="b"/>
              <a:pathLst>
                <a:path w="20" h="20">
                  <a:moveTo>
                    <a:pt x="0" y="0"/>
                  </a:moveTo>
                  <a:lnTo>
                    <a:pt x="0" y="9"/>
                  </a:lnTo>
                  <a:lnTo>
                    <a:pt x="4" y="4"/>
                  </a:lnTo>
                  <a:lnTo>
                    <a:pt x="0"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96" name="Freeform 95"/>
            <p:cNvSpPr>
              <a:spLocks/>
            </p:cNvSpPr>
            <p:nvPr/>
          </p:nvSpPr>
          <p:spPr bwMode="auto">
            <a:xfrm>
              <a:off x="4001" y="1790"/>
              <a:ext cx="20" cy="20"/>
            </a:xfrm>
            <a:custGeom>
              <a:avLst/>
              <a:gdLst>
                <a:gd name="T0" fmla="*/ 4 w 20"/>
                <a:gd name="T1" fmla="*/ 0 h 20"/>
                <a:gd name="T2" fmla="*/ 0 w 20"/>
                <a:gd name="T3" fmla="*/ 4 h 20"/>
                <a:gd name="T4" fmla="*/ 4 w 20"/>
                <a:gd name="T5" fmla="*/ 9 h 20"/>
                <a:gd name="T6" fmla="*/ 4 w 20"/>
                <a:gd name="T7" fmla="*/ 0 h 20"/>
              </a:gdLst>
              <a:ahLst/>
              <a:cxnLst>
                <a:cxn ang="0">
                  <a:pos x="T0" y="T1"/>
                </a:cxn>
                <a:cxn ang="0">
                  <a:pos x="T2" y="T3"/>
                </a:cxn>
                <a:cxn ang="0">
                  <a:pos x="T4" y="T5"/>
                </a:cxn>
                <a:cxn ang="0">
                  <a:pos x="T6" y="T7"/>
                </a:cxn>
              </a:cxnLst>
              <a:rect l="0" t="0" r="r" b="b"/>
              <a:pathLst>
                <a:path w="20" h="20">
                  <a:moveTo>
                    <a:pt x="4" y="0"/>
                  </a:moveTo>
                  <a:lnTo>
                    <a:pt x="0" y="4"/>
                  </a:lnTo>
                  <a:lnTo>
                    <a:pt x="4" y="9"/>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97" name="Freeform 96"/>
            <p:cNvSpPr>
              <a:spLocks/>
            </p:cNvSpPr>
            <p:nvPr/>
          </p:nvSpPr>
          <p:spPr bwMode="auto">
            <a:xfrm>
              <a:off x="3919" y="1805"/>
              <a:ext cx="86" cy="93"/>
            </a:xfrm>
            <a:custGeom>
              <a:avLst/>
              <a:gdLst>
                <a:gd name="T0" fmla="*/ 72 w 86"/>
                <a:gd name="T1" fmla="*/ 0 h 93"/>
                <a:gd name="T2" fmla="*/ 0 w 86"/>
                <a:gd name="T3" fmla="*/ 76 h 93"/>
                <a:gd name="T4" fmla="*/ 19 w 86"/>
                <a:gd name="T5" fmla="*/ 93 h 93"/>
                <a:gd name="T6" fmla="*/ 86 w 86"/>
                <a:gd name="T7" fmla="*/ 24 h 93"/>
                <a:gd name="T8" fmla="*/ 86 w 86"/>
                <a:gd name="T9" fmla="*/ 14 h 93"/>
                <a:gd name="T10" fmla="*/ 72 w 86"/>
                <a:gd name="T11" fmla="*/ 0 h 93"/>
              </a:gdLst>
              <a:ahLst/>
              <a:cxnLst>
                <a:cxn ang="0">
                  <a:pos x="T0" y="T1"/>
                </a:cxn>
                <a:cxn ang="0">
                  <a:pos x="T2" y="T3"/>
                </a:cxn>
                <a:cxn ang="0">
                  <a:pos x="T4" y="T5"/>
                </a:cxn>
                <a:cxn ang="0">
                  <a:pos x="T6" y="T7"/>
                </a:cxn>
                <a:cxn ang="0">
                  <a:pos x="T8" y="T9"/>
                </a:cxn>
                <a:cxn ang="0">
                  <a:pos x="T10" y="T11"/>
                </a:cxn>
              </a:cxnLst>
              <a:rect l="0" t="0" r="r" b="b"/>
              <a:pathLst>
                <a:path w="86" h="93">
                  <a:moveTo>
                    <a:pt x="72" y="0"/>
                  </a:moveTo>
                  <a:lnTo>
                    <a:pt x="0" y="76"/>
                  </a:lnTo>
                  <a:lnTo>
                    <a:pt x="19" y="93"/>
                  </a:lnTo>
                  <a:lnTo>
                    <a:pt x="86" y="24"/>
                  </a:lnTo>
                  <a:lnTo>
                    <a:pt x="86" y="14"/>
                  </a:lnTo>
                  <a:lnTo>
                    <a:pt x="72"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nvGrpSpPr>
            <p:cNvPr id="98" name="Group 97"/>
            <p:cNvGrpSpPr>
              <a:grpSpLocks/>
            </p:cNvGrpSpPr>
            <p:nvPr/>
          </p:nvGrpSpPr>
          <p:grpSpPr bwMode="auto">
            <a:xfrm>
              <a:off x="3957" y="1846"/>
              <a:ext cx="130" cy="141"/>
              <a:chOff x="3957" y="1846"/>
              <a:chExt cx="130" cy="141"/>
            </a:xfrm>
          </p:grpSpPr>
          <p:sp>
            <p:nvSpPr>
              <p:cNvPr id="103" name="Freeform 102"/>
              <p:cNvSpPr>
                <a:spLocks/>
              </p:cNvSpPr>
              <p:nvPr/>
            </p:nvSpPr>
            <p:spPr bwMode="auto">
              <a:xfrm>
                <a:off x="3957" y="1846"/>
                <a:ext cx="130" cy="141"/>
              </a:xfrm>
              <a:custGeom>
                <a:avLst/>
                <a:gdLst>
                  <a:gd name="T0" fmla="*/ 119 w 130"/>
                  <a:gd name="T1" fmla="*/ 43 h 141"/>
                  <a:gd name="T2" fmla="*/ 83 w 130"/>
                  <a:gd name="T3" fmla="*/ 43 h 141"/>
                  <a:gd name="T4" fmla="*/ 96 w 130"/>
                  <a:gd name="T5" fmla="*/ 47 h 141"/>
                  <a:gd name="T6" fmla="*/ 103 w 130"/>
                  <a:gd name="T7" fmla="*/ 55 h 141"/>
                  <a:gd name="T8" fmla="*/ 100 w 130"/>
                  <a:gd name="T9" fmla="*/ 64 h 141"/>
                  <a:gd name="T10" fmla="*/ 86 w 130"/>
                  <a:gd name="T11" fmla="*/ 84 h 141"/>
                  <a:gd name="T12" fmla="*/ 48 w 130"/>
                  <a:gd name="T13" fmla="*/ 120 h 141"/>
                  <a:gd name="T14" fmla="*/ 69 w 130"/>
                  <a:gd name="T15" fmla="*/ 141 h 141"/>
                  <a:gd name="T16" fmla="*/ 115 w 130"/>
                  <a:gd name="T17" fmla="*/ 93 h 141"/>
                  <a:gd name="T18" fmla="*/ 124 w 130"/>
                  <a:gd name="T19" fmla="*/ 79 h 141"/>
                  <a:gd name="T20" fmla="*/ 129 w 130"/>
                  <a:gd name="T21" fmla="*/ 67 h 141"/>
                  <a:gd name="T22" fmla="*/ 127 w 130"/>
                  <a:gd name="T23" fmla="*/ 52 h 141"/>
                  <a:gd name="T24" fmla="*/ 119 w 130"/>
                  <a:gd name="T25" fmla="*/ 43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 h="141">
                    <a:moveTo>
                      <a:pt x="119" y="43"/>
                    </a:moveTo>
                    <a:lnTo>
                      <a:pt x="83" y="43"/>
                    </a:lnTo>
                    <a:lnTo>
                      <a:pt x="96" y="47"/>
                    </a:lnTo>
                    <a:lnTo>
                      <a:pt x="103" y="55"/>
                    </a:lnTo>
                    <a:lnTo>
                      <a:pt x="100" y="64"/>
                    </a:lnTo>
                    <a:lnTo>
                      <a:pt x="86" y="84"/>
                    </a:lnTo>
                    <a:lnTo>
                      <a:pt x="48" y="120"/>
                    </a:lnTo>
                    <a:lnTo>
                      <a:pt x="69" y="141"/>
                    </a:lnTo>
                    <a:lnTo>
                      <a:pt x="115" y="93"/>
                    </a:lnTo>
                    <a:lnTo>
                      <a:pt x="124" y="79"/>
                    </a:lnTo>
                    <a:lnTo>
                      <a:pt x="129" y="67"/>
                    </a:lnTo>
                    <a:lnTo>
                      <a:pt x="127" y="52"/>
                    </a:lnTo>
                    <a:lnTo>
                      <a:pt x="119" y="43"/>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04" name="Freeform 103"/>
              <p:cNvSpPr>
                <a:spLocks/>
              </p:cNvSpPr>
              <p:nvPr/>
            </p:nvSpPr>
            <p:spPr bwMode="auto">
              <a:xfrm>
                <a:off x="3957" y="1846"/>
                <a:ext cx="130" cy="141"/>
              </a:xfrm>
              <a:custGeom>
                <a:avLst/>
                <a:gdLst>
                  <a:gd name="T0" fmla="*/ 74 w 130"/>
                  <a:gd name="T1" fmla="*/ 0 h 141"/>
                  <a:gd name="T2" fmla="*/ 0 w 130"/>
                  <a:gd name="T3" fmla="*/ 74 h 141"/>
                  <a:gd name="T4" fmla="*/ 21 w 130"/>
                  <a:gd name="T5" fmla="*/ 93 h 141"/>
                  <a:gd name="T6" fmla="*/ 52 w 130"/>
                  <a:gd name="T7" fmla="*/ 60 h 141"/>
                  <a:gd name="T8" fmla="*/ 72 w 130"/>
                  <a:gd name="T9" fmla="*/ 43 h 141"/>
                  <a:gd name="T10" fmla="*/ 119 w 130"/>
                  <a:gd name="T11" fmla="*/ 43 h 141"/>
                  <a:gd name="T12" fmla="*/ 117 w 130"/>
                  <a:gd name="T13" fmla="*/ 40 h 141"/>
                  <a:gd name="T14" fmla="*/ 103 w 130"/>
                  <a:gd name="T15" fmla="*/ 28 h 141"/>
                  <a:gd name="T16" fmla="*/ 81 w 130"/>
                  <a:gd name="T17" fmla="*/ 28 h 141"/>
                  <a:gd name="T18" fmla="*/ 91 w 130"/>
                  <a:gd name="T19" fmla="*/ 16 h 141"/>
                  <a:gd name="T20" fmla="*/ 74 w 130"/>
                  <a:gd name="T21" fmla="*/ 0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0" h="141">
                    <a:moveTo>
                      <a:pt x="74" y="0"/>
                    </a:moveTo>
                    <a:lnTo>
                      <a:pt x="0" y="74"/>
                    </a:lnTo>
                    <a:lnTo>
                      <a:pt x="21" y="93"/>
                    </a:lnTo>
                    <a:lnTo>
                      <a:pt x="52" y="60"/>
                    </a:lnTo>
                    <a:lnTo>
                      <a:pt x="72" y="43"/>
                    </a:lnTo>
                    <a:lnTo>
                      <a:pt x="119" y="43"/>
                    </a:lnTo>
                    <a:lnTo>
                      <a:pt x="117" y="40"/>
                    </a:lnTo>
                    <a:lnTo>
                      <a:pt x="103" y="28"/>
                    </a:lnTo>
                    <a:lnTo>
                      <a:pt x="81" y="28"/>
                    </a:lnTo>
                    <a:lnTo>
                      <a:pt x="91" y="16"/>
                    </a:lnTo>
                    <a:lnTo>
                      <a:pt x="7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sp>
          <p:nvSpPr>
            <p:cNvPr id="99" name="Freeform 98"/>
            <p:cNvSpPr>
              <a:spLocks/>
            </p:cNvSpPr>
            <p:nvPr/>
          </p:nvSpPr>
          <p:spPr bwMode="auto">
            <a:xfrm>
              <a:off x="4893" y="926"/>
              <a:ext cx="36" cy="80"/>
            </a:xfrm>
            <a:custGeom>
              <a:avLst/>
              <a:gdLst>
                <a:gd name="T0" fmla="*/ 0 w 36"/>
                <a:gd name="T1" fmla="*/ 0 h 80"/>
                <a:gd name="T2" fmla="*/ 0 w 36"/>
                <a:gd name="T3" fmla="*/ 9 h 80"/>
                <a:gd name="T4" fmla="*/ 14 w 36"/>
                <a:gd name="T5" fmla="*/ 19 h 80"/>
                <a:gd name="T6" fmla="*/ 21 w 36"/>
                <a:gd name="T7" fmla="*/ 38 h 80"/>
                <a:gd name="T8" fmla="*/ 14 w 36"/>
                <a:gd name="T9" fmla="*/ 62 h 80"/>
                <a:gd name="T10" fmla="*/ 0 w 36"/>
                <a:gd name="T11" fmla="*/ 69 h 80"/>
                <a:gd name="T12" fmla="*/ 0 w 36"/>
                <a:gd name="T13" fmla="*/ 79 h 80"/>
                <a:gd name="T14" fmla="*/ 16 w 36"/>
                <a:gd name="T15" fmla="*/ 74 h 80"/>
                <a:gd name="T16" fmla="*/ 31 w 36"/>
                <a:gd name="T17" fmla="*/ 62 h 80"/>
                <a:gd name="T18" fmla="*/ 36 w 36"/>
                <a:gd name="T19" fmla="*/ 38 h 80"/>
                <a:gd name="T20" fmla="*/ 33 w 36"/>
                <a:gd name="T21" fmla="*/ 21 h 80"/>
                <a:gd name="T22" fmla="*/ 23 w 36"/>
                <a:gd name="T23" fmla="*/ 9 h 80"/>
                <a:gd name="T24" fmla="*/ 14 w 36"/>
                <a:gd name="T25" fmla="*/ 2 h 80"/>
                <a:gd name="T26" fmla="*/ 0 w 36"/>
                <a:gd name="T27" fmla="*/ 0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6" h="80">
                  <a:moveTo>
                    <a:pt x="0" y="0"/>
                  </a:moveTo>
                  <a:lnTo>
                    <a:pt x="0" y="9"/>
                  </a:lnTo>
                  <a:lnTo>
                    <a:pt x="14" y="19"/>
                  </a:lnTo>
                  <a:lnTo>
                    <a:pt x="21" y="38"/>
                  </a:lnTo>
                  <a:lnTo>
                    <a:pt x="14" y="62"/>
                  </a:lnTo>
                  <a:lnTo>
                    <a:pt x="0" y="69"/>
                  </a:lnTo>
                  <a:lnTo>
                    <a:pt x="0" y="79"/>
                  </a:lnTo>
                  <a:lnTo>
                    <a:pt x="16" y="74"/>
                  </a:lnTo>
                  <a:lnTo>
                    <a:pt x="31" y="62"/>
                  </a:lnTo>
                  <a:lnTo>
                    <a:pt x="36" y="38"/>
                  </a:lnTo>
                  <a:lnTo>
                    <a:pt x="33" y="21"/>
                  </a:lnTo>
                  <a:lnTo>
                    <a:pt x="23" y="9"/>
                  </a:lnTo>
                  <a:lnTo>
                    <a:pt x="14" y="2"/>
                  </a:lnTo>
                  <a:lnTo>
                    <a:pt x="0"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00" name="Freeform 99"/>
            <p:cNvSpPr>
              <a:spLocks/>
            </p:cNvSpPr>
            <p:nvPr/>
          </p:nvSpPr>
          <p:spPr bwMode="auto">
            <a:xfrm>
              <a:off x="4855" y="926"/>
              <a:ext cx="38" cy="80"/>
            </a:xfrm>
            <a:custGeom>
              <a:avLst/>
              <a:gdLst>
                <a:gd name="T0" fmla="*/ 38 w 38"/>
                <a:gd name="T1" fmla="*/ 0 h 80"/>
                <a:gd name="T2" fmla="*/ 12 w 38"/>
                <a:gd name="T3" fmla="*/ 9 h 80"/>
                <a:gd name="T4" fmla="*/ 4 w 38"/>
                <a:gd name="T5" fmla="*/ 21 h 80"/>
                <a:gd name="T6" fmla="*/ 0 w 38"/>
                <a:gd name="T7" fmla="*/ 38 h 80"/>
                <a:gd name="T8" fmla="*/ 4 w 38"/>
                <a:gd name="T9" fmla="*/ 55 h 80"/>
                <a:gd name="T10" fmla="*/ 12 w 38"/>
                <a:gd name="T11" fmla="*/ 69 h 80"/>
                <a:gd name="T12" fmla="*/ 23 w 38"/>
                <a:gd name="T13" fmla="*/ 76 h 80"/>
                <a:gd name="T14" fmla="*/ 38 w 38"/>
                <a:gd name="T15" fmla="*/ 79 h 80"/>
                <a:gd name="T16" fmla="*/ 38 w 38"/>
                <a:gd name="T17" fmla="*/ 69 h 80"/>
                <a:gd name="T18" fmla="*/ 21 w 38"/>
                <a:gd name="T19" fmla="*/ 62 h 80"/>
                <a:gd name="T20" fmla="*/ 16 w 38"/>
                <a:gd name="T21" fmla="*/ 38 h 80"/>
                <a:gd name="T22" fmla="*/ 21 w 38"/>
                <a:gd name="T23" fmla="*/ 19 h 80"/>
                <a:gd name="T24" fmla="*/ 38 w 38"/>
                <a:gd name="T25" fmla="*/ 9 h 80"/>
                <a:gd name="T26" fmla="*/ 38 w 38"/>
                <a:gd name="T27" fmla="*/ 0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8" h="80">
                  <a:moveTo>
                    <a:pt x="38" y="0"/>
                  </a:moveTo>
                  <a:lnTo>
                    <a:pt x="12" y="9"/>
                  </a:lnTo>
                  <a:lnTo>
                    <a:pt x="4" y="21"/>
                  </a:lnTo>
                  <a:lnTo>
                    <a:pt x="0" y="38"/>
                  </a:lnTo>
                  <a:lnTo>
                    <a:pt x="4" y="55"/>
                  </a:lnTo>
                  <a:lnTo>
                    <a:pt x="12" y="69"/>
                  </a:lnTo>
                  <a:lnTo>
                    <a:pt x="23" y="76"/>
                  </a:lnTo>
                  <a:lnTo>
                    <a:pt x="38" y="79"/>
                  </a:lnTo>
                  <a:lnTo>
                    <a:pt x="38" y="69"/>
                  </a:lnTo>
                  <a:lnTo>
                    <a:pt x="21" y="62"/>
                  </a:lnTo>
                  <a:lnTo>
                    <a:pt x="16" y="38"/>
                  </a:lnTo>
                  <a:lnTo>
                    <a:pt x="21" y="19"/>
                  </a:lnTo>
                  <a:lnTo>
                    <a:pt x="38" y="9"/>
                  </a:lnTo>
                  <a:lnTo>
                    <a:pt x="38"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01" name="Freeform 100"/>
            <p:cNvSpPr>
              <a:spLocks/>
            </p:cNvSpPr>
            <p:nvPr/>
          </p:nvSpPr>
          <p:spPr bwMode="auto">
            <a:xfrm>
              <a:off x="4229" y="926"/>
              <a:ext cx="36" cy="80"/>
            </a:xfrm>
            <a:custGeom>
              <a:avLst/>
              <a:gdLst>
                <a:gd name="T0" fmla="*/ 0 w 36"/>
                <a:gd name="T1" fmla="*/ 0 h 80"/>
                <a:gd name="T2" fmla="*/ 0 w 36"/>
                <a:gd name="T3" fmla="*/ 9 h 80"/>
                <a:gd name="T4" fmla="*/ 16 w 36"/>
                <a:gd name="T5" fmla="*/ 19 h 80"/>
                <a:gd name="T6" fmla="*/ 21 w 36"/>
                <a:gd name="T7" fmla="*/ 38 h 80"/>
                <a:gd name="T8" fmla="*/ 16 w 36"/>
                <a:gd name="T9" fmla="*/ 62 h 80"/>
                <a:gd name="T10" fmla="*/ 0 w 36"/>
                <a:gd name="T11" fmla="*/ 69 h 80"/>
                <a:gd name="T12" fmla="*/ 0 w 36"/>
                <a:gd name="T13" fmla="*/ 79 h 80"/>
                <a:gd name="T14" fmla="*/ 16 w 36"/>
                <a:gd name="T15" fmla="*/ 74 h 80"/>
                <a:gd name="T16" fmla="*/ 31 w 36"/>
                <a:gd name="T17" fmla="*/ 62 h 80"/>
                <a:gd name="T18" fmla="*/ 36 w 36"/>
                <a:gd name="T19" fmla="*/ 38 h 80"/>
                <a:gd name="T20" fmla="*/ 33 w 36"/>
                <a:gd name="T21" fmla="*/ 21 h 80"/>
                <a:gd name="T22" fmla="*/ 23 w 36"/>
                <a:gd name="T23" fmla="*/ 9 h 80"/>
                <a:gd name="T24" fmla="*/ 14 w 36"/>
                <a:gd name="T25" fmla="*/ 2 h 80"/>
                <a:gd name="T26" fmla="*/ 0 w 36"/>
                <a:gd name="T27" fmla="*/ 0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6" h="80">
                  <a:moveTo>
                    <a:pt x="0" y="0"/>
                  </a:moveTo>
                  <a:lnTo>
                    <a:pt x="0" y="9"/>
                  </a:lnTo>
                  <a:lnTo>
                    <a:pt x="16" y="19"/>
                  </a:lnTo>
                  <a:lnTo>
                    <a:pt x="21" y="38"/>
                  </a:lnTo>
                  <a:lnTo>
                    <a:pt x="16" y="62"/>
                  </a:lnTo>
                  <a:lnTo>
                    <a:pt x="0" y="69"/>
                  </a:lnTo>
                  <a:lnTo>
                    <a:pt x="0" y="79"/>
                  </a:lnTo>
                  <a:lnTo>
                    <a:pt x="16" y="74"/>
                  </a:lnTo>
                  <a:lnTo>
                    <a:pt x="31" y="62"/>
                  </a:lnTo>
                  <a:lnTo>
                    <a:pt x="36" y="38"/>
                  </a:lnTo>
                  <a:lnTo>
                    <a:pt x="33" y="21"/>
                  </a:lnTo>
                  <a:lnTo>
                    <a:pt x="23" y="9"/>
                  </a:lnTo>
                  <a:lnTo>
                    <a:pt x="14" y="2"/>
                  </a:lnTo>
                  <a:lnTo>
                    <a:pt x="0"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02" name="Freeform 101"/>
            <p:cNvSpPr>
              <a:spLocks/>
            </p:cNvSpPr>
            <p:nvPr/>
          </p:nvSpPr>
          <p:spPr bwMode="auto">
            <a:xfrm>
              <a:off x="4193" y="926"/>
              <a:ext cx="36" cy="80"/>
            </a:xfrm>
            <a:custGeom>
              <a:avLst/>
              <a:gdLst>
                <a:gd name="T0" fmla="*/ 36 w 36"/>
                <a:gd name="T1" fmla="*/ 0 h 80"/>
                <a:gd name="T2" fmla="*/ 12 w 36"/>
                <a:gd name="T3" fmla="*/ 9 h 80"/>
                <a:gd name="T4" fmla="*/ 2 w 36"/>
                <a:gd name="T5" fmla="*/ 21 h 80"/>
                <a:gd name="T6" fmla="*/ 0 w 36"/>
                <a:gd name="T7" fmla="*/ 38 h 80"/>
                <a:gd name="T8" fmla="*/ 2 w 36"/>
                <a:gd name="T9" fmla="*/ 55 h 80"/>
                <a:gd name="T10" fmla="*/ 9 w 36"/>
                <a:gd name="T11" fmla="*/ 69 h 80"/>
                <a:gd name="T12" fmla="*/ 21 w 36"/>
                <a:gd name="T13" fmla="*/ 76 h 80"/>
                <a:gd name="T14" fmla="*/ 36 w 36"/>
                <a:gd name="T15" fmla="*/ 79 h 80"/>
                <a:gd name="T16" fmla="*/ 36 w 36"/>
                <a:gd name="T17" fmla="*/ 69 h 80"/>
                <a:gd name="T18" fmla="*/ 19 w 36"/>
                <a:gd name="T19" fmla="*/ 62 h 80"/>
                <a:gd name="T20" fmla="*/ 12 w 36"/>
                <a:gd name="T21" fmla="*/ 38 h 80"/>
                <a:gd name="T22" fmla="*/ 19 w 36"/>
                <a:gd name="T23" fmla="*/ 19 h 80"/>
                <a:gd name="T24" fmla="*/ 36 w 36"/>
                <a:gd name="T25" fmla="*/ 9 h 80"/>
                <a:gd name="T26" fmla="*/ 36 w 36"/>
                <a:gd name="T27" fmla="*/ 0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6" h="80">
                  <a:moveTo>
                    <a:pt x="36" y="0"/>
                  </a:moveTo>
                  <a:lnTo>
                    <a:pt x="12" y="9"/>
                  </a:lnTo>
                  <a:lnTo>
                    <a:pt x="2" y="21"/>
                  </a:lnTo>
                  <a:lnTo>
                    <a:pt x="0" y="38"/>
                  </a:lnTo>
                  <a:lnTo>
                    <a:pt x="2" y="55"/>
                  </a:lnTo>
                  <a:lnTo>
                    <a:pt x="9" y="69"/>
                  </a:lnTo>
                  <a:lnTo>
                    <a:pt x="21" y="76"/>
                  </a:lnTo>
                  <a:lnTo>
                    <a:pt x="36" y="79"/>
                  </a:lnTo>
                  <a:lnTo>
                    <a:pt x="36" y="69"/>
                  </a:lnTo>
                  <a:lnTo>
                    <a:pt x="19" y="62"/>
                  </a:lnTo>
                  <a:lnTo>
                    <a:pt x="12" y="38"/>
                  </a:lnTo>
                  <a:lnTo>
                    <a:pt x="19" y="19"/>
                  </a:lnTo>
                  <a:lnTo>
                    <a:pt x="36" y="9"/>
                  </a:lnTo>
                  <a:lnTo>
                    <a:pt x="36"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grpSp>
        <p:nvGrpSpPr>
          <p:cNvPr id="149" name="Group 148"/>
          <p:cNvGrpSpPr>
            <a:grpSpLocks/>
          </p:cNvGrpSpPr>
          <p:nvPr/>
        </p:nvGrpSpPr>
        <p:grpSpPr bwMode="auto">
          <a:xfrm>
            <a:off x="1800834" y="1759751"/>
            <a:ext cx="284639" cy="221790"/>
            <a:chOff x="10" y="14"/>
            <a:chExt cx="412" cy="221"/>
          </a:xfrm>
        </p:grpSpPr>
        <p:grpSp>
          <p:nvGrpSpPr>
            <p:cNvPr id="150" name="Group 149"/>
            <p:cNvGrpSpPr>
              <a:grpSpLocks/>
            </p:cNvGrpSpPr>
            <p:nvPr/>
          </p:nvGrpSpPr>
          <p:grpSpPr bwMode="auto">
            <a:xfrm>
              <a:off x="10" y="25"/>
              <a:ext cx="117" cy="148"/>
              <a:chOff x="10" y="25"/>
              <a:chExt cx="117" cy="148"/>
            </a:xfrm>
          </p:grpSpPr>
          <p:sp>
            <p:nvSpPr>
              <p:cNvPr id="162" name="Freeform 161"/>
              <p:cNvSpPr>
                <a:spLocks/>
              </p:cNvSpPr>
              <p:nvPr/>
            </p:nvSpPr>
            <p:spPr bwMode="auto">
              <a:xfrm>
                <a:off x="10" y="25"/>
                <a:ext cx="117" cy="148"/>
              </a:xfrm>
              <a:custGeom>
                <a:avLst/>
                <a:gdLst>
                  <a:gd name="T0" fmla="*/ 28 w 117"/>
                  <a:gd name="T1" fmla="*/ 95 h 148"/>
                  <a:gd name="T2" fmla="*/ 0 w 117"/>
                  <a:gd name="T3" fmla="*/ 100 h 148"/>
                  <a:gd name="T4" fmla="*/ 7 w 117"/>
                  <a:gd name="T5" fmla="*/ 122 h 148"/>
                  <a:gd name="T6" fmla="*/ 19 w 117"/>
                  <a:gd name="T7" fmla="*/ 136 h 148"/>
                  <a:gd name="T8" fmla="*/ 36 w 117"/>
                  <a:gd name="T9" fmla="*/ 146 h 148"/>
                  <a:gd name="T10" fmla="*/ 60 w 117"/>
                  <a:gd name="T11" fmla="*/ 148 h 148"/>
                  <a:gd name="T12" fmla="*/ 91 w 117"/>
                  <a:gd name="T13" fmla="*/ 143 h 148"/>
                  <a:gd name="T14" fmla="*/ 112 w 117"/>
                  <a:gd name="T15" fmla="*/ 127 h 148"/>
                  <a:gd name="T16" fmla="*/ 113 w 117"/>
                  <a:gd name="T17" fmla="*/ 124 h 148"/>
                  <a:gd name="T18" fmla="*/ 62 w 117"/>
                  <a:gd name="T19" fmla="*/ 124 h 148"/>
                  <a:gd name="T20" fmla="*/ 40 w 117"/>
                  <a:gd name="T21" fmla="*/ 117 h 148"/>
                  <a:gd name="T22" fmla="*/ 28 w 117"/>
                  <a:gd name="T23" fmla="*/ 95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7" h="148">
                    <a:moveTo>
                      <a:pt x="28" y="95"/>
                    </a:moveTo>
                    <a:lnTo>
                      <a:pt x="0" y="100"/>
                    </a:lnTo>
                    <a:lnTo>
                      <a:pt x="7" y="122"/>
                    </a:lnTo>
                    <a:lnTo>
                      <a:pt x="19" y="136"/>
                    </a:lnTo>
                    <a:lnTo>
                      <a:pt x="36" y="146"/>
                    </a:lnTo>
                    <a:lnTo>
                      <a:pt x="60" y="148"/>
                    </a:lnTo>
                    <a:lnTo>
                      <a:pt x="91" y="143"/>
                    </a:lnTo>
                    <a:lnTo>
                      <a:pt x="112" y="127"/>
                    </a:lnTo>
                    <a:lnTo>
                      <a:pt x="113" y="124"/>
                    </a:lnTo>
                    <a:lnTo>
                      <a:pt x="62" y="124"/>
                    </a:lnTo>
                    <a:lnTo>
                      <a:pt x="40" y="117"/>
                    </a:lnTo>
                    <a:lnTo>
                      <a:pt x="28" y="95"/>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63" name="Freeform 162"/>
              <p:cNvSpPr>
                <a:spLocks/>
              </p:cNvSpPr>
              <p:nvPr/>
            </p:nvSpPr>
            <p:spPr bwMode="auto">
              <a:xfrm>
                <a:off x="10" y="25"/>
                <a:ext cx="117" cy="148"/>
              </a:xfrm>
              <a:custGeom>
                <a:avLst/>
                <a:gdLst>
                  <a:gd name="T0" fmla="*/ 60 w 117"/>
                  <a:gd name="T1" fmla="*/ 0 h 148"/>
                  <a:gd name="T2" fmla="*/ 31 w 117"/>
                  <a:gd name="T3" fmla="*/ 4 h 148"/>
                  <a:gd name="T4" fmla="*/ 11 w 117"/>
                  <a:gd name="T5" fmla="*/ 19 h 148"/>
                  <a:gd name="T6" fmla="*/ 7 w 117"/>
                  <a:gd name="T7" fmla="*/ 40 h 148"/>
                  <a:gd name="T8" fmla="*/ 9 w 117"/>
                  <a:gd name="T9" fmla="*/ 55 h 148"/>
                  <a:gd name="T10" fmla="*/ 19 w 117"/>
                  <a:gd name="T11" fmla="*/ 69 h 148"/>
                  <a:gd name="T12" fmla="*/ 52 w 117"/>
                  <a:gd name="T13" fmla="*/ 83 h 148"/>
                  <a:gd name="T14" fmla="*/ 76 w 117"/>
                  <a:gd name="T15" fmla="*/ 88 h 148"/>
                  <a:gd name="T16" fmla="*/ 86 w 117"/>
                  <a:gd name="T17" fmla="*/ 95 h 148"/>
                  <a:gd name="T18" fmla="*/ 88 w 117"/>
                  <a:gd name="T19" fmla="*/ 105 h 148"/>
                  <a:gd name="T20" fmla="*/ 84 w 117"/>
                  <a:gd name="T21" fmla="*/ 120 h 148"/>
                  <a:gd name="T22" fmla="*/ 62 w 117"/>
                  <a:gd name="T23" fmla="*/ 124 h 148"/>
                  <a:gd name="T24" fmla="*/ 113 w 117"/>
                  <a:gd name="T25" fmla="*/ 124 h 148"/>
                  <a:gd name="T26" fmla="*/ 117 w 117"/>
                  <a:gd name="T27" fmla="*/ 105 h 148"/>
                  <a:gd name="T28" fmla="*/ 112 w 117"/>
                  <a:gd name="T29" fmla="*/ 81 h 148"/>
                  <a:gd name="T30" fmla="*/ 96 w 117"/>
                  <a:gd name="T31" fmla="*/ 67 h 148"/>
                  <a:gd name="T32" fmla="*/ 64 w 117"/>
                  <a:gd name="T33" fmla="*/ 57 h 148"/>
                  <a:gd name="T34" fmla="*/ 38 w 117"/>
                  <a:gd name="T35" fmla="*/ 47 h 148"/>
                  <a:gd name="T36" fmla="*/ 33 w 117"/>
                  <a:gd name="T37" fmla="*/ 38 h 148"/>
                  <a:gd name="T38" fmla="*/ 38 w 117"/>
                  <a:gd name="T39" fmla="*/ 28 h 148"/>
                  <a:gd name="T40" fmla="*/ 60 w 117"/>
                  <a:gd name="T41" fmla="*/ 23 h 148"/>
                  <a:gd name="T42" fmla="*/ 108 w 117"/>
                  <a:gd name="T43" fmla="*/ 23 h 148"/>
                  <a:gd name="T44" fmla="*/ 100 w 117"/>
                  <a:gd name="T45" fmla="*/ 12 h 148"/>
                  <a:gd name="T46" fmla="*/ 84 w 117"/>
                  <a:gd name="T47" fmla="*/ 4 h 148"/>
                  <a:gd name="T48" fmla="*/ 60 w 117"/>
                  <a:gd name="T49" fmla="*/ 0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17" h="148">
                    <a:moveTo>
                      <a:pt x="60" y="0"/>
                    </a:moveTo>
                    <a:lnTo>
                      <a:pt x="31" y="4"/>
                    </a:lnTo>
                    <a:lnTo>
                      <a:pt x="11" y="19"/>
                    </a:lnTo>
                    <a:lnTo>
                      <a:pt x="7" y="40"/>
                    </a:lnTo>
                    <a:lnTo>
                      <a:pt x="9" y="55"/>
                    </a:lnTo>
                    <a:lnTo>
                      <a:pt x="19" y="69"/>
                    </a:lnTo>
                    <a:lnTo>
                      <a:pt x="52" y="83"/>
                    </a:lnTo>
                    <a:lnTo>
                      <a:pt x="76" y="88"/>
                    </a:lnTo>
                    <a:lnTo>
                      <a:pt x="86" y="95"/>
                    </a:lnTo>
                    <a:lnTo>
                      <a:pt x="88" y="105"/>
                    </a:lnTo>
                    <a:lnTo>
                      <a:pt x="84" y="120"/>
                    </a:lnTo>
                    <a:lnTo>
                      <a:pt x="62" y="124"/>
                    </a:lnTo>
                    <a:lnTo>
                      <a:pt x="113" y="124"/>
                    </a:lnTo>
                    <a:lnTo>
                      <a:pt x="117" y="105"/>
                    </a:lnTo>
                    <a:lnTo>
                      <a:pt x="112" y="81"/>
                    </a:lnTo>
                    <a:lnTo>
                      <a:pt x="96" y="67"/>
                    </a:lnTo>
                    <a:lnTo>
                      <a:pt x="64" y="57"/>
                    </a:lnTo>
                    <a:lnTo>
                      <a:pt x="38" y="47"/>
                    </a:lnTo>
                    <a:lnTo>
                      <a:pt x="33" y="38"/>
                    </a:lnTo>
                    <a:lnTo>
                      <a:pt x="38" y="28"/>
                    </a:lnTo>
                    <a:lnTo>
                      <a:pt x="60" y="23"/>
                    </a:lnTo>
                    <a:lnTo>
                      <a:pt x="108" y="23"/>
                    </a:lnTo>
                    <a:lnTo>
                      <a:pt x="100" y="12"/>
                    </a:lnTo>
                    <a:lnTo>
                      <a:pt x="84" y="4"/>
                    </a:lnTo>
                    <a:lnTo>
                      <a:pt x="60"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64" name="Freeform 163"/>
              <p:cNvSpPr>
                <a:spLocks/>
              </p:cNvSpPr>
              <p:nvPr/>
            </p:nvSpPr>
            <p:spPr bwMode="auto">
              <a:xfrm>
                <a:off x="10" y="25"/>
                <a:ext cx="117" cy="148"/>
              </a:xfrm>
              <a:custGeom>
                <a:avLst/>
                <a:gdLst>
                  <a:gd name="T0" fmla="*/ 108 w 117"/>
                  <a:gd name="T1" fmla="*/ 23 h 148"/>
                  <a:gd name="T2" fmla="*/ 60 w 117"/>
                  <a:gd name="T3" fmla="*/ 23 h 148"/>
                  <a:gd name="T4" fmla="*/ 76 w 117"/>
                  <a:gd name="T5" fmla="*/ 28 h 148"/>
                  <a:gd name="T6" fmla="*/ 84 w 117"/>
                  <a:gd name="T7" fmla="*/ 45 h 148"/>
                  <a:gd name="T8" fmla="*/ 115 w 117"/>
                  <a:gd name="T9" fmla="*/ 43 h 148"/>
                  <a:gd name="T10" fmla="*/ 110 w 117"/>
                  <a:gd name="T11" fmla="*/ 26 h 148"/>
                  <a:gd name="T12" fmla="*/ 108 w 117"/>
                  <a:gd name="T13" fmla="*/ 23 h 148"/>
                </a:gdLst>
                <a:ahLst/>
                <a:cxnLst>
                  <a:cxn ang="0">
                    <a:pos x="T0" y="T1"/>
                  </a:cxn>
                  <a:cxn ang="0">
                    <a:pos x="T2" y="T3"/>
                  </a:cxn>
                  <a:cxn ang="0">
                    <a:pos x="T4" y="T5"/>
                  </a:cxn>
                  <a:cxn ang="0">
                    <a:pos x="T6" y="T7"/>
                  </a:cxn>
                  <a:cxn ang="0">
                    <a:pos x="T8" y="T9"/>
                  </a:cxn>
                  <a:cxn ang="0">
                    <a:pos x="T10" y="T11"/>
                  </a:cxn>
                  <a:cxn ang="0">
                    <a:pos x="T12" y="T13"/>
                  </a:cxn>
                </a:cxnLst>
                <a:rect l="0" t="0" r="r" b="b"/>
                <a:pathLst>
                  <a:path w="117" h="148">
                    <a:moveTo>
                      <a:pt x="108" y="23"/>
                    </a:moveTo>
                    <a:lnTo>
                      <a:pt x="60" y="23"/>
                    </a:lnTo>
                    <a:lnTo>
                      <a:pt x="76" y="28"/>
                    </a:lnTo>
                    <a:lnTo>
                      <a:pt x="84" y="45"/>
                    </a:lnTo>
                    <a:lnTo>
                      <a:pt x="115" y="43"/>
                    </a:lnTo>
                    <a:lnTo>
                      <a:pt x="110" y="26"/>
                    </a:lnTo>
                    <a:lnTo>
                      <a:pt x="108" y="23"/>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sp>
          <p:nvSpPr>
            <p:cNvPr id="151" name="Freeform 150"/>
            <p:cNvSpPr>
              <a:spLocks/>
            </p:cNvSpPr>
            <p:nvPr/>
          </p:nvSpPr>
          <p:spPr bwMode="auto">
            <a:xfrm>
              <a:off x="167" y="14"/>
              <a:ext cx="20" cy="157"/>
            </a:xfrm>
            <a:custGeom>
              <a:avLst/>
              <a:gdLst>
                <a:gd name="T0" fmla="*/ 0 w 20"/>
                <a:gd name="T1" fmla="*/ 0 h 157"/>
                <a:gd name="T2" fmla="*/ 0 w 20"/>
                <a:gd name="T3" fmla="*/ 157 h 157"/>
              </a:gdLst>
              <a:ahLst/>
              <a:cxnLst>
                <a:cxn ang="0">
                  <a:pos x="T0" y="T1"/>
                </a:cxn>
                <a:cxn ang="0">
                  <a:pos x="T2" y="T3"/>
                </a:cxn>
              </a:cxnLst>
              <a:rect l="0" t="0" r="r" b="b"/>
              <a:pathLst>
                <a:path w="20" h="157">
                  <a:moveTo>
                    <a:pt x="0" y="0"/>
                  </a:moveTo>
                  <a:lnTo>
                    <a:pt x="0" y="157"/>
                  </a:lnTo>
                </a:path>
              </a:pathLst>
            </a:custGeom>
            <a:noFill/>
            <a:ln w="18033">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AU"/>
            </a:p>
          </p:txBody>
        </p:sp>
        <p:grpSp>
          <p:nvGrpSpPr>
            <p:cNvPr id="152" name="Group 151"/>
            <p:cNvGrpSpPr>
              <a:grpSpLocks/>
            </p:cNvGrpSpPr>
            <p:nvPr/>
          </p:nvGrpSpPr>
          <p:grpSpPr bwMode="auto">
            <a:xfrm>
              <a:off x="254" y="27"/>
              <a:ext cx="51" cy="208"/>
              <a:chOff x="254" y="27"/>
              <a:chExt cx="51" cy="208"/>
            </a:xfrm>
          </p:grpSpPr>
          <p:sp>
            <p:nvSpPr>
              <p:cNvPr id="159" name="Freeform 158"/>
              <p:cNvSpPr>
                <a:spLocks/>
              </p:cNvSpPr>
              <p:nvPr/>
            </p:nvSpPr>
            <p:spPr bwMode="auto">
              <a:xfrm>
                <a:off x="254" y="27"/>
                <a:ext cx="51" cy="146"/>
              </a:xfrm>
              <a:custGeom>
                <a:avLst/>
                <a:gdLst>
                  <a:gd name="T0" fmla="*/ 0 w 51"/>
                  <a:gd name="T1" fmla="*/ 38 h 146"/>
                  <a:gd name="T2" fmla="*/ 0 w 51"/>
                  <a:gd name="T3" fmla="*/ 60 h 146"/>
                  <a:gd name="T4" fmla="*/ 16 w 51"/>
                  <a:gd name="T5" fmla="*/ 67 h 146"/>
                  <a:gd name="T6" fmla="*/ 23 w 51"/>
                  <a:gd name="T7" fmla="*/ 93 h 146"/>
                  <a:gd name="T8" fmla="*/ 16 w 51"/>
                  <a:gd name="T9" fmla="*/ 117 h 146"/>
                  <a:gd name="T10" fmla="*/ 0 w 51"/>
                  <a:gd name="T11" fmla="*/ 124 h 146"/>
                  <a:gd name="T12" fmla="*/ 0 w 51"/>
                  <a:gd name="T13" fmla="*/ 146 h 146"/>
                  <a:gd name="T14" fmla="*/ 9 w 51"/>
                  <a:gd name="T15" fmla="*/ 141 h 146"/>
                  <a:gd name="T16" fmla="*/ 23 w 51"/>
                  <a:gd name="T17" fmla="*/ 129 h 146"/>
                  <a:gd name="T18" fmla="*/ 50 w 51"/>
                  <a:gd name="T19" fmla="*/ 129 h 146"/>
                  <a:gd name="T20" fmla="*/ 50 w 51"/>
                  <a:gd name="T21" fmla="*/ 52 h 146"/>
                  <a:gd name="T22" fmla="*/ 23 w 51"/>
                  <a:gd name="T23" fmla="*/ 52 h 146"/>
                  <a:gd name="T24" fmla="*/ 9 w 51"/>
                  <a:gd name="T25" fmla="*/ 40 h 146"/>
                  <a:gd name="T26" fmla="*/ 0 w 51"/>
                  <a:gd name="T27" fmla="*/ 38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1" h="146">
                    <a:moveTo>
                      <a:pt x="0" y="38"/>
                    </a:moveTo>
                    <a:lnTo>
                      <a:pt x="0" y="60"/>
                    </a:lnTo>
                    <a:lnTo>
                      <a:pt x="16" y="67"/>
                    </a:lnTo>
                    <a:lnTo>
                      <a:pt x="23" y="93"/>
                    </a:lnTo>
                    <a:lnTo>
                      <a:pt x="16" y="117"/>
                    </a:lnTo>
                    <a:lnTo>
                      <a:pt x="0" y="124"/>
                    </a:lnTo>
                    <a:lnTo>
                      <a:pt x="0" y="146"/>
                    </a:lnTo>
                    <a:lnTo>
                      <a:pt x="9" y="141"/>
                    </a:lnTo>
                    <a:lnTo>
                      <a:pt x="23" y="129"/>
                    </a:lnTo>
                    <a:lnTo>
                      <a:pt x="50" y="129"/>
                    </a:lnTo>
                    <a:lnTo>
                      <a:pt x="50" y="52"/>
                    </a:lnTo>
                    <a:lnTo>
                      <a:pt x="23" y="52"/>
                    </a:lnTo>
                    <a:lnTo>
                      <a:pt x="9" y="40"/>
                    </a:lnTo>
                    <a:lnTo>
                      <a:pt x="0" y="38"/>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60" name="Rectangle 159"/>
              <p:cNvSpPr>
                <a:spLocks/>
              </p:cNvSpPr>
              <p:nvPr/>
            </p:nvSpPr>
            <p:spPr bwMode="auto">
              <a:xfrm>
                <a:off x="277" y="221"/>
                <a:ext cx="26" cy="1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rot="0" vert="horz" wrap="square" lIns="91440" tIns="45720" rIns="91440" bIns="45720" anchor="t" anchorCtr="0" upright="1">
                <a:noAutofit/>
              </a:bodyPr>
              <a:lstStyle/>
              <a:p>
                <a:endParaRPr lang="en-AU"/>
              </a:p>
            </p:txBody>
          </p:sp>
          <p:sp>
            <p:nvSpPr>
              <p:cNvPr id="161" name="Rectangle 160"/>
              <p:cNvSpPr>
                <a:spLocks/>
              </p:cNvSpPr>
              <p:nvPr/>
            </p:nvSpPr>
            <p:spPr bwMode="auto">
              <a:xfrm>
                <a:off x="277" y="27"/>
                <a:ext cx="26" cy="52"/>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rot="0" vert="horz" wrap="square" lIns="91440" tIns="45720" rIns="91440" bIns="45720" anchor="t" anchorCtr="0" upright="1">
                <a:noAutofit/>
              </a:bodyPr>
              <a:lstStyle/>
              <a:p>
                <a:endParaRPr lang="en-AU"/>
              </a:p>
            </p:txBody>
          </p:sp>
        </p:grpSp>
        <p:sp>
          <p:nvSpPr>
            <p:cNvPr id="153" name="Freeform 152"/>
            <p:cNvSpPr>
              <a:spLocks/>
            </p:cNvSpPr>
            <p:nvPr/>
          </p:nvSpPr>
          <p:spPr bwMode="auto">
            <a:xfrm>
              <a:off x="202" y="65"/>
              <a:ext cx="52" cy="108"/>
            </a:xfrm>
            <a:custGeom>
              <a:avLst/>
              <a:gdLst>
                <a:gd name="T0" fmla="*/ 52 w 52"/>
                <a:gd name="T1" fmla="*/ 0 h 108"/>
                <a:gd name="T2" fmla="*/ 45 w 52"/>
                <a:gd name="T3" fmla="*/ 0 h 108"/>
                <a:gd name="T4" fmla="*/ 28 w 52"/>
                <a:gd name="T5" fmla="*/ 2 h 108"/>
                <a:gd name="T6" fmla="*/ 14 w 52"/>
                <a:gd name="T7" fmla="*/ 12 h 108"/>
                <a:gd name="T8" fmla="*/ 4 w 52"/>
                <a:gd name="T9" fmla="*/ 31 h 108"/>
                <a:gd name="T10" fmla="*/ 0 w 52"/>
                <a:gd name="T11" fmla="*/ 55 h 108"/>
                <a:gd name="T12" fmla="*/ 4 w 52"/>
                <a:gd name="T13" fmla="*/ 76 h 108"/>
                <a:gd name="T14" fmla="*/ 14 w 52"/>
                <a:gd name="T15" fmla="*/ 93 h 108"/>
                <a:gd name="T16" fmla="*/ 28 w 52"/>
                <a:gd name="T17" fmla="*/ 105 h 108"/>
                <a:gd name="T18" fmla="*/ 45 w 52"/>
                <a:gd name="T19" fmla="*/ 107 h 108"/>
                <a:gd name="T20" fmla="*/ 52 w 52"/>
                <a:gd name="T21" fmla="*/ 107 h 108"/>
                <a:gd name="T22" fmla="*/ 52 w 52"/>
                <a:gd name="T23" fmla="*/ 86 h 108"/>
                <a:gd name="T24" fmla="*/ 33 w 52"/>
                <a:gd name="T25" fmla="*/ 76 h 108"/>
                <a:gd name="T26" fmla="*/ 28 w 52"/>
                <a:gd name="T27" fmla="*/ 52 h 108"/>
                <a:gd name="T28" fmla="*/ 36 w 52"/>
                <a:gd name="T29" fmla="*/ 28 h 108"/>
                <a:gd name="T30" fmla="*/ 52 w 52"/>
                <a:gd name="T31" fmla="*/ 21 h 108"/>
                <a:gd name="T32" fmla="*/ 52 w 52"/>
                <a:gd name="T33" fmla="*/ 0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2" h="108">
                  <a:moveTo>
                    <a:pt x="52" y="0"/>
                  </a:moveTo>
                  <a:lnTo>
                    <a:pt x="45" y="0"/>
                  </a:lnTo>
                  <a:lnTo>
                    <a:pt x="28" y="2"/>
                  </a:lnTo>
                  <a:lnTo>
                    <a:pt x="14" y="12"/>
                  </a:lnTo>
                  <a:lnTo>
                    <a:pt x="4" y="31"/>
                  </a:lnTo>
                  <a:lnTo>
                    <a:pt x="0" y="55"/>
                  </a:lnTo>
                  <a:lnTo>
                    <a:pt x="4" y="76"/>
                  </a:lnTo>
                  <a:lnTo>
                    <a:pt x="14" y="93"/>
                  </a:lnTo>
                  <a:lnTo>
                    <a:pt x="28" y="105"/>
                  </a:lnTo>
                  <a:lnTo>
                    <a:pt x="45" y="107"/>
                  </a:lnTo>
                  <a:lnTo>
                    <a:pt x="52" y="107"/>
                  </a:lnTo>
                  <a:lnTo>
                    <a:pt x="52" y="86"/>
                  </a:lnTo>
                  <a:lnTo>
                    <a:pt x="33" y="76"/>
                  </a:lnTo>
                  <a:lnTo>
                    <a:pt x="28" y="52"/>
                  </a:lnTo>
                  <a:lnTo>
                    <a:pt x="36" y="28"/>
                  </a:lnTo>
                  <a:lnTo>
                    <a:pt x="52" y="21"/>
                  </a:lnTo>
                  <a:lnTo>
                    <a:pt x="52"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nvGrpSpPr>
            <p:cNvPr id="154" name="Group 153"/>
            <p:cNvGrpSpPr>
              <a:grpSpLocks/>
            </p:cNvGrpSpPr>
            <p:nvPr/>
          </p:nvGrpSpPr>
          <p:grpSpPr bwMode="auto">
            <a:xfrm>
              <a:off x="374" y="137"/>
              <a:ext cx="46" cy="36"/>
              <a:chOff x="374" y="137"/>
              <a:chExt cx="46" cy="36"/>
            </a:xfrm>
          </p:grpSpPr>
          <p:sp>
            <p:nvSpPr>
              <p:cNvPr id="157" name="Freeform 156"/>
              <p:cNvSpPr>
                <a:spLocks/>
              </p:cNvSpPr>
              <p:nvPr/>
            </p:nvSpPr>
            <p:spPr bwMode="auto">
              <a:xfrm>
                <a:off x="374" y="137"/>
                <a:ext cx="46" cy="36"/>
              </a:xfrm>
              <a:custGeom>
                <a:avLst/>
                <a:gdLst>
                  <a:gd name="T0" fmla="*/ 0 w 46"/>
                  <a:gd name="T1" fmla="*/ 14 h 36"/>
                  <a:gd name="T2" fmla="*/ 0 w 46"/>
                  <a:gd name="T3" fmla="*/ 35 h 36"/>
                  <a:gd name="T4" fmla="*/ 2 w 46"/>
                  <a:gd name="T5" fmla="*/ 35 h 36"/>
                  <a:gd name="T6" fmla="*/ 28 w 46"/>
                  <a:gd name="T7" fmla="*/ 28 h 36"/>
                  <a:gd name="T8" fmla="*/ 37 w 46"/>
                  <a:gd name="T9" fmla="*/ 16 h 36"/>
                  <a:gd name="T10" fmla="*/ 2 w 46"/>
                  <a:gd name="T11" fmla="*/ 16 h 36"/>
                  <a:gd name="T12" fmla="*/ 0 w 46"/>
                  <a:gd name="T13" fmla="*/ 14 h 36"/>
                </a:gdLst>
                <a:ahLst/>
                <a:cxnLst>
                  <a:cxn ang="0">
                    <a:pos x="T0" y="T1"/>
                  </a:cxn>
                  <a:cxn ang="0">
                    <a:pos x="T2" y="T3"/>
                  </a:cxn>
                  <a:cxn ang="0">
                    <a:pos x="T4" y="T5"/>
                  </a:cxn>
                  <a:cxn ang="0">
                    <a:pos x="T6" y="T7"/>
                  </a:cxn>
                  <a:cxn ang="0">
                    <a:pos x="T8" y="T9"/>
                  </a:cxn>
                  <a:cxn ang="0">
                    <a:pos x="T10" y="T11"/>
                  </a:cxn>
                  <a:cxn ang="0">
                    <a:pos x="T12" y="T13"/>
                  </a:cxn>
                </a:cxnLst>
                <a:rect l="0" t="0" r="r" b="b"/>
                <a:pathLst>
                  <a:path w="46" h="36">
                    <a:moveTo>
                      <a:pt x="0" y="14"/>
                    </a:moveTo>
                    <a:lnTo>
                      <a:pt x="0" y="35"/>
                    </a:lnTo>
                    <a:lnTo>
                      <a:pt x="2" y="35"/>
                    </a:lnTo>
                    <a:lnTo>
                      <a:pt x="28" y="28"/>
                    </a:lnTo>
                    <a:lnTo>
                      <a:pt x="37" y="16"/>
                    </a:lnTo>
                    <a:lnTo>
                      <a:pt x="2" y="16"/>
                    </a:lnTo>
                    <a:lnTo>
                      <a:pt x="0" y="14"/>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58" name="Freeform 157"/>
              <p:cNvSpPr>
                <a:spLocks/>
              </p:cNvSpPr>
              <p:nvPr/>
            </p:nvSpPr>
            <p:spPr bwMode="auto">
              <a:xfrm>
                <a:off x="374" y="137"/>
                <a:ext cx="46" cy="36"/>
              </a:xfrm>
              <a:custGeom>
                <a:avLst/>
                <a:gdLst>
                  <a:gd name="T0" fmla="*/ 19 w 46"/>
                  <a:gd name="T1" fmla="*/ 0 h 36"/>
                  <a:gd name="T2" fmla="*/ 11 w 46"/>
                  <a:gd name="T3" fmla="*/ 12 h 36"/>
                  <a:gd name="T4" fmla="*/ 2 w 46"/>
                  <a:gd name="T5" fmla="*/ 16 h 36"/>
                  <a:gd name="T6" fmla="*/ 37 w 46"/>
                  <a:gd name="T7" fmla="*/ 16 h 36"/>
                  <a:gd name="T8" fmla="*/ 45 w 46"/>
                  <a:gd name="T9" fmla="*/ 4 h 36"/>
                  <a:gd name="T10" fmla="*/ 19 w 46"/>
                  <a:gd name="T11" fmla="*/ 0 h 36"/>
                </a:gdLst>
                <a:ahLst/>
                <a:cxnLst>
                  <a:cxn ang="0">
                    <a:pos x="T0" y="T1"/>
                  </a:cxn>
                  <a:cxn ang="0">
                    <a:pos x="T2" y="T3"/>
                  </a:cxn>
                  <a:cxn ang="0">
                    <a:pos x="T4" y="T5"/>
                  </a:cxn>
                  <a:cxn ang="0">
                    <a:pos x="T6" y="T7"/>
                  </a:cxn>
                  <a:cxn ang="0">
                    <a:pos x="T8" y="T9"/>
                  </a:cxn>
                  <a:cxn ang="0">
                    <a:pos x="T10" y="T11"/>
                  </a:cxn>
                </a:cxnLst>
                <a:rect l="0" t="0" r="r" b="b"/>
                <a:pathLst>
                  <a:path w="46" h="36">
                    <a:moveTo>
                      <a:pt x="19" y="0"/>
                    </a:moveTo>
                    <a:lnTo>
                      <a:pt x="11" y="12"/>
                    </a:lnTo>
                    <a:lnTo>
                      <a:pt x="2" y="16"/>
                    </a:lnTo>
                    <a:lnTo>
                      <a:pt x="37" y="16"/>
                    </a:lnTo>
                    <a:lnTo>
                      <a:pt x="45" y="4"/>
                    </a:lnTo>
                    <a:lnTo>
                      <a:pt x="1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sp>
          <p:nvSpPr>
            <p:cNvPr id="155" name="Freeform 154"/>
            <p:cNvSpPr>
              <a:spLocks/>
            </p:cNvSpPr>
            <p:nvPr/>
          </p:nvSpPr>
          <p:spPr bwMode="auto">
            <a:xfrm>
              <a:off x="374" y="65"/>
              <a:ext cx="48" cy="63"/>
            </a:xfrm>
            <a:custGeom>
              <a:avLst/>
              <a:gdLst>
                <a:gd name="T0" fmla="*/ 0 w 48"/>
                <a:gd name="T1" fmla="*/ 0 h 63"/>
                <a:gd name="T2" fmla="*/ 0 w 48"/>
                <a:gd name="T3" fmla="*/ 21 h 63"/>
                <a:gd name="T4" fmla="*/ 14 w 48"/>
                <a:gd name="T5" fmla="*/ 26 h 63"/>
                <a:gd name="T6" fmla="*/ 21 w 48"/>
                <a:gd name="T7" fmla="*/ 45 h 63"/>
                <a:gd name="T8" fmla="*/ 0 w 48"/>
                <a:gd name="T9" fmla="*/ 45 h 63"/>
                <a:gd name="T10" fmla="*/ 0 w 48"/>
                <a:gd name="T11" fmla="*/ 62 h 63"/>
                <a:gd name="T12" fmla="*/ 48 w 48"/>
                <a:gd name="T13" fmla="*/ 62 h 63"/>
                <a:gd name="T14" fmla="*/ 45 w 48"/>
                <a:gd name="T15" fmla="*/ 33 h 63"/>
                <a:gd name="T16" fmla="*/ 33 w 48"/>
                <a:gd name="T17" fmla="*/ 14 h 63"/>
                <a:gd name="T18" fmla="*/ 19 w 48"/>
                <a:gd name="T19" fmla="*/ 2 h 63"/>
                <a:gd name="T20" fmla="*/ 0 w 48"/>
                <a:gd name="T21" fmla="*/ 0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8" h="63">
                  <a:moveTo>
                    <a:pt x="0" y="0"/>
                  </a:moveTo>
                  <a:lnTo>
                    <a:pt x="0" y="21"/>
                  </a:lnTo>
                  <a:lnTo>
                    <a:pt x="14" y="26"/>
                  </a:lnTo>
                  <a:lnTo>
                    <a:pt x="21" y="45"/>
                  </a:lnTo>
                  <a:lnTo>
                    <a:pt x="0" y="45"/>
                  </a:lnTo>
                  <a:lnTo>
                    <a:pt x="0" y="62"/>
                  </a:lnTo>
                  <a:lnTo>
                    <a:pt x="48" y="62"/>
                  </a:lnTo>
                  <a:lnTo>
                    <a:pt x="45" y="33"/>
                  </a:lnTo>
                  <a:lnTo>
                    <a:pt x="33" y="14"/>
                  </a:lnTo>
                  <a:lnTo>
                    <a:pt x="19" y="2"/>
                  </a:lnTo>
                  <a:lnTo>
                    <a:pt x="0"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56" name="Freeform 155"/>
            <p:cNvSpPr>
              <a:spLocks/>
            </p:cNvSpPr>
            <p:nvPr/>
          </p:nvSpPr>
          <p:spPr bwMode="auto">
            <a:xfrm>
              <a:off x="324" y="65"/>
              <a:ext cx="50" cy="108"/>
            </a:xfrm>
            <a:custGeom>
              <a:avLst/>
              <a:gdLst>
                <a:gd name="T0" fmla="*/ 50 w 50"/>
                <a:gd name="T1" fmla="*/ 0 h 108"/>
                <a:gd name="T2" fmla="*/ 48 w 50"/>
                <a:gd name="T3" fmla="*/ 0 h 108"/>
                <a:gd name="T4" fmla="*/ 28 w 50"/>
                <a:gd name="T5" fmla="*/ 2 h 108"/>
                <a:gd name="T6" fmla="*/ 14 w 50"/>
                <a:gd name="T7" fmla="*/ 14 h 108"/>
                <a:gd name="T8" fmla="*/ 4 w 50"/>
                <a:gd name="T9" fmla="*/ 31 h 108"/>
                <a:gd name="T10" fmla="*/ 0 w 50"/>
                <a:gd name="T11" fmla="*/ 55 h 108"/>
                <a:gd name="T12" fmla="*/ 9 w 50"/>
                <a:gd name="T13" fmla="*/ 91 h 108"/>
                <a:gd name="T14" fmla="*/ 26 w 50"/>
                <a:gd name="T15" fmla="*/ 103 h 108"/>
                <a:gd name="T16" fmla="*/ 50 w 50"/>
                <a:gd name="T17" fmla="*/ 107 h 108"/>
                <a:gd name="T18" fmla="*/ 50 w 50"/>
                <a:gd name="T19" fmla="*/ 86 h 108"/>
                <a:gd name="T20" fmla="*/ 36 w 50"/>
                <a:gd name="T21" fmla="*/ 81 h 108"/>
                <a:gd name="T22" fmla="*/ 28 w 50"/>
                <a:gd name="T23" fmla="*/ 62 h 108"/>
                <a:gd name="T24" fmla="*/ 50 w 50"/>
                <a:gd name="T25" fmla="*/ 62 h 108"/>
                <a:gd name="T26" fmla="*/ 50 w 50"/>
                <a:gd name="T27" fmla="*/ 45 h 108"/>
                <a:gd name="T28" fmla="*/ 28 w 50"/>
                <a:gd name="T29" fmla="*/ 45 h 108"/>
                <a:gd name="T30" fmla="*/ 36 w 50"/>
                <a:gd name="T31" fmla="*/ 26 h 108"/>
                <a:gd name="T32" fmla="*/ 50 w 50"/>
                <a:gd name="T33" fmla="*/ 21 h 108"/>
                <a:gd name="T34" fmla="*/ 50 w 50"/>
                <a:gd name="T35" fmla="*/ 0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0" h="108">
                  <a:moveTo>
                    <a:pt x="50" y="0"/>
                  </a:moveTo>
                  <a:lnTo>
                    <a:pt x="48" y="0"/>
                  </a:lnTo>
                  <a:lnTo>
                    <a:pt x="28" y="2"/>
                  </a:lnTo>
                  <a:lnTo>
                    <a:pt x="14" y="14"/>
                  </a:lnTo>
                  <a:lnTo>
                    <a:pt x="4" y="31"/>
                  </a:lnTo>
                  <a:lnTo>
                    <a:pt x="0" y="55"/>
                  </a:lnTo>
                  <a:lnTo>
                    <a:pt x="9" y="91"/>
                  </a:lnTo>
                  <a:lnTo>
                    <a:pt x="26" y="103"/>
                  </a:lnTo>
                  <a:lnTo>
                    <a:pt x="50" y="107"/>
                  </a:lnTo>
                  <a:lnTo>
                    <a:pt x="50" y="86"/>
                  </a:lnTo>
                  <a:lnTo>
                    <a:pt x="36" y="81"/>
                  </a:lnTo>
                  <a:lnTo>
                    <a:pt x="28" y="62"/>
                  </a:lnTo>
                  <a:lnTo>
                    <a:pt x="50" y="62"/>
                  </a:lnTo>
                  <a:lnTo>
                    <a:pt x="50" y="45"/>
                  </a:lnTo>
                  <a:lnTo>
                    <a:pt x="28" y="45"/>
                  </a:lnTo>
                  <a:lnTo>
                    <a:pt x="36" y="26"/>
                  </a:lnTo>
                  <a:lnTo>
                    <a:pt x="50" y="21"/>
                  </a:lnTo>
                  <a:lnTo>
                    <a:pt x="50"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grpSp>
        <p:nvGrpSpPr>
          <p:cNvPr id="165" name="Group 164"/>
          <p:cNvGrpSpPr>
            <a:grpSpLocks/>
          </p:cNvGrpSpPr>
          <p:nvPr/>
        </p:nvGrpSpPr>
        <p:grpSpPr bwMode="auto">
          <a:xfrm>
            <a:off x="2187749" y="1745996"/>
            <a:ext cx="417609" cy="179658"/>
            <a:chOff x="10" y="14"/>
            <a:chExt cx="487" cy="159"/>
          </a:xfrm>
        </p:grpSpPr>
        <p:sp>
          <p:nvSpPr>
            <p:cNvPr id="166" name="Freeform 165"/>
            <p:cNvSpPr>
              <a:spLocks/>
            </p:cNvSpPr>
            <p:nvPr/>
          </p:nvSpPr>
          <p:spPr bwMode="auto">
            <a:xfrm>
              <a:off x="70" y="29"/>
              <a:ext cx="60" cy="142"/>
            </a:xfrm>
            <a:custGeom>
              <a:avLst/>
              <a:gdLst>
                <a:gd name="T0" fmla="*/ 19 w 60"/>
                <a:gd name="T1" fmla="*/ 0 h 142"/>
                <a:gd name="T2" fmla="*/ 0 w 60"/>
                <a:gd name="T3" fmla="*/ 0 h 142"/>
                <a:gd name="T4" fmla="*/ 0 w 60"/>
                <a:gd name="T5" fmla="*/ 23 h 142"/>
                <a:gd name="T6" fmla="*/ 7 w 60"/>
                <a:gd name="T7" fmla="*/ 23 h 142"/>
                <a:gd name="T8" fmla="*/ 19 w 60"/>
                <a:gd name="T9" fmla="*/ 31 h 142"/>
                <a:gd name="T10" fmla="*/ 26 w 60"/>
                <a:gd name="T11" fmla="*/ 45 h 142"/>
                <a:gd name="T12" fmla="*/ 31 w 60"/>
                <a:gd name="T13" fmla="*/ 69 h 142"/>
                <a:gd name="T14" fmla="*/ 26 w 60"/>
                <a:gd name="T15" fmla="*/ 98 h 142"/>
                <a:gd name="T16" fmla="*/ 19 w 60"/>
                <a:gd name="T17" fmla="*/ 110 h 142"/>
                <a:gd name="T18" fmla="*/ 7 w 60"/>
                <a:gd name="T19" fmla="*/ 115 h 142"/>
                <a:gd name="T20" fmla="*/ 0 w 60"/>
                <a:gd name="T21" fmla="*/ 117 h 142"/>
                <a:gd name="T22" fmla="*/ 0 w 60"/>
                <a:gd name="T23" fmla="*/ 141 h 142"/>
                <a:gd name="T24" fmla="*/ 19 w 60"/>
                <a:gd name="T25" fmla="*/ 139 h 142"/>
                <a:gd name="T26" fmla="*/ 40 w 60"/>
                <a:gd name="T27" fmla="*/ 127 h 142"/>
                <a:gd name="T28" fmla="*/ 55 w 60"/>
                <a:gd name="T29" fmla="*/ 100 h 142"/>
                <a:gd name="T30" fmla="*/ 60 w 60"/>
                <a:gd name="T31" fmla="*/ 72 h 142"/>
                <a:gd name="T32" fmla="*/ 55 w 60"/>
                <a:gd name="T33" fmla="*/ 35 h 142"/>
                <a:gd name="T34" fmla="*/ 43 w 60"/>
                <a:gd name="T35" fmla="*/ 14 h 142"/>
                <a:gd name="T36" fmla="*/ 19 w 60"/>
                <a:gd name="T37" fmla="*/ 0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0" h="142">
                  <a:moveTo>
                    <a:pt x="19" y="0"/>
                  </a:moveTo>
                  <a:lnTo>
                    <a:pt x="0" y="0"/>
                  </a:lnTo>
                  <a:lnTo>
                    <a:pt x="0" y="23"/>
                  </a:lnTo>
                  <a:lnTo>
                    <a:pt x="7" y="23"/>
                  </a:lnTo>
                  <a:lnTo>
                    <a:pt x="19" y="31"/>
                  </a:lnTo>
                  <a:lnTo>
                    <a:pt x="26" y="45"/>
                  </a:lnTo>
                  <a:lnTo>
                    <a:pt x="31" y="69"/>
                  </a:lnTo>
                  <a:lnTo>
                    <a:pt x="26" y="98"/>
                  </a:lnTo>
                  <a:lnTo>
                    <a:pt x="19" y="110"/>
                  </a:lnTo>
                  <a:lnTo>
                    <a:pt x="7" y="115"/>
                  </a:lnTo>
                  <a:lnTo>
                    <a:pt x="0" y="117"/>
                  </a:lnTo>
                  <a:lnTo>
                    <a:pt x="0" y="141"/>
                  </a:lnTo>
                  <a:lnTo>
                    <a:pt x="19" y="139"/>
                  </a:lnTo>
                  <a:lnTo>
                    <a:pt x="40" y="127"/>
                  </a:lnTo>
                  <a:lnTo>
                    <a:pt x="55" y="100"/>
                  </a:lnTo>
                  <a:lnTo>
                    <a:pt x="60" y="72"/>
                  </a:lnTo>
                  <a:lnTo>
                    <a:pt x="55" y="35"/>
                  </a:lnTo>
                  <a:lnTo>
                    <a:pt x="43" y="14"/>
                  </a:lnTo>
                  <a:lnTo>
                    <a:pt x="1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67" name="Freeform 166"/>
            <p:cNvSpPr>
              <a:spLocks/>
            </p:cNvSpPr>
            <p:nvPr/>
          </p:nvSpPr>
          <p:spPr bwMode="auto">
            <a:xfrm>
              <a:off x="10" y="27"/>
              <a:ext cx="60" cy="144"/>
            </a:xfrm>
            <a:custGeom>
              <a:avLst/>
              <a:gdLst>
                <a:gd name="T0" fmla="*/ 52 w 60"/>
                <a:gd name="T1" fmla="*/ 0 h 144"/>
                <a:gd name="T2" fmla="*/ 0 w 60"/>
                <a:gd name="T3" fmla="*/ 0 h 144"/>
                <a:gd name="T4" fmla="*/ 0 w 60"/>
                <a:gd name="T5" fmla="*/ 143 h 144"/>
                <a:gd name="T6" fmla="*/ 60 w 60"/>
                <a:gd name="T7" fmla="*/ 143 h 144"/>
                <a:gd name="T8" fmla="*/ 60 w 60"/>
                <a:gd name="T9" fmla="*/ 120 h 144"/>
                <a:gd name="T10" fmla="*/ 26 w 60"/>
                <a:gd name="T11" fmla="*/ 120 h 144"/>
                <a:gd name="T12" fmla="*/ 26 w 60"/>
                <a:gd name="T13" fmla="*/ 26 h 144"/>
                <a:gd name="T14" fmla="*/ 60 w 60"/>
                <a:gd name="T15" fmla="*/ 26 h 144"/>
                <a:gd name="T16" fmla="*/ 60 w 60"/>
                <a:gd name="T17" fmla="*/ 2 h 144"/>
                <a:gd name="T18" fmla="*/ 52 w 60"/>
                <a:gd name="T19" fmla="*/ 0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0" h="144">
                  <a:moveTo>
                    <a:pt x="52" y="0"/>
                  </a:moveTo>
                  <a:lnTo>
                    <a:pt x="0" y="0"/>
                  </a:lnTo>
                  <a:lnTo>
                    <a:pt x="0" y="143"/>
                  </a:lnTo>
                  <a:lnTo>
                    <a:pt x="60" y="143"/>
                  </a:lnTo>
                  <a:lnTo>
                    <a:pt x="60" y="120"/>
                  </a:lnTo>
                  <a:lnTo>
                    <a:pt x="26" y="120"/>
                  </a:lnTo>
                  <a:lnTo>
                    <a:pt x="26" y="26"/>
                  </a:lnTo>
                  <a:lnTo>
                    <a:pt x="60" y="26"/>
                  </a:lnTo>
                  <a:lnTo>
                    <a:pt x="60" y="2"/>
                  </a:lnTo>
                  <a:lnTo>
                    <a:pt x="52"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nvGrpSpPr>
            <p:cNvPr id="168" name="Group 167"/>
            <p:cNvGrpSpPr>
              <a:grpSpLocks/>
            </p:cNvGrpSpPr>
            <p:nvPr/>
          </p:nvGrpSpPr>
          <p:grpSpPr bwMode="auto">
            <a:xfrm>
              <a:off x="153" y="65"/>
              <a:ext cx="68" cy="106"/>
              <a:chOff x="153" y="65"/>
              <a:chExt cx="68" cy="106"/>
            </a:xfrm>
          </p:grpSpPr>
          <p:sp>
            <p:nvSpPr>
              <p:cNvPr id="180" name="Freeform 179"/>
              <p:cNvSpPr>
                <a:spLocks/>
              </p:cNvSpPr>
              <p:nvPr/>
            </p:nvSpPr>
            <p:spPr bwMode="auto">
              <a:xfrm>
                <a:off x="153" y="65"/>
                <a:ext cx="68" cy="106"/>
              </a:xfrm>
              <a:custGeom>
                <a:avLst/>
                <a:gdLst>
                  <a:gd name="T0" fmla="*/ 26 w 68"/>
                  <a:gd name="T1" fmla="*/ 2 h 106"/>
                  <a:gd name="T2" fmla="*/ 0 w 68"/>
                  <a:gd name="T3" fmla="*/ 2 h 106"/>
                  <a:gd name="T4" fmla="*/ 0 w 68"/>
                  <a:gd name="T5" fmla="*/ 105 h 106"/>
                  <a:gd name="T6" fmla="*/ 26 w 68"/>
                  <a:gd name="T7" fmla="*/ 105 h 106"/>
                  <a:gd name="T8" fmla="*/ 26 w 68"/>
                  <a:gd name="T9" fmla="*/ 74 h 106"/>
                  <a:gd name="T10" fmla="*/ 28 w 68"/>
                  <a:gd name="T11" fmla="*/ 38 h 106"/>
                  <a:gd name="T12" fmla="*/ 36 w 68"/>
                  <a:gd name="T13" fmla="*/ 26 h 106"/>
                  <a:gd name="T14" fmla="*/ 45 w 68"/>
                  <a:gd name="T15" fmla="*/ 24 h 106"/>
                  <a:gd name="T16" fmla="*/ 61 w 68"/>
                  <a:gd name="T17" fmla="*/ 24 h 106"/>
                  <a:gd name="T18" fmla="*/ 63 w 68"/>
                  <a:gd name="T19" fmla="*/ 16 h 106"/>
                  <a:gd name="T20" fmla="*/ 26 w 68"/>
                  <a:gd name="T21" fmla="*/ 16 h 106"/>
                  <a:gd name="T22" fmla="*/ 26 w 68"/>
                  <a:gd name="T23" fmla="*/ 2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8" h="106">
                    <a:moveTo>
                      <a:pt x="26" y="2"/>
                    </a:moveTo>
                    <a:lnTo>
                      <a:pt x="0" y="2"/>
                    </a:lnTo>
                    <a:lnTo>
                      <a:pt x="0" y="105"/>
                    </a:lnTo>
                    <a:lnTo>
                      <a:pt x="26" y="105"/>
                    </a:lnTo>
                    <a:lnTo>
                      <a:pt x="26" y="74"/>
                    </a:lnTo>
                    <a:lnTo>
                      <a:pt x="28" y="38"/>
                    </a:lnTo>
                    <a:lnTo>
                      <a:pt x="36" y="26"/>
                    </a:lnTo>
                    <a:lnTo>
                      <a:pt x="45" y="24"/>
                    </a:lnTo>
                    <a:lnTo>
                      <a:pt x="61" y="24"/>
                    </a:lnTo>
                    <a:lnTo>
                      <a:pt x="63" y="16"/>
                    </a:lnTo>
                    <a:lnTo>
                      <a:pt x="26" y="16"/>
                    </a:lnTo>
                    <a:lnTo>
                      <a:pt x="26" y="2"/>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81" name="Freeform 180"/>
              <p:cNvSpPr>
                <a:spLocks/>
              </p:cNvSpPr>
              <p:nvPr/>
            </p:nvSpPr>
            <p:spPr bwMode="auto">
              <a:xfrm>
                <a:off x="153" y="65"/>
                <a:ext cx="68" cy="106"/>
              </a:xfrm>
              <a:custGeom>
                <a:avLst/>
                <a:gdLst>
                  <a:gd name="T0" fmla="*/ 61 w 68"/>
                  <a:gd name="T1" fmla="*/ 24 h 106"/>
                  <a:gd name="T2" fmla="*/ 45 w 68"/>
                  <a:gd name="T3" fmla="*/ 24 h 106"/>
                  <a:gd name="T4" fmla="*/ 60 w 68"/>
                  <a:gd name="T5" fmla="*/ 28 h 106"/>
                  <a:gd name="T6" fmla="*/ 61 w 68"/>
                  <a:gd name="T7" fmla="*/ 24 h 106"/>
                </a:gdLst>
                <a:ahLst/>
                <a:cxnLst>
                  <a:cxn ang="0">
                    <a:pos x="T0" y="T1"/>
                  </a:cxn>
                  <a:cxn ang="0">
                    <a:pos x="T2" y="T3"/>
                  </a:cxn>
                  <a:cxn ang="0">
                    <a:pos x="T4" y="T5"/>
                  </a:cxn>
                  <a:cxn ang="0">
                    <a:pos x="T6" y="T7"/>
                  </a:cxn>
                </a:cxnLst>
                <a:rect l="0" t="0" r="r" b="b"/>
                <a:pathLst>
                  <a:path w="68" h="106">
                    <a:moveTo>
                      <a:pt x="61" y="24"/>
                    </a:moveTo>
                    <a:lnTo>
                      <a:pt x="45" y="24"/>
                    </a:lnTo>
                    <a:lnTo>
                      <a:pt x="60" y="28"/>
                    </a:lnTo>
                    <a:lnTo>
                      <a:pt x="61" y="24"/>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82" name="Freeform 181"/>
              <p:cNvSpPr>
                <a:spLocks/>
              </p:cNvSpPr>
              <p:nvPr/>
            </p:nvSpPr>
            <p:spPr bwMode="auto">
              <a:xfrm>
                <a:off x="153" y="65"/>
                <a:ext cx="68" cy="106"/>
              </a:xfrm>
              <a:custGeom>
                <a:avLst/>
                <a:gdLst>
                  <a:gd name="T0" fmla="*/ 50 w 68"/>
                  <a:gd name="T1" fmla="*/ 0 h 106"/>
                  <a:gd name="T2" fmla="*/ 38 w 68"/>
                  <a:gd name="T3" fmla="*/ 2 h 106"/>
                  <a:gd name="T4" fmla="*/ 26 w 68"/>
                  <a:gd name="T5" fmla="*/ 16 h 106"/>
                  <a:gd name="T6" fmla="*/ 63 w 68"/>
                  <a:gd name="T7" fmla="*/ 16 h 106"/>
                  <a:gd name="T8" fmla="*/ 67 w 68"/>
                  <a:gd name="T9" fmla="*/ 4 h 106"/>
                  <a:gd name="T10" fmla="*/ 50 w 68"/>
                  <a:gd name="T11" fmla="*/ 0 h 106"/>
                </a:gdLst>
                <a:ahLst/>
                <a:cxnLst>
                  <a:cxn ang="0">
                    <a:pos x="T0" y="T1"/>
                  </a:cxn>
                  <a:cxn ang="0">
                    <a:pos x="T2" y="T3"/>
                  </a:cxn>
                  <a:cxn ang="0">
                    <a:pos x="T4" y="T5"/>
                  </a:cxn>
                  <a:cxn ang="0">
                    <a:pos x="T6" y="T7"/>
                  </a:cxn>
                  <a:cxn ang="0">
                    <a:pos x="T8" y="T9"/>
                  </a:cxn>
                  <a:cxn ang="0">
                    <a:pos x="T10" y="T11"/>
                  </a:cxn>
                </a:cxnLst>
                <a:rect l="0" t="0" r="r" b="b"/>
                <a:pathLst>
                  <a:path w="68" h="106">
                    <a:moveTo>
                      <a:pt x="50" y="0"/>
                    </a:moveTo>
                    <a:lnTo>
                      <a:pt x="38" y="2"/>
                    </a:lnTo>
                    <a:lnTo>
                      <a:pt x="26" y="16"/>
                    </a:lnTo>
                    <a:lnTo>
                      <a:pt x="63" y="16"/>
                    </a:lnTo>
                    <a:lnTo>
                      <a:pt x="67" y="4"/>
                    </a:lnTo>
                    <a:lnTo>
                      <a:pt x="50"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grpSp>
          <p:nvGrpSpPr>
            <p:cNvPr id="169" name="Group 168"/>
            <p:cNvGrpSpPr>
              <a:grpSpLocks/>
            </p:cNvGrpSpPr>
            <p:nvPr/>
          </p:nvGrpSpPr>
          <p:grpSpPr bwMode="auto">
            <a:xfrm>
              <a:off x="271" y="65"/>
              <a:ext cx="53" cy="106"/>
              <a:chOff x="271" y="65"/>
              <a:chExt cx="53" cy="106"/>
            </a:xfrm>
          </p:grpSpPr>
          <p:sp>
            <p:nvSpPr>
              <p:cNvPr id="177" name="Freeform 176"/>
              <p:cNvSpPr>
                <a:spLocks/>
              </p:cNvSpPr>
              <p:nvPr/>
            </p:nvSpPr>
            <p:spPr bwMode="auto">
              <a:xfrm>
                <a:off x="271" y="65"/>
                <a:ext cx="53" cy="106"/>
              </a:xfrm>
              <a:custGeom>
                <a:avLst/>
                <a:gdLst>
                  <a:gd name="T0" fmla="*/ 47 w 53"/>
                  <a:gd name="T1" fmla="*/ 55 h 106"/>
                  <a:gd name="T2" fmla="*/ 19 w 53"/>
                  <a:gd name="T3" fmla="*/ 55 h 106"/>
                  <a:gd name="T4" fmla="*/ 19 w 53"/>
                  <a:gd name="T5" fmla="*/ 76 h 106"/>
                  <a:gd name="T6" fmla="*/ 12 w 53"/>
                  <a:gd name="T7" fmla="*/ 84 h 106"/>
                  <a:gd name="T8" fmla="*/ 0 w 53"/>
                  <a:gd name="T9" fmla="*/ 88 h 106"/>
                  <a:gd name="T10" fmla="*/ 0 w 53"/>
                  <a:gd name="T11" fmla="*/ 105 h 106"/>
                  <a:gd name="T12" fmla="*/ 7 w 53"/>
                  <a:gd name="T13" fmla="*/ 105 h 106"/>
                  <a:gd name="T14" fmla="*/ 21 w 53"/>
                  <a:gd name="T15" fmla="*/ 96 h 106"/>
                  <a:gd name="T16" fmla="*/ 49 w 53"/>
                  <a:gd name="T17" fmla="*/ 96 h 106"/>
                  <a:gd name="T18" fmla="*/ 47 w 53"/>
                  <a:gd name="T19" fmla="*/ 91 h 106"/>
                  <a:gd name="T20" fmla="*/ 47 w 53"/>
                  <a:gd name="T21" fmla="*/ 55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3" h="106">
                    <a:moveTo>
                      <a:pt x="47" y="55"/>
                    </a:moveTo>
                    <a:lnTo>
                      <a:pt x="19" y="55"/>
                    </a:lnTo>
                    <a:lnTo>
                      <a:pt x="19" y="76"/>
                    </a:lnTo>
                    <a:lnTo>
                      <a:pt x="12" y="84"/>
                    </a:lnTo>
                    <a:lnTo>
                      <a:pt x="0" y="88"/>
                    </a:lnTo>
                    <a:lnTo>
                      <a:pt x="0" y="105"/>
                    </a:lnTo>
                    <a:lnTo>
                      <a:pt x="7" y="105"/>
                    </a:lnTo>
                    <a:lnTo>
                      <a:pt x="21" y="96"/>
                    </a:lnTo>
                    <a:lnTo>
                      <a:pt x="49" y="96"/>
                    </a:lnTo>
                    <a:lnTo>
                      <a:pt x="47" y="91"/>
                    </a:lnTo>
                    <a:lnTo>
                      <a:pt x="47" y="55"/>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78" name="Freeform 177"/>
              <p:cNvSpPr>
                <a:spLocks/>
              </p:cNvSpPr>
              <p:nvPr/>
            </p:nvSpPr>
            <p:spPr bwMode="auto">
              <a:xfrm>
                <a:off x="271" y="65"/>
                <a:ext cx="53" cy="106"/>
              </a:xfrm>
              <a:custGeom>
                <a:avLst/>
                <a:gdLst>
                  <a:gd name="T0" fmla="*/ 49 w 53"/>
                  <a:gd name="T1" fmla="*/ 96 h 106"/>
                  <a:gd name="T2" fmla="*/ 21 w 53"/>
                  <a:gd name="T3" fmla="*/ 96 h 106"/>
                  <a:gd name="T4" fmla="*/ 23 w 53"/>
                  <a:gd name="T5" fmla="*/ 98 h 106"/>
                  <a:gd name="T6" fmla="*/ 26 w 53"/>
                  <a:gd name="T7" fmla="*/ 105 h 106"/>
                  <a:gd name="T8" fmla="*/ 52 w 53"/>
                  <a:gd name="T9" fmla="*/ 105 h 106"/>
                  <a:gd name="T10" fmla="*/ 49 w 53"/>
                  <a:gd name="T11" fmla="*/ 96 h 106"/>
                </a:gdLst>
                <a:ahLst/>
                <a:cxnLst>
                  <a:cxn ang="0">
                    <a:pos x="T0" y="T1"/>
                  </a:cxn>
                  <a:cxn ang="0">
                    <a:pos x="T2" y="T3"/>
                  </a:cxn>
                  <a:cxn ang="0">
                    <a:pos x="T4" y="T5"/>
                  </a:cxn>
                  <a:cxn ang="0">
                    <a:pos x="T6" y="T7"/>
                  </a:cxn>
                  <a:cxn ang="0">
                    <a:pos x="T8" y="T9"/>
                  </a:cxn>
                  <a:cxn ang="0">
                    <a:pos x="T10" y="T11"/>
                  </a:cxn>
                </a:cxnLst>
                <a:rect l="0" t="0" r="r" b="b"/>
                <a:pathLst>
                  <a:path w="53" h="106">
                    <a:moveTo>
                      <a:pt x="49" y="96"/>
                    </a:moveTo>
                    <a:lnTo>
                      <a:pt x="21" y="96"/>
                    </a:lnTo>
                    <a:lnTo>
                      <a:pt x="23" y="98"/>
                    </a:lnTo>
                    <a:lnTo>
                      <a:pt x="26" y="105"/>
                    </a:lnTo>
                    <a:lnTo>
                      <a:pt x="52" y="105"/>
                    </a:lnTo>
                    <a:lnTo>
                      <a:pt x="49" y="96"/>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79" name="Freeform 178"/>
              <p:cNvSpPr>
                <a:spLocks/>
              </p:cNvSpPr>
              <p:nvPr/>
            </p:nvSpPr>
            <p:spPr bwMode="auto">
              <a:xfrm>
                <a:off x="271" y="65"/>
                <a:ext cx="53" cy="106"/>
              </a:xfrm>
              <a:custGeom>
                <a:avLst/>
                <a:gdLst>
                  <a:gd name="T0" fmla="*/ 2 w 53"/>
                  <a:gd name="T1" fmla="*/ 0 h 106"/>
                  <a:gd name="T2" fmla="*/ 0 w 53"/>
                  <a:gd name="T3" fmla="*/ 0 h 106"/>
                  <a:gd name="T4" fmla="*/ 0 w 53"/>
                  <a:gd name="T5" fmla="*/ 21 h 106"/>
                  <a:gd name="T6" fmla="*/ 16 w 53"/>
                  <a:gd name="T7" fmla="*/ 24 h 106"/>
                  <a:gd name="T8" fmla="*/ 19 w 53"/>
                  <a:gd name="T9" fmla="*/ 36 h 106"/>
                  <a:gd name="T10" fmla="*/ 19 w 53"/>
                  <a:gd name="T11" fmla="*/ 38 h 106"/>
                  <a:gd name="T12" fmla="*/ 0 w 53"/>
                  <a:gd name="T13" fmla="*/ 43 h 106"/>
                  <a:gd name="T14" fmla="*/ 0 w 53"/>
                  <a:gd name="T15" fmla="*/ 62 h 106"/>
                  <a:gd name="T16" fmla="*/ 2 w 53"/>
                  <a:gd name="T17" fmla="*/ 60 h 106"/>
                  <a:gd name="T18" fmla="*/ 19 w 53"/>
                  <a:gd name="T19" fmla="*/ 55 h 106"/>
                  <a:gd name="T20" fmla="*/ 47 w 53"/>
                  <a:gd name="T21" fmla="*/ 55 h 106"/>
                  <a:gd name="T22" fmla="*/ 47 w 53"/>
                  <a:gd name="T23" fmla="*/ 40 h 106"/>
                  <a:gd name="T24" fmla="*/ 43 w 53"/>
                  <a:gd name="T25" fmla="*/ 14 h 106"/>
                  <a:gd name="T26" fmla="*/ 31 w 53"/>
                  <a:gd name="T27" fmla="*/ 2 h 106"/>
                  <a:gd name="T28" fmla="*/ 2 w 53"/>
                  <a:gd name="T29" fmla="*/ 0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3" h="106">
                    <a:moveTo>
                      <a:pt x="2" y="0"/>
                    </a:moveTo>
                    <a:lnTo>
                      <a:pt x="0" y="0"/>
                    </a:lnTo>
                    <a:lnTo>
                      <a:pt x="0" y="21"/>
                    </a:lnTo>
                    <a:lnTo>
                      <a:pt x="16" y="24"/>
                    </a:lnTo>
                    <a:lnTo>
                      <a:pt x="19" y="36"/>
                    </a:lnTo>
                    <a:lnTo>
                      <a:pt x="19" y="38"/>
                    </a:lnTo>
                    <a:lnTo>
                      <a:pt x="0" y="43"/>
                    </a:lnTo>
                    <a:lnTo>
                      <a:pt x="0" y="62"/>
                    </a:lnTo>
                    <a:lnTo>
                      <a:pt x="2" y="60"/>
                    </a:lnTo>
                    <a:lnTo>
                      <a:pt x="19" y="55"/>
                    </a:lnTo>
                    <a:lnTo>
                      <a:pt x="47" y="55"/>
                    </a:lnTo>
                    <a:lnTo>
                      <a:pt x="47" y="40"/>
                    </a:lnTo>
                    <a:lnTo>
                      <a:pt x="43" y="14"/>
                    </a:lnTo>
                    <a:lnTo>
                      <a:pt x="31" y="2"/>
                    </a:lnTo>
                    <a:lnTo>
                      <a:pt x="2"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sp>
          <p:nvSpPr>
            <p:cNvPr id="170" name="Freeform 169"/>
            <p:cNvSpPr>
              <a:spLocks/>
            </p:cNvSpPr>
            <p:nvPr/>
          </p:nvSpPr>
          <p:spPr bwMode="auto">
            <a:xfrm>
              <a:off x="228" y="65"/>
              <a:ext cx="43" cy="34"/>
            </a:xfrm>
            <a:custGeom>
              <a:avLst/>
              <a:gdLst>
                <a:gd name="T0" fmla="*/ 43 w 43"/>
                <a:gd name="T1" fmla="*/ 0 h 34"/>
                <a:gd name="T2" fmla="*/ 14 w 43"/>
                <a:gd name="T3" fmla="*/ 7 h 34"/>
                <a:gd name="T4" fmla="*/ 0 w 43"/>
                <a:gd name="T5" fmla="*/ 28 h 34"/>
                <a:gd name="T6" fmla="*/ 26 w 43"/>
                <a:gd name="T7" fmla="*/ 33 h 34"/>
                <a:gd name="T8" fmla="*/ 31 w 43"/>
                <a:gd name="T9" fmla="*/ 24 h 34"/>
                <a:gd name="T10" fmla="*/ 43 w 43"/>
                <a:gd name="T11" fmla="*/ 21 h 34"/>
                <a:gd name="T12" fmla="*/ 43 w 43"/>
                <a:gd name="T13" fmla="*/ 0 h 34"/>
              </a:gdLst>
              <a:ahLst/>
              <a:cxnLst>
                <a:cxn ang="0">
                  <a:pos x="T0" y="T1"/>
                </a:cxn>
                <a:cxn ang="0">
                  <a:pos x="T2" y="T3"/>
                </a:cxn>
                <a:cxn ang="0">
                  <a:pos x="T4" y="T5"/>
                </a:cxn>
                <a:cxn ang="0">
                  <a:pos x="T6" y="T7"/>
                </a:cxn>
                <a:cxn ang="0">
                  <a:pos x="T8" y="T9"/>
                </a:cxn>
                <a:cxn ang="0">
                  <a:pos x="T10" y="T11"/>
                </a:cxn>
                <a:cxn ang="0">
                  <a:pos x="T12" y="T13"/>
                </a:cxn>
              </a:cxnLst>
              <a:rect l="0" t="0" r="r" b="b"/>
              <a:pathLst>
                <a:path w="43" h="34">
                  <a:moveTo>
                    <a:pt x="43" y="0"/>
                  </a:moveTo>
                  <a:lnTo>
                    <a:pt x="14" y="7"/>
                  </a:lnTo>
                  <a:lnTo>
                    <a:pt x="0" y="28"/>
                  </a:lnTo>
                  <a:lnTo>
                    <a:pt x="26" y="33"/>
                  </a:lnTo>
                  <a:lnTo>
                    <a:pt x="31" y="24"/>
                  </a:lnTo>
                  <a:lnTo>
                    <a:pt x="43" y="21"/>
                  </a:lnTo>
                  <a:lnTo>
                    <a:pt x="43"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71" name="Freeform 170"/>
            <p:cNvSpPr>
              <a:spLocks/>
            </p:cNvSpPr>
            <p:nvPr/>
          </p:nvSpPr>
          <p:spPr bwMode="auto">
            <a:xfrm>
              <a:off x="226" y="108"/>
              <a:ext cx="45" cy="65"/>
            </a:xfrm>
            <a:custGeom>
              <a:avLst/>
              <a:gdLst>
                <a:gd name="T0" fmla="*/ 45 w 45"/>
                <a:gd name="T1" fmla="*/ 0 h 65"/>
                <a:gd name="T2" fmla="*/ 16 w 45"/>
                <a:gd name="T3" fmla="*/ 9 h 65"/>
                <a:gd name="T4" fmla="*/ 4 w 45"/>
                <a:gd name="T5" fmla="*/ 19 h 65"/>
                <a:gd name="T6" fmla="*/ 0 w 45"/>
                <a:gd name="T7" fmla="*/ 33 h 65"/>
                <a:gd name="T8" fmla="*/ 9 w 45"/>
                <a:gd name="T9" fmla="*/ 57 h 65"/>
                <a:gd name="T10" fmla="*/ 33 w 45"/>
                <a:gd name="T11" fmla="*/ 64 h 65"/>
                <a:gd name="T12" fmla="*/ 45 w 45"/>
                <a:gd name="T13" fmla="*/ 62 h 65"/>
                <a:gd name="T14" fmla="*/ 45 w 45"/>
                <a:gd name="T15" fmla="*/ 45 h 65"/>
                <a:gd name="T16" fmla="*/ 43 w 45"/>
                <a:gd name="T17" fmla="*/ 45 h 65"/>
                <a:gd name="T18" fmla="*/ 31 w 45"/>
                <a:gd name="T19" fmla="*/ 40 h 65"/>
                <a:gd name="T20" fmla="*/ 28 w 45"/>
                <a:gd name="T21" fmla="*/ 33 h 65"/>
                <a:gd name="T22" fmla="*/ 33 w 45"/>
                <a:gd name="T23" fmla="*/ 21 h 65"/>
                <a:gd name="T24" fmla="*/ 45 w 45"/>
                <a:gd name="T25" fmla="*/ 19 h 65"/>
                <a:gd name="T26" fmla="*/ 45 w 45"/>
                <a:gd name="T27" fmla="*/ 0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5" h="65">
                  <a:moveTo>
                    <a:pt x="45" y="0"/>
                  </a:moveTo>
                  <a:lnTo>
                    <a:pt x="16" y="9"/>
                  </a:lnTo>
                  <a:lnTo>
                    <a:pt x="4" y="19"/>
                  </a:lnTo>
                  <a:lnTo>
                    <a:pt x="0" y="33"/>
                  </a:lnTo>
                  <a:lnTo>
                    <a:pt x="9" y="57"/>
                  </a:lnTo>
                  <a:lnTo>
                    <a:pt x="33" y="64"/>
                  </a:lnTo>
                  <a:lnTo>
                    <a:pt x="45" y="62"/>
                  </a:lnTo>
                  <a:lnTo>
                    <a:pt x="45" y="45"/>
                  </a:lnTo>
                  <a:lnTo>
                    <a:pt x="43" y="45"/>
                  </a:lnTo>
                  <a:lnTo>
                    <a:pt x="31" y="40"/>
                  </a:lnTo>
                  <a:lnTo>
                    <a:pt x="28" y="33"/>
                  </a:lnTo>
                  <a:lnTo>
                    <a:pt x="33" y="21"/>
                  </a:lnTo>
                  <a:lnTo>
                    <a:pt x="45" y="19"/>
                  </a:lnTo>
                  <a:lnTo>
                    <a:pt x="45"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72" name="Freeform 171"/>
            <p:cNvSpPr>
              <a:spLocks/>
            </p:cNvSpPr>
            <p:nvPr/>
          </p:nvSpPr>
          <p:spPr bwMode="auto">
            <a:xfrm>
              <a:off x="359" y="14"/>
              <a:ext cx="20" cy="157"/>
            </a:xfrm>
            <a:custGeom>
              <a:avLst/>
              <a:gdLst>
                <a:gd name="T0" fmla="*/ 0 w 20"/>
                <a:gd name="T1" fmla="*/ 0 h 157"/>
                <a:gd name="T2" fmla="*/ 0 w 20"/>
                <a:gd name="T3" fmla="*/ 157 h 157"/>
              </a:gdLst>
              <a:ahLst/>
              <a:cxnLst>
                <a:cxn ang="0">
                  <a:pos x="T0" y="T1"/>
                </a:cxn>
                <a:cxn ang="0">
                  <a:pos x="T2" y="T3"/>
                </a:cxn>
              </a:cxnLst>
              <a:rect l="0" t="0" r="r" b="b"/>
              <a:pathLst>
                <a:path w="20" h="157">
                  <a:moveTo>
                    <a:pt x="0" y="0"/>
                  </a:moveTo>
                  <a:lnTo>
                    <a:pt x="0" y="157"/>
                  </a:lnTo>
                </a:path>
              </a:pathLst>
            </a:custGeom>
            <a:noFill/>
            <a:ln w="18033">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AU"/>
            </a:p>
          </p:txBody>
        </p:sp>
        <p:grpSp>
          <p:nvGrpSpPr>
            <p:cNvPr id="173" name="Group 172"/>
            <p:cNvGrpSpPr>
              <a:grpSpLocks/>
            </p:cNvGrpSpPr>
            <p:nvPr/>
          </p:nvGrpSpPr>
          <p:grpSpPr bwMode="auto">
            <a:xfrm>
              <a:off x="401" y="65"/>
              <a:ext cx="96" cy="106"/>
              <a:chOff x="401" y="65"/>
              <a:chExt cx="96" cy="106"/>
            </a:xfrm>
          </p:grpSpPr>
          <p:sp>
            <p:nvSpPr>
              <p:cNvPr id="174" name="Freeform 173"/>
              <p:cNvSpPr>
                <a:spLocks/>
              </p:cNvSpPr>
              <p:nvPr/>
            </p:nvSpPr>
            <p:spPr bwMode="auto">
              <a:xfrm>
                <a:off x="401" y="65"/>
                <a:ext cx="96" cy="106"/>
              </a:xfrm>
              <a:custGeom>
                <a:avLst/>
                <a:gdLst>
                  <a:gd name="T0" fmla="*/ 26 w 96"/>
                  <a:gd name="T1" fmla="*/ 2 h 106"/>
                  <a:gd name="T2" fmla="*/ 0 w 96"/>
                  <a:gd name="T3" fmla="*/ 2 h 106"/>
                  <a:gd name="T4" fmla="*/ 0 w 96"/>
                  <a:gd name="T5" fmla="*/ 105 h 106"/>
                  <a:gd name="T6" fmla="*/ 28 w 96"/>
                  <a:gd name="T7" fmla="*/ 105 h 106"/>
                  <a:gd name="T8" fmla="*/ 28 w 96"/>
                  <a:gd name="T9" fmla="*/ 60 h 106"/>
                  <a:gd name="T10" fmla="*/ 31 w 96"/>
                  <a:gd name="T11" fmla="*/ 36 h 106"/>
                  <a:gd name="T12" fmla="*/ 38 w 96"/>
                  <a:gd name="T13" fmla="*/ 24 h 106"/>
                  <a:gd name="T14" fmla="*/ 50 w 96"/>
                  <a:gd name="T15" fmla="*/ 21 h 106"/>
                  <a:gd name="T16" fmla="*/ 94 w 96"/>
                  <a:gd name="T17" fmla="*/ 21 h 106"/>
                  <a:gd name="T18" fmla="*/ 91 w 96"/>
                  <a:gd name="T19" fmla="*/ 16 h 106"/>
                  <a:gd name="T20" fmla="*/ 26 w 96"/>
                  <a:gd name="T21" fmla="*/ 16 h 106"/>
                  <a:gd name="T22" fmla="*/ 26 w 96"/>
                  <a:gd name="T23" fmla="*/ 2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6" h="106">
                    <a:moveTo>
                      <a:pt x="26" y="2"/>
                    </a:moveTo>
                    <a:lnTo>
                      <a:pt x="0" y="2"/>
                    </a:lnTo>
                    <a:lnTo>
                      <a:pt x="0" y="105"/>
                    </a:lnTo>
                    <a:lnTo>
                      <a:pt x="28" y="105"/>
                    </a:lnTo>
                    <a:lnTo>
                      <a:pt x="28" y="60"/>
                    </a:lnTo>
                    <a:lnTo>
                      <a:pt x="31" y="36"/>
                    </a:lnTo>
                    <a:lnTo>
                      <a:pt x="38" y="24"/>
                    </a:lnTo>
                    <a:lnTo>
                      <a:pt x="50" y="21"/>
                    </a:lnTo>
                    <a:lnTo>
                      <a:pt x="94" y="21"/>
                    </a:lnTo>
                    <a:lnTo>
                      <a:pt x="91" y="16"/>
                    </a:lnTo>
                    <a:lnTo>
                      <a:pt x="26" y="16"/>
                    </a:lnTo>
                    <a:lnTo>
                      <a:pt x="26" y="2"/>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75" name="Freeform 174"/>
              <p:cNvSpPr>
                <a:spLocks/>
              </p:cNvSpPr>
              <p:nvPr/>
            </p:nvSpPr>
            <p:spPr bwMode="auto">
              <a:xfrm>
                <a:off x="401" y="65"/>
                <a:ext cx="96" cy="106"/>
              </a:xfrm>
              <a:custGeom>
                <a:avLst/>
                <a:gdLst>
                  <a:gd name="T0" fmla="*/ 94 w 96"/>
                  <a:gd name="T1" fmla="*/ 21 h 106"/>
                  <a:gd name="T2" fmla="*/ 50 w 96"/>
                  <a:gd name="T3" fmla="*/ 21 h 106"/>
                  <a:gd name="T4" fmla="*/ 60 w 96"/>
                  <a:gd name="T5" fmla="*/ 24 h 106"/>
                  <a:gd name="T6" fmla="*/ 67 w 96"/>
                  <a:gd name="T7" fmla="*/ 31 h 106"/>
                  <a:gd name="T8" fmla="*/ 69 w 96"/>
                  <a:gd name="T9" fmla="*/ 52 h 106"/>
                  <a:gd name="T10" fmla="*/ 69 w 96"/>
                  <a:gd name="T11" fmla="*/ 105 h 106"/>
                  <a:gd name="T12" fmla="*/ 95 w 96"/>
                  <a:gd name="T13" fmla="*/ 105 h 106"/>
                  <a:gd name="T14" fmla="*/ 95 w 96"/>
                  <a:gd name="T15" fmla="*/ 24 h 106"/>
                  <a:gd name="T16" fmla="*/ 94 w 96"/>
                  <a:gd name="T17" fmla="*/ 21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6" h="106">
                    <a:moveTo>
                      <a:pt x="94" y="21"/>
                    </a:moveTo>
                    <a:lnTo>
                      <a:pt x="50" y="21"/>
                    </a:lnTo>
                    <a:lnTo>
                      <a:pt x="60" y="24"/>
                    </a:lnTo>
                    <a:lnTo>
                      <a:pt x="67" y="31"/>
                    </a:lnTo>
                    <a:lnTo>
                      <a:pt x="69" y="52"/>
                    </a:lnTo>
                    <a:lnTo>
                      <a:pt x="69" y="105"/>
                    </a:lnTo>
                    <a:lnTo>
                      <a:pt x="95" y="105"/>
                    </a:lnTo>
                    <a:lnTo>
                      <a:pt x="95" y="24"/>
                    </a:lnTo>
                    <a:lnTo>
                      <a:pt x="94" y="21"/>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76" name="Freeform 175"/>
              <p:cNvSpPr>
                <a:spLocks/>
              </p:cNvSpPr>
              <p:nvPr/>
            </p:nvSpPr>
            <p:spPr bwMode="auto">
              <a:xfrm>
                <a:off x="401" y="65"/>
                <a:ext cx="96" cy="106"/>
              </a:xfrm>
              <a:custGeom>
                <a:avLst/>
                <a:gdLst>
                  <a:gd name="T0" fmla="*/ 60 w 96"/>
                  <a:gd name="T1" fmla="*/ 0 h 106"/>
                  <a:gd name="T2" fmla="*/ 40 w 96"/>
                  <a:gd name="T3" fmla="*/ 4 h 106"/>
                  <a:gd name="T4" fmla="*/ 26 w 96"/>
                  <a:gd name="T5" fmla="*/ 16 h 106"/>
                  <a:gd name="T6" fmla="*/ 91 w 96"/>
                  <a:gd name="T7" fmla="*/ 16 h 106"/>
                  <a:gd name="T8" fmla="*/ 88 w 96"/>
                  <a:gd name="T9" fmla="*/ 12 h 106"/>
                  <a:gd name="T10" fmla="*/ 76 w 96"/>
                  <a:gd name="T11" fmla="*/ 2 h 106"/>
                  <a:gd name="T12" fmla="*/ 60 w 96"/>
                  <a:gd name="T13" fmla="*/ 0 h 106"/>
                </a:gdLst>
                <a:ahLst/>
                <a:cxnLst>
                  <a:cxn ang="0">
                    <a:pos x="T0" y="T1"/>
                  </a:cxn>
                  <a:cxn ang="0">
                    <a:pos x="T2" y="T3"/>
                  </a:cxn>
                  <a:cxn ang="0">
                    <a:pos x="T4" y="T5"/>
                  </a:cxn>
                  <a:cxn ang="0">
                    <a:pos x="T6" y="T7"/>
                  </a:cxn>
                  <a:cxn ang="0">
                    <a:pos x="T8" y="T9"/>
                  </a:cxn>
                  <a:cxn ang="0">
                    <a:pos x="T10" y="T11"/>
                  </a:cxn>
                  <a:cxn ang="0">
                    <a:pos x="T12" y="T13"/>
                  </a:cxn>
                </a:cxnLst>
                <a:rect l="0" t="0" r="r" b="b"/>
                <a:pathLst>
                  <a:path w="96" h="106">
                    <a:moveTo>
                      <a:pt x="60" y="0"/>
                    </a:moveTo>
                    <a:lnTo>
                      <a:pt x="40" y="4"/>
                    </a:lnTo>
                    <a:lnTo>
                      <a:pt x="26" y="16"/>
                    </a:lnTo>
                    <a:lnTo>
                      <a:pt x="91" y="16"/>
                    </a:lnTo>
                    <a:lnTo>
                      <a:pt x="88" y="12"/>
                    </a:lnTo>
                    <a:lnTo>
                      <a:pt x="76" y="2"/>
                    </a:lnTo>
                    <a:lnTo>
                      <a:pt x="60"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grpSp>
      <p:grpSp>
        <p:nvGrpSpPr>
          <p:cNvPr id="183" name="Group 182"/>
          <p:cNvGrpSpPr>
            <a:grpSpLocks/>
          </p:cNvGrpSpPr>
          <p:nvPr/>
        </p:nvGrpSpPr>
        <p:grpSpPr bwMode="auto">
          <a:xfrm>
            <a:off x="6660232" y="1343039"/>
            <a:ext cx="1728192" cy="1097982"/>
            <a:chOff x="10" y="10"/>
            <a:chExt cx="2037" cy="797"/>
          </a:xfrm>
        </p:grpSpPr>
        <p:sp>
          <p:nvSpPr>
            <p:cNvPr id="184" name="Freeform 183"/>
            <p:cNvSpPr>
              <a:spLocks/>
            </p:cNvSpPr>
            <p:nvPr/>
          </p:nvSpPr>
          <p:spPr bwMode="auto">
            <a:xfrm>
              <a:off x="10" y="10"/>
              <a:ext cx="2037" cy="28"/>
            </a:xfrm>
            <a:custGeom>
              <a:avLst/>
              <a:gdLst>
                <a:gd name="T0" fmla="*/ 0 w 2037"/>
                <a:gd name="T1" fmla="*/ 0 h 28"/>
                <a:gd name="T2" fmla="*/ 0 w 2037"/>
                <a:gd name="T3" fmla="*/ 12 h 28"/>
                <a:gd name="T4" fmla="*/ 11 w 2037"/>
                <a:gd name="T5" fmla="*/ 23 h 28"/>
                <a:gd name="T6" fmla="*/ 2037 w 2037"/>
                <a:gd name="T7" fmla="*/ 28 h 28"/>
                <a:gd name="T8" fmla="*/ 2037 w 2037"/>
                <a:gd name="T9" fmla="*/ 4 h 28"/>
                <a:gd name="T10" fmla="*/ 0 w 2037"/>
                <a:gd name="T11" fmla="*/ 0 h 28"/>
              </a:gdLst>
              <a:ahLst/>
              <a:cxnLst>
                <a:cxn ang="0">
                  <a:pos x="T0" y="T1"/>
                </a:cxn>
                <a:cxn ang="0">
                  <a:pos x="T2" y="T3"/>
                </a:cxn>
                <a:cxn ang="0">
                  <a:pos x="T4" y="T5"/>
                </a:cxn>
                <a:cxn ang="0">
                  <a:pos x="T6" y="T7"/>
                </a:cxn>
                <a:cxn ang="0">
                  <a:pos x="T8" y="T9"/>
                </a:cxn>
                <a:cxn ang="0">
                  <a:pos x="T10" y="T11"/>
                </a:cxn>
              </a:cxnLst>
              <a:rect l="0" t="0" r="r" b="b"/>
              <a:pathLst>
                <a:path w="2037" h="28">
                  <a:moveTo>
                    <a:pt x="0" y="0"/>
                  </a:moveTo>
                  <a:lnTo>
                    <a:pt x="0" y="12"/>
                  </a:lnTo>
                  <a:lnTo>
                    <a:pt x="11" y="23"/>
                  </a:lnTo>
                  <a:lnTo>
                    <a:pt x="2037" y="28"/>
                  </a:lnTo>
                  <a:lnTo>
                    <a:pt x="2037" y="4"/>
                  </a:lnTo>
                  <a:lnTo>
                    <a:pt x="0"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85" name="Freeform 184"/>
            <p:cNvSpPr>
              <a:spLocks/>
            </p:cNvSpPr>
            <p:nvPr/>
          </p:nvSpPr>
          <p:spPr bwMode="auto">
            <a:xfrm>
              <a:off x="10" y="22"/>
              <a:ext cx="23" cy="777"/>
            </a:xfrm>
            <a:custGeom>
              <a:avLst/>
              <a:gdLst>
                <a:gd name="T0" fmla="*/ 23 w 23"/>
                <a:gd name="T1" fmla="*/ 0 h 777"/>
                <a:gd name="T2" fmla="*/ 0 w 23"/>
                <a:gd name="T3" fmla="*/ 0 h 777"/>
                <a:gd name="T4" fmla="*/ 0 w 23"/>
                <a:gd name="T5" fmla="*/ 777 h 777"/>
                <a:gd name="T6" fmla="*/ 11 w 23"/>
                <a:gd name="T7" fmla="*/ 777 h 777"/>
                <a:gd name="T8" fmla="*/ 23 w 23"/>
                <a:gd name="T9" fmla="*/ 765 h 777"/>
                <a:gd name="T10" fmla="*/ 23 w 23"/>
                <a:gd name="T11" fmla="*/ 0 h 777"/>
              </a:gdLst>
              <a:ahLst/>
              <a:cxnLst>
                <a:cxn ang="0">
                  <a:pos x="T0" y="T1"/>
                </a:cxn>
                <a:cxn ang="0">
                  <a:pos x="T2" y="T3"/>
                </a:cxn>
                <a:cxn ang="0">
                  <a:pos x="T4" y="T5"/>
                </a:cxn>
                <a:cxn ang="0">
                  <a:pos x="T6" y="T7"/>
                </a:cxn>
                <a:cxn ang="0">
                  <a:pos x="T8" y="T9"/>
                </a:cxn>
                <a:cxn ang="0">
                  <a:pos x="T10" y="T11"/>
                </a:cxn>
              </a:cxnLst>
              <a:rect l="0" t="0" r="r" b="b"/>
              <a:pathLst>
                <a:path w="23" h="777">
                  <a:moveTo>
                    <a:pt x="23" y="0"/>
                  </a:moveTo>
                  <a:lnTo>
                    <a:pt x="0" y="0"/>
                  </a:lnTo>
                  <a:lnTo>
                    <a:pt x="0" y="777"/>
                  </a:lnTo>
                  <a:lnTo>
                    <a:pt x="11" y="777"/>
                  </a:lnTo>
                  <a:lnTo>
                    <a:pt x="23" y="765"/>
                  </a:lnTo>
                  <a:lnTo>
                    <a:pt x="23"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86" name="Freeform 185"/>
            <p:cNvSpPr>
              <a:spLocks/>
            </p:cNvSpPr>
            <p:nvPr/>
          </p:nvSpPr>
          <p:spPr bwMode="auto">
            <a:xfrm>
              <a:off x="22" y="787"/>
              <a:ext cx="2025" cy="20"/>
            </a:xfrm>
            <a:custGeom>
              <a:avLst/>
              <a:gdLst>
                <a:gd name="T0" fmla="*/ 0 w 2025"/>
                <a:gd name="T1" fmla="*/ 0 h 20"/>
                <a:gd name="T2" fmla="*/ 2025 w 2025"/>
                <a:gd name="T3" fmla="*/ 0 h 20"/>
              </a:gdLst>
              <a:ahLst/>
              <a:cxnLst>
                <a:cxn ang="0">
                  <a:pos x="T0" y="T1"/>
                </a:cxn>
                <a:cxn ang="0">
                  <a:pos x="T2" y="T3"/>
                </a:cxn>
              </a:cxnLst>
              <a:rect l="0" t="0" r="r" b="b"/>
              <a:pathLst>
                <a:path w="2025" h="20">
                  <a:moveTo>
                    <a:pt x="0" y="0"/>
                  </a:moveTo>
                  <a:lnTo>
                    <a:pt x="2025" y="0"/>
                  </a:lnTo>
                </a:path>
              </a:pathLst>
            </a:custGeom>
            <a:noFill/>
            <a:ln w="16510">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AU"/>
            </a:p>
          </p:txBody>
        </p:sp>
      </p:grpSp>
      <p:grpSp>
        <p:nvGrpSpPr>
          <p:cNvPr id="187" name="Group 186"/>
          <p:cNvGrpSpPr>
            <a:grpSpLocks/>
          </p:cNvGrpSpPr>
          <p:nvPr/>
        </p:nvGrpSpPr>
        <p:grpSpPr bwMode="auto">
          <a:xfrm>
            <a:off x="7092280" y="1702834"/>
            <a:ext cx="432048" cy="288547"/>
            <a:chOff x="10" y="14"/>
            <a:chExt cx="412" cy="221"/>
          </a:xfrm>
        </p:grpSpPr>
        <p:grpSp>
          <p:nvGrpSpPr>
            <p:cNvPr id="188" name="Group 187"/>
            <p:cNvGrpSpPr>
              <a:grpSpLocks/>
            </p:cNvGrpSpPr>
            <p:nvPr/>
          </p:nvGrpSpPr>
          <p:grpSpPr bwMode="auto">
            <a:xfrm>
              <a:off x="10" y="25"/>
              <a:ext cx="117" cy="148"/>
              <a:chOff x="10" y="25"/>
              <a:chExt cx="117" cy="148"/>
            </a:xfrm>
          </p:grpSpPr>
          <p:sp>
            <p:nvSpPr>
              <p:cNvPr id="200" name="Freeform 199"/>
              <p:cNvSpPr>
                <a:spLocks/>
              </p:cNvSpPr>
              <p:nvPr/>
            </p:nvSpPr>
            <p:spPr bwMode="auto">
              <a:xfrm>
                <a:off x="10" y="25"/>
                <a:ext cx="117" cy="148"/>
              </a:xfrm>
              <a:custGeom>
                <a:avLst/>
                <a:gdLst>
                  <a:gd name="T0" fmla="*/ 28 w 117"/>
                  <a:gd name="T1" fmla="*/ 95 h 148"/>
                  <a:gd name="T2" fmla="*/ 0 w 117"/>
                  <a:gd name="T3" fmla="*/ 100 h 148"/>
                  <a:gd name="T4" fmla="*/ 7 w 117"/>
                  <a:gd name="T5" fmla="*/ 122 h 148"/>
                  <a:gd name="T6" fmla="*/ 19 w 117"/>
                  <a:gd name="T7" fmla="*/ 136 h 148"/>
                  <a:gd name="T8" fmla="*/ 36 w 117"/>
                  <a:gd name="T9" fmla="*/ 146 h 148"/>
                  <a:gd name="T10" fmla="*/ 60 w 117"/>
                  <a:gd name="T11" fmla="*/ 148 h 148"/>
                  <a:gd name="T12" fmla="*/ 91 w 117"/>
                  <a:gd name="T13" fmla="*/ 143 h 148"/>
                  <a:gd name="T14" fmla="*/ 112 w 117"/>
                  <a:gd name="T15" fmla="*/ 127 h 148"/>
                  <a:gd name="T16" fmla="*/ 113 w 117"/>
                  <a:gd name="T17" fmla="*/ 124 h 148"/>
                  <a:gd name="T18" fmla="*/ 62 w 117"/>
                  <a:gd name="T19" fmla="*/ 124 h 148"/>
                  <a:gd name="T20" fmla="*/ 40 w 117"/>
                  <a:gd name="T21" fmla="*/ 117 h 148"/>
                  <a:gd name="T22" fmla="*/ 28 w 117"/>
                  <a:gd name="T23" fmla="*/ 95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7" h="148">
                    <a:moveTo>
                      <a:pt x="28" y="95"/>
                    </a:moveTo>
                    <a:lnTo>
                      <a:pt x="0" y="100"/>
                    </a:lnTo>
                    <a:lnTo>
                      <a:pt x="7" y="122"/>
                    </a:lnTo>
                    <a:lnTo>
                      <a:pt x="19" y="136"/>
                    </a:lnTo>
                    <a:lnTo>
                      <a:pt x="36" y="146"/>
                    </a:lnTo>
                    <a:lnTo>
                      <a:pt x="60" y="148"/>
                    </a:lnTo>
                    <a:lnTo>
                      <a:pt x="91" y="143"/>
                    </a:lnTo>
                    <a:lnTo>
                      <a:pt x="112" y="127"/>
                    </a:lnTo>
                    <a:lnTo>
                      <a:pt x="113" y="124"/>
                    </a:lnTo>
                    <a:lnTo>
                      <a:pt x="62" y="124"/>
                    </a:lnTo>
                    <a:lnTo>
                      <a:pt x="40" y="117"/>
                    </a:lnTo>
                    <a:lnTo>
                      <a:pt x="28" y="95"/>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01" name="Freeform 200"/>
              <p:cNvSpPr>
                <a:spLocks/>
              </p:cNvSpPr>
              <p:nvPr/>
            </p:nvSpPr>
            <p:spPr bwMode="auto">
              <a:xfrm>
                <a:off x="10" y="25"/>
                <a:ext cx="117" cy="148"/>
              </a:xfrm>
              <a:custGeom>
                <a:avLst/>
                <a:gdLst>
                  <a:gd name="T0" fmla="*/ 60 w 117"/>
                  <a:gd name="T1" fmla="*/ 0 h 148"/>
                  <a:gd name="T2" fmla="*/ 31 w 117"/>
                  <a:gd name="T3" fmla="*/ 4 h 148"/>
                  <a:gd name="T4" fmla="*/ 11 w 117"/>
                  <a:gd name="T5" fmla="*/ 19 h 148"/>
                  <a:gd name="T6" fmla="*/ 7 w 117"/>
                  <a:gd name="T7" fmla="*/ 40 h 148"/>
                  <a:gd name="T8" fmla="*/ 9 w 117"/>
                  <a:gd name="T9" fmla="*/ 55 h 148"/>
                  <a:gd name="T10" fmla="*/ 19 w 117"/>
                  <a:gd name="T11" fmla="*/ 69 h 148"/>
                  <a:gd name="T12" fmla="*/ 52 w 117"/>
                  <a:gd name="T13" fmla="*/ 83 h 148"/>
                  <a:gd name="T14" fmla="*/ 76 w 117"/>
                  <a:gd name="T15" fmla="*/ 88 h 148"/>
                  <a:gd name="T16" fmla="*/ 86 w 117"/>
                  <a:gd name="T17" fmla="*/ 95 h 148"/>
                  <a:gd name="T18" fmla="*/ 88 w 117"/>
                  <a:gd name="T19" fmla="*/ 105 h 148"/>
                  <a:gd name="T20" fmla="*/ 84 w 117"/>
                  <a:gd name="T21" fmla="*/ 120 h 148"/>
                  <a:gd name="T22" fmla="*/ 62 w 117"/>
                  <a:gd name="T23" fmla="*/ 124 h 148"/>
                  <a:gd name="T24" fmla="*/ 113 w 117"/>
                  <a:gd name="T25" fmla="*/ 124 h 148"/>
                  <a:gd name="T26" fmla="*/ 117 w 117"/>
                  <a:gd name="T27" fmla="*/ 105 h 148"/>
                  <a:gd name="T28" fmla="*/ 112 w 117"/>
                  <a:gd name="T29" fmla="*/ 81 h 148"/>
                  <a:gd name="T30" fmla="*/ 96 w 117"/>
                  <a:gd name="T31" fmla="*/ 67 h 148"/>
                  <a:gd name="T32" fmla="*/ 64 w 117"/>
                  <a:gd name="T33" fmla="*/ 57 h 148"/>
                  <a:gd name="T34" fmla="*/ 38 w 117"/>
                  <a:gd name="T35" fmla="*/ 47 h 148"/>
                  <a:gd name="T36" fmla="*/ 33 w 117"/>
                  <a:gd name="T37" fmla="*/ 38 h 148"/>
                  <a:gd name="T38" fmla="*/ 38 w 117"/>
                  <a:gd name="T39" fmla="*/ 28 h 148"/>
                  <a:gd name="T40" fmla="*/ 60 w 117"/>
                  <a:gd name="T41" fmla="*/ 23 h 148"/>
                  <a:gd name="T42" fmla="*/ 108 w 117"/>
                  <a:gd name="T43" fmla="*/ 23 h 148"/>
                  <a:gd name="T44" fmla="*/ 100 w 117"/>
                  <a:gd name="T45" fmla="*/ 12 h 148"/>
                  <a:gd name="T46" fmla="*/ 84 w 117"/>
                  <a:gd name="T47" fmla="*/ 4 h 148"/>
                  <a:gd name="T48" fmla="*/ 60 w 117"/>
                  <a:gd name="T49" fmla="*/ 0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17" h="148">
                    <a:moveTo>
                      <a:pt x="60" y="0"/>
                    </a:moveTo>
                    <a:lnTo>
                      <a:pt x="31" y="4"/>
                    </a:lnTo>
                    <a:lnTo>
                      <a:pt x="11" y="19"/>
                    </a:lnTo>
                    <a:lnTo>
                      <a:pt x="7" y="40"/>
                    </a:lnTo>
                    <a:lnTo>
                      <a:pt x="9" y="55"/>
                    </a:lnTo>
                    <a:lnTo>
                      <a:pt x="19" y="69"/>
                    </a:lnTo>
                    <a:lnTo>
                      <a:pt x="52" y="83"/>
                    </a:lnTo>
                    <a:lnTo>
                      <a:pt x="76" y="88"/>
                    </a:lnTo>
                    <a:lnTo>
                      <a:pt x="86" y="95"/>
                    </a:lnTo>
                    <a:lnTo>
                      <a:pt x="88" y="105"/>
                    </a:lnTo>
                    <a:lnTo>
                      <a:pt x="84" y="120"/>
                    </a:lnTo>
                    <a:lnTo>
                      <a:pt x="62" y="124"/>
                    </a:lnTo>
                    <a:lnTo>
                      <a:pt x="113" y="124"/>
                    </a:lnTo>
                    <a:lnTo>
                      <a:pt x="117" y="105"/>
                    </a:lnTo>
                    <a:lnTo>
                      <a:pt x="112" y="81"/>
                    </a:lnTo>
                    <a:lnTo>
                      <a:pt x="96" y="67"/>
                    </a:lnTo>
                    <a:lnTo>
                      <a:pt x="64" y="57"/>
                    </a:lnTo>
                    <a:lnTo>
                      <a:pt x="38" y="47"/>
                    </a:lnTo>
                    <a:lnTo>
                      <a:pt x="33" y="38"/>
                    </a:lnTo>
                    <a:lnTo>
                      <a:pt x="38" y="28"/>
                    </a:lnTo>
                    <a:lnTo>
                      <a:pt x="60" y="23"/>
                    </a:lnTo>
                    <a:lnTo>
                      <a:pt x="108" y="23"/>
                    </a:lnTo>
                    <a:lnTo>
                      <a:pt x="100" y="12"/>
                    </a:lnTo>
                    <a:lnTo>
                      <a:pt x="84" y="4"/>
                    </a:lnTo>
                    <a:lnTo>
                      <a:pt x="60"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02" name="Freeform 201"/>
              <p:cNvSpPr>
                <a:spLocks/>
              </p:cNvSpPr>
              <p:nvPr/>
            </p:nvSpPr>
            <p:spPr bwMode="auto">
              <a:xfrm>
                <a:off x="10" y="25"/>
                <a:ext cx="117" cy="148"/>
              </a:xfrm>
              <a:custGeom>
                <a:avLst/>
                <a:gdLst>
                  <a:gd name="T0" fmla="*/ 108 w 117"/>
                  <a:gd name="T1" fmla="*/ 23 h 148"/>
                  <a:gd name="T2" fmla="*/ 60 w 117"/>
                  <a:gd name="T3" fmla="*/ 23 h 148"/>
                  <a:gd name="T4" fmla="*/ 76 w 117"/>
                  <a:gd name="T5" fmla="*/ 28 h 148"/>
                  <a:gd name="T6" fmla="*/ 84 w 117"/>
                  <a:gd name="T7" fmla="*/ 45 h 148"/>
                  <a:gd name="T8" fmla="*/ 115 w 117"/>
                  <a:gd name="T9" fmla="*/ 43 h 148"/>
                  <a:gd name="T10" fmla="*/ 110 w 117"/>
                  <a:gd name="T11" fmla="*/ 26 h 148"/>
                  <a:gd name="T12" fmla="*/ 108 w 117"/>
                  <a:gd name="T13" fmla="*/ 23 h 148"/>
                </a:gdLst>
                <a:ahLst/>
                <a:cxnLst>
                  <a:cxn ang="0">
                    <a:pos x="T0" y="T1"/>
                  </a:cxn>
                  <a:cxn ang="0">
                    <a:pos x="T2" y="T3"/>
                  </a:cxn>
                  <a:cxn ang="0">
                    <a:pos x="T4" y="T5"/>
                  </a:cxn>
                  <a:cxn ang="0">
                    <a:pos x="T6" y="T7"/>
                  </a:cxn>
                  <a:cxn ang="0">
                    <a:pos x="T8" y="T9"/>
                  </a:cxn>
                  <a:cxn ang="0">
                    <a:pos x="T10" y="T11"/>
                  </a:cxn>
                  <a:cxn ang="0">
                    <a:pos x="T12" y="T13"/>
                  </a:cxn>
                </a:cxnLst>
                <a:rect l="0" t="0" r="r" b="b"/>
                <a:pathLst>
                  <a:path w="117" h="148">
                    <a:moveTo>
                      <a:pt x="108" y="23"/>
                    </a:moveTo>
                    <a:lnTo>
                      <a:pt x="60" y="23"/>
                    </a:lnTo>
                    <a:lnTo>
                      <a:pt x="76" y="28"/>
                    </a:lnTo>
                    <a:lnTo>
                      <a:pt x="84" y="45"/>
                    </a:lnTo>
                    <a:lnTo>
                      <a:pt x="115" y="43"/>
                    </a:lnTo>
                    <a:lnTo>
                      <a:pt x="110" y="26"/>
                    </a:lnTo>
                    <a:lnTo>
                      <a:pt x="108" y="23"/>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sp>
          <p:nvSpPr>
            <p:cNvPr id="189" name="Freeform 188"/>
            <p:cNvSpPr>
              <a:spLocks/>
            </p:cNvSpPr>
            <p:nvPr/>
          </p:nvSpPr>
          <p:spPr bwMode="auto">
            <a:xfrm>
              <a:off x="167" y="14"/>
              <a:ext cx="20" cy="157"/>
            </a:xfrm>
            <a:custGeom>
              <a:avLst/>
              <a:gdLst>
                <a:gd name="T0" fmla="*/ 0 w 20"/>
                <a:gd name="T1" fmla="*/ 0 h 157"/>
                <a:gd name="T2" fmla="*/ 0 w 20"/>
                <a:gd name="T3" fmla="*/ 157 h 157"/>
              </a:gdLst>
              <a:ahLst/>
              <a:cxnLst>
                <a:cxn ang="0">
                  <a:pos x="T0" y="T1"/>
                </a:cxn>
                <a:cxn ang="0">
                  <a:pos x="T2" y="T3"/>
                </a:cxn>
              </a:cxnLst>
              <a:rect l="0" t="0" r="r" b="b"/>
              <a:pathLst>
                <a:path w="20" h="157">
                  <a:moveTo>
                    <a:pt x="0" y="0"/>
                  </a:moveTo>
                  <a:lnTo>
                    <a:pt x="0" y="157"/>
                  </a:lnTo>
                </a:path>
              </a:pathLst>
            </a:custGeom>
            <a:noFill/>
            <a:ln w="18033">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AU"/>
            </a:p>
          </p:txBody>
        </p:sp>
        <p:grpSp>
          <p:nvGrpSpPr>
            <p:cNvPr id="190" name="Group 189"/>
            <p:cNvGrpSpPr>
              <a:grpSpLocks/>
            </p:cNvGrpSpPr>
            <p:nvPr/>
          </p:nvGrpSpPr>
          <p:grpSpPr bwMode="auto">
            <a:xfrm>
              <a:off x="254" y="27"/>
              <a:ext cx="51" cy="208"/>
              <a:chOff x="254" y="27"/>
              <a:chExt cx="51" cy="208"/>
            </a:xfrm>
          </p:grpSpPr>
          <p:sp>
            <p:nvSpPr>
              <p:cNvPr id="197" name="Freeform 196"/>
              <p:cNvSpPr>
                <a:spLocks/>
              </p:cNvSpPr>
              <p:nvPr/>
            </p:nvSpPr>
            <p:spPr bwMode="auto">
              <a:xfrm>
                <a:off x="254" y="27"/>
                <a:ext cx="51" cy="146"/>
              </a:xfrm>
              <a:custGeom>
                <a:avLst/>
                <a:gdLst>
                  <a:gd name="T0" fmla="*/ 0 w 51"/>
                  <a:gd name="T1" fmla="*/ 38 h 146"/>
                  <a:gd name="T2" fmla="*/ 0 w 51"/>
                  <a:gd name="T3" fmla="*/ 60 h 146"/>
                  <a:gd name="T4" fmla="*/ 16 w 51"/>
                  <a:gd name="T5" fmla="*/ 67 h 146"/>
                  <a:gd name="T6" fmla="*/ 23 w 51"/>
                  <a:gd name="T7" fmla="*/ 93 h 146"/>
                  <a:gd name="T8" fmla="*/ 16 w 51"/>
                  <a:gd name="T9" fmla="*/ 117 h 146"/>
                  <a:gd name="T10" fmla="*/ 0 w 51"/>
                  <a:gd name="T11" fmla="*/ 124 h 146"/>
                  <a:gd name="T12" fmla="*/ 0 w 51"/>
                  <a:gd name="T13" fmla="*/ 146 h 146"/>
                  <a:gd name="T14" fmla="*/ 9 w 51"/>
                  <a:gd name="T15" fmla="*/ 141 h 146"/>
                  <a:gd name="T16" fmla="*/ 23 w 51"/>
                  <a:gd name="T17" fmla="*/ 129 h 146"/>
                  <a:gd name="T18" fmla="*/ 50 w 51"/>
                  <a:gd name="T19" fmla="*/ 129 h 146"/>
                  <a:gd name="T20" fmla="*/ 50 w 51"/>
                  <a:gd name="T21" fmla="*/ 52 h 146"/>
                  <a:gd name="T22" fmla="*/ 23 w 51"/>
                  <a:gd name="T23" fmla="*/ 52 h 146"/>
                  <a:gd name="T24" fmla="*/ 9 w 51"/>
                  <a:gd name="T25" fmla="*/ 40 h 146"/>
                  <a:gd name="T26" fmla="*/ 0 w 51"/>
                  <a:gd name="T27" fmla="*/ 38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1" h="146">
                    <a:moveTo>
                      <a:pt x="0" y="38"/>
                    </a:moveTo>
                    <a:lnTo>
                      <a:pt x="0" y="60"/>
                    </a:lnTo>
                    <a:lnTo>
                      <a:pt x="16" y="67"/>
                    </a:lnTo>
                    <a:lnTo>
                      <a:pt x="23" y="93"/>
                    </a:lnTo>
                    <a:lnTo>
                      <a:pt x="16" y="117"/>
                    </a:lnTo>
                    <a:lnTo>
                      <a:pt x="0" y="124"/>
                    </a:lnTo>
                    <a:lnTo>
                      <a:pt x="0" y="146"/>
                    </a:lnTo>
                    <a:lnTo>
                      <a:pt x="9" y="141"/>
                    </a:lnTo>
                    <a:lnTo>
                      <a:pt x="23" y="129"/>
                    </a:lnTo>
                    <a:lnTo>
                      <a:pt x="50" y="129"/>
                    </a:lnTo>
                    <a:lnTo>
                      <a:pt x="50" y="52"/>
                    </a:lnTo>
                    <a:lnTo>
                      <a:pt x="23" y="52"/>
                    </a:lnTo>
                    <a:lnTo>
                      <a:pt x="9" y="40"/>
                    </a:lnTo>
                    <a:lnTo>
                      <a:pt x="0" y="38"/>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98" name="Rectangle 197"/>
              <p:cNvSpPr>
                <a:spLocks/>
              </p:cNvSpPr>
              <p:nvPr/>
            </p:nvSpPr>
            <p:spPr bwMode="auto">
              <a:xfrm>
                <a:off x="277" y="221"/>
                <a:ext cx="26" cy="1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rot="0" vert="horz" wrap="square" lIns="91440" tIns="45720" rIns="91440" bIns="45720" anchor="t" anchorCtr="0" upright="1">
                <a:noAutofit/>
              </a:bodyPr>
              <a:lstStyle/>
              <a:p>
                <a:endParaRPr lang="en-AU"/>
              </a:p>
            </p:txBody>
          </p:sp>
          <p:sp>
            <p:nvSpPr>
              <p:cNvPr id="199" name="Rectangle 198"/>
              <p:cNvSpPr>
                <a:spLocks/>
              </p:cNvSpPr>
              <p:nvPr/>
            </p:nvSpPr>
            <p:spPr bwMode="auto">
              <a:xfrm>
                <a:off x="277" y="27"/>
                <a:ext cx="26" cy="52"/>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rot="0" vert="horz" wrap="square" lIns="91440" tIns="45720" rIns="91440" bIns="45720" anchor="t" anchorCtr="0" upright="1">
                <a:noAutofit/>
              </a:bodyPr>
              <a:lstStyle/>
              <a:p>
                <a:endParaRPr lang="en-AU"/>
              </a:p>
            </p:txBody>
          </p:sp>
        </p:grpSp>
        <p:sp>
          <p:nvSpPr>
            <p:cNvPr id="191" name="Freeform 190"/>
            <p:cNvSpPr>
              <a:spLocks/>
            </p:cNvSpPr>
            <p:nvPr/>
          </p:nvSpPr>
          <p:spPr bwMode="auto">
            <a:xfrm>
              <a:off x="202" y="65"/>
              <a:ext cx="52" cy="108"/>
            </a:xfrm>
            <a:custGeom>
              <a:avLst/>
              <a:gdLst>
                <a:gd name="T0" fmla="*/ 52 w 52"/>
                <a:gd name="T1" fmla="*/ 0 h 108"/>
                <a:gd name="T2" fmla="*/ 45 w 52"/>
                <a:gd name="T3" fmla="*/ 0 h 108"/>
                <a:gd name="T4" fmla="*/ 28 w 52"/>
                <a:gd name="T5" fmla="*/ 2 h 108"/>
                <a:gd name="T6" fmla="*/ 14 w 52"/>
                <a:gd name="T7" fmla="*/ 12 h 108"/>
                <a:gd name="T8" fmla="*/ 4 w 52"/>
                <a:gd name="T9" fmla="*/ 31 h 108"/>
                <a:gd name="T10" fmla="*/ 0 w 52"/>
                <a:gd name="T11" fmla="*/ 55 h 108"/>
                <a:gd name="T12" fmla="*/ 4 w 52"/>
                <a:gd name="T13" fmla="*/ 76 h 108"/>
                <a:gd name="T14" fmla="*/ 14 w 52"/>
                <a:gd name="T15" fmla="*/ 93 h 108"/>
                <a:gd name="T16" fmla="*/ 28 w 52"/>
                <a:gd name="T17" fmla="*/ 105 h 108"/>
                <a:gd name="T18" fmla="*/ 45 w 52"/>
                <a:gd name="T19" fmla="*/ 107 h 108"/>
                <a:gd name="T20" fmla="*/ 52 w 52"/>
                <a:gd name="T21" fmla="*/ 107 h 108"/>
                <a:gd name="T22" fmla="*/ 52 w 52"/>
                <a:gd name="T23" fmla="*/ 86 h 108"/>
                <a:gd name="T24" fmla="*/ 33 w 52"/>
                <a:gd name="T25" fmla="*/ 76 h 108"/>
                <a:gd name="T26" fmla="*/ 28 w 52"/>
                <a:gd name="T27" fmla="*/ 52 h 108"/>
                <a:gd name="T28" fmla="*/ 36 w 52"/>
                <a:gd name="T29" fmla="*/ 28 h 108"/>
                <a:gd name="T30" fmla="*/ 52 w 52"/>
                <a:gd name="T31" fmla="*/ 21 h 108"/>
                <a:gd name="T32" fmla="*/ 52 w 52"/>
                <a:gd name="T33" fmla="*/ 0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2" h="108">
                  <a:moveTo>
                    <a:pt x="52" y="0"/>
                  </a:moveTo>
                  <a:lnTo>
                    <a:pt x="45" y="0"/>
                  </a:lnTo>
                  <a:lnTo>
                    <a:pt x="28" y="2"/>
                  </a:lnTo>
                  <a:lnTo>
                    <a:pt x="14" y="12"/>
                  </a:lnTo>
                  <a:lnTo>
                    <a:pt x="4" y="31"/>
                  </a:lnTo>
                  <a:lnTo>
                    <a:pt x="0" y="55"/>
                  </a:lnTo>
                  <a:lnTo>
                    <a:pt x="4" y="76"/>
                  </a:lnTo>
                  <a:lnTo>
                    <a:pt x="14" y="93"/>
                  </a:lnTo>
                  <a:lnTo>
                    <a:pt x="28" y="105"/>
                  </a:lnTo>
                  <a:lnTo>
                    <a:pt x="45" y="107"/>
                  </a:lnTo>
                  <a:lnTo>
                    <a:pt x="52" y="107"/>
                  </a:lnTo>
                  <a:lnTo>
                    <a:pt x="52" y="86"/>
                  </a:lnTo>
                  <a:lnTo>
                    <a:pt x="33" y="76"/>
                  </a:lnTo>
                  <a:lnTo>
                    <a:pt x="28" y="52"/>
                  </a:lnTo>
                  <a:lnTo>
                    <a:pt x="36" y="28"/>
                  </a:lnTo>
                  <a:lnTo>
                    <a:pt x="52" y="21"/>
                  </a:lnTo>
                  <a:lnTo>
                    <a:pt x="52"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nvGrpSpPr>
            <p:cNvPr id="192" name="Group 191"/>
            <p:cNvGrpSpPr>
              <a:grpSpLocks/>
            </p:cNvGrpSpPr>
            <p:nvPr/>
          </p:nvGrpSpPr>
          <p:grpSpPr bwMode="auto">
            <a:xfrm>
              <a:off x="374" y="137"/>
              <a:ext cx="46" cy="36"/>
              <a:chOff x="374" y="137"/>
              <a:chExt cx="46" cy="36"/>
            </a:xfrm>
          </p:grpSpPr>
          <p:sp>
            <p:nvSpPr>
              <p:cNvPr id="195" name="Freeform 194"/>
              <p:cNvSpPr>
                <a:spLocks/>
              </p:cNvSpPr>
              <p:nvPr/>
            </p:nvSpPr>
            <p:spPr bwMode="auto">
              <a:xfrm>
                <a:off x="374" y="137"/>
                <a:ext cx="46" cy="36"/>
              </a:xfrm>
              <a:custGeom>
                <a:avLst/>
                <a:gdLst>
                  <a:gd name="T0" fmla="*/ 0 w 46"/>
                  <a:gd name="T1" fmla="*/ 14 h 36"/>
                  <a:gd name="T2" fmla="*/ 0 w 46"/>
                  <a:gd name="T3" fmla="*/ 35 h 36"/>
                  <a:gd name="T4" fmla="*/ 2 w 46"/>
                  <a:gd name="T5" fmla="*/ 35 h 36"/>
                  <a:gd name="T6" fmla="*/ 28 w 46"/>
                  <a:gd name="T7" fmla="*/ 28 h 36"/>
                  <a:gd name="T8" fmla="*/ 37 w 46"/>
                  <a:gd name="T9" fmla="*/ 16 h 36"/>
                  <a:gd name="T10" fmla="*/ 2 w 46"/>
                  <a:gd name="T11" fmla="*/ 16 h 36"/>
                  <a:gd name="T12" fmla="*/ 0 w 46"/>
                  <a:gd name="T13" fmla="*/ 14 h 36"/>
                </a:gdLst>
                <a:ahLst/>
                <a:cxnLst>
                  <a:cxn ang="0">
                    <a:pos x="T0" y="T1"/>
                  </a:cxn>
                  <a:cxn ang="0">
                    <a:pos x="T2" y="T3"/>
                  </a:cxn>
                  <a:cxn ang="0">
                    <a:pos x="T4" y="T5"/>
                  </a:cxn>
                  <a:cxn ang="0">
                    <a:pos x="T6" y="T7"/>
                  </a:cxn>
                  <a:cxn ang="0">
                    <a:pos x="T8" y="T9"/>
                  </a:cxn>
                  <a:cxn ang="0">
                    <a:pos x="T10" y="T11"/>
                  </a:cxn>
                  <a:cxn ang="0">
                    <a:pos x="T12" y="T13"/>
                  </a:cxn>
                </a:cxnLst>
                <a:rect l="0" t="0" r="r" b="b"/>
                <a:pathLst>
                  <a:path w="46" h="36">
                    <a:moveTo>
                      <a:pt x="0" y="14"/>
                    </a:moveTo>
                    <a:lnTo>
                      <a:pt x="0" y="35"/>
                    </a:lnTo>
                    <a:lnTo>
                      <a:pt x="2" y="35"/>
                    </a:lnTo>
                    <a:lnTo>
                      <a:pt x="28" y="28"/>
                    </a:lnTo>
                    <a:lnTo>
                      <a:pt x="37" y="16"/>
                    </a:lnTo>
                    <a:lnTo>
                      <a:pt x="2" y="16"/>
                    </a:lnTo>
                    <a:lnTo>
                      <a:pt x="0" y="14"/>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96" name="Freeform 195"/>
              <p:cNvSpPr>
                <a:spLocks/>
              </p:cNvSpPr>
              <p:nvPr/>
            </p:nvSpPr>
            <p:spPr bwMode="auto">
              <a:xfrm>
                <a:off x="374" y="137"/>
                <a:ext cx="46" cy="36"/>
              </a:xfrm>
              <a:custGeom>
                <a:avLst/>
                <a:gdLst>
                  <a:gd name="T0" fmla="*/ 19 w 46"/>
                  <a:gd name="T1" fmla="*/ 0 h 36"/>
                  <a:gd name="T2" fmla="*/ 11 w 46"/>
                  <a:gd name="T3" fmla="*/ 12 h 36"/>
                  <a:gd name="T4" fmla="*/ 2 w 46"/>
                  <a:gd name="T5" fmla="*/ 16 h 36"/>
                  <a:gd name="T6" fmla="*/ 37 w 46"/>
                  <a:gd name="T7" fmla="*/ 16 h 36"/>
                  <a:gd name="T8" fmla="*/ 45 w 46"/>
                  <a:gd name="T9" fmla="*/ 4 h 36"/>
                  <a:gd name="T10" fmla="*/ 19 w 46"/>
                  <a:gd name="T11" fmla="*/ 0 h 36"/>
                </a:gdLst>
                <a:ahLst/>
                <a:cxnLst>
                  <a:cxn ang="0">
                    <a:pos x="T0" y="T1"/>
                  </a:cxn>
                  <a:cxn ang="0">
                    <a:pos x="T2" y="T3"/>
                  </a:cxn>
                  <a:cxn ang="0">
                    <a:pos x="T4" y="T5"/>
                  </a:cxn>
                  <a:cxn ang="0">
                    <a:pos x="T6" y="T7"/>
                  </a:cxn>
                  <a:cxn ang="0">
                    <a:pos x="T8" y="T9"/>
                  </a:cxn>
                  <a:cxn ang="0">
                    <a:pos x="T10" y="T11"/>
                  </a:cxn>
                </a:cxnLst>
                <a:rect l="0" t="0" r="r" b="b"/>
                <a:pathLst>
                  <a:path w="46" h="36">
                    <a:moveTo>
                      <a:pt x="19" y="0"/>
                    </a:moveTo>
                    <a:lnTo>
                      <a:pt x="11" y="12"/>
                    </a:lnTo>
                    <a:lnTo>
                      <a:pt x="2" y="16"/>
                    </a:lnTo>
                    <a:lnTo>
                      <a:pt x="37" y="16"/>
                    </a:lnTo>
                    <a:lnTo>
                      <a:pt x="45" y="4"/>
                    </a:lnTo>
                    <a:lnTo>
                      <a:pt x="1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sp>
          <p:nvSpPr>
            <p:cNvPr id="193" name="Freeform 192"/>
            <p:cNvSpPr>
              <a:spLocks/>
            </p:cNvSpPr>
            <p:nvPr/>
          </p:nvSpPr>
          <p:spPr bwMode="auto">
            <a:xfrm>
              <a:off x="374" y="65"/>
              <a:ext cx="48" cy="63"/>
            </a:xfrm>
            <a:custGeom>
              <a:avLst/>
              <a:gdLst>
                <a:gd name="T0" fmla="*/ 0 w 48"/>
                <a:gd name="T1" fmla="*/ 0 h 63"/>
                <a:gd name="T2" fmla="*/ 0 w 48"/>
                <a:gd name="T3" fmla="*/ 21 h 63"/>
                <a:gd name="T4" fmla="*/ 14 w 48"/>
                <a:gd name="T5" fmla="*/ 26 h 63"/>
                <a:gd name="T6" fmla="*/ 21 w 48"/>
                <a:gd name="T7" fmla="*/ 45 h 63"/>
                <a:gd name="T8" fmla="*/ 0 w 48"/>
                <a:gd name="T9" fmla="*/ 45 h 63"/>
                <a:gd name="T10" fmla="*/ 0 w 48"/>
                <a:gd name="T11" fmla="*/ 62 h 63"/>
                <a:gd name="T12" fmla="*/ 48 w 48"/>
                <a:gd name="T13" fmla="*/ 62 h 63"/>
                <a:gd name="T14" fmla="*/ 45 w 48"/>
                <a:gd name="T15" fmla="*/ 33 h 63"/>
                <a:gd name="T16" fmla="*/ 33 w 48"/>
                <a:gd name="T17" fmla="*/ 14 h 63"/>
                <a:gd name="T18" fmla="*/ 19 w 48"/>
                <a:gd name="T19" fmla="*/ 2 h 63"/>
                <a:gd name="T20" fmla="*/ 0 w 48"/>
                <a:gd name="T21" fmla="*/ 0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8" h="63">
                  <a:moveTo>
                    <a:pt x="0" y="0"/>
                  </a:moveTo>
                  <a:lnTo>
                    <a:pt x="0" y="21"/>
                  </a:lnTo>
                  <a:lnTo>
                    <a:pt x="14" y="26"/>
                  </a:lnTo>
                  <a:lnTo>
                    <a:pt x="21" y="45"/>
                  </a:lnTo>
                  <a:lnTo>
                    <a:pt x="0" y="45"/>
                  </a:lnTo>
                  <a:lnTo>
                    <a:pt x="0" y="62"/>
                  </a:lnTo>
                  <a:lnTo>
                    <a:pt x="48" y="62"/>
                  </a:lnTo>
                  <a:lnTo>
                    <a:pt x="45" y="33"/>
                  </a:lnTo>
                  <a:lnTo>
                    <a:pt x="33" y="14"/>
                  </a:lnTo>
                  <a:lnTo>
                    <a:pt x="19" y="2"/>
                  </a:lnTo>
                  <a:lnTo>
                    <a:pt x="0"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94" name="Freeform 193"/>
            <p:cNvSpPr>
              <a:spLocks/>
            </p:cNvSpPr>
            <p:nvPr/>
          </p:nvSpPr>
          <p:spPr bwMode="auto">
            <a:xfrm>
              <a:off x="324" y="65"/>
              <a:ext cx="50" cy="108"/>
            </a:xfrm>
            <a:custGeom>
              <a:avLst/>
              <a:gdLst>
                <a:gd name="T0" fmla="*/ 50 w 50"/>
                <a:gd name="T1" fmla="*/ 0 h 108"/>
                <a:gd name="T2" fmla="*/ 48 w 50"/>
                <a:gd name="T3" fmla="*/ 0 h 108"/>
                <a:gd name="T4" fmla="*/ 28 w 50"/>
                <a:gd name="T5" fmla="*/ 2 h 108"/>
                <a:gd name="T6" fmla="*/ 14 w 50"/>
                <a:gd name="T7" fmla="*/ 14 h 108"/>
                <a:gd name="T8" fmla="*/ 4 w 50"/>
                <a:gd name="T9" fmla="*/ 31 h 108"/>
                <a:gd name="T10" fmla="*/ 0 w 50"/>
                <a:gd name="T11" fmla="*/ 55 h 108"/>
                <a:gd name="T12" fmla="*/ 9 w 50"/>
                <a:gd name="T13" fmla="*/ 91 h 108"/>
                <a:gd name="T14" fmla="*/ 26 w 50"/>
                <a:gd name="T15" fmla="*/ 103 h 108"/>
                <a:gd name="T16" fmla="*/ 50 w 50"/>
                <a:gd name="T17" fmla="*/ 107 h 108"/>
                <a:gd name="T18" fmla="*/ 50 w 50"/>
                <a:gd name="T19" fmla="*/ 86 h 108"/>
                <a:gd name="T20" fmla="*/ 36 w 50"/>
                <a:gd name="T21" fmla="*/ 81 h 108"/>
                <a:gd name="T22" fmla="*/ 28 w 50"/>
                <a:gd name="T23" fmla="*/ 62 h 108"/>
                <a:gd name="T24" fmla="*/ 50 w 50"/>
                <a:gd name="T25" fmla="*/ 62 h 108"/>
                <a:gd name="T26" fmla="*/ 50 w 50"/>
                <a:gd name="T27" fmla="*/ 45 h 108"/>
                <a:gd name="T28" fmla="*/ 28 w 50"/>
                <a:gd name="T29" fmla="*/ 45 h 108"/>
                <a:gd name="T30" fmla="*/ 36 w 50"/>
                <a:gd name="T31" fmla="*/ 26 h 108"/>
                <a:gd name="T32" fmla="*/ 50 w 50"/>
                <a:gd name="T33" fmla="*/ 21 h 108"/>
                <a:gd name="T34" fmla="*/ 50 w 50"/>
                <a:gd name="T35" fmla="*/ 0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0" h="108">
                  <a:moveTo>
                    <a:pt x="50" y="0"/>
                  </a:moveTo>
                  <a:lnTo>
                    <a:pt x="48" y="0"/>
                  </a:lnTo>
                  <a:lnTo>
                    <a:pt x="28" y="2"/>
                  </a:lnTo>
                  <a:lnTo>
                    <a:pt x="14" y="14"/>
                  </a:lnTo>
                  <a:lnTo>
                    <a:pt x="4" y="31"/>
                  </a:lnTo>
                  <a:lnTo>
                    <a:pt x="0" y="55"/>
                  </a:lnTo>
                  <a:lnTo>
                    <a:pt x="9" y="91"/>
                  </a:lnTo>
                  <a:lnTo>
                    <a:pt x="26" y="103"/>
                  </a:lnTo>
                  <a:lnTo>
                    <a:pt x="50" y="107"/>
                  </a:lnTo>
                  <a:lnTo>
                    <a:pt x="50" y="86"/>
                  </a:lnTo>
                  <a:lnTo>
                    <a:pt x="36" y="81"/>
                  </a:lnTo>
                  <a:lnTo>
                    <a:pt x="28" y="62"/>
                  </a:lnTo>
                  <a:lnTo>
                    <a:pt x="50" y="62"/>
                  </a:lnTo>
                  <a:lnTo>
                    <a:pt x="50" y="45"/>
                  </a:lnTo>
                  <a:lnTo>
                    <a:pt x="28" y="45"/>
                  </a:lnTo>
                  <a:lnTo>
                    <a:pt x="36" y="26"/>
                  </a:lnTo>
                  <a:lnTo>
                    <a:pt x="50" y="21"/>
                  </a:lnTo>
                  <a:lnTo>
                    <a:pt x="50"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grpSp>
        <p:nvGrpSpPr>
          <p:cNvPr id="203" name="Group 202"/>
          <p:cNvGrpSpPr>
            <a:grpSpLocks/>
          </p:cNvGrpSpPr>
          <p:nvPr/>
        </p:nvGrpSpPr>
        <p:grpSpPr bwMode="auto">
          <a:xfrm>
            <a:off x="7706074" y="1702834"/>
            <a:ext cx="417609" cy="179658"/>
            <a:chOff x="10" y="14"/>
            <a:chExt cx="487" cy="159"/>
          </a:xfrm>
        </p:grpSpPr>
        <p:sp>
          <p:nvSpPr>
            <p:cNvPr id="204" name="Freeform 203"/>
            <p:cNvSpPr>
              <a:spLocks/>
            </p:cNvSpPr>
            <p:nvPr/>
          </p:nvSpPr>
          <p:spPr bwMode="auto">
            <a:xfrm>
              <a:off x="70" y="29"/>
              <a:ext cx="60" cy="142"/>
            </a:xfrm>
            <a:custGeom>
              <a:avLst/>
              <a:gdLst>
                <a:gd name="T0" fmla="*/ 19 w 60"/>
                <a:gd name="T1" fmla="*/ 0 h 142"/>
                <a:gd name="T2" fmla="*/ 0 w 60"/>
                <a:gd name="T3" fmla="*/ 0 h 142"/>
                <a:gd name="T4" fmla="*/ 0 w 60"/>
                <a:gd name="T5" fmla="*/ 23 h 142"/>
                <a:gd name="T6" fmla="*/ 7 w 60"/>
                <a:gd name="T7" fmla="*/ 23 h 142"/>
                <a:gd name="T8" fmla="*/ 19 w 60"/>
                <a:gd name="T9" fmla="*/ 31 h 142"/>
                <a:gd name="T10" fmla="*/ 26 w 60"/>
                <a:gd name="T11" fmla="*/ 45 h 142"/>
                <a:gd name="T12" fmla="*/ 31 w 60"/>
                <a:gd name="T13" fmla="*/ 69 h 142"/>
                <a:gd name="T14" fmla="*/ 26 w 60"/>
                <a:gd name="T15" fmla="*/ 98 h 142"/>
                <a:gd name="T16" fmla="*/ 19 w 60"/>
                <a:gd name="T17" fmla="*/ 110 h 142"/>
                <a:gd name="T18" fmla="*/ 7 w 60"/>
                <a:gd name="T19" fmla="*/ 115 h 142"/>
                <a:gd name="T20" fmla="*/ 0 w 60"/>
                <a:gd name="T21" fmla="*/ 117 h 142"/>
                <a:gd name="T22" fmla="*/ 0 w 60"/>
                <a:gd name="T23" fmla="*/ 141 h 142"/>
                <a:gd name="T24" fmla="*/ 19 w 60"/>
                <a:gd name="T25" fmla="*/ 139 h 142"/>
                <a:gd name="T26" fmla="*/ 40 w 60"/>
                <a:gd name="T27" fmla="*/ 127 h 142"/>
                <a:gd name="T28" fmla="*/ 55 w 60"/>
                <a:gd name="T29" fmla="*/ 100 h 142"/>
                <a:gd name="T30" fmla="*/ 60 w 60"/>
                <a:gd name="T31" fmla="*/ 72 h 142"/>
                <a:gd name="T32" fmla="*/ 55 w 60"/>
                <a:gd name="T33" fmla="*/ 35 h 142"/>
                <a:gd name="T34" fmla="*/ 43 w 60"/>
                <a:gd name="T35" fmla="*/ 14 h 142"/>
                <a:gd name="T36" fmla="*/ 19 w 60"/>
                <a:gd name="T37" fmla="*/ 0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0" h="142">
                  <a:moveTo>
                    <a:pt x="19" y="0"/>
                  </a:moveTo>
                  <a:lnTo>
                    <a:pt x="0" y="0"/>
                  </a:lnTo>
                  <a:lnTo>
                    <a:pt x="0" y="23"/>
                  </a:lnTo>
                  <a:lnTo>
                    <a:pt x="7" y="23"/>
                  </a:lnTo>
                  <a:lnTo>
                    <a:pt x="19" y="31"/>
                  </a:lnTo>
                  <a:lnTo>
                    <a:pt x="26" y="45"/>
                  </a:lnTo>
                  <a:lnTo>
                    <a:pt x="31" y="69"/>
                  </a:lnTo>
                  <a:lnTo>
                    <a:pt x="26" y="98"/>
                  </a:lnTo>
                  <a:lnTo>
                    <a:pt x="19" y="110"/>
                  </a:lnTo>
                  <a:lnTo>
                    <a:pt x="7" y="115"/>
                  </a:lnTo>
                  <a:lnTo>
                    <a:pt x="0" y="117"/>
                  </a:lnTo>
                  <a:lnTo>
                    <a:pt x="0" y="141"/>
                  </a:lnTo>
                  <a:lnTo>
                    <a:pt x="19" y="139"/>
                  </a:lnTo>
                  <a:lnTo>
                    <a:pt x="40" y="127"/>
                  </a:lnTo>
                  <a:lnTo>
                    <a:pt x="55" y="100"/>
                  </a:lnTo>
                  <a:lnTo>
                    <a:pt x="60" y="72"/>
                  </a:lnTo>
                  <a:lnTo>
                    <a:pt x="55" y="35"/>
                  </a:lnTo>
                  <a:lnTo>
                    <a:pt x="43" y="14"/>
                  </a:lnTo>
                  <a:lnTo>
                    <a:pt x="1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05" name="Freeform 204"/>
            <p:cNvSpPr>
              <a:spLocks/>
            </p:cNvSpPr>
            <p:nvPr/>
          </p:nvSpPr>
          <p:spPr bwMode="auto">
            <a:xfrm>
              <a:off x="10" y="27"/>
              <a:ext cx="60" cy="144"/>
            </a:xfrm>
            <a:custGeom>
              <a:avLst/>
              <a:gdLst>
                <a:gd name="T0" fmla="*/ 52 w 60"/>
                <a:gd name="T1" fmla="*/ 0 h 144"/>
                <a:gd name="T2" fmla="*/ 0 w 60"/>
                <a:gd name="T3" fmla="*/ 0 h 144"/>
                <a:gd name="T4" fmla="*/ 0 w 60"/>
                <a:gd name="T5" fmla="*/ 143 h 144"/>
                <a:gd name="T6" fmla="*/ 60 w 60"/>
                <a:gd name="T7" fmla="*/ 143 h 144"/>
                <a:gd name="T8" fmla="*/ 60 w 60"/>
                <a:gd name="T9" fmla="*/ 120 h 144"/>
                <a:gd name="T10" fmla="*/ 26 w 60"/>
                <a:gd name="T11" fmla="*/ 120 h 144"/>
                <a:gd name="T12" fmla="*/ 26 w 60"/>
                <a:gd name="T13" fmla="*/ 26 h 144"/>
                <a:gd name="T14" fmla="*/ 60 w 60"/>
                <a:gd name="T15" fmla="*/ 26 h 144"/>
                <a:gd name="T16" fmla="*/ 60 w 60"/>
                <a:gd name="T17" fmla="*/ 2 h 144"/>
                <a:gd name="T18" fmla="*/ 52 w 60"/>
                <a:gd name="T19" fmla="*/ 0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0" h="144">
                  <a:moveTo>
                    <a:pt x="52" y="0"/>
                  </a:moveTo>
                  <a:lnTo>
                    <a:pt x="0" y="0"/>
                  </a:lnTo>
                  <a:lnTo>
                    <a:pt x="0" y="143"/>
                  </a:lnTo>
                  <a:lnTo>
                    <a:pt x="60" y="143"/>
                  </a:lnTo>
                  <a:lnTo>
                    <a:pt x="60" y="120"/>
                  </a:lnTo>
                  <a:lnTo>
                    <a:pt x="26" y="120"/>
                  </a:lnTo>
                  <a:lnTo>
                    <a:pt x="26" y="26"/>
                  </a:lnTo>
                  <a:lnTo>
                    <a:pt x="60" y="26"/>
                  </a:lnTo>
                  <a:lnTo>
                    <a:pt x="60" y="2"/>
                  </a:lnTo>
                  <a:lnTo>
                    <a:pt x="52"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nvGrpSpPr>
            <p:cNvPr id="206" name="Group 205"/>
            <p:cNvGrpSpPr>
              <a:grpSpLocks/>
            </p:cNvGrpSpPr>
            <p:nvPr/>
          </p:nvGrpSpPr>
          <p:grpSpPr bwMode="auto">
            <a:xfrm>
              <a:off x="153" y="65"/>
              <a:ext cx="68" cy="106"/>
              <a:chOff x="153" y="65"/>
              <a:chExt cx="68" cy="106"/>
            </a:xfrm>
          </p:grpSpPr>
          <p:sp>
            <p:nvSpPr>
              <p:cNvPr id="218" name="Freeform 217"/>
              <p:cNvSpPr>
                <a:spLocks/>
              </p:cNvSpPr>
              <p:nvPr/>
            </p:nvSpPr>
            <p:spPr bwMode="auto">
              <a:xfrm>
                <a:off x="153" y="65"/>
                <a:ext cx="68" cy="106"/>
              </a:xfrm>
              <a:custGeom>
                <a:avLst/>
                <a:gdLst>
                  <a:gd name="T0" fmla="*/ 26 w 68"/>
                  <a:gd name="T1" fmla="*/ 2 h 106"/>
                  <a:gd name="T2" fmla="*/ 0 w 68"/>
                  <a:gd name="T3" fmla="*/ 2 h 106"/>
                  <a:gd name="T4" fmla="*/ 0 w 68"/>
                  <a:gd name="T5" fmla="*/ 105 h 106"/>
                  <a:gd name="T6" fmla="*/ 26 w 68"/>
                  <a:gd name="T7" fmla="*/ 105 h 106"/>
                  <a:gd name="T8" fmla="*/ 26 w 68"/>
                  <a:gd name="T9" fmla="*/ 74 h 106"/>
                  <a:gd name="T10" fmla="*/ 28 w 68"/>
                  <a:gd name="T11" fmla="*/ 38 h 106"/>
                  <a:gd name="T12" fmla="*/ 36 w 68"/>
                  <a:gd name="T13" fmla="*/ 26 h 106"/>
                  <a:gd name="T14" fmla="*/ 45 w 68"/>
                  <a:gd name="T15" fmla="*/ 24 h 106"/>
                  <a:gd name="T16" fmla="*/ 61 w 68"/>
                  <a:gd name="T17" fmla="*/ 24 h 106"/>
                  <a:gd name="T18" fmla="*/ 63 w 68"/>
                  <a:gd name="T19" fmla="*/ 16 h 106"/>
                  <a:gd name="T20" fmla="*/ 26 w 68"/>
                  <a:gd name="T21" fmla="*/ 16 h 106"/>
                  <a:gd name="T22" fmla="*/ 26 w 68"/>
                  <a:gd name="T23" fmla="*/ 2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8" h="106">
                    <a:moveTo>
                      <a:pt x="26" y="2"/>
                    </a:moveTo>
                    <a:lnTo>
                      <a:pt x="0" y="2"/>
                    </a:lnTo>
                    <a:lnTo>
                      <a:pt x="0" y="105"/>
                    </a:lnTo>
                    <a:lnTo>
                      <a:pt x="26" y="105"/>
                    </a:lnTo>
                    <a:lnTo>
                      <a:pt x="26" y="74"/>
                    </a:lnTo>
                    <a:lnTo>
                      <a:pt x="28" y="38"/>
                    </a:lnTo>
                    <a:lnTo>
                      <a:pt x="36" y="26"/>
                    </a:lnTo>
                    <a:lnTo>
                      <a:pt x="45" y="24"/>
                    </a:lnTo>
                    <a:lnTo>
                      <a:pt x="61" y="24"/>
                    </a:lnTo>
                    <a:lnTo>
                      <a:pt x="63" y="16"/>
                    </a:lnTo>
                    <a:lnTo>
                      <a:pt x="26" y="16"/>
                    </a:lnTo>
                    <a:lnTo>
                      <a:pt x="26" y="2"/>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19" name="Freeform 218"/>
              <p:cNvSpPr>
                <a:spLocks/>
              </p:cNvSpPr>
              <p:nvPr/>
            </p:nvSpPr>
            <p:spPr bwMode="auto">
              <a:xfrm>
                <a:off x="153" y="65"/>
                <a:ext cx="68" cy="106"/>
              </a:xfrm>
              <a:custGeom>
                <a:avLst/>
                <a:gdLst>
                  <a:gd name="T0" fmla="*/ 61 w 68"/>
                  <a:gd name="T1" fmla="*/ 24 h 106"/>
                  <a:gd name="T2" fmla="*/ 45 w 68"/>
                  <a:gd name="T3" fmla="*/ 24 h 106"/>
                  <a:gd name="T4" fmla="*/ 60 w 68"/>
                  <a:gd name="T5" fmla="*/ 28 h 106"/>
                  <a:gd name="T6" fmla="*/ 61 w 68"/>
                  <a:gd name="T7" fmla="*/ 24 h 106"/>
                </a:gdLst>
                <a:ahLst/>
                <a:cxnLst>
                  <a:cxn ang="0">
                    <a:pos x="T0" y="T1"/>
                  </a:cxn>
                  <a:cxn ang="0">
                    <a:pos x="T2" y="T3"/>
                  </a:cxn>
                  <a:cxn ang="0">
                    <a:pos x="T4" y="T5"/>
                  </a:cxn>
                  <a:cxn ang="0">
                    <a:pos x="T6" y="T7"/>
                  </a:cxn>
                </a:cxnLst>
                <a:rect l="0" t="0" r="r" b="b"/>
                <a:pathLst>
                  <a:path w="68" h="106">
                    <a:moveTo>
                      <a:pt x="61" y="24"/>
                    </a:moveTo>
                    <a:lnTo>
                      <a:pt x="45" y="24"/>
                    </a:lnTo>
                    <a:lnTo>
                      <a:pt x="60" y="28"/>
                    </a:lnTo>
                    <a:lnTo>
                      <a:pt x="61" y="24"/>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20" name="Freeform 219"/>
              <p:cNvSpPr>
                <a:spLocks/>
              </p:cNvSpPr>
              <p:nvPr/>
            </p:nvSpPr>
            <p:spPr bwMode="auto">
              <a:xfrm>
                <a:off x="153" y="65"/>
                <a:ext cx="68" cy="106"/>
              </a:xfrm>
              <a:custGeom>
                <a:avLst/>
                <a:gdLst>
                  <a:gd name="T0" fmla="*/ 50 w 68"/>
                  <a:gd name="T1" fmla="*/ 0 h 106"/>
                  <a:gd name="T2" fmla="*/ 38 w 68"/>
                  <a:gd name="T3" fmla="*/ 2 h 106"/>
                  <a:gd name="T4" fmla="*/ 26 w 68"/>
                  <a:gd name="T5" fmla="*/ 16 h 106"/>
                  <a:gd name="T6" fmla="*/ 63 w 68"/>
                  <a:gd name="T7" fmla="*/ 16 h 106"/>
                  <a:gd name="T8" fmla="*/ 67 w 68"/>
                  <a:gd name="T9" fmla="*/ 4 h 106"/>
                  <a:gd name="T10" fmla="*/ 50 w 68"/>
                  <a:gd name="T11" fmla="*/ 0 h 106"/>
                </a:gdLst>
                <a:ahLst/>
                <a:cxnLst>
                  <a:cxn ang="0">
                    <a:pos x="T0" y="T1"/>
                  </a:cxn>
                  <a:cxn ang="0">
                    <a:pos x="T2" y="T3"/>
                  </a:cxn>
                  <a:cxn ang="0">
                    <a:pos x="T4" y="T5"/>
                  </a:cxn>
                  <a:cxn ang="0">
                    <a:pos x="T6" y="T7"/>
                  </a:cxn>
                  <a:cxn ang="0">
                    <a:pos x="T8" y="T9"/>
                  </a:cxn>
                  <a:cxn ang="0">
                    <a:pos x="T10" y="T11"/>
                  </a:cxn>
                </a:cxnLst>
                <a:rect l="0" t="0" r="r" b="b"/>
                <a:pathLst>
                  <a:path w="68" h="106">
                    <a:moveTo>
                      <a:pt x="50" y="0"/>
                    </a:moveTo>
                    <a:lnTo>
                      <a:pt x="38" y="2"/>
                    </a:lnTo>
                    <a:lnTo>
                      <a:pt x="26" y="16"/>
                    </a:lnTo>
                    <a:lnTo>
                      <a:pt x="63" y="16"/>
                    </a:lnTo>
                    <a:lnTo>
                      <a:pt x="67" y="4"/>
                    </a:lnTo>
                    <a:lnTo>
                      <a:pt x="50"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grpSp>
          <p:nvGrpSpPr>
            <p:cNvPr id="207" name="Group 206"/>
            <p:cNvGrpSpPr>
              <a:grpSpLocks/>
            </p:cNvGrpSpPr>
            <p:nvPr/>
          </p:nvGrpSpPr>
          <p:grpSpPr bwMode="auto">
            <a:xfrm>
              <a:off x="271" y="65"/>
              <a:ext cx="53" cy="106"/>
              <a:chOff x="271" y="65"/>
              <a:chExt cx="53" cy="106"/>
            </a:xfrm>
          </p:grpSpPr>
          <p:sp>
            <p:nvSpPr>
              <p:cNvPr id="215" name="Freeform 214"/>
              <p:cNvSpPr>
                <a:spLocks/>
              </p:cNvSpPr>
              <p:nvPr/>
            </p:nvSpPr>
            <p:spPr bwMode="auto">
              <a:xfrm>
                <a:off x="271" y="65"/>
                <a:ext cx="53" cy="106"/>
              </a:xfrm>
              <a:custGeom>
                <a:avLst/>
                <a:gdLst>
                  <a:gd name="T0" fmla="*/ 47 w 53"/>
                  <a:gd name="T1" fmla="*/ 55 h 106"/>
                  <a:gd name="T2" fmla="*/ 19 w 53"/>
                  <a:gd name="T3" fmla="*/ 55 h 106"/>
                  <a:gd name="T4" fmla="*/ 19 w 53"/>
                  <a:gd name="T5" fmla="*/ 76 h 106"/>
                  <a:gd name="T6" fmla="*/ 12 w 53"/>
                  <a:gd name="T7" fmla="*/ 84 h 106"/>
                  <a:gd name="T8" fmla="*/ 0 w 53"/>
                  <a:gd name="T9" fmla="*/ 88 h 106"/>
                  <a:gd name="T10" fmla="*/ 0 w 53"/>
                  <a:gd name="T11" fmla="*/ 105 h 106"/>
                  <a:gd name="T12" fmla="*/ 7 w 53"/>
                  <a:gd name="T13" fmla="*/ 105 h 106"/>
                  <a:gd name="T14" fmla="*/ 21 w 53"/>
                  <a:gd name="T15" fmla="*/ 96 h 106"/>
                  <a:gd name="T16" fmla="*/ 49 w 53"/>
                  <a:gd name="T17" fmla="*/ 96 h 106"/>
                  <a:gd name="T18" fmla="*/ 47 w 53"/>
                  <a:gd name="T19" fmla="*/ 91 h 106"/>
                  <a:gd name="T20" fmla="*/ 47 w 53"/>
                  <a:gd name="T21" fmla="*/ 55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3" h="106">
                    <a:moveTo>
                      <a:pt x="47" y="55"/>
                    </a:moveTo>
                    <a:lnTo>
                      <a:pt x="19" y="55"/>
                    </a:lnTo>
                    <a:lnTo>
                      <a:pt x="19" y="76"/>
                    </a:lnTo>
                    <a:lnTo>
                      <a:pt x="12" y="84"/>
                    </a:lnTo>
                    <a:lnTo>
                      <a:pt x="0" y="88"/>
                    </a:lnTo>
                    <a:lnTo>
                      <a:pt x="0" y="105"/>
                    </a:lnTo>
                    <a:lnTo>
                      <a:pt x="7" y="105"/>
                    </a:lnTo>
                    <a:lnTo>
                      <a:pt x="21" y="96"/>
                    </a:lnTo>
                    <a:lnTo>
                      <a:pt x="49" y="96"/>
                    </a:lnTo>
                    <a:lnTo>
                      <a:pt x="47" y="91"/>
                    </a:lnTo>
                    <a:lnTo>
                      <a:pt x="47" y="55"/>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16" name="Freeform 215"/>
              <p:cNvSpPr>
                <a:spLocks/>
              </p:cNvSpPr>
              <p:nvPr/>
            </p:nvSpPr>
            <p:spPr bwMode="auto">
              <a:xfrm>
                <a:off x="271" y="65"/>
                <a:ext cx="53" cy="106"/>
              </a:xfrm>
              <a:custGeom>
                <a:avLst/>
                <a:gdLst>
                  <a:gd name="T0" fmla="*/ 49 w 53"/>
                  <a:gd name="T1" fmla="*/ 96 h 106"/>
                  <a:gd name="T2" fmla="*/ 21 w 53"/>
                  <a:gd name="T3" fmla="*/ 96 h 106"/>
                  <a:gd name="T4" fmla="*/ 23 w 53"/>
                  <a:gd name="T5" fmla="*/ 98 h 106"/>
                  <a:gd name="T6" fmla="*/ 26 w 53"/>
                  <a:gd name="T7" fmla="*/ 105 h 106"/>
                  <a:gd name="T8" fmla="*/ 52 w 53"/>
                  <a:gd name="T9" fmla="*/ 105 h 106"/>
                  <a:gd name="T10" fmla="*/ 49 w 53"/>
                  <a:gd name="T11" fmla="*/ 96 h 106"/>
                </a:gdLst>
                <a:ahLst/>
                <a:cxnLst>
                  <a:cxn ang="0">
                    <a:pos x="T0" y="T1"/>
                  </a:cxn>
                  <a:cxn ang="0">
                    <a:pos x="T2" y="T3"/>
                  </a:cxn>
                  <a:cxn ang="0">
                    <a:pos x="T4" y="T5"/>
                  </a:cxn>
                  <a:cxn ang="0">
                    <a:pos x="T6" y="T7"/>
                  </a:cxn>
                  <a:cxn ang="0">
                    <a:pos x="T8" y="T9"/>
                  </a:cxn>
                  <a:cxn ang="0">
                    <a:pos x="T10" y="T11"/>
                  </a:cxn>
                </a:cxnLst>
                <a:rect l="0" t="0" r="r" b="b"/>
                <a:pathLst>
                  <a:path w="53" h="106">
                    <a:moveTo>
                      <a:pt x="49" y="96"/>
                    </a:moveTo>
                    <a:lnTo>
                      <a:pt x="21" y="96"/>
                    </a:lnTo>
                    <a:lnTo>
                      <a:pt x="23" y="98"/>
                    </a:lnTo>
                    <a:lnTo>
                      <a:pt x="26" y="105"/>
                    </a:lnTo>
                    <a:lnTo>
                      <a:pt x="52" y="105"/>
                    </a:lnTo>
                    <a:lnTo>
                      <a:pt x="49" y="96"/>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17" name="Freeform 216"/>
              <p:cNvSpPr>
                <a:spLocks/>
              </p:cNvSpPr>
              <p:nvPr/>
            </p:nvSpPr>
            <p:spPr bwMode="auto">
              <a:xfrm>
                <a:off x="271" y="65"/>
                <a:ext cx="53" cy="106"/>
              </a:xfrm>
              <a:custGeom>
                <a:avLst/>
                <a:gdLst>
                  <a:gd name="T0" fmla="*/ 2 w 53"/>
                  <a:gd name="T1" fmla="*/ 0 h 106"/>
                  <a:gd name="T2" fmla="*/ 0 w 53"/>
                  <a:gd name="T3" fmla="*/ 0 h 106"/>
                  <a:gd name="T4" fmla="*/ 0 w 53"/>
                  <a:gd name="T5" fmla="*/ 21 h 106"/>
                  <a:gd name="T6" fmla="*/ 16 w 53"/>
                  <a:gd name="T7" fmla="*/ 24 h 106"/>
                  <a:gd name="T8" fmla="*/ 19 w 53"/>
                  <a:gd name="T9" fmla="*/ 36 h 106"/>
                  <a:gd name="T10" fmla="*/ 19 w 53"/>
                  <a:gd name="T11" fmla="*/ 38 h 106"/>
                  <a:gd name="T12" fmla="*/ 0 w 53"/>
                  <a:gd name="T13" fmla="*/ 43 h 106"/>
                  <a:gd name="T14" fmla="*/ 0 w 53"/>
                  <a:gd name="T15" fmla="*/ 62 h 106"/>
                  <a:gd name="T16" fmla="*/ 2 w 53"/>
                  <a:gd name="T17" fmla="*/ 60 h 106"/>
                  <a:gd name="T18" fmla="*/ 19 w 53"/>
                  <a:gd name="T19" fmla="*/ 55 h 106"/>
                  <a:gd name="T20" fmla="*/ 47 w 53"/>
                  <a:gd name="T21" fmla="*/ 55 h 106"/>
                  <a:gd name="T22" fmla="*/ 47 w 53"/>
                  <a:gd name="T23" fmla="*/ 40 h 106"/>
                  <a:gd name="T24" fmla="*/ 43 w 53"/>
                  <a:gd name="T25" fmla="*/ 14 h 106"/>
                  <a:gd name="T26" fmla="*/ 31 w 53"/>
                  <a:gd name="T27" fmla="*/ 2 h 106"/>
                  <a:gd name="T28" fmla="*/ 2 w 53"/>
                  <a:gd name="T29" fmla="*/ 0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3" h="106">
                    <a:moveTo>
                      <a:pt x="2" y="0"/>
                    </a:moveTo>
                    <a:lnTo>
                      <a:pt x="0" y="0"/>
                    </a:lnTo>
                    <a:lnTo>
                      <a:pt x="0" y="21"/>
                    </a:lnTo>
                    <a:lnTo>
                      <a:pt x="16" y="24"/>
                    </a:lnTo>
                    <a:lnTo>
                      <a:pt x="19" y="36"/>
                    </a:lnTo>
                    <a:lnTo>
                      <a:pt x="19" y="38"/>
                    </a:lnTo>
                    <a:lnTo>
                      <a:pt x="0" y="43"/>
                    </a:lnTo>
                    <a:lnTo>
                      <a:pt x="0" y="62"/>
                    </a:lnTo>
                    <a:lnTo>
                      <a:pt x="2" y="60"/>
                    </a:lnTo>
                    <a:lnTo>
                      <a:pt x="19" y="55"/>
                    </a:lnTo>
                    <a:lnTo>
                      <a:pt x="47" y="55"/>
                    </a:lnTo>
                    <a:lnTo>
                      <a:pt x="47" y="40"/>
                    </a:lnTo>
                    <a:lnTo>
                      <a:pt x="43" y="14"/>
                    </a:lnTo>
                    <a:lnTo>
                      <a:pt x="31" y="2"/>
                    </a:lnTo>
                    <a:lnTo>
                      <a:pt x="2"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sp>
          <p:nvSpPr>
            <p:cNvPr id="208" name="Freeform 207"/>
            <p:cNvSpPr>
              <a:spLocks/>
            </p:cNvSpPr>
            <p:nvPr/>
          </p:nvSpPr>
          <p:spPr bwMode="auto">
            <a:xfrm>
              <a:off x="228" y="65"/>
              <a:ext cx="43" cy="34"/>
            </a:xfrm>
            <a:custGeom>
              <a:avLst/>
              <a:gdLst>
                <a:gd name="T0" fmla="*/ 43 w 43"/>
                <a:gd name="T1" fmla="*/ 0 h 34"/>
                <a:gd name="T2" fmla="*/ 14 w 43"/>
                <a:gd name="T3" fmla="*/ 7 h 34"/>
                <a:gd name="T4" fmla="*/ 0 w 43"/>
                <a:gd name="T5" fmla="*/ 28 h 34"/>
                <a:gd name="T6" fmla="*/ 26 w 43"/>
                <a:gd name="T7" fmla="*/ 33 h 34"/>
                <a:gd name="T8" fmla="*/ 31 w 43"/>
                <a:gd name="T9" fmla="*/ 24 h 34"/>
                <a:gd name="T10" fmla="*/ 43 w 43"/>
                <a:gd name="T11" fmla="*/ 21 h 34"/>
                <a:gd name="T12" fmla="*/ 43 w 43"/>
                <a:gd name="T13" fmla="*/ 0 h 34"/>
              </a:gdLst>
              <a:ahLst/>
              <a:cxnLst>
                <a:cxn ang="0">
                  <a:pos x="T0" y="T1"/>
                </a:cxn>
                <a:cxn ang="0">
                  <a:pos x="T2" y="T3"/>
                </a:cxn>
                <a:cxn ang="0">
                  <a:pos x="T4" y="T5"/>
                </a:cxn>
                <a:cxn ang="0">
                  <a:pos x="T6" y="T7"/>
                </a:cxn>
                <a:cxn ang="0">
                  <a:pos x="T8" y="T9"/>
                </a:cxn>
                <a:cxn ang="0">
                  <a:pos x="T10" y="T11"/>
                </a:cxn>
                <a:cxn ang="0">
                  <a:pos x="T12" y="T13"/>
                </a:cxn>
              </a:cxnLst>
              <a:rect l="0" t="0" r="r" b="b"/>
              <a:pathLst>
                <a:path w="43" h="34">
                  <a:moveTo>
                    <a:pt x="43" y="0"/>
                  </a:moveTo>
                  <a:lnTo>
                    <a:pt x="14" y="7"/>
                  </a:lnTo>
                  <a:lnTo>
                    <a:pt x="0" y="28"/>
                  </a:lnTo>
                  <a:lnTo>
                    <a:pt x="26" y="33"/>
                  </a:lnTo>
                  <a:lnTo>
                    <a:pt x="31" y="24"/>
                  </a:lnTo>
                  <a:lnTo>
                    <a:pt x="43" y="21"/>
                  </a:lnTo>
                  <a:lnTo>
                    <a:pt x="43"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09" name="Freeform 208"/>
            <p:cNvSpPr>
              <a:spLocks/>
            </p:cNvSpPr>
            <p:nvPr/>
          </p:nvSpPr>
          <p:spPr bwMode="auto">
            <a:xfrm>
              <a:off x="226" y="108"/>
              <a:ext cx="45" cy="65"/>
            </a:xfrm>
            <a:custGeom>
              <a:avLst/>
              <a:gdLst>
                <a:gd name="T0" fmla="*/ 45 w 45"/>
                <a:gd name="T1" fmla="*/ 0 h 65"/>
                <a:gd name="T2" fmla="*/ 16 w 45"/>
                <a:gd name="T3" fmla="*/ 9 h 65"/>
                <a:gd name="T4" fmla="*/ 4 w 45"/>
                <a:gd name="T5" fmla="*/ 19 h 65"/>
                <a:gd name="T6" fmla="*/ 0 w 45"/>
                <a:gd name="T7" fmla="*/ 33 h 65"/>
                <a:gd name="T8" fmla="*/ 9 w 45"/>
                <a:gd name="T9" fmla="*/ 57 h 65"/>
                <a:gd name="T10" fmla="*/ 33 w 45"/>
                <a:gd name="T11" fmla="*/ 64 h 65"/>
                <a:gd name="T12" fmla="*/ 45 w 45"/>
                <a:gd name="T13" fmla="*/ 62 h 65"/>
                <a:gd name="T14" fmla="*/ 45 w 45"/>
                <a:gd name="T15" fmla="*/ 45 h 65"/>
                <a:gd name="T16" fmla="*/ 43 w 45"/>
                <a:gd name="T17" fmla="*/ 45 h 65"/>
                <a:gd name="T18" fmla="*/ 31 w 45"/>
                <a:gd name="T19" fmla="*/ 40 h 65"/>
                <a:gd name="T20" fmla="*/ 28 w 45"/>
                <a:gd name="T21" fmla="*/ 33 h 65"/>
                <a:gd name="T22" fmla="*/ 33 w 45"/>
                <a:gd name="T23" fmla="*/ 21 h 65"/>
                <a:gd name="T24" fmla="*/ 45 w 45"/>
                <a:gd name="T25" fmla="*/ 19 h 65"/>
                <a:gd name="T26" fmla="*/ 45 w 45"/>
                <a:gd name="T27" fmla="*/ 0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5" h="65">
                  <a:moveTo>
                    <a:pt x="45" y="0"/>
                  </a:moveTo>
                  <a:lnTo>
                    <a:pt x="16" y="9"/>
                  </a:lnTo>
                  <a:lnTo>
                    <a:pt x="4" y="19"/>
                  </a:lnTo>
                  <a:lnTo>
                    <a:pt x="0" y="33"/>
                  </a:lnTo>
                  <a:lnTo>
                    <a:pt x="9" y="57"/>
                  </a:lnTo>
                  <a:lnTo>
                    <a:pt x="33" y="64"/>
                  </a:lnTo>
                  <a:lnTo>
                    <a:pt x="45" y="62"/>
                  </a:lnTo>
                  <a:lnTo>
                    <a:pt x="45" y="45"/>
                  </a:lnTo>
                  <a:lnTo>
                    <a:pt x="43" y="45"/>
                  </a:lnTo>
                  <a:lnTo>
                    <a:pt x="31" y="40"/>
                  </a:lnTo>
                  <a:lnTo>
                    <a:pt x="28" y="33"/>
                  </a:lnTo>
                  <a:lnTo>
                    <a:pt x="33" y="21"/>
                  </a:lnTo>
                  <a:lnTo>
                    <a:pt x="45" y="19"/>
                  </a:lnTo>
                  <a:lnTo>
                    <a:pt x="45"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10" name="Freeform 209"/>
            <p:cNvSpPr>
              <a:spLocks/>
            </p:cNvSpPr>
            <p:nvPr/>
          </p:nvSpPr>
          <p:spPr bwMode="auto">
            <a:xfrm>
              <a:off x="359" y="14"/>
              <a:ext cx="20" cy="157"/>
            </a:xfrm>
            <a:custGeom>
              <a:avLst/>
              <a:gdLst>
                <a:gd name="T0" fmla="*/ 0 w 20"/>
                <a:gd name="T1" fmla="*/ 0 h 157"/>
                <a:gd name="T2" fmla="*/ 0 w 20"/>
                <a:gd name="T3" fmla="*/ 157 h 157"/>
              </a:gdLst>
              <a:ahLst/>
              <a:cxnLst>
                <a:cxn ang="0">
                  <a:pos x="T0" y="T1"/>
                </a:cxn>
                <a:cxn ang="0">
                  <a:pos x="T2" y="T3"/>
                </a:cxn>
              </a:cxnLst>
              <a:rect l="0" t="0" r="r" b="b"/>
              <a:pathLst>
                <a:path w="20" h="157">
                  <a:moveTo>
                    <a:pt x="0" y="0"/>
                  </a:moveTo>
                  <a:lnTo>
                    <a:pt x="0" y="157"/>
                  </a:lnTo>
                </a:path>
              </a:pathLst>
            </a:custGeom>
            <a:noFill/>
            <a:ln w="18033">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AU"/>
            </a:p>
          </p:txBody>
        </p:sp>
        <p:grpSp>
          <p:nvGrpSpPr>
            <p:cNvPr id="211" name="Group 210"/>
            <p:cNvGrpSpPr>
              <a:grpSpLocks/>
            </p:cNvGrpSpPr>
            <p:nvPr/>
          </p:nvGrpSpPr>
          <p:grpSpPr bwMode="auto">
            <a:xfrm>
              <a:off x="401" y="65"/>
              <a:ext cx="96" cy="106"/>
              <a:chOff x="401" y="65"/>
              <a:chExt cx="96" cy="106"/>
            </a:xfrm>
          </p:grpSpPr>
          <p:sp>
            <p:nvSpPr>
              <p:cNvPr id="212" name="Freeform 211"/>
              <p:cNvSpPr>
                <a:spLocks/>
              </p:cNvSpPr>
              <p:nvPr/>
            </p:nvSpPr>
            <p:spPr bwMode="auto">
              <a:xfrm>
                <a:off x="401" y="65"/>
                <a:ext cx="96" cy="106"/>
              </a:xfrm>
              <a:custGeom>
                <a:avLst/>
                <a:gdLst>
                  <a:gd name="T0" fmla="*/ 26 w 96"/>
                  <a:gd name="T1" fmla="*/ 2 h 106"/>
                  <a:gd name="T2" fmla="*/ 0 w 96"/>
                  <a:gd name="T3" fmla="*/ 2 h 106"/>
                  <a:gd name="T4" fmla="*/ 0 w 96"/>
                  <a:gd name="T5" fmla="*/ 105 h 106"/>
                  <a:gd name="T6" fmla="*/ 28 w 96"/>
                  <a:gd name="T7" fmla="*/ 105 h 106"/>
                  <a:gd name="T8" fmla="*/ 28 w 96"/>
                  <a:gd name="T9" fmla="*/ 60 h 106"/>
                  <a:gd name="T10" fmla="*/ 31 w 96"/>
                  <a:gd name="T11" fmla="*/ 36 h 106"/>
                  <a:gd name="T12" fmla="*/ 38 w 96"/>
                  <a:gd name="T13" fmla="*/ 24 h 106"/>
                  <a:gd name="T14" fmla="*/ 50 w 96"/>
                  <a:gd name="T15" fmla="*/ 21 h 106"/>
                  <a:gd name="T16" fmla="*/ 94 w 96"/>
                  <a:gd name="T17" fmla="*/ 21 h 106"/>
                  <a:gd name="T18" fmla="*/ 91 w 96"/>
                  <a:gd name="T19" fmla="*/ 16 h 106"/>
                  <a:gd name="T20" fmla="*/ 26 w 96"/>
                  <a:gd name="T21" fmla="*/ 16 h 106"/>
                  <a:gd name="T22" fmla="*/ 26 w 96"/>
                  <a:gd name="T23" fmla="*/ 2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6" h="106">
                    <a:moveTo>
                      <a:pt x="26" y="2"/>
                    </a:moveTo>
                    <a:lnTo>
                      <a:pt x="0" y="2"/>
                    </a:lnTo>
                    <a:lnTo>
                      <a:pt x="0" y="105"/>
                    </a:lnTo>
                    <a:lnTo>
                      <a:pt x="28" y="105"/>
                    </a:lnTo>
                    <a:lnTo>
                      <a:pt x="28" y="60"/>
                    </a:lnTo>
                    <a:lnTo>
                      <a:pt x="31" y="36"/>
                    </a:lnTo>
                    <a:lnTo>
                      <a:pt x="38" y="24"/>
                    </a:lnTo>
                    <a:lnTo>
                      <a:pt x="50" y="21"/>
                    </a:lnTo>
                    <a:lnTo>
                      <a:pt x="94" y="21"/>
                    </a:lnTo>
                    <a:lnTo>
                      <a:pt x="91" y="16"/>
                    </a:lnTo>
                    <a:lnTo>
                      <a:pt x="26" y="16"/>
                    </a:lnTo>
                    <a:lnTo>
                      <a:pt x="26" y="2"/>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13" name="Freeform 212"/>
              <p:cNvSpPr>
                <a:spLocks/>
              </p:cNvSpPr>
              <p:nvPr/>
            </p:nvSpPr>
            <p:spPr bwMode="auto">
              <a:xfrm>
                <a:off x="401" y="65"/>
                <a:ext cx="96" cy="106"/>
              </a:xfrm>
              <a:custGeom>
                <a:avLst/>
                <a:gdLst>
                  <a:gd name="T0" fmla="*/ 94 w 96"/>
                  <a:gd name="T1" fmla="*/ 21 h 106"/>
                  <a:gd name="T2" fmla="*/ 50 w 96"/>
                  <a:gd name="T3" fmla="*/ 21 h 106"/>
                  <a:gd name="T4" fmla="*/ 60 w 96"/>
                  <a:gd name="T5" fmla="*/ 24 h 106"/>
                  <a:gd name="T6" fmla="*/ 67 w 96"/>
                  <a:gd name="T7" fmla="*/ 31 h 106"/>
                  <a:gd name="T8" fmla="*/ 69 w 96"/>
                  <a:gd name="T9" fmla="*/ 52 h 106"/>
                  <a:gd name="T10" fmla="*/ 69 w 96"/>
                  <a:gd name="T11" fmla="*/ 105 h 106"/>
                  <a:gd name="T12" fmla="*/ 95 w 96"/>
                  <a:gd name="T13" fmla="*/ 105 h 106"/>
                  <a:gd name="T14" fmla="*/ 95 w 96"/>
                  <a:gd name="T15" fmla="*/ 24 h 106"/>
                  <a:gd name="T16" fmla="*/ 94 w 96"/>
                  <a:gd name="T17" fmla="*/ 21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6" h="106">
                    <a:moveTo>
                      <a:pt x="94" y="21"/>
                    </a:moveTo>
                    <a:lnTo>
                      <a:pt x="50" y="21"/>
                    </a:lnTo>
                    <a:lnTo>
                      <a:pt x="60" y="24"/>
                    </a:lnTo>
                    <a:lnTo>
                      <a:pt x="67" y="31"/>
                    </a:lnTo>
                    <a:lnTo>
                      <a:pt x="69" y="52"/>
                    </a:lnTo>
                    <a:lnTo>
                      <a:pt x="69" y="105"/>
                    </a:lnTo>
                    <a:lnTo>
                      <a:pt x="95" y="105"/>
                    </a:lnTo>
                    <a:lnTo>
                      <a:pt x="95" y="24"/>
                    </a:lnTo>
                    <a:lnTo>
                      <a:pt x="94" y="21"/>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14" name="Freeform 213"/>
              <p:cNvSpPr>
                <a:spLocks/>
              </p:cNvSpPr>
              <p:nvPr/>
            </p:nvSpPr>
            <p:spPr bwMode="auto">
              <a:xfrm>
                <a:off x="401" y="65"/>
                <a:ext cx="96" cy="106"/>
              </a:xfrm>
              <a:custGeom>
                <a:avLst/>
                <a:gdLst>
                  <a:gd name="T0" fmla="*/ 60 w 96"/>
                  <a:gd name="T1" fmla="*/ 0 h 106"/>
                  <a:gd name="T2" fmla="*/ 40 w 96"/>
                  <a:gd name="T3" fmla="*/ 4 h 106"/>
                  <a:gd name="T4" fmla="*/ 26 w 96"/>
                  <a:gd name="T5" fmla="*/ 16 h 106"/>
                  <a:gd name="T6" fmla="*/ 91 w 96"/>
                  <a:gd name="T7" fmla="*/ 16 h 106"/>
                  <a:gd name="T8" fmla="*/ 88 w 96"/>
                  <a:gd name="T9" fmla="*/ 12 h 106"/>
                  <a:gd name="T10" fmla="*/ 76 w 96"/>
                  <a:gd name="T11" fmla="*/ 2 h 106"/>
                  <a:gd name="T12" fmla="*/ 60 w 96"/>
                  <a:gd name="T13" fmla="*/ 0 h 106"/>
                </a:gdLst>
                <a:ahLst/>
                <a:cxnLst>
                  <a:cxn ang="0">
                    <a:pos x="T0" y="T1"/>
                  </a:cxn>
                  <a:cxn ang="0">
                    <a:pos x="T2" y="T3"/>
                  </a:cxn>
                  <a:cxn ang="0">
                    <a:pos x="T4" y="T5"/>
                  </a:cxn>
                  <a:cxn ang="0">
                    <a:pos x="T6" y="T7"/>
                  </a:cxn>
                  <a:cxn ang="0">
                    <a:pos x="T8" y="T9"/>
                  </a:cxn>
                  <a:cxn ang="0">
                    <a:pos x="T10" y="T11"/>
                  </a:cxn>
                  <a:cxn ang="0">
                    <a:pos x="T12" y="T13"/>
                  </a:cxn>
                </a:cxnLst>
                <a:rect l="0" t="0" r="r" b="b"/>
                <a:pathLst>
                  <a:path w="96" h="106">
                    <a:moveTo>
                      <a:pt x="60" y="0"/>
                    </a:moveTo>
                    <a:lnTo>
                      <a:pt x="40" y="4"/>
                    </a:lnTo>
                    <a:lnTo>
                      <a:pt x="26" y="16"/>
                    </a:lnTo>
                    <a:lnTo>
                      <a:pt x="91" y="16"/>
                    </a:lnTo>
                    <a:lnTo>
                      <a:pt x="88" y="12"/>
                    </a:lnTo>
                    <a:lnTo>
                      <a:pt x="76" y="2"/>
                    </a:lnTo>
                    <a:lnTo>
                      <a:pt x="60"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grpSp>
      <p:grpSp>
        <p:nvGrpSpPr>
          <p:cNvPr id="221" name="Group 220"/>
          <p:cNvGrpSpPr>
            <a:grpSpLocks/>
          </p:cNvGrpSpPr>
          <p:nvPr/>
        </p:nvGrpSpPr>
        <p:grpSpPr bwMode="auto">
          <a:xfrm>
            <a:off x="3759583" y="764704"/>
            <a:ext cx="2756633" cy="432048"/>
            <a:chOff x="8" y="8"/>
            <a:chExt cx="3087" cy="139"/>
          </a:xfrm>
        </p:grpSpPr>
        <p:sp>
          <p:nvSpPr>
            <p:cNvPr id="222" name="Freeform 221"/>
            <p:cNvSpPr>
              <a:spLocks/>
            </p:cNvSpPr>
            <p:nvPr/>
          </p:nvSpPr>
          <p:spPr bwMode="auto">
            <a:xfrm>
              <a:off x="8" y="80"/>
              <a:ext cx="3072" cy="20"/>
            </a:xfrm>
            <a:custGeom>
              <a:avLst/>
              <a:gdLst>
                <a:gd name="T0" fmla="*/ 0 w 3072"/>
                <a:gd name="T1" fmla="*/ 0 h 20"/>
                <a:gd name="T2" fmla="*/ 3072 w 3072"/>
                <a:gd name="T3" fmla="*/ 0 h 20"/>
              </a:gdLst>
              <a:ahLst/>
              <a:cxnLst>
                <a:cxn ang="0">
                  <a:pos x="T0" y="T1"/>
                </a:cxn>
                <a:cxn ang="0">
                  <a:pos x="T2" y="T3"/>
                </a:cxn>
              </a:cxnLst>
              <a:rect l="0" t="0" r="r" b="b"/>
              <a:pathLst>
                <a:path w="3072" h="20">
                  <a:moveTo>
                    <a:pt x="0" y="0"/>
                  </a:moveTo>
                  <a:lnTo>
                    <a:pt x="3072" y="0"/>
                  </a:lnTo>
                </a:path>
              </a:pathLst>
            </a:custGeom>
            <a:noFill/>
            <a:ln w="10414">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AU"/>
            </a:p>
          </p:txBody>
        </p:sp>
        <p:sp>
          <p:nvSpPr>
            <p:cNvPr id="223" name="Freeform 222"/>
            <p:cNvSpPr>
              <a:spLocks/>
            </p:cNvSpPr>
            <p:nvPr/>
          </p:nvSpPr>
          <p:spPr bwMode="auto">
            <a:xfrm>
              <a:off x="3075" y="8"/>
              <a:ext cx="20" cy="139"/>
            </a:xfrm>
            <a:custGeom>
              <a:avLst/>
              <a:gdLst>
                <a:gd name="T0" fmla="*/ 0 w 20"/>
                <a:gd name="T1" fmla="*/ 0 h 139"/>
                <a:gd name="T2" fmla="*/ 0 w 20"/>
                <a:gd name="T3" fmla="*/ 139 h 139"/>
              </a:gdLst>
              <a:ahLst/>
              <a:cxnLst>
                <a:cxn ang="0">
                  <a:pos x="T0" y="T1"/>
                </a:cxn>
                <a:cxn ang="0">
                  <a:pos x="T2" y="T3"/>
                </a:cxn>
              </a:cxnLst>
              <a:rect l="0" t="0" r="r" b="b"/>
              <a:pathLst>
                <a:path w="20" h="139">
                  <a:moveTo>
                    <a:pt x="0" y="0"/>
                  </a:moveTo>
                  <a:lnTo>
                    <a:pt x="0" y="139"/>
                  </a:lnTo>
                </a:path>
              </a:pathLst>
            </a:custGeom>
            <a:noFill/>
            <a:ln w="10414">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AU"/>
            </a:p>
          </p:txBody>
        </p:sp>
        <p:sp>
          <p:nvSpPr>
            <p:cNvPr id="224" name="Freeform 223"/>
            <p:cNvSpPr>
              <a:spLocks/>
            </p:cNvSpPr>
            <p:nvPr/>
          </p:nvSpPr>
          <p:spPr bwMode="auto">
            <a:xfrm>
              <a:off x="17" y="8"/>
              <a:ext cx="20" cy="139"/>
            </a:xfrm>
            <a:custGeom>
              <a:avLst/>
              <a:gdLst>
                <a:gd name="T0" fmla="*/ 0 w 20"/>
                <a:gd name="T1" fmla="*/ 0 h 139"/>
                <a:gd name="T2" fmla="*/ 0 w 20"/>
                <a:gd name="T3" fmla="*/ 139 h 139"/>
              </a:gdLst>
              <a:ahLst/>
              <a:cxnLst>
                <a:cxn ang="0">
                  <a:pos x="T0" y="T1"/>
                </a:cxn>
                <a:cxn ang="0">
                  <a:pos x="T2" y="T3"/>
                </a:cxn>
              </a:cxnLst>
              <a:rect l="0" t="0" r="r" b="b"/>
              <a:pathLst>
                <a:path w="20" h="139">
                  <a:moveTo>
                    <a:pt x="0" y="0"/>
                  </a:moveTo>
                  <a:lnTo>
                    <a:pt x="0" y="139"/>
                  </a:lnTo>
                </a:path>
              </a:pathLst>
            </a:custGeom>
            <a:noFill/>
            <a:ln w="10414">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AU"/>
            </a:p>
          </p:txBody>
        </p:sp>
      </p:grpSp>
      <p:sp>
        <p:nvSpPr>
          <p:cNvPr id="267" name="Rectangle 43"/>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AU"/>
          </a:p>
        </p:txBody>
      </p:sp>
      <p:sp>
        <p:nvSpPr>
          <p:cNvPr id="268" name="Rectangle 44"/>
          <p:cNvSpPr>
            <a:spLocks noChangeArrowheads="1"/>
          </p:cNvSpPr>
          <p:nvPr/>
        </p:nvSpPr>
        <p:spPr bwMode="auto">
          <a:xfrm>
            <a:off x="0" y="574675"/>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69" name="Rectangle 45"/>
          <p:cNvSpPr>
            <a:spLocks noChangeArrowheads="1"/>
          </p:cNvSpPr>
          <p:nvPr/>
        </p:nvSpPr>
        <p:spPr bwMode="auto">
          <a:xfrm>
            <a:off x="0" y="6858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70" name="Rectangle 46"/>
          <p:cNvSpPr>
            <a:spLocks noChangeArrowheads="1"/>
          </p:cNvSpPr>
          <p:nvPr/>
        </p:nvSpPr>
        <p:spPr bwMode="auto">
          <a:xfrm>
            <a:off x="0" y="782638"/>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71" name="Rectangle 47"/>
          <p:cNvSpPr>
            <a:spLocks noChangeArrowheads="1"/>
          </p:cNvSpPr>
          <p:nvPr/>
        </p:nvSpPr>
        <p:spPr bwMode="auto">
          <a:xfrm>
            <a:off x="0" y="892175"/>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314" name="Rectangle 90"/>
          <p:cNvSpPr>
            <a:spLocks noChangeArrowheads="1"/>
          </p:cNvSpPr>
          <p:nvPr/>
        </p:nvSpPr>
        <p:spPr bwMode="auto">
          <a:xfrm>
            <a:off x="4269090" y="522843"/>
            <a:ext cx="1826462"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r>
              <a:rPr lang="en-AU" dirty="0" smtClean="0"/>
              <a:t>Block off 3 to 8 m</a:t>
            </a:r>
            <a:endParaRPr lang="en-AU" dirty="0"/>
          </a:p>
        </p:txBody>
      </p:sp>
      <p:sp>
        <p:nvSpPr>
          <p:cNvPr id="315" name="Rectangle 91"/>
          <p:cNvSpPr>
            <a:spLocks noChangeArrowheads="1"/>
          </p:cNvSpPr>
          <p:nvPr/>
        </p:nvSpPr>
        <p:spPr bwMode="auto">
          <a:xfrm>
            <a:off x="152400" y="727075"/>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316" name="Rectangle 92"/>
          <p:cNvSpPr>
            <a:spLocks noChangeArrowheads="1"/>
          </p:cNvSpPr>
          <p:nvPr/>
        </p:nvSpPr>
        <p:spPr bwMode="auto">
          <a:xfrm>
            <a:off x="152400" y="8382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317" name="Rectangle 93"/>
          <p:cNvSpPr>
            <a:spLocks noChangeArrowheads="1"/>
          </p:cNvSpPr>
          <p:nvPr/>
        </p:nvSpPr>
        <p:spPr bwMode="auto">
          <a:xfrm>
            <a:off x="152400" y="935038"/>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318" name="Rectangle 94"/>
          <p:cNvSpPr>
            <a:spLocks noChangeArrowheads="1"/>
          </p:cNvSpPr>
          <p:nvPr/>
        </p:nvSpPr>
        <p:spPr bwMode="auto">
          <a:xfrm>
            <a:off x="152400" y="1044575"/>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val="245453726"/>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23528" y="332657"/>
            <a:ext cx="8208912" cy="2585323"/>
          </a:xfrm>
          <a:prstGeom prst="rect">
            <a:avLst/>
          </a:prstGeom>
        </p:spPr>
        <p:txBody>
          <a:bodyPr wrap="square">
            <a:spAutoFit/>
          </a:bodyPr>
          <a:lstStyle/>
          <a:p>
            <a:r>
              <a:rPr lang="en-AU" dirty="0"/>
              <a:t>When road gradients are steeper than 4%, </a:t>
            </a:r>
            <a:r>
              <a:rPr lang="en-AU" dirty="0" smtClean="0"/>
              <a:t>the drainage </a:t>
            </a:r>
            <a:r>
              <a:rPr lang="en-AU" dirty="0"/>
              <a:t>water will gain high speed which </a:t>
            </a:r>
            <a:r>
              <a:rPr lang="en-AU" dirty="0" smtClean="0"/>
              <a:t>may cause </a:t>
            </a:r>
            <a:r>
              <a:rPr lang="en-AU" dirty="0"/>
              <a:t>erosion of the side drains.  Apart from leading the water off in mitre drains, scour checks </a:t>
            </a:r>
            <a:r>
              <a:rPr lang="en-AU" dirty="0" smtClean="0"/>
              <a:t>may reduce </a:t>
            </a:r>
            <a:r>
              <a:rPr lang="en-AU" dirty="0"/>
              <a:t>the speed of water and prevent the water from eroding the road structure.</a:t>
            </a:r>
          </a:p>
          <a:p>
            <a:r>
              <a:rPr lang="en-AU" dirty="0"/>
              <a:t> </a:t>
            </a:r>
          </a:p>
          <a:p>
            <a:r>
              <a:rPr lang="en-AU" dirty="0">
                <a:solidFill>
                  <a:srgbClr val="FF0000"/>
                </a:solidFill>
                <a:effectLst>
                  <a:outerShdw blurRad="38100" dist="38100" dir="2700000" algn="tl">
                    <a:srgbClr val="000000">
                      <a:alpha val="43137"/>
                    </a:srgbClr>
                  </a:outerShdw>
                </a:effectLst>
              </a:rPr>
              <a:t>Scour checks </a:t>
            </a:r>
            <a:r>
              <a:rPr lang="en-AU" dirty="0"/>
              <a:t>are usually constructed in natural stone or with wooden or bamboo stakes.  By using natural building materials available along the road side, they can easily be maintained after the road has been completed.  The distance between scour</a:t>
            </a:r>
          </a:p>
          <a:p>
            <a:r>
              <a:rPr lang="en-AU" dirty="0"/>
              <a:t>checks depend on the road gradient.  This relation is shown in the following table</a:t>
            </a:r>
          </a:p>
        </p:txBody>
      </p:sp>
      <p:pic>
        <p:nvPicPr>
          <p:cNvPr id="3" name="Picture 2"/>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187624" y="2943809"/>
            <a:ext cx="3240360" cy="2645431"/>
          </a:xfrm>
          <a:prstGeom prst="rect">
            <a:avLst/>
          </a:prstGeom>
          <a:noFill/>
          <a:ln>
            <a:noFill/>
          </a:ln>
        </p:spPr>
      </p:pic>
      <p:graphicFrame>
        <p:nvGraphicFramePr>
          <p:cNvPr id="4" name="Table 3"/>
          <p:cNvGraphicFramePr>
            <a:graphicFrameLocks noGrp="1"/>
          </p:cNvGraphicFramePr>
          <p:nvPr>
            <p:extLst>
              <p:ext uri="{D42A27DB-BD31-4B8C-83A1-F6EECF244321}">
                <p14:modId xmlns:p14="http://schemas.microsoft.com/office/powerpoint/2010/main" val="2881373188"/>
              </p:ext>
            </p:extLst>
          </p:nvPr>
        </p:nvGraphicFramePr>
        <p:xfrm>
          <a:off x="4932040" y="3645024"/>
          <a:ext cx="3133090" cy="1575816"/>
        </p:xfrm>
        <a:graphic>
          <a:graphicData uri="http://schemas.openxmlformats.org/drawingml/2006/table">
            <a:tbl>
              <a:tblPr>
                <a:tableStyleId>{5C22544A-7EE6-4342-B048-85BDC9FD1C3A}</a:tableStyleId>
              </a:tblPr>
              <a:tblGrid>
                <a:gridCol w="1005205"/>
                <a:gridCol w="372745"/>
                <a:gridCol w="1755140"/>
              </a:tblGrid>
              <a:tr h="189865">
                <a:tc>
                  <a:txBody>
                    <a:bodyPr/>
                    <a:lstStyle/>
                    <a:p>
                      <a:pPr marL="124460">
                        <a:lnSpc>
                          <a:spcPct val="115000"/>
                        </a:lnSpc>
                        <a:spcBef>
                          <a:spcPts val="95"/>
                        </a:spcBef>
                        <a:spcAft>
                          <a:spcPts val="0"/>
                        </a:spcAft>
                      </a:pPr>
                      <a:r>
                        <a:rPr lang="en-AU" sz="1000">
                          <a:effectLst/>
                        </a:rPr>
                        <a:t>Road</a:t>
                      </a:r>
                      <a:r>
                        <a:rPr lang="en-AU" sz="1000" spc="-30">
                          <a:effectLst/>
                        </a:rPr>
                        <a:t> </a:t>
                      </a:r>
                      <a:r>
                        <a:rPr lang="en-AU" sz="1000" spc="5">
                          <a:effectLst/>
                        </a:rPr>
                        <a:t>Gr</a:t>
                      </a:r>
                      <a:r>
                        <a:rPr lang="en-AU" sz="1000">
                          <a:effectLst/>
                        </a:rPr>
                        <a:t>adient</a:t>
                      </a:r>
                      <a:endParaRPr lang="en-AU" sz="1100">
                        <a:effectLst/>
                        <a:latin typeface="Calibri"/>
                        <a:ea typeface="Calibri"/>
                        <a:cs typeface="Times New Roman"/>
                      </a:endParaRPr>
                    </a:p>
                  </a:txBody>
                  <a:tcPr marL="0" marR="0" marT="0" marB="0"/>
                </a:tc>
                <a:tc>
                  <a:txBody>
                    <a:bodyPr/>
                    <a:lstStyle/>
                    <a:p>
                      <a:pPr marL="52705">
                        <a:lnSpc>
                          <a:spcPct val="115000"/>
                        </a:lnSpc>
                        <a:spcBef>
                          <a:spcPts val="95"/>
                        </a:spcBef>
                        <a:spcAft>
                          <a:spcPts val="0"/>
                        </a:spcAft>
                      </a:pPr>
                      <a:r>
                        <a:rPr lang="en-AU" sz="1000">
                          <a:effectLst/>
                        </a:rPr>
                        <a:t>[%]</a:t>
                      </a:r>
                      <a:endParaRPr lang="en-AU" sz="1100">
                        <a:effectLst/>
                        <a:latin typeface="Calibri"/>
                        <a:ea typeface="Calibri"/>
                        <a:cs typeface="Times New Roman"/>
                      </a:endParaRPr>
                    </a:p>
                  </a:txBody>
                  <a:tcPr marL="0" marR="0" marT="0" marB="0"/>
                </a:tc>
                <a:tc>
                  <a:txBody>
                    <a:bodyPr/>
                    <a:lstStyle/>
                    <a:p>
                      <a:pPr marL="137795">
                        <a:lnSpc>
                          <a:spcPct val="115000"/>
                        </a:lnSpc>
                        <a:spcBef>
                          <a:spcPts val="95"/>
                        </a:spcBef>
                        <a:spcAft>
                          <a:spcPts val="0"/>
                        </a:spcAft>
                      </a:pPr>
                      <a:r>
                        <a:rPr lang="en-AU" sz="1000" spc="-5">
                          <a:effectLst/>
                        </a:rPr>
                        <a:t>S</a:t>
                      </a:r>
                      <a:r>
                        <a:rPr lang="en-AU" sz="1000" spc="5">
                          <a:effectLst/>
                        </a:rPr>
                        <a:t>c</a:t>
                      </a:r>
                      <a:r>
                        <a:rPr lang="en-AU" sz="1000">
                          <a:effectLst/>
                        </a:rPr>
                        <a:t>our</a:t>
                      </a:r>
                      <a:r>
                        <a:rPr lang="en-AU" sz="1000" spc="-25">
                          <a:effectLst/>
                        </a:rPr>
                        <a:t> </a:t>
                      </a:r>
                      <a:r>
                        <a:rPr lang="en-AU" sz="1000">
                          <a:effectLst/>
                        </a:rPr>
                        <a:t>Che</a:t>
                      </a:r>
                      <a:r>
                        <a:rPr lang="en-AU" sz="1000" spc="5">
                          <a:effectLst/>
                        </a:rPr>
                        <a:t>c</a:t>
                      </a:r>
                      <a:r>
                        <a:rPr lang="en-AU" sz="1000">
                          <a:effectLst/>
                        </a:rPr>
                        <a:t>k</a:t>
                      </a:r>
                      <a:r>
                        <a:rPr lang="en-AU" sz="1000" spc="-15">
                          <a:effectLst/>
                        </a:rPr>
                        <a:t> </a:t>
                      </a:r>
                      <a:r>
                        <a:rPr lang="en-AU" sz="1000">
                          <a:effectLst/>
                        </a:rPr>
                        <a:t>Inte</a:t>
                      </a:r>
                      <a:r>
                        <a:rPr lang="en-AU" sz="1000" spc="5">
                          <a:effectLst/>
                        </a:rPr>
                        <a:t>r</a:t>
                      </a:r>
                      <a:r>
                        <a:rPr lang="en-AU" sz="1000" spc="-5">
                          <a:effectLst/>
                        </a:rPr>
                        <a:t>v</a:t>
                      </a:r>
                      <a:r>
                        <a:rPr lang="en-AU" sz="1000">
                          <a:effectLst/>
                        </a:rPr>
                        <a:t>al </a:t>
                      </a:r>
                      <a:r>
                        <a:rPr lang="en-AU" sz="1000" spc="240">
                          <a:effectLst/>
                        </a:rPr>
                        <a:t> </a:t>
                      </a:r>
                      <a:r>
                        <a:rPr lang="en-AU" sz="1000">
                          <a:effectLst/>
                        </a:rPr>
                        <a:t>[</a:t>
                      </a:r>
                      <a:r>
                        <a:rPr lang="en-AU" sz="1000" spc="20">
                          <a:effectLst/>
                        </a:rPr>
                        <a:t>m</a:t>
                      </a:r>
                      <a:r>
                        <a:rPr lang="en-AU" sz="1000">
                          <a:effectLst/>
                        </a:rPr>
                        <a:t>]</a:t>
                      </a:r>
                      <a:endParaRPr lang="en-AU" sz="1100">
                        <a:effectLst/>
                        <a:latin typeface="Calibri"/>
                        <a:ea typeface="Calibri"/>
                        <a:cs typeface="Times New Roman"/>
                      </a:endParaRPr>
                    </a:p>
                  </a:txBody>
                  <a:tcPr marL="0" marR="0" marT="0" marB="0"/>
                </a:tc>
              </a:tr>
              <a:tr h="177800">
                <a:tc>
                  <a:txBody>
                    <a:bodyPr/>
                    <a:lstStyle/>
                    <a:p>
                      <a:pPr marL="643890">
                        <a:lnSpc>
                          <a:spcPct val="115000"/>
                        </a:lnSpc>
                        <a:spcBef>
                          <a:spcPts val="75"/>
                        </a:spcBef>
                        <a:spcAft>
                          <a:spcPts val="0"/>
                        </a:spcAft>
                      </a:pPr>
                      <a:r>
                        <a:rPr lang="en-AU" sz="1000">
                          <a:effectLst/>
                        </a:rPr>
                        <a:t>4</a:t>
                      </a:r>
                      <a:endParaRPr lang="en-AU" sz="1100">
                        <a:effectLst/>
                        <a:latin typeface="Calibri"/>
                        <a:ea typeface="Calibri"/>
                        <a:cs typeface="Times New Roman"/>
                      </a:endParaRPr>
                    </a:p>
                  </a:txBody>
                  <a:tcPr marL="0" marR="0" marT="0" marB="0"/>
                </a:tc>
                <a:tc>
                  <a:txBody>
                    <a:bodyPr/>
                    <a:lstStyle/>
                    <a:p>
                      <a:pPr>
                        <a:lnSpc>
                          <a:spcPct val="115000"/>
                        </a:lnSpc>
                        <a:spcAft>
                          <a:spcPts val="0"/>
                        </a:spcAft>
                      </a:pPr>
                      <a:r>
                        <a:rPr lang="en-AU" sz="1200">
                          <a:effectLst/>
                        </a:rPr>
                        <a:t> </a:t>
                      </a:r>
                      <a:endParaRPr lang="en-AU" sz="1100">
                        <a:effectLst/>
                        <a:latin typeface="Calibri"/>
                        <a:ea typeface="Calibri"/>
                        <a:cs typeface="Times New Roman"/>
                      </a:endParaRPr>
                    </a:p>
                  </a:txBody>
                  <a:tcPr marL="0" marR="0" marT="0" marB="0"/>
                </a:tc>
                <a:tc>
                  <a:txBody>
                    <a:bodyPr/>
                    <a:lstStyle/>
                    <a:p>
                      <a:pPr marL="529590">
                        <a:lnSpc>
                          <a:spcPct val="115000"/>
                        </a:lnSpc>
                        <a:spcBef>
                          <a:spcPts val="75"/>
                        </a:spcBef>
                        <a:spcAft>
                          <a:spcPts val="0"/>
                        </a:spcAft>
                      </a:pPr>
                      <a:r>
                        <a:rPr lang="en-AU" sz="1000">
                          <a:effectLst/>
                        </a:rPr>
                        <a:t>not</a:t>
                      </a:r>
                      <a:r>
                        <a:rPr lang="en-AU" sz="1000" spc="-20">
                          <a:effectLst/>
                        </a:rPr>
                        <a:t> </a:t>
                      </a:r>
                      <a:r>
                        <a:rPr lang="en-AU" sz="1000" spc="5">
                          <a:effectLst/>
                        </a:rPr>
                        <a:t>r</a:t>
                      </a:r>
                      <a:r>
                        <a:rPr lang="en-AU" sz="1000">
                          <a:effectLst/>
                        </a:rPr>
                        <a:t>equi</a:t>
                      </a:r>
                      <a:r>
                        <a:rPr lang="en-AU" sz="1000" spc="5">
                          <a:effectLst/>
                        </a:rPr>
                        <a:t>r</a:t>
                      </a:r>
                      <a:r>
                        <a:rPr lang="en-AU" sz="1000">
                          <a:effectLst/>
                        </a:rPr>
                        <a:t>ed</a:t>
                      </a:r>
                      <a:endParaRPr lang="en-AU" sz="1100">
                        <a:effectLst/>
                        <a:latin typeface="Calibri"/>
                        <a:ea typeface="Calibri"/>
                        <a:cs typeface="Times New Roman"/>
                      </a:endParaRPr>
                    </a:p>
                  </a:txBody>
                  <a:tcPr marL="0" marR="0" marT="0" marB="0"/>
                </a:tc>
              </a:tr>
              <a:tr h="175895">
                <a:tc>
                  <a:txBody>
                    <a:bodyPr/>
                    <a:lstStyle/>
                    <a:p>
                      <a:pPr marL="643890">
                        <a:lnSpc>
                          <a:spcPct val="115000"/>
                        </a:lnSpc>
                        <a:spcBef>
                          <a:spcPts val="65"/>
                        </a:spcBef>
                        <a:spcAft>
                          <a:spcPts val="0"/>
                        </a:spcAft>
                      </a:pPr>
                      <a:r>
                        <a:rPr lang="en-AU" sz="1000">
                          <a:effectLst/>
                        </a:rPr>
                        <a:t>5</a:t>
                      </a:r>
                      <a:endParaRPr lang="en-AU" sz="1100">
                        <a:effectLst/>
                        <a:latin typeface="Calibri"/>
                        <a:ea typeface="Calibri"/>
                        <a:cs typeface="Times New Roman"/>
                      </a:endParaRPr>
                    </a:p>
                  </a:txBody>
                  <a:tcPr marL="0" marR="0" marT="0" marB="0"/>
                </a:tc>
                <a:tc>
                  <a:txBody>
                    <a:bodyPr/>
                    <a:lstStyle/>
                    <a:p>
                      <a:pPr>
                        <a:lnSpc>
                          <a:spcPct val="115000"/>
                        </a:lnSpc>
                        <a:spcAft>
                          <a:spcPts val="0"/>
                        </a:spcAft>
                      </a:pPr>
                      <a:r>
                        <a:rPr lang="en-AU" sz="1200">
                          <a:effectLst/>
                        </a:rPr>
                        <a:t> </a:t>
                      </a:r>
                      <a:endParaRPr lang="en-AU" sz="1100">
                        <a:effectLst/>
                        <a:latin typeface="Calibri"/>
                        <a:ea typeface="Calibri"/>
                        <a:cs typeface="Times New Roman"/>
                      </a:endParaRPr>
                    </a:p>
                  </a:txBody>
                  <a:tcPr marL="0" marR="0" marT="0" marB="0"/>
                </a:tc>
                <a:tc>
                  <a:txBody>
                    <a:bodyPr/>
                    <a:lstStyle/>
                    <a:p>
                      <a:pPr marL="774065" marR="776605" algn="ctr">
                        <a:lnSpc>
                          <a:spcPct val="115000"/>
                        </a:lnSpc>
                        <a:spcBef>
                          <a:spcPts val="65"/>
                        </a:spcBef>
                        <a:spcAft>
                          <a:spcPts val="0"/>
                        </a:spcAft>
                      </a:pPr>
                      <a:r>
                        <a:rPr lang="en-AU" sz="1000">
                          <a:effectLst/>
                        </a:rPr>
                        <a:t>20</a:t>
                      </a:r>
                      <a:endParaRPr lang="en-AU" sz="1100">
                        <a:effectLst/>
                        <a:latin typeface="Calibri"/>
                        <a:ea typeface="Calibri"/>
                        <a:cs typeface="Times New Roman"/>
                      </a:endParaRPr>
                    </a:p>
                  </a:txBody>
                  <a:tcPr marL="0" marR="0" marT="0" marB="0"/>
                </a:tc>
              </a:tr>
              <a:tr h="175895">
                <a:tc>
                  <a:txBody>
                    <a:bodyPr/>
                    <a:lstStyle/>
                    <a:p>
                      <a:pPr marL="643890">
                        <a:lnSpc>
                          <a:spcPct val="115000"/>
                        </a:lnSpc>
                        <a:spcBef>
                          <a:spcPts val="60"/>
                        </a:spcBef>
                        <a:spcAft>
                          <a:spcPts val="0"/>
                        </a:spcAft>
                      </a:pPr>
                      <a:r>
                        <a:rPr lang="en-AU" sz="1000">
                          <a:effectLst/>
                        </a:rPr>
                        <a:t>6</a:t>
                      </a:r>
                      <a:endParaRPr lang="en-AU" sz="1100">
                        <a:effectLst/>
                        <a:latin typeface="Calibri"/>
                        <a:ea typeface="Calibri"/>
                        <a:cs typeface="Times New Roman"/>
                      </a:endParaRPr>
                    </a:p>
                  </a:txBody>
                  <a:tcPr marL="0" marR="0" marT="0" marB="0"/>
                </a:tc>
                <a:tc>
                  <a:txBody>
                    <a:bodyPr/>
                    <a:lstStyle/>
                    <a:p>
                      <a:pPr>
                        <a:lnSpc>
                          <a:spcPct val="115000"/>
                        </a:lnSpc>
                        <a:spcAft>
                          <a:spcPts val="0"/>
                        </a:spcAft>
                      </a:pPr>
                      <a:r>
                        <a:rPr lang="en-AU" sz="1200">
                          <a:effectLst/>
                        </a:rPr>
                        <a:t> </a:t>
                      </a:r>
                      <a:endParaRPr lang="en-AU" sz="1100">
                        <a:effectLst/>
                        <a:latin typeface="Calibri"/>
                        <a:ea typeface="Calibri"/>
                        <a:cs typeface="Times New Roman"/>
                      </a:endParaRPr>
                    </a:p>
                  </a:txBody>
                  <a:tcPr marL="0" marR="0" marT="0" marB="0"/>
                </a:tc>
                <a:tc>
                  <a:txBody>
                    <a:bodyPr/>
                    <a:lstStyle/>
                    <a:p>
                      <a:pPr marL="774065" marR="776605" algn="ctr">
                        <a:lnSpc>
                          <a:spcPct val="115000"/>
                        </a:lnSpc>
                        <a:spcBef>
                          <a:spcPts val="60"/>
                        </a:spcBef>
                        <a:spcAft>
                          <a:spcPts val="0"/>
                        </a:spcAft>
                      </a:pPr>
                      <a:r>
                        <a:rPr lang="en-AU" sz="1000">
                          <a:effectLst/>
                        </a:rPr>
                        <a:t>15</a:t>
                      </a:r>
                      <a:endParaRPr lang="en-AU" sz="1100">
                        <a:effectLst/>
                        <a:latin typeface="Calibri"/>
                        <a:ea typeface="Calibri"/>
                        <a:cs typeface="Times New Roman"/>
                      </a:endParaRPr>
                    </a:p>
                  </a:txBody>
                  <a:tcPr marL="0" marR="0" marT="0" marB="0"/>
                </a:tc>
              </a:tr>
              <a:tr h="175895">
                <a:tc>
                  <a:txBody>
                    <a:bodyPr/>
                    <a:lstStyle/>
                    <a:p>
                      <a:pPr marL="643890">
                        <a:lnSpc>
                          <a:spcPct val="115000"/>
                        </a:lnSpc>
                        <a:spcBef>
                          <a:spcPts val="65"/>
                        </a:spcBef>
                        <a:spcAft>
                          <a:spcPts val="0"/>
                        </a:spcAft>
                      </a:pPr>
                      <a:r>
                        <a:rPr lang="en-AU" sz="1000">
                          <a:effectLst/>
                        </a:rPr>
                        <a:t>7</a:t>
                      </a:r>
                      <a:endParaRPr lang="en-AU" sz="1100">
                        <a:effectLst/>
                        <a:latin typeface="Calibri"/>
                        <a:ea typeface="Calibri"/>
                        <a:cs typeface="Times New Roman"/>
                      </a:endParaRPr>
                    </a:p>
                  </a:txBody>
                  <a:tcPr marL="0" marR="0" marT="0" marB="0"/>
                </a:tc>
                <a:tc>
                  <a:txBody>
                    <a:bodyPr/>
                    <a:lstStyle/>
                    <a:p>
                      <a:pPr>
                        <a:lnSpc>
                          <a:spcPct val="115000"/>
                        </a:lnSpc>
                        <a:spcAft>
                          <a:spcPts val="0"/>
                        </a:spcAft>
                      </a:pPr>
                      <a:r>
                        <a:rPr lang="en-AU" sz="1200">
                          <a:effectLst/>
                        </a:rPr>
                        <a:t> </a:t>
                      </a:r>
                      <a:endParaRPr lang="en-AU" sz="1100">
                        <a:effectLst/>
                        <a:latin typeface="Calibri"/>
                        <a:ea typeface="Calibri"/>
                        <a:cs typeface="Times New Roman"/>
                      </a:endParaRPr>
                    </a:p>
                  </a:txBody>
                  <a:tcPr marL="0" marR="0" marT="0" marB="0"/>
                </a:tc>
                <a:tc>
                  <a:txBody>
                    <a:bodyPr/>
                    <a:lstStyle/>
                    <a:p>
                      <a:pPr marL="774065" marR="776605" algn="ctr">
                        <a:lnSpc>
                          <a:spcPct val="115000"/>
                        </a:lnSpc>
                        <a:spcBef>
                          <a:spcPts val="65"/>
                        </a:spcBef>
                        <a:spcAft>
                          <a:spcPts val="0"/>
                        </a:spcAft>
                      </a:pPr>
                      <a:r>
                        <a:rPr lang="en-AU" sz="1000">
                          <a:effectLst/>
                        </a:rPr>
                        <a:t>10</a:t>
                      </a:r>
                      <a:endParaRPr lang="en-AU" sz="1100">
                        <a:effectLst/>
                        <a:latin typeface="Calibri"/>
                        <a:ea typeface="Calibri"/>
                        <a:cs typeface="Times New Roman"/>
                      </a:endParaRPr>
                    </a:p>
                  </a:txBody>
                  <a:tcPr marL="0" marR="0" marT="0" marB="0"/>
                </a:tc>
              </a:tr>
              <a:tr h="175260">
                <a:tc>
                  <a:txBody>
                    <a:bodyPr/>
                    <a:lstStyle/>
                    <a:p>
                      <a:pPr marL="643890">
                        <a:lnSpc>
                          <a:spcPct val="115000"/>
                        </a:lnSpc>
                        <a:spcBef>
                          <a:spcPts val="60"/>
                        </a:spcBef>
                        <a:spcAft>
                          <a:spcPts val="0"/>
                        </a:spcAft>
                      </a:pPr>
                      <a:r>
                        <a:rPr lang="en-AU" sz="1000">
                          <a:effectLst/>
                        </a:rPr>
                        <a:t>8</a:t>
                      </a:r>
                      <a:endParaRPr lang="en-AU" sz="1100">
                        <a:effectLst/>
                        <a:latin typeface="Calibri"/>
                        <a:ea typeface="Calibri"/>
                        <a:cs typeface="Times New Roman"/>
                      </a:endParaRPr>
                    </a:p>
                  </a:txBody>
                  <a:tcPr marL="0" marR="0" marT="0" marB="0"/>
                </a:tc>
                <a:tc>
                  <a:txBody>
                    <a:bodyPr/>
                    <a:lstStyle/>
                    <a:p>
                      <a:pPr>
                        <a:lnSpc>
                          <a:spcPct val="115000"/>
                        </a:lnSpc>
                        <a:spcAft>
                          <a:spcPts val="0"/>
                        </a:spcAft>
                      </a:pPr>
                      <a:r>
                        <a:rPr lang="en-AU" sz="1200">
                          <a:effectLst/>
                        </a:rPr>
                        <a:t> </a:t>
                      </a:r>
                      <a:endParaRPr lang="en-AU" sz="1100">
                        <a:effectLst/>
                        <a:latin typeface="Calibri"/>
                        <a:ea typeface="Calibri"/>
                        <a:cs typeface="Times New Roman"/>
                      </a:endParaRPr>
                    </a:p>
                  </a:txBody>
                  <a:tcPr marL="0" marR="0" marT="0" marB="0"/>
                </a:tc>
                <a:tc>
                  <a:txBody>
                    <a:bodyPr/>
                    <a:lstStyle/>
                    <a:p>
                      <a:pPr marL="808990" marR="811530" algn="ctr">
                        <a:lnSpc>
                          <a:spcPct val="115000"/>
                        </a:lnSpc>
                        <a:spcBef>
                          <a:spcPts val="60"/>
                        </a:spcBef>
                        <a:spcAft>
                          <a:spcPts val="0"/>
                        </a:spcAft>
                      </a:pPr>
                      <a:r>
                        <a:rPr lang="en-AU" sz="1000">
                          <a:effectLst/>
                        </a:rPr>
                        <a:t>8</a:t>
                      </a:r>
                      <a:endParaRPr lang="en-AU" sz="1100">
                        <a:effectLst/>
                        <a:latin typeface="Calibri"/>
                        <a:ea typeface="Calibri"/>
                        <a:cs typeface="Times New Roman"/>
                      </a:endParaRPr>
                    </a:p>
                  </a:txBody>
                  <a:tcPr marL="0" marR="0" marT="0" marB="0"/>
                </a:tc>
              </a:tr>
              <a:tr h="175895">
                <a:tc>
                  <a:txBody>
                    <a:bodyPr/>
                    <a:lstStyle/>
                    <a:p>
                      <a:pPr marL="643890">
                        <a:lnSpc>
                          <a:spcPct val="115000"/>
                        </a:lnSpc>
                        <a:spcBef>
                          <a:spcPts val="60"/>
                        </a:spcBef>
                        <a:spcAft>
                          <a:spcPts val="0"/>
                        </a:spcAft>
                      </a:pPr>
                      <a:r>
                        <a:rPr lang="en-AU" sz="1000">
                          <a:effectLst/>
                        </a:rPr>
                        <a:t>9</a:t>
                      </a:r>
                      <a:endParaRPr lang="en-AU" sz="1100">
                        <a:effectLst/>
                        <a:latin typeface="Calibri"/>
                        <a:ea typeface="Calibri"/>
                        <a:cs typeface="Times New Roman"/>
                      </a:endParaRPr>
                    </a:p>
                  </a:txBody>
                  <a:tcPr marL="0" marR="0" marT="0" marB="0"/>
                </a:tc>
                <a:tc>
                  <a:txBody>
                    <a:bodyPr/>
                    <a:lstStyle/>
                    <a:p>
                      <a:pPr>
                        <a:lnSpc>
                          <a:spcPct val="115000"/>
                        </a:lnSpc>
                        <a:spcAft>
                          <a:spcPts val="0"/>
                        </a:spcAft>
                      </a:pPr>
                      <a:r>
                        <a:rPr lang="en-AU" sz="1200">
                          <a:effectLst/>
                        </a:rPr>
                        <a:t> </a:t>
                      </a:r>
                      <a:endParaRPr lang="en-AU" sz="1100">
                        <a:effectLst/>
                        <a:latin typeface="Calibri"/>
                        <a:ea typeface="Calibri"/>
                        <a:cs typeface="Times New Roman"/>
                      </a:endParaRPr>
                    </a:p>
                  </a:txBody>
                  <a:tcPr marL="0" marR="0" marT="0" marB="0"/>
                </a:tc>
                <a:tc>
                  <a:txBody>
                    <a:bodyPr/>
                    <a:lstStyle/>
                    <a:p>
                      <a:pPr marL="808990" marR="811530" algn="ctr">
                        <a:lnSpc>
                          <a:spcPct val="115000"/>
                        </a:lnSpc>
                        <a:spcBef>
                          <a:spcPts val="60"/>
                        </a:spcBef>
                        <a:spcAft>
                          <a:spcPts val="0"/>
                        </a:spcAft>
                      </a:pPr>
                      <a:r>
                        <a:rPr lang="en-AU" sz="1000">
                          <a:effectLst/>
                        </a:rPr>
                        <a:t>7</a:t>
                      </a:r>
                      <a:endParaRPr lang="en-AU" sz="1100">
                        <a:effectLst/>
                        <a:latin typeface="Calibri"/>
                        <a:ea typeface="Calibri"/>
                        <a:cs typeface="Times New Roman"/>
                      </a:endParaRPr>
                    </a:p>
                  </a:txBody>
                  <a:tcPr marL="0" marR="0" marT="0" marB="0"/>
                </a:tc>
              </a:tr>
              <a:tr h="186055">
                <a:tc>
                  <a:txBody>
                    <a:bodyPr/>
                    <a:lstStyle/>
                    <a:p>
                      <a:pPr marL="608965">
                        <a:lnSpc>
                          <a:spcPct val="115000"/>
                        </a:lnSpc>
                        <a:spcBef>
                          <a:spcPts val="65"/>
                        </a:spcBef>
                        <a:spcAft>
                          <a:spcPts val="0"/>
                        </a:spcAft>
                      </a:pPr>
                      <a:r>
                        <a:rPr lang="en-AU" sz="1000">
                          <a:effectLst/>
                        </a:rPr>
                        <a:t>10</a:t>
                      </a:r>
                      <a:endParaRPr lang="en-AU" sz="1100">
                        <a:effectLst/>
                        <a:latin typeface="Calibri"/>
                        <a:ea typeface="Calibri"/>
                        <a:cs typeface="Times New Roman"/>
                      </a:endParaRPr>
                    </a:p>
                  </a:txBody>
                  <a:tcPr marL="0" marR="0" marT="0" marB="0"/>
                </a:tc>
                <a:tc>
                  <a:txBody>
                    <a:bodyPr/>
                    <a:lstStyle/>
                    <a:p>
                      <a:pPr>
                        <a:lnSpc>
                          <a:spcPct val="115000"/>
                        </a:lnSpc>
                        <a:spcAft>
                          <a:spcPts val="0"/>
                        </a:spcAft>
                      </a:pPr>
                      <a:r>
                        <a:rPr lang="en-AU" sz="1200">
                          <a:effectLst/>
                        </a:rPr>
                        <a:t> </a:t>
                      </a:r>
                      <a:endParaRPr lang="en-AU" sz="1100">
                        <a:effectLst/>
                        <a:latin typeface="Calibri"/>
                        <a:ea typeface="Calibri"/>
                        <a:cs typeface="Times New Roman"/>
                      </a:endParaRPr>
                    </a:p>
                  </a:txBody>
                  <a:tcPr marL="0" marR="0" marT="0" marB="0"/>
                </a:tc>
                <a:tc>
                  <a:txBody>
                    <a:bodyPr/>
                    <a:lstStyle/>
                    <a:p>
                      <a:pPr marL="808990" marR="811530" algn="ctr">
                        <a:lnSpc>
                          <a:spcPct val="115000"/>
                        </a:lnSpc>
                        <a:spcBef>
                          <a:spcPts val="65"/>
                        </a:spcBef>
                        <a:spcAft>
                          <a:spcPts val="0"/>
                        </a:spcAft>
                      </a:pPr>
                      <a:r>
                        <a:rPr lang="en-AU" sz="1000" dirty="0">
                          <a:effectLst/>
                        </a:rPr>
                        <a:t>6</a:t>
                      </a:r>
                      <a:endParaRPr lang="en-AU" sz="1100" dirty="0">
                        <a:effectLst/>
                        <a:latin typeface="Calibri"/>
                        <a:ea typeface="Calibri"/>
                        <a:cs typeface="Times New Roman"/>
                      </a:endParaRPr>
                    </a:p>
                  </a:txBody>
                  <a:tcPr marL="0" marR="0" marT="0" marB="0"/>
                </a:tc>
              </a:tr>
            </a:tbl>
          </a:graphicData>
        </a:graphic>
      </p:graphicFrame>
      <p:sp>
        <p:nvSpPr>
          <p:cNvPr id="5" name="Rectangle 1"/>
          <p:cNvSpPr>
            <a:spLocks noChangeArrowheads="1"/>
          </p:cNvSpPr>
          <p:nvPr/>
        </p:nvSpPr>
        <p:spPr bwMode="auto">
          <a:xfrm>
            <a:off x="3005138" y="3032125"/>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val="242023751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 name="Rectangle 47"/>
          <p:cNvSpPr/>
          <p:nvPr/>
        </p:nvSpPr>
        <p:spPr>
          <a:xfrm>
            <a:off x="971600" y="476672"/>
            <a:ext cx="6678488" cy="5909310"/>
          </a:xfrm>
          <a:prstGeom prst="rect">
            <a:avLst/>
          </a:prstGeom>
        </p:spPr>
        <p:txBody>
          <a:bodyPr wrap="square">
            <a:spAutoFit/>
          </a:bodyPr>
          <a:lstStyle/>
          <a:p>
            <a:r>
              <a:rPr lang="en-AU" dirty="0"/>
              <a:t>Selecting the most appropriate road alignment is the most important part of any road planning and design process.  If the wrong alignment is chosen, it can result in delays to construction works, over-use of resources and a road which is difficult and expensive to maintain.</a:t>
            </a:r>
          </a:p>
          <a:p>
            <a:r>
              <a:rPr lang="en-AU" dirty="0"/>
              <a:t> </a:t>
            </a:r>
          </a:p>
          <a:p>
            <a:r>
              <a:rPr lang="en-AU" dirty="0"/>
              <a:t>The types of surveying work commonly demanded of road engineers and technicians are:</a:t>
            </a:r>
          </a:p>
          <a:p>
            <a:r>
              <a:rPr lang="en-AU" dirty="0"/>
              <a:t> </a:t>
            </a:r>
          </a:p>
          <a:p>
            <a:r>
              <a:rPr lang="en-AU" dirty="0"/>
              <a:t>•  rough topographical surveys preparatory to selecting routes,</a:t>
            </a:r>
          </a:p>
          <a:p>
            <a:r>
              <a:rPr lang="en-AU" dirty="0"/>
              <a:t>•  surveys of catchment areas preparatory to designing bridges and culverts,</a:t>
            </a:r>
          </a:p>
          <a:p>
            <a:r>
              <a:rPr lang="en-AU" dirty="0"/>
              <a:t>•  soil surveys to check adequacy of subsoils and quarry materials,</a:t>
            </a:r>
          </a:p>
          <a:p>
            <a:r>
              <a:rPr lang="en-AU" dirty="0"/>
              <a:t>•  more accurate surveys of the selected site or route to enable quantities of material to be estimated, and</a:t>
            </a:r>
          </a:p>
          <a:p>
            <a:r>
              <a:rPr lang="en-AU" dirty="0"/>
              <a:t>•  setting out of the actual works.</a:t>
            </a:r>
          </a:p>
          <a:p>
            <a:r>
              <a:rPr lang="en-AU" dirty="0"/>
              <a:t> </a:t>
            </a:r>
          </a:p>
          <a:p>
            <a:r>
              <a:rPr lang="en-AU" dirty="0"/>
              <a:t>When surveying possible alignments for secondary and tertiary roads, it is often sufficient to drive a four-wheel drive vehicle along the proposed routes.  The routes can be marked on large-scale maps, and the reading of the vehicle's </a:t>
            </a:r>
            <a:r>
              <a:rPr lang="en-AU" dirty="0" err="1"/>
              <a:t>oedometer</a:t>
            </a:r>
            <a:r>
              <a:rPr lang="en-AU" dirty="0"/>
              <a:t> can be used as a measure of distance.</a:t>
            </a:r>
          </a:p>
        </p:txBody>
      </p:sp>
    </p:spTree>
    <p:extLst>
      <p:ext uri="{BB962C8B-B14F-4D97-AF65-F5344CB8AC3E}">
        <p14:creationId xmlns:p14="http://schemas.microsoft.com/office/powerpoint/2010/main" val="2581573979"/>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18" name="Picture 6919"/>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329407" y="1193649"/>
            <a:ext cx="2505075" cy="1238250"/>
          </a:xfrm>
          <a:prstGeom prst="rect">
            <a:avLst/>
          </a:prstGeom>
          <a:noFill/>
          <a:extLst>
            <a:ext uri="{909E8E84-426E-40DD-AFC4-6F175D3DCCD1}">
              <a14:hiddenFill xmlns:a14="http://schemas.microsoft.com/office/drawing/2010/main">
                <a:solidFill>
                  <a:srgbClr val="FFFFFF"/>
                </a:solidFill>
              </a14:hiddenFill>
            </a:ext>
          </a:extLst>
        </p:spPr>
      </p:pic>
      <p:grpSp>
        <p:nvGrpSpPr>
          <p:cNvPr id="3" name="Group 2"/>
          <p:cNvGrpSpPr>
            <a:grpSpLocks/>
          </p:cNvGrpSpPr>
          <p:nvPr/>
        </p:nvGrpSpPr>
        <p:grpSpPr bwMode="auto">
          <a:xfrm>
            <a:off x="2694940" y="979654"/>
            <a:ext cx="3539490" cy="1561465"/>
            <a:chOff x="0" y="0"/>
            <a:chExt cx="5574" cy="2459"/>
          </a:xfrm>
        </p:grpSpPr>
        <p:sp>
          <p:nvSpPr>
            <p:cNvPr id="4" name="Freeform 3"/>
            <p:cNvSpPr>
              <a:spLocks/>
            </p:cNvSpPr>
            <p:nvPr/>
          </p:nvSpPr>
          <p:spPr bwMode="auto">
            <a:xfrm>
              <a:off x="10" y="147"/>
              <a:ext cx="1552" cy="240"/>
            </a:xfrm>
            <a:custGeom>
              <a:avLst/>
              <a:gdLst>
                <a:gd name="T0" fmla="*/ 4 w 1552"/>
                <a:gd name="T1" fmla="*/ 0 h 240"/>
                <a:gd name="T2" fmla="*/ 0 w 1552"/>
                <a:gd name="T3" fmla="*/ 19 h 240"/>
                <a:gd name="T4" fmla="*/ 1545 w 1552"/>
                <a:gd name="T5" fmla="*/ 240 h 240"/>
                <a:gd name="T6" fmla="*/ 1552 w 1552"/>
                <a:gd name="T7" fmla="*/ 220 h 240"/>
                <a:gd name="T8" fmla="*/ 1550 w 1552"/>
                <a:gd name="T9" fmla="*/ 220 h 240"/>
                <a:gd name="T10" fmla="*/ 4 w 1552"/>
                <a:gd name="T11" fmla="*/ 0 h 240"/>
              </a:gdLst>
              <a:ahLst/>
              <a:cxnLst>
                <a:cxn ang="0">
                  <a:pos x="T0" y="T1"/>
                </a:cxn>
                <a:cxn ang="0">
                  <a:pos x="T2" y="T3"/>
                </a:cxn>
                <a:cxn ang="0">
                  <a:pos x="T4" y="T5"/>
                </a:cxn>
                <a:cxn ang="0">
                  <a:pos x="T6" y="T7"/>
                </a:cxn>
                <a:cxn ang="0">
                  <a:pos x="T8" y="T9"/>
                </a:cxn>
                <a:cxn ang="0">
                  <a:pos x="T10" y="T11"/>
                </a:cxn>
              </a:cxnLst>
              <a:rect l="0" t="0" r="r" b="b"/>
              <a:pathLst>
                <a:path w="1552" h="240">
                  <a:moveTo>
                    <a:pt x="4" y="0"/>
                  </a:moveTo>
                  <a:lnTo>
                    <a:pt x="0" y="19"/>
                  </a:lnTo>
                  <a:lnTo>
                    <a:pt x="1545" y="240"/>
                  </a:lnTo>
                  <a:lnTo>
                    <a:pt x="1552" y="220"/>
                  </a:lnTo>
                  <a:lnTo>
                    <a:pt x="1550" y="220"/>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5" name="Freeform 4"/>
            <p:cNvSpPr>
              <a:spLocks/>
            </p:cNvSpPr>
            <p:nvPr/>
          </p:nvSpPr>
          <p:spPr bwMode="auto">
            <a:xfrm>
              <a:off x="1553" y="368"/>
              <a:ext cx="1473" cy="753"/>
            </a:xfrm>
            <a:custGeom>
              <a:avLst/>
              <a:gdLst>
                <a:gd name="T0" fmla="*/ 9 w 1473"/>
                <a:gd name="T1" fmla="*/ 0 h 753"/>
                <a:gd name="T2" fmla="*/ 0 w 1473"/>
                <a:gd name="T3" fmla="*/ 19 h 753"/>
                <a:gd name="T4" fmla="*/ 1466 w 1473"/>
                <a:gd name="T5" fmla="*/ 753 h 753"/>
                <a:gd name="T6" fmla="*/ 1468 w 1473"/>
                <a:gd name="T7" fmla="*/ 753 h 753"/>
                <a:gd name="T8" fmla="*/ 1473 w 1473"/>
                <a:gd name="T9" fmla="*/ 734 h 753"/>
                <a:gd name="T10" fmla="*/ 9 w 1473"/>
                <a:gd name="T11" fmla="*/ 0 h 753"/>
              </a:gdLst>
              <a:ahLst/>
              <a:cxnLst>
                <a:cxn ang="0">
                  <a:pos x="T0" y="T1"/>
                </a:cxn>
                <a:cxn ang="0">
                  <a:pos x="T2" y="T3"/>
                </a:cxn>
                <a:cxn ang="0">
                  <a:pos x="T4" y="T5"/>
                </a:cxn>
                <a:cxn ang="0">
                  <a:pos x="T6" y="T7"/>
                </a:cxn>
                <a:cxn ang="0">
                  <a:pos x="T8" y="T9"/>
                </a:cxn>
                <a:cxn ang="0">
                  <a:pos x="T10" y="T11"/>
                </a:cxn>
              </a:cxnLst>
              <a:rect l="0" t="0" r="r" b="b"/>
              <a:pathLst>
                <a:path w="1473" h="753">
                  <a:moveTo>
                    <a:pt x="9" y="0"/>
                  </a:moveTo>
                  <a:lnTo>
                    <a:pt x="0" y="19"/>
                  </a:lnTo>
                  <a:lnTo>
                    <a:pt x="1466" y="753"/>
                  </a:lnTo>
                  <a:lnTo>
                    <a:pt x="1468" y="753"/>
                  </a:lnTo>
                  <a:lnTo>
                    <a:pt x="1473" y="734"/>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6" name="Freeform 5"/>
            <p:cNvSpPr>
              <a:spLocks/>
            </p:cNvSpPr>
            <p:nvPr/>
          </p:nvSpPr>
          <p:spPr bwMode="auto">
            <a:xfrm>
              <a:off x="3022" y="1102"/>
              <a:ext cx="1440" cy="20"/>
            </a:xfrm>
            <a:custGeom>
              <a:avLst/>
              <a:gdLst>
                <a:gd name="T0" fmla="*/ 1432 w 1440"/>
                <a:gd name="T1" fmla="*/ 0 h 20"/>
                <a:gd name="T2" fmla="*/ 0 w 1440"/>
                <a:gd name="T3" fmla="*/ 0 h 20"/>
                <a:gd name="T4" fmla="*/ 0 w 1440"/>
                <a:gd name="T5" fmla="*/ 19 h 20"/>
                <a:gd name="T6" fmla="*/ 1437 w 1440"/>
                <a:gd name="T7" fmla="*/ 19 h 20"/>
                <a:gd name="T8" fmla="*/ 1440 w 1440"/>
                <a:gd name="T9" fmla="*/ 16 h 20"/>
                <a:gd name="T10" fmla="*/ 1432 w 1440"/>
                <a:gd name="T11" fmla="*/ 0 h 20"/>
              </a:gdLst>
              <a:ahLst/>
              <a:cxnLst>
                <a:cxn ang="0">
                  <a:pos x="T0" y="T1"/>
                </a:cxn>
                <a:cxn ang="0">
                  <a:pos x="T2" y="T3"/>
                </a:cxn>
                <a:cxn ang="0">
                  <a:pos x="T4" y="T5"/>
                </a:cxn>
                <a:cxn ang="0">
                  <a:pos x="T6" y="T7"/>
                </a:cxn>
                <a:cxn ang="0">
                  <a:pos x="T8" y="T9"/>
                </a:cxn>
                <a:cxn ang="0">
                  <a:pos x="T10" y="T11"/>
                </a:cxn>
              </a:cxnLst>
              <a:rect l="0" t="0" r="r" b="b"/>
              <a:pathLst>
                <a:path w="1440" h="20">
                  <a:moveTo>
                    <a:pt x="1432" y="0"/>
                  </a:moveTo>
                  <a:lnTo>
                    <a:pt x="0" y="0"/>
                  </a:lnTo>
                  <a:lnTo>
                    <a:pt x="0" y="19"/>
                  </a:lnTo>
                  <a:lnTo>
                    <a:pt x="1437" y="19"/>
                  </a:lnTo>
                  <a:lnTo>
                    <a:pt x="1440" y="16"/>
                  </a:lnTo>
                  <a:lnTo>
                    <a:pt x="1432"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7" name="Freeform 6"/>
            <p:cNvSpPr>
              <a:spLocks/>
            </p:cNvSpPr>
            <p:nvPr/>
          </p:nvSpPr>
          <p:spPr bwMode="auto">
            <a:xfrm>
              <a:off x="4447" y="358"/>
              <a:ext cx="787" cy="761"/>
            </a:xfrm>
            <a:custGeom>
              <a:avLst/>
              <a:gdLst>
                <a:gd name="T0" fmla="*/ 772 w 787"/>
                <a:gd name="T1" fmla="*/ 0 h 761"/>
                <a:gd name="T2" fmla="*/ 0 w 787"/>
                <a:gd name="T3" fmla="*/ 746 h 761"/>
                <a:gd name="T4" fmla="*/ 14 w 787"/>
                <a:gd name="T5" fmla="*/ 760 h 761"/>
                <a:gd name="T6" fmla="*/ 787 w 787"/>
                <a:gd name="T7" fmla="*/ 14 h 761"/>
                <a:gd name="T8" fmla="*/ 772 w 787"/>
                <a:gd name="T9" fmla="*/ 0 h 761"/>
              </a:gdLst>
              <a:ahLst/>
              <a:cxnLst>
                <a:cxn ang="0">
                  <a:pos x="T0" y="T1"/>
                </a:cxn>
                <a:cxn ang="0">
                  <a:pos x="T2" y="T3"/>
                </a:cxn>
                <a:cxn ang="0">
                  <a:pos x="T4" y="T5"/>
                </a:cxn>
                <a:cxn ang="0">
                  <a:pos x="T6" y="T7"/>
                </a:cxn>
                <a:cxn ang="0">
                  <a:pos x="T8" y="T9"/>
                </a:cxn>
              </a:cxnLst>
              <a:rect l="0" t="0" r="r" b="b"/>
              <a:pathLst>
                <a:path w="787" h="761">
                  <a:moveTo>
                    <a:pt x="772" y="0"/>
                  </a:moveTo>
                  <a:lnTo>
                    <a:pt x="0" y="746"/>
                  </a:lnTo>
                  <a:lnTo>
                    <a:pt x="14" y="760"/>
                  </a:lnTo>
                  <a:lnTo>
                    <a:pt x="787" y="14"/>
                  </a:lnTo>
                  <a:lnTo>
                    <a:pt x="772"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8" name="Freeform 7"/>
            <p:cNvSpPr>
              <a:spLocks/>
            </p:cNvSpPr>
            <p:nvPr/>
          </p:nvSpPr>
          <p:spPr bwMode="auto">
            <a:xfrm>
              <a:off x="502" y="399"/>
              <a:ext cx="69" cy="105"/>
            </a:xfrm>
            <a:custGeom>
              <a:avLst/>
              <a:gdLst>
                <a:gd name="T0" fmla="*/ 69 w 69"/>
                <a:gd name="T1" fmla="*/ 0 h 105"/>
                <a:gd name="T2" fmla="*/ 0 w 69"/>
                <a:gd name="T3" fmla="*/ 0 h 105"/>
                <a:gd name="T4" fmla="*/ 0 w 69"/>
                <a:gd name="T5" fmla="*/ 19 h 105"/>
                <a:gd name="T6" fmla="*/ 48 w 69"/>
                <a:gd name="T7" fmla="*/ 19 h 105"/>
                <a:gd name="T8" fmla="*/ 24 w 69"/>
                <a:gd name="T9" fmla="*/ 60 h 105"/>
                <a:gd name="T10" fmla="*/ 14 w 69"/>
                <a:gd name="T11" fmla="*/ 105 h 105"/>
                <a:gd name="T12" fmla="*/ 33 w 69"/>
                <a:gd name="T13" fmla="*/ 105 h 105"/>
                <a:gd name="T14" fmla="*/ 38 w 69"/>
                <a:gd name="T15" fmla="*/ 74 h 105"/>
                <a:gd name="T16" fmla="*/ 52 w 69"/>
                <a:gd name="T17" fmla="*/ 40 h 105"/>
                <a:gd name="T18" fmla="*/ 69 w 69"/>
                <a:gd name="T19" fmla="*/ 14 h 105"/>
                <a:gd name="T20" fmla="*/ 69 w 69"/>
                <a:gd name="T21" fmla="*/ 0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9" h="105">
                  <a:moveTo>
                    <a:pt x="69" y="0"/>
                  </a:moveTo>
                  <a:lnTo>
                    <a:pt x="0" y="0"/>
                  </a:lnTo>
                  <a:lnTo>
                    <a:pt x="0" y="19"/>
                  </a:lnTo>
                  <a:lnTo>
                    <a:pt x="48" y="19"/>
                  </a:lnTo>
                  <a:lnTo>
                    <a:pt x="24" y="60"/>
                  </a:lnTo>
                  <a:lnTo>
                    <a:pt x="14" y="105"/>
                  </a:lnTo>
                  <a:lnTo>
                    <a:pt x="33" y="105"/>
                  </a:lnTo>
                  <a:lnTo>
                    <a:pt x="38" y="74"/>
                  </a:lnTo>
                  <a:lnTo>
                    <a:pt x="52" y="40"/>
                  </a:lnTo>
                  <a:lnTo>
                    <a:pt x="69" y="14"/>
                  </a:lnTo>
                  <a:lnTo>
                    <a:pt x="6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9" name="Freeform 8"/>
            <p:cNvSpPr>
              <a:spLocks/>
            </p:cNvSpPr>
            <p:nvPr/>
          </p:nvSpPr>
          <p:spPr bwMode="auto">
            <a:xfrm>
              <a:off x="590" y="485"/>
              <a:ext cx="22" cy="20"/>
            </a:xfrm>
            <a:custGeom>
              <a:avLst/>
              <a:gdLst>
                <a:gd name="T0" fmla="*/ 0 w 22"/>
                <a:gd name="T1" fmla="*/ 9 h 20"/>
                <a:gd name="T2" fmla="*/ 21 w 22"/>
                <a:gd name="T3" fmla="*/ 9 h 20"/>
              </a:gdLst>
              <a:ahLst/>
              <a:cxnLst>
                <a:cxn ang="0">
                  <a:pos x="T0" y="T1"/>
                </a:cxn>
                <a:cxn ang="0">
                  <a:pos x="T2" y="T3"/>
                </a:cxn>
              </a:cxnLst>
              <a:rect l="0" t="0" r="r" b="b"/>
              <a:pathLst>
                <a:path w="22" h="20">
                  <a:moveTo>
                    <a:pt x="0" y="9"/>
                  </a:moveTo>
                  <a:lnTo>
                    <a:pt x="21" y="9"/>
                  </a:lnTo>
                </a:path>
              </a:pathLst>
            </a:custGeom>
            <a:noFill/>
            <a:ln w="13461">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AU"/>
            </a:p>
          </p:txBody>
        </p:sp>
        <p:grpSp>
          <p:nvGrpSpPr>
            <p:cNvPr id="10" name="Group 9"/>
            <p:cNvGrpSpPr>
              <a:grpSpLocks/>
            </p:cNvGrpSpPr>
            <p:nvPr/>
          </p:nvGrpSpPr>
          <p:grpSpPr bwMode="auto">
            <a:xfrm>
              <a:off x="629" y="399"/>
              <a:ext cx="74" cy="108"/>
              <a:chOff x="629" y="399"/>
              <a:chExt cx="74" cy="108"/>
            </a:xfrm>
          </p:grpSpPr>
          <p:sp>
            <p:nvSpPr>
              <p:cNvPr id="73" name="Freeform 72"/>
              <p:cNvSpPr>
                <a:spLocks/>
              </p:cNvSpPr>
              <p:nvPr/>
            </p:nvSpPr>
            <p:spPr bwMode="auto">
              <a:xfrm>
                <a:off x="629" y="399"/>
                <a:ext cx="74" cy="108"/>
              </a:xfrm>
              <a:custGeom>
                <a:avLst/>
                <a:gdLst>
                  <a:gd name="T0" fmla="*/ 21 w 74"/>
                  <a:gd name="T1" fmla="*/ 76 h 108"/>
                  <a:gd name="T2" fmla="*/ 0 w 74"/>
                  <a:gd name="T3" fmla="*/ 79 h 108"/>
                  <a:gd name="T4" fmla="*/ 9 w 74"/>
                  <a:gd name="T5" fmla="*/ 100 h 108"/>
                  <a:gd name="T6" fmla="*/ 35 w 74"/>
                  <a:gd name="T7" fmla="*/ 108 h 108"/>
                  <a:gd name="T8" fmla="*/ 52 w 74"/>
                  <a:gd name="T9" fmla="*/ 105 h 108"/>
                  <a:gd name="T10" fmla="*/ 64 w 74"/>
                  <a:gd name="T11" fmla="*/ 93 h 108"/>
                  <a:gd name="T12" fmla="*/ 35 w 74"/>
                  <a:gd name="T13" fmla="*/ 93 h 108"/>
                  <a:gd name="T14" fmla="*/ 26 w 74"/>
                  <a:gd name="T15" fmla="*/ 86 h 108"/>
                  <a:gd name="T16" fmla="*/ 21 w 74"/>
                  <a:gd name="T17" fmla="*/ 76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4" h="108">
                    <a:moveTo>
                      <a:pt x="21" y="76"/>
                    </a:moveTo>
                    <a:lnTo>
                      <a:pt x="0" y="79"/>
                    </a:lnTo>
                    <a:lnTo>
                      <a:pt x="9" y="100"/>
                    </a:lnTo>
                    <a:lnTo>
                      <a:pt x="35" y="108"/>
                    </a:lnTo>
                    <a:lnTo>
                      <a:pt x="52" y="105"/>
                    </a:lnTo>
                    <a:lnTo>
                      <a:pt x="64" y="93"/>
                    </a:lnTo>
                    <a:lnTo>
                      <a:pt x="35" y="93"/>
                    </a:lnTo>
                    <a:lnTo>
                      <a:pt x="26" y="86"/>
                    </a:lnTo>
                    <a:lnTo>
                      <a:pt x="21" y="76"/>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74" name="Freeform 73"/>
              <p:cNvSpPr>
                <a:spLocks/>
              </p:cNvSpPr>
              <p:nvPr/>
            </p:nvSpPr>
            <p:spPr bwMode="auto">
              <a:xfrm>
                <a:off x="629" y="399"/>
                <a:ext cx="74" cy="108"/>
              </a:xfrm>
              <a:custGeom>
                <a:avLst/>
                <a:gdLst>
                  <a:gd name="T0" fmla="*/ 67 w 74"/>
                  <a:gd name="T1" fmla="*/ 50 h 108"/>
                  <a:gd name="T2" fmla="*/ 35 w 74"/>
                  <a:gd name="T3" fmla="*/ 50 h 108"/>
                  <a:gd name="T4" fmla="*/ 47 w 74"/>
                  <a:gd name="T5" fmla="*/ 55 h 108"/>
                  <a:gd name="T6" fmla="*/ 52 w 74"/>
                  <a:gd name="T7" fmla="*/ 69 h 108"/>
                  <a:gd name="T8" fmla="*/ 47 w 74"/>
                  <a:gd name="T9" fmla="*/ 86 h 108"/>
                  <a:gd name="T10" fmla="*/ 35 w 74"/>
                  <a:gd name="T11" fmla="*/ 93 h 108"/>
                  <a:gd name="T12" fmla="*/ 64 w 74"/>
                  <a:gd name="T13" fmla="*/ 93 h 108"/>
                  <a:gd name="T14" fmla="*/ 74 w 74"/>
                  <a:gd name="T15" fmla="*/ 69 h 108"/>
                  <a:gd name="T16" fmla="*/ 67 w 74"/>
                  <a:gd name="T17" fmla="*/ 50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4" h="108">
                    <a:moveTo>
                      <a:pt x="67" y="50"/>
                    </a:moveTo>
                    <a:lnTo>
                      <a:pt x="35" y="50"/>
                    </a:lnTo>
                    <a:lnTo>
                      <a:pt x="47" y="55"/>
                    </a:lnTo>
                    <a:lnTo>
                      <a:pt x="52" y="69"/>
                    </a:lnTo>
                    <a:lnTo>
                      <a:pt x="47" y="86"/>
                    </a:lnTo>
                    <a:lnTo>
                      <a:pt x="35" y="93"/>
                    </a:lnTo>
                    <a:lnTo>
                      <a:pt x="64" y="93"/>
                    </a:lnTo>
                    <a:lnTo>
                      <a:pt x="74" y="69"/>
                    </a:lnTo>
                    <a:lnTo>
                      <a:pt x="67" y="5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75" name="Freeform 74"/>
              <p:cNvSpPr>
                <a:spLocks/>
              </p:cNvSpPr>
              <p:nvPr/>
            </p:nvSpPr>
            <p:spPr bwMode="auto">
              <a:xfrm>
                <a:off x="629" y="399"/>
                <a:ext cx="74" cy="108"/>
              </a:xfrm>
              <a:custGeom>
                <a:avLst/>
                <a:gdLst>
                  <a:gd name="T0" fmla="*/ 69 w 74"/>
                  <a:gd name="T1" fmla="*/ 0 h 108"/>
                  <a:gd name="T2" fmla="*/ 14 w 74"/>
                  <a:gd name="T3" fmla="*/ 0 h 108"/>
                  <a:gd name="T4" fmla="*/ 2 w 74"/>
                  <a:gd name="T5" fmla="*/ 55 h 108"/>
                  <a:gd name="T6" fmla="*/ 19 w 74"/>
                  <a:gd name="T7" fmla="*/ 57 h 108"/>
                  <a:gd name="T8" fmla="*/ 35 w 74"/>
                  <a:gd name="T9" fmla="*/ 50 h 108"/>
                  <a:gd name="T10" fmla="*/ 67 w 74"/>
                  <a:gd name="T11" fmla="*/ 50 h 108"/>
                  <a:gd name="T12" fmla="*/ 64 w 74"/>
                  <a:gd name="T13" fmla="*/ 43 h 108"/>
                  <a:gd name="T14" fmla="*/ 52 w 74"/>
                  <a:gd name="T15" fmla="*/ 38 h 108"/>
                  <a:gd name="T16" fmla="*/ 26 w 74"/>
                  <a:gd name="T17" fmla="*/ 38 h 108"/>
                  <a:gd name="T18" fmla="*/ 28 w 74"/>
                  <a:gd name="T19" fmla="*/ 19 h 108"/>
                  <a:gd name="T20" fmla="*/ 69 w 74"/>
                  <a:gd name="T21" fmla="*/ 19 h 108"/>
                  <a:gd name="T22" fmla="*/ 69 w 74"/>
                  <a:gd name="T23" fmla="*/ 0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4" h="108">
                    <a:moveTo>
                      <a:pt x="69" y="0"/>
                    </a:moveTo>
                    <a:lnTo>
                      <a:pt x="14" y="0"/>
                    </a:lnTo>
                    <a:lnTo>
                      <a:pt x="2" y="55"/>
                    </a:lnTo>
                    <a:lnTo>
                      <a:pt x="19" y="57"/>
                    </a:lnTo>
                    <a:lnTo>
                      <a:pt x="35" y="50"/>
                    </a:lnTo>
                    <a:lnTo>
                      <a:pt x="67" y="50"/>
                    </a:lnTo>
                    <a:lnTo>
                      <a:pt x="64" y="43"/>
                    </a:lnTo>
                    <a:lnTo>
                      <a:pt x="52" y="38"/>
                    </a:lnTo>
                    <a:lnTo>
                      <a:pt x="26" y="38"/>
                    </a:lnTo>
                    <a:lnTo>
                      <a:pt x="28" y="19"/>
                    </a:lnTo>
                    <a:lnTo>
                      <a:pt x="69" y="19"/>
                    </a:lnTo>
                    <a:lnTo>
                      <a:pt x="6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76" name="Freeform 75"/>
              <p:cNvSpPr>
                <a:spLocks/>
              </p:cNvSpPr>
              <p:nvPr/>
            </p:nvSpPr>
            <p:spPr bwMode="auto">
              <a:xfrm>
                <a:off x="629" y="399"/>
                <a:ext cx="74" cy="108"/>
              </a:xfrm>
              <a:custGeom>
                <a:avLst/>
                <a:gdLst>
                  <a:gd name="T0" fmla="*/ 40 w 74"/>
                  <a:gd name="T1" fmla="*/ 33 h 108"/>
                  <a:gd name="T2" fmla="*/ 26 w 74"/>
                  <a:gd name="T3" fmla="*/ 38 h 108"/>
                  <a:gd name="T4" fmla="*/ 52 w 74"/>
                  <a:gd name="T5" fmla="*/ 38 h 108"/>
                  <a:gd name="T6" fmla="*/ 40 w 74"/>
                  <a:gd name="T7" fmla="*/ 33 h 108"/>
                </a:gdLst>
                <a:ahLst/>
                <a:cxnLst>
                  <a:cxn ang="0">
                    <a:pos x="T0" y="T1"/>
                  </a:cxn>
                  <a:cxn ang="0">
                    <a:pos x="T2" y="T3"/>
                  </a:cxn>
                  <a:cxn ang="0">
                    <a:pos x="T4" y="T5"/>
                  </a:cxn>
                  <a:cxn ang="0">
                    <a:pos x="T6" y="T7"/>
                  </a:cxn>
                </a:cxnLst>
                <a:rect l="0" t="0" r="r" b="b"/>
                <a:pathLst>
                  <a:path w="74" h="108">
                    <a:moveTo>
                      <a:pt x="40" y="33"/>
                    </a:moveTo>
                    <a:lnTo>
                      <a:pt x="26" y="38"/>
                    </a:lnTo>
                    <a:lnTo>
                      <a:pt x="52" y="38"/>
                    </a:lnTo>
                    <a:lnTo>
                      <a:pt x="40" y="33"/>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grpSp>
          <p:nvGrpSpPr>
            <p:cNvPr id="11" name="Group 10"/>
            <p:cNvGrpSpPr>
              <a:grpSpLocks/>
            </p:cNvGrpSpPr>
            <p:nvPr/>
          </p:nvGrpSpPr>
          <p:grpSpPr bwMode="auto">
            <a:xfrm>
              <a:off x="713" y="425"/>
              <a:ext cx="76" cy="82"/>
              <a:chOff x="713" y="425"/>
              <a:chExt cx="76" cy="82"/>
            </a:xfrm>
          </p:grpSpPr>
          <p:sp>
            <p:nvSpPr>
              <p:cNvPr id="70" name="Freeform 69"/>
              <p:cNvSpPr>
                <a:spLocks/>
              </p:cNvSpPr>
              <p:nvPr/>
            </p:nvSpPr>
            <p:spPr bwMode="auto">
              <a:xfrm>
                <a:off x="713" y="425"/>
                <a:ext cx="76" cy="82"/>
              </a:xfrm>
              <a:custGeom>
                <a:avLst/>
                <a:gdLst>
                  <a:gd name="T0" fmla="*/ 40 w 76"/>
                  <a:gd name="T1" fmla="*/ 0 h 82"/>
                  <a:gd name="T2" fmla="*/ 23 w 76"/>
                  <a:gd name="T3" fmla="*/ 2 h 82"/>
                  <a:gd name="T4" fmla="*/ 11 w 76"/>
                  <a:gd name="T5" fmla="*/ 12 h 82"/>
                  <a:gd name="T6" fmla="*/ 2 w 76"/>
                  <a:gd name="T7" fmla="*/ 23 h 82"/>
                  <a:gd name="T8" fmla="*/ 0 w 76"/>
                  <a:gd name="T9" fmla="*/ 40 h 82"/>
                  <a:gd name="T10" fmla="*/ 2 w 76"/>
                  <a:gd name="T11" fmla="*/ 57 h 82"/>
                  <a:gd name="T12" fmla="*/ 11 w 76"/>
                  <a:gd name="T13" fmla="*/ 69 h 82"/>
                  <a:gd name="T14" fmla="*/ 23 w 76"/>
                  <a:gd name="T15" fmla="*/ 79 h 82"/>
                  <a:gd name="T16" fmla="*/ 38 w 76"/>
                  <a:gd name="T17" fmla="*/ 81 h 82"/>
                  <a:gd name="T18" fmla="*/ 62 w 76"/>
                  <a:gd name="T19" fmla="*/ 74 h 82"/>
                  <a:gd name="T20" fmla="*/ 68 w 76"/>
                  <a:gd name="T21" fmla="*/ 64 h 82"/>
                  <a:gd name="T22" fmla="*/ 40 w 76"/>
                  <a:gd name="T23" fmla="*/ 64 h 82"/>
                  <a:gd name="T24" fmla="*/ 26 w 76"/>
                  <a:gd name="T25" fmla="*/ 60 h 82"/>
                  <a:gd name="T26" fmla="*/ 21 w 76"/>
                  <a:gd name="T27" fmla="*/ 38 h 82"/>
                  <a:gd name="T28" fmla="*/ 26 w 76"/>
                  <a:gd name="T29" fmla="*/ 21 h 82"/>
                  <a:gd name="T30" fmla="*/ 40 w 76"/>
                  <a:gd name="T31" fmla="*/ 14 h 82"/>
                  <a:gd name="T32" fmla="*/ 69 w 76"/>
                  <a:gd name="T33" fmla="*/ 14 h 82"/>
                  <a:gd name="T34" fmla="*/ 62 w 76"/>
                  <a:gd name="T35" fmla="*/ 4 h 82"/>
                  <a:gd name="T36" fmla="*/ 40 w 76"/>
                  <a:gd name="T37" fmla="*/ 0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76" h="82">
                    <a:moveTo>
                      <a:pt x="40" y="0"/>
                    </a:moveTo>
                    <a:lnTo>
                      <a:pt x="23" y="2"/>
                    </a:lnTo>
                    <a:lnTo>
                      <a:pt x="11" y="12"/>
                    </a:lnTo>
                    <a:lnTo>
                      <a:pt x="2" y="23"/>
                    </a:lnTo>
                    <a:lnTo>
                      <a:pt x="0" y="40"/>
                    </a:lnTo>
                    <a:lnTo>
                      <a:pt x="2" y="57"/>
                    </a:lnTo>
                    <a:lnTo>
                      <a:pt x="11" y="69"/>
                    </a:lnTo>
                    <a:lnTo>
                      <a:pt x="23" y="79"/>
                    </a:lnTo>
                    <a:lnTo>
                      <a:pt x="38" y="81"/>
                    </a:lnTo>
                    <a:lnTo>
                      <a:pt x="62" y="74"/>
                    </a:lnTo>
                    <a:lnTo>
                      <a:pt x="68" y="64"/>
                    </a:lnTo>
                    <a:lnTo>
                      <a:pt x="40" y="64"/>
                    </a:lnTo>
                    <a:lnTo>
                      <a:pt x="26" y="60"/>
                    </a:lnTo>
                    <a:lnTo>
                      <a:pt x="21" y="38"/>
                    </a:lnTo>
                    <a:lnTo>
                      <a:pt x="26" y="21"/>
                    </a:lnTo>
                    <a:lnTo>
                      <a:pt x="40" y="14"/>
                    </a:lnTo>
                    <a:lnTo>
                      <a:pt x="69" y="14"/>
                    </a:lnTo>
                    <a:lnTo>
                      <a:pt x="62" y="4"/>
                    </a:lnTo>
                    <a:lnTo>
                      <a:pt x="40"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71" name="Freeform 70"/>
              <p:cNvSpPr>
                <a:spLocks/>
              </p:cNvSpPr>
              <p:nvPr/>
            </p:nvSpPr>
            <p:spPr bwMode="auto">
              <a:xfrm>
                <a:off x="713" y="425"/>
                <a:ext cx="76" cy="82"/>
              </a:xfrm>
              <a:custGeom>
                <a:avLst/>
                <a:gdLst>
                  <a:gd name="T0" fmla="*/ 55 w 76"/>
                  <a:gd name="T1" fmla="*/ 50 h 82"/>
                  <a:gd name="T2" fmla="*/ 48 w 76"/>
                  <a:gd name="T3" fmla="*/ 62 h 82"/>
                  <a:gd name="T4" fmla="*/ 40 w 76"/>
                  <a:gd name="T5" fmla="*/ 64 h 82"/>
                  <a:gd name="T6" fmla="*/ 68 w 76"/>
                  <a:gd name="T7" fmla="*/ 64 h 82"/>
                  <a:gd name="T8" fmla="*/ 76 w 76"/>
                  <a:gd name="T9" fmla="*/ 52 h 82"/>
                  <a:gd name="T10" fmla="*/ 55 w 76"/>
                  <a:gd name="T11" fmla="*/ 50 h 82"/>
                </a:gdLst>
                <a:ahLst/>
                <a:cxnLst>
                  <a:cxn ang="0">
                    <a:pos x="T0" y="T1"/>
                  </a:cxn>
                  <a:cxn ang="0">
                    <a:pos x="T2" y="T3"/>
                  </a:cxn>
                  <a:cxn ang="0">
                    <a:pos x="T4" y="T5"/>
                  </a:cxn>
                  <a:cxn ang="0">
                    <a:pos x="T6" y="T7"/>
                  </a:cxn>
                  <a:cxn ang="0">
                    <a:pos x="T8" y="T9"/>
                  </a:cxn>
                  <a:cxn ang="0">
                    <a:pos x="T10" y="T11"/>
                  </a:cxn>
                </a:cxnLst>
                <a:rect l="0" t="0" r="r" b="b"/>
                <a:pathLst>
                  <a:path w="76" h="82">
                    <a:moveTo>
                      <a:pt x="55" y="50"/>
                    </a:moveTo>
                    <a:lnTo>
                      <a:pt x="48" y="62"/>
                    </a:lnTo>
                    <a:lnTo>
                      <a:pt x="40" y="64"/>
                    </a:lnTo>
                    <a:lnTo>
                      <a:pt x="68" y="64"/>
                    </a:lnTo>
                    <a:lnTo>
                      <a:pt x="76" y="52"/>
                    </a:lnTo>
                    <a:lnTo>
                      <a:pt x="55" y="5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72" name="Freeform 71"/>
              <p:cNvSpPr>
                <a:spLocks/>
              </p:cNvSpPr>
              <p:nvPr/>
            </p:nvSpPr>
            <p:spPr bwMode="auto">
              <a:xfrm>
                <a:off x="713" y="425"/>
                <a:ext cx="76" cy="82"/>
              </a:xfrm>
              <a:custGeom>
                <a:avLst/>
                <a:gdLst>
                  <a:gd name="T0" fmla="*/ 69 w 76"/>
                  <a:gd name="T1" fmla="*/ 14 h 82"/>
                  <a:gd name="T2" fmla="*/ 40 w 76"/>
                  <a:gd name="T3" fmla="*/ 14 h 82"/>
                  <a:gd name="T4" fmla="*/ 48 w 76"/>
                  <a:gd name="T5" fmla="*/ 19 h 82"/>
                  <a:gd name="T6" fmla="*/ 55 w 76"/>
                  <a:gd name="T7" fmla="*/ 28 h 82"/>
                  <a:gd name="T8" fmla="*/ 76 w 76"/>
                  <a:gd name="T9" fmla="*/ 23 h 82"/>
                  <a:gd name="T10" fmla="*/ 69 w 76"/>
                  <a:gd name="T11" fmla="*/ 14 h 82"/>
                </a:gdLst>
                <a:ahLst/>
                <a:cxnLst>
                  <a:cxn ang="0">
                    <a:pos x="T0" y="T1"/>
                  </a:cxn>
                  <a:cxn ang="0">
                    <a:pos x="T2" y="T3"/>
                  </a:cxn>
                  <a:cxn ang="0">
                    <a:pos x="T4" y="T5"/>
                  </a:cxn>
                  <a:cxn ang="0">
                    <a:pos x="T6" y="T7"/>
                  </a:cxn>
                  <a:cxn ang="0">
                    <a:pos x="T8" y="T9"/>
                  </a:cxn>
                  <a:cxn ang="0">
                    <a:pos x="T10" y="T11"/>
                  </a:cxn>
                </a:cxnLst>
                <a:rect l="0" t="0" r="r" b="b"/>
                <a:pathLst>
                  <a:path w="76" h="82">
                    <a:moveTo>
                      <a:pt x="69" y="14"/>
                    </a:moveTo>
                    <a:lnTo>
                      <a:pt x="40" y="14"/>
                    </a:lnTo>
                    <a:lnTo>
                      <a:pt x="48" y="19"/>
                    </a:lnTo>
                    <a:lnTo>
                      <a:pt x="55" y="28"/>
                    </a:lnTo>
                    <a:lnTo>
                      <a:pt x="76" y="23"/>
                    </a:lnTo>
                    <a:lnTo>
                      <a:pt x="69" y="14"/>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grpSp>
          <p:nvGrpSpPr>
            <p:cNvPr id="12" name="Group 11"/>
            <p:cNvGrpSpPr>
              <a:grpSpLocks/>
            </p:cNvGrpSpPr>
            <p:nvPr/>
          </p:nvGrpSpPr>
          <p:grpSpPr bwMode="auto">
            <a:xfrm>
              <a:off x="801" y="425"/>
              <a:ext cx="118" cy="80"/>
              <a:chOff x="801" y="425"/>
              <a:chExt cx="118" cy="80"/>
            </a:xfrm>
          </p:grpSpPr>
          <p:sp>
            <p:nvSpPr>
              <p:cNvPr id="65" name="Freeform 64"/>
              <p:cNvSpPr>
                <a:spLocks/>
              </p:cNvSpPr>
              <p:nvPr/>
            </p:nvSpPr>
            <p:spPr bwMode="auto">
              <a:xfrm>
                <a:off x="801" y="425"/>
                <a:ext cx="118" cy="80"/>
              </a:xfrm>
              <a:custGeom>
                <a:avLst/>
                <a:gdLst>
                  <a:gd name="T0" fmla="*/ 19 w 118"/>
                  <a:gd name="T1" fmla="*/ 0 h 80"/>
                  <a:gd name="T2" fmla="*/ 0 w 118"/>
                  <a:gd name="T3" fmla="*/ 0 h 80"/>
                  <a:gd name="T4" fmla="*/ 0 w 118"/>
                  <a:gd name="T5" fmla="*/ 79 h 80"/>
                  <a:gd name="T6" fmla="*/ 21 w 118"/>
                  <a:gd name="T7" fmla="*/ 79 h 80"/>
                  <a:gd name="T8" fmla="*/ 21 w 118"/>
                  <a:gd name="T9" fmla="*/ 40 h 80"/>
                  <a:gd name="T10" fmla="*/ 24 w 118"/>
                  <a:gd name="T11" fmla="*/ 23 h 80"/>
                  <a:gd name="T12" fmla="*/ 28 w 118"/>
                  <a:gd name="T13" fmla="*/ 19 h 80"/>
                  <a:gd name="T14" fmla="*/ 38 w 118"/>
                  <a:gd name="T15" fmla="*/ 14 h 80"/>
                  <a:gd name="T16" fmla="*/ 115 w 118"/>
                  <a:gd name="T17" fmla="*/ 14 h 80"/>
                  <a:gd name="T18" fmla="*/ 113 w 118"/>
                  <a:gd name="T19" fmla="*/ 12 h 80"/>
                  <a:gd name="T20" fmla="*/ 19 w 118"/>
                  <a:gd name="T21" fmla="*/ 12 h 80"/>
                  <a:gd name="T22" fmla="*/ 19 w 118"/>
                  <a:gd name="T23" fmla="*/ 0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8" h="80">
                    <a:moveTo>
                      <a:pt x="19" y="0"/>
                    </a:moveTo>
                    <a:lnTo>
                      <a:pt x="0" y="0"/>
                    </a:lnTo>
                    <a:lnTo>
                      <a:pt x="0" y="79"/>
                    </a:lnTo>
                    <a:lnTo>
                      <a:pt x="21" y="79"/>
                    </a:lnTo>
                    <a:lnTo>
                      <a:pt x="21" y="40"/>
                    </a:lnTo>
                    <a:lnTo>
                      <a:pt x="24" y="23"/>
                    </a:lnTo>
                    <a:lnTo>
                      <a:pt x="28" y="19"/>
                    </a:lnTo>
                    <a:lnTo>
                      <a:pt x="38" y="14"/>
                    </a:lnTo>
                    <a:lnTo>
                      <a:pt x="115" y="14"/>
                    </a:lnTo>
                    <a:lnTo>
                      <a:pt x="113" y="12"/>
                    </a:lnTo>
                    <a:lnTo>
                      <a:pt x="19" y="12"/>
                    </a:lnTo>
                    <a:lnTo>
                      <a:pt x="1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66" name="Freeform 65"/>
              <p:cNvSpPr>
                <a:spLocks/>
              </p:cNvSpPr>
              <p:nvPr/>
            </p:nvSpPr>
            <p:spPr bwMode="auto">
              <a:xfrm>
                <a:off x="801" y="425"/>
                <a:ext cx="118" cy="80"/>
              </a:xfrm>
              <a:custGeom>
                <a:avLst/>
                <a:gdLst>
                  <a:gd name="T0" fmla="*/ 84 w 118"/>
                  <a:gd name="T1" fmla="*/ 14 h 80"/>
                  <a:gd name="T2" fmla="*/ 38 w 118"/>
                  <a:gd name="T3" fmla="*/ 14 h 80"/>
                  <a:gd name="T4" fmla="*/ 43 w 118"/>
                  <a:gd name="T5" fmla="*/ 16 h 80"/>
                  <a:gd name="T6" fmla="*/ 48 w 118"/>
                  <a:gd name="T7" fmla="*/ 21 h 80"/>
                  <a:gd name="T8" fmla="*/ 48 w 118"/>
                  <a:gd name="T9" fmla="*/ 79 h 80"/>
                  <a:gd name="T10" fmla="*/ 69 w 118"/>
                  <a:gd name="T11" fmla="*/ 79 h 80"/>
                  <a:gd name="T12" fmla="*/ 69 w 118"/>
                  <a:gd name="T13" fmla="*/ 23 h 80"/>
                  <a:gd name="T14" fmla="*/ 84 w 118"/>
                  <a:gd name="T15" fmla="*/ 14 h 8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8" h="80">
                    <a:moveTo>
                      <a:pt x="84" y="14"/>
                    </a:moveTo>
                    <a:lnTo>
                      <a:pt x="38" y="14"/>
                    </a:lnTo>
                    <a:lnTo>
                      <a:pt x="43" y="16"/>
                    </a:lnTo>
                    <a:lnTo>
                      <a:pt x="48" y="21"/>
                    </a:lnTo>
                    <a:lnTo>
                      <a:pt x="48" y="79"/>
                    </a:lnTo>
                    <a:lnTo>
                      <a:pt x="69" y="79"/>
                    </a:lnTo>
                    <a:lnTo>
                      <a:pt x="69" y="23"/>
                    </a:lnTo>
                    <a:lnTo>
                      <a:pt x="84" y="14"/>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67" name="Freeform 66"/>
              <p:cNvSpPr>
                <a:spLocks/>
              </p:cNvSpPr>
              <p:nvPr/>
            </p:nvSpPr>
            <p:spPr bwMode="auto">
              <a:xfrm>
                <a:off x="801" y="425"/>
                <a:ext cx="118" cy="80"/>
              </a:xfrm>
              <a:custGeom>
                <a:avLst/>
                <a:gdLst>
                  <a:gd name="T0" fmla="*/ 115 w 118"/>
                  <a:gd name="T1" fmla="*/ 14 h 80"/>
                  <a:gd name="T2" fmla="*/ 84 w 118"/>
                  <a:gd name="T3" fmla="*/ 14 h 80"/>
                  <a:gd name="T4" fmla="*/ 93 w 118"/>
                  <a:gd name="T5" fmla="*/ 19 h 80"/>
                  <a:gd name="T6" fmla="*/ 96 w 118"/>
                  <a:gd name="T7" fmla="*/ 36 h 80"/>
                  <a:gd name="T8" fmla="*/ 96 w 118"/>
                  <a:gd name="T9" fmla="*/ 79 h 80"/>
                  <a:gd name="T10" fmla="*/ 117 w 118"/>
                  <a:gd name="T11" fmla="*/ 79 h 80"/>
                  <a:gd name="T12" fmla="*/ 117 w 118"/>
                  <a:gd name="T13" fmla="*/ 28 h 80"/>
                  <a:gd name="T14" fmla="*/ 115 w 118"/>
                  <a:gd name="T15" fmla="*/ 14 h 8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8" h="80">
                    <a:moveTo>
                      <a:pt x="115" y="14"/>
                    </a:moveTo>
                    <a:lnTo>
                      <a:pt x="84" y="14"/>
                    </a:lnTo>
                    <a:lnTo>
                      <a:pt x="93" y="19"/>
                    </a:lnTo>
                    <a:lnTo>
                      <a:pt x="96" y="36"/>
                    </a:lnTo>
                    <a:lnTo>
                      <a:pt x="96" y="79"/>
                    </a:lnTo>
                    <a:lnTo>
                      <a:pt x="117" y="79"/>
                    </a:lnTo>
                    <a:lnTo>
                      <a:pt x="117" y="28"/>
                    </a:lnTo>
                    <a:lnTo>
                      <a:pt x="115" y="14"/>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68" name="Freeform 67"/>
              <p:cNvSpPr>
                <a:spLocks/>
              </p:cNvSpPr>
              <p:nvPr/>
            </p:nvSpPr>
            <p:spPr bwMode="auto">
              <a:xfrm>
                <a:off x="801" y="425"/>
                <a:ext cx="118" cy="80"/>
              </a:xfrm>
              <a:custGeom>
                <a:avLst/>
                <a:gdLst>
                  <a:gd name="T0" fmla="*/ 43 w 118"/>
                  <a:gd name="T1" fmla="*/ 0 h 80"/>
                  <a:gd name="T2" fmla="*/ 31 w 118"/>
                  <a:gd name="T3" fmla="*/ 2 h 80"/>
                  <a:gd name="T4" fmla="*/ 19 w 118"/>
                  <a:gd name="T5" fmla="*/ 12 h 80"/>
                  <a:gd name="T6" fmla="*/ 67 w 118"/>
                  <a:gd name="T7" fmla="*/ 12 h 80"/>
                  <a:gd name="T8" fmla="*/ 57 w 118"/>
                  <a:gd name="T9" fmla="*/ 2 h 80"/>
                  <a:gd name="T10" fmla="*/ 43 w 118"/>
                  <a:gd name="T11" fmla="*/ 0 h 80"/>
                </a:gdLst>
                <a:ahLst/>
                <a:cxnLst>
                  <a:cxn ang="0">
                    <a:pos x="T0" y="T1"/>
                  </a:cxn>
                  <a:cxn ang="0">
                    <a:pos x="T2" y="T3"/>
                  </a:cxn>
                  <a:cxn ang="0">
                    <a:pos x="T4" y="T5"/>
                  </a:cxn>
                  <a:cxn ang="0">
                    <a:pos x="T6" y="T7"/>
                  </a:cxn>
                  <a:cxn ang="0">
                    <a:pos x="T8" y="T9"/>
                  </a:cxn>
                  <a:cxn ang="0">
                    <a:pos x="T10" y="T11"/>
                  </a:cxn>
                </a:cxnLst>
                <a:rect l="0" t="0" r="r" b="b"/>
                <a:pathLst>
                  <a:path w="118" h="80">
                    <a:moveTo>
                      <a:pt x="43" y="0"/>
                    </a:moveTo>
                    <a:lnTo>
                      <a:pt x="31" y="2"/>
                    </a:lnTo>
                    <a:lnTo>
                      <a:pt x="19" y="12"/>
                    </a:lnTo>
                    <a:lnTo>
                      <a:pt x="67" y="12"/>
                    </a:lnTo>
                    <a:lnTo>
                      <a:pt x="57" y="2"/>
                    </a:lnTo>
                    <a:lnTo>
                      <a:pt x="43"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69" name="Freeform 68"/>
              <p:cNvSpPr>
                <a:spLocks/>
              </p:cNvSpPr>
              <p:nvPr/>
            </p:nvSpPr>
            <p:spPr bwMode="auto">
              <a:xfrm>
                <a:off x="801" y="425"/>
                <a:ext cx="118" cy="80"/>
              </a:xfrm>
              <a:custGeom>
                <a:avLst/>
                <a:gdLst>
                  <a:gd name="T0" fmla="*/ 91 w 118"/>
                  <a:gd name="T1" fmla="*/ 0 h 80"/>
                  <a:gd name="T2" fmla="*/ 79 w 118"/>
                  <a:gd name="T3" fmla="*/ 2 h 80"/>
                  <a:gd name="T4" fmla="*/ 67 w 118"/>
                  <a:gd name="T5" fmla="*/ 12 h 80"/>
                  <a:gd name="T6" fmla="*/ 113 w 118"/>
                  <a:gd name="T7" fmla="*/ 12 h 80"/>
                  <a:gd name="T8" fmla="*/ 105 w 118"/>
                  <a:gd name="T9" fmla="*/ 2 h 80"/>
                  <a:gd name="T10" fmla="*/ 91 w 118"/>
                  <a:gd name="T11" fmla="*/ 0 h 80"/>
                </a:gdLst>
                <a:ahLst/>
                <a:cxnLst>
                  <a:cxn ang="0">
                    <a:pos x="T0" y="T1"/>
                  </a:cxn>
                  <a:cxn ang="0">
                    <a:pos x="T2" y="T3"/>
                  </a:cxn>
                  <a:cxn ang="0">
                    <a:pos x="T4" y="T5"/>
                  </a:cxn>
                  <a:cxn ang="0">
                    <a:pos x="T6" y="T7"/>
                  </a:cxn>
                  <a:cxn ang="0">
                    <a:pos x="T8" y="T9"/>
                  </a:cxn>
                  <a:cxn ang="0">
                    <a:pos x="T10" y="T11"/>
                  </a:cxn>
                </a:cxnLst>
                <a:rect l="0" t="0" r="r" b="b"/>
                <a:pathLst>
                  <a:path w="118" h="80">
                    <a:moveTo>
                      <a:pt x="91" y="0"/>
                    </a:moveTo>
                    <a:lnTo>
                      <a:pt x="79" y="2"/>
                    </a:lnTo>
                    <a:lnTo>
                      <a:pt x="67" y="12"/>
                    </a:lnTo>
                    <a:lnTo>
                      <a:pt x="113" y="12"/>
                    </a:lnTo>
                    <a:lnTo>
                      <a:pt x="105" y="2"/>
                    </a:lnTo>
                    <a:lnTo>
                      <a:pt x="91"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sp>
          <p:nvSpPr>
            <p:cNvPr id="13" name="Freeform 12"/>
            <p:cNvSpPr>
              <a:spLocks/>
            </p:cNvSpPr>
            <p:nvPr/>
          </p:nvSpPr>
          <p:spPr bwMode="auto">
            <a:xfrm>
              <a:off x="998" y="365"/>
              <a:ext cx="20" cy="1337"/>
            </a:xfrm>
            <a:custGeom>
              <a:avLst/>
              <a:gdLst>
                <a:gd name="T0" fmla="*/ 0 w 20"/>
                <a:gd name="T1" fmla="*/ 0 h 1337"/>
                <a:gd name="T2" fmla="*/ 0 w 20"/>
                <a:gd name="T3" fmla="*/ 1336 h 1337"/>
              </a:gdLst>
              <a:ahLst/>
              <a:cxnLst>
                <a:cxn ang="0">
                  <a:pos x="T0" y="T1"/>
                </a:cxn>
                <a:cxn ang="0">
                  <a:pos x="T2" y="T3"/>
                </a:cxn>
              </a:cxnLst>
              <a:rect l="0" t="0" r="r" b="b"/>
              <a:pathLst>
                <a:path w="20" h="1337">
                  <a:moveTo>
                    <a:pt x="0" y="0"/>
                  </a:moveTo>
                  <a:lnTo>
                    <a:pt x="0" y="1336"/>
                  </a:lnTo>
                </a:path>
              </a:pathLst>
            </a:custGeom>
            <a:noFill/>
            <a:ln w="7365">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AU"/>
            </a:p>
          </p:txBody>
        </p:sp>
        <p:sp>
          <p:nvSpPr>
            <p:cNvPr id="14" name="Freeform 13"/>
            <p:cNvSpPr>
              <a:spLocks/>
            </p:cNvSpPr>
            <p:nvPr/>
          </p:nvSpPr>
          <p:spPr bwMode="auto">
            <a:xfrm>
              <a:off x="931" y="1102"/>
              <a:ext cx="130" cy="20"/>
            </a:xfrm>
            <a:custGeom>
              <a:avLst/>
              <a:gdLst>
                <a:gd name="T0" fmla="*/ 0 w 130"/>
                <a:gd name="T1" fmla="*/ 0 h 20"/>
                <a:gd name="T2" fmla="*/ 129 w 130"/>
                <a:gd name="T3" fmla="*/ 0 h 20"/>
              </a:gdLst>
              <a:ahLst/>
              <a:cxnLst>
                <a:cxn ang="0">
                  <a:pos x="T0" y="T1"/>
                </a:cxn>
                <a:cxn ang="0">
                  <a:pos x="T2" y="T3"/>
                </a:cxn>
              </a:cxnLst>
              <a:rect l="0" t="0" r="r" b="b"/>
              <a:pathLst>
                <a:path w="130" h="20">
                  <a:moveTo>
                    <a:pt x="0" y="0"/>
                  </a:moveTo>
                  <a:lnTo>
                    <a:pt x="129" y="0"/>
                  </a:lnTo>
                </a:path>
              </a:pathLst>
            </a:custGeom>
            <a:noFill/>
            <a:ln w="7366">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AU"/>
            </a:p>
          </p:txBody>
        </p:sp>
        <p:sp>
          <p:nvSpPr>
            <p:cNvPr id="15" name="Freeform 14"/>
            <p:cNvSpPr>
              <a:spLocks/>
            </p:cNvSpPr>
            <p:nvPr/>
          </p:nvSpPr>
          <p:spPr bwMode="auto">
            <a:xfrm>
              <a:off x="931" y="1700"/>
              <a:ext cx="130" cy="20"/>
            </a:xfrm>
            <a:custGeom>
              <a:avLst/>
              <a:gdLst>
                <a:gd name="T0" fmla="*/ 0 w 130"/>
                <a:gd name="T1" fmla="*/ 0 h 20"/>
                <a:gd name="T2" fmla="*/ 129 w 130"/>
                <a:gd name="T3" fmla="*/ 0 h 20"/>
              </a:gdLst>
              <a:ahLst/>
              <a:cxnLst>
                <a:cxn ang="0">
                  <a:pos x="T0" y="T1"/>
                </a:cxn>
                <a:cxn ang="0">
                  <a:pos x="T2" y="T3"/>
                </a:cxn>
              </a:cxnLst>
              <a:rect l="0" t="0" r="r" b="b"/>
              <a:pathLst>
                <a:path w="130" h="20">
                  <a:moveTo>
                    <a:pt x="0" y="0"/>
                  </a:moveTo>
                  <a:lnTo>
                    <a:pt x="129" y="0"/>
                  </a:lnTo>
                </a:path>
              </a:pathLst>
            </a:custGeom>
            <a:noFill/>
            <a:ln w="7365">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AU"/>
            </a:p>
          </p:txBody>
        </p:sp>
        <p:sp>
          <p:nvSpPr>
            <p:cNvPr id="16" name="Freeform 15"/>
            <p:cNvSpPr>
              <a:spLocks/>
            </p:cNvSpPr>
            <p:nvPr/>
          </p:nvSpPr>
          <p:spPr bwMode="auto">
            <a:xfrm>
              <a:off x="931" y="370"/>
              <a:ext cx="130" cy="20"/>
            </a:xfrm>
            <a:custGeom>
              <a:avLst/>
              <a:gdLst>
                <a:gd name="T0" fmla="*/ 0 w 130"/>
                <a:gd name="T1" fmla="*/ 0 h 20"/>
                <a:gd name="T2" fmla="*/ 129 w 130"/>
                <a:gd name="T3" fmla="*/ 0 h 20"/>
              </a:gdLst>
              <a:ahLst/>
              <a:cxnLst>
                <a:cxn ang="0">
                  <a:pos x="T0" y="T1"/>
                </a:cxn>
                <a:cxn ang="0">
                  <a:pos x="T2" y="T3"/>
                </a:cxn>
              </a:cxnLst>
              <a:rect l="0" t="0" r="r" b="b"/>
              <a:pathLst>
                <a:path w="130" h="20">
                  <a:moveTo>
                    <a:pt x="0" y="0"/>
                  </a:moveTo>
                  <a:lnTo>
                    <a:pt x="129" y="0"/>
                  </a:lnTo>
                </a:path>
              </a:pathLst>
            </a:custGeom>
            <a:noFill/>
            <a:ln w="7366">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AU"/>
            </a:p>
          </p:txBody>
        </p:sp>
        <p:sp>
          <p:nvSpPr>
            <p:cNvPr id="17" name="Freeform 16"/>
            <p:cNvSpPr>
              <a:spLocks/>
            </p:cNvSpPr>
            <p:nvPr/>
          </p:nvSpPr>
          <p:spPr bwMode="auto">
            <a:xfrm>
              <a:off x="934" y="327"/>
              <a:ext cx="124" cy="84"/>
            </a:xfrm>
            <a:custGeom>
              <a:avLst/>
              <a:gdLst>
                <a:gd name="T0" fmla="*/ 120 w 124"/>
                <a:gd name="T1" fmla="*/ 0 h 84"/>
                <a:gd name="T2" fmla="*/ 0 w 124"/>
                <a:gd name="T3" fmla="*/ 74 h 84"/>
                <a:gd name="T4" fmla="*/ 4 w 124"/>
                <a:gd name="T5" fmla="*/ 83 h 84"/>
                <a:gd name="T6" fmla="*/ 124 w 124"/>
                <a:gd name="T7" fmla="*/ 9 h 84"/>
                <a:gd name="T8" fmla="*/ 120 w 124"/>
                <a:gd name="T9" fmla="*/ 0 h 84"/>
              </a:gdLst>
              <a:ahLst/>
              <a:cxnLst>
                <a:cxn ang="0">
                  <a:pos x="T0" y="T1"/>
                </a:cxn>
                <a:cxn ang="0">
                  <a:pos x="T2" y="T3"/>
                </a:cxn>
                <a:cxn ang="0">
                  <a:pos x="T4" y="T5"/>
                </a:cxn>
                <a:cxn ang="0">
                  <a:pos x="T6" y="T7"/>
                </a:cxn>
                <a:cxn ang="0">
                  <a:pos x="T8" y="T9"/>
                </a:cxn>
              </a:cxnLst>
              <a:rect l="0" t="0" r="r" b="b"/>
              <a:pathLst>
                <a:path w="124" h="84">
                  <a:moveTo>
                    <a:pt x="120" y="0"/>
                  </a:moveTo>
                  <a:lnTo>
                    <a:pt x="0" y="74"/>
                  </a:lnTo>
                  <a:lnTo>
                    <a:pt x="4" y="83"/>
                  </a:lnTo>
                  <a:lnTo>
                    <a:pt x="124" y="9"/>
                  </a:lnTo>
                  <a:lnTo>
                    <a:pt x="120"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8" name="Freeform 17"/>
            <p:cNvSpPr>
              <a:spLocks/>
            </p:cNvSpPr>
            <p:nvPr/>
          </p:nvSpPr>
          <p:spPr bwMode="auto">
            <a:xfrm>
              <a:off x="934" y="704"/>
              <a:ext cx="124" cy="84"/>
            </a:xfrm>
            <a:custGeom>
              <a:avLst/>
              <a:gdLst>
                <a:gd name="T0" fmla="*/ 120 w 124"/>
                <a:gd name="T1" fmla="*/ 0 h 84"/>
                <a:gd name="T2" fmla="*/ 0 w 124"/>
                <a:gd name="T3" fmla="*/ 74 h 84"/>
                <a:gd name="T4" fmla="*/ 4 w 124"/>
                <a:gd name="T5" fmla="*/ 84 h 84"/>
                <a:gd name="T6" fmla="*/ 124 w 124"/>
                <a:gd name="T7" fmla="*/ 9 h 84"/>
                <a:gd name="T8" fmla="*/ 120 w 124"/>
                <a:gd name="T9" fmla="*/ 0 h 84"/>
              </a:gdLst>
              <a:ahLst/>
              <a:cxnLst>
                <a:cxn ang="0">
                  <a:pos x="T0" y="T1"/>
                </a:cxn>
                <a:cxn ang="0">
                  <a:pos x="T2" y="T3"/>
                </a:cxn>
                <a:cxn ang="0">
                  <a:pos x="T4" y="T5"/>
                </a:cxn>
                <a:cxn ang="0">
                  <a:pos x="T6" y="T7"/>
                </a:cxn>
                <a:cxn ang="0">
                  <a:pos x="T8" y="T9"/>
                </a:cxn>
              </a:cxnLst>
              <a:rect l="0" t="0" r="r" b="b"/>
              <a:pathLst>
                <a:path w="124" h="84">
                  <a:moveTo>
                    <a:pt x="120" y="0"/>
                  </a:moveTo>
                  <a:lnTo>
                    <a:pt x="0" y="74"/>
                  </a:lnTo>
                  <a:lnTo>
                    <a:pt x="4" y="84"/>
                  </a:lnTo>
                  <a:lnTo>
                    <a:pt x="124" y="9"/>
                  </a:lnTo>
                  <a:lnTo>
                    <a:pt x="120"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9" name="Freeform 18"/>
            <p:cNvSpPr>
              <a:spLocks/>
            </p:cNvSpPr>
            <p:nvPr/>
          </p:nvSpPr>
          <p:spPr bwMode="auto">
            <a:xfrm>
              <a:off x="934" y="1061"/>
              <a:ext cx="124" cy="82"/>
            </a:xfrm>
            <a:custGeom>
              <a:avLst/>
              <a:gdLst>
                <a:gd name="T0" fmla="*/ 120 w 124"/>
                <a:gd name="T1" fmla="*/ 0 h 82"/>
                <a:gd name="T2" fmla="*/ 0 w 124"/>
                <a:gd name="T3" fmla="*/ 71 h 82"/>
                <a:gd name="T4" fmla="*/ 4 w 124"/>
                <a:gd name="T5" fmla="*/ 81 h 82"/>
                <a:gd name="T6" fmla="*/ 124 w 124"/>
                <a:gd name="T7" fmla="*/ 9 h 82"/>
                <a:gd name="T8" fmla="*/ 120 w 124"/>
                <a:gd name="T9" fmla="*/ 0 h 82"/>
              </a:gdLst>
              <a:ahLst/>
              <a:cxnLst>
                <a:cxn ang="0">
                  <a:pos x="T0" y="T1"/>
                </a:cxn>
                <a:cxn ang="0">
                  <a:pos x="T2" y="T3"/>
                </a:cxn>
                <a:cxn ang="0">
                  <a:pos x="T4" y="T5"/>
                </a:cxn>
                <a:cxn ang="0">
                  <a:pos x="T6" y="T7"/>
                </a:cxn>
                <a:cxn ang="0">
                  <a:pos x="T8" y="T9"/>
                </a:cxn>
              </a:cxnLst>
              <a:rect l="0" t="0" r="r" b="b"/>
              <a:pathLst>
                <a:path w="124" h="82">
                  <a:moveTo>
                    <a:pt x="120" y="0"/>
                  </a:moveTo>
                  <a:lnTo>
                    <a:pt x="0" y="71"/>
                  </a:lnTo>
                  <a:lnTo>
                    <a:pt x="4" y="81"/>
                  </a:lnTo>
                  <a:lnTo>
                    <a:pt x="124" y="9"/>
                  </a:lnTo>
                  <a:lnTo>
                    <a:pt x="120"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0" name="Freeform 19"/>
            <p:cNvSpPr>
              <a:spLocks/>
            </p:cNvSpPr>
            <p:nvPr/>
          </p:nvSpPr>
          <p:spPr bwMode="auto">
            <a:xfrm>
              <a:off x="934" y="1656"/>
              <a:ext cx="124" cy="87"/>
            </a:xfrm>
            <a:custGeom>
              <a:avLst/>
              <a:gdLst>
                <a:gd name="T0" fmla="*/ 120 w 124"/>
                <a:gd name="T1" fmla="*/ 0 h 87"/>
                <a:gd name="T2" fmla="*/ 0 w 124"/>
                <a:gd name="T3" fmla="*/ 76 h 87"/>
                <a:gd name="T4" fmla="*/ 4 w 124"/>
                <a:gd name="T5" fmla="*/ 86 h 87"/>
                <a:gd name="T6" fmla="*/ 124 w 124"/>
                <a:gd name="T7" fmla="*/ 9 h 87"/>
                <a:gd name="T8" fmla="*/ 120 w 124"/>
                <a:gd name="T9" fmla="*/ 0 h 87"/>
              </a:gdLst>
              <a:ahLst/>
              <a:cxnLst>
                <a:cxn ang="0">
                  <a:pos x="T0" y="T1"/>
                </a:cxn>
                <a:cxn ang="0">
                  <a:pos x="T2" y="T3"/>
                </a:cxn>
                <a:cxn ang="0">
                  <a:pos x="T4" y="T5"/>
                </a:cxn>
                <a:cxn ang="0">
                  <a:pos x="T6" y="T7"/>
                </a:cxn>
                <a:cxn ang="0">
                  <a:pos x="T8" y="T9"/>
                </a:cxn>
              </a:cxnLst>
              <a:rect l="0" t="0" r="r" b="b"/>
              <a:pathLst>
                <a:path w="124" h="87">
                  <a:moveTo>
                    <a:pt x="120" y="0"/>
                  </a:moveTo>
                  <a:lnTo>
                    <a:pt x="0" y="76"/>
                  </a:lnTo>
                  <a:lnTo>
                    <a:pt x="4" y="86"/>
                  </a:lnTo>
                  <a:lnTo>
                    <a:pt x="124" y="9"/>
                  </a:lnTo>
                  <a:lnTo>
                    <a:pt x="120"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1" name="Freeform 20"/>
            <p:cNvSpPr>
              <a:spLocks/>
            </p:cNvSpPr>
            <p:nvPr/>
          </p:nvSpPr>
          <p:spPr bwMode="auto">
            <a:xfrm>
              <a:off x="934" y="512"/>
              <a:ext cx="124" cy="84"/>
            </a:xfrm>
            <a:custGeom>
              <a:avLst/>
              <a:gdLst>
                <a:gd name="T0" fmla="*/ 120 w 124"/>
                <a:gd name="T1" fmla="*/ 0 h 84"/>
                <a:gd name="T2" fmla="*/ 0 w 124"/>
                <a:gd name="T3" fmla="*/ 74 h 84"/>
                <a:gd name="T4" fmla="*/ 4 w 124"/>
                <a:gd name="T5" fmla="*/ 83 h 84"/>
                <a:gd name="T6" fmla="*/ 124 w 124"/>
                <a:gd name="T7" fmla="*/ 9 h 84"/>
                <a:gd name="T8" fmla="*/ 120 w 124"/>
                <a:gd name="T9" fmla="*/ 0 h 84"/>
              </a:gdLst>
              <a:ahLst/>
              <a:cxnLst>
                <a:cxn ang="0">
                  <a:pos x="T0" y="T1"/>
                </a:cxn>
                <a:cxn ang="0">
                  <a:pos x="T2" y="T3"/>
                </a:cxn>
                <a:cxn ang="0">
                  <a:pos x="T4" y="T5"/>
                </a:cxn>
                <a:cxn ang="0">
                  <a:pos x="T6" y="T7"/>
                </a:cxn>
                <a:cxn ang="0">
                  <a:pos x="T8" y="T9"/>
                </a:cxn>
              </a:cxnLst>
              <a:rect l="0" t="0" r="r" b="b"/>
              <a:pathLst>
                <a:path w="124" h="84">
                  <a:moveTo>
                    <a:pt x="120" y="0"/>
                  </a:moveTo>
                  <a:lnTo>
                    <a:pt x="0" y="74"/>
                  </a:lnTo>
                  <a:lnTo>
                    <a:pt x="4" y="83"/>
                  </a:lnTo>
                  <a:lnTo>
                    <a:pt x="124" y="9"/>
                  </a:lnTo>
                  <a:lnTo>
                    <a:pt x="120"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2" name="Freeform 21"/>
            <p:cNvSpPr>
              <a:spLocks/>
            </p:cNvSpPr>
            <p:nvPr/>
          </p:nvSpPr>
          <p:spPr bwMode="auto">
            <a:xfrm>
              <a:off x="931" y="552"/>
              <a:ext cx="130" cy="20"/>
            </a:xfrm>
            <a:custGeom>
              <a:avLst/>
              <a:gdLst>
                <a:gd name="T0" fmla="*/ 0 w 130"/>
                <a:gd name="T1" fmla="*/ 0 h 20"/>
                <a:gd name="T2" fmla="*/ 129 w 130"/>
                <a:gd name="T3" fmla="*/ 0 h 20"/>
              </a:gdLst>
              <a:ahLst/>
              <a:cxnLst>
                <a:cxn ang="0">
                  <a:pos x="T0" y="T1"/>
                </a:cxn>
                <a:cxn ang="0">
                  <a:pos x="T2" y="T3"/>
                </a:cxn>
              </a:cxnLst>
              <a:rect l="0" t="0" r="r" b="b"/>
              <a:pathLst>
                <a:path w="130" h="20">
                  <a:moveTo>
                    <a:pt x="0" y="0"/>
                  </a:moveTo>
                  <a:lnTo>
                    <a:pt x="129" y="0"/>
                  </a:lnTo>
                </a:path>
              </a:pathLst>
            </a:custGeom>
            <a:noFill/>
            <a:ln w="7366">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AU"/>
            </a:p>
          </p:txBody>
        </p:sp>
        <p:sp>
          <p:nvSpPr>
            <p:cNvPr id="23" name="Freeform 22"/>
            <p:cNvSpPr>
              <a:spLocks/>
            </p:cNvSpPr>
            <p:nvPr/>
          </p:nvSpPr>
          <p:spPr bwMode="auto">
            <a:xfrm>
              <a:off x="1553" y="106"/>
              <a:ext cx="3667" cy="20"/>
            </a:xfrm>
            <a:custGeom>
              <a:avLst/>
              <a:gdLst>
                <a:gd name="T0" fmla="*/ 0 w 3667"/>
                <a:gd name="T1" fmla="*/ 0 h 20"/>
                <a:gd name="T2" fmla="*/ 3667 w 3667"/>
                <a:gd name="T3" fmla="*/ 0 h 20"/>
              </a:gdLst>
              <a:ahLst/>
              <a:cxnLst>
                <a:cxn ang="0">
                  <a:pos x="T0" y="T1"/>
                </a:cxn>
                <a:cxn ang="0">
                  <a:pos x="T2" y="T3"/>
                </a:cxn>
              </a:cxnLst>
              <a:rect l="0" t="0" r="r" b="b"/>
              <a:pathLst>
                <a:path w="3667" h="20">
                  <a:moveTo>
                    <a:pt x="0" y="0"/>
                  </a:moveTo>
                  <a:lnTo>
                    <a:pt x="3667" y="0"/>
                  </a:lnTo>
                </a:path>
              </a:pathLst>
            </a:custGeom>
            <a:noFill/>
            <a:ln w="13461">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AU"/>
            </a:p>
          </p:txBody>
        </p:sp>
        <p:sp>
          <p:nvSpPr>
            <p:cNvPr id="24" name="Freeform 23"/>
            <p:cNvSpPr>
              <a:spLocks/>
            </p:cNvSpPr>
            <p:nvPr/>
          </p:nvSpPr>
          <p:spPr bwMode="auto">
            <a:xfrm>
              <a:off x="931" y="745"/>
              <a:ext cx="130" cy="20"/>
            </a:xfrm>
            <a:custGeom>
              <a:avLst/>
              <a:gdLst>
                <a:gd name="T0" fmla="*/ 0 w 130"/>
                <a:gd name="T1" fmla="*/ 0 h 20"/>
                <a:gd name="T2" fmla="*/ 129 w 130"/>
                <a:gd name="T3" fmla="*/ 0 h 20"/>
              </a:gdLst>
              <a:ahLst/>
              <a:cxnLst>
                <a:cxn ang="0">
                  <a:pos x="T0" y="T1"/>
                </a:cxn>
                <a:cxn ang="0">
                  <a:pos x="T2" y="T3"/>
                </a:cxn>
              </a:cxnLst>
              <a:rect l="0" t="0" r="r" b="b"/>
              <a:pathLst>
                <a:path w="130" h="20">
                  <a:moveTo>
                    <a:pt x="0" y="0"/>
                  </a:moveTo>
                  <a:lnTo>
                    <a:pt x="129" y="0"/>
                  </a:lnTo>
                </a:path>
              </a:pathLst>
            </a:custGeom>
            <a:noFill/>
            <a:ln w="7366">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AU"/>
            </a:p>
          </p:txBody>
        </p:sp>
        <p:sp>
          <p:nvSpPr>
            <p:cNvPr id="25" name="Freeform 24"/>
            <p:cNvSpPr>
              <a:spLocks/>
            </p:cNvSpPr>
            <p:nvPr/>
          </p:nvSpPr>
          <p:spPr bwMode="auto">
            <a:xfrm>
              <a:off x="1567" y="5"/>
              <a:ext cx="20" cy="199"/>
            </a:xfrm>
            <a:custGeom>
              <a:avLst/>
              <a:gdLst>
                <a:gd name="T0" fmla="*/ 0 w 20"/>
                <a:gd name="T1" fmla="*/ 0 h 199"/>
                <a:gd name="T2" fmla="*/ 0 w 20"/>
                <a:gd name="T3" fmla="*/ 199 h 199"/>
              </a:gdLst>
              <a:ahLst/>
              <a:cxnLst>
                <a:cxn ang="0">
                  <a:pos x="T0" y="T1"/>
                </a:cxn>
                <a:cxn ang="0">
                  <a:pos x="T2" y="T3"/>
                </a:cxn>
              </a:cxnLst>
              <a:rect l="0" t="0" r="r" b="b"/>
              <a:pathLst>
                <a:path w="20" h="199">
                  <a:moveTo>
                    <a:pt x="0" y="0"/>
                  </a:moveTo>
                  <a:lnTo>
                    <a:pt x="0" y="199"/>
                  </a:lnTo>
                </a:path>
              </a:pathLst>
            </a:custGeom>
            <a:noFill/>
            <a:ln w="7365">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AU"/>
            </a:p>
          </p:txBody>
        </p:sp>
        <p:sp>
          <p:nvSpPr>
            <p:cNvPr id="26" name="Freeform 25"/>
            <p:cNvSpPr>
              <a:spLocks/>
            </p:cNvSpPr>
            <p:nvPr/>
          </p:nvSpPr>
          <p:spPr bwMode="auto">
            <a:xfrm>
              <a:off x="3012" y="5"/>
              <a:ext cx="20" cy="559"/>
            </a:xfrm>
            <a:custGeom>
              <a:avLst/>
              <a:gdLst>
                <a:gd name="T0" fmla="*/ 0 w 20"/>
                <a:gd name="T1" fmla="*/ 0 h 559"/>
                <a:gd name="T2" fmla="*/ 0 w 20"/>
                <a:gd name="T3" fmla="*/ 559 h 559"/>
              </a:gdLst>
              <a:ahLst/>
              <a:cxnLst>
                <a:cxn ang="0">
                  <a:pos x="T0" y="T1"/>
                </a:cxn>
                <a:cxn ang="0">
                  <a:pos x="T2" y="T3"/>
                </a:cxn>
              </a:cxnLst>
              <a:rect l="0" t="0" r="r" b="b"/>
              <a:pathLst>
                <a:path w="20" h="559">
                  <a:moveTo>
                    <a:pt x="0" y="0"/>
                  </a:moveTo>
                  <a:lnTo>
                    <a:pt x="0" y="559"/>
                  </a:lnTo>
                </a:path>
              </a:pathLst>
            </a:custGeom>
            <a:noFill/>
            <a:ln w="7366">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AU"/>
            </a:p>
          </p:txBody>
        </p:sp>
        <p:sp>
          <p:nvSpPr>
            <p:cNvPr id="27" name="Freeform 26"/>
            <p:cNvSpPr>
              <a:spLocks/>
            </p:cNvSpPr>
            <p:nvPr/>
          </p:nvSpPr>
          <p:spPr bwMode="auto">
            <a:xfrm>
              <a:off x="5220" y="5"/>
              <a:ext cx="20" cy="199"/>
            </a:xfrm>
            <a:custGeom>
              <a:avLst/>
              <a:gdLst>
                <a:gd name="T0" fmla="*/ 0 w 20"/>
                <a:gd name="T1" fmla="*/ 0 h 199"/>
                <a:gd name="T2" fmla="*/ 0 w 20"/>
                <a:gd name="T3" fmla="*/ 199 h 199"/>
              </a:gdLst>
              <a:ahLst/>
              <a:cxnLst>
                <a:cxn ang="0">
                  <a:pos x="T0" y="T1"/>
                </a:cxn>
                <a:cxn ang="0">
                  <a:pos x="T2" y="T3"/>
                </a:cxn>
              </a:cxnLst>
              <a:rect l="0" t="0" r="r" b="b"/>
              <a:pathLst>
                <a:path w="20" h="199">
                  <a:moveTo>
                    <a:pt x="0" y="0"/>
                  </a:moveTo>
                  <a:lnTo>
                    <a:pt x="0" y="199"/>
                  </a:lnTo>
                </a:path>
              </a:pathLst>
            </a:custGeom>
            <a:noFill/>
            <a:ln w="7366">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AU"/>
            </a:p>
          </p:txBody>
        </p:sp>
        <p:sp>
          <p:nvSpPr>
            <p:cNvPr id="28" name="Freeform 27"/>
            <p:cNvSpPr>
              <a:spLocks/>
            </p:cNvSpPr>
            <p:nvPr/>
          </p:nvSpPr>
          <p:spPr bwMode="auto">
            <a:xfrm>
              <a:off x="4454" y="5"/>
              <a:ext cx="20" cy="559"/>
            </a:xfrm>
            <a:custGeom>
              <a:avLst/>
              <a:gdLst>
                <a:gd name="T0" fmla="*/ 0 w 20"/>
                <a:gd name="T1" fmla="*/ 0 h 559"/>
                <a:gd name="T2" fmla="*/ 0 w 20"/>
                <a:gd name="T3" fmla="*/ 559 h 559"/>
              </a:gdLst>
              <a:ahLst/>
              <a:cxnLst>
                <a:cxn ang="0">
                  <a:pos x="T0" y="T1"/>
                </a:cxn>
                <a:cxn ang="0">
                  <a:pos x="T2" y="T3"/>
                </a:cxn>
              </a:cxnLst>
              <a:rect l="0" t="0" r="r" b="b"/>
              <a:pathLst>
                <a:path w="20" h="559">
                  <a:moveTo>
                    <a:pt x="0" y="0"/>
                  </a:moveTo>
                  <a:lnTo>
                    <a:pt x="0" y="559"/>
                  </a:lnTo>
                </a:path>
              </a:pathLst>
            </a:custGeom>
            <a:noFill/>
            <a:ln w="7366">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AU"/>
            </a:p>
          </p:txBody>
        </p:sp>
        <p:sp>
          <p:nvSpPr>
            <p:cNvPr id="29" name="Rectangle 28"/>
            <p:cNvSpPr>
              <a:spLocks noChangeArrowheads="1"/>
            </p:cNvSpPr>
            <p:nvPr/>
          </p:nvSpPr>
          <p:spPr bwMode="auto">
            <a:xfrm>
              <a:off x="1090" y="500"/>
              <a:ext cx="3940" cy="19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0" tIns="0" rIns="0" bIns="0" anchor="t" anchorCtr="0" upright="1">
              <a:noAutofit/>
            </a:bodyPr>
            <a:lstStyle/>
            <a:p>
              <a:pPr algn="l">
                <a:lnSpc>
                  <a:spcPts val="9800"/>
                </a:lnSpc>
                <a:spcAft>
                  <a:spcPts val="0"/>
                </a:spcAft>
              </a:pPr>
              <a:endParaRPr lang="en-AU" sz="1200">
                <a:effectLst/>
                <a:latin typeface="Times New Roman"/>
                <a:ea typeface="Calibri"/>
                <a:cs typeface="Times New Roman"/>
              </a:endParaRPr>
            </a:p>
            <a:p>
              <a:pPr>
                <a:lnSpc>
                  <a:spcPct val="115000"/>
                </a:lnSpc>
                <a:spcAft>
                  <a:spcPts val="0"/>
                </a:spcAft>
              </a:pPr>
              <a:r>
                <a:rPr lang="en-AU" sz="1200">
                  <a:effectLst/>
                  <a:latin typeface="Times New Roman"/>
                  <a:ea typeface="Calibri"/>
                  <a:cs typeface="Times New Roman"/>
                </a:rPr>
                <a:t> </a:t>
              </a:r>
              <a:endParaRPr lang="en-AU" sz="1100">
                <a:effectLst/>
                <a:latin typeface="Calibri"/>
                <a:ea typeface="Calibri"/>
                <a:cs typeface="Times New Roman"/>
              </a:endParaRPr>
            </a:p>
          </p:txBody>
        </p:sp>
        <p:sp>
          <p:nvSpPr>
            <p:cNvPr id="30" name="Freeform 29"/>
            <p:cNvSpPr>
              <a:spLocks/>
            </p:cNvSpPr>
            <p:nvPr/>
          </p:nvSpPr>
          <p:spPr bwMode="auto">
            <a:xfrm>
              <a:off x="4987" y="44"/>
              <a:ext cx="226" cy="53"/>
            </a:xfrm>
            <a:custGeom>
              <a:avLst/>
              <a:gdLst>
                <a:gd name="T0" fmla="*/ 0 w 226"/>
                <a:gd name="T1" fmla="*/ 0 h 53"/>
                <a:gd name="T2" fmla="*/ 0 w 226"/>
                <a:gd name="T3" fmla="*/ 52 h 53"/>
                <a:gd name="T4" fmla="*/ 225 w 226"/>
                <a:gd name="T5" fmla="*/ 52 h 53"/>
                <a:gd name="T6" fmla="*/ 0 w 226"/>
                <a:gd name="T7" fmla="*/ 0 h 53"/>
              </a:gdLst>
              <a:ahLst/>
              <a:cxnLst>
                <a:cxn ang="0">
                  <a:pos x="T0" y="T1"/>
                </a:cxn>
                <a:cxn ang="0">
                  <a:pos x="T2" y="T3"/>
                </a:cxn>
                <a:cxn ang="0">
                  <a:pos x="T4" y="T5"/>
                </a:cxn>
                <a:cxn ang="0">
                  <a:pos x="T6" y="T7"/>
                </a:cxn>
              </a:cxnLst>
              <a:rect l="0" t="0" r="r" b="b"/>
              <a:pathLst>
                <a:path w="226" h="53">
                  <a:moveTo>
                    <a:pt x="0" y="0"/>
                  </a:moveTo>
                  <a:lnTo>
                    <a:pt x="0" y="52"/>
                  </a:lnTo>
                  <a:lnTo>
                    <a:pt x="225" y="52"/>
                  </a:lnTo>
                  <a:lnTo>
                    <a:pt x="0"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1" name="Freeform 30"/>
            <p:cNvSpPr>
              <a:spLocks/>
            </p:cNvSpPr>
            <p:nvPr/>
          </p:nvSpPr>
          <p:spPr bwMode="auto">
            <a:xfrm>
              <a:off x="4985" y="94"/>
              <a:ext cx="228" cy="20"/>
            </a:xfrm>
            <a:custGeom>
              <a:avLst/>
              <a:gdLst>
                <a:gd name="T0" fmla="*/ 227 w 228"/>
                <a:gd name="T1" fmla="*/ 0 h 20"/>
                <a:gd name="T2" fmla="*/ 2 w 228"/>
                <a:gd name="T3" fmla="*/ 0 h 20"/>
                <a:gd name="T4" fmla="*/ 0 w 228"/>
                <a:gd name="T5" fmla="*/ 2 h 20"/>
                <a:gd name="T6" fmla="*/ 0 w 228"/>
                <a:gd name="T7" fmla="*/ 4 h 20"/>
                <a:gd name="T8" fmla="*/ 227 w 228"/>
                <a:gd name="T9" fmla="*/ 4 h 20"/>
                <a:gd name="T10" fmla="*/ 227 w 228"/>
                <a:gd name="T11" fmla="*/ 0 h 20"/>
              </a:gdLst>
              <a:ahLst/>
              <a:cxnLst>
                <a:cxn ang="0">
                  <a:pos x="T0" y="T1"/>
                </a:cxn>
                <a:cxn ang="0">
                  <a:pos x="T2" y="T3"/>
                </a:cxn>
                <a:cxn ang="0">
                  <a:pos x="T4" y="T5"/>
                </a:cxn>
                <a:cxn ang="0">
                  <a:pos x="T6" y="T7"/>
                </a:cxn>
                <a:cxn ang="0">
                  <a:pos x="T8" y="T9"/>
                </a:cxn>
                <a:cxn ang="0">
                  <a:pos x="T10" y="T11"/>
                </a:cxn>
              </a:cxnLst>
              <a:rect l="0" t="0" r="r" b="b"/>
              <a:pathLst>
                <a:path w="228" h="20">
                  <a:moveTo>
                    <a:pt x="227" y="0"/>
                  </a:moveTo>
                  <a:lnTo>
                    <a:pt x="2" y="0"/>
                  </a:lnTo>
                  <a:lnTo>
                    <a:pt x="0" y="2"/>
                  </a:lnTo>
                  <a:lnTo>
                    <a:pt x="0" y="4"/>
                  </a:lnTo>
                  <a:lnTo>
                    <a:pt x="227" y="4"/>
                  </a:lnTo>
                  <a:lnTo>
                    <a:pt x="22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2" name="Freeform 31"/>
            <p:cNvSpPr>
              <a:spLocks/>
            </p:cNvSpPr>
            <p:nvPr/>
          </p:nvSpPr>
          <p:spPr bwMode="auto">
            <a:xfrm>
              <a:off x="4985" y="41"/>
              <a:ext cx="20" cy="55"/>
            </a:xfrm>
            <a:custGeom>
              <a:avLst/>
              <a:gdLst>
                <a:gd name="T0" fmla="*/ 2 w 20"/>
                <a:gd name="T1" fmla="*/ 0 h 55"/>
                <a:gd name="T2" fmla="*/ 0 w 20"/>
                <a:gd name="T3" fmla="*/ 0 h 55"/>
                <a:gd name="T4" fmla="*/ 0 w 20"/>
                <a:gd name="T5" fmla="*/ 55 h 55"/>
                <a:gd name="T6" fmla="*/ 4 w 20"/>
                <a:gd name="T7" fmla="*/ 55 h 55"/>
                <a:gd name="T8" fmla="*/ 4 w 20"/>
                <a:gd name="T9" fmla="*/ 2 h 55"/>
                <a:gd name="T10" fmla="*/ 2 w 20"/>
                <a:gd name="T11" fmla="*/ 0 h 55"/>
              </a:gdLst>
              <a:ahLst/>
              <a:cxnLst>
                <a:cxn ang="0">
                  <a:pos x="T0" y="T1"/>
                </a:cxn>
                <a:cxn ang="0">
                  <a:pos x="T2" y="T3"/>
                </a:cxn>
                <a:cxn ang="0">
                  <a:pos x="T4" y="T5"/>
                </a:cxn>
                <a:cxn ang="0">
                  <a:pos x="T6" y="T7"/>
                </a:cxn>
                <a:cxn ang="0">
                  <a:pos x="T8" y="T9"/>
                </a:cxn>
                <a:cxn ang="0">
                  <a:pos x="T10" y="T11"/>
                </a:cxn>
              </a:cxnLst>
              <a:rect l="0" t="0" r="r" b="b"/>
              <a:pathLst>
                <a:path w="20" h="55">
                  <a:moveTo>
                    <a:pt x="2" y="0"/>
                  </a:moveTo>
                  <a:lnTo>
                    <a:pt x="0" y="0"/>
                  </a:lnTo>
                  <a:lnTo>
                    <a:pt x="0" y="55"/>
                  </a:lnTo>
                  <a:lnTo>
                    <a:pt x="4" y="55"/>
                  </a:lnTo>
                  <a:lnTo>
                    <a:pt x="4" y="2"/>
                  </a:lnTo>
                  <a:lnTo>
                    <a:pt x="2"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3" name="Freeform 32"/>
            <p:cNvSpPr>
              <a:spLocks/>
            </p:cNvSpPr>
            <p:nvPr/>
          </p:nvSpPr>
          <p:spPr bwMode="auto">
            <a:xfrm>
              <a:off x="4987" y="41"/>
              <a:ext cx="228" cy="58"/>
            </a:xfrm>
            <a:custGeom>
              <a:avLst/>
              <a:gdLst>
                <a:gd name="T0" fmla="*/ 0 w 228"/>
                <a:gd name="T1" fmla="*/ 0 h 58"/>
                <a:gd name="T2" fmla="*/ 0 w 228"/>
                <a:gd name="T3" fmla="*/ 4 h 58"/>
                <a:gd name="T4" fmla="*/ 225 w 228"/>
                <a:gd name="T5" fmla="*/ 57 h 58"/>
                <a:gd name="T6" fmla="*/ 227 w 228"/>
                <a:gd name="T7" fmla="*/ 57 h 58"/>
                <a:gd name="T8" fmla="*/ 227 w 228"/>
                <a:gd name="T9" fmla="*/ 52 h 58"/>
                <a:gd name="T10" fmla="*/ 0 w 228"/>
                <a:gd name="T11" fmla="*/ 0 h 58"/>
              </a:gdLst>
              <a:ahLst/>
              <a:cxnLst>
                <a:cxn ang="0">
                  <a:pos x="T0" y="T1"/>
                </a:cxn>
                <a:cxn ang="0">
                  <a:pos x="T2" y="T3"/>
                </a:cxn>
                <a:cxn ang="0">
                  <a:pos x="T4" y="T5"/>
                </a:cxn>
                <a:cxn ang="0">
                  <a:pos x="T6" y="T7"/>
                </a:cxn>
                <a:cxn ang="0">
                  <a:pos x="T8" y="T9"/>
                </a:cxn>
                <a:cxn ang="0">
                  <a:pos x="T10" y="T11"/>
                </a:cxn>
              </a:cxnLst>
              <a:rect l="0" t="0" r="r" b="b"/>
              <a:pathLst>
                <a:path w="228" h="58">
                  <a:moveTo>
                    <a:pt x="0" y="0"/>
                  </a:moveTo>
                  <a:lnTo>
                    <a:pt x="0" y="4"/>
                  </a:lnTo>
                  <a:lnTo>
                    <a:pt x="225" y="57"/>
                  </a:lnTo>
                  <a:lnTo>
                    <a:pt x="227" y="57"/>
                  </a:lnTo>
                  <a:lnTo>
                    <a:pt x="227" y="52"/>
                  </a:lnTo>
                  <a:lnTo>
                    <a:pt x="0"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4" name="Freeform 33"/>
            <p:cNvSpPr>
              <a:spLocks/>
            </p:cNvSpPr>
            <p:nvPr/>
          </p:nvSpPr>
          <p:spPr bwMode="auto">
            <a:xfrm>
              <a:off x="4226" y="44"/>
              <a:ext cx="226" cy="53"/>
            </a:xfrm>
            <a:custGeom>
              <a:avLst/>
              <a:gdLst>
                <a:gd name="T0" fmla="*/ 0 w 226"/>
                <a:gd name="T1" fmla="*/ 0 h 53"/>
                <a:gd name="T2" fmla="*/ 0 w 226"/>
                <a:gd name="T3" fmla="*/ 52 h 53"/>
                <a:gd name="T4" fmla="*/ 225 w 226"/>
                <a:gd name="T5" fmla="*/ 52 h 53"/>
                <a:gd name="T6" fmla="*/ 0 w 226"/>
                <a:gd name="T7" fmla="*/ 0 h 53"/>
              </a:gdLst>
              <a:ahLst/>
              <a:cxnLst>
                <a:cxn ang="0">
                  <a:pos x="T0" y="T1"/>
                </a:cxn>
                <a:cxn ang="0">
                  <a:pos x="T2" y="T3"/>
                </a:cxn>
                <a:cxn ang="0">
                  <a:pos x="T4" y="T5"/>
                </a:cxn>
                <a:cxn ang="0">
                  <a:pos x="T6" y="T7"/>
                </a:cxn>
              </a:cxnLst>
              <a:rect l="0" t="0" r="r" b="b"/>
              <a:pathLst>
                <a:path w="226" h="53">
                  <a:moveTo>
                    <a:pt x="0" y="0"/>
                  </a:moveTo>
                  <a:lnTo>
                    <a:pt x="0" y="52"/>
                  </a:lnTo>
                  <a:lnTo>
                    <a:pt x="225" y="52"/>
                  </a:lnTo>
                  <a:lnTo>
                    <a:pt x="0"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5" name="Freeform 34"/>
            <p:cNvSpPr>
              <a:spLocks/>
            </p:cNvSpPr>
            <p:nvPr/>
          </p:nvSpPr>
          <p:spPr bwMode="auto">
            <a:xfrm>
              <a:off x="4224" y="94"/>
              <a:ext cx="228" cy="20"/>
            </a:xfrm>
            <a:custGeom>
              <a:avLst/>
              <a:gdLst>
                <a:gd name="T0" fmla="*/ 227 w 228"/>
                <a:gd name="T1" fmla="*/ 0 h 20"/>
                <a:gd name="T2" fmla="*/ 2 w 228"/>
                <a:gd name="T3" fmla="*/ 0 h 20"/>
                <a:gd name="T4" fmla="*/ 0 w 228"/>
                <a:gd name="T5" fmla="*/ 2 h 20"/>
                <a:gd name="T6" fmla="*/ 0 w 228"/>
                <a:gd name="T7" fmla="*/ 4 h 20"/>
                <a:gd name="T8" fmla="*/ 227 w 228"/>
                <a:gd name="T9" fmla="*/ 4 h 20"/>
                <a:gd name="T10" fmla="*/ 227 w 228"/>
                <a:gd name="T11" fmla="*/ 0 h 20"/>
              </a:gdLst>
              <a:ahLst/>
              <a:cxnLst>
                <a:cxn ang="0">
                  <a:pos x="T0" y="T1"/>
                </a:cxn>
                <a:cxn ang="0">
                  <a:pos x="T2" y="T3"/>
                </a:cxn>
                <a:cxn ang="0">
                  <a:pos x="T4" y="T5"/>
                </a:cxn>
                <a:cxn ang="0">
                  <a:pos x="T6" y="T7"/>
                </a:cxn>
                <a:cxn ang="0">
                  <a:pos x="T8" y="T9"/>
                </a:cxn>
                <a:cxn ang="0">
                  <a:pos x="T10" y="T11"/>
                </a:cxn>
              </a:cxnLst>
              <a:rect l="0" t="0" r="r" b="b"/>
              <a:pathLst>
                <a:path w="228" h="20">
                  <a:moveTo>
                    <a:pt x="227" y="0"/>
                  </a:moveTo>
                  <a:lnTo>
                    <a:pt x="2" y="0"/>
                  </a:lnTo>
                  <a:lnTo>
                    <a:pt x="0" y="2"/>
                  </a:lnTo>
                  <a:lnTo>
                    <a:pt x="0" y="4"/>
                  </a:lnTo>
                  <a:lnTo>
                    <a:pt x="227" y="4"/>
                  </a:lnTo>
                  <a:lnTo>
                    <a:pt x="22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6" name="Freeform 35"/>
            <p:cNvSpPr>
              <a:spLocks/>
            </p:cNvSpPr>
            <p:nvPr/>
          </p:nvSpPr>
          <p:spPr bwMode="auto">
            <a:xfrm>
              <a:off x="4224" y="41"/>
              <a:ext cx="20" cy="55"/>
            </a:xfrm>
            <a:custGeom>
              <a:avLst/>
              <a:gdLst>
                <a:gd name="T0" fmla="*/ 2 w 20"/>
                <a:gd name="T1" fmla="*/ 0 h 55"/>
                <a:gd name="T2" fmla="*/ 0 w 20"/>
                <a:gd name="T3" fmla="*/ 0 h 55"/>
                <a:gd name="T4" fmla="*/ 0 w 20"/>
                <a:gd name="T5" fmla="*/ 55 h 55"/>
                <a:gd name="T6" fmla="*/ 4 w 20"/>
                <a:gd name="T7" fmla="*/ 55 h 55"/>
                <a:gd name="T8" fmla="*/ 4 w 20"/>
                <a:gd name="T9" fmla="*/ 2 h 55"/>
                <a:gd name="T10" fmla="*/ 2 w 20"/>
                <a:gd name="T11" fmla="*/ 0 h 55"/>
              </a:gdLst>
              <a:ahLst/>
              <a:cxnLst>
                <a:cxn ang="0">
                  <a:pos x="T0" y="T1"/>
                </a:cxn>
                <a:cxn ang="0">
                  <a:pos x="T2" y="T3"/>
                </a:cxn>
                <a:cxn ang="0">
                  <a:pos x="T4" y="T5"/>
                </a:cxn>
                <a:cxn ang="0">
                  <a:pos x="T6" y="T7"/>
                </a:cxn>
                <a:cxn ang="0">
                  <a:pos x="T8" y="T9"/>
                </a:cxn>
                <a:cxn ang="0">
                  <a:pos x="T10" y="T11"/>
                </a:cxn>
              </a:cxnLst>
              <a:rect l="0" t="0" r="r" b="b"/>
              <a:pathLst>
                <a:path w="20" h="55">
                  <a:moveTo>
                    <a:pt x="2" y="0"/>
                  </a:moveTo>
                  <a:lnTo>
                    <a:pt x="0" y="0"/>
                  </a:lnTo>
                  <a:lnTo>
                    <a:pt x="0" y="55"/>
                  </a:lnTo>
                  <a:lnTo>
                    <a:pt x="4" y="55"/>
                  </a:lnTo>
                  <a:lnTo>
                    <a:pt x="4" y="2"/>
                  </a:lnTo>
                  <a:lnTo>
                    <a:pt x="2"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7" name="Freeform 36"/>
            <p:cNvSpPr>
              <a:spLocks/>
            </p:cNvSpPr>
            <p:nvPr/>
          </p:nvSpPr>
          <p:spPr bwMode="auto">
            <a:xfrm>
              <a:off x="4226" y="41"/>
              <a:ext cx="228" cy="58"/>
            </a:xfrm>
            <a:custGeom>
              <a:avLst/>
              <a:gdLst>
                <a:gd name="T0" fmla="*/ 0 w 228"/>
                <a:gd name="T1" fmla="*/ 0 h 58"/>
                <a:gd name="T2" fmla="*/ 0 w 228"/>
                <a:gd name="T3" fmla="*/ 4 h 58"/>
                <a:gd name="T4" fmla="*/ 225 w 228"/>
                <a:gd name="T5" fmla="*/ 57 h 58"/>
                <a:gd name="T6" fmla="*/ 227 w 228"/>
                <a:gd name="T7" fmla="*/ 57 h 58"/>
                <a:gd name="T8" fmla="*/ 227 w 228"/>
                <a:gd name="T9" fmla="*/ 52 h 58"/>
                <a:gd name="T10" fmla="*/ 0 w 228"/>
                <a:gd name="T11" fmla="*/ 0 h 58"/>
              </a:gdLst>
              <a:ahLst/>
              <a:cxnLst>
                <a:cxn ang="0">
                  <a:pos x="T0" y="T1"/>
                </a:cxn>
                <a:cxn ang="0">
                  <a:pos x="T2" y="T3"/>
                </a:cxn>
                <a:cxn ang="0">
                  <a:pos x="T4" y="T5"/>
                </a:cxn>
                <a:cxn ang="0">
                  <a:pos x="T6" y="T7"/>
                </a:cxn>
                <a:cxn ang="0">
                  <a:pos x="T8" y="T9"/>
                </a:cxn>
                <a:cxn ang="0">
                  <a:pos x="T10" y="T11"/>
                </a:cxn>
              </a:cxnLst>
              <a:rect l="0" t="0" r="r" b="b"/>
              <a:pathLst>
                <a:path w="228" h="58">
                  <a:moveTo>
                    <a:pt x="0" y="0"/>
                  </a:moveTo>
                  <a:lnTo>
                    <a:pt x="0" y="4"/>
                  </a:lnTo>
                  <a:lnTo>
                    <a:pt x="225" y="57"/>
                  </a:lnTo>
                  <a:lnTo>
                    <a:pt x="227" y="57"/>
                  </a:lnTo>
                  <a:lnTo>
                    <a:pt x="227" y="52"/>
                  </a:lnTo>
                  <a:lnTo>
                    <a:pt x="0"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8" name="Freeform 37"/>
            <p:cNvSpPr>
              <a:spLocks/>
            </p:cNvSpPr>
            <p:nvPr/>
          </p:nvSpPr>
          <p:spPr bwMode="auto">
            <a:xfrm>
              <a:off x="2784" y="44"/>
              <a:ext cx="226" cy="53"/>
            </a:xfrm>
            <a:custGeom>
              <a:avLst/>
              <a:gdLst>
                <a:gd name="T0" fmla="*/ 0 w 226"/>
                <a:gd name="T1" fmla="*/ 0 h 53"/>
                <a:gd name="T2" fmla="*/ 0 w 226"/>
                <a:gd name="T3" fmla="*/ 52 h 53"/>
                <a:gd name="T4" fmla="*/ 225 w 226"/>
                <a:gd name="T5" fmla="*/ 52 h 53"/>
                <a:gd name="T6" fmla="*/ 0 w 226"/>
                <a:gd name="T7" fmla="*/ 0 h 53"/>
              </a:gdLst>
              <a:ahLst/>
              <a:cxnLst>
                <a:cxn ang="0">
                  <a:pos x="T0" y="T1"/>
                </a:cxn>
                <a:cxn ang="0">
                  <a:pos x="T2" y="T3"/>
                </a:cxn>
                <a:cxn ang="0">
                  <a:pos x="T4" y="T5"/>
                </a:cxn>
                <a:cxn ang="0">
                  <a:pos x="T6" y="T7"/>
                </a:cxn>
              </a:cxnLst>
              <a:rect l="0" t="0" r="r" b="b"/>
              <a:pathLst>
                <a:path w="226" h="53">
                  <a:moveTo>
                    <a:pt x="0" y="0"/>
                  </a:moveTo>
                  <a:lnTo>
                    <a:pt x="0" y="52"/>
                  </a:lnTo>
                  <a:lnTo>
                    <a:pt x="225" y="52"/>
                  </a:lnTo>
                  <a:lnTo>
                    <a:pt x="0"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9" name="Freeform 38"/>
            <p:cNvSpPr>
              <a:spLocks/>
            </p:cNvSpPr>
            <p:nvPr/>
          </p:nvSpPr>
          <p:spPr bwMode="auto">
            <a:xfrm>
              <a:off x="2782" y="94"/>
              <a:ext cx="228" cy="20"/>
            </a:xfrm>
            <a:custGeom>
              <a:avLst/>
              <a:gdLst>
                <a:gd name="T0" fmla="*/ 227 w 228"/>
                <a:gd name="T1" fmla="*/ 0 h 20"/>
                <a:gd name="T2" fmla="*/ 2 w 228"/>
                <a:gd name="T3" fmla="*/ 0 h 20"/>
                <a:gd name="T4" fmla="*/ 0 w 228"/>
                <a:gd name="T5" fmla="*/ 2 h 20"/>
                <a:gd name="T6" fmla="*/ 0 w 228"/>
                <a:gd name="T7" fmla="*/ 4 h 20"/>
                <a:gd name="T8" fmla="*/ 227 w 228"/>
                <a:gd name="T9" fmla="*/ 4 h 20"/>
                <a:gd name="T10" fmla="*/ 227 w 228"/>
                <a:gd name="T11" fmla="*/ 0 h 20"/>
              </a:gdLst>
              <a:ahLst/>
              <a:cxnLst>
                <a:cxn ang="0">
                  <a:pos x="T0" y="T1"/>
                </a:cxn>
                <a:cxn ang="0">
                  <a:pos x="T2" y="T3"/>
                </a:cxn>
                <a:cxn ang="0">
                  <a:pos x="T4" y="T5"/>
                </a:cxn>
                <a:cxn ang="0">
                  <a:pos x="T6" y="T7"/>
                </a:cxn>
                <a:cxn ang="0">
                  <a:pos x="T8" y="T9"/>
                </a:cxn>
                <a:cxn ang="0">
                  <a:pos x="T10" y="T11"/>
                </a:cxn>
              </a:cxnLst>
              <a:rect l="0" t="0" r="r" b="b"/>
              <a:pathLst>
                <a:path w="228" h="20">
                  <a:moveTo>
                    <a:pt x="227" y="0"/>
                  </a:moveTo>
                  <a:lnTo>
                    <a:pt x="2" y="0"/>
                  </a:lnTo>
                  <a:lnTo>
                    <a:pt x="0" y="2"/>
                  </a:lnTo>
                  <a:lnTo>
                    <a:pt x="0" y="4"/>
                  </a:lnTo>
                  <a:lnTo>
                    <a:pt x="227" y="4"/>
                  </a:lnTo>
                  <a:lnTo>
                    <a:pt x="22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0" name="Freeform 39"/>
            <p:cNvSpPr>
              <a:spLocks/>
            </p:cNvSpPr>
            <p:nvPr/>
          </p:nvSpPr>
          <p:spPr bwMode="auto">
            <a:xfrm>
              <a:off x="2782" y="41"/>
              <a:ext cx="20" cy="55"/>
            </a:xfrm>
            <a:custGeom>
              <a:avLst/>
              <a:gdLst>
                <a:gd name="T0" fmla="*/ 2 w 20"/>
                <a:gd name="T1" fmla="*/ 0 h 55"/>
                <a:gd name="T2" fmla="*/ 0 w 20"/>
                <a:gd name="T3" fmla="*/ 0 h 55"/>
                <a:gd name="T4" fmla="*/ 0 w 20"/>
                <a:gd name="T5" fmla="*/ 55 h 55"/>
                <a:gd name="T6" fmla="*/ 4 w 20"/>
                <a:gd name="T7" fmla="*/ 55 h 55"/>
                <a:gd name="T8" fmla="*/ 4 w 20"/>
                <a:gd name="T9" fmla="*/ 2 h 55"/>
                <a:gd name="T10" fmla="*/ 2 w 20"/>
                <a:gd name="T11" fmla="*/ 0 h 55"/>
              </a:gdLst>
              <a:ahLst/>
              <a:cxnLst>
                <a:cxn ang="0">
                  <a:pos x="T0" y="T1"/>
                </a:cxn>
                <a:cxn ang="0">
                  <a:pos x="T2" y="T3"/>
                </a:cxn>
                <a:cxn ang="0">
                  <a:pos x="T4" y="T5"/>
                </a:cxn>
                <a:cxn ang="0">
                  <a:pos x="T6" y="T7"/>
                </a:cxn>
                <a:cxn ang="0">
                  <a:pos x="T8" y="T9"/>
                </a:cxn>
                <a:cxn ang="0">
                  <a:pos x="T10" y="T11"/>
                </a:cxn>
              </a:cxnLst>
              <a:rect l="0" t="0" r="r" b="b"/>
              <a:pathLst>
                <a:path w="20" h="55">
                  <a:moveTo>
                    <a:pt x="2" y="0"/>
                  </a:moveTo>
                  <a:lnTo>
                    <a:pt x="0" y="0"/>
                  </a:lnTo>
                  <a:lnTo>
                    <a:pt x="0" y="55"/>
                  </a:lnTo>
                  <a:lnTo>
                    <a:pt x="4" y="55"/>
                  </a:lnTo>
                  <a:lnTo>
                    <a:pt x="4" y="2"/>
                  </a:lnTo>
                  <a:lnTo>
                    <a:pt x="2"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1" name="Freeform 40"/>
            <p:cNvSpPr>
              <a:spLocks/>
            </p:cNvSpPr>
            <p:nvPr/>
          </p:nvSpPr>
          <p:spPr bwMode="auto">
            <a:xfrm>
              <a:off x="2784" y="41"/>
              <a:ext cx="228" cy="58"/>
            </a:xfrm>
            <a:custGeom>
              <a:avLst/>
              <a:gdLst>
                <a:gd name="T0" fmla="*/ 0 w 228"/>
                <a:gd name="T1" fmla="*/ 0 h 58"/>
                <a:gd name="T2" fmla="*/ 0 w 228"/>
                <a:gd name="T3" fmla="*/ 4 h 58"/>
                <a:gd name="T4" fmla="*/ 225 w 228"/>
                <a:gd name="T5" fmla="*/ 57 h 58"/>
                <a:gd name="T6" fmla="*/ 227 w 228"/>
                <a:gd name="T7" fmla="*/ 57 h 58"/>
                <a:gd name="T8" fmla="*/ 227 w 228"/>
                <a:gd name="T9" fmla="*/ 52 h 58"/>
                <a:gd name="T10" fmla="*/ 0 w 228"/>
                <a:gd name="T11" fmla="*/ 0 h 58"/>
              </a:gdLst>
              <a:ahLst/>
              <a:cxnLst>
                <a:cxn ang="0">
                  <a:pos x="T0" y="T1"/>
                </a:cxn>
                <a:cxn ang="0">
                  <a:pos x="T2" y="T3"/>
                </a:cxn>
                <a:cxn ang="0">
                  <a:pos x="T4" y="T5"/>
                </a:cxn>
                <a:cxn ang="0">
                  <a:pos x="T6" y="T7"/>
                </a:cxn>
                <a:cxn ang="0">
                  <a:pos x="T8" y="T9"/>
                </a:cxn>
                <a:cxn ang="0">
                  <a:pos x="T10" y="T11"/>
                </a:cxn>
              </a:cxnLst>
              <a:rect l="0" t="0" r="r" b="b"/>
              <a:pathLst>
                <a:path w="228" h="58">
                  <a:moveTo>
                    <a:pt x="0" y="0"/>
                  </a:moveTo>
                  <a:lnTo>
                    <a:pt x="0" y="4"/>
                  </a:lnTo>
                  <a:lnTo>
                    <a:pt x="225" y="57"/>
                  </a:lnTo>
                  <a:lnTo>
                    <a:pt x="227" y="57"/>
                  </a:lnTo>
                  <a:lnTo>
                    <a:pt x="227" y="52"/>
                  </a:lnTo>
                  <a:lnTo>
                    <a:pt x="0"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2" name="Freeform 41"/>
            <p:cNvSpPr>
              <a:spLocks/>
            </p:cNvSpPr>
            <p:nvPr/>
          </p:nvSpPr>
          <p:spPr bwMode="auto">
            <a:xfrm>
              <a:off x="4454" y="44"/>
              <a:ext cx="226" cy="53"/>
            </a:xfrm>
            <a:custGeom>
              <a:avLst/>
              <a:gdLst>
                <a:gd name="T0" fmla="*/ 225 w 226"/>
                <a:gd name="T1" fmla="*/ 0 h 53"/>
                <a:gd name="T2" fmla="*/ 0 w 226"/>
                <a:gd name="T3" fmla="*/ 52 h 53"/>
                <a:gd name="T4" fmla="*/ 225 w 226"/>
                <a:gd name="T5" fmla="*/ 52 h 53"/>
                <a:gd name="T6" fmla="*/ 225 w 226"/>
                <a:gd name="T7" fmla="*/ 0 h 53"/>
              </a:gdLst>
              <a:ahLst/>
              <a:cxnLst>
                <a:cxn ang="0">
                  <a:pos x="T0" y="T1"/>
                </a:cxn>
                <a:cxn ang="0">
                  <a:pos x="T2" y="T3"/>
                </a:cxn>
                <a:cxn ang="0">
                  <a:pos x="T4" y="T5"/>
                </a:cxn>
                <a:cxn ang="0">
                  <a:pos x="T6" y="T7"/>
                </a:cxn>
              </a:cxnLst>
              <a:rect l="0" t="0" r="r" b="b"/>
              <a:pathLst>
                <a:path w="226" h="53">
                  <a:moveTo>
                    <a:pt x="225" y="0"/>
                  </a:moveTo>
                  <a:lnTo>
                    <a:pt x="0" y="52"/>
                  </a:lnTo>
                  <a:lnTo>
                    <a:pt x="225" y="52"/>
                  </a:lnTo>
                  <a:lnTo>
                    <a:pt x="225"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3" name="Freeform 42"/>
            <p:cNvSpPr>
              <a:spLocks/>
            </p:cNvSpPr>
            <p:nvPr/>
          </p:nvSpPr>
          <p:spPr bwMode="auto">
            <a:xfrm>
              <a:off x="4454" y="94"/>
              <a:ext cx="228" cy="20"/>
            </a:xfrm>
            <a:custGeom>
              <a:avLst/>
              <a:gdLst>
                <a:gd name="T0" fmla="*/ 225 w 228"/>
                <a:gd name="T1" fmla="*/ 0 h 20"/>
                <a:gd name="T2" fmla="*/ 0 w 228"/>
                <a:gd name="T3" fmla="*/ 0 h 20"/>
                <a:gd name="T4" fmla="*/ 0 w 228"/>
                <a:gd name="T5" fmla="*/ 4 h 20"/>
                <a:gd name="T6" fmla="*/ 228 w 228"/>
                <a:gd name="T7" fmla="*/ 4 h 20"/>
                <a:gd name="T8" fmla="*/ 228 w 228"/>
                <a:gd name="T9" fmla="*/ 2 h 20"/>
                <a:gd name="T10" fmla="*/ 225 w 228"/>
                <a:gd name="T11" fmla="*/ 0 h 20"/>
              </a:gdLst>
              <a:ahLst/>
              <a:cxnLst>
                <a:cxn ang="0">
                  <a:pos x="T0" y="T1"/>
                </a:cxn>
                <a:cxn ang="0">
                  <a:pos x="T2" y="T3"/>
                </a:cxn>
                <a:cxn ang="0">
                  <a:pos x="T4" y="T5"/>
                </a:cxn>
                <a:cxn ang="0">
                  <a:pos x="T6" y="T7"/>
                </a:cxn>
                <a:cxn ang="0">
                  <a:pos x="T8" y="T9"/>
                </a:cxn>
                <a:cxn ang="0">
                  <a:pos x="T10" y="T11"/>
                </a:cxn>
              </a:cxnLst>
              <a:rect l="0" t="0" r="r" b="b"/>
              <a:pathLst>
                <a:path w="228" h="20">
                  <a:moveTo>
                    <a:pt x="225" y="0"/>
                  </a:moveTo>
                  <a:lnTo>
                    <a:pt x="0" y="0"/>
                  </a:lnTo>
                  <a:lnTo>
                    <a:pt x="0" y="4"/>
                  </a:lnTo>
                  <a:lnTo>
                    <a:pt x="228" y="4"/>
                  </a:lnTo>
                  <a:lnTo>
                    <a:pt x="228" y="2"/>
                  </a:lnTo>
                  <a:lnTo>
                    <a:pt x="225"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4" name="Freeform 43"/>
            <p:cNvSpPr>
              <a:spLocks/>
            </p:cNvSpPr>
            <p:nvPr/>
          </p:nvSpPr>
          <p:spPr bwMode="auto">
            <a:xfrm>
              <a:off x="4677" y="41"/>
              <a:ext cx="20" cy="55"/>
            </a:xfrm>
            <a:custGeom>
              <a:avLst/>
              <a:gdLst>
                <a:gd name="T0" fmla="*/ 4 w 20"/>
                <a:gd name="T1" fmla="*/ 0 h 55"/>
                <a:gd name="T2" fmla="*/ 2 w 20"/>
                <a:gd name="T3" fmla="*/ 0 h 55"/>
                <a:gd name="T4" fmla="*/ 0 w 20"/>
                <a:gd name="T5" fmla="*/ 2 h 55"/>
                <a:gd name="T6" fmla="*/ 0 w 20"/>
                <a:gd name="T7" fmla="*/ 55 h 55"/>
                <a:gd name="T8" fmla="*/ 4 w 20"/>
                <a:gd name="T9" fmla="*/ 55 h 55"/>
                <a:gd name="T10" fmla="*/ 4 w 20"/>
                <a:gd name="T11" fmla="*/ 0 h 55"/>
              </a:gdLst>
              <a:ahLst/>
              <a:cxnLst>
                <a:cxn ang="0">
                  <a:pos x="T0" y="T1"/>
                </a:cxn>
                <a:cxn ang="0">
                  <a:pos x="T2" y="T3"/>
                </a:cxn>
                <a:cxn ang="0">
                  <a:pos x="T4" y="T5"/>
                </a:cxn>
                <a:cxn ang="0">
                  <a:pos x="T6" y="T7"/>
                </a:cxn>
                <a:cxn ang="0">
                  <a:pos x="T8" y="T9"/>
                </a:cxn>
                <a:cxn ang="0">
                  <a:pos x="T10" y="T11"/>
                </a:cxn>
              </a:cxnLst>
              <a:rect l="0" t="0" r="r" b="b"/>
              <a:pathLst>
                <a:path w="20" h="55">
                  <a:moveTo>
                    <a:pt x="4" y="0"/>
                  </a:moveTo>
                  <a:lnTo>
                    <a:pt x="2" y="0"/>
                  </a:lnTo>
                  <a:lnTo>
                    <a:pt x="0" y="2"/>
                  </a:lnTo>
                  <a:lnTo>
                    <a:pt x="0" y="55"/>
                  </a:lnTo>
                  <a:lnTo>
                    <a:pt x="4" y="55"/>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5" name="Freeform 44"/>
            <p:cNvSpPr>
              <a:spLocks/>
            </p:cNvSpPr>
            <p:nvPr/>
          </p:nvSpPr>
          <p:spPr bwMode="auto">
            <a:xfrm>
              <a:off x="4452" y="41"/>
              <a:ext cx="228" cy="58"/>
            </a:xfrm>
            <a:custGeom>
              <a:avLst/>
              <a:gdLst>
                <a:gd name="T0" fmla="*/ 228 w 228"/>
                <a:gd name="T1" fmla="*/ 0 h 58"/>
                <a:gd name="T2" fmla="*/ 0 w 228"/>
                <a:gd name="T3" fmla="*/ 52 h 58"/>
                <a:gd name="T4" fmla="*/ 0 w 228"/>
                <a:gd name="T5" fmla="*/ 57 h 58"/>
                <a:gd name="T6" fmla="*/ 2 w 228"/>
                <a:gd name="T7" fmla="*/ 57 h 58"/>
                <a:gd name="T8" fmla="*/ 228 w 228"/>
                <a:gd name="T9" fmla="*/ 4 h 58"/>
                <a:gd name="T10" fmla="*/ 228 w 228"/>
                <a:gd name="T11" fmla="*/ 0 h 58"/>
              </a:gdLst>
              <a:ahLst/>
              <a:cxnLst>
                <a:cxn ang="0">
                  <a:pos x="T0" y="T1"/>
                </a:cxn>
                <a:cxn ang="0">
                  <a:pos x="T2" y="T3"/>
                </a:cxn>
                <a:cxn ang="0">
                  <a:pos x="T4" y="T5"/>
                </a:cxn>
                <a:cxn ang="0">
                  <a:pos x="T6" y="T7"/>
                </a:cxn>
                <a:cxn ang="0">
                  <a:pos x="T8" y="T9"/>
                </a:cxn>
                <a:cxn ang="0">
                  <a:pos x="T10" y="T11"/>
                </a:cxn>
              </a:cxnLst>
              <a:rect l="0" t="0" r="r" b="b"/>
              <a:pathLst>
                <a:path w="228" h="58">
                  <a:moveTo>
                    <a:pt x="228" y="0"/>
                  </a:moveTo>
                  <a:lnTo>
                    <a:pt x="0" y="52"/>
                  </a:lnTo>
                  <a:lnTo>
                    <a:pt x="0" y="57"/>
                  </a:lnTo>
                  <a:lnTo>
                    <a:pt x="2" y="57"/>
                  </a:lnTo>
                  <a:lnTo>
                    <a:pt x="228" y="4"/>
                  </a:lnTo>
                  <a:lnTo>
                    <a:pt x="228"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6" name="Freeform 45"/>
            <p:cNvSpPr>
              <a:spLocks/>
            </p:cNvSpPr>
            <p:nvPr/>
          </p:nvSpPr>
          <p:spPr bwMode="auto">
            <a:xfrm>
              <a:off x="3012" y="44"/>
              <a:ext cx="225" cy="53"/>
            </a:xfrm>
            <a:custGeom>
              <a:avLst/>
              <a:gdLst>
                <a:gd name="T0" fmla="*/ 225 w 225"/>
                <a:gd name="T1" fmla="*/ 0 h 53"/>
                <a:gd name="T2" fmla="*/ 0 w 225"/>
                <a:gd name="T3" fmla="*/ 52 h 53"/>
                <a:gd name="T4" fmla="*/ 225 w 225"/>
                <a:gd name="T5" fmla="*/ 52 h 53"/>
                <a:gd name="T6" fmla="*/ 225 w 225"/>
                <a:gd name="T7" fmla="*/ 0 h 53"/>
              </a:gdLst>
              <a:ahLst/>
              <a:cxnLst>
                <a:cxn ang="0">
                  <a:pos x="T0" y="T1"/>
                </a:cxn>
                <a:cxn ang="0">
                  <a:pos x="T2" y="T3"/>
                </a:cxn>
                <a:cxn ang="0">
                  <a:pos x="T4" y="T5"/>
                </a:cxn>
                <a:cxn ang="0">
                  <a:pos x="T6" y="T7"/>
                </a:cxn>
              </a:cxnLst>
              <a:rect l="0" t="0" r="r" b="b"/>
              <a:pathLst>
                <a:path w="225" h="53">
                  <a:moveTo>
                    <a:pt x="225" y="0"/>
                  </a:moveTo>
                  <a:lnTo>
                    <a:pt x="0" y="52"/>
                  </a:lnTo>
                  <a:lnTo>
                    <a:pt x="225" y="52"/>
                  </a:lnTo>
                  <a:lnTo>
                    <a:pt x="225"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7" name="Freeform 46"/>
            <p:cNvSpPr>
              <a:spLocks/>
            </p:cNvSpPr>
            <p:nvPr/>
          </p:nvSpPr>
          <p:spPr bwMode="auto">
            <a:xfrm>
              <a:off x="3012" y="94"/>
              <a:ext cx="228" cy="20"/>
            </a:xfrm>
            <a:custGeom>
              <a:avLst/>
              <a:gdLst>
                <a:gd name="T0" fmla="*/ 225 w 228"/>
                <a:gd name="T1" fmla="*/ 0 h 20"/>
                <a:gd name="T2" fmla="*/ 0 w 228"/>
                <a:gd name="T3" fmla="*/ 0 h 20"/>
                <a:gd name="T4" fmla="*/ 0 w 228"/>
                <a:gd name="T5" fmla="*/ 4 h 20"/>
                <a:gd name="T6" fmla="*/ 228 w 228"/>
                <a:gd name="T7" fmla="*/ 4 h 20"/>
                <a:gd name="T8" fmla="*/ 228 w 228"/>
                <a:gd name="T9" fmla="*/ 2 h 20"/>
                <a:gd name="T10" fmla="*/ 225 w 228"/>
                <a:gd name="T11" fmla="*/ 0 h 20"/>
              </a:gdLst>
              <a:ahLst/>
              <a:cxnLst>
                <a:cxn ang="0">
                  <a:pos x="T0" y="T1"/>
                </a:cxn>
                <a:cxn ang="0">
                  <a:pos x="T2" y="T3"/>
                </a:cxn>
                <a:cxn ang="0">
                  <a:pos x="T4" y="T5"/>
                </a:cxn>
                <a:cxn ang="0">
                  <a:pos x="T6" y="T7"/>
                </a:cxn>
                <a:cxn ang="0">
                  <a:pos x="T8" y="T9"/>
                </a:cxn>
                <a:cxn ang="0">
                  <a:pos x="T10" y="T11"/>
                </a:cxn>
              </a:cxnLst>
              <a:rect l="0" t="0" r="r" b="b"/>
              <a:pathLst>
                <a:path w="228" h="20">
                  <a:moveTo>
                    <a:pt x="225" y="0"/>
                  </a:moveTo>
                  <a:lnTo>
                    <a:pt x="0" y="0"/>
                  </a:lnTo>
                  <a:lnTo>
                    <a:pt x="0" y="4"/>
                  </a:lnTo>
                  <a:lnTo>
                    <a:pt x="228" y="4"/>
                  </a:lnTo>
                  <a:lnTo>
                    <a:pt x="228" y="2"/>
                  </a:lnTo>
                  <a:lnTo>
                    <a:pt x="225"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8" name="Freeform 47"/>
            <p:cNvSpPr>
              <a:spLocks/>
            </p:cNvSpPr>
            <p:nvPr/>
          </p:nvSpPr>
          <p:spPr bwMode="auto">
            <a:xfrm>
              <a:off x="3235" y="41"/>
              <a:ext cx="20" cy="55"/>
            </a:xfrm>
            <a:custGeom>
              <a:avLst/>
              <a:gdLst>
                <a:gd name="T0" fmla="*/ 4 w 20"/>
                <a:gd name="T1" fmla="*/ 0 h 55"/>
                <a:gd name="T2" fmla="*/ 2 w 20"/>
                <a:gd name="T3" fmla="*/ 0 h 55"/>
                <a:gd name="T4" fmla="*/ 0 w 20"/>
                <a:gd name="T5" fmla="*/ 2 h 55"/>
                <a:gd name="T6" fmla="*/ 0 w 20"/>
                <a:gd name="T7" fmla="*/ 55 h 55"/>
                <a:gd name="T8" fmla="*/ 4 w 20"/>
                <a:gd name="T9" fmla="*/ 55 h 55"/>
                <a:gd name="T10" fmla="*/ 4 w 20"/>
                <a:gd name="T11" fmla="*/ 0 h 55"/>
              </a:gdLst>
              <a:ahLst/>
              <a:cxnLst>
                <a:cxn ang="0">
                  <a:pos x="T0" y="T1"/>
                </a:cxn>
                <a:cxn ang="0">
                  <a:pos x="T2" y="T3"/>
                </a:cxn>
                <a:cxn ang="0">
                  <a:pos x="T4" y="T5"/>
                </a:cxn>
                <a:cxn ang="0">
                  <a:pos x="T6" y="T7"/>
                </a:cxn>
                <a:cxn ang="0">
                  <a:pos x="T8" y="T9"/>
                </a:cxn>
                <a:cxn ang="0">
                  <a:pos x="T10" y="T11"/>
                </a:cxn>
              </a:cxnLst>
              <a:rect l="0" t="0" r="r" b="b"/>
              <a:pathLst>
                <a:path w="20" h="55">
                  <a:moveTo>
                    <a:pt x="4" y="0"/>
                  </a:moveTo>
                  <a:lnTo>
                    <a:pt x="2" y="0"/>
                  </a:lnTo>
                  <a:lnTo>
                    <a:pt x="0" y="2"/>
                  </a:lnTo>
                  <a:lnTo>
                    <a:pt x="0" y="55"/>
                  </a:lnTo>
                  <a:lnTo>
                    <a:pt x="4" y="55"/>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9" name="Freeform 48"/>
            <p:cNvSpPr>
              <a:spLocks/>
            </p:cNvSpPr>
            <p:nvPr/>
          </p:nvSpPr>
          <p:spPr bwMode="auto">
            <a:xfrm>
              <a:off x="3010" y="41"/>
              <a:ext cx="228" cy="58"/>
            </a:xfrm>
            <a:custGeom>
              <a:avLst/>
              <a:gdLst>
                <a:gd name="T0" fmla="*/ 228 w 228"/>
                <a:gd name="T1" fmla="*/ 0 h 58"/>
                <a:gd name="T2" fmla="*/ 0 w 228"/>
                <a:gd name="T3" fmla="*/ 52 h 58"/>
                <a:gd name="T4" fmla="*/ 0 w 228"/>
                <a:gd name="T5" fmla="*/ 57 h 58"/>
                <a:gd name="T6" fmla="*/ 2 w 228"/>
                <a:gd name="T7" fmla="*/ 57 h 58"/>
                <a:gd name="T8" fmla="*/ 228 w 228"/>
                <a:gd name="T9" fmla="*/ 4 h 58"/>
                <a:gd name="T10" fmla="*/ 228 w 228"/>
                <a:gd name="T11" fmla="*/ 0 h 58"/>
              </a:gdLst>
              <a:ahLst/>
              <a:cxnLst>
                <a:cxn ang="0">
                  <a:pos x="T0" y="T1"/>
                </a:cxn>
                <a:cxn ang="0">
                  <a:pos x="T2" y="T3"/>
                </a:cxn>
                <a:cxn ang="0">
                  <a:pos x="T4" y="T5"/>
                </a:cxn>
                <a:cxn ang="0">
                  <a:pos x="T6" y="T7"/>
                </a:cxn>
                <a:cxn ang="0">
                  <a:pos x="T8" y="T9"/>
                </a:cxn>
                <a:cxn ang="0">
                  <a:pos x="T10" y="T11"/>
                </a:cxn>
              </a:cxnLst>
              <a:rect l="0" t="0" r="r" b="b"/>
              <a:pathLst>
                <a:path w="228" h="58">
                  <a:moveTo>
                    <a:pt x="228" y="0"/>
                  </a:moveTo>
                  <a:lnTo>
                    <a:pt x="0" y="52"/>
                  </a:lnTo>
                  <a:lnTo>
                    <a:pt x="0" y="57"/>
                  </a:lnTo>
                  <a:lnTo>
                    <a:pt x="2" y="57"/>
                  </a:lnTo>
                  <a:lnTo>
                    <a:pt x="228" y="4"/>
                  </a:lnTo>
                  <a:lnTo>
                    <a:pt x="228"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50" name="Freeform 49"/>
            <p:cNvSpPr>
              <a:spLocks/>
            </p:cNvSpPr>
            <p:nvPr/>
          </p:nvSpPr>
          <p:spPr bwMode="auto">
            <a:xfrm>
              <a:off x="1574" y="44"/>
              <a:ext cx="226" cy="53"/>
            </a:xfrm>
            <a:custGeom>
              <a:avLst/>
              <a:gdLst>
                <a:gd name="T0" fmla="*/ 225 w 226"/>
                <a:gd name="T1" fmla="*/ 0 h 53"/>
                <a:gd name="T2" fmla="*/ 0 w 226"/>
                <a:gd name="T3" fmla="*/ 52 h 53"/>
                <a:gd name="T4" fmla="*/ 225 w 226"/>
                <a:gd name="T5" fmla="*/ 52 h 53"/>
                <a:gd name="T6" fmla="*/ 225 w 226"/>
                <a:gd name="T7" fmla="*/ 0 h 53"/>
              </a:gdLst>
              <a:ahLst/>
              <a:cxnLst>
                <a:cxn ang="0">
                  <a:pos x="T0" y="T1"/>
                </a:cxn>
                <a:cxn ang="0">
                  <a:pos x="T2" y="T3"/>
                </a:cxn>
                <a:cxn ang="0">
                  <a:pos x="T4" y="T5"/>
                </a:cxn>
                <a:cxn ang="0">
                  <a:pos x="T6" y="T7"/>
                </a:cxn>
              </a:cxnLst>
              <a:rect l="0" t="0" r="r" b="b"/>
              <a:pathLst>
                <a:path w="226" h="53">
                  <a:moveTo>
                    <a:pt x="225" y="0"/>
                  </a:moveTo>
                  <a:lnTo>
                    <a:pt x="0" y="52"/>
                  </a:lnTo>
                  <a:lnTo>
                    <a:pt x="225" y="52"/>
                  </a:lnTo>
                  <a:lnTo>
                    <a:pt x="225"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51" name="Freeform 50"/>
            <p:cNvSpPr>
              <a:spLocks/>
            </p:cNvSpPr>
            <p:nvPr/>
          </p:nvSpPr>
          <p:spPr bwMode="auto">
            <a:xfrm>
              <a:off x="1574" y="94"/>
              <a:ext cx="228" cy="20"/>
            </a:xfrm>
            <a:custGeom>
              <a:avLst/>
              <a:gdLst>
                <a:gd name="T0" fmla="*/ 225 w 228"/>
                <a:gd name="T1" fmla="*/ 0 h 20"/>
                <a:gd name="T2" fmla="*/ 0 w 228"/>
                <a:gd name="T3" fmla="*/ 0 h 20"/>
                <a:gd name="T4" fmla="*/ 0 w 228"/>
                <a:gd name="T5" fmla="*/ 4 h 20"/>
                <a:gd name="T6" fmla="*/ 228 w 228"/>
                <a:gd name="T7" fmla="*/ 4 h 20"/>
                <a:gd name="T8" fmla="*/ 228 w 228"/>
                <a:gd name="T9" fmla="*/ 2 h 20"/>
                <a:gd name="T10" fmla="*/ 225 w 228"/>
                <a:gd name="T11" fmla="*/ 0 h 20"/>
              </a:gdLst>
              <a:ahLst/>
              <a:cxnLst>
                <a:cxn ang="0">
                  <a:pos x="T0" y="T1"/>
                </a:cxn>
                <a:cxn ang="0">
                  <a:pos x="T2" y="T3"/>
                </a:cxn>
                <a:cxn ang="0">
                  <a:pos x="T4" y="T5"/>
                </a:cxn>
                <a:cxn ang="0">
                  <a:pos x="T6" y="T7"/>
                </a:cxn>
                <a:cxn ang="0">
                  <a:pos x="T8" y="T9"/>
                </a:cxn>
                <a:cxn ang="0">
                  <a:pos x="T10" y="T11"/>
                </a:cxn>
              </a:cxnLst>
              <a:rect l="0" t="0" r="r" b="b"/>
              <a:pathLst>
                <a:path w="228" h="20">
                  <a:moveTo>
                    <a:pt x="225" y="0"/>
                  </a:moveTo>
                  <a:lnTo>
                    <a:pt x="0" y="0"/>
                  </a:lnTo>
                  <a:lnTo>
                    <a:pt x="0" y="4"/>
                  </a:lnTo>
                  <a:lnTo>
                    <a:pt x="228" y="4"/>
                  </a:lnTo>
                  <a:lnTo>
                    <a:pt x="228" y="2"/>
                  </a:lnTo>
                  <a:lnTo>
                    <a:pt x="225"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52" name="Freeform 51"/>
            <p:cNvSpPr>
              <a:spLocks/>
            </p:cNvSpPr>
            <p:nvPr/>
          </p:nvSpPr>
          <p:spPr bwMode="auto">
            <a:xfrm>
              <a:off x="1798" y="41"/>
              <a:ext cx="20" cy="55"/>
            </a:xfrm>
            <a:custGeom>
              <a:avLst/>
              <a:gdLst>
                <a:gd name="T0" fmla="*/ 4 w 20"/>
                <a:gd name="T1" fmla="*/ 0 h 55"/>
                <a:gd name="T2" fmla="*/ 2 w 20"/>
                <a:gd name="T3" fmla="*/ 0 h 55"/>
                <a:gd name="T4" fmla="*/ 0 w 20"/>
                <a:gd name="T5" fmla="*/ 2 h 55"/>
                <a:gd name="T6" fmla="*/ 0 w 20"/>
                <a:gd name="T7" fmla="*/ 55 h 55"/>
                <a:gd name="T8" fmla="*/ 4 w 20"/>
                <a:gd name="T9" fmla="*/ 55 h 55"/>
                <a:gd name="T10" fmla="*/ 4 w 20"/>
                <a:gd name="T11" fmla="*/ 0 h 55"/>
              </a:gdLst>
              <a:ahLst/>
              <a:cxnLst>
                <a:cxn ang="0">
                  <a:pos x="T0" y="T1"/>
                </a:cxn>
                <a:cxn ang="0">
                  <a:pos x="T2" y="T3"/>
                </a:cxn>
                <a:cxn ang="0">
                  <a:pos x="T4" y="T5"/>
                </a:cxn>
                <a:cxn ang="0">
                  <a:pos x="T6" y="T7"/>
                </a:cxn>
                <a:cxn ang="0">
                  <a:pos x="T8" y="T9"/>
                </a:cxn>
                <a:cxn ang="0">
                  <a:pos x="T10" y="T11"/>
                </a:cxn>
              </a:cxnLst>
              <a:rect l="0" t="0" r="r" b="b"/>
              <a:pathLst>
                <a:path w="20" h="55">
                  <a:moveTo>
                    <a:pt x="4" y="0"/>
                  </a:moveTo>
                  <a:lnTo>
                    <a:pt x="2" y="0"/>
                  </a:lnTo>
                  <a:lnTo>
                    <a:pt x="0" y="2"/>
                  </a:lnTo>
                  <a:lnTo>
                    <a:pt x="0" y="55"/>
                  </a:lnTo>
                  <a:lnTo>
                    <a:pt x="4" y="55"/>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53" name="Freeform 52"/>
            <p:cNvSpPr>
              <a:spLocks/>
            </p:cNvSpPr>
            <p:nvPr/>
          </p:nvSpPr>
          <p:spPr bwMode="auto">
            <a:xfrm>
              <a:off x="1572" y="41"/>
              <a:ext cx="228" cy="58"/>
            </a:xfrm>
            <a:custGeom>
              <a:avLst/>
              <a:gdLst>
                <a:gd name="T0" fmla="*/ 228 w 228"/>
                <a:gd name="T1" fmla="*/ 0 h 58"/>
                <a:gd name="T2" fmla="*/ 0 w 228"/>
                <a:gd name="T3" fmla="*/ 52 h 58"/>
                <a:gd name="T4" fmla="*/ 0 w 228"/>
                <a:gd name="T5" fmla="*/ 57 h 58"/>
                <a:gd name="T6" fmla="*/ 2 w 228"/>
                <a:gd name="T7" fmla="*/ 57 h 58"/>
                <a:gd name="T8" fmla="*/ 228 w 228"/>
                <a:gd name="T9" fmla="*/ 4 h 58"/>
                <a:gd name="T10" fmla="*/ 228 w 228"/>
                <a:gd name="T11" fmla="*/ 0 h 58"/>
              </a:gdLst>
              <a:ahLst/>
              <a:cxnLst>
                <a:cxn ang="0">
                  <a:pos x="T0" y="T1"/>
                </a:cxn>
                <a:cxn ang="0">
                  <a:pos x="T2" y="T3"/>
                </a:cxn>
                <a:cxn ang="0">
                  <a:pos x="T4" y="T5"/>
                </a:cxn>
                <a:cxn ang="0">
                  <a:pos x="T6" y="T7"/>
                </a:cxn>
                <a:cxn ang="0">
                  <a:pos x="T8" y="T9"/>
                </a:cxn>
                <a:cxn ang="0">
                  <a:pos x="T10" y="T11"/>
                </a:cxn>
              </a:cxnLst>
              <a:rect l="0" t="0" r="r" b="b"/>
              <a:pathLst>
                <a:path w="228" h="58">
                  <a:moveTo>
                    <a:pt x="228" y="0"/>
                  </a:moveTo>
                  <a:lnTo>
                    <a:pt x="0" y="52"/>
                  </a:lnTo>
                  <a:lnTo>
                    <a:pt x="0" y="57"/>
                  </a:lnTo>
                  <a:lnTo>
                    <a:pt x="2" y="57"/>
                  </a:lnTo>
                  <a:lnTo>
                    <a:pt x="228" y="4"/>
                  </a:lnTo>
                  <a:lnTo>
                    <a:pt x="228"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54" name="Freeform 53"/>
            <p:cNvSpPr>
              <a:spLocks/>
            </p:cNvSpPr>
            <p:nvPr/>
          </p:nvSpPr>
          <p:spPr bwMode="auto">
            <a:xfrm>
              <a:off x="5477" y="495"/>
              <a:ext cx="20" cy="1039"/>
            </a:xfrm>
            <a:custGeom>
              <a:avLst/>
              <a:gdLst>
                <a:gd name="T0" fmla="*/ 0 w 20"/>
                <a:gd name="T1" fmla="*/ 0 h 1039"/>
                <a:gd name="T2" fmla="*/ 0 w 20"/>
                <a:gd name="T3" fmla="*/ 1039 h 1039"/>
              </a:gdLst>
              <a:ahLst/>
              <a:cxnLst>
                <a:cxn ang="0">
                  <a:pos x="T0" y="T1"/>
                </a:cxn>
                <a:cxn ang="0">
                  <a:pos x="T2" y="T3"/>
                </a:cxn>
              </a:cxnLst>
              <a:rect l="0" t="0" r="r" b="b"/>
              <a:pathLst>
                <a:path w="20" h="1039">
                  <a:moveTo>
                    <a:pt x="0" y="0"/>
                  </a:moveTo>
                  <a:lnTo>
                    <a:pt x="0" y="1039"/>
                  </a:lnTo>
                </a:path>
              </a:pathLst>
            </a:custGeom>
            <a:noFill/>
            <a:ln w="13461">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AU"/>
            </a:p>
          </p:txBody>
        </p:sp>
        <p:sp>
          <p:nvSpPr>
            <p:cNvPr id="55" name="Freeform 54"/>
            <p:cNvSpPr>
              <a:spLocks/>
            </p:cNvSpPr>
            <p:nvPr/>
          </p:nvSpPr>
          <p:spPr bwMode="auto">
            <a:xfrm>
              <a:off x="5486" y="1294"/>
              <a:ext cx="53" cy="226"/>
            </a:xfrm>
            <a:custGeom>
              <a:avLst/>
              <a:gdLst>
                <a:gd name="T0" fmla="*/ 52 w 53"/>
                <a:gd name="T1" fmla="*/ 0 h 226"/>
                <a:gd name="T2" fmla="*/ 0 w 53"/>
                <a:gd name="T3" fmla="*/ 0 h 226"/>
                <a:gd name="T4" fmla="*/ 0 w 53"/>
                <a:gd name="T5" fmla="*/ 225 h 226"/>
                <a:gd name="T6" fmla="*/ 52 w 53"/>
                <a:gd name="T7" fmla="*/ 0 h 226"/>
              </a:gdLst>
              <a:ahLst/>
              <a:cxnLst>
                <a:cxn ang="0">
                  <a:pos x="T0" y="T1"/>
                </a:cxn>
                <a:cxn ang="0">
                  <a:pos x="T2" y="T3"/>
                </a:cxn>
                <a:cxn ang="0">
                  <a:pos x="T4" y="T5"/>
                </a:cxn>
                <a:cxn ang="0">
                  <a:pos x="T6" y="T7"/>
                </a:cxn>
              </a:cxnLst>
              <a:rect l="0" t="0" r="r" b="b"/>
              <a:pathLst>
                <a:path w="53" h="226">
                  <a:moveTo>
                    <a:pt x="52" y="0"/>
                  </a:moveTo>
                  <a:lnTo>
                    <a:pt x="0" y="0"/>
                  </a:lnTo>
                  <a:lnTo>
                    <a:pt x="0" y="225"/>
                  </a:lnTo>
                  <a:lnTo>
                    <a:pt x="52"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56" name="Freeform 55"/>
            <p:cNvSpPr>
              <a:spLocks/>
            </p:cNvSpPr>
            <p:nvPr/>
          </p:nvSpPr>
          <p:spPr bwMode="auto">
            <a:xfrm>
              <a:off x="5484" y="1292"/>
              <a:ext cx="20" cy="228"/>
            </a:xfrm>
            <a:custGeom>
              <a:avLst/>
              <a:gdLst>
                <a:gd name="T0" fmla="*/ 2 w 20"/>
                <a:gd name="T1" fmla="*/ 0 h 228"/>
                <a:gd name="T2" fmla="*/ 0 w 20"/>
                <a:gd name="T3" fmla="*/ 0 h 228"/>
                <a:gd name="T4" fmla="*/ 0 w 20"/>
                <a:gd name="T5" fmla="*/ 227 h 228"/>
                <a:gd name="T6" fmla="*/ 4 w 20"/>
                <a:gd name="T7" fmla="*/ 227 h 228"/>
                <a:gd name="T8" fmla="*/ 4 w 20"/>
                <a:gd name="T9" fmla="*/ 2 h 228"/>
                <a:gd name="T10" fmla="*/ 2 w 20"/>
                <a:gd name="T11" fmla="*/ 0 h 228"/>
              </a:gdLst>
              <a:ahLst/>
              <a:cxnLst>
                <a:cxn ang="0">
                  <a:pos x="T0" y="T1"/>
                </a:cxn>
                <a:cxn ang="0">
                  <a:pos x="T2" y="T3"/>
                </a:cxn>
                <a:cxn ang="0">
                  <a:pos x="T4" y="T5"/>
                </a:cxn>
                <a:cxn ang="0">
                  <a:pos x="T6" y="T7"/>
                </a:cxn>
                <a:cxn ang="0">
                  <a:pos x="T8" y="T9"/>
                </a:cxn>
                <a:cxn ang="0">
                  <a:pos x="T10" y="T11"/>
                </a:cxn>
              </a:cxnLst>
              <a:rect l="0" t="0" r="r" b="b"/>
              <a:pathLst>
                <a:path w="20" h="228">
                  <a:moveTo>
                    <a:pt x="2" y="0"/>
                  </a:moveTo>
                  <a:lnTo>
                    <a:pt x="0" y="0"/>
                  </a:lnTo>
                  <a:lnTo>
                    <a:pt x="0" y="227"/>
                  </a:lnTo>
                  <a:lnTo>
                    <a:pt x="4" y="227"/>
                  </a:lnTo>
                  <a:lnTo>
                    <a:pt x="4" y="2"/>
                  </a:lnTo>
                  <a:lnTo>
                    <a:pt x="2"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57" name="Freeform 56"/>
            <p:cNvSpPr>
              <a:spLocks/>
            </p:cNvSpPr>
            <p:nvPr/>
          </p:nvSpPr>
          <p:spPr bwMode="auto">
            <a:xfrm>
              <a:off x="5486" y="1292"/>
              <a:ext cx="55" cy="20"/>
            </a:xfrm>
            <a:custGeom>
              <a:avLst/>
              <a:gdLst>
                <a:gd name="T0" fmla="*/ 55 w 55"/>
                <a:gd name="T1" fmla="*/ 0 h 20"/>
                <a:gd name="T2" fmla="*/ 0 w 55"/>
                <a:gd name="T3" fmla="*/ 0 h 20"/>
                <a:gd name="T4" fmla="*/ 0 w 55"/>
                <a:gd name="T5" fmla="*/ 4 h 20"/>
                <a:gd name="T6" fmla="*/ 52 w 55"/>
                <a:gd name="T7" fmla="*/ 4 h 20"/>
                <a:gd name="T8" fmla="*/ 55 w 55"/>
                <a:gd name="T9" fmla="*/ 2 h 20"/>
                <a:gd name="T10" fmla="*/ 55 w 55"/>
                <a:gd name="T11" fmla="*/ 0 h 20"/>
              </a:gdLst>
              <a:ahLst/>
              <a:cxnLst>
                <a:cxn ang="0">
                  <a:pos x="T0" y="T1"/>
                </a:cxn>
                <a:cxn ang="0">
                  <a:pos x="T2" y="T3"/>
                </a:cxn>
                <a:cxn ang="0">
                  <a:pos x="T4" y="T5"/>
                </a:cxn>
                <a:cxn ang="0">
                  <a:pos x="T6" y="T7"/>
                </a:cxn>
                <a:cxn ang="0">
                  <a:pos x="T8" y="T9"/>
                </a:cxn>
                <a:cxn ang="0">
                  <a:pos x="T10" y="T11"/>
                </a:cxn>
              </a:cxnLst>
              <a:rect l="0" t="0" r="r" b="b"/>
              <a:pathLst>
                <a:path w="55" h="20">
                  <a:moveTo>
                    <a:pt x="55" y="0"/>
                  </a:moveTo>
                  <a:lnTo>
                    <a:pt x="0" y="0"/>
                  </a:lnTo>
                  <a:lnTo>
                    <a:pt x="0" y="4"/>
                  </a:lnTo>
                  <a:lnTo>
                    <a:pt x="52" y="4"/>
                  </a:lnTo>
                  <a:lnTo>
                    <a:pt x="55" y="2"/>
                  </a:lnTo>
                  <a:lnTo>
                    <a:pt x="55"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58" name="Freeform 57"/>
            <p:cNvSpPr>
              <a:spLocks/>
            </p:cNvSpPr>
            <p:nvPr/>
          </p:nvSpPr>
          <p:spPr bwMode="auto">
            <a:xfrm>
              <a:off x="5484" y="1294"/>
              <a:ext cx="58" cy="228"/>
            </a:xfrm>
            <a:custGeom>
              <a:avLst/>
              <a:gdLst>
                <a:gd name="T0" fmla="*/ 57 w 58"/>
                <a:gd name="T1" fmla="*/ 0 h 228"/>
                <a:gd name="T2" fmla="*/ 52 w 58"/>
                <a:gd name="T3" fmla="*/ 0 h 228"/>
                <a:gd name="T4" fmla="*/ 0 w 58"/>
                <a:gd name="T5" fmla="*/ 225 h 228"/>
                <a:gd name="T6" fmla="*/ 0 w 58"/>
                <a:gd name="T7" fmla="*/ 228 h 228"/>
                <a:gd name="T8" fmla="*/ 4 w 58"/>
                <a:gd name="T9" fmla="*/ 228 h 228"/>
                <a:gd name="T10" fmla="*/ 57 w 58"/>
                <a:gd name="T11" fmla="*/ 0 h 228"/>
              </a:gdLst>
              <a:ahLst/>
              <a:cxnLst>
                <a:cxn ang="0">
                  <a:pos x="T0" y="T1"/>
                </a:cxn>
                <a:cxn ang="0">
                  <a:pos x="T2" y="T3"/>
                </a:cxn>
                <a:cxn ang="0">
                  <a:pos x="T4" y="T5"/>
                </a:cxn>
                <a:cxn ang="0">
                  <a:pos x="T6" y="T7"/>
                </a:cxn>
                <a:cxn ang="0">
                  <a:pos x="T8" y="T9"/>
                </a:cxn>
                <a:cxn ang="0">
                  <a:pos x="T10" y="T11"/>
                </a:cxn>
              </a:cxnLst>
              <a:rect l="0" t="0" r="r" b="b"/>
              <a:pathLst>
                <a:path w="58" h="228">
                  <a:moveTo>
                    <a:pt x="57" y="0"/>
                  </a:moveTo>
                  <a:lnTo>
                    <a:pt x="52" y="0"/>
                  </a:lnTo>
                  <a:lnTo>
                    <a:pt x="0" y="225"/>
                  </a:lnTo>
                  <a:lnTo>
                    <a:pt x="0" y="228"/>
                  </a:lnTo>
                  <a:lnTo>
                    <a:pt x="4" y="228"/>
                  </a:lnTo>
                  <a:lnTo>
                    <a:pt x="5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59" name="Freeform 58"/>
            <p:cNvSpPr>
              <a:spLocks/>
            </p:cNvSpPr>
            <p:nvPr/>
          </p:nvSpPr>
          <p:spPr bwMode="auto">
            <a:xfrm>
              <a:off x="5486" y="505"/>
              <a:ext cx="53" cy="225"/>
            </a:xfrm>
            <a:custGeom>
              <a:avLst/>
              <a:gdLst>
                <a:gd name="T0" fmla="*/ 0 w 53"/>
                <a:gd name="T1" fmla="*/ 0 h 225"/>
                <a:gd name="T2" fmla="*/ 0 w 53"/>
                <a:gd name="T3" fmla="*/ 225 h 225"/>
                <a:gd name="T4" fmla="*/ 52 w 53"/>
                <a:gd name="T5" fmla="*/ 225 h 225"/>
                <a:gd name="T6" fmla="*/ 0 w 53"/>
                <a:gd name="T7" fmla="*/ 0 h 225"/>
              </a:gdLst>
              <a:ahLst/>
              <a:cxnLst>
                <a:cxn ang="0">
                  <a:pos x="T0" y="T1"/>
                </a:cxn>
                <a:cxn ang="0">
                  <a:pos x="T2" y="T3"/>
                </a:cxn>
                <a:cxn ang="0">
                  <a:pos x="T4" y="T5"/>
                </a:cxn>
                <a:cxn ang="0">
                  <a:pos x="T6" y="T7"/>
                </a:cxn>
              </a:cxnLst>
              <a:rect l="0" t="0" r="r" b="b"/>
              <a:pathLst>
                <a:path w="53" h="225">
                  <a:moveTo>
                    <a:pt x="0" y="0"/>
                  </a:moveTo>
                  <a:lnTo>
                    <a:pt x="0" y="225"/>
                  </a:lnTo>
                  <a:lnTo>
                    <a:pt x="52" y="225"/>
                  </a:lnTo>
                  <a:lnTo>
                    <a:pt x="0"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60" name="Freeform 59"/>
            <p:cNvSpPr>
              <a:spLocks/>
            </p:cNvSpPr>
            <p:nvPr/>
          </p:nvSpPr>
          <p:spPr bwMode="auto">
            <a:xfrm>
              <a:off x="5484" y="505"/>
              <a:ext cx="20" cy="227"/>
            </a:xfrm>
            <a:custGeom>
              <a:avLst/>
              <a:gdLst>
                <a:gd name="T0" fmla="*/ 4 w 20"/>
                <a:gd name="T1" fmla="*/ 0 h 227"/>
                <a:gd name="T2" fmla="*/ 0 w 20"/>
                <a:gd name="T3" fmla="*/ 0 h 227"/>
                <a:gd name="T4" fmla="*/ 0 w 20"/>
                <a:gd name="T5" fmla="*/ 227 h 227"/>
                <a:gd name="T6" fmla="*/ 2 w 20"/>
                <a:gd name="T7" fmla="*/ 227 h 227"/>
                <a:gd name="T8" fmla="*/ 4 w 20"/>
                <a:gd name="T9" fmla="*/ 225 h 227"/>
                <a:gd name="T10" fmla="*/ 4 w 20"/>
                <a:gd name="T11" fmla="*/ 0 h 227"/>
              </a:gdLst>
              <a:ahLst/>
              <a:cxnLst>
                <a:cxn ang="0">
                  <a:pos x="T0" y="T1"/>
                </a:cxn>
                <a:cxn ang="0">
                  <a:pos x="T2" y="T3"/>
                </a:cxn>
                <a:cxn ang="0">
                  <a:pos x="T4" y="T5"/>
                </a:cxn>
                <a:cxn ang="0">
                  <a:pos x="T6" y="T7"/>
                </a:cxn>
                <a:cxn ang="0">
                  <a:pos x="T8" y="T9"/>
                </a:cxn>
                <a:cxn ang="0">
                  <a:pos x="T10" y="T11"/>
                </a:cxn>
              </a:cxnLst>
              <a:rect l="0" t="0" r="r" b="b"/>
              <a:pathLst>
                <a:path w="20" h="227">
                  <a:moveTo>
                    <a:pt x="4" y="0"/>
                  </a:moveTo>
                  <a:lnTo>
                    <a:pt x="0" y="0"/>
                  </a:lnTo>
                  <a:lnTo>
                    <a:pt x="0" y="227"/>
                  </a:lnTo>
                  <a:lnTo>
                    <a:pt x="2" y="227"/>
                  </a:lnTo>
                  <a:lnTo>
                    <a:pt x="4" y="225"/>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61" name="Freeform 60"/>
            <p:cNvSpPr>
              <a:spLocks/>
            </p:cNvSpPr>
            <p:nvPr/>
          </p:nvSpPr>
          <p:spPr bwMode="auto">
            <a:xfrm>
              <a:off x="5486" y="728"/>
              <a:ext cx="55" cy="20"/>
            </a:xfrm>
            <a:custGeom>
              <a:avLst/>
              <a:gdLst>
                <a:gd name="T0" fmla="*/ 52 w 55"/>
                <a:gd name="T1" fmla="*/ 0 h 20"/>
                <a:gd name="T2" fmla="*/ 0 w 55"/>
                <a:gd name="T3" fmla="*/ 0 h 20"/>
                <a:gd name="T4" fmla="*/ 0 w 55"/>
                <a:gd name="T5" fmla="*/ 4 h 20"/>
                <a:gd name="T6" fmla="*/ 55 w 55"/>
                <a:gd name="T7" fmla="*/ 4 h 20"/>
                <a:gd name="T8" fmla="*/ 55 w 55"/>
                <a:gd name="T9" fmla="*/ 2 h 20"/>
                <a:gd name="T10" fmla="*/ 52 w 55"/>
                <a:gd name="T11" fmla="*/ 0 h 20"/>
              </a:gdLst>
              <a:ahLst/>
              <a:cxnLst>
                <a:cxn ang="0">
                  <a:pos x="T0" y="T1"/>
                </a:cxn>
                <a:cxn ang="0">
                  <a:pos x="T2" y="T3"/>
                </a:cxn>
                <a:cxn ang="0">
                  <a:pos x="T4" y="T5"/>
                </a:cxn>
                <a:cxn ang="0">
                  <a:pos x="T6" y="T7"/>
                </a:cxn>
                <a:cxn ang="0">
                  <a:pos x="T8" y="T9"/>
                </a:cxn>
                <a:cxn ang="0">
                  <a:pos x="T10" y="T11"/>
                </a:cxn>
              </a:cxnLst>
              <a:rect l="0" t="0" r="r" b="b"/>
              <a:pathLst>
                <a:path w="55" h="20">
                  <a:moveTo>
                    <a:pt x="52" y="0"/>
                  </a:moveTo>
                  <a:lnTo>
                    <a:pt x="0" y="0"/>
                  </a:lnTo>
                  <a:lnTo>
                    <a:pt x="0" y="4"/>
                  </a:lnTo>
                  <a:lnTo>
                    <a:pt x="55" y="4"/>
                  </a:lnTo>
                  <a:lnTo>
                    <a:pt x="55" y="2"/>
                  </a:lnTo>
                  <a:lnTo>
                    <a:pt x="52"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62" name="Freeform 61"/>
            <p:cNvSpPr>
              <a:spLocks/>
            </p:cNvSpPr>
            <p:nvPr/>
          </p:nvSpPr>
          <p:spPr bwMode="auto">
            <a:xfrm>
              <a:off x="5484" y="502"/>
              <a:ext cx="58" cy="228"/>
            </a:xfrm>
            <a:custGeom>
              <a:avLst/>
              <a:gdLst>
                <a:gd name="T0" fmla="*/ 4 w 58"/>
                <a:gd name="T1" fmla="*/ 0 h 228"/>
                <a:gd name="T2" fmla="*/ 0 w 58"/>
                <a:gd name="T3" fmla="*/ 0 h 228"/>
                <a:gd name="T4" fmla="*/ 0 w 58"/>
                <a:gd name="T5" fmla="*/ 2 h 228"/>
                <a:gd name="T6" fmla="*/ 52 w 58"/>
                <a:gd name="T7" fmla="*/ 227 h 228"/>
                <a:gd name="T8" fmla="*/ 57 w 58"/>
                <a:gd name="T9" fmla="*/ 227 h 228"/>
                <a:gd name="T10" fmla="*/ 4 w 58"/>
                <a:gd name="T11" fmla="*/ 0 h 228"/>
              </a:gdLst>
              <a:ahLst/>
              <a:cxnLst>
                <a:cxn ang="0">
                  <a:pos x="T0" y="T1"/>
                </a:cxn>
                <a:cxn ang="0">
                  <a:pos x="T2" y="T3"/>
                </a:cxn>
                <a:cxn ang="0">
                  <a:pos x="T4" y="T5"/>
                </a:cxn>
                <a:cxn ang="0">
                  <a:pos x="T6" y="T7"/>
                </a:cxn>
                <a:cxn ang="0">
                  <a:pos x="T8" y="T9"/>
                </a:cxn>
                <a:cxn ang="0">
                  <a:pos x="T10" y="T11"/>
                </a:cxn>
              </a:cxnLst>
              <a:rect l="0" t="0" r="r" b="b"/>
              <a:pathLst>
                <a:path w="58" h="228">
                  <a:moveTo>
                    <a:pt x="4" y="0"/>
                  </a:moveTo>
                  <a:lnTo>
                    <a:pt x="0" y="0"/>
                  </a:lnTo>
                  <a:lnTo>
                    <a:pt x="0" y="2"/>
                  </a:lnTo>
                  <a:lnTo>
                    <a:pt x="52" y="227"/>
                  </a:lnTo>
                  <a:lnTo>
                    <a:pt x="57" y="227"/>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63" name="Freeform 62"/>
            <p:cNvSpPr>
              <a:spLocks/>
            </p:cNvSpPr>
            <p:nvPr/>
          </p:nvSpPr>
          <p:spPr bwMode="auto">
            <a:xfrm>
              <a:off x="5155" y="505"/>
              <a:ext cx="406" cy="20"/>
            </a:xfrm>
            <a:custGeom>
              <a:avLst/>
              <a:gdLst>
                <a:gd name="T0" fmla="*/ 0 w 406"/>
                <a:gd name="T1" fmla="*/ 0 h 20"/>
                <a:gd name="T2" fmla="*/ 405 w 406"/>
                <a:gd name="T3" fmla="*/ 0 h 20"/>
              </a:gdLst>
              <a:ahLst/>
              <a:cxnLst>
                <a:cxn ang="0">
                  <a:pos x="T0" y="T1"/>
                </a:cxn>
                <a:cxn ang="0">
                  <a:pos x="T2" y="T3"/>
                </a:cxn>
              </a:cxnLst>
              <a:rect l="0" t="0" r="r" b="b"/>
              <a:pathLst>
                <a:path w="406" h="20">
                  <a:moveTo>
                    <a:pt x="0" y="0"/>
                  </a:moveTo>
                  <a:lnTo>
                    <a:pt x="405" y="0"/>
                  </a:lnTo>
                </a:path>
              </a:pathLst>
            </a:custGeom>
            <a:noFill/>
            <a:ln w="7366">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AU"/>
            </a:p>
          </p:txBody>
        </p:sp>
        <p:sp>
          <p:nvSpPr>
            <p:cNvPr id="64" name="Freeform 63"/>
            <p:cNvSpPr>
              <a:spLocks/>
            </p:cNvSpPr>
            <p:nvPr/>
          </p:nvSpPr>
          <p:spPr bwMode="auto">
            <a:xfrm>
              <a:off x="5064" y="1525"/>
              <a:ext cx="504" cy="20"/>
            </a:xfrm>
            <a:custGeom>
              <a:avLst/>
              <a:gdLst>
                <a:gd name="T0" fmla="*/ 0 w 504"/>
                <a:gd name="T1" fmla="*/ 0 h 20"/>
                <a:gd name="T2" fmla="*/ 503 w 504"/>
                <a:gd name="T3" fmla="*/ 0 h 20"/>
              </a:gdLst>
              <a:ahLst/>
              <a:cxnLst>
                <a:cxn ang="0">
                  <a:pos x="T0" y="T1"/>
                </a:cxn>
                <a:cxn ang="0">
                  <a:pos x="T2" y="T3"/>
                </a:cxn>
              </a:cxnLst>
              <a:rect l="0" t="0" r="r" b="b"/>
              <a:pathLst>
                <a:path w="504" h="20">
                  <a:moveTo>
                    <a:pt x="0" y="0"/>
                  </a:moveTo>
                  <a:lnTo>
                    <a:pt x="503" y="0"/>
                  </a:lnTo>
                </a:path>
              </a:pathLst>
            </a:custGeom>
            <a:noFill/>
            <a:ln w="7366">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AU"/>
            </a:p>
          </p:txBody>
        </p:sp>
      </p:grpSp>
      <p:sp>
        <p:nvSpPr>
          <p:cNvPr id="2" name="Rectangle 76"/>
          <p:cNvSpPr>
            <a:spLocks noChangeArrowheads="1"/>
          </p:cNvSpPr>
          <p:nvPr/>
        </p:nvSpPr>
        <p:spPr bwMode="auto">
          <a:xfrm>
            <a:off x="1219517" y="207056"/>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77" name="Rectangle 77"/>
          <p:cNvSpPr>
            <a:spLocks noChangeArrowheads="1"/>
          </p:cNvSpPr>
          <p:nvPr/>
        </p:nvSpPr>
        <p:spPr bwMode="auto">
          <a:xfrm>
            <a:off x="0" y="457200"/>
            <a:ext cx="0" cy="0"/>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endParaRPr lang="en-AU"/>
          </a:p>
        </p:txBody>
      </p:sp>
      <p:sp>
        <p:nvSpPr>
          <p:cNvPr id="78" name="Rectangle 79"/>
          <p:cNvSpPr>
            <a:spLocks noChangeArrowheads="1"/>
          </p:cNvSpPr>
          <p:nvPr/>
        </p:nvSpPr>
        <p:spPr bwMode="auto">
          <a:xfrm>
            <a:off x="0" y="325755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pSp>
        <p:nvGrpSpPr>
          <p:cNvPr id="80" name="Group 79"/>
          <p:cNvGrpSpPr>
            <a:grpSpLocks/>
          </p:cNvGrpSpPr>
          <p:nvPr/>
        </p:nvGrpSpPr>
        <p:grpSpPr bwMode="auto">
          <a:xfrm>
            <a:off x="0" y="0"/>
            <a:ext cx="277495" cy="82550"/>
            <a:chOff x="0" y="0"/>
            <a:chExt cx="437" cy="130"/>
          </a:xfrm>
        </p:grpSpPr>
        <p:sp>
          <p:nvSpPr>
            <p:cNvPr id="81" name="Freeform 80"/>
            <p:cNvSpPr>
              <a:spLocks/>
            </p:cNvSpPr>
            <p:nvPr/>
          </p:nvSpPr>
          <p:spPr bwMode="auto">
            <a:xfrm>
              <a:off x="10" y="10"/>
              <a:ext cx="69" cy="105"/>
            </a:xfrm>
            <a:custGeom>
              <a:avLst/>
              <a:gdLst>
                <a:gd name="T0" fmla="*/ 69 w 69"/>
                <a:gd name="T1" fmla="*/ 0 h 105"/>
                <a:gd name="T2" fmla="*/ 0 w 69"/>
                <a:gd name="T3" fmla="*/ 0 h 105"/>
                <a:gd name="T4" fmla="*/ 0 w 69"/>
                <a:gd name="T5" fmla="*/ 19 h 105"/>
                <a:gd name="T6" fmla="*/ 48 w 69"/>
                <a:gd name="T7" fmla="*/ 19 h 105"/>
                <a:gd name="T8" fmla="*/ 24 w 69"/>
                <a:gd name="T9" fmla="*/ 62 h 105"/>
                <a:gd name="T10" fmla="*/ 14 w 69"/>
                <a:gd name="T11" fmla="*/ 105 h 105"/>
                <a:gd name="T12" fmla="*/ 33 w 69"/>
                <a:gd name="T13" fmla="*/ 105 h 105"/>
                <a:gd name="T14" fmla="*/ 38 w 69"/>
                <a:gd name="T15" fmla="*/ 74 h 105"/>
                <a:gd name="T16" fmla="*/ 52 w 69"/>
                <a:gd name="T17" fmla="*/ 38 h 105"/>
                <a:gd name="T18" fmla="*/ 69 w 69"/>
                <a:gd name="T19" fmla="*/ 14 h 105"/>
                <a:gd name="T20" fmla="*/ 69 w 69"/>
                <a:gd name="T21" fmla="*/ 0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9" h="105">
                  <a:moveTo>
                    <a:pt x="69" y="0"/>
                  </a:moveTo>
                  <a:lnTo>
                    <a:pt x="0" y="0"/>
                  </a:lnTo>
                  <a:lnTo>
                    <a:pt x="0" y="19"/>
                  </a:lnTo>
                  <a:lnTo>
                    <a:pt x="48" y="19"/>
                  </a:lnTo>
                  <a:lnTo>
                    <a:pt x="24" y="62"/>
                  </a:lnTo>
                  <a:lnTo>
                    <a:pt x="14" y="105"/>
                  </a:lnTo>
                  <a:lnTo>
                    <a:pt x="33" y="105"/>
                  </a:lnTo>
                  <a:lnTo>
                    <a:pt x="38" y="74"/>
                  </a:lnTo>
                  <a:lnTo>
                    <a:pt x="52" y="38"/>
                  </a:lnTo>
                  <a:lnTo>
                    <a:pt x="69" y="14"/>
                  </a:lnTo>
                  <a:lnTo>
                    <a:pt x="6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82" name="Freeform 81"/>
            <p:cNvSpPr>
              <a:spLocks/>
            </p:cNvSpPr>
            <p:nvPr/>
          </p:nvSpPr>
          <p:spPr bwMode="auto">
            <a:xfrm>
              <a:off x="98" y="96"/>
              <a:ext cx="22" cy="20"/>
            </a:xfrm>
            <a:custGeom>
              <a:avLst/>
              <a:gdLst>
                <a:gd name="T0" fmla="*/ 0 w 22"/>
                <a:gd name="T1" fmla="*/ 9 h 20"/>
                <a:gd name="T2" fmla="*/ 21 w 22"/>
                <a:gd name="T3" fmla="*/ 9 h 20"/>
              </a:gdLst>
              <a:ahLst/>
              <a:cxnLst>
                <a:cxn ang="0">
                  <a:pos x="T0" y="T1"/>
                </a:cxn>
                <a:cxn ang="0">
                  <a:pos x="T2" y="T3"/>
                </a:cxn>
              </a:cxnLst>
              <a:rect l="0" t="0" r="r" b="b"/>
              <a:pathLst>
                <a:path w="22" h="20">
                  <a:moveTo>
                    <a:pt x="0" y="9"/>
                  </a:moveTo>
                  <a:lnTo>
                    <a:pt x="21" y="9"/>
                  </a:lnTo>
                </a:path>
              </a:pathLst>
            </a:custGeom>
            <a:noFill/>
            <a:ln w="13461">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AU"/>
            </a:p>
          </p:txBody>
        </p:sp>
        <p:grpSp>
          <p:nvGrpSpPr>
            <p:cNvPr id="83" name="Group 82"/>
            <p:cNvGrpSpPr>
              <a:grpSpLocks/>
            </p:cNvGrpSpPr>
            <p:nvPr/>
          </p:nvGrpSpPr>
          <p:grpSpPr bwMode="auto">
            <a:xfrm>
              <a:off x="137" y="10"/>
              <a:ext cx="74" cy="110"/>
              <a:chOff x="137" y="10"/>
              <a:chExt cx="74" cy="110"/>
            </a:xfrm>
          </p:grpSpPr>
          <p:sp>
            <p:nvSpPr>
              <p:cNvPr id="94" name="Freeform 93"/>
              <p:cNvSpPr>
                <a:spLocks/>
              </p:cNvSpPr>
              <p:nvPr/>
            </p:nvSpPr>
            <p:spPr bwMode="auto">
              <a:xfrm>
                <a:off x="137" y="10"/>
                <a:ext cx="74" cy="110"/>
              </a:xfrm>
              <a:custGeom>
                <a:avLst/>
                <a:gdLst>
                  <a:gd name="T0" fmla="*/ 21 w 74"/>
                  <a:gd name="T1" fmla="*/ 79 h 110"/>
                  <a:gd name="T2" fmla="*/ 0 w 74"/>
                  <a:gd name="T3" fmla="*/ 79 h 110"/>
                  <a:gd name="T4" fmla="*/ 9 w 74"/>
                  <a:gd name="T5" fmla="*/ 100 h 110"/>
                  <a:gd name="T6" fmla="*/ 35 w 74"/>
                  <a:gd name="T7" fmla="*/ 110 h 110"/>
                  <a:gd name="T8" fmla="*/ 52 w 74"/>
                  <a:gd name="T9" fmla="*/ 105 h 110"/>
                  <a:gd name="T10" fmla="*/ 64 w 74"/>
                  <a:gd name="T11" fmla="*/ 93 h 110"/>
                  <a:gd name="T12" fmla="*/ 35 w 74"/>
                  <a:gd name="T13" fmla="*/ 93 h 110"/>
                  <a:gd name="T14" fmla="*/ 26 w 74"/>
                  <a:gd name="T15" fmla="*/ 88 h 110"/>
                  <a:gd name="T16" fmla="*/ 21 w 74"/>
                  <a:gd name="T17" fmla="*/ 79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4" h="110">
                    <a:moveTo>
                      <a:pt x="21" y="79"/>
                    </a:moveTo>
                    <a:lnTo>
                      <a:pt x="0" y="79"/>
                    </a:lnTo>
                    <a:lnTo>
                      <a:pt x="9" y="100"/>
                    </a:lnTo>
                    <a:lnTo>
                      <a:pt x="35" y="110"/>
                    </a:lnTo>
                    <a:lnTo>
                      <a:pt x="52" y="105"/>
                    </a:lnTo>
                    <a:lnTo>
                      <a:pt x="64" y="93"/>
                    </a:lnTo>
                    <a:lnTo>
                      <a:pt x="35" y="93"/>
                    </a:lnTo>
                    <a:lnTo>
                      <a:pt x="26" y="88"/>
                    </a:lnTo>
                    <a:lnTo>
                      <a:pt x="21" y="79"/>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95" name="Freeform 94"/>
              <p:cNvSpPr>
                <a:spLocks/>
              </p:cNvSpPr>
              <p:nvPr/>
            </p:nvSpPr>
            <p:spPr bwMode="auto">
              <a:xfrm>
                <a:off x="137" y="10"/>
                <a:ext cx="74" cy="110"/>
              </a:xfrm>
              <a:custGeom>
                <a:avLst/>
                <a:gdLst>
                  <a:gd name="T0" fmla="*/ 67 w 74"/>
                  <a:gd name="T1" fmla="*/ 50 h 110"/>
                  <a:gd name="T2" fmla="*/ 35 w 74"/>
                  <a:gd name="T3" fmla="*/ 50 h 110"/>
                  <a:gd name="T4" fmla="*/ 47 w 74"/>
                  <a:gd name="T5" fmla="*/ 55 h 110"/>
                  <a:gd name="T6" fmla="*/ 52 w 74"/>
                  <a:gd name="T7" fmla="*/ 71 h 110"/>
                  <a:gd name="T8" fmla="*/ 47 w 74"/>
                  <a:gd name="T9" fmla="*/ 86 h 110"/>
                  <a:gd name="T10" fmla="*/ 35 w 74"/>
                  <a:gd name="T11" fmla="*/ 93 h 110"/>
                  <a:gd name="T12" fmla="*/ 64 w 74"/>
                  <a:gd name="T13" fmla="*/ 93 h 110"/>
                  <a:gd name="T14" fmla="*/ 74 w 74"/>
                  <a:gd name="T15" fmla="*/ 69 h 110"/>
                  <a:gd name="T16" fmla="*/ 67 w 74"/>
                  <a:gd name="T17" fmla="*/ 50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4" h="110">
                    <a:moveTo>
                      <a:pt x="67" y="50"/>
                    </a:moveTo>
                    <a:lnTo>
                      <a:pt x="35" y="50"/>
                    </a:lnTo>
                    <a:lnTo>
                      <a:pt x="47" y="55"/>
                    </a:lnTo>
                    <a:lnTo>
                      <a:pt x="52" y="71"/>
                    </a:lnTo>
                    <a:lnTo>
                      <a:pt x="47" y="86"/>
                    </a:lnTo>
                    <a:lnTo>
                      <a:pt x="35" y="93"/>
                    </a:lnTo>
                    <a:lnTo>
                      <a:pt x="64" y="93"/>
                    </a:lnTo>
                    <a:lnTo>
                      <a:pt x="74" y="69"/>
                    </a:lnTo>
                    <a:lnTo>
                      <a:pt x="67" y="5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96" name="Freeform 95"/>
              <p:cNvSpPr>
                <a:spLocks/>
              </p:cNvSpPr>
              <p:nvPr/>
            </p:nvSpPr>
            <p:spPr bwMode="auto">
              <a:xfrm>
                <a:off x="137" y="10"/>
                <a:ext cx="74" cy="110"/>
              </a:xfrm>
              <a:custGeom>
                <a:avLst/>
                <a:gdLst>
                  <a:gd name="T0" fmla="*/ 69 w 74"/>
                  <a:gd name="T1" fmla="*/ 0 h 110"/>
                  <a:gd name="T2" fmla="*/ 14 w 74"/>
                  <a:gd name="T3" fmla="*/ 0 h 110"/>
                  <a:gd name="T4" fmla="*/ 2 w 74"/>
                  <a:gd name="T5" fmla="*/ 57 h 110"/>
                  <a:gd name="T6" fmla="*/ 19 w 74"/>
                  <a:gd name="T7" fmla="*/ 59 h 110"/>
                  <a:gd name="T8" fmla="*/ 35 w 74"/>
                  <a:gd name="T9" fmla="*/ 50 h 110"/>
                  <a:gd name="T10" fmla="*/ 67 w 74"/>
                  <a:gd name="T11" fmla="*/ 50 h 110"/>
                  <a:gd name="T12" fmla="*/ 64 w 74"/>
                  <a:gd name="T13" fmla="*/ 43 h 110"/>
                  <a:gd name="T14" fmla="*/ 48 w 74"/>
                  <a:gd name="T15" fmla="*/ 38 h 110"/>
                  <a:gd name="T16" fmla="*/ 26 w 74"/>
                  <a:gd name="T17" fmla="*/ 38 h 110"/>
                  <a:gd name="T18" fmla="*/ 28 w 74"/>
                  <a:gd name="T19" fmla="*/ 19 h 110"/>
                  <a:gd name="T20" fmla="*/ 69 w 74"/>
                  <a:gd name="T21" fmla="*/ 19 h 110"/>
                  <a:gd name="T22" fmla="*/ 69 w 74"/>
                  <a:gd name="T23" fmla="*/ 0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4" h="110">
                    <a:moveTo>
                      <a:pt x="69" y="0"/>
                    </a:moveTo>
                    <a:lnTo>
                      <a:pt x="14" y="0"/>
                    </a:lnTo>
                    <a:lnTo>
                      <a:pt x="2" y="57"/>
                    </a:lnTo>
                    <a:lnTo>
                      <a:pt x="19" y="59"/>
                    </a:lnTo>
                    <a:lnTo>
                      <a:pt x="35" y="50"/>
                    </a:lnTo>
                    <a:lnTo>
                      <a:pt x="67" y="50"/>
                    </a:lnTo>
                    <a:lnTo>
                      <a:pt x="64" y="43"/>
                    </a:lnTo>
                    <a:lnTo>
                      <a:pt x="48" y="38"/>
                    </a:lnTo>
                    <a:lnTo>
                      <a:pt x="26" y="38"/>
                    </a:lnTo>
                    <a:lnTo>
                      <a:pt x="28" y="19"/>
                    </a:lnTo>
                    <a:lnTo>
                      <a:pt x="69" y="19"/>
                    </a:lnTo>
                    <a:lnTo>
                      <a:pt x="6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97" name="Freeform 96"/>
              <p:cNvSpPr>
                <a:spLocks/>
              </p:cNvSpPr>
              <p:nvPr/>
            </p:nvSpPr>
            <p:spPr bwMode="auto">
              <a:xfrm>
                <a:off x="137" y="10"/>
                <a:ext cx="74" cy="110"/>
              </a:xfrm>
              <a:custGeom>
                <a:avLst/>
                <a:gdLst>
                  <a:gd name="T0" fmla="*/ 40 w 74"/>
                  <a:gd name="T1" fmla="*/ 35 h 110"/>
                  <a:gd name="T2" fmla="*/ 26 w 74"/>
                  <a:gd name="T3" fmla="*/ 38 h 110"/>
                  <a:gd name="T4" fmla="*/ 48 w 74"/>
                  <a:gd name="T5" fmla="*/ 38 h 110"/>
                  <a:gd name="T6" fmla="*/ 40 w 74"/>
                  <a:gd name="T7" fmla="*/ 35 h 110"/>
                </a:gdLst>
                <a:ahLst/>
                <a:cxnLst>
                  <a:cxn ang="0">
                    <a:pos x="T0" y="T1"/>
                  </a:cxn>
                  <a:cxn ang="0">
                    <a:pos x="T2" y="T3"/>
                  </a:cxn>
                  <a:cxn ang="0">
                    <a:pos x="T4" y="T5"/>
                  </a:cxn>
                  <a:cxn ang="0">
                    <a:pos x="T6" y="T7"/>
                  </a:cxn>
                </a:cxnLst>
                <a:rect l="0" t="0" r="r" b="b"/>
                <a:pathLst>
                  <a:path w="74" h="110">
                    <a:moveTo>
                      <a:pt x="40" y="35"/>
                    </a:moveTo>
                    <a:lnTo>
                      <a:pt x="26" y="38"/>
                    </a:lnTo>
                    <a:lnTo>
                      <a:pt x="48" y="38"/>
                    </a:lnTo>
                    <a:lnTo>
                      <a:pt x="40" y="35"/>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grpSp>
          <p:nvGrpSpPr>
            <p:cNvPr id="84" name="Group 83"/>
            <p:cNvGrpSpPr>
              <a:grpSpLocks/>
            </p:cNvGrpSpPr>
            <p:nvPr/>
          </p:nvGrpSpPr>
          <p:grpSpPr bwMode="auto">
            <a:xfrm>
              <a:off x="221" y="36"/>
              <a:ext cx="77" cy="84"/>
              <a:chOff x="221" y="36"/>
              <a:chExt cx="77" cy="84"/>
            </a:xfrm>
          </p:grpSpPr>
          <p:sp>
            <p:nvSpPr>
              <p:cNvPr id="91" name="Freeform 90"/>
              <p:cNvSpPr>
                <a:spLocks/>
              </p:cNvSpPr>
              <p:nvPr/>
            </p:nvSpPr>
            <p:spPr bwMode="auto">
              <a:xfrm>
                <a:off x="221" y="36"/>
                <a:ext cx="77" cy="84"/>
              </a:xfrm>
              <a:custGeom>
                <a:avLst/>
                <a:gdLst>
                  <a:gd name="T0" fmla="*/ 40 w 77"/>
                  <a:gd name="T1" fmla="*/ 0 h 84"/>
                  <a:gd name="T2" fmla="*/ 23 w 77"/>
                  <a:gd name="T3" fmla="*/ 2 h 84"/>
                  <a:gd name="T4" fmla="*/ 11 w 77"/>
                  <a:gd name="T5" fmla="*/ 11 h 84"/>
                  <a:gd name="T6" fmla="*/ 2 w 77"/>
                  <a:gd name="T7" fmla="*/ 23 h 84"/>
                  <a:gd name="T8" fmla="*/ 0 w 77"/>
                  <a:gd name="T9" fmla="*/ 40 h 84"/>
                  <a:gd name="T10" fmla="*/ 2 w 77"/>
                  <a:gd name="T11" fmla="*/ 57 h 84"/>
                  <a:gd name="T12" fmla="*/ 11 w 77"/>
                  <a:gd name="T13" fmla="*/ 71 h 84"/>
                  <a:gd name="T14" fmla="*/ 23 w 77"/>
                  <a:gd name="T15" fmla="*/ 79 h 84"/>
                  <a:gd name="T16" fmla="*/ 38 w 77"/>
                  <a:gd name="T17" fmla="*/ 83 h 84"/>
                  <a:gd name="T18" fmla="*/ 62 w 77"/>
                  <a:gd name="T19" fmla="*/ 76 h 84"/>
                  <a:gd name="T20" fmla="*/ 68 w 77"/>
                  <a:gd name="T21" fmla="*/ 67 h 84"/>
                  <a:gd name="T22" fmla="*/ 40 w 77"/>
                  <a:gd name="T23" fmla="*/ 67 h 84"/>
                  <a:gd name="T24" fmla="*/ 26 w 77"/>
                  <a:gd name="T25" fmla="*/ 60 h 84"/>
                  <a:gd name="T26" fmla="*/ 21 w 77"/>
                  <a:gd name="T27" fmla="*/ 40 h 84"/>
                  <a:gd name="T28" fmla="*/ 26 w 77"/>
                  <a:gd name="T29" fmla="*/ 21 h 84"/>
                  <a:gd name="T30" fmla="*/ 40 w 77"/>
                  <a:gd name="T31" fmla="*/ 16 h 84"/>
                  <a:gd name="T32" fmla="*/ 70 w 77"/>
                  <a:gd name="T33" fmla="*/ 16 h 84"/>
                  <a:gd name="T34" fmla="*/ 62 w 77"/>
                  <a:gd name="T35" fmla="*/ 4 h 84"/>
                  <a:gd name="T36" fmla="*/ 40 w 77"/>
                  <a:gd name="T37" fmla="*/ 0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77" h="84">
                    <a:moveTo>
                      <a:pt x="40" y="0"/>
                    </a:moveTo>
                    <a:lnTo>
                      <a:pt x="23" y="2"/>
                    </a:lnTo>
                    <a:lnTo>
                      <a:pt x="11" y="11"/>
                    </a:lnTo>
                    <a:lnTo>
                      <a:pt x="2" y="23"/>
                    </a:lnTo>
                    <a:lnTo>
                      <a:pt x="0" y="40"/>
                    </a:lnTo>
                    <a:lnTo>
                      <a:pt x="2" y="57"/>
                    </a:lnTo>
                    <a:lnTo>
                      <a:pt x="11" y="71"/>
                    </a:lnTo>
                    <a:lnTo>
                      <a:pt x="23" y="79"/>
                    </a:lnTo>
                    <a:lnTo>
                      <a:pt x="38" y="83"/>
                    </a:lnTo>
                    <a:lnTo>
                      <a:pt x="62" y="76"/>
                    </a:lnTo>
                    <a:lnTo>
                      <a:pt x="68" y="67"/>
                    </a:lnTo>
                    <a:lnTo>
                      <a:pt x="40" y="67"/>
                    </a:lnTo>
                    <a:lnTo>
                      <a:pt x="26" y="60"/>
                    </a:lnTo>
                    <a:lnTo>
                      <a:pt x="21" y="40"/>
                    </a:lnTo>
                    <a:lnTo>
                      <a:pt x="26" y="21"/>
                    </a:lnTo>
                    <a:lnTo>
                      <a:pt x="40" y="16"/>
                    </a:lnTo>
                    <a:lnTo>
                      <a:pt x="70" y="16"/>
                    </a:lnTo>
                    <a:lnTo>
                      <a:pt x="62" y="4"/>
                    </a:lnTo>
                    <a:lnTo>
                      <a:pt x="40"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92" name="Freeform 91"/>
              <p:cNvSpPr>
                <a:spLocks/>
              </p:cNvSpPr>
              <p:nvPr/>
            </p:nvSpPr>
            <p:spPr bwMode="auto">
              <a:xfrm>
                <a:off x="221" y="36"/>
                <a:ext cx="77" cy="84"/>
              </a:xfrm>
              <a:custGeom>
                <a:avLst/>
                <a:gdLst>
                  <a:gd name="T0" fmla="*/ 76 w 77"/>
                  <a:gd name="T1" fmla="*/ 52 h 84"/>
                  <a:gd name="T2" fmla="*/ 55 w 77"/>
                  <a:gd name="T3" fmla="*/ 52 h 84"/>
                  <a:gd name="T4" fmla="*/ 48 w 77"/>
                  <a:gd name="T5" fmla="*/ 62 h 84"/>
                  <a:gd name="T6" fmla="*/ 40 w 77"/>
                  <a:gd name="T7" fmla="*/ 67 h 84"/>
                  <a:gd name="T8" fmla="*/ 68 w 77"/>
                  <a:gd name="T9" fmla="*/ 67 h 84"/>
                  <a:gd name="T10" fmla="*/ 76 w 77"/>
                  <a:gd name="T11" fmla="*/ 52 h 84"/>
                </a:gdLst>
                <a:ahLst/>
                <a:cxnLst>
                  <a:cxn ang="0">
                    <a:pos x="T0" y="T1"/>
                  </a:cxn>
                  <a:cxn ang="0">
                    <a:pos x="T2" y="T3"/>
                  </a:cxn>
                  <a:cxn ang="0">
                    <a:pos x="T4" y="T5"/>
                  </a:cxn>
                  <a:cxn ang="0">
                    <a:pos x="T6" y="T7"/>
                  </a:cxn>
                  <a:cxn ang="0">
                    <a:pos x="T8" y="T9"/>
                  </a:cxn>
                  <a:cxn ang="0">
                    <a:pos x="T10" y="T11"/>
                  </a:cxn>
                </a:cxnLst>
                <a:rect l="0" t="0" r="r" b="b"/>
                <a:pathLst>
                  <a:path w="77" h="84">
                    <a:moveTo>
                      <a:pt x="76" y="52"/>
                    </a:moveTo>
                    <a:lnTo>
                      <a:pt x="55" y="52"/>
                    </a:lnTo>
                    <a:lnTo>
                      <a:pt x="48" y="62"/>
                    </a:lnTo>
                    <a:lnTo>
                      <a:pt x="40" y="67"/>
                    </a:lnTo>
                    <a:lnTo>
                      <a:pt x="68" y="67"/>
                    </a:lnTo>
                    <a:lnTo>
                      <a:pt x="76" y="52"/>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93" name="Freeform 92"/>
              <p:cNvSpPr>
                <a:spLocks/>
              </p:cNvSpPr>
              <p:nvPr/>
            </p:nvSpPr>
            <p:spPr bwMode="auto">
              <a:xfrm>
                <a:off x="221" y="36"/>
                <a:ext cx="77" cy="84"/>
              </a:xfrm>
              <a:custGeom>
                <a:avLst/>
                <a:gdLst>
                  <a:gd name="T0" fmla="*/ 70 w 77"/>
                  <a:gd name="T1" fmla="*/ 16 h 84"/>
                  <a:gd name="T2" fmla="*/ 40 w 77"/>
                  <a:gd name="T3" fmla="*/ 16 h 84"/>
                  <a:gd name="T4" fmla="*/ 48 w 77"/>
                  <a:gd name="T5" fmla="*/ 19 h 84"/>
                  <a:gd name="T6" fmla="*/ 55 w 77"/>
                  <a:gd name="T7" fmla="*/ 28 h 84"/>
                  <a:gd name="T8" fmla="*/ 76 w 77"/>
                  <a:gd name="T9" fmla="*/ 26 h 84"/>
                  <a:gd name="T10" fmla="*/ 70 w 77"/>
                  <a:gd name="T11" fmla="*/ 16 h 84"/>
                </a:gdLst>
                <a:ahLst/>
                <a:cxnLst>
                  <a:cxn ang="0">
                    <a:pos x="T0" y="T1"/>
                  </a:cxn>
                  <a:cxn ang="0">
                    <a:pos x="T2" y="T3"/>
                  </a:cxn>
                  <a:cxn ang="0">
                    <a:pos x="T4" y="T5"/>
                  </a:cxn>
                  <a:cxn ang="0">
                    <a:pos x="T6" y="T7"/>
                  </a:cxn>
                  <a:cxn ang="0">
                    <a:pos x="T8" y="T9"/>
                  </a:cxn>
                  <a:cxn ang="0">
                    <a:pos x="T10" y="T11"/>
                  </a:cxn>
                </a:cxnLst>
                <a:rect l="0" t="0" r="r" b="b"/>
                <a:pathLst>
                  <a:path w="77" h="84">
                    <a:moveTo>
                      <a:pt x="70" y="16"/>
                    </a:moveTo>
                    <a:lnTo>
                      <a:pt x="40" y="16"/>
                    </a:lnTo>
                    <a:lnTo>
                      <a:pt x="48" y="19"/>
                    </a:lnTo>
                    <a:lnTo>
                      <a:pt x="55" y="28"/>
                    </a:lnTo>
                    <a:lnTo>
                      <a:pt x="76" y="26"/>
                    </a:lnTo>
                    <a:lnTo>
                      <a:pt x="70" y="16"/>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grpSp>
          <p:nvGrpSpPr>
            <p:cNvPr id="85" name="Group 84"/>
            <p:cNvGrpSpPr>
              <a:grpSpLocks/>
            </p:cNvGrpSpPr>
            <p:nvPr/>
          </p:nvGrpSpPr>
          <p:grpSpPr bwMode="auto">
            <a:xfrm>
              <a:off x="310" y="36"/>
              <a:ext cx="117" cy="79"/>
              <a:chOff x="310" y="36"/>
              <a:chExt cx="117" cy="79"/>
            </a:xfrm>
          </p:grpSpPr>
          <p:sp>
            <p:nvSpPr>
              <p:cNvPr id="86" name="Freeform 85"/>
              <p:cNvSpPr>
                <a:spLocks/>
              </p:cNvSpPr>
              <p:nvPr/>
            </p:nvSpPr>
            <p:spPr bwMode="auto">
              <a:xfrm>
                <a:off x="310" y="36"/>
                <a:ext cx="117" cy="79"/>
              </a:xfrm>
              <a:custGeom>
                <a:avLst/>
                <a:gdLst>
                  <a:gd name="T0" fmla="*/ 19 w 117"/>
                  <a:gd name="T1" fmla="*/ 2 h 79"/>
                  <a:gd name="T2" fmla="*/ 0 w 117"/>
                  <a:gd name="T3" fmla="*/ 2 h 79"/>
                  <a:gd name="T4" fmla="*/ 0 w 117"/>
                  <a:gd name="T5" fmla="*/ 79 h 79"/>
                  <a:gd name="T6" fmla="*/ 21 w 117"/>
                  <a:gd name="T7" fmla="*/ 79 h 79"/>
                  <a:gd name="T8" fmla="*/ 21 w 117"/>
                  <a:gd name="T9" fmla="*/ 43 h 79"/>
                  <a:gd name="T10" fmla="*/ 24 w 117"/>
                  <a:gd name="T11" fmla="*/ 26 h 79"/>
                  <a:gd name="T12" fmla="*/ 28 w 117"/>
                  <a:gd name="T13" fmla="*/ 16 h 79"/>
                  <a:gd name="T14" fmla="*/ 115 w 117"/>
                  <a:gd name="T15" fmla="*/ 16 h 79"/>
                  <a:gd name="T16" fmla="*/ 115 w 117"/>
                  <a:gd name="T17" fmla="*/ 14 h 79"/>
                  <a:gd name="T18" fmla="*/ 113 w 117"/>
                  <a:gd name="T19" fmla="*/ 11 h 79"/>
                  <a:gd name="T20" fmla="*/ 19 w 117"/>
                  <a:gd name="T21" fmla="*/ 11 h 79"/>
                  <a:gd name="T22" fmla="*/ 19 w 117"/>
                  <a:gd name="T23" fmla="*/ 2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7" h="79">
                    <a:moveTo>
                      <a:pt x="19" y="2"/>
                    </a:moveTo>
                    <a:lnTo>
                      <a:pt x="0" y="2"/>
                    </a:lnTo>
                    <a:lnTo>
                      <a:pt x="0" y="79"/>
                    </a:lnTo>
                    <a:lnTo>
                      <a:pt x="21" y="79"/>
                    </a:lnTo>
                    <a:lnTo>
                      <a:pt x="21" y="43"/>
                    </a:lnTo>
                    <a:lnTo>
                      <a:pt x="24" y="26"/>
                    </a:lnTo>
                    <a:lnTo>
                      <a:pt x="28" y="16"/>
                    </a:lnTo>
                    <a:lnTo>
                      <a:pt x="115" y="16"/>
                    </a:lnTo>
                    <a:lnTo>
                      <a:pt x="115" y="14"/>
                    </a:lnTo>
                    <a:lnTo>
                      <a:pt x="113" y="11"/>
                    </a:lnTo>
                    <a:lnTo>
                      <a:pt x="19" y="11"/>
                    </a:lnTo>
                    <a:lnTo>
                      <a:pt x="19" y="2"/>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87" name="Freeform 86"/>
              <p:cNvSpPr>
                <a:spLocks/>
              </p:cNvSpPr>
              <p:nvPr/>
            </p:nvSpPr>
            <p:spPr bwMode="auto">
              <a:xfrm>
                <a:off x="310" y="36"/>
                <a:ext cx="117" cy="79"/>
              </a:xfrm>
              <a:custGeom>
                <a:avLst/>
                <a:gdLst>
                  <a:gd name="T0" fmla="*/ 76 w 117"/>
                  <a:gd name="T1" fmla="*/ 16 h 79"/>
                  <a:gd name="T2" fmla="*/ 43 w 117"/>
                  <a:gd name="T3" fmla="*/ 16 h 79"/>
                  <a:gd name="T4" fmla="*/ 48 w 117"/>
                  <a:gd name="T5" fmla="*/ 21 h 79"/>
                  <a:gd name="T6" fmla="*/ 48 w 117"/>
                  <a:gd name="T7" fmla="*/ 79 h 79"/>
                  <a:gd name="T8" fmla="*/ 69 w 117"/>
                  <a:gd name="T9" fmla="*/ 79 h 79"/>
                  <a:gd name="T10" fmla="*/ 69 w 117"/>
                  <a:gd name="T11" fmla="*/ 26 h 79"/>
                  <a:gd name="T12" fmla="*/ 76 w 117"/>
                  <a:gd name="T13" fmla="*/ 16 h 79"/>
                </a:gdLst>
                <a:ahLst/>
                <a:cxnLst>
                  <a:cxn ang="0">
                    <a:pos x="T0" y="T1"/>
                  </a:cxn>
                  <a:cxn ang="0">
                    <a:pos x="T2" y="T3"/>
                  </a:cxn>
                  <a:cxn ang="0">
                    <a:pos x="T4" y="T5"/>
                  </a:cxn>
                  <a:cxn ang="0">
                    <a:pos x="T6" y="T7"/>
                  </a:cxn>
                  <a:cxn ang="0">
                    <a:pos x="T8" y="T9"/>
                  </a:cxn>
                  <a:cxn ang="0">
                    <a:pos x="T10" y="T11"/>
                  </a:cxn>
                  <a:cxn ang="0">
                    <a:pos x="T12" y="T13"/>
                  </a:cxn>
                </a:cxnLst>
                <a:rect l="0" t="0" r="r" b="b"/>
                <a:pathLst>
                  <a:path w="117" h="79">
                    <a:moveTo>
                      <a:pt x="76" y="16"/>
                    </a:moveTo>
                    <a:lnTo>
                      <a:pt x="43" y="16"/>
                    </a:lnTo>
                    <a:lnTo>
                      <a:pt x="48" y="21"/>
                    </a:lnTo>
                    <a:lnTo>
                      <a:pt x="48" y="79"/>
                    </a:lnTo>
                    <a:lnTo>
                      <a:pt x="69" y="79"/>
                    </a:lnTo>
                    <a:lnTo>
                      <a:pt x="69" y="26"/>
                    </a:lnTo>
                    <a:lnTo>
                      <a:pt x="76" y="16"/>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88" name="Freeform 87"/>
              <p:cNvSpPr>
                <a:spLocks/>
              </p:cNvSpPr>
              <p:nvPr/>
            </p:nvSpPr>
            <p:spPr bwMode="auto">
              <a:xfrm>
                <a:off x="310" y="36"/>
                <a:ext cx="117" cy="79"/>
              </a:xfrm>
              <a:custGeom>
                <a:avLst/>
                <a:gdLst>
                  <a:gd name="T0" fmla="*/ 115 w 117"/>
                  <a:gd name="T1" fmla="*/ 16 h 79"/>
                  <a:gd name="T2" fmla="*/ 84 w 117"/>
                  <a:gd name="T3" fmla="*/ 16 h 79"/>
                  <a:gd name="T4" fmla="*/ 93 w 117"/>
                  <a:gd name="T5" fmla="*/ 21 h 79"/>
                  <a:gd name="T6" fmla="*/ 96 w 117"/>
                  <a:gd name="T7" fmla="*/ 36 h 79"/>
                  <a:gd name="T8" fmla="*/ 96 w 117"/>
                  <a:gd name="T9" fmla="*/ 79 h 79"/>
                  <a:gd name="T10" fmla="*/ 117 w 117"/>
                  <a:gd name="T11" fmla="*/ 79 h 79"/>
                  <a:gd name="T12" fmla="*/ 117 w 117"/>
                  <a:gd name="T13" fmla="*/ 31 h 79"/>
                  <a:gd name="T14" fmla="*/ 115 w 117"/>
                  <a:gd name="T15" fmla="*/ 16 h 7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7" h="79">
                    <a:moveTo>
                      <a:pt x="115" y="16"/>
                    </a:moveTo>
                    <a:lnTo>
                      <a:pt x="84" y="16"/>
                    </a:lnTo>
                    <a:lnTo>
                      <a:pt x="93" y="21"/>
                    </a:lnTo>
                    <a:lnTo>
                      <a:pt x="96" y="36"/>
                    </a:lnTo>
                    <a:lnTo>
                      <a:pt x="96" y="79"/>
                    </a:lnTo>
                    <a:lnTo>
                      <a:pt x="117" y="79"/>
                    </a:lnTo>
                    <a:lnTo>
                      <a:pt x="117" y="31"/>
                    </a:lnTo>
                    <a:lnTo>
                      <a:pt x="115" y="16"/>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89" name="Freeform 88"/>
              <p:cNvSpPr>
                <a:spLocks/>
              </p:cNvSpPr>
              <p:nvPr/>
            </p:nvSpPr>
            <p:spPr bwMode="auto">
              <a:xfrm>
                <a:off x="310" y="36"/>
                <a:ext cx="117" cy="79"/>
              </a:xfrm>
              <a:custGeom>
                <a:avLst/>
                <a:gdLst>
                  <a:gd name="T0" fmla="*/ 43 w 117"/>
                  <a:gd name="T1" fmla="*/ 0 h 79"/>
                  <a:gd name="T2" fmla="*/ 31 w 117"/>
                  <a:gd name="T3" fmla="*/ 2 h 79"/>
                  <a:gd name="T4" fmla="*/ 19 w 117"/>
                  <a:gd name="T5" fmla="*/ 11 h 79"/>
                  <a:gd name="T6" fmla="*/ 67 w 117"/>
                  <a:gd name="T7" fmla="*/ 11 h 79"/>
                  <a:gd name="T8" fmla="*/ 57 w 117"/>
                  <a:gd name="T9" fmla="*/ 2 h 79"/>
                  <a:gd name="T10" fmla="*/ 43 w 117"/>
                  <a:gd name="T11" fmla="*/ 0 h 79"/>
                </a:gdLst>
                <a:ahLst/>
                <a:cxnLst>
                  <a:cxn ang="0">
                    <a:pos x="T0" y="T1"/>
                  </a:cxn>
                  <a:cxn ang="0">
                    <a:pos x="T2" y="T3"/>
                  </a:cxn>
                  <a:cxn ang="0">
                    <a:pos x="T4" y="T5"/>
                  </a:cxn>
                  <a:cxn ang="0">
                    <a:pos x="T6" y="T7"/>
                  </a:cxn>
                  <a:cxn ang="0">
                    <a:pos x="T8" y="T9"/>
                  </a:cxn>
                  <a:cxn ang="0">
                    <a:pos x="T10" y="T11"/>
                  </a:cxn>
                </a:cxnLst>
                <a:rect l="0" t="0" r="r" b="b"/>
                <a:pathLst>
                  <a:path w="117" h="79">
                    <a:moveTo>
                      <a:pt x="43" y="0"/>
                    </a:moveTo>
                    <a:lnTo>
                      <a:pt x="31" y="2"/>
                    </a:lnTo>
                    <a:lnTo>
                      <a:pt x="19" y="11"/>
                    </a:lnTo>
                    <a:lnTo>
                      <a:pt x="67" y="11"/>
                    </a:lnTo>
                    <a:lnTo>
                      <a:pt x="57" y="2"/>
                    </a:lnTo>
                    <a:lnTo>
                      <a:pt x="43"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90" name="Freeform 89"/>
              <p:cNvSpPr>
                <a:spLocks/>
              </p:cNvSpPr>
              <p:nvPr/>
            </p:nvSpPr>
            <p:spPr bwMode="auto">
              <a:xfrm>
                <a:off x="310" y="36"/>
                <a:ext cx="117" cy="79"/>
              </a:xfrm>
              <a:custGeom>
                <a:avLst/>
                <a:gdLst>
                  <a:gd name="T0" fmla="*/ 91 w 117"/>
                  <a:gd name="T1" fmla="*/ 0 h 79"/>
                  <a:gd name="T2" fmla="*/ 79 w 117"/>
                  <a:gd name="T3" fmla="*/ 2 h 79"/>
                  <a:gd name="T4" fmla="*/ 67 w 117"/>
                  <a:gd name="T5" fmla="*/ 11 h 79"/>
                  <a:gd name="T6" fmla="*/ 113 w 117"/>
                  <a:gd name="T7" fmla="*/ 11 h 79"/>
                  <a:gd name="T8" fmla="*/ 105 w 117"/>
                  <a:gd name="T9" fmla="*/ 2 h 79"/>
                  <a:gd name="T10" fmla="*/ 91 w 117"/>
                  <a:gd name="T11" fmla="*/ 0 h 79"/>
                </a:gdLst>
                <a:ahLst/>
                <a:cxnLst>
                  <a:cxn ang="0">
                    <a:pos x="T0" y="T1"/>
                  </a:cxn>
                  <a:cxn ang="0">
                    <a:pos x="T2" y="T3"/>
                  </a:cxn>
                  <a:cxn ang="0">
                    <a:pos x="T4" y="T5"/>
                  </a:cxn>
                  <a:cxn ang="0">
                    <a:pos x="T6" y="T7"/>
                  </a:cxn>
                  <a:cxn ang="0">
                    <a:pos x="T8" y="T9"/>
                  </a:cxn>
                  <a:cxn ang="0">
                    <a:pos x="T10" y="T11"/>
                  </a:cxn>
                </a:cxnLst>
                <a:rect l="0" t="0" r="r" b="b"/>
                <a:pathLst>
                  <a:path w="117" h="79">
                    <a:moveTo>
                      <a:pt x="91" y="0"/>
                    </a:moveTo>
                    <a:lnTo>
                      <a:pt x="79" y="2"/>
                    </a:lnTo>
                    <a:lnTo>
                      <a:pt x="67" y="11"/>
                    </a:lnTo>
                    <a:lnTo>
                      <a:pt x="113" y="11"/>
                    </a:lnTo>
                    <a:lnTo>
                      <a:pt x="105" y="2"/>
                    </a:lnTo>
                    <a:lnTo>
                      <a:pt x="91"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grpSp>
      <p:grpSp>
        <p:nvGrpSpPr>
          <p:cNvPr id="98" name="Group 97"/>
          <p:cNvGrpSpPr>
            <a:grpSpLocks/>
          </p:cNvGrpSpPr>
          <p:nvPr/>
        </p:nvGrpSpPr>
        <p:grpSpPr bwMode="auto">
          <a:xfrm>
            <a:off x="0" y="0"/>
            <a:ext cx="247015" cy="82550"/>
            <a:chOff x="0" y="0"/>
            <a:chExt cx="389" cy="130"/>
          </a:xfrm>
        </p:grpSpPr>
        <p:grpSp>
          <p:nvGrpSpPr>
            <p:cNvPr id="99" name="Group 98"/>
            <p:cNvGrpSpPr>
              <a:grpSpLocks/>
            </p:cNvGrpSpPr>
            <p:nvPr/>
          </p:nvGrpSpPr>
          <p:grpSpPr bwMode="auto">
            <a:xfrm>
              <a:off x="10" y="10"/>
              <a:ext cx="48" cy="107"/>
              <a:chOff x="10" y="10"/>
              <a:chExt cx="48" cy="107"/>
            </a:xfrm>
          </p:grpSpPr>
          <p:sp>
            <p:nvSpPr>
              <p:cNvPr id="115" name="Rectangle 114"/>
              <p:cNvSpPr>
                <a:spLocks/>
              </p:cNvSpPr>
              <p:nvPr/>
            </p:nvSpPr>
            <p:spPr bwMode="auto">
              <a:xfrm>
                <a:off x="36" y="38"/>
                <a:ext cx="21" cy="7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rot="0" vert="horz" wrap="square" lIns="91440" tIns="45720" rIns="91440" bIns="45720" anchor="t" anchorCtr="0" upright="1">
                <a:noAutofit/>
              </a:bodyPr>
              <a:lstStyle/>
              <a:p>
                <a:endParaRPr lang="en-AU"/>
              </a:p>
            </p:txBody>
          </p:sp>
          <p:sp>
            <p:nvSpPr>
              <p:cNvPr id="116" name="Freeform 115"/>
              <p:cNvSpPr>
                <a:spLocks/>
              </p:cNvSpPr>
              <p:nvPr/>
            </p:nvSpPr>
            <p:spPr bwMode="auto">
              <a:xfrm>
                <a:off x="10" y="10"/>
                <a:ext cx="48" cy="107"/>
              </a:xfrm>
              <a:custGeom>
                <a:avLst/>
                <a:gdLst>
                  <a:gd name="T0" fmla="*/ 48 w 48"/>
                  <a:gd name="T1" fmla="*/ 0 h 107"/>
                  <a:gd name="T2" fmla="*/ 31 w 48"/>
                  <a:gd name="T3" fmla="*/ 0 h 107"/>
                  <a:gd name="T4" fmla="*/ 19 w 48"/>
                  <a:gd name="T5" fmla="*/ 14 h 107"/>
                  <a:gd name="T6" fmla="*/ 0 w 48"/>
                  <a:gd name="T7" fmla="*/ 26 h 107"/>
                  <a:gd name="T8" fmla="*/ 0 w 48"/>
                  <a:gd name="T9" fmla="*/ 45 h 107"/>
                  <a:gd name="T10" fmla="*/ 26 w 48"/>
                  <a:gd name="T11" fmla="*/ 28 h 107"/>
                  <a:gd name="T12" fmla="*/ 48 w 48"/>
                  <a:gd name="T13" fmla="*/ 28 h 107"/>
                  <a:gd name="T14" fmla="*/ 48 w 48"/>
                  <a:gd name="T15" fmla="*/ 0 h 10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8" h="107">
                    <a:moveTo>
                      <a:pt x="48" y="0"/>
                    </a:moveTo>
                    <a:lnTo>
                      <a:pt x="31" y="0"/>
                    </a:lnTo>
                    <a:lnTo>
                      <a:pt x="19" y="14"/>
                    </a:lnTo>
                    <a:lnTo>
                      <a:pt x="0" y="26"/>
                    </a:lnTo>
                    <a:lnTo>
                      <a:pt x="0" y="45"/>
                    </a:lnTo>
                    <a:lnTo>
                      <a:pt x="26" y="28"/>
                    </a:lnTo>
                    <a:lnTo>
                      <a:pt x="48" y="28"/>
                    </a:lnTo>
                    <a:lnTo>
                      <a:pt x="48"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grpSp>
          <p:nvGrpSpPr>
            <p:cNvPr id="100" name="Group 99"/>
            <p:cNvGrpSpPr>
              <a:grpSpLocks/>
            </p:cNvGrpSpPr>
            <p:nvPr/>
          </p:nvGrpSpPr>
          <p:grpSpPr bwMode="auto">
            <a:xfrm>
              <a:off x="89" y="10"/>
              <a:ext cx="74" cy="110"/>
              <a:chOff x="89" y="10"/>
              <a:chExt cx="74" cy="110"/>
            </a:xfrm>
          </p:grpSpPr>
          <p:sp>
            <p:nvSpPr>
              <p:cNvPr id="111" name="Freeform 110"/>
              <p:cNvSpPr>
                <a:spLocks/>
              </p:cNvSpPr>
              <p:nvPr/>
            </p:nvSpPr>
            <p:spPr bwMode="auto">
              <a:xfrm>
                <a:off x="89" y="10"/>
                <a:ext cx="74" cy="110"/>
              </a:xfrm>
              <a:custGeom>
                <a:avLst/>
                <a:gdLst>
                  <a:gd name="T0" fmla="*/ 21 w 74"/>
                  <a:gd name="T1" fmla="*/ 79 h 110"/>
                  <a:gd name="T2" fmla="*/ 0 w 74"/>
                  <a:gd name="T3" fmla="*/ 79 h 110"/>
                  <a:gd name="T4" fmla="*/ 9 w 74"/>
                  <a:gd name="T5" fmla="*/ 103 h 110"/>
                  <a:gd name="T6" fmla="*/ 35 w 74"/>
                  <a:gd name="T7" fmla="*/ 110 h 110"/>
                  <a:gd name="T8" fmla="*/ 52 w 74"/>
                  <a:gd name="T9" fmla="*/ 105 h 110"/>
                  <a:gd name="T10" fmla="*/ 64 w 74"/>
                  <a:gd name="T11" fmla="*/ 96 h 110"/>
                  <a:gd name="T12" fmla="*/ 65 w 74"/>
                  <a:gd name="T13" fmla="*/ 93 h 110"/>
                  <a:gd name="T14" fmla="*/ 35 w 74"/>
                  <a:gd name="T15" fmla="*/ 93 h 110"/>
                  <a:gd name="T16" fmla="*/ 26 w 74"/>
                  <a:gd name="T17" fmla="*/ 88 h 110"/>
                  <a:gd name="T18" fmla="*/ 21 w 74"/>
                  <a:gd name="T19" fmla="*/ 79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4" h="110">
                    <a:moveTo>
                      <a:pt x="21" y="79"/>
                    </a:moveTo>
                    <a:lnTo>
                      <a:pt x="0" y="79"/>
                    </a:lnTo>
                    <a:lnTo>
                      <a:pt x="9" y="103"/>
                    </a:lnTo>
                    <a:lnTo>
                      <a:pt x="35" y="110"/>
                    </a:lnTo>
                    <a:lnTo>
                      <a:pt x="52" y="105"/>
                    </a:lnTo>
                    <a:lnTo>
                      <a:pt x="64" y="96"/>
                    </a:lnTo>
                    <a:lnTo>
                      <a:pt x="65" y="93"/>
                    </a:lnTo>
                    <a:lnTo>
                      <a:pt x="35" y="93"/>
                    </a:lnTo>
                    <a:lnTo>
                      <a:pt x="26" y="88"/>
                    </a:lnTo>
                    <a:lnTo>
                      <a:pt x="21" y="79"/>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12" name="Freeform 111"/>
              <p:cNvSpPr>
                <a:spLocks/>
              </p:cNvSpPr>
              <p:nvPr/>
            </p:nvSpPr>
            <p:spPr bwMode="auto">
              <a:xfrm>
                <a:off x="89" y="10"/>
                <a:ext cx="74" cy="110"/>
              </a:xfrm>
              <a:custGeom>
                <a:avLst/>
                <a:gdLst>
                  <a:gd name="T0" fmla="*/ 67 w 74"/>
                  <a:gd name="T1" fmla="*/ 52 h 110"/>
                  <a:gd name="T2" fmla="*/ 35 w 74"/>
                  <a:gd name="T3" fmla="*/ 52 h 110"/>
                  <a:gd name="T4" fmla="*/ 47 w 74"/>
                  <a:gd name="T5" fmla="*/ 57 h 110"/>
                  <a:gd name="T6" fmla="*/ 52 w 74"/>
                  <a:gd name="T7" fmla="*/ 71 h 110"/>
                  <a:gd name="T8" fmla="*/ 47 w 74"/>
                  <a:gd name="T9" fmla="*/ 88 h 110"/>
                  <a:gd name="T10" fmla="*/ 35 w 74"/>
                  <a:gd name="T11" fmla="*/ 93 h 110"/>
                  <a:gd name="T12" fmla="*/ 65 w 74"/>
                  <a:gd name="T13" fmla="*/ 93 h 110"/>
                  <a:gd name="T14" fmla="*/ 74 w 74"/>
                  <a:gd name="T15" fmla="*/ 71 h 110"/>
                  <a:gd name="T16" fmla="*/ 67 w 74"/>
                  <a:gd name="T17" fmla="*/ 52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4" h="110">
                    <a:moveTo>
                      <a:pt x="67" y="52"/>
                    </a:moveTo>
                    <a:lnTo>
                      <a:pt x="35" y="52"/>
                    </a:lnTo>
                    <a:lnTo>
                      <a:pt x="47" y="57"/>
                    </a:lnTo>
                    <a:lnTo>
                      <a:pt x="52" y="71"/>
                    </a:lnTo>
                    <a:lnTo>
                      <a:pt x="47" y="88"/>
                    </a:lnTo>
                    <a:lnTo>
                      <a:pt x="35" y="93"/>
                    </a:lnTo>
                    <a:lnTo>
                      <a:pt x="65" y="93"/>
                    </a:lnTo>
                    <a:lnTo>
                      <a:pt x="74" y="71"/>
                    </a:lnTo>
                    <a:lnTo>
                      <a:pt x="67" y="52"/>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13" name="Freeform 112"/>
              <p:cNvSpPr>
                <a:spLocks/>
              </p:cNvSpPr>
              <p:nvPr/>
            </p:nvSpPr>
            <p:spPr bwMode="auto">
              <a:xfrm>
                <a:off x="89" y="10"/>
                <a:ext cx="74" cy="110"/>
              </a:xfrm>
              <a:custGeom>
                <a:avLst/>
                <a:gdLst>
                  <a:gd name="T0" fmla="*/ 69 w 74"/>
                  <a:gd name="T1" fmla="*/ 0 h 110"/>
                  <a:gd name="T2" fmla="*/ 14 w 74"/>
                  <a:gd name="T3" fmla="*/ 0 h 110"/>
                  <a:gd name="T4" fmla="*/ 2 w 74"/>
                  <a:gd name="T5" fmla="*/ 57 h 110"/>
                  <a:gd name="T6" fmla="*/ 19 w 74"/>
                  <a:gd name="T7" fmla="*/ 60 h 110"/>
                  <a:gd name="T8" fmla="*/ 35 w 74"/>
                  <a:gd name="T9" fmla="*/ 52 h 110"/>
                  <a:gd name="T10" fmla="*/ 67 w 74"/>
                  <a:gd name="T11" fmla="*/ 52 h 110"/>
                  <a:gd name="T12" fmla="*/ 64 w 74"/>
                  <a:gd name="T13" fmla="*/ 45 h 110"/>
                  <a:gd name="T14" fmla="*/ 46 w 74"/>
                  <a:gd name="T15" fmla="*/ 38 h 110"/>
                  <a:gd name="T16" fmla="*/ 26 w 74"/>
                  <a:gd name="T17" fmla="*/ 38 h 110"/>
                  <a:gd name="T18" fmla="*/ 28 w 74"/>
                  <a:gd name="T19" fmla="*/ 19 h 110"/>
                  <a:gd name="T20" fmla="*/ 69 w 74"/>
                  <a:gd name="T21" fmla="*/ 19 h 110"/>
                  <a:gd name="T22" fmla="*/ 69 w 74"/>
                  <a:gd name="T23" fmla="*/ 0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4" h="110">
                    <a:moveTo>
                      <a:pt x="69" y="0"/>
                    </a:moveTo>
                    <a:lnTo>
                      <a:pt x="14" y="0"/>
                    </a:lnTo>
                    <a:lnTo>
                      <a:pt x="2" y="57"/>
                    </a:lnTo>
                    <a:lnTo>
                      <a:pt x="19" y="60"/>
                    </a:lnTo>
                    <a:lnTo>
                      <a:pt x="35" y="52"/>
                    </a:lnTo>
                    <a:lnTo>
                      <a:pt x="67" y="52"/>
                    </a:lnTo>
                    <a:lnTo>
                      <a:pt x="64" y="45"/>
                    </a:lnTo>
                    <a:lnTo>
                      <a:pt x="46" y="38"/>
                    </a:lnTo>
                    <a:lnTo>
                      <a:pt x="26" y="38"/>
                    </a:lnTo>
                    <a:lnTo>
                      <a:pt x="28" y="19"/>
                    </a:lnTo>
                    <a:lnTo>
                      <a:pt x="69" y="19"/>
                    </a:lnTo>
                    <a:lnTo>
                      <a:pt x="6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14" name="Freeform 113"/>
              <p:cNvSpPr>
                <a:spLocks/>
              </p:cNvSpPr>
              <p:nvPr/>
            </p:nvSpPr>
            <p:spPr bwMode="auto">
              <a:xfrm>
                <a:off x="89" y="10"/>
                <a:ext cx="74" cy="110"/>
              </a:xfrm>
              <a:custGeom>
                <a:avLst/>
                <a:gdLst>
                  <a:gd name="T0" fmla="*/ 40 w 74"/>
                  <a:gd name="T1" fmla="*/ 36 h 110"/>
                  <a:gd name="T2" fmla="*/ 26 w 74"/>
                  <a:gd name="T3" fmla="*/ 38 h 110"/>
                  <a:gd name="T4" fmla="*/ 46 w 74"/>
                  <a:gd name="T5" fmla="*/ 38 h 110"/>
                  <a:gd name="T6" fmla="*/ 40 w 74"/>
                  <a:gd name="T7" fmla="*/ 36 h 110"/>
                </a:gdLst>
                <a:ahLst/>
                <a:cxnLst>
                  <a:cxn ang="0">
                    <a:pos x="T0" y="T1"/>
                  </a:cxn>
                  <a:cxn ang="0">
                    <a:pos x="T2" y="T3"/>
                  </a:cxn>
                  <a:cxn ang="0">
                    <a:pos x="T4" y="T5"/>
                  </a:cxn>
                  <a:cxn ang="0">
                    <a:pos x="T6" y="T7"/>
                  </a:cxn>
                </a:cxnLst>
                <a:rect l="0" t="0" r="r" b="b"/>
                <a:pathLst>
                  <a:path w="74" h="110">
                    <a:moveTo>
                      <a:pt x="40" y="36"/>
                    </a:moveTo>
                    <a:lnTo>
                      <a:pt x="26" y="38"/>
                    </a:lnTo>
                    <a:lnTo>
                      <a:pt x="46" y="38"/>
                    </a:lnTo>
                    <a:lnTo>
                      <a:pt x="40" y="36"/>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grpSp>
          <p:nvGrpSpPr>
            <p:cNvPr id="101" name="Group 100"/>
            <p:cNvGrpSpPr>
              <a:grpSpLocks/>
            </p:cNvGrpSpPr>
            <p:nvPr/>
          </p:nvGrpSpPr>
          <p:grpSpPr bwMode="auto">
            <a:xfrm>
              <a:off x="173" y="36"/>
              <a:ext cx="76" cy="84"/>
              <a:chOff x="173" y="36"/>
              <a:chExt cx="76" cy="84"/>
            </a:xfrm>
          </p:grpSpPr>
          <p:sp>
            <p:nvSpPr>
              <p:cNvPr id="108" name="Freeform 107"/>
              <p:cNvSpPr>
                <a:spLocks/>
              </p:cNvSpPr>
              <p:nvPr/>
            </p:nvSpPr>
            <p:spPr bwMode="auto">
              <a:xfrm>
                <a:off x="173" y="36"/>
                <a:ext cx="76" cy="84"/>
              </a:xfrm>
              <a:custGeom>
                <a:avLst/>
                <a:gdLst>
                  <a:gd name="T0" fmla="*/ 40 w 76"/>
                  <a:gd name="T1" fmla="*/ 0 h 84"/>
                  <a:gd name="T2" fmla="*/ 23 w 76"/>
                  <a:gd name="T3" fmla="*/ 4 h 84"/>
                  <a:gd name="T4" fmla="*/ 11 w 76"/>
                  <a:gd name="T5" fmla="*/ 11 h 84"/>
                  <a:gd name="T6" fmla="*/ 2 w 76"/>
                  <a:gd name="T7" fmla="*/ 23 h 84"/>
                  <a:gd name="T8" fmla="*/ 0 w 76"/>
                  <a:gd name="T9" fmla="*/ 43 h 84"/>
                  <a:gd name="T10" fmla="*/ 2 w 76"/>
                  <a:gd name="T11" fmla="*/ 59 h 84"/>
                  <a:gd name="T12" fmla="*/ 11 w 76"/>
                  <a:gd name="T13" fmla="*/ 71 h 84"/>
                  <a:gd name="T14" fmla="*/ 23 w 76"/>
                  <a:gd name="T15" fmla="*/ 81 h 84"/>
                  <a:gd name="T16" fmla="*/ 38 w 76"/>
                  <a:gd name="T17" fmla="*/ 83 h 84"/>
                  <a:gd name="T18" fmla="*/ 62 w 76"/>
                  <a:gd name="T19" fmla="*/ 76 h 84"/>
                  <a:gd name="T20" fmla="*/ 68 w 76"/>
                  <a:gd name="T21" fmla="*/ 67 h 84"/>
                  <a:gd name="T22" fmla="*/ 40 w 76"/>
                  <a:gd name="T23" fmla="*/ 67 h 84"/>
                  <a:gd name="T24" fmla="*/ 26 w 76"/>
                  <a:gd name="T25" fmla="*/ 62 h 84"/>
                  <a:gd name="T26" fmla="*/ 21 w 76"/>
                  <a:gd name="T27" fmla="*/ 40 h 84"/>
                  <a:gd name="T28" fmla="*/ 26 w 76"/>
                  <a:gd name="T29" fmla="*/ 23 h 84"/>
                  <a:gd name="T30" fmla="*/ 40 w 76"/>
                  <a:gd name="T31" fmla="*/ 16 h 84"/>
                  <a:gd name="T32" fmla="*/ 69 w 76"/>
                  <a:gd name="T33" fmla="*/ 16 h 84"/>
                  <a:gd name="T34" fmla="*/ 62 w 76"/>
                  <a:gd name="T35" fmla="*/ 7 h 84"/>
                  <a:gd name="T36" fmla="*/ 40 w 76"/>
                  <a:gd name="T37" fmla="*/ 0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76" h="84">
                    <a:moveTo>
                      <a:pt x="40" y="0"/>
                    </a:moveTo>
                    <a:lnTo>
                      <a:pt x="23" y="4"/>
                    </a:lnTo>
                    <a:lnTo>
                      <a:pt x="11" y="11"/>
                    </a:lnTo>
                    <a:lnTo>
                      <a:pt x="2" y="23"/>
                    </a:lnTo>
                    <a:lnTo>
                      <a:pt x="0" y="43"/>
                    </a:lnTo>
                    <a:lnTo>
                      <a:pt x="2" y="59"/>
                    </a:lnTo>
                    <a:lnTo>
                      <a:pt x="11" y="71"/>
                    </a:lnTo>
                    <a:lnTo>
                      <a:pt x="23" y="81"/>
                    </a:lnTo>
                    <a:lnTo>
                      <a:pt x="38" y="83"/>
                    </a:lnTo>
                    <a:lnTo>
                      <a:pt x="62" y="76"/>
                    </a:lnTo>
                    <a:lnTo>
                      <a:pt x="68" y="67"/>
                    </a:lnTo>
                    <a:lnTo>
                      <a:pt x="40" y="67"/>
                    </a:lnTo>
                    <a:lnTo>
                      <a:pt x="26" y="62"/>
                    </a:lnTo>
                    <a:lnTo>
                      <a:pt x="21" y="40"/>
                    </a:lnTo>
                    <a:lnTo>
                      <a:pt x="26" y="23"/>
                    </a:lnTo>
                    <a:lnTo>
                      <a:pt x="40" y="16"/>
                    </a:lnTo>
                    <a:lnTo>
                      <a:pt x="69" y="16"/>
                    </a:lnTo>
                    <a:lnTo>
                      <a:pt x="62" y="7"/>
                    </a:lnTo>
                    <a:lnTo>
                      <a:pt x="40"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09" name="Freeform 108"/>
              <p:cNvSpPr>
                <a:spLocks/>
              </p:cNvSpPr>
              <p:nvPr/>
            </p:nvSpPr>
            <p:spPr bwMode="auto">
              <a:xfrm>
                <a:off x="173" y="36"/>
                <a:ext cx="76" cy="84"/>
              </a:xfrm>
              <a:custGeom>
                <a:avLst/>
                <a:gdLst>
                  <a:gd name="T0" fmla="*/ 55 w 76"/>
                  <a:gd name="T1" fmla="*/ 52 h 84"/>
                  <a:gd name="T2" fmla="*/ 48 w 76"/>
                  <a:gd name="T3" fmla="*/ 64 h 84"/>
                  <a:gd name="T4" fmla="*/ 40 w 76"/>
                  <a:gd name="T5" fmla="*/ 67 h 84"/>
                  <a:gd name="T6" fmla="*/ 68 w 76"/>
                  <a:gd name="T7" fmla="*/ 67 h 84"/>
                  <a:gd name="T8" fmla="*/ 76 w 76"/>
                  <a:gd name="T9" fmla="*/ 55 h 84"/>
                  <a:gd name="T10" fmla="*/ 55 w 76"/>
                  <a:gd name="T11" fmla="*/ 52 h 84"/>
                </a:gdLst>
                <a:ahLst/>
                <a:cxnLst>
                  <a:cxn ang="0">
                    <a:pos x="T0" y="T1"/>
                  </a:cxn>
                  <a:cxn ang="0">
                    <a:pos x="T2" y="T3"/>
                  </a:cxn>
                  <a:cxn ang="0">
                    <a:pos x="T4" y="T5"/>
                  </a:cxn>
                  <a:cxn ang="0">
                    <a:pos x="T6" y="T7"/>
                  </a:cxn>
                  <a:cxn ang="0">
                    <a:pos x="T8" y="T9"/>
                  </a:cxn>
                  <a:cxn ang="0">
                    <a:pos x="T10" y="T11"/>
                  </a:cxn>
                </a:cxnLst>
                <a:rect l="0" t="0" r="r" b="b"/>
                <a:pathLst>
                  <a:path w="76" h="84">
                    <a:moveTo>
                      <a:pt x="55" y="52"/>
                    </a:moveTo>
                    <a:lnTo>
                      <a:pt x="48" y="64"/>
                    </a:lnTo>
                    <a:lnTo>
                      <a:pt x="40" y="67"/>
                    </a:lnTo>
                    <a:lnTo>
                      <a:pt x="68" y="67"/>
                    </a:lnTo>
                    <a:lnTo>
                      <a:pt x="76" y="55"/>
                    </a:lnTo>
                    <a:lnTo>
                      <a:pt x="55" y="52"/>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10" name="Freeform 109"/>
              <p:cNvSpPr>
                <a:spLocks/>
              </p:cNvSpPr>
              <p:nvPr/>
            </p:nvSpPr>
            <p:spPr bwMode="auto">
              <a:xfrm>
                <a:off x="173" y="36"/>
                <a:ext cx="76" cy="84"/>
              </a:xfrm>
              <a:custGeom>
                <a:avLst/>
                <a:gdLst>
                  <a:gd name="T0" fmla="*/ 69 w 76"/>
                  <a:gd name="T1" fmla="*/ 16 h 84"/>
                  <a:gd name="T2" fmla="*/ 40 w 76"/>
                  <a:gd name="T3" fmla="*/ 16 h 84"/>
                  <a:gd name="T4" fmla="*/ 48 w 76"/>
                  <a:gd name="T5" fmla="*/ 21 h 84"/>
                  <a:gd name="T6" fmla="*/ 55 w 76"/>
                  <a:gd name="T7" fmla="*/ 28 h 84"/>
                  <a:gd name="T8" fmla="*/ 76 w 76"/>
                  <a:gd name="T9" fmla="*/ 26 h 84"/>
                  <a:gd name="T10" fmla="*/ 69 w 76"/>
                  <a:gd name="T11" fmla="*/ 16 h 84"/>
                </a:gdLst>
                <a:ahLst/>
                <a:cxnLst>
                  <a:cxn ang="0">
                    <a:pos x="T0" y="T1"/>
                  </a:cxn>
                  <a:cxn ang="0">
                    <a:pos x="T2" y="T3"/>
                  </a:cxn>
                  <a:cxn ang="0">
                    <a:pos x="T4" y="T5"/>
                  </a:cxn>
                  <a:cxn ang="0">
                    <a:pos x="T6" y="T7"/>
                  </a:cxn>
                  <a:cxn ang="0">
                    <a:pos x="T8" y="T9"/>
                  </a:cxn>
                  <a:cxn ang="0">
                    <a:pos x="T10" y="T11"/>
                  </a:cxn>
                </a:cxnLst>
                <a:rect l="0" t="0" r="r" b="b"/>
                <a:pathLst>
                  <a:path w="76" h="84">
                    <a:moveTo>
                      <a:pt x="69" y="16"/>
                    </a:moveTo>
                    <a:lnTo>
                      <a:pt x="40" y="16"/>
                    </a:lnTo>
                    <a:lnTo>
                      <a:pt x="48" y="21"/>
                    </a:lnTo>
                    <a:lnTo>
                      <a:pt x="55" y="28"/>
                    </a:lnTo>
                    <a:lnTo>
                      <a:pt x="76" y="26"/>
                    </a:lnTo>
                    <a:lnTo>
                      <a:pt x="69" y="16"/>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grpSp>
          <p:nvGrpSpPr>
            <p:cNvPr id="102" name="Group 101"/>
            <p:cNvGrpSpPr>
              <a:grpSpLocks/>
            </p:cNvGrpSpPr>
            <p:nvPr/>
          </p:nvGrpSpPr>
          <p:grpSpPr bwMode="auto">
            <a:xfrm>
              <a:off x="262" y="36"/>
              <a:ext cx="117" cy="82"/>
              <a:chOff x="262" y="36"/>
              <a:chExt cx="117" cy="82"/>
            </a:xfrm>
          </p:grpSpPr>
          <p:sp>
            <p:nvSpPr>
              <p:cNvPr id="103" name="Freeform 102"/>
              <p:cNvSpPr>
                <a:spLocks/>
              </p:cNvSpPr>
              <p:nvPr/>
            </p:nvSpPr>
            <p:spPr bwMode="auto">
              <a:xfrm>
                <a:off x="262" y="36"/>
                <a:ext cx="117" cy="82"/>
              </a:xfrm>
              <a:custGeom>
                <a:avLst/>
                <a:gdLst>
                  <a:gd name="T0" fmla="*/ 19 w 117"/>
                  <a:gd name="T1" fmla="*/ 2 h 82"/>
                  <a:gd name="T2" fmla="*/ 0 w 117"/>
                  <a:gd name="T3" fmla="*/ 2 h 82"/>
                  <a:gd name="T4" fmla="*/ 0 w 117"/>
                  <a:gd name="T5" fmla="*/ 81 h 82"/>
                  <a:gd name="T6" fmla="*/ 21 w 117"/>
                  <a:gd name="T7" fmla="*/ 81 h 82"/>
                  <a:gd name="T8" fmla="*/ 21 w 117"/>
                  <a:gd name="T9" fmla="*/ 43 h 82"/>
                  <a:gd name="T10" fmla="*/ 24 w 117"/>
                  <a:gd name="T11" fmla="*/ 28 h 82"/>
                  <a:gd name="T12" fmla="*/ 28 w 117"/>
                  <a:gd name="T13" fmla="*/ 19 h 82"/>
                  <a:gd name="T14" fmla="*/ 38 w 117"/>
                  <a:gd name="T15" fmla="*/ 16 h 82"/>
                  <a:gd name="T16" fmla="*/ 115 w 117"/>
                  <a:gd name="T17" fmla="*/ 16 h 82"/>
                  <a:gd name="T18" fmla="*/ 115 w 117"/>
                  <a:gd name="T19" fmla="*/ 14 h 82"/>
                  <a:gd name="T20" fmla="*/ 19 w 117"/>
                  <a:gd name="T21" fmla="*/ 14 h 82"/>
                  <a:gd name="T22" fmla="*/ 19 w 117"/>
                  <a:gd name="T23" fmla="*/ 2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7" h="82">
                    <a:moveTo>
                      <a:pt x="19" y="2"/>
                    </a:moveTo>
                    <a:lnTo>
                      <a:pt x="0" y="2"/>
                    </a:lnTo>
                    <a:lnTo>
                      <a:pt x="0" y="81"/>
                    </a:lnTo>
                    <a:lnTo>
                      <a:pt x="21" y="81"/>
                    </a:lnTo>
                    <a:lnTo>
                      <a:pt x="21" y="43"/>
                    </a:lnTo>
                    <a:lnTo>
                      <a:pt x="24" y="28"/>
                    </a:lnTo>
                    <a:lnTo>
                      <a:pt x="28" y="19"/>
                    </a:lnTo>
                    <a:lnTo>
                      <a:pt x="38" y="16"/>
                    </a:lnTo>
                    <a:lnTo>
                      <a:pt x="115" y="16"/>
                    </a:lnTo>
                    <a:lnTo>
                      <a:pt x="115" y="14"/>
                    </a:lnTo>
                    <a:lnTo>
                      <a:pt x="19" y="14"/>
                    </a:lnTo>
                    <a:lnTo>
                      <a:pt x="19" y="2"/>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04" name="Freeform 103"/>
              <p:cNvSpPr>
                <a:spLocks/>
              </p:cNvSpPr>
              <p:nvPr/>
            </p:nvSpPr>
            <p:spPr bwMode="auto">
              <a:xfrm>
                <a:off x="262" y="36"/>
                <a:ext cx="117" cy="82"/>
              </a:xfrm>
              <a:custGeom>
                <a:avLst/>
                <a:gdLst>
                  <a:gd name="T0" fmla="*/ 84 w 117"/>
                  <a:gd name="T1" fmla="*/ 16 h 82"/>
                  <a:gd name="T2" fmla="*/ 38 w 117"/>
                  <a:gd name="T3" fmla="*/ 16 h 82"/>
                  <a:gd name="T4" fmla="*/ 43 w 117"/>
                  <a:gd name="T5" fmla="*/ 19 h 82"/>
                  <a:gd name="T6" fmla="*/ 48 w 117"/>
                  <a:gd name="T7" fmla="*/ 23 h 82"/>
                  <a:gd name="T8" fmla="*/ 48 w 117"/>
                  <a:gd name="T9" fmla="*/ 81 h 82"/>
                  <a:gd name="T10" fmla="*/ 69 w 117"/>
                  <a:gd name="T11" fmla="*/ 81 h 82"/>
                  <a:gd name="T12" fmla="*/ 69 w 117"/>
                  <a:gd name="T13" fmla="*/ 28 h 82"/>
                  <a:gd name="T14" fmla="*/ 76 w 117"/>
                  <a:gd name="T15" fmla="*/ 19 h 82"/>
                  <a:gd name="T16" fmla="*/ 84 w 117"/>
                  <a:gd name="T17" fmla="*/ 16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7" h="82">
                    <a:moveTo>
                      <a:pt x="84" y="16"/>
                    </a:moveTo>
                    <a:lnTo>
                      <a:pt x="38" y="16"/>
                    </a:lnTo>
                    <a:lnTo>
                      <a:pt x="43" y="19"/>
                    </a:lnTo>
                    <a:lnTo>
                      <a:pt x="48" y="23"/>
                    </a:lnTo>
                    <a:lnTo>
                      <a:pt x="48" y="81"/>
                    </a:lnTo>
                    <a:lnTo>
                      <a:pt x="69" y="81"/>
                    </a:lnTo>
                    <a:lnTo>
                      <a:pt x="69" y="28"/>
                    </a:lnTo>
                    <a:lnTo>
                      <a:pt x="76" y="19"/>
                    </a:lnTo>
                    <a:lnTo>
                      <a:pt x="84" y="16"/>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05" name="Freeform 104"/>
              <p:cNvSpPr>
                <a:spLocks/>
              </p:cNvSpPr>
              <p:nvPr/>
            </p:nvSpPr>
            <p:spPr bwMode="auto">
              <a:xfrm>
                <a:off x="262" y="36"/>
                <a:ext cx="117" cy="82"/>
              </a:xfrm>
              <a:custGeom>
                <a:avLst/>
                <a:gdLst>
                  <a:gd name="T0" fmla="*/ 115 w 117"/>
                  <a:gd name="T1" fmla="*/ 16 h 82"/>
                  <a:gd name="T2" fmla="*/ 84 w 117"/>
                  <a:gd name="T3" fmla="*/ 16 h 82"/>
                  <a:gd name="T4" fmla="*/ 93 w 117"/>
                  <a:gd name="T5" fmla="*/ 21 h 82"/>
                  <a:gd name="T6" fmla="*/ 96 w 117"/>
                  <a:gd name="T7" fmla="*/ 35 h 82"/>
                  <a:gd name="T8" fmla="*/ 96 w 117"/>
                  <a:gd name="T9" fmla="*/ 81 h 82"/>
                  <a:gd name="T10" fmla="*/ 117 w 117"/>
                  <a:gd name="T11" fmla="*/ 81 h 82"/>
                  <a:gd name="T12" fmla="*/ 117 w 117"/>
                  <a:gd name="T13" fmla="*/ 31 h 82"/>
                  <a:gd name="T14" fmla="*/ 115 w 117"/>
                  <a:gd name="T15" fmla="*/ 16 h 8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7" h="82">
                    <a:moveTo>
                      <a:pt x="115" y="16"/>
                    </a:moveTo>
                    <a:lnTo>
                      <a:pt x="84" y="16"/>
                    </a:lnTo>
                    <a:lnTo>
                      <a:pt x="93" y="21"/>
                    </a:lnTo>
                    <a:lnTo>
                      <a:pt x="96" y="35"/>
                    </a:lnTo>
                    <a:lnTo>
                      <a:pt x="96" y="81"/>
                    </a:lnTo>
                    <a:lnTo>
                      <a:pt x="117" y="81"/>
                    </a:lnTo>
                    <a:lnTo>
                      <a:pt x="117" y="31"/>
                    </a:lnTo>
                    <a:lnTo>
                      <a:pt x="115" y="16"/>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06" name="Freeform 105"/>
              <p:cNvSpPr>
                <a:spLocks/>
              </p:cNvSpPr>
              <p:nvPr/>
            </p:nvSpPr>
            <p:spPr bwMode="auto">
              <a:xfrm>
                <a:off x="262" y="36"/>
                <a:ext cx="117" cy="82"/>
              </a:xfrm>
              <a:custGeom>
                <a:avLst/>
                <a:gdLst>
                  <a:gd name="T0" fmla="*/ 43 w 117"/>
                  <a:gd name="T1" fmla="*/ 0 h 82"/>
                  <a:gd name="T2" fmla="*/ 31 w 117"/>
                  <a:gd name="T3" fmla="*/ 4 h 82"/>
                  <a:gd name="T4" fmla="*/ 19 w 117"/>
                  <a:gd name="T5" fmla="*/ 14 h 82"/>
                  <a:gd name="T6" fmla="*/ 67 w 117"/>
                  <a:gd name="T7" fmla="*/ 14 h 82"/>
                  <a:gd name="T8" fmla="*/ 57 w 117"/>
                  <a:gd name="T9" fmla="*/ 4 h 82"/>
                  <a:gd name="T10" fmla="*/ 43 w 117"/>
                  <a:gd name="T11" fmla="*/ 0 h 82"/>
                </a:gdLst>
                <a:ahLst/>
                <a:cxnLst>
                  <a:cxn ang="0">
                    <a:pos x="T0" y="T1"/>
                  </a:cxn>
                  <a:cxn ang="0">
                    <a:pos x="T2" y="T3"/>
                  </a:cxn>
                  <a:cxn ang="0">
                    <a:pos x="T4" y="T5"/>
                  </a:cxn>
                  <a:cxn ang="0">
                    <a:pos x="T6" y="T7"/>
                  </a:cxn>
                  <a:cxn ang="0">
                    <a:pos x="T8" y="T9"/>
                  </a:cxn>
                  <a:cxn ang="0">
                    <a:pos x="T10" y="T11"/>
                  </a:cxn>
                </a:cxnLst>
                <a:rect l="0" t="0" r="r" b="b"/>
                <a:pathLst>
                  <a:path w="117" h="82">
                    <a:moveTo>
                      <a:pt x="43" y="0"/>
                    </a:moveTo>
                    <a:lnTo>
                      <a:pt x="31" y="4"/>
                    </a:lnTo>
                    <a:lnTo>
                      <a:pt x="19" y="14"/>
                    </a:lnTo>
                    <a:lnTo>
                      <a:pt x="67" y="14"/>
                    </a:lnTo>
                    <a:lnTo>
                      <a:pt x="57" y="4"/>
                    </a:lnTo>
                    <a:lnTo>
                      <a:pt x="43"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07" name="Freeform 106"/>
              <p:cNvSpPr>
                <a:spLocks/>
              </p:cNvSpPr>
              <p:nvPr/>
            </p:nvSpPr>
            <p:spPr bwMode="auto">
              <a:xfrm>
                <a:off x="262" y="36"/>
                <a:ext cx="117" cy="82"/>
              </a:xfrm>
              <a:custGeom>
                <a:avLst/>
                <a:gdLst>
                  <a:gd name="T0" fmla="*/ 91 w 117"/>
                  <a:gd name="T1" fmla="*/ 0 h 82"/>
                  <a:gd name="T2" fmla="*/ 79 w 117"/>
                  <a:gd name="T3" fmla="*/ 4 h 82"/>
                  <a:gd name="T4" fmla="*/ 67 w 117"/>
                  <a:gd name="T5" fmla="*/ 14 h 82"/>
                  <a:gd name="T6" fmla="*/ 115 w 117"/>
                  <a:gd name="T7" fmla="*/ 14 h 82"/>
                  <a:gd name="T8" fmla="*/ 105 w 117"/>
                  <a:gd name="T9" fmla="*/ 4 h 82"/>
                  <a:gd name="T10" fmla="*/ 91 w 117"/>
                  <a:gd name="T11" fmla="*/ 0 h 82"/>
                </a:gdLst>
                <a:ahLst/>
                <a:cxnLst>
                  <a:cxn ang="0">
                    <a:pos x="T0" y="T1"/>
                  </a:cxn>
                  <a:cxn ang="0">
                    <a:pos x="T2" y="T3"/>
                  </a:cxn>
                  <a:cxn ang="0">
                    <a:pos x="T4" y="T5"/>
                  </a:cxn>
                  <a:cxn ang="0">
                    <a:pos x="T6" y="T7"/>
                  </a:cxn>
                  <a:cxn ang="0">
                    <a:pos x="T8" y="T9"/>
                  </a:cxn>
                  <a:cxn ang="0">
                    <a:pos x="T10" y="T11"/>
                  </a:cxn>
                </a:cxnLst>
                <a:rect l="0" t="0" r="r" b="b"/>
                <a:pathLst>
                  <a:path w="117" h="82">
                    <a:moveTo>
                      <a:pt x="91" y="0"/>
                    </a:moveTo>
                    <a:lnTo>
                      <a:pt x="79" y="4"/>
                    </a:lnTo>
                    <a:lnTo>
                      <a:pt x="67" y="14"/>
                    </a:lnTo>
                    <a:lnTo>
                      <a:pt x="115" y="14"/>
                    </a:lnTo>
                    <a:lnTo>
                      <a:pt x="105" y="4"/>
                    </a:lnTo>
                    <a:lnTo>
                      <a:pt x="91"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grpSp>
      <p:grpSp>
        <p:nvGrpSpPr>
          <p:cNvPr id="117" name="Group 116"/>
          <p:cNvGrpSpPr>
            <a:grpSpLocks/>
          </p:cNvGrpSpPr>
          <p:nvPr/>
        </p:nvGrpSpPr>
        <p:grpSpPr bwMode="auto">
          <a:xfrm>
            <a:off x="0" y="0"/>
            <a:ext cx="253365" cy="83820"/>
            <a:chOff x="0" y="0"/>
            <a:chExt cx="399" cy="132"/>
          </a:xfrm>
        </p:grpSpPr>
        <p:grpSp>
          <p:nvGrpSpPr>
            <p:cNvPr id="118" name="Group 117"/>
            <p:cNvGrpSpPr>
              <a:grpSpLocks/>
            </p:cNvGrpSpPr>
            <p:nvPr/>
          </p:nvGrpSpPr>
          <p:grpSpPr bwMode="auto">
            <a:xfrm>
              <a:off x="10" y="10"/>
              <a:ext cx="74" cy="110"/>
              <a:chOff x="10" y="10"/>
              <a:chExt cx="74" cy="110"/>
            </a:xfrm>
          </p:grpSpPr>
          <p:sp>
            <p:nvSpPr>
              <p:cNvPr id="134" name="Freeform 133"/>
              <p:cNvSpPr>
                <a:spLocks/>
              </p:cNvSpPr>
              <p:nvPr/>
            </p:nvSpPr>
            <p:spPr bwMode="auto">
              <a:xfrm>
                <a:off x="10" y="10"/>
                <a:ext cx="74" cy="110"/>
              </a:xfrm>
              <a:custGeom>
                <a:avLst/>
                <a:gdLst>
                  <a:gd name="T0" fmla="*/ 69 w 74"/>
                  <a:gd name="T1" fmla="*/ 19 h 110"/>
                  <a:gd name="T2" fmla="*/ 38 w 74"/>
                  <a:gd name="T3" fmla="*/ 19 h 110"/>
                  <a:gd name="T4" fmla="*/ 47 w 74"/>
                  <a:gd name="T5" fmla="*/ 21 h 110"/>
                  <a:gd name="T6" fmla="*/ 52 w 74"/>
                  <a:gd name="T7" fmla="*/ 33 h 110"/>
                  <a:gd name="T8" fmla="*/ 47 w 74"/>
                  <a:gd name="T9" fmla="*/ 45 h 110"/>
                  <a:gd name="T10" fmla="*/ 31 w 74"/>
                  <a:gd name="T11" fmla="*/ 62 h 110"/>
                  <a:gd name="T12" fmla="*/ 7 w 74"/>
                  <a:gd name="T13" fmla="*/ 88 h 110"/>
                  <a:gd name="T14" fmla="*/ 0 w 74"/>
                  <a:gd name="T15" fmla="*/ 110 h 110"/>
                  <a:gd name="T16" fmla="*/ 74 w 74"/>
                  <a:gd name="T17" fmla="*/ 110 h 110"/>
                  <a:gd name="T18" fmla="*/ 74 w 74"/>
                  <a:gd name="T19" fmla="*/ 91 h 110"/>
                  <a:gd name="T20" fmla="*/ 31 w 74"/>
                  <a:gd name="T21" fmla="*/ 91 h 110"/>
                  <a:gd name="T22" fmla="*/ 62 w 74"/>
                  <a:gd name="T23" fmla="*/ 60 h 110"/>
                  <a:gd name="T24" fmla="*/ 71 w 74"/>
                  <a:gd name="T25" fmla="*/ 45 h 110"/>
                  <a:gd name="T26" fmla="*/ 74 w 74"/>
                  <a:gd name="T27" fmla="*/ 31 h 110"/>
                  <a:gd name="T28" fmla="*/ 69 w 74"/>
                  <a:gd name="T29" fmla="*/ 19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4" h="110">
                    <a:moveTo>
                      <a:pt x="69" y="19"/>
                    </a:moveTo>
                    <a:lnTo>
                      <a:pt x="38" y="19"/>
                    </a:lnTo>
                    <a:lnTo>
                      <a:pt x="47" y="21"/>
                    </a:lnTo>
                    <a:lnTo>
                      <a:pt x="52" y="33"/>
                    </a:lnTo>
                    <a:lnTo>
                      <a:pt x="47" y="45"/>
                    </a:lnTo>
                    <a:lnTo>
                      <a:pt x="31" y="62"/>
                    </a:lnTo>
                    <a:lnTo>
                      <a:pt x="7" y="88"/>
                    </a:lnTo>
                    <a:lnTo>
                      <a:pt x="0" y="110"/>
                    </a:lnTo>
                    <a:lnTo>
                      <a:pt x="74" y="110"/>
                    </a:lnTo>
                    <a:lnTo>
                      <a:pt x="74" y="91"/>
                    </a:lnTo>
                    <a:lnTo>
                      <a:pt x="31" y="91"/>
                    </a:lnTo>
                    <a:lnTo>
                      <a:pt x="62" y="60"/>
                    </a:lnTo>
                    <a:lnTo>
                      <a:pt x="71" y="45"/>
                    </a:lnTo>
                    <a:lnTo>
                      <a:pt x="74" y="31"/>
                    </a:lnTo>
                    <a:lnTo>
                      <a:pt x="69" y="19"/>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35" name="Freeform 134"/>
              <p:cNvSpPr>
                <a:spLocks/>
              </p:cNvSpPr>
              <p:nvPr/>
            </p:nvSpPr>
            <p:spPr bwMode="auto">
              <a:xfrm>
                <a:off x="10" y="10"/>
                <a:ext cx="74" cy="110"/>
              </a:xfrm>
              <a:custGeom>
                <a:avLst/>
                <a:gdLst>
                  <a:gd name="T0" fmla="*/ 40 w 74"/>
                  <a:gd name="T1" fmla="*/ 0 h 110"/>
                  <a:gd name="T2" fmla="*/ 14 w 74"/>
                  <a:gd name="T3" fmla="*/ 9 h 110"/>
                  <a:gd name="T4" fmla="*/ 2 w 74"/>
                  <a:gd name="T5" fmla="*/ 33 h 110"/>
                  <a:gd name="T6" fmla="*/ 23 w 74"/>
                  <a:gd name="T7" fmla="*/ 36 h 110"/>
                  <a:gd name="T8" fmla="*/ 28 w 74"/>
                  <a:gd name="T9" fmla="*/ 21 h 110"/>
                  <a:gd name="T10" fmla="*/ 38 w 74"/>
                  <a:gd name="T11" fmla="*/ 19 h 110"/>
                  <a:gd name="T12" fmla="*/ 69 w 74"/>
                  <a:gd name="T13" fmla="*/ 19 h 110"/>
                  <a:gd name="T14" fmla="*/ 64 w 74"/>
                  <a:gd name="T15" fmla="*/ 9 h 110"/>
                  <a:gd name="T16" fmla="*/ 40 w 74"/>
                  <a:gd name="T17" fmla="*/ 0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4" h="110">
                    <a:moveTo>
                      <a:pt x="40" y="0"/>
                    </a:moveTo>
                    <a:lnTo>
                      <a:pt x="14" y="9"/>
                    </a:lnTo>
                    <a:lnTo>
                      <a:pt x="2" y="33"/>
                    </a:lnTo>
                    <a:lnTo>
                      <a:pt x="23" y="36"/>
                    </a:lnTo>
                    <a:lnTo>
                      <a:pt x="28" y="21"/>
                    </a:lnTo>
                    <a:lnTo>
                      <a:pt x="38" y="19"/>
                    </a:lnTo>
                    <a:lnTo>
                      <a:pt x="69" y="19"/>
                    </a:lnTo>
                    <a:lnTo>
                      <a:pt x="64" y="9"/>
                    </a:lnTo>
                    <a:lnTo>
                      <a:pt x="40"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grpSp>
          <p:nvGrpSpPr>
            <p:cNvPr id="119" name="Group 118"/>
            <p:cNvGrpSpPr>
              <a:grpSpLocks/>
            </p:cNvGrpSpPr>
            <p:nvPr/>
          </p:nvGrpSpPr>
          <p:grpSpPr bwMode="auto">
            <a:xfrm>
              <a:off x="98" y="12"/>
              <a:ext cx="75" cy="110"/>
              <a:chOff x="98" y="12"/>
              <a:chExt cx="75" cy="110"/>
            </a:xfrm>
          </p:grpSpPr>
          <p:sp>
            <p:nvSpPr>
              <p:cNvPr id="130" name="Freeform 129"/>
              <p:cNvSpPr>
                <a:spLocks/>
              </p:cNvSpPr>
              <p:nvPr/>
            </p:nvSpPr>
            <p:spPr bwMode="auto">
              <a:xfrm>
                <a:off x="98" y="12"/>
                <a:ext cx="75" cy="110"/>
              </a:xfrm>
              <a:custGeom>
                <a:avLst/>
                <a:gdLst>
                  <a:gd name="T0" fmla="*/ 21 w 75"/>
                  <a:gd name="T1" fmla="*/ 79 h 110"/>
                  <a:gd name="T2" fmla="*/ 0 w 75"/>
                  <a:gd name="T3" fmla="*/ 79 h 110"/>
                  <a:gd name="T4" fmla="*/ 9 w 75"/>
                  <a:gd name="T5" fmla="*/ 100 h 110"/>
                  <a:gd name="T6" fmla="*/ 35 w 75"/>
                  <a:gd name="T7" fmla="*/ 110 h 110"/>
                  <a:gd name="T8" fmla="*/ 52 w 75"/>
                  <a:gd name="T9" fmla="*/ 105 h 110"/>
                  <a:gd name="T10" fmla="*/ 64 w 75"/>
                  <a:gd name="T11" fmla="*/ 95 h 110"/>
                  <a:gd name="T12" fmla="*/ 65 w 75"/>
                  <a:gd name="T13" fmla="*/ 93 h 110"/>
                  <a:gd name="T14" fmla="*/ 35 w 75"/>
                  <a:gd name="T15" fmla="*/ 93 h 110"/>
                  <a:gd name="T16" fmla="*/ 26 w 75"/>
                  <a:gd name="T17" fmla="*/ 88 h 110"/>
                  <a:gd name="T18" fmla="*/ 21 w 75"/>
                  <a:gd name="T19" fmla="*/ 79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5" h="110">
                    <a:moveTo>
                      <a:pt x="21" y="79"/>
                    </a:moveTo>
                    <a:lnTo>
                      <a:pt x="0" y="79"/>
                    </a:lnTo>
                    <a:lnTo>
                      <a:pt x="9" y="100"/>
                    </a:lnTo>
                    <a:lnTo>
                      <a:pt x="35" y="110"/>
                    </a:lnTo>
                    <a:lnTo>
                      <a:pt x="52" y="105"/>
                    </a:lnTo>
                    <a:lnTo>
                      <a:pt x="64" y="95"/>
                    </a:lnTo>
                    <a:lnTo>
                      <a:pt x="65" y="93"/>
                    </a:lnTo>
                    <a:lnTo>
                      <a:pt x="35" y="93"/>
                    </a:lnTo>
                    <a:lnTo>
                      <a:pt x="26" y="88"/>
                    </a:lnTo>
                    <a:lnTo>
                      <a:pt x="21" y="79"/>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31" name="Freeform 130"/>
              <p:cNvSpPr>
                <a:spLocks/>
              </p:cNvSpPr>
              <p:nvPr/>
            </p:nvSpPr>
            <p:spPr bwMode="auto">
              <a:xfrm>
                <a:off x="98" y="12"/>
                <a:ext cx="75" cy="110"/>
              </a:xfrm>
              <a:custGeom>
                <a:avLst/>
                <a:gdLst>
                  <a:gd name="T0" fmla="*/ 66 w 75"/>
                  <a:gd name="T1" fmla="*/ 50 h 110"/>
                  <a:gd name="T2" fmla="*/ 35 w 75"/>
                  <a:gd name="T3" fmla="*/ 50 h 110"/>
                  <a:gd name="T4" fmla="*/ 47 w 75"/>
                  <a:gd name="T5" fmla="*/ 55 h 110"/>
                  <a:gd name="T6" fmla="*/ 52 w 75"/>
                  <a:gd name="T7" fmla="*/ 71 h 110"/>
                  <a:gd name="T8" fmla="*/ 47 w 75"/>
                  <a:gd name="T9" fmla="*/ 86 h 110"/>
                  <a:gd name="T10" fmla="*/ 35 w 75"/>
                  <a:gd name="T11" fmla="*/ 93 h 110"/>
                  <a:gd name="T12" fmla="*/ 65 w 75"/>
                  <a:gd name="T13" fmla="*/ 93 h 110"/>
                  <a:gd name="T14" fmla="*/ 74 w 75"/>
                  <a:gd name="T15" fmla="*/ 71 h 110"/>
                  <a:gd name="T16" fmla="*/ 66 w 75"/>
                  <a:gd name="T17" fmla="*/ 50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5" h="110">
                    <a:moveTo>
                      <a:pt x="66" y="50"/>
                    </a:moveTo>
                    <a:lnTo>
                      <a:pt x="35" y="50"/>
                    </a:lnTo>
                    <a:lnTo>
                      <a:pt x="47" y="55"/>
                    </a:lnTo>
                    <a:lnTo>
                      <a:pt x="52" y="71"/>
                    </a:lnTo>
                    <a:lnTo>
                      <a:pt x="47" y="86"/>
                    </a:lnTo>
                    <a:lnTo>
                      <a:pt x="35" y="93"/>
                    </a:lnTo>
                    <a:lnTo>
                      <a:pt x="65" y="93"/>
                    </a:lnTo>
                    <a:lnTo>
                      <a:pt x="74" y="71"/>
                    </a:lnTo>
                    <a:lnTo>
                      <a:pt x="66" y="5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32" name="Freeform 131"/>
              <p:cNvSpPr>
                <a:spLocks/>
              </p:cNvSpPr>
              <p:nvPr/>
            </p:nvSpPr>
            <p:spPr bwMode="auto">
              <a:xfrm>
                <a:off x="98" y="12"/>
                <a:ext cx="75" cy="110"/>
              </a:xfrm>
              <a:custGeom>
                <a:avLst/>
                <a:gdLst>
                  <a:gd name="T0" fmla="*/ 69 w 75"/>
                  <a:gd name="T1" fmla="*/ 0 h 110"/>
                  <a:gd name="T2" fmla="*/ 14 w 75"/>
                  <a:gd name="T3" fmla="*/ 0 h 110"/>
                  <a:gd name="T4" fmla="*/ 2 w 75"/>
                  <a:gd name="T5" fmla="*/ 57 h 110"/>
                  <a:gd name="T6" fmla="*/ 19 w 75"/>
                  <a:gd name="T7" fmla="*/ 59 h 110"/>
                  <a:gd name="T8" fmla="*/ 35 w 75"/>
                  <a:gd name="T9" fmla="*/ 50 h 110"/>
                  <a:gd name="T10" fmla="*/ 66 w 75"/>
                  <a:gd name="T11" fmla="*/ 50 h 110"/>
                  <a:gd name="T12" fmla="*/ 64 w 75"/>
                  <a:gd name="T13" fmla="*/ 45 h 110"/>
                  <a:gd name="T14" fmla="*/ 46 w 75"/>
                  <a:gd name="T15" fmla="*/ 38 h 110"/>
                  <a:gd name="T16" fmla="*/ 26 w 75"/>
                  <a:gd name="T17" fmla="*/ 38 h 110"/>
                  <a:gd name="T18" fmla="*/ 28 w 75"/>
                  <a:gd name="T19" fmla="*/ 19 h 110"/>
                  <a:gd name="T20" fmla="*/ 69 w 75"/>
                  <a:gd name="T21" fmla="*/ 19 h 110"/>
                  <a:gd name="T22" fmla="*/ 69 w 75"/>
                  <a:gd name="T23" fmla="*/ 0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5" h="110">
                    <a:moveTo>
                      <a:pt x="69" y="0"/>
                    </a:moveTo>
                    <a:lnTo>
                      <a:pt x="14" y="0"/>
                    </a:lnTo>
                    <a:lnTo>
                      <a:pt x="2" y="57"/>
                    </a:lnTo>
                    <a:lnTo>
                      <a:pt x="19" y="59"/>
                    </a:lnTo>
                    <a:lnTo>
                      <a:pt x="35" y="50"/>
                    </a:lnTo>
                    <a:lnTo>
                      <a:pt x="66" y="50"/>
                    </a:lnTo>
                    <a:lnTo>
                      <a:pt x="64" y="45"/>
                    </a:lnTo>
                    <a:lnTo>
                      <a:pt x="46" y="38"/>
                    </a:lnTo>
                    <a:lnTo>
                      <a:pt x="26" y="38"/>
                    </a:lnTo>
                    <a:lnTo>
                      <a:pt x="28" y="19"/>
                    </a:lnTo>
                    <a:lnTo>
                      <a:pt x="69" y="19"/>
                    </a:lnTo>
                    <a:lnTo>
                      <a:pt x="6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33" name="Freeform 132"/>
              <p:cNvSpPr>
                <a:spLocks/>
              </p:cNvSpPr>
              <p:nvPr/>
            </p:nvSpPr>
            <p:spPr bwMode="auto">
              <a:xfrm>
                <a:off x="98" y="12"/>
                <a:ext cx="75" cy="110"/>
              </a:xfrm>
              <a:custGeom>
                <a:avLst/>
                <a:gdLst>
                  <a:gd name="T0" fmla="*/ 40 w 75"/>
                  <a:gd name="T1" fmla="*/ 35 h 110"/>
                  <a:gd name="T2" fmla="*/ 26 w 75"/>
                  <a:gd name="T3" fmla="*/ 38 h 110"/>
                  <a:gd name="T4" fmla="*/ 46 w 75"/>
                  <a:gd name="T5" fmla="*/ 38 h 110"/>
                  <a:gd name="T6" fmla="*/ 40 w 75"/>
                  <a:gd name="T7" fmla="*/ 35 h 110"/>
                </a:gdLst>
                <a:ahLst/>
                <a:cxnLst>
                  <a:cxn ang="0">
                    <a:pos x="T0" y="T1"/>
                  </a:cxn>
                  <a:cxn ang="0">
                    <a:pos x="T2" y="T3"/>
                  </a:cxn>
                  <a:cxn ang="0">
                    <a:pos x="T4" y="T5"/>
                  </a:cxn>
                  <a:cxn ang="0">
                    <a:pos x="T6" y="T7"/>
                  </a:cxn>
                </a:cxnLst>
                <a:rect l="0" t="0" r="r" b="b"/>
                <a:pathLst>
                  <a:path w="75" h="110">
                    <a:moveTo>
                      <a:pt x="40" y="35"/>
                    </a:moveTo>
                    <a:lnTo>
                      <a:pt x="26" y="38"/>
                    </a:lnTo>
                    <a:lnTo>
                      <a:pt x="46" y="38"/>
                    </a:lnTo>
                    <a:lnTo>
                      <a:pt x="40" y="35"/>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grpSp>
          <p:nvGrpSpPr>
            <p:cNvPr id="120" name="Group 119"/>
            <p:cNvGrpSpPr>
              <a:grpSpLocks/>
            </p:cNvGrpSpPr>
            <p:nvPr/>
          </p:nvGrpSpPr>
          <p:grpSpPr bwMode="auto">
            <a:xfrm>
              <a:off x="182" y="38"/>
              <a:ext cx="77" cy="84"/>
              <a:chOff x="182" y="38"/>
              <a:chExt cx="77" cy="84"/>
            </a:xfrm>
          </p:grpSpPr>
          <p:sp>
            <p:nvSpPr>
              <p:cNvPr id="127" name="Freeform 126"/>
              <p:cNvSpPr>
                <a:spLocks/>
              </p:cNvSpPr>
              <p:nvPr/>
            </p:nvSpPr>
            <p:spPr bwMode="auto">
              <a:xfrm>
                <a:off x="182" y="38"/>
                <a:ext cx="77" cy="84"/>
              </a:xfrm>
              <a:custGeom>
                <a:avLst/>
                <a:gdLst>
                  <a:gd name="T0" fmla="*/ 40 w 77"/>
                  <a:gd name="T1" fmla="*/ 0 h 84"/>
                  <a:gd name="T2" fmla="*/ 23 w 77"/>
                  <a:gd name="T3" fmla="*/ 2 h 84"/>
                  <a:gd name="T4" fmla="*/ 11 w 77"/>
                  <a:gd name="T5" fmla="*/ 12 h 84"/>
                  <a:gd name="T6" fmla="*/ 2 w 77"/>
                  <a:gd name="T7" fmla="*/ 24 h 84"/>
                  <a:gd name="T8" fmla="*/ 0 w 77"/>
                  <a:gd name="T9" fmla="*/ 40 h 84"/>
                  <a:gd name="T10" fmla="*/ 2 w 77"/>
                  <a:gd name="T11" fmla="*/ 60 h 84"/>
                  <a:gd name="T12" fmla="*/ 11 w 77"/>
                  <a:gd name="T13" fmla="*/ 72 h 84"/>
                  <a:gd name="T14" fmla="*/ 23 w 77"/>
                  <a:gd name="T15" fmla="*/ 81 h 84"/>
                  <a:gd name="T16" fmla="*/ 38 w 77"/>
                  <a:gd name="T17" fmla="*/ 84 h 84"/>
                  <a:gd name="T18" fmla="*/ 62 w 77"/>
                  <a:gd name="T19" fmla="*/ 76 h 84"/>
                  <a:gd name="T20" fmla="*/ 68 w 77"/>
                  <a:gd name="T21" fmla="*/ 67 h 84"/>
                  <a:gd name="T22" fmla="*/ 40 w 77"/>
                  <a:gd name="T23" fmla="*/ 67 h 84"/>
                  <a:gd name="T24" fmla="*/ 26 w 77"/>
                  <a:gd name="T25" fmla="*/ 60 h 84"/>
                  <a:gd name="T26" fmla="*/ 21 w 77"/>
                  <a:gd name="T27" fmla="*/ 40 h 84"/>
                  <a:gd name="T28" fmla="*/ 26 w 77"/>
                  <a:gd name="T29" fmla="*/ 21 h 84"/>
                  <a:gd name="T30" fmla="*/ 40 w 77"/>
                  <a:gd name="T31" fmla="*/ 16 h 84"/>
                  <a:gd name="T32" fmla="*/ 69 w 77"/>
                  <a:gd name="T33" fmla="*/ 16 h 84"/>
                  <a:gd name="T34" fmla="*/ 62 w 77"/>
                  <a:gd name="T35" fmla="*/ 7 h 84"/>
                  <a:gd name="T36" fmla="*/ 40 w 77"/>
                  <a:gd name="T37" fmla="*/ 0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77" h="84">
                    <a:moveTo>
                      <a:pt x="40" y="0"/>
                    </a:moveTo>
                    <a:lnTo>
                      <a:pt x="23" y="2"/>
                    </a:lnTo>
                    <a:lnTo>
                      <a:pt x="11" y="12"/>
                    </a:lnTo>
                    <a:lnTo>
                      <a:pt x="2" y="24"/>
                    </a:lnTo>
                    <a:lnTo>
                      <a:pt x="0" y="40"/>
                    </a:lnTo>
                    <a:lnTo>
                      <a:pt x="2" y="60"/>
                    </a:lnTo>
                    <a:lnTo>
                      <a:pt x="11" y="72"/>
                    </a:lnTo>
                    <a:lnTo>
                      <a:pt x="23" y="81"/>
                    </a:lnTo>
                    <a:lnTo>
                      <a:pt x="38" y="84"/>
                    </a:lnTo>
                    <a:lnTo>
                      <a:pt x="62" y="76"/>
                    </a:lnTo>
                    <a:lnTo>
                      <a:pt x="68" y="67"/>
                    </a:lnTo>
                    <a:lnTo>
                      <a:pt x="40" y="67"/>
                    </a:lnTo>
                    <a:lnTo>
                      <a:pt x="26" y="60"/>
                    </a:lnTo>
                    <a:lnTo>
                      <a:pt x="21" y="40"/>
                    </a:lnTo>
                    <a:lnTo>
                      <a:pt x="26" y="21"/>
                    </a:lnTo>
                    <a:lnTo>
                      <a:pt x="40" y="16"/>
                    </a:lnTo>
                    <a:lnTo>
                      <a:pt x="69" y="16"/>
                    </a:lnTo>
                    <a:lnTo>
                      <a:pt x="62" y="7"/>
                    </a:lnTo>
                    <a:lnTo>
                      <a:pt x="40"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28" name="Freeform 127"/>
              <p:cNvSpPr>
                <a:spLocks/>
              </p:cNvSpPr>
              <p:nvPr/>
            </p:nvSpPr>
            <p:spPr bwMode="auto">
              <a:xfrm>
                <a:off x="182" y="38"/>
                <a:ext cx="77" cy="84"/>
              </a:xfrm>
              <a:custGeom>
                <a:avLst/>
                <a:gdLst>
                  <a:gd name="T0" fmla="*/ 55 w 77"/>
                  <a:gd name="T1" fmla="*/ 52 h 84"/>
                  <a:gd name="T2" fmla="*/ 48 w 77"/>
                  <a:gd name="T3" fmla="*/ 62 h 84"/>
                  <a:gd name="T4" fmla="*/ 40 w 77"/>
                  <a:gd name="T5" fmla="*/ 67 h 84"/>
                  <a:gd name="T6" fmla="*/ 68 w 77"/>
                  <a:gd name="T7" fmla="*/ 67 h 84"/>
                  <a:gd name="T8" fmla="*/ 76 w 77"/>
                  <a:gd name="T9" fmla="*/ 55 h 84"/>
                  <a:gd name="T10" fmla="*/ 55 w 77"/>
                  <a:gd name="T11" fmla="*/ 52 h 84"/>
                </a:gdLst>
                <a:ahLst/>
                <a:cxnLst>
                  <a:cxn ang="0">
                    <a:pos x="T0" y="T1"/>
                  </a:cxn>
                  <a:cxn ang="0">
                    <a:pos x="T2" y="T3"/>
                  </a:cxn>
                  <a:cxn ang="0">
                    <a:pos x="T4" y="T5"/>
                  </a:cxn>
                  <a:cxn ang="0">
                    <a:pos x="T6" y="T7"/>
                  </a:cxn>
                  <a:cxn ang="0">
                    <a:pos x="T8" y="T9"/>
                  </a:cxn>
                  <a:cxn ang="0">
                    <a:pos x="T10" y="T11"/>
                  </a:cxn>
                </a:cxnLst>
                <a:rect l="0" t="0" r="r" b="b"/>
                <a:pathLst>
                  <a:path w="77" h="84">
                    <a:moveTo>
                      <a:pt x="55" y="52"/>
                    </a:moveTo>
                    <a:lnTo>
                      <a:pt x="48" y="62"/>
                    </a:lnTo>
                    <a:lnTo>
                      <a:pt x="40" y="67"/>
                    </a:lnTo>
                    <a:lnTo>
                      <a:pt x="68" y="67"/>
                    </a:lnTo>
                    <a:lnTo>
                      <a:pt x="76" y="55"/>
                    </a:lnTo>
                    <a:lnTo>
                      <a:pt x="55" y="52"/>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29" name="Freeform 128"/>
              <p:cNvSpPr>
                <a:spLocks/>
              </p:cNvSpPr>
              <p:nvPr/>
            </p:nvSpPr>
            <p:spPr bwMode="auto">
              <a:xfrm>
                <a:off x="182" y="38"/>
                <a:ext cx="77" cy="84"/>
              </a:xfrm>
              <a:custGeom>
                <a:avLst/>
                <a:gdLst>
                  <a:gd name="T0" fmla="*/ 69 w 77"/>
                  <a:gd name="T1" fmla="*/ 16 h 84"/>
                  <a:gd name="T2" fmla="*/ 40 w 77"/>
                  <a:gd name="T3" fmla="*/ 16 h 84"/>
                  <a:gd name="T4" fmla="*/ 48 w 77"/>
                  <a:gd name="T5" fmla="*/ 21 h 84"/>
                  <a:gd name="T6" fmla="*/ 55 w 77"/>
                  <a:gd name="T7" fmla="*/ 28 h 84"/>
                  <a:gd name="T8" fmla="*/ 76 w 77"/>
                  <a:gd name="T9" fmla="*/ 26 h 84"/>
                  <a:gd name="T10" fmla="*/ 69 w 77"/>
                  <a:gd name="T11" fmla="*/ 16 h 84"/>
                </a:gdLst>
                <a:ahLst/>
                <a:cxnLst>
                  <a:cxn ang="0">
                    <a:pos x="T0" y="T1"/>
                  </a:cxn>
                  <a:cxn ang="0">
                    <a:pos x="T2" y="T3"/>
                  </a:cxn>
                  <a:cxn ang="0">
                    <a:pos x="T4" y="T5"/>
                  </a:cxn>
                  <a:cxn ang="0">
                    <a:pos x="T6" y="T7"/>
                  </a:cxn>
                  <a:cxn ang="0">
                    <a:pos x="T8" y="T9"/>
                  </a:cxn>
                  <a:cxn ang="0">
                    <a:pos x="T10" y="T11"/>
                  </a:cxn>
                </a:cxnLst>
                <a:rect l="0" t="0" r="r" b="b"/>
                <a:pathLst>
                  <a:path w="77" h="84">
                    <a:moveTo>
                      <a:pt x="69" y="16"/>
                    </a:moveTo>
                    <a:lnTo>
                      <a:pt x="40" y="16"/>
                    </a:lnTo>
                    <a:lnTo>
                      <a:pt x="48" y="21"/>
                    </a:lnTo>
                    <a:lnTo>
                      <a:pt x="55" y="28"/>
                    </a:lnTo>
                    <a:lnTo>
                      <a:pt x="76" y="26"/>
                    </a:lnTo>
                    <a:lnTo>
                      <a:pt x="69" y="16"/>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grpSp>
          <p:nvGrpSpPr>
            <p:cNvPr id="121" name="Group 120"/>
            <p:cNvGrpSpPr>
              <a:grpSpLocks/>
            </p:cNvGrpSpPr>
            <p:nvPr/>
          </p:nvGrpSpPr>
          <p:grpSpPr bwMode="auto">
            <a:xfrm>
              <a:off x="271" y="38"/>
              <a:ext cx="118" cy="82"/>
              <a:chOff x="271" y="38"/>
              <a:chExt cx="118" cy="82"/>
            </a:xfrm>
          </p:grpSpPr>
          <p:sp>
            <p:nvSpPr>
              <p:cNvPr id="122" name="Freeform 121"/>
              <p:cNvSpPr>
                <a:spLocks/>
              </p:cNvSpPr>
              <p:nvPr/>
            </p:nvSpPr>
            <p:spPr bwMode="auto">
              <a:xfrm>
                <a:off x="271" y="38"/>
                <a:ext cx="118" cy="82"/>
              </a:xfrm>
              <a:custGeom>
                <a:avLst/>
                <a:gdLst>
                  <a:gd name="T0" fmla="*/ 19 w 118"/>
                  <a:gd name="T1" fmla="*/ 2 h 82"/>
                  <a:gd name="T2" fmla="*/ 0 w 118"/>
                  <a:gd name="T3" fmla="*/ 2 h 82"/>
                  <a:gd name="T4" fmla="*/ 0 w 118"/>
                  <a:gd name="T5" fmla="*/ 81 h 82"/>
                  <a:gd name="T6" fmla="*/ 21 w 118"/>
                  <a:gd name="T7" fmla="*/ 81 h 82"/>
                  <a:gd name="T8" fmla="*/ 21 w 118"/>
                  <a:gd name="T9" fmla="*/ 43 h 82"/>
                  <a:gd name="T10" fmla="*/ 24 w 118"/>
                  <a:gd name="T11" fmla="*/ 26 h 82"/>
                  <a:gd name="T12" fmla="*/ 28 w 118"/>
                  <a:gd name="T13" fmla="*/ 19 h 82"/>
                  <a:gd name="T14" fmla="*/ 38 w 118"/>
                  <a:gd name="T15" fmla="*/ 16 h 82"/>
                  <a:gd name="T16" fmla="*/ 115 w 118"/>
                  <a:gd name="T17" fmla="*/ 16 h 82"/>
                  <a:gd name="T18" fmla="*/ 115 w 118"/>
                  <a:gd name="T19" fmla="*/ 14 h 82"/>
                  <a:gd name="T20" fmla="*/ 19 w 118"/>
                  <a:gd name="T21" fmla="*/ 14 h 82"/>
                  <a:gd name="T22" fmla="*/ 19 w 118"/>
                  <a:gd name="T23" fmla="*/ 2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8" h="82">
                    <a:moveTo>
                      <a:pt x="19" y="2"/>
                    </a:moveTo>
                    <a:lnTo>
                      <a:pt x="0" y="2"/>
                    </a:lnTo>
                    <a:lnTo>
                      <a:pt x="0" y="81"/>
                    </a:lnTo>
                    <a:lnTo>
                      <a:pt x="21" y="81"/>
                    </a:lnTo>
                    <a:lnTo>
                      <a:pt x="21" y="43"/>
                    </a:lnTo>
                    <a:lnTo>
                      <a:pt x="24" y="26"/>
                    </a:lnTo>
                    <a:lnTo>
                      <a:pt x="28" y="19"/>
                    </a:lnTo>
                    <a:lnTo>
                      <a:pt x="38" y="16"/>
                    </a:lnTo>
                    <a:lnTo>
                      <a:pt x="115" y="16"/>
                    </a:lnTo>
                    <a:lnTo>
                      <a:pt x="115" y="14"/>
                    </a:lnTo>
                    <a:lnTo>
                      <a:pt x="19" y="14"/>
                    </a:lnTo>
                    <a:lnTo>
                      <a:pt x="19" y="2"/>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23" name="Freeform 122"/>
              <p:cNvSpPr>
                <a:spLocks/>
              </p:cNvSpPr>
              <p:nvPr/>
            </p:nvSpPr>
            <p:spPr bwMode="auto">
              <a:xfrm>
                <a:off x="271" y="38"/>
                <a:ext cx="118" cy="82"/>
              </a:xfrm>
              <a:custGeom>
                <a:avLst/>
                <a:gdLst>
                  <a:gd name="T0" fmla="*/ 84 w 118"/>
                  <a:gd name="T1" fmla="*/ 16 h 82"/>
                  <a:gd name="T2" fmla="*/ 38 w 118"/>
                  <a:gd name="T3" fmla="*/ 16 h 82"/>
                  <a:gd name="T4" fmla="*/ 43 w 118"/>
                  <a:gd name="T5" fmla="*/ 19 h 82"/>
                  <a:gd name="T6" fmla="*/ 48 w 118"/>
                  <a:gd name="T7" fmla="*/ 24 h 82"/>
                  <a:gd name="T8" fmla="*/ 48 w 118"/>
                  <a:gd name="T9" fmla="*/ 81 h 82"/>
                  <a:gd name="T10" fmla="*/ 69 w 118"/>
                  <a:gd name="T11" fmla="*/ 81 h 82"/>
                  <a:gd name="T12" fmla="*/ 69 w 118"/>
                  <a:gd name="T13" fmla="*/ 26 h 82"/>
                  <a:gd name="T14" fmla="*/ 84 w 118"/>
                  <a:gd name="T15" fmla="*/ 16 h 8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8" h="82">
                    <a:moveTo>
                      <a:pt x="84" y="16"/>
                    </a:moveTo>
                    <a:lnTo>
                      <a:pt x="38" y="16"/>
                    </a:lnTo>
                    <a:lnTo>
                      <a:pt x="43" y="19"/>
                    </a:lnTo>
                    <a:lnTo>
                      <a:pt x="48" y="24"/>
                    </a:lnTo>
                    <a:lnTo>
                      <a:pt x="48" y="81"/>
                    </a:lnTo>
                    <a:lnTo>
                      <a:pt x="69" y="81"/>
                    </a:lnTo>
                    <a:lnTo>
                      <a:pt x="69" y="26"/>
                    </a:lnTo>
                    <a:lnTo>
                      <a:pt x="84" y="16"/>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24" name="Freeform 123"/>
              <p:cNvSpPr>
                <a:spLocks/>
              </p:cNvSpPr>
              <p:nvPr/>
            </p:nvSpPr>
            <p:spPr bwMode="auto">
              <a:xfrm>
                <a:off x="271" y="38"/>
                <a:ext cx="118" cy="82"/>
              </a:xfrm>
              <a:custGeom>
                <a:avLst/>
                <a:gdLst>
                  <a:gd name="T0" fmla="*/ 115 w 118"/>
                  <a:gd name="T1" fmla="*/ 16 h 82"/>
                  <a:gd name="T2" fmla="*/ 84 w 118"/>
                  <a:gd name="T3" fmla="*/ 16 h 82"/>
                  <a:gd name="T4" fmla="*/ 93 w 118"/>
                  <a:gd name="T5" fmla="*/ 21 h 82"/>
                  <a:gd name="T6" fmla="*/ 96 w 118"/>
                  <a:gd name="T7" fmla="*/ 36 h 82"/>
                  <a:gd name="T8" fmla="*/ 96 w 118"/>
                  <a:gd name="T9" fmla="*/ 81 h 82"/>
                  <a:gd name="T10" fmla="*/ 117 w 118"/>
                  <a:gd name="T11" fmla="*/ 81 h 82"/>
                  <a:gd name="T12" fmla="*/ 117 w 118"/>
                  <a:gd name="T13" fmla="*/ 31 h 82"/>
                  <a:gd name="T14" fmla="*/ 115 w 118"/>
                  <a:gd name="T15" fmla="*/ 16 h 8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8" h="82">
                    <a:moveTo>
                      <a:pt x="115" y="16"/>
                    </a:moveTo>
                    <a:lnTo>
                      <a:pt x="84" y="16"/>
                    </a:lnTo>
                    <a:lnTo>
                      <a:pt x="93" y="21"/>
                    </a:lnTo>
                    <a:lnTo>
                      <a:pt x="96" y="36"/>
                    </a:lnTo>
                    <a:lnTo>
                      <a:pt x="96" y="81"/>
                    </a:lnTo>
                    <a:lnTo>
                      <a:pt x="117" y="81"/>
                    </a:lnTo>
                    <a:lnTo>
                      <a:pt x="117" y="31"/>
                    </a:lnTo>
                    <a:lnTo>
                      <a:pt x="115" y="16"/>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25" name="Freeform 124"/>
              <p:cNvSpPr>
                <a:spLocks/>
              </p:cNvSpPr>
              <p:nvPr/>
            </p:nvSpPr>
            <p:spPr bwMode="auto">
              <a:xfrm>
                <a:off x="271" y="38"/>
                <a:ext cx="118" cy="82"/>
              </a:xfrm>
              <a:custGeom>
                <a:avLst/>
                <a:gdLst>
                  <a:gd name="T0" fmla="*/ 43 w 118"/>
                  <a:gd name="T1" fmla="*/ 0 h 82"/>
                  <a:gd name="T2" fmla="*/ 31 w 118"/>
                  <a:gd name="T3" fmla="*/ 4 h 82"/>
                  <a:gd name="T4" fmla="*/ 19 w 118"/>
                  <a:gd name="T5" fmla="*/ 14 h 82"/>
                  <a:gd name="T6" fmla="*/ 67 w 118"/>
                  <a:gd name="T7" fmla="*/ 14 h 82"/>
                  <a:gd name="T8" fmla="*/ 57 w 118"/>
                  <a:gd name="T9" fmla="*/ 4 h 82"/>
                  <a:gd name="T10" fmla="*/ 43 w 118"/>
                  <a:gd name="T11" fmla="*/ 0 h 82"/>
                </a:gdLst>
                <a:ahLst/>
                <a:cxnLst>
                  <a:cxn ang="0">
                    <a:pos x="T0" y="T1"/>
                  </a:cxn>
                  <a:cxn ang="0">
                    <a:pos x="T2" y="T3"/>
                  </a:cxn>
                  <a:cxn ang="0">
                    <a:pos x="T4" y="T5"/>
                  </a:cxn>
                  <a:cxn ang="0">
                    <a:pos x="T6" y="T7"/>
                  </a:cxn>
                  <a:cxn ang="0">
                    <a:pos x="T8" y="T9"/>
                  </a:cxn>
                  <a:cxn ang="0">
                    <a:pos x="T10" y="T11"/>
                  </a:cxn>
                </a:cxnLst>
                <a:rect l="0" t="0" r="r" b="b"/>
                <a:pathLst>
                  <a:path w="118" h="82">
                    <a:moveTo>
                      <a:pt x="43" y="0"/>
                    </a:moveTo>
                    <a:lnTo>
                      <a:pt x="31" y="4"/>
                    </a:lnTo>
                    <a:lnTo>
                      <a:pt x="19" y="14"/>
                    </a:lnTo>
                    <a:lnTo>
                      <a:pt x="67" y="14"/>
                    </a:lnTo>
                    <a:lnTo>
                      <a:pt x="57" y="4"/>
                    </a:lnTo>
                    <a:lnTo>
                      <a:pt x="43"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26" name="Freeform 125"/>
              <p:cNvSpPr>
                <a:spLocks/>
              </p:cNvSpPr>
              <p:nvPr/>
            </p:nvSpPr>
            <p:spPr bwMode="auto">
              <a:xfrm>
                <a:off x="271" y="38"/>
                <a:ext cx="118" cy="82"/>
              </a:xfrm>
              <a:custGeom>
                <a:avLst/>
                <a:gdLst>
                  <a:gd name="T0" fmla="*/ 91 w 118"/>
                  <a:gd name="T1" fmla="*/ 0 h 82"/>
                  <a:gd name="T2" fmla="*/ 79 w 118"/>
                  <a:gd name="T3" fmla="*/ 4 h 82"/>
                  <a:gd name="T4" fmla="*/ 67 w 118"/>
                  <a:gd name="T5" fmla="*/ 14 h 82"/>
                  <a:gd name="T6" fmla="*/ 115 w 118"/>
                  <a:gd name="T7" fmla="*/ 14 h 82"/>
                  <a:gd name="T8" fmla="*/ 105 w 118"/>
                  <a:gd name="T9" fmla="*/ 4 h 82"/>
                  <a:gd name="T10" fmla="*/ 91 w 118"/>
                  <a:gd name="T11" fmla="*/ 0 h 82"/>
                </a:gdLst>
                <a:ahLst/>
                <a:cxnLst>
                  <a:cxn ang="0">
                    <a:pos x="T0" y="T1"/>
                  </a:cxn>
                  <a:cxn ang="0">
                    <a:pos x="T2" y="T3"/>
                  </a:cxn>
                  <a:cxn ang="0">
                    <a:pos x="T4" y="T5"/>
                  </a:cxn>
                  <a:cxn ang="0">
                    <a:pos x="T6" y="T7"/>
                  </a:cxn>
                  <a:cxn ang="0">
                    <a:pos x="T8" y="T9"/>
                  </a:cxn>
                  <a:cxn ang="0">
                    <a:pos x="T10" y="T11"/>
                  </a:cxn>
                </a:cxnLst>
                <a:rect l="0" t="0" r="r" b="b"/>
                <a:pathLst>
                  <a:path w="118" h="82">
                    <a:moveTo>
                      <a:pt x="91" y="0"/>
                    </a:moveTo>
                    <a:lnTo>
                      <a:pt x="79" y="4"/>
                    </a:lnTo>
                    <a:lnTo>
                      <a:pt x="67" y="14"/>
                    </a:lnTo>
                    <a:lnTo>
                      <a:pt x="115" y="14"/>
                    </a:lnTo>
                    <a:lnTo>
                      <a:pt x="105" y="4"/>
                    </a:lnTo>
                    <a:lnTo>
                      <a:pt x="91"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grpSp>
      <p:sp>
        <p:nvSpPr>
          <p:cNvPr id="79" name="Rectangle 166"/>
          <p:cNvSpPr>
            <a:spLocks noChangeArrowheads="1"/>
          </p:cNvSpPr>
          <p:nvPr/>
        </p:nvSpPr>
        <p:spPr bwMode="auto">
          <a:xfrm>
            <a:off x="613092" y="696579"/>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0512" name="Rectangle 167"/>
          <p:cNvSpPr>
            <a:spLocks noChangeArrowheads="1"/>
          </p:cNvSpPr>
          <p:nvPr/>
        </p:nvSpPr>
        <p:spPr bwMode="auto">
          <a:xfrm>
            <a:off x="0" y="53975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0513" name="Rectangle 168"/>
          <p:cNvSpPr>
            <a:spLocks noChangeArrowheads="1"/>
          </p:cNvSpPr>
          <p:nvPr/>
        </p:nvSpPr>
        <p:spPr bwMode="auto">
          <a:xfrm>
            <a:off x="0" y="6223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0514" name="Rectangle 169"/>
          <p:cNvSpPr>
            <a:spLocks noChangeArrowheads="1"/>
          </p:cNvSpPr>
          <p:nvPr/>
        </p:nvSpPr>
        <p:spPr bwMode="auto">
          <a:xfrm>
            <a:off x="0" y="706438"/>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0515" name="Rectangle 170"/>
          <p:cNvSpPr>
            <a:spLocks noChangeArrowheads="1"/>
          </p:cNvSpPr>
          <p:nvPr/>
        </p:nvSpPr>
        <p:spPr bwMode="auto">
          <a:xfrm>
            <a:off x="0" y="1684338"/>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pSp>
        <p:nvGrpSpPr>
          <p:cNvPr id="171" name="Group 170"/>
          <p:cNvGrpSpPr>
            <a:grpSpLocks/>
          </p:cNvGrpSpPr>
          <p:nvPr/>
        </p:nvGrpSpPr>
        <p:grpSpPr bwMode="auto">
          <a:xfrm>
            <a:off x="3057525" y="1534961"/>
            <a:ext cx="234315" cy="69850"/>
            <a:chOff x="10" y="10"/>
            <a:chExt cx="369" cy="110"/>
          </a:xfrm>
        </p:grpSpPr>
        <p:grpSp>
          <p:nvGrpSpPr>
            <p:cNvPr id="172" name="Group 171"/>
            <p:cNvGrpSpPr>
              <a:grpSpLocks/>
            </p:cNvGrpSpPr>
            <p:nvPr/>
          </p:nvGrpSpPr>
          <p:grpSpPr bwMode="auto">
            <a:xfrm>
              <a:off x="10" y="10"/>
              <a:ext cx="48" cy="107"/>
              <a:chOff x="10" y="10"/>
              <a:chExt cx="48" cy="107"/>
            </a:xfrm>
          </p:grpSpPr>
          <p:sp>
            <p:nvSpPr>
              <p:cNvPr id="188" name="Rectangle 187"/>
              <p:cNvSpPr>
                <a:spLocks/>
              </p:cNvSpPr>
              <p:nvPr/>
            </p:nvSpPr>
            <p:spPr bwMode="auto">
              <a:xfrm>
                <a:off x="36" y="38"/>
                <a:ext cx="21" cy="7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rot="0" vert="horz" wrap="square" lIns="91440" tIns="45720" rIns="91440" bIns="45720" anchor="t" anchorCtr="0" upright="1">
                <a:noAutofit/>
              </a:bodyPr>
              <a:lstStyle/>
              <a:p>
                <a:endParaRPr lang="en-AU"/>
              </a:p>
            </p:txBody>
          </p:sp>
          <p:sp>
            <p:nvSpPr>
              <p:cNvPr id="189" name="Freeform 188"/>
              <p:cNvSpPr>
                <a:spLocks/>
              </p:cNvSpPr>
              <p:nvPr/>
            </p:nvSpPr>
            <p:spPr bwMode="auto">
              <a:xfrm>
                <a:off x="10" y="10"/>
                <a:ext cx="48" cy="107"/>
              </a:xfrm>
              <a:custGeom>
                <a:avLst/>
                <a:gdLst>
                  <a:gd name="T0" fmla="*/ 48 w 48"/>
                  <a:gd name="T1" fmla="*/ 0 h 107"/>
                  <a:gd name="T2" fmla="*/ 31 w 48"/>
                  <a:gd name="T3" fmla="*/ 0 h 107"/>
                  <a:gd name="T4" fmla="*/ 19 w 48"/>
                  <a:gd name="T5" fmla="*/ 14 h 107"/>
                  <a:gd name="T6" fmla="*/ 0 w 48"/>
                  <a:gd name="T7" fmla="*/ 26 h 107"/>
                  <a:gd name="T8" fmla="*/ 0 w 48"/>
                  <a:gd name="T9" fmla="*/ 45 h 107"/>
                  <a:gd name="T10" fmla="*/ 26 w 48"/>
                  <a:gd name="T11" fmla="*/ 28 h 107"/>
                  <a:gd name="T12" fmla="*/ 48 w 48"/>
                  <a:gd name="T13" fmla="*/ 28 h 107"/>
                  <a:gd name="T14" fmla="*/ 48 w 48"/>
                  <a:gd name="T15" fmla="*/ 0 h 10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8" h="107">
                    <a:moveTo>
                      <a:pt x="48" y="0"/>
                    </a:moveTo>
                    <a:lnTo>
                      <a:pt x="31" y="0"/>
                    </a:lnTo>
                    <a:lnTo>
                      <a:pt x="19" y="14"/>
                    </a:lnTo>
                    <a:lnTo>
                      <a:pt x="0" y="26"/>
                    </a:lnTo>
                    <a:lnTo>
                      <a:pt x="0" y="45"/>
                    </a:lnTo>
                    <a:lnTo>
                      <a:pt x="26" y="28"/>
                    </a:lnTo>
                    <a:lnTo>
                      <a:pt x="48" y="28"/>
                    </a:lnTo>
                    <a:lnTo>
                      <a:pt x="48"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grpSp>
          <p:nvGrpSpPr>
            <p:cNvPr id="173" name="Group 172"/>
            <p:cNvGrpSpPr>
              <a:grpSpLocks/>
            </p:cNvGrpSpPr>
            <p:nvPr/>
          </p:nvGrpSpPr>
          <p:grpSpPr bwMode="auto">
            <a:xfrm>
              <a:off x="89" y="10"/>
              <a:ext cx="74" cy="110"/>
              <a:chOff x="89" y="10"/>
              <a:chExt cx="74" cy="110"/>
            </a:xfrm>
          </p:grpSpPr>
          <p:sp>
            <p:nvSpPr>
              <p:cNvPr id="184" name="Freeform 183"/>
              <p:cNvSpPr>
                <a:spLocks/>
              </p:cNvSpPr>
              <p:nvPr/>
            </p:nvSpPr>
            <p:spPr bwMode="auto">
              <a:xfrm>
                <a:off x="89" y="10"/>
                <a:ext cx="74" cy="110"/>
              </a:xfrm>
              <a:custGeom>
                <a:avLst/>
                <a:gdLst>
                  <a:gd name="T0" fmla="*/ 21 w 74"/>
                  <a:gd name="T1" fmla="*/ 79 h 110"/>
                  <a:gd name="T2" fmla="*/ 0 w 74"/>
                  <a:gd name="T3" fmla="*/ 79 h 110"/>
                  <a:gd name="T4" fmla="*/ 9 w 74"/>
                  <a:gd name="T5" fmla="*/ 103 h 110"/>
                  <a:gd name="T6" fmla="*/ 35 w 74"/>
                  <a:gd name="T7" fmla="*/ 110 h 110"/>
                  <a:gd name="T8" fmla="*/ 52 w 74"/>
                  <a:gd name="T9" fmla="*/ 105 h 110"/>
                  <a:gd name="T10" fmla="*/ 64 w 74"/>
                  <a:gd name="T11" fmla="*/ 96 h 110"/>
                  <a:gd name="T12" fmla="*/ 65 w 74"/>
                  <a:gd name="T13" fmla="*/ 93 h 110"/>
                  <a:gd name="T14" fmla="*/ 35 w 74"/>
                  <a:gd name="T15" fmla="*/ 93 h 110"/>
                  <a:gd name="T16" fmla="*/ 26 w 74"/>
                  <a:gd name="T17" fmla="*/ 88 h 110"/>
                  <a:gd name="T18" fmla="*/ 21 w 74"/>
                  <a:gd name="T19" fmla="*/ 79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4" h="110">
                    <a:moveTo>
                      <a:pt x="21" y="79"/>
                    </a:moveTo>
                    <a:lnTo>
                      <a:pt x="0" y="79"/>
                    </a:lnTo>
                    <a:lnTo>
                      <a:pt x="9" y="103"/>
                    </a:lnTo>
                    <a:lnTo>
                      <a:pt x="35" y="110"/>
                    </a:lnTo>
                    <a:lnTo>
                      <a:pt x="52" y="105"/>
                    </a:lnTo>
                    <a:lnTo>
                      <a:pt x="64" y="96"/>
                    </a:lnTo>
                    <a:lnTo>
                      <a:pt x="65" y="93"/>
                    </a:lnTo>
                    <a:lnTo>
                      <a:pt x="35" y="93"/>
                    </a:lnTo>
                    <a:lnTo>
                      <a:pt x="26" y="88"/>
                    </a:lnTo>
                    <a:lnTo>
                      <a:pt x="21" y="79"/>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85" name="Freeform 184"/>
              <p:cNvSpPr>
                <a:spLocks/>
              </p:cNvSpPr>
              <p:nvPr/>
            </p:nvSpPr>
            <p:spPr bwMode="auto">
              <a:xfrm>
                <a:off x="89" y="10"/>
                <a:ext cx="74" cy="110"/>
              </a:xfrm>
              <a:custGeom>
                <a:avLst/>
                <a:gdLst>
                  <a:gd name="T0" fmla="*/ 67 w 74"/>
                  <a:gd name="T1" fmla="*/ 52 h 110"/>
                  <a:gd name="T2" fmla="*/ 35 w 74"/>
                  <a:gd name="T3" fmla="*/ 52 h 110"/>
                  <a:gd name="T4" fmla="*/ 47 w 74"/>
                  <a:gd name="T5" fmla="*/ 57 h 110"/>
                  <a:gd name="T6" fmla="*/ 52 w 74"/>
                  <a:gd name="T7" fmla="*/ 71 h 110"/>
                  <a:gd name="T8" fmla="*/ 47 w 74"/>
                  <a:gd name="T9" fmla="*/ 88 h 110"/>
                  <a:gd name="T10" fmla="*/ 35 w 74"/>
                  <a:gd name="T11" fmla="*/ 93 h 110"/>
                  <a:gd name="T12" fmla="*/ 65 w 74"/>
                  <a:gd name="T13" fmla="*/ 93 h 110"/>
                  <a:gd name="T14" fmla="*/ 74 w 74"/>
                  <a:gd name="T15" fmla="*/ 71 h 110"/>
                  <a:gd name="T16" fmla="*/ 67 w 74"/>
                  <a:gd name="T17" fmla="*/ 52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4" h="110">
                    <a:moveTo>
                      <a:pt x="67" y="52"/>
                    </a:moveTo>
                    <a:lnTo>
                      <a:pt x="35" y="52"/>
                    </a:lnTo>
                    <a:lnTo>
                      <a:pt x="47" y="57"/>
                    </a:lnTo>
                    <a:lnTo>
                      <a:pt x="52" y="71"/>
                    </a:lnTo>
                    <a:lnTo>
                      <a:pt x="47" y="88"/>
                    </a:lnTo>
                    <a:lnTo>
                      <a:pt x="35" y="93"/>
                    </a:lnTo>
                    <a:lnTo>
                      <a:pt x="65" y="93"/>
                    </a:lnTo>
                    <a:lnTo>
                      <a:pt x="74" y="71"/>
                    </a:lnTo>
                    <a:lnTo>
                      <a:pt x="67" y="52"/>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86" name="Freeform 185"/>
              <p:cNvSpPr>
                <a:spLocks/>
              </p:cNvSpPr>
              <p:nvPr/>
            </p:nvSpPr>
            <p:spPr bwMode="auto">
              <a:xfrm>
                <a:off x="89" y="10"/>
                <a:ext cx="74" cy="110"/>
              </a:xfrm>
              <a:custGeom>
                <a:avLst/>
                <a:gdLst>
                  <a:gd name="T0" fmla="*/ 69 w 74"/>
                  <a:gd name="T1" fmla="*/ 0 h 110"/>
                  <a:gd name="T2" fmla="*/ 14 w 74"/>
                  <a:gd name="T3" fmla="*/ 0 h 110"/>
                  <a:gd name="T4" fmla="*/ 2 w 74"/>
                  <a:gd name="T5" fmla="*/ 57 h 110"/>
                  <a:gd name="T6" fmla="*/ 19 w 74"/>
                  <a:gd name="T7" fmla="*/ 60 h 110"/>
                  <a:gd name="T8" fmla="*/ 35 w 74"/>
                  <a:gd name="T9" fmla="*/ 52 h 110"/>
                  <a:gd name="T10" fmla="*/ 67 w 74"/>
                  <a:gd name="T11" fmla="*/ 52 h 110"/>
                  <a:gd name="T12" fmla="*/ 64 w 74"/>
                  <a:gd name="T13" fmla="*/ 45 h 110"/>
                  <a:gd name="T14" fmla="*/ 46 w 74"/>
                  <a:gd name="T15" fmla="*/ 38 h 110"/>
                  <a:gd name="T16" fmla="*/ 26 w 74"/>
                  <a:gd name="T17" fmla="*/ 38 h 110"/>
                  <a:gd name="T18" fmla="*/ 28 w 74"/>
                  <a:gd name="T19" fmla="*/ 19 h 110"/>
                  <a:gd name="T20" fmla="*/ 69 w 74"/>
                  <a:gd name="T21" fmla="*/ 19 h 110"/>
                  <a:gd name="T22" fmla="*/ 69 w 74"/>
                  <a:gd name="T23" fmla="*/ 0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4" h="110">
                    <a:moveTo>
                      <a:pt x="69" y="0"/>
                    </a:moveTo>
                    <a:lnTo>
                      <a:pt x="14" y="0"/>
                    </a:lnTo>
                    <a:lnTo>
                      <a:pt x="2" y="57"/>
                    </a:lnTo>
                    <a:lnTo>
                      <a:pt x="19" y="60"/>
                    </a:lnTo>
                    <a:lnTo>
                      <a:pt x="35" y="52"/>
                    </a:lnTo>
                    <a:lnTo>
                      <a:pt x="67" y="52"/>
                    </a:lnTo>
                    <a:lnTo>
                      <a:pt x="64" y="45"/>
                    </a:lnTo>
                    <a:lnTo>
                      <a:pt x="46" y="38"/>
                    </a:lnTo>
                    <a:lnTo>
                      <a:pt x="26" y="38"/>
                    </a:lnTo>
                    <a:lnTo>
                      <a:pt x="28" y="19"/>
                    </a:lnTo>
                    <a:lnTo>
                      <a:pt x="69" y="19"/>
                    </a:lnTo>
                    <a:lnTo>
                      <a:pt x="6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87" name="Freeform 186"/>
              <p:cNvSpPr>
                <a:spLocks/>
              </p:cNvSpPr>
              <p:nvPr/>
            </p:nvSpPr>
            <p:spPr bwMode="auto">
              <a:xfrm>
                <a:off x="89" y="10"/>
                <a:ext cx="74" cy="110"/>
              </a:xfrm>
              <a:custGeom>
                <a:avLst/>
                <a:gdLst>
                  <a:gd name="T0" fmla="*/ 40 w 74"/>
                  <a:gd name="T1" fmla="*/ 36 h 110"/>
                  <a:gd name="T2" fmla="*/ 26 w 74"/>
                  <a:gd name="T3" fmla="*/ 38 h 110"/>
                  <a:gd name="T4" fmla="*/ 46 w 74"/>
                  <a:gd name="T5" fmla="*/ 38 h 110"/>
                  <a:gd name="T6" fmla="*/ 40 w 74"/>
                  <a:gd name="T7" fmla="*/ 36 h 110"/>
                </a:gdLst>
                <a:ahLst/>
                <a:cxnLst>
                  <a:cxn ang="0">
                    <a:pos x="T0" y="T1"/>
                  </a:cxn>
                  <a:cxn ang="0">
                    <a:pos x="T2" y="T3"/>
                  </a:cxn>
                  <a:cxn ang="0">
                    <a:pos x="T4" y="T5"/>
                  </a:cxn>
                  <a:cxn ang="0">
                    <a:pos x="T6" y="T7"/>
                  </a:cxn>
                </a:cxnLst>
                <a:rect l="0" t="0" r="r" b="b"/>
                <a:pathLst>
                  <a:path w="74" h="110">
                    <a:moveTo>
                      <a:pt x="40" y="36"/>
                    </a:moveTo>
                    <a:lnTo>
                      <a:pt x="26" y="38"/>
                    </a:lnTo>
                    <a:lnTo>
                      <a:pt x="46" y="38"/>
                    </a:lnTo>
                    <a:lnTo>
                      <a:pt x="40" y="36"/>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grpSp>
          <p:nvGrpSpPr>
            <p:cNvPr id="174" name="Group 173"/>
            <p:cNvGrpSpPr>
              <a:grpSpLocks/>
            </p:cNvGrpSpPr>
            <p:nvPr/>
          </p:nvGrpSpPr>
          <p:grpSpPr bwMode="auto">
            <a:xfrm>
              <a:off x="173" y="36"/>
              <a:ext cx="76" cy="84"/>
              <a:chOff x="173" y="36"/>
              <a:chExt cx="76" cy="84"/>
            </a:xfrm>
          </p:grpSpPr>
          <p:sp>
            <p:nvSpPr>
              <p:cNvPr id="181" name="Freeform 180"/>
              <p:cNvSpPr>
                <a:spLocks/>
              </p:cNvSpPr>
              <p:nvPr/>
            </p:nvSpPr>
            <p:spPr bwMode="auto">
              <a:xfrm>
                <a:off x="173" y="36"/>
                <a:ext cx="76" cy="84"/>
              </a:xfrm>
              <a:custGeom>
                <a:avLst/>
                <a:gdLst>
                  <a:gd name="T0" fmla="*/ 40 w 76"/>
                  <a:gd name="T1" fmla="*/ 0 h 84"/>
                  <a:gd name="T2" fmla="*/ 23 w 76"/>
                  <a:gd name="T3" fmla="*/ 4 h 84"/>
                  <a:gd name="T4" fmla="*/ 11 w 76"/>
                  <a:gd name="T5" fmla="*/ 11 h 84"/>
                  <a:gd name="T6" fmla="*/ 2 w 76"/>
                  <a:gd name="T7" fmla="*/ 23 h 84"/>
                  <a:gd name="T8" fmla="*/ 0 w 76"/>
                  <a:gd name="T9" fmla="*/ 43 h 84"/>
                  <a:gd name="T10" fmla="*/ 2 w 76"/>
                  <a:gd name="T11" fmla="*/ 59 h 84"/>
                  <a:gd name="T12" fmla="*/ 11 w 76"/>
                  <a:gd name="T13" fmla="*/ 71 h 84"/>
                  <a:gd name="T14" fmla="*/ 23 w 76"/>
                  <a:gd name="T15" fmla="*/ 81 h 84"/>
                  <a:gd name="T16" fmla="*/ 38 w 76"/>
                  <a:gd name="T17" fmla="*/ 83 h 84"/>
                  <a:gd name="T18" fmla="*/ 62 w 76"/>
                  <a:gd name="T19" fmla="*/ 76 h 84"/>
                  <a:gd name="T20" fmla="*/ 68 w 76"/>
                  <a:gd name="T21" fmla="*/ 67 h 84"/>
                  <a:gd name="T22" fmla="*/ 40 w 76"/>
                  <a:gd name="T23" fmla="*/ 67 h 84"/>
                  <a:gd name="T24" fmla="*/ 26 w 76"/>
                  <a:gd name="T25" fmla="*/ 62 h 84"/>
                  <a:gd name="T26" fmla="*/ 21 w 76"/>
                  <a:gd name="T27" fmla="*/ 40 h 84"/>
                  <a:gd name="T28" fmla="*/ 26 w 76"/>
                  <a:gd name="T29" fmla="*/ 23 h 84"/>
                  <a:gd name="T30" fmla="*/ 40 w 76"/>
                  <a:gd name="T31" fmla="*/ 16 h 84"/>
                  <a:gd name="T32" fmla="*/ 69 w 76"/>
                  <a:gd name="T33" fmla="*/ 16 h 84"/>
                  <a:gd name="T34" fmla="*/ 62 w 76"/>
                  <a:gd name="T35" fmla="*/ 7 h 84"/>
                  <a:gd name="T36" fmla="*/ 40 w 76"/>
                  <a:gd name="T37" fmla="*/ 0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76" h="84">
                    <a:moveTo>
                      <a:pt x="40" y="0"/>
                    </a:moveTo>
                    <a:lnTo>
                      <a:pt x="23" y="4"/>
                    </a:lnTo>
                    <a:lnTo>
                      <a:pt x="11" y="11"/>
                    </a:lnTo>
                    <a:lnTo>
                      <a:pt x="2" y="23"/>
                    </a:lnTo>
                    <a:lnTo>
                      <a:pt x="0" y="43"/>
                    </a:lnTo>
                    <a:lnTo>
                      <a:pt x="2" y="59"/>
                    </a:lnTo>
                    <a:lnTo>
                      <a:pt x="11" y="71"/>
                    </a:lnTo>
                    <a:lnTo>
                      <a:pt x="23" y="81"/>
                    </a:lnTo>
                    <a:lnTo>
                      <a:pt x="38" y="83"/>
                    </a:lnTo>
                    <a:lnTo>
                      <a:pt x="62" y="76"/>
                    </a:lnTo>
                    <a:lnTo>
                      <a:pt x="68" y="67"/>
                    </a:lnTo>
                    <a:lnTo>
                      <a:pt x="40" y="67"/>
                    </a:lnTo>
                    <a:lnTo>
                      <a:pt x="26" y="62"/>
                    </a:lnTo>
                    <a:lnTo>
                      <a:pt x="21" y="40"/>
                    </a:lnTo>
                    <a:lnTo>
                      <a:pt x="26" y="23"/>
                    </a:lnTo>
                    <a:lnTo>
                      <a:pt x="40" y="16"/>
                    </a:lnTo>
                    <a:lnTo>
                      <a:pt x="69" y="16"/>
                    </a:lnTo>
                    <a:lnTo>
                      <a:pt x="62" y="7"/>
                    </a:lnTo>
                    <a:lnTo>
                      <a:pt x="40"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82" name="Freeform 181"/>
              <p:cNvSpPr>
                <a:spLocks/>
              </p:cNvSpPr>
              <p:nvPr/>
            </p:nvSpPr>
            <p:spPr bwMode="auto">
              <a:xfrm>
                <a:off x="173" y="36"/>
                <a:ext cx="76" cy="84"/>
              </a:xfrm>
              <a:custGeom>
                <a:avLst/>
                <a:gdLst>
                  <a:gd name="T0" fmla="*/ 55 w 76"/>
                  <a:gd name="T1" fmla="*/ 52 h 84"/>
                  <a:gd name="T2" fmla="*/ 48 w 76"/>
                  <a:gd name="T3" fmla="*/ 64 h 84"/>
                  <a:gd name="T4" fmla="*/ 40 w 76"/>
                  <a:gd name="T5" fmla="*/ 67 h 84"/>
                  <a:gd name="T6" fmla="*/ 68 w 76"/>
                  <a:gd name="T7" fmla="*/ 67 h 84"/>
                  <a:gd name="T8" fmla="*/ 76 w 76"/>
                  <a:gd name="T9" fmla="*/ 55 h 84"/>
                  <a:gd name="T10" fmla="*/ 55 w 76"/>
                  <a:gd name="T11" fmla="*/ 52 h 84"/>
                </a:gdLst>
                <a:ahLst/>
                <a:cxnLst>
                  <a:cxn ang="0">
                    <a:pos x="T0" y="T1"/>
                  </a:cxn>
                  <a:cxn ang="0">
                    <a:pos x="T2" y="T3"/>
                  </a:cxn>
                  <a:cxn ang="0">
                    <a:pos x="T4" y="T5"/>
                  </a:cxn>
                  <a:cxn ang="0">
                    <a:pos x="T6" y="T7"/>
                  </a:cxn>
                  <a:cxn ang="0">
                    <a:pos x="T8" y="T9"/>
                  </a:cxn>
                  <a:cxn ang="0">
                    <a:pos x="T10" y="T11"/>
                  </a:cxn>
                </a:cxnLst>
                <a:rect l="0" t="0" r="r" b="b"/>
                <a:pathLst>
                  <a:path w="76" h="84">
                    <a:moveTo>
                      <a:pt x="55" y="52"/>
                    </a:moveTo>
                    <a:lnTo>
                      <a:pt x="48" y="64"/>
                    </a:lnTo>
                    <a:lnTo>
                      <a:pt x="40" y="67"/>
                    </a:lnTo>
                    <a:lnTo>
                      <a:pt x="68" y="67"/>
                    </a:lnTo>
                    <a:lnTo>
                      <a:pt x="76" y="55"/>
                    </a:lnTo>
                    <a:lnTo>
                      <a:pt x="55" y="52"/>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83" name="Freeform 182"/>
              <p:cNvSpPr>
                <a:spLocks/>
              </p:cNvSpPr>
              <p:nvPr/>
            </p:nvSpPr>
            <p:spPr bwMode="auto">
              <a:xfrm>
                <a:off x="173" y="36"/>
                <a:ext cx="76" cy="84"/>
              </a:xfrm>
              <a:custGeom>
                <a:avLst/>
                <a:gdLst>
                  <a:gd name="T0" fmla="*/ 69 w 76"/>
                  <a:gd name="T1" fmla="*/ 16 h 84"/>
                  <a:gd name="T2" fmla="*/ 40 w 76"/>
                  <a:gd name="T3" fmla="*/ 16 h 84"/>
                  <a:gd name="T4" fmla="*/ 48 w 76"/>
                  <a:gd name="T5" fmla="*/ 21 h 84"/>
                  <a:gd name="T6" fmla="*/ 55 w 76"/>
                  <a:gd name="T7" fmla="*/ 28 h 84"/>
                  <a:gd name="T8" fmla="*/ 76 w 76"/>
                  <a:gd name="T9" fmla="*/ 26 h 84"/>
                  <a:gd name="T10" fmla="*/ 69 w 76"/>
                  <a:gd name="T11" fmla="*/ 16 h 84"/>
                </a:gdLst>
                <a:ahLst/>
                <a:cxnLst>
                  <a:cxn ang="0">
                    <a:pos x="T0" y="T1"/>
                  </a:cxn>
                  <a:cxn ang="0">
                    <a:pos x="T2" y="T3"/>
                  </a:cxn>
                  <a:cxn ang="0">
                    <a:pos x="T4" y="T5"/>
                  </a:cxn>
                  <a:cxn ang="0">
                    <a:pos x="T6" y="T7"/>
                  </a:cxn>
                  <a:cxn ang="0">
                    <a:pos x="T8" y="T9"/>
                  </a:cxn>
                  <a:cxn ang="0">
                    <a:pos x="T10" y="T11"/>
                  </a:cxn>
                </a:cxnLst>
                <a:rect l="0" t="0" r="r" b="b"/>
                <a:pathLst>
                  <a:path w="76" h="84">
                    <a:moveTo>
                      <a:pt x="69" y="16"/>
                    </a:moveTo>
                    <a:lnTo>
                      <a:pt x="40" y="16"/>
                    </a:lnTo>
                    <a:lnTo>
                      <a:pt x="48" y="21"/>
                    </a:lnTo>
                    <a:lnTo>
                      <a:pt x="55" y="28"/>
                    </a:lnTo>
                    <a:lnTo>
                      <a:pt x="76" y="26"/>
                    </a:lnTo>
                    <a:lnTo>
                      <a:pt x="69" y="16"/>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grpSp>
          <p:nvGrpSpPr>
            <p:cNvPr id="175" name="Group 174"/>
            <p:cNvGrpSpPr>
              <a:grpSpLocks/>
            </p:cNvGrpSpPr>
            <p:nvPr/>
          </p:nvGrpSpPr>
          <p:grpSpPr bwMode="auto">
            <a:xfrm>
              <a:off x="262" y="36"/>
              <a:ext cx="117" cy="82"/>
              <a:chOff x="262" y="36"/>
              <a:chExt cx="117" cy="82"/>
            </a:xfrm>
          </p:grpSpPr>
          <p:sp>
            <p:nvSpPr>
              <p:cNvPr id="176" name="Freeform 175"/>
              <p:cNvSpPr>
                <a:spLocks/>
              </p:cNvSpPr>
              <p:nvPr/>
            </p:nvSpPr>
            <p:spPr bwMode="auto">
              <a:xfrm>
                <a:off x="262" y="36"/>
                <a:ext cx="117" cy="82"/>
              </a:xfrm>
              <a:custGeom>
                <a:avLst/>
                <a:gdLst>
                  <a:gd name="T0" fmla="*/ 19 w 117"/>
                  <a:gd name="T1" fmla="*/ 2 h 82"/>
                  <a:gd name="T2" fmla="*/ 0 w 117"/>
                  <a:gd name="T3" fmla="*/ 2 h 82"/>
                  <a:gd name="T4" fmla="*/ 0 w 117"/>
                  <a:gd name="T5" fmla="*/ 81 h 82"/>
                  <a:gd name="T6" fmla="*/ 21 w 117"/>
                  <a:gd name="T7" fmla="*/ 81 h 82"/>
                  <a:gd name="T8" fmla="*/ 21 w 117"/>
                  <a:gd name="T9" fmla="*/ 43 h 82"/>
                  <a:gd name="T10" fmla="*/ 24 w 117"/>
                  <a:gd name="T11" fmla="*/ 28 h 82"/>
                  <a:gd name="T12" fmla="*/ 28 w 117"/>
                  <a:gd name="T13" fmla="*/ 19 h 82"/>
                  <a:gd name="T14" fmla="*/ 38 w 117"/>
                  <a:gd name="T15" fmla="*/ 16 h 82"/>
                  <a:gd name="T16" fmla="*/ 115 w 117"/>
                  <a:gd name="T17" fmla="*/ 16 h 82"/>
                  <a:gd name="T18" fmla="*/ 115 w 117"/>
                  <a:gd name="T19" fmla="*/ 14 h 82"/>
                  <a:gd name="T20" fmla="*/ 19 w 117"/>
                  <a:gd name="T21" fmla="*/ 14 h 82"/>
                  <a:gd name="T22" fmla="*/ 19 w 117"/>
                  <a:gd name="T23" fmla="*/ 2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7" h="82">
                    <a:moveTo>
                      <a:pt x="19" y="2"/>
                    </a:moveTo>
                    <a:lnTo>
                      <a:pt x="0" y="2"/>
                    </a:lnTo>
                    <a:lnTo>
                      <a:pt x="0" y="81"/>
                    </a:lnTo>
                    <a:lnTo>
                      <a:pt x="21" y="81"/>
                    </a:lnTo>
                    <a:lnTo>
                      <a:pt x="21" y="43"/>
                    </a:lnTo>
                    <a:lnTo>
                      <a:pt x="24" y="28"/>
                    </a:lnTo>
                    <a:lnTo>
                      <a:pt x="28" y="19"/>
                    </a:lnTo>
                    <a:lnTo>
                      <a:pt x="38" y="16"/>
                    </a:lnTo>
                    <a:lnTo>
                      <a:pt x="115" y="16"/>
                    </a:lnTo>
                    <a:lnTo>
                      <a:pt x="115" y="14"/>
                    </a:lnTo>
                    <a:lnTo>
                      <a:pt x="19" y="14"/>
                    </a:lnTo>
                    <a:lnTo>
                      <a:pt x="19" y="2"/>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77" name="Freeform 176"/>
              <p:cNvSpPr>
                <a:spLocks/>
              </p:cNvSpPr>
              <p:nvPr/>
            </p:nvSpPr>
            <p:spPr bwMode="auto">
              <a:xfrm>
                <a:off x="262" y="36"/>
                <a:ext cx="117" cy="82"/>
              </a:xfrm>
              <a:custGeom>
                <a:avLst/>
                <a:gdLst>
                  <a:gd name="T0" fmla="*/ 84 w 117"/>
                  <a:gd name="T1" fmla="*/ 16 h 82"/>
                  <a:gd name="T2" fmla="*/ 38 w 117"/>
                  <a:gd name="T3" fmla="*/ 16 h 82"/>
                  <a:gd name="T4" fmla="*/ 43 w 117"/>
                  <a:gd name="T5" fmla="*/ 19 h 82"/>
                  <a:gd name="T6" fmla="*/ 48 w 117"/>
                  <a:gd name="T7" fmla="*/ 23 h 82"/>
                  <a:gd name="T8" fmla="*/ 48 w 117"/>
                  <a:gd name="T9" fmla="*/ 81 h 82"/>
                  <a:gd name="T10" fmla="*/ 69 w 117"/>
                  <a:gd name="T11" fmla="*/ 81 h 82"/>
                  <a:gd name="T12" fmla="*/ 69 w 117"/>
                  <a:gd name="T13" fmla="*/ 28 h 82"/>
                  <a:gd name="T14" fmla="*/ 76 w 117"/>
                  <a:gd name="T15" fmla="*/ 19 h 82"/>
                  <a:gd name="T16" fmla="*/ 84 w 117"/>
                  <a:gd name="T17" fmla="*/ 16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7" h="82">
                    <a:moveTo>
                      <a:pt x="84" y="16"/>
                    </a:moveTo>
                    <a:lnTo>
                      <a:pt x="38" y="16"/>
                    </a:lnTo>
                    <a:lnTo>
                      <a:pt x="43" y="19"/>
                    </a:lnTo>
                    <a:lnTo>
                      <a:pt x="48" y="23"/>
                    </a:lnTo>
                    <a:lnTo>
                      <a:pt x="48" y="81"/>
                    </a:lnTo>
                    <a:lnTo>
                      <a:pt x="69" y="81"/>
                    </a:lnTo>
                    <a:lnTo>
                      <a:pt x="69" y="28"/>
                    </a:lnTo>
                    <a:lnTo>
                      <a:pt x="76" y="19"/>
                    </a:lnTo>
                    <a:lnTo>
                      <a:pt x="84" y="16"/>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78" name="Freeform 177"/>
              <p:cNvSpPr>
                <a:spLocks/>
              </p:cNvSpPr>
              <p:nvPr/>
            </p:nvSpPr>
            <p:spPr bwMode="auto">
              <a:xfrm>
                <a:off x="262" y="36"/>
                <a:ext cx="117" cy="82"/>
              </a:xfrm>
              <a:custGeom>
                <a:avLst/>
                <a:gdLst>
                  <a:gd name="T0" fmla="*/ 115 w 117"/>
                  <a:gd name="T1" fmla="*/ 16 h 82"/>
                  <a:gd name="T2" fmla="*/ 84 w 117"/>
                  <a:gd name="T3" fmla="*/ 16 h 82"/>
                  <a:gd name="T4" fmla="*/ 93 w 117"/>
                  <a:gd name="T5" fmla="*/ 21 h 82"/>
                  <a:gd name="T6" fmla="*/ 96 w 117"/>
                  <a:gd name="T7" fmla="*/ 35 h 82"/>
                  <a:gd name="T8" fmla="*/ 96 w 117"/>
                  <a:gd name="T9" fmla="*/ 81 h 82"/>
                  <a:gd name="T10" fmla="*/ 117 w 117"/>
                  <a:gd name="T11" fmla="*/ 81 h 82"/>
                  <a:gd name="T12" fmla="*/ 117 w 117"/>
                  <a:gd name="T13" fmla="*/ 31 h 82"/>
                  <a:gd name="T14" fmla="*/ 115 w 117"/>
                  <a:gd name="T15" fmla="*/ 16 h 8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7" h="82">
                    <a:moveTo>
                      <a:pt x="115" y="16"/>
                    </a:moveTo>
                    <a:lnTo>
                      <a:pt x="84" y="16"/>
                    </a:lnTo>
                    <a:lnTo>
                      <a:pt x="93" y="21"/>
                    </a:lnTo>
                    <a:lnTo>
                      <a:pt x="96" y="35"/>
                    </a:lnTo>
                    <a:lnTo>
                      <a:pt x="96" y="81"/>
                    </a:lnTo>
                    <a:lnTo>
                      <a:pt x="117" y="81"/>
                    </a:lnTo>
                    <a:lnTo>
                      <a:pt x="117" y="31"/>
                    </a:lnTo>
                    <a:lnTo>
                      <a:pt x="115" y="16"/>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79" name="Freeform 178"/>
              <p:cNvSpPr>
                <a:spLocks/>
              </p:cNvSpPr>
              <p:nvPr/>
            </p:nvSpPr>
            <p:spPr bwMode="auto">
              <a:xfrm>
                <a:off x="262" y="36"/>
                <a:ext cx="117" cy="82"/>
              </a:xfrm>
              <a:custGeom>
                <a:avLst/>
                <a:gdLst>
                  <a:gd name="T0" fmla="*/ 43 w 117"/>
                  <a:gd name="T1" fmla="*/ 0 h 82"/>
                  <a:gd name="T2" fmla="*/ 31 w 117"/>
                  <a:gd name="T3" fmla="*/ 4 h 82"/>
                  <a:gd name="T4" fmla="*/ 19 w 117"/>
                  <a:gd name="T5" fmla="*/ 14 h 82"/>
                  <a:gd name="T6" fmla="*/ 67 w 117"/>
                  <a:gd name="T7" fmla="*/ 14 h 82"/>
                  <a:gd name="T8" fmla="*/ 57 w 117"/>
                  <a:gd name="T9" fmla="*/ 4 h 82"/>
                  <a:gd name="T10" fmla="*/ 43 w 117"/>
                  <a:gd name="T11" fmla="*/ 0 h 82"/>
                </a:gdLst>
                <a:ahLst/>
                <a:cxnLst>
                  <a:cxn ang="0">
                    <a:pos x="T0" y="T1"/>
                  </a:cxn>
                  <a:cxn ang="0">
                    <a:pos x="T2" y="T3"/>
                  </a:cxn>
                  <a:cxn ang="0">
                    <a:pos x="T4" y="T5"/>
                  </a:cxn>
                  <a:cxn ang="0">
                    <a:pos x="T6" y="T7"/>
                  </a:cxn>
                  <a:cxn ang="0">
                    <a:pos x="T8" y="T9"/>
                  </a:cxn>
                  <a:cxn ang="0">
                    <a:pos x="T10" y="T11"/>
                  </a:cxn>
                </a:cxnLst>
                <a:rect l="0" t="0" r="r" b="b"/>
                <a:pathLst>
                  <a:path w="117" h="82">
                    <a:moveTo>
                      <a:pt x="43" y="0"/>
                    </a:moveTo>
                    <a:lnTo>
                      <a:pt x="31" y="4"/>
                    </a:lnTo>
                    <a:lnTo>
                      <a:pt x="19" y="14"/>
                    </a:lnTo>
                    <a:lnTo>
                      <a:pt x="67" y="14"/>
                    </a:lnTo>
                    <a:lnTo>
                      <a:pt x="57" y="4"/>
                    </a:lnTo>
                    <a:lnTo>
                      <a:pt x="43"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80" name="Freeform 179"/>
              <p:cNvSpPr>
                <a:spLocks/>
              </p:cNvSpPr>
              <p:nvPr/>
            </p:nvSpPr>
            <p:spPr bwMode="auto">
              <a:xfrm>
                <a:off x="262" y="36"/>
                <a:ext cx="117" cy="82"/>
              </a:xfrm>
              <a:custGeom>
                <a:avLst/>
                <a:gdLst>
                  <a:gd name="T0" fmla="*/ 91 w 117"/>
                  <a:gd name="T1" fmla="*/ 0 h 82"/>
                  <a:gd name="T2" fmla="*/ 79 w 117"/>
                  <a:gd name="T3" fmla="*/ 4 h 82"/>
                  <a:gd name="T4" fmla="*/ 67 w 117"/>
                  <a:gd name="T5" fmla="*/ 14 h 82"/>
                  <a:gd name="T6" fmla="*/ 115 w 117"/>
                  <a:gd name="T7" fmla="*/ 14 h 82"/>
                  <a:gd name="T8" fmla="*/ 105 w 117"/>
                  <a:gd name="T9" fmla="*/ 4 h 82"/>
                  <a:gd name="T10" fmla="*/ 91 w 117"/>
                  <a:gd name="T11" fmla="*/ 0 h 82"/>
                </a:gdLst>
                <a:ahLst/>
                <a:cxnLst>
                  <a:cxn ang="0">
                    <a:pos x="T0" y="T1"/>
                  </a:cxn>
                  <a:cxn ang="0">
                    <a:pos x="T2" y="T3"/>
                  </a:cxn>
                  <a:cxn ang="0">
                    <a:pos x="T4" y="T5"/>
                  </a:cxn>
                  <a:cxn ang="0">
                    <a:pos x="T6" y="T7"/>
                  </a:cxn>
                  <a:cxn ang="0">
                    <a:pos x="T8" y="T9"/>
                  </a:cxn>
                  <a:cxn ang="0">
                    <a:pos x="T10" y="T11"/>
                  </a:cxn>
                </a:cxnLst>
                <a:rect l="0" t="0" r="r" b="b"/>
                <a:pathLst>
                  <a:path w="117" h="82">
                    <a:moveTo>
                      <a:pt x="91" y="0"/>
                    </a:moveTo>
                    <a:lnTo>
                      <a:pt x="79" y="4"/>
                    </a:lnTo>
                    <a:lnTo>
                      <a:pt x="67" y="14"/>
                    </a:lnTo>
                    <a:lnTo>
                      <a:pt x="115" y="14"/>
                    </a:lnTo>
                    <a:lnTo>
                      <a:pt x="105" y="4"/>
                    </a:lnTo>
                    <a:lnTo>
                      <a:pt x="91"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grpSp>
      <p:grpSp>
        <p:nvGrpSpPr>
          <p:cNvPr id="190" name="Group 189"/>
          <p:cNvGrpSpPr>
            <a:grpSpLocks/>
          </p:cNvGrpSpPr>
          <p:nvPr/>
        </p:nvGrpSpPr>
        <p:grpSpPr bwMode="auto">
          <a:xfrm>
            <a:off x="3058251" y="1847699"/>
            <a:ext cx="240665" cy="69850"/>
            <a:chOff x="10" y="10"/>
            <a:chExt cx="379" cy="110"/>
          </a:xfrm>
        </p:grpSpPr>
        <p:grpSp>
          <p:nvGrpSpPr>
            <p:cNvPr id="191" name="Group 190"/>
            <p:cNvGrpSpPr>
              <a:grpSpLocks/>
            </p:cNvGrpSpPr>
            <p:nvPr/>
          </p:nvGrpSpPr>
          <p:grpSpPr bwMode="auto">
            <a:xfrm>
              <a:off x="41" y="10"/>
              <a:ext cx="45" cy="110"/>
              <a:chOff x="41" y="10"/>
              <a:chExt cx="45" cy="110"/>
            </a:xfrm>
          </p:grpSpPr>
          <p:sp>
            <p:nvSpPr>
              <p:cNvPr id="205" name="Rectangle 204"/>
              <p:cNvSpPr>
                <a:spLocks/>
              </p:cNvSpPr>
              <p:nvPr/>
            </p:nvSpPr>
            <p:spPr bwMode="auto">
              <a:xfrm>
                <a:off x="53" y="98"/>
                <a:ext cx="21" cy="21"/>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rot="0" vert="horz" wrap="square" lIns="91440" tIns="45720" rIns="91440" bIns="45720" anchor="t" anchorCtr="0" upright="1">
                <a:noAutofit/>
              </a:bodyPr>
              <a:lstStyle/>
              <a:p>
                <a:endParaRPr lang="en-AU"/>
              </a:p>
            </p:txBody>
          </p:sp>
          <p:sp>
            <p:nvSpPr>
              <p:cNvPr id="206" name="Rectangle 205"/>
              <p:cNvSpPr>
                <a:spLocks/>
              </p:cNvSpPr>
              <p:nvPr/>
            </p:nvSpPr>
            <p:spPr bwMode="auto">
              <a:xfrm>
                <a:off x="41" y="79"/>
                <a:ext cx="45" cy="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rot="0" vert="horz" wrap="square" lIns="91440" tIns="45720" rIns="91440" bIns="45720" anchor="t" anchorCtr="0" upright="1">
                <a:noAutofit/>
              </a:bodyPr>
              <a:lstStyle/>
              <a:p>
                <a:endParaRPr lang="en-AU"/>
              </a:p>
            </p:txBody>
          </p:sp>
          <p:sp>
            <p:nvSpPr>
              <p:cNvPr id="207" name="Rectangle 206"/>
              <p:cNvSpPr>
                <a:spLocks/>
              </p:cNvSpPr>
              <p:nvPr/>
            </p:nvSpPr>
            <p:spPr bwMode="auto">
              <a:xfrm>
                <a:off x="53" y="41"/>
                <a:ext cx="21" cy="3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rot="0" vert="horz" wrap="square" lIns="91440" tIns="45720" rIns="91440" bIns="45720" anchor="t" anchorCtr="0" upright="1">
                <a:noAutofit/>
              </a:bodyPr>
              <a:lstStyle/>
              <a:p>
                <a:endParaRPr lang="en-AU"/>
              </a:p>
            </p:txBody>
          </p:sp>
          <p:sp>
            <p:nvSpPr>
              <p:cNvPr id="208" name="Freeform 207"/>
              <p:cNvSpPr>
                <a:spLocks/>
              </p:cNvSpPr>
              <p:nvPr/>
            </p:nvSpPr>
            <p:spPr bwMode="auto">
              <a:xfrm>
                <a:off x="41" y="10"/>
                <a:ext cx="33" cy="110"/>
              </a:xfrm>
              <a:custGeom>
                <a:avLst/>
                <a:gdLst>
                  <a:gd name="T0" fmla="*/ 33 w 33"/>
                  <a:gd name="T1" fmla="*/ 0 h 110"/>
                  <a:gd name="T2" fmla="*/ 14 w 33"/>
                  <a:gd name="T3" fmla="*/ 0 h 110"/>
                  <a:gd name="T4" fmla="*/ 0 w 33"/>
                  <a:gd name="T5" fmla="*/ 21 h 110"/>
                  <a:gd name="T6" fmla="*/ 0 w 33"/>
                  <a:gd name="T7" fmla="*/ 50 h 110"/>
                  <a:gd name="T8" fmla="*/ 12 w 33"/>
                  <a:gd name="T9" fmla="*/ 31 h 110"/>
                  <a:gd name="T10" fmla="*/ 33 w 33"/>
                  <a:gd name="T11" fmla="*/ 31 h 110"/>
                  <a:gd name="T12" fmla="*/ 33 w 33"/>
                  <a:gd name="T13" fmla="*/ 0 h 110"/>
                </a:gdLst>
                <a:ahLst/>
                <a:cxnLst>
                  <a:cxn ang="0">
                    <a:pos x="T0" y="T1"/>
                  </a:cxn>
                  <a:cxn ang="0">
                    <a:pos x="T2" y="T3"/>
                  </a:cxn>
                  <a:cxn ang="0">
                    <a:pos x="T4" y="T5"/>
                  </a:cxn>
                  <a:cxn ang="0">
                    <a:pos x="T6" y="T7"/>
                  </a:cxn>
                  <a:cxn ang="0">
                    <a:pos x="T8" y="T9"/>
                  </a:cxn>
                  <a:cxn ang="0">
                    <a:pos x="T10" y="T11"/>
                  </a:cxn>
                  <a:cxn ang="0">
                    <a:pos x="T12" y="T13"/>
                  </a:cxn>
                </a:cxnLst>
                <a:rect l="0" t="0" r="r" b="b"/>
                <a:pathLst>
                  <a:path w="33" h="110">
                    <a:moveTo>
                      <a:pt x="33" y="0"/>
                    </a:moveTo>
                    <a:lnTo>
                      <a:pt x="14" y="0"/>
                    </a:lnTo>
                    <a:lnTo>
                      <a:pt x="0" y="21"/>
                    </a:lnTo>
                    <a:lnTo>
                      <a:pt x="0" y="50"/>
                    </a:lnTo>
                    <a:lnTo>
                      <a:pt x="12" y="31"/>
                    </a:lnTo>
                    <a:lnTo>
                      <a:pt x="33" y="31"/>
                    </a:lnTo>
                    <a:lnTo>
                      <a:pt x="33"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sp>
          <p:nvSpPr>
            <p:cNvPr id="192" name="Freeform 191"/>
            <p:cNvSpPr>
              <a:spLocks/>
            </p:cNvSpPr>
            <p:nvPr/>
          </p:nvSpPr>
          <p:spPr bwMode="auto">
            <a:xfrm>
              <a:off x="10" y="31"/>
              <a:ext cx="31" cy="67"/>
            </a:xfrm>
            <a:custGeom>
              <a:avLst/>
              <a:gdLst>
                <a:gd name="T0" fmla="*/ 31 w 31"/>
                <a:gd name="T1" fmla="*/ 0 h 67"/>
                <a:gd name="T2" fmla="*/ 0 w 31"/>
                <a:gd name="T3" fmla="*/ 47 h 67"/>
                <a:gd name="T4" fmla="*/ 0 w 31"/>
                <a:gd name="T5" fmla="*/ 67 h 67"/>
                <a:gd name="T6" fmla="*/ 31 w 31"/>
                <a:gd name="T7" fmla="*/ 67 h 67"/>
                <a:gd name="T8" fmla="*/ 31 w 31"/>
                <a:gd name="T9" fmla="*/ 47 h 67"/>
                <a:gd name="T10" fmla="*/ 19 w 31"/>
                <a:gd name="T11" fmla="*/ 47 h 67"/>
                <a:gd name="T12" fmla="*/ 31 w 31"/>
                <a:gd name="T13" fmla="*/ 28 h 67"/>
                <a:gd name="T14" fmla="*/ 31 w 31"/>
                <a:gd name="T15" fmla="*/ 0 h 6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1" h="67">
                  <a:moveTo>
                    <a:pt x="31" y="0"/>
                  </a:moveTo>
                  <a:lnTo>
                    <a:pt x="0" y="47"/>
                  </a:lnTo>
                  <a:lnTo>
                    <a:pt x="0" y="67"/>
                  </a:lnTo>
                  <a:lnTo>
                    <a:pt x="31" y="67"/>
                  </a:lnTo>
                  <a:lnTo>
                    <a:pt x="31" y="47"/>
                  </a:lnTo>
                  <a:lnTo>
                    <a:pt x="19" y="47"/>
                  </a:lnTo>
                  <a:lnTo>
                    <a:pt x="31" y="28"/>
                  </a:lnTo>
                  <a:lnTo>
                    <a:pt x="31"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93" name="Freeform 192"/>
            <p:cNvSpPr>
              <a:spLocks/>
            </p:cNvSpPr>
            <p:nvPr/>
          </p:nvSpPr>
          <p:spPr bwMode="auto">
            <a:xfrm>
              <a:off x="132" y="10"/>
              <a:ext cx="36" cy="110"/>
            </a:xfrm>
            <a:custGeom>
              <a:avLst/>
              <a:gdLst>
                <a:gd name="T0" fmla="*/ 0 w 36"/>
                <a:gd name="T1" fmla="*/ 0 h 110"/>
                <a:gd name="T2" fmla="*/ 0 w 36"/>
                <a:gd name="T3" fmla="*/ 16 h 110"/>
                <a:gd name="T4" fmla="*/ 7 w 36"/>
                <a:gd name="T5" fmla="*/ 19 h 110"/>
                <a:gd name="T6" fmla="*/ 12 w 36"/>
                <a:gd name="T7" fmla="*/ 28 h 110"/>
                <a:gd name="T8" fmla="*/ 14 w 36"/>
                <a:gd name="T9" fmla="*/ 55 h 110"/>
                <a:gd name="T10" fmla="*/ 12 w 36"/>
                <a:gd name="T11" fmla="*/ 83 h 110"/>
                <a:gd name="T12" fmla="*/ 7 w 36"/>
                <a:gd name="T13" fmla="*/ 91 h 110"/>
                <a:gd name="T14" fmla="*/ 0 w 36"/>
                <a:gd name="T15" fmla="*/ 93 h 110"/>
                <a:gd name="T16" fmla="*/ 0 w 36"/>
                <a:gd name="T17" fmla="*/ 110 h 110"/>
                <a:gd name="T18" fmla="*/ 14 w 36"/>
                <a:gd name="T19" fmla="*/ 107 h 110"/>
                <a:gd name="T20" fmla="*/ 26 w 36"/>
                <a:gd name="T21" fmla="*/ 100 h 110"/>
                <a:gd name="T22" fmla="*/ 36 w 36"/>
                <a:gd name="T23" fmla="*/ 55 h 110"/>
                <a:gd name="T24" fmla="*/ 26 w 36"/>
                <a:gd name="T25" fmla="*/ 9 h 110"/>
                <a:gd name="T26" fmla="*/ 14 w 36"/>
                <a:gd name="T27" fmla="*/ 2 h 110"/>
                <a:gd name="T28" fmla="*/ 0 w 36"/>
                <a:gd name="T29" fmla="*/ 0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6" h="110">
                  <a:moveTo>
                    <a:pt x="0" y="0"/>
                  </a:moveTo>
                  <a:lnTo>
                    <a:pt x="0" y="16"/>
                  </a:lnTo>
                  <a:lnTo>
                    <a:pt x="7" y="19"/>
                  </a:lnTo>
                  <a:lnTo>
                    <a:pt x="12" y="28"/>
                  </a:lnTo>
                  <a:lnTo>
                    <a:pt x="14" y="55"/>
                  </a:lnTo>
                  <a:lnTo>
                    <a:pt x="12" y="83"/>
                  </a:lnTo>
                  <a:lnTo>
                    <a:pt x="7" y="91"/>
                  </a:lnTo>
                  <a:lnTo>
                    <a:pt x="0" y="93"/>
                  </a:lnTo>
                  <a:lnTo>
                    <a:pt x="0" y="110"/>
                  </a:lnTo>
                  <a:lnTo>
                    <a:pt x="14" y="107"/>
                  </a:lnTo>
                  <a:lnTo>
                    <a:pt x="26" y="100"/>
                  </a:lnTo>
                  <a:lnTo>
                    <a:pt x="36" y="55"/>
                  </a:lnTo>
                  <a:lnTo>
                    <a:pt x="26" y="9"/>
                  </a:lnTo>
                  <a:lnTo>
                    <a:pt x="14" y="2"/>
                  </a:lnTo>
                  <a:lnTo>
                    <a:pt x="0"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94" name="Freeform 193"/>
            <p:cNvSpPr>
              <a:spLocks/>
            </p:cNvSpPr>
            <p:nvPr/>
          </p:nvSpPr>
          <p:spPr bwMode="auto">
            <a:xfrm>
              <a:off x="96" y="10"/>
              <a:ext cx="36" cy="110"/>
            </a:xfrm>
            <a:custGeom>
              <a:avLst/>
              <a:gdLst>
                <a:gd name="T0" fmla="*/ 36 w 36"/>
                <a:gd name="T1" fmla="*/ 0 h 110"/>
                <a:gd name="T2" fmla="*/ 24 w 36"/>
                <a:gd name="T3" fmla="*/ 2 h 110"/>
                <a:gd name="T4" fmla="*/ 12 w 36"/>
                <a:gd name="T5" fmla="*/ 9 h 110"/>
                <a:gd name="T6" fmla="*/ 0 w 36"/>
                <a:gd name="T7" fmla="*/ 55 h 110"/>
                <a:gd name="T8" fmla="*/ 9 w 36"/>
                <a:gd name="T9" fmla="*/ 98 h 110"/>
                <a:gd name="T10" fmla="*/ 24 w 36"/>
                <a:gd name="T11" fmla="*/ 107 h 110"/>
                <a:gd name="T12" fmla="*/ 36 w 36"/>
                <a:gd name="T13" fmla="*/ 110 h 110"/>
                <a:gd name="T14" fmla="*/ 36 w 36"/>
                <a:gd name="T15" fmla="*/ 93 h 110"/>
                <a:gd name="T16" fmla="*/ 31 w 36"/>
                <a:gd name="T17" fmla="*/ 91 h 110"/>
                <a:gd name="T18" fmla="*/ 24 w 36"/>
                <a:gd name="T19" fmla="*/ 81 h 110"/>
                <a:gd name="T20" fmla="*/ 24 w 36"/>
                <a:gd name="T21" fmla="*/ 28 h 110"/>
                <a:gd name="T22" fmla="*/ 31 w 36"/>
                <a:gd name="T23" fmla="*/ 19 h 110"/>
                <a:gd name="T24" fmla="*/ 36 w 36"/>
                <a:gd name="T25" fmla="*/ 16 h 110"/>
                <a:gd name="T26" fmla="*/ 36 w 36"/>
                <a:gd name="T27" fmla="*/ 0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6" h="110">
                  <a:moveTo>
                    <a:pt x="36" y="0"/>
                  </a:moveTo>
                  <a:lnTo>
                    <a:pt x="24" y="2"/>
                  </a:lnTo>
                  <a:lnTo>
                    <a:pt x="12" y="9"/>
                  </a:lnTo>
                  <a:lnTo>
                    <a:pt x="0" y="55"/>
                  </a:lnTo>
                  <a:lnTo>
                    <a:pt x="9" y="98"/>
                  </a:lnTo>
                  <a:lnTo>
                    <a:pt x="24" y="107"/>
                  </a:lnTo>
                  <a:lnTo>
                    <a:pt x="36" y="110"/>
                  </a:lnTo>
                  <a:lnTo>
                    <a:pt x="36" y="93"/>
                  </a:lnTo>
                  <a:lnTo>
                    <a:pt x="31" y="91"/>
                  </a:lnTo>
                  <a:lnTo>
                    <a:pt x="24" y="81"/>
                  </a:lnTo>
                  <a:lnTo>
                    <a:pt x="24" y="28"/>
                  </a:lnTo>
                  <a:lnTo>
                    <a:pt x="31" y="19"/>
                  </a:lnTo>
                  <a:lnTo>
                    <a:pt x="36" y="16"/>
                  </a:lnTo>
                  <a:lnTo>
                    <a:pt x="36"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nvGrpSpPr>
            <p:cNvPr id="195" name="Group 194"/>
            <p:cNvGrpSpPr>
              <a:grpSpLocks/>
            </p:cNvGrpSpPr>
            <p:nvPr/>
          </p:nvGrpSpPr>
          <p:grpSpPr bwMode="auto">
            <a:xfrm>
              <a:off x="182" y="38"/>
              <a:ext cx="75" cy="82"/>
              <a:chOff x="182" y="38"/>
              <a:chExt cx="75" cy="82"/>
            </a:xfrm>
          </p:grpSpPr>
          <p:sp>
            <p:nvSpPr>
              <p:cNvPr id="202" name="Freeform 201"/>
              <p:cNvSpPr>
                <a:spLocks/>
              </p:cNvSpPr>
              <p:nvPr/>
            </p:nvSpPr>
            <p:spPr bwMode="auto">
              <a:xfrm>
                <a:off x="182" y="38"/>
                <a:ext cx="75" cy="82"/>
              </a:xfrm>
              <a:custGeom>
                <a:avLst/>
                <a:gdLst>
                  <a:gd name="T0" fmla="*/ 38 w 75"/>
                  <a:gd name="T1" fmla="*/ 0 h 82"/>
                  <a:gd name="T2" fmla="*/ 21 w 75"/>
                  <a:gd name="T3" fmla="*/ 2 h 82"/>
                  <a:gd name="T4" fmla="*/ 9 w 75"/>
                  <a:gd name="T5" fmla="*/ 9 h 82"/>
                  <a:gd name="T6" fmla="*/ 2 w 75"/>
                  <a:gd name="T7" fmla="*/ 24 h 82"/>
                  <a:gd name="T8" fmla="*/ 0 w 75"/>
                  <a:gd name="T9" fmla="*/ 40 h 82"/>
                  <a:gd name="T10" fmla="*/ 2 w 75"/>
                  <a:gd name="T11" fmla="*/ 60 h 82"/>
                  <a:gd name="T12" fmla="*/ 9 w 75"/>
                  <a:gd name="T13" fmla="*/ 72 h 82"/>
                  <a:gd name="T14" fmla="*/ 21 w 75"/>
                  <a:gd name="T15" fmla="*/ 79 h 82"/>
                  <a:gd name="T16" fmla="*/ 38 w 75"/>
                  <a:gd name="T17" fmla="*/ 81 h 82"/>
                  <a:gd name="T18" fmla="*/ 62 w 75"/>
                  <a:gd name="T19" fmla="*/ 74 h 82"/>
                  <a:gd name="T20" fmla="*/ 68 w 75"/>
                  <a:gd name="T21" fmla="*/ 64 h 82"/>
                  <a:gd name="T22" fmla="*/ 40 w 75"/>
                  <a:gd name="T23" fmla="*/ 64 h 82"/>
                  <a:gd name="T24" fmla="*/ 26 w 75"/>
                  <a:gd name="T25" fmla="*/ 60 h 82"/>
                  <a:gd name="T26" fmla="*/ 21 w 75"/>
                  <a:gd name="T27" fmla="*/ 38 h 82"/>
                  <a:gd name="T28" fmla="*/ 26 w 75"/>
                  <a:gd name="T29" fmla="*/ 21 h 82"/>
                  <a:gd name="T30" fmla="*/ 40 w 75"/>
                  <a:gd name="T31" fmla="*/ 16 h 82"/>
                  <a:gd name="T32" fmla="*/ 68 w 75"/>
                  <a:gd name="T33" fmla="*/ 16 h 82"/>
                  <a:gd name="T34" fmla="*/ 60 w 75"/>
                  <a:gd name="T35" fmla="*/ 7 h 82"/>
                  <a:gd name="T36" fmla="*/ 38 w 75"/>
                  <a:gd name="T37" fmla="*/ 0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75" h="82">
                    <a:moveTo>
                      <a:pt x="38" y="0"/>
                    </a:moveTo>
                    <a:lnTo>
                      <a:pt x="21" y="2"/>
                    </a:lnTo>
                    <a:lnTo>
                      <a:pt x="9" y="9"/>
                    </a:lnTo>
                    <a:lnTo>
                      <a:pt x="2" y="24"/>
                    </a:lnTo>
                    <a:lnTo>
                      <a:pt x="0" y="40"/>
                    </a:lnTo>
                    <a:lnTo>
                      <a:pt x="2" y="60"/>
                    </a:lnTo>
                    <a:lnTo>
                      <a:pt x="9" y="72"/>
                    </a:lnTo>
                    <a:lnTo>
                      <a:pt x="21" y="79"/>
                    </a:lnTo>
                    <a:lnTo>
                      <a:pt x="38" y="81"/>
                    </a:lnTo>
                    <a:lnTo>
                      <a:pt x="62" y="74"/>
                    </a:lnTo>
                    <a:lnTo>
                      <a:pt x="68" y="64"/>
                    </a:lnTo>
                    <a:lnTo>
                      <a:pt x="40" y="64"/>
                    </a:lnTo>
                    <a:lnTo>
                      <a:pt x="26" y="60"/>
                    </a:lnTo>
                    <a:lnTo>
                      <a:pt x="21" y="38"/>
                    </a:lnTo>
                    <a:lnTo>
                      <a:pt x="26" y="21"/>
                    </a:lnTo>
                    <a:lnTo>
                      <a:pt x="40" y="16"/>
                    </a:lnTo>
                    <a:lnTo>
                      <a:pt x="68" y="16"/>
                    </a:lnTo>
                    <a:lnTo>
                      <a:pt x="60" y="7"/>
                    </a:lnTo>
                    <a:lnTo>
                      <a:pt x="38"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03" name="Freeform 202"/>
              <p:cNvSpPr>
                <a:spLocks/>
              </p:cNvSpPr>
              <p:nvPr/>
            </p:nvSpPr>
            <p:spPr bwMode="auto">
              <a:xfrm>
                <a:off x="182" y="38"/>
                <a:ext cx="75" cy="82"/>
              </a:xfrm>
              <a:custGeom>
                <a:avLst/>
                <a:gdLst>
                  <a:gd name="T0" fmla="*/ 55 w 75"/>
                  <a:gd name="T1" fmla="*/ 50 h 82"/>
                  <a:gd name="T2" fmla="*/ 47 w 75"/>
                  <a:gd name="T3" fmla="*/ 62 h 82"/>
                  <a:gd name="T4" fmla="*/ 40 w 75"/>
                  <a:gd name="T5" fmla="*/ 64 h 82"/>
                  <a:gd name="T6" fmla="*/ 68 w 75"/>
                  <a:gd name="T7" fmla="*/ 64 h 82"/>
                  <a:gd name="T8" fmla="*/ 74 w 75"/>
                  <a:gd name="T9" fmla="*/ 55 h 82"/>
                  <a:gd name="T10" fmla="*/ 55 w 75"/>
                  <a:gd name="T11" fmla="*/ 50 h 82"/>
                </a:gdLst>
                <a:ahLst/>
                <a:cxnLst>
                  <a:cxn ang="0">
                    <a:pos x="T0" y="T1"/>
                  </a:cxn>
                  <a:cxn ang="0">
                    <a:pos x="T2" y="T3"/>
                  </a:cxn>
                  <a:cxn ang="0">
                    <a:pos x="T4" y="T5"/>
                  </a:cxn>
                  <a:cxn ang="0">
                    <a:pos x="T6" y="T7"/>
                  </a:cxn>
                  <a:cxn ang="0">
                    <a:pos x="T8" y="T9"/>
                  </a:cxn>
                  <a:cxn ang="0">
                    <a:pos x="T10" y="T11"/>
                  </a:cxn>
                </a:cxnLst>
                <a:rect l="0" t="0" r="r" b="b"/>
                <a:pathLst>
                  <a:path w="75" h="82">
                    <a:moveTo>
                      <a:pt x="55" y="50"/>
                    </a:moveTo>
                    <a:lnTo>
                      <a:pt x="47" y="62"/>
                    </a:lnTo>
                    <a:lnTo>
                      <a:pt x="40" y="64"/>
                    </a:lnTo>
                    <a:lnTo>
                      <a:pt x="68" y="64"/>
                    </a:lnTo>
                    <a:lnTo>
                      <a:pt x="74" y="55"/>
                    </a:lnTo>
                    <a:lnTo>
                      <a:pt x="55" y="5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04" name="Freeform 203"/>
              <p:cNvSpPr>
                <a:spLocks/>
              </p:cNvSpPr>
              <p:nvPr/>
            </p:nvSpPr>
            <p:spPr bwMode="auto">
              <a:xfrm>
                <a:off x="182" y="38"/>
                <a:ext cx="75" cy="82"/>
              </a:xfrm>
              <a:custGeom>
                <a:avLst/>
                <a:gdLst>
                  <a:gd name="T0" fmla="*/ 68 w 75"/>
                  <a:gd name="T1" fmla="*/ 16 h 82"/>
                  <a:gd name="T2" fmla="*/ 40 w 75"/>
                  <a:gd name="T3" fmla="*/ 16 h 82"/>
                  <a:gd name="T4" fmla="*/ 47 w 75"/>
                  <a:gd name="T5" fmla="*/ 19 h 82"/>
                  <a:gd name="T6" fmla="*/ 52 w 75"/>
                  <a:gd name="T7" fmla="*/ 28 h 82"/>
                  <a:gd name="T8" fmla="*/ 74 w 75"/>
                  <a:gd name="T9" fmla="*/ 24 h 82"/>
                  <a:gd name="T10" fmla="*/ 68 w 75"/>
                  <a:gd name="T11" fmla="*/ 16 h 82"/>
                </a:gdLst>
                <a:ahLst/>
                <a:cxnLst>
                  <a:cxn ang="0">
                    <a:pos x="T0" y="T1"/>
                  </a:cxn>
                  <a:cxn ang="0">
                    <a:pos x="T2" y="T3"/>
                  </a:cxn>
                  <a:cxn ang="0">
                    <a:pos x="T4" y="T5"/>
                  </a:cxn>
                  <a:cxn ang="0">
                    <a:pos x="T6" y="T7"/>
                  </a:cxn>
                  <a:cxn ang="0">
                    <a:pos x="T8" y="T9"/>
                  </a:cxn>
                  <a:cxn ang="0">
                    <a:pos x="T10" y="T11"/>
                  </a:cxn>
                </a:cxnLst>
                <a:rect l="0" t="0" r="r" b="b"/>
                <a:pathLst>
                  <a:path w="75" h="82">
                    <a:moveTo>
                      <a:pt x="68" y="16"/>
                    </a:moveTo>
                    <a:lnTo>
                      <a:pt x="40" y="16"/>
                    </a:lnTo>
                    <a:lnTo>
                      <a:pt x="47" y="19"/>
                    </a:lnTo>
                    <a:lnTo>
                      <a:pt x="52" y="28"/>
                    </a:lnTo>
                    <a:lnTo>
                      <a:pt x="74" y="24"/>
                    </a:lnTo>
                    <a:lnTo>
                      <a:pt x="68" y="16"/>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grpSp>
          <p:nvGrpSpPr>
            <p:cNvPr id="196" name="Group 195"/>
            <p:cNvGrpSpPr>
              <a:grpSpLocks/>
            </p:cNvGrpSpPr>
            <p:nvPr/>
          </p:nvGrpSpPr>
          <p:grpSpPr bwMode="auto">
            <a:xfrm>
              <a:off x="271" y="38"/>
              <a:ext cx="118" cy="82"/>
              <a:chOff x="271" y="38"/>
              <a:chExt cx="118" cy="82"/>
            </a:xfrm>
          </p:grpSpPr>
          <p:sp>
            <p:nvSpPr>
              <p:cNvPr id="197" name="Freeform 196"/>
              <p:cNvSpPr>
                <a:spLocks/>
              </p:cNvSpPr>
              <p:nvPr/>
            </p:nvSpPr>
            <p:spPr bwMode="auto">
              <a:xfrm>
                <a:off x="271" y="38"/>
                <a:ext cx="118" cy="82"/>
              </a:xfrm>
              <a:custGeom>
                <a:avLst/>
                <a:gdLst>
                  <a:gd name="T0" fmla="*/ 19 w 118"/>
                  <a:gd name="T1" fmla="*/ 0 h 82"/>
                  <a:gd name="T2" fmla="*/ 0 w 118"/>
                  <a:gd name="T3" fmla="*/ 0 h 82"/>
                  <a:gd name="T4" fmla="*/ 0 w 118"/>
                  <a:gd name="T5" fmla="*/ 81 h 82"/>
                  <a:gd name="T6" fmla="*/ 21 w 118"/>
                  <a:gd name="T7" fmla="*/ 81 h 82"/>
                  <a:gd name="T8" fmla="*/ 21 w 118"/>
                  <a:gd name="T9" fmla="*/ 26 h 82"/>
                  <a:gd name="T10" fmla="*/ 26 w 118"/>
                  <a:gd name="T11" fmla="*/ 19 h 82"/>
                  <a:gd name="T12" fmla="*/ 35 w 118"/>
                  <a:gd name="T13" fmla="*/ 16 h 82"/>
                  <a:gd name="T14" fmla="*/ 113 w 118"/>
                  <a:gd name="T15" fmla="*/ 16 h 82"/>
                  <a:gd name="T16" fmla="*/ 112 w 118"/>
                  <a:gd name="T17" fmla="*/ 14 h 82"/>
                  <a:gd name="T18" fmla="*/ 111 w 118"/>
                  <a:gd name="T19" fmla="*/ 12 h 82"/>
                  <a:gd name="T20" fmla="*/ 19 w 118"/>
                  <a:gd name="T21" fmla="*/ 12 h 82"/>
                  <a:gd name="T22" fmla="*/ 19 w 118"/>
                  <a:gd name="T23" fmla="*/ 0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8" h="82">
                    <a:moveTo>
                      <a:pt x="19" y="0"/>
                    </a:moveTo>
                    <a:lnTo>
                      <a:pt x="0" y="0"/>
                    </a:lnTo>
                    <a:lnTo>
                      <a:pt x="0" y="81"/>
                    </a:lnTo>
                    <a:lnTo>
                      <a:pt x="21" y="81"/>
                    </a:lnTo>
                    <a:lnTo>
                      <a:pt x="21" y="26"/>
                    </a:lnTo>
                    <a:lnTo>
                      <a:pt x="26" y="19"/>
                    </a:lnTo>
                    <a:lnTo>
                      <a:pt x="35" y="16"/>
                    </a:lnTo>
                    <a:lnTo>
                      <a:pt x="113" y="16"/>
                    </a:lnTo>
                    <a:lnTo>
                      <a:pt x="112" y="14"/>
                    </a:lnTo>
                    <a:lnTo>
                      <a:pt x="111" y="12"/>
                    </a:lnTo>
                    <a:lnTo>
                      <a:pt x="19" y="12"/>
                    </a:lnTo>
                    <a:lnTo>
                      <a:pt x="1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98" name="Freeform 197"/>
              <p:cNvSpPr>
                <a:spLocks/>
              </p:cNvSpPr>
              <p:nvPr/>
            </p:nvSpPr>
            <p:spPr bwMode="auto">
              <a:xfrm>
                <a:off x="271" y="38"/>
                <a:ext cx="118" cy="82"/>
              </a:xfrm>
              <a:custGeom>
                <a:avLst/>
                <a:gdLst>
                  <a:gd name="T0" fmla="*/ 83 w 118"/>
                  <a:gd name="T1" fmla="*/ 16 h 82"/>
                  <a:gd name="T2" fmla="*/ 43 w 118"/>
                  <a:gd name="T3" fmla="*/ 16 h 82"/>
                  <a:gd name="T4" fmla="*/ 45 w 118"/>
                  <a:gd name="T5" fmla="*/ 21 h 82"/>
                  <a:gd name="T6" fmla="*/ 47 w 118"/>
                  <a:gd name="T7" fmla="*/ 36 h 82"/>
                  <a:gd name="T8" fmla="*/ 47 w 118"/>
                  <a:gd name="T9" fmla="*/ 81 h 82"/>
                  <a:gd name="T10" fmla="*/ 67 w 118"/>
                  <a:gd name="T11" fmla="*/ 81 h 82"/>
                  <a:gd name="T12" fmla="*/ 67 w 118"/>
                  <a:gd name="T13" fmla="*/ 43 h 82"/>
                  <a:gd name="T14" fmla="*/ 71 w 118"/>
                  <a:gd name="T15" fmla="*/ 26 h 82"/>
                  <a:gd name="T16" fmla="*/ 76 w 118"/>
                  <a:gd name="T17" fmla="*/ 19 h 82"/>
                  <a:gd name="T18" fmla="*/ 83 w 118"/>
                  <a:gd name="T19" fmla="*/ 16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8" h="82">
                    <a:moveTo>
                      <a:pt x="83" y="16"/>
                    </a:moveTo>
                    <a:lnTo>
                      <a:pt x="43" y="16"/>
                    </a:lnTo>
                    <a:lnTo>
                      <a:pt x="45" y="21"/>
                    </a:lnTo>
                    <a:lnTo>
                      <a:pt x="47" y="36"/>
                    </a:lnTo>
                    <a:lnTo>
                      <a:pt x="47" y="81"/>
                    </a:lnTo>
                    <a:lnTo>
                      <a:pt x="67" y="81"/>
                    </a:lnTo>
                    <a:lnTo>
                      <a:pt x="67" y="43"/>
                    </a:lnTo>
                    <a:lnTo>
                      <a:pt x="71" y="26"/>
                    </a:lnTo>
                    <a:lnTo>
                      <a:pt x="76" y="19"/>
                    </a:lnTo>
                    <a:lnTo>
                      <a:pt x="83" y="16"/>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99" name="Freeform 198"/>
              <p:cNvSpPr>
                <a:spLocks/>
              </p:cNvSpPr>
              <p:nvPr/>
            </p:nvSpPr>
            <p:spPr bwMode="auto">
              <a:xfrm>
                <a:off x="271" y="38"/>
                <a:ext cx="118" cy="82"/>
              </a:xfrm>
              <a:custGeom>
                <a:avLst/>
                <a:gdLst>
                  <a:gd name="T0" fmla="*/ 113 w 118"/>
                  <a:gd name="T1" fmla="*/ 16 h 82"/>
                  <a:gd name="T2" fmla="*/ 83 w 118"/>
                  <a:gd name="T3" fmla="*/ 16 h 82"/>
                  <a:gd name="T4" fmla="*/ 93 w 118"/>
                  <a:gd name="T5" fmla="*/ 19 h 82"/>
                  <a:gd name="T6" fmla="*/ 95 w 118"/>
                  <a:gd name="T7" fmla="*/ 36 h 82"/>
                  <a:gd name="T8" fmla="*/ 95 w 118"/>
                  <a:gd name="T9" fmla="*/ 81 h 82"/>
                  <a:gd name="T10" fmla="*/ 117 w 118"/>
                  <a:gd name="T11" fmla="*/ 81 h 82"/>
                  <a:gd name="T12" fmla="*/ 117 w 118"/>
                  <a:gd name="T13" fmla="*/ 28 h 82"/>
                  <a:gd name="T14" fmla="*/ 113 w 118"/>
                  <a:gd name="T15" fmla="*/ 16 h 8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8" h="82">
                    <a:moveTo>
                      <a:pt x="113" y="16"/>
                    </a:moveTo>
                    <a:lnTo>
                      <a:pt x="83" y="16"/>
                    </a:lnTo>
                    <a:lnTo>
                      <a:pt x="93" y="19"/>
                    </a:lnTo>
                    <a:lnTo>
                      <a:pt x="95" y="36"/>
                    </a:lnTo>
                    <a:lnTo>
                      <a:pt x="95" y="81"/>
                    </a:lnTo>
                    <a:lnTo>
                      <a:pt x="117" y="81"/>
                    </a:lnTo>
                    <a:lnTo>
                      <a:pt x="117" y="28"/>
                    </a:lnTo>
                    <a:lnTo>
                      <a:pt x="113" y="16"/>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00" name="Freeform 199"/>
              <p:cNvSpPr>
                <a:spLocks/>
              </p:cNvSpPr>
              <p:nvPr/>
            </p:nvSpPr>
            <p:spPr bwMode="auto">
              <a:xfrm>
                <a:off x="271" y="38"/>
                <a:ext cx="118" cy="82"/>
              </a:xfrm>
              <a:custGeom>
                <a:avLst/>
                <a:gdLst>
                  <a:gd name="T0" fmla="*/ 43 w 118"/>
                  <a:gd name="T1" fmla="*/ 0 h 82"/>
                  <a:gd name="T2" fmla="*/ 31 w 118"/>
                  <a:gd name="T3" fmla="*/ 2 h 82"/>
                  <a:gd name="T4" fmla="*/ 19 w 118"/>
                  <a:gd name="T5" fmla="*/ 12 h 82"/>
                  <a:gd name="T6" fmla="*/ 67 w 118"/>
                  <a:gd name="T7" fmla="*/ 12 h 82"/>
                  <a:gd name="T8" fmla="*/ 57 w 118"/>
                  <a:gd name="T9" fmla="*/ 2 h 82"/>
                  <a:gd name="T10" fmla="*/ 43 w 118"/>
                  <a:gd name="T11" fmla="*/ 0 h 82"/>
                </a:gdLst>
                <a:ahLst/>
                <a:cxnLst>
                  <a:cxn ang="0">
                    <a:pos x="T0" y="T1"/>
                  </a:cxn>
                  <a:cxn ang="0">
                    <a:pos x="T2" y="T3"/>
                  </a:cxn>
                  <a:cxn ang="0">
                    <a:pos x="T4" y="T5"/>
                  </a:cxn>
                  <a:cxn ang="0">
                    <a:pos x="T6" y="T7"/>
                  </a:cxn>
                  <a:cxn ang="0">
                    <a:pos x="T8" y="T9"/>
                  </a:cxn>
                  <a:cxn ang="0">
                    <a:pos x="T10" y="T11"/>
                  </a:cxn>
                </a:cxnLst>
                <a:rect l="0" t="0" r="r" b="b"/>
                <a:pathLst>
                  <a:path w="118" h="82">
                    <a:moveTo>
                      <a:pt x="43" y="0"/>
                    </a:moveTo>
                    <a:lnTo>
                      <a:pt x="31" y="2"/>
                    </a:lnTo>
                    <a:lnTo>
                      <a:pt x="19" y="12"/>
                    </a:lnTo>
                    <a:lnTo>
                      <a:pt x="67" y="12"/>
                    </a:lnTo>
                    <a:lnTo>
                      <a:pt x="57" y="2"/>
                    </a:lnTo>
                    <a:lnTo>
                      <a:pt x="43"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01" name="Freeform 200"/>
              <p:cNvSpPr>
                <a:spLocks/>
              </p:cNvSpPr>
              <p:nvPr/>
            </p:nvSpPr>
            <p:spPr bwMode="auto">
              <a:xfrm>
                <a:off x="271" y="38"/>
                <a:ext cx="118" cy="82"/>
              </a:xfrm>
              <a:custGeom>
                <a:avLst/>
                <a:gdLst>
                  <a:gd name="T0" fmla="*/ 91 w 118"/>
                  <a:gd name="T1" fmla="*/ 0 h 82"/>
                  <a:gd name="T2" fmla="*/ 76 w 118"/>
                  <a:gd name="T3" fmla="*/ 2 h 82"/>
                  <a:gd name="T4" fmla="*/ 67 w 118"/>
                  <a:gd name="T5" fmla="*/ 12 h 82"/>
                  <a:gd name="T6" fmla="*/ 111 w 118"/>
                  <a:gd name="T7" fmla="*/ 12 h 82"/>
                  <a:gd name="T8" fmla="*/ 105 w 118"/>
                  <a:gd name="T9" fmla="*/ 2 h 82"/>
                  <a:gd name="T10" fmla="*/ 91 w 118"/>
                  <a:gd name="T11" fmla="*/ 0 h 82"/>
                </a:gdLst>
                <a:ahLst/>
                <a:cxnLst>
                  <a:cxn ang="0">
                    <a:pos x="T0" y="T1"/>
                  </a:cxn>
                  <a:cxn ang="0">
                    <a:pos x="T2" y="T3"/>
                  </a:cxn>
                  <a:cxn ang="0">
                    <a:pos x="T4" y="T5"/>
                  </a:cxn>
                  <a:cxn ang="0">
                    <a:pos x="T6" y="T7"/>
                  </a:cxn>
                  <a:cxn ang="0">
                    <a:pos x="T8" y="T9"/>
                  </a:cxn>
                  <a:cxn ang="0">
                    <a:pos x="T10" y="T11"/>
                  </a:cxn>
                </a:cxnLst>
                <a:rect l="0" t="0" r="r" b="b"/>
                <a:pathLst>
                  <a:path w="118" h="82">
                    <a:moveTo>
                      <a:pt x="91" y="0"/>
                    </a:moveTo>
                    <a:lnTo>
                      <a:pt x="76" y="2"/>
                    </a:lnTo>
                    <a:lnTo>
                      <a:pt x="67" y="12"/>
                    </a:lnTo>
                    <a:lnTo>
                      <a:pt x="111" y="12"/>
                    </a:lnTo>
                    <a:lnTo>
                      <a:pt x="105" y="2"/>
                    </a:lnTo>
                    <a:lnTo>
                      <a:pt x="91"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grpSp>
      <p:grpSp>
        <p:nvGrpSpPr>
          <p:cNvPr id="249" name="Group 248"/>
          <p:cNvGrpSpPr>
            <a:grpSpLocks/>
          </p:cNvGrpSpPr>
          <p:nvPr/>
        </p:nvGrpSpPr>
        <p:grpSpPr bwMode="auto">
          <a:xfrm>
            <a:off x="0" y="0"/>
            <a:ext cx="12700" cy="15240"/>
            <a:chOff x="0" y="0"/>
            <a:chExt cx="20" cy="24"/>
          </a:xfrm>
        </p:grpSpPr>
        <p:sp>
          <p:nvSpPr>
            <p:cNvPr id="250" name="Freeform 249"/>
            <p:cNvSpPr>
              <a:spLocks/>
            </p:cNvSpPr>
            <p:nvPr/>
          </p:nvSpPr>
          <p:spPr bwMode="auto">
            <a:xfrm>
              <a:off x="10" y="10"/>
              <a:ext cx="20" cy="20"/>
            </a:xfrm>
            <a:custGeom>
              <a:avLst/>
              <a:gdLst>
                <a:gd name="T0" fmla="*/ 0 w 20"/>
                <a:gd name="T1" fmla="*/ 2 h 20"/>
                <a:gd name="T2" fmla="*/ 0 w 20"/>
                <a:gd name="T3" fmla="*/ 0 h 20"/>
                <a:gd name="T4" fmla="*/ 0 w 20"/>
                <a:gd name="T5" fmla="*/ 0 h 20"/>
                <a:gd name="T6" fmla="*/ 0 w 20"/>
                <a:gd name="T7" fmla="*/ 2 h 20"/>
                <a:gd name="T8" fmla="*/ 0 w 20"/>
                <a:gd name="T9" fmla="*/ 2 h 20"/>
              </a:gdLst>
              <a:ahLst/>
              <a:cxnLst>
                <a:cxn ang="0">
                  <a:pos x="T0" y="T1"/>
                </a:cxn>
                <a:cxn ang="0">
                  <a:pos x="T2" y="T3"/>
                </a:cxn>
                <a:cxn ang="0">
                  <a:pos x="T4" y="T5"/>
                </a:cxn>
                <a:cxn ang="0">
                  <a:pos x="T6" y="T7"/>
                </a:cxn>
                <a:cxn ang="0">
                  <a:pos x="T8" y="T9"/>
                </a:cxn>
              </a:cxnLst>
              <a:rect l="0" t="0" r="r" b="b"/>
              <a:pathLst>
                <a:path w="20" h="20">
                  <a:moveTo>
                    <a:pt x="0" y="2"/>
                  </a:moveTo>
                  <a:lnTo>
                    <a:pt x="0" y="0"/>
                  </a:lnTo>
                  <a:lnTo>
                    <a:pt x="0" y="0"/>
                  </a:lnTo>
                  <a:lnTo>
                    <a:pt x="0" y="2"/>
                  </a:lnTo>
                  <a:lnTo>
                    <a:pt x="0" y="2"/>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51" name="Freeform 250"/>
            <p:cNvSpPr>
              <a:spLocks/>
            </p:cNvSpPr>
            <p:nvPr/>
          </p:nvSpPr>
          <p:spPr bwMode="auto">
            <a:xfrm>
              <a:off x="10" y="12"/>
              <a:ext cx="20" cy="20"/>
            </a:xfrm>
            <a:custGeom>
              <a:avLst/>
              <a:gdLst>
                <a:gd name="T0" fmla="*/ 0 w 20"/>
                <a:gd name="T1" fmla="*/ 0 h 20"/>
                <a:gd name="T2" fmla="*/ 0 w 20"/>
                <a:gd name="T3" fmla="*/ 0 h 20"/>
                <a:gd name="T4" fmla="*/ 0 w 20"/>
                <a:gd name="T5" fmla="*/ 2 h 20"/>
                <a:gd name="T6" fmla="*/ 0 w 20"/>
                <a:gd name="T7" fmla="*/ 0 h 20"/>
              </a:gdLst>
              <a:ahLst/>
              <a:cxnLst>
                <a:cxn ang="0">
                  <a:pos x="T0" y="T1"/>
                </a:cxn>
                <a:cxn ang="0">
                  <a:pos x="T2" y="T3"/>
                </a:cxn>
                <a:cxn ang="0">
                  <a:pos x="T4" y="T5"/>
                </a:cxn>
                <a:cxn ang="0">
                  <a:pos x="T6" y="T7"/>
                </a:cxn>
              </a:cxnLst>
              <a:rect l="0" t="0" r="r" b="b"/>
              <a:pathLst>
                <a:path w="20" h="20">
                  <a:moveTo>
                    <a:pt x="0" y="0"/>
                  </a:moveTo>
                  <a:lnTo>
                    <a:pt x="0" y="0"/>
                  </a:lnTo>
                  <a:lnTo>
                    <a:pt x="0" y="2"/>
                  </a:lnTo>
                  <a:lnTo>
                    <a:pt x="0"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grpSp>
        <p:nvGrpSpPr>
          <p:cNvPr id="252" name="Group 251"/>
          <p:cNvGrpSpPr>
            <a:grpSpLocks/>
          </p:cNvGrpSpPr>
          <p:nvPr/>
        </p:nvGrpSpPr>
        <p:grpSpPr bwMode="auto">
          <a:xfrm>
            <a:off x="0" y="0"/>
            <a:ext cx="253365" cy="82550"/>
            <a:chOff x="0" y="0"/>
            <a:chExt cx="399" cy="130"/>
          </a:xfrm>
        </p:grpSpPr>
        <p:grpSp>
          <p:nvGrpSpPr>
            <p:cNvPr id="253" name="Group 252"/>
            <p:cNvGrpSpPr>
              <a:grpSpLocks/>
            </p:cNvGrpSpPr>
            <p:nvPr/>
          </p:nvGrpSpPr>
          <p:grpSpPr bwMode="auto">
            <a:xfrm>
              <a:off x="41" y="10"/>
              <a:ext cx="33" cy="110"/>
              <a:chOff x="41" y="10"/>
              <a:chExt cx="33" cy="110"/>
            </a:xfrm>
          </p:grpSpPr>
          <p:sp>
            <p:nvSpPr>
              <p:cNvPr id="267" name="Rectangle 266"/>
              <p:cNvSpPr>
                <a:spLocks/>
              </p:cNvSpPr>
              <p:nvPr/>
            </p:nvSpPr>
            <p:spPr bwMode="auto">
              <a:xfrm>
                <a:off x="53" y="98"/>
                <a:ext cx="21" cy="21"/>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rot="0" vert="horz" wrap="square" lIns="91440" tIns="45720" rIns="91440" bIns="45720" anchor="t" anchorCtr="0" upright="1">
                <a:noAutofit/>
              </a:bodyPr>
              <a:lstStyle/>
              <a:p>
                <a:endParaRPr lang="en-AU"/>
              </a:p>
            </p:txBody>
          </p:sp>
          <p:sp>
            <p:nvSpPr>
              <p:cNvPr id="268" name="Rectangle 267"/>
              <p:cNvSpPr>
                <a:spLocks/>
              </p:cNvSpPr>
              <p:nvPr/>
            </p:nvSpPr>
            <p:spPr bwMode="auto">
              <a:xfrm>
                <a:off x="41" y="79"/>
                <a:ext cx="45" cy="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rot="0" vert="horz" wrap="square" lIns="91440" tIns="45720" rIns="91440" bIns="45720" anchor="t" anchorCtr="0" upright="1">
                <a:noAutofit/>
              </a:bodyPr>
              <a:lstStyle/>
              <a:p>
                <a:endParaRPr lang="en-AU"/>
              </a:p>
            </p:txBody>
          </p:sp>
          <p:sp>
            <p:nvSpPr>
              <p:cNvPr id="269" name="Rectangle 268"/>
              <p:cNvSpPr>
                <a:spLocks/>
              </p:cNvSpPr>
              <p:nvPr/>
            </p:nvSpPr>
            <p:spPr bwMode="auto">
              <a:xfrm>
                <a:off x="53" y="41"/>
                <a:ext cx="21" cy="3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rot="0" vert="horz" wrap="square" lIns="91440" tIns="45720" rIns="91440" bIns="45720" anchor="t" anchorCtr="0" upright="1">
                <a:noAutofit/>
              </a:bodyPr>
              <a:lstStyle/>
              <a:p>
                <a:endParaRPr lang="en-AU"/>
              </a:p>
            </p:txBody>
          </p:sp>
          <p:sp>
            <p:nvSpPr>
              <p:cNvPr id="270" name="Freeform 269"/>
              <p:cNvSpPr>
                <a:spLocks/>
              </p:cNvSpPr>
              <p:nvPr/>
            </p:nvSpPr>
            <p:spPr bwMode="auto">
              <a:xfrm>
                <a:off x="41" y="10"/>
                <a:ext cx="33" cy="110"/>
              </a:xfrm>
              <a:custGeom>
                <a:avLst/>
                <a:gdLst>
                  <a:gd name="T0" fmla="*/ 33 w 33"/>
                  <a:gd name="T1" fmla="*/ 0 h 110"/>
                  <a:gd name="T2" fmla="*/ 14 w 33"/>
                  <a:gd name="T3" fmla="*/ 0 h 110"/>
                  <a:gd name="T4" fmla="*/ 0 w 33"/>
                  <a:gd name="T5" fmla="*/ 21 h 110"/>
                  <a:gd name="T6" fmla="*/ 0 w 33"/>
                  <a:gd name="T7" fmla="*/ 50 h 110"/>
                  <a:gd name="T8" fmla="*/ 12 w 33"/>
                  <a:gd name="T9" fmla="*/ 31 h 110"/>
                  <a:gd name="T10" fmla="*/ 33 w 33"/>
                  <a:gd name="T11" fmla="*/ 31 h 110"/>
                  <a:gd name="T12" fmla="*/ 33 w 33"/>
                  <a:gd name="T13" fmla="*/ 0 h 110"/>
                </a:gdLst>
                <a:ahLst/>
                <a:cxnLst>
                  <a:cxn ang="0">
                    <a:pos x="T0" y="T1"/>
                  </a:cxn>
                  <a:cxn ang="0">
                    <a:pos x="T2" y="T3"/>
                  </a:cxn>
                  <a:cxn ang="0">
                    <a:pos x="T4" y="T5"/>
                  </a:cxn>
                  <a:cxn ang="0">
                    <a:pos x="T6" y="T7"/>
                  </a:cxn>
                  <a:cxn ang="0">
                    <a:pos x="T8" y="T9"/>
                  </a:cxn>
                  <a:cxn ang="0">
                    <a:pos x="T10" y="T11"/>
                  </a:cxn>
                  <a:cxn ang="0">
                    <a:pos x="T12" y="T13"/>
                  </a:cxn>
                </a:cxnLst>
                <a:rect l="0" t="0" r="r" b="b"/>
                <a:pathLst>
                  <a:path w="33" h="110">
                    <a:moveTo>
                      <a:pt x="33" y="0"/>
                    </a:moveTo>
                    <a:lnTo>
                      <a:pt x="14" y="0"/>
                    </a:lnTo>
                    <a:lnTo>
                      <a:pt x="0" y="21"/>
                    </a:lnTo>
                    <a:lnTo>
                      <a:pt x="0" y="50"/>
                    </a:lnTo>
                    <a:lnTo>
                      <a:pt x="12" y="31"/>
                    </a:lnTo>
                    <a:lnTo>
                      <a:pt x="33" y="31"/>
                    </a:lnTo>
                    <a:lnTo>
                      <a:pt x="33"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sp>
          <p:nvSpPr>
            <p:cNvPr id="254" name="Freeform 253"/>
            <p:cNvSpPr>
              <a:spLocks/>
            </p:cNvSpPr>
            <p:nvPr/>
          </p:nvSpPr>
          <p:spPr bwMode="auto">
            <a:xfrm>
              <a:off x="10" y="31"/>
              <a:ext cx="31" cy="67"/>
            </a:xfrm>
            <a:custGeom>
              <a:avLst/>
              <a:gdLst>
                <a:gd name="T0" fmla="*/ 31 w 31"/>
                <a:gd name="T1" fmla="*/ 0 h 67"/>
                <a:gd name="T2" fmla="*/ 0 w 31"/>
                <a:gd name="T3" fmla="*/ 47 h 67"/>
                <a:gd name="T4" fmla="*/ 0 w 31"/>
                <a:gd name="T5" fmla="*/ 67 h 67"/>
                <a:gd name="T6" fmla="*/ 31 w 31"/>
                <a:gd name="T7" fmla="*/ 67 h 67"/>
                <a:gd name="T8" fmla="*/ 31 w 31"/>
                <a:gd name="T9" fmla="*/ 47 h 67"/>
                <a:gd name="T10" fmla="*/ 19 w 31"/>
                <a:gd name="T11" fmla="*/ 47 h 67"/>
                <a:gd name="T12" fmla="*/ 31 w 31"/>
                <a:gd name="T13" fmla="*/ 28 h 67"/>
                <a:gd name="T14" fmla="*/ 31 w 31"/>
                <a:gd name="T15" fmla="*/ 0 h 6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1" h="67">
                  <a:moveTo>
                    <a:pt x="31" y="0"/>
                  </a:moveTo>
                  <a:lnTo>
                    <a:pt x="0" y="47"/>
                  </a:lnTo>
                  <a:lnTo>
                    <a:pt x="0" y="67"/>
                  </a:lnTo>
                  <a:lnTo>
                    <a:pt x="31" y="67"/>
                  </a:lnTo>
                  <a:lnTo>
                    <a:pt x="31" y="47"/>
                  </a:lnTo>
                  <a:lnTo>
                    <a:pt x="19" y="47"/>
                  </a:lnTo>
                  <a:lnTo>
                    <a:pt x="31" y="28"/>
                  </a:lnTo>
                  <a:lnTo>
                    <a:pt x="31"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55" name="Freeform 254"/>
            <p:cNvSpPr>
              <a:spLocks/>
            </p:cNvSpPr>
            <p:nvPr/>
          </p:nvSpPr>
          <p:spPr bwMode="auto">
            <a:xfrm>
              <a:off x="132" y="10"/>
              <a:ext cx="36" cy="110"/>
            </a:xfrm>
            <a:custGeom>
              <a:avLst/>
              <a:gdLst>
                <a:gd name="T0" fmla="*/ 0 w 36"/>
                <a:gd name="T1" fmla="*/ 0 h 110"/>
                <a:gd name="T2" fmla="*/ 0 w 36"/>
                <a:gd name="T3" fmla="*/ 16 h 110"/>
                <a:gd name="T4" fmla="*/ 7 w 36"/>
                <a:gd name="T5" fmla="*/ 19 h 110"/>
                <a:gd name="T6" fmla="*/ 12 w 36"/>
                <a:gd name="T7" fmla="*/ 28 h 110"/>
                <a:gd name="T8" fmla="*/ 14 w 36"/>
                <a:gd name="T9" fmla="*/ 55 h 110"/>
                <a:gd name="T10" fmla="*/ 12 w 36"/>
                <a:gd name="T11" fmla="*/ 83 h 110"/>
                <a:gd name="T12" fmla="*/ 7 w 36"/>
                <a:gd name="T13" fmla="*/ 91 h 110"/>
                <a:gd name="T14" fmla="*/ 0 w 36"/>
                <a:gd name="T15" fmla="*/ 93 h 110"/>
                <a:gd name="T16" fmla="*/ 0 w 36"/>
                <a:gd name="T17" fmla="*/ 110 h 110"/>
                <a:gd name="T18" fmla="*/ 14 w 36"/>
                <a:gd name="T19" fmla="*/ 107 h 110"/>
                <a:gd name="T20" fmla="*/ 26 w 36"/>
                <a:gd name="T21" fmla="*/ 100 h 110"/>
                <a:gd name="T22" fmla="*/ 36 w 36"/>
                <a:gd name="T23" fmla="*/ 55 h 110"/>
                <a:gd name="T24" fmla="*/ 26 w 36"/>
                <a:gd name="T25" fmla="*/ 9 h 110"/>
                <a:gd name="T26" fmla="*/ 14 w 36"/>
                <a:gd name="T27" fmla="*/ 2 h 110"/>
                <a:gd name="T28" fmla="*/ 0 w 36"/>
                <a:gd name="T29" fmla="*/ 0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6" h="110">
                  <a:moveTo>
                    <a:pt x="0" y="0"/>
                  </a:moveTo>
                  <a:lnTo>
                    <a:pt x="0" y="16"/>
                  </a:lnTo>
                  <a:lnTo>
                    <a:pt x="7" y="19"/>
                  </a:lnTo>
                  <a:lnTo>
                    <a:pt x="12" y="28"/>
                  </a:lnTo>
                  <a:lnTo>
                    <a:pt x="14" y="55"/>
                  </a:lnTo>
                  <a:lnTo>
                    <a:pt x="12" y="83"/>
                  </a:lnTo>
                  <a:lnTo>
                    <a:pt x="7" y="91"/>
                  </a:lnTo>
                  <a:lnTo>
                    <a:pt x="0" y="93"/>
                  </a:lnTo>
                  <a:lnTo>
                    <a:pt x="0" y="110"/>
                  </a:lnTo>
                  <a:lnTo>
                    <a:pt x="14" y="107"/>
                  </a:lnTo>
                  <a:lnTo>
                    <a:pt x="26" y="100"/>
                  </a:lnTo>
                  <a:lnTo>
                    <a:pt x="36" y="55"/>
                  </a:lnTo>
                  <a:lnTo>
                    <a:pt x="26" y="9"/>
                  </a:lnTo>
                  <a:lnTo>
                    <a:pt x="14" y="2"/>
                  </a:lnTo>
                  <a:lnTo>
                    <a:pt x="0"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56" name="Freeform 255"/>
            <p:cNvSpPr>
              <a:spLocks/>
            </p:cNvSpPr>
            <p:nvPr/>
          </p:nvSpPr>
          <p:spPr bwMode="auto">
            <a:xfrm>
              <a:off x="96" y="10"/>
              <a:ext cx="36" cy="110"/>
            </a:xfrm>
            <a:custGeom>
              <a:avLst/>
              <a:gdLst>
                <a:gd name="T0" fmla="*/ 36 w 36"/>
                <a:gd name="T1" fmla="*/ 0 h 110"/>
                <a:gd name="T2" fmla="*/ 24 w 36"/>
                <a:gd name="T3" fmla="*/ 2 h 110"/>
                <a:gd name="T4" fmla="*/ 12 w 36"/>
                <a:gd name="T5" fmla="*/ 9 h 110"/>
                <a:gd name="T6" fmla="*/ 0 w 36"/>
                <a:gd name="T7" fmla="*/ 55 h 110"/>
                <a:gd name="T8" fmla="*/ 9 w 36"/>
                <a:gd name="T9" fmla="*/ 98 h 110"/>
                <a:gd name="T10" fmla="*/ 24 w 36"/>
                <a:gd name="T11" fmla="*/ 107 h 110"/>
                <a:gd name="T12" fmla="*/ 36 w 36"/>
                <a:gd name="T13" fmla="*/ 110 h 110"/>
                <a:gd name="T14" fmla="*/ 36 w 36"/>
                <a:gd name="T15" fmla="*/ 93 h 110"/>
                <a:gd name="T16" fmla="*/ 31 w 36"/>
                <a:gd name="T17" fmla="*/ 91 h 110"/>
                <a:gd name="T18" fmla="*/ 24 w 36"/>
                <a:gd name="T19" fmla="*/ 81 h 110"/>
                <a:gd name="T20" fmla="*/ 24 w 36"/>
                <a:gd name="T21" fmla="*/ 28 h 110"/>
                <a:gd name="T22" fmla="*/ 31 w 36"/>
                <a:gd name="T23" fmla="*/ 19 h 110"/>
                <a:gd name="T24" fmla="*/ 36 w 36"/>
                <a:gd name="T25" fmla="*/ 16 h 110"/>
                <a:gd name="T26" fmla="*/ 36 w 36"/>
                <a:gd name="T27" fmla="*/ 0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6" h="110">
                  <a:moveTo>
                    <a:pt x="36" y="0"/>
                  </a:moveTo>
                  <a:lnTo>
                    <a:pt x="24" y="2"/>
                  </a:lnTo>
                  <a:lnTo>
                    <a:pt x="12" y="9"/>
                  </a:lnTo>
                  <a:lnTo>
                    <a:pt x="0" y="55"/>
                  </a:lnTo>
                  <a:lnTo>
                    <a:pt x="9" y="98"/>
                  </a:lnTo>
                  <a:lnTo>
                    <a:pt x="24" y="107"/>
                  </a:lnTo>
                  <a:lnTo>
                    <a:pt x="36" y="110"/>
                  </a:lnTo>
                  <a:lnTo>
                    <a:pt x="36" y="93"/>
                  </a:lnTo>
                  <a:lnTo>
                    <a:pt x="31" y="91"/>
                  </a:lnTo>
                  <a:lnTo>
                    <a:pt x="24" y="81"/>
                  </a:lnTo>
                  <a:lnTo>
                    <a:pt x="24" y="28"/>
                  </a:lnTo>
                  <a:lnTo>
                    <a:pt x="31" y="19"/>
                  </a:lnTo>
                  <a:lnTo>
                    <a:pt x="36" y="16"/>
                  </a:lnTo>
                  <a:lnTo>
                    <a:pt x="36"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nvGrpSpPr>
            <p:cNvPr id="257" name="Group 256"/>
            <p:cNvGrpSpPr>
              <a:grpSpLocks/>
            </p:cNvGrpSpPr>
            <p:nvPr/>
          </p:nvGrpSpPr>
          <p:grpSpPr bwMode="auto">
            <a:xfrm>
              <a:off x="182" y="38"/>
              <a:ext cx="75" cy="82"/>
              <a:chOff x="182" y="38"/>
              <a:chExt cx="75" cy="82"/>
            </a:xfrm>
          </p:grpSpPr>
          <p:sp>
            <p:nvSpPr>
              <p:cNvPr id="264" name="Freeform 263"/>
              <p:cNvSpPr>
                <a:spLocks/>
              </p:cNvSpPr>
              <p:nvPr/>
            </p:nvSpPr>
            <p:spPr bwMode="auto">
              <a:xfrm>
                <a:off x="182" y="38"/>
                <a:ext cx="75" cy="82"/>
              </a:xfrm>
              <a:custGeom>
                <a:avLst/>
                <a:gdLst>
                  <a:gd name="T0" fmla="*/ 38 w 75"/>
                  <a:gd name="T1" fmla="*/ 0 h 82"/>
                  <a:gd name="T2" fmla="*/ 21 w 75"/>
                  <a:gd name="T3" fmla="*/ 2 h 82"/>
                  <a:gd name="T4" fmla="*/ 9 w 75"/>
                  <a:gd name="T5" fmla="*/ 9 h 82"/>
                  <a:gd name="T6" fmla="*/ 2 w 75"/>
                  <a:gd name="T7" fmla="*/ 24 h 82"/>
                  <a:gd name="T8" fmla="*/ 0 w 75"/>
                  <a:gd name="T9" fmla="*/ 40 h 82"/>
                  <a:gd name="T10" fmla="*/ 2 w 75"/>
                  <a:gd name="T11" fmla="*/ 60 h 82"/>
                  <a:gd name="T12" fmla="*/ 9 w 75"/>
                  <a:gd name="T13" fmla="*/ 72 h 82"/>
                  <a:gd name="T14" fmla="*/ 21 w 75"/>
                  <a:gd name="T15" fmla="*/ 79 h 82"/>
                  <a:gd name="T16" fmla="*/ 38 w 75"/>
                  <a:gd name="T17" fmla="*/ 81 h 82"/>
                  <a:gd name="T18" fmla="*/ 62 w 75"/>
                  <a:gd name="T19" fmla="*/ 74 h 82"/>
                  <a:gd name="T20" fmla="*/ 68 w 75"/>
                  <a:gd name="T21" fmla="*/ 64 h 82"/>
                  <a:gd name="T22" fmla="*/ 40 w 75"/>
                  <a:gd name="T23" fmla="*/ 64 h 82"/>
                  <a:gd name="T24" fmla="*/ 26 w 75"/>
                  <a:gd name="T25" fmla="*/ 60 h 82"/>
                  <a:gd name="T26" fmla="*/ 21 w 75"/>
                  <a:gd name="T27" fmla="*/ 38 h 82"/>
                  <a:gd name="T28" fmla="*/ 26 w 75"/>
                  <a:gd name="T29" fmla="*/ 21 h 82"/>
                  <a:gd name="T30" fmla="*/ 40 w 75"/>
                  <a:gd name="T31" fmla="*/ 16 h 82"/>
                  <a:gd name="T32" fmla="*/ 68 w 75"/>
                  <a:gd name="T33" fmla="*/ 16 h 82"/>
                  <a:gd name="T34" fmla="*/ 60 w 75"/>
                  <a:gd name="T35" fmla="*/ 7 h 82"/>
                  <a:gd name="T36" fmla="*/ 38 w 75"/>
                  <a:gd name="T37" fmla="*/ 0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75" h="82">
                    <a:moveTo>
                      <a:pt x="38" y="0"/>
                    </a:moveTo>
                    <a:lnTo>
                      <a:pt x="21" y="2"/>
                    </a:lnTo>
                    <a:lnTo>
                      <a:pt x="9" y="9"/>
                    </a:lnTo>
                    <a:lnTo>
                      <a:pt x="2" y="24"/>
                    </a:lnTo>
                    <a:lnTo>
                      <a:pt x="0" y="40"/>
                    </a:lnTo>
                    <a:lnTo>
                      <a:pt x="2" y="60"/>
                    </a:lnTo>
                    <a:lnTo>
                      <a:pt x="9" y="72"/>
                    </a:lnTo>
                    <a:lnTo>
                      <a:pt x="21" y="79"/>
                    </a:lnTo>
                    <a:lnTo>
                      <a:pt x="38" y="81"/>
                    </a:lnTo>
                    <a:lnTo>
                      <a:pt x="62" y="74"/>
                    </a:lnTo>
                    <a:lnTo>
                      <a:pt x="68" y="64"/>
                    </a:lnTo>
                    <a:lnTo>
                      <a:pt x="40" y="64"/>
                    </a:lnTo>
                    <a:lnTo>
                      <a:pt x="26" y="60"/>
                    </a:lnTo>
                    <a:lnTo>
                      <a:pt x="21" y="38"/>
                    </a:lnTo>
                    <a:lnTo>
                      <a:pt x="26" y="21"/>
                    </a:lnTo>
                    <a:lnTo>
                      <a:pt x="40" y="16"/>
                    </a:lnTo>
                    <a:lnTo>
                      <a:pt x="68" y="16"/>
                    </a:lnTo>
                    <a:lnTo>
                      <a:pt x="60" y="7"/>
                    </a:lnTo>
                    <a:lnTo>
                      <a:pt x="38"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65" name="Freeform 264"/>
              <p:cNvSpPr>
                <a:spLocks/>
              </p:cNvSpPr>
              <p:nvPr/>
            </p:nvSpPr>
            <p:spPr bwMode="auto">
              <a:xfrm>
                <a:off x="182" y="38"/>
                <a:ext cx="75" cy="82"/>
              </a:xfrm>
              <a:custGeom>
                <a:avLst/>
                <a:gdLst>
                  <a:gd name="T0" fmla="*/ 55 w 75"/>
                  <a:gd name="T1" fmla="*/ 50 h 82"/>
                  <a:gd name="T2" fmla="*/ 47 w 75"/>
                  <a:gd name="T3" fmla="*/ 62 h 82"/>
                  <a:gd name="T4" fmla="*/ 40 w 75"/>
                  <a:gd name="T5" fmla="*/ 64 h 82"/>
                  <a:gd name="T6" fmla="*/ 68 w 75"/>
                  <a:gd name="T7" fmla="*/ 64 h 82"/>
                  <a:gd name="T8" fmla="*/ 74 w 75"/>
                  <a:gd name="T9" fmla="*/ 55 h 82"/>
                  <a:gd name="T10" fmla="*/ 55 w 75"/>
                  <a:gd name="T11" fmla="*/ 50 h 82"/>
                </a:gdLst>
                <a:ahLst/>
                <a:cxnLst>
                  <a:cxn ang="0">
                    <a:pos x="T0" y="T1"/>
                  </a:cxn>
                  <a:cxn ang="0">
                    <a:pos x="T2" y="T3"/>
                  </a:cxn>
                  <a:cxn ang="0">
                    <a:pos x="T4" y="T5"/>
                  </a:cxn>
                  <a:cxn ang="0">
                    <a:pos x="T6" y="T7"/>
                  </a:cxn>
                  <a:cxn ang="0">
                    <a:pos x="T8" y="T9"/>
                  </a:cxn>
                  <a:cxn ang="0">
                    <a:pos x="T10" y="T11"/>
                  </a:cxn>
                </a:cxnLst>
                <a:rect l="0" t="0" r="r" b="b"/>
                <a:pathLst>
                  <a:path w="75" h="82">
                    <a:moveTo>
                      <a:pt x="55" y="50"/>
                    </a:moveTo>
                    <a:lnTo>
                      <a:pt x="47" y="62"/>
                    </a:lnTo>
                    <a:lnTo>
                      <a:pt x="40" y="64"/>
                    </a:lnTo>
                    <a:lnTo>
                      <a:pt x="68" y="64"/>
                    </a:lnTo>
                    <a:lnTo>
                      <a:pt x="74" y="55"/>
                    </a:lnTo>
                    <a:lnTo>
                      <a:pt x="55" y="5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66" name="Freeform 265"/>
              <p:cNvSpPr>
                <a:spLocks/>
              </p:cNvSpPr>
              <p:nvPr/>
            </p:nvSpPr>
            <p:spPr bwMode="auto">
              <a:xfrm>
                <a:off x="182" y="38"/>
                <a:ext cx="75" cy="82"/>
              </a:xfrm>
              <a:custGeom>
                <a:avLst/>
                <a:gdLst>
                  <a:gd name="T0" fmla="*/ 68 w 75"/>
                  <a:gd name="T1" fmla="*/ 16 h 82"/>
                  <a:gd name="T2" fmla="*/ 40 w 75"/>
                  <a:gd name="T3" fmla="*/ 16 h 82"/>
                  <a:gd name="T4" fmla="*/ 47 w 75"/>
                  <a:gd name="T5" fmla="*/ 19 h 82"/>
                  <a:gd name="T6" fmla="*/ 52 w 75"/>
                  <a:gd name="T7" fmla="*/ 28 h 82"/>
                  <a:gd name="T8" fmla="*/ 74 w 75"/>
                  <a:gd name="T9" fmla="*/ 24 h 82"/>
                  <a:gd name="T10" fmla="*/ 68 w 75"/>
                  <a:gd name="T11" fmla="*/ 16 h 82"/>
                </a:gdLst>
                <a:ahLst/>
                <a:cxnLst>
                  <a:cxn ang="0">
                    <a:pos x="T0" y="T1"/>
                  </a:cxn>
                  <a:cxn ang="0">
                    <a:pos x="T2" y="T3"/>
                  </a:cxn>
                  <a:cxn ang="0">
                    <a:pos x="T4" y="T5"/>
                  </a:cxn>
                  <a:cxn ang="0">
                    <a:pos x="T6" y="T7"/>
                  </a:cxn>
                  <a:cxn ang="0">
                    <a:pos x="T8" y="T9"/>
                  </a:cxn>
                  <a:cxn ang="0">
                    <a:pos x="T10" y="T11"/>
                  </a:cxn>
                </a:cxnLst>
                <a:rect l="0" t="0" r="r" b="b"/>
                <a:pathLst>
                  <a:path w="75" h="82">
                    <a:moveTo>
                      <a:pt x="68" y="16"/>
                    </a:moveTo>
                    <a:lnTo>
                      <a:pt x="40" y="16"/>
                    </a:lnTo>
                    <a:lnTo>
                      <a:pt x="47" y="19"/>
                    </a:lnTo>
                    <a:lnTo>
                      <a:pt x="52" y="28"/>
                    </a:lnTo>
                    <a:lnTo>
                      <a:pt x="74" y="24"/>
                    </a:lnTo>
                    <a:lnTo>
                      <a:pt x="68" y="16"/>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grpSp>
          <p:nvGrpSpPr>
            <p:cNvPr id="258" name="Group 257"/>
            <p:cNvGrpSpPr>
              <a:grpSpLocks/>
            </p:cNvGrpSpPr>
            <p:nvPr/>
          </p:nvGrpSpPr>
          <p:grpSpPr bwMode="auto">
            <a:xfrm>
              <a:off x="271" y="38"/>
              <a:ext cx="118" cy="82"/>
              <a:chOff x="271" y="38"/>
              <a:chExt cx="118" cy="82"/>
            </a:xfrm>
          </p:grpSpPr>
          <p:sp>
            <p:nvSpPr>
              <p:cNvPr id="259" name="Freeform 258"/>
              <p:cNvSpPr>
                <a:spLocks/>
              </p:cNvSpPr>
              <p:nvPr/>
            </p:nvSpPr>
            <p:spPr bwMode="auto">
              <a:xfrm>
                <a:off x="271" y="38"/>
                <a:ext cx="118" cy="82"/>
              </a:xfrm>
              <a:custGeom>
                <a:avLst/>
                <a:gdLst>
                  <a:gd name="T0" fmla="*/ 19 w 118"/>
                  <a:gd name="T1" fmla="*/ 0 h 82"/>
                  <a:gd name="T2" fmla="*/ 0 w 118"/>
                  <a:gd name="T3" fmla="*/ 0 h 82"/>
                  <a:gd name="T4" fmla="*/ 0 w 118"/>
                  <a:gd name="T5" fmla="*/ 81 h 82"/>
                  <a:gd name="T6" fmla="*/ 21 w 118"/>
                  <a:gd name="T7" fmla="*/ 81 h 82"/>
                  <a:gd name="T8" fmla="*/ 21 w 118"/>
                  <a:gd name="T9" fmla="*/ 26 h 82"/>
                  <a:gd name="T10" fmla="*/ 26 w 118"/>
                  <a:gd name="T11" fmla="*/ 19 h 82"/>
                  <a:gd name="T12" fmla="*/ 35 w 118"/>
                  <a:gd name="T13" fmla="*/ 16 h 82"/>
                  <a:gd name="T14" fmla="*/ 113 w 118"/>
                  <a:gd name="T15" fmla="*/ 16 h 82"/>
                  <a:gd name="T16" fmla="*/ 112 w 118"/>
                  <a:gd name="T17" fmla="*/ 14 h 82"/>
                  <a:gd name="T18" fmla="*/ 111 w 118"/>
                  <a:gd name="T19" fmla="*/ 12 h 82"/>
                  <a:gd name="T20" fmla="*/ 19 w 118"/>
                  <a:gd name="T21" fmla="*/ 12 h 82"/>
                  <a:gd name="T22" fmla="*/ 19 w 118"/>
                  <a:gd name="T23" fmla="*/ 0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8" h="82">
                    <a:moveTo>
                      <a:pt x="19" y="0"/>
                    </a:moveTo>
                    <a:lnTo>
                      <a:pt x="0" y="0"/>
                    </a:lnTo>
                    <a:lnTo>
                      <a:pt x="0" y="81"/>
                    </a:lnTo>
                    <a:lnTo>
                      <a:pt x="21" y="81"/>
                    </a:lnTo>
                    <a:lnTo>
                      <a:pt x="21" y="26"/>
                    </a:lnTo>
                    <a:lnTo>
                      <a:pt x="26" y="19"/>
                    </a:lnTo>
                    <a:lnTo>
                      <a:pt x="35" y="16"/>
                    </a:lnTo>
                    <a:lnTo>
                      <a:pt x="113" y="16"/>
                    </a:lnTo>
                    <a:lnTo>
                      <a:pt x="112" y="14"/>
                    </a:lnTo>
                    <a:lnTo>
                      <a:pt x="111" y="12"/>
                    </a:lnTo>
                    <a:lnTo>
                      <a:pt x="19" y="12"/>
                    </a:lnTo>
                    <a:lnTo>
                      <a:pt x="1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60" name="Freeform 259"/>
              <p:cNvSpPr>
                <a:spLocks/>
              </p:cNvSpPr>
              <p:nvPr/>
            </p:nvSpPr>
            <p:spPr bwMode="auto">
              <a:xfrm>
                <a:off x="271" y="38"/>
                <a:ext cx="118" cy="82"/>
              </a:xfrm>
              <a:custGeom>
                <a:avLst/>
                <a:gdLst>
                  <a:gd name="T0" fmla="*/ 83 w 118"/>
                  <a:gd name="T1" fmla="*/ 16 h 82"/>
                  <a:gd name="T2" fmla="*/ 43 w 118"/>
                  <a:gd name="T3" fmla="*/ 16 h 82"/>
                  <a:gd name="T4" fmla="*/ 45 w 118"/>
                  <a:gd name="T5" fmla="*/ 21 h 82"/>
                  <a:gd name="T6" fmla="*/ 47 w 118"/>
                  <a:gd name="T7" fmla="*/ 36 h 82"/>
                  <a:gd name="T8" fmla="*/ 47 w 118"/>
                  <a:gd name="T9" fmla="*/ 81 h 82"/>
                  <a:gd name="T10" fmla="*/ 67 w 118"/>
                  <a:gd name="T11" fmla="*/ 81 h 82"/>
                  <a:gd name="T12" fmla="*/ 67 w 118"/>
                  <a:gd name="T13" fmla="*/ 43 h 82"/>
                  <a:gd name="T14" fmla="*/ 71 w 118"/>
                  <a:gd name="T15" fmla="*/ 26 h 82"/>
                  <a:gd name="T16" fmla="*/ 76 w 118"/>
                  <a:gd name="T17" fmla="*/ 19 h 82"/>
                  <a:gd name="T18" fmla="*/ 83 w 118"/>
                  <a:gd name="T19" fmla="*/ 16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8" h="82">
                    <a:moveTo>
                      <a:pt x="83" y="16"/>
                    </a:moveTo>
                    <a:lnTo>
                      <a:pt x="43" y="16"/>
                    </a:lnTo>
                    <a:lnTo>
                      <a:pt x="45" y="21"/>
                    </a:lnTo>
                    <a:lnTo>
                      <a:pt x="47" y="36"/>
                    </a:lnTo>
                    <a:lnTo>
                      <a:pt x="47" y="81"/>
                    </a:lnTo>
                    <a:lnTo>
                      <a:pt x="67" y="81"/>
                    </a:lnTo>
                    <a:lnTo>
                      <a:pt x="67" y="43"/>
                    </a:lnTo>
                    <a:lnTo>
                      <a:pt x="71" y="26"/>
                    </a:lnTo>
                    <a:lnTo>
                      <a:pt x="76" y="19"/>
                    </a:lnTo>
                    <a:lnTo>
                      <a:pt x="83" y="16"/>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61" name="Freeform 260"/>
              <p:cNvSpPr>
                <a:spLocks/>
              </p:cNvSpPr>
              <p:nvPr/>
            </p:nvSpPr>
            <p:spPr bwMode="auto">
              <a:xfrm>
                <a:off x="271" y="38"/>
                <a:ext cx="118" cy="82"/>
              </a:xfrm>
              <a:custGeom>
                <a:avLst/>
                <a:gdLst>
                  <a:gd name="T0" fmla="*/ 113 w 118"/>
                  <a:gd name="T1" fmla="*/ 16 h 82"/>
                  <a:gd name="T2" fmla="*/ 83 w 118"/>
                  <a:gd name="T3" fmla="*/ 16 h 82"/>
                  <a:gd name="T4" fmla="*/ 93 w 118"/>
                  <a:gd name="T5" fmla="*/ 19 h 82"/>
                  <a:gd name="T6" fmla="*/ 95 w 118"/>
                  <a:gd name="T7" fmla="*/ 36 h 82"/>
                  <a:gd name="T8" fmla="*/ 95 w 118"/>
                  <a:gd name="T9" fmla="*/ 81 h 82"/>
                  <a:gd name="T10" fmla="*/ 117 w 118"/>
                  <a:gd name="T11" fmla="*/ 81 h 82"/>
                  <a:gd name="T12" fmla="*/ 117 w 118"/>
                  <a:gd name="T13" fmla="*/ 28 h 82"/>
                  <a:gd name="T14" fmla="*/ 113 w 118"/>
                  <a:gd name="T15" fmla="*/ 16 h 8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8" h="82">
                    <a:moveTo>
                      <a:pt x="113" y="16"/>
                    </a:moveTo>
                    <a:lnTo>
                      <a:pt x="83" y="16"/>
                    </a:lnTo>
                    <a:lnTo>
                      <a:pt x="93" y="19"/>
                    </a:lnTo>
                    <a:lnTo>
                      <a:pt x="95" y="36"/>
                    </a:lnTo>
                    <a:lnTo>
                      <a:pt x="95" y="81"/>
                    </a:lnTo>
                    <a:lnTo>
                      <a:pt x="117" y="81"/>
                    </a:lnTo>
                    <a:lnTo>
                      <a:pt x="117" y="28"/>
                    </a:lnTo>
                    <a:lnTo>
                      <a:pt x="113" y="16"/>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62" name="Freeform 261"/>
              <p:cNvSpPr>
                <a:spLocks/>
              </p:cNvSpPr>
              <p:nvPr/>
            </p:nvSpPr>
            <p:spPr bwMode="auto">
              <a:xfrm>
                <a:off x="271" y="38"/>
                <a:ext cx="118" cy="82"/>
              </a:xfrm>
              <a:custGeom>
                <a:avLst/>
                <a:gdLst>
                  <a:gd name="T0" fmla="*/ 43 w 118"/>
                  <a:gd name="T1" fmla="*/ 0 h 82"/>
                  <a:gd name="T2" fmla="*/ 31 w 118"/>
                  <a:gd name="T3" fmla="*/ 2 h 82"/>
                  <a:gd name="T4" fmla="*/ 19 w 118"/>
                  <a:gd name="T5" fmla="*/ 12 h 82"/>
                  <a:gd name="T6" fmla="*/ 67 w 118"/>
                  <a:gd name="T7" fmla="*/ 12 h 82"/>
                  <a:gd name="T8" fmla="*/ 57 w 118"/>
                  <a:gd name="T9" fmla="*/ 2 h 82"/>
                  <a:gd name="T10" fmla="*/ 43 w 118"/>
                  <a:gd name="T11" fmla="*/ 0 h 82"/>
                </a:gdLst>
                <a:ahLst/>
                <a:cxnLst>
                  <a:cxn ang="0">
                    <a:pos x="T0" y="T1"/>
                  </a:cxn>
                  <a:cxn ang="0">
                    <a:pos x="T2" y="T3"/>
                  </a:cxn>
                  <a:cxn ang="0">
                    <a:pos x="T4" y="T5"/>
                  </a:cxn>
                  <a:cxn ang="0">
                    <a:pos x="T6" y="T7"/>
                  </a:cxn>
                  <a:cxn ang="0">
                    <a:pos x="T8" y="T9"/>
                  </a:cxn>
                  <a:cxn ang="0">
                    <a:pos x="T10" y="T11"/>
                  </a:cxn>
                </a:cxnLst>
                <a:rect l="0" t="0" r="r" b="b"/>
                <a:pathLst>
                  <a:path w="118" h="82">
                    <a:moveTo>
                      <a:pt x="43" y="0"/>
                    </a:moveTo>
                    <a:lnTo>
                      <a:pt x="31" y="2"/>
                    </a:lnTo>
                    <a:lnTo>
                      <a:pt x="19" y="12"/>
                    </a:lnTo>
                    <a:lnTo>
                      <a:pt x="67" y="12"/>
                    </a:lnTo>
                    <a:lnTo>
                      <a:pt x="57" y="2"/>
                    </a:lnTo>
                    <a:lnTo>
                      <a:pt x="43"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63" name="Freeform 262"/>
              <p:cNvSpPr>
                <a:spLocks/>
              </p:cNvSpPr>
              <p:nvPr/>
            </p:nvSpPr>
            <p:spPr bwMode="auto">
              <a:xfrm>
                <a:off x="271" y="38"/>
                <a:ext cx="118" cy="82"/>
              </a:xfrm>
              <a:custGeom>
                <a:avLst/>
                <a:gdLst>
                  <a:gd name="T0" fmla="*/ 91 w 118"/>
                  <a:gd name="T1" fmla="*/ 0 h 82"/>
                  <a:gd name="T2" fmla="*/ 76 w 118"/>
                  <a:gd name="T3" fmla="*/ 2 h 82"/>
                  <a:gd name="T4" fmla="*/ 67 w 118"/>
                  <a:gd name="T5" fmla="*/ 12 h 82"/>
                  <a:gd name="T6" fmla="*/ 111 w 118"/>
                  <a:gd name="T7" fmla="*/ 12 h 82"/>
                  <a:gd name="T8" fmla="*/ 105 w 118"/>
                  <a:gd name="T9" fmla="*/ 2 h 82"/>
                  <a:gd name="T10" fmla="*/ 91 w 118"/>
                  <a:gd name="T11" fmla="*/ 0 h 82"/>
                </a:gdLst>
                <a:ahLst/>
                <a:cxnLst>
                  <a:cxn ang="0">
                    <a:pos x="T0" y="T1"/>
                  </a:cxn>
                  <a:cxn ang="0">
                    <a:pos x="T2" y="T3"/>
                  </a:cxn>
                  <a:cxn ang="0">
                    <a:pos x="T4" y="T5"/>
                  </a:cxn>
                  <a:cxn ang="0">
                    <a:pos x="T6" y="T7"/>
                  </a:cxn>
                  <a:cxn ang="0">
                    <a:pos x="T8" y="T9"/>
                  </a:cxn>
                  <a:cxn ang="0">
                    <a:pos x="T10" y="T11"/>
                  </a:cxn>
                </a:cxnLst>
                <a:rect l="0" t="0" r="r" b="b"/>
                <a:pathLst>
                  <a:path w="118" h="82">
                    <a:moveTo>
                      <a:pt x="91" y="0"/>
                    </a:moveTo>
                    <a:lnTo>
                      <a:pt x="76" y="2"/>
                    </a:lnTo>
                    <a:lnTo>
                      <a:pt x="67" y="12"/>
                    </a:lnTo>
                    <a:lnTo>
                      <a:pt x="111" y="12"/>
                    </a:lnTo>
                    <a:lnTo>
                      <a:pt x="105" y="2"/>
                    </a:lnTo>
                    <a:lnTo>
                      <a:pt x="91"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grpSp>
      <p:grpSp>
        <p:nvGrpSpPr>
          <p:cNvPr id="271" name="Group 270"/>
          <p:cNvGrpSpPr>
            <a:grpSpLocks/>
          </p:cNvGrpSpPr>
          <p:nvPr/>
        </p:nvGrpSpPr>
        <p:grpSpPr bwMode="auto">
          <a:xfrm>
            <a:off x="0" y="0"/>
            <a:ext cx="200025" cy="102870"/>
            <a:chOff x="0" y="0"/>
            <a:chExt cx="315" cy="162"/>
          </a:xfrm>
        </p:grpSpPr>
        <p:grpSp>
          <p:nvGrpSpPr>
            <p:cNvPr id="272" name="Group 271"/>
            <p:cNvGrpSpPr>
              <a:grpSpLocks/>
            </p:cNvGrpSpPr>
            <p:nvPr/>
          </p:nvGrpSpPr>
          <p:grpSpPr bwMode="auto">
            <a:xfrm>
              <a:off x="10" y="41"/>
              <a:ext cx="117" cy="79"/>
              <a:chOff x="10" y="41"/>
              <a:chExt cx="117" cy="79"/>
            </a:xfrm>
          </p:grpSpPr>
          <p:sp>
            <p:nvSpPr>
              <p:cNvPr id="280" name="Freeform 279"/>
              <p:cNvSpPr>
                <a:spLocks/>
              </p:cNvSpPr>
              <p:nvPr/>
            </p:nvSpPr>
            <p:spPr bwMode="auto">
              <a:xfrm>
                <a:off x="10" y="41"/>
                <a:ext cx="117" cy="79"/>
              </a:xfrm>
              <a:custGeom>
                <a:avLst/>
                <a:gdLst>
                  <a:gd name="T0" fmla="*/ 19 w 117"/>
                  <a:gd name="T1" fmla="*/ 0 h 79"/>
                  <a:gd name="T2" fmla="*/ 0 w 117"/>
                  <a:gd name="T3" fmla="*/ 0 h 79"/>
                  <a:gd name="T4" fmla="*/ 0 w 117"/>
                  <a:gd name="T5" fmla="*/ 79 h 79"/>
                  <a:gd name="T6" fmla="*/ 21 w 117"/>
                  <a:gd name="T7" fmla="*/ 79 h 79"/>
                  <a:gd name="T8" fmla="*/ 21 w 117"/>
                  <a:gd name="T9" fmla="*/ 40 h 79"/>
                  <a:gd name="T10" fmla="*/ 23 w 117"/>
                  <a:gd name="T11" fmla="*/ 24 h 79"/>
                  <a:gd name="T12" fmla="*/ 28 w 117"/>
                  <a:gd name="T13" fmla="*/ 16 h 79"/>
                  <a:gd name="T14" fmla="*/ 115 w 117"/>
                  <a:gd name="T15" fmla="*/ 16 h 79"/>
                  <a:gd name="T16" fmla="*/ 115 w 117"/>
                  <a:gd name="T17" fmla="*/ 12 h 79"/>
                  <a:gd name="T18" fmla="*/ 19 w 117"/>
                  <a:gd name="T19" fmla="*/ 12 h 79"/>
                  <a:gd name="T20" fmla="*/ 19 w 117"/>
                  <a:gd name="T21" fmla="*/ 0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7" h="79">
                    <a:moveTo>
                      <a:pt x="19" y="0"/>
                    </a:moveTo>
                    <a:lnTo>
                      <a:pt x="0" y="0"/>
                    </a:lnTo>
                    <a:lnTo>
                      <a:pt x="0" y="79"/>
                    </a:lnTo>
                    <a:lnTo>
                      <a:pt x="21" y="79"/>
                    </a:lnTo>
                    <a:lnTo>
                      <a:pt x="21" y="40"/>
                    </a:lnTo>
                    <a:lnTo>
                      <a:pt x="23" y="24"/>
                    </a:lnTo>
                    <a:lnTo>
                      <a:pt x="28" y="16"/>
                    </a:lnTo>
                    <a:lnTo>
                      <a:pt x="115" y="16"/>
                    </a:lnTo>
                    <a:lnTo>
                      <a:pt x="115" y="12"/>
                    </a:lnTo>
                    <a:lnTo>
                      <a:pt x="19" y="12"/>
                    </a:lnTo>
                    <a:lnTo>
                      <a:pt x="1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81" name="Freeform 280"/>
              <p:cNvSpPr>
                <a:spLocks/>
              </p:cNvSpPr>
              <p:nvPr/>
            </p:nvSpPr>
            <p:spPr bwMode="auto">
              <a:xfrm>
                <a:off x="10" y="41"/>
                <a:ext cx="117" cy="79"/>
              </a:xfrm>
              <a:custGeom>
                <a:avLst/>
                <a:gdLst>
                  <a:gd name="T0" fmla="*/ 76 w 117"/>
                  <a:gd name="T1" fmla="*/ 16 h 79"/>
                  <a:gd name="T2" fmla="*/ 43 w 117"/>
                  <a:gd name="T3" fmla="*/ 16 h 79"/>
                  <a:gd name="T4" fmla="*/ 48 w 117"/>
                  <a:gd name="T5" fmla="*/ 21 h 79"/>
                  <a:gd name="T6" fmla="*/ 50 w 117"/>
                  <a:gd name="T7" fmla="*/ 36 h 79"/>
                  <a:gd name="T8" fmla="*/ 50 w 117"/>
                  <a:gd name="T9" fmla="*/ 79 h 79"/>
                  <a:gd name="T10" fmla="*/ 69 w 117"/>
                  <a:gd name="T11" fmla="*/ 79 h 79"/>
                  <a:gd name="T12" fmla="*/ 69 w 117"/>
                  <a:gd name="T13" fmla="*/ 40 h 79"/>
                  <a:gd name="T14" fmla="*/ 72 w 117"/>
                  <a:gd name="T15" fmla="*/ 26 h 79"/>
                  <a:gd name="T16" fmla="*/ 76 w 117"/>
                  <a:gd name="T17" fmla="*/ 16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7" h="79">
                    <a:moveTo>
                      <a:pt x="76" y="16"/>
                    </a:moveTo>
                    <a:lnTo>
                      <a:pt x="43" y="16"/>
                    </a:lnTo>
                    <a:lnTo>
                      <a:pt x="48" y="21"/>
                    </a:lnTo>
                    <a:lnTo>
                      <a:pt x="50" y="36"/>
                    </a:lnTo>
                    <a:lnTo>
                      <a:pt x="50" y="79"/>
                    </a:lnTo>
                    <a:lnTo>
                      <a:pt x="69" y="79"/>
                    </a:lnTo>
                    <a:lnTo>
                      <a:pt x="69" y="40"/>
                    </a:lnTo>
                    <a:lnTo>
                      <a:pt x="72" y="26"/>
                    </a:lnTo>
                    <a:lnTo>
                      <a:pt x="76" y="16"/>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82" name="Freeform 281"/>
              <p:cNvSpPr>
                <a:spLocks/>
              </p:cNvSpPr>
              <p:nvPr/>
            </p:nvSpPr>
            <p:spPr bwMode="auto">
              <a:xfrm>
                <a:off x="10" y="41"/>
                <a:ext cx="117" cy="79"/>
              </a:xfrm>
              <a:custGeom>
                <a:avLst/>
                <a:gdLst>
                  <a:gd name="T0" fmla="*/ 115 w 117"/>
                  <a:gd name="T1" fmla="*/ 16 h 79"/>
                  <a:gd name="T2" fmla="*/ 86 w 117"/>
                  <a:gd name="T3" fmla="*/ 16 h 79"/>
                  <a:gd name="T4" fmla="*/ 93 w 117"/>
                  <a:gd name="T5" fmla="*/ 19 h 79"/>
                  <a:gd name="T6" fmla="*/ 96 w 117"/>
                  <a:gd name="T7" fmla="*/ 36 h 79"/>
                  <a:gd name="T8" fmla="*/ 96 w 117"/>
                  <a:gd name="T9" fmla="*/ 79 h 79"/>
                  <a:gd name="T10" fmla="*/ 117 w 117"/>
                  <a:gd name="T11" fmla="*/ 79 h 79"/>
                  <a:gd name="T12" fmla="*/ 117 w 117"/>
                  <a:gd name="T13" fmla="*/ 31 h 79"/>
                  <a:gd name="T14" fmla="*/ 115 w 117"/>
                  <a:gd name="T15" fmla="*/ 16 h 7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7" h="79">
                    <a:moveTo>
                      <a:pt x="115" y="16"/>
                    </a:moveTo>
                    <a:lnTo>
                      <a:pt x="86" y="16"/>
                    </a:lnTo>
                    <a:lnTo>
                      <a:pt x="93" y="19"/>
                    </a:lnTo>
                    <a:lnTo>
                      <a:pt x="96" y="36"/>
                    </a:lnTo>
                    <a:lnTo>
                      <a:pt x="96" y="79"/>
                    </a:lnTo>
                    <a:lnTo>
                      <a:pt x="117" y="79"/>
                    </a:lnTo>
                    <a:lnTo>
                      <a:pt x="117" y="31"/>
                    </a:lnTo>
                    <a:lnTo>
                      <a:pt x="115" y="16"/>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83" name="Freeform 282"/>
              <p:cNvSpPr>
                <a:spLocks/>
              </p:cNvSpPr>
              <p:nvPr/>
            </p:nvSpPr>
            <p:spPr bwMode="auto">
              <a:xfrm>
                <a:off x="10" y="41"/>
                <a:ext cx="117" cy="79"/>
              </a:xfrm>
              <a:custGeom>
                <a:avLst/>
                <a:gdLst>
                  <a:gd name="T0" fmla="*/ 43 w 117"/>
                  <a:gd name="T1" fmla="*/ 0 h 79"/>
                  <a:gd name="T2" fmla="*/ 31 w 117"/>
                  <a:gd name="T3" fmla="*/ 2 h 79"/>
                  <a:gd name="T4" fmla="*/ 19 w 117"/>
                  <a:gd name="T5" fmla="*/ 12 h 79"/>
                  <a:gd name="T6" fmla="*/ 67 w 117"/>
                  <a:gd name="T7" fmla="*/ 12 h 79"/>
                  <a:gd name="T8" fmla="*/ 57 w 117"/>
                  <a:gd name="T9" fmla="*/ 2 h 79"/>
                  <a:gd name="T10" fmla="*/ 43 w 117"/>
                  <a:gd name="T11" fmla="*/ 0 h 79"/>
                </a:gdLst>
                <a:ahLst/>
                <a:cxnLst>
                  <a:cxn ang="0">
                    <a:pos x="T0" y="T1"/>
                  </a:cxn>
                  <a:cxn ang="0">
                    <a:pos x="T2" y="T3"/>
                  </a:cxn>
                  <a:cxn ang="0">
                    <a:pos x="T4" y="T5"/>
                  </a:cxn>
                  <a:cxn ang="0">
                    <a:pos x="T6" y="T7"/>
                  </a:cxn>
                  <a:cxn ang="0">
                    <a:pos x="T8" y="T9"/>
                  </a:cxn>
                  <a:cxn ang="0">
                    <a:pos x="T10" y="T11"/>
                  </a:cxn>
                </a:cxnLst>
                <a:rect l="0" t="0" r="r" b="b"/>
                <a:pathLst>
                  <a:path w="117" h="79">
                    <a:moveTo>
                      <a:pt x="43" y="0"/>
                    </a:moveTo>
                    <a:lnTo>
                      <a:pt x="31" y="2"/>
                    </a:lnTo>
                    <a:lnTo>
                      <a:pt x="19" y="12"/>
                    </a:lnTo>
                    <a:lnTo>
                      <a:pt x="67" y="12"/>
                    </a:lnTo>
                    <a:lnTo>
                      <a:pt x="57" y="2"/>
                    </a:lnTo>
                    <a:lnTo>
                      <a:pt x="43"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84" name="Freeform 283"/>
              <p:cNvSpPr>
                <a:spLocks/>
              </p:cNvSpPr>
              <p:nvPr/>
            </p:nvSpPr>
            <p:spPr bwMode="auto">
              <a:xfrm>
                <a:off x="10" y="41"/>
                <a:ext cx="117" cy="79"/>
              </a:xfrm>
              <a:custGeom>
                <a:avLst/>
                <a:gdLst>
                  <a:gd name="T0" fmla="*/ 91 w 117"/>
                  <a:gd name="T1" fmla="*/ 0 h 79"/>
                  <a:gd name="T2" fmla="*/ 79 w 117"/>
                  <a:gd name="T3" fmla="*/ 2 h 79"/>
                  <a:gd name="T4" fmla="*/ 67 w 117"/>
                  <a:gd name="T5" fmla="*/ 12 h 79"/>
                  <a:gd name="T6" fmla="*/ 115 w 117"/>
                  <a:gd name="T7" fmla="*/ 12 h 79"/>
                  <a:gd name="T8" fmla="*/ 105 w 117"/>
                  <a:gd name="T9" fmla="*/ 2 h 79"/>
                  <a:gd name="T10" fmla="*/ 91 w 117"/>
                  <a:gd name="T11" fmla="*/ 0 h 79"/>
                </a:gdLst>
                <a:ahLst/>
                <a:cxnLst>
                  <a:cxn ang="0">
                    <a:pos x="T0" y="T1"/>
                  </a:cxn>
                  <a:cxn ang="0">
                    <a:pos x="T2" y="T3"/>
                  </a:cxn>
                  <a:cxn ang="0">
                    <a:pos x="T4" y="T5"/>
                  </a:cxn>
                  <a:cxn ang="0">
                    <a:pos x="T6" y="T7"/>
                  </a:cxn>
                  <a:cxn ang="0">
                    <a:pos x="T8" y="T9"/>
                  </a:cxn>
                  <a:cxn ang="0">
                    <a:pos x="T10" y="T11"/>
                  </a:cxn>
                </a:cxnLst>
                <a:rect l="0" t="0" r="r" b="b"/>
                <a:pathLst>
                  <a:path w="117" h="79">
                    <a:moveTo>
                      <a:pt x="91" y="0"/>
                    </a:moveTo>
                    <a:lnTo>
                      <a:pt x="79" y="2"/>
                    </a:lnTo>
                    <a:lnTo>
                      <a:pt x="67" y="12"/>
                    </a:lnTo>
                    <a:lnTo>
                      <a:pt x="115" y="12"/>
                    </a:lnTo>
                    <a:lnTo>
                      <a:pt x="105" y="2"/>
                    </a:lnTo>
                    <a:lnTo>
                      <a:pt x="91"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sp>
          <p:nvSpPr>
            <p:cNvPr id="273" name="Rectangle 272"/>
            <p:cNvSpPr>
              <a:spLocks/>
            </p:cNvSpPr>
            <p:nvPr/>
          </p:nvSpPr>
          <p:spPr bwMode="auto">
            <a:xfrm>
              <a:off x="149" y="11"/>
              <a:ext cx="21" cy="21"/>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rot="0" vert="horz" wrap="square" lIns="91440" tIns="45720" rIns="91440" bIns="45720" anchor="t" anchorCtr="0" upright="1">
              <a:noAutofit/>
            </a:bodyPr>
            <a:lstStyle/>
            <a:p>
              <a:endParaRPr lang="en-AU"/>
            </a:p>
          </p:txBody>
        </p:sp>
        <p:sp>
          <p:nvSpPr>
            <p:cNvPr id="274" name="Rectangle 273"/>
            <p:cNvSpPr>
              <a:spLocks/>
            </p:cNvSpPr>
            <p:nvPr/>
          </p:nvSpPr>
          <p:spPr bwMode="auto">
            <a:xfrm>
              <a:off x="149" y="40"/>
              <a:ext cx="21" cy="81"/>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rot="0" vert="horz" wrap="square" lIns="91440" tIns="45720" rIns="91440" bIns="45720" anchor="t" anchorCtr="0" upright="1">
              <a:noAutofit/>
            </a:bodyPr>
            <a:lstStyle/>
            <a:p>
              <a:endParaRPr lang="en-AU"/>
            </a:p>
          </p:txBody>
        </p:sp>
        <p:grpSp>
          <p:nvGrpSpPr>
            <p:cNvPr id="275" name="Group 274"/>
            <p:cNvGrpSpPr>
              <a:grpSpLocks/>
            </p:cNvGrpSpPr>
            <p:nvPr/>
          </p:nvGrpSpPr>
          <p:grpSpPr bwMode="auto">
            <a:xfrm>
              <a:off x="190" y="41"/>
              <a:ext cx="72" cy="79"/>
              <a:chOff x="190" y="41"/>
              <a:chExt cx="72" cy="79"/>
            </a:xfrm>
          </p:grpSpPr>
          <p:sp>
            <p:nvSpPr>
              <p:cNvPr id="277" name="Freeform 276"/>
              <p:cNvSpPr>
                <a:spLocks/>
              </p:cNvSpPr>
              <p:nvPr/>
            </p:nvSpPr>
            <p:spPr bwMode="auto">
              <a:xfrm>
                <a:off x="190" y="41"/>
                <a:ext cx="72" cy="79"/>
              </a:xfrm>
              <a:custGeom>
                <a:avLst/>
                <a:gdLst>
                  <a:gd name="T0" fmla="*/ 21 w 72"/>
                  <a:gd name="T1" fmla="*/ 0 h 79"/>
                  <a:gd name="T2" fmla="*/ 0 w 72"/>
                  <a:gd name="T3" fmla="*/ 0 h 79"/>
                  <a:gd name="T4" fmla="*/ 0 w 72"/>
                  <a:gd name="T5" fmla="*/ 79 h 79"/>
                  <a:gd name="T6" fmla="*/ 21 w 72"/>
                  <a:gd name="T7" fmla="*/ 79 h 79"/>
                  <a:gd name="T8" fmla="*/ 21 w 72"/>
                  <a:gd name="T9" fmla="*/ 43 h 79"/>
                  <a:gd name="T10" fmla="*/ 23 w 72"/>
                  <a:gd name="T11" fmla="*/ 26 h 79"/>
                  <a:gd name="T12" fmla="*/ 28 w 72"/>
                  <a:gd name="T13" fmla="*/ 16 h 79"/>
                  <a:gd name="T14" fmla="*/ 72 w 72"/>
                  <a:gd name="T15" fmla="*/ 16 h 79"/>
                  <a:gd name="T16" fmla="*/ 69 w 72"/>
                  <a:gd name="T17" fmla="*/ 12 h 79"/>
                  <a:gd name="T18" fmla="*/ 21 w 72"/>
                  <a:gd name="T19" fmla="*/ 12 h 79"/>
                  <a:gd name="T20" fmla="*/ 21 w 72"/>
                  <a:gd name="T21" fmla="*/ 0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2" h="79">
                    <a:moveTo>
                      <a:pt x="21" y="0"/>
                    </a:moveTo>
                    <a:lnTo>
                      <a:pt x="0" y="0"/>
                    </a:lnTo>
                    <a:lnTo>
                      <a:pt x="0" y="79"/>
                    </a:lnTo>
                    <a:lnTo>
                      <a:pt x="21" y="79"/>
                    </a:lnTo>
                    <a:lnTo>
                      <a:pt x="21" y="43"/>
                    </a:lnTo>
                    <a:lnTo>
                      <a:pt x="23" y="26"/>
                    </a:lnTo>
                    <a:lnTo>
                      <a:pt x="28" y="16"/>
                    </a:lnTo>
                    <a:lnTo>
                      <a:pt x="72" y="16"/>
                    </a:lnTo>
                    <a:lnTo>
                      <a:pt x="69" y="12"/>
                    </a:lnTo>
                    <a:lnTo>
                      <a:pt x="21" y="12"/>
                    </a:lnTo>
                    <a:lnTo>
                      <a:pt x="21"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78" name="Freeform 277"/>
              <p:cNvSpPr>
                <a:spLocks/>
              </p:cNvSpPr>
              <p:nvPr/>
            </p:nvSpPr>
            <p:spPr bwMode="auto">
              <a:xfrm>
                <a:off x="190" y="41"/>
                <a:ext cx="72" cy="79"/>
              </a:xfrm>
              <a:custGeom>
                <a:avLst/>
                <a:gdLst>
                  <a:gd name="T0" fmla="*/ 72 w 72"/>
                  <a:gd name="T1" fmla="*/ 16 h 79"/>
                  <a:gd name="T2" fmla="*/ 48 w 72"/>
                  <a:gd name="T3" fmla="*/ 16 h 79"/>
                  <a:gd name="T4" fmla="*/ 50 w 72"/>
                  <a:gd name="T5" fmla="*/ 21 h 79"/>
                  <a:gd name="T6" fmla="*/ 52 w 72"/>
                  <a:gd name="T7" fmla="*/ 40 h 79"/>
                  <a:gd name="T8" fmla="*/ 52 w 72"/>
                  <a:gd name="T9" fmla="*/ 79 h 79"/>
                  <a:gd name="T10" fmla="*/ 72 w 72"/>
                  <a:gd name="T11" fmla="*/ 79 h 79"/>
                  <a:gd name="T12" fmla="*/ 72 w 72"/>
                  <a:gd name="T13" fmla="*/ 16 h 79"/>
                </a:gdLst>
                <a:ahLst/>
                <a:cxnLst>
                  <a:cxn ang="0">
                    <a:pos x="T0" y="T1"/>
                  </a:cxn>
                  <a:cxn ang="0">
                    <a:pos x="T2" y="T3"/>
                  </a:cxn>
                  <a:cxn ang="0">
                    <a:pos x="T4" y="T5"/>
                  </a:cxn>
                  <a:cxn ang="0">
                    <a:pos x="T6" y="T7"/>
                  </a:cxn>
                  <a:cxn ang="0">
                    <a:pos x="T8" y="T9"/>
                  </a:cxn>
                  <a:cxn ang="0">
                    <a:pos x="T10" y="T11"/>
                  </a:cxn>
                  <a:cxn ang="0">
                    <a:pos x="T12" y="T13"/>
                  </a:cxn>
                </a:cxnLst>
                <a:rect l="0" t="0" r="r" b="b"/>
                <a:pathLst>
                  <a:path w="72" h="79">
                    <a:moveTo>
                      <a:pt x="72" y="16"/>
                    </a:moveTo>
                    <a:lnTo>
                      <a:pt x="48" y="16"/>
                    </a:lnTo>
                    <a:lnTo>
                      <a:pt x="50" y="21"/>
                    </a:lnTo>
                    <a:lnTo>
                      <a:pt x="52" y="40"/>
                    </a:lnTo>
                    <a:lnTo>
                      <a:pt x="52" y="79"/>
                    </a:lnTo>
                    <a:lnTo>
                      <a:pt x="72" y="79"/>
                    </a:lnTo>
                    <a:lnTo>
                      <a:pt x="72" y="16"/>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79" name="Freeform 278"/>
              <p:cNvSpPr>
                <a:spLocks/>
              </p:cNvSpPr>
              <p:nvPr/>
            </p:nvSpPr>
            <p:spPr bwMode="auto">
              <a:xfrm>
                <a:off x="190" y="41"/>
                <a:ext cx="72" cy="79"/>
              </a:xfrm>
              <a:custGeom>
                <a:avLst/>
                <a:gdLst>
                  <a:gd name="T0" fmla="*/ 48 w 72"/>
                  <a:gd name="T1" fmla="*/ 0 h 79"/>
                  <a:gd name="T2" fmla="*/ 33 w 72"/>
                  <a:gd name="T3" fmla="*/ 2 h 79"/>
                  <a:gd name="T4" fmla="*/ 21 w 72"/>
                  <a:gd name="T5" fmla="*/ 12 h 79"/>
                  <a:gd name="T6" fmla="*/ 69 w 72"/>
                  <a:gd name="T7" fmla="*/ 12 h 79"/>
                  <a:gd name="T8" fmla="*/ 67 w 72"/>
                  <a:gd name="T9" fmla="*/ 7 h 79"/>
                  <a:gd name="T10" fmla="*/ 60 w 72"/>
                  <a:gd name="T11" fmla="*/ 2 h 79"/>
                  <a:gd name="T12" fmla="*/ 48 w 72"/>
                  <a:gd name="T13" fmla="*/ 0 h 79"/>
                </a:gdLst>
                <a:ahLst/>
                <a:cxnLst>
                  <a:cxn ang="0">
                    <a:pos x="T0" y="T1"/>
                  </a:cxn>
                  <a:cxn ang="0">
                    <a:pos x="T2" y="T3"/>
                  </a:cxn>
                  <a:cxn ang="0">
                    <a:pos x="T4" y="T5"/>
                  </a:cxn>
                  <a:cxn ang="0">
                    <a:pos x="T6" y="T7"/>
                  </a:cxn>
                  <a:cxn ang="0">
                    <a:pos x="T8" y="T9"/>
                  </a:cxn>
                  <a:cxn ang="0">
                    <a:pos x="T10" y="T11"/>
                  </a:cxn>
                  <a:cxn ang="0">
                    <a:pos x="T12" y="T13"/>
                  </a:cxn>
                </a:cxnLst>
                <a:rect l="0" t="0" r="r" b="b"/>
                <a:pathLst>
                  <a:path w="72" h="79">
                    <a:moveTo>
                      <a:pt x="48" y="0"/>
                    </a:moveTo>
                    <a:lnTo>
                      <a:pt x="33" y="2"/>
                    </a:lnTo>
                    <a:lnTo>
                      <a:pt x="21" y="12"/>
                    </a:lnTo>
                    <a:lnTo>
                      <a:pt x="69" y="12"/>
                    </a:lnTo>
                    <a:lnTo>
                      <a:pt x="67" y="7"/>
                    </a:lnTo>
                    <a:lnTo>
                      <a:pt x="60" y="2"/>
                    </a:lnTo>
                    <a:lnTo>
                      <a:pt x="48"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sp>
          <p:nvSpPr>
            <p:cNvPr id="276" name="Freeform 275"/>
            <p:cNvSpPr>
              <a:spLocks/>
            </p:cNvSpPr>
            <p:nvPr/>
          </p:nvSpPr>
          <p:spPr bwMode="auto">
            <a:xfrm>
              <a:off x="286" y="101"/>
              <a:ext cx="20" cy="20"/>
            </a:xfrm>
            <a:custGeom>
              <a:avLst/>
              <a:gdLst>
                <a:gd name="T0" fmla="*/ 0 w 20"/>
                <a:gd name="T1" fmla="*/ 9 h 20"/>
                <a:gd name="T2" fmla="*/ 19 w 20"/>
                <a:gd name="T3" fmla="*/ 9 h 20"/>
              </a:gdLst>
              <a:ahLst/>
              <a:cxnLst>
                <a:cxn ang="0">
                  <a:pos x="T0" y="T1"/>
                </a:cxn>
                <a:cxn ang="0">
                  <a:pos x="T2" y="T3"/>
                </a:cxn>
              </a:cxnLst>
              <a:rect l="0" t="0" r="r" b="b"/>
              <a:pathLst>
                <a:path w="20" h="20">
                  <a:moveTo>
                    <a:pt x="0" y="9"/>
                  </a:moveTo>
                  <a:lnTo>
                    <a:pt x="19" y="9"/>
                  </a:lnTo>
                </a:path>
              </a:pathLst>
            </a:custGeom>
            <a:noFill/>
            <a:ln w="13461">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AU"/>
            </a:p>
          </p:txBody>
        </p:sp>
      </p:grpSp>
      <p:sp>
        <p:nvSpPr>
          <p:cNvPr id="20521" name="Rectangle 247"/>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AU"/>
          </a:p>
        </p:txBody>
      </p:sp>
      <p:sp>
        <p:nvSpPr>
          <p:cNvPr id="20522" name="Rectangle 248"/>
          <p:cNvSpPr>
            <a:spLocks noChangeArrowheads="1"/>
          </p:cNvSpPr>
          <p:nvPr/>
        </p:nvSpPr>
        <p:spPr bwMode="auto">
          <a:xfrm>
            <a:off x="0" y="473075"/>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0523" name="Rectangle 249"/>
          <p:cNvSpPr>
            <a:spLocks noChangeArrowheads="1"/>
          </p:cNvSpPr>
          <p:nvPr/>
        </p:nvSpPr>
        <p:spPr bwMode="auto">
          <a:xfrm>
            <a:off x="0" y="555625"/>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0524" name="Rectangle 250"/>
          <p:cNvSpPr>
            <a:spLocks noChangeArrowheads="1"/>
          </p:cNvSpPr>
          <p:nvPr/>
        </p:nvSpPr>
        <p:spPr bwMode="auto">
          <a:xfrm>
            <a:off x="0" y="658813"/>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pSp>
        <p:nvGrpSpPr>
          <p:cNvPr id="289" name="Group 288"/>
          <p:cNvGrpSpPr>
            <a:grpSpLocks/>
          </p:cNvGrpSpPr>
          <p:nvPr/>
        </p:nvGrpSpPr>
        <p:grpSpPr bwMode="auto">
          <a:xfrm>
            <a:off x="6372200" y="1458057"/>
            <a:ext cx="322027" cy="195332"/>
            <a:chOff x="10" y="10"/>
            <a:chExt cx="379" cy="110"/>
          </a:xfrm>
        </p:grpSpPr>
        <p:grpSp>
          <p:nvGrpSpPr>
            <p:cNvPr id="290" name="Group 289"/>
            <p:cNvGrpSpPr>
              <a:grpSpLocks/>
            </p:cNvGrpSpPr>
            <p:nvPr/>
          </p:nvGrpSpPr>
          <p:grpSpPr bwMode="auto">
            <a:xfrm>
              <a:off x="41" y="10"/>
              <a:ext cx="45" cy="110"/>
              <a:chOff x="41" y="10"/>
              <a:chExt cx="45" cy="110"/>
            </a:xfrm>
          </p:grpSpPr>
          <p:sp>
            <p:nvSpPr>
              <p:cNvPr id="304" name="Rectangle 303"/>
              <p:cNvSpPr>
                <a:spLocks/>
              </p:cNvSpPr>
              <p:nvPr/>
            </p:nvSpPr>
            <p:spPr bwMode="auto">
              <a:xfrm>
                <a:off x="53" y="98"/>
                <a:ext cx="21" cy="21"/>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rot="0" vert="horz" wrap="square" lIns="91440" tIns="45720" rIns="91440" bIns="45720" anchor="t" anchorCtr="0" upright="1">
                <a:noAutofit/>
              </a:bodyPr>
              <a:lstStyle/>
              <a:p>
                <a:endParaRPr lang="en-AU"/>
              </a:p>
            </p:txBody>
          </p:sp>
          <p:sp>
            <p:nvSpPr>
              <p:cNvPr id="305" name="Rectangle 304"/>
              <p:cNvSpPr>
                <a:spLocks/>
              </p:cNvSpPr>
              <p:nvPr/>
            </p:nvSpPr>
            <p:spPr bwMode="auto">
              <a:xfrm>
                <a:off x="41" y="79"/>
                <a:ext cx="45" cy="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rot="0" vert="horz" wrap="square" lIns="91440" tIns="45720" rIns="91440" bIns="45720" anchor="t" anchorCtr="0" upright="1">
                <a:noAutofit/>
              </a:bodyPr>
              <a:lstStyle/>
              <a:p>
                <a:endParaRPr lang="en-AU"/>
              </a:p>
            </p:txBody>
          </p:sp>
          <p:sp>
            <p:nvSpPr>
              <p:cNvPr id="306" name="Rectangle 305"/>
              <p:cNvSpPr>
                <a:spLocks/>
              </p:cNvSpPr>
              <p:nvPr/>
            </p:nvSpPr>
            <p:spPr bwMode="auto">
              <a:xfrm>
                <a:off x="53" y="41"/>
                <a:ext cx="21" cy="3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rot="0" vert="horz" wrap="square" lIns="91440" tIns="45720" rIns="91440" bIns="45720" anchor="t" anchorCtr="0" upright="1">
                <a:noAutofit/>
              </a:bodyPr>
              <a:lstStyle/>
              <a:p>
                <a:endParaRPr lang="en-AU"/>
              </a:p>
            </p:txBody>
          </p:sp>
          <p:sp>
            <p:nvSpPr>
              <p:cNvPr id="307" name="Freeform 306"/>
              <p:cNvSpPr>
                <a:spLocks/>
              </p:cNvSpPr>
              <p:nvPr/>
            </p:nvSpPr>
            <p:spPr bwMode="auto">
              <a:xfrm>
                <a:off x="41" y="10"/>
                <a:ext cx="33" cy="110"/>
              </a:xfrm>
              <a:custGeom>
                <a:avLst/>
                <a:gdLst>
                  <a:gd name="T0" fmla="*/ 33 w 33"/>
                  <a:gd name="T1" fmla="*/ 0 h 110"/>
                  <a:gd name="T2" fmla="*/ 14 w 33"/>
                  <a:gd name="T3" fmla="*/ 0 h 110"/>
                  <a:gd name="T4" fmla="*/ 0 w 33"/>
                  <a:gd name="T5" fmla="*/ 21 h 110"/>
                  <a:gd name="T6" fmla="*/ 0 w 33"/>
                  <a:gd name="T7" fmla="*/ 50 h 110"/>
                  <a:gd name="T8" fmla="*/ 12 w 33"/>
                  <a:gd name="T9" fmla="*/ 31 h 110"/>
                  <a:gd name="T10" fmla="*/ 33 w 33"/>
                  <a:gd name="T11" fmla="*/ 31 h 110"/>
                  <a:gd name="T12" fmla="*/ 33 w 33"/>
                  <a:gd name="T13" fmla="*/ 0 h 110"/>
                </a:gdLst>
                <a:ahLst/>
                <a:cxnLst>
                  <a:cxn ang="0">
                    <a:pos x="T0" y="T1"/>
                  </a:cxn>
                  <a:cxn ang="0">
                    <a:pos x="T2" y="T3"/>
                  </a:cxn>
                  <a:cxn ang="0">
                    <a:pos x="T4" y="T5"/>
                  </a:cxn>
                  <a:cxn ang="0">
                    <a:pos x="T6" y="T7"/>
                  </a:cxn>
                  <a:cxn ang="0">
                    <a:pos x="T8" y="T9"/>
                  </a:cxn>
                  <a:cxn ang="0">
                    <a:pos x="T10" y="T11"/>
                  </a:cxn>
                  <a:cxn ang="0">
                    <a:pos x="T12" y="T13"/>
                  </a:cxn>
                </a:cxnLst>
                <a:rect l="0" t="0" r="r" b="b"/>
                <a:pathLst>
                  <a:path w="33" h="110">
                    <a:moveTo>
                      <a:pt x="33" y="0"/>
                    </a:moveTo>
                    <a:lnTo>
                      <a:pt x="14" y="0"/>
                    </a:lnTo>
                    <a:lnTo>
                      <a:pt x="0" y="21"/>
                    </a:lnTo>
                    <a:lnTo>
                      <a:pt x="0" y="50"/>
                    </a:lnTo>
                    <a:lnTo>
                      <a:pt x="12" y="31"/>
                    </a:lnTo>
                    <a:lnTo>
                      <a:pt x="33" y="31"/>
                    </a:lnTo>
                    <a:lnTo>
                      <a:pt x="33"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sp>
          <p:nvSpPr>
            <p:cNvPr id="291" name="Freeform 290"/>
            <p:cNvSpPr>
              <a:spLocks/>
            </p:cNvSpPr>
            <p:nvPr/>
          </p:nvSpPr>
          <p:spPr bwMode="auto">
            <a:xfrm>
              <a:off x="10" y="31"/>
              <a:ext cx="31" cy="67"/>
            </a:xfrm>
            <a:custGeom>
              <a:avLst/>
              <a:gdLst>
                <a:gd name="T0" fmla="*/ 31 w 31"/>
                <a:gd name="T1" fmla="*/ 0 h 67"/>
                <a:gd name="T2" fmla="*/ 0 w 31"/>
                <a:gd name="T3" fmla="*/ 47 h 67"/>
                <a:gd name="T4" fmla="*/ 0 w 31"/>
                <a:gd name="T5" fmla="*/ 67 h 67"/>
                <a:gd name="T6" fmla="*/ 31 w 31"/>
                <a:gd name="T7" fmla="*/ 67 h 67"/>
                <a:gd name="T8" fmla="*/ 31 w 31"/>
                <a:gd name="T9" fmla="*/ 47 h 67"/>
                <a:gd name="T10" fmla="*/ 19 w 31"/>
                <a:gd name="T11" fmla="*/ 47 h 67"/>
                <a:gd name="T12" fmla="*/ 31 w 31"/>
                <a:gd name="T13" fmla="*/ 28 h 67"/>
                <a:gd name="T14" fmla="*/ 31 w 31"/>
                <a:gd name="T15" fmla="*/ 0 h 6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1" h="67">
                  <a:moveTo>
                    <a:pt x="31" y="0"/>
                  </a:moveTo>
                  <a:lnTo>
                    <a:pt x="0" y="47"/>
                  </a:lnTo>
                  <a:lnTo>
                    <a:pt x="0" y="67"/>
                  </a:lnTo>
                  <a:lnTo>
                    <a:pt x="31" y="67"/>
                  </a:lnTo>
                  <a:lnTo>
                    <a:pt x="31" y="47"/>
                  </a:lnTo>
                  <a:lnTo>
                    <a:pt x="19" y="47"/>
                  </a:lnTo>
                  <a:lnTo>
                    <a:pt x="31" y="28"/>
                  </a:lnTo>
                  <a:lnTo>
                    <a:pt x="31"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92" name="Freeform 291"/>
            <p:cNvSpPr>
              <a:spLocks/>
            </p:cNvSpPr>
            <p:nvPr/>
          </p:nvSpPr>
          <p:spPr bwMode="auto">
            <a:xfrm>
              <a:off x="132" y="10"/>
              <a:ext cx="36" cy="110"/>
            </a:xfrm>
            <a:custGeom>
              <a:avLst/>
              <a:gdLst>
                <a:gd name="T0" fmla="*/ 0 w 36"/>
                <a:gd name="T1" fmla="*/ 0 h 110"/>
                <a:gd name="T2" fmla="*/ 0 w 36"/>
                <a:gd name="T3" fmla="*/ 16 h 110"/>
                <a:gd name="T4" fmla="*/ 7 w 36"/>
                <a:gd name="T5" fmla="*/ 19 h 110"/>
                <a:gd name="T6" fmla="*/ 12 w 36"/>
                <a:gd name="T7" fmla="*/ 28 h 110"/>
                <a:gd name="T8" fmla="*/ 14 w 36"/>
                <a:gd name="T9" fmla="*/ 55 h 110"/>
                <a:gd name="T10" fmla="*/ 12 w 36"/>
                <a:gd name="T11" fmla="*/ 83 h 110"/>
                <a:gd name="T12" fmla="*/ 7 w 36"/>
                <a:gd name="T13" fmla="*/ 91 h 110"/>
                <a:gd name="T14" fmla="*/ 0 w 36"/>
                <a:gd name="T15" fmla="*/ 93 h 110"/>
                <a:gd name="T16" fmla="*/ 0 w 36"/>
                <a:gd name="T17" fmla="*/ 110 h 110"/>
                <a:gd name="T18" fmla="*/ 14 w 36"/>
                <a:gd name="T19" fmla="*/ 107 h 110"/>
                <a:gd name="T20" fmla="*/ 26 w 36"/>
                <a:gd name="T21" fmla="*/ 100 h 110"/>
                <a:gd name="T22" fmla="*/ 36 w 36"/>
                <a:gd name="T23" fmla="*/ 55 h 110"/>
                <a:gd name="T24" fmla="*/ 26 w 36"/>
                <a:gd name="T25" fmla="*/ 9 h 110"/>
                <a:gd name="T26" fmla="*/ 14 w 36"/>
                <a:gd name="T27" fmla="*/ 2 h 110"/>
                <a:gd name="T28" fmla="*/ 0 w 36"/>
                <a:gd name="T29" fmla="*/ 0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6" h="110">
                  <a:moveTo>
                    <a:pt x="0" y="0"/>
                  </a:moveTo>
                  <a:lnTo>
                    <a:pt x="0" y="16"/>
                  </a:lnTo>
                  <a:lnTo>
                    <a:pt x="7" y="19"/>
                  </a:lnTo>
                  <a:lnTo>
                    <a:pt x="12" y="28"/>
                  </a:lnTo>
                  <a:lnTo>
                    <a:pt x="14" y="55"/>
                  </a:lnTo>
                  <a:lnTo>
                    <a:pt x="12" y="83"/>
                  </a:lnTo>
                  <a:lnTo>
                    <a:pt x="7" y="91"/>
                  </a:lnTo>
                  <a:lnTo>
                    <a:pt x="0" y="93"/>
                  </a:lnTo>
                  <a:lnTo>
                    <a:pt x="0" y="110"/>
                  </a:lnTo>
                  <a:lnTo>
                    <a:pt x="14" y="107"/>
                  </a:lnTo>
                  <a:lnTo>
                    <a:pt x="26" y="100"/>
                  </a:lnTo>
                  <a:lnTo>
                    <a:pt x="36" y="55"/>
                  </a:lnTo>
                  <a:lnTo>
                    <a:pt x="26" y="9"/>
                  </a:lnTo>
                  <a:lnTo>
                    <a:pt x="14" y="2"/>
                  </a:lnTo>
                  <a:lnTo>
                    <a:pt x="0"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93" name="Freeform 292"/>
            <p:cNvSpPr>
              <a:spLocks/>
            </p:cNvSpPr>
            <p:nvPr/>
          </p:nvSpPr>
          <p:spPr bwMode="auto">
            <a:xfrm>
              <a:off x="96" y="10"/>
              <a:ext cx="36" cy="110"/>
            </a:xfrm>
            <a:custGeom>
              <a:avLst/>
              <a:gdLst>
                <a:gd name="T0" fmla="*/ 36 w 36"/>
                <a:gd name="T1" fmla="*/ 0 h 110"/>
                <a:gd name="T2" fmla="*/ 24 w 36"/>
                <a:gd name="T3" fmla="*/ 2 h 110"/>
                <a:gd name="T4" fmla="*/ 12 w 36"/>
                <a:gd name="T5" fmla="*/ 9 h 110"/>
                <a:gd name="T6" fmla="*/ 0 w 36"/>
                <a:gd name="T7" fmla="*/ 55 h 110"/>
                <a:gd name="T8" fmla="*/ 9 w 36"/>
                <a:gd name="T9" fmla="*/ 98 h 110"/>
                <a:gd name="T10" fmla="*/ 24 w 36"/>
                <a:gd name="T11" fmla="*/ 107 h 110"/>
                <a:gd name="T12" fmla="*/ 36 w 36"/>
                <a:gd name="T13" fmla="*/ 110 h 110"/>
                <a:gd name="T14" fmla="*/ 36 w 36"/>
                <a:gd name="T15" fmla="*/ 93 h 110"/>
                <a:gd name="T16" fmla="*/ 31 w 36"/>
                <a:gd name="T17" fmla="*/ 91 h 110"/>
                <a:gd name="T18" fmla="*/ 24 w 36"/>
                <a:gd name="T19" fmla="*/ 81 h 110"/>
                <a:gd name="T20" fmla="*/ 24 w 36"/>
                <a:gd name="T21" fmla="*/ 28 h 110"/>
                <a:gd name="T22" fmla="*/ 31 w 36"/>
                <a:gd name="T23" fmla="*/ 19 h 110"/>
                <a:gd name="T24" fmla="*/ 36 w 36"/>
                <a:gd name="T25" fmla="*/ 16 h 110"/>
                <a:gd name="T26" fmla="*/ 36 w 36"/>
                <a:gd name="T27" fmla="*/ 0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6" h="110">
                  <a:moveTo>
                    <a:pt x="36" y="0"/>
                  </a:moveTo>
                  <a:lnTo>
                    <a:pt x="24" y="2"/>
                  </a:lnTo>
                  <a:lnTo>
                    <a:pt x="12" y="9"/>
                  </a:lnTo>
                  <a:lnTo>
                    <a:pt x="0" y="55"/>
                  </a:lnTo>
                  <a:lnTo>
                    <a:pt x="9" y="98"/>
                  </a:lnTo>
                  <a:lnTo>
                    <a:pt x="24" y="107"/>
                  </a:lnTo>
                  <a:lnTo>
                    <a:pt x="36" y="110"/>
                  </a:lnTo>
                  <a:lnTo>
                    <a:pt x="36" y="93"/>
                  </a:lnTo>
                  <a:lnTo>
                    <a:pt x="31" y="91"/>
                  </a:lnTo>
                  <a:lnTo>
                    <a:pt x="24" y="81"/>
                  </a:lnTo>
                  <a:lnTo>
                    <a:pt x="24" y="28"/>
                  </a:lnTo>
                  <a:lnTo>
                    <a:pt x="31" y="19"/>
                  </a:lnTo>
                  <a:lnTo>
                    <a:pt x="36" y="16"/>
                  </a:lnTo>
                  <a:lnTo>
                    <a:pt x="36"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nvGrpSpPr>
            <p:cNvPr id="294" name="Group 293"/>
            <p:cNvGrpSpPr>
              <a:grpSpLocks/>
            </p:cNvGrpSpPr>
            <p:nvPr/>
          </p:nvGrpSpPr>
          <p:grpSpPr bwMode="auto">
            <a:xfrm>
              <a:off x="182" y="38"/>
              <a:ext cx="75" cy="82"/>
              <a:chOff x="182" y="38"/>
              <a:chExt cx="75" cy="82"/>
            </a:xfrm>
          </p:grpSpPr>
          <p:sp>
            <p:nvSpPr>
              <p:cNvPr id="301" name="Freeform 300"/>
              <p:cNvSpPr>
                <a:spLocks/>
              </p:cNvSpPr>
              <p:nvPr/>
            </p:nvSpPr>
            <p:spPr bwMode="auto">
              <a:xfrm>
                <a:off x="182" y="38"/>
                <a:ext cx="75" cy="82"/>
              </a:xfrm>
              <a:custGeom>
                <a:avLst/>
                <a:gdLst>
                  <a:gd name="T0" fmla="*/ 38 w 75"/>
                  <a:gd name="T1" fmla="*/ 0 h 82"/>
                  <a:gd name="T2" fmla="*/ 21 w 75"/>
                  <a:gd name="T3" fmla="*/ 2 h 82"/>
                  <a:gd name="T4" fmla="*/ 9 w 75"/>
                  <a:gd name="T5" fmla="*/ 9 h 82"/>
                  <a:gd name="T6" fmla="*/ 2 w 75"/>
                  <a:gd name="T7" fmla="*/ 24 h 82"/>
                  <a:gd name="T8" fmla="*/ 0 w 75"/>
                  <a:gd name="T9" fmla="*/ 40 h 82"/>
                  <a:gd name="T10" fmla="*/ 2 w 75"/>
                  <a:gd name="T11" fmla="*/ 60 h 82"/>
                  <a:gd name="T12" fmla="*/ 9 w 75"/>
                  <a:gd name="T13" fmla="*/ 72 h 82"/>
                  <a:gd name="T14" fmla="*/ 21 w 75"/>
                  <a:gd name="T15" fmla="*/ 79 h 82"/>
                  <a:gd name="T16" fmla="*/ 38 w 75"/>
                  <a:gd name="T17" fmla="*/ 81 h 82"/>
                  <a:gd name="T18" fmla="*/ 62 w 75"/>
                  <a:gd name="T19" fmla="*/ 74 h 82"/>
                  <a:gd name="T20" fmla="*/ 68 w 75"/>
                  <a:gd name="T21" fmla="*/ 64 h 82"/>
                  <a:gd name="T22" fmla="*/ 40 w 75"/>
                  <a:gd name="T23" fmla="*/ 64 h 82"/>
                  <a:gd name="T24" fmla="*/ 26 w 75"/>
                  <a:gd name="T25" fmla="*/ 60 h 82"/>
                  <a:gd name="T26" fmla="*/ 21 w 75"/>
                  <a:gd name="T27" fmla="*/ 38 h 82"/>
                  <a:gd name="T28" fmla="*/ 26 w 75"/>
                  <a:gd name="T29" fmla="*/ 21 h 82"/>
                  <a:gd name="T30" fmla="*/ 40 w 75"/>
                  <a:gd name="T31" fmla="*/ 16 h 82"/>
                  <a:gd name="T32" fmla="*/ 68 w 75"/>
                  <a:gd name="T33" fmla="*/ 16 h 82"/>
                  <a:gd name="T34" fmla="*/ 60 w 75"/>
                  <a:gd name="T35" fmla="*/ 7 h 82"/>
                  <a:gd name="T36" fmla="*/ 38 w 75"/>
                  <a:gd name="T37" fmla="*/ 0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75" h="82">
                    <a:moveTo>
                      <a:pt x="38" y="0"/>
                    </a:moveTo>
                    <a:lnTo>
                      <a:pt x="21" y="2"/>
                    </a:lnTo>
                    <a:lnTo>
                      <a:pt x="9" y="9"/>
                    </a:lnTo>
                    <a:lnTo>
                      <a:pt x="2" y="24"/>
                    </a:lnTo>
                    <a:lnTo>
                      <a:pt x="0" y="40"/>
                    </a:lnTo>
                    <a:lnTo>
                      <a:pt x="2" y="60"/>
                    </a:lnTo>
                    <a:lnTo>
                      <a:pt x="9" y="72"/>
                    </a:lnTo>
                    <a:lnTo>
                      <a:pt x="21" y="79"/>
                    </a:lnTo>
                    <a:lnTo>
                      <a:pt x="38" y="81"/>
                    </a:lnTo>
                    <a:lnTo>
                      <a:pt x="62" y="74"/>
                    </a:lnTo>
                    <a:lnTo>
                      <a:pt x="68" y="64"/>
                    </a:lnTo>
                    <a:lnTo>
                      <a:pt x="40" y="64"/>
                    </a:lnTo>
                    <a:lnTo>
                      <a:pt x="26" y="60"/>
                    </a:lnTo>
                    <a:lnTo>
                      <a:pt x="21" y="38"/>
                    </a:lnTo>
                    <a:lnTo>
                      <a:pt x="26" y="21"/>
                    </a:lnTo>
                    <a:lnTo>
                      <a:pt x="40" y="16"/>
                    </a:lnTo>
                    <a:lnTo>
                      <a:pt x="68" y="16"/>
                    </a:lnTo>
                    <a:lnTo>
                      <a:pt x="60" y="7"/>
                    </a:lnTo>
                    <a:lnTo>
                      <a:pt x="38"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02" name="Freeform 301"/>
              <p:cNvSpPr>
                <a:spLocks/>
              </p:cNvSpPr>
              <p:nvPr/>
            </p:nvSpPr>
            <p:spPr bwMode="auto">
              <a:xfrm>
                <a:off x="182" y="38"/>
                <a:ext cx="75" cy="82"/>
              </a:xfrm>
              <a:custGeom>
                <a:avLst/>
                <a:gdLst>
                  <a:gd name="T0" fmla="*/ 55 w 75"/>
                  <a:gd name="T1" fmla="*/ 50 h 82"/>
                  <a:gd name="T2" fmla="*/ 47 w 75"/>
                  <a:gd name="T3" fmla="*/ 62 h 82"/>
                  <a:gd name="T4" fmla="*/ 40 w 75"/>
                  <a:gd name="T5" fmla="*/ 64 h 82"/>
                  <a:gd name="T6" fmla="*/ 68 w 75"/>
                  <a:gd name="T7" fmla="*/ 64 h 82"/>
                  <a:gd name="T8" fmla="*/ 74 w 75"/>
                  <a:gd name="T9" fmla="*/ 55 h 82"/>
                  <a:gd name="T10" fmla="*/ 55 w 75"/>
                  <a:gd name="T11" fmla="*/ 50 h 82"/>
                </a:gdLst>
                <a:ahLst/>
                <a:cxnLst>
                  <a:cxn ang="0">
                    <a:pos x="T0" y="T1"/>
                  </a:cxn>
                  <a:cxn ang="0">
                    <a:pos x="T2" y="T3"/>
                  </a:cxn>
                  <a:cxn ang="0">
                    <a:pos x="T4" y="T5"/>
                  </a:cxn>
                  <a:cxn ang="0">
                    <a:pos x="T6" y="T7"/>
                  </a:cxn>
                  <a:cxn ang="0">
                    <a:pos x="T8" y="T9"/>
                  </a:cxn>
                  <a:cxn ang="0">
                    <a:pos x="T10" y="T11"/>
                  </a:cxn>
                </a:cxnLst>
                <a:rect l="0" t="0" r="r" b="b"/>
                <a:pathLst>
                  <a:path w="75" h="82">
                    <a:moveTo>
                      <a:pt x="55" y="50"/>
                    </a:moveTo>
                    <a:lnTo>
                      <a:pt x="47" y="62"/>
                    </a:lnTo>
                    <a:lnTo>
                      <a:pt x="40" y="64"/>
                    </a:lnTo>
                    <a:lnTo>
                      <a:pt x="68" y="64"/>
                    </a:lnTo>
                    <a:lnTo>
                      <a:pt x="74" y="55"/>
                    </a:lnTo>
                    <a:lnTo>
                      <a:pt x="55" y="5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03" name="Freeform 302"/>
              <p:cNvSpPr>
                <a:spLocks/>
              </p:cNvSpPr>
              <p:nvPr/>
            </p:nvSpPr>
            <p:spPr bwMode="auto">
              <a:xfrm>
                <a:off x="182" y="38"/>
                <a:ext cx="75" cy="82"/>
              </a:xfrm>
              <a:custGeom>
                <a:avLst/>
                <a:gdLst>
                  <a:gd name="T0" fmla="*/ 68 w 75"/>
                  <a:gd name="T1" fmla="*/ 16 h 82"/>
                  <a:gd name="T2" fmla="*/ 40 w 75"/>
                  <a:gd name="T3" fmla="*/ 16 h 82"/>
                  <a:gd name="T4" fmla="*/ 47 w 75"/>
                  <a:gd name="T5" fmla="*/ 19 h 82"/>
                  <a:gd name="T6" fmla="*/ 52 w 75"/>
                  <a:gd name="T7" fmla="*/ 28 h 82"/>
                  <a:gd name="T8" fmla="*/ 74 w 75"/>
                  <a:gd name="T9" fmla="*/ 24 h 82"/>
                  <a:gd name="T10" fmla="*/ 68 w 75"/>
                  <a:gd name="T11" fmla="*/ 16 h 82"/>
                </a:gdLst>
                <a:ahLst/>
                <a:cxnLst>
                  <a:cxn ang="0">
                    <a:pos x="T0" y="T1"/>
                  </a:cxn>
                  <a:cxn ang="0">
                    <a:pos x="T2" y="T3"/>
                  </a:cxn>
                  <a:cxn ang="0">
                    <a:pos x="T4" y="T5"/>
                  </a:cxn>
                  <a:cxn ang="0">
                    <a:pos x="T6" y="T7"/>
                  </a:cxn>
                  <a:cxn ang="0">
                    <a:pos x="T8" y="T9"/>
                  </a:cxn>
                  <a:cxn ang="0">
                    <a:pos x="T10" y="T11"/>
                  </a:cxn>
                </a:cxnLst>
                <a:rect l="0" t="0" r="r" b="b"/>
                <a:pathLst>
                  <a:path w="75" h="82">
                    <a:moveTo>
                      <a:pt x="68" y="16"/>
                    </a:moveTo>
                    <a:lnTo>
                      <a:pt x="40" y="16"/>
                    </a:lnTo>
                    <a:lnTo>
                      <a:pt x="47" y="19"/>
                    </a:lnTo>
                    <a:lnTo>
                      <a:pt x="52" y="28"/>
                    </a:lnTo>
                    <a:lnTo>
                      <a:pt x="74" y="24"/>
                    </a:lnTo>
                    <a:lnTo>
                      <a:pt x="68" y="16"/>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grpSp>
          <p:nvGrpSpPr>
            <p:cNvPr id="295" name="Group 294"/>
            <p:cNvGrpSpPr>
              <a:grpSpLocks/>
            </p:cNvGrpSpPr>
            <p:nvPr/>
          </p:nvGrpSpPr>
          <p:grpSpPr bwMode="auto">
            <a:xfrm>
              <a:off x="271" y="38"/>
              <a:ext cx="118" cy="82"/>
              <a:chOff x="271" y="38"/>
              <a:chExt cx="118" cy="82"/>
            </a:xfrm>
          </p:grpSpPr>
          <p:sp>
            <p:nvSpPr>
              <p:cNvPr id="296" name="Freeform 295"/>
              <p:cNvSpPr>
                <a:spLocks/>
              </p:cNvSpPr>
              <p:nvPr/>
            </p:nvSpPr>
            <p:spPr bwMode="auto">
              <a:xfrm>
                <a:off x="271" y="38"/>
                <a:ext cx="118" cy="82"/>
              </a:xfrm>
              <a:custGeom>
                <a:avLst/>
                <a:gdLst>
                  <a:gd name="T0" fmla="*/ 19 w 118"/>
                  <a:gd name="T1" fmla="*/ 0 h 82"/>
                  <a:gd name="T2" fmla="*/ 0 w 118"/>
                  <a:gd name="T3" fmla="*/ 0 h 82"/>
                  <a:gd name="T4" fmla="*/ 0 w 118"/>
                  <a:gd name="T5" fmla="*/ 81 h 82"/>
                  <a:gd name="T6" fmla="*/ 21 w 118"/>
                  <a:gd name="T7" fmla="*/ 81 h 82"/>
                  <a:gd name="T8" fmla="*/ 21 w 118"/>
                  <a:gd name="T9" fmla="*/ 26 h 82"/>
                  <a:gd name="T10" fmla="*/ 26 w 118"/>
                  <a:gd name="T11" fmla="*/ 19 h 82"/>
                  <a:gd name="T12" fmla="*/ 35 w 118"/>
                  <a:gd name="T13" fmla="*/ 16 h 82"/>
                  <a:gd name="T14" fmla="*/ 113 w 118"/>
                  <a:gd name="T15" fmla="*/ 16 h 82"/>
                  <a:gd name="T16" fmla="*/ 112 w 118"/>
                  <a:gd name="T17" fmla="*/ 14 h 82"/>
                  <a:gd name="T18" fmla="*/ 111 w 118"/>
                  <a:gd name="T19" fmla="*/ 12 h 82"/>
                  <a:gd name="T20" fmla="*/ 19 w 118"/>
                  <a:gd name="T21" fmla="*/ 12 h 82"/>
                  <a:gd name="T22" fmla="*/ 19 w 118"/>
                  <a:gd name="T23" fmla="*/ 0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8" h="82">
                    <a:moveTo>
                      <a:pt x="19" y="0"/>
                    </a:moveTo>
                    <a:lnTo>
                      <a:pt x="0" y="0"/>
                    </a:lnTo>
                    <a:lnTo>
                      <a:pt x="0" y="81"/>
                    </a:lnTo>
                    <a:lnTo>
                      <a:pt x="21" y="81"/>
                    </a:lnTo>
                    <a:lnTo>
                      <a:pt x="21" y="26"/>
                    </a:lnTo>
                    <a:lnTo>
                      <a:pt x="26" y="19"/>
                    </a:lnTo>
                    <a:lnTo>
                      <a:pt x="35" y="16"/>
                    </a:lnTo>
                    <a:lnTo>
                      <a:pt x="113" y="16"/>
                    </a:lnTo>
                    <a:lnTo>
                      <a:pt x="112" y="14"/>
                    </a:lnTo>
                    <a:lnTo>
                      <a:pt x="111" y="12"/>
                    </a:lnTo>
                    <a:lnTo>
                      <a:pt x="19" y="12"/>
                    </a:lnTo>
                    <a:lnTo>
                      <a:pt x="1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97" name="Freeform 296"/>
              <p:cNvSpPr>
                <a:spLocks/>
              </p:cNvSpPr>
              <p:nvPr/>
            </p:nvSpPr>
            <p:spPr bwMode="auto">
              <a:xfrm>
                <a:off x="271" y="38"/>
                <a:ext cx="118" cy="82"/>
              </a:xfrm>
              <a:custGeom>
                <a:avLst/>
                <a:gdLst>
                  <a:gd name="T0" fmla="*/ 83 w 118"/>
                  <a:gd name="T1" fmla="*/ 16 h 82"/>
                  <a:gd name="T2" fmla="*/ 43 w 118"/>
                  <a:gd name="T3" fmla="*/ 16 h 82"/>
                  <a:gd name="T4" fmla="*/ 45 w 118"/>
                  <a:gd name="T5" fmla="*/ 21 h 82"/>
                  <a:gd name="T6" fmla="*/ 47 w 118"/>
                  <a:gd name="T7" fmla="*/ 36 h 82"/>
                  <a:gd name="T8" fmla="*/ 47 w 118"/>
                  <a:gd name="T9" fmla="*/ 81 h 82"/>
                  <a:gd name="T10" fmla="*/ 67 w 118"/>
                  <a:gd name="T11" fmla="*/ 81 h 82"/>
                  <a:gd name="T12" fmla="*/ 67 w 118"/>
                  <a:gd name="T13" fmla="*/ 43 h 82"/>
                  <a:gd name="T14" fmla="*/ 71 w 118"/>
                  <a:gd name="T15" fmla="*/ 26 h 82"/>
                  <a:gd name="T16" fmla="*/ 76 w 118"/>
                  <a:gd name="T17" fmla="*/ 19 h 82"/>
                  <a:gd name="T18" fmla="*/ 83 w 118"/>
                  <a:gd name="T19" fmla="*/ 16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8" h="82">
                    <a:moveTo>
                      <a:pt x="83" y="16"/>
                    </a:moveTo>
                    <a:lnTo>
                      <a:pt x="43" y="16"/>
                    </a:lnTo>
                    <a:lnTo>
                      <a:pt x="45" y="21"/>
                    </a:lnTo>
                    <a:lnTo>
                      <a:pt x="47" y="36"/>
                    </a:lnTo>
                    <a:lnTo>
                      <a:pt x="47" y="81"/>
                    </a:lnTo>
                    <a:lnTo>
                      <a:pt x="67" y="81"/>
                    </a:lnTo>
                    <a:lnTo>
                      <a:pt x="67" y="43"/>
                    </a:lnTo>
                    <a:lnTo>
                      <a:pt x="71" y="26"/>
                    </a:lnTo>
                    <a:lnTo>
                      <a:pt x="76" y="19"/>
                    </a:lnTo>
                    <a:lnTo>
                      <a:pt x="83" y="16"/>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98" name="Freeform 297"/>
              <p:cNvSpPr>
                <a:spLocks/>
              </p:cNvSpPr>
              <p:nvPr/>
            </p:nvSpPr>
            <p:spPr bwMode="auto">
              <a:xfrm>
                <a:off x="271" y="38"/>
                <a:ext cx="118" cy="82"/>
              </a:xfrm>
              <a:custGeom>
                <a:avLst/>
                <a:gdLst>
                  <a:gd name="T0" fmla="*/ 113 w 118"/>
                  <a:gd name="T1" fmla="*/ 16 h 82"/>
                  <a:gd name="T2" fmla="*/ 83 w 118"/>
                  <a:gd name="T3" fmla="*/ 16 h 82"/>
                  <a:gd name="T4" fmla="*/ 93 w 118"/>
                  <a:gd name="T5" fmla="*/ 19 h 82"/>
                  <a:gd name="T6" fmla="*/ 95 w 118"/>
                  <a:gd name="T7" fmla="*/ 36 h 82"/>
                  <a:gd name="T8" fmla="*/ 95 w 118"/>
                  <a:gd name="T9" fmla="*/ 81 h 82"/>
                  <a:gd name="T10" fmla="*/ 117 w 118"/>
                  <a:gd name="T11" fmla="*/ 81 h 82"/>
                  <a:gd name="T12" fmla="*/ 117 w 118"/>
                  <a:gd name="T13" fmla="*/ 28 h 82"/>
                  <a:gd name="T14" fmla="*/ 113 w 118"/>
                  <a:gd name="T15" fmla="*/ 16 h 8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8" h="82">
                    <a:moveTo>
                      <a:pt x="113" y="16"/>
                    </a:moveTo>
                    <a:lnTo>
                      <a:pt x="83" y="16"/>
                    </a:lnTo>
                    <a:lnTo>
                      <a:pt x="93" y="19"/>
                    </a:lnTo>
                    <a:lnTo>
                      <a:pt x="95" y="36"/>
                    </a:lnTo>
                    <a:lnTo>
                      <a:pt x="95" y="81"/>
                    </a:lnTo>
                    <a:lnTo>
                      <a:pt x="117" y="81"/>
                    </a:lnTo>
                    <a:lnTo>
                      <a:pt x="117" y="28"/>
                    </a:lnTo>
                    <a:lnTo>
                      <a:pt x="113" y="16"/>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99" name="Freeform 298"/>
              <p:cNvSpPr>
                <a:spLocks/>
              </p:cNvSpPr>
              <p:nvPr/>
            </p:nvSpPr>
            <p:spPr bwMode="auto">
              <a:xfrm>
                <a:off x="271" y="38"/>
                <a:ext cx="118" cy="82"/>
              </a:xfrm>
              <a:custGeom>
                <a:avLst/>
                <a:gdLst>
                  <a:gd name="T0" fmla="*/ 43 w 118"/>
                  <a:gd name="T1" fmla="*/ 0 h 82"/>
                  <a:gd name="T2" fmla="*/ 31 w 118"/>
                  <a:gd name="T3" fmla="*/ 2 h 82"/>
                  <a:gd name="T4" fmla="*/ 19 w 118"/>
                  <a:gd name="T5" fmla="*/ 12 h 82"/>
                  <a:gd name="T6" fmla="*/ 67 w 118"/>
                  <a:gd name="T7" fmla="*/ 12 h 82"/>
                  <a:gd name="T8" fmla="*/ 57 w 118"/>
                  <a:gd name="T9" fmla="*/ 2 h 82"/>
                  <a:gd name="T10" fmla="*/ 43 w 118"/>
                  <a:gd name="T11" fmla="*/ 0 h 82"/>
                </a:gdLst>
                <a:ahLst/>
                <a:cxnLst>
                  <a:cxn ang="0">
                    <a:pos x="T0" y="T1"/>
                  </a:cxn>
                  <a:cxn ang="0">
                    <a:pos x="T2" y="T3"/>
                  </a:cxn>
                  <a:cxn ang="0">
                    <a:pos x="T4" y="T5"/>
                  </a:cxn>
                  <a:cxn ang="0">
                    <a:pos x="T6" y="T7"/>
                  </a:cxn>
                  <a:cxn ang="0">
                    <a:pos x="T8" y="T9"/>
                  </a:cxn>
                  <a:cxn ang="0">
                    <a:pos x="T10" y="T11"/>
                  </a:cxn>
                </a:cxnLst>
                <a:rect l="0" t="0" r="r" b="b"/>
                <a:pathLst>
                  <a:path w="118" h="82">
                    <a:moveTo>
                      <a:pt x="43" y="0"/>
                    </a:moveTo>
                    <a:lnTo>
                      <a:pt x="31" y="2"/>
                    </a:lnTo>
                    <a:lnTo>
                      <a:pt x="19" y="12"/>
                    </a:lnTo>
                    <a:lnTo>
                      <a:pt x="67" y="12"/>
                    </a:lnTo>
                    <a:lnTo>
                      <a:pt x="57" y="2"/>
                    </a:lnTo>
                    <a:lnTo>
                      <a:pt x="43"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00" name="Freeform 299"/>
              <p:cNvSpPr>
                <a:spLocks/>
              </p:cNvSpPr>
              <p:nvPr/>
            </p:nvSpPr>
            <p:spPr bwMode="auto">
              <a:xfrm>
                <a:off x="271" y="38"/>
                <a:ext cx="118" cy="82"/>
              </a:xfrm>
              <a:custGeom>
                <a:avLst/>
                <a:gdLst>
                  <a:gd name="T0" fmla="*/ 91 w 118"/>
                  <a:gd name="T1" fmla="*/ 0 h 82"/>
                  <a:gd name="T2" fmla="*/ 76 w 118"/>
                  <a:gd name="T3" fmla="*/ 2 h 82"/>
                  <a:gd name="T4" fmla="*/ 67 w 118"/>
                  <a:gd name="T5" fmla="*/ 12 h 82"/>
                  <a:gd name="T6" fmla="*/ 111 w 118"/>
                  <a:gd name="T7" fmla="*/ 12 h 82"/>
                  <a:gd name="T8" fmla="*/ 105 w 118"/>
                  <a:gd name="T9" fmla="*/ 2 h 82"/>
                  <a:gd name="T10" fmla="*/ 91 w 118"/>
                  <a:gd name="T11" fmla="*/ 0 h 82"/>
                </a:gdLst>
                <a:ahLst/>
                <a:cxnLst>
                  <a:cxn ang="0">
                    <a:pos x="T0" y="T1"/>
                  </a:cxn>
                  <a:cxn ang="0">
                    <a:pos x="T2" y="T3"/>
                  </a:cxn>
                  <a:cxn ang="0">
                    <a:pos x="T4" y="T5"/>
                  </a:cxn>
                  <a:cxn ang="0">
                    <a:pos x="T6" y="T7"/>
                  </a:cxn>
                  <a:cxn ang="0">
                    <a:pos x="T8" y="T9"/>
                  </a:cxn>
                  <a:cxn ang="0">
                    <a:pos x="T10" y="T11"/>
                  </a:cxn>
                </a:cxnLst>
                <a:rect l="0" t="0" r="r" b="b"/>
                <a:pathLst>
                  <a:path w="118" h="82">
                    <a:moveTo>
                      <a:pt x="91" y="0"/>
                    </a:moveTo>
                    <a:lnTo>
                      <a:pt x="76" y="2"/>
                    </a:lnTo>
                    <a:lnTo>
                      <a:pt x="67" y="12"/>
                    </a:lnTo>
                    <a:lnTo>
                      <a:pt x="111" y="12"/>
                    </a:lnTo>
                    <a:lnTo>
                      <a:pt x="105" y="2"/>
                    </a:lnTo>
                    <a:lnTo>
                      <a:pt x="91"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grpSp>
      <p:grpSp>
        <p:nvGrpSpPr>
          <p:cNvPr id="343" name="Group 342"/>
          <p:cNvGrpSpPr>
            <a:grpSpLocks/>
          </p:cNvGrpSpPr>
          <p:nvPr/>
        </p:nvGrpSpPr>
        <p:grpSpPr bwMode="auto">
          <a:xfrm>
            <a:off x="4957127" y="732048"/>
            <a:ext cx="227965" cy="109220"/>
            <a:chOff x="10" y="10"/>
            <a:chExt cx="359" cy="172"/>
          </a:xfrm>
        </p:grpSpPr>
        <p:grpSp>
          <p:nvGrpSpPr>
            <p:cNvPr id="344" name="Group 343"/>
            <p:cNvGrpSpPr>
              <a:grpSpLocks/>
            </p:cNvGrpSpPr>
            <p:nvPr/>
          </p:nvGrpSpPr>
          <p:grpSpPr bwMode="auto">
            <a:xfrm>
              <a:off x="48" y="10"/>
              <a:ext cx="45" cy="172"/>
              <a:chOff x="48" y="10"/>
              <a:chExt cx="45" cy="172"/>
            </a:xfrm>
          </p:grpSpPr>
          <p:sp>
            <p:nvSpPr>
              <p:cNvPr id="361" name="Freeform 360"/>
              <p:cNvSpPr>
                <a:spLocks/>
              </p:cNvSpPr>
              <p:nvPr/>
            </p:nvSpPr>
            <p:spPr bwMode="auto">
              <a:xfrm>
                <a:off x="48" y="10"/>
                <a:ext cx="36" cy="122"/>
              </a:xfrm>
              <a:custGeom>
                <a:avLst/>
                <a:gdLst>
                  <a:gd name="T0" fmla="*/ 0 w 36"/>
                  <a:gd name="T1" fmla="*/ 31 h 122"/>
                  <a:gd name="T2" fmla="*/ 0 w 36"/>
                  <a:gd name="T3" fmla="*/ 43 h 122"/>
                  <a:gd name="T4" fmla="*/ 16 w 36"/>
                  <a:gd name="T5" fmla="*/ 50 h 122"/>
                  <a:gd name="T6" fmla="*/ 23 w 36"/>
                  <a:gd name="T7" fmla="*/ 79 h 122"/>
                  <a:gd name="T8" fmla="*/ 16 w 36"/>
                  <a:gd name="T9" fmla="*/ 103 h 122"/>
                  <a:gd name="T10" fmla="*/ 0 w 36"/>
                  <a:gd name="T11" fmla="*/ 110 h 122"/>
                  <a:gd name="T12" fmla="*/ 0 w 36"/>
                  <a:gd name="T13" fmla="*/ 122 h 122"/>
                  <a:gd name="T14" fmla="*/ 11 w 36"/>
                  <a:gd name="T15" fmla="*/ 120 h 122"/>
                  <a:gd name="T16" fmla="*/ 23 w 36"/>
                  <a:gd name="T17" fmla="*/ 110 h 122"/>
                  <a:gd name="T18" fmla="*/ 36 w 36"/>
                  <a:gd name="T19" fmla="*/ 110 h 122"/>
                  <a:gd name="T20" fmla="*/ 36 w 36"/>
                  <a:gd name="T21" fmla="*/ 43 h 122"/>
                  <a:gd name="T22" fmla="*/ 21 w 36"/>
                  <a:gd name="T23" fmla="*/ 43 h 122"/>
                  <a:gd name="T24" fmla="*/ 11 w 36"/>
                  <a:gd name="T25" fmla="*/ 33 h 122"/>
                  <a:gd name="T26" fmla="*/ 0 w 36"/>
                  <a:gd name="T27" fmla="*/ 31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6" h="122">
                    <a:moveTo>
                      <a:pt x="0" y="31"/>
                    </a:moveTo>
                    <a:lnTo>
                      <a:pt x="0" y="43"/>
                    </a:lnTo>
                    <a:lnTo>
                      <a:pt x="16" y="50"/>
                    </a:lnTo>
                    <a:lnTo>
                      <a:pt x="23" y="79"/>
                    </a:lnTo>
                    <a:lnTo>
                      <a:pt x="16" y="103"/>
                    </a:lnTo>
                    <a:lnTo>
                      <a:pt x="0" y="110"/>
                    </a:lnTo>
                    <a:lnTo>
                      <a:pt x="0" y="122"/>
                    </a:lnTo>
                    <a:lnTo>
                      <a:pt x="11" y="120"/>
                    </a:lnTo>
                    <a:lnTo>
                      <a:pt x="23" y="110"/>
                    </a:lnTo>
                    <a:lnTo>
                      <a:pt x="36" y="110"/>
                    </a:lnTo>
                    <a:lnTo>
                      <a:pt x="36" y="43"/>
                    </a:lnTo>
                    <a:lnTo>
                      <a:pt x="21" y="43"/>
                    </a:lnTo>
                    <a:lnTo>
                      <a:pt x="11" y="33"/>
                    </a:lnTo>
                    <a:lnTo>
                      <a:pt x="0" y="31"/>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62" name="Rectangle 361"/>
              <p:cNvSpPr>
                <a:spLocks/>
              </p:cNvSpPr>
              <p:nvPr/>
            </p:nvSpPr>
            <p:spPr bwMode="auto">
              <a:xfrm>
                <a:off x="81" y="173"/>
                <a:ext cx="12" cy="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rot="0" vert="horz" wrap="square" lIns="91440" tIns="45720" rIns="91440" bIns="45720" anchor="t" anchorCtr="0" upright="1">
                <a:noAutofit/>
              </a:bodyPr>
              <a:lstStyle/>
              <a:p>
                <a:endParaRPr lang="en-AU"/>
              </a:p>
            </p:txBody>
          </p:sp>
          <p:sp>
            <p:nvSpPr>
              <p:cNvPr id="363" name="Rectangle 362"/>
              <p:cNvSpPr>
                <a:spLocks/>
              </p:cNvSpPr>
              <p:nvPr/>
            </p:nvSpPr>
            <p:spPr bwMode="auto">
              <a:xfrm>
                <a:off x="79" y="10"/>
                <a:ext cx="14" cy="4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rot="0" vert="horz" wrap="square" lIns="91440" tIns="45720" rIns="91440" bIns="45720" anchor="t" anchorCtr="0" upright="1">
                <a:noAutofit/>
              </a:bodyPr>
              <a:lstStyle/>
              <a:p>
                <a:endParaRPr lang="en-AU"/>
              </a:p>
            </p:txBody>
          </p:sp>
        </p:grpSp>
        <p:sp>
          <p:nvSpPr>
            <p:cNvPr id="345" name="Freeform 344"/>
            <p:cNvSpPr>
              <a:spLocks/>
            </p:cNvSpPr>
            <p:nvPr/>
          </p:nvSpPr>
          <p:spPr bwMode="auto">
            <a:xfrm>
              <a:off x="10" y="41"/>
              <a:ext cx="38" cy="91"/>
            </a:xfrm>
            <a:custGeom>
              <a:avLst/>
              <a:gdLst>
                <a:gd name="T0" fmla="*/ 38 w 38"/>
                <a:gd name="T1" fmla="*/ 0 h 91"/>
                <a:gd name="T2" fmla="*/ 36 w 38"/>
                <a:gd name="T3" fmla="*/ 0 h 91"/>
                <a:gd name="T4" fmla="*/ 16 w 38"/>
                <a:gd name="T5" fmla="*/ 4 h 91"/>
                <a:gd name="T6" fmla="*/ 2 w 38"/>
                <a:gd name="T7" fmla="*/ 21 h 91"/>
                <a:gd name="T8" fmla="*/ 0 w 38"/>
                <a:gd name="T9" fmla="*/ 45 h 91"/>
                <a:gd name="T10" fmla="*/ 2 w 38"/>
                <a:gd name="T11" fmla="*/ 69 h 91"/>
                <a:gd name="T12" fmla="*/ 19 w 38"/>
                <a:gd name="T13" fmla="*/ 86 h 91"/>
                <a:gd name="T14" fmla="*/ 38 w 38"/>
                <a:gd name="T15" fmla="*/ 91 h 91"/>
                <a:gd name="T16" fmla="*/ 38 w 38"/>
                <a:gd name="T17" fmla="*/ 79 h 91"/>
                <a:gd name="T18" fmla="*/ 21 w 38"/>
                <a:gd name="T19" fmla="*/ 69 h 91"/>
                <a:gd name="T20" fmla="*/ 14 w 38"/>
                <a:gd name="T21" fmla="*/ 45 h 91"/>
                <a:gd name="T22" fmla="*/ 21 w 38"/>
                <a:gd name="T23" fmla="*/ 19 h 91"/>
                <a:gd name="T24" fmla="*/ 38 w 38"/>
                <a:gd name="T25" fmla="*/ 11 h 91"/>
                <a:gd name="T26" fmla="*/ 38 w 38"/>
                <a:gd name="T27" fmla="*/ 0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8" h="91">
                  <a:moveTo>
                    <a:pt x="38" y="0"/>
                  </a:moveTo>
                  <a:lnTo>
                    <a:pt x="36" y="0"/>
                  </a:lnTo>
                  <a:lnTo>
                    <a:pt x="16" y="4"/>
                  </a:lnTo>
                  <a:lnTo>
                    <a:pt x="2" y="21"/>
                  </a:lnTo>
                  <a:lnTo>
                    <a:pt x="0" y="45"/>
                  </a:lnTo>
                  <a:lnTo>
                    <a:pt x="2" y="69"/>
                  </a:lnTo>
                  <a:lnTo>
                    <a:pt x="19" y="86"/>
                  </a:lnTo>
                  <a:lnTo>
                    <a:pt x="38" y="91"/>
                  </a:lnTo>
                  <a:lnTo>
                    <a:pt x="38" y="79"/>
                  </a:lnTo>
                  <a:lnTo>
                    <a:pt x="21" y="69"/>
                  </a:lnTo>
                  <a:lnTo>
                    <a:pt x="14" y="45"/>
                  </a:lnTo>
                  <a:lnTo>
                    <a:pt x="21" y="19"/>
                  </a:lnTo>
                  <a:lnTo>
                    <a:pt x="38" y="11"/>
                  </a:lnTo>
                  <a:lnTo>
                    <a:pt x="38"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nvGrpSpPr>
            <p:cNvPr id="346" name="Group 345"/>
            <p:cNvGrpSpPr>
              <a:grpSpLocks/>
            </p:cNvGrpSpPr>
            <p:nvPr/>
          </p:nvGrpSpPr>
          <p:grpSpPr bwMode="auto">
            <a:xfrm>
              <a:off x="108" y="41"/>
              <a:ext cx="48" cy="88"/>
              <a:chOff x="108" y="41"/>
              <a:chExt cx="48" cy="88"/>
            </a:xfrm>
          </p:grpSpPr>
          <p:sp>
            <p:nvSpPr>
              <p:cNvPr id="359" name="Freeform 358"/>
              <p:cNvSpPr>
                <a:spLocks/>
              </p:cNvSpPr>
              <p:nvPr/>
            </p:nvSpPr>
            <p:spPr bwMode="auto">
              <a:xfrm>
                <a:off x="108" y="41"/>
                <a:ext cx="48" cy="88"/>
              </a:xfrm>
              <a:custGeom>
                <a:avLst/>
                <a:gdLst>
                  <a:gd name="T0" fmla="*/ 14 w 48"/>
                  <a:gd name="T1" fmla="*/ 2 h 88"/>
                  <a:gd name="T2" fmla="*/ 0 w 48"/>
                  <a:gd name="T3" fmla="*/ 2 h 88"/>
                  <a:gd name="T4" fmla="*/ 0 w 48"/>
                  <a:gd name="T5" fmla="*/ 88 h 88"/>
                  <a:gd name="T6" fmla="*/ 14 w 48"/>
                  <a:gd name="T7" fmla="*/ 88 h 88"/>
                  <a:gd name="T8" fmla="*/ 14 w 48"/>
                  <a:gd name="T9" fmla="*/ 43 h 88"/>
                  <a:gd name="T10" fmla="*/ 16 w 48"/>
                  <a:gd name="T11" fmla="*/ 26 h 88"/>
                  <a:gd name="T12" fmla="*/ 23 w 48"/>
                  <a:gd name="T13" fmla="*/ 16 h 88"/>
                  <a:gd name="T14" fmla="*/ 31 w 48"/>
                  <a:gd name="T15" fmla="*/ 14 h 88"/>
                  <a:gd name="T16" fmla="*/ 14 w 48"/>
                  <a:gd name="T17" fmla="*/ 14 h 88"/>
                  <a:gd name="T18" fmla="*/ 14 w 48"/>
                  <a:gd name="T19" fmla="*/ 2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8" h="88">
                    <a:moveTo>
                      <a:pt x="14" y="2"/>
                    </a:moveTo>
                    <a:lnTo>
                      <a:pt x="0" y="2"/>
                    </a:lnTo>
                    <a:lnTo>
                      <a:pt x="0" y="88"/>
                    </a:lnTo>
                    <a:lnTo>
                      <a:pt x="14" y="88"/>
                    </a:lnTo>
                    <a:lnTo>
                      <a:pt x="14" y="43"/>
                    </a:lnTo>
                    <a:lnTo>
                      <a:pt x="16" y="26"/>
                    </a:lnTo>
                    <a:lnTo>
                      <a:pt x="23" y="16"/>
                    </a:lnTo>
                    <a:lnTo>
                      <a:pt x="31" y="14"/>
                    </a:lnTo>
                    <a:lnTo>
                      <a:pt x="14" y="14"/>
                    </a:lnTo>
                    <a:lnTo>
                      <a:pt x="14" y="2"/>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60" name="Freeform 359"/>
              <p:cNvSpPr>
                <a:spLocks/>
              </p:cNvSpPr>
              <p:nvPr/>
            </p:nvSpPr>
            <p:spPr bwMode="auto">
              <a:xfrm>
                <a:off x="108" y="41"/>
                <a:ext cx="48" cy="88"/>
              </a:xfrm>
              <a:custGeom>
                <a:avLst/>
                <a:gdLst>
                  <a:gd name="T0" fmla="*/ 33 w 48"/>
                  <a:gd name="T1" fmla="*/ 0 h 88"/>
                  <a:gd name="T2" fmla="*/ 23 w 48"/>
                  <a:gd name="T3" fmla="*/ 2 h 88"/>
                  <a:gd name="T4" fmla="*/ 14 w 48"/>
                  <a:gd name="T5" fmla="*/ 14 h 88"/>
                  <a:gd name="T6" fmla="*/ 31 w 48"/>
                  <a:gd name="T7" fmla="*/ 14 h 88"/>
                  <a:gd name="T8" fmla="*/ 43 w 48"/>
                  <a:gd name="T9" fmla="*/ 16 h 88"/>
                  <a:gd name="T10" fmla="*/ 47 w 48"/>
                  <a:gd name="T11" fmla="*/ 4 h 88"/>
                  <a:gd name="T12" fmla="*/ 33 w 48"/>
                  <a:gd name="T13" fmla="*/ 0 h 88"/>
                </a:gdLst>
                <a:ahLst/>
                <a:cxnLst>
                  <a:cxn ang="0">
                    <a:pos x="T0" y="T1"/>
                  </a:cxn>
                  <a:cxn ang="0">
                    <a:pos x="T2" y="T3"/>
                  </a:cxn>
                  <a:cxn ang="0">
                    <a:pos x="T4" y="T5"/>
                  </a:cxn>
                  <a:cxn ang="0">
                    <a:pos x="T6" y="T7"/>
                  </a:cxn>
                  <a:cxn ang="0">
                    <a:pos x="T8" y="T9"/>
                  </a:cxn>
                  <a:cxn ang="0">
                    <a:pos x="T10" y="T11"/>
                  </a:cxn>
                  <a:cxn ang="0">
                    <a:pos x="T12" y="T13"/>
                  </a:cxn>
                </a:cxnLst>
                <a:rect l="0" t="0" r="r" b="b"/>
                <a:pathLst>
                  <a:path w="48" h="88">
                    <a:moveTo>
                      <a:pt x="33" y="0"/>
                    </a:moveTo>
                    <a:lnTo>
                      <a:pt x="23" y="2"/>
                    </a:lnTo>
                    <a:lnTo>
                      <a:pt x="14" y="14"/>
                    </a:lnTo>
                    <a:lnTo>
                      <a:pt x="31" y="14"/>
                    </a:lnTo>
                    <a:lnTo>
                      <a:pt x="43" y="16"/>
                    </a:lnTo>
                    <a:lnTo>
                      <a:pt x="47" y="4"/>
                    </a:lnTo>
                    <a:lnTo>
                      <a:pt x="33"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grpSp>
          <p:nvGrpSpPr>
            <p:cNvPr id="347" name="Group 346"/>
            <p:cNvGrpSpPr>
              <a:grpSpLocks/>
            </p:cNvGrpSpPr>
            <p:nvPr/>
          </p:nvGrpSpPr>
          <p:grpSpPr bwMode="auto">
            <a:xfrm>
              <a:off x="199" y="41"/>
              <a:ext cx="43" cy="88"/>
              <a:chOff x="199" y="41"/>
              <a:chExt cx="43" cy="88"/>
            </a:xfrm>
          </p:grpSpPr>
          <p:sp>
            <p:nvSpPr>
              <p:cNvPr id="356" name="Freeform 355"/>
              <p:cNvSpPr>
                <a:spLocks/>
              </p:cNvSpPr>
              <p:nvPr/>
            </p:nvSpPr>
            <p:spPr bwMode="auto">
              <a:xfrm>
                <a:off x="199" y="41"/>
                <a:ext cx="43" cy="88"/>
              </a:xfrm>
              <a:custGeom>
                <a:avLst/>
                <a:gdLst>
                  <a:gd name="T0" fmla="*/ 38 w 43"/>
                  <a:gd name="T1" fmla="*/ 45 h 88"/>
                  <a:gd name="T2" fmla="*/ 21 w 43"/>
                  <a:gd name="T3" fmla="*/ 45 h 88"/>
                  <a:gd name="T4" fmla="*/ 21 w 43"/>
                  <a:gd name="T5" fmla="*/ 50 h 88"/>
                  <a:gd name="T6" fmla="*/ 19 w 43"/>
                  <a:gd name="T7" fmla="*/ 64 h 88"/>
                  <a:gd name="T8" fmla="*/ 9 w 43"/>
                  <a:gd name="T9" fmla="*/ 74 h 88"/>
                  <a:gd name="T10" fmla="*/ 0 w 43"/>
                  <a:gd name="T11" fmla="*/ 79 h 88"/>
                  <a:gd name="T12" fmla="*/ 0 w 43"/>
                  <a:gd name="T13" fmla="*/ 88 h 88"/>
                  <a:gd name="T14" fmla="*/ 7 w 43"/>
                  <a:gd name="T15" fmla="*/ 88 h 88"/>
                  <a:gd name="T16" fmla="*/ 23 w 43"/>
                  <a:gd name="T17" fmla="*/ 79 h 88"/>
                  <a:gd name="T18" fmla="*/ 38 w 43"/>
                  <a:gd name="T19" fmla="*/ 79 h 88"/>
                  <a:gd name="T20" fmla="*/ 38 w 43"/>
                  <a:gd name="T21" fmla="*/ 45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3" h="88">
                    <a:moveTo>
                      <a:pt x="38" y="45"/>
                    </a:moveTo>
                    <a:lnTo>
                      <a:pt x="21" y="45"/>
                    </a:lnTo>
                    <a:lnTo>
                      <a:pt x="21" y="50"/>
                    </a:lnTo>
                    <a:lnTo>
                      <a:pt x="19" y="64"/>
                    </a:lnTo>
                    <a:lnTo>
                      <a:pt x="9" y="74"/>
                    </a:lnTo>
                    <a:lnTo>
                      <a:pt x="0" y="79"/>
                    </a:lnTo>
                    <a:lnTo>
                      <a:pt x="0" y="88"/>
                    </a:lnTo>
                    <a:lnTo>
                      <a:pt x="7" y="88"/>
                    </a:lnTo>
                    <a:lnTo>
                      <a:pt x="23" y="79"/>
                    </a:lnTo>
                    <a:lnTo>
                      <a:pt x="38" y="79"/>
                    </a:lnTo>
                    <a:lnTo>
                      <a:pt x="38" y="45"/>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57" name="Freeform 356"/>
              <p:cNvSpPr>
                <a:spLocks/>
              </p:cNvSpPr>
              <p:nvPr/>
            </p:nvSpPr>
            <p:spPr bwMode="auto">
              <a:xfrm>
                <a:off x="199" y="41"/>
                <a:ext cx="43" cy="88"/>
              </a:xfrm>
              <a:custGeom>
                <a:avLst/>
                <a:gdLst>
                  <a:gd name="T0" fmla="*/ 38 w 43"/>
                  <a:gd name="T1" fmla="*/ 79 h 88"/>
                  <a:gd name="T2" fmla="*/ 23 w 43"/>
                  <a:gd name="T3" fmla="*/ 79 h 88"/>
                  <a:gd name="T4" fmla="*/ 26 w 43"/>
                  <a:gd name="T5" fmla="*/ 88 h 88"/>
                  <a:gd name="T6" fmla="*/ 43 w 43"/>
                  <a:gd name="T7" fmla="*/ 88 h 88"/>
                  <a:gd name="T8" fmla="*/ 38 w 43"/>
                  <a:gd name="T9" fmla="*/ 79 h 88"/>
                </a:gdLst>
                <a:ahLst/>
                <a:cxnLst>
                  <a:cxn ang="0">
                    <a:pos x="T0" y="T1"/>
                  </a:cxn>
                  <a:cxn ang="0">
                    <a:pos x="T2" y="T3"/>
                  </a:cxn>
                  <a:cxn ang="0">
                    <a:pos x="T4" y="T5"/>
                  </a:cxn>
                  <a:cxn ang="0">
                    <a:pos x="T6" y="T7"/>
                  </a:cxn>
                  <a:cxn ang="0">
                    <a:pos x="T8" y="T9"/>
                  </a:cxn>
                </a:cxnLst>
                <a:rect l="0" t="0" r="r" b="b"/>
                <a:pathLst>
                  <a:path w="43" h="88">
                    <a:moveTo>
                      <a:pt x="38" y="79"/>
                    </a:moveTo>
                    <a:lnTo>
                      <a:pt x="23" y="79"/>
                    </a:lnTo>
                    <a:lnTo>
                      <a:pt x="26" y="88"/>
                    </a:lnTo>
                    <a:lnTo>
                      <a:pt x="43" y="88"/>
                    </a:lnTo>
                    <a:lnTo>
                      <a:pt x="38" y="79"/>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58" name="Freeform 357"/>
              <p:cNvSpPr>
                <a:spLocks/>
              </p:cNvSpPr>
              <p:nvPr/>
            </p:nvSpPr>
            <p:spPr bwMode="auto">
              <a:xfrm>
                <a:off x="199" y="41"/>
                <a:ext cx="43" cy="88"/>
              </a:xfrm>
              <a:custGeom>
                <a:avLst/>
                <a:gdLst>
                  <a:gd name="T0" fmla="*/ 2 w 43"/>
                  <a:gd name="T1" fmla="*/ 0 h 88"/>
                  <a:gd name="T2" fmla="*/ 0 w 43"/>
                  <a:gd name="T3" fmla="*/ 0 h 88"/>
                  <a:gd name="T4" fmla="*/ 0 w 43"/>
                  <a:gd name="T5" fmla="*/ 11 h 88"/>
                  <a:gd name="T6" fmla="*/ 19 w 43"/>
                  <a:gd name="T7" fmla="*/ 16 h 88"/>
                  <a:gd name="T8" fmla="*/ 21 w 43"/>
                  <a:gd name="T9" fmla="*/ 28 h 88"/>
                  <a:gd name="T10" fmla="*/ 21 w 43"/>
                  <a:gd name="T11" fmla="*/ 33 h 88"/>
                  <a:gd name="T12" fmla="*/ 0 w 43"/>
                  <a:gd name="T13" fmla="*/ 38 h 88"/>
                  <a:gd name="T14" fmla="*/ 0 w 43"/>
                  <a:gd name="T15" fmla="*/ 50 h 88"/>
                  <a:gd name="T16" fmla="*/ 21 w 43"/>
                  <a:gd name="T17" fmla="*/ 45 h 88"/>
                  <a:gd name="T18" fmla="*/ 38 w 43"/>
                  <a:gd name="T19" fmla="*/ 45 h 88"/>
                  <a:gd name="T20" fmla="*/ 38 w 43"/>
                  <a:gd name="T21" fmla="*/ 31 h 88"/>
                  <a:gd name="T22" fmla="*/ 36 w 43"/>
                  <a:gd name="T23" fmla="*/ 19 h 88"/>
                  <a:gd name="T24" fmla="*/ 31 w 43"/>
                  <a:gd name="T25" fmla="*/ 9 h 88"/>
                  <a:gd name="T26" fmla="*/ 21 w 43"/>
                  <a:gd name="T27" fmla="*/ 2 h 88"/>
                  <a:gd name="T28" fmla="*/ 2 w 43"/>
                  <a:gd name="T29" fmla="*/ 0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3" h="88">
                    <a:moveTo>
                      <a:pt x="2" y="0"/>
                    </a:moveTo>
                    <a:lnTo>
                      <a:pt x="0" y="0"/>
                    </a:lnTo>
                    <a:lnTo>
                      <a:pt x="0" y="11"/>
                    </a:lnTo>
                    <a:lnTo>
                      <a:pt x="19" y="16"/>
                    </a:lnTo>
                    <a:lnTo>
                      <a:pt x="21" y="28"/>
                    </a:lnTo>
                    <a:lnTo>
                      <a:pt x="21" y="33"/>
                    </a:lnTo>
                    <a:lnTo>
                      <a:pt x="0" y="38"/>
                    </a:lnTo>
                    <a:lnTo>
                      <a:pt x="0" y="50"/>
                    </a:lnTo>
                    <a:lnTo>
                      <a:pt x="21" y="45"/>
                    </a:lnTo>
                    <a:lnTo>
                      <a:pt x="38" y="45"/>
                    </a:lnTo>
                    <a:lnTo>
                      <a:pt x="38" y="31"/>
                    </a:lnTo>
                    <a:lnTo>
                      <a:pt x="36" y="19"/>
                    </a:lnTo>
                    <a:lnTo>
                      <a:pt x="31" y="9"/>
                    </a:lnTo>
                    <a:lnTo>
                      <a:pt x="21" y="2"/>
                    </a:lnTo>
                    <a:lnTo>
                      <a:pt x="2"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sp>
          <p:nvSpPr>
            <p:cNvPr id="348" name="Freeform 347"/>
            <p:cNvSpPr>
              <a:spLocks/>
            </p:cNvSpPr>
            <p:nvPr/>
          </p:nvSpPr>
          <p:spPr bwMode="auto">
            <a:xfrm>
              <a:off x="158" y="79"/>
              <a:ext cx="41" cy="53"/>
            </a:xfrm>
            <a:custGeom>
              <a:avLst/>
              <a:gdLst>
                <a:gd name="T0" fmla="*/ 40 w 41"/>
                <a:gd name="T1" fmla="*/ 0 h 53"/>
                <a:gd name="T2" fmla="*/ 36 w 41"/>
                <a:gd name="T3" fmla="*/ 0 h 53"/>
                <a:gd name="T4" fmla="*/ 23 w 41"/>
                <a:gd name="T5" fmla="*/ 2 h 53"/>
                <a:gd name="T6" fmla="*/ 12 w 41"/>
                <a:gd name="T7" fmla="*/ 7 h 53"/>
                <a:gd name="T8" fmla="*/ 4 w 41"/>
                <a:gd name="T9" fmla="*/ 16 h 53"/>
                <a:gd name="T10" fmla="*/ 0 w 41"/>
                <a:gd name="T11" fmla="*/ 28 h 53"/>
                <a:gd name="T12" fmla="*/ 9 w 41"/>
                <a:gd name="T13" fmla="*/ 45 h 53"/>
                <a:gd name="T14" fmla="*/ 31 w 41"/>
                <a:gd name="T15" fmla="*/ 52 h 53"/>
                <a:gd name="T16" fmla="*/ 40 w 41"/>
                <a:gd name="T17" fmla="*/ 50 h 53"/>
                <a:gd name="T18" fmla="*/ 40 w 41"/>
                <a:gd name="T19" fmla="*/ 40 h 53"/>
                <a:gd name="T20" fmla="*/ 36 w 41"/>
                <a:gd name="T21" fmla="*/ 40 h 53"/>
                <a:gd name="T22" fmla="*/ 21 w 41"/>
                <a:gd name="T23" fmla="*/ 36 h 53"/>
                <a:gd name="T24" fmla="*/ 16 w 41"/>
                <a:gd name="T25" fmla="*/ 26 h 53"/>
                <a:gd name="T26" fmla="*/ 19 w 41"/>
                <a:gd name="T27" fmla="*/ 21 h 53"/>
                <a:gd name="T28" fmla="*/ 26 w 41"/>
                <a:gd name="T29" fmla="*/ 16 h 53"/>
                <a:gd name="T30" fmla="*/ 38 w 41"/>
                <a:gd name="T31" fmla="*/ 12 h 53"/>
                <a:gd name="T32" fmla="*/ 40 w 41"/>
                <a:gd name="T33" fmla="*/ 12 h 53"/>
                <a:gd name="T34" fmla="*/ 40 w 41"/>
                <a:gd name="T35" fmla="*/ 0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1" h="53">
                  <a:moveTo>
                    <a:pt x="40" y="0"/>
                  </a:moveTo>
                  <a:lnTo>
                    <a:pt x="36" y="0"/>
                  </a:lnTo>
                  <a:lnTo>
                    <a:pt x="23" y="2"/>
                  </a:lnTo>
                  <a:lnTo>
                    <a:pt x="12" y="7"/>
                  </a:lnTo>
                  <a:lnTo>
                    <a:pt x="4" y="16"/>
                  </a:lnTo>
                  <a:lnTo>
                    <a:pt x="0" y="28"/>
                  </a:lnTo>
                  <a:lnTo>
                    <a:pt x="9" y="45"/>
                  </a:lnTo>
                  <a:lnTo>
                    <a:pt x="31" y="52"/>
                  </a:lnTo>
                  <a:lnTo>
                    <a:pt x="40" y="50"/>
                  </a:lnTo>
                  <a:lnTo>
                    <a:pt x="40" y="40"/>
                  </a:lnTo>
                  <a:lnTo>
                    <a:pt x="36" y="40"/>
                  </a:lnTo>
                  <a:lnTo>
                    <a:pt x="21" y="36"/>
                  </a:lnTo>
                  <a:lnTo>
                    <a:pt x="16" y="26"/>
                  </a:lnTo>
                  <a:lnTo>
                    <a:pt x="19" y="21"/>
                  </a:lnTo>
                  <a:lnTo>
                    <a:pt x="26" y="16"/>
                  </a:lnTo>
                  <a:lnTo>
                    <a:pt x="38" y="12"/>
                  </a:lnTo>
                  <a:lnTo>
                    <a:pt x="40" y="12"/>
                  </a:lnTo>
                  <a:lnTo>
                    <a:pt x="40"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49" name="Freeform 348"/>
            <p:cNvSpPr>
              <a:spLocks/>
            </p:cNvSpPr>
            <p:nvPr/>
          </p:nvSpPr>
          <p:spPr bwMode="auto">
            <a:xfrm>
              <a:off x="163" y="41"/>
              <a:ext cx="36" cy="28"/>
            </a:xfrm>
            <a:custGeom>
              <a:avLst/>
              <a:gdLst>
                <a:gd name="T0" fmla="*/ 36 w 36"/>
                <a:gd name="T1" fmla="*/ 0 h 28"/>
                <a:gd name="T2" fmla="*/ 19 w 36"/>
                <a:gd name="T3" fmla="*/ 2 h 28"/>
                <a:gd name="T4" fmla="*/ 7 w 36"/>
                <a:gd name="T5" fmla="*/ 11 h 28"/>
                <a:gd name="T6" fmla="*/ 0 w 36"/>
                <a:gd name="T7" fmla="*/ 26 h 28"/>
                <a:gd name="T8" fmla="*/ 14 w 36"/>
                <a:gd name="T9" fmla="*/ 28 h 28"/>
                <a:gd name="T10" fmla="*/ 21 w 36"/>
                <a:gd name="T11" fmla="*/ 14 h 28"/>
                <a:gd name="T12" fmla="*/ 36 w 36"/>
                <a:gd name="T13" fmla="*/ 11 h 28"/>
                <a:gd name="T14" fmla="*/ 36 w 36"/>
                <a:gd name="T15" fmla="*/ 0 h 2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6" h="28">
                  <a:moveTo>
                    <a:pt x="36" y="0"/>
                  </a:moveTo>
                  <a:lnTo>
                    <a:pt x="19" y="2"/>
                  </a:lnTo>
                  <a:lnTo>
                    <a:pt x="7" y="11"/>
                  </a:lnTo>
                  <a:lnTo>
                    <a:pt x="0" y="26"/>
                  </a:lnTo>
                  <a:lnTo>
                    <a:pt x="14" y="28"/>
                  </a:lnTo>
                  <a:lnTo>
                    <a:pt x="21" y="14"/>
                  </a:lnTo>
                  <a:lnTo>
                    <a:pt x="36" y="11"/>
                  </a:lnTo>
                  <a:lnTo>
                    <a:pt x="36"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50" name="Freeform 349"/>
            <p:cNvSpPr>
              <a:spLocks/>
            </p:cNvSpPr>
            <p:nvPr/>
          </p:nvSpPr>
          <p:spPr bwMode="auto">
            <a:xfrm>
              <a:off x="262" y="10"/>
              <a:ext cx="20" cy="20"/>
            </a:xfrm>
            <a:custGeom>
              <a:avLst/>
              <a:gdLst>
                <a:gd name="T0" fmla="*/ 0 w 20"/>
                <a:gd name="T1" fmla="*/ 7 h 20"/>
                <a:gd name="T2" fmla="*/ 14 w 20"/>
                <a:gd name="T3" fmla="*/ 7 h 20"/>
              </a:gdLst>
              <a:ahLst/>
              <a:cxnLst>
                <a:cxn ang="0">
                  <a:pos x="T0" y="T1"/>
                </a:cxn>
                <a:cxn ang="0">
                  <a:pos x="T2" y="T3"/>
                </a:cxn>
              </a:cxnLst>
              <a:rect l="0" t="0" r="r" b="b"/>
              <a:pathLst>
                <a:path w="20" h="20">
                  <a:moveTo>
                    <a:pt x="0" y="7"/>
                  </a:moveTo>
                  <a:lnTo>
                    <a:pt x="14" y="7"/>
                  </a:lnTo>
                </a:path>
              </a:pathLst>
            </a:custGeom>
            <a:noFill/>
            <a:ln w="10414">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AU"/>
            </a:p>
          </p:txBody>
        </p:sp>
        <p:sp>
          <p:nvSpPr>
            <p:cNvPr id="351" name="Freeform 350"/>
            <p:cNvSpPr>
              <a:spLocks/>
            </p:cNvSpPr>
            <p:nvPr/>
          </p:nvSpPr>
          <p:spPr bwMode="auto">
            <a:xfrm>
              <a:off x="262" y="43"/>
              <a:ext cx="20" cy="87"/>
            </a:xfrm>
            <a:custGeom>
              <a:avLst/>
              <a:gdLst>
                <a:gd name="T0" fmla="*/ 7 w 20"/>
                <a:gd name="T1" fmla="*/ 0 h 87"/>
                <a:gd name="T2" fmla="*/ 7 w 20"/>
                <a:gd name="T3" fmla="*/ 86 h 87"/>
              </a:gdLst>
              <a:ahLst/>
              <a:cxnLst>
                <a:cxn ang="0">
                  <a:pos x="T0" y="T1"/>
                </a:cxn>
                <a:cxn ang="0">
                  <a:pos x="T2" y="T3"/>
                </a:cxn>
              </a:cxnLst>
              <a:rect l="0" t="0" r="r" b="b"/>
              <a:pathLst>
                <a:path w="20" h="87">
                  <a:moveTo>
                    <a:pt x="7" y="0"/>
                  </a:moveTo>
                  <a:lnTo>
                    <a:pt x="7" y="86"/>
                  </a:lnTo>
                </a:path>
              </a:pathLst>
            </a:custGeom>
            <a:noFill/>
            <a:ln w="10414">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AU"/>
            </a:p>
          </p:txBody>
        </p:sp>
        <p:grpSp>
          <p:nvGrpSpPr>
            <p:cNvPr id="352" name="Group 351"/>
            <p:cNvGrpSpPr>
              <a:grpSpLocks/>
            </p:cNvGrpSpPr>
            <p:nvPr/>
          </p:nvGrpSpPr>
          <p:grpSpPr bwMode="auto">
            <a:xfrm>
              <a:off x="297" y="41"/>
              <a:ext cx="72" cy="88"/>
              <a:chOff x="297" y="41"/>
              <a:chExt cx="72" cy="88"/>
            </a:xfrm>
          </p:grpSpPr>
          <p:sp>
            <p:nvSpPr>
              <p:cNvPr id="353" name="Freeform 352"/>
              <p:cNvSpPr>
                <a:spLocks/>
              </p:cNvSpPr>
              <p:nvPr/>
            </p:nvSpPr>
            <p:spPr bwMode="auto">
              <a:xfrm>
                <a:off x="297" y="41"/>
                <a:ext cx="72" cy="88"/>
              </a:xfrm>
              <a:custGeom>
                <a:avLst/>
                <a:gdLst>
                  <a:gd name="T0" fmla="*/ 14 w 72"/>
                  <a:gd name="T1" fmla="*/ 2 h 88"/>
                  <a:gd name="T2" fmla="*/ 0 w 72"/>
                  <a:gd name="T3" fmla="*/ 2 h 88"/>
                  <a:gd name="T4" fmla="*/ 0 w 72"/>
                  <a:gd name="T5" fmla="*/ 88 h 88"/>
                  <a:gd name="T6" fmla="*/ 14 w 72"/>
                  <a:gd name="T7" fmla="*/ 88 h 88"/>
                  <a:gd name="T8" fmla="*/ 14 w 72"/>
                  <a:gd name="T9" fmla="*/ 40 h 88"/>
                  <a:gd name="T10" fmla="*/ 21 w 72"/>
                  <a:gd name="T11" fmla="*/ 19 h 88"/>
                  <a:gd name="T12" fmla="*/ 32 w 72"/>
                  <a:gd name="T13" fmla="*/ 14 h 88"/>
                  <a:gd name="T14" fmla="*/ 14 w 72"/>
                  <a:gd name="T15" fmla="*/ 14 h 88"/>
                  <a:gd name="T16" fmla="*/ 14 w 72"/>
                  <a:gd name="T17" fmla="*/ 2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2" h="88">
                    <a:moveTo>
                      <a:pt x="14" y="2"/>
                    </a:moveTo>
                    <a:lnTo>
                      <a:pt x="0" y="2"/>
                    </a:lnTo>
                    <a:lnTo>
                      <a:pt x="0" y="88"/>
                    </a:lnTo>
                    <a:lnTo>
                      <a:pt x="14" y="88"/>
                    </a:lnTo>
                    <a:lnTo>
                      <a:pt x="14" y="40"/>
                    </a:lnTo>
                    <a:lnTo>
                      <a:pt x="21" y="19"/>
                    </a:lnTo>
                    <a:lnTo>
                      <a:pt x="32" y="14"/>
                    </a:lnTo>
                    <a:lnTo>
                      <a:pt x="14" y="14"/>
                    </a:lnTo>
                    <a:lnTo>
                      <a:pt x="14" y="2"/>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54" name="Freeform 353"/>
              <p:cNvSpPr>
                <a:spLocks/>
              </p:cNvSpPr>
              <p:nvPr/>
            </p:nvSpPr>
            <p:spPr bwMode="auto">
              <a:xfrm>
                <a:off x="297" y="41"/>
                <a:ext cx="72" cy="88"/>
              </a:xfrm>
              <a:custGeom>
                <a:avLst/>
                <a:gdLst>
                  <a:gd name="T0" fmla="*/ 67 w 72"/>
                  <a:gd name="T1" fmla="*/ 11 h 88"/>
                  <a:gd name="T2" fmla="*/ 38 w 72"/>
                  <a:gd name="T3" fmla="*/ 11 h 88"/>
                  <a:gd name="T4" fmla="*/ 48 w 72"/>
                  <a:gd name="T5" fmla="*/ 14 h 88"/>
                  <a:gd name="T6" fmla="*/ 55 w 72"/>
                  <a:gd name="T7" fmla="*/ 23 h 88"/>
                  <a:gd name="T8" fmla="*/ 57 w 72"/>
                  <a:gd name="T9" fmla="*/ 35 h 88"/>
                  <a:gd name="T10" fmla="*/ 57 w 72"/>
                  <a:gd name="T11" fmla="*/ 88 h 88"/>
                  <a:gd name="T12" fmla="*/ 72 w 72"/>
                  <a:gd name="T13" fmla="*/ 88 h 88"/>
                  <a:gd name="T14" fmla="*/ 72 w 72"/>
                  <a:gd name="T15" fmla="*/ 35 h 88"/>
                  <a:gd name="T16" fmla="*/ 69 w 72"/>
                  <a:gd name="T17" fmla="*/ 21 h 88"/>
                  <a:gd name="T18" fmla="*/ 67 w 72"/>
                  <a:gd name="T19" fmla="*/ 11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2" h="88">
                    <a:moveTo>
                      <a:pt x="67" y="11"/>
                    </a:moveTo>
                    <a:lnTo>
                      <a:pt x="38" y="11"/>
                    </a:lnTo>
                    <a:lnTo>
                      <a:pt x="48" y="14"/>
                    </a:lnTo>
                    <a:lnTo>
                      <a:pt x="55" y="23"/>
                    </a:lnTo>
                    <a:lnTo>
                      <a:pt x="57" y="35"/>
                    </a:lnTo>
                    <a:lnTo>
                      <a:pt x="57" y="88"/>
                    </a:lnTo>
                    <a:lnTo>
                      <a:pt x="72" y="88"/>
                    </a:lnTo>
                    <a:lnTo>
                      <a:pt x="72" y="35"/>
                    </a:lnTo>
                    <a:lnTo>
                      <a:pt x="69" y="21"/>
                    </a:lnTo>
                    <a:lnTo>
                      <a:pt x="67" y="11"/>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55" name="Freeform 354"/>
              <p:cNvSpPr>
                <a:spLocks/>
              </p:cNvSpPr>
              <p:nvPr/>
            </p:nvSpPr>
            <p:spPr bwMode="auto">
              <a:xfrm>
                <a:off x="297" y="41"/>
                <a:ext cx="72" cy="88"/>
              </a:xfrm>
              <a:custGeom>
                <a:avLst/>
                <a:gdLst>
                  <a:gd name="T0" fmla="*/ 43 w 72"/>
                  <a:gd name="T1" fmla="*/ 0 h 88"/>
                  <a:gd name="T2" fmla="*/ 26 w 72"/>
                  <a:gd name="T3" fmla="*/ 2 h 88"/>
                  <a:gd name="T4" fmla="*/ 14 w 72"/>
                  <a:gd name="T5" fmla="*/ 14 h 88"/>
                  <a:gd name="T6" fmla="*/ 32 w 72"/>
                  <a:gd name="T7" fmla="*/ 14 h 88"/>
                  <a:gd name="T8" fmla="*/ 38 w 72"/>
                  <a:gd name="T9" fmla="*/ 11 h 88"/>
                  <a:gd name="T10" fmla="*/ 67 w 72"/>
                  <a:gd name="T11" fmla="*/ 11 h 88"/>
                  <a:gd name="T12" fmla="*/ 67 w 72"/>
                  <a:gd name="T13" fmla="*/ 9 h 88"/>
                  <a:gd name="T14" fmla="*/ 55 w 72"/>
                  <a:gd name="T15" fmla="*/ 2 h 88"/>
                  <a:gd name="T16" fmla="*/ 43 w 72"/>
                  <a:gd name="T17" fmla="*/ 0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2" h="88">
                    <a:moveTo>
                      <a:pt x="43" y="0"/>
                    </a:moveTo>
                    <a:lnTo>
                      <a:pt x="26" y="2"/>
                    </a:lnTo>
                    <a:lnTo>
                      <a:pt x="14" y="14"/>
                    </a:lnTo>
                    <a:lnTo>
                      <a:pt x="32" y="14"/>
                    </a:lnTo>
                    <a:lnTo>
                      <a:pt x="38" y="11"/>
                    </a:lnTo>
                    <a:lnTo>
                      <a:pt x="67" y="11"/>
                    </a:lnTo>
                    <a:lnTo>
                      <a:pt x="67" y="9"/>
                    </a:lnTo>
                    <a:lnTo>
                      <a:pt x="55" y="2"/>
                    </a:lnTo>
                    <a:lnTo>
                      <a:pt x="43"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grpSp>
      <p:grpSp>
        <p:nvGrpSpPr>
          <p:cNvPr id="364" name="Group 363"/>
          <p:cNvGrpSpPr>
            <a:grpSpLocks/>
          </p:cNvGrpSpPr>
          <p:nvPr/>
        </p:nvGrpSpPr>
        <p:grpSpPr bwMode="auto">
          <a:xfrm>
            <a:off x="5683567" y="746426"/>
            <a:ext cx="474980" cy="97155"/>
            <a:chOff x="10" y="10"/>
            <a:chExt cx="748" cy="153"/>
          </a:xfrm>
        </p:grpSpPr>
        <p:sp>
          <p:nvSpPr>
            <p:cNvPr id="365" name="Freeform 364"/>
            <p:cNvSpPr>
              <a:spLocks/>
            </p:cNvSpPr>
            <p:nvPr/>
          </p:nvSpPr>
          <p:spPr bwMode="auto">
            <a:xfrm>
              <a:off x="45" y="41"/>
              <a:ext cx="41" cy="91"/>
            </a:xfrm>
            <a:custGeom>
              <a:avLst/>
              <a:gdLst>
                <a:gd name="T0" fmla="*/ 4 w 41"/>
                <a:gd name="T1" fmla="*/ 0 h 91"/>
                <a:gd name="T2" fmla="*/ 0 w 41"/>
                <a:gd name="T3" fmla="*/ 0 h 91"/>
                <a:gd name="T4" fmla="*/ 0 w 41"/>
                <a:gd name="T5" fmla="*/ 11 h 91"/>
                <a:gd name="T6" fmla="*/ 2 w 41"/>
                <a:gd name="T7" fmla="*/ 11 h 91"/>
                <a:gd name="T8" fmla="*/ 19 w 41"/>
                <a:gd name="T9" fmla="*/ 19 h 91"/>
                <a:gd name="T10" fmla="*/ 26 w 41"/>
                <a:gd name="T11" fmla="*/ 45 h 91"/>
                <a:gd name="T12" fmla="*/ 19 w 41"/>
                <a:gd name="T13" fmla="*/ 69 h 91"/>
                <a:gd name="T14" fmla="*/ 0 w 41"/>
                <a:gd name="T15" fmla="*/ 79 h 91"/>
                <a:gd name="T16" fmla="*/ 0 w 41"/>
                <a:gd name="T17" fmla="*/ 91 h 91"/>
                <a:gd name="T18" fmla="*/ 2 w 41"/>
                <a:gd name="T19" fmla="*/ 91 h 91"/>
                <a:gd name="T20" fmla="*/ 16 w 41"/>
                <a:gd name="T21" fmla="*/ 88 h 91"/>
                <a:gd name="T22" fmla="*/ 31 w 41"/>
                <a:gd name="T23" fmla="*/ 79 h 91"/>
                <a:gd name="T24" fmla="*/ 38 w 41"/>
                <a:gd name="T25" fmla="*/ 64 h 91"/>
                <a:gd name="T26" fmla="*/ 40 w 41"/>
                <a:gd name="T27" fmla="*/ 43 h 91"/>
                <a:gd name="T28" fmla="*/ 38 w 41"/>
                <a:gd name="T29" fmla="*/ 26 h 91"/>
                <a:gd name="T30" fmla="*/ 31 w 41"/>
                <a:gd name="T31" fmla="*/ 11 h 91"/>
                <a:gd name="T32" fmla="*/ 19 w 41"/>
                <a:gd name="T33" fmla="*/ 2 h 91"/>
                <a:gd name="T34" fmla="*/ 4 w 41"/>
                <a:gd name="T35" fmla="*/ 0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1" h="91">
                  <a:moveTo>
                    <a:pt x="4" y="0"/>
                  </a:moveTo>
                  <a:lnTo>
                    <a:pt x="0" y="0"/>
                  </a:lnTo>
                  <a:lnTo>
                    <a:pt x="0" y="11"/>
                  </a:lnTo>
                  <a:lnTo>
                    <a:pt x="2" y="11"/>
                  </a:lnTo>
                  <a:lnTo>
                    <a:pt x="19" y="19"/>
                  </a:lnTo>
                  <a:lnTo>
                    <a:pt x="26" y="45"/>
                  </a:lnTo>
                  <a:lnTo>
                    <a:pt x="19" y="69"/>
                  </a:lnTo>
                  <a:lnTo>
                    <a:pt x="0" y="79"/>
                  </a:lnTo>
                  <a:lnTo>
                    <a:pt x="0" y="91"/>
                  </a:lnTo>
                  <a:lnTo>
                    <a:pt x="2" y="91"/>
                  </a:lnTo>
                  <a:lnTo>
                    <a:pt x="16" y="88"/>
                  </a:lnTo>
                  <a:lnTo>
                    <a:pt x="31" y="79"/>
                  </a:lnTo>
                  <a:lnTo>
                    <a:pt x="38" y="64"/>
                  </a:lnTo>
                  <a:lnTo>
                    <a:pt x="40" y="43"/>
                  </a:lnTo>
                  <a:lnTo>
                    <a:pt x="38" y="26"/>
                  </a:lnTo>
                  <a:lnTo>
                    <a:pt x="31" y="11"/>
                  </a:lnTo>
                  <a:lnTo>
                    <a:pt x="19" y="2"/>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nvGrpSpPr>
            <p:cNvPr id="366" name="Group 365"/>
            <p:cNvGrpSpPr>
              <a:grpSpLocks/>
            </p:cNvGrpSpPr>
            <p:nvPr/>
          </p:nvGrpSpPr>
          <p:grpSpPr bwMode="auto">
            <a:xfrm>
              <a:off x="10" y="10"/>
              <a:ext cx="36" cy="122"/>
              <a:chOff x="10" y="10"/>
              <a:chExt cx="36" cy="122"/>
            </a:xfrm>
          </p:grpSpPr>
          <p:sp>
            <p:nvSpPr>
              <p:cNvPr id="396" name="Freeform 395"/>
              <p:cNvSpPr>
                <a:spLocks/>
              </p:cNvSpPr>
              <p:nvPr/>
            </p:nvSpPr>
            <p:spPr bwMode="auto">
              <a:xfrm>
                <a:off x="10" y="10"/>
                <a:ext cx="36" cy="122"/>
              </a:xfrm>
              <a:custGeom>
                <a:avLst/>
                <a:gdLst>
                  <a:gd name="T0" fmla="*/ 36 w 36"/>
                  <a:gd name="T1" fmla="*/ 110 h 122"/>
                  <a:gd name="T2" fmla="*/ 14 w 36"/>
                  <a:gd name="T3" fmla="*/ 110 h 122"/>
                  <a:gd name="T4" fmla="*/ 26 w 36"/>
                  <a:gd name="T5" fmla="*/ 120 h 122"/>
                  <a:gd name="T6" fmla="*/ 36 w 36"/>
                  <a:gd name="T7" fmla="*/ 122 h 122"/>
                  <a:gd name="T8" fmla="*/ 36 w 36"/>
                  <a:gd name="T9" fmla="*/ 110 h 122"/>
                </a:gdLst>
                <a:ahLst/>
                <a:cxnLst>
                  <a:cxn ang="0">
                    <a:pos x="T0" y="T1"/>
                  </a:cxn>
                  <a:cxn ang="0">
                    <a:pos x="T2" y="T3"/>
                  </a:cxn>
                  <a:cxn ang="0">
                    <a:pos x="T4" y="T5"/>
                  </a:cxn>
                  <a:cxn ang="0">
                    <a:pos x="T6" y="T7"/>
                  </a:cxn>
                  <a:cxn ang="0">
                    <a:pos x="T8" y="T9"/>
                  </a:cxn>
                </a:cxnLst>
                <a:rect l="0" t="0" r="r" b="b"/>
                <a:pathLst>
                  <a:path w="36" h="122">
                    <a:moveTo>
                      <a:pt x="36" y="110"/>
                    </a:moveTo>
                    <a:lnTo>
                      <a:pt x="14" y="110"/>
                    </a:lnTo>
                    <a:lnTo>
                      <a:pt x="26" y="120"/>
                    </a:lnTo>
                    <a:lnTo>
                      <a:pt x="36" y="122"/>
                    </a:lnTo>
                    <a:lnTo>
                      <a:pt x="36" y="11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97" name="Freeform 396"/>
              <p:cNvSpPr>
                <a:spLocks/>
              </p:cNvSpPr>
              <p:nvPr/>
            </p:nvSpPr>
            <p:spPr bwMode="auto">
              <a:xfrm>
                <a:off x="10" y="10"/>
                <a:ext cx="36" cy="122"/>
              </a:xfrm>
              <a:custGeom>
                <a:avLst/>
                <a:gdLst>
                  <a:gd name="T0" fmla="*/ 16 w 36"/>
                  <a:gd name="T1" fmla="*/ 0 h 122"/>
                  <a:gd name="T2" fmla="*/ 0 w 36"/>
                  <a:gd name="T3" fmla="*/ 0 h 122"/>
                  <a:gd name="T4" fmla="*/ 0 w 36"/>
                  <a:gd name="T5" fmla="*/ 120 h 122"/>
                  <a:gd name="T6" fmla="*/ 14 w 36"/>
                  <a:gd name="T7" fmla="*/ 120 h 122"/>
                  <a:gd name="T8" fmla="*/ 14 w 36"/>
                  <a:gd name="T9" fmla="*/ 110 h 122"/>
                  <a:gd name="T10" fmla="*/ 36 w 36"/>
                  <a:gd name="T11" fmla="*/ 110 h 122"/>
                  <a:gd name="T12" fmla="*/ 19 w 36"/>
                  <a:gd name="T13" fmla="*/ 98 h 122"/>
                  <a:gd name="T14" fmla="*/ 14 w 36"/>
                  <a:gd name="T15" fmla="*/ 74 h 122"/>
                  <a:gd name="T16" fmla="*/ 21 w 36"/>
                  <a:gd name="T17" fmla="*/ 50 h 122"/>
                  <a:gd name="T18" fmla="*/ 36 w 36"/>
                  <a:gd name="T19" fmla="*/ 43 h 122"/>
                  <a:gd name="T20" fmla="*/ 16 w 36"/>
                  <a:gd name="T21" fmla="*/ 43 h 122"/>
                  <a:gd name="T22" fmla="*/ 16 w 36"/>
                  <a:gd name="T23" fmla="*/ 0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6" h="122">
                    <a:moveTo>
                      <a:pt x="16" y="0"/>
                    </a:moveTo>
                    <a:lnTo>
                      <a:pt x="0" y="0"/>
                    </a:lnTo>
                    <a:lnTo>
                      <a:pt x="0" y="120"/>
                    </a:lnTo>
                    <a:lnTo>
                      <a:pt x="14" y="120"/>
                    </a:lnTo>
                    <a:lnTo>
                      <a:pt x="14" y="110"/>
                    </a:lnTo>
                    <a:lnTo>
                      <a:pt x="36" y="110"/>
                    </a:lnTo>
                    <a:lnTo>
                      <a:pt x="19" y="98"/>
                    </a:lnTo>
                    <a:lnTo>
                      <a:pt x="14" y="74"/>
                    </a:lnTo>
                    <a:lnTo>
                      <a:pt x="21" y="50"/>
                    </a:lnTo>
                    <a:lnTo>
                      <a:pt x="36" y="43"/>
                    </a:lnTo>
                    <a:lnTo>
                      <a:pt x="16" y="43"/>
                    </a:lnTo>
                    <a:lnTo>
                      <a:pt x="16"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98" name="Freeform 397"/>
              <p:cNvSpPr>
                <a:spLocks/>
              </p:cNvSpPr>
              <p:nvPr/>
            </p:nvSpPr>
            <p:spPr bwMode="auto">
              <a:xfrm>
                <a:off x="10" y="10"/>
                <a:ext cx="36" cy="122"/>
              </a:xfrm>
              <a:custGeom>
                <a:avLst/>
                <a:gdLst>
                  <a:gd name="T0" fmla="*/ 36 w 36"/>
                  <a:gd name="T1" fmla="*/ 31 h 122"/>
                  <a:gd name="T2" fmla="*/ 26 w 36"/>
                  <a:gd name="T3" fmla="*/ 33 h 122"/>
                  <a:gd name="T4" fmla="*/ 16 w 36"/>
                  <a:gd name="T5" fmla="*/ 43 h 122"/>
                  <a:gd name="T6" fmla="*/ 36 w 36"/>
                  <a:gd name="T7" fmla="*/ 43 h 122"/>
                  <a:gd name="T8" fmla="*/ 36 w 36"/>
                  <a:gd name="T9" fmla="*/ 31 h 122"/>
                </a:gdLst>
                <a:ahLst/>
                <a:cxnLst>
                  <a:cxn ang="0">
                    <a:pos x="T0" y="T1"/>
                  </a:cxn>
                  <a:cxn ang="0">
                    <a:pos x="T2" y="T3"/>
                  </a:cxn>
                  <a:cxn ang="0">
                    <a:pos x="T4" y="T5"/>
                  </a:cxn>
                  <a:cxn ang="0">
                    <a:pos x="T6" y="T7"/>
                  </a:cxn>
                  <a:cxn ang="0">
                    <a:pos x="T8" y="T9"/>
                  </a:cxn>
                </a:cxnLst>
                <a:rect l="0" t="0" r="r" b="b"/>
                <a:pathLst>
                  <a:path w="36" h="122">
                    <a:moveTo>
                      <a:pt x="36" y="31"/>
                    </a:moveTo>
                    <a:lnTo>
                      <a:pt x="26" y="33"/>
                    </a:lnTo>
                    <a:lnTo>
                      <a:pt x="16" y="43"/>
                    </a:lnTo>
                    <a:lnTo>
                      <a:pt x="36" y="43"/>
                    </a:lnTo>
                    <a:lnTo>
                      <a:pt x="36" y="31"/>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grpSp>
          <p:nvGrpSpPr>
            <p:cNvPr id="367" name="Group 366"/>
            <p:cNvGrpSpPr>
              <a:grpSpLocks/>
            </p:cNvGrpSpPr>
            <p:nvPr/>
          </p:nvGrpSpPr>
          <p:grpSpPr bwMode="auto">
            <a:xfrm>
              <a:off x="139" y="41"/>
              <a:ext cx="41" cy="88"/>
              <a:chOff x="139" y="41"/>
              <a:chExt cx="41" cy="88"/>
            </a:xfrm>
          </p:grpSpPr>
          <p:sp>
            <p:nvSpPr>
              <p:cNvPr id="393" name="Freeform 392"/>
              <p:cNvSpPr>
                <a:spLocks/>
              </p:cNvSpPr>
              <p:nvPr/>
            </p:nvSpPr>
            <p:spPr bwMode="auto">
              <a:xfrm>
                <a:off x="139" y="41"/>
                <a:ext cx="41" cy="88"/>
              </a:xfrm>
              <a:custGeom>
                <a:avLst/>
                <a:gdLst>
                  <a:gd name="T0" fmla="*/ 38 w 41"/>
                  <a:gd name="T1" fmla="*/ 45 h 88"/>
                  <a:gd name="T2" fmla="*/ 21 w 41"/>
                  <a:gd name="T3" fmla="*/ 45 h 88"/>
                  <a:gd name="T4" fmla="*/ 21 w 41"/>
                  <a:gd name="T5" fmla="*/ 50 h 88"/>
                  <a:gd name="T6" fmla="*/ 19 w 41"/>
                  <a:gd name="T7" fmla="*/ 64 h 88"/>
                  <a:gd name="T8" fmla="*/ 9 w 41"/>
                  <a:gd name="T9" fmla="*/ 74 h 88"/>
                  <a:gd name="T10" fmla="*/ 0 w 41"/>
                  <a:gd name="T11" fmla="*/ 79 h 88"/>
                  <a:gd name="T12" fmla="*/ 0 w 41"/>
                  <a:gd name="T13" fmla="*/ 88 h 88"/>
                  <a:gd name="T14" fmla="*/ 7 w 41"/>
                  <a:gd name="T15" fmla="*/ 88 h 88"/>
                  <a:gd name="T16" fmla="*/ 23 w 41"/>
                  <a:gd name="T17" fmla="*/ 79 h 88"/>
                  <a:gd name="T18" fmla="*/ 38 w 41"/>
                  <a:gd name="T19" fmla="*/ 79 h 88"/>
                  <a:gd name="T20" fmla="*/ 38 w 41"/>
                  <a:gd name="T21" fmla="*/ 45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1" h="88">
                    <a:moveTo>
                      <a:pt x="38" y="45"/>
                    </a:moveTo>
                    <a:lnTo>
                      <a:pt x="21" y="45"/>
                    </a:lnTo>
                    <a:lnTo>
                      <a:pt x="21" y="50"/>
                    </a:lnTo>
                    <a:lnTo>
                      <a:pt x="19" y="64"/>
                    </a:lnTo>
                    <a:lnTo>
                      <a:pt x="9" y="74"/>
                    </a:lnTo>
                    <a:lnTo>
                      <a:pt x="0" y="79"/>
                    </a:lnTo>
                    <a:lnTo>
                      <a:pt x="0" y="88"/>
                    </a:lnTo>
                    <a:lnTo>
                      <a:pt x="7" y="88"/>
                    </a:lnTo>
                    <a:lnTo>
                      <a:pt x="23" y="79"/>
                    </a:lnTo>
                    <a:lnTo>
                      <a:pt x="38" y="79"/>
                    </a:lnTo>
                    <a:lnTo>
                      <a:pt x="38" y="45"/>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94" name="Freeform 393"/>
              <p:cNvSpPr>
                <a:spLocks/>
              </p:cNvSpPr>
              <p:nvPr/>
            </p:nvSpPr>
            <p:spPr bwMode="auto">
              <a:xfrm>
                <a:off x="139" y="41"/>
                <a:ext cx="41" cy="88"/>
              </a:xfrm>
              <a:custGeom>
                <a:avLst/>
                <a:gdLst>
                  <a:gd name="T0" fmla="*/ 38 w 41"/>
                  <a:gd name="T1" fmla="*/ 79 h 88"/>
                  <a:gd name="T2" fmla="*/ 23 w 41"/>
                  <a:gd name="T3" fmla="*/ 79 h 88"/>
                  <a:gd name="T4" fmla="*/ 26 w 41"/>
                  <a:gd name="T5" fmla="*/ 88 h 88"/>
                  <a:gd name="T6" fmla="*/ 40 w 41"/>
                  <a:gd name="T7" fmla="*/ 88 h 88"/>
                  <a:gd name="T8" fmla="*/ 38 w 41"/>
                  <a:gd name="T9" fmla="*/ 79 h 88"/>
                </a:gdLst>
                <a:ahLst/>
                <a:cxnLst>
                  <a:cxn ang="0">
                    <a:pos x="T0" y="T1"/>
                  </a:cxn>
                  <a:cxn ang="0">
                    <a:pos x="T2" y="T3"/>
                  </a:cxn>
                  <a:cxn ang="0">
                    <a:pos x="T4" y="T5"/>
                  </a:cxn>
                  <a:cxn ang="0">
                    <a:pos x="T6" y="T7"/>
                  </a:cxn>
                  <a:cxn ang="0">
                    <a:pos x="T8" y="T9"/>
                  </a:cxn>
                </a:cxnLst>
                <a:rect l="0" t="0" r="r" b="b"/>
                <a:pathLst>
                  <a:path w="41" h="88">
                    <a:moveTo>
                      <a:pt x="38" y="79"/>
                    </a:moveTo>
                    <a:lnTo>
                      <a:pt x="23" y="79"/>
                    </a:lnTo>
                    <a:lnTo>
                      <a:pt x="26" y="88"/>
                    </a:lnTo>
                    <a:lnTo>
                      <a:pt x="40" y="88"/>
                    </a:lnTo>
                    <a:lnTo>
                      <a:pt x="38" y="79"/>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95" name="Freeform 394"/>
              <p:cNvSpPr>
                <a:spLocks/>
              </p:cNvSpPr>
              <p:nvPr/>
            </p:nvSpPr>
            <p:spPr bwMode="auto">
              <a:xfrm>
                <a:off x="139" y="41"/>
                <a:ext cx="41" cy="88"/>
              </a:xfrm>
              <a:custGeom>
                <a:avLst/>
                <a:gdLst>
                  <a:gd name="T0" fmla="*/ 2 w 41"/>
                  <a:gd name="T1" fmla="*/ 0 h 88"/>
                  <a:gd name="T2" fmla="*/ 0 w 41"/>
                  <a:gd name="T3" fmla="*/ 0 h 88"/>
                  <a:gd name="T4" fmla="*/ 0 w 41"/>
                  <a:gd name="T5" fmla="*/ 11 h 88"/>
                  <a:gd name="T6" fmla="*/ 19 w 41"/>
                  <a:gd name="T7" fmla="*/ 16 h 88"/>
                  <a:gd name="T8" fmla="*/ 21 w 41"/>
                  <a:gd name="T9" fmla="*/ 28 h 88"/>
                  <a:gd name="T10" fmla="*/ 21 w 41"/>
                  <a:gd name="T11" fmla="*/ 33 h 88"/>
                  <a:gd name="T12" fmla="*/ 0 w 41"/>
                  <a:gd name="T13" fmla="*/ 38 h 88"/>
                  <a:gd name="T14" fmla="*/ 0 w 41"/>
                  <a:gd name="T15" fmla="*/ 50 h 88"/>
                  <a:gd name="T16" fmla="*/ 21 w 41"/>
                  <a:gd name="T17" fmla="*/ 45 h 88"/>
                  <a:gd name="T18" fmla="*/ 38 w 41"/>
                  <a:gd name="T19" fmla="*/ 45 h 88"/>
                  <a:gd name="T20" fmla="*/ 38 w 41"/>
                  <a:gd name="T21" fmla="*/ 31 h 88"/>
                  <a:gd name="T22" fmla="*/ 36 w 41"/>
                  <a:gd name="T23" fmla="*/ 19 h 88"/>
                  <a:gd name="T24" fmla="*/ 31 w 41"/>
                  <a:gd name="T25" fmla="*/ 9 h 88"/>
                  <a:gd name="T26" fmla="*/ 21 w 41"/>
                  <a:gd name="T27" fmla="*/ 2 h 88"/>
                  <a:gd name="T28" fmla="*/ 2 w 41"/>
                  <a:gd name="T29" fmla="*/ 0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1" h="88">
                    <a:moveTo>
                      <a:pt x="2" y="0"/>
                    </a:moveTo>
                    <a:lnTo>
                      <a:pt x="0" y="0"/>
                    </a:lnTo>
                    <a:lnTo>
                      <a:pt x="0" y="11"/>
                    </a:lnTo>
                    <a:lnTo>
                      <a:pt x="19" y="16"/>
                    </a:lnTo>
                    <a:lnTo>
                      <a:pt x="21" y="28"/>
                    </a:lnTo>
                    <a:lnTo>
                      <a:pt x="21" y="33"/>
                    </a:lnTo>
                    <a:lnTo>
                      <a:pt x="0" y="38"/>
                    </a:lnTo>
                    <a:lnTo>
                      <a:pt x="0" y="50"/>
                    </a:lnTo>
                    <a:lnTo>
                      <a:pt x="21" y="45"/>
                    </a:lnTo>
                    <a:lnTo>
                      <a:pt x="38" y="45"/>
                    </a:lnTo>
                    <a:lnTo>
                      <a:pt x="38" y="31"/>
                    </a:lnTo>
                    <a:lnTo>
                      <a:pt x="36" y="19"/>
                    </a:lnTo>
                    <a:lnTo>
                      <a:pt x="31" y="9"/>
                    </a:lnTo>
                    <a:lnTo>
                      <a:pt x="21" y="2"/>
                    </a:lnTo>
                    <a:lnTo>
                      <a:pt x="2"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sp>
          <p:nvSpPr>
            <p:cNvPr id="368" name="Freeform 367"/>
            <p:cNvSpPr>
              <a:spLocks/>
            </p:cNvSpPr>
            <p:nvPr/>
          </p:nvSpPr>
          <p:spPr bwMode="auto">
            <a:xfrm>
              <a:off x="101" y="79"/>
              <a:ext cx="38" cy="53"/>
            </a:xfrm>
            <a:custGeom>
              <a:avLst/>
              <a:gdLst>
                <a:gd name="T0" fmla="*/ 38 w 38"/>
                <a:gd name="T1" fmla="*/ 0 h 53"/>
                <a:gd name="T2" fmla="*/ 33 w 38"/>
                <a:gd name="T3" fmla="*/ 0 h 53"/>
                <a:gd name="T4" fmla="*/ 21 w 38"/>
                <a:gd name="T5" fmla="*/ 2 h 53"/>
                <a:gd name="T6" fmla="*/ 9 w 38"/>
                <a:gd name="T7" fmla="*/ 7 h 53"/>
                <a:gd name="T8" fmla="*/ 0 w 38"/>
                <a:gd name="T9" fmla="*/ 16 h 53"/>
                <a:gd name="T10" fmla="*/ 0 w 38"/>
                <a:gd name="T11" fmla="*/ 28 h 53"/>
                <a:gd name="T12" fmla="*/ 7 w 38"/>
                <a:gd name="T13" fmla="*/ 45 h 53"/>
                <a:gd name="T14" fmla="*/ 31 w 38"/>
                <a:gd name="T15" fmla="*/ 52 h 53"/>
                <a:gd name="T16" fmla="*/ 38 w 38"/>
                <a:gd name="T17" fmla="*/ 50 h 53"/>
                <a:gd name="T18" fmla="*/ 38 w 38"/>
                <a:gd name="T19" fmla="*/ 40 h 53"/>
                <a:gd name="T20" fmla="*/ 33 w 38"/>
                <a:gd name="T21" fmla="*/ 40 h 53"/>
                <a:gd name="T22" fmla="*/ 19 w 38"/>
                <a:gd name="T23" fmla="*/ 36 h 53"/>
                <a:gd name="T24" fmla="*/ 14 w 38"/>
                <a:gd name="T25" fmla="*/ 26 h 53"/>
                <a:gd name="T26" fmla="*/ 16 w 38"/>
                <a:gd name="T27" fmla="*/ 21 h 53"/>
                <a:gd name="T28" fmla="*/ 23 w 38"/>
                <a:gd name="T29" fmla="*/ 16 h 53"/>
                <a:gd name="T30" fmla="*/ 36 w 38"/>
                <a:gd name="T31" fmla="*/ 12 h 53"/>
                <a:gd name="T32" fmla="*/ 38 w 38"/>
                <a:gd name="T33" fmla="*/ 12 h 53"/>
                <a:gd name="T34" fmla="*/ 38 w 38"/>
                <a:gd name="T35" fmla="*/ 0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8" h="53">
                  <a:moveTo>
                    <a:pt x="38" y="0"/>
                  </a:moveTo>
                  <a:lnTo>
                    <a:pt x="33" y="0"/>
                  </a:lnTo>
                  <a:lnTo>
                    <a:pt x="21" y="2"/>
                  </a:lnTo>
                  <a:lnTo>
                    <a:pt x="9" y="7"/>
                  </a:lnTo>
                  <a:lnTo>
                    <a:pt x="0" y="16"/>
                  </a:lnTo>
                  <a:lnTo>
                    <a:pt x="0" y="28"/>
                  </a:lnTo>
                  <a:lnTo>
                    <a:pt x="7" y="45"/>
                  </a:lnTo>
                  <a:lnTo>
                    <a:pt x="31" y="52"/>
                  </a:lnTo>
                  <a:lnTo>
                    <a:pt x="38" y="50"/>
                  </a:lnTo>
                  <a:lnTo>
                    <a:pt x="38" y="40"/>
                  </a:lnTo>
                  <a:lnTo>
                    <a:pt x="33" y="40"/>
                  </a:lnTo>
                  <a:lnTo>
                    <a:pt x="19" y="36"/>
                  </a:lnTo>
                  <a:lnTo>
                    <a:pt x="14" y="26"/>
                  </a:lnTo>
                  <a:lnTo>
                    <a:pt x="16" y="21"/>
                  </a:lnTo>
                  <a:lnTo>
                    <a:pt x="23" y="16"/>
                  </a:lnTo>
                  <a:lnTo>
                    <a:pt x="36" y="12"/>
                  </a:lnTo>
                  <a:lnTo>
                    <a:pt x="38" y="12"/>
                  </a:lnTo>
                  <a:lnTo>
                    <a:pt x="38"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69" name="Freeform 368"/>
            <p:cNvSpPr>
              <a:spLocks/>
            </p:cNvSpPr>
            <p:nvPr/>
          </p:nvSpPr>
          <p:spPr bwMode="auto">
            <a:xfrm>
              <a:off x="101" y="41"/>
              <a:ext cx="38" cy="28"/>
            </a:xfrm>
            <a:custGeom>
              <a:avLst/>
              <a:gdLst>
                <a:gd name="T0" fmla="*/ 38 w 38"/>
                <a:gd name="T1" fmla="*/ 0 h 28"/>
                <a:gd name="T2" fmla="*/ 21 w 38"/>
                <a:gd name="T3" fmla="*/ 2 h 28"/>
                <a:gd name="T4" fmla="*/ 9 w 38"/>
                <a:gd name="T5" fmla="*/ 11 h 28"/>
                <a:gd name="T6" fmla="*/ 0 w 38"/>
                <a:gd name="T7" fmla="*/ 26 h 28"/>
                <a:gd name="T8" fmla="*/ 16 w 38"/>
                <a:gd name="T9" fmla="*/ 28 h 28"/>
                <a:gd name="T10" fmla="*/ 23 w 38"/>
                <a:gd name="T11" fmla="*/ 14 h 28"/>
                <a:gd name="T12" fmla="*/ 38 w 38"/>
                <a:gd name="T13" fmla="*/ 11 h 28"/>
                <a:gd name="T14" fmla="*/ 38 w 38"/>
                <a:gd name="T15" fmla="*/ 0 h 2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8" h="28">
                  <a:moveTo>
                    <a:pt x="38" y="0"/>
                  </a:moveTo>
                  <a:lnTo>
                    <a:pt x="21" y="2"/>
                  </a:lnTo>
                  <a:lnTo>
                    <a:pt x="9" y="11"/>
                  </a:lnTo>
                  <a:lnTo>
                    <a:pt x="0" y="26"/>
                  </a:lnTo>
                  <a:lnTo>
                    <a:pt x="16" y="28"/>
                  </a:lnTo>
                  <a:lnTo>
                    <a:pt x="23" y="14"/>
                  </a:lnTo>
                  <a:lnTo>
                    <a:pt x="38" y="11"/>
                  </a:lnTo>
                  <a:lnTo>
                    <a:pt x="38"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nvGrpSpPr>
            <p:cNvPr id="370" name="Group 369"/>
            <p:cNvGrpSpPr>
              <a:grpSpLocks/>
            </p:cNvGrpSpPr>
            <p:nvPr/>
          </p:nvGrpSpPr>
          <p:grpSpPr bwMode="auto">
            <a:xfrm>
              <a:off x="194" y="41"/>
              <a:ext cx="77" cy="91"/>
              <a:chOff x="194" y="41"/>
              <a:chExt cx="77" cy="91"/>
            </a:xfrm>
          </p:grpSpPr>
          <p:sp>
            <p:nvSpPr>
              <p:cNvPr id="390" name="Freeform 389"/>
              <p:cNvSpPr>
                <a:spLocks/>
              </p:cNvSpPr>
              <p:nvPr/>
            </p:nvSpPr>
            <p:spPr bwMode="auto">
              <a:xfrm>
                <a:off x="194" y="41"/>
                <a:ext cx="77" cy="91"/>
              </a:xfrm>
              <a:custGeom>
                <a:avLst/>
                <a:gdLst>
                  <a:gd name="T0" fmla="*/ 40 w 77"/>
                  <a:gd name="T1" fmla="*/ 0 h 91"/>
                  <a:gd name="T2" fmla="*/ 19 w 77"/>
                  <a:gd name="T3" fmla="*/ 4 h 91"/>
                  <a:gd name="T4" fmla="*/ 4 w 77"/>
                  <a:gd name="T5" fmla="*/ 21 h 91"/>
                  <a:gd name="T6" fmla="*/ 0 w 77"/>
                  <a:gd name="T7" fmla="*/ 45 h 91"/>
                  <a:gd name="T8" fmla="*/ 2 w 77"/>
                  <a:gd name="T9" fmla="*/ 64 h 91"/>
                  <a:gd name="T10" fmla="*/ 12 w 77"/>
                  <a:gd name="T11" fmla="*/ 79 h 91"/>
                  <a:gd name="T12" fmla="*/ 23 w 77"/>
                  <a:gd name="T13" fmla="*/ 88 h 91"/>
                  <a:gd name="T14" fmla="*/ 40 w 77"/>
                  <a:gd name="T15" fmla="*/ 91 h 91"/>
                  <a:gd name="T16" fmla="*/ 64 w 77"/>
                  <a:gd name="T17" fmla="*/ 81 h 91"/>
                  <a:gd name="T18" fmla="*/ 66 w 77"/>
                  <a:gd name="T19" fmla="*/ 79 h 91"/>
                  <a:gd name="T20" fmla="*/ 40 w 77"/>
                  <a:gd name="T21" fmla="*/ 79 h 91"/>
                  <a:gd name="T22" fmla="*/ 23 w 77"/>
                  <a:gd name="T23" fmla="*/ 71 h 91"/>
                  <a:gd name="T24" fmla="*/ 16 w 77"/>
                  <a:gd name="T25" fmla="*/ 45 h 91"/>
                  <a:gd name="T26" fmla="*/ 23 w 77"/>
                  <a:gd name="T27" fmla="*/ 19 h 91"/>
                  <a:gd name="T28" fmla="*/ 40 w 77"/>
                  <a:gd name="T29" fmla="*/ 11 h 91"/>
                  <a:gd name="T30" fmla="*/ 67 w 77"/>
                  <a:gd name="T31" fmla="*/ 11 h 91"/>
                  <a:gd name="T32" fmla="*/ 64 w 77"/>
                  <a:gd name="T33" fmla="*/ 7 h 91"/>
                  <a:gd name="T34" fmla="*/ 40 w 77"/>
                  <a:gd name="T35" fmla="*/ 0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7" h="91">
                    <a:moveTo>
                      <a:pt x="40" y="0"/>
                    </a:moveTo>
                    <a:lnTo>
                      <a:pt x="19" y="4"/>
                    </a:lnTo>
                    <a:lnTo>
                      <a:pt x="4" y="21"/>
                    </a:lnTo>
                    <a:lnTo>
                      <a:pt x="0" y="45"/>
                    </a:lnTo>
                    <a:lnTo>
                      <a:pt x="2" y="64"/>
                    </a:lnTo>
                    <a:lnTo>
                      <a:pt x="12" y="79"/>
                    </a:lnTo>
                    <a:lnTo>
                      <a:pt x="23" y="88"/>
                    </a:lnTo>
                    <a:lnTo>
                      <a:pt x="40" y="91"/>
                    </a:lnTo>
                    <a:lnTo>
                      <a:pt x="64" y="81"/>
                    </a:lnTo>
                    <a:lnTo>
                      <a:pt x="66" y="79"/>
                    </a:lnTo>
                    <a:lnTo>
                      <a:pt x="40" y="79"/>
                    </a:lnTo>
                    <a:lnTo>
                      <a:pt x="23" y="71"/>
                    </a:lnTo>
                    <a:lnTo>
                      <a:pt x="16" y="45"/>
                    </a:lnTo>
                    <a:lnTo>
                      <a:pt x="23" y="19"/>
                    </a:lnTo>
                    <a:lnTo>
                      <a:pt x="40" y="11"/>
                    </a:lnTo>
                    <a:lnTo>
                      <a:pt x="67" y="11"/>
                    </a:lnTo>
                    <a:lnTo>
                      <a:pt x="64" y="7"/>
                    </a:lnTo>
                    <a:lnTo>
                      <a:pt x="40"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91" name="Freeform 390"/>
              <p:cNvSpPr>
                <a:spLocks/>
              </p:cNvSpPr>
              <p:nvPr/>
            </p:nvSpPr>
            <p:spPr bwMode="auto">
              <a:xfrm>
                <a:off x="194" y="41"/>
                <a:ext cx="77" cy="91"/>
              </a:xfrm>
              <a:custGeom>
                <a:avLst/>
                <a:gdLst>
                  <a:gd name="T0" fmla="*/ 62 w 77"/>
                  <a:gd name="T1" fmla="*/ 55 h 91"/>
                  <a:gd name="T2" fmla="*/ 55 w 77"/>
                  <a:gd name="T3" fmla="*/ 74 h 91"/>
                  <a:gd name="T4" fmla="*/ 40 w 77"/>
                  <a:gd name="T5" fmla="*/ 79 h 91"/>
                  <a:gd name="T6" fmla="*/ 66 w 77"/>
                  <a:gd name="T7" fmla="*/ 79 h 91"/>
                  <a:gd name="T8" fmla="*/ 76 w 77"/>
                  <a:gd name="T9" fmla="*/ 60 h 91"/>
                  <a:gd name="T10" fmla="*/ 62 w 77"/>
                  <a:gd name="T11" fmla="*/ 55 h 91"/>
                </a:gdLst>
                <a:ahLst/>
                <a:cxnLst>
                  <a:cxn ang="0">
                    <a:pos x="T0" y="T1"/>
                  </a:cxn>
                  <a:cxn ang="0">
                    <a:pos x="T2" y="T3"/>
                  </a:cxn>
                  <a:cxn ang="0">
                    <a:pos x="T4" y="T5"/>
                  </a:cxn>
                  <a:cxn ang="0">
                    <a:pos x="T6" y="T7"/>
                  </a:cxn>
                  <a:cxn ang="0">
                    <a:pos x="T8" y="T9"/>
                  </a:cxn>
                  <a:cxn ang="0">
                    <a:pos x="T10" y="T11"/>
                  </a:cxn>
                </a:cxnLst>
                <a:rect l="0" t="0" r="r" b="b"/>
                <a:pathLst>
                  <a:path w="77" h="91">
                    <a:moveTo>
                      <a:pt x="62" y="55"/>
                    </a:moveTo>
                    <a:lnTo>
                      <a:pt x="55" y="74"/>
                    </a:lnTo>
                    <a:lnTo>
                      <a:pt x="40" y="79"/>
                    </a:lnTo>
                    <a:lnTo>
                      <a:pt x="66" y="79"/>
                    </a:lnTo>
                    <a:lnTo>
                      <a:pt x="76" y="60"/>
                    </a:lnTo>
                    <a:lnTo>
                      <a:pt x="62" y="55"/>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92" name="Freeform 391"/>
              <p:cNvSpPr>
                <a:spLocks/>
              </p:cNvSpPr>
              <p:nvPr/>
            </p:nvSpPr>
            <p:spPr bwMode="auto">
              <a:xfrm>
                <a:off x="194" y="41"/>
                <a:ext cx="77" cy="91"/>
              </a:xfrm>
              <a:custGeom>
                <a:avLst/>
                <a:gdLst>
                  <a:gd name="T0" fmla="*/ 67 w 77"/>
                  <a:gd name="T1" fmla="*/ 11 h 91"/>
                  <a:gd name="T2" fmla="*/ 40 w 77"/>
                  <a:gd name="T3" fmla="*/ 11 h 91"/>
                  <a:gd name="T4" fmla="*/ 52 w 77"/>
                  <a:gd name="T5" fmla="*/ 16 h 91"/>
                  <a:gd name="T6" fmla="*/ 60 w 77"/>
                  <a:gd name="T7" fmla="*/ 28 h 91"/>
                  <a:gd name="T8" fmla="*/ 76 w 77"/>
                  <a:gd name="T9" fmla="*/ 26 h 91"/>
                  <a:gd name="T10" fmla="*/ 67 w 77"/>
                  <a:gd name="T11" fmla="*/ 11 h 91"/>
                </a:gdLst>
                <a:ahLst/>
                <a:cxnLst>
                  <a:cxn ang="0">
                    <a:pos x="T0" y="T1"/>
                  </a:cxn>
                  <a:cxn ang="0">
                    <a:pos x="T2" y="T3"/>
                  </a:cxn>
                  <a:cxn ang="0">
                    <a:pos x="T4" y="T5"/>
                  </a:cxn>
                  <a:cxn ang="0">
                    <a:pos x="T6" y="T7"/>
                  </a:cxn>
                  <a:cxn ang="0">
                    <a:pos x="T8" y="T9"/>
                  </a:cxn>
                  <a:cxn ang="0">
                    <a:pos x="T10" y="T11"/>
                  </a:cxn>
                </a:cxnLst>
                <a:rect l="0" t="0" r="r" b="b"/>
                <a:pathLst>
                  <a:path w="77" h="91">
                    <a:moveTo>
                      <a:pt x="67" y="11"/>
                    </a:moveTo>
                    <a:lnTo>
                      <a:pt x="40" y="11"/>
                    </a:lnTo>
                    <a:lnTo>
                      <a:pt x="52" y="16"/>
                    </a:lnTo>
                    <a:lnTo>
                      <a:pt x="60" y="28"/>
                    </a:lnTo>
                    <a:lnTo>
                      <a:pt x="76" y="26"/>
                    </a:lnTo>
                    <a:lnTo>
                      <a:pt x="67" y="11"/>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grpSp>
          <p:nvGrpSpPr>
            <p:cNvPr id="371" name="Group 370"/>
            <p:cNvGrpSpPr>
              <a:grpSpLocks/>
            </p:cNvGrpSpPr>
            <p:nvPr/>
          </p:nvGrpSpPr>
          <p:grpSpPr bwMode="auto">
            <a:xfrm>
              <a:off x="286" y="10"/>
              <a:ext cx="72" cy="120"/>
              <a:chOff x="286" y="10"/>
              <a:chExt cx="72" cy="120"/>
            </a:xfrm>
          </p:grpSpPr>
          <p:sp>
            <p:nvSpPr>
              <p:cNvPr id="387" name="Freeform 386"/>
              <p:cNvSpPr>
                <a:spLocks/>
              </p:cNvSpPr>
              <p:nvPr/>
            </p:nvSpPr>
            <p:spPr bwMode="auto">
              <a:xfrm>
                <a:off x="286" y="10"/>
                <a:ext cx="72" cy="120"/>
              </a:xfrm>
              <a:custGeom>
                <a:avLst/>
                <a:gdLst>
                  <a:gd name="T0" fmla="*/ 14 w 72"/>
                  <a:gd name="T1" fmla="*/ 0 h 120"/>
                  <a:gd name="T2" fmla="*/ 0 w 72"/>
                  <a:gd name="T3" fmla="*/ 0 h 120"/>
                  <a:gd name="T4" fmla="*/ 0 w 72"/>
                  <a:gd name="T5" fmla="*/ 120 h 120"/>
                  <a:gd name="T6" fmla="*/ 14 w 72"/>
                  <a:gd name="T7" fmla="*/ 120 h 120"/>
                  <a:gd name="T8" fmla="*/ 14 w 72"/>
                  <a:gd name="T9" fmla="*/ 86 h 120"/>
                  <a:gd name="T10" fmla="*/ 23 w 72"/>
                  <a:gd name="T11" fmla="*/ 74 h 120"/>
                  <a:gd name="T12" fmla="*/ 42 w 72"/>
                  <a:gd name="T13" fmla="*/ 74 h 120"/>
                  <a:gd name="T14" fmla="*/ 37 w 72"/>
                  <a:gd name="T15" fmla="*/ 67 h 120"/>
                  <a:gd name="T16" fmla="*/ 14 w 72"/>
                  <a:gd name="T17" fmla="*/ 67 h 120"/>
                  <a:gd name="T18" fmla="*/ 14 w 72"/>
                  <a:gd name="T19" fmla="*/ 0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2" h="120">
                    <a:moveTo>
                      <a:pt x="14" y="0"/>
                    </a:moveTo>
                    <a:lnTo>
                      <a:pt x="0" y="0"/>
                    </a:lnTo>
                    <a:lnTo>
                      <a:pt x="0" y="120"/>
                    </a:lnTo>
                    <a:lnTo>
                      <a:pt x="14" y="120"/>
                    </a:lnTo>
                    <a:lnTo>
                      <a:pt x="14" y="86"/>
                    </a:lnTo>
                    <a:lnTo>
                      <a:pt x="23" y="74"/>
                    </a:lnTo>
                    <a:lnTo>
                      <a:pt x="42" y="74"/>
                    </a:lnTo>
                    <a:lnTo>
                      <a:pt x="37" y="67"/>
                    </a:lnTo>
                    <a:lnTo>
                      <a:pt x="14" y="67"/>
                    </a:lnTo>
                    <a:lnTo>
                      <a:pt x="1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88" name="Freeform 387"/>
              <p:cNvSpPr>
                <a:spLocks/>
              </p:cNvSpPr>
              <p:nvPr/>
            </p:nvSpPr>
            <p:spPr bwMode="auto">
              <a:xfrm>
                <a:off x="286" y="10"/>
                <a:ext cx="72" cy="120"/>
              </a:xfrm>
              <a:custGeom>
                <a:avLst/>
                <a:gdLst>
                  <a:gd name="T0" fmla="*/ 42 w 72"/>
                  <a:gd name="T1" fmla="*/ 74 h 120"/>
                  <a:gd name="T2" fmla="*/ 23 w 72"/>
                  <a:gd name="T3" fmla="*/ 74 h 120"/>
                  <a:gd name="T4" fmla="*/ 55 w 72"/>
                  <a:gd name="T5" fmla="*/ 120 h 120"/>
                  <a:gd name="T6" fmla="*/ 72 w 72"/>
                  <a:gd name="T7" fmla="*/ 120 h 120"/>
                  <a:gd name="T8" fmla="*/ 42 w 72"/>
                  <a:gd name="T9" fmla="*/ 74 h 120"/>
                </a:gdLst>
                <a:ahLst/>
                <a:cxnLst>
                  <a:cxn ang="0">
                    <a:pos x="T0" y="T1"/>
                  </a:cxn>
                  <a:cxn ang="0">
                    <a:pos x="T2" y="T3"/>
                  </a:cxn>
                  <a:cxn ang="0">
                    <a:pos x="T4" y="T5"/>
                  </a:cxn>
                  <a:cxn ang="0">
                    <a:pos x="T6" y="T7"/>
                  </a:cxn>
                  <a:cxn ang="0">
                    <a:pos x="T8" y="T9"/>
                  </a:cxn>
                </a:cxnLst>
                <a:rect l="0" t="0" r="r" b="b"/>
                <a:pathLst>
                  <a:path w="72" h="120">
                    <a:moveTo>
                      <a:pt x="42" y="74"/>
                    </a:moveTo>
                    <a:lnTo>
                      <a:pt x="23" y="74"/>
                    </a:lnTo>
                    <a:lnTo>
                      <a:pt x="55" y="120"/>
                    </a:lnTo>
                    <a:lnTo>
                      <a:pt x="72" y="120"/>
                    </a:lnTo>
                    <a:lnTo>
                      <a:pt x="42" y="74"/>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89" name="Freeform 388"/>
              <p:cNvSpPr>
                <a:spLocks/>
              </p:cNvSpPr>
              <p:nvPr/>
            </p:nvSpPr>
            <p:spPr bwMode="auto">
              <a:xfrm>
                <a:off x="286" y="10"/>
                <a:ext cx="72" cy="120"/>
              </a:xfrm>
              <a:custGeom>
                <a:avLst/>
                <a:gdLst>
                  <a:gd name="T0" fmla="*/ 69 w 72"/>
                  <a:gd name="T1" fmla="*/ 33 h 120"/>
                  <a:gd name="T2" fmla="*/ 50 w 72"/>
                  <a:gd name="T3" fmla="*/ 33 h 120"/>
                  <a:gd name="T4" fmla="*/ 14 w 72"/>
                  <a:gd name="T5" fmla="*/ 67 h 120"/>
                  <a:gd name="T6" fmla="*/ 37 w 72"/>
                  <a:gd name="T7" fmla="*/ 67 h 120"/>
                  <a:gd name="T8" fmla="*/ 36 w 72"/>
                  <a:gd name="T9" fmla="*/ 64 h 120"/>
                  <a:gd name="T10" fmla="*/ 69 w 72"/>
                  <a:gd name="T11" fmla="*/ 33 h 120"/>
                </a:gdLst>
                <a:ahLst/>
                <a:cxnLst>
                  <a:cxn ang="0">
                    <a:pos x="T0" y="T1"/>
                  </a:cxn>
                  <a:cxn ang="0">
                    <a:pos x="T2" y="T3"/>
                  </a:cxn>
                  <a:cxn ang="0">
                    <a:pos x="T4" y="T5"/>
                  </a:cxn>
                  <a:cxn ang="0">
                    <a:pos x="T6" y="T7"/>
                  </a:cxn>
                  <a:cxn ang="0">
                    <a:pos x="T8" y="T9"/>
                  </a:cxn>
                  <a:cxn ang="0">
                    <a:pos x="T10" y="T11"/>
                  </a:cxn>
                </a:cxnLst>
                <a:rect l="0" t="0" r="r" b="b"/>
                <a:pathLst>
                  <a:path w="72" h="120">
                    <a:moveTo>
                      <a:pt x="69" y="33"/>
                    </a:moveTo>
                    <a:lnTo>
                      <a:pt x="50" y="33"/>
                    </a:lnTo>
                    <a:lnTo>
                      <a:pt x="14" y="67"/>
                    </a:lnTo>
                    <a:lnTo>
                      <a:pt x="37" y="67"/>
                    </a:lnTo>
                    <a:lnTo>
                      <a:pt x="36" y="64"/>
                    </a:lnTo>
                    <a:lnTo>
                      <a:pt x="69" y="33"/>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grpSp>
          <p:nvGrpSpPr>
            <p:cNvPr id="372" name="Group 371"/>
            <p:cNvGrpSpPr>
              <a:grpSpLocks/>
            </p:cNvGrpSpPr>
            <p:nvPr/>
          </p:nvGrpSpPr>
          <p:grpSpPr bwMode="auto">
            <a:xfrm>
              <a:off x="365" y="41"/>
              <a:ext cx="72" cy="91"/>
              <a:chOff x="365" y="41"/>
              <a:chExt cx="72" cy="91"/>
            </a:xfrm>
          </p:grpSpPr>
          <p:sp>
            <p:nvSpPr>
              <p:cNvPr id="384" name="Freeform 383"/>
              <p:cNvSpPr>
                <a:spLocks/>
              </p:cNvSpPr>
              <p:nvPr/>
            </p:nvSpPr>
            <p:spPr bwMode="auto">
              <a:xfrm>
                <a:off x="365" y="41"/>
                <a:ext cx="72" cy="91"/>
              </a:xfrm>
              <a:custGeom>
                <a:avLst/>
                <a:gdLst>
                  <a:gd name="T0" fmla="*/ 14 w 72"/>
                  <a:gd name="T1" fmla="*/ 60 h 91"/>
                  <a:gd name="T2" fmla="*/ 0 w 72"/>
                  <a:gd name="T3" fmla="*/ 62 h 91"/>
                  <a:gd name="T4" fmla="*/ 12 w 72"/>
                  <a:gd name="T5" fmla="*/ 83 h 91"/>
                  <a:gd name="T6" fmla="*/ 36 w 72"/>
                  <a:gd name="T7" fmla="*/ 91 h 91"/>
                  <a:gd name="T8" fmla="*/ 55 w 72"/>
                  <a:gd name="T9" fmla="*/ 86 h 91"/>
                  <a:gd name="T10" fmla="*/ 69 w 72"/>
                  <a:gd name="T11" fmla="*/ 79 h 91"/>
                  <a:gd name="T12" fmla="*/ 36 w 72"/>
                  <a:gd name="T13" fmla="*/ 79 h 91"/>
                  <a:gd name="T14" fmla="*/ 19 w 72"/>
                  <a:gd name="T15" fmla="*/ 74 h 91"/>
                  <a:gd name="T16" fmla="*/ 14 w 72"/>
                  <a:gd name="T17" fmla="*/ 60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2" h="91">
                    <a:moveTo>
                      <a:pt x="14" y="60"/>
                    </a:moveTo>
                    <a:lnTo>
                      <a:pt x="0" y="62"/>
                    </a:lnTo>
                    <a:lnTo>
                      <a:pt x="12" y="83"/>
                    </a:lnTo>
                    <a:lnTo>
                      <a:pt x="36" y="91"/>
                    </a:lnTo>
                    <a:lnTo>
                      <a:pt x="55" y="86"/>
                    </a:lnTo>
                    <a:lnTo>
                      <a:pt x="69" y="79"/>
                    </a:lnTo>
                    <a:lnTo>
                      <a:pt x="36" y="79"/>
                    </a:lnTo>
                    <a:lnTo>
                      <a:pt x="19" y="74"/>
                    </a:lnTo>
                    <a:lnTo>
                      <a:pt x="14" y="6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85" name="Freeform 384"/>
              <p:cNvSpPr>
                <a:spLocks/>
              </p:cNvSpPr>
              <p:nvPr/>
            </p:nvSpPr>
            <p:spPr bwMode="auto">
              <a:xfrm>
                <a:off x="365" y="41"/>
                <a:ext cx="72" cy="91"/>
              </a:xfrm>
              <a:custGeom>
                <a:avLst/>
                <a:gdLst>
                  <a:gd name="T0" fmla="*/ 33 w 72"/>
                  <a:gd name="T1" fmla="*/ 0 h 91"/>
                  <a:gd name="T2" fmla="*/ 19 w 72"/>
                  <a:gd name="T3" fmla="*/ 2 h 91"/>
                  <a:gd name="T4" fmla="*/ 12 w 72"/>
                  <a:gd name="T5" fmla="*/ 4 h 91"/>
                  <a:gd name="T6" fmla="*/ 4 w 72"/>
                  <a:gd name="T7" fmla="*/ 14 h 91"/>
                  <a:gd name="T8" fmla="*/ 0 w 72"/>
                  <a:gd name="T9" fmla="*/ 23 h 91"/>
                  <a:gd name="T10" fmla="*/ 4 w 72"/>
                  <a:gd name="T11" fmla="*/ 35 h 91"/>
                  <a:gd name="T12" fmla="*/ 14 w 72"/>
                  <a:gd name="T13" fmla="*/ 43 h 91"/>
                  <a:gd name="T14" fmla="*/ 38 w 72"/>
                  <a:gd name="T15" fmla="*/ 50 h 91"/>
                  <a:gd name="T16" fmla="*/ 52 w 72"/>
                  <a:gd name="T17" fmla="*/ 55 h 91"/>
                  <a:gd name="T18" fmla="*/ 57 w 72"/>
                  <a:gd name="T19" fmla="*/ 64 h 91"/>
                  <a:gd name="T20" fmla="*/ 52 w 72"/>
                  <a:gd name="T21" fmla="*/ 74 h 91"/>
                  <a:gd name="T22" fmla="*/ 36 w 72"/>
                  <a:gd name="T23" fmla="*/ 79 h 91"/>
                  <a:gd name="T24" fmla="*/ 69 w 72"/>
                  <a:gd name="T25" fmla="*/ 79 h 91"/>
                  <a:gd name="T26" fmla="*/ 72 w 72"/>
                  <a:gd name="T27" fmla="*/ 64 h 91"/>
                  <a:gd name="T28" fmla="*/ 69 w 72"/>
                  <a:gd name="T29" fmla="*/ 50 h 91"/>
                  <a:gd name="T30" fmla="*/ 60 w 72"/>
                  <a:gd name="T31" fmla="*/ 43 h 91"/>
                  <a:gd name="T32" fmla="*/ 36 w 72"/>
                  <a:gd name="T33" fmla="*/ 35 h 91"/>
                  <a:gd name="T34" fmla="*/ 24 w 72"/>
                  <a:gd name="T35" fmla="*/ 31 h 91"/>
                  <a:gd name="T36" fmla="*/ 19 w 72"/>
                  <a:gd name="T37" fmla="*/ 28 h 91"/>
                  <a:gd name="T38" fmla="*/ 16 w 72"/>
                  <a:gd name="T39" fmla="*/ 23 h 91"/>
                  <a:gd name="T40" fmla="*/ 19 w 72"/>
                  <a:gd name="T41" fmla="*/ 14 h 91"/>
                  <a:gd name="T42" fmla="*/ 36 w 72"/>
                  <a:gd name="T43" fmla="*/ 11 h 91"/>
                  <a:gd name="T44" fmla="*/ 65 w 72"/>
                  <a:gd name="T45" fmla="*/ 11 h 91"/>
                  <a:gd name="T46" fmla="*/ 64 w 72"/>
                  <a:gd name="T47" fmla="*/ 9 h 91"/>
                  <a:gd name="T48" fmla="*/ 52 w 72"/>
                  <a:gd name="T49" fmla="*/ 2 h 91"/>
                  <a:gd name="T50" fmla="*/ 33 w 72"/>
                  <a:gd name="T51" fmla="*/ 0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72" h="91">
                    <a:moveTo>
                      <a:pt x="33" y="0"/>
                    </a:moveTo>
                    <a:lnTo>
                      <a:pt x="19" y="2"/>
                    </a:lnTo>
                    <a:lnTo>
                      <a:pt x="12" y="4"/>
                    </a:lnTo>
                    <a:lnTo>
                      <a:pt x="4" y="14"/>
                    </a:lnTo>
                    <a:lnTo>
                      <a:pt x="0" y="23"/>
                    </a:lnTo>
                    <a:lnTo>
                      <a:pt x="4" y="35"/>
                    </a:lnTo>
                    <a:lnTo>
                      <a:pt x="14" y="43"/>
                    </a:lnTo>
                    <a:lnTo>
                      <a:pt x="38" y="50"/>
                    </a:lnTo>
                    <a:lnTo>
                      <a:pt x="52" y="55"/>
                    </a:lnTo>
                    <a:lnTo>
                      <a:pt x="57" y="64"/>
                    </a:lnTo>
                    <a:lnTo>
                      <a:pt x="52" y="74"/>
                    </a:lnTo>
                    <a:lnTo>
                      <a:pt x="36" y="79"/>
                    </a:lnTo>
                    <a:lnTo>
                      <a:pt x="69" y="79"/>
                    </a:lnTo>
                    <a:lnTo>
                      <a:pt x="72" y="64"/>
                    </a:lnTo>
                    <a:lnTo>
                      <a:pt x="69" y="50"/>
                    </a:lnTo>
                    <a:lnTo>
                      <a:pt x="60" y="43"/>
                    </a:lnTo>
                    <a:lnTo>
                      <a:pt x="36" y="35"/>
                    </a:lnTo>
                    <a:lnTo>
                      <a:pt x="24" y="31"/>
                    </a:lnTo>
                    <a:lnTo>
                      <a:pt x="19" y="28"/>
                    </a:lnTo>
                    <a:lnTo>
                      <a:pt x="16" y="23"/>
                    </a:lnTo>
                    <a:lnTo>
                      <a:pt x="19" y="14"/>
                    </a:lnTo>
                    <a:lnTo>
                      <a:pt x="36" y="11"/>
                    </a:lnTo>
                    <a:lnTo>
                      <a:pt x="65" y="11"/>
                    </a:lnTo>
                    <a:lnTo>
                      <a:pt x="64" y="9"/>
                    </a:lnTo>
                    <a:lnTo>
                      <a:pt x="52" y="2"/>
                    </a:lnTo>
                    <a:lnTo>
                      <a:pt x="33"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86" name="Freeform 385"/>
              <p:cNvSpPr>
                <a:spLocks/>
              </p:cNvSpPr>
              <p:nvPr/>
            </p:nvSpPr>
            <p:spPr bwMode="auto">
              <a:xfrm>
                <a:off x="365" y="41"/>
                <a:ext cx="72" cy="91"/>
              </a:xfrm>
              <a:custGeom>
                <a:avLst/>
                <a:gdLst>
                  <a:gd name="T0" fmla="*/ 65 w 72"/>
                  <a:gd name="T1" fmla="*/ 11 h 91"/>
                  <a:gd name="T2" fmla="*/ 36 w 72"/>
                  <a:gd name="T3" fmla="*/ 11 h 91"/>
                  <a:gd name="T4" fmla="*/ 50 w 72"/>
                  <a:gd name="T5" fmla="*/ 14 h 91"/>
                  <a:gd name="T6" fmla="*/ 55 w 72"/>
                  <a:gd name="T7" fmla="*/ 26 h 91"/>
                  <a:gd name="T8" fmla="*/ 69 w 72"/>
                  <a:gd name="T9" fmla="*/ 23 h 91"/>
                  <a:gd name="T10" fmla="*/ 65 w 72"/>
                  <a:gd name="T11" fmla="*/ 11 h 91"/>
                </a:gdLst>
                <a:ahLst/>
                <a:cxnLst>
                  <a:cxn ang="0">
                    <a:pos x="T0" y="T1"/>
                  </a:cxn>
                  <a:cxn ang="0">
                    <a:pos x="T2" y="T3"/>
                  </a:cxn>
                  <a:cxn ang="0">
                    <a:pos x="T4" y="T5"/>
                  </a:cxn>
                  <a:cxn ang="0">
                    <a:pos x="T6" y="T7"/>
                  </a:cxn>
                  <a:cxn ang="0">
                    <a:pos x="T8" y="T9"/>
                  </a:cxn>
                  <a:cxn ang="0">
                    <a:pos x="T10" y="T11"/>
                  </a:cxn>
                </a:cxnLst>
                <a:rect l="0" t="0" r="r" b="b"/>
                <a:pathLst>
                  <a:path w="72" h="91">
                    <a:moveTo>
                      <a:pt x="65" y="11"/>
                    </a:moveTo>
                    <a:lnTo>
                      <a:pt x="36" y="11"/>
                    </a:lnTo>
                    <a:lnTo>
                      <a:pt x="50" y="14"/>
                    </a:lnTo>
                    <a:lnTo>
                      <a:pt x="55" y="26"/>
                    </a:lnTo>
                    <a:lnTo>
                      <a:pt x="69" y="23"/>
                    </a:lnTo>
                    <a:lnTo>
                      <a:pt x="65" y="11"/>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sp>
          <p:nvSpPr>
            <p:cNvPr id="373" name="Freeform 372"/>
            <p:cNvSpPr>
              <a:spLocks/>
            </p:cNvSpPr>
            <p:nvPr/>
          </p:nvSpPr>
          <p:spPr bwMode="auto">
            <a:xfrm>
              <a:off x="463" y="10"/>
              <a:ext cx="20" cy="120"/>
            </a:xfrm>
            <a:custGeom>
              <a:avLst/>
              <a:gdLst>
                <a:gd name="T0" fmla="*/ 0 w 20"/>
                <a:gd name="T1" fmla="*/ 0 h 120"/>
                <a:gd name="T2" fmla="*/ 0 w 20"/>
                <a:gd name="T3" fmla="*/ 120 h 120"/>
              </a:gdLst>
              <a:ahLst/>
              <a:cxnLst>
                <a:cxn ang="0">
                  <a:pos x="T0" y="T1"/>
                </a:cxn>
                <a:cxn ang="0">
                  <a:pos x="T2" y="T3"/>
                </a:cxn>
              </a:cxnLst>
              <a:rect l="0" t="0" r="r" b="b"/>
              <a:pathLst>
                <a:path w="20" h="120">
                  <a:moveTo>
                    <a:pt x="0" y="0"/>
                  </a:moveTo>
                  <a:lnTo>
                    <a:pt x="0" y="120"/>
                  </a:lnTo>
                </a:path>
              </a:pathLst>
            </a:custGeom>
            <a:noFill/>
            <a:ln w="10414">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AU"/>
            </a:p>
          </p:txBody>
        </p:sp>
        <p:sp>
          <p:nvSpPr>
            <p:cNvPr id="374" name="Freeform 373"/>
            <p:cNvSpPr>
              <a:spLocks/>
            </p:cNvSpPr>
            <p:nvPr/>
          </p:nvSpPr>
          <p:spPr bwMode="auto">
            <a:xfrm>
              <a:off x="530" y="41"/>
              <a:ext cx="41" cy="91"/>
            </a:xfrm>
            <a:custGeom>
              <a:avLst/>
              <a:gdLst>
                <a:gd name="T0" fmla="*/ 0 w 41"/>
                <a:gd name="T1" fmla="*/ 0 h 91"/>
                <a:gd name="T2" fmla="*/ 0 w 41"/>
                <a:gd name="T3" fmla="*/ 11 h 91"/>
                <a:gd name="T4" fmla="*/ 16 w 41"/>
                <a:gd name="T5" fmla="*/ 19 h 91"/>
                <a:gd name="T6" fmla="*/ 23 w 41"/>
                <a:gd name="T7" fmla="*/ 43 h 91"/>
                <a:gd name="T8" fmla="*/ 16 w 41"/>
                <a:gd name="T9" fmla="*/ 69 h 91"/>
                <a:gd name="T10" fmla="*/ 0 w 41"/>
                <a:gd name="T11" fmla="*/ 79 h 91"/>
                <a:gd name="T12" fmla="*/ 0 w 41"/>
                <a:gd name="T13" fmla="*/ 91 h 91"/>
                <a:gd name="T14" fmla="*/ 19 w 41"/>
                <a:gd name="T15" fmla="*/ 86 h 91"/>
                <a:gd name="T16" fmla="*/ 36 w 41"/>
                <a:gd name="T17" fmla="*/ 71 h 91"/>
                <a:gd name="T18" fmla="*/ 40 w 41"/>
                <a:gd name="T19" fmla="*/ 43 h 91"/>
                <a:gd name="T20" fmla="*/ 36 w 41"/>
                <a:gd name="T21" fmla="*/ 23 h 91"/>
                <a:gd name="T22" fmla="*/ 28 w 41"/>
                <a:gd name="T23" fmla="*/ 11 h 91"/>
                <a:gd name="T24" fmla="*/ 14 w 41"/>
                <a:gd name="T25" fmla="*/ 2 h 91"/>
                <a:gd name="T26" fmla="*/ 0 w 41"/>
                <a:gd name="T27" fmla="*/ 0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1" h="91">
                  <a:moveTo>
                    <a:pt x="0" y="0"/>
                  </a:moveTo>
                  <a:lnTo>
                    <a:pt x="0" y="11"/>
                  </a:lnTo>
                  <a:lnTo>
                    <a:pt x="16" y="19"/>
                  </a:lnTo>
                  <a:lnTo>
                    <a:pt x="23" y="43"/>
                  </a:lnTo>
                  <a:lnTo>
                    <a:pt x="16" y="69"/>
                  </a:lnTo>
                  <a:lnTo>
                    <a:pt x="0" y="79"/>
                  </a:lnTo>
                  <a:lnTo>
                    <a:pt x="0" y="91"/>
                  </a:lnTo>
                  <a:lnTo>
                    <a:pt x="19" y="86"/>
                  </a:lnTo>
                  <a:lnTo>
                    <a:pt x="36" y="71"/>
                  </a:lnTo>
                  <a:lnTo>
                    <a:pt x="40" y="43"/>
                  </a:lnTo>
                  <a:lnTo>
                    <a:pt x="36" y="23"/>
                  </a:lnTo>
                  <a:lnTo>
                    <a:pt x="28" y="11"/>
                  </a:lnTo>
                  <a:lnTo>
                    <a:pt x="14" y="2"/>
                  </a:lnTo>
                  <a:lnTo>
                    <a:pt x="0"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75" name="Freeform 374"/>
            <p:cNvSpPr>
              <a:spLocks/>
            </p:cNvSpPr>
            <p:nvPr/>
          </p:nvSpPr>
          <p:spPr bwMode="auto">
            <a:xfrm>
              <a:off x="487" y="41"/>
              <a:ext cx="43" cy="91"/>
            </a:xfrm>
            <a:custGeom>
              <a:avLst/>
              <a:gdLst>
                <a:gd name="T0" fmla="*/ 43 w 43"/>
                <a:gd name="T1" fmla="*/ 0 h 91"/>
                <a:gd name="T2" fmla="*/ 14 w 43"/>
                <a:gd name="T3" fmla="*/ 9 h 91"/>
                <a:gd name="T4" fmla="*/ 4 w 43"/>
                <a:gd name="T5" fmla="*/ 23 h 91"/>
                <a:gd name="T6" fmla="*/ 0 w 43"/>
                <a:gd name="T7" fmla="*/ 45 h 91"/>
                <a:gd name="T8" fmla="*/ 2 w 43"/>
                <a:gd name="T9" fmla="*/ 64 h 91"/>
                <a:gd name="T10" fmla="*/ 12 w 43"/>
                <a:gd name="T11" fmla="*/ 79 h 91"/>
                <a:gd name="T12" fmla="*/ 24 w 43"/>
                <a:gd name="T13" fmla="*/ 88 h 91"/>
                <a:gd name="T14" fmla="*/ 43 w 43"/>
                <a:gd name="T15" fmla="*/ 91 h 91"/>
                <a:gd name="T16" fmla="*/ 43 w 43"/>
                <a:gd name="T17" fmla="*/ 79 h 91"/>
                <a:gd name="T18" fmla="*/ 24 w 43"/>
                <a:gd name="T19" fmla="*/ 69 h 91"/>
                <a:gd name="T20" fmla="*/ 16 w 43"/>
                <a:gd name="T21" fmla="*/ 45 h 91"/>
                <a:gd name="T22" fmla="*/ 24 w 43"/>
                <a:gd name="T23" fmla="*/ 19 h 91"/>
                <a:gd name="T24" fmla="*/ 43 w 43"/>
                <a:gd name="T25" fmla="*/ 11 h 91"/>
                <a:gd name="T26" fmla="*/ 43 w 43"/>
                <a:gd name="T27" fmla="*/ 0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3" h="91">
                  <a:moveTo>
                    <a:pt x="43" y="0"/>
                  </a:moveTo>
                  <a:lnTo>
                    <a:pt x="14" y="9"/>
                  </a:lnTo>
                  <a:lnTo>
                    <a:pt x="4" y="23"/>
                  </a:lnTo>
                  <a:lnTo>
                    <a:pt x="0" y="45"/>
                  </a:lnTo>
                  <a:lnTo>
                    <a:pt x="2" y="64"/>
                  </a:lnTo>
                  <a:lnTo>
                    <a:pt x="12" y="79"/>
                  </a:lnTo>
                  <a:lnTo>
                    <a:pt x="24" y="88"/>
                  </a:lnTo>
                  <a:lnTo>
                    <a:pt x="43" y="91"/>
                  </a:lnTo>
                  <a:lnTo>
                    <a:pt x="43" y="79"/>
                  </a:lnTo>
                  <a:lnTo>
                    <a:pt x="24" y="69"/>
                  </a:lnTo>
                  <a:lnTo>
                    <a:pt x="16" y="45"/>
                  </a:lnTo>
                  <a:lnTo>
                    <a:pt x="24" y="19"/>
                  </a:lnTo>
                  <a:lnTo>
                    <a:pt x="43" y="11"/>
                  </a:lnTo>
                  <a:lnTo>
                    <a:pt x="43"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76" name="Freeform 375"/>
            <p:cNvSpPr>
              <a:spLocks/>
            </p:cNvSpPr>
            <p:nvPr/>
          </p:nvSpPr>
          <p:spPr bwMode="auto">
            <a:xfrm>
              <a:off x="624" y="41"/>
              <a:ext cx="41" cy="91"/>
            </a:xfrm>
            <a:custGeom>
              <a:avLst/>
              <a:gdLst>
                <a:gd name="T0" fmla="*/ 2 w 41"/>
                <a:gd name="T1" fmla="*/ 0 h 91"/>
                <a:gd name="T2" fmla="*/ 0 w 41"/>
                <a:gd name="T3" fmla="*/ 0 h 91"/>
                <a:gd name="T4" fmla="*/ 0 w 41"/>
                <a:gd name="T5" fmla="*/ 11 h 91"/>
                <a:gd name="T6" fmla="*/ 2 w 41"/>
                <a:gd name="T7" fmla="*/ 11 h 91"/>
                <a:gd name="T8" fmla="*/ 16 w 41"/>
                <a:gd name="T9" fmla="*/ 19 h 91"/>
                <a:gd name="T10" fmla="*/ 26 w 41"/>
                <a:gd name="T11" fmla="*/ 43 h 91"/>
                <a:gd name="T12" fmla="*/ 16 w 41"/>
                <a:gd name="T13" fmla="*/ 69 h 91"/>
                <a:gd name="T14" fmla="*/ 0 w 41"/>
                <a:gd name="T15" fmla="*/ 79 h 91"/>
                <a:gd name="T16" fmla="*/ 0 w 41"/>
                <a:gd name="T17" fmla="*/ 91 h 91"/>
                <a:gd name="T18" fmla="*/ 2 w 41"/>
                <a:gd name="T19" fmla="*/ 91 h 91"/>
                <a:gd name="T20" fmla="*/ 21 w 41"/>
                <a:gd name="T21" fmla="*/ 86 h 91"/>
                <a:gd name="T22" fmla="*/ 36 w 41"/>
                <a:gd name="T23" fmla="*/ 69 h 91"/>
                <a:gd name="T24" fmla="*/ 40 w 41"/>
                <a:gd name="T25" fmla="*/ 43 h 91"/>
                <a:gd name="T26" fmla="*/ 36 w 41"/>
                <a:gd name="T27" fmla="*/ 21 h 91"/>
                <a:gd name="T28" fmla="*/ 23 w 41"/>
                <a:gd name="T29" fmla="*/ 4 h 91"/>
                <a:gd name="T30" fmla="*/ 2 w 41"/>
                <a:gd name="T31" fmla="*/ 0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1" h="91">
                  <a:moveTo>
                    <a:pt x="2" y="0"/>
                  </a:moveTo>
                  <a:lnTo>
                    <a:pt x="0" y="0"/>
                  </a:lnTo>
                  <a:lnTo>
                    <a:pt x="0" y="11"/>
                  </a:lnTo>
                  <a:lnTo>
                    <a:pt x="2" y="11"/>
                  </a:lnTo>
                  <a:lnTo>
                    <a:pt x="16" y="19"/>
                  </a:lnTo>
                  <a:lnTo>
                    <a:pt x="26" y="43"/>
                  </a:lnTo>
                  <a:lnTo>
                    <a:pt x="16" y="69"/>
                  </a:lnTo>
                  <a:lnTo>
                    <a:pt x="0" y="79"/>
                  </a:lnTo>
                  <a:lnTo>
                    <a:pt x="0" y="91"/>
                  </a:lnTo>
                  <a:lnTo>
                    <a:pt x="2" y="91"/>
                  </a:lnTo>
                  <a:lnTo>
                    <a:pt x="21" y="86"/>
                  </a:lnTo>
                  <a:lnTo>
                    <a:pt x="36" y="69"/>
                  </a:lnTo>
                  <a:lnTo>
                    <a:pt x="40" y="43"/>
                  </a:lnTo>
                  <a:lnTo>
                    <a:pt x="36" y="21"/>
                  </a:lnTo>
                  <a:lnTo>
                    <a:pt x="23" y="4"/>
                  </a:lnTo>
                  <a:lnTo>
                    <a:pt x="2"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nvGrpSpPr>
            <p:cNvPr id="377" name="Group 376"/>
            <p:cNvGrpSpPr>
              <a:grpSpLocks/>
            </p:cNvGrpSpPr>
            <p:nvPr/>
          </p:nvGrpSpPr>
          <p:grpSpPr bwMode="auto">
            <a:xfrm>
              <a:off x="588" y="41"/>
              <a:ext cx="36" cy="122"/>
              <a:chOff x="588" y="41"/>
              <a:chExt cx="36" cy="122"/>
            </a:xfrm>
          </p:grpSpPr>
          <p:sp>
            <p:nvSpPr>
              <p:cNvPr id="381" name="Freeform 380"/>
              <p:cNvSpPr>
                <a:spLocks/>
              </p:cNvSpPr>
              <p:nvPr/>
            </p:nvSpPr>
            <p:spPr bwMode="auto">
              <a:xfrm>
                <a:off x="588" y="41"/>
                <a:ext cx="36" cy="122"/>
              </a:xfrm>
              <a:custGeom>
                <a:avLst/>
                <a:gdLst>
                  <a:gd name="T0" fmla="*/ 14 w 36"/>
                  <a:gd name="T1" fmla="*/ 2 h 122"/>
                  <a:gd name="T2" fmla="*/ 0 w 36"/>
                  <a:gd name="T3" fmla="*/ 2 h 122"/>
                  <a:gd name="T4" fmla="*/ 0 w 36"/>
                  <a:gd name="T5" fmla="*/ 122 h 122"/>
                  <a:gd name="T6" fmla="*/ 14 w 36"/>
                  <a:gd name="T7" fmla="*/ 122 h 122"/>
                  <a:gd name="T8" fmla="*/ 14 w 36"/>
                  <a:gd name="T9" fmla="*/ 79 h 122"/>
                  <a:gd name="T10" fmla="*/ 36 w 36"/>
                  <a:gd name="T11" fmla="*/ 79 h 122"/>
                  <a:gd name="T12" fmla="*/ 21 w 36"/>
                  <a:gd name="T13" fmla="*/ 71 h 122"/>
                  <a:gd name="T14" fmla="*/ 14 w 36"/>
                  <a:gd name="T15" fmla="*/ 45 h 122"/>
                  <a:gd name="T16" fmla="*/ 21 w 36"/>
                  <a:gd name="T17" fmla="*/ 19 h 122"/>
                  <a:gd name="T18" fmla="*/ 36 w 36"/>
                  <a:gd name="T19" fmla="*/ 11 h 122"/>
                  <a:gd name="T20" fmla="*/ 14 w 36"/>
                  <a:gd name="T21" fmla="*/ 11 h 122"/>
                  <a:gd name="T22" fmla="*/ 14 w 36"/>
                  <a:gd name="T23" fmla="*/ 2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6" h="122">
                    <a:moveTo>
                      <a:pt x="14" y="2"/>
                    </a:moveTo>
                    <a:lnTo>
                      <a:pt x="0" y="2"/>
                    </a:lnTo>
                    <a:lnTo>
                      <a:pt x="0" y="122"/>
                    </a:lnTo>
                    <a:lnTo>
                      <a:pt x="14" y="122"/>
                    </a:lnTo>
                    <a:lnTo>
                      <a:pt x="14" y="79"/>
                    </a:lnTo>
                    <a:lnTo>
                      <a:pt x="36" y="79"/>
                    </a:lnTo>
                    <a:lnTo>
                      <a:pt x="21" y="71"/>
                    </a:lnTo>
                    <a:lnTo>
                      <a:pt x="14" y="45"/>
                    </a:lnTo>
                    <a:lnTo>
                      <a:pt x="21" y="19"/>
                    </a:lnTo>
                    <a:lnTo>
                      <a:pt x="36" y="11"/>
                    </a:lnTo>
                    <a:lnTo>
                      <a:pt x="14" y="11"/>
                    </a:lnTo>
                    <a:lnTo>
                      <a:pt x="14" y="2"/>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82" name="Freeform 381"/>
              <p:cNvSpPr>
                <a:spLocks/>
              </p:cNvSpPr>
              <p:nvPr/>
            </p:nvSpPr>
            <p:spPr bwMode="auto">
              <a:xfrm>
                <a:off x="588" y="41"/>
                <a:ext cx="36" cy="122"/>
              </a:xfrm>
              <a:custGeom>
                <a:avLst/>
                <a:gdLst>
                  <a:gd name="T0" fmla="*/ 36 w 36"/>
                  <a:gd name="T1" fmla="*/ 79 h 122"/>
                  <a:gd name="T2" fmla="*/ 14 w 36"/>
                  <a:gd name="T3" fmla="*/ 79 h 122"/>
                  <a:gd name="T4" fmla="*/ 23 w 36"/>
                  <a:gd name="T5" fmla="*/ 88 h 122"/>
                  <a:gd name="T6" fmla="*/ 36 w 36"/>
                  <a:gd name="T7" fmla="*/ 91 h 122"/>
                  <a:gd name="T8" fmla="*/ 36 w 36"/>
                  <a:gd name="T9" fmla="*/ 79 h 122"/>
                </a:gdLst>
                <a:ahLst/>
                <a:cxnLst>
                  <a:cxn ang="0">
                    <a:pos x="T0" y="T1"/>
                  </a:cxn>
                  <a:cxn ang="0">
                    <a:pos x="T2" y="T3"/>
                  </a:cxn>
                  <a:cxn ang="0">
                    <a:pos x="T4" y="T5"/>
                  </a:cxn>
                  <a:cxn ang="0">
                    <a:pos x="T6" y="T7"/>
                  </a:cxn>
                  <a:cxn ang="0">
                    <a:pos x="T8" y="T9"/>
                  </a:cxn>
                </a:cxnLst>
                <a:rect l="0" t="0" r="r" b="b"/>
                <a:pathLst>
                  <a:path w="36" h="122">
                    <a:moveTo>
                      <a:pt x="36" y="79"/>
                    </a:moveTo>
                    <a:lnTo>
                      <a:pt x="14" y="79"/>
                    </a:lnTo>
                    <a:lnTo>
                      <a:pt x="23" y="88"/>
                    </a:lnTo>
                    <a:lnTo>
                      <a:pt x="36" y="91"/>
                    </a:lnTo>
                    <a:lnTo>
                      <a:pt x="36" y="79"/>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83" name="Freeform 382"/>
              <p:cNvSpPr>
                <a:spLocks/>
              </p:cNvSpPr>
              <p:nvPr/>
            </p:nvSpPr>
            <p:spPr bwMode="auto">
              <a:xfrm>
                <a:off x="588" y="41"/>
                <a:ext cx="36" cy="122"/>
              </a:xfrm>
              <a:custGeom>
                <a:avLst/>
                <a:gdLst>
                  <a:gd name="T0" fmla="*/ 36 w 36"/>
                  <a:gd name="T1" fmla="*/ 0 h 122"/>
                  <a:gd name="T2" fmla="*/ 23 w 36"/>
                  <a:gd name="T3" fmla="*/ 2 h 122"/>
                  <a:gd name="T4" fmla="*/ 14 w 36"/>
                  <a:gd name="T5" fmla="*/ 11 h 122"/>
                  <a:gd name="T6" fmla="*/ 36 w 36"/>
                  <a:gd name="T7" fmla="*/ 11 h 122"/>
                  <a:gd name="T8" fmla="*/ 36 w 36"/>
                  <a:gd name="T9" fmla="*/ 0 h 122"/>
                </a:gdLst>
                <a:ahLst/>
                <a:cxnLst>
                  <a:cxn ang="0">
                    <a:pos x="T0" y="T1"/>
                  </a:cxn>
                  <a:cxn ang="0">
                    <a:pos x="T2" y="T3"/>
                  </a:cxn>
                  <a:cxn ang="0">
                    <a:pos x="T4" y="T5"/>
                  </a:cxn>
                  <a:cxn ang="0">
                    <a:pos x="T6" y="T7"/>
                  </a:cxn>
                  <a:cxn ang="0">
                    <a:pos x="T8" y="T9"/>
                  </a:cxn>
                </a:cxnLst>
                <a:rect l="0" t="0" r="r" b="b"/>
                <a:pathLst>
                  <a:path w="36" h="122">
                    <a:moveTo>
                      <a:pt x="36" y="0"/>
                    </a:moveTo>
                    <a:lnTo>
                      <a:pt x="23" y="2"/>
                    </a:lnTo>
                    <a:lnTo>
                      <a:pt x="14" y="11"/>
                    </a:lnTo>
                    <a:lnTo>
                      <a:pt x="36" y="11"/>
                    </a:lnTo>
                    <a:lnTo>
                      <a:pt x="36"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sp>
          <p:nvSpPr>
            <p:cNvPr id="378" name="Freeform 377"/>
            <p:cNvSpPr>
              <a:spLocks/>
            </p:cNvSpPr>
            <p:nvPr/>
          </p:nvSpPr>
          <p:spPr bwMode="auto">
            <a:xfrm>
              <a:off x="718" y="103"/>
              <a:ext cx="40" cy="29"/>
            </a:xfrm>
            <a:custGeom>
              <a:avLst/>
              <a:gdLst>
                <a:gd name="T0" fmla="*/ 40 w 40"/>
                <a:gd name="T1" fmla="*/ 0 h 29"/>
                <a:gd name="T2" fmla="*/ 26 w 40"/>
                <a:gd name="T3" fmla="*/ 0 h 29"/>
                <a:gd name="T4" fmla="*/ 16 w 40"/>
                <a:gd name="T5" fmla="*/ 11 h 29"/>
                <a:gd name="T6" fmla="*/ 2 w 40"/>
                <a:gd name="T7" fmla="*/ 16 h 29"/>
                <a:gd name="T8" fmla="*/ 0 w 40"/>
                <a:gd name="T9" fmla="*/ 16 h 29"/>
                <a:gd name="T10" fmla="*/ 0 w 40"/>
                <a:gd name="T11" fmla="*/ 28 h 29"/>
                <a:gd name="T12" fmla="*/ 2 w 40"/>
                <a:gd name="T13" fmla="*/ 28 h 29"/>
                <a:gd name="T14" fmla="*/ 28 w 40"/>
                <a:gd name="T15" fmla="*/ 21 h 29"/>
                <a:gd name="T16" fmla="*/ 40 w 40"/>
                <a:gd name="T17"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 h="29">
                  <a:moveTo>
                    <a:pt x="40" y="0"/>
                  </a:moveTo>
                  <a:lnTo>
                    <a:pt x="26" y="0"/>
                  </a:lnTo>
                  <a:lnTo>
                    <a:pt x="16" y="11"/>
                  </a:lnTo>
                  <a:lnTo>
                    <a:pt x="2" y="16"/>
                  </a:lnTo>
                  <a:lnTo>
                    <a:pt x="0" y="16"/>
                  </a:lnTo>
                  <a:lnTo>
                    <a:pt x="0" y="28"/>
                  </a:lnTo>
                  <a:lnTo>
                    <a:pt x="2" y="28"/>
                  </a:lnTo>
                  <a:lnTo>
                    <a:pt x="28" y="21"/>
                  </a:lnTo>
                  <a:lnTo>
                    <a:pt x="40"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79" name="Freeform 378"/>
            <p:cNvSpPr>
              <a:spLocks/>
            </p:cNvSpPr>
            <p:nvPr/>
          </p:nvSpPr>
          <p:spPr bwMode="auto">
            <a:xfrm>
              <a:off x="718" y="41"/>
              <a:ext cx="40" cy="50"/>
            </a:xfrm>
            <a:custGeom>
              <a:avLst/>
              <a:gdLst>
                <a:gd name="T0" fmla="*/ 2 w 40"/>
                <a:gd name="T1" fmla="*/ 0 h 50"/>
                <a:gd name="T2" fmla="*/ 0 w 40"/>
                <a:gd name="T3" fmla="*/ 0 h 50"/>
                <a:gd name="T4" fmla="*/ 0 w 40"/>
                <a:gd name="T5" fmla="*/ 11 h 50"/>
                <a:gd name="T6" fmla="*/ 2 w 40"/>
                <a:gd name="T7" fmla="*/ 11 h 50"/>
                <a:gd name="T8" fmla="*/ 21 w 40"/>
                <a:gd name="T9" fmla="*/ 19 h 50"/>
                <a:gd name="T10" fmla="*/ 26 w 40"/>
                <a:gd name="T11" fmla="*/ 35 h 50"/>
                <a:gd name="T12" fmla="*/ 0 w 40"/>
                <a:gd name="T13" fmla="*/ 35 h 50"/>
                <a:gd name="T14" fmla="*/ 0 w 40"/>
                <a:gd name="T15" fmla="*/ 50 h 50"/>
                <a:gd name="T16" fmla="*/ 40 w 40"/>
                <a:gd name="T17" fmla="*/ 50 h 50"/>
                <a:gd name="T18" fmla="*/ 40 w 40"/>
                <a:gd name="T19" fmla="*/ 45 h 50"/>
                <a:gd name="T20" fmla="*/ 38 w 40"/>
                <a:gd name="T21" fmla="*/ 26 h 50"/>
                <a:gd name="T22" fmla="*/ 28 w 40"/>
                <a:gd name="T23" fmla="*/ 11 h 50"/>
                <a:gd name="T24" fmla="*/ 16 w 40"/>
                <a:gd name="T25" fmla="*/ 2 h 50"/>
                <a:gd name="T26" fmla="*/ 2 w 40"/>
                <a:gd name="T27"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0" h="50">
                  <a:moveTo>
                    <a:pt x="2" y="0"/>
                  </a:moveTo>
                  <a:lnTo>
                    <a:pt x="0" y="0"/>
                  </a:lnTo>
                  <a:lnTo>
                    <a:pt x="0" y="11"/>
                  </a:lnTo>
                  <a:lnTo>
                    <a:pt x="2" y="11"/>
                  </a:lnTo>
                  <a:lnTo>
                    <a:pt x="21" y="19"/>
                  </a:lnTo>
                  <a:lnTo>
                    <a:pt x="26" y="35"/>
                  </a:lnTo>
                  <a:lnTo>
                    <a:pt x="0" y="35"/>
                  </a:lnTo>
                  <a:lnTo>
                    <a:pt x="0" y="50"/>
                  </a:lnTo>
                  <a:lnTo>
                    <a:pt x="40" y="50"/>
                  </a:lnTo>
                  <a:lnTo>
                    <a:pt x="40" y="45"/>
                  </a:lnTo>
                  <a:lnTo>
                    <a:pt x="38" y="26"/>
                  </a:lnTo>
                  <a:lnTo>
                    <a:pt x="28" y="11"/>
                  </a:lnTo>
                  <a:lnTo>
                    <a:pt x="16" y="2"/>
                  </a:lnTo>
                  <a:lnTo>
                    <a:pt x="2"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80" name="Freeform 379"/>
            <p:cNvSpPr>
              <a:spLocks/>
            </p:cNvSpPr>
            <p:nvPr/>
          </p:nvSpPr>
          <p:spPr bwMode="auto">
            <a:xfrm>
              <a:off x="677" y="41"/>
              <a:ext cx="41" cy="91"/>
            </a:xfrm>
            <a:custGeom>
              <a:avLst/>
              <a:gdLst>
                <a:gd name="T0" fmla="*/ 40 w 41"/>
                <a:gd name="T1" fmla="*/ 0 h 91"/>
                <a:gd name="T2" fmla="*/ 26 w 41"/>
                <a:gd name="T3" fmla="*/ 2 h 91"/>
                <a:gd name="T4" fmla="*/ 12 w 41"/>
                <a:gd name="T5" fmla="*/ 11 h 91"/>
                <a:gd name="T6" fmla="*/ 2 w 41"/>
                <a:gd name="T7" fmla="*/ 26 h 91"/>
                <a:gd name="T8" fmla="*/ 0 w 41"/>
                <a:gd name="T9" fmla="*/ 45 h 91"/>
                <a:gd name="T10" fmla="*/ 2 w 41"/>
                <a:gd name="T11" fmla="*/ 64 h 91"/>
                <a:gd name="T12" fmla="*/ 12 w 41"/>
                <a:gd name="T13" fmla="*/ 79 h 91"/>
                <a:gd name="T14" fmla="*/ 26 w 41"/>
                <a:gd name="T15" fmla="*/ 88 h 91"/>
                <a:gd name="T16" fmla="*/ 40 w 41"/>
                <a:gd name="T17" fmla="*/ 91 h 91"/>
                <a:gd name="T18" fmla="*/ 40 w 41"/>
                <a:gd name="T19" fmla="*/ 79 h 91"/>
                <a:gd name="T20" fmla="*/ 23 w 41"/>
                <a:gd name="T21" fmla="*/ 71 h 91"/>
                <a:gd name="T22" fmla="*/ 16 w 41"/>
                <a:gd name="T23" fmla="*/ 50 h 91"/>
                <a:gd name="T24" fmla="*/ 40 w 41"/>
                <a:gd name="T25" fmla="*/ 50 h 91"/>
                <a:gd name="T26" fmla="*/ 40 w 41"/>
                <a:gd name="T27" fmla="*/ 35 h 91"/>
                <a:gd name="T28" fmla="*/ 16 w 41"/>
                <a:gd name="T29" fmla="*/ 35 h 91"/>
                <a:gd name="T30" fmla="*/ 26 w 41"/>
                <a:gd name="T31" fmla="*/ 19 h 91"/>
                <a:gd name="T32" fmla="*/ 40 w 41"/>
                <a:gd name="T33" fmla="*/ 11 h 91"/>
                <a:gd name="T34" fmla="*/ 40 w 41"/>
                <a:gd name="T35" fmla="*/ 0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1" h="91">
                  <a:moveTo>
                    <a:pt x="40" y="0"/>
                  </a:moveTo>
                  <a:lnTo>
                    <a:pt x="26" y="2"/>
                  </a:lnTo>
                  <a:lnTo>
                    <a:pt x="12" y="11"/>
                  </a:lnTo>
                  <a:lnTo>
                    <a:pt x="2" y="26"/>
                  </a:lnTo>
                  <a:lnTo>
                    <a:pt x="0" y="45"/>
                  </a:lnTo>
                  <a:lnTo>
                    <a:pt x="2" y="64"/>
                  </a:lnTo>
                  <a:lnTo>
                    <a:pt x="12" y="79"/>
                  </a:lnTo>
                  <a:lnTo>
                    <a:pt x="26" y="88"/>
                  </a:lnTo>
                  <a:lnTo>
                    <a:pt x="40" y="91"/>
                  </a:lnTo>
                  <a:lnTo>
                    <a:pt x="40" y="79"/>
                  </a:lnTo>
                  <a:lnTo>
                    <a:pt x="23" y="71"/>
                  </a:lnTo>
                  <a:lnTo>
                    <a:pt x="16" y="50"/>
                  </a:lnTo>
                  <a:lnTo>
                    <a:pt x="40" y="50"/>
                  </a:lnTo>
                  <a:lnTo>
                    <a:pt x="40" y="35"/>
                  </a:lnTo>
                  <a:lnTo>
                    <a:pt x="16" y="35"/>
                  </a:lnTo>
                  <a:lnTo>
                    <a:pt x="26" y="19"/>
                  </a:lnTo>
                  <a:lnTo>
                    <a:pt x="40" y="11"/>
                  </a:lnTo>
                  <a:lnTo>
                    <a:pt x="40"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grpSp>
        <p:nvGrpSpPr>
          <p:cNvPr id="399" name="Group 398"/>
          <p:cNvGrpSpPr>
            <a:grpSpLocks/>
          </p:cNvGrpSpPr>
          <p:nvPr/>
        </p:nvGrpSpPr>
        <p:grpSpPr bwMode="auto">
          <a:xfrm>
            <a:off x="3899217" y="735313"/>
            <a:ext cx="249555" cy="97155"/>
            <a:chOff x="10" y="8"/>
            <a:chExt cx="393" cy="153"/>
          </a:xfrm>
        </p:grpSpPr>
        <p:grpSp>
          <p:nvGrpSpPr>
            <p:cNvPr id="400" name="Group 399"/>
            <p:cNvGrpSpPr>
              <a:grpSpLocks/>
            </p:cNvGrpSpPr>
            <p:nvPr/>
          </p:nvGrpSpPr>
          <p:grpSpPr bwMode="auto">
            <a:xfrm>
              <a:off x="10" y="39"/>
              <a:ext cx="71" cy="91"/>
              <a:chOff x="10" y="39"/>
              <a:chExt cx="71" cy="91"/>
            </a:xfrm>
          </p:grpSpPr>
          <p:sp>
            <p:nvSpPr>
              <p:cNvPr id="412" name="Freeform 411"/>
              <p:cNvSpPr>
                <a:spLocks/>
              </p:cNvSpPr>
              <p:nvPr/>
            </p:nvSpPr>
            <p:spPr bwMode="auto">
              <a:xfrm>
                <a:off x="10" y="39"/>
                <a:ext cx="71" cy="91"/>
              </a:xfrm>
              <a:custGeom>
                <a:avLst/>
                <a:gdLst>
                  <a:gd name="T0" fmla="*/ 14 w 71"/>
                  <a:gd name="T1" fmla="*/ 60 h 91"/>
                  <a:gd name="T2" fmla="*/ 0 w 71"/>
                  <a:gd name="T3" fmla="*/ 62 h 91"/>
                  <a:gd name="T4" fmla="*/ 9 w 71"/>
                  <a:gd name="T5" fmla="*/ 83 h 91"/>
                  <a:gd name="T6" fmla="*/ 36 w 71"/>
                  <a:gd name="T7" fmla="*/ 91 h 91"/>
                  <a:gd name="T8" fmla="*/ 55 w 71"/>
                  <a:gd name="T9" fmla="*/ 86 h 91"/>
                  <a:gd name="T10" fmla="*/ 67 w 71"/>
                  <a:gd name="T11" fmla="*/ 79 h 91"/>
                  <a:gd name="T12" fmla="*/ 36 w 71"/>
                  <a:gd name="T13" fmla="*/ 79 h 91"/>
                  <a:gd name="T14" fmla="*/ 19 w 71"/>
                  <a:gd name="T15" fmla="*/ 74 h 91"/>
                  <a:gd name="T16" fmla="*/ 14 w 71"/>
                  <a:gd name="T17" fmla="*/ 60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1" h="91">
                    <a:moveTo>
                      <a:pt x="14" y="60"/>
                    </a:moveTo>
                    <a:lnTo>
                      <a:pt x="0" y="62"/>
                    </a:lnTo>
                    <a:lnTo>
                      <a:pt x="9" y="83"/>
                    </a:lnTo>
                    <a:lnTo>
                      <a:pt x="36" y="91"/>
                    </a:lnTo>
                    <a:lnTo>
                      <a:pt x="55" y="86"/>
                    </a:lnTo>
                    <a:lnTo>
                      <a:pt x="67" y="79"/>
                    </a:lnTo>
                    <a:lnTo>
                      <a:pt x="36" y="79"/>
                    </a:lnTo>
                    <a:lnTo>
                      <a:pt x="19" y="74"/>
                    </a:lnTo>
                    <a:lnTo>
                      <a:pt x="14" y="6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13" name="Freeform 412"/>
              <p:cNvSpPr>
                <a:spLocks/>
              </p:cNvSpPr>
              <p:nvPr/>
            </p:nvSpPr>
            <p:spPr bwMode="auto">
              <a:xfrm>
                <a:off x="10" y="39"/>
                <a:ext cx="71" cy="91"/>
              </a:xfrm>
              <a:custGeom>
                <a:avLst/>
                <a:gdLst>
                  <a:gd name="T0" fmla="*/ 33 w 71"/>
                  <a:gd name="T1" fmla="*/ 0 h 91"/>
                  <a:gd name="T2" fmla="*/ 19 w 71"/>
                  <a:gd name="T3" fmla="*/ 2 h 91"/>
                  <a:gd name="T4" fmla="*/ 11 w 71"/>
                  <a:gd name="T5" fmla="*/ 4 h 91"/>
                  <a:gd name="T6" fmla="*/ 4 w 71"/>
                  <a:gd name="T7" fmla="*/ 14 h 91"/>
                  <a:gd name="T8" fmla="*/ 0 w 71"/>
                  <a:gd name="T9" fmla="*/ 23 h 91"/>
                  <a:gd name="T10" fmla="*/ 4 w 71"/>
                  <a:gd name="T11" fmla="*/ 35 h 91"/>
                  <a:gd name="T12" fmla="*/ 14 w 71"/>
                  <a:gd name="T13" fmla="*/ 43 h 91"/>
                  <a:gd name="T14" fmla="*/ 50 w 71"/>
                  <a:gd name="T15" fmla="*/ 55 h 91"/>
                  <a:gd name="T16" fmla="*/ 55 w 71"/>
                  <a:gd name="T17" fmla="*/ 64 h 91"/>
                  <a:gd name="T18" fmla="*/ 50 w 71"/>
                  <a:gd name="T19" fmla="*/ 74 h 91"/>
                  <a:gd name="T20" fmla="*/ 36 w 71"/>
                  <a:gd name="T21" fmla="*/ 79 h 91"/>
                  <a:gd name="T22" fmla="*/ 67 w 71"/>
                  <a:gd name="T23" fmla="*/ 79 h 91"/>
                  <a:gd name="T24" fmla="*/ 71 w 71"/>
                  <a:gd name="T25" fmla="*/ 64 h 91"/>
                  <a:gd name="T26" fmla="*/ 69 w 71"/>
                  <a:gd name="T27" fmla="*/ 50 h 91"/>
                  <a:gd name="T28" fmla="*/ 60 w 71"/>
                  <a:gd name="T29" fmla="*/ 43 h 91"/>
                  <a:gd name="T30" fmla="*/ 36 w 71"/>
                  <a:gd name="T31" fmla="*/ 35 h 91"/>
                  <a:gd name="T32" fmla="*/ 23 w 71"/>
                  <a:gd name="T33" fmla="*/ 31 h 91"/>
                  <a:gd name="T34" fmla="*/ 16 w 71"/>
                  <a:gd name="T35" fmla="*/ 28 h 91"/>
                  <a:gd name="T36" fmla="*/ 16 w 71"/>
                  <a:gd name="T37" fmla="*/ 23 h 91"/>
                  <a:gd name="T38" fmla="*/ 19 w 71"/>
                  <a:gd name="T39" fmla="*/ 14 h 91"/>
                  <a:gd name="T40" fmla="*/ 33 w 71"/>
                  <a:gd name="T41" fmla="*/ 11 h 91"/>
                  <a:gd name="T42" fmla="*/ 63 w 71"/>
                  <a:gd name="T43" fmla="*/ 11 h 91"/>
                  <a:gd name="T44" fmla="*/ 62 w 71"/>
                  <a:gd name="T45" fmla="*/ 9 h 91"/>
                  <a:gd name="T46" fmla="*/ 50 w 71"/>
                  <a:gd name="T47" fmla="*/ 2 h 91"/>
                  <a:gd name="T48" fmla="*/ 33 w 71"/>
                  <a:gd name="T49" fmla="*/ 0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71" h="91">
                    <a:moveTo>
                      <a:pt x="33" y="0"/>
                    </a:moveTo>
                    <a:lnTo>
                      <a:pt x="19" y="2"/>
                    </a:lnTo>
                    <a:lnTo>
                      <a:pt x="11" y="4"/>
                    </a:lnTo>
                    <a:lnTo>
                      <a:pt x="4" y="14"/>
                    </a:lnTo>
                    <a:lnTo>
                      <a:pt x="0" y="23"/>
                    </a:lnTo>
                    <a:lnTo>
                      <a:pt x="4" y="35"/>
                    </a:lnTo>
                    <a:lnTo>
                      <a:pt x="14" y="43"/>
                    </a:lnTo>
                    <a:lnTo>
                      <a:pt x="50" y="55"/>
                    </a:lnTo>
                    <a:lnTo>
                      <a:pt x="55" y="64"/>
                    </a:lnTo>
                    <a:lnTo>
                      <a:pt x="50" y="74"/>
                    </a:lnTo>
                    <a:lnTo>
                      <a:pt x="36" y="79"/>
                    </a:lnTo>
                    <a:lnTo>
                      <a:pt x="67" y="79"/>
                    </a:lnTo>
                    <a:lnTo>
                      <a:pt x="71" y="64"/>
                    </a:lnTo>
                    <a:lnTo>
                      <a:pt x="69" y="50"/>
                    </a:lnTo>
                    <a:lnTo>
                      <a:pt x="60" y="43"/>
                    </a:lnTo>
                    <a:lnTo>
                      <a:pt x="36" y="35"/>
                    </a:lnTo>
                    <a:lnTo>
                      <a:pt x="23" y="31"/>
                    </a:lnTo>
                    <a:lnTo>
                      <a:pt x="16" y="28"/>
                    </a:lnTo>
                    <a:lnTo>
                      <a:pt x="16" y="23"/>
                    </a:lnTo>
                    <a:lnTo>
                      <a:pt x="19" y="14"/>
                    </a:lnTo>
                    <a:lnTo>
                      <a:pt x="33" y="11"/>
                    </a:lnTo>
                    <a:lnTo>
                      <a:pt x="63" y="11"/>
                    </a:lnTo>
                    <a:lnTo>
                      <a:pt x="62" y="9"/>
                    </a:lnTo>
                    <a:lnTo>
                      <a:pt x="50" y="2"/>
                    </a:lnTo>
                    <a:lnTo>
                      <a:pt x="33"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14" name="Freeform 413"/>
              <p:cNvSpPr>
                <a:spLocks/>
              </p:cNvSpPr>
              <p:nvPr/>
            </p:nvSpPr>
            <p:spPr bwMode="auto">
              <a:xfrm>
                <a:off x="10" y="39"/>
                <a:ext cx="71" cy="91"/>
              </a:xfrm>
              <a:custGeom>
                <a:avLst/>
                <a:gdLst>
                  <a:gd name="T0" fmla="*/ 63 w 71"/>
                  <a:gd name="T1" fmla="*/ 11 h 91"/>
                  <a:gd name="T2" fmla="*/ 33 w 71"/>
                  <a:gd name="T3" fmla="*/ 11 h 91"/>
                  <a:gd name="T4" fmla="*/ 47 w 71"/>
                  <a:gd name="T5" fmla="*/ 14 h 91"/>
                  <a:gd name="T6" fmla="*/ 55 w 71"/>
                  <a:gd name="T7" fmla="*/ 26 h 91"/>
                  <a:gd name="T8" fmla="*/ 69 w 71"/>
                  <a:gd name="T9" fmla="*/ 23 h 91"/>
                  <a:gd name="T10" fmla="*/ 63 w 71"/>
                  <a:gd name="T11" fmla="*/ 11 h 91"/>
                </a:gdLst>
                <a:ahLst/>
                <a:cxnLst>
                  <a:cxn ang="0">
                    <a:pos x="T0" y="T1"/>
                  </a:cxn>
                  <a:cxn ang="0">
                    <a:pos x="T2" y="T3"/>
                  </a:cxn>
                  <a:cxn ang="0">
                    <a:pos x="T4" y="T5"/>
                  </a:cxn>
                  <a:cxn ang="0">
                    <a:pos x="T6" y="T7"/>
                  </a:cxn>
                  <a:cxn ang="0">
                    <a:pos x="T8" y="T9"/>
                  </a:cxn>
                  <a:cxn ang="0">
                    <a:pos x="T10" y="T11"/>
                  </a:cxn>
                </a:cxnLst>
                <a:rect l="0" t="0" r="r" b="b"/>
                <a:pathLst>
                  <a:path w="71" h="91">
                    <a:moveTo>
                      <a:pt x="63" y="11"/>
                    </a:moveTo>
                    <a:lnTo>
                      <a:pt x="33" y="11"/>
                    </a:lnTo>
                    <a:lnTo>
                      <a:pt x="47" y="14"/>
                    </a:lnTo>
                    <a:lnTo>
                      <a:pt x="55" y="26"/>
                    </a:lnTo>
                    <a:lnTo>
                      <a:pt x="69" y="23"/>
                    </a:lnTo>
                    <a:lnTo>
                      <a:pt x="63" y="11"/>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sp>
          <p:nvSpPr>
            <p:cNvPr id="401" name="Freeform 400"/>
            <p:cNvSpPr>
              <a:spLocks/>
            </p:cNvSpPr>
            <p:nvPr/>
          </p:nvSpPr>
          <p:spPr bwMode="auto">
            <a:xfrm>
              <a:off x="108" y="8"/>
              <a:ext cx="20" cy="120"/>
            </a:xfrm>
            <a:custGeom>
              <a:avLst/>
              <a:gdLst>
                <a:gd name="T0" fmla="*/ 0 w 20"/>
                <a:gd name="T1" fmla="*/ 0 h 120"/>
                <a:gd name="T2" fmla="*/ 0 w 20"/>
                <a:gd name="T3" fmla="*/ 120 h 120"/>
              </a:gdLst>
              <a:ahLst/>
              <a:cxnLst>
                <a:cxn ang="0">
                  <a:pos x="T0" y="T1"/>
                </a:cxn>
                <a:cxn ang="0">
                  <a:pos x="T2" y="T3"/>
                </a:cxn>
              </a:cxnLst>
              <a:rect l="0" t="0" r="r" b="b"/>
              <a:pathLst>
                <a:path w="20" h="120">
                  <a:moveTo>
                    <a:pt x="0" y="0"/>
                  </a:moveTo>
                  <a:lnTo>
                    <a:pt x="0" y="120"/>
                  </a:lnTo>
                </a:path>
              </a:pathLst>
            </a:custGeom>
            <a:noFill/>
            <a:ln w="10414">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AU"/>
            </a:p>
          </p:txBody>
        </p:sp>
        <p:sp>
          <p:nvSpPr>
            <p:cNvPr id="402" name="Freeform 401"/>
            <p:cNvSpPr>
              <a:spLocks/>
            </p:cNvSpPr>
            <p:nvPr/>
          </p:nvSpPr>
          <p:spPr bwMode="auto">
            <a:xfrm>
              <a:off x="173" y="39"/>
              <a:ext cx="40" cy="91"/>
            </a:xfrm>
            <a:custGeom>
              <a:avLst/>
              <a:gdLst>
                <a:gd name="T0" fmla="*/ 0 w 40"/>
                <a:gd name="T1" fmla="*/ 0 h 91"/>
                <a:gd name="T2" fmla="*/ 0 w 40"/>
                <a:gd name="T3" fmla="*/ 11 h 91"/>
                <a:gd name="T4" fmla="*/ 19 w 40"/>
                <a:gd name="T5" fmla="*/ 19 h 91"/>
                <a:gd name="T6" fmla="*/ 26 w 40"/>
                <a:gd name="T7" fmla="*/ 43 h 91"/>
                <a:gd name="T8" fmla="*/ 19 w 40"/>
                <a:gd name="T9" fmla="*/ 69 h 91"/>
                <a:gd name="T10" fmla="*/ 0 w 40"/>
                <a:gd name="T11" fmla="*/ 79 h 91"/>
                <a:gd name="T12" fmla="*/ 0 w 40"/>
                <a:gd name="T13" fmla="*/ 91 h 91"/>
                <a:gd name="T14" fmla="*/ 21 w 40"/>
                <a:gd name="T15" fmla="*/ 86 h 91"/>
                <a:gd name="T16" fmla="*/ 38 w 40"/>
                <a:gd name="T17" fmla="*/ 71 h 91"/>
                <a:gd name="T18" fmla="*/ 40 w 40"/>
                <a:gd name="T19" fmla="*/ 43 h 91"/>
                <a:gd name="T20" fmla="*/ 38 w 40"/>
                <a:gd name="T21" fmla="*/ 23 h 91"/>
                <a:gd name="T22" fmla="*/ 28 w 40"/>
                <a:gd name="T23" fmla="*/ 11 h 91"/>
                <a:gd name="T24" fmla="*/ 16 w 40"/>
                <a:gd name="T25" fmla="*/ 2 h 91"/>
                <a:gd name="T26" fmla="*/ 0 w 40"/>
                <a:gd name="T27" fmla="*/ 0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0" h="91">
                  <a:moveTo>
                    <a:pt x="0" y="0"/>
                  </a:moveTo>
                  <a:lnTo>
                    <a:pt x="0" y="11"/>
                  </a:lnTo>
                  <a:lnTo>
                    <a:pt x="19" y="19"/>
                  </a:lnTo>
                  <a:lnTo>
                    <a:pt x="26" y="43"/>
                  </a:lnTo>
                  <a:lnTo>
                    <a:pt x="19" y="69"/>
                  </a:lnTo>
                  <a:lnTo>
                    <a:pt x="0" y="79"/>
                  </a:lnTo>
                  <a:lnTo>
                    <a:pt x="0" y="91"/>
                  </a:lnTo>
                  <a:lnTo>
                    <a:pt x="21" y="86"/>
                  </a:lnTo>
                  <a:lnTo>
                    <a:pt x="38" y="71"/>
                  </a:lnTo>
                  <a:lnTo>
                    <a:pt x="40" y="43"/>
                  </a:lnTo>
                  <a:lnTo>
                    <a:pt x="38" y="23"/>
                  </a:lnTo>
                  <a:lnTo>
                    <a:pt x="28" y="11"/>
                  </a:lnTo>
                  <a:lnTo>
                    <a:pt x="16" y="2"/>
                  </a:lnTo>
                  <a:lnTo>
                    <a:pt x="0"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03" name="Freeform 402"/>
            <p:cNvSpPr>
              <a:spLocks/>
            </p:cNvSpPr>
            <p:nvPr/>
          </p:nvSpPr>
          <p:spPr bwMode="auto">
            <a:xfrm>
              <a:off x="132" y="39"/>
              <a:ext cx="41" cy="91"/>
            </a:xfrm>
            <a:custGeom>
              <a:avLst/>
              <a:gdLst>
                <a:gd name="T0" fmla="*/ 40 w 41"/>
                <a:gd name="T1" fmla="*/ 0 h 91"/>
                <a:gd name="T2" fmla="*/ 14 w 41"/>
                <a:gd name="T3" fmla="*/ 9 h 91"/>
                <a:gd name="T4" fmla="*/ 2 w 41"/>
                <a:gd name="T5" fmla="*/ 23 h 91"/>
                <a:gd name="T6" fmla="*/ 0 w 41"/>
                <a:gd name="T7" fmla="*/ 45 h 91"/>
                <a:gd name="T8" fmla="*/ 2 w 41"/>
                <a:gd name="T9" fmla="*/ 64 h 91"/>
                <a:gd name="T10" fmla="*/ 11 w 41"/>
                <a:gd name="T11" fmla="*/ 79 h 91"/>
                <a:gd name="T12" fmla="*/ 23 w 41"/>
                <a:gd name="T13" fmla="*/ 88 h 91"/>
                <a:gd name="T14" fmla="*/ 40 w 41"/>
                <a:gd name="T15" fmla="*/ 91 h 91"/>
                <a:gd name="T16" fmla="*/ 40 w 41"/>
                <a:gd name="T17" fmla="*/ 79 h 91"/>
                <a:gd name="T18" fmla="*/ 23 w 41"/>
                <a:gd name="T19" fmla="*/ 69 h 91"/>
                <a:gd name="T20" fmla="*/ 14 w 41"/>
                <a:gd name="T21" fmla="*/ 45 h 91"/>
                <a:gd name="T22" fmla="*/ 23 w 41"/>
                <a:gd name="T23" fmla="*/ 19 h 91"/>
                <a:gd name="T24" fmla="*/ 40 w 41"/>
                <a:gd name="T25" fmla="*/ 11 h 91"/>
                <a:gd name="T26" fmla="*/ 40 w 41"/>
                <a:gd name="T27" fmla="*/ 0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1" h="91">
                  <a:moveTo>
                    <a:pt x="40" y="0"/>
                  </a:moveTo>
                  <a:lnTo>
                    <a:pt x="14" y="9"/>
                  </a:lnTo>
                  <a:lnTo>
                    <a:pt x="2" y="23"/>
                  </a:lnTo>
                  <a:lnTo>
                    <a:pt x="0" y="45"/>
                  </a:lnTo>
                  <a:lnTo>
                    <a:pt x="2" y="64"/>
                  </a:lnTo>
                  <a:lnTo>
                    <a:pt x="11" y="79"/>
                  </a:lnTo>
                  <a:lnTo>
                    <a:pt x="23" y="88"/>
                  </a:lnTo>
                  <a:lnTo>
                    <a:pt x="40" y="91"/>
                  </a:lnTo>
                  <a:lnTo>
                    <a:pt x="40" y="79"/>
                  </a:lnTo>
                  <a:lnTo>
                    <a:pt x="23" y="69"/>
                  </a:lnTo>
                  <a:lnTo>
                    <a:pt x="14" y="45"/>
                  </a:lnTo>
                  <a:lnTo>
                    <a:pt x="23" y="19"/>
                  </a:lnTo>
                  <a:lnTo>
                    <a:pt x="40" y="11"/>
                  </a:lnTo>
                  <a:lnTo>
                    <a:pt x="40"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04" name="Freeform 403"/>
            <p:cNvSpPr>
              <a:spLocks/>
            </p:cNvSpPr>
            <p:nvPr/>
          </p:nvSpPr>
          <p:spPr bwMode="auto">
            <a:xfrm>
              <a:off x="269" y="39"/>
              <a:ext cx="41" cy="91"/>
            </a:xfrm>
            <a:custGeom>
              <a:avLst/>
              <a:gdLst>
                <a:gd name="T0" fmla="*/ 2 w 41"/>
                <a:gd name="T1" fmla="*/ 0 h 91"/>
                <a:gd name="T2" fmla="*/ 0 w 41"/>
                <a:gd name="T3" fmla="*/ 0 h 91"/>
                <a:gd name="T4" fmla="*/ 0 w 41"/>
                <a:gd name="T5" fmla="*/ 11 h 91"/>
                <a:gd name="T6" fmla="*/ 16 w 41"/>
                <a:gd name="T7" fmla="*/ 19 h 91"/>
                <a:gd name="T8" fmla="*/ 23 w 41"/>
                <a:gd name="T9" fmla="*/ 43 h 91"/>
                <a:gd name="T10" fmla="*/ 16 w 41"/>
                <a:gd name="T11" fmla="*/ 69 h 91"/>
                <a:gd name="T12" fmla="*/ 0 w 41"/>
                <a:gd name="T13" fmla="*/ 79 h 91"/>
                <a:gd name="T14" fmla="*/ 0 w 41"/>
                <a:gd name="T15" fmla="*/ 91 h 91"/>
                <a:gd name="T16" fmla="*/ 21 w 41"/>
                <a:gd name="T17" fmla="*/ 86 h 91"/>
                <a:gd name="T18" fmla="*/ 36 w 41"/>
                <a:gd name="T19" fmla="*/ 69 h 91"/>
                <a:gd name="T20" fmla="*/ 40 w 41"/>
                <a:gd name="T21" fmla="*/ 43 h 91"/>
                <a:gd name="T22" fmla="*/ 36 w 41"/>
                <a:gd name="T23" fmla="*/ 21 h 91"/>
                <a:gd name="T24" fmla="*/ 21 w 41"/>
                <a:gd name="T25" fmla="*/ 4 h 91"/>
                <a:gd name="T26" fmla="*/ 2 w 41"/>
                <a:gd name="T27" fmla="*/ 0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1" h="91">
                  <a:moveTo>
                    <a:pt x="2" y="0"/>
                  </a:moveTo>
                  <a:lnTo>
                    <a:pt x="0" y="0"/>
                  </a:lnTo>
                  <a:lnTo>
                    <a:pt x="0" y="11"/>
                  </a:lnTo>
                  <a:lnTo>
                    <a:pt x="16" y="19"/>
                  </a:lnTo>
                  <a:lnTo>
                    <a:pt x="23" y="43"/>
                  </a:lnTo>
                  <a:lnTo>
                    <a:pt x="16" y="69"/>
                  </a:lnTo>
                  <a:lnTo>
                    <a:pt x="0" y="79"/>
                  </a:lnTo>
                  <a:lnTo>
                    <a:pt x="0" y="91"/>
                  </a:lnTo>
                  <a:lnTo>
                    <a:pt x="21" y="86"/>
                  </a:lnTo>
                  <a:lnTo>
                    <a:pt x="36" y="69"/>
                  </a:lnTo>
                  <a:lnTo>
                    <a:pt x="40" y="43"/>
                  </a:lnTo>
                  <a:lnTo>
                    <a:pt x="36" y="21"/>
                  </a:lnTo>
                  <a:lnTo>
                    <a:pt x="21" y="4"/>
                  </a:lnTo>
                  <a:lnTo>
                    <a:pt x="2"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nvGrpSpPr>
            <p:cNvPr id="405" name="Group 404"/>
            <p:cNvGrpSpPr>
              <a:grpSpLocks/>
            </p:cNvGrpSpPr>
            <p:nvPr/>
          </p:nvGrpSpPr>
          <p:grpSpPr bwMode="auto">
            <a:xfrm>
              <a:off x="230" y="39"/>
              <a:ext cx="39" cy="122"/>
              <a:chOff x="230" y="39"/>
              <a:chExt cx="39" cy="122"/>
            </a:xfrm>
          </p:grpSpPr>
          <p:sp>
            <p:nvSpPr>
              <p:cNvPr id="409" name="Freeform 408"/>
              <p:cNvSpPr>
                <a:spLocks/>
              </p:cNvSpPr>
              <p:nvPr/>
            </p:nvSpPr>
            <p:spPr bwMode="auto">
              <a:xfrm>
                <a:off x="230" y="39"/>
                <a:ext cx="39" cy="122"/>
              </a:xfrm>
              <a:custGeom>
                <a:avLst/>
                <a:gdLst>
                  <a:gd name="T0" fmla="*/ 14 w 39"/>
                  <a:gd name="T1" fmla="*/ 2 h 122"/>
                  <a:gd name="T2" fmla="*/ 0 w 39"/>
                  <a:gd name="T3" fmla="*/ 2 h 122"/>
                  <a:gd name="T4" fmla="*/ 0 w 39"/>
                  <a:gd name="T5" fmla="*/ 122 h 122"/>
                  <a:gd name="T6" fmla="*/ 16 w 39"/>
                  <a:gd name="T7" fmla="*/ 122 h 122"/>
                  <a:gd name="T8" fmla="*/ 16 w 39"/>
                  <a:gd name="T9" fmla="*/ 79 h 122"/>
                  <a:gd name="T10" fmla="*/ 38 w 39"/>
                  <a:gd name="T11" fmla="*/ 79 h 122"/>
                  <a:gd name="T12" fmla="*/ 21 w 39"/>
                  <a:gd name="T13" fmla="*/ 71 h 122"/>
                  <a:gd name="T14" fmla="*/ 14 w 39"/>
                  <a:gd name="T15" fmla="*/ 45 h 122"/>
                  <a:gd name="T16" fmla="*/ 21 w 39"/>
                  <a:gd name="T17" fmla="*/ 19 h 122"/>
                  <a:gd name="T18" fmla="*/ 38 w 39"/>
                  <a:gd name="T19" fmla="*/ 11 h 122"/>
                  <a:gd name="T20" fmla="*/ 14 w 39"/>
                  <a:gd name="T21" fmla="*/ 11 h 122"/>
                  <a:gd name="T22" fmla="*/ 14 w 39"/>
                  <a:gd name="T23" fmla="*/ 2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9" h="122">
                    <a:moveTo>
                      <a:pt x="14" y="2"/>
                    </a:moveTo>
                    <a:lnTo>
                      <a:pt x="0" y="2"/>
                    </a:lnTo>
                    <a:lnTo>
                      <a:pt x="0" y="122"/>
                    </a:lnTo>
                    <a:lnTo>
                      <a:pt x="16" y="122"/>
                    </a:lnTo>
                    <a:lnTo>
                      <a:pt x="16" y="79"/>
                    </a:lnTo>
                    <a:lnTo>
                      <a:pt x="38" y="79"/>
                    </a:lnTo>
                    <a:lnTo>
                      <a:pt x="21" y="71"/>
                    </a:lnTo>
                    <a:lnTo>
                      <a:pt x="14" y="45"/>
                    </a:lnTo>
                    <a:lnTo>
                      <a:pt x="21" y="19"/>
                    </a:lnTo>
                    <a:lnTo>
                      <a:pt x="38" y="11"/>
                    </a:lnTo>
                    <a:lnTo>
                      <a:pt x="14" y="11"/>
                    </a:lnTo>
                    <a:lnTo>
                      <a:pt x="14" y="2"/>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10" name="Freeform 409"/>
              <p:cNvSpPr>
                <a:spLocks/>
              </p:cNvSpPr>
              <p:nvPr/>
            </p:nvSpPr>
            <p:spPr bwMode="auto">
              <a:xfrm>
                <a:off x="230" y="39"/>
                <a:ext cx="39" cy="122"/>
              </a:xfrm>
              <a:custGeom>
                <a:avLst/>
                <a:gdLst>
                  <a:gd name="T0" fmla="*/ 38 w 39"/>
                  <a:gd name="T1" fmla="*/ 79 h 122"/>
                  <a:gd name="T2" fmla="*/ 16 w 39"/>
                  <a:gd name="T3" fmla="*/ 79 h 122"/>
                  <a:gd name="T4" fmla="*/ 26 w 39"/>
                  <a:gd name="T5" fmla="*/ 88 h 122"/>
                  <a:gd name="T6" fmla="*/ 38 w 39"/>
                  <a:gd name="T7" fmla="*/ 91 h 122"/>
                  <a:gd name="T8" fmla="*/ 38 w 39"/>
                  <a:gd name="T9" fmla="*/ 79 h 122"/>
                </a:gdLst>
                <a:ahLst/>
                <a:cxnLst>
                  <a:cxn ang="0">
                    <a:pos x="T0" y="T1"/>
                  </a:cxn>
                  <a:cxn ang="0">
                    <a:pos x="T2" y="T3"/>
                  </a:cxn>
                  <a:cxn ang="0">
                    <a:pos x="T4" y="T5"/>
                  </a:cxn>
                  <a:cxn ang="0">
                    <a:pos x="T6" y="T7"/>
                  </a:cxn>
                  <a:cxn ang="0">
                    <a:pos x="T8" y="T9"/>
                  </a:cxn>
                </a:cxnLst>
                <a:rect l="0" t="0" r="r" b="b"/>
                <a:pathLst>
                  <a:path w="39" h="122">
                    <a:moveTo>
                      <a:pt x="38" y="79"/>
                    </a:moveTo>
                    <a:lnTo>
                      <a:pt x="16" y="79"/>
                    </a:lnTo>
                    <a:lnTo>
                      <a:pt x="26" y="88"/>
                    </a:lnTo>
                    <a:lnTo>
                      <a:pt x="38" y="91"/>
                    </a:lnTo>
                    <a:lnTo>
                      <a:pt x="38" y="79"/>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11" name="Freeform 410"/>
              <p:cNvSpPr>
                <a:spLocks/>
              </p:cNvSpPr>
              <p:nvPr/>
            </p:nvSpPr>
            <p:spPr bwMode="auto">
              <a:xfrm>
                <a:off x="230" y="39"/>
                <a:ext cx="39" cy="122"/>
              </a:xfrm>
              <a:custGeom>
                <a:avLst/>
                <a:gdLst>
                  <a:gd name="T0" fmla="*/ 38 w 39"/>
                  <a:gd name="T1" fmla="*/ 0 h 122"/>
                  <a:gd name="T2" fmla="*/ 26 w 39"/>
                  <a:gd name="T3" fmla="*/ 2 h 122"/>
                  <a:gd name="T4" fmla="*/ 14 w 39"/>
                  <a:gd name="T5" fmla="*/ 11 h 122"/>
                  <a:gd name="T6" fmla="*/ 38 w 39"/>
                  <a:gd name="T7" fmla="*/ 11 h 122"/>
                  <a:gd name="T8" fmla="*/ 38 w 39"/>
                  <a:gd name="T9" fmla="*/ 0 h 122"/>
                </a:gdLst>
                <a:ahLst/>
                <a:cxnLst>
                  <a:cxn ang="0">
                    <a:pos x="T0" y="T1"/>
                  </a:cxn>
                  <a:cxn ang="0">
                    <a:pos x="T2" y="T3"/>
                  </a:cxn>
                  <a:cxn ang="0">
                    <a:pos x="T4" y="T5"/>
                  </a:cxn>
                  <a:cxn ang="0">
                    <a:pos x="T6" y="T7"/>
                  </a:cxn>
                  <a:cxn ang="0">
                    <a:pos x="T8" y="T9"/>
                  </a:cxn>
                </a:cxnLst>
                <a:rect l="0" t="0" r="r" b="b"/>
                <a:pathLst>
                  <a:path w="39" h="122">
                    <a:moveTo>
                      <a:pt x="38" y="0"/>
                    </a:moveTo>
                    <a:lnTo>
                      <a:pt x="26" y="2"/>
                    </a:lnTo>
                    <a:lnTo>
                      <a:pt x="14" y="11"/>
                    </a:lnTo>
                    <a:lnTo>
                      <a:pt x="38" y="11"/>
                    </a:lnTo>
                    <a:lnTo>
                      <a:pt x="38"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sp>
          <p:nvSpPr>
            <p:cNvPr id="406" name="Freeform 405"/>
            <p:cNvSpPr>
              <a:spLocks/>
            </p:cNvSpPr>
            <p:nvPr/>
          </p:nvSpPr>
          <p:spPr bwMode="auto">
            <a:xfrm>
              <a:off x="362" y="101"/>
              <a:ext cx="41" cy="29"/>
            </a:xfrm>
            <a:custGeom>
              <a:avLst/>
              <a:gdLst>
                <a:gd name="T0" fmla="*/ 40 w 41"/>
                <a:gd name="T1" fmla="*/ 0 h 29"/>
                <a:gd name="T2" fmla="*/ 26 w 41"/>
                <a:gd name="T3" fmla="*/ 0 h 29"/>
                <a:gd name="T4" fmla="*/ 14 w 41"/>
                <a:gd name="T5" fmla="*/ 11 h 29"/>
                <a:gd name="T6" fmla="*/ 2 w 41"/>
                <a:gd name="T7" fmla="*/ 16 h 29"/>
                <a:gd name="T8" fmla="*/ 0 w 41"/>
                <a:gd name="T9" fmla="*/ 16 h 29"/>
                <a:gd name="T10" fmla="*/ 0 w 41"/>
                <a:gd name="T11" fmla="*/ 28 h 29"/>
                <a:gd name="T12" fmla="*/ 2 w 41"/>
                <a:gd name="T13" fmla="*/ 28 h 29"/>
                <a:gd name="T14" fmla="*/ 26 w 41"/>
                <a:gd name="T15" fmla="*/ 21 h 29"/>
                <a:gd name="T16" fmla="*/ 40 w 41"/>
                <a:gd name="T17"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1" h="29">
                  <a:moveTo>
                    <a:pt x="40" y="0"/>
                  </a:moveTo>
                  <a:lnTo>
                    <a:pt x="26" y="0"/>
                  </a:lnTo>
                  <a:lnTo>
                    <a:pt x="14" y="11"/>
                  </a:lnTo>
                  <a:lnTo>
                    <a:pt x="2" y="16"/>
                  </a:lnTo>
                  <a:lnTo>
                    <a:pt x="0" y="16"/>
                  </a:lnTo>
                  <a:lnTo>
                    <a:pt x="0" y="28"/>
                  </a:lnTo>
                  <a:lnTo>
                    <a:pt x="2" y="28"/>
                  </a:lnTo>
                  <a:lnTo>
                    <a:pt x="26" y="21"/>
                  </a:lnTo>
                  <a:lnTo>
                    <a:pt x="40"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07" name="Freeform 406"/>
            <p:cNvSpPr>
              <a:spLocks/>
            </p:cNvSpPr>
            <p:nvPr/>
          </p:nvSpPr>
          <p:spPr bwMode="auto">
            <a:xfrm>
              <a:off x="362" y="39"/>
              <a:ext cx="41" cy="50"/>
            </a:xfrm>
            <a:custGeom>
              <a:avLst/>
              <a:gdLst>
                <a:gd name="T0" fmla="*/ 0 w 41"/>
                <a:gd name="T1" fmla="*/ 0 h 50"/>
                <a:gd name="T2" fmla="*/ 0 w 41"/>
                <a:gd name="T3" fmla="*/ 11 h 50"/>
                <a:gd name="T4" fmla="*/ 19 w 41"/>
                <a:gd name="T5" fmla="*/ 19 h 50"/>
                <a:gd name="T6" fmla="*/ 26 w 41"/>
                <a:gd name="T7" fmla="*/ 35 h 50"/>
                <a:gd name="T8" fmla="*/ 0 w 41"/>
                <a:gd name="T9" fmla="*/ 35 h 50"/>
                <a:gd name="T10" fmla="*/ 0 w 41"/>
                <a:gd name="T11" fmla="*/ 50 h 50"/>
                <a:gd name="T12" fmla="*/ 40 w 41"/>
                <a:gd name="T13" fmla="*/ 50 h 50"/>
                <a:gd name="T14" fmla="*/ 40 w 41"/>
                <a:gd name="T15" fmla="*/ 45 h 50"/>
                <a:gd name="T16" fmla="*/ 38 w 41"/>
                <a:gd name="T17" fmla="*/ 26 h 50"/>
                <a:gd name="T18" fmla="*/ 28 w 41"/>
                <a:gd name="T19" fmla="*/ 11 h 50"/>
                <a:gd name="T20" fmla="*/ 16 w 41"/>
                <a:gd name="T21" fmla="*/ 2 h 50"/>
                <a:gd name="T22" fmla="*/ 0 w 41"/>
                <a:gd name="T23"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1" h="50">
                  <a:moveTo>
                    <a:pt x="0" y="0"/>
                  </a:moveTo>
                  <a:lnTo>
                    <a:pt x="0" y="11"/>
                  </a:lnTo>
                  <a:lnTo>
                    <a:pt x="19" y="19"/>
                  </a:lnTo>
                  <a:lnTo>
                    <a:pt x="26" y="35"/>
                  </a:lnTo>
                  <a:lnTo>
                    <a:pt x="0" y="35"/>
                  </a:lnTo>
                  <a:lnTo>
                    <a:pt x="0" y="50"/>
                  </a:lnTo>
                  <a:lnTo>
                    <a:pt x="40" y="50"/>
                  </a:lnTo>
                  <a:lnTo>
                    <a:pt x="40" y="45"/>
                  </a:lnTo>
                  <a:lnTo>
                    <a:pt x="38" y="26"/>
                  </a:lnTo>
                  <a:lnTo>
                    <a:pt x="28" y="11"/>
                  </a:lnTo>
                  <a:lnTo>
                    <a:pt x="16" y="2"/>
                  </a:lnTo>
                  <a:lnTo>
                    <a:pt x="0"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08" name="Freeform 407"/>
            <p:cNvSpPr>
              <a:spLocks/>
            </p:cNvSpPr>
            <p:nvPr/>
          </p:nvSpPr>
          <p:spPr bwMode="auto">
            <a:xfrm>
              <a:off x="322" y="39"/>
              <a:ext cx="40" cy="91"/>
            </a:xfrm>
            <a:custGeom>
              <a:avLst/>
              <a:gdLst>
                <a:gd name="T0" fmla="*/ 40 w 40"/>
                <a:gd name="T1" fmla="*/ 0 h 91"/>
                <a:gd name="T2" fmla="*/ 24 w 40"/>
                <a:gd name="T3" fmla="*/ 2 h 91"/>
                <a:gd name="T4" fmla="*/ 12 w 40"/>
                <a:gd name="T5" fmla="*/ 11 h 91"/>
                <a:gd name="T6" fmla="*/ 2 w 40"/>
                <a:gd name="T7" fmla="*/ 26 h 91"/>
                <a:gd name="T8" fmla="*/ 0 w 40"/>
                <a:gd name="T9" fmla="*/ 45 h 91"/>
                <a:gd name="T10" fmla="*/ 2 w 40"/>
                <a:gd name="T11" fmla="*/ 64 h 91"/>
                <a:gd name="T12" fmla="*/ 12 w 40"/>
                <a:gd name="T13" fmla="*/ 79 h 91"/>
                <a:gd name="T14" fmla="*/ 26 w 40"/>
                <a:gd name="T15" fmla="*/ 88 h 91"/>
                <a:gd name="T16" fmla="*/ 40 w 40"/>
                <a:gd name="T17" fmla="*/ 91 h 91"/>
                <a:gd name="T18" fmla="*/ 40 w 40"/>
                <a:gd name="T19" fmla="*/ 79 h 91"/>
                <a:gd name="T20" fmla="*/ 24 w 40"/>
                <a:gd name="T21" fmla="*/ 71 h 91"/>
                <a:gd name="T22" fmla="*/ 14 w 40"/>
                <a:gd name="T23" fmla="*/ 50 h 91"/>
                <a:gd name="T24" fmla="*/ 40 w 40"/>
                <a:gd name="T25" fmla="*/ 50 h 91"/>
                <a:gd name="T26" fmla="*/ 40 w 40"/>
                <a:gd name="T27" fmla="*/ 35 h 91"/>
                <a:gd name="T28" fmla="*/ 16 w 40"/>
                <a:gd name="T29" fmla="*/ 35 h 91"/>
                <a:gd name="T30" fmla="*/ 24 w 40"/>
                <a:gd name="T31" fmla="*/ 19 h 91"/>
                <a:gd name="T32" fmla="*/ 40 w 40"/>
                <a:gd name="T33" fmla="*/ 11 h 91"/>
                <a:gd name="T34" fmla="*/ 40 w 40"/>
                <a:gd name="T35" fmla="*/ 0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0" h="91">
                  <a:moveTo>
                    <a:pt x="40" y="0"/>
                  </a:moveTo>
                  <a:lnTo>
                    <a:pt x="24" y="2"/>
                  </a:lnTo>
                  <a:lnTo>
                    <a:pt x="12" y="11"/>
                  </a:lnTo>
                  <a:lnTo>
                    <a:pt x="2" y="26"/>
                  </a:lnTo>
                  <a:lnTo>
                    <a:pt x="0" y="45"/>
                  </a:lnTo>
                  <a:lnTo>
                    <a:pt x="2" y="64"/>
                  </a:lnTo>
                  <a:lnTo>
                    <a:pt x="12" y="79"/>
                  </a:lnTo>
                  <a:lnTo>
                    <a:pt x="26" y="88"/>
                  </a:lnTo>
                  <a:lnTo>
                    <a:pt x="40" y="91"/>
                  </a:lnTo>
                  <a:lnTo>
                    <a:pt x="40" y="79"/>
                  </a:lnTo>
                  <a:lnTo>
                    <a:pt x="24" y="71"/>
                  </a:lnTo>
                  <a:lnTo>
                    <a:pt x="14" y="50"/>
                  </a:lnTo>
                  <a:lnTo>
                    <a:pt x="40" y="50"/>
                  </a:lnTo>
                  <a:lnTo>
                    <a:pt x="40" y="35"/>
                  </a:lnTo>
                  <a:lnTo>
                    <a:pt x="16" y="35"/>
                  </a:lnTo>
                  <a:lnTo>
                    <a:pt x="24" y="19"/>
                  </a:lnTo>
                  <a:lnTo>
                    <a:pt x="40" y="11"/>
                  </a:lnTo>
                  <a:lnTo>
                    <a:pt x="40"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sp>
        <p:nvSpPr>
          <p:cNvPr id="20525" name="Rectangle 20524"/>
          <p:cNvSpPr/>
          <p:nvPr/>
        </p:nvSpPr>
        <p:spPr>
          <a:xfrm>
            <a:off x="1219517" y="2780928"/>
            <a:ext cx="6265419" cy="2585323"/>
          </a:xfrm>
          <a:prstGeom prst="rect">
            <a:avLst/>
          </a:prstGeom>
        </p:spPr>
        <p:txBody>
          <a:bodyPr wrap="square">
            <a:spAutoFit/>
          </a:bodyPr>
          <a:lstStyle/>
          <a:p>
            <a:r>
              <a:rPr lang="en-AU" dirty="0"/>
              <a:t>After the basic scour check has been constructed, an apron should be built immediately downstream using stones.  The apron will help resist the forces of the waterfall created by the scour check.  Sods of grass should be placed against the upstream face of the scour check wall to prevent water seeping through it and to encourage silting to commence on the upstream side.  The long term goal is to establish complete grass covering over the silted scour checks to stabilize them.</a:t>
            </a:r>
          </a:p>
          <a:p>
            <a:r>
              <a:rPr lang="en-AU" dirty="0"/>
              <a:t> </a:t>
            </a:r>
          </a:p>
        </p:txBody>
      </p:sp>
    </p:spTree>
    <p:extLst>
      <p:ext uri="{BB962C8B-B14F-4D97-AF65-F5344CB8AC3E}">
        <p14:creationId xmlns:p14="http://schemas.microsoft.com/office/powerpoint/2010/main" val="2254060142"/>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11560" y="260648"/>
            <a:ext cx="8064896" cy="5632311"/>
          </a:xfrm>
          <a:prstGeom prst="rect">
            <a:avLst/>
          </a:prstGeom>
        </p:spPr>
        <p:txBody>
          <a:bodyPr wrap="square">
            <a:spAutoFit/>
          </a:bodyPr>
          <a:lstStyle/>
          <a:p>
            <a:r>
              <a:rPr lang="en-AU" b="1" u="sng" dirty="0"/>
              <a:t>Cut-off Drains</a:t>
            </a:r>
          </a:p>
          <a:p>
            <a:r>
              <a:rPr lang="en-AU" dirty="0"/>
              <a:t> </a:t>
            </a:r>
          </a:p>
          <a:p>
            <a:r>
              <a:rPr lang="en-AU" dirty="0"/>
              <a:t>The purpose of cut-off or interception drains is to prevent water from reaching the road, or to direct water to where it can cross the road safely at constructed water crossings such as culverts, bridges, drifts, etc.</a:t>
            </a:r>
          </a:p>
          <a:p>
            <a:r>
              <a:rPr lang="en-AU" dirty="0"/>
              <a:t> </a:t>
            </a:r>
          </a:p>
          <a:p>
            <a:r>
              <a:rPr lang="en-AU" dirty="0"/>
              <a:t>These drains, when properly thought out, properly set out and properly built, can be very useful in reducing damage to the road and reducing maintenance costs.</a:t>
            </a:r>
          </a:p>
          <a:p>
            <a:r>
              <a:rPr lang="en-AU" dirty="0"/>
              <a:t> </a:t>
            </a:r>
          </a:p>
          <a:p>
            <a:r>
              <a:rPr lang="en-AU" dirty="0"/>
              <a:t>In most cases, it is cheaper and safer to direct water away from the road, using these drains, rather than providing erosion control measures in the side drains.  However, there are certain dangers with cut-off drains that must be considered:</a:t>
            </a:r>
          </a:p>
          <a:p>
            <a:r>
              <a:rPr lang="en-AU" dirty="0"/>
              <a:t> </a:t>
            </a:r>
          </a:p>
          <a:p>
            <a:r>
              <a:rPr lang="en-AU" dirty="0"/>
              <a:t>•    the water usually carries a lot of silt and if not properly built can silt up quickly,</a:t>
            </a:r>
          </a:p>
          <a:p>
            <a:r>
              <a:rPr lang="en-AU" dirty="0"/>
              <a:t>•    as they are off the road they will probably receive less maintenance -</a:t>
            </a:r>
          </a:p>
          <a:p>
            <a:r>
              <a:rPr lang="en-AU" dirty="0"/>
              <a:t>especially when they are difficult to maintain,</a:t>
            </a:r>
          </a:p>
          <a:p>
            <a:r>
              <a:rPr lang="en-AU" dirty="0"/>
              <a:t>•    when they fail, water will break through in a concentrated flow causing damage, and</a:t>
            </a:r>
          </a:p>
          <a:p>
            <a:r>
              <a:rPr lang="en-AU" dirty="0"/>
              <a:t>•    they may be ploughed up or blocked off by people using the land.</a:t>
            </a:r>
          </a:p>
          <a:p>
            <a:r>
              <a:rPr lang="en-AU" dirty="0"/>
              <a:t> </a:t>
            </a:r>
          </a:p>
        </p:txBody>
      </p:sp>
    </p:spTree>
    <p:extLst>
      <p:ext uri="{BB962C8B-B14F-4D97-AF65-F5344CB8AC3E}">
        <p14:creationId xmlns:p14="http://schemas.microsoft.com/office/powerpoint/2010/main" val="1386096962"/>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11560" y="260648"/>
            <a:ext cx="7992888" cy="3970318"/>
          </a:xfrm>
          <a:prstGeom prst="rect">
            <a:avLst/>
          </a:prstGeom>
        </p:spPr>
        <p:txBody>
          <a:bodyPr wrap="square">
            <a:spAutoFit/>
          </a:bodyPr>
          <a:lstStyle/>
          <a:p>
            <a:r>
              <a:rPr lang="en-AU" dirty="0"/>
              <a:t> </a:t>
            </a:r>
          </a:p>
          <a:p>
            <a:r>
              <a:rPr lang="en-AU" dirty="0"/>
              <a:t>These dangers can only be avoided if careful planning goes into the drains before</a:t>
            </a:r>
          </a:p>
          <a:p>
            <a:r>
              <a:rPr lang="en-AU" dirty="0"/>
              <a:t>construction and if they are built properly.  The following precautions should be taken:</a:t>
            </a:r>
          </a:p>
          <a:p>
            <a:r>
              <a:rPr lang="en-AU" dirty="0"/>
              <a:t> </a:t>
            </a:r>
          </a:p>
          <a:p>
            <a:r>
              <a:rPr lang="en-AU" dirty="0"/>
              <a:t>•     reduce the danger of silting by making sure there is a continuous down hill gradient and that there is a clear outlet at the end,</a:t>
            </a:r>
          </a:p>
          <a:p>
            <a:r>
              <a:rPr lang="en-AU" dirty="0"/>
              <a:t>•    make sure they are easy to maintain and that erosion damage is reduced so</a:t>
            </a:r>
          </a:p>
          <a:p>
            <a:r>
              <a:rPr lang="en-AU" dirty="0"/>
              <a:t>that maintenance needs are small (wide with sloped sides),</a:t>
            </a:r>
          </a:p>
          <a:p>
            <a:r>
              <a:rPr lang="en-AU" dirty="0"/>
              <a:t>•    make the drain strong - anticipate the possible weak points of the drain where water could break through and strengthen the drain there,</a:t>
            </a:r>
          </a:p>
          <a:p>
            <a:r>
              <a:rPr lang="en-AU" dirty="0"/>
              <a:t>•    locate drains carefully after discussion with local people - where people have to cross the drain, provide easy side slopes so that people will not fill the</a:t>
            </a:r>
          </a:p>
          <a:p>
            <a:r>
              <a:rPr lang="en-AU" dirty="0"/>
              <a:t>drain.</a:t>
            </a:r>
          </a:p>
        </p:txBody>
      </p:sp>
    </p:spTree>
    <p:extLst>
      <p:ext uri="{BB962C8B-B14F-4D97-AF65-F5344CB8AC3E}">
        <p14:creationId xmlns:p14="http://schemas.microsoft.com/office/powerpoint/2010/main" val="641856485"/>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p:nvPr/>
        </p:nvPicPr>
        <p:blipFill>
          <a:blip r:embed="rId2">
            <a:extLst>
              <a:ext uri="{28A0092B-C50C-407E-A947-70E740481C1C}">
                <a14:useLocalDpi xmlns:a14="http://schemas.microsoft.com/office/drawing/2010/main" val="0"/>
              </a:ext>
            </a:extLst>
          </a:blip>
          <a:srcRect/>
          <a:stretch>
            <a:fillRect/>
          </a:stretch>
        </p:blipFill>
        <p:spPr bwMode="auto">
          <a:xfrm>
            <a:off x="821702" y="188640"/>
            <a:ext cx="4536504" cy="2880320"/>
          </a:xfrm>
          <a:prstGeom prst="rect">
            <a:avLst/>
          </a:prstGeom>
          <a:noFill/>
          <a:ln>
            <a:noFill/>
          </a:ln>
        </p:spPr>
      </p:pic>
      <p:sp>
        <p:nvSpPr>
          <p:cNvPr id="3" name="Rectangle 2"/>
          <p:cNvSpPr/>
          <p:nvPr/>
        </p:nvSpPr>
        <p:spPr>
          <a:xfrm>
            <a:off x="467544" y="2564904"/>
            <a:ext cx="7848872" cy="3960440"/>
          </a:xfrm>
          <a:prstGeom prst="rect">
            <a:avLst/>
          </a:prstGeom>
        </p:spPr>
        <p:txBody>
          <a:bodyPr wrap="square">
            <a:spAutoFit/>
          </a:bodyPr>
          <a:lstStyle/>
          <a:p>
            <a:r>
              <a:rPr lang="en-AU" dirty="0"/>
              <a:t>Siting of Culverts</a:t>
            </a:r>
          </a:p>
          <a:p>
            <a:r>
              <a:rPr lang="en-AU" dirty="0"/>
              <a:t> </a:t>
            </a:r>
          </a:p>
          <a:p>
            <a:r>
              <a:rPr lang="en-AU" dirty="0"/>
              <a:t>The siting of culverts should be carried out during the initial setting out of the road alignment.  It is important that the culverts are regarded as an integral part of the overall drainage system of the road.</a:t>
            </a:r>
          </a:p>
          <a:p>
            <a:r>
              <a:rPr lang="en-AU" dirty="0"/>
              <a:t> </a:t>
            </a:r>
          </a:p>
          <a:p>
            <a:r>
              <a:rPr lang="en-AU" dirty="0"/>
              <a:t>If an existing road is being improved, most culvert sites will be obvious, because the road will have been damaged in some way.  In such a situation, look for places where:</a:t>
            </a:r>
          </a:p>
          <a:p>
            <a:r>
              <a:rPr lang="en-AU" dirty="0"/>
              <a:t> </a:t>
            </a:r>
          </a:p>
          <a:p>
            <a:r>
              <a:rPr lang="en-AU" dirty="0"/>
              <a:t>•    small gullies have formed because water has been flowing across the road,</a:t>
            </a:r>
          </a:p>
          <a:p>
            <a:r>
              <a:rPr lang="en-AU" dirty="0"/>
              <a:t>•    sand has deposited on the road because of standing water, or</a:t>
            </a:r>
          </a:p>
          <a:p>
            <a:r>
              <a:rPr lang="en-AU" dirty="0"/>
              <a:t>•    drains have been badly damaged because they have been carrying too much water.</a:t>
            </a:r>
          </a:p>
        </p:txBody>
      </p:sp>
    </p:spTree>
    <p:extLst>
      <p:ext uri="{BB962C8B-B14F-4D97-AF65-F5344CB8AC3E}">
        <p14:creationId xmlns:p14="http://schemas.microsoft.com/office/powerpoint/2010/main" val="2687961187"/>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p:cNvGrpSpPr>
            <a:grpSpLocks/>
          </p:cNvGrpSpPr>
          <p:nvPr/>
        </p:nvGrpSpPr>
        <p:grpSpPr bwMode="auto">
          <a:xfrm>
            <a:off x="2142187" y="318106"/>
            <a:ext cx="1927225" cy="266065"/>
            <a:chOff x="0" y="0"/>
            <a:chExt cx="3035" cy="419"/>
          </a:xfrm>
        </p:grpSpPr>
        <p:sp>
          <p:nvSpPr>
            <p:cNvPr id="3" name="Freeform 2"/>
            <p:cNvSpPr>
              <a:spLocks/>
            </p:cNvSpPr>
            <p:nvPr/>
          </p:nvSpPr>
          <p:spPr bwMode="auto">
            <a:xfrm>
              <a:off x="10" y="262"/>
              <a:ext cx="3014" cy="20"/>
            </a:xfrm>
            <a:custGeom>
              <a:avLst/>
              <a:gdLst>
                <a:gd name="T0" fmla="*/ 0 w 3014"/>
                <a:gd name="T1" fmla="*/ 0 h 20"/>
                <a:gd name="T2" fmla="*/ 3014 w 3014"/>
                <a:gd name="T3" fmla="*/ 0 h 20"/>
              </a:gdLst>
              <a:ahLst/>
              <a:cxnLst>
                <a:cxn ang="0">
                  <a:pos x="T0" y="T1"/>
                </a:cxn>
                <a:cxn ang="0">
                  <a:pos x="T2" y="T3"/>
                </a:cxn>
              </a:cxnLst>
              <a:rect l="0" t="0" r="r" b="b"/>
              <a:pathLst>
                <a:path w="3014" h="20">
                  <a:moveTo>
                    <a:pt x="0" y="0"/>
                  </a:moveTo>
                  <a:lnTo>
                    <a:pt x="3014" y="0"/>
                  </a:lnTo>
                </a:path>
              </a:pathLst>
            </a:custGeom>
            <a:noFill/>
            <a:ln w="13461">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AU"/>
            </a:p>
          </p:txBody>
        </p:sp>
        <p:sp>
          <p:nvSpPr>
            <p:cNvPr id="4" name="Freeform 3"/>
            <p:cNvSpPr>
              <a:spLocks/>
            </p:cNvSpPr>
            <p:nvPr/>
          </p:nvSpPr>
          <p:spPr bwMode="auto">
            <a:xfrm>
              <a:off x="22" y="171"/>
              <a:ext cx="382" cy="89"/>
            </a:xfrm>
            <a:custGeom>
              <a:avLst/>
              <a:gdLst>
                <a:gd name="T0" fmla="*/ 381 w 382"/>
                <a:gd name="T1" fmla="*/ 0 h 89"/>
                <a:gd name="T2" fmla="*/ 0 w 382"/>
                <a:gd name="T3" fmla="*/ 88 h 89"/>
                <a:gd name="T4" fmla="*/ 381 w 382"/>
                <a:gd name="T5" fmla="*/ 88 h 89"/>
                <a:gd name="T6" fmla="*/ 381 w 382"/>
                <a:gd name="T7" fmla="*/ 0 h 89"/>
              </a:gdLst>
              <a:ahLst/>
              <a:cxnLst>
                <a:cxn ang="0">
                  <a:pos x="T0" y="T1"/>
                </a:cxn>
                <a:cxn ang="0">
                  <a:pos x="T2" y="T3"/>
                </a:cxn>
                <a:cxn ang="0">
                  <a:pos x="T4" y="T5"/>
                </a:cxn>
                <a:cxn ang="0">
                  <a:pos x="T6" y="T7"/>
                </a:cxn>
              </a:cxnLst>
              <a:rect l="0" t="0" r="r" b="b"/>
              <a:pathLst>
                <a:path w="382" h="89">
                  <a:moveTo>
                    <a:pt x="381" y="0"/>
                  </a:moveTo>
                  <a:lnTo>
                    <a:pt x="0" y="88"/>
                  </a:lnTo>
                  <a:lnTo>
                    <a:pt x="381" y="88"/>
                  </a:lnTo>
                  <a:lnTo>
                    <a:pt x="381"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5" name="Freeform 4"/>
            <p:cNvSpPr>
              <a:spLocks/>
            </p:cNvSpPr>
            <p:nvPr/>
          </p:nvSpPr>
          <p:spPr bwMode="auto">
            <a:xfrm>
              <a:off x="22" y="250"/>
              <a:ext cx="391" cy="20"/>
            </a:xfrm>
            <a:custGeom>
              <a:avLst/>
              <a:gdLst>
                <a:gd name="T0" fmla="*/ 381 w 391"/>
                <a:gd name="T1" fmla="*/ 0 h 20"/>
                <a:gd name="T2" fmla="*/ 0 w 391"/>
                <a:gd name="T3" fmla="*/ 0 h 20"/>
                <a:gd name="T4" fmla="*/ 0 w 391"/>
                <a:gd name="T5" fmla="*/ 19 h 20"/>
                <a:gd name="T6" fmla="*/ 391 w 391"/>
                <a:gd name="T7" fmla="*/ 19 h 20"/>
                <a:gd name="T8" fmla="*/ 391 w 391"/>
                <a:gd name="T9" fmla="*/ 9 h 20"/>
                <a:gd name="T10" fmla="*/ 381 w 391"/>
                <a:gd name="T11" fmla="*/ 0 h 20"/>
              </a:gdLst>
              <a:ahLst/>
              <a:cxnLst>
                <a:cxn ang="0">
                  <a:pos x="T0" y="T1"/>
                </a:cxn>
                <a:cxn ang="0">
                  <a:pos x="T2" y="T3"/>
                </a:cxn>
                <a:cxn ang="0">
                  <a:pos x="T4" y="T5"/>
                </a:cxn>
                <a:cxn ang="0">
                  <a:pos x="T6" y="T7"/>
                </a:cxn>
                <a:cxn ang="0">
                  <a:pos x="T8" y="T9"/>
                </a:cxn>
                <a:cxn ang="0">
                  <a:pos x="T10" y="T11"/>
                </a:cxn>
              </a:cxnLst>
              <a:rect l="0" t="0" r="r" b="b"/>
              <a:pathLst>
                <a:path w="391" h="20">
                  <a:moveTo>
                    <a:pt x="381" y="0"/>
                  </a:moveTo>
                  <a:lnTo>
                    <a:pt x="0" y="0"/>
                  </a:lnTo>
                  <a:lnTo>
                    <a:pt x="0" y="19"/>
                  </a:lnTo>
                  <a:lnTo>
                    <a:pt x="391" y="19"/>
                  </a:lnTo>
                  <a:lnTo>
                    <a:pt x="391" y="9"/>
                  </a:lnTo>
                  <a:lnTo>
                    <a:pt x="381"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6" name="Freeform 5"/>
            <p:cNvSpPr>
              <a:spLocks/>
            </p:cNvSpPr>
            <p:nvPr/>
          </p:nvSpPr>
          <p:spPr bwMode="auto">
            <a:xfrm>
              <a:off x="394" y="159"/>
              <a:ext cx="20" cy="101"/>
            </a:xfrm>
            <a:custGeom>
              <a:avLst/>
              <a:gdLst>
                <a:gd name="T0" fmla="*/ 16 w 20"/>
                <a:gd name="T1" fmla="*/ 0 h 101"/>
                <a:gd name="T2" fmla="*/ 7 w 20"/>
                <a:gd name="T3" fmla="*/ 2 h 101"/>
                <a:gd name="T4" fmla="*/ 0 w 20"/>
                <a:gd name="T5" fmla="*/ 12 h 101"/>
                <a:gd name="T6" fmla="*/ 0 w 20"/>
                <a:gd name="T7" fmla="*/ 100 h 101"/>
                <a:gd name="T8" fmla="*/ 19 w 20"/>
                <a:gd name="T9" fmla="*/ 100 h 101"/>
                <a:gd name="T10" fmla="*/ 19 w 20"/>
                <a:gd name="T11" fmla="*/ 2 h 101"/>
                <a:gd name="T12" fmla="*/ 16 w 20"/>
                <a:gd name="T13" fmla="*/ 0 h 101"/>
              </a:gdLst>
              <a:ahLst/>
              <a:cxnLst>
                <a:cxn ang="0">
                  <a:pos x="T0" y="T1"/>
                </a:cxn>
                <a:cxn ang="0">
                  <a:pos x="T2" y="T3"/>
                </a:cxn>
                <a:cxn ang="0">
                  <a:pos x="T4" y="T5"/>
                </a:cxn>
                <a:cxn ang="0">
                  <a:pos x="T6" y="T7"/>
                </a:cxn>
                <a:cxn ang="0">
                  <a:pos x="T8" y="T9"/>
                </a:cxn>
                <a:cxn ang="0">
                  <a:pos x="T10" y="T11"/>
                </a:cxn>
                <a:cxn ang="0">
                  <a:pos x="T12" y="T13"/>
                </a:cxn>
              </a:cxnLst>
              <a:rect l="0" t="0" r="r" b="b"/>
              <a:pathLst>
                <a:path w="20" h="101">
                  <a:moveTo>
                    <a:pt x="16" y="0"/>
                  </a:moveTo>
                  <a:lnTo>
                    <a:pt x="7" y="2"/>
                  </a:lnTo>
                  <a:lnTo>
                    <a:pt x="0" y="12"/>
                  </a:lnTo>
                  <a:lnTo>
                    <a:pt x="0" y="100"/>
                  </a:lnTo>
                  <a:lnTo>
                    <a:pt x="19" y="100"/>
                  </a:lnTo>
                  <a:lnTo>
                    <a:pt x="19" y="2"/>
                  </a:lnTo>
                  <a:lnTo>
                    <a:pt x="16"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7" name="Freeform 6"/>
            <p:cNvSpPr>
              <a:spLocks/>
            </p:cNvSpPr>
            <p:nvPr/>
          </p:nvSpPr>
          <p:spPr bwMode="auto">
            <a:xfrm>
              <a:off x="10" y="161"/>
              <a:ext cx="396" cy="108"/>
            </a:xfrm>
            <a:custGeom>
              <a:avLst/>
              <a:gdLst>
                <a:gd name="T0" fmla="*/ 391 w 396"/>
                <a:gd name="T1" fmla="*/ 0 h 108"/>
                <a:gd name="T2" fmla="*/ 0 w 396"/>
                <a:gd name="T3" fmla="*/ 91 h 108"/>
                <a:gd name="T4" fmla="*/ 2 w 396"/>
                <a:gd name="T5" fmla="*/ 107 h 108"/>
                <a:gd name="T6" fmla="*/ 14 w 396"/>
                <a:gd name="T7" fmla="*/ 107 h 108"/>
                <a:gd name="T8" fmla="*/ 396 w 396"/>
                <a:gd name="T9" fmla="*/ 19 h 108"/>
                <a:gd name="T10" fmla="*/ 391 w 396"/>
                <a:gd name="T11" fmla="*/ 0 h 108"/>
              </a:gdLst>
              <a:ahLst/>
              <a:cxnLst>
                <a:cxn ang="0">
                  <a:pos x="T0" y="T1"/>
                </a:cxn>
                <a:cxn ang="0">
                  <a:pos x="T2" y="T3"/>
                </a:cxn>
                <a:cxn ang="0">
                  <a:pos x="T4" y="T5"/>
                </a:cxn>
                <a:cxn ang="0">
                  <a:pos x="T6" y="T7"/>
                </a:cxn>
                <a:cxn ang="0">
                  <a:pos x="T8" y="T9"/>
                </a:cxn>
                <a:cxn ang="0">
                  <a:pos x="T10" y="T11"/>
                </a:cxn>
              </a:cxnLst>
              <a:rect l="0" t="0" r="r" b="b"/>
              <a:pathLst>
                <a:path w="396" h="108">
                  <a:moveTo>
                    <a:pt x="391" y="0"/>
                  </a:moveTo>
                  <a:lnTo>
                    <a:pt x="0" y="91"/>
                  </a:lnTo>
                  <a:lnTo>
                    <a:pt x="2" y="107"/>
                  </a:lnTo>
                  <a:lnTo>
                    <a:pt x="14" y="107"/>
                  </a:lnTo>
                  <a:lnTo>
                    <a:pt x="396" y="19"/>
                  </a:lnTo>
                  <a:lnTo>
                    <a:pt x="391"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8" name="Freeform 7"/>
            <p:cNvSpPr>
              <a:spLocks/>
            </p:cNvSpPr>
            <p:nvPr/>
          </p:nvSpPr>
          <p:spPr bwMode="auto">
            <a:xfrm>
              <a:off x="2626" y="171"/>
              <a:ext cx="382" cy="89"/>
            </a:xfrm>
            <a:custGeom>
              <a:avLst/>
              <a:gdLst>
                <a:gd name="T0" fmla="*/ 0 w 382"/>
                <a:gd name="T1" fmla="*/ 0 h 89"/>
                <a:gd name="T2" fmla="*/ 0 w 382"/>
                <a:gd name="T3" fmla="*/ 88 h 89"/>
                <a:gd name="T4" fmla="*/ 381 w 382"/>
                <a:gd name="T5" fmla="*/ 88 h 89"/>
                <a:gd name="T6" fmla="*/ 0 w 382"/>
                <a:gd name="T7" fmla="*/ 0 h 89"/>
              </a:gdLst>
              <a:ahLst/>
              <a:cxnLst>
                <a:cxn ang="0">
                  <a:pos x="T0" y="T1"/>
                </a:cxn>
                <a:cxn ang="0">
                  <a:pos x="T2" y="T3"/>
                </a:cxn>
                <a:cxn ang="0">
                  <a:pos x="T4" y="T5"/>
                </a:cxn>
                <a:cxn ang="0">
                  <a:pos x="T6" y="T7"/>
                </a:cxn>
              </a:cxnLst>
              <a:rect l="0" t="0" r="r" b="b"/>
              <a:pathLst>
                <a:path w="382" h="89">
                  <a:moveTo>
                    <a:pt x="0" y="0"/>
                  </a:moveTo>
                  <a:lnTo>
                    <a:pt x="0" y="88"/>
                  </a:lnTo>
                  <a:lnTo>
                    <a:pt x="381" y="88"/>
                  </a:lnTo>
                  <a:lnTo>
                    <a:pt x="0"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9" name="Freeform 8"/>
            <p:cNvSpPr>
              <a:spLocks/>
            </p:cNvSpPr>
            <p:nvPr/>
          </p:nvSpPr>
          <p:spPr bwMode="auto">
            <a:xfrm>
              <a:off x="2617" y="250"/>
              <a:ext cx="391" cy="20"/>
            </a:xfrm>
            <a:custGeom>
              <a:avLst/>
              <a:gdLst>
                <a:gd name="T0" fmla="*/ 391 w 391"/>
                <a:gd name="T1" fmla="*/ 0 h 20"/>
                <a:gd name="T2" fmla="*/ 9 w 391"/>
                <a:gd name="T3" fmla="*/ 0 h 20"/>
                <a:gd name="T4" fmla="*/ 0 w 391"/>
                <a:gd name="T5" fmla="*/ 9 h 20"/>
                <a:gd name="T6" fmla="*/ 0 w 391"/>
                <a:gd name="T7" fmla="*/ 19 h 20"/>
                <a:gd name="T8" fmla="*/ 391 w 391"/>
                <a:gd name="T9" fmla="*/ 19 h 20"/>
                <a:gd name="T10" fmla="*/ 391 w 391"/>
                <a:gd name="T11" fmla="*/ 0 h 20"/>
              </a:gdLst>
              <a:ahLst/>
              <a:cxnLst>
                <a:cxn ang="0">
                  <a:pos x="T0" y="T1"/>
                </a:cxn>
                <a:cxn ang="0">
                  <a:pos x="T2" y="T3"/>
                </a:cxn>
                <a:cxn ang="0">
                  <a:pos x="T4" y="T5"/>
                </a:cxn>
                <a:cxn ang="0">
                  <a:pos x="T6" y="T7"/>
                </a:cxn>
                <a:cxn ang="0">
                  <a:pos x="T8" y="T9"/>
                </a:cxn>
                <a:cxn ang="0">
                  <a:pos x="T10" y="T11"/>
                </a:cxn>
              </a:cxnLst>
              <a:rect l="0" t="0" r="r" b="b"/>
              <a:pathLst>
                <a:path w="391" h="20">
                  <a:moveTo>
                    <a:pt x="391" y="0"/>
                  </a:moveTo>
                  <a:lnTo>
                    <a:pt x="9" y="0"/>
                  </a:lnTo>
                  <a:lnTo>
                    <a:pt x="0" y="9"/>
                  </a:lnTo>
                  <a:lnTo>
                    <a:pt x="0" y="19"/>
                  </a:lnTo>
                  <a:lnTo>
                    <a:pt x="391" y="19"/>
                  </a:lnTo>
                  <a:lnTo>
                    <a:pt x="391"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0" name="Freeform 9"/>
            <p:cNvSpPr>
              <a:spLocks/>
            </p:cNvSpPr>
            <p:nvPr/>
          </p:nvSpPr>
          <p:spPr bwMode="auto">
            <a:xfrm>
              <a:off x="2617" y="159"/>
              <a:ext cx="20" cy="101"/>
            </a:xfrm>
            <a:custGeom>
              <a:avLst/>
              <a:gdLst>
                <a:gd name="T0" fmla="*/ 2 w 20"/>
                <a:gd name="T1" fmla="*/ 0 h 101"/>
                <a:gd name="T2" fmla="*/ 0 w 20"/>
                <a:gd name="T3" fmla="*/ 2 h 101"/>
                <a:gd name="T4" fmla="*/ 0 w 20"/>
                <a:gd name="T5" fmla="*/ 100 h 101"/>
                <a:gd name="T6" fmla="*/ 19 w 20"/>
                <a:gd name="T7" fmla="*/ 100 h 101"/>
                <a:gd name="T8" fmla="*/ 19 w 20"/>
                <a:gd name="T9" fmla="*/ 12 h 101"/>
                <a:gd name="T10" fmla="*/ 11 w 20"/>
                <a:gd name="T11" fmla="*/ 2 h 101"/>
                <a:gd name="T12" fmla="*/ 2 w 20"/>
                <a:gd name="T13" fmla="*/ 0 h 101"/>
              </a:gdLst>
              <a:ahLst/>
              <a:cxnLst>
                <a:cxn ang="0">
                  <a:pos x="T0" y="T1"/>
                </a:cxn>
                <a:cxn ang="0">
                  <a:pos x="T2" y="T3"/>
                </a:cxn>
                <a:cxn ang="0">
                  <a:pos x="T4" y="T5"/>
                </a:cxn>
                <a:cxn ang="0">
                  <a:pos x="T6" y="T7"/>
                </a:cxn>
                <a:cxn ang="0">
                  <a:pos x="T8" y="T9"/>
                </a:cxn>
                <a:cxn ang="0">
                  <a:pos x="T10" y="T11"/>
                </a:cxn>
                <a:cxn ang="0">
                  <a:pos x="T12" y="T13"/>
                </a:cxn>
              </a:cxnLst>
              <a:rect l="0" t="0" r="r" b="b"/>
              <a:pathLst>
                <a:path w="20" h="101">
                  <a:moveTo>
                    <a:pt x="2" y="0"/>
                  </a:moveTo>
                  <a:lnTo>
                    <a:pt x="0" y="2"/>
                  </a:lnTo>
                  <a:lnTo>
                    <a:pt x="0" y="100"/>
                  </a:lnTo>
                  <a:lnTo>
                    <a:pt x="19" y="100"/>
                  </a:lnTo>
                  <a:lnTo>
                    <a:pt x="19" y="12"/>
                  </a:lnTo>
                  <a:lnTo>
                    <a:pt x="11" y="2"/>
                  </a:lnTo>
                  <a:lnTo>
                    <a:pt x="2"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1" name="Freeform 10"/>
            <p:cNvSpPr>
              <a:spLocks/>
            </p:cNvSpPr>
            <p:nvPr/>
          </p:nvSpPr>
          <p:spPr bwMode="auto">
            <a:xfrm>
              <a:off x="2624" y="161"/>
              <a:ext cx="396" cy="108"/>
            </a:xfrm>
            <a:custGeom>
              <a:avLst/>
              <a:gdLst>
                <a:gd name="T0" fmla="*/ 4 w 396"/>
                <a:gd name="T1" fmla="*/ 0 h 108"/>
                <a:gd name="T2" fmla="*/ 0 w 396"/>
                <a:gd name="T3" fmla="*/ 19 h 108"/>
                <a:gd name="T4" fmla="*/ 381 w 396"/>
                <a:gd name="T5" fmla="*/ 107 h 108"/>
                <a:gd name="T6" fmla="*/ 393 w 396"/>
                <a:gd name="T7" fmla="*/ 107 h 108"/>
                <a:gd name="T8" fmla="*/ 395 w 396"/>
                <a:gd name="T9" fmla="*/ 91 h 108"/>
                <a:gd name="T10" fmla="*/ 4 w 396"/>
                <a:gd name="T11" fmla="*/ 0 h 108"/>
              </a:gdLst>
              <a:ahLst/>
              <a:cxnLst>
                <a:cxn ang="0">
                  <a:pos x="T0" y="T1"/>
                </a:cxn>
                <a:cxn ang="0">
                  <a:pos x="T2" y="T3"/>
                </a:cxn>
                <a:cxn ang="0">
                  <a:pos x="T4" y="T5"/>
                </a:cxn>
                <a:cxn ang="0">
                  <a:pos x="T6" y="T7"/>
                </a:cxn>
                <a:cxn ang="0">
                  <a:pos x="T8" y="T9"/>
                </a:cxn>
                <a:cxn ang="0">
                  <a:pos x="T10" y="T11"/>
                </a:cxn>
              </a:cxnLst>
              <a:rect l="0" t="0" r="r" b="b"/>
              <a:pathLst>
                <a:path w="396" h="108">
                  <a:moveTo>
                    <a:pt x="4" y="0"/>
                  </a:moveTo>
                  <a:lnTo>
                    <a:pt x="0" y="19"/>
                  </a:lnTo>
                  <a:lnTo>
                    <a:pt x="381" y="107"/>
                  </a:lnTo>
                  <a:lnTo>
                    <a:pt x="393" y="107"/>
                  </a:lnTo>
                  <a:lnTo>
                    <a:pt x="395" y="91"/>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2" name="Freeform 11"/>
            <p:cNvSpPr>
              <a:spLocks/>
            </p:cNvSpPr>
            <p:nvPr/>
          </p:nvSpPr>
          <p:spPr bwMode="auto">
            <a:xfrm>
              <a:off x="1472" y="10"/>
              <a:ext cx="20" cy="151"/>
            </a:xfrm>
            <a:custGeom>
              <a:avLst/>
              <a:gdLst>
                <a:gd name="T0" fmla="*/ 0 w 20"/>
                <a:gd name="T1" fmla="*/ 0 h 151"/>
                <a:gd name="T2" fmla="*/ 0 w 20"/>
                <a:gd name="T3" fmla="*/ 151 h 151"/>
              </a:gdLst>
              <a:ahLst/>
              <a:cxnLst>
                <a:cxn ang="0">
                  <a:pos x="T0" y="T1"/>
                </a:cxn>
                <a:cxn ang="0">
                  <a:pos x="T2" y="T3"/>
                </a:cxn>
              </a:cxnLst>
              <a:rect l="0" t="0" r="r" b="b"/>
              <a:pathLst>
                <a:path w="20" h="151">
                  <a:moveTo>
                    <a:pt x="0" y="0"/>
                  </a:moveTo>
                  <a:lnTo>
                    <a:pt x="0" y="151"/>
                  </a:lnTo>
                </a:path>
              </a:pathLst>
            </a:custGeom>
            <a:noFill/>
            <a:ln w="13462">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AU"/>
            </a:p>
          </p:txBody>
        </p:sp>
        <p:sp>
          <p:nvSpPr>
            <p:cNvPr id="13" name="Freeform 12"/>
            <p:cNvSpPr>
              <a:spLocks/>
            </p:cNvSpPr>
            <p:nvPr/>
          </p:nvSpPr>
          <p:spPr bwMode="auto">
            <a:xfrm>
              <a:off x="1553" y="125"/>
              <a:ext cx="51" cy="39"/>
            </a:xfrm>
            <a:custGeom>
              <a:avLst/>
              <a:gdLst>
                <a:gd name="T0" fmla="*/ 31 w 51"/>
                <a:gd name="T1" fmla="*/ 0 h 39"/>
                <a:gd name="T2" fmla="*/ 19 w 51"/>
                <a:gd name="T3" fmla="*/ 16 h 39"/>
                <a:gd name="T4" fmla="*/ 2 w 51"/>
                <a:gd name="T5" fmla="*/ 23 h 39"/>
                <a:gd name="T6" fmla="*/ 0 w 51"/>
                <a:gd name="T7" fmla="*/ 23 h 39"/>
                <a:gd name="T8" fmla="*/ 0 w 51"/>
                <a:gd name="T9" fmla="*/ 38 h 39"/>
                <a:gd name="T10" fmla="*/ 2 w 51"/>
                <a:gd name="T11" fmla="*/ 38 h 39"/>
                <a:gd name="T12" fmla="*/ 33 w 51"/>
                <a:gd name="T13" fmla="*/ 28 h 39"/>
                <a:gd name="T14" fmla="*/ 50 w 51"/>
                <a:gd name="T15" fmla="*/ 2 h 39"/>
                <a:gd name="T16" fmla="*/ 31 w 51"/>
                <a:gd name="T17" fmla="*/ 0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1" h="39">
                  <a:moveTo>
                    <a:pt x="31" y="0"/>
                  </a:moveTo>
                  <a:lnTo>
                    <a:pt x="19" y="16"/>
                  </a:lnTo>
                  <a:lnTo>
                    <a:pt x="2" y="23"/>
                  </a:lnTo>
                  <a:lnTo>
                    <a:pt x="0" y="23"/>
                  </a:lnTo>
                  <a:lnTo>
                    <a:pt x="0" y="38"/>
                  </a:lnTo>
                  <a:lnTo>
                    <a:pt x="2" y="38"/>
                  </a:lnTo>
                  <a:lnTo>
                    <a:pt x="33" y="28"/>
                  </a:lnTo>
                  <a:lnTo>
                    <a:pt x="50" y="2"/>
                  </a:lnTo>
                  <a:lnTo>
                    <a:pt x="31"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nvGrpSpPr>
            <p:cNvPr id="14" name="Group 13"/>
            <p:cNvGrpSpPr>
              <a:grpSpLocks/>
            </p:cNvGrpSpPr>
            <p:nvPr/>
          </p:nvGrpSpPr>
          <p:grpSpPr bwMode="auto">
            <a:xfrm>
              <a:off x="1553" y="51"/>
              <a:ext cx="51" cy="60"/>
              <a:chOff x="1553" y="51"/>
              <a:chExt cx="51" cy="60"/>
            </a:xfrm>
          </p:grpSpPr>
          <p:sp>
            <p:nvSpPr>
              <p:cNvPr id="36" name="Freeform 35"/>
              <p:cNvSpPr>
                <a:spLocks/>
              </p:cNvSpPr>
              <p:nvPr/>
            </p:nvSpPr>
            <p:spPr bwMode="auto">
              <a:xfrm>
                <a:off x="1553" y="51"/>
                <a:ext cx="51" cy="60"/>
              </a:xfrm>
              <a:custGeom>
                <a:avLst/>
                <a:gdLst>
                  <a:gd name="T0" fmla="*/ 38 w 51"/>
                  <a:gd name="T1" fmla="*/ 14 h 60"/>
                  <a:gd name="T2" fmla="*/ 2 w 51"/>
                  <a:gd name="T3" fmla="*/ 14 h 60"/>
                  <a:gd name="T4" fmla="*/ 23 w 51"/>
                  <a:gd name="T5" fmla="*/ 26 h 60"/>
                  <a:gd name="T6" fmla="*/ 31 w 51"/>
                  <a:gd name="T7" fmla="*/ 45 h 60"/>
                  <a:gd name="T8" fmla="*/ 0 w 51"/>
                  <a:gd name="T9" fmla="*/ 45 h 60"/>
                  <a:gd name="T10" fmla="*/ 0 w 51"/>
                  <a:gd name="T11" fmla="*/ 60 h 60"/>
                  <a:gd name="T12" fmla="*/ 50 w 51"/>
                  <a:gd name="T13" fmla="*/ 60 h 60"/>
                  <a:gd name="T14" fmla="*/ 50 w 51"/>
                  <a:gd name="T15" fmla="*/ 55 h 60"/>
                  <a:gd name="T16" fmla="*/ 48 w 51"/>
                  <a:gd name="T17" fmla="*/ 33 h 60"/>
                  <a:gd name="T18" fmla="*/ 38 w 51"/>
                  <a:gd name="T19" fmla="*/ 14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1" h="60">
                    <a:moveTo>
                      <a:pt x="38" y="14"/>
                    </a:moveTo>
                    <a:lnTo>
                      <a:pt x="2" y="14"/>
                    </a:lnTo>
                    <a:lnTo>
                      <a:pt x="23" y="26"/>
                    </a:lnTo>
                    <a:lnTo>
                      <a:pt x="31" y="45"/>
                    </a:lnTo>
                    <a:lnTo>
                      <a:pt x="0" y="45"/>
                    </a:lnTo>
                    <a:lnTo>
                      <a:pt x="0" y="60"/>
                    </a:lnTo>
                    <a:lnTo>
                      <a:pt x="50" y="60"/>
                    </a:lnTo>
                    <a:lnTo>
                      <a:pt x="50" y="55"/>
                    </a:lnTo>
                    <a:lnTo>
                      <a:pt x="48" y="33"/>
                    </a:lnTo>
                    <a:lnTo>
                      <a:pt x="38" y="14"/>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7" name="Freeform 36"/>
              <p:cNvSpPr>
                <a:spLocks/>
              </p:cNvSpPr>
              <p:nvPr/>
            </p:nvSpPr>
            <p:spPr bwMode="auto">
              <a:xfrm>
                <a:off x="1553" y="51"/>
                <a:ext cx="51" cy="60"/>
              </a:xfrm>
              <a:custGeom>
                <a:avLst/>
                <a:gdLst>
                  <a:gd name="T0" fmla="*/ 0 w 51"/>
                  <a:gd name="T1" fmla="*/ 0 h 60"/>
                  <a:gd name="T2" fmla="*/ 0 w 51"/>
                  <a:gd name="T3" fmla="*/ 16 h 60"/>
                  <a:gd name="T4" fmla="*/ 2 w 51"/>
                  <a:gd name="T5" fmla="*/ 14 h 60"/>
                  <a:gd name="T6" fmla="*/ 38 w 51"/>
                  <a:gd name="T7" fmla="*/ 14 h 60"/>
                  <a:gd name="T8" fmla="*/ 21 w 51"/>
                  <a:gd name="T9" fmla="*/ 2 h 60"/>
                  <a:gd name="T10" fmla="*/ 0 w 51"/>
                  <a:gd name="T11" fmla="*/ 0 h 60"/>
                </a:gdLst>
                <a:ahLst/>
                <a:cxnLst>
                  <a:cxn ang="0">
                    <a:pos x="T0" y="T1"/>
                  </a:cxn>
                  <a:cxn ang="0">
                    <a:pos x="T2" y="T3"/>
                  </a:cxn>
                  <a:cxn ang="0">
                    <a:pos x="T4" y="T5"/>
                  </a:cxn>
                  <a:cxn ang="0">
                    <a:pos x="T6" y="T7"/>
                  </a:cxn>
                  <a:cxn ang="0">
                    <a:pos x="T8" y="T9"/>
                  </a:cxn>
                  <a:cxn ang="0">
                    <a:pos x="T10" y="T11"/>
                  </a:cxn>
                </a:cxnLst>
                <a:rect l="0" t="0" r="r" b="b"/>
                <a:pathLst>
                  <a:path w="51" h="60">
                    <a:moveTo>
                      <a:pt x="0" y="0"/>
                    </a:moveTo>
                    <a:lnTo>
                      <a:pt x="0" y="16"/>
                    </a:lnTo>
                    <a:lnTo>
                      <a:pt x="2" y="14"/>
                    </a:lnTo>
                    <a:lnTo>
                      <a:pt x="38" y="14"/>
                    </a:lnTo>
                    <a:lnTo>
                      <a:pt x="21" y="2"/>
                    </a:lnTo>
                    <a:lnTo>
                      <a:pt x="0"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sp>
          <p:nvSpPr>
            <p:cNvPr id="15" name="Freeform 14"/>
            <p:cNvSpPr>
              <a:spLocks/>
            </p:cNvSpPr>
            <p:nvPr/>
          </p:nvSpPr>
          <p:spPr bwMode="auto">
            <a:xfrm>
              <a:off x="1505" y="51"/>
              <a:ext cx="48" cy="113"/>
            </a:xfrm>
            <a:custGeom>
              <a:avLst/>
              <a:gdLst>
                <a:gd name="T0" fmla="*/ 47 w 48"/>
                <a:gd name="T1" fmla="*/ 0 h 113"/>
                <a:gd name="T2" fmla="*/ 28 w 48"/>
                <a:gd name="T3" fmla="*/ 2 h 113"/>
                <a:gd name="T4" fmla="*/ 14 w 48"/>
                <a:gd name="T5" fmla="*/ 14 h 113"/>
                <a:gd name="T6" fmla="*/ 2 w 48"/>
                <a:gd name="T7" fmla="*/ 33 h 113"/>
                <a:gd name="T8" fmla="*/ 0 w 48"/>
                <a:gd name="T9" fmla="*/ 55 h 113"/>
                <a:gd name="T10" fmla="*/ 2 w 48"/>
                <a:gd name="T11" fmla="*/ 81 h 113"/>
                <a:gd name="T12" fmla="*/ 11 w 48"/>
                <a:gd name="T13" fmla="*/ 98 h 113"/>
                <a:gd name="T14" fmla="*/ 28 w 48"/>
                <a:gd name="T15" fmla="*/ 107 h 113"/>
                <a:gd name="T16" fmla="*/ 47 w 48"/>
                <a:gd name="T17" fmla="*/ 112 h 113"/>
                <a:gd name="T18" fmla="*/ 47 w 48"/>
                <a:gd name="T19" fmla="*/ 98 h 113"/>
                <a:gd name="T20" fmla="*/ 26 w 48"/>
                <a:gd name="T21" fmla="*/ 88 h 113"/>
                <a:gd name="T22" fmla="*/ 16 w 48"/>
                <a:gd name="T23" fmla="*/ 60 h 113"/>
                <a:gd name="T24" fmla="*/ 47 w 48"/>
                <a:gd name="T25" fmla="*/ 60 h 113"/>
                <a:gd name="T26" fmla="*/ 47 w 48"/>
                <a:gd name="T27" fmla="*/ 45 h 113"/>
                <a:gd name="T28" fmla="*/ 19 w 48"/>
                <a:gd name="T29" fmla="*/ 45 h 113"/>
                <a:gd name="T30" fmla="*/ 28 w 48"/>
                <a:gd name="T31" fmla="*/ 23 h 113"/>
                <a:gd name="T32" fmla="*/ 47 w 48"/>
                <a:gd name="T33" fmla="*/ 16 h 113"/>
                <a:gd name="T34" fmla="*/ 47 w 48"/>
                <a:gd name="T35" fmla="*/ 0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8" h="113">
                  <a:moveTo>
                    <a:pt x="47" y="0"/>
                  </a:moveTo>
                  <a:lnTo>
                    <a:pt x="28" y="2"/>
                  </a:lnTo>
                  <a:lnTo>
                    <a:pt x="14" y="14"/>
                  </a:lnTo>
                  <a:lnTo>
                    <a:pt x="2" y="33"/>
                  </a:lnTo>
                  <a:lnTo>
                    <a:pt x="0" y="55"/>
                  </a:lnTo>
                  <a:lnTo>
                    <a:pt x="2" y="81"/>
                  </a:lnTo>
                  <a:lnTo>
                    <a:pt x="11" y="98"/>
                  </a:lnTo>
                  <a:lnTo>
                    <a:pt x="28" y="107"/>
                  </a:lnTo>
                  <a:lnTo>
                    <a:pt x="47" y="112"/>
                  </a:lnTo>
                  <a:lnTo>
                    <a:pt x="47" y="98"/>
                  </a:lnTo>
                  <a:lnTo>
                    <a:pt x="26" y="88"/>
                  </a:lnTo>
                  <a:lnTo>
                    <a:pt x="16" y="60"/>
                  </a:lnTo>
                  <a:lnTo>
                    <a:pt x="47" y="60"/>
                  </a:lnTo>
                  <a:lnTo>
                    <a:pt x="47" y="45"/>
                  </a:lnTo>
                  <a:lnTo>
                    <a:pt x="19" y="45"/>
                  </a:lnTo>
                  <a:lnTo>
                    <a:pt x="28" y="23"/>
                  </a:lnTo>
                  <a:lnTo>
                    <a:pt x="47" y="16"/>
                  </a:lnTo>
                  <a:lnTo>
                    <a:pt x="4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nvGrpSpPr>
            <p:cNvPr id="16" name="Group 15"/>
            <p:cNvGrpSpPr>
              <a:grpSpLocks/>
            </p:cNvGrpSpPr>
            <p:nvPr/>
          </p:nvGrpSpPr>
          <p:grpSpPr bwMode="auto">
            <a:xfrm>
              <a:off x="1625" y="51"/>
              <a:ext cx="92" cy="110"/>
              <a:chOff x="1625" y="51"/>
              <a:chExt cx="92" cy="110"/>
            </a:xfrm>
          </p:grpSpPr>
          <p:sp>
            <p:nvSpPr>
              <p:cNvPr id="34" name="Freeform 33"/>
              <p:cNvSpPr>
                <a:spLocks/>
              </p:cNvSpPr>
              <p:nvPr/>
            </p:nvSpPr>
            <p:spPr bwMode="auto">
              <a:xfrm>
                <a:off x="1625" y="51"/>
                <a:ext cx="92" cy="110"/>
              </a:xfrm>
              <a:custGeom>
                <a:avLst/>
                <a:gdLst>
                  <a:gd name="T0" fmla="*/ 16 w 92"/>
                  <a:gd name="T1" fmla="*/ 2 h 110"/>
                  <a:gd name="T2" fmla="*/ 0 w 92"/>
                  <a:gd name="T3" fmla="*/ 2 h 110"/>
                  <a:gd name="T4" fmla="*/ 0 w 92"/>
                  <a:gd name="T5" fmla="*/ 110 h 110"/>
                  <a:gd name="T6" fmla="*/ 19 w 92"/>
                  <a:gd name="T7" fmla="*/ 110 h 110"/>
                  <a:gd name="T8" fmla="*/ 19 w 92"/>
                  <a:gd name="T9" fmla="*/ 52 h 110"/>
                  <a:gd name="T10" fmla="*/ 28 w 92"/>
                  <a:gd name="T11" fmla="*/ 23 h 110"/>
                  <a:gd name="T12" fmla="*/ 50 w 92"/>
                  <a:gd name="T13" fmla="*/ 16 h 110"/>
                  <a:gd name="T14" fmla="*/ 16 w 92"/>
                  <a:gd name="T15" fmla="*/ 16 h 110"/>
                  <a:gd name="T16" fmla="*/ 16 w 92"/>
                  <a:gd name="T17" fmla="*/ 2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2" h="110">
                    <a:moveTo>
                      <a:pt x="16" y="2"/>
                    </a:moveTo>
                    <a:lnTo>
                      <a:pt x="0" y="2"/>
                    </a:lnTo>
                    <a:lnTo>
                      <a:pt x="0" y="110"/>
                    </a:lnTo>
                    <a:lnTo>
                      <a:pt x="19" y="110"/>
                    </a:lnTo>
                    <a:lnTo>
                      <a:pt x="19" y="52"/>
                    </a:lnTo>
                    <a:lnTo>
                      <a:pt x="28" y="23"/>
                    </a:lnTo>
                    <a:lnTo>
                      <a:pt x="50" y="16"/>
                    </a:lnTo>
                    <a:lnTo>
                      <a:pt x="16" y="16"/>
                    </a:lnTo>
                    <a:lnTo>
                      <a:pt x="16" y="2"/>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5" name="Freeform 34"/>
              <p:cNvSpPr>
                <a:spLocks/>
              </p:cNvSpPr>
              <p:nvPr/>
            </p:nvSpPr>
            <p:spPr bwMode="auto">
              <a:xfrm>
                <a:off x="1625" y="51"/>
                <a:ext cx="92" cy="110"/>
              </a:xfrm>
              <a:custGeom>
                <a:avLst/>
                <a:gdLst>
                  <a:gd name="T0" fmla="*/ 52 w 92"/>
                  <a:gd name="T1" fmla="*/ 0 h 110"/>
                  <a:gd name="T2" fmla="*/ 31 w 92"/>
                  <a:gd name="T3" fmla="*/ 4 h 110"/>
                  <a:gd name="T4" fmla="*/ 16 w 92"/>
                  <a:gd name="T5" fmla="*/ 16 h 110"/>
                  <a:gd name="T6" fmla="*/ 50 w 92"/>
                  <a:gd name="T7" fmla="*/ 16 h 110"/>
                  <a:gd name="T8" fmla="*/ 62 w 92"/>
                  <a:gd name="T9" fmla="*/ 19 h 110"/>
                  <a:gd name="T10" fmla="*/ 69 w 92"/>
                  <a:gd name="T11" fmla="*/ 26 h 110"/>
                  <a:gd name="T12" fmla="*/ 71 w 92"/>
                  <a:gd name="T13" fmla="*/ 43 h 110"/>
                  <a:gd name="T14" fmla="*/ 71 w 92"/>
                  <a:gd name="T15" fmla="*/ 110 h 110"/>
                  <a:gd name="T16" fmla="*/ 91 w 92"/>
                  <a:gd name="T17" fmla="*/ 110 h 110"/>
                  <a:gd name="T18" fmla="*/ 91 w 92"/>
                  <a:gd name="T19" fmla="*/ 43 h 110"/>
                  <a:gd name="T20" fmla="*/ 88 w 92"/>
                  <a:gd name="T21" fmla="*/ 26 h 110"/>
                  <a:gd name="T22" fmla="*/ 83 w 92"/>
                  <a:gd name="T23" fmla="*/ 11 h 110"/>
                  <a:gd name="T24" fmla="*/ 69 w 92"/>
                  <a:gd name="T25" fmla="*/ 2 h 110"/>
                  <a:gd name="T26" fmla="*/ 52 w 92"/>
                  <a:gd name="T27" fmla="*/ 0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2" h="110">
                    <a:moveTo>
                      <a:pt x="52" y="0"/>
                    </a:moveTo>
                    <a:lnTo>
                      <a:pt x="31" y="4"/>
                    </a:lnTo>
                    <a:lnTo>
                      <a:pt x="16" y="16"/>
                    </a:lnTo>
                    <a:lnTo>
                      <a:pt x="50" y="16"/>
                    </a:lnTo>
                    <a:lnTo>
                      <a:pt x="62" y="19"/>
                    </a:lnTo>
                    <a:lnTo>
                      <a:pt x="69" y="26"/>
                    </a:lnTo>
                    <a:lnTo>
                      <a:pt x="71" y="43"/>
                    </a:lnTo>
                    <a:lnTo>
                      <a:pt x="71" y="110"/>
                    </a:lnTo>
                    <a:lnTo>
                      <a:pt x="91" y="110"/>
                    </a:lnTo>
                    <a:lnTo>
                      <a:pt x="91" y="43"/>
                    </a:lnTo>
                    <a:lnTo>
                      <a:pt x="88" y="26"/>
                    </a:lnTo>
                    <a:lnTo>
                      <a:pt x="83" y="11"/>
                    </a:lnTo>
                    <a:lnTo>
                      <a:pt x="69" y="2"/>
                    </a:lnTo>
                    <a:lnTo>
                      <a:pt x="52"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grpSp>
          <p:nvGrpSpPr>
            <p:cNvPr id="17" name="Group 16"/>
            <p:cNvGrpSpPr>
              <a:grpSpLocks/>
            </p:cNvGrpSpPr>
            <p:nvPr/>
          </p:nvGrpSpPr>
          <p:grpSpPr bwMode="auto">
            <a:xfrm>
              <a:off x="1786" y="51"/>
              <a:ext cx="46" cy="153"/>
              <a:chOff x="1786" y="51"/>
              <a:chExt cx="46" cy="153"/>
            </a:xfrm>
          </p:grpSpPr>
          <p:sp>
            <p:nvSpPr>
              <p:cNvPr id="31" name="Freeform 30"/>
              <p:cNvSpPr>
                <a:spLocks/>
              </p:cNvSpPr>
              <p:nvPr/>
            </p:nvSpPr>
            <p:spPr bwMode="auto">
              <a:xfrm>
                <a:off x="1786" y="51"/>
                <a:ext cx="46" cy="153"/>
              </a:xfrm>
              <a:custGeom>
                <a:avLst/>
                <a:gdLst>
                  <a:gd name="T0" fmla="*/ 45 w 46"/>
                  <a:gd name="T1" fmla="*/ 95 h 153"/>
                  <a:gd name="T2" fmla="*/ 26 w 46"/>
                  <a:gd name="T3" fmla="*/ 95 h 153"/>
                  <a:gd name="T4" fmla="*/ 26 w 46"/>
                  <a:gd name="T5" fmla="*/ 120 h 153"/>
                  <a:gd name="T6" fmla="*/ 16 w 46"/>
                  <a:gd name="T7" fmla="*/ 134 h 153"/>
                  <a:gd name="T8" fmla="*/ 0 w 46"/>
                  <a:gd name="T9" fmla="*/ 139 h 153"/>
                  <a:gd name="T10" fmla="*/ 0 w 46"/>
                  <a:gd name="T11" fmla="*/ 153 h 153"/>
                  <a:gd name="T12" fmla="*/ 24 w 46"/>
                  <a:gd name="T13" fmla="*/ 148 h 153"/>
                  <a:gd name="T14" fmla="*/ 40 w 46"/>
                  <a:gd name="T15" fmla="*/ 131 h 153"/>
                  <a:gd name="T16" fmla="*/ 45 w 46"/>
                  <a:gd name="T17" fmla="*/ 95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6" h="153">
                    <a:moveTo>
                      <a:pt x="45" y="95"/>
                    </a:moveTo>
                    <a:lnTo>
                      <a:pt x="26" y="95"/>
                    </a:lnTo>
                    <a:lnTo>
                      <a:pt x="26" y="120"/>
                    </a:lnTo>
                    <a:lnTo>
                      <a:pt x="16" y="134"/>
                    </a:lnTo>
                    <a:lnTo>
                      <a:pt x="0" y="139"/>
                    </a:lnTo>
                    <a:lnTo>
                      <a:pt x="0" y="153"/>
                    </a:lnTo>
                    <a:lnTo>
                      <a:pt x="24" y="148"/>
                    </a:lnTo>
                    <a:lnTo>
                      <a:pt x="40" y="131"/>
                    </a:lnTo>
                    <a:lnTo>
                      <a:pt x="45" y="95"/>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2" name="Freeform 31"/>
              <p:cNvSpPr>
                <a:spLocks/>
              </p:cNvSpPr>
              <p:nvPr/>
            </p:nvSpPr>
            <p:spPr bwMode="auto">
              <a:xfrm>
                <a:off x="1786" y="51"/>
                <a:ext cx="46" cy="153"/>
              </a:xfrm>
              <a:custGeom>
                <a:avLst/>
                <a:gdLst>
                  <a:gd name="T0" fmla="*/ 0 w 46"/>
                  <a:gd name="T1" fmla="*/ 0 h 153"/>
                  <a:gd name="T2" fmla="*/ 0 w 46"/>
                  <a:gd name="T3" fmla="*/ 16 h 153"/>
                  <a:gd name="T4" fmla="*/ 19 w 46"/>
                  <a:gd name="T5" fmla="*/ 26 h 153"/>
                  <a:gd name="T6" fmla="*/ 28 w 46"/>
                  <a:gd name="T7" fmla="*/ 55 h 153"/>
                  <a:gd name="T8" fmla="*/ 19 w 46"/>
                  <a:gd name="T9" fmla="*/ 83 h 153"/>
                  <a:gd name="T10" fmla="*/ 0 w 46"/>
                  <a:gd name="T11" fmla="*/ 95 h 153"/>
                  <a:gd name="T12" fmla="*/ 0 w 46"/>
                  <a:gd name="T13" fmla="*/ 110 h 153"/>
                  <a:gd name="T14" fmla="*/ 12 w 46"/>
                  <a:gd name="T15" fmla="*/ 107 h 153"/>
                  <a:gd name="T16" fmla="*/ 26 w 46"/>
                  <a:gd name="T17" fmla="*/ 95 h 153"/>
                  <a:gd name="T18" fmla="*/ 45 w 46"/>
                  <a:gd name="T19" fmla="*/ 95 h 153"/>
                  <a:gd name="T20" fmla="*/ 45 w 46"/>
                  <a:gd name="T21" fmla="*/ 16 h 153"/>
                  <a:gd name="T22" fmla="*/ 28 w 46"/>
                  <a:gd name="T23" fmla="*/ 16 h 153"/>
                  <a:gd name="T24" fmla="*/ 14 w 46"/>
                  <a:gd name="T25" fmla="*/ 2 h 153"/>
                  <a:gd name="T26" fmla="*/ 0 w 46"/>
                  <a:gd name="T27" fmla="*/ 0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6" h="153">
                    <a:moveTo>
                      <a:pt x="0" y="0"/>
                    </a:moveTo>
                    <a:lnTo>
                      <a:pt x="0" y="16"/>
                    </a:lnTo>
                    <a:lnTo>
                      <a:pt x="19" y="26"/>
                    </a:lnTo>
                    <a:lnTo>
                      <a:pt x="28" y="55"/>
                    </a:lnTo>
                    <a:lnTo>
                      <a:pt x="19" y="83"/>
                    </a:lnTo>
                    <a:lnTo>
                      <a:pt x="0" y="95"/>
                    </a:lnTo>
                    <a:lnTo>
                      <a:pt x="0" y="110"/>
                    </a:lnTo>
                    <a:lnTo>
                      <a:pt x="12" y="107"/>
                    </a:lnTo>
                    <a:lnTo>
                      <a:pt x="26" y="95"/>
                    </a:lnTo>
                    <a:lnTo>
                      <a:pt x="45" y="95"/>
                    </a:lnTo>
                    <a:lnTo>
                      <a:pt x="45" y="16"/>
                    </a:lnTo>
                    <a:lnTo>
                      <a:pt x="28" y="16"/>
                    </a:lnTo>
                    <a:lnTo>
                      <a:pt x="14" y="2"/>
                    </a:lnTo>
                    <a:lnTo>
                      <a:pt x="0"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3" name="Rectangle 32"/>
              <p:cNvSpPr>
                <a:spLocks/>
              </p:cNvSpPr>
              <p:nvPr/>
            </p:nvSpPr>
            <p:spPr bwMode="auto">
              <a:xfrm>
                <a:off x="1814" y="122"/>
                <a:ext cx="16" cy="1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rot="0" vert="horz" wrap="square" lIns="91440" tIns="45720" rIns="91440" bIns="45720" anchor="t" anchorCtr="0" upright="1">
                <a:noAutofit/>
              </a:bodyPr>
              <a:lstStyle/>
              <a:p>
                <a:endParaRPr lang="en-AU"/>
              </a:p>
            </p:txBody>
          </p:sp>
        </p:grpSp>
        <p:sp>
          <p:nvSpPr>
            <p:cNvPr id="18" name="Freeform 17"/>
            <p:cNvSpPr>
              <a:spLocks/>
            </p:cNvSpPr>
            <p:nvPr/>
          </p:nvSpPr>
          <p:spPr bwMode="auto">
            <a:xfrm>
              <a:off x="1741" y="171"/>
              <a:ext cx="45" cy="33"/>
            </a:xfrm>
            <a:custGeom>
              <a:avLst/>
              <a:gdLst>
                <a:gd name="T0" fmla="*/ 0 w 45"/>
                <a:gd name="T1" fmla="*/ 0 h 33"/>
                <a:gd name="T2" fmla="*/ 2 w 45"/>
                <a:gd name="T3" fmla="*/ 14 h 33"/>
                <a:gd name="T4" fmla="*/ 12 w 45"/>
                <a:gd name="T5" fmla="*/ 26 h 33"/>
                <a:gd name="T6" fmla="*/ 43 w 45"/>
                <a:gd name="T7" fmla="*/ 33 h 33"/>
                <a:gd name="T8" fmla="*/ 45 w 45"/>
                <a:gd name="T9" fmla="*/ 33 h 33"/>
                <a:gd name="T10" fmla="*/ 45 w 45"/>
                <a:gd name="T11" fmla="*/ 19 h 33"/>
                <a:gd name="T12" fmla="*/ 43 w 45"/>
                <a:gd name="T13" fmla="*/ 19 h 33"/>
                <a:gd name="T14" fmla="*/ 23 w 45"/>
                <a:gd name="T15" fmla="*/ 14 h 33"/>
                <a:gd name="T16" fmla="*/ 19 w 45"/>
                <a:gd name="T17" fmla="*/ 2 h 33"/>
                <a:gd name="T18" fmla="*/ 0 w 45"/>
                <a:gd name="T19" fmla="*/ 0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5" h="33">
                  <a:moveTo>
                    <a:pt x="0" y="0"/>
                  </a:moveTo>
                  <a:lnTo>
                    <a:pt x="2" y="14"/>
                  </a:lnTo>
                  <a:lnTo>
                    <a:pt x="12" y="26"/>
                  </a:lnTo>
                  <a:lnTo>
                    <a:pt x="43" y="33"/>
                  </a:lnTo>
                  <a:lnTo>
                    <a:pt x="45" y="33"/>
                  </a:lnTo>
                  <a:lnTo>
                    <a:pt x="45" y="19"/>
                  </a:lnTo>
                  <a:lnTo>
                    <a:pt x="43" y="19"/>
                  </a:lnTo>
                  <a:lnTo>
                    <a:pt x="23" y="14"/>
                  </a:lnTo>
                  <a:lnTo>
                    <a:pt x="19" y="2"/>
                  </a:lnTo>
                  <a:lnTo>
                    <a:pt x="0"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9" name="Freeform 18"/>
            <p:cNvSpPr>
              <a:spLocks/>
            </p:cNvSpPr>
            <p:nvPr/>
          </p:nvSpPr>
          <p:spPr bwMode="auto">
            <a:xfrm>
              <a:off x="1738" y="51"/>
              <a:ext cx="48" cy="110"/>
            </a:xfrm>
            <a:custGeom>
              <a:avLst/>
              <a:gdLst>
                <a:gd name="T0" fmla="*/ 47 w 48"/>
                <a:gd name="T1" fmla="*/ 0 h 110"/>
                <a:gd name="T2" fmla="*/ 45 w 48"/>
                <a:gd name="T3" fmla="*/ 0 h 110"/>
                <a:gd name="T4" fmla="*/ 21 w 48"/>
                <a:gd name="T5" fmla="*/ 7 h 110"/>
                <a:gd name="T6" fmla="*/ 4 w 48"/>
                <a:gd name="T7" fmla="*/ 26 h 110"/>
                <a:gd name="T8" fmla="*/ 0 w 48"/>
                <a:gd name="T9" fmla="*/ 55 h 110"/>
                <a:gd name="T10" fmla="*/ 9 w 48"/>
                <a:gd name="T11" fmla="*/ 95 h 110"/>
                <a:gd name="T12" fmla="*/ 26 w 48"/>
                <a:gd name="T13" fmla="*/ 105 h 110"/>
                <a:gd name="T14" fmla="*/ 45 w 48"/>
                <a:gd name="T15" fmla="*/ 110 h 110"/>
                <a:gd name="T16" fmla="*/ 47 w 48"/>
                <a:gd name="T17" fmla="*/ 110 h 110"/>
                <a:gd name="T18" fmla="*/ 47 w 48"/>
                <a:gd name="T19" fmla="*/ 95 h 110"/>
                <a:gd name="T20" fmla="*/ 26 w 48"/>
                <a:gd name="T21" fmla="*/ 83 h 110"/>
                <a:gd name="T22" fmla="*/ 16 w 48"/>
                <a:gd name="T23" fmla="*/ 52 h 110"/>
                <a:gd name="T24" fmla="*/ 26 w 48"/>
                <a:gd name="T25" fmla="*/ 23 h 110"/>
                <a:gd name="T26" fmla="*/ 47 w 48"/>
                <a:gd name="T27" fmla="*/ 14 h 110"/>
                <a:gd name="T28" fmla="*/ 47 w 48"/>
                <a:gd name="T29" fmla="*/ 0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8" h="110">
                  <a:moveTo>
                    <a:pt x="47" y="0"/>
                  </a:moveTo>
                  <a:lnTo>
                    <a:pt x="45" y="0"/>
                  </a:lnTo>
                  <a:lnTo>
                    <a:pt x="21" y="7"/>
                  </a:lnTo>
                  <a:lnTo>
                    <a:pt x="4" y="26"/>
                  </a:lnTo>
                  <a:lnTo>
                    <a:pt x="0" y="55"/>
                  </a:lnTo>
                  <a:lnTo>
                    <a:pt x="9" y="95"/>
                  </a:lnTo>
                  <a:lnTo>
                    <a:pt x="26" y="105"/>
                  </a:lnTo>
                  <a:lnTo>
                    <a:pt x="45" y="110"/>
                  </a:lnTo>
                  <a:lnTo>
                    <a:pt x="47" y="110"/>
                  </a:lnTo>
                  <a:lnTo>
                    <a:pt x="47" y="95"/>
                  </a:lnTo>
                  <a:lnTo>
                    <a:pt x="26" y="83"/>
                  </a:lnTo>
                  <a:lnTo>
                    <a:pt x="16" y="52"/>
                  </a:lnTo>
                  <a:lnTo>
                    <a:pt x="26" y="23"/>
                  </a:lnTo>
                  <a:lnTo>
                    <a:pt x="47" y="14"/>
                  </a:lnTo>
                  <a:lnTo>
                    <a:pt x="4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nvGrpSpPr>
            <p:cNvPr id="20" name="Group 19"/>
            <p:cNvGrpSpPr>
              <a:grpSpLocks/>
            </p:cNvGrpSpPr>
            <p:nvPr/>
          </p:nvGrpSpPr>
          <p:grpSpPr bwMode="auto">
            <a:xfrm>
              <a:off x="1851" y="15"/>
              <a:ext cx="53" cy="149"/>
              <a:chOff x="1851" y="15"/>
              <a:chExt cx="53" cy="149"/>
            </a:xfrm>
          </p:grpSpPr>
          <p:sp>
            <p:nvSpPr>
              <p:cNvPr id="27" name="Freeform 26"/>
              <p:cNvSpPr>
                <a:spLocks/>
              </p:cNvSpPr>
              <p:nvPr/>
            </p:nvSpPr>
            <p:spPr bwMode="auto">
              <a:xfrm>
                <a:off x="1851" y="15"/>
                <a:ext cx="53" cy="149"/>
              </a:xfrm>
              <a:custGeom>
                <a:avLst/>
                <a:gdLst>
                  <a:gd name="T0" fmla="*/ 31 w 53"/>
                  <a:gd name="T1" fmla="*/ 52 h 149"/>
                  <a:gd name="T2" fmla="*/ 12 w 53"/>
                  <a:gd name="T3" fmla="*/ 52 h 149"/>
                  <a:gd name="T4" fmla="*/ 12 w 53"/>
                  <a:gd name="T5" fmla="*/ 115 h 149"/>
                  <a:gd name="T6" fmla="*/ 16 w 53"/>
                  <a:gd name="T7" fmla="*/ 136 h 149"/>
                  <a:gd name="T8" fmla="*/ 21 w 53"/>
                  <a:gd name="T9" fmla="*/ 143 h 149"/>
                  <a:gd name="T10" fmla="*/ 38 w 53"/>
                  <a:gd name="T11" fmla="*/ 148 h 149"/>
                  <a:gd name="T12" fmla="*/ 52 w 53"/>
                  <a:gd name="T13" fmla="*/ 146 h 149"/>
                  <a:gd name="T14" fmla="*/ 50 w 53"/>
                  <a:gd name="T15" fmla="*/ 131 h 149"/>
                  <a:gd name="T16" fmla="*/ 40 w 53"/>
                  <a:gd name="T17" fmla="*/ 131 h 149"/>
                  <a:gd name="T18" fmla="*/ 31 w 53"/>
                  <a:gd name="T19" fmla="*/ 127 h 149"/>
                  <a:gd name="T20" fmla="*/ 31 w 53"/>
                  <a:gd name="T21" fmla="*/ 52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3" h="149">
                    <a:moveTo>
                      <a:pt x="31" y="52"/>
                    </a:moveTo>
                    <a:lnTo>
                      <a:pt x="12" y="52"/>
                    </a:lnTo>
                    <a:lnTo>
                      <a:pt x="12" y="115"/>
                    </a:lnTo>
                    <a:lnTo>
                      <a:pt x="16" y="136"/>
                    </a:lnTo>
                    <a:lnTo>
                      <a:pt x="21" y="143"/>
                    </a:lnTo>
                    <a:lnTo>
                      <a:pt x="38" y="148"/>
                    </a:lnTo>
                    <a:lnTo>
                      <a:pt x="52" y="146"/>
                    </a:lnTo>
                    <a:lnTo>
                      <a:pt x="50" y="131"/>
                    </a:lnTo>
                    <a:lnTo>
                      <a:pt x="40" y="131"/>
                    </a:lnTo>
                    <a:lnTo>
                      <a:pt x="31" y="127"/>
                    </a:lnTo>
                    <a:lnTo>
                      <a:pt x="31" y="52"/>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8" name="Freeform 27"/>
              <p:cNvSpPr>
                <a:spLocks/>
              </p:cNvSpPr>
              <p:nvPr/>
            </p:nvSpPr>
            <p:spPr bwMode="auto">
              <a:xfrm>
                <a:off x="1851" y="15"/>
                <a:ext cx="53" cy="149"/>
              </a:xfrm>
              <a:custGeom>
                <a:avLst/>
                <a:gdLst>
                  <a:gd name="T0" fmla="*/ 50 w 53"/>
                  <a:gd name="T1" fmla="*/ 129 h 149"/>
                  <a:gd name="T2" fmla="*/ 40 w 53"/>
                  <a:gd name="T3" fmla="*/ 131 h 149"/>
                  <a:gd name="T4" fmla="*/ 50 w 53"/>
                  <a:gd name="T5" fmla="*/ 131 h 149"/>
                  <a:gd name="T6" fmla="*/ 50 w 53"/>
                  <a:gd name="T7" fmla="*/ 129 h 149"/>
                </a:gdLst>
                <a:ahLst/>
                <a:cxnLst>
                  <a:cxn ang="0">
                    <a:pos x="T0" y="T1"/>
                  </a:cxn>
                  <a:cxn ang="0">
                    <a:pos x="T2" y="T3"/>
                  </a:cxn>
                  <a:cxn ang="0">
                    <a:pos x="T4" y="T5"/>
                  </a:cxn>
                  <a:cxn ang="0">
                    <a:pos x="T6" y="T7"/>
                  </a:cxn>
                </a:cxnLst>
                <a:rect l="0" t="0" r="r" b="b"/>
                <a:pathLst>
                  <a:path w="53" h="149">
                    <a:moveTo>
                      <a:pt x="50" y="129"/>
                    </a:moveTo>
                    <a:lnTo>
                      <a:pt x="40" y="131"/>
                    </a:lnTo>
                    <a:lnTo>
                      <a:pt x="50" y="131"/>
                    </a:lnTo>
                    <a:lnTo>
                      <a:pt x="50" y="129"/>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9" name="Rectangle 28"/>
              <p:cNvSpPr>
                <a:spLocks/>
              </p:cNvSpPr>
              <p:nvPr/>
            </p:nvSpPr>
            <p:spPr bwMode="auto">
              <a:xfrm>
                <a:off x="1851" y="120"/>
                <a:ext cx="50" cy="1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rot="0" vert="horz" wrap="square" lIns="91440" tIns="45720" rIns="91440" bIns="45720" anchor="t" anchorCtr="0" upright="1">
                <a:noAutofit/>
              </a:bodyPr>
              <a:lstStyle/>
              <a:p>
                <a:endParaRPr lang="en-AU"/>
              </a:p>
            </p:txBody>
          </p:sp>
          <p:sp>
            <p:nvSpPr>
              <p:cNvPr id="30" name="Freeform 29"/>
              <p:cNvSpPr>
                <a:spLocks/>
              </p:cNvSpPr>
              <p:nvPr/>
            </p:nvSpPr>
            <p:spPr bwMode="auto">
              <a:xfrm>
                <a:off x="1851" y="15"/>
                <a:ext cx="53" cy="149"/>
              </a:xfrm>
              <a:custGeom>
                <a:avLst/>
                <a:gdLst>
                  <a:gd name="T0" fmla="*/ 31 w 53"/>
                  <a:gd name="T1" fmla="*/ 0 h 149"/>
                  <a:gd name="T2" fmla="*/ 12 w 53"/>
                  <a:gd name="T3" fmla="*/ 9 h 149"/>
                  <a:gd name="T4" fmla="*/ 12 w 53"/>
                  <a:gd name="T5" fmla="*/ 38 h 149"/>
                  <a:gd name="T6" fmla="*/ 31 w 53"/>
                  <a:gd name="T7" fmla="*/ 38 h 149"/>
                  <a:gd name="T8" fmla="*/ 31 w 53"/>
                  <a:gd name="T9" fmla="*/ 0 h 149"/>
                </a:gdLst>
                <a:ahLst/>
                <a:cxnLst>
                  <a:cxn ang="0">
                    <a:pos x="T0" y="T1"/>
                  </a:cxn>
                  <a:cxn ang="0">
                    <a:pos x="T2" y="T3"/>
                  </a:cxn>
                  <a:cxn ang="0">
                    <a:pos x="T4" y="T5"/>
                  </a:cxn>
                  <a:cxn ang="0">
                    <a:pos x="T6" y="T7"/>
                  </a:cxn>
                  <a:cxn ang="0">
                    <a:pos x="T8" y="T9"/>
                  </a:cxn>
                </a:cxnLst>
                <a:rect l="0" t="0" r="r" b="b"/>
                <a:pathLst>
                  <a:path w="53" h="149">
                    <a:moveTo>
                      <a:pt x="31" y="0"/>
                    </a:moveTo>
                    <a:lnTo>
                      <a:pt x="12" y="9"/>
                    </a:lnTo>
                    <a:lnTo>
                      <a:pt x="12" y="38"/>
                    </a:lnTo>
                    <a:lnTo>
                      <a:pt x="31" y="38"/>
                    </a:lnTo>
                    <a:lnTo>
                      <a:pt x="31"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grpSp>
          <p:nvGrpSpPr>
            <p:cNvPr id="21" name="Group 20"/>
            <p:cNvGrpSpPr>
              <a:grpSpLocks/>
            </p:cNvGrpSpPr>
            <p:nvPr/>
          </p:nvGrpSpPr>
          <p:grpSpPr bwMode="auto">
            <a:xfrm>
              <a:off x="1918" y="10"/>
              <a:ext cx="89" cy="151"/>
              <a:chOff x="1918" y="10"/>
              <a:chExt cx="89" cy="151"/>
            </a:xfrm>
          </p:grpSpPr>
          <p:sp>
            <p:nvSpPr>
              <p:cNvPr id="24" name="Freeform 23"/>
              <p:cNvSpPr>
                <a:spLocks/>
              </p:cNvSpPr>
              <p:nvPr/>
            </p:nvSpPr>
            <p:spPr bwMode="auto">
              <a:xfrm>
                <a:off x="1918" y="10"/>
                <a:ext cx="89" cy="151"/>
              </a:xfrm>
              <a:custGeom>
                <a:avLst/>
                <a:gdLst>
                  <a:gd name="T0" fmla="*/ 19 w 89"/>
                  <a:gd name="T1" fmla="*/ 0 h 151"/>
                  <a:gd name="T2" fmla="*/ 0 w 89"/>
                  <a:gd name="T3" fmla="*/ 0 h 151"/>
                  <a:gd name="T4" fmla="*/ 0 w 89"/>
                  <a:gd name="T5" fmla="*/ 151 h 151"/>
                  <a:gd name="T6" fmla="*/ 19 w 89"/>
                  <a:gd name="T7" fmla="*/ 151 h 151"/>
                  <a:gd name="T8" fmla="*/ 19 w 89"/>
                  <a:gd name="T9" fmla="*/ 93 h 151"/>
                  <a:gd name="T10" fmla="*/ 21 w 89"/>
                  <a:gd name="T11" fmla="*/ 72 h 151"/>
                  <a:gd name="T12" fmla="*/ 33 w 89"/>
                  <a:gd name="T13" fmla="*/ 60 h 151"/>
                  <a:gd name="T14" fmla="*/ 47 w 89"/>
                  <a:gd name="T15" fmla="*/ 57 h 151"/>
                  <a:gd name="T16" fmla="*/ 86 w 89"/>
                  <a:gd name="T17" fmla="*/ 57 h 151"/>
                  <a:gd name="T18" fmla="*/ 83 w 89"/>
                  <a:gd name="T19" fmla="*/ 55 h 151"/>
                  <a:gd name="T20" fmla="*/ 19 w 89"/>
                  <a:gd name="T21" fmla="*/ 55 h 151"/>
                  <a:gd name="T22" fmla="*/ 19 w 89"/>
                  <a:gd name="T23" fmla="*/ 0 h 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9" h="151">
                    <a:moveTo>
                      <a:pt x="19" y="0"/>
                    </a:moveTo>
                    <a:lnTo>
                      <a:pt x="0" y="0"/>
                    </a:lnTo>
                    <a:lnTo>
                      <a:pt x="0" y="151"/>
                    </a:lnTo>
                    <a:lnTo>
                      <a:pt x="19" y="151"/>
                    </a:lnTo>
                    <a:lnTo>
                      <a:pt x="19" y="93"/>
                    </a:lnTo>
                    <a:lnTo>
                      <a:pt x="21" y="72"/>
                    </a:lnTo>
                    <a:lnTo>
                      <a:pt x="33" y="60"/>
                    </a:lnTo>
                    <a:lnTo>
                      <a:pt x="47" y="57"/>
                    </a:lnTo>
                    <a:lnTo>
                      <a:pt x="86" y="57"/>
                    </a:lnTo>
                    <a:lnTo>
                      <a:pt x="83" y="55"/>
                    </a:lnTo>
                    <a:lnTo>
                      <a:pt x="19" y="55"/>
                    </a:lnTo>
                    <a:lnTo>
                      <a:pt x="1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5" name="Freeform 24"/>
              <p:cNvSpPr>
                <a:spLocks/>
              </p:cNvSpPr>
              <p:nvPr/>
            </p:nvSpPr>
            <p:spPr bwMode="auto">
              <a:xfrm>
                <a:off x="1918" y="10"/>
                <a:ext cx="89" cy="151"/>
              </a:xfrm>
              <a:custGeom>
                <a:avLst/>
                <a:gdLst>
                  <a:gd name="T0" fmla="*/ 86 w 89"/>
                  <a:gd name="T1" fmla="*/ 57 h 151"/>
                  <a:gd name="T2" fmla="*/ 47 w 89"/>
                  <a:gd name="T3" fmla="*/ 57 h 151"/>
                  <a:gd name="T4" fmla="*/ 64 w 89"/>
                  <a:gd name="T5" fmla="*/ 62 h 151"/>
                  <a:gd name="T6" fmla="*/ 69 w 89"/>
                  <a:gd name="T7" fmla="*/ 81 h 151"/>
                  <a:gd name="T8" fmla="*/ 69 w 89"/>
                  <a:gd name="T9" fmla="*/ 151 h 151"/>
                  <a:gd name="T10" fmla="*/ 88 w 89"/>
                  <a:gd name="T11" fmla="*/ 151 h 151"/>
                  <a:gd name="T12" fmla="*/ 88 w 89"/>
                  <a:gd name="T13" fmla="*/ 81 h 151"/>
                  <a:gd name="T14" fmla="*/ 86 w 89"/>
                  <a:gd name="T15" fmla="*/ 57 h 15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9" h="151">
                    <a:moveTo>
                      <a:pt x="86" y="57"/>
                    </a:moveTo>
                    <a:lnTo>
                      <a:pt x="47" y="57"/>
                    </a:lnTo>
                    <a:lnTo>
                      <a:pt x="64" y="62"/>
                    </a:lnTo>
                    <a:lnTo>
                      <a:pt x="69" y="81"/>
                    </a:lnTo>
                    <a:lnTo>
                      <a:pt x="69" y="151"/>
                    </a:lnTo>
                    <a:lnTo>
                      <a:pt x="88" y="151"/>
                    </a:lnTo>
                    <a:lnTo>
                      <a:pt x="88" y="81"/>
                    </a:lnTo>
                    <a:lnTo>
                      <a:pt x="86" y="57"/>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6" name="Freeform 25"/>
              <p:cNvSpPr>
                <a:spLocks/>
              </p:cNvSpPr>
              <p:nvPr/>
            </p:nvSpPr>
            <p:spPr bwMode="auto">
              <a:xfrm>
                <a:off x="1918" y="10"/>
                <a:ext cx="89" cy="151"/>
              </a:xfrm>
              <a:custGeom>
                <a:avLst/>
                <a:gdLst>
                  <a:gd name="T0" fmla="*/ 50 w 89"/>
                  <a:gd name="T1" fmla="*/ 40 h 151"/>
                  <a:gd name="T2" fmla="*/ 33 w 89"/>
                  <a:gd name="T3" fmla="*/ 43 h 151"/>
                  <a:gd name="T4" fmla="*/ 19 w 89"/>
                  <a:gd name="T5" fmla="*/ 55 h 151"/>
                  <a:gd name="T6" fmla="*/ 83 w 89"/>
                  <a:gd name="T7" fmla="*/ 55 h 151"/>
                  <a:gd name="T8" fmla="*/ 72 w 89"/>
                  <a:gd name="T9" fmla="*/ 45 h 151"/>
                  <a:gd name="T10" fmla="*/ 50 w 89"/>
                  <a:gd name="T11" fmla="*/ 40 h 151"/>
                </a:gdLst>
                <a:ahLst/>
                <a:cxnLst>
                  <a:cxn ang="0">
                    <a:pos x="T0" y="T1"/>
                  </a:cxn>
                  <a:cxn ang="0">
                    <a:pos x="T2" y="T3"/>
                  </a:cxn>
                  <a:cxn ang="0">
                    <a:pos x="T4" y="T5"/>
                  </a:cxn>
                  <a:cxn ang="0">
                    <a:pos x="T6" y="T7"/>
                  </a:cxn>
                  <a:cxn ang="0">
                    <a:pos x="T8" y="T9"/>
                  </a:cxn>
                  <a:cxn ang="0">
                    <a:pos x="T10" y="T11"/>
                  </a:cxn>
                </a:cxnLst>
                <a:rect l="0" t="0" r="r" b="b"/>
                <a:pathLst>
                  <a:path w="89" h="151">
                    <a:moveTo>
                      <a:pt x="50" y="40"/>
                    </a:moveTo>
                    <a:lnTo>
                      <a:pt x="33" y="43"/>
                    </a:lnTo>
                    <a:lnTo>
                      <a:pt x="19" y="55"/>
                    </a:lnTo>
                    <a:lnTo>
                      <a:pt x="83" y="55"/>
                    </a:lnTo>
                    <a:lnTo>
                      <a:pt x="72" y="45"/>
                    </a:lnTo>
                    <a:lnTo>
                      <a:pt x="50" y="4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sp>
          <p:nvSpPr>
            <p:cNvPr id="22" name="Freeform 21"/>
            <p:cNvSpPr>
              <a:spLocks/>
            </p:cNvSpPr>
            <p:nvPr/>
          </p:nvSpPr>
          <p:spPr bwMode="auto">
            <a:xfrm>
              <a:off x="3025" y="113"/>
              <a:ext cx="20" cy="298"/>
            </a:xfrm>
            <a:custGeom>
              <a:avLst/>
              <a:gdLst>
                <a:gd name="T0" fmla="*/ 0 w 20"/>
                <a:gd name="T1" fmla="*/ 0 h 298"/>
                <a:gd name="T2" fmla="*/ 0 w 20"/>
                <a:gd name="T3" fmla="*/ 297 h 298"/>
              </a:gdLst>
              <a:ahLst/>
              <a:cxnLst>
                <a:cxn ang="0">
                  <a:pos x="T0" y="T1"/>
                </a:cxn>
                <a:cxn ang="0">
                  <a:pos x="T2" y="T3"/>
                </a:cxn>
              </a:cxnLst>
              <a:rect l="0" t="0" r="r" b="b"/>
              <a:pathLst>
                <a:path w="20" h="298">
                  <a:moveTo>
                    <a:pt x="0" y="0"/>
                  </a:moveTo>
                  <a:lnTo>
                    <a:pt x="0" y="297"/>
                  </a:lnTo>
                </a:path>
              </a:pathLst>
            </a:custGeom>
            <a:noFill/>
            <a:ln w="10414">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AU"/>
            </a:p>
          </p:txBody>
        </p:sp>
        <p:sp>
          <p:nvSpPr>
            <p:cNvPr id="23" name="Freeform 22"/>
            <p:cNvSpPr>
              <a:spLocks/>
            </p:cNvSpPr>
            <p:nvPr/>
          </p:nvSpPr>
          <p:spPr bwMode="auto">
            <a:xfrm>
              <a:off x="17" y="113"/>
              <a:ext cx="20" cy="298"/>
            </a:xfrm>
            <a:custGeom>
              <a:avLst/>
              <a:gdLst>
                <a:gd name="T0" fmla="*/ 0 w 20"/>
                <a:gd name="T1" fmla="*/ 0 h 298"/>
                <a:gd name="T2" fmla="*/ 0 w 20"/>
                <a:gd name="T3" fmla="*/ 297 h 298"/>
              </a:gdLst>
              <a:ahLst/>
              <a:cxnLst>
                <a:cxn ang="0">
                  <a:pos x="T0" y="T1"/>
                </a:cxn>
                <a:cxn ang="0">
                  <a:pos x="T2" y="T3"/>
                </a:cxn>
              </a:cxnLst>
              <a:rect l="0" t="0" r="r" b="b"/>
              <a:pathLst>
                <a:path w="20" h="298">
                  <a:moveTo>
                    <a:pt x="0" y="0"/>
                  </a:moveTo>
                  <a:lnTo>
                    <a:pt x="0" y="297"/>
                  </a:lnTo>
                </a:path>
              </a:pathLst>
            </a:custGeom>
            <a:noFill/>
            <a:ln w="10413">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AU"/>
            </a:p>
          </p:txBody>
        </p:sp>
      </p:grpSp>
      <p:grpSp>
        <p:nvGrpSpPr>
          <p:cNvPr id="38" name="Group 37"/>
          <p:cNvGrpSpPr>
            <a:grpSpLocks/>
          </p:cNvGrpSpPr>
          <p:nvPr/>
        </p:nvGrpSpPr>
        <p:grpSpPr bwMode="auto">
          <a:xfrm>
            <a:off x="1755137" y="675350"/>
            <a:ext cx="4039605" cy="2115632"/>
            <a:chOff x="0" y="0"/>
            <a:chExt cx="7568" cy="4988"/>
          </a:xfrm>
        </p:grpSpPr>
        <p:sp>
          <p:nvSpPr>
            <p:cNvPr id="39" name="Freeform 38"/>
            <p:cNvSpPr>
              <a:spLocks/>
            </p:cNvSpPr>
            <p:nvPr/>
          </p:nvSpPr>
          <p:spPr bwMode="auto">
            <a:xfrm>
              <a:off x="106" y="4966"/>
              <a:ext cx="7452" cy="20"/>
            </a:xfrm>
            <a:custGeom>
              <a:avLst/>
              <a:gdLst>
                <a:gd name="T0" fmla="*/ 0 w 7452"/>
                <a:gd name="T1" fmla="*/ 0 h 20"/>
                <a:gd name="T2" fmla="*/ 7452 w 7452"/>
                <a:gd name="T3" fmla="*/ 0 h 20"/>
              </a:gdLst>
              <a:ahLst/>
              <a:cxnLst>
                <a:cxn ang="0">
                  <a:pos x="T0" y="T1"/>
                </a:cxn>
                <a:cxn ang="0">
                  <a:pos x="T2" y="T3"/>
                </a:cxn>
              </a:cxnLst>
              <a:rect l="0" t="0" r="r" b="b"/>
              <a:pathLst>
                <a:path w="7452" h="20">
                  <a:moveTo>
                    <a:pt x="0" y="0"/>
                  </a:moveTo>
                  <a:lnTo>
                    <a:pt x="7452" y="0"/>
                  </a:lnTo>
                </a:path>
              </a:pathLst>
            </a:custGeom>
            <a:noFill/>
            <a:ln w="13461">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AU"/>
            </a:p>
          </p:txBody>
        </p:sp>
        <p:sp>
          <p:nvSpPr>
            <p:cNvPr id="40" name="Freeform 39"/>
            <p:cNvSpPr>
              <a:spLocks/>
            </p:cNvSpPr>
            <p:nvPr/>
          </p:nvSpPr>
          <p:spPr bwMode="auto">
            <a:xfrm>
              <a:off x="3818" y="4658"/>
              <a:ext cx="305" cy="308"/>
            </a:xfrm>
            <a:custGeom>
              <a:avLst/>
              <a:gdLst>
                <a:gd name="T0" fmla="*/ 151 w 305"/>
                <a:gd name="T1" fmla="*/ 0 h 308"/>
                <a:gd name="T2" fmla="*/ 93 w 305"/>
                <a:gd name="T3" fmla="*/ 11 h 308"/>
                <a:gd name="T4" fmla="*/ 43 w 305"/>
                <a:gd name="T5" fmla="*/ 45 h 308"/>
                <a:gd name="T6" fmla="*/ 12 w 305"/>
                <a:gd name="T7" fmla="*/ 93 h 308"/>
                <a:gd name="T8" fmla="*/ 0 w 305"/>
                <a:gd name="T9" fmla="*/ 153 h 308"/>
                <a:gd name="T10" fmla="*/ 12 w 305"/>
                <a:gd name="T11" fmla="*/ 213 h 308"/>
                <a:gd name="T12" fmla="*/ 43 w 305"/>
                <a:gd name="T13" fmla="*/ 259 h 308"/>
                <a:gd name="T14" fmla="*/ 93 w 305"/>
                <a:gd name="T15" fmla="*/ 292 h 308"/>
                <a:gd name="T16" fmla="*/ 151 w 305"/>
                <a:gd name="T17" fmla="*/ 307 h 308"/>
                <a:gd name="T18" fmla="*/ 211 w 305"/>
                <a:gd name="T19" fmla="*/ 292 h 308"/>
                <a:gd name="T20" fmla="*/ 261 w 305"/>
                <a:gd name="T21" fmla="*/ 259 h 308"/>
                <a:gd name="T22" fmla="*/ 292 w 305"/>
                <a:gd name="T23" fmla="*/ 213 h 308"/>
                <a:gd name="T24" fmla="*/ 304 w 305"/>
                <a:gd name="T25" fmla="*/ 153 h 308"/>
                <a:gd name="T26" fmla="*/ 292 w 305"/>
                <a:gd name="T27" fmla="*/ 93 h 308"/>
                <a:gd name="T28" fmla="*/ 261 w 305"/>
                <a:gd name="T29" fmla="*/ 45 h 308"/>
                <a:gd name="T30" fmla="*/ 211 w 305"/>
                <a:gd name="T31" fmla="*/ 11 h 308"/>
                <a:gd name="T32" fmla="*/ 151 w 305"/>
                <a:gd name="T33" fmla="*/ 0 h 3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05" h="308">
                  <a:moveTo>
                    <a:pt x="151" y="0"/>
                  </a:moveTo>
                  <a:lnTo>
                    <a:pt x="93" y="11"/>
                  </a:lnTo>
                  <a:lnTo>
                    <a:pt x="43" y="45"/>
                  </a:lnTo>
                  <a:lnTo>
                    <a:pt x="12" y="93"/>
                  </a:lnTo>
                  <a:lnTo>
                    <a:pt x="0" y="153"/>
                  </a:lnTo>
                  <a:lnTo>
                    <a:pt x="12" y="213"/>
                  </a:lnTo>
                  <a:lnTo>
                    <a:pt x="43" y="259"/>
                  </a:lnTo>
                  <a:lnTo>
                    <a:pt x="93" y="292"/>
                  </a:lnTo>
                  <a:lnTo>
                    <a:pt x="151" y="307"/>
                  </a:lnTo>
                  <a:lnTo>
                    <a:pt x="211" y="292"/>
                  </a:lnTo>
                  <a:lnTo>
                    <a:pt x="261" y="259"/>
                  </a:lnTo>
                  <a:lnTo>
                    <a:pt x="292" y="213"/>
                  </a:lnTo>
                  <a:lnTo>
                    <a:pt x="304" y="153"/>
                  </a:lnTo>
                  <a:lnTo>
                    <a:pt x="292" y="93"/>
                  </a:lnTo>
                  <a:lnTo>
                    <a:pt x="261" y="45"/>
                  </a:lnTo>
                  <a:lnTo>
                    <a:pt x="211" y="11"/>
                  </a:lnTo>
                  <a:lnTo>
                    <a:pt x="151" y="0"/>
                  </a:lnTo>
                </a:path>
              </a:pathLst>
            </a:custGeom>
            <a:solidFill>
              <a:srgbClr val="FFFF54"/>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1" name="Freeform 40"/>
            <p:cNvSpPr>
              <a:spLocks/>
            </p:cNvSpPr>
            <p:nvPr/>
          </p:nvSpPr>
          <p:spPr bwMode="auto">
            <a:xfrm>
              <a:off x="3907" y="4649"/>
              <a:ext cx="65" cy="31"/>
            </a:xfrm>
            <a:custGeom>
              <a:avLst/>
              <a:gdLst>
                <a:gd name="T0" fmla="*/ 60 w 65"/>
                <a:gd name="T1" fmla="*/ 0 h 31"/>
                <a:gd name="T2" fmla="*/ 0 w 65"/>
                <a:gd name="T3" fmla="*/ 12 h 31"/>
                <a:gd name="T4" fmla="*/ 0 w 65"/>
                <a:gd name="T5" fmla="*/ 14 h 31"/>
                <a:gd name="T6" fmla="*/ 7 w 65"/>
                <a:gd name="T7" fmla="*/ 31 h 31"/>
                <a:gd name="T8" fmla="*/ 64 w 65"/>
                <a:gd name="T9" fmla="*/ 19 h 31"/>
                <a:gd name="T10" fmla="*/ 60 w 65"/>
                <a:gd name="T11" fmla="*/ 0 h 31"/>
              </a:gdLst>
              <a:ahLst/>
              <a:cxnLst>
                <a:cxn ang="0">
                  <a:pos x="T0" y="T1"/>
                </a:cxn>
                <a:cxn ang="0">
                  <a:pos x="T2" y="T3"/>
                </a:cxn>
                <a:cxn ang="0">
                  <a:pos x="T4" y="T5"/>
                </a:cxn>
                <a:cxn ang="0">
                  <a:pos x="T6" y="T7"/>
                </a:cxn>
                <a:cxn ang="0">
                  <a:pos x="T8" y="T9"/>
                </a:cxn>
                <a:cxn ang="0">
                  <a:pos x="T10" y="T11"/>
                </a:cxn>
              </a:cxnLst>
              <a:rect l="0" t="0" r="r" b="b"/>
              <a:pathLst>
                <a:path w="65" h="31">
                  <a:moveTo>
                    <a:pt x="60" y="0"/>
                  </a:moveTo>
                  <a:lnTo>
                    <a:pt x="0" y="12"/>
                  </a:lnTo>
                  <a:lnTo>
                    <a:pt x="0" y="14"/>
                  </a:lnTo>
                  <a:lnTo>
                    <a:pt x="7" y="31"/>
                  </a:lnTo>
                  <a:lnTo>
                    <a:pt x="64" y="19"/>
                  </a:lnTo>
                  <a:lnTo>
                    <a:pt x="60"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2" name="Freeform 41"/>
            <p:cNvSpPr>
              <a:spLocks/>
            </p:cNvSpPr>
            <p:nvPr/>
          </p:nvSpPr>
          <p:spPr bwMode="auto">
            <a:xfrm>
              <a:off x="3854" y="4663"/>
              <a:ext cx="63" cy="48"/>
            </a:xfrm>
            <a:custGeom>
              <a:avLst/>
              <a:gdLst>
                <a:gd name="T0" fmla="*/ 52 w 63"/>
                <a:gd name="T1" fmla="*/ 0 h 48"/>
                <a:gd name="T2" fmla="*/ 0 w 63"/>
                <a:gd name="T3" fmla="*/ 33 h 48"/>
                <a:gd name="T4" fmla="*/ 0 w 63"/>
                <a:gd name="T5" fmla="*/ 36 h 48"/>
                <a:gd name="T6" fmla="*/ 11 w 63"/>
                <a:gd name="T7" fmla="*/ 47 h 48"/>
                <a:gd name="T8" fmla="*/ 62 w 63"/>
                <a:gd name="T9" fmla="*/ 14 h 48"/>
                <a:gd name="T10" fmla="*/ 52 w 63"/>
                <a:gd name="T11" fmla="*/ 0 h 48"/>
              </a:gdLst>
              <a:ahLst/>
              <a:cxnLst>
                <a:cxn ang="0">
                  <a:pos x="T0" y="T1"/>
                </a:cxn>
                <a:cxn ang="0">
                  <a:pos x="T2" y="T3"/>
                </a:cxn>
                <a:cxn ang="0">
                  <a:pos x="T4" y="T5"/>
                </a:cxn>
                <a:cxn ang="0">
                  <a:pos x="T6" y="T7"/>
                </a:cxn>
                <a:cxn ang="0">
                  <a:pos x="T8" y="T9"/>
                </a:cxn>
                <a:cxn ang="0">
                  <a:pos x="T10" y="T11"/>
                </a:cxn>
              </a:cxnLst>
              <a:rect l="0" t="0" r="r" b="b"/>
              <a:pathLst>
                <a:path w="63" h="48">
                  <a:moveTo>
                    <a:pt x="52" y="0"/>
                  </a:moveTo>
                  <a:lnTo>
                    <a:pt x="0" y="33"/>
                  </a:lnTo>
                  <a:lnTo>
                    <a:pt x="0" y="36"/>
                  </a:lnTo>
                  <a:lnTo>
                    <a:pt x="11" y="47"/>
                  </a:lnTo>
                  <a:lnTo>
                    <a:pt x="62" y="14"/>
                  </a:lnTo>
                  <a:lnTo>
                    <a:pt x="52"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3" name="Freeform 42"/>
            <p:cNvSpPr>
              <a:spLocks/>
            </p:cNvSpPr>
            <p:nvPr/>
          </p:nvSpPr>
          <p:spPr bwMode="auto">
            <a:xfrm>
              <a:off x="3821" y="4699"/>
              <a:ext cx="48" cy="58"/>
            </a:xfrm>
            <a:custGeom>
              <a:avLst/>
              <a:gdLst>
                <a:gd name="T0" fmla="*/ 33 w 48"/>
                <a:gd name="T1" fmla="*/ 0 h 58"/>
                <a:gd name="T2" fmla="*/ 0 w 48"/>
                <a:gd name="T3" fmla="*/ 47 h 58"/>
                <a:gd name="T4" fmla="*/ 0 w 48"/>
                <a:gd name="T5" fmla="*/ 50 h 58"/>
                <a:gd name="T6" fmla="*/ 16 w 48"/>
                <a:gd name="T7" fmla="*/ 57 h 58"/>
                <a:gd name="T8" fmla="*/ 47 w 48"/>
                <a:gd name="T9" fmla="*/ 9 h 58"/>
                <a:gd name="T10" fmla="*/ 33 w 48"/>
                <a:gd name="T11" fmla="*/ 0 h 58"/>
              </a:gdLst>
              <a:ahLst/>
              <a:cxnLst>
                <a:cxn ang="0">
                  <a:pos x="T0" y="T1"/>
                </a:cxn>
                <a:cxn ang="0">
                  <a:pos x="T2" y="T3"/>
                </a:cxn>
                <a:cxn ang="0">
                  <a:pos x="T4" y="T5"/>
                </a:cxn>
                <a:cxn ang="0">
                  <a:pos x="T6" y="T7"/>
                </a:cxn>
                <a:cxn ang="0">
                  <a:pos x="T8" y="T9"/>
                </a:cxn>
                <a:cxn ang="0">
                  <a:pos x="T10" y="T11"/>
                </a:cxn>
              </a:cxnLst>
              <a:rect l="0" t="0" r="r" b="b"/>
              <a:pathLst>
                <a:path w="48" h="58">
                  <a:moveTo>
                    <a:pt x="33" y="0"/>
                  </a:moveTo>
                  <a:lnTo>
                    <a:pt x="0" y="47"/>
                  </a:lnTo>
                  <a:lnTo>
                    <a:pt x="0" y="50"/>
                  </a:lnTo>
                  <a:lnTo>
                    <a:pt x="16" y="57"/>
                  </a:lnTo>
                  <a:lnTo>
                    <a:pt x="47" y="9"/>
                  </a:lnTo>
                  <a:lnTo>
                    <a:pt x="33"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4" name="Freeform 43"/>
            <p:cNvSpPr>
              <a:spLocks/>
            </p:cNvSpPr>
            <p:nvPr/>
          </p:nvSpPr>
          <p:spPr bwMode="auto">
            <a:xfrm>
              <a:off x="3809" y="4750"/>
              <a:ext cx="31" cy="64"/>
            </a:xfrm>
            <a:custGeom>
              <a:avLst/>
              <a:gdLst>
                <a:gd name="T0" fmla="*/ 12 w 31"/>
                <a:gd name="T1" fmla="*/ 0 h 64"/>
                <a:gd name="T2" fmla="*/ 0 w 31"/>
                <a:gd name="T3" fmla="*/ 62 h 64"/>
                <a:gd name="T4" fmla="*/ 0 w 31"/>
                <a:gd name="T5" fmla="*/ 64 h 64"/>
                <a:gd name="T6" fmla="*/ 19 w 31"/>
                <a:gd name="T7" fmla="*/ 64 h 64"/>
                <a:gd name="T8" fmla="*/ 31 w 31"/>
                <a:gd name="T9" fmla="*/ 4 h 64"/>
                <a:gd name="T10" fmla="*/ 12 w 31"/>
                <a:gd name="T11" fmla="*/ 0 h 64"/>
              </a:gdLst>
              <a:ahLst/>
              <a:cxnLst>
                <a:cxn ang="0">
                  <a:pos x="T0" y="T1"/>
                </a:cxn>
                <a:cxn ang="0">
                  <a:pos x="T2" y="T3"/>
                </a:cxn>
                <a:cxn ang="0">
                  <a:pos x="T4" y="T5"/>
                </a:cxn>
                <a:cxn ang="0">
                  <a:pos x="T6" y="T7"/>
                </a:cxn>
                <a:cxn ang="0">
                  <a:pos x="T8" y="T9"/>
                </a:cxn>
                <a:cxn ang="0">
                  <a:pos x="T10" y="T11"/>
                </a:cxn>
              </a:cxnLst>
              <a:rect l="0" t="0" r="r" b="b"/>
              <a:pathLst>
                <a:path w="31" h="64">
                  <a:moveTo>
                    <a:pt x="12" y="0"/>
                  </a:moveTo>
                  <a:lnTo>
                    <a:pt x="0" y="62"/>
                  </a:lnTo>
                  <a:lnTo>
                    <a:pt x="0" y="64"/>
                  </a:lnTo>
                  <a:lnTo>
                    <a:pt x="19" y="64"/>
                  </a:lnTo>
                  <a:lnTo>
                    <a:pt x="31" y="4"/>
                  </a:lnTo>
                  <a:lnTo>
                    <a:pt x="12"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5" name="Freeform 44"/>
            <p:cNvSpPr>
              <a:spLocks/>
            </p:cNvSpPr>
            <p:nvPr/>
          </p:nvSpPr>
          <p:spPr bwMode="auto">
            <a:xfrm>
              <a:off x="3809" y="4810"/>
              <a:ext cx="31" cy="67"/>
            </a:xfrm>
            <a:custGeom>
              <a:avLst/>
              <a:gdLst>
                <a:gd name="T0" fmla="*/ 19 w 31"/>
                <a:gd name="T1" fmla="*/ 0 h 67"/>
                <a:gd name="T2" fmla="*/ 0 w 31"/>
                <a:gd name="T3" fmla="*/ 4 h 67"/>
                <a:gd name="T4" fmla="*/ 12 w 31"/>
                <a:gd name="T5" fmla="*/ 67 h 67"/>
                <a:gd name="T6" fmla="*/ 14 w 31"/>
                <a:gd name="T7" fmla="*/ 67 h 67"/>
                <a:gd name="T8" fmla="*/ 31 w 31"/>
                <a:gd name="T9" fmla="*/ 60 h 67"/>
                <a:gd name="T10" fmla="*/ 19 w 31"/>
                <a:gd name="T11" fmla="*/ 0 h 67"/>
              </a:gdLst>
              <a:ahLst/>
              <a:cxnLst>
                <a:cxn ang="0">
                  <a:pos x="T0" y="T1"/>
                </a:cxn>
                <a:cxn ang="0">
                  <a:pos x="T2" y="T3"/>
                </a:cxn>
                <a:cxn ang="0">
                  <a:pos x="T4" y="T5"/>
                </a:cxn>
                <a:cxn ang="0">
                  <a:pos x="T6" y="T7"/>
                </a:cxn>
                <a:cxn ang="0">
                  <a:pos x="T8" y="T9"/>
                </a:cxn>
                <a:cxn ang="0">
                  <a:pos x="T10" y="T11"/>
                </a:cxn>
              </a:cxnLst>
              <a:rect l="0" t="0" r="r" b="b"/>
              <a:pathLst>
                <a:path w="31" h="67">
                  <a:moveTo>
                    <a:pt x="19" y="0"/>
                  </a:moveTo>
                  <a:lnTo>
                    <a:pt x="0" y="4"/>
                  </a:lnTo>
                  <a:lnTo>
                    <a:pt x="12" y="67"/>
                  </a:lnTo>
                  <a:lnTo>
                    <a:pt x="14" y="67"/>
                  </a:lnTo>
                  <a:lnTo>
                    <a:pt x="31" y="60"/>
                  </a:lnTo>
                  <a:lnTo>
                    <a:pt x="1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6" name="Freeform 45"/>
            <p:cNvSpPr>
              <a:spLocks/>
            </p:cNvSpPr>
            <p:nvPr/>
          </p:nvSpPr>
          <p:spPr bwMode="auto">
            <a:xfrm>
              <a:off x="3823" y="4867"/>
              <a:ext cx="46" cy="58"/>
            </a:xfrm>
            <a:custGeom>
              <a:avLst/>
              <a:gdLst>
                <a:gd name="T0" fmla="*/ 14 w 46"/>
                <a:gd name="T1" fmla="*/ 0 h 58"/>
                <a:gd name="T2" fmla="*/ 0 w 46"/>
                <a:gd name="T3" fmla="*/ 9 h 58"/>
                <a:gd name="T4" fmla="*/ 31 w 46"/>
                <a:gd name="T5" fmla="*/ 57 h 58"/>
                <a:gd name="T6" fmla="*/ 33 w 46"/>
                <a:gd name="T7" fmla="*/ 57 h 58"/>
                <a:gd name="T8" fmla="*/ 45 w 46"/>
                <a:gd name="T9" fmla="*/ 45 h 58"/>
                <a:gd name="T10" fmla="*/ 14 w 46"/>
                <a:gd name="T11" fmla="*/ 0 h 58"/>
              </a:gdLst>
              <a:ahLst/>
              <a:cxnLst>
                <a:cxn ang="0">
                  <a:pos x="T0" y="T1"/>
                </a:cxn>
                <a:cxn ang="0">
                  <a:pos x="T2" y="T3"/>
                </a:cxn>
                <a:cxn ang="0">
                  <a:pos x="T4" y="T5"/>
                </a:cxn>
                <a:cxn ang="0">
                  <a:pos x="T6" y="T7"/>
                </a:cxn>
                <a:cxn ang="0">
                  <a:pos x="T8" y="T9"/>
                </a:cxn>
                <a:cxn ang="0">
                  <a:pos x="T10" y="T11"/>
                </a:cxn>
              </a:cxnLst>
              <a:rect l="0" t="0" r="r" b="b"/>
              <a:pathLst>
                <a:path w="46" h="58">
                  <a:moveTo>
                    <a:pt x="14" y="0"/>
                  </a:moveTo>
                  <a:lnTo>
                    <a:pt x="0" y="9"/>
                  </a:lnTo>
                  <a:lnTo>
                    <a:pt x="31" y="57"/>
                  </a:lnTo>
                  <a:lnTo>
                    <a:pt x="33" y="57"/>
                  </a:lnTo>
                  <a:lnTo>
                    <a:pt x="45" y="45"/>
                  </a:lnTo>
                  <a:lnTo>
                    <a:pt x="1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7" name="Freeform 46"/>
            <p:cNvSpPr>
              <a:spLocks/>
            </p:cNvSpPr>
            <p:nvPr/>
          </p:nvSpPr>
          <p:spPr bwMode="auto">
            <a:xfrm>
              <a:off x="3857" y="4910"/>
              <a:ext cx="60" cy="51"/>
            </a:xfrm>
            <a:custGeom>
              <a:avLst/>
              <a:gdLst>
                <a:gd name="T0" fmla="*/ 9 w 60"/>
                <a:gd name="T1" fmla="*/ 0 h 51"/>
                <a:gd name="T2" fmla="*/ 0 w 60"/>
                <a:gd name="T3" fmla="*/ 14 h 51"/>
                <a:gd name="T4" fmla="*/ 50 w 60"/>
                <a:gd name="T5" fmla="*/ 50 h 51"/>
                <a:gd name="T6" fmla="*/ 52 w 60"/>
                <a:gd name="T7" fmla="*/ 50 h 51"/>
                <a:gd name="T8" fmla="*/ 60 w 60"/>
                <a:gd name="T9" fmla="*/ 33 h 51"/>
                <a:gd name="T10" fmla="*/ 9 w 60"/>
                <a:gd name="T11" fmla="*/ 0 h 51"/>
              </a:gdLst>
              <a:ahLst/>
              <a:cxnLst>
                <a:cxn ang="0">
                  <a:pos x="T0" y="T1"/>
                </a:cxn>
                <a:cxn ang="0">
                  <a:pos x="T2" y="T3"/>
                </a:cxn>
                <a:cxn ang="0">
                  <a:pos x="T4" y="T5"/>
                </a:cxn>
                <a:cxn ang="0">
                  <a:pos x="T6" y="T7"/>
                </a:cxn>
                <a:cxn ang="0">
                  <a:pos x="T8" y="T9"/>
                </a:cxn>
                <a:cxn ang="0">
                  <a:pos x="T10" y="T11"/>
                </a:cxn>
              </a:cxnLst>
              <a:rect l="0" t="0" r="r" b="b"/>
              <a:pathLst>
                <a:path w="60" h="51">
                  <a:moveTo>
                    <a:pt x="9" y="0"/>
                  </a:moveTo>
                  <a:lnTo>
                    <a:pt x="0" y="14"/>
                  </a:lnTo>
                  <a:lnTo>
                    <a:pt x="50" y="50"/>
                  </a:lnTo>
                  <a:lnTo>
                    <a:pt x="52" y="50"/>
                  </a:lnTo>
                  <a:lnTo>
                    <a:pt x="60" y="33"/>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8" name="Freeform 47"/>
            <p:cNvSpPr>
              <a:spLocks/>
            </p:cNvSpPr>
            <p:nvPr/>
          </p:nvSpPr>
          <p:spPr bwMode="auto">
            <a:xfrm>
              <a:off x="3910" y="4942"/>
              <a:ext cx="62" cy="33"/>
            </a:xfrm>
            <a:custGeom>
              <a:avLst/>
              <a:gdLst>
                <a:gd name="T0" fmla="*/ 4 w 62"/>
                <a:gd name="T1" fmla="*/ 0 h 33"/>
                <a:gd name="T2" fmla="*/ 0 w 62"/>
                <a:gd name="T3" fmla="*/ 19 h 33"/>
                <a:gd name="T4" fmla="*/ 60 w 62"/>
                <a:gd name="T5" fmla="*/ 33 h 33"/>
                <a:gd name="T6" fmla="*/ 62 w 62"/>
                <a:gd name="T7" fmla="*/ 33 h 33"/>
                <a:gd name="T8" fmla="*/ 62 w 62"/>
                <a:gd name="T9" fmla="*/ 14 h 33"/>
                <a:gd name="T10" fmla="*/ 4 w 62"/>
                <a:gd name="T11" fmla="*/ 0 h 33"/>
              </a:gdLst>
              <a:ahLst/>
              <a:cxnLst>
                <a:cxn ang="0">
                  <a:pos x="T0" y="T1"/>
                </a:cxn>
                <a:cxn ang="0">
                  <a:pos x="T2" y="T3"/>
                </a:cxn>
                <a:cxn ang="0">
                  <a:pos x="T4" y="T5"/>
                </a:cxn>
                <a:cxn ang="0">
                  <a:pos x="T6" y="T7"/>
                </a:cxn>
                <a:cxn ang="0">
                  <a:pos x="T8" y="T9"/>
                </a:cxn>
                <a:cxn ang="0">
                  <a:pos x="T10" y="T11"/>
                </a:cxn>
              </a:cxnLst>
              <a:rect l="0" t="0" r="r" b="b"/>
              <a:pathLst>
                <a:path w="62" h="33">
                  <a:moveTo>
                    <a:pt x="4" y="0"/>
                  </a:moveTo>
                  <a:lnTo>
                    <a:pt x="0" y="19"/>
                  </a:lnTo>
                  <a:lnTo>
                    <a:pt x="60" y="33"/>
                  </a:lnTo>
                  <a:lnTo>
                    <a:pt x="62" y="33"/>
                  </a:lnTo>
                  <a:lnTo>
                    <a:pt x="62" y="14"/>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9" name="Freeform 48"/>
            <p:cNvSpPr>
              <a:spLocks/>
            </p:cNvSpPr>
            <p:nvPr/>
          </p:nvSpPr>
          <p:spPr bwMode="auto">
            <a:xfrm>
              <a:off x="3967" y="4942"/>
              <a:ext cx="67" cy="33"/>
            </a:xfrm>
            <a:custGeom>
              <a:avLst/>
              <a:gdLst>
                <a:gd name="T0" fmla="*/ 60 w 67"/>
                <a:gd name="T1" fmla="*/ 0 h 33"/>
                <a:gd name="T2" fmla="*/ 0 w 67"/>
                <a:gd name="T3" fmla="*/ 14 h 33"/>
                <a:gd name="T4" fmla="*/ 4 w 67"/>
                <a:gd name="T5" fmla="*/ 33 h 33"/>
                <a:gd name="T6" fmla="*/ 67 w 67"/>
                <a:gd name="T7" fmla="*/ 19 h 33"/>
                <a:gd name="T8" fmla="*/ 67 w 67"/>
                <a:gd name="T9" fmla="*/ 16 h 33"/>
                <a:gd name="T10" fmla="*/ 60 w 67"/>
                <a:gd name="T11" fmla="*/ 0 h 33"/>
              </a:gdLst>
              <a:ahLst/>
              <a:cxnLst>
                <a:cxn ang="0">
                  <a:pos x="T0" y="T1"/>
                </a:cxn>
                <a:cxn ang="0">
                  <a:pos x="T2" y="T3"/>
                </a:cxn>
                <a:cxn ang="0">
                  <a:pos x="T4" y="T5"/>
                </a:cxn>
                <a:cxn ang="0">
                  <a:pos x="T6" y="T7"/>
                </a:cxn>
                <a:cxn ang="0">
                  <a:pos x="T8" y="T9"/>
                </a:cxn>
                <a:cxn ang="0">
                  <a:pos x="T10" y="T11"/>
                </a:cxn>
              </a:cxnLst>
              <a:rect l="0" t="0" r="r" b="b"/>
              <a:pathLst>
                <a:path w="67" h="33">
                  <a:moveTo>
                    <a:pt x="60" y="0"/>
                  </a:moveTo>
                  <a:lnTo>
                    <a:pt x="0" y="14"/>
                  </a:lnTo>
                  <a:lnTo>
                    <a:pt x="4" y="33"/>
                  </a:lnTo>
                  <a:lnTo>
                    <a:pt x="67" y="19"/>
                  </a:lnTo>
                  <a:lnTo>
                    <a:pt x="67" y="16"/>
                  </a:lnTo>
                  <a:lnTo>
                    <a:pt x="60"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50" name="Freeform 49"/>
            <p:cNvSpPr>
              <a:spLocks/>
            </p:cNvSpPr>
            <p:nvPr/>
          </p:nvSpPr>
          <p:spPr bwMode="auto">
            <a:xfrm>
              <a:off x="4025" y="4910"/>
              <a:ext cx="62" cy="48"/>
            </a:xfrm>
            <a:custGeom>
              <a:avLst/>
              <a:gdLst>
                <a:gd name="T0" fmla="*/ 50 w 62"/>
                <a:gd name="T1" fmla="*/ 0 h 48"/>
                <a:gd name="T2" fmla="*/ 0 w 62"/>
                <a:gd name="T3" fmla="*/ 33 h 48"/>
                <a:gd name="T4" fmla="*/ 9 w 62"/>
                <a:gd name="T5" fmla="*/ 48 h 48"/>
                <a:gd name="T6" fmla="*/ 62 w 62"/>
                <a:gd name="T7" fmla="*/ 14 h 48"/>
                <a:gd name="T8" fmla="*/ 62 w 62"/>
                <a:gd name="T9" fmla="*/ 12 h 48"/>
                <a:gd name="T10" fmla="*/ 50 w 62"/>
                <a:gd name="T11" fmla="*/ 0 h 48"/>
              </a:gdLst>
              <a:ahLst/>
              <a:cxnLst>
                <a:cxn ang="0">
                  <a:pos x="T0" y="T1"/>
                </a:cxn>
                <a:cxn ang="0">
                  <a:pos x="T2" y="T3"/>
                </a:cxn>
                <a:cxn ang="0">
                  <a:pos x="T4" y="T5"/>
                </a:cxn>
                <a:cxn ang="0">
                  <a:pos x="T6" y="T7"/>
                </a:cxn>
                <a:cxn ang="0">
                  <a:pos x="T8" y="T9"/>
                </a:cxn>
                <a:cxn ang="0">
                  <a:pos x="T10" y="T11"/>
                </a:cxn>
              </a:cxnLst>
              <a:rect l="0" t="0" r="r" b="b"/>
              <a:pathLst>
                <a:path w="62" h="48">
                  <a:moveTo>
                    <a:pt x="50" y="0"/>
                  </a:moveTo>
                  <a:lnTo>
                    <a:pt x="0" y="33"/>
                  </a:lnTo>
                  <a:lnTo>
                    <a:pt x="9" y="48"/>
                  </a:lnTo>
                  <a:lnTo>
                    <a:pt x="62" y="14"/>
                  </a:lnTo>
                  <a:lnTo>
                    <a:pt x="62" y="12"/>
                  </a:lnTo>
                  <a:lnTo>
                    <a:pt x="50"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51" name="Freeform 50"/>
            <p:cNvSpPr>
              <a:spLocks/>
            </p:cNvSpPr>
            <p:nvPr/>
          </p:nvSpPr>
          <p:spPr bwMode="auto">
            <a:xfrm>
              <a:off x="4073" y="4867"/>
              <a:ext cx="48" cy="55"/>
            </a:xfrm>
            <a:custGeom>
              <a:avLst/>
              <a:gdLst>
                <a:gd name="T0" fmla="*/ 31 w 48"/>
                <a:gd name="T1" fmla="*/ 0 h 55"/>
                <a:gd name="T2" fmla="*/ 0 w 48"/>
                <a:gd name="T3" fmla="*/ 45 h 55"/>
                <a:gd name="T4" fmla="*/ 14 w 48"/>
                <a:gd name="T5" fmla="*/ 55 h 55"/>
                <a:gd name="T6" fmla="*/ 47 w 48"/>
                <a:gd name="T7" fmla="*/ 9 h 55"/>
                <a:gd name="T8" fmla="*/ 47 w 48"/>
                <a:gd name="T9" fmla="*/ 7 h 55"/>
                <a:gd name="T10" fmla="*/ 31 w 48"/>
                <a:gd name="T11" fmla="*/ 0 h 55"/>
              </a:gdLst>
              <a:ahLst/>
              <a:cxnLst>
                <a:cxn ang="0">
                  <a:pos x="T0" y="T1"/>
                </a:cxn>
                <a:cxn ang="0">
                  <a:pos x="T2" y="T3"/>
                </a:cxn>
                <a:cxn ang="0">
                  <a:pos x="T4" y="T5"/>
                </a:cxn>
                <a:cxn ang="0">
                  <a:pos x="T6" y="T7"/>
                </a:cxn>
                <a:cxn ang="0">
                  <a:pos x="T8" y="T9"/>
                </a:cxn>
                <a:cxn ang="0">
                  <a:pos x="T10" y="T11"/>
                </a:cxn>
              </a:cxnLst>
              <a:rect l="0" t="0" r="r" b="b"/>
              <a:pathLst>
                <a:path w="48" h="55">
                  <a:moveTo>
                    <a:pt x="31" y="0"/>
                  </a:moveTo>
                  <a:lnTo>
                    <a:pt x="0" y="45"/>
                  </a:lnTo>
                  <a:lnTo>
                    <a:pt x="14" y="55"/>
                  </a:lnTo>
                  <a:lnTo>
                    <a:pt x="47" y="9"/>
                  </a:lnTo>
                  <a:lnTo>
                    <a:pt x="47" y="7"/>
                  </a:lnTo>
                  <a:lnTo>
                    <a:pt x="31"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52" name="Freeform 51"/>
            <p:cNvSpPr>
              <a:spLocks/>
            </p:cNvSpPr>
            <p:nvPr/>
          </p:nvSpPr>
          <p:spPr bwMode="auto">
            <a:xfrm>
              <a:off x="4102" y="4810"/>
              <a:ext cx="31" cy="64"/>
            </a:xfrm>
            <a:custGeom>
              <a:avLst/>
              <a:gdLst>
                <a:gd name="T0" fmla="*/ 31 w 31"/>
                <a:gd name="T1" fmla="*/ 0 h 64"/>
                <a:gd name="T2" fmla="*/ 11 w 31"/>
                <a:gd name="T3" fmla="*/ 0 h 64"/>
                <a:gd name="T4" fmla="*/ 0 w 31"/>
                <a:gd name="T5" fmla="*/ 60 h 64"/>
                <a:gd name="T6" fmla="*/ 19 w 31"/>
                <a:gd name="T7" fmla="*/ 64 h 64"/>
                <a:gd name="T8" fmla="*/ 31 w 31"/>
                <a:gd name="T9" fmla="*/ 2 h 64"/>
                <a:gd name="T10" fmla="*/ 31 w 31"/>
                <a:gd name="T11" fmla="*/ 0 h 64"/>
              </a:gdLst>
              <a:ahLst/>
              <a:cxnLst>
                <a:cxn ang="0">
                  <a:pos x="T0" y="T1"/>
                </a:cxn>
                <a:cxn ang="0">
                  <a:pos x="T2" y="T3"/>
                </a:cxn>
                <a:cxn ang="0">
                  <a:pos x="T4" y="T5"/>
                </a:cxn>
                <a:cxn ang="0">
                  <a:pos x="T6" y="T7"/>
                </a:cxn>
                <a:cxn ang="0">
                  <a:pos x="T8" y="T9"/>
                </a:cxn>
                <a:cxn ang="0">
                  <a:pos x="T10" y="T11"/>
                </a:cxn>
              </a:cxnLst>
              <a:rect l="0" t="0" r="r" b="b"/>
              <a:pathLst>
                <a:path w="31" h="64">
                  <a:moveTo>
                    <a:pt x="31" y="0"/>
                  </a:moveTo>
                  <a:lnTo>
                    <a:pt x="11" y="0"/>
                  </a:lnTo>
                  <a:lnTo>
                    <a:pt x="0" y="60"/>
                  </a:lnTo>
                  <a:lnTo>
                    <a:pt x="19" y="64"/>
                  </a:lnTo>
                  <a:lnTo>
                    <a:pt x="31" y="2"/>
                  </a:lnTo>
                  <a:lnTo>
                    <a:pt x="31"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53" name="Freeform 52"/>
            <p:cNvSpPr>
              <a:spLocks/>
            </p:cNvSpPr>
            <p:nvPr/>
          </p:nvSpPr>
          <p:spPr bwMode="auto">
            <a:xfrm>
              <a:off x="4102" y="4747"/>
              <a:ext cx="31" cy="67"/>
            </a:xfrm>
            <a:custGeom>
              <a:avLst/>
              <a:gdLst>
                <a:gd name="T0" fmla="*/ 19 w 31"/>
                <a:gd name="T1" fmla="*/ 0 h 67"/>
                <a:gd name="T2" fmla="*/ 16 w 31"/>
                <a:gd name="T3" fmla="*/ 0 h 67"/>
                <a:gd name="T4" fmla="*/ 0 w 31"/>
                <a:gd name="T5" fmla="*/ 7 h 67"/>
                <a:gd name="T6" fmla="*/ 11 w 31"/>
                <a:gd name="T7" fmla="*/ 67 h 67"/>
                <a:gd name="T8" fmla="*/ 31 w 31"/>
                <a:gd name="T9" fmla="*/ 62 h 67"/>
                <a:gd name="T10" fmla="*/ 19 w 31"/>
                <a:gd name="T11" fmla="*/ 0 h 67"/>
              </a:gdLst>
              <a:ahLst/>
              <a:cxnLst>
                <a:cxn ang="0">
                  <a:pos x="T0" y="T1"/>
                </a:cxn>
                <a:cxn ang="0">
                  <a:pos x="T2" y="T3"/>
                </a:cxn>
                <a:cxn ang="0">
                  <a:pos x="T4" y="T5"/>
                </a:cxn>
                <a:cxn ang="0">
                  <a:pos x="T6" y="T7"/>
                </a:cxn>
                <a:cxn ang="0">
                  <a:pos x="T8" y="T9"/>
                </a:cxn>
                <a:cxn ang="0">
                  <a:pos x="T10" y="T11"/>
                </a:cxn>
              </a:cxnLst>
              <a:rect l="0" t="0" r="r" b="b"/>
              <a:pathLst>
                <a:path w="31" h="67">
                  <a:moveTo>
                    <a:pt x="19" y="0"/>
                  </a:moveTo>
                  <a:lnTo>
                    <a:pt x="16" y="0"/>
                  </a:lnTo>
                  <a:lnTo>
                    <a:pt x="0" y="7"/>
                  </a:lnTo>
                  <a:lnTo>
                    <a:pt x="11" y="67"/>
                  </a:lnTo>
                  <a:lnTo>
                    <a:pt x="31" y="62"/>
                  </a:lnTo>
                  <a:lnTo>
                    <a:pt x="1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54" name="Freeform 53"/>
            <p:cNvSpPr>
              <a:spLocks/>
            </p:cNvSpPr>
            <p:nvPr/>
          </p:nvSpPr>
          <p:spPr bwMode="auto">
            <a:xfrm>
              <a:off x="4073" y="4697"/>
              <a:ext cx="45" cy="60"/>
            </a:xfrm>
            <a:custGeom>
              <a:avLst/>
              <a:gdLst>
                <a:gd name="T0" fmla="*/ 14 w 45"/>
                <a:gd name="T1" fmla="*/ 0 h 60"/>
                <a:gd name="T2" fmla="*/ 11 w 45"/>
                <a:gd name="T3" fmla="*/ 0 h 60"/>
                <a:gd name="T4" fmla="*/ 0 w 45"/>
                <a:gd name="T5" fmla="*/ 11 h 60"/>
                <a:gd name="T6" fmla="*/ 31 w 45"/>
                <a:gd name="T7" fmla="*/ 60 h 60"/>
                <a:gd name="T8" fmla="*/ 45 w 45"/>
                <a:gd name="T9" fmla="*/ 50 h 60"/>
                <a:gd name="T10" fmla="*/ 14 w 45"/>
                <a:gd name="T11" fmla="*/ 0 h 60"/>
              </a:gdLst>
              <a:ahLst/>
              <a:cxnLst>
                <a:cxn ang="0">
                  <a:pos x="T0" y="T1"/>
                </a:cxn>
                <a:cxn ang="0">
                  <a:pos x="T2" y="T3"/>
                </a:cxn>
                <a:cxn ang="0">
                  <a:pos x="T4" y="T5"/>
                </a:cxn>
                <a:cxn ang="0">
                  <a:pos x="T6" y="T7"/>
                </a:cxn>
                <a:cxn ang="0">
                  <a:pos x="T8" y="T9"/>
                </a:cxn>
                <a:cxn ang="0">
                  <a:pos x="T10" y="T11"/>
                </a:cxn>
              </a:cxnLst>
              <a:rect l="0" t="0" r="r" b="b"/>
              <a:pathLst>
                <a:path w="45" h="60">
                  <a:moveTo>
                    <a:pt x="14" y="0"/>
                  </a:moveTo>
                  <a:lnTo>
                    <a:pt x="11" y="0"/>
                  </a:lnTo>
                  <a:lnTo>
                    <a:pt x="0" y="11"/>
                  </a:lnTo>
                  <a:lnTo>
                    <a:pt x="31" y="60"/>
                  </a:lnTo>
                  <a:lnTo>
                    <a:pt x="45" y="50"/>
                  </a:lnTo>
                  <a:lnTo>
                    <a:pt x="1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55" name="Freeform 54"/>
            <p:cNvSpPr>
              <a:spLocks/>
            </p:cNvSpPr>
            <p:nvPr/>
          </p:nvSpPr>
          <p:spPr bwMode="auto">
            <a:xfrm>
              <a:off x="4025" y="4661"/>
              <a:ext cx="60" cy="50"/>
            </a:xfrm>
            <a:custGeom>
              <a:avLst/>
              <a:gdLst>
                <a:gd name="T0" fmla="*/ 9 w 60"/>
                <a:gd name="T1" fmla="*/ 0 h 50"/>
                <a:gd name="T2" fmla="*/ 7 w 60"/>
                <a:gd name="T3" fmla="*/ 0 h 50"/>
                <a:gd name="T4" fmla="*/ 0 w 60"/>
                <a:gd name="T5" fmla="*/ 16 h 50"/>
                <a:gd name="T6" fmla="*/ 50 w 60"/>
                <a:gd name="T7" fmla="*/ 50 h 50"/>
                <a:gd name="T8" fmla="*/ 60 w 60"/>
                <a:gd name="T9" fmla="*/ 36 h 50"/>
                <a:gd name="T10" fmla="*/ 9 w 60"/>
                <a:gd name="T11" fmla="*/ 0 h 50"/>
              </a:gdLst>
              <a:ahLst/>
              <a:cxnLst>
                <a:cxn ang="0">
                  <a:pos x="T0" y="T1"/>
                </a:cxn>
                <a:cxn ang="0">
                  <a:pos x="T2" y="T3"/>
                </a:cxn>
                <a:cxn ang="0">
                  <a:pos x="T4" y="T5"/>
                </a:cxn>
                <a:cxn ang="0">
                  <a:pos x="T6" y="T7"/>
                </a:cxn>
                <a:cxn ang="0">
                  <a:pos x="T8" y="T9"/>
                </a:cxn>
                <a:cxn ang="0">
                  <a:pos x="T10" y="T11"/>
                </a:cxn>
              </a:cxnLst>
              <a:rect l="0" t="0" r="r" b="b"/>
              <a:pathLst>
                <a:path w="60" h="50">
                  <a:moveTo>
                    <a:pt x="9" y="0"/>
                  </a:moveTo>
                  <a:lnTo>
                    <a:pt x="7" y="0"/>
                  </a:lnTo>
                  <a:lnTo>
                    <a:pt x="0" y="16"/>
                  </a:lnTo>
                  <a:lnTo>
                    <a:pt x="50" y="50"/>
                  </a:lnTo>
                  <a:lnTo>
                    <a:pt x="60" y="36"/>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56" name="Freeform 55"/>
            <p:cNvSpPr>
              <a:spLocks/>
            </p:cNvSpPr>
            <p:nvPr/>
          </p:nvSpPr>
          <p:spPr bwMode="auto">
            <a:xfrm>
              <a:off x="3967" y="4649"/>
              <a:ext cx="65" cy="31"/>
            </a:xfrm>
            <a:custGeom>
              <a:avLst/>
              <a:gdLst>
                <a:gd name="T0" fmla="*/ 2 w 65"/>
                <a:gd name="T1" fmla="*/ 0 h 31"/>
                <a:gd name="T2" fmla="*/ 0 w 65"/>
                <a:gd name="T3" fmla="*/ 0 h 31"/>
                <a:gd name="T4" fmla="*/ 0 w 65"/>
                <a:gd name="T5" fmla="*/ 19 h 31"/>
                <a:gd name="T6" fmla="*/ 60 w 65"/>
                <a:gd name="T7" fmla="*/ 31 h 31"/>
                <a:gd name="T8" fmla="*/ 64 w 65"/>
                <a:gd name="T9" fmla="*/ 12 h 31"/>
                <a:gd name="T10" fmla="*/ 2 w 65"/>
                <a:gd name="T11" fmla="*/ 0 h 31"/>
              </a:gdLst>
              <a:ahLst/>
              <a:cxnLst>
                <a:cxn ang="0">
                  <a:pos x="T0" y="T1"/>
                </a:cxn>
                <a:cxn ang="0">
                  <a:pos x="T2" y="T3"/>
                </a:cxn>
                <a:cxn ang="0">
                  <a:pos x="T4" y="T5"/>
                </a:cxn>
                <a:cxn ang="0">
                  <a:pos x="T6" y="T7"/>
                </a:cxn>
                <a:cxn ang="0">
                  <a:pos x="T8" y="T9"/>
                </a:cxn>
                <a:cxn ang="0">
                  <a:pos x="T10" y="T11"/>
                </a:cxn>
              </a:cxnLst>
              <a:rect l="0" t="0" r="r" b="b"/>
              <a:pathLst>
                <a:path w="65" h="31">
                  <a:moveTo>
                    <a:pt x="2" y="0"/>
                  </a:moveTo>
                  <a:lnTo>
                    <a:pt x="0" y="0"/>
                  </a:lnTo>
                  <a:lnTo>
                    <a:pt x="0" y="19"/>
                  </a:lnTo>
                  <a:lnTo>
                    <a:pt x="60" y="31"/>
                  </a:lnTo>
                  <a:lnTo>
                    <a:pt x="64" y="12"/>
                  </a:lnTo>
                  <a:lnTo>
                    <a:pt x="2"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57" name="Freeform 56"/>
            <p:cNvSpPr>
              <a:spLocks/>
            </p:cNvSpPr>
            <p:nvPr/>
          </p:nvSpPr>
          <p:spPr bwMode="auto">
            <a:xfrm>
              <a:off x="4123" y="4418"/>
              <a:ext cx="3089" cy="560"/>
            </a:xfrm>
            <a:custGeom>
              <a:avLst/>
              <a:gdLst>
                <a:gd name="T0" fmla="*/ 2 w 3089"/>
                <a:gd name="T1" fmla="*/ 0 h 560"/>
                <a:gd name="T2" fmla="*/ 0 w 3089"/>
                <a:gd name="T3" fmla="*/ 19 h 560"/>
                <a:gd name="T4" fmla="*/ 3084 w 3089"/>
                <a:gd name="T5" fmla="*/ 559 h 560"/>
                <a:gd name="T6" fmla="*/ 3088 w 3089"/>
                <a:gd name="T7" fmla="*/ 540 h 560"/>
                <a:gd name="T8" fmla="*/ 2 w 3089"/>
                <a:gd name="T9" fmla="*/ 0 h 560"/>
              </a:gdLst>
              <a:ahLst/>
              <a:cxnLst>
                <a:cxn ang="0">
                  <a:pos x="T0" y="T1"/>
                </a:cxn>
                <a:cxn ang="0">
                  <a:pos x="T2" y="T3"/>
                </a:cxn>
                <a:cxn ang="0">
                  <a:pos x="T4" y="T5"/>
                </a:cxn>
                <a:cxn ang="0">
                  <a:pos x="T6" y="T7"/>
                </a:cxn>
                <a:cxn ang="0">
                  <a:pos x="T8" y="T9"/>
                </a:cxn>
              </a:cxnLst>
              <a:rect l="0" t="0" r="r" b="b"/>
              <a:pathLst>
                <a:path w="3089" h="560">
                  <a:moveTo>
                    <a:pt x="2" y="0"/>
                  </a:moveTo>
                  <a:lnTo>
                    <a:pt x="0" y="19"/>
                  </a:lnTo>
                  <a:lnTo>
                    <a:pt x="3084" y="559"/>
                  </a:lnTo>
                  <a:lnTo>
                    <a:pt x="3088" y="540"/>
                  </a:lnTo>
                  <a:lnTo>
                    <a:pt x="2"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58" name="Freeform 57"/>
            <p:cNvSpPr>
              <a:spLocks/>
            </p:cNvSpPr>
            <p:nvPr/>
          </p:nvSpPr>
          <p:spPr bwMode="auto">
            <a:xfrm>
              <a:off x="3818" y="4418"/>
              <a:ext cx="308" cy="20"/>
            </a:xfrm>
            <a:custGeom>
              <a:avLst/>
              <a:gdLst>
                <a:gd name="T0" fmla="*/ 307 w 308"/>
                <a:gd name="T1" fmla="*/ 0 h 20"/>
                <a:gd name="T2" fmla="*/ 0 w 308"/>
                <a:gd name="T3" fmla="*/ 0 h 20"/>
                <a:gd name="T4" fmla="*/ 2 w 308"/>
                <a:gd name="T5" fmla="*/ 19 h 20"/>
                <a:gd name="T6" fmla="*/ 307 w 308"/>
                <a:gd name="T7" fmla="*/ 19 h 20"/>
                <a:gd name="T8" fmla="*/ 307 w 308"/>
                <a:gd name="T9" fmla="*/ 0 h 20"/>
              </a:gdLst>
              <a:ahLst/>
              <a:cxnLst>
                <a:cxn ang="0">
                  <a:pos x="T0" y="T1"/>
                </a:cxn>
                <a:cxn ang="0">
                  <a:pos x="T2" y="T3"/>
                </a:cxn>
                <a:cxn ang="0">
                  <a:pos x="T4" y="T5"/>
                </a:cxn>
                <a:cxn ang="0">
                  <a:pos x="T6" y="T7"/>
                </a:cxn>
                <a:cxn ang="0">
                  <a:pos x="T8" y="T9"/>
                </a:cxn>
              </a:cxnLst>
              <a:rect l="0" t="0" r="r" b="b"/>
              <a:pathLst>
                <a:path w="308" h="20">
                  <a:moveTo>
                    <a:pt x="307" y="0"/>
                  </a:moveTo>
                  <a:lnTo>
                    <a:pt x="0" y="0"/>
                  </a:lnTo>
                  <a:lnTo>
                    <a:pt x="2" y="19"/>
                  </a:lnTo>
                  <a:lnTo>
                    <a:pt x="307" y="19"/>
                  </a:lnTo>
                  <a:lnTo>
                    <a:pt x="30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59" name="Freeform 58"/>
            <p:cNvSpPr>
              <a:spLocks/>
            </p:cNvSpPr>
            <p:nvPr/>
          </p:nvSpPr>
          <p:spPr bwMode="auto">
            <a:xfrm>
              <a:off x="739" y="4418"/>
              <a:ext cx="3084" cy="560"/>
            </a:xfrm>
            <a:custGeom>
              <a:avLst/>
              <a:gdLst>
                <a:gd name="T0" fmla="*/ 3079 w 3084"/>
                <a:gd name="T1" fmla="*/ 0 h 560"/>
                <a:gd name="T2" fmla="*/ 0 w 3084"/>
                <a:gd name="T3" fmla="*/ 540 h 560"/>
                <a:gd name="T4" fmla="*/ 4 w 3084"/>
                <a:gd name="T5" fmla="*/ 559 h 560"/>
                <a:gd name="T6" fmla="*/ 3084 w 3084"/>
                <a:gd name="T7" fmla="*/ 19 h 560"/>
                <a:gd name="T8" fmla="*/ 3079 w 3084"/>
                <a:gd name="T9" fmla="*/ 0 h 560"/>
              </a:gdLst>
              <a:ahLst/>
              <a:cxnLst>
                <a:cxn ang="0">
                  <a:pos x="T0" y="T1"/>
                </a:cxn>
                <a:cxn ang="0">
                  <a:pos x="T2" y="T3"/>
                </a:cxn>
                <a:cxn ang="0">
                  <a:pos x="T4" y="T5"/>
                </a:cxn>
                <a:cxn ang="0">
                  <a:pos x="T6" y="T7"/>
                </a:cxn>
                <a:cxn ang="0">
                  <a:pos x="T8" y="T9"/>
                </a:cxn>
              </a:cxnLst>
              <a:rect l="0" t="0" r="r" b="b"/>
              <a:pathLst>
                <a:path w="3084" h="560">
                  <a:moveTo>
                    <a:pt x="3079" y="0"/>
                  </a:moveTo>
                  <a:lnTo>
                    <a:pt x="0" y="540"/>
                  </a:lnTo>
                  <a:lnTo>
                    <a:pt x="4" y="559"/>
                  </a:lnTo>
                  <a:lnTo>
                    <a:pt x="3084" y="19"/>
                  </a:lnTo>
                  <a:lnTo>
                    <a:pt x="307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60" name="Freeform 59"/>
            <p:cNvSpPr>
              <a:spLocks/>
            </p:cNvSpPr>
            <p:nvPr/>
          </p:nvSpPr>
          <p:spPr bwMode="auto">
            <a:xfrm>
              <a:off x="6970" y="4296"/>
              <a:ext cx="314" cy="209"/>
            </a:xfrm>
            <a:custGeom>
              <a:avLst/>
              <a:gdLst>
                <a:gd name="T0" fmla="*/ 9 w 314"/>
                <a:gd name="T1" fmla="*/ 0 h 209"/>
                <a:gd name="T2" fmla="*/ 0 w 314"/>
                <a:gd name="T3" fmla="*/ 14 h 209"/>
                <a:gd name="T4" fmla="*/ 307 w 314"/>
                <a:gd name="T5" fmla="*/ 208 h 209"/>
                <a:gd name="T6" fmla="*/ 314 w 314"/>
                <a:gd name="T7" fmla="*/ 196 h 209"/>
                <a:gd name="T8" fmla="*/ 9 w 314"/>
                <a:gd name="T9" fmla="*/ 0 h 209"/>
              </a:gdLst>
              <a:ahLst/>
              <a:cxnLst>
                <a:cxn ang="0">
                  <a:pos x="T0" y="T1"/>
                </a:cxn>
                <a:cxn ang="0">
                  <a:pos x="T2" y="T3"/>
                </a:cxn>
                <a:cxn ang="0">
                  <a:pos x="T4" y="T5"/>
                </a:cxn>
                <a:cxn ang="0">
                  <a:pos x="T6" y="T7"/>
                </a:cxn>
                <a:cxn ang="0">
                  <a:pos x="T8" y="T9"/>
                </a:cxn>
              </a:cxnLst>
              <a:rect l="0" t="0" r="r" b="b"/>
              <a:pathLst>
                <a:path w="314" h="209">
                  <a:moveTo>
                    <a:pt x="9" y="0"/>
                  </a:moveTo>
                  <a:lnTo>
                    <a:pt x="0" y="14"/>
                  </a:lnTo>
                  <a:lnTo>
                    <a:pt x="307" y="208"/>
                  </a:lnTo>
                  <a:lnTo>
                    <a:pt x="314" y="196"/>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61" name="Freeform 60"/>
            <p:cNvSpPr>
              <a:spLocks/>
            </p:cNvSpPr>
            <p:nvPr/>
          </p:nvSpPr>
          <p:spPr bwMode="auto">
            <a:xfrm>
              <a:off x="6794" y="4186"/>
              <a:ext cx="185" cy="124"/>
            </a:xfrm>
            <a:custGeom>
              <a:avLst/>
              <a:gdLst>
                <a:gd name="T0" fmla="*/ 9 w 185"/>
                <a:gd name="T1" fmla="*/ 0 h 124"/>
                <a:gd name="T2" fmla="*/ 7 w 185"/>
                <a:gd name="T3" fmla="*/ 0 h 124"/>
                <a:gd name="T4" fmla="*/ 0 w 185"/>
                <a:gd name="T5" fmla="*/ 14 h 124"/>
                <a:gd name="T6" fmla="*/ 175 w 185"/>
                <a:gd name="T7" fmla="*/ 124 h 124"/>
                <a:gd name="T8" fmla="*/ 184 w 185"/>
                <a:gd name="T9" fmla="*/ 110 h 124"/>
                <a:gd name="T10" fmla="*/ 9 w 185"/>
                <a:gd name="T11" fmla="*/ 0 h 124"/>
              </a:gdLst>
              <a:ahLst/>
              <a:cxnLst>
                <a:cxn ang="0">
                  <a:pos x="T0" y="T1"/>
                </a:cxn>
                <a:cxn ang="0">
                  <a:pos x="T2" y="T3"/>
                </a:cxn>
                <a:cxn ang="0">
                  <a:pos x="T4" y="T5"/>
                </a:cxn>
                <a:cxn ang="0">
                  <a:pos x="T6" y="T7"/>
                </a:cxn>
                <a:cxn ang="0">
                  <a:pos x="T8" y="T9"/>
                </a:cxn>
                <a:cxn ang="0">
                  <a:pos x="T10" y="T11"/>
                </a:cxn>
              </a:cxnLst>
              <a:rect l="0" t="0" r="r" b="b"/>
              <a:pathLst>
                <a:path w="185" h="124">
                  <a:moveTo>
                    <a:pt x="9" y="0"/>
                  </a:moveTo>
                  <a:lnTo>
                    <a:pt x="7" y="0"/>
                  </a:lnTo>
                  <a:lnTo>
                    <a:pt x="0" y="14"/>
                  </a:lnTo>
                  <a:lnTo>
                    <a:pt x="175" y="124"/>
                  </a:lnTo>
                  <a:lnTo>
                    <a:pt x="184" y="110"/>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62" name="Freeform 61"/>
            <p:cNvSpPr>
              <a:spLocks/>
            </p:cNvSpPr>
            <p:nvPr/>
          </p:nvSpPr>
          <p:spPr bwMode="auto">
            <a:xfrm>
              <a:off x="5952" y="3060"/>
              <a:ext cx="1524" cy="991"/>
            </a:xfrm>
            <a:custGeom>
              <a:avLst/>
              <a:gdLst>
                <a:gd name="T0" fmla="*/ 9 w 1524"/>
                <a:gd name="T1" fmla="*/ 0 h 991"/>
                <a:gd name="T2" fmla="*/ 0 w 1524"/>
                <a:gd name="T3" fmla="*/ 14 h 991"/>
                <a:gd name="T4" fmla="*/ 1516 w 1524"/>
                <a:gd name="T5" fmla="*/ 991 h 991"/>
                <a:gd name="T6" fmla="*/ 1524 w 1524"/>
                <a:gd name="T7" fmla="*/ 979 h 991"/>
                <a:gd name="T8" fmla="*/ 9 w 1524"/>
                <a:gd name="T9" fmla="*/ 0 h 991"/>
              </a:gdLst>
              <a:ahLst/>
              <a:cxnLst>
                <a:cxn ang="0">
                  <a:pos x="T0" y="T1"/>
                </a:cxn>
                <a:cxn ang="0">
                  <a:pos x="T2" y="T3"/>
                </a:cxn>
                <a:cxn ang="0">
                  <a:pos x="T4" y="T5"/>
                </a:cxn>
                <a:cxn ang="0">
                  <a:pos x="T6" y="T7"/>
                </a:cxn>
                <a:cxn ang="0">
                  <a:pos x="T8" y="T9"/>
                </a:cxn>
              </a:cxnLst>
              <a:rect l="0" t="0" r="r" b="b"/>
              <a:pathLst>
                <a:path w="1524" h="991">
                  <a:moveTo>
                    <a:pt x="9" y="0"/>
                  </a:moveTo>
                  <a:lnTo>
                    <a:pt x="0" y="14"/>
                  </a:lnTo>
                  <a:lnTo>
                    <a:pt x="1516" y="991"/>
                  </a:lnTo>
                  <a:lnTo>
                    <a:pt x="1524" y="979"/>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63" name="Freeform 62"/>
            <p:cNvSpPr>
              <a:spLocks/>
            </p:cNvSpPr>
            <p:nvPr/>
          </p:nvSpPr>
          <p:spPr bwMode="auto">
            <a:xfrm>
              <a:off x="5482" y="2748"/>
              <a:ext cx="480" cy="326"/>
            </a:xfrm>
            <a:custGeom>
              <a:avLst/>
              <a:gdLst>
                <a:gd name="T0" fmla="*/ 9 w 480"/>
                <a:gd name="T1" fmla="*/ 0 h 326"/>
                <a:gd name="T2" fmla="*/ 0 w 480"/>
                <a:gd name="T3" fmla="*/ 11 h 326"/>
                <a:gd name="T4" fmla="*/ 470 w 480"/>
                <a:gd name="T5" fmla="*/ 326 h 326"/>
                <a:gd name="T6" fmla="*/ 480 w 480"/>
                <a:gd name="T7" fmla="*/ 311 h 326"/>
                <a:gd name="T8" fmla="*/ 9 w 480"/>
                <a:gd name="T9" fmla="*/ 0 h 326"/>
              </a:gdLst>
              <a:ahLst/>
              <a:cxnLst>
                <a:cxn ang="0">
                  <a:pos x="T0" y="T1"/>
                </a:cxn>
                <a:cxn ang="0">
                  <a:pos x="T2" y="T3"/>
                </a:cxn>
                <a:cxn ang="0">
                  <a:pos x="T4" y="T5"/>
                </a:cxn>
                <a:cxn ang="0">
                  <a:pos x="T6" y="T7"/>
                </a:cxn>
                <a:cxn ang="0">
                  <a:pos x="T8" y="T9"/>
                </a:cxn>
              </a:cxnLst>
              <a:rect l="0" t="0" r="r" b="b"/>
              <a:pathLst>
                <a:path w="480" h="326">
                  <a:moveTo>
                    <a:pt x="9" y="0"/>
                  </a:moveTo>
                  <a:lnTo>
                    <a:pt x="0" y="11"/>
                  </a:lnTo>
                  <a:lnTo>
                    <a:pt x="470" y="326"/>
                  </a:lnTo>
                  <a:lnTo>
                    <a:pt x="480" y="311"/>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64" name="Freeform 63"/>
            <p:cNvSpPr>
              <a:spLocks/>
            </p:cNvSpPr>
            <p:nvPr/>
          </p:nvSpPr>
          <p:spPr bwMode="auto">
            <a:xfrm>
              <a:off x="5016" y="2433"/>
              <a:ext cx="475" cy="327"/>
            </a:xfrm>
            <a:custGeom>
              <a:avLst/>
              <a:gdLst>
                <a:gd name="T0" fmla="*/ 9 w 475"/>
                <a:gd name="T1" fmla="*/ 0 h 327"/>
                <a:gd name="T2" fmla="*/ 0 w 475"/>
                <a:gd name="T3" fmla="*/ 9 h 327"/>
                <a:gd name="T4" fmla="*/ 465 w 475"/>
                <a:gd name="T5" fmla="*/ 326 h 327"/>
                <a:gd name="T6" fmla="*/ 475 w 475"/>
                <a:gd name="T7" fmla="*/ 316 h 327"/>
                <a:gd name="T8" fmla="*/ 9 w 475"/>
                <a:gd name="T9" fmla="*/ 0 h 327"/>
              </a:gdLst>
              <a:ahLst/>
              <a:cxnLst>
                <a:cxn ang="0">
                  <a:pos x="T0" y="T1"/>
                </a:cxn>
                <a:cxn ang="0">
                  <a:pos x="T2" y="T3"/>
                </a:cxn>
                <a:cxn ang="0">
                  <a:pos x="T4" y="T5"/>
                </a:cxn>
                <a:cxn ang="0">
                  <a:pos x="T6" y="T7"/>
                </a:cxn>
                <a:cxn ang="0">
                  <a:pos x="T8" y="T9"/>
                </a:cxn>
              </a:cxnLst>
              <a:rect l="0" t="0" r="r" b="b"/>
              <a:pathLst>
                <a:path w="475" h="327">
                  <a:moveTo>
                    <a:pt x="9" y="0"/>
                  </a:moveTo>
                  <a:lnTo>
                    <a:pt x="0" y="9"/>
                  </a:lnTo>
                  <a:lnTo>
                    <a:pt x="465" y="326"/>
                  </a:lnTo>
                  <a:lnTo>
                    <a:pt x="475" y="316"/>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65" name="Freeform 64"/>
            <p:cNvSpPr>
              <a:spLocks/>
            </p:cNvSpPr>
            <p:nvPr/>
          </p:nvSpPr>
          <p:spPr bwMode="auto">
            <a:xfrm>
              <a:off x="4087" y="1793"/>
              <a:ext cx="939" cy="650"/>
            </a:xfrm>
            <a:custGeom>
              <a:avLst/>
              <a:gdLst>
                <a:gd name="T0" fmla="*/ 9 w 939"/>
                <a:gd name="T1" fmla="*/ 0 h 650"/>
                <a:gd name="T2" fmla="*/ 0 w 939"/>
                <a:gd name="T3" fmla="*/ 12 h 650"/>
                <a:gd name="T4" fmla="*/ 928 w 939"/>
                <a:gd name="T5" fmla="*/ 650 h 650"/>
                <a:gd name="T6" fmla="*/ 938 w 939"/>
                <a:gd name="T7" fmla="*/ 640 h 650"/>
                <a:gd name="T8" fmla="*/ 9 w 939"/>
                <a:gd name="T9" fmla="*/ 2 h 650"/>
                <a:gd name="T10" fmla="*/ 9 w 939"/>
                <a:gd name="T11" fmla="*/ 0 h 650"/>
              </a:gdLst>
              <a:ahLst/>
              <a:cxnLst>
                <a:cxn ang="0">
                  <a:pos x="T0" y="T1"/>
                </a:cxn>
                <a:cxn ang="0">
                  <a:pos x="T2" y="T3"/>
                </a:cxn>
                <a:cxn ang="0">
                  <a:pos x="T4" y="T5"/>
                </a:cxn>
                <a:cxn ang="0">
                  <a:pos x="T6" y="T7"/>
                </a:cxn>
                <a:cxn ang="0">
                  <a:pos x="T8" y="T9"/>
                </a:cxn>
                <a:cxn ang="0">
                  <a:pos x="T10" y="T11"/>
                </a:cxn>
              </a:cxnLst>
              <a:rect l="0" t="0" r="r" b="b"/>
              <a:pathLst>
                <a:path w="939" h="650">
                  <a:moveTo>
                    <a:pt x="9" y="0"/>
                  </a:moveTo>
                  <a:lnTo>
                    <a:pt x="0" y="12"/>
                  </a:lnTo>
                  <a:lnTo>
                    <a:pt x="928" y="650"/>
                  </a:lnTo>
                  <a:lnTo>
                    <a:pt x="938" y="640"/>
                  </a:lnTo>
                  <a:lnTo>
                    <a:pt x="9" y="2"/>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66" name="Freeform 65"/>
            <p:cNvSpPr>
              <a:spLocks/>
            </p:cNvSpPr>
            <p:nvPr/>
          </p:nvSpPr>
          <p:spPr bwMode="auto">
            <a:xfrm>
              <a:off x="3938" y="1697"/>
              <a:ext cx="159" cy="110"/>
            </a:xfrm>
            <a:custGeom>
              <a:avLst/>
              <a:gdLst>
                <a:gd name="T0" fmla="*/ 9 w 159"/>
                <a:gd name="T1" fmla="*/ 0 h 110"/>
                <a:gd name="T2" fmla="*/ 0 w 159"/>
                <a:gd name="T3" fmla="*/ 14 h 110"/>
                <a:gd name="T4" fmla="*/ 148 w 159"/>
                <a:gd name="T5" fmla="*/ 110 h 110"/>
                <a:gd name="T6" fmla="*/ 158 w 159"/>
                <a:gd name="T7" fmla="*/ 95 h 110"/>
                <a:gd name="T8" fmla="*/ 9 w 159"/>
                <a:gd name="T9" fmla="*/ 0 h 110"/>
              </a:gdLst>
              <a:ahLst/>
              <a:cxnLst>
                <a:cxn ang="0">
                  <a:pos x="T0" y="T1"/>
                </a:cxn>
                <a:cxn ang="0">
                  <a:pos x="T2" y="T3"/>
                </a:cxn>
                <a:cxn ang="0">
                  <a:pos x="T4" y="T5"/>
                </a:cxn>
                <a:cxn ang="0">
                  <a:pos x="T6" y="T7"/>
                </a:cxn>
                <a:cxn ang="0">
                  <a:pos x="T8" y="T9"/>
                </a:cxn>
              </a:cxnLst>
              <a:rect l="0" t="0" r="r" b="b"/>
              <a:pathLst>
                <a:path w="159" h="110">
                  <a:moveTo>
                    <a:pt x="9" y="0"/>
                  </a:moveTo>
                  <a:lnTo>
                    <a:pt x="0" y="14"/>
                  </a:lnTo>
                  <a:lnTo>
                    <a:pt x="148" y="110"/>
                  </a:lnTo>
                  <a:lnTo>
                    <a:pt x="158" y="95"/>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67" name="Freeform 66"/>
            <p:cNvSpPr>
              <a:spLocks/>
            </p:cNvSpPr>
            <p:nvPr/>
          </p:nvSpPr>
          <p:spPr bwMode="auto">
            <a:xfrm>
              <a:off x="3787" y="1606"/>
              <a:ext cx="161" cy="105"/>
            </a:xfrm>
            <a:custGeom>
              <a:avLst/>
              <a:gdLst>
                <a:gd name="T0" fmla="*/ 7 w 161"/>
                <a:gd name="T1" fmla="*/ 0 h 105"/>
                <a:gd name="T2" fmla="*/ 0 w 161"/>
                <a:gd name="T3" fmla="*/ 14 h 105"/>
                <a:gd name="T4" fmla="*/ 151 w 161"/>
                <a:gd name="T5" fmla="*/ 105 h 105"/>
                <a:gd name="T6" fmla="*/ 160 w 161"/>
                <a:gd name="T7" fmla="*/ 91 h 105"/>
                <a:gd name="T8" fmla="*/ 7 w 161"/>
                <a:gd name="T9" fmla="*/ 0 h 105"/>
              </a:gdLst>
              <a:ahLst/>
              <a:cxnLst>
                <a:cxn ang="0">
                  <a:pos x="T0" y="T1"/>
                </a:cxn>
                <a:cxn ang="0">
                  <a:pos x="T2" y="T3"/>
                </a:cxn>
                <a:cxn ang="0">
                  <a:pos x="T4" y="T5"/>
                </a:cxn>
                <a:cxn ang="0">
                  <a:pos x="T6" y="T7"/>
                </a:cxn>
                <a:cxn ang="0">
                  <a:pos x="T8" y="T9"/>
                </a:cxn>
              </a:cxnLst>
              <a:rect l="0" t="0" r="r" b="b"/>
              <a:pathLst>
                <a:path w="161" h="105">
                  <a:moveTo>
                    <a:pt x="7" y="0"/>
                  </a:moveTo>
                  <a:lnTo>
                    <a:pt x="0" y="14"/>
                  </a:lnTo>
                  <a:lnTo>
                    <a:pt x="151" y="105"/>
                  </a:lnTo>
                  <a:lnTo>
                    <a:pt x="160" y="91"/>
                  </a:lnTo>
                  <a:lnTo>
                    <a:pt x="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68" name="Freeform 67"/>
            <p:cNvSpPr>
              <a:spLocks/>
            </p:cNvSpPr>
            <p:nvPr/>
          </p:nvSpPr>
          <p:spPr bwMode="auto">
            <a:xfrm>
              <a:off x="3633" y="1521"/>
              <a:ext cx="161" cy="99"/>
            </a:xfrm>
            <a:custGeom>
              <a:avLst/>
              <a:gdLst>
                <a:gd name="T0" fmla="*/ 4 w 161"/>
                <a:gd name="T1" fmla="*/ 0 h 99"/>
                <a:gd name="T2" fmla="*/ 0 w 161"/>
                <a:gd name="T3" fmla="*/ 14 h 99"/>
                <a:gd name="T4" fmla="*/ 156 w 161"/>
                <a:gd name="T5" fmla="*/ 98 h 99"/>
                <a:gd name="T6" fmla="*/ 160 w 161"/>
                <a:gd name="T7" fmla="*/ 84 h 99"/>
                <a:gd name="T8" fmla="*/ 4 w 161"/>
                <a:gd name="T9" fmla="*/ 0 h 99"/>
              </a:gdLst>
              <a:ahLst/>
              <a:cxnLst>
                <a:cxn ang="0">
                  <a:pos x="T0" y="T1"/>
                </a:cxn>
                <a:cxn ang="0">
                  <a:pos x="T2" y="T3"/>
                </a:cxn>
                <a:cxn ang="0">
                  <a:pos x="T4" y="T5"/>
                </a:cxn>
                <a:cxn ang="0">
                  <a:pos x="T6" y="T7"/>
                </a:cxn>
                <a:cxn ang="0">
                  <a:pos x="T8" y="T9"/>
                </a:cxn>
              </a:cxnLst>
              <a:rect l="0" t="0" r="r" b="b"/>
              <a:pathLst>
                <a:path w="161" h="99">
                  <a:moveTo>
                    <a:pt x="4" y="0"/>
                  </a:moveTo>
                  <a:lnTo>
                    <a:pt x="0" y="14"/>
                  </a:lnTo>
                  <a:lnTo>
                    <a:pt x="156" y="98"/>
                  </a:lnTo>
                  <a:lnTo>
                    <a:pt x="160" y="84"/>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69" name="Freeform 68"/>
            <p:cNvSpPr>
              <a:spLocks/>
            </p:cNvSpPr>
            <p:nvPr/>
          </p:nvSpPr>
          <p:spPr bwMode="auto">
            <a:xfrm>
              <a:off x="3470" y="1450"/>
              <a:ext cx="168" cy="86"/>
            </a:xfrm>
            <a:custGeom>
              <a:avLst/>
              <a:gdLst>
                <a:gd name="T0" fmla="*/ 4 w 168"/>
                <a:gd name="T1" fmla="*/ 0 h 86"/>
                <a:gd name="T2" fmla="*/ 0 w 168"/>
                <a:gd name="T3" fmla="*/ 14 h 86"/>
                <a:gd name="T4" fmla="*/ 163 w 168"/>
                <a:gd name="T5" fmla="*/ 86 h 86"/>
                <a:gd name="T6" fmla="*/ 167 w 168"/>
                <a:gd name="T7" fmla="*/ 71 h 86"/>
                <a:gd name="T8" fmla="*/ 4 w 168"/>
                <a:gd name="T9" fmla="*/ 0 h 86"/>
              </a:gdLst>
              <a:ahLst/>
              <a:cxnLst>
                <a:cxn ang="0">
                  <a:pos x="T0" y="T1"/>
                </a:cxn>
                <a:cxn ang="0">
                  <a:pos x="T2" y="T3"/>
                </a:cxn>
                <a:cxn ang="0">
                  <a:pos x="T4" y="T5"/>
                </a:cxn>
                <a:cxn ang="0">
                  <a:pos x="T6" y="T7"/>
                </a:cxn>
                <a:cxn ang="0">
                  <a:pos x="T8" y="T9"/>
                </a:cxn>
              </a:cxnLst>
              <a:rect l="0" t="0" r="r" b="b"/>
              <a:pathLst>
                <a:path w="168" h="86">
                  <a:moveTo>
                    <a:pt x="4" y="0"/>
                  </a:moveTo>
                  <a:lnTo>
                    <a:pt x="0" y="14"/>
                  </a:lnTo>
                  <a:lnTo>
                    <a:pt x="163" y="86"/>
                  </a:lnTo>
                  <a:lnTo>
                    <a:pt x="167" y="71"/>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70" name="Freeform 69"/>
            <p:cNvSpPr>
              <a:spLocks/>
            </p:cNvSpPr>
            <p:nvPr/>
          </p:nvSpPr>
          <p:spPr bwMode="auto">
            <a:xfrm>
              <a:off x="3002" y="1265"/>
              <a:ext cx="473" cy="199"/>
            </a:xfrm>
            <a:custGeom>
              <a:avLst/>
              <a:gdLst>
                <a:gd name="T0" fmla="*/ 4 w 473"/>
                <a:gd name="T1" fmla="*/ 0 h 199"/>
                <a:gd name="T2" fmla="*/ 0 w 473"/>
                <a:gd name="T3" fmla="*/ 14 h 199"/>
                <a:gd name="T4" fmla="*/ 468 w 473"/>
                <a:gd name="T5" fmla="*/ 199 h 199"/>
                <a:gd name="T6" fmla="*/ 472 w 473"/>
                <a:gd name="T7" fmla="*/ 184 h 199"/>
                <a:gd name="T8" fmla="*/ 4 w 473"/>
                <a:gd name="T9" fmla="*/ 0 h 199"/>
              </a:gdLst>
              <a:ahLst/>
              <a:cxnLst>
                <a:cxn ang="0">
                  <a:pos x="T0" y="T1"/>
                </a:cxn>
                <a:cxn ang="0">
                  <a:pos x="T2" y="T3"/>
                </a:cxn>
                <a:cxn ang="0">
                  <a:pos x="T4" y="T5"/>
                </a:cxn>
                <a:cxn ang="0">
                  <a:pos x="T6" y="T7"/>
                </a:cxn>
                <a:cxn ang="0">
                  <a:pos x="T8" y="T9"/>
                </a:cxn>
              </a:cxnLst>
              <a:rect l="0" t="0" r="r" b="b"/>
              <a:pathLst>
                <a:path w="473" h="199">
                  <a:moveTo>
                    <a:pt x="4" y="0"/>
                  </a:moveTo>
                  <a:lnTo>
                    <a:pt x="0" y="14"/>
                  </a:lnTo>
                  <a:lnTo>
                    <a:pt x="468" y="199"/>
                  </a:lnTo>
                  <a:lnTo>
                    <a:pt x="472" y="184"/>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71" name="Freeform 70"/>
            <p:cNvSpPr>
              <a:spLocks/>
            </p:cNvSpPr>
            <p:nvPr/>
          </p:nvSpPr>
          <p:spPr bwMode="auto">
            <a:xfrm>
              <a:off x="2530" y="1094"/>
              <a:ext cx="477" cy="185"/>
            </a:xfrm>
            <a:custGeom>
              <a:avLst/>
              <a:gdLst>
                <a:gd name="T0" fmla="*/ 4 w 477"/>
                <a:gd name="T1" fmla="*/ 0 h 185"/>
                <a:gd name="T2" fmla="*/ 0 w 477"/>
                <a:gd name="T3" fmla="*/ 14 h 185"/>
                <a:gd name="T4" fmla="*/ 472 w 477"/>
                <a:gd name="T5" fmla="*/ 184 h 185"/>
                <a:gd name="T6" fmla="*/ 477 w 477"/>
                <a:gd name="T7" fmla="*/ 170 h 185"/>
                <a:gd name="T8" fmla="*/ 4 w 477"/>
                <a:gd name="T9" fmla="*/ 0 h 185"/>
              </a:gdLst>
              <a:ahLst/>
              <a:cxnLst>
                <a:cxn ang="0">
                  <a:pos x="T0" y="T1"/>
                </a:cxn>
                <a:cxn ang="0">
                  <a:pos x="T2" y="T3"/>
                </a:cxn>
                <a:cxn ang="0">
                  <a:pos x="T4" y="T5"/>
                </a:cxn>
                <a:cxn ang="0">
                  <a:pos x="T6" y="T7"/>
                </a:cxn>
                <a:cxn ang="0">
                  <a:pos x="T8" y="T9"/>
                </a:cxn>
              </a:cxnLst>
              <a:rect l="0" t="0" r="r" b="b"/>
              <a:pathLst>
                <a:path w="477" h="185">
                  <a:moveTo>
                    <a:pt x="4" y="0"/>
                  </a:moveTo>
                  <a:lnTo>
                    <a:pt x="0" y="14"/>
                  </a:lnTo>
                  <a:lnTo>
                    <a:pt x="472" y="184"/>
                  </a:lnTo>
                  <a:lnTo>
                    <a:pt x="477" y="170"/>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72" name="Freeform 71"/>
            <p:cNvSpPr>
              <a:spLocks/>
            </p:cNvSpPr>
            <p:nvPr/>
          </p:nvSpPr>
          <p:spPr bwMode="auto">
            <a:xfrm>
              <a:off x="2057" y="924"/>
              <a:ext cx="477" cy="185"/>
            </a:xfrm>
            <a:custGeom>
              <a:avLst/>
              <a:gdLst>
                <a:gd name="T0" fmla="*/ 4 w 477"/>
                <a:gd name="T1" fmla="*/ 0 h 185"/>
                <a:gd name="T2" fmla="*/ 0 w 477"/>
                <a:gd name="T3" fmla="*/ 14 h 185"/>
                <a:gd name="T4" fmla="*/ 472 w 477"/>
                <a:gd name="T5" fmla="*/ 184 h 185"/>
                <a:gd name="T6" fmla="*/ 477 w 477"/>
                <a:gd name="T7" fmla="*/ 170 h 185"/>
                <a:gd name="T8" fmla="*/ 4 w 477"/>
                <a:gd name="T9" fmla="*/ 0 h 185"/>
              </a:gdLst>
              <a:ahLst/>
              <a:cxnLst>
                <a:cxn ang="0">
                  <a:pos x="T0" y="T1"/>
                </a:cxn>
                <a:cxn ang="0">
                  <a:pos x="T2" y="T3"/>
                </a:cxn>
                <a:cxn ang="0">
                  <a:pos x="T4" y="T5"/>
                </a:cxn>
                <a:cxn ang="0">
                  <a:pos x="T6" y="T7"/>
                </a:cxn>
                <a:cxn ang="0">
                  <a:pos x="T8" y="T9"/>
                </a:cxn>
              </a:cxnLst>
              <a:rect l="0" t="0" r="r" b="b"/>
              <a:pathLst>
                <a:path w="477" h="185">
                  <a:moveTo>
                    <a:pt x="4" y="0"/>
                  </a:moveTo>
                  <a:lnTo>
                    <a:pt x="0" y="14"/>
                  </a:lnTo>
                  <a:lnTo>
                    <a:pt x="472" y="184"/>
                  </a:lnTo>
                  <a:lnTo>
                    <a:pt x="477" y="170"/>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73" name="Freeform 72"/>
            <p:cNvSpPr>
              <a:spLocks/>
            </p:cNvSpPr>
            <p:nvPr/>
          </p:nvSpPr>
          <p:spPr bwMode="auto">
            <a:xfrm>
              <a:off x="1586" y="746"/>
              <a:ext cx="475" cy="192"/>
            </a:xfrm>
            <a:custGeom>
              <a:avLst/>
              <a:gdLst>
                <a:gd name="T0" fmla="*/ 4 w 475"/>
                <a:gd name="T1" fmla="*/ 0 h 192"/>
                <a:gd name="T2" fmla="*/ 0 w 475"/>
                <a:gd name="T3" fmla="*/ 14 h 192"/>
                <a:gd name="T4" fmla="*/ 470 w 475"/>
                <a:gd name="T5" fmla="*/ 191 h 192"/>
                <a:gd name="T6" fmla="*/ 475 w 475"/>
                <a:gd name="T7" fmla="*/ 177 h 192"/>
                <a:gd name="T8" fmla="*/ 4 w 475"/>
                <a:gd name="T9" fmla="*/ 0 h 192"/>
              </a:gdLst>
              <a:ahLst/>
              <a:cxnLst>
                <a:cxn ang="0">
                  <a:pos x="T0" y="T1"/>
                </a:cxn>
                <a:cxn ang="0">
                  <a:pos x="T2" y="T3"/>
                </a:cxn>
                <a:cxn ang="0">
                  <a:pos x="T4" y="T5"/>
                </a:cxn>
                <a:cxn ang="0">
                  <a:pos x="T6" y="T7"/>
                </a:cxn>
                <a:cxn ang="0">
                  <a:pos x="T8" y="T9"/>
                </a:cxn>
              </a:cxnLst>
              <a:rect l="0" t="0" r="r" b="b"/>
              <a:pathLst>
                <a:path w="475" h="192">
                  <a:moveTo>
                    <a:pt x="4" y="0"/>
                  </a:moveTo>
                  <a:lnTo>
                    <a:pt x="0" y="14"/>
                  </a:lnTo>
                  <a:lnTo>
                    <a:pt x="470" y="191"/>
                  </a:lnTo>
                  <a:lnTo>
                    <a:pt x="475" y="177"/>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74" name="Freeform 73"/>
            <p:cNvSpPr>
              <a:spLocks/>
            </p:cNvSpPr>
            <p:nvPr/>
          </p:nvSpPr>
          <p:spPr bwMode="auto">
            <a:xfrm>
              <a:off x="1226" y="590"/>
              <a:ext cx="365" cy="171"/>
            </a:xfrm>
            <a:custGeom>
              <a:avLst/>
              <a:gdLst>
                <a:gd name="T0" fmla="*/ 4 w 365"/>
                <a:gd name="T1" fmla="*/ 0 h 171"/>
                <a:gd name="T2" fmla="*/ 0 w 365"/>
                <a:gd name="T3" fmla="*/ 14 h 171"/>
                <a:gd name="T4" fmla="*/ 360 w 365"/>
                <a:gd name="T5" fmla="*/ 170 h 171"/>
                <a:gd name="T6" fmla="*/ 364 w 365"/>
                <a:gd name="T7" fmla="*/ 156 h 171"/>
                <a:gd name="T8" fmla="*/ 4 w 365"/>
                <a:gd name="T9" fmla="*/ 0 h 171"/>
              </a:gdLst>
              <a:ahLst/>
              <a:cxnLst>
                <a:cxn ang="0">
                  <a:pos x="T0" y="T1"/>
                </a:cxn>
                <a:cxn ang="0">
                  <a:pos x="T2" y="T3"/>
                </a:cxn>
                <a:cxn ang="0">
                  <a:pos x="T4" y="T5"/>
                </a:cxn>
                <a:cxn ang="0">
                  <a:pos x="T6" y="T7"/>
                </a:cxn>
                <a:cxn ang="0">
                  <a:pos x="T8" y="T9"/>
                </a:cxn>
              </a:cxnLst>
              <a:rect l="0" t="0" r="r" b="b"/>
              <a:pathLst>
                <a:path w="365" h="171">
                  <a:moveTo>
                    <a:pt x="4" y="0"/>
                  </a:moveTo>
                  <a:lnTo>
                    <a:pt x="0" y="14"/>
                  </a:lnTo>
                  <a:lnTo>
                    <a:pt x="360" y="170"/>
                  </a:lnTo>
                  <a:lnTo>
                    <a:pt x="364" y="156"/>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75" name="Freeform 74"/>
            <p:cNvSpPr>
              <a:spLocks/>
            </p:cNvSpPr>
            <p:nvPr/>
          </p:nvSpPr>
          <p:spPr bwMode="auto">
            <a:xfrm>
              <a:off x="866" y="432"/>
              <a:ext cx="365" cy="173"/>
            </a:xfrm>
            <a:custGeom>
              <a:avLst/>
              <a:gdLst>
                <a:gd name="T0" fmla="*/ 4 w 365"/>
                <a:gd name="T1" fmla="*/ 0 h 173"/>
                <a:gd name="T2" fmla="*/ 0 w 365"/>
                <a:gd name="T3" fmla="*/ 14 h 173"/>
                <a:gd name="T4" fmla="*/ 360 w 365"/>
                <a:gd name="T5" fmla="*/ 172 h 173"/>
                <a:gd name="T6" fmla="*/ 364 w 365"/>
                <a:gd name="T7" fmla="*/ 158 h 173"/>
                <a:gd name="T8" fmla="*/ 4 w 365"/>
                <a:gd name="T9" fmla="*/ 0 h 173"/>
              </a:gdLst>
              <a:ahLst/>
              <a:cxnLst>
                <a:cxn ang="0">
                  <a:pos x="T0" y="T1"/>
                </a:cxn>
                <a:cxn ang="0">
                  <a:pos x="T2" y="T3"/>
                </a:cxn>
                <a:cxn ang="0">
                  <a:pos x="T4" y="T5"/>
                </a:cxn>
                <a:cxn ang="0">
                  <a:pos x="T6" y="T7"/>
                </a:cxn>
                <a:cxn ang="0">
                  <a:pos x="T8" y="T9"/>
                </a:cxn>
              </a:cxnLst>
              <a:rect l="0" t="0" r="r" b="b"/>
              <a:pathLst>
                <a:path w="365" h="173">
                  <a:moveTo>
                    <a:pt x="4" y="0"/>
                  </a:moveTo>
                  <a:lnTo>
                    <a:pt x="0" y="14"/>
                  </a:lnTo>
                  <a:lnTo>
                    <a:pt x="360" y="172"/>
                  </a:lnTo>
                  <a:lnTo>
                    <a:pt x="364" y="158"/>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76" name="Freeform 75"/>
            <p:cNvSpPr>
              <a:spLocks/>
            </p:cNvSpPr>
            <p:nvPr/>
          </p:nvSpPr>
          <p:spPr bwMode="auto">
            <a:xfrm>
              <a:off x="149" y="103"/>
              <a:ext cx="722" cy="343"/>
            </a:xfrm>
            <a:custGeom>
              <a:avLst/>
              <a:gdLst>
                <a:gd name="T0" fmla="*/ 7 w 722"/>
                <a:gd name="T1" fmla="*/ 0 h 343"/>
                <a:gd name="T2" fmla="*/ 0 w 722"/>
                <a:gd name="T3" fmla="*/ 12 h 343"/>
                <a:gd name="T4" fmla="*/ 717 w 722"/>
                <a:gd name="T5" fmla="*/ 343 h 343"/>
                <a:gd name="T6" fmla="*/ 722 w 722"/>
                <a:gd name="T7" fmla="*/ 328 h 343"/>
                <a:gd name="T8" fmla="*/ 7 w 722"/>
                <a:gd name="T9" fmla="*/ 0 h 343"/>
              </a:gdLst>
              <a:ahLst/>
              <a:cxnLst>
                <a:cxn ang="0">
                  <a:pos x="T0" y="T1"/>
                </a:cxn>
                <a:cxn ang="0">
                  <a:pos x="T2" y="T3"/>
                </a:cxn>
                <a:cxn ang="0">
                  <a:pos x="T4" y="T5"/>
                </a:cxn>
                <a:cxn ang="0">
                  <a:pos x="T6" y="T7"/>
                </a:cxn>
                <a:cxn ang="0">
                  <a:pos x="T8" y="T9"/>
                </a:cxn>
              </a:cxnLst>
              <a:rect l="0" t="0" r="r" b="b"/>
              <a:pathLst>
                <a:path w="722" h="343">
                  <a:moveTo>
                    <a:pt x="7" y="0"/>
                  </a:moveTo>
                  <a:lnTo>
                    <a:pt x="0" y="12"/>
                  </a:lnTo>
                  <a:lnTo>
                    <a:pt x="717" y="343"/>
                  </a:lnTo>
                  <a:lnTo>
                    <a:pt x="722" y="328"/>
                  </a:lnTo>
                  <a:lnTo>
                    <a:pt x="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77" name="Freeform 76"/>
            <p:cNvSpPr>
              <a:spLocks/>
            </p:cNvSpPr>
            <p:nvPr/>
          </p:nvSpPr>
          <p:spPr bwMode="auto">
            <a:xfrm>
              <a:off x="3093" y="1692"/>
              <a:ext cx="274" cy="444"/>
            </a:xfrm>
            <a:custGeom>
              <a:avLst/>
              <a:gdLst>
                <a:gd name="T0" fmla="*/ 261 w 274"/>
                <a:gd name="T1" fmla="*/ 0 h 444"/>
                <a:gd name="T2" fmla="*/ 0 w 274"/>
                <a:gd name="T3" fmla="*/ 436 h 444"/>
                <a:gd name="T4" fmla="*/ 12 w 274"/>
                <a:gd name="T5" fmla="*/ 443 h 444"/>
                <a:gd name="T6" fmla="*/ 273 w 274"/>
                <a:gd name="T7" fmla="*/ 7 h 444"/>
                <a:gd name="T8" fmla="*/ 261 w 274"/>
                <a:gd name="T9" fmla="*/ 0 h 444"/>
              </a:gdLst>
              <a:ahLst/>
              <a:cxnLst>
                <a:cxn ang="0">
                  <a:pos x="T0" y="T1"/>
                </a:cxn>
                <a:cxn ang="0">
                  <a:pos x="T2" y="T3"/>
                </a:cxn>
                <a:cxn ang="0">
                  <a:pos x="T4" y="T5"/>
                </a:cxn>
                <a:cxn ang="0">
                  <a:pos x="T6" y="T7"/>
                </a:cxn>
                <a:cxn ang="0">
                  <a:pos x="T8" y="T9"/>
                </a:cxn>
              </a:cxnLst>
              <a:rect l="0" t="0" r="r" b="b"/>
              <a:pathLst>
                <a:path w="274" h="444">
                  <a:moveTo>
                    <a:pt x="261" y="0"/>
                  </a:moveTo>
                  <a:lnTo>
                    <a:pt x="0" y="436"/>
                  </a:lnTo>
                  <a:lnTo>
                    <a:pt x="12" y="443"/>
                  </a:lnTo>
                  <a:lnTo>
                    <a:pt x="273" y="7"/>
                  </a:lnTo>
                  <a:lnTo>
                    <a:pt x="261"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78" name="Freeform 77"/>
            <p:cNvSpPr>
              <a:spLocks/>
            </p:cNvSpPr>
            <p:nvPr/>
          </p:nvSpPr>
          <p:spPr bwMode="auto">
            <a:xfrm>
              <a:off x="3127" y="1718"/>
              <a:ext cx="269" cy="440"/>
            </a:xfrm>
            <a:custGeom>
              <a:avLst/>
              <a:gdLst>
                <a:gd name="T0" fmla="*/ 256 w 269"/>
                <a:gd name="T1" fmla="*/ 0 h 440"/>
                <a:gd name="T2" fmla="*/ 0 w 269"/>
                <a:gd name="T3" fmla="*/ 431 h 440"/>
                <a:gd name="T4" fmla="*/ 12 w 269"/>
                <a:gd name="T5" fmla="*/ 439 h 440"/>
                <a:gd name="T6" fmla="*/ 268 w 269"/>
                <a:gd name="T7" fmla="*/ 7 h 440"/>
                <a:gd name="T8" fmla="*/ 256 w 269"/>
                <a:gd name="T9" fmla="*/ 0 h 440"/>
              </a:gdLst>
              <a:ahLst/>
              <a:cxnLst>
                <a:cxn ang="0">
                  <a:pos x="T0" y="T1"/>
                </a:cxn>
                <a:cxn ang="0">
                  <a:pos x="T2" y="T3"/>
                </a:cxn>
                <a:cxn ang="0">
                  <a:pos x="T4" y="T5"/>
                </a:cxn>
                <a:cxn ang="0">
                  <a:pos x="T6" y="T7"/>
                </a:cxn>
                <a:cxn ang="0">
                  <a:pos x="T8" y="T9"/>
                </a:cxn>
              </a:cxnLst>
              <a:rect l="0" t="0" r="r" b="b"/>
              <a:pathLst>
                <a:path w="269" h="440">
                  <a:moveTo>
                    <a:pt x="256" y="0"/>
                  </a:moveTo>
                  <a:lnTo>
                    <a:pt x="0" y="431"/>
                  </a:lnTo>
                  <a:lnTo>
                    <a:pt x="12" y="439"/>
                  </a:lnTo>
                  <a:lnTo>
                    <a:pt x="268" y="7"/>
                  </a:lnTo>
                  <a:lnTo>
                    <a:pt x="256"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79" name="Freeform 78"/>
            <p:cNvSpPr>
              <a:spLocks/>
            </p:cNvSpPr>
            <p:nvPr/>
          </p:nvSpPr>
          <p:spPr bwMode="auto">
            <a:xfrm>
              <a:off x="3526" y="1970"/>
              <a:ext cx="261" cy="420"/>
            </a:xfrm>
            <a:custGeom>
              <a:avLst/>
              <a:gdLst>
                <a:gd name="T0" fmla="*/ 256 w 261"/>
                <a:gd name="T1" fmla="*/ 0 h 420"/>
                <a:gd name="T2" fmla="*/ 244 w 261"/>
                <a:gd name="T3" fmla="*/ 2 h 420"/>
                <a:gd name="T4" fmla="*/ 0 w 261"/>
                <a:gd name="T5" fmla="*/ 412 h 420"/>
                <a:gd name="T6" fmla="*/ 11 w 261"/>
                <a:gd name="T7" fmla="*/ 420 h 420"/>
                <a:gd name="T8" fmla="*/ 261 w 261"/>
                <a:gd name="T9" fmla="*/ 4 h 420"/>
                <a:gd name="T10" fmla="*/ 256 w 261"/>
                <a:gd name="T11" fmla="*/ 0 h 420"/>
              </a:gdLst>
              <a:ahLst/>
              <a:cxnLst>
                <a:cxn ang="0">
                  <a:pos x="T0" y="T1"/>
                </a:cxn>
                <a:cxn ang="0">
                  <a:pos x="T2" y="T3"/>
                </a:cxn>
                <a:cxn ang="0">
                  <a:pos x="T4" y="T5"/>
                </a:cxn>
                <a:cxn ang="0">
                  <a:pos x="T6" y="T7"/>
                </a:cxn>
                <a:cxn ang="0">
                  <a:pos x="T8" y="T9"/>
                </a:cxn>
                <a:cxn ang="0">
                  <a:pos x="T10" y="T11"/>
                </a:cxn>
              </a:cxnLst>
              <a:rect l="0" t="0" r="r" b="b"/>
              <a:pathLst>
                <a:path w="261" h="420">
                  <a:moveTo>
                    <a:pt x="256" y="0"/>
                  </a:moveTo>
                  <a:lnTo>
                    <a:pt x="244" y="2"/>
                  </a:lnTo>
                  <a:lnTo>
                    <a:pt x="0" y="412"/>
                  </a:lnTo>
                  <a:lnTo>
                    <a:pt x="11" y="420"/>
                  </a:lnTo>
                  <a:lnTo>
                    <a:pt x="261" y="4"/>
                  </a:lnTo>
                  <a:lnTo>
                    <a:pt x="256"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80" name="Freeform 79"/>
            <p:cNvSpPr>
              <a:spLocks/>
            </p:cNvSpPr>
            <p:nvPr/>
          </p:nvSpPr>
          <p:spPr bwMode="auto">
            <a:xfrm>
              <a:off x="3343" y="1701"/>
              <a:ext cx="439" cy="284"/>
            </a:xfrm>
            <a:custGeom>
              <a:avLst/>
              <a:gdLst>
                <a:gd name="T0" fmla="*/ 7 w 439"/>
                <a:gd name="T1" fmla="*/ 0 h 284"/>
                <a:gd name="T2" fmla="*/ 0 w 439"/>
                <a:gd name="T3" fmla="*/ 12 h 284"/>
                <a:gd name="T4" fmla="*/ 429 w 439"/>
                <a:gd name="T5" fmla="*/ 283 h 284"/>
                <a:gd name="T6" fmla="*/ 439 w 439"/>
                <a:gd name="T7" fmla="*/ 268 h 284"/>
                <a:gd name="T8" fmla="*/ 7 w 439"/>
                <a:gd name="T9" fmla="*/ 0 h 284"/>
              </a:gdLst>
              <a:ahLst/>
              <a:cxnLst>
                <a:cxn ang="0">
                  <a:pos x="T0" y="T1"/>
                </a:cxn>
                <a:cxn ang="0">
                  <a:pos x="T2" y="T3"/>
                </a:cxn>
                <a:cxn ang="0">
                  <a:pos x="T4" y="T5"/>
                </a:cxn>
                <a:cxn ang="0">
                  <a:pos x="T6" y="T7"/>
                </a:cxn>
                <a:cxn ang="0">
                  <a:pos x="T8" y="T9"/>
                </a:cxn>
              </a:cxnLst>
              <a:rect l="0" t="0" r="r" b="b"/>
              <a:pathLst>
                <a:path w="439" h="284">
                  <a:moveTo>
                    <a:pt x="7" y="0"/>
                  </a:moveTo>
                  <a:lnTo>
                    <a:pt x="0" y="12"/>
                  </a:lnTo>
                  <a:lnTo>
                    <a:pt x="429" y="283"/>
                  </a:lnTo>
                  <a:lnTo>
                    <a:pt x="439" y="268"/>
                  </a:lnTo>
                  <a:lnTo>
                    <a:pt x="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81" name="Freeform 80"/>
            <p:cNvSpPr>
              <a:spLocks/>
            </p:cNvSpPr>
            <p:nvPr/>
          </p:nvSpPr>
          <p:spPr bwMode="auto">
            <a:xfrm>
              <a:off x="3139" y="2054"/>
              <a:ext cx="209" cy="89"/>
            </a:xfrm>
            <a:custGeom>
              <a:avLst/>
              <a:gdLst>
                <a:gd name="T0" fmla="*/ 203 w 209"/>
                <a:gd name="T1" fmla="*/ 0 h 89"/>
                <a:gd name="T2" fmla="*/ 0 w 209"/>
                <a:gd name="T3" fmla="*/ 74 h 89"/>
                <a:gd name="T4" fmla="*/ 4 w 209"/>
                <a:gd name="T5" fmla="*/ 88 h 89"/>
                <a:gd name="T6" fmla="*/ 208 w 209"/>
                <a:gd name="T7" fmla="*/ 14 h 89"/>
                <a:gd name="T8" fmla="*/ 203 w 209"/>
                <a:gd name="T9" fmla="*/ 0 h 89"/>
              </a:gdLst>
              <a:ahLst/>
              <a:cxnLst>
                <a:cxn ang="0">
                  <a:pos x="T0" y="T1"/>
                </a:cxn>
                <a:cxn ang="0">
                  <a:pos x="T2" y="T3"/>
                </a:cxn>
                <a:cxn ang="0">
                  <a:pos x="T4" y="T5"/>
                </a:cxn>
                <a:cxn ang="0">
                  <a:pos x="T6" y="T7"/>
                </a:cxn>
                <a:cxn ang="0">
                  <a:pos x="T8" y="T9"/>
                </a:cxn>
              </a:cxnLst>
              <a:rect l="0" t="0" r="r" b="b"/>
              <a:pathLst>
                <a:path w="209" h="89">
                  <a:moveTo>
                    <a:pt x="203" y="0"/>
                  </a:moveTo>
                  <a:lnTo>
                    <a:pt x="0" y="74"/>
                  </a:lnTo>
                  <a:lnTo>
                    <a:pt x="4" y="88"/>
                  </a:lnTo>
                  <a:lnTo>
                    <a:pt x="208" y="14"/>
                  </a:lnTo>
                  <a:lnTo>
                    <a:pt x="203"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82" name="Freeform 81"/>
            <p:cNvSpPr>
              <a:spLocks/>
            </p:cNvSpPr>
            <p:nvPr/>
          </p:nvSpPr>
          <p:spPr bwMode="auto">
            <a:xfrm>
              <a:off x="3336" y="1735"/>
              <a:ext cx="48" cy="331"/>
            </a:xfrm>
            <a:custGeom>
              <a:avLst/>
              <a:gdLst>
                <a:gd name="T0" fmla="*/ 48 w 48"/>
                <a:gd name="T1" fmla="*/ 0 h 331"/>
                <a:gd name="T2" fmla="*/ 33 w 48"/>
                <a:gd name="T3" fmla="*/ 0 h 331"/>
                <a:gd name="T4" fmla="*/ 0 w 48"/>
                <a:gd name="T5" fmla="*/ 331 h 331"/>
                <a:gd name="T6" fmla="*/ 14 w 48"/>
                <a:gd name="T7" fmla="*/ 331 h 331"/>
                <a:gd name="T8" fmla="*/ 48 w 48"/>
                <a:gd name="T9" fmla="*/ 0 h 331"/>
              </a:gdLst>
              <a:ahLst/>
              <a:cxnLst>
                <a:cxn ang="0">
                  <a:pos x="T0" y="T1"/>
                </a:cxn>
                <a:cxn ang="0">
                  <a:pos x="T2" y="T3"/>
                </a:cxn>
                <a:cxn ang="0">
                  <a:pos x="T4" y="T5"/>
                </a:cxn>
                <a:cxn ang="0">
                  <a:pos x="T6" y="T7"/>
                </a:cxn>
                <a:cxn ang="0">
                  <a:pos x="T8" y="T9"/>
                </a:cxn>
              </a:cxnLst>
              <a:rect l="0" t="0" r="r" b="b"/>
              <a:pathLst>
                <a:path w="48" h="331">
                  <a:moveTo>
                    <a:pt x="48" y="0"/>
                  </a:moveTo>
                  <a:lnTo>
                    <a:pt x="33" y="0"/>
                  </a:lnTo>
                  <a:lnTo>
                    <a:pt x="0" y="331"/>
                  </a:lnTo>
                  <a:lnTo>
                    <a:pt x="14" y="331"/>
                  </a:lnTo>
                  <a:lnTo>
                    <a:pt x="48"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83" name="Freeform 82"/>
            <p:cNvSpPr>
              <a:spLocks/>
            </p:cNvSpPr>
            <p:nvPr/>
          </p:nvSpPr>
          <p:spPr bwMode="auto">
            <a:xfrm>
              <a:off x="3816" y="1939"/>
              <a:ext cx="24" cy="99"/>
            </a:xfrm>
            <a:custGeom>
              <a:avLst/>
              <a:gdLst>
                <a:gd name="T0" fmla="*/ 23 w 24"/>
                <a:gd name="T1" fmla="*/ 0 h 99"/>
                <a:gd name="T2" fmla="*/ 9 w 24"/>
                <a:gd name="T3" fmla="*/ 0 h 99"/>
                <a:gd name="T4" fmla="*/ 0 w 24"/>
                <a:gd name="T5" fmla="*/ 98 h 99"/>
                <a:gd name="T6" fmla="*/ 14 w 24"/>
                <a:gd name="T7" fmla="*/ 98 h 99"/>
                <a:gd name="T8" fmla="*/ 23 w 24"/>
                <a:gd name="T9" fmla="*/ 0 h 99"/>
              </a:gdLst>
              <a:ahLst/>
              <a:cxnLst>
                <a:cxn ang="0">
                  <a:pos x="T0" y="T1"/>
                </a:cxn>
                <a:cxn ang="0">
                  <a:pos x="T2" y="T3"/>
                </a:cxn>
                <a:cxn ang="0">
                  <a:pos x="T4" y="T5"/>
                </a:cxn>
                <a:cxn ang="0">
                  <a:pos x="T6" y="T7"/>
                </a:cxn>
                <a:cxn ang="0">
                  <a:pos x="T8" y="T9"/>
                </a:cxn>
              </a:cxnLst>
              <a:rect l="0" t="0" r="r" b="b"/>
              <a:pathLst>
                <a:path w="24" h="99">
                  <a:moveTo>
                    <a:pt x="23" y="0"/>
                  </a:moveTo>
                  <a:lnTo>
                    <a:pt x="9" y="0"/>
                  </a:lnTo>
                  <a:lnTo>
                    <a:pt x="0" y="98"/>
                  </a:lnTo>
                  <a:lnTo>
                    <a:pt x="14" y="98"/>
                  </a:lnTo>
                  <a:lnTo>
                    <a:pt x="23"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84" name="Freeform 83"/>
            <p:cNvSpPr>
              <a:spLocks/>
            </p:cNvSpPr>
            <p:nvPr/>
          </p:nvSpPr>
          <p:spPr bwMode="auto">
            <a:xfrm>
              <a:off x="3492" y="1951"/>
              <a:ext cx="257" cy="420"/>
            </a:xfrm>
            <a:custGeom>
              <a:avLst/>
              <a:gdLst>
                <a:gd name="T0" fmla="*/ 244 w 257"/>
                <a:gd name="T1" fmla="*/ 0 h 420"/>
                <a:gd name="T2" fmla="*/ 0 w 257"/>
                <a:gd name="T3" fmla="*/ 412 h 420"/>
                <a:gd name="T4" fmla="*/ 12 w 257"/>
                <a:gd name="T5" fmla="*/ 420 h 420"/>
                <a:gd name="T6" fmla="*/ 256 w 257"/>
                <a:gd name="T7" fmla="*/ 7 h 420"/>
                <a:gd name="T8" fmla="*/ 244 w 257"/>
                <a:gd name="T9" fmla="*/ 0 h 420"/>
              </a:gdLst>
              <a:ahLst/>
              <a:cxnLst>
                <a:cxn ang="0">
                  <a:pos x="T0" y="T1"/>
                </a:cxn>
                <a:cxn ang="0">
                  <a:pos x="T2" y="T3"/>
                </a:cxn>
                <a:cxn ang="0">
                  <a:pos x="T4" y="T5"/>
                </a:cxn>
                <a:cxn ang="0">
                  <a:pos x="T6" y="T7"/>
                </a:cxn>
                <a:cxn ang="0">
                  <a:pos x="T8" y="T9"/>
                </a:cxn>
              </a:cxnLst>
              <a:rect l="0" t="0" r="r" b="b"/>
              <a:pathLst>
                <a:path w="257" h="420">
                  <a:moveTo>
                    <a:pt x="244" y="0"/>
                  </a:moveTo>
                  <a:lnTo>
                    <a:pt x="0" y="412"/>
                  </a:lnTo>
                  <a:lnTo>
                    <a:pt x="12" y="420"/>
                  </a:lnTo>
                  <a:lnTo>
                    <a:pt x="256" y="7"/>
                  </a:lnTo>
                  <a:lnTo>
                    <a:pt x="24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85" name="Freeform 84"/>
            <p:cNvSpPr>
              <a:spLocks/>
            </p:cNvSpPr>
            <p:nvPr/>
          </p:nvSpPr>
          <p:spPr bwMode="auto">
            <a:xfrm>
              <a:off x="3326" y="2054"/>
              <a:ext cx="267" cy="168"/>
            </a:xfrm>
            <a:custGeom>
              <a:avLst/>
              <a:gdLst>
                <a:gd name="T0" fmla="*/ 7 w 267"/>
                <a:gd name="T1" fmla="*/ 0 h 168"/>
                <a:gd name="T2" fmla="*/ 0 w 267"/>
                <a:gd name="T3" fmla="*/ 11 h 168"/>
                <a:gd name="T4" fmla="*/ 259 w 267"/>
                <a:gd name="T5" fmla="*/ 167 h 168"/>
                <a:gd name="T6" fmla="*/ 266 w 267"/>
                <a:gd name="T7" fmla="*/ 155 h 168"/>
                <a:gd name="T8" fmla="*/ 7 w 267"/>
                <a:gd name="T9" fmla="*/ 0 h 168"/>
              </a:gdLst>
              <a:ahLst/>
              <a:cxnLst>
                <a:cxn ang="0">
                  <a:pos x="T0" y="T1"/>
                </a:cxn>
                <a:cxn ang="0">
                  <a:pos x="T2" y="T3"/>
                </a:cxn>
                <a:cxn ang="0">
                  <a:pos x="T4" y="T5"/>
                </a:cxn>
                <a:cxn ang="0">
                  <a:pos x="T6" y="T7"/>
                </a:cxn>
                <a:cxn ang="0">
                  <a:pos x="T8" y="T9"/>
                </a:cxn>
              </a:cxnLst>
              <a:rect l="0" t="0" r="r" b="b"/>
              <a:pathLst>
                <a:path w="267" h="168">
                  <a:moveTo>
                    <a:pt x="7" y="0"/>
                  </a:moveTo>
                  <a:lnTo>
                    <a:pt x="0" y="11"/>
                  </a:lnTo>
                  <a:lnTo>
                    <a:pt x="259" y="167"/>
                  </a:lnTo>
                  <a:lnTo>
                    <a:pt x="266" y="155"/>
                  </a:lnTo>
                  <a:lnTo>
                    <a:pt x="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86" name="Freeform 85"/>
            <p:cNvSpPr>
              <a:spLocks/>
            </p:cNvSpPr>
            <p:nvPr/>
          </p:nvSpPr>
          <p:spPr bwMode="auto">
            <a:xfrm>
              <a:off x="3427" y="1939"/>
              <a:ext cx="199" cy="226"/>
            </a:xfrm>
            <a:custGeom>
              <a:avLst/>
              <a:gdLst>
                <a:gd name="T0" fmla="*/ 103 w 199"/>
                <a:gd name="T1" fmla="*/ 0 h 226"/>
                <a:gd name="T2" fmla="*/ 62 w 199"/>
                <a:gd name="T3" fmla="*/ 9 h 226"/>
                <a:gd name="T4" fmla="*/ 31 w 199"/>
                <a:gd name="T5" fmla="*/ 33 h 226"/>
                <a:gd name="T6" fmla="*/ 9 w 199"/>
                <a:gd name="T7" fmla="*/ 69 h 226"/>
                <a:gd name="T8" fmla="*/ 0 w 199"/>
                <a:gd name="T9" fmla="*/ 112 h 226"/>
                <a:gd name="T10" fmla="*/ 7 w 199"/>
                <a:gd name="T11" fmla="*/ 155 h 226"/>
                <a:gd name="T12" fmla="*/ 28 w 199"/>
                <a:gd name="T13" fmla="*/ 191 h 226"/>
                <a:gd name="T14" fmla="*/ 60 w 199"/>
                <a:gd name="T15" fmla="*/ 215 h 226"/>
                <a:gd name="T16" fmla="*/ 98 w 199"/>
                <a:gd name="T17" fmla="*/ 225 h 226"/>
                <a:gd name="T18" fmla="*/ 136 w 199"/>
                <a:gd name="T19" fmla="*/ 215 h 226"/>
                <a:gd name="T20" fmla="*/ 167 w 199"/>
                <a:gd name="T21" fmla="*/ 191 h 226"/>
                <a:gd name="T22" fmla="*/ 189 w 199"/>
                <a:gd name="T23" fmla="*/ 155 h 226"/>
                <a:gd name="T24" fmla="*/ 199 w 199"/>
                <a:gd name="T25" fmla="*/ 112 h 226"/>
                <a:gd name="T26" fmla="*/ 192 w 199"/>
                <a:gd name="T27" fmla="*/ 69 h 226"/>
                <a:gd name="T28" fmla="*/ 172 w 199"/>
                <a:gd name="T29" fmla="*/ 33 h 226"/>
                <a:gd name="T30" fmla="*/ 141 w 199"/>
                <a:gd name="T31" fmla="*/ 9 h 226"/>
                <a:gd name="T32" fmla="*/ 103 w 199"/>
                <a:gd name="T33" fmla="*/ 0 h 2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99" h="226">
                  <a:moveTo>
                    <a:pt x="103" y="0"/>
                  </a:moveTo>
                  <a:lnTo>
                    <a:pt x="62" y="9"/>
                  </a:lnTo>
                  <a:lnTo>
                    <a:pt x="31" y="33"/>
                  </a:lnTo>
                  <a:lnTo>
                    <a:pt x="9" y="69"/>
                  </a:lnTo>
                  <a:lnTo>
                    <a:pt x="0" y="112"/>
                  </a:lnTo>
                  <a:lnTo>
                    <a:pt x="7" y="155"/>
                  </a:lnTo>
                  <a:lnTo>
                    <a:pt x="28" y="191"/>
                  </a:lnTo>
                  <a:lnTo>
                    <a:pt x="60" y="215"/>
                  </a:lnTo>
                  <a:lnTo>
                    <a:pt x="98" y="225"/>
                  </a:lnTo>
                  <a:lnTo>
                    <a:pt x="136" y="215"/>
                  </a:lnTo>
                  <a:lnTo>
                    <a:pt x="167" y="191"/>
                  </a:lnTo>
                  <a:lnTo>
                    <a:pt x="189" y="155"/>
                  </a:lnTo>
                  <a:lnTo>
                    <a:pt x="199" y="112"/>
                  </a:lnTo>
                  <a:lnTo>
                    <a:pt x="192" y="69"/>
                  </a:lnTo>
                  <a:lnTo>
                    <a:pt x="172" y="33"/>
                  </a:lnTo>
                  <a:lnTo>
                    <a:pt x="141" y="9"/>
                  </a:lnTo>
                  <a:lnTo>
                    <a:pt x="103" y="0"/>
                  </a:lnTo>
                </a:path>
              </a:pathLst>
            </a:custGeom>
            <a:solidFill>
              <a:srgbClr val="FFFF54"/>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87" name="Freeform 86"/>
            <p:cNvSpPr>
              <a:spLocks/>
            </p:cNvSpPr>
            <p:nvPr/>
          </p:nvSpPr>
          <p:spPr bwMode="auto">
            <a:xfrm>
              <a:off x="3485" y="1932"/>
              <a:ext cx="48" cy="24"/>
            </a:xfrm>
            <a:custGeom>
              <a:avLst/>
              <a:gdLst>
                <a:gd name="T0" fmla="*/ 43 w 48"/>
                <a:gd name="T1" fmla="*/ 0 h 24"/>
                <a:gd name="T2" fmla="*/ 2 w 48"/>
                <a:gd name="T3" fmla="*/ 9 h 24"/>
                <a:gd name="T4" fmla="*/ 0 w 48"/>
                <a:gd name="T5" fmla="*/ 11 h 24"/>
                <a:gd name="T6" fmla="*/ 7 w 48"/>
                <a:gd name="T7" fmla="*/ 23 h 24"/>
                <a:gd name="T8" fmla="*/ 48 w 48"/>
                <a:gd name="T9" fmla="*/ 14 h 24"/>
                <a:gd name="T10" fmla="*/ 43 w 48"/>
                <a:gd name="T11" fmla="*/ 0 h 24"/>
              </a:gdLst>
              <a:ahLst/>
              <a:cxnLst>
                <a:cxn ang="0">
                  <a:pos x="T0" y="T1"/>
                </a:cxn>
                <a:cxn ang="0">
                  <a:pos x="T2" y="T3"/>
                </a:cxn>
                <a:cxn ang="0">
                  <a:pos x="T4" y="T5"/>
                </a:cxn>
                <a:cxn ang="0">
                  <a:pos x="T6" y="T7"/>
                </a:cxn>
                <a:cxn ang="0">
                  <a:pos x="T8" y="T9"/>
                </a:cxn>
                <a:cxn ang="0">
                  <a:pos x="T10" y="T11"/>
                </a:cxn>
              </a:cxnLst>
              <a:rect l="0" t="0" r="r" b="b"/>
              <a:pathLst>
                <a:path w="48" h="24">
                  <a:moveTo>
                    <a:pt x="43" y="0"/>
                  </a:moveTo>
                  <a:lnTo>
                    <a:pt x="2" y="9"/>
                  </a:lnTo>
                  <a:lnTo>
                    <a:pt x="0" y="11"/>
                  </a:lnTo>
                  <a:lnTo>
                    <a:pt x="7" y="23"/>
                  </a:lnTo>
                  <a:lnTo>
                    <a:pt x="48" y="14"/>
                  </a:lnTo>
                  <a:lnTo>
                    <a:pt x="43"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88" name="Freeform 87"/>
            <p:cNvSpPr>
              <a:spLocks/>
            </p:cNvSpPr>
            <p:nvPr/>
          </p:nvSpPr>
          <p:spPr bwMode="auto">
            <a:xfrm>
              <a:off x="3451" y="1944"/>
              <a:ext cx="43" cy="34"/>
            </a:xfrm>
            <a:custGeom>
              <a:avLst/>
              <a:gdLst>
                <a:gd name="T0" fmla="*/ 33 w 43"/>
                <a:gd name="T1" fmla="*/ 0 h 34"/>
                <a:gd name="T2" fmla="*/ 2 w 43"/>
                <a:gd name="T3" fmla="*/ 24 h 34"/>
                <a:gd name="T4" fmla="*/ 0 w 43"/>
                <a:gd name="T5" fmla="*/ 24 h 34"/>
                <a:gd name="T6" fmla="*/ 12 w 43"/>
                <a:gd name="T7" fmla="*/ 33 h 34"/>
                <a:gd name="T8" fmla="*/ 43 w 43"/>
                <a:gd name="T9" fmla="*/ 9 h 34"/>
                <a:gd name="T10" fmla="*/ 33 w 43"/>
                <a:gd name="T11" fmla="*/ 0 h 34"/>
              </a:gdLst>
              <a:ahLst/>
              <a:cxnLst>
                <a:cxn ang="0">
                  <a:pos x="T0" y="T1"/>
                </a:cxn>
                <a:cxn ang="0">
                  <a:pos x="T2" y="T3"/>
                </a:cxn>
                <a:cxn ang="0">
                  <a:pos x="T4" y="T5"/>
                </a:cxn>
                <a:cxn ang="0">
                  <a:pos x="T6" y="T7"/>
                </a:cxn>
                <a:cxn ang="0">
                  <a:pos x="T8" y="T9"/>
                </a:cxn>
                <a:cxn ang="0">
                  <a:pos x="T10" y="T11"/>
                </a:cxn>
              </a:cxnLst>
              <a:rect l="0" t="0" r="r" b="b"/>
              <a:pathLst>
                <a:path w="43" h="34">
                  <a:moveTo>
                    <a:pt x="33" y="0"/>
                  </a:moveTo>
                  <a:lnTo>
                    <a:pt x="2" y="24"/>
                  </a:lnTo>
                  <a:lnTo>
                    <a:pt x="0" y="24"/>
                  </a:lnTo>
                  <a:lnTo>
                    <a:pt x="12" y="33"/>
                  </a:lnTo>
                  <a:lnTo>
                    <a:pt x="43" y="9"/>
                  </a:lnTo>
                  <a:lnTo>
                    <a:pt x="33"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89" name="Freeform 88"/>
            <p:cNvSpPr>
              <a:spLocks/>
            </p:cNvSpPr>
            <p:nvPr/>
          </p:nvSpPr>
          <p:spPr bwMode="auto">
            <a:xfrm>
              <a:off x="3430" y="1968"/>
              <a:ext cx="36" cy="45"/>
            </a:xfrm>
            <a:custGeom>
              <a:avLst/>
              <a:gdLst>
                <a:gd name="T0" fmla="*/ 21 w 36"/>
                <a:gd name="T1" fmla="*/ 0 h 45"/>
                <a:gd name="T2" fmla="*/ 0 w 36"/>
                <a:gd name="T3" fmla="*/ 38 h 45"/>
                <a:gd name="T4" fmla="*/ 14 w 36"/>
                <a:gd name="T5" fmla="*/ 45 h 45"/>
                <a:gd name="T6" fmla="*/ 36 w 36"/>
                <a:gd name="T7" fmla="*/ 9 h 45"/>
                <a:gd name="T8" fmla="*/ 21 w 36"/>
                <a:gd name="T9" fmla="*/ 0 h 45"/>
              </a:gdLst>
              <a:ahLst/>
              <a:cxnLst>
                <a:cxn ang="0">
                  <a:pos x="T0" y="T1"/>
                </a:cxn>
                <a:cxn ang="0">
                  <a:pos x="T2" y="T3"/>
                </a:cxn>
                <a:cxn ang="0">
                  <a:pos x="T4" y="T5"/>
                </a:cxn>
                <a:cxn ang="0">
                  <a:pos x="T6" y="T7"/>
                </a:cxn>
                <a:cxn ang="0">
                  <a:pos x="T8" y="T9"/>
                </a:cxn>
              </a:cxnLst>
              <a:rect l="0" t="0" r="r" b="b"/>
              <a:pathLst>
                <a:path w="36" h="45">
                  <a:moveTo>
                    <a:pt x="21" y="0"/>
                  </a:moveTo>
                  <a:lnTo>
                    <a:pt x="0" y="38"/>
                  </a:lnTo>
                  <a:lnTo>
                    <a:pt x="14" y="45"/>
                  </a:lnTo>
                  <a:lnTo>
                    <a:pt x="36" y="9"/>
                  </a:lnTo>
                  <a:lnTo>
                    <a:pt x="21"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90" name="Freeform 89"/>
            <p:cNvSpPr>
              <a:spLocks/>
            </p:cNvSpPr>
            <p:nvPr/>
          </p:nvSpPr>
          <p:spPr bwMode="auto">
            <a:xfrm>
              <a:off x="3420" y="2006"/>
              <a:ext cx="24" cy="48"/>
            </a:xfrm>
            <a:custGeom>
              <a:avLst/>
              <a:gdLst>
                <a:gd name="T0" fmla="*/ 9 w 24"/>
                <a:gd name="T1" fmla="*/ 0 h 48"/>
                <a:gd name="T2" fmla="*/ 0 w 24"/>
                <a:gd name="T3" fmla="*/ 45 h 48"/>
                <a:gd name="T4" fmla="*/ 14 w 24"/>
                <a:gd name="T5" fmla="*/ 48 h 48"/>
                <a:gd name="T6" fmla="*/ 24 w 24"/>
                <a:gd name="T7" fmla="*/ 4 h 48"/>
                <a:gd name="T8" fmla="*/ 9 w 24"/>
                <a:gd name="T9" fmla="*/ 0 h 48"/>
              </a:gdLst>
              <a:ahLst/>
              <a:cxnLst>
                <a:cxn ang="0">
                  <a:pos x="T0" y="T1"/>
                </a:cxn>
                <a:cxn ang="0">
                  <a:pos x="T2" y="T3"/>
                </a:cxn>
                <a:cxn ang="0">
                  <a:pos x="T4" y="T5"/>
                </a:cxn>
                <a:cxn ang="0">
                  <a:pos x="T6" y="T7"/>
                </a:cxn>
                <a:cxn ang="0">
                  <a:pos x="T8" y="T9"/>
                </a:cxn>
              </a:cxnLst>
              <a:rect l="0" t="0" r="r" b="b"/>
              <a:pathLst>
                <a:path w="24" h="48">
                  <a:moveTo>
                    <a:pt x="9" y="0"/>
                  </a:moveTo>
                  <a:lnTo>
                    <a:pt x="0" y="45"/>
                  </a:lnTo>
                  <a:lnTo>
                    <a:pt x="14" y="48"/>
                  </a:lnTo>
                  <a:lnTo>
                    <a:pt x="24" y="4"/>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91" name="Freeform 90"/>
            <p:cNvSpPr>
              <a:spLocks/>
            </p:cNvSpPr>
            <p:nvPr/>
          </p:nvSpPr>
          <p:spPr bwMode="auto">
            <a:xfrm>
              <a:off x="3420" y="2052"/>
              <a:ext cx="22" cy="48"/>
            </a:xfrm>
            <a:custGeom>
              <a:avLst/>
              <a:gdLst>
                <a:gd name="T0" fmla="*/ 14 w 22"/>
                <a:gd name="T1" fmla="*/ 0 h 48"/>
                <a:gd name="T2" fmla="*/ 0 w 22"/>
                <a:gd name="T3" fmla="*/ 0 h 48"/>
                <a:gd name="T4" fmla="*/ 7 w 22"/>
                <a:gd name="T5" fmla="*/ 45 h 48"/>
                <a:gd name="T6" fmla="*/ 7 w 22"/>
                <a:gd name="T7" fmla="*/ 47 h 48"/>
                <a:gd name="T8" fmla="*/ 21 w 22"/>
                <a:gd name="T9" fmla="*/ 43 h 48"/>
                <a:gd name="T10" fmla="*/ 14 w 22"/>
                <a:gd name="T11" fmla="*/ 0 h 48"/>
              </a:gdLst>
              <a:ahLst/>
              <a:cxnLst>
                <a:cxn ang="0">
                  <a:pos x="T0" y="T1"/>
                </a:cxn>
                <a:cxn ang="0">
                  <a:pos x="T2" y="T3"/>
                </a:cxn>
                <a:cxn ang="0">
                  <a:pos x="T4" y="T5"/>
                </a:cxn>
                <a:cxn ang="0">
                  <a:pos x="T6" y="T7"/>
                </a:cxn>
                <a:cxn ang="0">
                  <a:pos x="T8" y="T9"/>
                </a:cxn>
                <a:cxn ang="0">
                  <a:pos x="T10" y="T11"/>
                </a:cxn>
              </a:cxnLst>
              <a:rect l="0" t="0" r="r" b="b"/>
              <a:pathLst>
                <a:path w="22" h="48">
                  <a:moveTo>
                    <a:pt x="14" y="0"/>
                  </a:moveTo>
                  <a:lnTo>
                    <a:pt x="0" y="0"/>
                  </a:lnTo>
                  <a:lnTo>
                    <a:pt x="7" y="45"/>
                  </a:lnTo>
                  <a:lnTo>
                    <a:pt x="7" y="47"/>
                  </a:lnTo>
                  <a:lnTo>
                    <a:pt x="21" y="43"/>
                  </a:lnTo>
                  <a:lnTo>
                    <a:pt x="1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92" name="Freeform 91"/>
            <p:cNvSpPr>
              <a:spLocks/>
            </p:cNvSpPr>
            <p:nvPr/>
          </p:nvSpPr>
          <p:spPr bwMode="auto">
            <a:xfrm>
              <a:off x="3427" y="2090"/>
              <a:ext cx="36" cy="46"/>
            </a:xfrm>
            <a:custGeom>
              <a:avLst/>
              <a:gdLst>
                <a:gd name="T0" fmla="*/ 14 w 36"/>
                <a:gd name="T1" fmla="*/ 0 h 46"/>
                <a:gd name="T2" fmla="*/ 0 w 36"/>
                <a:gd name="T3" fmla="*/ 9 h 46"/>
                <a:gd name="T4" fmla="*/ 23 w 36"/>
                <a:gd name="T5" fmla="*/ 45 h 46"/>
                <a:gd name="T6" fmla="*/ 36 w 36"/>
                <a:gd name="T7" fmla="*/ 36 h 46"/>
                <a:gd name="T8" fmla="*/ 14 w 36"/>
                <a:gd name="T9" fmla="*/ 0 h 46"/>
              </a:gdLst>
              <a:ahLst/>
              <a:cxnLst>
                <a:cxn ang="0">
                  <a:pos x="T0" y="T1"/>
                </a:cxn>
                <a:cxn ang="0">
                  <a:pos x="T2" y="T3"/>
                </a:cxn>
                <a:cxn ang="0">
                  <a:pos x="T4" y="T5"/>
                </a:cxn>
                <a:cxn ang="0">
                  <a:pos x="T6" y="T7"/>
                </a:cxn>
                <a:cxn ang="0">
                  <a:pos x="T8" y="T9"/>
                </a:cxn>
              </a:cxnLst>
              <a:rect l="0" t="0" r="r" b="b"/>
              <a:pathLst>
                <a:path w="36" h="46">
                  <a:moveTo>
                    <a:pt x="14" y="0"/>
                  </a:moveTo>
                  <a:lnTo>
                    <a:pt x="0" y="9"/>
                  </a:lnTo>
                  <a:lnTo>
                    <a:pt x="23" y="45"/>
                  </a:lnTo>
                  <a:lnTo>
                    <a:pt x="36" y="36"/>
                  </a:lnTo>
                  <a:lnTo>
                    <a:pt x="1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93" name="Freeform 92"/>
            <p:cNvSpPr>
              <a:spLocks/>
            </p:cNvSpPr>
            <p:nvPr/>
          </p:nvSpPr>
          <p:spPr bwMode="auto">
            <a:xfrm>
              <a:off x="3451" y="2126"/>
              <a:ext cx="41" cy="36"/>
            </a:xfrm>
            <a:custGeom>
              <a:avLst/>
              <a:gdLst>
                <a:gd name="T0" fmla="*/ 9 w 41"/>
                <a:gd name="T1" fmla="*/ 0 h 36"/>
                <a:gd name="T2" fmla="*/ 0 w 41"/>
                <a:gd name="T3" fmla="*/ 9 h 36"/>
                <a:gd name="T4" fmla="*/ 33 w 41"/>
                <a:gd name="T5" fmla="*/ 36 h 36"/>
                <a:gd name="T6" fmla="*/ 40 w 41"/>
                <a:gd name="T7" fmla="*/ 23 h 36"/>
                <a:gd name="T8" fmla="*/ 9 w 41"/>
                <a:gd name="T9" fmla="*/ 0 h 36"/>
              </a:gdLst>
              <a:ahLst/>
              <a:cxnLst>
                <a:cxn ang="0">
                  <a:pos x="T0" y="T1"/>
                </a:cxn>
                <a:cxn ang="0">
                  <a:pos x="T2" y="T3"/>
                </a:cxn>
                <a:cxn ang="0">
                  <a:pos x="T4" y="T5"/>
                </a:cxn>
                <a:cxn ang="0">
                  <a:pos x="T6" y="T7"/>
                </a:cxn>
                <a:cxn ang="0">
                  <a:pos x="T8" y="T9"/>
                </a:cxn>
              </a:cxnLst>
              <a:rect l="0" t="0" r="r" b="b"/>
              <a:pathLst>
                <a:path w="41" h="36">
                  <a:moveTo>
                    <a:pt x="9" y="0"/>
                  </a:moveTo>
                  <a:lnTo>
                    <a:pt x="0" y="9"/>
                  </a:lnTo>
                  <a:lnTo>
                    <a:pt x="33" y="36"/>
                  </a:lnTo>
                  <a:lnTo>
                    <a:pt x="40" y="23"/>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94" name="Freeform 93"/>
            <p:cNvSpPr>
              <a:spLocks/>
            </p:cNvSpPr>
            <p:nvPr/>
          </p:nvSpPr>
          <p:spPr bwMode="auto">
            <a:xfrm>
              <a:off x="3485" y="2148"/>
              <a:ext cx="43" cy="24"/>
            </a:xfrm>
            <a:custGeom>
              <a:avLst/>
              <a:gdLst>
                <a:gd name="T0" fmla="*/ 4 w 43"/>
                <a:gd name="T1" fmla="*/ 0 h 24"/>
                <a:gd name="T2" fmla="*/ 0 w 43"/>
                <a:gd name="T3" fmla="*/ 14 h 24"/>
                <a:gd name="T4" fmla="*/ 40 w 43"/>
                <a:gd name="T5" fmla="*/ 23 h 24"/>
                <a:gd name="T6" fmla="*/ 43 w 43"/>
                <a:gd name="T7" fmla="*/ 23 h 24"/>
                <a:gd name="T8" fmla="*/ 43 w 43"/>
                <a:gd name="T9" fmla="*/ 9 h 24"/>
                <a:gd name="T10" fmla="*/ 4 w 43"/>
                <a:gd name="T11" fmla="*/ 0 h 24"/>
              </a:gdLst>
              <a:ahLst/>
              <a:cxnLst>
                <a:cxn ang="0">
                  <a:pos x="T0" y="T1"/>
                </a:cxn>
                <a:cxn ang="0">
                  <a:pos x="T2" y="T3"/>
                </a:cxn>
                <a:cxn ang="0">
                  <a:pos x="T4" y="T5"/>
                </a:cxn>
                <a:cxn ang="0">
                  <a:pos x="T6" y="T7"/>
                </a:cxn>
                <a:cxn ang="0">
                  <a:pos x="T8" y="T9"/>
                </a:cxn>
                <a:cxn ang="0">
                  <a:pos x="T10" y="T11"/>
                </a:cxn>
              </a:cxnLst>
              <a:rect l="0" t="0" r="r" b="b"/>
              <a:pathLst>
                <a:path w="43" h="24">
                  <a:moveTo>
                    <a:pt x="4" y="0"/>
                  </a:moveTo>
                  <a:lnTo>
                    <a:pt x="0" y="14"/>
                  </a:lnTo>
                  <a:lnTo>
                    <a:pt x="40" y="23"/>
                  </a:lnTo>
                  <a:lnTo>
                    <a:pt x="43" y="23"/>
                  </a:lnTo>
                  <a:lnTo>
                    <a:pt x="43" y="9"/>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95" name="Freeform 94"/>
            <p:cNvSpPr>
              <a:spLocks/>
            </p:cNvSpPr>
            <p:nvPr/>
          </p:nvSpPr>
          <p:spPr bwMode="auto">
            <a:xfrm>
              <a:off x="3523" y="2148"/>
              <a:ext cx="46" cy="24"/>
            </a:xfrm>
            <a:custGeom>
              <a:avLst/>
              <a:gdLst>
                <a:gd name="T0" fmla="*/ 38 w 46"/>
                <a:gd name="T1" fmla="*/ 0 h 24"/>
                <a:gd name="T2" fmla="*/ 0 w 46"/>
                <a:gd name="T3" fmla="*/ 9 h 24"/>
                <a:gd name="T4" fmla="*/ 4 w 46"/>
                <a:gd name="T5" fmla="*/ 23 h 24"/>
                <a:gd name="T6" fmla="*/ 43 w 46"/>
                <a:gd name="T7" fmla="*/ 14 h 24"/>
                <a:gd name="T8" fmla="*/ 45 w 46"/>
                <a:gd name="T9" fmla="*/ 11 h 24"/>
                <a:gd name="T10" fmla="*/ 38 w 46"/>
                <a:gd name="T11" fmla="*/ 0 h 24"/>
              </a:gdLst>
              <a:ahLst/>
              <a:cxnLst>
                <a:cxn ang="0">
                  <a:pos x="T0" y="T1"/>
                </a:cxn>
                <a:cxn ang="0">
                  <a:pos x="T2" y="T3"/>
                </a:cxn>
                <a:cxn ang="0">
                  <a:pos x="T4" y="T5"/>
                </a:cxn>
                <a:cxn ang="0">
                  <a:pos x="T6" y="T7"/>
                </a:cxn>
                <a:cxn ang="0">
                  <a:pos x="T8" y="T9"/>
                </a:cxn>
                <a:cxn ang="0">
                  <a:pos x="T10" y="T11"/>
                </a:cxn>
              </a:cxnLst>
              <a:rect l="0" t="0" r="r" b="b"/>
              <a:pathLst>
                <a:path w="46" h="24">
                  <a:moveTo>
                    <a:pt x="38" y="0"/>
                  </a:moveTo>
                  <a:lnTo>
                    <a:pt x="0" y="9"/>
                  </a:lnTo>
                  <a:lnTo>
                    <a:pt x="4" y="23"/>
                  </a:lnTo>
                  <a:lnTo>
                    <a:pt x="43" y="14"/>
                  </a:lnTo>
                  <a:lnTo>
                    <a:pt x="45" y="11"/>
                  </a:lnTo>
                  <a:lnTo>
                    <a:pt x="38"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96" name="Freeform 95"/>
            <p:cNvSpPr>
              <a:spLocks/>
            </p:cNvSpPr>
            <p:nvPr/>
          </p:nvSpPr>
          <p:spPr bwMode="auto">
            <a:xfrm>
              <a:off x="3559" y="2126"/>
              <a:ext cx="43" cy="34"/>
            </a:xfrm>
            <a:custGeom>
              <a:avLst/>
              <a:gdLst>
                <a:gd name="T0" fmla="*/ 31 w 43"/>
                <a:gd name="T1" fmla="*/ 0 h 34"/>
                <a:gd name="T2" fmla="*/ 0 w 43"/>
                <a:gd name="T3" fmla="*/ 23 h 34"/>
                <a:gd name="T4" fmla="*/ 9 w 43"/>
                <a:gd name="T5" fmla="*/ 33 h 34"/>
                <a:gd name="T6" fmla="*/ 40 w 43"/>
                <a:gd name="T7" fmla="*/ 9 h 34"/>
                <a:gd name="T8" fmla="*/ 43 w 43"/>
                <a:gd name="T9" fmla="*/ 9 h 34"/>
                <a:gd name="T10" fmla="*/ 31 w 43"/>
                <a:gd name="T11" fmla="*/ 0 h 34"/>
              </a:gdLst>
              <a:ahLst/>
              <a:cxnLst>
                <a:cxn ang="0">
                  <a:pos x="T0" y="T1"/>
                </a:cxn>
                <a:cxn ang="0">
                  <a:pos x="T2" y="T3"/>
                </a:cxn>
                <a:cxn ang="0">
                  <a:pos x="T4" y="T5"/>
                </a:cxn>
                <a:cxn ang="0">
                  <a:pos x="T6" y="T7"/>
                </a:cxn>
                <a:cxn ang="0">
                  <a:pos x="T8" y="T9"/>
                </a:cxn>
                <a:cxn ang="0">
                  <a:pos x="T10" y="T11"/>
                </a:cxn>
              </a:cxnLst>
              <a:rect l="0" t="0" r="r" b="b"/>
              <a:pathLst>
                <a:path w="43" h="34">
                  <a:moveTo>
                    <a:pt x="31" y="0"/>
                  </a:moveTo>
                  <a:lnTo>
                    <a:pt x="0" y="23"/>
                  </a:lnTo>
                  <a:lnTo>
                    <a:pt x="9" y="33"/>
                  </a:lnTo>
                  <a:lnTo>
                    <a:pt x="40" y="9"/>
                  </a:lnTo>
                  <a:lnTo>
                    <a:pt x="43" y="9"/>
                  </a:lnTo>
                  <a:lnTo>
                    <a:pt x="31"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97" name="Freeform 96"/>
            <p:cNvSpPr>
              <a:spLocks/>
            </p:cNvSpPr>
            <p:nvPr/>
          </p:nvSpPr>
          <p:spPr bwMode="auto">
            <a:xfrm>
              <a:off x="3588" y="2090"/>
              <a:ext cx="36" cy="46"/>
            </a:xfrm>
            <a:custGeom>
              <a:avLst/>
              <a:gdLst>
                <a:gd name="T0" fmla="*/ 21 w 36"/>
                <a:gd name="T1" fmla="*/ 0 h 46"/>
                <a:gd name="T2" fmla="*/ 0 w 36"/>
                <a:gd name="T3" fmla="*/ 36 h 46"/>
                <a:gd name="T4" fmla="*/ 14 w 36"/>
                <a:gd name="T5" fmla="*/ 45 h 46"/>
                <a:gd name="T6" fmla="*/ 36 w 36"/>
                <a:gd name="T7" fmla="*/ 7 h 46"/>
                <a:gd name="T8" fmla="*/ 21 w 36"/>
                <a:gd name="T9" fmla="*/ 0 h 46"/>
              </a:gdLst>
              <a:ahLst/>
              <a:cxnLst>
                <a:cxn ang="0">
                  <a:pos x="T0" y="T1"/>
                </a:cxn>
                <a:cxn ang="0">
                  <a:pos x="T2" y="T3"/>
                </a:cxn>
                <a:cxn ang="0">
                  <a:pos x="T4" y="T5"/>
                </a:cxn>
                <a:cxn ang="0">
                  <a:pos x="T6" y="T7"/>
                </a:cxn>
                <a:cxn ang="0">
                  <a:pos x="T8" y="T9"/>
                </a:cxn>
              </a:cxnLst>
              <a:rect l="0" t="0" r="r" b="b"/>
              <a:pathLst>
                <a:path w="36" h="46">
                  <a:moveTo>
                    <a:pt x="21" y="0"/>
                  </a:moveTo>
                  <a:lnTo>
                    <a:pt x="0" y="36"/>
                  </a:lnTo>
                  <a:lnTo>
                    <a:pt x="14" y="45"/>
                  </a:lnTo>
                  <a:lnTo>
                    <a:pt x="36" y="7"/>
                  </a:lnTo>
                  <a:lnTo>
                    <a:pt x="21"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98" name="Freeform 97"/>
            <p:cNvSpPr>
              <a:spLocks/>
            </p:cNvSpPr>
            <p:nvPr/>
          </p:nvSpPr>
          <p:spPr bwMode="auto">
            <a:xfrm>
              <a:off x="3610" y="2050"/>
              <a:ext cx="24" cy="47"/>
            </a:xfrm>
            <a:custGeom>
              <a:avLst/>
              <a:gdLst>
                <a:gd name="T0" fmla="*/ 9 w 24"/>
                <a:gd name="T1" fmla="*/ 0 h 47"/>
                <a:gd name="T2" fmla="*/ 0 w 24"/>
                <a:gd name="T3" fmla="*/ 43 h 47"/>
                <a:gd name="T4" fmla="*/ 14 w 24"/>
                <a:gd name="T5" fmla="*/ 47 h 47"/>
                <a:gd name="T6" fmla="*/ 23 w 24"/>
                <a:gd name="T7" fmla="*/ 2 h 47"/>
                <a:gd name="T8" fmla="*/ 9 w 24"/>
                <a:gd name="T9" fmla="*/ 0 h 47"/>
              </a:gdLst>
              <a:ahLst/>
              <a:cxnLst>
                <a:cxn ang="0">
                  <a:pos x="T0" y="T1"/>
                </a:cxn>
                <a:cxn ang="0">
                  <a:pos x="T2" y="T3"/>
                </a:cxn>
                <a:cxn ang="0">
                  <a:pos x="T4" y="T5"/>
                </a:cxn>
                <a:cxn ang="0">
                  <a:pos x="T6" y="T7"/>
                </a:cxn>
                <a:cxn ang="0">
                  <a:pos x="T8" y="T9"/>
                </a:cxn>
              </a:cxnLst>
              <a:rect l="0" t="0" r="r" b="b"/>
              <a:pathLst>
                <a:path w="24" h="47">
                  <a:moveTo>
                    <a:pt x="9" y="0"/>
                  </a:moveTo>
                  <a:lnTo>
                    <a:pt x="0" y="43"/>
                  </a:lnTo>
                  <a:lnTo>
                    <a:pt x="14" y="47"/>
                  </a:lnTo>
                  <a:lnTo>
                    <a:pt x="23" y="2"/>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99" name="Freeform 98"/>
            <p:cNvSpPr>
              <a:spLocks/>
            </p:cNvSpPr>
            <p:nvPr/>
          </p:nvSpPr>
          <p:spPr bwMode="auto">
            <a:xfrm>
              <a:off x="3612" y="2006"/>
              <a:ext cx="21" cy="46"/>
            </a:xfrm>
            <a:custGeom>
              <a:avLst/>
              <a:gdLst>
                <a:gd name="T0" fmla="*/ 14 w 21"/>
                <a:gd name="T1" fmla="*/ 0 h 46"/>
                <a:gd name="T2" fmla="*/ 0 w 21"/>
                <a:gd name="T3" fmla="*/ 2 h 46"/>
                <a:gd name="T4" fmla="*/ 7 w 21"/>
                <a:gd name="T5" fmla="*/ 45 h 46"/>
                <a:gd name="T6" fmla="*/ 21 w 21"/>
                <a:gd name="T7" fmla="*/ 45 h 46"/>
                <a:gd name="T8" fmla="*/ 14 w 21"/>
                <a:gd name="T9" fmla="*/ 0 h 46"/>
              </a:gdLst>
              <a:ahLst/>
              <a:cxnLst>
                <a:cxn ang="0">
                  <a:pos x="T0" y="T1"/>
                </a:cxn>
                <a:cxn ang="0">
                  <a:pos x="T2" y="T3"/>
                </a:cxn>
                <a:cxn ang="0">
                  <a:pos x="T4" y="T5"/>
                </a:cxn>
                <a:cxn ang="0">
                  <a:pos x="T6" y="T7"/>
                </a:cxn>
                <a:cxn ang="0">
                  <a:pos x="T8" y="T9"/>
                </a:cxn>
              </a:cxnLst>
              <a:rect l="0" t="0" r="r" b="b"/>
              <a:pathLst>
                <a:path w="21" h="46">
                  <a:moveTo>
                    <a:pt x="14" y="0"/>
                  </a:moveTo>
                  <a:lnTo>
                    <a:pt x="0" y="2"/>
                  </a:lnTo>
                  <a:lnTo>
                    <a:pt x="7" y="45"/>
                  </a:lnTo>
                  <a:lnTo>
                    <a:pt x="21" y="45"/>
                  </a:lnTo>
                  <a:lnTo>
                    <a:pt x="1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00" name="Freeform 99"/>
            <p:cNvSpPr>
              <a:spLocks/>
            </p:cNvSpPr>
            <p:nvPr/>
          </p:nvSpPr>
          <p:spPr bwMode="auto">
            <a:xfrm>
              <a:off x="3593" y="1968"/>
              <a:ext cx="33" cy="43"/>
            </a:xfrm>
            <a:custGeom>
              <a:avLst/>
              <a:gdLst>
                <a:gd name="T0" fmla="*/ 11 w 33"/>
                <a:gd name="T1" fmla="*/ 0 h 43"/>
                <a:gd name="T2" fmla="*/ 0 w 33"/>
                <a:gd name="T3" fmla="*/ 7 h 43"/>
                <a:gd name="T4" fmla="*/ 19 w 33"/>
                <a:gd name="T5" fmla="*/ 43 h 43"/>
                <a:gd name="T6" fmla="*/ 33 w 33"/>
                <a:gd name="T7" fmla="*/ 38 h 43"/>
                <a:gd name="T8" fmla="*/ 11 w 33"/>
                <a:gd name="T9" fmla="*/ 0 h 43"/>
              </a:gdLst>
              <a:ahLst/>
              <a:cxnLst>
                <a:cxn ang="0">
                  <a:pos x="T0" y="T1"/>
                </a:cxn>
                <a:cxn ang="0">
                  <a:pos x="T2" y="T3"/>
                </a:cxn>
                <a:cxn ang="0">
                  <a:pos x="T4" y="T5"/>
                </a:cxn>
                <a:cxn ang="0">
                  <a:pos x="T6" y="T7"/>
                </a:cxn>
                <a:cxn ang="0">
                  <a:pos x="T8" y="T9"/>
                </a:cxn>
              </a:cxnLst>
              <a:rect l="0" t="0" r="r" b="b"/>
              <a:pathLst>
                <a:path w="33" h="43">
                  <a:moveTo>
                    <a:pt x="11" y="0"/>
                  </a:moveTo>
                  <a:lnTo>
                    <a:pt x="0" y="7"/>
                  </a:lnTo>
                  <a:lnTo>
                    <a:pt x="19" y="43"/>
                  </a:lnTo>
                  <a:lnTo>
                    <a:pt x="33" y="38"/>
                  </a:lnTo>
                  <a:lnTo>
                    <a:pt x="11"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01" name="Freeform 100"/>
            <p:cNvSpPr>
              <a:spLocks/>
            </p:cNvSpPr>
            <p:nvPr/>
          </p:nvSpPr>
          <p:spPr bwMode="auto">
            <a:xfrm>
              <a:off x="3564" y="1941"/>
              <a:ext cx="41" cy="36"/>
            </a:xfrm>
            <a:custGeom>
              <a:avLst/>
              <a:gdLst>
                <a:gd name="T0" fmla="*/ 7 w 41"/>
                <a:gd name="T1" fmla="*/ 0 h 36"/>
                <a:gd name="T2" fmla="*/ 0 w 41"/>
                <a:gd name="T3" fmla="*/ 12 h 36"/>
                <a:gd name="T4" fmla="*/ 31 w 41"/>
                <a:gd name="T5" fmla="*/ 36 h 36"/>
                <a:gd name="T6" fmla="*/ 40 w 41"/>
                <a:gd name="T7" fmla="*/ 26 h 36"/>
                <a:gd name="T8" fmla="*/ 7 w 41"/>
                <a:gd name="T9" fmla="*/ 0 h 36"/>
              </a:gdLst>
              <a:ahLst/>
              <a:cxnLst>
                <a:cxn ang="0">
                  <a:pos x="T0" y="T1"/>
                </a:cxn>
                <a:cxn ang="0">
                  <a:pos x="T2" y="T3"/>
                </a:cxn>
                <a:cxn ang="0">
                  <a:pos x="T4" y="T5"/>
                </a:cxn>
                <a:cxn ang="0">
                  <a:pos x="T6" y="T7"/>
                </a:cxn>
                <a:cxn ang="0">
                  <a:pos x="T8" y="T9"/>
                </a:cxn>
              </a:cxnLst>
              <a:rect l="0" t="0" r="r" b="b"/>
              <a:pathLst>
                <a:path w="41" h="36">
                  <a:moveTo>
                    <a:pt x="7" y="0"/>
                  </a:moveTo>
                  <a:lnTo>
                    <a:pt x="0" y="12"/>
                  </a:lnTo>
                  <a:lnTo>
                    <a:pt x="31" y="36"/>
                  </a:lnTo>
                  <a:lnTo>
                    <a:pt x="40" y="26"/>
                  </a:lnTo>
                  <a:lnTo>
                    <a:pt x="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02" name="Freeform 101"/>
            <p:cNvSpPr>
              <a:spLocks/>
            </p:cNvSpPr>
            <p:nvPr/>
          </p:nvSpPr>
          <p:spPr bwMode="auto">
            <a:xfrm>
              <a:off x="3528" y="1932"/>
              <a:ext cx="43" cy="24"/>
            </a:xfrm>
            <a:custGeom>
              <a:avLst/>
              <a:gdLst>
                <a:gd name="T0" fmla="*/ 2 w 43"/>
                <a:gd name="T1" fmla="*/ 0 h 24"/>
                <a:gd name="T2" fmla="*/ 0 w 43"/>
                <a:gd name="T3" fmla="*/ 0 h 24"/>
                <a:gd name="T4" fmla="*/ 0 w 43"/>
                <a:gd name="T5" fmla="*/ 14 h 24"/>
                <a:gd name="T6" fmla="*/ 38 w 43"/>
                <a:gd name="T7" fmla="*/ 23 h 24"/>
                <a:gd name="T8" fmla="*/ 43 w 43"/>
                <a:gd name="T9" fmla="*/ 9 h 24"/>
                <a:gd name="T10" fmla="*/ 2 w 43"/>
                <a:gd name="T11" fmla="*/ 0 h 24"/>
              </a:gdLst>
              <a:ahLst/>
              <a:cxnLst>
                <a:cxn ang="0">
                  <a:pos x="T0" y="T1"/>
                </a:cxn>
                <a:cxn ang="0">
                  <a:pos x="T2" y="T3"/>
                </a:cxn>
                <a:cxn ang="0">
                  <a:pos x="T4" y="T5"/>
                </a:cxn>
                <a:cxn ang="0">
                  <a:pos x="T6" y="T7"/>
                </a:cxn>
                <a:cxn ang="0">
                  <a:pos x="T8" y="T9"/>
                </a:cxn>
                <a:cxn ang="0">
                  <a:pos x="T10" y="T11"/>
                </a:cxn>
              </a:cxnLst>
              <a:rect l="0" t="0" r="r" b="b"/>
              <a:pathLst>
                <a:path w="43" h="24">
                  <a:moveTo>
                    <a:pt x="2" y="0"/>
                  </a:moveTo>
                  <a:lnTo>
                    <a:pt x="0" y="0"/>
                  </a:lnTo>
                  <a:lnTo>
                    <a:pt x="0" y="14"/>
                  </a:lnTo>
                  <a:lnTo>
                    <a:pt x="38" y="23"/>
                  </a:lnTo>
                  <a:lnTo>
                    <a:pt x="43" y="9"/>
                  </a:lnTo>
                  <a:lnTo>
                    <a:pt x="2"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03" name="Freeform 102"/>
            <p:cNvSpPr>
              <a:spLocks/>
            </p:cNvSpPr>
            <p:nvPr/>
          </p:nvSpPr>
          <p:spPr bwMode="auto">
            <a:xfrm>
              <a:off x="3768" y="1939"/>
              <a:ext cx="72" cy="46"/>
            </a:xfrm>
            <a:custGeom>
              <a:avLst/>
              <a:gdLst>
                <a:gd name="T0" fmla="*/ 67 w 72"/>
                <a:gd name="T1" fmla="*/ 0 h 46"/>
                <a:gd name="T2" fmla="*/ 60 w 72"/>
                <a:gd name="T3" fmla="*/ 0 h 46"/>
                <a:gd name="T4" fmla="*/ 0 w 72"/>
                <a:gd name="T5" fmla="*/ 33 h 46"/>
                <a:gd name="T6" fmla="*/ 7 w 72"/>
                <a:gd name="T7" fmla="*/ 45 h 46"/>
                <a:gd name="T8" fmla="*/ 71 w 72"/>
                <a:gd name="T9" fmla="*/ 9 h 46"/>
                <a:gd name="T10" fmla="*/ 71 w 72"/>
                <a:gd name="T11" fmla="*/ 4 h 46"/>
                <a:gd name="T12" fmla="*/ 67 w 72"/>
                <a:gd name="T13" fmla="*/ 0 h 46"/>
              </a:gdLst>
              <a:ahLst/>
              <a:cxnLst>
                <a:cxn ang="0">
                  <a:pos x="T0" y="T1"/>
                </a:cxn>
                <a:cxn ang="0">
                  <a:pos x="T2" y="T3"/>
                </a:cxn>
                <a:cxn ang="0">
                  <a:pos x="T4" y="T5"/>
                </a:cxn>
                <a:cxn ang="0">
                  <a:pos x="T6" y="T7"/>
                </a:cxn>
                <a:cxn ang="0">
                  <a:pos x="T8" y="T9"/>
                </a:cxn>
                <a:cxn ang="0">
                  <a:pos x="T10" y="T11"/>
                </a:cxn>
                <a:cxn ang="0">
                  <a:pos x="T12" y="T13"/>
                </a:cxn>
              </a:cxnLst>
              <a:rect l="0" t="0" r="r" b="b"/>
              <a:pathLst>
                <a:path w="72" h="46">
                  <a:moveTo>
                    <a:pt x="67" y="0"/>
                  </a:moveTo>
                  <a:lnTo>
                    <a:pt x="60" y="0"/>
                  </a:lnTo>
                  <a:lnTo>
                    <a:pt x="0" y="33"/>
                  </a:lnTo>
                  <a:lnTo>
                    <a:pt x="7" y="45"/>
                  </a:lnTo>
                  <a:lnTo>
                    <a:pt x="71" y="9"/>
                  </a:lnTo>
                  <a:lnTo>
                    <a:pt x="71" y="4"/>
                  </a:lnTo>
                  <a:lnTo>
                    <a:pt x="6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04" name="Freeform 103"/>
            <p:cNvSpPr>
              <a:spLocks/>
            </p:cNvSpPr>
            <p:nvPr/>
          </p:nvSpPr>
          <p:spPr bwMode="auto">
            <a:xfrm>
              <a:off x="3415" y="1680"/>
              <a:ext cx="420" cy="273"/>
            </a:xfrm>
            <a:custGeom>
              <a:avLst/>
              <a:gdLst>
                <a:gd name="T0" fmla="*/ 4 w 420"/>
                <a:gd name="T1" fmla="*/ 0 h 273"/>
                <a:gd name="T2" fmla="*/ 2 w 420"/>
                <a:gd name="T3" fmla="*/ 0 h 273"/>
                <a:gd name="T4" fmla="*/ 0 w 420"/>
                <a:gd name="T5" fmla="*/ 14 h 273"/>
                <a:gd name="T6" fmla="*/ 410 w 420"/>
                <a:gd name="T7" fmla="*/ 273 h 273"/>
                <a:gd name="T8" fmla="*/ 420 w 420"/>
                <a:gd name="T9" fmla="*/ 259 h 273"/>
                <a:gd name="T10" fmla="*/ 4 w 420"/>
                <a:gd name="T11" fmla="*/ 0 h 273"/>
              </a:gdLst>
              <a:ahLst/>
              <a:cxnLst>
                <a:cxn ang="0">
                  <a:pos x="T0" y="T1"/>
                </a:cxn>
                <a:cxn ang="0">
                  <a:pos x="T2" y="T3"/>
                </a:cxn>
                <a:cxn ang="0">
                  <a:pos x="T4" y="T5"/>
                </a:cxn>
                <a:cxn ang="0">
                  <a:pos x="T6" y="T7"/>
                </a:cxn>
                <a:cxn ang="0">
                  <a:pos x="T8" y="T9"/>
                </a:cxn>
                <a:cxn ang="0">
                  <a:pos x="T10" y="T11"/>
                </a:cxn>
              </a:cxnLst>
              <a:rect l="0" t="0" r="r" b="b"/>
              <a:pathLst>
                <a:path w="420" h="273">
                  <a:moveTo>
                    <a:pt x="4" y="0"/>
                  </a:moveTo>
                  <a:lnTo>
                    <a:pt x="2" y="0"/>
                  </a:lnTo>
                  <a:lnTo>
                    <a:pt x="0" y="14"/>
                  </a:lnTo>
                  <a:lnTo>
                    <a:pt x="410" y="273"/>
                  </a:lnTo>
                  <a:lnTo>
                    <a:pt x="420" y="259"/>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05" name="Freeform 104"/>
            <p:cNvSpPr>
              <a:spLocks/>
            </p:cNvSpPr>
            <p:nvPr/>
          </p:nvSpPr>
          <p:spPr bwMode="auto">
            <a:xfrm>
              <a:off x="3343" y="1680"/>
              <a:ext cx="79" cy="38"/>
            </a:xfrm>
            <a:custGeom>
              <a:avLst/>
              <a:gdLst>
                <a:gd name="T0" fmla="*/ 74 w 79"/>
                <a:gd name="T1" fmla="*/ 0 h 38"/>
                <a:gd name="T2" fmla="*/ 0 w 79"/>
                <a:gd name="T3" fmla="*/ 23 h 38"/>
                <a:gd name="T4" fmla="*/ 4 w 79"/>
                <a:gd name="T5" fmla="*/ 38 h 38"/>
                <a:gd name="T6" fmla="*/ 79 w 79"/>
                <a:gd name="T7" fmla="*/ 14 h 38"/>
                <a:gd name="T8" fmla="*/ 74 w 79"/>
                <a:gd name="T9" fmla="*/ 0 h 38"/>
              </a:gdLst>
              <a:ahLst/>
              <a:cxnLst>
                <a:cxn ang="0">
                  <a:pos x="T0" y="T1"/>
                </a:cxn>
                <a:cxn ang="0">
                  <a:pos x="T2" y="T3"/>
                </a:cxn>
                <a:cxn ang="0">
                  <a:pos x="T4" y="T5"/>
                </a:cxn>
                <a:cxn ang="0">
                  <a:pos x="T6" y="T7"/>
                </a:cxn>
                <a:cxn ang="0">
                  <a:pos x="T8" y="T9"/>
                </a:cxn>
              </a:cxnLst>
              <a:rect l="0" t="0" r="r" b="b"/>
              <a:pathLst>
                <a:path w="79" h="38">
                  <a:moveTo>
                    <a:pt x="74" y="0"/>
                  </a:moveTo>
                  <a:lnTo>
                    <a:pt x="0" y="23"/>
                  </a:lnTo>
                  <a:lnTo>
                    <a:pt x="4" y="38"/>
                  </a:lnTo>
                  <a:lnTo>
                    <a:pt x="79" y="14"/>
                  </a:lnTo>
                  <a:lnTo>
                    <a:pt x="7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06" name="Freeform 105"/>
            <p:cNvSpPr>
              <a:spLocks/>
            </p:cNvSpPr>
            <p:nvPr/>
          </p:nvSpPr>
          <p:spPr bwMode="auto">
            <a:xfrm>
              <a:off x="6326" y="1999"/>
              <a:ext cx="1083" cy="432"/>
            </a:xfrm>
            <a:custGeom>
              <a:avLst/>
              <a:gdLst>
                <a:gd name="T0" fmla="*/ 4 w 1083"/>
                <a:gd name="T1" fmla="*/ 0 h 432"/>
                <a:gd name="T2" fmla="*/ 0 w 1083"/>
                <a:gd name="T3" fmla="*/ 14 h 432"/>
                <a:gd name="T4" fmla="*/ 1077 w 1083"/>
                <a:gd name="T5" fmla="*/ 431 h 432"/>
                <a:gd name="T6" fmla="*/ 1082 w 1083"/>
                <a:gd name="T7" fmla="*/ 417 h 432"/>
                <a:gd name="T8" fmla="*/ 4 w 1083"/>
                <a:gd name="T9" fmla="*/ 0 h 432"/>
              </a:gdLst>
              <a:ahLst/>
              <a:cxnLst>
                <a:cxn ang="0">
                  <a:pos x="T0" y="T1"/>
                </a:cxn>
                <a:cxn ang="0">
                  <a:pos x="T2" y="T3"/>
                </a:cxn>
                <a:cxn ang="0">
                  <a:pos x="T4" y="T5"/>
                </a:cxn>
                <a:cxn ang="0">
                  <a:pos x="T6" y="T7"/>
                </a:cxn>
                <a:cxn ang="0">
                  <a:pos x="T8" y="T9"/>
                </a:cxn>
              </a:cxnLst>
              <a:rect l="0" t="0" r="r" b="b"/>
              <a:pathLst>
                <a:path w="1083" h="432">
                  <a:moveTo>
                    <a:pt x="4" y="0"/>
                  </a:moveTo>
                  <a:lnTo>
                    <a:pt x="0" y="14"/>
                  </a:lnTo>
                  <a:lnTo>
                    <a:pt x="1077" y="431"/>
                  </a:lnTo>
                  <a:lnTo>
                    <a:pt x="1082" y="417"/>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07" name="Freeform 106"/>
            <p:cNvSpPr>
              <a:spLocks/>
            </p:cNvSpPr>
            <p:nvPr/>
          </p:nvSpPr>
          <p:spPr bwMode="auto">
            <a:xfrm>
              <a:off x="6050" y="1884"/>
              <a:ext cx="281" cy="130"/>
            </a:xfrm>
            <a:custGeom>
              <a:avLst/>
              <a:gdLst>
                <a:gd name="T0" fmla="*/ 4 w 281"/>
                <a:gd name="T1" fmla="*/ 0 h 130"/>
                <a:gd name="T2" fmla="*/ 0 w 281"/>
                <a:gd name="T3" fmla="*/ 14 h 130"/>
                <a:gd name="T4" fmla="*/ 275 w 281"/>
                <a:gd name="T5" fmla="*/ 129 h 130"/>
                <a:gd name="T6" fmla="*/ 280 w 281"/>
                <a:gd name="T7" fmla="*/ 115 h 130"/>
                <a:gd name="T8" fmla="*/ 4 w 281"/>
                <a:gd name="T9" fmla="*/ 0 h 130"/>
              </a:gdLst>
              <a:ahLst/>
              <a:cxnLst>
                <a:cxn ang="0">
                  <a:pos x="T0" y="T1"/>
                </a:cxn>
                <a:cxn ang="0">
                  <a:pos x="T2" y="T3"/>
                </a:cxn>
                <a:cxn ang="0">
                  <a:pos x="T4" y="T5"/>
                </a:cxn>
                <a:cxn ang="0">
                  <a:pos x="T6" y="T7"/>
                </a:cxn>
                <a:cxn ang="0">
                  <a:pos x="T8" y="T9"/>
                </a:cxn>
              </a:cxnLst>
              <a:rect l="0" t="0" r="r" b="b"/>
              <a:pathLst>
                <a:path w="281" h="130">
                  <a:moveTo>
                    <a:pt x="4" y="0"/>
                  </a:moveTo>
                  <a:lnTo>
                    <a:pt x="0" y="14"/>
                  </a:lnTo>
                  <a:lnTo>
                    <a:pt x="275" y="129"/>
                  </a:lnTo>
                  <a:lnTo>
                    <a:pt x="280" y="115"/>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08" name="Freeform 107"/>
            <p:cNvSpPr>
              <a:spLocks/>
            </p:cNvSpPr>
            <p:nvPr/>
          </p:nvSpPr>
          <p:spPr bwMode="auto">
            <a:xfrm>
              <a:off x="5784" y="1761"/>
              <a:ext cx="271" cy="137"/>
            </a:xfrm>
            <a:custGeom>
              <a:avLst/>
              <a:gdLst>
                <a:gd name="T0" fmla="*/ 4 w 271"/>
                <a:gd name="T1" fmla="*/ 0 h 137"/>
                <a:gd name="T2" fmla="*/ 0 w 271"/>
                <a:gd name="T3" fmla="*/ 14 h 137"/>
                <a:gd name="T4" fmla="*/ 266 w 271"/>
                <a:gd name="T5" fmla="*/ 136 h 137"/>
                <a:gd name="T6" fmla="*/ 271 w 271"/>
                <a:gd name="T7" fmla="*/ 122 h 137"/>
                <a:gd name="T8" fmla="*/ 4 w 271"/>
                <a:gd name="T9" fmla="*/ 0 h 137"/>
              </a:gdLst>
              <a:ahLst/>
              <a:cxnLst>
                <a:cxn ang="0">
                  <a:pos x="T0" y="T1"/>
                </a:cxn>
                <a:cxn ang="0">
                  <a:pos x="T2" y="T3"/>
                </a:cxn>
                <a:cxn ang="0">
                  <a:pos x="T4" y="T5"/>
                </a:cxn>
                <a:cxn ang="0">
                  <a:pos x="T6" y="T7"/>
                </a:cxn>
                <a:cxn ang="0">
                  <a:pos x="T8" y="T9"/>
                </a:cxn>
              </a:cxnLst>
              <a:rect l="0" t="0" r="r" b="b"/>
              <a:pathLst>
                <a:path w="271" h="137">
                  <a:moveTo>
                    <a:pt x="4" y="0"/>
                  </a:moveTo>
                  <a:lnTo>
                    <a:pt x="0" y="14"/>
                  </a:lnTo>
                  <a:lnTo>
                    <a:pt x="266" y="136"/>
                  </a:lnTo>
                  <a:lnTo>
                    <a:pt x="271" y="122"/>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09" name="Freeform 108"/>
            <p:cNvSpPr>
              <a:spLocks/>
            </p:cNvSpPr>
            <p:nvPr/>
          </p:nvSpPr>
          <p:spPr bwMode="auto">
            <a:xfrm>
              <a:off x="5249" y="1505"/>
              <a:ext cx="540" cy="271"/>
            </a:xfrm>
            <a:custGeom>
              <a:avLst/>
              <a:gdLst>
                <a:gd name="T0" fmla="*/ 4 w 540"/>
                <a:gd name="T1" fmla="*/ 0 h 271"/>
                <a:gd name="T2" fmla="*/ 0 w 540"/>
                <a:gd name="T3" fmla="*/ 14 h 271"/>
                <a:gd name="T4" fmla="*/ 535 w 540"/>
                <a:gd name="T5" fmla="*/ 271 h 271"/>
                <a:gd name="T6" fmla="*/ 540 w 540"/>
                <a:gd name="T7" fmla="*/ 256 h 271"/>
                <a:gd name="T8" fmla="*/ 4 w 540"/>
                <a:gd name="T9" fmla="*/ 0 h 271"/>
              </a:gdLst>
              <a:ahLst/>
              <a:cxnLst>
                <a:cxn ang="0">
                  <a:pos x="T0" y="T1"/>
                </a:cxn>
                <a:cxn ang="0">
                  <a:pos x="T2" y="T3"/>
                </a:cxn>
                <a:cxn ang="0">
                  <a:pos x="T4" y="T5"/>
                </a:cxn>
                <a:cxn ang="0">
                  <a:pos x="T6" y="T7"/>
                </a:cxn>
                <a:cxn ang="0">
                  <a:pos x="T8" y="T9"/>
                </a:cxn>
              </a:cxnLst>
              <a:rect l="0" t="0" r="r" b="b"/>
              <a:pathLst>
                <a:path w="540" h="271">
                  <a:moveTo>
                    <a:pt x="4" y="0"/>
                  </a:moveTo>
                  <a:lnTo>
                    <a:pt x="0" y="14"/>
                  </a:lnTo>
                  <a:lnTo>
                    <a:pt x="535" y="271"/>
                  </a:lnTo>
                  <a:lnTo>
                    <a:pt x="540" y="256"/>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10" name="Freeform 109"/>
            <p:cNvSpPr>
              <a:spLocks/>
            </p:cNvSpPr>
            <p:nvPr/>
          </p:nvSpPr>
          <p:spPr bwMode="auto">
            <a:xfrm>
              <a:off x="4980" y="1380"/>
              <a:ext cx="274" cy="139"/>
            </a:xfrm>
            <a:custGeom>
              <a:avLst/>
              <a:gdLst>
                <a:gd name="T0" fmla="*/ 4 w 274"/>
                <a:gd name="T1" fmla="*/ 0 h 139"/>
                <a:gd name="T2" fmla="*/ 0 w 274"/>
                <a:gd name="T3" fmla="*/ 14 h 139"/>
                <a:gd name="T4" fmla="*/ 268 w 274"/>
                <a:gd name="T5" fmla="*/ 139 h 139"/>
                <a:gd name="T6" fmla="*/ 273 w 274"/>
                <a:gd name="T7" fmla="*/ 124 h 139"/>
                <a:gd name="T8" fmla="*/ 4 w 274"/>
                <a:gd name="T9" fmla="*/ 0 h 139"/>
              </a:gdLst>
              <a:ahLst/>
              <a:cxnLst>
                <a:cxn ang="0">
                  <a:pos x="T0" y="T1"/>
                </a:cxn>
                <a:cxn ang="0">
                  <a:pos x="T2" y="T3"/>
                </a:cxn>
                <a:cxn ang="0">
                  <a:pos x="T4" y="T5"/>
                </a:cxn>
                <a:cxn ang="0">
                  <a:pos x="T6" y="T7"/>
                </a:cxn>
                <a:cxn ang="0">
                  <a:pos x="T8" y="T9"/>
                </a:cxn>
              </a:cxnLst>
              <a:rect l="0" t="0" r="r" b="b"/>
              <a:pathLst>
                <a:path w="274" h="139">
                  <a:moveTo>
                    <a:pt x="4" y="0"/>
                  </a:moveTo>
                  <a:lnTo>
                    <a:pt x="0" y="14"/>
                  </a:lnTo>
                  <a:lnTo>
                    <a:pt x="268" y="139"/>
                  </a:lnTo>
                  <a:lnTo>
                    <a:pt x="273" y="124"/>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11" name="Freeform 110"/>
            <p:cNvSpPr>
              <a:spLocks/>
            </p:cNvSpPr>
            <p:nvPr/>
          </p:nvSpPr>
          <p:spPr bwMode="auto">
            <a:xfrm>
              <a:off x="4846" y="1320"/>
              <a:ext cx="139" cy="74"/>
            </a:xfrm>
            <a:custGeom>
              <a:avLst/>
              <a:gdLst>
                <a:gd name="T0" fmla="*/ 4 w 139"/>
                <a:gd name="T1" fmla="*/ 0 h 74"/>
                <a:gd name="T2" fmla="*/ 0 w 139"/>
                <a:gd name="T3" fmla="*/ 14 h 74"/>
                <a:gd name="T4" fmla="*/ 134 w 139"/>
                <a:gd name="T5" fmla="*/ 74 h 74"/>
                <a:gd name="T6" fmla="*/ 139 w 139"/>
                <a:gd name="T7" fmla="*/ 60 h 74"/>
                <a:gd name="T8" fmla="*/ 4 w 139"/>
                <a:gd name="T9" fmla="*/ 0 h 74"/>
              </a:gdLst>
              <a:ahLst/>
              <a:cxnLst>
                <a:cxn ang="0">
                  <a:pos x="T0" y="T1"/>
                </a:cxn>
                <a:cxn ang="0">
                  <a:pos x="T2" y="T3"/>
                </a:cxn>
                <a:cxn ang="0">
                  <a:pos x="T4" y="T5"/>
                </a:cxn>
                <a:cxn ang="0">
                  <a:pos x="T6" y="T7"/>
                </a:cxn>
                <a:cxn ang="0">
                  <a:pos x="T8" y="T9"/>
                </a:cxn>
              </a:cxnLst>
              <a:rect l="0" t="0" r="r" b="b"/>
              <a:pathLst>
                <a:path w="139" h="74">
                  <a:moveTo>
                    <a:pt x="4" y="0"/>
                  </a:moveTo>
                  <a:lnTo>
                    <a:pt x="0" y="14"/>
                  </a:lnTo>
                  <a:lnTo>
                    <a:pt x="134" y="74"/>
                  </a:lnTo>
                  <a:lnTo>
                    <a:pt x="139" y="60"/>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12" name="Freeform 111"/>
            <p:cNvSpPr>
              <a:spLocks/>
            </p:cNvSpPr>
            <p:nvPr/>
          </p:nvSpPr>
          <p:spPr bwMode="auto">
            <a:xfrm>
              <a:off x="4704" y="1270"/>
              <a:ext cx="146" cy="64"/>
            </a:xfrm>
            <a:custGeom>
              <a:avLst/>
              <a:gdLst>
                <a:gd name="T0" fmla="*/ 4 w 146"/>
                <a:gd name="T1" fmla="*/ 0 h 64"/>
                <a:gd name="T2" fmla="*/ 0 w 146"/>
                <a:gd name="T3" fmla="*/ 14 h 64"/>
                <a:gd name="T4" fmla="*/ 141 w 146"/>
                <a:gd name="T5" fmla="*/ 64 h 64"/>
                <a:gd name="T6" fmla="*/ 146 w 146"/>
                <a:gd name="T7" fmla="*/ 50 h 64"/>
                <a:gd name="T8" fmla="*/ 4 w 146"/>
                <a:gd name="T9" fmla="*/ 0 h 64"/>
              </a:gdLst>
              <a:ahLst/>
              <a:cxnLst>
                <a:cxn ang="0">
                  <a:pos x="T0" y="T1"/>
                </a:cxn>
                <a:cxn ang="0">
                  <a:pos x="T2" y="T3"/>
                </a:cxn>
                <a:cxn ang="0">
                  <a:pos x="T4" y="T5"/>
                </a:cxn>
                <a:cxn ang="0">
                  <a:pos x="T6" y="T7"/>
                </a:cxn>
                <a:cxn ang="0">
                  <a:pos x="T8" y="T9"/>
                </a:cxn>
              </a:cxnLst>
              <a:rect l="0" t="0" r="r" b="b"/>
              <a:pathLst>
                <a:path w="146" h="64">
                  <a:moveTo>
                    <a:pt x="4" y="0"/>
                  </a:moveTo>
                  <a:lnTo>
                    <a:pt x="0" y="14"/>
                  </a:lnTo>
                  <a:lnTo>
                    <a:pt x="141" y="64"/>
                  </a:lnTo>
                  <a:lnTo>
                    <a:pt x="146" y="50"/>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13" name="Freeform 112"/>
            <p:cNvSpPr>
              <a:spLocks/>
            </p:cNvSpPr>
            <p:nvPr/>
          </p:nvSpPr>
          <p:spPr bwMode="auto">
            <a:xfrm>
              <a:off x="4140" y="1106"/>
              <a:ext cx="569" cy="178"/>
            </a:xfrm>
            <a:custGeom>
              <a:avLst/>
              <a:gdLst>
                <a:gd name="T0" fmla="*/ 4 w 569"/>
                <a:gd name="T1" fmla="*/ 0 h 178"/>
                <a:gd name="T2" fmla="*/ 0 w 569"/>
                <a:gd name="T3" fmla="*/ 14 h 178"/>
                <a:gd name="T4" fmla="*/ 564 w 569"/>
                <a:gd name="T5" fmla="*/ 177 h 178"/>
                <a:gd name="T6" fmla="*/ 568 w 569"/>
                <a:gd name="T7" fmla="*/ 163 h 178"/>
                <a:gd name="T8" fmla="*/ 4 w 569"/>
                <a:gd name="T9" fmla="*/ 0 h 178"/>
              </a:gdLst>
              <a:ahLst/>
              <a:cxnLst>
                <a:cxn ang="0">
                  <a:pos x="T0" y="T1"/>
                </a:cxn>
                <a:cxn ang="0">
                  <a:pos x="T2" y="T3"/>
                </a:cxn>
                <a:cxn ang="0">
                  <a:pos x="T4" y="T5"/>
                </a:cxn>
                <a:cxn ang="0">
                  <a:pos x="T6" y="T7"/>
                </a:cxn>
                <a:cxn ang="0">
                  <a:pos x="T8" y="T9"/>
                </a:cxn>
              </a:cxnLst>
              <a:rect l="0" t="0" r="r" b="b"/>
              <a:pathLst>
                <a:path w="569" h="178">
                  <a:moveTo>
                    <a:pt x="4" y="0"/>
                  </a:moveTo>
                  <a:lnTo>
                    <a:pt x="0" y="14"/>
                  </a:lnTo>
                  <a:lnTo>
                    <a:pt x="564" y="177"/>
                  </a:lnTo>
                  <a:lnTo>
                    <a:pt x="568" y="163"/>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14" name="Freeform 113"/>
            <p:cNvSpPr>
              <a:spLocks/>
            </p:cNvSpPr>
            <p:nvPr/>
          </p:nvSpPr>
          <p:spPr bwMode="auto">
            <a:xfrm>
              <a:off x="3566" y="960"/>
              <a:ext cx="579" cy="161"/>
            </a:xfrm>
            <a:custGeom>
              <a:avLst/>
              <a:gdLst>
                <a:gd name="T0" fmla="*/ 4 w 579"/>
                <a:gd name="T1" fmla="*/ 0 h 161"/>
                <a:gd name="T2" fmla="*/ 0 w 579"/>
                <a:gd name="T3" fmla="*/ 14 h 161"/>
                <a:gd name="T4" fmla="*/ 573 w 579"/>
                <a:gd name="T5" fmla="*/ 160 h 161"/>
                <a:gd name="T6" fmla="*/ 578 w 579"/>
                <a:gd name="T7" fmla="*/ 146 h 161"/>
                <a:gd name="T8" fmla="*/ 4 w 579"/>
                <a:gd name="T9" fmla="*/ 0 h 161"/>
              </a:gdLst>
              <a:ahLst/>
              <a:cxnLst>
                <a:cxn ang="0">
                  <a:pos x="T0" y="T1"/>
                </a:cxn>
                <a:cxn ang="0">
                  <a:pos x="T2" y="T3"/>
                </a:cxn>
                <a:cxn ang="0">
                  <a:pos x="T4" y="T5"/>
                </a:cxn>
                <a:cxn ang="0">
                  <a:pos x="T6" y="T7"/>
                </a:cxn>
                <a:cxn ang="0">
                  <a:pos x="T8" y="T9"/>
                </a:cxn>
              </a:cxnLst>
              <a:rect l="0" t="0" r="r" b="b"/>
              <a:pathLst>
                <a:path w="579" h="161">
                  <a:moveTo>
                    <a:pt x="4" y="0"/>
                  </a:moveTo>
                  <a:lnTo>
                    <a:pt x="0" y="14"/>
                  </a:lnTo>
                  <a:lnTo>
                    <a:pt x="573" y="160"/>
                  </a:lnTo>
                  <a:lnTo>
                    <a:pt x="578" y="146"/>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15" name="Freeform 114"/>
            <p:cNvSpPr>
              <a:spLocks/>
            </p:cNvSpPr>
            <p:nvPr/>
          </p:nvSpPr>
          <p:spPr bwMode="auto">
            <a:xfrm>
              <a:off x="2995" y="811"/>
              <a:ext cx="576" cy="163"/>
            </a:xfrm>
            <a:custGeom>
              <a:avLst/>
              <a:gdLst>
                <a:gd name="T0" fmla="*/ 4 w 576"/>
                <a:gd name="T1" fmla="*/ 0 h 163"/>
                <a:gd name="T2" fmla="*/ 0 w 576"/>
                <a:gd name="T3" fmla="*/ 14 h 163"/>
                <a:gd name="T4" fmla="*/ 571 w 576"/>
                <a:gd name="T5" fmla="*/ 163 h 163"/>
                <a:gd name="T6" fmla="*/ 576 w 576"/>
                <a:gd name="T7" fmla="*/ 148 h 163"/>
                <a:gd name="T8" fmla="*/ 4 w 576"/>
                <a:gd name="T9" fmla="*/ 0 h 163"/>
              </a:gdLst>
              <a:ahLst/>
              <a:cxnLst>
                <a:cxn ang="0">
                  <a:pos x="T0" y="T1"/>
                </a:cxn>
                <a:cxn ang="0">
                  <a:pos x="T2" y="T3"/>
                </a:cxn>
                <a:cxn ang="0">
                  <a:pos x="T4" y="T5"/>
                </a:cxn>
                <a:cxn ang="0">
                  <a:pos x="T6" y="T7"/>
                </a:cxn>
                <a:cxn ang="0">
                  <a:pos x="T8" y="T9"/>
                </a:cxn>
              </a:cxnLst>
              <a:rect l="0" t="0" r="r" b="b"/>
              <a:pathLst>
                <a:path w="576" h="163">
                  <a:moveTo>
                    <a:pt x="4" y="0"/>
                  </a:moveTo>
                  <a:lnTo>
                    <a:pt x="0" y="14"/>
                  </a:lnTo>
                  <a:lnTo>
                    <a:pt x="571" y="163"/>
                  </a:lnTo>
                  <a:lnTo>
                    <a:pt x="576" y="148"/>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16" name="Freeform 115"/>
            <p:cNvSpPr>
              <a:spLocks/>
            </p:cNvSpPr>
            <p:nvPr/>
          </p:nvSpPr>
          <p:spPr bwMode="auto">
            <a:xfrm>
              <a:off x="2429" y="648"/>
              <a:ext cx="571" cy="177"/>
            </a:xfrm>
            <a:custGeom>
              <a:avLst/>
              <a:gdLst>
                <a:gd name="T0" fmla="*/ 4 w 571"/>
                <a:gd name="T1" fmla="*/ 0 h 177"/>
                <a:gd name="T2" fmla="*/ 0 w 571"/>
                <a:gd name="T3" fmla="*/ 14 h 177"/>
                <a:gd name="T4" fmla="*/ 566 w 571"/>
                <a:gd name="T5" fmla="*/ 177 h 177"/>
                <a:gd name="T6" fmla="*/ 571 w 571"/>
                <a:gd name="T7" fmla="*/ 163 h 177"/>
                <a:gd name="T8" fmla="*/ 4 w 571"/>
                <a:gd name="T9" fmla="*/ 0 h 177"/>
              </a:gdLst>
              <a:ahLst/>
              <a:cxnLst>
                <a:cxn ang="0">
                  <a:pos x="T0" y="T1"/>
                </a:cxn>
                <a:cxn ang="0">
                  <a:pos x="T2" y="T3"/>
                </a:cxn>
                <a:cxn ang="0">
                  <a:pos x="T4" y="T5"/>
                </a:cxn>
                <a:cxn ang="0">
                  <a:pos x="T6" y="T7"/>
                </a:cxn>
                <a:cxn ang="0">
                  <a:pos x="T8" y="T9"/>
                </a:cxn>
              </a:cxnLst>
              <a:rect l="0" t="0" r="r" b="b"/>
              <a:pathLst>
                <a:path w="571" h="177">
                  <a:moveTo>
                    <a:pt x="4" y="0"/>
                  </a:moveTo>
                  <a:lnTo>
                    <a:pt x="0" y="14"/>
                  </a:lnTo>
                  <a:lnTo>
                    <a:pt x="566" y="177"/>
                  </a:lnTo>
                  <a:lnTo>
                    <a:pt x="571" y="163"/>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17" name="Freeform 116"/>
            <p:cNvSpPr>
              <a:spLocks/>
            </p:cNvSpPr>
            <p:nvPr/>
          </p:nvSpPr>
          <p:spPr bwMode="auto">
            <a:xfrm>
              <a:off x="1966" y="499"/>
              <a:ext cx="468" cy="163"/>
            </a:xfrm>
            <a:custGeom>
              <a:avLst/>
              <a:gdLst>
                <a:gd name="T0" fmla="*/ 4 w 468"/>
                <a:gd name="T1" fmla="*/ 0 h 163"/>
                <a:gd name="T2" fmla="*/ 0 w 468"/>
                <a:gd name="T3" fmla="*/ 14 h 163"/>
                <a:gd name="T4" fmla="*/ 463 w 468"/>
                <a:gd name="T5" fmla="*/ 163 h 163"/>
                <a:gd name="T6" fmla="*/ 467 w 468"/>
                <a:gd name="T7" fmla="*/ 148 h 163"/>
                <a:gd name="T8" fmla="*/ 4 w 468"/>
                <a:gd name="T9" fmla="*/ 0 h 163"/>
              </a:gdLst>
              <a:ahLst/>
              <a:cxnLst>
                <a:cxn ang="0">
                  <a:pos x="T0" y="T1"/>
                </a:cxn>
                <a:cxn ang="0">
                  <a:pos x="T2" y="T3"/>
                </a:cxn>
                <a:cxn ang="0">
                  <a:pos x="T4" y="T5"/>
                </a:cxn>
                <a:cxn ang="0">
                  <a:pos x="T6" y="T7"/>
                </a:cxn>
                <a:cxn ang="0">
                  <a:pos x="T8" y="T9"/>
                </a:cxn>
              </a:cxnLst>
              <a:rect l="0" t="0" r="r" b="b"/>
              <a:pathLst>
                <a:path w="468" h="163">
                  <a:moveTo>
                    <a:pt x="4" y="0"/>
                  </a:moveTo>
                  <a:lnTo>
                    <a:pt x="0" y="14"/>
                  </a:lnTo>
                  <a:lnTo>
                    <a:pt x="463" y="163"/>
                  </a:lnTo>
                  <a:lnTo>
                    <a:pt x="467" y="148"/>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18" name="Freeform 117"/>
            <p:cNvSpPr>
              <a:spLocks/>
            </p:cNvSpPr>
            <p:nvPr/>
          </p:nvSpPr>
          <p:spPr bwMode="auto">
            <a:xfrm>
              <a:off x="1498" y="341"/>
              <a:ext cx="472" cy="172"/>
            </a:xfrm>
            <a:custGeom>
              <a:avLst/>
              <a:gdLst>
                <a:gd name="T0" fmla="*/ 4 w 472"/>
                <a:gd name="T1" fmla="*/ 0 h 172"/>
                <a:gd name="T2" fmla="*/ 0 w 472"/>
                <a:gd name="T3" fmla="*/ 14 h 172"/>
                <a:gd name="T4" fmla="*/ 468 w 472"/>
                <a:gd name="T5" fmla="*/ 172 h 172"/>
                <a:gd name="T6" fmla="*/ 472 w 472"/>
                <a:gd name="T7" fmla="*/ 158 h 172"/>
                <a:gd name="T8" fmla="*/ 4 w 472"/>
                <a:gd name="T9" fmla="*/ 0 h 172"/>
              </a:gdLst>
              <a:ahLst/>
              <a:cxnLst>
                <a:cxn ang="0">
                  <a:pos x="T0" y="T1"/>
                </a:cxn>
                <a:cxn ang="0">
                  <a:pos x="T2" y="T3"/>
                </a:cxn>
                <a:cxn ang="0">
                  <a:pos x="T4" y="T5"/>
                </a:cxn>
                <a:cxn ang="0">
                  <a:pos x="T6" y="T7"/>
                </a:cxn>
                <a:cxn ang="0">
                  <a:pos x="T8" y="T9"/>
                </a:cxn>
              </a:cxnLst>
              <a:rect l="0" t="0" r="r" b="b"/>
              <a:pathLst>
                <a:path w="472" h="172">
                  <a:moveTo>
                    <a:pt x="4" y="0"/>
                  </a:moveTo>
                  <a:lnTo>
                    <a:pt x="0" y="14"/>
                  </a:lnTo>
                  <a:lnTo>
                    <a:pt x="468" y="172"/>
                  </a:lnTo>
                  <a:lnTo>
                    <a:pt x="472" y="158"/>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19" name="Freeform 118"/>
            <p:cNvSpPr>
              <a:spLocks/>
            </p:cNvSpPr>
            <p:nvPr/>
          </p:nvSpPr>
          <p:spPr bwMode="auto">
            <a:xfrm>
              <a:off x="564" y="19"/>
              <a:ext cx="938" cy="336"/>
            </a:xfrm>
            <a:custGeom>
              <a:avLst/>
              <a:gdLst>
                <a:gd name="T0" fmla="*/ 4 w 938"/>
                <a:gd name="T1" fmla="*/ 0 h 336"/>
                <a:gd name="T2" fmla="*/ 0 w 938"/>
                <a:gd name="T3" fmla="*/ 14 h 336"/>
                <a:gd name="T4" fmla="*/ 933 w 938"/>
                <a:gd name="T5" fmla="*/ 335 h 336"/>
                <a:gd name="T6" fmla="*/ 938 w 938"/>
                <a:gd name="T7" fmla="*/ 321 h 336"/>
                <a:gd name="T8" fmla="*/ 4 w 938"/>
                <a:gd name="T9" fmla="*/ 0 h 336"/>
              </a:gdLst>
              <a:ahLst/>
              <a:cxnLst>
                <a:cxn ang="0">
                  <a:pos x="T0" y="T1"/>
                </a:cxn>
                <a:cxn ang="0">
                  <a:pos x="T2" y="T3"/>
                </a:cxn>
                <a:cxn ang="0">
                  <a:pos x="T4" y="T5"/>
                </a:cxn>
                <a:cxn ang="0">
                  <a:pos x="T6" y="T7"/>
                </a:cxn>
                <a:cxn ang="0">
                  <a:pos x="T8" y="T9"/>
                </a:cxn>
              </a:cxnLst>
              <a:rect l="0" t="0" r="r" b="b"/>
              <a:pathLst>
                <a:path w="938" h="336">
                  <a:moveTo>
                    <a:pt x="4" y="0"/>
                  </a:moveTo>
                  <a:lnTo>
                    <a:pt x="0" y="14"/>
                  </a:lnTo>
                  <a:lnTo>
                    <a:pt x="933" y="335"/>
                  </a:lnTo>
                  <a:lnTo>
                    <a:pt x="938" y="321"/>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20" name="Freeform 119"/>
            <p:cNvSpPr>
              <a:spLocks/>
            </p:cNvSpPr>
            <p:nvPr/>
          </p:nvSpPr>
          <p:spPr bwMode="auto">
            <a:xfrm>
              <a:off x="6631" y="1901"/>
              <a:ext cx="926" cy="280"/>
            </a:xfrm>
            <a:custGeom>
              <a:avLst/>
              <a:gdLst>
                <a:gd name="T0" fmla="*/ 4 w 926"/>
                <a:gd name="T1" fmla="*/ 0 h 280"/>
                <a:gd name="T2" fmla="*/ 0 w 926"/>
                <a:gd name="T3" fmla="*/ 14 h 280"/>
                <a:gd name="T4" fmla="*/ 921 w 926"/>
                <a:gd name="T5" fmla="*/ 280 h 280"/>
                <a:gd name="T6" fmla="*/ 926 w 926"/>
                <a:gd name="T7" fmla="*/ 266 h 280"/>
                <a:gd name="T8" fmla="*/ 4 w 926"/>
                <a:gd name="T9" fmla="*/ 0 h 280"/>
              </a:gdLst>
              <a:ahLst/>
              <a:cxnLst>
                <a:cxn ang="0">
                  <a:pos x="T0" y="T1"/>
                </a:cxn>
                <a:cxn ang="0">
                  <a:pos x="T2" y="T3"/>
                </a:cxn>
                <a:cxn ang="0">
                  <a:pos x="T4" y="T5"/>
                </a:cxn>
                <a:cxn ang="0">
                  <a:pos x="T6" y="T7"/>
                </a:cxn>
                <a:cxn ang="0">
                  <a:pos x="T8" y="T9"/>
                </a:cxn>
              </a:cxnLst>
              <a:rect l="0" t="0" r="r" b="b"/>
              <a:pathLst>
                <a:path w="926" h="280">
                  <a:moveTo>
                    <a:pt x="4" y="0"/>
                  </a:moveTo>
                  <a:lnTo>
                    <a:pt x="0" y="14"/>
                  </a:lnTo>
                  <a:lnTo>
                    <a:pt x="921" y="280"/>
                  </a:lnTo>
                  <a:lnTo>
                    <a:pt x="926" y="266"/>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21" name="Freeform 120"/>
            <p:cNvSpPr>
              <a:spLocks/>
            </p:cNvSpPr>
            <p:nvPr/>
          </p:nvSpPr>
          <p:spPr bwMode="auto">
            <a:xfrm>
              <a:off x="5630" y="1531"/>
              <a:ext cx="1006" cy="384"/>
            </a:xfrm>
            <a:custGeom>
              <a:avLst/>
              <a:gdLst>
                <a:gd name="T0" fmla="*/ 4 w 1006"/>
                <a:gd name="T1" fmla="*/ 0 h 384"/>
                <a:gd name="T2" fmla="*/ 0 w 1006"/>
                <a:gd name="T3" fmla="*/ 14 h 384"/>
                <a:gd name="T4" fmla="*/ 1000 w 1006"/>
                <a:gd name="T5" fmla="*/ 383 h 384"/>
                <a:gd name="T6" fmla="*/ 1005 w 1006"/>
                <a:gd name="T7" fmla="*/ 369 h 384"/>
                <a:gd name="T8" fmla="*/ 4 w 1006"/>
                <a:gd name="T9" fmla="*/ 0 h 384"/>
              </a:gdLst>
              <a:ahLst/>
              <a:cxnLst>
                <a:cxn ang="0">
                  <a:pos x="T0" y="T1"/>
                </a:cxn>
                <a:cxn ang="0">
                  <a:pos x="T2" y="T3"/>
                </a:cxn>
                <a:cxn ang="0">
                  <a:pos x="T4" y="T5"/>
                </a:cxn>
                <a:cxn ang="0">
                  <a:pos x="T6" y="T7"/>
                </a:cxn>
                <a:cxn ang="0">
                  <a:pos x="T8" y="T9"/>
                </a:cxn>
              </a:cxnLst>
              <a:rect l="0" t="0" r="r" b="b"/>
              <a:pathLst>
                <a:path w="1006" h="384">
                  <a:moveTo>
                    <a:pt x="4" y="0"/>
                  </a:moveTo>
                  <a:lnTo>
                    <a:pt x="0" y="14"/>
                  </a:lnTo>
                  <a:lnTo>
                    <a:pt x="1000" y="383"/>
                  </a:lnTo>
                  <a:lnTo>
                    <a:pt x="1005" y="369"/>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22" name="Freeform 121"/>
            <p:cNvSpPr>
              <a:spLocks/>
            </p:cNvSpPr>
            <p:nvPr/>
          </p:nvSpPr>
          <p:spPr bwMode="auto">
            <a:xfrm>
              <a:off x="4800" y="1207"/>
              <a:ext cx="286" cy="130"/>
            </a:xfrm>
            <a:custGeom>
              <a:avLst/>
              <a:gdLst>
                <a:gd name="T0" fmla="*/ 4 w 286"/>
                <a:gd name="T1" fmla="*/ 0 h 130"/>
                <a:gd name="T2" fmla="*/ 0 w 286"/>
                <a:gd name="T3" fmla="*/ 14 h 130"/>
                <a:gd name="T4" fmla="*/ 280 w 286"/>
                <a:gd name="T5" fmla="*/ 129 h 130"/>
                <a:gd name="T6" fmla="*/ 285 w 286"/>
                <a:gd name="T7" fmla="*/ 115 h 130"/>
                <a:gd name="T8" fmla="*/ 4 w 286"/>
                <a:gd name="T9" fmla="*/ 0 h 130"/>
              </a:gdLst>
              <a:ahLst/>
              <a:cxnLst>
                <a:cxn ang="0">
                  <a:pos x="T0" y="T1"/>
                </a:cxn>
                <a:cxn ang="0">
                  <a:pos x="T2" y="T3"/>
                </a:cxn>
                <a:cxn ang="0">
                  <a:pos x="T4" y="T5"/>
                </a:cxn>
                <a:cxn ang="0">
                  <a:pos x="T6" y="T7"/>
                </a:cxn>
                <a:cxn ang="0">
                  <a:pos x="T8" y="T9"/>
                </a:cxn>
              </a:cxnLst>
              <a:rect l="0" t="0" r="r" b="b"/>
              <a:pathLst>
                <a:path w="286" h="130">
                  <a:moveTo>
                    <a:pt x="4" y="0"/>
                  </a:moveTo>
                  <a:lnTo>
                    <a:pt x="0" y="14"/>
                  </a:lnTo>
                  <a:lnTo>
                    <a:pt x="280" y="129"/>
                  </a:lnTo>
                  <a:lnTo>
                    <a:pt x="285" y="115"/>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23" name="Freeform 122"/>
            <p:cNvSpPr>
              <a:spLocks/>
            </p:cNvSpPr>
            <p:nvPr/>
          </p:nvSpPr>
          <p:spPr bwMode="auto">
            <a:xfrm>
              <a:off x="2489" y="578"/>
              <a:ext cx="2316" cy="644"/>
            </a:xfrm>
            <a:custGeom>
              <a:avLst/>
              <a:gdLst>
                <a:gd name="T0" fmla="*/ 4 w 2316"/>
                <a:gd name="T1" fmla="*/ 0 h 644"/>
                <a:gd name="T2" fmla="*/ 0 w 2316"/>
                <a:gd name="T3" fmla="*/ 14 h 644"/>
                <a:gd name="T4" fmla="*/ 2311 w 2316"/>
                <a:gd name="T5" fmla="*/ 643 h 644"/>
                <a:gd name="T6" fmla="*/ 2316 w 2316"/>
                <a:gd name="T7" fmla="*/ 628 h 644"/>
                <a:gd name="T8" fmla="*/ 4 w 2316"/>
                <a:gd name="T9" fmla="*/ 0 h 644"/>
              </a:gdLst>
              <a:ahLst/>
              <a:cxnLst>
                <a:cxn ang="0">
                  <a:pos x="T0" y="T1"/>
                </a:cxn>
                <a:cxn ang="0">
                  <a:pos x="T2" y="T3"/>
                </a:cxn>
                <a:cxn ang="0">
                  <a:pos x="T4" y="T5"/>
                </a:cxn>
                <a:cxn ang="0">
                  <a:pos x="T6" y="T7"/>
                </a:cxn>
                <a:cxn ang="0">
                  <a:pos x="T8" y="T9"/>
                </a:cxn>
              </a:cxnLst>
              <a:rect l="0" t="0" r="r" b="b"/>
              <a:pathLst>
                <a:path w="2316" h="644">
                  <a:moveTo>
                    <a:pt x="4" y="0"/>
                  </a:moveTo>
                  <a:lnTo>
                    <a:pt x="0" y="14"/>
                  </a:lnTo>
                  <a:lnTo>
                    <a:pt x="2311" y="643"/>
                  </a:lnTo>
                  <a:lnTo>
                    <a:pt x="2316" y="628"/>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24" name="Freeform 123"/>
            <p:cNvSpPr>
              <a:spLocks/>
            </p:cNvSpPr>
            <p:nvPr/>
          </p:nvSpPr>
          <p:spPr bwMode="auto">
            <a:xfrm>
              <a:off x="650" y="10"/>
              <a:ext cx="1844" cy="583"/>
            </a:xfrm>
            <a:custGeom>
              <a:avLst/>
              <a:gdLst>
                <a:gd name="T0" fmla="*/ 4 w 1844"/>
                <a:gd name="T1" fmla="*/ 0 h 583"/>
                <a:gd name="T2" fmla="*/ 0 w 1844"/>
                <a:gd name="T3" fmla="*/ 14 h 583"/>
                <a:gd name="T4" fmla="*/ 1838 w 1844"/>
                <a:gd name="T5" fmla="*/ 583 h 583"/>
                <a:gd name="T6" fmla="*/ 1843 w 1844"/>
                <a:gd name="T7" fmla="*/ 568 h 583"/>
                <a:gd name="T8" fmla="*/ 4 w 1844"/>
                <a:gd name="T9" fmla="*/ 0 h 583"/>
              </a:gdLst>
              <a:ahLst/>
              <a:cxnLst>
                <a:cxn ang="0">
                  <a:pos x="T0" y="T1"/>
                </a:cxn>
                <a:cxn ang="0">
                  <a:pos x="T2" y="T3"/>
                </a:cxn>
                <a:cxn ang="0">
                  <a:pos x="T4" y="T5"/>
                </a:cxn>
                <a:cxn ang="0">
                  <a:pos x="T6" y="T7"/>
                </a:cxn>
                <a:cxn ang="0">
                  <a:pos x="T8" y="T9"/>
                </a:cxn>
              </a:cxnLst>
              <a:rect l="0" t="0" r="r" b="b"/>
              <a:pathLst>
                <a:path w="1844" h="583">
                  <a:moveTo>
                    <a:pt x="4" y="0"/>
                  </a:moveTo>
                  <a:lnTo>
                    <a:pt x="0" y="14"/>
                  </a:lnTo>
                  <a:lnTo>
                    <a:pt x="1838" y="583"/>
                  </a:lnTo>
                  <a:lnTo>
                    <a:pt x="1843" y="568"/>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25" name="Freeform 124"/>
            <p:cNvSpPr>
              <a:spLocks/>
            </p:cNvSpPr>
            <p:nvPr/>
          </p:nvSpPr>
          <p:spPr bwMode="auto">
            <a:xfrm>
              <a:off x="3931" y="1034"/>
              <a:ext cx="226" cy="27"/>
            </a:xfrm>
            <a:custGeom>
              <a:avLst/>
              <a:gdLst>
                <a:gd name="T0" fmla="*/ 225 w 226"/>
                <a:gd name="T1" fmla="*/ 0 h 27"/>
                <a:gd name="T2" fmla="*/ 0 w 226"/>
                <a:gd name="T3" fmla="*/ 16 h 27"/>
                <a:gd name="T4" fmla="*/ 0 w 226"/>
                <a:gd name="T5" fmla="*/ 26 h 27"/>
                <a:gd name="T6" fmla="*/ 225 w 226"/>
                <a:gd name="T7" fmla="*/ 9 h 27"/>
                <a:gd name="T8" fmla="*/ 225 w 226"/>
                <a:gd name="T9" fmla="*/ 0 h 27"/>
              </a:gdLst>
              <a:ahLst/>
              <a:cxnLst>
                <a:cxn ang="0">
                  <a:pos x="T0" y="T1"/>
                </a:cxn>
                <a:cxn ang="0">
                  <a:pos x="T2" y="T3"/>
                </a:cxn>
                <a:cxn ang="0">
                  <a:pos x="T4" y="T5"/>
                </a:cxn>
                <a:cxn ang="0">
                  <a:pos x="T6" y="T7"/>
                </a:cxn>
                <a:cxn ang="0">
                  <a:pos x="T8" y="T9"/>
                </a:cxn>
              </a:cxnLst>
              <a:rect l="0" t="0" r="r" b="b"/>
              <a:pathLst>
                <a:path w="226" h="27">
                  <a:moveTo>
                    <a:pt x="225" y="0"/>
                  </a:moveTo>
                  <a:lnTo>
                    <a:pt x="0" y="16"/>
                  </a:lnTo>
                  <a:lnTo>
                    <a:pt x="0" y="26"/>
                  </a:lnTo>
                  <a:lnTo>
                    <a:pt x="225" y="9"/>
                  </a:lnTo>
                  <a:lnTo>
                    <a:pt x="225"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26" name="Freeform 125"/>
            <p:cNvSpPr>
              <a:spLocks/>
            </p:cNvSpPr>
            <p:nvPr/>
          </p:nvSpPr>
          <p:spPr bwMode="auto">
            <a:xfrm>
              <a:off x="3674" y="962"/>
              <a:ext cx="221" cy="24"/>
            </a:xfrm>
            <a:custGeom>
              <a:avLst/>
              <a:gdLst>
                <a:gd name="T0" fmla="*/ 220 w 221"/>
                <a:gd name="T1" fmla="*/ 0 h 24"/>
                <a:gd name="T2" fmla="*/ 0 w 221"/>
                <a:gd name="T3" fmla="*/ 14 h 24"/>
                <a:gd name="T4" fmla="*/ 0 w 221"/>
                <a:gd name="T5" fmla="*/ 24 h 24"/>
                <a:gd name="T6" fmla="*/ 220 w 221"/>
                <a:gd name="T7" fmla="*/ 9 h 24"/>
                <a:gd name="T8" fmla="*/ 220 w 221"/>
                <a:gd name="T9" fmla="*/ 0 h 24"/>
              </a:gdLst>
              <a:ahLst/>
              <a:cxnLst>
                <a:cxn ang="0">
                  <a:pos x="T0" y="T1"/>
                </a:cxn>
                <a:cxn ang="0">
                  <a:pos x="T2" y="T3"/>
                </a:cxn>
                <a:cxn ang="0">
                  <a:pos x="T4" y="T5"/>
                </a:cxn>
                <a:cxn ang="0">
                  <a:pos x="T6" y="T7"/>
                </a:cxn>
                <a:cxn ang="0">
                  <a:pos x="T8" y="T9"/>
                </a:cxn>
              </a:cxnLst>
              <a:rect l="0" t="0" r="r" b="b"/>
              <a:pathLst>
                <a:path w="221" h="24">
                  <a:moveTo>
                    <a:pt x="220" y="0"/>
                  </a:moveTo>
                  <a:lnTo>
                    <a:pt x="0" y="14"/>
                  </a:lnTo>
                  <a:lnTo>
                    <a:pt x="0" y="24"/>
                  </a:lnTo>
                  <a:lnTo>
                    <a:pt x="220" y="9"/>
                  </a:lnTo>
                  <a:lnTo>
                    <a:pt x="220"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27" name="Freeform 126"/>
            <p:cNvSpPr>
              <a:spLocks/>
            </p:cNvSpPr>
            <p:nvPr/>
          </p:nvSpPr>
          <p:spPr bwMode="auto">
            <a:xfrm>
              <a:off x="3382" y="888"/>
              <a:ext cx="218" cy="26"/>
            </a:xfrm>
            <a:custGeom>
              <a:avLst/>
              <a:gdLst>
                <a:gd name="T0" fmla="*/ 218 w 218"/>
                <a:gd name="T1" fmla="*/ 0 h 26"/>
                <a:gd name="T2" fmla="*/ 0 w 218"/>
                <a:gd name="T3" fmla="*/ 16 h 26"/>
                <a:gd name="T4" fmla="*/ 0 w 218"/>
                <a:gd name="T5" fmla="*/ 26 h 26"/>
                <a:gd name="T6" fmla="*/ 218 w 218"/>
                <a:gd name="T7" fmla="*/ 9 h 26"/>
                <a:gd name="T8" fmla="*/ 218 w 218"/>
                <a:gd name="T9" fmla="*/ 0 h 26"/>
              </a:gdLst>
              <a:ahLst/>
              <a:cxnLst>
                <a:cxn ang="0">
                  <a:pos x="T0" y="T1"/>
                </a:cxn>
                <a:cxn ang="0">
                  <a:pos x="T2" y="T3"/>
                </a:cxn>
                <a:cxn ang="0">
                  <a:pos x="T4" y="T5"/>
                </a:cxn>
                <a:cxn ang="0">
                  <a:pos x="T6" y="T7"/>
                </a:cxn>
                <a:cxn ang="0">
                  <a:pos x="T8" y="T9"/>
                </a:cxn>
              </a:cxnLst>
              <a:rect l="0" t="0" r="r" b="b"/>
              <a:pathLst>
                <a:path w="218" h="26">
                  <a:moveTo>
                    <a:pt x="218" y="0"/>
                  </a:moveTo>
                  <a:lnTo>
                    <a:pt x="0" y="16"/>
                  </a:lnTo>
                  <a:lnTo>
                    <a:pt x="0" y="26"/>
                  </a:lnTo>
                  <a:lnTo>
                    <a:pt x="218" y="9"/>
                  </a:lnTo>
                  <a:lnTo>
                    <a:pt x="218"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28" name="Freeform 127"/>
            <p:cNvSpPr>
              <a:spLocks/>
            </p:cNvSpPr>
            <p:nvPr/>
          </p:nvSpPr>
          <p:spPr bwMode="auto">
            <a:xfrm>
              <a:off x="3072" y="816"/>
              <a:ext cx="257" cy="26"/>
            </a:xfrm>
            <a:custGeom>
              <a:avLst/>
              <a:gdLst>
                <a:gd name="T0" fmla="*/ 256 w 257"/>
                <a:gd name="T1" fmla="*/ 0 h 26"/>
                <a:gd name="T2" fmla="*/ 0 w 257"/>
                <a:gd name="T3" fmla="*/ 16 h 26"/>
                <a:gd name="T4" fmla="*/ 0 w 257"/>
                <a:gd name="T5" fmla="*/ 26 h 26"/>
                <a:gd name="T6" fmla="*/ 256 w 257"/>
                <a:gd name="T7" fmla="*/ 9 h 26"/>
                <a:gd name="T8" fmla="*/ 256 w 257"/>
                <a:gd name="T9" fmla="*/ 0 h 26"/>
              </a:gdLst>
              <a:ahLst/>
              <a:cxnLst>
                <a:cxn ang="0">
                  <a:pos x="T0" y="T1"/>
                </a:cxn>
                <a:cxn ang="0">
                  <a:pos x="T2" y="T3"/>
                </a:cxn>
                <a:cxn ang="0">
                  <a:pos x="T4" y="T5"/>
                </a:cxn>
                <a:cxn ang="0">
                  <a:pos x="T6" y="T7"/>
                </a:cxn>
                <a:cxn ang="0">
                  <a:pos x="T8" y="T9"/>
                </a:cxn>
              </a:cxnLst>
              <a:rect l="0" t="0" r="r" b="b"/>
              <a:pathLst>
                <a:path w="257" h="26">
                  <a:moveTo>
                    <a:pt x="256" y="0"/>
                  </a:moveTo>
                  <a:lnTo>
                    <a:pt x="0" y="16"/>
                  </a:lnTo>
                  <a:lnTo>
                    <a:pt x="0" y="26"/>
                  </a:lnTo>
                  <a:lnTo>
                    <a:pt x="256" y="9"/>
                  </a:lnTo>
                  <a:lnTo>
                    <a:pt x="256"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29" name="Freeform 128"/>
            <p:cNvSpPr>
              <a:spLocks/>
            </p:cNvSpPr>
            <p:nvPr/>
          </p:nvSpPr>
          <p:spPr bwMode="auto">
            <a:xfrm>
              <a:off x="2870" y="756"/>
              <a:ext cx="264" cy="24"/>
            </a:xfrm>
            <a:custGeom>
              <a:avLst/>
              <a:gdLst>
                <a:gd name="T0" fmla="*/ 263 w 264"/>
                <a:gd name="T1" fmla="*/ 0 h 24"/>
                <a:gd name="T2" fmla="*/ 0 w 264"/>
                <a:gd name="T3" fmla="*/ 14 h 24"/>
                <a:gd name="T4" fmla="*/ 0 w 264"/>
                <a:gd name="T5" fmla="*/ 24 h 24"/>
                <a:gd name="T6" fmla="*/ 263 w 264"/>
                <a:gd name="T7" fmla="*/ 9 h 24"/>
                <a:gd name="T8" fmla="*/ 263 w 264"/>
                <a:gd name="T9" fmla="*/ 0 h 24"/>
              </a:gdLst>
              <a:ahLst/>
              <a:cxnLst>
                <a:cxn ang="0">
                  <a:pos x="T0" y="T1"/>
                </a:cxn>
                <a:cxn ang="0">
                  <a:pos x="T2" y="T3"/>
                </a:cxn>
                <a:cxn ang="0">
                  <a:pos x="T4" y="T5"/>
                </a:cxn>
                <a:cxn ang="0">
                  <a:pos x="T6" y="T7"/>
                </a:cxn>
                <a:cxn ang="0">
                  <a:pos x="T8" y="T9"/>
                </a:cxn>
              </a:cxnLst>
              <a:rect l="0" t="0" r="r" b="b"/>
              <a:pathLst>
                <a:path w="264" h="24">
                  <a:moveTo>
                    <a:pt x="263" y="0"/>
                  </a:moveTo>
                  <a:lnTo>
                    <a:pt x="0" y="14"/>
                  </a:lnTo>
                  <a:lnTo>
                    <a:pt x="0" y="24"/>
                  </a:lnTo>
                  <a:lnTo>
                    <a:pt x="263" y="9"/>
                  </a:lnTo>
                  <a:lnTo>
                    <a:pt x="263"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30" name="Freeform 129"/>
            <p:cNvSpPr>
              <a:spLocks/>
            </p:cNvSpPr>
            <p:nvPr/>
          </p:nvSpPr>
          <p:spPr bwMode="auto">
            <a:xfrm>
              <a:off x="2602" y="681"/>
              <a:ext cx="208" cy="22"/>
            </a:xfrm>
            <a:custGeom>
              <a:avLst/>
              <a:gdLst>
                <a:gd name="T0" fmla="*/ 208 w 208"/>
                <a:gd name="T1" fmla="*/ 0 h 22"/>
                <a:gd name="T2" fmla="*/ 0 w 208"/>
                <a:gd name="T3" fmla="*/ 12 h 22"/>
                <a:gd name="T4" fmla="*/ 0 w 208"/>
                <a:gd name="T5" fmla="*/ 21 h 22"/>
                <a:gd name="T6" fmla="*/ 208 w 208"/>
                <a:gd name="T7" fmla="*/ 9 h 22"/>
                <a:gd name="T8" fmla="*/ 208 w 208"/>
                <a:gd name="T9" fmla="*/ 0 h 22"/>
              </a:gdLst>
              <a:ahLst/>
              <a:cxnLst>
                <a:cxn ang="0">
                  <a:pos x="T0" y="T1"/>
                </a:cxn>
                <a:cxn ang="0">
                  <a:pos x="T2" y="T3"/>
                </a:cxn>
                <a:cxn ang="0">
                  <a:pos x="T4" y="T5"/>
                </a:cxn>
                <a:cxn ang="0">
                  <a:pos x="T6" y="T7"/>
                </a:cxn>
                <a:cxn ang="0">
                  <a:pos x="T8" y="T9"/>
                </a:cxn>
              </a:cxnLst>
              <a:rect l="0" t="0" r="r" b="b"/>
              <a:pathLst>
                <a:path w="208" h="22">
                  <a:moveTo>
                    <a:pt x="208" y="0"/>
                  </a:moveTo>
                  <a:lnTo>
                    <a:pt x="0" y="12"/>
                  </a:lnTo>
                  <a:lnTo>
                    <a:pt x="0" y="21"/>
                  </a:lnTo>
                  <a:lnTo>
                    <a:pt x="208" y="9"/>
                  </a:lnTo>
                  <a:lnTo>
                    <a:pt x="208"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31" name="Freeform 130"/>
            <p:cNvSpPr>
              <a:spLocks/>
            </p:cNvSpPr>
            <p:nvPr/>
          </p:nvSpPr>
          <p:spPr bwMode="auto">
            <a:xfrm>
              <a:off x="2321" y="600"/>
              <a:ext cx="249" cy="29"/>
            </a:xfrm>
            <a:custGeom>
              <a:avLst/>
              <a:gdLst>
                <a:gd name="T0" fmla="*/ 249 w 249"/>
                <a:gd name="T1" fmla="*/ 0 h 29"/>
                <a:gd name="T2" fmla="*/ 0 w 249"/>
                <a:gd name="T3" fmla="*/ 19 h 29"/>
                <a:gd name="T4" fmla="*/ 0 w 249"/>
                <a:gd name="T5" fmla="*/ 28 h 29"/>
                <a:gd name="T6" fmla="*/ 249 w 249"/>
                <a:gd name="T7" fmla="*/ 9 h 29"/>
                <a:gd name="T8" fmla="*/ 249 w 249"/>
                <a:gd name="T9" fmla="*/ 0 h 29"/>
              </a:gdLst>
              <a:ahLst/>
              <a:cxnLst>
                <a:cxn ang="0">
                  <a:pos x="T0" y="T1"/>
                </a:cxn>
                <a:cxn ang="0">
                  <a:pos x="T2" y="T3"/>
                </a:cxn>
                <a:cxn ang="0">
                  <a:pos x="T4" y="T5"/>
                </a:cxn>
                <a:cxn ang="0">
                  <a:pos x="T6" y="T7"/>
                </a:cxn>
                <a:cxn ang="0">
                  <a:pos x="T8" y="T9"/>
                </a:cxn>
              </a:cxnLst>
              <a:rect l="0" t="0" r="r" b="b"/>
              <a:pathLst>
                <a:path w="249" h="29">
                  <a:moveTo>
                    <a:pt x="249" y="0"/>
                  </a:moveTo>
                  <a:lnTo>
                    <a:pt x="0" y="19"/>
                  </a:lnTo>
                  <a:lnTo>
                    <a:pt x="0" y="28"/>
                  </a:lnTo>
                  <a:lnTo>
                    <a:pt x="249" y="9"/>
                  </a:lnTo>
                  <a:lnTo>
                    <a:pt x="24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32" name="Freeform 131"/>
            <p:cNvSpPr>
              <a:spLocks/>
            </p:cNvSpPr>
            <p:nvPr/>
          </p:nvSpPr>
          <p:spPr bwMode="auto">
            <a:xfrm>
              <a:off x="2018" y="499"/>
              <a:ext cx="204" cy="24"/>
            </a:xfrm>
            <a:custGeom>
              <a:avLst/>
              <a:gdLst>
                <a:gd name="T0" fmla="*/ 203 w 204"/>
                <a:gd name="T1" fmla="*/ 0 h 24"/>
                <a:gd name="T2" fmla="*/ 0 w 204"/>
                <a:gd name="T3" fmla="*/ 14 h 24"/>
                <a:gd name="T4" fmla="*/ 0 w 204"/>
                <a:gd name="T5" fmla="*/ 23 h 24"/>
                <a:gd name="T6" fmla="*/ 203 w 204"/>
                <a:gd name="T7" fmla="*/ 9 h 24"/>
                <a:gd name="T8" fmla="*/ 203 w 204"/>
                <a:gd name="T9" fmla="*/ 0 h 24"/>
              </a:gdLst>
              <a:ahLst/>
              <a:cxnLst>
                <a:cxn ang="0">
                  <a:pos x="T0" y="T1"/>
                </a:cxn>
                <a:cxn ang="0">
                  <a:pos x="T2" y="T3"/>
                </a:cxn>
                <a:cxn ang="0">
                  <a:pos x="T4" y="T5"/>
                </a:cxn>
                <a:cxn ang="0">
                  <a:pos x="T6" y="T7"/>
                </a:cxn>
                <a:cxn ang="0">
                  <a:pos x="T8" y="T9"/>
                </a:cxn>
              </a:cxnLst>
              <a:rect l="0" t="0" r="r" b="b"/>
              <a:pathLst>
                <a:path w="204" h="24">
                  <a:moveTo>
                    <a:pt x="203" y="0"/>
                  </a:moveTo>
                  <a:lnTo>
                    <a:pt x="0" y="14"/>
                  </a:lnTo>
                  <a:lnTo>
                    <a:pt x="0" y="23"/>
                  </a:lnTo>
                  <a:lnTo>
                    <a:pt x="203" y="9"/>
                  </a:lnTo>
                  <a:lnTo>
                    <a:pt x="203"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33" name="Freeform 132"/>
            <p:cNvSpPr>
              <a:spLocks/>
            </p:cNvSpPr>
            <p:nvPr/>
          </p:nvSpPr>
          <p:spPr bwMode="auto">
            <a:xfrm>
              <a:off x="1730" y="405"/>
              <a:ext cx="200" cy="24"/>
            </a:xfrm>
            <a:custGeom>
              <a:avLst/>
              <a:gdLst>
                <a:gd name="T0" fmla="*/ 199 w 200"/>
                <a:gd name="T1" fmla="*/ 0 h 24"/>
                <a:gd name="T2" fmla="*/ 0 w 200"/>
                <a:gd name="T3" fmla="*/ 14 h 24"/>
                <a:gd name="T4" fmla="*/ 0 w 200"/>
                <a:gd name="T5" fmla="*/ 24 h 24"/>
                <a:gd name="T6" fmla="*/ 199 w 200"/>
                <a:gd name="T7" fmla="*/ 9 h 24"/>
                <a:gd name="T8" fmla="*/ 199 w 200"/>
                <a:gd name="T9" fmla="*/ 0 h 24"/>
              </a:gdLst>
              <a:ahLst/>
              <a:cxnLst>
                <a:cxn ang="0">
                  <a:pos x="T0" y="T1"/>
                </a:cxn>
                <a:cxn ang="0">
                  <a:pos x="T2" y="T3"/>
                </a:cxn>
                <a:cxn ang="0">
                  <a:pos x="T4" y="T5"/>
                </a:cxn>
                <a:cxn ang="0">
                  <a:pos x="T6" y="T7"/>
                </a:cxn>
                <a:cxn ang="0">
                  <a:pos x="T8" y="T9"/>
                </a:cxn>
              </a:cxnLst>
              <a:rect l="0" t="0" r="r" b="b"/>
              <a:pathLst>
                <a:path w="200" h="24">
                  <a:moveTo>
                    <a:pt x="199" y="0"/>
                  </a:moveTo>
                  <a:lnTo>
                    <a:pt x="0" y="14"/>
                  </a:lnTo>
                  <a:lnTo>
                    <a:pt x="0" y="24"/>
                  </a:lnTo>
                  <a:lnTo>
                    <a:pt x="199" y="9"/>
                  </a:lnTo>
                  <a:lnTo>
                    <a:pt x="19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34" name="Freeform 133"/>
            <p:cNvSpPr>
              <a:spLocks/>
            </p:cNvSpPr>
            <p:nvPr/>
          </p:nvSpPr>
          <p:spPr bwMode="auto">
            <a:xfrm>
              <a:off x="1517" y="334"/>
              <a:ext cx="173" cy="21"/>
            </a:xfrm>
            <a:custGeom>
              <a:avLst/>
              <a:gdLst>
                <a:gd name="T0" fmla="*/ 172 w 173"/>
                <a:gd name="T1" fmla="*/ 0 h 21"/>
                <a:gd name="T2" fmla="*/ 0 w 173"/>
                <a:gd name="T3" fmla="*/ 11 h 21"/>
                <a:gd name="T4" fmla="*/ 0 w 173"/>
                <a:gd name="T5" fmla="*/ 21 h 21"/>
                <a:gd name="T6" fmla="*/ 172 w 173"/>
                <a:gd name="T7" fmla="*/ 9 h 21"/>
                <a:gd name="T8" fmla="*/ 172 w 173"/>
                <a:gd name="T9" fmla="*/ 0 h 21"/>
              </a:gdLst>
              <a:ahLst/>
              <a:cxnLst>
                <a:cxn ang="0">
                  <a:pos x="T0" y="T1"/>
                </a:cxn>
                <a:cxn ang="0">
                  <a:pos x="T2" y="T3"/>
                </a:cxn>
                <a:cxn ang="0">
                  <a:pos x="T4" y="T5"/>
                </a:cxn>
                <a:cxn ang="0">
                  <a:pos x="T6" y="T7"/>
                </a:cxn>
                <a:cxn ang="0">
                  <a:pos x="T8" y="T9"/>
                </a:cxn>
              </a:cxnLst>
              <a:rect l="0" t="0" r="r" b="b"/>
              <a:pathLst>
                <a:path w="173" h="21">
                  <a:moveTo>
                    <a:pt x="172" y="0"/>
                  </a:moveTo>
                  <a:lnTo>
                    <a:pt x="0" y="11"/>
                  </a:lnTo>
                  <a:lnTo>
                    <a:pt x="0" y="21"/>
                  </a:lnTo>
                  <a:lnTo>
                    <a:pt x="172" y="9"/>
                  </a:lnTo>
                  <a:lnTo>
                    <a:pt x="172"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35" name="Freeform 134"/>
            <p:cNvSpPr>
              <a:spLocks/>
            </p:cNvSpPr>
            <p:nvPr/>
          </p:nvSpPr>
          <p:spPr bwMode="auto">
            <a:xfrm>
              <a:off x="1265" y="247"/>
              <a:ext cx="153" cy="22"/>
            </a:xfrm>
            <a:custGeom>
              <a:avLst/>
              <a:gdLst>
                <a:gd name="T0" fmla="*/ 153 w 153"/>
                <a:gd name="T1" fmla="*/ 0 h 22"/>
                <a:gd name="T2" fmla="*/ 0 w 153"/>
                <a:gd name="T3" fmla="*/ 12 h 22"/>
                <a:gd name="T4" fmla="*/ 0 w 153"/>
                <a:gd name="T5" fmla="*/ 21 h 22"/>
                <a:gd name="T6" fmla="*/ 153 w 153"/>
                <a:gd name="T7" fmla="*/ 9 h 22"/>
                <a:gd name="T8" fmla="*/ 153 w 153"/>
                <a:gd name="T9" fmla="*/ 0 h 22"/>
              </a:gdLst>
              <a:ahLst/>
              <a:cxnLst>
                <a:cxn ang="0">
                  <a:pos x="T0" y="T1"/>
                </a:cxn>
                <a:cxn ang="0">
                  <a:pos x="T2" y="T3"/>
                </a:cxn>
                <a:cxn ang="0">
                  <a:pos x="T4" y="T5"/>
                </a:cxn>
                <a:cxn ang="0">
                  <a:pos x="T6" y="T7"/>
                </a:cxn>
                <a:cxn ang="0">
                  <a:pos x="T8" y="T9"/>
                </a:cxn>
              </a:cxnLst>
              <a:rect l="0" t="0" r="r" b="b"/>
              <a:pathLst>
                <a:path w="153" h="22">
                  <a:moveTo>
                    <a:pt x="153" y="0"/>
                  </a:moveTo>
                  <a:lnTo>
                    <a:pt x="0" y="12"/>
                  </a:lnTo>
                  <a:lnTo>
                    <a:pt x="0" y="21"/>
                  </a:lnTo>
                  <a:lnTo>
                    <a:pt x="153" y="9"/>
                  </a:lnTo>
                  <a:lnTo>
                    <a:pt x="153"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36" name="Freeform 135"/>
            <p:cNvSpPr>
              <a:spLocks/>
            </p:cNvSpPr>
            <p:nvPr/>
          </p:nvSpPr>
          <p:spPr bwMode="auto">
            <a:xfrm>
              <a:off x="1041" y="170"/>
              <a:ext cx="154" cy="22"/>
            </a:xfrm>
            <a:custGeom>
              <a:avLst/>
              <a:gdLst>
                <a:gd name="T0" fmla="*/ 153 w 154"/>
                <a:gd name="T1" fmla="*/ 0 h 22"/>
                <a:gd name="T2" fmla="*/ 0 w 154"/>
                <a:gd name="T3" fmla="*/ 12 h 22"/>
                <a:gd name="T4" fmla="*/ 0 w 154"/>
                <a:gd name="T5" fmla="*/ 21 h 22"/>
                <a:gd name="T6" fmla="*/ 153 w 154"/>
                <a:gd name="T7" fmla="*/ 9 h 22"/>
                <a:gd name="T8" fmla="*/ 153 w 154"/>
                <a:gd name="T9" fmla="*/ 0 h 22"/>
              </a:gdLst>
              <a:ahLst/>
              <a:cxnLst>
                <a:cxn ang="0">
                  <a:pos x="T0" y="T1"/>
                </a:cxn>
                <a:cxn ang="0">
                  <a:pos x="T2" y="T3"/>
                </a:cxn>
                <a:cxn ang="0">
                  <a:pos x="T4" y="T5"/>
                </a:cxn>
                <a:cxn ang="0">
                  <a:pos x="T6" y="T7"/>
                </a:cxn>
                <a:cxn ang="0">
                  <a:pos x="T8" y="T9"/>
                </a:cxn>
              </a:cxnLst>
              <a:rect l="0" t="0" r="r" b="b"/>
              <a:pathLst>
                <a:path w="154" h="22">
                  <a:moveTo>
                    <a:pt x="153" y="0"/>
                  </a:moveTo>
                  <a:lnTo>
                    <a:pt x="0" y="12"/>
                  </a:lnTo>
                  <a:lnTo>
                    <a:pt x="0" y="21"/>
                  </a:lnTo>
                  <a:lnTo>
                    <a:pt x="153" y="9"/>
                  </a:lnTo>
                  <a:lnTo>
                    <a:pt x="153"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37" name="Freeform 136"/>
            <p:cNvSpPr>
              <a:spLocks/>
            </p:cNvSpPr>
            <p:nvPr/>
          </p:nvSpPr>
          <p:spPr bwMode="auto">
            <a:xfrm>
              <a:off x="825" y="96"/>
              <a:ext cx="111" cy="20"/>
            </a:xfrm>
            <a:custGeom>
              <a:avLst/>
              <a:gdLst>
                <a:gd name="T0" fmla="*/ 110 w 111"/>
                <a:gd name="T1" fmla="*/ 0 h 20"/>
                <a:gd name="T2" fmla="*/ 0 w 111"/>
                <a:gd name="T3" fmla="*/ 7 h 20"/>
                <a:gd name="T4" fmla="*/ 0 w 111"/>
                <a:gd name="T5" fmla="*/ 16 h 20"/>
                <a:gd name="T6" fmla="*/ 110 w 111"/>
                <a:gd name="T7" fmla="*/ 9 h 20"/>
                <a:gd name="T8" fmla="*/ 110 w 111"/>
                <a:gd name="T9" fmla="*/ 0 h 20"/>
              </a:gdLst>
              <a:ahLst/>
              <a:cxnLst>
                <a:cxn ang="0">
                  <a:pos x="T0" y="T1"/>
                </a:cxn>
                <a:cxn ang="0">
                  <a:pos x="T2" y="T3"/>
                </a:cxn>
                <a:cxn ang="0">
                  <a:pos x="T4" y="T5"/>
                </a:cxn>
                <a:cxn ang="0">
                  <a:pos x="T6" y="T7"/>
                </a:cxn>
                <a:cxn ang="0">
                  <a:pos x="T8" y="T9"/>
                </a:cxn>
              </a:cxnLst>
              <a:rect l="0" t="0" r="r" b="b"/>
              <a:pathLst>
                <a:path w="111" h="20">
                  <a:moveTo>
                    <a:pt x="110" y="0"/>
                  </a:moveTo>
                  <a:lnTo>
                    <a:pt x="0" y="7"/>
                  </a:lnTo>
                  <a:lnTo>
                    <a:pt x="0" y="16"/>
                  </a:lnTo>
                  <a:lnTo>
                    <a:pt x="110" y="9"/>
                  </a:lnTo>
                  <a:lnTo>
                    <a:pt x="110"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38" name="Freeform 137"/>
            <p:cNvSpPr>
              <a:spLocks/>
            </p:cNvSpPr>
            <p:nvPr/>
          </p:nvSpPr>
          <p:spPr bwMode="auto">
            <a:xfrm>
              <a:off x="605" y="24"/>
              <a:ext cx="110" cy="20"/>
            </a:xfrm>
            <a:custGeom>
              <a:avLst/>
              <a:gdLst>
                <a:gd name="T0" fmla="*/ 110 w 110"/>
                <a:gd name="T1" fmla="*/ 0 h 20"/>
                <a:gd name="T2" fmla="*/ 0 w 110"/>
                <a:gd name="T3" fmla="*/ 7 h 20"/>
                <a:gd name="T4" fmla="*/ 0 w 110"/>
                <a:gd name="T5" fmla="*/ 16 h 20"/>
                <a:gd name="T6" fmla="*/ 110 w 110"/>
                <a:gd name="T7" fmla="*/ 9 h 20"/>
                <a:gd name="T8" fmla="*/ 110 w 110"/>
                <a:gd name="T9" fmla="*/ 0 h 20"/>
              </a:gdLst>
              <a:ahLst/>
              <a:cxnLst>
                <a:cxn ang="0">
                  <a:pos x="T0" y="T1"/>
                </a:cxn>
                <a:cxn ang="0">
                  <a:pos x="T2" y="T3"/>
                </a:cxn>
                <a:cxn ang="0">
                  <a:pos x="T4" y="T5"/>
                </a:cxn>
                <a:cxn ang="0">
                  <a:pos x="T6" y="T7"/>
                </a:cxn>
                <a:cxn ang="0">
                  <a:pos x="T8" y="T9"/>
                </a:cxn>
              </a:cxnLst>
              <a:rect l="0" t="0" r="r" b="b"/>
              <a:pathLst>
                <a:path w="110" h="20">
                  <a:moveTo>
                    <a:pt x="110" y="0"/>
                  </a:moveTo>
                  <a:lnTo>
                    <a:pt x="0" y="7"/>
                  </a:lnTo>
                  <a:lnTo>
                    <a:pt x="0" y="16"/>
                  </a:lnTo>
                  <a:lnTo>
                    <a:pt x="110" y="9"/>
                  </a:lnTo>
                  <a:lnTo>
                    <a:pt x="110"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39" name="Freeform 138"/>
            <p:cNvSpPr>
              <a:spLocks/>
            </p:cNvSpPr>
            <p:nvPr/>
          </p:nvSpPr>
          <p:spPr bwMode="auto">
            <a:xfrm>
              <a:off x="5381" y="1519"/>
              <a:ext cx="261" cy="29"/>
            </a:xfrm>
            <a:custGeom>
              <a:avLst/>
              <a:gdLst>
                <a:gd name="T0" fmla="*/ 0 w 261"/>
                <a:gd name="T1" fmla="*/ 0 h 29"/>
                <a:gd name="T2" fmla="*/ 0 w 261"/>
                <a:gd name="T3" fmla="*/ 9 h 29"/>
                <a:gd name="T4" fmla="*/ 261 w 261"/>
                <a:gd name="T5" fmla="*/ 28 h 29"/>
                <a:gd name="T6" fmla="*/ 261 w 261"/>
                <a:gd name="T7" fmla="*/ 19 h 29"/>
                <a:gd name="T8" fmla="*/ 0 w 261"/>
                <a:gd name="T9" fmla="*/ 0 h 29"/>
              </a:gdLst>
              <a:ahLst/>
              <a:cxnLst>
                <a:cxn ang="0">
                  <a:pos x="T0" y="T1"/>
                </a:cxn>
                <a:cxn ang="0">
                  <a:pos x="T2" y="T3"/>
                </a:cxn>
                <a:cxn ang="0">
                  <a:pos x="T4" y="T5"/>
                </a:cxn>
                <a:cxn ang="0">
                  <a:pos x="T6" y="T7"/>
                </a:cxn>
                <a:cxn ang="0">
                  <a:pos x="T8" y="T9"/>
                </a:cxn>
              </a:cxnLst>
              <a:rect l="0" t="0" r="r" b="b"/>
              <a:pathLst>
                <a:path w="261" h="29">
                  <a:moveTo>
                    <a:pt x="0" y="0"/>
                  </a:moveTo>
                  <a:lnTo>
                    <a:pt x="0" y="9"/>
                  </a:lnTo>
                  <a:lnTo>
                    <a:pt x="261" y="28"/>
                  </a:lnTo>
                  <a:lnTo>
                    <a:pt x="261" y="19"/>
                  </a:lnTo>
                  <a:lnTo>
                    <a:pt x="0"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40" name="Freeform 139"/>
            <p:cNvSpPr>
              <a:spLocks/>
            </p:cNvSpPr>
            <p:nvPr/>
          </p:nvSpPr>
          <p:spPr bwMode="auto">
            <a:xfrm>
              <a:off x="5013" y="1351"/>
              <a:ext cx="262" cy="31"/>
            </a:xfrm>
            <a:custGeom>
              <a:avLst/>
              <a:gdLst>
                <a:gd name="T0" fmla="*/ 0 w 262"/>
                <a:gd name="T1" fmla="*/ 0 h 31"/>
                <a:gd name="T2" fmla="*/ 0 w 262"/>
                <a:gd name="T3" fmla="*/ 9 h 31"/>
                <a:gd name="T4" fmla="*/ 261 w 262"/>
                <a:gd name="T5" fmla="*/ 31 h 31"/>
                <a:gd name="T6" fmla="*/ 261 w 262"/>
                <a:gd name="T7" fmla="*/ 21 h 31"/>
                <a:gd name="T8" fmla="*/ 0 w 262"/>
                <a:gd name="T9" fmla="*/ 0 h 31"/>
              </a:gdLst>
              <a:ahLst/>
              <a:cxnLst>
                <a:cxn ang="0">
                  <a:pos x="T0" y="T1"/>
                </a:cxn>
                <a:cxn ang="0">
                  <a:pos x="T2" y="T3"/>
                </a:cxn>
                <a:cxn ang="0">
                  <a:pos x="T4" y="T5"/>
                </a:cxn>
                <a:cxn ang="0">
                  <a:pos x="T6" y="T7"/>
                </a:cxn>
                <a:cxn ang="0">
                  <a:pos x="T8" y="T9"/>
                </a:cxn>
              </a:cxnLst>
              <a:rect l="0" t="0" r="r" b="b"/>
              <a:pathLst>
                <a:path w="262" h="31">
                  <a:moveTo>
                    <a:pt x="0" y="0"/>
                  </a:moveTo>
                  <a:lnTo>
                    <a:pt x="0" y="9"/>
                  </a:lnTo>
                  <a:lnTo>
                    <a:pt x="261" y="31"/>
                  </a:lnTo>
                  <a:lnTo>
                    <a:pt x="261" y="21"/>
                  </a:lnTo>
                  <a:lnTo>
                    <a:pt x="0"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41" name="Freeform 140"/>
            <p:cNvSpPr>
              <a:spLocks/>
            </p:cNvSpPr>
            <p:nvPr/>
          </p:nvSpPr>
          <p:spPr bwMode="auto">
            <a:xfrm>
              <a:off x="5422" y="1481"/>
              <a:ext cx="216" cy="60"/>
            </a:xfrm>
            <a:custGeom>
              <a:avLst/>
              <a:gdLst>
                <a:gd name="T0" fmla="*/ 2 w 216"/>
                <a:gd name="T1" fmla="*/ 0 h 60"/>
                <a:gd name="T2" fmla="*/ 0 w 216"/>
                <a:gd name="T3" fmla="*/ 7 h 60"/>
                <a:gd name="T4" fmla="*/ 213 w 216"/>
                <a:gd name="T5" fmla="*/ 60 h 60"/>
                <a:gd name="T6" fmla="*/ 215 w 216"/>
                <a:gd name="T7" fmla="*/ 52 h 60"/>
                <a:gd name="T8" fmla="*/ 2 w 216"/>
                <a:gd name="T9" fmla="*/ 0 h 60"/>
              </a:gdLst>
              <a:ahLst/>
              <a:cxnLst>
                <a:cxn ang="0">
                  <a:pos x="T0" y="T1"/>
                </a:cxn>
                <a:cxn ang="0">
                  <a:pos x="T2" y="T3"/>
                </a:cxn>
                <a:cxn ang="0">
                  <a:pos x="T4" y="T5"/>
                </a:cxn>
                <a:cxn ang="0">
                  <a:pos x="T6" y="T7"/>
                </a:cxn>
                <a:cxn ang="0">
                  <a:pos x="T8" y="T9"/>
                </a:cxn>
              </a:cxnLst>
              <a:rect l="0" t="0" r="r" b="b"/>
              <a:pathLst>
                <a:path w="216" h="60">
                  <a:moveTo>
                    <a:pt x="2" y="0"/>
                  </a:moveTo>
                  <a:lnTo>
                    <a:pt x="0" y="7"/>
                  </a:lnTo>
                  <a:lnTo>
                    <a:pt x="213" y="60"/>
                  </a:lnTo>
                  <a:lnTo>
                    <a:pt x="215" y="52"/>
                  </a:lnTo>
                  <a:lnTo>
                    <a:pt x="2"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42" name="Freeform 141"/>
            <p:cNvSpPr>
              <a:spLocks/>
            </p:cNvSpPr>
            <p:nvPr/>
          </p:nvSpPr>
          <p:spPr bwMode="auto">
            <a:xfrm>
              <a:off x="5062" y="1320"/>
              <a:ext cx="218" cy="62"/>
            </a:xfrm>
            <a:custGeom>
              <a:avLst/>
              <a:gdLst>
                <a:gd name="T0" fmla="*/ 2 w 218"/>
                <a:gd name="T1" fmla="*/ 0 h 62"/>
                <a:gd name="T2" fmla="*/ 0 w 218"/>
                <a:gd name="T3" fmla="*/ 7 h 62"/>
                <a:gd name="T4" fmla="*/ 215 w 218"/>
                <a:gd name="T5" fmla="*/ 62 h 62"/>
                <a:gd name="T6" fmla="*/ 218 w 218"/>
                <a:gd name="T7" fmla="*/ 55 h 62"/>
                <a:gd name="T8" fmla="*/ 2 w 218"/>
                <a:gd name="T9" fmla="*/ 0 h 62"/>
              </a:gdLst>
              <a:ahLst/>
              <a:cxnLst>
                <a:cxn ang="0">
                  <a:pos x="T0" y="T1"/>
                </a:cxn>
                <a:cxn ang="0">
                  <a:pos x="T2" y="T3"/>
                </a:cxn>
                <a:cxn ang="0">
                  <a:pos x="T4" y="T5"/>
                </a:cxn>
                <a:cxn ang="0">
                  <a:pos x="T6" y="T7"/>
                </a:cxn>
                <a:cxn ang="0">
                  <a:pos x="T8" y="T9"/>
                </a:cxn>
              </a:cxnLst>
              <a:rect l="0" t="0" r="r" b="b"/>
              <a:pathLst>
                <a:path w="218" h="62">
                  <a:moveTo>
                    <a:pt x="2" y="0"/>
                  </a:moveTo>
                  <a:lnTo>
                    <a:pt x="0" y="7"/>
                  </a:lnTo>
                  <a:lnTo>
                    <a:pt x="215" y="62"/>
                  </a:lnTo>
                  <a:lnTo>
                    <a:pt x="218" y="55"/>
                  </a:lnTo>
                  <a:lnTo>
                    <a:pt x="2"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43" name="Freeform 142"/>
            <p:cNvSpPr>
              <a:spLocks/>
            </p:cNvSpPr>
            <p:nvPr/>
          </p:nvSpPr>
          <p:spPr bwMode="auto">
            <a:xfrm>
              <a:off x="5011" y="1327"/>
              <a:ext cx="415" cy="178"/>
            </a:xfrm>
            <a:custGeom>
              <a:avLst/>
              <a:gdLst>
                <a:gd name="T0" fmla="*/ 55 w 415"/>
                <a:gd name="T1" fmla="*/ 0 h 178"/>
                <a:gd name="T2" fmla="*/ 0 w 415"/>
                <a:gd name="T3" fmla="*/ 14 h 178"/>
                <a:gd name="T4" fmla="*/ 374 w 415"/>
                <a:gd name="T5" fmla="*/ 177 h 178"/>
                <a:gd name="T6" fmla="*/ 415 w 415"/>
                <a:gd name="T7" fmla="*/ 158 h 178"/>
                <a:gd name="T8" fmla="*/ 55 w 415"/>
                <a:gd name="T9" fmla="*/ 0 h 178"/>
              </a:gdLst>
              <a:ahLst/>
              <a:cxnLst>
                <a:cxn ang="0">
                  <a:pos x="T0" y="T1"/>
                </a:cxn>
                <a:cxn ang="0">
                  <a:pos x="T2" y="T3"/>
                </a:cxn>
                <a:cxn ang="0">
                  <a:pos x="T4" y="T5"/>
                </a:cxn>
                <a:cxn ang="0">
                  <a:pos x="T6" y="T7"/>
                </a:cxn>
                <a:cxn ang="0">
                  <a:pos x="T8" y="T9"/>
                </a:cxn>
              </a:cxnLst>
              <a:rect l="0" t="0" r="r" b="b"/>
              <a:pathLst>
                <a:path w="415" h="178">
                  <a:moveTo>
                    <a:pt x="55" y="0"/>
                  </a:moveTo>
                  <a:lnTo>
                    <a:pt x="0" y="14"/>
                  </a:lnTo>
                  <a:lnTo>
                    <a:pt x="374" y="177"/>
                  </a:lnTo>
                  <a:lnTo>
                    <a:pt x="415" y="158"/>
                  </a:lnTo>
                  <a:lnTo>
                    <a:pt x="55" y="0"/>
                  </a:ln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44" name="Freeform 143"/>
            <p:cNvSpPr>
              <a:spLocks/>
            </p:cNvSpPr>
            <p:nvPr/>
          </p:nvSpPr>
          <p:spPr bwMode="auto">
            <a:xfrm>
              <a:off x="5009" y="1334"/>
              <a:ext cx="379" cy="178"/>
            </a:xfrm>
            <a:custGeom>
              <a:avLst/>
              <a:gdLst>
                <a:gd name="T0" fmla="*/ 4 w 379"/>
                <a:gd name="T1" fmla="*/ 0 h 178"/>
                <a:gd name="T2" fmla="*/ 0 w 379"/>
                <a:gd name="T3" fmla="*/ 14 h 178"/>
                <a:gd name="T4" fmla="*/ 376 w 379"/>
                <a:gd name="T5" fmla="*/ 177 h 178"/>
                <a:gd name="T6" fmla="*/ 379 w 379"/>
                <a:gd name="T7" fmla="*/ 177 h 178"/>
                <a:gd name="T8" fmla="*/ 379 w 379"/>
                <a:gd name="T9" fmla="*/ 163 h 178"/>
                <a:gd name="T10" fmla="*/ 4 w 379"/>
                <a:gd name="T11" fmla="*/ 0 h 178"/>
              </a:gdLst>
              <a:ahLst/>
              <a:cxnLst>
                <a:cxn ang="0">
                  <a:pos x="T0" y="T1"/>
                </a:cxn>
                <a:cxn ang="0">
                  <a:pos x="T2" y="T3"/>
                </a:cxn>
                <a:cxn ang="0">
                  <a:pos x="T4" y="T5"/>
                </a:cxn>
                <a:cxn ang="0">
                  <a:pos x="T6" y="T7"/>
                </a:cxn>
                <a:cxn ang="0">
                  <a:pos x="T8" y="T9"/>
                </a:cxn>
                <a:cxn ang="0">
                  <a:pos x="T10" y="T11"/>
                </a:cxn>
              </a:cxnLst>
              <a:rect l="0" t="0" r="r" b="b"/>
              <a:pathLst>
                <a:path w="379" h="178">
                  <a:moveTo>
                    <a:pt x="4" y="0"/>
                  </a:moveTo>
                  <a:lnTo>
                    <a:pt x="0" y="14"/>
                  </a:lnTo>
                  <a:lnTo>
                    <a:pt x="376" y="177"/>
                  </a:lnTo>
                  <a:lnTo>
                    <a:pt x="379" y="177"/>
                  </a:lnTo>
                  <a:lnTo>
                    <a:pt x="379" y="163"/>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45" name="Freeform 144"/>
            <p:cNvSpPr>
              <a:spLocks/>
            </p:cNvSpPr>
            <p:nvPr/>
          </p:nvSpPr>
          <p:spPr bwMode="auto">
            <a:xfrm>
              <a:off x="5383" y="1478"/>
              <a:ext cx="53" cy="34"/>
            </a:xfrm>
            <a:custGeom>
              <a:avLst/>
              <a:gdLst>
                <a:gd name="T0" fmla="*/ 45 w 53"/>
                <a:gd name="T1" fmla="*/ 0 h 34"/>
                <a:gd name="T2" fmla="*/ 40 w 53"/>
                <a:gd name="T3" fmla="*/ 0 h 34"/>
                <a:gd name="T4" fmla="*/ 0 w 53"/>
                <a:gd name="T5" fmla="*/ 19 h 34"/>
                <a:gd name="T6" fmla="*/ 4 w 53"/>
                <a:gd name="T7" fmla="*/ 33 h 34"/>
                <a:gd name="T8" fmla="*/ 52 w 53"/>
                <a:gd name="T9" fmla="*/ 9 h 34"/>
                <a:gd name="T10" fmla="*/ 52 w 53"/>
                <a:gd name="T11" fmla="*/ 2 h 34"/>
                <a:gd name="T12" fmla="*/ 45 w 53"/>
                <a:gd name="T13" fmla="*/ 0 h 34"/>
              </a:gdLst>
              <a:ahLst/>
              <a:cxnLst>
                <a:cxn ang="0">
                  <a:pos x="T0" y="T1"/>
                </a:cxn>
                <a:cxn ang="0">
                  <a:pos x="T2" y="T3"/>
                </a:cxn>
                <a:cxn ang="0">
                  <a:pos x="T4" y="T5"/>
                </a:cxn>
                <a:cxn ang="0">
                  <a:pos x="T6" y="T7"/>
                </a:cxn>
                <a:cxn ang="0">
                  <a:pos x="T8" y="T9"/>
                </a:cxn>
                <a:cxn ang="0">
                  <a:pos x="T10" y="T11"/>
                </a:cxn>
                <a:cxn ang="0">
                  <a:pos x="T12" y="T13"/>
                </a:cxn>
              </a:cxnLst>
              <a:rect l="0" t="0" r="r" b="b"/>
              <a:pathLst>
                <a:path w="53" h="34">
                  <a:moveTo>
                    <a:pt x="45" y="0"/>
                  </a:moveTo>
                  <a:lnTo>
                    <a:pt x="40" y="0"/>
                  </a:lnTo>
                  <a:lnTo>
                    <a:pt x="0" y="19"/>
                  </a:lnTo>
                  <a:lnTo>
                    <a:pt x="4" y="33"/>
                  </a:lnTo>
                  <a:lnTo>
                    <a:pt x="52" y="9"/>
                  </a:lnTo>
                  <a:lnTo>
                    <a:pt x="52" y="2"/>
                  </a:lnTo>
                  <a:lnTo>
                    <a:pt x="45"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46" name="Freeform 145"/>
            <p:cNvSpPr>
              <a:spLocks/>
            </p:cNvSpPr>
            <p:nvPr/>
          </p:nvSpPr>
          <p:spPr bwMode="auto">
            <a:xfrm>
              <a:off x="5064" y="1320"/>
              <a:ext cx="365" cy="173"/>
            </a:xfrm>
            <a:custGeom>
              <a:avLst/>
              <a:gdLst>
                <a:gd name="T0" fmla="*/ 2 w 365"/>
                <a:gd name="T1" fmla="*/ 0 h 173"/>
                <a:gd name="T2" fmla="*/ 0 w 365"/>
                <a:gd name="T3" fmla="*/ 0 h 173"/>
                <a:gd name="T4" fmla="*/ 0 w 365"/>
                <a:gd name="T5" fmla="*/ 14 h 173"/>
                <a:gd name="T6" fmla="*/ 360 w 365"/>
                <a:gd name="T7" fmla="*/ 172 h 173"/>
                <a:gd name="T8" fmla="*/ 364 w 365"/>
                <a:gd name="T9" fmla="*/ 158 h 173"/>
                <a:gd name="T10" fmla="*/ 2 w 365"/>
                <a:gd name="T11" fmla="*/ 0 h 173"/>
              </a:gdLst>
              <a:ahLst/>
              <a:cxnLst>
                <a:cxn ang="0">
                  <a:pos x="T0" y="T1"/>
                </a:cxn>
                <a:cxn ang="0">
                  <a:pos x="T2" y="T3"/>
                </a:cxn>
                <a:cxn ang="0">
                  <a:pos x="T4" y="T5"/>
                </a:cxn>
                <a:cxn ang="0">
                  <a:pos x="T6" y="T7"/>
                </a:cxn>
                <a:cxn ang="0">
                  <a:pos x="T8" y="T9"/>
                </a:cxn>
                <a:cxn ang="0">
                  <a:pos x="T10" y="T11"/>
                </a:cxn>
              </a:cxnLst>
              <a:rect l="0" t="0" r="r" b="b"/>
              <a:pathLst>
                <a:path w="365" h="173">
                  <a:moveTo>
                    <a:pt x="2" y="0"/>
                  </a:moveTo>
                  <a:lnTo>
                    <a:pt x="0" y="0"/>
                  </a:lnTo>
                  <a:lnTo>
                    <a:pt x="0" y="14"/>
                  </a:lnTo>
                  <a:lnTo>
                    <a:pt x="360" y="172"/>
                  </a:lnTo>
                  <a:lnTo>
                    <a:pt x="364" y="158"/>
                  </a:lnTo>
                  <a:lnTo>
                    <a:pt x="2"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47" name="Freeform 146"/>
            <p:cNvSpPr>
              <a:spLocks/>
            </p:cNvSpPr>
            <p:nvPr/>
          </p:nvSpPr>
          <p:spPr bwMode="auto">
            <a:xfrm>
              <a:off x="5002" y="1320"/>
              <a:ext cx="67" cy="29"/>
            </a:xfrm>
            <a:custGeom>
              <a:avLst/>
              <a:gdLst>
                <a:gd name="T0" fmla="*/ 62 w 67"/>
                <a:gd name="T1" fmla="*/ 0 h 29"/>
                <a:gd name="T2" fmla="*/ 0 w 67"/>
                <a:gd name="T3" fmla="*/ 16 h 29"/>
                <a:gd name="T4" fmla="*/ 0 w 67"/>
                <a:gd name="T5" fmla="*/ 26 h 29"/>
                <a:gd name="T6" fmla="*/ 7 w 67"/>
                <a:gd name="T7" fmla="*/ 28 h 29"/>
                <a:gd name="T8" fmla="*/ 11 w 67"/>
                <a:gd name="T9" fmla="*/ 28 h 29"/>
                <a:gd name="T10" fmla="*/ 67 w 67"/>
                <a:gd name="T11" fmla="*/ 14 h 29"/>
                <a:gd name="T12" fmla="*/ 62 w 67"/>
                <a:gd name="T13" fmla="*/ 0 h 29"/>
              </a:gdLst>
              <a:ahLst/>
              <a:cxnLst>
                <a:cxn ang="0">
                  <a:pos x="T0" y="T1"/>
                </a:cxn>
                <a:cxn ang="0">
                  <a:pos x="T2" y="T3"/>
                </a:cxn>
                <a:cxn ang="0">
                  <a:pos x="T4" y="T5"/>
                </a:cxn>
                <a:cxn ang="0">
                  <a:pos x="T6" y="T7"/>
                </a:cxn>
                <a:cxn ang="0">
                  <a:pos x="T8" y="T9"/>
                </a:cxn>
                <a:cxn ang="0">
                  <a:pos x="T10" y="T11"/>
                </a:cxn>
                <a:cxn ang="0">
                  <a:pos x="T12" y="T13"/>
                </a:cxn>
              </a:cxnLst>
              <a:rect l="0" t="0" r="r" b="b"/>
              <a:pathLst>
                <a:path w="67" h="29">
                  <a:moveTo>
                    <a:pt x="62" y="0"/>
                  </a:moveTo>
                  <a:lnTo>
                    <a:pt x="0" y="16"/>
                  </a:lnTo>
                  <a:lnTo>
                    <a:pt x="0" y="26"/>
                  </a:lnTo>
                  <a:lnTo>
                    <a:pt x="7" y="28"/>
                  </a:lnTo>
                  <a:lnTo>
                    <a:pt x="11" y="28"/>
                  </a:lnTo>
                  <a:lnTo>
                    <a:pt x="67" y="14"/>
                  </a:lnTo>
                  <a:lnTo>
                    <a:pt x="62"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48" name="Freeform 147"/>
            <p:cNvSpPr>
              <a:spLocks/>
            </p:cNvSpPr>
            <p:nvPr/>
          </p:nvSpPr>
          <p:spPr bwMode="auto">
            <a:xfrm>
              <a:off x="5378" y="1500"/>
              <a:ext cx="20" cy="26"/>
            </a:xfrm>
            <a:custGeom>
              <a:avLst/>
              <a:gdLst>
                <a:gd name="T0" fmla="*/ 0 w 20"/>
                <a:gd name="T1" fmla="*/ 13 h 26"/>
                <a:gd name="T2" fmla="*/ 14 w 20"/>
                <a:gd name="T3" fmla="*/ 13 h 26"/>
              </a:gdLst>
              <a:ahLst/>
              <a:cxnLst>
                <a:cxn ang="0">
                  <a:pos x="T0" y="T1"/>
                </a:cxn>
                <a:cxn ang="0">
                  <a:pos x="T2" y="T3"/>
                </a:cxn>
              </a:cxnLst>
              <a:rect l="0" t="0" r="r" b="b"/>
              <a:pathLst>
                <a:path w="20" h="26">
                  <a:moveTo>
                    <a:pt x="0" y="13"/>
                  </a:moveTo>
                  <a:lnTo>
                    <a:pt x="14" y="13"/>
                  </a:lnTo>
                </a:path>
              </a:pathLst>
            </a:custGeom>
            <a:noFill/>
            <a:ln w="18033">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AU"/>
            </a:p>
          </p:txBody>
        </p:sp>
        <p:sp>
          <p:nvSpPr>
            <p:cNvPr id="149" name="Freeform 148"/>
            <p:cNvSpPr>
              <a:spLocks/>
            </p:cNvSpPr>
            <p:nvPr/>
          </p:nvSpPr>
          <p:spPr bwMode="auto">
            <a:xfrm>
              <a:off x="5004" y="1330"/>
              <a:ext cx="20" cy="36"/>
            </a:xfrm>
            <a:custGeom>
              <a:avLst/>
              <a:gdLst>
                <a:gd name="T0" fmla="*/ 14 w 20"/>
                <a:gd name="T1" fmla="*/ 0 h 36"/>
                <a:gd name="T2" fmla="*/ 0 w 20"/>
                <a:gd name="T3" fmla="*/ 0 h 36"/>
                <a:gd name="T4" fmla="*/ 0 w 20"/>
                <a:gd name="T5" fmla="*/ 33 h 36"/>
                <a:gd name="T6" fmla="*/ 4 w 20"/>
                <a:gd name="T7" fmla="*/ 36 h 36"/>
                <a:gd name="T8" fmla="*/ 14 w 20"/>
                <a:gd name="T9" fmla="*/ 28 h 36"/>
                <a:gd name="T10" fmla="*/ 14 w 20"/>
                <a:gd name="T11" fmla="*/ 0 h 36"/>
              </a:gdLst>
              <a:ahLst/>
              <a:cxnLst>
                <a:cxn ang="0">
                  <a:pos x="T0" y="T1"/>
                </a:cxn>
                <a:cxn ang="0">
                  <a:pos x="T2" y="T3"/>
                </a:cxn>
                <a:cxn ang="0">
                  <a:pos x="T4" y="T5"/>
                </a:cxn>
                <a:cxn ang="0">
                  <a:pos x="T6" y="T7"/>
                </a:cxn>
                <a:cxn ang="0">
                  <a:pos x="T8" y="T9"/>
                </a:cxn>
                <a:cxn ang="0">
                  <a:pos x="T10" y="T11"/>
                </a:cxn>
              </a:cxnLst>
              <a:rect l="0" t="0" r="r" b="b"/>
              <a:pathLst>
                <a:path w="20" h="36">
                  <a:moveTo>
                    <a:pt x="14" y="0"/>
                  </a:moveTo>
                  <a:lnTo>
                    <a:pt x="0" y="0"/>
                  </a:lnTo>
                  <a:lnTo>
                    <a:pt x="0" y="33"/>
                  </a:lnTo>
                  <a:lnTo>
                    <a:pt x="4" y="36"/>
                  </a:lnTo>
                  <a:lnTo>
                    <a:pt x="14" y="28"/>
                  </a:lnTo>
                  <a:lnTo>
                    <a:pt x="1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50" name="Freeform 149"/>
            <p:cNvSpPr>
              <a:spLocks/>
            </p:cNvSpPr>
            <p:nvPr/>
          </p:nvSpPr>
          <p:spPr bwMode="auto">
            <a:xfrm>
              <a:off x="5009" y="1351"/>
              <a:ext cx="384" cy="178"/>
            </a:xfrm>
            <a:custGeom>
              <a:avLst/>
              <a:gdLst>
                <a:gd name="T0" fmla="*/ 4 w 384"/>
                <a:gd name="T1" fmla="*/ 0 h 178"/>
                <a:gd name="T2" fmla="*/ 0 w 384"/>
                <a:gd name="T3" fmla="*/ 14 h 178"/>
                <a:gd name="T4" fmla="*/ 379 w 384"/>
                <a:gd name="T5" fmla="*/ 177 h 178"/>
                <a:gd name="T6" fmla="*/ 384 w 384"/>
                <a:gd name="T7" fmla="*/ 163 h 178"/>
                <a:gd name="T8" fmla="*/ 4 w 384"/>
                <a:gd name="T9" fmla="*/ 0 h 178"/>
              </a:gdLst>
              <a:ahLst/>
              <a:cxnLst>
                <a:cxn ang="0">
                  <a:pos x="T0" y="T1"/>
                </a:cxn>
                <a:cxn ang="0">
                  <a:pos x="T2" y="T3"/>
                </a:cxn>
                <a:cxn ang="0">
                  <a:pos x="T4" y="T5"/>
                </a:cxn>
                <a:cxn ang="0">
                  <a:pos x="T6" y="T7"/>
                </a:cxn>
                <a:cxn ang="0">
                  <a:pos x="T8" y="T9"/>
                </a:cxn>
              </a:cxnLst>
              <a:rect l="0" t="0" r="r" b="b"/>
              <a:pathLst>
                <a:path w="384" h="178">
                  <a:moveTo>
                    <a:pt x="4" y="0"/>
                  </a:moveTo>
                  <a:lnTo>
                    <a:pt x="0" y="14"/>
                  </a:lnTo>
                  <a:lnTo>
                    <a:pt x="379" y="177"/>
                  </a:lnTo>
                  <a:lnTo>
                    <a:pt x="384" y="163"/>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51" name="Freeform 150"/>
            <p:cNvSpPr>
              <a:spLocks/>
            </p:cNvSpPr>
            <p:nvPr/>
          </p:nvSpPr>
          <p:spPr bwMode="auto">
            <a:xfrm>
              <a:off x="5261" y="1368"/>
              <a:ext cx="388" cy="182"/>
            </a:xfrm>
            <a:custGeom>
              <a:avLst/>
              <a:gdLst>
                <a:gd name="T0" fmla="*/ 4 w 388"/>
                <a:gd name="T1" fmla="*/ 0 h 182"/>
                <a:gd name="T2" fmla="*/ 0 w 388"/>
                <a:gd name="T3" fmla="*/ 14 h 182"/>
                <a:gd name="T4" fmla="*/ 383 w 388"/>
                <a:gd name="T5" fmla="*/ 182 h 182"/>
                <a:gd name="T6" fmla="*/ 388 w 388"/>
                <a:gd name="T7" fmla="*/ 167 h 182"/>
                <a:gd name="T8" fmla="*/ 4 w 388"/>
                <a:gd name="T9" fmla="*/ 0 h 182"/>
              </a:gdLst>
              <a:ahLst/>
              <a:cxnLst>
                <a:cxn ang="0">
                  <a:pos x="T0" y="T1"/>
                </a:cxn>
                <a:cxn ang="0">
                  <a:pos x="T2" y="T3"/>
                </a:cxn>
                <a:cxn ang="0">
                  <a:pos x="T4" y="T5"/>
                </a:cxn>
                <a:cxn ang="0">
                  <a:pos x="T6" y="T7"/>
                </a:cxn>
                <a:cxn ang="0">
                  <a:pos x="T8" y="T9"/>
                </a:cxn>
              </a:cxnLst>
              <a:rect l="0" t="0" r="r" b="b"/>
              <a:pathLst>
                <a:path w="388" h="182">
                  <a:moveTo>
                    <a:pt x="4" y="0"/>
                  </a:moveTo>
                  <a:lnTo>
                    <a:pt x="0" y="14"/>
                  </a:lnTo>
                  <a:lnTo>
                    <a:pt x="383" y="182"/>
                  </a:lnTo>
                  <a:lnTo>
                    <a:pt x="388" y="167"/>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52" name="Freeform 151"/>
            <p:cNvSpPr>
              <a:spLocks/>
            </p:cNvSpPr>
            <p:nvPr/>
          </p:nvSpPr>
          <p:spPr bwMode="auto">
            <a:xfrm>
              <a:off x="6518" y="4027"/>
              <a:ext cx="284" cy="173"/>
            </a:xfrm>
            <a:custGeom>
              <a:avLst/>
              <a:gdLst>
                <a:gd name="T0" fmla="*/ 4 w 284"/>
                <a:gd name="T1" fmla="*/ 0 h 173"/>
                <a:gd name="T2" fmla="*/ 0 w 284"/>
                <a:gd name="T3" fmla="*/ 14 h 173"/>
                <a:gd name="T4" fmla="*/ 278 w 284"/>
                <a:gd name="T5" fmla="*/ 172 h 173"/>
                <a:gd name="T6" fmla="*/ 283 w 284"/>
                <a:gd name="T7" fmla="*/ 158 h 173"/>
                <a:gd name="T8" fmla="*/ 4 w 284"/>
                <a:gd name="T9" fmla="*/ 0 h 173"/>
              </a:gdLst>
              <a:ahLst/>
              <a:cxnLst>
                <a:cxn ang="0">
                  <a:pos x="T0" y="T1"/>
                </a:cxn>
                <a:cxn ang="0">
                  <a:pos x="T2" y="T3"/>
                </a:cxn>
                <a:cxn ang="0">
                  <a:pos x="T4" y="T5"/>
                </a:cxn>
                <a:cxn ang="0">
                  <a:pos x="T6" y="T7"/>
                </a:cxn>
                <a:cxn ang="0">
                  <a:pos x="T8" y="T9"/>
                </a:cxn>
              </a:cxnLst>
              <a:rect l="0" t="0" r="r" b="b"/>
              <a:pathLst>
                <a:path w="284" h="173">
                  <a:moveTo>
                    <a:pt x="4" y="0"/>
                  </a:moveTo>
                  <a:lnTo>
                    <a:pt x="0" y="14"/>
                  </a:lnTo>
                  <a:lnTo>
                    <a:pt x="278" y="172"/>
                  </a:lnTo>
                  <a:lnTo>
                    <a:pt x="283" y="158"/>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53" name="Freeform 152"/>
            <p:cNvSpPr>
              <a:spLocks/>
            </p:cNvSpPr>
            <p:nvPr/>
          </p:nvSpPr>
          <p:spPr bwMode="auto">
            <a:xfrm>
              <a:off x="6245" y="3876"/>
              <a:ext cx="278" cy="166"/>
            </a:xfrm>
            <a:custGeom>
              <a:avLst/>
              <a:gdLst>
                <a:gd name="T0" fmla="*/ 7 w 278"/>
                <a:gd name="T1" fmla="*/ 0 h 166"/>
                <a:gd name="T2" fmla="*/ 0 w 278"/>
                <a:gd name="T3" fmla="*/ 14 h 166"/>
                <a:gd name="T4" fmla="*/ 273 w 278"/>
                <a:gd name="T5" fmla="*/ 165 h 166"/>
                <a:gd name="T6" fmla="*/ 278 w 278"/>
                <a:gd name="T7" fmla="*/ 151 h 166"/>
                <a:gd name="T8" fmla="*/ 7 w 278"/>
                <a:gd name="T9" fmla="*/ 0 h 166"/>
              </a:gdLst>
              <a:ahLst/>
              <a:cxnLst>
                <a:cxn ang="0">
                  <a:pos x="T0" y="T1"/>
                </a:cxn>
                <a:cxn ang="0">
                  <a:pos x="T2" y="T3"/>
                </a:cxn>
                <a:cxn ang="0">
                  <a:pos x="T4" y="T5"/>
                </a:cxn>
                <a:cxn ang="0">
                  <a:pos x="T6" y="T7"/>
                </a:cxn>
                <a:cxn ang="0">
                  <a:pos x="T8" y="T9"/>
                </a:cxn>
              </a:cxnLst>
              <a:rect l="0" t="0" r="r" b="b"/>
              <a:pathLst>
                <a:path w="278" h="166">
                  <a:moveTo>
                    <a:pt x="7" y="0"/>
                  </a:moveTo>
                  <a:lnTo>
                    <a:pt x="0" y="14"/>
                  </a:lnTo>
                  <a:lnTo>
                    <a:pt x="273" y="165"/>
                  </a:lnTo>
                  <a:lnTo>
                    <a:pt x="278" y="151"/>
                  </a:lnTo>
                  <a:lnTo>
                    <a:pt x="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54" name="Freeform 153"/>
            <p:cNvSpPr>
              <a:spLocks/>
            </p:cNvSpPr>
            <p:nvPr/>
          </p:nvSpPr>
          <p:spPr bwMode="auto">
            <a:xfrm>
              <a:off x="6151" y="3816"/>
              <a:ext cx="103" cy="74"/>
            </a:xfrm>
            <a:custGeom>
              <a:avLst/>
              <a:gdLst>
                <a:gd name="T0" fmla="*/ 9 w 103"/>
                <a:gd name="T1" fmla="*/ 0 h 74"/>
                <a:gd name="T2" fmla="*/ 0 w 103"/>
                <a:gd name="T3" fmla="*/ 12 h 74"/>
                <a:gd name="T4" fmla="*/ 93 w 103"/>
                <a:gd name="T5" fmla="*/ 74 h 74"/>
                <a:gd name="T6" fmla="*/ 103 w 103"/>
                <a:gd name="T7" fmla="*/ 60 h 74"/>
                <a:gd name="T8" fmla="*/ 9 w 103"/>
                <a:gd name="T9" fmla="*/ 0 h 74"/>
              </a:gdLst>
              <a:ahLst/>
              <a:cxnLst>
                <a:cxn ang="0">
                  <a:pos x="T0" y="T1"/>
                </a:cxn>
                <a:cxn ang="0">
                  <a:pos x="T2" y="T3"/>
                </a:cxn>
                <a:cxn ang="0">
                  <a:pos x="T4" y="T5"/>
                </a:cxn>
                <a:cxn ang="0">
                  <a:pos x="T6" y="T7"/>
                </a:cxn>
                <a:cxn ang="0">
                  <a:pos x="T8" y="T9"/>
                </a:cxn>
              </a:cxnLst>
              <a:rect l="0" t="0" r="r" b="b"/>
              <a:pathLst>
                <a:path w="103" h="74">
                  <a:moveTo>
                    <a:pt x="9" y="0"/>
                  </a:moveTo>
                  <a:lnTo>
                    <a:pt x="0" y="12"/>
                  </a:lnTo>
                  <a:lnTo>
                    <a:pt x="93" y="74"/>
                  </a:lnTo>
                  <a:lnTo>
                    <a:pt x="103" y="60"/>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55" name="Freeform 154"/>
            <p:cNvSpPr>
              <a:spLocks/>
            </p:cNvSpPr>
            <p:nvPr/>
          </p:nvSpPr>
          <p:spPr bwMode="auto">
            <a:xfrm>
              <a:off x="6103" y="3780"/>
              <a:ext cx="58" cy="48"/>
            </a:xfrm>
            <a:custGeom>
              <a:avLst/>
              <a:gdLst>
                <a:gd name="T0" fmla="*/ 9 w 58"/>
                <a:gd name="T1" fmla="*/ 0 h 48"/>
                <a:gd name="T2" fmla="*/ 7 w 58"/>
                <a:gd name="T3" fmla="*/ 0 h 48"/>
                <a:gd name="T4" fmla="*/ 0 w 58"/>
                <a:gd name="T5" fmla="*/ 12 h 48"/>
                <a:gd name="T6" fmla="*/ 47 w 58"/>
                <a:gd name="T7" fmla="*/ 48 h 48"/>
                <a:gd name="T8" fmla="*/ 57 w 58"/>
                <a:gd name="T9" fmla="*/ 38 h 48"/>
                <a:gd name="T10" fmla="*/ 9 w 58"/>
                <a:gd name="T11" fmla="*/ 0 h 48"/>
              </a:gdLst>
              <a:ahLst/>
              <a:cxnLst>
                <a:cxn ang="0">
                  <a:pos x="T0" y="T1"/>
                </a:cxn>
                <a:cxn ang="0">
                  <a:pos x="T2" y="T3"/>
                </a:cxn>
                <a:cxn ang="0">
                  <a:pos x="T4" y="T5"/>
                </a:cxn>
                <a:cxn ang="0">
                  <a:pos x="T6" y="T7"/>
                </a:cxn>
                <a:cxn ang="0">
                  <a:pos x="T8" y="T9"/>
                </a:cxn>
                <a:cxn ang="0">
                  <a:pos x="T10" y="T11"/>
                </a:cxn>
              </a:cxnLst>
              <a:rect l="0" t="0" r="r" b="b"/>
              <a:pathLst>
                <a:path w="58" h="48">
                  <a:moveTo>
                    <a:pt x="9" y="0"/>
                  </a:moveTo>
                  <a:lnTo>
                    <a:pt x="7" y="0"/>
                  </a:lnTo>
                  <a:lnTo>
                    <a:pt x="0" y="12"/>
                  </a:lnTo>
                  <a:lnTo>
                    <a:pt x="47" y="48"/>
                  </a:lnTo>
                  <a:lnTo>
                    <a:pt x="57" y="38"/>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56" name="Freeform 155"/>
            <p:cNvSpPr>
              <a:spLocks/>
            </p:cNvSpPr>
            <p:nvPr/>
          </p:nvSpPr>
          <p:spPr bwMode="auto">
            <a:xfrm>
              <a:off x="5892" y="3662"/>
              <a:ext cx="218" cy="132"/>
            </a:xfrm>
            <a:custGeom>
              <a:avLst/>
              <a:gdLst>
                <a:gd name="T0" fmla="*/ 7 w 218"/>
                <a:gd name="T1" fmla="*/ 0 h 132"/>
                <a:gd name="T2" fmla="*/ 0 w 218"/>
                <a:gd name="T3" fmla="*/ 14 h 132"/>
                <a:gd name="T4" fmla="*/ 2 w 218"/>
                <a:gd name="T5" fmla="*/ 14 h 132"/>
                <a:gd name="T6" fmla="*/ 213 w 218"/>
                <a:gd name="T7" fmla="*/ 132 h 132"/>
                <a:gd name="T8" fmla="*/ 218 w 218"/>
                <a:gd name="T9" fmla="*/ 117 h 132"/>
                <a:gd name="T10" fmla="*/ 7 w 218"/>
                <a:gd name="T11" fmla="*/ 0 h 132"/>
              </a:gdLst>
              <a:ahLst/>
              <a:cxnLst>
                <a:cxn ang="0">
                  <a:pos x="T0" y="T1"/>
                </a:cxn>
                <a:cxn ang="0">
                  <a:pos x="T2" y="T3"/>
                </a:cxn>
                <a:cxn ang="0">
                  <a:pos x="T4" y="T5"/>
                </a:cxn>
                <a:cxn ang="0">
                  <a:pos x="T6" y="T7"/>
                </a:cxn>
                <a:cxn ang="0">
                  <a:pos x="T8" y="T9"/>
                </a:cxn>
                <a:cxn ang="0">
                  <a:pos x="T10" y="T11"/>
                </a:cxn>
              </a:cxnLst>
              <a:rect l="0" t="0" r="r" b="b"/>
              <a:pathLst>
                <a:path w="218" h="132">
                  <a:moveTo>
                    <a:pt x="7" y="0"/>
                  </a:moveTo>
                  <a:lnTo>
                    <a:pt x="0" y="14"/>
                  </a:lnTo>
                  <a:lnTo>
                    <a:pt x="2" y="14"/>
                  </a:lnTo>
                  <a:lnTo>
                    <a:pt x="213" y="132"/>
                  </a:lnTo>
                  <a:lnTo>
                    <a:pt x="218" y="117"/>
                  </a:lnTo>
                  <a:lnTo>
                    <a:pt x="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57" name="Freeform 156"/>
            <p:cNvSpPr>
              <a:spLocks/>
            </p:cNvSpPr>
            <p:nvPr/>
          </p:nvSpPr>
          <p:spPr bwMode="auto">
            <a:xfrm>
              <a:off x="5664" y="3528"/>
              <a:ext cx="238" cy="149"/>
            </a:xfrm>
            <a:custGeom>
              <a:avLst/>
              <a:gdLst>
                <a:gd name="T0" fmla="*/ 9 w 238"/>
                <a:gd name="T1" fmla="*/ 0 h 149"/>
                <a:gd name="T2" fmla="*/ 0 w 238"/>
                <a:gd name="T3" fmla="*/ 14 h 149"/>
                <a:gd name="T4" fmla="*/ 227 w 238"/>
                <a:gd name="T5" fmla="*/ 148 h 149"/>
                <a:gd name="T6" fmla="*/ 237 w 238"/>
                <a:gd name="T7" fmla="*/ 134 h 149"/>
                <a:gd name="T8" fmla="*/ 9 w 238"/>
                <a:gd name="T9" fmla="*/ 0 h 149"/>
              </a:gdLst>
              <a:ahLst/>
              <a:cxnLst>
                <a:cxn ang="0">
                  <a:pos x="T0" y="T1"/>
                </a:cxn>
                <a:cxn ang="0">
                  <a:pos x="T2" y="T3"/>
                </a:cxn>
                <a:cxn ang="0">
                  <a:pos x="T4" y="T5"/>
                </a:cxn>
                <a:cxn ang="0">
                  <a:pos x="T6" y="T7"/>
                </a:cxn>
                <a:cxn ang="0">
                  <a:pos x="T8" y="T9"/>
                </a:cxn>
              </a:cxnLst>
              <a:rect l="0" t="0" r="r" b="b"/>
              <a:pathLst>
                <a:path w="238" h="149">
                  <a:moveTo>
                    <a:pt x="9" y="0"/>
                  </a:moveTo>
                  <a:lnTo>
                    <a:pt x="0" y="14"/>
                  </a:lnTo>
                  <a:lnTo>
                    <a:pt x="227" y="148"/>
                  </a:lnTo>
                  <a:lnTo>
                    <a:pt x="237" y="134"/>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58" name="Freeform 157"/>
            <p:cNvSpPr>
              <a:spLocks/>
            </p:cNvSpPr>
            <p:nvPr/>
          </p:nvSpPr>
          <p:spPr bwMode="auto">
            <a:xfrm>
              <a:off x="5314" y="3314"/>
              <a:ext cx="360" cy="228"/>
            </a:xfrm>
            <a:custGeom>
              <a:avLst/>
              <a:gdLst>
                <a:gd name="T0" fmla="*/ 9 w 360"/>
                <a:gd name="T1" fmla="*/ 0 h 228"/>
                <a:gd name="T2" fmla="*/ 0 w 360"/>
                <a:gd name="T3" fmla="*/ 14 h 228"/>
                <a:gd name="T4" fmla="*/ 350 w 360"/>
                <a:gd name="T5" fmla="*/ 227 h 228"/>
                <a:gd name="T6" fmla="*/ 360 w 360"/>
                <a:gd name="T7" fmla="*/ 213 h 228"/>
                <a:gd name="T8" fmla="*/ 9 w 360"/>
                <a:gd name="T9" fmla="*/ 0 h 228"/>
              </a:gdLst>
              <a:ahLst/>
              <a:cxnLst>
                <a:cxn ang="0">
                  <a:pos x="T0" y="T1"/>
                </a:cxn>
                <a:cxn ang="0">
                  <a:pos x="T2" y="T3"/>
                </a:cxn>
                <a:cxn ang="0">
                  <a:pos x="T4" y="T5"/>
                </a:cxn>
                <a:cxn ang="0">
                  <a:pos x="T6" y="T7"/>
                </a:cxn>
                <a:cxn ang="0">
                  <a:pos x="T8" y="T9"/>
                </a:cxn>
              </a:cxnLst>
              <a:rect l="0" t="0" r="r" b="b"/>
              <a:pathLst>
                <a:path w="360" h="228">
                  <a:moveTo>
                    <a:pt x="9" y="0"/>
                  </a:moveTo>
                  <a:lnTo>
                    <a:pt x="0" y="14"/>
                  </a:lnTo>
                  <a:lnTo>
                    <a:pt x="350" y="227"/>
                  </a:lnTo>
                  <a:lnTo>
                    <a:pt x="360" y="213"/>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59" name="Freeform 158"/>
            <p:cNvSpPr>
              <a:spLocks/>
            </p:cNvSpPr>
            <p:nvPr/>
          </p:nvSpPr>
          <p:spPr bwMode="auto">
            <a:xfrm>
              <a:off x="5138" y="3211"/>
              <a:ext cx="185" cy="118"/>
            </a:xfrm>
            <a:custGeom>
              <a:avLst/>
              <a:gdLst>
                <a:gd name="T0" fmla="*/ 7 w 185"/>
                <a:gd name="T1" fmla="*/ 0 h 118"/>
                <a:gd name="T2" fmla="*/ 0 w 185"/>
                <a:gd name="T3" fmla="*/ 14 h 118"/>
                <a:gd name="T4" fmla="*/ 175 w 185"/>
                <a:gd name="T5" fmla="*/ 117 h 118"/>
                <a:gd name="T6" fmla="*/ 184 w 185"/>
                <a:gd name="T7" fmla="*/ 103 h 118"/>
                <a:gd name="T8" fmla="*/ 7 w 185"/>
                <a:gd name="T9" fmla="*/ 0 h 118"/>
              </a:gdLst>
              <a:ahLst/>
              <a:cxnLst>
                <a:cxn ang="0">
                  <a:pos x="T0" y="T1"/>
                </a:cxn>
                <a:cxn ang="0">
                  <a:pos x="T2" y="T3"/>
                </a:cxn>
                <a:cxn ang="0">
                  <a:pos x="T4" y="T5"/>
                </a:cxn>
                <a:cxn ang="0">
                  <a:pos x="T6" y="T7"/>
                </a:cxn>
                <a:cxn ang="0">
                  <a:pos x="T8" y="T9"/>
                </a:cxn>
              </a:cxnLst>
              <a:rect l="0" t="0" r="r" b="b"/>
              <a:pathLst>
                <a:path w="185" h="118">
                  <a:moveTo>
                    <a:pt x="7" y="0"/>
                  </a:moveTo>
                  <a:lnTo>
                    <a:pt x="0" y="14"/>
                  </a:lnTo>
                  <a:lnTo>
                    <a:pt x="175" y="117"/>
                  </a:lnTo>
                  <a:lnTo>
                    <a:pt x="184" y="103"/>
                  </a:lnTo>
                  <a:lnTo>
                    <a:pt x="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60" name="Freeform 159"/>
            <p:cNvSpPr>
              <a:spLocks/>
            </p:cNvSpPr>
            <p:nvPr/>
          </p:nvSpPr>
          <p:spPr bwMode="auto">
            <a:xfrm>
              <a:off x="4939" y="3110"/>
              <a:ext cx="206" cy="115"/>
            </a:xfrm>
            <a:custGeom>
              <a:avLst/>
              <a:gdLst>
                <a:gd name="T0" fmla="*/ 4 w 206"/>
                <a:gd name="T1" fmla="*/ 0 h 115"/>
                <a:gd name="T2" fmla="*/ 2 w 206"/>
                <a:gd name="T3" fmla="*/ 0 h 115"/>
                <a:gd name="T4" fmla="*/ 0 w 206"/>
                <a:gd name="T5" fmla="*/ 14 h 115"/>
                <a:gd name="T6" fmla="*/ 201 w 206"/>
                <a:gd name="T7" fmla="*/ 115 h 115"/>
                <a:gd name="T8" fmla="*/ 206 w 206"/>
                <a:gd name="T9" fmla="*/ 100 h 115"/>
                <a:gd name="T10" fmla="*/ 4 w 206"/>
                <a:gd name="T11" fmla="*/ 0 h 115"/>
              </a:gdLst>
              <a:ahLst/>
              <a:cxnLst>
                <a:cxn ang="0">
                  <a:pos x="T0" y="T1"/>
                </a:cxn>
                <a:cxn ang="0">
                  <a:pos x="T2" y="T3"/>
                </a:cxn>
                <a:cxn ang="0">
                  <a:pos x="T4" y="T5"/>
                </a:cxn>
                <a:cxn ang="0">
                  <a:pos x="T6" y="T7"/>
                </a:cxn>
                <a:cxn ang="0">
                  <a:pos x="T8" y="T9"/>
                </a:cxn>
                <a:cxn ang="0">
                  <a:pos x="T10" y="T11"/>
                </a:cxn>
              </a:cxnLst>
              <a:rect l="0" t="0" r="r" b="b"/>
              <a:pathLst>
                <a:path w="206" h="115">
                  <a:moveTo>
                    <a:pt x="4" y="0"/>
                  </a:moveTo>
                  <a:lnTo>
                    <a:pt x="2" y="0"/>
                  </a:lnTo>
                  <a:lnTo>
                    <a:pt x="0" y="14"/>
                  </a:lnTo>
                  <a:lnTo>
                    <a:pt x="201" y="115"/>
                  </a:lnTo>
                  <a:lnTo>
                    <a:pt x="206" y="100"/>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61" name="Freeform 160"/>
            <p:cNvSpPr>
              <a:spLocks/>
            </p:cNvSpPr>
            <p:nvPr/>
          </p:nvSpPr>
          <p:spPr bwMode="auto">
            <a:xfrm>
              <a:off x="4927" y="3110"/>
              <a:ext cx="20" cy="20"/>
            </a:xfrm>
            <a:custGeom>
              <a:avLst/>
              <a:gdLst>
                <a:gd name="T0" fmla="*/ 14 w 20"/>
                <a:gd name="T1" fmla="*/ 0 h 20"/>
                <a:gd name="T2" fmla="*/ 2 w 20"/>
                <a:gd name="T3" fmla="*/ 0 h 20"/>
                <a:gd name="T4" fmla="*/ 0 w 20"/>
                <a:gd name="T5" fmla="*/ 14 h 20"/>
                <a:gd name="T6" fmla="*/ 14 w 20"/>
                <a:gd name="T7" fmla="*/ 14 h 20"/>
                <a:gd name="T8" fmla="*/ 14 w 20"/>
                <a:gd name="T9" fmla="*/ 0 h 20"/>
              </a:gdLst>
              <a:ahLst/>
              <a:cxnLst>
                <a:cxn ang="0">
                  <a:pos x="T0" y="T1"/>
                </a:cxn>
                <a:cxn ang="0">
                  <a:pos x="T2" y="T3"/>
                </a:cxn>
                <a:cxn ang="0">
                  <a:pos x="T4" y="T5"/>
                </a:cxn>
                <a:cxn ang="0">
                  <a:pos x="T6" y="T7"/>
                </a:cxn>
                <a:cxn ang="0">
                  <a:pos x="T8" y="T9"/>
                </a:cxn>
              </a:cxnLst>
              <a:rect l="0" t="0" r="r" b="b"/>
              <a:pathLst>
                <a:path w="20" h="20">
                  <a:moveTo>
                    <a:pt x="14" y="0"/>
                  </a:moveTo>
                  <a:lnTo>
                    <a:pt x="2" y="0"/>
                  </a:lnTo>
                  <a:lnTo>
                    <a:pt x="0" y="14"/>
                  </a:lnTo>
                  <a:lnTo>
                    <a:pt x="14" y="14"/>
                  </a:lnTo>
                  <a:lnTo>
                    <a:pt x="1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62" name="Freeform 161"/>
            <p:cNvSpPr>
              <a:spLocks/>
            </p:cNvSpPr>
            <p:nvPr/>
          </p:nvSpPr>
          <p:spPr bwMode="auto">
            <a:xfrm>
              <a:off x="4886" y="3101"/>
              <a:ext cx="46" cy="24"/>
            </a:xfrm>
            <a:custGeom>
              <a:avLst/>
              <a:gdLst>
                <a:gd name="T0" fmla="*/ 4 w 46"/>
                <a:gd name="T1" fmla="*/ 0 h 24"/>
                <a:gd name="T2" fmla="*/ 0 w 46"/>
                <a:gd name="T3" fmla="*/ 14 h 24"/>
                <a:gd name="T4" fmla="*/ 40 w 46"/>
                <a:gd name="T5" fmla="*/ 23 h 24"/>
                <a:gd name="T6" fmla="*/ 45 w 46"/>
                <a:gd name="T7" fmla="*/ 9 h 24"/>
                <a:gd name="T8" fmla="*/ 4 w 46"/>
                <a:gd name="T9" fmla="*/ 0 h 24"/>
              </a:gdLst>
              <a:ahLst/>
              <a:cxnLst>
                <a:cxn ang="0">
                  <a:pos x="T0" y="T1"/>
                </a:cxn>
                <a:cxn ang="0">
                  <a:pos x="T2" y="T3"/>
                </a:cxn>
                <a:cxn ang="0">
                  <a:pos x="T4" y="T5"/>
                </a:cxn>
                <a:cxn ang="0">
                  <a:pos x="T6" y="T7"/>
                </a:cxn>
                <a:cxn ang="0">
                  <a:pos x="T8" y="T9"/>
                </a:cxn>
              </a:cxnLst>
              <a:rect l="0" t="0" r="r" b="b"/>
              <a:pathLst>
                <a:path w="46" h="24">
                  <a:moveTo>
                    <a:pt x="4" y="0"/>
                  </a:moveTo>
                  <a:lnTo>
                    <a:pt x="0" y="14"/>
                  </a:lnTo>
                  <a:lnTo>
                    <a:pt x="40" y="23"/>
                  </a:lnTo>
                  <a:lnTo>
                    <a:pt x="45" y="9"/>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63" name="Freeform 162"/>
            <p:cNvSpPr>
              <a:spLocks/>
            </p:cNvSpPr>
            <p:nvPr/>
          </p:nvSpPr>
          <p:spPr bwMode="auto">
            <a:xfrm>
              <a:off x="4795" y="3060"/>
              <a:ext cx="96" cy="55"/>
            </a:xfrm>
            <a:custGeom>
              <a:avLst/>
              <a:gdLst>
                <a:gd name="T0" fmla="*/ 4 w 96"/>
                <a:gd name="T1" fmla="*/ 0 h 55"/>
                <a:gd name="T2" fmla="*/ 0 w 96"/>
                <a:gd name="T3" fmla="*/ 14 h 55"/>
                <a:gd name="T4" fmla="*/ 91 w 96"/>
                <a:gd name="T5" fmla="*/ 55 h 55"/>
                <a:gd name="T6" fmla="*/ 96 w 96"/>
                <a:gd name="T7" fmla="*/ 40 h 55"/>
                <a:gd name="T8" fmla="*/ 4 w 96"/>
                <a:gd name="T9" fmla="*/ 0 h 55"/>
              </a:gdLst>
              <a:ahLst/>
              <a:cxnLst>
                <a:cxn ang="0">
                  <a:pos x="T0" y="T1"/>
                </a:cxn>
                <a:cxn ang="0">
                  <a:pos x="T2" y="T3"/>
                </a:cxn>
                <a:cxn ang="0">
                  <a:pos x="T4" y="T5"/>
                </a:cxn>
                <a:cxn ang="0">
                  <a:pos x="T6" y="T7"/>
                </a:cxn>
                <a:cxn ang="0">
                  <a:pos x="T8" y="T9"/>
                </a:cxn>
              </a:cxnLst>
              <a:rect l="0" t="0" r="r" b="b"/>
              <a:pathLst>
                <a:path w="96" h="55">
                  <a:moveTo>
                    <a:pt x="4" y="0"/>
                  </a:moveTo>
                  <a:lnTo>
                    <a:pt x="0" y="14"/>
                  </a:lnTo>
                  <a:lnTo>
                    <a:pt x="91" y="55"/>
                  </a:lnTo>
                  <a:lnTo>
                    <a:pt x="96" y="40"/>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64" name="Freeform 163"/>
            <p:cNvSpPr>
              <a:spLocks/>
            </p:cNvSpPr>
            <p:nvPr/>
          </p:nvSpPr>
          <p:spPr bwMode="auto">
            <a:xfrm>
              <a:off x="4627" y="2969"/>
              <a:ext cx="173" cy="105"/>
            </a:xfrm>
            <a:custGeom>
              <a:avLst/>
              <a:gdLst>
                <a:gd name="T0" fmla="*/ 9 w 173"/>
                <a:gd name="T1" fmla="*/ 0 h 105"/>
                <a:gd name="T2" fmla="*/ 0 w 173"/>
                <a:gd name="T3" fmla="*/ 9 h 105"/>
                <a:gd name="T4" fmla="*/ 2 w 173"/>
                <a:gd name="T5" fmla="*/ 12 h 105"/>
                <a:gd name="T6" fmla="*/ 167 w 173"/>
                <a:gd name="T7" fmla="*/ 105 h 105"/>
                <a:gd name="T8" fmla="*/ 172 w 173"/>
                <a:gd name="T9" fmla="*/ 91 h 105"/>
                <a:gd name="T10" fmla="*/ 9 w 173"/>
                <a:gd name="T11" fmla="*/ 0 h 105"/>
              </a:gdLst>
              <a:ahLst/>
              <a:cxnLst>
                <a:cxn ang="0">
                  <a:pos x="T0" y="T1"/>
                </a:cxn>
                <a:cxn ang="0">
                  <a:pos x="T2" y="T3"/>
                </a:cxn>
                <a:cxn ang="0">
                  <a:pos x="T4" y="T5"/>
                </a:cxn>
                <a:cxn ang="0">
                  <a:pos x="T6" y="T7"/>
                </a:cxn>
                <a:cxn ang="0">
                  <a:pos x="T8" y="T9"/>
                </a:cxn>
                <a:cxn ang="0">
                  <a:pos x="T10" y="T11"/>
                </a:cxn>
              </a:cxnLst>
              <a:rect l="0" t="0" r="r" b="b"/>
              <a:pathLst>
                <a:path w="173" h="105">
                  <a:moveTo>
                    <a:pt x="9" y="0"/>
                  </a:moveTo>
                  <a:lnTo>
                    <a:pt x="0" y="9"/>
                  </a:lnTo>
                  <a:lnTo>
                    <a:pt x="2" y="12"/>
                  </a:lnTo>
                  <a:lnTo>
                    <a:pt x="167" y="105"/>
                  </a:lnTo>
                  <a:lnTo>
                    <a:pt x="172" y="91"/>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65" name="Freeform 164"/>
            <p:cNvSpPr>
              <a:spLocks/>
            </p:cNvSpPr>
            <p:nvPr/>
          </p:nvSpPr>
          <p:spPr bwMode="auto">
            <a:xfrm>
              <a:off x="4615" y="2950"/>
              <a:ext cx="26" cy="28"/>
            </a:xfrm>
            <a:custGeom>
              <a:avLst/>
              <a:gdLst>
                <a:gd name="T0" fmla="*/ 12 w 26"/>
                <a:gd name="T1" fmla="*/ 0 h 28"/>
                <a:gd name="T2" fmla="*/ 0 w 26"/>
                <a:gd name="T3" fmla="*/ 7 h 28"/>
                <a:gd name="T4" fmla="*/ 12 w 26"/>
                <a:gd name="T5" fmla="*/ 28 h 28"/>
                <a:gd name="T6" fmla="*/ 26 w 26"/>
                <a:gd name="T7" fmla="*/ 23 h 28"/>
                <a:gd name="T8" fmla="*/ 12 w 26"/>
                <a:gd name="T9" fmla="*/ 0 h 28"/>
              </a:gdLst>
              <a:ahLst/>
              <a:cxnLst>
                <a:cxn ang="0">
                  <a:pos x="T0" y="T1"/>
                </a:cxn>
                <a:cxn ang="0">
                  <a:pos x="T2" y="T3"/>
                </a:cxn>
                <a:cxn ang="0">
                  <a:pos x="T4" y="T5"/>
                </a:cxn>
                <a:cxn ang="0">
                  <a:pos x="T6" y="T7"/>
                </a:cxn>
                <a:cxn ang="0">
                  <a:pos x="T8" y="T9"/>
                </a:cxn>
              </a:cxnLst>
              <a:rect l="0" t="0" r="r" b="b"/>
              <a:pathLst>
                <a:path w="26" h="28">
                  <a:moveTo>
                    <a:pt x="12" y="0"/>
                  </a:moveTo>
                  <a:lnTo>
                    <a:pt x="0" y="7"/>
                  </a:lnTo>
                  <a:lnTo>
                    <a:pt x="12" y="28"/>
                  </a:lnTo>
                  <a:lnTo>
                    <a:pt x="26" y="23"/>
                  </a:lnTo>
                  <a:lnTo>
                    <a:pt x="12"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66" name="Freeform 165"/>
            <p:cNvSpPr>
              <a:spLocks/>
            </p:cNvSpPr>
            <p:nvPr/>
          </p:nvSpPr>
          <p:spPr bwMode="auto">
            <a:xfrm>
              <a:off x="4589" y="2926"/>
              <a:ext cx="38" cy="33"/>
            </a:xfrm>
            <a:custGeom>
              <a:avLst/>
              <a:gdLst>
                <a:gd name="T0" fmla="*/ 9 w 38"/>
                <a:gd name="T1" fmla="*/ 0 h 33"/>
                <a:gd name="T2" fmla="*/ 0 w 38"/>
                <a:gd name="T3" fmla="*/ 11 h 33"/>
                <a:gd name="T4" fmla="*/ 28 w 38"/>
                <a:gd name="T5" fmla="*/ 33 h 33"/>
                <a:gd name="T6" fmla="*/ 38 w 38"/>
                <a:gd name="T7" fmla="*/ 23 h 33"/>
                <a:gd name="T8" fmla="*/ 9 w 38"/>
                <a:gd name="T9" fmla="*/ 2 h 33"/>
                <a:gd name="T10" fmla="*/ 9 w 38"/>
                <a:gd name="T11" fmla="*/ 0 h 33"/>
              </a:gdLst>
              <a:ahLst/>
              <a:cxnLst>
                <a:cxn ang="0">
                  <a:pos x="T0" y="T1"/>
                </a:cxn>
                <a:cxn ang="0">
                  <a:pos x="T2" y="T3"/>
                </a:cxn>
                <a:cxn ang="0">
                  <a:pos x="T4" y="T5"/>
                </a:cxn>
                <a:cxn ang="0">
                  <a:pos x="T6" y="T7"/>
                </a:cxn>
                <a:cxn ang="0">
                  <a:pos x="T8" y="T9"/>
                </a:cxn>
                <a:cxn ang="0">
                  <a:pos x="T10" y="T11"/>
                </a:cxn>
              </a:cxnLst>
              <a:rect l="0" t="0" r="r" b="b"/>
              <a:pathLst>
                <a:path w="38" h="33">
                  <a:moveTo>
                    <a:pt x="9" y="0"/>
                  </a:moveTo>
                  <a:lnTo>
                    <a:pt x="0" y="11"/>
                  </a:lnTo>
                  <a:lnTo>
                    <a:pt x="28" y="33"/>
                  </a:lnTo>
                  <a:lnTo>
                    <a:pt x="38" y="23"/>
                  </a:lnTo>
                  <a:lnTo>
                    <a:pt x="9" y="2"/>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67" name="Freeform 166"/>
            <p:cNvSpPr>
              <a:spLocks/>
            </p:cNvSpPr>
            <p:nvPr/>
          </p:nvSpPr>
          <p:spPr bwMode="auto">
            <a:xfrm>
              <a:off x="4497" y="2870"/>
              <a:ext cx="101" cy="70"/>
            </a:xfrm>
            <a:custGeom>
              <a:avLst/>
              <a:gdLst>
                <a:gd name="T0" fmla="*/ 7 w 101"/>
                <a:gd name="T1" fmla="*/ 0 h 70"/>
                <a:gd name="T2" fmla="*/ 0 w 101"/>
                <a:gd name="T3" fmla="*/ 14 h 70"/>
                <a:gd name="T4" fmla="*/ 91 w 101"/>
                <a:gd name="T5" fmla="*/ 69 h 70"/>
                <a:gd name="T6" fmla="*/ 100 w 101"/>
                <a:gd name="T7" fmla="*/ 55 h 70"/>
                <a:gd name="T8" fmla="*/ 7 w 101"/>
                <a:gd name="T9" fmla="*/ 0 h 70"/>
              </a:gdLst>
              <a:ahLst/>
              <a:cxnLst>
                <a:cxn ang="0">
                  <a:pos x="T0" y="T1"/>
                </a:cxn>
                <a:cxn ang="0">
                  <a:pos x="T2" y="T3"/>
                </a:cxn>
                <a:cxn ang="0">
                  <a:pos x="T4" y="T5"/>
                </a:cxn>
                <a:cxn ang="0">
                  <a:pos x="T6" y="T7"/>
                </a:cxn>
                <a:cxn ang="0">
                  <a:pos x="T8" y="T9"/>
                </a:cxn>
              </a:cxnLst>
              <a:rect l="0" t="0" r="r" b="b"/>
              <a:pathLst>
                <a:path w="101" h="70">
                  <a:moveTo>
                    <a:pt x="7" y="0"/>
                  </a:moveTo>
                  <a:lnTo>
                    <a:pt x="0" y="14"/>
                  </a:lnTo>
                  <a:lnTo>
                    <a:pt x="91" y="69"/>
                  </a:lnTo>
                  <a:lnTo>
                    <a:pt x="100" y="55"/>
                  </a:lnTo>
                  <a:lnTo>
                    <a:pt x="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68" name="Freeform 167"/>
            <p:cNvSpPr>
              <a:spLocks/>
            </p:cNvSpPr>
            <p:nvPr/>
          </p:nvSpPr>
          <p:spPr bwMode="auto">
            <a:xfrm>
              <a:off x="4332" y="2793"/>
              <a:ext cx="173" cy="92"/>
            </a:xfrm>
            <a:custGeom>
              <a:avLst/>
              <a:gdLst>
                <a:gd name="T0" fmla="*/ 4 w 173"/>
                <a:gd name="T1" fmla="*/ 0 h 92"/>
                <a:gd name="T2" fmla="*/ 0 w 173"/>
                <a:gd name="T3" fmla="*/ 14 h 92"/>
                <a:gd name="T4" fmla="*/ 167 w 173"/>
                <a:gd name="T5" fmla="*/ 91 h 92"/>
                <a:gd name="T6" fmla="*/ 172 w 173"/>
                <a:gd name="T7" fmla="*/ 76 h 92"/>
                <a:gd name="T8" fmla="*/ 4 w 173"/>
                <a:gd name="T9" fmla="*/ 0 h 92"/>
              </a:gdLst>
              <a:ahLst/>
              <a:cxnLst>
                <a:cxn ang="0">
                  <a:pos x="T0" y="T1"/>
                </a:cxn>
                <a:cxn ang="0">
                  <a:pos x="T2" y="T3"/>
                </a:cxn>
                <a:cxn ang="0">
                  <a:pos x="T4" y="T5"/>
                </a:cxn>
                <a:cxn ang="0">
                  <a:pos x="T6" y="T7"/>
                </a:cxn>
                <a:cxn ang="0">
                  <a:pos x="T8" y="T9"/>
                </a:cxn>
              </a:cxnLst>
              <a:rect l="0" t="0" r="r" b="b"/>
              <a:pathLst>
                <a:path w="173" h="92">
                  <a:moveTo>
                    <a:pt x="4" y="0"/>
                  </a:moveTo>
                  <a:lnTo>
                    <a:pt x="0" y="14"/>
                  </a:lnTo>
                  <a:lnTo>
                    <a:pt x="167" y="91"/>
                  </a:lnTo>
                  <a:lnTo>
                    <a:pt x="172" y="76"/>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69" name="Freeform 168"/>
            <p:cNvSpPr>
              <a:spLocks/>
            </p:cNvSpPr>
            <p:nvPr/>
          </p:nvSpPr>
          <p:spPr bwMode="auto">
            <a:xfrm>
              <a:off x="4210" y="2729"/>
              <a:ext cx="127" cy="79"/>
            </a:xfrm>
            <a:custGeom>
              <a:avLst/>
              <a:gdLst>
                <a:gd name="T0" fmla="*/ 4 w 127"/>
                <a:gd name="T1" fmla="*/ 0 h 79"/>
                <a:gd name="T2" fmla="*/ 0 w 127"/>
                <a:gd name="T3" fmla="*/ 14 h 79"/>
                <a:gd name="T4" fmla="*/ 122 w 127"/>
                <a:gd name="T5" fmla="*/ 79 h 79"/>
                <a:gd name="T6" fmla="*/ 127 w 127"/>
                <a:gd name="T7" fmla="*/ 64 h 79"/>
                <a:gd name="T8" fmla="*/ 4 w 127"/>
                <a:gd name="T9" fmla="*/ 0 h 79"/>
              </a:gdLst>
              <a:ahLst/>
              <a:cxnLst>
                <a:cxn ang="0">
                  <a:pos x="T0" y="T1"/>
                </a:cxn>
                <a:cxn ang="0">
                  <a:pos x="T2" y="T3"/>
                </a:cxn>
                <a:cxn ang="0">
                  <a:pos x="T4" y="T5"/>
                </a:cxn>
                <a:cxn ang="0">
                  <a:pos x="T6" y="T7"/>
                </a:cxn>
                <a:cxn ang="0">
                  <a:pos x="T8" y="T9"/>
                </a:cxn>
              </a:cxnLst>
              <a:rect l="0" t="0" r="r" b="b"/>
              <a:pathLst>
                <a:path w="127" h="79">
                  <a:moveTo>
                    <a:pt x="4" y="0"/>
                  </a:moveTo>
                  <a:lnTo>
                    <a:pt x="0" y="14"/>
                  </a:lnTo>
                  <a:lnTo>
                    <a:pt x="122" y="79"/>
                  </a:lnTo>
                  <a:lnTo>
                    <a:pt x="127" y="64"/>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70" name="Freeform 169"/>
            <p:cNvSpPr>
              <a:spLocks/>
            </p:cNvSpPr>
            <p:nvPr/>
          </p:nvSpPr>
          <p:spPr bwMode="auto">
            <a:xfrm>
              <a:off x="4097" y="2683"/>
              <a:ext cx="117" cy="60"/>
            </a:xfrm>
            <a:custGeom>
              <a:avLst/>
              <a:gdLst>
                <a:gd name="T0" fmla="*/ 4 w 117"/>
                <a:gd name="T1" fmla="*/ 0 h 60"/>
                <a:gd name="T2" fmla="*/ 0 w 117"/>
                <a:gd name="T3" fmla="*/ 14 h 60"/>
                <a:gd name="T4" fmla="*/ 112 w 117"/>
                <a:gd name="T5" fmla="*/ 60 h 60"/>
                <a:gd name="T6" fmla="*/ 117 w 117"/>
                <a:gd name="T7" fmla="*/ 45 h 60"/>
                <a:gd name="T8" fmla="*/ 4 w 117"/>
                <a:gd name="T9" fmla="*/ 0 h 60"/>
              </a:gdLst>
              <a:ahLst/>
              <a:cxnLst>
                <a:cxn ang="0">
                  <a:pos x="T0" y="T1"/>
                </a:cxn>
                <a:cxn ang="0">
                  <a:pos x="T2" y="T3"/>
                </a:cxn>
                <a:cxn ang="0">
                  <a:pos x="T4" y="T5"/>
                </a:cxn>
                <a:cxn ang="0">
                  <a:pos x="T6" y="T7"/>
                </a:cxn>
                <a:cxn ang="0">
                  <a:pos x="T8" y="T9"/>
                </a:cxn>
              </a:cxnLst>
              <a:rect l="0" t="0" r="r" b="b"/>
              <a:pathLst>
                <a:path w="117" h="60">
                  <a:moveTo>
                    <a:pt x="4" y="0"/>
                  </a:moveTo>
                  <a:lnTo>
                    <a:pt x="0" y="14"/>
                  </a:lnTo>
                  <a:lnTo>
                    <a:pt x="112" y="60"/>
                  </a:lnTo>
                  <a:lnTo>
                    <a:pt x="117" y="45"/>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71" name="Freeform 170"/>
            <p:cNvSpPr>
              <a:spLocks/>
            </p:cNvSpPr>
            <p:nvPr/>
          </p:nvSpPr>
          <p:spPr bwMode="auto">
            <a:xfrm>
              <a:off x="4027" y="2654"/>
              <a:ext cx="75" cy="44"/>
            </a:xfrm>
            <a:custGeom>
              <a:avLst/>
              <a:gdLst>
                <a:gd name="T0" fmla="*/ 7 w 75"/>
                <a:gd name="T1" fmla="*/ 0 h 44"/>
                <a:gd name="T2" fmla="*/ 0 w 75"/>
                <a:gd name="T3" fmla="*/ 14 h 44"/>
                <a:gd name="T4" fmla="*/ 2 w 75"/>
                <a:gd name="T5" fmla="*/ 14 h 44"/>
                <a:gd name="T6" fmla="*/ 69 w 75"/>
                <a:gd name="T7" fmla="*/ 43 h 44"/>
                <a:gd name="T8" fmla="*/ 74 w 75"/>
                <a:gd name="T9" fmla="*/ 28 h 44"/>
                <a:gd name="T10" fmla="*/ 7 w 75"/>
                <a:gd name="T11" fmla="*/ 0 h 44"/>
              </a:gdLst>
              <a:ahLst/>
              <a:cxnLst>
                <a:cxn ang="0">
                  <a:pos x="T0" y="T1"/>
                </a:cxn>
                <a:cxn ang="0">
                  <a:pos x="T2" y="T3"/>
                </a:cxn>
                <a:cxn ang="0">
                  <a:pos x="T4" y="T5"/>
                </a:cxn>
                <a:cxn ang="0">
                  <a:pos x="T6" y="T7"/>
                </a:cxn>
                <a:cxn ang="0">
                  <a:pos x="T8" y="T9"/>
                </a:cxn>
                <a:cxn ang="0">
                  <a:pos x="T10" y="T11"/>
                </a:cxn>
              </a:cxnLst>
              <a:rect l="0" t="0" r="r" b="b"/>
              <a:pathLst>
                <a:path w="75" h="44">
                  <a:moveTo>
                    <a:pt x="7" y="0"/>
                  </a:moveTo>
                  <a:lnTo>
                    <a:pt x="0" y="14"/>
                  </a:lnTo>
                  <a:lnTo>
                    <a:pt x="2" y="14"/>
                  </a:lnTo>
                  <a:lnTo>
                    <a:pt x="69" y="43"/>
                  </a:lnTo>
                  <a:lnTo>
                    <a:pt x="74" y="28"/>
                  </a:lnTo>
                  <a:lnTo>
                    <a:pt x="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72" name="Freeform 171"/>
            <p:cNvSpPr>
              <a:spLocks/>
            </p:cNvSpPr>
            <p:nvPr/>
          </p:nvSpPr>
          <p:spPr bwMode="auto">
            <a:xfrm>
              <a:off x="3960" y="2613"/>
              <a:ext cx="77" cy="56"/>
            </a:xfrm>
            <a:custGeom>
              <a:avLst/>
              <a:gdLst>
                <a:gd name="T0" fmla="*/ 9 w 77"/>
                <a:gd name="T1" fmla="*/ 0 h 56"/>
                <a:gd name="T2" fmla="*/ 0 w 77"/>
                <a:gd name="T3" fmla="*/ 14 h 56"/>
                <a:gd name="T4" fmla="*/ 67 w 77"/>
                <a:gd name="T5" fmla="*/ 55 h 56"/>
                <a:gd name="T6" fmla="*/ 76 w 77"/>
                <a:gd name="T7" fmla="*/ 40 h 56"/>
                <a:gd name="T8" fmla="*/ 9 w 77"/>
                <a:gd name="T9" fmla="*/ 0 h 56"/>
              </a:gdLst>
              <a:ahLst/>
              <a:cxnLst>
                <a:cxn ang="0">
                  <a:pos x="T0" y="T1"/>
                </a:cxn>
                <a:cxn ang="0">
                  <a:pos x="T2" y="T3"/>
                </a:cxn>
                <a:cxn ang="0">
                  <a:pos x="T4" y="T5"/>
                </a:cxn>
                <a:cxn ang="0">
                  <a:pos x="T6" y="T7"/>
                </a:cxn>
                <a:cxn ang="0">
                  <a:pos x="T8" y="T9"/>
                </a:cxn>
              </a:cxnLst>
              <a:rect l="0" t="0" r="r" b="b"/>
              <a:pathLst>
                <a:path w="77" h="56">
                  <a:moveTo>
                    <a:pt x="9" y="0"/>
                  </a:moveTo>
                  <a:lnTo>
                    <a:pt x="0" y="14"/>
                  </a:lnTo>
                  <a:lnTo>
                    <a:pt x="67" y="55"/>
                  </a:lnTo>
                  <a:lnTo>
                    <a:pt x="76" y="40"/>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73" name="Freeform 172"/>
            <p:cNvSpPr>
              <a:spLocks/>
            </p:cNvSpPr>
            <p:nvPr/>
          </p:nvSpPr>
          <p:spPr bwMode="auto">
            <a:xfrm>
              <a:off x="3818" y="2520"/>
              <a:ext cx="152" cy="108"/>
            </a:xfrm>
            <a:custGeom>
              <a:avLst/>
              <a:gdLst>
                <a:gd name="T0" fmla="*/ 7 w 152"/>
                <a:gd name="T1" fmla="*/ 0 h 108"/>
                <a:gd name="T2" fmla="*/ 0 w 152"/>
                <a:gd name="T3" fmla="*/ 14 h 108"/>
                <a:gd name="T4" fmla="*/ 141 w 152"/>
                <a:gd name="T5" fmla="*/ 108 h 108"/>
                <a:gd name="T6" fmla="*/ 151 w 152"/>
                <a:gd name="T7" fmla="*/ 93 h 108"/>
                <a:gd name="T8" fmla="*/ 7 w 152"/>
                <a:gd name="T9" fmla="*/ 0 h 108"/>
              </a:gdLst>
              <a:ahLst/>
              <a:cxnLst>
                <a:cxn ang="0">
                  <a:pos x="T0" y="T1"/>
                </a:cxn>
                <a:cxn ang="0">
                  <a:pos x="T2" y="T3"/>
                </a:cxn>
                <a:cxn ang="0">
                  <a:pos x="T4" y="T5"/>
                </a:cxn>
                <a:cxn ang="0">
                  <a:pos x="T6" y="T7"/>
                </a:cxn>
                <a:cxn ang="0">
                  <a:pos x="T8" y="T9"/>
                </a:cxn>
              </a:cxnLst>
              <a:rect l="0" t="0" r="r" b="b"/>
              <a:pathLst>
                <a:path w="152" h="108">
                  <a:moveTo>
                    <a:pt x="7" y="0"/>
                  </a:moveTo>
                  <a:lnTo>
                    <a:pt x="0" y="14"/>
                  </a:lnTo>
                  <a:lnTo>
                    <a:pt x="141" y="108"/>
                  </a:lnTo>
                  <a:lnTo>
                    <a:pt x="151" y="93"/>
                  </a:lnTo>
                  <a:lnTo>
                    <a:pt x="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74" name="Freeform 173"/>
            <p:cNvSpPr>
              <a:spLocks/>
            </p:cNvSpPr>
            <p:nvPr/>
          </p:nvSpPr>
          <p:spPr bwMode="auto">
            <a:xfrm>
              <a:off x="3660" y="2441"/>
              <a:ext cx="166" cy="93"/>
            </a:xfrm>
            <a:custGeom>
              <a:avLst/>
              <a:gdLst>
                <a:gd name="T0" fmla="*/ 4 w 166"/>
                <a:gd name="T1" fmla="*/ 0 h 93"/>
                <a:gd name="T2" fmla="*/ 0 w 166"/>
                <a:gd name="T3" fmla="*/ 14 h 93"/>
                <a:gd name="T4" fmla="*/ 160 w 166"/>
                <a:gd name="T5" fmla="*/ 93 h 93"/>
                <a:gd name="T6" fmla="*/ 165 w 166"/>
                <a:gd name="T7" fmla="*/ 79 h 93"/>
                <a:gd name="T8" fmla="*/ 4 w 166"/>
                <a:gd name="T9" fmla="*/ 0 h 93"/>
              </a:gdLst>
              <a:ahLst/>
              <a:cxnLst>
                <a:cxn ang="0">
                  <a:pos x="T0" y="T1"/>
                </a:cxn>
                <a:cxn ang="0">
                  <a:pos x="T2" y="T3"/>
                </a:cxn>
                <a:cxn ang="0">
                  <a:pos x="T4" y="T5"/>
                </a:cxn>
                <a:cxn ang="0">
                  <a:pos x="T6" y="T7"/>
                </a:cxn>
                <a:cxn ang="0">
                  <a:pos x="T8" y="T9"/>
                </a:cxn>
              </a:cxnLst>
              <a:rect l="0" t="0" r="r" b="b"/>
              <a:pathLst>
                <a:path w="166" h="93">
                  <a:moveTo>
                    <a:pt x="4" y="0"/>
                  </a:moveTo>
                  <a:lnTo>
                    <a:pt x="0" y="14"/>
                  </a:lnTo>
                  <a:lnTo>
                    <a:pt x="160" y="93"/>
                  </a:lnTo>
                  <a:lnTo>
                    <a:pt x="165" y="79"/>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75" name="Freeform 174"/>
            <p:cNvSpPr>
              <a:spLocks/>
            </p:cNvSpPr>
            <p:nvPr/>
          </p:nvSpPr>
          <p:spPr bwMode="auto">
            <a:xfrm>
              <a:off x="3477" y="2345"/>
              <a:ext cx="188" cy="110"/>
            </a:xfrm>
            <a:custGeom>
              <a:avLst/>
              <a:gdLst>
                <a:gd name="T0" fmla="*/ 7 w 188"/>
                <a:gd name="T1" fmla="*/ 0 h 110"/>
                <a:gd name="T2" fmla="*/ 0 w 188"/>
                <a:gd name="T3" fmla="*/ 14 h 110"/>
                <a:gd name="T4" fmla="*/ 2 w 188"/>
                <a:gd name="T5" fmla="*/ 14 h 110"/>
                <a:gd name="T6" fmla="*/ 182 w 188"/>
                <a:gd name="T7" fmla="*/ 110 h 110"/>
                <a:gd name="T8" fmla="*/ 187 w 188"/>
                <a:gd name="T9" fmla="*/ 96 h 110"/>
                <a:gd name="T10" fmla="*/ 7 w 188"/>
                <a:gd name="T11" fmla="*/ 0 h 110"/>
              </a:gdLst>
              <a:ahLst/>
              <a:cxnLst>
                <a:cxn ang="0">
                  <a:pos x="T0" y="T1"/>
                </a:cxn>
                <a:cxn ang="0">
                  <a:pos x="T2" y="T3"/>
                </a:cxn>
                <a:cxn ang="0">
                  <a:pos x="T4" y="T5"/>
                </a:cxn>
                <a:cxn ang="0">
                  <a:pos x="T6" y="T7"/>
                </a:cxn>
                <a:cxn ang="0">
                  <a:pos x="T8" y="T9"/>
                </a:cxn>
                <a:cxn ang="0">
                  <a:pos x="T10" y="T11"/>
                </a:cxn>
              </a:cxnLst>
              <a:rect l="0" t="0" r="r" b="b"/>
              <a:pathLst>
                <a:path w="188" h="110">
                  <a:moveTo>
                    <a:pt x="7" y="0"/>
                  </a:moveTo>
                  <a:lnTo>
                    <a:pt x="0" y="14"/>
                  </a:lnTo>
                  <a:lnTo>
                    <a:pt x="2" y="14"/>
                  </a:lnTo>
                  <a:lnTo>
                    <a:pt x="182" y="110"/>
                  </a:lnTo>
                  <a:lnTo>
                    <a:pt x="187" y="96"/>
                  </a:lnTo>
                  <a:lnTo>
                    <a:pt x="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76" name="Freeform 175"/>
            <p:cNvSpPr>
              <a:spLocks/>
            </p:cNvSpPr>
            <p:nvPr/>
          </p:nvSpPr>
          <p:spPr bwMode="auto">
            <a:xfrm>
              <a:off x="3307" y="2239"/>
              <a:ext cx="180" cy="120"/>
            </a:xfrm>
            <a:custGeom>
              <a:avLst/>
              <a:gdLst>
                <a:gd name="T0" fmla="*/ 9 w 180"/>
                <a:gd name="T1" fmla="*/ 0 h 120"/>
                <a:gd name="T2" fmla="*/ 7 w 180"/>
                <a:gd name="T3" fmla="*/ 0 h 120"/>
                <a:gd name="T4" fmla="*/ 0 w 180"/>
                <a:gd name="T5" fmla="*/ 14 h 120"/>
                <a:gd name="T6" fmla="*/ 170 w 180"/>
                <a:gd name="T7" fmla="*/ 120 h 120"/>
                <a:gd name="T8" fmla="*/ 180 w 180"/>
                <a:gd name="T9" fmla="*/ 105 h 120"/>
                <a:gd name="T10" fmla="*/ 9 w 180"/>
                <a:gd name="T11" fmla="*/ 0 h 120"/>
              </a:gdLst>
              <a:ahLst/>
              <a:cxnLst>
                <a:cxn ang="0">
                  <a:pos x="T0" y="T1"/>
                </a:cxn>
                <a:cxn ang="0">
                  <a:pos x="T2" y="T3"/>
                </a:cxn>
                <a:cxn ang="0">
                  <a:pos x="T4" y="T5"/>
                </a:cxn>
                <a:cxn ang="0">
                  <a:pos x="T6" y="T7"/>
                </a:cxn>
                <a:cxn ang="0">
                  <a:pos x="T8" y="T9"/>
                </a:cxn>
                <a:cxn ang="0">
                  <a:pos x="T10" y="T11"/>
                </a:cxn>
              </a:cxnLst>
              <a:rect l="0" t="0" r="r" b="b"/>
              <a:pathLst>
                <a:path w="180" h="120">
                  <a:moveTo>
                    <a:pt x="9" y="0"/>
                  </a:moveTo>
                  <a:lnTo>
                    <a:pt x="7" y="0"/>
                  </a:lnTo>
                  <a:lnTo>
                    <a:pt x="0" y="14"/>
                  </a:lnTo>
                  <a:lnTo>
                    <a:pt x="170" y="120"/>
                  </a:lnTo>
                  <a:lnTo>
                    <a:pt x="180" y="105"/>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77" name="Freeform 176"/>
            <p:cNvSpPr>
              <a:spLocks/>
            </p:cNvSpPr>
            <p:nvPr/>
          </p:nvSpPr>
          <p:spPr bwMode="auto">
            <a:xfrm>
              <a:off x="3161" y="2160"/>
              <a:ext cx="153" cy="93"/>
            </a:xfrm>
            <a:custGeom>
              <a:avLst/>
              <a:gdLst>
                <a:gd name="T0" fmla="*/ 7 w 153"/>
                <a:gd name="T1" fmla="*/ 0 h 93"/>
                <a:gd name="T2" fmla="*/ 0 w 153"/>
                <a:gd name="T3" fmla="*/ 14 h 93"/>
                <a:gd name="T4" fmla="*/ 2 w 153"/>
                <a:gd name="T5" fmla="*/ 14 h 93"/>
                <a:gd name="T6" fmla="*/ 148 w 153"/>
                <a:gd name="T7" fmla="*/ 93 h 93"/>
                <a:gd name="T8" fmla="*/ 153 w 153"/>
                <a:gd name="T9" fmla="*/ 79 h 93"/>
                <a:gd name="T10" fmla="*/ 7 w 153"/>
                <a:gd name="T11" fmla="*/ 0 h 93"/>
              </a:gdLst>
              <a:ahLst/>
              <a:cxnLst>
                <a:cxn ang="0">
                  <a:pos x="T0" y="T1"/>
                </a:cxn>
                <a:cxn ang="0">
                  <a:pos x="T2" y="T3"/>
                </a:cxn>
                <a:cxn ang="0">
                  <a:pos x="T4" y="T5"/>
                </a:cxn>
                <a:cxn ang="0">
                  <a:pos x="T6" y="T7"/>
                </a:cxn>
                <a:cxn ang="0">
                  <a:pos x="T8" y="T9"/>
                </a:cxn>
                <a:cxn ang="0">
                  <a:pos x="T10" y="T11"/>
                </a:cxn>
              </a:cxnLst>
              <a:rect l="0" t="0" r="r" b="b"/>
              <a:pathLst>
                <a:path w="153" h="93">
                  <a:moveTo>
                    <a:pt x="7" y="0"/>
                  </a:moveTo>
                  <a:lnTo>
                    <a:pt x="0" y="14"/>
                  </a:lnTo>
                  <a:lnTo>
                    <a:pt x="2" y="14"/>
                  </a:lnTo>
                  <a:lnTo>
                    <a:pt x="148" y="93"/>
                  </a:lnTo>
                  <a:lnTo>
                    <a:pt x="153" y="79"/>
                  </a:lnTo>
                  <a:lnTo>
                    <a:pt x="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78" name="Freeform 177"/>
            <p:cNvSpPr>
              <a:spLocks/>
            </p:cNvSpPr>
            <p:nvPr/>
          </p:nvSpPr>
          <p:spPr bwMode="auto">
            <a:xfrm>
              <a:off x="2971" y="2045"/>
              <a:ext cx="199" cy="129"/>
            </a:xfrm>
            <a:custGeom>
              <a:avLst/>
              <a:gdLst>
                <a:gd name="T0" fmla="*/ 9 w 199"/>
                <a:gd name="T1" fmla="*/ 0 h 129"/>
                <a:gd name="T2" fmla="*/ 0 w 199"/>
                <a:gd name="T3" fmla="*/ 14 h 129"/>
                <a:gd name="T4" fmla="*/ 189 w 199"/>
                <a:gd name="T5" fmla="*/ 129 h 129"/>
                <a:gd name="T6" fmla="*/ 199 w 199"/>
                <a:gd name="T7" fmla="*/ 115 h 129"/>
                <a:gd name="T8" fmla="*/ 9 w 199"/>
                <a:gd name="T9" fmla="*/ 0 h 129"/>
              </a:gdLst>
              <a:ahLst/>
              <a:cxnLst>
                <a:cxn ang="0">
                  <a:pos x="T0" y="T1"/>
                </a:cxn>
                <a:cxn ang="0">
                  <a:pos x="T2" y="T3"/>
                </a:cxn>
                <a:cxn ang="0">
                  <a:pos x="T4" y="T5"/>
                </a:cxn>
                <a:cxn ang="0">
                  <a:pos x="T6" y="T7"/>
                </a:cxn>
                <a:cxn ang="0">
                  <a:pos x="T8" y="T9"/>
                </a:cxn>
              </a:cxnLst>
              <a:rect l="0" t="0" r="r" b="b"/>
              <a:pathLst>
                <a:path w="199" h="129">
                  <a:moveTo>
                    <a:pt x="9" y="0"/>
                  </a:moveTo>
                  <a:lnTo>
                    <a:pt x="0" y="14"/>
                  </a:lnTo>
                  <a:lnTo>
                    <a:pt x="189" y="129"/>
                  </a:lnTo>
                  <a:lnTo>
                    <a:pt x="199" y="115"/>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79" name="Freeform 178"/>
            <p:cNvSpPr>
              <a:spLocks/>
            </p:cNvSpPr>
            <p:nvPr/>
          </p:nvSpPr>
          <p:spPr bwMode="auto">
            <a:xfrm>
              <a:off x="2676" y="1865"/>
              <a:ext cx="305" cy="194"/>
            </a:xfrm>
            <a:custGeom>
              <a:avLst/>
              <a:gdLst>
                <a:gd name="T0" fmla="*/ 9 w 305"/>
                <a:gd name="T1" fmla="*/ 0 h 194"/>
                <a:gd name="T2" fmla="*/ 0 w 305"/>
                <a:gd name="T3" fmla="*/ 14 h 194"/>
                <a:gd name="T4" fmla="*/ 295 w 305"/>
                <a:gd name="T5" fmla="*/ 194 h 194"/>
                <a:gd name="T6" fmla="*/ 304 w 305"/>
                <a:gd name="T7" fmla="*/ 180 h 194"/>
                <a:gd name="T8" fmla="*/ 9 w 305"/>
                <a:gd name="T9" fmla="*/ 0 h 194"/>
              </a:gdLst>
              <a:ahLst/>
              <a:cxnLst>
                <a:cxn ang="0">
                  <a:pos x="T0" y="T1"/>
                </a:cxn>
                <a:cxn ang="0">
                  <a:pos x="T2" y="T3"/>
                </a:cxn>
                <a:cxn ang="0">
                  <a:pos x="T4" y="T5"/>
                </a:cxn>
                <a:cxn ang="0">
                  <a:pos x="T6" y="T7"/>
                </a:cxn>
                <a:cxn ang="0">
                  <a:pos x="T8" y="T9"/>
                </a:cxn>
              </a:cxnLst>
              <a:rect l="0" t="0" r="r" b="b"/>
              <a:pathLst>
                <a:path w="305" h="194">
                  <a:moveTo>
                    <a:pt x="9" y="0"/>
                  </a:moveTo>
                  <a:lnTo>
                    <a:pt x="0" y="14"/>
                  </a:lnTo>
                  <a:lnTo>
                    <a:pt x="295" y="194"/>
                  </a:lnTo>
                  <a:lnTo>
                    <a:pt x="304" y="180"/>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80" name="Freeform 179"/>
            <p:cNvSpPr>
              <a:spLocks/>
            </p:cNvSpPr>
            <p:nvPr/>
          </p:nvSpPr>
          <p:spPr bwMode="auto">
            <a:xfrm>
              <a:off x="2246" y="1598"/>
              <a:ext cx="439" cy="281"/>
            </a:xfrm>
            <a:custGeom>
              <a:avLst/>
              <a:gdLst>
                <a:gd name="T0" fmla="*/ 9 w 439"/>
                <a:gd name="T1" fmla="*/ 0 h 281"/>
                <a:gd name="T2" fmla="*/ 0 w 439"/>
                <a:gd name="T3" fmla="*/ 14 h 281"/>
                <a:gd name="T4" fmla="*/ 429 w 439"/>
                <a:gd name="T5" fmla="*/ 280 h 281"/>
                <a:gd name="T6" fmla="*/ 439 w 439"/>
                <a:gd name="T7" fmla="*/ 266 h 281"/>
                <a:gd name="T8" fmla="*/ 9 w 439"/>
                <a:gd name="T9" fmla="*/ 0 h 281"/>
              </a:gdLst>
              <a:ahLst/>
              <a:cxnLst>
                <a:cxn ang="0">
                  <a:pos x="T0" y="T1"/>
                </a:cxn>
                <a:cxn ang="0">
                  <a:pos x="T2" y="T3"/>
                </a:cxn>
                <a:cxn ang="0">
                  <a:pos x="T4" y="T5"/>
                </a:cxn>
                <a:cxn ang="0">
                  <a:pos x="T6" y="T7"/>
                </a:cxn>
                <a:cxn ang="0">
                  <a:pos x="T8" y="T9"/>
                </a:cxn>
              </a:cxnLst>
              <a:rect l="0" t="0" r="r" b="b"/>
              <a:pathLst>
                <a:path w="439" h="281">
                  <a:moveTo>
                    <a:pt x="9" y="0"/>
                  </a:moveTo>
                  <a:lnTo>
                    <a:pt x="0" y="14"/>
                  </a:lnTo>
                  <a:lnTo>
                    <a:pt x="429" y="280"/>
                  </a:lnTo>
                  <a:lnTo>
                    <a:pt x="439" y="266"/>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81" name="Freeform 180"/>
            <p:cNvSpPr>
              <a:spLocks/>
            </p:cNvSpPr>
            <p:nvPr/>
          </p:nvSpPr>
          <p:spPr bwMode="auto">
            <a:xfrm>
              <a:off x="2061" y="1478"/>
              <a:ext cx="195" cy="135"/>
            </a:xfrm>
            <a:custGeom>
              <a:avLst/>
              <a:gdLst>
                <a:gd name="T0" fmla="*/ 9 w 195"/>
                <a:gd name="T1" fmla="*/ 0 h 135"/>
                <a:gd name="T2" fmla="*/ 0 w 195"/>
                <a:gd name="T3" fmla="*/ 11 h 135"/>
                <a:gd name="T4" fmla="*/ 184 w 195"/>
                <a:gd name="T5" fmla="*/ 134 h 135"/>
                <a:gd name="T6" fmla="*/ 194 w 195"/>
                <a:gd name="T7" fmla="*/ 120 h 135"/>
                <a:gd name="T8" fmla="*/ 9 w 195"/>
                <a:gd name="T9" fmla="*/ 0 h 135"/>
              </a:gdLst>
              <a:ahLst/>
              <a:cxnLst>
                <a:cxn ang="0">
                  <a:pos x="T0" y="T1"/>
                </a:cxn>
                <a:cxn ang="0">
                  <a:pos x="T2" y="T3"/>
                </a:cxn>
                <a:cxn ang="0">
                  <a:pos x="T4" y="T5"/>
                </a:cxn>
                <a:cxn ang="0">
                  <a:pos x="T6" y="T7"/>
                </a:cxn>
                <a:cxn ang="0">
                  <a:pos x="T8" y="T9"/>
                </a:cxn>
              </a:cxnLst>
              <a:rect l="0" t="0" r="r" b="b"/>
              <a:pathLst>
                <a:path w="195" h="135">
                  <a:moveTo>
                    <a:pt x="9" y="0"/>
                  </a:moveTo>
                  <a:lnTo>
                    <a:pt x="0" y="11"/>
                  </a:lnTo>
                  <a:lnTo>
                    <a:pt x="184" y="134"/>
                  </a:lnTo>
                  <a:lnTo>
                    <a:pt x="194" y="120"/>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82" name="Freeform 181"/>
            <p:cNvSpPr>
              <a:spLocks/>
            </p:cNvSpPr>
            <p:nvPr/>
          </p:nvSpPr>
          <p:spPr bwMode="auto">
            <a:xfrm>
              <a:off x="1906" y="1363"/>
              <a:ext cx="165" cy="127"/>
            </a:xfrm>
            <a:custGeom>
              <a:avLst/>
              <a:gdLst>
                <a:gd name="T0" fmla="*/ 9 w 165"/>
                <a:gd name="T1" fmla="*/ 0 h 127"/>
                <a:gd name="T2" fmla="*/ 0 w 165"/>
                <a:gd name="T3" fmla="*/ 11 h 127"/>
                <a:gd name="T4" fmla="*/ 155 w 165"/>
                <a:gd name="T5" fmla="*/ 127 h 127"/>
                <a:gd name="T6" fmla="*/ 165 w 165"/>
                <a:gd name="T7" fmla="*/ 117 h 127"/>
                <a:gd name="T8" fmla="*/ 9 w 165"/>
                <a:gd name="T9" fmla="*/ 2 h 127"/>
                <a:gd name="T10" fmla="*/ 9 w 165"/>
                <a:gd name="T11" fmla="*/ 0 h 127"/>
              </a:gdLst>
              <a:ahLst/>
              <a:cxnLst>
                <a:cxn ang="0">
                  <a:pos x="T0" y="T1"/>
                </a:cxn>
                <a:cxn ang="0">
                  <a:pos x="T2" y="T3"/>
                </a:cxn>
                <a:cxn ang="0">
                  <a:pos x="T4" y="T5"/>
                </a:cxn>
                <a:cxn ang="0">
                  <a:pos x="T6" y="T7"/>
                </a:cxn>
                <a:cxn ang="0">
                  <a:pos x="T8" y="T9"/>
                </a:cxn>
                <a:cxn ang="0">
                  <a:pos x="T10" y="T11"/>
                </a:cxn>
              </a:cxnLst>
              <a:rect l="0" t="0" r="r" b="b"/>
              <a:pathLst>
                <a:path w="165" h="127">
                  <a:moveTo>
                    <a:pt x="9" y="0"/>
                  </a:moveTo>
                  <a:lnTo>
                    <a:pt x="0" y="11"/>
                  </a:lnTo>
                  <a:lnTo>
                    <a:pt x="155" y="127"/>
                  </a:lnTo>
                  <a:lnTo>
                    <a:pt x="165" y="117"/>
                  </a:lnTo>
                  <a:lnTo>
                    <a:pt x="9" y="2"/>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83" name="Freeform 182"/>
            <p:cNvSpPr>
              <a:spLocks/>
            </p:cNvSpPr>
            <p:nvPr/>
          </p:nvSpPr>
          <p:spPr bwMode="auto">
            <a:xfrm>
              <a:off x="1613" y="1178"/>
              <a:ext cx="302" cy="199"/>
            </a:xfrm>
            <a:custGeom>
              <a:avLst/>
              <a:gdLst>
                <a:gd name="T0" fmla="*/ 7 w 302"/>
                <a:gd name="T1" fmla="*/ 0 h 199"/>
                <a:gd name="T2" fmla="*/ 0 w 302"/>
                <a:gd name="T3" fmla="*/ 14 h 199"/>
                <a:gd name="T4" fmla="*/ 292 w 302"/>
                <a:gd name="T5" fmla="*/ 199 h 199"/>
                <a:gd name="T6" fmla="*/ 302 w 302"/>
                <a:gd name="T7" fmla="*/ 184 h 199"/>
                <a:gd name="T8" fmla="*/ 7 w 302"/>
                <a:gd name="T9" fmla="*/ 0 h 199"/>
              </a:gdLst>
              <a:ahLst/>
              <a:cxnLst>
                <a:cxn ang="0">
                  <a:pos x="T0" y="T1"/>
                </a:cxn>
                <a:cxn ang="0">
                  <a:pos x="T2" y="T3"/>
                </a:cxn>
                <a:cxn ang="0">
                  <a:pos x="T4" y="T5"/>
                </a:cxn>
                <a:cxn ang="0">
                  <a:pos x="T6" y="T7"/>
                </a:cxn>
                <a:cxn ang="0">
                  <a:pos x="T8" y="T9"/>
                </a:cxn>
              </a:cxnLst>
              <a:rect l="0" t="0" r="r" b="b"/>
              <a:pathLst>
                <a:path w="302" h="199">
                  <a:moveTo>
                    <a:pt x="7" y="0"/>
                  </a:moveTo>
                  <a:lnTo>
                    <a:pt x="0" y="14"/>
                  </a:lnTo>
                  <a:lnTo>
                    <a:pt x="292" y="199"/>
                  </a:lnTo>
                  <a:lnTo>
                    <a:pt x="302" y="184"/>
                  </a:lnTo>
                  <a:lnTo>
                    <a:pt x="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84" name="Freeform 183"/>
            <p:cNvSpPr>
              <a:spLocks/>
            </p:cNvSpPr>
            <p:nvPr/>
          </p:nvSpPr>
          <p:spPr bwMode="auto">
            <a:xfrm>
              <a:off x="1471" y="1104"/>
              <a:ext cx="149" cy="89"/>
            </a:xfrm>
            <a:custGeom>
              <a:avLst/>
              <a:gdLst>
                <a:gd name="T0" fmla="*/ 4 w 149"/>
                <a:gd name="T1" fmla="*/ 0 h 89"/>
                <a:gd name="T2" fmla="*/ 0 w 149"/>
                <a:gd name="T3" fmla="*/ 14 h 89"/>
                <a:gd name="T4" fmla="*/ 143 w 149"/>
                <a:gd name="T5" fmla="*/ 88 h 89"/>
                <a:gd name="T6" fmla="*/ 148 w 149"/>
                <a:gd name="T7" fmla="*/ 74 h 89"/>
                <a:gd name="T8" fmla="*/ 4 w 149"/>
                <a:gd name="T9" fmla="*/ 0 h 89"/>
              </a:gdLst>
              <a:ahLst/>
              <a:cxnLst>
                <a:cxn ang="0">
                  <a:pos x="T0" y="T1"/>
                </a:cxn>
                <a:cxn ang="0">
                  <a:pos x="T2" y="T3"/>
                </a:cxn>
                <a:cxn ang="0">
                  <a:pos x="T4" y="T5"/>
                </a:cxn>
                <a:cxn ang="0">
                  <a:pos x="T6" y="T7"/>
                </a:cxn>
                <a:cxn ang="0">
                  <a:pos x="T8" y="T9"/>
                </a:cxn>
              </a:cxnLst>
              <a:rect l="0" t="0" r="r" b="b"/>
              <a:pathLst>
                <a:path w="149" h="89">
                  <a:moveTo>
                    <a:pt x="4" y="0"/>
                  </a:moveTo>
                  <a:lnTo>
                    <a:pt x="0" y="14"/>
                  </a:lnTo>
                  <a:lnTo>
                    <a:pt x="143" y="88"/>
                  </a:lnTo>
                  <a:lnTo>
                    <a:pt x="148" y="74"/>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85" name="Freeform 184"/>
            <p:cNvSpPr>
              <a:spLocks/>
            </p:cNvSpPr>
            <p:nvPr/>
          </p:nvSpPr>
          <p:spPr bwMode="auto">
            <a:xfrm>
              <a:off x="1310" y="1015"/>
              <a:ext cx="166" cy="103"/>
            </a:xfrm>
            <a:custGeom>
              <a:avLst/>
              <a:gdLst>
                <a:gd name="T0" fmla="*/ 7 w 166"/>
                <a:gd name="T1" fmla="*/ 0 h 103"/>
                <a:gd name="T2" fmla="*/ 0 w 166"/>
                <a:gd name="T3" fmla="*/ 14 h 103"/>
                <a:gd name="T4" fmla="*/ 160 w 166"/>
                <a:gd name="T5" fmla="*/ 103 h 103"/>
                <a:gd name="T6" fmla="*/ 165 w 166"/>
                <a:gd name="T7" fmla="*/ 88 h 103"/>
                <a:gd name="T8" fmla="*/ 7 w 166"/>
                <a:gd name="T9" fmla="*/ 0 h 103"/>
              </a:gdLst>
              <a:ahLst/>
              <a:cxnLst>
                <a:cxn ang="0">
                  <a:pos x="T0" y="T1"/>
                </a:cxn>
                <a:cxn ang="0">
                  <a:pos x="T2" y="T3"/>
                </a:cxn>
                <a:cxn ang="0">
                  <a:pos x="T4" y="T5"/>
                </a:cxn>
                <a:cxn ang="0">
                  <a:pos x="T6" y="T7"/>
                </a:cxn>
                <a:cxn ang="0">
                  <a:pos x="T8" y="T9"/>
                </a:cxn>
              </a:cxnLst>
              <a:rect l="0" t="0" r="r" b="b"/>
              <a:pathLst>
                <a:path w="166" h="103">
                  <a:moveTo>
                    <a:pt x="7" y="0"/>
                  </a:moveTo>
                  <a:lnTo>
                    <a:pt x="0" y="14"/>
                  </a:lnTo>
                  <a:lnTo>
                    <a:pt x="160" y="103"/>
                  </a:lnTo>
                  <a:lnTo>
                    <a:pt x="165" y="88"/>
                  </a:lnTo>
                  <a:lnTo>
                    <a:pt x="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86" name="Freeform 185"/>
            <p:cNvSpPr>
              <a:spLocks/>
            </p:cNvSpPr>
            <p:nvPr/>
          </p:nvSpPr>
          <p:spPr bwMode="auto">
            <a:xfrm>
              <a:off x="1174" y="931"/>
              <a:ext cx="146" cy="99"/>
            </a:xfrm>
            <a:custGeom>
              <a:avLst/>
              <a:gdLst>
                <a:gd name="T0" fmla="*/ 9 w 146"/>
                <a:gd name="T1" fmla="*/ 0 h 99"/>
                <a:gd name="T2" fmla="*/ 7 w 146"/>
                <a:gd name="T3" fmla="*/ 0 h 99"/>
                <a:gd name="T4" fmla="*/ 0 w 146"/>
                <a:gd name="T5" fmla="*/ 14 h 99"/>
                <a:gd name="T6" fmla="*/ 136 w 146"/>
                <a:gd name="T7" fmla="*/ 98 h 99"/>
                <a:gd name="T8" fmla="*/ 146 w 146"/>
                <a:gd name="T9" fmla="*/ 83 h 99"/>
                <a:gd name="T10" fmla="*/ 9 w 146"/>
                <a:gd name="T11" fmla="*/ 0 h 99"/>
              </a:gdLst>
              <a:ahLst/>
              <a:cxnLst>
                <a:cxn ang="0">
                  <a:pos x="T0" y="T1"/>
                </a:cxn>
                <a:cxn ang="0">
                  <a:pos x="T2" y="T3"/>
                </a:cxn>
                <a:cxn ang="0">
                  <a:pos x="T4" y="T5"/>
                </a:cxn>
                <a:cxn ang="0">
                  <a:pos x="T6" y="T7"/>
                </a:cxn>
                <a:cxn ang="0">
                  <a:pos x="T8" y="T9"/>
                </a:cxn>
                <a:cxn ang="0">
                  <a:pos x="T10" y="T11"/>
                </a:cxn>
              </a:cxnLst>
              <a:rect l="0" t="0" r="r" b="b"/>
              <a:pathLst>
                <a:path w="146" h="99">
                  <a:moveTo>
                    <a:pt x="9" y="0"/>
                  </a:moveTo>
                  <a:lnTo>
                    <a:pt x="7" y="0"/>
                  </a:lnTo>
                  <a:lnTo>
                    <a:pt x="0" y="14"/>
                  </a:lnTo>
                  <a:lnTo>
                    <a:pt x="136" y="98"/>
                  </a:lnTo>
                  <a:lnTo>
                    <a:pt x="146" y="83"/>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87" name="Freeform 186"/>
            <p:cNvSpPr>
              <a:spLocks/>
            </p:cNvSpPr>
            <p:nvPr/>
          </p:nvSpPr>
          <p:spPr bwMode="auto">
            <a:xfrm>
              <a:off x="1034" y="854"/>
              <a:ext cx="147" cy="92"/>
            </a:xfrm>
            <a:custGeom>
              <a:avLst/>
              <a:gdLst>
                <a:gd name="T0" fmla="*/ 7 w 147"/>
                <a:gd name="T1" fmla="*/ 0 h 92"/>
                <a:gd name="T2" fmla="*/ 0 w 147"/>
                <a:gd name="T3" fmla="*/ 14 h 92"/>
                <a:gd name="T4" fmla="*/ 141 w 147"/>
                <a:gd name="T5" fmla="*/ 91 h 92"/>
                <a:gd name="T6" fmla="*/ 146 w 147"/>
                <a:gd name="T7" fmla="*/ 76 h 92"/>
                <a:gd name="T8" fmla="*/ 7 w 147"/>
                <a:gd name="T9" fmla="*/ 0 h 92"/>
              </a:gdLst>
              <a:ahLst/>
              <a:cxnLst>
                <a:cxn ang="0">
                  <a:pos x="T0" y="T1"/>
                </a:cxn>
                <a:cxn ang="0">
                  <a:pos x="T2" y="T3"/>
                </a:cxn>
                <a:cxn ang="0">
                  <a:pos x="T4" y="T5"/>
                </a:cxn>
                <a:cxn ang="0">
                  <a:pos x="T6" y="T7"/>
                </a:cxn>
                <a:cxn ang="0">
                  <a:pos x="T8" y="T9"/>
                </a:cxn>
              </a:cxnLst>
              <a:rect l="0" t="0" r="r" b="b"/>
              <a:pathLst>
                <a:path w="147" h="92">
                  <a:moveTo>
                    <a:pt x="7" y="0"/>
                  </a:moveTo>
                  <a:lnTo>
                    <a:pt x="0" y="14"/>
                  </a:lnTo>
                  <a:lnTo>
                    <a:pt x="141" y="91"/>
                  </a:lnTo>
                  <a:lnTo>
                    <a:pt x="146" y="76"/>
                  </a:lnTo>
                  <a:lnTo>
                    <a:pt x="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88" name="Freeform 187"/>
            <p:cNvSpPr>
              <a:spLocks/>
            </p:cNvSpPr>
            <p:nvPr/>
          </p:nvSpPr>
          <p:spPr bwMode="auto">
            <a:xfrm>
              <a:off x="885" y="761"/>
              <a:ext cx="159" cy="108"/>
            </a:xfrm>
            <a:custGeom>
              <a:avLst/>
              <a:gdLst>
                <a:gd name="T0" fmla="*/ 9 w 159"/>
                <a:gd name="T1" fmla="*/ 0 h 108"/>
                <a:gd name="T2" fmla="*/ 0 w 159"/>
                <a:gd name="T3" fmla="*/ 12 h 108"/>
                <a:gd name="T4" fmla="*/ 148 w 159"/>
                <a:gd name="T5" fmla="*/ 108 h 108"/>
                <a:gd name="T6" fmla="*/ 158 w 159"/>
                <a:gd name="T7" fmla="*/ 93 h 108"/>
                <a:gd name="T8" fmla="*/ 9 w 159"/>
                <a:gd name="T9" fmla="*/ 0 h 108"/>
              </a:gdLst>
              <a:ahLst/>
              <a:cxnLst>
                <a:cxn ang="0">
                  <a:pos x="T0" y="T1"/>
                </a:cxn>
                <a:cxn ang="0">
                  <a:pos x="T2" y="T3"/>
                </a:cxn>
                <a:cxn ang="0">
                  <a:pos x="T4" y="T5"/>
                </a:cxn>
                <a:cxn ang="0">
                  <a:pos x="T6" y="T7"/>
                </a:cxn>
                <a:cxn ang="0">
                  <a:pos x="T8" y="T9"/>
                </a:cxn>
              </a:cxnLst>
              <a:rect l="0" t="0" r="r" b="b"/>
              <a:pathLst>
                <a:path w="159" h="108">
                  <a:moveTo>
                    <a:pt x="9" y="0"/>
                  </a:moveTo>
                  <a:lnTo>
                    <a:pt x="0" y="12"/>
                  </a:lnTo>
                  <a:lnTo>
                    <a:pt x="148" y="108"/>
                  </a:lnTo>
                  <a:lnTo>
                    <a:pt x="158" y="93"/>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89" name="Freeform 188"/>
            <p:cNvSpPr>
              <a:spLocks/>
            </p:cNvSpPr>
            <p:nvPr/>
          </p:nvSpPr>
          <p:spPr bwMode="auto">
            <a:xfrm>
              <a:off x="734" y="653"/>
              <a:ext cx="161" cy="120"/>
            </a:xfrm>
            <a:custGeom>
              <a:avLst/>
              <a:gdLst>
                <a:gd name="T0" fmla="*/ 9 w 161"/>
                <a:gd name="T1" fmla="*/ 0 h 120"/>
                <a:gd name="T2" fmla="*/ 7 w 161"/>
                <a:gd name="T3" fmla="*/ 0 h 120"/>
                <a:gd name="T4" fmla="*/ 0 w 161"/>
                <a:gd name="T5" fmla="*/ 12 h 120"/>
                <a:gd name="T6" fmla="*/ 151 w 161"/>
                <a:gd name="T7" fmla="*/ 120 h 120"/>
                <a:gd name="T8" fmla="*/ 160 w 161"/>
                <a:gd name="T9" fmla="*/ 110 h 120"/>
                <a:gd name="T10" fmla="*/ 9 w 161"/>
                <a:gd name="T11" fmla="*/ 0 h 120"/>
              </a:gdLst>
              <a:ahLst/>
              <a:cxnLst>
                <a:cxn ang="0">
                  <a:pos x="T0" y="T1"/>
                </a:cxn>
                <a:cxn ang="0">
                  <a:pos x="T2" y="T3"/>
                </a:cxn>
                <a:cxn ang="0">
                  <a:pos x="T4" y="T5"/>
                </a:cxn>
                <a:cxn ang="0">
                  <a:pos x="T6" y="T7"/>
                </a:cxn>
                <a:cxn ang="0">
                  <a:pos x="T8" y="T9"/>
                </a:cxn>
                <a:cxn ang="0">
                  <a:pos x="T10" y="T11"/>
                </a:cxn>
              </a:cxnLst>
              <a:rect l="0" t="0" r="r" b="b"/>
              <a:pathLst>
                <a:path w="161" h="120">
                  <a:moveTo>
                    <a:pt x="9" y="0"/>
                  </a:moveTo>
                  <a:lnTo>
                    <a:pt x="7" y="0"/>
                  </a:lnTo>
                  <a:lnTo>
                    <a:pt x="0" y="12"/>
                  </a:lnTo>
                  <a:lnTo>
                    <a:pt x="151" y="120"/>
                  </a:lnTo>
                  <a:lnTo>
                    <a:pt x="160" y="110"/>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90" name="Freeform 189"/>
            <p:cNvSpPr>
              <a:spLocks/>
            </p:cNvSpPr>
            <p:nvPr/>
          </p:nvSpPr>
          <p:spPr bwMode="auto">
            <a:xfrm>
              <a:off x="454" y="499"/>
              <a:ext cx="288" cy="168"/>
            </a:xfrm>
            <a:custGeom>
              <a:avLst/>
              <a:gdLst>
                <a:gd name="T0" fmla="*/ 4 w 288"/>
                <a:gd name="T1" fmla="*/ 0 h 168"/>
                <a:gd name="T2" fmla="*/ 0 w 288"/>
                <a:gd name="T3" fmla="*/ 14 h 168"/>
                <a:gd name="T4" fmla="*/ 283 w 288"/>
                <a:gd name="T5" fmla="*/ 167 h 168"/>
                <a:gd name="T6" fmla="*/ 288 w 288"/>
                <a:gd name="T7" fmla="*/ 153 h 168"/>
                <a:gd name="T8" fmla="*/ 4 w 288"/>
                <a:gd name="T9" fmla="*/ 0 h 168"/>
              </a:gdLst>
              <a:ahLst/>
              <a:cxnLst>
                <a:cxn ang="0">
                  <a:pos x="T0" y="T1"/>
                </a:cxn>
                <a:cxn ang="0">
                  <a:pos x="T2" y="T3"/>
                </a:cxn>
                <a:cxn ang="0">
                  <a:pos x="T4" y="T5"/>
                </a:cxn>
                <a:cxn ang="0">
                  <a:pos x="T6" y="T7"/>
                </a:cxn>
                <a:cxn ang="0">
                  <a:pos x="T8" y="T9"/>
                </a:cxn>
              </a:cxnLst>
              <a:rect l="0" t="0" r="r" b="b"/>
              <a:pathLst>
                <a:path w="288" h="168">
                  <a:moveTo>
                    <a:pt x="4" y="0"/>
                  </a:moveTo>
                  <a:lnTo>
                    <a:pt x="0" y="14"/>
                  </a:lnTo>
                  <a:lnTo>
                    <a:pt x="283" y="167"/>
                  </a:lnTo>
                  <a:lnTo>
                    <a:pt x="288" y="153"/>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91" name="Freeform 190"/>
            <p:cNvSpPr>
              <a:spLocks/>
            </p:cNvSpPr>
            <p:nvPr/>
          </p:nvSpPr>
          <p:spPr bwMode="auto">
            <a:xfrm>
              <a:off x="379" y="458"/>
              <a:ext cx="79" cy="56"/>
            </a:xfrm>
            <a:custGeom>
              <a:avLst/>
              <a:gdLst>
                <a:gd name="T0" fmla="*/ 4 w 79"/>
                <a:gd name="T1" fmla="*/ 0 h 56"/>
                <a:gd name="T2" fmla="*/ 0 w 79"/>
                <a:gd name="T3" fmla="*/ 14 h 56"/>
                <a:gd name="T4" fmla="*/ 74 w 79"/>
                <a:gd name="T5" fmla="*/ 55 h 56"/>
                <a:gd name="T6" fmla="*/ 79 w 79"/>
                <a:gd name="T7" fmla="*/ 40 h 56"/>
                <a:gd name="T8" fmla="*/ 4 w 79"/>
                <a:gd name="T9" fmla="*/ 0 h 56"/>
              </a:gdLst>
              <a:ahLst/>
              <a:cxnLst>
                <a:cxn ang="0">
                  <a:pos x="T0" y="T1"/>
                </a:cxn>
                <a:cxn ang="0">
                  <a:pos x="T2" y="T3"/>
                </a:cxn>
                <a:cxn ang="0">
                  <a:pos x="T4" y="T5"/>
                </a:cxn>
                <a:cxn ang="0">
                  <a:pos x="T6" y="T7"/>
                </a:cxn>
                <a:cxn ang="0">
                  <a:pos x="T8" y="T9"/>
                </a:cxn>
              </a:cxnLst>
              <a:rect l="0" t="0" r="r" b="b"/>
              <a:pathLst>
                <a:path w="79" h="56">
                  <a:moveTo>
                    <a:pt x="4" y="0"/>
                  </a:moveTo>
                  <a:lnTo>
                    <a:pt x="0" y="14"/>
                  </a:lnTo>
                  <a:lnTo>
                    <a:pt x="74" y="55"/>
                  </a:lnTo>
                  <a:lnTo>
                    <a:pt x="79" y="40"/>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92" name="Freeform 191"/>
            <p:cNvSpPr>
              <a:spLocks/>
            </p:cNvSpPr>
            <p:nvPr/>
          </p:nvSpPr>
          <p:spPr bwMode="auto">
            <a:xfrm>
              <a:off x="262" y="396"/>
              <a:ext cx="122" cy="77"/>
            </a:xfrm>
            <a:custGeom>
              <a:avLst/>
              <a:gdLst>
                <a:gd name="T0" fmla="*/ 4 w 122"/>
                <a:gd name="T1" fmla="*/ 0 h 77"/>
                <a:gd name="T2" fmla="*/ 0 w 122"/>
                <a:gd name="T3" fmla="*/ 14 h 77"/>
                <a:gd name="T4" fmla="*/ 117 w 122"/>
                <a:gd name="T5" fmla="*/ 76 h 77"/>
                <a:gd name="T6" fmla="*/ 122 w 122"/>
                <a:gd name="T7" fmla="*/ 62 h 77"/>
                <a:gd name="T8" fmla="*/ 4 w 122"/>
                <a:gd name="T9" fmla="*/ 0 h 77"/>
              </a:gdLst>
              <a:ahLst/>
              <a:cxnLst>
                <a:cxn ang="0">
                  <a:pos x="T0" y="T1"/>
                </a:cxn>
                <a:cxn ang="0">
                  <a:pos x="T2" y="T3"/>
                </a:cxn>
                <a:cxn ang="0">
                  <a:pos x="T4" y="T5"/>
                </a:cxn>
                <a:cxn ang="0">
                  <a:pos x="T6" y="T7"/>
                </a:cxn>
                <a:cxn ang="0">
                  <a:pos x="T8" y="T9"/>
                </a:cxn>
              </a:cxnLst>
              <a:rect l="0" t="0" r="r" b="b"/>
              <a:pathLst>
                <a:path w="122" h="77">
                  <a:moveTo>
                    <a:pt x="4" y="0"/>
                  </a:moveTo>
                  <a:lnTo>
                    <a:pt x="0" y="14"/>
                  </a:lnTo>
                  <a:lnTo>
                    <a:pt x="117" y="76"/>
                  </a:lnTo>
                  <a:lnTo>
                    <a:pt x="122" y="62"/>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93" name="Freeform 192"/>
            <p:cNvSpPr>
              <a:spLocks/>
            </p:cNvSpPr>
            <p:nvPr/>
          </p:nvSpPr>
          <p:spPr bwMode="auto">
            <a:xfrm>
              <a:off x="132" y="334"/>
              <a:ext cx="134" cy="76"/>
            </a:xfrm>
            <a:custGeom>
              <a:avLst/>
              <a:gdLst>
                <a:gd name="T0" fmla="*/ 7 w 134"/>
                <a:gd name="T1" fmla="*/ 0 h 76"/>
                <a:gd name="T2" fmla="*/ 0 w 134"/>
                <a:gd name="T3" fmla="*/ 14 h 76"/>
                <a:gd name="T4" fmla="*/ 2 w 134"/>
                <a:gd name="T5" fmla="*/ 14 h 76"/>
                <a:gd name="T6" fmla="*/ 129 w 134"/>
                <a:gd name="T7" fmla="*/ 76 h 76"/>
                <a:gd name="T8" fmla="*/ 134 w 134"/>
                <a:gd name="T9" fmla="*/ 62 h 76"/>
                <a:gd name="T10" fmla="*/ 7 w 134"/>
                <a:gd name="T11" fmla="*/ 0 h 76"/>
              </a:gdLst>
              <a:ahLst/>
              <a:cxnLst>
                <a:cxn ang="0">
                  <a:pos x="T0" y="T1"/>
                </a:cxn>
                <a:cxn ang="0">
                  <a:pos x="T2" y="T3"/>
                </a:cxn>
                <a:cxn ang="0">
                  <a:pos x="T4" y="T5"/>
                </a:cxn>
                <a:cxn ang="0">
                  <a:pos x="T6" y="T7"/>
                </a:cxn>
                <a:cxn ang="0">
                  <a:pos x="T8" y="T9"/>
                </a:cxn>
                <a:cxn ang="0">
                  <a:pos x="T10" y="T11"/>
                </a:cxn>
              </a:cxnLst>
              <a:rect l="0" t="0" r="r" b="b"/>
              <a:pathLst>
                <a:path w="134" h="76">
                  <a:moveTo>
                    <a:pt x="7" y="0"/>
                  </a:moveTo>
                  <a:lnTo>
                    <a:pt x="0" y="14"/>
                  </a:lnTo>
                  <a:lnTo>
                    <a:pt x="2" y="14"/>
                  </a:lnTo>
                  <a:lnTo>
                    <a:pt x="129" y="76"/>
                  </a:lnTo>
                  <a:lnTo>
                    <a:pt x="134" y="62"/>
                  </a:lnTo>
                  <a:lnTo>
                    <a:pt x="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94" name="Freeform 193"/>
            <p:cNvSpPr>
              <a:spLocks/>
            </p:cNvSpPr>
            <p:nvPr/>
          </p:nvSpPr>
          <p:spPr bwMode="auto">
            <a:xfrm>
              <a:off x="10" y="254"/>
              <a:ext cx="131" cy="94"/>
            </a:xfrm>
            <a:custGeom>
              <a:avLst/>
              <a:gdLst>
                <a:gd name="T0" fmla="*/ 7 w 131"/>
                <a:gd name="T1" fmla="*/ 0 h 94"/>
                <a:gd name="T2" fmla="*/ 0 w 131"/>
                <a:gd name="T3" fmla="*/ 12 h 94"/>
                <a:gd name="T4" fmla="*/ 122 w 131"/>
                <a:gd name="T5" fmla="*/ 93 h 94"/>
                <a:gd name="T6" fmla="*/ 131 w 131"/>
                <a:gd name="T7" fmla="*/ 79 h 94"/>
                <a:gd name="T8" fmla="*/ 7 w 131"/>
                <a:gd name="T9" fmla="*/ 0 h 94"/>
              </a:gdLst>
              <a:ahLst/>
              <a:cxnLst>
                <a:cxn ang="0">
                  <a:pos x="T0" y="T1"/>
                </a:cxn>
                <a:cxn ang="0">
                  <a:pos x="T2" y="T3"/>
                </a:cxn>
                <a:cxn ang="0">
                  <a:pos x="T4" y="T5"/>
                </a:cxn>
                <a:cxn ang="0">
                  <a:pos x="T6" y="T7"/>
                </a:cxn>
                <a:cxn ang="0">
                  <a:pos x="T8" y="T9"/>
                </a:cxn>
              </a:cxnLst>
              <a:rect l="0" t="0" r="r" b="b"/>
              <a:pathLst>
                <a:path w="131" h="94">
                  <a:moveTo>
                    <a:pt x="7" y="0"/>
                  </a:moveTo>
                  <a:lnTo>
                    <a:pt x="0" y="12"/>
                  </a:lnTo>
                  <a:lnTo>
                    <a:pt x="122" y="93"/>
                  </a:lnTo>
                  <a:lnTo>
                    <a:pt x="131" y="79"/>
                  </a:lnTo>
                  <a:lnTo>
                    <a:pt x="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nvGrpSpPr>
            <p:cNvPr id="195" name="Group 194"/>
            <p:cNvGrpSpPr>
              <a:grpSpLocks/>
            </p:cNvGrpSpPr>
            <p:nvPr/>
          </p:nvGrpSpPr>
          <p:grpSpPr bwMode="auto">
            <a:xfrm>
              <a:off x="4692" y="4330"/>
              <a:ext cx="158" cy="131"/>
              <a:chOff x="4692" y="4330"/>
              <a:chExt cx="158" cy="131"/>
            </a:xfrm>
          </p:grpSpPr>
          <p:sp>
            <p:nvSpPr>
              <p:cNvPr id="480" name="Freeform 479"/>
              <p:cNvSpPr>
                <a:spLocks/>
              </p:cNvSpPr>
              <p:nvPr/>
            </p:nvSpPr>
            <p:spPr bwMode="auto">
              <a:xfrm>
                <a:off x="4692" y="4330"/>
                <a:ext cx="158" cy="131"/>
              </a:xfrm>
              <a:custGeom>
                <a:avLst/>
                <a:gdLst>
                  <a:gd name="T0" fmla="*/ 154 w 158"/>
                  <a:gd name="T1" fmla="*/ 31 h 131"/>
                  <a:gd name="T2" fmla="*/ 122 w 158"/>
                  <a:gd name="T3" fmla="*/ 31 h 131"/>
                  <a:gd name="T4" fmla="*/ 134 w 158"/>
                  <a:gd name="T5" fmla="*/ 38 h 131"/>
                  <a:gd name="T6" fmla="*/ 139 w 158"/>
                  <a:gd name="T7" fmla="*/ 45 h 131"/>
                  <a:gd name="T8" fmla="*/ 139 w 158"/>
                  <a:gd name="T9" fmla="*/ 60 h 131"/>
                  <a:gd name="T10" fmla="*/ 124 w 158"/>
                  <a:gd name="T11" fmla="*/ 129 h 131"/>
                  <a:gd name="T12" fmla="*/ 143 w 158"/>
                  <a:gd name="T13" fmla="*/ 131 h 131"/>
                  <a:gd name="T14" fmla="*/ 158 w 158"/>
                  <a:gd name="T15" fmla="*/ 57 h 131"/>
                  <a:gd name="T16" fmla="*/ 154 w 158"/>
                  <a:gd name="T17" fmla="*/ 31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8" h="131">
                    <a:moveTo>
                      <a:pt x="154" y="31"/>
                    </a:moveTo>
                    <a:lnTo>
                      <a:pt x="122" y="31"/>
                    </a:lnTo>
                    <a:lnTo>
                      <a:pt x="134" y="38"/>
                    </a:lnTo>
                    <a:lnTo>
                      <a:pt x="139" y="45"/>
                    </a:lnTo>
                    <a:lnTo>
                      <a:pt x="139" y="60"/>
                    </a:lnTo>
                    <a:lnTo>
                      <a:pt x="124" y="129"/>
                    </a:lnTo>
                    <a:lnTo>
                      <a:pt x="143" y="131"/>
                    </a:lnTo>
                    <a:lnTo>
                      <a:pt x="158" y="57"/>
                    </a:lnTo>
                    <a:lnTo>
                      <a:pt x="154" y="31"/>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81" name="Freeform 480"/>
              <p:cNvSpPr>
                <a:spLocks/>
              </p:cNvSpPr>
              <p:nvPr/>
            </p:nvSpPr>
            <p:spPr bwMode="auto">
              <a:xfrm>
                <a:off x="4692" y="4330"/>
                <a:ext cx="158" cy="131"/>
              </a:xfrm>
              <a:custGeom>
                <a:avLst/>
                <a:gdLst>
                  <a:gd name="T0" fmla="*/ 88 w 158"/>
                  <a:gd name="T1" fmla="*/ 19 h 131"/>
                  <a:gd name="T2" fmla="*/ 60 w 158"/>
                  <a:gd name="T3" fmla="*/ 19 h 131"/>
                  <a:gd name="T4" fmla="*/ 74 w 158"/>
                  <a:gd name="T5" fmla="*/ 28 h 131"/>
                  <a:gd name="T6" fmla="*/ 74 w 158"/>
                  <a:gd name="T7" fmla="*/ 47 h 131"/>
                  <a:gd name="T8" fmla="*/ 64 w 158"/>
                  <a:gd name="T9" fmla="*/ 117 h 131"/>
                  <a:gd name="T10" fmla="*/ 81 w 158"/>
                  <a:gd name="T11" fmla="*/ 120 h 131"/>
                  <a:gd name="T12" fmla="*/ 91 w 158"/>
                  <a:gd name="T13" fmla="*/ 57 h 131"/>
                  <a:gd name="T14" fmla="*/ 103 w 158"/>
                  <a:gd name="T15" fmla="*/ 33 h 131"/>
                  <a:gd name="T16" fmla="*/ 122 w 158"/>
                  <a:gd name="T17" fmla="*/ 31 h 131"/>
                  <a:gd name="T18" fmla="*/ 154 w 158"/>
                  <a:gd name="T19" fmla="*/ 31 h 131"/>
                  <a:gd name="T20" fmla="*/ 153 w 158"/>
                  <a:gd name="T21" fmla="*/ 28 h 131"/>
                  <a:gd name="T22" fmla="*/ 93 w 158"/>
                  <a:gd name="T23" fmla="*/ 28 h 131"/>
                  <a:gd name="T24" fmla="*/ 88 w 158"/>
                  <a:gd name="T25" fmla="*/ 19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8" h="131">
                    <a:moveTo>
                      <a:pt x="88" y="19"/>
                    </a:moveTo>
                    <a:lnTo>
                      <a:pt x="60" y="19"/>
                    </a:lnTo>
                    <a:lnTo>
                      <a:pt x="74" y="28"/>
                    </a:lnTo>
                    <a:lnTo>
                      <a:pt x="74" y="47"/>
                    </a:lnTo>
                    <a:lnTo>
                      <a:pt x="64" y="117"/>
                    </a:lnTo>
                    <a:lnTo>
                      <a:pt x="81" y="120"/>
                    </a:lnTo>
                    <a:lnTo>
                      <a:pt x="91" y="57"/>
                    </a:lnTo>
                    <a:lnTo>
                      <a:pt x="103" y="33"/>
                    </a:lnTo>
                    <a:lnTo>
                      <a:pt x="122" y="31"/>
                    </a:lnTo>
                    <a:lnTo>
                      <a:pt x="154" y="31"/>
                    </a:lnTo>
                    <a:lnTo>
                      <a:pt x="153" y="28"/>
                    </a:lnTo>
                    <a:lnTo>
                      <a:pt x="93" y="28"/>
                    </a:lnTo>
                    <a:lnTo>
                      <a:pt x="88" y="19"/>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82" name="Freeform 481"/>
              <p:cNvSpPr>
                <a:spLocks/>
              </p:cNvSpPr>
              <p:nvPr/>
            </p:nvSpPr>
            <p:spPr bwMode="auto">
              <a:xfrm>
                <a:off x="4692" y="4330"/>
                <a:ext cx="158" cy="131"/>
              </a:xfrm>
              <a:custGeom>
                <a:avLst/>
                <a:gdLst>
                  <a:gd name="T0" fmla="*/ 19 w 158"/>
                  <a:gd name="T1" fmla="*/ 0 h 131"/>
                  <a:gd name="T2" fmla="*/ 0 w 158"/>
                  <a:gd name="T3" fmla="*/ 105 h 131"/>
                  <a:gd name="T4" fmla="*/ 16 w 158"/>
                  <a:gd name="T5" fmla="*/ 110 h 131"/>
                  <a:gd name="T6" fmla="*/ 26 w 158"/>
                  <a:gd name="T7" fmla="*/ 52 h 131"/>
                  <a:gd name="T8" fmla="*/ 33 w 158"/>
                  <a:gd name="T9" fmla="*/ 31 h 131"/>
                  <a:gd name="T10" fmla="*/ 45 w 158"/>
                  <a:gd name="T11" fmla="*/ 23 h 131"/>
                  <a:gd name="T12" fmla="*/ 60 w 158"/>
                  <a:gd name="T13" fmla="*/ 19 h 131"/>
                  <a:gd name="T14" fmla="*/ 88 w 158"/>
                  <a:gd name="T15" fmla="*/ 19 h 131"/>
                  <a:gd name="T16" fmla="*/ 87 w 158"/>
                  <a:gd name="T17" fmla="*/ 16 h 131"/>
                  <a:gd name="T18" fmla="*/ 31 w 158"/>
                  <a:gd name="T19" fmla="*/ 16 h 131"/>
                  <a:gd name="T20" fmla="*/ 33 w 158"/>
                  <a:gd name="T21" fmla="*/ 2 h 131"/>
                  <a:gd name="T22" fmla="*/ 19 w 158"/>
                  <a:gd name="T23" fmla="*/ 0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58" h="131">
                    <a:moveTo>
                      <a:pt x="19" y="0"/>
                    </a:moveTo>
                    <a:lnTo>
                      <a:pt x="0" y="105"/>
                    </a:lnTo>
                    <a:lnTo>
                      <a:pt x="16" y="110"/>
                    </a:lnTo>
                    <a:lnTo>
                      <a:pt x="26" y="52"/>
                    </a:lnTo>
                    <a:lnTo>
                      <a:pt x="33" y="31"/>
                    </a:lnTo>
                    <a:lnTo>
                      <a:pt x="45" y="23"/>
                    </a:lnTo>
                    <a:lnTo>
                      <a:pt x="60" y="19"/>
                    </a:lnTo>
                    <a:lnTo>
                      <a:pt x="88" y="19"/>
                    </a:lnTo>
                    <a:lnTo>
                      <a:pt x="87" y="16"/>
                    </a:lnTo>
                    <a:lnTo>
                      <a:pt x="31" y="16"/>
                    </a:lnTo>
                    <a:lnTo>
                      <a:pt x="33" y="2"/>
                    </a:lnTo>
                    <a:lnTo>
                      <a:pt x="1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83" name="Freeform 482"/>
              <p:cNvSpPr>
                <a:spLocks/>
              </p:cNvSpPr>
              <p:nvPr/>
            </p:nvSpPr>
            <p:spPr bwMode="auto">
              <a:xfrm>
                <a:off x="4692" y="4330"/>
                <a:ext cx="158" cy="131"/>
              </a:xfrm>
              <a:custGeom>
                <a:avLst/>
                <a:gdLst>
                  <a:gd name="T0" fmla="*/ 129 w 158"/>
                  <a:gd name="T1" fmla="*/ 16 h 131"/>
                  <a:gd name="T2" fmla="*/ 110 w 158"/>
                  <a:gd name="T3" fmla="*/ 19 h 131"/>
                  <a:gd name="T4" fmla="*/ 93 w 158"/>
                  <a:gd name="T5" fmla="*/ 28 h 131"/>
                  <a:gd name="T6" fmla="*/ 153 w 158"/>
                  <a:gd name="T7" fmla="*/ 28 h 131"/>
                  <a:gd name="T8" fmla="*/ 129 w 158"/>
                  <a:gd name="T9" fmla="*/ 16 h 131"/>
                </a:gdLst>
                <a:ahLst/>
                <a:cxnLst>
                  <a:cxn ang="0">
                    <a:pos x="T0" y="T1"/>
                  </a:cxn>
                  <a:cxn ang="0">
                    <a:pos x="T2" y="T3"/>
                  </a:cxn>
                  <a:cxn ang="0">
                    <a:pos x="T4" y="T5"/>
                  </a:cxn>
                  <a:cxn ang="0">
                    <a:pos x="T6" y="T7"/>
                  </a:cxn>
                  <a:cxn ang="0">
                    <a:pos x="T8" y="T9"/>
                  </a:cxn>
                </a:cxnLst>
                <a:rect l="0" t="0" r="r" b="b"/>
                <a:pathLst>
                  <a:path w="158" h="131">
                    <a:moveTo>
                      <a:pt x="129" y="16"/>
                    </a:moveTo>
                    <a:lnTo>
                      <a:pt x="110" y="19"/>
                    </a:lnTo>
                    <a:lnTo>
                      <a:pt x="93" y="28"/>
                    </a:lnTo>
                    <a:lnTo>
                      <a:pt x="153" y="28"/>
                    </a:lnTo>
                    <a:lnTo>
                      <a:pt x="129" y="16"/>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84" name="Freeform 483"/>
              <p:cNvSpPr>
                <a:spLocks/>
              </p:cNvSpPr>
              <p:nvPr/>
            </p:nvSpPr>
            <p:spPr bwMode="auto">
              <a:xfrm>
                <a:off x="4692" y="4330"/>
                <a:ext cx="158" cy="131"/>
              </a:xfrm>
              <a:custGeom>
                <a:avLst/>
                <a:gdLst>
                  <a:gd name="T0" fmla="*/ 67 w 158"/>
                  <a:gd name="T1" fmla="*/ 4 h 131"/>
                  <a:gd name="T2" fmla="*/ 45 w 158"/>
                  <a:gd name="T3" fmla="*/ 7 h 131"/>
                  <a:gd name="T4" fmla="*/ 31 w 158"/>
                  <a:gd name="T5" fmla="*/ 16 h 131"/>
                  <a:gd name="T6" fmla="*/ 87 w 158"/>
                  <a:gd name="T7" fmla="*/ 16 h 131"/>
                  <a:gd name="T8" fmla="*/ 86 w 158"/>
                  <a:gd name="T9" fmla="*/ 14 h 131"/>
                  <a:gd name="T10" fmla="*/ 67 w 158"/>
                  <a:gd name="T11" fmla="*/ 4 h 131"/>
                </a:gdLst>
                <a:ahLst/>
                <a:cxnLst>
                  <a:cxn ang="0">
                    <a:pos x="T0" y="T1"/>
                  </a:cxn>
                  <a:cxn ang="0">
                    <a:pos x="T2" y="T3"/>
                  </a:cxn>
                  <a:cxn ang="0">
                    <a:pos x="T4" y="T5"/>
                  </a:cxn>
                  <a:cxn ang="0">
                    <a:pos x="T6" y="T7"/>
                  </a:cxn>
                  <a:cxn ang="0">
                    <a:pos x="T8" y="T9"/>
                  </a:cxn>
                  <a:cxn ang="0">
                    <a:pos x="T10" y="T11"/>
                  </a:cxn>
                </a:cxnLst>
                <a:rect l="0" t="0" r="r" b="b"/>
                <a:pathLst>
                  <a:path w="158" h="131">
                    <a:moveTo>
                      <a:pt x="67" y="4"/>
                    </a:moveTo>
                    <a:lnTo>
                      <a:pt x="45" y="7"/>
                    </a:lnTo>
                    <a:lnTo>
                      <a:pt x="31" y="16"/>
                    </a:lnTo>
                    <a:lnTo>
                      <a:pt x="87" y="16"/>
                    </a:lnTo>
                    <a:lnTo>
                      <a:pt x="86" y="14"/>
                    </a:lnTo>
                    <a:lnTo>
                      <a:pt x="67" y="4"/>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grpSp>
          <p:nvGrpSpPr>
            <p:cNvPr id="196" name="Group 195"/>
            <p:cNvGrpSpPr>
              <a:grpSpLocks/>
            </p:cNvGrpSpPr>
            <p:nvPr/>
          </p:nvGrpSpPr>
          <p:grpSpPr bwMode="auto">
            <a:xfrm>
              <a:off x="4913" y="4363"/>
              <a:ext cx="43" cy="120"/>
              <a:chOff x="4913" y="4363"/>
              <a:chExt cx="43" cy="120"/>
            </a:xfrm>
          </p:grpSpPr>
          <p:sp>
            <p:nvSpPr>
              <p:cNvPr id="477" name="Freeform 476"/>
              <p:cNvSpPr>
                <a:spLocks/>
              </p:cNvSpPr>
              <p:nvPr/>
            </p:nvSpPr>
            <p:spPr bwMode="auto">
              <a:xfrm>
                <a:off x="4913" y="4363"/>
                <a:ext cx="43" cy="120"/>
              </a:xfrm>
              <a:custGeom>
                <a:avLst/>
                <a:gdLst>
                  <a:gd name="T0" fmla="*/ 43 w 43"/>
                  <a:gd name="T1" fmla="*/ 103 h 120"/>
                  <a:gd name="T2" fmla="*/ 23 w 43"/>
                  <a:gd name="T3" fmla="*/ 103 h 120"/>
                  <a:gd name="T4" fmla="*/ 23 w 43"/>
                  <a:gd name="T5" fmla="*/ 117 h 120"/>
                  <a:gd name="T6" fmla="*/ 43 w 43"/>
                  <a:gd name="T7" fmla="*/ 120 h 120"/>
                  <a:gd name="T8" fmla="*/ 43 w 43"/>
                  <a:gd name="T9" fmla="*/ 103 h 120"/>
                </a:gdLst>
                <a:ahLst/>
                <a:cxnLst>
                  <a:cxn ang="0">
                    <a:pos x="T0" y="T1"/>
                  </a:cxn>
                  <a:cxn ang="0">
                    <a:pos x="T2" y="T3"/>
                  </a:cxn>
                  <a:cxn ang="0">
                    <a:pos x="T4" y="T5"/>
                  </a:cxn>
                  <a:cxn ang="0">
                    <a:pos x="T6" y="T7"/>
                  </a:cxn>
                  <a:cxn ang="0">
                    <a:pos x="T8" y="T9"/>
                  </a:cxn>
                </a:cxnLst>
                <a:rect l="0" t="0" r="r" b="b"/>
                <a:pathLst>
                  <a:path w="43" h="120">
                    <a:moveTo>
                      <a:pt x="43" y="103"/>
                    </a:moveTo>
                    <a:lnTo>
                      <a:pt x="23" y="103"/>
                    </a:lnTo>
                    <a:lnTo>
                      <a:pt x="23" y="117"/>
                    </a:lnTo>
                    <a:lnTo>
                      <a:pt x="43" y="120"/>
                    </a:lnTo>
                    <a:lnTo>
                      <a:pt x="43" y="103"/>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78" name="Freeform 477"/>
              <p:cNvSpPr>
                <a:spLocks/>
              </p:cNvSpPr>
              <p:nvPr/>
            </p:nvSpPr>
            <p:spPr bwMode="auto">
              <a:xfrm>
                <a:off x="4913" y="4363"/>
                <a:ext cx="43" cy="120"/>
              </a:xfrm>
              <a:custGeom>
                <a:avLst/>
                <a:gdLst>
                  <a:gd name="T0" fmla="*/ 43 w 43"/>
                  <a:gd name="T1" fmla="*/ 14 h 120"/>
                  <a:gd name="T2" fmla="*/ 9 w 43"/>
                  <a:gd name="T3" fmla="*/ 14 h 120"/>
                  <a:gd name="T4" fmla="*/ 31 w 43"/>
                  <a:gd name="T5" fmla="*/ 26 h 120"/>
                  <a:gd name="T6" fmla="*/ 31 w 43"/>
                  <a:gd name="T7" fmla="*/ 47 h 120"/>
                  <a:gd name="T8" fmla="*/ 0 w 43"/>
                  <a:gd name="T9" fmla="*/ 47 h 120"/>
                  <a:gd name="T10" fmla="*/ 0 w 43"/>
                  <a:gd name="T11" fmla="*/ 62 h 120"/>
                  <a:gd name="T12" fmla="*/ 28 w 43"/>
                  <a:gd name="T13" fmla="*/ 62 h 120"/>
                  <a:gd name="T14" fmla="*/ 28 w 43"/>
                  <a:gd name="T15" fmla="*/ 69 h 120"/>
                  <a:gd name="T16" fmla="*/ 21 w 43"/>
                  <a:gd name="T17" fmla="*/ 86 h 120"/>
                  <a:gd name="T18" fmla="*/ 7 w 43"/>
                  <a:gd name="T19" fmla="*/ 96 h 120"/>
                  <a:gd name="T20" fmla="*/ 0 w 43"/>
                  <a:gd name="T21" fmla="*/ 96 h 120"/>
                  <a:gd name="T22" fmla="*/ 0 w 43"/>
                  <a:gd name="T23" fmla="*/ 110 h 120"/>
                  <a:gd name="T24" fmla="*/ 2 w 43"/>
                  <a:gd name="T25" fmla="*/ 110 h 120"/>
                  <a:gd name="T26" fmla="*/ 23 w 43"/>
                  <a:gd name="T27" fmla="*/ 103 h 120"/>
                  <a:gd name="T28" fmla="*/ 43 w 43"/>
                  <a:gd name="T29" fmla="*/ 103 h 120"/>
                  <a:gd name="T30" fmla="*/ 45 w 43"/>
                  <a:gd name="T31" fmla="*/ 71 h 120"/>
                  <a:gd name="T32" fmla="*/ 50 w 43"/>
                  <a:gd name="T33" fmla="*/ 47 h 120"/>
                  <a:gd name="T34" fmla="*/ 50 w 43"/>
                  <a:gd name="T35" fmla="*/ 19 h 120"/>
                  <a:gd name="T36" fmla="*/ 43 w 43"/>
                  <a:gd name="T37" fmla="*/ 14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3" h="120">
                    <a:moveTo>
                      <a:pt x="43" y="14"/>
                    </a:moveTo>
                    <a:lnTo>
                      <a:pt x="9" y="14"/>
                    </a:lnTo>
                    <a:lnTo>
                      <a:pt x="31" y="26"/>
                    </a:lnTo>
                    <a:lnTo>
                      <a:pt x="31" y="47"/>
                    </a:lnTo>
                    <a:lnTo>
                      <a:pt x="0" y="47"/>
                    </a:lnTo>
                    <a:lnTo>
                      <a:pt x="0" y="62"/>
                    </a:lnTo>
                    <a:lnTo>
                      <a:pt x="28" y="62"/>
                    </a:lnTo>
                    <a:lnTo>
                      <a:pt x="28" y="69"/>
                    </a:lnTo>
                    <a:lnTo>
                      <a:pt x="21" y="86"/>
                    </a:lnTo>
                    <a:lnTo>
                      <a:pt x="7" y="96"/>
                    </a:lnTo>
                    <a:lnTo>
                      <a:pt x="0" y="96"/>
                    </a:lnTo>
                    <a:lnTo>
                      <a:pt x="0" y="110"/>
                    </a:lnTo>
                    <a:lnTo>
                      <a:pt x="2" y="110"/>
                    </a:lnTo>
                    <a:lnTo>
                      <a:pt x="23" y="103"/>
                    </a:lnTo>
                    <a:lnTo>
                      <a:pt x="43" y="103"/>
                    </a:lnTo>
                    <a:lnTo>
                      <a:pt x="45" y="71"/>
                    </a:lnTo>
                    <a:lnTo>
                      <a:pt x="50" y="47"/>
                    </a:lnTo>
                    <a:lnTo>
                      <a:pt x="50" y="19"/>
                    </a:lnTo>
                    <a:lnTo>
                      <a:pt x="43" y="14"/>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79" name="Freeform 478"/>
              <p:cNvSpPr>
                <a:spLocks/>
              </p:cNvSpPr>
              <p:nvPr/>
            </p:nvSpPr>
            <p:spPr bwMode="auto">
              <a:xfrm>
                <a:off x="4913" y="4363"/>
                <a:ext cx="43" cy="120"/>
              </a:xfrm>
              <a:custGeom>
                <a:avLst/>
                <a:gdLst>
                  <a:gd name="T0" fmla="*/ 14 w 43"/>
                  <a:gd name="T1" fmla="*/ 0 h 120"/>
                  <a:gd name="T2" fmla="*/ 0 w 43"/>
                  <a:gd name="T3" fmla="*/ 0 h 120"/>
                  <a:gd name="T4" fmla="*/ 0 w 43"/>
                  <a:gd name="T5" fmla="*/ 16 h 120"/>
                  <a:gd name="T6" fmla="*/ 9 w 43"/>
                  <a:gd name="T7" fmla="*/ 14 h 120"/>
                  <a:gd name="T8" fmla="*/ 43 w 43"/>
                  <a:gd name="T9" fmla="*/ 14 h 120"/>
                  <a:gd name="T10" fmla="*/ 35 w 43"/>
                  <a:gd name="T11" fmla="*/ 9 h 120"/>
                  <a:gd name="T12" fmla="*/ 14 w 43"/>
                  <a:gd name="T13" fmla="*/ 0 h 120"/>
                </a:gdLst>
                <a:ahLst/>
                <a:cxnLst>
                  <a:cxn ang="0">
                    <a:pos x="T0" y="T1"/>
                  </a:cxn>
                  <a:cxn ang="0">
                    <a:pos x="T2" y="T3"/>
                  </a:cxn>
                  <a:cxn ang="0">
                    <a:pos x="T4" y="T5"/>
                  </a:cxn>
                  <a:cxn ang="0">
                    <a:pos x="T6" y="T7"/>
                  </a:cxn>
                  <a:cxn ang="0">
                    <a:pos x="T8" y="T9"/>
                  </a:cxn>
                  <a:cxn ang="0">
                    <a:pos x="T10" y="T11"/>
                  </a:cxn>
                  <a:cxn ang="0">
                    <a:pos x="T12" y="T13"/>
                  </a:cxn>
                </a:cxnLst>
                <a:rect l="0" t="0" r="r" b="b"/>
                <a:pathLst>
                  <a:path w="43" h="120">
                    <a:moveTo>
                      <a:pt x="14" y="0"/>
                    </a:moveTo>
                    <a:lnTo>
                      <a:pt x="0" y="0"/>
                    </a:lnTo>
                    <a:lnTo>
                      <a:pt x="0" y="16"/>
                    </a:lnTo>
                    <a:lnTo>
                      <a:pt x="9" y="14"/>
                    </a:lnTo>
                    <a:lnTo>
                      <a:pt x="43" y="14"/>
                    </a:lnTo>
                    <a:lnTo>
                      <a:pt x="35" y="9"/>
                    </a:lnTo>
                    <a:lnTo>
                      <a:pt x="1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sp>
          <p:nvSpPr>
            <p:cNvPr id="197" name="Freeform 196"/>
            <p:cNvSpPr>
              <a:spLocks/>
            </p:cNvSpPr>
            <p:nvPr/>
          </p:nvSpPr>
          <p:spPr bwMode="auto">
            <a:xfrm>
              <a:off x="4862" y="4411"/>
              <a:ext cx="51" cy="63"/>
            </a:xfrm>
            <a:custGeom>
              <a:avLst/>
              <a:gdLst>
                <a:gd name="T0" fmla="*/ 50 w 51"/>
                <a:gd name="T1" fmla="*/ 0 h 63"/>
                <a:gd name="T2" fmla="*/ 31 w 51"/>
                <a:gd name="T3" fmla="*/ 0 h 63"/>
                <a:gd name="T4" fmla="*/ 16 w 51"/>
                <a:gd name="T5" fmla="*/ 2 h 63"/>
                <a:gd name="T6" fmla="*/ 4 w 51"/>
                <a:gd name="T7" fmla="*/ 12 h 63"/>
                <a:gd name="T8" fmla="*/ 0 w 51"/>
                <a:gd name="T9" fmla="*/ 26 h 63"/>
                <a:gd name="T10" fmla="*/ 4 w 51"/>
                <a:gd name="T11" fmla="*/ 50 h 63"/>
                <a:gd name="T12" fmla="*/ 31 w 51"/>
                <a:gd name="T13" fmla="*/ 62 h 63"/>
                <a:gd name="T14" fmla="*/ 50 w 51"/>
                <a:gd name="T15" fmla="*/ 62 h 63"/>
                <a:gd name="T16" fmla="*/ 50 w 51"/>
                <a:gd name="T17" fmla="*/ 48 h 63"/>
                <a:gd name="T18" fmla="*/ 38 w 51"/>
                <a:gd name="T19" fmla="*/ 48 h 63"/>
                <a:gd name="T20" fmla="*/ 21 w 51"/>
                <a:gd name="T21" fmla="*/ 43 h 63"/>
                <a:gd name="T22" fmla="*/ 19 w 51"/>
                <a:gd name="T23" fmla="*/ 28 h 63"/>
                <a:gd name="T24" fmla="*/ 23 w 51"/>
                <a:gd name="T25" fmla="*/ 21 h 63"/>
                <a:gd name="T26" fmla="*/ 31 w 51"/>
                <a:gd name="T27" fmla="*/ 16 h 63"/>
                <a:gd name="T28" fmla="*/ 48 w 51"/>
                <a:gd name="T29" fmla="*/ 14 h 63"/>
                <a:gd name="T30" fmla="*/ 50 w 51"/>
                <a:gd name="T31" fmla="*/ 14 h 63"/>
                <a:gd name="T32" fmla="*/ 50 w 51"/>
                <a:gd name="T33" fmla="*/ 0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1" h="63">
                  <a:moveTo>
                    <a:pt x="50" y="0"/>
                  </a:moveTo>
                  <a:lnTo>
                    <a:pt x="31" y="0"/>
                  </a:lnTo>
                  <a:lnTo>
                    <a:pt x="16" y="2"/>
                  </a:lnTo>
                  <a:lnTo>
                    <a:pt x="4" y="12"/>
                  </a:lnTo>
                  <a:lnTo>
                    <a:pt x="0" y="26"/>
                  </a:lnTo>
                  <a:lnTo>
                    <a:pt x="4" y="50"/>
                  </a:lnTo>
                  <a:lnTo>
                    <a:pt x="31" y="62"/>
                  </a:lnTo>
                  <a:lnTo>
                    <a:pt x="50" y="62"/>
                  </a:lnTo>
                  <a:lnTo>
                    <a:pt x="50" y="48"/>
                  </a:lnTo>
                  <a:lnTo>
                    <a:pt x="38" y="48"/>
                  </a:lnTo>
                  <a:lnTo>
                    <a:pt x="21" y="43"/>
                  </a:lnTo>
                  <a:lnTo>
                    <a:pt x="19" y="28"/>
                  </a:lnTo>
                  <a:lnTo>
                    <a:pt x="23" y="21"/>
                  </a:lnTo>
                  <a:lnTo>
                    <a:pt x="31" y="16"/>
                  </a:lnTo>
                  <a:lnTo>
                    <a:pt x="48" y="14"/>
                  </a:lnTo>
                  <a:lnTo>
                    <a:pt x="50" y="14"/>
                  </a:lnTo>
                  <a:lnTo>
                    <a:pt x="50"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98" name="Freeform 197"/>
            <p:cNvSpPr>
              <a:spLocks/>
            </p:cNvSpPr>
            <p:nvPr/>
          </p:nvSpPr>
          <p:spPr bwMode="auto">
            <a:xfrm>
              <a:off x="4874" y="4363"/>
              <a:ext cx="39" cy="31"/>
            </a:xfrm>
            <a:custGeom>
              <a:avLst/>
              <a:gdLst>
                <a:gd name="T0" fmla="*/ 38 w 39"/>
                <a:gd name="T1" fmla="*/ 0 h 31"/>
                <a:gd name="T2" fmla="*/ 28 w 39"/>
                <a:gd name="T3" fmla="*/ 0 h 31"/>
                <a:gd name="T4" fmla="*/ 9 w 39"/>
                <a:gd name="T5" fmla="*/ 9 h 31"/>
                <a:gd name="T6" fmla="*/ 0 w 39"/>
                <a:gd name="T7" fmla="*/ 26 h 31"/>
                <a:gd name="T8" fmla="*/ 19 w 39"/>
                <a:gd name="T9" fmla="*/ 31 h 31"/>
                <a:gd name="T10" fmla="*/ 28 w 39"/>
                <a:gd name="T11" fmla="*/ 16 h 31"/>
                <a:gd name="T12" fmla="*/ 38 w 39"/>
                <a:gd name="T13" fmla="*/ 16 h 31"/>
                <a:gd name="T14" fmla="*/ 38 w 39"/>
                <a:gd name="T15" fmla="*/ 0 h 3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9" h="31">
                  <a:moveTo>
                    <a:pt x="38" y="0"/>
                  </a:moveTo>
                  <a:lnTo>
                    <a:pt x="28" y="0"/>
                  </a:lnTo>
                  <a:lnTo>
                    <a:pt x="9" y="9"/>
                  </a:lnTo>
                  <a:lnTo>
                    <a:pt x="0" y="26"/>
                  </a:lnTo>
                  <a:lnTo>
                    <a:pt x="19" y="31"/>
                  </a:lnTo>
                  <a:lnTo>
                    <a:pt x="28" y="16"/>
                  </a:lnTo>
                  <a:lnTo>
                    <a:pt x="38" y="16"/>
                  </a:lnTo>
                  <a:lnTo>
                    <a:pt x="38"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nvGrpSpPr>
            <p:cNvPr id="199" name="Group 198"/>
            <p:cNvGrpSpPr>
              <a:grpSpLocks/>
            </p:cNvGrpSpPr>
            <p:nvPr/>
          </p:nvGrpSpPr>
          <p:grpSpPr bwMode="auto">
            <a:xfrm>
              <a:off x="4966" y="4377"/>
              <a:ext cx="117" cy="125"/>
              <a:chOff x="4966" y="4377"/>
              <a:chExt cx="117" cy="125"/>
            </a:xfrm>
          </p:grpSpPr>
          <p:sp>
            <p:nvSpPr>
              <p:cNvPr id="474" name="Freeform 473"/>
              <p:cNvSpPr>
                <a:spLocks/>
              </p:cNvSpPr>
              <p:nvPr/>
            </p:nvSpPr>
            <p:spPr bwMode="auto">
              <a:xfrm>
                <a:off x="4966" y="4377"/>
                <a:ext cx="117" cy="125"/>
              </a:xfrm>
              <a:custGeom>
                <a:avLst/>
                <a:gdLst>
                  <a:gd name="T0" fmla="*/ 77 w 117"/>
                  <a:gd name="T1" fmla="*/ 74 h 125"/>
                  <a:gd name="T2" fmla="*/ 57 w 117"/>
                  <a:gd name="T3" fmla="*/ 74 h 125"/>
                  <a:gd name="T4" fmla="*/ 62 w 117"/>
                  <a:gd name="T5" fmla="*/ 83 h 125"/>
                  <a:gd name="T6" fmla="*/ 79 w 117"/>
                  <a:gd name="T7" fmla="*/ 120 h 125"/>
                  <a:gd name="T8" fmla="*/ 100 w 117"/>
                  <a:gd name="T9" fmla="*/ 124 h 125"/>
                  <a:gd name="T10" fmla="*/ 77 w 117"/>
                  <a:gd name="T11" fmla="*/ 74 h 125"/>
                </a:gdLst>
                <a:ahLst/>
                <a:cxnLst>
                  <a:cxn ang="0">
                    <a:pos x="T0" y="T1"/>
                  </a:cxn>
                  <a:cxn ang="0">
                    <a:pos x="T2" y="T3"/>
                  </a:cxn>
                  <a:cxn ang="0">
                    <a:pos x="T4" y="T5"/>
                  </a:cxn>
                  <a:cxn ang="0">
                    <a:pos x="T6" y="T7"/>
                  </a:cxn>
                  <a:cxn ang="0">
                    <a:pos x="T8" y="T9"/>
                  </a:cxn>
                  <a:cxn ang="0">
                    <a:pos x="T10" y="T11"/>
                  </a:cxn>
                </a:cxnLst>
                <a:rect l="0" t="0" r="r" b="b"/>
                <a:pathLst>
                  <a:path w="117" h="125">
                    <a:moveTo>
                      <a:pt x="77" y="74"/>
                    </a:moveTo>
                    <a:lnTo>
                      <a:pt x="57" y="74"/>
                    </a:lnTo>
                    <a:lnTo>
                      <a:pt x="62" y="83"/>
                    </a:lnTo>
                    <a:lnTo>
                      <a:pt x="79" y="120"/>
                    </a:lnTo>
                    <a:lnTo>
                      <a:pt x="100" y="124"/>
                    </a:lnTo>
                    <a:lnTo>
                      <a:pt x="77" y="74"/>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75" name="Freeform 474"/>
              <p:cNvSpPr>
                <a:spLocks/>
              </p:cNvSpPr>
              <p:nvPr/>
            </p:nvSpPr>
            <p:spPr bwMode="auto">
              <a:xfrm>
                <a:off x="4966" y="4377"/>
                <a:ext cx="117" cy="125"/>
              </a:xfrm>
              <a:custGeom>
                <a:avLst/>
                <a:gdLst>
                  <a:gd name="T0" fmla="*/ 21 w 117"/>
                  <a:gd name="T1" fmla="*/ 0 h 125"/>
                  <a:gd name="T2" fmla="*/ 50 w 117"/>
                  <a:gd name="T3" fmla="*/ 57 h 125"/>
                  <a:gd name="T4" fmla="*/ 0 w 117"/>
                  <a:gd name="T5" fmla="*/ 105 h 125"/>
                  <a:gd name="T6" fmla="*/ 21 w 117"/>
                  <a:gd name="T7" fmla="*/ 110 h 125"/>
                  <a:gd name="T8" fmla="*/ 57 w 117"/>
                  <a:gd name="T9" fmla="*/ 74 h 125"/>
                  <a:gd name="T10" fmla="*/ 77 w 117"/>
                  <a:gd name="T11" fmla="*/ 74 h 125"/>
                  <a:gd name="T12" fmla="*/ 71 w 117"/>
                  <a:gd name="T13" fmla="*/ 62 h 125"/>
                  <a:gd name="T14" fmla="*/ 88 w 117"/>
                  <a:gd name="T15" fmla="*/ 45 h 125"/>
                  <a:gd name="T16" fmla="*/ 62 w 117"/>
                  <a:gd name="T17" fmla="*/ 45 h 125"/>
                  <a:gd name="T18" fmla="*/ 57 w 117"/>
                  <a:gd name="T19" fmla="*/ 33 h 125"/>
                  <a:gd name="T20" fmla="*/ 45 w 117"/>
                  <a:gd name="T21" fmla="*/ 4 h 125"/>
                  <a:gd name="T22" fmla="*/ 21 w 117"/>
                  <a:gd name="T23" fmla="*/ 0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7" h="125">
                    <a:moveTo>
                      <a:pt x="21" y="0"/>
                    </a:moveTo>
                    <a:lnTo>
                      <a:pt x="50" y="57"/>
                    </a:lnTo>
                    <a:lnTo>
                      <a:pt x="0" y="105"/>
                    </a:lnTo>
                    <a:lnTo>
                      <a:pt x="21" y="110"/>
                    </a:lnTo>
                    <a:lnTo>
                      <a:pt x="57" y="74"/>
                    </a:lnTo>
                    <a:lnTo>
                      <a:pt x="77" y="74"/>
                    </a:lnTo>
                    <a:lnTo>
                      <a:pt x="71" y="62"/>
                    </a:lnTo>
                    <a:lnTo>
                      <a:pt x="88" y="45"/>
                    </a:lnTo>
                    <a:lnTo>
                      <a:pt x="62" y="45"/>
                    </a:lnTo>
                    <a:lnTo>
                      <a:pt x="57" y="33"/>
                    </a:lnTo>
                    <a:lnTo>
                      <a:pt x="45" y="4"/>
                    </a:lnTo>
                    <a:lnTo>
                      <a:pt x="21"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76" name="Freeform 475"/>
              <p:cNvSpPr>
                <a:spLocks/>
              </p:cNvSpPr>
              <p:nvPr/>
            </p:nvSpPr>
            <p:spPr bwMode="auto">
              <a:xfrm>
                <a:off x="4966" y="4377"/>
                <a:ext cx="117" cy="125"/>
              </a:xfrm>
              <a:custGeom>
                <a:avLst/>
                <a:gdLst>
                  <a:gd name="T0" fmla="*/ 96 w 117"/>
                  <a:gd name="T1" fmla="*/ 12 h 125"/>
                  <a:gd name="T2" fmla="*/ 62 w 117"/>
                  <a:gd name="T3" fmla="*/ 45 h 125"/>
                  <a:gd name="T4" fmla="*/ 88 w 117"/>
                  <a:gd name="T5" fmla="*/ 45 h 125"/>
                  <a:gd name="T6" fmla="*/ 117 w 117"/>
                  <a:gd name="T7" fmla="*/ 16 h 125"/>
                  <a:gd name="T8" fmla="*/ 96 w 117"/>
                  <a:gd name="T9" fmla="*/ 12 h 125"/>
                </a:gdLst>
                <a:ahLst/>
                <a:cxnLst>
                  <a:cxn ang="0">
                    <a:pos x="T0" y="T1"/>
                  </a:cxn>
                  <a:cxn ang="0">
                    <a:pos x="T2" y="T3"/>
                  </a:cxn>
                  <a:cxn ang="0">
                    <a:pos x="T4" y="T5"/>
                  </a:cxn>
                  <a:cxn ang="0">
                    <a:pos x="T6" y="T7"/>
                  </a:cxn>
                  <a:cxn ang="0">
                    <a:pos x="T8" y="T9"/>
                  </a:cxn>
                </a:cxnLst>
                <a:rect l="0" t="0" r="r" b="b"/>
                <a:pathLst>
                  <a:path w="117" h="125">
                    <a:moveTo>
                      <a:pt x="96" y="12"/>
                    </a:moveTo>
                    <a:lnTo>
                      <a:pt x="62" y="45"/>
                    </a:lnTo>
                    <a:lnTo>
                      <a:pt x="88" y="45"/>
                    </a:lnTo>
                    <a:lnTo>
                      <a:pt x="117" y="16"/>
                    </a:lnTo>
                    <a:lnTo>
                      <a:pt x="96" y="12"/>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sp>
          <p:nvSpPr>
            <p:cNvPr id="200" name="Freeform 199"/>
            <p:cNvSpPr>
              <a:spLocks/>
            </p:cNvSpPr>
            <p:nvPr/>
          </p:nvSpPr>
          <p:spPr bwMode="auto">
            <a:xfrm>
              <a:off x="5105" y="4356"/>
              <a:ext cx="21" cy="24"/>
            </a:xfrm>
            <a:custGeom>
              <a:avLst/>
              <a:gdLst>
                <a:gd name="T0" fmla="*/ 2 w 21"/>
                <a:gd name="T1" fmla="*/ 0 h 24"/>
                <a:gd name="T2" fmla="*/ 0 w 21"/>
                <a:gd name="T3" fmla="*/ 21 h 24"/>
                <a:gd name="T4" fmla="*/ 16 w 21"/>
                <a:gd name="T5" fmla="*/ 23 h 24"/>
                <a:gd name="T6" fmla="*/ 21 w 21"/>
                <a:gd name="T7" fmla="*/ 2 h 24"/>
                <a:gd name="T8" fmla="*/ 2 w 21"/>
                <a:gd name="T9" fmla="*/ 0 h 24"/>
              </a:gdLst>
              <a:ahLst/>
              <a:cxnLst>
                <a:cxn ang="0">
                  <a:pos x="T0" y="T1"/>
                </a:cxn>
                <a:cxn ang="0">
                  <a:pos x="T2" y="T3"/>
                </a:cxn>
                <a:cxn ang="0">
                  <a:pos x="T4" y="T5"/>
                </a:cxn>
                <a:cxn ang="0">
                  <a:pos x="T6" y="T7"/>
                </a:cxn>
                <a:cxn ang="0">
                  <a:pos x="T8" y="T9"/>
                </a:cxn>
              </a:cxnLst>
              <a:rect l="0" t="0" r="r" b="b"/>
              <a:pathLst>
                <a:path w="21" h="24">
                  <a:moveTo>
                    <a:pt x="2" y="0"/>
                  </a:moveTo>
                  <a:lnTo>
                    <a:pt x="0" y="21"/>
                  </a:lnTo>
                  <a:lnTo>
                    <a:pt x="16" y="23"/>
                  </a:lnTo>
                  <a:lnTo>
                    <a:pt x="21" y="2"/>
                  </a:lnTo>
                  <a:lnTo>
                    <a:pt x="2"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01" name="Freeform 200"/>
            <p:cNvSpPr>
              <a:spLocks/>
            </p:cNvSpPr>
            <p:nvPr/>
          </p:nvSpPr>
          <p:spPr bwMode="auto">
            <a:xfrm>
              <a:off x="5083" y="4397"/>
              <a:ext cx="36" cy="113"/>
            </a:xfrm>
            <a:custGeom>
              <a:avLst/>
              <a:gdLst>
                <a:gd name="T0" fmla="*/ 16 w 36"/>
                <a:gd name="T1" fmla="*/ 0 h 113"/>
                <a:gd name="T2" fmla="*/ 0 w 36"/>
                <a:gd name="T3" fmla="*/ 107 h 113"/>
                <a:gd name="T4" fmla="*/ 16 w 36"/>
                <a:gd name="T5" fmla="*/ 112 h 113"/>
                <a:gd name="T6" fmla="*/ 36 w 36"/>
                <a:gd name="T7" fmla="*/ 2 h 113"/>
                <a:gd name="T8" fmla="*/ 16 w 36"/>
                <a:gd name="T9" fmla="*/ 0 h 113"/>
              </a:gdLst>
              <a:ahLst/>
              <a:cxnLst>
                <a:cxn ang="0">
                  <a:pos x="T0" y="T1"/>
                </a:cxn>
                <a:cxn ang="0">
                  <a:pos x="T2" y="T3"/>
                </a:cxn>
                <a:cxn ang="0">
                  <a:pos x="T4" y="T5"/>
                </a:cxn>
                <a:cxn ang="0">
                  <a:pos x="T6" y="T7"/>
                </a:cxn>
                <a:cxn ang="0">
                  <a:pos x="T8" y="T9"/>
                </a:cxn>
              </a:cxnLst>
              <a:rect l="0" t="0" r="r" b="b"/>
              <a:pathLst>
                <a:path w="36" h="113">
                  <a:moveTo>
                    <a:pt x="16" y="0"/>
                  </a:moveTo>
                  <a:lnTo>
                    <a:pt x="0" y="107"/>
                  </a:lnTo>
                  <a:lnTo>
                    <a:pt x="16" y="112"/>
                  </a:lnTo>
                  <a:lnTo>
                    <a:pt x="36" y="2"/>
                  </a:lnTo>
                  <a:lnTo>
                    <a:pt x="16"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nvGrpSpPr>
            <p:cNvPr id="202" name="Group 201"/>
            <p:cNvGrpSpPr>
              <a:grpSpLocks/>
            </p:cNvGrpSpPr>
            <p:nvPr/>
          </p:nvGrpSpPr>
          <p:grpSpPr bwMode="auto">
            <a:xfrm>
              <a:off x="5129" y="4406"/>
              <a:ext cx="158" cy="132"/>
              <a:chOff x="5129" y="4406"/>
              <a:chExt cx="158" cy="132"/>
            </a:xfrm>
          </p:grpSpPr>
          <p:sp>
            <p:nvSpPr>
              <p:cNvPr id="469" name="Freeform 468"/>
              <p:cNvSpPr>
                <a:spLocks/>
              </p:cNvSpPr>
              <p:nvPr/>
            </p:nvSpPr>
            <p:spPr bwMode="auto">
              <a:xfrm>
                <a:off x="5129" y="4406"/>
                <a:ext cx="158" cy="132"/>
              </a:xfrm>
              <a:custGeom>
                <a:avLst/>
                <a:gdLst>
                  <a:gd name="T0" fmla="*/ 153 w 158"/>
                  <a:gd name="T1" fmla="*/ 31 h 132"/>
                  <a:gd name="T2" fmla="*/ 124 w 158"/>
                  <a:gd name="T3" fmla="*/ 31 h 132"/>
                  <a:gd name="T4" fmla="*/ 134 w 158"/>
                  <a:gd name="T5" fmla="*/ 36 h 132"/>
                  <a:gd name="T6" fmla="*/ 139 w 158"/>
                  <a:gd name="T7" fmla="*/ 45 h 132"/>
                  <a:gd name="T8" fmla="*/ 139 w 158"/>
                  <a:gd name="T9" fmla="*/ 62 h 132"/>
                  <a:gd name="T10" fmla="*/ 127 w 158"/>
                  <a:gd name="T11" fmla="*/ 129 h 132"/>
                  <a:gd name="T12" fmla="*/ 146 w 158"/>
                  <a:gd name="T13" fmla="*/ 132 h 132"/>
                  <a:gd name="T14" fmla="*/ 158 w 158"/>
                  <a:gd name="T15" fmla="*/ 57 h 132"/>
                  <a:gd name="T16" fmla="*/ 153 w 158"/>
                  <a:gd name="T17" fmla="*/ 3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8" h="132">
                    <a:moveTo>
                      <a:pt x="153" y="31"/>
                    </a:moveTo>
                    <a:lnTo>
                      <a:pt x="124" y="31"/>
                    </a:lnTo>
                    <a:lnTo>
                      <a:pt x="134" y="36"/>
                    </a:lnTo>
                    <a:lnTo>
                      <a:pt x="139" y="45"/>
                    </a:lnTo>
                    <a:lnTo>
                      <a:pt x="139" y="62"/>
                    </a:lnTo>
                    <a:lnTo>
                      <a:pt x="127" y="129"/>
                    </a:lnTo>
                    <a:lnTo>
                      <a:pt x="146" y="132"/>
                    </a:lnTo>
                    <a:lnTo>
                      <a:pt x="158" y="57"/>
                    </a:lnTo>
                    <a:lnTo>
                      <a:pt x="153" y="31"/>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70" name="Freeform 469"/>
              <p:cNvSpPr>
                <a:spLocks/>
              </p:cNvSpPr>
              <p:nvPr/>
            </p:nvSpPr>
            <p:spPr bwMode="auto">
              <a:xfrm>
                <a:off x="5129" y="4406"/>
                <a:ext cx="158" cy="132"/>
              </a:xfrm>
              <a:custGeom>
                <a:avLst/>
                <a:gdLst>
                  <a:gd name="T0" fmla="*/ 88 w 158"/>
                  <a:gd name="T1" fmla="*/ 21 h 132"/>
                  <a:gd name="T2" fmla="*/ 60 w 158"/>
                  <a:gd name="T3" fmla="*/ 21 h 132"/>
                  <a:gd name="T4" fmla="*/ 74 w 158"/>
                  <a:gd name="T5" fmla="*/ 28 h 132"/>
                  <a:gd name="T6" fmla="*/ 76 w 158"/>
                  <a:gd name="T7" fmla="*/ 48 h 132"/>
                  <a:gd name="T8" fmla="*/ 62 w 158"/>
                  <a:gd name="T9" fmla="*/ 117 h 132"/>
                  <a:gd name="T10" fmla="*/ 81 w 158"/>
                  <a:gd name="T11" fmla="*/ 120 h 132"/>
                  <a:gd name="T12" fmla="*/ 93 w 158"/>
                  <a:gd name="T13" fmla="*/ 57 h 132"/>
                  <a:gd name="T14" fmla="*/ 103 w 158"/>
                  <a:gd name="T15" fmla="*/ 36 h 132"/>
                  <a:gd name="T16" fmla="*/ 124 w 158"/>
                  <a:gd name="T17" fmla="*/ 31 h 132"/>
                  <a:gd name="T18" fmla="*/ 153 w 158"/>
                  <a:gd name="T19" fmla="*/ 31 h 132"/>
                  <a:gd name="T20" fmla="*/ 153 w 158"/>
                  <a:gd name="T21" fmla="*/ 28 h 132"/>
                  <a:gd name="T22" fmla="*/ 93 w 158"/>
                  <a:gd name="T23" fmla="*/ 28 h 132"/>
                  <a:gd name="T24" fmla="*/ 88 w 158"/>
                  <a:gd name="T25" fmla="*/ 2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8" h="132">
                    <a:moveTo>
                      <a:pt x="88" y="21"/>
                    </a:moveTo>
                    <a:lnTo>
                      <a:pt x="60" y="21"/>
                    </a:lnTo>
                    <a:lnTo>
                      <a:pt x="74" y="28"/>
                    </a:lnTo>
                    <a:lnTo>
                      <a:pt x="76" y="48"/>
                    </a:lnTo>
                    <a:lnTo>
                      <a:pt x="62" y="117"/>
                    </a:lnTo>
                    <a:lnTo>
                      <a:pt x="81" y="120"/>
                    </a:lnTo>
                    <a:lnTo>
                      <a:pt x="93" y="57"/>
                    </a:lnTo>
                    <a:lnTo>
                      <a:pt x="103" y="36"/>
                    </a:lnTo>
                    <a:lnTo>
                      <a:pt x="124" y="31"/>
                    </a:lnTo>
                    <a:lnTo>
                      <a:pt x="153" y="31"/>
                    </a:lnTo>
                    <a:lnTo>
                      <a:pt x="153" y="28"/>
                    </a:lnTo>
                    <a:lnTo>
                      <a:pt x="93" y="28"/>
                    </a:lnTo>
                    <a:lnTo>
                      <a:pt x="88" y="21"/>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71" name="Freeform 470"/>
              <p:cNvSpPr>
                <a:spLocks/>
              </p:cNvSpPr>
              <p:nvPr/>
            </p:nvSpPr>
            <p:spPr bwMode="auto">
              <a:xfrm>
                <a:off x="5129" y="4406"/>
                <a:ext cx="158" cy="132"/>
              </a:xfrm>
              <a:custGeom>
                <a:avLst/>
                <a:gdLst>
                  <a:gd name="T0" fmla="*/ 16 w 158"/>
                  <a:gd name="T1" fmla="*/ 0 h 132"/>
                  <a:gd name="T2" fmla="*/ 0 w 158"/>
                  <a:gd name="T3" fmla="*/ 105 h 132"/>
                  <a:gd name="T4" fmla="*/ 16 w 158"/>
                  <a:gd name="T5" fmla="*/ 110 h 132"/>
                  <a:gd name="T6" fmla="*/ 28 w 158"/>
                  <a:gd name="T7" fmla="*/ 52 h 132"/>
                  <a:gd name="T8" fmla="*/ 33 w 158"/>
                  <a:gd name="T9" fmla="*/ 33 h 132"/>
                  <a:gd name="T10" fmla="*/ 45 w 158"/>
                  <a:gd name="T11" fmla="*/ 21 h 132"/>
                  <a:gd name="T12" fmla="*/ 88 w 158"/>
                  <a:gd name="T13" fmla="*/ 21 h 132"/>
                  <a:gd name="T14" fmla="*/ 85 w 158"/>
                  <a:gd name="T15" fmla="*/ 16 h 132"/>
                  <a:gd name="T16" fmla="*/ 31 w 158"/>
                  <a:gd name="T17" fmla="*/ 16 h 132"/>
                  <a:gd name="T18" fmla="*/ 33 w 158"/>
                  <a:gd name="T19" fmla="*/ 2 h 132"/>
                  <a:gd name="T20" fmla="*/ 16 w 158"/>
                  <a:gd name="T21" fmla="*/ 0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58" h="132">
                    <a:moveTo>
                      <a:pt x="16" y="0"/>
                    </a:moveTo>
                    <a:lnTo>
                      <a:pt x="0" y="105"/>
                    </a:lnTo>
                    <a:lnTo>
                      <a:pt x="16" y="110"/>
                    </a:lnTo>
                    <a:lnTo>
                      <a:pt x="28" y="52"/>
                    </a:lnTo>
                    <a:lnTo>
                      <a:pt x="33" y="33"/>
                    </a:lnTo>
                    <a:lnTo>
                      <a:pt x="45" y="21"/>
                    </a:lnTo>
                    <a:lnTo>
                      <a:pt x="88" y="21"/>
                    </a:lnTo>
                    <a:lnTo>
                      <a:pt x="85" y="16"/>
                    </a:lnTo>
                    <a:lnTo>
                      <a:pt x="31" y="16"/>
                    </a:lnTo>
                    <a:lnTo>
                      <a:pt x="33" y="2"/>
                    </a:lnTo>
                    <a:lnTo>
                      <a:pt x="16"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72" name="Freeform 471"/>
              <p:cNvSpPr>
                <a:spLocks/>
              </p:cNvSpPr>
              <p:nvPr/>
            </p:nvSpPr>
            <p:spPr bwMode="auto">
              <a:xfrm>
                <a:off x="5129" y="4406"/>
                <a:ext cx="158" cy="132"/>
              </a:xfrm>
              <a:custGeom>
                <a:avLst/>
                <a:gdLst>
                  <a:gd name="T0" fmla="*/ 132 w 158"/>
                  <a:gd name="T1" fmla="*/ 16 h 132"/>
                  <a:gd name="T2" fmla="*/ 110 w 158"/>
                  <a:gd name="T3" fmla="*/ 19 h 132"/>
                  <a:gd name="T4" fmla="*/ 93 w 158"/>
                  <a:gd name="T5" fmla="*/ 28 h 132"/>
                  <a:gd name="T6" fmla="*/ 153 w 158"/>
                  <a:gd name="T7" fmla="*/ 28 h 132"/>
                  <a:gd name="T8" fmla="*/ 132 w 158"/>
                  <a:gd name="T9" fmla="*/ 16 h 132"/>
                </a:gdLst>
                <a:ahLst/>
                <a:cxnLst>
                  <a:cxn ang="0">
                    <a:pos x="T0" y="T1"/>
                  </a:cxn>
                  <a:cxn ang="0">
                    <a:pos x="T2" y="T3"/>
                  </a:cxn>
                  <a:cxn ang="0">
                    <a:pos x="T4" y="T5"/>
                  </a:cxn>
                  <a:cxn ang="0">
                    <a:pos x="T6" y="T7"/>
                  </a:cxn>
                  <a:cxn ang="0">
                    <a:pos x="T8" y="T9"/>
                  </a:cxn>
                </a:cxnLst>
                <a:rect l="0" t="0" r="r" b="b"/>
                <a:pathLst>
                  <a:path w="158" h="132">
                    <a:moveTo>
                      <a:pt x="132" y="16"/>
                    </a:moveTo>
                    <a:lnTo>
                      <a:pt x="110" y="19"/>
                    </a:lnTo>
                    <a:lnTo>
                      <a:pt x="93" y="28"/>
                    </a:lnTo>
                    <a:lnTo>
                      <a:pt x="153" y="28"/>
                    </a:lnTo>
                    <a:lnTo>
                      <a:pt x="132" y="16"/>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73" name="Freeform 472"/>
              <p:cNvSpPr>
                <a:spLocks/>
              </p:cNvSpPr>
              <p:nvPr/>
            </p:nvSpPr>
            <p:spPr bwMode="auto">
              <a:xfrm>
                <a:off x="5129" y="4406"/>
                <a:ext cx="158" cy="132"/>
              </a:xfrm>
              <a:custGeom>
                <a:avLst/>
                <a:gdLst>
                  <a:gd name="T0" fmla="*/ 67 w 158"/>
                  <a:gd name="T1" fmla="*/ 4 h 132"/>
                  <a:gd name="T2" fmla="*/ 48 w 158"/>
                  <a:gd name="T3" fmla="*/ 7 h 132"/>
                  <a:gd name="T4" fmla="*/ 31 w 158"/>
                  <a:gd name="T5" fmla="*/ 16 h 132"/>
                  <a:gd name="T6" fmla="*/ 85 w 158"/>
                  <a:gd name="T7" fmla="*/ 16 h 132"/>
                  <a:gd name="T8" fmla="*/ 84 w 158"/>
                  <a:gd name="T9" fmla="*/ 14 h 132"/>
                  <a:gd name="T10" fmla="*/ 67 w 158"/>
                  <a:gd name="T11" fmla="*/ 4 h 132"/>
                </a:gdLst>
                <a:ahLst/>
                <a:cxnLst>
                  <a:cxn ang="0">
                    <a:pos x="T0" y="T1"/>
                  </a:cxn>
                  <a:cxn ang="0">
                    <a:pos x="T2" y="T3"/>
                  </a:cxn>
                  <a:cxn ang="0">
                    <a:pos x="T4" y="T5"/>
                  </a:cxn>
                  <a:cxn ang="0">
                    <a:pos x="T6" y="T7"/>
                  </a:cxn>
                  <a:cxn ang="0">
                    <a:pos x="T8" y="T9"/>
                  </a:cxn>
                  <a:cxn ang="0">
                    <a:pos x="T10" y="T11"/>
                  </a:cxn>
                </a:cxnLst>
                <a:rect l="0" t="0" r="r" b="b"/>
                <a:pathLst>
                  <a:path w="158" h="132">
                    <a:moveTo>
                      <a:pt x="67" y="4"/>
                    </a:moveTo>
                    <a:lnTo>
                      <a:pt x="48" y="7"/>
                    </a:lnTo>
                    <a:lnTo>
                      <a:pt x="31" y="16"/>
                    </a:lnTo>
                    <a:lnTo>
                      <a:pt x="85" y="16"/>
                    </a:lnTo>
                    <a:lnTo>
                      <a:pt x="84" y="14"/>
                    </a:lnTo>
                    <a:lnTo>
                      <a:pt x="67" y="4"/>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grpSp>
          <p:nvGrpSpPr>
            <p:cNvPr id="203" name="Group 202"/>
            <p:cNvGrpSpPr>
              <a:grpSpLocks/>
            </p:cNvGrpSpPr>
            <p:nvPr/>
          </p:nvGrpSpPr>
          <p:grpSpPr bwMode="auto">
            <a:xfrm>
              <a:off x="5306" y="4435"/>
              <a:ext cx="99" cy="122"/>
              <a:chOff x="5306" y="4435"/>
              <a:chExt cx="99" cy="122"/>
            </a:xfrm>
          </p:grpSpPr>
          <p:sp>
            <p:nvSpPr>
              <p:cNvPr id="467" name="Freeform 466"/>
              <p:cNvSpPr>
                <a:spLocks/>
              </p:cNvSpPr>
              <p:nvPr/>
            </p:nvSpPr>
            <p:spPr bwMode="auto">
              <a:xfrm>
                <a:off x="5306" y="4435"/>
                <a:ext cx="99" cy="122"/>
              </a:xfrm>
              <a:custGeom>
                <a:avLst/>
                <a:gdLst>
                  <a:gd name="T0" fmla="*/ 81 w 99"/>
                  <a:gd name="T1" fmla="*/ 12 h 122"/>
                  <a:gd name="T2" fmla="*/ 72 w 99"/>
                  <a:gd name="T3" fmla="*/ 69 h 122"/>
                  <a:gd name="T4" fmla="*/ 64 w 99"/>
                  <a:gd name="T5" fmla="*/ 91 h 122"/>
                  <a:gd name="T6" fmla="*/ 52 w 99"/>
                  <a:gd name="T7" fmla="*/ 100 h 122"/>
                  <a:gd name="T8" fmla="*/ 36 w 99"/>
                  <a:gd name="T9" fmla="*/ 103 h 122"/>
                  <a:gd name="T10" fmla="*/ 67 w 99"/>
                  <a:gd name="T11" fmla="*/ 103 h 122"/>
                  <a:gd name="T12" fmla="*/ 64 w 99"/>
                  <a:gd name="T13" fmla="*/ 120 h 122"/>
                  <a:gd name="T14" fmla="*/ 81 w 99"/>
                  <a:gd name="T15" fmla="*/ 122 h 122"/>
                  <a:gd name="T16" fmla="*/ 98 w 99"/>
                  <a:gd name="T17" fmla="*/ 16 h 122"/>
                  <a:gd name="T18" fmla="*/ 81 w 99"/>
                  <a:gd name="T19" fmla="*/ 12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9" h="122">
                    <a:moveTo>
                      <a:pt x="81" y="12"/>
                    </a:moveTo>
                    <a:lnTo>
                      <a:pt x="72" y="69"/>
                    </a:lnTo>
                    <a:lnTo>
                      <a:pt x="64" y="91"/>
                    </a:lnTo>
                    <a:lnTo>
                      <a:pt x="52" y="100"/>
                    </a:lnTo>
                    <a:lnTo>
                      <a:pt x="36" y="103"/>
                    </a:lnTo>
                    <a:lnTo>
                      <a:pt x="67" y="103"/>
                    </a:lnTo>
                    <a:lnTo>
                      <a:pt x="64" y="120"/>
                    </a:lnTo>
                    <a:lnTo>
                      <a:pt x="81" y="122"/>
                    </a:lnTo>
                    <a:lnTo>
                      <a:pt x="98" y="16"/>
                    </a:lnTo>
                    <a:lnTo>
                      <a:pt x="81" y="12"/>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68" name="Freeform 467"/>
              <p:cNvSpPr>
                <a:spLocks/>
              </p:cNvSpPr>
              <p:nvPr/>
            </p:nvSpPr>
            <p:spPr bwMode="auto">
              <a:xfrm>
                <a:off x="5306" y="4435"/>
                <a:ext cx="99" cy="122"/>
              </a:xfrm>
              <a:custGeom>
                <a:avLst/>
                <a:gdLst>
                  <a:gd name="T0" fmla="*/ 14 w 99"/>
                  <a:gd name="T1" fmla="*/ 0 h 122"/>
                  <a:gd name="T2" fmla="*/ 0 w 99"/>
                  <a:gd name="T3" fmla="*/ 67 h 122"/>
                  <a:gd name="T4" fmla="*/ 0 w 99"/>
                  <a:gd name="T5" fmla="*/ 84 h 122"/>
                  <a:gd name="T6" fmla="*/ 2 w 99"/>
                  <a:gd name="T7" fmla="*/ 98 h 122"/>
                  <a:gd name="T8" fmla="*/ 14 w 99"/>
                  <a:gd name="T9" fmla="*/ 110 h 122"/>
                  <a:gd name="T10" fmla="*/ 28 w 99"/>
                  <a:gd name="T11" fmla="*/ 117 h 122"/>
                  <a:gd name="T12" fmla="*/ 50 w 99"/>
                  <a:gd name="T13" fmla="*/ 117 h 122"/>
                  <a:gd name="T14" fmla="*/ 67 w 99"/>
                  <a:gd name="T15" fmla="*/ 103 h 122"/>
                  <a:gd name="T16" fmla="*/ 36 w 99"/>
                  <a:gd name="T17" fmla="*/ 103 h 122"/>
                  <a:gd name="T18" fmla="*/ 21 w 99"/>
                  <a:gd name="T19" fmla="*/ 96 h 122"/>
                  <a:gd name="T20" fmla="*/ 16 w 99"/>
                  <a:gd name="T21" fmla="*/ 84 h 122"/>
                  <a:gd name="T22" fmla="*/ 19 w 99"/>
                  <a:gd name="T23" fmla="*/ 62 h 122"/>
                  <a:gd name="T24" fmla="*/ 28 w 99"/>
                  <a:gd name="T25" fmla="*/ 4 h 122"/>
                  <a:gd name="T26" fmla="*/ 14 w 99"/>
                  <a:gd name="T27" fmla="*/ 0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9" h="122">
                    <a:moveTo>
                      <a:pt x="14" y="0"/>
                    </a:moveTo>
                    <a:lnTo>
                      <a:pt x="0" y="67"/>
                    </a:lnTo>
                    <a:lnTo>
                      <a:pt x="0" y="84"/>
                    </a:lnTo>
                    <a:lnTo>
                      <a:pt x="2" y="98"/>
                    </a:lnTo>
                    <a:lnTo>
                      <a:pt x="14" y="110"/>
                    </a:lnTo>
                    <a:lnTo>
                      <a:pt x="28" y="117"/>
                    </a:lnTo>
                    <a:lnTo>
                      <a:pt x="50" y="117"/>
                    </a:lnTo>
                    <a:lnTo>
                      <a:pt x="67" y="103"/>
                    </a:lnTo>
                    <a:lnTo>
                      <a:pt x="36" y="103"/>
                    </a:lnTo>
                    <a:lnTo>
                      <a:pt x="21" y="96"/>
                    </a:lnTo>
                    <a:lnTo>
                      <a:pt x="16" y="84"/>
                    </a:lnTo>
                    <a:lnTo>
                      <a:pt x="19" y="62"/>
                    </a:lnTo>
                    <a:lnTo>
                      <a:pt x="28" y="4"/>
                    </a:lnTo>
                    <a:lnTo>
                      <a:pt x="1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grpSp>
          <p:nvGrpSpPr>
            <p:cNvPr id="204" name="Group 203"/>
            <p:cNvGrpSpPr>
              <a:grpSpLocks/>
            </p:cNvGrpSpPr>
            <p:nvPr/>
          </p:nvGrpSpPr>
          <p:grpSpPr bwMode="auto">
            <a:xfrm>
              <a:off x="5417" y="4457"/>
              <a:ext cx="156" cy="132"/>
              <a:chOff x="5417" y="4457"/>
              <a:chExt cx="156" cy="132"/>
            </a:xfrm>
          </p:grpSpPr>
          <p:sp>
            <p:nvSpPr>
              <p:cNvPr id="463" name="Freeform 462"/>
              <p:cNvSpPr>
                <a:spLocks/>
              </p:cNvSpPr>
              <p:nvPr/>
            </p:nvSpPr>
            <p:spPr bwMode="auto">
              <a:xfrm>
                <a:off x="5417" y="4457"/>
                <a:ext cx="156" cy="132"/>
              </a:xfrm>
              <a:custGeom>
                <a:avLst/>
                <a:gdLst>
                  <a:gd name="T0" fmla="*/ 129 w 156"/>
                  <a:gd name="T1" fmla="*/ 16 h 132"/>
                  <a:gd name="T2" fmla="*/ 110 w 156"/>
                  <a:gd name="T3" fmla="*/ 16 h 132"/>
                  <a:gd name="T4" fmla="*/ 93 w 156"/>
                  <a:gd name="T5" fmla="*/ 31 h 132"/>
                  <a:gd name="T6" fmla="*/ 122 w 156"/>
                  <a:gd name="T7" fmla="*/ 31 h 132"/>
                  <a:gd name="T8" fmla="*/ 134 w 156"/>
                  <a:gd name="T9" fmla="*/ 35 h 132"/>
                  <a:gd name="T10" fmla="*/ 139 w 156"/>
                  <a:gd name="T11" fmla="*/ 45 h 132"/>
                  <a:gd name="T12" fmla="*/ 139 w 156"/>
                  <a:gd name="T13" fmla="*/ 62 h 132"/>
                  <a:gd name="T14" fmla="*/ 124 w 156"/>
                  <a:gd name="T15" fmla="*/ 127 h 132"/>
                  <a:gd name="T16" fmla="*/ 143 w 156"/>
                  <a:gd name="T17" fmla="*/ 131 h 132"/>
                  <a:gd name="T18" fmla="*/ 156 w 156"/>
                  <a:gd name="T19" fmla="*/ 60 h 132"/>
                  <a:gd name="T20" fmla="*/ 153 w 156"/>
                  <a:gd name="T21" fmla="*/ 31 h 132"/>
                  <a:gd name="T22" fmla="*/ 129 w 156"/>
                  <a:gd name="T23" fmla="*/ 16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56" h="132">
                    <a:moveTo>
                      <a:pt x="129" y="16"/>
                    </a:moveTo>
                    <a:lnTo>
                      <a:pt x="110" y="16"/>
                    </a:lnTo>
                    <a:lnTo>
                      <a:pt x="93" y="31"/>
                    </a:lnTo>
                    <a:lnTo>
                      <a:pt x="122" y="31"/>
                    </a:lnTo>
                    <a:lnTo>
                      <a:pt x="134" y="35"/>
                    </a:lnTo>
                    <a:lnTo>
                      <a:pt x="139" y="45"/>
                    </a:lnTo>
                    <a:lnTo>
                      <a:pt x="139" y="62"/>
                    </a:lnTo>
                    <a:lnTo>
                      <a:pt x="124" y="127"/>
                    </a:lnTo>
                    <a:lnTo>
                      <a:pt x="143" y="131"/>
                    </a:lnTo>
                    <a:lnTo>
                      <a:pt x="156" y="60"/>
                    </a:lnTo>
                    <a:lnTo>
                      <a:pt x="153" y="31"/>
                    </a:lnTo>
                    <a:lnTo>
                      <a:pt x="129" y="16"/>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64" name="Freeform 463"/>
              <p:cNvSpPr>
                <a:spLocks/>
              </p:cNvSpPr>
              <p:nvPr/>
            </p:nvSpPr>
            <p:spPr bwMode="auto">
              <a:xfrm>
                <a:off x="5417" y="4457"/>
                <a:ext cx="156" cy="132"/>
              </a:xfrm>
              <a:custGeom>
                <a:avLst/>
                <a:gdLst>
                  <a:gd name="T0" fmla="*/ 88 w 156"/>
                  <a:gd name="T1" fmla="*/ 19 h 132"/>
                  <a:gd name="T2" fmla="*/ 60 w 156"/>
                  <a:gd name="T3" fmla="*/ 19 h 132"/>
                  <a:gd name="T4" fmla="*/ 71 w 156"/>
                  <a:gd name="T5" fmla="*/ 28 h 132"/>
                  <a:gd name="T6" fmla="*/ 74 w 156"/>
                  <a:gd name="T7" fmla="*/ 47 h 132"/>
                  <a:gd name="T8" fmla="*/ 64 w 156"/>
                  <a:gd name="T9" fmla="*/ 117 h 132"/>
                  <a:gd name="T10" fmla="*/ 79 w 156"/>
                  <a:gd name="T11" fmla="*/ 120 h 132"/>
                  <a:gd name="T12" fmla="*/ 91 w 156"/>
                  <a:gd name="T13" fmla="*/ 60 h 132"/>
                  <a:gd name="T14" fmla="*/ 103 w 156"/>
                  <a:gd name="T15" fmla="*/ 35 h 132"/>
                  <a:gd name="T16" fmla="*/ 122 w 156"/>
                  <a:gd name="T17" fmla="*/ 31 h 132"/>
                  <a:gd name="T18" fmla="*/ 93 w 156"/>
                  <a:gd name="T19" fmla="*/ 31 h 132"/>
                  <a:gd name="T20" fmla="*/ 88 w 156"/>
                  <a:gd name="T21"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56" h="132">
                    <a:moveTo>
                      <a:pt x="88" y="19"/>
                    </a:moveTo>
                    <a:lnTo>
                      <a:pt x="60" y="19"/>
                    </a:lnTo>
                    <a:lnTo>
                      <a:pt x="71" y="28"/>
                    </a:lnTo>
                    <a:lnTo>
                      <a:pt x="74" y="47"/>
                    </a:lnTo>
                    <a:lnTo>
                      <a:pt x="64" y="117"/>
                    </a:lnTo>
                    <a:lnTo>
                      <a:pt x="79" y="120"/>
                    </a:lnTo>
                    <a:lnTo>
                      <a:pt x="91" y="60"/>
                    </a:lnTo>
                    <a:lnTo>
                      <a:pt x="103" y="35"/>
                    </a:lnTo>
                    <a:lnTo>
                      <a:pt x="122" y="31"/>
                    </a:lnTo>
                    <a:lnTo>
                      <a:pt x="93" y="31"/>
                    </a:lnTo>
                    <a:lnTo>
                      <a:pt x="88" y="19"/>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65" name="Freeform 464"/>
              <p:cNvSpPr>
                <a:spLocks/>
              </p:cNvSpPr>
              <p:nvPr/>
            </p:nvSpPr>
            <p:spPr bwMode="auto">
              <a:xfrm>
                <a:off x="5417" y="4457"/>
                <a:ext cx="156" cy="132"/>
              </a:xfrm>
              <a:custGeom>
                <a:avLst/>
                <a:gdLst>
                  <a:gd name="T0" fmla="*/ 16 w 156"/>
                  <a:gd name="T1" fmla="*/ 0 h 132"/>
                  <a:gd name="T2" fmla="*/ 0 w 156"/>
                  <a:gd name="T3" fmla="*/ 105 h 132"/>
                  <a:gd name="T4" fmla="*/ 16 w 156"/>
                  <a:gd name="T5" fmla="*/ 110 h 132"/>
                  <a:gd name="T6" fmla="*/ 26 w 156"/>
                  <a:gd name="T7" fmla="*/ 55 h 132"/>
                  <a:gd name="T8" fmla="*/ 33 w 156"/>
                  <a:gd name="T9" fmla="*/ 31 h 132"/>
                  <a:gd name="T10" fmla="*/ 45 w 156"/>
                  <a:gd name="T11" fmla="*/ 21 h 132"/>
                  <a:gd name="T12" fmla="*/ 60 w 156"/>
                  <a:gd name="T13" fmla="*/ 19 h 132"/>
                  <a:gd name="T14" fmla="*/ 88 w 156"/>
                  <a:gd name="T15" fmla="*/ 19 h 132"/>
                  <a:gd name="T16" fmla="*/ 87 w 156"/>
                  <a:gd name="T17" fmla="*/ 16 h 132"/>
                  <a:gd name="T18" fmla="*/ 31 w 156"/>
                  <a:gd name="T19" fmla="*/ 16 h 132"/>
                  <a:gd name="T20" fmla="*/ 33 w 156"/>
                  <a:gd name="T21" fmla="*/ 2 h 132"/>
                  <a:gd name="T22" fmla="*/ 16 w 156"/>
                  <a:gd name="T23" fmla="*/ 0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56" h="132">
                    <a:moveTo>
                      <a:pt x="16" y="0"/>
                    </a:moveTo>
                    <a:lnTo>
                      <a:pt x="0" y="105"/>
                    </a:lnTo>
                    <a:lnTo>
                      <a:pt x="16" y="110"/>
                    </a:lnTo>
                    <a:lnTo>
                      <a:pt x="26" y="55"/>
                    </a:lnTo>
                    <a:lnTo>
                      <a:pt x="33" y="31"/>
                    </a:lnTo>
                    <a:lnTo>
                      <a:pt x="45" y="21"/>
                    </a:lnTo>
                    <a:lnTo>
                      <a:pt x="60" y="19"/>
                    </a:lnTo>
                    <a:lnTo>
                      <a:pt x="88" y="19"/>
                    </a:lnTo>
                    <a:lnTo>
                      <a:pt x="87" y="16"/>
                    </a:lnTo>
                    <a:lnTo>
                      <a:pt x="31" y="16"/>
                    </a:lnTo>
                    <a:lnTo>
                      <a:pt x="33" y="2"/>
                    </a:lnTo>
                    <a:lnTo>
                      <a:pt x="16"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66" name="Freeform 465"/>
              <p:cNvSpPr>
                <a:spLocks/>
              </p:cNvSpPr>
              <p:nvPr/>
            </p:nvSpPr>
            <p:spPr bwMode="auto">
              <a:xfrm>
                <a:off x="5417" y="4457"/>
                <a:ext cx="156" cy="132"/>
              </a:xfrm>
              <a:custGeom>
                <a:avLst/>
                <a:gdLst>
                  <a:gd name="T0" fmla="*/ 67 w 156"/>
                  <a:gd name="T1" fmla="*/ 4 h 132"/>
                  <a:gd name="T2" fmla="*/ 45 w 156"/>
                  <a:gd name="T3" fmla="*/ 7 h 132"/>
                  <a:gd name="T4" fmla="*/ 31 w 156"/>
                  <a:gd name="T5" fmla="*/ 16 h 132"/>
                  <a:gd name="T6" fmla="*/ 87 w 156"/>
                  <a:gd name="T7" fmla="*/ 16 h 132"/>
                  <a:gd name="T8" fmla="*/ 86 w 156"/>
                  <a:gd name="T9" fmla="*/ 14 h 132"/>
                  <a:gd name="T10" fmla="*/ 67 w 156"/>
                  <a:gd name="T11" fmla="*/ 4 h 132"/>
                </a:gdLst>
                <a:ahLst/>
                <a:cxnLst>
                  <a:cxn ang="0">
                    <a:pos x="T0" y="T1"/>
                  </a:cxn>
                  <a:cxn ang="0">
                    <a:pos x="T2" y="T3"/>
                  </a:cxn>
                  <a:cxn ang="0">
                    <a:pos x="T4" y="T5"/>
                  </a:cxn>
                  <a:cxn ang="0">
                    <a:pos x="T6" y="T7"/>
                  </a:cxn>
                  <a:cxn ang="0">
                    <a:pos x="T8" y="T9"/>
                  </a:cxn>
                  <a:cxn ang="0">
                    <a:pos x="T10" y="T11"/>
                  </a:cxn>
                </a:cxnLst>
                <a:rect l="0" t="0" r="r" b="b"/>
                <a:pathLst>
                  <a:path w="156" h="132">
                    <a:moveTo>
                      <a:pt x="67" y="4"/>
                    </a:moveTo>
                    <a:lnTo>
                      <a:pt x="45" y="7"/>
                    </a:lnTo>
                    <a:lnTo>
                      <a:pt x="31" y="16"/>
                    </a:lnTo>
                    <a:lnTo>
                      <a:pt x="87" y="16"/>
                    </a:lnTo>
                    <a:lnTo>
                      <a:pt x="86" y="14"/>
                    </a:lnTo>
                    <a:lnTo>
                      <a:pt x="67" y="4"/>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grpSp>
          <p:nvGrpSpPr>
            <p:cNvPr id="205" name="Group 204"/>
            <p:cNvGrpSpPr>
              <a:grpSpLocks/>
            </p:cNvGrpSpPr>
            <p:nvPr/>
          </p:nvGrpSpPr>
          <p:grpSpPr bwMode="auto">
            <a:xfrm>
              <a:off x="5645" y="4500"/>
              <a:ext cx="91" cy="113"/>
              <a:chOff x="5645" y="4500"/>
              <a:chExt cx="91" cy="113"/>
            </a:xfrm>
          </p:grpSpPr>
          <p:sp>
            <p:nvSpPr>
              <p:cNvPr id="460" name="Freeform 459"/>
              <p:cNvSpPr>
                <a:spLocks/>
              </p:cNvSpPr>
              <p:nvPr/>
            </p:nvSpPr>
            <p:spPr bwMode="auto">
              <a:xfrm>
                <a:off x="5645" y="4500"/>
                <a:ext cx="91" cy="113"/>
              </a:xfrm>
              <a:custGeom>
                <a:avLst/>
                <a:gdLst>
                  <a:gd name="T0" fmla="*/ 16 w 91"/>
                  <a:gd name="T1" fmla="*/ 69 h 113"/>
                  <a:gd name="T2" fmla="*/ 0 w 91"/>
                  <a:gd name="T3" fmla="*/ 69 h 113"/>
                  <a:gd name="T4" fmla="*/ 9 w 91"/>
                  <a:gd name="T5" fmla="*/ 98 h 113"/>
                  <a:gd name="T6" fmla="*/ 38 w 91"/>
                  <a:gd name="T7" fmla="*/ 112 h 113"/>
                  <a:gd name="T8" fmla="*/ 62 w 91"/>
                  <a:gd name="T9" fmla="*/ 112 h 113"/>
                  <a:gd name="T10" fmla="*/ 79 w 91"/>
                  <a:gd name="T11" fmla="*/ 103 h 113"/>
                  <a:gd name="T12" fmla="*/ 81 w 91"/>
                  <a:gd name="T13" fmla="*/ 98 h 113"/>
                  <a:gd name="T14" fmla="*/ 40 w 91"/>
                  <a:gd name="T15" fmla="*/ 98 h 113"/>
                  <a:gd name="T16" fmla="*/ 23 w 91"/>
                  <a:gd name="T17" fmla="*/ 88 h 113"/>
                  <a:gd name="T18" fmla="*/ 16 w 91"/>
                  <a:gd name="T19" fmla="*/ 69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1" h="113">
                    <a:moveTo>
                      <a:pt x="16" y="69"/>
                    </a:moveTo>
                    <a:lnTo>
                      <a:pt x="0" y="69"/>
                    </a:lnTo>
                    <a:lnTo>
                      <a:pt x="9" y="98"/>
                    </a:lnTo>
                    <a:lnTo>
                      <a:pt x="38" y="112"/>
                    </a:lnTo>
                    <a:lnTo>
                      <a:pt x="62" y="112"/>
                    </a:lnTo>
                    <a:lnTo>
                      <a:pt x="79" y="103"/>
                    </a:lnTo>
                    <a:lnTo>
                      <a:pt x="81" y="98"/>
                    </a:lnTo>
                    <a:lnTo>
                      <a:pt x="40" y="98"/>
                    </a:lnTo>
                    <a:lnTo>
                      <a:pt x="23" y="88"/>
                    </a:lnTo>
                    <a:lnTo>
                      <a:pt x="16" y="69"/>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61" name="Freeform 460"/>
              <p:cNvSpPr>
                <a:spLocks/>
              </p:cNvSpPr>
              <p:nvPr/>
            </p:nvSpPr>
            <p:spPr bwMode="auto">
              <a:xfrm>
                <a:off x="5645" y="4500"/>
                <a:ext cx="91" cy="113"/>
              </a:xfrm>
              <a:custGeom>
                <a:avLst/>
                <a:gdLst>
                  <a:gd name="T0" fmla="*/ 55 w 91"/>
                  <a:gd name="T1" fmla="*/ 0 h 113"/>
                  <a:gd name="T2" fmla="*/ 38 w 91"/>
                  <a:gd name="T3" fmla="*/ 0 h 113"/>
                  <a:gd name="T4" fmla="*/ 26 w 91"/>
                  <a:gd name="T5" fmla="*/ 2 h 113"/>
                  <a:gd name="T6" fmla="*/ 14 w 91"/>
                  <a:gd name="T7" fmla="*/ 12 h 113"/>
                  <a:gd name="T8" fmla="*/ 9 w 91"/>
                  <a:gd name="T9" fmla="*/ 23 h 113"/>
                  <a:gd name="T10" fmla="*/ 9 w 91"/>
                  <a:gd name="T11" fmla="*/ 38 h 113"/>
                  <a:gd name="T12" fmla="*/ 21 w 91"/>
                  <a:gd name="T13" fmla="*/ 52 h 113"/>
                  <a:gd name="T14" fmla="*/ 48 w 91"/>
                  <a:gd name="T15" fmla="*/ 67 h 113"/>
                  <a:gd name="T16" fmla="*/ 64 w 91"/>
                  <a:gd name="T17" fmla="*/ 74 h 113"/>
                  <a:gd name="T18" fmla="*/ 69 w 91"/>
                  <a:gd name="T19" fmla="*/ 83 h 113"/>
                  <a:gd name="T20" fmla="*/ 60 w 91"/>
                  <a:gd name="T21" fmla="*/ 96 h 113"/>
                  <a:gd name="T22" fmla="*/ 40 w 91"/>
                  <a:gd name="T23" fmla="*/ 98 h 113"/>
                  <a:gd name="T24" fmla="*/ 81 w 91"/>
                  <a:gd name="T25" fmla="*/ 98 h 113"/>
                  <a:gd name="T26" fmla="*/ 88 w 91"/>
                  <a:gd name="T27" fmla="*/ 86 h 113"/>
                  <a:gd name="T28" fmla="*/ 86 w 91"/>
                  <a:gd name="T29" fmla="*/ 69 h 113"/>
                  <a:gd name="T30" fmla="*/ 76 w 91"/>
                  <a:gd name="T31" fmla="*/ 57 h 113"/>
                  <a:gd name="T32" fmla="*/ 50 w 91"/>
                  <a:gd name="T33" fmla="*/ 45 h 113"/>
                  <a:gd name="T34" fmla="*/ 36 w 91"/>
                  <a:gd name="T35" fmla="*/ 38 h 113"/>
                  <a:gd name="T36" fmla="*/ 28 w 91"/>
                  <a:gd name="T37" fmla="*/ 33 h 113"/>
                  <a:gd name="T38" fmla="*/ 28 w 91"/>
                  <a:gd name="T39" fmla="*/ 26 h 113"/>
                  <a:gd name="T40" fmla="*/ 36 w 91"/>
                  <a:gd name="T41" fmla="*/ 16 h 113"/>
                  <a:gd name="T42" fmla="*/ 85 w 91"/>
                  <a:gd name="T43" fmla="*/ 16 h 113"/>
                  <a:gd name="T44" fmla="*/ 76 w 91"/>
                  <a:gd name="T45" fmla="*/ 9 h 113"/>
                  <a:gd name="T46" fmla="*/ 55 w 91"/>
                  <a:gd name="T47" fmla="*/ 0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91" h="113">
                    <a:moveTo>
                      <a:pt x="55" y="0"/>
                    </a:moveTo>
                    <a:lnTo>
                      <a:pt x="38" y="0"/>
                    </a:lnTo>
                    <a:lnTo>
                      <a:pt x="26" y="2"/>
                    </a:lnTo>
                    <a:lnTo>
                      <a:pt x="14" y="12"/>
                    </a:lnTo>
                    <a:lnTo>
                      <a:pt x="9" y="23"/>
                    </a:lnTo>
                    <a:lnTo>
                      <a:pt x="9" y="38"/>
                    </a:lnTo>
                    <a:lnTo>
                      <a:pt x="21" y="52"/>
                    </a:lnTo>
                    <a:lnTo>
                      <a:pt x="48" y="67"/>
                    </a:lnTo>
                    <a:lnTo>
                      <a:pt x="64" y="74"/>
                    </a:lnTo>
                    <a:lnTo>
                      <a:pt x="69" y="83"/>
                    </a:lnTo>
                    <a:lnTo>
                      <a:pt x="60" y="96"/>
                    </a:lnTo>
                    <a:lnTo>
                      <a:pt x="40" y="98"/>
                    </a:lnTo>
                    <a:lnTo>
                      <a:pt x="81" y="98"/>
                    </a:lnTo>
                    <a:lnTo>
                      <a:pt x="88" y="86"/>
                    </a:lnTo>
                    <a:lnTo>
                      <a:pt x="86" y="69"/>
                    </a:lnTo>
                    <a:lnTo>
                      <a:pt x="76" y="57"/>
                    </a:lnTo>
                    <a:lnTo>
                      <a:pt x="50" y="45"/>
                    </a:lnTo>
                    <a:lnTo>
                      <a:pt x="36" y="38"/>
                    </a:lnTo>
                    <a:lnTo>
                      <a:pt x="28" y="33"/>
                    </a:lnTo>
                    <a:lnTo>
                      <a:pt x="28" y="26"/>
                    </a:lnTo>
                    <a:lnTo>
                      <a:pt x="36" y="16"/>
                    </a:lnTo>
                    <a:lnTo>
                      <a:pt x="85" y="16"/>
                    </a:lnTo>
                    <a:lnTo>
                      <a:pt x="76" y="9"/>
                    </a:lnTo>
                    <a:lnTo>
                      <a:pt x="55"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62" name="Freeform 461"/>
              <p:cNvSpPr>
                <a:spLocks/>
              </p:cNvSpPr>
              <p:nvPr/>
            </p:nvSpPr>
            <p:spPr bwMode="auto">
              <a:xfrm>
                <a:off x="5645" y="4500"/>
                <a:ext cx="91" cy="113"/>
              </a:xfrm>
              <a:custGeom>
                <a:avLst/>
                <a:gdLst>
                  <a:gd name="T0" fmla="*/ 85 w 91"/>
                  <a:gd name="T1" fmla="*/ 16 h 113"/>
                  <a:gd name="T2" fmla="*/ 52 w 91"/>
                  <a:gd name="T3" fmla="*/ 16 h 113"/>
                  <a:gd name="T4" fmla="*/ 69 w 91"/>
                  <a:gd name="T5" fmla="*/ 23 h 113"/>
                  <a:gd name="T6" fmla="*/ 74 w 91"/>
                  <a:gd name="T7" fmla="*/ 38 h 113"/>
                  <a:gd name="T8" fmla="*/ 91 w 91"/>
                  <a:gd name="T9" fmla="*/ 38 h 113"/>
                  <a:gd name="T10" fmla="*/ 88 w 91"/>
                  <a:gd name="T11" fmla="*/ 19 h 113"/>
                  <a:gd name="T12" fmla="*/ 85 w 91"/>
                  <a:gd name="T13" fmla="*/ 16 h 113"/>
                </a:gdLst>
                <a:ahLst/>
                <a:cxnLst>
                  <a:cxn ang="0">
                    <a:pos x="T0" y="T1"/>
                  </a:cxn>
                  <a:cxn ang="0">
                    <a:pos x="T2" y="T3"/>
                  </a:cxn>
                  <a:cxn ang="0">
                    <a:pos x="T4" y="T5"/>
                  </a:cxn>
                  <a:cxn ang="0">
                    <a:pos x="T6" y="T7"/>
                  </a:cxn>
                  <a:cxn ang="0">
                    <a:pos x="T8" y="T9"/>
                  </a:cxn>
                  <a:cxn ang="0">
                    <a:pos x="T10" y="T11"/>
                  </a:cxn>
                  <a:cxn ang="0">
                    <a:pos x="T12" y="T13"/>
                  </a:cxn>
                </a:cxnLst>
                <a:rect l="0" t="0" r="r" b="b"/>
                <a:pathLst>
                  <a:path w="91" h="113">
                    <a:moveTo>
                      <a:pt x="85" y="16"/>
                    </a:moveTo>
                    <a:lnTo>
                      <a:pt x="52" y="16"/>
                    </a:lnTo>
                    <a:lnTo>
                      <a:pt x="69" y="23"/>
                    </a:lnTo>
                    <a:lnTo>
                      <a:pt x="74" y="38"/>
                    </a:lnTo>
                    <a:lnTo>
                      <a:pt x="91" y="38"/>
                    </a:lnTo>
                    <a:lnTo>
                      <a:pt x="88" y="19"/>
                    </a:lnTo>
                    <a:lnTo>
                      <a:pt x="85" y="16"/>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sp>
          <p:nvSpPr>
            <p:cNvPr id="206" name="Freeform 205"/>
            <p:cNvSpPr>
              <a:spLocks/>
            </p:cNvSpPr>
            <p:nvPr/>
          </p:nvSpPr>
          <p:spPr bwMode="auto">
            <a:xfrm>
              <a:off x="5748" y="4473"/>
              <a:ext cx="46" cy="152"/>
            </a:xfrm>
            <a:custGeom>
              <a:avLst/>
              <a:gdLst>
                <a:gd name="T0" fmla="*/ 26 w 46"/>
                <a:gd name="T1" fmla="*/ 0 h 152"/>
                <a:gd name="T2" fmla="*/ 0 w 46"/>
                <a:gd name="T3" fmla="*/ 148 h 152"/>
                <a:gd name="T4" fmla="*/ 19 w 46"/>
                <a:gd name="T5" fmla="*/ 151 h 152"/>
                <a:gd name="T6" fmla="*/ 45 w 46"/>
                <a:gd name="T7" fmla="*/ 2 h 152"/>
                <a:gd name="T8" fmla="*/ 26 w 46"/>
                <a:gd name="T9" fmla="*/ 0 h 152"/>
              </a:gdLst>
              <a:ahLst/>
              <a:cxnLst>
                <a:cxn ang="0">
                  <a:pos x="T0" y="T1"/>
                </a:cxn>
                <a:cxn ang="0">
                  <a:pos x="T2" y="T3"/>
                </a:cxn>
                <a:cxn ang="0">
                  <a:pos x="T4" y="T5"/>
                </a:cxn>
                <a:cxn ang="0">
                  <a:pos x="T6" y="T7"/>
                </a:cxn>
                <a:cxn ang="0">
                  <a:pos x="T8" y="T9"/>
                </a:cxn>
              </a:cxnLst>
              <a:rect l="0" t="0" r="r" b="b"/>
              <a:pathLst>
                <a:path w="46" h="152">
                  <a:moveTo>
                    <a:pt x="26" y="0"/>
                  </a:moveTo>
                  <a:lnTo>
                    <a:pt x="0" y="148"/>
                  </a:lnTo>
                  <a:lnTo>
                    <a:pt x="19" y="151"/>
                  </a:lnTo>
                  <a:lnTo>
                    <a:pt x="45" y="2"/>
                  </a:lnTo>
                  <a:lnTo>
                    <a:pt x="26"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nvGrpSpPr>
            <p:cNvPr id="207" name="Group 206"/>
            <p:cNvGrpSpPr>
              <a:grpSpLocks/>
            </p:cNvGrpSpPr>
            <p:nvPr/>
          </p:nvGrpSpPr>
          <p:grpSpPr bwMode="auto">
            <a:xfrm>
              <a:off x="5849" y="4529"/>
              <a:ext cx="50" cy="110"/>
              <a:chOff x="5849" y="4529"/>
              <a:chExt cx="50" cy="110"/>
            </a:xfrm>
          </p:grpSpPr>
          <p:sp>
            <p:nvSpPr>
              <p:cNvPr id="458" name="Freeform 457"/>
              <p:cNvSpPr>
                <a:spLocks/>
              </p:cNvSpPr>
              <p:nvPr/>
            </p:nvSpPr>
            <p:spPr bwMode="auto">
              <a:xfrm>
                <a:off x="5849" y="4529"/>
                <a:ext cx="50" cy="110"/>
              </a:xfrm>
              <a:custGeom>
                <a:avLst/>
                <a:gdLst>
                  <a:gd name="T0" fmla="*/ 36 w 50"/>
                  <a:gd name="T1" fmla="*/ 14 h 110"/>
                  <a:gd name="T2" fmla="*/ 4 w 50"/>
                  <a:gd name="T3" fmla="*/ 14 h 110"/>
                  <a:gd name="T4" fmla="*/ 26 w 50"/>
                  <a:gd name="T5" fmla="*/ 26 h 110"/>
                  <a:gd name="T6" fmla="*/ 31 w 50"/>
                  <a:gd name="T7" fmla="*/ 60 h 110"/>
                  <a:gd name="T8" fmla="*/ 16 w 50"/>
                  <a:gd name="T9" fmla="*/ 91 h 110"/>
                  <a:gd name="T10" fmla="*/ 0 w 50"/>
                  <a:gd name="T11" fmla="*/ 93 h 110"/>
                  <a:gd name="T12" fmla="*/ 0 w 50"/>
                  <a:gd name="T13" fmla="*/ 110 h 110"/>
                  <a:gd name="T14" fmla="*/ 16 w 50"/>
                  <a:gd name="T15" fmla="*/ 108 h 110"/>
                  <a:gd name="T16" fmla="*/ 38 w 50"/>
                  <a:gd name="T17" fmla="*/ 93 h 110"/>
                  <a:gd name="T18" fmla="*/ 50 w 50"/>
                  <a:gd name="T19" fmla="*/ 62 h 110"/>
                  <a:gd name="T20" fmla="*/ 43 w 50"/>
                  <a:gd name="T21" fmla="*/ 21 h 110"/>
                  <a:gd name="T22" fmla="*/ 36 w 50"/>
                  <a:gd name="T23" fmla="*/ 14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0" h="110">
                    <a:moveTo>
                      <a:pt x="36" y="14"/>
                    </a:moveTo>
                    <a:lnTo>
                      <a:pt x="4" y="14"/>
                    </a:lnTo>
                    <a:lnTo>
                      <a:pt x="26" y="26"/>
                    </a:lnTo>
                    <a:lnTo>
                      <a:pt x="31" y="60"/>
                    </a:lnTo>
                    <a:lnTo>
                      <a:pt x="16" y="91"/>
                    </a:lnTo>
                    <a:lnTo>
                      <a:pt x="0" y="93"/>
                    </a:lnTo>
                    <a:lnTo>
                      <a:pt x="0" y="110"/>
                    </a:lnTo>
                    <a:lnTo>
                      <a:pt x="16" y="108"/>
                    </a:lnTo>
                    <a:lnTo>
                      <a:pt x="38" y="93"/>
                    </a:lnTo>
                    <a:lnTo>
                      <a:pt x="50" y="62"/>
                    </a:lnTo>
                    <a:lnTo>
                      <a:pt x="43" y="21"/>
                    </a:lnTo>
                    <a:lnTo>
                      <a:pt x="36" y="14"/>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59" name="Freeform 458"/>
              <p:cNvSpPr>
                <a:spLocks/>
              </p:cNvSpPr>
              <p:nvPr/>
            </p:nvSpPr>
            <p:spPr bwMode="auto">
              <a:xfrm>
                <a:off x="5849" y="4529"/>
                <a:ext cx="50" cy="110"/>
              </a:xfrm>
              <a:custGeom>
                <a:avLst/>
                <a:gdLst>
                  <a:gd name="T0" fmla="*/ 9 w 50"/>
                  <a:gd name="T1" fmla="*/ 0 h 110"/>
                  <a:gd name="T2" fmla="*/ 0 w 50"/>
                  <a:gd name="T3" fmla="*/ 2 h 110"/>
                  <a:gd name="T4" fmla="*/ 0 w 50"/>
                  <a:gd name="T5" fmla="*/ 16 h 110"/>
                  <a:gd name="T6" fmla="*/ 4 w 50"/>
                  <a:gd name="T7" fmla="*/ 14 h 110"/>
                  <a:gd name="T8" fmla="*/ 36 w 50"/>
                  <a:gd name="T9" fmla="*/ 14 h 110"/>
                  <a:gd name="T10" fmla="*/ 28 w 50"/>
                  <a:gd name="T11" fmla="*/ 7 h 110"/>
                  <a:gd name="T12" fmla="*/ 9 w 50"/>
                  <a:gd name="T13" fmla="*/ 0 h 110"/>
                </a:gdLst>
                <a:ahLst/>
                <a:cxnLst>
                  <a:cxn ang="0">
                    <a:pos x="T0" y="T1"/>
                  </a:cxn>
                  <a:cxn ang="0">
                    <a:pos x="T2" y="T3"/>
                  </a:cxn>
                  <a:cxn ang="0">
                    <a:pos x="T4" y="T5"/>
                  </a:cxn>
                  <a:cxn ang="0">
                    <a:pos x="T6" y="T7"/>
                  </a:cxn>
                  <a:cxn ang="0">
                    <a:pos x="T8" y="T9"/>
                  </a:cxn>
                  <a:cxn ang="0">
                    <a:pos x="T10" y="T11"/>
                  </a:cxn>
                  <a:cxn ang="0">
                    <a:pos x="T12" y="T13"/>
                  </a:cxn>
                </a:cxnLst>
                <a:rect l="0" t="0" r="r" b="b"/>
                <a:pathLst>
                  <a:path w="50" h="110">
                    <a:moveTo>
                      <a:pt x="9" y="0"/>
                    </a:moveTo>
                    <a:lnTo>
                      <a:pt x="0" y="2"/>
                    </a:lnTo>
                    <a:lnTo>
                      <a:pt x="0" y="16"/>
                    </a:lnTo>
                    <a:lnTo>
                      <a:pt x="4" y="14"/>
                    </a:lnTo>
                    <a:lnTo>
                      <a:pt x="36" y="14"/>
                    </a:lnTo>
                    <a:lnTo>
                      <a:pt x="28" y="7"/>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grpSp>
          <p:nvGrpSpPr>
            <p:cNvPr id="208" name="Group 207"/>
            <p:cNvGrpSpPr>
              <a:grpSpLocks/>
            </p:cNvGrpSpPr>
            <p:nvPr/>
          </p:nvGrpSpPr>
          <p:grpSpPr bwMode="auto">
            <a:xfrm>
              <a:off x="5796" y="4531"/>
              <a:ext cx="53" cy="108"/>
              <a:chOff x="5796" y="4531"/>
              <a:chExt cx="53" cy="108"/>
            </a:xfrm>
          </p:grpSpPr>
          <p:sp>
            <p:nvSpPr>
              <p:cNvPr id="456" name="Freeform 455"/>
              <p:cNvSpPr>
                <a:spLocks/>
              </p:cNvSpPr>
              <p:nvPr/>
            </p:nvSpPr>
            <p:spPr bwMode="auto">
              <a:xfrm>
                <a:off x="5796" y="4531"/>
                <a:ext cx="53" cy="108"/>
              </a:xfrm>
              <a:custGeom>
                <a:avLst/>
                <a:gdLst>
                  <a:gd name="T0" fmla="*/ 52 w 53"/>
                  <a:gd name="T1" fmla="*/ 0 h 108"/>
                  <a:gd name="T2" fmla="*/ 26 w 53"/>
                  <a:gd name="T3" fmla="*/ 2 h 108"/>
                  <a:gd name="T4" fmla="*/ 12 w 53"/>
                  <a:gd name="T5" fmla="*/ 19 h 108"/>
                  <a:gd name="T6" fmla="*/ 2 w 53"/>
                  <a:gd name="T7" fmla="*/ 43 h 108"/>
                  <a:gd name="T8" fmla="*/ 0 w 53"/>
                  <a:gd name="T9" fmla="*/ 69 h 108"/>
                  <a:gd name="T10" fmla="*/ 7 w 53"/>
                  <a:gd name="T11" fmla="*/ 88 h 108"/>
                  <a:gd name="T12" fmla="*/ 21 w 53"/>
                  <a:gd name="T13" fmla="*/ 103 h 108"/>
                  <a:gd name="T14" fmla="*/ 40 w 53"/>
                  <a:gd name="T15" fmla="*/ 108 h 108"/>
                  <a:gd name="T16" fmla="*/ 52 w 53"/>
                  <a:gd name="T17" fmla="*/ 108 h 108"/>
                  <a:gd name="T18" fmla="*/ 52 w 53"/>
                  <a:gd name="T19" fmla="*/ 93 h 108"/>
                  <a:gd name="T20" fmla="*/ 43 w 53"/>
                  <a:gd name="T21" fmla="*/ 93 h 108"/>
                  <a:gd name="T22" fmla="*/ 23 w 53"/>
                  <a:gd name="T23" fmla="*/ 79 h 108"/>
                  <a:gd name="T24" fmla="*/ 21 w 53"/>
                  <a:gd name="T25" fmla="*/ 48 h 108"/>
                  <a:gd name="T26" fmla="*/ 36 w 53"/>
                  <a:gd name="T27" fmla="*/ 19 h 108"/>
                  <a:gd name="T28" fmla="*/ 52 w 53"/>
                  <a:gd name="T29" fmla="*/ 14 h 108"/>
                  <a:gd name="T30" fmla="*/ 52 w 53"/>
                  <a:gd name="T31" fmla="*/ 0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3" h="108">
                    <a:moveTo>
                      <a:pt x="52" y="0"/>
                    </a:moveTo>
                    <a:lnTo>
                      <a:pt x="26" y="2"/>
                    </a:lnTo>
                    <a:lnTo>
                      <a:pt x="12" y="19"/>
                    </a:lnTo>
                    <a:lnTo>
                      <a:pt x="2" y="43"/>
                    </a:lnTo>
                    <a:lnTo>
                      <a:pt x="0" y="69"/>
                    </a:lnTo>
                    <a:lnTo>
                      <a:pt x="7" y="88"/>
                    </a:lnTo>
                    <a:lnTo>
                      <a:pt x="21" y="103"/>
                    </a:lnTo>
                    <a:lnTo>
                      <a:pt x="40" y="108"/>
                    </a:lnTo>
                    <a:lnTo>
                      <a:pt x="52" y="108"/>
                    </a:lnTo>
                    <a:lnTo>
                      <a:pt x="52" y="93"/>
                    </a:lnTo>
                    <a:lnTo>
                      <a:pt x="43" y="93"/>
                    </a:lnTo>
                    <a:lnTo>
                      <a:pt x="23" y="79"/>
                    </a:lnTo>
                    <a:lnTo>
                      <a:pt x="21" y="48"/>
                    </a:lnTo>
                    <a:lnTo>
                      <a:pt x="36" y="19"/>
                    </a:lnTo>
                    <a:lnTo>
                      <a:pt x="52" y="14"/>
                    </a:lnTo>
                    <a:lnTo>
                      <a:pt x="52"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57" name="Freeform 456"/>
              <p:cNvSpPr>
                <a:spLocks/>
              </p:cNvSpPr>
              <p:nvPr/>
            </p:nvSpPr>
            <p:spPr bwMode="auto">
              <a:xfrm>
                <a:off x="5796" y="4531"/>
                <a:ext cx="53" cy="108"/>
              </a:xfrm>
              <a:custGeom>
                <a:avLst/>
                <a:gdLst>
                  <a:gd name="T0" fmla="*/ 52 w 53"/>
                  <a:gd name="T1" fmla="*/ 91 h 108"/>
                  <a:gd name="T2" fmla="*/ 43 w 53"/>
                  <a:gd name="T3" fmla="*/ 93 h 108"/>
                  <a:gd name="T4" fmla="*/ 52 w 53"/>
                  <a:gd name="T5" fmla="*/ 93 h 108"/>
                  <a:gd name="T6" fmla="*/ 52 w 53"/>
                  <a:gd name="T7" fmla="*/ 91 h 108"/>
                </a:gdLst>
                <a:ahLst/>
                <a:cxnLst>
                  <a:cxn ang="0">
                    <a:pos x="T0" y="T1"/>
                  </a:cxn>
                  <a:cxn ang="0">
                    <a:pos x="T2" y="T3"/>
                  </a:cxn>
                  <a:cxn ang="0">
                    <a:pos x="T4" y="T5"/>
                  </a:cxn>
                  <a:cxn ang="0">
                    <a:pos x="T6" y="T7"/>
                  </a:cxn>
                </a:cxnLst>
                <a:rect l="0" t="0" r="r" b="b"/>
                <a:pathLst>
                  <a:path w="53" h="108">
                    <a:moveTo>
                      <a:pt x="52" y="91"/>
                    </a:moveTo>
                    <a:lnTo>
                      <a:pt x="43" y="93"/>
                    </a:lnTo>
                    <a:lnTo>
                      <a:pt x="52" y="93"/>
                    </a:lnTo>
                    <a:lnTo>
                      <a:pt x="52" y="91"/>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grpSp>
          <p:nvGrpSpPr>
            <p:cNvPr id="209" name="Group 208"/>
            <p:cNvGrpSpPr>
              <a:grpSpLocks/>
            </p:cNvGrpSpPr>
            <p:nvPr/>
          </p:nvGrpSpPr>
          <p:grpSpPr bwMode="auto">
            <a:xfrm>
              <a:off x="5964" y="4550"/>
              <a:ext cx="50" cy="111"/>
              <a:chOff x="5964" y="4550"/>
              <a:chExt cx="50" cy="111"/>
            </a:xfrm>
          </p:grpSpPr>
          <p:sp>
            <p:nvSpPr>
              <p:cNvPr id="454" name="Freeform 453"/>
              <p:cNvSpPr>
                <a:spLocks/>
              </p:cNvSpPr>
              <p:nvPr/>
            </p:nvSpPr>
            <p:spPr bwMode="auto">
              <a:xfrm>
                <a:off x="5964" y="4550"/>
                <a:ext cx="50" cy="111"/>
              </a:xfrm>
              <a:custGeom>
                <a:avLst/>
                <a:gdLst>
                  <a:gd name="T0" fmla="*/ 37 w 50"/>
                  <a:gd name="T1" fmla="*/ 12 h 111"/>
                  <a:gd name="T2" fmla="*/ 9 w 50"/>
                  <a:gd name="T3" fmla="*/ 12 h 111"/>
                  <a:gd name="T4" fmla="*/ 28 w 50"/>
                  <a:gd name="T5" fmla="*/ 26 h 111"/>
                  <a:gd name="T6" fmla="*/ 31 w 50"/>
                  <a:gd name="T7" fmla="*/ 60 h 111"/>
                  <a:gd name="T8" fmla="*/ 16 w 50"/>
                  <a:gd name="T9" fmla="*/ 88 h 111"/>
                  <a:gd name="T10" fmla="*/ 0 w 50"/>
                  <a:gd name="T11" fmla="*/ 93 h 111"/>
                  <a:gd name="T12" fmla="*/ 0 w 50"/>
                  <a:gd name="T13" fmla="*/ 110 h 111"/>
                  <a:gd name="T14" fmla="*/ 16 w 50"/>
                  <a:gd name="T15" fmla="*/ 108 h 111"/>
                  <a:gd name="T16" fmla="*/ 35 w 50"/>
                  <a:gd name="T17" fmla="*/ 88 h 111"/>
                  <a:gd name="T18" fmla="*/ 50 w 50"/>
                  <a:gd name="T19" fmla="*/ 62 h 111"/>
                  <a:gd name="T20" fmla="*/ 50 w 50"/>
                  <a:gd name="T21" fmla="*/ 33 h 111"/>
                  <a:gd name="T22" fmla="*/ 37 w 50"/>
                  <a:gd name="T23" fmla="*/ 12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0" h="111">
                    <a:moveTo>
                      <a:pt x="37" y="12"/>
                    </a:moveTo>
                    <a:lnTo>
                      <a:pt x="9" y="12"/>
                    </a:lnTo>
                    <a:lnTo>
                      <a:pt x="28" y="26"/>
                    </a:lnTo>
                    <a:lnTo>
                      <a:pt x="31" y="60"/>
                    </a:lnTo>
                    <a:lnTo>
                      <a:pt x="16" y="88"/>
                    </a:lnTo>
                    <a:lnTo>
                      <a:pt x="0" y="93"/>
                    </a:lnTo>
                    <a:lnTo>
                      <a:pt x="0" y="110"/>
                    </a:lnTo>
                    <a:lnTo>
                      <a:pt x="16" y="108"/>
                    </a:lnTo>
                    <a:lnTo>
                      <a:pt x="35" y="88"/>
                    </a:lnTo>
                    <a:lnTo>
                      <a:pt x="50" y="62"/>
                    </a:lnTo>
                    <a:lnTo>
                      <a:pt x="50" y="33"/>
                    </a:lnTo>
                    <a:lnTo>
                      <a:pt x="37" y="12"/>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55" name="Freeform 454"/>
              <p:cNvSpPr>
                <a:spLocks/>
              </p:cNvSpPr>
              <p:nvPr/>
            </p:nvSpPr>
            <p:spPr bwMode="auto">
              <a:xfrm>
                <a:off x="5964" y="4550"/>
                <a:ext cx="50" cy="111"/>
              </a:xfrm>
              <a:custGeom>
                <a:avLst/>
                <a:gdLst>
                  <a:gd name="T0" fmla="*/ 14 w 50"/>
                  <a:gd name="T1" fmla="*/ 0 h 111"/>
                  <a:gd name="T2" fmla="*/ 0 w 50"/>
                  <a:gd name="T3" fmla="*/ 0 h 111"/>
                  <a:gd name="T4" fmla="*/ 0 w 50"/>
                  <a:gd name="T5" fmla="*/ 16 h 111"/>
                  <a:gd name="T6" fmla="*/ 9 w 50"/>
                  <a:gd name="T7" fmla="*/ 12 h 111"/>
                  <a:gd name="T8" fmla="*/ 37 w 50"/>
                  <a:gd name="T9" fmla="*/ 12 h 111"/>
                  <a:gd name="T10" fmla="*/ 35 w 50"/>
                  <a:gd name="T11" fmla="*/ 9 h 111"/>
                  <a:gd name="T12" fmla="*/ 14 w 50"/>
                  <a:gd name="T13" fmla="*/ 0 h 111"/>
                </a:gdLst>
                <a:ahLst/>
                <a:cxnLst>
                  <a:cxn ang="0">
                    <a:pos x="T0" y="T1"/>
                  </a:cxn>
                  <a:cxn ang="0">
                    <a:pos x="T2" y="T3"/>
                  </a:cxn>
                  <a:cxn ang="0">
                    <a:pos x="T4" y="T5"/>
                  </a:cxn>
                  <a:cxn ang="0">
                    <a:pos x="T6" y="T7"/>
                  </a:cxn>
                  <a:cxn ang="0">
                    <a:pos x="T8" y="T9"/>
                  </a:cxn>
                  <a:cxn ang="0">
                    <a:pos x="T10" y="T11"/>
                  </a:cxn>
                  <a:cxn ang="0">
                    <a:pos x="T12" y="T13"/>
                  </a:cxn>
                </a:cxnLst>
                <a:rect l="0" t="0" r="r" b="b"/>
                <a:pathLst>
                  <a:path w="50" h="111">
                    <a:moveTo>
                      <a:pt x="14" y="0"/>
                    </a:moveTo>
                    <a:lnTo>
                      <a:pt x="0" y="0"/>
                    </a:lnTo>
                    <a:lnTo>
                      <a:pt x="0" y="16"/>
                    </a:lnTo>
                    <a:lnTo>
                      <a:pt x="9" y="12"/>
                    </a:lnTo>
                    <a:lnTo>
                      <a:pt x="37" y="12"/>
                    </a:lnTo>
                    <a:lnTo>
                      <a:pt x="35" y="9"/>
                    </a:lnTo>
                    <a:lnTo>
                      <a:pt x="1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grpSp>
          <p:nvGrpSpPr>
            <p:cNvPr id="210" name="Group 209"/>
            <p:cNvGrpSpPr>
              <a:grpSpLocks/>
            </p:cNvGrpSpPr>
            <p:nvPr/>
          </p:nvGrpSpPr>
          <p:grpSpPr bwMode="auto">
            <a:xfrm>
              <a:off x="5904" y="4543"/>
              <a:ext cx="60" cy="151"/>
              <a:chOff x="5904" y="4543"/>
              <a:chExt cx="60" cy="151"/>
            </a:xfrm>
          </p:grpSpPr>
          <p:sp>
            <p:nvSpPr>
              <p:cNvPr id="450" name="Freeform 449"/>
              <p:cNvSpPr>
                <a:spLocks/>
              </p:cNvSpPr>
              <p:nvPr/>
            </p:nvSpPr>
            <p:spPr bwMode="auto">
              <a:xfrm>
                <a:off x="5904" y="4543"/>
                <a:ext cx="60" cy="151"/>
              </a:xfrm>
              <a:custGeom>
                <a:avLst/>
                <a:gdLst>
                  <a:gd name="T0" fmla="*/ 26 w 60"/>
                  <a:gd name="T1" fmla="*/ 0 h 151"/>
                  <a:gd name="T2" fmla="*/ 0 w 60"/>
                  <a:gd name="T3" fmla="*/ 148 h 151"/>
                  <a:gd name="T4" fmla="*/ 16 w 60"/>
                  <a:gd name="T5" fmla="*/ 151 h 151"/>
                  <a:gd name="T6" fmla="*/ 26 w 60"/>
                  <a:gd name="T7" fmla="*/ 100 h 151"/>
                  <a:gd name="T8" fmla="*/ 49 w 60"/>
                  <a:gd name="T9" fmla="*/ 100 h 151"/>
                  <a:gd name="T10" fmla="*/ 33 w 60"/>
                  <a:gd name="T11" fmla="*/ 88 h 151"/>
                  <a:gd name="T12" fmla="*/ 31 w 60"/>
                  <a:gd name="T13" fmla="*/ 57 h 151"/>
                  <a:gd name="T14" fmla="*/ 45 w 60"/>
                  <a:gd name="T15" fmla="*/ 26 h 151"/>
                  <a:gd name="T16" fmla="*/ 60 w 60"/>
                  <a:gd name="T17" fmla="*/ 23 h 151"/>
                  <a:gd name="T18" fmla="*/ 60 w 60"/>
                  <a:gd name="T19" fmla="*/ 16 h 151"/>
                  <a:gd name="T20" fmla="*/ 38 w 60"/>
                  <a:gd name="T21" fmla="*/ 16 h 151"/>
                  <a:gd name="T22" fmla="*/ 40 w 60"/>
                  <a:gd name="T23" fmla="*/ 4 h 151"/>
                  <a:gd name="T24" fmla="*/ 26 w 60"/>
                  <a:gd name="T25" fmla="*/ 0 h 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0" h="151">
                    <a:moveTo>
                      <a:pt x="26" y="0"/>
                    </a:moveTo>
                    <a:lnTo>
                      <a:pt x="0" y="148"/>
                    </a:lnTo>
                    <a:lnTo>
                      <a:pt x="16" y="151"/>
                    </a:lnTo>
                    <a:lnTo>
                      <a:pt x="26" y="100"/>
                    </a:lnTo>
                    <a:lnTo>
                      <a:pt x="49" y="100"/>
                    </a:lnTo>
                    <a:lnTo>
                      <a:pt x="33" y="88"/>
                    </a:lnTo>
                    <a:lnTo>
                      <a:pt x="31" y="57"/>
                    </a:lnTo>
                    <a:lnTo>
                      <a:pt x="45" y="26"/>
                    </a:lnTo>
                    <a:lnTo>
                      <a:pt x="60" y="23"/>
                    </a:lnTo>
                    <a:lnTo>
                      <a:pt x="60" y="16"/>
                    </a:lnTo>
                    <a:lnTo>
                      <a:pt x="38" y="16"/>
                    </a:lnTo>
                    <a:lnTo>
                      <a:pt x="40" y="4"/>
                    </a:lnTo>
                    <a:lnTo>
                      <a:pt x="26"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51" name="Freeform 450"/>
              <p:cNvSpPr>
                <a:spLocks/>
              </p:cNvSpPr>
              <p:nvPr/>
            </p:nvSpPr>
            <p:spPr bwMode="auto">
              <a:xfrm>
                <a:off x="5904" y="4543"/>
                <a:ext cx="60" cy="151"/>
              </a:xfrm>
              <a:custGeom>
                <a:avLst/>
                <a:gdLst>
                  <a:gd name="T0" fmla="*/ 49 w 60"/>
                  <a:gd name="T1" fmla="*/ 100 h 151"/>
                  <a:gd name="T2" fmla="*/ 26 w 60"/>
                  <a:gd name="T3" fmla="*/ 100 h 151"/>
                  <a:gd name="T4" fmla="*/ 35 w 60"/>
                  <a:gd name="T5" fmla="*/ 110 h 151"/>
                  <a:gd name="T6" fmla="*/ 52 w 60"/>
                  <a:gd name="T7" fmla="*/ 117 h 151"/>
                  <a:gd name="T8" fmla="*/ 60 w 60"/>
                  <a:gd name="T9" fmla="*/ 117 h 151"/>
                  <a:gd name="T10" fmla="*/ 60 w 60"/>
                  <a:gd name="T11" fmla="*/ 103 h 151"/>
                  <a:gd name="T12" fmla="*/ 52 w 60"/>
                  <a:gd name="T13" fmla="*/ 103 h 151"/>
                  <a:gd name="T14" fmla="*/ 49 w 60"/>
                  <a:gd name="T15" fmla="*/ 100 h 15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0" h="151">
                    <a:moveTo>
                      <a:pt x="49" y="100"/>
                    </a:moveTo>
                    <a:lnTo>
                      <a:pt x="26" y="100"/>
                    </a:lnTo>
                    <a:lnTo>
                      <a:pt x="35" y="110"/>
                    </a:lnTo>
                    <a:lnTo>
                      <a:pt x="52" y="117"/>
                    </a:lnTo>
                    <a:lnTo>
                      <a:pt x="60" y="117"/>
                    </a:lnTo>
                    <a:lnTo>
                      <a:pt x="60" y="103"/>
                    </a:lnTo>
                    <a:lnTo>
                      <a:pt x="52" y="103"/>
                    </a:lnTo>
                    <a:lnTo>
                      <a:pt x="49" y="10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52" name="Freeform 451"/>
              <p:cNvSpPr>
                <a:spLocks/>
              </p:cNvSpPr>
              <p:nvPr/>
            </p:nvSpPr>
            <p:spPr bwMode="auto">
              <a:xfrm>
                <a:off x="5904" y="4543"/>
                <a:ext cx="60" cy="151"/>
              </a:xfrm>
              <a:custGeom>
                <a:avLst/>
                <a:gdLst>
                  <a:gd name="T0" fmla="*/ 60 w 60"/>
                  <a:gd name="T1" fmla="*/ 100 h 151"/>
                  <a:gd name="T2" fmla="*/ 52 w 60"/>
                  <a:gd name="T3" fmla="*/ 103 h 151"/>
                  <a:gd name="T4" fmla="*/ 60 w 60"/>
                  <a:gd name="T5" fmla="*/ 103 h 151"/>
                  <a:gd name="T6" fmla="*/ 60 w 60"/>
                  <a:gd name="T7" fmla="*/ 100 h 151"/>
                </a:gdLst>
                <a:ahLst/>
                <a:cxnLst>
                  <a:cxn ang="0">
                    <a:pos x="T0" y="T1"/>
                  </a:cxn>
                  <a:cxn ang="0">
                    <a:pos x="T2" y="T3"/>
                  </a:cxn>
                  <a:cxn ang="0">
                    <a:pos x="T4" y="T5"/>
                  </a:cxn>
                  <a:cxn ang="0">
                    <a:pos x="T6" y="T7"/>
                  </a:cxn>
                </a:cxnLst>
                <a:rect l="0" t="0" r="r" b="b"/>
                <a:pathLst>
                  <a:path w="60" h="151">
                    <a:moveTo>
                      <a:pt x="60" y="100"/>
                    </a:moveTo>
                    <a:lnTo>
                      <a:pt x="52" y="103"/>
                    </a:lnTo>
                    <a:lnTo>
                      <a:pt x="60" y="103"/>
                    </a:lnTo>
                    <a:lnTo>
                      <a:pt x="60" y="10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53" name="Freeform 452"/>
              <p:cNvSpPr>
                <a:spLocks/>
              </p:cNvSpPr>
              <p:nvPr/>
            </p:nvSpPr>
            <p:spPr bwMode="auto">
              <a:xfrm>
                <a:off x="5904" y="4543"/>
                <a:ext cx="60" cy="151"/>
              </a:xfrm>
              <a:custGeom>
                <a:avLst/>
                <a:gdLst>
                  <a:gd name="T0" fmla="*/ 60 w 60"/>
                  <a:gd name="T1" fmla="*/ 7 h 151"/>
                  <a:gd name="T2" fmla="*/ 55 w 60"/>
                  <a:gd name="T3" fmla="*/ 7 h 151"/>
                  <a:gd name="T4" fmla="*/ 38 w 60"/>
                  <a:gd name="T5" fmla="*/ 16 h 151"/>
                  <a:gd name="T6" fmla="*/ 60 w 60"/>
                  <a:gd name="T7" fmla="*/ 16 h 151"/>
                  <a:gd name="T8" fmla="*/ 60 w 60"/>
                  <a:gd name="T9" fmla="*/ 7 h 151"/>
                </a:gdLst>
                <a:ahLst/>
                <a:cxnLst>
                  <a:cxn ang="0">
                    <a:pos x="T0" y="T1"/>
                  </a:cxn>
                  <a:cxn ang="0">
                    <a:pos x="T2" y="T3"/>
                  </a:cxn>
                  <a:cxn ang="0">
                    <a:pos x="T4" y="T5"/>
                  </a:cxn>
                  <a:cxn ang="0">
                    <a:pos x="T6" y="T7"/>
                  </a:cxn>
                  <a:cxn ang="0">
                    <a:pos x="T8" y="T9"/>
                  </a:cxn>
                </a:cxnLst>
                <a:rect l="0" t="0" r="r" b="b"/>
                <a:pathLst>
                  <a:path w="60" h="151">
                    <a:moveTo>
                      <a:pt x="60" y="7"/>
                    </a:moveTo>
                    <a:lnTo>
                      <a:pt x="55" y="7"/>
                    </a:lnTo>
                    <a:lnTo>
                      <a:pt x="38" y="16"/>
                    </a:lnTo>
                    <a:lnTo>
                      <a:pt x="60" y="16"/>
                    </a:lnTo>
                    <a:lnTo>
                      <a:pt x="60" y="7"/>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sp>
          <p:nvSpPr>
            <p:cNvPr id="211" name="Freeform 210"/>
            <p:cNvSpPr>
              <a:spLocks/>
            </p:cNvSpPr>
            <p:nvPr/>
          </p:nvSpPr>
          <p:spPr bwMode="auto">
            <a:xfrm>
              <a:off x="6079" y="4649"/>
              <a:ext cx="43" cy="31"/>
            </a:xfrm>
            <a:custGeom>
              <a:avLst/>
              <a:gdLst>
                <a:gd name="T0" fmla="*/ 26 w 43"/>
                <a:gd name="T1" fmla="*/ 0 h 31"/>
                <a:gd name="T2" fmla="*/ 11 w 43"/>
                <a:gd name="T3" fmla="*/ 14 h 31"/>
                <a:gd name="T4" fmla="*/ 0 w 43"/>
                <a:gd name="T5" fmla="*/ 16 h 31"/>
                <a:gd name="T6" fmla="*/ 0 w 43"/>
                <a:gd name="T7" fmla="*/ 31 h 31"/>
                <a:gd name="T8" fmla="*/ 21 w 43"/>
                <a:gd name="T9" fmla="*/ 28 h 31"/>
                <a:gd name="T10" fmla="*/ 43 w 43"/>
                <a:gd name="T11" fmla="*/ 4 h 31"/>
                <a:gd name="T12" fmla="*/ 26 w 43"/>
                <a:gd name="T13" fmla="*/ 0 h 31"/>
              </a:gdLst>
              <a:ahLst/>
              <a:cxnLst>
                <a:cxn ang="0">
                  <a:pos x="T0" y="T1"/>
                </a:cxn>
                <a:cxn ang="0">
                  <a:pos x="T2" y="T3"/>
                </a:cxn>
                <a:cxn ang="0">
                  <a:pos x="T4" y="T5"/>
                </a:cxn>
                <a:cxn ang="0">
                  <a:pos x="T6" y="T7"/>
                </a:cxn>
                <a:cxn ang="0">
                  <a:pos x="T8" y="T9"/>
                </a:cxn>
                <a:cxn ang="0">
                  <a:pos x="T10" y="T11"/>
                </a:cxn>
                <a:cxn ang="0">
                  <a:pos x="T12" y="T13"/>
                </a:cxn>
              </a:cxnLst>
              <a:rect l="0" t="0" r="r" b="b"/>
              <a:pathLst>
                <a:path w="43" h="31">
                  <a:moveTo>
                    <a:pt x="26" y="0"/>
                  </a:moveTo>
                  <a:lnTo>
                    <a:pt x="11" y="14"/>
                  </a:lnTo>
                  <a:lnTo>
                    <a:pt x="0" y="16"/>
                  </a:lnTo>
                  <a:lnTo>
                    <a:pt x="0" y="31"/>
                  </a:lnTo>
                  <a:lnTo>
                    <a:pt x="21" y="28"/>
                  </a:lnTo>
                  <a:lnTo>
                    <a:pt x="43" y="4"/>
                  </a:lnTo>
                  <a:lnTo>
                    <a:pt x="26"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nvGrpSpPr>
            <p:cNvPr id="212" name="Group 211"/>
            <p:cNvGrpSpPr>
              <a:grpSpLocks/>
            </p:cNvGrpSpPr>
            <p:nvPr/>
          </p:nvGrpSpPr>
          <p:grpSpPr bwMode="auto">
            <a:xfrm>
              <a:off x="6079" y="4567"/>
              <a:ext cx="48" cy="70"/>
              <a:chOff x="6079" y="4567"/>
              <a:chExt cx="48" cy="70"/>
            </a:xfrm>
          </p:grpSpPr>
          <p:sp>
            <p:nvSpPr>
              <p:cNvPr id="448" name="Freeform 447"/>
              <p:cNvSpPr>
                <a:spLocks/>
              </p:cNvSpPr>
              <p:nvPr/>
            </p:nvSpPr>
            <p:spPr bwMode="auto">
              <a:xfrm>
                <a:off x="6079" y="4567"/>
                <a:ext cx="48" cy="70"/>
              </a:xfrm>
              <a:custGeom>
                <a:avLst/>
                <a:gdLst>
                  <a:gd name="T0" fmla="*/ 0 w 48"/>
                  <a:gd name="T1" fmla="*/ 47 h 70"/>
                  <a:gd name="T2" fmla="*/ 0 w 48"/>
                  <a:gd name="T3" fmla="*/ 64 h 70"/>
                  <a:gd name="T4" fmla="*/ 47 w 48"/>
                  <a:gd name="T5" fmla="*/ 69 h 70"/>
                  <a:gd name="T6" fmla="*/ 47 w 48"/>
                  <a:gd name="T7" fmla="*/ 67 h 70"/>
                  <a:gd name="T8" fmla="*/ 45 w 48"/>
                  <a:gd name="T9" fmla="*/ 52 h 70"/>
                  <a:gd name="T10" fmla="*/ 31 w 48"/>
                  <a:gd name="T11" fmla="*/ 52 h 70"/>
                  <a:gd name="T12" fmla="*/ 0 w 48"/>
                  <a:gd name="T13" fmla="*/ 47 h 70"/>
                </a:gdLst>
                <a:ahLst/>
                <a:cxnLst>
                  <a:cxn ang="0">
                    <a:pos x="T0" y="T1"/>
                  </a:cxn>
                  <a:cxn ang="0">
                    <a:pos x="T2" y="T3"/>
                  </a:cxn>
                  <a:cxn ang="0">
                    <a:pos x="T4" y="T5"/>
                  </a:cxn>
                  <a:cxn ang="0">
                    <a:pos x="T6" y="T7"/>
                  </a:cxn>
                  <a:cxn ang="0">
                    <a:pos x="T8" y="T9"/>
                  </a:cxn>
                  <a:cxn ang="0">
                    <a:pos x="T10" y="T11"/>
                  </a:cxn>
                  <a:cxn ang="0">
                    <a:pos x="T12" y="T13"/>
                  </a:cxn>
                </a:cxnLst>
                <a:rect l="0" t="0" r="r" b="b"/>
                <a:pathLst>
                  <a:path w="48" h="70">
                    <a:moveTo>
                      <a:pt x="0" y="47"/>
                    </a:moveTo>
                    <a:lnTo>
                      <a:pt x="0" y="64"/>
                    </a:lnTo>
                    <a:lnTo>
                      <a:pt x="47" y="69"/>
                    </a:lnTo>
                    <a:lnTo>
                      <a:pt x="47" y="67"/>
                    </a:lnTo>
                    <a:lnTo>
                      <a:pt x="45" y="52"/>
                    </a:lnTo>
                    <a:lnTo>
                      <a:pt x="31" y="52"/>
                    </a:lnTo>
                    <a:lnTo>
                      <a:pt x="0" y="47"/>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49" name="Freeform 448"/>
              <p:cNvSpPr>
                <a:spLocks/>
              </p:cNvSpPr>
              <p:nvPr/>
            </p:nvSpPr>
            <p:spPr bwMode="auto">
              <a:xfrm>
                <a:off x="6079" y="4567"/>
                <a:ext cx="48" cy="70"/>
              </a:xfrm>
              <a:custGeom>
                <a:avLst/>
                <a:gdLst>
                  <a:gd name="T0" fmla="*/ 7 w 48"/>
                  <a:gd name="T1" fmla="*/ 0 h 70"/>
                  <a:gd name="T2" fmla="*/ 0 w 48"/>
                  <a:gd name="T3" fmla="*/ 2 h 70"/>
                  <a:gd name="T4" fmla="*/ 0 w 48"/>
                  <a:gd name="T5" fmla="*/ 16 h 70"/>
                  <a:gd name="T6" fmla="*/ 7 w 48"/>
                  <a:gd name="T7" fmla="*/ 16 h 70"/>
                  <a:gd name="T8" fmla="*/ 26 w 48"/>
                  <a:gd name="T9" fmla="*/ 31 h 70"/>
                  <a:gd name="T10" fmla="*/ 31 w 48"/>
                  <a:gd name="T11" fmla="*/ 52 h 70"/>
                  <a:gd name="T12" fmla="*/ 45 w 48"/>
                  <a:gd name="T13" fmla="*/ 52 h 70"/>
                  <a:gd name="T14" fmla="*/ 40 w 48"/>
                  <a:gd name="T15" fmla="*/ 21 h 70"/>
                  <a:gd name="T16" fmla="*/ 28 w 48"/>
                  <a:gd name="T17" fmla="*/ 7 h 70"/>
                  <a:gd name="T18" fmla="*/ 7 w 48"/>
                  <a:gd name="T19" fmla="*/ 0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8" h="70">
                    <a:moveTo>
                      <a:pt x="7" y="0"/>
                    </a:moveTo>
                    <a:lnTo>
                      <a:pt x="0" y="2"/>
                    </a:lnTo>
                    <a:lnTo>
                      <a:pt x="0" y="16"/>
                    </a:lnTo>
                    <a:lnTo>
                      <a:pt x="7" y="16"/>
                    </a:lnTo>
                    <a:lnTo>
                      <a:pt x="26" y="31"/>
                    </a:lnTo>
                    <a:lnTo>
                      <a:pt x="31" y="52"/>
                    </a:lnTo>
                    <a:lnTo>
                      <a:pt x="45" y="52"/>
                    </a:lnTo>
                    <a:lnTo>
                      <a:pt x="40" y="21"/>
                    </a:lnTo>
                    <a:lnTo>
                      <a:pt x="28" y="7"/>
                    </a:lnTo>
                    <a:lnTo>
                      <a:pt x="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grpSp>
          <p:nvGrpSpPr>
            <p:cNvPr id="213" name="Group 212"/>
            <p:cNvGrpSpPr>
              <a:grpSpLocks/>
            </p:cNvGrpSpPr>
            <p:nvPr/>
          </p:nvGrpSpPr>
          <p:grpSpPr bwMode="auto">
            <a:xfrm>
              <a:off x="6029" y="4570"/>
              <a:ext cx="50" cy="112"/>
              <a:chOff x="6029" y="4570"/>
              <a:chExt cx="50" cy="112"/>
            </a:xfrm>
          </p:grpSpPr>
          <p:sp>
            <p:nvSpPr>
              <p:cNvPr id="446" name="Freeform 445"/>
              <p:cNvSpPr>
                <a:spLocks/>
              </p:cNvSpPr>
              <p:nvPr/>
            </p:nvSpPr>
            <p:spPr bwMode="auto">
              <a:xfrm>
                <a:off x="6029" y="4570"/>
                <a:ext cx="50" cy="112"/>
              </a:xfrm>
              <a:custGeom>
                <a:avLst/>
                <a:gdLst>
                  <a:gd name="T0" fmla="*/ 50 w 50"/>
                  <a:gd name="T1" fmla="*/ 0 h 112"/>
                  <a:gd name="T2" fmla="*/ 21 w 50"/>
                  <a:gd name="T3" fmla="*/ 7 h 112"/>
                  <a:gd name="T4" fmla="*/ 7 w 50"/>
                  <a:gd name="T5" fmla="*/ 23 h 112"/>
                  <a:gd name="T6" fmla="*/ 0 w 50"/>
                  <a:gd name="T7" fmla="*/ 47 h 112"/>
                  <a:gd name="T8" fmla="*/ 7 w 50"/>
                  <a:gd name="T9" fmla="*/ 91 h 112"/>
                  <a:gd name="T10" fmla="*/ 21 w 50"/>
                  <a:gd name="T11" fmla="*/ 103 h 112"/>
                  <a:gd name="T12" fmla="*/ 40 w 50"/>
                  <a:gd name="T13" fmla="*/ 112 h 112"/>
                  <a:gd name="T14" fmla="*/ 50 w 50"/>
                  <a:gd name="T15" fmla="*/ 110 h 112"/>
                  <a:gd name="T16" fmla="*/ 50 w 50"/>
                  <a:gd name="T17" fmla="*/ 96 h 112"/>
                  <a:gd name="T18" fmla="*/ 43 w 50"/>
                  <a:gd name="T19" fmla="*/ 96 h 112"/>
                  <a:gd name="T20" fmla="*/ 24 w 50"/>
                  <a:gd name="T21" fmla="*/ 83 h 112"/>
                  <a:gd name="T22" fmla="*/ 16 w 50"/>
                  <a:gd name="T23" fmla="*/ 52 h 112"/>
                  <a:gd name="T24" fmla="*/ 50 w 50"/>
                  <a:gd name="T25" fmla="*/ 52 h 112"/>
                  <a:gd name="T26" fmla="*/ 50 w 50"/>
                  <a:gd name="T27" fmla="*/ 45 h 112"/>
                  <a:gd name="T28" fmla="*/ 21 w 50"/>
                  <a:gd name="T29" fmla="*/ 40 h 112"/>
                  <a:gd name="T30" fmla="*/ 36 w 50"/>
                  <a:gd name="T31" fmla="*/ 19 h 112"/>
                  <a:gd name="T32" fmla="*/ 50 w 50"/>
                  <a:gd name="T33" fmla="*/ 14 h 112"/>
                  <a:gd name="T34" fmla="*/ 50 w 50"/>
                  <a:gd name="T35" fmla="*/ 0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0" h="112">
                    <a:moveTo>
                      <a:pt x="50" y="0"/>
                    </a:moveTo>
                    <a:lnTo>
                      <a:pt x="21" y="7"/>
                    </a:lnTo>
                    <a:lnTo>
                      <a:pt x="7" y="23"/>
                    </a:lnTo>
                    <a:lnTo>
                      <a:pt x="0" y="47"/>
                    </a:lnTo>
                    <a:lnTo>
                      <a:pt x="7" y="91"/>
                    </a:lnTo>
                    <a:lnTo>
                      <a:pt x="21" y="103"/>
                    </a:lnTo>
                    <a:lnTo>
                      <a:pt x="40" y="112"/>
                    </a:lnTo>
                    <a:lnTo>
                      <a:pt x="50" y="110"/>
                    </a:lnTo>
                    <a:lnTo>
                      <a:pt x="50" y="96"/>
                    </a:lnTo>
                    <a:lnTo>
                      <a:pt x="43" y="96"/>
                    </a:lnTo>
                    <a:lnTo>
                      <a:pt x="24" y="83"/>
                    </a:lnTo>
                    <a:lnTo>
                      <a:pt x="16" y="52"/>
                    </a:lnTo>
                    <a:lnTo>
                      <a:pt x="50" y="52"/>
                    </a:lnTo>
                    <a:lnTo>
                      <a:pt x="50" y="45"/>
                    </a:lnTo>
                    <a:lnTo>
                      <a:pt x="21" y="40"/>
                    </a:lnTo>
                    <a:lnTo>
                      <a:pt x="36" y="19"/>
                    </a:lnTo>
                    <a:lnTo>
                      <a:pt x="50" y="14"/>
                    </a:lnTo>
                    <a:lnTo>
                      <a:pt x="50"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47" name="Freeform 446"/>
              <p:cNvSpPr>
                <a:spLocks/>
              </p:cNvSpPr>
              <p:nvPr/>
            </p:nvSpPr>
            <p:spPr bwMode="auto">
              <a:xfrm>
                <a:off x="6029" y="4570"/>
                <a:ext cx="50" cy="112"/>
              </a:xfrm>
              <a:custGeom>
                <a:avLst/>
                <a:gdLst>
                  <a:gd name="T0" fmla="*/ 50 w 50"/>
                  <a:gd name="T1" fmla="*/ 52 h 112"/>
                  <a:gd name="T2" fmla="*/ 16 w 50"/>
                  <a:gd name="T3" fmla="*/ 52 h 112"/>
                  <a:gd name="T4" fmla="*/ 50 w 50"/>
                  <a:gd name="T5" fmla="*/ 62 h 112"/>
                  <a:gd name="T6" fmla="*/ 50 w 50"/>
                  <a:gd name="T7" fmla="*/ 52 h 112"/>
                </a:gdLst>
                <a:ahLst/>
                <a:cxnLst>
                  <a:cxn ang="0">
                    <a:pos x="T0" y="T1"/>
                  </a:cxn>
                  <a:cxn ang="0">
                    <a:pos x="T2" y="T3"/>
                  </a:cxn>
                  <a:cxn ang="0">
                    <a:pos x="T4" y="T5"/>
                  </a:cxn>
                  <a:cxn ang="0">
                    <a:pos x="T6" y="T7"/>
                  </a:cxn>
                </a:cxnLst>
                <a:rect l="0" t="0" r="r" b="b"/>
                <a:pathLst>
                  <a:path w="50" h="112">
                    <a:moveTo>
                      <a:pt x="50" y="52"/>
                    </a:moveTo>
                    <a:lnTo>
                      <a:pt x="16" y="52"/>
                    </a:lnTo>
                    <a:lnTo>
                      <a:pt x="50" y="62"/>
                    </a:lnTo>
                    <a:lnTo>
                      <a:pt x="50" y="52"/>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grpSp>
          <p:nvGrpSpPr>
            <p:cNvPr id="214" name="Group 213"/>
            <p:cNvGrpSpPr>
              <a:grpSpLocks/>
            </p:cNvGrpSpPr>
            <p:nvPr/>
          </p:nvGrpSpPr>
          <p:grpSpPr bwMode="auto">
            <a:xfrm>
              <a:off x="6223" y="4560"/>
              <a:ext cx="58" cy="154"/>
              <a:chOff x="6223" y="4560"/>
              <a:chExt cx="58" cy="154"/>
            </a:xfrm>
          </p:grpSpPr>
          <p:sp>
            <p:nvSpPr>
              <p:cNvPr id="444" name="Freeform 443"/>
              <p:cNvSpPr>
                <a:spLocks/>
              </p:cNvSpPr>
              <p:nvPr/>
            </p:nvSpPr>
            <p:spPr bwMode="auto">
              <a:xfrm>
                <a:off x="6223" y="4560"/>
                <a:ext cx="58" cy="154"/>
              </a:xfrm>
              <a:custGeom>
                <a:avLst/>
                <a:gdLst>
                  <a:gd name="T0" fmla="*/ 57 w 58"/>
                  <a:gd name="T1" fmla="*/ 33 h 154"/>
                  <a:gd name="T2" fmla="*/ 38 w 58"/>
                  <a:gd name="T3" fmla="*/ 33 h 154"/>
                  <a:gd name="T4" fmla="*/ 19 w 58"/>
                  <a:gd name="T5" fmla="*/ 148 h 154"/>
                  <a:gd name="T6" fmla="*/ 38 w 58"/>
                  <a:gd name="T7" fmla="*/ 153 h 154"/>
                  <a:gd name="T8" fmla="*/ 57 w 58"/>
                  <a:gd name="T9" fmla="*/ 33 h 154"/>
                </a:gdLst>
                <a:ahLst/>
                <a:cxnLst>
                  <a:cxn ang="0">
                    <a:pos x="T0" y="T1"/>
                  </a:cxn>
                  <a:cxn ang="0">
                    <a:pos x="T2" y="T3"/>
                  </a:cxn>
                  <a:cxn ang="0">
                    <a:pos x="T4" y="T5"/>
                  </a:cxn>
                  <a:cxn ang="0">
                    <a:pos x="T6" y="T7"/>
                  </a:cxn>
                  <a:cxn ang="0">
                    <a:pos x="T8" y="T9"/>
                  </a:cxn>
                </a:cxnLst>
                <a:rect l="0" t="0" r="r" b="b"/>
                <a:pathLst>
                  <a:path w="58" h="154">
                    <a:moveTo>
                      <a:pt x="57" y="33"/>
                    </a:moveTo>
                    <a:lnTo>
                      <a:pt x="38" y="33"/>
                    </a:lnTo>
                    <a:lnTo>
                      <a:pt x="19" y="148"/>
                    </a:lnTo>
                    <a:lnTo>
                      <a:pt x="38" y="153"/>
                    </a:lnTo>
                    <a:lnTo>
                      <a:pt x="57" y="33"/>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45" name="Freeform 444"/>
              <p:cNvSpPr>
                <a:spLocks/>
              </p:cNvSpPr>
              <p:nvPr/>
            </p:nvSpPr>
            <p:spPr bwMode="auto">
              <a:xfrm>
                <a:off x="6223" y="4560"/>
                <a:ext cx="58" cy="154"/>
              </a:xfrm>
              <a:custGeom>
                <a:avLst/>
                <a:gdLst>
                  <a:gd name="T0" fmla="*/ 52 w 58"/>
                  <a:gd name="T1" fmla="*/ 0 h 154"/>
                  <a:gd name="T2" fmla="*/ 33 w 58"/>
                  <a:gd name="T3" fmla="*/ 16 h 154"/>
                  <a:gd name="T4" fmla="*/ 2 w 58"/>
                  <a:gd name="T5" fmla="*/ 31 h 154"/>
                  <a:gd name="T6" fmla="*/ 0 w 58"/>
                  <a:gd name="T7" fmla="*/ 50 h 154"/>
                  <a:gd name="T8" fmla="*/ 21 w 58"/>
                  <a:gd name="T9" fmla="*/ 43 h 154"/>
                  <a:gd name="T10" fmla="*/ 38 w 58"/>
                  <a:gd name="T11" fmla="*/ 33 h 154"/>
                  <a:gd name="T12" fmla="*/ 57 w 58"/>
                  <a:gd name="T13" fmla="*/ 33 h 154"/>
                  <a:gd name="T14" fmla="*/ 62 w 58"/>
                  <a:gd name="T15" fmla="*/ 2 h 154"/>
                  <a:gd name="T16" fmla="*/ 52 w 58"/>
                  <a:gd name="T17" fmla="*/ 0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8" h="154">
                    <a:moveTo>
                      <a:pt x="52" y="0"/>
                    </a:moveTo>
                    <a:lnTo>
                      <a:pt x="33" y="16"/>
                    </a:lnTo>
                    <a:lnTo>
                      <a:pt x="2" y="31"/>
                    </a:lnTo>
                    <a:lnTo>
                      <a:pt x="0" y="50"/>
                    </a:lnTo>
                    <a:lnTo>
                      <a:pt x="21" y="43"/>
                    </a:lnTo>
                    <a:lnTo>
                      <a:pt x="38" y="33"/>
                    </a:lnTo>
                    <a:lnTo>
                      <a:pt x="57" y="33"/>
                    </a:lnTo>
                    <a:lnTo>
                      <a:pt x="62" y="2"/>
                    </a:lnTo>
                    <a:lnTo>
                      <a:pt x="52"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grpSp>
          <p:nvGrpSpPr>
            <p:cNvPr id="215" name="Group 214"/>
            <p:cNvGrpSpPr>
              <a:grpSpLocks/>
            </p:cNvGrpSpPr>
            <p:nvPr/>
          </p:nvGrpSpPr>
          <p:grpSpPr bwMode="auto">
            <a:xfrm>
              <a:off x="6370" y="4582"/>
              <a:ext cx="50" cy="148"/>
              <a:chOff x="6370" y="4582"/>
              <a:chExt cx="50" cy="148"/>
            </a:xfrm>
          </p:grpSpPr>
          <p:sp>
            <p:nvSpPr>
              <p:cNvPr id="442" name="Freeform 441"/>
              <p:cNvSpPr>
                <a:spLocks/>
              </p:cNvSpPr>
              <p:nvPr/>
            </p:nvSpPr>
            <p:spPr bwMode="auto">
              <a:xfrm>
                <a:off x="6370" y="4582"/>
                <a:ext cx="50" cy="148"/>
              </a:xfrm>
              <a:custGeom>
                <a:avLst/>
                <a:gdLst>
                  <a:gd name="T0" fmla="*/ 37 w 50"/>
                  <a:gd name="T1" fmla="*/ 14 h 148"/>
                  <a:gd name="T2" fmla="*/ 9 w 50"/>
                  <a:gd name="T3" fmla="*/ 14 h 148"/>
                  <a:gd name="T4" fmla="*/ 28 w 50"/>
                  <a:gd name="T5" fmla="*/ 28 h 148"/>
                  <a:gd name="T6" fmla="*/ 28 w 50"/>
                  <a:gd name="T7" fmla="*/ 79 h 148"/>
                  <a:gd name="T8" fmla="*/ 12 w 50"/>
                  <a:gd name="T9" fmla="*/ 127 h 148"/>
                  <a:gd name="T10" fmla="*/ 0 w 50"/>
                  <a:gd name="T11" fmla="*/ 132 h 148"/>
                  <a:gd name="T12" fmla="*/ 0 w 50"/>
                  <a:gd name="T13" fmla="*/ 148 h 148"/>
                  <a:gd name="T14" fmla="*/ 14 w 50"/>
                  <a:gd name="T15" fmla="*/ 146 h 148"/>
                  <a:gd name="T16" fmla="*/ 36 w 50"/>
                  <a:gd name="T17" fmla="*/ 124 h 148"/>
                  <a:gd name="T18" fmla="*/ 47 w 50"/>
                  <a:gd name="T19" fmla="*/ 84 h 148"/>
                  <a:gd name="T20" fmla="*/ 50 w 50"/>
                  <a:gd name="T21" fmla="*/ 48 h 148"/>
                  <a:gd name="T22" fmla="*/ 45 w 50"/>
                  <a:gd name="T23" fmla="*/ 24 h 148"/>
                  <a:gd name="T24" fmla="*/ 37 w 50"/>
                  <a:gd name="T25" fmla="*/ 14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0" h="148">
                    <a:moveTo>
                      <a:pt x="37" y="14"/>
                    </a:moveTo>
                    <a:lnTo>
                      <a:pt x="9" y="14"/>
                    </a:lnTo>
                    <a:lnTo>
                      <a:pt x="28" y="28"/>
                    </a:lnTo>
                    <a:lnTo>
                      <a:pt x="28" y="79"/>
                    </a:lnTo>
                    <a:lnTo>
                      <a:pt x="12" y="127"/>
                    </a:lnTo>
                    <a:lnTo>
                      <a:pt x="0" y="132"/>
                    </a:lnTo>
                    <a:lnTo>
                      <a:pt x="0" y="148"/>
                    </a:lnTo>
                    <a:lnTo>
                      <a:pt x="14" y="146"/>
                    </a:lnTo>
                    <a:lnTo>
                      <a:pt x="36" y="124"/>
                    </a:lnTo>
                    <a:lnTo>
                      <a:pt x="47" y="84"/>
                    </a:lnTo>
                    <a:lnTo>
                      <a:pt x="50" y="48"/>
                    </a:lnTo>
                    <a:lnTo>
                      <a:pt x="45" y="24"/>
                    </a:lnTo>
                    <a:lnTo>
                      <a:pt x="37" y="14"/>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43" name="Freeform 442"/>
              <p:cNvSpPr>
                <a:spLocks/>
              </p:cNvSpPr>
              <p:nvPr/>
            </p:nvSpPr>
            <p:spPr bwMode="auto">
              <a:xfrm>
                <a:off x="6370" y="4582"/>
                <a:ext cx="50" cy="148"/>
              </a:xfrm>
              <a:custGeom>
                <a:avLst/>
                <a:gdLst>
                  <a:gd name="T0" fmla="*/ 12 w 50"/>
                  <a:gd name="T1" fmla="*/ 0 h 148"/>
                  <a:gd name="T2" fmla="*/ 0 w 50"/>
                  <a:gd name="T3" fmla="*/ 0 h 148"/>
                  <a:gd name="T4" fmla="*/ 0 w 50"/>
                  <a:gd name="T5" fmla="*/ 16 h 148"/>
                  <a:gd name="T6" fmla="*/ 9 w 50"/>
                  <a:gd name="T7" fmla="*/ 14 h 148"/>
                  <a:gd name="T8" fmla="*/ 37 w 50"/>
                  <a:gd name="T9" fmla="*/ 14 h 148"/>
                  <a:gd name="T10" fmla="*/ 31 w 50"/>
                  <a:gd name="T11" fmla="*/ 7 h 148"/>
                  <a:gd name="T12" fmla="*/ 12 w 50"/>
                  <a:gd name="T13" fmla="*/ 0 h 148"/>
                </a:gdLst>
                <a:ahLst/>
                <a:cxnLst>
                  <a:cxn ang="0">
                    <a:pos x="T0" y="T1"/>
                  </a:cxn>
                  <a:cxn ang="0">
                    <a:pos x="T2" y="T3"/>
                  </a:cxn>
                  <a:cxn ang="0">
                    <a:pos x="T4" y="T5"/>
                  </a:cxn>
                  <a:cxn ang="0">
                    <a:pos x="T6" y="T7"/>
                  </a:cxn>
                  <a:cxn ang="0">
                    <a:pos x="T8" y="T9"/>
                  </a:cxn>
                  <a:cxn ang="0">
                    <a:pos x="T10" y="T11"/>
                  </a:cxn>
                  <a:cxn ang="0">
                    <a:pos x="T12" y="T13"/>
                  </a:cxn>
                </a:cxnLst>
                <a:rect l="0" t="0" r="r" b="b"/>
                <a:pathLst>
                  <a:path w="50" h="148">
                    <a:moveTo>
                      <a:pt x="12" y="0"/>
                    </a:moveTo>
                    <a:lnTo>
                      <a:pt x="0" y="0"/>
                    </a:lnTo>
                    <a:lnTo>
                      <a:pt x="0" y="16"/>
                    </a:lnTo>
                    <a:lnTo>
                      <a:pt x="9" y="14"/>
                    </a:lnTo>
                    <a:lnTo>
                      <a:pt x="37" y="14"/>
                    </a:lnTo>
                    <a:lnTo>
                      <a:pt x="31" y="7"/>
                    </a:lnTo>
                    <a:lnTo>
                      <a:pt x="12"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grpSp>
          <p:nvGrpSpPr>
            <p:cNvPr id="216" name="Group 215"/>
            <p:cNvGrpSpPr>
              <a:grpSpLocks/>
            </p:cNvGrpSpPr>
            <p:nvPr/>
          </p:nvGrpSpPr>
          <p:grpSpPr bwMode="auto">
            <a:xfrm>
              <a:off x="6319" y="4582"/>
              <a:ext cx="51" cy="151"/>
              <a:chOff x="6319" y="4582"/>
              <a:chExt cx="51" cy="151"/>
            </a:xfrm>
          </p:grpSpPr>
          <p:sp>
            <p:nvSpPr>
              <p:cNvPr id="440" name="Freeform 439"/>
              <p:cNvSpPr>
                <a:spLocks/>
              </p:cNvSpPr>
              <p:nvPr/>
            </p:nvSpPr>
            <p:spPr bwMode="auto">
              <a:xfrm>
                <a:off x="6319" y="4582"/>
                <a:ext cx="51" cy="151"/>
              </a:xfrm>
              <a:custGeom>
                <a:avLst/>
                <a:gdLst>
                  <a:gd name="T0" fmla="*/ 50 w 51"/>
                  <a:gd name="T1" fmla="*/ 0 h 151"/>
                  <a:gd name="T2" fmla="*/ 35 w 51"/>
                  <a:gd name="T3" fmla="*/ 2 h 151"/>
                  <a:gd name="T4" fmla="*/ 14 w 51"/>
                  <a:gd name="T5" fmla="*/ 24 h 151"/>
                  <a:gd name="T6" fmla="*/ 2 w 51"/>
                  <a:gd name="T7" fmla="*/ 67 h 151"/>
                  <a:gd name="T8" fmla="*/ 0 w 51"/>
                  <a:gd name="T9" fmla="*/ 103 h 151"/>
                  <a:gd name="T10" fmla="*/ 7 w 51"/>
                  <a:gd name="T11" fmla="*/ 129 h 151"/>
                  <a:gd name="T12" fmla="*/ 19 w 51"/>
                  <a:gd name="T13" fmla="*/ 141 h 151"/>
                  <a:gd name="T14" fmla="*/ 38 w 51"/>
                  <a:gd name="T15" fmla="*/ 151 h 151"/>
                  <a:gd name="T16" fmla="*/ 50 w 51"/>
                  <a:gd name="T17" fmla="*/ 148 h 151"/>
                  <a:gd name="T18" fmla="*/ 50 w 51"/>
                  <a:gd name="T19" fmla="*/ 136 h 151"/>
                  <a:gd name="T20" fmla="*/ 38 w 51"/>
                  <a:gd name="T21" fmla="*/ 136 h 151"/>
                  <a:gd name="T22" fmla="*/ 21 w 51"/>
                  <a:gd name="T23" fmla="*/ 120 h 151"/>
                  <a:gd name="T24" fmla="*/ 21 w 51"/>
                  <a:gd name="T25" fmla="*/ 69 h 151"/>
                  <a:gd name="T26" fmla="*/ 26 w 51"/>
                  <a:gd name="T27" fmla="*/ 38 h 151"/>
                  <a:gd name="T28" fmla="*/ 38 w 51"/>
                  <a:gd name="T29" fmla="*/ 21 h 151"/>
                  <a:gd name="T30" fmla="*/ 50 w 51"/>
                  <a:gd name="T31" fmla="*/ 16 h 151"/>
                  <a:gd name="T32" fmla="*/ 50 w 51"/>
                  <a:gd name="T33" fmla="*/ 0 h 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1" h="151">
                    <a:moveTo>
                      <a:pt x="50" y="0"/>
                    </a:moveTo>
                    <a:lnTo>
                      <a:pt x="35" y="2"/>
                    </a:lnTo>
                    <a:lnTo>
                      <a:pt x="14" y="24"/>
                    </a:lnTo>
                    <a:lnTo>
                      <a:pt x="2" y="67"/>
                    </a:lnTo>
                    <a:lnTo>
                      <a:pt x="0" y="103"/>
                    </a:lnTo>
                    <a:lnTo>
                      <a:pt x="7" y="129"/>
                    </a:lnTo>
                    <a:lnTo>
                      <a:pt x="19" y="141"/>
                    </a:lnTo>
                    <a:lnTo>
                      <a:pt x="38" y="151"/>
                    </a:lnTo>
                    <a:lnTo>
                      <a:pt x="50" y="148"/>
                    </a:lnTo>
                    <a:lnTo>
                      <a:pt x="50" y="136"/>
                    </a:lnTo>
                    <a:lnTo>
                      <a:pt x="38" y="136"/>
                    </a:lnTo>
                    <a:lnTo>
                      <a:pt x="21" y="120"/>
                    </a:lnTo>
                    <a:lnTo>
                      <a:pt x="21" y="69"/>
                    </a:lnTo>
                    <a:lnTo>
                      <a:pt x="26" y="38"/>
                    </a:lnTo>
                    <a:lnTo>
                      <a:pt x="38" y="21"/>
                    </a:lnTo>
                    <a:lnTo>
                      <a:pt x="50" y="16"/>
                    </a:lnTo>
                    <a:lnTo>
                      <a:pt x="50"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41" name="Freeform 440"/>
              <p:cNvSpPr>
                <a:spLocks/>
              </p:cNvSpPr>
              <p:nvPr/>
            </p:nvSpPr>
            <p:spPr bwMode="auto">
              <a:xfrm>
                <a:off x="6319" y="4582"/>
                <a:ext cx="51" cy="151"/>
              </a:xfrm>
              <a:custGeom>
                <a:avLst/>
                <a:gdLst>
                  <a:gd name="T0" fmla="*/ 50 w 51"/>
                  <a:gd name="T1" fmla="*/ 132 h 151"/>
                  <a:gd name="T2" fmla="*/ 38 w 51"/>
                  <a:gd name="T3" fmla="*/ 136 h 151"/>
                  <a:gd name="T4" fmla="*/ 50 w 51"/>
                  <a:gd name="T5" fmla="*/ 136 h 151"/>
                  <a:gd name="T6" fmla="*/ 50 w 51"/>
                  <a:gd name="T7" fmla="*/ 132 h 151"/>
                </a:gdLst>
                <a:ahLst/>
                <a:cxnLst>
                  <a:cxn ang="0">
                    <a:pos x="T0" y="T1"/>
                  </a:cxn>
                  <a:cxn ang="0">
                    <a:pos x="T2" y="T3"/>
                  </a:cxn>
                  <a:cxn ang="0">
                    <a:pos x="T4" y="T5"/>
                  </a:cxn>
                  <a:cxn ang="0">
                    <a:pos x="T6" y="T7"/>
                  </a:cxn>
                </a:cxnLst>
                <a:rect l="0" t="0" r="r" b="b"/>
                <a:pathLst>
                  <a:path w="51" h="151">
                    <a:moveTo>
                      <a:pt x="50" y="132"/>
                    </a:moveTo>
                    <a:lnTo>
                      <a:pt x="38" y="136"/>
                    </a:lnTo>
                    <a:lnTo>
                      <a:pt x="50" y="136"/>
                    </a:lnTo>
                    <a:lnTo>
                      <a:pt x="50" y="132"/>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grpSp>
          <p:nvGrpSpPr>
            <p:cNvPr id="217" name="Group 216"/>
            <p:cNvGrpSpPr>
              <a:grpSpLocks/>
            </p:cNvGrpSpPr>
            <p:nvPr/>
          </p:nvGrpSpPr>
          <p:grpSpPr bwMode="auto">
            <a:xfrm>
              <a:off x="6554" y="4690"/>
              <a:ext cx="39" cy="79"/>
              <a:chOff x="6554" y="4690"/>
              <a:chExt cx="39" cy="79"/>
            </a:xfrm>
          </p:grpSpPr>
          <p:sp>
            <p:nvSpPr>
              <p:cNvPr id="438" name="Freeform 437"/>
              <p:cNvSpPr>
                <a:spLocks/>
              </p:cNvSpPr>
              <p:nvPr/>
            </p:nvSpPr>
            <p:spPr bwMode="auto">
              <a:xfrm>
                <a:off x="6554" y="4690"/>
                <a:ext cx="39" cy="79"/>
              </a:xfrm>
              <a:custGeom>
                <a:avLst/>
                <a:gdLst>
                  <a:gd name="T0" fmla="*/ 33 w 39"/>
                  <a:gd name="T1" fmla="*/ 14 h 79"/>
                  <a:gd name="T2" fmla="*/ 9 w 39"/>
                  <a:gd name="T3" fmla="*/ 14 h 79"/>
                  <a:gd name="T4" fmla="*/ 21 w 39"/>
                  <a:gd name="T5" fmla="*/ 21 h 79"/>
                  <a:gd name="T6" fmla="*/ 21 w 39"/>
                  <a:gd name="T7" fmla="*/ 43 h 79"/>
                  <a:gd name="T8" fmla="*/ 14 w 39"/>
                  <a:gd name="T9" fmla="*/ 62 h 79"/>
                  <a:gd name="T10" fmla="*/ 0 w 39"/>
                  <a:gd name="T11" fmla="*/ 67 h 79"/>
                  <a:gd name="T12" fmla="*/ 0 w 39"/>
                  <a:gd name="T13" fmla="*/ 79 h 79"/>
                  <a:gd name="T14" fmla="*/ 23 w 39"/>
                  <a:gd name="T15" fmla="*/ 71 h 79"/>
                  <a:gd name="T16" fmla="*/ 38 w 39"/>
                  <a:gd name="T17" fmla="*/ 45 h 79"/>
                  <a:gd name="T18" fmla="*/ 33 w 39"/>
                  <a:gd name="T19" fmla="*/ 14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9" h="79">
                    <a:moveTo>
                      <a:pt x="33" y="14"/>
                    </a:moveTo>
                    <a:lnTo>
                      <a:pt x="9" y="14"/>
                    </a:lnTo>
                    <a:lnTo>
                      <a:pt x="21" y="21"/>
                    </a:lnTo>
                    <a:lnTo>
                      <a:pt x="21" y="43"/>
                    </a:lnTo>
                    <a:lnTo>
                      <a:pt x="14" y="62"/>
                    </a:lnTo>
                    <a:lnTo>
                      <a:pt x="0" y="67"/>
                    </a:lnTo>
                    <a:lnTo>
                      <a:pt x="0" y="79"/>
                    </a:lnTo>
                    <a:lnTo>
                      <a:pt x="23" y="71"/>
                    </a:lnTo>
                    <a:lnTo>
                      <a:pt x="38" y="45"/>
                    </a:lnTo>
                    <a:lnTo>
                      <a:pt x="33" y="14"/>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39" name="Freeform 438"/>
              <p:cNvSpPr>
                <a:spLocks/>
              </p:cNvSpPr>
              <p:nvPr/>
            </p:nvSpPr>
            <p:spPr bwMode="auto">
              <a:xfrm>
                <a:off x="6554" y="4690"/>
                <a:ext cx="39" cy="79"/>
              </a:xfrm>
              <a:custGeom>
                <a:avLst/>
                <a:gdLst>
                  <a:gd name="T0" fmla="*/ 11 w 39"/>
                  <a:gd name="T1" fmla="*/ 0 h 79"/>
                  <a:gd name="T2" fmla="*/ 0 w 39"/>
                  <a:gd name="T3" fmla="*/ 4 h 79"/>
                  <a:gd name="T4" fmla="*/ 0 w 39"/>
                  <a:gd name="T5" fmla="*/ 16 h 79"/>
                  <a:gd name="T6" fmla="*/ 9 w 39"/>
                  <a:gd name="T7" fmla="*/ 14 h 79"/>
                  <a:gd name="T8" fmla="*/ 33 w 39"/>
                  <a:gd name="T9" fmla="*/ 14 h 79"/>
                  <a:gd name="T10" fmla="*/ 11 w 39"/>
                  <a:gd name="T11" fmla="*/ 0 h 79"/>
                </a:gdLst>
                <a:ahLst/>
                <a:cxnLst>
                  <a:cxn ang="0">
                    <a:pos x="T0" y="T1"/>
                  </a:cxn>
                  <a:cxn ang="0">
                    <a:pos x="T2" y="T3"/>
                  </a:cxn>
                  <a:cxn ang="0">
                    <a:pos x="T4" y="T5"/>
                  </a:cxn>
                  <a:cxn ang="0">
                    <a:pos x="T6" y="T7"/>
                  </a:cxn>
                  <a:cxn ang="0">
                    <a:pos x="T8" y="T9"/>
                  </a:cxn>
                  <a:cxn ang="0">
                    <a:pos x="T10" y="T11"/>
                  </a:cxn>
                </a:cxnLst>
                <a:rect l="0" t="0" r="r" b="b"/>
                <a:pathLst>
                  <a:path w="39" h="79">
                    <a:moveTo>
                      <a:pt x="11" y="0"/>
                    </a:moveTo>
                    <a:lnTo>
                      <a:pt x="0" y="4"/>
                    </a:lnTo>
                    <a:lnTo>
                      <a:pt x="0" y="16"/>
                    </a:lnTo>
                    <a:lnTo>
                      <a:pt x="9" y="14"/>
                    </a:lnTo>
                    <a:lnTo>
                      <a:pt x="33" y="14"/>
                    </a:lnTo>
                    <a:lnTo>
                      <a:pt x="11"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sp>
          <p:nvSpPr>
            <p:cNvPr id="218" name="Freeform 217"/>
            <p:cNvSpPr>
              <a:spLocks/>
            </p:cNvSpPr>
            <p:nvPr/>
          </p:nvSpPr>
          <p:spPr bwMode="auto">
            <a:xfrm>
              <a:off x="6554" y="4610"/>
              <a:ext cx="27" cy="39"/>
            </a:xfrm>
            <a:custGeom>
              <a:avLst/>
              <a:gdLst>
                <a:gd name="T0" fmla="*/ 9 w 27"/>
                <a:gd name="T1" fmla="*/ 0 h 39"/>
                <a:gd name="T2" fmla="*/ 0 w 27"/>
                <a:gd name="T3" fmla="*/ 14 h 39"/>
                <a:gd name="T4" fmla="*/ 0 w 27"/>
                <a:gd name="T5" fmla="*/ 38 h 39"/>
                <a:gd name="T6" fmla="*/ 26 w 27"/>
                <a:gd name="T7" fmla="*/ 2 h 39"/>
                <a:gd name="T8" fmla="*/ 9 w 27"/>
                <a:gd name="T9" fmla="*/ 0 h 39"/>
              </a:gdLst>
              <a:ahLst/>
              <a:cxnLst>
                <a:cxn ang="0">
                  <a:pos x="T0" y="T1"/>
                </a:cxn>
                <a:cxn ang="0">
                  <a:pos x="T2" y="T3"/>
                </a:cxn>
                <a:cxn ang="0">
                  <a:pos x="T4" y="T5"/>
                </a:cxn>
                <a:cxn ang="0">
                  <a:pos x="T6" y="T7"/>
                </a:cxn>
                <a:cxn ang="0">
                  <a:pos x="T8" y="T9"/>
                </a:cxn>
              </a:cxnLst>
              <a:rect l="0" t="0" r="r" b="b"/>
              <a:pathLst>
                <a:path w="27" h="39">
                  <a:moveTo>
                    <a:pt x="9" y="0"/>
                  </a:moveTo>
                  <a:lnTo>
                    <a:pt x="0" y="14"/>
                  </a:lnTo>
                  <a:lnTo>
                    <a:pt x="0" y="38"/>
                  </a:lnTo>
                  <a:lnTo>
                    <a:pt x="26" y="2"/>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19" name="Freeform 218"/>
            <p:cNvSpPr>
              <a:spLocks/>
            </p:cNvSpPr>
            <p:nvPr/>
          </p:nvSpPr>
          <p:spPr bwMode="auto">
            <a:xfrm>
              <a:off x="6477" y="4596"/>
              <a:ext cx="34" cy="77"/>
            </a:xfrm>
            <a:custGeom>
              <a:avLst/>
              <a:gdLst>
                <a:gd name="T0" fmla="*/ 7 w 34"/>
                <a:gd name="T1" fmla="*/ 0 h 77"/>
                <a:gd name="T2" fmla="*/ 0 w 34"/>
                <a:gd name="T3" fmla="*/ 2 h 77"/>
                <a:gd name="T4" fmla="*/ 0 w 34"/>
                <a:gd name="T5" fmla="*/ 14 h 77"/>
                <a:gd name="T6" fmla="*/ 4 w 34"/>
                <a:gd name="T7" fmla="*/ 14 h 77"/>
                <a:gd name="T8" fmla="*/ 14 w 34"/>
                <a:gd name="T9" fmla="*/ 21 h 77"/>
                <a:gd name="T10" fmla="*/ 14 w 34"/>
                <a:gd name="T11" fmla="*/ 40 h 77"/>
                <a:gd name="T12" fmla="*/ 7 w 34"/>
                <a:gd name="T13" fmla="*/ 62 h 77"/>
                <a:gd name="T14" fmla="*/ 0 w 34"/>
                <a:gd name="T15" fmla="*/ 64 h 77"/>
                <a:gd name="T16" fmla="*/ 0 w 34"/>
                <a:gd name="T17" fmla="*/ 76 h 77"/>
                <a:gd name="T18" fmla="*/ 19 w 34"/>
                <a:gd name="T19" fmla="*/ 72 h 77"/>
                <a:gd name="T20" fmla="*/ 33 w 34"/>
                <a:gd name="T21" fmla="*/ 43 h 77"/>
                <a:gd name="T22" fmla="*/ 28 w 34"/>
                <a:gd name="T23" fmla="*/ 14 h 77"/>
                <a:gd name="T24" fmla="*/ 7 w 34"/>
                <a:gd name="T25" fmla="*/ 0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4" h="77">
                  <a:moveTo>
                    <a:pt x="7" y="0"/>
                  </a:moveTo>
                  <a:lnTo>
                    <a:pt x="0" y="2"/>
                  </a:lnTo>
                  <a:lnTo>
                    <a:pt x="0" y="14"/>
                  </a:lnTo>
                  <a:lnTo>
                    <a:pt x="4" y="14"/>
                  </a:lnTo>
                  <a:lnTo>
                    <a:pt x="14" y="21"/>
                  </a:lnTo>
                  <a:lnTo>
                    <a:pt x="14" y="40"/>
                  </a:lnTo>
                  <a:lnTo>
                    <a:pt x="7" y="62"/>
                  </a:lnTo>
                  <a:lnTo>
                    <a:pt x="0" y="64"/>
                  </a:lnTo>
                  <a:lnTo>
                    <a:pt x="0" y="76"/>
                  </a:lnTo>
                  <a:lnTo>
                    <a:pt x="19" y="72"/>
                  </a:lnTo>
                  <a:lnTo>
                    <a:pt x="33" y="43"/>
                  </a:lnTo>
                  <a:lnTo>
                    <a:pt x="28" y="14"/>
                  </a:lnTo>
                  <a:lnTo>
                    <a:pt x="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20" name="Freeform 219"/>
            <p:cNvSpPr>
              <a:spLocks/>
            </p:cNvSpPr>
            <p:nvPr/>
          </p:nvSpPr>
          <p:spPr bwMode="auto">
            <a:xfrm>
              <a:off x="6477" y="4625"/>
              <a:ext cx="77" cy="122"/>
            </a:xfrm>
            <a:custGeom>
              <a:avLst/>
              <a:gdLst>
                <a:gd name="T0" fmla="*/ 76 w 77"/>
                <a:gd name="T1" fmla="*/ 0 h 122"/>
                <a:gd name="T2" fmla="*/ 0 w 77"/>
                <a:gd name="T3" fmla="*/ 100 h 122"/>
                <a:gd name="T4" fmla="*/ 0 w 77"/>
                <a:gd name="T5" fmla="*/ 122 h 122"/>
                <a:gd name="T6" fmla="*/ 76 w 77"/>
                <a:gd name="T7" fmla="*/ 23 h 122"/>
                <a:gd name="T8" fmla="*/ 76 w 77"/>
                <a:gd name="T9" fmla="*/ 0 h 122"/>
              </a:gdLst>
              <a:ahLst/>
              <a:cxnLst>
                <a:cxn ang="0">
                  <a:pos x="T0" y="T1"/>
                </a:cxn>
                <a:cxn ang="0">
                  <a:pos x="T2" y="T3"/>
                </a:cxn>
                <a:cxn ang="0">
                  <a:pos x="T4" y="T5"/>
                </a:cxn>
                <a:cxn ang="0">
                  <a:pos x="T6" y="T7"/>
                </a:cxn>
                <a:cxn ang="0">
                  <a:pos x="T8" y="T9"/>
                </a:cxn>
              </a:cxnLst>
              <a:rect l="0" t="0" r="r" b="b"/>
              <a:pathLst>
                <a:path w="77" h="122">
                  <a:moveTo>
                    <a:pt x="76" y="0"/>
                  </a:moveTo>
                  <a:lnTo>
                    <a:pt x="0" y="100"/>
                  </a:lnTo>
                  <a:lnTo>
                    <a:pt x="0" y="122"/>
                  </a:lnTo>
                  <a:lnTo>
                    <a:pt x="76" y="23"/>
                  </a:lnTo>
                  <a:lnTo>
                    <a:pt x="76"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21" name="Freeform 220"/>
            <p:cNvSpPr>
              <a:spLocks/>
            </p:cNvSpPr>
            <p:nvPr/>
          </p:nvSpPr>
          <p:spPr bwMode="auto">
            <a:xfrm>
              <a:off x="6528" y="4694"/>
              <a:ext cx="26" cy="75"/>
            </a:xfrm>
            <a:custGeom>
              <a:avLst/>
              <a:gdLst>
                <a:gd name="T0" fmla="*/ 26 w 26"/>
                <a:gd name="T1" fmla="*/ 0 h 75"/>
                <a:gd name="T2" fmla="*/ 11 w 26"/>
                <a:gd name="T3" fmla="*/ 2 h 75"/>
                <a:gd name="T4" fmla="*/ 0 w 26"/>
                <a:gd name="T5" fmla="*/ 28 h 75"/>
                <a:gd name="T6" fmla="*/ 4 w 26"/>
                <a:gd name="T7" fmla="*/ 60 h 75"/>
                <a:gd name="T8" fmla="*/ 23 w 26"/>
                <a:gd name="T9" fmla="*/ 74 h 75"/>
                <a:gd name="T10" fmla="*/ 26 w 26"/>
                <a:gd name="T11" fmla="*/ 74 h 75"/>
                <a:gd name="T12" fmla="*/ 26 w 26"/>
                <a:gd name="T13" fmla="*/ 60 h 75"/>
                <a:gd name="T14" fmla="*/ 16 w 26"/>
                <a:gd name="T15" fmla="*/ 52 h 75"/>
                <a:gd name="T16" fmla="*/ 14 w 26"/>
                <a:gd name="T17" fmla="*/ 35 h 75"/>
                <a:gd name="T18" fmla="*/ 23 w 26"/>
                <a:gd name="T19" fmla="*/ 14 h 75"/>
                <a:gd name="T20" fmla="*/ 26 w 26"/>
                <a:gd name="T21" fmla="*/ 11 h 75"/>
                <a:gd name="T22" fmla="*/ 26 w 26"/>
                <a:gd name="T23" fmla="*/ 0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6" h="75">
                  <a:moveTo>
                    <a:pt x="26" y="0"/>
                  </a:moveTo>
                  <a:lnTo>
                    <a:pt x="11" y="2"/>
                  </a:lnTo>
                  <a:lnTo>
                    <a:pt x="0" y="28"/>
                  </a:lnTo>
                  <a:lnTo>
                    <a:pt x="4" y="60"/>
                  </a:lnTo>
                  <a:lnTo>
                    <a:pt x="23" y="74"/>
                  </a:lnTo>
                  <a:lnTo>
                    <a:pt x="26" y="74"/>
                  </a:lnTo>
                  <a:lnTo>
                    <a:pt x="26" y="60"/>
                  </a:lnTo>
                  <a:lnTo>
                    <a:pt x="16" y="52"/>
                  </a:lnTo>
                  <a:lnTo>
                    <a:pt x="14" y="35"/>
                  </a:lnTo>
                  <a:lnTo>
                    <a:pt x="23" y="14"/>
                  </a:lnTo>
                  <a:lnTo>
                    <a:pt x="26" y="11"/>
                  </a:lnTo>
                  <a:lnTo>
                    <a:pt x="26"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22" name="Freeform 221"/>
            <p:cNvSpPr>
              <a:spLocks/>
            </p:cNvSpPr>
            <p:nvPr/>
          </p:nvSpPr>
          <p:spPr bwMode="auto">
            <a:xfrm>
              <a:off x="6446" y="4598"/>
              <a:ext cx="31" cy="77"/>
            </a:xfrm>
            <a:custGeom>
              <a:avLst/>
              <a:gdLst>
                <a:gd name="T0" fmla="*/ 31 w 31"/>
                <a:gd name="T1" fmla="*/ 0 h 77"/>
                <a:gd name="T2" fmla="*/ 12 w 31"/>
                <a:gd name="T3" fmla="*/ 4 h 77"/>
                <a:gd name="T4" fmla="*/ 0 w 31"/>
                <a:gd name="T5" fmla="*/ 31 h 77"/>
                <a:gd name="T6" fmla="*/ 2 w 31"/>
                <a:gd name="T7" fmla="*/ 62 h 77"/>
                <a:gd name="T8" fmla="*/ 24 w 31"/>
                <a:gd name="T9" fmla="*/ 76 h 77"/>
                <a:gd name="T10" fmla="*/ 31 w 31"/>
                <a:gd name="T11" fmla="*/ 74 h 77"/>
                <a:gd name="T12" fmla="*/ 31 w 31"/>
                <a:gd name="T13" fmla="*/ 62 h 77"/>
                <a:gd name="T14" fmla="*/ 26 w 31"/>
                <a:gd name="T15" fmla="*/ 62 h 77"/>
                <a:gd name="T16" fmla="*/ 16 w 31"/>
                <a:gd name="T17" fmla="*/ 55 h 77"/>
                <a:gd name="T18" fmla="*/ 14 w 31"/>
                <a:gd name="T19" fmla="*/ 36 h 77"/>
                <a:gd name="T20" fmla="*/ 24 w 31"/>
                <a:gd name="T21" fmla="*/ 14 h 77"/>
                <a:gd name="T22" fmla="*/ 31 w 31"/>
                <a:gd name="T23" fmla="*/ 11 h 77"/>
                <a:gd name="T24" fmla="*/ 31 w 31"/>
                <a:gd name="T25" fmla="*/ 0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1" h="77">
                  <a:moveTo>
                    <a:pt x="31" y="0"/>
                  </a:moveTo>
                  <a:lnTo>
                    <a:pt x="12" y="4"/>
                  </a:lnTo>
                  <a:lnTo>
                    <a:pt x="0" y="31"/>
                  </a:lnTo>
                  <a:lnTo>
                    <a:pt x="2" y="62"/>
                  </a:lnTo>
                  <a:lnTo>
                    <a:pt x="24" y="76"/>
                  </a:lnTo>
                  <a:lnTo>
                    <a:pt x="31" y="74"/>
                  </a:lnTo>
                  <a:lnTo>
                    <a:pt x="31" y="62"/>
                  </a:lnTo>
                  <a:lnTo>
                    <a:pt x="26" y="62"/>
                  </a:lnTo>
                  <a:lnTo>
                    <a:pt x="16" y="55"/>
                  </a:lnTo>
                  <a:lnTo>
                    <a:pt x="14" y="36"/>
                  </a:lnTo>
                  <a:lnTo>
                    <a:pt x="24" y="14"/>
                  </a:lnTo>
                  <a:lnTo>
                    <a:pt x="31" y="11"/>
                  </a:lnTo>
                  <a:lnTo>
                    <a:pt x="31"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23" name="Freeform 222"/>
            <p:cNvSpPr>
              <a:spLocks/>
            </p:cNvSpPr>
            <p:nvPr/>
          </p:nvSpPr>
          <p:spPr bwMode="auto">
            <a:xfrm>
              <a:off x="6456" y="4726"/>
              <a:ext cx="22" cy="28"/>
            </a:xfrm>
            <a:custGeom>
              <a:avLst/>
              <a:gdLst>
                <a:gd name="T0" fmla="*/ 21 w 22"/>
                <a:gd name="T1" fmla="*/ 0 h 28"/>
                <a:gd name="T2" fmla="*/ 0 w 22"/>
                <a:gd name="T3" fmla="*/ 26 h 28"/>
                <a:gd name="T4" fmla="*/ 16 w 22"/>
                <a:gd name="T5" fmla="*/ 28 h 28"/>
                <a:gd name="T6" fmla="*/ 21 w 22"/>
                <a:gd name="T7" fmla="*/ 21 h 28"/>
                <a:gd name="T8" fmla="*/ 21 w 22"/>
                <a:gd name="T9" fmla="*/ 0 h 28"/>
              </a:gdLst>
              <a:ahLst/>
              <a:cxnLst>
                <a:cxn ang="0">
                  <a:pos x="T0" y="T1"/>
                </a:cxn>
                <a:cxn ang="0">
                  <a:pos x="T2" y="T3"/>
                </a:cxn>
                <a:cxn ang="0">
                  <a:pos x="T4" y="T5"/>
                </a:cxn>
                <a:cxn ang="0">
                  <a:pos x="T6" y="T7"/>
                </a:cxn>
                <a:cxn ang="0">
                  <a:pos x="T8" y="T9"/>
                </a:cxn>
              </a:cxnLst>
              <a:rect l="0" t="0" r="r" b="b"/>
              <a:pathLst>
                <a:path w="22" h="28">
                  <a:moveTo>
                    <a:pt x="21" y="0"/>
                  </a:moveTo>
                  <a:lnTo>
                    <a:pt x="0" y="26"/>
                  </a:lnTo>
                  <a:lnTo>
                    <a:pt x="16" y="28"/>
                  </a:lnTo>
                  <a:lnTo>
                    <a:pt x="21" y="21"/>
                  </a:lnTo>
                  <a:lnTo>
                    <a:pt x="21"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24" name="Freeform 223"/>
            <p:cNvSpPr>
              <a:spLocks/>
            </p:cNvSpPr>
            <p:nvPr/>
          </p:nvSpPr>
          <p:spPr bwMode="auto">
            <a:xfrm>
              <a:off x="2544" y="1142"/>
              <a:ext cx="108" cy="118"/>
            </a:xfrm>
            <a:custGeom>
              <a:avLst/>
              <a:gdLst>
                <a:gd name="T0" fmla="*/ 100 w 108"/>
                <a:gd name="T1" fmla="*/ 0 h 118"/>
                <a:gd name="T2" fmla="*/ 0 w 108"/>
                <a:gd name="T3" fmla="*/ 112 h 118"/>
                <a:gd name="T4" fmla="*/ 7 w 108"/>
                <a:gd name="T5" fmla="*/ 117 h 118"/>
                <a:gd name="T6" fmla="*/ 107 w 108"/>
                <a:gd name="T7" fmla="*/ 7 h 118"/>
                <a:gd name="T8" fmla="*/ 100 w 108"/>
                <a:gd name="T9" fmla="*/ 0 h 118"/>
              </a:gdLst>
              <a:ahLst/>
              <a:cxnLst>
                <a:cxn ang="0">
                  <a:pos x="T0" y="T1"/>
                </a:cxn>
                <a:cxn ang="0">
                  <a:pos x="T2" y="T3"/>
                </a:cxn>
                <a:cxn ang="0">
                  <a:pos x="T4" y="T5"/>
                </a:cxn>
                <a:cxn ang="0">
                  <a:pos x="T6" y="T7"/>
                </a:cxn>
                <a:cxn ang="0">
                  <a:pos x="T8" y="T9"/>
                </a:cxn>
              </a:cxnLst>
              <a:rect l="0" t="0" r="r" b="b"/>
              <a:pathLst>
                <a:path w="108" h="118">
                  <a:moveTo>
                    <a:pt x="100" y="0"/>
                  </a:moveTo>
                  <a:lnTo>
                    <a:pt x="0" y="112"/>
                  </a:lnTo>
                  <a:lnTo>
                    <a:pt x="7" y="117"/>
                  </a:lnTo>
                  <a:lnTo>
                    <a:pt x="107" y="7"/>
                  </a:lnTo>
                  <a:lnTo>
                    <a:pt x="100"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25" name="Freeform 224"/>
            <p:cNvSpPr>
              <a:spLocks/>
            </p:cNvSpPr>
            <p:nvPr/>
          </p:nvSpPr>
          <p:spPr bwMode="auto">
            <a:xfrm>
              <a:off x="2458" y="1255"/>
              <a:ext cx="96" cy="110"/>
            </a:xfrm>
            <a:custGeom>
              <a:avLst/>
              <a:gdLst>
                <a:gd name="T0" fmla="*/ 86 w 96"/>
                <a:gd name="T1" fmla="*/ 0 h 110"/>
                <a:gd name="T2" fmla="*/ 0 w 96"/>
                <a:gd name="T3" fmla="*/ 105 h 110"/>
                <a:gd name="T4" fmla="*/ 9 w 96"/>
                <a:gd name="T5" fmla="*/ 110 h 110"/>
                <a:gd name="T6" fmla="*/ 96 w 96"/>
                <a:gd name="T7" fmla="*/ 4 h 110"/>
                <a:gd name="T8" fmla="*/ 86 w 96"/>
                <a:gd name="T9" fmla="*/ 0 h 110"/>
              </a:gdLst>
              <a:ahLst/>
              <a:cxnLst>
                <a:cxn ang="0">
                  <a:pos x="T0" y="T1"/>
                </a:cxn>
                <a:cxn ang="0">
                  <a:pos x="T2" y="T3"/>
                </a:cxn>
                <a:cxn ang="0">
                  <a:pos x="T4" y="T5"/>
                </a:cxn>
                <a:cxn ang="0">
                  <a:pos x="T6" y="T7"/>
                </a:cxn>
                <a:cxn ang="0">
                  <a:pos x="T8" y="T9"/>
                </a:cxn>
              </a:cxnLst>
              <a:rect l="0" t="0" r="r" b="b"/>
              <a:pathLst>
                <a:path w="96" h="110">
                  <a:moveTo>
                    <a:pt x="86" y="0"/>
                  </a:moveTo>
                  <a:lnTo>
                    <a:pt x="0" y="105"/>
                  </a:lnTo>
                  <a:lnTo>
                    <a:pt x="9" y="110"/>
                  </a:lnTo>
                  <a:lnTo>
                    <a:pt x="96" y="4"/>
                  </a:lnTo>
                  <a:lnTo>
                    <a:pt x="86"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26" name="Freeform 225"/>
            <p:cNvSpPr>
              <a:spLocks/>
            </p:cNvSpPr>
            <p:nvPr/>
          </p:nvSpPr>
          <p:spPr bwMode="auto">
            <a:xfrm>
              <a:off x="2364" y="1361"/>
              <a:ext cx="103" cy="122"/>
            </a:xfrm>
            <a:custGeom>
              <a:avLst/>
              <a:gdLst>
                <a:gd name="T0" fmla="*/ 93 w 103"/>
                <a:gd name="T1" fmla="*/ 0 h 122"/>
                <a:gd name="T2" fmla="*/ 0 w 103"/>
                <a:gd name="T3" fmla="*/ 117 h 122"/>
                <a:gd name="T4" fmla="*/ 9 w 103"/>
                <a:gd name="T5" fmla="*/ 122 h 122"/>
                <a:gd name="T6" fmla="*/ 103 w 103"/>
                <a:gd name="T7" fmla="*/ 4 h 122"/>
                <a:gd name="T8" fmla="*/ 93 w 103"/>
                <a:gd name="T9" fmla="*/ 0 h 122"/>
              </a:gdLst>
              <a:ahLst/>
              <a:cxnLst>
                <a:cxn ang="0">
                  <a:pos x="T0" y="T1"/>
                </a:cxn>
                <a:cxn ang="0">
                  <a:pos x="T2" y="T3"/>
                </a:cxn>
                <a:cxn ang="0">
                  <a:pos x="T4" y="T5"/>
                </a:cxn>
                <a:cxn ang="0">
                  <a:pos x="T6" y="T7"/>
                </a:cxn>
                <a:cxn ang="0">
                  <a:pos x="T8" y="T9"/>
                </a:cxn>
              </a:cxnLst>
              <a:rect l="0" t="0" r="r" b="b"/>
              <a:pathLst>
                <a:path w="103" h="122">
                  <a:moveTo>
                    <a:pt x="93" y="0"/>
                  </a:moveTo>
                  <a:lnTo>
                    <a:pt x="0" y="117"/>
                  </a:lnTo>
                  <a:lnTo>
                    <a:pt x="9" y="122"/>
                  </a:lnTo>
                  <a:lnTo>
                    <a:pt x="103" y="4"/>
                  </a:lnTo>
                  <a:lnTo>
                    <a:pt x="93"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27" name="Freeform 226"/>
            <p:cNvSpPr>
              <a:spLocks/>
            </p:cNvSpPr>
            <p:nvPr/>
          </p:nvSpPr>
          <p:spPr bwMode="auto">
            <a:xfrm>
              <a:off x="2253" y="1478"/>
              <a:ext cx="120" cy="137"/>
            </a:xfrm>
            <a:custGeom>
              <a:avLst/>
              <a:gdLst>
                <a:gd name="T0" fmla="*/ 110 w 120"/>
                <a:gd name="T1" fmla="*/ 0 h 137"/>
                <a:gd name="T2" fmla="*/ 0 w 120"/>
                <a:gd name="T3" fmla="*/ 129 h 137"/>
                <a:gd name="T4" fmla="*/ 7 w 120"/>
                <a:gd name="T5" fmla="*/ 136 h 137"/>
                <a:gd name="T6" fmla="*/ 120 w 120"/>
                <a:gd name="T7" fmla="*/ 4 h 137"/>
                <a:gd name="T8" fmla="*/ 110 w 120"/>
                <a:gd name="T9" fmla="*/ 0 h 137"/>
              </a:gdLst>
              <a:ahLst/>
              <a:cxnLst>
                <a:cxn ang="0">
                  <a:pos x="T0" y="T1"/>
                </a:cxn>
                <a:cxn ang="0">
                  <a:pos x="T2" y="T3"/>
                </a:cxn>
                <a:cxn ang="0">
                  <a:pos x="T4" y="T5"/>
                </a:cxn>
                <a:cxn ang="0">
                  <a:pos x="T6" y="T7"/>
                </a:cxn>
                <a:cxn ang="0">
                  <a:pos x="T8" y="T9"/>
                </a:cxn>
              </a:cxnLst>
              <a:rect l="0" t="0" r="r" b="b"/>
              <a:pathLst>
                <a:path w="120" h="137">
                  <a:moveTo>
                    <a:pt x="110" y="0"/>
                  </a:moveTo>
                  <a:lnTo>
                    <a:pt x="0" y="129"/>
                  </a:lnTo>
                  <a:lnTo>
                    <a:pt x="7" y="136"/>
                  </a:lnTo>
                  <a:lnTo>
                    <a:pt x="120" y="4"/>
                  </a:lnTo>
                  <a:lnTo>
                    <a:pt x="110"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28" name="Freeform 227"/>
            <p:cNvSpPr>
              <a:spLocks/>
            </p:cNvSpPr>
            <p:nvPr/>
          </p:nvSpPr>
          <p:spPr bwMode="auto">
            <a:xfrm>
              <a:off x="3000" y="1315"/>
              <a:ext cx="122" cy="137"/>
            </a:xfrm>
            <a:custGeom>
              <a:avLst/>
              <a:gdLst>
                <a:gd name="T0" fmla="*/ 115 w 122"/>
                <a:gd name="T1" fmla="*/ 0 h 137"/>
                <a:gd name="T2" fmla="*/ 0 w 122"/>
                <a:gd name="T3" fmla="*/ 132 h 137"/>
                <a:gd name="T4" fmla="*/ 9 w 122"/>
                <a:gd name="T5" fmla="*/ 136 h 137"/>
                <a:gd name="T6" fmla="*/ 122 w 122"/>
                <a:gd name="T7" fmla="*/ 7 h 137"/>
                <a:gd name="T8" fmla="*/ 115 w 122"/>
                <a:gd name="T9" fmla="*/ 0 h 137"/>
              </a:gdLst>
              <a:ahLst/>
              <a:cxnLst>
                <a:cxn ang="0">
                  <a:pos x="T0" y="T1"/>
                </a:cxn>
                <a:cxn ang="0">
                  <a:pos x="T2" y="T3"/>
                </a:cxn>
                <a:cxn ang="0">
                  <a:pos x="T4" y="T5"/>
                </a:cxn>
                <a:cxn ang="0">
                  <a:pos x="T6" y="T7"/>
                </a:cxn>
                <a:cxn ang="0">
                  <a:pos x="T8" y="T9"/>
                </a:cxn>
              </a:cxnLst>
              <a:rect l="0" t="0" r="r" b="b"/>
              <a:pathLst>
                <a:path w="122" h="137">
                  <a:moveTo>
                    <a:pt x="115" y="0"/>
                  </a:moveTo>
                  <a:lnTo>
                    <a:pt x="0" y="132"/>
                  </a:lnTo>
                  <a:lnTo>
                    <a:pt x="9" y="136"/>
                  </a:lnTo>
                  <a:lnTo>
                    <a:pt x="122" y="7"/>
                  </a:lnTo>
                  <a:lnTo>
                    <a:pt x="115"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29" name="Freeform 228"/>
            <p:cNvSpPr>
              <a:spLocks/>
            </p:cNvSpPr>
            <p:nvPr/>
          </p:nvSpPr>
          <p:spPr bwMode="auto">
            <a:xfrm>
              <a:off x="2899" y="1447"/>
              <a:ext cx="110" cy="127"/>
            </a:xfrm>
            <a:custGeom>
              <a:avLst/>
              <a:gdLst>
                <a:gd name="T0" fmla="*/ 100 w 110"/>
                <a:gd name="T1" fmla="*/ 0 h 127"/>
                <a:gd name="T2" fmla="*/ 0 w 110"/>
                <a:gd name="T3" fmla="*/ 122 h 127"/>
                <a:gd name="T4" fmla="*/ 9 w 110"/>
                <a:gd name="T5" fmla="*/ 127 h 127"/>
                <a:gd name="T6" fmla="*/ 110 w 110"/>
                <a:gd name="T7" fmla="*/ 4 h 127"/>
                <a:gd name="T8" fmla="*/ 100 w 110"/>
                <a:gd name="T9" fmla="*/ 0 h 127"/>
              </a:gdLst>
              <a:ahLst/>
              <a:cxnLst>
                <a:cxn ang="0">
                  <a:pos x="T0" y="T1"/>
                </a:cxn>
                <a:cxn ang="0">
                  <a:pos x="T2" y="T3"/>
                </a:cxn>
                <a:cxn ang="0">
                  <a:pos x="T4" y="T5"/>
                </a:cxn>
                <a:cxn ang="0">
                  <a:pos x="T6" y="T7"/>
                </a:cxn>
                <a:cxn ang="0">
                  <a:pos x="T8" y="T9"/>
                </a:cxn>
              </a:cxnLst>
              <a:rect l="0" t="0" r="r" b="b"/>
              <a:pathLst>
                <a:path w="110" h="127">
                  <a:moveTo>
                    <a:pt x="100" y="0"/>
                  </a:moveTo>
                  <a:lnTo>
                    <a:pt x="0" y="122"/>
                  </a:lnTo>
                  <a:lnTo>
                    <a:pt x="9" y="127"/>
                  </a:lnTo>
                  <a:lnTo>
                    <a:pt x="110" y="4"/>
                  </a:lnTo>
                  <a:lnTo>
                    <a:pt x="100"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30" name="Freeform 229"/>
            <p:cNvSpPr>
              <a:spLocks/>
            </p:cNvSpPr>
            <p:nvPr/>
          </p:nvSpPr>
          <p:spPr bwMode="auto">
            <a:xfrm>
              <a:off x="2789" y="1570"/>
              <a:ext cx="120" cy="143"/>
            </a:xfrm>
            <a:custGeom>
              <a:avLst/>
              <a:gdLst>
                <a:gd name="T0" fmla="*/ 110 w 120"/>
                <a:gd name="T1" fmla="*/ 0 h 143"/>
                <a:gd name="T2" fmla="*/ 0 w 120"/>
                <a:gd name="T3" fmla="*/ 139 h 143"/>
                <a:gd name="T4" fmla="*/ 9 w 120"/>
                <a:gd name="T5" fmla="*/ 143 h 143"/>
                <a:gd name="T6" fmla="*/ 120 w 120"/>
                <a:gd name="T7" fmla="*/ 4 h 143"/>
                <a:gd name="T8" fmla="*/ 110 w 120"/>
                <a:gd name="T9" fmla="*/ 0 h 143"/>
              </a:gdLst>
              <a:ahLst/>
              <a:cxnLst>
                <a:cxn ang="0">
                  <a:pos x="T0" y="T1"/>
                </a:cxn>
                <a:cxn ang="0">
                  <a:pos x="T2" y="T3"/>
                </a:cxn>
                <a:cxn ang="0">
                  <a:pos x="T4" y="T5"/>
                </a:cxn>
                <a:cxn ang="0">
                  <a:pos x="T6" y="T7"/>
                </a:cxn>
                <a:cxn ang="0">
                  <a:pos x="T8" y="T9"/>
                </a:cxn>
              </a:cxnLst>
              <a:rect l="0" t="0" r="r" b="b"/>
              <a:pathLst>
                <a:path w="120" h="143">
                  <a:moveTo>
                    <a:pt x="110" y="0"/>
                  </a:moveTo>
                  <a:lnTo>
                    <a:pt x="0" y="139"/>
                  </a:lnTo>
                  <a:lnTo>
                    <a:pt x="9" y="143"/>
                  </a:lnTo>
                  <a:lnTo>
                    <a:pt x="120" y="4"/>
                  </a:lnTo>
                  <a:lnTo>
                    <a:pt x="110"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31" name="Freeform 230"/>
            <p:cNvSpPr>
              <a:spLocks/>
            </p:cNvSpPr>
            <p:nvPr/>
          </p:nvSpPr>
          <p:spPr bwMode="auto">
            <a:xfrm>
              <a:off x="2662" y="1709"/>
              <a:ext cx="136" cy="153"/>
            </a:xfrm>
            <a:custGeom>
              <a:avLst/>
              <a:gdLst>
                <a:gd name="T0" fmla="*/ 127 w 136"/>
                <a:gd name="T1" fmla="*/ 0 h 153"/>
                <a:gd name="T2" fmla="*/ 0 w 136"/>
                <a:gd name="T3" fmla="*/ 146 h 153"/>
                <a:gd name="T4" fmla="*/ 7 w 136"/>
                <a:gd name="T5" fmla="*/ 153 h 153"/>
                <a:gd name="T6" fmla="*/ 136 w 136"/>
                <a:gd name="T7" fmla="*/ 4 h 153"/>
                <a:gd name="T8" fmla="*/ 127 w 136"/>
                <a:gd name="T9" fmla="*/ 0 h 153"/>
              </a:gdLst>
              <a:ahLst/>
              <a:cxnLst>
                <a:cxn ang="0">
                  <a:pos x="T0" y="T1"/>
                </a:cxn>
                <a:cxn ang="0">
                  <a:pos x="T2" y="T3"/>
                </a:cxn>
                <a:cxn ang="0">
                  <a:pos x="T4" y="T5"/>
                </a:cxn>
                <a:cxn ang="0">
                  <a:pos x="T6" y="T7"/>
                </a:cxn>
                <a:cxn ang="0">
                  <a:pos x="T8" y="T9"/>
                </a:cxn>
              </a:cxnLst>
              <a:rect l="0" t="0" r="r" b="b"/>
              <a:pathLst>
                <a:path w="136" h="153">
                  <a:moveTo>
                    <a:pt x="127" y="0"/>
                  </a:moveTo>
                  <a:lnTo>
                    <a:pt x="0" y="146"/>
                  </a:lnTo>
                  <a:lnTo>
                    <a:pt x="7" y="153"/>
                  </a:lnTo>
                  <a:lnTo>
                    <a:pt x="136" y="4"/>
                  </a:lnTo>
                  <a:lnTo>
                    <a:pt x="12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32" name="Freeform 231"/>
            <p:cNvSpPr>
              <a:spLocks/>
            </p:cNvSpPr>
            <p:nvPr/>
          </p:nvSpPr>
          <p:spPr bwMode="auto">
            <a:xfrm>
              <a:off x="3262" y="1406"/>
              <a:ext cx="88" cy="101"/>
            </a:xfrm>
            <a:custGeom>
              <a:avLst/>
              <a:gdLst>
                <a:gd name="T0" fmla="*/ 81 w 88"/>
                <a:gd name="T1" fmla="*/ 0 h 101"/>
                <a:gd name="T2" fmla="*/ 0 w 88"/>
                <a:gd name="T3" fmla="*/ 96 h 101"/>
                <a:gd name="T4" fmla="*/ 7 w 88"/>
                <a:gd name="T5" fmla="*/ 100 h 101"/>
                <a:gd name="T6" fmla="*/ 9 w 88"/>
                <a:gd name="T7" fmla="*/ 100 h 101"/>
                <a:gd name="T8" fmla="*/ 88 w 88"/>
                <a:gd name="T9" fmla="*/ 7 h 101"/>
                <a:gd name="T10" fmla="*/ 81 w 88"/>
                <a:gd name="T11" fmla="*/ 0 h 101"/>
              </a:gdLst>
              <a:ahLst/>
              <a:cxnLst>
                <a:cxn ang="0">
                  <a:pos x="T0" y="T1"/>
                </a:cxn>
                <a:cxn ang="0">
                  <a:pos x="T2" y="T3"/>
                </a:cxn>
                <a:cxn ang="0">
                  <a:pos x="T4" y="T5"/>
                </a:cxn>
                <a:cxn ang="0">
                  <a:pos x="T6" y="T7"/>
                </a:cxn>
                <a:cxn ang="0">
                  <a:pos x="T8" y="T9"/>
                </a:cxn>
                <a:cxn ang="0">
                  <a:pos x="T10" y="T11"/>
                </a:cxn>
              </a:cxnLst>
              <a:rect l="0" t="0" r="r" b="b"/>
              <a:pathLst>
                <a:path w="88" h="101">
                  <a:moveTo>
                    <a:pt x="81" y="0"/>
                  </a:moveTo>
                  <a:lnTo>
                    <a:pt x="0" y="96"/>
                  </a:lnTo>
                  <a:lnTo>
                    <a:pt x="7" y="100"/>
                  </a:lnTo>
                  <a:lnTo>
                    <a:pt x="9" y="100"/>
                  </a:lnTo>
                  <a:lnTo>
                    <a:pt x="88" y="7"/>
                  </a:lnTo>
                  <a:lnTo>
                    <a:pt x="81"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33" name="Freeform 232"/>
            <p:cNvSpPr>
              <a:spLocks/>
            </p:cNvSpPr>
            <p:nvPr/>
          </p:nvSpPr>
          <p:spPr bwMode="auto">
            <a:xfrm>
              <a:off x="3190" y="1502"/>
              <a:ext cx="79" cy="87"/>
            </a:xfrm>
            <a:custGeom>
              <a:avLst/>
              <a:gdLst>
                <a:gd name="T0" fmla="*/ 74 w 79"/>
                <a:gd name="T1" fmla="*/ 0 h 87"/>
                <a:gd name="T2" fmla="*/ 0 w 79"/>
                <a:gd name="T3" fmla="*/ 81 h 87"/>
                <a:gd name="T4" fmla="*/ 7 w 79"/>
                <a:gd name="T5" fmla="*/ 86 h 87"/>
                <a:gd name="T6" fmla="*/ 79 w 79"/>
                <a:gd name="T7" fmla="*/ 4 h 87"/>
                <a:gd name="T8" fmla="*/ 74 w 79"/>
                <a:gd name="T9" fmla="*/ 0 h 87"/>
              </a:gdLst>
              <a:ahLst/>
              <a:cxnLst>
                <a:cxn ang="0">
                  <a:pos x="T0" y="T1"/>
                </a:cxn>
                <a:cxn ang="0">
                  <a:pos x="T2" y="T3"/>
                </a:cxn>
                <a:cxn ang="0">
                  <a:pos x="T4" y="T5"/>
                </a:cxn>
                <a:cxn ang="0">
                  <a:pos x="T6" y="T7"/>
                </a:cxn>
                <a:cxn ang="0">
                  <a:pos x="T8" y="T9"/>
                </a:cxn>
              </a:cxnLst>
              <a:rect l="0" t="0" r="r" b="b"/>
              <a:pathLst>
                <a:path w="79" h="87">
                  <a:moveTo>
                    <a:pt x="74" y="0"/>
                  </a:moveTo>
                  <a:lnTo>
                    <a:pt x="0" y="81"/>
                  </a:lnTo>
                  <a:lnTo>
                    <a:pt x="7" y="86"/>
                  </a:lnTo>
                  <a:lnTo>
                    <a:pt x="79" y="4"/>
                  </a:lnTo>
                  <a:lnTo>
                    <a:pt x="7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34" name="Freeform 233"/>
            <p:cNvSpPr>
              <a:spLocks/>
            </p:cNvSpPr>
            <p:nvPr/>
          </p:nvSpPr>
          <p:spPr bwMode="auto">
            <a:xfrm>
              <a:off x="3115" y="1584"/>
              <a:ext cx="84" cy="103"/>
            </a:xfrm>
            <a:custGeom>
              <a:avLst/>
              <a:gdLst>
                <a:gd name="T0" fmla="*/ 74 w 84"/>
                <a:gd name="T1" fmla="*/ 0 h 103"/>
                <a:gd name="T2" fmla="*/ 0 w 84"/>
                <a:gd name="T3" fmla="*/ 98 h 103"/>
                <a:gd name="T4" fmla="*/ 9 w 84"/>
                <a:gd name="T5" fmla="*/ 103 h 103"/>
                <a:gd name="T6" fmla="*/ 84 w 84"/>
                <a:gd name="T7" fmla="*/ 4 h 103"/>
                <a:gd name="T8" fmla="*/ 74 w 84"/>
                <a:gd name="T9" fmla="*/ 0 h 103"/>
              </a:gdLst>
              <a:ahLst/>
              <a:cxnLst>
                <a:cxn ang="0">
                  <a:pos x="T0" y="T1"/>
                </a:cxn>
                <a:cxn ang="0">
                  <a:pos x="T2" y="T3"/>
                </a:cxn>
                <a:cxn ang="0">
                  <a:pos x="T4" y="T5"/>
                </a:cxn>
                <a:cxn ang="0">
                  <a:pos x="T6" y="T7"/>
                </a:cxn>
                <a:cxn ang="0">
                  <a:pos x="T8" y="T9"/>
                </a:cxn>
              </a:cxnLst>
              <a:rect l="0" t="0" r="r" b="b"/>
              <a:pathLst>
                <a:path w="84" h="103">
                  <a:moveTo>
                    <a:pt x="74" y="0"/>
                  </a:moveTo>
                  <a:lnTo>
                    <a:pt x="0" y="98"/>
                  </a:lnTo>
                  <a:lnTo>
                    <a:pt x="9" y="103"/>
                  </a:lnTo>
                  <a:lnTo>
                    <a:pt x="84" y="4"/>
                  </a:lnTo>
                  <a:lnTo>
                    <a:pt x="7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35" name="Freeform 234"/>
            <p:cNvSpPr>
              <a:spLocks/>
            </p:cNvSpPr>
            <p:nvPr/>
          </p:nvSpPr>
          <p:spPr bwMode="auto">
            <a:xfrm>
              <a:off x="3024" y="1682"/>
              <a:ext cx="101" cy="111"/>
            </a:xfrm>
            <a:custGeom>
              <a:avLst/>
              <a:gdLst>
                <a:gd name="T0" fmla="*/ 91 w 101"/>
                <a:gd name="T1" fmla="*/ 0 h 111"/>
                <a:gd name="T2" fmla="*/ 0 w 101"/>
                <a:gd name="T3" fmla="*/ 103 h 111"/>
                <a:gd name="T4" fmla="*/ 7 w 101"/>
                <a:gd name="T5" fmla="*/ 110 h 111"/>
                <a:gd name="T6" fmla="*/ 100 w 101"/>
                <a:gd name="T7" fmla="*/ 4 h 111"/>
                <a:gd name="T8" fmla="*/ 91 w 101"/>
                <a:gd name="T9" fmla="*/ 0 h 111"/>
              </a:gdLst>
              <a:ahLst/>
              <a:cxnLst>
                <a:cxn ang="0">
                  <a:pos x="T0" y="T1"/>
                </a:cxn>
                <a:cxn ang="0">
                  <a:pos x="T2" y="T3"/>
                </a:cxn>
                <a:cxn ang="0">
                  <a:pos x="T4" y="T5"/>
                </a:cxn>
                <a:cxn ang="0">
                  <a:pos x="T6" y="T7"/>
                </a:cxn>
                <a:cxn ang="0">
                  <a:pos x="T8" y="T9"/>
                </a:cxn>
              </a:cxnLst>
              <a:rect l="0" t="0" r="r" b="b"/>
              <a:pathLst>
                <a:path w="101" h="111">
                  <a:moveTo>
                    <a:pt x="91" y="0"/>
                  </a:moveTo>
                  <a:lnTo>
                    <a:pt x="0" y="103"/>
                  </a:lnTo>
                  <a:lnTo>
                    <a:pt x="7" y="110"/>
                  </a:lnTo>
                  <a:lnTo>
                    <a:pt x="100" y="4"/>
                  </a:lnTo>
                  <a:lnTo>
                    <a:pt x="91"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36" name="Freeform 235"/>
            <p:cNvSpPr>
              <a:spLocks/>
            </p:cNvSpPr>
            <p:nvPr/>
          </p:nvSpPr>
          <p:spPr bwMode="auto">
            <a:xfrm>
              <a:off x="3439" y="1440"/>
              <a:ext cx="36" cy="38"/>
            </a:xfrm>
            <a:custGeom>
              <a:avLst/>
              <a:gdLst>
                <a:gd name="T0" fmla="*/ 28 w 36"/>
                <a:gd name="T1" fmla="*/ 0 h 38"/>
                <a:gd name="T2" fmla="*/ 0 w 36"/>
                <a:gd name="T3" fmla="*/ 33 h 38"/>
                <a:gd name="T4" fmla="*/ 4 w 36"/>
                <a:gd name="T5" fmla="*/ 38 h 38"/>
                <a:gd name="T6" fmla="*/ 35 w 36"/>
                <a:gd name="T7" fmla="*/ 7 h 38"/>
                <a:gd name="T8" fmla="*/ 28 w 36"/>
                <a:gd name="T9" fmla="*/ 0 h 38"/>
              </a:gdLst>
              <a:ahLst/>
              <a:cxnLst>
                <a:cxn ang="0">
                  <a:pos x="T0" y="T1"/>
                </a:cxn>
                <a:cxn ang="0">
                  <a:pos x="T2" y="T3"/>
                </a:cxn>
                <a:cxn ang="0">
                  <a:pos x="T4" y="T5"/>
                </a:cxn>
                <a:cxn ang="0">
                  <a:pos x="T6" y="T7"/>
                </a:cxn>
                <a:cxn ang="0">
                  <a:pos x="T8" y="T9"/>
                </a:cxn>
              </a:cxnLst>
              <a:rect l="0" t="0" r="r" b="b"/>
              <a:pathLst>
                <a:path w="36" h="38">
                  <a:moveTo>
                    <a:pt x="28" y="0"/>
                  </a:moveTo>
                  <a:lnTo>
                    <a:pt x="0" y="33"/>
                  </a:lnTo>
                  <a:lnTo>
                    <a:pt x="4" y="38"/>
                  </a:lnTo>
                  <a:lnTo>
                    <a:pt x="35" y="7"/>
                  </a:lnTo>
                  <a:lnTo>
                    <a:pt x="28"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37" name="Freeform 236"/>
            <p:cNvSpPr>
              <a:spLocks/>
            </p:cNvSpPr>
            <p:nvPr/>
          </p:nvSpPr>
          <p:spPr bwMode="auto">
            <a:xfrm>
              <a:off x="3413" y="1473"/>
              <a:ext cx="31" cy="29"/>
            </a:xfrm>
            <a:custGeom>
              <a:avLst/>
              <a:gdLst>
                <a:gd name="T0" fmla="*/ 26 w 31"/>
                <a:gd name="T1" fmla="*/ 0 h 29"/>
                <a:gd name="T2" fmla="*/ 0 w 31"/>
                <a:gd name="T3" fmla="*/ 23 h 29"/>
                <a:gd name="T4" fmla="*/ 7 w 31"/>
                <a:gd name="T5" fmla="*/ 28 h 29"/>
                <a:gd name="T6" fmla="*/ 31 w 31"/>
                <a:gd name="T7" fmla="*/ 4 h 29"/>
                <a:gd name="T8" fmla="*/ 26 w 31"/>
                <a:gd name="T9" fmla="*/ 0 h 29"/>
              </a:gdLst>
              <a:ahLst/>
              <a:cxnLst>
                <a:cxn ang="0">
                  <a:pos x="T0" y="T1"/>
                </a:cxn>
                <a:cxn ang="0">
                  <a:pos x="T2" y="T3"/>
                </a:cxn>
                <a:cxn ang="0">
                  <a:pos x="T4" y="T5"/>
                </a:cxn>
                <a:cxn ang="0">
                  <a:pos x="T6" y="T7"/>
                </a:cxn>
                <a:cxn ang="0">
                  <a:pos x="T8" y="T9"/>
                </a:cxn>
              </a:cxnLst>
              <a:rect l="0" t="0" r="r" b="b"/>
              <a:pathLst>
                <a:path w="31" h="29">
                  <a:moveTo>
                    <a:pt x="26" y="0"/>
                  </a:moveTo>
                  <a:lnTo>
                    <a:pt x="0" y="23"/>
                  </a:lnTo>
                  <a:lnTo>
                    <a:pt x="7" y="28"/>
                  </a:lnTo>
                  <a:lnTo>
                    <a:pt x="31" y="4"/>
                  </a:lnTo>
                  <a:lnTo>
                    <a:pt x="26"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38" name="Freeform 237"/>
            <p:cNvSpPr>
              <a:spLocks/>
            </p:cNvSpPr>
            <p:nvPr/>
          </p:nvSpPr>
          <p:spPr bwMode="auto">
            <a:xfrm>
              <a:off x="3391" y="1498"/>
              <a:ext cx="31" cy="38"/>
            </a:xfrm>
            <a:custGeom>
              <a:avLst/>
              <a:gdLst>
                <a:gd name="T0" fmla="*/ 21 w 31"/>
                <a:gd name="T1" fmla="*/ 0 h 38"/>
                <a:gd name="T2" fmla="*/ 0 w 31"/>
                <a:gd name="T3" fmla="*/ 33 h 38"/>
                <a:gd name="T4" fmla="*/ 7 w 31"/>
                <a:gd name="T5" fmla="*/ 38 h 38"/>
                <a:gd name="T6" fmla="*/ 9 w 31"/>
                <a:gd name="T7" fmla="*/ 38 h 38"/>
                <a:gd name="T8" fmla="*/ 31 w 31"/>
                <a:gd name="T9" fmla="*/ 4 h 38"/>
                <a:gd name="T10" fmla="*/ 21 w 31"/>
                <a:gd name="T11" fmla="*/ 0 h 38"/>
              </a:gdLst>
              <a:ahLst/>
              <a:cxnLst>
                <a:cxn ang="0">
                  <a:pos x="T0" y="T1"/>
                </a:cxn>
                <a:cxn ang="0">
                  <a:pos x="T2" y="T3"/>
                </a:cxn>
                <a:cxn ang="0">
                  <a:pos x="T4" y="T5"/>
                </a:cxn>
                <a:cxn ang="0">
                  <a:pos x="T6" y="T7"/>
                </a:cxn>
                <a:cxn ang="0">
                  <a:pos x="T8" y="T9"/>
                </a:cxn>
                <a:cxn ang="0">
                  <a:pos x="T10" y="T11"/>
                </a:cxn>
              </a:cxnLst>
              <a:rect l="0" t="0" r="r" b="b"/>
              <a:pathLst>
                <a:path w="31" h="38">
                  <a:moveTo>
                    <a:pt x="21" y="0"/>
                  </a:moveTo>
                  <a:lnTo>
                    <a:pt x="0" y="33"/>
                  </a:lnTo>
                  <a:lnTo>
                    <a:pt x="7" y="38"/>
                  </a:lnTo>
                  <a:lnTo>
                    <a:pt x="9" y="38"/>
                  </a:lnTo>
                  <a:lnTo>
                    <a:pt x="31" y="4"/>
                  </a:lnTo>
                  <a:lnTo>
                    <a:pt x="21"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39" name="Freeform 238"/>
            <p:cNvSpPr>
              <a:spLocks/>
            </p:cNvSpPr>
            <p:nvPr/>
          </p:nvSpPr>
          <p:spPr bwMode="auto">
            <a:xfrm>
              <a:off x="3360" y="1531"/>
              <a:ext cx="38" cy="41"/>
            </a:xfrm>
            <a:custGeom>
              <a:avLst/>
              <a:gdLst>
                <a:gd name="T0" fmla="*/ 33 w 38"/>
                <a:gd name="T1" fmla="*/ 0 h 41"/>
                <a:gd name="T2" fmla="*/ 0 w 38"/>
                <a:gd name="T3" fmla="*/ 33 h 41"/>
                <a:gd name="T4" fmla="*/ 7 w 38"/>
                <a:gd name="T5" fmla="*/ 40 h 41"/>
                <a:gd name="T6" fmla="*/ 38 w 38"/>
                <a:gd name="T7" fmla="*/ 4 h 41"/>
                <a:gd name="T8" fmla="*/ 33 w 38"/>
                <a:gd name="T9" fmla="*/ 0 h 41"/>
              </a:gdLst>
              <a:ahLst/>
              <a:cxnLst>
                <a:cxn ang="0">
                  <a:pos x="T0" y="T1"/>
                </a:cxn>
                <a:cxn ang="0">
                  <a:pos x="T2" y="T3"/>
                </a:cxn>
                <a:cxn ang="0">
                  <a:pos x="T4" y="T5"/>
                </a:cxn>
                <a:cxn ang="0">
                  <a:pos x="T6" y="T7"/>
                </a:cxn>
                <a:cxn ang="0">
                  <a:pos x="T8" y="T9"/>
                </a:cxn>
              </a:cxnLst>
              <a:rect l="0" t="0" r="r" b="b"/>
              <a:pathLst>
                <a:path w="38" h="41">
                  <a:moveTo>
                    <a:pt x="33" y="0"/>
                  </a:moveTo>
                  <a:lnTo>
                    <a:pt x="0" y="33"/>
                  </a:lnTo>
                  <a:lnTo>
                    <a:pt x="7" y="40"/>
                  </a:lnTo>
                  <a:lnTo>
                    <a:pt x="38" y="4"/>
                  </a:lnTo>
                  <a:lnTo>
                    <a:pt x="33"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40" name="Freeform 239"/>
            <p:cNvSpPr>
              <a:spLocks/>
            </p:cNvSpPr>
            <p:nvPr/>
          </p:nvSpPr>
          <p:spPr bwMode="auto">
            <a:xfrm>
              <a:off x="2810" y="1226"/>
              <a:ext cx="67" cy="75"/>
            </a:xfrm>
            <a:custGeom>
              <a:avLst/>
              <a:gdLst>
                <a:gd name="T0" fmla="*/ 60 w 67"/>
                <a:gd name="T1" fmla="*/ 0 h 75"/>
                <a:gd name="T2" fmla="*/ 0 w 67"/>
                <a:gd name="T3" fmla="*/ 69 h 75"/>
                <a:gd name="T4" fmla="*/ 9 w 67"/>
                <a:gd name="T5" fmla="*/ 74 h 75"/>
                <a:gd name="T6" fmla="*/ 67 w 67"/>
                <a:gd name="T7" fmla="*/ 7 h 75"/>
                <a:gd name="T8" fmla="*/ 60 w 67"/>
                <a:gd name="T9" fmla="*/ 0 h 75"/>
              </a:gdLst>
              <a:ahLst/>
              <a:cxnLst>
                <a:cxn ang="0">
                  <a:pos x="T0" y="T1"/>
                </a:cxn>
                <a:cxn ang="0">
                  <a:pos x="T2" y="T3"/>
                </a:cxn>
                <a:cxn ang="0">
                  <a:pos x="T4" y="T5"/>
                </a:cxn>
                <a:cxn ang="0">
                  <a:pos x="T6" y="T7"/>
                </a:cxn>
                <a:cxn ang="0">
                  <a:pos x="T8" y="T9"/>
                </a:cxn>
              </a:cxnLst>
              <a:rect l="0" t="0" r="r" b="b"/>
              <a:pathLst>
                <a:path w="67" h="75">
                  <a:moveTo>
                    <a:pt x="60" y="0"/>
                  </a:moveTo>
                  <a:lnTo>
                    <a:pt x="0" y="69"/>
                  </a:lnTo>
                  <a:lnTo>
                    <a:pt x="9" y="74"/>
                  </a:lnTo>
                  <a:lnTo>
                    <a:pt x="67" y="7"/>
                  </a:lnTo>
                  <a:lnTo>
                    <a:pt x="60"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41" name="Freeform 240"/>
            <p:cNvSpPr>
              <a:spLocks/>
            </p:cNvSpPr>
            <p:nvPr/>
          </p:nvSpPr>
          <p:spPr bwMode="auto">
            <a:xfrm>
              <a:off x="2757" y="1296"/>
              <a:ext cx="63" cy="65"/>
            </a:xfrm>
            <a:custGeom>
              <a:avLst/>
              <a:gdLst>
                <a:gd name="T0" fmla="*/ 52 w 63"/>
                <a:gd name="T1" fmla="*/ 0 h 65"/>
                <a:gd name="T2" fmla="*/ 0 w 63"/>
                <a:gd name="T3" fmla="*/ 60 h 65"/>
                <a:gd name="T4" fmla="*/ 9 w 63"/>
                <a:gd name="T5" fmla="*/ 64 h 65"/>
                <a:gd name="T6" fmla="*/ 62 w 63"/>
                <a:gd name="T7" fmla="*/ 4 h 65"/>
                <a:gd name="T8" fmla="*/ 52 w 63"/>
                <a:gd name="T9" fmla="*/ 0 h 65"/>
              </a:gdLst>
              <a:ahLst/>
              <a:cxnLst>
                <a:cxn ang="0">
                  <a:pos x="T0" y="T1"/>
                </a:cxn>
                <a:cxn ang="0">
                  <a:pos x="T2" y="T3"/>
                </a:cxn>
                <a:cxn ang="0">
                  <a:pos x="T4" y="T5"/>
                </a:cxn>
                <a:cxn ang="0">
                  <a:pos x="T6" y="T7"/>
                </a:cxn>
                <a:cxn ang="0">
                  <a:pos x="T8" y="T9"/>
                </a:cxn>
              </a:cxnLst>
              <a:rect l="0" t="0" r="r" b="b"/>
              <a:pathLst>
                <a:path w="63" h="65">
                  <a:moveTo>
                    <a:pt x="52" y="0"/>
                  </a:moveTo>
                  <a:lnTo>
                    <a:pt x="0" y="60"/>
                  </a:lnTo>
                  <a:lnTo>
                    <a:pt x="9" y="64"/>
                  </a:lnTo>
                  <a:lnTo>
                    <a:pt x="62" y="4"/>
                  </a:lnTo>
                  <a:lnTo>
                    <a:pt x="52"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42" name="Freeform 241"/>
            <p:cNvSpPr>
              <a:spLocks/>
            </p:cNvSpPr>
            <p:nvPr/>
          </p:nvSpPr>
          <p:spPr bwMode="auto">
            <a:xfrm>
              <a:off x="2705" y="1356"/>
              <a:ext cx="62" cy="74"/>
            </a:xfrm>
            <a:custGeom>
              <a:avLst/>
              <a:gdLst>
                <a:gd name="T0" fmla="*/ 52 w 62"/>
                <a:gd name="T1" fmla="*/ 0 h 74"/>
                <a:gd name="T2" fmla="*/ 0 w 62"/>
                <a:gd name="T3" fmla="*/ 69 h 74"/>
                <a:gd name="T4" fmla="*/ 7 w 62"/>
                <a:gd name="T5" fmla="*/ 74 h 74"/>
                <a:gd name="T6" fmla="*/ 9 w 62"/>
                <a:gd name="T7" fmla="*/ 74 h 74"/>
                <a:gd name="T8" fmla="*/ 62 w 62"/>
                <a:gd name="T9" fmla="*/ 4 h 74"/>
                <a:gd name="T10" fmla="*/ 52 w 62"/>
                <a:gd name="T11" fmla="*/ 0 h 74"/>
              </a:gdLst>
              <a:ahLst/>
              <a:cxnLst>
                <a:cxn ang="0">
                  <a:pos x="T0" y="T1"/>
                </a:cxn>
                <a:cxn ang="0">
                  <a:pos x="T2" y="T3"/>
                </a:cxn>
                <a:cxn ang="0">
                  <a:pos x="T4" y="T5"/>
                </a:cxn>
                <a:cxn ang="0">
                  <a:pos x="T6" y="T7"/>
                </a:cxn>
                <a:cxn ang="0">
                  <a:pos x="T8" y="T9"/>
                </a:cxn>
                <a:cxn ang="0">
                  <a:pos x="T10" y="T11"/>
                </a:cxn>
              </a:cxnLst>
              <a:rect l="0" t="0" r="r" b="b"/>
              <a:pathLst>
                <a:path w="62" h="74">
                  <a:moveTo>
                    <a:pt x="52" y="0"/>
                  </a:moveTo>
                  <a:lnTo>
                    <a:pt x="0" y="69"/>
                  </a:lnTo>
                  <a:lnTo>
                    <a:pt x="7" y="74"/>
                  </a:lnTo>
                  <a:lnTo>
                    <a:pt x="9" y="74"/>
                  </a:lnTo>
                  <a:lnTo>
                    <a:pt x="62" y="4"/>
                  </a:lnTo>
                  <a:lnTo>
                    <a:pt x="52"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43" name="Freeform 242"/>
            <p:cNvSpPr>
              <a:spLocks/>
            </p:cNvSpPr>
            <p:nvPr/>
          </p:nvSpPr>
          <p:spPr bwMode="auto">
            <a:xfrm>
              <a:off x="2637" y="1426"/>
              <a:ext cx="75" cy="81"/>
            </a:xfrm>
            <a:custGeom>
              <a:avLst/>
              <a:gdLst>
                <a:gd name="T0" fmla="*/ 69 w 75"/>
                <a:gd name="T1" fmla="*/ 0 h 81"/>
                <a:gd name="T2" fmla="*/ 0 w 75"/>
                <a:gd name="T3" fmla="*/ 74 h 81"/>
                <a:gd name="T4" fmla="*/ 7 w 75"/>
                <a:gd name="T5" fmla="*/ 81 h 81"/>
                <a:gd name="T6" fmla="*/ 74 w 75"/>
                <a:gd name="T7" fmla="*/ 4 h 81"/>
                <a:gd name="T8" fmla="*/ 69 w 75"/>
                <a:gd name="T9" fmla="*/ 0 h 81"/>
              </a:gdLst>
              <a:ahLst/>
              <a:cxnLst>
                <a:cxn ang="0">
                  <a:pos x="T0" y="T1"/>
                </a:cxn>
                <a:cxn ang="0">
                  <a:pos x="T2" y="T3"/>
                </a:cxn>
                <a:cxn ang="0">
                  <a:pos x="T4" y="T5"/>
                </a:cxn>
                <a:cxn ang="0">
                  <a:pos x="T6" y="T7"/>
                </a:cxn>
                <a:cxn ang="0">
                  <a:pos x="T8" y="T9"/>
                </a:cxn>
              </a:cxnLst>
              <a:rect l="0" t="0" r="r" b="b"/>
              <a:pathLst>
                <a:path w="75" h="81">
                  <a:moveTo>
                    <a:pt x="69" y="0"/>
                  </a:moveTo>
                  <a:lnTo>
                    <a:pt x="0" y="74"/>
                  </a:lnTo>
                  <a:lnTo>
                    <a:pt x="7" y="81"/>
                  </a:lnTo>
                  <a:lnTo>
                    <a:pt x="74" y="4"/>
                  </a:lnTo>
                  <a:lnTo>
                    <a:pt x="6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44" name="Freeform 243"/>
            <p:cNvSpPr>
              <a:spLocks/>
            </p:cNvSpPr>
            <p:nvPr/>
          </p:nvSpPr>
          <p:spPr bwMode="auto">
            <a:xfrm>
              <a:off x="2381" y="1061"/>
              <a:ext cx="62" cy="67"/>
            </a:xfrm>
            <a:custGeom>
              <a:avLst/>
              <a:gdLst>
                <a:gd name="T0" fmla="*/ 55 w 62"/>
                <a:gd name="T1" fmla="*/ 0 h 67"/>
                <a:gd name="T2" fmla="*/ 0 w 62"/>
                <a:gd name="T3" fmla="*/ 62 h 67"/>
                <a:gd name="T4" fmla="*/ 9 w 62"/>
                <a:gd name="T5" fmla="*/ 67 h 67"/>
                <a:gd name="T6" fmla="*/ 62 w 62"/>
                <a:gd name="T7" fmla="*/ 7 h 67"/>
                <a:gd name="T8" fmla="*/ 55 w 62"/>
                <a:gd name="T9" fmla="*/ 0 h 67"/>
              </a:gdLst>
              <a:ahLst/>
              <a:cxnLst>
                <a:cxn ang="0">
                  <a:pos x="T0" y="T1"/>
                </a:cxn>
                <a:cxn ang="0">
                  <a:pos x="T2" y="T3"/>
                </a:cxn>
                <a:cxn ang="0">
                  <a:pos x="T4" y="T5"/>
                </a:cxn>
                <a:cxn ang="0">
                  <a:pos x="T6" y="T7"/>
                </a:cxn>
                <a:cxn ang="0">
                  <a:pos x="T8" y="T9"/>
                </a:cxn>
              </a:cxnLst>
              <a:rect l="0" t="0" r="r" b="b"/>
              <a:pathLst>
                <a:path w="62" h="67">
                  <a:moveTo>
                    <a:pt x="55" y="0"/>
                  </a:moveTo>
                  <a:lnTo>
                    <a:pt x="0" y="62"/>
                  </a:lnTo>
                  <a:lnTo>
                    <a:pt x="9" y="67"/>
                  </a:lnTo>
                  <a:lnTo>
                    <a:pt x="62" y="7"/>
                  </a:lnTo>
                  <a:lnTo>
                    <a:pt x="55"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45" name="Freeform 244"/>
            <p:cNvSpPr>
              <a:spLocks/>
            </p:cNvSpPr>
            <p:nvPr/>
          </p:nvSpPr>
          <p:spPr bwMode="auto">
            <a:xfrm>
              <a:off x="2338" y="1123"/>
              <a:ext cx="52" cy="58"/>
            </a:xfrm>
            <a:custGeom>
              <a:avLst/>
              <a:gdLst>
                <a:gd name="T0" fmla="*/ 43 w 52"/>
                <a:gd name="T1" fmla="*/ 0 h 58"/>
                <a:gd name="T2" fmla="*/ 0 w 52"/>
                <a:gd name="T3" fmla="*/ 52 h 58"/>
                <a:gd name="T4" fmla="*/ 9 w 52"/>
                <a:gd name="T5" fmla="*/ 57 h 58"/>
                <a:gd name="T6" fmla="*/ 52 w 52"/>
                <a:gd name="T7" fmla="*/ 4 h 58"/>
                <a:gd name="T8" fmla="*/ 43 w 52"/>
                <a:gd name="T9" fmla="*/ 0 h 58"/>
              </a:gdLst>
              <a:ahLst/>
              <a:cxnLst>
                <a:cxn ang="0">
                  <a:pos x="T0" y="T1"/>
                </a:cxn>
                <a:cxn ang="0">
                  <a:pos x="T2" y="T3"/>
                </a:cxn>
                <a:cxn ang="0">
                  <a:pos x="T4" y="T5"/>
                </a:cxn>
                <a:cxn ang="0">
                  <a:pos x="T6" y="T7"/>
                </a:cxn>
                <a:cxn ang="0">
                  <a:pos x="T8" y="T9"/>
                </a:cxn>
              </a:cxnLst>
              <a:rect l="0" t="0" r="r" b="b"/>
              <a:pathLst>
                <a:path w="52" h="58">
                  <a:moveTo>
                    <a:pt x="43" y="0"/>
                  </a:moveTo>
                  <a:lnTo>
                    <a:pt x="0" y="52"/>
                  </a:lnTo>
                  <a:lnTo>
                    <a:pt x="9" y="57"/>
                  </a:lnTo>
                  <a:lnTo>
                    <a:pt x="52" y="4"/>
                  </a:lnTo>
                  <a:lnTo>
                    <a:pt x="43"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46" name="Freeform 245"/>
            <p:cNvSpPr>
              <a:spLocks/>
            </p:cNvSpPr>
            <p:nvPr/>
          </p:nvSpPr>
          <p:spPr bwMode="auto">
            <a:xfrm>
              <a:off x="2287" y="1176"/>
              <a:ext cx="60" cy="67"/>
            </a:xfrm>
            <a:custGeom>
              <a:avLst/>
              <a:gdLst>
                <a:gd name="T0" fmla="*/ 50 w 60"/>
                <a:gd name="T1" fmla="*/ 0 h 67"/>
                <a:gd name="T2" fmla="*/ 0 w 60"/>
                <a:gd name="T3" fmla="*/ 62 h 67"/>
                <a:gd name="T4" fmla="*/ 9 w 60"/>
                <a:gd name="T5" fmla="*/ 67 h 67"/>
                <a:gd name="T6" fmla="*/ 60 w 60"/>
                <a:gd name="T7" fmla="*/ 4 h 67"/>
                <a:gd name="T8" fmla="*/ 50 w 60"/>
                <a:gd name="T9" fmla="*/ 0 h 67"/>
              </a:gdLst>
              <a:ahLst/>
              <a:cxnLst>
                <a:cxn ang="0">
                  <a:pos x="T0" y="T1"/>
                </a:cxn>
                <a:cxn ang="0">
                  <a:pos x="T2" y="T3"/>
                </a:cxn>
                <a:cxn ang="0">
                  <a:pos x="T4" y="T5"/>
                </a:cxn>
                <a:cxn ang="0">
                  <a:pos x="T6" y="T7"/>
                </a:cxn>
                <a:cxn ang="0">
                  <a:pos x="T8" y="T9"/>
                </a:cxn>
              </a:cxnLst>
              <a:rect l="0" t="0" r="r" b="b"/>
              <a:pathLst>
                <a:path w="60" h="67">
                  <a:moveTo>
                    <a:pt x="50" y="0"/>
                  </a:moveTo>
                  <a:lnTo>
                    <a:pt x="0" y="62"/>
                  </a:lnTo>
                  <a:lnTo>
                    <a:pt x="9" y="67"/>
                  </a:lnTo>
                  <a:lnTo>
                    <a:pt x="60" y="4"/>
                  </a:lnTo>
                  <a:lnTo>
                    <a:pt x="50"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47" name="Freeform 246"/>
            <p:cNvSpPr>
              <a:spLocks/>
            </p:cNvSpPr>
            <p:nvPr/>
          </p:nvSpPr>
          <p:spPr bwMode="auto">
            <a:xfrm>
              <a:off x="2230" y="1238"/>
              <a:ext cx="67" cy="75"/>
            </a:xfrm>
            <a:custGeom>
              <a:avLst/>
              <a:gdLst>
                <a:gd name="T0" fmla="*/ 57 w 67"/>
                <a:gd name="T1" fmla="*/ 0 h 75"/>
                <a:gd name="T2" fmla="*/ 0 w 67"/>
                <a:gd name="T3" fmla="*/ 67 h 75"/>
                <a:gd name="T4" fmla="*/ 7 w 67"/>
                <a:gd name="T5" fmla="*/ 74 h 75"/>
                <a:gd name="T6" fmla="*/ 67 w 67"/>
                <a:gd name="T7" fmla="*/ 4 h 75"/>
                <a:gd name="T8" fmla="*/ 57 w 67"/>
                <a:gd name="T9" fmla="*/ 0 h 75"/>
              </a:gdLst>
              <a:ahLst/>
              <a:cxnLst>
                <a:cxn ang="0">
                  <a:pos x="T0" y="T1"/>
                </a:cxn>
                <a:cxn ang="0">
                  <a:pos x="T2" y="T3"/>
                </a:cxn>
                <a:cxn ang="0">
                  <a:pos x="T4" y="T5"/>
                </a:cxn>
                <a:cxn ang="0">
                  <a:pos x="T6" y="T7"/>
                </a:cxn>
                <a:cxn ang="0">
                  <a:pos x="T8" y="T9"/>
                </a:cxn>
              </a:cxnLst>
              <a:rect l="0" t="0" r="r" b="b"/>
              <a:pathLst>
                <a:path w="67" h="75">
                  <a:moveTo>
                    <a:pt x="57" y="0"/>
                  </a:moveTo>
                  <a:lnTo>
                    <a:pt x="0" y="67"/>
                  </a:lnTo>
                  <a:lnTo>
                    <a:pt x="7" y="74"/>
                  </a:lnTo>
                  <a:lnTo>
                    <a:pt x="67" y="4"/>
                  </a:lnTo>
                  <a:lnTo>
                    <a:pt x="5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48" name="Freeform 247"/>
            <p:cNvSpPr>
              <a:spLocks/>
            </p:cNvSpPr>
            <p:nvPr/>
          </p:nvSpPr>
          <p:spPr bwMode="auto">
            <a:xfrm>
              <a:off x="2004" y="921"/>
              <a:ext cx="55" cy="58"/>
            </a:xfrm>
            <a:custGeom>
              <a:avLst/>
              <a:gdLst>
                <a:gd name="T0" fmla="*/ 48 w 55"/>
                <a:gd name="T1" fmla="*/ 0 h 58"/>
                <a:gd name="T2" fmla="*/ 0 w 55"/>
                <a:gd name="T3" fmla="*/ 52 h 58"/>
                <a:gd name="T4" fmla="*/ 7 w 55"/>
                <a:gd name="T5" fmla="*/ 57 h 58"/>
                <a:gd name="T6" fmla="*/ 55 w 55"/>
                <a:gd name="T7" fmla="*/ 7 h 58"/>
                <a:gd name="T8" fmla="*/ 48 w 55"/>
                <a:gd name="T9" fmla="*/ 0 h 58"/>
              </a:gdLst>
              <a:ahLst/>
              <a:cxnLst>
                <a:cxn ang="0">
                  <a:pos x="T0" y="T1"/>
                </a:cxn>
                <a:cxn ang="0">
                  <a:pos x="T2" y="T3"/>
                </a:cxn>
                <a:cxn ang="0">
                  <a:pos x="T4" y="T5"/>
                </a:cxn>
                <a:cxn ang="0">
                  <a:pos x="T6" y="T7"/>
                </a:cxn>
                <a:cxn ang="0">
                  <a:pos x="T8" y="T9"/>
                </a:cxn>
              </a:cxnLst>
              <a:rect l="0" t="0" r="r" b="b"/>
              <a:pathLst>
                <a:path w="55" h="58">
                  <a:moveTo>
                    <a:pt x="48" y="0"/>
                  </a:moveTo>
                  <a:lnTo>
                    <a:pt x="0" y="52"/>
                  </a:lnTo>
                  <a:lnTo>
                    <a:pt x="7" y="57"/>
                  </a:lnTo>
                  <a:lnTo>
                    <a:pt x="55" y="7"/>
                  </a:lnTo>
                  <a:lnTo>
                    <a:pt x="48"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49" name="Freeform 248"/>
            <p:cNvSpPr>
              <a:spLocks/>
            </p:cNvSpPr>
            <p:nvPr/>
          </p:nvSpPr>
          <p:spPr bwMode="auto">
            <a:xfrm>
              <a:off x="1966" y="974"/>
              <a:ext cx="48" cy="53"/>
            </a:xfrm>
            <a:custGeom>
              <a:avLst/>
              <a:gdLst>
                <a:gd name="T0" fmla="*/ 38 w 48"/>
                <a:gd name="T1" fmla="*/ 0 h 53"/>
                <a:gd name="T2" fmla="*/ 0 w 48"/>
                <a:gd name="T3" fmla="*/ 47 h 53"/>
                <a:gd name="T4" fmla="*/ 9 w 48"/>
                <a:gd name="T5" fmla="*/ 52 h 53"/>
                <a:gd name="T6" fmla="*/ 47 w 48"/>
                <a:gd name="T7" fmla="*/ 4 h 53"/>
                <a:gd name="T8" fmla="*/ 38 w 48"/>
                <a:gd name="T9" fmla="*/ 0 h 53"/>
              </a:gdLst>
              <a:ahLst/>
              <a:cxnLst>
                <a:cxn ang="0">
                  <a:pos x="T0" y="T1"/>
                </a:cxn>
                <a:cxn ang="0">
                  <a:pos x="T2" y="T3"/>
                </a:cxn>
                <a:cxn ang="0">
                  <a:pos x="T4" y="T5"/>
                </a:cxn>
                <a:cxn ang="0">
                  <a:pos x="T6" y="T7"/>
                </a:cxn>
                <a:cxn ang="0">
                  <a:pos x="T8" y="T9"/>
                </a:cxn>
              </a:cxnLst>
              <a:rect l="0" t="0" r="r" b="b"/>
              <a:pathLst>
                <a:path w="48" h="53">
                  <a:moveTo>
                    <a:pt x="38" y="0"/>
                  </a:moveTo>
                  <a:lnTo>
                    <a:pt x="0" y="47"/>
                  </a:lnTo>
                  <a:lnTo>
                    <a:pt x="9" y="52"/>
                  </a:lnTo>
                  <a:lnTo>
                    <a:pt x="47" y="4"/>
                  </a:lnTo>
                  <a:lnTo>
                    <a:pt x="38"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50" name="Freeform 249"/>
            <p:cNvSpPr>
              <a:spLocks/>
            </p:cNvSpPr>
            <p:nvPr/>
          </p:nvSpPr>
          <p:spPr bwMode="auto">
            <a:xfrm>
              <a:off x="1925" y="1022"/>
              <a:ext cx="50" cy="58"/>
            </a:xfrm>
            <a:custGeom>
              <a:avLst/>
              <a:gdLst>
                <a:gd name="T0" fmla="*/ 40 w 50"/>
                <a:gd name="T1" fmla="*/ 0 h 58"/>
                <a:gd name="T2" fmla="*/ 0 w 50"/>
                <a:gd name="T3" fmla="*/ 52 h 58"/>
                <a:gd name="T4" fmla="*/ 9 w 50"/>
                <a:gd name="T5" fmla="*/ 57 h 58"/>
                <a:gd name="T6" fmla="*/ 50 w 50"/>
                <a:gd name="T7" fmla="*/ 4 h 58"/>
                <a:gd name="T8" fmla="*/ 40 w 50"/>
                <a:gd name="T9" fmla="*/ 0 h 58"/>
              </a:gdLst>
              <a:ahLst/>
              <a:cxnLst>
                <a:cxn ang="0">
                  <a:pos x="T0" y="T1"/>
                </a:cxn>
                <a:cxn ang="0">
                  <a:pos x="T2" y="T3"/>
                </a:cxn>
                <a:cxn ang="0">
                  <a:pos x="T4" y="T5"/>
                </a:cxn>
                <a:cxn ang="0">
                  <a:pos x="T6" y="T7"/>
                </a:cxn>
                <a:cxn ang="0">
                  <a:pos x="T8" y="T9"/>
                </a:cxn>
              </a:cxnLst>
              <a:rect l="0" t="0" r="r" b="b"/>
              <a:pathLst>
                <a:path w="50" h="58">
                  <a:moveTo>
                    <a:pt x="40" y="0"/>
                  </a:moveTo>
                  <a:lnTo>
                    <a:pt x="0" y="52"/>
                  </a:lnTo>
                  <a:lnTo>
                    <a:pt x="9" y="57"/>
                  </a:lnTo>
                  <a:lnTo>
                    <a:pt x="50" y="4"/>
                  </a:lnTo>
                  <a:lnTo>
                    <a:pt x="40"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51" name="Freeform 250"/>
            <p:cNvSpPr>
              <a:spLocks/>
            </p:cNvSpPr>
            <p:nvPr/>
          </p:nvSpPr>
          <p:spPr bwMode="auto">
            <a:xfrm>
              <a:off x="1874" y="1075"/>
              <a:ext cx="60" cy="65"/>
            </a:xfrm>
            <a:custGeom>
              <a:avLst/>
              <a:gdLst>
                <a:gd name="T0" fmla="*/ 50 w 60"/>
                <a:gd name="T1" fmla="*/ 0 h 65"/>
                <a:gd name="T2" fmla="*/ 0 w 60"/>
                <a:gd name="T3" fmla="*/ 57 h 65"/>
                <a:gd name="T4" fmla="*/ 7 w 60"/>
                <a:gd name="T5" fmla="*/ 64 h 65"/>
                <a:gd name="T6" fmla="*/ 60 w 60"/>
                <a:gd name="T7" fmla="*/ 4 h 65"/>
                <a:gd name="T8" fmla="*/ 50 w 60"/>
                <a:gd name="T9" fmla="*/ 0 h 65"/>
              </a:gdLst>
              <a:ahLst/>
              <a:cxnLst>
                <a:cxn ang="0">
                  <a:pos x="T0" y="T1"/>
                </a:cxn>
                <a:cxn ang="0">
                  <a:pos x="T2" y="T3"/>
                </a:cxn>
                <a:cxn ang="0">
                  <a:pos x="T4" y="T5"/>
                </a:cxn>
                <a:cxn ang="0">
                  <a:pos x="T6" y="T7"/>
                </a:cxn>
                <a:cxn ang="0">
                  <a:pos x="T8" y="T9"/>
                </a:cxn>
              </a:cxnLst>
              <a:rect l="0" t="0" r="r" b="b"/>
              <a:pathLst>
                <a:path w="60" h="65">
                  <a:moveTo>
                    <a:pt x="50" y="0"/>
                  </a:moveTo>
                  <a:lnTo>
                    <a:pt x="0" y="57"/>
                  </a:lnTo>
                  <a:lnTo>
                    <a:pt x="7" y="64"/>
                  </a:lnTo>
                  <a:lnTo>
                    <a:pt x="60" y="4"/>
                  </a:lnTo>
                  <a:lnTo>
                    <a:pt x="50"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52" name="Freeform 251"/>
            <p:cNvSpPr>
              <a:spLocks/>
            </p:cNvSpPr>
            <p:nvPr/>
          </p:nvSpPr>
          <p:spPr bwMode="auto">
            <a:xfrm>
              <a:off x="1555" y="936"/>
              <a:ext cx="55" cy="60"/>
            </a:xfrm>
            <a:custGeom>
              <a:avLst/>
              <a:gdLst>
                <a:gd name="T0" fmla="*/ 45 w 55"/>
                <a:gd name="T1" fmla="*/ 0 h 60"/>
                <a:gd name="T2" fmla="*/ 0 w 55"/>
                <a:gd name="T3" fmla="*/ 52 h 60"/>
                <a:gd name="T4" fmla="*/ 7 w 55"/>
                <a:gd name="T5" fmla="*/ 60 h 60"/>
                <a:gd name="T6" fmla="*/ 55 w 55"/>
                <a:gd name="T7" fmla="*/ 4 h 60"/>
                <a:gd name="T8" fmla="*/ 45 w 55"/>
                <a:gd name="T9" fmla="*/ 0 h 60"/>
              </a:gdLst>
              <a:ahLst/>
              <a:cxnLst>
                <a:cxn ang="0">
                  <a:pos x="T0" y="T1"/>
                </a:cxn>
                <a:cxn ang="0">
                  <a:pos x="T2" y="T3"/>
                </a:cxn>
                <a:cxn ang="0">
                  <a:pos x="T4" y="T5"/>
                </a:cxn>
                <a:cxn ang="0">
                  <a:pos x="T6" y="T7"/>
                </a:cxn>
                <a:cxn ang="0">
                  <a:pos x="T8" y="T9"/>
                </a:cxn>
              </a:cxnLst>
              <a:rect l="0" t="0" r="r" b="b"/>
              <a:pathLst>
                <a:path w="55" h="60">
                  <a:moveTo>
                    <a:pt x="45" y="0"/>
                  </a:moveTo>
                  <a:lnTo>
                    <a:pt x="0" y="52"/>
                  </a:lnTo>
                  <a:lnTo>
                    <a:pt x="7" y="60"/>
                  </a:lnTo>
                  <a:lnTo>
                    <a:pt x="55" y="4"/>
                  </a:lnTo>
                  <a:lnTo>
                    <a:pt x="45"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53" name="Freeform 252"/>
            <p:cNvSpPr>
              <a:spLocks/>
            </p:cNvSpPr>
            <p:nvPr/>
          </p:nvSpPr>
          <p:spPr bwMode="auto">
            <a:xfrm>
              <a:off x="1601" y="890"/>
              <a:ext cx="45" cy="51"/>
            </a:xfrm>
            <a:custGeom>
              <a:avLst/>
              <a:gdLst>
                <a:gd name="T0" fmla="*/ 38 w 45"/>
                <a:gd name="T1" fmla="*/ 0 h 51"/>
                <a:gd name="T2" fmla="*/ 36 w 45"/>
                <a:gd name="T3" fmla="*/ 0 h 51"/>
                <a:gd name="T4" fmla="*/ 0 w 45"/>
                <a:gd name="T5" fmla="*/ 45 h 51"/>
                <a:gd name="T6" fmla="*/ 9 w 45"/>
                <a:gd name="T7" fmla="*/ 50 h 51"/>
                <a:gd name="T8" fmla="*/ 45 w 45"/>
                <a:gd name="T9" fmla="*/ 4 h 51"/>
                <a:gd name="T10" fmla="*/ 38 w 45"/>
                <a:gd name="T11" fmla="*/ 0 h 51"/>
              </a:gdLst>
              <a:ahLst/>
              <a:cxnLst>
                <a:cxn ang="0">
                  <a:pos x="T0" y="T1"/>
                </a:cxn>
                <a:cxn ang="0">
                  <a:pos x="T2" y="T3"/>
                </a:cxn>
                <a:cxn ang="0">
                  <a:pos x="T4" y="T5"/>
                </a:cxn>
                <a:cxn ang="0">
                  <a:pos x="T6" y="T7"/>
                </a:cxn>
                <a:cxn ang="0">
                  <a:pos x="T8" y="T9"/>
                </a:cxn>
                <a:cxn ang="0">
                  <a:pos x="T10" y="T11"/>
                </a:cxn>
              </a:cxnLst>
              <a:rect l="0" t="0" r="r" b="b"/>
              <a:pathLst>
                <a:path w="45" h="51">
                  <a:moveTo>
                    <a:pt x="38" y="0"/>
                  </a:moveTo>
                  <a:lnTo>
                    <a:pt x="36" y="0"/>
                  </a:lnTo>
                  <a:lnTo>
                    <a:pt x="0" y="45"/>
                  </a:lnTo>
                  <a:lnTo>
                    <a:pt x="9" y="50"/>
                  </a:lnTo>
                  <a:lnTo>
                    <a:pt x="45" y="4"/>
                  </a:lnTo>
                  <a:lnTo>
                    <a:pt x="38"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54" name="Freeform 253"/>
            <p:cNvSpPr>
              <a:spLocks/>
            </p:cNvSpPr>
            <p:nvPr/>
          </p:nvSpPr>
          <p:spPr bwMode="auto">
            <a:xfrm>
              <a:off x="1639" y="850"/>
              <a:ext cx="43" cy="45"/>
            </a:xfrm>
            <a:custGeom>
              <a:avLst/>
              <a:gdLst>
                <a:gd name="T0" fmla="*/ 36 w 43"/>
                <a:gd name="T1" fmla="*/ 0 h 45"/>
                <a:gd name="T2" fmla="*/ 0 w 43"/>
                <a:gd name="T3" fmla="*/ 40 h 45"/>
                <a:gd name="T4" fmla="*/ 4 w 43"/>
                <a:gd name="T5" fmla="*/ 45 h 45"/>
                <a:gd name="T6" fmla="*/ 43 w 43"/>
                <a:gd name="T7" fmla="*/ 4 h 45"/>
                <a:gd name="T8" fmla="*/ 36 w 43"/>
                <a:gd name="T9" fmla="*/ 0 h 45"/>
              </a:gdLst>
              <a:ahLst/>
              <a:cxnLst>
                <a:cxn ang="0">
                  <a:pos x="T0" y="T1"/>
                </a:cxn>
                <a:cxn ang="0">
                  <a:pos x="T2" y="T3"/>
                </a:cxn>
                <a:cxn ang="0">
                  <a:pos x="T4" y="T5"/>
                </a:cxn>
                <a:cxn ang="0">
                  <a:pos x="T6" y="T7"/>
                </a:cxn>
                <a:cxn ang="0">
                  <a:pos x="T8" y="T9"/>
                </a:cxn>
              </a:cxnLst>
              <a:rect l="0" t="0" r="r" b="b"/>
              <a:pathLst>
                <a:path w="43" h="45">
                  <a:moveTo>
                    <a:pt x="36" y="0"/>
                  </a:moveTo>
                  <a:lnTo>
                    <a:pt x="0" y="40"/>
                  </a:lnTo>
                  <a:lnTo>
                    <a:pt x="4" y="45"/>
                  </a:lnTo>
                  <a:lnTo>
                    <a:pt x="43" y="4"/>
                  </a:lnTo>
                  <a:lnTo>
                    <a:pt x="36"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55" name="Freeform 254"/>
            <p:cNvSpPr>
              <a:spLocks/>
            </p:cNvSpPr>
            <p:nvPr/>
          </p:nvSpPr>
          <p:spPr bwMode="auto">
            <a:xfrm>
              <a:off x="1673" y="799"/>
              <a:ext cx="48" cy="55"/>
            </a:xfrm>
            <a:custGeom>
              <a:avLst/>
              <a:gdLst>
                <a:gd name="T0" fmla="*/ 40 w 48"/>
                <a:gd name="T1" fmla="*/ 0 h 55"/>
                <a:gd name="T2" fmla="*/ 0 w 48"/>
                <a:gd name="T3" fmla="*/ 50 h 55"/>
                <a:gd name="T4" fmla="*/ 9 w 48"/>
                <a:gd name="T5" fmla="*/ 55 h 55"/>
                <a:gd name="T6" fmla="*/ 48 w 48"/>
                <a:gd name="T7" fmla="*/ 7 h 55"/>
                <a:gd name="T8" fmla="*/ 40 w 48"/>
                <a:gd name="T9" fmla="*/ 0 h 55"/>
              </a:gdLst>
              <a:ahLst/>
              <a:cxnLst>
                <a:cxn ang="0">
                  <a:pos x="T0" y="T1"/>
                </a:cxn>
                <a:cxn ang="0">
                  <a:pos x="T2" y="T3"/>
                </a:cxn>
                <a:cxn ang="0">
                  <a:pos x="T4" y="T5"/>
                </a:cxn>
                <a:cxn ang="0">
                  <a:pos x="T6" y="T7"/>
                </a:cxn>
                <a:cxn ang="0">
                  <a:pos x="T8" y="T9"/>
                </a:cxn>
              </a:cxnLst>
              <a:rect l="0" t="0" r="r" b="b"/>
              <a:pathLst>
                <a:path w="48" h="55">
                  <a:moveTo>
                    <a:pt x="40" y="0"/>
                  </a:moveTo>
                  <a:lnTo>
                    <a:pt x="0" y="50"/>
                  </a:lnTo>
                  <a:lnTo>
                    <a:pt x="9" y="55"/>
                  </a:lnTo>
                  <a:lnTo>
                    <a:pt x="48" y="7"/>
                  </a:lnTo>
                  <a:lnTo>
                    <a:pt x="40"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56" name="Freeform 255"/>
            <p:cNvSpPr>
              <a:spLocks/>
            </p:cNvSpPr>
            <p:nvPr/>
          </p:nvSpPr>
          <p:spPr bwMode="auto">
            <a:xfrm>
              <a:off x="1358" y="660"/>
              <a:ext cx="44" cy="48"/>
            </a:xfrm>
            <a:custGeom>
              <a:avLst/>
              <a:gdLst>
                <a:gd name="T0" fmla="*/ 36 w 44"/>
                <a:gd name="T1" fmla="*/ 0 h 48"/>
                <a:gd name="T2" fmla="*/ 0 w 44"/>
                <a:gd name="T3" fmla="*/ 43 h 48"/>
                <a:gd name="T4" fmla="*/ 9 w 44"/>
                <a:gd name="T5" fmla="*/ 47 h 48"/>
                <a:gd name="T6" fmla="*/ 43 w 44"/>
                <a:gd name="T7" fmla="*/ 7 h 48"/>
                <a:gd name="T8" fmla="*/ 36 w 44"/>
                <a:gd name="T9" fmla="*/ 0 h 48"/>
              </a:gdLst>
              <a:ahLst/>
              <a:cxnLst>
                <a:cxn ang="0">
                  <a:pos x="T0" y="T1"/>
                </a:cxn>
                <a:cxn ang="0">
                  <a:pos x="T2" y="T3"/>
                </a:cxn>
                <a:cxn ang="0">
                  <a:pos x="T4" y="T5"/>
                </a:cxn>
                <a:cxn ang="0">
                  <a:pos x="T6" y="T7"/>
                </a:cxn>
                <a:cxn ang="0">
                  <a:pos x="T8" y="T9"/>
                </a:cxn>
              </a:cxnLst>
              <a:rect l="0" t="0" r="r" b="b"/>
              <a:pathLst>
                <a:path w="44" h="48">
                  <a:moveTo>
                    <a:pt x="36" y="0"/>
                  </a:moveTo>
                  <a:lnTo>
                    <a:pt x="0" y="43"/>
                  </a:lnTo>
                  <a:lnTo>
                    <a:pt x="9" y="47"/>
                  </a:lnTo>
                  <a:lnTo>
                    <a:pt x="43" y="7"/>
                  </a:lnTo>
                  <a:lnTo>
                    <a:pt x="36"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57" name="Freeform 256"/>
            <p:cNvSpPr>
              <a:spLocks/>
            </p:cNvSpPr>
            <p:nvPr/>
          </p:nvSpPr>
          <p:spPr bwMode="auto">
            <a:xfrm>
              <a:off x="1327" y="703"/>
              <a:ext cx="41" cy="41"/>
            </a:xfrm>
            <a:custGeom>
              <a:avLst/>
              <a:gdLst>
                <a:gd name="T0" fmla="*/ 31 w 41"/>
                <a:gd name="T1" fmla="*/ 0 h 41"/>
                <a:gd name="T2" fmla="*/ 0 w 41"/>
                <a:gd name="T3" fmla="*/ 36 h 41"/>
                <a:gd name="T4" fmla="*/ 9 w 41"/>
                <a:gd name="T5" fmla="*/ 40 h 41"/>
                <a:gd name="T6" fmla="*/ 40 w 41"/>
                <a:gd name="T7" fmla="*/ 4 h 41"/>
                <a:gd name="T8" fmla="*/ 31 w 41"/>
                <a:gd name="T9" fmla="*/ 0 h 41"/>
              </a:gdLst>
              <a:ahLst/>
              <a:cxnLst>
                <a:cxn ang="0">
                  <a:pos x="T0" y="T1"/>
                </a:cxn>
                <a:cxn ang="0">
                  <a:pos x="T2" y="T3"/>
                </a:cxn>
                <a:cxn ang="0">
                  <a:pos x="T4" y="T5"/>
                </a:cxn>
                <a:cxn ang="0">
                  <a:pos x="T6" y="T7"/>
                </a:cxn>
                <a:cxn ang="0">
                  <a:pos x="T8" y="T9"/>
                </a:cxn>
              </a:cxnLst>
              <a:rect l="0" t="0" r="r" b="b"/>
              <a:pathLst>
                <a:path w="41" h="41">
                  <a:moveTo>
                    <a:pt x="31" y="0"/>
                  </a:moveTo>
                  <a:lnTo>
                    <a:pt x="0" y="36"/>
                  </a:lnTo>
                  <a:lnTo>
                    <a:pt x="9" y="40"/>
                  </a:lnTo>
                  <a:lnTo>
                    <a:pt x="40" y="4"/>
                  </a:lnTo>
                  <a:lnTo>
                    <a:pt x="31"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58" name="Freeform 257"/>
            <p:cNvSpPr>
              <a:spLocks/>
            </p:cNvSpPr>
            <p:nvPr/>
          </p:nvSpPr>
          <p:spPr bwMode="auto">
            <a:xfrm>
              <a:off x="1296" y="739"/>
              <a:ext cx="41" cy="46"/>
            </a:xfrm>
            <a:custGeom>
              <a:avLst/>
              <a:gdLst>
                <a:gd name="T0" fmla="*/ 31 w 41"/>
                <a:gd name="T1" fmla="*/ 0 h 46"/>
                <a:gd name="T2" fmla="*/ 0 w 41"/>
                <a:gd name="T3" fmla="*/ 40 h 46"/>
                <a:gd name="T4" fmla="*/ 7 w 41"/>
                <a:gd name="T5" fmla="*/ 45 h 46"/>
                <a:gd name="T6" fmla="*/ 9 w 41"/>
                <a:gd name="T7" fmla="*/ 45 h 46"/>
                <a:gd name="T8" fmla="*/ 40 w 41"/>
                <a:gd name="T9" fmla="*/ 4 h 46"/>
                <a:gd name="T10" fmla="*/ 31 w 41"/>
                <a:gd name="T11" fmla="*/ 0 h 46"/>
              </a:gdLst>
              <a:ahLst/>
              <a:cxnLst>
                <a:cxn ang="0">
                  <a:pos x="T0" y="T1"/>
                </a:cxn>
                <a:cxn ang="0">
                  <a:pos x="T2" y="T3"/>
                </a:cxn>
                <a:cxn ang="0">
                  <a:pos x="T4" y="T5"/>
                </a:cxn>
                <a:cxn ang="0">
                  <a:pos x="T6" y="T7"/>
                </a:cxn>
                <a:cxn ang="0">
                  <a:pos x="T8" y="T9"/>
                </a:cxn>
                <a:cxn ang="0">
                  <a:pos x="T10" y="T11"/>
                </a:cxn>
              </a:cxnLst>
              <a:rect l="0" t="0" r="r" b="b"/>
              <a:pathLst>
                <a:path w="41" h="46">
                  <a:moveTo>
                    <a:pt x="31" y="0"/>
                  </a:moveTo>
                  <a:lnTo>
                    <a:pt x="0" y="40"/>
                  </a:lnTo>
                  <a:lnTo>
                    <a:pt x="7" y="45"/>
                  </a:lnTo>
                  <a:lnTo>
                    <a:pt x="9" y="45"/>
                  </a:lnTo>
                  <a:lnTo>
                    <a:pt x="40" y="4"/>
                  </a:lnTo>
                  <a:lnTo>
                    <a:pt x="31"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59" name="Freeform 258"/>
            <p:cNvSpPr>
              <a:spLocks/>
            </p:cNvSpPr>
            <p:nvPr/>
          </p:nvSpPr>
          <p:spPr bwMode="auto">
            <a:xfrm>
              <a:off x="1255" y="780"/>
              <a:ext cx="48" cy="53"/>
            </a:xfrm>
            <a:custGeom>
              <a:avLst/>
              <a:gdLst>
                <a:gd name="T0" fmla="*/ 43 w 48"/>
                <a:gd name="T1" fmla="*/ 0 h 53"/>
                <a:gd name="T2" fmla="*/ 0 w 48"/>
                <a:gd name="T3" fmla="*/ 45 h 53"/>
                <a:gd name="T4" fmla="*/ 7 w 48"/>
                <a:gd name="T5" fmla="*/ 52 h 53"/>
                <a:gd name="T6" fmla="*/ 48 w 48"/>
                <a:gd name="T7" fmla="*/ 4 h 53"/>
                <a:gd name="T8" fmla="*/ 43 w 48"/>
                <a:gd name="T9" fmla="*/ 0 h 53"/>
              </a:gdLst>
              <a:ahLst/>
              <a:cxnLst>
                <a:cxn ang="0">
                  <a:pos x="T0" y="T1"/>
                </a:cxn>
                <a:cxn ang="0">
                  <a:pos x="T2" y="T3"/>
                </a:cxn>
                <a:cxn ang="0">
                  <a:pos x="T4" y="T5"/>
                </a:cxn>
                <a:cxn ang="0">
                  <a:pos x="T6" y="T7"/>
                </a:cxn>
                <a:cxn ang="0">
                  <a:pos x="T8" y="T9"/>
                </a:cxn>
              </a:cxnLst>
              <a:rect l="0" t="0" r="r" b="b"/>
              <a:pathLst>
                <a:path w="48" h="53">
                  <a:moveTo>
                    <a:pt x="43" y="0"/>
                  </a:moveTo>
                  <a:lnTo>
                    <a:pt x="0" y="45"/>
                  </a:lnTo>
                  <a:lnTo>
                    <a:pt x="7" y="52"/>
                  </a:lnTo>
                  <a:lnTo>
                    <a:pt x="48" y="4"/>
                  </a:lnTo>
                  <a:lnTo>
                    <a:pt x="43"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60" name="Freeform 259"/>
            <p:cNvSpPr>
              <a:spLocks/>
            </p:cNvSpPr>
            <p:nvPr/>
          </p:nvSpPr>
          <p:spPr bwMode="auto">
            <a:xfrm>
              <a:off x="1065" y="528"/>
              <a:ext cx="44" cy="46"/>
            </a:xfrm>
            <a:custGeom>
              <a:avLst/>
              <a:gdLst>
                <a:gd name="T0" fmla="*/ 35 w 44"/>
                <a:gd name="T1" fmla="*/ 0 h 46"/>
                <a:gd name="T2" fmla="*/ 0 w 44"/>
                <a:gd name="T3" fmla="*/ 40 h 46"/>
                <a:gd name="T4" fmla="*/ 9 w 44"/>
                <a:gd name="T5" fmla="*/ 45 h 46"/>
                <a:gd name="T6" fmla="*/ 43 w 44"/>
                <a:gd name="T7" fmla="*/ 7 h 46"/>
                <a:gd name="T8" fmla="*/ 35 w 44"/>
                <a:gd name="T9" fmla="*/ 0 h 46"/>
              </a:gdLst>
              <a:ahLst/>
              <a:cxnLst>
                <a:cxn ang="0">
                  <a:pos x="T0" y="T1"/>
                </a:cxn>
                <a:cxn ang="0">
                  <a:pos x="T2" y="T3"/>
                </a:cxn>
                <a:cxn ang="0">
                  <a:pos x="T4" y="T5"/>
                </a:cxn>
                <a:cxn ang="0">
                  <a:pos x="T6" y="T7"/>
                </a:cxn>
                <a:cxn ang="0">
                  <a:pos x="T8" y="T9"/>
                </a:cxn>
              </a:cxnLst>
              <a:rect l="0" t="0" r="r" b="b"/>
              <a:pathLst>
                <a:path w="44" h="46">
                  <a:moveTo>
                    <a:pt x="35" y="0"/>
                  </a:moveTo>
                  <a:lnTo>
                    <a:pt x="0" y="40"/>
                  </a:lnTo>
                  <a:lnTo>
                    <a:pt x="9" y="45"/>
                  </a:lnTo>
                  <a:lnTo>
                    <a:pt x="43" y="7"/>
                  </a:lnTo>
                  <a:lnTo>
                    <a:pt x="35"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61" name="Freeform 260"/>
            <p:cNvSpPr>
              <a:spLocks/>
            </p:cNvSpPr>
            <p:nvPr/>
          </p:nvSpPr>
          <p:spPr bwMode="auto">
            <a:xfrm>
              <a:off x="1039" y="569"/>
              <a:ext cx="36" cy="38"/>
            </a:xfrm>
            <a:custGeom>
              <a:avLst/>
              <a:gdLst>
                <a:gd name="T0" fmla="*/ 26 w 36"/>
                <a:gd name="T1" fmla="*/ 0 h 38"/>
                <a:gd name="T2" fmla="*/ 0 w 36"/>
                <a:gd name="T3" fmla="*/ 33 h 38"/>
                <a:gd name="T4" fmla="*/ 9 w 36"/>
                <a:gd name="T5" fmla="*/ 38 h 38"/>
                <a:gd name="T6" fmla="*/ 36 w 36"/>
                <a:gd name="T7" fmla="*/ 4 h 38"/>
                <a:gd name="T8" fmla="*/ 26 w 36"/>
                <a:gd name="T9" fmla="*/ 0 h 38"/>
              </a:gdLst>
              <a:ahLst/>
              <a:cxnLst>
                <a:cxn ang="0">
                  <a:pos x="T0" y="T1"/>
                </a:cxn>
                <a:cxn ang="0">
                  <a:pos x="T2" y="T3"/>
                </a:cxn>
                <a:cxn ang="0">
                  <a:pos x="T4" y="T5"/>
                </a:cxn>
                <a:cxn ang="0">
                  <a:pos x="T6" y="T7"/>
                </a:cxn>
                <a:cxn ang="0">
                  <a:pos x="T8" y="T9"/>
                </a:cxn>
              </a:cxnLst>
              <a:rect l="0" t="0" r="r" b="b"/>
              <a:pathLst>
                <a:path w="36" h="38">
                  <a:moveTo>
                    <a:pt x="26" y="0"/>
                  </a:moveTo>
                  <a:lnTo>
                    <a:pt x="0" y="33"/>
                  </a:lnTo>
                  <a:lnTo>
                    <a:pt x="9" y="38"/>
                  </a:lnTo>
                  <a:lnTo>
                    <a:pt x="36" y="4"/>
                  </a:lnTo>
                  <a:lnTo>
                    <a:pt x="26"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62" name="Freeform 261"/>
            <p:cNvSpPr>
              <a:spLocks/>
            </p:cNvSpPr>
            <p:nvPr/>
          </p:nvSpPr>
          <p:spPr bwMode="auto">
            <a:xfrm>
              <a:off x="1008" y="602"/>
              <a:ext cx="41" cy="41"/>
            </a:xfrm>
            <a:custGeom>
              <a:avLst/>
              <a:gdLst>
                <a:gd name="T0" fmla="*/ 31 w 41"/>
                <a:gd name="T1" fmla="*/ 0 h 41"/>
                <a:gd name="T2" fmla="*/ 0 w 41"/>
                <a:gd name="T3" fmla="*/ 35 h 41"/>
                <a:gd name="T4" fmla="*/ 9 w 41"/>
                <a:gd name="T5" fmla="*/ 40 h 41"/>
                <a:gd name="T6" fmla="*/ 40 w 41"/>
                <a:gd name="T7" fmla="*/ 4 h 41"/>
                <a:gd name="T8" fmla="*/ 31 w 41"/>
                <a:gd name="T9" fmla="*/ 0 h 41"/>
              </a:gdLst>
              <a:ahLst/>
              <a:cxnLst>
                <a:cxn ang="0">
                  <a:pos x="T0" y="T1"/>
                </a:cxn>
                <a:cxn ang="0">
                  <a:pos x="T2" y="T3"/>
                </a:cxn>
                <a:cxn ang="0">
                  <a:pos x="T4" y="T5"/>
                </a:cxn>
                <a:cxn ang="0">
                  <a:pos x="T6" y="T7"/>
                </a:cxn>
                <a:cxn ang="0">
                  <a:pos x="T8" y="T9"/>
                </a:cxn>
              </a:cxnLst>
              <a:rect l="0" t="0" r="r" b="b"/>
              <a:pathLst>
                <a:path w="41" h="41">
                  <a:moveTo>
                    <a:pt x="31" y="0"/>
                  </a:moveTo>
                  <a:lnTo>
                    <a:pt x="0" y="35"/>
                  </a:lnTo>
                  <a:lnTo>
                    <a:pt x="9" y="40"/>
                  </a:lnTo>
                  <a:lnTo>
                    <a:pt x="40" y="4"/>
                  </a:lnTo>
                  <a:lnTo>
                    <a:pt x="31"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63" name="Freeform 262"/>
            <p:cNvSpPr>
              <a:spLocks/>
            </p:cNvSpPr>
            <p:nvPr/>
          </p:nvSpPr>
          <p:spPr bwMode="auto">
            <a:xfrm>
              <a:off x="972" y="638"/>
              <a:ext cx="45" cy="51"/>
            </a:xfrm>
            <a:custGeom>
              <a:avLst/>
              <a:gdLst>
                <a:gd name="T0" fmla="*/ 35 w 45"/>
                <a:gd name="T1" fmla="*/ 0 h 51"/>
                <a:gd name="T2" fmla="*/ 0 w 45"/>
                <a:gd name="T3" fmla="*/ 43 h 51"/>
                <a:gd name="T4" fmla="*/ 7 w 45"/>
                <a:gd name="T5" fmla="*/ 50 h 51"/>
                <a:gd name="T6" fmla="*/ 45 w 45"/>
                <a:gd name="T7" fmla="*/ 4 h 51"/>
                <a:gd name="T8" fmla="*/ 35 w 45"/>
                <a:gd name="T9" fmla="*/ 0 h 51"/>
              </a:gdLst>
              <a:ahLst/>
              <a:cxnLst>
                <a:cxn ang="0">
                  <a:pos x="T0" y="T1"/>
                </a:cxn>
                <a:cxn ang="0">
                  <a:pos x="T2" y="T3"/>
                </a:cxn>
                <a:cxn ang="0">
                  <a:pos x="T4" y="T5"/>
                </a:cxn>
                <a:cxn ang="0">
                  <a:pos x="T6" y="T7"/>
                </a:cxn>
                <a:cxn ang="0">
                  <a:pos x="T8" y="T9"/>
                </a:cxn>
              </a:cxnLst>
              <a:rect l="0" t="0" r="r" b="b"/>
              <a:pathLst>
                <a:path w="45" h="51">
                  <a:moveTo>
                    <a:pt x="35" y="0"/>
                  </a:moveTo>
                  <a:lnTo>
                    <a:pt x="0" y="43"/>
                  </a:lnTo>
                  <a:lnTo>
                    <a:pt x="7" y="50"/>
                  </a:lnTo>
                  <a:lnTo>
                    <a:pt x="45" y="4"/>
                  </a:lnTo>
                  <a:lnTo>
                    <a:pt x="35"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64" name="Freeform 263"/>
            <p:cNvSpPr>
              <a:spLocks/>
            </p:cNvSpPr>
            <p:nvPr/>
          </p:nvSpPr>
          <p:spPr bwMode="auto">
            <a:xfrm>
              <a:off x="804" y="408"/>
              <a:ext cx="38" cy="43"/>
            </a:xfrm>
            <a:custGeom>
              <a:avLst/>
              <a:gdLst>
                <a:gd name="T0" fmla="*/ 31 w 38"/>
                <a:gd name="T1" fmla="*/ 0 h 43"/>
                <a:gd name="T2" fmla="*/ 0 w 38"/>
                <a:gd name="T3" fmla="*/ 38 h 43"/>
                <a:gd name="T4" fmla="*/ 7 w 38"/>
                <a:gd name="T5" fmla="*/ 43 h 43"/>
                <a:gd name="T6" fmla="*/ 9 w 38"/>
                <a:gd name="T7" fmla="*/ 43 h 43"/>
                <a:gd name="T8" fmla="*/ 38 w 38"/>
                <a:gd name="T9" fmla="*/ 7 h 43"/>
                <a:gd name="T10" fmla="*/ 31 w 38"/>
                <a:gd name="T11" fmla="*/ 0 h 43"/>
              </a:gdLst>
              <a:ahLst/>
              <a:cxnLst>
                <a:cxn ang="0">
                  <a:pos x="T0" y="T1"/>
                </a:cxn>
                <a:cxn ang="0">
                  <a:pos x="T2" y="T3"/>
                </a:cxn>
                <a:cxn ang="0">
                  <a:pos x="T4" y="T5"/>
                </a:cxn>
                <a:cxn ang="0">
                  <a:pos x="T6" y="T7"/>
                </a:cxn>
                <a:cxn ang="0">
                  <a:pos x="T8" y="T9"/>
                </a:cxn>
                <a:cxn ang="0">
                  <a:pos x="T10" y="T11"/>
                </a:cxn>
              </a:cxnLst>
              <a:rect l="0" t="0" r="r" b="b"/>
              <a:pathLst>
                <a:path w="38" h="43">
                  <a:moveTo>
                    <a:pt x="31" y="0"/>
                  </a:moveTo>
                  <a:lnTo>
                    <a:pt x="0" y="38"/>
                  </a:lnTo>
                  <a:lnTo>
                    <a:pt x="7" y="43"/>
                  </a:lnTo>
                  <a:lnTo>
                    <a:pt x="9" y="43"/>
                  </a:lnTo>
                  <a:lnTo>
                    <a:pt x="38" y="7"/>
                  </a:lnTo>
                  <a:lnTo>
                    <a:pt x="31"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65" name="Freeform 264"/>
            <p:cNvSpPr>
              <a:spLocks/>
            </p:cNvSpPr>
            <p:nvPr/>
          </p:nvSpPr>
          <p:spPr bwMode="auto">
            <a:xfrm>
              <a:off x="778" y="446"/>
              <a:ext cx="33" cy="34"/>
            </a:xfrm>
            <a:custGeom>
              <a:avLst/>
              <a:gdLst>
                <a:gd name="T0" fmla="*/ 28 w 33"/>
                <a:gd name="T1" fmla="*/ 0 h 34"/>
                <a:gd name="T2" fmla="*/ 0 w 33"/>
                <a:gd name="T3" fmla="*/ 28 h 34"/>
                <a:gd name="T4" fmla="*/ 7 w 33"/>
                <a:gd name="T5" fmla="*/ 33 h 34"/>
                <a:gd name="T6" fmla="*/ 33 w 33"/>
                <a:gd name="T7" fmla="*/ 4 h 34"/>
                <a:gd name="T8" fmla="*/ 28 w 33"/>
                <a:gd name="T9" fmla="*/ 0 h 34"/>
              </a:gdLst>
              <a:ahLst/>
              <a:cxnLst>
                <a:cxn ang="0">
                  <a:pos x="T0" y="T1"/>
                </a:cxn>
                <a:cxn ang="0">
                  <a:pos x="T2" y="T3"/>
                </a:cxn>
                <a:cxn ang="0">
                  <a:pos x="T4" y="T5"/>
                </a:cxn>
                <a:cxn ang="0">
                  <a:pos x="T6" y="T7"/>
                </a:cxn>
                <a:cxn ang="0">
                  <a:pos x="T8" y="T9"/>
                </a:cxn>
              </a:cxnLst>
              <a:rect l="0" t="0" r="r" b="b"/>
              <a:pathLst>
                <a:path w="33" h="34">
                  <a:moveTo>
                    <a:pt x="28" y="0"/>
                  </a:moveTo>
                  <a:lnTo>
                    <a:pt x="0" y="28"/>
                  </a:lnTo>
                  <a:lnTo>
                    <a:pt x="7" y="33"/>
                  </a:lnTo>
                  <a:lnTo>
                    <a:pt x="33" y="4"/>
                  </a:lnTo>
                  <a:lnTo>
                    <a:pt x="28"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66" name="Freeform 265"/>
            <p:cNvSpPr>
              <a:spLocks/>
            </p:cNvSpPr>
            <p:nvPr/>
          </p:nvSpPr>
          <p:spPr bwMode="auto">
            <a:xfrm>
              <a:off x="749" y="475"/>
              <a:ext cx="38" cy="41"/>
            </a:xfrm>
            <a:custGeom>
              <a:avLst/>
              <a:gdLst>
                <a:gd name="T0" fmla="*/ 28 w 38"/>
                <a:gd name="T1" fmla="*/ 0 h 41"/>
                <a:gd name="T2" fmla="*/ 0 w 38"/>
                <a:gd name="T3" fmla="*/ 36 h 41"/>
                <a:gd name="T4" fmla="*/ 9 w 38"/>
                <a:gd name="T5" fmla="*/ 40 h 41"/>
                <a:gd name="T6" fmla="*/ 38 w 38"/>
                <a:gd name="T7" fmla="*/ 4 h 41"/>
                <a:gd name="T8" fmla="*/ 28 w 38"/>
                <a:gd name="T9" fmla="*/ 0 h 41"/>
              </a:gdLst>
              <a:ahLst/>
              <a:cxnLst>
                <a:cxn ang="0">
                  <a:pos x="T0" y="T1"/>
                </a:cxn>
                <a:cxn ang="0">
                  <a:pos x="T2" y="T3"/>
                </a:cxn>
                <a:cxn ang="0">
                  <a:pos x="T4" y="T5"/>
                </a:cxn>
                <a:cxn ang="0">
                  <a:pos x="T6" y="T7"/>
                </a:cxn>
                <a:cxn ang="0">
                  <a:pos x="T8" y="T9"/>
                </a:cxn>
              </a:cxnLst>
              <a:rect l="0" t="0" r="r" b="b"/>
              <a:pathLst>
                <a:path w="38" h="41">
                  <a:moveTo>
                    <a:pt x="28" y="0"/>
                  </a:moveTo>
                  <a:lnTo>
                    <a:pt x="0" y="36"/>
                  </a:lnTo>
                  <a:lnTo>
                    <a:pt x="9" y="40"/>
                  </a:lnTo>
                  <a:lnTo>
                    <a:pt x="38" y="4"/>
                  </a:lnTo>
                  <a:lnTo>
                    <a:pt x="28"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67" name="Freeform 266"/>
            <p:cNvSpPr>
              <a:spLocks/>
            </p:cNvSpPr>
            <p:nvPr/>
          </p:nvSpPr>
          <p:spPr bwMode="auto">
            <a:xfrm>
              <a:off x="715" y="511"/>
              <a:ext cx="43" cy="46"/>
            </a:xfrm>
            <a:custGeom>
              <a:avLst/>
              <a:gdLst>
                <a:gd name="T0" fmla="*/ 33 w 43"/>
                <a:gd name="T1" fmla="*/ 0 h 46"/>
                <a:gd name="T2" fmla="*/ 0 w 43"/>
                <a:gd name="T3" fmla="*/ 38 h 46"/>
                <a:gd name="T4" fmla="*/ 7 w 43"/>
                <a:gd name="T5" fmla="*/ 45 h 46"/>
                <a:gd name="T6" fmla="*/ 43 w 43"/>
                <a:gd name="T7" fmla="*/ 4 h 46"/>
                <a:gd name="T8" fmla="*/ 33 w 43"/>
                <a:gd name="T9" fmla="*/ 0 h 46"/>
              </a:gdLst>
              <a:ahLst/>
              <a:cxnLst>
                <a:cxn ang="0">
                  <a:pos x="T0" y="T1"/>
                </a:cxn>
                <a:cxn ang="0">
                  <a:pos x="T2" y="T3"/>
                </a:cxn>
                <a:cxn ang="0">
                  <a:pos x="T4" y="T5"/>
                </a:cxn>
                <a:cxn ang="0">
                  <a:pos x="T6" y="T7"/>
                </a:cxn>
                <a:cxn ang="0">
                  <a:pos x="T8" y="T9"/>
                </a:cxn>
              </a:cxnLst>
              <a:rect l="0" t="0" r="r" b="b"/>
              <a:pathLst>
                <a:path w="43" h="46">
                  <a:moveTo>
                    <a:pt x="33" y="0"/>
                  </a:moveTo>
                  <a:lnTo>
                    <a:pt x="0" y="38"/>
                  </a:lnTo>
                  <a:lnTo>
                    <a:pt x="7" y="45"/>
                  </a:lnTo>
                  <a:lnTo>
                    <a:pt x="43" y="4"/>
                  </a:lnTo>
                  <a:lnTo>
                    <a:pt x="33"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68" name="Freeform 267"/>
            <p:cNvSpPr>
              <a:spLocks/>
            </p:cNvSpPr>
            <p:nvPr/>
          </p:nvSpPr>
          <p:spPr bwMode="auto">
            <a:xfrm>
              <a:off x="552" y="293"/>
              <a:ext cx="36" cy="38"/>
            </a:xfrm>
            <a:custGeom>
              <a:avLst/>
              <a:gdLst>
                <a:gd name="T0" fmla="*/ 28 w 36"/>
                <a:gd name="T1" fmla="*/ 0 h 38"/>
                <a:gd name="T2" fmla="*/ 0 w 36"/>
                <a:gd name="T3" fmla="*/ 33 h 38"/>
                <a:gd name="T4" fmla="*/ 9 w 36"/>
                <a:gd name="T5" fmla="*/ 38 h 38"/>
                <a:gd name="T6" fmla="*/ 35 w 36"/>
                <a:gd name="T7" fmla="*/ 7 h 38"/>
                <a:gd name="T8" fmla="*/ 28 w 36"/>
                <a:gd name="T9" fmla="*/ 0 h 38"/>
              </a:gdLst>
              <a:ahLst/>
              <a:cxnLst>
                <a:cxn ang="0">
                  <a:pos x="T0" y="T1"/>
                </a:cxn>
                <a:cxn ang="0">
                  <a:pos x="T2" y="T3"/>
                </a:cxn>
                <a:cxn ang="0">
                  <a:pos x="T4" y="T5"/>
                </a:cxn>
                <a:cxn ang="0">
                  <a:pos x="T6" y="T7"/>
                </a:cxn>
                <a:cxn ang="0">
                  <a:pos x="T8" y="T9"/>
                </a:cxn>
              </a:cxnLst>
              <a:rect l="0" t="0" r="r" b="b"/>
              <a:pathLst>
                <a:path w="36" h="38">
                  <a:moveTo>
                    <a:pt x="28" y="0"/>
                  </a:moveTo>
                  <a:lnTo>
                    <a:pt x="0" y="33"/>
                  </a:lnTo>
                  <a:lnTo>
                    <a:pt x="9" y="38"/>
                  </a:lnTo>
                  <a:lnTo>
                    <a:pt x="35" y="7"/>
                  </a:lnTo>
                  <a:lnTo>
                    <a:pt x="28"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69" name="Freeform 268"/>
            <p:cNvSpPr>
              <a:spLocks/>
            </p:cNvSpPr>
            <p:nvPr/>
          </p:nvSpPr>
          <p:spPr bwMode="auto">
            <a:xfrm>
              <a:off x="530" y="326"/>
              <a:ext cx="32" cy="32"/>
            </a:xfrm>
            <a:custGeom>
              <a:avLst/>
              <a:gdLst>
                <a:gd name="T0" fmla="*/ 21 w 32"/>
                <a:gd name="T1" fmla="*/ 0 h 32"/>
                <a:gd name="T2" fmla="*/ 0 w 32"/>
                <a:gd name="T3" fmla="*/ 26 h 32"/>
                <a:gd name="T4" fmla="*/ 9 w 32"/>
                <a:gd name="T5" fmla="*/ 31 h 32"/>
                <a:gd name="T6" fmla="*/ 31 w 32"/>
                <a:gd name="T7" fmla="*/ 4 h 32"/>
                <a:gd name="T8" fmla="*/ 21 w 32"/>
                <a:gd name="T9" fmla="*/ 0 h 32"/>
              </a:gdLst>
              <a:ahLst/>
              <a:cxnLst>
                <a:cxn ang="0">
                  <a:pos x="T0" y="T1"/>
                </a:cxn>
                <a:cxn ang="0">
                  <a:pos x="T2" y="T3"/>
                </a:cxn>
                <a:cxn ang="0">
                  <a:pos x="T4" y="T5"/>
                </a:cxn>
                <a:cxn ang="0">
                  <a:pos x="T6" y="T7"/>
                </a:cxn>
                <a:cxn ang="0">
                  <a:pos x="T8" y="T9"/>
                </a:cxn>
              </a:cxnLst>
              <a:rect l="0" t="0" r="r" b="b"/>
              <a:pathLst>
                <a:path w="32" h="32">
                  <a:moveTo>
                    <a:pt x="21" y="0"/>
                  </a:moveTo>
                  <a:lnTo>
                    <a:pt x="0" y="26"/>
                  </a:lnTo>
                  <a:lnTo>
                    <a:pt x="9" y="31"/>
                  </a:lnTo>
                  <a:lnTo>
                    <a:pt x="31" y="4"/>
                  </a:lnTo>
                  <a:lnTo>
                    <a:pt x="21"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70" name="Freeform 269"/>
            <p:cNvSpPr>
              <a:spLocks/>
            </p:cNvSpPr>
            <p:nvPr/>
          </p:nvSpPr>
          <p:spPr bwMode="auto">
            <a:xfrm>
              <a:off x="506" y="353"/>
              <a:ext cx="34" cy="38"/>
            </a:xfrm>
            <a:custGeom>
              <a:avLst/>
              <a:gdLst>
                <a:gd name="T0" fmla="*/ 23 w 34"/>
                <a:gd name="T1" fmla="*/ 0 h 38"/>
                <a:gd name="T2" fmla="*/ 0 w 34"/>
                <a:gd name="T3" fmla="*/ 33 h 38"/>
                <a:gd name="T4" fmla="*/ 7 w 34"/>
                <a:gd name="T5" fmla="*/ 38 h 38"/>
                <a:gd name="T6" fmla="*/ 9 w 34"/>
                <a:gd name="T7" fmla="*/ 38 h 38"/>
                <a:gd name="T8" fmla="*/ 33 w 34"/>
                <a:gd name="T9" fmla="*/ 4 h 38"/>
                <a:gd name="T10" fmla="*/ 23 w 34"/>
                <a:gd name="T11" fmla="*/ 0 h 38"/>
              </a:gdLst>
              <a:ahLst/>
              <a:cxnLst>
                <a:cxn ang="0">
                  <a:pos x="T0" y="T1"/>
                </a:cxn>
                <a:cxn ang="0">
                  <a:pos x="T2" y="T3"/>
                </a:cxn>
                <a:cxn ang="0">
                  <a:pos x="T4" y="T5"/>
                </a:cxn>
                <a:cxn ang="0">
                  <a:pos x="T6" y="T7"/>
                </a:cxn>
                <a:cxn ang="0">
                  <a:pos x="T8" y="T9"/>
                </a:cxn>
                <a:cxn ang="0">
                  <a:pos x="T10" y="T11"/>
                </a:cxn>
              </a:cxnLst>
              <a:rect l="0" t="0" r="r" b="b"/>
              <a:pathLst>
                <a:path w="34" h="38">
                  <a:moveTo>
                    <a:pt x="23" y="0"/>
                  </a:moveTo>
                  <a:lnTo>
                    <a:pt x="0" y="33"/>
                  </a:lnTo>
                  <a:lnTo>
                    <a:pt x="7" y="38"/>
                  </a:lnTo>
                  <a:lnTo>
                    <a:pt x="9" y="38"/>
                  </a:lnTo>
                  <a:lnTo>
                    <a:pt x="33" y="4"/>
                  </a:lnTo>
                  <a:lnTo>
                    <a:pt x="23"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71" name="Freeform 270"/>
            <p:cNvSpPr>
              <a:spLocks/>
            </p:cNvSpPr>
            <p:nvPr/>
          </p:nvSpPr>
          <p:spPr bwMode="auto">
            <a:xfrm>
              <a:off x="475" y="386"/>
              <a:ext cx="39" cy="41"/>
            </a:xfrm>
            <a:custGeom>
              <a:avLst/>
              <a:gdLst>
                <a:gd name="T0" fmla="*/ 33 w 39"/>
                <a:gd name="T1" fmla="*/ 0 h 41"/>
                <a:gd name="T2" fmla="*/ 0 w 39"/>
                <a:gd name="T3" fmla="*/ 33 h 41"/>
                <a:gd name="T4" fmla="*/ 7 w 39"/>
                <a:gd name="T5" fmla="*/ 40 h 41"/>
                <a:gd name="T6" fmla="*/ 38 w 39"/>
                <a:gd name="T7" fmla="*/ 4 h 41"/>
                <a:gd name="T8" fmla="*/ 33 w 39"/>
                <a:gd name="T9" fmla="*/ 0 h 41"/>
              </a:gdLst>
              <a:ahLst/>
              <a:cxnLst>
                <a:cxn ang="0">
                  <a:pos x="T0" y="T1"/>
                </a:cxn>
                <a:cxn ang="0">
                  <a:pos x="T2" y="T3"/>
                </a:cxn>
                <a:cxn ang="0">
                  <a:pos x="T4" y="T5"/>
                </a:cxn>
                <a:cxn ang="0">
                  <a:pos x="T6" y="T7"/>
                </a:cxn>
                <a:cxn ang="0">
                  <a:pos x="T8" y="T9"/>
                </a:cxn>
              </a:cxnLst>
              <a:rect l="0" t="0" r="r" b="b"/>
              <a:pathLst>
                <a:path w="39" h="41">
                  <a:moveTo>
                    <a:pt x="33" y="0"/>
                  </a:moveTo>
                  <a:lnTo>
                    <a:pt x="0" y="33"/>
                  </a:lnTo>
                  <a:lnTo>
                    <a:pt x="7" y="40"/>
                  </a:lnTo>
                  <a:lnTo>
                    <a:pt x="38" y="4"/>
                  </a:lnTo>
                  <a:lnTo>
                    <a:pt x="33"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72" name="Freeform 271"/>
            <p:cNvSpPr>
              <a:spLocks/>
            </p:cNvSpPr>
            <p:nvPr/>
          </p:nvSpPr>
          <p:spPr bwMode="auto">
            <a:xfrm>
              <a:off x="319" y="192"/>
              <a:ext cx="34" cy="36"/>
            </a:xfrm>
            <a:custGeom>
              <a:avLst/>
              <a:gdLst>
                <a:gd name="T0" fmla="*/ 26 w 34"/>
                <a:gd name="T1" fmla="*/ 0 h 36"/>
                <a:gd name="T2" fmla="*/ 0 w 34"/>
                <a:gd name="T3" fmla="*/ 31 h 36"/>
                <a:gd name="T4" fmla="*/ 7 w 34"/>
                <a:gd name="T5" fmla="*/ 35 h 36"/>
                <a:gd name="T6" fmla="*/ 33 w 34"/>
                <a:gd name="T7" fmla="*/ 7 h 36"/>
                <a:gd name="T8" fmla="*/ 26 w 34"/>
                <a:gd name="T9" fmla="*/ 0 h 36"/>
              </a:gdLst>
              <a:ahLst/>
              <a:cxnLst>
                <a:cxn ang="0">
                  <a:pos x="T0" y="T1"/>
                </a:cxn>
                <a:cxn ang="0">
                  <a:pos x="T2" y="T3"/>
                </a:cxn>
                <a:cxn ang="0">
                  <a:pos x="T4" y="T5"/>
                </a:cxn>
                <a:cxn ang="0">
                  <a:pos x="T6" y="T7"/>
                </a:cxn>
                <a:cxn ang="0">
                  <a:pos x="T8" y="T9"/>
                </a:cxn>
              </a:cxnLst>
              <a:rect l="0" t="0" r="r" b="b"/>
              <a:pathLst>
                <a:path w="34" h="36">
                  <a:moveTo>
                    <a:pt x="26" y="0"/>
                  </a:moveTo>
                  <a:lnTo>
                    <a:pt x="0" y="31"/>
                  </a:lnTo>
                  <a:lnTo>
                    <a:pt x="7" y="35"/>
                  </a:lnTo>
                  <a:lnTo>
                    <a:pt x="33" y="7"/>
                  </a:lnTo>
                  <a:lnTo>
                    <a:pt x="26"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73" name="Freeform 272"/>
            <p:cNvSpPr>
              <a:spLocks/>
            </p:cNvSpPr>
            <p:nvPr/>
          </p:nvSpPr>
          <p:spPr bwMode="auto">
            <a:xfrm>
              <a:off x="297" y="223"/>
              <a:ext cx="29" cy="27"/>
            </a:xfrm>
            <a:custGeom>
              <a:avLst/>
              <a:gdLst>
                <a:gd name="T0" fmla="*/ 23 w 29"/>
                <a:gd name="T1" fmla="*/ 0 h 27"/>
                <a:gd name="T2" fmla="*/ 0 w 29"/>
                <a:gd name="T3" fmla="*/ 21 h 27"/>
                <a:gd name="T4" fmla="*/ 7 w 29"/>
                <a:gd name="T5" fmla="*/ 26 h 27"/>
                <a:gd name="T6" fmla="*/ 28 w 29"/>
                <a:gd name="T7" fmla="*/ 4 h 27"/>
                <a:gd name="T8" fmla="*/ 23 w 29"/>
                <a:gd name="T9" fmla="*/ 0 h 27"/>
              </a:gdLst>
              <a:ahLst/>
              <a:cxnLst>
                <a:cxn ang="0">
                  <a:pos x="T0" y="T1"/>
                </a:cxn>
                <a:cxn ang="0">
                  <a:pos x="T2" y="T3"/>
                </a:cxn>
                <a:cxn ang="0">
                  <a:pos x="T4" y="T5"/>
                </a:cxn>
                <a:cxn ang="0">
                  <a:pos x="T6" y="T7"/>
                </a:cxn>
                <a:cxn ang="0">
                  <a:pos x="T8" y="T9"/>
                </a:cxn>
              </a:cxnLst>
              <a:rect l="0" t="0" r="r" b="b"/>
              <a:pathLst>
                <a:path w="29" h="27">
                  <a:moveTo>
                    <a:pt x="23" y="0"/>
                  </a:moveTo>
                  <a:lnTo>
                    <a:pt x="0" y="21"/>
                  </a:lnTo>
                  <a:lnTo>
                    <a:pt x="7" y="26"/>
                  </a:lnTo>
                  <a:lnTo>
                    <a:pt x="28" y="4"/>
                  </a:lnTo>
                  <a:lnTo>
                    <a:pt x="23"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74" name="Freeform 273"/>
            <p:cNvSpPr>
              <a:spLocks/>
            </p:cNvSpPr>
            <p:nvPr/>
          </p:nvSpPr>
          <p:spPr bwMode="auto">
            <a:xfrm>
              <a:off x="278" y="245"/>
              <a:ext cx="29" cy="33"/>
            </a:xfrm>
            <a:custGeom>
              <a:avLst/>
              <a:gdLst>
                <a:gd name="T0" fmla="*/ 19 w 29"/>
                <a:gd name="T1" fmla="*/ 0 h 33"/>
                <a:gd name="T2" fmla="*/ 0 w 29"/>
                <a:gd name="T3" fmla="*/ 28 h 33"/>
                <a:gd name="T4" fmla="*/ 7 w 29"/>
                <a:gd name="T5" fmla="*/ 33 h 33"/>
                <a:gd name="T6" fmla="*/ 9 w 29"/>
                <a:gd name="T7" fmla="*/ 33 h 33"/>
                <a:gd name="T8" fmla="*/ 28 w 29"/>
                <a:gd name="T9" fmla="*/ 4 h 33"/>
                <a:gd name="T10" fmla="*/ 19 w 29"/>
                <a:gd name="T11" fmla="*/ 0 h 33"/>
              </a:gdLst>
              <a:ahLst/>
              <a:cxnLst>
                <a:cxn ang="0">
                  <a:pos x="T0" y="T1"/>
                </a:cxn>
                <a:cxn ang="0">
                  <a:pos x="T2" y="T3"/>
                </a:cxn>
                <a:cxn ang="0">
                  <a:pos x="T4" y="T5"/>
                </a:cxn>
                <a:cxn ang="0">
                  <a:pos x="T6" y="T7"/>
                </a:cxn>
                <a:cxn ang="0">
                  <a:pos x="T8" y="T9"/>
                </a:cxn>
                <a:cxn ang="0">
                  <a:pos x="T10" y="T11"/>
                </a:cxn>
              </a:cxnLst>
              <a:rect l="0" t="0" r="r" b="b"/>
              <a:pathLst>
                <a:path w="29" h="33">
                  <a:moveTo>
                    <a:pt x="19" y="0"/>
                  </a:moveTo>
                  <a:lnTo>
                    <a:pt x="0" y="28"/>
                  </a:lnTo>
                  <a:lnTo>
                    <a:pt x="7" y="33"/>
                  </a:lnTo>
                  <a:lnTo>
                    <a:pt x="9" y="33"/>
                  </a:lnTo>
                  <a:lnTo>
                    <a:pt x="28" y="4"/>
                  </a:lnTo>
                  <a:lnTo>
                    <a:pt x="1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75" name="Freeform 274"/>
            <p:cNvSpPr>
              <a:spLocks/>
            </p:cNvSpPr>
            <p:nvPr/>
          </p:nvSpPr>
          <p:spPr bwMode="auto">
            <a:xfrm>
              <a:off x="250" y="273"/>
              <a:ext cx="36" cy="39"/>
            </a:xfrm>
            <a:custGeom>
              <a:avLst/>
              <a:gdLst>
                <a:gd name="T0" fmla="*/ 31 w 36"/>
                <a:gd name="T1" fmla="*/ 0 h 39"/>
                <a:gd name="T2" fmla="*/ 0 w 36"/>
                <a:gd name="T3" fmla="*/ 31 h 39"/>
                <a:gd name="T4" fmla="*/ 7 w 36"/>
                <a:gd name="T5" fmla="*/ 38 h 39"/>
                <a:gd name="T6" fmla="*/ 36 w 36"/>
                <a:gd name="T7" fmla="*/ 4 h 39"/>
                <a:gd name="T8" fmla="*/ 31 w 36"/>
                <a:gd name="T9" fmla="*/ 0 h 39"/>
              </a:gdLst>
              <a:ahLst/>
              <a:cxnLst>
                <a:cxn ang="0">
                  <a:pos x="T0" y="T1"/>
                </a:cxn>
                <a:cxn ang="0">
                  <a:pos x="T2" y="T3"/>
                </a:cxn>
                <a:cxn ang="0">
                  <a:pos x="T4" y="T5"/>
                </a:cxn>
                <a:cxn ang="0">
                  <a:pos x="T6" y="T7"/>
                </a:cxn>
                <a:cxn ang="0">
                  <a:pos x="T8" y="T9"/>
                </a:cxn>
              </a:cxnLst>
              <a:rect l="0" t="0" r="r" b="b"/>
              <a:pathLst>
                <a:path w="36" h="39">
                  <a:moveTo>
                    <a:pt x="31" y="0"/>
                  </a:moveTo>
                  <a:lnTo>
                    <a:pt x="0" y="31"/>
                  </a:lnTo>
                  <a:lnTo>
                    <a:pt x="7" y="38"/>
                  </a:lnTo>
                  <a:lnTo>
                    <a:pt x="36" y="4"/>
                  </a:lnTo>
                  <a:lnTo>
                    <a:pt x="31"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76" name="Freeform 275"/>
            <p:cNvSpPr>
              <a:spLocks/>
            </p:cNvSpPr>
            <p:nvPr/>
          </p:nvSpPr>
          <p:spPr bwMode="auto">
            <a:xfrm>
              <a:off x="4286" y="2016"/>
              <a:ext cx="130" cy="146"/>
            </a:xfrm>
            <a:custGeom>
              <a:avLst/>
              <a:gdLst>
                <a:gd name="T0" fmla="*/ 122 w 130"/>
                <a:gd name="T1" fmla="*/ 0 h 146"/>
                <a:gd name="T2" fmla="*/ 0 w 130"/>
                <a:gd name="T3" fmla="*/ 141 h 146"/>
                <a:gd name="T4" fmla="*/ 9 w 130"/>
                <a:gd name="T5" fmla="*/ 146 h 146"/>
                <a:gd name="T6" fmla="*/ 129 w 130"/>
                <a:gd name="T7" fmla="*/ 7 h 146"/>
                <a:gd name="T8" fmla="*/ 122 w 130"/>
                <a:gd name="T9" fmla="*/ 0 h 146"/>
              </a:gdLst>
              <a:ahLst/>
              <a:cxnLst>
                <a:cxn ang="0">
                  <a:pos x="T0" y="T1"/>
                </a:cxn>
                <a:cxn ang="0">
                  <a:pos x="T2" y="T3"/>
                </a:cxn>
                <a:cxn ang="0">
                  <a:pos x="T4" y="T5"/>
                </a:cxn>
                <a:cxn ang="0">
                  <a:pos x="T6" y="T7"/>
                </a:cxn>
                <a:cxn ang="0">
                  <a:pos x="T8" y="T9"/>
                </a:cxn>
              </a:cxnLst>
              <a:rect l="0" t="0" r="r" b="b"/>
              <a:pathLst>
                <a:path w="130" h="146">
                  <a:moveTo>
                    <a:pt x="122" y="0"/>
                  </a:moveTo>
                  <a:lnTo>
                    <a:pt x="0" y="141"/>
                  </a:lnTo>
                  <a:lnTo>
                    <a:pt x="9" y="146"/>
                  </a:lnTo>
                  <a:lnTo>
                    <a:pt x="129" y="7"/>
                  </a:lnTo>
                  <a:lnTo>
                    <a:pt x="122"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77" name="Freeform 276"/>
            <p:cNvSpPr>
              <a:spLocks/>
            </p:cNvSpPr>
            <p:nvPr/>
          </p:nvSpPr>
          <p:spPr bwMode="auto">
            <a:xfrm>
              <a:off x="4178" y="2158"/>
              <a:ext cx="118" cy="132"/>
            </a:xfrm>
            <a:custGeom>
              <a:avLst/>
              <a:gdLst>
                <a:gd name="T0" fmla="*/ 107 w 118"/>
                <a:gd name="T1" fmla="*/ 0 h 132"/>
                <a:gd name="T2" fmla="*/ 0 w 118"/>
                <a:gd name="T3" fmla="*/ 127 h 132"/>
                <a:gd name="T4" fmla="*/ 9 w 118"/>
                <a:gd name="T5" fmla="*/ 132 h 132"/>
                <a:gd name="T6" fmla="*/ 117 w 118"/>
                <a:gd name="T7" fmla="*/ 4 h 132"/>
                <a:gd name="T8" fmla="*/ 107 w 118"/>
                <a:gd name="T9" fmla="*/ 0 h 132"/>
              </a:gdLst>
              <a:ahLst/>
              <a:cxnLst>
                <a:cxn ang="0">
                  <a:pos x="T0" y="T1"/>
                </a:cxn>
                <a:cxn ang="0">
                  <a:pos x="T2" y="T3"/>
                </a:cxn>
                <a:cxn ang="0">
                  <a:pos x="T4" y="T5"/>
                </a:cxn>
                <a:cxn ang="0">
                  <a:pos x="T6" y="T7"/>
                </a:cxn>
                <a:cxn ang="0">
                  <a:pos x="T8" y="T9"/>
                </a:cxn>
              </a:cxnLst>
              <a:rect l="0" t="0" r="r" b="b"/>
              <a:pathLst>
                <a:path w="118" h="132">
                  <a:moveTo>
                    <a:pt x="107" y="0"/>
                  </a:moveTo>
                  <a:lnTo>
                    <a:pt x="0" y="127"/>
                  </a:lnTo>
                  <a:lnTo>
                    <a:pt x="9" y="132"/>
                  </a:lnTo>
                  <a:lnTo>
                    <a:pt x="117" y="4"/>
                  </a:lnTo>
                  <a:lnTo>
                    <a:pt x="10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78" name="Freeform 277"/>
            <p:cNvSpPr>
              <a:spLocks/>
            </p:cNvSpPr>
            <p:nvPr/>
          </p:nvSpPr>
          <p:spPr bwMode="auto">
            <a:xfrm>
              <a:off x="4063" y="2285"/>
              <a:ext cx="125" cy="153"/>
            </a:xfrm>
            <a:custGeom>
              <a:avLst/>
              <a:gdLst>
                <a:gd name="T0" fmla="*/ 115 w 125"/>
                <a:gd name="T1" fmla="*/ 0 h 153"/>
                <a:gd name="T2" fmla="*/ 0 w 125"/>
                <a:gd name="T3" fmla="*/ 148 h 153"/>
                <a:gd name="T4" fmla="*/ 7 w 125"/>
                <a:gd name="T5" fmla="*/ 153 h 153"/>
                <a:gd name="T6" fmla="*/ 9 w 125"/>
                <a:gd name="T7" fmla="*/ 153 h 153"/>
                <a:gd name="T8" fmla="*/ 124 w 125"/>
                <a:gd name="T9" fmla="*/ 4 h 153"/>
                <a:gd name="T10" fmla="*/ 115 w 125"/>
                <a:gd name="T11" fmla="*/ 0 h 153"/>
              </a:gdLst>
              <a:ahLst/>
              <a:cxnLst>
                <a:cxn ang="0">
                  <a:pos x="T0" y="T1"/>
                </a:cxn>
                <a:cxn ang="0">
                  <a:pos x="T2" y="T3"/>
                </a:cxn>
                <a:cxn ang="0">
                  <a:pos x="T4" y="T5"/>
                </a:cxn>
                <a:cxn ang="0">
                  <a:pos x="T6" y="T7"/>
                </a:cxn>
                <a:cxn ang="0">
                  <a:pos x="T8" y="T9"/>
                </a:cxn>
                <a:cxn ang="0">
                  <a:pos x="T10" y="T11"/>
                </a:cxn>
              </a:cxnLst>
              <a:rect l="0" t="0" r="r" b="b"/>
              <a:pathLst>
                <a:path w="125" h="153">
                  <a:moveTo>
                    <a:pt x="115" y="0"/>
                  </a:moveTo>
                  <a:lnTo>
                    <a:pt x="0" y="148"/>
                  </a:lnTo>
                  <a:lnTo>
                    <a:pt x="7" y="153"/>
                  </a:lnTo>
                  <a:lnTo>
                    <a:pt x="9" y="153"/>
                  </a:lnTo>
                  <a:lnTo>
                    <a:pt x="124" y="4"/>
                  </a:lnTo>
                  <a:lnTo>
                    <a:pt x="115"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79" name="Freeform 278"/>
            <p:cNvSpPr>
              <a:spLocks/>
            </p:cNvSpPr>
            <p:nvPr/>
          </p:nvSpPr>
          <p:spPr bwMode="auto">
            <a:xfrm>
              <a:off x="3924" y="2433"/>
              <a:ext cx="146" cy="161"/>
            </a:xfrm>
            <a:custGeom>
              <a:avLst/>
              <a:gdLst>
                <a:gd name="T0" fmla="*/ 141 w 146"/>
                <a:gd name="T1" fmla="*/ 0 h 161"/>
                <a:gd name="T2" fmla="*/ 0 w 146"/>
                <a:gd name="T3" fmla="*/ 153 h 161"/>
                <a:gd name="T4" fmla="*/ 7 w 146"/>
                <a:gd name="T5" fmla="*/ 160 h 161"/>
                <a:gd name="T6" fmla="*/ 146 w 146"/>
                <a:gd name="T7" fmla="*/ 4 h 161"/>
                <a:gd name="T8" fmla="*/ 141 w 146"/>
                <a:gd name="T9" fmla="*/ 0 h 161"/>
              </a:gdLst>
              <a:ahLst/>
              <a:cxnLst>
                <a:cxn ang="0">
                  <a:pos x="T0" y="T1"/>
                </a:cxn>
                <a:cxn ang="0">
                  <a:pos x="T2" y="T3"/>
                </a:cxn>
                <a:cxn ang="0">
                  <a:pos x="T4" y="T5"/>
                </a:cxn>
                <a:cxn ang="0">
                  <a:pos x="T6" y="T7"/>
                </a:cxn>
                <a:cxn ang="0">
                  <a:pos x="T8" y="T9"/>
                </a:cxn>
              </a:cxnLst>
              <a:rect l="0" t="0" r="r" b="b"/>
              <a:pathLst>
                <a:path w="146" h="161">
                  <a:moveTo>
                    <a:pt x="141" y="0"/>
                  </a:moveTo>
                  <a:lnTo>
                    <a:pt x="0" y="153"/>
                  </a:lnTo>
                  <a:lnTo>
                    <a:pt x="7" y="160"/>
                  </a:lnTo>
                  <a:lnTo>
                    <a:pt x="146" y="4"/>
                  </a:lnTo>
                  <a:lnTo>
                    <a:pt x="141"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80" name="Freeform 279"/>
            <p:cNvSpPr>
              <a:spLocks/>
            </p:cNvSpPr>
            <p:nvPr/>
          </p:nvSpPr>
          <p:spPr bwMode="auto">
            <a:xfrm>
              <a:off x="4128" y="1877"/>
              <a:ext cx="98" cy="108"/>
            </a:xfrm>
            <a:custGeom>
              <a:avLst/>
              <a:gdLst>
                <a:gd name="T0" fmla="*/ 91 w 98"/>
                <a:gd name="T1" fmla="*/ 0 h 108"/>
                <a:gd name="T2" fmla="*/ 0 w 98"/>
                <a:gd name="T3" fmla="*/ 103 h 108"/>
                <a:gd name="T4" fmla="*/ 9 w 98"/>
                <a:gd name="T5" fmla="*/ 107 h 108"/>
                <a:gd name="T6" fmla="*/ 98 w 98"/>
                <a:gd name="T7" fmla="*/ 7 h 108"/>
                <a:gd name="T8" fmla="*/ 91 w 98"/>
                <a:gd name="T9" fmla="*/ 0 h 108"/>
              </a:gdLst>
              <a:ahLst/>
              <a:cxnLst>
                <a:cxn ang="0">
                  <a:pos x="T0" y="T1"/>
                </a:cxn>
                <a:cxn ang="0">
                  <a:pos x="T2" y="T3"/>
                </a:cxn>
                <a:cxn ang="0">
                  <a:pos x="T4" y="T5"/>
                </a:cxn>
                <a:cxn ang="0">
                  <a:pos x="T6" y="T7"/>
                </a:cxn>
                <a:cxn ang="0">
                  <a:pos x="T8" y="T9"/>
                </a:cxn>
              </a:cxnLst>
              <a:rect l="0" t="0" r="r" b="b"/>
              <a:pathLst>
                <a:path w="98" h="108">
                  <a:moveTo>
                    <a:pt x="91" y="0"/>
                  </a:moveTo>
                  <a:lnTo>
                    <a:pt x="0" y="103"/>
                  </a:lnTo>
                  <a:lnTo>
                    <a:pt x="9" y="107"/>
                  </a:lnTo>
                  <a:lnTo>
                    <a:pt x="98" y="7"/>
                  </a:lnTo>
                  <a:lnTo>
                    <a:pt x="91"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81" name="Freeform 280"/>
            <p:cNvSpPr>
              <a:spLocks/>
            </p:cNvSpPr>
            <p:nvPr/>
          </p:nvSpPr>
          <p:spPr bwMode="auto">
            <a:xfrm>
              <a:off x="4051" y="1980"/>
              <a:ext cx="87" cy="98"/>
            </a:xfrm>
            <a:custGeom>
              <a:avLst/>
              <a:gdLst>
                <a:gd name="T0" fmla="*/ 76 w 87"/>
                <a:gd name="T1" fmla="*/ 0 h 98"/>
                <a:gd name="T2" fmla="*/ 0 w 87"/>
                <a:gd name="T3" fmla="*/ 93 h 98"/>
                <a:gd name="T4" fmla="*/ 9 w 87"/>
                <a:gd name="T5" fmla="*/ 98 h 98"/>
                <a:gd name="T6" fmla="*/ 86 w 87"/>
                <a:gd name="T7" fmla="*/ 4 h 98"/>
                <a:gd name="T8" fmla="*/ 76 w 87"/>
                <a:gd name="T9" fmla="*/ 0 h 98"/>
              </a:gdLst>
              <a:ahLst/>
              <a:cxnLst>
                <a:cxn ang="0">
                  <a:pos x="T0" y="T1"/>
                </a:cxn>
                <a:cxn ang="0">
                  <a:pos x="T2" y="T3"/>
                </a:cxn>
                <a:cxn ang="0">
                  <a:pos x="T4" y="T5"/>
                </a:cxn>
                <a:cxn ang="0">
                  <a:pos x="T6" y="T7"/>
                </a:cxn>
                <a:cxn ang="0">
                  <a:pos x="T8" y="T9"/>
                </a:cxn>
              </a:cxnLst>
              <a:rect l="0" t="0" r="r" b="b"/>
              <a:pathLst>
                <a:path w="87" h="98">
                  <a:moveTo>
                    <a:pt x="76" y="0"/>
                  </a:moveTo>
                  <a:lnTo>
                    <a:pt x="0" y="93"/>
                  </a:lnTo>
                  <a:lnTo>
                    <a:pt x="9" y="98"/>
                  </a:lnTo>
                  <a:lnTo>
                    <a:pt x="86" y="4"/>
                  </a:lnTo>
                  <a:lnTo>
                    <a:pt x="76"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82" name="Freeform 281"/>
            <p:cNvSpPr>
              <a:spLocks/>
            </p:cNvSpPr>
            <p:nvPr/>
          </p:nvSpPr>
          <p:spPr bwMode="auto">
            <a:xfrm>
              <a:off x="3967" y="2073"/>
              <a:ext cx="94" cy="113"/>
            </a:xfrm>
            <a:custGeom>
              <a:avLst/>
              <a:gdLst>
                <a:gd name="T0" fmla="*/ 83 w 94"/>
                <a:gd name="T1" fmla="*/ 0 h 113"/>
                <a:gd name="T2" fmla="*/ 0 w 94"/>
                <a:gd name="T3" fmla="*/ 107 h 113"/>
                <a:gd name="T4" fmla="*/ 9 w 94"/>
                <a:gd name="T5" fmla="*/ 112 h 113"/>
                <a:gd name="T6" fmla="*/ 93 w 94"/>
                <a:gd name="T7" fmla="*/ 4 h 113"/>
                <a:gd name="T8" fmla="*/ 83 w 94"/>
                <a:gd name="T9" fmla="*/ 0 h 113"/>
              </a:gdLst>
              <a:ahLst/>
              <a:cxnLst>
                <a:cxn ang="0">
                  <a:pos x="T0" y="T1"/>
                </a:cxn>
                <a:cxn ang="0">
                  <a:pos x="T2" y="T3"/>
                </a:cxn>
                <a:cxn ang="0">
                  <a:pos x="T4" y="T5"/>
                </a:cxn>
                <a:cxn ang="0">
                  <a:pos x="T6" y="T7"/>
                </a:cxn>
                <a:cxn ang="0">
                  <a:pos x="T8" y="T9"/>
                </a:cxn>
              </a:cxnLst>
              <a:rect l="0" t="0" r="r" b="b"/>
              <a:pathLst>
                <a:path w="94" h="113">
                  <a:moveTo>
                    <a:pt x="83" y="0"/>
                  </a:moveTo>
                  <a:lnTo>
                    <a:pt x="0" y="107"/>
                  </a:lnTo>
                  <a:lnTo>
                    <a:pt x="9" y="112"/>
                  </a:lnTo>
                  <a:lnTo>
                    <a:pt x="93" y="4"/>
                  </a:lnTo>
                  <a:lnTo>
                    <a:pt x="83"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83" name="Freeform 282"/>
            <p:cNvSpPr>
              <a:spLocks/>
            </p:cNvSpPr>
            <p:nvPr/>
          </p:nvSpPr>
          <p:spPr bwMode="auto">
            <a:xfrm>
              <a:off x="3866" y="2181"/>
              <a:ext cx="111" cy="123"/>
            </a:xfrm>
            <a:custGeom>
              <a:avLst/>
              <a:gdLst>
                <a:gd name="T0" fmla="*/ 100 w 111"/>
                <a:gd name="T1" fmla="*/ 0 h 123"/>
                <a:gd name="T2" fmla="*/ 0 w 111"/>
                <a:gd name="T3" fmla="*/ 115 h 123"/>
                <a:gd name="T4" fmla="*/ 7 w 111"/>
                <a:gd name="T5" fmla="*/ 122 h 123"/>
                <a:gd name="T6" fmla="*/ 110 w 111"/>
                <a:gd name="T7" fmla="*/ 4 h 123"/>
                <a:gd name="T8" fmla="*/ 100 w 111"/>
                <a:gd name="T9" fmla="*/ 0 h 123"/>
              </a:gdLst>
              <a:ahLst/>
              <a:cxnLst>
                <a:cxn ang="0">
                  <a:pos x="T0" y="T1"/>
                </a:cxn>
                <a:cxn ang="0">
                  <a:pos x="T2" y="T3"/>
                </a:cxn>
                <a:cxn ang="0">
                  <a:pos x="T4" y="T5"/>
                </a:cxn>
                <a:cxn ang="0">
                  <a:pos x="T6" y="T7"/>
                </a:cxn>
                <a:cxn ang="0">
                  <a:pos x="T8" y="T9"/>
                </a:cxn>
              </a:cxnLst>
              <a:rect l="0" t="0" r="r" b="b"/>
              <a:pathLst>
                <a:path w="111" h="123">
                  <a:moveTo>
                    <a:pt x="100" y="0"/>
                  </a:moveTo>
                  <a:lnTo>
                    <a:pt x="0" y="115"/>
                  </a:lnTo>
                  <a:lnTo>
                    <a:pt x="7" y="122"/>
                  </a:lnTo>
                  <a:lnTo>
                    <a:pt x="110" y="4"/>
                  </a:lnTo>
                  <a:lnTo>
                    <a:pt x="100"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84" name="Freeform 283"/>
            <p:cNvSpPr>
              <a:spLocks/>
            </p:cNvSpPr>
            <p:nvPr/>
          </p:nvSpPr>
          <p:spPr bwMode="auto">
            <a:xfrm>
              <a:off x="4531" y="2143"/>
              <a:ext cx="72" cy="79"/>
            </a:xfrm>
            <a:custGeom>
              <a:avLst/>
              <a:gdLst>
                <a:gd name="T0" fmla="*/ 64 w 72"/>
                <a:gd name="T1" fmla="*/ 0 h 79"/>
                <a:gd name="T2" fmla="*/ 0 w 72"/>
                <a:gd name="T3" fmla="*/ 74 h 79"/>
                <a:gd name="T4" fmla="*/ 9 w 72"/>
                <a:gd name="T5" fmla="*/ 79 h 79"/>
                <a:gd name="T6" fmla="*/ 72 w 72"/>
                <a:gd name="T7" fmla="*/ 7 h 79"/>
                <a:gd name="T8" fmla="*/ 64 w 72"/>
                <a:gd name="T9" fmla="*/ 0 h 79"/>
              </a:gdLst>
              <a:ahLst/>
              <a:cxnLst>
                <a:cxn ang="0">
                  <a:pos x="T0" y="T1"/>
                </a:cxn>
                <a:cxn ang="0">
                  <a:pos x="T2" y="T3"/>
                </a:cxn>
                <a:cxn ang="0">
                  <a:pos x="T4" y="T5"/>
                </a:cxn>
                <a:cxn ang="0">
                  <a:pos x="T6" y="T7"/>
                </a:cxn>
                <a:cxn ang="0">
                  <a:pos x="T8" y="T9"/>
                </a:cxn>
              </a:cxnLst>
              <a:rect l="0" t="0" r="r" b="b"/>
              <a:pathLst>
                <a:path w="72" h="79">
                  <a:moveTo>
                    <a:pt x="64" y="0"/>
                  </a:moveTo>
                  <a:lnTo>
                    <a:pt x="0" y="74"/>
                  </a:lnTo>
                  <a:lnTo>
                    <a:pt x="9" y="79"/>
                  </a:lnTo>
                  <a:lnTo>
                    <a:pt x="72" y="7"/>
                  </a:lnTo>
                  <a:lnTo>
                    <a:pt x="6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85" name="Freeform 284"/>
            <p:cNvSpPr>
              <a:spLocks/>
            </p:cNvSpPr>
            <p:nvPr/>
          </p:nvSpPr>
          <p:spPr bwMode="auto">
            <a:xfrm>
              <a:off x="4476" y="2218"/>
              <a:ext cx="65" cy="72"/>
            </a:xfrm>
            <a:custGeom>
              <a:avLst/>
              <a:gdLst>
                <a:gd name="T0" fmla="*/ 55 w 65"/>
                <a:gd name="T1" fmla="*/ 0 h 72"/>
                <a:gd name="T2" fmla="*/ 0 w 65"/>
                <a:gd name="T3" fmla="*/ 67 h 72"/>
                <a:gd name="T4" fmla="*/ 9 w 65"/>
                <a:gd name="T5" fmla="*/ 72 h 72"/>
                <a:gd name="T6" fmla="*/ 64 w 65"/>
                <a:gd name="T7" fmla="*/ 4 h 72"/>
                <a:gd name="T8" fmla="*/ 55 w 65"/>
                <a:gd name="T9" fmla="*/ 0 h 72"/>
              </a:gdLst>
              <a:ahLst/>
              <a:cxnLst>
                <a:cxn ang="0">
                  <a:pos x="T0" y="T1"/>
                </a:cxn>
                <a:cxn ang="0">
                  <a:pos x="T2" y="T3"/>
                </a:cxn>
                <a:cxn ang="0">
                  <a:pos x="T4" y="T5"/>
                </a:cxn>
                <a:cxn ang="0">
                  <a:pos x="T6" y="T7"/>
                </a:cxn>
                <a:cxn ang="0">
                  <a:pos x="T8" y="T9"/>
                </a:cxn>
              </a:cxnLst>
              <a:rect l="0" t="0" r="r" b="b"/>
              <a:pathLst>
                <a:path w="65" h="72">
                  <a:moveTo>
                    <a:pt x="55" y="0"/>
                  </a:moveTo>
                  <a:lnTo>
                    <a:pt x="0" y="67"/>
                  </a:lnTo>
                  <a:lnTo>
                    <a:pt x="9" y="72"/>
                  </a:lnTo>
                  <a:lnTo>
                    <a:pt x="64" y="4"/>
                  </a:lnTo>
                  <a:lnTo>
                    <a:pt x="55"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86" name="Freeform 285"/>
            <p:cNvSpPr>
              <a:spLocks/>
            </p:cNvSpPr>
            <p:nvPr/>
          </p:nvSpPr>
          <p:spPr bwMode="auto">
            <a:xfrm>
              <a:off x="4416" y="2285"/>
              <a:ext cx="70" cy="81"/>
            </a:xfrm>
            <a:custGeom>
              <a:avLst/>
              <a:gdLst>
                <a:gd name="T0" fmla="*/ 60 w 70"/>
                <a:gd name="T1" fmla="*/ 0 h 81"/>
                <a:gd name="T2" fmla="*/ 0 w 70"/>
                <a:gd name="T3" fmla="*/ 76 h 81"/>
                <a:gd name="T4" fmla="*/ 9 w 70"/>
                <a:gd name="T5" fmla="*/ 81 h 81"/>
                <a:gd name="T6" fmla="*/ 69 w 70"/>
                <a:gd name="T7" fmla="*/ 4 h 81"/>
                <a:gd name="T8" fmla="*/ 60 w 70"/>
                <a:gd name="T9" fmla="*/ 0 h 81"/>
              </a:gdLst>
              <a:ahLst/>
              <a:cxnLst>
                <a:cxn ang="0">
                  <a:pos x="T0" y="T1"/>
                </a:cxn>
                <a:cxn ang="0">
                  <a:pos x="T2" y="T3"/>
                </a:cxn>
                <a:cxn ang="0">
                  <a:pos x="T4" y="T5"/>
                </a:cxn>
                <a:cxn ang="0">
                  <a:pos x="T6" y="T7"/>
                </a:cxn>
                <a:cxn ang="0">
                  <a:pos x="T8" y="T9"/>
                </a:cxn>
              </a:cxnLst>
              <a:rect l="0" t="0" r="r" b="b"/>
              <a:pathLst>
                <a:path w="70" h="81">
                  <a:moveTo>
                    <a:pt x="60" y="0"/>
                  </a:moveTo>
                  <a:lnTo>
                    <a:pt x="0" y="76"/>
                  </a:lnTo>
                  <a:lnTo>
                    <a:pt x="9" y="81"/>
                  </a:lnTo>
                  <a:lnTo>
                    <a:pt x="69" y="4"/>
                  </a:lnTo>
                  <a:lnTo>
                    <a:pt x="60"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87" name="Freeform 286"/>
            <p:cNvSpPr>
              <a:spLocks/>
            </p:cNvSpPr>
            <p:nvPr/>
          </p:nvSpPr>
          <p:spPr bwMode="auto">
            <a:xfrm>
              <a:off x="4344" y="2361"/>
              <a:ext cx="82" cy="89"/>
            </a:xfrm>
            <a:custGeom>
              <a:avLst/>
              <a:gdLst>
                <a:gd name="T0" fmla="*/ 71 w 82"/>
                <a:gd name="T1" fmla="*/ 0 h 89"/>
                <a:gd name="T2" fmla="*/ 0 w 82"/>
                <a:gd name="T3" fmla="*/ 81 h 89"/>
                <a:gd name="T4" fmla="*/ 7 w 82"/>
                <a:gd name="T5" fmla="*/ 88 h 89"/>
                <a:gd name="T6" fmla="*/ 81 w 82"/>
                <a:gd name="T7" fmla="*/ 4 h 89"/>
                <a:gd name="T8" fmla="*/ 71 w 82"/>
                <a:gd name="T9" fmla="*/ 0 h 89"/>
              </a:gdLst>
              <a:ahLst/>
              <a:cxnLst>
                <a:cxn ang="0">
                  <a:pos x="T0" y="T1"/>
                </a:cxn>
                <a:cxn ang="0">
                  <a:pos x="T2" y="T3"/>
                </a:cxn>
                <a:cxn ang="0">
                  <a:pos x="T4" y="T5"/>
                </a:cxn>
                <a:cxn ang="0">
                  <a:pos x="T6" y="T7"/>
                </a:cxn>
                <a:cxn ang="0">
                  <a:pos x="T8" y="T9"/>
                </a:cxn>
              </a:cxnLst>
              <a:rect l="0" t="0" r="r" b="b"/>
              <a:pathLst>
                <a:path w="82" h="89">
                  <a:moveTo>
                    <a:pt x="71" y="0"/>
                  </a:moveTo>
                  <a:lnTo>
                    <a:pt x="0" y="81"/>
                  </a:lnTo>
                  <a:lnTo>
                    <a:pt x="7" y="88"/>
                  </a:lnTo>
                  <a:lnTo>
                    <a:pt x="81" y="4"/>
                  </a:lnTo>
                  <a:lnTo>
                    <a:pt x="71"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88" name="Freeform 287"/>
            <p:cNvSpPr>
              <a:spLocks/>
            </p:cNvSpPr>
            <p:nvPr/>
          </p:nvSpPr>
          <p:spPr bwMode="auto">
            <a:xfrm>
              <a:off x="4682" y="2282"/>
              <a:ext cx="123" cy="135"/>
            </a:xfrm>
            <a:custGeom>
              <a:avLst/>
              <a:gdLst>
                <a:gd name="T0" fmla="*/ 115 w 123"/>
                <a:gd name="T1" fmla="*/ 0 h 135"/>
                <a:gd name="T2" fmla="*/ 0 w 123"/>
                <a:gd name="T3" fmla="*/ 129 h 135"/>
                <a:gd name="T4" fmla="*/ 7 w 123"/>
                <a:gd name="T5" fmla="*/ 134 h 135"/>
                <a:gd name="T6" fmla="*/ 122 w 123"/>
                <a:gd name="T7" fmla="*/ 7 h 135"/>
                <a:gd name="T8" fmla="*/ 115 w 123"/>
                <a:gd name="T9" fmla="*/ 0 h 135"/>
              </a:gdLst>
              <a:ahLst/>
              <a:cxnLst>
                <a:cxn ang="0">
                  <a:pos x="T0" y="T1"/>
                </a:cxn>
                <a:cxn ang="0">
                  <a:pos x="T2" y="T3"/>
                </a:cxn>
                <a:cxn ang="0">
                  <a:pos x="T4" y="T5"/>
                </a:cxn>
                <a:cxn ang="0">
                  <a:pos x="T6" y="T7"/>
                </a:cxn>
                <a:cxn ang="0">
                  <a:pos x="T8" y="T9"/>
                </a:cxn>
              </a:cxnLst>
              <a:rect l="0" t="0" r="r" b="b"/>
              <a:pathLst>
                <a:path w="123" h="135">
                  <a:moveTo>
                    <a:pt x="115" y="0"/>
                  </a:moveTo>
                  <a:lnTo>
                    <a:pt x="0" y="129"/>
                  </a:lnTo>
                  <a:lnTo>
                    <a:pt x="7" y="134"/>
                  </a:lnTo>
                  <a:lnTo>
                    <a:pt x="122" y="7"/>
                  </a:lnTo>
                  <a:lnTo>
                    <a:pt x="115"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89" name="Freeform 288"/>
            <p:cNvSpPr>
              <a:spLocks/>
            </p:cNvSpPr>
            <p:nvPr/>
          </p:nvSpPr>
          <p:spPr bwMode="auto">
            <a:xfrm>
              <a:off x="4584" y="2412"/>
              <a:ext cx="108" cy="122"/>
            </a:xfrm>
            <a:custGeom>
              <a:avLst/>
              <a:gdLst>
                <a:gd name="T0" fmla="*/ 98 w 108"/>
                <a:gd name="T1" fmla="*/ 0 h 122"/>
                <a:gd name="T2" fmla="*/ 0 w 108"/>
                <a:gd name="T3" fmla="*/ 117 h 122"/>
                <a:gd name="T4" fmla="*/ 9 w 108"/>
                <a:gd name="T5" fmla="*/ 122 h 122"/>
                <a:gd name="T6" fmla="*/ 107 w 108"/>
                <a:gd name="T7" fmla="*/ 4 h 122"/>
                <a:gd name="T8" fmla="*/ 98 w 108"/>
                <a:gd name="T9" fmla="*/ 0 h 122"/>
              </a:gdLst>
              <a:ahLst/>
              <a:cxnLst>
                <a:cxn ang="0">
                  <a:pos x="T0" y="T1"/>
                </a:cxn>
                <a:cxn ang="0">
                  <a:pos x="T2" y="T3"/>
                </a:cxn>
                <a:cxn ang="0">
                  <a:pos x="T4" y="T5"/>
                </a:cxn>
                <a:cxn ang="0">
                  <a:pos x="T6" y="T7"/>
                </a:cxn>
                <a:cxn ang="0">
                  <a:pos x="T8" y="T9"/>
                </a:cxn>
              </a:cxnLst>
              <a:rect l="0" t="0" r="r" b="b"/>
              <a:pathLst>
                <a:path w="108" h="122">
                  <a:moveTo>
                    <a:pt x="98" y="0"/>
                  </a:moveTo>
                  <a:lnTo>
                    <a:pt x="0" y="117"/>
                  </a:lnTo>
                  <a:lnTo>
                    <a:pt x="9" y="122"/>
                  </a:lnTo>
                  <a:lnTo>
                    <a:pt x="107" y="4"/>
                  </a:lnTo>
                  <a:lnTo>
                    <a:pt x="98"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90" name="Freeform 289"/>
            <p:cNvSpPr>
              <a:spLocks/>
            </p:cNvSpPr>
            <p:nvPr/>
          </p:nvSpPr>
          <p:spPr bwMode="auto">
            <a:xfrm>
              <a:off x="4476" y="2530"/>
              <a:ext cx="118" cy="144"/>
            </a:xfrm>
            <a:custGeom>
              <a:avLst/>
              <a:gdLst>
                <a:gd name="T0" fmla="*/ 108 w 118"/>
                <a:gd name="T1" fmla="*/ 0 h 144"/>
                <a:gd name="T2" fmla="*/ 0 w 118"/>
                <a:gd name="T3" fmla="*/ 139 h 144"/>
                <a:gd name="T4" fmla="*/ 9 w 118"/>
                <a:gd name="T5" fmla="*/ 143 h 144"/>
                <a:gd name="T6" fmla="*/ 117 w 118"/>
                <a:gd name="T7" fmla="*/ 4 h 144"/>
                <a:gd name="T8" fmla="*/ 108 w 118"/>
                <a:gd name="T9" fmla="*/ 0 h 144"/>
              </a:gdLst>
              <a:ahLst/>
              <a:cxnLst>
                <a:cxn ang="0">
                  <a:pos x="T0" y="T1"/>
                </a:cxn>
                <a:cxn ang="0">
                  <a:pos x="T2" y="T3"/>
                </a:cxn>
                <a:cxn ang="0">
                  <a:pos x="T4" y="T5"/>
                </a:cxn>
                <a:cxn ang="0">
                  <a:pos x="T6" y="T7"/>
                </a:cxn>
                <a:cxn ang="0">
                  <a:pos x="T8" y="T9"/>
                </a:cxn>
              </a:cxnLst>
              <a:rect l="0" t="0" r="r" b="b"/>
              <a:pathLst>
                <a:path w="118" h="144">
                  <a:moveTo>
                    <a:pt x="108" y="0"/>
                  </a:moveTo>
                  <a:lnTo>
                    <a:pt x="0" y="139"/>
                  </a:lnTo>
                  <a:lnTo>
                    <a:pt x="9" y="143"/>
                  </a:lnTo>
                  <a:lnTo>
                    <a:pt x="117" y="4"/>
                  </a:lnTo>
                  <a:lnTo>
                    <a:pt x="108"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91" name="Freeform 290"/>
            <p:cNvSpPr>
              <a:spLocks/>
            </p:cNvSpPr>
            <p:nvPr/>
          </p:nvSpPr>
          <p:spPr bwMode="auto">
            <a:xfrm>
              <a:off x="4349" y="2669"/>
              <a:ext cx="137" cy="151"/>
            </a:xfrm>
            <a:custGeom>
              <a:avLst/>
              <a:gdLst>
                <a:gd name="T0" fmla="*/ 127 w 137"/>
                <a:gd name="T1" fmla="*/ 0 h 151"/>
                <a:gd name="T2" fmla="*/ 0 w 137"/>
                <a:gd name="T3" fmla="*/ 143 h 151"/>
                <a:gd name="T4" fmla="*/ 7 w 137"/>
                <a:gd name="T5" fmla="*/ 151 h 151"/>
                <a:gd name="T6" fmla="*/ 136 w 137"/>
                <a:gd name="T7" fmla="*/ 4 h 151"/>
                <a:gd name="T8" fmla="*/ 127 w 137"/>
                <a:gd name="T9" fmla="*/ 0 h 151"/>
              </a:gdLst>
              <a:ahLst/>
              <a:cxnLst>
                <a:cxn ang="0">
                  <a:pos x="T0" y="T1"/>
                </a:cxn>
                <a:cxn ang="0">
                  <a:pos x="T2" y="T3"/>
                </a:cxn>
                <a:cxn ang="0">
                  <a:pos x="T4" y="T5"/>
                </a:cxn>
                <a:cxn ang="0">
                  <a:pos x="T6" y="T7"/>
                </a:cxn>
                <a:cxn ang="0">
                  <a:pos x="T8" y="T9"/>
                </a:cxn>
              </a:cxnLst>
              <a:rect l="0" t="0" r="r" b="b"/>
              <a:pathLst>
                <a:path w="137" h="151">
                  <a:moveTo>
                    <a:pt x="127" y="0"/>
                  </a:moveTo>
                  <a:lnTo>
                    <a:pt x="0" y="143"/>
                  </a:lnTo>
                  <a:lnTo>
                    <a:pt x="7" y="151"/>
                  </a:lnTo>
                  <a:lnTo>
                    <a:pt x="136" y="4"/>
                  </a:lnTo>
                  <a:lnTo>
                    <a:pt x="12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92" name="Freeform 291"/>
            <p:cNvSpPr>
              <a:spLocks/>
            </p:cNvSpPr>
            <p:nvPr/>
          </p:nvSpPr>
          <p:spPr bwMode="auto">
            <a:xfrm>
              <a:off x="6648" y="1944"/>
              <a:ext cx="125" cy="20"/>
            </a:xfrm>
            <a:custGeom>
              <a:avLst/>
              <a:gdLst>
                <a:gd name="T0" fmla="*/ 124 w 125"/>
                <a:gd name="T1" fmla="*/ 0 h 20"/>
                <a:gd name="T2" fmla="*/ 0 w 125"/>
                <a:gd name="T3" fmla="*/ 7 h 20"/>
                <a:gd name="T4" fmla="*/ 0 w 125"/>
                <a:gd name="T5" fmla="*/ 16 h 20"/>
                <a:gd name="T6" fmla="*/ 124 w 125"/>
                <a:gd name="T7" fmla="*/ 9 h 20"/>
                <a:gd name="T8" fmla="*/ 124 w 125"/>
                <a:gd name="T9" fmla="*/ 0 h 20"/>
              </a:gdLst>
              <a:ahLst/>
              <a:cxnLst>
                <a:cxn ang="0">
                  <a:pos x="T0" y="T1"/>
                </a:cxn>
                <a:cxn ang="0">
                  <a:pos x="T2" y="T3"/>
                </a:cxn>
                <a:cxn ang="0">
                  <a:pos x="T4" y="T5"/>
                </a:cxn>
                <a:cxn ang="0">
                  <a:pos x="T6" y="T7"/>
                </a:cxn>
                <a:cxn ang="0">
                  <a:pos x="T8" y="T9"/>
                </a:cxn>
              </a:cxnLst>
              <a:rect l="0" t="0" r="r" b="b"/>
              <a:pathLst>
                <a:path w="125" h="20">
                  <a:moveTo>
                    <a:pt x="124" y="0"/>
                  </a:moveTo>
                  <a:lnTo>
                    <a:pt x="0" y="7"/>
                  </a:lnTo>
                  <a:lnTo>
                    <a:pt x="0" y="16"/>
                  </a:lnTo>
                  <a:lnTo>
                    <a:pt x="124" y="9"/>
                  </a:lnTo>
                  <a:lnTo>
                    <a:pt x="12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93" name="Freeform 292"/>
            <p:cNvSpPr>
              <a:spLocks/>
            </p:cNvSpPr>
            <p:nvPr/>
          </p:nvSpPr>
          <p:spPr bwMode="auto">
            <a:xfrm>
              <a:off x="6540" y="1951"/>
              <a:ext cx="108" cy="20"/>
            </a:xfrm>
            <a:custGeom>
              <a:avLst/>
              <a:gdLst>
                <a:gd name="T0" fmla="*/ 108 w 108"/>
                <a:gd name="T1" fmla="*/ 0 h 20"/>
                <a:gd name="T2" fmla="*/ 0 w 108"/>
                <a:gd name="T3" fmla="*/ 9 h 20"/>
                <a:gd name="T4" fmla="*/ 0 w 108"/>
                <a:gd name="T5" fmla="*/ 19 h 20"/>
                <a:gd name="T6" fmla="*/ 108 w 108"/>
                <a:gd name="T7" fmla="*/ 9 h 20"/>
                <a:gd name="T8" fmla="*/ 108 w 108"/>
                <a:gd name="T9" fmla="*/ 0 h 20"/>
              </a:gdLst>
              <a:ahLst/>
              <a:cxnLst>
                <a:cxn ang="0">
                  <a:pos x="T0" y="T1"/>
                </a:cxn>
                <a:cxn ang="0">
                  <a:pos x="T2" y="T3"/>
                </a:cxn>
                <a:cxn ang="0">
                  <a:pos x="T4" y="T5"/>
                </a:cxn>
                <a:cxn ang="0">
                  <a:pos x="T6" y="T7"/>
                </a:cxn>
                <a:cxn ang="0">
                  <a:pos x="T8" y="T9"/>
                </a:cxn>
              </a:cxnLst>
              <a:rect l="0" t="0" r="r" b="b"/>
              <a:pathLst>
                <a:path w="108" h="20">
                  <a:moveTo>
                    <a:pt x="108" y="0"/>
                  </a:moveTo>
                  <a:lnTo>
                    <a:pt x="0" y="9"/>
                  </a:lnTo>
                  <a:lnTo>
                    <a:pt x="0" y="19"/>
                  </a:lnTo>
                  <a:lnTo>
                    <a:pt x="108" y="9"/>
                  </a:lnTo>
                  <a:lnTo>
                    <a:pt x="108"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94" name="Freeform 293"/>
            <p:cNvSpPr>
              <a:spLocks/>
            </p:cNvSpPr>
            <p:nvPr/>
          </p:nvSpPr>
          <p:spPr bwMode="auto">
            <a:xfrm>
              <a:off x="6417" y="1961"/>
              <a:ext cx="123" cy="24"/>
            </a:xfrm>
            <a:custGeom>
              <a:avLst/>
              <a:gdLst>
                <a:gd name="T0" fmla="*/ 122 w 123"/>
                <a:gd name="T1" fmla="*/ 0 h 24"/>
                <a:gd name="T2" fmla="*/ 0 w 123"/>
                <a:gd name="T3" fmla="*/ 14 h 24"/>
                <a:gd name="T4" fmla="*/ 0 w 123"/>
                <a:gd name="T5" fmla="*/ 23 h 24"/>
                <a:gd name="T6" fmla="*/ 122 w 123"/>
                <a:gd name="T7" fmla="*/ 9 h 24"/>
                <a:gd name="T8" fmla="*/ 122 w 123"/>
                <a:gd name="T9" fmla="*/ 0 h 24"/>
              </a:gdLst>
              <a:ahLst/>
              <a:cxnLst>
                <a:cxn ang="0">
                  <a:pos x="T0" y="T1"/>
                </a:cxn>
                <a:cxn ang="0">
                  <a:pos x="T2" y="T3"/>
                </a:cxn>
                <a:cxn ang="0">
                  <a:pos x="T4" y="T5"/>
                </a:cxn>
                <a:cxn ang="0">
                  <a:pos x="T6" y="T7"/>
                </a:cxn>
                <a:cxn ang="0">
                  <a:pos x="T8" y="T9"/>
                </a:cxn>
              </a:cxnLst>
              <a:rect l="0" t="0" r="r" b="b"/>
              <a:pathLst>
                <a:path w="123" h="24">
                  <a:moveTo>
                    <a:pt x="122" y="0"/>
                  </a:moveTo>
                  <a:lnTo>
                    <a:pt x="0" y="14"/>
                  </a:lnTo>
                  <a:lnTo>
                    <a:pt x="0" y="23"/>
                  </a:lnTo>
                  <a:lnTo>
                    <a:pt x="122" y="9"/>
                  </a:lnTo>
                  <a:lnTo>
                    <a:pt x="122"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95" name="Freeform 294"/>
            <p:cNvSpPr>
              <a:spLocks/>
            </p:cNvSpPr>
            <p:nvPr/>
          </p:nvSpPr>
          <p:spPr bwMode="auto">
            <a:xfrm>
              <a:off x="6278" y="1975"/>
              <a:ext cx="140" cy="20"/>
            </a:xfrm>
            <a:custGeom>
              <a:avLst/>
              <a:gdLst>
                <a:gd name="T0" fmla="*/ 139 w 140"/>
                <a:gd name="T1" fmla="*/ 0 h 20"/>
                <a:gd name="T2" fmla="*/ 0 w 140"/>
                <a:gd name="T3" fmla="*/ 7 h 20"/>
                <a:gd name="T4" fmla="*/ 0 w 140"/>
                <a:gd name="T5" fmla="*/ 16 h 20"/>
                <a:gd name="T6" fmla="*/ 139 w 140"/>
                <a:gd name="T7" fmla="*/ 9 h 20"/>
                <a:gd name="T8" fmla="*/ 139 w 140"/>
                <a:gd name="T9" fmla="*/ 0 h 20"/>
              </a:gdLst>
              <a:ahLst/>
              <a:cxnLst>
                <a:cxn ang="0">
                  <a:pos x="T0" y="T1"/>
                </a:cxn>
                <a:cxn ang="0">
                  <a:pos x="T2" y="T3"/>
                </a:cxn>
                <a:cxn ang="0">
                  <a:pos x="T4" y="T5"/>
                </a:cxn>
                <a:cxn ang="0">
                  <a:pos x="T6" y="T7"/>
                </a:cxn>
                <a:cxn ang="0">
                  <a:pos x="T8" y="T9"/>
                </a:cxn>
              </a:cxnLst>
              <a:rect l="0" t="0" r="r" b="b"/>
              <a:pathLst>
                <a:path w="140" h="20">
                  <a:moveTo>
                    <a:pt x="139" y="0"/>
                  </a:moveTo>
                  <a:lnTo>
                    <a:pt x="0" y="7"/>
                  </a:lnTo>
                  <a:lnTo>
                    <a:pt x="0" y="16"/>
                  </a:lnTo>
                  <a:lnTo>
                    <a:pt x="139" y="9"/>
                  </a:lnTo>
                  <a:lnTo>
                    <a:pt x="13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96" name="Freeform 295"/>
            <p:cNvSpPr>
              <a:spLocks/>
            </p:cNvSpPr>
            <p:nvPr/>
          </p:nvSpPr>
          <p:spPr bwMode="auto">
            <a:xfrm>
              <a:off x="6225" y="1788"/>
              <a:ext cx="101" cy="20"/>
            </a:xfrm>
            <a:custGeom>
              <a:avLst/>
              <a:gdLst>
                <a:gd name="T0" fmla="*/ 100 w 101"/>
                <a:gd name="T1" fmla="*/ 0 h 20"/>
                <a:gd name="T2" fmla="*/ 0 w 101"/>
                <a:gd name="T3" fmla="*/ 4 h 20"/>
                <a:gd name="T4" fmla="*/ 0 w 101"/>
                <a:gd name="T5" fmla="*/ 14 h 20"/>
                <a:gd name="T6" fmla="*/ 100 w 101"/>
                <a:gd name="T7" fmla="*/ 9 h 20"/>
                <a:gd name="T8" fmla="*/ 100 w 101"/>
                <a:gd name="T9" fmla="*/ 0 h 20"/>
              </a:gdLst>
              <a:ahLst/>
              <a:cxnLst>
                <a:cxn ang="0">
                  <a:pos x="T0" y="T1"/>
                </a:cxn>
                <a:cxn ang="0">
                  <a:pos x="T2" y="T3"/>
                </a:cxn>
                <a:cxn ang="0">
                  <a:pos x="T4" y="T5"/>
                </a:cxn>
                <a:cxn ang="0">
                  <a:pos x="T6" y="T7"/>
                </a:cxn>
                <a:cxn ang="0">
                  <a:pos x="T8" y="T9"/>
                </a:cxn>
              </a:cxnLst>
              <a:rect l="0" t="0" r="r" b="b"/>
              <a:pathLst>
                <a:path w="101" h="20">
                  <a:moveTo>
                    <a:pt x="100" y="0"/>
                  </a:moveTo>
                  <a:lnTo>
                    <a:pt x="0" y="4"/>
                  </a:lnTo>
                  <a:lnTo>
                    <a:pt x="0" y="14"/>
                  </a:lnTo>
                  <a:lnTo>
                    <a:pt x="100" y="9"/>
                  </a:lnTo>
                  <a:lnTo>
                    <a:pt x="100"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97" name="Freeform 296"/>
            <p:cNvSpPr>
              <a:spLocks/>
            </p:cNvSpPr>
            <p:nvPr/>
          </p:nvSpPr>
          <p:spPr bwMode="auto">
            <a:xfrm>
              <a:off x="6137" y="1793"/>
              <a:ext cx="88" cy="20"/>
            </a:xfrm>
            <a:custGeom>
              <a:avLst/>
              <a:gdLst>
                <a:gd name="T0" fmla="*/ 88 w 88"/>
                <a:gd name="T1" fmla="*/ 0 h 20"/>
                <a:gd name="T2" fmla="*/ 0 w 88"/>
                <a:gd name="T3" fmla="*/ 7 h 20"/>
                <a:gd name="T4" fmla="*/ 0 w 88"/>
                <a:gd name="T5" fmla="*/ 16 h 20"/>
                <a:gd name="T6" fmla="*/ 88 w 88"/>
                <a:gd name="T7" fmla="*/ 9 h 20"/>
                <a:gd name="T8" fmla="*/ 88 w 88"/>
                <a:gd name="T9" fmla="*/ 0 h 20"/>
              </a:gdLst>
              <a:ahLst/>
              <a:cxnLst>
                <a:cxn ang="0">
                  <a:pos x="T0" y="T1"/>
                </a:cxn>
                <a:cxn ang="0">
                  <a:pos x="T2" y="T3"/>
                </a:cxn>
                <a:cxn ang="0">
                  <a:pos x="T4" y="T5"/>
                </a:cxn>
                <a:cxn ang="0">
                  <a:pos x="T6" y="T7"/>
                </a:cxn>
                <a:cxn ang="0">
                  <a:pos x="T8" y="T9"/>
                </a:cxn>
              </a:cxnLst>
              <a:rect l="0" t="0" r="r" b="b"/>
              <a:pathLst>
                <a:path w="88" h="20">
                  <a:moveTo>
                    <a:pt x="88" y="0"/>
                  </a:moveTo>
                  <a:lnTo>
                    <a:pt x="0" y="7"/>
                  </a:lnTo>
                  <a:lnTo>
                    <a:pt x="0" y="16"/>
                  </a:lnTo>
                  <a:lnTo>
                    <a:pt x="88" y="9"/>
                  </a:lnTo>
                  <a:lnTo>
                    <a:pt x="88"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98" name="Freeform 297"/>
            <p:cNvSpPr>
              <a:spLocks/>
            </p:cNvSpPr>
            <p:nvPr/>
          </p:nvSpPr>
          <p:spPr bwMode="auto">
            <a:xfrm>
              <a:off x="6038" y="1800"/>
              <a:ext cx="99" cy="21"/>
            </a:xfrm>
            <a:custGeom>
              <a:avLst/>
              <a:gdLst>
                <a:gd name="T0" fmla="*/ 98 w 99"/>
                <a:gd name="T1" fmla="*/ 0 h 21"/>
                <a:gd name="T2" fmla="*/ 0 w 99"/>
                <a:gd name="T3" fmla="*/ 12 h 21"/>
                <a:gd name="T4" fmla="*/ 0 w 99"/>
                <a:gd name="T5" fmla="*/ 21 h 21"/>
                <a:gd name="T6" fmla="*/ 98 w 99"/>
                <a:gd name="T7" fmla="*/ 9 h 21"/>
                <a:gd name="T8" fmla="*/ 98 w 99"/>
                <a:gd name="T9" fmla="*/ 0 h 21"/>
              </a:gdLst>
              <a:ahLst/>
              <a:cxnLst>
                <a:cxn ang="0">
                  <a:pos x="T0" y="T1"/>
                </a:cxn>
                <a:cxn ang="0">
                  <a:pos x="T2" y="T3"/>
                </a:cxn>
                <a:cxn ang="0">
                  <a:pos x="T4" y="T5"/>
                </a:cxn>
                <a:cxn ang="0">
                  <a:pos x="T6" y="T7"/>
                </a:cxn>
                <a:cxn ang="0">
                  <a:pos x="T8" y="T9"/>
                </a:cxn>
              </a:cxnLst>
              <a:rect l="0" t="0" r="r" b="b"/>
              <a:pathLst>
                <a:path w="99" h="21">
                  <a:moveTo>
                    <a:pt x="98" y="0"/>
                  </a:moveTo>
                  <a:lnTo>
                    <a:pt x="0" y="12"/>
                  </a:lnTo>
                  <a:lnTo>
                    <a:pt x="0" y="21"/>
                  </a:lnTo>
                  <a:lnTo>
                    <a:pt x="98" y="9"/>
                  </a:lnTo>
                  <a:lnTo>
                    <a:pt x="98"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99" name="Freeform 298"/>
            <p:cNvSpPr>
              <a:spLocks/>
            </p:cNvSpPr>
            <p:nvPr/>
          </p:nvSpPr>
          <p:spPr bwMode="auto">
            <a:xfrm>
              <a:off x="5925" y="1812"/>
              <a:ext cx="113" cy="20"/>
            </a:xfrm>
            <a:custGeom>
              <a:avLst/>
              <a:gdLst>
                <a:gd name="T0" fmla="*/ 112 w 113"/>
                <a:gd name="T1" fmla="*/ 0 h 20"/>
                <a:gd name="T2" fmla="*/ 0 w 113"/>
                <a:gd name="T3" fmla="*/ 7 h 20"/>
                <a:gd name="T4" fmla="*/ 0 w 113"/>
                <a:gd name="T5" fmla="*/ 16 h 20"/>
                <a:gd name="T6" fmla="*/ 112 w 113"/>
                <a:gd name="T7" fmla="*/ 9 h 20"/>
                <a:gd name="T8" fmla="*/ 112 w 113"/>
                <a:gd name="T9" fmla="*/ 0 h 20"/>
              </a:gdLst>
              <a:ahLst/>
              <a:cxnLst>
                <a:cxn ang="0">
                  <a:pos x="T0" y="T1"/>
                </a:cxn>
                <a:cxn ang="0">
                  <a:pos x="T2" y="T3"/>
                </a:cxn>
                <a:cxn ang="0">
                  <a:pos x="T4" y="T5"/>
                </a:cxn>
                <a:cxn ang="0">
                  <a:pos x="T6" y="T7"/>
                </a:cxn>
                <a:cxn ang="0">
                  <a:pos x="T8" y="T9"/>
                </a:cxn>
              </a:cxnLst>
              <a:rect l="0" t="0" r="r" b="b"/>
              <a:pathLst>
                <a:path w="113" h="20">
                  <a:moveTo>
                    <a:pt x="112" y="0"/>
                  </a:moveTo>
                  <a:lnTo>
                    <a:pt x="0" y="7"/>
                  </a:lnTo>
                  <a:lnTo>
                    <a:pt x="0" y="16"/>
                  </a:lnTo>
                  <a:lnTo>
                    <a:pt x="112" y="9"/>
                  </a:lnTo>
                  <a:lnTo>
                    <a:pt x="112"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00" name="Freeform 299"/>
            <p:cNvSpPr>
              <a:spLocks/>
            </p:cNvSpPr>
            <p:nvPr/>
          </p:nvSpPr>
          <p:spPr bwMode="auto">
            <a:xfrm>
              <a:off x="5827" y="1634"/>
              <a:ext cx="82" cy="20"/>
            </a:xfrm>
            <a:custGeom>
              <a:avLst/>
              <a:gdLst>
                <a:gd name="T0" fmla="*/ 81 w 82"/>
                <a:gd name="T1" fmla="*/ 0 h 20"/>
                <a:gd name="T2" fmla="*/ 0 w 82"/>
                <a:gd name="T3" fmla="*/ 4 h 20"/>
                <a:gd name="T4" fmla="*/ 0 w 82"/>
                <a:gd name="T5" fmla="*/ 14 h 20"/>
                <a:gd name="T6" fmla="*/ 81 w 82"/>
                <a:gd name="T7" fmla="*/ 9 h 20"/>
                <a:gd name="T8" fmla="*/ 81 w 82"/>
                <a:gd name="T9" fmla="*/ 0 h 20"/>
              </a:gdLst>
              <a:ahLst/>
              <a:cxnLst>
                <a:cxn ang="0">
                  <a:pos x="T0" y="T1"/>
                </a:cxn>
                <a:cxn ang="0">
                  <a:pos x="T2" y="T3"/>
                </a:cxn>
                <a:cxn ang="0">
                  <a:pos x="T4" y="T5"/>
                </a:cxn>
                <a:cxn ang="0">
                  <a:pos x="T6" y="T7"/>
                </a:cxn>
                <a:cxn ang="0">
                  <a:pos x="T8" y="T9"/>
                </a:cxn>
              </a:cxnLst>
              <a:rect l="0" t="0" r="r" b="b"/>
              <a:pathLst>
                <a:path w="82" h="20">
                  <a:moveTo>
                    <a:pt x="81" y="0"/>
                  </a:moveTo>
                  <a:lnTo>
                    <a:pt x="0" y="4"/>
                  </a:lnTo>
                  <a:lnTo>
                    <a:pt x="0" y="14"/>
                  </a:lnTo>
                  <a:lnTo>
                    <a:pt x="81" y="9"/>
                  </a:lnTo>
                  <a:lnTo>
                    <a:pt x="81"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01" name="Freeform 300"/>
            <p:cNvSpPr>
              <a:spLocks/>
            </p:cNvSpPr>
            <p:nvPr/>
          </p:nvSpPr>
          <p:spPr bwMode="auto">
            <a:xfrm>
              <a:off x="5753" y="1639"/>
              <a:ext cx="74" cy="20"/>
            </a:xfrm>
            <a:custGeom>
              <a:avLst/>
              <a:gdLst>
                <a:gd name="T0" fmla="*/ 74 w 74"/>
                <a:gd name="T1" fmla="*/ 0 h 20"/>
                <a:gd name="T2" fmla="*/ 0 w 74"/>
                <a:gd name="T3" fmla="*/ 4 h 20"/>
                <a:gd name="T4" fmla="*/ 0 w 74"/>
                <a:gd name="T5" fmla="*/ 14 h 20"/>
                <a:gd name="T6" fmla="*/ 74 w 74"/>
                <a:gd name="T7" fmla="*/ 9 h 20"/>
                <a:gd name="T8" fmla="*/ 74 w 74"/>
                <a:gd name="T9" fmla="*/ 0 h 20"/>
              </a:gdLst>
              <a:ahLst/>
              <a:cxnLst>
                <a:cxn ang="0">
                  <a:pos x="T0" y="T1"/>
                </a:cxn>
                <a:cxn ang="0">
                  <a:pos x="T2" y="T3"/>
                </a:cxn>
                <a:cxn ang="0">
                  <a:pos x="T4" y="T5"/>
                </a:cxn>
                <a:cxn ang="0">
                  <a:pos x="T6" y="T7"/>
                </a:cxn>
                <a:cxn ang="0">
                  <a:pos x="T8" y="T9"/>
                </a:cxn>
              </a:cxnLst>
              <a:rect l="0" t="0" r="r" b="b"/>
              <a:pathLst>
                <a:path w="74" h="20">
                  <a:moveTo>
                    <a:pt x="74" y="0"/>
                  </a:moveTo>
                  <a:lnTo>
                    <a:pt x="0" y="4"/>
                  </a:lnTo>
                  <a:lnTo>
                    <a:pt x="0" y="14"/>
                  </a:lnTo>
                  <a:lnTo>
                    <a:pt x="74" y="9"/>
                  </a:lnTo>
                  <a:lnTo>
                    <a:pt x="7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02" name="Freeform 301"/>
            <p:cNvSpPr>
              <a:spLocks/>
            </p:cNvSpPr>
            <p:nvPr/>
          </p:nvSpPr>
          <p:spPr bwMode="auto">
            <a:xfrm>
              <a:off x="5674" y="1644"/>
              <a:ext cx="79" cy="20"/>
            </a:xfrm>
            <a:custGeom>
              <a:avLst/>
              <a:gdLst>
                <a:gd name="T0" fmla="*/ 79 w 79"/>
                <a:gd name="T1" fmla="*/ 0 h 20"/>
                <a:gd name="T2" fmla="*/ 0 w 79"/>
                <a:gd name="T3" fmla="*/ 9 h 20"/>
                <a:gd name="T4" fmla="*/ 0 w 79"/>
                <a:gd name="T5" fmla="*/ 19 h 20"/>
                <a:gd name="T6" fmla="*/ 79 w 79"/>
                <a:gd name="T7" fmla="*/ 9 h 20"/>
                <a:gd name="T8" fmla="*/ 79 w 79"/>
                <a:gd name="T9" fmla="*/ 0 h 20"/>
              </a:gdLst>
              <a:ahLst/>
              <a:cxnLst>
                <a:cxn ang="0">
                  <a:pos x="T0" y="T1"/>
                </a:cxn>
                <a:cxn ang="0">
                  <a:pos x="T2" y="T3"/>
                </a:cxn>
                <a:cxn ang="0">
                  <a:pos x="T4" y="T5"/>
                </a:cxn>
                <a:cxn ang="0">
                  <a:pos x="T6" y="T7"/>
                </a:cxn>
                <a:cxn ang="0">
                  <a:pos x="T8" y="T9"/>
                </a:cxn>
              </a:cxnLst>
              <a:rect l="0" t="0" r="r" b="b"/>
              <a:pathLst>
                <a:path w="79" h="20">
                  <a:moveTo>
                    <a:pt x="79" y="0"/>
                  </a:moveTo>
                  <a:lnTo>
                    <a:pt x="0" y="9"/>
                  </a:lnTo>
                  <a:lnTo>
                    <a:pt x="0" y="19"/>
                  </a:lnTo>
                  <a:lnTo>
                    <a:pt x="79" y="9"/>
                  </a:lnTo>
                  <a:lnTo>
                    <a:pt x="7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03" name="Freeform 302"/>
            <p:cNvSpPr>
              <a:spLocks/>
            </p:cNvSpPr>
            <p:nvPr/>
          </p:nvSpPr>
          <p:spPr bwMode="auto">
            <a:xfrm>
              <a:off x="5580" y="1653"/>
              <a:ext cx="93" cy="20"/>
            </a:xfrm>
            <a:custGeom>
              <a:avLst/>
              <a:gdLst>
                <a:gd name="T0" fmla="*/ 93 w 93"/>
                <a:gd name="T1" fmla="*/ 0 h 20"/>
                <a:gd name="T2" fmla="*/ 0 w 93"/>
                <a:gd name="T3" fmla="*/ 4 h 20"/>
                <a:gd name="T4" fmla="*/ 0 w 93"/>
                <a:gd name="T5" fmla="*/ 14 h 20"/>
                <a:gd name="T6" fmla="*/ 93 w 93"/>
                <a:gd name="T7" fmla="*/ 9 h 20"/>
                <a:gd name="T8" fmla="*/ 93 w 93"/>
                <a:gd name="T9" fmla="*/ 0 h 20"/>
              </a:gdLst>
              <a:ahLst/>
              <a:cxnLst>
                <a:cxn ang="0">
                  <a:pos x="T0" y="T1"/>
                </a:cxn>
                <a:cxn ang="0">
                  <a:pos x="T2" y="T3"/>
                </a:cxn>
                <a:cxn ang="0">
                  <a:pos x="T4" y="T5"/>
                </a:cxn>
                <a:cxn ang="0">
                  <a:pos x="T6" y="T7"/>
                </a:cxn>
                <a:cxn ang="0">
                  <a:pos x="T8" y="T9"/>
                </a:cxn>
              </a:cxnLst>
              <a:rect l="0" t="0" r="r" b="b"/>
              <a:pathLst>
                <a:path w="93" h="20">
                  <a:moveTo>
                    <a:pt x="93" y="0"/>
                  </a:moveTo>
                  <a:lnTo>
                    <a:pt x="0" y="4"/>
                  </a:lnTo>
                  <a:lnTo>
                    <a:pt x="0" y="14"/>
                  </a:lnTo>
                  <a:lnTo>
                    <a:pt x="93" y="9"/>
                  </a:lnTo>
                  <a:lnTo>
                    <a:pt x="93"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04" name="Freeform 303"/>
            <p:cNvSpPr>
              <a:spLocks/>
            </p:cNvSpPr>
            <p:nvPr/>
          </p:nvSpPr>
          <p:spPr bwMode="auto">
            <a:xfrm>
              <a:off x="4939" y="1286"/>
              <a:ext cx="53" cy="20"/>
            </a:xfrm>
            <a:custGeom>
              <a:avLst/>
              <a:gdLst>
                <a:gd name="T0" fmla="*/ 52 w 53"/>
                <a:gd name="T1" fmla="*/ 0 h 20"/>
                <a:gd name="T2" fmla="*/ 0 w 53"/>
                <a:gd name="T3" fmla="*/ 2 h 20"/>
                <a:gd name="T4" fmla="*/ 0 w 53"/>
                <a:gd name="T5" fmla="*/ 12 h 20"/>
                <a:gd name="T6" fmla="*/ 52 w 53"/>
                <a:gd name="T7" fmla="*/ 9 h 20"/>
                <a:gd name="T8" fmla="*/ 52 w 53"/>
                <a:gd name="T9" fmla="*/ 0 h 20"/>
              </a:gdLst>
              <a:ahLst/>
              <a:cxnLst>
                <a:cxn ang="0">
                  <a:pos x="T0" y="T1"/>
                </a:cxn>
                <a:cxn ang="0">
                  <a:pos x="T2" y="T3"/>
                </a:cxn>
                <a:cxn ang="0">
                  <a:pos x="T4" y="T5"/>
                </a:cxn>
                <a:cxn ang="0">
                  <a:pos x="T6" y="T7"/>
                </a:cxn>
                <a:cxn ang="0">
                  <a:pos x="T8" y="T9"/>
                </a:cxn>
              </a:cxnLst>
              <a:rect l="0" t="0" r="r" b="b"/>
              <a:pathLst>
                <a:path w="53" h="20">
                  <a:moveTo>
                    <a:pt x="52" y="0"/>
                  </a:moveTo>
                  <a:lnTo>
                    <a:pt x="0" y="2"/>
                  </a:lnTo>
                  <a:lnTo>
                    <a:pt x="0" y="12"/>
                  </a:lnTo>
                  <a:lnTo>
                    <a:pt x="52" y="9"/>
                  </a:lnTo>
                  <a:lnTo>
                    <a:pt x="52"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05" name="Freeform 304"/>
            <p:cNvSpPr>
              <a:spLocks/>
            </p:cNvSpPr>
            <p:nvPr/>
          </p:nvSpPr>
          <p:spPr bwMode="auto">
            <a:xfrm>
              <a:off x="4891" y="1289"/>
              <a:ext cx="48" cy="20"/>
            </a:xfrm>
            <a:custGeom>
              <a:avLst/>
              <a:gdLst>
                <a:gd name="T0" fmla="*/ 48 w 48"/>
                <a:gd name="T1" fmla="*/ 0 h 20"/>
                <a:gd name="T2" fmla="*/ 0 w 48"/>
                <a:gd name="T3" fmla="*/ 4 h 20"/>
                <a:gd name="T4" fmla="*/ 0 w 48"/>
                <a:gd name="T5" fmla="*/ 14 h 20"/>
                <a:gd name="T6" fmla="*/ 48 w 48"/>
                <a:gd name="T7" fmla="*/ 9 h 20"/>
                <a:gd name="T8" fmla="*/ 48 w 48"/>
                <a:gd name="T9" fmla="*/ 0 h 20"/>
              </a:gdLst>
              <a:ahLst/>
              <a:cxnLst>
                <a:cxn ang="0">
                  <a:pos x="T0" y="T1"/>
                </a:cxn>
                <a:cxn ang="0">
                  <a:pos x="T2" y="T3"/>
                </a:cxn>
                <a:cxn ang="0">
                  <a:pos x="T4" y="T5"/>
                </a:cxn>
                <a:cxn ang="0">
                  <a:pos x="T6" y="T7"/>
                </a:cxn>
                <a:cxn ang="0">
                  <a:pos x="T8" y="T9"/>
                </a:cxn>
              </a:cxnLst>
              <a:rect l="0" t="0" r="r" b="b"/>
              <a:pathLst>
                <a:path w="48" h="20">
                  <a:moveTo>
                    <a:pt x="48" y="0"/>
                  </a:moveTo>
                  <a:lnTo>
                    <a:pt x="0" y="4"/>
                  </a:lnTo>
                  <a:lnTo>
                    <a:pt x="0" y="14"/>
                  </a:lnTo>
                  <a:lnTo>
                    <a:pt x="48" y="9"/>
                  </a:lnTo>
                  <a:lnTo>
                    <a:pt x="48"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06" name="Freeform 305"/>
            <p:cNvSpPr>
              <a:spLocks/>
            </p:cNvSpPr>
            <p:nvPr/>
          </p:nvSpPr>
          <p:spPr bwMode="auto">
            <a:xfrm>
              <a:off x="4838" y="1293"/>
              <a:ext cx="53" cy="20"/>
            </a:xfrm>
            <a:custGeom>
              <a:avLst/>
              <a:gdLst>
                <a:gd name="T0" fmla="*/ 52 w 53"/>
                <a:gd name="T1" fmla="*/ 0 h 20"/>
                <a:gd name="T2" fmla="*/ 0 w 53"/>
                <a:gd name="T3" fmla="*/ 7 h 20"/>
                <a:gd name="T4" fmla="*/ 0 w 53"/>
                <a:gd name="T5" fmla="*/ 16 h 20"/>
                <a:gd name="T6" fmla="*/ 52 w 53"/>
                <a:gd name="T7" fmla="*/ 9 h 20"/>
                <a:gd name="T8" fmla="*/ 52 w 53"/>
                <a:gd name="T9" fmla="*/ 0 h 20"/>
              </a:gdLst>
              <a:ahLst/>
              <a:cxnLst>
                <a:cxn ang="0">
                  <a:pos x="T0" y="T1"/>
                </a:cxn>
                <a:cxn ang="0">
                  <a:pos x="T2" y="T3"/>
                </a:cxn>
                <a:cxn ang="0">
                  <a:pos x="T4" y="T5"/>
                </a:cxn>
                <a:cxn ang="0">
                  <a:pos x="T6" y="T7"/>
                </a:cxn>
                <a:cxn ang="0">
                  <a:pos x="T8" y="T9"/>
                </a:cxn>
              </a:cxnLst>
              <a:rect l="0" t="0" r="r" b="b"/>
              <a:pathLst>
                <a:path w="53" h="20">
                  <a:moveTo>
                    <a:pt x="52" y="0"/>
                  </a:moveTo>
                  <a:lnTo>
                    <a:pt x="0" y="7"/>
                  </a:lnTo>
                  <a:lnTo>
                    <a:pt x="0" y="16"/>
                  </a:lnTo>
                  <a:lnTo>
                    <a:pt x="52" y="9"/>
                  </a:lnTo>
                  <a:lnTo>
                    <a:pt x="52"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07" name="Freeform 306"/>
            <p:cNvSpPr>
              <a:spLocks/>
            </p:cNvSpPr>
            <p:nvPr/>
          </p:nvSpPr>
          <p:spPr bwMode="auto">
            <a:xfrm>
              <a:off x="4776" y="1301"/>
              <a:ext cx="62" cy="20"/>
            </a:xfrm>
            <a:custGeom>
              <a:avLst/>
              <a:gdLst>
                <a:gd name="T0" fmla="*/ 62 w 62"/>
                <a:gd name="T1" fmla="*/ 0 h 20"/>
                <a:gd name="T2" fmla="*/ 0 w 62"/>
                <a:gd name="T3" fmla="*/ 2 h 20"/>
                <a:gd name="T4" fmla="*/ 0 w 62"/>
                <a:gd name="T5" fmla="*/ 11 h 20"/>
                <a:gd name="T6" fmla="*/ 62 w 62"/>
                <a:gd name="T7" fmla="*/ 9 h 20"/>
                <a:gd name="T8" fmla="*/ 62 w 62"/>
                <a:gd name="T9" fmla="*/ 0 h 20"/>
              </a:gdLst>
              <a:ahLst/>
              <a:cxnLst>
                <a:cxn ang="0">
                  <a:pos x="T0" y="T1"/>
                </a:cxn>
                <a:cxn ang="0">
                  <a:pos x="T2" y="T3"/>
                </a:cxn>
                <a:cxn ang="0">
                  <a:pos x="T4" y="T5"/>
                </a:cxn>
                <a:cxn ang="0">
                  <a:pos x="T6" y="T7"/>
                </a:cxn>
                <a:cxn ang="0">
                  <a:pos x="T8" y="T9"/>
                </a:cxn>
              </a:cxnLst>
              <a:rect l="0" t="0" r="r" b="b"/>
              <a:pathLst>
                <a:path w="62" h="20">
                  <a:moveTo>
                    <a:pt x="62" y="0"/>
                  </a:moveTo>
                  <a:lnTo>
                    <a:pt x="0" y="2"/>
                  </a:lnTo>
                  <a:lnTo>
                    <a:pt x="0" y="11"/>
                  </a:lnTo>
                  <a:lnTo>
                    <a:pt x="62" y="9"/>
                  </a:lnTo>
                  <a:lnTo>
                    <a:pt x="62"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08" name="Freeform 307"/>
            <p:cNvSpPr>
              <a:spLocks/>
            </p:cNvSpPr>
            <p:nvPr/>
          </p:nvSpPr>
          <p:spPr bwMode="auto">
            <a:xfrm>
              <a:off x="4675" y="1190"/>
              <a:ext cx="58" cy="20"/>
            </a:xfrm>
            <a:custGeom>
              <a:avLst/>
              <a:gdLst>
                <a:gd name="T0" fmla="*/ 57 w 58"/>
                <a:gd name="T1" fmla="*/ 0 h 20"/>
                <a:gd name="T2" fmla="*/ 0 w 58"/>
                <a:gd name="T3" fmla="*/ 4 h 20"/>
                <a:gd name="T4" fmla="*/ 0 w 58"/>
                <a:gd name="T5" fmla="*/ 14 h 20"/>
                <a:gd name="T6" fmla="*/ 57 w 58"/>
                <a:gd name="T7" fmla="*/ 9 h 20"/>
                <a:gd name="T8" fmla="*/ 57 w 58"/>
                <a:gd name="T9" fmla="*/ 0 h 20"/>
              </a:gdLst>
              <a:ahLst/>
              <a:cxnLst>
                <a:cxn ang="0">
                  <a:pos x="T0" y="T1"/>
                </a:cxn>
                <a:cxn ang="0">
                  <a:pos x="T2" y="T3"/>
                </a:cxn>
                <a:cxn ang="0">
                  <a:pos x="T4" y="T5"/>
                </a:cxn>
                <a:cxn ang="0">
                  <a:pos x="T6" y="T7"/>
                </a:cxn>
                <a:cxn ang="0">
                  <a:pos x="T8" y="T9"/>
                </a:cxn>
              </a:cxnLst>
              <a:rect l="0" t="0" r="r" b="b"/>
              <a:pathLst>
                <a:path w="58" h="20">
                  <a:moveTo>
                    <a:pt x="57" y="0"/>
                  </a:moveTo>
                  <a:lnTo>
                    <a:pt x="0" y="4"/>
                  </a:lnTo>
                  <a:lnTo>
                    <a:pt x="0" y="14"/>
                  </a:lnTo>
                  <a:lnTo>
                    <a:pt x="57" y="9"/>
                  </a:lnTo>
                  <a:lnTo>
                    <a:pt x="5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09" name="Freeform 308"/>
            <p:cNvSpPr>
              <a:spLocks/>
            </p:cNvSpPr>
            <p:nvPr/>
          </p:nvSpPr>
          <p:spPr bwMode="auto">
            <a:xfrm>
              <a:off x="4630" y="1195"/>
              <a:ext cx="45" cy="20"/>
            </a:xfrm>
            <a:custGeom>
              <a:avLst/>
              <a:gdLst>
                <a:gd name="T0" fmla="*/ 45 w 45"/>
                <a:gd name="T1" fmla="*/ 0 h 20"/>
                <a:gd name="T2" fmla="*/ 0 w 45"/>
                <a:gd name="T3" fmla="*/ 2 h 20"/>
                <a:gd name="T4" fmla="*/ 0 w 45"/>
                <a:gd name="T5" fmla="*/ 12 h 20"/>
                <a:gd name="T6" fmla="*/ 45 w 45"/>
                <a:gd name="T7" fmla="*/ 9 h 20"/>
                <a:gd name="T8" fmla="*/ 45 w 45"/>
                <a:gd name="T9" fmla="*/ 0 h 20"/>
              </a:gdLst>
              <a:ahLst/>
              <a:cxnLst>
                <a:cxn ang="0">
                  <a:pos x="T0" y="T1"/>
                </a:cxn>
                <a:cxn ang="0">
                  <a:pos x="T2" y="T3"/>
                </a:cxn>
                <a:cxn ang="0">
                  <a:pos x="T4" y="T5"/>
                </a:cxn>
                <a:cxn ang="0">
                  <a:pos x="T6" y="T7"/>
                </a:cxn>
                <a:cxn ang="0">
                  <a:pos x="T8" y="T9"/>
                </a:cxn>
              </a:cxnLst>
              <a:rect l="0" t="0" r="r" b="b"/>
              <a:pathLst>
                <a:path w="45" h="20">
                  <a:moveTo>
                    <a:pt x="45" y="0"/>
                  </a:moveTo>
                  <a:lnTo>
                    <a:pt x="0" y="2"/>
                  </a:lnTo>
                  <a:lnTo>
                    <a:pt x="0" y="12"/>
                  </a:lnTo>
                  <a:lnTo>
                    <a:pt x="45" y="9"/>
                  </a:lnTo>
                  <a:lnTo>
                    <a:pt x="45"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10" name="Freeform 309"/>
            <p:cNvSpPr>
              <a:spLocks/>
            </p:cNvSpPr>
            <p:nvPr/>
          </p:nvSpPr>
          <p:spPr bwMode="auto">
            <a:xfrm>
              <a:off x="4577" y="1198"/>
              <a:ext cx="53" cy="20"/>
            </a:xfrm>
            <a:custGeom>
              <a:avLst/>
              <a:gdLst>
                <a:gd name="T0" fmla="*/ 52 w 53"/>
                <a:gd name="T1" fmla="*/ 0 h 20"/>
                <a:gd name="T2" fmla="*/ 0 w 53"/>
                <a:gd name="T3" fmla="*/ 7 h 20"/>
                <a:gd name="T4" fmla="*/ 0 w 53"/>
                <a:gd name="T5" fmla="*/ 16 h 20"/>
                <a:gd name="T6" fmla="*/ 52 w 53"/>
                <a:gd name="T7" fmla="*/ 9 h 20"/>
                <a:gd name="T8" fmla="*/ 52 w 53"/>
                <a:gd name="T9" fmla="*/ 0 h 20"/>
              </a:gdLst>
              <a:ahLst/>
              <a:cxnLst>
                <a:cxn ang="0">
                  <a:pos x="T0" y="T1"/>
                </a:cxn>
                <a:cxn ang="0">
                  <a:pos x="T2" y="T3"/>
                </a:cxn>
                <a:cxn ang="0">
                  <a:pos x="T4" y="T5"/>
                </a:cxn>
                <a:cxn ang="0">
                  <a:pos x="T6" y="T7"/>
                </a:cxn>
                <a:cxn ang="0">
                  <a:pos x="T8" y="T9"/>
                </a:cxn>
              </a:cxnLst>
              <a:rect l="0" t="0" r="r" b="b"/>
              <a:pathLst>
                <a:path w="53" h="20">
                  <a:moveTo>
                    <a:pt x="52" y="0"/>
                  </a:moveTo>
                  <a:lnTo>
                    <a:pt x="0" y="7"/>
                  </a:lnTo>
                  <a:lnTo>
                    <a:pt x="0" y="16"/>
                  </a:lnTo>
                  <a:lnTo>
                    <a:pt x="52" y="9"/>
                  </a:lnTo>
                  <a:lnTo>
                    <a:pt x="52"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11" name="Freeform 310"/>
            <p:cNvSpPr>
              <a:spLocks/>
            </p:cNvSpPr>
            <p:nvPr/>
          </p:nvSpPr>
          <p:spPr bwMode="auto">
            <a:xfrm>
              <a:off x="4514" y="1205"/>
              <a:ext cx="63" cy="20"/>
            </a:xfrm>
            <a:custGeom>
              <a:avLst/>
              <a:gdLst>
                <a:gd name="T0" fmla="*/ 62 w 63"/>
                <a:gd name="T1" fmla="*/ 0 h 20"/>
                <a:gd name="T2" fmla="*/ 0 w 63"/>
                <a:gd name="T3" fmla="*/ 4 h 20"/>
                <a:gd name="T4" fmla="*/ 0 w 63"/>
                <a:gd name="T5" fmla="*/ 14 h 20"/>
                <a:gd name="T6" fmla="*/ 62 w 63"/>
                <a:gd name="T7" fmla="*/ 9 h 20"/>
                <a:gd name="T8" fmla="*/ 62 w 63"/>
                <a:gd name="T9" fmla="*/ 0 h 20"/>
              </a:gdLst>
              <a:ahLst/>
              <a:cxnLst>
                <a:cxn ang="0">
                  <a:pos x="T0" y="T1"/>
                </a:cxn>
                <a:cxn ang="0">
                  <a:pos x="T2" y="T3"/>
                </a:cxn>
                <a:cxn ang="0">
                  <a:pos x="T4" y="T5"/>
                </a:cxn>
                <a:cxn ang="0">
                  <a:pos x="T6" y="T7"/>
                </a:cxn>
                <a:cxn ang="0">
                  <a:pos x="T8" y="T9"/>
                </a:cxn>
              </a:cxnLst>
              <a:rect l="0" t="0" r="r" b="b"/>
              <a:pathLst>
                <a:path w="63" h="20">
                  <a:moveTo>
                    <a:pt x="62" y="0"/>
                  </a:moveTo>
                  <a:lnTo>
                    <a:pt x="0" y="4"/>
                  </a:lnTo>
                  <a:lnTo>
                    <a:pt x="0" y="14"/>
                  </a:lnTo>
                  <a:lnTo>
                    <a:pt x="62" y="9"/>
                  </a:lnTo>
                  <a:lnTo>
                    <a:pt x="62"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12" name="Freeform 311"/>
            <p:cNvSpPr>
              <a:spLocks/>
            </p:cNvSpPr>
            <p:nvPr/>
          </p:nvSpPr>
          <p:spPr bwMode="auto">
            <a:xfrm>
              <a:off x="4416" y="1118"/>
              <a:ext cx="62" cy="20"/>
            </a:xfrm>
            <a:custGeom>
              <a:avLst/>
              <a:gdLst>
                <a:gd name="T0" fmla="*/ 62 w 62"/>
                <a:gd name="T1" fmla="*/ 0 h 20"/>
                <a:gd name="T2" fmla="*/ 0 w 62"/>
                <a:gd name="T3" fmla="*/ 4 h 20"/>
                <a:gd name="T4" fmla="*/ 0 w 62"/>
                <a:gd name="T5" fmla="*/ 14 h 20"/>
                <a:gd name="T6" fmla="*/ 62 w 62"/>
                <a:gd name="T7" fmla="*/ 9 h 20"/>
                <a:gd name="T8" fmla="*/ 62 w 62"/>
                <a:gd name="T9" fmla="*/ 0 h 20"/>
              </a:gdLst>
              <a:ahLst/>
              <a:cxnLst>
                <a:cxn ang="0">
                  <a:pos x="T0" y="T1"/>
                </a:cxn>
                <a:cxn ang="0">
                  <a:pos x="T2" y="T3"/>
                </a:cxn>
                <a:cxn ang="0">
                  <a:pos x="T4" y="T5"/>
                </a:cxn>
                <a:cxn ang="0">
                  <a:pos x="T6" y="T7"/>
                </a:cxn>
                <a:cxn ang="0">
                  <a:pos x="T8" y="T9"/>
                </a:cxn>
              </a:cxnLst>
              <a:rect l="0" t="0" r="r" b="b"/>
              <a:pathLst>
                <a:path w="62" h="20">
                  <a:moveTo>
                    <a:pt x="62" y="0"/>
                  </a:moveTo>
                  <a:lnTo>
                    <a:pt x="0" y="4"/>
                  </a:lnTo>
                  <a:lnTo>
                    <a:pt x="0" y="14"/>
                  </a:lnTo>
                  <a:lnTo>
                    <a:pt x="62" y="9"/>
                  </a:lnTo>
                  <a:lnTo>
                    <a:pt x="62"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13" name="Freeform 312"/>
            <p:cNvSpPr>
              <a:spLocks/>
            </p:cNvSpPr>
            <p:nvPr/>
          </p:nvSpPr>
          <p:spPr bwMode="auto">
            <a:xfrm>
              <a:off x="4361" y="1123"/>
              <a:ext cx="55" cy="20"/>
            </a:xfrm>
            <a:custGeom>
              <a:avLst/>
              <a:gdLst>
                <a:gd name="T0" fmla="*/ 55 w 55"/>
                <a:gd name="T1" fmla="*/ 0 h 20"/>
                <a:gd name="T2" fmla="*/ 0 w 55"/>
                <a:gd name="T3" fmla="*/ 4 h 20"/>
                <a:gd name="T4" fmla="*/ 0 w 55"/>
                <a:gd name="T5" fmla="*/ 14 h 20"/>
                <a:gd name="T6" fmla="*/ 55 w 55"/>
                <a:gd name="T7" fmla="*/ 9 h 20"/>
                <a:gd name="T8" fmla="*/ 55 w 55"/>
                <a:gd name="T9" fmla="*/ 0 h 20"/>
              </a:gdLst>
              <a:ahLst/>
              <a:cxnLst>
                <a:cxn ang="0">
                  <a:pos x="T0" y="T1"/>
                </a:cxn>
                <a:cxn ang="0">
                  <a:pos x="T2" y="T3"/>
                </a:cxn>
                <a:cxn ang="0">
                  <a:pos x="T4" y="T5"/>
                </a:cxn>
                <a:cxn ang="0">
                  <a:pos x="T6" y="T7"/>
                </a:cxn>
                <a:cxn ang="0">
                  <a:pos x="T8" y="T9"/>
                </a:cxn>
              </a:cxnLst>
              <a:rect l="0" t="0" r="r" b="b"/>
              <a:pathLst>
                <a:path w="55" h="20">
                  <a:moveTo>
                    <a:pt x="55" y="0"/>
                  </a:moveTo>
                  <a:lnTo>
                    <a:pt x="0" y="4"/>
                  </a:lnTo>
                  <a:lnTo>
                    <a:pt x="0" y="14"/>
                  </a:lnTo>
                  <a:lnTo>
                    <a:pt x="55" y="9"/>
                  </a:lnTo>
                  <a:lnTo>
                    <a:pt x="55"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14" name="Freeform 313"/>
            <p:cNvSpPr>
              <a:spLocks/>
            </p:cNvSpPr>
            <p:nvPr/>
          </p:nvSpPr>
          <p:spPr bwMode="auto">
            <a:xfrm>
              <a:off x="4303" y="1128"/>
              <a:ext cx="58" cy="20"/>
            </a:xfrm>
            <a:custGeom>
              <a:avLst/>
              <a:gdLst>
                <a:gd name="T0" fmla="*/ 57 w 58"/>
                <a:gd name="T1" fmla="*/ 0 h 20"/>
                <a:gd name="T2" fmla="*/ 0 w 58"/>
                <a:gd name="T3" fmla="*/ 4 h 20"/>
                <a:gd name="T4" fmla="*/ 0 w 58"/>
                <a:gd name="T5" fmla="*/ 14 h 20"/>
                <a:gd name="T6" fmla="*/ 57 w 58"/>
                <a:gd name="T7" fmla="*/ 9 h 20"/>
                <a:gd name="T8" fmla="*/ 57 w 58"/>
                <a:gd name="T9" fmla="*/ 0 h 20"/>
              </a:gdLst>
              <a:ahLst/>
              <a:cxnLst>
                <a:cxn ang="0">
                  <a:pos x="T0" y="T1"/>
                </a:cxn>
                <a:cxn ang="0">
                  <a:pos x="T2" y="T3"/>
                </a:cxn>
                <a:cxn ang="0">
                  <a:pos x="T4" y="T5"/>
                </a:cxn>
                <a:cxn ang="0">
                  <a:pos x="T6" y="T7"/>
                </a:cxn>
                <a:cxn ang="0">
                  <a:pos x="T8" y="T9"/>
                </a:cxn>
              </a:cxnLst>
              <a:rect l="0" t="0" r="r" b="b"/>
              <a:pathLst>
                <a:path w="58" h="20">
                  <a:moveTo>
                    <a:pt x="57" y="0"/>
                  </a:moveTo>
                  <a:lnTo>
                    <a:pt x="0" y="4"/>
                  </a:lnTo>
                  <a:lnTo>
                    <a:pt x="0" y="14"/>
                  </a:lnTo>
                  <a:lnTo>
                    <a:pt x="57" y="9"/>
                  </a:lnTo>
                  <a:lnTo>
                    <a:pt x="5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15" name="Freeform 314"/>
            <p:cNvSpPr>
              <a:spLocks/>
            </p:cNvSpPr>
            <p:nvPr/>
          </p:nvSpPr>
          <p:spPr bwMode="auto">
            <a:xfrm>
              <a:off x="4233" y="1133"/>
              <a:ext cx="70" cy="20"/>
            </a:xfrm>
            <a:custGeom>
              <a:avLst/>
              <a:gdLst>
                <a:gd name="T0" fmla="*/ 69 w 70"/>
                <a:gd name="T1" fmla="*/ 0 h 20"/>
                <a:gd name="T2" fmla="*/ 0 w 70"/>
                <a:gd name="T3" fmla="*/ 4 h 20"/>
                <a:gd name="T4" fmla="*/ 0 w 70"/>
                <a:gd name="T5" fmla="*/ 14 h 20"/>
                <a:gd name="T6" fmla="*/ 69 w 70"/>
                <a:gd name="T7" fmla="*/ 9 h 20"/>
                <a:gd name="T8" fmla="*/ 69 w 70"/>
                <a:gd name="T9" fmla="*/ 0 h 20"/>
              </a:gdLst>
              <a:ahLst/>
              <a:cxnLst>
                <a:cxn ang="0">
                  <a:pos x="T0" y="T1"/>
                </a:cxn>
                <a:cxn ang="0">
                  <a:pos x="T2" y="T3"/>
                </a:cxn>
                <a:cxn ang="0">
                  <a:pos x="T4" y="T5"/>
                </a:cxn>
                <a:cxn ang="0">
                  <a:pos x="T6" y="T7"/>
                </a:cxn>
                <a:cxn ang="0">
                  <a:pos x="T8" y="T9"/>
                </a:cxn>
              </a:cxnLst>
              <a:rect l="0" t="0" r="r" b="b"/>
              <a:pathLst>
                <a:path w="70" h="20">
                  <a:moveTo>
                    <a:pt x="69" y="0"/>
                  </a:moveTo>
                  <a:lnTo>
                    <a:pt x="0" y="4"/>
                  </a:lnTo>
                  <a:lnTo>
                    <a:pt x="0" y="14"/>
                  </a:lnTo>
                  <a:lnTo>
                    <a:pt x="69" y="9"/>
                  </a:lnTo>
                  <a:lnTo>
                    <a:pt x="6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16" name="Freeform 315"/>
            <p:cNvSpPr>
              <a:spLocks/>
            </p:cNvSpPr>
            <p:nvPr/>
          </p:nvSpPr>
          <p:spPr bwMode="auto">
            <a:xfrm>
              <a:off x="4764" y="1260"/>
              <a:ext cx="24" cy="20"/>
            </a:xfrm>
            <a:custGeom>
              <a:avLst/>
              <a:gdLst>
                <a:gd name="T0" fmla="*/ 0 w 24"/>
                <a:gd name="T1" fmla="*/ 4 h 20"/>
                <a:gd name="T2" fmla="*/ 23 w 24"/>
                <a:gd name="T3" fmla="*/ 4 h 20"/>
              </a:gdLst>
              <a:ahLst/>
              <a:cxnLst>
                <a:cxn ang="0">
                  <a:pos x="T0" y="T1"/>
                </a:cxn>
                <a:cxn ang="0">
                  <a:pos x="T2" y="T3"/>
                </a:cxn>
              </a:cxnLst>
              <a:rect l="0" t="0" r="r" b="b"/>
              <a:pathLst>
                <a:path w="24" h="20">
                  <a:moveTo>
                    <a:pt x="0" y="4"/>
                  </a:moveTo>
                  <a:lnTo>
                    <a:pt x="23" y="4"/>
                  </a:lnTo>
                </a:path>
              </a:pathLst>
            </a:custGeom>
            <a:noFill/>
            <a:ln w="7366">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AU"/>
            </a:p>
          </p:txBody>
        </p:sp>
        <p:sp>
          <p:nvSpPr>
            <p:cNvPr id="317" name="Freeform 316"/>
            <p:cNvSpPr>
              <a:spLocks/>
            </p:cNvSpPr>
            <p:nvPr/>
          </p:nvSpPr>
          <p:spPr bwMode="auto">
            <a:xfrm>
              <a:off x="4745" y="1260"/>
              <a:ext cx="20" cy="20"/>
            </a:xfrm>
            <a:custGeom>
              <a:avLst/>
              <a:gdLst>
                <a:gd name="T0" fmla="*/ 19 w 20"/>
                <a:gd name="T1" fmla="*/ 0 h 20"/>
                <a:gd name="T2" fmla="*/ 0 w 20"/>
                <a:gd name="T3" fmla="*/ 2 h 20"/>
                <a:gd name="T4" fmla="*/ 0 w 20"/>
                <a:gd name="T5" fmla="*/ 12 h 20"/>
                <a:gd name="T6" fmla="*/ 19 w 20"/>
                <a:gd name="T7" fmla="*/ 9 h 20"/>
                <a:gd name="T8" fmla="*/ 19 w 20"/>
                <a:gd name="T9" fmla="*/ 0 h 20"/>
              </a:gdLst>
              <a:ahLst/>
              <a:cxnLst>
                <a:cxn ang="0">
                  <a:pos x="T0" y="T1"/>
                </a:cxn>
                <a:cxn ang="0">
                  <a:pos x="T2" y="T3"/>
                </a:cxn>
                <a:cxn ang="0">
                  <a:pos x="T4" y="T5"/>
                </a:cxn>
                <a:cxn ang="0">
                  <a:pos x="T6" y="T7"/>
                </a:cxn>
                <a:cxn ang="0">
                  <a:pos x="T8" y="T9"/>
                </a:cxn>
              </a:cxnLst>
              <a:rect l="0" t="0" r="r" b="b"/>
              <a:pathLst>
                <a:path w="20" h="20">
                  <a:moveTo>
                    <a:pt x="19" y="0"/>
                  </a:moveTo>
                  <a:lnTo>
                    <a:pt x="0" y="2"/>
                  </a:lnTo>
                  <a:lnTo>
                    <a:pt x="0" y="12"/>
                  </a:lnTo>
                  <a:lnTo>
                    <a:pt x="19" y="9"/>
                  </a:lnTo>
                  <a:lnTo>
                    <a:pt x="1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18" name="Freeform 317"/>
            <p:cNvSpPr>
              <a:spLocks/>
            </p:cNvSpPr>
            <p:nvPr/>
          </p:nvSpPr>
          <p:spPr bwMode="auto">
            <a:xfrm>
              <a:off x="4723" y="1262"/>
              <a:ext cx="22" cy="20"/>
            </a:xfrm>
            <a:custGeom>
              <a:avLst/>
              <a:gdLst>
                <a:gd name="T0" fmla="*/ 21 w 22"/>
                <a:gd name="T1" fmla="*/ 0 h 20"/>
                <a:gd name="T2" fmla="*/ 0 w 22"/>
                <a:gd name="T3" fmla="*/ 2 h 20"/>
                <a:gd name="T4" fmla="*/ 0 w 22"/>
                <a:gd name="T5" fmla="*/ 12 h 20"/>
                <a:gd name="T6" fmla="*/ 21 w 22"/>
                <a:gd name="T7" fmla="*/ 9 h 20"/>
                <a:gd name="T8" fmla="*/ 21 w 22"/>
                <a:gd name="T9" fmla="*/ 0 h 20"/>
              </a:gdLst>
              <a:ahLst/>
              <a:cxnLst>
                <a:cxn ang="0">
                  <a:pos x="T0" y="T1"/>
                </a:cxn>
                <a:cxn ang="0">
                  <a:pos x="T2" y="T3"/>
                </a:cxn>
                <a:cxn ang="0">
                  <a:pos x="T4" y="T5"/>
                </a:cxn>
                <a:cxn ang="0">
                  <a:pos x="T6" y="T7"/>
                </a:cxn>
                <a:cxn ang="0">
                  <a:pos x="T8" y="T9"/>
                </a:cxn>
              </a:cxnLst>
              <a:rect l="0" t="0" r="r" b="b"/>
              <a:pathLst>
                <a:path w="22" h="20">
                  <a:moveTo>
                    <a:pt x="21" y="0"/>
                  </a:moveTo>
                  <a:lnTo>
                    <a:pt x="0" y="2"/>
                  </a:lnTo>
                  <a:lnTo>
                    <a:pt x="0" y="12"/>
                  </a:lnTo>
                  <a:lnTo>
                    <a:pt x="21" y="9"/>
                  </a:lnTo>
                  <a:lnTo>
                    <a:pt x="21"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19" name="Freeform 318"/>
            <p:cNvSpPr>
              <a:spLocks/>
            </p:cNvSpPr>
            <p:nvPr/>
          </p:nvSpPr>
          <p:spPr bwMode="auto">
            <a:xfrm>
              <a:off x="4697" y="1265"/>
              <a:ext cx="26" cy="20"/>
            </a:xfrm>
            <a:custGeom>
              <a:avLst/>
              <a:gdLst>
                <a:gd name="T0" fmla="*/ 0 w 26"/>
                <a:gd name="T1" fmla="*/ 4 h 20"/>
                <a:gd name="T2" fmla="*/ 26 w 26"/>
                <a:gd name="T3" fmla="*/ 4 h 20"/>
              </a:gdLst>
              <a:ahLst/>
              <a:cxnLst>
                <a:cxn ang="0">
                  <a:pos x="T0" y="T1"/>
                </a:cxn>
                <a:cxn ang="0">
                  <a:pos x="T2" y="T3"/>
                </a:cxn>
              </a:cxnLst>
              <a:rect l="0" t="0" r="r" b="b"/>
              <a:pathLst>
                <a:path w="26" h="20">
                  <a:moveTo>
                    <a:pt x="0" y="4"/>
                  </a:moveTo>
                  <a:lnTo>
                    <a:pt x="26" y="4"/>
                  </a:lnTo>
                </a:path>
              </a:pathLst>
            </a:custGeom>
            <a:noFill/>
            <a:ln w="7366">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AU"/>
            </a:p>
          </p:txBody>
        </p:sp>
        <p:sp>
          <p:nvSpPr>
            <p:cNvPr id="320" name="Freeform 319"/>
            <p:cNvSpPr>
              <a:spLocks/>
            </p:cNvSpPr>
            <p:nvPr/>
          </p:nvSpPr>
          <p:spPr bwMode="auto">
            <a:xfrm>
              <a:off x="7188" y="2102"/>
              <a:ext cx="154" cy="20"/>
            </a:xfrm>
            <a:custGeom>
              <a:avLst/>
              <a:gdLst>
                <a:gd name="T0" fmla="*/ 153 w 154"/>
                <a:gd name="T1" fmla="*/ 0 h 20"/>
                <a:gd name="T2" fmla="*/ 0 w 154"/>
                <a:gd name="T3" fmla="*/ 9 h 20"/>
                <a:gd name="T4" fmla="*/ 0 w 154"/>
                <a:gd name="T5" fmla="*/ 19 h 20"/>
                <a:gd name="T6" fmla="*/ 153 w 154"/>
                <a:gd name="T7" fmla="*/ 9 h 20"/>
                <a:gd name="T8" fmla="*/ 153 w 154"/>
                <a:gd name="T9" fmla="*/ 0 h 20"/>
              </a:gdLst>
              <a:ahLst/>
              <a:cxnLst>
                <a:cxn ang="0">
                  <a:pos x="T0" y="T1"/>
                </a:cxn>
                <a:cxn ang="0">
                  <a:pos x="T2" y="T3"/>
                </a:cxn>
                <a:cxn ang="0">
                  <a:pos x="T4" y="T5"/>
                </a:cxn>
                <a:cxn ang="0">
                  <a:pos x="T6" y="T7"/>
                </a:cxn>
                <a:cxn ang="0">
                  <a:pos x="T8" y="T9"/>
                </a:cxn>
              </a:cxnLst>
              <a:rect l="0" t="0" r="r" b="b"/>
              <a:pathLst>
                <a:path w="154" h="20">
                  <a:moveTo>
                    <a:pt x="153" y="0"/>
                  </a:moveTo>
                  <a:lnTo>
                    <a:pt x="0" y="9"/>
                  </a:lnTo>
                  <a:lnTo>
                    <a:pt x="0" y="19"/>
                  </a:lnTo>
                  <a:lnTo>
                    <a:pt x="153" y="9"/>
                  </a:lnTo>
                  <a:lnTo>
                    <a:pt x="153"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21" name="Freeform 320"/>
            <p:cNvSpPr>
              <a:spLocks/>
            </p:cNvSpPr>
            <p:nvPr/>
          </p:nvSpPr>
          <p:spPr bwMode="auto">
            <a:xfrm>
              <a:off x="7049" y="2112"/>
              <a:ext cx="139" cy="20"/>
            </a:xfrm>
            <a:custGeom>
              <a:avLst/>
              <a:gdLst>
                <a:gd name="T0" fmla="*/ 139 w 139"/>
                <a:gd name="T1" fmla="*/ 0 h 20"/>
                <a:gd name="T2" fmla="*/ 0 w 139"/>
                <a:gd name="T3" fmla="*/ 9 h 20"/>
                <a:gd name="T4" fmla="*/ 0 w 139"/>
                <a:gd name="T5" fmla="*/ 19 h 20"/>
                <a:gd name="T6" fmla="*/ 139 w 139"/>
                <a:gd name="T7" fmla="*/ 9 h 20"/>
                <a:gd name="T8" fmla="*/ 139 w 139"/>
                <a:gd name="T9" fmla="*/ 0 h 20"/>
              </a:gdLst>
              <a:ahLst/>
              <a:cxnLst>
                <a:cxn ang="0">
                  <a:pos x="T0" y="T1"/>
                </a:cxn>
                <a:cxn ang="0">
                  <a:pos x="T2" y="T3"/>
                </a:cxn>
                <a:cxn ang="0">
                  <a:pos x="T4" y="T5"/>
                </a:cxn>
                <a:cxn ang="0">
                  <a:pos x="T6" y="T7"/>
                </a:cxn>
                <a:cxn ang="0">
                  <a:pos x="T8" y="T9"/>
                </a:cxn>
              </a:cxnLst>
              <a:rect l="0" t="0" r="r" b="b"/>
              <a:pathLst>
                <a:path w="139" h="20">
                  <a:moveTo>
                    <a:pt x="139" y="0"/>
                  </a:moveTo>
                  <a:lnTo>
                    <a:pt x="0" y="9"/>
                  </a:lnTo>
                  <a:lnTo>
                    <a:pt x="0" y="19"/>
                  </a:lnTo>
                  <a:lnTo>
                    <a:pt x="139" y="9"/>
                  </a:lnTo>
                  <a:lnTo>
                    <a:pt x="13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22" name="Freeform 321"/>
            <p:cNvSpPr>
              <a:spLocks/>
            </p:cNvSpPr>
            <p:nvPr/>
          </p:nvSpPr>
          <p:spPr bwMode="auto">
            <a:xfrm>
              <a:off x="6895" y="2121"/>
              <a:ext cx="154" cy="29"/>
            </a:xfrm>
            <a:custGeom>
              <a:avLst/>
              <a:gdLst>
                <a:gd name="T0" fmla="*/ 153 w 154"/>
                <a:gd name="T1" fmla="*/ 0 h 29"/>
                <a:gd name="T2" fmla="*/ 0 w 154"/>
                <a:gd name="T3" fmla="*/ 19 h 29"/>
                <a:gd name="T4" fmla="*/ 0 w 154"/>
                <a:gd name="T5" fmla="*/ 28 h 29"/>
                <a:gd name="T6" fmla="*/ 153 w 154"/>
                <a:gd name="T7" fmla="*/ 9 h 29"/>
                <a:gd name="T8" fmla="*/ 153 w 154"/>
                <a:gd name="T9" fmla="*/ 0 h 29"/>
              </a:gdLst>
              <a:ahLst/>
              <a:cxnLst>
                <a:cxn ang="0">
                  <a:pos x="T0" y="T1"/>
                </a:cxn>
                <a:cxn ang="0">
                  <a:pos x="T2" y="T3"/>
                </a:cxn>
                <a:cxn ang="0">
                  <a:pos x="T4" y="T5"/>
                </a:cxn>
                <a:cxn ang="0">
                  <a:pos x="T6" y="T7"/>
                </a:cxn>
                <a:cxn ang="0">
                  <a:pos x="T8" y="T9"/>
                </a:cxn>
              </a:cxnLst>
              <a:rect l="0" t="0" r="r" b="b"/>
              <a:pathLst>
                <a:path w="154" h="29">
                  <a:moveTo>
                    <a:pt x="153" y="0"/>
                  </a:moveTo>
                  <a:lnTo>
                    <a:pt x="0" y="19"/>
                  </a:lnTo>
                  <a:lnTo>
                    <a:pt x="0" y="28"/>
                  </a:lnTo>
                  <a:lnTo>
                    <a:pt x="153" y="9"/>
                  </a:lnTo>
                  <a:lnTo>
                    <a:pt x="153"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23" name="Freeform 322"/>
            <p:cNvSpPr>
              <a:spLocks/>
            </p:cNvSpPr>
            <p:nvPr/>
          </p:nvSpPr>
          <p:spPr bwMode="auto">
            <a:xfrm>
              <a:off x="6720" y="2141"/>
              <a:ext cx="175" cy="20"/>
            </a:xfrm>
            <a:custGeom>
              <a:avLst/>
              <a:gdLst>
                <a:gd name="T0" fmla="*/ 175 w 175"/>
                <a:gd name="T1" fmla="*/ 0 h 20"/>
                <a:gd name="T2" fmla="*/ 0 w 175"/>
                <a:gd name="T3" fmla="*/ 9 h 20"/>
                <a:gd name="T4" fmla="*/ 0 w 175"/>
                <a:gd name="T5" fmla="*/ 19 h 20"/>
                <a:gd name="T6" fmla="*/ 175 w 175"/>
                <a:gd name="T7" fmla="*/ 9 h 20"/>
                <a:gd name="T8" fmla="*/ 175 w 175"/>
                <a:gd name="T9" fmla="*/ 0 h 20"/>
              </a:gdLst>
              <a:ahLst/>
              <a:cxnLst>
                <a:cxn ang="0">
                  <a:pos x="T0" y="T1"/>
                </a:cxn>
                <a:cxn ang="0">
                  <a:pos x="T2" y="T3"/>
                </a:cxn>
                <a:cxn ang="0">
                  <a:pos x="T4" y="T5"/>
                </a:cxn>
                <a:cxn ang="0">
                  <a:pos x="T6" y="T7"/>
                </a:cxn>
                <a:cxn ang="0">
                  <a:pos x="T8" y="T9"/>
                </a:cxn>
              </a:cxnLst>
              <a:rect l="0" t="0" r="r" b="b"/>
              <a:pathLst>
                <a:path w="175" h="20">
                  <a:moveTo>
                    <a:pt x="175" y="0"/>
                  </a:moveTo>
                  <a:lnTo>
                    <a:pt x="0" y="9"/>
                  </a:lnTo>
                  <a:lnTo>
                    <a:pt x="0" y="19"/>
                  </a:lnTo>
                  <a:lnTo>
                    <a:pt x="175" y="9"/>
                  </a:lnTo>
                  <a:lnTo>
                    <a:pt x="175"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24" name="Freeform 323"/>
            <p:cNvSpPr>
              <a:spLocks/>
            </p:cNvSpPr>
            <p:nvPr/>
          </p:nvSpPr>
          <p:spPr bwMode="auto">
            <a:xfrm>
              <a:off x="7416" y="2328"/>
              <a:ext cx="110" cy="21"/>
            </a:xfrm>
            <a:custGeom>
              <a:avLst/>
              <a:gdLst>
                <a:gd name="T0" fmla="*/ 110 w 110"/>
                <a:gd name="T1" fmla="*/ 0 h 21"/>
                <a:gd name="T2" fmla="*/ 0 w 110"/>
                <a:gd name="T3" fmla="*/ 11 h 21"/>
                <a:gd name="T4" fmla="*/ 0 w 110"/>
                <a:gd name="T5" fmla="*/ 21 h 21"/>
                <a:gd name="T6" fmla="*/ 110 w 110"/>
                <a:gd name="T7" fmla="*/ 9 h 21"/>
                <a:gd name="T8" fmla="*/ 110 w 110"/>
                <a:gd name="T9" fmla="*/ 0 h 21"/>
              </a:gdLst>
              <a:ahLst/>
              <a:cxnLst>
                <a:cxn ang="0">
                  <a:pos x="T0" y="T1"/>
                </a:cxn>
                <a:cxn ang="0">
                  <a:pos x="T2" y="T3"/>
                </a:cxn>
                <a:cxn ang="0">
                  <a:pos x="T4" y="T5"/>
                </a:cxn>
                <a:cxn ang="0">
                  <a:pos x="T6" y="T7"/>
                </a:cxn>
                <a:cxn ang="0">
                  <a:pos x="T8" y="T9"/>
                </a:cxn>
              </a:cxnLst>
              <a:rect l="0" t="0" r="r" b="b"/>
              <a:pathLst>
                <a:path w="110" h="21">
                  <a:moveTo>
                    <a:pt x="110" y="0"/>
                  </a:moveTo>
                  <a:lnTo>
                    <a:pt x="0" y="11"/>
                  </a:lnTo>
                  <a:lnTo>
                    <a:pt x="0" y="21"/>
                  </a:lnTo>
                  <a:lnTo>
                    <a:pt x="110" y="9"/>
                  </a:lnTo>
                  <a:lnTo>
                    <a:pt x="110"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25" name="Freeform 324"/>
            <p:cNvSpPr>
              <a:spLocks/>
            </p:cNvSpPr>
            <p:nvPr/>
          </p:nvSpPr>
          <p:spPr bwMode="auto">
            <a:xfrm>
              <a:off x="7248" y="2340"/>
              <a:ext cx="168" cy="21"/>
            </a:xfrm>
            <a:custGeom>
              <a:avLst/>
              <a:gdLst>
                <a:gd name="T0" fmla="*/ 168 w 168"/>
                <a:gd name="T1" fmla="*/ 0 h 21"/>
                <a:gd name="T2" fmla="*/ 0 w 168"/>
                <a:gd name="T3" fmla="*/ 12 h 21"/>
                <a:gd name="T4" fmla="*/ 0 w 168"/>
                <a:gd name="T5" fmla="*/ 21 h 21"/>
                <a:gd name="T6" fmla="*/ 168 w 168"/>
                <a:gd name="T7" fmla="*/ 9 h 21"/>
                <a:gd name="T8" fmla="*/ 168 w 168"/>
                <a:gd name="T9" fmla="*/ 0 h 21"/>
              </a:gdLst>
              <a:ahLst/>
              <a:cxnLst>
                <a:cxn ang="0">
                  <a:pos x="T0" y="T1"/>
                </a:cxn>
                <a:cxn ang="0">
                  <a:pos x="T2" y="T3"/>
                </a:cxn>
                <a:cxn ang="0">
                  <a:pos x="T4" y="T5"/>
                </a:cxn>
                <a:cxn ang="0">
                  <a:pos x="T6" y="T7"/>
                </a:cxn>
                <a:cxn ang="0">
                  <a:pos x="T8" y="T9"/>
                </a:cxn>
              </a:cxnLst>
              <a:rect l="0" t="0" r="r" b="b"/>
              <a:pathLst>
                <a:path w="168" h="21">
                  <a:moveTo>
                    <a:pt x="168" y="0"/>
                  </a:moveTo>
                  <a:lnTo>
                    <a:pt x="0" y="12"/>
                  </a:lnTo>
                  <a:lnTo>
                    <a:pt x="0" y="21"/>
                  </a:lnTo>
                  <a:lnTo>
                    <a:pt x="168" y="9"/>
                  </a:lnTo>
                  <a:lnTo>
                    <a:pt x="168"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26" name="Freeform 325"/>
            <p:cNvSpPr>
              <a:spLocks/>
            </p:cNvSpPr>
            <p:nvPr/>
          </p:nvSpPr>
          <p:spPr bwMode="auto">
            <a:xfrm>
              <a:off x="5090" y="2549"/>
              <a:ext cx="115" cy="127"/>
            </a:xfrm>
            <a:custGeom>
              <a:avLst/>
              <a:gdLst>
                <a:gd name="T0" fmla="*/ 107 w 115"/>
                <a:gd name="T1" fmla="*/ 0 h 127"/>
                <a:gd name="T2" fmla="*/ 0 w 115"/>
                <a:gd name="T3" fmla="*/ 122 h 127"/>
                <a:gd name="T4" fmla="*/ 9 w 115"/>
                <a:gd name="T5" fmla="*/ 127 h 127"/>
                <a:gd name="T6" fmla="*/ 115 w 115"/>
                <a:gd name="T7" fmla="*/ 7 h 127"/>
                <a:gd name="T8" fmla="*/ 107 w 115"/>
                <a:gd name="T9" fmla="*/ 0 h 127"/>
              </a:gdLst>
              <a:ahLst/>
              <a:cxnLst>
                <a:cxn ang="0">
                  <a:pos x="T0" y="T1"/>
                </a:cxn>
                <a:cxn ang="0">
                  <a:pos x="T2" y="T3"/>
                </a:cxn>
                <a:cxn ang="0">
                  <a:pos x="T4" y="T5"/>
                </a:cxn>
                <a:cxn ang="0">
                  <a:pos x="T6" y="T7"/>
                </a:cxn>
                <a:cxn ang="0">
                  <a:pos x="T8" y="T9"/>
                </a:cxn>
              </a:cxnLst>
              <a:rect l="0" t="0" r="r" b="b"/>
              <a:pathLst>
                <a:path w="115" h="127">
                  <a:moveTo>
                    <a:pt x="107" y="0"/>
                  </a:moveTo>
                  <a:lnTo>
                    <a:pt x="0" y="122"/>
                  </a:lnTo>
                  <a:lnTo>
                    <a:pt x="9" y="127"/>
                  </a:lnTo>
                  <a:lnTo>
                    <a:pt x="115" y="7"/>
                  </a:lnTo>
                  <a:lnTo>
                    <a:pt x="10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27" name="Freeform 326"/>
            <p:cNvSpPr>
              <a:spLocks/>
            </p:cNvSpPr>
            <p:nvPr/>
          </p:nvSpPr>
          <p:spPr bwMode="auto">
            <a:xfrm>
              <a:off x="4994" y="2671"/>
              <a:ext cx="106" cy="118"/>
            </a:xfrm>
            <a:custGeom>
              <a:avLst/>
              <a:gdLst>
                <a:gd name="T0" fmla="*/ 96 w 106"/>
                <a:gd name="T1" fmla="*/ 0 h 118"/>
                <a:gd name="T2" fmla="*/ 0 w 106"/>
                <a:gd name="T3" fmla="*/ 112 h 118"/>
                <a:gd name="T4" fmla="*/ 9 w 106"/>
                <a:gd name="T5" fmla="*/ 117 h 118"/>
                <a:gd name="T6" fmla="*/ 105 w 106"/>
                <a:gd name="T7" fmla="*/ 4 h 118"/>
                <a:gd name="T8" fmla="*/ 96 w 106"/>
                <a:gd name="T9" fmla="*/ 0 h 118"/>
              </a:gdLst>
              <a:ahLst/>
              <a:cxnLst>
                <a:cxn ang="0">
                  <a:pos x="T0" y="T1"/>
                </a:cxn>
                <a:cxn ang="0">
                  <a:pos x="T2" y="T3"/>
                </a:cxn>
                <a:cxn ang="0">
                  <a:pos x="T4" y="T5"/>
                </a:cxn>
                <a:cxn ang="0">
                  <a:pos x="T6" y="T7"/>
                </a:cxn>
                <a:cxn ang="0">
                  <a:pos x="T8" y="T9"/>
                </a:cxn>
              </a:cxnLst>
              <a:rect l="0" t="0" r="r" b="b"/>
              <a:pathLst>
                <a:path w="106" h="118">
                  <a:moveTo>
                    <a:pt x="96" y="0"/>
                  </a:moveTo>
                  <a:lnTo>
                    <a:pt x="0" y="112"/>
                  </a:lnTo>
                  <a:lnTo>
                    <a:pt x="9" y="117"/>
                  </a:lnTo>
                  <a:lnTo>
                    <a:pt x="105" y="4"/>
                  </a:lnTo>
                  <a:lnTo>
                    <a:pt x="96"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28" name="Freeform 327"/>
            <p:cNvSpPr>
              <a:spLocks/>
            </p:cNvSpPr>
            <p:nvPr/>
          </p:nvSpPr>
          <p:spPr bwMode="auto">
            <a:xfrm>
              <a:off x="4891" y="2784"/>
              <a:ext cx="113" cy="137"/>
            </a:xfrm>
            <a:custGeom>
              <a:avLst/>
              <a:gdLst>
                <a:gd name="T0" fmla="*/ 103 w 113"/>
                <a:gd name="T1" fmla="*/ 0 h 137"/>
                <a:gd name="T2" fmla="*/ 0 w 113"/>
                <a:gd name="T3" fmla="*/ 132 h 137"/>
                <a:gd name="T4" fmla="*/ 9 w 113"/>
                <a:gd name="T5" fmla="*/ 136 h 137"/>
                <a:gd name="T6" fmla="*/ 112 w 113"/>
                <a:gd name="T7" fmla="*/ 4 h 137"/>
                <a:gd name="T8" fmla="*/ 103 w 113"/>
                <a:gd name="T9" fmla="*/ 0 h 137"/>
              </a:gdLst>
              <a:ahLst/>
              <a:cxnLst>
                <a:cxn ang="0">
                  <a:pos x="T0" y="T1"/>
                </a:cxn>
                <a:cxn ang="0">
                  <a:pos x="T2" y="T3"/>
                </a:cxn>
                <a:cxn ang="0">
                  <a:pos x="T4" y="T5"/>
                </a:cxn>
                <a:cxn ang="0">
                  <a:pos x="T6" y="T7"/>
                </a:cxn>
                <a:cxn ang="0">
                  <a:pos x="T8" y="T9"/>
                </a:cxn>
              </a:cxnLst>
              <a:rect l="0" t="0" r="r" b="b"/>
              <a:pathLst>
                <a:path w="113" h="137">
                  <a:moveTo>
                    <a:pt x="103" y="0"/>
                  </a:moveTo>
                  <a:lnTo>
                    <a:pt x="0" y="132"/>
                  </a:lnTo>
                  <a:lnTo>
                    <a:pt x="9" y="136"/>
                  </a:lnTo>
                  <a:lnTo>
                    <a:pt x="112" y="4"/>
                  </a:lnTo>
                  <a:lnTo>
                    <a:pt x="103"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29" name="Freeform 328"/>
            <p:cNvSpPr>
              <a:spLocks/>
            </p:cNvSpPr>
            <p:nvPr/>
          </p:nvSpPr>
          <p:spPr bwMode="auto">
            <a:xfrm>
              <a:off x="4771" y="2916"/>
              <a:ext cx="130" cy="146"/>
            </a:xfrm>
            <a:custGeom>
              <a:avLst/>
              <a:gdLst>
                <a:gd name="T0" fmla="*/ 120 w 130"/>
                <a:gd name="T1" fmla="*/ 0 h 146"/>
                <a:gd name="T2" fmla="*/ 0 w 130"/>
                <a:gd name="T3" fmla="*/ 139 h 146"/>
                <a:gd name="T4" fmla="*/ 7 w 130"/>
                <a:gd name="T5" fmla="*/ 146 h 146"/>
                <a:gd name="T6" fmla="*/ 129 w 130"/>
                <a:gd name="T7" fmla="*/ 4 h 146"/>
                <a:gd name="T8" fmla="*/ 120 w 130"/>
                <a:gd name="T9" fmla="*/ 0 h 146"/>
              </a:gdLst>
              <a:ahLst/>
              <a:cxnLst>
                <a:cxn ang="0">
                  <a:pos x="T0" y="T1"/>
                </a:cxn>
                <a:cxn ang="0">
                  <a:pos x="T2" y="T3"/>
                </a:cxn>
                <a:cxn ang="0">
                  <a:pos x="T4" y="T5"/>
                </a:cxn>
                <a:cxn ang="0">
                  <a:pos x="T6" y="T7"/>
                </a:cxn>
                <a:cxn ang="0">
                  <a:pos x="T8" y="T9"/>
                </a:cxn>
              </a:cxnLst>
              <a:rect l="0" t="0" r="r" b="b"/>
              <a:pathLst>
                <a:path w="130" h="146">
                  <a:moveTo>
                    <a:pt x="120" y="0"/>
                  </a:moveTo>
                  <a:lnTo>
                    <a:pt x="0" y="139"/>
                  </a:lnTo>
                  <a:lnTo>
                    <a:pt x="7" y="146"/>
                  </a:lnTo>
                  <a:lnTo>
                    <a:pt x="129" y="4"/>
                  </a:lnTo>
                  <a:lnTo>
                    <a:pt x="120"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30" name="Freeform 329"/>
            <p:cNvSpPr>
              <a:spLocks/>
            </p:cNvSpPr>
            <p:nvPr/>
          </p:nvSpPr>
          <p:spPr bwMode="auto">
            <a:xfrm>
              <a:off x="5537" y="2846"/>
              <a:ext cx="103" cy="113"/>
            </a:xfrm>
            <a:custGeom>
              <a:avLst/>
              <a:gdLst>
                <a:gd name="T0" fmla="*/ 96 w 103"/>
                <a:gd name="T1" fmla="*/ 0 h 113"/>
                <a:gd name="T2" fmla="*/ 0 w 103"/>
                <a:gd name="T3" fmla="*/ 108 h 113"/>
                <a:gd name="T4" fmla="*/ 7 w 103"/>
                <a:gd name="T5" fmla="*/ 112 h 113"/>
                <a:gd name="T6" fmla="*/ 103 w 103"/>
                <a:gd name="T7" fmla="*/ 7 h 113"/>
                <a:gd name="T8" fmla="*/ 96 w 103"/>
                <a:gd name="T9" fmla="*/ 0 h 113"/>
              </a:gdLst>
              <a:ahLst/>
              <a:cxnLst>
                <a:cxn ang="0">
                  <a:pos x="T0" y="T1"/>
                </a:cxn>
                <a:cxn ang="0">
                  <a:pos x="T2" y="T3"/>
                </a:cxn>
                <a:cxn ang="0">
                  <a:pos x="T4" y="T5"/>
                </a:cxn>
                <a:cxn ang="0">
                  <a:pos x="T6" y="T7"/>
                </a:cxn>
                <a:cxn ang="0">
                  <a:pos x="T8" y="T9"/>
                </a:cxn>
              </a:cxnLst>
              <a:rect l="0" t="0" r="r" b="b"/>
              <a:pathLst>
                <a:path w="103" h="113">
                  <a:moveTo>
                    <a:pt x="96" y="0"/>
                  </a:moveTo>
                  <a:lnTo>
                    <a:pt x="0" y="108"/>
                  </a:lnTo>
                  <a:lnTo>
                    <a:pt x="7" y="112"/>
                  </a:lnTo>
                  <a:lnTo>
                    <a:pt x="103" y="7"/>
                  </a:lnTo>
                  <a:lnTo>
                    <a:pt x="96"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31" name="Freeform 330"/>
            <p:cNvSpPr>
              <a:spLocks/>
            </p:cNvSpPr>
            <p:nvPr/>
          </p:nvSpPr>
          <p:spPr bwMode="auto">
            <a:xfrm>
              <a:off x="5453" y="2954"/>
              <a:ext cx="93" cy="104"/>
            </a:xfrm>
            <a:custGeom>
              <a:avLst/>
              <a:gdLst>
                <a:gd name="T0" fmla="*/ 83 w 93"/>
                <a:gd name="T1" fmla="*/ 0 h 104"/>
                <a:gd name="T2" fmla="*/ 0 w 93"/>
                <a:gd name="T3" fmla="*/ 98 h 104"/>
                <a:gd name="T4" fmla="*/ 9 w 93"/>
                <a:gd name="T5" fmla="*/ 103 h 104"/>
                <a:gd name="T6" fmla="*/ 93 w 93"/>
                <a:gd name="T7" fmla="*/ 4 h 104"/>
                <a:gd name="T8" fmla="*/ 83 w 93"/>
                <a:gd name="T9" fmla="*/ 0 h 104"/>
              </a:gdLst>
              <a:ahLst/>
              <a:cxnLst>
                <a:cxn ang="0">
                  <a:pos x="T0" y="T1"/>
                </a:cxn>
                <a:cxn ang="0">
                  <a:pos x="T2" y="T3"/>
                </a:cxn>
                <a:cxn ang="0">
                  <a:pos x="T4" y="T5"/>
                </a:cxn>
                <a:cxn ang="0">
                  <a:pos x="T6" y="T7"/>
                </a:cxn>
                <a:cxn ang="0">
                  <a:pos x="T8" y="T9"/>
                </a:cxn>
              </a:cxnLst>
              <a:rect l="0" t="0" r="r" b="b"/>
              <a:pathLst>
                <a:path w="93" h="104">
                  <a:moveTo>
                    <a:pt x="83" y="0"/>
                  </a:moveTo>
                  <a:lnTo>
                    <a:pt x="0" y="98"/>
                  </a:lnTo>
                  <a:lnTo>
                    <a:pt x="9" y="103"/>
                  </a:lnTo>
                  <a:lnTo>
                    <a:pt x="93" y="4"/>
                  </a:lnTo>
                  <a:lnTo>
                    <a:pt x="83"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32" name="Freeform 331"/>
            <p:cNvSpPr>
              <a:spLocks/>
            </p:cNvSpPr>
            <p:nvPr/>
          </p:nvSpPr>
          <p:spPr bwMode="auto">
            <a:xfrm>
              <a:off x="5364" y="3053"/>
              <a:ext cx="98" cy="120"/>
            </a:xfrm>
            <a:custGeom>
              <a:avLst/>
              <a:gdLst>
                <a:gd name="T0" fmla="*/ 88 w 98"/>
                <a:gd name="T1" fmla="*/ 0 h 120"/>
                <a:gd name="T2" fmla="*/ 0 w 98"/>
                <a:gd name="T3" fmla="*/ 115 h 120"/>
                <a:gd name="T4" fmla="*/ 9 w 98"/>
                <a:gd name="T5" fmla="*/ 120 h 120"/>
                <a:gd name="T6" fmla="*/ 98 w 98"/>
                <a:gd name="T7" fmla="*/ 4 h 120"/>
                <a:gd name="T8" fmla="*/ 88 w 98"/>
                <a:gd name="T9" fmla="*/ 0 h 120"/>
              </a:gdLst>
              <a:ahLst/>
              <a:cxnLst>
                <a:cxn ang="0">
                  <a:pos x="T0" y="T1"/>
                </a:cxn>
                <a:cxn ang="0">
                  <a:pos x="T2" y="T3"/>
                </a:cxn>
                <a:cxn ang="0">
                  <a:pos x="T4" y="T5"/>
                </a:cxn>
                <a:cxn ang="0">
                  <a:pos x="T6" y="T7"/>
                </a:cxn>
                <a:cxn ang="0">
                  <a:pos x="T8" y="T9"/>
                </a:cxn>
              </a:cxnLst>
              <a:rect l="0" t="0" r="r" b="b"/>
              <a:pathLst>
                <a:path w="98" h="120">
                  <a:moveTo>
                    <a:pt x="88" y="0"/>
                  </a:moveTo>
                  <a:lnTo>
                    <a:pt x="0" y="115"/>
                  </a:lnTo>
                  <a:lnTo>
                    <a:pt x="9" y="120"/>
                  </a:lnTo>
                  <a:lnTo>
                    <a:pt x="98" y="4"/>
                  </a:lnTo>
                  <a:lnTo>
                    <a:pt x="88"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33" name="Freeform 332"/>
            <p:cNvSpPr>
              <a:spLocks/>
            </p:cNvSpPr>
            <p:nvPr/>
          </p:nvSpPr>
          <p:spPr bwMode="auto">
            <a:xfrm>
              <a:off x="5258" y="3168"/>
              <a:ext cx="116" cy="129"/>
            </a:xfrm>
            <a:custGeom>
              <a:avLst/>
              <a:gdLst>
                <a:gd name="T0" fmla="*/ 105 w 116"/>
                <a:gd name="T1" fmla="*/ 0 h 129"/>
                <a:gd name="T2" fmla="*/ 0 w 116"/>
                <a:gd name="T3" fmla="*/ 122 h 129"/>
                <a:gd name="T4" fmla="*/ 7 w 116"/>
                <a:gd name="T5" fmla="*/ 129 h 129"/>
                <a:gd name="T6" fmla="*/ 115 w 116"/>
                <a:gd name="T7" fmla="*/ 4 h 129"/>
                <a:gd name="T8" fmla="*/ 105 w 116"/>
                <a:gd name="T9" fmla="*/ 0 h 129"/>
              </a:gdLst>
              <a:ahLst/>
              <a:cxnLst>
                <a:cxn ang="0">
                  <a:pos x="T0" y="T1"/>
                </a:cxn>
                <a:cxn ang="0">
                  <a:pos x="T2" y="T3"/>
                </a:cxn>
                <a:cxn ang="0">
                  <a:pos x="T4" y="T5"/>
                </a:cxn>
                <a:cxn ang="0">
                  <a:pos x="T6" y="T7"/>
                </a:cxn>
                <a:cxn ang="0">
                  <a:pos x="T8" y="T9"/>
                </a:cxn>
              </a:cxnLst>
              <a:rect l="0" t="0" r="r" b="b"/>
              <a:pathLst>
                <a:path w="116" h="129">
                  <a:moveTo>
                    <a:pt x="105" y="0"/>
                  </a:moveTo>
                  <a:lnTo>
                    <a:pt x="0" y="122"/>
                  </a:lnTo>
                  <a:lnTo>
                    <a:pt x="7" y="129"/>
                  </a:lnTo>
                  <a:lnTo>
                    <a:pt x="115" y="4"/>
                  </a:lnTo>
                  <a:lnTo>
                    <a:pt x="105"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34" name="Freeform 333"/>
            <p:cNvSpPr>
              <a:spLocks/>
            </p:cNvSpPr>
            <p:nvPr/>
          </p:nvSpPr>
          <p:spPr bwMode="auto">
            <a:xfrm>
              <a:off x="6034" y="3175"/>
              <a:ext cx="100" cy="108"/>
            </a:xfrm>
            <a:custGeom>
              <a:avLst/>
              <a:gdLst>
                <a:gd name="T0" fmla="*/ 93 w 100"/>
                <a:gd name="T1" fmla="*/ 0 h 108"/>
                <a:gd name="T2" fmla="*/ 0 w 100"/>
                <a:gd name="T3" fmla="*/ 103 h 108"/>
                <a:gd name="T4" fmla="*/ 7 w 100"/>
                <a:gd name="T5" fmla="*/ 108 h 108"/>
                <a:gd name="T6" fmla="*/ 100 w 100"/>
                <a:gd name="T7" fmla="*/ 7 h 108"/>
                <a:gd name="T8" fmla="*/ 93 w 100"/>
                <a:gd name="T9" fmla="*/ 0 h 108"/>
              </a:gdLst>
              <a:ahLst/>
              <a:cxnLst>
                <a:cxn ang="0">
                  <a:pos x="T0" y="T1"/>
                </a:cxn>
                <a:cxn ang="0">
                  <a:pos x="T2" y="T3"/>
                </a:cxn>
                <a:cxn ang="0">
                  <a:pos x="T4" y="T5"/>
                </a:cxn>
                <a:cxn ang="0">
                  <a:pos x="T6" y="T7"/>
                </a:cxn>
                <a:cxn ang="0">
                  <a:pos x="T8" y="T9"/>
                </a:cxn>
              </a:cxnLst>
              <a:rect l="0" t="0" r="r" b="b"/>
              <a:pathLst>
                <a:path w="100" h="108">
                  <a:moveTo>
                    <a:pt x="93" y="0"/>
                  </a:moveTo>
                  <a:lnTo>
                    <a:pt x="0" y="103"/>
                  </a:lnTo>
                  <a:lnTo>
                    <a:pt x="7" y="108"/>
                  </a:lnTo>
                  <a:lnTo>
                    <a:pt x="100" y="7"/>
                  </a:lnTo>
                  <a:lnTo>
                    <a:pt x="93"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35" name="Freeform 334"/>
            <p:cNvSpPr>
              <a:spLocks/>
            </p:cNvSpPr>
            <p:nvPr/>
          </p:nvSpPr>
          <p:spPr bwMode="auto">
            <a:xfrm>
              <a:off x="5954" y="3278"/>
              <a:ext cx="89" cy="101"/>
            </a:xfrm>
            <a:custGeom>
              <a:avLst/>
              <a:gdLst>
                <a:gd name="T0" fmla="*/ 79 w 89"/>
                <a:gd name="T1" fmla="*/ 0 h 101"/>
                <a:gd name="T2" fmla="*/ 0 w 89"/>
                <a:gd name="T3" fmla="*/ 96 h 101"/>
                <a:gd name="T4" fmla="*/ 9 w 89"/>
                <a:gd name="T5" fmla="*/ 100 h 101"/>
                <a:gd name="T6" fmla="*/ 88 w 89"/>
                <a:gd name="T7" fmla="*/ 4 h 101"/>
                <a:gd name="T8" fmla="*/ 79 w 89"/>
                <a:gd name="T9" fmla="*/ 0 h 101"/>
              </a:gdLst>
              <a:ahLst/>
              <a:cxnLst>
                <a:cxn ang="0">
                  <a:pos x="T0" y="T1"/>
                </a:cxn>
                <a:cxn ang="0">
                  <a:pos x="T2" y="T3"/>
                </a:cxn>
                <a:cxn ang="0">
                  <a:pos x="T4" y="T5"/>
                </a:cxn>
                <a:cxn ang="0">
                  <a:pos x="T6" y="T7"/>
                </a:cxn>
                <a:cxn ang="0">
                  <a:pos x="T8" y="T9"/>
                </a:cxn>
              </a:cxnLst>
              <a:rect l="0" t="0" r="r" b="b"/>
              <a:pathLst>
                <a:path w="89" h="101">
                  <a:moveTo>
                    <a:pt x="79" y="0"/>
                  </a:moveTo>
                  <a:lnTo>
                    <a:pt x="0" y="96"/>
                  </a:lnTo>
                  <a:lnTo>
                    <a:pt x="9" y="100"/>
                  </a:lnTo>
                  <a:lnTo>
                    <a:pt x="88" y="4"/>
                  </a:lnTo>
                  <a:lnTo>
                    <a:pt x="7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36" name="Freeform 335"/>
            <p:cNvSpPr>
              <a:spLocks/>
            </p:cNvSpPr>
            <p:nvPr/>
          </p:nvSpPr>
          <p:spPr bwMode="auto">
            <a:xfrm>
              <a:off x="5868" y="3374"/>
              <a:ext cx="96" cy="116"/>
            </a:xfrm>
            <a:custGeom>
              <a:avLst/>
              <a:gdLst>
                <a:gd name="T0" fmla="*/ 86 w 96"/>
                <a:gd name="T1" fmla="*/ 0 h 116"/>
                <a:gd name="T2" fmla="*/ 0 w 96"/>
                <a:gd name="T3" fmla="*/ 110 h 116"/>
                <a:gd name="T4" fmla="*/ 9 w 96"/>
                <a:gd name="T5" fmla="*/ 115 h 116"/>
                <a:gd name="T6" fmla="*/ 96 w 96"/>
                <a:gd name="T7" fmla="*/ 4 h 116"/>
                <a:gd name="T8" fmla="*/ 86 w 96"/>
                <a:gd name="T9" fmla="*/ 0 h 116"/>
              </a:gdLst>
              <a:ahLst/>
              <a:cxnLst>
                <a:cxn ang="0">
                  <a:pos x="T0" y="T1"/>
                </a:cxn>
                <a:cxn ang="0">
                  <a:pos x="T2" y="T3"/>
                </a:cxn>
                <a:cxn ang="0">
                  <a:pos x="T4" y="T5"/>
                </a:cxn>
                <a:cxn ang="0">
                  <a:pos x="T6" y="T7"/>
                </a:cxn>
                <a:cxn ang="0">
                  <a:pos x="T8" y="T9"/>
                </a:cxn>
              </a:cxnLst>
              <a:rect l="0" t="0" r="r" b="b"/>
              <a:pathLst>
                <a:path w="96" h="116">
                  <a:moveTo>
                    <a:pt x="86" y="0"/>
                  </a:moveTo>
                  <a:lnTo>
                    <a:pt x="0" y="110"/>
                  </a:lnTo>
                  <a:lnTo>
                    <a:pt x="9" y="115"/>
                  </a:lnTo>
                  <a:lnTo>
                    <a:pt x="96" y="4"/>
                  </a:lnTo>
                  <a:lnTo>
                    <a:pt x="86"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37" name="Freeform 336"/>
            <p:cNvSpPr>
              <a:spLocks/>
            </p:cNvSpPr>
            <p:nvPr/>
          </p:nvSpPr>
          <p:spPr bwMode="auto">
            <a:xfrm>
              <a:off x="5765" y="3485"/>
              <a:ext cx="113" cy="124"/>
            </a:xfrm>
            <a:custGeom>
              <a:avLst/>
              <a:gdLst>
                <a:gd name="T0" fmla="*/ 103 w 113"/>
                <a:gd name="T1" fmla="*/ 0 h 124"/>
                <a:gd name="T2" fmla="*/ 0 w 113"/>
                <a:gd name="T3" fmla="*/ 117 h 124"/>
                <a:gd name="T4" fmla="*/ 7 w 113"/>
                <a:gd name="T5" fmla="*/ 124 h 124"/>
                <a:gd name="T6" fmla="*/ 112 w 113"/>
                <a:gd name="T7" fmla="*/ 4 h 124"/>
                <a:gd name="T8" fmla="*/ 103 w 113"/>
                <a:gd name="T9" fmla="*/ 0 h 124"/>
              </a:gdLst>
              <a:ahLst/>
              <a:cxnLst>
                <a:cxn ang="0">
                  <a:pos x="T0" y="T1"/>
                </a:cxn>
                <a:cxn ang="0">
                  <a:pos x="T2" y="T3"/>
                </a:cxn>
                <a:cxn ang="0">
                  <a:pos x="T4" y="T5"/>
                </a:cxn>
                <a:cxn ang="0">
                  <a:pos x="T6" y="T7"/>
                </a:cxn>
                <a:cxn ang="0">
                  <a:pos x="T8" y="T9"/>
                </a:cxn>
              </a:cxnLst>
              <a:rect l="0" t="0" r="r" b="b"/>
              <a:pathLst>
                <a:path w="113" h="124">
                  <a:moveTo>
                    <a:pt x="103" y="0"/>
                  </a:moveTo>
                  <a:lnTo>
                    <a:pt x="0" y="117"/>
                  </a:lnTo>
                  <a:lnTo>
                    <a:pt x="7" y="124"/>
                  </a:lnTo>
                  <a:lnTo>
                    <a:pt x="112" y="4"/>
                  </a:lnTo>
                  <a:lnTo>
                    <a:pt x="103"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38" name="Freeform 337"/>
            <p:cNvSpPr>
              <a:spLocks/>
            </p:cNvSpPr>
            <p:nvPr/>
          </p:nvSpPr>
          <p:spPr bwMode="auto">
            <a:xfrm>
              <a:off x="6502" y="3468"/>
              <a:ext cx="96" cy="105"/>
            </a:xfrm>
            <a:custGeom>
              <a:avLst/>
              <a:gdLst>
                <a:gd name="T0" fmla="*/ 88 w 96"/>
                <a:gd name="T1" fmla="*/ 0 h 105"/>
                <a:gd name="T2" fmla="*/ 0 w 96"/>
                <a:gd name="T3" fmla="*/ 100 h 105"/>
                <a:gd name="T4" fmla="*/ 9 w 96"/>
                <a:gd name="T5" fmla="*/ 105 h 105"/>
                <a:gd name="T6" fmla="*/ 95 w 96"/>
                <a:gd name="T7" fmla="*/ 7 h 105"/>
                <a:gd name="T8" fmla="*/ 88 w 96"/>
                <a:gd name="T9" fmla="*/ 0 h 105"/>
              </a:gdLst>
              <a:ahLst/>
              <a:cxnLst>
                <a:cxn ang="0">
                  <a:pos x="T0" y="T1"/>
                </a:cxn>
                <a:cxn ang="0">
                  <a:pos x="T2" y="T3"/>
                </a:cxn>
                <a:cxn ang="0">
                  <a:pos x="T4" y="T5"/>
                </a:cxn>
                <a:cxn ang="0">
                  <a:pos x="T6" y="T7"/>
                </a:cxn>
                <a:cxn ang="0">
                  <a:pos x="T8" y="T9"/>
                </a:cxn>
              </a:cxnLst>
              <a:rect l="0" t="0" r="r" b="b"/>
              <a:pathLst>
                <a:path w="96" h="105">
                  <a:moveTo>
                    <a:pt x="88" y="0"/>
                  </a:moveTo>
                  <a:lnTo>
                    <a:pt x="0" y="100"/>
                  </a:lnTo>
                  <a:lnTo>
                    <a:pt x="9" y="105"/>
                  </a:lnTo>
                  <a:lnTo>
                    <a:pt x="95" y="7"/>
                  </a:lnTo>
                  <a:lnTo>
                    <a:pt x="88"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39" name="Freeform 338"/>
            <p:cNvSpPr>
              <a:spLocks/>
            </p:cNvSpPr>
            <p:nvPr/>
          </p:nvSpPr>
          <p:spPr bwMode="auto">
            <a:xfrm>
              <a:off x="6422" y="3569"/>
              <a:ext cx="89" cy="96"/>
            </a:xfrm>
            <a:custGeom>
              <a:avLst/>
              <a:gdLst>
                <a:gd name="T0" fmla="*/ 79 w 89"/>
                <a:gd name="T1" fmla="*/ 0 h 96"/>
                <a:gd name="T2" fmla="*/ 0 w 89"/>
                <a:gd name="T3" fmla="*/ 91 h 96"/>
                <a:gd name="T4" fmla="*/ 9 w 89"/>
                <a:gd name="T5" fmla="*/ 96 h 96"/>
                <a:gd name="T6" fmla="*/ 88 w 89"/>
                <a:gd name="T7" fmla="*/ 4 h 96"/>
                <a:gd name="T8" fmla="*/ 79 w 89"/>
                <a:gd name="T9" fmla="*/ 0 h 96"/>
              </a:gdLst>
              <a:ahLst/>
              <a:cxnLst>
                <a:cxn ang="0">
                  <a:pos x="T0" y="T1"/>
                </a:cxn>
                <a:cxn ang="0">
                  <a:pos x="T2" y="T3"/>
                </a:cxn>
                <a:cxn ang="0">
                  <a:pos x="T4" y="T5"/>
                </a:cxn>
                <a:cxn ang="0">
                  <a:pos x="T6" y="T7"/>
                </a:cxn>
                <a:cxn ang="0">
                  <a:pos x="T8" y="T9"/>
                </a:cxn>
              </a:cxnLst>
              <a:rect l="0" t="0" r="r" b="b"/>
              <a:pathLst>
                <a:path w="89" h="96">
                  <a:moveTo>
                    <a:pt x="79" y="0"/>
                  </a:moveTo>
                  <a:lnTo>
                    <a:pt x="0" y="91"/>
                  </a:lnTo>
                  <a:lnTo>
                    <a:pt x="9" y="96"/>
                  </a:lnTo>
                  <a:lnTo>
                    <a:pt x="88" y="4"/>
                  </a:lnTo>
                  <a:lnTo>
                    <a:pt x="7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40" name="Freeform 339"/>
            <p:cNvSpPr>
              <a:spLocks/>
            </p:cNvSpPr>
            <p:nvPr/>
          </p:nvSpPr>
          <p:spPr bwMode="auto">
            <a:xfrm>
              <a:off x="6343" y="3660"/>
              <a:ext cx="89" cy="110"/>
            </a:xfrm>
            <a:custGeom>
              <a:avLst/>
              <a:gdLst>
                <a:gd name="T0" fmla="*/ 79 w 89"/>
                <a:gd name="T1" fmla="*/ 0 h 110"/>
                <a:gd name="T2" fmla="*/ 0 w 89"/>
                <a:gd name="T3" fmla="*/ 105 h 110"/>
                <a:gd name="T4" fmla="*/ 7 w 89"/>
                <a:gd name="T5" fmla="*/ 110 h 110"/>
                <a:gd name="T6" fmla="*/ 9 w 89"/>
                <a:gd name="T7" fmla="*/ 110 h 110"/>
                <a:gd name="T8" fmla="*/ 88 w 89"/>
                <a:gd name="T9" fmla="*/ 4 h 110"/>
                <a:gd name="T10" fmla="*/ 79 w 89"/>
                <a:gd name="T11" fmla="*/ 0 h 110"/>
              </a:gdLst>
              <a:ahLst/>
              <a:cxnLst>
                <a:cxn ang="0">
                  <a:pos x="T0" y="T1"/>
                </a:cxn>
                <a:cxn ang="0">
                  <a:pos x="T2" y="T3"/>
                </a:cxn>
                <a:cxn ang="0">
                  <a:pos x="T4" y="T5"/>
                </a:cxn>
                <a:cxn ang="0">
                  <a:pos x="T6" y="T7"/>
                </a:cxn>
                <a:cxn ang="0">
                  <a:pos x="T8" y="T9"/>
                </a:cxn>
                <a:cxn ang="0">
                  <a:pos x="T10" y="T11"/>
                </a:cxn>
              </a:cxnLst>
              <a:rect l="0" t="0" r="r" b="b"/>
              <a:pathLst>
                <a:path w="89" h="110">
                  <a:moveTo>
                    <a:pt x="79" y="0"/>
                  </a:moveTo>
                  <a:lnTo>
                    <a:pt x="0" y="105"/>
                  </a:lnTo>
                  <a:lnTo>
                    <a:pt x="7" y="110"/>
                  </a:lnTo>
                  <a:lnTo>
                    <a:pt x="9" y="110"/>
                  </a:lnTo>
                  <a:lnTo>
                    <a:pt x="88" y="4"/>
                  </a:lnTo>
                  <a:lnTo>
                    <a:pt x="7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41" name="Freeform 340"/>
            <p:cNvSpPr>
              <a:spLocks/>
            </p:cNvSpPr>
            <p:nvPr/>
          </p:nvSpPr>
          <p:spPr bwMode="auto">
            <a:xfrm>
              <a:off x="6242" y="3766"/>
              <a:ext cx="108" cy="120"/>
            </a:xfrm>
            <a:custGeom>
              <a:avLst/>
              <a:gdLst>
                <a:gd name="T0" fmla="*/ 103 w 108"/>
                <a:gd name="T1" fmla="*/ 0 h 120"/>
                <a:gd name="T2" fmla="*/ 0 w 108"/>
                <a:gd name="T3" fmla="*/ 112 h 120"/>
                <a:gd name="T4" fmla="*/ 7 w 108"/>
                <a:gd name="T5" fmla="*/ 120 h 120"/>
                <a:gd name="T6" fmla="*/ 108 w 108"/>
                <a:gd name="T7" fmla="*/ 4 h 120"/>
                <a:gd name="T8" fmla="*/ 103 w 108"/>
                <a:gd name="T9" fmla="*/ 0 h 120"/>
              </a:gdLst>
              <a:ahLst/>
              <a:cxnLst>
                <a:cxn ang="0">
                  <a:pos x="T0" y="T1"/>
                </a:cxn>
                <a:cxn ang="0">
                  <a:pos x="T2" y="T3"/>
                </a:cxn>
                <a:cxn ang="0">
                  <a:pos x="T4" y="T5"/>
                </a:cxn>
                <a:cxn ang="0">
                  <a:pos x="T6" y="T7"/>
                </a:cxn>
                <a:cxn ang="0">
                  <a:pos x="T8" y="T9"/>
                </a:cxn>
              </a:cxnLst>
              <a:rect l="0" t="0" r="r" b="b"/>
              <a:pathLst>
                <a:path w="108" h="120">
                  <a:moveTo>
                    <a:pt x="103" y="0"/>
                  </a:moveTo>
                  <a:lnTo>
                    <a:pt x="0" y="112"/>
                  </a:lnTo>
                  <a:lnTo>
                    <a:pt x="7" y="120"/>
                  </a:lnTo>
                  <a:lnTo>
                    <a:pt x="108" y="4"/>
                  </a:lnTo>
                  <a:lnTo>
                    <a:pt x="103"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42" name="Freeform 341"/>
            <p:cNvSpPr>
              <a:spLocks/>
            </p:cNvSpPr>
            <p:nvPr/>
          </p:nvSpPr>
          <p:spPr bwMode="auto">
            <a:xfrm>
              <a:off x="6970" y="3768"/>
              <a:ext cx="88" cy="98"/>
            </a:xfrm>
            <a:custGeom>
              <a:avLst/>
              <a:gdLst>
                <a:gd name="T0" fmla="*/ 81 w 88"/>
                <a:gd name="T1" fmla="*/ 0 h 98"/>
                <a:gd name="T2" fmla="*/ 0 w 88"/>
                <a:gd name="T3" fmla="*/ 93 h 98"/>
                <a:gd name="T4" fmla="*/ 9 w 88"/>
                <a:gd name="T5" fmla="*/ 98 h 98"/>
                <a:gd name="T6" fmla="*/ 88 w 88"/>
                <a:gd name="T7" fmla="*/ 7 h 98"/>
                <a:gd name="T8" fmla="*/ 81 w 88"/>
                <a:gd name="T9" fmla="*/ 0 h 98"/>
              </a:gdLst>
              <a:ahLst/>
              <a:cxnLst>
                <a:cxn ang="0">
                  <a:pos x="T0" y="T1"/>
                </a:cxn>
                <a:cxn ang="0">
                  <a:pos x="T2" y="T3"/>
                </a:cxn>
                <a:cxn ang="0">
                  <a:pos x="T4" y="T5"/>
                </a:cxn>
                <a:cxn ang="0">
                  <a:pos x="T6" y="T7"/>
                </a:cxn>
                <a:cxn ang="0">
                  <a:pos x="T8" y="T9"/>
                </a:cxn>
              </a:cxnLst>
              <a:rect l="0" t="0" r="r" b="b"/>
              <a:pathLst>
                <a:path w="88" h="98">
                  <a:moveTo>
                    <a:pt x="81" y="0"/>
                  </a:moveTo>
                  <a:lnTo>
                    <a:pt x="0" y="93"/>
                  </a:lnTo>
                  <a:lnTo>
                    <a:pt x="9" y="98"/>
                  </a:lnTo>
                  <a:lnTo>
                    <a:pt x="88" y="7"/>
                  </a:lnTo>
                  <a:lnTo>
                    <a:pt x="81"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43" name="Freeform 342"/>
            <p:cNvSpPr>
              <a:spLocks/>
            </p:cNvSpPr>
            <p:nvPr/>
          </p:nvSpPr>
          <p:spPr bwMode="auto">
            <a:xfrm>
              <a:off x="6897" y="3862"/>
              <a:ext cx="82" cy="91"/>
            </a:xfrm>
            <a:custGeom>
              <a:avLst/>
              <a:gdLst>
                <a:gd name="T0" fmla="*/ 72 w 82"/>
                <a:gd name="T1" fmla="*/ 0 h 91"/>
                <a:gd name="T2" fmla="*/ 0 w 82"/>
                <a:gd name="T3" fmla="*/ 86 h 91"/>
                <a:gd name="T4" fmla="*/ 9 w 82"/>
                <a:gd name="T5" fmla="*/ 91 h 91"/>
                <a:gd name="T6" fmla="*/ 81 w 82"/>
                <a:gd name="T7" fmla="*/ 4 h 91"/>
                <a:gd name="T8" fmla="*/ 72 w 82"/>
                <a:gd name="T9" fmla="*/ 0 h 91"/>
              </a:gdLst>
              <a:ahLst/>
              <a:cxnLst>
                <a:cxn ang="0">
                  <a:pos x="T0" y="T1"/>
                </a:cxn>
                <a:cxn ang="0">
                  <a:pos x="T2" y="T3"/>
                </a:cxn>
                <a:cxn ang="0">
                  <a:pos x="T4" y="T5"/>
                </a:cxn>
                <a:cxn ang="0">
                  <a:pos x="T6" y="T7"/>
                </a:cxn>
                <a:cxn ang="0">
                  <a:pos x="T8" y="T9"/>
                </a:cxn>
              </a:cxnLst>
              <a:rect l="0" t="0" r="r" b="b"/>
              <a:pathLst>
                <a:path w="82" h="91">
                  <a:moveTo>
                    <a:pt x="72" y="0"/>
                  </a:moveTo>
                  <a:lnTo>
                    <a:pt x="0" y="86"/>
                  </a:lnTo>
                  <a:lnTo>
                    <a:pt x="9" y="91"/>
                  </a:lnTo>
                  <a:lnTo>
                    <a:pt x="81" y="4"/>
                  </a:lnTo>
                  <a:lnTo>
                    <a:pt x="72"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44" name="Freeform 343"/>
            <p:cNvSpPr>
              <a:spLocks/>
            </p:cNvSpPr>
            <p:nvPr/>
          </p:nvSpPr>
          <p:spPr bwMode="auto">
            <a:xfrm>
              <a:off x="6821" y="3948"/>
              <a:ext cx="86" cy="103"/>
            </a:xfrm>
            <a:custGeom>
              <a:avLst/>
              <a:gdLst>
                <a:gd name="T0" fmla="*/ 76 w 86"/>
                <a:gd name="T1" fmla="*/ 0 h 103"/>
                <a:gd name="T2" fmla="*/ 0 w 86"/>
                <a:gd name="T3" fmla="*/ 98 h 103"/>
                <a:gd name="T4" fmla="*/ 9 w 86"/>
                <a:gd name="T5" fmla="*/ 103 h 103"/>
                <a:gd name="T6" fmla="*/ 86 w 86"/>
                <a:gd name="T7" fmla="*/ 4 h 103"/>
                <a:gd name="T8" fmla="*/ 76 w 86"/>
                <a:gd name="T9" fmla="*/ 0 h 103"/>
              </a:gdLst>
              <a:ahLst/>
              <a:cxnLst>
                <a:cxn ang="0">
                  <a:pos x="T0" y="T1"/>
                </a:cxn>
                <a:cxn ang="0">
                  <a:pos x="T2" y="T3"/>
                </a:cxn>
                <a:cxn ang="0">
                  <a:pos x="T4" y="T5"/>
                </a:cxn>
                <a:cxn ang="0">
                  <a:pos x="T6" y="T7"/>
                </a:cxn>
                <a:cxn ang="0">
                  <a:pos x="T8" y="T9"/>
                </a:cxn>
              </a:cxnLst>
              <a:rect l="0" t="0" r="r" b="b"/>
              <a:pathLst>
                <a:path w="86" h="103">
                  <a:moveTo>
                    <a:pt x="76" y="0"/>
                  </a:moveTo>
                  <a:lnTo>
                    <a:pt x="0" y="98"/>
                  </a:lnTo>
                  <a:lnTo>
                    <a:pt x="9" y="103"/>
                  </a:lnTo>
                  <a:lnTo>
                    <a:pt x="86" y="4"/>
                  </a:lnTo>
                  <a:lnTo>
                    <a:pt x="76"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45" name="Freeform 344"/>
            <p:cNvSpPr>
              <a:spLocks/>
            </p:cNvSpPr>
            <p:nvPr/>
          </p:nvSpPr>
          <p:spPr bwMode="auto">
            <a:xfrm>
              <a:off x="6727" y="4046"/>
              <a:ext cx="103" cy="115"/>
            </a:xfrm>
            <a:custGeom>
              <a:avLst/>
              <a:gdLst>
                <a:gd name="T0" fmla="*/ 93 w 103"/>
                <a:gd name="T1" fmla="*/ 0 h 115"/>
                <a:gd name="T2" fmla="*/ 0 w 103"/>
                <a:gd name="T3" fmla="*/ 108 h 115"/>
                <a:gd name="T4" fmla="*/ 7 w 103"/>
                <a:gd name="T5" fmla="*/ 115 h 115"/>
                <a:gd name="T6" fmla="*/ 103 w 103"/>
                <a:gd name="T7" fmla="*/ 4 h 115"/>
                <a:gd name="T8" fmla="*/ 93 w 103"/>
                <a:gd name="T9" fmla="*/ 0 h 115"/>
              </a:gdLst>
              <a:ahLst/>
              <a:cxnLst>
                <a:cxn ang="0">
                  <a:pos x="T0" y="T1"/>
                </a:cxn>
                <a:cxn ang="0">
                  <a:pos x="T2" y="T3"/>
                </a:cxn>
                <a:cxn ang="0">
                  <a:pos x="T4" y="T5"/>
                </a:cxn>
                <a:cxn ang="0">
                  <a:pos x="T6" y="T7"/>
                </a:cxn>
                <a:cxn ang="0">
                  <a:pos x="T8" y="T9"/>
                </a:cxn>
              </a:cxnLst>
              <a:rect l="0" t="0" r="r" b="b"/>
              <a:pathLst>
                <a:path w="103" h="115">
                  <a:moveTo>
                    <a:pt x="93" y="0"/>
                  </a:moveTo>
                  <a:lnTo>
                    <a:pt x="0" y="108"/>
                  </a:lnTo>
                  <a:lnTo>
                    <a:pt x="7" y="115"/>
                  </a:lnTo>
                  <a:lnTo>
                    <a:pt x="103" y="4"/>
                  </a:lnTo>
                  <a:lnTo>
                    <a:pt x="93"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46" name="Freeform 345"/>
            <p:cNvSpPr>
              <a:spLocks/>
            </p:cNvSpPr>
            <p:nvPr/>
          </p:nvSpPr>
          <p:spPr bwMode="auto">
            <a:xfrm>
              <a:off x="7390" y="4162"/>
              <a:ext cx="69" cy="76"/>
            </a:xfrm>
            <a:custGeom>
              <a:avLst/>
              <a:gdLst>
                <a:gd name="T0" fmla="*/ 62 w 69"/>
                <a:gd name="T1" fmla="*/ 0 h 76"/>
                <a:gd name="T2" fmla="*/ 0 w 69"/>
                <a:gd name="T3" fmla="*/ 72 h 76"/>
                <a:gd name="T4" fmla="*/ 7 w 69"/>
                <a:gd name="T5" fmla="*/ 76 h 76"/>
                <a:gd name="T6" fmla="*/ 9 w 69"/>
                <a:gd name="T7" fmla="*/ 76 h 76"/>
                <a:gd name="T8" fmla="*/ 69 w 69"/>
                <a:gd name="T9" fmla="*/ 7 h 76"/>
                <a:gd name="T10" fmla="*/ 62 w 69"/>
                <a:gd name="T11" fmla="*/ 0 h 76"/>
              </a:gdLst>
              <a:ahLst/>
              <a:cxnLst>
                <a:cxn ang="0">
                  <a:pos x="T0" y="T1"/>
                </a:cxn>
                <a:cxn ang="0">
                  <a:pos x="T2" y="T3"/>
                </a:cxn>
                <a:cxn ang="0">
                  <a:pos x="T4" y="T5"/>
                </a:cxn>
                <a:cxn ang="0">
                  <a:pos x="T6" y="T7"/>
                </a:cxn>
                <a:cxn ang="0">
                  <a:pos x="T8" y="T9"/>
                </a:cxn>
                <a:cxn ang="0">
                  <a:pos x="T10" y="T11"/>
                </a:cxn>
              </a:cxnLst>
              <a:rect l="0" t="0" r="r" b="b"/>
              <a:pathLst>
                <a:path w="69" h="76">
                  <a:moveTo>
                    <a:pt x="62" y="0"/>
                  </a:moveTo>
                  <a:lnTo>
                    <a:pt x="0" y="72"/>
                  </a:lnTo>
                  <a:lnTo>
                    <a:pt x="7" y="76"/>
                  </a:lnTo>
                  <a:lnTo>
                    <a:pt x="9" y="76"/>
                  </a:lnTo>
                  <a:lnTo>
                    <a:pt x="69" y="7"/>
                  </a:lnTo>
                  <a:lnTo>
                    <a:pt x="62"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47" name="Freeform 346"/>
            <p:cNvSpPr>
              <a:spLocks/>
            </p:cNvSpPr>
            <p:nvPr/>
          </p:nvSpPr>
          <p:spPr bwMode="auto">
            <a:xfrm>
              <a:off x="7332" y="4233"/>
              <a:ext cx="65" cy="70"/>
            </a:xfrm>
            <a:custGeom>
              <a:avLst/>
              <a:gdLst>
                <a:gd name="T0" fmla="*/ 60 w 65"/>
                <a:gd name="T1" fmla="*/ 0 h 70"/>
                <a:gd name="T2" fmla="*/ 0 w 65"/>
                <a:gd name="T3" fmla="*/ 64 h 70"/>
                <a:gd name="T4" fmla="*/ 7 w 65"/>
                <a:gd name="T5" fmla="*/ 69 h 70"/>
                <a:gd name="T6" fmla="*/ 64 w 65"/>
                <a:gd name="T7" fmla="*/ 4 h 70"/>
                <a:gd name="T8" fmla="*/ 60 w 65"/>
                <a:gd name="T9" fmla="*/ 0 h 70"/>
              </a:gdLst>
              <a:ahLst/>
              <a:cxnLst>
                <a:cxn ang="0">
                  <a:pos x="T0" y="T1"/>
                </a:cxn>
                <a:cxn ang="0">
                  <a:pos x="T2" y="T3"/>
                </a:cxn>
                <a:cxn ang="0">
                  <a:pos x="T4" y="T5"/>
                </a:cxn>
                <a:cxn ang="0">
                  <a:pos x="T6" y="T7"/>
                </a:cxn>
                <a:cxn ang="0">
                  <a:pos x="T8" y="T9"/>
                </a:cxn>
              </a:cxnLst>
              <a:rect l="0" t="0" r="r" b="b"/>
              <a:pathLst>
                <a:path w="65" h="70">
                  <a:moveTo>
                    <a:pt x="60" y="0"/>
                  </a:moveTo>
                  <a:lnTo>
                    <a:pt x="0" y="64"/>
                  </a:lnTo>
                  <a:lnTo>
                    <a:pt x="7" y="69"/>
                  </a:lnTo>
                  <a:lnTo>
                    <a:pt x="64" y="4"/>
                  </a:lnTo>
                  <a:lnTo>
                    <a:pt x="60"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48" name="Freeform 347"/>
            <p:cNvSpPr>
              <a:spLocks/>
            </p:cNvSpPr>
            <p:nvPr/>
          </p:nvSpPr>
          <p:spPr bwMode="auto">
            <a:xfrm>
              <a:off x="7277" y="4298"/>
              <a:ext cx="64" cy="80"/>
            </a:xfrm>
            <a:custGeom>
              <a:avLst/>
              <a:gdLst>
                <a:gd name="T0" fmla="*/ 55 w 64"/>
                <a:gd name="T1" fmla="*/ 0 h 80"/>
                <a:gd name="T2" fmla="*/ 0 w 64"/>
                <a:gd name="T3" fmla="*/ 74 h 80"/>
                <a:gd name="T4" fmla="*/ 9 w 64"/>
                <a:gd name="T5" fmla="*/ 79 h 80"/>
                <a:gd name="T6" fmla="*/ 64 w 64"/>
                <a:gd name="T7" fmla="*/ 4 h 80"/>
                <a:gd name="T8" fmla="*/ 55 w 64"/>
                <a:gd name="T9" fmla="*/ 0 h 80"/>
              </a:gdLst>
              <a:ahLst/>
              <a:cxnLst>
                <a:cxn ang="0">
                  <a:pos x="T0" y="T1"/>
                </a:cxn>
                <a:cxn ang="0">
                  <a:pos x="T2" y="T3"/>
                </a:cxn>
                <a:cxn ang="0">
                  <a:pos x="T4" y="T5"/>
                </a:cxn>
                <a:cxn ang="0">
                  <a:pos x="T6" y="T7"/>
                </a:cxn>
                <a:cxn ang="0">
                  <a:pos x="T8" y="T9"/>
                </a:cxn>
              </a:cxnLst>
              <a:rect l="0" t="0" r="r" b="b"/>
              <a:pathLst>
                <a:path w="64" h="80">
                  <a:moveTo>
                    <a:pt x="55" y="0"/>
                  </a:moveTo>
                  <a:lnTo>
                    <a:pt x="0" y="74"/>
                  </a:lnTo>
                  <a:lnTo>
                    <a:pt x="9" y="79"/>
                  </a:lnTo>
                  <a:lnTo>
                    <a:pt x="64" y="4"/>
                  </a:lnTo>
                  <a:lnTo>
                    <a:pt x="55"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49" name="Freeform 348"/>
            <p:cNvSpPr>
              <a:spLocks/>
            </p:cNvSpPr>
            <p:nvPr/>
          </p:nvSpPr>
          <p:spPr bwMode="auto">
            <a:xfrm>
              <a:off x="7207" y="4373"/>
              <a:ext cx="79" cy="86"/>
            </a:xfrm>
            <a:custGeom>
              <a:avLst/>
              <a:gdLst>
                <a:gd name="T0" fmla="*/ 69 w 79"/>
                <a:gd name="T1" fmla="*/ 0 h 86"/>
                <a:gd name="T2" fmla="*/ 0 w 79"/>
                <a:gd name="T3" fmla="*/ 79 h 86"/>
                <a:gd name="T4" fmla="*/ 7 w 79"/>
                <a:gd name="T5" fmla="*/ 86 h 86"/>
                <a:gd name="T6" fmla="*/ 79 w 79"/>
                <a:gd name="T7" fmla="*/ 4 h 86"/>
                <a:gd name="T8" fmla="*/ 69 w 79"/>
                <a:gd name="T9" fmla="*/ 0 h 86"/>
              </a:gdLst>
              <a:ahLst/>
              <a:cxnLst>
                <a:cxn ang="0">
                  <a:pos x="T0" y="T1"/>
                </a:cxn>
                <a:cxn ang="0">
                  <a:pos x="T2" y="T3"/>
                </a:cxn>
                <a:cxn ang="0">
                  <a:pos x="T4" y="T5"/>
                </a:cxn>
                <a:cxn ang="0">
                  <a:pos x="T6" y="T7"/>
                </a:cxn>
                <a:cxn ang="0">
                  <a:pos x="T8" y="T9"/>
                </a:cxn>
              </a:cxnLst>
              <a:rect l="0" t="0" r="r" b="b"/>
              <a:pathLst>
                <a:path w="79" h="86">
                  <a:moveTo>
                    <a:pt x="69" y="0"/>
                  </a:moveTo>
                  <a:lnTo>
                    <a:pt x="0" y="79"/>
                  </a:lnTo>
                  <a:lnTo>
                    <a:pt x="7" y="86"/>
                  </a:lnTo>
                  <a:lnTo>
                    <a:pt x="79" y="4"/>
                  </a:lnTo>
                  <a:lnTo>
                    <a:pt x="6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50" name="Freeform 349"/>
            <p:cNvSpPr>
              <a:spLocks/>
            </p:cNvSpPr>
            <p:nvPr/>
          </p:nvSpPr>
          <p:spPr bwMode="auto">
            <a:xfrm>
              <a:off x="3914" y="1766"/>
              <a:ext cx="135" cy="154"/>
            </a:xfrm>
            <a:custGeom>
              <a:avLst/>
              <a:gdLst>
                <a:gd name="T0" fmla="*/ 127 w 135"/>
                <a:gd name="T1" fmla="*/ 0 h 154"/>
                <a:gd name="T2" fmla="*/ 0 w 135"/>
                <a:gd name="T3" fmla="*/ 148 h 154"/>
                <a:gd name="T4" fmla="*/ 9 w 135"/>
                <a:gd name="T5" fmla="*/ 153 h 154"/>
                <a:gd name="T6" fmla="*/ 134 w 135"/>
                <a:gd name="T7" fmla="*/ 7 h 154"/>
                <a:gd name="T8" fmla="*/ 127 w 135"/>
                <a:gd name="T9" fmla="*/ 0 h 154"/>
              </a:gdLst>
              <a:ahLst/>
              <a:cxnLst>
                <a:cxn ang="0">
                  <a:pos x="T0" y="T1"/>
                </a:cxn>
                <a:cxn ang="0">
                  <a:pos x="T2" y="T3"/>
                </a:cxn>
                <a:cxn ang="0">
                  <a:pos x="T4" y="T5"/>
                </a:cxn>
                <a:cxn ang="0">
                  <a:pos x="T6" y="T7"/>
                </a:cxn>
                <a:cxn ang="0">
                  <a:pos x="T8" y="T9"/>
                </a:cxn>
              </a:cxnLst>
              <a:rect l="0" t="0" r="r" b="b"/>
              <a:pathLst>
                <a:path w="135" h="154">
                  <a:moveTo>
                    <a:pt x="127" y="0"/>
                  </a:moveTo>
                  <a:lnTo>
                    <a:pt x="0" y="148"/>
                  </a:lnTo>
                  <a:lnTo>
                    <a:pt x="9" y="153"/>
                  </a:lnTo>
                  <a:lnTo>
                    <a:pt x="134" y="7"/>
                  </a:lnTo>
                  <a:lnTo>
                    <a:pt x="12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51" name="Freeform 350"/>
            <p:cNvSpPr>
              <a:spLocks/>
            </p:cNvSpPr>
            <p:nvPr/>
          </p:nvSpPr>
          <p:spPr bwMode="auto">
            <a:xfrm>
              <a:off x="3797" y="1915"/>
              <a:ext cx="127" cy="142"/>
            </a:xfrm>
            <a:custGeom>
              <a:avLst/>
              <a:gdLst>
                <a:gd name="T0" fmla="*/ 117 w 127"/>
                <a:gd name="T1" fmla="*/ 0 h 142"/>
                <a:gd name="T2" fmla="*/ 0 w 127"/>
                <a:gd name="T3" fmla="*/ 136 h 142"/>
                <a:gd name="T4" fmla="*/ 9 w 127"/>
                <a:gd name="T5" fmla="*/ 141 h 142"/>
                <a:gd name="T6" fmla="*/ 127 w 127"/>
                <a:gd name="T7" fmla="*/ 4 h 142"/>
                <a:gd name="T8" fmla="*/ 117 w 127"/>
                <a:gd name="T9" fmla="*/ 0 h 142"/>
              </a:gdLst>
              <a:ahLst/>
              <a:cxnLst>
                <a:cxn ang="0">
                  <a:pos x="T0" y="T1"/>
                </a:cxn>
                <a:cxn ang="0">
                  <a:pos x="T2" y="T3"/>
                </a:cxn>
                <a:cxn ang="0">
                  <a:pos x="T4" y="T5"/>
                </a:cxn>
                <a:cxn ang="0">
                  <a:pos x="T6" y="T7"/>
                </a:cxn>
                <a:cxn ang="0">
                  <a:pos x="T8" y="T9"/>
                </a:cxn>
              </a:cxnLst>
              <a:rect l="0" t="0" r="r" b="b"/>
              <a:pathLst>
                <a:path w="127" h="142">
                  <a:moveTo>
                    <a:pt x="117" y="0"/>
                  </a:moveTo>
                  <a:lnTo>
                    <a:pt x="0" y="136"/>
                  </a:lnTo>
                  <a:lnTo>
                    <a:pt x="9" y="141"/>
                  </a:lnTo>
                  <a:lnTo>
                    <a:pt x="127" y="4"/>
                  </a:lnTo>
                  <a:lnTo>
                    <a:pt x="11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52" name="Freeform 351"/>
            <p:cNvSpPr>
              <a:spLocks/>
            </p:cNvSpPr>
            <p:nvPr/>
          </p:nvSpPr>
          <p:spPr bwMode="auto">
            <a:xfrm>
              <a:off x="3674" y="2052"/>
              <a:ext cx="132" cy="163"/>
            </a:xfrm>
            <a:custGeom>
              <a:avLst/>
              <a:gdLst>
                <a:gd name="T0" fmla="*/ 122 w 132"/>
                <a:gd name="T1" fmla="*/ 0 h 163"/>
                <a:gd name="T2" fmla="*/ 0 w 132"/>
                <a:gd name="T3" fmla="*/ 158 h 163"/>
                <a:gd name="T4" fmla="*/ 9 w 132"/>
                <a:gd name="T5" fmla="*/ 163 h 163"/>
                <a:gd name="T6" fmla="*/ 131 w 132"/>
                <a:gd name="T7" fmla="*/ 4 h 163"/>
                <a:gd name="T8" fmla="*/ 122 w 132"/>
                <a:gd name="T9" fmla="*/ 0 h 163"/>
              </a:gdLst>
              <a:ahLst/>
              <a:cxnLst>
                <a:cxn ang="0">
                  <a:pos x="T0" y="T1"/>
                </a:cxn>
                <a:cxn ang="0">
                  <a:pos x="T2" y="T3"/>
                </a:cxn>
                <a:cxn ang="0">
                  <a:pos x="T4" y="T5"/>
                </a:cxn>
                <a:cxn ang="0">
                  <a:pos x="T6" y="T7"/>
                </a:cxn>
                <a:cxn ang="0">
                  <a:pos x="T8" y="T9"/>
                </a:cxn>
              </a:cxnLst>
              <a:rect l="0" t="0" r="r" b="b"/>
              <a:pathLst>
                <a:path w="132" h="163">
                  <a:moveTo>
                    <a:pt x="122" y="0"/>
                  </a:moveTo>
                  <a:lnTo>
                    <a:pt x="0" y="158"/>
                  </a:lnTo>
                  <a:lnTo>
                    <a:pt x="9" y="163"/>
                  </a:lnTo>
                  <a:lnTo>
                    <a:pt x="131" y="4"/>
                  </a:lnTo>
                  <a:lnTo>
                    <a:pt x="122"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53" name="Freeform 352"/>
            <p:cNvSpPr>
              <a:spLocks/>
            </p:cNvSpPr>
            <p:nvPr/>
          </p:nvSpPr>
          <p:spPr bwMode="auto">
            <a:xfrm>
              <a:off x="3530" y="2210"/>
              <a:ext cx="154" cy="176"/>
            </a:xfrm>
            <a:custGeom>
              <a:avLst/>
              <a:gdLst>
                <a:gd name="T0" fmla="*/ 143 w 154"/>
                <a:gd name="T1" fmla="*/ 0 h 176"/>
                <a:gd name="T2" fmla="*/ 0 w 154"/>
                <a:gd name="T3" fmla="*/ 168 h 176"/>
                <a:gd name="T4" fmla="*/ 7 w 154"/>
                <a:gd name="T5" fmla="*/ 175 h 176"/>
                <a:gd name="T6" fmla="*/ 153 w 154"/>
                <a:gd name="T7" fmla="*/ 4 h 176"/>
                <a:gd name="T8" fmla="*/ 143 w 154"/>
                <a:gd name="T9" fmla="*/ 0 h 176"/>
              </a:gdLst>
              <a:ahLst/>
              <a:cxnLst>
                <a:cxn ang="0">
                  <a:pos x="T0" y="T1"/>
                </a:cxn>
                <a:cxn ang="0">
                  <a:pos x="T2" y="T3"/>
                </a:cxn>
                <a:cxn ang="0">
                  <a:pos x="T4" y="T5"/>
                </a:cxn>
                <a:cxn ang="0">
                  <a:pos x="T6" y="T7"/>
                </a:cxn>
                <a:cxn ang="0">
                  <a:pos x="T8" y="T9"/>
                </a:cxn>
              </a:cxnLst>
              <a:rect l="0" t="0" r="r" b="b"/>
              <a:pathLst>
                <a:path w="154" h="176">
                  <a:moveTo>
                    <a:pt x="143" y="0"/>
                  </a:moveTo>
                  <a:lnTo>
                    <a:pt x="0" y="168"/>
                  </a:lnTo>
                  <a:lnTo>
                    <a:pt x="7" y="175"/>
                  </a:lnTo>
                  <a:lnTo>
                    <a:pt x="153" y="4"/>
                  </a:lnTo>
                  <a:lnTo>
                    <a:pt x="143"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54" name="Freeform 353"/>
            <p:cNvSpPr>
              <a:spLocks/>
            </p:cNvSpPr>
            <p:nvPr/>
          </p:nvSpPr>
          <p:spPr bwMode="auto">
            <a:xfrm>
              <a:off x="3554" y="1521"/>
              <a:ext cx="48" cy="51"/>
            </a:xfrm>
            <a:custGeom>
              <a:avLst/>
              <a:gdLst>
                <a:gd name="T0" fmla="*/ 40 w 48"/>
                <a:gd name="T1" fmla="*/ 0 h 51"/>
                <a:gd name="T2" fmla="*/ 0 w 48"/>
                <a:gd name="T3" fmla="*/ 45 h 51"/>
                <a:gd name="T4" fmla="*/ 7 w 48"/>
                <a:gd name="T5" fmla="*/ 50 h 51"/>
                <a:gd name="T6" fmla="*/ 47 w 48"/>
                <a:gd name="T7" fmla="*/ 7 h 51"/>
                <a:gd name="T8" fmla="*/ 40 w 48"/>
                <a:gd name="T9" fmla="*/ 0 h 51"/>
              </a:gdLst>
              <a:ahLst/>
              <a:cxnLst>
                <a:cxn ang="0">
                  <a:pos x="T0" y="T1"/>
                </a:cxn>
                <a:cxn ang="0">
                  <a:pos x="T2" y="T3"/>
                </a:cxn>
                <a:cxn ang="0">
                  <a:pos x="T4" y="T5"/>
                </a:cxn>
                <a:cxn ang="0">
                  <a:pos x="T6" y="T7"/>
                </a:cxn>
                <a:cxn ang="0">
                  <a:pos x="T8" y="T9"/>
                </a:cxn>
              </a:cxnLst>
              <a:rect l="0" t="0" r="r" b="b"/>
              <a:pathLst>
                <a:path w="48" h="51">
                  <a:moveTo>
                    <a:pt x="40" y="0"/>
                  </a:moveTo>
                  <a:lnTo>
                    <a:pt x="0" y="45"/>
                  </a:lnTo>
                  <a:lnTo>
                    <a:pt x="7" y="50"/>
                  </a:lnTo>
                  <a:lnTo>
                    <a:pt x="47" y="7"/>
                  </a:lnTo>
                  <a:lnTo>
                    <a:pt x="40"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55" name="Freeform 354"/>
            <p:cNvSpPr>
              <a:spLocks/>
            </p:cNvSpPr>
            <p:nvPr/>
          </p:nvSpPr>
          <p:spPr bwMode="auto">
            <a:xfrm>
              <a:off x="3521" y="1567"/>
              <a:ext cx="43" cy="46"/>
            </a:xfrm>
            <a:custGeom>
              <a:avLst/>
              <a:gdLst>
                <a:gd name="T0" fmla="*/ 33 w 43"/>
                <a:gd name="T1" fmla="*/ 0 h 46"/>
                <a:gd name="T2" fmla="*/ 0 w 43"/>
                <a:gd name="T3" fmla="*/ 40 h 46"/>
                <a:gd name="T4" fmla="*/ 9 w 43"/>
                <a:gd name="T5" fmla="*/ 45 h 46"/>
                <a:gd name="T6" fmla="*/ 43 w 43"/>
                <a:gd name="T7" fmla="*/ 4 h 46"/>
                <a:gd name="T8" fmla="*/ 33 w 43"/>
                <a:gd name="T9" fmla="*/ 0 h 46"/>
              </a:gdLst>
              <a:ahLst/>
              <a:cxnLst>
                <a:cxn ang="0">
                  <a:pos x="T0" y="T1"/>
                </a:cxn>
                <a:cxn ang="0">
                  <a:pos x="T2" y="T3"/>
                </a:cxn>
                <a:cxn ang="0">
                  <a:pos x="T4" y="T5"/>
                </a:cxn>
                <a:cxn ang="0">
                  <a:pos x="T6" y="T7"/>
                </a:cxn>
                <a:cxn ang="0">
                  <a:pos x="T8" y="T9"/>
                </a:cxn>
              </a:cxnLst>
              <a:rect l="0" t="0" r="r" b="b"/>
              <a:pathLst>
                <a:path w="43" h="46">
                  <a:moveTo>
                    <a:pt x="33" y="0"/>
                  </a:moveTo>
                  <a:lnTo>
                    <a:pt x="0" y="40"/>
                  </a:lnTo>
                  <a:lnTo>
                    <a:pt x="9" y="45"/>
                  </a:lnTo>
                  <a:lnTo>
                    <a:pt x="43" y="4"/>
                  </a:lnTo>
                  <a:lnTo>
                    <a:pt x="33"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56" name="Freeform 355"/>
            <p:cNvSpPr>
              <a:spLocks/>
            </p:cNvSpPr>
            <p:nvPr/>
          </p:nvSpPr>
          <p:spPr bwMode="auto">
            <a:xfrm>
              <a:off x="3487" y="1608"/>
              <a:ext cx="43" cy="50"/>
            </a:xfrm>
            <a:custGeom>
              <a:avLst/>
              <a:gdLst>
                <a:gd name="T0" fmla="*/ 33 w 43"/>
                <a:gd name="T1" fmla="*/ 0 h 50"/>
                <a:gd name="T2" fmla="*/ 0 w 43"/>
                <a:gd name="T3" fmla="*/ 45 h 50"/>
                <a:gd name="T4" fmla="*/ 7 w 43"/>
                <a:gd name="T5" fmla="*/ 50 h 50"/>
                <a:gd name="T6" fmla="*/ 9 w 43"/>
                <a:gd name="T7" fmla="*/ 50 h 50"/>
                <a:gd name="T8" fmla="*/ 43 w 43"/>
                <a:gd name="T9" fmla="*/ 4 h 50"/>
                <a:gd name="T10" fmla="*/ 33 w 43"/>
                <a:gd name="T11" fmla="*/ 0 h 50"/>
              </a:gdLst>
              <a:ahLst/>
              <a:cxnLst>
                <a:cxn ang="0">
                  <a:pos x="T0" y="T1"/>
                </a:cxn>
                <a:cxn ang="0">
                  <a:pos x="T2" y="T3"/>
                </a:cxn>
                <a:cxn ang="0">
                  <a:pos x="T4" y="T5"/>
                </a:cxn>
                <a:cxn ang="0">
                  <a:pos x="T6" y="T7"/>
                </a:cxn>
                <a:cxn ang="0">
                  <a:pos x="T8" y="T9"/>
                </a:cxn>
                <a:cxn ang="0">
                  <a:pos x="T10" y="T11"/>
                </a:cxn>
              </a:cxnLst>
              <a:rect l="0" t="0" r="r" b="b"/>
              <a:pathLst>
                <a:path w="43" h="50">
                  <a:moveTo>
                    <a:pt x="33" y="0"/>
                  </a:moveTo>
                  <a:lnTo>
                    <a:pt x="0" y="45"/>
                  </a:lnTo>
                  <a:lnTo>
                    <a:pt x="7" y="50"/>
                  </a:lnTo>
                  <a:lnTo>
                    <a:pt x="9" y="50"/>
                  </a:lnTo>
                  <a:lnTo>
                    <a:pt x="43" y="4"/>
                  </a:lnTo>
                  <a:lnTo>
                    <a:pt x="33"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57" name="Freeform 356"/>
            <p:cNvSpPr>
              <a:spLocks/>
            </p:cNvSpPr>
            <p:nvPr/>
          </p:nvSpPr>
          <p:spPr bwMode="auto">
            <a:xfrm>
              <a:off x="3444" y="1653"/>
              <a:ext cx="50" cy="56"/>
            </a:xfrm>
            <a:custGeom>
              <a:avLst/>
              <a:gdLst>
                <a:gd name="T0" fmla="*/ 45 w 50"/>
                <a:gd name="T1" fmla="*/ 0 h 56"/>
                <a:gd name="T2" fmla="*/ 0 w 50"/>
                <a:gd name="T3" fmla="*/ 47 h 56"/>
                <a:gd name="T4" fmla="*/ 7 w 50"/>
                <a:gd name="T5" fmla="*/ 55 h 56"/>
                <a:gd name="T6" fmla="*/ 50 w 50"/>
                <a:gd name="T7" fmla="*/ 4 h 56"/>
                <a:gd name="T8" fmla="*/ 45 w 50"/>
                <a:gd name="T9" fmla="*/ 0 h 56"/>
              </a:gdLst>
              <a:ahLst/>
              <a:cxnLst>
                <a:cxn ang="0">
                  <a:pos x="T0" y="T1"/>
                </a:cxn>
                <a:cxn ang="0">
                  <a:pos x="T2" y="T3"/>
                </a:cxn>
                <a:cxn ang="0">
                  <a:pos x="T4" y="T5"/>
                </a:cxn>
                <a:cxn ang="0">
                  <a:pos x="T6" y="T7"/>
                </a:cxn>
                <a:cxn ang="0">
                  <a:pos x="T8" y="T9"/>
                </a:cxn>
              </a:cxnLst>
              <a:rect l="0" t="0" r="r" b="b"/>
              <a:pathLst>
                <a:path w="50" h="56">
                  <a:moveTo>
                    <a:pt x="45" y="0"/>
                  </a:moveTo>
                  <a:lnTo>
                    <a:pt x="0" y="47"/>
                  </a:lnTo>
                  <a:lnTo>
                    <a:pt x="7" y="55"/>
                  </a:lnTo>
                  <a:lnTo>
                    <a:pt x="50" y="4"/>
                  </a:lnTo>
                  <a:lnTo>
                    <a:pt x="45"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58" name="Freeform 357"/>
            <p:cNvSpPr>
              <a:spLocks/>
            </p:cNvSpPr>
            <p:nvPr/>
          </p:nvSpPr>
          <p:spPr bwMode="auto">
            <a:xfrm>
              <a:off x="2155" y="989"/>
              <a:ext cx="91" cy="100"/>
            </a:xfrm>
            <a:custGeom>
              <a:avLst/>
              <a:gdLst>
                <a:gd name="T0" fmla="*/ 83 w 91"/>
                <a:gd name="T1" fmla="*/ 0 h 100"/>
                <a:gd name="T2" fmla="*/ 0 w 91"/>
                <a:gd name="T3" fmla="*/ 95 h 100"/>
                <a:gd name="T4" fmla="*/ 9 w 91"/>
                <a:gd name="T5" fmla="*/ 100 h 100"/>
                <a:gd name="T6" fmla="*/ 91 w 91"/>
                <a:gd name="T7" fmla="*/ 7 h 100"/>
                <a:gd name="T8" fmla="*/ 83 w 91"/>
                <a:gd name="T9" fmla="*/ 0 h 100"/>
              </a:gdLst>
              <a:ahLst/>
              <a:cxnLst>
                <a:cxn ang="0">
                  <a:pos x="T0" y="T1"/>
                </a:cxn>
                <a:cxn ang="0">
                  <a:pos x="T2" y="T3"/>
                </a:cxn>
                <a:cxn ang="0">
                  <a:pos x="T4" y="T5"/>
                </a:cxn>
                <a:cxn ang="0">
                  <a:pos x="T6" y="T7"/>
                </a:cxn>
                <a:cxn ang="0">
                  <a:pos x="T8" y="T9"/>
                </a:cxn>
              </a:cxnLst>
              <a:rect l="0" t="0" r="r" b="b"/>
              <a:pathLst>
                <a:path w="91" h="100">
                  <a:moveTo>
                    <a:pt x="83" y="0"/>
                  </a:moveTo>
                  <a:lnTo>
                    <a:pt x="0" y="95"/>
                  </a:lnTo>
                  <a:lnTo>
                    <a:pt x="9" y="100"/>
                  </a:lnTo>
                  <a:lnTo>
                    <a:pt x="91" y="7"/>
                  </a:lnTo>
                  <a:lnTo>
                    <a:pt x="83"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59" name="Freeform 358"/>
            <p:cNvSpPr>
              <a:spLocks/>
            </p:cNvSpPr>
            <p:nvPr/>
          </p:nvSpPr>
          <p:spPr bwMode="auto">
            <a:xfrm>
              <a:off x="2083" y="1085"/>
              <a:ext cx="82" cy="91"/>
            </a:xfrm>
            <a:custGeom>
              <a:avLst/>
              <a:gdLst>
                <a:gd name="T0" fmla="*/ 71 w 82"/>
                <a:gd name="T1" fmla="*/ 0 h 91"/>
                <a:gd name="T2" fmla="*/ 0 w 82"/>
                <a:gd name="T3" fmla="*/ 86 h 91"/>
                <a:gd name="T4" fmla="*/ 9 w 82"/>
                <a:gd name="T5" fmla="*/ 91 h 91"/>
                <a:gd name="T6" fmla="*/ 81 w 82"/>
                <a:gd name="T7" fmla="*/ 4 h 91"/>
                <a:gd name="T8" fmla="*/ 71 w 82"/>
                <a:gd name="T9" fmla="*/ 0 h 91"/>
              </a:gdLst>
              <a:ahLst/>
              <a:cxnLst>
                <a:cxn ang="0">
                  <a:pos x="T0" y="T1"/>
                </a:cxn>
                <a:cxn ang="0">
                  <a:pos x="T2" y="T3"/>
                </a:cxn>
                <a:cxn ang="0">
                  <a:pos x="T4" y="T5"/>
                </a:cxn>
                <a:cxn ang="0">
                  <a:pos x="T6" y="T7"/>
                </a:cxn>
                <a:cxn ang="0">
                  <a:pos x="T8" y="T9"/>
                </a:cxn>
              </a:cxnLst>
              <a:rect l="0" t="0" r="r" b="b"/>
              <a:pathLst>
                <a:path w="82" h="91">
                  <a:moveTo>
                    <a:pt x="71" y="0"/>
                  </a:moveTo>
                  <a:lnTo>
                    <a:pt x="0" y="86"/>
                  </a:lnTo>
                  <a:lnTo>
                    <a:pt x="9" y="91"/>
                  </a:lnTo>
                  <a:lnTo>
                    <a:pt x="81" y="4"/>
                  </a:lnTo>
                  <a:lnTo>
                    <a:pt x="71"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60" name="Freeform 359"/>
            <p:cNvSpPr>
              <a:spLocks/>
            </p:cNvSpPr>
            <p:nvPr/>
          </p:nvSpPr>
          <p:spPr bwMode="auto">
            <a:xfrm>
              <a:off x="2004" y="1171"/>
              <a:ext cx="89" cy="106"/>
            </a:xfrm>
            <a:custGeom>
              <a:avLst/>
              <a:gdLst>
                <a:gd name="T0" fmla="*/ 79 w 89"/>
                <a:gd name="T1" fmla="*/ 0 h 106"/>
                <a:gd name="T2" fmla="*/ 0 w 89"/>
                <a:gd name="T3" fmla="*/ 100 h 106"/>
                <a:gd name="T4" fmla="*/ 9 w 89"/>
                <a:gd name="T5" fmla="*/ 105 h 106"/>
                <a:gd name="T6" fmla="*/ 88 w 89"/>
                <a:gd name="T7" fmla="*/ 4 h 106"/>
                <a:gd name="T8" fmla="*/ 79 w 89"/>
                <a:gd name="T9" fmla="*/ 0 h 106"/>
              </a:gdLst>
              <a:ahLst/>
              <a:cxnLst>
                <a:cxn ang="0">
                  <a:pos x="T0" y="T1"/>
                </a:cxn>
                <a:cxn ang="0">
                  <a:pos x="T2" y="T3"/>
                </a:cxn>
                <a:cxn ang="0">
                  <a:pos x="T4" y="T5"/>
                </a:cxn>
                <a:cxn ang="0">
                  <a:pos x="T6" y="T7"/>
                </a:cxn>
                <a:cxn ang="0">
                  <a:pos x="T8" y="T9"/>
                </a:cxn>
              </a:cxnLst>
              <a:rect l="0" t="0" r="r" b="b"/>
              <a:pathLst>
                <a:path w="89" h="106">
                  <a:moveTo>
                    <a:pt x="79" y="0"/>
                  </a:moveTo>
                  <a:lnTo>
                    <a:pt x="0" y="100"/>
                  </a:lnTo>
                  <a:lnTo>
                    <a:pt x="9" y="105"/>
                  </a:lnTo>
                  <a:lnTo>
                    <a:pt x="88" y="4"/>
                  </a:lnTo>
                  <a:lnTo>
                    <a:pt x="7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61" name="Freeform 360"/>
            <p:cNvSpPr>
              <a:spLocks/>
            </p:cNvSpPr>
            <p:nvPr/>
          </p:nvSpPr>
          <p:spPr bwMode="auto">
            <a:xfrm>
              <a:off x="1913" y="1272"/>
              <a:ext cx="101" cy="113"/>
            </a:xfrm>
            <a:custGeom>
              <a:avLst/>
              <a:gdLst>
                <a:gd name="T0" fmla="*/ 91 w 101"/>
                <a:gd name="T1" fmla="*/ 0 h 113"/>
                <a:gd name="T2" fmla="*/ 0 w 101"/>
                <a:gd name="T3" fmla="*/ 105 h 113"/>
                <a:gd name="T4" fmla="*/ 7 w 101"/>
                <a:gd name="T5" fmla="*/ 112 h 113"/>
                <a:gd name="T6" fmla="*/ 100 w 101"/>
                <a:gd name="T7" fmla="*/ 4 h 113"/>
                <a:gd name="T8" fmla="*/ 91 w 101"/>
                <a:gd name="T9" fmla="*/ 0 h 113"/>
              </a:gdLst>
              <a:ahLst/>
              <a:cxnLst>
                <a:cxn ang="0">
                  <a:pos x="T0" y="T1"/>
                </a:cxn>
                <a:cxn ang="0">
                  <a:pos x="T2" y="T3"/>
                </a:cxn>
                <a:cxn ang="0">
                  <a:pos x="T4" y="T5"/>
                </a:cxn>
                <a:cxn ang="0">
                  <a:pos x="T6" y="T7"/>
                </a:cxn>
                <a:cxn ang="0">
                  <a:pos x="T8" y="T9"/>
                </a:cxn>
              </a:cxnLst>
              <a:rect l="0" t="0" r="r" b="b"/>
              <a:pathLst>
                <a:path w="101" h="113">
                  <a:moveTo>
                    <a:pt x="91" y="0"/>
                  </a:moveTo>
                  <a:lnTo>
                    <a:pt x="0" y="105"/>
                  </a:lnTo>
                  <a:lnTo>
                    <a:pt x="7" y="112"/>
                  </a:lnTo>
                  <a:lnTo>
                    <a:pt x="100" y="4"/>
                  </a:lnTo>
                  <a:lnTo>
                    <a:pt x="91"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62" name="Freeform 361"/>
            <p:cNvSpPr>
              <a:spLocks/>
            </p:cNvSpPr>
            <p:nvPr/>
          </p:nvSpPr>
          <p:spPr bwMode="auto">
            <a:xfrm>
              <a:off x="1814" y="857"/>
              <a:ext cx="77" cy="86"/>
            </a:xfrm>
            <a:custGeom>
              <a:avLst/>
              <a:gdLst>
                <a:gd name="T0" fmla="*/ 69 w 77"/>
                <a:gd name="T1" fmla="*/ 0 h 86"/>
                <a:gd name="T2" fmla="*/ 0 w 77"/>
                <a:gd name="T3" fmla="*/ 81 h 86"/>
                <a:gd name="T4" fmla="*/ 9 w 77"/>
                <a:gd name="T5" fmla="*/ 86 h 86"/>
                <a:gd name="T6" fmla="*/ 76 w 77"/>
                <a:gd name="T7" fmla="*/ 7 h 86"/>
                <a:gd name="T8" fmla="*/ 69 w 77"/>
                <a:gd name="T9" fmla="*/ 0 h 86"/>
              </a:gdLst>
              <a:ahLst/>
              <a:cxnLst>
                <a:cxn ang="0">
                  <a:pos x="T0" y="T1"/>
                </a:cxn>
                <a:cxn ang="0">
                  <a:pos x="T2" y="T3"/>
                </a:cxn>
                <a:cxn ang="0">
                  <a:pos x="T4" y="T5"/>
                </a:cxn>
                <a:cxn ang="0">
                  <a:pos x="T6" y="T7"/>
                </a:cxn>
                <a:cxn ang="0">
                  <a:pos x="T8" y="T9"/>
                </a:cxn>
              </a:cxnLst>
              <a:rect l="0" t="0" r="r" b="b"/>
              <a:pathLst>
                <a:path w="77" h="86">
                  <a:moveTo>
                    <a:pt x="69" y="0"/>
                  </a:moveTo>
                  <a:lnTo>
                    <a:pt x="0" y="81"/>
                  </a:lnTo>
                  <a:lnTo>
                    <a:pt x="9" y="86"/>
                  </a:lnTo>
                  <a:lnTo>
                    <a:pt x="76" y="7"/>
                  </a:lnTo>
                  <a:lnTo>
                    <a:pt x="6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63" name="Freeform 362"/>
            <p:cNvSpPr>
              <a:spLocks/>
            </p:cNvSpPr>
            <p:nvPr/>
          </p:nvSpPr>
          <p:spPr bwMode="auto">
            <a:xfrm>
              <a:off x="1754" y="938"/>
              <a:ext cx="70" cy="75"/>
            </a:xfrm>
            <a:custGeom>
              <a:avLst/>
              <a:gdLst>
                <a:gd name="T0" fmla="*/ 60 w 70"/>
                <a:gd name="T1" fmla="*/ 0 h 75"/>
                <a:gd name="T2" fmla="*/ 0 w 70"/>
                <a:gd name="T3" fmla="*/ 69 h 75"/>
                <a:gd name="T4" fmla="*/ 9 w 70"/>
                <a:gd name="T5" fmla="*/ 74 h 75"/>
                <a:gd name="T6" fmla="*/ 69 w 70"/>
                <a:gd name="T7" fmla="*/ 4 h 75"/>
                <a:gd name="T8" fmla="*/ 60 w 70"/>
                <a:gd name="T9" fmla="*/ 0 h 75"/>
              </a:gdLst>
              <a:ahLst/>
              <a:cxnLst>
                <a:cxn ang="0">
                  <a:pos x="T0" y="T1"/>
                </a:cxn>
                <a:cxn ang="0">
                  <a:pos x="T2" y="T3"/>
                </a:cxn>
                <a:cxn ang="0">
                  <a:pos x="T4" y="T5"/>
                </a:cxn>
                <a:cxn ang="0">
                  <a:pos x="T6" y="T7"/>
                </a:cxn>
                <a:cxn ang="0">
                  <a:pos x="T8" y="T9"/>
                </a:cxn>
              </a:cxnLst>
              <a:rect l="0" t="0" r="r" b="b"/>
              <a:pathLst>
                <a:path w="70" h="75">
                  <a:moveTo>
                    <a:pt x="60" y="0"/>
                  </a:moveTo>
                  <a:lnTo>
                    <a:pt x="0" y="69"/>
                  </a:lnTo>
                  <a:lnTo>
                    <a:pt x="9" y="74"/>
                  </a:lnTo>
                  <a:lnTo>
                    <a:pt x="69" y="4"/>
                  </a:lnTo>
                  <a:lnTo>
                    <a:pt x="60"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64" name="Freeform 363"/>
            <p:cNvSpPr>
              <a:spLocks/>
            </p:cNvSpPr>
            <p:nvPr/>
          </p:nvSpPr>
          <p:spPr bwMode="auto">
            <a:xfrm>
              <a:off x="1690" y="1008"/>
              <a:ext cx="74" cy="86"/>
            </a:xfrm>
            <a:custGeom>
              <a:avLst/>
              <a:gdLst>
                <a:gd name="T0" fmla="*/ 64 w 74"/>
                <a:gd name="T1" fmla="*/ 0 h 86"/>
                <a:gd name="T2" fmla="*/ 0 w 74"/>
                <a:gd name="T3" fmla="*/ 81 h 86"/>
                <a:gd name="T4" fmla="*/ 9 w 74"/>
                <a:gd name="T5" fmla="*/ 86 h 86"/>
                <a:gd name="T6" fmla="*/ 74 w 74"/>
                <a:gd name="T7" fmla="*/ 4 h 86"/>
                <a:gd name="T8" fmla="*/ 64 w 74"/>
                <a:gd name="T9" fmla="*/ 0 h 86"/>
              </a:gdLst>
              <a:ahLst/>
              <a:cxnLst>
                <a:cxn ang="0">
                  <a:pos x="T0" y="T1"/>
                </a:cxn>
                <a:cxn ang="0">
                  <a:pos x="T2" y="T3"/>
                </a:cxn>
                <a:cxn ang="0">
                  <a:pos x="T4" y="T5"/>
                </a:cxn>
                <a:cxn ang="0">
                  <a:pos x="T6" y="T7"/>
                </a:cxn>
                <a:cxn ang="0">
                  <a:pos x="T8" y="T9"/>
                </a:cxn>
              </a:cxnLst>
              <a:rect l="0" t="0" r="r" b="b"/>
              <a:pathLst>
                <a:path w="74" h="86">
                  <a:moveTo>
                    <a:pt x="64" y="0"/>
                  </a:moveTo>
                  <a:lnTo>
                    <a:pt x="0" y="81"/>
                  </a:lnTo>
                  <a:lnTo>
                    <a:pt x="9" y="86"/>
                  </a:lnTo>
                  <a:lnTo>
                    <a:pt x="74" y="4"/>
                  </a:lnTo>
                  <a:lnTo>
                    <a:pt x="6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65" name="Freeform 364"/>
            <p:cNvSpPr>
              <a:spLocks/>
            </p:cNvSpPr>
            <p:nvPr/>
          </p:nvSpPr>
          <p:spPr bwMode="auto">
            <a:xfrm>
              <a:off x="1613" y="1090"/>
              <a:ext cx="86" cy="96"/>
            </a:xfrm>
            <a:custGeom>
              <a:avLst/>
              <a:gdLst>
                <a:gd name="T0" fmla="*/ 76 w 86"/>
                <a:gd name="T1" fmla="*/ 0 h 96"/>
                <a:gd name="T2" fmla="*/ 0 w 86"/>
                <a:gd name="T3" fmla="*/ 88 h 96"/>
                <a:gd name="T4" fmla="*/ 7 w 86"/>
                <a:gd name="T5" fmla="*/ 96 h 96"/>
                <a:gd name="T6" fmla="*/ 86 w 86"/>
                <a:gd name="T7" fmla="*/ 4 h 96"/>
                <a:gd name="T8" fmla="*/ 76 w 86"/>
                <a:gd name="T9" fmla="*/ 0 h 96"/>
              </a:gdLst>
              <a:ahLst/>
              <a:cxnLst>
                <a:cxn ang="0">
                  <a:pos x="T0" y="T1"/>
                </a:cxn>
                <a:cxn ang="0">
                  <a:pos x="T2" y="T3"/>
                </a:cxn>
                <a:cxn ang="0">
                  <a:pos x="T4" y="T5"/>
                </a:cxn>
                <a:cxn ang="0">
                  <a:pos x="T6" y="T7"/>
                </a:cxn>
                <a:cxn ang="0">
                  <a:pos x="T8" y="T9"/>
                </a:cxn>
              </a:cxnLst>
              <a:rect l="0" t="0" r="r" b="b"/>
              <a:pathLst>
                <a:path w="86" h="96">
                  <a:moveTo>
                    <a:pt x="76" y="0"/>
                  </a:moveTo>
                  <a:lnTo>
                    <a:pt x="0" y="88"/>
                  </a:lnTo>
                  <a:lnTo>
                    <a:pt x="7" y="96"/>
                  </a:lnTo>
                  <a:lnTo>
                    <a:pt x="86" y="4"/>
                  </a:lnTo>
                  <a:lnTo>
                    <a:pt x="76"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66" name="Freeform 365"/>
            <p:cNvSpPr>
              <a:spLocks/>
            </p:cNvSpPr>
            <p:nvPr/>
          </p:nvSpPr>
          <p:spPr bwMode="auto">
            <a:xfrm>
              <a:off x="1493" y="734"/>
              <a:ext cx="69" cy="77"/>
            </a:xfrm>
            <a:custGeom>
              <a:avLst/>
              <a:gdLst>
                <a:gd name="T0" fmla="*/ 62 w 69"/>
                <a:gd name="T1" fmla="*/ 0 h 77"/>
                <a:gd name="T2" fmla="*/ 0 w 69"/>
                <a:gd name="T3" fmla="*/ 72 h 77"/>
                <a:gd name="T4" fmla="*/ 7 w 69"/>
                <a:gd name="T5" fmla="*/ 76 h 77"/>
                <a:gd name="T6" fmla="*/ 9 w 69"/>
                <a:gd name="T7" fmla="*/ 76 h 77"/>
                <a:gd name="T8" fmla="*/ 69 w 69"/>
                <a:gd name="T9" fmla="*/ 7 h 77"/>
                <a:gd name="T10" fmla="*/ 62 w 69"/>
                <a:gd name="T11" fmla="*/ 0 h 77"/>
              </a:gdLst>
              <a:ahLst/>
              <a:cxnLst>
                <a:cxn ang="0">
                  <a:pos x="T0" y="T1"/>
                </a:cxn>
                <a:cxn ang="0">
                  <a:pos x="T2" y="T3"/>
                </a:cxn>
                <a:cxn ang="0">
                  <a:pos x="T4" y="T5"/>
                </a:cxn>
                <a:cxn ang="0">
                  <a:pos x="T6" y="T7"/>
                </a:cxn>
                <a:cxn ang="0">
                  <a:pos x="T8" y="T9"/>
                </a:cxn>
                <a:cxn ang="0">
                  <a:pos x="T10" y="T11"/>
                </a:cxn>
              </a:cxnLst>
              <a:rect l="0" t="0" r="r" b="b"/>
              <a:pathLst>
                <a:path w="69" h="77">
                  <a:moveTo>
                    <a:pt x="62" y="0"/>
                  </a:moveTo>
                  <a:lnTo>
                    <a:pt x="0" y="72"/>
                  </a:lnTo>
                  <a:lnTo>
                    <a:pt x="7" y="76"/>
                  </a:lnTo>
                  <a:lnTo>
                    <a:pt x="9" y="76"/>
                  </a:lnTo>
                  <a:lnTo>
                    <a:pt x="69" y="7"/>
                  </a:lnTo>
                  <a:lnTo>
                    <a:pt x="62"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67" name="Freeform 366"/>
            <p:cNvSpPr>
              <a:spLocks/>
            </p:cNvSpPr>
            <p:nvPr/>
          </p:nvSpPr>
          <p:spPr bwMode="auto">
            <a:xfrm>
              <a:off x="1438" y="806"/>
              <a:ext cx="62" cy="68"/>
            </a:xfrm>
            <a:custGeom>
              <a:avLst/>
              <a:gdLst>
                <a:gd name="T0" fmla="*/ 57 w 62"/>
                <a:gd name="T1" fmla="*/ 0 h 68"/>
                <a:gd name="T2" fmla="*/ 0 w 62"/>
                <a:gd name="T3" fmla="*/ 62 h 68"/>
                <a:gd name="T4" fmla="*/ 7 w 62"/>
                <a:gd name="T5" fmla="*/ 67 h 68"/>
                <a:gd name="T6" fmla="*/ 62 w 62"/>
                <a:gd name="T7" fmla="*/ 4 h 68"/>
                <a:gd name="T8" fmla="*/ 57 w 62"/>
                <a:gd name="T9" fmla="*/ 0 h 68"/>
              </a:gdLst>
              <a:ahLst/>
              <a:cxnLst>
                <a:cxn ang="0">
                  <a:pos x="T0" y="T1"/>
                </a:cxn>
                <a:cxn ang="0">
                  <a:pos x="T2" y="T3"/>
                </a:cxn>
                <a:cxn ang="0">
                  <a:pos x="T4" y="T5"/>
                </a:cxn>
                <a:cxn ang="0">
                  <a:pos x="T6" y="T7"/>
                </a:cxn>
                <a:cxn ang="0">
                  <a:pos x="T8" y="T9"/>
                </a:cxn>
              </a:cxnLst>
              <a:rect l="0" t="0" r="r" b="b"/>
              <a:pathLst>
                <a:path w="62" h="68">
                  <a:moveTo>
                    <a:pt x="57" y="0"/>
                  </a:moveTo>
                  <a:lnTo>
                    <a:pt x="0" y="62"/>
                  </a:lnTo>
                  <a:lnTo>
                    <a:pt x="7" y="67"/>
                  </a:lnTo>
                  <a:lnTo>
                    <a:pt x="62" y="4"/>
                  </a:lnTo>
                  <a:lnTo>
                    <a:pt x="5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68" name="Freeform 367"/>
            <p:cNvSpPr>
              <a:spLocks/>
            </p:cNvSpPr>
            <p:nvPr/>
          </p:nvSpPr>
          <p:spPr bwMode="auto">
            <a:xfrm>
              <a:off x="1382" y="869"/>
              <a:ext cx="65" cy="76"/>
            </a:xfrm>
            <a:custGeom>
              <a:avLst/>
              <a:gdLst>
                <a:gd name="T0" fmla="*/ 55 w 65"/>
                <a:gd name="T1" fmla="*/ 0 h 76"/>
                <a:gd name="T2" fmla="*/ 0 w 65"/>
                <a:gd name="T3" fmla="*/ 71 h 76"/>
                <a:gd name="T4" fmla="*/ 9 w 65"/>
                <a:gd name="T5" fmla="*/ 76 h 76"/>
                <a:gd name="T6" fmla="*/ 64 w 65"/>
                <a:gd name="T7" fmla="*/ 4 h 76"/>
                <a:gd name="T8" fmla="*/ 55 w 65"/>
                <a:gd name="T9" fmla="*/ 0 h 76"/>
              </a:gdLst>
              <a:ahLst/>
              <a:cxnLst>
                <a:cxn ang="0">
                  <a:pos x="T0" y="T1"/>
                </a:cxn>
                <a:cxn ang="0">
                  <a:pos x="T2" y="T3"/>
                </a:cxn>
                <a:cxn ang="0">
                  <a:pos x="T4" y="T5"/>
                </a:cxn>
                <a:cxn ang="0">
                  <a:pos x="T6" y="T7"/>
                </a:cxn>
                <a:cxn ang="0">
                  <a:pos x="T8" y="T9"/>
                </a:cxn>
              </a:cxnLst>
              <a:rect l="0" t="0" r="r" b="b"/>
              <a:pathLst>
                <a:path w="65" h="76">
                  <a:moveTo>
                    <a:pt x="55" y="0"/>
                  </a:moveTo>
                  <a:lnTo>
                    <a:pt x="0" y="71"/>
                  </a:lnTo>
                  <a:lnTo>
                    <a:pt x="9" y="76"/>
                  </a:lnTo>
                  <a:lnTo>
                    <a:pt x="64" y="4"/>
                  </a:lnTo>
                  <a:lnTo>
                    <a:pt x="55"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69" name="Freeform 368"/>
            <p:cNvSpPr>
              <a:spLocks/>
            </p:cNvSpPr>
            <p:nvPr/>
          </p:nvSpPr>
          <p:spPr bwMode="auto">
            <a:xfrm>
              <a:off x="1315" y="941"/>
              <a:ext cx="77" cy="86"/>
            </a:xfrm>
            <a:custGeom>
              <a:avLst/>
              <a:gdLst>
                <a:gd name="T0" fmla="*/ 67 w 77"/>
                <a:gd name="T1" fmla="*/ 0 h 86"/>
                <a:gd name="T2" fmla="*/ 0 w 77"/>
                <a:gd name="T3" fmla="*/ 79 h 86"/>
                <a:gd name="T4" fmla="*/ 7 w 77"/>
                <a:gd name="T5" fmla="*/ 86 h 86"/>
                <a:gd name="T6" fmla="*/ 76 w 77"/>
                <a:gd name="T7" fmla="*/ 4 h 86"/>
                <a:gd name="T8" fmla="*/ 67 w 77"/>
                <a:gd name="T9" fmla="*/ 0 h 86"/>
              </a:gdLst>
              <a:ahLst/>
              <a:cxnLst>
                <a:cxn ang="0">
                  <a:pos x="T0" y="T1"/>
                </a:cxn>
                <a:cxn ang="0">
                  <a:pos x="T2" y="T3"/>
                </a:cxn>
                <a:cxn ang="0">
                  <a:pos x="T4" y="T5"/>
                </a:cxn>
                <a:cxn ang="0">
                  <a:pos x="T6" y="T7"/>
                </a:cxn>
                <a:cxn ang="0">
                  <a:pos x="T8" y="T9"/>
                </a:cxn>
              </a:cxnLst>
              <a:rect l="0" t="0" r="r" b="b"/>
              <a:pathLst>
                <a:path w="77" h="86">
                  <a:moveTo>
                    <a:pt x="67" y="0"/>
                  </a:moveTo>
                  <a:lnTo>
                    <a:pt x="0" y="79"/>
                  </a:lnTo>
                  <a:lnTo>
                    <a:pt x="7" y="86"/>
                  </a:lnTo>
                  <a:lnTo>
                    <a:pt x="76" y="4"/>
                  </a:lnTo>
                  <a:lnTo>
                    <a:pt x="6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70" name="Freeform 369"/>
            <p:cNvSpPr>
              <a:spLocks/>
            </p:cNvSpPr>
            <p:nvPr/>
          </p:nvSpPr>
          <p:spPr bwMode="auto">
            <a:xfrm>
              <a:off x="1188" y="597"/>
              <a:ext cx="65" cy="70"/>
            </a:xfrm>
            <a:custGeom>
              <a:avLst/>
              <a:gdLst>
                <a:gd name="T0" fmla="*/ 57 w 65"/>
                <a:gd name="T1" fmla="*/ 0 h 70"/>
                <a:gd name="T2" fmla="*/ 0 w 65"/>
                <a:gd name="T3" fmla="*/ 64 h 70"/>
                <a:gd name="T4" fmla="*/ 9 w 65"/>
                <a:gd name="T5" fmla="*/ 69 h 70"/>
                <a:gd name="T6" fmla="*/ 64 w 65"/>
                <a:gd name="T7" fmla="*/ 7 h 70"/>
                <a:gd name="T8" fmla="*/ 57 w 65"/>
                <a:gd name="T9" fmla="*/ 0 h 70"/>
              </a:gdLst>
              <a:ahLst/>
              <a:cxnLst>
                <a:cxn ang="0">
                  <a:pos x="T0" y="T1"/>
                </a:cxn>
                <a:cxn ang="0">
                  <a:pos x="T2" y="T3"/>
                </a:cxn>
                <a:cxn ang="0">
                  <a:pos x="T4" y="T5"/>
                </a:cxn>
                <a:cxn ang="0">
                  <a:pos x="T6" y="T7"/>
                </a:cxn>
                <a:cxn ang="0">
                  <a:pos x="T8" y="T9"/>
                </a:cxn>
              </a:cxnLst>
              <a:rect l="0" t="0" r="r" b="b"/>
              <a:pathLst>
                <a:path w="65" h="70">
                  <a:moveTo>
                    <a:pt x="57" y="0"/>
                  </a:moveTo>
                  <a:lnTo>
                    <a:pt x="0" y="64"/>
                  </a:lnTo>
                  <a:lnTo>
                    <a:pt x="9" y="69"/>
                  </a:lnTo>
                  <a:lnTo>
                    <a:pt x="64" y="7"/>
                  </a:lnTo>
                  <a:lnTo>
                    <a:pt x="5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71" name="Freeform 370"/>
            <p:cNvSpPr>
              <a:spLocks/>
            </p:cNvSpPr>
            <p:nvPr/>
          </p:nvSpPr>
          <p:spPr bwMode="auto">
            <a:xfrm>
              <a:off x="1140" y="662"/>
              <a:ext cx="58" cy="63"/>
            </a:xfrm>
            <a:custGeom>
              <a:avLst/>
              <a:gdLst>
                <a:gd name="T0" fmla="*/ 47 w 58"/>
                <a:gd name="T1" fmla="*/ 0 h 63"/>
                <a:gd name="T2" fmla="*/ 0 w 58"/>
                <a:gd name="T3" fmla="*/ 57 h 63"/>
                <a:gd name="T4" fmla="*/ 9 w 58"/>
                <a:gd name="T5" fmla="*/ 62 h 63"/>
                <a:gd name="T6" fmla="*/ 57 w 58"/>
                <a:gd name="T7" fmla="*/ 4 h 63"/>
                <a:gd name="T8" fmla="*/ 47 w 58"/>
                <a:gd name="T9" fmla="*/ 0 h 63"/>
              </a:gdLst>
              <a:ahLst/>
              <a:cxnLst>
                <a:cxn ang="0">
                  <a:pos x="T0" y="T1"/>
                </a:cxn>
                <a:cxn ang="0">
                  <a:pos x="T2" y="T3"/>
                </a:cxn>
                <a:cxn ang="0">
                  <a:pos x="T4" y="T5"/>
                </a:cxn>
                <a:cxn ang="0">
                  <a:pos x="T6" y="T7"/>
                </a:cxn>
                <a:cxn ang="0">
                  <a:pos x="T8" y="T9"/>
                </a:cxn>
              </a:cxnLst>
              <a:rect l="0" t="0" r="r" b="b"/>
              <a:pathLst>
                <a:path w="58" h="63">
                  <a:moveTo>
                    <a:pt x="47" y="0"/>
                  </a:moveTo>
                  <a:lnTo>
                    <a:pt x="0" y="57"/>
                  </a:lnTo>
                  <a:lnTo>
                    <a:pt x="9" y="62"/>
                  </a:lnTo>
                  <a:lnTo>
                    <a:pt x="57" y="4"/>
                  </a:lnTo>
                  <a:lnTo>
                    <a:pt x="4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72" name="Freeform 371"/>
            <p:cNvSpPr>
              <a:spLocks/>
            </p:cNvSpPr>
            <p:nvPr/>
          </p:nvSpPr>
          <p:spPr bwMode="auto">
            <a:xfrm>
              <a:off x="1090" y="720"/>
              <a:ext cx="60" cy="70"/>
            </a:xfrm>
            <a:custGeom>
              <a:avLst/>
              <a:gdLst>
                <a:gd name="T0" fmla="*/ 50 w 60"/>
                <a:gd name="T1" fmla="*/ 0 h 70"/>
                <a:gd name="T2" fmla="*/ 0 w 60"/>
                <a:gd name="T3" fmla="*/ 64 h 70"/>
                <a:gd name="T4" fmla="*/ 7 w 60"/>
                <a:gd name="T5" fmla="*/ 69 h 70"/>
                <a:gd name="T6" fmla="*/ 9 w 60"/>
                <a:gd name="T7" fmla="*/ 69 h 70"/>
                <a:gd name="T8" fmla="*/ 60 w 60"/>
                <a:gd name="T9" fmla="*/ 4 h 70"/>
                <a:gd name="T10" fmla="*/ 50 w 60"/>
                <a:gd name="T11" fmla="*/ 0 h 70"/>
              </a:gdLst>
              <a:ahLst/>
              <a:cxnLst>
                <a:cxn ang="0">
                  <a:pos x="T0" y="T1"/>
                </a:cxn>
                <a:cxn ang="0">
                  <a:pos x="T2" y="T3"/>
                </a:cxn>
                <a:cxn ang="0">
                  <a:pos x="T4" y="T5"/>
                </a:cxn>
                <a:cxn ang="0">
                  <a:pos x="T6" y="T7"/>
                </a:cxn>
                <a:cxn ang="0">
                  <a:pos x="T8" y="T9"/>
                </a:cxn>
                <a:cxn ang="0">
                  <a:pos x="T10" y="T11"/>
                </a:cxn>
              </a:cxnLst>
              <a:rect l="0" t="0" r="r" b="b"/>
              <a:pathLst>
                <a:path w="60" h="70">
                  <a:moveTo>
                    <a:pt x="50" y="0"/>
                  </a:moveTo>
                  <a:lnTo>
                    <a:pt x="0" y="64"/>
                  </a:lnTo>
                  <a:lnTo>
                    <a:pt x="7" y="69"/>
                  </a:lnTo>
                  <a:lnTo>
                    <a:pt x="9" y="69"/>
                  </a:lnTo>
                  <a:lnTo>
                    <a:pt x="60" y="4"/>
                  </a:lnTo>
                  <a:lnTo>
                    <a:pt x="50"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73" name="Freeform 372"/>
            <p:cNvSpPr>
              <a:spLocks/>
            </p:cNvSpPr>
            <p:nvPr/>
          </p:nvSpPr>
          <p:spPr bwMode="auto">
            <a:xfrm>
              <a:off x="1027" y="785"/>
              <a:ext cx="70" cy="76"/>
            </a:xfrm>
            <a:custGeom>
              <a:avLst/>
              <a:gdLst>
                <a:gd name="T0" fmla="*/ 64 w 70"/>
                <a:gd name="T1" fmla="*/ 0 h 76"/>
                <a:gd name="T2" fmla="*/ 0 w 70"/>
                <a:gd name="T3" fmla="*/ 69 h 76"/>
                <a:gd name="T4" fmla="*/ 7 w 70"/>
                <a:gd name="T5" fmla="*/ 76 h 76"/>
                <a:gd name="T6" fmla="*/ 69 w 70"/>
                <a:gd name="T7" fmla="*/ 4 h 76"/>
                <a:gd name="T8" fmla="*/ 64 w 70"/>
                <a:gd name="T9" fmla="*/ 0 h 76"/>
              </a:gdLst>
              <a:ahLst/>
              <a:cxnLst>
                <a:cxn ang="0">
                  <a:pos x="T0" y="T1"/>
                </a:cxn>
                <a:cxn ang="0">
                  <a:pos x="T2" y="T3"/>
                </a:cxn>
                <a:cxn ang="0">
                  <a:pos x="T4" y="T5"/>
                </a:cxn>
                <a:cxn ang="0">
                  <a:pos x="T6" y="T7"/>
                </a:cxn>
                <a:cxn ang="0">
                  <a:pos x="T8" y="T9"/>
                </a:cxn>
              </a:cxnLst>
              <a:rect l="0" t="0" r="r" b="b"/>
              <a:pathLst>
                <a:path w="70" h="76">
                  <a:moveTo>
                    <a:pt x="64" y="0"/>
                  </a:moveTo>
                  <a:lnTo>
                    <a:pt x="0" y="69"/>
                  </a:lnTo>
                  <a:lnTo>
                    <a:pt x="7" y="76"/>
                  </a:lnTo>
                  <a:lnTo>
                    <a:pt x="69" y="4"/>
                  </a:lnTo>
                  <a:lnTo>
                    <a:pt x="6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74" name="Freeform 373"/>
            <p:cNvSpPr>
              <a:spLocks/>
            </p:cNvSpPr>
            <p:nvPr/>
          </p:nvSpPr>
          <p:spPr bwMode="auto">
            <a:xfrm>
              <a:off x="912" y="465"/>
              <a:ext cx="55" cy="63"/>
            </a:xfrm>
            <a:custGeom>
              <a:avLst/>
              <a:gdLst>
                <a:gd name="T0" fmla="*/ 48 w 55"/>
                <a:gd name="T1" fmla="*/ 0 h 63"/>
                <a:gd name="T2" fmla="*/ 0 w 55"/>
                <a:gd name="T3" fmla="*/ 57 h 63"/>
                <a:gd name="T4" fmla="*/ 9 w 55"/>
                <a:gd name="T5" fmla="*/ 62 h 63"/>
                <a:gd name="T6" fmla="*/ 55 w 55"/>
                <a:gd name="T7" fmla="*/ 7 h 63"/>
                <a:gd name="T8" fmla="*/ 48 w 55"/>
                <a:gd name="T9" fmla="*/ 0 h 63"/>
              </a:gdLst>
              <a:ahLst/>
              <a:cxnLst>
                <a:cxn ang="0">
                  <a:pos x="T0" y="T1"/>
                </a:cxn>
                <a:cxn ang="0">
                  <a:pos x="T2" y="T3"/>
                </a:cxn>
                <a:cxn ang="0">
                  <a:pos x="T4" y="T5"/>
                </a:cxn>
                <a:cxn ang="0">
                  <a:pos x="T6" y="T7"/>
                </a:cxn>
                <a:cxn ang="0">
                  <a:pos x="T8" y="T9"/>
                </a:cxn>
              </a:cxnLst>
              <a:rect l="0" t="0" r="r" b="b"/>
              <a:pathLst>
                <a:path w="55" h="63">
                  <a:moveTo>
                    <a:pt x="48" y="0"/>
                  </a:moveTo>
                  <a:lnTo>
                    <a:pt x="0" y="57"/>
                  </a:lnTo>
                  <a:lnTo>
                    <a:pt x="9" y="62"/>
                  </a:lnTo>
                  <a:lnTo>
                    <a:pt x="55" y="7"/>
                  </a:lnTo>
                  <a:lnTo>
                    <a:pt x="48"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75" name="Freeform 374"/>
            <p:cNvSpPr>
              <a:spLocks/>
            </p:cNvSpPr>
            <p:nvPr/>
          </p:nvSpPr>
          <p:spPr bwMode="auto">
            <a:xfrm>
              <a:off x="871" y="523"/>
              <a:ext cx="51" cy="53"/>
            </a:xfrm>
            <a:custGeom>
              <a:avLst/>
              <a:gdLst>
                <a:gd name="T0" fmla="*/ 40 w 51"/>
                <a:gd name="T1" fmla="*/ 0 h 53"/>
                <a:gd name="T2" fmla="*/ 0 w 51"/>
                <a:gd name="T3" fmla="*/ 48 h 53"/>
                <a:gd name="T4" fmla="*/ 9 w 51"/>
                <a:gd name="T5" fmla="*/ 52 h 53"/>
                <a:gd name="T6" fmla="*/ 50 w 51"/>
                <a:gd name="T7" fmla="*/ 4 h 53"/>
                <a:gd name="T8" fmla="*/ 40 w 51"/>
                <a:gd name="T9" fmla="*/ 0 h 53"/>
              </a:gdLst>
              <a:ahLst/>
              <a:cxnLst>
                <a:cxn ang="0">
                  <a:pos x="T0" y="T1"/>
                </a:cxn>
                <a:cxn ang="0">
                  <a:pos x="T2" y="T3"/>
                </a:cxn>
                <a:cxn ang="0">
                  <a:pos x="T4" y="T5"/>
                </a:cxn>
                <a:cxn ang="0">
                  <a:pos x="T6" y="T7"/>
                </a:cxn>
                <a:cxn ang="0">
                  <a:pos x="T8" y="T9"/>
                </a:cxn>
              </a:cxnLst>
              <a:rect l="0" t="0" r="r" b="b"/>
              <a:pathLst>
                <a:path w="51" h="53">
                  <a:moveTo>
                    <a:pt x="40" y="0"/>
                  </a:moveTo>
                  <a:lnTo>
                    <a:pt x="0" y="48"/>
                  </a:lnTo>
                  <a:lnTo>
                    <a:pt x="9" y="52"/>
                  </a:lnTo>
                  <a:lnTo>
                    <a:pt x="50" y="4"/>
                  </a:lnTo>
                  <a:lnTo>
                    <a:pt x="40"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76" name="Freeform 375"/>
            <p:cNvSpPr>
              <a:spLocks/>
            </p:cNvSpPr>
            <p:nvPr/>
          </p:nvSpPr>
          <p:spPr bwMode="auto">
            <a:xfrm>
              <a:off x="825" y="571"/>
              <a:ext cx="56" cy="60"/>
            </a:xfrm>
            <a:custGeom>
              <a:avLst/>
              <a:gdLst>
                <a:gd name="T0" fmla="*/ 45 w 56"/>
                <a:gd name="T1" fmla="*/ 0 h 60"/>
                <a:gd name="T2" fmla="*/ 0 w 56"/>
                <a:gd name="T3" fmla="*/ 55 h 60"/>
                <a:gd name="T4" fmla="*/ 9 w 56"/>
                <a:gd name="T5" fmla="*/ 60 h 60"/>
                <a:gd name="T6" fmla="*/ 55 w 56"/>
                <a:gd name="T7" fmla="*/ 4 h 60"/>
                <a:gd name="T8" fmla="*/ 45 w 56"/>
                <a:gd name="T9" fmla="*/ 0 h 60"/>
              </a:gdLst>
              <a:ahLst/>
              <a:cxnLst>
                <a:cxn ang="0">
                  <a:pos x="T0" y="T1"/>
                </a:cxn>
                <a:cxn ang="0">
                  <a:pos x="T2" y="T3"/>
                </a:cxn>
                <a:cxn ang="0">
                  <a:pos x="T4" y="T5"/>
                </a:cxn>
                <a:cxn ang="0">
                  <a:pos x="T6" y="T7"/>
                </a:cxn>
                <a:cxn ang="0">
                  <a:pos x="T8" y="T9"/>
                </a:cxn>
              </a:cxnLst>
              <a:rect l="0" t="0" r="r" b="b"/>
              <a:pathLst>
                <a:path w="56" h="60">
                  <a:moveTo>
                    <a:pt x="45" y="0"/>
                  </a:moveTo>
                  <a:lnTo>
                    <a:pt x="0" y="55"/>
                  </a:lnTo>
                  <a:lnTo>
                    <a:pt x="9" y="60"/>
                  </a:lnTo>
                  <a:lnTo>
                    <a:pt x="55" y="4"/>
                  </a:lnTo>
                  <a:lnTo>
                    <a:pt x="45"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77" name="Freeform 376"/>
            <p:cNvSpPr>
              <a:spLocks/>
            </p:cNvSpPr>
            <p:nvPr/>
          </p:nvSpPr>
          <p:spPr bwMode="auto">
            <a:xfrm>
              <a:off x="773" y="626"/>
              <a:ext cx="62" cy="70"/>
            </a:xfrm>
            <a:custGeom>
              <a:avLst/>
              <a:gdLst>
                <a:gd name="T0" fmla="*/ 52 w 62"/>
                <a:gd name="T1" fmla="*/ 0 h 70"/>
                <a:gd name="T2" fmla="*/ 0 w 62"/>
                <a:gd name="T3" fmla="*/ 62 h 70"/>
                <a:gd name="T4" fmla="*/ 7 w 62"/>
                <a:gd name="T5" fmla="*/ 69 h 70"/>
                <a:gd name="T6" fmla="*/ 62 w 62"/>
                <a:gd name="T7" fmla="*/ 4 h 70"/>
                <a:gd name="T8" fmla="*/ 52 w 62"/>
                <a:gd name="T9" fmla="*/ 0 h 70"/>
              </a:gdLst>
              <a:ahLst/>
              <a:cxnLst>
                <a:cxn ang="0">
                  <a:pos x="T0" y="T1"/>
                </a:cxn>
                <a:cxn ang="0">
                  <a:pos x="T2" y="T3"/>
                </a:cxn>
                <a:cxn ang="0">
                  <a:pos x="T4" y="T5"/>
                </a:cxn>
                <a:cxn ang="0">
                  <a:pos x="T6" y="T7"/>
                </a:cxn>
                <a:cxn ang="0">
                  <a:pos x="T8" y="T9"/>
                </a:cxn>
              </a:cxnLst>
              <a:rect l="0" t="0" r="r" b="b"/>
              <a:pathLst>
                <a:path w="62" h="70">
                  <a:moveTo>
                    <a:pt x="52" y="0"/>
                  </a:moveTo>
                  <a:lnTo>
                    <a:pt x="0" y="62"/>
                  </a:lnTo>
                  <a:lnTo>
                    <a:pt x="7" y="69"/>
                  </a:lnTo>
                  <a:lnTo>
                    <a:pt x="62" y="4"/>
                  </a:lnTo>
                  <a:lnTo>
                    <a:pt x="52"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78" name="Freeform 377"/>
            <p:cNvSpPr>
              <a:spLocks/>
            </p:cNvSpPr>
            <p:nvPr/>
          </p:nvSpPr>
          <p:spPr bwMode="auto">
            <a:xfrm>
              <a:off x="662" y="350"/>
              <a:ext cx="51" cy="56"/>
            </a:xfrm>
            <a:custGeom>
              <a:avLst/>
              <a:gdLst>
                <a:gd name="T0" fmla="*/ 43 w 51"/>
                <a:gd name="T1" fmla="*/ 0 h 56"/>
                <a:gd name="T2" fmla="*/ 0 w 51"/>
                <a:gd name="T3" fmla="*/ 50 h 56"/>
                <a:gd name="T4" fmla="*/ 9 w 51"/>
                <a:gd name="T5" fmla="*/ 55 h 56"/>
                <a:gd name="T6" fmla="*/ 50 w 51"/>
                <a:gd name="T7" fmla="*/ 7 h 56"/>
                <a:gd name="T8" fmla="*/ 43 w 51"/>
                <a:gd name="T9" fmla="*/ 0 h 56"/>
              </a:gdLst>
              <a:ahLst/>
              <a:cxnLst>
                <a:cxn ang="0">
                  <a:pos x="T0" y="T1"/>
                </a:cxn>
                <a:cxn ang="0">
                  <a:pos x="T2" y="T3"/>
                </a:cxn>
                <a:cxn ang="0">
                  <a:pos x="T4" y="T5"/>
                </a:cxn>
                <a:cxn ang="0">
                  <a:pos x="T6" y="T7"/>
                </a:cxn>
                <a:cxn ang="0">
                  <a:pos x="T8" y="T9"/>
                </a:cxn>
              </a:cxnLst>
              <a:rect l="0" t="0" r="r" b="b"/>
              <a:pathLst>
                <a:path w="51" h="56">
                  <a:moveTo>
                    <a:pt x="43" y="0"/>
                  </a:moveTo>
                  <a:lnTo>
                    <a:pt x="0" y="50"/>
                  </a:lnTo>
                  <a:lnTo>
                    <a:pt x="9" y="55"/>
                  </a:lnTo>
                  <a:lnTo>
                    <a:pt x="50" y="7"/>
                  </a:lnTo>
                  <a:lnTo>
                    <a:pt x="43"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79" name="Freeform 378"/>
            <p:cNvSpPr>
              <a:spLocks/>
            </p:cNvSpPr>
            <p:nvPr/>
          </p:nvSpPr>
          <p:spPr bwMode="auto">
            <a:xfrm>
              <a:off x="626" y="401"/>
              <a:ext cx="46" cy="48"/>
            </a:xfrm>
            <a:custGeom>
              <a:avLst/>
              <a:gdLst>
                <a:gd name="T0" fmla="*/ 35 w 46"/>
                <a:gd name="T1" fmla="*/ 0 h 48"/>
                <a:gd name="T2" fmla="*/ 0 w 46"/>
                <a:gd name="T3" fmla="*/ 43 h 48"/>
                <a:gd name="T4" fmla="*/ 9 w 46"/>
                <a:gd name="T5" fmla="*/ 48 h 48"/>
                <a:gd name="T6" fmla="*/ 45 w 46"/>
                <a:gd name="T7" fmla="*/ 4 h 48"/>
                <a:gd name="T8" fmla="*/ 35 w 46"/>
                <a:gd name="T9" fmla="*/ 0 h 48"/>
              </a:gdLst>
              <a:ahLst/>
              <a:cxnLst>
                <a:cxn ang="0">
                  <a:pos x="T0" y="T1"/>
                </a:cxn>
                <a:cxn ang="0">
                  <a:pos x="T2" y="T3"/>
                </a:cxn>
                <a:cxn ang="0">
                  <a:pos x="T4" y="T5"/>
                </a:cxn>
                <a:cxn ang="0">
                  <a:pos x="T6" y="T7"/>
                </a:cxn>
                <a:cxn ang="0">
                  <a:pos x="T8" y="T9"/>
                </a:cxn>
              </a:cxnLst>
              <a:rect l="0" t="0" r="r" b="b"/>
              <a:pathLst>
                <a:path w="46" h="48">
                  <a:moveTo>
                    <a:pt x="35" y="0"/>
                  </a:moveTo>
                  <a:lnTo>
                    <a:pt x="0" y="43"/>
                  </a:lnTo>
                  <a:lnTo>
                    <a:pt x="9" y="48"/>
                  </a:lnTo>
                  <a:lnTo>
                    <a:pt x="45" y="4"/>
                  </a:lnTo>
                  <a:lnTo>
                    <a:pt x="35"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80" name="Freeform 379"/>
            <p:cNvSpPr>
              <a:spLocks/>
            </p:cNvSpPr>
            <p:nvPr/>
          </p:nvSpPr>
          <p:spPr bwMode="auto">
            <a:xfrm>
              <a:off x="588" y="444"/>
              <a:ext cx="48" cy="55"/>
            </a:xfrm>
            <a:custGeom>
              <a:avLst/>
              <a:gdLst>
                <a:gd name="T0" fmla="*/ 38 w 48"/>
                <a:gd name="T1" fmla="*/ 0 h 55"/>
                <a:gd name="T2" fmla="*/ 0 w 48"/>
                <a:gd name="T3" fmla="*/ 50 h 55"/>
                <a:gd name="T4" fmla="*/ 7 w 48"/>
                <a:gd name="T5" fmla="*/ 55 h 55"/>
                <a:gd name="T6" fmla="*/ 9 w 48"/>
                <a:gd name="T7" fmla="*/ 55 h 55"/>
                <a:gd name="T8" fmla="*/ 48 w 48"/>
                <a:gd name="T9" fmla="*/ 4 h 55"/>
                <a:gd name="T10" fmla="*/ 38 w 48"/>
                <a:gd name="T11" fmla="*/ 0 h 55"/>
              </a:gdLst>
              <a:ahLst/>
              <a:cxnLst>
                <a:cxn ang="0">
                  <a:pos x="T0" y="T1"/>
                </a:cxn>
                <a:cxn ang="0">
                  <a:pos x="T2" y="T3"/>
                </a:cxn>
                <a:cxn ang="0">
                  <a:pos x="T4" y="T5"/>
                </a:cxn>
                <a:cxn ang="0">
                  <a:pos x="T6" y="T7"/>
                </a:cxn>
                <a:cxn ang="0">
                  <a:pos x="T8" y="T9"/>
                </a:cxn>
                <a:cxn ang="0">
                  <a:pos x="T10" y="T11"/>
                </a:cxn>
              </a:cxnLst>
              <a:rect l="0" t="0" r="r" b="b"/>
              <a:pathLst>
                <a:path w="48" h="55">
                  <a:moveTo>
                    <a:pt x="38" y="0"/>
                  </a:moveTo>
                  <a:lnTo>
                    <a:pt x="0" y="50"/>
                  </a:lnTo>
                  <a:lnTo>
                    <a:pt x="7" y="55"/>
                  </a:lnTo>
                  <a:lnTo>
                    <a:pt x="9" y="55"/>
                  </a:lnTo>
                  <a:lnTo>
                    <a:pt x="48" y="4"/>
                  </a:lnTo>
                  <a:lnTo>
                    <a:pt x="38"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81" name="Freeform 380"/>
            <p:cNvSpPr>
              <a:spLocks/>
            </p:cNvSpPr>
            <p:nvPr/>
          </p:nvSpPr>
          <p:spPr bwMode="auto">
            <a:xfrm>
              <a:off x="540" y="494"/>
              <a:ext cx="55" cy="60"/>
            </a:xfrm>
            <a:custGeom>
              <a:avLst/>
              <a:gdLst>
                <a:gd name="T0" fmla="*/ 50 w 55"/>
                <a:gd name="T1" fmla="*/ 0 h 60"/>
                <a:gd name="T2" fmla="*/ 0 w 55"/>
                <a:gd name="T3" fmla="*/ 52 h 60"/>
                <a:gd name="T4" fmla="*/ 7 w 55"/>
                <a:gd name="T5" fmla="*/ 60 h 60"/>
                <a:gd name="T6" fmla="*/ 55 w 55"/>
                <a:gd name="T7" fmla="*/ 4 h 60"/>
                <a:gd name="T8" fmla="*/ 50 w 55"/>
                <a:gd name="T9" fmla="*/ 0 h 60"/>
              </a:gdLst>
              <a:ahLst/>
              <a:cxnLst>
                <a:cxn ang="0">
                  <a:pos x="T0" y="T1"/>
                </a:cxn>
                <a:cxn ang="0">
                  <a:pos x="T2" y="T3"/>
                </a:cxn>
                <a:cxn ang="0">
                  <a:pos x="T4" y="T5"/>
                </a:cxn>
                <a:cxn ang="0">
                  <a:pos x="T6" y="T7"/>
                </a:cxn>
                <a:cxn ang="0">
                  <a:pos x="T8" y="T9"/>
                </a:cxn>
              </a:cxnLst>
              <a:rect l="0" t="0" r="r" b="b"/>
              <a:pathLst>
                <a:path w="55" h="60">
                  <a:moveTo>
                    <a:pt x="50" y="0"/>
                  </a:moveTo>
                  <a:lnTo>
                    <a:pt x="0" y="52"/>
                  </a:lnTo>
                  <a:lnTo>
                    <a:pt x="7" y="60"/>
                  </a:lnTo>
                  <a:lnTo>
                    <a:pt x="55" y="4"/>
                  </a:lnTo>
                  <a:lnTo>
                    <a:pt x="50"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82" name="Freeform 381"/>
            <p:cNvSpPr>
              <a:spLocks/>
            </p:cNvSpPr>
            <p:nvPr/>
          </p:nvSpPr>
          <p:spPr bwMode="auto">
            <a:xfrm>
              <a:off x="425" y="240"/>
              <a:ext cx="45" cy="53"/>
            </a:xfrm>
            <a:custGeom>
              <a:avLst/>
              <a:gdLst>
                <a:gd name="T0" fmla="*/ 38 w 45"/>
                <a:gd name="T1" fmla="*/ 0 h 53"/>
                <a:gd name="T2" fmla="*/ 0 w 45"/>
                <a:gd name="T3" fmla="*/ 47 h 53"/>
                <a:gd name="T4" fmla="*/ 9 w 45"/>
                <a:gd name="T5" fmla="*/ 52 h 53"/>
                <a:gd name="T6" fmla="*/ 45 w 45"/>
                <a:gd name="T7" fmla="*/ 7 h 53"/>
                <a:gd name="T8" fmla="*/ 38 w 45"/>
                <a:gd name="T9" fmla="*/ 0 h 53"/>
              </a:gdLst>
              <a:ahLst/>
              <a:cxnLst>
                <a:cxn ang="0">
                  <a:pos x="T0" y="T1"/>
                </a:cxn>
                <a:cxn ang="0">
                  <a:pos x="T2" y="T3"/>
                </a:cxn>
                <a:cxn ang="0">
                  <a:pos x="T4" y="T5"/>
                </a:cxn>
                <a:cxn ang="0">
                  <a:pos x="T6" y="T7"/>
                </a:cxn>
                <a:cxn ang="0">
                  <a:pos x="T8" y="T9"/>
                </a:cxn>
              </a:cxnLst>
              <a:rect l="0" t="0" r="r" b="b"/>
              <a:pathLst>
                <a:path w="45" h="53">
                  <a:moveTo>
                    <a:pt x="38" y="0"/>
                  </a:moveTo>
                  <a:lnTo>
                    <a:pt x="0" y="47"/>
                  </a:lnTo>
                  <a:lnTo>
                    <a:pt x="9" y="52"/>
                  </a:lnTo>
                  <a:lnTo>
                    <a:pt x="45" y="7"/>
                  </a:lnTo>
                  <a:lnTo>
                    <a:pt x="38"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83" name="Freeform 382"/>
            <p:cNvSpPr>
              <a:spLocks/>
            </p:cNvSpPr>
            <p:nvPr/>
          </p:nvSpPr>
          <p:spPr bwMode="auto">
            <a:xfrm>
              <a:off x="391" y="288"/>
              <a:ext cx="43" cy="46"/>
            </a:xfrm>
            <a:custGeom>
              <a:avLst/>
              <a:gdLst>
                <a:gd name="T0" fmla="*/ 33 w 43"/>
                <a:gd name="T1" fmla="*/ 0 h 46"/>
                <a:gd name="T2" fmla="*/ 0 w 43"/>
                <a:gd name="T3" fmla="*/ 40 h 46"/>
                <a:gd name="T4" fmla="*/ 9 w 43"/>
                <a:gd name="T5" fmla="*/ 45 h 46"/>
                <a:gd name="T6" fmla="*/ 43 w 43"/>
                <a:gd name="T7" fmla="*/ 4 h 46"/>
                <a:gd name="T8" fmla="*/ 33 w 43"/>
                <a:gd name="T9" fmla="*/ 0 h 46"/>
              </a:gdLst>
              <a:ahLst/>
              <a:cxnLst>
                <a:cxn ang="0">
                  <a:pos x="T0" y="T1"/>
                </a:cxn>
                <a:cxn ang="0">
                  <a:pos x="T2" y="T3"/>
                </a:cxn>
                <a:cxn ang="0">
                  <a:pos x="T4" y="T5"/>
                </a:cxn>
                <a:cxn ang="0">
                  <a:pos x="T6" y="T7"/>
                </a:cxn>
                <a:cxn ang="0">
                  <a:pos x="T8" y="T9"/>
                </a:cxn>
              </a:cxnLst>
              <a:rect l="0" t="0" r="r" b="b"/>
              <a:pathLst>
                <a:path w="43" h="46">
                  <a:moveTo>
                    <a:pt x="33" y="0"/>
                  </a:moveTo>
                  <a:lnTo>
                    <a:pt x="0" y="40"/>
                  </a:lnTo>
                  <a:lnTo>
                    <a:pt x="9" y="45"/>
                  </a:lnTo>
                  <a:lnTo>
                    <a:pt x="43" y="4"/>
                  </a:lnTo>
                  <a:lnTo>
                    <a:pt x="33"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84" name="Freeform 383"/>
            <p:cNvSpPr>
              <a:spLocks/>
            </p:cNvSpPr>
            <p:nvPr/>
          </p:nvSpPr>
          <p:spPr bwMode="auto">
            <a:xfrm>
              <a:off x="355" y="329"/>
              <a:ext cx="46" cy="50"/>
            </a:xfrm>
            <a:custGeom>
              <a:avLst/>
              <a:gdLst>
                <a:gd name="T0" fmla="*/ 36 w 46"/>
                <a:gd name="T1" fmla="*/ 0 h 50"/>
                <a:gd name="T2" fmla="*/ 0 w 46"/>
                <a:gd name="T3" fmla="*/ 45 h 50"/>
                <a:gd name="T4" fmla="*/ 9 w 46"/>
                <a:gd name="T5" fmla="*/ 50 h 50"/>
                <a:gd name="T6" fmla="*/ 45 w 46"/>
                <a:gd name="T7" fmla="*/ 4 h 50"/>
                <a:gd name="T8" fmla="*/ 36 w 46"/>
                <a:gd name="T9" fmla="*/ 0 h 50"/>
              </a:gdLst>
              <a:ahLst/>
              <a:cxnLst>
                <a:cxn ang="0">
                  <a:pos x="T0" y="T1"/>
                </a:cxn>
                <a:cxn ang="0">
                  <a:pos x="T2" y="T3"/>
                </a:cxn>
                <a:cxn ang="0">
                  <a:pos x="T4" y="T5"/>
                </a:cxn>
                <a:cxn ang="0">
                  <a:pos x="T6" y="T7"/>
                </a:cxn>
                <a:cxn ang="0">
                  <a:pos x="T8" y="T9"/>
                </a:cxn>
              </a:cxnLst>
              <a:rect l="0" t="0" r="r" b="b"/>
              <a:pathLst>
                <a:path w="46" h="50">
                  <a:moveTo>
                    <a:pt x="36" y="0"/>
                  </a:moveTo>
                  <a:lnTo>
                    <a:pt x="0" y="45"/>
                  </a:lnTo>
                  <a:lnTo>
                    <a:pt x="9" y="50"/>
                  </a:lnTo>
                  <a:lnTo>
                    <a:pt x="45" y="4"/>
                  </a:lnTo>
                  <a:lnTo>
                    <a:pt x="36"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85" name="Freeform 384"/>
            <p:cNvSpPr>
              <a:spLocks/>
            </p:cNvSpPr>
            <p:nvPr/>
          </p:nvSpPr>
          <p:spPr bwMode="auto">
            <a:xfrm>
              <a:off x="312" y="374"/>
              <a:ext cx="53" cy="58"/>
            </a:xfrm>
            <a:custGeom>
              <a:avLst/>
              <a:gdLst>
                <a:gd name="T0" fmla="*/ 43 w 53"/>
                <a:gd name="T1" fmla="*/ 0 h 58"/>
                <a:gd name="T2" fmla="*/ 0 w 53"/>
                <a:gd name="T3" fmla="*/ 50 h 58"/>
                <a:gd name="T4" fmla="*/ 7 w 53"/>
                <a:gd name="T5" fmla="*/ 57 h 58"/>
                <a:gd name="T6" fmla="*/ 52 w 53"/>
                <a:gd name="T7" fmla="*/ 4 h 58"/>
                <a:gd name="T8" fmla="*/ 43 w 53"/>
                <a:gd name="T9" fmla="*/ 0 h 58"/>
              </a:gdLst>
              <a:ahLst/>
              <a:cxnLst>
                <a:cxn ang="0">
                  <a:pos x="T0" y="T1"/>
                </a:cxn>
                <a:cxn ang="0">
                  <a:pos x="T2" y="T3"/>
                </a:cxn>
                <a:cxn ang="0">
                  <a:pos x="T4" y="T5"/>
                </a:cxn>
                <a:cxn ang="0">
                  <a:pos x="T6" y="T7"/>
                </a:cxn>
                <a:cxn ang="0">
                  <a:pos x="T8" y="T9"/>
                </a:cxn>
              </a:cxnLst>
              <a:rect l="0" t="0" r="r" b="b"/>
              <a:pathLst>
                <a:path w="53" h="58">
                  <a:moveTo>
                    <a:pt x="43" y="0"/>
                  </a:moveTo>
                  <a:lnTo>
                    <a:pt x="0" y="50"/>
                  </a:lnTo>
                  <a:lnTo>
                    <a:pt x="7" y="57"/>
                  </a:lnTo>
                  <a:lnTo>
                    <a:pt x="52" y="4"/>
                  </a:lnTo>
                  <a:lnTo>
                    <a:pt x="43"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86" name="Freeform 385"/>
            <p:cNvSpPr>
              <a:spLocks/>
            </p:cNvSpPr>
            <p:nvPr/>
          </p:nvSpPr>
          <p:spPr bwMode="auto">
            <a:xfrm>
              <a:off x="199" y="134"/>
              <a:ext cx="48" cy="53"/>
            </a:xfrm>
            <a:custGeom>
              <a:avLst/>
              <a:gdLst>
                <a:gd name="T0" fmla="*/ 40 w 48"/>
                <a:gd name="T1" fmla="*/ 0 h 53"/>
                <a:gd name="T2" fmla="*/ 0 w 48"/>
                <a:gd name="T3" fmla="*/ 47 h 53"/>
                <a:gd name="T4" fmla="*/ 9 w 48"/>
                <a:gd name="T5" fmla="*/ 52 h 53"/>
                <a:gd name="T6" fmla="*/ 48 w 48"/>
                <a:gd name="T7" fmla="*/ 7 h 53"/>
                <a:gd name="T8" fmla="*/ 40 w 48"/>
                <a:gd name="T9" fmla="*/ 0 h 53"/>
              </a:gdLst>
              <a:ahLst/>
              <a:cxnLst>
                <a:cxn ang="0">
                  <a:pos x="T0" y="T1"/>
                </a:cxn>
                <a:cxn ang="0">
                  <a:pos x="T2" y="T3"/>
                </a:cxn>
                <a:cxn ang="0">
                  <a:pos x="T4" y="T5"/>
                </a:cxn>
                <a:cxn ang="0">
                  <a:pos x="T6" y="T7"/>
                </a:cxn>
                <a:cxn ang="0">
                  <a:pos x="T8" y="T9"/>
                </a:cxn>
              </a:cxnLst>
              <a:rect l="0" t="0" r="r" b="b"/>
              <a:pathLst>
                <a:path w="48" h="53">
                  <a:moveTo>
                    <a:pt x="40" y="0"/>
                  </a:moveTo>
                  <a:lnTo>
                    <a:pt x="0" y="47"/>
                  </a:lnTo>
                  <a:lnTo>
                    <a:pt x="9" y="52"/>
                  </a:lnTo>
                  <a:lnTo>
                    <a:pt x="48" y="7"/>
                  </a:lnTo>
                  <a:lnTo>
                    <a:pt x="40"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87" name="Freeform 386"/>
            <p:cNvSpPr>
              <a:spLocks/>
            </p:cNvSpPr>
            <p:nvPr/>
          </p:nvSpPr>
          <p:spPr bwMode="auto">
            <a:xfrm>
              <a:off x="166" y="182"/>
              <a:ext cx="43" cy="46"/>
            </a:xfrm>
            <a:custGeom>
              <a:avLst/>
              <a:gdLst>
                <a:gd name="T0" fmla="*/ 33 w 43"/>
                <a:gd name="T1" fmla="*/ 0 h 46"/>
                <a:gd name="T2" fmla="*/ 0 w 43"/>
                <a:gd name="T3" fmla="*/ 40 h 46"/>
                <a:gd name="T4" fmla="*/ 9 w 43"/>
                <a:gd name="T5" fmla="*/ 45 h 46"/>
                <a:gd name="T6" fmla="*/ 43 w 43"/>
                <a:gd name="T7" fmla="*/ 4 h 46"/>
                <a:gd name="T8" fmla="*/ 33 w 43"/>
                <a:gd name="T9" fmla="*/ 0 h 46"/>
              </a:gdLst>
              <a:ahLst/>
              <a:cxnLst>
                <a:cxn ang="0">
                  <a:pos x="T0" y="T1"/>
                </a:cxn>
                <a:cxn ang="0">
                  <a:pos x="T2" y="T3"/>
                </a:cxn>
                <a:cxn ang="0">
                  <a:pos x="T4" y="T5"/>
                </a:cxn>
                <a:cxn ang="0">
                  <a:pos x="T6" y="T7"/>
                </a:cxn>
                <a:cxn ang="0">
                  <a:pos x="T8" y="T9"/>
                </a:cxn>
              </a:cxnLst>
              <a:rect l="0" t="0" r="r" b="b"/>
              <a:pathLst>
                <a:path w="43" h="46">
                  <a:moveTo>
                    <a:pt x="33" y="0"/>
                  </a:moveTo>
                  <a:lnTo>
                    <a:pt x="0" y="40"/>
                  </a:lnTo>
                  <a:lnTo>
                    <a:pt x="9" y="45"/>
                  </a:lnTo>
                  <a:lnTo>
                    <a:pt x="43" y="4"/>
                  </a:lnTo>
                  <a:lnTo>
                    <a:pt x="33"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88" name="Freeform 387"/>
            <p:cNvSpPr>
              <a:spLocks/>
            </p:cNvSpPr>
            <p:nvPr/>
          </p:nvSpPr>
          <p:spPr bwMode="auto">
            <a:xfrm>
              <a:off x="130" y="223"/>
              <a:ext cx="45" cy="48"/>
            </a:xfrm>
            <a:custGeom>
              <a:avLst/>
              <a:gdLst>
                <a:gd name="T0" fmla="*/ 36 w 45"/>
                <a:gd name="T1" fmla="*/ 0 h 48"/>
                <a:gd name="T2" fmla="*/ 0 w 45"/>
                <a:gd name="T3" fmla="*/ 43 h 48"/>
                <a:gd name="T4" fmla="*/ 9 w 45"/>
                <a:gd name="T5" fmla="*/ 48 h 48"/>
                <a:gd name="T6" fmla="*/ 45 w 45"/>
                <a:gd name="T7" fmla="*/ 4 h 48"/>
                <a:gd name="T8" fmla="*/ 36 w 45"/>
                <a:gd name="T9" fmla="*/ 0 h 48"/>
              </a:gdLst>
              <a:ahLst/>
              <a:cxnLst>
                <a:cxn ang="0">
                  <a:pos x="T0" y="T1"/>
                </a:cxn>
                <a:cxn ang="0">
                  <a:pos x="T2" y="T3"/>
                </a:cxn>
                <a:cxn ang="0">
                  <a:pos x="T4" y="T5"/>
                </a:cxn>
                <a:cxn ang="0">
                  <a:pos x="T6" y="T7"/>
                </a:cxn>
                <a:cxn ang="0">
                  <a:pos x="T8" y="T9"/>
                </a:cxn>
              </a:cxnLst>
              <a:rect l="0" t="0" r="r" b="b"/>
              <a:pathLst>
                <a:path w="45" h="48">
                  <a:moveTo>
                    <a:pt x="36" y="0"/>
                  </a:moveTo>
                  <a:lnTo>
                    <a:pt x="0" y="43"/>
                  </a:lnTo>
                  <a:lnTo>
                    <a:pt x="9" y="48"/>
                  </a:lnTo>
                  <a:lnTo>
                    <a:pt x="45" y="4"/>
                  </a:lnTo>
                  <a:lnTo>
                    <a:pt x="36"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89" name="Freeform 388"/>
            <p:cNvSpPr>
              <a:spLocks/>
            </p:cNvSpPr>
            <p:nvPr/>
          </p:nvSpPr>
          <p:spPr bwMode="auto">
            <a:xfrm>
              <a:off x="86" y="266"/>
              <a:ext cx="53" cy="58"/>
            </a:xfrm>
            <a:custGeom>
              <a:avLst/>
              <a:gdLst>
                <a:gd name="T0" fmla="*/ 43 w 53"/>
                <a:gd name="T1" fmla="*/ 0 h 58"/>
                <a:gd name="T2" fmla="*/ 0 w 53"/>
                <a:gd name="T3" fmla="*/ 50 h 58"/>
                <a:gd name="T4" fmla="*/ 7 w 53"/>
                <a:gd name="T5" fmla="*/ 57 h 58"/>
                <a:gd name="T6" fmla="*/ 52 w 53"/>
                <a:gd name="T7" fmla="*/ 4 h 58"/>
                <a:gd name="T8" fmla="*/ 43 w 53"/>
                <a:gd name="T9" fmla="*/ 0 h 58"/>
              </a:gdLst>
              <a:ahLst/>
              <a:cxnLst>
                <a:cxn ang="0">
                  <a:pos x="T0" y="T1"/>
                </a:cxn>
                <a:cxn ang="0">
                  <a:pos x="T2" y="T3"/>
                </a:cxn>
                <a:cxn ang="0">
                  <a:pos x="T4" y="T5"/>
                </a:cxn>
                <a:cxn ang="0">
                  <a:pos x="T6" y="T7"/>
                </a:cxn>
                <a:cxn ang="0">
                  <a:pos x="T8" y="T9"/>
                </a:cxn>
              </a:cxnLst>
              <a:rect l="0" t="0" r="r" b="b"/>
              <a:pathLst>
                <a:path w="53" h="58">
                  <a:moveTo>
                    <a:pt x="43" y="0"/>
                  </a:moveTo>
                  <a:lnTo>
                    <a:pt x="0" y="50"/>
                  </a:lnTo>
                  <a:lnTo>
                    <a:pt x="7" y="57"/>
                  </a:lnTo>
                  <a:lnTo>
                    <a:pt x="52" y="4"/>
                  </a:lnTo>
                  <a:lnTo>
                    <a:pt x="43"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90" name="Freeform 389"/>
            <p:cNvSpPr>
              <a:spLocks/>
            </p:cNvSpPr>
            <p:nvPr/>
          </p:nvSpPr>
          <p:spPr bwMode="auto">
            <a:xfrm>
              <a:off x="3773" y="1644"/>
              <a:ext cx="36" cy="36"/>
            </a:xfrm>
            <a:custGeom>
              <a:avLst/>
              <a:gdLst>
                <a:gd name="T0" fmla="*/ 28 w 36"/>
                <a:gd name="T1" fmla="*/ 0 h 36"/>
                <a:gd name="T2" fmla="*/ 0 w 36"/>
                <a:gd name="T3" fmla="*/ 31 h 36"/>
                <a:gd name="T4" fmla="*/ 7 w 36"/>
                <a:gd name="T5" fmla="*/ 36 h 36"/>
                <a:gd name="T6" fmla="*/ 35 w 36"/>
                <a:gd name="T7" fmla="*/ 7 h 36"/>
                <a:gd name="T8" fmla="*/ 28 w 36"/>
                <a:gd name="T9" fmla="*/ 0 h 36"/>
              </a:gdLst>
              <a:ahLst/>
              <a:cxnLst>
                <a:cxn ang="0">
                  <a:pos x="T0" y="T1"/>
                </a:cxn>
                <a:cxn ang="0">
                  <a:pos x="T2" y="T3"/>
                </a:cxn>
                <a:cxn ang="0">
                  <a:pos x="T4" y="T5"/>
                </a:cxn>
                <a:cxn ang="0">
                  <a:pos x="T6" y="T7"/>
                </a:cxn>
                <a:cxn ang="0">
                  <a:pos x="T8" y="T9"/>
                </a:cxn>
              </a:cxnLst>
              <a:rect l="0" t="0" r="r" b="b"/>
              <a:pathLst>
                <a:path w="36" h="36">
                  <a:moveTo>
                    <a:pt x="28" y="0"/>
                  </a:moveTo>
                  <a:lnTo>
                    <a:pt x="0" y="31"/>
                  </a:lnTo>
                  <a:lnTo>
                    <a:pt x="7" y="36"/>
                  </a:lnTo>
                  <a:lnTo>
                    <a:pt x="35" y="7"/>
                  </a:lnTo>
                  <a:lnTo>
                    <a:pt x="28"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91" name="Freeform 390"/>
            <p:cNvSpPr>
              <a:spLocks/>
            </p:cNvSpPr>
            <p:nvPr/>
          </p:nvSpPr>
          <p:spPr bwMode="auto">
            <a:xfrm>
              <a:off x="3749" y="1675"/>
              <a:ext cx="33" cy="34"/>
            </a:xfrm>
            <a:custGeom>
              <a:avLst/>
              <a:gdLst>
                <a:gd name="T0" fmla="*/ 24 w 33"/>
                <a:gd name="T1" fmla="*/ 0 h 34"/>
                <a:gd name="T2" fmla="*/ 0 w 33"/>
                <a:gd name="T3" fmla="*/ 28 h 34"/>
                <a:gd name="T4" fmla="*/ 9 w 33"/>
                <a:gd name="T5" fmla="*/ 33 h 34"/>
                <a:gd name="T6" fmla="*/ 33 w 33"/>
                <a:gd name="T7" fmla="*/ 4 h 34"/>
                <a:gd name="T8" fmla="*/ 24 w 33"/>
                <a:gd name="T9" fmla="*/ 0 h 34"/>
              </a:gdLst>
              <a:ahLst/>
              <a:cxnLst>
                <a:cxn ang="0">
                  <a:pos x="T0" y="T1"/>
                </a:cxn>
                <a:cxn ang="0">
                  <a:pos x="T2" y="T3"/>
                </a:cxn>
                <a:cxn ang="0">
                  <a:pos x="T4" y="T5"/>
                </a:cxn>
                <a:cxn ang="0">
                  <a:pos x="T6" y="T7"/>
                </a:cxn>
                <a:cxn ang="0">
                  <a:pos x="T8" y="T9"/>
                </a:cxn>
              </a:cxnLst>
              <a:rect l="0" t="0" r="r" b="b"/>
              <a:pathLst>
                <a:path w="33" h="34">
                  <a:moveTo>
                    <a:pt x="24" y="0"/>
                  </a:moveTo>
                  <a:lnTo>
                    <a:pt x="0" y="28"/>
                  </a:lnTo>
                  <a:lnTo>
                    <a:pt x="9" y="33"/>
                  </a:lnTo>
                  <a:lnTo>
                    <a:pt x="33" y="4"/>
                  </a:lnTo>
                  <a:lnTo>
                    <a:pt x="2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92" name="Freeform 391"/>
            <p:cNvSpPr>
              <a:spLocks/>
            </p:cNvSpPr>
            <p:nvPr/>
          </p:nvSpPr>
          <p:spPr bwMode="auto">
            <a:xfrm>
              <a:off x="3725" y="1704"/>
              <a:ext cx="33" cy="36"/>
            </a:xfrm>
            <a:custGeom>
              <a:avLst/>
              <a:gdLst>
                <a:gd name="T0" fmla="*/ 23 w 33"/>
                <a:gd name="T1" fmla="*/ 0 h 36"/>
                <a:gd name="T2" fmla="*/ 0 w 33"/>
                <a:gd name="T3" fmla="*/ 31 h 36"/>
                <a:gd name="T4" fmla="*/ 9 w 33"/>
                <a:gd name="T5" fmla="*/ 36 h 36"/>
                <a:gd name="T6" fmla="*/ 33 w 33"/>
                <a:gd name="T7" fmla="*/ 4 h 36"/>
                <a:gd name="T8" fmla="*/ 23 w 33"/>
                <a:gd name="T9" fmla="*/ 0 h 36"/>
              </a:gdLst>
              <a:ahLst/>
              <a:cxnLst>
                <a:cxn ang="0">
                  <a:pos x="T0" y="T1"/>
                </a:cxn>
                <a:cxn ang="0">
                  <a:pos x="T2" y="T3"/>
                </a:cxn>
                <a:cxn ang="0">
                  <a:pos x="T4" y="T5"/>
                </a:cxn>
                <a:cxn ang="0">
                  <a:pos x="T6" y="T7"/>
                </a:cxn>
                <a:cxn ang="0">
                  <a:pos x="T8" y="T9"/>
                </a:cxn>
              </a:cxnLst>
              <a:rect l="0" t="0" r="r" b="b"/>
              <a:pathLst>
                <a:path w="33" h="36">
                  <a:moveTo>
                    <a:pt x="23" y="0"/>
                  </a:moveTo>
                  <a:lnTo>
                    <a:pt x="0" y="31"/>
                  </a:lnTo>
                  <a:lnTo>
                    <a:pt x="9" y="36"/>
                  </a:lnTo>
                  <a:lnTo>
                    <a:pt x="33" y="4"/>
                  </a:lnTo>
                  <a:lnTo>
                    <a:pt x="23"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93" name="Freeform 392"/>
            <p:cNvSpPr>
              <a:spLocks/>
            </p:cNvSpPr>
            <p:nvPr/>
          </p:nvSpPr>
          <p:spPr bwMode="auto">
            <a:xfrm>
              <a:off x="3693" y="1735"/>
              <a:ext cx="41" cy="43"/>
            </a:xfrm>
            <a:custGeom>
              <a:avLst/>
              <a:gdLst>
                <a:gd name="T0" fmla="*/ 31 w 41"/>
                <a:gd name="T1" fmla="*/ 0 h 43"/>
                <a:gd name="T2" fmla="*/ 0 w 41"/>
                <a:gd name="T3" fmla="*/ 36 h 43"/>
                <a:gd name="T4" fmla="*/ 7 w 41"/>
                <a:gd name="T5" fmla="*/ 43 h 43"/>
                <a:gd name="T6" fmla="*/ 40 w 41"/>
                <a:gd name="T7" fmla="*/ 4 h 43"/>
                <a:gd name="T8" fmla="*/ 31 w 41"/>
                <a:gd name="T9" fmla="*/ 0 h 43"/>
              </a:gdLst>
              <a:ahLst/>
              <a:cxnLst>
                <a:cxn ang="0">
                  <a:pos x="T0" y="T1"/>
                </a:cxn>
                <a:cxn ang="0">
                  <a:pos x="T2" y="T3"/>
                </a:cxn>
                <a:cxn ang="0">
                  <a:pos x="T4" y="T5"/>
                </a:cxn>
                <a:cxn ang="0">
                  <a:pos x="T6" y="T7"/>
                </a:cxn>
                <a:cxn ang="0">
                  <a:pos x="T8" y="T9"/>
                </a:cxn>
              </a:cxnLst>
              <a:rect l="0" t="0" r="r" b="b"/>
              <a:pathLst>
                <a:path w="41" h="43">
                  <a:moveTo>
                    <a:pt x="31" y="0"/>
                  </a:moveTo>
                  <a:lnTo>
                    <a:pt x="0" y="36"/>
                  </a:lnTo>
                  <a:lnTo>
                    <a:pt x="7" y="43"/>
                  </a:lnTo>
                  <a:lnTo>
                    <a:pt x="40" y="4"/>
                  </a:lnTo>
                  <a:lnTo>
                    <a:pt x="31"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94" name="Freeform 393"/>
            <p:cNvSpPr>
              <a:spLocks/>
            </p:cNvSpPr>
            <p:nvPr/>
          </p:nvSpPr>
          <p:spPr bwMode="auto">
            <a:xfrm>
              <a:off x="4937" y="2421"/>
              <a:ext cx="67" cy="75"/>
            </a:xfrm>
            <a:custGeom>
              <a:avLst/>
              <a:gdLst>
                <a:gd name="T0" fmla="*/ 60 w 67"/>
                <a:gd name="T1" fmla="*/ 0 h 75"/>
                <a:gd name="T2" fmla="*/ 0 w 67"/>
                <a:gd name="T3" fmla="*/ 69 h 75"/>
                <a:gd name="T4" fmla="*/ 7 w 67"/>
                <a:gd name="T5" fmla="*/ 74 h 75"/>
                <a:gd name="T6" fmla="*/ 9 w 67"/>
                <a:gd name="T7" fmla="*/ 74 h 75"/>
                <a:gd name="T8" fmla="*/ 67 w 67"/>
                <a:gd name="T9" fmla="*/ 7 h 75"/>
                <a:gd name="T10" fmla="*/ 60 w 67"/>
                <a:gd name="T11" fmla="*/ 0 h 75"/>
              </a:gdLst>
              <a:ahLst/>
              <a:cxnLst>
                <a:cxn ang="0">
                  <a:pos x="T0" y="T1"/>
                </a:cxn>
                <a:cxn ang="0">
                  <a:pos x="T2" y="T3"/>
                </a:cxn>
                <a:cxn ang="0">
                  <a:pos x="T4" y="T5"/>
                </a:cxn>
                <a:cxn ang="0">
                  <a:pos x="T6" y="T7"/>
                </a:cxn>
                <a:cxn ang="0">
                  <a:pos x="T8" y="T9"/>
                </a:cxn>
                <a:cxn ang="0">
                  <a:pos x="T10" y="T11"/>
                </a:cxn>
              </a:cxnLst>
              <a:rect l="0" t="0" r="r" b="b"/>
              <a:pathLst>
                <a:path w="67" h="75">
                  <a:moveTo>
                    <a:pt x="60" y="0"/>
                  </a:moveTo>
                  <a:lnTo>
                    <a:pt x="0" y="69"/>
                  </a:lnTo>
                  <a:lnTo>
                    <a:pt x="7" y="74"/>
                  </a:lnTo>
                  <a:lnTo>
                    <a:pt x="9" y="74"/>
                  </a:lnTo>
                  <a:lnTo>
                    <a:pt x="67" y="7"/>
                  </a:lnTo>
                  <a:lnTo>
                    <a:pt x="60"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95" name="Freeform 394"/>
            <p:cNvSpPr>
              <a:spLocks/>
            </p:cNvSpPr>
            <p:nvPr/>
          </p:nvSpPr>
          <p:spPr bwMode="auto">
            <a:xfrm>
              <a:off x="4882" y="2491"/>
              <a:ext cx="62" cy="67"/>
            </a:xfrm>
            <a:custGeom>
              <a:avLst/>
              <a:gdLst>
                <a:gd name="T0" fmla="*/ 57 w 62"/>
                <a:gd name="T1" fmla="*/ 0 h 67"/>
                <a:gd name="T2" fmla="*/ 0 w 62"/>
                <a:gd name="T3" fmla="*/ 62 h 67"/>
                <a:gd name="T4" fmla="*/ 7 w 62"/>
                <a:gd name="T5" fmla="*/ 67 h 67"/>
                <a:gd name="T6" fmla="*/ 62 w 62"/>
                <a:gd name="T7" fmla="*/ 4 h 67"/>
                <a:gd name="T8" fmla="*/ 57 w 62"/>
                <a:gd name="T9" fmla="*/ 0 h 67"/>
              </a:gdLst>
              <a:ahLst/>
              <a:cxnLst>
                <a:cxn ang="0">
                  <a:pos x="T0" y="T1"/>
                </a:cxn>
                <a:cxn ang="0">
                  <a:pos x="T2" y="T3"/>
                </a:cxn>
                <a:cxn ang="0">
                  <a:pos x="T4" y="T5"/>
                </a:cxn>
                <a:cxn ang="0">
                  <a:pos x="T6" y="T7"/>
                </a:cxn>
                <a:cxn ang="0">
                  <a:pos x="T8" y="T9"/>
                </a:cxn>
              </a:cxnLst>
              <a:rect l="0" t="0" r="r" b="b"/>
              <a:pathLst>
                <a:path w="62" h="67">
                  <a:moveTo>
                    <a:pt x="57" y="0"/>
                  </a:moveTo>
                  <a:lnTo>
                    <a:pt x="0" y="62"/>
                  </a:lnTo>
                  <a:lnTo>
                    <a:pt x="7" y="67"/>
                  </a:lnTo>
                  <a:lnTo>
                    <a:pt x="62" y="4"/>
                  </a:lnTo>
                  <a:lnTo>
                    <a:pt x="5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96" name="Freeform 395"/>
            <p:cNvSpPr>
              <a:spLocks/>
            </p:cNvSpPr>
            <p:nvPr/>
          </p:nvSpPr>
          <p:spPr bwMode="auto">
            <a:xfrm>
              <a:off x="4826" y="2553"/>
              <a:ext cx="65" cy="77"/>
            </a:xfrm>
            <a:custGeom>
              <a:avLst/>
              <a:gdLst>
                <a:gd name="T0" fmla="*/ 55 w 65"/>
                <a:gd name="T1" fmla="*/ 0 h 77"/>
                <a:gd name="T2" fmla="*/ 0 w 65"/>
                <a:gd name="T3" fmla="*/ 72 h 77"/>
                <a:gd name="T4" fmla="*/ 9 w 65"/>
                <a:gd name="T5" fmla="*/ 76 h 77"/>
                <a:gd name="T6" fmla="*/ 64 w 65"/>
                <a:gd name="T7" fmla="*/ 4 h 77"/>
                <a:gd name="T8" fmla="*/ 55 w 65"/>
                <a:gd name="T9" fmla="*/ 0 h 77"/>
              </a:gdLst>
              <a:ahLst/>
              <a:cxnLst>
                <a:cxn ang="0">
                  <a:pos x="T0" y="T1"/>
                </a:cxn>
                <a:cxn ang="0">
                  <a:pos x="T2" y="T3"/>
                </a:cxn>
                <a:cxn ang="0">
                  <a:pos x="T4" y="T5"/>
                </a:cxn>
                <a:cxn ang="0">
                  <a:pos x="T6" y="T7"/>
                </a:cxn>
                <a:cxn ang="0">
                  <a:pos x="T8" y="T9"/>
                </a:cxn>
              </a:cxnLst>
              <a:rect l="0" t="0" r="r" b="b"/>
              <a:pathLst>
                <a:path w="65" h="77">
                  <a:moveTo>
                    <a:pt x="55" y="0"/>
                  </a:moveTo>
                  <a:lnTo>
                    <a:pt x="0" y="72"/>
                  </a:lnTo>
                  <a:lnTo>
                    <a:pt x="9" y="76"/>
                  </a:lnTo>
                  <a:lnTo>
                    <a:pt x="64" y="4"/>
                  </a:lnTo>
                  <a:lnTo>
                    <a:pt x="55"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97" name="Freeform 396"/>
            <p:cNvSpPr>
              <a:spLocks/>
            </p:cNvSpPr>
            <p:nvPr/>
          </p:nvSpPr>
          <p:spPr bwMode="auto">
            <a:xfrm>
              <a:off x="4759" y="2626"/>
              <a:ext cx="77" cy="84"/>
            </a:xfrm>
            <a:custGeom>
              <a:avLst/>
              <a:gdLst>
                <a:gd name="T0" fmla="*/ 67 w 77"/>
                <a:gd name="T1" fmla="*/ 0 h 84"/>
                <a:gd name="T2" fmla="*/ 0 w 77"/>
                <a:gd name="T3" fmla="*/ 76 h 84"/>
                <a:gd name="T4" fmla="*/ 7 w 77"/>
                <a:gd name="T5" fmla="*/ 83 h 84"/>
                <a:gd name="T6" fmla="*/ 76 w 77"/>
                <a:gd name="T7" fmla="*/ 4 h 84"/>
                <a:gd name="T8" fmla="*/ 67 w 77"/>
                <a:gd name="T9" fmla="*/ 0 h 84"/>
              </a:gdLst>
              <a:ahLst/>
              <a:cxnLst>
                <a:cxn ang="0">
                  <a:pos x="T0" y="T1"/>
                </a:cxn>
                <a:cxn ang="0">
                  <a:pos x="T2" y="T3"/>
                </a:cxn>
                <a:cxn ang="0">
                  <a:pos x="T4" y="T5"/>
                </a:cxn>
                <a:cxn ang="0">
                  <a:pos x="T6" y="T7"/>
                </a:cxn>
                <a:cxn ang="0">
                  <a:pos x="T8" y="T9"/>
                </a:cxn>
              </a:cxnLst>
              <a:rect l="0" t="0" r="r" b="b"/>
              <a:pathLst>
                <a:path w="77" h="84">
                  <a:moveTo>
                    <a:pt x="67" y="0"/>
                  </a:moveTo>
                  <a:lnTo>
                    <a:pt x="0" y="76"/>
                  </a:lnTo>
                  <a:lnTo>
                    <a:pt x="7" y="83"/>
                  </a:lnTo>
                  <a:lnTo>
                    <a:pt x="76" y="4"/>
                  </a:lnTo>
                  <a:lnTo>
                    <a:pt x="6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98" name="Freeform 397"/>
            <p:cNvSpPr>
              <a:spLocks/>
            </p:cNvSpPr>
            <p:nvPr/>
          </p:nvSpPr>
          <p:spPr bwMode="auto">
            <a:xfrm>
              <a:off x="5352" y="2702"/>
              <a:ext cx="69" cy="75"/>
            </a:xfrm>
            <a:custGeom>
              <a:avLst/>
              <a:gdLst>
                <a:gd name="T0" fmla="*/ 62 w 69"/>
                <a:gd name="T1" fmla="*/ 0 h 75"/>
                <a:gd name="T2" fmla="*/ 0 w 69"/>
                <a:gd name="T3" fmla="*/ 69 h 75"/>
                <a:gd name="T4" fmla="*/ 7 w 69"/>
                <a:gd name="T5" fmla="*/ 74 h 75"/>
                <a:gd name="T6" fmla="*/ 69 w 69"/>
                <a:gd name="T7" fmla="*/ 7 h 75"/>
                <a:gd name="T8" fmla="*/ 62 w 69"/>
                <a:gd name="T9" fmla="*/ 0 h 75"/>
              </a:gdLst>
              <a:ahLst/>
              <a:cxnLst>
                <a:cxn ang="0">
                  <a:pos x="T0" y="T1"/>
                </a:cxn>
                <a:cxn ang="0">
                  <a:pos x="T2" y="T3"/>
                </a:cxn>
                <a:cxn ang="0">
                  <a:pos x="T4" y="T5"/>
                </a:cxn>
                <a:cxn ang="0">
                  <a:pos x="T6" y="T7"/>
                </a:cxn>
                <a:cxn ang="0">
                  <a:pos x="T8" y="T9"/>
                </a:cxn>
              </a:cxnLst>
              <a:rect l="0" t="0" r="r" b="b"/>
              <a:pathLst>
                <a:path w="69" h="75">
                  <a:moveTo>
                    <a:pt x="62" y="0"/>
                  </a:moveTo>
                  <a:lnTo>
                    <a:pt x="0" y="69"/>
                  </a:lnTo>
                  <a:lnTo>
                    <a:pt x="7" y="74"/>
                  </a:lnTo>
                  <a:lnTo>
                    <a:pt x="69" y="7"/>
                  </a:lnTo>
                  <a:lnTo>
                    <a:pt x="62"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99" name="Freeform 398"/>
            <p:cNvSpPr>
              <a:spLocks/>
            </p:cNvSpPr>
            <p:nvPr/>
          </p:nvSpPr>
          <p:spPr bwMode="auto">
            <a:xfrm>
              <a:off x="5302" y="2772"/>
              <a:ext cx="60" cy="67"/>
            </a:xfrm>
            <a:custGeom>
              <a:avLst/>
              <a:gdLst>
                <a:gd name="T0" fmla="*/ 50 w 60"/>
                <a:gd name="T1" fmla="*/ 0 h 67"/>
                <a:gd name="T2" fmla="*/ 0 w 60"/>
                <a:gd name="T3" fmla="*/ 62 h 67"/>
                <a:gd name="T4" fmla="*/ 9 w 60"/>
                <a:gd name="T5" fmla="*/ 67 h 67"/>
                <a:gd name="T6" fmla="*/ 60 w 60"/>
                <a:gd name="T7" fmla="*/ 4 h 67"/>
                <a:gd name="T8" fmla="*/ 50 w 60"/>
                <a:gd name="T9" fmla="*/ 0 h 67"/>
              </a:gdLst>
              <a:ahLst/>
              <a:cxnLst>
                <a:cxn ang="0">
                  <a:pos x="T0" y="T1"/>
                </a:cxn>
                <a:cxn ang="0">
                  <a:pos x="T2" y="T3"/>
                </a:cxn>
                <a:cxn ang="0">
                  <a:pos x="T4" y="T5"/>
                </a:cxn>
                <a:cxn ang="0">
                  <a:pos x="T6" y="T7"/>
                </a:cxn>
                <a:cxn ang="0">
                  <a:pos x="T8" y="T9"/>
                </a:cxn>
              </a:cxnLst>
              <a:rect l="0" t="0" r="r" b="b"/>
              <a:pathLst>
                <a:path w="60" h="67">
                  <a:moveTo>
                    <a:pt x="50" y="0"/>
                  </a:moveTo>
                  <a:lnTo>
                    <a:pt x="0" y="62"/>
                  </a:lnTo>
                  <a:lnTo>
                    <a:pt x="9" y="67"/>
                  </a:lnTo>
                  <a:lnTo>
                    <a:pt x="60" y="4"/>
                  </a:lnTo>
                  <a:lnTo>
                    <a:pt x="50"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00" name="Freeform 399"/>
            <p:cNvSpPr>
              <a:spLocks/>
            </p:cNvSpPr>
            <p:nvPr/>
          </p:nvSpPr>
          <p:spPr bwMode="auto">
            <a:xfrm>
              <a:off x="5246" y="2834"/>
              <a:ext cx="65" cy="75"/>
            </a:xfrm>
            <a:custGeom>
              <a:avLst/>
              <a:gdLst>
                <a:gd name="T0" fmla="*/ 55 w 65"/>
                <a:gd name="T1" fmla="*/ 0 h 75"/>
                <a:gd name="T2" fmla="*/ 0 w 65"/>
                <a:gd name="T3" fmla="*/ 69 h 75"/>
                <a:gd name="T4" fmla="*/ 9 w 65"/>
                <a:gd name="T5" fmla="*/ 74 h 75"/>
                <a:gd name="T6" fmla="*/ 64 w 65"/>
                <a:gd name="T7" fmla="*/ 4 h 75"/>
                <a:gd name="T8" fmla="*/ 55 w 65"/>
                <a:gd name="T9" fmla="*/ 0 h 75"/>
              </a:gdLst>
              <a:ahLst/>
              <a:cxnLst>
                <a:cxn ang="0">
                  <a:pos x="T0" y="T1"/>
                </a:cxn>
                <a:cxn ang="0">
                  <a:pos x="T2" y="T3"/>
                </a:cxn>
                <a:cxn ang="0">
                  <a:pos x="T4" y="T5"/>
                </a:cxn>
                <a:cxn ang="0">
                  <a:pos x="T6" y="T7"/>
                </a:cxn>
                <a:cxn ang="0">
                  <a:pos x="T8" y="T9"/>
                </a:cxn>
              </a:cxnLst>
              <a:rect l="0" t="0" r="r" b="b"/>
              <a:pathLst>
                <a:path w="65" h="75">
                  <a:moveTo>
                    <a:pt x="55" y="0"/>
                  </a:moveTo>
                  <a:lnTo>
                    <a:pt x="0" y="69"/>
                  </a:lnTo>
                  <a:lnTo>
                    <a:pt x="9" y="74"/>
                  </a:lnTo>
                  <a:lnTo>
                    <a:pt x="64" y="4"/>
                  </a:lnTo>
                  <a:lnTo>
                    <a:pt x="55"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01" name="Freeform 400"/>
            <p:cNvSpPr>
              <a:spLocks/>
            </p:cNvSpPr>
            <p:nvPr/>
          </p:nvSpPr>
          <p:spPr bwMode="auto">
            <a:xfrm>
              <a:off x="5179" y="2904"/>
              <a:ext cx="77" cy="86"/>
            </a:xfrm>
            <a:custGeom>
              <a:avLst/>
              <a:gdLst>
                <a:gd name="T0" fmla="*/ 67 w 77"/>
                <a:gd name="T1" fmla="*/ 0 h 86"/>
                <a:gd name="T2" fmla="*/ 0 w 77"/>
                <a:gd name="T3" fmla="*/ 79 h 86"/>
                <a:gd name="T4" fmla="*/ 7 w 77"/>
                <a:gd name="T5" fmla="*/ 86 h 86"/>
                <a:gd name="T6" fmla="*/ 76 w 77"/>
                <a:gd name="T7" fmla="*/ 4 h 86"/>
                <a:gd name="T8" fmla="*/ 67 w 77"/>
                <a:gd name="T9" fmla="*/ 0 h 86"/>
              </a:gdLst>
              <a:ahLst/>
              <a:cxnLst>
                <a:cxn ang="0">
                  <a:pos x="T0" y="T1"/>
                </a:cxn>
                <a:cxn ang="0">
                  <a:pos x="T2" y="T3"/>
                </a:cxn>
                <a:cxn ang="0">
                  <a:pos x="T4" y="T5"/>
                </a:cxn>
                <a:cxn ang="0">
                  <a:pos x="T6" y="T7"/>
                </a:cxn>
                <a:cxn ang="0">
                  <a:pos x="T8" y="T9"/>
                </a:cxn>
              </a:cxnLst>
              <a:rect l="0" t="0" r="r" b="b"/>
              <a:pathLst>
                <a:path w="77" h="86">
                  <a:moveTo>
                    <a:pt x="67" y="0"/>
                  </a:moveTo>
                  <a:lnTo>
                    <a:pt x="0" y="79"/>
                  </a:lnTo>
                  <a:lnTo>
                    <a:pt x="7" y="86"/>
                  </a:lnTo>
                  <a:lnTo>
                    <a:pt x="76" y="4"/>
                  </a:lnTo>
                  <a:lnTo>
                    <a:pt x="6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02" name="Freeform 401"/>
            <p:cNvSpPr>
              <a:spLocks/>
            </p:cNvSpPr>
            <p:nvPr/>
          </p:nvSpPr>
          <p:spPr bwMode="auto">
            <a:xfrm>
              <a:off x="5825" y="3019"/>
              <a:ext cx="65" cy="67"/>
            </a:xfrm>
            <a:custGeom>
              <a:avLst/>
              <a:gdLst>
                <a:gd name="T0" fmla="*/ 57 w 65"/>
                <a:gd name="T1" fmla="*/ 0 h 67"/>
                <a:gd name="T2" fmla="*/ 0 w 65"/>
                <a:gd name="T3" fmla="*/ 62 h 67"/>
                <a:gd name="T4" fmla="*/ 7 w 65"/>
                <a:gd name="T5" fmla="*/ 67 h 67"/>
                <a:gd name="T6" fmla="*/ 64 w 65"/>
                <a:gd name="T7" fmla="*/ 7 h 67"/>
                <a:gd name="T8" fmla="*/ 57 w 65"/>
                <a:gd name="T9" fmla="*/ 0 h 67"/>
              </a:gdLst>
              <a:ahLst/>
              <a:cxnLst>
                <a:cxn ang="0">
                  <a:pos x="T0" y="T1"/>
                </a:cxn>
                <a:cxn ang="0">
                  <a:pos x="T2" y="T3"/>
                </a:cxn>
                <a:cxn ang="0">
                  <a:pos x="T4" y="T5"/>
                </a:cxn>
                <a:cxn ang="0">
                  <a:pos x="T6" y="T7"/>
                </a:cxn>
                <a:cxn ang="0">
                  <a:pos x="T8" y="T9"/>
                </a:cxn>
              </a:cxnLst>
              <a:rect l="0" t="0" r="r" b="b"/>
              <a:pathLst>
                <a:path w="65" h="67">
                  <a:moveTo>
                    <a:pt x="57" y="0"/>
                  </a:moveTo>
                  <a:lnTo>
                    <a:pt x="0" y="62"/>
                  </a:lnTo>
                  <a:lnTo>
                    <a:pt x="7" y="67"/>
                  </a:lnTo>
                  <a:lnTo>
                    <a:pt x="64" y="7"/>
                  </a:lnTo>
                  <a:lnTo>
                    <a:pt x="5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03" name="Freeform 402"/>
            <p:cNvSpPr>
              <a:spLocks/>
            </p:cNvSpPr>
            <p:nvPr/>
          </p:nvSpPr>
          <p:spPr bwMode="auto">
            <a:xfrm>
              <a:off x="5777" y="3082"/>
              <a:ext cx="57" cy="62"/>
            </a:xfrm>
            <a:custGeom>
              <a:avLst/>
              <a:gdLst>
                <a:gd name="T0" fmla="*/ 47 w 57"/>
                <a:gd name="T1" fmla="*/ 0 h 62"/>
                <a:gd name="T2" fmla="*/ 0 w 57"/>
                <a:gd name="T3" fmla="*/ 57 h 62"/>
                <a:gd name="T4" fmla="*/ 9 w 57"/>
                <a:gd name="T5" fmla="*/ 62 h 62"/>
                <a:gd name="T6" fmla="*/ 57 w 57"/>
                <a:gd name="T7" fmla="*/ 4 h 62"/>
                <a:gd name="T8" fmla="*/ 47 w 57"/>
                <a:gd name="T9" fmla="*/ 0 h 62"/>
              </a:gdLst>
              <a:ahLst/>
              <a:cxnLst>
                <a:cxn ang="0">
                  <a:pos x="T0" y="T1"/>
                </a:cxn>
                <a:cxn ang="0">
                  <a:pos x="T2" y="T3"/>
                </a:cxn>
                <a:cxn ang="0">
                  <a:pos x="T4" y="T5"/>
                </a:cxn>
                <a:cxn ang="0">
                  <a:pos x="T6" y="T7"/>
                </a:cxn>
                <a:cxn ang="0">
                  <a:pos x="T8" y="T9"/>
                </a:cxn>
              </a:cxnLst>
              <a:rect l="0" t="0" r="r" b="b"/>
              <a:pathLst>
                <a:path w="57" h="62">
                  <a:moveTo>
                    <a:pt x="47" y="0"/>
                  </a:moveTo>
                  <a:lnTo>
                    <a:pt x="0" y="57"/>
                  </a:lnTo>
                  <a:lnTo>
                    <a:pt x="9" y="62"/>
                  </a:lnTo>
                  <a:lnTo>
                    <a:pt x="57" y="4"/>
                  </a:lnTo>
                  <a:lnTo>
                    <a:pt x="4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04" name="Freeform 403"/>
            <p:cNvSpPr>
              <a:spLocks/>
            </p:cNvSpPr>
            <p:nvPr/>
          </p:nvSpPr>
          <p:spPr bwMode="auto">
            <a:xfrm>
              <a:off x="5726" y="3139"/>
              <a:ext cx="60" cy="72"/>
            </a:xfrm>
            <a:custGeom>
              <a:avLst/>
              <a:gdLst>
                <a:gd name="T0" fmla="*/ 50 w 60"/>
                <a:gd name="T1" fmla="*/ 0 h 72"/>
                <a:gd name="T2" fmla="*/ 0 w 60"/>
                <a:gd name="T3" fmla="*/ 67 h 72"/>
                <a:gd name="T4" fmla="*/ 7 w 60"/>
                <a:gd name="T5" fmla="*/ 71 h 72"/>
                <a:gd name="T6" fmla="*/ 9 w 60"/>
                <a:gd name="T7" fmla="*/ 71 h 72"/>
                <a:gd name="T8" fmla="*/ 60 w 60"/>
                <a:gd name="T9" fmla="*/ 4 h 72"/>
                <a:gd name="T10" fmla="*/ 50 w 60"/>
                <a:gd name="T11" fmla="*/ 0 h 72"/>
              </a:gdLst>
              <a:ahLst/>
              <a:cxnLst>
                <a:cxn ang="0">
                  <a:pos x="T0" y="T1"/>
                </a:cxn>
                <a:cxn ang="0">
                  <a:pos x="T2" y="T3"/>
                </a:cxn>
                <a:cxn ang="0">
                  <a:pos x="T4" y="T5"/>
                </a:cxn>
                <a:cxn ang="0">
                  <a:pos x="T6" y="T7"/>
                </a:cxn>
                <a:cxn ang="0">
                  <a:pos x="T8" y="T9"/>
                </a:cxn>
                <a:cxn ang="0">
                  <a:pos x="T10" y="T11"/>
                </a:cxn>
              </a:cxnLst>
              <a:rect l="0" t="0" r="r" b="b"/>
              <a:pathLst>
                <a:path w="60" h="72">
                  <a:moveTo>
                    <a:pt x="50" y="0"/>
                  </a:moveTo>
                  <a:lnTo>
                    <a:pt x="0" y="67"/>
                  </a:lnTo>
                  <a:lnTo>
                    <a:pt x="7" y="71"/>
                  </a:lnTo>
                  <a:lnTo>
                    <a:pt x="9" y="71"/>
                  </a:lnTo>
                  <a:lnTo>
                    <a:pt x="60" y="4"/>
                  </a:lnTo>
                  <a:lnTo>
                    <a:pt x="50"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05" name="Freeform 404"/>
            <p:cNvSpPr>
              <a:spLocks/>
            </p:cNvSpPr>
            <p:nvPr/>
          </p:nvSpPr>
          <p:spPr bwMode="auto">
            <a:xfrm>
              <a:off x="5662" y="3206"/>
              <a:ext cx="72" cy="77"/>
            </a:xfrm>
            <a:custGeom>
              <a:avLst/>
              <a:gdLst>
                <a:gd name="T0" fmla="*/ 67 w 72"/>
                <a:gd name="T1" fmla="*/ 0 h 77"/>
                <a:gd name="T2" fmla="*/ 0 w 72"/>
                <a:gd name="T3" fmla="*/ 69 h 77"/>
                <a:gd name="T4" fmla="*/ 7 w 72"/>
                <a:gd name="T5" fmla="*/ 76 h 77"/>
                <a:gd name="T6" fmla="*/ 71 w 72"/>
                <a:gd name="T7" fmla="*/ 4 h 77"/>
                <a:gd name="T8" fmla="*/ 67 w 72"/>
                <a:gd name="T9" fmla="*/ 0 h 77"/>
              </a:gdLst>
              <a:ahLst/>
              <a:cxnLst>
                <a:cxn ang="0">
                  <a:pos x="T0" y="T1"/>
                </a:cxn>
                <a:cxn ang="0">
                  <a:pos x="T2" y="T3"/>
                </a:cxn>
                <a:cxn ang="0">
                  <a:pos x="T4" y="T5"/>
                </a:cxn>
                <a:cxn ang="0">
                  <a:pos x="T6" y="T7"/>
                </a:cxn>
                <a:cxn ang="0">
                  <a:pos x="T8" y="T9"/>
                </a:cxn>
              </a:cxnLst>
              <a:rect l="0" t="0" r="r" b="b"/>
              <a:pathLst>
                <a:path w="72" h="77">
                  <a:moveTo>
                    <a:pt x="67" y="0"/>
                  </a:moveTo>
                  <a:lnTo>
                    <a:pt x="0" y="69"/>
                  </a:lnTo>
                  <a:lnTo>
                    <a:pt x="7" y="76"/>
                  </a:lnTo>
                  <a:lnTo>
                    <a:pt x="71" y="4"/>
                  </a:lnTo>
                  <a:lnTo>
                    <a:pt x="6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06" name="Freeform 405"/>
            <p:cNvSpPr>
              <a:spLocks/>
            </p:cNvSpPr>
            <p:nvPr/>
          </p:nvSpPr>
          <p:spPr bwMode="auto">
            <a:xfrm>
              <a:off x="6293" y="3324"/>
              <a:ext cx="62" cy="70"/>
            </a:xfrm>
            <a:custGeom>
              <a:avLst/>
              <a:gdLst>
                <a:gd name="T0" fmla="*/ 55 w 62"/>
                <a:gd name="T1" fmla="*/ 0 h 70"/>
                <a:gd name="T2" fmla="*/ 0 w 62"/>
                <a:gd name="T3" fmla="*/ 64 h 70"/>
                <a:gd name="T4" fmla="*/ 7 w 62"/>
                <a:gd name="T5" fmla="*/ 69 h 70"/>
                <a:gd name="T6" fmla="*/ 9 w 62"/>
                <a:gd name="T7" fmla="*/ 69 h 70"/>
                <a:gd name="T8" fmla="*/ 62 w 62"/>
                <a:gd name="T9" fmla="*/ 7 h 70"/>
                <a:gd name="T10" fmla="*/ 55 w 62"/>
                <a:gd name="T11" fmla="*/ 0 h 70"/>
              </a:gdLst>
              <a:ahLst/>
              <a:cxnLst>
                <a:cxn ang="0">
                  <a:pos x="T0" y="T1"/>
                </a:cxn>
                <a:cxn ang="0">
                  <a:pos x="T2" y="T3"/>
                </a:cxn>
                <a:cxn ang="0">
                  <a:pos x="T4" y="T5"/>
                </a:cxn>
                <a:cxn ang="0">
                  <a:pos x="T6" y="T7"/>
                </a:cxn>
                <a:cxn ang="0">
                  <a:pos x="T8" y="T9"/>
                </a:cxn>
                <a:cxn ang="0">
                  <a:pos x="T10" y="T11"/>
                </a:cxn>
              </a:cxnLst>
              <a:rect l="0" t="0" r="r" b="b"/>
              <a:pathLst>
                <a:path w="62" h="70">
                  <a:moveTo>
                    <a:pt x="55" y="0"/>
                  </a:moveTo>
                  <a:lnTo>
                    <a:pt x="0" y="64"/>
                  </a:lnTo>
                  <a:lnTo>
                    <a:pt x="7" y="69"/>
                  </a:lnTo>
                  <a:lnTo>
                    <a:pt x="9" y="69"/>
                  </a:lnTo>
                  <a:lnTo>
                    <a:pt x="62" y="7"/>
                  </a:lnTo>
                  <a:lnTo>
                    <a:pt x="55"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07" name="Freeform 406"/>
            <p:cNvSpPr>
              <a:spLocks/>
            </p:cNvSpPr>
            <p:nvPr/>
          </p:nvSpPr>
          <p:spPr bwMode="auto">
            <a:xfrm>
              <a:off x="6245" y="3389"/>
              <a:ext cx="55" cy="57"/>
            </a:xfrm>
            <a:custGeom>
              <a:avLst/>
              <a:gdLst>
                <a:gd name="T0" fmla="*/ 50 w 55"/>
                <a:gd name="T1" fmla="*/ 0 h 57"/>
                <a:gd name="T2" fmla="*/ 0 w 55"/>
                <a:gd name="T3" fmla="*/ 52 h 57"/>
                <a:gd name="T4" fmla="*/ 7 w 55"/>
                <a:gd name="T5" fmla="*/ 57 h 57"/>
                <a:gd name="T6" fmla="*/ 55 w 55"/>
                <a:gd name="T7" fmla="*/ 4 h 57"/>
                <a:gd name="T8" fmla="*/ 50 w 55"/>
                <a:gd name="T9" fmla="*/ 0 h 57"/>
              </a:gdLst>
              <a:ahLst/>
              <a:cxnLst>
                <a:cxn ang="0">
                  <a:pos x="T0" y="T1"/>
                </a:cxn>
                <a:cxn ang="0">
                  <a:pos x="T2" y="T3"/>
                </a:cxn>
                <a:cxn ang="0">
                  <a:pos x="T4" y="T5"/>
                </a:cxn>
                <a:cxn ang="0">
                  <a:pos x="T6" y="T7"/>
                </a:cxn>
                <a:cxn ang="0">
                  <a:pos x="T8" y="T9"/>
                </a:cxn>
              </a:cxnLst>
              <a:rect l="0" t="0" r="r" b="b"/>
              <a:pathLst>
                <a:path w="55" h="57">
                  <a:moveTo>
                    <a:pt x="50" y="0"/>
                  </a:moveTo>
                  <a:lnTo>
                    <a:pt x="0" y="52"/>
                  </a:lnTo>
                  <a:lnTo>
                    <a:pt x="7" y="57"/>
                  </a:lnTo>
                  <a:lnTo>
                    <a:pt x="55" y="4"/>
                  </a:lnTo>
                  <a:lnTo>
                    <a:pt x="50"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08" name="Freeform 407"/>
            <p:cNvSpPr>
              <a:spLocks/>
            </p:cNvSpPr>
            <p:nvPr/>
          </p:nvSpPr>
          <p:spPr bwMode="auto">
            <a:xfrm>
              <a:off x="6197" y="3442"/>
              <a:ext cx="57" cy="69"/>
            </a:xfrm>
            <a:custGeom>
              <a:avLst/>
              <a:gdLst>
                <a:gd name="T0" fmla="*/ 47 w 57"/>
                <a:gd name="T1" fmla="*/ 0 h 69"/>
                <a:gd name="T2" fmla="*/ 0 w 57"/>
                <a:gd name="T3" fmla="*/ 64 h 69"/>
                <a:gd name="T4" fmla="*/ 9 w 57"/>
                <a:gd name="T5" fmla="*/ 69 h 69"/>
                <a:gd name="T6" fmla="*/ 57 w 57"/>
                <a:gd name="T7" fmla="*/ 4 h 69"/>
                <a:gd name="T8" fmla="*/ 47 w 57"/>
                <a:gd name="T9" fmla="*/ 0 h 69"/>
              </a:gdLst>
              <a:ahLst/>
              <a:cxnLst>
                <a:cxn ang="0">
                  <a:pos x="T0" y="T1"/>
                </a:cxn>
                <a:cxn ang="0">
                  <a:pos x="T2" y="T3"/>
                </a:cxn>
                <a:cxn ang="0">
                  <a:pos x="T4" y="T5"/>
                </a:cxn>
                <a:cxn ang="0">
                  <a:pos x="T6" y="T7"/>
                </a:cxn>
                <a:cxn ang="0">
                  <a:pos x="T8" y="T9"/>
                </a:cxn>
              </a:cxnLst>
              <a:rect l="0" t="0" r="r" b="b"/>
              <a:pathLst>
                <a:path w="57" h="69">
                  <a:moveTo>
                    <a:pt x="47" y="0"/>
                  </a:moveTo>
                  <a:lnTo>
                    <a:pt x="0" y="64"/>
                  </a:lnTo>
                  <a:lnTo>
                    <a:pt x="9" y="69"/>
                  </a:lnTo>
                  <a:lnTo>
                    <a:pt x="57" y="4"/>
                  </a:lnTo>
                  <a:lnTo>
                    <a:pt x="4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09" name="Freeform 408"/>
            <p:cNvSpPr>
              <a:spLocks/>
            </p:cNvSpPr>
            <p:nvPr/>
          </p:nvSpPr>
          <p:spPr bwMode="auto">
            <a:xfrm>
              <a:off x="6139" y="3506"/>
              <a:ext cx="67" cy="75"/>
            </a:xfrm>
            <a:custGeom>
              <a:avLst/>
              <a:gdLst>
                <a:gd name="T0" fmla="*/ 57 w 67"/>
                <a:gd name="T1" fmla="*/ 0 h 75"/>
                <a:gd name="T2" fmla="*/ 0 w 67"/>
                <a:gd name="T3" fmla="*/ 67 h 75"/>
                <a:gd name="T4" fmla="*/ 7 w 67"/>
                <a:gd name="T5" fmla="*/ 74 h 75"/>
                <a:gd name="T6" fmla="*/ 67 w 67"/>
                <a:gd name="T7" fmla="*/ 4 h 75"/>
                <a:gd name="T8" fmla="*/ 57 w 67"/>
                <a:gd name="T9" fmla="*/ 0 h 75"/>
              </a:gdLst>
              <a:ahLst/>
              <a:cxnLst>
                <a:cxn ang="0">
                  <a:pos x="T0" y="T1"/>
                </a:cxn>
                <a:cxn ang="0">
                  <a:pos x="T2" y="T3"/>
                </a:cxn>
                <a:cxn ang="0">
                  <a:pos x="T4" y="T5"/>
                </a:cxn>
                <a:cxn ang="0">
                  <a:pos x="T6" y="T7"/>
                </a:cxn>
                <a:cxn ang="0">
                  <a:pos x="T8" y="T9"/>
                </a:cxn>
              </a:cxnLst>
              <a:rect l="0" t="0" r="r" b="b"/>
              <a:pathLst>
                <a:path w="67" h="75">
                  <a:moveTo>
                    <a:pt x="57" y="0"/>
                  </a:moveTo>
                  <a:lnTo>
                    <a:pt x="0" y="67"/>
                  </a:lnTo>
                  <a:lnTo>
                    <a:pt x="7" y="74"/>
                  </a:lnTo>
                  <a:lnTo>
                    <a:pt x="67" y="4"/>
                  </a:lnTo>
                  <a:lnTo>
                    <a:pt x="5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10" name="Freeform 409"/>
            <p:cNvSpPr>
              <a:spLocks/>
            </p:cNvSpPr>
            <p:nvPr/>
          </p:nvSpPr>
          <p:spPr bwMode="auto">
            <a:xfrm>
              <a:off x="6763" y="3629"/>
              <a:ext cx="60" cy="62"/>
            </a:xfrm>
            <a:custGeom>
              <a:avLst/>
              <a:gdLst>
                <a:gd name="T0" fmla="*/ 52 w 60"/>
                <a:gd name="T1" fmla="*/ 0 h 62"/>
                <a:gd name="T2" fmla="*/ 2 w 60"/>
                <a:gd name="T3" fmla="*/ 57 h 62"/>
                <a:gd name="T4" fmla="*/ 0 w 60"/>
                <a:gd name="T5" fmla="*/ 57 h 62"/>
                <a:gd name="T6" fmla="*/ 7 w 60"/>
                <a:gd name="T7" fmla="*/ 62 h 62"/>
                <a:gd name="T8" fmla="*/ 60 w 60"/>
                <a:gd name="T9" fmla="*/ 7 h 62"/>
                <a:gd name="T10" fmla="*/ 52 w 60"/>
                <a:gd name="T11" fmla="*/ 0 h 62"/>
              </a:gdLst>
              <a:ahLst/>
              <a:cxnLst>
                <a:cxn ang="0">
                  <a:pos x="T0" y="T1"/>
                </a:cxn>
                <a:cxn ang="0">
                  <a:pos x="T2" y="T3"/>
                </a:cxn>
                <a:cxn ang="0">
                  <a:pos x="T4" y="T5"/>
                </a:cxn>
                <a:cxn ang="0">
                  <a:pos x="T6" y="T7"/>
                </a:cxn>
                <a:cxn ang="0">
                  <a:pos x="T8" y="T9"/>
                </a:cxn>
                <a:cxn ang="0">
                  <a:pos x="T10" y="T11"/>
                </a:cxn>
              </a:cxnLst>
              <a:rect l="0" t="0" r="r" b="b"/>
              <a:pathLst>
                <a:path w="60" h="62">
                  <a:moveTo>
                    <a:pt x="52" y="0"/>
                  </a:moveTo>
                  <a:lnTo>
                    <a:pt x="2" y="57"/>
                  </a:lnTo>
                  <a:lnTo>
                    <a:pt x="0" y="57"/>
                  </a:lnTo>
                  <a:lnTo>
                    <a:pt x="7" y="62"/>
                  </a:lnTo>
                  <a:lnTo>
                    <a:pt x="60" y="7"/>
                  </a:lnTo>
                  <a:lnTo>
                    <a:pt x="52"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11" name="Freeform 410"/>
            <p:cNvSpPr>
              <a:spLocks/>
            </p:cNvSpPr>
            <p:nvPr/>
          </p:nvSpPr>
          <p:spPr bwMode="auto">
            <a:xfrm>
              <a:off x="6717" y="3686"/>
              <a:ext cx="56" cy="58"/>
            </a:xfrm>
            <a:custGeom>
              <a:avLst/>
              <a:gdLst>
                <a:gd name="T0" fmla="*/ 45 w 56"/>
                <a:gd name="T1" fmla="*/ 0 h 58"/>
                <a:gd name="T2" fmla="*/ 0 w 56"/>
                <a:gd name="T3" fmla="*/ 52 h 58"/>
                <a:gd name="T4" fmla="*/ 9 w 56"/>
                <a:gd name="T5" fmla="*/ 57 h 58"/>
                <a:gd name="T6" fmla="*/ 55 w 56"/>
                <a:gd name="T7" fmla="*/ 4 h 58"/>
                <a:gd name="T8" fmla="*/ 45 w 56"/>
                <a:gd name="T9" fmla="*/ 0 h 58"/>
              </a:gdLst>
              <a:ahLst/>
              <a:cxnLst>
                <a:cxn ang="0">
                  <a:pos x="T0" y="T1"/>
                </a:cxn>
                <a:cxn ang="0">
                  <a:pos x="T2" y="T3"/>
                </a:cxn>
                <a:cxn ang="0">
                  <a:pos x="T4" y="T5"/>
                </a:cxn>
                <a:cxn ang="0">
                  <a:pos x="T6" y="T7"/>
                </a:cxn>
                <a:cxn ang="0">
                  <a:pos x="T8" y="T9"/>
                </a:cxn>
              </a:cxnLst>
              <a:rect l="0" t="0" r="r" b="b"/>
              <a:pathLst>
                <a:path w="56" h="58">
                  <a:moveTo>
                    <a:pt x="45" y="0"/>
                  </a:moveTo>
                  <a:lnTo>
                    <a:pt x="0" y="52"/>
                  </a:lnTo>
                  <a:lnTo>
                    <a:pt x="9" y="57"/>
                  </a:lnTo>
                  <a:lnTo>
                    <a:pt x="55" y="4"/>
                  </a:lnTo>
                  <a:lnTo>
                    <a:pt x="45"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12" name="Freeform 411"/>
            <p:cNvSpPr>
              <a:spLocks/>
            </p:cNvSpPr>
            <p:nvPr/>
          </p:nvSpPr>
          <p:spPr bwMode="auto">
            <a:xfrm>
              <a:off x="6670" y="3739"/>
              <a:ext cx="57" cy="67"/>
            </a:xfrm>
            <a:custGeom>
              <a:avLst/>
              <a:gdLst>
                <a:gd name="T0" fmla="*/ 47 w 57"/>
                <a:gd name="T1" fmla="*/ 0 h 67"/>
                <a:gd name="T2" fmla="*/ 0 w 57"/>
                <a:gd name="T3" fmla="*/ 62 h 67"/>
                <a:gd name="T4" fmla="*/ 9 w 57"/>
                <a:gd name="T5" fmla="*/ 67 h 67"/>
                <a:gd name="T6" fmla="*/ 57 w 57"/>
                <a:gd name="T7" fmla="*/ 4 h 67"/>
                <a:gd name="T8" fmla="*/ 47 w 57"/>
                <a:gd name="T9" fmla="*/ 0 h 67"/>
              </a:gdLst>
              <a:ahLst/>
              <a:cxnLst>
                <a:cxn ang="0">
                  <a:pos x="T0" y="T1"/>
                </a:cxn>
                <a:cxn ang="0">
                  <a:pos x="T2" y="T3"/>
                </a:cxn>
                <a:cxn ang="0">
                  <a:pos x="T4" y="T5"/>
                </a:cxn>
                <a:cxn ang="0">
                  <a:pos x="T6" y="T7"/>
                </a:cxn>
                <a:cxn ang="0">
                  <a:pos x="T8" y="T9"/>
                </a:cxn>
              </a:cxnLst>
              <a:rect l="0" t="0" r="r" b="b"/>
              <a:pathLst>
                <a:path w="57" h="67">
                  <a:moveTo>
                    <a:pt x="47" y="0"/>
                  </a:moveTo>
                  <a:lnTo>
                    <a:pt x="0" y="62"/>
                  </a:lnTo>
                  <a:lnTo>
                    <a:pt x="9" y="67"/>
                  </a:lnTo>
                  <a:lnTo>
                    <a:pt x="57" y="4"/>
                  </a:lnTo>
                  <a:lnTo>
                    <a:pt x="4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13" name="Freeform 412"/>
            <p:cNvSpPr>
              <a:spLocks/>
            </p:cNvSpPr>
            <p:nvPr/>
          </p:nvSpPr>
          <p:spPr bwMode="auto">
            <a:xfrm>
              <a:off x="6614" y="3802"/>
              <a:ext cx="65" cy="72"/>
            </a:xfrm>
            <a:custGeom>
              <a:avLst/>
              <a:gdLst>
                <a:gd name="T0" fmla="*/ 55 w 65"/>
                <a:gd name="T1" fmla="*/ 0 h 72"/>
                <a:gd name="T2" fmla="*/ 0 w 65"/>
                <a:gd name="T3" fmla="*/ 64 h 72"/>
                <a:gd name="T4" fmla="*/ 7 w 65"/>
                <a:gd name="T5" fmla="*/ 72 h 72"/>
                <a:gd name="T6" fmla="*/ 64 w 65"/>
                <a:gd name="T7" fmla="*/ 4 h 72"/>
                <a:gd name="T8" fmla="*/ 55 w 65"/>
                <a:gd name="T9" fmla="*/ 0 h 72"/>
              </a:gdLst>
              <a:ahLst/>
              <a:cxnLst>
                <a:cxn ang="0">
                  <a:pos x="T0" y="T1"/>
                </a:cxn>
                <a:cxn ang="0">
                  <a:pos x="T2" y="T3"/>
                </a:cxn>
                <a:cxn ang="0">
                  <a:pos x="T4" y="T5"/>
                </a:cxn>
                <a:cxn ang="0">
                  <a:pos x="T6" y="T7"/>
                </a:cxn>
                <a:cxn ang="0">
                  <a:pos x="T8" y="T9"/>
                </a:cxn>
              </a:cxnLst>
              <a:rect l="0" t="0" r="r" b="b"/>
              <a:pathLst>
                <a:path w="65" h="72">
                  <a:moveTo>
                    <a:pt x="55" y="0"/>
                  </a:moveTo>
                  <a:lnTo>
                    <a:pt x="0" y="64"/>
                  </a:lnTo>
                  <a:lnTo>
                    <a:pt x="7" y="72"/>
                  </a:lnTo>
                  <a:lnTo>
                    <a:pt x="64" y="4"/>
                  </a:lnTo>
                  <a:lnTo>
                    <a:pt x="55"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14" name="Freeform 413"/>
            <p:cNvSpPr>
              <a:spLocks/>
            </p:cNvSpPr>
            <p:nvPr/>
          </p:nvSpPr>
          <p:spPr bwMode="auto">
            <a:xfrm>
              <a:off x="7231" y="3926"/>
              <a:ext cx="60" cy="67"/>
            </a:xfrm>
            <a:custGeom>
              <a:avLst/>
              <a:gdLst>
                <a:gd name="T0" fmla="*/ 52 w 60"/>
                <a:gd name="T1" fmla="*/ 0 h 67"/>
                <a:gd name="T2" fmla="*/ 0 w 60"/>
                <a:gd name="T3" fmla="*/ 62 h 67"/>
                <a:gd name="T4" fmla="*/ 9 w 60"/>
                <a:gd name="T5" fmla="*/ 67 h 67"/>
                <a:gd name="T6" fmla="*/ 60 w 60"/>
                <a:gd name="T7" fmla="*/ 7 h 67"/>
                <a:gd name="T8" fmla="*/ 52 w 60"/>
                <a:gd name="T9" fmla="*/ 0 h 67"/>
              </a:gdLst>
              <a:ahLst/>
              <a:cxnLst>
                <a:cxn ang="0">
                  <a:pos x="T0" y="T1"/>
                </a:cxn>
                <a:cxn ang="0">
                  <a:pos x="T2" y="T3"/>
                </a:cxn>
                <a:cxn ang="0">
                  <a:pos x="T4" y="T5"/>
                </a:cxn>
                <a:cxn ang="0">
                  <a:pos x="T6" y="T7"/>
                </a:cxn>
                <a:cxn ang="0">
                  <a:pos x="T8" y="T9"/>
                </a:cxn>
              </a:cxnLst>
              <a:rect l="0" t="0" r="r" b="b"/>
              <a:pathLst>
                <a:path w="60" h="67">
                  <a:moveTo>
                    <a:pt x="52" y="0"/>
                  </a:moveTo>
                  <a:lnTo>
                    <a:pt x="0" y="62"/>
                  </a:lnTo>
                  <a:lnTo>
                    <a:pt x="9" y="67"/>
                  </a:lnTo>
                  <a:lnTo>
                    <a:pt x="60" y="7"/>
                  </a:lnTo>
                  <a:lnTo>
                    <a:pt x="52"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15" name="Freeform 414"/>
            <p:cNvSpPr>
              <a:spLocks/>
            </p:cNvSpPr>
            <p:nvPr/>
          </p:nvSpPr>
          <p:spPr bwMode="auto">
            <a:xfrm>
              <a:off x="7185" y="3989"/>
              <a:ext cx="56" cy="57"/>
            </a:xfrm>
            <a:custGeom>
              <a:avLst/>
              <a:gdLst>
                <a:gd name="T0" fmla="*/ 45 w 56"/>
                <a:gd name="T1" fmla="*/ 0 h 57"/>
                <a:gd name="T2" fmla="*/ 0 w 56"/>
                <a:gd name="T3" fmla="*/ 52 h 57"/>
                <a:gd name="T4" fmla="*/ 9 w 56"/>
                <a:gd name="T5" fmla="*/ 57 h 57"/>
                <a:gd name="T6" fmla="*/ 55 w 56"/>
                <a:gd name="T7" fmla="*/ 4 h 57"/>
                <a:gd name="T8" fmla="*/ 45 w 56"/>
                <a:gd name="T9" fmla="*/ 0 h 57"/>
              </a:gdLst>
              <a:ahLst/>
              <a:cxnLst>
                <a:cxn ang="0">
                  <a:pos x="T0" y="T1"/>
                </a:cxn>
                <a:cxn ang="0">
                  <a:pos x="T2" y="T3"/>
                </a:cxn>
                <a:cxn ang="0">
                  <a:pos x="T4" y="T5"/>
                </a:cxn>
                <a:cxn ang="0">
                  <a:pos x="T6" y="T7"/>
                </a:cxn>
                <a:cxn ang="0">
                  <a:pos x="T8" y="T9"/>
                </a:cxn>
              </a:cxnLst>
              <a:rect l="0" t="0" r="r" b="b"/>
              <a:pathLst>
                <a:path w="56" h="57">
                  <a:moveTo>
                    <a:pt x="45" y="0"/>
                  </a:moveTo>
                  <a:lnTo>
                    <a:pt x="0" y="52"/>
                  </a:lnTo>
                  <a:lnTo>
                    <a:pt x="9" y="57"/>
                  </a:lnTo>
                  <a:lnTo>
                    <a:pt x="55" y="4"/>
                  </a:lnTo>
                  <a:lnTo>
                    <a:pt x="45"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16" name="Freeform 415"/>
            <p:cNvSpPr>
              <a:spLocks/>
            </p:cNvSpPr>
            <p:nvPr/>
          </p:nvSpPr>
          <p:spPr bwMode="auto">
            <a:xfrm>
              <a:off x="7137" y="4042"/>
              <a:ext cx="58" cy="69"/>
            </a:xfrm>
            <a:custGeom>
              <a:avLst/>
              <a:gdLst>
                <a:gd name="T0" fmla="*/ 48 w 58"/>
                <a:gd name="T1" fmla="*/ 0 h 69"/>
                <a:gd name="T2" fmla="*/ 0 w 58"/>
                <a:gd name="T3" fmla="*/ 64 h 69"/>
                <a:gd name="T4" fmla="*/ 7 w 58"/>
                <a:gd name="T5" fmla="*/ 69 h 69"/>
                <a:gd name="T6" fmla="*/ 9 w 58"/>
                <a:gd name="T7" fmla="*/ 69 h 69"/>
                <a:gd name="T8" fmla="*/ 57 w 58"/>
                <a:gd name="T9" fmla="*/ 4 h 69"/>
                <a:gd name="T10" fmla="*/ 48 w 58"/>
                <a:gd name="T11" fmla="*/ 0 h 69"/>
              </a:gdLst>
              <a:ahLst/>
              <a:cxnLst>
                <a:cxn ang="0">
                  <a:pos x="T0" y="T1"/>
                </a:cxn>
                <a:cxn ang="0">
                  <a:pos x="T2" y="T3"/>
                </a:cxn>
                <a:cxn ang="0">
                  <a:pos x="T4" y="T5"/>
                </a:cxn>
                <a:cxn ang="0">
                  <a:pos x="T6" y="T7"/>
                </a:cxn>
                <a:cxn ang="0">
                  <a:pos x="T8" y="T9"/>
                </a:cxn>
                <a:cxn ang="0">
                  <a:pos x="T10" y="T11"/>
                </a:cxn>
              </a:cxnLst>
              <a:rect l="0" t="0" r="r" b="b"/>
              <a:pathLst>
                <a:path w="58" h="69">
                  <a:moveTo>
                    <a:pt x="48" y="0"/>
                  </a:moveTo>
                  <a:lnTo>
                    <a:pt x="0" y="64"/>
                  </a:lnTo>
                  <a:lnTo>
                    <a:pt x="7" y="69"/>
                  </a:lnTo>
                  <a:lnTo>
                    <a:pt x="9" y="69"/>
                  </a:lnTo>
                  <a:lnTo>
                    <a:pt x="57" y="4"/>
                  </a:lnTo>
                  <a:lnTo>
                    <a:pt x="48"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17" name="Freeform 416"/>
            <p:cNvSpPr>
              <a:spLocks/>
            </p:cNvSpPr>
            <p:nvPr/>
          </p:nvSpPr>
          <p:spPr bwMode="auto">
            <a:xfrm>
              <a:off x="7077" y="4106"/>
              <a:ext cx="68" cy="75"/>
            </a:xfrm>
            <a:custGeom>
              <a:avLst/>
              <a:gdLst>
                <a:gd name="T0" fmla="*/ 62 w 68"/>
                <a:gd name="T1" fmla="*/ 0 h 75"/>
                <a:gd name="T2" fmla="*/ 0 w 68"/>
                <a:gd name="T3" fmla="*/ 67 h 75"/>
                <a:gd name="T4" fmla="*/ 7 w 68"/>
                <a:gd name="T5" fmla="*/ 74 h 75"/>
                <a:gd name="T6" fmla="*/ 67 w 68"/>
                <a:gd name="T7" fmla="*/ 4 h 75"/>
                <a:gd name="T8" fmla="*/ 62 w 68"/>
                <a:gd name="T9" fmla="*/ 0 h 75"/>
              </a:gdLst>
              <a:ahLst/>
              <a:cxnLst>
                <a:cxn ang="0">
                  <a:pos x="T0" y="T1"/>
                </a:cxn>
                <a:cxn ang="0">
                  <a:pos x="T2" y="T3"/>
                </a:cxn>
                <a:cxn ang="0">
                  <a:pos x="T4" y="T5"/>
                </a:cxn>
                <a:cxn ang="0">
                  <a:pos x="T6" y="T7"/>
                </a:cxn>
                <a:cxn ang="0">
                  <a:pos x="T8" y="T9"/>
                </a:cxn>
              </a:cxnLst>
              <a:rect l="0" t="0" r="r" b="b"/>
              <a:pathLst>
                <a:path w="68" h="75">
                  <a:moveTo>
                    <a:pt x="62" y="0"/>
                  </a:moveTo>
                  <a:lnTo>
                    <a:pt x="0" y="67"/>
                  </a:lnTo>
                  <a:lnTo>
                    <a:pt x="7" y="74"/>
                  </a:lnTo>
                  <a:lnTo>
                    <a:pt x="67" y="4"/>
                  </a:lnTo>
                  <a:lnTo>
                    <a:pt x="62"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18" name="Freeform 417"/>
            <p:cNvSpPr>
              <a:spLocks/>
            </p:cNvSpPr>
            <p:nvPr/>
          </p:nvSpPr>
          <p:spPr bwMode="auto">
            <a:xfrm>
              <a:off x="5573" y="1577"/>
              <a:ext cx="50" cy="20"/>
            </a:xfrm>
            <a:custGeom>
              <a:avLst/>
              <a:gdLst>
                <a:gd name="T0" fmla="*/ 50 w 50"/>
                <a:gd name="T1" fmla="*/ 0 h 20"/>
                <a:gd name="T2" fmla="*/ 0 w 50"/>
                <a:gd name="T3" fmla="*/ 2 h 20"/>
                <a:gd name="T4" fmla="*/ 0 w 50"/>
                <a:gd name="T5" fmla="*/ 11 h 20"/>
                <a:gd name="T6" fmla="*/ 50 w 50"/>
                <a:gd name="T7" fmla="*/ 9 h 20"/>
                <a:gd name="T8" fmla="*/ 50 w 50"/>
                <a:gd name="T9" fmla="*/ 0 h 20"/>
              </a:gdLst>
              <a:ahLst/>
              <a:cxnLst>
                <a:cxn ang="0">
                  <a:pos x="T0" y="T1"/>
                </a:cxn>
                <a:cxn ang="0">
                  <a:pos x="T2" y="T3"/>
                </a:cxn>
                <a:cxn ang="0">
                  <a:pos x="T4" y="T5"/>
                </a:cxn>
                <a:cxn ang="0">
                  <a:pos x="T6" y="T7"/>
                </a:cxn>
                <a:cxn ang="0">
                  <a:pos x="T8" y="T9"/>
                </a:cxn>
              </a:cxnLst>
              <a:rect l="0" t="0" r="r" b="b"/>
              <a:pathLst>
                <a:path w="50" h="20">
                  <a:moveTo>
                    <a:pt x="50" y="0"/>
                  </a:moveTo>
                  <a:lnTo>
                    <a:pt x="0" y="2"/>
                  </a:lnTo>
                  <a:lnTo>
                    <a:pt x="0" y="11"/>
                  </a:lnTo>
                  <a:lnTo>
                    <a:pt x="50" y="9"/>
                  </a:lnTo>
                  <a:lnTo>
                    <a:pt x="50"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19" name="Freeform 418"/>
            <p:cNvSpPr>
              <a:spLocks/>
            </p:cNvSpPr>
            <p:nvPr/>
          </p:nvSpPr>
          <p:spPr bwMode="auto">
            <a:xfrm>
              <a:off x="5532" y="1579"/>
              <a:ext cx="41" cy="20"/>
            </a:xfrm>
            <a:custGeom>
              <a:avLst/>
              <a:gdLst>
                <a:gd name="T0" fmla="*/ 40 w 41"/>
                <a:gd name="T1" fmla="*/ 0 h 20"/>
                <a:gd name="T2" fmla="*/ 0 w 41"/>
                <a:gd name="T3" fmla="*/ 2 h 20"/>
                <a:gd name="T4" fmla="*/ 0 w 41"/>
                <a:gd name="T5" fmla="*/ 11 h 20"/>
                <a:gd name="T6" fmla="*/ 40 w 41"/>
                <a:gd name="T7" fmla="*/ 9 h 20"/>
                <a:gd name="T8" fmla="*/ 40 w 41"/>
                <a:gd name="T9" fmla="*/ 0 h 20"/>
              </a:gdLst>
              <a:ahLst/>
              <a:cxnLst>
                <a:cxn ang="0">
                  <a:pos x="T0" y="T1"/>
                </a:cxn>
                <a:cxn ang="0">
                  <a:pos x="T2" y="T3"/>
                </a:cxn>
                <a:cxn ang="0">
                  <a:pos x="T4" y="T5"/>
                </a:cxn>
                <a:cxn ang="0">
                  <a:pos x="T6" y="T7"/>
                </a:cxn>
                <a:cxn ang="0">
                  <a:pos x="T8" y="T9"/>
                </a:cxn>
              </a:cxnLst>
              <a:rect l="0" t="0" r="r" b="b"/>
              <a:pathLst>
                <a:path w="41" h="20">
                  <a:moveTo>
                    <a:pt x="40" y="0"/>
                  </a:moveTo>
                  <a:lnTo>
                    <a:pt x="0" y="2"/>
                  </a:lnTo>
                  <a:lnTo>
                    <a:pt x="0" y="11"/>
                  </a:lnTo>
                  <a:lnTo>
                    <a:pt x="40" y="9"/>
                  </a:lnTo>
                  <a:lnTo>
                    <a:pt x="40"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20" name="Freeform 419"/>
            <p:cNvSpPr>
              <a:spLocks/>
            </p:cNvSpPr>
            <p:nvPr/>
          </p:nvSpPr>
          <p:spPr bwMode="auto">
            <a:xfrm>
              <a:off x="5484" y="1581"/>
              <a:ext cx="48" cy="20"/>
            </a:xfrm>
            <a:custGeom>
              <a:avLst/>
              <a:gdLst>
                <a:gd name="T0" fmla="*/ 47 w 48"/>
                <a:gd name="T1" fmla="*/ 0 h 20"/>
                <a:gd name="T2" fmla="*/ 0 w 48"/>
                <a:gd name="T3" fmla="*/ 4 h 20"/>
                <a:gd name="T4" fmla="*/ 0 w 48"/>
                <a:gd name="T5" fmla="*/ 14 h 20"/>
                <a:gd name="T6" fmla="*/ 47 w 48"/>
                <a:gd name="T7" fmla="*/ 9 h 20"/>
                <a:gd name="T8" fmla="*/ 47 w 48"/>
                <a:gd name="T9" fmla="*/ 0 h 20"/>
              </a:gdLst>
              <a:ahLst/>
              <a:cxnLst>
                <a:cxn ang="0">
                  <a:pos x="T0" y="T1"/>
                </a:cxn>
                <a:cxn ang="0">
                  <a:pos x="T2" y="T3"/>
                </a:cxn>
                <a:cxn ang="0">
                  <a:pos x="T4" y="T5"/>
                </a:cxn>
                <a:cxn ang="0">
                  <a:pos x="T6" y="T7"/>
                </a:cxn>
                <a:cxn ang="0">
                  <a:pos x="T8" y="T9"/>
                </a:cxn>
              </a:cxnLst>
              <a:rect l="0" t="0" r="r" b="b"/>
              <a:pathLst>
                <a:path w="48" h="20">
                  <a:moveTo>
                    <a:pt x="47" y="0"/>
                  </a:moveTo>
                  <a:lnTo>
                    <a:pt x="0" y="4"/>
                  </a:lnTo>
                  <a:lnTo>
                    <a:pt x="0" y="14"/>
                  </a:lnTo>
                  <a:lnTo>
                    <a:pt x="47" y="9"/>
                  </a:lnTo>
                  <a:lnTo>
                    <a:pt x="4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21" name="Freeform 420"/>
            <p:cNvSpPr>
              <a:spLocks/>
            </p:cNvSpPr>
            <p:nvPr/>
          </p:nvSpPr>
          <p:spPr bwMode="auto">
            <a:xfrm>
              <a:off x="5429" y="1586"/>
              <a:ext cx="55" cy="20"/>
            </a:xfrm>
            <a:custGeom>
              <a:avLst/>
              <a:gdLst>
                <a:gd name="T0" fmla="*/ 55 w 55"/>
                <a:gd name="T1" fmla="*/ 0 h 20"/>
                <a:gd name="T2" fmla="*/ 0 w 55"/>
                <a:gd name="T3" fmla="*/ 4 h 20"/>
                <a:gd name="T4" fmla="*/ 0 w 55"/>
                <a:gd name="T5" fmla="*/ 14 h 20"/>
                <a:gd name="T6" fmla="*/ 55 w 55"/>
                <a:gd name="T7" fmla="*/ 9 h 20"/>
                <a:gd name="T8" fmla="*/ 55 w 55"/>
                <a:gd name="T9" fmla="*/ 0 h 20"/>
              </a:gdLst>
              <a:ahLst/>
              <a:cxnLst>
                <a:cxn ang="0">
                  <a:pos x="T0" y="T1"/>
                </a:cxn>
                <a:cxn ang="0">
                  <a:pos x="T2" y="T3"/>
                </a:cxn>
                <a:cxn ang="0">
                  <a:pos x="T4" y="T5"/>
                </a:cxn>
                <a:cxn ang="0">
                  <a:pos x="T6" y="T7"/>
                </a:cxn>
                <a:cxn ang="0">
                  <a:pos x="T8" y="T9"/>
                </a:cxn>
              </a:cxnLst>
              <a:rect l="0" t="0" r="r" b="b"/>
              <a:pathLst>
                <a:path w="55" h="20">
                  <a:moveTo>
                    <a:pt x="55" y="0"/>
                  </a:moveTo>
                  <a:lnTo>
                    <a:pt x="0" y="4"/>
                  </a:lnTo>
                  <a:lnTo>
                    <a:pt x="0" y="14"/>
                  </a:lnTo>
                  <a:lnTo>
                    <a:pt x="55" y="9"/>
                  </a:lnTo>
                  <a:lnTo>
                    <a:pt x="55"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22" name="Freeform 421"/>
            <p:cNvSpPr>
              <a:spLocks/>
            </p:cNvSpPr>
            <p:nvPr/>
          </p:nvSpPr>
          <p:spPr bwMode="auto">
            <a:xfrm>
              <a:off x="5909" y="1730"/>
              <a:ext cx="48" cy="20"/>
            </a:xfrm>
            <a:custGeom>
              <a:avLst/>
              <a:gdLst>
                <a:gd name="T0" fmla="*/ 48 w 48"/>
                <a:gd name="T1" fmla="*/ 0 h 20"/>
                <a:gd name="T2" fmla="*/ 0 w 48"/>
                <a:gd name="T3" fmla="*/ 4 h 20"/>
                <a:gd name="T4" fmla="*/ 0 w 48"/>
                <a:gd name="T5" fmla="*/ 14 h 20"/>
                <a:gd name="T6" fmla="*/ 48 w 48"/>
                <a:gd name="T7" fmla="*/ 9 h 20"/>
                <a:gd name="T8" fmla="*/ 48 w 48"/>
                <a:gd name="T9" fmla="*/ 0 h 20"/>
              </a:gdLst>
              <a:ahLst/>
              <a:cxnLst>
                <a:cxn ang="0">
                  <a:pos x="T0" y="T1"/>
                </a:cxn>
                <a:cxn ang="0">
                  <a:pos x="T2" y="T3"/>
                </a:cxn>
                <a:cxn ang="0">
                  <a:pos x="T4" y="T5"/>
                </a:cxn>
                <a:cxn ang="0">
                  <a:pos x="T6" y="T7"/>
                </a:cxn>
                <a:cxn ang="0">
                  <a:pos x="T8" y="T9"/>
                </a:cxn>
              </a:cxnLst>
              <a:rect l="0" t="0" r="r" b="b"/>
              <a:pathLst>
                <a:path w="48" h="20">
                  <a:moveTo>
                    <a:pt x="48" y="0"/>
                  </a:moveTo>
                  <a:lnTo>
                    <a:pt x="0" y="4"/>
                  </a:lnTo>
                  <a:lnTo>
                    <a:pt x="0" y="14"/>
                  </a:lnTo>
                  <a:lnTo>
                    <a:pt x="48" y="9"/>
                  </a:lnTo>
                  <a:lnTo>
                    <a:pt x="48"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23" name="Freeform 422"/>
            <p:cNvSpPr>
              <a:spLocks/>
            </p:cNvSpPr>
            <p:nvPr/>
          </p:nvSpPr>
          <p:spPr bwMode="auto">
            <a:xfrm>
              <a:off x="5865" y="1735"/>
              <a:ext cx="44" cy="20"/>
            </a:xfrm>
            <a:custGeom>
              <a:avLst/>
              <a:gdLst>
                <a:gd name="T0" fmla="*/ 43 w 44"/>
                <a:gd name="T1" fmla="*/ 0 h 20"/>
                <a:gd name="T2" fmla="*/ 0 w 44"/>
                <a:gd name="T3" fmla="*/ 2 h 20"/>
                <a:gd name="T4" fmla="*/ 0 w 44"/>
                <a:gd name="T5" fmla="*/ 12 h 20"/>
                <a:gd name="T6" fmla="*/ 43 w 44"/>
                <a:gd name="T7" fmla="*/ 9 h 20"/>
                <a:gd name="T8" fmla="*/ 43 w 44"/>
                <a:gd name="T9" fmla="*/ 0 h 20"/>
              </a:gdLst>
              <a:ahLst/>
              <a:cxnLst>
                <a:cxn ang="0">
                  <a:pos x="T0" y="T1"/>
                </a:cxn>
                <a:cxn ang="0">
                  <a:pos x="T2" y="T3"/>
                </a:cxn>
                <a:cxn ang="0">
                  <a:pos x="T4" y="T5"/>
                </a:cxn>
                <a:cxn ang="0">
                  <a:pos x="T6" y="T7"/>
                </a:cxn>
                <a:cxn ang="0">
                  <a:pos x="T8" y="T9"/>
                </a:cxn>
              </a:cxnLst>
              <a:rect l="0" t="0" r="r" b="b"/>
              <a:pathLst>
                <a:path w="44" h="20">
                  <a:moveTo>
                    <a:pt x="43" y="0"/>
                  </a:moveTo>
                  <a:lnTo>
                    <a:pt x="0" y="2"/>
                  </a:lnTo>
                  <a:lnTo>
                    <a:pt x="0" y="12"/>
                  </a:lnTo>
                  <a:lnTo>
                    <a:pt x="43" y="9"/>
                  </a:lnTo>
                  <a:lnTo>
                    <a:pt x="43"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24" name="Freeform 423"/>
            <p:cNvSpPr>
              <a:spLocks/>
            </p:cNvSpPr>
            <p:nvPr/>
          </p:nvSpPr>
          <p:spPr bwMode="auto">
            <a:xfrm>
              <a:off x="5820" y="1738"/>
              <a:ext cx="45" cy="20"/>
            </a:xfrm>
            <a:custGeom>
              <a:avLst/>
              <a:gdLst>
                <a:gd name="T0" fmla="*/ 45 w 45"/>
                <a:gd name="T1" fmla="*/ 0 h 20"/>
                <a:gd name="T2" fmla="*/ 0 w 45"/>
                <a:gd name="T3" fmla="*/ 4 h 20"/>
                <a:gd name="T4" fmla="*/ 0 w 45"/>
                <a:gd name="T5" fmla="*/ 14 h 20"/>
                <a:gd name="T6" fmla="*/ 45 w 45"/>
                <a:gd name="T7" fmla="*/ 9 h 20"/>
                <a:gd name="T8" fmla="*/ 45 w 45"/>
                <a:gd name="T9" fmla="*/ 0 h 20"/>
              </a:gdLst>
              <a:ahLst/>
              <a:cxnLst>
                <a:cxn ang="0">
                  <a:pos x="T0" y="T1"/>
                </a:cxn>
                <a:cxn ang="0">
                  <a:pos x="T2" y="T3"/>
                </a:cxn>
                <a:cxn ang="0">
                  <a:pos x="T4" y="T5"/>
                </a:cxn>
                <a:cxn ang="0">
                  <a:pos x="T6" y="T7"/>
                </a:cxn>
                <a:cxn ang="0">
                  <a:pos x="T8" y="T9"/>
                </a:cxn>
              </a:cxnLst>
              <a:rect l="0" t="0" r="r" b="b"/>
              <a:pathLst>
                <a:path w="45" h="20">
                  <a:moveTo>
                    <a:pt x="45" y="0"/>
                  </a:moveTo>
                  <a:lnTo>
                    <a:pt x="0" y="4"/>
                  </a:lnTo>
                  <a:lnTo>
                    <a:pt x="0" y="14"/>
                  </a:lnTo>
                  <a:lnTo>
                    <a:pt x="45" y="9"/>
                  </a:lnTo>
                  <a:lnTo>
                    <a:pt x="45"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25" name="Freeform 424"/>
            <p:cNvSpPr>
              <a:spLocks/>
            </p:cNvSpPr>
            <p:nvPr/>
          </p:nvSpPr>
          <p:spPr bwMode="auto">
            <a:xfrm>
              <a:off x="5762" y="1742"/>
              <a:ext cx="58" cy="20"/>
            </a:xfrm>
            <a:custGeom>
              <a:avLst/>
              <a:gdLst>
                <a:gd name="T0" fmla="*/ 57 w 58"/>
                <a:gd name="T1" fmla="*/ 0 h 20"/>
                <a:gd name="T2" fmla="*/ 0 w 58"/>
                <a:gd name="T3" fmla="*/ 2 h 20"/>
                <a:gd name="T4" fmla="*/ 0 w 58"/>
                <a:gd name="T5" fmla="*/ 12 h 20"/>
                <a:gd name="T6" fmla="*/ 57 w 58"/>
                <a:gd name="T7" fmla="*/ 9 h 20"/>
                <a:gd name="T8" fmla="*/ 57 w 58"/>
                <a:gd name="T9" fmla="*/ 0 h 20"/>
              </a:gdLst>
              <a:ahLst/>
              <a:cxnLst>
                <a:cxn ang="0">
                  <a:pos x="T0" y="T1"/>
                </a:cxn>
                <a:cxn ang="0">
                  <a:pos x="T2" y="T3"/>
                </a:cxn>
                <a:cxn ang="0">
                  <a:pos x="T4" y="T5"/>
                </a:cxn>
                <a:cxn ang="0">
                  <a:pos x="T6" y="T7"/>
                </a:cxn>
                <a:cxn ang="0">
                  <a:pos x="T8" y="T9"/>
                </a:cxn>
              </a:cxnLst>
              <a:rect l="0" t="0" r="r" b="b"/>
              <a:pathLst>
                <a:path w="58" h="20">
                  <a:moveTo>
                    <a:pt x="57" y="0"/>
                  </a:moveTo>
                  <a:lnTo>
                    <a:pt x="0" y="2"/>
                  </a:lnTo>
                  <a:lnTo>
                    <a:pt x="0" y="12"/>
                  </a:lnTo>
                  <a:lnTo>
                    <a:pt x="57" y="9"/>
                  </a:lnTo>
                  <a:lnTo>
                    <a:pt x="5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26" name="Freeform 425"/>
            <p:cNvSpPr>
              <a:spLocks/>
            </p:cNvSpPr>
            <p:nvPr/>
          </p:nvSpPr>
          <p:spPr bwMode="auto">
            <a:xfrm>
              <a:off x="6297" y="1881"/>
              <a:ext cx="65" cy="20"/>
            </a:xfrm>
            <a:custGeom>
              <a:avLst/>
              <a:gdLst>
                <a:gd name="T0" fmla="*/ 64 w 65"/>
                <a:gd name="T1" fmla="*/ 0 h 20"/>
                <a:gd name="T2" fmla="*/ 0 w 65"/>
                <a:gd name="T3" fmla="*/ 4 h 20"/>
                <a:gd name="T4" fmla="*/ 0 w 65"/>
                <a:gd name="T5" fmla="*/ 14 h 20"/>
                <a:gd name="T6" fmla="*/ 64 w 65"/>
                <a:gd name="T7" fmla="*/ 9 h 20"/>
                <a:gd name="T8" fmla="*/ 64 w 65"/>
                <a:gd name="T9" fmla="*/ 0 h 20"/>
              </a:gdLst>
              <a:ahLst/>
              <a:cxnLst>
                <a:cxn ang="0">
                  <a:pos x="T0" y="T1"/>
                </a:cxn>
                <a:cxn ang="0">
                  <a:pos x="T2" y="T3"/>
                </a:cxn>
                <a:cxn ang="0">
                  <a:pos x="T4" y="T5"/>
                </a:cxn>
                <a:cxn ang="0">
                  <a:pos x="T6" y="T7"/>
                </a:cxn>
                <a:cxn ang="0">
                  <a:pos x="T8" y="T9"/>
                </a:cxn>
              </a:cxnLst>
              <a:rect l="0" t="0" r="r" b="b"/>
              <a:pathLst>
                <a:path w="65" h="20">
                  <a:moveTo>
                    <a:pt x="64" y="0"/>
                  </a:moveTo>
                  <a:lnTo>
                    <a:pt x="0" y="4"/>
                  </a:lnTo>
                  <a:lnTo>
                    <a:pt x="0" y="14"/>
                  </a:lnTo>
                  <a:lnTo>
                    <a:pt x="64" y="9"/>
                  </a:lnTo>
                  <a:lnTo>
                    <a:pt x="6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27" name="Freeform 426"/>
            <p:cNvSpPr>
              <a:spLocks/>
            </p:cNvSpPr>
            <p:nvPr/>
          </p:nvSpPr>
          <p:spPr bwMode="auto">
            <a:xfrm>
              <a:off x="6237" y="1886"/>
              <a:ext cx="60" cy="20"/>
            </a:xfrm>
            <a:custGeom>
              <a:avLst/>
              <a:gdLst>
                <a:gd name="T0" fmla="*/ 60 w 60"/>
                <a:gd name="T1" fmla="*/ 0 h 20"/>
                <a:gd name="T2" fmla="*/ 0 w 60"/>
                <a:gd name="T3" fmla="*/ 4 h 20"/>
                <a:gd name="T4" fmla="*/ 0 w 60"/>
                <a:gd name="T5" fmla="*/ 14 h 20"/>
                <a:gd name="T6" fmla="*/ 60 w 60"/>
                <a:gd name="T7" fmla="*/ 9 h 20"/>
                <a:gd name="T8" fmla="*/ 60 w 60"/>
                <a:gd name="T9" fmla="*/ 0 h 20"/>
              </a:gdLst>
              <a:ahLst/>
              <a:cxnLst>
                <a:cxn ang="0">
                  <a:pos x="T0" y="T1"/>
                </a:cxn>
                <a:cxn ang="0">
                  <a:pos x="T2" y="T3"/>
                </a:cxn>
                <a:cxn ang="0">
                  <a:pos x="T4" y="T5"/>
                </a:cxn>
                <a:cxn ang="0">
                  <a:pos x="T6" y="T7"/>
                </a:cxn>
                <a:cxn ang="0">
                  <a:pos x="T8" y="T9"/>
                </a:cxn>
              </a:cxnLst>
              <a:rect l="0" t="0" r="r" b="b"/>
              <a:pathLst>
                <a:path w="60" h="20">
                  <a:moveTo>
                    <a:pt x="60" y="0"/>
                  </a:moveTo>
                  <a:lnTo>
                    <a:pt x="0" y="4"/>
                  </a:lnTo>
                  <a:lnTo>
                    <a:pt x="0" y="14"/>
                  </a:lnTo>
                  <a:lnTo>
                    <a:pt x="60" y="9"/>
                  </a:lnTo>
                  <a:lnTo>
                    <a:pt x="60"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28" name="Freeform 427"/>
            <p:cNvSpPr>
              <a:spLocks/>
            </p:cNvSpPr>
            <p:nvPr/>
          </p:nvSpPr>
          <p:spPr bwMode="auto">
            <a:xfrm>
              <a:off x="6173" y="1891"/>
              <a:ext cx="65" cy="20"/>
            </a:xfrm>
            <a:custGeom>
              <a:avLst/>
              <a:gdLst>
                <a:gd name="T0" fmla="*/ 64 w 65"/>
                <a:gd name="T1" fmla="*/ 0 h 20"/>
                <a:gd name="T2" fmla="*/ 0 w 65"/>
                <a:gd name="T3" fmla="*/ 7 h 20"/>
                <a:gd name="T4" fmla="*/ 0 w 65"/>
                <a:gd name="T5" fmla="*/ 16 h 20"/>
                <a:gd name="T6" fmla="*/ 64 w 65"/>
                <a:gd name="T7" fmla="*/ 9 h 20"/>
                <a:gd name="T8" fmla="*/ 64 w 65"/>
                <a:gd name="T9" fmla="*/ 0 h 20"/>
              </a:gdLst>
              <a:ahLst/>
              <a:cxnLst>
                <a:cxn ang="0">
                  <a:pos x="T0" y="T1"/>
                </a:cxn>
                <a:cxn ang="0">
                  <a:pos x="T2" y="T3"/>
                </a:cxn>
                <a:cxn ang="0">
                  <a:pos x="T4" y="T5"/>
                </a:cxn>
                <a:cxn ang="0">
                  <a:pos x="T6" y="T7"/>
                </a:cxn>
                <a:cxn ang="0">
                  <a:pos x="T8" y="T9"/>
                </a:cxn>
              </a:cxnLst>
              <a:rect l="0" t="0" r="r" b="b"/>
              <a:pathLst>
                <a:path w="65" h="20">
                  <a:moveTo>
                    <a:pt x="64" y="0"/>
                  </a:moveTo>
                  <a:lnTo>
                    <a:pt x="0" y="7"/>
                  </a:lnTo>
                  <a:lnTo>
                    <a:pt x="0" y="16"/>
                  </a:lnTo>
                  <a:lnTo>
                    <a:pt x="64" y="9"/>
                  </a:lnTo>
                  <a:lnTo>
                    <a:pt x="6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29" name="Freeform 428"/>
            <p:cNvSpPr>
              <a:spLocks/>
            </p:cNvSpPr>
            <p:nvPr/>
          </p:nvSpPr>
          <p:spPr bwMode="auto">
            <a:xfrm>
              <a:off x="6096" y="1898"/>
              <a:ext cx="77" cy="20"/>
            </a:xfrm>
            <a:custGeom>
              <a:avLst/>
              <a:gdLst>
                <a:gd name="T0" fmla="*/ 76 w 77"/>
                <a:gd name="T1" fmla="*/ 0 h 20"/>
                <a:gd name="T2" fmla="*/ 0 w 77"/>
                <a:gd name="T3" fmla="*/ 2 h 20"/>
                <a:gd name="T4" fmla="*/ 0 w 77"/>
                <a:gd name="T5" fmla="*/ 11 h 20"/>
                <a:gd name="T6" fmla="*/ 76 w 77"/>
                <a:gd name="T7" fmla="*/ 9 h 20"/>
                <a:gd name="T8" fmla="*/ 76 w 77"/>
                <a:gd name="T9" fmla="*/ 0 h 20"/>
              </a:gdLst>
              <a:ahLst/>
              <a:cxnLst>
                <a:cxn ang="0">
                  <a:pos x="T0" y="T1"/>
                </a:cxn>
                <a:cxn ang="0">
                  <a:pos x="T2" y="T3"/>
                </a:cxn>
                <a:cxn ang="0">
                  <a:pos x="T4" y="T5"/>
                </a:cxn>
                <a:cxn ang="0">
                  <a:pos x="T6" y="T7"/>
                </a:cxn>
                <a:cxn ang="0">
                  <a:pos x="T8" y="T9"/>
                </a:cxn>
              </a:cxnLst>
              <a:rect l="0" t="0" r="r" b="b"/>
              <a:pathLst>
                <a:path w="77" h="20">
                  <a:moveTo>
                    <a:pt x="76" y="0"/>
                  </a:moveTo>
                  <a:lnTo>
                    <a:pt x="0" y="2"/>
                  </a:lnTo>
                  <a:lnTo>
                    <a:pt x="0" y="11"/>
                  </a:lnTo>
                  <a:lnTo>
                    <a:pt x="76" y="9"/>
                  </a:lnTo>
                  <a:lnTo>
                    <a:pt x="76"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30" name="Freeform 429"/>
            <p:cNvSpPr>
              <a:spLocks/>
            </p:cNvSpPr>
            <p:nvPr/>
          </p:nvSpPr>
          <p:spPr bwMode="auto">
            <a:xfrm>
              <a:off x="6756" y="2045"/>
              <a:ext cx="86" cy="20"/>
            </a:xfrm>
            <a:custGeom>
              <a:avLst/>
              <a:gdLst>
                <a:gd name="T0" fmla="*/ 86 w 86"/>
                <a:gd name="T1" fmla="*/ 0 h 20"/>
                <a:gd name="T2" fmla="*/ 0 w 86"/>
                <a:gd name="T3" fmla="*/ 4 h 20"/>
                <a:gd name="T4" fmla="*/ 0 w 86"/>
                <a:gd name="T5" fmla="*/ 14 h 20"/>
                <a:gd name="T6" fmla="*/ 86 w 86"/>
                <a:gd name="T7" fmla="*/ 9 h 20"/>
                <a:gd name="T8" fmla="*/ 86 w 86"/>
                <a:gd name="T9" fmla="*/ 0 h 20"/>
              </a:gdLst>
              <a:ahLst/>
              <a:cxnLst>
                <a:cxn ang="0">
                  <a:pos x="T0" y="T1"/>
                </a:cxn>
                <a:cxn ang="0">
                  <a:pos x="T2" y="T3"/>
                </a:cxn>
                <a:cxn ang="0">
                  <a:pos x="T4" y="T5"/>
                </a:cxn>
                <a:cxn ang="0">
                  <a:pos x="T6" y="T7"/>
                </a:cxn>
                <a:cxn ang="0">
                  <a:pos x="T8" y="T9"/>
                </a:cxn>
              </a:cxnLst>
              <a:rect l="0" t="0" r="r" b="b"/>
              <a:pathLst>
                <a:path w="86" h="20">
                  <a:moveTo>
                    <a:pt x="86" y="0"/>
                  </a:moveTo>
                  <a:lnTo>
                    <a:pt x="0" y="4"/>
                  </a:lnTo>
                  <a:lnTo>
                    <a:pt x="0" y="14"/>
                  </a:lnTo>
                  <a:lnTo>
                    <a:pt x="86" y="9"/>
                  </a:lnTo>
                  <a:lnTo>
                    <a:pt x="86"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31" name="Freeform 430"/>
            <p:cNvSpPr>
              <a:spLocks/>
            </p:cNvSpPr>
            <p:nvPr/>
          </p:nvSpPr>
          <p:spPr bwMode="auto">
            <a:xfrm>
              <a:off x="6682" y="2050"/>
              <a:ext cx="74" cy="20"/>
            </a:xfrm>
            <a:custGeom>
              <a:avLst/>
              <a:gdLst>
                <a:gd name="T0" fmla="*/ 74 w 74"/>
                <a:gd name="T1" fmla="*/ 0 h 20"/>
                <a:gd name="T2" fmla="*/ 0 w 74"/>
                <a:gd name="T3" fmla="*/ 4 h 20"/>
                <a:gd name="T4" fmla="*/ 0 w 74"/>
                <a:gd name="T5" fmla="*/ 14 h 20"/>
                <a:gd name="T6" fmla="*/ 74 w 74"/>
                <a:gd name="T7" fmla="*/ 9 h 20"/>
                <a:gd name="T8" fmla="*/ 74 w 74"/>
                <a:gd name="T9" fmla="*/ 0 h 20"/>
              </a:gdLst>
              <a:ahLst/>
              <a:cxnLst>
                <a:cxn ang="0">
                  <a:pos x="T0" y="T1"/>
                </a:cxn>
                <a:cxn ang="0">
                  <a:pos x="T2" y="T3"/>
                </a:cxn>
                <a:cxn ang="0">
                  <a:pos x="T4" y="T5"/>
                </a:cxn>
                <a:cxn ang="0">
                  <a:pos x="T6" y="T7"/>
                </a:cxn>
                <a:cxn ang="0">
                  <a:pos x="T8" y="T9"/>
                </a:cxn>
              </a:cxnLst>
              <a:rect l="0" t="0" r="r" b="b"/>
              <a:pathLst>
                <a:path w="74" h="20">
                  <a:moveTo>
                    <a:pt x="74" y="0"/>
                  </a:moveTo>
                  <a:lnTo>
                    <a:pt x="0" y="4"/>
                  </a:lnTo>
                  <a:lnTo>
                    <a:pt x="0" y="14"/>
                  </a:lnTo>
                  <a:lnTo>
                    <a:pt x="74" y="9"/>
                  </a:lnTo>
                  <a:lnTo>
                    <a:pt x="7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32" name="Freeform 431"/>
            <p:cNvSpPr>
              <a:spLocks/>
            </p:cNvSpPr>
            <p:nvPr/>
          </p:nvSpPr>
          <p:spPr bwMode="auto">
            <a:xfrm>
              <a:off x="6597" y="2054"/>
              <a:ext cx="84" cy="20"/>
            </a:xfrm>
            <a:custGeom>
              <a:avLst/>
              <a:gdLst>
                <a:gd name="T0" fmla="*/ 84 w 84"/>
                <a:gd name="T1" fmla="*/ 0 h 20"/>
                <a:gd name="T2" fmla="*/ 0 w 84"/>
                <a:gd name="T3" fmla="*/ 9 h 20"/>
                <a:gd name="T4" fmla="*/ 0 w 84"/>
                <a:gd name="T5" fmla="*/ 19 h 20"/>
                <a:gd name="T6" fmla="*/ 84 w 84"/>
                <a:gd name="T7" fmla="*/ 9 h 20"/>
                <a:gd name="T8" fmla="*/ 84 w 84"/>
                <a:gd name="T9" fmla="*/ 0 h 20"/>
              </a:gdLst>
              <a:ahLst/>
              <a:cxnLst>
                <a:cxn ang="0">
                  <a:pos x="T0" y="T1"/>
                </a:cxn>
                <a:cxn ang="0">
                  <a:pos x="T2" y="T3"/>
                </a:cxn>
                <a:cxn ang="0">
                  <a:pos x="T4" y="T5"/>
                </a:cxn>
                <a:cxn ang="0">
                  <a:pos x="T6" y="T7"/>
                </a:cxn>
                <a:cxn ang="0">
                  <a:pos x="T8" y="T9"/>
                </a:cxn>
              </a:cxnLst>
              <a:rect l="0" t="0" r="r" b="b"/>
              <a:pathLst>
                <a:path w="84" h="20">
                  <a:moveTo>
                    <a:pt x="84" y="0"/>
                  </a:moveTo>
                  <a:lnTo>
                    <a:pt x="0" y="9"/>
                  </a:lnTo>
                  <a:lnTo>
                    <a:pt x="0" y="19"/>
                  </a:lnTo>
                  <a:lnTo>
                    <a:pt x="84" y="9"/>
                  </a:lnTo>
                  <a:lnTo>
                    <a:pt x="8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33" name="Freeform 432"/>
            <p:cNvSpPr>
              <a:spLocks/>
            </p:cNvSpPr>
            <p:nvPr/>
          </p:nvSpPr>
          <p:spPr bwMode="auto">
            <a:xfrm>
              <a:off x="6502" y="2064"/>
              <a:ext cx="96" cy="20"/>
            </a:xfrm>
            <a:custGeom>
              <a:avLst/>
              <a:gdLst>
                <a:gd name="T0" fmla="*/ 95 w 96"/>
                <a:gd name="T1" fmla="*/ 0 h 20"/>
                <a:gd name="T2" fmla="*/ 0 w 96"/>
                <a:gd name="T3" fmla="*/ 7 h 20"/>
                <a:gd name="T4" fmla="*/ 0 w 96"/>
                <a:gd name="T5" fmla="*/ 16 h 20"/>
                <a:gd name="T6" fmla="*/ 95 w 96"/>
                <a:gd name="T7" fmla="*/ 9 h 20"/>
                <a:gd name="T8" fmla="*/ 95 w 96"/>
                <a:gd name="T9" fmla="*/ 0 h 20"/>
              </a:gdLst>
              <a:ahLst/>
              <a:cxnLst>
                <a:cxn ang="0">
                  <a:pos x="T0" y="T1"/>
                </a:cxn>
                <a:cxn ang="0">
                  <a:pos x="T2" y="T3"/>
                </a:cxn>
                <a:cxn ang="0">
                  <a:pos x="T4" y="T5"/>
                </a:cxn>
                <a:cxn ang="0">
                  <a:pos x="T6" y="T7"/>
                </a:cxn>
                <a:cxn ang="0">
                  <a:pos x="T8" y="T9"/>
                </a:cxn>
              </a:cxnLst>
              <a:rect l="0" t="0" r="r" b="b"/>
              <a:pathLst>
                <a:path w="96" h="20">
                  <a:moveTo>
                    <a:pt x="95" y="0"/>
                  </a:moveTo>
                  <a:lnTo>
                    <a:pt x="0" y="7"/>
                  </a:lnTo>
                  <a:lnTo>
                    <a:pt x="0" y="16"/>
                  </a:lnTo>
                  <a:lnTo>
                    <a:pt x="95" y="9"/>
                  </a:lnTo>
                  <a:lnTo>
                    <a:pt x="95"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34" name="Freeform 433"/>
            <p:cNvSpPr>
              <a:spLocks/>
            </p:cNvSpPr>
            <p:nvPr/>
          </p:nvSpPr>
          <p:spPr bwMode="auto">
            <a:xfrm>
              <a:off x="7274" y="2234"/>
              <a:ext cx="89" cy="20"/>
            </a:xfrm>
            <a:custGeom>
              <a:avLst/>
              <a:gdLst>
                <a:gd name="T0" fmla="*/ 88 w 89"/>
                <a:gd name="T1" fmla="*/ 0 h 20"/>
                <a:gd name="T2" fmla="*/ 0 w 89"/>
                <a:gd name="T3" fmla="*/ 4 h 20"/>
                <a:gd name="T4" fmla="*/ 0 w 89"/>
                <a:gd name="T5" fmla="*/ 14 h 20"/>
                <a:gd name="T6" fmla="*/ 88 w 89"/>
                <a:gd name="T7" fmla="*/ 9 h 20"/>
                <a:gd name="T8" fmla="*/ 88 w 89"/>
                <a:gd name="T9" fmla="*/ 0 h 20"/>
              </a:gdLst>
              <a:ahLst/>
              <a:cxnLst>
                <a:cxn ang="0">
                  <a:pos x="T0" y="T1"/>
                </a:cxn>
                <a:cxn ang="0">
                  <a:pos x="T2" y="T3"/>
                </a:cxn>
                <a:cxn ang="0">
                  <a:pos x="T4" y="T5"/>
                </a:cxn>
                <a:cxn ang="0">
                  <a:pos x="T6" y="T7"/>
                </a:cxn>
                <a:cxn ang="0">
                  <a:pos x="T8" y="T9"/>
                </a:cxn>
              </a:cxnLst>
              <a:rect l="0" t="0" r="r" b="b"/>
              <a:pathLst>
                <a:path w="89" h="20">
                  <a:moveTo>
                    <a:pt x="88" y="0"/>
                  </a:moveTo>
                  <a:lnTo>
                    <a:pt x="0" y="4"/>
                  </a:lnTo>
                  <a:lnTo>
                    <a:pt x="0" y="14"/>
                  </a:lnTo>
                  <a:lnTo>
                    <a:pt x="88" y="9"/>
                  </a:lnTo>
                  <a:lnTo>
                    <a:pt x="88"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35" name="Freeform 434"/>
            <p:cNvSpPr>
              <a:spLocks/>
            </p:cNvSpPr>
            <p:nvPr/>
          </p:nvSpPr>
          <p:spPr bwMode="auto">
            <a:xfrm>
              <a:off x="7197" y="2239"/>
              <a:ext cx="77" cy="20"/>
            </a:xfrm>
            <a:custGeom>
              <a:avLst/>
              <a:gdLst>
                <a:gd name="T0" fmla="*/ 76 w 77"/>
                <a:gd name="T1" fmla="*/ 0 h 20"/>
                <a:gd name="T2" fmla="*/ 0 w 77"/>
                <a:gd name="T3" fmla="*/ 7 h 20"/>
                <a:gd name="T4" fmla="*/ 0 w 77"/>
                <a:gd name="T5" fmla="*/ 16 h 20"/>
                <a:gd name="T6" fmla="*/ 76 w 77"/>
                <a:gd name="T7" fmla="*/ 9 h 20"/>
                <a:gd name="T8" fmla="*/ 76 w 77"/>
                <a:gd name="T9" fmla="*/ 0 h 20"/>
              </a:gdLst>
              <a:ahLst/>
              <a:cxnLst>
                <a:cxn ang="0">
                  <a:pos x="T0" y="T1"/>
                </a:cxn>
                <a:cxn ang="0">
                  <a:pos x="T2" y="T3"/>
                </a:cxn>
                <a:cxn ang="0">
                  <a:pos x="T4" y="T5"/>
                </a:cxn>
                <a:cxn ang="0">
                  <a:pos x="T6" y="T7"/>
                </a:cxn>
                <a:cxn ang="0">
                  <a:pos x="T8" y="T9"/>
                </a:cxn>
              </a:cxnLst>
              <a:rect l="0" t="0" r="r" b="b"/>
              <a:pathLst>
                <a:path w="77" h="20">
                  <a:moveTo>
                    <a:pt x="76" y="0"/>
                  </a:moveTo>
                  <a:lnTo>
                    <a:pt x="0" y="7"/>
                  </a:lnTo>
                  <a:lnTo>
                    <a:pt x="0" y="16"/>
                  </a:lnTo>
                  <a:lnTo>
                    <a:pt x="76" y="9"/>
                  </a:lnTo>
                  <a:lnTo>
                    <a:pt x="76"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36" name="Freeform 435"/>
            <p:cNvSpPr>
              <a:spLocks/>
            </p:cNvSpPr>
            <p:nvPr/>
          </p:nvSpPr>
          <p:spPr bwMode="auto">
            <a:xfrm>
              <a:off x="7109" y="2246"/>
              <a:ext cx="88" cy="20"/>
            </a:xfrm>
            <a:custGeom>
              <a:avLst/>
              <a:gdLst>
                <a:gd name="T0" fmla="*/ 88 w 88"/>
                <a:gd name="T1" fmla="*/ 0 h 20"/>
                <a:gd name="T2" fmla="*/ 0 w 88"/>
                <a:gd name="T3" fmla="*/ 9 h 20"/>
                <a:gd name="T4" fmla="*/ 0 w 88"/>
                <a:gd name="T5" fmla="*/ 19 h 20"/>
                <a:gd name="T6" fmla="*/ 88 w 88"/>
                <a:gd name="T7" fmla="*/ 9 h 20"/>
                <a:gd name="T8" fmla="*/ 88 w 88"/>
                <a:gd name="T9" fmla="*/ 0 h 20"/>
              </a:gdLst>
              <a:ahLst/>
              <a:cxnLst>
                <a:cxn ang="0">
                  <a:pos x="T0" y="T1"/>
                </a:cxn>
                <a:cxn ang="0">
                  <a:pos x="T2" y="T3"/>
                </a:cxn>
                <a:cxn ang="0">
                  <a:pos x="T4" y="T5"/>
                </a:cxn>
                <a:cxn ang="0">
                  <a:pos x="T6" y="T7"/>
                </a:cxn>
                <a:cxn ang="0">
                  <a:pos x="T8" y="T9"/>
                </a:cxn>
              </a:cxnLst>
              <a:rect l="0" t="0" r="r" b="b"/>
              <a:pathLst>
                <a:path w="88" h="20">
                  <a:moveTo>
                    <a:pt x="88" y="0"/>
                  </a:moveTo>
                  <a:lnTo>
                    <a:pt x="0" y="9"/>
                  </a:lnTo>
                  <a:lnTo>
                    <a:pt x="0" y="19"/>
                  </a:lnTo>
                  <a:lnTo>
                    <a:pt x="88" y="9"/>
                  </a:lnTo>
                  <a:lnTo>
                    <a:pt x="88"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37" name="Freeform 436"/>
            <p:cNvSpPr>
              <a:spLocks/>
            </p:cNvSpPr>
            <p:nvPr/>
          </p:nvSpPr>
          <p:spPr bwMode="auto">
            <a:xfrm>
              <a:off x="7010" y="2256"/>
              <a:ext cx="99" cy="20"/>
            </a:xfrm>
            <a:custGeom>
              <a:avLst/>
              <a:gdLst>
                <a:gd name="T0" fmla="*/ 98 w 99"/>
                <a:gd name="T1" fmla="*/ 0 h 20"/>
                <a:gd name="T2" fmla="*/ 0 w 99"/>
                <a:gd name="T3" fmla="*/ 7 h 20"/>
                <a:gd name="T4" fmla="*/ 0 w 99"/>
                <a:gd name="T5" fmla="*/ 16 h 20"/>
                <a:gd name="T6" fmla="*/ 98 w 99"/>
                <a:gd name="T7" fmla="*/ 9 h 20"/>
                <a:gd name="T8" fmla="*/ 98 w 99"/>
                <a:gd name="T9" fmla="*/ 0 h 20"/>
              </a:gdLst>
              <a:ahLst/>
              <a:cxnLst>
                <a:cxn ang="0">
                  <a:pos x="T0" y="T1"/>
                </a:cxn>
                <a:cxn ang="0">
                  <a:pos x="T2" y="T3"/>
                </a:cxn>
                <a:cxn ang="0">
                  <a:pos x="T4" y="T5"/>
                </a:cxn>
                <a:cxn ang="0">
                  <a:pos x="T6" y="T7"/>
                </a:cxn>
                <a:cxn ang="0">
                  <a:pos x="T8" y="T9"/>
                </a:cxn>
              </a:cxnLst>
              <a:rect l="0" t="0" r="r" b="b"/>
              <a:pathLst>
                <a:path w="99" h="20">
                  <a:moveTo>
                    <a:pt x="98" y="0"/>
                  </a:moveTo>
                  <a:lnTo>
                    <a:pt x="0" y="7"/>
                  </a:lnTo>
                  <a:lnTo>
                    <a:pt x="0" y="16"/>
                  </a:lnTo>
                  <a:lnTo>
                    <a:pt x="98" y="9"/>
                  </a:lnTo>
                  <a:lnTo>
                    <a:pt x="98"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sp>
        <p:nvSpPr>
          <p:cNvPr id="485" name="Rectangle 484"/>
          <p:cNvSpPr>
            <a:spLocks noChangeArrowheads="1"/>
          </p:cNvSpPr>
          <p:nvPr/>
        </p:nvSpPr>
        <p:spPr bwMode="auto">
          <a:xfrm>
            <a:off x="0" y="-7720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AU"/>
          </a:p>
        </p:txBody>
      </p:sp>
      <p:sp>
        <p:nvSpPr>
          <p:cNvPr id="486" name="Rectangle 485"/>
          <p:cNvSpPr>
            <a:spLocks noChangeArrowheads="1"/>
          </p:cNvSpPr>
          <p:nvPr/>
        </p:nvSpPr>
        <p:spPr bwMode="auto">
          <a:xfrm>
            <a:off x="0" y="7239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487" name="Rectangle 486"/>
          <p:cNvSpPr>
            <a:spLocks noChangeArrowheads="1"/>
          </p:cNvSpPr>
          <p:nvPr/>
        </p:nvSpPr>
        <p:spPr bwMode="auto">
          <a:xfrm>
            <a:off x="0" y="3890963"/>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pSp>
        <p:nvGrpSpPr>
          <p:cNvPr id="488" name="Group 487"/>
          <p:cNvGrpSpPr>
            <a:grpSpLocks/>
          </p:cNvGrpSpPr>
          <p:nvPr/>
        </p:nvGrpSpPr>
        <p:grpSpPr bwMode="auto">
          <a:xfrm>
            <a:off x="2416004" y="309215"/>
            <a:ext cx="523875" cy="131445"/>
            <a:chOff x="10" y="10"/>
            <a:chExt cx="825" cy="207"/>
          </a:xfrm>
        </p:grpSpPr>
        <p:grpSp>
          <p:nvGrpSpPr>
            <p:cNvPr id="489" name="Group 488"/>
            <p:cNvGrpSpPr>
              <a:grpSpLocks/>
            </p:cNvGrpSpPr>
            <p:nvPr/>
          </p:nvGrpSpPr>
          <p:grpSpPr bwMode="auto">
            <a:xfrm>
              <a:off x="10" y="60"/>
              <a:ext cx="148" cy="111"/>
              <a:chOff x="10" y="60"/>
              <a:chExt cx="148" cy="111"/>
            </a:xfrm>
          </p:grpSpPr>
          <p:sp>
            <p:nvSpPr>
              <p:cNvPr id="509" name="Freeform 508"/>
              <p:cNvSpPr>
                <a:spLocks/>
              </p:cNvSpPr>
              <p:nvPr/>
            </p:nvSpPr>
            <p:spPr bwMode="auto">
              <a:xfrm>
                <a:off x="10" y="60"/>
                <a:ext cx="148" cy="111"/>
              </a:xfrm>
              <a:custGeom>
                <a:avLst/>
                <a:gdLst>
                  <a:gd name="T0" fmla="*/ 16 w 148"/>
                  <a:gd name="T1" fmla="*/ 2 h 111"/>
                  <a:gd name="T2" fmla="*/ 0 w 148"/>
                  <a:gd name="T3" fmla="*/ 2 h 111"/>
                  <a:gd name="T4" fmla="*/ 0 w 148"/>
                  <a:gd name="T5" fmla="*/ 110 h 111"/>
                  <a:gd name="T6" fmla="*/ 16 w 148"/>
                  <a:gd name="T7" fmla="*/ 110 h 111"/>
                  <a:gd name="T8" fmla="*/ 16 w 148"/>
                  <a:gd name="T9" fmla="*/ 52 h 111"/>
                  <a:gd name="T10" fmla="*/ 21 w 148"/>
                  <a:gd name="T11" fmla="*/ 31 h 111"/>
                  <a:gd name="T12" fmla="*/ 31 w 148"/>
                  <a:gd name="T13" fmla="*/ 19 h 111"/>
                  <a:gd name="T14" fmla="*/ 45 w 148"/>
                  <a:gd name="T15" fmla="*/ 16 h 111"/>
                  <a:gd name="T16" fmla="*/ 16 w 148"/>
                  <a:gd name="T17" fmla="*/ 16 h 111"/>
                  <a:gd name="T18" fmla="*/ 16 w 148"/>
                  <a:gd name="T19" fmla="*/ 2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8" h="111">
                    <a:moveTo>
                      <a:pt x="16" y="2"/>
                    </a:moveTo>
                    <a:lnTo>
                      <a:pt x="0" y="2"/>
                    </a:lnTo>
                    <a:lnTo>
                      <a:pt x="0" y="110"/>
                    </a:lnTo>
                    <a:lnTo>
                      <a:pt x="16" y="110"/>
                    </a:lnTo>
                    <a:lnTo>
                      <a:pt x="16" y="52"/>
                    </a:lnTo>
                    <a:lnTo>
                      <a:pt x="21" y="31"/>
                    </a:lnTo>
                    <a:lnTo>
                      <a:pt x="31" y="19"/>
                    </a:lnTo>
                    <a:lnTo>
                      <a:pt x="45" y="16"/>
                    </a:lnTo>
                    <a:lnTo>
                      <a:pt x="16" y="16"/>
                    </a:lnTo>
                    <a:lnTo>
                      <a:pt x="16" y="2"/>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510" name="Freeform 509"/>
              <p:cNvSpPr>
                <a:spLocks/>
              </p:cNvSpPr>
              <p:nvPr/>
            </p:nvSpPr>
            <p:spPr bwMode="auto">
              <a:xfrm>
                <a:off x="10" y="60"/>
                <a:ext cx="148" cy="111"/>
              </a:xfrm>
              <a:custGeom>
                <a:avLst/>
                <a:gdLst>
                  <a:gd name="T0" fmla="*/ 50 w 148"/>
                  <a:gd name="T1" fmla="*/ 0 h 111"/>
                  <a:gd name="T2" fmla="*/ 31 w 148"/>
                  <a:gd name="T3" fmla="*/ 4 h 111"/>
                  <a:gd name="T4" fmla="*/ 16 w 148"/>
                  <a:gd name="T5" fmla="*/ 16 h 111"/>
                  <a:gd name="T6" fmla="*/ 45 w 148"/>
                  <a:gd name="T7" fmla="*/ 16 h 111"/>
                  <a:gd name="T8" fmla="*/ 60 w 148"/>
                  <a:gd name="T9" fmla="*/ 21 h 111"/>
                  <a:gd name="T10" fmla="*/ 64 w 148"/>
                  <a:gd name="T11" fmla="*/ 38 h 111"/>
                  <a:gd name="T12" fmla="*/ 64 w 148"/>
                  <a:gd name="T13" fmla="*/ 110 h 111"/>
                  <a:gd name="T14" fmla="*/ 84 w 148"/>
                  <a:gd name="T15" fmla="*/ 110 h 111"/>
                  <a:gd name="T16" fmla="*/ 84 w 148"/>
                  <a:gd name="T17" fmla="*/ 47 h 111"/>
                  <a:gd name="T18" fmla="*/ 91 w 148"/>
                  <a:gd name="T19" fmla="*/ 23 h 111"/>
                  <a:gd name="T20" fmla="*/ 102 w 148"/>
                  <a:gd name="T21" fmla="*/ 19 h 111"/>
                  <a:gd name="T22" fmla="*/ 81 w 148"/>
                  <a:gd name="T23" fmla="*/ 19 h 111"/>
                  <a:gd name="T24" fmla="*/ 69 w 148"/>
                  <a:gd name="T25" fmla="*/ 4 h 111"/>
                  <a:gd name="T26" fmla="*/ 50 w 148"/>
                  <a:gd name="T27" fmla="*/ 0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48" h="111">
                    <a:moveTo>
                      <a:pt x="50" y="0"/>
                    </a:moveTo>
                    <a:lnTo>
                      <a:pt x="31" y="4"/>
                    </a:lnTo>
                    <a:lnTo>
                      <a:pt x="16" y="16"/>
                    </a:lnTo>
                    <a:lnTo>
                      <a:pt x="45" y="16"/>
                    </a:lnTo>
                    <a:lnTo>
                      <a:pt x="60" y="21"/>
                    </a:lnTo>
                    <a:lnTo>
                      <a:pt x="64" y="38"/>
                    </a:lnTo>
                    <a:lnTo>
                      <a:pt x="64" y="110"/>
                    </a:lnTo>
                    <a:lnTo>
                      <a:pt x="84" y="110"/>
                    </a:lnTo>
                    <a:lnTo>
                      <a:pt x="84" y="47"/>
                    </a:lnTo>
                    <a:lnTo>
                      <a:pt x="91" y="23"/>
                    </a:lnTo>
                    <a:lnTo>
                      <a:pt x="102" y="19"/>
                    </a:lnTo>
                    <a:lnTo>
                      <a:pt x="81" y="19"/>
                    </a:lnTo>
                    <a:lnTo>
                      <a:pt x="69" y="4"/>
                    </a:lnTo>
                    <a:lnTo>
                      <a:pt x="50"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511" name="Freeform 510"/>
              <p:cNvSpPr>
                <a:spLocks/>
              </p:cNvSpPr>
              <p:nvPr/>
            </p:nvSpPr>
            <p:spPr bwMode="auto">
              <a:xfrm>
                <a:off x="10" y="60"/>
                <a:ext cx="148" cy="111"/>
              </a:xfrm>
              <a:custGeom>
                <a:avLst/>
                <a:gdLst>
                  <a:gd name="T0" fmla="*/ 141 w 148"/>
                  <a:gd name="T1" fmla="*/ 16 h 111"/>
                  <a:gd name="T2" fmla="*/ 108 w 148"/>
                  <a:gd name="T3" fmla="*/ 16 h 111"/>
                  <a:gd name="T4" fmla="*/ 120 w 148"/>
                  <a:gd name="T5" fmla="*/ 19 h 111"/>
                  <a:gd name="T6" fmla="*/ 127 w 148"/>
                  <a:gd name="T7" fmla="*/ 26 h 111"/>
                  <a:gd name="T8" fmla="*/ 129 w 148"/>
                  <a:gd name="T9" fmla="*/ 40 h 111"/>
                  <a:gd name="T10" fmla="*/ 129 w 148"/>
                  <a:gd name="T11" fmla="*/ 110 h 111"/>
                  <a:gd name="T12" fmla="*/ 148 w 148"/>
                  <a:gd name="T13" fmla="*/ 110 h 111"/>
                  <a:gd name="T14" fmla="*/ 148 w 148"/>
                  <a:gd name="T15" fmla="*/ 35 h 111"/>
                  <a:gd name="T16" fmla="*/ 141 w 148"/>
                  <a:gd name="T17" fmla="*/ 16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8" h="111">
                    <a:moveTo>
                      <a:pt x="141" y="16"/>
                    </a:moveTo>
                    <a:lnTo>
                      <a:pt x="108" y="16"/>
                    </a:lnTo>
                    <a:lnTo>
                      <a:pt x="120" y="19"/>
                    </a:lnTo>
                    <a:lnTo>
                      <a:pt x="127" y="26"/>
                    </a:lnTo>
                    <a:lnTo>
                      <a:pt x="129" y="40"/>
                    </a:lnTo>
                    <a:lnTo>
                      <a:pt x="129" y="110"/>
                    </a:lnTo>
                    <a:lnTo>
                      <a:pt x="148" y="110"/>
                    </a:lnTo>
                    <a:lnTo>
                      <a:pt x="148" y="35"/>
                    </a:lnTo>
                    <a:lnTo>
                      <a:pt x="141" y="16"/>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512" name="Freeform 511"/>
              <p:cNvSpPr>
                <a:spLocks/>
              </p:cNvSpPr>
              <p:nvPr/>
            </p:nvSpPr>
            <p:spPr bwMode="auto">
              <a:xfrm>
                <a:off x="10" y="60"/>
                <a:ext cx="148" cy="111"/>
              </a:xfrm>
              <a:custGeom>
                <a:avLst/>
                <a:gdLst>
                  <a:gd name="T0" fmla="*/ 112 w 148"/>
                  <a:gd name="T1" fmla="*/ 0 h 111"/>
                  <a:gd name="T2" fmla="*/ 96 w 148"/>
                  <a:gd name="T3" fmla="*/ 4 h 111"/>
                  <a:gd name="T4" fmla="*/ 81 w 148"/>
                  <a:gd name="T5" fmla="*/ 19 h 111"/>
                  <a:gd name="T6" fmla="*/ 102 w 148"/>
                  <a:gd name="T7" fmla="*/ 19 h 111"/>
                  <a:gd name="T8" fmla="*/ 108 w 148"/>
                  <a:gd name="T9" fmla="*/ 16 h 111"/>
                  <a:gd name="T10" fmla="*/ 141 w 148"/>
                  <a:gd name="T11" fmla="*/ 16 h 111"/>
                  <a:gd name="T12" fmla="*/ 139 w 148"/>
                  <a:gd name="T13" fmla="*/ 9 h 111"/>
                  <a:gd name="T14" fmla="*/ 112 w 148"/>
                  <a:gd name="T15" fmla="*/ 0 h 1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8" h="111">
                    <a:moveTo>
                      <a:pt x="112" y="0"/>
                    </a:moveTo>
                    <a:lnTo>
                      <a:pt x="96" y="4"/>
                    </a:lnTo>
                    <a:lnTo>
                      <a:pt x="81" y="19"/>
                    </a:lnTo>
                    <a:lnTo>
                      <a:pt x="102" y="19"/>
                    </a:lnTo>
                    <a:lnTo>
                      <a:pt x="108" y="16"/>
                    </a:lnTo>
                    <a:lnTo>
                      <a:pt x="141" y="16"/>
                    </a:lnTo>
                    <a:lnTo>
                      <a:pt x="139" y="9"/>
                    </a:lnTo>
                    <a:lnTo>
                      <a:pt x="112"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sp>
          <p:nvSpPr>
            <p:cNvPr id="490" name="Freeform 489"/>
            <p:cNvSpPr>
              <a:spLocks/>
            </p:cNvSpPr>
            <p:nvPr/>
          </p:nvSpPr>
          <p:spPr bwMode="auto">
            <a:xfrm>
              <a:off x="194" y="10"/>
              <a:ext cx="20" cy="161"/>
            </a:xfrm>
            <a:custGeom>
              <a:avLst/>
              <a:gdLst>
                <a:gd name="T0" fmla="*/ 0 w 20"/>
                <a:gd name="T1" fmla="*/ 0 h 161"/>
                <a:gd name="T2" fmla="*/ 0 w 20"/>
                <a:gd name="T3" fmla="*/ 160 h 161"/>
              </a:gdLst>
              <a:ahLst/>
              <a:cxnLst>
                <a:cxn ang="0">
                  <a:pos x="T0" y="T1"/>
                </a:cxn>
                <a:cxn ang="0">
                  <a:pos x="T2" y="T3"/>
                </a:cxn>
              </a:cxnLst>
              <a:rect l="0" t="0" r="r" b="b"/>
              <a:pathLst>
                <a:path w="20" h="161">
                  <a:moveTo>
                    <a:pt x="0" y="0"/>
                  </a:moveTo>
                  <a:lnTo>
                    <a:pt x="0" y="160"/>
                  </a:lnTo>
                </a:path>
              </a:pathLst>
            </a:custGeom>
            <a:noFill/>
            <a:ln w="13462">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AU"/>
            </a:p>
          </p:txBody>
        </p:sp>
        <p:grpSp>
          <p:nvGrpSpPr>
            <p:cNvPr id="491" name="Group 490"/>
            <p:cNvGrpSpPr>
              <a:grpSpLocks/>
            </p:cNvGrpSpPr>
            <p:nvPr/>
          </p:nvGrpSpPr>
          <p:grpSpPr bwMode="auto">
            <a:xfrm>
              <a:off x="230" y="60"/>
              <a:ext cx="89" cy="111"/>
              <a:chOff x="230" y="60"/>
              <a:chExt cx="89" cy="111"/>
            </a:xfrm>
          </p:grpSpPr>
          <p:sp>
            <p:nvSpPr>
              <p:cNvPr id="507" name="Freeform 506"/>
              <p:cNvSpPr>
                <a:spLocks/>
              </p:cNvSpPr>
              <p:nvPr/>
            </p:nvSpPr>
            <p:spPr bwMode="auto">
              <a:xfrm>
                <a:off x="230" y="60"/>
                <a:ext cx="89" cy="111"/>
              </a:xfrm>
              <a:custGeom>
                <a:avLst/>
                <a:gdLst>
                  <a:gd name="T0" fmla="*/ 16 w 89"/>
                  <a:gd name="T1" fmla="*/ 2 h 111"/>
                  <a:gd name="T2" fmla="*/ 0 w 89"/>
                  <a:gd name="T3" fmla="*/ 2 h 111"/>
                  <a:gd name="T4" fmla="*/ 0 w 89"/>
                  <a:gd name="T5" fmla="*/ 110 h 111"/>
                  <a:gd name="T6" fmla="*/ 19 w 89"/>
                  <a:gd name="T7" fmla="*/ 110 h 111"/>
                  <a:gd name="T8" fmla="*/ 19 w 89"/>
                  <a:gd name="T9" fmla="*/ 52 h 111"/>
                  <a:gd name="T10" fmla="*/ 28 w 89"/>
                  <a:gd name="T11" fmla="*/ 23 h 111"/>
                  <a:gd name="T12" fmla="*/ 48 w 89"/>
                  <a:gd name="T13" fmla="*/ 16 h 111"/>
                  <a:gd name="T14" fmla="*/ 16 w 89"/>
                  <a:gd name="T15" fmla="*/ 16 h 111"/>
                  <a:gd name="T16" fmla="*/ 16 w 89"/>
                  <a:gd name="T17" fmla="*/ 2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9" h="111">
                    <a:moveTo>
                      <a:pt x="16" y="2"/>
                    </a:moveTo>
                    <a:lnTo>
                      <a:pt x="0" y="2"/>
                    </a:lnTo>
                    <a:lnTo>
                      <a:pt x="0" y="110"/>
                    </a:lnTo>
                    <a:lnTo>
                      <a:pt x="19" y="110"/>
                    </a:lnTo>
                    <a:lnTo>
                      <a:pt x="19" y="52"/>
                    </a:lnTo>
                    <a:lnTo>
                      <a:pt x="28" y="23"/>
                    </a:lnTo>
                    <a:lnTo>
                      <a:pt x="48" y="16"/>
                    </a:lnTo>
                    <a:lnTo>
                      <a:pt x="16" y="16"/>
                    </a:lnTo>
                    <a:lnTo>
                      <a:pt x="16" y="2"/>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508" name="Freeform 507"/>
              <p:cNvSpPr>
                <a:spLocks/>
              </p:cNvSpPr>
              <p:nvPr/>
            </p:nvSpPr>
            <p:spPr bwMode="auto">
              <a:xfrm>
                <a:off x="230" y="60"/>
                <a:ext cx="89" cy="111"/>
              </a:xfrm>
              <a:custGeom>
                <a:avLst/>
                <a:gdLst>
                  <a:gd name="T0" fmla="*/ 52 w 89"/>
                  <a:gd name="T1" fmla="*/ 0 h 111"/>
                  <a:gd name="T2" fmla="*/ 31 w 89"/>
                  <a:gd name="T3" fmla="*/ 4 h 111"/>
                  <a:gd name="T4" fmla="*/ 16 w 89"/>
                  <a:gd name="T5" fmla="*/ 16 h 111"/>
                  <a:gd name="T6" fmla="*/ 48 w 89"/>
                  <a:gd name="T7" fmla="*/ 16 h 111"/>
                  <a:gd name="T8" fmla="*/ 62 w 89"/>
                  <a:gd name="T9" fmla="*/ 19 h 111"/>
                  <a:gd name="T10" fmla="*/ 69 w 89"/>
                  <a:gd name="T11" fmla="*/ 26 h 111"/>
                  <a:gd name="T12" fmla="*/ 69 w 89"/>
                  <a:gd name="T13" fmla="*/ 110 h 111"/>
                  <a:gd name="T14" fmla="*/ 88 w 89"/>
                  <a:gd name="T15" fmla="*/ 110 h 111"/>
                  <a:gd name="T16" fmla="*/ 88 w 89"/>
                  <a:gd name="T17" fmla="*/ 26 h 111"/>
                  <a:gd name="T18" fmla="*/ 84 w 89"/>
                  <a:gd name="T19" fmla="*/ 11 h 111"/>
                  <a:gd name="T20" fmla="*/ 69 w 89"/>
                  <a:gd name="T21" fmla="*/ 2 h 111"/>
                  <a:gd name="T22" fmla="*/ 52 w 89"/>
                  <a:gd name="T23" fmla="*/ 0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9" h="111">
                    <a:moveTo>
                      <a:pt x="52" y="0"/>
                    </a:moveTo>
                    <a:lnTo>
                      <a:pt x="31" y="4"/>
                    </a:lnTo>
                    <a:lnTo>
                      <a:pt x="16" y="16"/>
                    </a:lnTo>
                    <a:lnTo>
                      <a:pt x="48" y="16"/>
                    </a:lnTo>
                    <a:lnTo>
                      <a:pt x="62" y="19"/>
                    </a:lnTo>
                    <a:lnTo>
                      <a:pt x="69" y="26"/>
                    </a:lnTo>
                    <a:lnTo>
                      <a:pt x="69" y="110"/>
                    </a:lnTo>
                    <a:lnTo>
                      <a:pt x="88" y="110"/>
                    </a:lnTo>
                    <a:lnTo>
                      <a:pt x="88" y="26"/>
                    </a:lnTo>
                    <a:lnTo>
                      <a:pt x="84" y="11"/>
                    </a:lnTo>
                    <a:lnTo>
                      <a:pt x="69" y="2"/>
                    </a:lnTo>
                    <a:lnTo>
                      <a:pt x="52"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sp>
          <p:nvSpPr>
            <p:cNvPr id="492" name="Freeform 491"/>
            <p:cNvSpPr>
              <a:spLocks/>
            </p:cNvSpPr>
            <p:nvPr/>
          </p:nvSpPr>
          <p:spPr bwMode="auto">
            <a:xfrm>
              <a:off x="357" y="10"/>
              <a:ext cx="20" cy="161"/>
            </a:xfrm>
            <a:custGeom>
              <a:avLst/>
              <a:gdLst>
                <a:gd name="T0" fmla="*/ 0 w 20"/>
                <a:gd name="T1" fmla="*/ 0 h 161"/>
                <a:gd name="T2" fmla="*/ 0 w 20"/>
                <a:gd name="T3" fmla="*/ 160 h 161"/>
              </a:gdLst>
              <a:ahLst/>
              <a:cxnLst>
                <a:cxn ang="0">
                  <a:pos x="T0" y="T1"/>
                </a:cxn>
                <a:cxn ang="0">
                  <a:pos x="T2" y="T3"/>
                </a:cxn>
              </a:cxnLst>
              <a:rect l="0" t="0" r="r" b="b"/>
              <a:pathLst>
                <a:path w="20" h="161">
                  <a:moveTo>
                    <a:pt x="0" y="0"/>
                  </a:moveTo>
                  <a:lnTo>
                    <a:pt x="0" y="160"/>
                  </a:lnTo>
                </a:path>
              </a:pathLst>
            </a:custGeom>
            <a:noFill/>
            <a:ln w="13462">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AU"/>
            </a:p>
          </p:txBody>
        </p:sp>
        <p:grpSp>
          <p:nvGrpSpPr>
            <p:cNvPr id="493" name="Group 492"/>
            <p:cNvGrpSpPr>
              <a:grpSpLocks/>
            </p:cNvGrpSpPr>
            <p:nvPr/>
          </p:nvGrpSpPr>
          <p:grpSpPr bwMode="auto">
            <a:xfrm>
              <a:off x="394" y="60"/>
              <a:ext cx="148" cy="111"/>
              <a:chOff x="394" y="60"/>
              <a:chExt cx="148" cy="111"/>
            </a:xfrm>
          </p:grpSpPr>
          <p:sp>
            <p:nvSpPr>
              <p:cNvPr id="503" name="Freeform 502"/>
              <p:cNvSpPr>
                <a:spLocks/>
              </p:cNvSpPr>
              <p:nvPr/>
            </p:nvSpPr>
            <p:spPr bwMode="auto">
              <a:xfrm>
                <a:off x="394" y="60"/>
                <a:ext cx="148" cy="111"/>
              </a:xfrm>
              <a:custGeom>
                <a:avLst/>
                <a:gdLst>
                  <a:gd name="T0" fmla="*/ 16 w 148"/>
                  <a:gd name="T1" fmla="*/ 2 h 111"/>
                  <a:gd name="T2" fmla="*/ 0 w 148"/>
                  <a:gd name="T3" fmla="*/ 2 h 111"/>
                  <a:gd name="T4" fmla="*/ 0 w 148"/>
                  <a:gd name="T5" fmla="*/ 110 h 111"/>
                  <a:gd name="T6" fmla="*/ 19 w 148"/>
                  <a:gd name="T7" fmla="*/ 110 h 111"/>
                  <a:gd name="T8" fmla="*/ 19 w 148"/>
                  <a:gd name="T9" fmla="*/ 52 h 111"/>
                  <a:gd name="T10" fmla="*/ 21 w 148"/>
                  <a:gd name="T11" fmla="*/ 31 h 111"/>
                  <a:gd name="T12" fmla="*/ 31 w 148"/>
                  <a:gd name="T13" fmla="*/ 19 h 111"/>
                  <a:gd name="T14" fmla="*/ 45 w 148"/>
                  <a:gd name="T15" fmla="*/ 16 h 111"/>
                  <a:gd name="T16" fmla="*/ 16 w 148"/>
                  <a:gd name="T17" fmla="*/ 16 h 111"/>
                  <a:gd name="T18" fmla="*/ 16 w 148"/>
                  <a:gd name="T19" fmla="*/ 2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8" h="111">
                    <a:moveTo>
                      <a:pt x="16" y="2"/>
                    </a:moveTo>
                    <a:lnTo>
                      <a:pt x="0" y="2"/>
                    </a:lnTo>
                    <a:lnTo>
                      <a:pt x="0" y="110"/>
                    </a:lnTo>
                    <a:lnTo>
                      <a:pt x="19" y="110"/>
                    </a:lnTo>
                    <a:lnTo>
                      <a:pt x="19" y="52"/>
                    </a:lnTo>
                    <a:lnTo>
                      <a:pt x="21" y="31"/>
                    </a:lnTo>
                    <a:lnTo>
                      <a:pt x="31" y="19"/>
                    </a:lnTo>
                    <a:lnTo>
                      <a:pt x="45" y="16"/>
                    </a:lnTo>
                    <a:lnTo>
                      <a:pt x="16" y="16"/>
                    </a:lnTo>
                    <a:lnTo>
                      <a:pt x="16" y="2"/>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504" name="Freeform 503"/>
              <p:cNvSpPr>
                <a:spLocks/>
              </p:cNvSpPr>
              <p:nvPr/>
            </p:nvSpPr>
            <p:spPr bwMode="auto">
              <a:xfrm>
                <a:off x="394" y="60"/>
                <a:ext cx="148" cy="111"/>
              </a:xfrm>
              <a:custGeom>
                <a:avLst/>
                <a:gdLst>
                  <a:gd name="T0" fmla="*/ 50 w 148"/>
                  <a:gd name="T1" fmla="*/ 0 h 111"/>
                  <a:gd name="T2" fmla="*/ 31 w 148"/>
                  <a:gd name="T3" fmla="*/ 4 h 111"/>
                  <a:gd name="T4" fmla="*/ 16 w 148"/>
                  <a:gd name="T5" fmla="*/ 16 h 111"/>
                  <a:gd name="T6" fmla="*/ 45 w 148"/>
                  <a:gd name="T7" fmla="*/ 16 h 111"/>
                  <a:gd name="T8" fmla="*/ 62 w 148"/>
                  <a:gd name="T9" fmla="*/ 21 h 111"/>
                  <a:gd name="T10" fmla="*/ 64 w 148"/>
                  <a:gd name="T11" fmla="*/ 38 h 111"/>
                  <a:gd name="T12" fmla="*/ 64 w 148"/>
                  <a:gd name="T13" fmla="*/ 110 h 111"/>
                  <a:gd name="T14" fmla="*/ 83 w 148"/>
                  <a:gd name="T15" fmla="*/ 110 h 111"/>
                  <a:gd name="T16" fmla="*/ 83 w 148"/>
                  <a:gd name="T17" fmla="*/ 47 h 111"/>
                  <a:gd name="T18" fmla="*/ 91 w 148"/>
                  <a:gd name="T19" fmla="*/ 23 h 111"/>
                  <a:gd name="T20" fmla="*/ 105 w 148"/>
                  <a:gd name="T21" fmla="*/ 19 h 111"/>
                  <a:gd name="T22" fmla="*/ 81 w 148"/>
                  <a:gd name="T23" fmla="*/ 19 h 111"/>
                  <a:gd name="T24" fmla="*/ 69 w 148"/>
                  <a:gd name="T25" fmla="*/ 4 h 111"/>
                  <a:gd name="T26" fmla="*/ 50 w 148"/>
                  <a:gd name="T27" fmla="*/ 0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48" h="111">
                    <a:moveTo>
                      <a:pt x="50" y="0"/>
                    </a:moveTo>
                    <a:lnTo>
                      <a:pt x="31" y="4"/>
                    </a:lnTo>
                    <a:lnTo>
                      <a:pt x="16" y="16"/>
                    </a:lnTo>
                    <a:lnTo>
                      <a:pt x="45" y="16"/>
                    </a:lnTo>
                    <a:lnTo>
                      <a:pt x="62" y="21"/>
                    </a:lnTo>
                    <a:lnTo>
                      <a:pt x="64" y="38"/>
                    </a:lnTo>
                    <a:lnTo>
                      <a:pt x="64" y="110"/>
                    </a:lnTo>
                    <a:lnTo>
                      <a:pt x="83" y="110"/>
                    </a:lnTo>
                    <a:lnTo>
                      <a:pt x="83" y="47"/>
                    </a:lnTo>
                    <a:lnTo>
                      <a:pt x="91" y="23"/>
                    </a:lnTo>
                    <a:lnTo>
                      <a:pt x="105" y="19"/>
                    </a:lnTo>
                    <a:lnTo>
                      <a:pt x="81" y="19"/>
                    </a:lnTo>
                    <a:lnTo>
                      <a:pt x="69" y="4"/>
                    </a:lnTo>
                    <a:lnTo>
                      <a:pt x="50"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505" name="Freeform 504"/>
              <p:cNvSpPr>
                <a:spLocks/>
              </p:cNvSpPr>
              <p:nvPr/>
            </p:nvSpPr>
            <p:spPr bwMode="auto">
              <a:xfrm>
                <a:off x="394" y="60"/>
                <a:ext cx="148" cy="111"/>
              </a:xfrm>
              <a:custGeom>
                <a:avLst/>
                <a:gdLst>
                  <a:gd name="T0" fmla="*/ 143 w 148"/>
                  <a:gd name="T1" fmla="*/ 16 h 111"/>
                  <a:gd name="T2" fmla="*/ 112 w 148"/>
                  <a:gd name="T3" fmla="*/ 16 h 111"/>
                  <a:gd name="T4" fmla="*/ 122 w 148"/>
                  <a:gd name="T5" fmla="*/ 19 h 111"/>
                  <a:gd name="T6" fmla="*/ 129 w 148"/>
                  <a:gd name="T7" fmla="*/ 26 h 111"/>
                  <a:gd name="T8" fmla="*/ 129 w 148"/>
                  <a:gd name="T9" fmla="*/ 110 h 111"/>
                  <a:gd name="T10" fmla="*/ 148 w 148"/>
                  <a:gd name="T11" fmla="*/ 110 h 111"/>
                  <a:gd name="T12" fmla="*/ 148 w 148"/>
                  <a:gd name="T13" fmla="*/ 35 h 111"/>
                  <a:gd name="T14" fmla="*/ 143 w 148"/>
                  <a:gd name="T15" fmla="*/ 16 h 1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8" h="111">
                    <a:moveTo>
                      <a:pt x="143" y="16"/>
                    </a:moveTo>
                    <a:lnTo>
                      <a:pt x="112" y="16"/>
                    </a:lnTo>
                    <a:lnTo>
                      <a:pt x="122" y="19"/>
                    </a:lnTo>
                    <a:lnTo>
                      <a:pt x="129" y="26"/>
                    </a:lnTo>
                    <a:lnTo>
                      <a:pt x="129" y="110"/>
                    </a:lnTo>
                    <a:lnTo>
                      <a:pt x="148" y="110"/>
                    </a:lnTo>
                    <a:lnTo>
                      <a:pt x="148" y="35"/>
                    </a:lnTo>
                    <a:lnTo>
                      <a:pt x="143" y="16"/>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506" name="Freeform 505"/>
              <p:cNvSpPr>
                <a:spLocks/>
              </p:cNvSpPr>
              <p:nvPr/>
            </p:nvSpPr>
            <p:spPr bwMode="auto">
              <a:xfrm>
                <a:off x="394" y="60"/>
                <a:ext cx="148" cy="111"/>
              </a:xfrm>
              <a:custGeom>
                <a:avLst/>
                <a:gdLst>
                  <a:gd name="T0" fmla="*/ 115 w 148"/>
                  <a:gd name="T1" fmla="*/ 0 h 111"/>
                  <a:gd name="T2" fmla="*/ 95 w 148"/>
                  <a:gd name="T3" fmla="*/ 4 h 111"/>
                  <a:gd name="T4" fmla="*/ 81 w 148"/>
                  <a:gd name="T5" fmla="*/ 19 h 111"/>
                  <a:gd name="T6" fmla="*/ 105 w 148"/>
                  <a:gd name="T7" fmla="*/ 19 h 111"/>
                  <a:gd name="T8" fmla="*/ 112 w 148"/>
                  <a:gd name="T9" fmla="*/ 16 h 111"/>
                  <a:gd name="T10" fmla="*/ 143 w 148"/>
                  <a:gd name="T11" fmla="*/ 16 h 111"/>
                  <a:gd name="T12" fmla="*/ 141 w 148"/>
                  <a:gd name="T13" fmla="*/ 9 h 111"/>
                  <a:gd name="T14" fmla="*/ 115 w 148"/>
                  <a:gd name="T15" fmla="*/ 0 h 1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8" h="111">
                    <a:moveTo>
                      <a:pt x="115" y="0"/>
                    </a:moveTo>
                    <a:lnTo>
                      <a:pt x="95" y="4"/>
                    </a:lnTo>
                    <a:lnTo>
                      <a:pt x="81" y="19"/>
                    </a:lnTo>
                    <a:lnTo>
                      <a:pt x="105" y="19"/>
                    </a:lnTo>
                    <a:lnTo>
                      <a:pt x="112" y="16"/>
                    </a:lnTo>
                    <a:lnTo>
                      <a:pt x="143" y="16"/>
                    </a:lnTo>
                    <a:lnTo>
                      <a:pt x="141" y="9"/>
                    </a:lnTo>
                    <a:lnTo>
                      <a:pt x="115"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grpSp>
          <p:nvGrpSpPr>
            <p:cNvPr id="494" name="Group 493"/>
            <p:cNvGrpSpPr>
              <a:grpSpLocks/>
            </p:cNvGrpSpPr>
            <p:nvPr/>
          </p:nvGrpSpPr>
          <p:grpSpPr bwMode="auto">
            <a:xfrm>
              <a:off x="569" y="63"/>
              <a:ext cx="88" cy="154"/>
              <a:chOff x="569" y="63"/>
              <a:chExt cx="88" cy="154"/>
            </a:xfrm>
          </p:grpSpPr>
          <p:sp>
            <p:nvSpPr>
              <p:cNvPr id="500" name="Freeform 499"/>
              <p:cNvSpPr>
                <a:spLocks/>
              </p:cNvSpPr>
              <p:nvPr/>
            </p:nvSpPr>
            <p:spPr bwMode="auto">
              <a:xfrm>
                <a:off x="569" y="63"/>
                <a:ext cx="88" cy="110"/>
              </a:xfrm>
              <a:custGeom>
                <a:avLst/>
                <a:gdLst>
                  <a:gd name="T0" fmla="*/ 19 w 88"/>
                  <a:gd name="T1" fmla="*/ 0 h 110"/>
                  <a:gd name="T2" fmla="*/ 0 w 88"/>
                  <a:gd name="T3" fmla="*/ 0 h 110"/>
                  <a:gd name="T4" fmla="*/ 0 w 88"/>
                  <a:gd name="T5" fmla="*/ 67 h 110"/>
                  <a:gd name="T6" fmla="*/ 2 w 88"/>
                  <a:gd name="T7" fmla="*/ 83 h 110"/>
                  <a:gd name="T8" fmla="*/ 7 w 88"/>
                  <a:gd name="T9" fmla="*/ 98 h 110"/>
                  <a:gd name="T10" fmla="*/ 19 w 88"/>
                  <a:gd name="T11" fmla="*/ 105 h 110"/>
                  <a:gd name="T12" fmla="*/ 38 w 88"/>
                  <a:gd name="T13" fmla="*/ 110 h 110"/>
                  <a:gd name="T14" fmla="*/ 57 w 88"/>
                  <a:gd name="T15" fmla="*/ 105 h 110"/>
                  <a:gd name="T16" fmla="*/ 69 w 88"/>
                  <a:gd name="T17" fmla="*/ 95 h 110"/>
                  <a:gd name="T18" fmla="*/ 40 w 88"/>
                  <a:gd name="T19" fmla="*/ 95 h 110"/>
                  <a:gd name="T20" fmla="*/ 26 w 88"/>
                  <a:gd name="T21" fmla="*/ 91 h 110"/>
                  <a:gd name="T22" fmla="*/ 19 w 88"/>
                  <a:gd name="T23" fmla="*/ 79 h 110"/>
                  <a:gd name="T24" fmla="*/ 19 w 88"/>
                  <a:gd name="T25" fmla="*/ 0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8" h="110">
                    <a:moveTo>
                      <a:pt x="19" y="0"/>
                    </a:moveTo>
                    <a:lnTo>
                      <a:pt x="0" y="0"/>
                    </a:lnTo>
                    <a:lnTo>
                      <a:pt x="0" y="67"/>
                    </a:lnTo>
                    <a:lnTo>
                      <a:pt x="2" y="83"/>
                    </a:lnTo>
                    <a:lnTo>
                      <a:pt x="7" y="98"/>
                    </a:lnTo>
                    <a:lnTo>
                      <a:pt x="19" y="105"/>
                    </a:lnTo>
                    <a:lnTo>
                      <a:pt x="38" y="110"/>
                    </a:lnTo>
                    <a:lnTo>
                      <a:pt x="57" y="105"/>
                    </a:lnTo>
                    <a:lnTo>
                      <a:pt x="69" y="95"/>
                    </a:lnTo>
                    <a:lnTo>
                      <a:pt x="40" y="95"/>
                    </a:lnTo>
                    <a:lnTo>
                      <a:pt x="26" y="91"/>
                    </a:lnTo>
                    <a:lnTo>
                      <a:pt x="19" y="79"/>
                    </a:lnTo>
                    <a:lnTo>
                      <a:pt x="1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501" name="Rectangle 500"/>
              <p:cNvSpPr>
                <a:spLocks/>
              </p:cNvSpPr>
              <p:nvPr/>
            </p:nvSpPr>
            <p:spPr bwMode="auto">
              <a:xfrm>
                <a:off x="640" y="203"/>
                <a:ext cx="16" cy="1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rot="0" vert="horz" wrap="square" lIns="91440" tIns="45720" rIns="91440" bIns="45720" anchor="t" anchorCtr="0" upright="1">
                <a:noAutofit/>
              </a:bodyPr>
              <a:lstStyle/>
              <a:p>
                <a:endParaRPr lang="en-AU"/>
              </a:p>
            </p:txBody>
          </p:sp>
          <p:sp>
            <p:nvSpPr>
              <p:cNvPr id="502" name="Freeform 501"/>
              <p:cNvSpPr>
                <a:spLocks/>
              </p:cNvSpPr>
              <p:nvPr/>
            </p:nvSpPr>
            <p:spPr bwMode="auto">
              <a:xfrm>
                <a:off x="569" y="63"/>
                <a:ext cx="88" cy="110"/>
              </a:xfrm>
              <a:custGeom>
                <a:avLst/>
                <a:gdLst>
                  <a:gd name="T0" fmla="*/ 88 w 88"/>
                  <a:gd name="T1" fmla="*/ 0 h 110"/>
                  <a:gd name="T2" fmla="*/ 69 w 88"/>
                  <a:gd name="T3" fmla="*/ 0 h 110"/>
                  <a:gd name="T4" fmla="*/ 69 w 88"/>
                  <a:gd name="T5" fmla="*/ 57 h 110"/>
                  <a:gd name="T6" fmla="*/ 67 w 88"/>
                  <a:gd name="T7" fmla="*/ 79 h 110"/>
                  <a:gd name="T8" fmla="*/ 57 w 88"/>
                  <a:gd name="T9" fmla="*/ 91 h 110"/>
                  <a:gd name="T10" fmla="*/ 40 w 88"/>
                  <a:gd name="T11" fmla="*/ 95 h 110"/>
                  <a:gd name="T12" fmla="*/ 69 w 88"/>
                  <a:gd name="T13" fmla="*/ 95 h 110"/>
                  <a:gd name="T14" fmla="*/ 71 w 88"/>
                  <a:gd name="T15" fmla="*/ 93 h 110"/>
                  <a:gd name="T16" fmla="*/ 88 w 88"/>
                  <a:gd name="T17" fmla="*/ 93 h 110"/>
                  <a:gd name="T18" fmla="*/ 88 w 88"/>
                  <a:gd name="T19" fmla="*/ 0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8" h="110">
                    <a:moveTo>
                      <a:pt x="88" y="0"/>
                    </a:moveTo>
                    <a:lnTo>
                      <a:pt x="69" y="0"/>
                    </a:lnTo>
                    <a:lnTo>
                      <a:pt x="69" y="57"/>
                    </a:lnTo>
                    <a:lnTo>
                      <a:pt x="67" y="79"/>
                    </a:lnTo>
                    <a:lnTo>
                      <a:pt x="57" y="91"/>
                    </a:lnTo>
                    <a:lnTo>
                      <a:pt x="40" y="95"/>
                    </a:lnTo>
                    <a:lnTo>
                      <a:pt x="69" y="95"/>
                    </a:lnTo>
                    <a:lnTo>
                      <a:pt x="71" y="93"/>
                    </a:lnTo>
                    <a:lnTo>
                      <a:pt x="88" y="93"/>
                    </a:lnTo>
                    <a:lnTo>
                      <a:pt x="88"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grpSp>
          <p:nvGrpSpPr>
            <p:cNvPr id="495" name="Group 494"/>
            <p:cNvGrpSpPr>
              <a:grpSpLocks/>
            </p:cNvGrpSpPr>
            <p:nvPr/>
          </p:nvGrpSpPr>
          <p:grpSpPr bwMode="auto">
            <a:xfrm>
              <a:off x="686" y="60"/>
              <a:ext cx="149" cy="111"/>
              <a:chOff x="686" y="60"/>
              <a:chExt cx="149" cy="111"/>
            </a:xfrm>
          </p:grpSpPr>
          <p:sp>
            <p:nvSpPr>
              <p:cNvPr id="496" name="Freeform 495"/>
              <p:cNvSpPr>
                <a:spLocks/>
              </p:cNvSpPr>
              <p:nvPr/>
            </p:nvSpPr>
            <p:spPr bwMode="auto">
              <a:xfrm>
                <a:off x="686" y="60"/>
                <a:ext cx="149" cy="111"/>
              </a:xfrm>
              <a:custGeom>
                <a:avLst/>
                <a:gdLst>
                  <a:gd name="T0" fmla="*/ 16 w 149"/>
                  <a:gd name="T1" fmla="*/ 2 h 111"/>
                  <a:gd name="T2" fmla="*/ 0 w 149"/>
                  <a:gd name="T3" fmla="*/ 2 h 111"/>
                  <a:gd name="T4" fmla="*/ 0 w 149"/>
                  <a:gd name="T5" fmla="*/ 110 h 111"/>
                  <a:gd name="T6" fmla="*/ 19 w 149"/>
                  <a:gd name="T7" fmla="*/ 110 h 111"/>
                  <a:gd name="T8" fmla="*/ 19 w 149"/>
                  <a:gd name="T9" fmla="*/ 52 h 111"/>
                  <a:gd name="T10" fmla="*/ 21 w 149"/>
                  <a:gd name="T11" fmla="*/ 31 h 111"/>
                  <a:gd name="T12" fmla="*/ 31 w 149"/>
                  <a:gd name="T13" fmla="*/ 19 h 111"/>
                  <a:gd name="T14" fmla="*/ 45 w 149"/>
                  <a:gd name="T15" fmla="*/ 16 h 111"/>
                  <a:gd name="T16" fmla="*/ 16 w 149"/>
                  <a:gd name="T17" fmla="*/ 16 h 111"/>
                  <a:gd name="T18" fmla="*/ 16 w 149"/>
                  <a:gd name="T19" fmla="*/ 2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9" h="111">
                    <a:moveTo>
                      <a:pt x="16" y="2"/>
                    </a:moveTo>
                    <a:lnTo>
                      <a:pt x="0" y="2"/>
                    </a:lnTo>
                    <a:lnTo>
                      <a:pt x="0" y="110"/>
                    </a:lnTo>
                    <a:lnTo>
                      <a:pt x="19" y="110"/>
                    </a:lnTo>
                    <a:lnTo>
                      <a:pt x="19" y="52"/>
                    </a:lnTo>
                    <a:lnTo>
                      <a:pt x="21" y="31"/>
                    </a:lnTo>
                    <a:lnTo>
                      <a:pt x="31" y="19"/>
                    </a:lnTo>
                    <a:lnTo>
                      <a:pt x="45" y="16"/>
                    </a:lnTo>
                    <a:lnTo>
                      <a:pt x="16" y="16"/>
                    </a:lnTo>
                    <a:lnTo>
                      <a:pt x="16" y="2"/>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97" name="Freeform 496"/>
              <p:cNvSpPr>
                <a:spLocks/>
              </p:cNvSpPr>
              <p:nvPr/>
            </p:nvSpPr>
            <p:spPr bwMode="auto">
              <a:xfrm>
                <a:off x="686" y="60"/>
                <a:ext cx="149" cy="111"/>
              </a:xfrm>
              <a:custGeom>
                <a:avLst/>
                <a:gdLst>
                  <a:gd name="T0" fmla="*/ 50 w 149"/>
                  <a:gd name="T1" fmla="*/ 0 h 111"/>
                  <a:gd name="T2" fmla="*/ 31 w 149"/>
                  <a:gd name="T3" fmla="*/ 4 h 111"/>
                  <a:gd name="T4" fmla="*/ 16 w 149"/>
                  <a:gd name="T5" fmla="*/ 16 h 111"/>
                  <a:gd name="T6" fmla="*/ 45 w 149"/>
                  <a:gd name="T7" fmla="*/ 16 h 111"/>
                  <a:gd name="T8" fmla="*/ 60 w 149"/>
                  <a:gd name="T9" fmla="*/ 21 h 111"/>
                  <a:gd name="T10" fmla="*/ 64 w 149"/>
                  <a:gd name="T11" fmla="*/ 38 h 111"/>
                  <a:gd name="T12" fmla="*/ 64 w 149"/>
                  <a:gd name="T13" fmla="*/ 110 h 111"/>
                  <a:gd name="T14" fmla="*/ 83 w 149"/>
                  <a:gd name="T15" fmla="*/ 110 h 111"/>
                  <a:gd name="T16" fmla="*/ 83 w 149"/>
                  <a:gd name="T17" fmla="*/ 47 h 111"/>
                  <a:gd name="T18" fmla="*/ 91 w 149"/>
                  <a:gd name="T19" fmla="*/ 23 h 111"/>
                  <a:gd name="T20" fmla="*/ 103 w 149"/>
                  <a:gd name="T21" fmla="*/ 19 h 111"/>
                  <a:gd name="T22" fmla="*/ 79 w 149"/>
                  <a:gd name="T23" fmla="*/ 19 h 111"/>
                  <a:gd name="T24" fmla="*/ 69 w 149"/>
                  <a:gd name="T25" fmla="*/ 4 h 111"/>
                  <a:gd name="T26" fmla="*/ 50 w 149"/>
                  <a:gd name="T27" fmla="*/ 0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49" h="111">
                    <a:moveTo>
                      <a:pt x="50" y="0"/>
                    </a:moveTo>
                    <a:lnTo>
                      <a:pt x="31" y="4"/>
                    </a:lnTo>
                    <a:lnTo>
                      <a:pt x="16" y="16"/>
                    </a:lnTo>
                    <a:lnTo>
                      <a:pt x="45" y="16"/>
                    </a:lnTo>
                    <a:lnTo>
                      <a:pt x="60" y="21"/>
                    </a:lnTo>
                    <a:lnTo>
                      <a:pt x="64" y="38"/>
                    </a:lnTo>
                    <a:lnTo>
                      <a:pt x="64" y="110"/>
                    </a:lnTo>
                    <a:lnTo>
                      <a:pt x="83" y="110"/>
                    </a:lnTo>
                    <a:lnTo>
                      <a:pt x="83" y="47"/>
                    </a:lnTo>
                    <a:lnTo>
                      <a:pt x="91" y="23"/>
                    </a:lnTo>
                    <a:lnTo>
                      <a:pt x="103" y="19"/>
                    </a:lnTo>
                    <a:lnTo>
                      <a:pt x="79" y="19"/>
                    </a:lnTo>
                    <a:lnTo>
                      <a:pt x="69" y="4"/>
                    </a:lnTo>
                    <a:lnTo>
                      <a:pt x="50"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98" name="Freeform 497"/>
              <p:cNvSpPr>
                <a:spLocks/>
              </p:cNvSpPr>
              <p:nvPr/>
            </p:nvSpPr>
            <p:spPr bwMode="auto">
              <a:xfrm>
                <a:off x="686" y="60"/>
                <a:ext cx="149" cy="111"/>
              </a:xfrm>
              <a:custGeom>
                <a:avLst/>
                <a:gdLst>
                  <a:gd name="T0" fmla="*/ 141 w 149"/>
                  <a:gd name="T1" fmla="*/ 16 h 111"/>
                  <a:gd name="T2" fmla="*/ 110 w 149"/>
                  <a:gd name="T3" fmla="*/ 16 h 111"/>
                  <a:gd name="T4" fmla="*/ 120 w 149"/>
                  <a:gd name="T5" fmla="*/ 19 h 111"/>
                  <a:gd name="T6" fmla="*/ 127 w 149"/>
                  <a:gd name="T7" fmla="*/ 26 h 111"/>
                  <a:gd name="T8" fmla="*/ 129 w 149"/>
                  <a:gd name="T9" fmla="*/ 40 h 111"/>
                  <a:gd name="T10" fmla="*/ 129 w 149"/>
                  <a:gd name="T11" fmla="*/ 110 h 111"/>
                  <a:gd name="T12" fmla="*/ 148 w 149"/>
                  <a:gd name="T13" fmla="*/ 110 h 111"/>
                  <a:gd name="T14" fmla="*/ 148 w 149"/>
                  <a:gd name="T15" fmla="*/ 35 h 111"/>
                  <a:gd name="T16" fmla="*/ 141 w 149"/>
                  <a:gd name="T17" fmla="*/ 16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9" h="111">
                    <a:moveTo>
                      <a:pt x="141" y="16"/>
                    </a:moveTo>
                    <a:lnTo>
                      <a:pt x="110" y="16"/>
                    </a:lnTo>
                    <a:lnTo>
                      <a:pt x="120" y="19"/>
                    </a:lnTo>
                    <a:lnTo>
                      <a:pt x="127" y="26"/>
                    </a:lnTo>
                    <a:lnTo>
                      <a:pt x="129" y="40"/>
                    </a:lnTo>
                    <a:lnTo>
                      <a:pt x="129" y="110"/>
                    </a:lnTo>
                    <a:lnTo>
                      <a:pt x="148" y="110"/>
                    </a:lnTo>
                    <a:lnTo>
                      <a:pt x="148" y="35"/>
                    </a:lnTo>
                    <a:lnTo>
                      <a:pt x="141" y="16"/>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99" name="Freeform 498"/>
              <p:cNvSpPr>
                <a:spLocks/>
              </p:cNvSpPr>
              <p:nvPr/>
            </p:nvSpPr>
            <p:spPr bwMode="auto">
              <a:xfrm>
                <a:off x="686" y="60"/>
                <a:ext cx="149" cy="111"/>
              </a:xfrm>
              <a:custGeom>
                <a:avLst/>
                <a:gdLst>
                  <a:gd name="T0" fmla="*/ 112 w 149"/>
                  <a:gd name="T1" fmla="*/ 0 h 111"/>
                  <a:gd name="T2" fmla="*/ 96 w 149"/>
                  <a:gd name="T3" fmla="*/ 4 h 111"/>
                  <a:gd name="T4" fmla="*/ 79 w 149"/>
                  <a:gd name="T5" fmla="*/ 19 h 111"/>
                  <a:gd name="T6" fmla="*/ 103 w 149"/>
                  <a:gd name="T7" fmla="*/ 19 h 111"/>
                  <a:gd name="T8" fmla="*/ 110 w 149"/>
                  <a:gd name="T9" fmla="*/ 16 h 111"/>
                  <a:gd name="T10" fmla="*/ 141 w 149"/>
                  <a:gd name="T11" fmla="*/ 16 h 111"/>
                  <a:gd name="T12" fmla="*/ 139 w 149"/>
                  <a:gd name="T13" fmla="*/ 9 h 111"/>
                  <a:gd name="T14" fmla="*/ 112 w 149"/>
                  <a:gd name="T15" fmla="*/ 0 h 1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9" h="111">
                    <a:moveTo>
                      <a:pt x="112" y="0"/>
                    </a:moveTo>
                    <a:lnTo>
                      <a:pt x="96" y="4"/>
                    </a:lnTo>
                    <a:lnTo>
                      <a:pt x="79" y="19"/>
                    </a:lnTo>
                    <a:lnTo>
                      <a:pt x="103" y="19"/>
                    </a:lnTo>
                    <a:lnTo>
                      <a:pt x="110" y="16"/>
                    </a:lnTo>
                    <a:lnTo>
                      <a:pt x="141" y="16"/>
                    </a:lnTo>
                    <a:lnTo>
                      <a:pt x="139" y="9"/>
                    </a:lnTo>
                    <a:lnTo>
                      <a:pt x="112"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grpSp>
      <p:grpSp>
        <p:nvGrpSpPr>
          <p:cNvPr id="513" name="Group 512"/>
          <p:cNvGrpSpPr>
            <a:grpSpLocks/>
          </p:cNvGrpSpPr>
          <p:nvPr/>
        </p:nvGrpSpPr>
        <p:grpSpPr bwMode="auto">
          <a:xfrm>
            <a:off x="2592055" y="109113"/>
            <a:ext cx="235585" cy="97155"/>
            <a:chOff x="10" y="10"/>
            <a:chExt cx="371" cy="153"/>
          </a:xfrm>
        </p:grpSpPr>
        <p:grpSp>
          <p:nvGrpSpPr>
            <p:cNvPr id="514" name="Group 513"/>
            <p:cNvGrpSpPr>
              <a:grpSpLocks/>
            </p:cNvGrpSpPr>
            <p:nvPr/>
          </p:nvGrpSpPr>
          <p:grpSpPr bwMode="auto">
            <a:xfrm>
              <a:off x="10" y="10"/>
              <a:ext cx="55" cy="151"/>
              <a:chOff x="10" y="10"/>
              <a:chExt cx="55" cy="151"/>
            </a:xfrm>
          </p:grpSpPr>
          <p:sp>
            <p:nvSpPr>
              <p:cNvPr id="522" name="Rectangle 521"/>
              <p:cNvSpPr>
                <a:spLocks/>
              </p:cNvSpPr>
              <p:nvPr/>
            </p:nvSpPr>
            <p:spPr bwMode="auto">
              <a:xfrm>
                <a:off x="46" y="43"/>
                <a:ext cx="19" cy="117"/>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rot="0" vert="horz" wrap="square" lIns="91440" tIns="45720" rIns="91440" bIns="45720" anchor="t" anchorCtr="0" upright="1">
                <a:noAutofit/>
              </a:bodyPr>
              <a:lstStyle/>
              <a:p>
                <a:endParaRPr lang="en-AU"/>
              </a:p>
            </p:txBody>
          </p:sp>
          <p:sp>
            <p:nvSpPr>
              <p:cNvPr id="523" name="Freeform 522"/>
              <p:cNvSpPr>
                <a:spLocks/>
              </p:cNvSpPr>
              <p:nvPr/>
            </p:nvSpPr>
            <p:spPr bwMode="auto">
              <a:xfrm>
                <a:off x="10" y="10"/>
                <a:ext cx="55" cy="151"/>
              </a:xfrm>
              <a:custGeom>
                <a:avLst/>
                <a:gdLst>
                  <a:gd name="T0" fmla="*/ 55 w 55"/>
                  <a:gd name="T1" fmla="*/ 0 h 151"/>
                  <a:gd name="T2" fmla="*/ 43 w 55"/>
                  <a:gd name="T3" fmla="*/ 0 h 151"/>
                  <a:gd name="T4" fmla="*/ 28 w 55"/>
                  <a:gd name="T5" fmla="*/ 21 h 151"/>
                  <a:gd name="T6" fmla="*/ 0 w 55"/>
                  <a:gd name="T7" fmla="*/ 38 h 151"/>
                  <a:gd name="T8" fmla="*/ 0 w 55"/>
                  <a:gd name="T9" fmla="*/ 57 h 151"/>
                  <a:gd name="T10" fmla="*/ 19 w 55"/>
                  <a:gd name="T11" fmla="*/ 45 h 151"/>
                  <a:gd name="T12" fmla="*/ 36 w 55"/>
                  <a:gd name="T13" fmla="*/ 33 h 151"/>
                  <a:gd name="T14" fmla="*/ 55 w 55"/>
                  <a:gd name="T15" fmla="*/ 33 h 151"/>
                  <a:gd name="T16" fmla="*/ 55 w 55"/>
                  <a:gd name="T17" fmla="*/ 0 h 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5" h="151">
                    <a:moveTo>
                      <a:pt x="55" y="0"/>
                    </a:moveTo>
                    <a:lnTo>
                      <a:pt x="43" y="0"/>
                    </a:lnTo>
                    <a:lnTo>
                      <a:pt x="28" y="21"/>
                    </a:lnTo>
                    <a:lnTo>
                      <a:pt x="0" y="38"/>
                    </a:lnTo>
                    <a:lnTo>
                      <a:pt x="0" y="57"/>
                    </a:lnTo>
                    <a:lnTo>
                      <a:pt x="19" y="45"/>
                    </a:lnTo>
                    <a:lnTo>
                      <a:pt x="36" y="33"/>
                    </a:lnTo>
                    <a:lnTo>
                      <a:pt x="55" y="33"/>
                    </a:lnTo>
                    <a:lnTo>
                      <a:pt x="55"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sp>
          <p:nvSpPr>
            <p:cNvPr id="515" name="Freeform 514"/>
            <p:cNvSpPr>
              <a:spLocks/>
            </p:cNvSpPr>
            <p:nvPr/>
          </p:nvSpPr>
          <p:spPr bwMode="auto">
            <a:xfrm>
              <a:off x="161" y="10"/>
              <a:ext cx="48" cy="153"/>
            </a:xfrm>
            <a:custGeom>
              <a:avLst/>
              <a:gdLst>
                <a:gd name="T0" fmla="*/ 0 w 48"/>
                <a:gd name="T1" fmla="*/ 0 h 153"/>
                <a:gd name="T2" fmla="*/ 0 w 48"/>
                <a:gd name="T3" fmla="*/ 16 h 153"/>
                <a:gd name="T4" fmla="*/ 23 w 48"/>
                <a:gd name="T5" fmla="*/ 28 h 153"/>
                <a:gd name="T6" fmla="*/ 31 w 48"/>
                <a:gd name="T7" fmla="*/ 79 h 153"/>
                <a:gd name="T8" fmla="*/ 23 w 48"/>
                <a:gd name="T9" fmla="*/ 127 h 153"/>
                <a:gd name="T10" fmla="*/ 0 w 48"/>
                <a:gd name="T11" fmla="*/ 139 h 153"/>
                <a:gd name="T12" fmla="*/ 0 w 48"/>
                <a:gd name="T13" fmla="*/ 153 h 153"/>
                <a:gd name="T14" fmla="*/ 28 w 48"/>
                <a:gd name="T15" fmla="*/ 146 h 153"/>
                <a:gd name="T16" fmla="*/ 43 w 48"/>
                <a:gd name="T17" fmla="*/ 120 h 153"/>
                <a:gd name="T18" fmla="*/ 47 w 48"/>
                <a:gd name="T19" fmla="*/ 79 h 153"/>
                <a:gd name="T20" fmla="*/ 45 w 48"/>
                <a:gd name="T21" fmla="*/ 43 h 153"/>
                <a:gd name="T22" fmla="*/ 38 w 48"/>
                <a:gd name="T23" fmla="*/ 19 h 153"/>
                <a:gd name="T24" fmla="*/ 21 w 48"/>
                <a:gd name="T25" fmla="*/ 4 h 153"/>
                <a:gd name="T26" fmla="*/ 0 w 48"/>
                <a:gd name="T27" fmla="*/ 0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8" h="153">
                  <a:moveTo>
                    <a:pt x="0" y="0"/>
                  </a:moveTo>
                  <a:lnTo>
                    <a:pt x="0" y="16"/>
                  </a:lnTo>
                  <a:lnTo>
                    <a:pt x="23" y="28"/>
                  </a:lnTo>
                  <a:lnTo>
                    <a:pt x="31" y="79"/>
                  </a:lnTo>
                  <a:lnTo>
                    <a:pt x="23" y="127"/>
                  </a:lnTo>
                  <a:lnTo>
                    <a:pt x="0" y="139"/>
                  </a:lnTo>
                  <a:lnTo>
                    <a:pt x="0" y="153"/>
                  </a:lnTo>
                  <a:lnTo>
                    <a:pt x="28" y="146"/>
                  </a:lnTo>
                  <a:lnTo>
                    <a:pt x="43" y="120"/>
                  </a:lnTo>
                  <a:lnTo>
                    <a:pt x="47" y="79"/>
                  </a:lnTo>
                  <a:lnTo>
                    <a:pt x="45" y="43"/>
                  </a:lnTo>
                  <a:lnTo>
                    <a:pt x="38" y="19"/>
                  </a:lnTo>
                  <a:lnTo>
                    <a:pt x="21" y="4"/>
                  </a:lnTo>
                  <a:lnTo>
                    <a:pt x="0"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516" name="Freeform 515"/>
            <p:cNvSpPr>
              <a:spLocks/>
            </p:cNvSpPr>
            <p:nvPr/>
          </p:nvSpPr>
          <p:spPr bwMode="auto">
            <a:xfrm>
              <a:off x="113" y="10"/>
              <a:ext cx="48" cy="153"/>
            </a:xfrm>
            <a:custGeom>
              <a:avLst/>
              <a:gdLst>
                <a:gd name="T0" fmla="*/ 48 w 48"/>
                <a:gd name="T1" fmla="*/ 0 h 153"/>
                <a:gd name="T2" fmla="*/ 21 w 48"/>
                <a:gd name="T3" fmla="*/ 9 h 153"/>
                <a:gd name="T4" fmla="*/ 4 w 48"/>
                <a:gd name="T5" fmla="*/ 36 h 153"/>
                <a:gd name="T6" fmla="*/ 0 w 48"/>
                <a:gd name="T7" fmla="*/ 79 h 153"/>
                <a:gd name="T8" fmla="*/ 4 w 48"/>
                <a:gd name="T9" fmla="*/ 115 h 153"/>
                <a:gd name="T10" fmla="*/ 14 w 48"/>
                <a:gd name="T11" fmla="*/ 139 h 153"/>
                <a:gd name="T12" fmla="*/ 28 w 48"/>
                <a:gd name="T13" fmla="*/ 148 h 153"/>
                <a:gd name="T14" fmla="*/ 48 w 48"/>
                <a:gd name="T15" fmla="*/ 153 h 153"/>
                <a:gd name="T16" fmla="*/ 48 w 48"/>
                <a:gd name="T17" fmla="*/ 139 h 153"/>
                <a:gd name="T18" fmla="*/ 26 w 48"/>
                <a:gd name="T19" fmla="*/ 127 h 153"/>
                <a:gd name="T20" fmla="*/ 16 w 48"/>
                <a:gd name="T21" fmla="*/ 79 h 153"/>
                <a:gd name="T22" fmla="*/ 28 w 48"/>
                <a:gd name="T23" fmla="*/ 26 h 153"/>
                <a:gd name="T24" fmla="*/ 48 w 48"/>
                <a:gd name="T25" fmla="*/ 16 h 153"/>
                <a:gd name="T26" fmla="*/ 48 w 48"/>
                <a:gd name="T27" fmla="*/ 0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8" h="153">
                  <a:moveTo>
                    <a:pt x="48" y="0"/>
                  </a:moveTo>
                  <a:lnTo>
                    <a:pt x="21" y="9"/>
                  </a:lnTo>
                  <a:lnTo>
                    <a:pt x="4" y="36"/>
                  </a:lnTo>
                  <a:lnTo>
                    <a:pt x="0" y="79"/>
                  </a:lnTo>
                  <a:lnTo>
                    <a:pt x="4" y="115"/>
                  </a:lnTo>
                  <a:lnTo>
                    <a:pt x="14" y="139"/>
                  </a:lnTo>
                  <a:lnTo>
                    <a:pt x="28" y="148"/>
                  </a:lnTo>
                  <a:lnTo>
                    <a:pt x="48" y="153"/>
                  </a:lnTo>
                  <a:lnTo>
                    <a:pt x="48" y="139"/>
                  </a:lnTo>
                  <a:lnTo>
                    <a:pt x="26" y="127"/>
                  </a:lnTo>
                  <a:lnTo>
                    <a:pt x="16" y="79"/>
                  </a:lnTo>
                  <a:lnTo>
                    <a:pt x="28" y="26"/>
                  </a:lnTo>
                  <a:lnTo>
                    <a:pt x="48" y="16"/>
                  </a:lnTo>
                  <a:lnTo>
                    <a:pt x="48"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nvGrpSpPr>
            <p:cNvPr id="517" name="Group 516"/>
            <p:cNvGrpSpPr>
              <a:grpSpLocks/>
            </p:cNvGrpSpPr>
            <p:nvPr/>
          </p:nvGrpSpPr>
          <p:grpSpPr bwMode="auto">
            <a:xfrm>
              <a:off x="235" y="50"/>
              <a:ext cx="146" cy="111"/>
              <a:chOff x="235" y="50"/>
              <a:chExt cx="146" cy="111"/>
            </a:xfrm>
          </p:grpSpPr>
          <p:sp>
            <p:nvSpPr>
              <p:cNvPr id="518" name="Freeform 517"/>
              <p:cNvSpPr>
                <a:spLocks/>
              </p:cNvSpPr>
              <p:nvPr/>
            </p:nvSpPr>
            <p:spPr bwMode="auto">
              <a:xfrm>
                <a:off x="235" y="50"/>
                <a:ext cx="146" cy="111"/>
              </a:xfrm>
              <a:custGeom>
                <a:avLst/>
                <a:gdLst>
                  <a:gd name="T0" fmla="*/ 14 w 146"/>
                  <a:gd name="T1" fmla="*/ 2 h 111"/>
                  <a:gd name="T2" fmla="*/ 0 w 146"/>
                  <a:gd name="T3" fmla="*/ 2 h 111"/>
                  <a:gd name="T4" fmla="*/ 0 w 146"/>
                  <a:gd name="T5" fmla="*/ 110 h 111"/>
                  <a:gd name="T6" fmla="*/ 16 w 146"/>
                  <a:gd name="T7" fmla="*/ 110 h 111"/>
                  <a:gd name="T8" fmla="*/ 16 w 146"/>
                  <a:gd name="T9" fmla="*/ 52 h 111"/>
                  <a:gd name="T10" fmla="*/ 19 w 146"/>
                  <a:gd name="T11" fmla="*/ 31 h 111"/>
                  <a:gd name="T12" fmla="*/ 28 w 146"/>
                  <a:gd name="T13" fmla="*/ 19 h 111"/>
                  <a:gd name="T14" fmla="*/ 43 w 146"/>
                  <a:gd name="T15" fmla="*/ 16 h 111"/>
                  <a:gd name="T16" fmla="*/ 14 w 146"/>
                  <a:gd name="T17" fmla="*/ 16 h 111"/>
                  <a:gd name="T18" fmla="*/ 14 w 146"/>
                  <a:gd name="T19" fmla="*/ 2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6" h="111">
                    <a:moveTo>
                      <a:pt x="14" y="2"/>
                    </a:moveTo>
                    <a:lnTo>
                      <a:pt x="0" y="2"/>
                    </a:lnTo>
                    <a:lnTo>
                      <a:pt x="0" y="110"/>
                    </a:lnTo>
                    <a:lnTo>
                      <a:pt x="16" y="110"/>
                    </a:lnTo>
                    <a:lnTo>
                      <a:pt x="16" y="52"/>
                    </a:lnTo>
                    <a:lnTo>
                      <a:pt x="19" y="31"/>
                    </a:lnTo>
                    <a:lnTo>
                      <a:pt x="28" y="19"/>
                    </a:lnTo>
                    <a:lnTo>
                      <a:pt x="43" y="16"/>
                    </a:lnTo>
                    <a:lnTo>
                      <a:pt x="14" y="16"/>
                    </a:lnTo>
                    <a:lnTo>
                      <a:pt x="14" y="2"/>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519" name="Freeform 518"/>
              <p:cNvSpPr>
                <a:spLocks/>
              </p:cNvSpPr>
              <p:nvPr/>
            </p:nvSpPr>
            <p:spPr bwMode="auto">
              <a:xfrm>
                <a:off x="235" y="50"/>
                <a:ext cx="146" cy="111"/>
              </a:xfrm>
              <a:custGeom>
                <a:avLst/>
                <a:gdLst>
                  <a:gd name="T0" fmla="*/ 48 w 146"/>
                  <a:gd name="T1" fmla="*/ 0 h 111"/>
                  <a:gd name="T2" fmla="*/ 28 w 146"/>
                  <a:gd name="T3" fmla="*/ 4 h 111"/>
                  <a:gd name="T4" fmla="*/ 14 w 146"/>
                  <a:gd name="T5" fmla="*/ 16 h 111"/>
                  <a:gd name="T6" fmla="*/ 43 w 146"/>
                  <a:gd name="T7" fmla="*/ 16 h 111"/>
                  <a:gd name="T8" fmla="*/ 57 w 146"/>
                  <a:gd name="T9" fmla="*/ 21 h 111"/>
                  <a:gd name="T10" fmla="*/ 62 w 146"/>
                  <a:gd name="T11" fmla="*/ 38 h 111"/>
                  <a:gd name="T12" fmla="*/ 62 w 146"/>
                  <a:gd name="T13" fmla="*/ 110 h 111"/>
                  <a:gd name="T14" fmla="*/ 79 w 146"/>
                  <a:gd name="T15" fmla="*/ 110 h 111"/>
                  <a:gd name="T16" fmla="*/ 79 w 146"/>
                  <a:gd name="T17" fmla="*/ 47 h 111"/>
                  <a:gd name="T18" fmla="*/ 88 w 146"/>
                  <a:gd name="T19" fmla="*/ 23 h 111"/>
                  <a:gd name="T20" fmla="*/ 101 w 146"/>
                  <a:gd name="T21" fmla="*/ 19 h 111"/>
                  <a:gd name="T22" fmla="*/ 76 w 146"/>
                  <a:gd name="T23" fmla="*/ 19 h 111"/>
                  <a:gd name="T24" fmla="*/ 67 w 146"/>
                  <a:gd name="T25" fmla="*/ 4 h 111"/>
                  <a:gd name="T26" fmla="*/ 48 w 146"/>
                  <a:gd name="T27" fmla="*/ 0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46" h="111">
                    <a:moveTo>
                      <a:pt x="48" y="0"/>
                    </a:moveTo>
                    <a:lnTo>
                      <a:pt x="28" y="4"/>
                    </a:lnTo>
                    <a:lnTo>
                      <a:pt x="14" y="16"/>
                    </a:lnTo>
                    <a:lnTo>
                      <a:pt x="43" y="16"/>
                    </a:lnTo>
                    <a:lnTo>
                      <a:pt x="57" y="21"/>
                    </a:lnTo>
                    <a:lnTo>
                      <a:pt x="62" y="38"/>
                    </a:lnTo>
                    <a:lnTo>
                      <a:pt x="62" y="110"/>
                    </a:lnTo>
                    <a:lnTo>
                      <a:pt x="79" y="110"/>
                    </a:lnTo>
                    <a:lnTo>
                      <a:pt x="79" y="47"/>
                    </a:lnTo>
                    <a:lnTo>
                      <a:pt x="88" y="23"/>
                    </a:lnTo>
                    <a:lnTo>
                      <a:pt x="101" y="19"/>
                    </a:lnTo>
                    <a:lnTo>
                      <a:pt x="76" y="19"/>
                    </a:lnTo>
                    <a:lnTo>
                      <a:pt x="67" y="4"/>
                    </a:lnTo>
                    <a:lnTo>
                      <a:pt x="48"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520" name="Freeform 519"/>
              <p:cNvSpPr>
                <a:spLocks/>
              </p:cNvSpPr>
              <p:nvPr/>
            </p:nvSpPr>
            <p:spPr bwMode="auto">
              <a:xfrm>
                <a:off x="235" y="50"/>
                <a:ext cx="146" cy="111"/>
              </a:xfrm>
              <a:custGeom>
                <a:avLst/>
                <a:gdLst>
                  <a:gd name="T0" fmla="*/ 139 w 146"/>
                  <a:gd name="T1" fmla="*/ 16 h 111"/>
                  <a:gd name="T2" fmla="*/ 108 w 146"/>
                  <a:gd name="T3" fmla="*/ 16 h 111"/>
                  <a:gd name="T4" fmla="*/ 120 w 146"/>
                  <a:gd name="T5" fmla="*/ 19 h 111"/>
                  <a:gd name="T6" fmla="*/ 127 w 146"/>
                  <a:gd name="T7" fmla="*/ 26 h 111"/>
                  <a:gd name="T8" fmla="*/ 127 w 146"/>
                  <a:gd name="T9" fmla="*/ 110 h 111"/>
                  <a:gd name="T10" fmla="*/ 146 w 146"/>
                  <a:gd name="T11" fmla="*/ 110 h 111"/>
                  <a:gd name="T12" fmla="*/ 146 w 146"/>
                  <a:gd name="T13" fmla="*/ 35 h 111"/>
                  <a:gd name="T14" fmla="*/ 139 w 146"/>
                  <a:gd name="T15" fmla="*/ 16 h 1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6" h="111">
                    <a:moveTo>
                      <a:pt x="139" y="16"/>
                    </a:moveTo>
                    <a:lnTo>
                      <a:pt x="108" y="16"/>
                    </a:lnTo>
                    <a:lnTo>
                      <a:pt x="120" y="19"/>
                    </a:lnTo>
                    <a:lnTo>
                      <a:pt x="127" y="26"/>
                    </a:lnTo>
                    <a:lnTo>
                      <a:pt x="127" y="110"/>
                    </a:lnTo>
                    <a:lnTo>
                      <a:pt x="146" y="110"/>
                    </a:lnTo>
                    <a:lnTo>
                      <a:pt x="146" y="35"/>
                    </a:lnTo>
                    <a:lnTo>
                      <a:pt x="139" y="16"/>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521" name="Freeform 520"/>
              <p:cNvSpPr>
                <a:spLocks/>
              </p:cNvSpPr>
              <p:nvPr/>
            </p:nvSpPr>
            <p:spPr bwMode="auto">
              <a:xfrm>
                <a:off x="235" y="50"/>
                <a:ext cx="146" cy="111"/>
              </a:xfrm>
              <a:custGeom>
                <a:avLst/>
                <a:gdLst>
                  <a:gd name="T0" fmla="*/ 112 w 146"/>
                  <a:gd name="T1" fmla="*/ 0 h 111"/>
                  <a:gd name="T2" fmla="*/ 93 w 146"/>
                  <a:gd name="T3" fmla="*/ 4 h 111"/>
                  <a:gd name="T4" fmla="*/ 76 w 146"/>
                  <a:gd name="T5" fmla="*/ 19 h 111"/>
                  <a:gd name="T6" fmla="*/ 101 w 146"/>
                  <a:gd name="T7" fmla="*/ 19 h 111"/>
                  <a:gd name="T8" fmla="*/ 108 w 146"/>
                  <a:gd name="T9" fmla="*/ 16 h 111"/>
                  <a:gd name="T10" fmla="*/ 139 w 146"/>
                  <a:gd name="T11" fmla="*/ 16 h 111"/>
                  <a:gd name="T12" fmla="*/ 136 w 146"/>
                  <a:gd name="T13" fmla="*/ 9 h 111"/>
                  <a:gd name="T14" fmla="*/ 112 w 146"/>
                  <a:gd name="T15" fmla="*/ 0 h 1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6" h="111">
                    <a:moveTo>
                      <a:pt x="112" y="0"/>
                    </a:moveTo>
                    <a:lnTo>
                      <a:pt x="93" y="4"/>
                    </a:lnTo>
                    <a:lnTo>
                      <a:pt x="76" y="19"/>
                    </a:lnTo>
                    <a:lnTo>
                      <a:pt x="101" y="19"/>
                    </a:lnTo>
                    <a:lnTo>
                      <a:pt x="108" y="16"/>
                    </a:lnTo>
                    <a:lnTo>
                      <a:pt x="139" y="16"/>
                    </a:lnTo>
                    <a:lnTo>
                      <a:pt x="136" y="9"/>
                    </a:lnTo>
                    <a:lnTo>
                      <a:pt x="112"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grpSp>
      <p:sp>
        <p:nvSpPr>
          <p:cNvPr id="688" name="Rectangle 687"/>
          <p:cNvSpPr/>
          <p:nvPr/>
        </p:nvSpPr>
        <p:spPr>
          <a:xfrm>
            <a:off x="347307" y="4365104"/>
            <a:ext cx="8217609" cy="2031325"/>
          </a:xfrm>
          <a:prstGeom prst="rect">
            <a:avLst/>
          </a:prstGeom>
        </p:spPr>
        <p:txBody>
          <a:bodyPr wrap="square">
            <a:spAutoFit/>
          </a:bodyPr>
          <a:lstStyle/>
          <a:p>
            <a:r>
              <a:rPr lang="en-AU" b="1" u="sng" dirty="0">
                <a:solidFill>
                  <a:srgbClr val="FF0000"/>
                </a:solidFill>
              </a:rPr>
              <a:t>Drifts </a:t>
            </a:r>
            <a:r>
              <a:rPr lang="en-AU" dirty="0"/>
              <a:t>provide an efficient and economic method of allowing water to cross from one side of a road to the other.  In the case of drifts, the water is actually allowed to pass over the surface of the road.  As a result, the </a:t>
            </a:r>
            <a:r>
              <a:rPr lang="en-AU" dirty="0" smtClean="0"/>
              <a:t>road surface </a:t>
            </a:r>
            <a:r>
              <a:rPr lang="en-AU" dirty="0"/>
              <a:t>will need special protection to stand up to the flow of water.  This is </a:t>
            </a:r>
            <a:r>
              <a:rPr lang="en-AU" dirty="0" smtClean="0"/>
              <a:t>usually done </a:t>
            </a:r>
            <a:r>
              <a:rPr lang="en-AU" dirty="0"/>
              <a:t>by making a stone packed or concrete surface where the water will pass.  The level of the drift will be lower than the road on each side, to make sure that water does not spill over onto the unprotected road surface.</a:t>
            </a:r>
          </a:p>
        </p:txBody>
      </p:sp>
      <p:grpSp>
        <p:nvGrpSpPr>
          <p:cNvPr id="690" name="Group 689"/>
          <p:cNvGrpSpPr>
            <a:grpSpLocks/>
          </p:cNvGrpSpPr>
          <p:nvPr/>
        </p:nvGrpSpPr>
        <p:grpSpPr bwMode="auto">
          <a:xfrm>
            <a:off x="1645287" y="3429000"/>
            <a:ext cx="5664200" cy="850265"/>
            <a:chOff x="0" y="0"/>
            <a:chExt cx="8920" cy="1339"/>
          </a:xfrm>
        </p:grpSpPr>
        <p:sp>
          <p:nvSpPr>
            <p:cNvPr id="691" name="Rectangle 690"/>
            <p:cNvSpPr>
              <a:spLocks noChangeArrowheads="1"/>
            </p:cNvSpPr>
            <p:nvPr/>
          </p:nvSpPr>
          <p:spPr bwMode="auto">
            <a:xfrm>
              <a:off x="0" y="0"/>
              <a:ext cx="8920" cy="7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0" tIns="0" rIns="0" bIns="0" anchor="t" anchorCtr="0" upright="1">
              <a:noAutofit/>
            </a:bodyPr>
            <a:lstStyle/>
            <a:p>
              <a:pPr algn="l">
                <a:lnSpc>
                  <a:spcPts val="3900"/>
                </a:lnSpc>
                <a:spcAft>
                  <a:spcPts val="0"/>
                </a:spcAft>
              </a:pPr>
              <a:endParaRPr lang="en-AU" sz="1200">
                <a:effectLst/>
                <a:latin typeface="Times New Roman"/>
                <a:ea typeface="Calibri"/>
                <a:cs typeface="Times New Roman"/>
              </a:endParaRPr>
            </a:p>
            <a:p>
              <a:pPr>
                <a:lnSpc>
                  <a:spcPct val="115000"/>
                </a:lnSpc>
                <a:spcAft>
                  <a:spcPts val="0"/>
                </a:spcAft>
              </a:pPr>
              <a:r>
                <a:rPr lang="en-AU" sz="1200">
                  <a:effectLst/>
                  <a:latin typeface="Times New Roman"/>
                  <a:ea typeface="Calibri"/>
                  <a:cs typeface="Times New Roman"/>
                </a:rPr>
                <a:t> </a:t>
              </a:r>
              <a:endParaRPr lang="en-AU" sz="1100">
                <a:effectLst/>
                <a:latin typeface="Calibri"/>
                <a:ea typeface="Calibri"/>
                <a:cs typeface="Times New Roman"/>
              </a:endParaRPr>
            </a:p>
          </p:txBody>
        </p:sp>
        <p:sp>
          <p:nvSpPr>
            <p:cNvPr id="692" name="Freeform 691"/>
            <p:cNvSpPr>
              <a:spLocks/>
            </p:cNvSpPr>
            <p:nvPr/>
          </p:nvSpPr>
          <p:spPr bwMode="auto">
            <a:xfrm>
              <a:off x="666" y="1255"/>
              <a:ext cx="7531" cy="20"/>
            </a:xfrm>
            <a:custGeom>
              <a:avLst/>
              <a:gdLst>
                <a:gd name="T0" fmla="*/ 0 w 7531"/>
                <a:gd name="T1" fmla="*/ 0 h 20"/>
                <a:gd name="T2" fmla="*/ 7531 w 7531"/>
                <a:gd name="T3" fmla="*/ 0 h 20"/>
              </a:gdLst>
              <a:ahLst/>
              <a:cxnLst>
                <a:cxn ang="0">
                  <a:pos x="T0" y="T1"/>
                </a:cxn>
                <a:cxn ang="0">
                  <a:pos x="T2" y="T3"/>
                </a:cxn>
              </a:cxnLst>
              <a:rect l="0" t="0" r="r" b="b"/>
              <a:pathLst>
                <a:path w="7531" h="20">
                  <a:moveTo>
                    <a:pt x="0" y="0"/>
                  </a:moveTo>
                  <a:lnTo>
                    <a:pt x="7531" y="0"/>
                  </a:lnTo>
                </a:path>
              </a:pathLst>
            </a:custGeom>
            <a:noFill/>
            <a:ln w="10414">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AU"/>
            </a:p>
          </p:txBody>
        </p:sp>
        <p:sp>
          <p:nvSpPr>
            <p:cNvPr id="693" name="Freeform 692"/>
            <p:cNvSpPr>
              <a:spLocks/>
            </p:cNvSpPr>
            <p:nvPr/>
          </p:nvSpPr>
          <p:spPr bwMode="auto">
            <a:xfrm>
              <a:off x="5850" y="607"/>
              <a:ext cx="20" cy="732"/>
            </a:xfrm>
            <a:custGeom>
              <a:avLst/>
              <a:gdLst>
                <a:gd name="T0" fmla="*/ 0 w 20"/>
                <a:gd name="T1" fmla="*/ 0 h 732"/>
                <a:gd name="T2" fmla="*/ 0 w 20"/>
                <a:gd name="T3" fmla="*/ 732 h 732"/>
              </a:gdLst>
              <a:ahLst/>
              <a:cxnLst>
                <a:cxn ang="0">
                  <a:pos x="T0" y="T1"/>
                </a:cxn>
                <a:cxn ang="0">
                  <a:pos x="T2" y="T3"/>
                </a:cxn>
              </a:cxnLst>
              <a:rect l="0" t="0" r="r" b="b"/>
              <a:pathLst>
                <a:path w="20" h="732">
                  <a:moveTo>
                    <a:pt x="0" y="0"/>
                  </a:moveTo>
                  <a:lnTo>
                    <a:pt x="0" y="732"/>
                  </a:lnTo>
                </a:path>
              </a:pathLst>
            </a:custGeom>
            <a:noFill/>
            <a:ln w="7366">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AU"/>
            </a:p>
          </p:txBody>
        </p:sp>
        <p:sp>
          <p:nvSpPr>
            <p:cNvPr id="694" name="Freeform 693"/>
            <p:cNvSpPr>
              <a:spLocks/>
            </p:cNvSpPr>
            <p:nvPr/>
          </p:nvSpPr>
          <p:spPr bwMode="auto">
            <a:xfrm>
              <a:off x="8182" y="17"/>
              <a:ext cx="20" cy="1322"/>
            </a:xfrm>
            <a:custGeom>
              <a:avLst/>
              <a:gdLst>
                <a:gd name="T0" fmla="*/ 0 w 20"/>
                <a:gd name="T1" fmla="*/ 0 h 1322"/>
                <a:gd name="T2" fmla="*/ 0 w 20"/>
                <a:gd name="T3" fmla="*/ 1322 h 1322"/>
              </a:gdLst>
              <a:ahLst/>
              <a:cxnLst>
                <a:cxn ang="0">
                  <a:pos x="T0" y="T1"/>
                </a:cxn>
                <a:cxn ang="0">
                  <a:pos x="T2" y="T3"/>
                </a:cxn>
              </a:cxnLst>
              <a:rect l="0" t="0" r="r" b="b"/>
              <a:pathLst>
                <a:path w="20" h="1322">
                  <a:moveTo>
                    <a:pt x="0" y="0"/>
                  </a:moveTo>
                  <a:lnTo>
                    <a:pt x="0" y="1322"/>
                  </a:lnTo>
                </a:path>
              </a:pathLst>
            </a:custGeom>
            <a:noFill/>
            <a:ln w="7366">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AU"/>
            </a:p>
          </p:txBody>
        </p:sp>
        <p:sp>
          <p:nvSpPr>
            <p:cNvPr id="695" name="Freeform 694"/>
            <p:cNvSpPr>
              <a:spLocks/>
            </p:cNvSpPr>
            <p:nvPr/>
          </p:nvSpPr>
          <p:spPr bwMode="auto">
            <a:xfrm>
              <a:off x="3046" y="607"/>
              <a:ext cx="20" cy="732"/>
            </a:xfrm>
            <a:custGeom>
              <a:avLst/>
              <a:gdLst>
                <a:gd name="T0" fmla="*/ 0 w 20"/>
                <a:gd name="T1" fmla="*/ 0 h 732"/>
                <a:gd name="T2" fmla="*/ 0 w 20"/>
                <a:gd name="T3" fmla="*/ 732 h 732"/>
              </a:gdLst>
              <a:ahLst/>
              <a:cxnLst>
                <a:cxn ang="0">
                  <a:pos x="T0" y="T1"/>
                </a:cxn>
                <a:cxn ang="0">
                  <a:pos x="T2" y="T3"/>
                </a:cxn>
              </a:cxnLst>
              <a:rect l="0" t="0" r="r" b="b"/>
              <a:pathLst>
                <a:path w="20" h="732">
                  <a:moveTo>
                    <a:pt x="0" y="0"/>
                  </a:moveTo>
                  <a:lnTo>
                    <a:pt x="0" y="732"/>
                  </a:lnTo>
                </a:path>
              </a:pathLst>
            </a:custGeom>
            <a:noFill/>
            <a:ln w="7365">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AU"/>
            </a:p>
          </p:txBody>
        </p:sp>
        <p:sp>
          <p:nvSpPr>
            <p:cNvPr id="696" name="Freeform 695"/>
            <p:cNvSpPr>
              <a:spLocks/>
            </p:cNvSpPr>
            <p:nvPr/>
          </p:nvSpPr>
          <p:spPr bwMode="auto">
            <a:xfrm>
              <a:off x="673" y="17"/>
              <a:ext cx="20" cy="1322"/>
            </a:xfrm>
            <a:custGeom>
              <a:avLst/>
              <a:gdLst>
                <a:gd name="T0" fmla="*/ 0 w 20"/>
                <a:gd name="T1" fmla="*/ 0 h 1322"/>
                <a:gd name="T2" fmla="*/ 0 w 20"/>
                <a:gd name="T3" fmla="*/ 1322 h 1322"/>
              </a:gdLst>
              <a:ahLst/>
              <a:cxnLst>
                <a:cxn ang="0">
                  <a:pos x="T0" y="T1"/>
                </a:cxn>
                <a:cxn ang="0">
                  <a:pos x="T2" y="T3"/>
                </a:cxn>
              </a:cxnLst>
              <a:rect l="0" t="0" r="r" b="b"/>
              <a:pathLst>
                <a:path w="20" h="1322">
                  <a:moveTo>
                    <a:pt x="0" y="0"/>
                  </a:moveTo>
                  <a:lnTo>
                    <a:pt x="0" y="1322"/>
                  </a:lnTo>
                </a:path>
              </a:pathLst>
            </a:custGeom>
            <a:noFill/>
            <a:ln w="7366">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AU"/>
            </a:p>
          </p:txBody>
        </p:sp>
        <p:sp>
          <p:nvSpPr>
            <p:cNvPr id="697" name="Freeform 696"/>
            <p:cNvSpPr>
              <a:spLocks/>
            </p:cNvSpPr>
            <p:nvPr/>
          </p:nvSpPr>
          <p:spPr bwMode="auto">
            <a:xfrm>
              <a:off x="2725" y="1178"/>
              <a:ext cx="321" cy="77"/>
            </a:xfrm>
            <a:custGeom>
              <a:avLst/>
              <a:gdLst>
                <a:gd name="T0" fmla="*/ 0 w 321"/>
                <a:gd name="T1" fmla="*/ 0 h 77"/>
                <a:gd name="T2" fmla="*/ 0 w 321"/>
                <a:gd name="T3" fmla="*/ 76 h 77"/>
                <a:gd name="T4" fmla="*/ 321 w 321"/>
                <a:gd name="T5" fmla="*/ 76 h 77"/>
                <a:gd name="T6" fmla="*/ 0 w 321"/>
                <a:gd name="T7" fmla="*/ 0 h 77"/>
              </a:gdLst>
              <a:ahLst/>
              <a:cxnLst>
                <a:cxn ang="0">
                  <a:pos x="T0" y="T1"/>
                </a:cxn>
                <a:cxn ang="0">
                  <a:pos x="T2" y="T3"/>
                </a:cxn>
                <a:cxn ang="0">
                  <a:pos x="T4" y="T5"/>
                </a:cxn>
                <a:cxn ang="0">
                  <a:pos x="T6" y="T7"/>
                </a:cxn>
              </a:cxnLst>
              <a:rect l="0" t="0" r="r" b="b"/>
              <a:pathLst>
                <a:path w="321" h="77">
                  <a:moveTo>
                    <a:pt x="0" y="0"/>
                  </a:moveTo>
                  <a:lnTo>
                    <a:pt x="0" y="76"/>
                  </a:lnTo>
                  <a:lnTo>
                    <a:pt x="321" y="76"/>
                  </a:lnTo>
                  <a:lnTo>
                    <a:pt x="0"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698" name="Freeform 697"/>
            <p:cNvSpPr>
              <a:spLocks/>
            </p:cNvSpPr>
            <p:nvPr/>
          </p:nvSpPr>
          <p:spPr bwMode="auto">
            <a:xfrm>
              <a:off x="2720" y="1250"/>
              <a:ext cx="326" cy="20"/>
            </a:xfrm>
            <a:custGeom>
              <a:avLst/>
              <a:gdLst>
                <a:gd name="T0" fmla="*/ 326 w 326"/>
                <a:gd name="T1" fmla="*/ 0 h 20"/>
                <a:gd name="T2" fmla="*/ 4 w 326"/>
                <a:gd name="T3" fmla="*/ 0 h 20"/>
                <a:gd name="T4" fmla="*/ 0 w 326"/>
                <a:gd name="T5" fmla="*/ 4 h 20"/>
                <a:gd name="T6" fmla="*/ 0 w 326"/>
                <a:gd name="T7" fmla="*/ 9 h 20"/>
                <a:gd name="T8" fmla="*/ 326 w 326"/>
                <a:gd name="T9" fmla="*/ 9 h 20"/>
                <a:gd name="T10" fmla="*/ 326 w 326"/>
                <a:gd name="T11" fmla="*/ 0 h 20"/>
              </a:gdLst>
              <a:ahLst/>
              <a:cxnLst>
                <a:cxn ang="0">
                  <a:pos x="T0" y="T1"/>
                </a:cxn>
                <a:cxn ang="0">
                  <a:pos x="T2" y="T3"/>
                </a:cxn>
                <a:cxn ang="0">
                  <a:pos x="T4" y="T5"/>
                </a:cxn>
                <a:cxn ang="0">
                  <a:pos x="T6" y="T7"/>
                </a:cxn>
                <a:cxn ang="0">
                  <a:pos x="T8" y="T9"/>
                </a:cxn>
                <a:cxn ang="0">
                  <a:pos x="T10" y="T11"/>
                </a:cxn>
              </a:cxnLst>
              <a:rect l="0" t="0" r="r" b="b"/>
              <a:pathLst>
                <a:path w="326" h="20">
                  <a:moveTo>
                    <a:pt x="326" y="0"/>
                  </a:moveTo>
                  <a:lnTo>
                    <a:pt x="4" y="0"/>
                  </a:lnTo>
                  <a:lnTo>
                    <a:pt x="0" y="4"/>
                  </a:lnTo>
                  <a:lnTo>
                    <a:pt x="0" y="9"/>
                  </a:lnTo>
                  <a:lnTo>
                    <a:pt x="326" y="9"/>
                  </a:lnTo>
                  <a:lnTo>
                    <a:pt x="326"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699" name="Freeform 698"/>
            <p:cNvSpPr>
              <a:spLocks/>
            </p:cNvSpPr>
            <p:nvPr/>
          </p:nvSpPr>
          <p:spPr bwMode="auto">
            <a:xfrm>
              <a:off x="2720" y="1174"/>
              <a:ext cx="20" cy="81"/>
            </a:xfrm>
            <a:custGeom>
              <a:avLst/>
              <a:gdLst>
                <a:gd name="T0" fmla="*/ 4 w 20"/>
                <a:gd name="T1" fmla="*/ 0 h 81"/>
                <a:gd name="T2" fmla="*/ 0 w 20"/>
                <a:gd name="T3" fmla="*/ 0 h 81"/>
                <a:gd name="T4" fmla="*/ 0 w 20"/>
                <a:gd name="T5" fmla="*/ 81 h 81"/>
                <a:gd name="T6" fmla="*/ 9 w 20"/>
                <a:gd name="T7" fmla="*/ 81 h 81"/>
                <a:gd name="T8" fmla="*/ 9 w 20"/>
                <a:gd name="T9" fmla="*/ 4 h 81"/>
                <a:gd name="T10" fmla="*/ 4 w 20"/>
                <a:gd name="T11" fmla="*/ 0 h 81"/>
              </a:gdLst>
              <a:ahLst/>
              <a:cxnLst>
                <a:cxn ang="0">
                  <a:pos x="T0" y="T1"/>
                </a:cxn>
                <a:cxn ang="0">
                  <a:pos x="T2" y="T3"/>
                </a:cxn>
                <a:cxn ang="0">
                  <a:pos x="T4" y="T5"/>
                </a:cxn>
                <a:cxn ang="0">
                  <a:pos x="T6" y="T7"/>
                </a:cxn>
                <a:cxn ang="0">
                  <a:pos x="T8" y="T9"/>
                </a:cxn>
                <a:cxn ang="0">
                  <a:pos x="T10" y="T11"/>
                </a:cxn>
              </a:cxnLst>
              <a:rect l="0" t="0" r="r" b="b"/>
              <a:pathLst>
                <a:path w="20" h="81">
                  <a:moveTo>
                    <a:pt x="4" y="0"/>
                  </a:moveTo>
                  <a:lnTo>
                    <a:pt x="0" y="0"/>
                  </a:lnTo>
                  <a:lnTo>
                    <a:pt x="0" y="81"/>
                  </a:lnTo>
                  <a:lnTo>
                    <a:pt x="9" y="81"/>
                  </a:lnTo>
                  <a:lnTo>
                    <a:pt x="9" y="4"/>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700" name="Freeform 699"/>
            <p:cNvSpPr>
              <a:spLocks/>
            </p:cNvSpPr>
            <p:nvPr/>
          </p:nvSpPr>
          <p:spPr bwMode="auto">
            <a:xfrm>
              <a:off x="2725" y="1174"/>
              <a:ext cx="326" cy="86"/>
            </a:xfrm>
            <a:custGeom>
              <a:avLst/>
              <a:gdLst>
                <a:gd name="T0" fmla="*/ 0 w 326"/>
                <a:gd name="T1" fmla="*/ 0 h 86"/>
                <a:gd name="T2" fmla="*/ 0 w 326"/>
                <a:gd name="T3" fmla="*/ 9 h 86"/>
                <a:gd name="T4" fmla="*/ 321 w 326"/>
                <a:gd name="T5" fmla="*/ 86 h 86"/>
                <a:gd name="T6" fmla="*/ 326 w 326"/>
                <a:gd name="T7" fmla="*/ 86 h 86"/>
                <a:gd name="T8" fmla="*/ 326 w 326"/>
                <a:gd name="T9" fmla="*/ 79 h 86"/>
                <a:gd name="T10" fmla="*/ 0 w 326"/>
                <a:gd name="T11" fmla="*/ 0 h 86"/>
              </a:gdLst>
              <a:ahLst/>
              <a:cxnLst>
                <a:cxn ang="0">
                  <a:pos x="T0" y="T1"/>
                </a:cxn>
                <a:cxn ang="0">
                  <a:pos x="T2" y="T3"/>
                </a:cxn>
                <a:cxn ang="0">
                  <a:pos x="T4" y="T5"/>
                </a:cxn>
                <a:cxn ang="0">
                  <a:pos x="T6" y="T7"/>
                </a:cxn>
                <a:cxn ang="0">
                  <a:pos x="T8" y="T9"/>
                </a:cxn>
                <a:cxn ang="0">
                  <a:pos x="T10" y="T11"/>
                </a:cxn>
              </a:cxnLst>
              <a:rect l="0" t="0" r="r" b="b"/>
              <a:pathLst>
                <a:path w="326" h="86">
                  <a:moveTo>
                    <a:pt x="0" y="0"/>
                  </a:moveTo>
                  <a:lnTo>
                    <a:pt x="0" y="9"/>
                  </a:lnTo>
                  <a:lnTo>
                    <a:pt x="321" y="86"/>
                  </a:lnTo>
                  <a:lnTo>
                    <a:pt x="326" y="86"/>
                  </a:lnTo>
                  <a:lnTo>
                    <a:pt x="326" y="79"/>
                  </a:lnTo>
                  <a:lnTo>
                    <a:pt x="0"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701" name="Freeform 700"/>
            <p:cNvSpPr>
              <a:spLocks/>
            </p:cNvSpPr>
            <p:nvPr/>
          </p:nvSpPr>
          <p:spPr bwMode="auto">
            <a:xfrm>
              <a:off x="5526" y="1178"/>
              <a:ext cx="321" cy="77"/>
            </a:xfrm>
            <a:custGeom>
              <a:avLst/>
              <a:gdLst>
                <a:gd name="T0" fmla="*/ 0 w 321"/>
                <a:gd name="T1" fmla="*/ 0 h 77"/>
                <a:gd name="T2" fmla="*/ 0 w 321"/>
                <a:gd name="T3" fmla="*/ 76 h 77"/>
                <a:gd name="T4" fmla="*/ 321 w 321"/>
                <a:gd name="T5" fmla="*/ 76 h 77"/>
                <a:gd name="T6" fmla="*/ 0 w 321"/>
                <a:gd name="T7" fmla="*/ 0 h 77"/>
              </a:gdLst>
              <a:ahLst/>
              <a:cxnLst>
                <a:cxn ang="0">
                  <a:pos x="T0" y="T1"/>
                </a:cxn>
                <a:cxn ang="0">
                  <a:pos x="T2" y="T3"/>
                </a:cxn>
                <a:cxn ang="0">
                  <a:pos x="T4" y="T5"/>
                </a:cxn>
                <a:cxn ang="0">
                  <a:pos x="T6" y="T7"/>
                </a:cxn>
              </a:cxnLst>
              <a:rect l="0" t="0" r="r" b="b"/>
              <a:pathLst>
                <a:path w="321" h="77">
                  <a:moveTo>
                    <a:pt x="0" y="0"/>
                  </a:moveTo>
                  <a:lnTo>
                    <a:pt x="0" y="76"/>
                  </a:lnTo>
                  <a:lnTo>
                    <a:pt x="321" y="76"/>
                  </a:lnTo>
                  <a:lnTo>
                    <a:pt x="0"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702" name="Freeform 701"/>
            <p:cNvSpPr>
              <a:spLocks/>
            </p:cNvSpPr>
            <p:nvPr/>
          </p:nvSpPr>
          <p:spPr bwMode="auto">
            <a:xfrm>
              <a:off x="5521" y="1250"/>
              <a:ext cx="326" cy="20"/>
            </a:xfrm>
            <a:custGeom>
              <a:avLst/>
              <a:gdLst>
                <a:gd name="T0" fmla="*/ 326 w 326"/>
                <a:gd name="T1" fmla="*/ 0 h 20"/>
                <a:gd name="T2" fmla="*/ 4 w 326"/>
                <a:gd name="T3" fmla="*/ 0 h 20"/>
                <a:gd name="T4" fmla="*/ 0 w 326"/>
                <a:gd name="T5" fmla="*/ 4 h 20"/>
                <a:gd name="T6" fmla="*/ 0 w 326"/>
                <a:gd name="T7" fmla="*/ 9 h 20"/>
                <a:gd name="T8" fmla="*/ 326 w 326"/>
                <a:gd name="T9" fmla="*/ 9 h 20"/>
                <a:gd name="T10" fmla="*/ 326 w 326"/>
                <a:gd name="T11" fmla="*/ 0 h 20"/>
              </a:gdLst>
              <a:ahLst/>
              <a:cxnLst>
                <a:cxn ang="0">
                  <a:pos x="T0" y="T1"/>
                </a:cxn>
                <a:cxn ang="0">
                  <a:pos x="T2" y="T3"/>
                </a:cxn>
                <a:cxn ang="0">
                  <a:pos x="T4" y="T5"/>
                </a:cxn>
                <a:cxn ang="0">
                  <a:pos x="T6" y="T7"/>
                </a:cxn>
                <a:cxn ang="0">
                  <a:pos x="T8" y="T9"/>
                </a:cxn>
                <a:cxn ang="0">
                  <a:pos x="T10" y="T11"/>
                </a:cxn>
              </a:cxnLst>
              <a:rect l="0" t="0" r="r" b="b"/>
              <a:pathLst>
                <a:path w="326" h="20">
                  <a:moveTo>
                    <a:pt x="326" y="0"/>
                  </a:moveTo>
                  <a:lnTo>
                    <a:pt x="4" y="0"/>
                  </a:lnTo>
                  <a:lnTo>
                    <a:pt x="0" y="4"/>
                  </a:lnTo>
                  <a:lnTo>
                    <a:pt x="0" y="9"/>
                  </a:lnTo>
                  <a:lnTo>
                    <a:pt x="326" y="9"/>
                  </a:lnTo>
                  <a:lnTo>
                    <a:pt x="326"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703" name="Freeform 702"/>
            <p:cNvSpPr>
              <a:spLocks/>
            </p:cNvSpPr>
            <p:nvPr/>
          </p:nvSpPr>
          <p:spPr bwMode="auto">
            <a:xfrm>
              <a:off x="5521" y="1174"/>
              <a:ext cx="20" cy="81"/>
            </a:xfrm>
            <a:custGeom>
              <a:avLst/>
              <a:gdLst>
                <a:gd name="T0" fmla="*/ 4 w 20"/>
                <a:gd name="T1" fmla="*/ 0 h 81"/>
                <a:gd name="T2" fmla="*/ 0 w 20"/>
                <a:gd name="T3" fmla="*/ 0 h 81"/>
                <a:gd name="T4" fmla="*/ 0 w 20"/>
                <a:gd name="T5" fmla="*/ 81 h 81"/>
                <a:gd name="T6" fmla="*/ 9 w 20"/>
                <a:gd name="T7" fmla="*/ 81 h 81"/>
                <a:gd name="T8" fmla="*/ 9 w 20"/>
                <a:gd name="T9" fmla="*/ 4 h 81"/>
                <a:gd name="T10" fmla="*/ 4 w 20"/>
                <a:gd name="T11" fmla="*/ 0 h 81"/>
              </a:gdLst>
              <a:ahLst/>
              <a:cxnLst>
                <a:cxn ang="0">
                  <a:pos x="T0" y="T1"/>
                </a:cxn>
                <a:cxn ang="0">
                  <a:pos x="T2" y="T3"/>
                </a:cxn>
                <a:cxn ang="0">
                  <a:pos x="T4" y="T5"/>
                </a:cxn>
                <a:cxn ang="0">
                  <a:pos x="T6" y="T7"/>
                </a:cxn>
                <a:cxn ang="0">
                  <a:pos x="T8" y="T9"/>
                </a:cxn>
                <a:cxn ang="0">
                  <a:pos x="T10" y="T11"/>
                </a:cxn>
              </a:cxnLst>
              <a:rect l="0" t="0" r="r" b="b"/>
              <a:pathLst>
                <a:path w="20" h="81">
                  <a:moveTo>
                    <a:pt x="4" y="0"/>
                  </a:moveTo>
                  <a:lnTo>
                    <a:pt x="0" y="0"/>
                  </a:lnTo>
                  <a:lnTo>
                    <a:pt x="0" y="81"/>
                  </a:lnTo>
                  <a:lnTo>
                    <a:pt x="9" y="81"/>
                  </a:lnTo>
                  <a:lnTo>
                    <a:pt x="9" y="4"/>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704" name="Freeform 703"/>
            <p:cNvSpPr>
              <a:spLocks/>
            </p:cNvSpPr>
            <p:nvPr/>
          </p:nvSpPr>
          <p:spPr bwMode="auto">
            <a:xfrm>
              <a:off x="5526" y="1174"/>
              <a:ext cx="326" cy="86"/>
            </a:xfrm>
            <a:custGeom>
              <a:avLst/>
              <a:gdLst>
                <a:gd name="T0" fmla="*/ 0 w 326"/>
                <a:gd name="T1" fmla="*/ 0 h 86"/>
                <a:gd name="T2" fmla="*/ 0 w 326"/>
                <a:gd name="T3" fmla="*/ 9 h 86"/>
                <a:gd name="T4" fmla="*/ 321 w 326"/>
                <a:gd name="T5" fmla="*/ 86 h 86"/>
                <a:gd name="T6" fmla="*/ 326 w 326"/>
                <a:gd name="T7" fmla="*/ 86 h 86"/>
                <a:gd name="T8" fmla="*/ 326 w 326"/>
                <a:gd name="T9" fmla="*/ 79 h 86"/>
                <a:gd name="T10" fmla="*/ 0 w 326"/>
                <a:gd name="T11" fmla="*/ 0 h 86"/>
              </a:gdLst>
              <a:ahLst/>
              <a:cxnLst>
                <a:cxn ang="0">
                  <a:pos x="T0" y="T1"/>
                </a:cxn>
                <a:cxn ang="0">
                  <a:pos x="T2" y="T3"/>
                </a:cxn>
                <a:cxn ang="0">
                  <a:pos x="T4" y="T5"/>
                </a:cxn>
                <a:cxn ang="0">
                  <a:pos x="T6" y="T7"/>
                </a:cxn>
                <a:cxn ang="0">
                  <a:pos x="T8" y="T9"/>
                </a:cxn>
                <a:cxn ang="0">
                  <a:pos x="T10" y="T11"/>
                </a:cxn>
              </a:cxnLst>
              <a:rect l="0" t="0" r="r" b="b"/>
              <a:pathLst>
                <a:path w="326" h="86">
                  <a:moveTo>
                    <a:pt x="0" y="0"/>
                  </a:moveTo>
                  <a:lnTo>
                    <a:pt x="0" y="9"/>
                  </a:lnTo>
                  <a:lnTo>
                    <a:pt x="321" y="86"/>
                  </a:lnTo>
                  <a:lnTo>
                    <a:pt x="326" y="86"/>
                  </a:lnTo>
                  <a:lnTo>
                    <a:pt x="326" y="79"/>
                  </a:lnTo>
                  <a:lnTo>
                    <a:pt x="0"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705" name="Freeform 704"/>
            <p:cNvSpPr>
              <a:spLocks/>
            </p:cNvSpPr>
            <p:nvPr/>
          </p:nvSpPr>
          <p:spPr bwMode="auto">
            <a:xfrm>
              <a:off x="7861" y="1178"/>
              <a:ext cx="321" cy="77"/>
            </a:xfrm>
            <a:custGeom>
              <a:avLst/>
              <a:gdLst>
                <a:gd name="T0" fmla="*/ 0 w 321"/>
                <a:gd name="T1" fmla="*/ 0 h 77"/>
                <a:gd name="T2" fmla="*/ 0 w 321"/>
                <a:gd name="T3" fmla="*/ 76 h 77"/>
                <a:gd name="T4" fmla="*/ 321 w 321"/>
                <a:gd name="T5" fmla="*/ 76 h 77"/>
                <a:gd name="T6" fmla="*/ 0 w 321"/>
                <a:gd name="T7" fmla="*/ 0 h 77"/>
              </a:gdLst>
              <a:ahLst/>
              <a:cxnLst>
                <a:cxn ang="0">
                  <a:pos x="T0" y="T1"/>
                </a:cxn>
                <a:cxn ang="0">
                  <a:pos x="T2" y="T3"/>
                </a:cxn>
                <a:cxn ang="0">
                  <a:pos x="T4" y="T5"/>
                </a:cxn>
                <a:cxn ang="0">
                  <a:pos x="T6" y="T7"/>
                </a:cxn>
              </a:cxnLst>
              <a:rect l="0" t="0" r="r" b="b"/>
              <a:pathLst>
                <a:path w="321" h="77">
                  <a:moveTo>
                    <a:pt x="0" y="0"/>
                  </a:moveTo>
                  <a:lnTo>
                    <a:pt x="0" y="76"/>
                  </a:lnTo>
                  <a:lnTo>
                    <a:pt x="321" y="76"/>
                  </a:lnTo>
                  <a:lnTo>
                    <a:pt x="0"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706" name="Freeform 705"/>
            <p:cNvSpPr>
              <a:spLocks/>
            </p:cNvSpPr>
            <p:nvPr/>
          </p:nvSpPr>
          <p:spPr bwMode="auto">
            <a:xfrm>
              <a:off x="7856" y="1250"/>
              <a:ext cx="326" cy="20"/>
            </a:xfrm>
            <a:custGeom>
              <a:avLst/>
              <a:gdLst>
                <a:gd name="T0" fmla="*/ 326 w 326"/>
                <a:gd name="T1" fmla="*/ 0 h 20"/>
                <a:gd name="T2" fmla="*/ 4 w 326"/>
                <a:gd name="T3" fmla="*/ 0 h 20"/>
                <a:gd name="T4" fmla="*/ 0 w 326"/>
                <a:gd name="T5" fmla="*/ 4 h 20"/>
                <a:gd name="T6" fmla="*/ 0 w 326"/>
                <a:gd name="T7" fmla="*/ 9 h 20"/>
                <a:gd name="T8" fmla="*/ 326 w 326"/>
                <a:gd name="T9" fmla="*/ 9 h 20"/>
                <a:gd name="T10" fmla="*/ 326 w 326"/>
                <a:gd name="T11" fmla="*/ 0 h 20"/>
              </a:gdLst>
              <a:ahLst/>
              <a:cxnLst>
                <a:cxn ang="0">
                  <a:pos x="T0" y="T1"/>
                </a:cxn>
                <a:cxn ang="0">
                  <a:pos x="T2" y="T3"/>
                </a:cxn>
                <a:cxn ang="0">
                  <a:pos x="T4" y="T5"/>
                </a:cxn>
                <a:cxn ang="0">
                  <a:pos x="T6" y="T7"/>
                </a:cxn>
                <a:cxn ang="0">
                  <a:pos x="T8" y="T9"/>
                </a:cxn>
                <a:cxn ang="0">
                  <a:pos x="T10" y="T11"/>
                </a:cxn>
              </a:cxnLst>
              <a:rect l="0" t="0" r="r" b="b"/>
              <a:pathLst>
                <a:path w="326" h="20">
                  <a:moveTo>
                    <a:pt x="326" y="0"/>
                  </a:moveTo>
                  <a:lnTo>
                    <a:pt x="4" y="0"/>
                  </a:lnTo>
                  <a:lnTo>
                    <a:pt x="0" y="4"/>
                  </a:lnTo>
                  <a:lnTo>
                    <a:pt x="0" y="9"/>
                  </a:lnTo>
                  <a:lnTo>
                    <a:pt x="326" y="9"/>
                  </a:lnTo>
                  <a:lnTo>
                    <a:pt x="326"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707" name="Freeform 706"/>
            <p:cNvSpPr>
              <a:spLocks/>
            </p:cNvSpPr>
            <p:nvPr/>
          </p:nvSpPr>
          <p:spPr bwMode="auto">
            <a:xfrm>
              <a:off x="7856" y="1174"/>
              <a:ext cx="20" cy="81"/>
            </a:xfrm>
            <a:custGeom>
              <a:avLst/>
              <a:gdLst>
                <a:gd name="T0" fmla="*/ 4 w 20"/>
                <a:gd name="T1" fmla="*/ 0 h 81"/>
                <a:gd name="T2" fmla="*/ 0 w 20"/>
                <a:gd name="T3" fmla="*/ 0 h 81"/>
                <a:gd name="T4" fmla="*/ 0 w 20"/>
                <a:gd name="T5" fmla="*/ 81 h 81"/>
                <a:gd name="T6" fmla="*/ 9 w 20"/>
                <a:gd name="T7" fmla="*/ 81 h 81"/>
                <a:gd name="T8" fmla="*/ 9 w 20"/>
                <a:gd name="T9" fmla="*/ 4 h 81"/>
                <a:gd name="T10" fmla="*/ 4 w 20"/>
                <a:gd name="T11" fmla="*/ 0 h 81"/>
              </a:gdLst>
              <a:ahLst/>
              <a:cxnLst>
                <a:cxn ang="0">
                  <a:pos x="T0" y="T1"/>
                </a:cxn>
                <a:cxn ang="0">
                  <a:pos x="T2" y="T3"/>
                </a:cxn>
                <a:cxn ang="0">
                  <a:pos x="T4" y="T5"/>
                </a:cxn>
                <a:cxn ang="0">
                  <a:pos x="T6" y="T7"/>
                </a:cxn>
                <a:cxn ang="0">
                  <a:pos x="T8" y="T9"/>
                </a:cxn>
                <a:cxn ang="0">
                  <a:pos x="T10" y="T11"/>
                </a:cxn>
              </a:cxnLst>
              <a:rect l="0" t="0" r="r" b="b"/>
              <a:pathLst>
                <a:path w="20" h="81">
                  <a:moveTo>
                    <a:pt x="4" y="0"/>
                  </a:moveTo>
                  <a:lnTo>
                    <a:pt x="0" y="0"/>
                  </a:lnTo>
                  <a:lnTo>
                    <a:pt x="0" y="81"/>
                  </a:lnTo>
                  <a:lnTo>
                    <a:pt x="9" y="81"/>
                  </a:lnTo>
                  <a:lnTo>
                    <a:pt x="9" y="4"/>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708" name="Freeform 707"/>
            <p:cNvSpPr>
              <a:spLocks/>
            </p:cNvSpPr>
            <p:nvPr/>
          </p:nvSpPr>
          <p:spPr bwMode="auto">
            <a:xfrm>
              <a:off x="7861" y="1174"/>
              <a:ext cx="326" cy="86"/>
            </a:xfrm>
            <a:custGeom>
              <a:avLst/>
              <a:gdLst>
                <a:gd name="T0" fmla="*/ 0 w 326"/>
                <a:gd name="T1" fmla="*/ 0 h 86"/>
                <a:gd name="T2" fmla="*/ 0 w 326"/>
                <a:gd name="T3" fmla="*/ 9 h 86"/>
                <a:gd name="T4" fmla="*/ 321 w 326"/>
                <a:gd name="T5" fmla="*/ 86 h 86"/>
                <a:gd name="T6" fmla="*/ 326 w 326"/>
                <a:gd name="T7" fmla="*/ 86 h 86"/>
                <a:gd name="T8" fmla="*/ 326 w 326"/>
                <a:gd name="T9" fmla="*/ 79 h 86"/>
                <a:gd name="T10" fmla="*/ 0 w 326"/>
                <a:gd name="T11" fmla="*/ 0 h 86"/>
              </a:gdLst>
              <a:ahLst/>
              <a:cxnLst>
                <a:cxn ang="0">
                  <a:pos x="T0" y="T1"/>
                </a:cxn>
                <a:cxn ang="0">
                  <a:pos x="T2" y="T3"/>
                </a:cxn>
                <a:cxn ang="0">
                  <a:pos x="T4" y="T5"/>
                </a:cxn>
                <a:cxn ang="0">
                  <a:pos x="T6" y="T7"/>
                </a:cxn>
                <a:cxn ang="0">
                  <a:pos x="T8" y="T9"/>
                </a:cxn>
                <a:cxn ang="0">
                  <a:pos x="T10" y="T11"/>
                </a:cxn>
              </a:cxnLst>
              <a:rect l="0" t="0" r="r" b="b"/>
              <a:pathLst>
                <a:path w="326" h="86">
                  <a:moveTo>
                    <a:pt x="0" y="0"/>
                  </a:moveTo>
                  <a:lnTo>
                    <a:pt x="0" y="9"/>
                  </a:lnTo>
                  <a:lnTo>
                    <a:pt x="321" y="86"/>
                  </a:lnTo>
                  <a:lnTo>
                    <a:pt x="326" y="86"/>
                  </a:lnTo>
                  <a:lnTo>
                    <a:pt x="326" y="79"/>
                  </a:lnTo>
                  <a:lnTo>
                    <a:pt x="0"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709" name="Freeform 708"/>
            <p:cNvSpPr>
              <a:spLocks/>
            </p:cNvSpPr>
            <p:nvPr/>
          </p:nvSpPr>
          <p:spPr bwMode="auto">
            <a:xfrm>
              <a:off x="3046" y="1178"/>
              <a:ext cx="320" cy="77"/>
            </a:xfrm>
            <a:custGeom>
              <a:avLst/>
              <a:gdLst>
                <a:gd name="T0" fmla="*/ 319 w 320"/>
                <a:gd name="T1" fmla="*/ 0 h 77"/>
                <a:gd name="T2" fmla="*/ 0 w 320"/>
                <a:gd name="T3" fmla="*/ 76 h 77"/>
                <a:gd name="T4" fmla="*/ 319 w 320"/>
                <a:gd name="T5" fmla="*/ 76 h 77"/>
                <a:gd name="T6" fmla="*/ 319 w 320"/>
                <a:gd name="T7" fmla="*/ 0 h 77"/>
              </a:gdLst>
              <a:ahLst/>
              <a:cxnLst>
                <a:cxn ang="0">
                  <a:pos x="T0" y="T1"/>
                </a:cxn>
                <a:cxn ang="0">
                  <a:pos x="T2" y="T3"/>
                </a:cxn>
                <a:cxn ang="0">
                  <a:pos x="T4" y="T5"/>
                </a:cxn>
                <a:cxn ang="0">
                  <a:pos x="T6" y="T7"/>
                </a:cxn>
              </a:cxnLst>
              <a:rect l="0" t="0" r="r" b="b"/>
              <a:pathLst>
                <a:path w="320" h="77">
                  <a:moveTo>
                    <a:pt x="319" y="0"/>
                  </a:moveTo>
                  <a:lnTo>
                    <a:pt x="0" y="76"/>
                  </a:lnTo>
                  <a:lnTo>
                    <a:pt x="319" y="76"/>
                  </a:lnTo>
                  <a:lnTo>
                    <a:pt x="31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710" name="Freeform 709"/>
            <p:cNvSpPr>
              <a:spLocks/>
            </p:cNvSpPr>
            <p:nvPr/>
          </p:nvSpPr>
          <p:spPr bwMode="auto">
            <a:xfrm>
              <a:off x="3046" y="1250"/>
              <a:ext cx="324" cy="20"/>
            </a:xfrm>
            <a:custGeom>
              <a:avLst/>
              <a:gdLst>
                <a:gd name="T0" fmla="*/ 319 w 324"/>
                <a:gd name="T1" fmla="*/ 0 h 20"/>
                <a:gd name="T2" fmla="*/ 0 w 324"/>
                <a:gd name="T3" fmla="*/ 0 h 20"/>
                <a:gd name="T4" fmla="*/ 0 w 324"/>
                <a:gd name="T5" fmla="*/ 9 h 20"/>
                <a:gd name="T6" fmla="*/ 323 w 324"/>
                <a:gd name="T7" fmla="*/ 9 h 20"/>
                <a:gd name="T8" fmla="*/ 323 w 324"/>
                <a:gd name="T9" fmla="*/ 4 h 20"/>
                <a:gd name="T10" fmla="*/ 319 w 324"/>
                <a:gd name="T11" fmla="*/ 0 h 20"/>
              </a:gdLst>
              <a:ahLst/>
              <a:cxnLst>
                <a:cxn ang="0">
                  <a:pos x="T0" y="T1"/>
                </a:cxn>
                <a:cxn ang="0">
                  <a:pos x="T2" y="T3"/>
                </a:cxn>
                <a:cxn ang="0">
                  <a:pos x="T4" y="T5"/>
                </a:cxn>
                <a:cxn ang="0">
                  <a:pos x="T6" y="T7"/>
                </a:cxn>
                <a:cxn ang="0">
                  <a:pos x="T8" y="T9"/>
                </a:cxn>
                <a:cxn ang="0">
                  <a:pos x="T10" y="T11"/>
                </a:cxn>
              </a:cxnLst>
              <a:rect l="0" t="0" r="r" b="b"/>
              <a:pathLst>
                <a:path w="324" h="20">
                  <a:moveTo>
                    <a:pt x="319" y="0"/>
                  </a:moveTo>
                  <a:lnTo>
                    <a:pt x="0" y="0"/>
                  </a:lnTo>
                  <a:lnTo>
                    <a:pt x="0" y="9"/>
                  </a:lnTo>
                  <a:lnTo>
                    <a:pt x="323" y="9"/>
                  </a:lnTo>
                  <a:lnTo>
                    <a:pt x="323" y="4"/>
                  </a:lnTo>
                  <a:lnTo>
                    <a:pt x="31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711" name="Freeform 710"/>
            <p:cNvSpPr>
              <a:spLocks/>
            </p:cNvSpPr>
            <p:nvPr/>
          </p:nvSpPr>
          <p:spPr bwMode="auto">
            <a:xfrm>
              <a:off x="3361" y="1174"/>
              <a:ext cx="20" cy="81"/>
            </a:xfrm>
            <a:custGeom>
              <a:avLst/>
              <a:gdLst>
                <a:gd name="T0" fmla="*/ 9 w 20"/>
                <a:gd name="T1" fmla="*/ 0 h 81"/>
                <a:gd name="T2" fmla="*/ 4 w 20"/>
                <a:gd name="T3" fmla="*/ 0 h 81"/>
                <a:gd name="T4" fmla="*/ 0 w 20"/>
                <a:gd name="T5" fmla="*/ 4 h 81"/>
                <a:gd name="T6" fmla="*/ 0 w 20"/>
                <a:gd name="T7" fmla="*/ 81 h 81"/>
                <a:gd name="T8" fmla="*/ 9 w 20"/>
                <a:gd name="T9" fmla="*/ 81 h 81"/>
                <a:gd name="T10" fmla="*/ 9 w 20"/>
                <a:gd name="T11" fmla="*/ 0 h 81"/>
              </a:gdLst>
              <a:ahLst/>
              <a:cxnLst>
                <a:cxn ang="0">
                  <a:pos x="T0" y="T1"/>
                </a:cxn>
                <a:cxn ang="0">
                  <a:pos x="T2" y="T3"/>
                </a:cxn>
                <a:cxn ang="0">
                  <a:pos x="T4" y="T5"/>
                </a:cxn>
                <a:cxn ang="0">
                  <a:pos x="T6" y="T7"/>
                </a:cxn>
                <a:cxn ang="0">
                  <a:pos x="T8" y="T9"/>
                </a:cxn>
                <a:cxn ang="0">
                  <a:pos x="T10" y="T11"/>
                </a:cxn>
              </a:cxnLst>
              <a:rect l="0" t="0" r="r" b="b"/>
              <a:pathLst>
                <a:path w="20" h="81">
                  <a:moveTo>
                    <a:pt x="9" y="0"/>
                  </a:moveTo>
                  <a:lnTo>
                    <a:pt x="4" y="0"/>
                  </a:lnTo>
                  <a:lnTo>
                    <a:pt x="0" y="4"/>
                  </a:lnTo>
                  <a:lnTo>
                    <a:pt x="0" y="81"/>
                  </a:lnTo>
                  <a:lnTo>
                    <a:pt x="9" y="81"/>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712" name="Freeform 711"/>
            <p:cNvSpPr>
              <a:spLocks/>
            </p:cNvSpPr>
            <p:nvPr/>
          </p:nvSpPr>
          <p:spPr bwMode="auto">
            <a:xfrm>
              <a:off x="3042" y="1174"/>
              <a:ext cx="324" cy="86"/>
            </a:xfrm>
            <a:custGeom>
              <a:avLst/>
              <a:gdLst>
                <a:gd name="T0" fmla="*/ 323 w 324"/>
                <a:gd name="T1" fmla="*/ 0 h 86"/>
                <a:gd name="T2" fmla="*/ 0 w 324"/>
                <a:gd name="T3" fmla="*/ 79 h 86"/>
                <a:gd name="T4" fmla="*/ 0 w 324"/>
                <a:gd name="T5" fmla="*/ 86 h 86"/>
                <a:gd name="T6" fmla="*/ 4 w 324"/>
                <a:gd name="T7" fmla="*/ 86 h 86"/>
                <a:gd name="T8" fmla="*/ 323 w 324"/>
                <a:gd name="T9" fmla="*/ 9 h 86"/>
                <a:gd name="T10" fmla="*/ 323 w 324"/>
                <a:gd name="T11" fmla="*/ 0 h 86"/>
              </a:gdLst>
              <a:ahLst/>
              <a:cxnLst>
                <a:cxn ang="0">
                  <a:pos x="T0" y="T1"/>
                </a:cxn>
                <a:cxn ang="0">
                  <a:pos x="T2" y="T3"/>
                </a:cxn>
                <a:cxn ang="0">
                  <a:pos x="T4" y="T5"/>
                </a:cxn>
                <a:cxn ang="0">
                  <a:pos x="T6" y="T7"/>
                </a:cxn>
                <a:cxn ang="0">
                  <a:pos x="T8" y="T9"/>
                </a:cxn>
                <a:cxn ang="0">
                  <a:pos x="T10" y="T11"/>
                </a:cxn>
              </a:cxnLst>
              <a:rect l="0" t="0" r="r" b="b"/>
              <a:pathLst>
                <a:path w="324" h="86">
                  <a:moveTo>
                    <a:pt x="323" y="0"/>
                  </a:moveTo>
                  <a:lnTo>
                    <a:pt x="0" y="79"/>
                  </a:lnTo>
                  <a:lnTo>
                    <a:pt x="0" y="86"/>
                  </a:lnTo>
                  <a:lnTo>
                    <a:pt x="4" y="86"/>
                  </a:lnTo>
                  <a:lnTo>
                    <a:pt x="323" y="9"/>
                  </a:lnTo>
                  <a:lnTo>
                    <a:pt x="323"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713" name="Freeform 712"/>
            <p:cNvSpPr>
              <a:spLocks/>
            </p:cNvSpPr>
            <p:nvPr/>
          </p:nvSpPr>
          <p:spPr bwMode="auto">
            <a:xfrm>
              <a:off x="5847" y="1178"/>
              <a:ext cx="319" cy="77"/>
            </a:xfrm>
            <a:custGeom>
              <a:avLst/>
              <a:gdLst>
                <a:gd name="T0" fmla="*/ 319 w 319"/>
                <a:gd name="T1" fmla="*/ 0 h 77"/>
                <a:gd name="T2" fmla="*/ 0 w 319"/>
                <a:gd name="T3" fmla="*/ 76 h 77"/>
                <a:gd name="T4" fmla="*/ 319 w 319"/>
                <a:gd name="T5" fmla="*/ 76 h 77"/>
                <a:gd name="T6" fmla="*/ 319 w 319"/>
                <a:gd name="T7" fmla="*/ 0 h 77"/>
              </a:gdLst>
              <a:ahLst/>
              <a:cxnLst>
                <a:cxn ang="0">
                  <a:pos x="T0" y="T1"/>
                </a:cxn>
                <a:cxn ang="0">
                  <a:pos x="T2" y="T3"/>
                </a:cxn>
                <a:cxn ang="0">
                  <a:pos x="T4" y="T5"/>
                </a:cxn>
                <a:cxn ang="0">
                  <a:pos x="T6" y="T7"/>
                </a:cxn>
              </a:cxnLst>
              <a:rect l="0" t="0" r="r" b="b"/>
              <a:pathLst>
                <a:path w="319" h="77">
                  <a:moveTo>
                    <a:pt x="319" y="0"/>
                  </a:moveTo>
                  <a:lnTo>
                    <a:pt x="0" y="76"/>
                  </a:lnTo>
                  <a:lnTo>
                    <a:pt x="319" y="76"/>
                  </a:lnTo>
                  <a:lnTo>
                    <a:pt x="31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714" name="Freeform 713"/>
            <p:cNvSpPr>
              <a:spLocks/>
            </p:cNvSpPr>
            <p:nvPr/>
          </p:nvSpPr>
          <p:spPr bwMode="auto">
            <a:xfrm>
              <a:off x="5847" y="1250"/>
              <a:ext cx="324" cy="20"/>
            </a:xfrm>
            <a:custGeom>
              <a:avLst/>
              <a:gdLst>
                <a:gd name="T0" fmla="*/ 319 w 324"/>
                <a:gd name="T1" fmla="*/ 0 h 20"/>
                <a:gd name="T2" fmla="*/ 0 w 324"/>
                <a:gd name="T3" fmla="*/ 0 h 20"/>
                <a:gd name="T4" fmla="*/ 0 w 324"/>
                <a:gd name="T5" fmla="*/ 9 h 20"/>
                <a:gd name="T6" fmla="*/ 324 w 324"/>
                <a:gd name="T7" fmla="*/ 9 h 20"/>
                <a:gd name="T8" fmla="*/ 324 w 324"/>
                <a:gd name="T9" fmla="*/ 4 h 20"/>
                <a:gd name="T10" fmla="*/ 319 w 324"/>
                <a:gd name="T11" fmla="*/ 0 h 20"/>
              </a:gdLst>
              <a:ahLst/>
              <a:cxnLst>
                <a:cxn ang="0">
                  <a:pos x="T0" y="T1"/>
                </a:cxn>
                <a:cxn ang="0">
                  <a:pos x="T2" y="T3"/>
                </a:cxn>
                <a:cxn ang="0">
                  <a:pos x="T4" y="T5"/>
                </a:cxn>
                <a:cxn ang="0">
                  <a:pos x="T6" y="T7"/>
                </a:cxn>
                <a:cxn ang="0">
                  <a:pos x="T8" y="T9"/>
                </a:cxn>
                <a:cxn ang="0">
                  <a:pos x="T10" y="T11"/>
                </a:cxn>
              </a:cxnLst>
              <a:rect l="0" t="0" r="r" b="b"/>
              <a:pathLst>
                <a:path w="324" h="20">
                  <a:moveTo>
                    <a:pt x="319" y="0"/>
                  </a:moveTo>
                  <a:lnTo>
                    <a:pt x="0" y="0"/>
                  </a:lnTo>
                  <a:lnTo>
                    <a:pt x="0" y="9"/>
                  </a:lnTo>
                  <a:lnTo>
                    <a:pt x="324" y="9"/>
                  </a:lnTo>
                  <a:lnTo>
                    <a:pt x="324" y="4"/>
                  </a:lnTo>
                  <a:lnTo>
                    <a:pt x="31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715" name="Freeform 714"/>
            <p:cNvSpPr>
              <a:spLocks/>
            </p:cNvSpPr>
            <p:nvPr/>
          </p:nvSpPr>
          <p:spPr bwMode="auto">
            <a:xfrm>
              <a:off x="6162" y="1174"/>
              <a:ext cx="20" cy="81"/>
            </a:xfrm>
            <a:custGeom>
              <a:avLst/>
              <a:gdLst>
                <a:gd name="T0" fmla="*/ 9 w 20"/>
                <a:gd name="T1" fmla="*/ 0 h 81"/>
                <a:gd name="T2" fmla="*/ 4 w 20"/>
                <a:gd name="T3" fmla="*/ 0 h 81"/>
                <a:gd name="T4" fmla="*/ 0 w 20"/>
                <a:gd name="T5" fmla="*/ 4 h 81"/>
                <a:gd name="T6" fmla="*/ 0 w 20"/>
                <a:gd name="T7" fmla="*/ 81 h 81"/>
                <a:gd name="T8" fmla="*/ 9 w 20"/>
                <a:gd name="T9" fmla="*/ 81 h 81"/>
                <a:gd name="T10" fmla="*/ 9 w 20"/>
                <a:gd name="T11" fmla="*/ 0 h 81"/>
              </a:gdLst>
              <a:ahLst/>
              <a:cxnLst>
                <a:cxn ang="0">
                  <a:pos x="T0" y="T1"/>
                </a:cxn>
                <a:cxn ang="0">
                  <a:pos x="T2" y="T3"/>
                </a:cxn>
                <a:cxn ang="0">
                  <a:pos x="T4" y="T5"/>
                </a:cxn>
                <a:cxn ang="0">
                  <a:pos x="T6" y="T7"/>
                </a:cxn>
                <a:cxn ang="0">
                  <a:pos x="T8" y="T9"/>
                </a:cxn>
                <a:cxn ang="0">
                  <a:pos x="T10" y="T11"/>
                </a:cxn>
              </a:cxnLst>
              <a:rect l="0" t="0" r="r" b="b"/>
              <a:pathLst>
                <a:path w="20" h="81">
                  <a:moveTo>
                    <a:pt x="9" y="0"/>
                  </a:moveTo>
                  <a:lnTo>
                    <a:pt x="4" y="0"/>
                  </a:lnTo>
                  <a:lnTo>
                    <a:pt x="0" y="4"/>
                  </a:lnTo>
                  <a:lnTo>
                    <a:pt x="0" y="81"/>
                  </a:lnTo>
                  <a:lnTo>
                    <a:pt x="9" y="81"/>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716" name="Freeform 715"/>
            <p:cNvSpPr>
              <a:spLocks/>
            </p:cNvSpPr>
            <p:nvPr/>
          </p:nvSpPr>
          <p:spPr bwMode="auto">
            <a:xfrm>
              <a:off x="5842" y="1174"/>
              <a:ext cx="324" cy="86"/>
            </a:xfrm>
            <a:custGeom>
              <a:avLst/>
              <a:gdLst>
                <a:gd name="T0" fmla="*/ 323 w 324"/>
                <a:gd name="T1" fmla="*/ 0 h 86"/>
                <a:gd name="T2" fmla="*/ 0 w 324"/>
                <a:gd name="T3" fmla="*/ 79 h 86"/>
                <a:gd name="T4" fmla="*/ 0 w 324"/>
                <a:gd name="T5" fmla="*/ 86 h 86"/>
                <a:gd name="T6" fmla="*/ 4 w 324"/>
                <a:gd name="T7" fmla="*/ 86 h 86"/>
                <a:gd name="T8" fmla="*/ 323 w 324"/>
                <a:gd name="T9" fmla="*/ 9 h 86"/>
                <a:gd name="T10" fmla="*/ 323 w 324"/>
                <a:gd name="T11" fmla="*/ 0 h 86"/>
              </a:gdLst>
              <a:ahLst/>
              <a:cxnLst>
                <a:cxn ang="0">
                  <a:pos x="T0" y="T1"/>
                </a:cxn>
                <a:cxn ang="0">
                  <a:pos x="T2" y="T3"/>
                </a:cxn>
                <a:cxn ang="0">
                  <a:pos x="T4" y="T5"/>
                </a:cxn>
                <a:cxn ang="0">
                  <a:pos x="T6" y="T7"/>
                </a:cxn>
                <a:cxn ang="0">
                  <a:pos x="T8" y="T9"/>
                </a:cxn>
                <a:cxn ang="0">
                  <a:pos x="T10" y="T11"/>
                </a:cxn>
              </a:cxnLst>
              <a:rect l="0" t="0" r="r" b="b"/>
              <a:pathLst>
                <a:path w="324" h="86">
                  <a:moveTo>
                    <a:pt x="323" y="0"/>
                  </a:moveTo>
                  <a:lnTo>
                    <a:pt x="0" y="79"/>
                  </a:lnTo>
                  <a:lnTo>
                    <a:pt x="0" y="86"/>
                  </a:lnTo>
                  <a:lnTo>
                    <a:pt x="4" y="86"/>
                  </a:lnTo>
                  <a:lnTo>
                    <a:pt x="323" y="9"/>
                  </a:lnTo>
                  <a:lnTo>
                    <a:pt x="323"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717" name="Freeform 716"/>
            <p:cNvSpPr>
              <a:spLocks/>
            </p:cNvSpPr>
            <p:nvPr/>
          </p:nvSpPr>
          <p:spPr bwMode="auto">
            <a:xfrm>
              <a:off x="682" y="1178"/>
              <a:ext cx="322" cy="77"/>
            </a:xfrm>
            <a:custGeom>
              <a:avLst/>
              <a:gdLst>
                <a:gd name="T0" fmla="*/ 321 w 322"/>
                <a:gd name="T1" fmla="*/ 0 h 77"/>
                <a:gd name="T2" fmla="*/ 0 w 322"/>
                <a:gd name="T3" fmla="*/ 76 h 77"/>
                <a:gd name="T4" fmla="*/ 321 w 322"/>
                <a:gd name="T5" fmla="*/ 76 h 77"/>
                <a:gd name="T6" fmla="*/ 321 w 322"/>
                <a:gd name="T7" fmla="*/ 0 h 77"/>
              </a:gdLst>
              <a:ahLst/>
              <a:cxnLst>
                <a:cxn ang="0">
                  <a:pos x="T0" y="T1"/>
                </a:cxn>
                <a:cxn ang="0">
                  <a:pos x="T2" y="T3"/>
                </a:cxn>
                <a:cxn ang="0">
                  <a:pos x="T4" y="T5"/>
                </a:cxn>
                <a:cxn ang="0">
                  <a:pos x="T6" y="T7"/>
                </a:cxn>
              </a:cxnLst>
              <a:rect l="0" t="0" r="r" b="b"/>
              <a:pathLst>
                <a:path w="322" h="77">
                  <a:moveTo>
                    <a:pt x="321" y="0"/>
                  </a:moveTo>
                  <a:lnTo>
                    <a:pt x="0" y="76"/>
                  </a:lnTo>
                  <a:lnTo>
                    <a:pt x="321" y="76"/>
                  </a:lnTo>
                  <a:lnTo>
                    <a:pt x="321"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718" name="Freeform 717"/>
            <p:cNvSpPr>
              <a:spLocks/>
            </p:cNvSpPr>
            <p:nvPr/>
          </p:nvSpPr>
          <p:spPr bwMode="auto">
            <a:xfrm>
              <a:off x="678" y="1250"/>
              <a:ext cx="326" cy="20"/>
            </a:xfrm>
            <a:custGeom>
              <a:avLst/>
              <a:gdLst>
                <a:gd name="T0" fmla="*/ 326 w 326"/>
                <a:gd name="T1" fmla="*/ 0 h 20"/>
                <a:gd name="T2" fmla="*/ 4 w 326"/>
                <a:gd name="T3" fmla="*/ 0 h 20"/>
                <a:gd name="T4" fmla="*/ 0 w 326"/>
                <a:gd name="T5" fmla="*/ 2 h 20"/>
                <a:gd name="T6" fmla="*/ 0 w 326"/>
                <a:gd name="T7" fmla="*/ 9 h 20"/>
                <a:gd name="T8" fmla="*/ 326 w 326"/>
                <a:gd name="T9" fmla="*/ 9 h 20"/>
                <a:gd name="T10" fmla="*/ 326 w 326"/>
                <a:gd name="T11" fmla="*/ 0 h 20"/>
              </a:gdLst>
              <a:ahLst/>
              <a:cxnLst>
                <a:cxn ang="0">
                  <a:pos x="T0" y="T1"/>
                </a:cxn>
                <a:cxn ang="0">
                  <a:pos x="T2" y="T3"/>
                </a:cxn>
                <a:cxn ang="0">
                  <a:pos x="T4" y="T5"/>
                </a:cxn>
                <a:cxn ang="0">
                  <a:pos x="T6" y="T7"/>
                </a:cxn>
                <a:cxn ang="0">
                  <a:pos x="T8" y="T9"/>
                </a:cxn>
                <a:cxn ang="0">
                  <a:pos x="T10" y="T11"/>
                </a:cxn>
              </a:cxnLst>
              <a:rect l="0" t="0" r="r" b="b"/>
              <a:pathLst>
                <a:path w="326" h="20">
                  <a:moveTo>
                    <a:pt x="326" y="0"/>
                  </a:moveTo>
                  <a:lnTo>
                    <a:pt x="4" y="0"/>
                  </a:lnTo>
                  <a:lnTo>
                    <a:pt x="0" y="2"/>
                  </a:lnTo>
                  <a:lnTo>
                    <a:pt x="0" y="9"/>
                  </a:lnTo>
                  <a:lnTo>
                    <a:pt x="326" y="9"/>
                  </a:lnTo>
                  <a:lnTo>
                    <a:pt x="326"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719" name="Freeform 718"/>
            <p:cNvSpPr>
              <a:spLocks/>
            </p:cNvSpPr>
            <p:nvPr/>
          </p:nvSpPr>
          <p:spPr bwMode="auto">
            <a:xfrm>
              <a:off x="682" y="1174"/>
              <a:ext cx="327" cy="86"/>
            </a:xfrm>
            <a:custGeom>
              <a:avLst/>
              <a:gdLst>
                <a:gd name="T0" fmla="*/ 326 w 327"/>
                <a:gd name="T1" fmla="*/ 0 h 86"/>
                <a:gd name="T2" fmla="*/ 324 w 327"/>
                <a:gd name="T3" fmla="*/ 0 h 86"/>
                <a:gd name="T4" fmla="*/ 0 w 327"/>
                <a:gd name="T5" fmla="*/ 76 h 86"/>
                <a:gd name="T6" fmla="*/ 0 w 327"/>
                <a:gd name="T7" fmla="*/ 86 h 86"/>
                <a:gd name="T8" fmla="*/ 321 w 327"/>
                <a:gd name="T9" fmla="*/ 9 h 86"/>
                <a:gd name="T10" fmla="*/ 326 w 327"/>
                <a:gd name="T11" fmla="*/ 4 h 86"/>
                <a:gd name="T12" fmla="*/ 326 w 327"/>
                <a:gd name="T13" fmla="*/ 0 h 86"/>
              </a:gdLst>
              <a:ahLst/>
              <a:cxnLst>
                <a:cxn ang="0">
                  <a:pos x="T0" y="T1"/>
                </a:cxn>
                <a:cxn ang="0">
                  <a:pos x="T2" y="T3"/>
                </a:cxn>
                <a:cxn ang="0">
                  <a:pos x="T4" y="T5"/>
                </a:cxn>
                <a:cxn ang="0">
                  <a:pos x="T6" y="T7"/>
                </a:cxn>
                <a:cxn ang="0">
                  <a:pos x="T8" y="T9"/>
                </a:cxn>
                <a:cxn ang="0">
                  <a:pos x="T10" y="T11"/>
                </a:cxn>
                <a:cxn ang="0">
                  <a:pos x="T12" y="T13"/>
                </a:cxn>
              </a:cxnLst>
              <a:rect l="0" t="0" r="r" b="b"/>
              <a:pathLst>
                <a:path w="327" h="86">
                  <a:moveTo>
                    <a:pt x="326" y="0"/>
                  </a:moveTo>
                  <a:lnTo>
                    <a:pt x="324" y="0"/>
                  </a:lnTo>
                  <a:lnTo>
                    <a:pt x="0" y="76"/>
                  </a:lnTo>
                  <a:lnTo>
                    <a:pt x="0" y="86"/>
                  </a:lnTo>
                  <a:lnTo>
                    <a:pt x="321" y="9"/>
                  </a:lnTo>
                  <a:lnTo>
                    <a:pt x="326" y="4"/>
                  </a:lnTo>
                  <a:lnTo>
                    <a:pt x="326"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720" name="Freeform 719"/>
            <p:cNvSpPr>
              <a:spLocks/>
            </p:cNvSpPr>
            <p:nvPr/>
          </p:nvSpPr>
          <p:spPr bwMode="auto">
            <a:xfrm>
              <a:off x="999" y="1178"/>
              <a:ext cx="20" cy="82"/>
            </a:xfrm>
            <a:custGeom>
              <a:avLst/>
              <a:gdLst>
                <a:gd name="T0" fmla="*/ 9 w 20"/>
                <a:gd name="T1" fmla="*/ 0 h 82"/>
                <a:gd name="T2" fmla="*/ 0 w 20"/>
                <a:gd name="T3" fmla="*/ 0 h 82"/>
                <a:gd name="T4" fmla="*/ 0 w 20"/>
                <a:gd name="T5" fmla="*/ 76 h 82"/>
                <a:gd name="T6" fmla="*/ 4 w 20"/>
                <a:gd name="T7" fmla="*/ 81 h 82"/>
                <a:gd name="T8" fmla="*/ 9 w 20"/>
                <a:gd name="T9" fmla="*/ 81 h 82"/>
                <a:gd name="T10" fmla="*/ 9 w 20"/>
                <a:gd name="T11" fmla="*/ 0 h 82"/>
              </a:gdLst>
              <a:ahLst/>
              <a:cxnLst>
                <a:cxn ang="0">
                  <a:pos x="T0" y="T1"/>
                </a:cxn>
                <a:cxn ang="0">
                  <a:pos x="T2" y="T3"/>
                </a:cxn>
                <a:cxn ang="0">
                  <a:pos x="T4" y="T5"/>
                </a:cxn>
                <a:cxn ang="0">
                  <a:pos x="T6" y="T7"/>
                </a:cxn>
                <a:cxn ang="0">
                  <a:pos x="T8" y="T9"/>
                </a:cxn>
                <a:cxn ang="0">
                  <a:pos x="T10" y="T11"/>
                </a:cxn>
              </a:cxnLst>
              <a:rect l="0" t="0" r="r" b="b"/>
              <a:pathLst>
                <a:path w="20" h="82">
                  <a:moveTo>
                    <a:pt x="9" y="0"/>
                  </a:moveTo>
                  <a:lnTo>
                    <a:pt x="0" y="0"/>
                  </a:lnTo>
                  <a:lnTo>
                    <a:pt x="0" y="76"/>
                  </a:lnTo>
                  <a:lnTo>
                    <a:pt x="4" y="81"/>
                  </a:lnTo>
                  <a:lnTo>
                    <a:pt x="9" y="81"/>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721" name="Freeform 720"/>
            <p:cNvSpPr>
              <a:spLocks/>
            </p:cNvSpPr>
            <p:nvPr/>
          </p:nvSpPr>
          <p:spPr bwMode="auto">
            <a:xfrm>
              <a:off x="1532" y="1041"/>
              <a:ext cx="62" cy="135"/>
            </a:xfrm>
            <a:custGeom>
              <a:avLst/>
              <a:gdLst>
                <a:gd name="T0" fmla="*/ 9 w 62"/>
                <a:gd name="T1" fmla="*/ 0 h 135"/>
                <a:gd name="T2" fmla="*/ 0 w 62"/>
                <a:gd name="T3" fmla="*/ 0 h 135"/>
                <a:gd name="T4" fmla="*/ 0 w 62"/>
                <a:gd name="T5" fmla="*/ 16 h 135"/>
                <a:gd name="T6" fmla="*/ 9 w 62"/>
                <a:gd name="T7" fmla="*/ 43 h 135"/>
                <a:gd name="T8" fmla="*/ 21 w 62"/>
                <a:gd name="T9" fmla="*/ 79 h 135"/>
                <a:gd name="T10" fmla="*/ 0 w 62"/>
                <a:gd name="T11" fmla="*/ 79 h 135"/>
                <a:gd name="T12" fmla="*/ 0 w 62"/>
                <a:gd name="T13" fmla="*/ 93 h 135"/>
                <a:gd name="T14" fmla="*/ 26 w 62"/>
                <a:gd name="T15" fmla="*/ 93 h 135"/>
                <a:gd name="T16" fmla="*/ 43 w 62"/>
                <a:gd name="T17" fmla="*/ 134 h 135"/>
                <a:gd name="T18" fmla="*/ 62 w 62"/>
                <a:gd name="T19" fmla="*/ 134 h 135"/>
                <a:gd name="T20" fmla="*/ 9 w 62"/>
                <a:gd name="T21" fmla="*/ 0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2" h="135">
                  <a:moveTo>
                    <a:pt x="9" y="0"/>
                  </a:moveTo>
                  <a:lnTo>
                    <a:pt x="0" y="0"/>
                  </a:lnTo>
                  <a:lnTo>
                    <a:pt x="0" y="16"/>
                  </a:lnTo>
                  <a:lnTo>
                    <a:pt x="9" y="43"/>
                  </a:lnTo>
                  <a:lnTo>
                    <a:pt x="21" y="79"/>
                  </a:lnTo>
                  <a:lnTo>
                    <a:pt x="0" y="79"/>
                  </a:lnTo>
                  <a:lnTo>
                    <a:pt x="0" y="93"/>
                  </a:lnTo>
                  <a:lnTo>
                    <a:pt x="26" y="93"/>
                  </a:lnTo>
                  <a:lnTo>
                    <a:pt x="43" y="134"/>
                  </a:lnTo>
                  <a:lnTo>
                    <a:pt x="62" y="134"/>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722" name="Freeform 721"/>
            <p:cNvSpPr>
              <a:spLocks/>
            </p:cNvSpPr>
            <p:nvPr/>
          </p:nvSpPr>
          <p:spPr bwMode="auto">
            <a:xfrm>
              <a:off x="1470" y="1041"/>
              <a:ext cx="62" cy="135"/>
            </a:xfrm>
            <a:custGeom>
              <a:avLst/>
              <a:gdLst>
                <a:gd name="T0" fmla="*/ 62 w 62"/>
                <a:gd name="T1" fmla="*/ 0 h 135"/>
                <a:gd name="T2" fmla="*/ 52 w 62"/>
                <a:gd name="T3" fmla="*/ 0 h 135"/>
                <a:gd name="T4" fmla="*/ 0 w 62"/>
                <a:gd name="T5" fmla="*/ 134 h 135"/>
                <a:gd name="T6" fmla="*/ 19 w 62"/>
                <a:gd name="T7" fmla="*/ 134 h 135"/>
                <a:gd name="T8" fmla="*/ 33 w 62"/>
                <a:gd name="T9" fmla="*/ 93 h 135"/>
                <a:gd name="T10" fmla="*/ 62 w 62"/>
                <a:gd name="T11" fmla="*/ 93 h 135"/>
                <a:gd name="T12" fmla="*/ 62 w 62"/>
                <a:gd name="T13" fmla="*/ 79 h 135"/>
                <a:gd name="T14" fmla="*/ 40 w 62"/>
                <a:gd name="T15" fmla="*/ 79 h 135"/>
                <a:gd name="T16" fmla="*/ 55 w 62"/>
                <a:gd name="T17" fmla="*/ 40 h 135"/>
                <a:gd name="T18" fmla="*/ 62 w 62"/>
                <a:gd name="T19" fmla="*/ 14 h 135"/>
                <a:gd name="T20" fmla="*/ 62 w 62"/>
                <a:gd name="T21" fmla="*/ 0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2" h="135">
                  <a:moveTo>
                    <a:pt x="62" y="0"/>
                  </a:moveTo>
                  <a:lnTo>
                    <a:pt x="52" y="0"/>
                  </a:lnTo>
                  <a:lnTo>
                    <a:pt x="0" y="134"/>
                  </a:lnTo>
                  <a:lnTo>
                    <a:pt x="19" y="134"/>
                  </a:lnTo>
                  <a:lnTo>
                    <a:pt x="33" y="93"/>
                  </a:lnTo>
                  <a:lnTo>
                    <a:pt x="62" y="93"/>
                  </a:lnTo>
                  <a:lnTo>
                    <a:pt x="62" y="79"/>
                  </a:lnTo>
                  <a:lnTo>
                    <a:pt x="40" y="79"/>
                  </a:lnTo>
                  <a:lnTo>
                    <a:pt x="55" y="40"/>
                  </a:lnTo>
                  <a:lnTo>
                    <a:pt x="62" y="14"/>
                  </a:lnTo>
                  <a:lnTo>
                    <a:pt x="62"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723" name="Freeform 722"/>
            <p:cNvSpPr>
              <a:spLocks/>
            </p:cNvSpPr>
            <p:nvPr/>
          </p:nvSpPr>
          <p:spPr bwMode="auto">
            <a:xfrm>
              <a:off x="1650" y="1078"/>
              <a:ext cx="40" cy="100"/>
            </a:xfrm>
            <a:custGeom>
              <a:avLst/>
              <a:gdLst>
                <a:gd name="T0" fmla="*/ 0 w 40"/>
                <a:gd name="T1" fmla="*/ 0 h 100"/>
                <a:gd name="T2" fmla="*/ 0 w 40"/>
                <a:gd name="T3" fmla="*/ 12 h 100"/>
                <a:gd name="T4" fmla="*/ 19 w 40"/>
                <a:gd name="T5" fmla="*/ 21 h 100"/>
                <a:gd name="T6" fmla="*/ 23 w 40"/>
                <a:gd name="T7" fmla="*/ 50 h 100"/>
                <a:gd name="T8" fmla="*/ 19 w 40"/>
                <a:gd name="T9" fmla="*/ 79 h 100"/>
                <a:gd name="T10" fmla="*/ 0 w 40"/>
                <a:gd name="T11" fmla="*/ 88 h 100"/>
                <a:gd name="T12" fmla="*/ 0 w 40"/>
                <a:gd name="T13" fmla="*/ 100 h 100"/>
                <a:gd name="T14" fmla="*/ 21 w 40"/>
                <a:gd name="T15" fmla="*/ 96 h 100"/>
                <a:gd name="T16" fmla="*/ 35 w 40"/>
                <a:gd name="T17" fmla="*/ 76 h 100"/>
                <a:gd name="T18" fmla="*/ 40 w 40"/>
                <a:gd name="T19" fmla="*/ 50 h 100"/>
                <a:gd name="T20" fmla="*/ 35 w 40"/>
                <a:gd name="T21" fmla="*/ 24 h 100"/>
                <a:gd name="T22" fmla="*/ 21 w 40"/>
                <a:gd name="T23" fmla="*/ 7 h 100"/>
                <a:gd name="T24" fmla="*/ 0 w 40"/>
                <a:gd name="T25" fmla="*/ 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0" h="100">
                  <a:moveTo>
                    <a:pt x="0" y="0"/>
                  </a:moveTo>
                  <a:lnTo>
                    <a:pt x="0" y="12"/>
                  </a:lnTo>
                  <a:lnTo>
                    <a:pt x="19" y="21"/>
                  </a:lnTo>
                  <a:lnTo>
                    <a:pt x="23" y="50"/>
                  </a:lnTo>
                  <a:lnTo>
                    <a:pt x="19" y="79"/>
                  </a:lnTo>
                  <a:lnTo>
                    <a:pt x="0" y="88"/>
                  </a:lnTo>
                  <a:lnTo>
                    <a:pt x="0" y="100"/>
                  </a:lnTo>
                  <a:lnTo>
                    <a:pt x="21" y="96"/>
                  </a:lnTo>
                  <a:lnTo>
                    <a:pt x="35" y="76"/>
                  </a:lnTo>
                  <a:lnTo>
                    <a:pt x="40" y="50"/>
                  </a:lnTo>
                  <a:lnTo>
                    <a:pt x="35" y="24"/>
                  </a:lnTo>
                  <a:lnTo>
                    <a:pt x="21" y="7"/>
                  </a:lnTo>
                  <a:lnTo>
                    <a:pt x="0"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nvGrpSpPr>
            <p:cNvPr id="724" name="Group 723"/>
            <p:cNvGrpSpPr>
              <a:grpSpLocks/>
            </p:cNvGrpSpPr>
            <p:nvPr/>
          </p:nvGrpSpPr>
          <p:grpSpPr bwMode="auto">
            <a:xfrm>
              <a:off x="1606" y="1078"/>
              <a:ext cx="44" cy="136"/>
              <a:chOff x="1606" y="1078"/>
              <a:chExt cx="44" cy="136"/>
            </a:xfrm>
          </p:grpSpPr>
          <p:sp>
            <p:nvSpPr>
              <p:cNvPr id="848" name="Freeform 847"/>
              <p:cNvSpPr>
                <a:spLocks/>
              </p:cNvSpPr>
              <p:nvPr/>
            </p:nvSpPr>
            <p:spPr bwMode="auto">
              <a:xfrm>
                <a:off x="1606" y="1078"/>
                <a:ext cx="44" cy="136"/>
              </a:xfrm>
              <a:custGeom>
                <a:avLst/>
                <a:gdLst>
                  <a:gd name="T0" fmla="*/ 14 w 44"/>
                  <a:gd name="T1" fmla="*/ 2 h 136"/>
                  <a:gd name="T2" fmla="*/ 0 w 44"/>
                  <a:gd name="T3" fmla="*/ 2 h 136"/>
                  <a:gd name="T4" fmla="*/ 0 w 44"/>
                  <a:gd name="T5" fmla="*/ 136 h 136"/>
                  <a:gd name="T6" fmla="*/ 16 w 44"/>
                  <a:gd name="T7" fmla="*/ 136 h 136"/>
                  <a:gd name="T8" fmla="*/ 16 w 44"/>
                  <a:gd name="T9" fmla="*/ 88 h 136"/>
                  <a:gd name="T10" fmla="*/ 40 w 44"/>
                  <a:gd name="T11" fmla="*/ 88 h 136"/>
                  <a:gd name="T12" fmla="*/ 23 w 44"/>
                  <a:gd name="T13" fmla="*/ 79 h 136"/>
                  <a:gd name="T14" fmla="*/ 14 w 44"/>
                  <a:gd name="T15" fmla="*/ 50 h 136"/>
                  <a:gd name="T16" fmla="*/ 23 w 44"/>
                  <a:gd name="T17" fmla="*/ 21 h 136"/>
                  <a:gd name="T18" fmla="*/ 43 w 44"/>
                  <a:gd name="T19" fmla="*/ 14 h 136"/>
                  <a:gd name="T20" fmla="*/ 14 w 44"/>
                  <a:gd name="T21" fmla="*/ 14 h 136"/>
                  <a:gd name="T22" fmla="*/ 14 w 44"/>
                  <a:gd name="T23" fmla="*/ 2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4" h="136">
                    <a:moveTo>
                      <a:pt x="14" y="2"/>
                    </a:moveTo>
                    <a:lnTo>
                      <a:pt x="0" y="2"/>
                    </a:lnTo>
                    <a:lnTo>
                      <a:pt x="0" y="136"/>
                    </a:lnTo>
                    <a:lnTo>
                      <a:pt x="16" y="136"/>
                    </a:lnTo>
                    <a:lnTo>
                      <a:pt x="16" y="88"/>
                    </a:lnTo>
                    <a:lnTo>
                      <a:pt x="40" y="88"/>
                    </a:lnTo>
                    <a:lnTo>
                      <a:pt x="23" y="79"/>
                    </a:lnTo>
                    <a:lnTo>
                      <a:pt x="14" y="50"/>
                    </a:lnTo>
                    <a:lnTo>
                      <a:pt x="23" y="21"/>
                    </a:lnTo>
                    <a:lnTo>
                      <a:pt x="43" y="14"/>
                    </a:lnTo>
                    <a:lnTo>
                      <a:pt x="14" y="14"/>
                    </a:lnTo>
                    <a:lnTo>
                      <a:pt x="14" y="2"/>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849" name="Freeform 848"/>
              <p:cNvSpPr>
                <a:spLocks/>
              </p:cNvSpPr>
              <p:nvPr/>
            </p:nvSpPr>
            <p:spPr bwMode="auto">
              <a:xfrm>
                <a:off x="1606" y="1078"/>
                <a:ext cx="44" cy="136"/>
              </a:xfrm>
              <a:custGeom>
                <a:avLst/>
                <a:gdLst>
                  <a:gd name="T0" fmla="*/ 43 w 44"/>
                  <a:gd name="T1" fmla="*/ 88 h 136"/>
                  <a:gd name="T2" fmla="*/ 16 w 44"/>
                  <a:gd name="T3" fmla="*/ 88 h 136"/>
                  <a:gd name="T4" fmla="*/ 28 w 44"/>
                  <a:gd name="T5" fmla="*/ 98 h 136"/>
                  <a:gd name="T6" fmla="*/ 43 w 44"/>
                  <a:gd name="T7" fmla="*/ 100 h 136"/>
                  <a:gd name="T8" fmla="*/ 43 w 44"/>
                  <a:gd name="T9" fmla="*/ 88 h 136"/>
                </a:gdLst>
                <a:ahLst/>
                <a:cxnLst>
                  <a:cxn ang="0">
                    <a:pos x="T0" y="T1"/>
                  </a:cxn>
                  <a:cxn ang="0">
                    <a:pos x="T2" y="T3"/>
                  </a:cxn>
                  <a:cxn ang="0">
                    <a:pos x="T4" y="T5"/>
                  </a:cxn>
                  <a:cxn ang="0">
                    <a:pos x="T6" y="T7"/>
                  </a:cxn>
                  <a:cxn ang="0">
                    <a:pos x="T8" y="T9"/>
                  </a:cxn>
                </a:cxnLst>
                <a:rect l="0" t="0" r="r" b="b"/>
                <a:pathLst>
                  <a:path w="44" h="136">
                    <a:moveTo>
                      <a:pt x="43" y="88"/>
                    </a:moveTo>
                    <a:lnTo>
                      <a:pt x="16" y="88"/>
                    </a:lnTo>
                    <a:lnTo>
                      <a:pt x="28" y="98"/>
                    </a:lnTo>
                    <a:lnTo>
                      <a:pt x="43" y="100"/>
                    </a:lnTo>
                    <a:lnTo>
                      <a:pt x="43" y="88"/>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850" name="Freeform 849"/>
              <p:cNvSpPr>
                <a:spLocks/>
              </p:cNvSpPr>
              <p:nvPr/>
            </p:nvSpPr>
            <p:spPr bwMode="auto">
              <a:xfrm>
                <a:off x="1606" y="1078"/>
                <a:ext cx="44" cy="136"/>
              </a:xfrm>
              <a:custGeom>
                <a:avLst/>
                <a:gdLst>
                  <a:gd name="T0" fmla="*/ 43 w 44"/>
                  <a:gd name="T1" fmla="*/ 0 h 136"/>
                  <a:gd name="T2" fmla="*/ 28 w 44"/>
                  <a:gd name="T3" fmla="*/ 2 h 136"/>
                  <a:gd name="T4" fmla="*/ 14 w 44"/>
                  <a:gd name="T5" fmla="*/ 14 h 136"/>
                  <a:gd name="T6" fmla="*/ 43 w 44"/>
                  <a:gd name="T7" fmla="*/ 14 h 136"/>
                  <a:gd name="T8" fmla="*/ 43 w 44"/>
                  <a:gd name="T9" fmla="*/ 0 h 136"/>
                </a:gdLst>
                <a:ahLst/>
                <a:cxnLst>
                  <a:cxn ang="0">
                    <a:pos x="T0" y="T1"/>
                  </a:cxn>
                  <a:cxn ang="0">
                    <a:pos x="T2" y="T3"/>
                  </a:cxn>
                  <a:cxn ang="0">
                    <a:pos x="T4" y="T5"/>
                  </a:cxn>
                  <a:cxn ang="0">
                    <a:pos x="T6" y="T7"/>
                  </a:cxn>
                  <a:cxn ang="0">
                    <a:pos x="T8" y="T9"/>
                  </a:cxn>
                </a:cxnLst>
                <a:rect l="0" t="0" r="r" b="b"/>
                <a:pathLst>
                  <a:path w="44" h="136">
                    <a:moveTo>
                      <a:pt x="43" y="0"/>
                    </a:moveTo>
                    <a:lnTo>
                      <a:pt x="28" y="2"/>
                    </a:lnTo>
                    <a:lnTo>
                      <a:pt x="14" y="14"/>
                    </a:lnTo>
                    <a:lnTo>
                      <a:pt x="43" y="14"/>
                    </a:lnTo>
                    <a:lnTo>
                      <a:pt x="43"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sp>
          <p:nvSpPr>
            <p:cNvPr id="725" name="Freeform 724"/>
            <p:cNvSpPr>
              <a:spLocks/>
            </p:cNvSpPr>
            <p:nvPr/>
          </p:nvSpPr>
          <p:spPr bwMode="auto">
            <a:xfrm>
              <a:off x="1753" y="1078"/>
              <a:ext cx="43" cy="100"/>
            </a:xfrm>
            <a:custGeom>
              <a:avLst/>
              <a:gdLst>
                <a:gd name="T0" fmla="*/ 2 w 43"/>
                <a:gd name="T1" fmla="*/ 0 h 100"/>
                <a:gd name="T2" fmla="*/ 0 w 43"/>
                <a:gd name="T3" fmla="*/ 0 h 100"/>
                <a:gd name="T4" fmla="*/ 0 w 43"/>
                <a:gd name="T5" fmla="*/ 12 h 100"/>
                <a:gd name="T6" fmla="*/ 19 w 43"/>
                <a:gd name="T7" fmla="*/ 21 h 100"/>
                <a:gd name="T8" fmla="*/ 26 w 43"/>
                <a:gd name="T9" fmla="*/ 50 h 100"/>
                <a:gd name="T10" fmla="*/ 16 w 43"/>
                <a:gd name="T11" fmla="*/ 79 h 100"/>
                <a:gd name="T12" fmla="*/ 0 w 43"/>
                <a:gd name="T13" fmla="*/ 88 h 100"/>
                <a:gd name="T14" fmla="*/ 0 w 43"/>
                <a:gd name="T15" fmla="*/ 100 h 100"/>
                <a:gd name="T16" fmla="*/ 21 w 43"/>
                <a:gd name="T17" fmla="*/ 96 h 100"/>
                <a:gd name="T18" fmla="*/ 38 w 43"/>
                <a:gd name="T19" fmla="*/ 76 h 100"/>
                <a:gd name="T20" fmla="*/ 43 w 43"/>
                <a:gd name="T21" fmla="*/ 50 h 100"/>
                <a:gd name="T22" fmla="*/ 38 w 43"/>
                <a:gd name="T23" fmla="*/ 24 h 100"/>
                <a:gd name="T24" fmla="*/ 21 w 43"/>
                <a:gd name="T25" fmla="*/ 7 h 100"/>
                <a:gd name="T26" fmla="*/ 2 w 43"/>
                <a:gd name="T27" fmla="*/ 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3" h="100">
                  <a:moveTo>
                    <a:pt x="2" y="0"/>
                  </a:moveTo>
                  <a:lnTo>
                    <a:pt x="0" y="0"/>
                  </a:lnTo>
                  <a:lnTo>
                    <a:pt x="0" y="12"/>
                  </a:lnTo>
                  <a:lnTo>
                    <a:pt x="19" y="21"/>
                  </a:lnTo>
                  <a:lnTo>
                    <a:pt x="26" y="50"/>
                  </a:lnTo>
                  <a:lnTo>
                    <a:pt x="16" y="79"/>
                  </a:lnTo>
                  <a:lnTo>
                    <a:pt x="0" y="88"/>
                  </a:lnTo>
                  <a:lnTo>
                    <a:pt x="0" y="100"/>
                  </a:lnTo>
                  <a:lnTo>
                    <a:pt x="21" y="96"/>
                  </a:lnTo>
                  <a:lnTo>
                    <a:pt x="38" y="76"/>
                  </a:lnTo>
                  <a:lnTo>
                    <a:pt x="43" y="50"/>
                  </a:lnTo>
                  <a:lnTo>
                    <a:pt x="38" y="24"/>
                  </a:lnTo>
                  <a:lnTo>
                    <a:pt x="21" y="7"/>
                  </a:lnTo>
                  <a:lnTo>
                    <a:pt x="2"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nvGrpSpPr>
            <p:cNvPr id="726" name="Group 725"/>
            <p:cNvGrpSpPr>
              <a:grpSpLocks/>
            </p:cNvGrpSpPr>
            <p:nvPr/>
          </p:nvGrpSpPr>
          <p:grpSpPr bwMode="auto">
            <a:xfrm>
              <a:off x="1712" y="1078"/>
              <a:ext cx="41" cy="136"/>
              <a:chOff x="1712" y="1078"/>
              <a:chExt cx="41" cy="136"/>
            </a:xfrm>
          </p:grpSpPr>
          <p:sp>
            <p:nvSpPr>
              <p:cNvPr id="845" name="Freeform 844"/>
              <p:cNvSpPr>
                <a:spLocks/>
              </p:cNvSpPr>
              <p:nvPr/>
            </p:nvSpPr>
            <p:spPr bwMode="auto">
              <a:xfrm>
                <a:off x="1712" y="1078"/>
                <a:ext cx="41" cy="136"/>
              </a:xfrm>
              <a:custGeom>
                <a:avLst/>
                <a:gdLst>
                  <a:gd name="T0" fmla="*/ 14 w 41"/>
                  <a:gd name="T1" fmla="*/ 2 h 136"/>
                  <a:gd name="T2" fmla="*/ 0 w 41"/>
                  <a:gd name="T3" fmla="*/ 2 h 136"/>
                  <a:gd name="T4" fmla="*/ 0 w 41"/>
                  <a:gd name="T5" fmla="*/ 136 h 136"/>
                  <a:gd name="T6" fmla="*/ 14 w 41"/>
                  <a:gd name="T7" fmla="*/ 136 h 136"/>
                  <a:gd name="T8" fmla="*/ 14 w 41"/>
                  <a:gd name="T9" fmla="*/ 88 h 136"/>
                  <a:gd name="T10" fmla="*/ 40 w 41"/>
                  <a:gd name="T11" fmla="*/ 88 h 136"/>
                  <a:gd name="T12" fmla="*/ 21 w 41"/>
                  <a:gd name="T13" fmla="*/ 79 h 136"/>
                  <a:gd name="T14" fmla="*/ 14 w 41"/>
                  <a:gd name="T15" fmla="*/ 50 h 136"/>
                  <a:gd name="T16" fmla="*/ 21 w 41"/>
                  <a:gd name="T17" fmla="*/ 21 h 136"/>
                  <a:gd name="T18" fmla="*/ 40 w 41"/>
                  <a:gd name="T19" fmla="*/ 14 h 136"/>
                  <a:gd name="T20" fmla="*/ 14 w 41"/>
                  <a:gd name="T21" fmla="*/ 14 h 136"/>
                  <a:gd name="T22" fmla="*/ 14 w 41"/>
                  <a:gd name="T23" fmla="*/ 2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1" h="136">
                    <a:moveTo>
                      <a:pt x="14" y="2"/>
                    </a:moveTo>
                    <a:lnTo>
                      <a:pt x="0" y="2"/>
                    </a:lnTo>
                    <a:lnTo>
                      <a:pt x="0" y="136"/>
                    </a:lnTo>
                    <a:lnTo>
                      <a:pt x="14" y="136"/>
                    </a:lnTo>
                    <a:lnTo>
                      <a:pt x="14" y="88"/>
                    </a:lnTo>
                    <a:lnTo>
                      <a:pt x="40" y="88"/>
                    </a:lnTo>
                    <a:lnTo>
                      <a:pt x="21" y="79"/>
                    </a:lnTo>
                    <a:lnTo>
                      <a:pt x="14" y="50"/>
                    </a:lnTo>
                    <a:lnTo>
                      <a:pt x="21" y="21"/>
                    </a:lnTo>
                    <a:lnTo>
                      <a:pt x="40" y="14"/>
                    </a:lnTo>
                    <a:lnTo>
                      <a:pt x="14" y="14"/>
                    </a:lnTo>
                    <a:lnTo>
                      <a:pt x="14" y="2"/>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846" name="Freeform 845"/>
              <p:cNvSpPr>
                <a:spLocks/>
              </p:cNvSpPr>
              <p:nvPr/>
            </p:nvSpPr>
            <p:spPr bwMode="auto">
              <a:xfrm>
                <a:off x="1712" y="1078"/>
                <a:ext cx="41" cy="136"/>
              </a:xfrm>
              <a:custGeom>
                <a:avLst/>
                <a:gdLst>
                  <a:gd name="T0" fmla="*/ 40 w 41"/>
                  <a:gd name="T1" fmla="*/ 88 h 136"/>
                  <a:gd name="T2" fmla="*/ 14 w 41"/>
                  <a:gd name="T3" fmla="*/ 88 h 136"/>
                  <a:gd name="T4" fmla="*/ 26 w 41"/>
                  <a:gd name="T5" fmla="*/ 98 h 136"/>
                  <a:gd name="T6" fmla="*/ 40 w 41"/>
                  <a:gd name="T7" fmla="*/ 100 h 136"/>
                  <a:gd name="T8" fmla="*/ 40 w 41"/>
                  <a:gd name="T9" fmla="*/ 88 h 136"/>
                </a:gdLst>
                <a:ahLst/>
                <a:cxnLst>
                  <a:cxn ang="0">
                    <a:pos x="T0" y="T1"/>
                  </a:cxn>
                  <a:cxn ang="0">
                    <a:pos x="T2" y="T3"/>
                  </a:cxn>
                  <a:cxn ang="0">
                    <a:pos x="T4" y="T5"/>
                  </a:cxn>
                  <a:cxn ang="0">
                    <a:pos x="T6" y="T7"/>
                  </a:cxn>
                  <a:cxn ang="0">
                    <a:pos x="T8" y="T9"/>
                  </a:cxn>
                </a:cxnLst>
                <a:rect l="0" t="0" r="r" b="b"/>
                <a:pathLst>
                  <a:path w="41" h="136">
                    <a:moveTo>
                      <a:pt x="40" y="88"/>
                    </a:moveTo>
                    <a:lnTo>
                      <a:pt x="14" y="88"/>
                    </a:lnTo>
                    <a:lnTo>
                      <a:pt x="26" y="98"/>
                    </a:lnTo>
                    <a:lnTo>
                      <a:pt x="40" y="100"/>
                    </a:lnTo>
                    <a:lnTo>
                      <a:pt x="40" y="88"/>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847" name="Freeform 846"/>
              <p:cNvSpPr>
                <a:spLocks/>
              </p:cNvSpPr>
              <p:nvPr/>
            </p:nvSpPr>
            <p:spPr bwMode="auto">
              <a:xfrm>
                <a:off x="1712" y="1078"/>
                <a:ext cx="41" cy="136"/>
              </a:xfrm>
              <a:custGeom>
                <a:avLst/>
                <a:gdLst>
                  <a:gd name="T0" fmla="*/ 40 w 41"/>
                  <a:gd name="T1" fmla="*/ 0 h 136"/>
                  <a:gd name="T2" fmla="*/ 26 w 41"/>
                  <a:gd name="T3" fmla="*/ 2 h 136"/>
                  <a:gd name="T4" fmla="*/ 14 w 41"/>
                  <a:gd name="T5" fmla="*/ 14 h 136"/>
                  <a:gd name="T6" fmla="*/ 40 w 41"/>
                  <a:gd name="T7" fmla="*/ 14 h 136"/>
                  <a:gd name="T8" fmla="*/ 40 w 41"/>
                  <a:gd name="T9" fmla="*/ 0 h 136"/>
                </a:gdLst>
                <a:ahLst/>
                <a:cxnLst>
                  <a:cxn ang="0">
                    <a:pos x="T0" y="T1"/>
                  </a:cxn>
                  <a:cxn ang="0">
                    <a:pos x="T2" y="T3"/>
                  </a:cxn>
                  <a:cxn ang="0">
                    <a:pos x="T4" y="T5"/>
                  </a:cxn>
                  <a:cxn ang="0">
                    <a:pos x="T6" y="T7"/>
                  </a:cxn>
                  <a:cxn ang="0">
                    <a:pos x="T8" y="T9"/>
                  </a:cxn>
                </a:cxnLst>
                <a:rect l="0" t="0" r="r" b="b"/>
                <a:pathLst>
                  <a:path w="41" h="136">
                    <a:moveTo>
                      <a:pt x="40" y="0"/>
                    </a:moveTo>
                    <a:lnTo>
                      <a:pt x="26" y="2"/>
                    </a:lnTo>
                    <a:lnTo>
                      <a:pt x="14" y="14"/>
                    </a:lnTo>
                    <a:lnTo>
                      <a:pt x="40" y="14"/>
                    </a:lnTo>
                    <a:lnTo>
                      <a:pt x="40"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grpSp>
          <p:nvGrpSpPr>
            <p:cNvPr id="727" name="Group 726"/>
            <p:cNvGrpSpPr>
              <a:grpSpLocks/>
            </p:cNvGrpSpPr>
            <p:nvPr/>
          </p:nvGrpSpPr>
          <p:grpSpPr bwMode="auto">
            <a:xfrm>
              <a:off x="1813" y="1078"/>
              <a:ext cx="55" cy="98"/>
              <a:chOff x="1813" y="1078"/>
              <a:chExt cx="55" cy="98"/>
            </a:xfrm>
          </p:grpSpPr>
          <p:sp>
            <p:nvSpPr>
              <p:cNvPr id="843" name="Freeform 842"/>
              <p:cNvSpPr>
                <a:spLocks/>
              </p:cNvSpPr>
              <p:nvPr/>
            </p:nvSpPr>
            <p:spPr bwMode="auto">
              <a:xfrm>
                <a:off x="1813" y="1078"/>
                <a:ext cx="55" cy="98"/>
              </a:xfrm>
              <a:custGeom>
                <a:avLst/>
                <a:gdLst>
                  <a:gd name="T0" fmla="*/ 16 w 55"/>
                  <a:gd name="T1" fmla="*/ 2 h 98"/>
                  <a:gd name="T2" fmla="*/ 0 w 55"/>
                  <a:gd name="T3" fmla="*/ 2 h 98"/>
                  <a:gd name="T4" fmla="*/ 0 w 55"/>
                  <a:gd name="T5" fmla="*/ 98 h 98"/>
                  <a:gd name="T6" fmla="*/ 19 w 55"/>
                  <a:gd name="T7" fmla="*/ 98 h 98"/>
                  <a:gd name="T8" fmla="*/ 19 w 55"/>
                  <a:gd name="T9" fmla="*/ 48 h 98"/>
                  <a:gd name="T10" fmla="*/ 21 w 55"/>
                  <a:gd name="T11" fmla="*/ 28 h 98"/>
                  <a:gd name="T12" fmla="*/ 26 w 55"/>
                  <a:gd name="T13" fmla="*/ 21 h 98"/>
                  <a:gd name="T14" fmla="*/ 35 w 55"/>
                  <a:gd name="T15" fmla="*/ 16 h 98"/>
                  <a:gd name="T16" fmla="*/ 16 w 55"/>
                  <a:gd name="T17" fmla="*/ 16 h 98"/>
                  <a:gd name="T18" fmla="*/ 16 w 55"/>
                  <a:gd name="T19" fmla="*/ 2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5" h="98">
                    <a:moveTo>
                      <a:pt x="16" y="2"/>
                    </a:moveTo>
                    <a:lnTo>
                      <a:pt x="0" y="2"/>
                    </a:lnTo>
                    <a:lnTo>
                      <a:pt x="0" y="98"/>
                    </a:lnTo>
                    <a:lnTo>
                      <a:pt x="19" y="98"/>
                    </a:lnTo>
                    <a:lnTo>
                      <a:pt x="19" y="48"/>
                    </a:lnTo>
                    <a:lnTo>
                      <a:pt x="21" y="28"/>
                    </a:lnTo>
                    <a:lnTo>
                      <a:pt x="26" y="21"/>
                    </a:lnTo>
                    <a:lnTo>
                      <a:pt x="35" y="16"/>
                    </a:lnTo>
                    <a:lnTo>
                      <a:pt x="16" y="16"/>
                    </a:lnTo>
                    <a:lnTo>
                      <a:pt x="16" y="2"/>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844" name="Freeform 843"/>
              <p:cNvSpPr>
                <a:spLocks/>
              </p:cNvSpPr>
              <p:nvPr/>
            </p:nvSpPr>
            <p:spPr bwMode="auto">
              <a:xfrm>
                <a:off x="1813" y="1078"/>
                <a:ext cx="55" cy="98"/>
              </a:xfrm>
              <a:custGeom>
                <a:avLst/>
                <a:gdLst>
                  <a:gd name="T0" fmla="*/ 35 w 55"/>
                  <a:gd name="T1" fmla="*/ 0 h 98"/>
                  <a:gd name="T2" fmla="*/ 26 w 55"/>
                  <a:gd name="T3" fmla="*/ 2 h 98"/>
                  <a:gd name="T4" fmla="*/ 16 w 55"/>
                  <a:gd name="T5" fmla="*/ 16 h 98"/>
                  <a:gd name="T6" fmla="*/ 35 w 55"/>
                  <a:gd name="T7" fmla="*/ 16 h 98"/>
                  <a:gd name="T8" fmla="*/ 48 w 55"/>
                  <a:gd name="T9" fmla="*/ 21 h 98"/>
                  <a:gd name="T10" fmla="*/ 55 w 55"/>
                  <a:gd name="T11" fmla="*/ 4 h 98"/>
                  <a:gd name="T12" fmla="*/ 35 w 55"/>
                  <a:gd name="T13" fmla="*/ 0 h 98"/>
                </a:gdLst>
                <a:ahLst/>
                <a:cxnLst>
                  <a:cxn ang="0">
                    <a:pos x="T0" y="T1"/>
                  </a:cxn>
                  <a:cxn ang="0">
                    <a:pos x="T2" y="T3"/>
                  </a:cxn>
                  <a:cxn ang="0">
                    <a:pos x="T4" y="T5"/>
                  </a:cxn>
                  <a:cxn ang="0">
                    <a:pos x="T6" y="T7"/>
                  </a:cxn>
                  <a:cxn ang="0">
                    <a:pos x="T8" y="T9"/>
                  </a:cxn>
                  <a:cxn ang="0">
                    <a:pos x="T10" y="T11"/>
                  </a:cxn>
                  <a:cxn ang="0">
                    <a:pos x="T12" y="T13"/>
                  </a:cxn>
                </a:cxnLst>
                <a:rect l="0" t="0" r="r" b="b"/>
                <a:pathLst>
                  <a:path w="55" h="98">
                    <a:moveTo>
                      <a:pt x="35" y="0"/>
                    </a:moveTo>
                    <a:lnTo>
                      <a:pt x="26" y="2"/>
                    </a:lnTo>
                    <a:lnTo>
                      <a:pt x="16" y="16"/>
                    </a:lnTo>
                    <a:lnTo>
                      <a:pt x="35" y="16"/>
                    </a:lnTo>
                    <a:lnTo>
                      <a:pt x="48" y="21"/>
                    </a:lnTo>
                    <a:lnTo>
                      <a:pt x="55" y="4"/>
                    </a:lnTo>
                    <a:lnTo>
                      <a:pt x="35"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sp>
          <p:nvSpPr>
            <p:cNvPr id="728" name="Freeform 727"/>
            <p:cNvSpPr>
              <a:spLocks/>
            </p:cNvSpPr>
            <p:nvPr/>
          </p:nvSpPr>
          <p:spPr bwMode="auto">
            <a:xfrm>
              <a:off x="1916" y="1078"/>
              <a:ext cx="46" cy="100"/>
            </a:xfrm>
            <a:custGeom>
              <a:avLst/>
              <a:gdLst>
                <a:gd name="T0" fmla="*/ 0 w 46"/>
                <a:gd name="T1" fmla="*/ 0 h 100"/>
                <a:gd name="T2" fmla="*/ 0 w 46"/>
                <a:gd name="T3" fmla="*/ 14 h 100"/>
                <a:gd name="T4" fmla="*/ 21 w 46"/>
                <a:gd name="T5" fmla="*/ 21 h 100"/>
                <a:gd name="T6" fmla="*/ 28 w 46"/>
                <a:gd name="T7" fmla="*/ 50 h 100"/>
                <a:gd name="T8" fmla="*/ 21 w 46"/>
                <a:gd name="T9" fmla="*/ 79 h 100"/>
                <a:gd name="T10" fmla="*/ 0 w 46"/>
                <a:gd name="T11" fmla="*/ 88 h 100"/>
                <a:gd name="T12" fmla="*/ 0 w 46"/>
                <a:gd name="T13" fmla="*/ 100 h 100"/>
                <a:gd name="T14" fmla="*/ 23 w 46"/>
                <a:gd name="T15" fmla="*/ 96 h 100"/>
                <a:gd name="T16" fmla="*/ 40 w 46"/>
                <a:gd name="T17" fmla="*/ 79 h 100"/>
                <a:gd name="T18" fmla="*/ 45 w 46"/>
                <a:gd name="T19" fmla="*/ 50 h 100"/>
                <a:gd name="T20" fmla="*/ 43 w 46"/>
                <a:gd name="T21" fmla="*/ 28 h 100"/>
                <a:gd name="T22" fmla="*/ 33 w 46"/>
                <a:gd name="T23" fmla="*/ 14 h 100"/>
                <a:gd name="T24" fmla="*/ 16 w 46"/>
                <a:gd name="T25" fmla="*/ 2 h 100"/>
                <a:gd name="T26" fmla="*/ 0 w 46"/>
                <a:gd name="T27" fmla="*/ 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6" h="100">
                  <a:moveTo>
                    <a:pt x="0" y="0"/>
                  </a:moveTo>
                  <a:lnTo>
                    <a:pt x="0" y="14"/>
                  </a:lnTo>
                  <a:lnTo>
                    <a:pt x="21" y="21"/>
                  </a:lnTo>
                  <a:lnTo>
                    <a:pt x="28" y="50"/>
                  </a:lnTo>
                  <a:lnTo>
                    <a:pt x="21" y="79"/>
                  </a:lnTo>
                  <a:lnTo>
                    <a:pt x="0" y="88"/>
                  </a:lnTo>
                  <a:lnTo>
                    <a:pt x="0" y="100"/>
                  </a:lnTo>
                  <a:lnTo>
                    <a:pt x="23" y="96"/>
                  </a:lnTo>
                  <a:lnTo>
                    <a:pt x="40" y="79"/>
                  </a:lnTo>
                  <a:lnTo>
                    <a:pt x="45" y="50"/>
                  </a:lnTo>
                  <a:lnTo>
                    <a:pt x="43" y="28"/>
                  </a:lnTo>
                  <a:lnTo>
                    <a:pt x="33" y="14"/>
                  </a:lnTo>
                  <a:lnTo>
                    <a:pt x="16" y="2"/>
                  </a:lnTo>
                  <a:lnTo>
                    <a:pt x="0"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729" name="Freeform 728"/>
            <p:cNvSpPr>
              <a:spLocks/>
            </p:cNvSpPr>
            <p:nvPr/>
          </p:nvSpPr>
          <p:spPr bwMode="auto">
            <a:xfrm>
              <a:off x="1870" y="1078"/>
              <a:ext cx="46" cy="100"/>
            </a:xfrm>
            <a:custGeom>
              <a:avLst/>
              <a:gdLst>
                <a:gd name="T0" fmla="*/ 45 w 46"/>
                <a:gd name="T1" fmla="*/ 0 h 100"/>
                <a:gd name="T2" fmla="*/ 14 w 46"/>
                <a:gd name="T3" fmla="*/ 9 h 100"/>
                <a:gd name="T4" fmla="*/ 4 w 46"/>
                <a:gd name="T5" fmla="*/ 26 h 100"/>
                <a:gd name="T6" fmla="*/ 0 w 46"/>
                <a:gd name="T7" fmla="*/ 50 h 100"/>
                <a:gd name="T8" fmla="*/ 4 w 46"/>
                <a:gd name="T9" fmla="*/ 72 h 100"/>
                <a:gd name="T10" fmla="*/ 14 w 46"/>
                <a:gd name="T11" fmla="*/ 88 h 100"/>
                <a:gd name="T12" fmla="*/ 28 w 46"/>
                <a:gd name="T13" fmla="*/ 98 h 100"/>
                <a:gd name="T14" fmla="*/ 45 w 46"/>
                <a:gd name="T15" fmla="*/ 100 h 100"/>
                <a:gd name="T16" fmla="*/ 45 w 46"/>
                <a:gd name="T17" fmla="*/ 88 h 100"/>
                <a:gd name="T18" fmla="*/ 23 w 46"/>
                <a:gd name="T19" fmla="*/ 79 h 100"/>
                <a:gd name="T20" fmla="*/ 19 w 46"/>
                <a:gd name="T21" fmla="*/ 50 h 100"/>
                <a:gd name="T22" fmla="*/ 23 w 46"/>
                <a:gd name="T23" fmla="*/ 21 h 100"/>
                <a:gd name="T24" fmla="*/ 45 w 46"/>
                <a:gd name="T25" fmla="*/ 14 h 100"/>
                <a:gd name="T26" fmla="*/ 45 w 46"/>
                <a:gd name="T27" fmla="*/ 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6" h="100">
                  <a:moveTo>
                    <a:pt x="45" y="0"/>
                  </a:moveTo>
                  <a:lnTo>
                    <a:pt x="14" y="9"/>
                  </a:lnTo>
                  <a:lnTo>
                    <a:pt x="4" y="26"/>
                  </a:lnTo>
                  <a:lnTo>
                    <a:pt x="0" y="50"/>
                  </a:lnTo>
                  <a:lnTo>
                    <a:pt x="4" y="72"/>
                  </a:lnTo>
                  <a:lnTo>
                    <a:pt x="14" y="88"/>
                  </a:lnTo>
                  <a:lnTo>
                    <a:pt x="28" y="98"/>
                  </a:lnTo>
                  <a:lnTo>
                    <a:pt x="45" y="100"/>
                  </a:lnTo>
                  <a:lnTo>
                    <a:pt x="45" y="88"/>
                  </a:lnTo>
                  <a:lnTo>
                    <a:pt x="23" y="79"/>
                  </a:lnTo>
                  <a:lnTo>
                    <a:pt x="19" y="50"/>
                  </a:lnTo>
                  <a:lnTo>
                    <a:pt x="23" y="21"/>
                  </a:lnTo>
                  <a:lnTo>
                    <a:pt x="45" y="14"/>
                  </a:lnTo>
                  <a:lnTo>
                    <a:pt x="45"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nvGrpSpPr>
            <p:cNvPr id="730" name="Group 729"/>
            <p:cNvGrpSpPr>
              <a:grpSpLocks/>
            </p:cNvGrpSpPr>
            <p:nvPr/>
          </p:nvGrpSpPr>
          <p:grpSpPr bwMode="auto">
            <a:xfrm>
              <a:off x="2019" y="1078"/>
              <a:ext cx="46" cy="98"/>
              <a:chOff x="2019" y="1078"/>
              <a:chExt cx="46" cy="98"/>
            </a:xfrm>
          </p:grpSpPr>
          <p:sp>
            <p:nvSpPr>
              <p:cNvPr id="840" name="Freeform 839"/>
              <p:cNvSpPr>
                <a:spLocks/>
              </p:cNvSpPr>
              <p:nvPr/>
            </p:nvSpPr>
            <p:spPr bwMode="auto">
              <a:xfrm>
                <a:off x="2019" y="1078"/>
                <a:ext cx="46" cy="98"/>
              </a:xfrm>
              <a:custGeom>
                <a:avLst/>
                <a:gdLst>
                  <a:gd name="T0" fmla="*/ 40 w 46"/>
                  <a:gd name="T1" fmla="*/ 50 h 98"/>
                  <a:gd name="T2" fmla="*/ 23 w 46"/>
                  <a:gd name="T3" fmla="*/ 50 h 98"/>
                  <a:gd name="T4" fmla="*/ 23 w 46"/>
                  <a:gd name="T5" fmla="*/ 57 h 98"/>
                  <a:gd name="T6" fmla="*/ 19 w 46"/>
                  <a:gd name="T7" fmla="*/ 72 h 98"/>
                  <a:gd name="T8" fmla="*/ 11 w 46"/>
                  <a:gd name="T9" fmla="*/ 84 h 98"/>
                  <a:gd name="T10" fmla="*/ 0 w 46"/>
                  <a:gd name="T11" fmla="*/ 86 h 98"/>
                  <a:gd name="T12" fmla="*/ 0 w 46"/>
                  <a:gd name="T13" fmla="*/ 98 h 98"/>
                  <a:gd name="T14" fmla="*/ 7 w 46"/>
                  <a:gd name="T15" fmla="*/ 98 h 98"/>
                  <a:gd name="T16" fmla="*/ 26 w 46"/>
                  <a:gd name="T17" fmla="*/ 86 h 98"/>
                  <a:gd name="T18" fmla="*/ 40 w 46"/>
                  <a:gd name="T19" fmla="*/ 86 h 98"/>
                  <a:gd name="T20" fmla="*/ 40 w 46"/>
                  <a:gd name="T21" fmla="*/ 50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6" h="98">
                    <a:moveTo>
                      <a:pt x="40" y="50"/>
                    </a:moveTo>
                    <a:lnTo>
                      <a:pt x="23" y="50"/>
                    </a:lnTo>
                    <a:lnTo>
                      <a:pt x="23" y="57"/>
                    </a:lnTo>
                    <a:lnTo>
                      <a:pt x="19" y="72"/>
                    </a:lnTo>
                    <a:lnTo>
                      <a:pt x="11" y="84"/>
                    </a:lnTo>
                    <a:lnTo>
                      <a:pt x="0" y="86"/>
                    </a:lnTo>
                    <a:lnTo>
                      <a:pt x="0" y="98"/>
                    </a:lnTo>
                    <a:lnTo>
                      <a:pt x="7" y="98"/>
                    </a:lnTo>
                    <a:lnTo>
                      <a:pt x="26" y="86"/>
                    </a:lnTo>
                    <a:lnTo>
                      <a:pt x="40" y="86"/>
                    </a:lnTo>
                    <a:lnTo>
                      <a:pt x="40" y="5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841" name="Freeform 840"/>
              <p:cNvSpPr>
                <a:spLocks/>
              </p:cNvSpPr>
              <p:nvPr/>
            </p:nvSpPr>
            <p:spPr bwMode="auto">
              <a:xfrm>
                <a:off x="2019" y="1078"/>
                <a:ext cx="46" cy="98"/>
              </a:xfrm>
              <a:custGeom>
                <a:avLst/>
                <a:gdLst>
                  <a:gd name="T0" fmla="*/ 40 w 46"/>
                  <a:gd name="T1" fmla="*/ 86 h 98"/>
                  <a:gd name="T2" fmla="*/ 26 w 46"/>
                  <a:gd name="T3" fmla="*/ 86 h 98"/>
                  <a:gd name="T4" fmla="*/ 28 w 46"/>
                  <a:gd name="T5" fmla="*/ 98 h 98"/>
                  <a:gd name="T6" fmla="*/ 45 w 46"/>
                  <a:gd name="T7" fmla="*/ 98 h 98"/>
                  <a:gd name="T8" fmla="*/ 40 w 46"/>
                  <a:gd name="T9" fmla="*/ 88 h 98"/>
                  <a:gd name="T10" fmla="*/ 40 w 46"/>
                  <a:gd name="T11" fmla="*/ 86 h 98"/>
                </a:gdLst>
                <a:ahLst/>
                <a:cxnLst>
                  <a:cxn ang="0">
                    <a:pos x="T0" y="T1"/>
                  </a:cxn>
                  <a:cxn ang="0">
                    <a:pos x="T2" y="T3"/>
                  </a:cxn>
                  <a:cxn ang="0">
                    <a:pos x="T4" y="T5"/>
                  </a:cxn>
                  <a:cxn ang="0">
                    <a:pos x="T6" y="T7"/>
                  </a:cxn>
                  <a:cxn ang="0">
                    <a:pos x="T8" y="T9"/>
                  </a:cxn>
                  <a:cxn ang="0">
                    <a:pos x="T10" y="T11"/>
                  </a:cxn>
                </a:cxnLst>
                <a:rect l="0" t="0" r="r" b="b"/>
                <a:pathLst>
                  <a:path w="46" h="98">
                    <a:moveTo>
                      <a:pt x="40" y="86"/>
                    </a:moveTo>
                    <a:lnTo>
                      <a:pt x="26" y="86"/>
                    </a:lnTo>
                    <a:lnTo>
                      <a:pt x="28" y="98"/>
                    </a:lnTo>
                    <a:lnTo>
                      <a:pt x="45" y="98"/>
                    </a:lnTo>
                    <a:lnTo>
                      <a:pt x="40" y="88"/>
                    </a:lnTo>
                    <a:lnTo>
                      <a:pt x="40" y="86"/>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842" name="Freeform 841"/>
              <p:cNvSpPr>
                <a:spLocks/>
              </p:cNvSpPr>
              <p:nvPr/>
            </p:nvSpPr>
            <p:spPr bwMode="auto">
              <a:xfrm>
                <a:off x="2019" y="1078"/>
                <a:ext cx="46" cy="98"/>
              </a:xfrm>
              <a:custGeom>
                <a:avLst/>
                <a:gdLst>
                  <a:gd name="T0" fmla="*/ 4 w 46"/>
                  <a:gd name="T1" fmla="*/ 0 h 98"/>
                  <a:gd name="T2" fmla="*/ 0 w 46"/>
                  <a:gd name="T3" fmla="*/ 0 h 98"/>
                  <a:gd name="T4" fmla="*/ 0 w 46"/>
                  <a:gd name="T5" fmla="*/ 14 h 98"/>
                  <a:gd name="T6" fmla="*/ 19 w 46"/>
                  <a:gd name="T7" fmla="*/ 19 h 98"/>
                  <a:gd name="T8" fmla="*/ 23 w 46"/>
                  <a:gd name="T9" fmla="*/ 33 h 98"/>
                  <a:gd name="T10" fmla="*/ 23 w 46"/>
                  <a:gd name="T11" fmla="*/ 38 h 98"/>
                  <a:gd name="T12" fmla="*/ 0 w 46"/>
                  <a:gd name="T13" fmla="*/ 43 h 98"/>
                  <a:gd name="T14" fmla="*/ 0 w 46"/>
                  <a:gd name="T15" fmla="*/ 57 h 98"/>
                  <a:gd name="T16" fmla="*/ 23 w 46"/>
                  <a:gd name="T17" fmla="*/ 50 h 98"/>
                  <a:gd name="T18" fmla="*/ 40 w 46"/>
                  <a:gd name="T19" fmla="*/ 50 h 98"/>
                  <a:gd name="T20" fmla="*/ 40 w 46"/>
                  <a:gd name="T21" fmla="*/ 36 h 98"/>
                  <a:gd name="T22" fmla="*/ 38 w 46"/>
                  <a:gd name="T23" fmla="*/ 21 h 98"/>
                  <a:gd name="T24" fmla="*/ 33 w 46"/>
                  <a:gd name="T25" fmla="*/ 9 h 98"/>
                  <a:gd name="T26" fmla="*/ 23 w 46"/>
                  <a:gd name="T27" fmla="*/ 2 h 98"/>
                  <a:gd name="T28" fmla="*/ 4 w 46"/>
                  <a:gd name="T29" fmla="*/ 0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6" h="98">
                    <a:moveTo>
                      <a:pt x="4" y="0"/>
                    </a:moveTo>
                    <a:lnTo>
                      <a:pt x="0" y="0"/>
                    </a:lnTo>
                    <a:lnTo>
                      <a:pt x="0" y="14"/>
                    </a:lnTo>
                    <a:lnTo>
                      <a:pt x="19" y="19"/>
                    </a:lnTo>
                    <a:lnTo>
                      <a:pt x="23" y="33"/>
                    </a:lnTo>
                    <a:lnTo>
                      <a:pt x="23" y="38"/>
                    </a:lnTo>
                    <a:lnTo>
                      <a:pt x="0" y="43"/>
                    </a:lnTo>
                    <a:lnTo>
                      <a:pt x="0" y="57"/>
                    </a:lnTo>
                    <a:lnTo>
                      <a:pt x="23" y="50"/>
                    </a:lnTo>
                    <a:lnTo>
                      <a:pt x="40" y="50"/>
                    </a:lnTo>
                    <a:lnTo>
                      <a:pt x="40" y="36"/>
                    </a:lnTo>
                    <a:lnTo>
                      <a:pt x="38" y="21"/>
                    </a:lnTo>
                    <a:lnTo>
                      <a:pt x="33" y="9"/>
                    </a:lnTo>
                    <a:lnTo>
                      <a:pt x="23" y="2"/>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grpSp>
          <p:nvGrpSpPr>
            <p:cNvPr id="731" name="Group 730"/>
            <p:cNvGrpSpPr>
              <a:grpSpLocks/>
            </p:cNvGrpSpPr>
            <p:nvPr/>
          </p:nvGrpSpPr>
          <p:grpSpPr bwMode="auto">
            <a:xfrm>
              <a:off x="1976" y="1121"/>
              <a:ext cx="43" cy="57"/>
              <a:chOff x="1976" y="1121"/>
              <a:chExt cx="43" cy="57"/>
            </a:xfrm>
          </p:grpSpPr>
          <p:sp>
            <p:nvSpPr>
              <p:cNvPr id="838" name="Freeform 837"/>
              <p:cNvSpPr>
                <a:spLocks/>
              </p:cNvSpPr>
              <p:nvPr/>
            </p:nvSpPr>
            <p:spPr bwMode="auto">
              <a:xfrm>
                <a:off x="1976" y="1121"/>
                <a:ext cx="43" cy="57"/>
              </a:xfrm>
              <a:custGeom>
                <a:avLst/>
                <a:gdLst>
                  <a:gd name="T0" fmla="*/ 43 w 43"/>
                  <a:gd name="T1" fmla="*/ 0 h 57"/>
                  <a:gd name="T2" fmla="*/ 35 w 43"/>
                  <a:gd name="T3" fmla="*/ 0 h 57"/>
                  <a:gd name="T4" fmla="*/ 23 w 43"/>
                  <a:gd name="T5" fmla="*/ 2 h 57"/>
                  <a:gd name="T6" fmla="*/ 11 w 43"/>
                  <a:gd name="T7" fmla="*/ 7 h 57"/>
                  <a:gd name="T8" fmla="*/ 2 w 43"/>
                  <a:gd name="T9" fmla="*/ 16 h 57"/>
                  <a:gd name="T10" fmla="*/ 0 w 43"/>
                  <a:gd name="T11" fmla="*/ 31 h 57"/>
                  <a:gd name="T12" fmla="*/ 7 w 43"/>
                  <a:gd name="T13" fmla="*/ 50 h 57"/>
                  <a:gd name="T14" fmla="*/ 33 w 43"/>
                  <a:gd name="T15" fmla="*/ 57 h 57"/>
                  <a:gd name="T16" fmla="*/ 43 w 43"/>
                  <a:gd name="T17" fmla="*/ 55 h 57"/>
                  <a:gd name="T18" fmla="*/ 43 w 43"/>
                  <a:gd name="T19" fmla="*/ 45 h 57"/>
                  <a:gd name="T20" fmla="*/ 35 w 43"/>
                  <a:gd name="T21" fmla="*/ 45 h 57"/>
                  <a:gd name="T22" fmla="*/ 21 w 43"/>
                  <a:gd name="T23" fmla="*/ 40 h 57"/>
                  <a:gd name="T24" fmla="*/ 16 w 43"/>
                  <a:gd name="T25" fmla="*/ 31 h 57"/>
                  <a:gd name="T26" fmla="*/ 19 w 43"/>
                  <a:gd name="T27" fmla="*/ 21 h 57"/>
                  <a:gd name="T28" fmla="*/ 26 w 43"/>
                  <a:gd name="T29" fmla="*/ 16 h 57"/>
                  <a:gd name="T30" fmla="*/ 40 w 43"/>
                  <a:gd name="T31" fmla="*/ 14 h 57"/>
                  <a:gd name="T32" fmla="*/ 43 w 43"/>
                  <a:gd name="T33" fmla="*/ 14 h 57"/>
                  <a:gd name="T34" fmla="*/ 43 w 43"/>
                  <a:gd name="T35" fmla="*/ 0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3" h="57">
                    <a:moveTo>
                      <a:pt x="43" y="0"/>
                    </a:moveTo>
                    <a:lnTo>
                      <a:pt x="35" y="0"/>
                    </a:lnTo>
                    <a:lnTo>
                      <a:pt x="23" y="2"/>
                    </a:lnTo>
                    <a:lnTo>
                      <a:pt x="11" y="7"/>
                    </a:lnTo>
                    <a:lnTo>
                      <a:pt x="2" y="16"/>
                    </a:lnTo>
                    <a:lnTo>
                      <a:pt x="0" y="31"/>
                    </a:lnTo>
                    <a:lnTo>
                      <a:pt x="7" y="50"/>
                    </a:lnTo>
                    <a:lnTo>
                      <a:pt x="33" y="57"/>
                    </a:lnTo>
                    <a:lnTo>
                      <a:pt x="43" y="55"/>
                    </a:lnTo>
                    <a:lnTo>
                      <a:pt x="43" y="45"/>
                    </a:lnTo>
                    <a:lnTo>
                      <a:pt x="35" y="45"/>
                    </a:lnTo>
                    <a:lnTo>
                      <a:pt x="21" y="40"/>
                    </a:lnTo>
                    <a:lnTo>
                      <a:pt x="16" y="31"/>
                    </a:lnTo>
                    <a:lnTo>
                      <a:pt x="19" y="21"/>
                    </a:lnTo>
                    <a:lnTo>
                      <a:pt x="26" y="16"/>
                    </a:lnTo>
                    <a:lnTo>
                      <a:pt x="40" y="14"/>
                    </a:lnTo>
                    <a:lnTo>
                      <a:pt x="43" y="14"/>
                    </a:lnTo>
                    <a:lnTo>
                      <a:pt x="43"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839" name="Freeform 838"/>
              <p:cNvSpPr>
                <a:spLocks/>
              </p:cNvSpPr>
              <p:nvPr/>
            </p:nvSpPr>
            <p:spPr bwMode="auto">
              <a:xfrm>
                <a:off x="1976" y="1121"/>
                <a:ext cx="43" cy="57"/>
              </a:xfrm>
              <a:custGeom>
                <a:avLst/>
                <a:gdLst>
                  <a:gd name="T0" fmla="*/ 43 w 43"/>
                  <a:gd name="T1" fmla="*/ 43 h 57"/>
                  <a:gd name="T2" fmla="*/ 35 w 43"/>
                  <a:gd name="T3" fmla="*/ 45 h 57"/>
                  <a:gd name="T4" fmla="*/ 43 w 43"/>
                  <a:gd name="T5" fmla="*/ 45 h 57"/>
                  <a:gd name="T6" fmla="*/ 43 w 43"/>
                  <a:gd name="T7" fmla="*/ 43 h 57"/>
                </a:gdLst>
                <a:ahLst/>
                <a:cxnLst>
                  <a:cxn ang="0">
                    <a:pos x="T0" y="T1"/>
                  </a:cxn>
                  <a:cxn ang="0">
                    <a:pos x="T2" y="T3"/>
                  </a:cxn>
                  <a:cxn ang="0">
                    <a:pos x="T4" y="T5"/>
                  </a:cxn>
                  <a:cxn ang="0">
                    <a:pos x="T6" y="T7"/>
                  </a:cxn>
                </a:cxnLst>
                <a:rect l="0" t="0" r="r" b="b"/>
                <a:pathLst>
                  <a:path w="43" h="57">
                    <a:moveTo>
                      <a:pt x="43" y="43"/>
                    </a:moveTo>
                    <a:lnTo>
                      <a:pt x="35" y="45"/>
                    </a:lnTo>
                    <a:lnTo>
                      <a:pt x="43" y="45"/>
                    </a:lnTo>
                    <a:lnTo>
                      <a:pt x="43" y="43"/>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sp>
          <p:nvSpPr>
            <p:cNvPr id="732" name="Freeform 731"/>
            <p:cNvSpPr>
              <a:spLocks/>
            </p:cNvSpPr>
            <p:nvPr/>
          </p:nvSpPr>
          <p:spPr bwMode="auto">
            <a:xfrm>
              <a:off x="1978" y="1078"/>
              <a:ext cx="41" cy="31"/>
            </a:xfrm>
            <a:custGeom>
              <a:avLst/>
              <a:gdLst>
                <a:gd name="T0" fmla="*/ 40 w 41"/>
                <a:gd name="T1" fmla="*/ 0 h 31"/>
                <a:gd name="T2" fmla="*/ 21 w 41"/>
                <a:gd name="T3" fmla="*/ 2 h 31"/>
                <a:gd name="T4" fmla="*/ 7 w 41"/>
                <a:gd name="T5" fmla="*/ 14 h 31"/>
                <a:gd name="T6" fmla="*/ 0 w 41"/>
                <a:gd name="T7" fmla="*/ 28 h 31"/>
                <a:gd name="T8" fmla="*/ 16 w 41"/>
                <a:gd name="T9" fmla="*/ 31 h 31"/>
                <a:gd name="T10" fmla="*/ 23 w 41"/>
                <a:gd name="T11" fmla="*/ 16 h 31"/>
                <a:gd name="T12" fmla="*/ 40 w 41"/>
                <a:gd name="T13" fmla="*/ 14 h 31"/>
                <a:gd name="T14" fmla="*/ 40 w 41"/>
                <a:gd name="T15" fmla="*/ 0 h 3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1" h="31">
                  <a:moveTo>
                    <a:pt x="40" y="0"/>
                  </a:moveTo>
                  <a:lnTo>
                    <a:pt x="21" y="2"/>
                  </a:lnTo>
                  <a:lnTo>
                    <a:pt x="7" y="14"/>
                  </a:lnTo>
                  <a:lnTo>
                    <a:pt x="0" y="28"/>
                  </a:lnTo>
                  <a:lnTo>
                    <a:pt x="16" y="31"/>
                  </a:lnTo>
                  <a:lnTo>
                    <a:pt x="23" y="16"/>
                  </a:lnTo>
                  <a:lnTo>
                    <a:pt x="40" y="14"/>
                  </a:lnTo>
                  <a:lnTo>
                    <a:pt x="40"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nvGrpSpPr>
            <p:cNvPr id="733" name="Group 732"/>
            <p:cNvGrpSpPr>
              <a:grpSpLocks/>
            </p:cNvGrpSpPr>
            <p:nvPr/>
          </p:nvGrpSpPr>
          <p:grpSpPr bwMode="auto">
            <a:xfrm>
              <a:off x="2079" y="1078"/>
              <a:ext cx="84" cy="100"/>
              <a:chOff x="2079" y="1078"/>
              <a:chExt cx="84" cy="100"/>
            </a:xfrm>
          </p:grpSpPr>
          <p:sp>
            <p:nvSpPr>
              <p:cNvPr id="835" name="Freeform 834"/>
              <p:cNvSpPr>
                <a:spLocks/>
              </p:cNvSpPr>
              <p:nvPr/>
            </p:nvSpPr>
            <p:spPr bwMode="auto">
              <a:xfrm>
                <a:off x="2079" y="1078"/>
                <a:ext cx="84" cy="100"/>
              </a:xfrm>
              <a:custGeom>
                <a:avLst/>
                <a:gdLst>
                  <a:gd name="T0" fmla="*/ 45 w 84"/>
                  <a:gd name="T1" fmla="*/ 0 h 100"/>
                  <a:gd name="T2" fmla="*/ 21 w 84"/>
                  <a:gd name="T3" fmla="*/ 7 h 100"/>
                  <a:gd name="T4" fmla="*/ 4 w 84"/>
                  <a:gd name="T5" fmla="*/ 24 h 100"/>
                  <a:gd name="T6" fmla="*/ 0 w 84"/>
                  <a:gd name="T7" fmla="*/ 50 h 100"/>
                  <a:gd name="T8" fmla="*/ 2 w 84"/>
                  <a:gd name="T9" fmla="*/ 72 h 100"/>
                  <a:gd name="T10" fmla="*/ 11 w 84"/>
                  <a:gd name="T11" fmla="*/ 88 h 100"/>
                  <a:gd name="T12" fmla="*/ 26 w 84"/>
                  <a:gd name="T13" fmla="*/ 98 h 100"/>
                  <a:gd name="T14" fmla="*/ 45 w 84"/>
                  <a:gd name="T15" fmla="*/ 100 h 100"/>
                  <a:gd name="T16" fmla="*/ 71 w 84"/>
                  <a:gd name="T17" fmla="*/ 93 h 100"/>
                  <a:gd name="T18" fmla="*/ 73 w 84"/>
                  <a:gd name="T19" fmla="*/ 88 h 100"/>
                  <a:gd name="T20" fmla="*/ 45 w 84"/>
                  <a:gd name="T21" fmla="*/ 88 h 100"/>
                  <a:gd name="T22" fmla="*/ 23 w 84"/>
                  <a:gd name="T23" fmla="*/ 79 h 100"/>
                  <a:gd name="T24" fmla="*/ 16 w 84"/>
                  <a:gd name="T25" fmla="*/ 50 h 100"/>
                  <a:gd name="T26" fmla="*/ 26 w 84"/>
                  <a:gd name="T27" fmla="*/ 21 h 100"/>
                  <a:gd name="T28" fmla="*/ 45 w 84"/>
                  <a:gd name="T29" fmla="*/ 14 h 100"/>
                  <a:gd name="T30" fmla="*/ 73 w 84"/>
                  <a:gd name="T31" fmla="*/ 14 h 100"/>
                  <a:gd name="T32" fmla="*/ 69 w 84"/>
                  <a:gd name="T33" fmla="*/ 7 h 100"/>
                  <a:gd name="T34" fmla="*/ 45 w 84"/>
                  <a:gd name="T35" fmla="*/ 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4" h="100">
                    <a:moveTo>
                      <a:pt x="45" y="0"/>
                    </a:moveTo>
                    <a:lnTo>
                      <a:pt x="21" y="7"/>
                    </a:lnTo>
                    <a:lnTo>
                      <a:pt x="4" y="24"/>
                    </a:lnTo>
                    <a:lnTo>
                      <a:pt x="0" y="50"/>
                    </a:lnTo>
                    <a:lnTo>
                      <a:pt x="2" y="72"/>
                    </a:lnTo>
                    <a:lnTo>
                      <a:pt x="11" y="88"/>
                    </a:lnTo>
                    <a:lnTo>
                      <a:pt x="26" y="98"/>
                    </a:lnTo>
                    <a:lnTo>
                      <a:pt x="45" y="100"/>
                    </a:lnTo>
                    <a:lnTo>
                      <a:pt x="71" y="93"/>
                    </a:lnTo>
                    <a:lnTo>
                      <a:pt x="73" y="88"/>
                    </a:lnTo>
                    <a:lnTo>
                      <a:pt x="45" y="88"/>
                    </a:lnTo>
                    <a:lnTo>
                      <a:pt x="23" y="79"/>
                    </a:lnTo>
                    <a:lnTo>
                      <a:pt x="16" y="50"/>
                    </a:lnTo>
                    <a:lnTo>
                      <a:pt x="26" y="21"/>
                    </a:lnTo>
                    <a:lnTo>
                      <a:pt x="45" y="14"/>
                    </a:lnTo>
                    <a:lnTo>
                      <a:pt x="73" y="14"/>
                    </a:lnTo>
                    <a:lnTo>
                      <a:pt x="69" y="7"/>
                    </a:lnTo>
                    <a:lnTo>
                      <a:pt x="45"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836" name="Freeform 835"/>
              <p:cNvSpPr>
                <a:spLocks/>
              </p:cNvSpPr>
              <p:nvPr/>
            </p:nvSpPr>
            <p:spPr bwMode="auto">
              <a:xfrm>
                <a:off x="2079" y="1078"/>
                <a:ext cx="84" cy="100"/>
              </a:xfrm>
              <a:custGeom>
                <a:avLst/>
                <a:gdLst>
                  <a:gd name="T0" fmla="*/ 83 w 84"/>
                  <a:gd name="T1" fmla="*/ 64 h 100"/>
                  <a:gd name="T2" fmla="*/ 69 w 84"/>
                  <a:gd name="T3" fmla="*/ 64 h 100"/>
                  <a:gd name="T4" fmla="*/ 60 w 84"/>
                  <a:gd name="T5" fmla="*/ 81 h 100"/>
                  <a:gd name="T6" fmla="*/ 45 w 84"/>
                  <a:gd name="T7" fmla="*/ 88 h 100"/>
                  <a:gd name="T8" fmla="*/ 73 w 84"/>
                  <a:gd name="T9" fmla="*/ 88 h 100"/>
                  <a:gd name="T10" fmla="*/ 83 w 84"/>
                  <a:gd name="T11" fmla="*/ 64 h 100"/>
                </a:gdLst>
                <a:ahLst/>
                <a:cxnLst>
                  <a:cxn ang="0">
                    <a:pos x="T0" y="T1"/>
                  </a:cxn>
                  <a:cxn ang="0">
                    <a:pos x="T2" y="T3"/>
                  </a:cxn>
                  <a:cxn ang="0">
                    <a:pos x="T4" y="T5"/>
                  </a:cxn>
                  <a:cxn ang="0">
                    <a:pos x="T6" y="T7"/>
                  </a:cxn>
                  <a:cxn ang="0">
                    <a:pos x="T8" y="T9"/>
                  </a:cxn>
                  <a:cxn ang="0">
                    <a:pos x="T10" y="T11"/>
                  </a:cxn>
                </a:cxnLst>
                <a:rect l="0" t="0" r="r" b="b"/>
                <a:pathLst>
                  <a:path w="84" h="100">
                    <a:moveTo>
                      <a:pt x="83" y="64"/>
                    </a:moveTo>
                    <a:lnTo>
                      <a:pt x="69" y="64"/>
                    </a:lnTo>
                    <a:lnTo>
                      <a:pt x="60" y="81"/>
                    </a:lnTo>
                    <a:lnTo>
                      <a:pt x="45" y="88"/>
                    </a:lnTo>
                    <a:lnTo>
                      <a:pt x="73" y="88"/>
                    </a:lnTo>
                    <a:lnTo>
                      <a:pt x="83" y="64"/>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837" name="Freeform 836"/>
              <p:cNvSpPr>
                <a:spLocks/>
              </p:cNvSpPr>
              <p:nvPr/>
            </p:nvSpPr>
            <p:spPr bwMode="auto">
              <a:xfrm>
                <a:off x="2079" y="1078"/>
                <a:ext cx="84" cy="100"/>
              </a:xfrm>
              <a:custGeom>
                <a:avLst/>
                <a:gdLst>
                  <a:gd name="T0" fmla="*/ 73 w 84"/>
                  <a:gd name="T1" fmla="*/ 14 h 100"/>
                  <a:gd name="T2" fmla="*/ 45 w 84"/>
                  <a:gd name="T3" fmla="*/ 14 h 100"/>
                  <a:gd name="T4" fmla="*/ 60 w 84"/>
                  <a:gd name="T5" fmla="*/ 16 h 100"/>
                  <a:gd name="T6" fmla="*/ 67 w 84"/>
                  <a:gd name="T7" fmla="*/ 33 h 100"/>
                  <a:gd name="T8" fmla="*/ 83 w 84"/>
                  <a:gd name="T9" fmla="*/ 31 h 100"/>
                  <a:gd name="T10" fmla="*/ 73 w 84"/>
                  <a:gd name="T11" fmla="*/ 14 h 100"/>
                </a:gdLst>
                <a:ahLst/>
                <a:cxnLst>
                  <a:cxn ang="0">
                    <a:pos x="T0" y="T1"/>
                  </a:cxn>
                  <a:cxn ang="0">
                    <a:pos x="T2" y="T3"/>
                  </a:cxn>
                  <a:cxn ang="0">
                    <a:pos x="T4" y="T5"/>
                  </a:cxn>
                  <a:cxn ang="0">
                    <a:pos x="T6" y="T7"/>
                  </a:cxn>
                  <a:cxn ang="0">
                    <a:pos x="T8" y="T9"/>
                  </a:cxn>
                  <a:cxn ang="0">
                    <a:pos x="T10" y="T11"/>
                  </a:cxn>
                </a:cxnLst>
                <a:rect l="0" t="0" r="r" b="b"/>
                <a:pathLst>
                  <a:path w="84" h="100">
                    <a:moveTo>
                      <a:pt x="73" y="14"/>
                    </a:moveTo>
                    <a:lnTo>
                      <a:pt x="45" y="14"/>
                    </a:lnTo>
                    <a:lnTo>
                      <a:pt x="60" y="16"/>
                    </a:lnTo>
                    <a:lnTo>
                      <a:pt x="67" y="33"/>
                    </a:lnTo>
                    <a:lnTo>
                      <a:pt x="83" y="31"/>
                    </a:lnTo>
                    <a:lnTo>
                      <a:pt x="73" y="14"/>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grpSp>
          <p:nvGrpSpPr>
            <p:cNvPr id="734" name="Group 733"/>
            <p:cNvGrpSpPr>
              <a:grpSpLocks/>
            </p:cNvGrpSpPr>
            <p:nvPr/>
          </p:nvGrpSpPr>
          <p:grpSpPr bwMode="auto">
            <a:xfrm>
              <a:off x="2178" y="1041"/>
              <a:ext cx="81" cy="135"/>
              <a:chOff x="2178" y="1041"/>
              <a:chExt cx="81" cy="135"/>
            </a:xfrm>
          </p:grpSpPr>
          <p:sp>
            <p:nvSpPr>
              <p:cNvPr id="833" name="Freeform 832"/>
              <p:cNvSpPr>
                <a:spLocks/>
              </p:cNvSpPr>
              <p:nvPr/>
            </p:nvSpPr>
            <p:spPr bwMode="auto">
              <a:xfrm>
                <a:off x="2178" y="1041"/>
                <a:ext cx="81" cy="135"/>
              </a:xfrm>
              <a:custGeom>
                <a:avLst/>
                <a:gdLst>
                  <a:gd name="T0" fmla="*/ 16 w 81"/>
                  <a:gd name="T1" fmla="*/ 0 h 135"/>
                  <a:gd name="T2" fmla="*/ 0 w 81"/>
                  <a:gd name="T3" fmla="*/ 0 h 135"/>
                  <a:gd name="T4" fmla="*/ 0 w 81"/>
                  <a:gd name="T5" fmla="*/ 134 h 135"/>
                  <a:gd name="T6" fmla="*/ 16 w 81"/>
                  <a:gd name="T7" fmla="*/ 134 h 135"/>
                  <a:gd name="T8" fmla="*/ 16 w 81"/>
                  <a:gd name="T9" fmla="*/ 81 h 135"/>
                  <a:gd name="T10" fmla="*/ 19 w 81"/>
                  <a:gd name="T11" fmla="*/ 64 h 135"/>
                  <a:gd name="T12" fmla="*/ 28 w 81"/>
                  <a:gd name="T13" fmla="*/ 52 h 135"/>
                  <a:gd name="T14" fmla="*/ 43 w 81"/>
                  <a:gd name="T15" fmla="*/ 50 h 135"/>
                  <a:gd name="T16" fmla="*/ 16 w 81"/>
                  <a:gd name="T17" fmla="*/ 50 h 135"/>
                  <a:gd name="T18" fmla="*/ 16 w 81"/>
                  <a:gd name="T19" fmla="*/ 0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1" h="135">
                    <a:moveTo>
                      <a:pt x="16" y="0"/>
                    </a:moveTo>
                    <a:lnTo>
                      <a:pt x="0" y="0"/>
                    </a:lnTo>
                    <a:lnTo>
                      <a:pt x="0" y="134"/>
                    </a:lnTo>
                    <a:lnTo>
                      <a:pt x="16" y="134"/>
                    </a:lnTo>
                    <a:lnTo>
                      <a:pt x="16" y="81"/>
                    </a:lnTo>
                    <a:lnTo>
                      <a:pt x="19" y="64"/>
                    </a:lnTo>
                    <a:lnTo>
                      <a:pt x="28" y="52"/>
                    </a:lnTo>
                    <a:lnTo>
                      <a:pt x="43" y="50"/>
                    </a:lnTo>
                    <a:lnTo>
                      <a:pt x="16" y="50"/>
                    </a:lnTo>
                    <a:lnTo>
                      <a:pt x="16"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834" name="Freeform 833"/>
              <p:cNvSpPr>
                <a:spLocks/>
              </p:cNvSpPr>
              <p:nvPr/>
            </p:nvSpPr>
            <p:spPr bwMode="auto">
              <a:xfrm>
                <a:off x="2178" y="1041"/>
                <a:ext cx="81" cy="135"/>
              </a:xfrm>
              <a:custGeom>
                <a:avLst/>
                <a:gdLst>
                  <a:gd name="T0" fmla="*/ 45 w 81"/>
                  <a:gd name="T1" fmla="*/ 35 h 135"/>
                  <a:gd name="T2" fmla="*/ 31 w 81"/>
                  <a:gd name="T3" fmla="*/ 38 h 135"/>
                  <a:gd name="T4" fmla="*/ 16 w 81"/>
                  <a:gd name="T5" fmla="*/ 50 h 135"/>
                  <a:gd name="T6" fmla="*/ 43 w 81"/>
                  <a:gd name="T7" fmla="*/ 50 h 135"/>
                  <a:gd name="T8" fmla="*/ 57 w 81"/>
                  <a:gd name="T9" fmla="*/ 55 h 135"/>
                  <a:gd name="T10" fmla="*/ 62 w 81"/>
                  <a:gd name="T11" fmla="*/ 74 h 135"/>
                  <a:gd name="T12" fmla="*/ 62 w 81"/>
                  <a:gd name="T13" fmla="*/ 134 h 135"/>
                  <a:gd name="T14" fmla="*/ 81 w 81"/>
                  <a:gd name="T15" fmla="*/ 134 h 135"/>
                  <a:gd name="T16" fmla="*/ 81 w 81"/>
                  <a:gd name="T17" fmla="*/ 74 h 135"/>
                  <a:gd name="T18" fmla="*/ 74 w 81"/>
                  <a:gd name="T19" fmla="*/ 52 h 135"/>
                  <a:gd name="T20" fmla="*/ 64 w 81"/>
                  <a:gd name="T21" fmla="*/ 38 h 135"/>
                  <a:gd name="T22" fmla="*/ 45 w 81"/>
                  <a:gd name="T23" fmla="*/ 35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1" h="135">
                    <a:moveTo>
                      <a:pt x="45" y="35"/>
                    </a:moveTo>
                    <a:lnTo>
                      <a:pt x="31" y="38"/>
                    </a:lnTo>
                    <a:lnTo>
                      <a:pt x="16" y="50"/>
                    </a:lnTo>
                    <a:lnTo>
                      <a:pt x="43" y="50"/>
                    </a:lnTo>
                    <a:lnTo>
                      <a:pt x="57" y="55"/>
                    </a:lnTo>
                    <a:lnTo>
                      <a:pt x="62" y="74"/>
                    </a:lnTo>
                    <a:lnTo>
                      <a:pt x="62" y="134"/>
                    </a:lnTo>
                    <a:lnTo>
                      <a:pt x="81" y="134"/>
                    </a:lnTo>
                    <a:lnTo>
                      <a:pt x="81" y="74"/>
                    </a:lnTo>
                    <a:lnTo>
                      <a:pt x="74" y="52"/>
                    </a:lnTo>
                    <a:lnTo>
                      <a:pt x="64" y="38"/>
                    </a:lnTo>
                    <a:lnTo>
                      <a:pt x="45" y="35"/>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sp>
          <p:nvSpPr>
            <p:cNvPr id="735" name="Freeform 734"/>
            <p:cNvSpPr>
              <a:spLocks/>
            </p:cNvSpPr>
            <p:nvPr/>
          </p:nvSpPr>
          <p:spPr bwMode="auto">
            <a:xfrm>
              <a:off x="3639" y="1041"/>
              <a:ext cx="91" cy="135"/>
            </a:xfrm>
            <a:custGeom>
              <a:avLst/>
              <a:gdLst>
                <a:gd name="T0" fmla="*/ 91 w 91"/>
                <a:gd name="T1" fmla="*/ 0 h 135"/>
                <a:gd name="T2" fmla="*/ 0 w 91"/>
                <a:gd name="T3" fmla="*/ 0 h 135"/>
                <a:gd name="T4" fmla="*/ 0 w 91"/>
                <a:gd name="T5" fmla="*/ 134 h 135"/>
                <a:gd name="T6" fmla="*/ 19 w 91"/>
                <a:gd name="T7" fmla="*/ 134 h 135"/>
                <a:gd name="T8" fmla="*/ 19 w 91"/>
                <a:gd name="T9" fmla="*/ 74 h 135"/>
                <a:gd name="T10" fmla="*/ 81 w 91"/>
                <a:gd name="T11" fmla="*/ 74 h 135"/>
                <a:gd name="T12" fmla="*/ 81 w 91"/>
                <a:gd name="T13" fmla="*/ 57 h 135"/>
                <a:gd name="T14" fmla="*/ 19 w 91"/>
                <a:gd name="T15" fmla="*/ 57 h 135"/>
                <a:gd name="T16" fmla="*/ 19 w 91"/>
                <a:gd name="T17" fmla="*/ 16 h 135"/>
                <a:gd name="T18" fmla="*/ 91 w 91"/>
                <a:gd name="T19" fmla="*/ 16 h 135"/>
                <a:gd name="T20" fmla="*/ 91 w 91"/>
                <a:gd name="T21" fmla="*/ 0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1" h="135">
                  <a:moveTo>
                    <a:pt x="91" y="0"/>
                  </a:moveTo>
                  <a:lnTo>
                    <a:pt x="0" y="0"/>
                  </a:lnTo>
                  <a:lnTo>
                    <a:pt x="0" y="134"/>
                  </a:lnTo>
                  <a:lnTo>
                    <a:pt x="19" y="134"/>
                  </a:lnTo>
                  <a:lnTo>
                    <a:pt x="19" y="74"/>
                  </a:lnTo>
                  <a:lnTo>
                    <a:pt x="81" y="74"/>
                  </a:lnTo>
                  <a:lnTo>
                    <a:pt x="81" y="57"/>
                  </a:lnTo>
                  <a:lnTo>
                    <a:pt x="19" y="57"/>
                  </a:lnTo>
                  <a:lnTo>
                    <a:pt x="19" y="16"/>
                  </a:lnTo>
                  <a:lnTo>
                    <a:pt x="91" y="16"/>
                  </a:lnTo>
                  <a:lnTo>
                    <a:pt x="91"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736" name="Freeform 735"/>
            <p:cNvSpPr>
              <a:spLocks/>
            </p:cNvSpPr>
            <p:nvPr/>
          </p:nvSpPr>
          <p:spPr bwMode="auto">
            <a:xfrm>
              <a:off x="3758" y="1041"/>
              <a:ext cx="20" cy="135"/>
            </a:xfrm>
            <a:custGeom>
              <a:avLst/>
              <a:gdLst>
                <a:gd name="T0" fmla="*/ 0 w 20"/>
                <a:gd name="T1" fmla="*/ 0 h 135"/>
                <a:gd name="T2" fmla="*/ 0 w 20"/>
                <a:gd name="T3" fmla="*/ 134 h 135"/>
              </a:gdLst>
              <a:ahLst/>
              <a:cxnLst>
                <a:cxn ang="0">
                  <a:pos x="T0" y="T1"/>
                </a:cxn>
                <a:cxn ang="0">
                  <a:pos x="T2" y="T3"/>
                </a:cxn>
              </a:cxnLst>
              <a:rect l="0" t="0" r="r" b="b"/>
              <a:pathLst>
                <a:path w="20" h="135">
                  <a:moveTo>
                    <a:pt x="0" y="0"/>
                  </a:moveTo>
                  <a:lnTo>
                    <a:pt x="0" y="134"/>
                  </a:lnTo>
                </a:path>
              </a:pathLst>
            </a:custGeom>
            <a:noFill/>
            <a:ln w="11937">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AU"/>
            </a:p>
          </p:txBody>
        </p:sp>
        <p:grpSp>
          <p:nvGrpSpPr>
            <p:cNvPr id="737" name="Group 736"/>
            <p:cNvGrpSpPr>
              <a:grpSpLocks/>
            </p:cNvGrpSpPr>
            <p:nvPr/>
          </p:nvGrpSpPr>
          <p:grpSpPr bwMode="auto">
            <a:xfrm>
              <a:off x="3829" y="1078"/>
              <a:ext cx="48" cy="98"/>
              <a:chOff x="3829" y="1078"/>
              <a:chExt cx="48" cy="98"/>
            </a:xfrm>
          </p:grpSpPr>
          <p:sp>
            <p:nvSpPr>
              <p:cNvPr id="830" name="Freeform 829"/>
              <p:cNvSpPr>
                <a:spLocks/>
              </p:cNvSpPr>
              <p:nvPr/>
            </p:nvSpPr>
            <p:spPr bwMode="auto">
              <a:xfrm>
                <a:off x="3829" y="1078"/>
                <a:ext cx="48" cy="98"/>
              </a:xfrm>
              <a:custGeom>
                <a:avLst/>
                <a:gdLst>
                  <a:gd name="T0" fmla="*/ 40 w 48"/>
                  <a:gd name="T1" fmla="*/ 50 h 98"/>
                  <a:gd name="T2" fmla="*/ 26 w 48"/>
                  <a:gd name="T3" fmla="*/ 50 h 98"/>
                  <a:gd name="T4" fmla="*/ 26 w 48"/>
                  <a:gd name="T5" fmla="*/ 57 h 98"/>
                  <a:gd name="T6" fmla="*/ 21 w 48"/>
                  <a:gd name="T7" fmla="*/ 72 h 98"/>
                  <a:gd name="T8" fmla="*/ 11 w 48"/>
                  <a:gd name="T9" fmla="*/ 84 h 98"/>
                  <a:gd name="T10" fmla="*/ 0 w 48"/>
                  <a:gd name="T11" fmla="*/ 86 h 98"/>
                  <a:gd name="T12" fmla="*/ 0 w 48"/>
                  <a:gd name="T13" fmla="*/ 98 h 98"/>
                  <a:gd name="T14" fmla="*/ 7 w 48"/>
                  <a:gd name="T15" fmla="*/ 98 h 98"/>
                  <a:gd name="T16" fmla="*/ 26 w 48"/>
                  <a:gd name="T17" fmla="*/ 86 h 98"/>
                  <a:gd name="T18" fmla="*/ 43 w 48"/>
                  <a:gd name="T19" fmla="*/ 86 h 98"/>
                  <a:gd name="T20" fmla="*/ 40 w 48"/>
                  <a:gd name="T21" fmla="*/ 57 h 98"/>
                  <a:gd name="T22" fmla="*/ 40 w 48"/>
                  <a:gd name="T23" fmla="*/ 50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8" h="98">
                    <a:moveTo>
                      <a:pt x="40" y="50"/>
                    </a:moveTo>
                    <a:lnTo>
                      <a:pt x="26" y="50"/>
                    </a:lnTo>
                    <a:lnTo>
                      <a:pt x="26" y="57"/>
                    </a:lnTo>
                    <a:lnTo>
                      <a:pt x="21" y="72"/>
                    </a:lnTo>
                    <a:lnTo>
                      <a:pt x="11" y="84"/>
                    </a:lnTo>
                    <a:lnTo>
                      <a:pt x="0" y="86"/>
                    </a:lnTo>
                    <a:lnTo>
                      <a:pt x="0" y="98"/>
                    </a:lnTo>
                    <a:lnTo>
                      <a:pt x="7" y="98"/>
                    </a:lnTo>
                    <a:lnTo>
                      <a:pt x="26" y="86"/>
                    </a:lnTo>
                    <a:lnTo>
                      <a:pt x="43" y="86"/>
                    </a:lnTo>
                    <a:lnTo>
                      <a:pt x="40" y="57"/>
                    </a:lnTo>
                    <a:lnTo>
                      <a:pt x="40" y="5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831" name="Freeform 830"/>
              <p:cNvSpPr>
                <a:spLocks/>
              </p:cNvSpPr>
              <p:nvPr/>
            </p:nvSpPr>
            <p:spPr bwMode="auto">
              <a:xfrm>
                <a:off x="3829" y="1078"/>
                <a:ext cx="48" cy="98"/>
              </a:xfrm>
              <a:custGeom>
                <a:avLst/>
                <a:gdLst>
                  <a:gd name="T0" fmla="*/ 43 w 48"/>
                  <a:gd name="T1" fmla="*/ 86 h 98"/>
                  <a:gd name="T2" fmla="*/ 26 w 48"/>
                  <a:gd name="T3" fmla="*/ 86 h 98"/>
                  <a:gd name="T4" fmla="*/ 28 w 48"/>
                  <a:gd name="T5" fmla="*/ 98 h 98"/>
                  <a:gd name="T6" fmla="*/ 47 w 48"/>
                  <a:gd name="T7" fmla="*/ 98 h 98"/>
                  <a:gd name="T8" fmla="*/ 43 w 48"/>
                  <a:gd name="T9" fmla="*/ 88 h 98"/>
                  <a:gd name="T10" fmla="*/ 43 w 48"/>
                  <a:gd name="T11" fmla="*/ 86 h 98"/>
                </a:gdLst>
                <a:ahLst/>
                <a:cxnLst>
                  <a:cxn ang="0">
                    <a:pos x="T0" y="T1"/>
                  </a:cxn>
                  <a:cxn ang="0">
                    <a:pos x="T2" y="T3"/>
                  </a:cxn>
                  <a:cxn ang="0">
                    <a:pos x="T4" y="T5"/>
                  </a:cxn>
                  <a:cxn ang="0">
                    <a:pos x="T6" y="T7"/>
                  </a:cxn>
                  <a:cxn ang="0">
                    <a:pos x="T8" y="T9"/>
                  </a:cxn>
                  <a:cxn ang="0">
                    <a:pos x="T10" y="T11"/>
                  </a:cxn>
                </a:cxnLst>
                <a:rect l="0" t="0" r="r" b="b"/>
                <a:pathLst>
                  <a:path w="48" h="98">
                    <a:moveTo>
                      <a:pt x="43" y="86"/>
                    </a:moveTo>
                    <a:lnTo>
                      <a:pt x="26" y="86"/>
                    </a:lnTo>
                    <a:lnTo>
                      <a:pt x="28" y="98"/>
                    </a:lnTo>
                    <a:lnTo>
                      <a:pt x="47" y="98"/>
                    </a:lnTo>
                    <a:lnTo>
                      <a:pt x="43" y="88"/>
                    </a:lnTo>
                    <a:lnTo>
                      <a:pt x="43" y="86"/>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832" name="Freeform 831"/>
              <p:cNvSpPr>
                <a:spLocks/>
              </p:cNvSpPr>
              <p:nvPr/>
            </p:nvSpPr>
            <p:spPr bwMode="auto">
              <a:xfrm>
                <a:off x="3829" y="1078"/>
                <a:ext cx="48" cy="98"/>
              </a:xfrm>
              <a:custGeom>
                <a:avLst/>
                <a:gdLst>
                  <a:gd name="T0" fmla="*/ 4 w 48"/>
                  <a:gd name="T1" fmla="*/ 0 h 98"/>
                  <a:gd name="T2" fmla="*/ 0 w 48"/>
                  <a:gd name="T3" fmla="*/ 0 h 98"/>
                  <a:gd name="T4" fmla="*/ 0 w 48"/>
                  <a:gd name="T5" fmla="*/ 14 h 98"/>
                  <a:gd name="T6" fmla="*/ 19 w 48"/>
                  <a:gd name="T7" fmla="*/ 19 h 98"/>
                  <a:gd name="T8" fmla="*/ 26 w 48"/>
                  <a:gd name="T9" fmla="*/ 33 h 98"/>
                  <a:gd name="T10" fmla="*/ 26 w 48"/>
                  <a:gd name="T11" fmla="*/ 38 h 98"/>
                  <a:gd name="T12" fmla="*/ 0 w 48"/>
                  <a:gd name="T13" fmla="*/ 43 h 98"/>
                  <a:gd name="T14" fmla="*/ 0 w 48"/>
                  <a:gd name="T15" fmla="*/ 57 h 98"/>
                  <a:gd name="T16" fmla="*/ 26 w 48"/>
                  <a:gd name="T17" fmla="*/ 50 h 98"/>
                  <a:gd name="T18" fmla="*/ 40 w 48"/>
                  <a:gd name="T19" fmla="*/ 50 h 98"/>
                  <a:gd name="T20" fmla="*/ 40 w 48"/>
                  <a:gd name="T21" fmla="*/ 21 h 98"/>
                  <a:gd name="T22" fmla="*/ 35 w 48"/>
                  <a:gd name="T23" fmla="*/ 9 h 98"/>
                  <a:gd name="T24" fmla="*/ 23 w 48"/>
                  <a:gd name="T25" fmla="*/ 2 h 98"/>
                  <a:gd name="T26" fmla="*/ 4 w 48"/>
                  <a:gd name="T27" fmla="*/ 0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8" h="98">
                    <a:moveTo>
                      <a:pt x="4" y="0"/>
                    </a:moveTo>
                    <a:lnTo>
                      <a:pt x="0" y="0"/>
                    </a:lnTo>
                    <a:lnTo>
                      <a:pt x="0" y="14"/>
                    </a:lnTo>
                    <a:lnTo>
                      <a:pt x="19" y="19"/>
                    </a:lnTo>
                    <a:lnTo>
                      <a:pt x="26" y="33"/>
                    </a:lnTo>
                    <a:lnTo>
                      <a:pt x="26" y="38"/>
                    </a:lnTo>
                    <a:lnTo>
                      <a:pt x="0" y="43"/>
                    </a:lnTo>
                    <a:lnTo>
                      <a:pt x="0" y="57"/>
                    </a:lnTo>
                    <a:lnTo>
                      <a:pt x="26" y="50"/>
                    </a:lnTo>
                    <a:lnTo>
                      <a:pt x="40" y="50"/>
                    </a:lnTo>
                    <a:lnTo>
                      <a:pt x="40" y="21"/>
                    </a:lnTo>
                    <a:lnTo>
                      <a:pt x="35" y="9"/>
                    </a:lnTo>
                    <a:lnTo>
                      <a:pt x="23" y="2"/>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grpSp>
          <p:nvGrpSpPr>
            <p:cNvPr id="738" name="Group 737"/>
            <p:cNvGrpSpPr>
              <a:grpSpLocks/>
            </p:cNvGrpSpPr>
            <p:nvPr/>
          </p:nvGrpSpPr>
          <p:grpSpPr bwMode="auto">
            <a:xfrm>
              <a:off x="3786" y="1121"/>
              <a:ext cx="43" cy="57"/>
              <a:chOff x="3786" y="1121"/>
              <a:chExt cx="43" cy="57"/>
            </a:xfrm>
          </p:grpSpPr>
          <p:sp>
            <p:nvSpPr>
              <p:cNvPr id="828" name="Freeform 827"/>
              <p:cNvSpPr>
                <a:spLocks/>
              </p:cNvSpPr>
              <p:nvPr/>
            </p:nvSpPr>
            <p:spPr bwMode="auto">
              <a:xfrm>
                <a:off x="3786" y="1121"/>
                <a:ext cx="43" cy="57"/>
              </a:xfrm>
              <a:custGeom>
                <a:avLst/>
                <a:gdLst>
                  <a:gd name="T0" fmla="*/ 43 w 43"/>
                  <a:gd name="T1" fmla="*/ 0 h 57"/>
                  <a:gd name="T2" fmla="*/ 38 w 43"/>
                  <a:gd name="T3" fmla="*/ 0 h 57"/>
                  <a:gd name="T4" fmla="*/ 23 w 43"/>
                  <a:gd name="T5" fmla="*/ 2 h 57"/>
                  <a:gd name="T6" fmla="*/ 14 w 43"/>
                  <a:gd name="T7" fmla="*/ 7 h 57"/>
                  <a:gd name="T8" fmla="*/ 4 w 43"/>
                  <a:gd name="T9" fmla="*/ 16 h 57"/>
                  <a:gd name="T10" fmla="*/ 0 w 43"/>
                  <a:gd name="T11" fmla="*/ 31 h 57"/>
                  <a:gd name="T12" fmla="*/ 9 w 43"/>
                  <a:gd name="T13" fmla="*/ 50 h 57"/>
                  <a:gd name="T14" fmla="*/ 33 w 43"/>
                  <a:gd name="T15" fmla="*/ 57 h 57"/>
                  <a:gd name="T16" fmla="*/ 43 w 43"/>
                  <a:gd name="T17" fmla="*/ 55 h 57"/>
                  <a:gd name="T18" fmla="*/ 43 w 43"/>
                  <a:gd name="T19" fmla="*/ 45 h 57"/>
                  <a:gd name="T20" fmla="*/ 36 w 43"/>
                  <a:gd name="T21" fmla="*/ 45 h 57"/>
                  <a:gd name="T22" fmla="*/ 21 w 43"/>
                  <a:gd name="T23" fmla="*/ 40 h 57"/>
                  <a:gd name="T24" fmla="*/ 19 w 43"/>
                  <a:gd name="T25" fmla="*/ 31 h 57"/>
                  <a:gd name="T26" fmla="*/ 19 w 43"/>
                  <a:gd name="T27" fmla="*/ 21 h 57"/>
                  <a:gd name="T28" fmla="*/ 28 w 43"/>
                  <a:gd name="T29" fmla="*/ 16 h 57"/>
                  <a:gd name="T30" fmla="*/ 40 w 43"/>
                  <a:gd name="T31" fmla="*/ 14 h 57"/>
                  <a:gd name="T32" fmla="*/ 43 w 43"/>
                  <a:gd name="T33" fmla="*/ 14 h 57"/>
                  <a:gd name="T34" fmla="*/ 43 w 43"/>
                  <a:gd name="T35" fmla="*/ 0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3" h="57">
                    <a:moveTo>
                      <a:pt x="43" y="0"/>
                    </a:moveTo>
                    <a:lnTo>
                      <a:pt x="38" y="0"/>
                    </a:lnTo>
                    <a:lnTo>
                      <a:pt x="23" y="2"/>
                    </a:lnTo>
                    <a:lnTo>
                      <a:pt x="14" y="7"/>
                    </a:lnTo>
                    <a:lnTo>
                      <a:pt x="4" y="16"/>
                    </a:lnTo>
                    <a:lnTo>
                      <a:pt x="0" y="31"/>
                    </a:lnTo>
                    <a:lnTo>
                      <a:pt x="9" y="50"/>
                    </a:lnTo>
                    <a:lnTo>
                      <a:pt x="33" y="57"/>
                    </a:lnTo>
                    <a:lnTo>
                      <a:pt x="43" y="55"/>
                    </a:lnTo>
                    <a:lnTo>
                      <a:pt x="43" y="45"/>
                    </a:lnTo>
                    <a:lnTo>
                      <a:pt x="36" y="45"/>
                    </a:lnTo>
                    <a:lnTo>
                      <a:pt x="21" y="40"/>
                    </a:lnTo>
                    <a:lnTo>
                      <a:pt x="19" y="31"/>
                    </a:lnTo>
                    <a:lnTo>
                      <a:pt x="19" y="21"/>
                    </a:lnTo>
                    <a:lnTo>
                      <a:pt x="28" y="16"/>
                    </a:lnTo>
                    <a:lnTo>
                      <a:pt x="40" y="14"/>
                    </a:lnTo>
                    <a:lnTo>
                      <a:pt x="43" y="14"/>
                    </a:lnTo>
                    <a:lnTo>
                      <a:pt x="43"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829" name="Freeform 828"/>
              <p:cNvSpPr>
                <a:spLocks/>
              </p:cNvSpPr>
              <p:nvPr/>
            </p:nvSpPr>
            <p:spPr bwMode="auto">
              <a:xfrm>
                <a:off x="3786" y="1121"/>
                <a:ext cx="43" cy="57"/>
              </a:xfrm>
              <a:custGeom>
                <a:avLst/>
                <a:gdLst>
                  <a:gd name="T0" fmla="*/ 43 w 43"/>
                  <a:gd name="T1" fmla="*/ 43 h 57"/>
                  <a:gd name="T2" fmla="*/ 36 w 43"/>
                  <a:gd name="T3" fmla="*/ 45 h 57"/>
                  <a:gd name="T4" fmla="*/ 43 w 43"/>
                  <a:gd name="T5" fmla="*/ 45 h 57"/>
                  <a:gd name="T6" fmla="*/ 43 w 43"/>
                  <a:gd name="T7" fmla="*/ 43 h 57"/>
                </a:gdLst>
                <a:ahLst/>
                <a:cxnLst>
                  <a:cxn ang="0">
                    <a:pos x="T0" y="T1"/>
                  </a:cxn>
                  <a:cxn ang="0">
                    <a:pos x="T2" y="T3"/>
                  </a:cxn>
                  <a:cxn ang="0">
                    <a:pos x="T4" y="T5"/>
                  </a:cxn>
                  <a:cxn ang="0">
                    <a:pos x="T6" y="T7"/>
                  </a:cxn>
                </a:cxnLst>
                <a:rect l="0" t="0" r="r" b="b"/>
                <a:pathLst>
                  <a:path w="43" h="57">
                    <a:moveTo>
                      <a:pt x="43" y="43"/>
                    </a:moveTo>
                    <a:lnTo>
                      <a:pt x="36" y="45"/>
                    </a:lnTo>
                    <a:lnTo>
                      <a:pt x="43" y="45"/>
                    </a:lnTo>
                    <a:lnTo>
                      <a:pt x="43" y="43"/>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sp>
          <p:nvSpPr>
            <p:cNvPr id="739" name="Freeform 738"/>
            <p:cNvSpPr>
              <a:spLocks/>
            </p:cNvSpPr>
            <p:nvPr/>
          </p:nvSpPr>
          <p:spPr bwMode="auto">
            <a:xfrm>
              <a:off x="3788" y="1078"/>
              <a:ext cx="41" cy="31"/>
            </a:xfrm>
            <a:custGeom>
              <a:avLst/>
              <a:gdLst>
                <a:gd name="T0" fmla="*/ 40 w 41"/>
                <a:gd name="T1" fmla="*/ 0 h 31"/>
                <a:gd name="T2" fmla="*/ 23 w 41"/>
                <a:gd name="T3" fmla="*/ 2 h 31"/>
                <a:gd name="T4" fmla="*/ 7 w 41"/>
                <a:gd name="T5" fmla="*/ 14 h 31"/>
                <a:gd name="T6" fmla="*/ 0 w 41"/>
                <a:gd name="T7" fmla="*/ 28 h 31"/>
                <a:gd name="T8" fmla="*/ 16 w 41"/>
                <a:gd name="T9" fmla="*/ 31 h 31"/>
                <a:gd name="T10" fmla="*/ 26 w 41"/>
                <a:gd name="T11" fmla="*/ 16 h 31"/>
                <a:gd name="T12" fmla="*/ 40 w 41"/>
                <a:gd name="T13" fmla="*/ 14 h 31"/>
                <a:gd name="T14" fmla="*/ 40 w 41"/>
                <a:gd name="T15" fmla="*/ 0 h 3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1" h="31">
                  <a:moveTo>
                    <a:pt x="40" y="0"/>
                  </a:moveTo>
                  <a:lnTo>
                    <a:pt x="23" y="2"/>
                  </a:lnTo>
                  <a:lnTo>
                    <a:pt x="7" y="14"/>
                  </a:lnTo>
                  <a:lnTo>
                    <a:pt x="0" y="28"/>
                  </a:lnTo>
                  <a:lnTo>
                    <a:pt x="16" y="31"/>
                  </a:lnTo>
                  <a:lnTo>
                    <a:pt x="26" y="16"/>
                  </a:lnTo>
                  <a:lnTo>
                    <a:pt x="40" y="14"/>
                  </a:lnTo>
                  <a:lnTo>
                    <a:pt x="40"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nvGrpSpPr>
            <p:cNvPr id="740" name="Group 739"/>
            <p:cNvGrpSpPr>
              <a:grpSpLocks/>
            </p:cNvGrpSpPr>
            <p:nvPr/>
          </p:nvGrpSpPr>
          <p:grpSpPr bwMode="auto">
            <a:xfrm>
              <a:off x="3886" y="1044"/>
              <a:ext cx="48" cy="134"/>
              <a:chOff x="3886" y="1044"/>
              <a:chExt cx="48" cy="134"/>
            </a:xfrm>
          </p:grpSpPr>
          <p:sp>
            <p:nvSpPr>
              <p:cNvPr id="825" name="Freeform 824"/>
              <p:cNvSpPr>
                <a:spLocks/>
              </p:cNvSpPr>
              <p:nvPr/>
            </p:nvSpPr>
            <p:spPr bwMode="auto">
              <a:xfrm>
                <a:off x="3886" y="1044"/>
                <a:ext cx="48" cy="134"/>
              </a:xfrm>
              <a:custGeom>
                <a:avLst/>
                <a:gdLst>
                  <a:gd name="T0" fmla="*/ 28 w 48"/>
                  <a:gd name="T1" fmla="*/ 47 h 134"/>
                  <a:gd name="T2" fmla="*/ 11 w 48"/>
                  <a:gd name="T3" fmla="*/ 47 h 134"/>
                  <a:gd name="T4" fmla="*/ 11 w 48"/>
                  <a:gd name="T5" fmla="*/ 105 h 134"/>
                  <a:gd name="T6" fmla="*/ 14 w 48"/>
                  <a:gd name="T7" fmla="*/ 124 h 134"/>
                  <a:gd name="T8" fmla="*/ 21 w 48"/>
                  <a:gd name="T9" fmla="*/ 131 h 134"/>
                  <a:gd name="T10" fmla="*/ 33 w 48"/>
                  <a:gd name="T11" fmla="*/ 134 h 134"/>
                  <a:gd name="T12" fmla="*/ 47 w 48"/>
                  <a:gd name="T13" fmla="*/ 131 h 134"/>
                  <a:gd name="T14" fmla="*/ 45 w 48"/>
                  <a:gd name="T15" fmla="*/ 120 h 134"/>
                  <a:gd name="T16" fmla="*/ 36 w 48"/>
                  <a:gd name="T17" fmla="*/ 120 h 134"/>
                  <a:gd name="T18" fmla="*/ 31 w 48"/>
                  <a:gd name="T19" fmla="*/ 117 h 134"/>
                  <a:gd name="T20" fmla="*/ 28 w 48"/>
                  <a:gd name="T21" fmla="*/ 112 h 134"/>
                  <a:gd name="T22" fmla="*/ 28 w 48"/>
                  <a:gd name="T23" fmla="*/ 47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8" h="134">
                    <a:moveTo>
                      <a:pt x="28" y="47"/>
                    </a:moveTo>
                    <a:lnTo>
                      <a:pt x="11" y="47"/>
                    </a:lnTo>
                    <a:lnTo>
                      <a:pt x="11" y="105"/>
                    </a:lnTo>
                    <a:lnTo>
                      <a:pt x="14" y="124"/>
                    </a:lnTo>
                    <a:lnTo>
                      <a:pt x="21" y="131"/>
                    </a:lnTo>
                    <a:lnTo>
                      <a:pt x="33" y="134"/>
                    </a:lnTo>
                    <a:lnTo>
                      <a:pt x="47" y="131"/>
                    </a:lnTo>
                    <a:lnTo>
                      <a:pt x="45" y="120"/>
                    </a:lnTo>
                    <a:lnTo>
                      <a:pt x="36" y="120"/>
                    </a:lnTo>
                    <a:lnTo>
                      <a:pt x="31" y="117"/>
                    </a:lnTo>
                    <a:lnTo>
                      <a:pt x="28" y="112"/>
                    </a:lnTo>
                    <a:lnTo>
                      <a:pt x="28" y="47"/>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826" name="Rectangle 825"/>
              <p:cNvSpPr>
                <a:spLocks/>
              </p:cNvSpPr>
              <p:nvPr/>
            </p:nvSpPr>
            <p:spPr bwMode="auto">
              <a:xfrm>
                <a:off x="3886" y="1138"/>
                <a:ext cx="45" cy="12"/>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rot="0" vert="horz" wrap="square" lIns="91440" tIns="45720" rIns="91440" bIns="45720" anchor="t" anchorCtr="0" upright="1">
                <a:noAutofit/>
              </a:bodyPr>
              <a:lstStyle/>
              <a:p>
                <a:endParaRPr lang="en-AU"/>
              </a:p>
            </p:txBody>
          </p:sp>
          <p:sp>
            <p:nvSpPr>
              <p:cNvPr id="827" name="Freeform 826"/>
              <p:cNvSpPr>
                <a:spLocks/>
              </p:cNvSpPr>
              <p:nvPr/>
            </p:nvSpPr>
            <p:spPr bwMode="auto">
              <a:xfrm>
                <a:off x="3886" y="1044"/>
                <a:ext cx="48" cy="134"/>
              </a:xfrm>
              <a:custGeom>
                <a:avLst/>
                <a:gdLst>
                  <a:gd name="T0" fmla="*/ 28 w 48"/>
                  <a:gd name="T1" fmla="*/ 0 h 134"/>
                  <a:gd name="T2" fmla="*/ 11 w 48"/>
                  <a:gd name="T3" fmla="*/ 11 h 134"/>
                  <a:gd name="T4" fmla="*/ 11 w 48"/>
                  <a:gd name="T5" fmla="*/ 35 h 134"/>
                  <a:gd name="T6" fmla="*/ 28 w 48"/>
                  <a:gd name="T7" fmla="*/ 35 h 134"/>
                  <a:gd name="T8" fmla="*/ 28 w 48"/>
                  <a:gd name="T9" fmla="*/ 0 h 134"/>
                </a:gdLst>
                <a:ahLst/>
                <a:cxnLst>
                  <a:cxn ang="0">
                    <a:pos x="T0" y="T1"/>
                  </a:cxn>
                  <a:cxn ang="0">
                    <a:pos x="T2" y="T3"/>
                  </a:cxn>
                  <a:cxn ang="0">
                    <a:pos x="T4" y="T5"/>
                  </a:cxn>
                  <a:cxn ang="0">
                    <a:pos x="T6" y="T7"/>
                  </a:cxn>
                  <a:cxn ang="0">
                    <a:pos x="T8" y="T9"/>
                  </a:cxn>
                </a:cxnLst>
                <a:rect l="0" t="0" r="r" b="b"/>
                <a:pathLst>
                  <a:path w="48" h="134">
                    <a:moveTo>
                      <a:pt x="28" y="0"/>
                    </a:moveTo>
                    <a:lnTo>
                      <a:pt x="11" y="11"/>
                    </a:lnTo>
                    <a:lnTo>
                      <a:pt x="11" y="35"/>
                    </a:lnTo>
                    <a:lnTo>
                      <a:pt x="28" y="35"/>
                    </a:lnTo>
                    <a:lnTo>
                      <a:pt x="28"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sp>
          <p:nvSpPr>
            <p:cNvPr id="741" name="Freeform 740"/>
            <p:cNvSpPr>
              <a:spLocks/>
            </p:cNvSpPr>
            <p:nvPr/>
          </p:nvSpPr>
          <p:spPr bwMode="auto">
            <a:xfrm>
              <a:off x="4040" y="1078"/>
              <a:ext cx="43" cy="100"/>
            </a:xfrm>
            <a:custGeom>
              <a:avLst/>
              <a:gdLst>
                <a:gd name="T0" fmla="*/ 2 w 43"/>
                <a:gd name="T1" fmla="*/ 0 h 100"/>
                <a:gd name="T2" fmla="*/ 0 w 43"/>
                <a:gd name="T3" fmla="*/ 0 h 100"/>
                <a:gd name="T4" fmla="*/ 0 w 43"/>
                <a:gd name="T5" fmla="*/ 14 h 100"/>
                <a:gd name="T6" fmla="*/ 19 w 43"/>
                <a:gd name="T7" fmla="*/ 21 h 100"/>
                <a:gd name="T8" fmla="*/ 26 w 43"/>
                <a:gd name="T9" fmla="*/ 50 h 100"/>
                <a:gd name="T10" fmla="*/ 16 w 43"/>
                <a:gd name="T11" fmla="*/ 79 h 100"/>
                <a:gd name="T12" fmla="*/ 0 w 43"/>
                <a:gd name="T13" fmla="*/ 88 h 100"/>
                <a:gd name="T14" fmla="*/ 0 w 43"/>
                <a:gd name="T15" fmla="*/ 100 h 100"/>
                <a:gd name="T16" fmla="*/ 16 w 43"/>
                <a:gd name="T17" fmla="*/ 98 h 100"/>
                <a:gd name="T18" fmla="*/ 31 w 43"/>
                <a:gd name="T19" fmla="*/ 88 h 100"/>
                <a:gd name="T20" fmla="*/ 40 w 43"/>
                <a:gd name="T21" fmla="*/ 72 h 100"/>
                <a:gd name="T22" fmla="*/ 43 w 43"/>
                <a:gd name="T23" fmla="*/ 50 h 100"/>
                <a:gd name="T24" fmla="*/ 40 w 43"/>
                <a:gd name="T25" fmla="*/ 28 h 100"/>
                <a:gd name="T26" fmla="*/ 31 w 43"/>
                <a:gd name="T27" fmla="*/ 14 h 100"/>
                <a:gd name="T28" fmla="*/ 19 w 43"/>
                <a:gd name="T29" fmla="*/ 2 h 100"/>
                <a:gd name="T30" fmla="*/ 2 w 43"/>
                <a:gd name="T31" fmla="*/ 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3" h="100">
                  <a:moveTo>
                    <a:pt x="2" y="0"/>
                  </a:moveTo>
                  <a:lnTo>
                    <a:pt x="0" y="0"/>
                  </a:lnTo>
                  <a:lnTo>
                    <a:pt x="0" y="14"/>
                  </a:lnTo>
                  <a:lnTo>
                    <a:pt x="19" y="21"/>
                  </a:lnTo>
                  <a:lnTo>
                    <a:pt x="26" y="50"/>
                  </a:lnTo>
                  <a:lnTo>
                    <a:pt x="16" y="79"/>
                  </a:lnTo>
                  <a:lnTo>
                    <a:pt x="0" y="88"/>
                  </a:lnTo>
                  <a:lnTo>
                    <a:pt x="0" y="100"/>
                  </a:lnTo>
                  <a:lnTo>
                    <a:pt x="16" y="98"/>
                  </a:lnTo>
                  <a:lnTo>
                    <a:pt x="31" y="88"/>
                  </a:lnTo>
                  <a:lnTo>
                    <a:pt x="40" y="72"/>
                  </a:lnTo>
                  <a:lnTo>
                    <a:pt x="43" y="50"/>
                  </a:lnTo>
                  <a:lnTo>
                    <a:pt x="40" y="28"/>
                  </a:lnTo>
                  <a:lnTo>
                    <a:pt x="31" y="14"/>
                  </a:lnTo>
                  <a:lnTo>
                    <a:pt x="19" y="2"/>
                  </a:lnTo>
                  <a:lnTo>
                    <a:pt x="2"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nvGrpSpPr>
            <p:cNvPr id="742" name="Group 741"/>
            <p:cNvGrpSpPr>
              <a:grpSpLocks/>
            </p:cNvGrpSpPr>
            <p:nvPr/>
          </p:nvGrpSpPr>
          <p:grpSpPr bwMode="auto">
            <a:xfrm>
              <a:off x="3999" y="1041"/>
              <a:ext cx="41" cy="137"/>
              <a:chOff x="3999" y="1041"/>
              <a:chExt cx="41" cy="137"/>
            </a:xfrm>
          </p:grpSpPr>
          <p:sp>
            <p:nvSpPr>
              <p:cNvPr id="822" name="Freeform 821"/>
              <p:cNvSpPr>
                <a:spLocks/>
              </p:cNvSpPr>
              <p:nvPr/>
            </p:nvSpPr>
            <p:spPr bwMode="auto">
              <a:xfrm>
                <a:off x="3999" y="1041"/>
                <a:ext cx="41" cy="137"/>
              </a:xfrm>
              <a:custGeom>
                <a:avLst/>
                <a:gdLst>
                  <a:gd name="T0" fmla="*/ 37 w 41"/>
                  <a:gd name="T1" fmla="*/ 122 h 137"/>
                  <a:gd name="T2" fmla="*/ 16 w 41"/>
                  <a:gd name="T3" fmla="*/ 122 h 137"/>
                  <a:gd name="T4" fmla="*/ 28 w 41"/>
                  <a:gd name="T5" fmla="*/ 134 h 137"/>
                  <a:gd name="T6" fmla="*/ 40 w 41"/>
                  <a:gd name="T7" fmla="*/ 136 h 137"/>
                  <a:gd name="T8" fmla="*/ 40 w 41"/>
                  <a:gd name="T9" fmla="*/ 124 h 137"/>
                  <a:gd name="T10" fmla="*/ 37 w 41"/>
                  <a:gd name="T11" fmla="*/ 122 h 137"/>
                </a:gdLst>
                <a:ahLst/>
                <a:cxnLst>
                  <a:cxn ang="0">
                    <a:pos x="T0" y="T1"/>
                  </a:cxn>
                  <a:cxn ang="0">
                    <a:pos x="T2" y="T3"/>
                  </a:cxn>
                  <a:cxn ang="0">
                    <a:pos x="T4" y="T5"/>
                  </a:cxn>
                  <a:cxn ang="0">
                    <a:pos x="T6" y="T7"/>
                  </a:cxn>
                  <a:cxn ang="0">
                    <a:pos x="T8" y="T9"/>
                  </a:cxn>
                  <a:cxn ang="0">
                    <a:pos x="T10" y="T11"/>
                  </a:cxn>
                </a:cxnLst>
                <a:rect l="0" t="0" r="r" b="b"/>
                <a:pathLst>
                  <a:path w="41" h="137">
                    <a:moveTo>
                      <a:pt x="37" y="122"/>
                    </a:moveTo>
                    <a:lnTo>
                      <a:pt x="16" y="122"/>
                    </a:lnTo>
                    <a:lnTo>
                      <a:pt x="28" y="134"/>
                    </a:lnTo>
                    <a:lnTo>
                      <a:pt x="40" y="136"/>
                    </a:lnTo>
                    <a:lnTo>
                      <a:pt x="40" y="124"/>
                    </a:lnTo>
                    <a:lnTo>
                      <a:pt x="37" y="122"/>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823" name="Freeform 822"/>
              <p:cNvSpPr>
                <a:spLocks/>
              </p:cNvSpPr>
              <p:nvPr/>
            </p:nvSpPr>
            <p:spPr bwMode="auto">
              <a:xfrm>
                <a:off x="3999" y="1041"/>
                <a:ext cx="41" cy="137"/>
              </a:xfrm>
              <a:custGeom>
                <a:avLst/>
                <a:gdLst>
                  <a:gd name="T0" fmla="*/ 16 w 41"/>
                  <a:gd name="T1" fmla="*/ 0 h 137"/>
                  <a:gd name="T2" fmla="*/ 0 w 41"/>
                  <a:gd name="T3" fmla="*/ 0 h 137"/>
                  <a:gd name="T4" fmla="*/ 0 w 41"/>
                  <a:gd name="T5" fmla="*/ 134 h 137"/>
                  <a:gd name="T6" fmla="*/ 16 w 41"/>
                  <a:gd name="T7" fmla="*/ 134 h 137"/>
                  <a:gd name="T8" fmla="*/ 16 w 41"/>
                  <a:gd name="T9" fmla="*/ 122 h 137"/>
                  <a:gd name="T10" fmla="*/ 37 w 41"/>
                  <a:gd name="T11" fmla="*/ 122 h 137"/>
                  <a:gd name="T12" fmla="*/ 21 w 41"/>
                  <a:gd name="T13" fmla="*/ 110 h 137"/>
                  <a:gd name="T14" fmla="*/ 14 w 41"/>
                  <a:gd name="T15" fmla="*/ 86 h 137"/>
                  <a:gd name="T16" fmla="*/ 21 w 41"/>
                  <a:gd name="T17" fmla="*/ 57 h 137"/>
                  <a:gd name="T18" fmla="*/ 40 w 41"/>
                  <a:gd name="T19" fmla="*/ 50 h 137"/>
                  <a:gd name="T20" fmla="*/ 16 w 41"/>
                  <a:gd name="T21" fmla="*/ 50 h 137"/>
                  <a:gd name="T22" fmla="*/ 16 w 41"/>
                  <a:gd name="T23" fmla="*/ 0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1" h="137">
                    <a:moveTo>
                      <a:pt x="16" y="0"/>
                    </a:moveTo>
                    <a:lnTo>
                      <a:pt x="0" y="0"/>
                    </a:lnTo>
                    <a:lnTo>
                      <a:pt x="0" y="134"/>
                    </a:lnTo>
                    <a:lnTo>
                      <a:pt x="16" y="134"/>
                    </a:lnTo>
                    <a:lnTo>
                      <a:pt x="16" y="122"/>
                    </a:lnTo>
                    <a:lnTo>
                      <a:pt x="37" y="122"/>
                    </a:lnTo>
                    <a:lnTo>
                      <a:pt x="21" y="110"/>
                    </a:lnTo>
                    <a:lnTo>
                      <a:pt x="14" y="86"/>
                    </a:lnTo>
                    <a:lnTo>
                      <a:pt x="21" y="57"/>
                    </a:lnTo>
                    <a:lnTo>
                      <a:pt x="40" y="50"/>
                    </a:lnTo>
                    <a:lnTo>
                      <a:pt x="16" y="50"/>
                    </a:lnTo>
                    <a:lnTo>
                      <a:pt x="16"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824" name="Freeform 823"/>
              <p:cNvSpPr>
                <a:spLocks/>
              </p:cNvSpPr>
              <p:nvPr/>
            </p:nvSpPr>
            <p:spPr bwMode="auto">
              <a:xfrm>
                <a:off x="3999" y="1041"/>
                <a:ext cx="41" cy="137"/>
              </a:xfrm>
              <a:custGeom>
                <a:avLst/>
                <a:gdLst>
                  <a:gd name="T0" fmla="*/ 40 w 41"/>
                  <a:gd name="T1" fmla="*/ 35 h 137"/>
                  <a:gd name="T2" fmla="*/ 16 w 41"/>
                  <a:gd name="T3" fmla="*/ 50 h 137"/>
                  <a:gd name="T4" fmla="*/ 40 w 41"/>
                  <a:gd name="T5" fmla="*/ 50 h 137"/>
                  <a:gd name="T6" fmla="*/ 40 w 41"/>
                  <a:gd name="T7" fmla="*/ 35 h 137"/>
                </a:gdLst>
                <a:ahLst/>
                <a:cxnLst>
                  <a:cxn ang="0">
                    <a:pos x="T0" y="T1"/>
                  </a:cxn>
                  <a:cxn ang="0">
                    <a:pos x="T2" y="T3"/>
                  </a:cxn>
                  <a:cxn ang="0">
                    <a:pos x="T4" y="T5"/>
                  </a:cxn>
                  <a:cxn ang="0">
                    <a:pos x="T6" y="T7"/>
                  </a:cxn>
                </a:cxnLst>
                <a:rect l="0" t="0" r="r" b="b"/>
                <a:pathLst>
                  <a:path w="41" h="137">
                    <a:moveTo>
                      <a:pt x="40" y="35"/>
                    </a:moveTo>
                    <a:lnTo>
                      <a:pt x="16" y="50"/>
                    </a:lnTo>
                    <a:lnTo>
                      <a:pt x="40" y="50"/>
                    </a:lnTo>
                    <a:lnTo>
                      <a:pt x="40" y="35"/>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sp>
          <p:nvSpPr>
            <p:cNvPr id="743" name="Freeform 742"/>
            <p:cNvSpPr>
              <a:spLocks/>
            </p:cNvSpPr>
            <p:nvPr/>
          </p:nvSpPr>
          <p:spPr bwMode="auto">
            <a:xfrm>
              <a:off x="4141" y="1078"/>
              <a:ext cx="45" cy="100"/>
            </a:xfrm>
            <a:custGeom>
              <a:avLst/>
              <a:gdLst>
                <a:gd name="T0" fmla="*/ 0 w 45"/>
                <a:gd name="T1" fmla="*/ 0 h 100"/>
                <a:gd name="T2" fmla="*/ 0 w 45"/>
                <a:gd name="T3" fmla="*/ 14 h 100"/>
                <a:gd name="T4" fmla="*/ 21 w 45"/>
                <a:gd name="T5" fmla="*/ 21 h 100"/>
                <a:gd name="T6" fmla="*/ 31 w 45"/>
                <a:gd name="T7" fmla="*/ 50 h 100"/>
                <a:gd name="T8" fmla="*/ 21 w 45"/>
                <a:gd name="T9" fmla="*/ 79 h 100"/>
                <a:gd name="T10" fmla="*/ 0 w 45"/>
                <a:gd name="T11" fmla="*/ 88 h 100"/>
                <a:gd name="T12" fmla="*/ 0 w 45"/>
                <a:gd name="T13" fmla="*/ 100 h 100"/>
                <a:gd name="T14" fmla="*/ 23 w 45"/>
                <a:gd name="T15" fmla="*/ 96 h 100"/>
                <a:gd name="T16" fmla="*/ 40 w 45"/>
                <a:gd name="T17" fmla="*/ 79 h 100"/>
                <a:gd name="T18" fmla="*/ 45 w 45"/>
                <a:gd name="T19" fmla="*/ 50 h 100"/>
                <a:gd name="T20" fmla="*/ 43 w 45"/>
                <a:gd name="T21" fmla="*/ 28 h 100"/>
                <a:gd name="T22" fmla="*/ 33 w 45"/>
                <a:gd name="T23" fmla="*/ 14 h 100"/>
                <a:gd name="T24" fmla="*/ 19 w 45"/>
                <a:gd name="T25" fmla="*/ 2 h 100"/>
                <a:gd name="T26" fmla="*/ 0 w 45"/>
                <a:gd name="T27" fmla="*/ 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5" h="100">
                  <a:moveTo>
                    <a:pt x="0" y="0"/>
                  </a:moveTo>
                  <a:lnTo>
                    <a:pt x="0" y="14"/>
                  </a:lnTo>
                  <a:lnTo>
                    <a:pt x="21" y="21"/>
                  </a:lnTo>
                  <a:lnTo>
                    <a:pt x="31" y="50"/>
                  </a:lnTo>
                  <a:lnTo>
                    <a:pt x="21" y="79"/>
                  </a:lnTo>
                  <a:lnTo>
                    <a:pt x="0" y="88"/>
                  </a:lnTo>
                  <a:lnTo>
                    <a:pt x="0" y="100"/>
                  </a:lnTo>
                  <a:lnTo>
                    <a:pt x="23" y="96"/>
                  </a:lnTo>
                  <a:lnTo>
                    <a:pt x="40" y="79"/>
                  </a:lnTo>
                  <a:lnTo>
                    <a:pt x="45" y="50"/>
                  </a:lnTo>
                  <a:lnTo>
                    <a:pt x="43" y="28"/>
                  </a:lnTo>
                  <a:lnTo>
                    <a:pt x="33" y="14"/>
                  </a:lnTo>
                  <a:lnTo>
                    <a:pt x="19" y="2"/>
                  </a:lnTo>
                  <a:lnTo>
                    <a:pt x="0"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744" name="Freeform 743"/>
            <p:cNvSpPr>
              <a:spLocks/>
            </p:cNvSpPr>
            <p:nvPr/>
          </p:nvSpPr>
          <p:spPr bwMode="auto">
            <a:xfrm>
              <a:off x="4098" y="1078"/>
              <a:ext cx="43" cy="100"/>
            </a:xfrm>
            <a:custGeom>
              <a:avLst/>
              <a:gdLst>
                <a:gd name="T0" fmla="*/ 43 w 43"/>
                <a:gd name="T1" fmla="*/ 0 h 100"/>
                <a:gd name="T2" fmla="*/ 14 w 43"/>
                <a:gd name="T3" fmla="*/ 9 h 100"/>
                <a:gd name="T4" fmla="*/ 2 w 43"/>
                <a:gd name="T5" fmla="*/ 26 h 100"/>
                <a:gd name="T6" fmla="*/ 0 w 43"/>
                <a:gd name="T7" fmla="*/ 50 h 100"/>
                <a:gd name="T8" fmla="*/ 2 w 43"/>
                <a:gd name="T9" fmla="*/ 72 h 100"/>
                <a:gd name="T10" fmla="*/ 11 w 43"/>
                <a:gd name="T11" fmla="*/ 88 h 100"/>
                <a:gd name="T12" fmla="*/ 26 w 43"/>
                <a:gd name="T13" fmla="*/ 98 h 100"/>
                <a:gd name="T14" fmla="*/ 43 w 43"/>
                <a:gd name="T15" fmla="*/ 100 h 100"/>
                <a:gd name="T16" fmla="*/ 43 w 43"/>
                <a:gd name="T17" fmla="*/ 88 h 100"/>
                <a:gd name="T18" fmla="*/ 23 w 43"/>
                <a:gd name="T19" fmla="*/ 79 h 100"/>
                <a:gd name="T20" fmla="*/ 16 w 43"/>
                <a:gd name="T21" fmla="*/ 50 h 100"/>
                <a:gd name="T22" fmla="*/ 23 w 43"/>
                <a:gd name="T23" fmla="*/ 21 h 100"/>
                <a:gd name="T24" fmla="*/ 43 w 43"/>
                <a:gd name="T25" fmla="*/ 14 h 100"/>
                <a:gd name="T26" fmla="*/ 43 w 43"/>
                <a:gd name="T27" fmla="*/ 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3" h="100">
                  <a:moveTo>
                    <a:pt x="43" y="0"/>
                  </a:moveTo>
                  <a:lnTo>
                    <a:pt x="14" y="9"/>
                  </a:lnTo>
                  <a:lnTo>
                    <a:pt x="2" y="26"/>
                  </a:lnTo>
                  <a:lnTo>
                    <a:pt x="0" y="50"/>
                  </a:lnTo>
                  <a:lnTo>
                    <a:pt x="2" y="72"/>
                  </a:lnTo>
                  <a:lnTo>
                    <a:pt x="11" y="88"/>
                  </a:lnTo>
                  <a:lnTo>
                    <a:pt x="26" y="98"/>
                  </a:lnTo>
                  <a:lnTo>
                    <a:pt x="43" y="100"/>
                  </a:lnTo>
                  <a:lnTo>
                    <a:pt x="43" y="88"/>
                  </a:lnTo>
                  <a:lnTo>
                    <a:pt x="23" y="79"/>
                  </a:lnTo>
                  <a:lnTo>
                    <a:pt x="16" y="50"/>
                  </a:lnTo>
                  <a:lnTo>
                    <a:pt x="23" y="21"/>
                  </a:lnTo>
                  <a:lnTo>
                    <a:pt x="43" y="14"/>
                  </a:lnTo>
                  <a:lnTo>
                    <a:pt x="43"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nvGrpSpPr>
            <p:cNvPr id="745" name="Group 744"/>
            <p:cNvGrpSpPr>
              <a:grpSpLocks/>
            </p:cNvGrpSpPr>
            <p:nvPr/>
          </p:nvGrpSpPr>
          <p:grpSpPr bwMode="auto">
            <a:xfrm>
              <a:off x="4198" y="1044"/>
              <a:ext cx="46" cy="134"/>
              <a:chOff x="4198" y="1044"/>
              <a:chExt cx="46" cy="134"/>
            </a:xfrm>
          </p:grpSpPr>
          <p:sp>
            <p:nvSpPr>
              <p:cNvPr id="819" name="Freeform 818"/>
              <p:cNvSpPr>
                <a:spLocks/>
              </p:cNvSpPr>
              <p:nvPr/>
            </p:nvSpPr>
            <p:spPr bwMode="auto">
              <a:xfrm>
                <a:off x="4198" y="1044"/>
                <a:ext cx="46" cy="134"/>
              </a:xfrm>
              <a:custGeom>
                <a:avLst/>
                <a:gdLst>
                  <a:gd name="T0" fmla="*/ 28 w 46"/>
                  <a:gd name="T1" fmla="*/ 47 h 134"/>
                  <a:gd name="T2" fmla="*/ 12 w 46"/>
                  <a:gd name="T3" fmla="*/ 47 h 134"/>
                  <a:gd name="T4" fmla="*/ 12 w 46"/>
                  <a:gd name="T5" fmla="*/ 105 h 134"/>
                  <a:gd name="T6" fmla="*/ 14 w 46"/>
                  <a:gd name="T7" fmla="*/ 124 h 134"/>
                  <a:gd name="T8" fmla="*/ 21 w 46"/>
                  <a:gd name="T9" fmla="*/ 131 h 134"/>
                  <a:gd name="T10" fmla="*/ 36 w 46"/>
                  <a:gd name="T11" fmla="*/ 134 h 134"/>
                  <a:gd name="T12" fmla="*/ 45 w 46"/>
                  <a:gd name="T13" fmla="*/ 131 h 134"/>
                  <a:gd name="T14" fmla="*/ 45 w 46"/>
                  <a:gd name="T15" fmla="*/ 120 h 134"/>
                  <a:gd name="T16" fmla="*/ 38 w 46"/>
                  <a:gd name="T17" fmla="*/ 120 h 134"/>
                  <a:gd name="T18" fmla="*/ 31 w 46"/>
                  <a:gd name="T19" fmla="*/ 117 h 134"/>
                  <a:gd name="T20" fmla="*/ 28 w 46"/>
                  <a:gd name="T21" fmla="*/ 112 h 134"/>
                  <a:gd name="T22" fmla="*/ 28 w 46"/>
                  <a:gd name="T23" fmla="*/ 47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6" h="134">
                    <a:moveTo>
                      <a:pt x="28" y="47"/>
                    </a:moveTo>
                    <a:lnTo>
                      <a:pt x="12" y="47"/>
                    </a:lnTo>
                    <a:lnTo>
                      <a:pt x="12" y="105"/>
                    </a:lnTo>
                    <a:lnTo>
                      <a:pt x="14" y="124"/>
                    </a:lnTo>
                    <a:lnTo>
                      <a:pt x="21" y="131"/>
                    </a:lnTo>
                    <a:lnTo>
                      <a:pt x="36" y="134"/>
                    </a:lnTo>
                    <a:lnTo>
                      <a:pt x="45" y="131"/>
                    </a:lnTo>
                    <a:lnTo>
                      <a:pt x="45" y="120"/>
                    </a:lnTo>
                    <a:lnTo>
                      <a:pt x="38" y="120"/>
                    </a:lnTo>
                    <a:lnTo>
                      <a:pt x="31" y="117"/>
                    </a:lnTo>
                    <a:lnTo>
                      <a:pt x="28" y="112"/>
                    </a:lnTo>
                    <a:lnTo>
                      <a:pt x="28" y="47"/>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820" name="Rectangle 819"/>
              <p:cNvSpPr>
                <a:spLocks/>
              </p:cNvSpPr>
              <p:nvPr/>
            </p:nvSpPr>
            <p:spPr bwMode="auto">
              <a:xfrm>
                <a:off x="4198" y="1138"/>
                <a:ext cx="45" cy="12"/>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rot="0" vert="horz" wrap="square" lIns="91440" tIns="45720" rIns="91440" bIns="45720" anchor="t" anchorCtr="0" upright="1">
                <a:noAutofit/>
              </a:bodyPr>
              <a:lstStyle/>
              <a:p>
                <a:endParaRPr lang="en-AU"/>
              </a:p>
            </p:txBody>
          </p:sp>
          <p:sp>
            <p:nvSpPr>
              <p:cNvPr id="821" name="Freeform 820"/>
              <p:cNvSpPr>
                <a:spLocks/>
              </p:cNvSpPr>
              <p:nvPr/>
            </p:nvSpPr>
            <p:spPr bwMode="auto">
              <a:xfrm>
                <a:off x="4198" y="1044"/>
                <a:ext cx="46" cy="134"/>
              </a:xfrm>
              <a:custGeom>
                <a:avLst/>
                <a:gdLst>
                  <a:gd name="T0" fmla="*/ 28 w 46"/>
                  <a:gd name="T1" fmla="*/ 0 h 134"/>
                  <a:gd name="T2" fmla="*/ 12 w 46"/>
                  <a:gd name="T3" fmla="*/ 11 h 134"/>
                  <a:gd name="T4" fmla="*/ 12 w 46"/>
                  <a:gd name="T5" fmla="*/ 35 h 134"/>
                  <a:gd name="T6" fmla="*/ 28 w 46"/>
                  <a:gd name="T7" fmla="*/ 35 h 134"/>
                  <a:gd name="T8" fmla="*/ 28 w 46"/>
                  <a:gd name="T9" fmla="*/ 0 h 134"/>
                </a:gdLst>
                <a:ahLst/>
                <a:cxnLst>
                  <a:cxn ang="0">
                    <a:pos x="T0" y="T1"/>
                  </a:cxn>
                  <a:cxn ang="0">
                    <a:pos x="T2" y="T3"/>
                  </a:cxn>
                  <a:cxn ang="0">
                    <a:pos x="T4" y="T5"/>
                  </a:cxn>
                  <a:cxn ang="0">
                    <a:pos x="T6" y="T7"/>
                  </a:cxn>
                  <a:cxn ang="0">
                    <a:pos x="T8" y="T9"/>
                  </a:cxn>
                </a:cxnLst>
                <a:rect l="0" t="0" r="r" b="b"/>
                <a:pathLst>
                  <a:path w="46" h="134">
                    <a:moveTo>
                      <a:pt x="28" y="0"/>
                    </a:moveTo>
                    <a:lnTo>
                      <a:pt x="12" y="11"/>
                    </a:lnTo>
                    <a:lnTo>
                      <a:pt x="12" y="35"/>
                    </a:lnTo>
                    <a:lnTo>
                      <a:pt x="28" y="35"/>
                    </a:lnTo>
                    <a:lnTo>
                      <a:pt x="28"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grpSp>
          <p:nvGrpSpPr>
            <p:cNvPr id="746" name="Group 745"/>
            <p:cNvGrpSpPr>
              <a:grpSpLocks/>
            </p:cNvGrpSpPr>
            <p:nvPr/>
          </p:nvGrpSpPr>
          <p:grpSpPr bwMode="auto">
            <a:xfrm>
              <a:off x="4251" y="1044"/>
              <a:ext cx="46" cy="134"/>
              <a:chOff x="4251" y="1044"/>
              <a:chExt cx="46" cy="134"/>
            </a:xfrm>
          </p:grpSpPr>
          <p:sp>
            <p:nvSpPr>
              <p:cNvPr id="816" name="Freeform 815"/>
              <p:cNvSpPr>
                <a:spLocks/>
              </p:cNvSpPr>
              <p:nvPr/>
            </p:nvSpPr>
            <p:spPr bwMode="auto">
              <a:xfrm>
                <a:off x="4251" y="1044"/>
                <a:ext cx="46" cy="134"/>
              </a:xfrm>
              <a:custGeom>
                <a:avLst/>
                <a:gdLst>
                  <a:gd name="T0" fmla="*/ 26 w 46"/>
                  <a:gd name="T1" fmla="*/ 47 h 134"/>
                  <a:gd name="T2" fmla="*/ 9 w 46"/>
                  <a:gd name="T3" fmla="*/ 47 h 134"/>
                  <a:gd name="T4" fmla="*/ 9 w 46"/>
                  <a:gd name="T5" fmla="*/ 105 h 134"/>
                  <a:gd name="T6" fmla="*/ 14 w 46"/>
                  <a:gd name="T7" fmla="*/ 124 h 134"/>
                  <a:gd name="T8" fmla="*/ 19 w 46"/>
                  <a:gd name="T9" fmla="*/ 131 h 134"/>
                  <a:gd name="T10" fmla="*/ 33 w 46"/>
                  <a:gd name="T11" fmla="*/ 134 h 134"/>
                  <a:gd name="T12" fmla="*/ 45 w 46"/>
                  <a:gd name="T13" fmla="*/ 131 h 134"/>
                  <a:gd name="T14" fmla="*/ 43 w 46"/>
                  <a:gd name="T15" fmla="*/ 120 h 134"/>
                  <a:gd name="T16" fmla="*/ 35 w 46"/>
                  <a:gd name="T17" fmla="*/ 120 h 134"/>
                  <a:gd name="T18" fmla="*/ 31 w 46"/>
                  <a:gd name="T19" fmla="*/ 117 h 134"/>
                  <a:gd name="T20" fmla="*/ 26 w 46"/>
                  <a:gd name="T21" fmla="*/ 112 h 134"/>
                  <a:gd name="T22" fmla="*/ 26 w 46"/>
                  <a:gd name="T23" fmla="*/ 47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6" h="134">
                    <a:moveTo>
                      <a:pt x="26" y="47"/>
                    </a:moveTo>
                    <a:lnTo>
                      <a:pt x="9" y="47"/>
                    </a:lnTo>
                    <a:lnTo>
                      <a:pt x="9" y="105"/>
                    </a:lnTo>
                    <a:lnTo>
                      <a:pt x="14" y="124"/>
                    </a:lnTo>
                    <a:lnTo>
                      <a:pt x="19" y="131"/>
                    </a:lnTo>
                    <a:lnTo>
                      <a:pt x="33" y="134"/>
                    </a:lnTo>
                    <a:lnTo>
                      <a:pt x="45" y="131"/>
                    </a:lnTo>
                    <a:lnTo>
                      <a:pt x="43" y="120"/>
                    </a:lnTo>
                    <a:lnTo>
                      <a:pt x="35" y="120"/>
                    </a:lnTo>
                    <a:lnTo>
                      <a:pt x="31" y="117"/>
                    </a:lnTo>
                    <a:lnTo>
                      <a:pt x="26" y="112"/>
                    </a:lnTo>
                    <a:lnTo>
                      <a:pt x="26" y="47"/>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817" name="Rectangle 816"/>
              <p:cNvSpPr>
                <a:spLocks/>
              </p:cNvSpPr>
              <p:nvPr/>
            </p:nvSpPr>
            <p:spPr bwMode="auto">
              <a:xfrm>
                <a:off x="4251" y="1138"/>
                <a:ext cx="43" cy="12"/>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rot="0" vert="horz" wrap="square" lIns="91440" tIns="45720" rIns="91440" bIns="45720" anchor="t" anchorCtr="0" upright="1">
                <a:noAutofit/>
              </a:bodyPr>
              <a:lstStyle/>
              <a:p>
                <a:endParaRPr lang="en-AU"/>
              </a:p>
            </p:txBody>
          </p:sp>
          <p:sp>
            <p:nvSpPr>
              <p:cNvPr id="818" name="Freeform 817"/>
              <p:cNvSpPr>
                <a:spLocks/>
              </p:cNvSpPr>
              <p:nvPr/>
            </p:nvSpPr>
            <p:spPr bwMode="auto">
              <a:xfrm>
                <a:off x="4251" y="1044"/>
                <a:ext cx="46" cy="134"/>
              </a:xfrm>
              <a:custGeom>
                <a:avLst/>
                <a:gdLst>
                  <a:gd name="T0" fmla="*/ 26 w 46"/>
                  <a:gd name="T1" fmla="*/ 0 h 134"/>
                  <a:gd name="T2" fmla="*/ 9 w 46"/>
                  <a:gd name="T3" fmla="*/ 11 h 134"/>
                  <a:gd name="T4" fmla="*/ 9 w 46"/>
                  <a:gd name="T5" fmla="*/ 35 h 134"/>
                  <a:gd name="T6" fmla="*/ 26 w 46"/>
                  <a:gd name="T7" fmla="*/ 35 h 134"/>
                  <a:gd name="T8" fmla="*/ 26 w 46"/>
                  <a:gd name="T9" fmla="*/ 0 h 134"/>
                </a:gdLst>
                <a:ahLst/>
                <a:cxnLst>
                  <a:cxn ang="0">
                    <a:pos x="T0" y="T1"/>
                  </a:cxn>
                  <a:cxn ang="0">
                    <a:pos x="T2" y="T3"/>
                  </a:cxn>
                  <a:cxn ang="0">
                    <a:pos x="T4" y="T5"/>
                  </a:cxn>
                  <a:cxn ang="0">
                    <a:pos x="T6" y="T7"/>
                  </a:cxn>
                  <a:cxn ang="0">
                    <a:pos x="T8" y="T9"/>
                  </a:cxn>
                </a:cxnLst>
                <a:rect l="0" t="0" r="r" b="b"/>
                <a:pathLst>
                  <a:path w="46" h="134">
                    <a:moveTo>
                      <a:pt x="26" y="0"/>
                    </a:moveTo>
                    <a:lnTo>
                      <a:pt x="9" y="11"/>
                    </a:lnTo>
                    <a:lnTo>
                      <a:pt x="9" y="35"/>
                    </a:lnTo>
                    <a:lnTo>
                      <a:pt x="26" y="35"/>
                    </a:lnTo>
                    <a:lnTo>
                      <a:pt x="26"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sp>
          <p:nvSpPr>
            <p:cNvPr id="747" name="Freeform 746"/>
            <p:cNvSpPr>
              <a:spLocks/>
            </p:cNvSpPr>
            <p:nvPr/>
          </p:nvSpPr>
          <p:spPr bwMode="auto">
            <a:xfrm>
              <a:off x="4350" y="1078"/>
              <a:ext cx="45" cy="100"/>
            </a:xfrm>
            <a:custGeom>
              <a:avLst/>
              <a:gdLst>
                <a:gd name="T0" fmla="*/ 0 w 45"/>
                <a:gd name="T1" fmla="*/ 0 h 100"/>
                <a:gd name="T2" fmla="*/ 0 w 45"/>
                <a:gd name="T3" fmla="*/ 14 h 100"/>
                <a:gd name="T4" fmla="*/ 21 w 45"/>
                <a:gd name="T5" fmla="*/ 21 h 100"/>
                <a:gd name="T6" fmla="*/ 28 w 45"/>
                <a:gd name="T7" fmla="*/ 50 h 100"/>
                <a:gd name="T8" fmla="*/ 21 w 45"/>
                <a:gd name="T9" fmla="*/ 79 h 100"/>
                <a:gd name="T10" fmla="*/ 0 w 45"/>
                <a:gd name="T11" fmla="*/ 88 h 100"/>
                <a:gd name="T12" fmla="*/ 0 w 45"/>
                <a:gd name="T13" fmla="*/ 100 h 100"/>
                <a:gd name="T14" fmla="*/ 24 w 45"/>
                <a:gd name="T15" fmla="*/ 96 h 100"/>
                <a:gd name="T16" fmla="*/ 40 w 45"/>
                <a:gd name="T17" fmla="*/ 79 h 100"/>
                <a:gd name="T18" fmla="*/ 45 w 45"/>
                <a:gd name="T19" fmla="*/ 50 h 100"/>
                <a:gd name="T20" fmla="*/ 43 w 45"/>
                <a:gd name="T21" fmla="*/ 28 h 100"/>
                <a:gd name="T22" fmla="*/ 33 w 45"/>
                <a:gd name="T23" fmla="*/ 14 h 100"/>
                <a:gd name="T24" fmla="*/ 19 w 45"/>
                <a:gd name="T25" fmla="*/ 2 h 100"/>
                <a:gd name="T26" fmla="*/ 0 w 45"/>
                <a:gd name="T27" fmla="*/ 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5" h="100">
                  <a:moveTo>
                    <a:pt x="0" y="0"/>
                  </a:moveTo>
                  <a:lnTo>
                    <a:pt x="0" y="14"/>
                  </a:lnTo>
                  <a:lnTo>
                    <a:pt x="21" y="21"/>
                  </a:lnTo>
                  <a:lnTo>
                    <a:pt x="28" y="50"/>
                  </a:lnTo>
                  <a:lnTo>
                    <a:pt x="21" y="79"/>
                  </a:lnTo>
                  <a:lnTo>
                    <a:pt x="0" y="88"/>
                  </a:lnTo>
                  <a:lnTo>
                    <a:pt x="0" y="100"/>
                  </a:lnTo>
                  <a:lnTo>
                    <a:pt x="24" y="96"/>
                  </a:lnTo>
                  <a:lnTo>
                    <a:pt x="40" y="79"/>
                  </a:lnTo>
                  <a:lnTo>
                    <a:pt x="45" y="50"/>
                  </a:lnTo>
                  <a:lnTo>
                    <a:pt x="43" y="28"/>
                  </a:lnTo>
                  <a:lnTo>
                    <a:pt x="33" y="14"/>
                  </a:lnTo>
                  <a:lnTo>
                    <a:pt x="19" y="2"/>
                  </a:lnTo>
                  <a:lnTo>
                    <a:pt x="0"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748" name="Freeform 747"/>
            <p:cNvSpPr>
              <a:spLocks/>
            </p:cNvSpPr>
            <p:nvPr/>
          </p:nvSpPr>
          <p:spPr bwMode="auto">
            <a:xfrm>
              <a:off x="4304" y="1078"/>
              <a:ext cx="46" cy="100"/>
            </a:xfrm>
            <a:custGeom>
              <a:avLst/>
              <a:gdLst>
                <a:gd name="T0" fmla="*/ 45 w 46"/>
                <a:gd name="T1" fmla="*/ 0 h 100"/>
                <a:gd name="T2" fmla="*/ 16 w 46"/>
                <a:gd name="T3" fmla="*/ 9 h 100"/>
                <a:gd name="T4" fmla="*/ 4 w 46"/>
                <a:gd name="T5" fmla="*/ 26 h 100"/>
                <a:gd name="T6" fmla="*/ 0 w 46"/>
                <a:gd name="T7" fmla="*/ 50 h 100"/>
                <a:gd name="T8" fmla="*/ 2 w 46"/>
                <a:gd name="T9" fmla="*/ 72 h 100"/>
                <a:gd name="T10" fmla="*/ 14 w 46"/>
                <a:gd name="T11" fmla="*/ 88 h 100"/>
                <a:gd name="T12" fmla="*/ 28 w 46"/>
                <a:gd name="T13" fmla="*/ 98 h 100"/>
                <a:gd name="T14" fmla="*/ 45 w 46"/>
                <a:gd name="T15" fmla="*/ 100 h 100"/>
                <a:gd name="T16" fmla="*/ 45 w 46"/>
                <a:gd name="T17" fmla="*/ 88 h 100"/>
                <a:gd name="T18" fmla="*/ 26 w 46"/>
                <a:gd name="T19" fmla="*/ 79 h 100"/>
                <a:gd name="T20" fmla="*/ 16 w 46"/>
                <a:gd name="T21" fmla="*/ 50 h 100"/>
                <a:gd name="T22" fmla="*/ 26 w 46"/>
                <a:gd name="T23" fmla="*/ 21 h 100"/>
                <a:gd name="T24" fmla="*/ 45 w 46"/>
                <a:gd name="T25" fmla="*/ 14 h 100"/>
                <a:gd name="T26" fmla="*/ 45 w 46"/>
                <a:gd name="T27" fmla="*/ 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6" h="100">
                  <a:moveTo>
                    <a:pt x="45" y="0"/>
                  </a:moveTo>
                  <a:lnTo>
                    <a:pt x="16" y="9"/>
                  </a:lnTo>
                  <a:lnTo>
                    <a:pt x="4" y="26"/>
                  </a:lnTo>
                  <a:lnTo>
                    <a:pt x="0" y="50"/>
                  </a:lnTo>
                  <a:lnTo>
                    <a:pt x="2" y="72"/>
                  </a:lnTo>
                  <a:lnTo>
                    <a:pt x="14" y="88"/>
                  </a:lnTo>
                  <a:lnTo>
                    <a:pt x="28" y="98"/>
                  </a:lnTo>
                  <a:lnTo>
                    <a:pt x="45" y="100"/>
                  </a:lnTo>
                  <a:lnTo>
                    <a:pt x="45" y="88"/>
                  </a:lnTo>
                  <a:lnTo>
                    <a:pt x="26" y="79"/>
                  </a:lnTo>
                  <a:lnTo>
                    <a:pt x="16" y="50"/>
                  </a:lnTo>
                  <a:lnTo>
                    <a:pt x="26" y="21"/>
                  </a:lnTo>
                  <a:lnTo>
                    <a:pt x="45" y="14"/>
                  </a:lnTo>
                  <a:lnTo>
                    <a:pt x="45"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nvGrpSpPr>
            <p:cNvPr id="749" name="Group 748"/>
            <p:cNvGrpSpPr>
              <a:grpSpLocks/>
            </p:cNvGrpSpPr>
            <p:nvPr/>
          </p:nvGrpSpPr>
          <p:grpSpPr bwMode="auto">
            <a:xfrm>
              <a:off x="4414" y="1078"/>
              <a:ext cx="130" cy="98"/>
              <a:chOff x="4414" y="1078"/>
              <a:chExt cx="130" cy="98"/>
            </a:xfrm>
          </p:grpSpPr>
          <p:sp>
            <p:nvSpPr>
              <p:cNvPr id="812" name="Freeform 811"/>
              <p:cNvSpPr>
                <a:spLocks/>
              </p:cNvSpPr>
              <p:nvPr/>
            </p:nvSpPr>
            <p:spPr bwMode="auto">
              <a:xfrm>
                <a:off x="4414" y="1078"/>
                <a:ext cx="130" cy="98"/>
              </a:xfrm>
              <a:custGeom>
                <a:avLst/>
                <a:gdLst>
                  <a:gd name="T0" fmla="*/ 14 w 130"/>
                  <a:gd name="T1" fmla="*/ 2 h 98"/>
                  <a:gd name="T2" fmla="*/ 0 w 130"/>
                  <a:gd name="T3" fmla="*/ 2 h 98"/>
                  <a:gd name="T4" fmla="*/ 0 w 130"/>
                  <a:gd name="T5" fmla="*/ 98 h 98"/>
                  <a:gd name="T6" fmla="*/ 14 w 130"/>
                  <a:gd name="T7" fmla="*/ 98 h 98"/>
                  <a:gd name="T8" fmla="*/ 14 w 130"/>
                  <a:gd name="T9" fmla="*/ 50 h 98"/>
                  <a:gd name="T10" fmla="*/ 19 w 130"/>
                  <a:gd name="T11" fmla="*/ 28 h 98"/>
                  <a:gd name="T12" fmla="*/ 26 w 130"/>
                  <a:gd name="T13" fmla="*/ 16 h 98"/>
                  <a:gd name="T14" fmla="*/ 40 w 130"/>
                  <a:gd name="T15" fmla="*/ 14 h 98"/>
                  <a:gd name="T16" fmla="*/ 14 w 130"/>
                  <a:gd name="T17" fmla="*/ 14 h 98"/>
                  <a:gd name="T18" fmla="*/ 14 w 130"/>
                  <a:gd name="T19" fmla="*/ 2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0" h="98">
                    <a:moveTo>
                      <a:pt x="14" y="2"/>
                    </a:moveTo>
                    <a:lnTo>
                      <a:pt x="0" y="2"/>
                    </a:lnTo>
                    <a:lnTo>
                      <a:pt x="0" y="98"/>
                    </a:lnTo>
                    <a:lnTo>
                      <a:pt x="14" y="98"/>
                    </a:lnTo>
                    <a:lnTo>
                      <a:pt x="14" y="50"/>
                    </a:lnTo>
                    <a:lnTo>
                      <a:pt x="19" y="28"/>
                    </a:lnTo>
                    <a:lnTo>
                      <a:pt x="26" y="16"/>
                    </a:lnTo>
                    <a:lnTo>
                      <a:pt x="40" y="14"/>
                    </a:lnTo>
                    <a:lnTo>
                      <a:pt x="14" y="14"/>
                    </a:lnTo>
                    <a:lnTo>
                      <a:pt x="14" y="2"/>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813" name="Freeform 812"/>
              <p:cNvSpPr>
                <a:spLocks/>
              </p:cNvSpPr>
              <p:nvPr/>
            </p:nvSpPr>
            <p:spPr bwMode="auto">
              <a:xfrm>
                <a:off x="4414" y="1078"/>
                <a:ext cx="130" cy="98"/>
              </a:xfrm>
              <a:custGeom>
                <a:avLst/>
                <a:gdLst>
                  <a:gd name="T0" fmla="*/ 43 w 130"/>
                  <a:gd name="T1" fmla="*/ 0 h 98"/>
                  <a:gd name="T2" fmla="*/ 26 w 130"/>
                  <a:gd name="T3" fmla="*/ 2 h 98"/>
                  <a:gd name="T4" fmla="*/ 14 w 130"/>
                  <a:gd name="T5" fmla="*/ 14 h 98"/>
                  <a:gd name="T6" fmla="*/ 40 w 130"/>
                  <a:gd name="T7" fmla="*/ 14 h 98"/>
                  <a:gd name="T8" fmla="*/ 52 w 130"/>
                  <a:gd name="T9" fmla="*/ 19 h 98"/>
                  <a:gd name="T10" fmla="*/ 57 w 130"/>
                  <a:gd name="T11" fmla="*/ 36 h 98"/>
                  <a:gd name="T12" fmla="*/ 57 w 130"/>
                  <a:gd name="T13" fmla="*/ 98 h 98"/>
                  <a:gd name="T14" fmla="*/ 72 w 130"/>
                  <a:gd name="T15" fmla="*/ 98 h 98"/>
                  <a:gd name="T16" fmla="*/ 72 w 130"/>
                  <a:gd name="T17" fmla="*/ 43 h 98"/>
                  <a:gd name="T18" fmla="*/ 79 w 130"/>
                  <a:gd name="T19" fmla="*/ 21 h 98"/>
                  <a:gd name="T20" fmla="*/ 92 w 130"/>
                  <a:gd name="T21" fmla="*/ 16 h 98"/>
                  <a:gd name="T22" fmla="*/ 69 w 130"/>
                  <a:gd name="T23" fmla="*/ 16 h 98"/>
                  <a:gd name="T24" fmla="*/ 62 w 130"/>
                  <a:gd name="T25" fmla="*/ 4 h 98"/>
                  <a:gd name="T26" fmla="*/ 43 w 130"/>
                  <a:gd name="T27" fmla="*/ 0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0" h="98">
                    <a:moveTo>
                      <a:pt x="43" y="0"/>
                    </a:moveTo>
                    <a:lnTo>
                      <a:pt x="26" y="2"/>
                    </a:lnTo>
                    <a:lnTo>
                      <a:pt x="14" y="14"/>
                    </a:lnTo>
                    <a:lnTo>
                      <a:pt x="40" y="14"/>
                    </a:lnTo>
                    <a:lnTo>
                      <a:pt x="52" y="19"/>
                    </a:lnTo>
                    <a:lnTo>
                      <a:pt x="57" y="36"/>
                    </a:lnTo>
                    <a:lnTo>
                      <a:pt x="57" y="98"/>
                    </a:lnTo>
                    <a:lnTo>
                      <a:pt x="72" y="98"/>
                    </a:lnTo>
                    <a:lnTo>
                      <a:pt x="72" y="43"/>
                    </a:lnTo>
                    <a:lnTo>
                      <a:pt x="79" y="21"/>
                    </a:lnTo>
                    <a:lnTo>
                      <a:pt x="92" y="16"/>
                    </a:lnTo>
                    <a:lnTo>
                      <a:pt x="69" y="16"/>
                    </a:lnTo>
                    <a:lnTo>
                      <a:pt x="62" y="4"/>
                    </a:lnTo>
                    <a:lnTo>
                      <a:pt x="43"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814" name="Freeform 813"/>
              <p:cNvSpPr>
                <a:spLocks/>
              </p:cNvSpPr>
              <p:nvPr/>
            </p:nvSpPr>
            <p:spPr bwMode="auto">
              <a:xfrm>
                <a:off x="4414" y="1078"/>
                <a:ext cx="130" cy="98"/>
              </a:xfrm>
              <a:custGeom>
                <a:avLst/>
                <a:gdLst>
                  <a:gd name="T0" fmla="*/ 124 w 130"/>
                  <a:gd name="T1" fmla="*/ 14 h 98"/>
                  <a:gd name="T2" fmla="*/ 98 w 130"/>
                  <a:gd name="T3" fmla="*/ 14 h 98"/>
                  <a:gd name="T4" fmla="*/ 105 w 130"/>
                  <a:gd name="T5" fmla="*/ 16 h 98"/>
                  <a:gd name="T6" fmla="*/ 112 w 130"/>
                  <a:gd name="T7" fmla="*/ 24 h 98"/>
                  <a:gd name="T8" fmla="*/ 115 w 130"/>
                  <a:gd name="T9" fmla="*/ 38 h 98"/>
                  <a:gd name="T10" fmla="*/ 115 w 130"/>
                  <a:gd name="T11" fmla="*/ 98 h 98"/>
                  <a:gd name="T12" fmla="*/ 129 w 130"/>
                  <a:gd name="T13" fmla="*/ 98 h 98"/>
                  <a:gd name="T14" fmla="*/ 129 w 130"/>
                  <a:gd name="T15" fmla="*/ 31 h 98"/>
                  <a:gd name="T16" fmla="*/ 124 w 130"/>
                  <a:gd name="T17" fmla="*/ 14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0" h="98">
                    <a:moveTo>
                      <a:pt x="124" y="14"/>
                    </a:moveTo>
                    <a:lnTo>
                      <a:pt x="98" y="14"/>
                    </a:lnTo>
                    <a:lnTo>
                      <a:pt x="105" y="16"/>
                    </a:lnTo>
                    <a:lnTo>
                      <a:pt x="112" y="24"/>
                    </a:lnTo>
                    <a:lnTo>
                      <a:pt x="115" y="38"/>
                    </a:lnTo>
                    <a:lnTo>
                      <a:pt x="115" y="98"/>
                    </a:lnTo>
                    <a:lnTo>
                      <a:pt x="129" y="98"/>
                    </a:lnTo>
                    <a:lnTo>
                      <a:pt x="129" y="31"/>
                    </a:lnTo>
                    <a:lnTo>
                      <a:pt x="124" y="14"/>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815" name="Freeform 814"/>
              <p:cNvSpPr>
                <a:spLocks/>
              </p:cNvSpPr>
              <p:nvPr/>
            </p:nvSpPr>
            <p:spPr bwMode="auto">
              <a:xfrm>
                <a:off x="4414" y="1078"/>
                <a:ext cx="130" cy="98"/>
              </a:xfrm>
              <a:custGeom>
                <a:avLst/>
                <a:gdLst>
                  <a:gd name="T0" fmla="*/ 100 w 130"/>
                  <a:gd name="T1" fmla="*/ 0 h 98"/>
                  <a:gd name="T2" fmla="*/ 83 w 130"/>
                  <a:gd name="T3" fmla="*/ 2 h 98"/>
                  <a:gd name="T4" fmla="*/ 69 w 130"/>
                  <a:gd name="T5" fmla="*/ 16 h 98"/>
                  <a:gd name="T6" fmla="*/ 92 w 130"/>
                  <a:gd name="T7" fmla="*/ 16 h 98"/>
                  <a:gd name="T8" fmla="*/ 98 w 130"/>
                  <a:gd name="T9" fmla="*/ 14 h 98"/>
                  <a:gd name="T10" fmla="*/ 124 w 130"/>
                  <a:gd name="T11" fmla="*/ 14 h 98"/>
                  <a:gd name="T12" fmla="*/ 122 w 130"/>
                  <a:gd name="T13" fmla="*/ 7 h 98"/>
                  <a:gd name="T14" fmla="*/ 100 w 130"/>
                  <a:gd name="T15" fmla="*/ 0 h 9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0" h="98">
                    <a:moveTo>
                      <a:pt x="100" y="0"/>
                    </a:moveTo>
                    <a:lnTo>
                      <a:pt x="83" y="2"/>
                    </a:lnTo>
                    <a:lnTo>
                      <a:pt x="69" y="16"/>
                    </a:lnTo>
                    <a:lnTo>
                      <a:pt x="92" y="16"/>
                    </a:lnTo>
                    <a:lnTo>
                      <a:pt x="98" y="14"/>
                    </a:lnTo>
                    <a:lnTo>
                      <a:pt x="124" y="14"/>
                    </a:lnTo>
                    <a:lnTo>
                      <a:pt x="122" y="7"/>
                    </a:lnTo>
                    <a:lnTo>
                      <a:pt x="100"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grpSp>
          <p:nvGrpSpPr>
            <p:cNvPr id="750" name="Group 749"/>
            <p:cNvGrpSpPr>
              <a:grpSpLocks/>
            </p:cNvGrpSpPr>
            <p:nvPr/>
          </p:nvGrpSpPr>
          <p:grpSpPr bwMode="auto">
            <a:xfrm>
              <a:off x="4657" y="1041"/>
              <a:ext cx="53" cy="194"/>
              <a:chOff x="4657" y="1041"/>
              <a:chExt cx="53" cy="194"/>
            </a:xfrm>
          </p:grpSpPr>
          <p:sp>
            <p:nvSpPr>
              <p:cNvPr id="809" name="Freeform 808"/>
              <p:cNvSpPr>
                <a:spLocks/>
              </p:cNvSpPr>
              <p:nvPr/>
            </p:nvSpPr>
            <p:spPr bwMode="auto">
              <a:xfrm>
                <a:off x="4657" y="1041"/>
                <a:ext cx="41" cy="137"/>
              </a:xfrm>
              <a:custGeom>
                <a:avLst/>
                <a:gdLst>
                  <a:gd name="T0" fmla="*/ 0 w 41"/>
                  <a:gd name="T1" fmla="*/ 35 h 137"/>
                  <a:gd name="T2" fmla="*/ 0 w 41"/>
                  <a:gd name="T3" fmla="*/ 50 h 137"/>
                  <a:gd name="T4" fmla="*/ 19 w 41"/>
                  <a:gd name="T5" fmla="*/ 57 h 137"/>
                  <a:gd name="T6" fmla="*/ 26 w 41"/>
                  <a:gd name="T7" fmla="*/ 88 h 137"/>
                  <a:gd name="T8" fmla="*/ 19 w 41"/>
                  <a:gd name="T9" fmla="*/ 115 h 137"/>
                  <a:gd name="T10" fmla="*/ 0 w 41"/>
                  <a:gd name="T11" fmla="*/ 124 h 137"/>
                  <a:gd name="T12" fmla="*/ 0 w 41"/>
                  <a:gd name="T13" fmla="*/ 136 h 137"/>
                  <a:gd name="T14" fmla="*/ 14 w 41"/>
                  <a:gd name="T15" fmla="*/ 134 h 137"/>
                  <a:gd name="T16" fmla="*/ 26 w 41"/>
                  <a:gd name="T17" fmla="*/ 122 h 137"/>
                  <a:gd name="T18" fmla="*/ 40 w 41"/>
                  <a:gd name="T19" fmla="*/ 122 h 137"/>
                  <a:gd name="T20" fmla="*/ 40 w 41"/>
                  <a:gd name="T21" fmla="*/ 50 h 137"/>
                  <a:gd name="T22" fmla="*/ 26 w 41"/>
                  <a:gd name="T23" fmla="*/ 50 h 137"/>
                  <a:gd name="T24" fmla="*/ 14 w 41"/>
                  <a:gd name="T25" fmla="*/ 38 h 137"/>
                  <a:gd name="T26" fmla="*/ 0 w 41"/>
                  <a:gd name="T27" fmla="*/ 35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1" h="137">
                    <a:moveTo>
                      <a:pt x="0" y="35"/>
                    </a:moveTo>
                    <a:lnTo>
                      <a:pt x="0" y="50"/>
                    </a:lnTo>
                    <a:lnTo>
                      <a:pt x="19" y="57"/>
                    </a:lnTo>
                    <a:lnTo>
                      <a:pt x="26" y="88"/>
                    </a:lnTo>
                    <a:lnTo>
                      <a:pt x="19" y="115"/>
                    </a:lnTo>
                    <a:lnTo>
                      <a:pt x="0" y="124"/>
                    </a:lnTo>
                    <a:lnTo>
                      <a:pt x="0" y="136"/>
                    </a:lnTo>
                    <a:lnTo>
                      <a:pt x="14" y="134"/>
                    </a:lnTo>
                    <a:lnTo>
                      <a:pt x="26" y="122"/>
                    </a:lnTo>
                    <a:lnTo>
                      <a:pt x="40" y="122"/>
                    </a:lnTo>
                    <a:lnTo>
                      <a:pt x="40" y="50"/>
                    </a:lnTo>
                    <a:lnTo>
                      <a:pt x="26" y="50"/>
                    </a:lnTo>
                    <a:lnTo>
                      <a:pt x="14" y="38"/>
                    </a:lnTo>
                    <a:lnTo>
                      <a:pt x="0" y="35"/>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810" name="Rectangle 809"/>
              <p:cNvSpPr>
                <a:spLocks/>
              </p:cNvSpPr>
              <p:nvPr/>
            </p:nvSpPr>
            <p:spPr bwMode="auto">
              <a:xfrm>
                <a:off x="4696" y="1224"/>
                <a:ext cx="14" cy="11"/>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rot="0" vert="horz" wrap="square" lIns="91440" tIns="45720" rIns="91440" bIns="45720" anchor="t" anchorCtr="0" upright="1">
                <a:noAutofit/>
              </a:bodyPr>
              <a:lstStyle/>
              <a:p>
                <a:endParaRPr lang="en-AU"/>
              </a:p>
            </p:txBody>
          </p:sp>
          <p:sp>
            <p:nvSpPr>
              <p:cNvPr id="811" name="Rectangle 810"/>
              <p:cNvSpPr>
                <a:spLocks/>
              </p:cNvSpPr>
              <p:nvPr/>
            </p:nvSpPr>
            <p:spPr bwMode="auto">
              <a:xfrm>
                <a:off x="4696" y="1041"/>
                <a:ext cx="14" cy="5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rot="0" vert="horz" wrap="square" lIns="91440" tIns="45720" rIns="91440" bIns="45720" anchor="t" anchorCtr="0" upright="1">
                <a:noAutofit/>
              </a:bodyPr>
              <a:lstStyle/>
              <a:p>
                <a:endParaRPr lang="en-AU"/>
              </a:p>
            </p:txBody>
          </p:sp>
        </p:grpSp>
        <p:sp>
          <p:nvSpPr>
            <p:cNvPr id="751" name="Freeform 750"/>
            <p:cNvSpPr>
              <a:spLocks/>
            </p:cNvSpPr>
            <p:nvPr/>
          </p:nvSpPr>
          <p:spPr bwMode="auto">
            <a:xfrm>
              <a:off x="4616" y="1078"/>
              <a:ext cx="41" cy="100"/>
            </a:xfrm>
            <a:custGeom>
              <a:avLst/>
              <a:gdLst>
                <a:gd name="T0" fmla="*/ 40 w 41"/>
                <a:gd name="T1" fmla="*/ 0 h 100"/>
                <a:gd name="T2" fmla="*/ 38 w 41"/>
                <a:gd name="T3" fmla="*/ 0 h 100"/>
                <a:gd name="T4" fmla="*/ 16 w 41"/>
                <a:gd name="T5" fmla="*/ 7 h 100"/>
                <a:gd name="T6" fmla="*/ 2 w 41"/>
                <a:gd name="T7" fmla="*/ 24 h 100"/>
                <a:gd name="T8" fmla="*/ 0 w 41"/>
                <a:gd name="T9" fmla="*/ 50 h 100"/>
                <a:gd name="T10" fmla="*/ 2 w 41"/>
                <a:gd name="T11" fmla="*/ 76 h 100"/>
                <a:gd name="T12" fmla="*/ 19 w 41"/>
                <a:gd name="T13" fmla="*/ 96 h 100"/>
                <a:gd name="T14" fmla="*/ 40 w 41"/>
                <a:gd name="T15" fmla="*/ 100 h 100"/>
                <a:gd name="T16" fmla="*/ 40 w 41"/>
                <a:gd name="T17" fmla="*/ 88 h 100"/>
                <a:gd name="T18" fmla="*/ 24 w 41"/>
                <a:gd name="T19" fmla="*/ 79 h 100"/>
                <a:gd name="T20" fmla="*/ 16 w 41"/>
                <a:gd name="T21" fmla="*/ 50 h 100"/>
                <a:gd name="T22" fmla="*/ 24 w 41"/>
                <a:gd name="T23" fmla="*/ 21 h 100"/>
                <a:gd name="T24" fmla="*/ 40 w 41"/>
                <a:gd name="T25" fmla="*/ 14 h 100"/>
                <a:gd name="T26" fmla="*/ 40 w 41"/>
                <a:gd name="T27" fmla="*/ 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1" h="100">
                  <a:moveTo>
                    <a:pt x="40" y="0"/>
                  </a:moveTo>
                  <a:lnTo>
                    <a:pt x="38" y="0"/>
                  </a:lnTo>
                  <a:lnTo>
                    <a:pt x="16" y="7"/>
                  </a:lnTo>
                  <a:lnTo>
                    <a:pt x="2" y="24"/>
                  </a:lnTo>
                  <a:lnTo>
                    <a:pt x="0" y="50"/>
                  </a:lnTo>
                  <a:lnTo>
                    <a:pt x="2" y="76"/>
                  </a:lnTo>
                  <a:lnTo>
                    <a:pt x="19" y="96"/>
                  </a:lnTo>
                  <a:lnTo>
                    <a:pt x="40" y="100"/>
                  </a:lnTo>
                  <a:lnTo>
                    <a:pt x="40" y="88"/>
                  </a:lnTo>
                  <a:lnTo>
                    <a:pt x="24" y="79"/>
                  </a:lnTo>
                  <a:lnTo>
                    <a:pt x="16" y="50"/>
                  </a:lnTo>
                  <a:lnTo>
                    <a:pt x="24" y="21"/>
                  </a:lnTo>
                  <a:lnTo>
                    <a:pt x="40" y="14"/>
                  </a:lnTo>
                  <a:lnTo>
                    <a:pt x="40"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nvGrpSpPr>
            <p:cNvPr id="752" name="Group 751"/>
            <p:cNvGrpSpPr>
              <a:grpSpLocks/>
            </p:cNvGrpSpPr>
            <p:nvPr/>
          </p:nvGrpSpPr>
          <p:grpSpPr bwMode="auto">
            <a:xfrm>
              <a:off x="4724" y="1078"/>
              <a:ext cx="53" cy="98"/>
              <a:chOff x="4724" y="1078"/>
              <a:chExt cx="53" cy="98"/>
            </a:xfrm>
          </p:grpSpPr>
          <p:sp>
            <p:nvSpPr>
              <p:cNvPr id="807" name="Freeform 806"/>
              <p:cNvSpPr>
                <a:spLocks/>
              </p:cNvSpPr>
              <p:nvPr/>
            </p:nvSpPr>
            <p:spPr bwMode="auto">
              <a:xfrm>
                <a:off x="4724" y="1078"/>
                <a:ext cx="53" cy="98"/>
              </a:xfrm>
              <a:custGeom>
                <a:avLst/>
                <a:gdLst>
                  <a:gd name="T0" fmla="*/ 14 w 53"/>
                  <a:gd name="T1" fmla="*/ 2 h 98"/>
                  <a:gd name="T2" fmla="*/ 0 w 53"/>
                  <a:gd name="T3" fmla="*/ 2 h 98"/>
                  <a:gd name="T4" fmla="*/ 0 w 53"/>
                  <a:gd name="T5" fmla="*/ 98 h 98"/>
                  <a:gd name="T6" fmla="*/ 16 w 53"/>
                  <a:gd name="T7" fmla="*/ 98 h 98"/>
                  <a:gd name="T8" fmla="*/ 16 w 53"/>
                  <a:gd name="T9" fmla="*/ 48 h 98"/>
                  <a:gd name="T10" fmla="*/ 19 w 53"/>
                  <a:gd name="T11" fmla="*/ 28 h 98"/>
                  <a:gd name="T12" fmla="*/ 26 w 53"/>
                  <a:gd name="T13" fmla="*/ 21 h 98"/>
                  <a:gd name="T14" fmla="*/ 36 w 53"/>
                  <a:gd name="T15" fmla="*/ 16 h 98"/>
                  <a:gd name="T16" fmla="*/ 14 w 53"/>
                  <a:gd name="T17" fmla="*/ 16 h 98"/>
                  <a:gd name="T18" fmla="*/ 14 w 53"/>
                  <a:gd name="T19" fmla="*/ 2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3" h="98">
                    <a:moveTo>
                      <a:pt x="14" y="2"/>
                    </a:moveTo>
                    <a:lnTo>
                      <a:pt x="0" y="2"/>
                    </a:lnTo>
                    <a:lnTo>
                      <a:pt x="0" y="98"/>
                    </a:lnTo>
                    <a:lnTo>
                      <a:pt x="16" y="98"/>
                    </a:lnTo>
                    <a:lnTo>
                      <a:pt x="16" y="48"/>
                    </a:lnTo>
                    <a:lnTo>
                      <a:pt x="19" y="28"/>
                    </a:lnTo>
                    <a:lnTo>
                      <a:pt x="26" y="21"/>
                    </a:lnTo>
                    <a:lnTo>
                      <a:pt x="36" y="16"/>
                    </a:lnTo>
                    <a:lnTo>
                      <a:pt x="14" y="16"/>
                    </a:lnTo>
                    <a:lnTo>
                      <a:pt x="14" y="2"/>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808" name="Freeform 807"/>
              <p:cNvSpPr>
                <a:spLocks/>
              </p:cNvSpPr>
              <p:nvPr/>
            </p:nvSpPr>
            <p:spPr bwMode="auto">
              <a:xfrm>
                <a:off x="4724" y="1078"/>
                <a:ext cx="53" cy="98"/>
              </a:xfrm>
              <a:custGeom>
                <a:avLst/>
                <a:gdLst>
                  <a:gd name="T0" fmla="*/ 36 w 53"/>
                  <a:gd name="T1" fmla="*/ 0 h 98"/>
                  <a:gd name="T2" fmla="*/ 26 w 53"/>
                  <a:gd name="T3" fmla="*/ 2 h 98"/>
                  <a:gd name="T4" fmla="*/ 14 w 53"/>
                  <a:gd name="T5" fmla="*/ 16 h 98"/>
                  <a:gd name="T6" fmla="*/ 36 w 53"/>
                  <a:gd name="T7" fmla="*/ 16 h 98"/>
                  <a:gd name="T8" fmla="*/ 45 w 53"/>
                  <a:gd name="T9" fmla="*/ 21 h 98"/>
                  <a:gd name="T10" fmla="*/ 52 w 53"/>
                  <a:gd name="T11" fmla="*/ 4 h 98"/>
                  <a:gd name="T12" fmla="*/ 36 w 53"/>
                  <a:gd name="T13" fmla="*/ 0 h 98"/>
                </a:gdLst>
                <a:ahLst/>
                <a:cxnLst>
                  <a:cxn ang="0">
                    <a:pos x="T0" y="T1"/>
                  </a:cxn>
                  <a:cxn ang="0">
                    <a:pos x="T2" y="T3"/>
                  </a:cxn>
                  <a:cxn ang="0">
                    <a:pos x="T4" y="T5"/>
                  </a:cxn>
                  <a:cxn ang="0">
                    <a:pos x="T6" y="T7"/>
                  </a:cxn>
                  <a:cxn ang="0">
                    <a:pos x="T8" y="T9"/>
                  </a:cxn>
                  <a:cxn ang="0">
                    <a:pos x="T10" y="T11"/>
                  </a:cxn>
                  <a:cxn ang="0">
                    <a:pos x="T12" y="T13"/>
                  </a:cxn>
                </a:cxnLst>
                <a:rect l="0" t="0" r="r" b="b"/>
                <a:pathLst>
                  <a:path w="53" h="98">
                    <a:moveTo>
                      <a:pt x="36" y="0"/>
                    </a:moveTo>
                    <a:lnTo>
                      <a:pt x="26" y="2"/>
                    </a:lnTo>
                    <a:lnTo>
                      <a:pt x="14" y="16"/>
                    </a:lnTo>
                    <a:lnTo>
                      <a:pt x="36" y="16"/>
                    </a:lnTo>
                    <a:lnTo>
                      <a:pt x="45" y="21"/>
                    </a:lnTo>
                    <a:lnTo>
                      <a:pt x="52" y="4"/>
                    </a:lnTo>
                    <a:lnTo>
                      <a:pt x="36"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sp>
          <p:nvSpPr>
            <p:cNvPr id="753" name="Freeform 752"/>
            <p:cNvSpPr>
              <a:spLocks/>
            </p:cNvSpPr>
            <p:nvPr/>
          </p:nvSpPr>
          <p:spPr bwMode="auto">
            <a:xfrm>
              <a:off x="4795" y="1033"/>
              <a:ext cx="20" cy="143"/>
            </a:xfrm>
            <a:custGeom>
              <a:avLst/>
              <a:gdLst>
                <a:gd name="T0" fmla="*/ 0 w 20"/>
                <a:gd name="T1" fmla="*/ 0 h 143"/>
                <a:gd name="T2" fmla="*/ 0 w 20"/>
                <a:gd name="T3" fmla="*/ 142 h 143"/>
              </a:gdLst>
              <a:ahLst/>
              <a:cxnLst>
                <a:cxn ang="0">
                  <a:pos x="T0" y="T1"/>
                </a:cxn>
                <a:cxn ang="0">
                  <a:pos x="T2" y="T3"/>
                </a:cxn>
              </a:cxnLst>
              <a:rect l="0" t="0" r="r" b="b"/>
              <a:pathLst>
                <a:path w="20" h="143">
                  <a:moveTo>
                    <a:pt x="0" y="0"/>
                  </a:moveTo>
                  <a:lnTo>
                    <a:pt x="0" y="142"/>
                  </a:lnTo>
                </a:path>
              </a:pathLst>
            </a:custGeom>
            <a:noFill/>
            <a:ln w="11937">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AU"/>
            </a:p>
          </p:txBody>
        </p:sp>
        <p:grpSp>
          <p:nvGrpSpPr>
            <p:cNvPr id="754" name="Group 753"/>
            <p:cNvGrpSpPr>
              <a:grpSpLocks/>
            </p:cNvGrpSpPr>
            <p:nvPr/>
          </p:nvGrpSpPr>
          <p:grpSpPr bwMode="auto">
            <a:xfrm>
              <a:off x="4818" y="1039"/>
              <a:ext cx="57" cy="137"/>
              <a:chOff x="4818" y="1039"/>
              <a:chExt cx="57" cy="137"/>
            </a:xfrm>
          </p:grpSpPr>
          <p:sp>
            <p:nvSpPr>
              <p:cNvPr id="804" name="Rectangle 803"/>
              <p:cNvSpPr>
                <a:spLocks/>
              </p:cNvSpPr>
              <p:nvPr/>
            </p:nvSpPr>
            <p:spPr bwMode="auto">
              <a:xfrm>
                <a:off x="4832" y="1091"/>
                <a:ext cx="16" cy="8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rot="0" vert="horz" wrap="square" lIns="91440" tIns="45720" rIns="91440" bIns="45720" anchor="t" anchorCtr="0" upright="1">
                <a:noAutofit/>
              </a:bodyPr>
              <a:lstStyle/>
              <a:p>
                <a:endParaRPr lang="en-AU"/>
              </a:p>
            </p:txBody>
          </p:sp>
          <p:sp>
            <p:nvSpPr>
              <p:cNvPr id="805" name="Rectangle 804"/>
              <p:cNvSpPr>
                <a:spLocks/>
              </p:cNvSpPr>
              <p:nvPr/>
            </p:nvSpPr>
            <p:spPr bwMode="auto">
              <a:xfrm>
                <a:off x="4818" y="1140"/>
                <a:ext cx="50" cy="12"/>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rot="0" vert="horz" wrap="square" lIns="91440" tIns="45720" rIns="91440" bIns="45720" anchor="t" anchorCtr="0" upright="1">
                <a:noAutofit/>
              </a:bodyPr>
              <a:lstStyle/>
              <a:p>
                <a:endParaRPr lang="en-AU"/>
              </a:p>
            </p:txBody>
          </p:sp>
          <p:sp>
            <p:nvSpPr>
              <p:cNvPr id="806" name="Freeform 805"/>
              <p:cNvSpPr>
                <a:spLocks/>
              </p:cNvSpPr>
              <p:nvPr/>
            </p:nvSpPr>
            <p:spPr bwMode="auto">
              <a:xfrm>
                <a:off x="4818" y="1039"/>
                <a:ext cx="57" cy="137"/>
              </a:xfrm>
              <a:custGeom>
                <a:avLst/>
                <a:gdLst>
                  <a:gd name="T0" fmla="*/ 40 w 57"/>
                  <a:gd name="T1" fmla="*/ 0 h 137"/>
                  <a:gd name="T2" fmla="*/ 23 w 57"/>
                  <a:gd name="T3" fmla="*/ 4 h 137"/>
                  <a:gd name="T4" fmla="*/ 16 w 57"/>
                  <a:gd name="T5" fmla="*/ 16 h 137"/>
                  <a:gd name="T6" fmla="*/ 14 w 57"/>
                  <a:gd name="T7" fmla="*/ 31 h 137"/>
                  <a:gd name="T8" fmla="*/ 14 w 57"/>
                  <a:gd name="T9" fmla="*/ 40 h 137"/>
                  <a:gd name="T10" fmla="*/ 31 w 57"/>
                  <a:gd name="T11" fmla="*/ 40 h 137"/>
                  <a:gd name="T12" fmla="*/ 31 w 57"/>
                  <a:gd name="T13" fmla="*/ 31 h 137"/>
                  <a:gd name="T14" fmla="*/ 36 w 57"/>
                  <a:gd name="T15" fmla="*/ 19 h 137"/>
                  <a:gd name="T16" fmla="*/ 45 w 57"/>
                  <a:gd name="T17" fmla="*/ 16 h 137"/>
                  <a:gd name="T18" fmla="*/ 52 w 57"/>
                  <a:gd name="T19" fmla="*/ 16 h 137"/>
                  <a:gd name="T20" fmla="*/ 57 w 57"/>
                  <a:gd name="T21" fmla="*/ 2 h 137"/>
                  <a:gd name="T22" fmla="*/ 40 w 57"/>
                  <a:gd name="T23" fmla="*/ 0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7" h="137">
                    <a:moveTo>
                      <a:pt x="40" y="0"/>
                    </a:moveTo>
                    <a:lnTo>
                      <a:pt x="23" y="4"/>
                    </a:lnTo>
                    <a:lnTo>
                      <a:pt x="16" y="16"/>
                    </a:lnTo>
                    <a:lnTo>
                      <a:pt x="14" y="31"/>
                    </a:lnTo>
                    <a:lnTo>
                      <a:pt x="14" y="40"/>
                    </a:lnTo>
                    <a:lnTo>
                      <a:pt x="31" y="40"/>
                    </a:lnTo>
                    <a:lnTo>
                      <a:pt x="31" y="31"/>
                    </a:lnTo>
                    <a:lnTo>
                      <a:pt x="36" y="19"/>
                    </a:lnTo>
                    <a:lnTo>
                      <a:pt x="45" y="16"/>
                    </a:lnTo>
                    <a:lnTo>
                      <a:pt x="52" y="16"/>
                    </a:lnTo>
                    <a:lnTo>
                      <a:pt x="57" y="2"/>
                    </a:lnTo>
                    <a:lnTo>
                      <a:pt x="40"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grpSp>
          <p:nvGrpSpPr>
            <p:cNvPr id="755" name="Group 754"/>
            <p:cNvGrpSpPr>
              <a:grpSpLocks/>
            </p:cNvGrpSpPr>
            <p:nvPr/>
          </p:nvGrpSpPr>
          <p:grpSpPr bwMode="auto">
            <a:xfrm>
              <a:off x="4870" y="1044"/>
              <a:ext cx="48" cy="134"/>
              <a:chOff x="4870" y="1044"/>
              <a:chExt cx="48" cy="134"/>
            </a:xfrm>
          </p:grpSpPr>
          <p:sp>
            <p:nvSpPr>
              <p:cNvPr id="801" name="Freeform 800"/>
              <p:cNvSpPr>
                <a:spLocks/>
              </p:cNvSpPr>
              <p:nvPr/>
            </p:nvSpPr>
            <p:spPr bwMode="auto">
              <a:xfrm>
                <a:off x="4870" y="1044"/>
                <a:ext cx="48" cy="134"/>
              </a:xfrm>
              <a:custGeom>
                <a:avLst/>
                <a:gdLst>
                  <a:gd name="T0" fmla="*/ 28 w 48"/>
                  <a:gd name="T1" fmla="*/ 47 h 134"/>
                  <a:gd name="T2" fmla="*/ 12 w 48"/>
                  <a:gd name="T3" fmla="*/ 47 h 134"/>
                  <a:gd name="T4" fmla="*/ 12 w 48"/>
                  <a:gd name="T5" fmla="*/ 105 h 134"/>
                  <a:gd name="T6" fmla="*/ 14 w 48"/>
                  <a:gd name="T7" fmla="*/ 124 h 134"/>
                  <a:gd name="T8" fmla="*/ 21 w 48"/>
                  <a:gd name="T9" fmla="*/ 131 h 134"/>
                  <a:gd name="T10" fmla="*/ 36 w 48"/>
                  <a:gd name="T11" fmla="*/ 134 h 134"/>
                  <a:gd name="T12" fmla="*/ 47 w 48"/>
                  <a:gd name="T13" fmla="*/ 131 h 134"/>
                  <a:gd name="T14" fmla="*/ 45 w 48"/>
                  <a:gd name="T15" fmla="*/ 120 h 134"/>
                  <a:gd name="T16" fmla="*/ 38 w 48"/>
                  <a:gd name="T17" fmla="*/ 120 h 134"/>
                  <a:gd name="T18" fmla="*/ 33 w 48"/>
                  <a:gd name="T19" fmla="*/ 117 h 134"/>
                  <a:gd name="T20" fmla="*/ 28 w 48"/>
                  <a:gd name="T21" fmla="*/ 112 h 134"/>
                  <a:gd name="T22" fmla="*/ 28 w 48"/>
                  <a:gd name="T23" fmla="*/ 47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8" h="134">
                    <a:moveTo>
                      <a:pt x="28" y="47"/>
                    </a:moveTo>
                    <a:lnTo>
                      <a:pt x="12" y="47"/>
                    </a:lnTo>
                    <a:lnTo>
                      <a:pt x="12" y="105"/>
                    </a:lnTo>
                    <a:lnTo>
                      <a:pt x="14" y="124"/>
                    </a:lnTo>
                    <a:lnTo>
                      <a:pt x="21" y="131"/>
                    </a:lnTo>
                    <a:lnTo>
                      <a:pt x="36" y="134"/>
                    </a:lnTo>
                    <a:lnTo>
                      <a:pt x="47" y="131"/>
                    </a:lnTo>
                    <a:lnTo>
                      <a:pt x="45" y="120"/>
                    </a:lnTo>
                    <a:lnTo>
                      <a:pt x="38" y="120"/>
                    </a:lnTo>
                    <a:lnTo>
                      <a:pt x="33" y="117"/>
                    </a:lnTo>
                    <a:lnTo>
                      <a:pt x="28" y="112"/>
                    </a:lnTo>
                    <a:lnTo>
                      <a:pt x="28" y="47"/>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802" name="Rectangle 801"/>
              <p:cNvSpPr>
                <a:spLocks/>
              </p:cNvSpPr>
              <p:nvPr/>
            </p:nvSpPr>
            <p:spPr bwMode="auto">
              <a:xfrm>
                <a:off x="4870" y="1138"/>
                <a:ext cx="45" cy="12"/>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rot="0" vert="horz" wrap="square" lIns="91440" tIns="45720" rIns="91440" bIns="45720" anchor="t" anchorCtr="0" upright="1">
                <a:noAutofit/>
              </a:bodyPr>
              <a:lstStyle/>
              <a:p>
                <a:endParaRPr lang="en-AU"/>
              </a:p>
            </p:txBody>
          </p:sp>
          <p:sp>
            <p:nvSpPr>
              <p:cNvPr id="803" name="Freeform 802"/>
              <p:cNvSpPr>
                <a:spLocks/>
              </p:cNvSpPr>
              <p:nvPr/>
            </p:nvSpPr>
            <p:spPr bwMode="auto">
              <a:xfrm>
                <a:off x="4870" y="1044"/>
                <a:ext cx="48" cy="134"/>
              </a:xfrm>
              <a:custGeom>
                <a:avLst/>
                <a:gdLst>
                  <a:gd name="T0" fmla="*/ 28 w 48"/>
                  <a:gd name="T1" fmla="*/ 0 h 134"/>
                  <a:gd name="T2" fmla="*/ 12 w 48"/>
                  <a:gd name="T3" fmla="*/ 11 h 134"/>
                  <a:gd name="T4" fmla="*/ 12 w 48"/>
                  <a:gd name="T5" fmla="*/ 35 h 134"/>
                  <a:gd name="T6" fmla="*/ 28 w 48"/>
                  <a:gd name="T7" fmla="*/ 35 h 134"/>
                  <a:gd name="T8" fmla="*/ 28 w 48"/>
                  <a:gd name="T9" fmla="*/ 0 h 134"/>
                </a:gdLst>
                <a:ahLst/>
                <a:cxnLst>
                  <a:cxn ang="0">
                    <a:pos x="T0" y="T1"/>
                  </a:cxn>
                  <a:cxn ang="0">
                    <a:pos x="T2" y="T3"/>
                  </a:cxn>
                  <a:cxn ang="0">
                    <a:pos x="T4" y="T5"/>
                  </a:cxn>
                  <a:cxn ang="0">
                    <a:pos x="T6" y="T7"/>
                  </a:cxn>
                  <a:cxn ang="0">
                    <a:pos x="T8" y="T9"/>
                  </a:cxn>
                </a:cxnLst>
                <a:rect l="0" t="0" r="r" b="b"/>
                <a:pathLst>
                  <a:path w="48" h="134">
                    <a:moveTo>
                      <a:pt x="28" y="0"/>
                    </a:moveTo>
                    <a:lnTo>
                      <a:pt x="12" y="11"/>
                    </a:lnTo>
                    <a:lnTo>
                      <a:pt x="12" y="35"/>
                    </a:lnTo>
                    <a:lnTo>
                      <a:pt x="28" y="35"/>
                    </a:lnTo>
                    <a:lnTo>
                      <a:pt x="28"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sp>
          <p:nvSpPr>
            <p:cNvPr id="756" name="Freeform 755"/>
            <p:cNvSpPr>
              <a:spLocks/>
            </p:cNvSpPr>
            <p:nvPr/>
          </p:nvSpPr>
          <p:spPr bwMode="auto">
            <a:xfrm>
              <a:off x="5024" y="1078"/>
              <a:ext cx="43" cy="100"/>
            </a:xfrm>
            <a:custGeom>
              <a:avLst/>
              <a:gdLst>
                <a:gd name="T0" fmla="*/ 2 w 43"/>
                <a:gd name="T1" fmla="*/ 0 h 100"/>
                <a:gd name="T2" fmla="*/ 0 w 43"/>
                <a:gd name="T3" fmla="*/ 0 h 100"/>
                <a:gd name="T4" fmla="*/ 0 w 43"/>
                <a:gd name="T5" fmla="*/ 14 h 100"/>
                <a:gd name="T6" fmla="*/ 2 w 43"/>
                <a:gd name="T7" fmla="*/ 14 h 100"/>
                <a:gd name="T8" fmla="*/ 19 w 43"/>
                <a:gd name="T9" fmla="*/ 21 h 100"/>
                <a:gd name="T10" fmla="*/ 28 w 43"/>
                <a:gd name="T11" fmla="*/ 50 h 100"/>
                <a:gd name="T12" fmla="*/ 19 w 43"/>
                <a:gd name="T13" fmla="*/ 79 h 100"/>
                <a:gd name="T14" fmla="*/ 0 w 43"/>
                <a:gd name="T15" fmla="*/ 88 h 100"/>
                <a:gd name="T16" fmla="*/ 0 w 43"/>
                <a:gd name="T17" fmla="*/ 100 h 100"/>
                <a:gd name="T18" fmla="*/ 2 w 43"/>
                <a:gd name="T19" fmla="*/ 100 h 100"/>
                <a:gd name="T20" fmla="*/ 16 w 43"/>
                <a:gd name="T21" fmla="*/ 98 h 100"/>
                <a:gd name="T22" fmla="*/ 31 w 43"/>
                <a:gd name="T23" fmla="*/ 88 h 100"/>
                <a:gd name="T24" fmla="*/ 40 w 43"/>
                <a:gd name="T25" fmla="*/ 72 h 100"/>
                <a:gd name="T26" fmla="*/ 43 w 43"/>
                <a:gd name="T27" fmla="*/ 50 h 100"/>
                <a:gd name="T28" fmla="*/ 40 w 43"/>
                <a:gd name="T29" fmla="*/ 28 h 100"/>
                <a:gd name="T30" fmla="*/ 33 w 43"/>
                <a:gd name="T31" fmla="*/ 14 h 100"/>
                <a:gd name="T32" fmla="*/ 19 w 43"/>
                <a:gd name="T33" fmla="*/ 2 h 100"/>
                <a:gd name="T34" fmla="*/ 2 w 43"/>
                <a:gd name="T35" fmla="*/ 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3" h="100">
                  <a:moveTo>
                    <a:pt x="2" y="0"/>
                  </a:moveTo>
                  <a:lnTo>
                    <a:pt x="0" y="0"/>
                  </a:lnTo>
                  <a:lnTo>
                    <a:pt x="0" y="14"/>
                  </a:lnTo>
                  <a:lnTo>
                    <a:pt x="2" y="14"/>
                  </a:lnTo>
                  <a:lnTo>
                    <a:pt x="19" y="21"/>
                  </a:lnTo>
                  <a:lnTo>
                    <a:pt x="28" y="50"/>
                  </a:lnTo>
                  <a:lnTo>
                    <a:pt x="19" y="79"/>
                  </a:lnTo>
                  <a:lnTo>
                    <a:pt x="0" y="88"/>
                  </a:lnTo>
                  <a:lnTo>
                    <a:pt x="0" y="100"/>
                  </a:lnTo>
                  <a:lnTo>
                    <a:pt x="2" y="100"/>
                  </a:lnTo>
                  <a:lnTo>
                    <a:pt x="16" y="98"/>
                  </a:lnTo>
                  <a:lnTo>
                    <a:pt x="31" y="88"/>
                  </a:lnTo>
                  <a:lnTo>
                    <a:pt x="40" y="72"/>
                  </a:lnTo>
                  <a:lnTo>
                    <a:pt x="43" y="50"/>
                  </a:lnTo>
                  <a:lnTo>
                    <a:pt x="40" y="28"/>
                  </a:lnTo>
                  <a:lnTo>
                    <a:pt x="33" y="14"/>
                  </a:lnTo>
                  <a:lnTo>
                    <a:pt x="19" y="2"/>
                  </a:lnTo>
                  <a:lnTo>
                    <a:pt x="2"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nvGrpSpPr>
            <p:cNvPr id="757" name="Group 756"/>
            <p:cNvGrpSpPr>
              <a:grpSpLocks/>
            </p:cNvGrpSpPr>
            <p:nvPr/>
          </p:nvGrpSpPr>
          <p:grpSpPr bwMode="auto">
            <a:xfrm>
              <a:off x="4983" y="1041"/>
              <a:ext cx="41" cy="137"/>
              <a:chOff x="4983" y="1041"/>
              <a:chExt cx="41" cy="137"/>
            </a:xfrm>
          </p:grpSpPr>
          <p:sp>
            <p:nvSpPr>
              <p:cNvPr id="798" name="Freeform 797"/>
              <p:cNvSpPr>
                <a:spLocks/>
              </p:cNvSpPr>
              <p:nvPr/>
            </p:nvSpPr>
            <p:spPr bwMode="auto">
              <a:xfrm>
                <a:off x="4983" y="1041"/>
                <a:ext cx="41" cy="137"/>
              </a:xfrm>
              <a:custGeom>
                <a:avLst/>
                <a:gdLst>
                  <a:gd name="T0" fmla="*/ 37 w 41"/>
                  <a:gd name="T1" fmla="*/ 122 h 137"/>
                  <a:gd name="T2" fmla="*/ 14 w 41"/>
                  <a:gd name="T3" fmla="*/ 122 h 137"/>
                  <a:gd name="T4" fmla="*/ 26 w 41"/>
                  <a:gd name="T5" fmla="*/ 134 h 137"/>
                  <a:gd name="T6" fmla="*/ 40 w 41"/>
                  <a:gd name="T7" fmla="*/ 136 h 137"/>
                  <a:gd name="T8" fmla="*/ 40 w 41"/>
                  <a:gd name="T9" fmla="*/ 124 h 137"/>
                  <a:gd name="T10" fmla="*/ 37 w 41"/>
                  <a:gd name="T11" fmla="*/ 122 h 137"/>
                </a:gdLst>
                <a:ahLst/>
                <a:cxnLst>
                  <a:cxn ang="0">
                    <a:pos x="T0" y="T1"/>
                  </a:cxn>
                  <a:cxn ang="0">
                    <a:pos x="T2" y="T3"/>
                  </a:cxn>
                  <a:cxn ang="0">
                    <a:pos x="T4" y="T5"/>
                  </a:cxn>
                  <a:cxn ang="0">
                    <a:pos x="T6" y="T7"/>
                  </a:cxn>
                  <a:cxn ang="0">
                    <a:pos x="T8" y="T9"/>
                  </a:cxn>
                  <a:cxn ang="0">
                    <a:pos x="T10" y="T11"/>
                  </a:cxn>
                </a:cxnLst>
                <a:rect l="0" t="0" r="r" b="b"/>
                <a:pathLst>
                  <a:path w="41" h="137">
                    <a:moveTo>
                      <a:pt x="37" y="122"/>
                    </a:moveTo>
                    <a:lnTo>
                      <a:pt x="14" y="122"/>
                    </a:lnTo>
                    <a:lnTo>
                      <a:pt x="26" y="134"/>
                    </a:lnTo>
                    <a:lnTo>
                      <a:pt x="40" y="136"/>
                    </a:lnTo>
                    <a:lnTo>
                      <a:pt x="40" y="124"/>
                    </a:lnTo>
                    <a:lnTo>
                      <a:pt x="37" y="122"/>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799" name="Freeform 798"/>
              <p:cNvSpPr>
                <a:spLocks/>
              </p:cNvSpPr>
              <p:nvPr/>
            </p:nvSpPr>
            <p:spPr bwMode="auto">
              <a:xfrm>
                <a:off x="4983" y="1041"/>
                <a:ext cx="41" cy="137"/>
              </a:xfrm>
              <a:custGeom>
                <a:avLst/>
                <a:gdLst>
                  <a:gd name="T0" fmla="*/ 16 w 41"/>
                  <a:gd name="T1" fmla="*/ 0 h 137"/>
                  <a:gd name="T2" fmla="*/ 0 w 41"/>
                  <a:gd name="T3" fmla="*/ 0 h 137"/>
                  <a:gd name="T4" fmla="*/ 0 w 41"/>
                  <a:gd name="T5" fmla="*/ 134 h 137"/>
                  <a:gd name="T6" fmla="*/ 14 w 41"/>
                  <a:gd name="T7" fmla="*/ 134 h 137"/>
                  <a:gd name="T8" fmla="*/ 14 w 41"/>
                  <a:gd name="T9" fmla="*/ 122 h 137"/>
                  <a:gd name="T10" fmla="*/ 37 w 41"/>
                  <a:gd name="T11" fmla="*/ 122 h 137"/>
                  <a:gd name="T12" fmla="*/ 19 w 41"/>
                  <a:gd name="T13" fmla="*/ 110 h 137"/>
                  <a:gd name="T14" fmla="*/ 14 w 41"/>
                  <a:gd name="T15" fmla="*/ 86 h 137"/>
                  <a:gd name="T16" fmla="*/ 23 w 41"/>
                  <a:gd name="T17" fmla="*/ 57 h 137"/>
                  <a:gd name="T18" fmla="*/ 40 w 41"/>
                  <a:gd name="T19" fmla="*/ 50 h 137"/>
                  <a:gd name="T20" fmla="*/ 16 w 41"/>
                  <a:gd name="T21" fmla="*/ 50 h 137"/>
                  <a:gd name="T22" fmla="*/ 16 w 41"/>
                  <a:gd name="T23" fmla="*/ 0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1" h="137">
                    <a:moveTo>
                      <a:pt x="16" y="0"/>
                    </a:moveTo>
                    <a:lnTo>
                      <a:pt x="0" y="0"/>
                    </a:lnTo>
                    <a:lnTo>
                      <a:pt x="0" y="134"/>
                    </a:lnTo>
                    <a:lnTo>
                      <a:pt x="14" y="134"/>
                    </a:lnTo>
                    <a:lnTo>
                      <a:pt x="14" y="122"/>
                    </a:lnTo>
                    <a:lnTo>
                      <a:pt x="37" y="122"/>
                    </a:lnTo>
                    <a:lnTo>
                      <a:pt x="19" y="110"/>
                    </a:lnTo>
                    <a:lnTo>
                      <a:pt x="14" y="86"/>
                    </a:lnTo>
                    <a:lnTo>
                      <a:pt x="23" y="57"/>
                    </a:lnTo>
                    <a:lnTo>
                      <a:pt x="40" y="50"/>
                    </a:lnTo>
                    <a:lnTo>
                      <a:pt x="16" y="50"/>
                    </a:lnTo>
                    <a:lnTo>
                      <a:pt x="16"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800" name="Freeform 799"/>
              <p:cNvSpPr>
                <a:spLocks/>
              </p:cNvSpPr>
              <p:nvPr/>
            </p:nvSpPr>
            <p:spPr bwMode="auto">
              <a:xfrm>
                <a:off x="4983" y="1041"/>
                <a:ext cx="41" cy="137"/>
              </a:xfrm>
              <a:custGeom>
                <a:avLst/>
                <a:gdLst>
                  <a:gd name="T0" fmla="*/ 40 w 41"/>
                  <a:gd name="T1" fmla="*/ 35 h 137"/>
                  <a:gd name="T2" fmla="*/ 16 w 41"/>
                  <a:gd name="T3" fmla="*/ 50 h 137"/>
                  <a:gd name="T4" fmla="*/ 40 w 41"/>
                  <a:gd name="T5" fmla="*/ 50 h 137"/>
                  <a:gd name="T6" fmla="*/ 40 w 41"/>
                  <a:gd name="T7" fmla="*/ 35 h 137"/>
                </a:gdLst>
                <a:ahLst/>
                <a:cxnLst>
                  <a:cxn ang="0">
                    <a:pos x="T0" y="T1"/>
                  </a:cxn>
                  <a:cxn ang="0">
                    <a:pos x="T2" y="T3"/>
                  </a:cxn>
                  <a:cxn ang="0">
                    <a:pos x="T4" y="T5"/>
                  </a:cxn>
                  <a:cxn ang="0">
                    <a:pos x="T6" y="T7"/>
                  </a:cxn>
                </a:cxnLst>
                <a:rect l="0" t="0" r="r" b="b"/>
                <a:pathLst>
                  <a:path w="41" h="137">
                    <a:moveTo>
                      <a:pt x="40" y="35"/>
                    </a:moveTo>
                    <a:lnTo>
                      <a:pt x="16" y="50"/>
                    </a:lnTo>
                    <a:lnTo>
                      <a:pt x="40" y="50"/>
                    </a:lnTo>
                    <a:lnTo>
                      <a:pt x="40" y="35"/>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sp>
          <p:nvSpPr>
            <p:cNvPr id="758" name="Freeform 757"/>
            <p:cNvSpPr>
              <a:spLocks/>
            </p:cNvSpPr>
            <p:nvPr/>
          </p:nvSpPr>
          <p:spPr bwMode="auto">
            <a:xfrm>
              <a:off x="5127" y="1145"/>
              <a:ext cx="43" cy="33"/>
            </a:xfrm>
            <a:custGeom>
              <a:avLst/>
              <a:gdLst>
                <a:gd name="T0" fmla="*/ 26 w 43"/>
                <a:gd name="T1" fmla="*/ 0 h 33"/>
                <a:gd name="T2" fmla="*/ 16 w 43"/>
                <a:gd name="T3" fmla="*/ 16 h 33"/>
                <a:gd name="T4" fmla="*/ 0 w 43"/>
                <a:gd name="T5" fmla="*/ 21 h 33"/>
                <a:gd name="T6" fmla="*/ 0 w 43"/>
                <a:gd name="T7" fmla="*/ 33 h 33"/>
                <a:gd name="T8" fmla="*/ 28 w 43"/>
                <a:gd name="T9" fmla="*/ 26 h 33"/>
                <a:gd name="T10" fmla="*/ 43 w 43"/>
                <a:gd name="T11" fmla="*/ 2 h 33"/>
                <a:gd name="T12" fmla="*/ 26 w 43"/>
                <a:gd name="T13" fmla="*/ 0 h 33"/>
              </a:gdLst>
              <a:ahLst/>
              <a:cxnLst>
                <a:cxn ang="0">
                  <a:pos x="T0" y="T1"/>
                </a:cxn>
                <a:cxn ang="0">
                  <a:pos x="T2" y="T3"/>
                </a:cxn>
                <a:cxn ang="0">
                  <a:pos x="T4" y="T5"/>
                </a:cxn>
                <a:cxn ang="0">
                  <a:pos x="T6" y="T7"/>
                </a:cxn>
                <a:cxn ang="0">
                  <a:pos x="T8" y="T9"/>
                </a:cxn>
                <a:cxn ang="0">
                  <a:pos x="T10" y="T11"/>
                </a:cxn>
                <a:cxn ang="0">
                  <a:pos x="T12" y="T13"/>
                </a:cxn>
              </a:cxnLst>
              <a:rect l="0" t="0" r="r" b="b"/>
              <a:pathLst>
                <a:path w="43" h="33">
                  <a:moveTo>
                    <a:pt x="26" y="0"/>
                  </a:moveTo>
                  <a:lnTo>
                    <a:pt x="16" y="16"/>
                  </a:lnTo>
                  <a:lnTo>
                    <a:pt x="0" y="21"/>
                  </a:lnTo>
                  <a:lnTo>
                    <a:pt x="0" y="33"/>
                  </a:lnTo>
                  <a:lnTo>
                    <a:pt x="28" y="26"/>
                  </a:lnTo>
                  <a:lnTo>
                    <a:pt x="43" y="2"/>
                  </a:lnTo>
                  <a:lnTo>
                    <a:pt x="26"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759" name="Freeform 758"/>
            <p:cNvSpPr>
              <a:spLocks/>
            </p:cNvSpPr>
            <p:nvPr/>
          </p:nvSpPr>
          <p:spPr bwMode="auto">
            <a:xfrm>
              <a:off x="5127" y="1078"/>
              <a:ext cx="43" cy="55"/>
            </a:xfrm>
            <a:custGeom>
              <a:avLst/>
              <a:gdLst>
                <a:gd name="T0" fmla="*/ 0 w 43"/>
                <a:gd name="T1" fmla="*/ 0 h 55"/>
                <a:gd name="T2" fmla="*/ 0 w 43"/>
                <a:gd name="T3" fmla="*/ 14 h 55"/>
                <a:gd name="T4" fmla="*/ 21 w 43"/>
                <a:gd name="T5" fmla="*/ 21 h 55"/>
                <a:gd name="T6" fmla="*/ 26 w 43"/>
                <a:gd name="T7" fmla="*/ 40 h 55"/>
                <a:gd name="T8" fmla="*/ 0 w 43"/>
                <a:gd name="T9" fmla="*/ 40 h 55"/>
                <a:gd name="T10" fmla="*/ 0 w 43"/>
                <a:gd name="T11" fmla="*/ 55 h 55"/>
                <a:gd name="T12" fmla="*/ 43 w 43"/>
                <a:gd name="T13" fmla="*/ 55 h 55"/>
                <a:gd name="T14" fmla="*/ 43 w 43"/>
                <a:gd name="T15" fmla="*/ 50 h 55"/>
                <a:gd name="T16" fmla="*/ 40 w 43"/>
                <a:gd name="T17" fmla="*/ 28 h 55"/>
                <a:gd name="T18" fmla="*/ 31 w 43"/>
                <a:gd name="T19" fmla="*/ 14 h 55"/>
                <a:gd name="T20" fmla="*/ 19 w 43"/>
                <a:gd name="T21" fmla="*/ 2 h 55"/>
                <a:gd name="T22" fmla="*/ 0 w 43"/>
                <a:gd name="T23" fmla="*/ 0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3" h="55">
                  <a:moveTo>
                    <a:pt x="0" y="0"/>
                  </a:moveTo>
                  <a:lnTo>
                    <a:pt x="0" y="14"/>
                  </a:lnTo>
                  <a:lnTo>
                    <a:pt x="21" y="21"/>
                  </a:lnTo>
                  <a:lnTo>
                    <a:pt x="26" y="40"/>
                  </a:lnTo>
                  <a:lnTo>
                    <a:pt x="0" y="40"/>
                  </a:lnTo>
                  <a:lnTo>
                    <a:pt x="0" y="55"/>
                  </a:lnTo>
                  <a:lnTo>
                    <a:pt x="43" y="55"/>
                  </a:lnTo>
                  <a:lnTo>
                    <a:pt x="43" y="50"/>
                  </a:lnTo>
                  <a:lnTo>
                    <a:pt x="40" y="28"/>
                  </a:lnTo>
                  <a:lnTo>
                    <a:pt x="31" y="14"/>
                  </a:lnTo>
                  <a:lnTo>
                    <a:pt x="19" y="2"/>
                  </a:lnTo>
                  <a:lnTo>
                    <a:pt x="0"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760" name="Freeform 759"/>
            <p:cNvSpPr>
              <a:spLocks/>
            </p:cNvSpPr>
            <p:nvPr/>
          </p:nvSpPr>
          <p:spPr bwMode="auto">
            <a:xfrm>
              <a:off x="5084" y="1078"/>
              <a:ext cx="43" cy="100"/>
            </a:xfrm>
            <a:custGeom>
              <a:avLst/>
              <a:gdLst>
                <a:gd name="T0" fmla="*/ 43 w 43"/>
                <a:gd name="T1" fmla="*/ 0 h 100"/>
                <a:gd name="T2" fmla="*/ 26 w 43"/>
                <a:gd name="T3" fmla="*/ 2 h 100"/>
                <a:gd name="T4" fmla="*/ 9 w 43"/>
                <a:gd name="T5" fmla="*/ 14 h 100"/>
                <a:gd name="T6" fmla="*/ 2 w 43"/>
                <a:gd name="T7" fmla="*/ 28 h 100"/>
                <a:gd name="T8" fmla="*/ 0 w 43"/>
                <a:gd name="T9" fmla="*/ 50 h 100"/>
                <a:gd name="T10" fmla="*/ 2 w 43"/>
                <a:gd name="T11" fmla="*/ 72 h 100"/>
                <a:gd name="T12" fmla="*/ 9 w 43"/>
                <a:gd name="T13" fmla="*/ 88 h 100"/>
                <a:gd name="T14" fmla="*/ 26 w 43"/>
                <a:gd name="T15" fmla="*/ 98 h 100"/>
                <a:gd name="T16" fmla="*/ 43 w 43"/>
                <a:gd name="T17" fmla="*/ 100 h 100"/>
                <a:gd name="T18" fmla="*/ 43 w 43"/>
                <a:gd name="T19" fmla="*/ 88 h 100"/>
                <a:gd name="T20" fmla="*/ 26 w 43"/>
                <a:gd name="T21" fmla="*/ 79 h 100"/>
                <a:gd name="T22" fmla="*/ 14 w 43"/>
                <a:gd name="T23" fmla="*/ 55 h 100"/>
                <a:gd name="T24" fmla="*/ 43 w 43"/>
                <a:gd name="T25" fmla="*/ 55 h 100"/>
                <a:gd name="T26" fmla="*/ 43 w 43"/>
                <a:gd name="T27" fmla="*/ 40 h 100"/>
                <a:gd name="T28" fmla="*/ 14 w 43"/>
                <a:gd name="T29" fmla="*/ 40 h 100"/>
                <a:gd name="T30" fmla="*/ 26 w 43"/>
                <a:gd name="T31" fmla="*/ 21 h 100"/>
                <a:gd name="T32" fmla="*/ 43 w 43"/>
                <a:gd name="T33" fmla="*/ 14 h 100"/>
                <a:gd name="T34" fmla="*/ 43 w 43"/>
                <a:gd name="T35" fmla="*/ 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3" h="100">
                  <a:moveTo>
                    <a:pt x="43" y="0"/>
                  </a:moveTo>
                  <a:lnTo>
                    <a:pt x="26" y="2"/>
                  </a:lnTo>
                  <a:lnTo>
                    <a:pt x="9" y="14"/>
                  </a:lnTo>
                  <a:lnTo>
                    <a:pt x="2" y="28"/>
                  </a:lnTo>
                  <a:lnTo>
                    <a:pt x="0" y="50"/>
                  </a:lnTo>
                  <a:lnTo>
                    <a:pt x="2" y="72"/>
                  </a:lnTo>
                  <a:lnTo>
                    <a:pt x="9" y="88"/>
                  </a:lnTo>
                  <a:lnTo>
                    <a:pt x="26" y="98"/>
                  </a:lnTo>
                  <a:lnTo>
                    <a:pt x="43" y="100"/>
                  </a:lnTo>
                  <a:lnTo>
                    <a:pt x="43" y="88"/>
                  </a:lnTo>
                  <a:lnTo>
                    <a:pt x="26" y="79"/>
                  </a:lnTo>
                  <a:lnTo>
                    <a:pt x="14" y="55"/>
                  </a:lnTo>
                  <a:lnTo>
                    <a:pt x="43" y="55"/>
                  </a:lnTo>
                  <a:lnTo>
                    <a:pt x="43" y="40"/>
                  </a:lnTo>
                  <a:lnTo>
                    <a:pt x="14" y="40"/>
                  </a:lnTo>
                  <a:lnTo>
                    <a:pt x="26" y="21"/>
                  </a:lnTo>
                  <a:lnTo>
                    <a:pt x="43" y="14"/>
                  </a:lnTo>
                  <a:lnTo>
                    <a:pt x="43"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nvGrpSpPr>
            <p:cNvPr id="761" name="Group 760"/>
            <p:cNvGrpSpPr>
              <a:grpSpLocks/>
            </p:cNvGrpSpPr>
            <p:nvPr/>
          </p:nvGrpSpPr>
          <p:grpSpPr bwMode="auto">
            <a:xfrm>
              <a:off x="5228" y="1041"/>
              <a:ext cx="53" cy="194"/>
              <a:chOff x="5228" y="1041"/>
              <a:chExt cx="53" cy="194"/>
            </a:xfrm>
          </p:grpSpPr>
          <p:sp>
            <p:nvSpPr>
              <p:cNvPr id="795" name="Freeform 794"/>
              <p:cNvSpPr>
                <a:spLocks/>
              </p:cNvSpPr>
              <p:nvPr/>
            </p:nvSpPr>
            <p:spPr bwMode="auto">
              <a:xfrm>
                <a:off x="5228" y="1041"/>
                <a:ext cx="41" cy="137"/>
              </a:xfrm>
              <a:custGeom>
                <a:avLst/>
                <a:gdLst>
                  <a:gd name="T0" fmla="*/ 0 w 41"/>
                  <a:gd name="T1" fmla="*/ 35 h 137"/>
                  <a:gd name="T2" fmla="*/ 0 w 41"/>
                  <a:gd name="T3" fmla="*/ 50 h 137"/>
                  <a:gd name="T4" fmla="*/ 19 w 41"/>
                  <a:gd name="T5" fmla="*/ 57 h 137"/>
                  <a:gd name="T6" fmla="*/ 26 w 41"/>
                  <a:gd name="T7" fmla="*/ 88 h 137"/>
                  <a:gd name="T8" fmla="*/ 19 w 41"/>
                  <a:gd name="T9" fmla="*/ 115 h 137"/>
                  <a:gd name="T10" fmla="*/ 0 w 41"/>
                  <a:gd name="T11" fmla="*/ 124 h 137"/>
                  <a:gd name="T12" fmla="*/ 0 w 41"/>
                  <a:gd name="T13" fmla="*/ 136 h 137"/>
                  <a:gd name="T14" fmla="*/ 14 w 41"/>
                  <a:gd name="T15" fmla="*/ 134 h 137"/>
                  <a:gd name="T16" fmla="*/ 26 w 41"/>
                  <a:gd name="T17" fmla="*/ 122 h 137"/>
                  <a:gd name="T18" fmla="*/ 40 w 41"/>
                  <a:gd name="T19" fmla="*/ 122 h 137"/>
                  <a:gd name="T20" fmla="*/ 40 w 41"/>
                  <a:gd name="T21" fmla="*/ 50 h 137"/>
                  <a:gd name="T22" fmla="*/ 23 w 41"/>
                  <a:gd name="T23" fmla="*/ 50 h 137"/>
                  <a:gd name="T24" fmla="*/ 14 w 41"/>
                  <a:gd name="T25" fmla="*/ 38 h 137"/>
                  <a:gd name="T26" fmla="*/ 0 w 41"/>
                  <a:gd name="T27" fmla="*/ 35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1" h="137">
                    <a:moveTo>
                      <a:pt x="0" y="35"/>
                    </a:moveTo>
                    <a:lnTo>
                      <a:pt x="0" y="50"/>
                    </a:lnTo>
                    <a:lnTo>
                      <a:pt x="19" y="57"/>
                    </a:lnTo>
                    <a:lnTo>
                      <a:pt x="26" y="88"/>
                    </a:lnTo>
                    <a:lnTo>
                      <a:pt x="19" y="115"/>
                    </a:lnTo>
                    <a:lnTo>
                      <a:pt x="0" y="124"/>
                    </a:lnTo>
                    <a:lnTo>
                      <a:pt x="0" y="136"/>
                    </a:lnTo>
                    <a:lnTo>
                      <a:pt x="14" y="134"/>
                    </a:lnTo>
                    <a:lnTo>
                      <a:pt x="26" y="122"/>
                    </a:lnTo>
                    <a:lnTo>
                      <a:pt x="40" y="122"/>
                    </a:lnTo>
                    <a:lnTo>
                      <a:pt x="40" y="50"/>
                    </a:lnTo>
                    <a:lnTo>
                      <a:pt x="23" y="50"/>
                    </a:lnTo>
                    <a:lnTo>
                      <a:pt x="14" y="38"/>
                    </a:lnTo>
                    <a:lnTo>
                      <a:pt x="0" y="35"/>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796" name="Rectangle 795"/>
              <p:cNvSpPr>
                <a:spLocks/>
              </p:cNvSpPr>
              <p:nvPr/>
            </p:nvSpPr>
            <p:spPr bwMode="auto">
              <a:xfrm>
                <a:off x="5267" y="1224"/>
                <a:ext cx="14" cy="11"/>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rot="0" vert="horz" wrap="square" lIns="91440" tIns="45720" rIns="91440" bIns="45720" anchor="t" anchorCtr="0" upright="1">
                <a:noAutofit/>
              </a:bodyPr>
              <a:lstStyle/>
              <a:p>
                <a:endParaRPr lang="en-AU"/>
              </a:p>
            </p:txBody>
          </p:sp>
          <p:sp>
            <p:nvSpPr>
              <p:cNvPr id="797" name="Rectangle 796"/>
              <p:cNvSpPr>
                <a:spLocks/>
              </p:cNvSpPr>
              <p:nvPr/>
            </p:nvSpPr>
            <p:spPr bwMode="auto">
              <a:xfrm>
                <a:off x="5251" y="1041"/>
                <a:ext cx="16" cy="5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rot="0" vert="horz" wrap="square" lIns="91440" tIns="45720" rIns="91440" bIns="45720" anchor="t" anchorCtr="0" upright="1">
                <a:noAutofit/>
              </a:bodyPr>
              <a:lstStyle/>
              <a:p>
                <a:endParaRPr lang="en-AU"/>
              </a:p>
            </p:txBody>
          </p:sp>
        </p:grpSp>
        <p:sp>
          <p:nvSpPr>
            <p:cNvPr id="762" name="Freeform 761"/>
            <p:cNvSpPr>
              <a:spLocks/>
            </p:cNvSpPr>
            <p:nvPr/>
          </p:nvSpPr>
          <p:spPr bwMode="auto">
            <a:xfrm>
              <a:off x="5185" y="1078"/>
              <a:ext cx="43" cy="100"/>
            </a:xfrm>
            <a:custGeom>
              <a:avLst/>
              <a:gdLst>
                <a:gd name="T0" fmla="*/ 43 w 43"/>
                <a:gd name="T1" fmla="*/ 0 h 100"/>
                <a:gd name="T2" fmla="*/ 21 w 43"/>
                <a:gd name="T3" fmla="*/ 7 h 100"/>
                <a:gd name="T4" fmla="*/ 4 w 43"/>
                <a:gd name="T5" fmla="*/ 24 h 100"/>
                <a:gd name="T6" fmla="*/ 0 w 43"/>
                <a:gd name="T7" fmla="*/ 50 h 100"/>
                <a:gd name="T8" fmla="*/ 7 w 43"/>
                <a:gd name="T9" fmla="*/ 76 h 100"/>
                <a:gd name="T10" fmla="*/ 21 w 43"/>
                <a:gd name="T11" fmla="*/ 96 h 100"/>
                <a:gd name="T12" fmla="*/ 43 w 43"/>
                <a:gd name="T13" fmla="*/ 100 h 100"/>
                <a:gd name="T14" fmla="*/ 43 w 43"/>
                <a:gd name="T15" fmla="*/ 88 h 100"/>
                <a:gd name="T16" fmla="*/ 26 w 43"/>
                <a:gd name="T17" fmla="*/ 79 h 100"/>
                <a:gd name="T18" fmla="*/ 19 w 43"/>
                <a:gd name="T19" fmla="*/ 50 h 100"/>
                <a:gd name="T20" fmla="*/ 26 w 43"/>
                <a:gd name="T21" fmla="*/ 21 h 100"/>
                <a:gd name="T22" fmla="*/ 43 w 43"/>
                <a:gd name="T23" fmla="*/ 14 h 100"/>
                <a:gd name="T24" fmla="*/ 43 w 43"/>
                <a:gd name="T25" fmla="*/ 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3" h="100">
                  <a:moveTo>
                    <a:pt x="43" y="0"/>
                  </a:moveTo>
                  <a:lnTo>
                    <a:pt x="21" y="7"/>
                  </a:lnTo>
                  <a:lnTo>
                    <a:pt x="4" y="24"/>
                  </a:lnTo>
                  <a:lnTo>
                    <a:pt x="0" y="50"/>
                  </a:lnTo>
                  <a:lnTo>
                    <a:pt x="7" y="76"/>
                  </a:lnTo>
                  <a:lnTo>
                    <a:pt x="21" y="96"/>
                  </a:lnTo>
                  <a:lnTo>
                    <a:pt x="43" y="100"/>
                  </a:lnTo>
                  <a:lnTo>
                    <a:pt x="43" y="88"/>
                  </a:lnTo>
                  <a:lnTo>
                    <a:pt x="26" y="79"/>
                  </a:lnTo>
                  <a:lnTo>
                    <a:pt x="19" y="50"/>
                  </a:lnTo>
                  <a:lnTo>
                    <a:pt x="26" y="21"/>
                  </a:lnTo>
                  <a:lnTo>
                    <a:pt x="43" y="14"/>
                  </a:lnTo>
                  <a:lnTo>
                    <a:pt x="43"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763" name="Freeform 762"/>
            <p:cNvSpPr>
              <a:spLocks/>
            </p:cNvSpPr>
            <p:nvPr/>
          </p:nvSpPr>
          <p:spPr bwMode="auto">
            <a:xfrm>
              <a:off x="6680" y="1041"/>
              <a:ext cx="62" cy="135"/>
            </a:xfrm>
            <a:custGeom>
              <a:avLst/>
              <a:gdLst>
                <a:gd name="T0" fmla="*/ 9 w 62"/>
                <a:gd name="T1" fmla="*/ 0 h 135"/>
                <a:gd name="T2" fmla="*/ 0 w 62"/>
                <a:gd name="T3" fmla="*/ 0 h 135"/>
                <a:gd name="T4" fmla="*/ 0 w 62"/>
                <a:gd name="T5" fmla="*/ 16 h 135"/>
                <a:gd name="T6" fmla="*/ 9 w 62"/>
                <a:gd name="T7" fmla="*/ 43 h 135"/>
                <a:gd name="T8" fmla="*/ 21 w 62"/>
                <a:gd name="T9" fmla="*/ 79 h 135"/>
                <a:gd name="T10" fmla="*/ 0 w 62"/>
                <a:gd name="T11" fmla="*/ 79 h 135"/>
                <a:gd name="T12" fmla="*/ 0 w 62"/>
                <a:gd name="T13" fmla="*/ 93 h 135"/>
                <a:gd name="T14" fmla="*/ 28 w 62"/>
                <a:gd name="T15" fmla="*/ 93 h 135"/>
                <a:gd name="T16" fmla="*/ 43 w 62"/>
                <a:gd name="T17" fmla="*/ 134 h 135"/>
                <a:gd name="T18" fmla="*/ 62 w 62"/>
                <a:gd name="T19" fmla="*/ 134 h 135"/>
                <a:gd name="T20" fmla="*/ 9 w 62"/>
                <a:gd name="T21" fmla="*/ 0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2" h="135">
                  <a:moveTo>
                    <a:pt x="9" y="0"/>
                  </a:moveTo>
                  <a:lnTo>
                    <a:pt x="0" y="0"/>
                  </a:lnTo>
                  <a:lnTo>
                    <a:pt x="0" y="16"/>
                  </a:lnTo>
                  <a:lnTo>
                    <a:pt x="9" y="43"/>
                  </a:lnTo>
                  <a:lnTo>
                    <a:pt x="21" y="79"/>
                  </a:lnTo>
                  <a:lnTo>
                    <a:pt x="0" y="79"/>
                  </a:lnTo>
                  <a:lnTo>
                    <a:pt x="0" y="93"/>
                  </a:lnTo>
                  <a:lnTo>
                    <a:pt x="28" y="93"/>
                  </a:lnTo>
                  <a:lnTo>
                    <a:pt x="43" y="134"/>
                  </a:lnTo>
                  <a:lnTo>
                    <a:pt x="62" y="134"/>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764" name="Freeform 763"/>
            <p:cNvSpPr>
              <a:spLocks/>
            </p:cNvSpPr>
            <p:nvPr/>
          </p:nvSpPr>
          <p:spPr bwMode="auto">
            <a:xfrm>
              <a:off x="6620" y="1041"/>
              <a:ext cx="60" cy="135"/>
            </a:xfrm>
            <a:custGeom>
              <a:avLst/>
              <a:gdLst>
                <a:gd name="T0" fmla="*/ 60 w 60"/>
                <a:gd name="T1" fmla="*/ 0 h 135"/>
                <a:gd name="T2" fmla="*/ 50 w 60"/>
                <a:gd name="T3" fmla="*/ 0 h 135"/>
                <a:gd name="T4" fmla="*/ 0 w 60"/>
                <a:gd name="T5" fmla="*/ 134 h 135"/>
                <a:gd name="T6" fmla="*/ 19 w 60"/>
                <a:gd name="T7" fmla="*/ 134 h 135"/>
                <a:gd name="T8" fmla="*/ 31 w 60"/>
                <a:gd name="T9" fmla="*/ 93 h 135"/>
                <a:gd name="T10" fmla="*/ 60 w 60"/>
                <a:gd name="T11" fmla="*/ 93 h 135"/>
                <a:gd name="T12" fmla="*/ 60 w 60"/>
                <a:gd name="T13" fmla="*/ 79 h 135"/>
                <a:gd name="T14" fmla="*/ 38 w 60"/>
                <a:gd name="T15" fmla="*/ 79 h 135"/>
                <a:gd name="T16" fmla="*/ 52 w 60"/>
                <a:gd name="T17" fmla="*/ 40 h 135"/>
                <a:gd name="T18" fmla="*/ 60 w 60"/>
                <a:gd name="T19" fmla="*/ 14 h 135"/>
                <a:gd name="T20" fmla="*/ 60 w 60"/>
                <a:gd name="T21" fmla="*/ 0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0" h="135">
                  <a:moveTo>
                    <a:pt x="60" y="0"/>
                  </a:moveTo>
                  <a:lnTo>
                    <a:pt x="50" y="0"/>
                  </a:lnTo>
                  <a:lnTo>
                    <a:pt x="0" y="134"/>
                  </a:lnTo>
                  <a:lnTo>
                    <a:pt x="19" y="134"/>
                  </a:lnTo>
                  <a:lnTo>
                    <a:pt x="31" y="93"/>
                  </a:lnTo>
                  <a:lnTo>
                    <a:pt x="60" y="93"/>
                  </a:lnTo>
                  <a:lnTo>
                    <a:pt x="60" y="79"/>
                  </a:lnTo>
                  <a:lnTo>
                    <a:pt x="38" y="79"/>
                  </a:lnTo>
                  <a:lnTo>
                    <a:pt x="52" y="40"/>
                  </a:lnTo>
                  <a:lnTo>
                    <a:pt x="60" y="14"/>
                  </a:lnTo>
                  <a:lnTo>
                    <a:pt x="60"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765" name="Freeform 764"/>
            <p:cNvSpPr>
              <a:spLocks/>
            </p:cNvSpPr>
            <p:nvPr/>
          </p:nvSpPr>
          <p:spPr bwMode="auto">
            <a:xfrm>
              <a:off x="6798" y="1078"/>
              <a:ext cx="43" cy="100"/>
            </a:xfrm>
            <a:custGeom>
              <a:avLst/>
              <a:gdLst>
                <a:gd name="T0" fmla="*/ 2 w 43"/>
                <a:gd name="T1" fmla="*/ 0 h 100"/>
                <a:gd name="T2" fmla="*/ 0 w 43"/>
                <a:gd name="T3" fmla="*/ 0 h 100"/>
                <a:gd name="T4" fmla="*/ 0 w 43"/>
                <a:gd name="T5" fmla="*/ 12 h 100"/>
                <a:gd name="T6" fmla="*/ 19 w 43"/>
                <a:gd name="T7" fmla="*/ 21 h 100"/>
                <a:gd name="T8" fmla="*/ 26 w 43"/>
                <a:gd name="T9" fmla="*/ 50 h 100"/>
                <a:gd name="T10" fmla="*/ 16 w 43"/>
                <a:gd name="T11" fmla="*/ 79 h 100"/>
                <a:gd name="T12" fmla="*/ 0 w 43"/>
                <a:gd name="T13" fmla="*/ 88 h 100"/>
                <a:gd name="T14" fmla="*/ 0 w 43"/>
                <a:gd name="T15" fmla="*/ 100 h 100"/>
                <a:gd name="T16" fmla="*/ 21 w 43"/>
                <a:gd name="T17" fmla="*/ 96 h 100"/>
                <a:gd name="T18" fmla="*/ 38 w 43"/>
                <a:gd name="T19" fmla="*/ 76 h 100"/>
                <a:gd name="T20" fmla="*/ 43 w 43"/>
                <a:gd name="T21" fmla="*/ 50 h 100"/>
                <a:gd name="T22" fmla="*/ 38 w 43"/>
                <a:gd name="T23" fmla="*/ 24 h 100"/>
                <a:gd name="T24" fmla="*/ 23 w 43"/>
                <a:gd name="T25" fmla="*/ 7 h 100"/>
                <a:gd name="T26" fmla="*/ 2 w 43"/>
                <a:gd name="T27" fmla="*/ 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3" h="100">
                  <a:moveTo>
                    <a:pt x="2" y="0"/>
                  </a:moveTo>
                  <a:lnTo>
                    <a:pt x="0" y="0"/>
                  </a:lnTo>
                  <a:lnTo>
                    <a:pt x="0" y="12"/>
                  </a:lnTo>
                  <a:lnTo>
                    <a:pt x="19" y="21"/>
                  </a:lnTo>
                  <a:lnTo>
                    <a:pt x="26" y="50"/>
                  </a:lnTo>
                  <a:lnTo>
                    <a:pt x="16" y="79"/>
                  </a:lnTo>
                  <a:lnTo>
                    <a:pt x="0" y="88"/>
                  </a:lnTo>
                  <a:lnTo>
                    <a:pt x="0" y="100"/>
                  </a:lnTo>
                  <a:lnTo>
                    <a:pt x="21" y="96"/>
                  </a:lnTo>
                  <a:lnTo>
                    <a:pt x="38" y="76"/>
                  </a:lnTo>
                  <a:lnTo>
                    <a:pt x="43" y="50"/>
                  </a:lnTo>
                  <a:lnTo>
                    <a:pt x="38" y="24"/>
                  </a:lnTo>
                  <a:lnTo>
                    <a:pt x="23" y="7"/>
                  </a:lnTo>
                  <a:lnTo>
                    <a:pt x="2"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nvGrpSpPr>
            <p:cNvPr id="766" name="Group 765"/>
            <p:cNvGrpSpPr>
              <a:grpSpLocks/>
            </p:cNvGrpSpPr>
            <p:nvPr/>
          </p:nvGrpSpPr>
          <p:grpSpPr bwMode="auto">
            <a:xfrm>
              <a:off x="6757" y="1078"/>
              <a:ext cx="41" cy="136"/>
              <a:chOff x="6757" y="1078"/>
              <a:chExt cx="41" cy="136"/>
            </a:xfrm>
          </p:grpSpPr>
          <p:sp>
            <p:nvSpPr>
              <p:cNvPr id="792" name="Freeform 791"/>
              <p:cNvSpPr>
                <a:spLocks/>
              </p:cNvSpPr>
              <p:nvPr/>
            </p:nvSpPr>
            <p:spPr bwMode="auto">
              <a:xfrm>
                <a:off x="6757" y="1078"/>
                <a:ext cx="41" cy="136"/>
              </a:xfrm>
              <a:custGeom>
                <a:avLst/>
                <a:gdLst>
                  <a:gd name="T0" fmla="*/ 14 w 41"/>
                  <a:gd name="T1" fmla="*/ 2 h 136"/>
                  <a:gd name="T2" fmla="*/ 0 w 41"/>
                  <a:gd name="T3" fmla="*/ 2 h 136"/>
                  <a:gd name="T4" fmla="*/ 0 w 41"/>
                  <a:gd name="T5" fmla="*/ 136 h 136"/>
                  <a:gd name="T6" fmla="*/ 14 w 41"/>
                  <a:gd name="T7" fmla="*/ 136 h 136"/>
                  <a:gd name="T8" fmla="*/ 14 w 41"/>
                  <a:gd name="T9" fmla="*/ 88 h 136"/>
                  <a:gd name="T10" fmla="*/ 38 w 41"/>
                  <a:gd name="T11" fmla="*/ 88 h 136"/>
                  <a:gd name="T12" fmla="*/ 21 w 41"/>
                  <a:gd name="T13" fmla="*/ 79 h 136"/>
                  <a:gd name="T14" fmla="*/ 14 w 41"/>
                  <a:gd name="T15" fmla="*/ 50 h 136"/>
                  <a:gd name="T16" fmla="*/ 21 w 41"/>
                  <a:gd name="T17" fmla="*/ 21 h 136"/>
                  <a:gd name="T18" fmla="*/ 40 w 41"/>
                  <a:gd name="T19" fmla="*/ 14 h 136"/>
                  <a:gd name="T20" fmla="*/ 14 w 41"/>
                  <a:gd name="T21" fmla="*/ 14 h 136"/>
                  <a:gd name="T22" fmla="*/ 14 w 41"/>
                  <a:gd name="T23" fmla="*/ 2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1" h="136">
                    <a:moveTo>
                      <a:pt x="14" y="2"/>
                    </a:moveTo>
                    <a:lnTo>
                      <a:pt x="0" y="2"/>
                    </a:lnTo>
                    <a:lnTo>
                      <a:pt x="0" y="136"/>
                    </a:lnTo>
                    <a:lnTo>
                      <a:pt x="14" y="136"/>
                    </a:lnTo>
                    <a:lnTo>
                      <a:pt x="14" y="88"/>
                    </a:lnTo>
                    <a:lnTo>
                      <a:pt x="38" y="88"/>
                    </a:lnTo>
                    <a:lnTo>
                      <a:pt x="21" y="79"/>
                    </a:lnTo>
                    <a:lnTo>
                      <a:pt x="14" y="50"/>
                    </a:lnTo>
                    <a:lnTo>
                      <a:pt x="21" y="21"/>
                    </a:lnTo>
                    <a:lnTo>
                      <a:pt x="40" y="14"/>
                    </a:lnTo>
                    <a:lnTo>
                      <a:pt x="14" y="14"/>
                    </a:lnTo>
                    <a:lnTo>
                      <a:pt x="14" y="2"/>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793" name="Freeform 792"/>
              <p:cNvSpPr>
                <a:spLocks/>
              </p:cNvSpPr>
              <p:nvPr/>
            </p:nvSpPr>
            <p:spPr bwMode="auto">
              <a:xfrm>
                <a:off x="6757" y="1078"/>
                <a:ext cx="41" cy="136"/>
              </a:xfrm>
              <a:custGeom>
                <a:avLst/>
                <a:gdLst>
                  <a:gd name="T0" fmla="*/ 40 w 41"/>
                  <a:gd name="T1" fmla="*/ 88 h 136"/>
                  <a:gd name="T2" fmla="*/ 14 w 41"/>
                  <a:gd name="T3" fmla="*/ 88 h 136"/>
                  <a:gd name="T4" fmla="*/ 26 w 41"/>
                  <a:gd name="T5" fmla="*/ 98 h 136"/>
                  <a:gd name="T6" fmla="*/ 40 w 41"/>
                  <a:gd name="T7" fmla="*/ 100 h 136"/>
                  <a:gd name="T8" fmla="*/ 40 w 41"/>
                  <a:gd name="T9" fmla="*/ 88 h 136"/>
                </a:gdLst>
                <a:ahLst/>
                <a:cxnLst>
                  <a:cxn ang="0">
                    <a:pos x="T0" y="T1"/>
                  </a:cxn>
                  <a:cxn ang="0">
                    <a:pos x="T2" y="T3"/>
                  </a:cxn>
                  <a:cxn ang="0">
                    <a:pos x="T4" y="T5"/>
                  </a:cxn>
                  <a:cxn ang="0">
                    <a:pos x="T6" y="T7"/>
                  </a:cxn>
                  <a:cxn ang="0">
                    <a:pos x="T8" y="T9"/>
                  </a:cxn>
                </a:cxnLst>
                <a:rect l="0" t="0" r="r" b="b"/>
                <a:pathLst>
                  <a:path w="41" h="136">
                    <a:moveTo>
                      <a:pt x="40" y="88"/>
                    </a:moveTo>
                    <a:lnTo>
                      <a:pt x="14" y="88"/>
                    </a:lnTo>
                    <a:lnTo>
                      <a:pt x="26" y="98"/>
                    </a:lnTo>
                    <a:lnTo>
                      <a:pt x="40" y="100"/>
                    </a:lnTo>
                    <a:lnTo>
                      <a:pt x="40" y="88"/>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794" name="Freeform 793"/>
              <p:cNvSpPr>
                <a:spLocks/>
              </p:cNvSpPr>
              <p:nvPr/>
            </p:nvSpPr>
            <p:spPr bwMode="auto">
              <a:xfrm>
                <a:off x="6757" y="1078"/>
                <a:ext cx="41" cy="136"/>
              </a:xfrm>
              <a:custGeom>
                <a:avLst/>
                <a:gdLst>
                  <a:gd name="T0" fmla="*/ 40 w 41"/>
                  <a:gd name="T1" fmla="*/ 0 h 136"/>
                  <a:gd name="T2" fmla="*/ 26 w 41"/>
                  <a:gd name="T3" fmla="*/ 2 h 136"/>
                  <a:gd name="T4" fmla="*/ 14 w 41"/>
                  <a:gd name="T5" fmla="*/ 14 h 136"/>
                  <a:gd name="T6" fmla="*/ 40 w 41"/>
                  <a:gd name="T7" fmla="*/ 14 h 136"/>
                  <a:gd name="T8" fmla="*/ 40 w 41"/>
                  <a:gd name="T9" fmla="*/ 0 h 136"/>
                </a:gdLst>
                <a:ahLst/>
                <a:cxnLst>
                  <a:cxn ang="0">
                    <a:pos x="T0" y="T1"/>
                  </a:cxn>
                  <a:cxn ang="0">
                    <a:pos x="T2" y="T3"/>
                  </a:cxn>
                  <a:cxn ang="0">
                    <a:pos x="T4" y="T5"/>
                  </a:cxn>
                  <a:cxn ang="0">
                    <a:pos x="T6" y="T7"/>
                  </a:cxn>
                  <a:cxn ang="0">
                    <a:pos x="T8" y="T9"/>
                  </a:cxn>
                </a:cxnLst>
                <a:rect l="0" t="0" r="r" b="b"/>
                <a:pathLst>
                  <a:path w="41" h="136">
                    <a:moveTo>
                      <a:pt x="40" y="0"/>
                    </a:moveTo>
                    <a:lnTo>
                      <a:pt x="26" y="2"/>
                    </a:lnTo>
                    <a:lnTo>
                      <a:pt x="14" y="14"/>
                    </a:lnTo>
                    <a:lnTo>
                      <a:pt x="40" y="14"/>
                    </a:lnTo>
                    <a:lnTo>
                      <a:pt x="40"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sp>
          <p:nvSpPr>
            <p:cNvPr id="767" name="Freeform 766"/>
            <p:cNvSpPr>
              <a:spLocks/>
            </p:cNvSpPr>
            <p:nvPr/>
          </p:nvSpPr>
          <p:spPr bwMode="auto">
            <a:xfrm>
              <a:off x="6901" y="1078"/>
              <a:ext cx="43" cy="100"/>
            </a:xfrm>
            <a:custGeom>
              <a:avLst/>
              <a:gdLst>
                <a:gd name="T0" fmla="*/ 2 w 43"/>
                <a:gd name="T1" fmla="*/ 0 h 100"/>
                <a:gd name="T2" fmla="*/ 0 w 43"/>
                <a:gd name="T3" fmla="*/ 0 h 100"/>
                <a:gd name="T4" fmla="*/ 0 w 43"/>
                <a:gd name="T5" fmla="*/ 12 h 100"/>
                <a:gd name="T6" fmla="*/ 19 w 43"/>
                <a:gd name="T7" fmla="*/ 21 h 100"/>
                <a:gd name="T8" fmla="*/ 26 w 43"/>
                <a:gd name="T9" fmla="*/ 50 h 100"/>
                <a:gd name="T10" fmla="*/ 19 w 43"/>
                <a:gd name="T11" fmla="*/ 79 h 100"/>
                <a:gd name="T12" fmla="*/ 0 w 43"/>
                <a:gd name="T13" fmla="*/ 88 h 100"/>
                <a:gd name="T14" fmla="*/ 0 w 43"/>
                <a:gd name="T15" fmla="*/ 100 h 100"/>
                <a:gd name="T16" fmla="*/ 21 w 43"/>
                <a:gd name="T17" fmla="*/ 96 h 100"/>
                <a:gd name="T18" fmla="*/ 38 w 43"/>
                <a:gd name="T19" fmla="*/ 76 h 100"/>
                <a:gd name="T20" fmla="*/ 43 w 43"/>
                <a:gd name="T21" fmla="*/ 50 h 100"/>
                <a:gd name="T22" fmla="*/ 38 w 43"/>
                <a:gd name="T23" fmla="*/ 24 h 100"/>
                <a:gd name="T24" fmla="*/ 23 w 43"/>
                <a:gd name="T25" fmla="*/ 7 h 100"/>
                <a:gd name="T26" fmla="*/ 2 w 43"/>
                <a:gd name="T27" fmla="*/ 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3" h="100">
                  <a:moveTo>
                    <a:pt x="2" y="0"/>
                  </a:moveTo>
                  <a:lnTo>
                    <a:pt x="0" y="0"/>
                  </a:lnTo>
                  <a:lnTo>
                    <a:pt x="0" y="12"/>
                  </a:lnTo>
                  <a:lnTo>
                    <a:pt x="19" y="21"/>
                  </a:lnTo>
                  <a:lnTo>
                    <a:pt x="26" y="50"/>
                  </a:lnTo>
                  <a:lnTo>
                    <a:pt x="19" y="79"/>
                  </a:lnTo>
                  <a:lnTo>
                    <a:pt x="0" y="88"/>
                  </a:lnTo>
                  <a:lnTo>
                    <a:pt x="0" y="100"/>
                  </a:lnTo>
                  <a:lnTo>
                    <a:pt x="21" y="96"/>
                  </a:lnTo>
                  <a:lnTo>
                    <a:pt x="38" y="76"/>
                  </a:lnTo>
                  <a:lnTo>
                    <a:pt x="43" y="50"/>
                  </a:lnTo>
                  <a:lnTo>
                    <a:pt x="38" y="24"/>
                  </a:lnTo>
                  <a:lnTo>
                    <a:pt x="23" y="7"/>
                  </a:lnTo>
                  <a:lnTo>
                    <a:pt x="2"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nvGrpSpPr>
            <p:cNvPr id="768" name="Group 767"/>
            <p:cNvGrpSpPr>
              <a:grpSpLocks/>
            </p:cNvGrpSpPr>
            <p:nvPr/>
          </p:nvGrpSpPr>
          <p:grpSpPr bwMode="auto">
            <a:xfrm>
              <a:off x="6860" y="1078"/>
              <a:ext cx="41" cy="136"/>
              <a:chOff x="6860" y="1078"/>
              <a:chExt cx="41" cy="136"/>
            </a:xfrm>
          </p:grpSpPr>
          <p:sp>
            <p:nvSpPr>
              <p:cNvPr id="789" name="Freeform 788"/>
              <p:cNvSpPr>
                <a:spLocks/>
              </p:cNvSpPr>
              <p:nvPr/>
            </p:nvSpPr>
            <p:spPr bwMode="auto">
              <a:xfrm>
                <a:off x="6860" y="1078"/>
                <a:ext cx="41" cy="136"/>
              </a:xfrm>
              <a:custGeom>
                <a:avLst/>
                <a:gdLst>
                  <a:gd name="T0" fmla="*/ 14 w 41"/>
                  <a:gd name="T1" fmla="*/ 2 h 136"/>
                  <a:gd name="T2" fmla="*/ 0 w 41"/>
                  <a:gd name="T3" fmla="*/ 2 h 136"/>
                  <a:gd name="T4" fmla="*/ 0 w 41"/>
                  <a:gd name="T5" fmla="*/ 136 h 136"/>
                  <a:gd name="T6" fmla="*/ 16 w 41"/>
                  <a:gd name="T7" fmla="*/ 136 h 136"/>
                  <a:gd name="T8" fmla="*/ 16 w 41"/>
                  <a:gd name="T9" fmla="*/ 88 h 136"/>
                  <a:gd name="T10" fmla="*/ 40 w 41"/>
                  <a:gd name="T11" fmla="*/ 88 h 136"/>
                  <a:gd name="T12" fmla="*/ 21 w 41"/>
                  <a:gd name="T13" fmla="*/ 79 h 136"/>
                  <a:gd name="T14" fmla="*/ 14 w 41"/>
                  <a:gd name="T15" fmla="*/ 50 h 136"/>
                  <a:gd name="T16" fmla="*/ 23 w 41"/>
                  <a:gd name="T17" fmla="*/ 21 h 136"/>
                  <a:gd name="T18" fmla="*/ 40 w 41"/>
                  <a:gd name="T19" fmla="*/ 14 h 136"/>
                  <a:gd name="T20" fmla="*/ 14 w 41"/>
                  <a:gd name="T21" fmla="*/ 14 h 136"/>
                  <a:gd name="T22" fmla="*/ 14 w 41"/>
                  <a:gd name="T23" fmla="*/ 2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1" h="136">
                    <a:moveTo>
                      <a:pt x="14" y="2"/>
                    </a:moveTo>
                    <a:lnTo>
                      <a:pt x="0" y="2"/>
                    </a:lnTo>
                    <a:lnTo>
                      <a:pt x="0" y="136"/>
                    </a:lnTo>
                    <a:lnTo>
                      <a:pt x="16" y="136"/>
                    </a:lnTo>
                    <a:lnTo>
                      <a:pt x="16" y="88"/>
                    </a:lnTo>
                    <a:lnTo>
                      <a:pt x="40" y="88"/>
                    </a:lnTo>
                    <a:lnTo>
                      <a:pt x="21" y="79"/>
                    </a:lnTo>
                    <a:lnTo>
                      <a:pt x="14" y="50"/>
                    </a:lnTo>
                    <a:lnTo>
                      <a:pt x="23" y="21"/>
                    </a:lnTo>
                    <a:lnTo>
                      <a:pt x="40" y="14"/>
                    </a:lnTo>
                    <a:lnTo>
                      <a:pt x="14" y="14"/>
                    </a:lnTo>
                    <a:lnTo>
                      <a:pt x="14" y="2"/>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790" name="Freeform 789"/>
              <p:cNvSpPr>
                <a:spLocks/>
              </p:cNvSpPr>
              <p:nvPr/>
            </p:nvSpPr>
            <p:spPr bwMode="auto">
              <a:xfrm>
                <a:off x="6860" y="1078"/>
                <a:ext cx="41" cy="136"/>
              </a:xfrm>
              <a:custGeom>
                <a:avLst/>
                <a:gdLst>
                  <a:gd name="T0" fmla="*/ 40 w 41"/>
                  <a:gd name="T1" fmla="*/ 88 h 136"/>
                  <a:gd name="T2" fmla="*/ 16 w 41"/>
                  <a:gd name="T3" fmla="*/ 88 h 136"/>
                  <a:gd name="T4" fmla="*/ 26 w 41"/>
                  <a:gd name="T5" fmla="*/ 98 h 136"/>
                  <a:gd name="T6" fmla="*/ 40 w 41"/>
                  <a:gd name="T7" fmla="*/ 100 h 136"/>
                  <a:gd name="T8" fmla="*/ 40 w 41"/>
                  <a:gd name="T9" fmla="*/ 88 h 136"/>
                </a:gdLst>
                <a:ahLst/>
                <a:cxnLst>
                  <a:cxn ang="0">
                    <a:pos x="T0" y="T1"/>
                  </a:cxn>
                  <a:cxn ang="0">
                    <a:pos x="T2" y="T3"/>
                  </a:cxn>
                  <a:cxn ang="0">
                    <a:pos x="T4" y="T5"/>
                  </a:cxn>
                  <a:cxn ang="0">
                    <a:pos x="T6" y="T7"/>
                  </a:cxn>
                  <a:cxn ang="0">
                    <a:pos x="T8" y="T9"/>
                  </a:cxn>
                </a:cxnLst>
                <a:rect l="0" t="0" r="r" b="b"/>
                <a:pathLst>
                  <a:path w="41" h="136">
                    <a:moveTo>
                      <a:pt x="40" y="88"/>
                    </a:moveTo>
                    <a:lnTo>
                      <a:pt x="16" y="88"/>
                    </a:lnTo>
                    <a:lnTo>
                      <a:pt x="26" y="98"/>
                    </a:lnTo>
                    <a:lnTo>
                      <a:pt x="40" y="100"/>
                    </a:lnTo>
                    <a:lnTo>
                      <a:pt x="40" y="88"/>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791" name="Freeform 790"/>
              <p:cNvSpPr>
                <a:spLocks/>
              </p:cNvSpPr>
              <p:nvPr/>
            </p:nvSpPr>
            <p:spPr bwMode="auto">
              <a:xfrm>
                <a:off x="6860" y="1078"/>
                <a:ext cx="41" cy="136"/>
              </a:xfrm>
              <a:custGeom>
                <a:avLst/>
                <a:gdLst>
                  <a:gd name="T0" fmla="*/ 40 w 41"/>
                  <a:gd name="T1" fmla="*/ 0 h 136"/>
                  <a:gd name="T2" fmla="*/ 26 w 41"/>
                  <a:gd name="T3" fmla="*/ 2 h 136"/>
                  <a:gd name="T4" fmla="*/ 14 w 41"/>
                  <a:gd name="T5" fmla="*/ 14 h 136"/>
                  <a:gd name="T6" fmla="*/ 40 w 41"/>
                  <a:gd name="T7" fmla="*/ 14 h 136"/>
                  <a:gd name="T8" fmla="*/ 40 w 41"/>
                  <a:gd name="T9" fmla="*/ 0 h 136"/>
                </a:gdLst>
                <a:ahLst/>
                <a:cxnLst>
                  <a:cxn ang="0">
                    <a:pos x="T0" y="T1"/>
                  </a:cxn>
                  <a:cxn ang="0">
                    <a:pos x="T2" y="T3"/>
                  </a:cxn>
                  <a:cxn ang="0">
                    <a:pos x="T4" y="T5"/>
                  </a:cxn>
                  <a:cxn ang="0">
                    <a:pos x="T6" y="T7"/>
                  </a:cxn>
                  <a:cxn ang="0">
                    <a:pos x="T8" y="T9"/>
                  </a:cxn>
                </a:cxnLst>
                <a:rect l="0" t="0" r="r" b="b"/>
                <a:pathLst>
                  <a:path w="41" h="136">
                    <a:moveTo>
                      <a:pt x="40" y="0"/>
                    </a:moveTo>
                    <a:lnTo>
                      <a:pt x="26" y="2"/>
                    </a:lnTo>
                    <a:lnTo>
                      <a:pt x="14" y="14"/>
                    </a:lnTo>
                    <a:lnTo>
                      <a:pt x="40" y="14"/>
                    </a:lnTo>
                    <a:lnTo>
                      <a:pt x="40"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grpSp>
          <p:nvGrpSpPr>
            <p:cNvPr id="769" name="Group 768"/>
            <p:cNvGrpSpPr>
              <a:grpSpLocks/>
            </p:cNvGrpSpPr>
            <p:nvPr/>
          </p:nvGrpSpPr>
          <p:grpSpPr bwMode="auto">
            <a:xfrm>
              <a:off x="6963" y="1078"/>
              <a:ext cx="53" cy="98"/>
              <a:chOff x="6963" y="1078"/>
              <a:chExt cx="53" cy="98"/>
            </a:xfrm>
          </p:grpSpPr>
          <p:sp>
            <p:nvSpPr>
              <p:cNvPr id="787" name="Freeform 786"/>
              <p:cNvSpPr>
                <a:spLocks/>
              </p:cNvSpPr>
              <p:nvPr/>
            </p:nvSpPr>
            <p:spPr bwMode="auto">
              <a:xfrm>
                <a:off x="6963" y="1078"/>
                <a:ext cx="53" cy="98"/>
              </a:xfrm>
              <a:custGeom>
                <a:avLst/>
                <a:gdLst>
                  <a:gd name="T0" fmla="*/ 16 w 53"/>
                  <a:gd name="T1" fmla="*/ 2 h 98"/>
                  <a:gd name="T2" fmla="*/ 0 w 53"/>
                  <a:gd name="T3" fmla="*/ 2 h 98"/>
                  <a:gd name="T4" fmla="*/ 0 w 53"/>
                  <a:gd name="T5" fmla="*/ 98 h 98"/>
                  <a:gd name="T6" fmla="*/ 16 w 53"/>
                  <a:gd name="T7" fmla="*/ 98 h 98"/>
                  <a:gd name="T8" fmla="*/ 16 w 53"/>
                  <a:gd name="T9" fmla="*/ 48 h 98"/>
                  <a:gd name="T10" fmla="*/ 19 w 53"/>
                  <a:gd name="T11" fmla="*/ 28 h 98"/>
                  <a:gd name="T12" fmla="*/ 23 w 53"/>
                  <a:gd name="T13" fmla="*/ 21 h 98"/>
                  <a:gd name="T14" fmla="*/ 36 w 53"/>
                  <a:gd name="T15" fmla="*/ 16 h 98"/>
                  <a:gd name="T16" fmla="*/ 16 w 53"/>
                  <a:gd name="T17" fmla="*/ 16 h 98"/>
                  <a:gd name="T18" fmla="*/ 16 w 53"/>
                  <a:gd name="T19" fmla="*/ 2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3" h="98">
                    <a:moveTo>
                      <a:pt x="16" y="2"/>
                    </a:moveTo>
                    <a:lnTo>
                      <a:pt x="0" y="2"/>
                    </a:lnTo>
                    <a:lnTo>
                      <a:pt x="0" y="98"/>
                    </a:lnTo>
                    <a:lnTo>
                      <a:pt x="16" y="98"/>
                    </a:lnTo>
                    <a:lnTo>
                      <a:pt x="16" y="48"/>
                    </a:lnTo>
                    <a:lnTo>
                      <a:pt x="19" y="28"/>
                    </a:lnTo>
                    <a:lnTo>
                      <a:pt x="23" y="21"/>
                    </a:lnTo>
                    <a:lnTo>
                      <a:pt x="36" y="16"/>
                    </a:lnTo>
                    <a:lnTo>
                      <a:pt x="16" y="16"/>
                    </a:lnTo>
                    <a:lnTo>
                      <a:pt x="16" y="2"/>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788" name="Freeform 787"/>
              <p:cNvSpPr>
                <a:spLocks/>
              </p:cNvSpPr>
              <p:nvPr/>
            </p:nvSpPr>
            <p:spPr bwMode="auto">
              <a:xfrm>
                <a:off x="6963" y="1078"/>
                <a:ext cx="53" cy="98"/>
              </a:xfrm>
              <a:custGeom>
                <a:avLst/>
                <a:gdLst>
                  <a:gd name="T0" fmla="*/ 36 w 53"/>
                  <a:gd name="T1" fmla="*/ 0 h 98"/>
                  <a:gd name="T2" fmla="*/ 23 w 53"/>
                  <a:gd name="T3" fmla="*/ 2 h 98"/>
                  <a:gd name="T4" fmla="*/ 16 w 53"/>
                  <a:gd name="T5" fmla="*/ 16 h 98"/>
                  <a:gd name="T6" fmla="*/ 36 w 53"/>
                  <a:gd name="T7" fmla="*/ 16 h 98"/>
                  <a:gd name="T8" fmla="*/ 45 w 53"/>
                  <a:gd name="T9" fmla="*/ 21 h 98"/>
                  <a:gd name="T10" fmla="*/ 52 w 53"/>
                  <a:gd name="T11" fmla="*/ 4 h 98"/>
                  <a:gd name="T12" fmla="*/ 36 w 53"/>
                  <a:gd name="T13" fmla="*/ 0 h 98"/>
                </a:gdLst>
                <a:ahLst/>
                <a:cxnLst>
                  <a:cxn ang="0">
                    <a:pos x="T0" y="T1"/>
                  </a:cxn>
                  <a:cxn ang="0">
                    <a:pos x="T2" y="T3"/>
                  </a:cxn>
                  <a:cxn ang="0">
                    <a:pos x="T4" y="T5"/>
                  </a:cxn>
                  <a:cxn ang="0">
                    <a:pos x="T6" y="T7"/>
                  </a:cxn>
                  <a:cxn ang="0">
                    <a:pos x="T8" y="T9"/>
                  </a:cxn>
                  <a:cxn ang="0">
                    <a:pos x="T10" y="T11"/>
                  </a:cxn>
                  <a:cxn ang="0">
                    <a:pos x="T12" y="T13"/>
                  </a:cxn>
                </a:cxnLst>
                <a:rect l="0" t="0" r="r" b="b"/>
                <a:pathLst>
                  <a:path w="53" h="98">
                    <a:moveTo>
                      <a:pt x="36" y="0"/>
                    </a:moveTo>
                    <a:lnTo>
                      <a:pt x="23" y="2"/>
                    </a:lnTo>
                    <a:lnTo>
                      <a:pt x="16" y="16"/>
                    </a:lnTo>
                    <a:lnTo>
                      <a:pt x="36" y="16"/>
                    </a:lnTo>
                    <a:lnTo>
                      <a:pt x="45" y="21"/>
                    </a:lnTo>
                    <a:lnTo>
                      <a:pt x="52" y="4"/>
                    </a:lnTo>
                    <a:lnTo>
                      <a:pt x="36"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sp>
          <p:nvSpPr>
            <p:cNvPr id="770" name="Freeform 769"/>
            <p:cNvSpPr>
              <a:spLocks/>
            </p:cNvSpPr>
            <p:nvPr/>
          </p:nvSpPr>
          <p:spPr bwMode="auto">
            <a:xfrm>
              <a:off x="7066" y="1078"/>
              <a:ext cx="44" cy="100"/>
            </a:xfrm>
            <a:custGeom>
              <a:avLst/>
              <a:gdLst>
                <a:gd name="T0" fmla="*/ 0 w 44"/>
                <a:gd name="T1" fmla="*/ 0 h 100"/>
                <a:gd name="T2" fmla="*/ 0 w 44"/>
                <a:gd name="T3" fmla="*/ 14 h 100"/>
                <a:gd name="T4" fmla="*/ 19 w 44"/>
                <a:gd name="T5" fmla="*/ 21 h 100"/>
                <a:gd name="T6" fmla="*/ 28 w 44"/>
                <a:gd name="T7" fmla="*/ 50 h 100"/>
                <a:gd name="T8" fmla="*/ 19 w 44"/>
                <a:gd name="T9" fmla="*/ 79 h 100"/>
                <a:gd name="T10" fmla="*/ 0 w 44"/>
                <a:gd name="T11" fmla="*/ 88 h 100"/>
                <a:gd name="T12" fmla="*/ 0 w 44"/>
                <a:gd name="T13" fmla="*/ 100 h 100"/>
                <a:gd name="T14" fmla="*/ 21 w 44"/>
                <a:gd name="T15" fmla="*/ 96 h 100"/>
                <a:gd name="T16" fmla="*/ 38 w 44"/>
                <a:gd name="T17" fmla="*/ 79 h 100"/>
                <a:gd name="T18" fmla="*/ 43 w 44"/>
                <a:gd name="T19" fmla="*/ 50 h 100"/>
                <a:gd name="T20" fmla="*/ 40 w 44"/>
                <a:gd name="T21" fmla="*/ 28 h 100"/>
                <a:gd name="T22" fmla="*/ 31 w 44"/>
                <a:gd name="T23" fmla="*/ 14 h 100"/>
                <a:gd name="T24" fmla="*/ 16 w 44"/>
                <a:gd name="T25" fmla="*/ 2 h 100"/>
                <a:gd name="T26" fmla="*/ 0 w 44"/>
                <a:gd name="T27" fmla="*/ 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4" h="100">
                  <a:moveTo>
                    <a:pt x="0" y="0"/>
                  </a:moveTo>
                  <a:lnTo>
                    <a:pt x="0" y="14"/>
                  </a:lnTo>
                  <a:lnTo>
                    <a:pt x="19" y="21"/>
                  </a:lnTo>
                  <a:lnTo>
                    <a:pt x="28" y="50"/>
                  </a:lnTo>
                  <a:lnTo>
                    <a:pt x="19" y="79"/>
                  </a:lnTo>
                  <a:lnTo>
                    <a:pt x="0" y="88"/>
                  </a:lnTo>
                  <a:lnTo>
                    <a:pt x="0" y="100"/>
                  </a:lnTo>
                  <a:lnTo>
                    <a:pt x="21" y="96"/>
                  </a:lnTo>
                  <a:lnTo>
                    <a:pt x="38" y="79"/>
                  </a:lnTo>
                  <a:lnTo>
                    <a:pt x="43" y="50"/>
                  </a:lnTo>
                  <a:lnTo>
                    <a:pt x="40" y="28"/>
                  </a:lnTo>
                  <a:lnTo>
                    <a:pt x="31" y="14"/>
                  </a:lnTo>
                  <a:lnTo>
                    <a:pt x="16" y="2"/>
                  </a:lnTo>
                  <a:lnTo>
                    <a:pt x="0"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771" name="Freeform 770"/>
            <p:cNvSpPr>
              <a:spLocks/>
            </p:cNvSpPr>
            <p:nvPr/>
          </p:nvSpPr>
          <p:spPr bwMode="auto">
            <a:xfrm>
              <a:off x="7021" y="1078"/>
              <a:ext cx="45" cy="100"/>
            </a:xfrm>
            <a:custGeom>
              <a:avLst/>
              <a:gdLst>
                <a:gd name="T0" fmla="*/ 45 w 45"/>
                <a:gd name="T1" fmla="*/ 0 h 100"/>
                <a:gd name="T2" fmla="*/ 14 w 45"/>
                <a:gd name="T3" fmla="*/ 9 h 100"/>
                <a:gd name="T4" fmla="*/ 2 w 45"/>
                <a:gd name="T5" fmla="*/ 26 h 100"/>
                <a:gd name="T6" fmla="*/ 0 w 45"/>
                <a:gd name="T7" fmla="*/ 50 h 100"/>
                <a:gd name="T8" fmla="*/ 2 w 45"/>
                <a:gd name="T9" fmla="*/ 72 h 100"/>
                <a:gd name="T10" fmla="*/ 12 w 45"/>
                <a:gd name="T11" fmla="*/ 88 h 100"/>
                <a:gd name="T12" fmla="*/ 26 w 45"/>
                <a:gd name="T13" fmla="*/ 98 h 100"/>
                <a:gd name="T14" fmla="*/ 45 w 45"/>
                <a:gd name="T15" fmla="*/ 100 h 100"/>
                <a:gd name="T16" fmla="*/ 45 w 45"/>
                <a:gd name="T17" fmla="*/ 88 h 100"/>
                <a:gd name="T18" fmla="*/ 23 w 45"/>
                <a:gd name="T19" fmla="*/ 79 h 100"/>
                <a:gd name="T20" fmla="*/ 16 w 45"/>
                <a:gd name="T21" fmla="*/ 50 h 100"/>
                <a:gd name="T22" fmla="*/ 23 w 45"/>
                <a:gd name="T23" fmla="*/ 21 h 100"/>
                <a:gd name="T24" fmla="*/ 45 w 45"/>
                <a:gd name="T25" fmla="*/ 14 h 100"/>
                <a:gd name="T26" fmla="*/ 45 w 45"/>
                <a:gd name="T27" fmla="*/ 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5" h="100">
                  <a:moveTo>
                    <a:pt x="45" y="0"/>
                  </a:moveTo>
                  <a:lnTo>
                    <a:pt x="14" y="9"/>
                  </a:lnTo>
                  <a:lnTo>
                    <a:pt x="2" y="26"/>
                  </a:lnTo>
                  <a:lnTo>
                    <a:pt x="0" y="50"/>
                  </a:lnTo>
                  <a:lnTo>
                    <a:pt x="2" y="72"/>
                  </a:lnTo>
                  <a:lnTo>
                    <a:pt x="12" y="88"/>
                  </a:lnTo>
                  <a:lnTo>
                    <a:pt x="26" y="98"/>
                  </a:lnTo>
                  <a:lnTo>
                    <a:pt x="45" y="100"/>
                  </a:lnTo>
                  <a:lnTo>
                    <a:pt x="45" y="88"/>
                  </a:lnTo>
                  <a:lnTo>
                    <a:pt x="23" y="79"/>
                  </a:lnTo>
                  <a:lnTo>
                    <a:pt x="16" y="50"/>
                  </a:lnTo>
                  <a:lnTo>
                    <a:pt x="23" y="21"/>
                  </a:lnTo>
                  <a:lnTo>
                    <a:pt x="45" y="14"/>
                  </a:lnTo>
                  <a:lnTo>
                    <a:pt x="45"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nvGrpSpPr>
            <p:cNvPr id="772" name="Group 771"/>
            <p:cNvGrpSpPr>
              <a:grpSpLocks/>
            </p:cNvGrpSpPr>
            <p:nvPr/>
          </p:nvGrpSpPr>
          <p:grpSpPr bwMode="auto">
            <a:xfrm>
              <a:off x="7167" y="1078"/>
              <a:ext cx="46" cy="98"/>
              <a:chOff x="7167" y="1078"/>
              <a:chExt cx="46" cy="98"/>
            </a:xfrm>
          </p:grpSpPr>
          <p:sp>
            <p:nvSpPr>
              <p:cNvPr id="784" name="Freeform 783"/>
              <p:cNvSpPr>
                <a:spLocks/>
              </p:cNvSpPr>
              <p:nvPr/>
            </p:nvSpPr>
            <p:spPr bwMode="auto">
              <a:xfrm>
                <a:off x="7167" y="1078"/>
                <a:ext cx="46" cy="98"/>
              </a:xfrm>
              <a:custGeom>
                <a:avLst/>
                <a:gdLst>
                  <a:gd name="T0" fmla="*/ 40 w 46"/>
                  <a:gd name="T1" fmla="*/ 50 h 98"/>
                  <a:gd name="T2" fmla="*/ 24 w 46"/>
                  <a:gd name="T3" fmla="*/ 50 h 98"/>
                  <a:gd name="T4" fmla="*/ 24 w 46"/>
                  <a:gd name="T5" fmla="*/ 57 h 98"/>
                  <a:gd name="T6" fmla="*/ 21 w 46"/>
                  <a:gd name="T7" fmla="*/ 72 h 98"/>
                  <a:gd name="T8" fmla="*/ 12 w 46"/>
                  <a:gd name="T9" fmla="*/ 84 h 98"/>
                  <a:gd name="T10" fmla="*/ 0 w 46"/>
                  <a:gd name="T11" fmla="*/ 86 h 98"/>
                  <a:gd name="T12" fmla="*/ 0 w 46"/>
                  <a:gd name="T13" fmla="*/ 98 h 98"/>
                  <a:gd name="T14" fmla="*/ 9 w 46"/>
                  <a:gd name="T15" fmla="*/ 98 h 98"/>
                  <a:gd name="T16" fmla="*/ 26 w 46"/>
                  <a:gd name="T17" fmla="*/ 86 h 98"/>
                  <a:gd name="T18" fmla="*/ 43 w 46"/>
                  <a:gd name="T19" fmla="*/ 86 h 98"/>
                  <a:gd name="T20" fmla="*/ 40 w 46"/>
                  <a:gd name="T21" fmla="*/ 57 h 98"/>
                  <a:gd name="T22" fmla="*/ 40 w 46"/>
                  <a:gd name="T23" fmla="*/ 50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6" h="98">
                    <a:moveTo>
                      <a:pt x="40" y="50"/>
                    </a:moveTo>
                    <a:lnTo>
                      <a:pt x="24" y="50"/>
                    </a:lnTo>
                    <a:lnTo>
                      <a:pt x="24" y="57"/>
                    </a:lnTo>
                    <a:lnTo>
                      <a:pt x="21" y="72"/>
                    </a:lnTo>
                    <a:lnTo>
                      <a:pt x="12" y="84"/>
                    </a:lnTo>
                    <a:lnTo>
                      <a:pt x="0" y="86"/>
                    </a:lnTo>
                    <a:lnTo>
                      <a:pt x="0" y="98"/>
                    </a:lnTo>
                    <a:lnTo>
                      <a:pt x="9" y="98"/>
                    </a:lnTo>
                    <a:lnTo>
                      <a:pt x="26" y="86"/>
                    </a:lnTo>
                    <a:lnTo>
                      <a:pt x="43" y="86"/>
                    </a:lnTo>
                    <a:lnTo>
                      <a:pt x="40" y="57"/>
                    </a:lnTo>
                    <a:lnTo>
                      <a:pt x="40" y="5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785" name="Freeform 784"/>
              <p:cNvSpPr>
                <a:spLocks/>
              </p:cNvSpPr>
              <p:nvPr/>
            </p:nvSpPr>
            <p:spPr bwMode="auto">
              <a:xfrm>
                <a:off x="7167" y="1078"/>
                <a:ext cx="46" cy="98"/>
              </a:xfrm>
              <a:custGeom>
                <a:avLst/>
                <a:gdLst>
                  <a:gd name="T0" fmla="*/ 43 w 46"/>
                  <a:gd name="T1" fmla="*/ 86 h 98"/>
                  <a:gd name="T2" fmla="*/ 26 w 46"/>
                  <a:gd name="T3" fmla="*/ 86 h 98"/>
                  <a:gd name="T4" fmla="*/ 28 w 46"/>
                  <a:gd name="T5" fmla="*/ 98 h 98"/>
                  <a:gd name="T6" fmla="*/ 45 w 46"/>
                  <a:gd name="T7" fmla="*/ 98 h 98"/>
                  <a:gd name="T8" fmla="*/ 43 w 46"/>
                  <a:gd name="T9" fmla="*/ 88 h 98"/>
                  <a:gd name="T10" fmla="*/ 43 w 46"/>
                  <a:gd name="T11" fmla="*/ 86 h 98"/>
                </a:gdLst>
                <a:ahLst/>
                <a:cxnLst>
                  <a:cxn ang="0">
                    <a:pos x="T0" y="T1"/>
                  </a:cxn>
                  <a:cxn ang="0">
                    <a:pos x="T2" y="T3"/>
                  </a:cxn>
                  <a:cxn ang="0">
                    <a:pos x="T4" y="T5"/>
                  </a:cxn>
                  <a:cxn ang="0">
                    <a:pos x="T6" y="T7"/>
                  </a:cxn>
                  <a:cxn ang="0">
                    <a:pos x="T8" y="T9"/>
                  </a:cxn>
                  <a:cxn ang="0">
                    <a:pos x="T10" y="T11"/>
                  </a:cxn>
                </a:cxnLst>
                <a:rect l="0" t="0" r="r" b="b"/>
                <a:pathLst>
                  <a:path w="46" h="98">
                    <a:moveTo>
                      <a:pt x="43" y="86"/>
                    </a:moveTo>
                    <a:lnTo>
                      <a:pt x="26" y="86"/>
                    </a:lnTo>
                    <a:lnTo>
                      <a:pt x="28" y="98"/>
                    </a:lnTo>
                    <a:lnTo>
                      <a:pt x="45" y="98"/>
                    </a:lnTo>
                    <a:lnTo>
                      <a:pt x="43" y="88"/>
                    </a:lnTo>
                    <a:lnTo>
                      <a:pt x="43" y="86"/>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786" name="Freeform 785"/>
              <p:cNvSpPr>
                <a:spLocks/>
              </p:cNvSpPr>
              <p:nvPr/>
            </p:nvSpPr>
            <p:spPr bwMode="auto">
              <a:xfrm>
                <a:off x="7167" y="1078"/>
                <a:ext cx="46" cy="98"/>
              </a:xfrm>
              <a:custGeom>
                <a:avLst/>
                <a:gdLst>
                  <a:gd name="T0" fmla="*/ 4 w 46"/>
                  <a:gd name="T1" fmla="*/ 0 h 98"/>
                  <a:gd name="T2" fmla="*/ 0 w 46"/>
                  <a:gd name="T3" fmla="*/ 0 h 98"/>
                  <a:gd name="T4" fmla="*/ 0 w 46"/>
                  <a:gd name="T5" fmla="*/ 14 h 98"/>
                  <a:gd name="T6" fmla="*/ 2 w 46"/>
                  <a:gd name="T7" fmla="*/ 14 h 98"/>
                  <a:gd name="T8" fmla="*/ 19 w 46"/>
                  <a:gd name="T9" fmla="*/ 19 h 98"/>
                  <a:gd name="T10" fmla="*/ 24 w 46"/>
                  <a:gd name="T11" fmla="*/ 33 h 98"/>
                  <a:gd name="T12" fmla="*/ 24 w 46"/>
                  <a:gd name="T13" fmla="*/ 38 h 98"/>
                  <a:gd name="T14" fmla="*/ 0 w 46"/>
                  <a:gd name="T15" fmla="*/ 43 h 98"/>
                  <a:gd name="T16" fmla="*/ 0 w 46"/>
                  <a:gd name="T17" fmla="*/ 57 h 98"/>
                  <a:gd name="T18" fmla="*/ 24 w 46"/>
                  <a:gd name="T19" fmla="*/ 50 h 98"/>
                  <a:gd name="T20" fmla="*/ 40 w 46"/>
                  <a:gd name="T21" fmla="*/ 50 h 98"/>
                  <a:gd name="T22" fmla="*/ 40 w 46"/>
                  <a:gd name="T23" fmla="*/ 21 h 98"/>
                  <a:gd name="T24" fmla="*/ 33 w 46"/>
                  <a:gd name="T25" fmla="*/ 9 h 98"/>
                  <a:gd name="T26" fmla="*/ 24 w 46"/>
                  <a:gd name="T27" fmla="*/ 2 h 98"/>
                  <a:gd name="T28" fmla="*/ 4 w 46"/>
                  <a:gd name="T29" fmla="*/ 0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6" h="98">
                    <a:moveTo>
                      <a:pt x="4" y="0"/>
                    </a:moveTo>
                    <a:lnTo>
                      <a:pt x="0" y="0"/>
                    </a:lnTo>
                    <a:lnTo>
                      <a:pt x="0" y="14"/>
                    </a:lnTo>
                    <a:lnTo>
                      <a:pt x="2" y="14"/>
                    </a:lnTo>
                    <a:lnTo>
                      <a:pt x="19" y="19"/>
                    </a:lnTo>
                    <a:lnTo>
                      <a:pt x="24" y="33"/>
                    </a:lnTo>
                    <a:lnTo>
                      <a:pt x="24" y="38"/>
                    </a:lnTo>
                    <a:lnTo>
                      <a:pt x="0" y="43"/>
                    </a:lnTo>
                    <a:lnTo>
                      <a:pt x="0" y="57"/>
                    </a:lnTo>
                    <a:lnTo>
                      <a:pt x="24" y="50"/>
                    </a:lnTo>
                    <a:lnTo>
                      <a:pt x="40" y="50"/>
                    </a:lnTo>
                    <a:lnTo>
                      <a:pt x="40" y="21"/>
                    </a:lnTo>
                    <a:lnTo>
                      <a:pt x="33" y="9"/>
                    </a:lnTo>
                    <a:lnTo>
                      <a:pt x="24" y="2"/>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grpSp>
          <p:nvGrpSpPr>
            <p:cNvPr id="773" name="Group 772"/>
            <p:cNvGrpSpPr>
              <a:grpSpLocks/>
            </p:cNvGrpSpPr>
            <p:nvPr/>
          </p:nvGrpSpPr>
          <p:grpSpPr bwMode="auto">
            <a:xfrm>
              <a:off x="7124" y="1121"/>
              <a:ext cx="43" cy="57"/>
              <a:chOff x="7124" y="1121"/>
              <a:chExt cx="43" cy="57"/>
            </a:xfrm>
          </p:grpSpPr>
          <p:sp>
            <p:nvSpPr>
              <p:cNvPr id="782" name="Freeform 781"/>
              <p:cNvSpPr>
                <a:spLocks/>
              </p:cNvSpPr>
              <p:nvPr/>
            </p:nvSpPr>
            <p:spPr bwMode="auto">
              <a:xfrm>
                <a:off x="7124" y="1121"/>
                <a:ext cx="43" cy="57"/>
              </a:xfrm>
              <a:custGeom>
                <a:avLst/>
                <a:gdLst>
                  <a:gd name="T0" fmla="*/ 43 w 43"/>
                  <a:gd name="T1" fmla="*/ 0 h 57"/>
                  <a:gd name="T2" fmla="*/ 38 w 43"/>
                  <a:gd name="T3" fmla="*/ 0 h 57"/>
                  <a:gd name="T4" fmla="*/ 23 w 43"/>
                  <a:gd name="T5" fmla="*/ 2 h 57"/>
                  <a:gd name="T6" fmla="*/ 11 w 43"/>
                  <a:gd name="T7" fmla="*/ 7 h 57"/>
                  <a:gd name="T8" fmla="*/ 2 w 43"/>
                  <a:gd name="T9" fmla="*/ 16 h 57"/>
                  <a:gd name="T10" fmla="*/ 0 w 43"/>
                  <a:gd name="T11" fmla="*/ 31 h 57"/>
                  <a:gd name="T12" fmla="*/ 9 w 43"/>
                  <a:gd name="T13" fmla="*/ 50 h 57"/>
                  <a:gd name="T14" fmla="*/ 33 w 43"/>
                  <a:gd name="T15" fmla="*/ 57 h 57"/>
                  <a:gd name="T16" fmla="*/ 43 w 43"/>
                  <a:gd name="T17" fmla="*/ 55 h 57"/>
                  <a:gd name="T18" fmla="*/ 43 w 43"/>
                  <a:gd name="T19" fmla="*/ 45 h 57"/>
                  <a:gd name="T20" fmla="*/ 38 w 43"/>
                  <a:gd name="T21" fmla="*/ 45 h 57"/>
                  <a:gd name="T22" fmla="*/ 23 w 43"/>
                  <a:gd name="T23" fmla="*/ 40 h 57"/>
                  <a:gd name="T24" fmla="*/ 16 w 43"/>
                  <a:gd name="T25" fmla="*/ 31 h 57"/>
                  <a:gd name="T26" fmla="*/ 19 w 43"/>
                  <a:gd name="T27" fmla="*/ 21 h 57"/>
                  <a:gd name="T28" fmla="*/ 26 w 43"/>
                  <a:gd name="T29" fmla="*/ 16 h 57"/>
                  <a:gd name="T30" fmla="*/ 40 w 43"/>
                  <a:gd name="T31" fmla="*/ 14 h 57"/>
                  <a:gd name="T32" fmla="*/ 43 w 43"/>
                  <a:gd name="T33" fmla="*/ 14 h 57"/>
                  <a:gd name="T34" fmla="*/ 43 w 43"/>
                  <a:gd name="T35" fmla="*/ 0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3" h="57">
                    <a:moveTo>
                      <a:pt x="43" y="0"/>
                    </a:moveTo>
                    <a:lnTo>
                      <a:pt x="38" y="0"/>
                    </a:lnTo>
                    <a:lnTo>
                      <a:pt x="23" y="2"/>
                    </a:lnTo>
                    <a:lnTo>
                      <a:pt x="11" y="7"/>
                    </a:lnTo>
                    <a:lnTo>
                      <a:pt x="2" y="16"/>
                    </a:lnTo>
                    <a:lnTo>
                      <a:pt x="0" y="31"/>
                    </a:lnTo>
                    <a:lnTo>
                      <a:pt x="9" y="50"/>
                    </a:lnTo>
                    <a:lnTo>
                      <a:pt x="33" y="57"/>
                    </a:lnTo>
                    <a:lnTo>
                      <a:pt x="43" y="55"/>
                    </a:lnTo>
                    <a:lnTo>
                      <a:pt x="43" y="45"/>
                    </a:lnTo>
                    <a:lnTo>
                      <a:pt x="38" y="45"/>
                    </a:lnTo>
                    <a:lnTo>
                      <a:pt x="23" y="40"/>
                    </a:lnTo>
                    <a:lnTo>
                      <a:pt x="16" y="31"/>
                    </a:lnTo>
                    <a:lnTo>
                      <a:pt x="19" y="21"/>
                    </a:lnTo>
                    <a:lnTo>
                      <a:pt x="26" y="16"/>
                    </a:lnTo>
                    <a:lnTo>
                      <a:pt x="40" y="14"/>
                    </a:lnTo>
                    <a:lnTo>
                      <a:pt x="43" y="14"/>
                    </a:lnTo>
                    <a:lnTo>
                      <a:pt x="43"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783" name="Freeform 782"/>
              <p:cNvSpPr>
                <a:spLocks/>
              </p:cNvSpPr>
              <p:nvPr/>
            </p:nvSpPr>
            <p:spPr bwMode="auto">
              <a:xfrm>
                <a:off x="7124" y="1121"/>
                <a:ext cx="43" cy="57"/>
              </a:xfrm>
              <a:custGeom>
                <a:avLst/>
                <a:gdLst>
                  <a:gd name="T0" fmla="*/ 43 w 43"/>
                  <a:gd name="T1" fmla="*/ 43 h 57"/>
                  <a:gd name="T2" fmla="*/ 38 w 43"/>
                  <a:gd name="T3" fmla="*/ 45 h 57"/>
                  <a:gd name="T4" fmla="*/ 43 w 43"/>
                  <a:gd name="T5" fmla="*/ 45 h 57"/>
                  <a:gd name="T6" fmla="*/ 43 w 43"/>
                  <a:gd name="T7" fmla="*/ 43 h 57"/>
                </a:gdLst>
                <a:ahLst/>
                <a:cxnLst>
                  <a:cxn ang="0">
                    <a:pos x="T0" y="T1"/>
                  </a:cxn>
                  <a:cxn ang="0">
                    <a:pos x="T2" y="T3"/>
                  </a:cxn>
                  <a:cxn ang="0">
                    <a:pos x="T4" y="T5"/>
                  </a:cxn>
                  <a:cxn ang="0">
                    <a:pos x="T6" y="T7"/>
                  </a:cxn>
                </a:cxnLst>
                <a:rect l="0" t="0" r="r" b="b"/>
                <a:pathLst>
                  <a:path w="43" h="57">
                    <a:moveTo>
                      <a:pt x="43" y="43"/>
                    </a:moveTo>
                    <a:lnTo>
                      <a:pt x="38" y="45"/>
                    </a:lnTo>
                    <a:lnTo>
                      <a:pt x="43" y="45"/>
                    </a:lnTo>
                    <a:lnTo>
                      <a:pt x="43" y="43"/>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sp>
          <p:nvSpPr>
            <p:cNvPr id="774" name="Freeform 773"/>
            <p:cNvSpPr>
              <a:spLocks/>
            </p:cNvSpPr>
            <p:nvPr/>
          </p:nvSpPr>
          <p:spPr bwMode="auto">
            <a:xfrm>
              <a:off x="7126" y="1078"/>
              <a:ext cx="41" cy="31"/>
            </a:xfrm>
            <a:custGeom>
              <a:avLst/>
              <a:gdLst>
                <a:gd name="T0" fmla="*/ 40 w 41"/>
                <a:gd name="T1" fmla="*/ 0 h 31"/>
                <a:gd name="T2" fmla="*/ 21 w 41"/>
                <a:gd name="T3" fmla="*/ 2 h 31"/>
                <a:gd name="T4" fmla="*/ 7 w 41"/>
                <a:gd name="T5" fmla="*/ 14 h 31"/>
                <a:gd name="T6" fmla="*/ 0 w 41"/>
                <a:gd name="T7" fmla="*/ 28 h 31"/>
                <a:gd name="T8" fmla="*/ 16 w 41"/>
                <a:gd name="T9" fmla="*/ 31 h 31"/>
                <a:gd name="T10" fmla="*/ 23 w 41"/>
                <a:gd name="T11" fmla="*/ 16 h 31"/>
                <a:gd name="T12" fmla="*/ 40 w 41"/>
                <a:gd name="T13" fmla="*/ 14 h 31"/>
                <a:gd name="T14" fmla="*/ 40 w 41"/>
                <a:gd name="T15" fmla="*/ 0 h 3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1" h="31">
                  <a:moveTo>
                    <a:pt x="40" y="0"/>
                  </a:moveTo>
                  <a:lnTo>
                    <a:pt x="21" y="2"/>
                  </a:lnTo>
                  <a:lnTo>
                    <a:pt x="7" y="14"/>
                  </a:lnTo>
                  <a:lnTo>
                    <a:pt x="0" y="28"/>
                  </a:lnTo>
                  <a:lnTo>
                    <a:pt x="16" y="31"/>
                  </a:lnTo>
                  <a:lnTo>
                    <a:pt x="23" y="16"/>
                  </a:lnTo>
                  <a:lnTo>
                    <a:pt x="40" y="14"/>
                  </a:lnTo>
                  <a:lnTo>
                    <a:pt x="40"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nvGrpSpPr>
            <p:cNvPr id="775" name="Group 774"/>
            <p:cNvGrpSpPr>
              <a:grpSpLocks/>
            </p:cNvGrpSpPr>
            <p:nvPr/>
          </p:nvGrpSpPr>
          <p:grpSpPr bwMode="auto">
            <a:xfrm>
              <a:off x="7230" y="1078"/>
              <a:ext cx="84" cy="100"/>
              <a:chOff x="7230" y="1078"/>
              <a:chExt cx="84" cy="100"/>
            </a:xfrm>
          </p:grpSpPr>
          <p:sp>
            <p:nvSpPr>
              <p:cNvPr id="779" name="Freeform 778"/>
              <p:cNvSpPr>
                <a:spLocks/>
              </p:cNvSpPr>
              <p:nvPr/>
            </p:nvSpPr>
            <p:spPr bwMode="auto">
              <a:xfrm>
                <a:off x="7230" y="1078"/>
                <a:ext cx="84" cy="100"/>
              </a:xfrm>
              <a:custGeom>
                <a:avLst/>
                <a:gdLst>
                  <a:gd name="T0" fmla="*/ 43 w 84"/>
                  <a:gd name="T1" fmla="*/ 0 h 100"/>
                  <a:gd name="T2" fmla="*/ 19 w 84"/>
                  <a:gd name="T3" fmla="*/ 7 h 100"/>
                  <a:gd name="T4" fmla="*/ 4 w 84"/>
                  <a:gd name="T5" fmla="*/ 24 h 100"/>
                  <a:gd name="T6" fmla="*/ 0 w 84"/>
                  <a:gd name="T7" fmla="*/ 50 h 100"/>
                  <a:gd name="T8" fmla="*/ 2 w 84"/>
                  <a:gd name="T9" fmla="*/ 72 h 100"/>
                  <a:gd name="T10" fmla="*/ 12 w 84"/>
                  <a:gd name="T11" fmla="*/ 88 h 100"/>
                  <a:gd name="T12" fmla="*/ 24 w 84"/>
                  <a:gd name="T13" fmla="*/ 98 h 100"/>
                  <a:gd name="T14" fmla="*/ 43 w 84"/>
                  <a:gd name="T15" fmla="*/ 100 h 100"/>
                  <a:gd name="T16" fmla="*/ 69 w 84"/>
                  <a:gd name="T17" fmla="*/ 93 h 100"/>
                  <a:gd name="T18" fmla="*/ 72 w 84"/>
                  <a:gd name="T19" fmla="*/ 88 h 100"/>
                  <a:gd name="T20" fmla="*/ 43 w 84"/>
                  <a:gd name="T21" fmla="*/ 88 h 100"/>
                  <a:gd name="T22" fmla="*/ 24 w 84"/>
                  <a:gd name="T23" fmla="*/ 79 h 100"/>
                  <a:gd name="T24" fmla="*/ 14 w 84"/>
                  <a:gd name="T25" fmla="*/ 50 h 100"/>
                  <a:gd name="T26" fmla="*/ 24 w 84"/>
                  <a:gd name="T27" fmla="*/ 21 h 100"/>
                  <a:gd name="T28" fmla="*/ 43 w 84"/>
                  <a:gd name="T29" fmla="*/ 14 h 100"/>
                  <a:gd name="T30" fmla="*/ 73 w 84"/>
                  <a:gd name="T31" fmla="*/ 14 h 100"/>
                  <a:gd name="T32" fmla="*/ 69 w 84"/>
                  <a:gd name="T33" fmla="*/ 7 h 100"/>
                  <a:gd name="T34" fmla="*/ 43 w 84"/>
                  <a:gd name="T35" fmla="*/ 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4" h="100">
                    <a:moveTo>
                      <a:pt x="43" y="0"/>
                    </a:moveTo>
                    <a:lnTo>
                      <a:pt x="19" y="7"/>
                    </a:lnTo>
                    <a:lnTo>
                      <a:pt x="4" y="24"/>
                    </a:lnTo>
                    <a:lnTo>
                      <a:pt x="0" y="50"/>
                    </a:lnTo>
                    <a:lnTo>
                      <a:pt x="2" y="72"/>
                    </a:lnTo>
                    <a:lnTo>
                      <a:pt x="12" y="88"/>
                    </a:lnTo>
                    <a:lnTo>
                      <a:pt x="24" y="98"/>
                    </a:lnTo>
                    <a:lnTo>
                      <a:pt x="43" y="100"/>
                    </a:lnTo>
                    <a:lnTo>
                      <a:pt x="69" y="93"/>
                    </a:lnTo>
                    <a:lnTo>
                      <a:pt x="72" y="88"/>
                    </a:lnTo>
                    <a:lnTo>
                      <a:pt x="43" y="88"/>
                    </a:lnTo>
                    <a:lnTo>
                      <a:pt x="24" y="79"/>
                    </a:lnTo>
                    <a:lnTo>
                      <a:pt x="14" y="50"/>
                    </a:lnTo>
                    <a:lnTo>
                      <a:pt x="24" y="21"/>
                    </a:lnTo>
                    <a:lnTo>
                      <a:pt x="43" y="14"/>
                    </a:lnTo>
                    <a:lnTo>
                      <a:pt x="73" y="14"/>
                    </a:lnTo>
                    <a:lnTo>
                      <a:pt x="69" y="7"/>
                    </a:lnTo>
                    <a:lnTo>
                      <a:pt x="43"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780" name="Freeform 779"/>
              <p:cNvSpPr>
                <a:spLocks/>
              </p:cNvSpPr>
              <p:nvPr/>
            </p:nvSpPr>
            <p:spPr bwMode="auto">
              <a:xfrm>
                <a:off x="7230" y="1078"/>
                <a:ext cx="84" cy="100"/>
              </a:xfrm>
              <a:custGeom>
                <a:avLst/>
                <a:gdLst>
                  <a:gd name="T0" fmla="*/ 84 w 84"/>
                  <a:gd name="T1" fmla="*/ 64 h 100"/>
                  <a:gd name="T2" fmla="*/ 67 w 84"/>
                  <a:gd name="T3" fmla="*/ 64 h 100"/>
                  <a:gd name="T4" fmla="*/ 57 w 84"/>
                  <a:gd name="T5" fmla="*/ 81 h 100"/>
                  <a:gd name="T6" fmla="*/ 43 w 84"/>
                  <a:gd name="T7" fmla="*/ 88 h 100"/>
                  <a:gd name="T8" fmla="*/ 72 w 84"/>
                  <a:gd name="T9" fmla="*/ 88 h 100"/>
                  <a:gd name="T10" fmla="*/ 84 w 84"/>
                  <a:gd name="T11" fmla="*/ 64 h 100"/>
                </a:gdLst>
                <a:ahLst/>
                <a:cxnLst>
                  <a:cxn ang="0">
                    <a:pos x="T0" y="T1"/>
                  </a:cxn>
                  <a:cxn ang="0">
                    <a:pos x="T2" y="T3"/>
                  </a:cxn>
                  <a:cxn ang="0">
                    <a:pos x="T4" y="T5"/>
                  </a:cxn>
                  <a:cxn ang="0">
                    <a:pos x="T6" y="T7"/>
                  </a:cxn>
                  <a:cxn ang="0">
                    <a:pos x="T8" y="T9"/>
                  </a:cxn>
                  <a:cxn ang="0">
                    <a:pos x="T10" y="T11"/>
                  </a:cxn>
                </a:cxnLst>
                <a:rect l="0" t="0" r="r" b="b"/>
                <a:pathLst>
                  <a:path w="84" h="100">
                    <a:moveTo>
                      <a:pt x="84" y="64"/>
                    </a:moveTo>
                    <a:lnTo>
                      <a:pt x="67" y="64"/>
                    </a:lnTo>
                    <a:lnTo>
                      <a:pt x="57" y="81"/>
                    </a:lnTo>
                    <a:lnTo>
                      <a:pt x="43" y="88"/>
                    </a:lnTo>
                    <a:lnTo>
                      <a:pt x="72" y="88"/>
                    </a:lnTo>
                    <a:lnTo>
                      <a:pt x="84" y="64"/>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781" name="Freeform 780"/>
              <p:cNvSpPr>
                <a:spLocks/>
              </p:cNvSpPr>
              <p:nvPr/>
            </p:nvSpPr>
            <p:spPr bwMode="auto">
              <a:xfrm>
                <a:off x="7230" y="1078"/>
                <a:ext cx="84" cy="100"/>
              </a:xfrm>
              <a:custGeom>
                <a:avLst/>
                <a:gdLst>
                  <a:gd name="T0" fmla="*/ 73 w 84"/>
                  <a:gd name="T1" fmla="*/ 14 h 100"/>
                  <a:gd name="T2" fmla="*/ 43 w 84"/>
                  <a:gd name="T3" fmla="*/ 14 h 100"/>
                  <a:gd name="T4" fmla="*/ 57 w 84"/>
                  <a:gd name="T5" fmla="*/ 16 h 100"/>
                  <a:gd name="T6" fmla="*/ 64 w 84"/>
                  <a:gd name="T7" fmla="*/ 33 h 100"/>
                  <a:gd name="T8" fmla="*/ 81 w 84"/>
                  <a:gd name="T9" fmla="*/ 31 h 100"/>
                  <a:gd name="T10" fmla="*/ 73 w 84"/>
                  <a:gd name="T11" fmla="*/ 14 h 100"/>
                </a:gdLst>
                <a:ahLst/>
                <a:cxnLst>
                  <a:cxn ang="0">
                    <a:pos x="T0" y="T1"/>
                  </a:cxn>
                  <a:cxn ang="0">
                    <a:pos x="T2" y="T3"/>
                  </a:cxn>
                  <a:cxn ang="0">
                    <a:pos x="T4" y="T5"/>
                  </a:cxn>
                  <a:cxn ang="0">
                    <a:pos x="T6" y="T7"/>
                  </a:cxn>
                  <a:cxn ang="0">
                    <a:pos x="T8" y="T9"/>
                  </a:cxn>
                  <a:cxn ang="0">
                    <a:pos x="T10" y="T11"/>
                  </a:cxn>
                </a:cxnLst>
                <a:rect l="0" t="0" r="r" b="b"/>
                <a:pathLst>
                  <a:path w="84" h="100">
                    <a:moveTo>
                      <a:pt x="73" y="14"/>
                    </a:moveTo>
                    <a:lnTo>
                      <a:pt x="43" y="14"/>
                    </a:lnTo>
                    <a:lnTo>
                      <a:pt x="57" y="16"/>
                    </a:lnTo>
                    <a:lnTo>
                      <a:pt x="64" y="33"/>
                    </a:lnTo>
                    <a:lnTo>
                      <a:pt x="81" y="31"/>
                    </a:lnTo>
                    <a:lnTo>
                      <a:pt x="73" y="14"/>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grpSp>
          <p:nvGrpSpPr>
            <p:cNvPr id="776" name="Group 775"/>
            <p:cNvGrpSpPr>
              <a:grpSpLocks/>
            </p:cNvGrpSpPr>
            <p:nvPr/>
          </p:nvGrpSpPr>
          <p:grpSpPr bwMode="auto">
            <a:xfrm>
              <a:off x="7328" y="1041"/>
              <a:ext cx="79" cy="135"/>
              <a:chOff x="7328" y="1041"/>
              <a:chExt cx="79" cy="135"/>
            </a:xfrm>
          </p:grpSpPr>
          <p:sp>
            <p:nvSpPr>
              <p:cNvPr id="777" name="Freeform 776"/>
              <p:cNvSpPr>
                <a:spLocks/>
              </p:cNvSpPr>
              <p:nvPr/>
            </p:nvSpPr>
            <p:spPr bwMode="auto">
              <a:xfrm>
                <a:off x="7328" y="1041"/>
                <a:ext cx="79" cy="135"/>
              </a:xfrm>
              <a:custGeom>
                <a:avLst/>
                <a:gdLst>
                  <a:gd name="T0" fmla="*/ 14 w 79"/>
                  <a:gd name="T1" fmla="*/ 0 h 135"/>
                  <a:gd name="T2" fmla="*/ 0 w 79"/>
                  <a:gd name="T3" fmla="*/ 0 h 135"/>
                  <a:gd name="T4" fmla="*/ 0 w 79"/>
                  <a:gd name="T5" fmla="*/ 134 h 135"/>
                  <a:gd name="T6" fmla="*/ 14 w 79"/>
                  <a:gd name="T7" fmla="*/ 134 h 135"/>
                  <a:gd name="T8" fmla="*/ 14 w 79"/>
                  <a:gd name="T9" fmla="*/ 81 h 135"/>
                  <a:gd name="T10" fmla="*/ 19 w 79"/>
                  <a:gd name="T11" fmla="*/ 64 h 135"/>
                  <a:gd name="T12" fmla="*/ 26 w 79"/>
                  <a:gd name="T13" fmla="*/ 52 h 135"/>
                  <a:gd name="T14" fmla="*/ 40 w 79"/>
                  <a:gd name="T15" fmla="*/ 50 h 135"/>
                  <a:gd name="T16" fmla="*/ 14 w 79"/>
                  <a:gd name="T17" fmla="*/ 50 h 135"/>
                  <a:gd name="T18" fmla="*/ 14 w 79"/>
                  <a:gd name="T19" fmla="*/ 0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9" h="135">
                    <a:moveTo>
                      <a:pt x="14" y="0"/>
                    </a:moveTo>
                    <a:lnTo>
                      <a:pt x="0" y="0"/>
                    </a:lnTo>
                    <a:lnTo>
                      <a:pt x="0" y="134"/>
                    </a:lnTo>
                    <a:lnTo>
                      <a:pt x="14" y="134"/>
                    </a:lnTo>
                    <a:lnTo>
                      <a:pt x="14" y="81"/>
                    </a:lnTo>
                    <a:lnTo>
                      <a:pt x="19" y="64"/>
                    </a:lnTo>
                    <a:lnTo>
                      <a:pt x="26" y="52"/>
                    </a:lnTo>
                    <a:lnTo>
                      <a:pt x="40" y="50"/>
                    </a:lnTo>
                    <a:lnTo>
                      <a:pt x="14" y="50"/>
                    </a:lnTo>
                    <a:lnTo>
                      <a:pt x="1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778" name="Freeform 777"/>
              <p:cNvSpPr>
                <a:spLocks/>
              </p:cNvSpPr>
              <p:nvPr/>
            </p:nvSpPr>
            <p:spPr bwMode="auto">
              <a:xfrm>
                <a:off x="7328" y="1041"/>
                <a:ext cx="79" cy="135"/>
              </a:xfrm>
              <a:custGeom>
                <a:avLst/>
                <a:gdLst>
                  <a:gd name="T0" fmla="*/ 45 w 79"/>
                  <a:gd name="T1" fmla="*/ 35 h 135"/>
                  <a:gd name="T2" fmla="*/ 28 w 79"/>
                  <a:gd name="T3" fmla="*/ 38 h 135"/>
                  <a:gd name="T4" fmla="*/ 14 w 79"/>
                  <a:gd name="T5" fmla="*/ 50 h 135"/>
                  <a:gd name="T6" fmla="*/ 40 w 79"/>
                  <a:gd name="T7" fmla="*/ 50 h 135"/>
                  <a:gd name="T8" fmla="*/ 55 w 79"/>
                  <a:gd name="T9" fmla="*/ 55 h 135"/>
                  <a:gd name="T10" fmla="*/ 62 w 79"/>
                  <a:gd name="T11" fmla="*/ 74 h 135"/>
                  <a:gd name="T12" fmla="*/ 62 w 79"/>
                  <a:gd name="T13" fmla="*/ 134 h 135"/>
                  <a:gd name="T14" fmla="*/ 79 w 79"/>
                  <a:gd name="T15" fmla="*/ 134 h 135"/>
                  <a:gd name="T16" fmla="*/ 79 w 79"/>
                  <a:gd name="T17" fmla="*/ 74 h 135"/>
                  <a:gd name="T18" fmla="*/ 74 w 79"/>
                  <a:gd name="T19" fmla="*/ 52 h 135"/>
                  <a:gd name="T20" fmla="*/ 62 w 79"/>
                  <a:gd name="T21" fmla="*/ 38 h 135"/>
                  <a:gd name="T22" fmla="*/ 45 w 79"/>
                  <a:gd name="T23" fmla="*/ 35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9" h="135">
                    <a:moveTo>
                      <a:pt x="45" y="35"/>
                    </a:moveTo>
                    <a:lnTo>
                      <a:pt x="28" y="38"/>
                    </a:lnTo>
                    <a:lnTo>
                      <a:pt x="14" y="50"/>
                    </a:lnTo>
                    <a:lnTo>
                      <a:pt x="40" y="50"/>
                    </a:lnTo>
                    <a:lnTo>
                      <a:pt x="55" y="55"/>
                    </a:lnTo>
                    <a:lnTo>
                      <a:pt x="62" y="74"/>
                    </a:lnTo>
                    <a:lnTo>
                      <a:pt x="62" y="134"/>
                    </a:lnTo>
                    <a:lnTo>
                      <a:pt x="79" y="134"/>
                    </a:lnTo>
                    <a:lnTo>
                      <a:pt x="79" y="74"/>
                    </a:lnTo>
                    <a:lnTo>
                      <a:pt x="74" y="52"/>
                    </a:lnTo>
                    <a:lnTo>
                      <a:pt x="62" y="38"/>
                    </a:lnTo>
                    <a:lnTo>
                      <a:pt x="45" y="35"/>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grpSp>
      <p:pic>
        <p:nvPicPr>
          <p:cNvPr id="851" name="Picture 850"/>
          <p:cNvPicPr/>
          <p:nvPr/>
        </p:nvPicPr>
        <p:blipFill>
          <a:blip r:embed="rId3">
            <a:extLst>
              <a:ext uri="{28A0092B-C50C-407E-A947-70E740481C1C}">
                <a14:useLocalDpi xmlns:a14="http://schemas.microsoft.com/office/drawing/2010/main" val="0"/>
              </a:ext>
            </a:extLst>
          </a:blip>
          <a:srcRect/>
          <a:stretch>
            <a:fillRect/>
          </a:stretch>
        </p:blipFill>
        <p:spPr bwMode="auto">
          <a:xfrm>
            <a:off x="1743075" y="3181350"/>
            <a:ext cx="5657850" cy="495300"/>
          </a:xfrm>
          <a:prstGeom prst="rect">
            <a:avLst/>
          </a:prstGeom>
          <a:noFill/>
          <a:ln>
            <a:noFill/>
          </a:ln>
        </p:spPr>
      </p:pic>
    </p:spTree>
    <p:extLst>
      <p:ext uri="{BB962C8B-B14F-4D97-AF65-F5344CB8AC3E}">
        <p14:creationId xmlns:p14="http://schemas.microsoft.com/office/powerpoint/2010/main" val="2894485476"/>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23528" y="260648"/>
            <a:ext cx="8352928" cy="3416320"/>
          </a:xfrm>
          <a:prstGeom prst="rect">
            <a:avLst/>
          </a:prstGeom>
        </p:spPr>
        <p:txBody>
          <a:bodyPr wrap="square">
            <a:spAutoFit/>
          </a:bodyPr>
          <a:lstStyle/>
          <a:p>
            <a:r>
              <a:rPr lang="en-AU" b="1" dirty="0"/>
              <a:t>Site Location</a:t>
            </a:r>
            <a:endParaRPr lang="en-AU" dirty="0"/>
          </a:p>
          <a:p>
            <a:r>
              <a:rPr lang="en-AU" dirty="0"/>
              <a:t>The most important step is to locate a suitable site for the river crossing. If the drift is</a:t>
            </a:r>
          </a:p>
          <a:p>
            <a:r>
              <a:rPr lang="en-AU" dirty="0"/>
              <a:t>wrongly placed, it may result in both extra work during construction and maintenance</a:t>
            </a:r>
          </a:p>
          <a:p>
            <a:r>
              <a:rPr lang="en-AU" dirty="0"/>
              <a:t>afterwards. The main points to consider are:</a:t>
            </a:r>
          </a:p>
          <a:p>
            <a:r>
              <a:rPr lang="en-AU" dirty="0"/>
              <a:t>• The angle between the centre line of the road and the flow of the water should</a:t>
            </a:r>
          </a:p>
          <a:p>
            <a:r>
              <a:rPr lang="en-AU" dirty="0"/>
              <a:t>be close to 90o.</a:t>
            </a:r>
          </a:p>
          <a:p>
            <a:r>
              <a:rPr lang="en-AU" dirty="0"/>
              <a:t>• The site should be on a straight length of the stream bed.</a:t>
            </a:r>
          </a:p>
          <a:p>
            <a:r>
              <a:rPr lang="en-AU" dirty="0"/>
              <a:t>• Avoid places where there are signs of scouring or silting. Both will cause</a:t>
            </a:r>
          </a:p>
          <a:p>
            <a:r>
              <a:rPr lang="en-AU" dirty="0"/>
              <a:t>future maintenance problems.</a:t>
            </a:r>
          </a:p>
          <a:p>
            <a:r>
              <a:rPr lang="en-AU" dirty="0"/>
              <a:t>• Avoid places where there are steep banks which will involve a lot of</a:t>
            </a:r>
          </a:p>
          <a:p>
            <a:r>
              <a:rPr lang="en-AU" dirty="0"/>
              <a:t>excavation and steep approach slopes.</a:t>
            </a:r>
          </a:p>
          <a:p>
            <a:r>
              <a:rPr lang="en-AU" dirty="0"/>
              <a:t>The site should be on a straight length of the road.</a:t>
            </a:r>
          </a:p>
        </p:txBody>
      </p:sp>
      <p:sp>
        <p:nvSpPr>
          <p:cNvPr id="3" name="Freeform 2"/>
          <p:cNvSpPr>
            <a:spLocks/>
          </p:cNvSpPr>
          <p:nvPr/>
        </p:nvSpPr>
        <p:spPr bwMode="auto">
          <a:xfrm>
            <a:off x="0" y="0"/>
            <a:ext cx="180975" cy="158115"/>
          </a:xfrm>
          <a:custGeom>
            <a:avLst/>
            <a:gdLst>
              <a:gd name="T0" fmla="*/ 11 w 285"/>
              <a:gd name="T1" fmla="*/ 0 h 249"/>
              <a:gd name="T2" fmla="*/ 0 w 285"/>
              <a:gd name="T3" fmla="*/ 14 h 249"/>
              <a:gd name="T4" fmla="*/ 273 w 285"/>
              <a:gd name="T5" fmla="*/ 249 h 249"/>
              <a:gd name="T6" fmla="*/ 285 w 285"/>
              <a:gd name="T7" fmla="*/ 235 h 249"/>
              <a:gd name="T8" fmla="*/ 11 w 285"/>
              <a:gd name="T9" fmla="*/ 0 h 249"/>
            </a:gdLst>
            <a:ahLst/>
            <a:cxnLst>
              <a:cxn ang="0">
                <a:pos x="T0" y="T1"/>
              </a:cxn>
              <a:cxn ang="0">
                <a:pos x="T2" y="T3"/>
              </a:cxn>
              <a:cxn ang="0">
                <a:pos x="T4" y="T5"/>
              </a:cxn>
              <a:cxn ang="0">
                <a:pos x="T6" y="T7"/>
              </a:cxn>
              <a:cxn ang="0">
                <a:pos x="T8" y="T9"/>
              </a:cxn>
            </a:cxnLst>
            <a:rect l="0" t="0" r="r" b="b"/>
            <a:pathLst>
              <a:path w="285" h="249">
                <a:moveTo>
                  <a:pt x="11" y="0"/>
                </a:moveTo>
                <a:lnTo>
                  <a:pt x="0" y="14"/>
                </a:lnTo>
                <a:lnTo>
                  <a:pt x="273" y="249"/>
                </a:lnTo>
                <a:lnTo>
                  <a:pt x="285" y="235"/>
                </a:lnTo>
                <a:lnTo>
                  <a:pt x="11"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 name="Freeform 3"/>
          <p:cNvSpPr>
            <a:spLocks/>
          </p:cNvSpPr>
          <p:nvPr/>
        </p:nvSpPr>
        <p:spPr bwMode="auto">
          <a:xfrm>
            <a:off x="0" y="0"/>
            <a:ext cx="25400" cy="24130"/>
          </a:xfrm>
          <a:custGeom>
            <a:avLst/>
            <a:gdLst>
              <a:gd name="T0" fmla="*/ 12 w 40"/>
              <a:gd name="T1" fmla="*/ 0 h 38"/>
              <a:gd name="T2" fmla="*/ 0 w 40"/>
              <a:gd name="T3" fmla="*/ 14 h 38"/>
              <a:gd name="T4" fmla="*/ 28 w 40"/>
              <a:gd name="T5" fmla="*/ 38 h 38"/>
              <a:gd name="T6" fmla="*/ 40 w 40"/>
              <a:gd name="T7" fmla="*/ 23 h 38"/>
              <a:gd name="T8" fmla="*/ 12 w 40"/>
              <a:gd name="T9" fmla="*/ 0 h 38"/>
            </a:gdLst>
            <a:ahLst/>
            <a:cxnLst>
              <a:cxn ang="0">
                <a:pos x="T0" y="T1"/>
              </a:cxn>
              <a:cxn ang="0">
                <a:pos x="T2" y="T3"/>
              </a:cxn>
              <a:cxn ang="0">
                <a:pos x="T4" y="T5"/>
              </a:cxn>
              <a:cxn ang="0">
                <a:pos x="T6" y="T7"/>
              </a:cxn>
              <a:cxn ang="0">
                <a:pos x="T8" y="T9"/>
              </a:cxn>
            </a:cxnLst>
            <a:rect l="0" t="0" r="r" b="b"/>
            <a:pathLst>
              <a:path w="40" h="38">
                <a:moveTo>
                  <a:pt x="12" y="0"/>
                </a:moveTo>
                <a:lnTo>
                  <a:pt x="0" y="14"/>
                </a:lnTo>
                <a:lnTo>
                  <a:pt x="28" y="38"/>
                </a:lnTo>
                <a:lnTo>
                  <a:pt x="40" y="23"/>
                </a:lnTo>
                <a:lnTo>
                  <a:pt x="12"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pic>
        <p:nvPicPr>
          <p:cNvPr id="22795" name="Picture 905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40205" y="4034230"/>
            <a:ext cx="4791075" cy="2790825"/>
          </a:xfrm>
          <a:prstGeom prst="rect">
            <a:avLst/>
          </a:prstGeom>
          <a:noFill/>
          <a:extLst>
            <a:ext uri="{909E8E84-426E-40DD-AFC4-6F175D3DCCD1}">
              <a14:hiddenFill xmlns:a14="http://schemas.microsoft.com/office/drawing/2010/main">
                <a:solidFill>
                  <a:srgbClr val="FFFFFF"/>
                </a:solidFill>
              </a14:hiddenFill>
            </a:ext>
          </a:extLst>
        </p:spPr>
      </p:pic>
      <p:grpSp>
        <p:nvGrpSpPr>
          <p:cNvPr id="6" name="Group 5"/>
          <p:cNvGrpSpPr>
            <a:grpSpLocks/>
          </p:cNvGrpSpPr>
          <p:nvPr/>
        </p:nvGrpSpPr>
        <p:grpSpPr bwMode="auto">
          <a:xfrm>
            <a:off x="2744222" y="3834139"/>
            <a:ext cx="4206240" cy="3056890"/>
            <a:chOff x="0" y="0"/>
            <a:chExt cx="7548" cy="5379"/>
          </a:xfrm>
        </p:grpSpPr>
        <p:sp>
          <p:nvSpPr>
            <p:cNvPr id="7" name="Rectangle 6"/>
            <p:cNvSpPr>
              <a:spLocks noChangeArrowheads="1"/>
            </p:cNvSpPr>
            <p:nvPr/>
          </p:nvSpPr>
          <p:spPr bwMode="auto">
            <a:xfrm>
              <a:off x="0" y="756"/>
              <a:ext cx="7540" cy="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0" tIns="0" rIns="0" bIns="0" anchor="t" anchorCtr="0" upright="1">
              <a:noAutofit/>
            </a:bodyPr>
            <a:lstStyle/>
            <a:p>
              <a:pPr algn="l">
                <a:lnSpc>
                  <a:spcPts val="22000"/>
                </a:lnSpc>
                <a:spcAft>
                  <a:spcPts val="0"/>
                </a:spcAft>
              </a:pPr>
              <a:endParaRPr lang="en-AU" sz="1200">
                <a:effectLst/>
                <a:latin typeface="Times New Roman"/>
                <a:ea typeface="Calibri"/>
                <a:cs typeface="Times New Roman"/>
              </a:endParaRPr>
            </a:p>
            <a:p>
              <a:pPr>
                <a:lnSpc>
                  <a:spcPct val="115000"/>
                </a:lnSpc>
                <a:spcAft>
                  <a:spcPts val="0"/>
                </a:spcAft>
              </a:pPr>
              <a:r>
                <a:rPr lang="en-AU" sz="1200">
                  <a:effectLst/>
                  <a:latin typeface="Times New Roman"/>
                  <a:ea typeface="Calibri"/>
                  <a:cs typeface="Times New Roman"/>
                </a:rPr>
                <a:t> </a:t>
              </a:r>
              <a:endParaRPr lang="en-AU" sz="1100">
                <a:effectLst/>
                <a:latin typeface="Calibri"/>
                <a:ea typeface="Calibri"/>
                <a:cs typeface="Times New Roman"/>
              </a:endParaRPr>
            </a:p>
          </p:txBody>
        </p:sp>
        <p:sp>
          <p:nvSpPr>
            <p:cNvPr id="8" name="Freeform 7"/>
            <p:cNvSpPr>
              <a:spLocks/>
            </p:cNvSpPr>
            <p:nvPr/>
          </p:nvSpPr>
          <p:spPr bwMode="auto">
            <a:xfrm>
              <a:off x="6362" y="5016"/>
              <a:ext cx="216" cy="310"/>
            </a:xfrm>
            <a:custGeom>
              <a:avLst/>
              <a:gdLst>
                <a:gd name="T0" fmla="*/ 14 w 216"/>
                <a:gd name="T1" fmla="*/ 0 h 310"/>
                <a:gd name="T2" fmla="*/ 0 w 216"/>
                <a:gd name="T3" fmla="*/ 9 h 310"/>
                <a:gd name="T4" fmla="*/ 50 w 216"/>
                <a:gd name="T5" fmla="*/ 86 h 310"/>
                <a:gd name="T6" fmla="*/ 100 w 216"/>
                <a:gd name="T7" fmla="*/ 160 h 310"/>
                <a:gd name="T8" fmla="*/ 151 w 216"/>
                <a:gd name="T9" fmla="*/ 237 h 310"/>
                <a:gd name="T10" fmla="*/ 199 w 216"/>
                <a:gd name="T11" fmla="*/ 309 h 310"/>
                <a:gd name="T12" fmla="*/ 216 w 216"/>
                <a:gd name="T13" fmla="*/ 299 h 310"/>
                <a:gd name="T14" fmla="*/ 115 w 216"/>
                <a:gd name="T15" fmla="*/ 151 h 310"/>
                <a:gd name="T16" fmla="*/ 64 w 216"/>
                <a:gd name="T17" fmla="*/ 74 h 310"/>
                <a:gd name="T18" fmla="*/ 14 w 216"/>
                <a:gd name="T19" fmla="*/ 0 h 3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16" h="310">
                  <a:moveTo>
                    <a:pt x="14" y="0"/>
                  </a:moveTo>
                  <a:lnTo>
                    <a:pt x="0" y="9"/>
                  </a:lnTo>
                  <a:lnTo>
                    <a:pt x="50" y="86"/>
                  </a:lnTo>
                  <a:lnTo>
                    <a:pt x="100" y="160"/>
                  </a:lnTo>
                  <a:lnTo>
                    <a:pt x="151" y="237"/>
                  </a:lnTo>
                  <a:lnTo>
                    <a:pt x="199" y="309"/>
                  </a:lnTo>
                  <a:lnTo>
                    <a:pt x="216" y="299"/>
                  </a:lnTo>
                  <a:lnTo>
                    <a:pt x="115" y="151"/>
                  </a:lnTo>
                  <a:lnTo>
                    <a:pt x="64" y="74"/>
                  </a:lnTo>
                  <a:lnTo>
                    <a:pt x="1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9" name="Freeform 8"/>
            <p:cNvSpPr>
              <a:spLocks/>
            </p:cNvSpPr>
            <p:nvPr/>
          </p:nvSpPr>
          <p:spPr bwMode="auto">
            <a:xfrm>
              <a:off x="6310" y="4934"/>
              <a:ext cx="38" cy="44"/>
            </a:xfrm>
            <a:custGeom>
              <a:avLst/>
              <a:gdLst>
                <a:gd name="T0" fmla="*/ 16 w 38"/>
                <a:gd name="T1" fmla="*/ 0 h 44"/>
                <a:gd name="T2" fmla="*/ 0 w 38"/>
                <a:gd name="T3" fmla="*/ 12 h 44"/>
                <a:gd name="T4" fmla="*/ 21 w 38"/>
                <a:gd name="T5" fmla="*/ 43 h 44"/>
                <a:gd name="T6" fmla="*/ 38 w 38"/>
                <a:gd name="T7" fmla="*/ 33 h 44"/>
                <a:gd name="T8" fmla="*/ 16 w 38"/>
                <a:gd name="T9" fmla="*/ 0 h 44"/>
              </a:gdLst>
              <a:ahLst/>
              <a:cxnLst>
                <a:cxn ang="0">
                  <a:pos x="T0" y="T1"/>
                </a:cxn>
                <a:cxn ang="0">
                  <a:pos x="T2" y="T3"/>
                </a:cxn>
                <a:cxn ang="0">
                  <a:pos x="T4" y="T5"/>
                </a:cxn>
                <a:cxn ang="0">
                  <a:pos x="T6" y="T7"/>
                </a:cxn>
                <a:cxn ang="0">
                  <a:pos x="T8" y="T9"/>
                </a:cxn>
              </a:cxnLst>
              <a:rect l="0" t="0" r="r" b="b"/>
              <a:pathLst>
                <a:path w="38" h="44">
                  <a:moveTo>
                    <a:pt x="16" y="0"/>
                  </a:moveTo>
                  <a:lnTo>
                    <a:pt x="0" y="12"/>
                  </a:lnTo>
                  <a:lnTo>
                    <a:pt x="21" y="43"/>
                  </a:lnTo>
                  <a:lnTo>
                    <a:pt x="38" y="33"/>
                  </a:lnTo>
                  <a:lnTo>
                    <a:pt x="16"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0" name="Freeform 9"/>
            <p:cNvSpPr>
              <a:spLocks/>
            </p:cNvSpPr>
            <p:nvPr/>
          </p:nvSpPr>
          <p:spPr bwMode="auto">
            <a:xfrm>
              <a:off x="6086" y="4584"/>
              <a:ext cx="209" cy="314"/>
            </a:xfrm>
            <a:custGeom>
              <a:avLst/>
              <a:gdLst>
                <a:gd name="T0" fmla="*/ 16 w 209"/>
                <a:gd name="T1" fmla="*/ 0 h 314"/>
                <a:gd name="T2" fmla="*/ 0 w 209"/>
                <a:gd name="T3" fmla="*/ 7 h 314"/>
                <a:gd name="T4" fmla="*/ 12 w 209"/>
                <a:gd name="T5" fmla="*/ 28 h 314"/>
                <a:gd name="T6" fmla="*/ 117 w 209"/>
                <a:gd name="T7" fmla="*/ 196 h 314"/>
                <a:gd name="T8" fmla="*/ 170 w 209"/>
                <a:gd name="T9" fmla="*/ 278 h 314"/>
                <a:gd name="T10" fmla="*/ 194 w 209"/>
                <a:gd name="T11" fmla="*/ 314 h 314"/>
                <a:gd name="T12" fmla="*/ 208 w 209"/>
                <a:gd name="T13" fmla="*/ 302 h 314"/>
                <a:gd name="T14" fmla="*/ 187 w 209"/>
                <a:gd name="T15" fmla="*/ 266 h 314"/>
                <a:gd name="T16" fmla="*/ 81 w 209"/>
                <a:gd name="T17" fmla="*/ 103 h 314"/>
                <a:gd name="T18" fmla="*/ 16 w 209"/>
                <a:gd name="T19" fmla="*/ 0 h 3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9" h="314">
                  <a:moveTo>
                    <a:pt x="16" y="0"/>
                  </a:moveTo>
                  <a:lnTo>
                    <a:pt x="0" y="7"/>
                  </a:lnTo>
                  <a:lnTo>
                    <a:pt x="12" y="28"/>
                  </a:lnTo>
                  <a:lnTo>
                    <a:pt x="117" y="196"/>
                  </a:lnTo>
                  <a:lnTo>
                    <a:pt x="170" y="278"/>
                  </a:lnTo>
                  <a:lnTo>
                    <a:pt x="194" y="314"/>
                  </a:lnTo>
                  <a:lnTo>
                    <a:pt x="208" y="302"/>
                  </a:lnTo>
                  <a:lnTo>
                    <a:pt x="187" y="266"/>
                  </a:lnTo>
                  <a:lnTo>
                    <a:pt x="81" y="103"/>
                  </a:lnTo>
                  <a:lnTo>
                    <a:pt x="16"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1" name="Freeform 10"/>
            <p:cNvSpPr>
              <a:spLocks/>
            </p:cNvSpPr>
            <p:nvPr/>
          </p:nvSpPr>
          <p:spPr bwMode="auto">
            <a:xfrm>
              <a:off x="6038" y="4502"/>
              <a:ext cx="36" cy="41"/>
            </a:xfrm>
            <a:custGeom>
              <a:avLst/>
              <a:gdLst>
                <a:gd name="T0" fmla="*/ 16 w 36"/>
                <a:gd name="T1" fmla="*/ 0 h 41"/>
                <a:gd name="T2" fmla="*/ 0 w 36"/>
                <a:gd name="T3" fmla="*/ 9 h 41"/>
                <a:gd name="T4" fmla="*/ 9 w 36"/>
                <a:gd name="T5" fmla="*/ 26 h 41"/>
                <a:gd name="T6" fmla="*/ 19 w 36"/>
                <a:gd name="T7" fmla="*/ 40 h 41"/>
                <a:gd name="T8" fmla="*/ 36 w 36"/>
                <a:gd name="T9" fmla="*/ 33 h 41"/>
                <a:gd name="T10" fmla="*/ 26 w 36"/>
                <a:gd name="T11" fmla="*/ 14 h 41"/>
                <a:gd name="T12" fmla="*/ 16 w 36"/>
                <a:gd name="T13" fmla="*/ 0 h 41"/>
              </a:gdLst>
              <a:ahLst/>
              <a:cxnLst>
                <a:cxn ang="0">
                  <a:pos x="T0" y="T1"/>
                </a:cxn>
                <a:cxn ang="0">
                  <a:pos x="T2" y="T3"/>
                </a:cxn>
                <a:cxn ang="0">
                  <a:pos x="T4" y="T5"/>
                </a:cxn>
                <a:cxn ang="0">
                  <a:pos x="T6" y="T7"/>
                </a:cxn>
                <a:cxn ang="0">
                  <a:pos x="T8" y="T9"/>
                </a:cxn>
                <a:cxn ang="0">
                  <a:pos x="T10" y="T11"/>
                </a:cxn>
                <a:cxn ang="0">
                  <a:pos x="T12" y="T13"/>
                </a:cxn>
              </a:cxnLst>
              <a:rect l="0" t="0" r="r" b="b"/>
              <a:pathLst>
                <a:path w="36" h="41">
                  <a:moveTo>
                    <a:pt x="16" y="0"/>
                  </a:moveTo>
                  <a:lnTo>
                    <a:pt x="0" y="9"/>
                  </a:lnTo>
                  <a:lnTo>
                    <a:pt x="9" y="26"/>
                  </a:lnTo>
                  <a:lnTo>
                    <a:pt x="19" y="40"/>
                  </a:lnTo>
                  <a:lnTo>
                    <a:pt x="36" y="33"/>
                  </a:lnTo>
                  <a:lnTo>
                    <a:pt x="26" y="14"/>
                  </a:lnTo>
                  <a:lnTo>
                    <a:pt x="16"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2" name="Freeform 11"/>
            <p:cNvSpPr>
              <a:spLocks/>
            </p:cNvSpPr>
            <p:nvPr/>
          </p:nvSpPr>
          <p:spPr bwMode="auto">
            <a:xfrm>
              <a:off x="5827" y="4140"/>
              <a:ext cx="197" cy="324"/>
            </a:xfrm>
            <a:custGeom>
              <a:avLst/>
              <a:gdLst>
                <a:gd name="T0" fmla="*/ 16 w 197"/>
                <a:gd name="T1" fmla="*/ 0 h 324"/>
                <a:gd name="T2" fmla="*/ 0 w 197"/>
                <a:gd name="T3" fmla="*/ 9 h 324"/>
                <a:gd name="T4" fmla="*/ 16 w 197"/>
                <a:gd name="T5" fmla="*/ 38 h 324"/>
                <a:gd name="T6" fmla="*/ 117 w 197"/>
                <a:gd name="T7" fmla="*/ 215 h 324"/>
                <a:gd name="T8" fmla="*/ 167 w 197"/>
                <a:gd name="T9" fmla="*/ 302 h 324"/>
                <a:gd name="T10" fmla="*/ 182 w 197"/>
                <a:gd name="T11" fmla="*/ 323 h 324"/>
                <a:gd name="T12" fmla="*/ 196 w 197"/>
                <a:gd name="T13" fmla="*/ 311 h 324"/>
                <a:gd name="T14" fmla="*/ 184 w 197"/>
                <a:gd name="T15" fmla="*/ 292 h 324"/>
                <a:gd name="T16" fmla="*/ 134 w 197"/>
                <a:gd name="T17" fmla="*/ 203 h 324"/>
                <a:gd name="T18" fmla="*/ 83 w 197"/>
                <a:gd name="T19" fmla="*/ 117 h 324"/>
                <a:gd name="T20" fmla="*/ 33 w 197"/>
                <a:gd name="T21" fmla="*/ 28 h 324"/>
                <a:gd name="T22" fmla="*/ 16 w 197"/>
                <a:gd name="T23" fmla="*/ 0 h 3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97" h="324">
                  <a:moveTo>
                    <a:pt x="16" y="0"/>
                  </a:moveTo>
                  <a:lnTo>
                    <a:pt x="0" y="9"/>
                  </a:lnTo>
                  <a:lnTo>
                    <a:pt x="16" y="38"/>
                  </a:lnTo>
                  <a:lnTo>
                    <a:pt x="117" y="215"/>
                  </a:lnTo>
                  <a:lnTo>
                    <a:pt x="167" y="302"/>
                  </a:lnTo>
                  <a:lnTo>
                    <a:pt x="182" y="323"/>
                  </a:lnTo>
                  <a:lnTo>
                    <a:pt x="196" y="311"/>
                  </a:lnTo>
                  <a:lnTo>
                    <a:pt x="184" y="292"/>
                  </a:lnTo>
                  <a:lnTo>
                    <a:pt x="134" y="203"/>
                  </a:lnTo>
                  <a:lnTo>
                    <a:pt x="83" y="117"/>
                  </a:lnTo>
                  <a:lnTo>
                    <a:pt x="33" y="28"/>
                  </a:lnTo>
                  <a:lnTo>
                    <a:pt x="16"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3" name="Freeform 12"/>
            <p:cNvSpPr>
              <a:spLocks/>
            </p:cNvSpPr>
            <p:nvPr/>
          </p:nvSpPr>
          <p:spPr bwMode="auto">
            <a:xfrm>
              <a:off x="5784" y="4058"/>
              <a:ext cx="34" cy="44"/>
            </a:xfrm>
            <a:custGeom>
              <a:avLst/>
              <a:gdLst>
                <a:gd name="T0" fmla="*/ 16 w 34"/>
                <a:gd name="T1" fmla="*/ 0 h 44"/>
                <a:gd name="T2" fmla="*/ 0 w 34"/>
                <a:gd name="T3" fmla="*/ 7 h 44"/>
                <a:gd name="T4" fmla="*/ 12 w 34"/>
                <a:gd name="T5" fmla="*/ 31 h 44"/>
                <a:gd name="T6" fmla="*/ 16 w 34"/>
                <a:gd name="T7" fmla="*/ 43 h 44"/>
                <a:gd name="T8" fmla="*/ 33 w 34"/>
                <a:gd name="T9" fmla="*/ 31 h 44"/>
                <a:gd name="T10" fmla="*/ 28 w 34"/>
                <a:gd name="T11" fmla="*/ 23 h 44"/>
                <a:gd name="T12" fmla="*/ 16 w 34"/>
                <a:gd name="T13" fmla="*/ 0 h 44"/>
              </a:gdLst>
              <a:ahLst/>
              <a:cxnLst>
                <a:cxn ang="0">
                  <a:pos x="T0" y="T1"/>
                </a:cxn>
                <a:cxn ang="0">
                  <a:pos x="T2" y="T3"/>
                </a:cxn>
                <a:cxn ang="0">
                  <a:pos x="T4" y="T5"/>
                </a:cxn>
                <a:cxn ang="0">
                  <a:pos x="T6" y="T7"/>
                </a:cxn>
                <a:cxn ang="0">
                  <a:pos x="T8" y="T9"/>
                </a:cxn>
                <a:cxn ang="0">
                  <a:pos x="T10" y="T11"/>
                </a:cxn>
                <a:cxn ang="0">
                  <a:pos x="T12" y="T13"/>
                </a:cxn>
              </a:cxnLst>
              <a:rect l="0" t="0" r="r" b="b"/>
              <a:pathLst>
                <a:path w="34" h="44">
                  <a:moveTo>
                    <a:pt x="16" y="0"/>
                  </a:moveTo>
                  <a:lnTo>
                    <a:pt x="0" y="7"/>
                  </a:lnTo>
                  <a:lnTo>
                    <a:pt x="12" y="31"/>
                  </a:lnTo>
                  <a:lnTo>
                    <a:pt x="16" y="43"/>
                  </a:lnTo>
                  <a:lnTo>
                    <a:pt x="33" y="31"/>
                  </a:lnTo>
                  <a:lnTo>
                    <a:pt x="28" y="23"/>
                  </a:lnTo>
                  <a:lnTo>
                    <a:pt x="16"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4" name="Freeform 13"/>
            <p:cNvSpPr>
              <a:spLocks/>
            </p:cNvSpPr>
            <p:nvPr/>
          </p:nvSpPr>
          <p:spPr bwMode="auto">
            <a:xfrm>
              <a:off x="4771" y="1183"/>
              <a:ext cx="41" cy="39"/>
            </a:xfrm>
            <a:custGeom>
              <a:avLst/>
              <a:gdLst>
                <a:gd name="T0" fmla="*/ 16 w 41"/>
                <a:gd name="T1" fmla="*/ 0 h 39"/>
                <a:gd name="T2" fmla="*/ 0 w 41"/>
                <a:gd name="T3" fmla="*/ 12 h 39"/>
                <a:gd name="T4" fmla="*/ 9 w 41"/>
                <a:gd name="T5" fmla="*/ 19 h 39"/>
                <a:gd name="T6" fmla="*/ 28 w 41"/>
                <a:gd name="T7" fmla="*/ 38 h 39"/>
                <a:gd name="T8" fmla="*/ 40 w 41"/>
                <a:gd name="T9" fmla="*/ 26 h 39"/>
                <a:gd name="T10" fmla="*/ 23 w 41"/>
                <a:gd name="T11" fmla="*/ 7 h 39"/>
                <a:gd name="T12" fmla="*/ 16 w 41"/>
                <a:gd name="T13" fmla="*/ 0 h 39"/>
              </a:gdLst>
              <a:ahLst/>
              <a:cxnLst>
                <a:cxn ang="0">
                  <a:pos x="T0" y="T1"/>
                </a:cxn>
                <a:cxn ang="0">
                  <a:pos x="T2" y="T3"/>
                </a:cxn>
                <a:cxn ang="0">
                  <a:pos x="T4" y="T5"/>
                </a:cxn>
                <a:cxn ang="0">
                  <a:pos x="T6" y="T7"/>
                </a:cxn>
                <a:cxn ang="0">
                  <a:pos x="T8" y="T9"/>
                </a:cxn>
                <a:cxn ang="0">
                  <a:pos x="T10" y="T11"/>
                </a:cxn>
                <a:cxn ang="0">
                  <a:pos x="T12" y="T13"/>
                </a:cxn>
              </a:cxnLst>
              <a:rect l="0" t="0" r="r" b="b"/>
              <a:pathLst>
                <a:path w="41" h="39">
                  <a:moveTo>
                    <a:pt x="16" y="0"/>
                  </a:moveTo>
                  <a:lnTo>
                    <a:pt x="0" y="12"/>
                  </a:lnTo>
                  <a:lnTo>
                    <a:pt x="9" y="19"/>
                  </a:lnTo>
                  <a:lnTo>
                    <a:pt x="28" y="38"/>
                  </a:lnTo>
                  <a:lnTo>
                    <a:pt x="40" y="26"/>
                  </a:lnTo>
                  <a:lnTo>
                    <a:pt x="23" y="7"/>
                  </a:lnTo>
                  <a:lnTo>
                    <a:pt x="16"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5" name="Freeform 14"/>
            <p:cNvSpPr>
              <a:spLocks/>
            </p:cNvSpPr>
            <p:nvPr/>
          </p:nvSpPr>
          <p:spPr bwMode="auto">
            <a:xfrm>
              <a:off x="4510" y="960"/>
              <a:ext cx="235" cy="194"/>
            </a:xfrm>
            <a:custGeom>
              <a:avLst/>
              <a:gdLst>
                <a:gd name="T0" fmla="*/ 9 w 235"/>
                <a:gd name="T1" fmla="*/ 0 h 194"/>
                <a:gd name="T2" fmla="*/ 0 w 235"/>
                <a:gd name="T3" fmla="*/ 11 h 194"/>
                <a:gd name="T4" fmla="*/ 26 w 235"/>
                <a:gd name="T5" fmla="*/ 33 h 194"/>
                <a:gd name="T6" fmla="*/ 50 w 235"/>
                <a:gd name="T7" fmla="*/ 52 h 194"/>
                <a:gd name="T8" fmla="*/ 76 w 235"/>
                <a:gd name="T9" fmla="*/ 71 h 194"/>
                <a:gd name="T10" fmla="*/ 148 w 235"/>
                <a:gd name="T11" fmla="*/ 129 h 194"/>
                <a:gd name="T12" fmla="*/ 170 w 235"/>
                <a:gd name="T13" fmla="*/ 146 h 194"/>
                <a:gd name="T14" fmla="*/ 191 w 235"/>
                <a:gd name="T15" fmla="*/ 167 h 194"/>
                <a:gd name="T16" fmla="*/ 213 w 235"/>
                <a:gd name="T17" fmla="*/ 184 h 194"/>
                <a:gd name="T18" fmla="*/ 223 w 235"/>
                <a:gd name="T19" fmla="*/ 194 h 194"/>
                <a:gd name="T20" fmla="*/ 235 w 235"/>
                <a:gd name="T21" fmla="*/ 182 h 194"/>
                <a:gd name="T22" fmla="*/ 206 w 235"/>
                <a:gd name="T23" fmla="*/ 153 h 194"/>
                <a:gd name="T24" fmla="*/ 182 w 235"/>
                <a:gd name="T25" fmla="*/ 134 h 194"/>
                <a:gd name="T26" fmla="*/ 160 w 235"/>
                <a:gd name="T27" fmla="*/ 115 h 194"/>
                <a:gd name="T28" fmla="*/ 136 w 235"/>
                <a:gd name="T29" fmla="*/ 96 h 194"/>
                <a:gd name="T30" fmla="*/ 112 w 235"/>
                <a:gd name="T31" fmla="*/ 74 h 194"/>
                <a:gd name="T32" fmla="*/ 88 w 235"/>
                <a:gd name="T33" fmla="*/ 57 h 194"/>
                <a:gd name="T34" fmla="*/ 62 w 235"/>
                <a:gd name="T35" fmla="*/ 38 h 194"/>
                <a:gd name="T36" fmla="*/ 38 w 235"/>
                <a:gd name="T37" fmla="*/ 19 h 194"/>
                <a:gd name="T38" fmla="*/ 9 w 235"/>
                <a:gd name="T39" fmla="*/ 0 h 1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35" h="194">
                  <a:moveTo>
                    <a:pt x="9" y="0"/>
                  </a:moveTo>
                  <a:lnTo>
                    <a:pt x="0" y="11"/>
                  </a:lnTo>
                  <a:lnTo>
                    <a:pt x="26" y="33"/>
                  </a:lnTo>
                  <a:lnTo>
                    <a:pt x="50" y="52"/>
                  </a:lnTo>
                  <a:lnTo>
                    <a:pt x="76" y="71"/>
                  </a:lnTo>
                  <a:lnTo>
                    <a:pt x="148" y="129"/>
                  </a:lnTo>
                  <a:lnTo>
                    <a:pt x="170" y="146"/>
                  </a:lnTo>
                  <a:lnTo>
                    <a:pt x="191" y="167"/>
                  </a:lnTo>
                  <a:lnTo>
                    <a:pt x="213" y="184"/>
                  </a:lnTo>
                  <a:lnTo>
                    <a:pt x="223" y="194"/>
                  </a:lnTo>
                  <a:lnTo>
                    <a:pt x="235" y="182"/>
                  </a:lnTo>
                  <a:lnTo>
                    <a:pt x="206" y="153"/>
                  </a:lnTo>
                  <a:lnTo>
                    <a:pt x="182" y="134"/>
                  </a:lnTo>
                  <a:lnTo>
                    <a:pt x="160" y="115"/>
                  </a:lnTo>
                  <a:lnTo>
                    <a:pt x="136" y="96"/>
                  </a:lnTo>
                  <a:lnTo>
                    <a:pt x="112" y="74"/>
                  </a:lnTo>
                  <a:lnTo>
                    <a:pt x="88" y="57"/>
                  </a:lnTo>
                  <a:lnTo>
                    <a:pt x="62" y="38"/>
                  </a:lnTo>
                  <a:lnTo>
                    <a:pt x="38" y="19"/>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6" name="Freeform 15"/>
            <p:cNvSpPr>
              <a:spLocks/>
            </p:cNvSpPr>
            <p:nvPr/>
          </p:nvSpPr>
          <p:spPr bwMode="auto">
            <a:xfrm>
              <a:off x="4450" y="917"/>
              <a:ext cx="69" cy="55"/>
            </a:xfrm>
            <a:custGeom>
              <a:avLst/>
              <a:gdLst>
                <a:gd name="T0" fmla="*/ 11 w 69"/>
                <a:gd name="T1" fmla="*/ 0 h 55"/>
                <a:gd name="T2" fmla="*/ 0 w 69"/>
                <a:gd name="T3" fmla="*/ 16 h 55"/>
                <a:gd name="T4" fmla="*/ 2 w 69"/>
                <a:gd name="T5" fmla="*/ 19 h 55"/>
                <a:gd name="T6" fmla="*/ 31 w 69"/>
                <a:gd name="T7" fmla="*/ 36 h 55"/>
                <a:gd name="T8" fmla="*/ 60 w 69"/>
                <a:gd name="T9" fmla="*/ 55 h 55"/>
                <a:gd name="T10" fmla="*/ 69 w 69"/>
                <a:gd name="T11" fmla="*/ 43 h 55"/>
                <a:gd name="T12" fmla="*/ 43 w 69"/>
                <a:gd name="T13" fmla="*/ 21 h 55"/>
                <a:gd name="T14" fmla="*/ 11 w 69"/>
                <a:gd name="T15" fmla="*/ 2 h 55"/>
                <a:gd name="T16" fmla="*/ 11 w 69"/>
                <a:gd name="T17" fmla="*/ 0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9" h="55">
                  <a:moveTo>
                    <a:pt x="11" y="0"/>
                  </a:moveTo>
                  <a:lnTo>
                    <a:pt x="0" y="16"/>
                  </a:lnTo>
                  <a:lnTo>
                    <a:pt x="2" y="19"/>
                  </a:lnTo>
                  <a:lnTo>
                    <a:pt x="31" y="36"/>
                  </a:lnTo>
                  <a:lnTo>
                    <a:pt x="60" y="55"/>
                  </a:lnTo>
                  <a:lnTo>
                    <a:pt x="69" y="43"/>
                  </a:lnTo>
                  <a:lnTo>
                    <a:pt x="43" y="21"/>
                  </a:lnTo>
                  <a:lnTo>
                    <a:pt x="11" y="2"/>
                  </a:lnTo>
                  <a:lnTo>
                    <a:pt x="11"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7" name="Freeform 16"/>
            <p:cNvSpPr>
              <a:spLocks/>
            </p:cNvSpPr>
            <p:nvPr/>
          </p:nvSpPr>
          <p:spPr bwMode="auto">
            <a:xfrm>
              <a:off x="4368" y="869"/>
              <a:ext cx="43" cy="36"/>
            </a:xfrm>
            <a:custGeom>
              <a:avLst/>
              <a:gdLst>
                <a:gd name="T0" fmla="*/ 9 w 43"/>
                <a:gd name="T1" fmla="*/ 0 h 36"/>
                <a:gd name="T2" fmla="*/ 0 w 43"/>
                <a:gd name="T3" fmla="*/ 19 h 36"/>
                <a:gd name="T4" fmla="*/ 16 w 43"/>
                <a:gd name="T5" fmla="*/ 26 h 36"/>
                <a:gd name="T6" fmla="*/ 33 w 43"/>
                <a:gd name="T7" fmla="*/ 36 h 36"/>
                <a:gd name="T8" fmla="*/ 43 w 43"/>
                <a:gd name="T9" fmla="*/ 19 h 36"/>
                <a:gd name="T10" fmla="*/ 9 w 43"/>
                <a:gd name="T11" fmla="*/ 0 h 36"/>
              </a:gdLst>
              <a:ahLst/>
              <a:cxnLst>
                <a:cxn ang="0">
                  <a:pos x="T0" y="T1"/>
                </a:cxn>
                <a:cxn ang="0">
                  <a:pos x="T2" y="T3"/>
                </a:cxn>
                <a:cxn ang="0">
                  <a:pos x="T4" y="T5"/>
                </a:cxn>
                <a:cxn ang="0">
                  <a:pos x="T6" y="T7"/>
                </a:cxn>
                <a:cxn ang="0">
                  <a:pos x="T8" y="T9"/>
                </a:cxn>
                <a:cxn ang="0">
                  <a:pos x="T10" y="T11"/>
                </a:cxn>
              </a:cxnLst>
              <a:rect l="0" t="0" r="r" b="b"/>
              <a:pathLst>
                <a:path w="43" h="36">
                  <a:moveTo>
                    <a:pt x="9" y="0"/>
                  </a:moveTo>
                  <a:lnTo>
                    <a:pt x="0" y="19"/>
                  </a:lnTo>
                  <a:lnTo>
                    <a:pt x="16" y="26"/>
                  </a:lnTo>
                  <a:lnTo>
                    <a:pt x="33" y="36"/>
                  </a:lnTo>
                  <a:lnTo>
                    <a:pt x="43" y="19"/>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8" name="Freeform 17"/>
            <p:cNvSpPr>
              <a:spLocks/>
            </p:cNvSpPr>
            <p:nvPr/>
          </p:nvSpPr>
          <p:spPr bwMode="auto">
            <a:xfrm>
              <a:off x="3982" y="720"/>
              <a:ext cx="343" cy="144"/>
            </a:xfrm>
            <a:custGeom>
              <a:avLst/>
              <a:gdLst>
                <a:gd name="T0" fmla="*/ 4 w 343"/>
                <a:gd name="T1" fmla="*/ 0 h 144"/>
                <a:gd name="T2" fmla="*/ 0 w 343"/>
                <a:gd name="T3" fmla="*/ 16 h 144"/>
                <a:gd name="T4" fmla="*/ 40 w 343"/>
                <a:gd name="T5" fmla="*/ 31 h 144"/>
                <a:gd name="T6" fmla="*/ 108 w 343"/>
                <a:gd name="T7" fmla="*/ 52 h 144"/>
                <a:gd name="T8" fmla="*/ 170 w 343"/>
                <a:gd name="T9" fmla="*/ 74 h 144"/>
                <a:gd name="T10" fmla="*/ 278 w 343"/>
                <a:gd name="T11" fmla="*/ 115 h 144"/>
                <a:gd name="T12" fmla="*/ 324 w 343"/>
                <a:gd name="T13" fmla="*/ 136 h 144"/>
                <a:gd name="T14" fmla="*/ 336 w 343"/>
                <a:gd name="T15" fmla="*/ 143 h 144"/>
                <a:gd name="T16" fmla="*/ 343 w 343"/>
                <a:gd name="T17" fmla="*/ 124 h 144"/>
                <a:gd name="T18" fmla="*/ 331 w 343"/>
                <a:gd name="T19" fmla="*/ 117 h 144"/>
                <a:gd name="T20" fmla="*/ 285 w 343"/>
                <a:gd name="T21" fmla="*/ 98 h 144"/>
                <a:gd name="T22" fmla="*/ 232 w 343"/>
                <a:gd name="T23" fmla="*/ 76 h 144"/>
                <a:gd name="T24" fmla="*/ 175 w 343"/>
                <a:gd name="T25" fmla="*/ 55 h 144"/>
                <a:gd name="T26" fmla="*/ 48 w 343"/>
                <a:gd name="T27" fmla="*/ 14 h 144"/>
                <a:gd name="T28" fmla="*/ 4 w 343"/>
                <a:gd name="T29" fmla="*/ 0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43" h="144">
                  <a:moveTo>
                    <a:pt x="4" y="0"/>
                  </a:moveTo>
                  <a:lnTo>
                    <a:pt x="0" y="16"/>
                  </a:lnTo>
                  <a:lnTo>
                    <a:pt x="40" y="31"/>
                  </a:lnTo>
                  <a:lnTo>
                    <a:pt x="108" y="52"/>
                  </a:lnTo>
                  <a:lnTo>
                    <a:pt x="170" y="74"/>
                  </a:lnTo>
                  <a:lnTo>
                    <a:pt x="278" y="115"/>
                  </a:lnTo>
                  <a:lnTo>
                    <a:pt x="324" y="136"/>
                  </a:lnTo>
                  <a:lnTo>
                    <a:pt x="336" y="143"/>
                  </a:lnTo>
                  <a:lnTo>
                    <a:pt x="343" y="124"/>
                  </a:lnTo>
                  <a:lnTo>
                    <a:pt x="331" y="117"/>
                  </a:lnTo>
                  <a:lnTo>
                    <a:pt x="285" y="98"/>
                  </a:lnTo>
                  <a:lnTo>
                    <a:pt x="232" y="76"/>
                  </a:lnTo>
                  <a:lnTo>
                    <a:pt x="175" y="55"/>
                  </a:lnTo>
                  <a:lnTo>
                    <a:pt x="48" y="14"/>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9" name="Freeform 18"/>
            <p:cNvSpPr>
              <a:spLocks/>
            </p:cNvSpPr>
            <p:nvPr/>
          </p:nvSpPr>
          <p:spPr bwMode="auto">
            <a:xfrm>
              <a:off x="3888" y="694"/>
              <a:ext cx="43" cy="28"/>
            </a:xfrm>
            <a:custGeom>
              <a:avLst/>
              <a:gdLst>
                <a:gd name="T0" fmla="*/ 7 w 43"/>
                <a:gd name="T1" fmla="*/ 0 h 28"/>
                <a:gd name="T2" fmla="*/ 0 w 43"/>
                <a:gd name="T3" fmla="*/ 19 h 28"/>
                <a:gd name="T4" fmla="*/ 38 w 43"/>
                <a:gd name="T5" fmla="*/ 28 h 28"/>
                <a:gd name="T6" fmla="*/ 43 w 43"/>
                <a:gd name="T7" fmla="*/ 9 h 28"/>
                <a:gd name="T8" fmla="*/ 7 w 43"/>
                <a:gd name="T9" fmla="*/ 0 h 28"/>
              </a:gdLst>
              <a:ahLst/>
              <a:cxnLst>
                <a:cxn ang="0">
                  <a:pos x="T0" y="T1"/>
                </a:cxn>
                <a:cxn ang="0">
                  <a:pos x="T2" y="T3"/>
                </a:cxn>
                <a:cxn ang="0">
                  <a:pos x="T4" y="T5"/>
                </a:cxn>
                <a:cxn ang="0">
                  <a:pos x="T6" y="T7"/>
                </a:cxn>
                <a:cxn ang="0">
                  <a:pos x="T8" y="T9"/>
                </a:cxn>
              </a:cxnLst>
              <a:rect l="0" t="0" r="r" b="b"/>
              <a:pathLst>
                <a:path w="43" h="28">
                  <a:moveTo>
                    <a:pt x="7" y="0"/>
                  </a:moveTo>
                  <a:lnTo>
                    <a:pt x="0" y="19"/>
                  </a:lnTo>
                  <a:lnTo>
                    <a:pt x="38" y="28"/>
                  </a:lnTo>
                  <a:lnTo>
                    <a:pt x="43" y="9"/>
                  </a:lnTo>
                  <a:lnTo>
                    <a:pt x="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0" name="Freeform 19"/>
            <p:cNvSpPr>
              <a:spLocks/>
            </p:cNvSpPr>
            <p:nvPr/>
          </p:nvSpPr>
          <p:spPr bwMode="auto">
            <a:xfrm>
              <a:off x="3487" y="590"/>
              <a:ext cx="353" cy="106"/>
            </a:xfrm>
            <a:custGeom>
              <a:avLst/>
              <a:gdLst>
                <a:gd name="T0" fmla="*/ 2 w 353"/>
                <a:gd name="T1" fmla="*/ 0 h 106"/>
                <a:gd name="T2" fmla="*/ 0 w 353"/>
                <a:gd name="T3" fmla="*/ 19 h 106"/>
                <a:gd name="T4" fmla="*/ 91 w 353"/>
                <a:gd name="T5" fmla="*/ 40 h 106"/>
                <a:gd name="T6" fmla="*/ 292 w 353"/>
                <a:gd name="T7" fmla="*/ 91 h 106"/>
                <a:gd name="T8" fmla="*/ 347 w 353"/>
                <a:gd name="T9" fmla="*/ 105 h 106"/>
                <a:gd name="T10" fmla="*/ 352 w 353"/>
                <a:gd name="T11" fmla="*/ 88 h 106"/>
                <a:gd name="T12" fmla="*/ 96 w 353"/>
                <a:gd name="T13" fmla="*/ 21 h 106"/>
                <a:gd name="T14" fmla="*/ 2 w 353"/>
                <a:gd name="T15" fmla="*/ 0 h 10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53" h="106">
                  <a:moveTo>
                    <a:pt x="2" y="0"/>
                  </a:moveTo>
                  <a:lnTo>
                    <a:pt x="0" y="19"/>
                  </a:lnTo>
                  <a:lnTo>
                    <a:pt x="91" y="40"/>
                  </a:lnTo>
                  <a:lnTo>
                    <a:pt x="292" y="91"/>
                  </a:lnTo>
                  <a:lnTo>
                    <a:pt x="347" y="105"/>
                  </a:lnTo>
                  <a:lnTo>
                    <a:pt x="352" y="88"/>
                  </a:lnTo>
                  <a:lnTo>
                    <a:pt x="96" y="21"/>
                  </a:lnTo>
                  <a:lnTo>
                    <a:pt x="2"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1" name="Freeform 20"/>
            <p:cNvSpPr>
              <a:spLocks/>
            </p:cNvSpPr>
            <p:nvPr/>
          </p:nvSpPr>
          <p:spPr bwMode="auto">
            <a:xfrm>
              <a:off x="3393" y="569"/>
              <a:ext cx="41" cy="26"/>
            </a:xfrm>
            <a:custGeom>
              <a:avLst/>
              <a:gdLst>
                <a:gd name="T0" fmla="*/ 4 w 41"/>
                <a:gd name="T1" fmla="*/ 0 h 26"/>
                <a:gd name="T2" fmla="*/ 0 w 41"/>
                <a:gd name="T3" fmla="*/ 19 h 26"/>
                <a:gd name="T4" fmla="*/ 36 w 41"/>
                <a:gd name="T5" fmla="*/ 26 h 26"/>
                <a:gd name="T6" fmla="*/ 40 w 41"/>
                <a:gd name="T7" fmla="*/ 9 h 26"/>
                <a:gd name="T8" fmla="*/ 4 w 41"/>
                <a:gd name="T9" fmla="*/ 0 h 26"/>
              </a:gdLst>
              <a:ahLst/>
              <a:cxnLst>
                <a:cxn ang="0">
                  <a:pos x="T0" y="T1"/>
                </a:cxn>
                <a:cxn ang="0">
                  <a:pos x="T2" y="T3"/>
                </a:cxn>
                <a:cxn ang="0">
                  <a:pos x="T4" y="T5"/>
                </a:cxn>
                <a:cxn ang="0">
                  <a:pos x="T6" y="T7"/>
                </a:cxn>
                <a:cxn ang="0">
                  <a:pos x="T8" y="T9"/>
                </a:cxn>
              </a:cxnLst>
              <a:rect l="0" t="0" r="r" b="b"/>
              <a:pathLst>
                <a:path w="41" h="26">
                  <a:moveTo>
                    <a:pt x="4" y="0"/>
                  </a:moveTo>
                  <a:lnTo>
                    <a:pt x="0" y="19"/>
                  </a:lnTo>
                  <a:lnTo>
                    <a:pt x="36" y="26"/>
                  </a:lnTo>
                  <a:lnTo>
                    <a:pt x="40" y="9"/>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2" name="Freeform 21"/>
            <p:cNvSpPr>
              <a:spLocks/>
            </p:cNvSpPr>
            <p:nvPr/>
          </p:nvSpPr>
          <p:spPr bwMode="auto">
            <a:xfrm>
              <a:off x="2986" y="480"/>
              <a:ext cx="357" cy="96"/>
            </a:xfrm>
            <a:custGeom>
              <a:avLst/>
              <a:gdLst>
                <a:gd name="T0" fmla="*/ 4 w 357"/>
                <a:gd name="T1" fmla="*/ 0 h 96"/>
                <a:gd name="T2" fmla="*/ 0 w 357"/>
                <a:gd name="T3" fmla="*/ 21 h 96"/>
                <a:gd name="T4" fmla="*/ 81 w 357"/>
                <a:gd name="T5" fmla="*/ 36 h 96"/>
                <a:gd name="T6" fmla="*/ 350 w 357"/>
                <a:gd name="T7" fmla="*/ 96 h 96"/>
                <a:gd name="T8" fmla="*/ 357 w 357"/>
                <a:gd name="T9" fmla="*/ 76 h 96"/>
                <a:gd name="T10" fmla="*/ 4 w 357"/>
                <a:gd name="T11" fmla="*/ 0 h 96"/>
              </a:gdLst>
              <a:ahLst/>
              <a:cxnLst>
                <a:cxn ang="0">
                  <a:pos x="T0" y="T1"/>
                </a:cxn>
                <a:cxn ang="0">
                  <a:pos x="T2" y="T3"/>
                </a:cxn>
                <a:cxn ang="0">
                  <a:pos x="T4" y="T5"/>
                </a:cxn>
                <a:cxn ang="0">
                  <a:pos x="T6" y="T7"/>
                </a:cxn>
                <a:cxn ang="0">
                  <a:pos x="T8" y="T9"/>
                </a:cxn>
                <a:cxn ang="0">
                  <a:pos x="T10" y="T11"/>
                </a:cxn>
              </a:cxnLst>
              <a:rect l="0" t="0" r="r" b="b"/>
              <a:pathLst>
                <a:path w="357" h="96">
                  <a:moveTo>
                    <a:pt x="4" y="0"/>
                  </a:moveTo>
                  <a:lnTo>
                    <a:pt x="0" y="21"/>
                  </a:lnTo>
                  <a:lnTo>
                    <a:pt x="81" y="36"/>
                  </a:lnTo>
                  <a:lnTo>
                    <a:pt x="350" y="96"/>
                  </a:lnTo>
                  <a:lnTo>
                    <a:pt x="357" y="76"/>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3" name="Freeform 22"/>
            <p:cNvSpPr>
              <a:spLocks/>
            </p:cNvSpPr>
            <p:nvPr/>
          </p:nvSpPr>
          <p:spPr bwMode="auto">
            <a:xfrm>
              <a:off x="2892" y="461"/>
              <a:ext cx="41" cy="28"/>
            </a:xfrm>
            <a:custGeom>
              <a:avLst/>
              <a:gdLst>
                <a:gd name="T0" fmla="*/ 4 w 41"/>
                <a:gd name="T1" fmla="*/ 0 h 28"/>
                <a:gd name="T2" fmla="*/ 0 w 41"/>
                <a:gd name="T3" fmla="*/ 19 h 28"/>
                <a:gd name="T4" fmla="*/ 21 w 41"/>
                <a:gd name="T5" fmla="*/ 23 h 28"/>
                <a:gd name="T6" fmla="*/ 36 w 41"/>
                <a:gd name="T7" fmla="*/ 28 h 28"/>
                <a:gd name="T8" fmla="*/ 40 w 41"/>
                <a:gd name="T9" fmla="*/ 9 h 28"/>
                <a:gd name="T10" fmla="*/ 26 w 41"/>
                <a:gd name="T11" fmla="*/ 4 h 28"/>
                <a:gd name="T12" fmla="*/ 4 w 41"/>
                <a:gd name="T13" fmla="*/ 0 h 28"/>
              </a:gdLst>
              <a:ahLst/>
              <a:cxnLst>
                <a:cxn ang="0">
                  <a:pos x="T0" y="T1"/>
                </a:cxn>
                <a:cxn ang="0">
                  <a:pos x="T2" y="T3"/>
                </a:cxn>
                <a:cxn ang="0">
                  <a:pos x="T4" y="T5"/>
                </a:cxn>
                <a:cxn ang="0">
                  <a:pos x="T6" y="T7"/>
                </a:cxn>
                <a:cxn ang="0">
                  <a:pos x="T8" y="T9"/>
                </a:cxn>
                <a:cxn ang="0">
                  <a:pos x="T10" y="T11"/>
                </a:cxn>
                <a:cxn ang="0">
                  <a:pos x="T12" y="T13"/>
                </a:cxn>
              </a:cxnLst>
              <a:rect l="0" t="0" r="r" b="b"/>
              <a:pathLst>
                <a:path w="41" h="28">
                  <a:moveTo>
                    <a:pt x="4" y="0"/>
                  </a:moveTo>
                  <a:lnTo>
                    <a:pt x="0" y="19"/>
                  </a:lnTo>
                  <a:lnTo>
                    <a:pt x="21" y="23"/>
                  </a:lnTo>
                  <a:lnTo>
                    <a:pt x="36" y="28"/>
                  </a:lnTo>
                  <a:lnTo>
                    <a:pt x="40" y="9"/>
                  </a:lnTo>
                  <a:lnTo>
                    <a:pt x="26" y="4"/>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4" name="Freeform 23"/>
            <p:cNvSpPr>
              <a:spLocks/>
            </p:cNvSpPr>
            <p:nvPr/>
          </p:nvSpPr>
          <p:spPr bwMode="auto">
            <a:xfrm>
              <a:off x="2481" y="382"/>
              <a:ext cx="358" cy="86"/>
            </a:xfrm>
            <a:custGeom>
              <a:avLst/>
              <a:gdLst>
                <a:gd name="T0" fmla="*/ 4 w 358"/>
                <a:gd name="T1" fmla="*/ 0 h 86"/>
                <a:gd name="T2" fmla="*/ 0 w 358"/>
                <a:gd name="T3" fmla="*/ 19 h 86"/>
                <a:gd name="T4" fmla="*/ 91 w 358"/>
                <a:gd name="T5" fmla="*/ 36 h 86"/>
                <a:gd name="T6" fmla="*/ 268 w 358"/>
                <a:gd name="T7" fmla="*/ 72 h 86"/>
                <a:gd name="T8" fmla="*/ 352 w 358"/>
                <a:gd name="T9" fmla="*/ 86 h 86"/>
                <a:gd name="T10" fmla="*/ 357 w 358"/>
                <a:gd name="T11" fmla="*/ 69 h 86"/>
                <a:gd name="T12" fmla="*/ 96 w 358"/>
                <a:gd name="T13" fmla="*/ 19 h 86"/>
                <a:gd name="T14" fmla="*/ 4 w 358"/>
                <a:gd name="T15" fmla="*/ 0 h 8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58" h="86">
                  <a:moveTo>
                    <a:pt x="4" y="0"/>
                  </a:moveTo>
                  <a:lnTo>
                    <a:pt x="0" y="19"/>
                  </a:lnTo>
                  <a:lnTo>
                    <a:pt x="91" y="36"/>
                  </a:lnTo>
                  <a:lnTo>
                    <a:pt x="268" y="72"/>
                  </a:lnTo>
                  <a:lnTo>
                    <a:pt x="352" y="86"/>
                  </a:lnTo>
                  <a:lnTo>
                    <a:pt x="357" y="69"/>
                  </a:lnTo>
                  <a:lnTo>
                    <a:pt x="96" y="19"/>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5" name="Freeform 24"/>
            <p:cNvSpPr>
              <a:spLocks/>
            </p:cNvSpPr>
            <p:nvPr/>
          </p:nvSpPr>
          <p:spPr bwMode="auto">
            <a:xfrm>
              <a:off x="2388" y="362"/>
              <a:ext cx="41" cy="27"/>
            </a:xfrm>
            <a:custGeom>
              <a:avLst/>
              <a:gdLst>
                <a:gd name="T0" fmla="*/ 4 w 41"/>
                <a:gd name="T1" fmla="*/ 0 h 27"/>
                <a:gd name="T2" fmla="*/ 0 w 41"/>
                <a:gd name="T3" fmla="*/ 19 h 27"/>
                <a:gd name="T4" fmla="*/ 38 w 41"/>
                <a:gd name="T5" fmla="*/ 26 h 27"/>
                <a:gd name="T6" fmla="*/ 40 w 41"/>
                <a:gd name="T7" fmla="*/ 7 h 27"/>
                <a:gd name="T8" fmla="*/ 4 w 41"/>
                <a:gd name="T9" fmla="*/ 0 h 27"/>
              </a:gdLst>
              <a:ahLst/>
              <a:cxnLst>
                <a:cxn ang="0">
                  <a:pos x="T0" y="T1"/>
                </a:cxn>
                <a:cxn ang="0">
                  <a:pos x="T2" y="T3"/>
                </a:cxn>
                <a:cxn ang="0">
                  <a:pos x="T4" y="T5"/>
                </a:cxn>
                <a:cxn ang="0">
                  <a:pos x="T6" y="T7"/>
                </a:cxn>
                <a:cxn ang="0">
                  <a:pos x="T8" y="T9"/>
                </a:cxn>
              </a:cxnLst>
              <a:rect l="0" t="0" r="r" b="b"/>
              <a:pathLst>
                <a:path w="41" h="27">
                  <a:moveTo>
                    <a:pt x="4" y="0"/>
                  </a:moveTo>
                  <a:lnTo>
                    <a:pt x="0" y="19"/>
                  </a:lnTo>
                  <a:lnTo>
                    <a:pt x="38" y="26"/>
                  </a:lnTo>
                  <a:lnTo>
                    <a:pt x="40" y="7"/>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6" name="Freeform 25"/>
            <p:cNvSpPr>
              <a:spLocks/>
            </p:cNvSpPr>
            <p:nvPr/>
          </p:nvSpPr>
          <p:spPr bwMode="auto">
            <a:xfrm>
              <a:off x="1978" y="286"/>
              <a:ext cx="357" cy="86"/>
            </a:xfrm>
            <a:custGeom>
              <a:avLst/>
              <a:gdLst>
                <a:gd name="T0" fmla="*/ 4 w 357"/>
                <a:gd name="T1" fmla="*/ 0 h 86"/>
                <a:gd name="T2" fmla="*/ 0 w 357"/>
                <a:gd name="T3" fmla="*/ 19 h 86"/>
                <a:gd name="T4" fmla="*/ 208 w 357"/>
                <a:gd name="T5" fmla="*/ 57 h 86"/>
                <a:gd name="T6" fmla="*/ 355 w 357"/>
                <a:gd name="T7" fmla="*/ 86 h 86"/>
                <a:gd name="T8" fmla="*/ 357 w 357"/>
                <a:gd name="T9" fmla="*/ 67 h 86"/>
                <a:gd name="T10" fmla="*/ 211 w 357"/>
                <a:gd name="T11" fmla="*/ 40 h 86"/>
                <a:gd name="T12" fmla="*/ 4 w 357"/>
                <a:gd name="T13" fmla="*/ 0 h 86"/>
              </a:gdLst>
              <a:ahLst/>
              <a:cxnLst>
                <a:cxn ang="0">
                  <a:pos x="T0" y="T1"/>
                </a:cxn>
                <a:cxn ang="0">
                  <a:pos x="T2" y="T3"/>
                </a:cxn>
                <a:cxn ang="0">
                  <a:pos x="T4" y="T5"/>
                </a:cxn>
                <a:cxn ang="0">
                  <a:pos x="T6" y="T7"/>
                </a:cxn>
                <a:cxn ang="0">
                  <a:pos x="T8" y="T9"/>
                </a:cxn>
                <a:cxn ang="0">
                  <a:pos x="T10" y="T11"/>
                </a:cxn>
                <a:cxn ang="0">
                  <a:pos x="T12" y="T13"/>
                </a:cxn>
              </a:cxnLst>
              <a:rect l="0" t="0" r="r" b="b"/>
              <a:pathLst>
                <a:path w="357" h="86">
                  <a:moveTo>
                    <a:pt x="4" y="0"/>
                  </a:moveTo>
                  <a:lnTo>
                    <a:pt x="0" y="19"/>
                  </a:lnTo>
                  <a:lnTo>
                    <a:pt x="208" y="57"/>
                  </a:lnTo>
                  <a:lnTo>
                    <a:pt x="355" y="86"/>
                  </a:lnTo>
                  <a:lnTo>
                    <a:pt x="357" y="67"/>
                  </a:lnTo>
                  <a:lnTo>
                    <a:pt x="211" y="40"/>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7" name="Freeform 26"/>
            <p:cNvSpPr>
              <a:spLocks/>
            </p:cNvSpPr>
            <p:nvPr/>
          </p:nvSpPr>
          <p:spPr bwMode="auto">
            <a:xfrm>
              <a:off x="1884" y="271"/>
              <a:ext cx="41" cy="24"/>
            </a:xfrm>
            <a:custGeom>
              <a:avLst/>
              <a:gdLst>
                <a:gd name="T0" fmla="*/ 2 w 41"/>
                <a:gd name="T1" fmla="*/ 0 h 24"/>
                <a:gd name="T2" fmla="*/ 0 w 41"/>
                <a:gd name="T3" fmla="*/ 16 h 24"/>
                <a:gd name="T4" fmla="*/ 38 w 41"/>
                <a:gd name="T5" fmla="*/ 23 h 24"/>
                <a:gd name="T6" fmla="*/ 40 w 41"/>
                <a:gd name="T7" fmla="*/ 4 h 24"/>
                <a:gd name="T8" fmla="*/ 2 w 41"/>
                <a:gd name="T9" fmla="*/ 0 h 24"/>
              </a:gdLst>
              <a:ahLst/>
              <a:cxnLst>
                <a:cxn ang="0">
                  <a:pos x="T0" y="T1"/>
                </a:cxn>
                <a:cxn ang="0">
                  <a:pos x="T2" y="T3"/>
                </a:cxn>
                <a:cxn ang="0">
                  <a:pos x="T4" y="T5"/>
                </a:cxn>
                <a:cxn ang="0">
                  <a:pos x="T6" y="T7"/>
                </a:cxn>
                <a:cxn ang="0">
                  <a:pos x="T8" y="T9"/>
                </a:cxn>
              </a:cxnLst>
              <a:rect l="0" t="0" r="r" b="b"/>
              <a:pathLst>
                <a:path w="41" h="24">
                  <a:moveTo>
                    <a:pt x="2" y="0"/>
                  </a:moveTo>
                  <a:lnTo>
                    <a:pt x="0" y="16"/>
                  </a:lnTo>
                  <a:lnTo>
                    <a:pt x="38" y="23"/>
                  </a:lnTo>
                  <a:lnTo>
                    <a:pt x="40" y="4"/>
                  </a:lnTo>
                  <a:lnTo>
                    <a:pt x="2"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8" name="Freeform 27"/>
            <p:cNvSpPr>
              <a:spLocks/>
            </p:cNvSpPr>
            <p:nvPr/>
          </p:nvSpPr>
          <p:spPr bwMode="auto">
            <a:xfrm>
              <a:off x="1473" y="194"/>
              <a:ext cx="358" cy="84"/>
            </a:xfrm>
            <a:custGeom>
              <a:avLst/>
              <a:gdLst>
                <a:gd name="T0" fmla="*/ 2 w 358"/>
                <a:gd name="T1" fmla="*/ 0 h 84"/>
                <a:gd name="T2" fmla="*/ 0 w 358"/>
                <a:gd name="T3" fmla="*/ 19 h 84"/>
                <a:gd name="T4" fmla="*/ 33 w 358"/>
                <a:gd name="T5" fmla="*/ 26 h 84"/>
                <a:gd name="T6" fmla="*/ 355 w 358"/>
                <a:gd name="T7" fmla="*/ 84 h 84"/>
                <a:gd name="T8" fmla="*/ 357 w 358"/>
                <a:gd name="T9" fmla="*/ 64 h 84"/>
                <a:gd name="T10" fmla="*/ 38 w 358"/>
                <a:gd name="T11" fmla="*/ 7 h 84"/>
                <a:gd name="T12" fmla="*/ 2 w 358"/>
                <a:gd name="T13" fmla="*/ 0 h 84"/>
              </a:gdLst>
              <a:ahLst/>
              <a:cxnLst>
                <a:cxn ang="0">
                  <a:pos x="T0" y="T1"/>
                </a:cxn>
                <a:cxn ang="0">
                  <a:pos x="T2" y="T3"/>
                </a:cxn>
                <a:cxn ang="0">
                  <a:pos x="T4" y="T5"/>
                </a:cxn>
                <a:cxn ang="0">
                  <a:pos x="T6" y="T7"/>
                </a:cxn>
                <a:cxn ang="0">
                  <a:pos x="T8" y="T9"/>
                </a:cxn>
                <a:cxn ang="0">
                  <a:pos x="T10" y="T11"/>
                </a:cxn>
                <a:cxn ang="0">
                  <a:pos x="T12" y="T13"/>
                </a:cxn>
              </a:cxnLst>
              <a:rect l="0" t="0" r="r" b="b"/>
              <a:pathLst>
                <a:path w="358" h="84">
                  <a:moveTo>
                    <a:pt x="2" y="0"/>
                  </a:moveTo>
                  <a:lnTo>
                    <a:pt x="0" y="19"/>
                  </a:lnTo>
                  <a:lnTo>
                    <a:pt x="33" y="26"/>
                  </a:lnTo>
                  <a:lnTo>
                    <a:pt x="355" y="84"/>
                  </a:lnTo>
                  <a:lnTo>
                    <a:pt x="357" y="64"/>
                  </a:lnTo>
                  <a:lnTo>
                    <a:pt x="38" y="7"/>
                  </a:lnTo>
                  <a:lnTo>
                    <a:pt x="2"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9" name="Freeform 28"/>
            <p:cNvSpPr>
              <a:spLocks/>
            </p:cNvSpPr>
            <p:nvPr/>
          </p:nvSpPr>
          <p:spPr bwMode="auto">
            <a:xfrm>
              <a:off x="1380" y="180"/>
              <a:ext cx="41" cy="26"/>
            </a:xfrm>
            <a:custGeom>
              <a:avLst/>
              <a:gdLst>
                <a:gd name="T0" fmla="*/ 2 w 41"/>
                <a:gd name="T1" fmla="*/ 0 h 26"/>
                <a:gd name="T2" fmla="*/ 0 w 41"/>
                <a:gd name="T3" fmla="*/ 16 h 26"/>
                <a:gd name="T4" fmla="*/ 36 w 41"/>
                <a:gd name="T5" fmla="*/ 26 h 26"/>
                <a:gd name="T6" fmla="*/ 40 w 41"/>
                <a:gd name="T7" fmla="*/ 4 h 26"/>
                <a:gd name="T8" fmla="*/ 2 w 41"/>
                <a:gd name="T9" fmla="*/ 0 h 26"/>
              </a:gdLst>
              <a:ahLst/>
              <a:cxnLst>
                <a:cxn ang="0">
                  <a:pos x="T0" y="T1"/>
                </a:cxn>
                <a:cxn ang="0">
                  <a:pos x="T2" y="T3"/>
                </a:cxn>
                <a:cxn ang="0">
                  <a:pos x="T4" y="T5"/>
                </a:cxn>
                <a:cxn ang="0">
                  <a:pos x="T6" y="T7"/>
                </a:cxn>
                <a:cxn ang="0">
                  <a:pos x="T8" y="T9"/>
                </a:cxn>
              </a:cxnLst>
              <a:rect l="0" t="0" r="r" b="b"/>
              <a:pathLst>
                <a:path w="41" h="26">
                  <a:moveTo>
                    <a:pt x="2" y="0"/>
                  </a:moveTo>
                  <a:lnTo>
                    <a:pt x="0" y="16"/>
                  </a:lnTo>
                  <a:lnTo>
                    <a:pt x="36" y="26"/>
                  </a:lnTo>
                  <a:lnTo>
                    <a:pt x="40" y="4"/>
                  </a:lnTo>
                  <a:lnTo>
                    <a:pt x="2"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0" name="Freeform 29"/>
            <p:cNvSpPr>
              <a:spLocks/>
            </p:cNvSpPr>
            <p:nvPr/>
          </p:nvSpPr>
          <p:spPr bwMode="auto">
            <a:xfrm>
              <a:off x="967" y="108"/>
              <a:ext cx="360" cy="82"/>
            </a:xfrm>
            <a:custGeom>
              <a:avLst/>
              <a:gdLst>
                <a:gd name="T0" fmla="*/ 2 w 360"/>
                <a:gd name="T1" fmla="*/ 0 h 82"/>
                <a:gd name="T2" fmla="*/ 0 w 360"/>
                <a:gd name="T3" fmla="*/ 19 h 82"/>
                <a:gd name="T4" fmla="*/ 16 w 360"/>
                <a:gd name="T5" fmla="*/ 21 h 82"/>
                <a:gd name="T6" fmla="*/ 355 w 360"/>
                <a:gd name="T7" fmla="*/ 81 h 82"/>
                <a:gd name="T8" fmla="*/ 360 w 360"/>
                <a:gd name="T9" fmla="*/ 62 h 82"/>
                <a:gd name="T10" fmla="*/ 288 w 360"/>
                <a:gd name="T11" fmla="*/ 48 h 82"/>
                <a:gd name="T12" fmla="*/ 21 w 360"/>
                <a:gd name="T13" fmla="*/ 2 h 82"/>
                <a:gd name="T14" fmla="*/ 2 w 360"/>
                <a:gd name="T15" fmla="*/ 0 h 8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60" h="82">
                  <a:moveTo>
                    <a:pt x="2" y="0"/>
                  </a:moveTo>
                  <a:lnTo>
                    <a:pt x="0" y="19"/>
                  </a:lnTo>
                  <a:lnTo>
                    <a:pt x="16" y="21"/>
                  </a:lnTo>
                  <a:lnTo>
                    <a:pt x="355" y="81"/>
                  </a:lnTo>
                  <a:lnTo>
                    <a:pt x="360" y="62"/>
                  </a:lnTo>
                  <a:lnTo>
                    <a:pt x="288" y="48"/>
                  </a:lnTo>
                  <a:lnTo>
                    <a:pt x="21" y="2"/>
                  </a:lnTo>
                  <a:lnTo>
                    <a:pt x="2"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1" name="Freeform 30"/>
            <p:cNvSpPr>
              <a:spLocks/>
            </p:cNvSpPr>
            <p:nvPr/>
          </p:nvSpPr>
          <p:spPr bwMode="auto">
            <a:xfrm>
              <a:off x="874" y="91"/>
              <a:ext cx="40" cy="24"/>
            </a:xfrm>
            <a:custGeom>
              <a:avLst/>
              <a:gdLst>
                <a:gd name="T0" fmla="*/ 4 w 40"/>
                <a:gd name="T1" fmla="*/ 0 h 24"/>
                <a:gd name="T2" fmla="*/ 0 w 40"/>
                <a:gd name="T3" fmla="*/ 19 h 24"/>
                <a:gd name="T4" fmla="*/ 38 w 40"/>
                <a:gd name="T5" fmla="*/ 23 h 24"/>
                <a:gd name="T6" fmla="*/ 40 w 40"/>
                <a:gd name="T7" fmla="*/ 7 h 24"/>
                <a:gd name="T8" fmla="*/ 4 w 40"/>
                <a:gd name="T9" fmla="*/ 0 h 24"/>
              </a:gdLst>
              <a:ahLst/>
              <a:cxnLst>
                <a:cxn ang="0">
                  <a:pos x="T0" y="T1"/>
                </a:cxn>
                <a:cxn ang="0">
                  <a:pos x="T2" y="T3"/>
                </a:cxn>
                <a:cxn ang="0">
                  <a:pos x="T4" y="T5"/>
                </a:cxn>
                <a:cxn ang="0">
                  <a:pos x="T6" y="T7"/>
                </a:cxn>
                <a:cxn ang="0">
                  <a:pos x="T8" y="T9"/>
                </a:cxn>
              </a:cxnLst>
              <a:rect l="0" t="0" r="r" b="b"/>
              <a:pathLst>
                <a:path w="40" h="24">
                  <a:moveTo>
                    <a:pt x="4" y="0"/>
                  </a:moveTo>
                  <a:lnTo>
                    <a:pt x="0" y="19"/>
                  </a:lnTo>
                  <a:lnTo>
                    <a:pt x="38" y="23"/>
                  </a:lnTo>
                  <a:lnTo>
                    <a:pt x="40" y="7"/>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2" name="Freeform 31"/>
            <p:cNvSpPr>
              <a:spLocks/>
            </p:cNvSpPr>
            <p:nvPr/>
          </p:nvSpPr>
          <p:spPr bwMode="auto">
            <a:xfrm>
              <a:off x="463" y="22"/>
              <a:ext cx="358" cy="79"/>
            </a:xfrm>
            <a:custGeom>
              <a:avLst/>
              <a:gdLst>
                <a:gd name="T0" fmla="*/ 2 w 358"/>
                <a:gd name="T1" fmla="*/ 0 h 79"/>
                <a:gd name="T2" fmla="*/ 0 w 358"/>
                <a:gd name="T3" fmla="*/ 19 h 79"/>
                <a:gd name="T4" fmla="*/ 237 w 358"/>
                <a:gd name="T5" fmla="*/ 57 h 79"/>
                <a:gd name="T6" fmla="*/ 355 w 358"/>
                <a:gd name="T7" fmla="*/ 79 h 79"/>
                <a:gd name="T8" fmla="*/ 357 w 358"/>
                <a:gd name="T9" fmla="*/ 60 h 79"/>
                <a:gd name="T10" fmla="*/ 2 w 358"/>
                <a:gd name="T11" fmla="*/ 0 h 79"/>
              </a:gdLst>
              <a:ahLst/>
              <a:cxnLst>
                <a:cxn ang="0">
                  <a:pos x="T0" y="T1"/>
                </a:cxn>
                <a:cxn ang="0">
                  <a:pos x="T2" y="T3"/>
                </a:cxn>
                <a:cxn ang="0">
                  <a:pos x="T4" y="T5"/>
                </a:cxn>
                <a:cxn ang="0">
                  <a:pos x="T6" y="T7"/>
                </a:cxn>
                <a:cxn ang="0">
                  <a:pos x="T8" y="T9"/>
                </a:cxn>
                <a:cxn ang="0">
                  <a:pos x="T10" y="T11"/>
                </a:cxn>
              </a:cxnLst>
              <a:rect l="0" t="0" r="r" b="b"/>
              <a:pathLst>
                <a:path w="358" h="79">
                  <a:moveTo>
                    <a:pt x="2" y="0"/>
                  </a:moveTo>
                  <a:lnTo>
                    <a:pt x="0" y="19"/>
                  </a:lnTo>
                  <a:lnTo>
                    <a:pt x="237" y="57"/>
                  </a:lnTo>
                  <a:lnTo>
                    <a:pt x="355" y="79"/>
                  </a:lnTo>
                  <a:lnTo>
                    <a:pt x="357" y="60"/>
                  </a:lnTo>
                  <a:lnTo>
                    <a:pt x="2"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3" name="Freeform 32"/>
            <p:cNvSpPr>
              <a:spLocks/>
            </p:cNvSpPr>
            <p:nvPr/>
          </p:nvSpPr>
          <p:spPr bwMode="auto">
            <a:xfrm>
              <a:off x="403" y="10"/>
              <a:ext cx="20" cy="21"/>
            </a:xfrm>
            <a:custGeom>
              <a:avLst/>
              <a:gdLst>
                <a:gd name="T0" fmla="*/ 7 w 20"/>
                <a:gd name="T1" fmla="*/ 0 h 21"/>
                <a:gd name="T2" fmla="*/ 2 w 20"/>
                <a:gd name="T3" fmla="*/ 0 h 21"/>
                <a:gd name="T4" fmla="*/ 0 w 20"/>
                <a:gd name="T5" fmla="*/ 19 h 21"/>
                <a:gd name="T6" fmla="*/ 2 w 20"/>
                <a:gd name="T7" fmla="*/ 21 h 21"/>
                <a:gd name="T8" fmla="*/ 7 w 20"/>
                <a:gd name="T9" fmla="*/ 0 h 21"/>
              </a:gdLst>
              <a:ahLst/>
              <a:cxnLst>
                <a:cxn ang="0">
                  <a:pos x="T0" y="T1"/>
                </a:cxn>
                <a:cxn ang="0">
                  <a:pos x="T2" y="T3"/>
                </a:cxn>
                <a:cxn ang="0">
                  <a:pos x="T4" y="T5"/>
                </a:cxn>
                <a:cxn ang="0">
                  <a:pos x="T6" y="T7"/>
                </a:cxn>
                <a:cxn ang="0">
                  <a:pos x="T8" y="T9"/>
                </a:cxn>
              </a:cxnLst>
              <a:rect l="0" t="0" r="r" b="b"/>
              <a:pathLst>
                <a:path w="20" h="21">
                  <a:moveTo>
                    <a:pt x="7" y="0"/>
                  </a:moveTo>
                  <a:lnTo>
                    <a:pt x="2" y="0"/>
                  </a:lnTo>
                  <a:lnTo>
                    <a:pt x="0" y="19"/>
                  </a:lnTo>
                  <a:lnTo>
                    <a:pt x="2" y="21"/>
                  </a:lnTo>
                  <a:lnTo>
                    <a:pt x="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4" name="Freeform 33"/>
            <p:cNvSpPr>
              <a:spLocks/>
            </p:cNvSpPr>
            <p:nvPr/>
          </p:nvSpPr>
          <p:spPr bwMode="auto">
            <a:xfrm>
              <a:off x="434" y="31"/>
              <a:ext cx="286" cy="250"/>
            </a:xfrm>
            <a:custGeom>
              <a:avLst/>
              <a:gdLst>
                <a:gd name="T0" fmla="*/ 12 w 286"/>
                <a:gd name="T1" fmla="*/ 0 h 250"/>
                <a:gd name="T2" fmla="*/ 0 w 286"/>
                <a:gd name="T3" fmla="*/ 14 h 250"/>
                <a:gd name="T4" fmla="*/ 273 w 286"/>
                <a:gd name="T5" fmla="*/ 249 h 250"/>
                <a:gd name="T6" fmla="*/ 285 w 286"/>
                <a:gd name="T7" fmla="*/ 235 h 250"/>
                <a:gd name="T8" fmla="*/ 12 w 286"/>
                <a:gd name="T9" fmla="*/ 0 h 250"/>
              </a:gdLst>
              <a:ahLst/>
              <a:cxnLst>
                <a:cxn ang="0">
                  <a:pos x="T0" y="T1"/>
                </a:cxn>
                <a:cxn ang="0">
                  <a:pos x="T2" y="T3"/>
                </a:cxn>
                <a:cxn ang="0">
                  <a:pos x="T4" y="T5"/>
                </a:cxn>
                <a:cxn ang="0">
                  <a:pos x="T6" y="T7"/>
                </a:cxn>
                <a:cxn ang="0">
                  <a:pos x="T8" y="T9"/>
                </a:cxn>
              </a:cxnLst>
              <a:rect l="0" t="0" r="r" b="b"/>
              <a:pathLst>
                <a:path w="286" h="250">
                  <a:moveTo>
                    <a:pt x="12" y="0"/>
                  </a:moveTo>
                  <a:lnTo>
                    <a:pt x="0" y="14"/>
                  </a:lnTo>
                  <a:lnTo>
                    <a:pt x="273" y="249"/>
                  </a:lnTo>
                  <a:lnTo>
                    <a:pt x="285" y="235"/>
                  </a:lnTo>
                  <a:lnTo>
                    <a:pt x="12"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5" name="Freeform 34"/>
            <p:cNvSpPr>
              <a:spLocks/>
            </p:cNvSpPr>
            <p:nvPr/>
          </p:nvSpPr>
          <p:spPr bwMode="auto">
            <a:xfrm>
              <a:off x="1210" y="701"/>
              <a:ext cx="288" cy="249"/>
            </a:xfrm>
            <a:custGeom>
              <a:avLst/>
              <a:gdLst>
                <a:gd name="T0" fmla="*/ 14 w 288"/>
                <a:gd name="T1" fmla="*/ 0 h 249"/>
                <a:gd name="T2" fmla="*/ 0 w 288"/>
                <a:gd name="T3" fmla="*/ 14 h 249"/>
                <a:gd name="T4" fmla="*/ 273 w 288"/>
                <a:gd name="T5" fmla="*/ 249 h 249"/>
                <a:gd name="T6" fmla="*/ 288 w 288"/>
                <a:gd name="T7" fmla="*/ 237 h 249"/>
                <a:gd name="T8" fmla="*/ 14 w 288"/>
                <a:gd name="T9" fmla="*/ 0 h 249"/>
              </a:gdLst>
              <a:ahLst/>
              <a:cxnLst>
                <a:cxn ang="0">
                  <a:pos x="T0" y="T1"/>
                </a:cxn>
                <a:cxn ang="0">
                  <a:pos x="T2" y="T3"/>
                </a:cxn>
                <a:cxn ang="0">
                  <a:pos x="T4" y="T5"/>
                </a:cxn>
                <a:cxn ang="0">
                  <a:pos x="T6" y="T7"/>
                </a:cxn>
                <a:cxn ang="0">
                  <a:pos x="T8" y="T9"/>
                </a:cxn>
              </a:cxnLst>
              <a:rect l="0" t="0" r="r" b="b"/>
              <a:pathLst>
                <a:path w="288" h="249">
                  <a:moveTo>
                    <a:pt x="14" y="0"/>
                  </a:moveTo>
                  <a:lnTo>
                    <a:pt x="0" y="14"/>
                  </a:lnTo>
                  <a:lnTo>
                    <a:pt x="273" y="249"/>
                  </a:lnTo>
                  <a:lnTo>
                    <a:pt x="288" y="237"/>
                  </a:lnTo>
                  <a:lnTo>
                    <a:pt x="1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6" name="Freeform 35"/>
            <p:cNvSpPr>
              <a:spLocks/>
            </p:cNvSpPr>
            <p:nvPr/>
          </p:nvSpPr>
          <p:spPr bwMode="auto">
            <a:xfrm>
              <a:off x="1526" y="974"/>
              <a:ext cx="41" cy="41"/>
            </a:xfrm>
            <a:custGeom>
              <a:avLst/>
              <a:gdLst>
                <a:gd name="T0" fmla="*/ 11 w 41"/>
                <a:gd name="T1" fmla="*/ 0 h 41"/>
                <a:gd name="T2" fmla="*/ 0 w 41"/>
                <a:gd name="T3" fmla="*/ 14 h 41"/>
                <a:gd name="T4" fmla="*/ 28 w 41"/>
                <a:gd name="T5" fmla="*/ 40 h 41"/>
                <a:gd name="T6" fmla="*/ 40 w 41"/>
                <a:gd name="T7" fmla="*/ 24 h 41"/>
                <a:gd name="T8" fmla="*/ 11 w 41"/>
                <a:gd name="T9" fmla="*/ 0 h 41"/>
              </a:gdLst>
              <a:ahLst/>
              <a:cxnLst>
                <a:cxn ang="0">
                  <a:pos x="T0" y="T1"/>
                </a:cxn>
                <a:cxn ang="0">
                  <a:pos x="T2" y="T3"/>
                </a:cxn>
                <a:cxn ang="0">
                  <a:pos x="T4" y="T5"/>
                </a:cxn>
                <a:cxn ang="0">
                  <a:pos x="T6" y="T7"/>
                </a:cxn>
                <a:cxn ang="0">
                  <a:pos x="T8" y="T9"/>
                </a:cxn>
              </a:cxnLst>
              <a:rect l="0" t="0" r="r" b="b"/>
              <a:pathLst>
                <a:path w="41" h="41">
                  <a:moveTo>
                    <a:pt x="11" y="0"/>
                  </a:moveTo>
                  <a:lnTo>
                    <a:pt x="0" y="14"/>
                  </a:lnTo>
                  <a:lnTo>
                    <a:pt x="28" y="40"/>
                  </a:lnTo>
                  <a:lnTo>
                    <a:pt x="40" y="24"/>
                  </a:lnTo>
                  <a:lnTo>
                    <a:pt x="11"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7" name="Freeform 36"/>
            <p:cNvSpPr>
              <a:spLocks/>
            </p:cNvSpPr>
            <p:nvPr/>
          </p:nvSpPr>
          <p:spPr bwMode="auto">
            <a:xfrm>
              <a:off x="1598" y="1037"/>
              <a:ext cx="288" cy="249"/>
            </a:xfrm>
            <a:custGeom>
              <a:avLst/>
              <a:gdLst>
                <a:gd name="T0" fmla="*/ 11 w 288"/>
                <a:gd name="T1" fmla="*/ 0 h 249"/>
                <a:gd name="T2" fmla="*/ 0 w 288"/>
                <a:gd name="T3" fmla="*/ 14 h 249"/>
                <a:gd name="T4" fmla="*/ 273 w 288"/>
                <a:gd name="T5" fmla="*/ 249 h 249"/>
                <a:gd name="T6" fmla="*/ 288 w 288"/>
                <a:gd name="T7" fmla="*/ 237 h 249"/>
                <a:gd name="T8" fmla="*/ 11 w 288"/>
                <a:gd name="T9" fmla="*/ 0 h 249"/>
              </a:gdLst>
              <a:ahLst/>
              <a:cxnLst>
                <a:cxn ang="0">
                  <a:pos x="T0" y="T1"/>
                </a:cxn>
                <a:cxn ang="0">
                  <a:pos x="T2" y="T3"/>
                </a:cxn>
                <a:cxn ang="0">
                  <a:pos x="T4" y="T5"/>
                </a:cxn>
                <a:cxn ang="0">
                  <a:pos x="T6" y="T7"/>
                </a:cxn>
                <a:cxn ang="0">
                  <a:pos x="T8" y="T9"/>
                </a:cxn>
              </a:cxnLst>
              <a:rect l="0" t="0" r="r" b="b"/>
              <a:pathLst>
                <a:path w="288" h="249">
                  <a:moveTo>
                    <a:pt x="11" y="0"/>
                  </a:moveTo>
                  <a:lnTo>
                    <a:pt x="0" y="14"/>
                  </a:lnTo>
                  <a:lnTo>
                    <a:pt x="273" y="249"/>
                  </a:lnTo>
                  <a:lnTo>
                    <a:pt x="288" y="237"/>
                  </a:lnTo>
                  <a:lnTo>
                    <a:pt x="11"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8" name="Freeform 37"/>
            <p:cNvSpPr>
              <a:spLocks/>
            </p:cNvSpPr>
            <p:nvPr/>
          </p:nvSpPr>
          <p:spPr bwMode="auto">
            <a:xfrm>
              <a:off x="1915" y="1310"/>
              <a:ext cx="41" cy="39"/>
            </a:xfrm>
            <a:custGeom>
              <a:avLst/>
              <a:gdLst>
                <a:gd name="T0" fmla="*/ 11 w 41"/>
                <a:gd name="T1" fmla="*/ 0 h 39"/>
                <a:gd name="T2" fmla="*/ 0 w 41"/>
                <a:gd name="T3" fmla="*/ 14 h 39"/>
                <a:gd name="T4" fmla="*/ 28 w 41"/>
                <a:gd name="T5" fmla="*/ 38 h 39"/>
                <a:gd name="T6" fmla="*/ 40 w 41"/>
                <a:gd name="T7" fmla="*/ 23 h 39"/>
                <a:gd name="T8" fmla="*/ 11 w 41"/>
                <a:gd name="T9" fmla="*/ 0 h 39"/>
              </a:gdLst>
              <a:ahLst/>
              <a:cxnLst>
                <a:cxn ang="0">
                  <a:pos x="T0" y="T1"/>
                </a:cxn>
                <a:cxn ang="0">
                  <a:pos x="T2" y="T3"/>
                </a:cxn>
                <a:cxn ang="0">
                  <a:pos x="T4" y="T5"/>
                </a:cxn>
                <a:cxn ang="0">
                  <a:pos x="T6" y="T7"/>
                </a:cxn>
                <a:cxn ang="0">
                  <a:pos x="T8" y="T9"/>
                </a:cxn>
              </a:cxnLst>
              <a:rect l="0" t="0" r="r" b="b"/>
              <a:pathLst>
                <a:path w="41" h="39">
                  <a:moveTo>
                    <a:pt x="11" y="0"/>
                  </a:moveTo>
                  <a:lnTo>
                    <a:pt x="0" y="14"/>
                  </a:lnTo>
                  <a:lnTo>
                    <a:pt x="28" y="38"/>
                  </a:lnTo>
                  <a:lnTo>
                    <a:pt x="40" y="23"/>
                  </a:lnTo>
                  <a:lnTo>
                    <a:pt x="11"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9" name="Freeform 38"/>
            <p:cNvSpPr>
              <a:spLocks/>
            </p:cNvSpPr>
            <p:nvPr/>
          </p:nvSpPr>
          <p:spPr bwMode="auto">
            <a:xfrm>
              <a:off x="1987" y="1373"/>
              <a:ext cx="286" cy="249"/>
            </a:xfrm>
            <a:custGeom>
              <a:avLst/>
              <a:gdLst>
                <a:gd name="T0" fmla="*/ 11 w 286"/>
                <a:gd name="T1" fmla="*/ 0 h 249"/>
                <a:gd name="T2" fmla="*/ 0 w 286"/>
                <a:gd name="T3" fmla="*/ 14 h 249"/>
                <a:gd name="T4" fmla="*/ 273 w 286"/>
                <a:gd name="T5" fmla="*/ 249 h 249"/>
                <a:gd name="T6" fmla="*/ 285 w 286"/>
                <a:gd name="T7" fmla="*/ 235 h 249"/>
                <a:gd name="T8" fmla="*/ 11 w 286"/>
                <a:gd name="T9" fmla="*/ 0 h 249"/>
              </a:gdLst>
              <a:ahLst/>
              <a:cxnLst>
                <a:cxn ang="0">
                  <a:pos x="T0" y="T1"/>
                </a:cxn>
                <a:cxn ang="0">
                  <a:pos x="T2" y="T3"/>
                </a:cxn>
                <a:cxn ang="0">
                  <a:pos x="T4" y="T5"/>
                </a:cxn>
                <a:cxn ang="0">
                  <a:pos x="T6" y="T7"/>
                </a:cxn>
                <a:cxn ang="0">
                  <a:pos x="T8" y="T9"/>
                </a:cxn>
              </a:cxnLst>
              <a:rect l="0" t="0" r="r" b="b"/>
              <a:pathLst>
                <a:path w="286" h="249">
                  <a:moveTo>
                    <a:pt x="11" y="0"/>
                  </a:moveTo>
                  <a:lnTo>
                    <a:pt x="0" y="14"/>
                  </a:lnTo>
                  <a:lnTo>
                    <a:pt x="273" y="249"/>
                  </a:lnTo>
                  <a:lnTo>
                    <a:pt x="285" y="235"/>
                  </a:lnTo>
                  <a:lnTo>
                    <a:pt x="11"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0" name="Freeform 39"/>
            <p:cNvSpPr>
              <a:spLocks/>
            </p:cNvSpPr>
            <p:nvPr/>
          </p:nvSpPr>
          <p:spPr bwMode="auto">
            <a:xfrm>
              <a:off x="2304" y="1646"/>
              <a:ext cx="41" cy="39"/>
            </a:xfrm>
            <a:custGeom>
              <a:avLst/>
              <a:gdLst>
                <a:gd name="T0" fmla="*/ 12 w 41"/>
                <a:gd name="T1" fmla="*/ 0 h 39"/>
                <a:gd name="T2" fmla="*/ 0 w 41"/>
                <a:gd name="T3" fmla="*/ 12 h 39"/>
                <a:gd name="T4" fmla="*/ 26 w 41"/>
                <a:gd name="T5" fmla="*/ 38 h 39"/>
                <a:gd name="T6" fmla="*/ 40 w 41"/>
                <a:gd name="T7" fmla="*/ 23 h 39"/>
                <a:gd name="T8" fmla="*/ 12 w 41"/>
                <a:gd name="T9" fmla="*/ 0 h 39"/>
              </a:gdLst>
              <a:ahLst/>
              <a:cxnLst>
                <a:cxn ang="0">
                  <a:pos x="T0" y="T1"/>
                </a:cxn>
                <a:cxn ang="0">
                  <a:pos x="T2" y="T3"/>
                </a:cxn>
                <a:cxn ang="0">
                  <a:pos x="T4" y="T5"/>
                </a:cxn>
                <a:cxn ang="0">
                  <a:pos x="T6" y="T7"/>
                </a:cxn>
                <a:cxn ang="0">
                  <a:pos x="T8" y="T9"/>
                </a:cxn>
              </a:cxnLst>
              <a:rect l="0" t="0" r="r" b="b"/>
              <a:pathLst>
                <a:path w="41" h="39">
                  <a:moveTo>
                    <a:pt x="12" y="0"/>
                  </a:moveTo>
                  <a:lnTo>
                    <a:pt x="0" y="12"/>
                  </a:lnTo>
                  <a:lnTo>
                    <a:pt x="26" y="38"/>
                  </a:lnTo>
                  <a:lnTo>
                    <a:pt x="40" y="23"/>
                  </a:lnTo>
                  <a:lnTo>
                    <a:pt x="12"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1" name="Freeform 40"/>
            <p:cNvSpPr>
              <a:spLocks/>
            </p:cNvSpPr>
            <p:nvPr/>
          </p:nvSpPr>
          <p:spPr bwMode="auto">
            <a:xfrm>
              <a:off x="3079" y="2316"/>
              <a:ext cx="41" cy="38"/>
            </a:xfrm>
            <a:custGeom>
              <a:avLst/>
              <a:gdLst>
                <a:gd name="T0" fmla="*/ 11 w 41"/>
                <a:gd name="T1" fmla="*/ 0 h 38"/>
                <a:gd name="T2" fmla="*/ 0 w 41"/>
                <a:gd name="T3" fmla="*/ 14 h 38"/>
                <a:gd name="T4" fmla="*/ 28 w 41"/>
                <a:gd name="T5" fmla="*/ 38 h 38"/>
                <a:gd name="T6" fmla="*/ 40 w 41"/>
                <a:gd name="T7" fmla="*/ 23 h 38"/>
                <a:gd name="T8" fmla="*/ 11 w 41"/>
                <a:gd name="T9" fmla="*/ 0 h 38"/>
              </a:gdLst>
              <a:ahLst/>
              <a:cxnLst>
                <a:cxn ang="0">
                  <a:pos x="T0" y="T1"/>
                </a:cxn>
                <a:cxn ang="0">
                  <a:pos x="T2" y="T3"/>
                </a:cxn>
                <a:cxn ang="0">
                  <a:pos x="T4" y="T5"/>
                </a:cxn>
                <a:cxn ang="0">
                  <a:pos x="T6" y="T7"/>
                </a:cxn>
                <a:cxn ang="0">
                  <a:pos x="T8" y="T9"/>
                </a:cxn>
              </a:cxnLst>
              <a:rect l="0" t="0" r="r" b="b"/>
              <a:pathLst>
                <a:path w="41" h="38">
                  <a:moveTo>
                    <a:pt x="11" y="0"/>
                  </a:moveTo>
                  <a:lnTo>
                    <a:pt x="0" y="14"/>
                  </a:lnTo>
                  <a:lnTo>
                    <a:pt x="28" y="38"/>
                  </a:lnTo>
                  <a:lnTo>
                    <a:pt x="40" y="23"/>
                  </a:lnTo>
                  <a:lnTo>
                    <a:pt x="11"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2" name="Freeform 41"/>
            <p:cNvSpPr>
              <a:spLocks/>
            </p:cNvSpPr>
            <p:nvPr/>
          </p:nvSpPr>
          <p:spPr bwMode="auto">
            <a:xfrm>
              <a:off x="3151" y="2378"/>
              <a:ext cx="286" cy="250"/>
            </a:xfrm>
            <a:custGeom>
              <a:avLst/>
              <a:gdLst>
                <a:gd name="T0" fmla="*/ 12 w 286"/>
                <a:gd name="T1" fmla="*/ 0 h 250"/>
                <a:gd name="T2" fmla="*/ 0 w 286"/>
                <a:gd name="T3" fmla="*/ 14 h 250"/>
                <a:gd name="T4" fmla="*/ 273 w 286"/>
                <a:gd name="T5" fmla="*/ 249 h 250"/>
                <a:gd name="T6" fmla="*/ 285 w 286"/>
                <a:gd name="T7" fmla="*/ 235 h 250"/>
                <a:gd name="T8" fmla="*/ 12 w 286"/>
                <a:gd name="T9" fmla="*/ 0 h 250"/>
              </a:gdLst>
              <a:ahLst/>
              <a:cxnLst>
                <a:cxn ang="0">
                  <a:pos x="T0" y="T1"/>
                </a:cxn>
                <a:cxn ang="0">
                  <a:pos x="T2" y="T3"/>
                </a:cxn>
                <a:cxn ang="0">
                  <a:pos x="T4" y="T5"/>
                </a:cxn>
                <a:cxn ang="0">
                  <a:pos x="T6" y="T7"/>
                </a:cxn>
                <a:cxn ang="0">
                  <a:pos x="T8" y="T9"/>
                </a:cxn>
              </a:cxnLst>
              <a:rect l="0" t="0" r="r" b="b"/>
              <a:pathLst>
                <a:path w="286" h="250">
                  <a:moveTo>
                    <a:pt x="12" y="0"/>
                  </a:moveTo>
                  <a:lnTo>
                    <a:pt x="0" y="14"/>
                  </a:lnTo>
                  <a:lnTo>
                    <a:pt x="273" y="249"/>
                  </a:lnTo>
                  <a:lnTo>
                    <a:pt x="285" y="235"/>
                  </a:lnTo>
                  <a:lnTo>
                    <a:pt x="12"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3" name="Freeform 42"/>
            <p:cNvSpPr>
              <a:spLocks/>
            </p:cNvSpPr>
            <p:nvPr/>
          </p:nvSpPr>
          <p:spPr bwMode="auto">
            <a:xfrm>
              <a:off x="3468" y="2652"/>
              <a:ext cx="41" cy="38"/>
            </a:xfrm>
            <a:custGeom>
              <a:avLst/>
              <a:gdLst>
                <a:gd name="T0" fmla="*/ 11 w 41"/>
                <a:gd name="T1" fmla="*/ 0 h 38"/>
                <a:gd name="T2" fmla="*/ 0 w 41"/>
                <a:gd name="T3" fmla="*/ 14 h 38"/>
                <a:gd name="T4" fmla="*/ 28 w 41"/>
                <a:gd name="T5" fmla="*/ 38 h 38"/>
                <a:gd name="T6" fmla="*/ 40 w 41"/>
                <a:gd name="T7" fmla="*/ 24 h 38"/>
                <a:gd name="T8" fmla="*/ 11 w 41"/>
                <a:gd name="T9" fmla="*/ 0 h 38"/>
              </a:gdLst>
              <a:ahLst/>
              <a:cxnLst>
                <a:cxn ang="0">
                  <a:pos x="T0" y="T1"/>
                </a:cxn>
                <a:cxn ang="0">
                  <a:pos x="T2" y="T3"/>
                </a:cxn>
                <a:cxn ang="0">
                  <a:pos x="T4" y="T5"/>
                </a:cxn>
                <a:cxn ang="0">
                  <a:pos x="T6" y="T7"/>
                </a:cxn>
                <a:cxn ang="0">
                  <a:pos x="T8" y="T9"/>
                </a:cxn>
              </a:cxnLst>
              <a:rect l="0" t="0" r="r" b="b"/>
              <a:pathLst>
                <a:path w="41" h="38">
                  <a:moveTo>
                    <a:pt x="11" y="0"/>
                  </a:moveTo>
                  <a:lnTo>
                    <a:pt x="0" y="14"/>
                  </a:lnTo>
                  <a:lnTo>
                    <a:pt x="28" y="38"/>
                  </a:lnTo>
                  <a:lnTo>
                    <a:pt x="40" y="24"/>
                  </a:lnTo>
                  <a:lnTo>
                    <a:pt x="11"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4" name="Freeform 43"/>
            <p:cNvSpPr>
              <a:spLocks/>
            </p:cNvSpPr>
            <p:nvPr/>
          </p:nvSpPr>
          <p:spPr bwMode="auto">
            <a:xfrm>
              <a:off x="3540" y="2712"/>
              <a:ext cx="283" cy="249"/>
            </a:xfrm>
            <a:custGeom>
              <a:avLst/>
              <a:gdLst>
                <a:gd name="T0" fmla="*/ 12 w 283"/>
                <a:gd name="T1" fmla="*/ 0 h 249"/>
                <a:gd name="T2" fmla="*/ 0 w 283"/>
                <a:gd name="T3" fmla="*/ 14 h 249"/>
                <a:gd name="T4" fmla="*/ 271 w 283"/>
                <a:gd name="T5" fmla="*/ 249 h 249"/>
                <a:gd name="T6" fmla="*/ 283 w 283"/>
                <a:gd name="T7" fmla="*/ 235 h 249"/>
                <a:gd name="T8" fmla="*/ 12 w 283"/>
                <a:gd name="T9" fmla="*/ 0 h 249"/>
              </a:gdLst>
              <a:ahLst/>
              <a:cxnLst>
                <a:cxn ang="0">
                  <a:pos x="T0" y="T1"/>
                </a:cxn>
                <a:cxn ang="0">
                  <a:pos x="T2" y="T3"/>
                </a:cxn>
                <a:cxn ang="0">
                  <a:pos x="T4" y="T5"/>
                </a:cxn>
                <a:cxn ang="0">
                  <a:pos x="T6" y="T7"/>
                </a:cxn>
                <a:cxn ang="0">
                  <a:pos x="T8" y="T9"/>
                </a:cxn>
              </a:cxnLst>
              <a:rect l="0" t="0" r="r" b="b"/>
              <a:pathLst>
                <a:path w="283" h="249">
                  <a:moveTo>
                    <a:pt x="12" y="0"/>
                  </a:moveTo>
                  <a:lnTo>
                    <a:pt x="0" y="14"/>
                  </a:lnTo>
                  <a:lnTo>
                    <a:pt x="271" y="249"/>
                  </a:lnTo>
                  <a:lnTo>
                    <a:pt x="283" y="235"/>
                  </a:lnTo>
                  <a:lnTo>
                    <a:pt x="12"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5" name="Freeform 44"/>
            <p:cNvSpPr>
              <a:spLocks/>
            </p:cNvSpPr>
            <p:nvPr/>
          </p:nvSpPr>
          <p:spPr bwMode="auto">
            <a:xfrm>
              <a:off x="3854" y="2986"/>
              <a:ext cx="41" cy="38"/>
            </a:xfrm>
            <a:custGeom>
              <a:avLst/>
              <a:gdLst>
                <a:gd name="T0" fmla="*/ 11 w 41"/>
                <a:gd name="T1" fmla="*/ 0 h 38"/>
                <a:gd name="T2" fmla="*/ 0 w 41"/>
                <a:gd name="T3" fmla="*/ 14 h 38"/>
                <a:gd name="T4" fmla="*/ 28 w 41"/>
                <a:gd name="T5" fmla="*/ 38 h 38"/>
                <a:gd name="T6" fmla="*/ 40 w 41"/>
                <a:gd name="T7" fmla="*/ 23 h 38"/>
                <a:gd name="T8" fmla="*/ 11 w 41"/>
                <a:gd name="T9" fmla="*/ 0 h 38"/>
              </a:gdLst>
              <a:ahLst/>
              <a:cxnLst>
                <a:cxn ang="0">
                  <a:pos x="T0" y="T1"/>
                </a:cxn>
                <a:cxn ang="0">
                  <a:pos x="T2" y="T3"/>
                </a:cxn>
                <a:cxn ang="0">
                  <a:pos x="T4" y="T5"/>
                </a:cxn>
                <a:cxn ang="0">
                  <a:pos x="T6" y="T7"/>
                </a:cxn>
                <a:cxn ang="0">
                  <a:pos x="T8" y="T9"/>
                </a:cxn>
              </a:cxnLst>
              <a:rect l="0" t="0" r="r" b="b"/>
              <a:pathLst>
                <a:path w="41" h="38">
                  <a:moveTo>
                    <a:pt x="11" y="0"/>
                  </a:moveTo>
                  <a:lnTo>
                    <a:pt x="0" y="14"/>
                  </a:lnTo>
                  <a:lnTo>
                    <a:pt x="28" y="38"/>
                  </a:lnTo>
                  <a:lnTo>
                    <a:pt x="40" y="23"/>
                  </a:lnTo>
                  <a:lnTo>
                    <a:pt x="11"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6" name="Freeform 45"/>
            <p:cNvSpPr>
              <a:spLocks/>
            </p:cNvSpPr>
            <p:nvPr/>
          </p:nvSpPr>
          <p:spPr bwMode="auto">
            <a:xfrm>
              <a:off x="3926" y="3048"/>
              <a:ext cx="286" cy="249"/>
            </a:xfrm>
            <a:custGeom>
              <a:avLst/>
              <a:gdLst>
                <a:gd name="T0" fmla="*/ 12 w 286"/>
                <a:gd name="T1" fmla="*/ 0 h 249"/>
                <a:gd name="T2" fmla="*/ 0 w 286"/>
                <a:gd name="T3" fmla="*/ 11 h 249"/>
                <a:gd name="T4" fmla="*/ 273 w 286"/>
                <a:gd name="T5" fmla="*/ 249 h 249"/>
                <a:gd name="T6" fmla="*/ 285 w 286"/>
                <a:gd name="T7" fmla="*/ 235 h 249"/>
                <a:gd name="T8" fmla="*/ 12 w 286"/>
                <a:gd name="T9" fmla="*/ 0 h 249"/>
              </a:gdLst>
              <a:ahLst/>
              <a:cxnLst>
                <a:cxn ang="0">
                  <a:pos x="T0" y="T1"/>
                </a:cxn>
                <a:cxn ang="0">
                  <a:pos x="T2" y="T3"/>
                </a:cxn>
                <a:cxn ang="0">
                  <a:pos x="T4" y="T5"/>
                </a:cxn>
                <a:cxn ang="0">
                  <a:pos x="T6" y="T7"/>
                </a:cxn>
                <a:cxn ang="0">
                  <a:pos x="T8" y="T9"/>
                </a:cxn>
              </a:cxnLst>
              <a:rect l="0" t="0" r="r" b="b"/>
              <a:pathLst>
                <a:path w="286" h="249">
                  <a:moveTo>
                    <a:pt x="12" y="0"/>
                  </a:moveTo>
                  <a:lnTo>
                    <a:pt x="0" y="11"/>
                  </a:lnTo>
                  <a:lnTo>
                    <a:pt x="273" y="249"/>
                  </a:lnTo>
                  <a:lnTo>
                    <a:pt x="285" y="235"/>
                  </a:lnTo>
                  <a:lnTo>
                    <a:pt x="12"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7" name="Freeform 46"/>
            <p:cNvSpPr>
              <a:spLocks/>
            </p:cNvSpPr>
            <p:nvPr/>
          </p:nvSpPr>
          <p:spPr bwMode="auto">
            <a:xfrm>
              <a:off x="4243" y="3319"/>
              <a:ext cx="41" cy="41"/>
            </a:xfrm>
            <a:custGeom>
              <a:avLst/>
              <a:gdLst>
                <a:gd name="T0" fmla="*/ 11 w 41"/>
                <a:gd name="T1" fmla="*/ 0 h 41"/>
                <a:gd name="T2" fmla="*/ 0 w 41"/>
                <a:gd name="T3" fmla="*/ 16 h 41"/>
                <a:gd name="T4" fmla="*/ 28 w 41"/>
                <a:gd name="T5" fmla="*/ 40 h 41"/>
                <a:gd name="T6" fmla="*/ 40 w 41"/>
                <a:gd name="T7" fmla="*/ 24 h 41"/>
                <a:gd name="T8" fmla="*/ 11 w 41"/>
                <a:gd name="T9" fmla="*/ 0 h 41"/>
              </a:gdLst>
              <a:ahLst/>
              <a:cxnLst>
                <a:cxn ang="0">
                  <a:pos x="T0" y="T1"/>
                </a:cxn>
                <a:cxn ang="0">
                  <a:pos x="T2" y="T3"/>
                </a:cxn>
                <a:cxn ang="0">
                  <a:pos x="T4" y="T5"/>
                </a:cxn>
                <a:cxn ang="0">
                  <a:pos x="T6" y="T7"/>
                </a:cxn>
                <a:cxn ang="0">
                  <a:pos x="T8" y="T9"/>
                </a:cxn>
              </a:cxnLst>
              <a:rect l="0" t="0" r="r" b="b"/>
              <a:pathLst>
                <a:path w="41" h="41">
                  <a:moveTo>
                    <a:pt x="11" y="0"/>
                  </a:moveTo>
                  <a:lnTo>
                    <a:pt x="0" y="16"/>
                  </a:lnTo>
                  <a:lnTo>
                    <a:pt x="28" y="40"/>
                  </a:lnTo>
                  <a:lnTo>
                    <a:pt x="40" y="24"/>
                  </a:lnTo>
                  <a:lnTo>
                    <a:pt x="11"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8" name="Freeform 47"/>
            <p:cNvSpPr>
              <a:spLocks/>
            </p:cNvSpPr>
            <p:nvPr/>
          </p:nvSpPr>
          <p:spPr bwMode="auto">
            <a:xfrm>
              <a:off x="4315" y="3382"/>
              <a:ext cx="286" cy="252"/>
            </a:xfrm>
            <a:custGeom>
              <a:avLst/>
              <a:gdLst>
                <a:gd name="T0" fmla="*/ 12 w 286"/>
                <a:gd name="T1" fmla="*/ 0 h 252"/>
                <a:gd name="T2" fmla="*/ 0 w 286"/>
                <a:gd name="T3" fmla="*/ 14 h 252"/>
                <a:gd name="T4" fmla="*/ 273 w 286"/>
                <a:gd name="T5" fmla="*/ 252 h 252"/>
                <a:gd name="T6" fmla="*/ 285 w 286"/>
                <a:gd name="T7" fmla="*/ 237 h 252"/>
                <a:gd name="T8" fmla="*/ 12 w 286"/>
                <a:gd name="T9" fmla="*/ 0 h 252"/>
              </a:gdLst>
              <a:ahLst/>
              <a:cxnLst>
                <a:cxn ang="0">
                  <a:pos x="T0" y="T1"/>
                </a:cxn>
                <a:cxn ang="0">
                  <a:pos x="T2" y="T3"/>
                </a:cxn>
                <a:cxn ang="0">
                  <a:pos x="T4" y="T5"/>
                </a:cxn>
                <a:cxn ang="0">
                  <a:pos x="T6" y="T7"/>
                </a:cxn>
                <a:cxn ang="0">
                  <a:pos x="T8" y="T9"/>
                </a:cxn>
              </a:cxnLst>
              <a:rect l="0" t="0" r="r" b="b"/>
              <a:pathLst>
                <a:path w="286" h="252">
                  <a:moveTo>
                    <a:pt x="12" y="0"/>
                  </a:moveTo>
                  <a:lnTo>
                    <a:pt x="0" y="14"/>
                  </a:lnTo>
                  <a:lnTo>
                    <a:pt x="273" y="252"/>
                  </a:lnTo>
                  <a:lnTo>
                    <a:pt x="285" y="237"/>
                  </a:lnTo>
                  <a:lnTo>
                    <a:pt x="12"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9" name="Freeform 48"/>
            <p:cNvSpPr>
              <a:spLocks/>
            </p:cNvSpPr>
            <p:nvPr/>
          </p:nvSpPr>
          <p:spPr bwMode="auto">
            <a:xfrm>
              <a:off x="4632" y="3655"/>
              <a:ext cx="41" cy="38"/>
            </a:xfrm>
            <a:custGeom>
              <a:avLst/>
              <a:gdLst>
                <a:gd name="T0" fmla="*/ 11 w 41"/>
                <a:gd name="T1" fmla="*/ 0 h 38"/>
                <a:gd name="T2" fmla="*/ 0 w 41"/>
                <a:gd name="T3" fmla="*/ 14 h 38"/>
                <a:gd name="T4" fmla="*/ 26 w 41"/>
                <a:gd name="T5" fmla="*/ 38 h 38"/>
                <a:gd name="T6" fmla="*/ 40 w 41"/>
                <a:gd name="T7" fmla="*/ 26 h 38"/>
                <a:gd name="T8" fmla="*/ 11 w 41"/>
                <a:gd name="T9" fmla="*/ 0 h 38"/>
              </a:gdLst>
              <a:ahLst/>
              <a:cxnLst>
                <a:cxn ang="0">
                  <a:pos x="T0" y="T1"/>
                </a:cxn>
                <a:cxn ang="0">
                  <a:pos x="T2" y="T3"/>
                </a:cxn>
                <a:cxn ang="0">
                  <a:pos x="T4" y="T5"/>
                </a:cxn>
                <a:cxn ang="0">
                  <a:pos x="T6" y="T7"/>
                </a:cxn>
                <a:cxn ang="0">
                  <a:pos x="T8" y="T9"/>
                </a:cxn>
              </a:cxnLst>
              <a:rect l="0" t="0" r="r" b="b"/>
              <a:pathLst>
                <a:path w="41" h="38">
                  <a:moveTo>
                    <a:pt x="11" y="0"/>
                  </a:moveTo>
                  <a:lnTo>
                    <a:pt x="0" y="14"/>
                  </a:lnTo>
                  <a:lnTo>
                    <a:pt x="26" y="38"/>
                  </a:lnTo>
                  <a:lnTo>
                    <a:pt x="40" y="26"/>
                  </a:lnTo>
                  <a:lnTo>
                    <a:pt x="11"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50" name="Freeform 49"/>
            <p:cNvSpPr>
              <a:spLocks/>
            </p:cNvSpPr>
            <p:nvPr/>
          </p:nvSpPr>
          <p:spPr bwMode="auto">
            <a:xfrm>
              <a:off x="4702" y="3717"/>
              <a:ext cx="285" cy="250"/>
            </a:xfrm>
            <a:custGeom>
              <a:avLst/>
              <a:gdLst>
                <a:gd name="T0" fmla="*/ 14 w 285"/>
                <a:gd name="T1" fmla="*/ 0 h 250"/>
                <a:gd name="T2" fmla="*/ 0 w 285"/>
                <a:gd name="T3" fmla="*/ 14 h 250"/>
                <a:gd name="T4" fmla="*/ 273 w 285"/>
                <a:gd name="T5" fmla="*/ 249 h 250"/>
                <a:gd name="T6" fmla="*/ 285 w 285"/>
                <a:gd name="T7" fmla="*/ 235 h 250"/>
                <a:gd name="T8" fmla="*/ 14 w 285"/>
                <a:gd name="T9" fmla="*/ 0 h 250"/>
              </a:gdLst>
              <a:ahLst/>
              <a:cxnLst>
                <a:cxn ang="0">
                  <a:pos x="T0" y="T1"/>
                </a:cxn>
                <a:cxn ang="0">
                  <a:pos x="T2" y="T3"/>
                </a:cxn>
                <a:cxn ang="0">
                  <a:pos x="T4" y="T5"/>
                </a:cxn>
                <a:cxn ang="0">
                  <a:pos x="T6" y="T7"/>
                </a:cxn>
                <a:cxn ang="0">
                  <a:pos x="T8" y="T9"/>
                </a:cxn>
              </a:cxnLst>
              <a:rect l="0" t="0" r="r" b="b"/>
              <a:pathLst>
                <a:path w="285" h="250">
                  <a:moveTo>
                    <a:pt x="14" y="0"/>
                  </a:moveTo>
                  <a:lnTo>
                    <a:pt x="0" y="14"/>
                  </a:lnTo>
                  <a:lnTo>
                    <a:pt x="273" y="249"/>
                  </a:lnTo>
                  <a:lnTo>
                    <a:pt x="285" y="235"/>
                  </a:lnTo>
                  <a:lnTo>
                    <a:pt x="1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51" name="Freeform 50"/>
            <p:cNvSpPr>
              <a:spLocks/>
            </p:cNvSpPr>
            <p:nvPr/>
          </p:nvSpPr>
          <p:spPr bwMode="auto">
            <a:xfrm>
              <a:off x="5018" y="3991"/>
              <a:ext cx="41" cy="39"/>
            </a:xfrm>
            <a:custGeom>
              <a:avLst/>
              <a:gdLst>
                <a:gd name="T0" fmla="*/ 12 w 41"/>
                <a:gd name="T1" fmla="*/ 0 h 39"/>
                <a:gd name="T2" fmla="*/ 0 w 41"/>
                <a:gd name="T3" fmla="*/ 14 h 39"/>
                <a:gd name="T4" fmla="*/ 28 w 41"/>
                <a:gd name="T5" fmla="*/ 38 h 39"/>
                <a:gd name="T6" fmla="*/ 40 w 41"/>
                <a:gd name="T7" fmla="*/ 23 h 39"/>
                <a:gd name="T8" fmla="*/ 12 w 41"/>
                <a:gd name="T9" fmla="*/ 0 h 39"/>
              </a:gdLst>
              <a:ahLst/>
              <a:cxnLst>
                <a:cxn ang="0">
                  <a:pos x="T0" y="T1"/>
                </a:cxn>
                <a:cxn ang="0">
                  <a:pos x="T2" y="T3"/>
                </a:cxn>
                <a:cxn ang="0">
                  <a:pos x="T4" y="T5"/>
                </a:cxn>
                <a:cxn ang="0">
                  <a:pos x="T6" y="T7"/>
                </a:cxn>
                <a:cxn ang="0">
                  <a:pos x="T8" y="T9"/>
                </a:cxn>
              </a:cxnLst>
              <a:rect l="0" t="0" r="r" b="b"/>
              <a:pathLst>
                <a:path w="41" h="39">
                  <a:moveTo>
                    <a:pt x="12" y="0"/>
                  </a:moveTo>
                  <a:lnTo>
                    <a:pt x="0" y="14"/>
                  </a:lnTo>
                  <a:lnTo>
                    <a:pt x="28" y="38"/>
                  </a:lnTo>
                  <a:lnTo>
                    <a:pt x="40" y="23"/>
                  </a:lnTo>
                  <a:lnTo>
                    <a:pt x="12"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52" name="Freeform 51"/>
            <p:cNvSpPr>
              <a:spLocks/>
            </p:cNvSpPr>
            <p:nvPr/>
          </p:nvSpPr>
          <p:spPr bwMode="auto">
            <a:xfrm>
              <a:off x="5090" y="4053"/>
              <a:ext cx="286" cy="250"/>
            </a:xfrm>
            <a:custGeom>
              <a:avLst/>
              <a:gdLst>
                <a:gd name="T0" fmla="*/ 11 w 286"/>
                <a:gd name="T1" fmla="*/ 0 h 250"/>
                <a:gd name="T2" fmla="*/ 0 w 286"/>
                <a:gd name="T3" fmla="*/ 11 h 250"/>
                <a:gd name="T4" fmla="*/ 273 w 286"/>
                <a:gd name="T5" fmla="*/ 249 h 250"/>
                <a:gd name="T6" fmla="*/ 285 w 286"/>
                <a:gd name="T7" fmla="*/ 235 h 250"/>
                <a:gd name="T8" fmla="*/ 11 w 286"/>
                <a:gd name="T9" fmla="*/ 0 h 250"/>
              </a:gdLst>
              <a:ahLst/>
              <a:cxnLst>
                <a:cxn ang="0">
                  <a:pos x="T0" y="T1"/>
                </a:cxn>
                <a:cxn ang="0">
                  <a:pos x="T2" y="T3"/>
                </a:cxn>
                <a:cxn ang="0">
                  <a:pos x="T4" y="T5"/>
                </a:cxn>
                <a:cxn ang="0">
                  <a:pos x="T6" y="T7"/>
                </a:cxn>
                <a:cxn ang="0">
                  <a:pos x="T8" y="T9"/>
                </a:cxn>
              </a:cxnLst>
              <a:rect l="0" t="0" r="r" b="b"/>
              <a:pathLst>
                <a:path w="286" h="250">
                  <a:moveTo>
                    <a:pt x="11" y="0"/>
                  </a:moveTo>
                  <a:lnTo>
                    <a:pt x="0" y="11"/>
                  </a:lnTo>
                  <a:lnTo>
                    <a:pt x="273" y="249"/>
                  </a:lnTo>
                  <a:lnTo>
                    <a:pt x="285" y="235"/>
                  </a:lnTo>
                  <a:lnTo>
                    <a:pt x="11"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53" name="Freeform 52"/>
            <p:cNvSpPr>
              <a:spLocks/>
            </p:cNvSpPr>
            <p:nvPr/>
          </p:nvSpPr>
          <p:spPr bwMode="auto">
            <a:xfrm>
              <a:off x="5407" y="4325"/>
              <a:ext cx="41" cy="40"/>
            </a:xfrm>
            <a:custGeom>
              <a:avLst/>
              <a:gdLst>
                <a:gd name="T0" fmla="*/ 12 w 41"/>
                <a:gd name="T1" fmla="*/ 0 h 40"/>
                <a:gd name="T2" fmla="*/ 0 w 41"/>
                <a:gd name="T3" fmla="*/ 16 h 40"/>
                <a:gd name="T4" fmla="*/ 28 w 41"/>
                <a:gd name="T5" fmla="*/ 40 h 40"/>
                <a:gd name="T6" fmla="*/ 40 w 41"/>
                <a:gd name="T7" fmla="*/ 26 h 40"/>
                <a:gd name="T8" fmla="*/ 12 w 41"/>
                <a:gd name="T9" fmla="*/ 0 h 40"/>
              </a:gdLst>
              <a:ahLst/>
              <a:cxnLst>
                <a:cxn ang="0">
                  <a:pos x="T0" y="T1"/>
                </a:cxn>
                <a:cxn ang="0">
                  <a:pos x="T2" y="T3"/>
                </a:cxn>
                <a:cxn ang="0">
                  <a:pos x="T4" y="T5"/>
                </a:cxn>
                <a:cxn ang="0">
                  <a:pos x="T6" y="T7"/>
                </a:cxn>
                <a:cxn ang="0">
                  <a:pos x="T8" y="T9"/>
                </a:cxn>
              </a:cxnLst>
              <a:rect l="0" t="0" r="r" b="b"/>
              <a:pathLst>
                <a:path w="41" h="40">
                  <a:moveTo>
                    <a:pt x="12" y="0"/>
                  </a:moveTo>
                  <a:lnTo>
                    <a:pt x="0" y="16"/>
                  </a:lnTo>
                  <a:lnTo>
                    <a:pt x="28" y="40"/>
                  </a:lnTo>
                  <a:lnTo>
                    <a:pt x="40" y="26"/>
                  </a:lnTo>
                  <a:lnTo>
                    <a:pt x="12"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54" name="Freeform 53"/>
            <p:cNvSpPr>
              <a:spLocks/>
            </p:cNvSpPr>
            <p:nvPr/>
          </p:nvSpPr>
          <p:spPr bwMode="auto">
            <a:xfrm>
              <a:off x="5479" y="4390"/>
              <a:ext cx="286" cy="249"/>
            </a:xfrm>
            <a:custGeom>
              <a:avLst/>
              <a:gdLst>
                <a:gd name="T0" fmla="*/ 11 w 286"/>
                <a:gd name="T1" fmla="*/ 0 h 249"/>
                <a:gd name="T2" fmla="*/ 0 w 286"/>
                <a:gd name="T3" fmla="*/ 12 h 249"/>
                <a:gd name="T4" fmla="*/ 273 w 286"/>
                <a:gd name="T5" fmla="*/ 249 h 249"/>
                <a:gd name="T6" fmla="*/ 285 w 286"/>
                <a:gd name="T7" fmla="*/ 235 h 249"/>
                <a:gd name="T8" fmla="*/ 11 w 286"/>
                <a:gd name="T9" fmla="*/ 0 h 249"/>
              </a:gdLst>
              <a:ahLst/>
              <a:cxnLst>
                <a:cxn ang="0">
                  <a:pos x="T0" y="T1"/>
                </a:cxn>
                <a:cxn ang="0">
                  <a:pos x="T2" y="T3"/>
                </a:cxn>
                <a:cxn ang="0">
                  <a:pos x="T4" y="T5"/>
                </a:cxn>
                <a:cxn ang="0">
                  <a:pos x="T6" y="T7"/>
                </a:cxn>
                <a:cxn ang="0">
                  <a:pos x="T8" y="T9"/>
                </a:cxn>
              </a:cxnLst>
              <a:rect l="0" t="0" r="r" b="b"/>
              <a:pathLst>
                <a:path w="286" h="249">
                  <a:moveTo>
                    <a:pt x="11" y="0"/>
                  </a:moveTo>
                  <a:lnTo>
                    <a:pt x="0" y="12"/>
                  </a:lnTo>
                  <a:lnTo>
                    <a:pt x="273" y="249"/>
                  </a:lnTo>
                  <a:lnTo>
                    <a:pt x="285" y="235"/>
                  </a:lnTo>
                  <a:lnTo>
                    <a:pt x="11"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55" name="Freeform 54"/>
            <p:cNvSpPr>
              <a:spLocks/>
            </p:cNvSpPr>
            <p:nvPr/>
          </p:nvSpPr>
          <p:spPr bwMode="auto">
            <a:xfrm>
              <a:off x="5796" y="4661"/>
              <a:ext cx="41" cy="40"/>
            </a:xfrm>
            <a:custGeom>
              <a:avLst/>
              <a:gdLst>
                <a:gd name="T0" fmla="*/ 12 w 41"/>
                <a:gd name="T1" fmla="*/ 0 h 40"/>
                <a:gd name="T2" fmla="*/ 0 w 41"/>
                <a:gd name="T3" fmla="*/ 14 h 40"/>
                <a:gd name="T4" fmla="*/ 28 w 41"/>
                <a:gd name="T5" fmla="*/ 40 h 40"/>
                <a:gd name="T6" fmla="*/ 40 w 41"/>
                <a:gd name="T7" fmla="*/ 26 h 40"/>
                <a:gd name="T8" fmla="*/ 12 w 41"/>
                <a:gd name="T9" fmla="*/ 0 h 40"/>
              </a:gdLst>
              <a:ahLst/>
              <a:cxnLst>
                <a:cxn ang="0">
                  <a:pos x="T0" y="T1"/>
                </a:cxn>
                <a:cxn ang="0">
                  <a:pos x="T2" y="T3"/>
                </a:cxn>
                <a:cxn ang="0">
                  <a:pos x="T4" y="T5"/>
                </a:cxn>
                <a:cxn ang="0">
                  <a:pos x="T6" y="T7"/>
                </a:cxn>
                <a:cxn ang="0">
                  <a:pos x="T8" y="T9"/>
                </a:cxn>
              </a:cxnLst>
              <a:rect l="0" t="0" r="r" b="b"/>
              <a:pathLst>
                <a:path w="41" h="40">
                  <a:moveTo>
                    <a:pt x="12" y="0"/>
                  </a:moveTo>
                  <a:lnTo>
                    <a:pt x="0" y="14"/>
                  </a:lnTo>
                  <a:lnTo>
                    <a:pt x="28" y="40"/>
                  </a:lnTo>
                  <a:lnTo>
                    <a:pt x="40" y="26"/>
                  </a:lnTo>
                  <a:lnTo>
                    <a:pt x="12"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56" name="Freeform 55"/>
            <p:cNvSpPr>
              <a:spLocks/>
            </p:cNvSpPr>
            <p:nvPr/>
          </p:nvSpPr>
          <p:spPr bwMode="auto">
            <a:xfrm>
              <a:off x="5865" y="4723"/>
              <a:ext cx="286" cy="252"/>
            </a:xfrm>
            <a:custGeom>
              <a:avLst/>
              <a:gdLst>
                <a:gd name="T0" fmla="*/ 14 w 286"/>
                <a:gd name="T1" fmla="*/ 0 h 252"/>
                <a:gd name="T2" fmla="*/ 0 w 286"/>
                <a:gd name="T3" fmla="*/ 16 h 252"/>
                <a:gd name="T4" fmla="*/ 273 w 286"/>
                <a:gd name="T5" fmla="*/ 251 h 252"/>
                <a:gd name="T6" fmla="*/ 285 w 286"/>
                <a:gd name="T7" fmla="*/ 235 h 252"/>
                <a:gd name="T8" fmla="*/ 14 w 286"/>
                <a:gd name="T9" fmla="*/ 0 h 252"/>
              </a:gdLst>
              <a:ahLst/>
              <a:cxnLst>
                <a:cxn ang="0">
                  <a:pos x="T0" y="T1"/>
                </a:cxn>
                <a:cxn ang="0">
                  <a:pos x="T2" y="T3"/>
                </a:cxn>
                <a:cxn ang="0">
                  <a:pos x="T4" y="T5"/>
                </a:cxn>
                <a:cxn ang="0">
                  <a:pos x="T6" y="T7"/>
                </a:cxn>
                <a:cxn ang="0">
                  <a:pos x="T8" y="T9"/>
                </a:cxn>
              </a:cxnLst>
              <a:rect l="0" t="0" r="r" b="b"/>
              <a:pathLst>
                <a:path w="286" h="252">
                  <a:moveTo>
                    <a:pt x="14" y="0"/>
                  </a:moveTo>
                  <a:lnTo>
                    <a:pt x="0" y="16"/>
                  </a:lnTo>
                  <a:lnTo>
                    <a:pt x="273" y="251"/>
                  </a:lnTo>
                  <a:lnTo>
                    <a:pt x="285" y="235"/>
                  </a:lnTo>
                  <a:lnTo>
                    <a:pt x="1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57" name="Freeform 56"/>
            <p:cNvSpPr>
              <a:spLocks/>
            </p:cNvSpPr>
            <p:nvPr/>
          </p:nvSpPr>
          <p:spPr bwMode="auto">
            <a:xfrm>
              <a:off x="6182" y="4997"/>
              <a:ext cx="41" cy="38"/>
            </a:xfrm>
            <a:custGeom>
              <a:avLst/>
              <a:gdLst>
                <a:gd name="T0" fmla="*/ 14 w 41"/>
                <a:gd name="T1" fmla="*/ 0 h 38"/>
                <a:gd name="T2" fmla="*/ 0 w 41"/>
                <a:gd name="T3" fmla="*/ 14 h 38"/>
                <a:gd name="T4" fmla="*/ 28 w 41"/>
                <a:gd name="T5" fmla="*/ 38 h 38"/>
                <a:gd name="T6" fmla="*/ 40 w 41"/>
                <a:gd name="T7" fmla="*/ 26 h 38"/>
                <a:gd name="T8" fmla="*/ 14 w 41"/>
                <a:gd name="T9" fmla="*/ 0 h 38"/>
              </a:gdLst>
              <a:ahLst/>
              <a:cxnLst>
                <a:cxn ang="0">
                  <a:pos x="T0" y="T1"/>
                </a:cxn>
                <a:cxn ang="0">
                  <a:pos x="T2" y="T3"/>
                </a:cxn>
                <a:cxn ang="0">
                  <a:pos x="T4" y="T5"/>
                </a:cxn>
                <a:cxn ang="0">
                  <a:pos x="T6" y="T7"/>
                </a:cxn>
                <a:cxn ang="0">
                  <a:pos x="T8" y="T9"/>
                </a:cxn>
              </a:cxnLst>
              <a:rect l="0" t="0" r="r" b="b"/>
              <a:pathLst>
                <a:path w="41" h="38">
                  <a:moveTo>
                    <a:pt x="14" y="0"/>
                  </a:moveTo>
                  <a:lnTo>
                    <a:pt x="0" y="14"/>
                  </a:lnTo>
                  <a:lnTo>
                    <a:pt x="28" y="38"/>
                  </a:lnTo>
                  <a:lnTo>
                    <a:pt x="40" y="26"/>
                  </a:lnTo>
                  <a:lnTo>
                    <a:pt x="1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58" name="Freeform 57"/>
            <p:cNvSpPr>
              <a:spLocks/>
            </p:cNvSpPr>
            <p:nvPr/>
          </p:nvSpPr>
          <p:spPr bwMode="auto">
            <a:xfrm>
              <a:off x="6254" y="5059"/>
              <a:ext cx="286" cy="250"/>
            </a:xfrm>
            <a:custGeom>
              <a:avLst/>
              <a:gdLst>
                <a:gd name="T0" fmla="*/ 11 w 286"/>
                <a:gd name="T1" fmla="*/ 0 h 250"/>
                <a:gd name="T2" fmla="*/ 0 w 286"/>
                <a:gd name="T3" fmla="*/ 14 h 250"/>
                <a:gd name="T4" fmla="*/ 273 w 286"/>
                <a:gd name="T5" fmla="*/ 249 h 250"/>
                <a:gd name="T6" fmla="*/ 285 w 286"/>
                <a:gd name="T7" fmla="*/ 235 h 250"/>
                <a:gd name="T8" fmla="*/ 11 w 286"/>
                <a:gd name="T9" fmla="*/ 0 h 250"/>
              </a:gdLst>
              <a:ahLst/>
              <a:cxnLst>
                <a:cxn ang="0">
                  <a:pos x="T0" y="T1"/>
                </a:cxn>
                <a:cxn ang="0">
                  <a:pos x="T2" y="T3"/>
                </a:cxn>
                <a:cxn ang="0">
                  <a:pos x="T4" y="T5"/>
                </a:cxn>
                <a:cxn ang="0">
                  <a:pos x="T6" y="T7"/>
                </a:cxn>
                <a:cxn ang="0">
                  <a:pos x="T8" y="T9"/>
                </a:cxn>
              </a:cxnLst>
              <a:rect l="0" t="0" r="r" b="b"/>
              <a:pathLst>
                <a:path w="286" h="250">
                  <a:moveTo>
                    <a:pt x="11" y="0"/>
                  </a:moveTo>
                  <a:lnTo>
                    <a:pt x="0" y="14"/>
                  </a:lnTo>
                  <a:lnTo>
                    <a:pt x="273" y="249"/>
                  </a:lnTo>
                  <a:lnTo>
                    <a:pt x="285" y="235"/>
                  </a:lnTo>
                  <a:lnTo>
                    <a:pt x="11"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59" name="Freeform 58"/>
            <p:cNvSpPr>
              <a:spLocks/>
            </p:cNvSpPr>
            <p:nvPr/>
          </p:nvSpPr>
          <p:spPr bwMode="auto">
            <a:xfrm>
              <a:off x="6571" y="5333"/>
              <a:ext cx="38" cy="36"/>
            </a:xfrm>
            <a:custGeom>
              <a:avLst/>
              <a:gdLst>
                <a:gd name="T0" fmla="*/ 12 w 38"/>
                <a:gd name="T1" fmla="*/ 0 h 36"/>
                <a:gd name="T2" fmla="*/ 0 w 38"/>
                <a:gd name="T3" fmla="*/ 12 h 36"/>
                <a:gd name="T4" fmla="*/ 26 w 38"/>
                <a:gd name="T5" fmla="*/ 36 h 36"/>
                <a:gd name="T6" fmla="*/ 31 w 38"/>
                <a:gd name="T7" fmla="*/ 28 h 36"/>
                <a:gd name="T8" fmla="*/ 38 w 38"/>
                <a:gd name="T9" fmla="*/ 21 h 36"/>
                <a:gd name="T10" fmla="*/ 12 w 38"/>
                <a:gd name="T11" fmla="*/ 0 h 36"/>
              </a:gdLst>
              <a:ahLst/>
              <a:cxnLst>
                <a:cxn ang="0">
                  <a:pos x="T0" y="T1"/>
                </a:cxn>
                <a:cxn ang="0">
                  <a:pos x="T2" y="T3"/>
                </a:cxn>
                <a:cxn ang="0">
                  <a:pos x="T4" y="T5"/>
                </a:cxn>
                <a:cxn ang="0">
                  <a:pos x="T6" y="T7"/>
                </a:cxn>
                <a:cxn ang="0">
                  <a:pos x="T8" y="T9"/>
                </a:cxn>
                <a:cxn ang="0">
                  <a:pos x="T10" y="T11"/>
                </a:cxn>
              </a:cxnLst>
              <a:rect l="0" t="0" r="r" b="b"/>
              <a:pathLst>
                <a:path w="38" h="36">
                  <a:moveTo>
                    <a:pt x="12" y="0"/>
                  </a:moveTo>
                  <a:lnTo>
                    <a:pt x="0" y="12"/>
                  </a:lnTo>
                  <a:lnTo>
                    <a:pt x="26" y="36"/>
                  </a:lnTo>
                  <a:lnTo>
                    <a:pt x="31" y="28"/>
                  </a:lnTo>
                  <a:lnTo>
                    <a:pt x="38" y="21"/>
                  </a:lnTo>
                  <a:lnTo>
                    <a:pt x="12"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60" name="Freeform 59"/>
            <p:cNvSpPr>
              <a:spLocks/>
            </p:cNvSpPr>
            <p:nvPr/>
          </p:nvSpPr>
          <p:spPr bwMode="auto">
            <a:xfrm>
              <a:off x="413" y="38"/>
              <a:ext cx="43" cy="363"/>
            </a:xfrm>
            <a:custGeom>
              <a:avLst/>
              <a:gdLst>
                <a:gd name="T0" fmla="*/ 19 w 43"/>
                <a:gd name="T1" fmla="*/ 0 h 363"/>
                <a:gd name="T2" fmla="*/ 0 w 43"/>
                <a:gd name="T3" fmla="*/ 4 h 363"/>
                <a:gd name="T4" fmla="*/ 11 w 43"/>
                <a:gd name="T5" fmla="*/ 67 h 363"/>
                <a:gd name="T6" fmla="*/ 19 w 43"/>
                <a:gd name="T7" fmla="*/ 127 h 363"/>
                <a:gd name="T8" fmla="*/ 23 w 43"/>
                <a:gd name="T9" fmla="*/ 187 h 363"/>
                <a:gd name="T10" fmla="*/ 23 w 43"/>
                <a:gd name="T11" fmla="*/ 304 h 363"/>
                <a:gd name="T12" fmla="*/ 19 w 43"/>
                <a:gd name="T13" fmla="*/ 362 h 363"/>
                <a:gd name="T14" fmla="*/ 38 w 43"/>
                <a:gd name="T15" fmla="*/ 362 h 363"/>
                <a:gd name="T16" fmla="*/ 43 w 43"/>
                <a:gd name="T17" fmla="*/ 247 h 363"/>
                <a:gd name="T18" fmla="*/ 38 w 43"/>
                <a:gd name="T19" fmla="*/ 127 h 363"/>
                <a:gd name="T20" fmla="*/ 28 w 43"/>
                <a:gd name="T21" fmla="*/ 62 h 363"/>
                <a:gd name="T22" fmla="*/ 19 w 43"/>
                <a:gd name="T23" fmla="*/ 0 h 3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3" h="363">
                  <a:moveTo>
                    <a:pt x="19" y="0"/>
                  </a:moveTo>
                  <a:lnTo>
                    <a:pt x="0" y="4"/>
                  </a:lnTo>
                  <a:lnTo>
                    <a:pt x="11" y="67"/>
                  </a:lnTo>
                  <a:lnTo>
                    <a:pt x="19" y="127"/>
                  </a:lnTo>
                  <a:lnTo>
                    <a:pt x="23" y="187"/>
                  </a:lnTo>
                  <a:lnTo>
                    <a:pt x="23" y="304"/>
                  </a:lnTo>
                  <a:lnTo>
                    <a:pt x="19" y="362"/>
                  </a:lnTo>
                  <a:lnTo>
                    <a:pt x="38" y="362"/>
                  </a:lnTo>
                  <a:lnTo>
                    <a:pt x="43" y="247"/>
                  </a:lnTo>
                  <a:lnTo>
                    <a:pt x="38" y="127"/>
                  </a:lnTo>
                  <a:lnTo>
                    <a:pt x="28" y="62"/>
                  </a:lnTo>
                  <a:lnTo>
                    <a:pt x="1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61" name="Freeform 60"/>
            <p:cNvSpPr>
              <a:spLocks/>
            </p:cNvSpPr>
            <p:nvPr/>
          </p:nvSpPr>
          <p:spPr bwMode="auto">
            <a:xfrm>
              <a:off x="420" y="456"/>
              <a:ext cx="24" cy="41"/>
            </a:xfrm>
            <a:custGeom>
              <a:avLst/>
              <a:gdLst>
                <a:gd name="T0" fmla="*/ 24 w 24"/>
                <a:gd name="T1" fmla="*/ 0 h 41"/>
                <a:gd name="T2" fmla="*/ 4 w 24"/>
                <a:gd name="T3" fmla="*/ 0 h 41"/>
                <a:gd name="T4" fmla="*/ 0 w 24"/>
                <a:gd name="T5" fmla="*/ 35 h 41"/>
                <a:gd name="T6" fmla="*/ 19 w 24"/>
                <a:gd name="T7" fmla="*/ 40 h 41"/>
                <a:gd name="T8" fmla="*/ 24 w 24"/>
                <a:gd name="T9" fmla="*/ 4 h 41"/>
                <a:gd name="T10" fmla="*/ 24 w 24"/>
                <a:gd name="T11" fmla="*/ 0 h 41"/>
              </a:gdLst>
              <a:ahLst/>
              <a:cxnLst>
                <a:cxn ang="0">
                  <a:pos x="T0" y="T1"/>
                </a:cxn>
                <a:cxn ang="0">
                  <a:pos x="T2" y="T3"/>
                </a:cxn>
                <a:cxn ang="0">
                  <a:pos x="T4" y="T5"/>
                </a:cxn>
                <a:cxn ang="0">
                  <a:pos x="T6" y="T7"/>
                </a:cxn>
                <a:cxn ang="0">
                  <a:pos x="T8" y="T9"/>
                </a:cxn>
                <a:cxn ang="0">
                  <a:pos x="T10" y="T11"/>
                </a:cxn>
              </a:cxnLst>
              <a:rect l="0" t="0" r="r" b="b"/>
              <a:pathLst>
                <a:path w="24" h="41">
                  <a:moveTo>
                    <a:pt x="24" y="0"/>
                  </a:moveTo>
                  <a:lnTo>
                    <a:pt x="4" y="0"/>
                  </a:lnTo>
                  <a:lnTo>
                    <a:pt x="0" y="35"/>
                  </a:lnTo>
                  <a:lnTo>
                    <a:pt x="19" y="40"/>
                  </a:lnTo>
                  <a:lnTo>
                    <a:pt x="24" y="4"/>
                  </a:lnTo>
                  <a:lnTo>
                    <a:pt x="2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62" name="Freeform 61"/>
            <p:cNvSpPr>
              <a:spLocks/>
            </p:cNvSpPr>
            <p:nvPr/>
          </p:nvSpPr>
          <p:spPr bwMode="auto">
            <a:xfrm>
              <a:off x="305" y="550"/>
              <a:ext cx="122" cy="350"/>
            </a:xfrm>
            <a:custGeom>
              <a:avLst/>
              <a:gdLst>
                <a:gd name="T0" fmla="*/ 105 w 122"/>
                <a:gd name="T1" fmla="*/ 0 h 350"/>
                <a:gd name="T2" fmla="*/ 98 w 122"/>
                <a:gd name="T3" fmla="*/ 19 h 350"/>
                <a:gd name="T4" fmla="*/ 86 w 122"/>
                <a:gd name="T5" fmla="*/ 74 h 350"/>
                <a:gd name="T6" fmla="*/ 74 w 122"/>
                <a:gd name="T7" fmla="*/ 127 h 350"/>
                <a:gd name="T8" fmla="*/ 57 w 122"/>
                <a:gd name="T9" fmla="*/ 182 h 350"/>
                <a:gd name="T10" fmla="*/ 38 w 122"/>
                <a:gd name="T11" fmla="*/ 235 h 350"/>
                <a:gd name="T12" fmla="*/ 21 w 122"/>
                <a:gd name="T13" fmla="*/ 287 h 350"/>
                <a:gd name="T14" fmla="*/ 2 w 122"/>
                <a:gd name="T15" fmla="*/ 340 h 350"/>
                <a:gd name="T16" fmla="*/ 0 w 122"/>
                <a:gd name="T17" fmla="*/ 343 h 350"/>
                <a:gd name="T18" fmla="*/ 19 w 122"/>
                <a:gd name="T19" fmla="*/ 350 h 350"/>
                <a:gd name="T20" fmla="*/ 19 w 122"/>
                <a:gd name="T21" fmla="*/ 347 h 350"/>
                <a:gd name="T22" fmla="*/ 57 w 122"/>
                <a:gd name="T23" fmla="*/ 242 h 350"/>
                <a:gd name="T24" fmla="*/ 74 w 122"/>
                <a:gd name="T25" fmla="*/ 187 h 350"/>
                <a:gd name="T26" fmla="*/ 91 w 122"/>
                <a:gd name="T27" fmla="*/ 134 h 350"/>
                <a:gd name="T28" fmla="*/ 120 w 122"/>
                <a:gd name="T29" fmla="*/ 23 h 350"/>
                <a:gd name="T30" fmla="*/ 122 w 122"/>
                <a:gd name="T31" fmla="*/ 2 h 350"/>
                <a:gd name="T32" fmla="*/ 105 w 122"/>
                <a:gd name="T33" fmla="*/ 0 h 3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22" h="350">
                  <a:moveTo>
                    <a:pt x="105" y="0"/>
                  </a:moveTo>
                  <a:lnTo>
                    <a:pt x="98" y="19"/>
                  </a:lnTo>
                  <a:lnTo>
                    <a:pt x="86" y="74"/>
                  </a:lnTo>
                  <a:lnTo>
                    <a:pt x="74" y="127"/>
                  </a:lnTo>
                  <a:lnTo>
                    <a:pt x="57" y="182"/>
                  </a:lnTo>
                  <a:lnTo>
                    <a:pt x="38" y="235"/>
                  </a:lnTo>
                  <a:lnTo>
                    <a:pt x="21" y="287"/>
                  </a:lnTo>
                  <a:lnTo>
                    <a:pt x="2" y="340"/>
                  </a:lnTo>
                  <a:lnTo>
                    <a:pt x="0" y="343"/>
                  </a:lnTo>
                  <a:lnTo>
                    <a:pt x="19" y="350"/>
                  </a:lnTo>
                  <a:lnTo>
                    <a:pt x="19" y="347"/>
                  </a:lnTo>
                  <a:lnTo>
                    <a:pt x="57" y="242"/>
                  </a:lnTo>
                  <a:lnTo>
                    <a:pt x="74" y="187"/>
                  </a:lnTo>
                  <a:lnTo>
                    <a:pt x="91" y="134"/>
                  </a:lnTo>
                  <a:lnTo>
                    <a:pt x="120" y="23"/>
                  </a:lnTo>
                  <a:lnTo>
                    <a:pt x="122" y="2"/>
                  </a:lnTo>
                  <a:lnTo>
                    <a:pt x="105"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63" name="Freeform 62"/>
            <p:cNvSpPr>
              <a:spLocks/>
            </p:cNvSpPr>
            <p:nvPr/>
          </p:nvSpPr>
          <p:spPr bwMode="auto">
            <a:xfrm>
              <a:off x="271" y="945"/>
              <a:ext cx="31" cy="41"/>
            </a:xfrm>
            <a:custGeom>
              <a:avLst/>
              <a:gdLst>
                <a:gd name="T0" fmla="*/ 14 w 31"/>
                <a:gd name="T1" fmla="*/ 0 h 41"/>
                <a:gd name="T2" fmla="*/ 0 w 31"/>
                <a:gd name="T3" fmla="*/ 33 h 41"/>
                <a:gd name="T4" fmla="*/ 16 w 31"/>
                <a:gd name="T5" fmla="*/ 40 h 41"/>
                <a:gd name="T6" fmla="*/ 31 w 31"/>
                <a:gd name="T7" fmla="*/ 4 h 41"/>
                <a:gd name="T8" fmla="*/ 14 w 31"/>
                <a:gd name="T9" fmla="*/ 0 h 41"/>
              </a:gdLst>
              <a:ahLst/>
              <a:cxnLst>
                <a:cxn ang="0">
                  <a:pos x="T0" y="T1"/>
                </a:cxn>
                <a:cxn ang="0">
                  <a:pos x="T2" y="T3"/>
                </a:cxn>
                <a:cxn ang="0">
                  <a:pos x="T4" y="T5"/>
                </a:cxn>
                <a:cxn ang="0">
                  <a:pos x="T6" y="T7"/>
                </a:cxn>
                <a:cxn ang="0">
                  <a:pos x="T8" y="T9"/>
                </a:cxn>
              </a:cxnLst>
              <a:rect l="0" t="0" r="r" b="b"/>
              <a:pathLst>
                <a:path w="31" h="41">
                  <a:moveTo>
                    <a:pt x="14" y="0"/>
                  </a:moveTo>
                  <a:lnTo>
                    <a:pt x="0" y="33"/>
                  </a:lnTo>
                  <a:lnTo>
                    <a:pt x="16" y="40"/>
                  </a:lnTo>
                  <a:lnTo>
                    <a:pt x="31" y="4"/>
                  </a:lnTo>
                  <a:lnTo>
                    <a:pt x="1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64" name="Freeform 63"/>
            <p:cNvSpPr>
              <a:spLocks/>
            </p:cNvSpPr>
            <p:nvPr/>
          </p:nvSpPr>
          <p:spPr bwMode="auto">
            <a:xfrm>
              <a:off x="115" y="1034"/>
              <a:ext cx="151" cy="341"/>
            </a:xfrm>
            <a:custGeom>
              <a:avLst/>
              <a:gdLst>
                <a:gd name="T0" fmla="*/ 134 w 151"/>
                <a:gd name="T1" fmla="*/ 0 h 341"/>
                <a:gd name="T2" fmla="*/ 129 w 151"/>
                <a:gd name="T3" fmla="*/ 12 h 341"/>
                <a:gd name="T4" fmla="*/ 108 w 151"/>
                <a:gd name="T5" fmla="*/ 64 h 341"/>
                <a:gd name="T6" fmla="*/ 64 w 151"/>
                <a:gd name="T7" fmla="*/ 165 h 341"/>
                <a:gd name="T8" fmla="*/ 45 w 151"/>
                <a:gd name="T9" fmla="*/ 216 h 341"/>
                <a:gd name="T10" fmla="*/ 23 w 151"/>
                <a:gd name="T11" fmla="*/ 268 h 341"/>
                <a:gd name="T12" fmla="*/ 4 w 151"/>
                <a:gd name="T13" fmla="*/ 321 h 341"/>
                <a:gd name="T14" fmla="*/ 0 w 151"/>
                <a:gd name="T15" fmla="*/ 333 h 341"/>
                <a:gd name="T16" fmla="*/ 19 w 151"/>
                <a:gd name="T17" fmla="*/ 340 h 341"/>
                <a:gd name="T18" fmla="*/ 21 w 151"/>
                <a:gd name="T19" fmla="*/ 326 h 341"/>
                <a:gd name="T20" fmla="*/ 43 w 151"/>
                <a:gd name="T21" fmla="*/ 276 h 341"/>
                <a:gd name="T22" fmla="*/ 62 w 151"/>
                <a:gd name="T23" fmla="*/ 223 h 341"/>
                <a:gd name="T24" fmla="*/ 83 w 151"/>
                <a:gd name="T25" fmla="*/ 175 h 341"/>
                <a:gd name="T26" fmla="*/ 103 w 151"/>
                <a:gd name="T27" fmla="*/ 122 h 341"/>
                <a:gd name="T28" fmla="*/ 124 w 151"/>
                <a:gd name="T29" fmla="*/ 72 h 341"/>
                <a:gd name="T30" fmla="*/ 146 w 151"/>
                <a:gd name="T31" fmla="*/ 19 h 341"/>
                <a:gd name="T32" fmla="*/ 151 w 151"/>
                <a:gd name="T33" fmla="*/ 4 h 341"/>
                <a:gd name="T34" fmla="*/ 134 w 151"/>
                <a:gd name="T35" fmla="*/ 0 h 3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51" h="341">
                  <a:moveTo>
                    <a:pt x="134" y="0"/>
                  </a:moveTo>
                  <a:lnTo>
                    <a:pt x="129" y="12"/>
                  </a:lnTo>
                  <a:lnTo>
                    <a:pt x="108" y="64"/>
                  </a:lnTo>
                  <a:lnTo>
                    <a:pt x="64" y="165"/>
                  </a:lnTo>
                  <a:lnTo>
                    <a:pt x="45" y="216"/>
                  </a:lnTo>
                  <a:lnTo>
                    <a:pt x="23" y="268"/>
                  </a:lnTo>
                  <a:lnTo>
                    <a:pt x="4" y="321"/>
                  </a:lnTo>
                  <a:lnTo>
                    <a:pt x="0" y="333"/>
                  </a:lnTo>
                  <a:lnTo>
                    <a:pt x="19" y="340"/>
                  </a:lnTo>
                  <a:lnTo>
                    <a:pt x="21" y="326"/>
                  </a:lnTo>
                  <a:lnTo>
                    <a:pt x="43" y="276"/>
                  </a:lnTo>
                  <a:lnTo>
                    <a:pt x="62" y="223"/>
                  </a:lnTo>
                  <a:lnTo>
                    <a:pt x="83" y="175"/>
                  </a:lnTo>
                  <a:lnTo>
                    <a:pt x="103" y="122"/>
                  </a:lnTo>
                  <a:lnTo>
                    <a:pt x="124" y="72"/>
                  </a:lnTo>
                  <a:lnTo>
                    <a:pt x="146" y="19"/>
                  </a:lnTo>
                  <a:lnTo>
                    <a:pt x="151" y="4"/>
                  </a:lnTo>
                  <a:lnTo>
                    <a:pt x="13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65" name="Freeform 64"/>
            <p:cNvSpPr>
              <a:spLocks/>
            </p:cNvSpPr>
            <p:nvPr/>
          </p:nvSpPr>
          <p:spPr bwMode="auto">
            <a:xfrm>
              <a:off x="1293" y="2736"/>
              <a:ext cx="44" cy="34"/>
            </a:xfrm>
            <a:custGeom>
              <a:avLst/>
              <a:gdLst>
                <a:gd name="T0" fmla="*/ 9 w 44"/>
                <a:gd name="T1" fmla="*/ 0 h 34"/>
                <a:gd name="T2" fmla="*/ 0 w 44"/>
                <a:gd name="T3" fmla="*/ 16 h 34"/>
                <a:gd name="T4" fmla="*/ 33 w 44"/>
                <a:gd name="T5" fmla="*/ 33 h 34"/>
                <a:gd name="T6" fmla="*/ 43 w 44"/>
                <a:gd name="T7" fmla="*/ 16 h 34"/>
                <a:gd name="T8" fmla="*/ 9 w 44"/>
                <a:gd name="T9" fmla="*/ 0 h 34"/>
              </a:gdLst>
              <a:ahLst/>
              <a:cxnLst>
                <a:cxn ang="0">
                  <a:pos x="T0" y="T1"/>
                </a:cxn>
                <a:cxn ang="0">
                  <a:pos x="T2" y="T3"/>
                </a:cxn>
                <a:cxn ang="0">
                  <a:pos x="T4" y="T5"/>
                </a:cxn>
                <a:cxn ang="0">
                  <a:pos x="T6" y="T7"/>
                </a:cxn>
                <a:cxn ang="0">
                  <a:pos x="T8" y="T9"/>
                </a:cxn>
              </a:cxnLst>
              <a:rect l="0" t="0" r="r" b="b"/>
              <a:pathLst>
                <a:path w="44" h="34">
                  <a:moveTo>
                    <a:pt x="9" y="0"/>
                  </a:moveTo>
                  <a:lnTo>
                    <a:pt x="0" y="16"/>
                  </a:lnTo>
                  <a:lnTo>
                    <a:pt x="33" y="33"/>
                  </a:lnTo>
                  <a:lnTo>
                    <a:pt x="43" y="16"/>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66" name="Freeform 65"/>
            <p:cNvSpPr>
              <a:spLocks/>
            </p:cNvSpPr>
            <p:nvPr/>
          </p:nvSpPr>
          <p:spPr bwMode="auto">
            <a:xfrm>
              <a:off x="1380" y="2777"/>
              <a:ext cx="331" cy="177"/>
            </a:xfrm>
            <a:custGeom>
              <a:avLst/>
              <a:gdLst>
                <a:gd name="T0" fmla="*/ 7 w 331"/>
                <a:gd name="T1" fmla="*/ 0 h 177"/>
                <a:gd name="T2" fmla="*/ 0 w 331"/>
                <a:gd name="T3" fmla="*/ 16 h 177"/>
                <a:gd name="T4" fmla="*/ 144 w 331"/>
                <a:gd name="T5" fmla="*/ 91 h 177"/>
                <a:gd name="T6" fmla="*/ 321 w 331"/>
                <a:gd name="T7" fmla="*/ 177 h 177"/>
                <a:gd name="T8" fmla="*/ 331 w 331"/>
                <a:gd name="T9" fmla="*/ 160 h 177"/>
                <a:gd name="T10" fmla="*/ 153 w 331"/>
                <a:gd name="T11" fmla="*/ 74 h 177"/>
                <a:gd name="T12" fmla="*/ 7 w 331"/>
                <a:gd name="T13" fmla="*/ 0 h 177"/>
              </a:gdLst>
              <a:ahLst/>
              <a:cxnLst>
                <a:cxn ang="0">
                  <a:pos x="T0" y="T1"/>
                </a:cxn>
                <a:cxn ang="0">
                  <a:pos x="T2" y="T3"/>
                </a:cxn>
                <a:cxn ang="0">
                  <a:pos x="T4" y="T5"/>
                </a:cxn>
                <a:cxn ang="0">
                  <a:pos x="T6" y="T7"/>
                </a:cxn>
                <a:cxn ang="0">
                  <a:pos x="T8" y="T9"/>
                </a:cxn>
                <a:cxn ang="0">
                  <a:pos x="T10" y="T11"/>
                </a:cxn>
                <a:cxn ang="0">
                  <a:pos x="T12" y="T13"/>
                </a:cxn>
              </a:cxnLst>
              <a:rect l="0" t="0" r="r" b="b"/>
              <a:pathLst>
                <a:path w="331" h="177">
                  <a:moveTo>
                    <a:pt x="7" y="0"/>
                  </a:moveTo>
                  <a:lnTo>
                    <a:pt x="0" y="16"/>
                  </a:lnTo>
                  <a:lnTo>
                    <a:pt x="144" y="91"/>
                  </a:lnTo>
                  <a:lnTo>
                    <a:pt x="321" y="177"/>
                  </a:lnTo>
                  <a:lnTo>
                    <a:pt x="331" y="160"/>
                  </a:lnTo>
                  <a:lnTo>
                    <a:pt x="153" y="74"/>
                  </a:lnTo>
                  <a:lnTo>
                    <a:pt x="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67" name="Freeform 66"/>
            <p:cNvSpPr>
              <a:spLocks/>
            </p:cNvSpPr>
            <p:nvPr/>
          </p:nvSpPr>
          <p:spPr bwMode="auto">
            <a:xfrm>
              <a:off x="1754" y="2962"/>
              <a:ext cx="41" cy="33"/>
            </a:xfrm>
            <a:custGeom>
              <a:avLst/>
              <a:gdLst>
                <a:gd name="T0" fmla="*/ 7 w 41"/>
                <a:gd name="T1" fmla="*/ 0 h 33"/>
                <a:gd name="T2" fmla="*/ 0 w 41"/>
                <a:gd name="T3" fmla="*/ 19 h 33"/>
                <a:gd name="T4" fmla="*/ 33 w 41"/>
                <a:gd name="T5" fmla="*/ 33 h 33"/>
                <a:gd name="T6" fmla="*/ 40 w 41"/>
                <a:gd name="T7" fmla="*/ 19 h 33"/>
                <a:gd name="T8" fmla="*/ 7 w 41"/>
                <a:gd name="T9" fmla="*/ 0 h 33"/>
              </a:gdLst>
              <a:ahLst/>
              <a:cxnLst>
                <a:cxn ang="0">
                  <a:pos x="T0" y="T1"/>
                </a:cxn>
                <a:cxn ang="0">
                  <a:pos x="T2" y="T3"/>
                </a:cxn>
                <a:cxn ang="0">
                  <a:pos x="T4" y="T5"/>
                </a:cxn>
                <a:cxn ang="0">
                  <a:pos x="T6" y="T7"/>
                </a:cxn>
                <a:cxn ang="0">
                  <a:pos x="T8" y="T9"/>
                </a:cxn>
              </a:cxnLst>
              <a:rect l="0" t="0" r="r" b="b"/>
              <a:pathLst>
                <a:path w="41" h="33">
                  <a:moveTo>
                    <a:pt x="7" y="0"/>
                  </a:moveTo>
                  <a:lnTo>
                    <a:pt x="0" y="19"/>
                  </a:lnTo>
                  <a:lnTo>
                    <a:pt x="33" y="33"/>
                  </a:lnTo>
                  <a:lnTo>
                    <a:pt x="40" y="19"/>
                  </a:lnTo>
                  <a:lnTo>
                    <a:pt x="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68" name="Freeform 67"/>
            <p:cNvSpPr>
              <a:spLocks/>
            </p:cNvSpPr>
            <p:nvPr/>
          </p:nvSpPr>
          <p:spPr bwMode="auto">
            <a:xfrm>
              <a:off x="1838" y="3005"/>
              <a:ext cx="334" cy="177"/>
            </a:xfrm>
            <a:custGeom>
              <a:avLst/>
              <a:gdLst>
                <a:gd name="T0" fmla="*/ 7 w 334"/>
                <a:gd name="T1" fmla="*/ 0 h 177"/>
                <a:gd name="T2" fmla="*/ 0 w 334"/>
                <a:gd name="T3" fmla="*/ 16 h 177"/>
                <a:gd name="T4" fmla="*/ 230 w 334"/>
                <a:gd name="T5" fmla="*/ 132 h 177"/>
                <a:gd name="T6" fmla="*/ 323 w 334"/>
                <a:gd name="T7" fmla="*/ 177 h 177"/>
                <a:gd name="T8" fmla="*/ 333 w 334"/>
                <a:gd name="T9" fmla="*/ 160 h 177"/>
                <a:gd name="T10" fmla="*/ 237 w 334"/>
                <a:gd name="T11" fmla="*/ 115 h 177"/>
                <a:gd name="T12" fmla="*/ 57 w 334"/>
                <a:gd name="T13" fmla="*/ 24 h 177"/>
                <a:gd name="T14" fmla="*/ 7 w 334"/>
                <a:gd name="T15" fmla="*/ 0 h 17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4" h="177">
                  <a:moveTo>
                    <a:pt x="7" y="0"/>
                  </a:moveTo>
                  <a:lnTo>
                    <a:pt x="0" y="16"/>
                  </a:lnTo>
                  <a:lnTo>
                    <a:pt x="230" y="132"/>
                  </a:lnTo>
                  <a:lnTo>
                    <a:pt x="323" y="177"/>
                  </a:lnTo>
                  <a:lnTo>
                    <a:pt x="333" y="160"/>
                  </a:lnTo>
                  <a:lnTo>
                    <a:pt x="237" y="115"/>
                  </a:lnTo>
                  <a:lnTo>
                    <a:pt x="57" y="24"/>
                  </a:lnTo>
                  <a:lnTo>
                    <a:pt x="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69" name="Freeform 68"/>
            <p:cNvSpPr>
              <a:spLocks/>
            </p:cNvSpPr>
            <p:nvPr/>
          </p:nvSpPr>
          <p:spPr bwMode="auto">
            <a:xfrm>
              <a:off x="2213" y="3190"/>
              <a:ext cx="43" cy="33"/>
            </a:xfrm>
            <a:custGeom>
              <a:avLst/>
              <a:gdLst>
                <a:gd name="T0" fmla="*/ 9 w 43"/>
                <a:gd name="T1" fmla="*/ 0 h 33"/>
                <a:gd name="T2" fmla="*/ 0 w 43"/>
                <a:gd name="T3" fmla="*/ 19 h 33"/>
                <a:gd name="T4" fmla="*/ 33 w 43"/>
                <a:gd name="T5" fmla="*/ 33 h 33"/>
                <a:gd name="T6" fmla="*/ 43 w 43"/>
                <a:gd name="T7" fmla="*/ 19 h 33"/>
                <a:gd name="T8" fmla="*/ 9 w 43"/>
                <a:gd name="T9" fmla="*/ 0 h 33"/>
              </a:gdLst>
              <a:ahLst/>
              <a:cxnLst>
                <a:cxn ang="0">
                  <a:pos x="T0" y="T1"/>
                </a:cxn>
                <a:cxn ang="0">
                  <a:pos x="T2" y="T3"/>
                </a:cxn>
                <a:cxn ang="0">
                  <a:pos x="T4" y="T5"/>
                </a:cxn>
                <a:cxn ang="0">
                  <a:pos x="T6" y="T7"/>
                </a:cxn>
                <a:cxn ang="0">
                  <a:pos x="T8" y="T9"/>
                </a:cxn>
              </a:cxnLst>
              <a:rect l="0" t="0" r="r" b="b"/>
              <a:pathLst>
                <a:path w="43" h="33">
                  <a:moveTo>
                    <a:pt x="9" y="0"/>
                  </a:moveTo>
                  <a:lnTo>
                    <a:pt x="0" y="19"/>
                  </a:lnTo>
                  <a:lnTo>
                    <a:pt x="33" y="33"/>
                  </a:lnTo>
                  <a:lnTo>
                    <a:pt x="43" y="19"/>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70" name="Freeform 69"/>
            <p:cNvSpPr>
              <a:spLocks/>
            </p:cNvSpPr>
            <p:nvPr/>
          </p:nvSpPr>
          <p:spPr bwMode="auto">
            <a:xfrm>
              <a:off x="2299" y="3233"/>
              <a:ext cx="331" cy="175"/>
            </a:xfrm>
            <a:custGeom>
              <a:avLst/>
              <a:gdLst>
                <a:gd name="T0" fmla="*/ 7 w 331"/>
                <a:gd name="T1" fmla="*/ 0 h 175"/>
                <a:gd name="T2" fmla="*/ 0 w 331"/>
                <a:gd name="T3" fmla="*/ 16 h 175"/>
                <a:gd name="T4" fmla="*/ 131 w 331"/>
                <a:gd name="T5" fmla="*/ 84 h 175"/>
                <a:gd name="T6" fmla="*/ 314 w 331"/>
                <a:gd name="T7" fmla="*/ 172 h 175"/>
                <a:gd name="T8" fmla="*/ 323 w 331"/>
                <a:gd name="T9" fmla="*/ 175 h 175"/>
                <a:gd name="T10" fmla="*/ 331 w 331"/>
                <a:gd name="T11" fmla="*/ 158 h 175"/>
                <a:gd name="T12" fmla="*/ 323 w 331"/>
                <a:gd name="T13" fmla="*/ 156 h 175"/>
                <a:gd name="T14" fmla="*/ 141 w 331"/>
                <a:gd name="T15" fmla="*/ 67 h 175"/>
                <a:gd name="T16" fmla="*/ 7 w 331"/>
                <a:gd name="T17" fmla="*/ 0 h 1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1" h="175">
                  <a:moveTo>
                    <a:pt x="7" y="0"/>
                  </a:moveTo>
                  <a:lnTo>
                    <a:pt x="0" y="16"/>
                  </a:lnTo>
                  <a:lnTo>
                    <a:pt x="131" y="84"/>
                  </a:lnTo>
                  <a:lnTo>
                    <a:pt x="314" y="172"/>
                  </a:lnTo>
                  <a:lnTo>
                    <a:pt x="323" y="175"/>
                  </a:lnTo>
                  <a:lnTo>
                    <a:pt x="331" y="158"/>
                  </a:lnTo>
                  <a:lnTo>
                    <a:pt x="323" y="156"/>
                  </a:lnTo>
                  <a:lnTo>
                    <a:pt x="141" y="67"/>
                  </a:lnTo>
                  <a:lnTo>
                    <a:pt x="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71" name="Freeform 70"/>
            <p:cNvSpPr>
              <a:spLocks/>
            </p:cNvSpPr>
            <p:nvPr/>
          </p:nvSpPr>
          <p:spPr bwMode="auto">
            <a:xfrm>
              <a:off x="2673" y="3417"/>
              <a:ext cx="41" cy="34"/>
            </a:xfrm>
            <a:custGeom>
              <a:avLst/>
              <a:gdLst>
                <a:gd name="T0" fmla="*/ 7 w 41"/>
                <a:gd name="T1" fmla="*/ 0 h 34"/>
                <a:gd name="T2" fmla="*/ 0 w 41"/>
                <a:gd name="T3" fmla="*/ 16 h 34"/>
                <a:gd name="T4" fmla="*/ 33 w 41"/>
                <a:gd name="T5" fmla="*/ 33 h 34"/>
                <a:gd name="T6" fmla="*/ 40 w 41"/>
                <a:gd name="T7" fmla="*/ 16 h 34"/>
                <a:gd name="T8" fmla="*/ 7 w 41"/>
                <a:gd name="T9" fmla="*/ 0 h 34"/>
              </a:gdLst>
              <a:ahLst/>
              <a:cxnLst>
                <a:cxn ang="0">
                  <a:pos x="T0" y="T1"/>
                </a:cxn>
                <a:cxn ang="0">
                  <a:pos x="T2" y="T3"/>
                </a:cxn>
                <a:cxn ang="0">
                  <a:pos x="T4" y="T5"/>
                </a:cxn>
                <a:cxn ang="0">
                  <a:pos x="T6" y="T7"/>
                </a:cxn>
                <a:cxn ang="0">
                  <a:pos x="T8" y="T9"/>
                </a:cxn>
              </a:cxnLst>
              <a:rect l="0" t="0" r="r" b="b"/>
              <a:pathLst>
                <a:path w="41" h="34">
                  <a:moveTo>
                    <a:pt x="7" y="0"/>
                  </a:moveTo>
                  <a:lnTo>
                    <a:pt x="0" y="16"/>
                  </a:lnTo>
                  <a:lnTo>
                    <a:pt x="33" y="33"/>
                  </a:lnTo>
                  <a:lnTo>
                    <a:pt x="40" y="16"/>
                  </a:lnTo>
                  <a:lnTo>
                    <a:pt x="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72" name="Freeform 71"/>
            <p:cNvSpPr>
              <a:spLocks/>
            </p:cNvSpPr>
            <p:nvPr/>
          </p:nvSpPr>
          <p:spPr bwMode="auto">
            <a:xfrm>
              <a:off x="2757" y="3458"/>
              <a:ext cx="332" cy="178"/>
            </a:xfrm>
            <a:custGeom>
              <a:avLst/>
              <a:gdLst>
                <a:gd name="T0" fmla="*/ 9 w 332"/>
                <a:gd name="T1" fmla="*/ 0 h 178"/>
                <a:gd name="T2" fmla="*/ 0 w 332"/>
                <a:gd name="T3" fmla="*/ 16 h 178"/>
                <a:gd name="T4" fmla="*/ 220 w 332"/>
                <a:gd name="T5" fmla="*/ 127 h 178"/>
                <a:gd name="T6" fmla="*/ 323 w 332"/>
                <a:gd name="T7" fmla="*/ 177 h 178"/>
                <a:gd name="T8" fmla="*/ 331 w 332"/>
                <a:gd name="T9" fmla="*/ 160 h 178"/>
                <a:gd name="T10" fmla="*/ 228 w 332"/>
                <a:gd name="T11" fmla="*/ 107 h 178"/>
                <a:gd name="T12" fmla="*/ 45 w 332"/>
                <a:gd name="T13" fmla="*/ 19 h 178"/>
                <a:gd name="T14" fmla="*/ 9 w 332"/>
                <a:gd name="T15" fmla="*/ 0 h 17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2" h="178">
                  <a:moveTo>
                    <a:pt x="9" y="0"/>
                  </a:moveTo>
                  <a:lnTo>
                    <a:pt x="0" y="16"/>
                  </a:lnTo>
                  <a:lnTo>
                    <a:pt x="220" y="127"/>
                  </a:lnTo>
                  <a:lnTo>
                    <a:pt x="323" y="177"/>
                  </a:lnTo>
                  <a:lnTo>
                    <a:pt x="331" y="160"/>
                  </a:lnTo>
                  <a:lnTo>
                    <a:pt x="228" y="107"/>
                  </a:lnTo>
                  <a:lnTo>
                    <a:pt x="45" y="19"/>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73" name="Freeform 72"/>
            <p:cNvSpPr>
              <a:spLocks/>
            </p:cNvSpPr>
            <p:nvPr/>
          </p:nvSpPr>
          <p:spPr bwMode="auto">
            <a:xfrm>
              <a:off x="3134" y="3643"/>
              <a:ext cx="41" cy="34"/>
            </a:xfrm>
            <a:custGeom>
              <a:avLst/>
              <a:gdLst>
                <a:gd name="T0" fmla="*/ 7 w 41"/>
                <a:gd name="T1" fmla="*/ 0 h 34"/>
                <a:gd name="T2" fmla="*/ 0 w 41"/>
                <a:gd name="T3" fmla="*/ 16 h 34"/>
                <a:gd name="T4" fmla="*/ 26 w 41"/>
                <a:gd name="T5" fmla="*/ 31 h 34"/>
                <a:gd name="T6" fmla="*/ 33 w 41"/>
                <a:gd name="T7" fmla="*/ 33 h 34"/>
                <a:gd name="T8" fmla="*/ 40 w 41"/>
                <a:gd name="T9" fmla="*/ 16 h 34"/>
                <a:gd name="T10" fmla="*/ 33 w 41"/>
                <a:gd name="T11" fmla="*/ 14 h 34"/>
                <a:gd name="T12" fmla="*/ 7 w 41"/>
                <a:gd name="T13" fmla="*/ 0 h 34"/>
              </a:gdLst>
              <a:ahLst/>
              <a:cxnLst>
                <a:cxn ang="0">
                  <a:pos x="T0" y="T1"/>
                </a:cxn>
                <a:cxn ang="0">
                  <a:pos x="T2" y="T3"/>
                </a:cxn>
                <a:cxn ang="0">
                  <a:pos x="T4" y="T5"/>
                </a:cxn>
                <a:cxn ang="0">
                  <a:pos x="T6" y="T7"/>
                </a:cxn>
                <a:cxn ang="0">
                  <a:pos x="T8" y="T9"/>
                </a:cxn>
                <a:cxn ang="0">
                  <a:pos x="T10" y="T11"/>
                </a:cxn>
                <a:cxn ang="0">
                  <a:pos x="T12" y="T13"/>
                </a:cxn>
              </a:cxnLst>
              <a:rect l="0" t="0" r="r" b="b"/>
              <a:pathLst>
                <a:path w="41" h="34">
                  <a:moveTo>
                    <a:pt x="7" y="0"/>
                  </a:moveTo>
                  <a:lnTo>
                    <a:pt x="0" y="16"/>
                  </a:lnTo>
                  <a:lnTo>
                    <a:pt x="26" y="31"/>
                  </a:lnTo>
                  <a:lnTo>
                    <a:pt x="33" y="33"/>
                  </a:lnTo>
                  <a:lnTo>
                    <a:pt x="40" y="16"/>
                  </a:lnTo>
                  <a:lnTo>
                    <a:pt x="33" y="14"/>
                  </a:lnTo>
                  <a:lnTo>
                    <a:pt x="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74" name="Freeform 73"/>
            <p:cNvSpPr>
              <a:spLocks/>
            </p:cNvSpPr>
            <p:nvPr/>
          </p:nvSpPr>
          <p:spPr bwMode="auto">
            <a:xfrm>
              <a:off x="3218" y="3686"/>
              <a:ext cx="334" cy="175"/>
            </a:xfrm>
            <a:custGeom>
              <a:avLst/>
              <a:gdLst>
                <a:gd name="T0" fmla="*/ 7 w 334"/>
                <a:gd name="T1" fmla="*/ 0 h 175"/>
                <a:gd name="T2" fmla="*/ 0 w 334"/>
                <a:gd name="T3" fmla="*/ 16 h 175"/>
                <a:gd name="T4" fmla="*/ 124 w 334"/>
                <a:gd name="T5" fmla="*/ 76 h 175"/>
                <a:gd name="T6" fmla="*/ 323 w 334"/>
                <a:gd name="T7" fmla="*/ 175 h 175"/>
                <a:gd name="T8" fmla="*/ 333 w 334"/>
                <a:gd name="T9" fmla="*/ 158 h 175"/>
                <a:gd name="T10" fmla="*/ 314 w 334"/>
                <a:gd name="T11" fmla="*/ 148 h 175"/>
                <a:gd name="T12" fmla="*/ 7 w 334"/>
                <a:gd name="T13" fmla="*/ 0 h 175"/>
              </a:gdLst>
              <a:ahLst/>
              <a:cxnLst>
                <a:cxn ang="0">
                  <a:pos x="T0" y="T1"/>
                </a:cxn>
                <a:cxn ang="0">
                  <a:pos x="T2" y="T3"/>
                </a:cxn>
                <a:cxn ang="0">
                  <a:pos x="T4" y="T5"/>
                </a:cxn>
                <a:cxn ang="0">
                  <a:pos x="T6" y="T7"/>
                </a:cxn>
                <a:cxn ang="0">
                  <a:pos x="T8" y="T9"/>
                </a:cxn>
                <a:cxn ang="0">
                  <a:pos x="T10" y="T11"/>
                </a:cxn>
                <a:cxn ang="0">
                  <a:pos x="T12" y="T13"/>
                </a:cxn>
              </a:cxnLst>
              <a:rect l="0" t="0" r="r" b="b"/>
              <a:pathLst>
                <a:path w="334" h="175">
                  <a:moveTo>
                    <a:pt x="7" y="0"/>
                  </a:moveTo>
                  <a:lnTo>
                    <a:pt x="0" y="16"/>
                  </a:lnTo>
                  <a:lnTo>
                    <a:pt x="124" y="76"/>
                  </a:lnTo>
                  <a:lnTo>
                    <a:pt x="323" y="175"/>
                  </a:lnTo>
                  <a:lnTo>
                    <a:pt x="333" y="158"/>
                  </a:lnTo>
                  <a:lnTo>
                    <a:pt x="314" y="148"/>
                  </a:lnTo>
                  <a:lnTo>
                    <a:pt x="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75" name="Freeform 74"/>
            <p:cNvSpPr>
              <a:spLocks/>
            </p:cNvSpPr>
            <p:nvPr/>
          </p:nvSpPr>
          <p:spPr bwMode="auto">
            <a:xfrm>
              <a:off x="3593" y="3869"/>
              <a:ext cx="43" cy="33"/>
            </a:xfrm>
            <a:custGeom>
              <a:avLst/>
              <a:gdLst>
                <a:gd name="T0" fmla="*/ 9 w 43"/>
                <a:gd name="T1" fmla="*/ 0 h 33"/>
                <a:gd name="T2" fmla="*/ 0 w 43"/>
                <a:gd name="T3" fmla="*/ 16 h 33"/>
                <a:gd name="T4" fmla="*/ 36 w 43"/>
                <a:gd name="T5" fmla="*/ 33 h 33"/>
                <a:gd name="T6" fmla="*/ 43 w 43"/>
                <a:gd name="T7" fmla="*/ 16 h 33"/>
                <a:gd name="T8" fmla="*/ 9 w 43"/>
                <a:gd name="T9" fmla="*/ 0 h 33"/>
              </a:gdLst>
              <a:ahLst/>
              <a:cxnLst>
                <a:cxn ang="0">
                  <a:pos x="T0" y="T1"/>
                </a:cxn>
                <a:cxn ang="0">
                  <a:pos x="T2" y="T3"/>
                </a:cxn>
                <a:cxn ang="0">
                  <a:pos x="T4" y="T5"/>
                </a:cxn>
                <a:cxn ang="0">
                  <a:pos x="T6" y="T7"/>
                </a:cxn>
                <a:cxn ang="0">
                  <a:pos x="T8" y="T9"/>
                </a:cxn>
              </a:cxnLst>
              <a:rect l="0" t="0" r="r" b="b"/>
              <a:pathLst>
                <a:path w="43" h="33">
                  <a:moveTo>
                    <a:pt x="9" y="0"/>
                  </a:moveTo>
                  <a:lnTo>
                    <a:pt x="0" y="16"/>
                  </a:lnTo>
                  <a:lnTo>
                    <a:pt x="36" y="33"/>
                  </a:lnTo>
                  <a:lnTo>
                    <a:pt x="43" y="16"/>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76" name="Freeform 75"/>
            <p:cNvSpPr>
              <a:spLocks/>
            </p:cNvSpPr>
            <p:nvPr/>
          </p:nvSpPr>
          <p:spPr bwMode="auto">
            <a:xfrm>
              <a:off x="3679" y="3910"/>
              <a:ext cx="331" cy="177"/>
            </a:xfrm>
            <a:custGeom>
              <a:avLst/>
              <a:gdLst>
                <a:gd name="T0" fmla="*/ 7 w 331"/>
                <a:gd name="T1" fmla="*/ 0 h 177"/>
                <a:gd name="T2" fmla="*/ 0 w 331"/>
                <a:gd name="T3" fmla="*/ 19 h 177"/>
                <a:gd name="T4" fmla="*/ 26 w 331"/>
                <a:gd name="T5" fmla="*/ 31 h 177"/>
                <a:gd name="T6" fmla="*/ 323 w 331"/>
                <a:gd name="T7" fmla="*/ 177 h 177"/>
                <a:gd name="T8" fmla="*/ 331 w 331"/>
                <a:gd name="T9" fmla="*/ 160 h 177"/>
                <a:gd name="T10" fmla="*/ 7 w 331"/>
                <a:gd name="T11" fmla="*/ 0 h 177"/>
              </a:gdLst>
              <a:ahLst/>
              <a:cxnLst>
                <a:cxn ang="0">
                  <a:pos x="T0" y="T1"/>
                </a:cxn>
                <a:cxn ang="0">
                  <a:pos x="T2" y="T3"/>
                </a:cxn>
                <a:cxn ang="0">
                  <a:pos x="T4" y="T5"/>
                </a:cxn>
                <a:cxn ang="0">
                  <a:pos x="T6" y="T7"/>
                </a:cxn>
                <a:cxn ang="0">
                  <a:pos x="T8" y="T9"/>
                </a:cxn>
                <a:cxn ang="0">
                  <a:pos x="T10" y="T11"/>
                </a:cxn>
              </a:cxnLst>
              <a:rect l="0" t="0" r="r" b="b"/>
              <a:pathLst>
                <a:path w="331" h="177">
                  <a:moveTo>
                    <a:pt x="7" y="0"/>
                  </a:moveTo>
                  <a:lnTo>
                    <a:pt x="0" y="19"/>
                  </a:lnTo>
                  <a:lnTo>
                    <a:pt x="26" y="31"/>
                  </a:lnTo>
                  <a:lnTo>
                    <a:pt x="323" y="177"/>
                  </a:lnTo>
                  <a:lnTo>
                    <a:pt x="331" y="160"/>
                  </a:lnTo>
                  <a:lnTo>
                    <a:pt x="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77" name="Freeform 76"/>
            <p:cNvSpPr>
              <a:spLocks/>
            </p:cNvSpPr>
            <p:nvPr/>
          </p:nvSpPr>
          <p:spPr bwMode="auto">
            <a:xfrm>
              <a:off x="4053" y="4097"/>
              <a:ext cx="41" cy="33"/>
            </a:xfrm>
            <a:custGeom>
              <a:avLst/>
              <a:gdLst>
                <a:gd name="T0" fmla="*/ 7 w 41"/>
                <a:gd name="T1" fmla="*/ 0 h 33"/>
                <a:gd name="T2" fmla="*/ 0 w 41"/>
                <a:gd name="T3" fmla="*/ 16 h 33"/>
                <a:gd name="T4" fmla="*/ 33 w 41"/>
                <a:gd name="T5" fmla="*/ 33 h 33"/>
                <a:gd name="T6" fmla="*/ 40 w 41"/>
                <a:gd name="T7" fmla="*/ 14 h 33"/>
                <a:gd name="T8" fmla="*/ 23 w 41"/>
                <a:gd name="T9" fmla="*/ 4 h 33"/>
                <a:gd name="T10" fmla="*/ 7 w 41"/>
                <a:gd name="T11" fmla="*/ 0 h 33"/>
              </a:gdLst>
              <a:ahLst/>
              <a:cxnLst>
                <a:cxn ang="0">
                  <a:pos x="T0" y="T1"/>
                </a:cxn>
                <a:cxn ang="0">
                  <a:pos x="T2" y="T3"/>
                </a:cxn>
                <a:cxn ang="0">
                  <a:pos x="T4" y="T5"/>
                </a:cxn>
                <a:cxn ang="0">
                  <a:pos x="T6" y="T7"/>
                </a:cxn>
                <a:cxn ang="0">
                  <a:pos x="T8" y="T9"/>
                </a:cxn>
                <a:cxn ang="0">
                  <a:pos x="T10" y="T11"/>
                </a:cxn>
              </a:cxnLst>
              <a:rect l="0" t="0" r="r" b="b"/>
              <a:pathLst>
                <a:path w="41" h="33">
                  <a:moveTo>
                    <a:pt x="7" y="0"/>
                  </a:moveTo>
                  <a:lnTo>
                    <a:pt x="0" y="16"/>
                  </a:lnTo>
                  <a:lnTo>
                    <a:pt x="33" y="33"/>
                  </a:lnTo>
                  <a:lnTo>
                    <a:pt x="40" y="14"/>
                  </a:lnTo>
                  <a:lnTo>
                    <a:pt x="23" y="4"/>
                  </a:lnTo>
                  <a:lnTo>
                    <a:pt x="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78" name="Freeform 77"/>
            <p:cNvSpPr>
              <a:spLocks/>
            </p:cNvSpPr>
            <p:nvPr/>
          </p:nvSpPr>
          <p:spPr bwMode="auto">
            <a:xfrm>
              <a:off x="4137" y="4137"/>
              <a:ext cx="334" cy="176"/>
            </a:xfrm>
            <a:custGeom>
              <a:avLst/>
              <a:gdLst>
                <a:gd name="T0" fmla="*/ 9 w 334"/>
                <a:gd name="T1" fmla="*/ 0 h 176"/>
                <a:gd name="T2" fmla="*/ 0 w 334"/>
                <a:gd name="T3" fmla="*/ 16 h 176"/>
                <a:gd name="T4" fmla="*/ 295 w 334"/>
                <a:gd name="T5" fmla="*/ 160 h 176"/>
                <a:gd name="T6" fmla="*/ 323 w 334"/>
                <a:gd name="T7" fmla="*/ 175 h 176"/>
                <a:gd name="T8" fmla="*/ 333 w 334"/>
                <a:gd name="T9" fmla="*/ 158 h 176"/>
                <a:gd name="T10" fmla="*/ 302 w 334"/>
                <a:gd name="T11" fmla="*/ 144 h 176"/>
                <a:gd name="T12" fmla="*/ 9 w 334"/>
                <a:gd name="T13" fmla="*/ 0 h 176"/>
              </a:gdLst>
              <a:ahLst/>
              <a:cxnLst>
                <a:cxn ang="0">
                  <a:pos x="T0" y="T1"/>
                </a:cxn>
                <a:cxn ang="0">
                  <a:pos x="T2" y="T3"/>
                </a:cxn>
                <a:cxn ang="0">
                  <a:pos x="T4" y="T5"/>
                </a:cxn>
                <a:cxn ang="0">
                  <a:pos x="T6" y="T7"/>
                </a:cxn>
                <a:cxn ang="0">
                  <a:pos x="T8" y="T9"/>
                </a:cxn>
                <a:cxn ang="0">
                  <a:pos x="T10" y="T11"/>
                </a:cxn>
                <a:cxn ang="0">
                  <a:pos x="T12" y="T13"/>
                </a:cxn>
              </a:cxnLst>
              <a:rect l="0" t="0" r="r" b="b"/>
              <a:pathLst>
                <a:path w="334" h="176">
                  <a:moveTo>
                    <a:pt x="9" y="0"/>
                  </a:moveTo>
                  <a:lnTo>
                    <a:pt x="0" y="16"/>
                  </a:lnTo>
                  <a:lnTo>
                    <a:pt x="295" y="160"/>
                  </a:lnTo>
                  <a:lnTo>
                    <a:pt x="323" y="175"/>
                  </a:lnTo>
                  <a:lnTo>
                    <a:pt x="333" y="158"/>
                  </a:lnTo>
                  <a:lnTo>
                    <a:pt x="302" y="144"/>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79" name="Freeform 78"/>
            <p:cNvSpPr>
              <a:spLocks/>
            </p:cNvSpPr>
            <p:nvPr/>
          </p:nvSpPr>
          <p:spPr bwMode="auto">
            <a:xfrm>
              <a:off x="4514" y="4320"/>
              <a:ext cx="41" cy="36"/>
            </a:xfrm>
            <a:custGeom>
              <a:avLst/>
              <a:gdLst>
                <a:gd name="T0" fmla="*/ 7 w 41"/>
                <a:gd name="T1" fmla="*/ 0 h 36"/>
                <a:gd name="T2" fmla="*/ 0 w 41"/>
                <a:gd name="T3" fmla="*/ 16 h 36"/>
                <a:gd name="T4" fmla="*/ 33 w 41"/>
                <a:gd name="T5" fmla="*/ 35 h 36"/>
                <a:gd name="T6" fmla="*/ 40 w 41"/>
                <a:gd name="T7" fmla="*/ 16 h 36"/>
                <a:gd name="T8" fmla="*/ 7 w 41"/>
                <a:gd name="T9" fmla="*/ 0 h 36"/>
              </a:gdLst>
              <a:ahLst/>
              <a:cxnLst>
                <a:cxn ang="0">
                  <a:pos x="T0" y="T1"/>
                </a:cxn>
                <a:cxn ang="0">
                  <a:pos x="T2" y="T3"/>
                </a:cxn>
                <a:cxn ang="0">
                  <a:pos x="T4" y="T5"/>
                </a:cxn>
                <a:cxn ang="0">
                  <a:pos x="T6" y="T7"/>
                </a:cxn>
                <a:cxn ang="0">
                  <a:pos x="T8" y="T9"/>
                </a:cxn>
              </a:cxnLst>
              <a:rect l="0" t="0" r="r" b="b"/>
              <a:pathLst>
                <a:path w="41" h="36">
                  <a:moveTo>
                    <a:pt x="7" y="0"/>
                  </a:moveTo>
                  <a:lnTo>
                    <a:pt x="0" y="16"/>
                  </a:lnTo>
                  <a:lnTo>
                    <a:pt x="33" y="35"/>
                  </a:lnTo>
                  <a:lnTo>
                    <a:pt x="40" y="16"/>
                  </a:lnTo>
                  <a:lnTo>
                    <a:pt x="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80" name="Freeform 79"/>
            <p:cNvSpPr>
              <a:spLocks/>
            </p:cNvSpPr>
            <p:nvPr/>
          </p:nvSpPr>
          <p:spPr bwMode="auto">
            <a:xfrm>
              <a:off x="4601" y="4361"/>
              <a:ext cx="331" cy="177"/>
            </a:xfrm>
            <a:custGeom>
              <a:avLst/>
              <a:gdLst>
                <a:gd name="T0" fmla="*/ 7 w 331"/>
                <a:gd name="T1" fmla="*/ 0 h 177"/>
                <a:gd name="T2" fmla="*/ 0 w 331"/>
                <a:gd name="T3" fmla="*/ 19 h 177"/>
                <a:gd name="T4" fmla="*/ 14 w 331"/>
                <a:gd name="T5" fmla="*/ 26 h 177"/>
                <a:gd name="T6" fmla="*/ 196 w 331"/>
                <a:gd name="T7" fmla="*/ 115 h 177"/>
                <a:gd name="T8" fmla="*/ 321 w 331"/>
                <a:gd name="T9" fmla="*/ 177 h 177"/>
                <a:gd name="T10" fmla="*/ 331 w 331"/>
                <a:gd name="T11" fmla="*/ 160 h 177"/>
                <a:gd name="T12" fmla="*/ 23 w 331"/>
                <a:gd name="T13" fmla="*/ 9 h 177"/>
                <a:gd name="T14" fmla="*/ 7 w 331"/>
                <a:gd name="T15" fmla="*/ 0 h 17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1" h="177">
                  <a:moveTo>
                    <a:pt x="7" y="0"/>
                  </a:moveTo>
                  <a:lnTo>
                    <a:pt x="0" y="19"/>
                  </a:lnTo>
                  <a:lnTo>
                    <a:pt x="14" y="26"/>
                  </a:lnTo>
                  <a:lnTo>
                    <a:pt x="196" y="115"/>
                  </a:lnTo>
                  <a:lnTo>
                    <a:pt x="321" y="177"/>
                  </a:lnTo>
                  <a:lnTo>
                    <a:pt x="331" y="160"/>
                  </a:lnTo>
                  <a:lnTo>
                    <a:pt x="23" y="9"/>
                  </a:lnTo>
                  <a:lnTo>
                    <a:pt x="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81" name="Freeform 80"/>
            <p:cNvSpPr>
              <a:spLocks/>
            </p:cNvSpPr>
            <p:nvPr/>
          </p:nvSpPr>
          <p:spPr bwMode="auto">
            <a:xfrm>
              <a:off x="4975" y="4548"/>
              <a:ext cx="43" cy="31"/>
            </a:xfrm>
            <a:custGeom>
              <a:avLst/>
              <a:gdLst>
                <a:gd name="T0" fmla="*/ 12 w 43"/>
                <a:gd name="T1" fmla="*/ 0 h 31"/>
                <a:gd name="T2" fmla="*/ 7 w 43"/>
                <a:gd name="T3" fmla="*/ 0 h 31"/>
                <a:gd name="T4" fmla="*/ 0 w 43"/>
                <a:gd name="T5" fmla="*/ 16 h 31"/>
                <a:gd name="T6" fmla="*/ 4 w 43"/>
                <a:gd name="T7" fmla="*/ 16 h 31"/>
                <a:gd name="T8" fmla="*/ 33 w 43"/>
                <a:gd name="T9" fmla="*/ 31 h 31"/>
                <a:gd name="T10" fmla="*/ 43 w 43"/>
                <a:gd name="T11" fmla="*/ 16 h 31"/>
                <a:gd name="T12" fmla="*/ 12 w 43"/>
                <a:gd name="T13" fmla="*/ 0 h 31"/>
              </a:gdLst>
              <a:ahLst/>
              <a:cxnLst>
                <a:cxn ang="0">
                  <a:pos x="T0" y="T1"/>
                </a:cxn>
                <a:cxn ang="0">
                  <a:pos x="T2" y="T3"/>
                </a:cxn>
                <a:cxn ang="0">
                  <a:pos x="T4" y="T5"/>
                </a:cxn>
                <a:cxn ang="0">
                  <a:pos x="T6" y="T7"/>
                </a:cxn>
                <a:cxn ang="0">
                  <a:pos x="T8" y="T9"/>
                </a:cxn>
                <a:cxn ang="0">
                  <a:pos x="T10" y="T11"/>
                </a:cxn>
                <a:cxn ang="0">
                  <a:pos x="T12" y="T13"/>
                </a:cxn>
              </a:cxnLst>
              <a:rect l="0" t="0" r="r" b="b"/>
              <a:pathLst>
                <a:path w="43" h="31">
                  <a:moveTo>
                    <a:pt x="12" y="0"/>
                  </a:moveTo>
                  <a:lnTo>
                    <a:pt x="7" y="0"/>
                  </a:lnTo>
                  <a:lnTo>
                    <a:pt x="0" y="16"/>
                  </a:lnTo>
                  <a:lnTo>
                    <a:pt x="4" y="16"/>
                  </a:lnTo>
                  <a:lnTo>
                    <a:pt x="33" y="31"/>
                  </a:lnTo>
                  <a:lnTo>
                    <a:pt x="43" y="16"/>
                  </a:lnTo>
                  <a:lnTo>
                    <a:pt x="12"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82" name="Freeform 81"/>
            <p:cNvSpPr>
              <a:spLocks/>
            </p:cNvSpPr>
            <p:nvPr/>
          </p:nvSpPr>
          <p:spPr bwMode="auto">
            <a:xfrm>
              <a:off x="5059" y="4589"/>
              <a:ext cx="334" cy="175"/>
            </a:xfrm>
            <a:custGeom>
              <a:avLst/>
              <a:gdLst>
                <a:gd name="T0" fmla="*/ 7 w 334"/>
                <a:gd name="T1" fmla="*/ 0 h 175"/>
                <a:gd name="T2" fmla="*/ 0 w 334"/>
                <a:gd name="T3" fmla="*/ 16 h 175"/>
                <a:gd name="T4" fmla="*/ 283 w 334"/>
                <a:gd name="T5" fmla="*/ 155 h 175"/>
                <a:gd name="T6" fmla="*/ 323 w 334"/>
                <a:gd name="T7" fmla="*/ 175 h 175"/>
                <a:gd name="T8" fmla="*/ 333 w 334"/>
                <a:gd name="T9" fmla="*/ 158 h 175"/>
                <a:gd name="T10" fmla="*/ 292 w 334"/>
                <a:gd name="T11" fmla="*/ 139 h 175"/>
                <a:gd name="T12" fmla="*/ 7 w 334"/>
                <a:gd name="T13" fmla="*/ 0 h 175"/>
              </a:gdLst>
              <a:ahLst/>
              <a:cxnLst>
                <a:cxn ang="0">
                  <a:pos x="T0" y="T1"/>
                </a:cxn>
                <a:cxn ang="0">
                  <a:pos x="T2" y="T3"/>
                </a:cxn>
                <a:cxn ang="0">
                  <a:pos x="T4" y="T5"/>
                </a:cxn>
                <a:cxn ang="0">
                  <a:pos x="T6" y="T7"/>
                </a:cxn>
                <a:cxn ang="0">
                  <a:pos x="T8" y="T9"/>
                </a:cxn>
                <a:cxn ang="0">
                  <a:pos x="T10" y="T11"/>
                </a:cxn>
                <a:cxn ang="0">
                  <a:pos x="T12" y="T13"/>
                </a:cxn>
              </a:cxnLst>
              <a:rect l="0" t="0" r="r" b="b"/>
              <a:pathLst>
                <a:path w="334" h="175">
                  <a:moveTo>
                    <a:pt x="7" y="0"/>
                  </a:moveTo>
                  <a:lnTo>
                    <a:pt x="0" y="16"/>
                  </a:lnTo>
                  <a:lnTo>
                    <a:pt x="283" y="155"/>
                  </a:lnTo>
                  <a:lnTo>
                    <a:pt x="323" y="175"/>
                  </a:lnTo>
                  <a:lnTo>
                    <a:pt x="333" y="158"/>
                  </a:lnTo>
                  <a:lnTo>
                    <a:pt x="292" y="139"/>
                  </a:lnTo>
                  <a:lnTo>
                    <a:pt x="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83" name="Freeform 82"/>
            <p:cNvSpPr>
              <a:spLocks/>
            </p:cNvSpPr>
            <p:nvPr/>
          </p:nvSpPr>
          <p:spPr bwMode="auto">
            <a:xfrm>
              <a:off x="5436" y="4771"/>
              <a:ext cx="41" cy="36"/>
            </a:xfrm>
            <a:custGeom>
              <a:avLst/>
              <a:gdLst>
                <a:gd name="T0" fmla="*/ 7 w 41"/>
                <a:gd name="T1" fmla="*/ 0 h 36"/>
                <a:gd name="T2" fmla="*/ 0 w 41"/>
                <a:gd name="T3" fmla="*/ 16 h 36"/>
                <a:gd name="T4" fmla="*/ 33 w 41"/>
                <a:gd name="T5" fmla="*/ 35 h 36"/>
                <a:gd name="T6" fmla="*/ 40 w 41"/>
                <a:gd name="T7" fmla="*/ 16 h 36"/>
                <a:gd name="T8" fmla="*/ 7 w 41"/>
                <a:gd name="T9" fmla="*/ 0 h 36"/>
              </a:gdLst>
              <a:ahLst/>
              <a:cxnLst>
                <a:cxn ang="0">
                  <a:pos x="T0" y="T1"/>
                </a:cxn>
                <a:cxn ang="0">
                  <a:pos x="T2" y="T3"/>
                </a:cxn>
                <a:cxn ang="0">
                  <a:pos x="T4" y="T5"/>
                </a:cxn>
                <a:cxn ang="0">
                  <a:pos x="T6" y="T7"/>
                </a:cxn>
                <a:cxn ang="0">
                  <a:pos x="T8" y="T9"/>
                </a:cxn>
              </a:cxnLst>
              <a:rect l="0" t="0" r="r" b="b"/>
              <a:pathLst>
                <a:path w="41" h="36">
                  <a:moveTo>
                    <a:pt x="7" y="0"/>
                  </a:moveTo>
                  <a:lnTo>
                    <a:pt x="0" y="16"/>
                  </a:lnTo>
                  <a:lnTo>
                    <a:pt x="33" y="35"/>
                  </a:lnTo>
                  <a:lnTo>
                    <a:pt x="40" y="16"/>
                  </a:lnTo>
                  <a:lnTo>
                    <a:pt x="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84" name="Freeform 83"/>
            <p:cNvSpPr>
              <a:spLocks/>
            </p:cNvSpPr>
            <p:nvPr/>
          </p:nvSpPr>
          <p:spPr bwMode="auto">
            <a:xfrm>
              <a:off x="5520" y="4814"/>
              <a:ext cx="333" cy="176"/>
            </a:xfrm>
            <a:custGeom>
              <a:avLst/>
              <a:gdLst>
                <a:gd name="T0" fmla="*/ 9 w 333"/>
                <a:gd name="T1" fmla="*/ 0 h 176"/>
                <a:gd name="T2" fmla="*/ 0 w 333"/>
                <a:gd name="T3" fmla="*/ 16 h 176"/>
                <a:gd name="T4" fmla="*/ 4 w 333"/>
                <a:gd name="T5" fmla="*/ 19 h 176"/>
                <a:gd name="T6" fmla="*/ 323 w 333"/>
                <a:gd name="T7" fmla="*/ 175 h 176"/>
                <a:gd name="T8" fmla="*/ 333 w 333"/>
                <a:gd name="T9" fmla="*/ 158 h 176"/>
                <a:gd name="T10" fmla="*/ 196 w 333"/>
                <a:gd name="T11" fmla="*/ 91 h 176"/>
                <a:gd name="T12" fmla="*/ 12 w 333"/>
                <a:gd name="T13" fmla="*/ 2 h 176"/>
                <a:gd name="T14" fmla="*/ 9 w 333"/>
                <a:gd name="T15" fmla="*/ 0 h 17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3" h="176">
                  <a:moveTo>
                    <a:pt x="9" y="0"/>
                  </a:moveTo>
                  <a:lnTo>
                    <a:pt x="0" y="16"/>
                  </a:lnTo>
                  <a:lnTo>
                    <a:pt x="4" y="19"/>
                  </a:lnTo>
                  <a:lnTo>
                    <a:pt x="323" y="175"/>
                  </a:lnTo>
                  <a:lnTo>
                    <a:pt x="333" y="158"/>
                  </a:lnTo>
                  <a:lnTo>
                    <a:pt x="196" y="91"/>
                  </a:lnTo>
                  <a:lnTo>
                    <a:pt x="12" y="2"/>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85" name="Freeform 84"/>
            <p:cNvSpPr>
              <a:spLocks/>
            </p:cNvSpPr>
            <p:nvPr/>
          </p:nvSpPr>
          <p:spPr bwMode="auto">
            <a:xfrm>
              <a:off x="5894" y="4999"/>
              <a:ext cx="43" cy="31"/>
            </a:xfrm>
            <a:custGeom>
              <a:avLst/>
              <a:gdLst>
                <a:gd name="T0" fmla="*/ 9 w 43"/>
                <a:gd name="T1" fmla="*/ 0 h 31"/>
                <a:gd name="T2" fmla="*/ 0 w 43"/>
                <a:gd name="T3" fmla="*/ 14 h 31"/>
                <a:gd name="T4" fmla="*/ 36 w 43"/>
                <a:gd name="T5" fmla="*/ 31 h 31"/>
                <a:gd name="T6" fmla="*/ 43 w 43"/>
                <a:gd name="T7" fmla="*/ 14 h 31"/>
                <a:gd name="T8" fmla="*/ 9 w 43"/>
                <a:gd name="T9" fmla="*/ 0 h 31"/>
              </a:gdLst>
              <a:ahLst/>
              <a:cxnLst>
                <a:cxn ang="0">
                  <a:pos x="T0" y="T1"/>
                </a:cxn>
                <a:cxn ang="0">
                  <a:pos x="T2" y="T3"/>
                </a:cxn>
                <a:cxn ang="0">
                  <a:pos x="T4" y="T5"/>
                </a:cxn>
                <a:cxn ang="0">
                  <a:pos x="T6" y="T7"/>
                </a:cxn>
                <a:cxn ang="0">
                  <a:pos x="T8" y="T9"/>
                </a:cxn>
              </a:cxnLst>
              <a:rect l="0" t="0" r="r" b="b"/>
              <a:pathLst>
                <a:path w="43" h="31">
                  <a:moveTo>
                    <a:pt x="9" y="0"/>
                  </a:moveTo>
                  <a:lnTo>
                    <a:pt x="0" y="14"/>
                  </a:lnTo>
                  <a:lnTo>
                    <a:pt x="36" y="31"/>
                  </a:lnTo>
                  <a:lnTo>
                    <a:pt x="43" y="14"/>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86" name="Freeform 85"/>
            <p:cNvSpPr>
              <a:spLocks/>
            </p:cNvSpPr>
            <p:nvPr/>
          </p:nvSpPr>
          <p:spPr bwMode="auto">
            <a:xfrm>
              <a:off x="5981" y="5040"/>
              <a:ext cx="331" cy="175"/>
            </a:xfrm>
            <a:custGeom>
              <a:avLst/>
              <a:gdLst>
                <a:gd name="T0" fmla="*/ 9 w 331"/>
                <a:gd name="T1" fmla="*/ 0 h 175"/>
                <a:gd name="T2" fmla="*/ 0 w 331"/>
                <a:gd name="T3" fmla="*/ 16 h 175"/>
                <a:gd name="T4" fmla="*/ 91 w 331"/>
                <a:gd name="T5" fmla="*/ 62 h 175"/>
                <a:gd name="T6" fmla="*/ 273 w 331"/>
                <a:gd name="T7" fmla="*/ 151 h 175"/>
                <a:gd name="T8" fmla="*/ 323 w 331"/>
                <a:gd name="T9" fmla="*/ 175 h 175"/>
                <a:gd name="T10" fmla="*/ 331 w 331"/>
                <a:gd name="T11" fmla="*/ 158 h 175"/>
                <a:gd name="T12" fmla="*/ 280 w 331"/>
                <a:gd name="T13" fmla="*/ 134 h 175"/>
                <a:gd name="T14" fmla="*/ 98 w 331"/>
                <a:gd name="T15" fmla="*/ 45 h 175"/>
                <a:gd name="T16" fmla="*/ 9 w 331"/>
                <a:gd name="T17" fmla="*/ 0 h 1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1" h="175">
                  <a:moveTo>
                    <a:pt x="9" y="0"/>
                  </a:moveTo>
                  <a:lnTo>
                    <a:pt x="0" y="16"/>
                  </a:lnTo>
                  <a:lnTo>
                    <a:pt x="91" y="62"/>
                  </a:lnTo>
                  <a:lnTo>
                    <a:pt x="273" y="151"/>
                  </a:lnTo>
                  <a:lnTo>
                    <a:pt x="323" y="175"/>
                  </a:lnTo>
                  <a:lnTo>
                    <a:pt x="331" y="158"/>
                  </a:lnTo>
                  <a:lnTo>
                    <a:pt x="280" y="134"/>
                  </a:lnTo>
                  <a:lnTo>
                    <a:pt x="98" y="45"/>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87" name="Freeform 86"/>
            <p:cNvSpPr>
              <a:spLocks/>
            </p:cNvSpPr>
            <p:nvPr/>
          </p:nvSpPr>
          <p:spPr bwMode="auto">
            <a:xfrm>
              <a:off x="6357" y="5225"/>
              <a:ext cx="41" cy="33"/>
            </a:xfrm>
            <a:custGeom>
              <a:avLst/>
              <a:gdLst>
                <a:gd name="T0" fmla="*/ 7 w 41"/>
                <a:gd name="T1" fmla="*/ 0 h 33"/>
                <a:gd name="T2" fmla="*/ 0 w 41"/>
                <a:gd name="T3" fmla="*/ 16 h 33"/>
                <a:gd name="T4" fmla="*/ 31 w 41"/>
                <a:gd name="T5" fmla="*/ 33 h 33"/>
                <a:gd name="T6" fmla="*/ 40 w 41"/>
                <a:gd name="T7" fmla="*/ 16 h 33"/>
                <a:gd name="T8" fmla="*/ 7 w 41"/>
                <a:gd name="T9" fmla="*/ 0 h 33"/>
              </a:gdLst>
              <a:ahLst/>
              <a:cxnLst>
                <a:cxn ang="0">
                  <a:pos x="T0" y="T1"/>
                </a:cxn>
                <a:cxn ang="0">
                  <a:pos x="T2" y="T3"/>
                </a:cxn>
                <a:cxn ang="0">
                  <a:pos x="T4" y="T5"/>
                </a:cxn>
                <a:cxn ang="0">
                  <a:pos x="T6" y="T7"/>
                </a:cxn>
                <a:cxn ang="0">
                  <a:pos x="T8" y="T9"/>
                </a:cxn>
              </a:cxnLst>
              <a:rect l="0" t="0" r="r" b="b"/>
              <a:pathLst>
                <a:path w="41" h="33">
                  <a:moveTo>
                    <a:pt x="7" y="0"/>
                  </a:moveTo>
                  <a:lnTo>
                    <a:pt x="0" y="16"/>
                  </a:lnTo>
                  <a:lnTo>
                    <a:pt x="31" y="33"/>
                  </a:lnTo>
                  <a:lnTo>
                    <a:pt x="40" y="16"/>
                  </a:lnTo>
                  <a:lnTo>
                    <a:pt x="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88" name="Freeform 87"/>
            <p:cNvSpPr>
              <a:spLocks/>
            </p:cNvSpPr>
            <p:nvPr/>
          </p:nvSpPr>
          <p:spPr bwMode="auto">
            <a:xfrm>
              <a:off x="6442" y="5265"/>
              <a:ext cx="182" cy="104"/>
            </a:xfrm>
            <a:custGeom>
              <a:avLst/>
              <a:gdLst>
                <a:gd name="T0" fmla="*/ 7 w 182"/>
                <a:gd name="T1" fmla="*/ 0 h 104"/>
                <a:gd name="T2" fmla="*/ 0 w 182"/>
                <a:gd name="T3" fmla="*/ 16 h 104"/>
                <a:gd name="T4" fmla="*/ 175 w 182"/>
                <a:gd name="T5" fmla="*/ 103 h 104"/>
                <a:gd name="T6" fmla="*/ 182 w 182"/>
                <a:gd name="T7" fmla="*/ 86 h 104"/>
                <a:gd name="T8" fmla="*/ 7 w 182"/>
                <a:gd name="T9" fmla="*/ 0 h 104"/>
              </a:gdLst>
              <a:ahLst/>
              <a:cxnLst>
                <a:cxn ang="0">
                  <a:pos x="T0" y="T1"/>
                </a:cxn>
                <a:cxn ang="0">
                  <a:pos x="T2" y="T3"/>
                </a:cxn>
                <a:cxn ang="0">
                  <a:pos x="T4" y="T5"/>
                </a:cxn>
                <a:cxn ang="0">
                  <a:pos x="T6" y="T7"/>
                </a:cxn>
                <a:cxn ang="0">
                  <a:pos x="T8" y="T9"/>
                </a:cxn>
              </a:cxnLst>
              <a:rect l="0" t="0" r="r" b="b"/>
              <a:pathLst>
                <a:path w="182" h="104">
                  <a:moveTo>
                    <a:pt x="7" y="0"/>
                  </a:moveTo>
                  <a:lnTo>
                    <a:pt x="0" y="16"/>
                  </a:lnTo>
                  <a:lnTo>
                    <a:pt x="175" y="103"/>
                  </a:lnTo>
                  <a:lnTo>
                    <a:pt x="182" y="86"/>
                  </a:lnTo>
                  <a:lnTo>
                    <a:pt x="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nvGrpSpPr>
            <p:cNvPr id="89" name="Group 88"/>
            <p:cNvGrpSpPr>
              <a:grpSpLocks/>
            </p:cNvGrpSpPr>
            <p:nvPr/>
          </p:nvGrpSpPr>
          <p:grpSpPr bwMode="auto">
            <a:xfrm>
              <a:off x="4032" y="3036"/>
              <a:ext cx="535" cy="684"/>
              <a:chOff x="4032" y="3036"/>
              <a:chExt cx="535" cy="684"/>
            </a:xfrm>
          </p:grpSpPr>
          <p:sp>
            <p:nvSpPr>
              <p:cNvPr id="266" name="Freeform 265"/>
              <p:cNvSpPr>
                <a:spLocks/>
              </p:cNvSpPr>
              <p:nvPr/>
            </p:nvSpPr>
            <p:spPr bwMode="auto">
              <a:xfrm>
                <a:off x="4032" y="3036"/>
                <a:ext cx="535" cy="684"/>
              </a:xfrm>
              <a:custGeom>
                <a:avLst/>
                <a:gdLst>
                  <a:gd name="T0" fmla="*/ 160 w 535"/>
                  <a:gd name="T1" fmla="*/ 33 h 684"/>
                  <a:gd name="T2" fmla="*/ 158 w 535"/>
                  <a:gd name="T3" fmla="*/ 35 h 684"/>
                  <a:gd name="T4" fmla="*/ 151 w 535"/>
                  <a:gd name="T5" fmla="*/ 38 h 684"/>
                  <a:gd name="T6" fmla="*/ 141 w 535"/>
                  <a:gd name="T7" fmla="*/ 52 h 684"/>
                  <a:gd name="T8" fmla="*/ 136 w 535"/>
                  <a:gd name="T9" fmla="*/ 64 h 684"/>
                  <a:gd name="T10" fmla="*/ 136 w 535"/>
                  <a:gd name="T11" fmla="*/ 71 h 684"/>
                  <a:gd name="T12" fmla="*/ 141 w 535"/>
                  <a:gd name="T13" fmla="*/ 83 h 684"/>
                  <a:gd name="T14" fmla="*/ 153 w 535"/>
                  <a:gd name="T15" fmla="*/ 112 h 684"/>
                  <a:gd name="T16" fmla="*/ 163 w 535"/>
                  <a:gd name="T17" fmla="*/ 141 h 684"/>
                  <a:gd name="T18" fmla="*/ 196 w 535"/>
                  <a:gd name="T19" fmla="*/ 230 h 684"/>
                  <a:gd name="T20" fmla="*/ 216 w 535"/>
                  <a:gd name="T21" fmla="*/ 287 h 684"/>
                  <a:gd name="T22" fmla="*/ 170 w 535"/>
                  <a:gd name="T23" fmla="*/ 340 h 684"/>
                  <a:gd name="T24" fmla="*/ 117 w 535"/>
                  <a:gd name="T25" fmla="*/ 407 h 684"/>
                  <a:gd name="T26" fmla="*/ 47 w 535"/>
                  <a:gd name="T27" fmla="*/ 501 h 684"/>
                  <a:gd name="T28" fmla="*/ 14 w 535"/>
                  <a:gd name="T29" fmla="*/ 561 h 684"/>
                  <a:gd name="T30" fmla="*/ 0 w 535"/>
                  <a:gd name="T31" fmla="*/ 587 h 684"/>
                  <a:gd name="T32" fmla="*/ 7 w 535"/>
                  <a:gd name="T33" fmla="*/ 604 h 684"/>
                  <a:gd name="T34" fmla="*/ 7 w 535"/>
                  <a:gd name="T35" fmla="*/ 611 h 684"/>
                  <a:gd name="T36" fmla="*/ 2 w 535"/>
                  <a:gd name="T37" fmla="*/ 631 h 684"/>
                  <a:gd name="T38" fmla="*/ 2 w 535"/>
                  <a:gd name="T39" fmla="*/ 638 h 684"/>
                  <a:gd name="T40" fmla="*/ 11 w 535"/>
                  <a:gd name="T41" fmla="*/ 659 h 684"/>
                  <a:gd name="T42" fmla="*/ 26 w 535"/>
                  <a:gd name="T43" fmla="*/ 683 h 684"/>
                  <a:gd name="T44" fmla="*/ 36 w 535"/>
                  <a:gd name="T45" fmla="*/ 683 h 684"/>
                  <a:gd name="T46" fmla="*/ 83 w 535"/>
                  <a:gd name="T47" fmla="*/ 671 h 684"/>
                  <a:gd name="T48" fmla="*/ 134 w 535"/>
                  <a:gd name="T49" fmla="*/ 590 h 684"/>
                  <a:gd name="T50" fmla="*/ 187 w 535"/>
                  <a:gd name="T51" fmla="*/ 508 h 684"/>
                  <a:gd name="T52" fmla="*/ 271 w 535"/>
                  <a:gd name="T53" fmla="*/ 383 h 684"/>
                  <a:gd name="T54" fmla="*/ 405 w 535"/>
                  <a:gd name="T55" fmla="*/ 383 h 684"/>
                  <a:gd name="T56" fmla="*/ 388 w 535"/>
                  <a:gd name="T57" fmla="*/ 350 h 684"/>
                  <a:gd name="T58" fmla="*/ 352 w 535"/>
                  <a:gd name="T59" fmla="*/ 275 h 684"/>
                  <a:gd name="T60" fmla="*/ 415 w 535"/>
                  <a:gd name="T61" fmla="*/ 187 h 684"/>
                  <a:gd name="T62" fmla="*/ 421 w 535"/>
                  <a:gd name="T63" fmla="*/ 179 h 684"/>
                  <a:gd name="T64" fmla="*/ 300 w 535"/>
                  <a:gd name="T65" fmla="*/ 179 h 684"/>
                  <a:gd name="T66" fmla="*/ 292 w 535"/>
                  <a:gd name="T67" fmla="*/ 167 h 684"/>
                  <a:gd name="T68" fmla="*/ 229 w 535"/>
                  <a:gd name="T69" fmla="*/ 40 h 684"/>
                  <a:gd name="T70" fmla="*/ 177 w 535"/>
                  <a:gd name="T71" fmla="*/ 40 h 684"/>
                  <a:gd name="T72" fmla="*/ 160 w 535"/>
                  <a:gd name="T73" fmla="*/ 33 h 6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535" h="684">
                    <a:moveTo>
                      <a:pt x="160" y="33"/>
                    </a:moveTo>
                    <a:lnTo>
                      <a:pt x="158" y="35"/>
                    </a:lnTo>
                    <a:lnTo>
                      <a:pt x="151" y="38"/>
                    </a:lnTo>
                    <a:lnTo>
                      <a:pt x="141" y="52"/>
                    </a:lnTo>
                    <a:lnTo>
                      <a:pt x="136" y="64"/>
                    </a:lnTo>
                    <a:lnTo>
                      <a:pt x="136" y="71"/>
                    </a:lnTo>
                    <a:lnTo>
                      <a:pt x="141" y="83"/>
                    </a:lnTo>
                    <a:lnTo>
                      <a:pt x="153" y="112"/>
                    </a:lnTo>
                    <a:lnTo>
                      <a:pt x="163" y="141"/>
                    </a:lnTo>
                    <a:lnTo>
                      <a:pt x="196" y="230"/>
                    </a:lnTo>
                    <a:lnTo>
                      <a:pt x="216" y="287"/>
                    </a:lnTo>
                    <a:lnTo>
                      <a:pt x="170" y="340"/>
                    </a:lnTo>
                    <a:lnTo>
                      <a:pt x="117" y="407"/>
                    </a:lnTo>
                    <a:lnTo>
                      <a:pt x="47" y="501"/>
                    </a:lnTo>
                    <a:lnTo>
                      <a:pt x="14" y="561"/>
                    </a:lnTo>
                    <a:lnTo>
                      <a:pt x="0" y="587"/>
                    </a:lnTo>
                    <a:lnTo>
                      <a:pt x="7" y="604"/>
                    </a:lnTo>
                    <a:lnTo>
                      <a:pt x="7" y="611"/>
                    </a:lnTo>
                    <a:lnTo>
                      <a:pt x="2" y="631"/>
                    </a:lnTo>
                    <a:lnTo>
                      <a:pt x="2" y="638"/>
                    </a:lnTo>
                    <a:lnTo>
                      <a:pt x="11" y="659"/>
                    </a:lnTo>
                    <a:lnTo>
                      <a:pt x="26" y="683"/>
                    </a:lnTo>
                    <a:lnTo>
                      <a:pt x="36" y="683"/>
                    </a:lnTo>
                    <a:lnTo>
                      <a:pt x="83" y="671"/>
                    </a:lnTo>
                    <a:lnTo>
                      <a:pt x="134" y="590"/>
                    </a:lnTo>
                    <a:lnTo>
                      <a:pt x="187" y="508"/>
                    </a:lnTo>
                    <a:lnTo>
                      <a:pt x="271" y="383"/>
                    </a:lnTo>
                    <a:lnTo>
                      <a:pt x="405" y="383"/>
                    </a:lnTo>
                    <a:lnTo>
                      <a:pt x="388" y="350"/>
                    </a:lnTo>
                    <a:lnTo>
                      <a:pt x="352" y="275"/>
                    </a:lnTo>
                    <a:lnTo>
                      <a:pt x="415" y="187"/>
                    </a:lnTo>
                    <a:lnTo>
                      <a:pt x="421" y="179"/>
                    </a:lnTo>
                    <a:lnTo>
                      <a:pt x="300" y="179"/>
                    </a:lnTo>
                    <a:lnTo>
                      <a:pt x="292" y="167"/>
                    </a:lnTo>
                    <a:lnTo>
                      <a:pt x="229" y="40"/>
                    </a:lnTo>
                    <a:lnTo>
                      <a:pt x="177" y="40"/>
                    </a:lnTo>
                    <a:lnTo>
                      <a:pt x="160" y="33"/>
                    </a:ln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67" name="Freeform 266"/>
              <p:cNvSpPr>
                <a:spLocks/>
              </p:cNvSpPr>
              <p:nvPr/>
            </p:nvSpPr>
            <p:spPr bwMode="auto">
              <a:xfrm>
                <a:off x="4032" y="3036"/>
                <a:ext cx="535" cy="684"/>
              </a:xfrm>
              <a:custGeom>
                <a:avLst/>
                <a:gdLst>
                  <a:gd name="T0" fmla="*/ 405 w 535"/>
                  <a:gd name="T1" fmla="*/ 383 h 684"/>
                  <a:gd name="T2" fmla="*/ 271 w 535"/>
                  <a:gd name="T3" fmla="*/ 383 h 684"/>
                  <a:gd name="T4" fmla="*/ 302 w 535"/>
                  <a:gd name="T5" fmla="*/ 434 h 684"/>
                  <a:gd name="T6" fmla="*/ 323 w 535"/>
                  <a:gd name="T7" fmla="*/ 470 h 684"/>
                  <a:gd name="T8" fmla="*/ 364 w 535"/>
                  <a:gd name="T9" fmla="*/ 530 h 684"/>
                  <a:gd name="T10" fmla="*/ 383 w 535"/>
                  <a:gd name="T11" fmla="*/ 554 h 684"/>
                  <a:gd name="T12" fmla="*/ 396 w 535"/>
                  <a:gd name="T13" fmla="*/ 561 h 684"/>
                  <a:gd name="T14" fmla="*/ 412 w 535"/>
                  <a:gd name="T15" fmla="*/ 554 h 684"/>
                  <a:gd name="T16" fmla="*/ 427 w 535"/>
                  <a:gd name="T17" fmla="*/ 537 h 684"/>
                  <a:gd name="T18" fmla="*/ 422 w 535"/>
                  <a:gd name="T19" fmla="*/ 530 h 684"/>
                  <a:gd name="T20" fmla="*/ 420 w 535"/>
                  <a:gd name="T21" fmla="*/ 525 h 684"/>
                  <a:gd name="T22" fmla="*/ 424 w 535"/>
                  <a:gd name="T23" fmla="*/ 523 h 684"/>
                  <a:gd name="T24" fmla="*/ 431 w 535"/>
                  <a:gd name="T25" fmla="*/ 515 h 684"/>
                  <a:gd name="T26" fmla="*/ 441 w 535"/>
                  <a:gd name="T27" fmla="*/ 511 h 684"/>
                  <a:gd name="T28" fmla="*/ 441 w 535"/>
                  <a:gd name="T29" fmla="*/ 503 h 684"/>
                  <a:gd name="T30" fmla="*/ 453 w 535"/>
                  <a:gd name="T31" fmla="*/ 489 h 684"/>
                  <a:gd name="T32" fmla="*/ 427 w 535"/>
                  <a:gd name="T33" fmla="*/ 427 h 684"/>
                  <a:gd name="T34" fmla="*/ 405 w 535"/>
                  <a:gd name="T35" fmla="*/ 383 h 6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35" h="684">
                    <a:moveTo>
                      <a:pt x="405" y="383"/>
                    </a:moveTo>
                    <a:lnTo>
                      <a:pt x="271" y="383"/>
                    </a:lnTo>
                    <a:lnTo>
                      <a:pt x="302" y="434"/>
                    </a:lnTo>
                    <a:lnTo>
                      <a:pt x="323" y="470"/>
                    </a:lnTo>
                    <a:lnTo>
                      <a:pt x="364" y="530"/>
                    </a:lnTo>
                    <a:lnTo>
                      <a:pt x="383" y="554"/>
                    </a:lnTo>
                    <a:lnTo>
                      <a:pt x="396" y="561"/>
                    </a:lnTo>
                    <a:lnTo>
                      <a:pt x="412" y="554"/>
                    </a:lnTo>
                    <a:lnTo>
                      <a:pt x="427" y="537"/>
                    </a:lnTo>
                    <a:lnTo>
                      <a:pt x="422" y="530"/>
                    </a:lnTo>
                    <a:lnTo>
                      <a:pt x="420" y="525"/>
                    </a:lnTo>
                    <a:lnTo>
                      <a:pt x="424" y="523"/>
                    </a:lnTo>
                    <a:lnTo>
                      <a:pt x="431" y="515"/>
                    </a:lnTo>
                    <a:lnTo>
                      <a:pt x="441" y="511"/>
                    </a:lnTo>
                    <a:lnTo>
                      <a:pt x="441" y="503"/>
                    </a:lnTo>
                    <a:lnTo>
                      <a:pt x="453" y="489"/>
                    </a:lnTo>
                    <a:lnTo>
                      <a:pt x="427" y="427"/>
                    </a:lnTo>
                    <a:lnTo>
                      <a:pt x="405" y="383"/>
                    </a:ln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68" name="Freeform 267"/>
              <p:cNvSpPr>
                <a:spLocks/>
              </p:cNvSpPr>
              <p:nvPr/>
            </p:nvSpPr>
            <p:spPr bwMode="auto">
              <a:xfrm>
                <a:off x="4032" y="3036"/>
                <a:ext cx="535" cy="684"/>
              </a:xfrm>
              <a:custGeom>
                <a:avLst/>
                <a:gdLst>
                  <a:gd name="T0" fmla="*/ 460 w 535"/>
                  <a:gd name="T1" fmla="*/ 0 h 684"/>
                  <a:gd name="T2" fmla="*/ 453 w 535"/>
                  <a:gd name="T3" fmla="*/ 4 h 684"/>
                  <a:gd name="T4" fmla="*/ 448 w 535"/>
                  <a:gd name="T5" fmla="*/ 9 h 684"/>
                  <a:gd name="T6" fmla="*/ 400 w 535"/>
                  <a:gd name="T7" fmla="*/ 62 h 684"/>
                  <a:gd name="T8" fmla="*/ 336 w 535"/>
                  <a:gd name="T9" fmla="*/ 136 h 684"/>
                  <a:gd name="T10" fmla="*/ 314 w 535"/>
                  <a:gd name="T11" fmla="*/ 163 h 684"/>
                  <a:gd name="T12" fmla="*/ 300 w 535"/>
                  <a:gd name="T13" fmla="*/ 179 h 684"/>
                  <a:gd name="T14" fmla="*/ 421 w 535"/>
                  <a:gd name="T15" fmla="*/ 179 h 684"/>
                  <a:gd name="T16" fmla="*/ 460 w 535"/>
                  <a:gd name="T17" fmla="*/ 131 h 684"/>
                  <a:gd name="T18" fmla="*/ 501 w 535"/>
                  <a:gd name="T19" fmla="*/ 79 h 684"/>
                  <a:gd name="T20" fmla="*/ 527 w 535"/>
                  <a:gd name="T21" fmla="*/ 50 h 684"/>
                  <a:gd name="T22" fmla="*/ 535 w 535"/>
                  <a:gd name="T23" fmla="*/ 33 h 684"/>
                  <a:gd name="T24" fmla="*/ 535 w 535"/>
                  <a:gd name="T25" fmla="*/ 28 h 684"/>
                  <a:gd name="T26" fmla="*/ 530 w 535"/>
                  <a:gd name="T27" fmla="*/ 23 h 684"/>
                  <a:gd name="T28" fmla="*/ 524 w 535"/>
                  <a:gd name="T29" fmla="*/ 16 h 684"/>
                  <a:gd name="T30" fmla="*/ 491 w 535"/>
                  <a:gd name="T31" fmla="*/ 16 h 684"/>
                  <a:gd name="T32" fmla="*/ 472 w 535"/>
                  <a:gd name="T33" fmla="*/ 4 h 684"/>
                  <a:gd name="T34" fmla="*/ 460 w 535"/>
                  <a:gd name="T35" fmla="*/ 0 h 6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35" h="684">
                    <a:moveTo>
                      <a:pt x="460" y="0"/>
                    </a:moveTo>
                    <a:lnTo>
                      <a:pt x="453" y="4"/>
                    </a:lnTo>
                    <a:lnTo>
                      <a:pt x="448" y="9"/>
                    </a:lnTo>
                    <a:lnTo>
                      <a:pt x="400" y="62"/>
                    </a:lnTo>
                    <a:lnTo>
                      <a:pt x="336" y="136"/>
                    </a:lnTo>
                    <a:lnTo>
                      <a:pt x="314" y="163"/>
                    </a:lnTo>
                    <a:lnTo>
                      <a:pt x="300" y="179"/>
                    </a:lnTo>
                    <a:lnTo>
                      <a:pt x="421" y="179"/>
                    </a:lnTo>
                    <a:lnTo>
                      <a:pt x="460" y="131"/>
                    </a:lnTo>
                    <a:lnTo>
                      <a:pt x="501" y="79"/>
                    </a:lnTo>
                    <a:lnTo>
                      <a:pt x="527" y="50"/>
                    </a:lnTo>
                    <a:lnTo>
                      <a:pt x="535" y="33"/>
                    </a:lnTo>
                    <a:lnTo>
                      <a:pt x="535" y="28"/>
                    </a:lnTo>
                    <a:lnTo>
                      <a:pt x="530" y="23"/>
                    </a:lnTo>
                    <a:lnTo>
                      <a:pt x="524" y="16"/>
                    </a:lnTo>
                    <a:lnTo>
                      <a:pt x="491" y="16"/>
                    </a:lnTo>
                    <a:lnTo>
                      <a:pt x="472" y="4"/>
                    </a:lnTo>
                    <a:lnTo>
                      <a:pt x="460" y="0"/>
                    </a:ln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69" name="Freeform 268"/>
              <p:cNvSpPr>
                <a:spLocks/>
              </p:cNvSpPr>
              <p:nvPr/>
            </p:nvSpPr>
            <p:spPr bwMode="auto">
              <a:xfrm>
                <a:off x="4032" y="3036"/>
                <a:ext cx="535" cy="684"/>
              </a:xfrm>
              <a:custGeom>
                <a:avLst/>
                <a:gdLst>
                  <a:gd name="T0" fmla="*/ 184 w 535"/>
                  <a:gd name="T1" fmla="*/ 38 h 684"/>
                  <a:gd name="T2" fmla="*/ 177 w 535"/>
                  <a:gd name="T3" fmla="*/ 40 h 684"/>
                  <a:gd name="T4" fmla="*/ 194 w 535"/>
                  <a:gd name="T5" fmla="*/ 40 h 684"/>
                  <a:gd name="T6" fmla="*/ 184 w 535"/>
                  <a:gd name="T7" fmla="*/ 38 h 684"/>
                </a:gdLst>
                <a:ahLst/>
                <a:cxnLst>
                  <a:cxn ang="0">
                    <a:pos x="T0" y="T1"/>
                  </a:cxn>
                  <a:cxn ang="0">
                    <a:pos x="T2" y="T3"/>
                  </a:cxn>
                  <a:cxn ang="0">
                    <a:pos x="T4" y="T5"/>
                  </a:cxn>
                  <a:cxn ang="0">
                    <a:pos x="T6" y="T7"/>
                  </a:cxn>
                </a:cxnLst>
                <a:rect l="0" t="0" r="r" b="b"/>
                <a:pathLst>
                  <a:path w="535" h="684">
                    <a:moveTo>
                      <a:pt x="184" y="38"/>
                    </a:moveTo>
                    <a:lnTo>
                      <a:pt x="177" y="40"/>
                    </a:lnTo>
                    <a:lnTo>
                      <a:pt x="194" y="40"/>
                    </a:lnTo>
                    <a:lnTo>
                      <a:pt x="184" y="38"/>
                    </a:ln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70" name="Freeform 269"/>
              <p:cNvSpPr>
                <a:spLocks/>
              </p:cNvSpPr>
              <p:nvPr/>
            </p:nvSpPr>
            <p:spPr bwMode="auto">
              <a:xfrm>
                <a:off x="4032" y="3036"/>
                <a:ext cx="535" cy="684"/>
              </a:xfrm>
              <a:custGeom>
                <a:avLst/>
                <a:gdLst>
                  <a:gd name="T0" fmla="*/ 213 w 535"/>
                  <a:gd name="T1" fmla="*/ 23 h 684"/>
                  <a:gd name="T2" fmla="*/ 199 w 535"/>
                  <a:gd name="T3" fmla="*/ 33 h 684"/>
                  <a:gd name="T4" fmla="*/ 194 w 535"/>
                  <a:gd name="T5" fmla="*/ 40 h 684"/>
                  <a:gd name="T6" fmla="*/ 229 w 535"/>
                  <a:gd name="T7" fmla="*/ 40 h 684"/>
                  <a:gd name="T8" fmla="*/ 223 w 535"/>
                  <a:gd name="T9" fmla="*/ 28 h 684"/>
                  <a:gd name="T10" fmla="*/ 213 w 535"/>
                  <a:gd name="T11" fmla="*/ 23 h 684"/>
                </a:gdLst>
                <a:ahLst/>
                <a:cxnLst>
                  <a:cxn ang="0">
                    <a:pos x="T0" y="T1"/>
                  </a:cxn>
                  <a:cxn ang="0">
                    <a:pos x="T2" y="T3"/>
                  </a:cxn>
                  <a:cxn ang="0">
                    <a:pos x="T4" y="T5"/>
                  </a:cxn>
                  <a:cxn ang="0">
                    <a:pos x="T6" y="T7"/>
                  </a:cxn>
                  <a:cxn ang="0">
                    <a:pos x="T8" y="T9"/>
                  </a:cxn>
                  <a:cxn ang="0">
                    <a:pos x="T10" y="T11"/>
                  </a:cxn>
                </a:cxnLst>
                <a:rect l="0" t="0" r="r" b="b"/>
                <a:pathLst>
                  <a:path w="535" h="684">
                    <a:moveTo>
                      <a:pt x="213" y="23"/>
                    </a:moveTo>
                    <a:lnTo>
                      <a:pt x="199" y="33"/>
                    </a:lnTo>
                    <a:lnTo>
                      <a:pt x="194" y="40"/>
                    </a:lnTo>
                    <a:lnTo>
                      <a:pt x="229" y="40"/>
                    </a:lnTo>
                    <a:lnTo>
                      <a:pt x="223" y="28"/>
                    </a:lnTo>
                    <a:lnTo>
                      <a:pt x="213" y="23"/>
                    </a:ln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71" name="Freeform 270"/>
              <p:cNvSpPr>
                <a:spLocks/>
              </p:cNvSpPr>
              <p:nvPr/>
            </p:nvSpPr>
            <p:spPr bwMode="auto">
              <a:xfrm>
                <a:off x="4032" y="3036"/>
                <a:ext cx="535" cy="684"/>
              </a:xfrm>
              <a:custGeom>
                <a:avLst/>
                <a:gdLst>
                  <a:gd name="T0" fmla="*/ 513 w 535"/>
                  <a:gd name="T1" fmla="*/ 0 h 684"/>
                  <a:gd name="T2" fmla="*/ 506 w 535"/>
                  <a:gd name="T3" fmla="*/ 4 h 684"/>
                  <a:gd name="T4" fmla="*/ 491 w 535"/>
                  <a:gd name="T5" fmla="*/ 16 h 684"/>
                  <a:gd name="T6" fmla="*/ 524 w 535"/>
                  <a:gd name="T7" fmla="*/ 16 h 684"/>
                  <a:gd name="T8" fmla="*/ 518 w 535"/>
                  <a:gd name="T9" fmla="*/ 9 h 684"/>
                  <a:gd name="T10" fmla="*/ 513 w 535"/>
                  <a:gd name="T11" fmla="*/ 0 h 684"/>
                </a:gdLst>
                <a:ahLst/>
                <a:cxnLst>
                  <a:cxn ang="0">
                    <a:pos x="T0" y="T1"/>
                  </a:cxn>
                  <a:cxn ang="0">
                    <a:pos x="T2" y="T3"/>
                  </a:cxn>
                  <a:cxn ang="0">
                    <a:pos x="T4" y="T5"/>
                  </a:cxn>
                  <a:cxn ang="0">
                    <a:pos x="T6" y="T7"/>
                  </a:cxn>
                  <a:cxn ang="0">
                    <a:pos x="T8" y="T9"/>
                  </a:cxn>
                  <a:cxn ang="0">
                    <a:pos x="T10" y="T11"/>
                  </a:cxn>
                </a:cxnLst>
                <a:rect l="0" t="0" r="r" b="b"/>
                <a:pathLst>
                  <a:path w="535" h="684">
                    <a:moveTo>
                      <a:pt x="513" y="0"/>
                    </a:moveTo>
                    <a:lnTo>
                      <a:pt x="506" y="4"/>
                    </a:lnTo>
                    <a:lnTo>
                      <a:pt x="491" y="16"/>
                    </a:lnTo>
                    <a:lnTo>
                      <a:pt x="524" y="16"/>
                    </a:lnTo>
                    <a:lnTo>
                      <a:pt x="518" y="9"/>
                    </a:lnTo>
                    <a:lnTo>
                      <a:pt x="513" y="0"/>
                    </a:ln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sp>
          <p:nvSpPr>
            <p:cNvPr id="90" name="Freeform 89"/>
            <p:cNvSpPr>
              <a:spLocks/>
            </p:cNvSpPr>
            <p:nvPr/>
          </p:nvSpPr>
          <p:spPr bwMode="auto">
            <a:xfrm>
              <a:off x="4531" y="3084"/>
              <a:ext cx="34" cy="34"/>
            </a:xfrm>
            <a:custGeom>
              <a:avLst/>
              <a:gdLst>
                <a:gd name="T0" fmla="*/ 26 w 34"/>
                <a:gd name="T1" fmla="*/ 0 h 34"/>
                <a:gd name="T2" fmla="*/ 0 w 34"/>
                <a:gd name="T3" fmla="*/ 28 h 34"/>
                <a:gd name="T4" fmla="*/ 4 w 34"/>
                <a:gd name="T5" fmla="*/ 33 h 34"/>
                <a:gd name="T6" fmla="*/ 33 w 34"/>
                <a:gd name="T7" fmla="*/ 4 h 34"/>
                <a:gd name="T8" fmla="*/ 26 w 34"/>
                <a:gd name="T9" fmla="*/ 0 h 34"/>
              </a:gdLst>
              <a:ahLst/>
              <a:cxnLst>
                <a:cxn ang="0">
                  <a:pos x="T0" y="T1"/>
                </a:cxn>
                <a:cxn ang="0">
                  <a:pos x="T2" y="T3"/>
                </a:cxn>
                <a:cxn ang="0">
                  <a:pos x="T4" y="T5"/>
                </a:cxn>
                <a:cxn ang="0">
                  <a:pos x="T6" y="T7"/>
                </a:cxn>
                <a:cxn ang="0">
                  <a:pos x="T8" y="T9"/>
                </a:cxn>
              </a:cxnLst>
              <a:rect l="0" t="0" r="r" b="b"/>
              <a:pathLst>
                <a:path w="34" h="34">
                  <a:moveTo>
                    <a:pt x="26" y="0"/>
                  </a:moveTo>
                  <a:lnTo>
                    <a:pt x="0" y="28"/>
                  </a:lnTo>
                  <a:lnTo>
                    <a:pt x="4" y="33"/>
                  </a:lnTo>
                  <a:lnTo>
                    <a:pt x="33" y="4"/>
                  </a:lnTo>
                  <a:lnTo>
                    <a:pt x="26"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91" name="Freeform 90"/>
            <p:cNvSpPr>
              <a:spLocks/>
            </p:cNvSpPr>
            <p:nvPr/>
          </p:nvSpPr>
          <p:spPr bwMode="auto">
            <a:xfrm>
              <a:off x="4555" y="3067"/>
              <a:ext cx="20" cy="22"/>
            </a:xfrm>
            <a:custGeom>
              <a:avLst/>
              <a:gdLst>
                <a:gd name="T0" fmla="*/ 7 w 20"/>
                <a:gd name="T1" fmla="*/ 0 h 22"/>
                <a:gd name="T2" fmla="*/ 0 w 20"/>
                <a:gd name="T3" fmla="*/ 16 h 22"/>
                <a:gd name="T4" fmla="*/ 9 w 20"/>
                <a:gd name="T5" fmla="*/ 21 h 22"/>
                <a:gd name="T6" fmla="*/ 16 w 20"/>
                <a:gd name="T7" fmla="*/ 2 h 22"/>
                <a:gd name="T8" fmla="*/ 7 w 20"/>
                <a:gd name="T9" fmla="*/ 0 h 22"/>
              </a:gdLst>
              <a:ahLst/>
              <a:cxnLst>
                <a:cxn ang="0">
                  <a:pos x="T0" y="T1"/>
                </a:cxn>
                <a:cxn ang="0">
                  <a:pos x="T2" y="T3"/>
                </a:cxn>
                <a:cxn ang="0">
                  <a:pos x="T4" y="T5"/>
                </a:cxn>
                <a:cxn ang="0">
                  <a:pos x="T6" y="T7"/>
                </a:cxn>
                <a:cxn ang="0">
                  <a:pos x="T8" y="T9"/>
                </a:cxn>
              </a:cxnLst>
              <a:rect l="0" t="0" r="r" b="b"/>
              <a:pathLst>
                <a:path w="20" h="22">
                  <a:moveTo>
                    <a:pt x="7" y="0"/>
                  </a:moveTo>
                  <a:lnTo>
                    <a:pt x="0" y="16"/>
                  </a:lnTo>
                  <a:lnTo>
                    <a:pt x="9" y="21"/>
                  </a:lnTo>
                  <a:lnTo>
                    <a:pt x="16" y="2"/>
                  </a:lnTo>
                  <a:lnTo>
                    <a:pt x="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92" name="Freeform 91"/>
            <p:cNvSpPr>
              <a:spLocks/>
            </p:cNvSpPr>
            <p:nvPr/>
          </p:nvSpPr>
          <p:spPr bwMode="auto">
            <a:xfrm>
              <a:off x="4562" y="3060"/>
              <a:ext cx="20" cy="20"/>
            </a:xfrm>
            <a:custGeom>
              <a:avLst/>
              <a:gdLst>
                <a:gd name="T0" fmla="*/ 0 w 20"/>
                <a:gd name="T1" fmla="*/ 4 h 20"/>
                <a:gd name="T2" fmla="*/ 9 w 20"/>
                <a:gd name="T3" fmla="*/ 4 h 20"/>
              </a:gdLst>
              <a:ahLst/>
              <a:cxnLst>
                <a:cxn ang="0">
                  <a:pos x="T0" y="T1"/>
                </a:cxn>
                <a:cxn ang="0">
                  <a:pos x="T2" y="T3"/>
                </a:cxn>
              </a:cxnLst>
              <a:rect l="0" t="0" r="r" b="b"/>
              <a:pathLst>
                <a:path w="20" h="20">
                  <a:moveTo>
                    <a:pt x="0" y="4"/>
                  </a:moveTo>
                  <a:lnTo>
                    <a:pt x="9" y="4"/>
                  </a:lnTo>
                </a:path>
              </a:pathLst>
            </a:custGeom>
            <a:noFill/>
            <a:ln w="7365">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AU"/>
            </a:p>
          </p:txBody>
        </p:sp>
        <p:sp>
          <p:nvSpPr>
            <p:cNvPr id="93" name="Freeform 92"/>
            <p:cNvSpPr>
              <a:spLocks/>
            </p:cNvSpPr>
            <p:nvPr/>
          </p:nvSpPr>
          <p:spPr bwMode="auto">
            <a:xfrm>
              <a:off x="4557" y="3057"/>
              <a:ext cx="20" cy="20"/>
            </a:xfrm>
            <a:custGeom>
              <a:avLst/>
              <a:gdLst>
                <a:gd name="T0" fmla="*/ 7 w 20"/>
                <a:gd name="T1" fmla="*/ 0 h 20"/>
                <a:gd name="T2" fmla="*/ 0 w 20"/>
                <a:gd name="T3" fmla="*/ 4 h 20"/>
                <a:gd name="T4" fmla="*/ 2 w 20"/>
                <a:gd name="T5" fmla="*/ 4 h 20"/>
                <a:gd name="T6" fmla="*/ 7 w 20"/>
                <a:gd name="T7" fmla="*/ 9 h 20"/>
                <a:gd name="T8" fmla="*/ 12 w 20"/>
                <a:gd name="T9" fmla="*/ 4 h 20"/>
                <a:gd name="T10" fmla="*/ 7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7" y="0"/>
                  </a:moveTo>
                  <a:lnTo>
                    <a:pt x="0" y="4"/>
                  </a:lnTo>
                  <a:lnTo>
                    <a:pt x="2" y="4"/>
                  </a:lnTo>
                  <a:lnTo>
                    <a:pt x="7" y="9"/>
                  </a:lnTo>
                  <a:lnTo>
                    <a:pt x="12" y="4"/>
                  </a:lnTo>
                  <a:lnTo>
                    <a:pt x="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94" name="Freeform 93"/>
            <p:cNvSpPr>
              <a:spLocks/>
            </p:cNvSpPr>
            <p:nvPr/>
          </p:nvSpPr>
          <p:spPr bwMode="auto">
            <a:xfrm>
              <a:off x="4546" y="3043"/>
              <a:ext cx="21" cy="20"/>
            </a:xfrm>
            <a:custGeom>
              <a:avLst/>
              <a:gdLst>
                <a:gd name="T0" fmla="*/ 9 w 21"/>
                <a:gd name="T1" fmla="*/ 0 h 20"/>
                <a:gd name="T2" fmla="*/ 0 w 21"/>
                <a:gd name="T3" fmla="*/ 4 h 20"/>
                <a:gd name="T4" fmla="*/ 11 w 21"/>
                <a:gd name="T5" fmla="*/ 19 h 20"/>
                <a:gd name="T6" fmla="*/ 21 w 21"/>
                <a:gd name="T7" fmla="*/ 14 h 20"/>
                <a:gd name="T8" fmla="*/ 9 w 21"/>
                <a:gd name="T9" fmla="*/ 0 h 20"/>
              </a:gdLst>
              <a:ahLst/>
              <a:cxnLst>
                <a:cxn ang="0">
                  <a:pos x="T0" y="T1"/>
                </a:cxn>
                <a:cxn ang="0">
                  <a:pos x="T2" y="T3"/>
                </a:cxn>
                <a:cxn ang="0">
                  <a:pos x="T4" y="T5"/>
                </a:cxn>
                <a:cxn ang="0">
                  <a:pos x="T6" y="T7"/>
                </a:cxn>
                <a:cxn ang="0">
                  <a:pos x="T8" y="T9"/>
                </a:cxn>
              </a:cxnLst>
              <a:rect l="0" t="0" r="r" b="b"/>
              <a:pathLst>
                <a:path w="21" h="20">
                  <a:moveTo>
                    <a:pt x="9" y="0"/>
                  </a:moveTo>
                  <a:lnTo>
                    <a:pt x="0" y="4"/>
                  </a:lnTo>
                  <a:lnTo>
                    <a:pt x="11" y="19"/>
                  </a:lnTo>
                  <a:lnTo>
                    <a:pt x="21" y="14"/>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95" name="Freeform 94"/>
            <p:cNvSpPr>
              <a:spLocks/>
            </p:cNvSpPr>
            <p:nvPr/>
          </p:nvSpPr>
          <p:spPr bwMode="auto">
            <a:xfrm>
              <a:off x="4541" y="3029"/>
              <a:ext cx="20" cy="20"/>
            </a:xfrm>
            <a:custGeom>
              <a:avLst/>
              <a:gdLst>
                <a:gd name="T0" fmla="*/ 7 w 20"/>
                <a:gd name="T1" fmla="*/ 0 h 20"/>
                <a:gd name="T2" fmla="*/ 2 w 20"/>
                <a:gd name="T3" fmla="*/ 2 h 20"/>
                <a:gd name="T4" fmla="*/ 0 w 20"/>
                <a:gd name="T5" fmla="*/ 9 h 20"/>
                <a:gd name="T6" fmla="*/ 4 w 20"/>
                <a:gd name="T7" fmla="*/ 19 h 20"/>
                <a:gd name="T8" fmla="*/ 14 w 20"/>
                <a:gd name="T9" fmla="*/ 14 h 20"/>
                <a:gd name="T10" fmla="*/ 7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7" y="0"/>
                  </a:moveTo>
                  <a:lnTo>
                    <a:pt x="2" y="2"/>
                  </a:lnTo>
                  <a:lnTo>
                    <a:pt x="0" y="9"/>
                  </a:lnTo>
                  <a:lnTo>
                    <a:pt x="4" y="19"/>
                  </a:lnTo>
                  <a:lnTo>
                    <a:pt x="14" y="14"/>
                  </a:lnTo>
                  <a:lnTo>
                    <a:pt x="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96" name="Freeform 95"/>
            <p:cNvSpPr>
              <a:spLocks/>
            </p:cNvSpPr>
            <p:nvPr/>
          </p:nvSpPr>
          <p:spPr bwMode="auto">
            <a:xfrm>
              <a:off x="4536" y="3031"/>
              <a:ext cx="20" cy="20"/>
            </a:xfrm>
            <a:custGeom>
              <a:avLst/>
              <a:gdLst>
                <a:gd name="T0" fmla="*/ 7 w 20"/>
                <a:gd name="T1" fmla="*/ 0 h 20"/>
                <a:gd name="T2" fmla="*/ 0 w 20"/>
                <a:gd name="T3" fmla="*/ 4 h 20"/>
                <a:gd name="T4" fmla="*/ 4 w 20"/>
                <a:gd name="T5" fmla="*/ 14 h 20"/>
                <a:gd name="T6" fmla="*/ 12 w 20"/>
                <a:gd name="T7" fmla="*/ 9 h 20"/>
                <a:gd name="T8" fmla="*/ 7 w 20"/>
                <a:gd name="T9" fmla="*/ 0 h 20"/>
              </a:gdLst>
              <a:ahLst/>
              <a:cxnLst>
                <a:cxn ang="0">
                  <a:pos x="T0" y="T1"/>
                </a:cxn>
                <a:cxn ang="0">
                  <a:pos x="T2" y="T3"/>
                </a:cxn>
                <a:cxn ang="0">
                  <a:pos x="T4" y="T5"/>
                </a:cxn>
                <a:cxn ang="0">
                  <a:pos x="T6" y="T7"/>
                </a:cxn>
                <a:cxn ang="0">
                  <a:pos x="T8" y="T9"/>
                </a:cxn>
              </a:cxnLst>
              <a:rect l="0" t="0" r="r" b="b"/>
              <a:pathLst>
                <a:path w="20" h="20">
                  <a:moveTo>
                    <a:pt x="7" y="0"/>
                  </a:moveTo>
                  <a:lnTo>
                    <a:pt x="0" y="4"/>
                  </a:lnTo>
                  <a:lnTo>
                    <a:pt x="4" y="14"/>
                  </a:lnTo>
                  <a:lnTo>
                    <a:pt x="12" y="9"/>
                  </a:lnTo>
                  <a:lnTo>
                    <a:pt x="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97" name="Freeform 96"/>
            <p:cNvSpPr>
              <a:spLocks/>
            </p:cNvSpPr>
            <p:nvPr/>
          </p:nvSpPr>
          <p:spPr bwMode="auto">
            <a:xfrm>
              <a:off x="4522" y="3036"/>
              <a:ext cx="20" cy="22"/>
            </a:xfrm>
            <a:custGeom>
              <a:avLst/>
              <a:gdLst>
                <a:gd name="T0" fmla="*/ 14 w 20"/>
                <a:gd name="T1" fmla="*/ 0 h 22"/>
                <a:gd name="T2" fmla="*/ 0 w 20"/>
                <a:gd name="T3" fmla="*/ 11 h 22"/>
                <a:gd name="T4" fmla="*/ 0 w 20"/>
                <a:gd name="T5" fmla="*/ 21 h 22"/>
                <a:gd name="T6" fmla="*/ 2 w 20"/>
                <a:gd name="T7" fmla="*/ 21 h 22"/>
                <a:gd name="T8" fmla="*/ 19 w 20"/>
                <a:gd name="T9" fmla="*/ 9 h 22"/>
                <a:gd name="T10" fmla="*/ 14 w 20"/>
                <a:gd name="T11" fmla="*/ 0 h 22"/>
              </a:gdLst>
              <a:ahLst/>
              <a:cxnLst>
                <a:cxn ang="0">
                  <a:pos x="T0" y="T1"/>
                </a:cxn>
                <a:cxn ang="0">
                  <a:pos x="T2" y="T3"/>
                </a:cxn>
                <a:cxn ang="0">
                  <a:pos x="T4" y="T5"/>
                </a:cxn>
                <a:cxn ang="0">
                  <a:pos x="T6" y="T7"/>
                </a:cxn>
                <a:cxn ang="0">
                  <a:pos x="T8" y="T9"/>
                </a:cxn>
                <a:cxn ang="0">
                  <a:pos x="T10" y="T11"/>
                </a:cxn>
              </a:cxnLst>
              <a:rect l="0" t="0" r="r" b="b"/>
              <a:pathLst>
                <a:path w="20" h="22">
                  <a:moveTo>
                    <a:pt x="14" y="0"/>
                  </a:moveTo>
                  <a:lnTo>
                    <a:pt x="0" y="11"/>
                  </a:lnTo>
                  <a:lnTo>
                    <a:pt x="0" y="21"/>
                  </a:lnTo>
                  <a:lnTo>
                    <a:pt x="2" y="21"/>
                  </a:lnTo>
                  <a:lnTo>
                    <a:pt x="19" y="9"/>
                  </a:lnTo>
                  <a:lnTo>
                    <a:pt x="1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98" name="Freeform 97"/>
            <p:cNvSpPr>
              <a:spLocks/>
            </p:cNvSpPr>
            <p:nvPr/>
          </p:nvSpPr>
          <p:spPr bwMode="auto">
            <a:xfrm>
              <a:off x="4502" y="3036"/>
              <a:ext cx="24" cy="22"/>
            </a:xfrm>
            <a:custGeom>
              <a:avLst/>
              <a:gdLst>
                <a:gd name="T0" fmla="*/ 4 w 24"/>
                <a:gd name="T1" fmla="*/ 0 h 22"/>
                <a:gd name="T2" fmla="*/ 0 w 24"/>
                <a:gd name="T3" fmla="*/ 9 h 22"/>
                <a:gd name="T4" fmla="*/ 19 w 24"/>
                <a:gd name="T5" fmla="*/ 21 h 22"/>
                <a:gd name="T6" fmla="*/ 23 w 24"/>
                <a:gd name="T7" fmla="*/ 11 h 22"/>
                <a:gd name="T8" fmla="*/ 4 w 24"/>
                <a:gd name="T9" fmla="*/ 0 h 22"/>
              </a:gdLst>
              <a:ahLst/>
              <a:cxnLst>
                <a:cxn ang="0">
                  <a:pos x="T0" y="T1"/>
                </a:cxn>
                <a:cxn ang="0">
                  <a:pos x="T2" y="T3"/>
                </a:cxn>
                <a:cxn ang="0">
                  <a:pos x="T4" y="T5"/>
                </a:cxn>
                <a:cxn ang="0">
                  <a:pos x="T6" y="T7"/>
                </a:cxn>
                <a:cxn ang="0">
                  <a:pos x="T8" y="T9"/>
                </a:cxn>
              </a:cxnLst>
              <a:rect l="0" t="0" r="r" b="b"/>
              <a:pathLst>
                <a:path w="24" h="22">
                  <a:moveTo>
                    <a:pt x="4" y="0"/>
                  </a:moveTo>
                  <a:lnTo>
                    <a:pt x="0" y="9"/>
                  </a:lnTo>
                  <a:lnTo>
                    <a:pt x="19" y="21"/>
                  </a:lnTo>
                  <a:lnTo>
                    <a:pt x="23" y="11"/>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99" name="Freeform 98"/>
            <p:cNvSpPr>
              <a:spLocks/>
            </p:cNvSpPr>
            <p:nvPr/>
          </p:nvSpPr>
          <p:spPr bwMode="auto">
            <a:xfrm>
              <a:off x="4490" y="3031"/>
              <a:ext cx="20" cy="20"/>
            </a:xfrm>
            <a:custGeom>
              <a:avLst/>
              <a:gdLst>
                <a:gd name="T0" fmla="*/ 2 w 20"/>
                <a:gd name="T1" fmla="*/ 0 h 20"/>
                <a:gd name="T2" fmla="*/ 0 w 20"/>
                <a:gd name="T3" fmla="*/ 0 h 20"/>
                <a:gd name="T4" fmla="*/ 0 w 20"/>
                <a:gd name="T5" fmla="*/ 9 h 20"/>
                <a:gd name="T6" fmla="*/ 11 w 20"/>
                <a:gd name="T7" fmla="*/ 14 h 20"/>
                <a:gd name="T8" fmla="*/ 16 w 20"/>
                <a:gd name="T9" fmla="*/ 4 h 20"/>
                <a:gd name="T10" fmla="*/ 2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2" y="0"/>
                  </a:moveTo>
                  <a:lnTo>
                    <a:pt x="0" y="0"/>
                  </a:lnTo>
                  <a:lnTo>
                    <a:pt x="0" y="9"/>
                  </a:lnTo>
                  <a:lnTo>
                    <a:pt x="11" y="14"/>
                  </a:lnTo>
                  <a:lnTo>
                    <a:pt x="16" y="4"/>
                  </a:lnTo>
                  <a:lnTo>
                    <a:pt x="2"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00" name="Freeform 99"/>
            <p:cNvSpPr>
              <a:spLocks/>
            </p:cNvSpPr>
            <p:nvPr/>
          </p:nvSpPr>
          <p:spPr bwMode="auto">
            <a:xfrm>
              <a:off x="4483" y="3031"/>
              <a:ext cx="20" cy="20"/>
            </a:xfrm>
            <a:custGeom>
              <a:avLst/>
              <a:gdLst>
                <a:gd name="T0" fmla="*/ 7 w 20"/>
                <a:gd name="T1" fmla="*/ 0 h 20"/>
                <a:gd name="T2" fmla="*/ 0 w 20"/>
                <a:gd name="T3" fmla="*/ 4 h 20"/>
                <a:gd name="T4" fmla="*/ 0 w 20"/>
                <a:gd name="T5" fmla="*/ 7 h 20"/>
                <a:gd name="T6" fmla="*/ 4 w 20"/>
                <a:gd name="T7" fmla="*/ 14 h 20"/>
                <a:gd name="T8" fmla="*/ 11 w 20"/>
                <a:gd name="T9" fmla="*/ 9 h 20"/>
                <a:gd name="T10" fmla="*/ 7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7" y="0"/>
                  </a:moveTo>
                  <a:lnTo>
                    <a:pt x="0" y="4"/>
                  </a:lnTo>
                  <a:lnTo>
                    <a:pt x="0" y="7"/>
                  </a:lnTo>
                  <a:lnTo>
                    <a:pt x="4" y="14"/>
                  </a:lnTo>
                  <a:lnTo>
                    <a:pt x="11" y="9"/>
                  </a:lnTo>
                  <a:lnTo>
                    <a:pt x="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01" name="Freeform 100"/>
            <p:cNvSpPr>
              <a:spLocks/>
            </p:cNvSpPr>
            <p:nvPr/>
          </p:nvSpPr>
          <p:spPr bwMode="auto">
            <a:xfrm>
              <a:off x="4478" y="3038"/>
              <a:ext cx="20" cy="20"/>
            </a:xfrm>
            <a:custGeom>
              <a:avLst/>
              <a:gdLst>
                <a:gd name="T0" fmla="*/ 4 w 20"/>
                <a:gd name="T1" fmla="*/ 0 h 20"/>
                <a:gd name="T2" fmla="*/ 0 w 20"/>
                <a:gd name="T3" fmla="*/ 4 h 20"/>
                <a:gd name="T4" fmla="*/ 4 w 20"/>
                <a:gd name="T5" fmla="*/ 9 h 20"/>
                <a:gd name="T6" fmla="*/ 9 w 20"/>
                <a:gd name="T7" fmla="*/ 4 h 20"/>
                <a:gd name="T8" fmla="*/ 4 w 20"/>
                <a:gd name="T9" fmla="*/ 0 h 20"/>
              </a:gdLst>
              <a:ahLst/>
              <a:cxnLst>
                <a:cxn ang="0">
                  <a:pos x="T0" y="T1"/>
                </a:cxn>
                <a:cxn ang="0">
                  <a:pos x="T2" y="T3"/>
                </a:cxn>
                <a:cxn ang="0">
                  <a:pos x="T4" y="T5"/>
                </a:cxn>
                <a:cxn ang="0">
                  <a:pos x="T6" y="T7"/>
                </a:cxn>
                <a:cxn ang="0">
                  <a:pos x="T8" y="T9"/>
                </a:cxn>
              </a:cxnLst>
              <a:rect l="0" t="0" r="r" b="b"/>
              <a:pathLst>
                <a:path w="20" h="20">
                  <a:moveTo>
                    <a:pt x="4" y="0"/>
                  </a:moveTo>
                  <a:lnTo>
                    <a:pt x="0" y="4"/>
                  </a:lnTo>
                  <a:lnTo>
                    <a:pt x="4" y="9"/>
                  </a:lnTo>
                  <a:lnTo>
                    <a:pt x="9" y="4"/>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02" name="Freeform 101"/>
            <p:cNvSpPr>
              <a:spLocks/>
            </p:cNvSpPr>
            <p:nvPr/>
          </p:nvSpPr>
          <p:spPr bwMode="auto">
            <a:xfrm>
              <a:off x="4428" y="3043"/>
              <a:ext cx="55" cy="58"/>
            </a:xfrm>
            <a:custGeom>
              <a:avLst/>
              <a:gdLst>
                <a:gd name="T0" fmla="*/ 50 w 55"/>
                <a:gd name="T1" fmla="*/ 0 h 58"/>
                <a:gd name="T2" fmla="*/ 2 w 55"/>
                <a:gd name="T3" fmla="*/ 52 h 58"/>
                <a:gd name="T4" fmla="*/ 0 w 55"/>
                <a:gd name="T5" fmla="*/ 52 h 58"/>
                <a:gd name="T6" fmla="*/ 7 w 55"/>
                <a:gd name="T7" fmla="*/ 57 h 58"/>
                <a:gd name="T8" fmla="*/ 55 w 55"/>
                <a:gd name="T9" fmla="*/ 4 h 58"/>
                <a:gd name="T10" fmla="*/ 50 w 55"/>
                <a:gd name="T11" fmla="*/ 0 h 58"/>
              </a:gdLst>
              <a:ahLst/>
              <a:cxnLst>
                <a:cxn ang="0">
                  <a:pos x="T0" y="T1"/>
                </a:cxn>
                <a:cxn ang="0">
                  <a:pos x="T2" y="T3"/>
                </a:cxn>
                <a:cxn ang="0">
                  <a:pos x="T4" y="T5"/>
                </a:cxn>
                <a:cxn ang="0">
                  <a:pos x="T6" y="T7"/>
                </a:cxn>
                <a:cxn ang="0">
                  <a:pos x="T8" y="T9"/>
                </a:cxn>
                <a:cxn ang="0">
                  <a:pos x="T10" y="T11"/>
                </a:cxn>
              </a:cxnLst>
              <a:rect l="0" t="0" r="r" b="b"/>
              <a:pathLst>
                <a:path w="55" h="58">
                  <a:moveTo>
                    <a:pt x="50" y="0"/>
                  </a:moveTo>
                  <a:lnTo>
                    <a:pt x="2" y="52"/>
                  </a:lnTo>
                  <a:lnTo>
                    <a:pt x="0" y="52"/>
                  </a:lnTo>
                  <a:lnTo>
                    <a:pt x="7" y="57"/>
                  </a:lnTo>
                  <a:lnTo>
                    <a:pt x="55" y="4"/>
                  </a:lnTo>
                  <a:lnTo>
                    <a:pt x="50"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03" name="Freeform 102"/>
            <p:cNvSpPr>
              <a:spLocks/>
            </p:cNvSpPr>
            <p:nvPr/>
          </p:nvSpPr>
          <p:spPr bwMode="auto">
            <a:xfrm>
              <a:off x="4363" y="3096"/>
              <a:ext cx="74" cy="79"/>
            </a:xfrm>
            <a:custGeom>
              <a:avLst/>
              <a:gdLst>
                <a:gd name="T0" fmla="*/ 64 w 74"/>
                <a:gd name="T1" fmla="*/ 0 h 79"/>
                <a:gd name="T2" fmla="*/ 0 w 74"/>
                <a:gd name="T3" fmla="*/ 74 h 79"/>
                <a:gd name="T4" fmla="*/ 9 w 74"/>
                <a:gd name="T5" fmla="*/ 79 h 79"/>
                <a:gd name="T6" fmla="*/ 74 w 74"/>
                <a:gd name="T7" fmla="*/ 4 h 79"/>
                <a:gd name="T8" fmla="*/ 64 w 74"/>
                <a:gd name="T9" fmla="*/ 0 h 79"/>
              </a:gdLst>
              <a:ahLst/>
              <a:cxnLst>
                <a:cxn ang="0">
                  <a:pos x="T0" y="T1"/>
                </a:cxn>
                <a:cxn ang="0">
                  <a:pos x="T2" y="T3"/>
                </a:cxn>
                <a:cxn ang="0">
                  <a:pos x="T4" y="T5"/>
                </a:cxn>
                <a:cxn ang="0">
                  <a:pos x="T6" y="T7"/>
                </a:cxn>
                <a:cxn ang="0">
                  <a:pos x="T8" y="T9"/>
                </a:cxn>
              </a:cxnLst>
              <a:rect l="0" t="0" r="r" b="b"/>
              <a:pathLst>
                <a:path w="74" h="79">
                  <a:moveTo>
                    <a:pt x="64" y="0"/>
                  </a:moveTo>
                  <a:lnTo>
                    <a:pt x="0" y="74"/>
                  </a:lnTo>
                  <a:lnTo>
                    <a:pt x="9" y="79"/>
                  </a:lnTo>
                  <a:lnTo>
                    <a:pt x="74" y="4"/>
                  </a:lnTo>
                  <a:lnTo>
                    <a:pt x="6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04" name="Freeform 103"/>
            <p:cNvSpPr>
              <a:spLocks/>
            </p:cNvSpPr>
            <p:nvPr/>
          </p:nvSpPr>
          <p:spPr bwMode="auto">
            <a:xfrm>
              <a:off x="4342" y="3170"/>
              <a:ext cx="31" cy="31"/>
            </a:xfrm>
            <a:custGeom>
              <a:avLst/>
              <a:gdLst>
                <a:gd name="T0" fmla="*/ 21 w 31"/>
                <a:gd name="T1" fmla="*/ 0 h 31"/>
                <a:gd name="T2" fmla="*/ 0 w 31"/>
                <a:gd name="T3" fmla="*/ 26 h 31"/>
                <a:gd name="T4" fmla="*/ 9 w 31"/>
                <a:gd name="T5" fmla="*/ 31 h 31"/>
                <a:gd name="T6" fmla="*/ 31 w 31"/>
                <a:gd name="T7" fmla="*/ 4 h 31"/>
                <a:gd name="T8" fmla="*/ 21 w 31"/>
                <a:gd name="T9" fmla="*/ 0 h 31"/>
              </a:gdLst>
              <a:ahLst/>
              <a:cxnLst>
                <a:cxn ang="0">
                  <a:pos x="T0" y="T1"/>
                </a:cxn>
                <a:cxn ang="0">
                  <a:pos x="T2" y="T3"/>
                </a:cxn>
                <a:cxn ang="0">
                  <a:pos x="T4" y="T5"/>
                </a:cxn>
                <a:cxn ang="0">
                  <a:pos x="T6" y="T7"/>
                </a:cxn>
                <a:cxn ang="0">
                  <a:pos x="T8" y="T9"/>
                </a:cxn>
              </a:cxnLst>
              <a:rect l="0" t="0" r="r" b="b"/>
              <a:pathLst>
                <a:path w="31" h="31">
                  <a:moveTo>
                    <a:pt x="21" y="0"/>
                  </a:moveTo>
                  <a:lnTo>
                    <a:pt x="0" y="26"/>
                  </a:lnTo>
                  <a:lnTo>
                    <a:pt x="9" y="31"/>
                  </a:lnTo>
                  <a:lnTo>
                    <a:pt x="31" y="4"/>
                  </a:lnTo>
                  <a:lnTo>
                    <a:pt x="21"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05" name="Freeform 104"/>
            <p:cNvSpPr>
              <a:spLocks/>
            </p:cNvSpPr>
            <p:nvPr/>
          </p:nvSpPr>
          <p:spPr bwMode="auto">
            <a:xfrm>
              <a:off x="4327" y="3197"/>
              <a:ext cx="24" cy="26"/>
            </a:xfrm>
            <a:custGeom>
              <a:avLst/>
              <a:gdLst>
                <a:gd name="T0" fmla="*/ 14 w 24"/>
                <a:gd name="T1" fmla="*/ 0 h 26"/>
                <a:gd name="T2" fmla="*/ 0 w 24"/>
                <a:gd name="T3" fmla="*/ 16 h 26"/>
                <a:gd name="T4" fmla="*/ 0 w 24"/>
                <a:gd name="T5" fmla="*/ 21 h 26"/>
                <a:gd name="T6" fmla="*/ 2 w 24"/>
                <a:gd name="T7" fmla="*/ 26 h 26"/>
                <a:gd name="T8" fmla="*/ 4 w 24"/>
                <a:gd name="T9" fmla="*/ 26 h 26"/>
                <a:gd name="T10" fmla="*/ 23 w 24"/>
                <a:gd name="T11" fmla="*/ 4 h 26"/>
                <a:gd name="T12" fmla="*/ 14 w 24"/>
                <a:gd name="T13" fmla="*/ 0 h 26"/>
              </a:gdLst>
              <a:ahLst/>
              <a:cxnLst>
                <a:cxn ang="0">
                  <a:pos x="T0" y="T1"/>
                </a:cxn>
                <a:cxn ang="0">
                  <a:pos x="T2" y="T3"/>
                </a:cxn>
                <a:cxn ang="0">
                  <a:pos x="T4" y="T5"/>
                </a:cxn>
                <a:cxn ang="0">
                  <a:pos x="T6" y="T7"/>
                </a:cxn>
                <a:cxn ang="0">
                  <a:pos x="T8" y="T9"/>
                </a:cxn>
                <a:cxn ang="0">
                  <a:pos x="T10" y="T11"/>
                </a:cxn>
                <a:cxn ang="0">
                  <a:pos x="T12" y="T13"/>
                </a:cxn>
              </a:cxnLst>
              <a:rect l="0" t="0" r="r" b="b"/>
              <a:pathLst>
                <a:path w="24" h="26">
                  <a:moveTo>
                    <a:pt x="14" y="0"/>
                  </a:moveTo>
                  <a:lnTo>
                    <a:pt x="0" y="16"/>
                  </a:lnTo>
                  <a:lnTo>
                    <a:pt x="0" y="21"/>
                  </a:lnTo>
                  <a:lnTo>
                    <a:pt x="2" y="26"/>
                  </a:lnTo>
                  <a:lnTo>
                    <a:pt x="4" y="26"/>
                  </a:lnTo>
                  <a:lnTo>
                    <a:pt x="23" y="4"/>
                  </a:lnTo>
                  <a:lnTo>
                    <a:pt x="1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06" name="Freeform 105"/>
            <p:cNvSpPr>
              <a:spLocks/>
            </p:cNvSpPr>
            <p:nvPr/>
          </p:nvSpPr>
          <p:spPr bwMode="auto">
            <a:xfrm>
              <a:off x="4320" y="3202"/>
              <a:ext cx="20" cy="20"/>
            </a:xfrm>
            <a:custGeom>
              <a:avLst/>
              <a:gdLst>
                <a:gd name="T0" fmla="*/ 9 w 20"/>
                <a:gd name="T1" fmla="*/ 0 h 20"/>
                <a:gd name="T2" fmla="*/ 0 w 20"/>
                <a:gd name="T3" fmla="*/ 4 h 20"/>
                <a:gd name="T4" fmla="*/ 7 w 20"/>
                <a:gd name="T5" fmla="*/ 16 h 20"/>
                <a:gd name="T6" fmla="*/ 16 w 20"/>
                <a:gd name="T7" fmla="*/ 12 h 20"/>
                <a:gd name="T8" fmla="*/ 9 w 20"/>
                <a:gd name="T9" fmla="*/ 0 h 20"/>
              </a:gdLst>
              <a:ahLst/>
              <a:cxnLst>
                <a:cxn ang="0">
                  <a:pos x="T0" y="T1"/>
                </a:cxn>
                <a:cxn ang="0">
                  <a:pos x="T2" y="T3"/>
                </a:cxn>
                <a:cxn ang="0">
                  <a:pos x="T4" y="T5"/>
                </a:cxn>
                <a:cxn ang="0">
                  <a:pos x="T6" y="T7"/>
                </a:cxn>
                <a:cxn ang="0">
                  <a:pos x="T8" y="T9"/>
                </a:cxn>
              </a:cxnLst>
              <a:rect l="0" t="0" r="r" b="b"/>
              <a:pathLst>
                <a:path w="20" h="20">
                  <a:moveTo>
                    <a:pt x="9" y="0"/>
                  </a:moveTo>
                  <a:lnTo>
                    <a:pt x="0" y="4"/>
                  </a:lnTo>
                  <a:lnTo>
                    <a:pt x="7" y="16"/>
                  </a:lnTo>
                  <a:lnTo>
                    <a:pt x="16" y="12"/>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07" name="Freeform 106"/>
            <p:cNvSpPr>
              <a:spLocks/>
            </p:cNvSpPr>
            <p:nvPr/>
          </p:nvSpPr>
          <p:spPr bwMode="auto">
            <a:xfrm>
              <a:off x="4277" y="3115"/>
              <a:ext cx="53" cy="91"/>
            </a:xfrm>
            <a:custGeom>
              <a:avLst/>
              <a:gdLst>
                <a:gd name="T0" fmla="*/ 9 w 53"/>
                <a:gd name="T1" fmla="*/ 0 h 91"/>
                <a:gd name="T2" fmla="*/ 0 w 53"/>
                <a:gd name="T3" fmla="*/ 4 h 91"/>
                <a:gd name="T4" fmla="*/ 43 w 53"/>
                <a:gd name="T5" fmla="*/ 91 h 91"/>
                <a:gd name="T6" fmla="*/ 52 w 53"/>
                <a:gd name="T7" fmla="*/ 86 h 91"/>
                <a:gd name="T8" fmla="*/ 9 w 53"/>
                <a:gd name="T9" fmla="*/ 0 h 91"/>
              </a:gdLst>
              <a:ahLst/>
              <a:cxnLst>
                <a:cxn ang="0">
                  <a:pos x="T0" y="T1"/>
                </a:cxn>
                <a:cxn ang="0">
                  <a:pos x="T2" y="T3"/>
                </a:cxn>
                <a:cxn ang="0">
                  <a:pos x="T4" y="T5"/>
                </a:cxn>
                <a:cxn ang="0">
                  <a:pos x="T6" y="T7"/>
                </a:cxn>
                <a:cxn ang="0">
                  <a:pos x="T8" y="T9"/>
                </a:cxn>
              </a:cxnLst>
              <a:rect l="0" t="0" r="r" b="b"/>
              <a:pathLst>
                <a:path w="53" h="91">
                  <a:moveTo>
                    <a:pt x="9" y="0"/>
                  </a:moveTo>
                  <a:lnTo>
                    <a:pt x="0" y="4"/>
                  </a:lnTo>
                  <a:lnTo>
                    <a:pt x="43" y="91"/>
                  </a:lnTo>
                  <a:lnTo>
                    <a:pt x="52" y="86"/>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08" name="Freeform 107"/>
            <p:cNvSpPr>
              <a:spLocks/>
            </p:cNvSpPr>
            <p:nvPr/>
          </p:nvSpPr>
          <p:spPr bwMode="auto">
            <a:xfrm>
              <a:off x="4250" y="3060"/>
              <a:ext cx="36" cy="60"/>
            </a:xfrm>
            <a:custGeom>
              <a:avLst/>
              <a:gdLst>
                <a:gd name="T0" fmla="*/ 7 w 36"/>
                <a:gd name="T1" fmla="*/ 0 h 60"/>
                <a:gd name="T2" fmla="*/ 0 w 36"/>
                <a:gd name="T3" fmla="*/ 7 h 60"/>
                <a:gd name="T4" fmla="*/ 26 w 36"/>
                <a:gd name="T5" fmla="*/ 59 h 60"/>
                <a:gd name="T6" fmla="*/ 35 w 36"/>
                <a:gd name="T7" fmla="*/ 55 h 60"/>
                <a:gd name="T8" fmla="*/ 7 w 36"/>
                <a:gd name="T9" fmla="*/ 2 h 60"/>
                <a:gd name="T10" fmla="*/ 7 w 36"/>
                <a:gd name="T11" fmla="*/ 0 h 60"/>
              </a:gdLst>
              <a:ahLst/>
              <a:cxnLst>
                <a:cxn ang="0">
                  <a:pos x="T0" y="T1"/>
                </a:cxn>
                <a:cxn ang="0">
                  <a:pos x="T2" y="T3"/>
                </a:cxn>
                <a:cxn ang="0">
                  <a:pos x="T4" y="T5"/>
                </a:cxn>
                <a:cxn ang="0">
                  <a:pos x="T6" y="T7"/>
                </a:cxn>
                <a:cxn ang="0">
                  <a:pos x="T8" y="T9"/>
                </a:cxn>
                <a:cxn ang="0">
                  <a:pos x="T10" y="T11"/>
                </a:cxn>
              </a:cxnLst>
              <a:rect l="0" t="0" r="r" b="b"/>
              <a:pathLst>
                <a:path w="36" h="60">
                  <a:moveTo>
                    <a:pt x="7" y="0"/>
                  </a:moveTo>
                  <a:lnTo>
                    <a:pt x="0" y="7"/>
                  </a:lnTo>
                  <a:lnTo>
                    <a:pt x="26" y="59"/>
                  </a:lnTo>
                  <a:lnTo>
                    <a:pt x="35" y="55"/>
                  </a:lnTo>
                  <a:lnTo>
                    <a:pt x="7" y="2"/>
                  </a:lnTo>
                  <a:lnTo>
                    <a:pt x="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09" name="Freeform 108"/>
            <p:cNvSpPr>
              <a:spLocks/>
            </p:cNvSpPr>
            <p:nvPr/>
          </p:nvSpPr>
          <p:spPr bwMode="auto">
            <a:xfrm>
              <a:off x="4243" y="3055"/>
              <a:ext cx="20" cy="20"/>
            </a:xfrm>
            <a:custGeom>
              <a:avLst/>
              <a:gdLst>
                <a:gd name="T0" fmla="*/ 2 w 20"/>
                <a:gd name="T1" fmla="*/ 0 h 20"/>
                <a:gd name="T2" fmla="*/ 0 w 20"/>
                <a:gd name="T3" fmla="*/ 0 h 20"/>
                <a:gd name="T4" fmla="*/ 0 w 20"/>
                <a:gd name="T5" fmla="*/ 9 h 20"/>
                <a:gd name="T6" fmla="*/ 9 w 20"/>
                <a:gd name="T7" fmla="*/ 14 h 20"/>
                <a:gd name="T8" fmla="*/ 14 w 20"/>
                <a:gd name="T9" fmla="*/ 4 h 20"/>
                <a:gd name="T10" fmla="*/ 2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2" y="0"/>
                  </a:moveTo>
                  <a:lnTo>
                    <a:pt x="0" y="0"/>
                  </a:lnTo>
                  <a:lnTo>
                    <a:pt x="0" y="9"/>
                  </a:lnTo>
                  <a:lnTo>
                    <a:pt x="9" y="14"/>
                  </a:lnTo>
                  <a:lnTo>
                    <a:pt x="14" y="4"/>
                  </a:lnTo>
                  <a:lnTo>
                    <a:pt x="2"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10" name="Freeform 109"/>
            <p:cNvSpPr>
              <a:spLocks/>
            </p:cNvSpPr>
            <p:nvPr/>
          </p:nvSpPr>
          <p:spPr bwMode="auto">
            <a:xfrm>
              <a:off x="4226" y="3055"/>
              <a:ext cx="22" cy="20"/>
            </a:xfrm>
            <a:custGeom>
              <a:avLst/>
              <a:gdLst>
                <a:gd name="T0" fmla="*/ 16 w 22"/>
                <a:gd name="T1" fmla="*/ 0 h 20"/>
                <a:gd name="T2" fmla="*/ 2 w 22"/>
                <a:gd name="T3" fmla="*/ 11 h 20"/>
                <a:gd name="T4" fmla="*/ 0 w 22"/>
                <a:gd name="T5" fmla="*/ 11 h 20"/>
                <a:gd name="T6" fmla="*/ 7 w 22"/>
                <a:gd name="T7" fmla="*/ 19 h 20"/>
                <a:gd name="T8" fmla="*/ 21 w 22"/>
                <a:gd name="T9" fmla="*/ 9 h 20"/>
                <a:gd name="T10" fmla="*/ 16 w 22"/>
                <a:gd name="T11" fmla="*/ 0 h 20"/>
              </a:gdLst>
              <a:ahLst/>
              <a:cxnLst>
                <a:cxn ang="0">
                  <a:pos x="T0" y="T1"/>
                </a:cxn>
                <a:cxn ang="0">
                  <a:pos x="T2" y="T3"/>
                </a:cxn>
                <a:cxn ang="0">
                  <a:pos x="T4" y="T5"/>
                </a:cxn>
                <a:cxn ang="0">
                  <a:pos x="T6" y="T7"/>
                </a:cxn>
                <a:cxn ang="0">
                  <a:pos x="T8" y="T9"/>
                </a:cxn>
                <a:cxn ang="0">
                  <a:pos x="T10" y="T11"/>
                </a:cxn>
              </a:cxnLst>
              <a:rect l="0" t="0" r="r" b="b"/>
              <a:pathLst>
                <a:path w="22" h="20">
                  <a:moveTo>
                    <a:pt x="16" y="0"/>
                  </a:moveTo>
                  <a:lnTo>
                    <a:pt x="2" y="11"/>
                  </a:lnTo>
                  <a:lnTo>
                    <a:pt x="0" y="11"/>
                  </a:lnTo>
                  <a:lnTo>
                    <a:pt x="7" y="19"/>
                  </a:lnTo>
                  <a:lnTo>
                    <a:pt x="21" y="9"/>
                  </a:lnTo>
                  <a:lnTo>
                    <a:pt x="16"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11" name="Freeform 110"/>
            <p:cNvSpPr>
              <a:spLocks/>
            </p:cNvSpPr>
            <p:nvPr/>
          </p:nvSpPr>
          <p:spPr bwMode="auto">
            <a:xfrm>
              <a:off x="4222" y="3067"/>
              <a:ext cx="20" cy="20"/>
            </a:xfrm>
            <a:custGeom>
              <a:avLst/>
              <a:gdLst>
                <a:gd name="T0" fmla="*/ 4 w 20"/>
                <a:gd name="T1" fmla="*/ 0 h 20"/>
                <a:gd name="T2" fmla="*/ 0 w 20"/>
                <a:gd name="T3" fmla="*/ 7 h 20"/>
                <a:gd name="T4" fmla="*/ 4 w 20"/>
                <a:gd name="T5" fmla="*/ 14 h 20"/>
                <a:gd name="T6" fmla="*/ 7 w 20"/>
                <a:gd name="T7" fmla="*/ 14 h 20"/>
                <a:gd name="T8" fmla="*/ 14 w 20"/>
                <a:gd name="T9" fmla="*/ 4 h 20"/>
                <a:gd name="T10" fmla="*/ 4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4" y="0"/>
                  </a:moveTo>
                  <a:lnTo>
                    <a:pt x="0" y="7"/>
                  </a:lnTo>
                  <a:lnTo>
                    <a:pt x="4" y="14"/>
                  </a:lnTo>
                  <a:lnTo>
                    <a:pt x="7" y="14"/>
                  </a:lnTo>
                  <a:lnTo>
                    <a:pt x="14" y="4"/>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12" name="Freeform 111"/>
            <p:cNvSpPr>
              <a:spLocks/>
            </p:cNvSpPr>
            <p:nvPr/>
          </p:nvSpPr>
          <p:spPr bwMode="auto">
            <a:xfrm>
              <a:off x="4214" y="3070"/>
              <a:ext cx="20" cy="20"/>
            </a:xfrm>
            <a:custGeom>
              <a:avLst/>
              <a:gdLst>
                <a:gd name="T0" fmla="*/ 2 w 20"/>
                <a:gd name="T1" fmla="*/ 0 h 20"/>
                <a:gd name="T2" fmla="*/ 0 w 20"/>
                <a:gd name="T3" fmla="*/ 0 h 20"/>
                <a:gd name="T4" fmla="*/ 2 w 20"/>
                <a:gd name="T5" fmla="*/ 9 h 20"/>
                <a:gd name="T6" fmla="*/ 11 w 20"/>
                <a:gd name="T7" fmla="*/ 12 h 20"/>
                <a:gd name="T8" fmla="*/ 11 w 20"/>
                <a:gd name="T9" fmla="*/ 2 h 20"/>
                <a:gd name="T10" fmla="*/ 2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2" y="0"/>
                  </a:moveTo>
                  <a:lnTo>
                    <a:pt x="0" y="0"/>
                  </a:lnTo>
                  <a:lnTo>
                    <a:pt x="2" y="9"/>
                  </a:lnTo>
                  <a:lnTo>
                    <a:pt x="11" y="12"/>
                  </a:lnTo>
                  <a:lnTo>
                    <a:pt x="11" y="2"/>
                  </a:lnTo>
                  <a:lnTo>
                    <a:pt x="2"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13" name="Freeform 112"/>
            <p:cNvSpPr>
              <a:spLocks/>
            </p:cNvSpPr>
            <p:nvPr/>
          </p:nvSpPr>
          <p:spPr bwMode="auto">
            <a:xfrm>
              <a:off x="4207" y="3070"/>
              <a:ext cx="20" cy="20"/>
            </a:xfrm>
            <a:custGeom>
              <a:avLst/>
              <a:gdLst>
                <a:gd name="T0" fmla="*/ 7 w 20"/>
                <a:gd name="T1" fmla="*/ 0 h 20"/>
                <a:gd name="T2" fmla="*/ 0 w 20"/>
                <a:gd name="T3" fmla="*/ 2 h 20"/>
                <a:gd name="T4" fmla="*/ 0 w 20"/>
                <a:gd name="T5" fmla="*/ 12 h 20"/>
                <a:gd name="T6" fmla="*/ 2 w 20"/>
                <a:gd name="T7" fmla="*/ 12 h 20"/>
                <a:gd name="T8" fmla="*/ 12 w 20"/>
                <a:gd name="T9" fmla="*/ 9 h 20"/>
                <a:gd name="T10" fmla="*/ 7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7" y="0"/>
                  </a:moveTo>
                  <a:lnTo>
                    <a:pt x="0" y="2"/>
                  </a:lnTo>
                  <a:lnTo>
                    <a:pt x="0" y="12"/>
                  </a:lnTo>
                  <a:lnTo>
                    <a:pt x="2" y="12"/>
                  </a:lnTo>
                  <a:lnTo>
                    <a:pt x="12" y="9"/>
                  </a:lnTo>
                  <a:lnTo>
                    <a:pt x="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14" name="Freeform 113"/>
            <p:cNvSpPr>
              <a:spLocks/>
            </p:cNvSpPr>
            <p:nvPr/>
          </p:nvSpPr>
          <p:spPr bwMode="auto">
            <a:xfrm>
              <a:off x="4190" y="3065"/>
              <a:ext cx="22" cy="20"/>
            </a:xfrm>
            <a:custGeom>
              <a:avLst/>
              <a:gdLst>
                <a:gd name="T0" fmla="*/ 2 w 22"/>
                <a:gd name="T1" fmla="*/ 0 h 20"/>
                <a:gd name="T2" fmla="*/ 0 w 22"/>
                <a:gd name="T3" fmla="*/ 2 h 20"/>
                <a:gd name="T4" fmla="*/ 0 w 22"/>
                <a:gd name="T5" fmla="*/ 9 h 20"/>
                <a:gd name="T6" fmla="*/ 16 w 22"/>
                <a:gd name="T7" fmla="*/ 16 h 20"/>
                <a:gd name="T8" fmla="*/ 21 w 22"/>
                <a:gd name="T9" fmla="*/ 7 h 20"/>
                <a:gd name="T10" fmla="*/ 2 w 22"/>
                <a:gd name="T11" fmla="*/ 0 h 20"/>
              </a:gdLst>
              <a:ahLst/>
              <a:cxnLst>
                <a:cxn ang="0">
                  <a:pos x="T0" y="T1"/>
                </a:cxn>
                <a:cxn ang="0">
                  <a:pos x="T2" y="T3"/>
                </a:cxn>
                <a:cxn ang="0">
                  <a:pos x="T4" y="T5"/>
                </a:cxn>
                <a:cxn ang="0">
                  <a:pos x="T6" y="T7"/>
                </a:cxn>
                <a:cxn ang="0">
                  <a:pos x="T8" y="T9"/>
                </a:cxn>
                <a:cxn ang="0">
                  <a:pos x="T10" y="T11"/>
                </a:cxn>
              </a:cxnLst>
              <a:rect l="0" t="0" r="r" b="b"/>
              <a:pathLst>
                <a:path w="22" h="20">
                  <a:moveTo>
                    <a:pt x="2" y="0"/>
                  </a:moveTo>
                  <a:lnTo>
                    <a:pt x="0" y="2"/>
                  </a:lnTo>
                  <a:lnTo>
                    <a:pt x="0" y="9"/>
                  </a:lnTo>
                  <a:lnTo>
                    <a:pt x="16" y="16"/>
                  </a:lnTo>
                  <a:lnTo>
                    <a:pt x="21" y="7"/>
                  </a:lnTo>
                  <a:lnTo>
                    <a:pt x="2"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15" name="Freeform 114"/>
            <p:cNvSpPr>
              <a:spLocks/>
            </p:cNvSpPr>
            <p:nvPr/>
          </p:nvSpPr>
          <p:spPr bwMode="auto">
            <a:xfrm>
              <a:off x="4188" y="3067"/>
              <a:ext cx="20" cy="20"/>
            </a:xfrm>
            <a:custGeom>
              <a:avLst/>
              <a:gdLst>
                <a:gd name="T0" fmla="*/ 2 w 20"/>
                <a:gd name="T1" fmla="*/ 0 h 20"/>
                <a:gd name="T2" fmla="*/ 0 w 20"/>
                <a:gd name="T3" fmla="*/ 2 h 20"/>
                <a:gd name="T4" fmla="*/ 4 w 20"/>
                <a:gd name="T5" fmla="*/ 9 h 20"/>
                <a:gd name="T6" fmla="*/ 7 w 20"/>
                <a:gd name="T7" fmla="*/ 4 h 20"/>
                <a:gd name="T8" fmla="*/ 2 w 20"/>
                <a:gd name="T9" fmla="*/ 0 h 20"/>
              </a:gdLst>
              <a:ahLst/>
              <a:cxnLst>
                <a:cxn ang="0">
                  <a:pos x="T0" y="T1"/>
                </a:cxn>
                <a:cxn ang="0">
                  <a:pos x="T2" y="T3"/>
                </a:cxn>
                <a:cxn ang="0">
                  <a:pos x="T4" y="T5"/>
                </a:cxn>
                <a:cxn ang="0">
                  <a:pos x="T6" y="T7"/>
                </a:cxn>
                <a:cxn ang="0">
                  <a:pos x="T8" y="T9"/>
                </a:cxn>
              </a:cxnLst>
              <a:rect l="0" t="0" r="r" b="b"/>
              <a:pathLst>
                <a:path w="20" h="20">
                  <a:moveTo>
                    <a:pt x="2" y="0"/>
                  </a:moveTo>
                  <a:lnTo>
                    <a:pt x="0" y="2"/>
                  </a:lnTo>
                  <a:lnTo>
                    <a:pt x="4" y="9"/>
                  </a:lnTo>
                  <a:lnTo>
                    <a:pt x="7" y="4"/>
                  </a:lnTo>
                  <a:lnTo>
                    <a:pt x="2"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16" name="Freeform 115"/>
            <p:cNvSpPr>
              <a:spLocks/>
            </p:cNvSpPr>
            <p:nvPr/>
          </p:nvSpPr>
          <p:spPr bwMode="auto">
            <a:xfrm>
              <a:off x="4178" y="3067"/>
              <a:ext cx="20" cy="20"/>
            </a:xfrm>
            <a:custGeom>
              <a:avLst/>
              <a:gdLst>
                <a:gd name="T0" fmla="*/ 9 w 20"/>
                <a:gd name="T1" fmla="*/ 0 h 20"/>
                <a:gd name="T2" fmla="*/ 2 w 20"/>
                <a:gd name="T3" fmla="*/ 2 h 20"/>
                <a:gd name="T4" fmla="*/ 0 w 20"/>
                <a:gd name="T5" fmla="*/ 4 h 20"/>
                <a:gd name="T6" fmla="*/ 7 w 20"/>
                <a:gd name="T7" fmla="*/ 12 h 20"/>
                <a:gd name="T8" fmla="*/ 14 w 20"/>
                <a:gd name="T9" fmla="*/ 9 h 20"/>
                <a:gd name="T10" fmla="*/ 9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9" y="0"/>
                  </a:moveTo>
                  <a:lnTo>
                    <a:pt x="2" y="2"/>
                  </a:lnTo>
                  <a:lnTo>
                    <a:pt x="0" y="4"/>
                  </a:lnTo>
                  <a:lnTo>
                    <a:pt x="7" y="12"/>
                  </a:lnTo>
                  <a:lnTo>
                    <a:pt x="14" y="9"/>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17" name="Freeform 116"/>
            <p:cNvSpPr>
              <a:spLocks/>
            </p:cNvSpPr>
            <p:nvPr/>
          </p:nvSpPr>
          <p:spPr bwMode="auto">
            <a:xfrm>
              <a:off x="4169" y="3072"/>
              <a:ext cx="20" cy="20"/>
            </a:xfrm>
            <a:custGeom>
              <a:avLst/>
              <a:gdLst>
                <a:gd name="T0" fmla="*/ 9 w 20"/>
                <a:gd name="T1" fmla="*/ 0 h 20"/>
                <a:gd name="T2" fmla="*/ 0 w 20"/>
                <a:gd name="T3" fmla="*/ 14 h 20"/>
                <a:gd name="T4" fmla="*/ 9 w 20"/>
                <a:gd name="T5" fmla="*/ 19 h 20"/>
                <a:gd name="T6" fmla="*/ 19 w 20"/>
                <a:gd name="T7" fmla="*/ 4 h 20"/>
                <a:gd name="T8" fmla="*/ 9 w 20"/>
                <a:gd name="T9" fmla="*/ 0 h 20"/>
              </a:gdLst>
              <a:ahLst/>
              <a:cxnLst>
                <a:cxn ang="0">
                  <a:pos x="T0" y="T1"/>
                </a:cxn>
                <a:cxn ang="0">
                  <a:pos x="T2" y="T3"/>
                </a:cxn>
                <a:cxn ang="0">
                  <a:pos x="T4" y="T5"/>
                </a:cxn>
                <a:cxn ang="0">
                  <a:pos x="T6" y="T7"/>
                </a:cxn>
                <a:cxn ang="0">
                  <a:pos x="T8" y="T9"/>
                </a:cxn>
              </a:cxnLst>
              <a:rect l="0" t="0" r="r" b="b"/>
              <a:pathLst>
                <a:path w="20" h="20">
                  <a:moveTo>
                    <a:pt x="9" y="0"/>
                  </a:moveTo>
                  <a:lnTo>
                    <a:pt x="0" y="14"/>
                  </a:lnTo>
                  <a:lnTo>
                    <a:pt x="9" y="19"/>
                  </a:lnTo>
                  <a:lnTo>
                    <a:pt x="19" y="4"/>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18" name="Freeform 117"/>
            <p:cNvSpPr>
              <a:spLocks/>
            </p:cNvSpPr>
            <p:nvPr/>
          </p:nvSpPr>
          <p:spPr bwMode="auto">
            <a:xfrm>
              <a:off x="4164" y="3086"/>
              <a:ext cx="20" cy="20"/>
            </a:xfrm>
            <a:custGeom>
              <a:avLst/>
              <a:gdLst>
                <a:gd name="T0" fmla="*/ 4 w 20"/>
                <a:gd name="T1" fmla="*/ 0 h 20"/>
                <a:gd name="T2" fmla="*/ 0 w 20"/>
                <a:gd name="T3" fmla="*/ 14 h 20"/>
                <a:gd name="T4" fmla="*/ 9 w 20"/>
                <a:gd name="T5" fmla="*/ 16 h 20"/>
                <a:gd name="T6" fmla="*/ 14 w 20"/>
                <a:gd name="T7" fmla="*/ 4 h 20"/>
                <a:gd name="T8" fmla="*/ 4 w 20"/>
                <a:gd name="T9" fmla="*/ 0 h 20"/>
              </a:gdLst>
              <a:ahLst/>
              <a:cxnLst>
                <a:cxn ang="0">
                  <a:pos x="T0" y="T1"/>
                </a:cxn>
                <a:cxn ang="0">
                  <a:pos x="T2" y="T3"/>
                </a:cxn>
                <a:cxn ang="0">
                  <a:pos x="T4" y="T5"/>
                </a:cxn>
                <a:cxn ang="0">
                  <a:pos x="T6" y="T7"/>
                </a:cxn>
                <a:cxn ang="0">
                  <a:pos x="T8" y="T9"/>
                </a:cxn>
              </a:cxnLst>
              <a:rect l="0" t="0" r="r" b="b"/>
              <a:pathLst>
                <a:path w="20" h="20">
                  <a:moveTo>
                    <a:pt x="4" y="0"/>
                  </a:moveTo>
                  <a:lnTo>
                    <a:pt x="0" y="14"/>
                  </a:lnTo>
                  <a:lnTo>
                    <a:pt x="9" y="16"/>
                  </a:lnTo>
                  <a:lnTo>
                    <a:pt x="14" y="4"/>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19" name="Freeform 118"/>
            <p:cNvSpPr>
              <a:spLocks/>
            </p:cNvSpPr>
            <p:nvPr/>
          </p:nvSpPr>
          <p:spPr bwMode="auto">
            <a:xfrm>
              <a:off x="4164" y="3101"/>
              <a:ext cx="20" cy="20"/>
            </a:xfrm>
            <a:custGeom>
              <a:avLst/>
              <a:gdLst>
                <a:gd name="T0" fmla="*/ 9 w 20"/>
                <a:gd name="T1" fmla="*/ 0 h 20"/>
                <a:gd name="T2" fmla="*/ 0 w 20"/>
                <a:gd name="T3" fmla="*/ 0 h 20"/>
                <a:gd name="T4" fmla="*/ 0 w 20"/>
                <a:gd name="T5" fmla="*/ 9 h 20"/>
                <a:gd name="T6" fmla="*/ 9 w 20"/>
                <a:gd name="T7" fmla="*/ 7 h 20"/>
                <a:gd name="T8" fmla="*/ 9 w 20"/>
                <a:gd name="T9" fmla="*/ 0 h 20"/>
              </a:gdLst>
              <a:ahLst/>
              <a:cxnLst>
                <a:cxn ang="0">
                  <a:pos x="T0" y="T1"/>
                </a:cxn>
                <a:cxn ang="0">
                  <a:pos x="T2" y="T3"/>
                </a:cxn>
                <a:cxn ang="0">
                  <a:pos x="T4" y="T5"/>
                </a:cxn>
                <a:cxn ang="0">
                  <a:pos x="T6" y="T7"/>
                </a:cxn>
                <a:cxn ang="0">
                  <a:pos x="T8" y="T9"/>
                </a:cxn>
              </a:cxnLst>
              <a:rect l="0" t="0" r="r" b="b"/>
              <a:pathLst>
                <a:path w="20" h="20">
                  <a:moveTo>
                    <a:pt x="9" y="0"/>
                  </a:moveTo>
                  <a:lnTo>
                    <a:pt x="0" y="0"/>
                  </a:lnTo>
                  <a:lnTo>
                    <a:pt x="0" y="9"/>
                  </a:lnTo>
                  <a:lnTo>
                    <a:pt x="9" y="7"/>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20" name="Freeform 119"/>
            <p:cNvSpPr>
              <a:spLocks/>
            </p:cNvSpPr>
            <p:nvPr/>
          </p:nvSpPr>
          <p:spPr bwMode="auto">
            <a:xfrm>
              <a:off x="4164" y="3106"/>
              <a:ext cx="20" cy="20"/>
            </a:xfrm>
            <a:custGeom>
              <a:avLst/>
              <a:gdLst>
                <a:gd name="T0" fmla="*/ 9 w 20"/>
                <a:gd name="T1" fmla="*/ 0 h 20"/>
                <a:gd name="T2" fmla="*/ 0 w 20"/>
                <a:gd name="T3" fmla="*/ 4 h 20"/>
                <a:gd name="T4" fmla="*/ 4 w 20"/>
                <a:gd name="T5" fmla="*/ 16 h 20"/>
                <a:gd name="T6" fmla="*/ 14 w 20"/>
                <a:gd name="T7" fmla="*/ 11 h 20"/>
                <a:gd name="T8" fmla="*/ 9 w 20"/>
                <a:gd name="T9" fmla="*/ 0 h 20"/>
              </a:gdLst>
              <a:ahLst/>
              <a:cxnLst>
                <a:cxn ang="0">
                  <a:pos x="T0" y="T1"/>
                </a:cxn>
                <a:cxn ang="0">
                  <a:pos x="T2" y="T3"/>
                </a:cxn>
                <a:cxn ang="0">
                  <a:pos x="T4" y="T5"/>
                </a:cxn>
                <a:cxn ang="0">
                  <a:pos x="T6" y="T7"/>
                </a:cxn>
                <a:cxn ang="0">
                  <a:pos x="T8" y="T9"/>
                </a:cxn>
              </a:cxnLst>
              <a:rect l="0" t="0" r="r" b="b"/>
              <a:pathLst>
                <a:path w="20" h="20">
                  <a:moveTo>
                    <a:pt x="9" y="0"/>
                  </a:moveTo>
                  <a:lnTo>
                    <a:pt x="0" y="4"/>
                  </a:lnTo>
                  <a:lnTo>
                    <a:pt x="4" y="16"/>
                  </a:lnTo>
                  <a:lnTo>
                    <a:pt x="14" y="11"/>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21" name="Freeform 120"/>
            <p:cNvSpPr>
              <a:spLocks/>
            </p:cNvSpPr>
            <p:nvPr/>
          </p:nvSpPr>
          <p:spPr bwMode="auto">
            <a:xfrm>
              <a:off x="4169" y="3117"/>
              <a:ext cx="21" cy="34"/>
            </a:xfrm>
            <a:custGeom>
              <a:avLst/>
              <a:gdLst>
                <a:gd name="T0" fmla="*/ 9 w 21"/>
                <a:gd name="T1" fmla="*/ 0 h 34"/>
                <a:gd name="T2" fmla="*/ 0 w 21"/>
                <a:gd name="T3" fmla="*/ 4 h 34"/>
                <a:gd name="T4" fmla="*/ 12 w 21"/>
                <a:gd name="T5" fmla="*/ 33 h 34"/>
                <a:gd name="T6" fmla="*/ 21 w 21"/>
                <a:gd name="T7" fmla="*/ 28 h 34"/>
                <a:gd name="T8" fmla="*/ 9 w 21"/>
                <a:gd name="T9" fmla="*/ 0 h 34"/>
              </a:gdLst>
              <a:ahLst/>
              <a:cxnLst>
                <a:cxn ang="0">
                  <a:pos x="T0" y="T1"/>
                </a:cxn>
                <a:cxn ang="0">
                  <a:pos x="T2" y="T3"/>
                </a:cxn>
                <a:cxn ang="0">
                  <a:pos x="T4" y="T5"/>
                </a:cxn>
                <a:cxn ang="0">
                  <a:pos x="T6" y="T7"/>
                </a:cxn>
                <a:cxn ang="0">
                  <a:pos x="T8" y="T9"/>
                </a:cxn>
              </a:cxnLst>
              <a:rect l="0" t="0" r="r" b="b"/>
              <a:pathLst>
                <a:path w="21" h="34">
                  <a:moveTo>
                    <a:pt x="9" y="0"/>
                  </a:moveTo>
                  <a:lnTo>
                    <a:pt x="0" y="4"/>
                  </a:lnTo>
                  <a:lnTo>
                    <a:pt x="12" y="33"/>
                  </a:lnTo>
                  <a:lnTo>
                    <a:pt x="21" y="28"/>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22" name="Freeform 121"/>
            <p:cNvSpPr>
              <a:spLocks/>
            </p:cNvSpPr>
            <p:nvPr/>
          </p:nvSpPr>
          <p:spPr bwMode="auto">
            <a:xfrm>
              <a:off x="4181" y="3146"/>
              <a:ext cx="20" cy="34"/>
            </a:xfrm>
            <a:custGeom>
              <a:avLst/>
              <a:gdLst>
                <a:gd name="T0" fmla="*/ 9 w 20"/>
                <a:gd name="T1" fmla="*/ 0 h 34"/>
                <a:gd name="T2" fmla="*/ 0 w 20"/>
                <a:gd name="T3" fmla="*/ 4 h 34"/>
                <a:gd name="T4" fmla="*/ 9 w 20"/>
                <a:gd name="T5" fmla="*/ 33 h 34"/>
                <a:gd name="T6" fmla="*/ 19 w 20"/>
                <a:gd name="T7" fmla="*/ 28 h 34"/>
                <a:gd name="T8" fmla="*/ 9 w 20"/>
                <a:gd name="T9" fmla="*/ 0 h 34"/>
              </a:gdLst>
              <a:ahLst/>
              <a:cxnLst>
                <a:cxn ang="0">
                  <a:pos x="T0" y="T1"/>
                </a:cxn>
                <a:cxn ang="0">
                  <a:pos x="T2" y="T3"/>
                </a:cxn>
                <a:cxn ang="0">
                  <a:pos x="T4" y="T5"/>
                </a:cxn>
                <a:cxn ang="0">
                  <a:pos x="T6" y="T7"/>
                </a:cxn>
                <a:cxn ang="0">
                  <a:pos x="T8" y="T9"/>
                </a:cxn>
              </a:cxnLst>
              <a:rect l="0" t="0" r="r" b="b"/>
              <a:pathLst>
                <a:path w="20" h="34">
                  <a:moveTo>
                    <a:pt x="9" y="0"/>
                  </a:moveTo>
                  <a:lnTo>
                    <a:pt x="0" y="4"/>
                  </a:lnTo>
                  <a:lnTo>
                    <a:pt x="9" y="33"/>
                  </a:lnTo>
                  <a:lnTo>
                    <a:pt x="19" y="28"/>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23" name="Freeform 122"/>
            <p:cNvSpPr>
              <a:spLocks/>
            </p:cNvSpPr>
            <p:nvPr/>
          </p:nvSpPr>
          <p:spPr bwMode="auto">
            <a:xfrm>
              <a:off x="4190" y="3175"/>
              <a:ext cx="43" cy="94"/>
            </a:xfrm>
            <a:custGeom>
              <a:avLst/>
              <a:gdLst>
                <a:gd name="T0" fmla="*/ 9 w 43"/>
                <a:gd name="T1" fmla="*/ 0 h 94"/>
                <a:gd name="T2" fmla="*/ 0 w 43"/>
                <a:gd name="T3" fmla="*/ 4 h 94"/>
                <a:gd name="T4" fmla="*/ 33 w 43"/>
                <a:gd name="T5" fmla="*/ 93 h 94"/>
                <a:gd name="T6" fmla="*/ 43 w 43"/>
                <a:gd name="T7" fmla="*/ 88 h 94"/>
                <a:gd name="T8" fmla="*/ 9 w 43"/>
                <a:gd name="T9" fmla="*/ 0 h 94"/>
              </a:gdLst>
              <a:ahLst/>
              <a:cxnLst>
                <a:cxn ang="0">
                  <a:pos x="T0" y="T1"/>
                </a:cxn>
                <a:cxn ang="0">
                  <a:pos x="T2" y="T3"/>
                </a:cxn>
                <a:cxn ang="0">
                  <a:pos x="T4" y="T5"/>
                </a:cxn>
                <a:cxn ang="0">
                  <a:pos x="T6" y="T7"/>
                </a:cxn>
                <a:cxn ang="0">
                  <a:pos x="T8" y="T9"/>
                </a:cxn>
              </a:cxnLst>
              <a:rect l="0" t="0" r="r" b="b"/>
              <a:pathLst>
                <a:path w="43" h="94">
                  <a:moveTo>
                    <a:pt x="9" y="0"/>
                  </a:moveTo>
                  <a:lnTo>
                    <a:pt x="0" y="4"/>
                  </a:lnTo>
                  <a:lnTo>
                    <a:pt x="33" y="93"/>
                  </a:lnTo>
                  <a:lnTo>
                    <a:pt x="43" y="88"/>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24" name="Freeform 123"/>
            <p:cNvSpPr>
              <a:spLocks/>
            </p:cNvSpPr>
            <p:nvPr/>
          </p:nvSpPr>
          <p:spPr bwMode="auto">
            <a:xfrm>
              <a:off x="4224" y="3264"/>
              <a:ext cx="20" cy="34"/>
            </a:xfrm>
            <a:custGeom>
              <a:avLst/>
              <a:gdLst>
                <a:gd name="T0" fmla="*/ 9 w 20"/>
                <a:gd name="T1" fmla="*/ 0 h 34"/>
                <a:gd name="T2" fmla="*/ 0 w 20"/>
                <a:gd name="T3" fmla="*/ 4 h 34"/>
                <a:gd name="T4" fmla="*/ 9 w 20"/>
                <a:gd name="T5" fmla="*/ 33 h 34"/>
                <a:gd name="T6" fmla="*/ 19 w 20"/>
                <a:gd name="T7" fmla="*/ 28 h 34"/>
                <a:gd name="T8" fmla="*/ 9 w 20"/>
                <a:gd name="T9" fmla="*/ 0 h 34"/>
              </a:gdLst>
              <a:ahLst/>
              <a:cxnLst>
                <a:cxn ang="0">
                  <a:pos x="T0" y="T1"/>
                </a:cxn>
                <a:cxn ang="0">
                  <a:pos x="T2" y="T3"/>
                </a:cxn>
                <a:cxn ang="0">
                  <a:pos x="T4" y="T5"/>
                </a:cxn>
                <a:cxn ang="0">
                  <a:pos x="T6" y="T7"/>
                </a:cxn>
                <a:cxn ang="0">
                  <a:pos x="T8" y="T9"/>
                </a:cxn>
              </a:cxnLst>
              <a:rect l="0" t="0" r="r" b="b"/>
              <a:pathLst>
                <a:path w="20" h="34">
                  <a:moveTo>
                    <a:pt x="9" y="0"/>
                  </a:moveTo>
                  <a:lnTo>
                    <a:pt x="0" y="4"/>
                  </a:lnTo>
                  <a:lnTo>
                    <a:pt x="9" y="33"/>
                  </a:lnTo>
                  <a:lnTo>
                    <a:pt x="19" y="28"/>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25" name="Freeform 124"/>
            <p:cNvSpPr>
              <a:spLocks/>
            </p:cNvSpPr>
            <p:nvPr/>
          </p:nvSpPr>
          <p:spPr bwMode="auto">
            <a:xfrm>
              <a:off x="4233" y="3293"/>
              <a:ext cx="20" cy="33"/>
            </a:xfrm>
            <a:custGeom>
              <a:avLst/>
              <a:gdLst>
                <a:gd name="T0" fmla="*/ 9 w 20"/>
                <a:gd name="T1" fmla="*/ 0 h 33"/>
                <a:gd name="T2" fmla="*/ 0 w 20"/>
                <a:gd name="T3" fmla="*/ 4 h 33"/>
                <a:gd name="T4" fmla="*/ 9 w 20"/>
                <a:gd name="T5" fmla="*/ 33 h 33"/>
                <a:gd name="T6" fmla="*/ 19 w 20"/>
                <a:gd name="T7" fmla="*/ 33 h 33"/>
                <a:gd name="T8" fmla="*/ 19 w 20"/>
                <a:gd name="T9" fmla="*/ 31 h 33"/>
                <a:gd name="T10" fmla="*/ 9 w 20"/>
                <a:gd name="T11" fmla="*/ 0 h 33"/>
              </a:gdLst>
              <a:ahLst/>
              <a:cxnLst>
                <a:cxn ang="0">
                  <a:pos x="T0" y="T1"/>
                </a:cxn>
                <a:cxn ang="0">
                  <a:pos x="T2" y="T3"/>
                </a:cxn>
                <a:cxn ang="0">
                  <a:pos x="T4" y="T5"/>
                </a:cxn>
                <a:cxn ang="0">
                  <a:pos x="T6" y="T7"/>
                </a:cxn>
                <a:cxn ang="0">
                  <a:pos x="T8" y="T9"/>
                </a:cxn>
                <a:cxn ang="0">
                  <a:pos x="T10" y="T11"/>
                </a:cxn>
              </a:cxnLst>
              <a:rect l="0" t="0" r="r" b="b"/>
              <a:pathLst>
                <a:path w="20" h="33">
                  <a:moveTo>
                    <a:pt x="9" y="0"/>
                  </a:moveTo>
                  <a:lnTo>
                    <a:pt x="0" y="4"/>
                  </a:lnTo>
                  <a:lnTo>
                    <a:pt x="9" y="33"/>
                  </a:lnTo>
                  <a:lnTo>
                    <a:pt x="19" y="33"/>
                  </a:lnTo>
                  <a:lnTo>
                    <a:pt x="19" y="31"/>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26" name="Freeform 125"/>
            <p:cNvSpPr>
              <a:spLocks/>
            </p:cNvSpPr>
            <p:nvPr/>
          </p:nvSpPr>
          <p:spPr bwMode="auto">
            <a:xfrm>
              <a:off x="4197" y="3322"/>
              <a:ext cx="56" cy="57"/>
            </a:xfrm>
            <a:custGeom>
              <a:avLst/>
              <a:gdLst>
                <a:gd name="T0" fmla="*/ 45 w 56"/>
                <a:gd name="T1" fmla="*/ 0 h 57"/>
                <a:gd name="T2" fmla="*/ 0 w 56"/>
                <a:gd name="T3" fmla="*/ 52 h 57"/>
                <a:gd name="T4" fmla="*/ 9 w 56"/>
                <a:gd name="T5" fmla="*/ 57 h 57"/>
                <a:gd name="T6" fmla="*/ 55 w 56"/>
                <a:gd name="T7" fmla="*/ 4 h 57"/>
                <a:gd name="T8" fmla="*/ 45 w 56"/>
                <a:gd name="T9" fmla="*/ 0 h 57"/>
              </a:gdLst>
              <a:ahLst/>
              <a:cxnLst>
                <a:cxn ang="0">
                  <a:pos x="T0" y="T1"/>
                </a:cxn>
                <a:cxn ang="0">
                  <a:pos x="T2" y="T3"/>
                </a:cxn>
                <a:cxn ang="0">
                  <a:pos x="T4" y="T5"/>
                </a:cxn>
                <a:cxn ang="0">
                  <a:pos x="T6" y="T7"/>
                </a:cxn>
                <a:cxn ang="0">
                  <a:pos x="T8" y="T9"/>
                </a:cxn>
              </a:cxnLst>
              <a:rect l="0" t="0" r="r" b="b"/>
              <a:pathLst>
                <a:path w="56" h="57">
                  <a:moveTo>
                    <a:pt x="45" y="0"/>
                  </a:moveTo>
                  <a:lnTo>
                    <a:pt x="0" y="52"/>
                  </a:lnTo>
                  <a:lnTo>
                    <a:pt x="9" y="57"/>
                  </a:lnTo>
                  <a:lnTo>
                    <a:pt x="55" y="4"/>
                  </a:lnTo>
                  <a:lnTo>
                    <a:pt x="45"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27" name="Freeform 126"/>
            <p:cNvSpPr>
              <a:spLocks/>
            </p:cNvSpPr>
            <p:nvPr/>
          </p:nvSpPr>
          <p:spPr bwMode="auto">
            <a:xfrm>
              <a:off x="4171" y="3374"/>
              <a:ext cx="36" cy="39"/>
            </a:xfrm>
            <a:custGeom>
              <a:avLst/>
              <a:gdLst>
                <a:gd name="T0" fmla="*/ 26 w 36"/>
                <a:gd name="T1" fmla="*/ 0 h 39"/>
                <a:gd name="T2" fmla="*/ 0 w 36"/>
                <a:gd name="T3" fmla="*/ 33 h 39"/>
                <a:gd name="T4" fmla="*/ 9 w 36"/>
                <a:gd name="T5" fmla="*/ 38 h 39"/>
                <a:gd name="T6" fmla="*/ 36 w 36"/>
                <a:gd name="T7" fmla="*/ 4 h 39"/>
                <a:gd name="T8" fmla="*/ 26 w 36"/>
                <a:gd name="T9" fmla="*/ 0 h 39"/>
              </a:gdLst>
              <a:ahLst/>
              <a:cxnLst>
                <a:cxn ang="0">
                  <a:pos x="T0" y="T1"/>
                </a:cxn>
                <a:cxn ang="0">
                  <a:pos x="T2" y="T3"/>
                </a:cxn>
                <a:cxn ang="0">
                  <a:pos x="T4" y="T5"/>
                </a:cxn>
                <a:cxn ang="0">
                  <a:pos x="T6" y="T7"/>
                </a:cxn>
                <a:cxn ang="0">
                  <a:pos x="T8" y="T9"/>
                </a:cxn>
              </a:cxnLst>
              <a:rect l="0" t="0" r="r" b="b"/>
              <a:pathLst>
                <a:path w="36" h="39">
                  <a:moveTo>
                    <a:pt x="26" y="0"/>
                  </a:moveTo>
                  <a:lnTo>
                    <a:pt x="0" y="33"/>
                  </a:lnTo>
                  <a:lnTo>
                    <a:pt x="9" y="38"/>
                  </a:lnTo>
                  <a:lnTo>
                    <a:pt x="36" y="4"/>
                  </a:lnTo>
                  <a:lnTo>
                    <a:pt x="26"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28" name="Freeform 127"/>
            <p:cNvSpPr>
              <a:spLocks/>
            </p:cNvSpPr>
            <p:nvPr/>
          </p:nvSpPr>
          <p:spPr bwMode="auto">
            <a:xfrm>
              <a:off x="4145" y="3408"/>
              <a:ext cx="36" cy="38"/>
            </a:xfrm>
            <a:custGeom>
              <a:avLst/>
              <a:gdLst>
                <a:gd name="T0" fmla="*/ 26 w 36"/>
                <a:gd name="T1" fmla="*/ 0 h 38"/>
                <a:gd name="T2" fmla="*/ 0 w 36"/>
                <a:gd name="T3" fmla="*/ 33 h 38"/>
                <a:gd name="T4" fmla="*/ 9 w 36"/>
                <a:gd name="T5" fmla="*/ 38 h 38"/>
                <a:gd name="T6" fmla="*/ 36 w 36"/>
                <a:gd name="T7" fmla="*/ 4 h 38"/>
                <a:gd name="T8" fmla="*/ 26 w 36"/>
                <a:gd name="T9" fmla="*/ 0 h 38"/>
              </a:gdLst>
              <a:ahLst/>
              <a:cxnLst>
                <a:cxn ang="0">
                  <a:pos x="T0" y="T1"/>
                </a:cxn>
                <a:cxn ang="0">
                  <a:pos x="T2" y="T3"/>
                </a:cxn>
                <a:cxn ang="0">
                  <a:pos x="T4" y="T5"/>
                </a:cxn>
                <a:cxn ang="0">
                  <a:pos x="T6" y="T7"/>
                </a:cxn>
                <a:cxn ang="0">
                  <a:pos x="T8" y="T9"/>
                </a:cxn>
              </a:cxnLst>
              <a:rect l="0" t="0" r="r" b="b"/>
              <a:pathLst>
                <a:path w="36" h="38">
                  <a:moveTo>
                    <a:pt x="26" y="0"/>
                  </a:moveTo>
                  <a:lnTo>
                    <a:pt x="0" y="33"/>
                  </a:lnTo>
                  <a:lnTo>
                    <a:pt x="9" y="38"/>
                  </a:lnTo>
                  <a:lnTo>
                    <a:pt x="36" y="4"/>
                  </a:lnTo>
                  <a:lnTo>
                    <a:pt x="26"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29" name="Freeform 128"/>
            <p:cNvSpPr>
              <a:spLocks/>
            </p:cNvSpPr>
            <p:nvPr/>
          </p:nvSpPr>
          <p:spPr bwMode="auto">
            <a:xfrm>
              <a:off x="4075" y="3442"/>
              <a:ext cx="79" cy="98"/>
            </a:xfrm>
            <a:custGeom>
              <a:avLst/>
              <a:gdLst>
                <a:gd name="T0" fmla="*/ 69 w 79"/>
                <a:gd name="T1" fmla="*/ 0 h 98"/>
                <a:gd name="T2" fmla="*/ 0 w 79"/>
                <a:gd name="T3" fmla="*/ 93 h 98"/>
                <a:gd name="T4" fmla="*/ 9 w 79"/>
                <a:gd name="T5" fmla="*/ 98 h 98"/>
                <a:gd name="T6" fmla="*/ 79 w 79"/>
                <a:gd name="T7" fmla="*/ 4 h 98"/>
                <a:gd name="T8" fmla="*/ 69 w 79"/>
                <a:gd name="T9" fmla="*/ 0 h 98"/>
              </a:gdLst>
              <a:ahLst/>
              <a:cxnLst>
                <a:cxn ang="0">
                  <a:pos x="T0" y="T1"/>
                </a:cxn>
                <a:cxn ang="0">
                  <a:pos x="T2" y="T3"/>
                </a:cxn>
                <a:cxn ang="0">
                  <a:pos x="T4" y="T5"/>
                </a:cxn>
                <a:cxn ang="0">
                  <a:pos x="T6" y="T7"/>
                </a:cxn>
                <a:cxn ang="0">
                  <a:pos x="T8" y="T9"/>
                </a:cxn>
              </a:cxnLst>
              <a:rect l="0" t="0" r="r" b="b"/>
              <a:pathLst>
                <a:path w="79" h="98">
                  <a:moveTo>
                    <a:pt x="69" y="0"/>
                  </a:moveTo>
                  <a:lnTo>
                    <a:pt x="0" y="93"/>
                  </a:lnTo>
                  <a:lnTo>
                    <a:pt x="9" y="98"/>
                  </a:lnTo>
                  <a:lnTo>
                    <a:pt x="79" y="4"/>
                  </a:lnTo>
                  <a:lnTo>
                    <a:pt x="6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30" name="Freeform 129"/>
            <p:cNvSpPr>
              <a:spLocks/>
            </p:cNvSpPr>
            <p:nvPr/>
          </p:nvSpPr>
          <p:spPr bwMode="auto">
            <a:xfrm>
              <a:off x="4042" y="3535"/>
              <a:ext cx="43" cy="65"/>
            </a:xfrm>
            <a:custGeom>
              <a:avLst/>
              <a:gdLst>
                <a:gd name="T0" fmla="*/ 33 w 43"/>
                <a:gd name="T1" fmla="*/ 0 h 65"/>
                <a:gd name="T2" fmla="*/ 0 w 43"/>
                <a:gd name="T3" fmla="*/ 59 h 65"/>
                <a:gd name="T4" fmla="*/ 9 w 43"/>
                <a:gd name="T5" fmla="*/ 64 h 65"/>
                <a:gd name="T6" fmla="*/ 43 w 43"/>
                <a:gd name="T7" fmla="*/ 4 h 65"/>
                <a:gd name="T8" fmla="*/ 33 w 43"/>
                <a:gd name="T9" fmla="*/ 0 h 65"/>
              </a:gdLst>
              <a:ahLst/>
              <a:cxnLst>
                <a:cxn ang="0">
                  <a:pos x="T0" y="T1"/>
                </a:cxn>
                <a:cxn ang="0">
                  <a:pos x="T2" y="T3"/>
                </a:cxn>
                <a:cxn ang="0">
                  <a:pos x="T4" y="T5"/>
                </a:cxn>
                <a:cxn ang="0">
                  <a:pos x="T6" y="T7"/>
                </a:cxn>
                <a:cxn ang="0">
                  <a:pos x="T8" y="T9"/>
                </a:cxn>
              </a:cxnLst>
              <a:rect l="0" t="0" r="r" b="b"/>
              <a:pathLst>
                <a:path w="43" h="65">
                  <a:moveTo>
                    <a:pt x="33" y="0"/>
                  </a:moveTo>
                  <a:lnTo>
                    <a:pt x="0" y="59"/>
                  </a:lnTo>
                  <a:lnTo>
                    <a:pt x="9" y="64"/>
                  </a:lnTo>
                  <a:lnTo>
                    <a:pt x="43" y="4"/>
                  </a:lnTo>
                  <a:lnTo>
                    <a:pt x="33"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31" name="Freeform 130"/>
            <p:cNvSpPr>
              <a:spLocks/>
            </p:cNvSpPr>
            <p:nvPr/>
          </p:nvSpPr>
          <p:spPr bwMode="auto">
            <a:xfrm>
              <a:off x="4027" y="3595"/>
              <a:ext cx="24" cy="31"/>
            </a:xfrm>
            <a:custGeom>
              <a:avLst/>
              <a:gdLst>
                <a:gd name="T0" fmla="*/ 14 w 24"/>
                <a:gd name="T1" fmla="*/ 0 h 31"/>
                <a:gd name="T2" fmla="*/ 0 w 24"/>
                <a:gd name="T3" fmla="*/ 28 h 31"/>
                <a:gd name="T4" fmla="*/ 0 w 24"/>
                <a:gd name="T5" fmla="*/ 31 h 31"/>
                <a:gd name="T6" fmla="*/ 9 w 24"/>
                <a:gd name="T7" fmla="*/ 31 h 31"/>
                <a:gd name="T8" fmla="*/ 23 w 24"/>
                <a:gd name="T9" fmla="*/ 4 h 31"/>
                <a:gd name="T10" fmla="*/ 14 w 24"/>
                <a:gd name="T11" fmla="*/ 0 h 31"/>
              </a:gdLst>
              <a:ahLst/>
              <a:cxnLst>
                <a:cxn ang="0">
                  <a:pos x="T0" y="T1"/>
                </a:cxn>
                <a:cxn ang="0">
                  <a:pos x="T2" y="T3"/>
                </a:cxn>
                <a:cxn ang="0">
                  <a:pos x="T4" y="T5"/>
                </a:cxn>
                <a:cxn ang="0">
                  <a:pos x="T6" y="T7"/>
                </a:cxn>
                <a:cxn ang="0">
                  <a:pos x="T8" y="T9"/>
                </a:cxn>
                <a:cxn ang="0">
                  <a:pos x="T10" y="T11"/>
                </a:cxn>
              </a:cxnLst>
              <a:rect l="0" t="0" r="r" b="b"/>
              <a:pathLst>
                <a:path w="24" h="31">
                  <a:moveTo>
                    <a:pt x="14" y="0"/>
                  </a:moveTo>
                  <a:lnTo>
                    <a:pt x="0" y="28"/>
                  </a:lnTo>
                  <a:lnTo>
                    <a:pt x="0" y="31"/>
                  </a:lnTo>
                  <a:lnTo>
                    <a:pt x="9" y="31"/>
                  </a:lnTo>
                  <a:lnTo>
                    <a:pt x="23" y="4"/>
                  </a:lnTo>
                  <a:lnTo>
                    <a:pt x="1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32" name="Freeform 131"/>
            <p:cNvSpPr>
              <a:spLocks/>
            </p:cNvSpPr>
            <p:nvPr/>
          </p:nvSpPr>
          <p:spPr bwMode="auto">
            <a:xfrm>
              <a:off x="4027" y="3622"/>
              <a:ext cx="20" cy="21"/>
            </a:xfrm>
            <a:custGeom>
              <a:avLst/>
              <a:gdLst>
                <a:gd name="T0" fmla="*/ 9 w 20"/>
                <a:gd name="T1" fmla="*/ 0 h 21"/>
                <a:gd name="T2" fmla="*/ 0 w 20"/>
                <a:gd name="T3" fmla="*/ 4 h 21"/>
                <a:gd name="T4" fmla="*/ 7 w 20"/>
                <a:gd name="T5" fmla="*/ 21 h 21"/>
                <a:gd name="T6" fmla="*/ 16 w 20"/>
                <a:gd name="T7" fmla="*/ 19 h 21"/>
                <a:gd name="T8" fmla="*/ 9 w 20"/>
                <a:gd name="T9" fmla="*/ 0 h 21"/>
              </a:gdLst>
              <a:ahLst/>
              <a:cxnLst>
                <a:cxn ang="0">
                  <a:pos x="T0" y="T1"/>
                </a:cxn>
                <a:cxn ang="0">
                  <a:pos x="T2" y="T3"/>
                </a:cxn>
                <a:cxn ang="0">
                  <a:pos x="T4" y="T5"/>
                </a:cxn>
                <a:cxn ang="0">
                  <a:pos x="T6" y="T7"/>
                </a:cxn>
                <a:cxn ang="0">
                  <a:pos x="T8" y="T9"/>
                </a:cxn>
              </a:cxnLst>
              <a:rect l="0" t="0" r="r" b="b"/>
              <a:pathLst>
                <a:path w="20" h="21">
                  <a:moveTo>
                    <a:pt x="9" y="0"/>
                  </a:moveTo>
                  <a:lnTo>
                    <a:pt x="0" y="4"/>
                  </a:lnTo>
                  <a:lnTo>
                    <a:pt x="7" y="21"/>
                  </a:lnTo>
                  <a:lnTo>
                    <a:pt x="16" y="19"/>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33" name="Freeform 132"/>
            <p:cNvSpPr>
              <a:spLocks/>
            </p:cNvSpPr>
            <p:nvPr/>
          </p:nvSpPr>
          <p:spPr bwMode="auto">
            <a:xfrm>
              <a:off x="4034" y="3641"/>
              <a:ext cx="20" cy="20"/>
            </a:xfrm>
            <a:custGeom>
              <a:avLst/>
              <a:gdLst>
                <a:gd name="T0" fmla="*/ 0 w 20"/>
                <a:gd name="T1" fmla="*/ 3 h 20"/>
                <a:gd name="T2" fmla="*/ 9 w 20"/>
                <a:gd name="T3" fmla="*/ 3 h 20"/>
              </a:gdLst>
              <a:ahLst/>
              <a:cxnLst>
                <a:cxn ang="0">
                  <a:pos x="T0" y="T1"/>
                </a:cxn>
                <a:cxn ang="0">
                  <a:pos x="T2" y="T3"/>
                </a:cxn>
              </a:cxnLst>
              <a:rect l="0" t="0" r="r" b="b"/>
              <a:pathLst>
                <a:path w="20" h="20">
                  <a:moveTo>
                    <a:pt x="0" y="3"/>
                  </a:moveTo>
                  <a:lnTo>
                    <a:pt x="9" y="3"/>
                  </a:lnTo>
                </a:path>
              </a:pathLst>
            </a:custGeom>
            <a:noFill/>
            <a:ln w="5842">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AU"/>
            </a:p>
          </p:txBody>
        </p:sp>
        <p:sp>
          <p:nvSpPr>
            <p:cNvPr id="134" name="Freeform 133"/>
            <p:cNvSpPr>
              <a:spLocks/>
            </p:cNvSpPr>
            <p:nvPr/>
          </p:nvSpPr>
          <p:spPr bwMode="auto">
            <a:xfrm>
              <a:off x="4030" y="3648"/>
              <a:ext cx="20" cy="20"/>
            </a:xfrm>
            <a:custGeom>
              <a:avLst/>
              <a:gdLst>
                <a:gd name="T0" fmla="*/ 14 w 20"/>
                <a:gd name="T1" fmla="*/ 0 h 20"/>
                <a:gd name="T2" fmla="*/ 4 w 20"/>
                <a:gd name="T3" fmla="*/ 0 h 20"/>
                <a:gd name="T4" fmla="*/ 0 w 20"/>
                <a:gd name="T5" fmla="*/ 19 h 20"/>
                <a:gd name="T6" fmla="*/ 9 w 20"/>
                <a:gd name="T7" fmla="*/ 19 h 20"/>
                <a:gd name="T8" fmla="*/ 14 w 20"/>
                <a:gd name="T9" fmla="*/ 0 h 20"/>
              </a:gdLst>
              <a:ahLst/>
              <a:cxnLst>
                <a:cxn ang="0">
                  <a:pos x="T0" y="T1"/>
                </a:cxn>
                <a:cxn ang="0">
                  <a:pos x="T2" y="T3"/>
                </a:cxn>
                <a:cxn ang="0">
                  <a:pos x="T4" y="T5"/>
                </a:cxn>
                <a:cxn ang="0">
                  <a:pos x="T6" y="T7"/>
                </a:cxn>
                <a:cxn ang="0">
                  <a:pos x="T8" y="T9"/>
                </a:cxn>
              </a:cxnLst>
              <a:rect l="0" t="0" r="r" b="b"/>
              <a:pathLst>
                <a:path w="20" h="20">
                  <a:moveTo>
                    <a:pt x="14" y="0"/>
                  </a:moveTo>
                  <a:lnTo>
                    <a:pt x="4" y="0"/>
                  </a:lnTo>
                  <a:lnTo>
                    <a:pt x="0" y="19"/>
                  </a:lnTo>
                  <a:lnTo>
                    <a:pt x="9" y="19"/>
                  </a:lnTo>
                  <a:lnTo>
                    <a:pt x="1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35" name="Freeform 134"/>
            <p:cNvSpPr>
              <a:spLocks/>
            </p:cNvSpPr>
            <p:nvPr/>
          </p:nvSpPr>
          <p:spPr bwMode="auto">
            <a:xfrm>
              <a:off x="4030" y="3667"/>
              <a:ext cx="20" cy="20"/>
            </a:xfrm>
            <a:custGeom>
              <a:avLst/>
              <a:gdLst>
                <a:gd name="T0" fmla="*/ 9 w 20"/>
                <a:gd name="T1" fmla="*/ 0 h 20"/>
                <a:gd name="T2" fmla="*/ 0 w 20"/>
                <a:gd name="T3" fmla="*/ 0 h 20"/>
                <a:gd name="T4" fmla="*/ 0 w 20"/>
                <a:gd name="T5" fmla="*/ 9 h 20"/>
                <a:gd name="T6" fmla="*/ 9 w 20"/>
                <a:gd name="T7" fmla="*/ 7 h 20"/>
                <a:gd name="T8" fmla="*/ 9 w 20"/>
                <a:gd name="T9" fmla="*/ 0 h 20"/>
              </a:gdLst>
              <a:ahLst/>
              <a:cxnLst>
                <a:cxn ang="0">
                  <a:pos x="T0" y="T1"/>
                </a:cxn>
                <a:cxn ang="0">
                  <a:pos x="T2" y="T3"/>
                </a:cxn>
                <a:cxn ang="0">
                  <a:pos x="T4" y="T5"/>
                </a:cxn>
                <a:cxn ang="0">
                  <a:pos x="T6" y="T7"/>
                </a:cxn>
                <a:cxn ang="0">
                  <a:pos x="T8" y="T9"/>
                </a:cxn>
              </a:cxnLst>
              <a:rect l="0" t="0" r="r" b="b"/>
              <a:pathLst>
                <a:path w="20" h="20">
                  <a:moveTo>
                    <a:pt x="9" y="0"/>
                  </a:moveTo>
                  <a:lnTo>
                    <a:pt x="0" y="0"/>
                  </a:lnTo>
                  <a:lnTo>
                    <a:pt x="0" y="9"/>
                  </a:lnTo>
                  <a:lnTo>
                    <a:pt x="9" y="7"/>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36" name="Freeform 135"/>
            <p:cNvSpPr>
              <a:spLocks/>
            </p:cNvSpPr>
            <p:nvPr/>
          </p:nvSpPr>
          <p:spPr bwMode="auto">
            <a:xfrm>
              <a:off x="4030" y="3672"/>
              <a:ext cx="20" cy="26"/>
            </a:xfrm>
            <a:custGeom>
              <a:avLst/>
              <a:gdLst>
                <a:gd name="T0" fmla="*/ 9 w 20"/>
                <a:gd name="T1" fmla="*/ 0 h 26"/>
                <a:gd name="T2" fmla="*/ 0 w 20"/>
                <a:gd name="T3" fmla="*/ 4 h 26"/>
                <a:gd name="T4" fmla="*/ 9 w 20"/>
                <a:gd name="T5" fmla="*/ 26 h 26"/>
                <a:gd name="T6" fmla="*/ 19 w 20"/>
                <a:gd name="T7" fmla="*/ 21 h 26"/>
                <a:gd name="T8" fmla="*/ 9 w 20"/>
                <a:gd name="T9" fmla="*/ 0 h 26"/>
              </a:gdLst>
              <a:ahLst/>
              <a:cxnLst>
                <a:cxn ang="0">
                  <a:pos x="T0" y="T1"/>
                </a:cxn>
                <a:cxn ang="0">
                  <a:pos x="T2" y="T3"/>
                </a:cxn>
                <a:cxn ang="0">
                  <a:pos x="T4" y="T5"/>
                </a:cxn>
                <a:cxn ang="0">
                  <a:pos x="T6" y="T7"/>
                </a:cxn>
                <a:cxn ang="0">
                  <a:pos x="T8" y="T9"/>
                </a:cxn>
              </a:cxnLst>
              <a:rect l="0" t="0" r="r" b="b"/>
              <a:pathLst>
                <a:path w="20" h="26">
                  <a:moveTo>
                    <a:pt x="9" y="0"/>
                  </a:moveTo>
                  <a:lnTo>
                    <a:pt x="0" y="4"/>
                  </a:lnTo>
                  <a:lnTo>
                    <a:pt x="9" y="26"/>
                  </a:lnTo>
                  <a:lnTo>
                    <a:pt x="19" y="21"/>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37" name="Freeform 136"/>
            <p:cNvSpPr>
              <a:spLocks/>
            </p:cNvSpPr>
            <p:nvPr/>
          </p:nvSpPr>
          <p:spPr bwMode="auto">
            <a:xfrm>
              <a:off x="4039" y="3693"/>
              <a:ext cx="24" cy="32"/>
            </a:xfrm>
            <a:custGeom>
              <a:avLst/>
              <a:gdLst>
                <a:gd name="T0" fmla="*/ 9 w 24"/>
                <a:gd name="T1" fmla="*/ 0 h 32"/>
                <a:gd name="T2" fmla="*/ 0 w 24"/>
                <a:gd name="T3" fmla="*/ 4 h 32"/>
                <a:gd name="T4" fmla="*/ 16 w 24"/>
                <a:gd name="T5" fmla="*/ 31 h 32"/>
                <a:gd name="T6" fmla="*/ 19 w 24"/>
                <a:gd name="T7" fmla="*/ 31 h 32"/>
                <a:gd name="T8" fmla="*/ 23 w 24"/>
                <a:gd name="T9" fmla="*/ 23 h 32"/>
                <a:gd name="T10" fmla="*/ 9 w 24"/>
                <a:gd name="T11" fmla="*/ 0 h 32"/>
              </a:gdLst>
              <a:ahLst/>
              <a:cxnLst>
                <a:cxn ang="0">
                  <a:pos x="T0" y="T1"/>
                </a:cxn>
                <a:cxn ang="0">
                  <a:pos x="T2" y="T3"/>
                </a:cxn>
                <a:cxn ang="0">
                  <a:pos x="T4" y="T5"/>
                </a:cxn>
                <a:cxn ang="0">
                  <a:pos x="T6" y="T7"/>
                </a:cxn>
                <a:cxn ang="0">
                  <a:pos x="T8" y="T9"/>
                </a:cxn>
                <a:cxn ang="0">
                  <a:pos x="T10" y="T11"/>
                </a:cxn>
              </a:cxnLst>
              <a:rect l="0" t="0" r="r" b="b"/>
              <a:pathLst>
                <a:path w="24" h="32">
                  <a:moveTo>
                    <a:pt x="9" y="0"/>
                  </a:moveTo>
                  <a:lnTo>
                    <a:pt x="0" y="4"/>
                  </a:lnTo>
                  <a:lnTo>
                    <a:pt x="16" y="31"/>
                  </a:lnTo>
                  <a:lnTo>
                    <a:pt x="19" y="31"/>
                  </a:lnTo>
                  <a:lnTo>
                    <a:pt x="23" y="23"/>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38" name="Freeform 137"/>
            <p:cNvSpPr>
              <a:spLocks/>
            </p:cNvSpPr>
            <p:nvPr/>
          </p:nvSpPr>
          <p:spPr bwMode="auto">
            <a:xfrm>
              <a:off x="4058" y="3715"/>
              <a:ext cx="20" cy="20"/>
            </a:xfrm>
            <a:custGeom>
              <a:avLst/>
              <a:gdLst>
                <a:gd name="T0" fmla="*/ 0 w 20"/>
                <a:gd name="T1" fmla="*/ 4 h 20"/>
                <a:gd name="T2" fmla="*/ 9 w 20"/>
                <a:gd name="T3" fmla="*/ 4 h 20"/>
              </a:gdLst>
              <a:ahLst/>
              <a:cxnLst>
                <a:cxn ang="0">
                  <a:pos x="T0" y="T1"/>
                </a:cxn>
                <a:cxn ang="0">
                  <a:pos x="T2" y="T3"/>
                </a:cxn>
              </a:cxnLst>
              <a:rect l="0" t="0" r="r" b="b"/>
              <a:pathLst>
                <a:path w="20" h="20">
                  <a:moveTo>
                    <a:pt x="0" y="4"/>
                  </a:moveTo>
                  <a:lnTo>
                    <a:pt x="9" y="4"/>
                  </a:lnTo>
                </a:path>
              </a:pathLst>
            </a:custGeom>
            <a:noFill/>
            <a:ln w="7365">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AU"/>
            </a:p>
          </p:txBody>
        </p:sp>
        <p:sp>
          <p:nvSpPr>
            <p:cNvPr id="139" name="Freeform 138"/>
            <p:cNvSpPr>
              <a:spLocks/>
            </p:cNvSpPr>
            <p:nvPr/>
          </p:nvSpPr>
          <p:spPr bwMode="auto">
            <a:xfrm>
              <a:off x="4068" y="3703"/>
              <a:ext cx="53" cy="22"/>
            </a:xfrm>
            <a:custGeom>
              <a:avLst/>
              <a:gdLst>
                <a:gd name="T0" fmla="*/ 47 w 53"/>
                <a:gd name="T1" fmla="*/ 0 h 22"/>
                <a:gd name="T2" fmla="*/ 0 w 53"/>
                <a:gd name="T3" fmla="*/ 11 h 22"/>
                <a:gd name="T4" fmla="*/ 0 w 53"/>
                <a:gd name="T5" fmla="*/ 21 h 22"/>
                <a:gd name="T6" fmla="*/ 50 w 53"/>
                <a:gd name="T7" fmla="*/ 9 h 22"/>
                <a:gd name="T8" fmla="*/ 52 w 53"/>
                <a:gd name="T9" fmla="*/ 7 h 22"/>
                <a:gd name="T10" fmla="*/ 47 w 53"/>
                <a:gd name="T11" fmla="*/ 0 h 22"/>
              </a:gdLst>
              <a:ahLst/>
              <a:cxnLst>
                <a:cxn ang="0">
                  <a:pos x="T0" y="T1"/>
                </a:cxn>
                <a:cxn ang="0">
                  <a:pos x="T2" y="T3"/>
                </a:cxn>
                <a:cxn ang="0">
                  <a:pos x="T4" y="T5"/>
                </a:cxn>
                <a:cxn ang="0">
                  <a:pos x="T6" y="T7"/>
                </a:cxn>
                <a:cxn ang="0">
                  <a:pos x="T8" y="T9"/>
                </a:cxn>
                <a:cxn ang="0">
                  <a:pos x="T10" y="T11"/>
                </a:cxn>
              </a:cxnLst>
              <a:rect l="0" t="0" r="r" b="b"/>
              <a:pathLst>
                <a:path w="53" h="22">
                  <a:moveTo>
                    <a:pt x="47" y="0"/>
                  </a:moveTo>
                  <a:lnTo>
                    <a:pt x="0" y="11"/>
                  </a:lnTo>
                  <a:lnTo>
                    <a:pt x="0" y="21"/>
                  </a:lnTo>
                  <a:lnTo>
                    <a:pt x="50" y="9"/>
                  </a:lnTo>
                  <a:lnTo>
                    <a:pt x="52" y="7"/>
                  </a:lnTo>
                  <a:lnTo>
                    <a:pt x="4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40" name="Freeform 139"/>
            <p:cNvSpPr>
              <a:spLocks/>
            </p:cNvSpPr>
            <p:nvPr/>
          </p:nvSpPr>
          <p:spPr bwMode="auto">
            <a:xfrm>
              <a:off x="4111" y="3624"/>
              <a:ext cx="60" cy="86"/>
            </a:xfrm>
            <a:custGeom>
              <a:avLst/>
              <a:gdLst>
                <a:gd name="T0" fmla="*/ 50 w 60"/>
                <a:gd name="T1" fmla="*/ 0 h 86"/>
                <a:gd name="T2" fmla="*/ 0 w 60"/>
                <a:gd name="T3" fmla="*/ 81 h 86"/>
                <a:gd name="T4" fmla="*/ 9 w 60"/>
                <a:gd name="T5" fmla="*/ 86 h 86"/>
                <a:gd name="T6" fmla="*/ 60 w 60"/>
                <a:gd name="T7" fmla="*/ 4 h 86"/>
                <a:gd name="T8" fmla="*/ 50 w 60"/>
                <a:gd name="T9" fmla="*/ 0 h 86"/>
              </a:gdLst>
              <a:ahLst/>
              <a:cxnLst>
                <a:cxn ang="0">
                  <a:pos x="T0" y="T1"/>
                </a:cxn>
                <a:cxn ang="0">
                  <a:pos x="T2" y="T3"/>
                </a:cxn>
                <a:cxn ang="0">
                  <a:pos x="T4" y="T5"/>
                </a:cxn>
                <a:cxn ang="0">
                  <a:pos x="T6" y="T7"/>
                </a:cxn>
                <a:cxn ang="0">
                  <a:pos x="T8" y="T9"/>
                </a:cxn>
              </a:cxnLst>
              <a:rect l="0" t="0" r="r" b="b"/>
              <a:pathLst>
                <a:path w="60" h="86">
                  <a:moveTo>
                    <a:pt x="50" y="0"/>
                  </a:moveTo>
                  <a:lnTo>
                    <a:pt x="0" y="81"/>
                  </a:lnTo>
                  <a:lnTo>
                    <a:pt x="9" y="86"/>
                  </a:lnTo>
                  <a:lnTo>
                    <a:pt x="60" y="4"/>
                  </a:lnTo>
                  <a:lnTo>
                    <a:pt x="50"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41" name="Freeform 140"/>
            <p:cNvSpPr>
              <a:spLocks/>
            </p:cNvSpPr>
            <p:nvPr/>
          </p:nvSpPr>
          <p:spPr bwMode="auto">
            <a:xfrm>
              <a:off x="4162" y="3542"/>
              <a:ext cx="62" cy="87"/>
            </a:xfrm>
            <a:custGeom>
              <a:avLst/>
              <a:gdLst>
                <a:gd name="T0" fmla="*/ 52 w 62"/>
                <a:gd name="T1" fmla="*/ 0 h 87"/>
                <a:gd name="T2" fmla="*/ 0 w 62"/>
                <a:gd name="T3" fmla="*/ 81 h 87"/>
                <a:gd name="T4" fmla="*/ 9 w 62"/>
                <a:gd name="T5" fmla="*/ 86 h 87"/>
                <a:gd name="T6" fmla="*/ 62 w 62"/>
                <a:gd name="T7" fmla="*/ 4 h 87"/>
                <a:gd name="T8" fmla="*/ 52 w 62"/>
                <a:gd name="T9" fmla="*/ 0 h 87"/>
              </a:gdLst>
              <a:ahLst/>
              <a:cxnLst>
                <a:cxn ang="0">
                  <a:pos x="T0" y="T1"/>
                </a:cxn>
                <a:cxn ang="0">
                  <a:pos x="T2" y="T3"/>
                </a:cxn>
                <a:cxn ang="0">
                  <a:pos x="T4" y="T5"/>
                </a:cxn>
                <a:cxn ang="0">
                  <a:pos x="T6" y="T7"/>
                </a:cxn>
                <a:cxn ang="0">
                  <a:pos x="T8" y="T9"/>
                </a:cxn>
              </a:cxnLst>
              <a:rect l="0" t="0" r="r" b="b"/>
              <a:pathLst>
                <a:path w="62" h="87">
                  <a:moveTo>
                    <a:pt x="52" y="0"/>
                  </a:moveTo>
                  <a:lnTo>
                    <a:pt x="0" y="81"/>
                  </a:lnTo>
                  <a:lnTo>
                    <a:pt x="9" y="86"/>
                  </a:lnTo>
                  <a:lnTo>
                    <a:pt x="62" y="4"/>
                  </a:lnTo>
                  <a:lnTo>
                    <a:pt x="52"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42" name="Freeform 141"/>
            <p:cNvSpPr>
              <a:spLocks/>
            </p:cNvSpPr>
            <p:nvPr/>
          </p:nvSpPr>
          <p:spPr bwMode="auto">
            <a:xfrm>
              <a:off x="4214" y="3413"/>
              <a:ext cx="94" cy="134"/>
            </a:xfrm>
            <a:custGeom>
              <a:avLst/>
              <a:gdLst>
                <a:gd name="T0" fmla="*/ 91 w 94"/>
                <a:gd name="T1" fmla="*/ 0 h 134"/>
                <a:gd name="T2" fmla="*/ 86 w 94"/>
                <a:gd name="T3" fmla="*/ 0 h 134"/>
                <a:gd name="T4" fmla="*/ 0 w 94"/>
                <a:gd name="T5" fmla="*/ 129 h 134"/>
                <a:gd name="T6" fmla="*/ 9 w 94"/>
                <a:gd name="T7" fmla="*/ 134 h 134"/>
                <a:gd name="T8" fmla="*/ 93 w 94"/>
                <a:gd name="T9" fmla="*/ 9 h 134"/>
                <a:gd name="T10" fmla="*/ 93 w 94"/>
                <a:gd name="T11" fmla="*/ 4 h 134"/>
                <a:gd name="T12" fmla="*/ 91 w 94"/>
                <a:gd name="T13" fmla="*/ 0 h 134"/>
              </a:gdLst>
              <a:ahLst/>
              <a:cxnLst>
                <a:cxn ang="0">
                  <a:pos x="T0" y="T1"/>
                </a:cxn>
                <a:cxn ang="0">
                  <a:pos x="T2" y="T3"/>
                </a:cxn>
                <a:cxn ang="0">
                  <a:pos x="T4" y="T5"/>
                </a:cxn>
                <a:cxn ang="0">
                  <a:pos x="T6" y="T7"/>
                </a:cxn>
                <a:cxn ang="0">
                  <a:pos x="T8" y="T9"/>
                </a:cxn>
                <a:cxn ang="0">
                  <a:pos x="T10" y="T11"/>
                </a:cxn>
                <a:cxn ang="0">
                  <a:pos x="T12" y="T13"/>
                </a:cxn>
              </a:cxnLst>
              <a:rect l="0" t="0" r="r" b="b"/>
              <a:pathLst>
                <a:path w="94" h="134">
                  <a:moveTo>
                    <a:pt x="91" y="0"/>
                  </a:moveTo>
                  <a:lnTo>
                    <a:pt x="86" y="0"/>
                  </a:lnTo>
                  <a:lnTo>
                    <a:pt x="0" y="129"/>
                  </a:lnTo>
                  <a:lnTo>
                    <a:pt x="9" y="134"/>
                  </a:lnTo>
                  <a:lnTo>
                    <a:pt x="93" y="9"/>
                  </a:lnTo>
                  <a:lnTo>
                    <a:pt x="93" y="4"/>
                  </a:lnTo>
                  <a:lnTo>
                    <a:pt x="91"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43" name="Freeform 142"/>
            <p:cNvSpPr>
              <a:spLocks/>
            </p:cNvSpPr>
            <p:nvPr/>
          </p:nvSpPr>
          <p:spPr bwMode="auto">
            <a:xfrm>
              <a:off x="4298" y="3417"/>
              <a:ext cx="41" cy="56"/>
            </a:xfrm>
            <a:custGeom>
              <a:avLst/>
              <a:gdLst>
                <a:gd name="T0" fmla="*/ 9 w 41"/>
                <a:gd name="T1" fmla="*/ 0 h 56"/>
                <a:gd name="T2" fmla="*/ 0 w 41"/>
                <a:gd name="T3" fmla="*/ 4 h 56"/>
                <a:gd name="T4" fmla="*/ 31 w 41"/>
                <a:gd name="T5" fmla="*/ 55 h 56"/>
                <a:gd name="T6" fmla="*/ 40 w 41"/>
                <a:gd name="T7" fmla="*/ 50 h 56"/>
                <a:gd name="T8" fmla="*/ 9 w 41"/>
                <a:gd name="T9" fmla="*/ 0 h 56"/>
              </a:gdLst>
              <a:ahLst/>
              <a:cxnLst>
                <a:cxn ang="0">
                  <a:pos x="T0" y="T1"/>
                </a:cxn>
                <a:cxn ang="0">
                  <a:pos x="T2" y="T3"/>
                </a:cxn>
                <a:cxn ang="0">
                  <a:pos x="T4" y="T5"/>
                </a:cxn>
                <a:cxn ang="0">
                  <a:pos x="T6" y="T7"/>
                </a:cxn>
                <a:cxn ang="0">
                  <a:pos x="T8" y="T9"/>
                </a:cxn>
              </a:cxnLst>
              <a:rect l="0" t="0" r="r" b="b"/>
              <a:pathLst>
                <a:path w="41" h="56">
                  <a:moveTo>
                    <a:pt x="9" y="0"/>
                  </a:moveTo>
                  <a:lnTo>
                    <a:pt x="0" y="4"/>
                  </a:lnTo>
                  <a:lnTo>
                    <a:pt x="31" y="55"/>
                  </a:lnTo>
                  <a:lnTo>
                    <a:pt x="40" y="50"/>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44" name="Freeform 143"/>
            <p:cNvSpPr>
              <a:spLocks/>
            </p:cNvSpPr>
            <p:nvPr/>
          </p:nvSpPr>
          <p:spPr bwMode="auto">
            <a:xfrm>
              <a:off x="4330" y="3468"/>
              <a:ext cx="31" cy="41"/>
            </a:xfrm>
            <a:custGeom>
              <a:avLst/>
              <a:gdLst>
                <a:gd name="T0" fmla="*/ 9 w 31"/>
                <a:gd name="T1" fmla="*/ 0 h 41"/>
                <a:gd name="T2" fmla="*/ 0 w 31"/>
                <a:gd name="T3" fmla="*/ 4 h 41"/>
                <a:gd name="T4" fmla="*/ 21 w 31"/>
                <a:gd name="T5" fmla="*/ 40 h 41"/>
                <a:gd name="T6" fmla="*/ 31 w 31"/>
                <a:gd name="T7" fmla="*/ 35 h 41"/>
                <a:gd name="T8" fmla="*/ 9 w 31"/>
                <a:gd name="T9" fmla="*/ 0 h 41"/>
              </a:gdLst>
              <a:ahLst/>
              <a:cxnLst>
                <a:cxn ang="0">
                  <a:pos x="T0" y="T1"/>
                </a:cxn>
                <a:cxn ang="0">
                  <a:pos x="T2" y="T3"/>
                </a:cxn>
                <a:cxn ang="0">
                  <a:pos x="T4" y="T5"/>
                </a:cxn>
                <a:cxn ang="0">
                  <a:pos x="T6" y="T7"/>
                </a:cxn>
                <a:cxn ang="0">
                  <a:pos x="T8" y="T9"/>
                </a:cxn>
              </a:cxnLst>
              <a:rect l="0" t="0" r="r" b="b"/>
              <a:pathLst>
                <a:path w="31" h="41">
                  <a:moveTo>
                    <a:pt x="9" y="0"/>
                  </a:moveTo>
                  <a:lnTo>
                    <a:pt x="0" y="4"/>
                  </a:lnTo>
                  <a:lnTo>
                    <a:pt x="21" y="40"/>
                  </a:lnTo>
                  <a:lnTo>
                    <a:pt x="31" y="35"/>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45" name="Freeform 144"/>
            <p:cNvSpPr>
              <a:spLocks/>
            </p:cNvSpPr>
            <p:nvPr/>
          </p:nvSpPr>
          <p:spPr bwMode="auto">
            <a:xfrm>
              <a:off x="4351" y="3504"/>
              <a:ext cx="51" cy="65"/>
            </a:xfrm>
            <a:custGeom>
              <a:avLst/>
              <a:gdLst>
                <a:gd name="T0" fmla="*/ 9 w 51"/>
                <a:gd name="T1" fmla="*/ 0 h 65"/>
                <a:gd name="T2" fmla="*/ 0 w 51"/>
                <a:gd name="T3" fmla="*/ 4 h 65"/>
                <a:gd name="T4" fmla="*/ 40 w 51"/>
                <a:gd name="T5" fmla="*/ 64 h 65"/>
                <a:gd name="T6" fmla="*/ 50 w 51"/>
                <a:gd name="T7" fmla="*/ 60 h 65"/>
                <a:gd name="T8" fmla="*/ 9 w 51"/>
                <a:gd name="T9" fmla="*/ 0 h 65"/>
              </a:gdLst>
              <a:ahLst/>
              <a:cxnLst>
                <a:cxn ang="0">
                  <a:pos x="T0" y="T1"/>
                </a:cxn>
                <a:cxn ang="0">
                  <a:pos x="T2" y="T3"/>
                </a:cxn>
                <a:cxn ang="0">
                  <a:pos x="T4" y="T5"/>
                </a:cxn>
                <a:cxn ang="0">
                  <a:pos x="T6" y="T7"/>
                </a:cxn>
                <a:cxn ang="0">
                  <a:pos x="T8" y="T9"/>
                </a:cxn>
              </a:cxnLst>
              <a:rect l="0" t="0" r="r" b="b"/>
              <a:pathLst>
                <a:path w="51" h="65">
                  <a:moveTo>
                    <a:pt x="9" y="0"/>
                  </a:moveTo>
                  <a:lnTo>
                    <a:pt x="0" y="4"/>
                  </a:lnTo>
                  <a:lnTo>
                    <a:pt x="40" y="64"/>
                  </a:lnTo>
                  <a:lnTo>
                    <a:pt x="50" y="60"/>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46" name="Freeform 145"/>
            <p:cNvSpPr>
              <a:spLocks/>
            </p:cNvSpPr>
            <p:nvPr/>
          </p:nvSpPr>
          <p:spPr bwMode="auto">
            <a:xfrm>
              <a:off x="4392" y="3564"/>
              <a:ext cx="29" cy="31"/>
            </a:xfrm>
            <a:custGeom>
              <a:avLst/>
              <a:gdLst>
                <a:gd name="T0" fmla="*/ 9 w 29"/>
                <a:gd name="T1" fmla="*/ 0 h 31"/>
                <a:gd name="T2" fmla="*/ 0 w 29"/>
                <a:gd name="T3" fmla="*/ 4 h 31"/>
                <a:gd name="T4" fmla="*/ 21 w 29"/>
                <a:gd name="T5" fmla="*/ 31 h 31"/>
                <a:gd name="T6" fmla="*/ 28 w 29"/>
                <a:gd name="T7" fmla="*/ 24 h 31"/>
                <a:gd name="T8" fmla="*/ 9 w 29"/>
                <a:gd name="T9" fmla="*/ 0 h 31"/>
              </a:gdLst>
              <a:ahLst/>
              <a:cxnLst>
                <a:cxn ang="0">
                  <a:pos x="T0" y="T1"/>
                </a:cxn>
                <a:cxn ang="0">
                  <a:pos x="T2" y="T3"/>
                </a:cxn>
                <a:cxn ang="0">
                  <a:pos x="T4" y="T5"/>
                </a:cxn>
                <a:cxn ang="0">
                  <a:pos x="T6" y="T7"/>
                </a:cxn>
                <a:cxn ang="0">
                  <a:pos x="T8" y="T9"/>
                </a:cxn>
              </a:cxnLst>
              <a:rect l="0" t="0" r="r" b="b"/>
              <a:pathLst>
                <a:path w="29" h="31">
                  <a:moveTo>
                    <a:pt x="9" y="0"/>
                  </a:moveTo>
                  <a:lnTo>
                    <a:pt x="0" y="4"/>
                  </a:lnTo>
                  <a:lnTo>
                    <a:pt x="21" y="31"/>
                  </a:lnTo>
                  <a:lnTo>
                    <a:pt x="28" y="24"/>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47" name="Freeform 146"/>
            <p:cNvSpPr>
              <a:spLocks/>
            </p:cNvSpPr>
            <p:nvPr/>
          </p:nvSpPr>
          <p:spPr bwMode="auto">
            <a:xfrm>
              <a:off x="4413" y="3586"/>
              <a:ext cx="20" cy="20"/>
            </a:xfrm>
            <a:custGeom>
              <a:avLst/>
              <a:gdLst>
                <a:gd name="T0" fmla="*/ 4 w 20"/>
                <a:gd name="T1" fmla="*/ 0 h 20"/>
                <a:gd name="T2" fmla="*/ 0 w 20"/>
                <a:gd name="T3" fmla="*/ 9 h 20"/>
                <a:gd name="T4" fmla="*/ 14 w 20"/>
                <a:gd name="T5" fmla="*/ 16 h 20"/>
                <a:gd name="T6" fmla="*/ 16 w 20"/>
                <a:gd name="T7" fmla="*/ 16 h 20"/>
                <a:gd name="T8" fmla="*/ 16 w 20"/>
                <a:gd name="T9" fmla="*/ 7 h 20"/>
                <a:gd name="T10" fmla="*/ 4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4" y="0"/>
                  </a:moveTo>
                  <a:lnTo>
                    <a:pt x="0" y="9"/>
                  </a:lnTo>
                  <a:lnTo>
                    <a:pt x="14" y="16"/>
                  </a:lnTo>
                  <a:lnTo>
                    <a:pt x="16" y="16"/>
                  </a:lnTo>
                  <a:lnTo>
                    <a:pt x="16" y="7"/>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48" name="Freeform 147"/>
            <p:cNvSpPr>
              <a:spLocks/>
            </p:cNvSpPr>
            <p:nvPr/>
          </p:nvSpPr>
          <p:spPr bwMode="auto">
            <a:xfrm>
              <a:off x="4426" y="3586"/>
              <a:ext cx="24" cy="20"/>
            </a:xfrm>
            <a:custGeom>
              <a:avLst/>
              <a:gdLst>
                <a:gd name="T0" fmla="*/ 16 w 24"/>
                <a:gd name="T1" fmla="*/ 0 h 20"/>
                <a:gd name="T2" fmla="*/ 0 w 24"/>
                <a:gd name="T3" fmla="*/ 7 h 20"/>
                <a:gd name="T4" fmla="*/ 4 w 24"/>
                <a:gd name="T5" fmla="*/ 16 h 20"/>
                <a:gd name="T6" fmla="*/ 21 w 24"/>
                <a:gd name="T7" fmla="*/ 9 h 20"/>
                <a:gd name="T8" fmla="*/ 23 w 24"/>
                <a:gd name="T9" fmla="*/ 7 h 20"/>
                <a:gd name="T10" fmla="*/ 16 w 24"/>
                <a:gd name="T11" fmla="*/ 0 h 20"/>
              </a:gdLst>
              <a:ahLst/>
              <a:cxnLst>
                <a:cxn ang="0">
                  <a:pos x="T0" y="T1"/>
                </a:cxn>
                <a:cxn ang="0">
                  <a:pos x="T2" y="T3"/>
                </a:cxn>
                <a:cxn ang="0">
                  <a:pos x="T4" y="T5"/>
                </a:cxn>
                <a:cxn ang="0">
                  <a:pos x="T6" y="T7"/>
                </a:cxn>
                <a:cxn ang="0">
                  <a:pos x="T8" y="T9"/>
                </a:cxn>
                <a:cxn ang="0">
                  <a:pos x="T10" y="T11"/>
                </a:cxn>
              </a:cxnLst>
              <a:rect l="0" t="0" r="r" b="b"/>
              <a:pathLst>
                <a:path w="24" h="20">
                  <a:moveTo>
                    <a:pt x="16" y="0"/>
                  </a:moveTo>
                  <a:lnTo>
                    <a:pt x="0" y="7"/>
                  </a:lnTo>
                  <a:lnTo>
                    <a:pt x="4" y="16"/>
                  </a:lnTo>
                  <a:lnTo>
                    <a:pt x="21" y="9"/>
                  </a:lnTo>
                  <a:lnTo>
                    <a:pt x="23" y="7"/>
                  </a:lnTo>
                  <a:lnTo>
                    <a:pt x="16"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49" name="Freeform 148"/>
            <p:cNvSpPr>
              <a:spLocks/>
            </p:cNvSpPr>
            <p:nvPr/>
          </p:nvSpPr>
          <p:spPr bwMode="auto">
            <a:xfrm>
              <a:off x="4440" y="3571"/>
              <a:ext cx="26" cy="22"/>
            </a:xfrm>
            <a:custGeom>
              <a:avLst/>
              <a:gdLst>
                <a:gd name="T0" fmla="*/ 23 w 26"/>
                <a:gd name="T1" fmla="*/ 0 h 22"/>
                <a:gd name="T2" fmla="*/ 14 w 26"/>
                <a:gd name="T3" fmla="*/ 0 h 22"/>
                <a:gd name="T4" fmla="*/ 0 w 26"/>
                <a:gd name="T5" fmla="*/ 16 h 22"/>
                <a:gd name="T6" fmla="*/ 9 w 26"/>
                <a:gd name="T7" fmla="*/ 21 h 22"/>
                <a:gd name="T8" fmla="*/ 26 w 26"/>
                <a:gd name="T9" fmla="*/ 2 h 22"/>
                <a:gd name="T10" fmla="*/ 23 w 26"/>
                <a:gd name="T11" fmla="*/ 0 h 22"/>
              </a:gdLst>
              <a:ahLst/>
              <a:cxnLst>
                <a:cxn ang="0">
                  <a:pos x="T0" y="T1"/>
                </a:cxn>
                <a:cxn ang="0">
                  <a:pos x="T2" y="T3"/>
                </a:cxn>
                <a:cxn ang="0">
                  <a:pos x="T4" y="T5"/>
                </a:cxn>
                <a:cxn ang="0">
                  <a:pos x="T6" y="T7"/>
                </a:cxn>
                <a:cxn ang="0">
                  <a:pos x="T8" y="T9"/>
                </a:cxn>
                <a:cxn ang="0">
                  <a:pos x="T10" y="T11"/>
                </a:cxn>
              </a:cxnLst>
              <a:rect l="0" t="0" r="r" b="b"/>
              <a:pathLst>
                <a:path w="26" h="22">
                  <a:moveTo>
                    <a:pt x="23" y="0"/>
                  </a:moveTo>
                  <a:lnTo>
                    <a:pt x="14" y="0"/>
                  </a:lnTo>
                  <a:lnTo>
                    <a:pt x="0" y="16"/>
                  </a:lnTo>
                  <a:lnTo>
                    <a:pt x="9" y="21"/>
                  </a:lnTo>
                  <a:lnTo>
                    <a:pt x="26" y="2"/>
                  </a:lnTo>
                  <a:lnTo>
                    <a:pt x="23"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50" name="Freeform 149"/>
            <p:cNvSpPr>
              <a:spLocks/>
            </p:cNvSpPr>
            <p:nvPr/>
          </p:nvSpPr>
          <p:spPr bwMode="auto">
            <a:xfrm>
              <a:off x="4450" y="3564"/>
              <a:ext cx="20" cy="20"/>
            </a:xfrm>
            <a:custGeom>
              <a:avLst/>
              <a:gdLst>
                <a:gd name="T0" fmla="*/ 9 w 20"/>
                <a:gd name="T1" fmla="*/ 0 h 20"/>
                <a:gd name="T2" fmla="*/ 0 w 20"/>
                <a:gd name="T3" fmla="*/ 4 h 20"/>
                <a:gd name="T4" fmla="*/ 4 w 20"/>
                <a:gd name="T5" fmla="*/ 11 h 20"/>
                <a:gd name="T6" fmla="*/ 14 w 20"/>
                <a:gd name="T7" fmla="*/ 7 h 20"/>
                <a:gd name="T8" fmla="*/ 9 w 20"/>
                <a:gd name="T9" fmla="*/ 0 h 20"/>
              </a:gdLst>
              <a:ahLst/>
              <a:cxnLst>
                <a:cxn ang="0">
                  <a:pos x="T0" y="T1"/>
                </a:cxn>
                <a:cxn ang="0">
                  <a:pos x="T2" y="T3"/>
                </a:cxn>
                <a:cxn ang="0">
                  <a:pos x="T4" y="T5"/>
                </a:cxn>
                <a:cxn ang="0">
                  <a:pos x="T6" y="T7"/>
                </a:cxn>
                <a:cxn ang="0">
                  <a:pos x="T8" y="T9"/>
                </a:cxn>
              </a:cxnLst>
              <a:rect l="0" t="0" r="r" b="b"/>
              <a:pathLst>
                <a:path w="20" h="20">
                  <a:moveTo>
                    <a:pt x="9" y="0"/>
                  </a:moveTo>
                  <a:lnTo>
                    <a:pt x="0" y="4"/>
                  </a:lnTo>
                  <a:lnTo>
                    <a:pt x="4" y="11"/>
                  </a:lnTo>
                  <a:lnTo>
                    <a:pt x="14" y="7"/>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51" name="Freeform 150"/>
            <p:cNvSpPr>
              <a:spLocks/>
            </p:cNvSpPr>
            <p:nvPr/>
          </p:nvSpPr>
          <p:spPr bwMode="auto">
            <a:xfrm>
              <a:off x="4445" y="3557"/>
              <a:ext cx="20" cy="20"/>
            </a:xfrm>
            <a:custGeom>
              <a:avLst/>
              <a:gdLst>
                <a:gd name="T0" fmla="*/ 4 w 20"/>
                <a:gd name="T1" fmla="*/ 0 h 20"/>
                <a:gd name="T2" fmla="*/ 0 w 20"/>
                <a:gd name="T3" fmla="*/ 2 h 20"/>
                <a:gd name="T4" fmla="*/ 4 w 20"/>
                <a:gd name="T5" fmla="*/ 12 h 20"/>
                <a:gd name="T6" fmla="*/ 14 w 20"/>
                <a:gd name="T7" fmla="*/ 7 h 20"/>
                <a:gd name="T8" fmla="*/ 12 w 20"/>
                <a:gd name="T9" fmla="*/ 2 h 20"/>
                <a:gd name="T10" fmla="*/ 4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4" y="0"/>
                  </a:moveTo>
                  <a:lnTo>
                    <a:pt x="0" y="2"/>
                  </a:lnTo>
                  <a:lnTo>
                    <a:pt x="4" y="12"/>
                  </a:lnTo>
                  <a:lnTo>
                    <a:pt x="14" y="7"/>
                  </a:lnTo>
                  <a:lnTo>
                    <a:pt x="12" y="2"/>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52" name="Freeform 151"/>
            <p:cNvSpPr>
              <a:spLocks/>
            </p:cNvSpPr>
            <p:nvPr/>
          </p:nvSpPr>
          <p:spPr bwMode="auto">
            <a:xfrm>
              <a:off x="4450" y="3554"/>
              <a:ext cx="20" cy="20"/>
            </a:xfrm>
            <a:custGeom>
              <a:avLst/>
              <a:gdLst>
                <a:gd name="T0" fmla="*/ 4 w 20"/>
                <a:gd name="T1" fmla="*/ 0 h 20"/>
                <a:gd name="T2" fmla="*/ 0 w 20"/>
                <a:gd name="T3" fmla="*/ 2 h 20"/>
                <a:gd name="T4" fmla="*/ 4 w 20"/>
                <a:gd name="T5" fmla="*/ 12 h 20"/>
                <a:gd name="T6" fmla="*/ 9 w 20"/>
                <a:gd name="T7" fmla="*/ 9 h 20"/>
                <a:gd name="T8" fmla="*/ 9 w 20"/>
                <a:gd name="T9" fmla="*/ 7 h 20"/>
                <a:gd name="T10" fmla="*/ 4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4" y="0"/>
                  </a:moveTo>
                  <a:lnTo>
                    <a:pt x="0" y="2"/>
                  </a:lnTo>
                  <a:lnTo>
                    <a:pt x="4" y="12"/>
                  </a:lnTo>
                  <a:lnTo>
                    <a:pt x="9" y="9"/>
                  </a:lnTo>
                  <a:lnTo>
                    <a:pt x="9" y="7"/>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53" name="Freeform 152"/>
            <p:cNvSpPr>
              <a:spLocks/>
            </p:cNvSpPr>
            <p:nvPr/>
          </p:nvSpPr>
          <p:spPr bwMode="auto">
            <a:xfrm>
              <a:off x="4454" y="3547"/>
              <a:ext cx="20" cy="20"/>
            </a:xfrm>
            <a:custGeom>
              <a:avLst/>
              <a:gdLst>
                <a:gd name="T0" fmla="*/ 7 w 20"/>
                <a:gd name="T1" fmla="*/ 0 h 20"/>
                <a:gd name="T2" fmla="*/ 0 w 20"/>
                <a:gd name="T3" fmla="*/ 9 h 20"/>
                <a:gd name="T4" fmla="*/ 4 w 20"/>
                <a:gd name="T5" fmla="*/ 14 h 20"/>
                <a:gd name="T6" fmla="*/ 11 w 20"/>
                <a:gd name="T7" fmla="*/ 7 h 20"/>
                <a:gd name="T8" fmla="*/ 7 w 20"/>
                <a:gd name="T9" fmla="*/ 0 h 20"/>
              </a:gdLst>
              <a:ahLst/>
              <a:cxnLst>
                <a:cxn ang="0">
                  <a:pos x="T0" y="T1"/>
                </a:cxn>
                <a:cxn ang="0">
                  <a:pos x="T2" y="T3"/>
                </a:cxn>
                <a:cxn ang="0">
                  <a:pos x="T4" y="T5"/>
                </a:cxn>
                <a:cxn ang="0">
                  <a:pos x="T6" y="T7"/>
                </a:cxn>
                <a:cxn ang="0">
                  <a:pos x="T8" y="T9"/>
                </a:cxn>
              </a:cxnLst>
              <a:rect l="0" t="0" r="r" b="b"/>
              <a:pathLst>
                <a:path w="20" h="20">
                  <a:moveTo>
                    <a:pt x="7" y="0"/>
                  </a:moveTo>
                  <a:lnTo>
                    <a:pt x="0" y="9"/>
                  </a:lnTo>
                  <a:lnTo>
                    <a:pt x="4" y="14"/>
                  </a:lnTo>
                  <a:lnTo>
                    <a:pt x="11" y="7"/>
                  </a:lnTo>
                  <a:lnTo>
                    <a:pt x="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54" name="Freeform 153"/>
            <p:cNvSpPr>
              <a:spLocks/>
            </p:cNvSpPr>
            <p:nvPr/>
          </p:nvSpPr>
          <p:spPr bwMode="auto">
            <a:xfrm>
              <a:off x="4462" y="3542"/>
              <a:ext cx="20" cy="20"/>
            </a:xfrm>
            <a:custGeom>
              <a:avLst/>
              <a:gdLst>
                <a:gd name="T0" fmla="*/ 9 w 20"/>
                <a:gd name="T1" fmla="*/ 0 h 20"/>
                <a:gd name="T2" fmla="*/ 0 w 20"/>
                <a:gd name="T3" fmla="*/ 4 h 20"/>
                <a:gd name="T4" fmla="*/ 4 w 20"/>
                <a:gd name="T5" fmla="*/ 14 h 20"/>
                <a:gd name="T6" fmla="*/ 16 w 20"/>
                <a:gd name="T7" fmla="*/ 7 h 20"/>
                <a:gd name="T8" fmla="*/ 16 w 20"/>
                <a:gd name="T9" fmla="*/ 4 h 20"/>
                <a:gd name="T10" fmla="*/ 9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9" y="0"/>
                  </a:moveTo>
                  <a:lnTo>
                    <a:pt x="0" y="4"/>
                  </a:lnTo>
                  <a:lnTo>
                    <a:pt x="4" y="14"/>
                  </a:lnTo>
                  <a:lnTo>
                    <a:pt x="16" y="7"/>
                  </a:lnTo>
                  <a:lnTo>
                    <a:pt x="16" y="4"/>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55" name="Freeform 154"/>
            <p:cNvSpPr>
              <a:spLocks/>
            </p:cNvSpPr>
            <p:nvPr/>
          </p:nvSpPr>
          <p:spPr bwMode="auto">
            <a:xfrm>
              <a:off x="4469" y="3537"/>
              <a:ext cx="20" cy="20"/>
            </a:xfrm>
            <a:custGeom>
              <a:avLst/>
              <a:gdLst>
                <a:gd name="T0" fmla="*/ 0 w 20"/>
                <a:gd name="T1" fmla="*/ 0 h 20"/>
                <a:gd name="T2" fmla="*/ 0 w 20"/>
                <a:gd name="T3" fmla="*/ 9 h 20"/>
                <a:gd name="T4" fmla="*/ 9 w 20"/>
                <a:gd name="T5" fmla="*/ 9 h 20"/>
                <a:gd name="T6" fmla="*/ 9 w 20"/>
                <a:gd name="T7" fmla="*/ 2 h 20"/>
                <a:gd name="T8" fmla="*/ 0 w 20"/>
                <a:gd name="T9" fmla="*/ 0 h 20"/>
              </a:gdLst>
              <a:ahLst/>
              <a:cxnLst>
                <a:cxn ang="0">
                  <a:pos x="T0" y="T1"/>
                </a:cxn>
                <a:cxn ang="0">
                  <a:pos x="T2" y="T3"/>
                </a:cxn>
                <a:cxn ang="0">
                  <a:pos x="T4" y="T5"/>
                </a:cxn>
                <a:cxn ang="0">
                  <a:pos x="T6" y="T7"/>
                </a:cxn>
                <a:cxn ang="0">
                  <a:pos x="T8" y="T9"/>
                </a:cxn>
              </a:cxnLst>
              <a:rect l="0" t="0" r="r" b="b"/>
              <a:pathLst>
                <a:path w="20" h="20">
                  <a:moveTo>
                    <a:pt x="0" y="0"/>
                  </a:moveTo>
                  <a:lnTo>
                    <a:pt x="0" y="9"/>
                  </a:lnTo>
                  <a:lnTo>
                    <a:pt x="9" y="9"/>
                  </a:lnTo>
                  <a:lnTo>
                    <a:pt x="9" y="2"/>
                  </a:lnTo>
                  <a:lnTo>
                    <a:pt x="0"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56" name="Freeform 155"/>
            <p:cNvSpPr>
              <a:spLocks/>
            </p:cNvSpPr>
            <p:nvPr/>
          </p:nvSpPr>
          <p:spPr bwMode="auto">
            <a:xfrm>
              <a:off x="4469" y="3523"/>
              <a:ext cx="21" cy="20"/>
            </a:xfrm>
            <a:custGeom>
              <a:avLst/>
              <a:gdLst>
                <a:gd name="T0" fmla="*/ 21 w 21"/>
                <a:gd name="T1" fmla="*/ 0 h 20"/>
                <a:gd name="T2" fmla="*/ 12 w 21"/>
                <a:gd name="T3" fmla="*/ 0 h 20"/>
                <a:gd name="T4" fmla="*/ 0 w 21"/>
                <a:gd name="T5" fmla="*/ 14 h 20"/>
                <a:gd name="T6" fmla="*/ 9 w 21"/>
                <a:gd name="T7" fmla="*/ 19 h 20"/>
                <a:gd name="T8" fmla="*/ 21 w 21"/>
                <a:gd name="T9" fmla="*/ 2 h 20"/>
                <a:gd name="T10" fmla="*/ 21 w 21"/>
                <a:gd name="T11" fmla="*/ 0 h 20"/>
              </a:gdLst>
              <a:ahLst/>
              <a:cxnLst>
                <a:cxn ang="0">
                  <a:pos x="T0" y="T1"/>
                </a:cxn>
                <a:cxn ang="0">
                  <a:pos x="T2" y="T3"/>
                </a:cxn>
                <a:cxn ang="0">
                  <a:pos x="T4" y="T5"/>
                </a:cxn>
                <a:cxn ang="0">
                  <a:pos x="T6" y="T7"/>
                </a:cxn>
                <a:cxn ang="0">
                  <a:pos x="T8" y="T9"/>
                </a:cxn>
                <a:cxn ang="0">
                  <a:pos x="T10" y="T11"/>
                </a:cxn>
              </a:cxnLst>
              <a:rect l="0" t="0" r="r" b="b"/>
              <a:pathLst>
                <a:path w="21" h="20">
                  <a:moveTo>
                    <a:pt x="21" y="0"/>
                  </a:moveTo>
                  <a:lnTo>
                    <a:pt x="12" y="0"/>
                  </a:lnTo>
                  <a:lnTo>
                    <a:pt x="0" y="14"/>
                  </a:lnTo>
                  <a:lnTo>
                    <a:pt x="9" y="19"/>
                  </a:lnTo>
                  <a:lnTo>
                    <a:pt x="21" y="2"/>
                  </a:lnTo>
                  <a:lnTo>
                    <a:pt x="21"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57" name="Freeform 156"/>
            <p:cNvSpPr>
              <a:spLocks/>
            </p:cNvSpPr>
            <p:nvPr/>
          </p:nvSpPr>
          <p:spPr bwMode="auto">
            <a:xfrm>
              <a:off x="4454" y="3461"/>
              <a:ext cx="36" cy="67"/>
            </a:xfrm>
            <a:custGeom>
              <a:avLst/>
              <a:gdLst>
                <a:gd name="T0" fmla="*/ 9 w 36"/>
                <a:gd name="T1" fmla="*/ 0 h 67"/>
                <a:gd name="T2" fmla="*/ 0 w 36"/>
                <a:gd name="T3" fmla="*/ 4 h 67"/>
                <a:gd name="T4" fmla="*/ 26 w 36"/>
                <a:gd name="T5" fmla="*/ 67 h 67"/>
                <a:gd name="T6" fmla="*/ 36 w 36"/>
                <a:gd name="T7" fmla="*/ 62 h 67"/>
                <a:gd name="T8" fmla="*/ 9 w 36"/>
                <a:gd name="T9" fmla="*/ 0 h 67"/>
              </a:gdLst>
              <a:ahLst/>
              <a:cxnLst>
                <a:cxn ang="0">
                  <a:pos x="T0" y="T1"/>
                </a:cxn>
                <a:cxn ang="0">
                  <a:pos x="T2" y="T3"/>
                </a:cxn>
                <a:cxn ang="0">
                  <a:pos x="T4" y="T5"/>
                </a:cxn>
                <a:cxn ang="0">
                  <a:pos x="T6" y="T7"/>
                </a:cxn>
                <a:cxn ang="0">
                  <a:pos x="T8" y="T9"/>
                </a:cxn>
              </a:cxnLst>
              <a:rect l="0" t="0" r="r" b="b"/>
              <a:pathLst>
                <a:path w="36" h="67">
                  <a:moveTo>
                    <a:pt x="9" y="0"/>
                  </a:moveTo>
                  <a:lnTo>
                    <a:pt x="0" y="4"/>
                  </a:lnTo>
                  <a:lnTo>
                    <a:pt x="26" y="67"/>
                  </a:lnTo>
                  <a:lnTo>
                    <a:pt x="36" y="62"/>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58" name="Freeform 157"/>
            <p:cNvSpPr>
              <a:spLocks/>
            </p:cNvSpPr>
            <p:nvPr/>
          </p:nvSpPr>
          <p:spPr bwMode="auto">
            <a:xfrm>
              <a:off x="4416" y="3384"/>
              <a:ext cx="48" cy="82"/>
            </a:xfrm>
            <a:custGeom>
              <a:avLst/>
              <a:gdLst>
                <a:gd name="T0" fmla="*/ 9 w 48"/>
                <a:gd name="T1" fmla="*/ 0 h 82"/>
                <a:gd name="T2" fmla="*/ 0 w 48"/>
                <a:gd name="T3" fmla="*/ 4 h 82"/>
                <a:gd name="T4" fmla="*/ 38 w 48"/>
                <a:gd name="T5" fmla="*/ 81 h 82"/>
                <a:gd name="T6" fmla="*/ 47 w 48"/>
                <a:gd name="T7" fmla="*/ 76 h 82"/>
                <a:gd name="T8" fmla="*/ 9 w 48"/>
                <a:gd name="T9" fmla="*/ 0 h 82"/>
              </a:gdLst>
              <a:ahLst/>
              <a:cxnLst>
                <a:cxn ang="0">
                  <a:pos x="T0" y="T1"/>
                </a:cxn>
                <a:cxn ang="0">
                  <a:pos x="T2" y="T3"/>
                </a:cxn>
                <a:cxn ang="0">
                  <a:pos x="T4" y="T5"/>
                </a:cxn>
                <a:cxn ang="0">
                  <a:pos x="T6" y="T7"/>
                </a:cxn>
                <a:cxn ang="0">
                  <a:pos x="T8" y="T9"/>
                </a:cxn>
              </a:cxnLst>
              <a:rect l="0" t="0" r="r" b="b"/>
              <a:pathLst>
                <a:path w="48" h="82">
                  <a:moveTo>
                    <a:pt x="9" y="0"/>
                  </a:moveTo>
                  <a:lnTo>
                    <a:pt x="0" y="4"/>
                  </a:lnTo>
                  <a:lnTo>
                    <a:pt x="38" y="81"/>
                  </a:lnTo>
                  <a:lnTo>
                    <a:pt x="47" y="76"/>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59" name="Freeform 158"/>
            <p:cNvSpPr>
              <a:spLocks/>
            </p:cNvSpPr>
            <p:nvPr/>
          </p:nvSpPr>
          <p:spPr bwMode="auto">
            <a:xfrm>
              <a:off x="4380" y="3310"/>
              <a:ext cx="46" cy="79"/>
            </a:xfrm>
            <a:custGeom>
              <a:avLst/>
              <a:gdLst>
                <a:gd name="T0" fmla="*/ 9 w 46"/>
                <a:gd name="T1" fmla="*/ 0 h 79"/>
                <a:gd name="T2" fmla="*/ 0 w 46"/>
                <a:gd name="T3" fmla="*/ 0 h 79"/>
                <a:gd name="T4" fmla="*/ 0 w 46"/>
                <a:gd name="T5" fmla="*/ 2 h 79"/>
                <a:gd name="T6" fmla="*/ 36 w 46"/>
                <a:gd name="T7" fmla="*/ 79 h 79"/>
                <a:gd name="T8" fmla="*/ 45 w 46"/>
                <a:gd name="T9" fmla="*/ 74 h 79"/>
                <a:gd name="T10" fmla="*/ 9 w 46"/>
                <a:gd name="T11" fmla="*/ 0 h 79"/>
              </a:gdLst>
              <a:ahLst/>
              <a:cxnLst>
                <a:cxn ang="0">
                  <a:pos x="T0" y="T1"/>
                </a:cxn>
                <a:cxn ang="0">
                  <a:pos x="T2" y="T3"/>
                </a:cxn>
                <a:cxn ang="0">
                  <a:pos x="T4" y="T5"/>
                </a:cxn>
                <a:cxn ang="0">
                  <a:pos x="T6" y="T7"/>
                </a:cxn>
                <a:cxn ang="0">
                  <a:pos x="T8" y="T9"/>
                </a:cxn>
                <a:cxn ang="0">
                  <a:pos x="T10" y="T11"/>
                </a:cxn>
              </a:cxnLst>
              <a:rect l="0" t="0" r="r" b="b"/>
              <a:pathLst>
                <a:path w="46" h="79">
                  <a:moveTo>
                    <a:pt x="9" y="0"/>
                  </a:moveTo>
                  <a:lnTo>
                    <a:pt x="0" y="0"/>
                  </a:lnTo>
                  <a:lnTo>
                    <a:pt x="0" y="2"/>
                  </a:lnTo>
                  <a:lnTo>
                    <a:pt x="36" y="79"/>
                  </a:lnTo>
                  <a:lnTo>
                    <a:pt x="45" y="74"/>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60" name="Freeform 159"/>
            <p:cNvSpPr>
              <a:spLocks/>
            </p:cNvSpPr>
            <p:nvPr/>
          </p:nvSpPr>
          <p:spPr bwMode="auto">
            <a:xfrm>
              <a:off x="4380" y="3221"/>
              <a:ext cx="72" cy="93"/>
            </a:xfrm>
            <a:custGeom>
              <a:avLst/>
              <a:gdLst>
                <a:gd name="T0" fmla="*/ 62 w 72"/>
                <a:gd name="T1" fmla="*/ 0 h 93"/>
                <a:gd name="T2" fmla="*/ 0 w 72"/>
                <a:gd name="T3" fmla="*/ 88 h 93"/>
                <a:gd name="T4" fmla="*/ 9 w 72"/>
                <a:gd name="T5" fmla="*/ 93 h 93"/>
                <a:gd name="T6" fmla="*/ 72 w 72"/>
                <a:gd name="T7" fmla="*/ 4 h 93"/>
                <a:gd name="T8" fmla="*/ 62 w 72"/>
                <a:gd name="T9" fmla="*/ 0 h 93"/>
              </a:gdLst>
              <a:ahLst/>
              <a:cxnLst>
                <a:cxn ang="0">
                  <a:pos x="T0" y="T1"/>
                </a:cxn>
                <a:cxn ang="0">
                  <a:pos x="T2" y="T3"/>
                </a:cxn>
                <a:cxn ang="0">
                  <a:pos x="T4" y="T5"/>
                </a:cxn>
                <a:cxn ang="0">
                  <a:pos x="T6" y="T7"/>
                </a:cxn>
                <a:cxn ang="0">
                  <a:pos x="T8" y="T9"/>
                </a:cxn>
              </a:cxnLst>
              <a:rect l="0" t="0" r="r" b="b"/>
              <a:pathLst>
                <a:path w="72" h="93">
                  <a:moveTo>
                    <a:pt x="62" y="0"/>
                  </a:moveTo>
                  <a:lnTo>
                    <a:pt x="0" y="88"/>
                  </a:lnTo>
                  <a:lnTo>
                    <a:pt x="9" y="93"/>
                  </a:lnTo>
                  <a:lnTo>
                    <a:pt x="72" y="4"/>
                  </a:lnTo>
                  <a:lnTo>
                    <a:pt x="62"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61" name="Freeform 160"/>
            <p:cNvSpPr>
              <a:spLocks/>
            </p:cNvSpPr>
            <p:nvPr/>
          </p:nvSpPr>
          <p:spPr bwMode="auto">
            <a:xfrm>
              <a:off x="4442" y="3166"/>
              <a:ext cx="55" cy="60"/>
            </a:xfrm>
            <a:custGeom>
              <a:avLst/>
              <a:gdLst>
                <a:gd name="T0" fmla="*/ 45 w 55"/>
                <a:gd name="T1" fmla="*/ 0 h 60"/>
                <a:gd name="T2" fmla="*/ 0 w 55"/>
                <a:gd name="T3" fmla="*/ 55 h 60"/>
                <a:gd name="T4" fmla="*/ 9 w 55"/>
                <a:gd name="T5" fmla="*/ 59 h 60"/>
                <a:gd name="T6" fmla="*/ 55 w 55"/>
                <a:gd name="T7" fmla="*/ 4 h 60"/>
                <a:gd name="T8" fmla="*/ 45 w 55"/>
                <a:gd name="T9" fmla="*/ 0 h 60"/>
              </a:gdLst>
              <a:ahLst/>
              <a:cxnLst>
                <a:cxn ang="0">
                  <a:pos x="T0" y="T1"/>
                </a:cxn>
                <a:cxn ang="0">
                  <a:pos x="T2" y="T3"/>
                </a:cxn>
                <a:cxn ang="0">
                  <a:pos x="T4" y="T5"/>
                </a:cxn>
                <a:cxn ang="0">
                  <a:pos x="T6" y="T7"/>
                </a:cxn>
                <a:cxn ang="0">
                  <a:pos x="T8" y="T9"/>
                </a:cxn>
              </a:cxnLst>
              <a:rect l="0" t="0" r="r" b="b"/>
              <a:pathLst>
                <a:path w="55" h="60">
                  <a:moveTo>
                    <a:pt x="45" y="0"/>
                  </a:moveTo>
                  <a:lnTo>
                    <a:pt x="0" y="55"/>
                  </a:lnTo>
                  <a:lnTo>
                    <a:pt x="9" y="59"/>
                  </a:lnTo>
                  <a:lnTo>
                    <a:pt x="55" y="4"/>
                  </a:lnTo>
                  <a:lnTo>
                    <a:pt x="45"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62" name="Freeform 161"/>
            <p:cNvSpPr>
              <a:spLocks/>
            </p:cNvSpPr>
            <p:nvPr/>
          </p:nvSpPr>
          <p:spPr bwMode="auto">
            <a:xfrm>
              <a:off x="4488" y="3113"/>
              <a:ext cx="50" cy="57"/>
            </a:xfrm>
            <a:custGeom>
              <a:avLst/>
              <a:gdLst>
                <a:gd name="T0" fmla="*/ 43 w 50"/>
                <a:gd name="T1" fmla="*/ 0 h 57"/>
                <a:gd name="T2" fmla="*/ 40 w 50"/>
                <a:gd name="T3" fmla="*/ 0 h 57"/>
                <a:gd name="T4" fmla="*/ 0 w 50"/>
                <a:gd name="T5" fmla="*/ 52 h 57"/>
                <a:gd name="T6" fmla="*/ 9 w 50"/>
                <a:gd name="T7" fmla="*/ 57 h 57"/>
                <a:gd name="T8" fmla="*/ 50 w 50"/>
                <a:gd name="T9" fmla="*/ 4 h 57"/>
                <a:gd name="T10" fmla="*/ 43 w 50"/>
                <a:gd name="T11" fmla="*/ 0 h 57"/>
              </a:gdLst>
              <a:ahLst/>
              <a:cxnLst>
                <a:cxn ang="0">
                  <a:pos x="T0" y="T1"/>
                </a:cxn>
                <a:cxn ang="0">
                  <a:pos x="T2" y="T3"/>
                </a:cxn>
                <a:cxn ang="0">
                  <a:pos x="T4" y="T5"/>
                </a:cxn>
                <a:cxn ang="0">
                  <a:pos x="T6" y="T7"/>
                </a:cxn>
                <a:cxn ang="0">
                  <a:pos x="T8" y="T9"/>
                </a:cxn>
                <a:cxn ang="0">
                  <a:pos x="T10" y="T11"/>
                </a:cxn>
              </a:cxnLst>
              <a:rect l="0" t="0" r="r" b="b"/>
              <a:pathLst>
                <a:path w="50" h="57">
                  <a:moveTo>
                    <a:pt x="43" y="0"/>
                  </a:moveTo>
                  <a:lnTo>
                    <a:pt x="40" y="0"/>
                  </a:lnTo>
                  <a:lnTo>
                    <a:pt x="0" y="52"/>
                  </a:lnTo>
                  <a:lnTo>
                    <a:pt x="9" y="57"/>
                  </a:lnTo>
                  <a:lnTo>
                    <a:pt x="50" y="4"/>
                  </a:lnTo>
                  <a:lnTo>
                    <a:pt x="43"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nvGrpSpPr>
            <p:cNvPr id="163" name="Group 162"/>
            <p:cNvGrpSpPr>
              <a:grpSpLocks/>
            </p:cNvGrpSpPr>
            <p:nvPr/>
          </p:nvGrpSpPr>
          <p:grpSpPr bwMode="auto">
            <a:xfrm>
              <a:off x="2350" y="3053"/>
              <a:ext cx="537" cy="686"/>
              <a:chOff x="2350" y="3053"/>
              <a:chExt cx="537" cy="686"/>
            </a:xfrm>
          </p:grpSpPr>
          <p:sp>
            <p:nvSpPr>
              <p:cNvPr id="261" name="Freeform 260"/>
              <p:cNvSpPr>
                <a:spLocks/>
              </p:cNvSpPr>
              <p:nvPr/>
            </p:nvSpPr>
            <p:spPr bwMode="auto">
              <a:xfrm>
                <a:off x="2350" y="3053"/>
                <a:ext cx="537" cy="686"/>
              </a:xfrm>
              <a:custGeom>
                <a:avLst/>
                <a:gdLst>
                  <a:gd name="T0" fmla="*/ 163 w 537"/>
                  <a:gd name="T1" fmla="*/ 33 h 686"/>
                  <a:gd name="T2" fmla="*/ 158 w 537"/>
                  <a:gd name="T3" fmla="*/ 36 h 686"/>
                  <a:gd name="T4" fmla="*/ 151 w 537"/>
                  <a:gd name="T5" fmla="*/ 40 h 686"/>
                  <a:gd name="T6" fmla="*/ 141 w 537"/>
                  <a:gd name="T7" fmla="*/ 55 h 686"/>
                  <a:gd name="T8" fmla="*/ 136 w 537"/>
                  <a:gd name="T9" fmla="*/ 64 h 686"/>
                  <a:gd name="T10" fmla="*/ 139 w 537"/>
                  <a:gd name="T11" fmla="*/ 72 h 686"/>
                  <a:gd name="T12" fmla="*/ 143 w 537"/>
                  <a:gd name="T13" fmla="*/ 84 h 686"/>
                  <a:gd name="T14" fmla="*/ 163 w 537"/>
                  <a:gd name="T15" fmla="*/ 141 h 686"/>
                  <a:gd name="T16" fmla="*/ 196 w 537"/>
                  <a:gd name="T17" fmla="*/ 230 h 686"/>
                  <a:gd name="T18" fmla="*/ 206 w 537"/>
                  <a:gd name="T19" fmla="*/ 261 h 686"/>
                  <a:gd name="T20" fmla="*/ 218 w 537"/>
                  <a:gd name="T21" fmla="*/ 288 h 686"/>
                  <a:gd name="T22" fmla="*/ 170 w 537"/>
                  <a:gd name="T23" fmla="*/ 343 h 686"/>
                  <a:gd name="T24" fmla="*/ 143 w 537"/>
                  <a:gd name="T25" fmla="*/ 376 h 686"/>
                  <a:gd name="T26" fmla="*/ 117 w 537"/>
                  <a:gd name="T27" fmla="*/ 408 h 686"/>
                  <a:gd name="T28" fmla="*/ 50 w 537"/>
                  <a:gd name="T29" fmla="*/ 501 h 686"/>
                  <a:gd name="T30" fmla="*/ 14 w 537"/>
                  <a:gd name="T31" fmla="*/ 561 h 686"/>
                  <a:gd name="T32" fmla="*/ 0 w 537"/>
                  <a:gd name="T33" fmla="*/ 590 h 686"/>
                  <a:gd name="T34" fmla="*/ 7 w 537"/>
                  <a:gd name="T35" fmla="*/ 607 h 686"/>
                  <a:gd name="T36" fmla="*/ 7 w 537"/>
                  <a:gd name="T37" fmla="*/ 614 h 686"/>
                  <a:gd name="T38" fmla="*/ 2 w 537"/>
                  <a:gd name="T39" fmla="*/ 631 h 686"/>
                  <a:gd name="T40" fmla="*/ 2 w 537"/>
                  <a:gd name="T41" fmla="*/ 638 h 686"/>
                  <a:gd name="T42" fmla="*/ 11 w 537"/>
                  <a:gd name="T43" fmla="*/ 662 h 686"/>
                  <a:gd name="T44" fmla="*/ 26 w 537"/>
                  <a:gd name="T45" fmla="*/ 686 h 686"/>
                  <a:gd name="T46" fmla="*/ 38 w 537"/>
                  <a:gd name="T47" fmla="*/ 686 h 686"/>
                  <a:gd name="T48" fmla="*/ 86 w 537"/>
                  <a:gd name="T49" fmla="*/ 674 h 686"/>
                  <a:gd name="T50" fmla="*/ 134 w 537"/>
                  <a:gd name="T51" fmla="*/ 592 h 686"/>
                  <a:gd name="T52" fmla="*/ 187 w 537"/>
                  <a:gd name="T53" fmla="*/ 511 h 686"/>
                  <a:gd name="T54" fmla="*/ 271 w 537"/>
                  <a:gd name="T55" fmla="*/ 386 h 686"/>
                  <a:gd name="T56" fmla="*/ 406 w 537"/>
                  <a:gd name="T57" fmla="*/ 386 h 686"/>
                  <a:gd name="T58" fmla="*/ 352 w 537"/>
                  <a:gd name="T59" fmla="*/ 276 h 686"/>
                  <a:gd name="T60" fmla="*/ 415 w 537"/>
                  <a:gd name="T61" fmla="*/ 189 h 686"/>
                  <a:gd name="T62" fmla="*/ 420 w 537"/>
                  <a:gd name="T63" fmla="*/ 182 h 686"/>
                  <a:gd name="T64" fmla="*/ 302 w 537"/>
                  <a:gd name="T65" fmla="*/ 182 h 686"/>
                  <a:gd name="T66" fmla="*/ 292 w 537"/>
                  <a:gd name="T67" fmla="*/ 170 h 686"/>
                  <a:gd name="T68" fmla="*/ 249 w 537"/>
                  <a:gd name="T69" fmla="*/ 81 h 686"/>
                  <a:gd name="T70" fmla="*/ 229 w 537"/>
                  <a:gd name="T71" fmla="*/ 40 h 686"/>
                  <a:gd name="T72" fmla="*/ 177 w 537"/>
                  <a:gd name="T73" fmla="*/ 40 h 686"/>
                  <a:gd name="T74" fmla="*/ 163 w 537"/>
                  <a:gd name="T75" fmla="*/ 33 h 6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537" h="686">
                    <a:moveTo>
                      <a:pt x="163" y="33"/>
                    </a:moveTo>
                    <a:lnTo>
                      <a:pt x="158" y="36"/>
                    </a:lnTo>
                    <a:lnTo>
                      <a:pt x="151" y="40"/>
                    </a:lnTo>
                    <a:lnTo>
                      <a:pt x="141" y="55"/>
                    </a:lnTo>
                    <a:lnTo>
                      <a:pt x="136" y="64"/>
                    </a:lnTo>
                    <a:lnTo>
                      <a:pt x="139" y="72"/>
                    </a:lnTo>
                    <a:lnTo>
                      <a:pt x="143" y="84"/>
                    </a:lnTo>
                    <a:lnTo>
                      <a:pt x="163" y="141"/>
                    </a:lnTo>
                    <a:lnTo>
                      <a:pt x="196" y="230"/>
                    </a:lnTo>
                    <a:lnTo>
                      <a:pt x="206" y="261"/>
                    </a:lnTo>
                    <a:lnTo>
                      <a:pt x="218" y="288"/>
                    </a:lnTo>
                    <a:lnTo>
                      <a:pt x="170" y="343"/>
                    </a:lnTo>
                    <a:lnTo>
                      <a:pt x="143" y="376"/>
                    </a:lnTo>
                    <a:lnTo>
                      <a:pt x="117" y="408"/>
                    </a:lnTo>
                    <a:lnTo>
                      <a:pt x="50" y="501"/>
                    </a:lnTo>
                    <a:lnTo>
                      <a:pt x="14" y="561"/>
                    </a:lnTo>
                    <a:lnTo>
                      <a:pt x="0" y="590"/>
                    </a:lnTo>
                    <a:lnTo>
                      <a:pt x="7" y="607"/>
                    </a:lnTo>
                    <a:lnTo>
                      <a:pt x="7" y="614"/>
                    </a:lnTo>
                    <a:lnTo>
                      <a:pt x="2" y="631"/>
                    </a:lnTo>
                    <a:lnTo>
                      <a:pt x="2" y="638"/>
                    </a:lnTo>
                    <a:lnTo>
                      <a:pt x="11" y="662"/>
                    </a:lnTo>
                    <a:lnTo>
                      <a:pt x="26" y="686"/>
                    </a:lnTo>
                    <a:lnTo>
                      <a:pt x="38" y="686"/>
                    </a:lnTo>
                    <a:lnTo>
                      <a:pt x="86" y="674"/>
                    </a:lnTo>
                    <a:lnTo>
                      <a:pt x="134" y="592"/>
                    </a:lnTo>
                    <a:lnTo>
                      <a:pt x="187" y="511"/>
                    </a:lnTo>
                    <a:lnTo>
                      <a:pt x="271" y="386"/>
                    </a:lnTo>
                    <a:lnTo>
                      <a:pt x="406" y="386"/>
                    </a:lnTo>
                    <a:lnTo>
                      <a:pt x="352" y="276"/>
                    </a:lnTo>
                    <a:lnTo>
                      <a:pt x="415" y="189"/>
                    </a:lnTo>
                    <a:lnTo>
                      <a:pt x="420" y="182"/>
                    </a:lnTo>
                    <a:lnTo>
                      <a:pt x="302" y="182"/>
                    </a:lnTo>
                    <a:lnTo>
                      <a:pt x="292" y="170"/>
                    </a:lnTo>
                    <a:lnTo>
                      <a:pt x="249" y="81"/>
                    </a:lnTo>
                    <a:lnTo>
                      <a:pt x="229" y="40"/>
                    </a:lnTo>
                    <a:lnTo>
                      <a:pt x="177" y="40"/>
                    </a:lnTo>
                    <a:lnTo>
                      <a:pt x="163" y="33"/>
                    </a:ln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62" name="Freeform 261"/>
              <p:cNvSpPr>
                <a:spLocks/>
              </p:cNvSpPr>
              <p:nvPr/>
            </p:nvSpPr>
            <p:spPr bwMode="auto">
              <a:xfrm>
                <a:off x="2350" y="3053"/>
                <a:ext cx="537" cy="686"/>
              </a:xfrm>
              <a:custGeom>
                <a:avLst/>
                <a:gdLst>
                  <a:gd name="T0" fmla="*/ 406 w 537"/>
                  <a:gd name="T1" fmla="*/ 386 h 686"/>
                  <a:gd name="T2" fmla="*/ 271 w 537"/>
                  <a:gd name="T3" fmla="*/ 386 h 686"/>
                  <a:gd name="T4" fmla="*/ 302 w 537"/>
                  <a:gd name="T5" fmla="*/ 436 h 686"/>
                  <a:gd name="T6" fmla="*/ 326 w 537"/>
                  <a:gd name="T7" fmla="*/ 472 h 686"/>
                  <a:gd name="T8" fmla="*/ 367 w 537"/>
                  <a:gd name="T9" fmla="*/ 532 h 686"/>
                  <a:gd name="T10" fmla="*/ 383 w 537"/>
                  <a:gd name="T11" fmla="*/ 554 h 686"/>
                  <a:gd name="T12" fmla="*/ 398 w 537"/>
                  <a:gd name="T13" fmla="*/ 561 h 686"/>
                  <a:gd name="T14" fmla="*/ 412 w 537"/>
                  <a:gd name="T15" fmla="*/ 556 h 686"/>
                  <a:gd name="T16" fmla="*/ 427 w 537"/>
                  <a:gd name="T17" fmla="*/ 537 h 686"/>
                  <a:gd name="T18" fmla="*/ 424 w 537"/>
                  <a:gd name="T19" fmla="*/ 532 h 686"/>
                  <a:gd name="T20" fmla="*/ 424 w 537"/>
                  <a:gd name="T21" fmla="*/ 523 h 686"/>
                  <a:gd name="T22" fmla="*/ 431 w 537"/>
                  <a:gd name="T23" fmla="*/ 518 h 686"/>
                  <a:gd name="T24" fmla="*/ 441 w 537"/>
                  <a:gd name="T25" fmla="*/ 511 h 686"/>
                  <a:gd name="T26" fmla="*/ 441 w 537"/>
                  <a:gd name="T27" fmla="*/ 504 h 686"/>
                  <a:gd name="T28" fmla="*/ 453 w 537"/>
                  <a:gd name="T29" fmla="*/ 489 h 686"/>
                  <a:gd name="T30" fmla="*/ 427 w 537"/>
                  <a:gd name="T31" fmla="*/ 429 h 686"/>
                  <a:gd name="T32" fmla="*/ 406 w 537"/>
                  <a:gd name="T33" fmla="*/ 386 h 6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37" h="686">
                    <a:moveTo>
                      <a:pt x="406" y="386"/>
                    </a:moveTo>
                    <a:lnTo>
                      <a:pt x="271" y="386"/>
                    </a:lnTo>
                    <a:lnTo>
                      <a:pt x="302" y="436"/>
                    </a:lnTo>
                    <a:lnTo>
                      <a:pt x="326" y="472"/>
                    </a:lnTo>
                    <a:lnTo>
                      <a:pt x="367" y="532"/>
                    </a:lnTo>
                    <a:lnTo>
                      <a:pt x="383" y="554"/>
                    </a:lnTo>
                    <a:lnTo>
                      <a:pt x="398" y="561"/>
                    </a:lnTo>
                    <a:lnTo>
                      <a:pt x="412" y="556"/>
                    </a:lnTo>
                    <a:lnTo>
                      <a:pt x="427" y="537"/>
                    </a:lnTo>
                    <a:lnTo>
                      <a:pt x="424" y="532"/>
                    </a:lnTo>
                    <a:lnTo>
                      <a:pt x="424" y="523"/>
                    </a:lnTo>
                    <a:lnTo>
                      <a:pt x="431" y="518"/>
                    </a:lnTo>
                    <a:lnTo>
                      <a:pt x="441" y="511"/>
                    </a:lnTo>
                    <a:lnTo>
                      <a:pt x="441" y="504"/>
                    </a:lnTo>
                    <a:lnTo>
                      <a:pt x="453" y="489"/>
                    </a:lnTo>
                    <a:lnTo>
                      <a:pt x="427" y="429"/>
                    </a:lnTo>
                    <a:lnTo>
                      <a:pt x="406" y="386"/>
                    </a:ln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63" name="Freeform 262"/>
              <p:cNvSpPr>
                <a:spLocks/>
              </p:cNvSpPr>
              <p:nvPr/>
            </p:nvSpPr>
            <p:spPr bwMode="auto">
              <a:xfrm>
                <a:off x="2350" y="3053"/>
                <a:ext cx="537" cy="686"/>
              </a:xfrm>
              <a:custGeom>
                <a:avLst/>
                <a:gdLst>
                  <a:gd name="T0" fmla="*/ 460 w 537"/>
                  <a:gd name="T1" fmla="*/ 0 h 686"/>
                  <a:gd name="T2" fmla="*/ 453 w 537"/>
                  <a:gd name="T3" fmla="*/ 4 h 686"/>
                  <a:gd name="T4" fmla="*/ 448 w 537"/>
                  <a:gd name="T5" fmla="*/ 9 h 686"/>
                  <a:gd name="T6" fmla="*/ 403 w 537"/>
                  <a:gd name="T7" fmla="*/ 62 h 686"/>
                  <a:gd name="T8" fmla="*/ 338 w 537"/>
                  <a:gd name="T9" fmla="*/ 139 h 686"/>
                  <a:gd name="T10" fmla="*/ 314 w 537"/>
                  <a:gd name="T11" fmla="*/ 163 h 686"/>
                  <a:gd name="T12" fmla="*/ 302 w 537"/>
                  <a:gd name="T13" fmla="*/ 182 h 686"/>
                  <a:gd name="T14" fmla="*/ 420 w 537"/>
                  <a:gd name="T15" fmla="*/ 182 h 686"/>
                  <a:gd name="T16" fmla="*/ 460 w 537"/>
                  <a:gd name="T17" fmla="*/ 132 h 686"/>
                  <a:gd name="T18" fmla="*/ 501 w 537"/>
                  <a:gd name="T19" fmla="*/ 79 h 686"/>
                  <a:gd name="T20" fmla="*/ 527 w 537"/>
                  <a:gd name="T21" fmla="*/ 50 h 686"/>
                  <a:gd name="T22" fmla="*/ 537 w 537"/>
                  <a:gd name="T23" fmla="*/ 36 h 686"/>
                  <a:gd name="T24" fmla="*/ 535 w 537"/>
                  <a:gd name="T25" fmla="*/ 31 h 686"/>
                  <a:gd name="T26" fmla="*/ 530 w 537"/>
                  <a:gd name="T27" fmla="*/ 24 h 686"/>
                  <a:gd name="T28" fmla="*/ 526 w 537"/>
                  <a:gd name="T29" fmla="*/ 19 h 686"/>
                  <a:gd name="T30" fmla="*/ 491 w 537"/>
                  <a:gd name="T31" fmla="*/ 19 h 686"/>
                  <a:gd name="T32" fmla="*/ 472 w 537"/>
                  <a:gd name="T33" fmla="*/ 7 h 686"/>
                  <a:gd name="T34" fmla="*/ 460 w 537"/>
                  <a:gd name="T35" fmla="*/ 0 h 6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37" h="686">
                    <a:moveTo>
                      <a:pt x="460" y="0"/>
                    </a:moveTo>
                    <a:lnTo>
                      <a:pt x="453" y="4"/>
                    </a:lnTo>
                    <a:lnTo>
                      <a:pt x="448" y="9"/>
                    </a:lnTo>
                    <a:lnTo>
                      <a:pt x="403" y="62"/>
                    </a:lnTo>
                    <a:lnTo>
                      <a:pt x="338" y="139"/>
                    </a:lnTo>
                    <a:lnTo>
                      <a:pt x="314" y="163"/>
                    </a:lnTo>
                    <a:lnTo>
                      <a:pt x="302" y="182"/>
                    </a:lnTo>
                    <a:lnTo>
                      <a:pt x="420" y="182"/>
                    </a:lnTo>
                    <a:lnTo>
                      <a:pt x="460" y="132"/>
                    </a:lnTo>
                    <a:lnTo>
                      <a:pt x="501" y="79"/>
                    </a:lnTo>
                    <a:lnTo>
                      <a:pt x="527" y="50"/>
                    </a:lnTo>
                    <a:lnTo>
                      <a:pt x="537" y="36"/>
                    </a:lnTo>
                    <a:lnTo>
                      <a:pt x="535" y="31"/>
                    </a:lnTo>
                    <a:lnTo>
                      <a:pt x="530" y="24"/>
                    </a:lnTo>
                    <a:lnTo>
                      <a:pt x="526" y="19"/>
                    </a:lnTo>
                    <a:lnTo>
                      <a:pt x="491" y="19"/>
                    </a:lnTo>
                    <a:lnTo>
                      <a:pt x="472" y="7"/>
                    </a:lnTo>
                    <a:lnTo>
                      <a:pt x="460" y="0"/>
                    </a:ln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64" name="Freeform 263"/>
              <p:cNvSpPr>
                <a:spLocks/>
              </p:cNvSpPr>
              <p:nvPr/>
            </p:nvSpPr>
            <p:spPr bwMode="auto">
              <a:xfrm>
                <a:off x="2350" y="3053"/>
                <a:ext cx="537" cy="686"/>
              </a:xfrm>
              <a:custGeom>
                <a:avLst/>
                <a:gdLst>
                  <a:gd name="T0" fmla="*/ 213 w 537"/>
                  <a:gd name="T1" fmla="*/ 24 h 686"/>
                  <a:gd name="T2" fmla="*/ 199 w 537"/>
                  <a:gd name="T3" fmla="*/ 33 h 686"/>
                  <a:gd name="T4" fmla="*/ 194 w 537"/>
                  <a:gd name="T5" fmla="*/ 40 h 686"/>
                  <a:gd name="T6" fmla="*/ 229 w 537"/>
                  <a:gd name="T7" fmla="*/ 40 h 686"/>
                  <a:gd name="T8" fmla="*/ 223 w 537"/>
                  <a:gd name="T9" fmla="*/ 28 h 686"/>
                  <a:gd name="T10" fmla="*/ 213 w 537"/>
                  <a:gd name="T11" fmla="*/ 24 h 686"/>
                </a:gdLst>
                <a:ahLst/>
                <a:cxnLst>
                  <a:cxn ang="0">
                    <a:pos x="T0" y="T1"/>
                  </a:cxn>
                  <a:cxn ang="0">
                    <a:pos x="T2" y="T3"/>
                  </a:cxn>
                  <a:cxn ang="0">
                    <a:pos x="T4" y="T5"/>
                  </a:cxn>
                  <a:cxn ang="0">
                    <a:pos x="T6" y="T7"/>
                  </a:cxn>
                  <a:cxn ang="0">
                    <a:pos x="T8" y="T9"/>
                  </a:cxn>
                  <a:cxn ang="0">
                    <a:pos x="T10" y="T11"/>
                  </a:cxn>
                </a:cxnLst>
                <a:rect l="0" t="0" r="r" b="b"/>
                <a:pathLst>
                  <a:path w="537" h="686">
                    <a:moveTo>
                      <a:pt x="213" y="24"/>
                    </a:moveTo>
                    <a:lnTo>
                      <a:pt x="199" y="33"/>
                    </a:lnTo>
                    <a:lnTo>
                      <a:pt x="194" y="40"/>
                    </a:lnTo>
                    <a:lnTo>
                      <a:pt x="229" y="40"/>
                    </a:lnTo>
                    <a:lnTo>
                      <a:pt x="223" y="28"/>
                    </a:lnTo>
                    <a:lnTo>
                      <a:pt x="213" y="24"/>
                    </a:ln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65" name="Freeform 264"/>
              <p:cNvSpPr>
                <a:spLocks/>
              </p:cNvSpPr>
              <p:nvPr/>
            </p:nvSpPr>
            <p:spPr bwMode="auto">
              <a:xfrm>
                <a:off x="2350" y="3053"/>
                <a:ext cx="537" cy="686"/>
              </a:xfrm>
              <a:custGeom>
                <a:avLst/>
                <a:gdLst>
                  <a:gd name="T0" fmla="*/ 513 w 537"/>
                  <a:gd name="T1" fmla="*/ 0 h 686"/>
                  <a:gd name="T2" fmla="*/ 508 w 537"/>
                  <a:gd name="T3" fmla="*/ 4 h 686"/>
                  <a:gd name="T4" fmla="*/ 491 w 537"/>
                  <a:gd name="T5" fmla="*/ 19 h 686"/>
                  <a:gd name="T6" fmla="*/ 526 w 537"/>
                  <a:gd name="T7" fmla="*/ 19 h 686"/>
                  <a:gd name="T8" fmla="*/ 518 w 537"/>
                  <a:gd name="T9" fmla="*/ 7 h 686"/>
                  <a:gd name="T10" fmla="*/ 513 w 537"/>
                  <a:gd name="T11" fmla="*/ 0 h 686"/>
                </a:gdLst>
                <a:ahLst/>
                <a:cxnLst>
                  <a:cxn ang="0">
                    <a:pos x="T0" y="T1"/>
                  </a:cxn>
                  <a:cxn ang="0">
                    <a:pos x="T2" y="T3"/>
                  </a:cxn>
                  <a:cxn ang="0">
                    <a:pos x="T4" y="T5"/>
                  </a:cxn>
                  <a:cxn ang="0">
                    <a:pos x="T6" y="T7"/>
                  </a:cxn>
                  <a:cxn ang="0">
                    <a:pos x="T8" y="T9"/>
                  </a:cxn>
                  <a:cxn ang="0">
                    <a:pos x="T10" y="T11"/>
                  </a:cxn>
                </a:cxnLst>
                <a:rect l="0" t="0" r="r" b="b"/>
                <a:pathLst>
                  <a:path w="537" h="686">
                    <a:moveTo>
                      <a:pt x="513" y="0"/>
                    </a:moveTo>
                    <a:lnTo>
                      <a:pt x="508" y="4"/>
                    </a:lnTo>
                    <a:lnTo>
                      <a:pt x="491" y="19"/>
                    </a:lnTo>
                    <a:lnTo>
                      <a:pt x="526" y="19"/>
                    </a:lnTo>
                    <a:lnTo>
                      <a:pt x="518" y="7"/>
                    </a:lnTo>
                    <a:lnTo>
                      <a:pt x="513" y="0"/>
                    </a:ln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sp>
          <p:nvSpPr>
            <p:cNvPr id="164" name="Freeform 163"/>
            <p:cNvSpPr>
              <a:spLocks/>
            </p:cNvSpPr>
            <p:nvPr/>
          </p:nvSpPr>
          <p:spPr bwMode="auto">
            <a:xfrm>
              <a:off x="2849" y="3101"/>
              <a:ext cx="33" cy="33"/>
            </a:xfrm>
            <a:custGeom>
              <a:avLst/>
              <a:gdLst>
                <a:gd name="T0" fmla="*/ 26 w 33"/>
                <a:gd name="T1" fmla="*/ 0 h 33"/>
                <a:gd name="T2" fmla="*/ 0 w 33"/>
                <a:gd name="T3" fmla="*/ 28 h 33"/>
                <a:gd name="T4" fmla="*/ 4 w 33"/>
                <a:gd name="T5" fmla="*/ 33 h 33"/>
                <a:gd name="T6" fmla="*/ 33 w 33"/>
                <a:gd name="T7" fmla="*/ 4 h 33"/>
                <a:gd name="T8" fmla="*/ 26 w 33"/>
                <a:gd name="T9" fmla="*/ 0 h 33"/>
              </a:gdLst>
              <a:ahLst/>
              <a:cxnLst>
                <a:cxn ang="0">
                  <a:pos x="T0" y="T1"/>
                </a:cxn>
                <a:cxn ang="0">
                  <a:pos x="T2" y="T3"/>
                </a:cxn>
                <a:cxn ang="0">
                  <a:pos x="T4" y="T5"/>
                </a:cxn>
                <a:cxn ang="0">
                  <a:pos x="T6" y="T7"/>
                </a:cxn>
                <a:cxn ang="0">
                  <a:pos x="T8" y="T9"/>
                </a:cxn>
              </a:cxnLst>
              <a:rect l="0" t="0" r="r" b="b"/>
              <a:pathLst>
                <a:path w="33" h="33">
                  <a:moveTo>
                    <a:pt x="26" y="0"/>
                  </a:moveTo>
                  <a:lnTo>
                    <a:pt x="0" y="28"/>
                  </a:lnTo>
                  <a:lnTo>
                    <a:pt x="4" y="33"/>
                  </a:lnTo>
                  <a:lnTo>
                    <a:pt x="33" y="4"/>
                  </a:lnTo>
                  <a:lnTo>
                    <a:pt x="26"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65" name="Freeform 164"/>
            <p:cNvSpPr>
              <a:spLocks/>
            </p:cNvSpPr>
            <p:nvPr/>
          </p:nvSpPr>
          <p:spPr bwMode="auto">
            <a:xfrm>
              <a:off x="2873" y="3086"/>
              <a:ext cx="20" cy="20"/>
            </a:xfrm>
            <a:custGeom>
              <a:avLst/>
              <a:gdLst>
                <a:gd name="T0" fmla="*/ 19 w 20"/>
                <a:gd name="T1" fmla="*/ 0 h 20"/>
                <a:gd name="T2" fmla="*/ 9 w 20"/>
                <a:gd name="T3" fmla="*/ 0 h 20"/>
                <a:gd name="T4" fmla="*/ 0 w 20"/>
                <a:gd name="T5" fmla="*/ 14 h 20"/>
                <a:gd name="T6" fmla="*/ 9 w 20"/>
                <a:gd name="T7" fmla="*/ 19 h 20"/>
                <a:gd name="T8" fmla="*/ 19 w 20"/>
                <a:gd name="T9" fmla="*/ 2 h 20"/>
                <a:gd name="T10" fmla="*/ 19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19" y="0"/>
                  </a:moveTo>
                  <a:lnTo>
                    <a:pt x="9" y="0"/>
                  </a:lnTo>
                  <a:lnTo>
                    <a:pt x="0" y="14"/>
                  </a:lnTo>
                  <a:lnTo>
                    <a:pt x="9" y="19"/>
                  </a:lnTo>
                  <a:lnTo>
                    <a:pt x="19" y="2"/>
                  </a:lnTo>
                  <a:lnTo>
                    <a:pt x="1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66" name="Freeform 165"/>
            <p:cNvSpPr>
              <a:spLocks/>
            </p:cNvSpPr>
            <p:nvPr/>
          </p:nvSpPr>
          <p:spPr bwMode="auto">
            <a:xfrm>
              <a:off x="2880" y="3082"/>
              <a:ext cx="20" cy="20"/>
            </a:xfrm>
            <a:custGeom>
              <a:avLst/>
              <a:gdLst>
                <a:gd name="T0" fmla="*/ 9 w 20"/>
                <a:gd name="T1" fmla="*/ 0 h 20"/>
                <a:gd name="T2" fmla="*/ 0 w 20"/>
                <a:gd name="T3" fmla="*/ 4 h 20"/>
                <a:gd name="T4" fmla="*/ 2 w 20"/>
                <a:gd name="T5" fmla="*/ 9 h 20"/>
                <a:gd name="T6" fmla="*/ 12 w 20"/>
                <a:gd name="T7" fmla="*/ 4 h 20"/>
                <a:gd name="T8" fmla="*/ 9 w 20"/>
                <a:gd name="T9" fmla="*/ 0 h 20"/>
              </a:gdLst>
              <a:ahLst/>
              <a:cxnLst>
                <a:cxn ang="0">
                  <a:pos x="T0" y="T1"/>
                </a:cxn>
                <a:cxn ang="0">
                  <a:pos x="T2" y="T3"/>
                </a:cxn>
                <a:cxn ang="0">
                  <a:pos x="T4" y="T5"/>
                </a:cxn>
                <a:cxn ang="0">
                  <a:pos x="T6" y="T7"/>
                </a:cxn>
                <a:cxn ang="0">
                  <a:pos x="T8" y="T9"/>
                </a:cxn>
              </a:cxnLst>
              <a:rect l="0" t="0" r="r" b="b"/>
              <a:pathLst>
                <a:path w="20" h="20">
                  <a:moveTo>
                    <a:pt x="9" y="0"/>
                  </a:moveTo>
                  <a:lnTo>
                    <a:pt x="0" y="4"/>
                  </a:lnTo>
                  <a:lnTo>
                    <a:pt x="2" y="9"/>
                  </a:lnTo>
                  <a:lnTo>
                    <a:pt x="12" y="4"/>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67" name="Freeform 166"/>
            <p:cNvSpPr>
              <a:spLocks/>
            </p:cNvSpPr>
            <p:nvPr/>
          </p:nvSpPr>
          <p:spPr bwMode="auto">
            <a:xfrm>
              <a:off x="2875" y="3074"/>
              <a:ext cx="20" cy="20"/>
            </a:xfrm>
            <a:custGeom>
              <a:avLst/>
              <a:gdLst>
                <a:gd name="T0" fmla="*/ 9 w 20"/>
                <a:gd name="T1" fmla="*/ 0 h 20"/>
                <a:gd name="T2" fmla="*/ 0 w 20"/>
                <a:gd name="T3" fmla="*/ 4 h 20"/>
                <a:gd name="T4" fmla="*/ 4 w 20"/>
                <a:gd name="T5" fmla="*/ 12 h 20"/>
                <a:gd name="T6" fmla="*/ 14 w 20"/>
                <a:gd name="T7" fmla="*/ 7 h 20"/>
                <a:gd name="T8" fmla="*/ 9 w 20"/>
                <a:gd name="T9" fmla="*/ 0 h 20"/>
              </a:gdLst>
              <a:ahLst/>
              <a:cxnLst>
                <a:cxn ang="0">
                  <a:pos x="T0" y="T1"/>
                </a:cxn>
                <a:cxn ang="0">
                  <a:pos x="T2" y="T3"/>
                </a:cxn>
                <a:cxn ang="0">
                  <a:pos x="T4" y="T5"/>
                </a:cxn>
                <a:cxn ang="0">
                  <a:pos x="T6" y="T7"/>
                </a:cxn>
                <a:cxn ang="0">
                  <a:pos x="T8" y="T9"/>
                </a:cxn>
              </a:cxnLst>
              <a:rect l="0" t="0" r="r" b="b"/>
              <a:pathLst>
                <a:path w="20" h="20">
                  <a:moveTo>
                    <a:pt x="9" y="0"/>
                  </a:moveTo>
                  <a:lnTo>
                    <a:pt x="0" y="4"/>
                  </a:lnTo>
                  <a:lnTo>
                    <a:pt x="4" y="12"/>
                  </a:lnTo>
                  <a:lnTo>
                    <a:pt x="14" y="7"/>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68" name="Freeform 167"/>
            <p:cNvSpPr>
              <a:spLocks/>
            </p:cNvSpPr>
            <p:nvPr/>
          </p:nvSpPr>
          <p:spPr bwMode="auto">
            <a:xfrm>
              <a:off x="2863" y="3057"/>
              <a:ext cx="22" cy="22"/>
            </a:xfrm>
            <a:custGeom>
              <a:avLst/>
              <a:gdLst>
                <a:gd name="T0" fmla="*/ 9 w 22"/>
                <a:gd name="T1" fmla="*/ 0 h 22"/>
                <a:gd name="T2" fmla="*/ 0 w 22"/>
                <a:gd name="T3" fmla="*/ 4 h 22"/>
                <a:gd name="T4" fmla="*/ 11 w 22"/>
                <a:gd name="T5" fmla="*/ 21 h 22"/>
                <a:gd name="T6" fmla="*/ 21 w 22"/>
                <a:gd name="T7" fmla="*/ 16 h 22"/>
                <a:gd name="T8" fmla="*/ 9 w 22"/>
                <a:gd name="T9" fmla="*/ 0 h 22"/>
              </a:gdLst>
              <a:ahLst/>
              <a:cxnLst>
                <a:cxn ang="0">
                  <a:pos x="T0" y="T1"/>
                </a:cxn>
                <a:cxn ang="0">
                  <a:pos x="T2" y="T3"/>
                </a:cxn>
                <a:cxn ang="0">
                  <a:pos x="T4" y="T5"/>
                </a:cxn>
                <a:cxn ang="0">
                  <a:pos x="T6" y="T7"/>
                </a:cxn>
                <a:cxn ang="0">
                  <a:pos x="T8" y="T9"/>
                </a:cxn>
              </a:cxnLst>
              <a:rect l="0" t="0" r="r" b="b"/>
              <a:pathLst>
                <a:path w="22" h="22">
                  <a:moveTo>
                    <a:pt x="9" y="0"/>
                  </a:moveTo>
                  <a:lnTo>
                    <a:pt x="0" y="4"/>
                  </a:lnTo>
                  <a:lnTo>
                    <a:pt x="11" y="21"/>
                  </a:lnTo>
                  <a:lnTo>
                    <a:pt x="21" y="16"/>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69" name="Freeform 168"/>
            <p:cNvSpPr>
              <a:spLocks/>
            </p:cNvSpPr>
            <p:nvPr/>
          </p:nvSpPr>
          <p:spPr bwMode="auto">
            <a:xfrm>
              <a:off x="2858" y="3046"/>
              <a:ext cx="20" cy="20"/>
            </a:xfrm>
            <a:custGeom>
              <a:avLst/>
              <a:gdLst>
                <a:gd name="T0" fmla="*/ 7 w 20"/>
                <a:gd name="T1" fmla="*/ 0 h 20"/>
                <a:gd name="T2" fmla="*/ 4 w 20"/>
                <a:gd name="T3" fmla="*/ 0 h 20"/>
                <a:gd name="T4" fmla="*/ 0 w 20"/>
                <a:gd name="T5" fmla="*/ 9 h 20"/>
                <a:gd name="T6" fmla="*/ 4 w 20"/>
                <a:gd name="T7" fmla="*/ 16 h 20"/>
                <a:gd name="T8" fmla="*/ 14 w 20"/>
                <a:gd name="T9" fmla="*/ 11 h 20"/>
                <a:gd name="T10" fmla="*/ 7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7" y="0"/>
                  </a:moveTo>
                  <a:lnTo>
                    <a:pt x="4" y="0"/>
                  </a:lnTo>
                  <a:lnTo>
                    <a:pt x="0" y="9"/>
                  </a:lnTo>
                  <a:lnTo>
                    <a:pt x="4" y="16"/>
                  </a:lnTo>
                  <a:lnTo>
                    <a:pt x="14" y="11"/>
                  </a:lnTo>
                  <a:lnTo>
                    <a:pt x="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70" name="Freeform 169"/>
            <p:cNvSpPr>
              <a:spLocks/>
            </p:cNvSpPr>
            <p:nvPr/>
          </p:nvSpPr>
          <p:spPr bwMode="auto">
            <a:xfrm>
              <a:off x="2856" y="3050"/>
              <a:ext cx="20" cy="20"/>
            </a:xfrm>
            <a:custGeom>
              <a:avLst/>
              <a:gdLst>
                <a:gd name="T0" fmla="*/ 4 w 20"/>
                <a:gd name="T1" fmla="*/ 0 h 20"/>
                <a:gd name="T2" fmla="*/ 0 w 20"/>
                <a:gd name="T3" fmla="*/ 4 h 20"/>
                <a:gd name="T4" fmla="*/ 4 w 20"/>
                <a:gd name="T5" fmla="*/ 11 h 20"/>
                <a:gd name="T6" fmla="*/ 4 w 20"/>
                <a:gd name="T7" fmla="*/ 9 h 20"/>
                <a:gd name="T8" fmla="*/ 9 w 20"/>
                <a:gd name="T9" fmla="*/ 4 h 20"/>
                <a:gd name="T10" fmla="*/ 4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4" y="0"/>
                  </a:moveTo>
                  <a:lnTo>
                    <a:pt x="0" y="4"/>
                  </a:lnTo>
                  <a:lnTo>
                    <a:pt x="4" y="11"/>
                  </a:lnTo>
                  <a:lnTo>
                    <a:pt x="4" y="9"/>
                  </a:lnTo>
                  <a:lnTo>
                    <a:pt x="9" y="4"/>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71" name="Freeform 170"/>
            <p:cNvSpPr>
              <a:spLocks/>
            </p:cNvSpPr>
            <p:nvPr/>
          </p:nvSpPr>
          <p:spPr bwMode="auto">
            <a:xfrm>
              <a:off x="2839" y="3053"/>
              <a:ext cx="22" cy="24"/>
            </a:xfrm>
            <a:custGeom>
              <a:avLst/>
              <a:gdLst>
                <a:gd name="T0" fmla="*/ 16 w 22"/>
                <a:gd name="T1" fmla="*/ 0 h 24"/>
                <a:gd name="T2" fmla="*/ 0 w 22"/>
                <a:gd name="T3" fmla="*/ 14 h 24"/>
                <a:gd name="T4" fmla="*/ 0 w 22"/>
                <a:gd name="T5" fmla="*/ 24 h 24"/>
                <a:gd name="T6" fmla="*/ 2 w 22"/>
                <a:gd name="T7" fmla="*/ 24 h 24"/>
                <a:gd name="T8" fmla="*/ 21 w 22"/>
                <a:gd name="T9" fmla="*/ 9 h 24"/>
                <a:gd name="T10" fmla="*/ 16 w 22"/>
                <a:gd name="T11" fmla="*/ 0 h 24"/>
              </a:gdLst>
              <a:ahLst/>
              <a:cxnLst>
                <a:cxn ang="0">
                  <a:pos x="T0" y="T1"/>
                </a:cxn>
                <a:cxn ang="0">
                  <a:pos x="T2" y="T3"/>
                </a:cxn>
                <a:cxn ang="0">
                  <a:pos x="T4" y="T5"/>
                </a:cxn>
                <a:cxn ang="0">
                  <a:pos x="T6" y="T7"/>
                </a:cxn>
                <a:cxn ang="0">
                  <a:pos x="T8" y="T9"/>
                </a:cxn>
                <a:cxn ang="0">
                  <a:pos x="T10" y="T11"/>
                </a:cxn>
              </a:cxnLst>
              <a:rect l="0" t="0" r="r" b="b"/>
              <a:pathLst>
                <a:path w="22" h="24">
                  <a:moveTo>
                    <a:pt x="16" y="0"/>
                  </a:moveTo>
                  <a:lnTo>
                    <a:pt x="0" y="14"/>
                  </a:lnTo>
                  <a:lnTo>
                    <a:pt x="0" y="24"/>
                  </a:lnTo>
                  <a:lnTo>
                    <a:pt x="2" y="24"/>
                  </a:lnTo>
                  <a:lnTo>
                    <a:pt x="21" y="9"/>
                  </a:lnTo>
                  <a:lnTo>
                    <a:pt x="16"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72" name="Freeform 171"/>
            <p:cNvSpPr>
              <a:spLocks/>
            </p:cNvSpPr>
            <p:nvPr/>
          </p:nvSpPr>
          <p:spPr bwMode="auto">
            <a:xfrm>
              <a:off x="2820" y="3055"/>
              <a:ext cx="24" cy="22"/>
            </a:xfrm>
            <a:custGeom>
              <a:avLst/>
              <a:gdLst>
                <a:gd name="T0" fmla="*/ 4 w 24"/>
                <a:gd name="T1" fmla="*/ 0 h 22"/>
                <a:gd name="T2" fmla="*/ 0 w 24"/>
                <a:gd name="T3" fmla="*/ 9 h 22"/>
                <a:gd name="T4" fmla="*/ 19 w 24"/>
                <a:gd name="T5" fmla="*/ 21 h 22"/>
                <a:gd name="T6" fmla="*/ 23 w 24"/>
                <a:gd name="T7" fmla="*/ 11 h 22"/>
                <a:gd name="T8" fmla="*/ 4 w 24"/>
                <a:gd name="T9" fmla="*/ 0 h 22"/>
              </a:gdLst>
              <a:ahLst/>
              <a:cxnLst>
                <a:cxn ang="0">
                  <a:pos x="T0" y="T1"/>
                </a:cxn>
                <a:cxn ang="0">
                  <a:pos x="T2" y="T3"/>
                </a:cxn>
                <a:cxn ang="0">
                  <a:pos x="T4" y="T5"/>
                </a:cxn>
                <a:cxn ang="0">
                  <a:pos x="T6" y="T7"/>
                </a:cxn>
                <a:cxn ang="0">
                  <a:pos x="T8" y="T9"/>
                </a:cxn>
              </a:cxnLst>
              <a:rect l="0" t="0" r="r" b="b"/>
              <a:pathLst>
                <a:path w="24" h="22">
                  <a:moveTo>
                    <a:pt x="4" y="0"/>
                  </a:moveTo>
                  <a:lnTo>
                    <a:pt x="0" y="9"/>
                  </a:lnTo>
                  <a:lnTo>
                    <a:pt x="19" y="21"/>
                  </a:lnTo>
                  <a:lnTo>
                    <a:pt x="23" y="11"/>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73" name="Freeform 172"/>
            <p:cNvSpPr>
              <a:spLocks/>
            </p:cNvSpPr>
            <p:nvPr/>
          </p:nvSpPr>
          <p:spPr bwMode="auto">
            <a:xfrm>
              <a:off x="2808" y="3048"/>
              <a:ext cx="20" cy="20"/>
            </a:xfrm>
            <a:custGeom>
              <a:avLst/>
              <a:gdLst>
                <a:gd name="T0" fmla="*/ 2 w 20"/>
                <a:gd name="T1" fmla="*/ 0 h 20"/>
                <a:gd name="T2" fmla="*/ 0 w 20"/>
                <a:gd name="T3" fmla="*/ 0 h 20"/>
                <a:gd name="T4" fmla="*/ 0 w 20"/>
                <a:gd name="T5" fmla="*/ 9 h 20"/>
                <a:gd name="T6" fmla="*/ 11 w 20"/>
                <a:gd name="T7" fmla="*/ 16 h 20"/>
                <a:gd name="T8" fmla="*/ 16 w 20"/>
                <a:gd name="T9" fmla="*/ 7 h 20"/>
                <a:gd name="T10" fmla="*/ 2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2" y="0"/>
                  </a:moveTo>
                  <a:lnTo>
                    <a:pt x="0" y="0"/>
                  </a:lnTo>
                  <a:lnTo>
                    <a:pt x="0" y="9"/>
                  </a:lnTo>
                  <a:lnTo>
                    <a:pt x="11" y="16"/>
                  </a:lnTo>
                  <a:lnTo>
                    <a:pt x="16" y="7"/>
                  </a:lnTo>
                  <a:lnTo>
                    <a:pt x="2"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74" name="Freeform 173"/>
            <p:cNvSpPr>
              <a:spLocks/>
            </p:cNvSpPr>
            <p:nvPr/>
          </p:nvSpPr>
          <p:spPr bwMode="auto">
            <a:xfrm>
              <a:off x="2801" y="3048"/>
              <a:ext cx="20" cy="20"/>
            </a:xfrm>
            <a:custGeom>
              <a:avLst/>
              <a:gdLst>
                <a:gd name="T0" fmla="*/ 7 w 20"/>
                <a:gd name="T1" fmla="*/ 0 h 20"/>
                <a:gd name="T2" fmla="*/ 0 w 20"/>
                <a:gd name="T3" fmla="*/ 4 h 20"/>
                <a:gd name="T4" fmla="*/ 0 w 20"/>
                <a:gd name="T5" fmla="*/ 7 h 20"/>
                <a:gd name="T6" fmla="*/ 4 w 20"/>
                <a:gd name="T7" fmla="*/ 14 h 20"/>
                <a:gd name="T8" fmla="*/ 11 w 20"/>
                <a:gd name="T9" fmla="*/ 9 h 20"/>
                <a:gd name="T10" fmla="*/ 7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7" y="0"/>
                  </a:moveTo>
                  <a:lnTo>
                    <a:pt x="0" y="4"/>
                  </a:lnTo>
                  <a:lnTo>
                    <a:pt x="0" y="7"/>
                  </a:lnTo>
                  <a:lnTo>
                    <a:pt x="4" y="14"/>
                  </a:lnTo>
                  <a:lnTo>
                    <a:pt x="11" y="9"/>
                  </a:lnTo>
                  <a:lnTo>
                    <a:pt x="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75" name="Freeform 174"/>
            <p:cNvSpPr>
              <a:spLocks/>
            </p:cNvSpPr>
            <p:nvPr/>
          </p:nvSpPr>
          <p:spPr bwMode="auto">
            <a:xfrm>
              <a:off x="2793" y="3055"/>
              <a:ext cx="20" cy="20"/>
            </a:xfrm>
            <a:custGeom>
              <a:avLst/>
              <a:gdLst>
                <a:gd name="T0" fmla="*/ 7 w 20"/>
                <a:gd name="T1" fmla="*/ 0 h 20"/>
                <a:gd name="T2" fmla="*/ 2 w 20"/>
                <a:gd name="T3" fmla="*/ 4 h 20"/>
                <a:gd name="T4" fmla="*/ 0 w 20"/>
                <a:gd name="T5" fmla="*/ 4 h 20"/>
                <a:gd name="T6" fmla="*/ 7 w 20"/>
                <a:gd name="T7" fmla="*/ 9 h 20"/>
                <a:gd name="T8" fmla="*/ 12 w 20"/>
                <a:gd name="T9" fmla="*/ 4 h 20"/>
                <a:gd name="T10" fmla="*/ 7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7" y="0"/>
                  </a:moveTo>
                  <a:lnTo>
                    <a:pt x="2" y="4"/>
                  </a:lnTo>
                  <a:lnTo>
                    <a:pt x="0" y="4"/>
                  </a:lnTo>
                  <a:lnTo>
                    <a:pt x="7" y="9"/>
                  </a:lnTo>
                  <a:lnTo>
                    <a:pt x="12" y="4"/>
                  </a:lnTo>
                  <a:lnTo>
                    <a:pt x="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76" name="Freeform 175"/>
            <p:cNvSpPr>
              <a:spLocks/>
            </p:cNvSpPr>
            <p:nvPr/>
          </p:nvSpPr>
          <p:spPr bwMode="auto">
            <a:xfrm>
              <a:off x="2748" y="3060"/>
              <a:ext cx="55" cy="58"/>
            </a:xfrm>
            <a:custGeom>
              <a:avLst/>
              <a:gdLst>
                <a:gd name="T0" fmla="*/ 45 w 55"/>
                <a:gd name="T1" fmla="*/ 0 h 58"/>
                <a:gd name="T2" fmla="*/ 0 w 55"/>
                <a:gd name="T3" fmla="*/ 52 h 58"/>
                <a:gd name="T4" fmla="*/ 9 w 55"/>
                <a:gd name="T5" fmla="*/ 57 h 58"/>
                <a:gd name="T6" fmla="*/ 55 w 55"/>
                <a:gd name="T7" fmla="*/ 4 h 58"/>
                <a:gd name="T8" fmla="*/ 45 w 55"/>
                <a:gd name="T9" fmla="*/ 0 h 58"/>
              </a:gdLst>
              <a:ahLst/>
              <a:cxnLst>
                <a:cxn ang="0">
                  <a:pos x="T0" y="T1"/>
                </a:cxn>
                <a:cxn ang="0">
                  <a:pos x="T2" y="T3"/>
                </a:cxn>
                <a:cxn ang="0">
                  <a:pos x="T4" y="T5"/>
                </a:cxn>
                <a:cxn ang="0">
                  <a:pos x="T6" y="T7"/>
                </a:cxn>
                <a:cxn ang="0">
                  <a:pos x="T8" y="T9"/>
                </a:cxn>
              </a:cxnLst>
              <a:rect l="0" t="0" r="r" b="b"/>
              <a:pathLst>
                <a:path w="55" h="58">
                  <a:moveTo>
                    <a:pt x="45" y="0"/>
                  </a:moveTo>
                  <a:lnTo>
                    <a:pt x="0" y="52"/>
                  </a:lnTo>
                  <a:lnTo>
                    <a:pt x="9" y="57"/>
                  </a:lnTo>
                  <a:lnTo>
                    <a:pt x="55" y="4"/>
                  </a:lnTo>
                  <a:lnTo>
                    <a:pt x="45"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77" name="Freeform 176"/>
            <p:cNvSpPr>
              <a:spLocks/>
            </p:cNvSpPr>
            <p:nvPr/>
          </p:nvSpPr>
          <p:spPr bwMode="auto">
            <a:xfrm>
              <a:off x="2683" y="3113"/>
              <a:ext cx="74" cy="81"/>
            </a:xfrm>
            <a:custGeom>
              <a:avLst/>
              <a:gdLst>
                <a:gd name="T0" fmla="*/ 64 w 74"/>
                <a:gd name="T1" fmla="*/ 0 h 81"/>
                <a:gd name="T2" fmla="*/ 0 w 74"/>
                <a:gd name="T3" fmla="*/ 76 h 81"/>
                <a:gd name="T4" fmla="*/ 7 w 74"/>
                <a:gd name="T5" fmla="*/ 81 h 81"/>
                <a:gd name="T6" fmla="*/ 74 w 74"/>
                <a:gd name="T7" fmla="*/ 4 h 81"/>
                <a:gd name="T8" fmla="*/ 64 w 74"/>
                <a:gd name="T9" fmla="*/ 0 h 81"/>
              </a:gdLst>
              <a:ahLst/>
              <a:cxnLst>
                <a:cxn ang="0">
                  <a:pos x="T0" y="T1"/>
                </a:cxn>
                <a:cxn ang="0">
                  <a:pos x="T2" y="T3"/>
                </a:cxn>
                <a:cxn ang="0">
                  <a:pos x="T4" y="T5"/>
                </a:cxn>
                <a:cxn ang="0">
                  <a:pos x="T6" y="T7"/>
                </a:cxn>
                <a:cxn ang="0">
                  <a:pos x="T8" y="T9"/>
                </a:cxn>
              </a:cxnLst>
              <a:rect l="0" t="0" r="r" b="b"/>
              <a:pathLst>
                <a:path w="74" h="81">
                  <a:moveTo>
                    <a:pt x="64" y="0"/>
                  </a:moveTo>
                  <a:lnTo>
                    <a:pt x="0" y="76"/>
                  </a:lnTo>
                  <a:lnTo>
                    <a:pt x="7" y="81"/>
                  </a:lnTo>
                  <a:lnTo>
                    <a:pt x="74" y="4"/>
                  </a:lnTo>
                  <a:lnTo>
                    <a:pt x="6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78" name="Freeform 177"/>
            <p:cNvSpPr>
              <a:spLocks/>
            </p:cNvSpPr>
            <p:nvPr/>
          </p:nvSpPr>
          <p:spPr bwMode="auto">
            <a:xfrm>
              <a:off x="2659" y="3190"/>
              <a:ext cx="31" cy="28"/>
            </a:xfrm>
            <a:custGeom>
              <a:avLst/>
              <a:gdLst>
                <a:gd name="T0" fmla="*/ 26 w 31"/>
                <a:gd name="T1" fmla="*/ 0 h 28"/>
                <a:gd name="T2" fmla="*/ 0 w 31"/>
                <a:gd name="T3" fmla="*/ 24 h 28"/>
                <a:gd name="T4" fmla="*/ 7 w 31"/>
                <a:gd name="T5" fmla="*/ 28 h 28"/>
                <a:gd name="T6" fmla="*/ 31 w 31"/>
                <a:gd name="T7" fmla="*/ 4 h 28"/>
                <a:gd name="T8" fmla="*/ 26 w 31"/>
                <a:gd name="T9" fmla="*/ 0 h 28"/>
              </a:gdLst>
              <a:ahLst/>
              <a:cxnLst>
                <a:cxn ang="0">
                  <a:pos x="T0" y="T1"/>
                </a:cxn>
                <a:cxn ang="0">
                  <a:pos x="T2" y="T3"/>
                </a:cxn>
                <a:cxn ang="0">
                  <a:pos x="T4" y="T5"/>
                </a:cxn>
                <a:cxn ang="0">
                  <a:pos x="T6" y="T7"/>
                </a:cxn>
                <a:cxn ang="0">
                  <a:pos x="T8" y="T9"/>
                </a:cxn>
              </a:cxnLst>
              <a:rect l="0" t="0" r="r" b="b"/>
              <a:pathLst>
                <a:path w="31" h="28">
                  <a:moveTo>
                    <a:pt x="26" y="0"/>
                  </a:moveTo>
                  <a:lnTo>
                    <a:pt x="0" y="24"/>
                  </a:lnTo>
                  <a:lnTo>
                    <a:pt x="7" y="28"/>
                  </a:lnTo>
                  <a:lnTo>
                    <a:pt x="31" y="4"/>
                  </a:lnTo>
                  <a:lnTo>
                    <a:pt x="26"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79" name="Freeform 178"/>
            <p:cNvSpPr>
              <a:spLocks/>
            </p:cNvSpPr>
            <p:nvPr/>
          </p:nvSpPr>
          <p:spPr bwMode="auto">
            <a:xfrm>
              <a:off x="2647" y="3213"/>
              <a:ext cx="22" cy="29"/>
            </a:xfrm>
            <a:custGeom>
              <a:avLst/>
              <a:gdLst>
                <a:gd name="T0" fmla="*/ 12 w 22"/>
                <a:gd name="T1" fmla="*/ 0 h 29"/>
                <a:gd name="T2" fmla="*/ 0 w 22"/>
                <a:gd name="T3" fmla="*/ 19 h 29"/>
                <a:gd name="T4" fmla="*/ 0 w 22"/>
                <a:gd name="T5" fmla="*/ 23 h 29"/>
                <a:gd name="T6" fmla="*/ 4 w 22"/>
                <a:gd name="T7" fmla="*/ 28 h 29"/>
                <a:gd name="T8" fmla="*/ 7 w 22"/>
                <a:gd name="T9" fmla="*/ 28 h 29"/>
                <a:gd name="T10" fmla="*/ 21 w 22"/>
                <a:gd name="T11" fmla="*/ 4 h 29"/>
                <a:gd name="T12" fmla="*/ 12 w 22"/>
                <a:gd name="T13" fmla="*/ 0 h 29"/>
              </a:gdLst>
              <a:ahLst/>
              <a:cxnLst>
                <a:cxn ang="0">
                  <a:pos x="T0" y="T1"/>
                </a:cxn>
                <a:cxn ang="0">
                  <a:pos x="T2" y="T3"/>
                </a:cxn>
                <a:cxn ang="0">
                  <a:pos x="T4" y="T5"/>
                </a:cxn>
                <a:cxn ang="0">
                  <a:pos x="T6" y="T7"/>
                </a:cxn>
                <a:cxn ang="0">
                  <a:pos x="T8" y="T9"/>
                </a:cxn>
                <a:cxn ang="0">
                  <a:pos x="T10" y="T11"/>
                </a:cxn>
                <a:cxn ang="0">
                  <a:pos x="T12" y="T13"/>
                </a:cxn>
              </a:cxnLst>
              <a:rect l="0" t="0" r="r" b="b"/>
              <a:pathLst>
                <a:path w="22" h="29">
                  <a:moveTo>
                    <a:pt x="12" y="0"/>
                  </a:moveTo>
                  <a:lnTo>
                    <a:pt x="0" y="19"/>
                  </a:lnTo>
                  <a:lnTo>
                    <a:pt x="0" y="23"/>
                  </a:lnTo>
                  <a:lnTo>
                    <a:pt x="4" y="28"/>
                  </a:lnTo>
                  <a:lnTo>
                    <a:pt x="7" y="28"/>
                  </a:lnTo>
                  <a:lnTo>
                    <a:pt x="21" y="4"/>
                  </a:lnTo>
                  <a:lnTo>
                    <a:pt x="12"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80" name="Freeform 179"/>
            <p:cNvSpPr>
              <a:spLocks/>
            </p:cNvSpPr>
            <p:nvPr/>
          </p:nvSpPr>
          <p:spPr bwMode="auto">
            <a:xfrm>
              <a:off x="2637" y="3221"/>
              <a:ext cx="20" cy="20"/>
            </a:xfrm>
            <a:custGeom>
              <a:avLst/>
              <a:gdLst>
                <a:gd name="T0" fmla="*/ 9 w 20"/>
                <a:gd name="T1" fmla="*/ 0 h 20"/>
                <a:gd name="T2" fmla="*/ 0 w 20"/>
                <a:gd name="T3" fmla="*/ 4 h 20"/>
                <a:gd name="T4" fmla="*/ 9 w 20"/>
                <a:gd name="T5" fmla="*/ 16 h 20"/>
                <a:gd name="T6" fmla="*/ 19 w 20"/>
                <a:gd name="T7" fmla="*/ 11 h 20"/>
                <a:gd name="T8" fmla="*/ 9 w 20"/>
                <a:gd name="T9" fmla="*/ 0 h 20"/>
              </a:gdLst>
              <a:ahLst/>
              <a:cxnLst>
                <a:cxn ang="0">
                  <a:pos x="T0" y="T1"/>
                </a:cxn>
                <a:cxn ang="0">
                  <a:pos x="T2" y="T3"/>
                </a:cxn>
                <a:cxn ang="0">
                  <a:pos x="T4" y="T5"/>
                </a:cxn>
                <a:cxn ang="0">
                  <a:pos x="T6" y="T7"/>
                </a:cxn>
                <a:cxn ang="0">
                  <a:pos x="T8" y="T9"/>
                </a:cxn>
              </a:cxnLst>
              <a:rect l="0" t="0" r="r" b="b"/>
              <a:pathLst>
                <a:path w="20" h="20">
                  <a:moveTo>
                    <a:pt x="9" y="0"/>
                  </a:moveTo>
                  <a:lnTo>
                    <a:pt x="0" y="4"/>
                  </a:lnTo>
                  <a:lnTo>
                    <a:pt x="9" y="16"/>
                  </a:lnTo>
                  <a:lnTo>
                    <a:pt x="19" y="11"/>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81" name="Freeform 180"/>
            <p:cNvSpPr>
              <a:spLocks/>
            </p:cNvSpPr>
            <p:nvPr/>
          </p:nvSpPr>
          <p:spPr bwMode="auto">
            <a:xfrm>
              <a:off x="2594" y="3132"/>
              <a:ext cx="53" cy="93"/>
            </a:xfrm>
            <a:custGeom>
              <a:avLst/>
              <a:gdLst>
                <a:gd name="T0" fmla="*/ 9 w 53"/>
                <a:gd name="T1" fmla="*/ 0 h 93"/>
                <a:gd name="T2" fmla="*/ 0 w 53"/>
                <a:gd name="T3" fmla="*/ 4 h 93"/>
                <a:gd name="T4" fmla="*/ 43 w 53"/>
                <a:gd name="T5" fmla="*/ 93 h 93"/>
                <a:gd name="T6" fmla="*/ 52 w 53"/>
                <a:gd name="T7" fmla="*/ 88 h 93"/>
                <a:gd name="T8" fmla="*/ 9 w 53"/>
                <a:gd name="T9" fmla="*/ 0 h 93"/>
              </a:gdLst>
              <a:ahLst/>
              <a:cxnLst>
                <a:cxn ang="0">
                  <a:pos x="T0" y="T1"/>
                </a:cxn>
                <a:cxn ang="0">
                  <a:pos x="T2" y="T3"/>
                </a:cxn>
                <a:cxn ang="0">
                  <a:pos x="T4" y="T5"/>
                </a:cxn>
                <a:cxn ang="0">
                  <a:pos x="T6" y="T7"/>
                </a:cxn>
                <a:cxn ang="0">
                  <a:pos x="T8" y="T9"/>
                </a:cxn>
              </a:cxnLst>
              <a:rect l="0" t="0" r="r" b="b"/>
              <a:pathLst>
                <a:path w="53" h="93">
                  <a:moveTo>
                    <a:pt x="9" y="0"/>
                  </a:moveTo>
                  <a:lnTo>
                    <a:pt x="0" y="4"/>
                  </a:lnTo>
                  <a:lnTo>
                    <a:pt x="43" y="93"/>
                  </a:lnTo>
                  <a:lnTo>
                    <a:pt x="52" y="88"/>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82" name="Freeform 181"/>
            <p:cNvSpPr>
              <a:spLocks/>
            </p:cNvSpPr>
            <p:nvPr/>
          </p:nvSpPr>
          <p:spPr bwMode="auto">
            <a:xfrm>
              <a:off x="2568" y="3077"/>
              <a:ext cx="36" cy="60"/>
            </a:xfrm>
            <a:custGeom>
              <a:avLst/>
              <a:gdLst>
                <a:gd name="T0" fmla="*/ 7 w 36"/>
                <a:gd name="T1" fmla="*/ 0 h 60"/>
                <a:gd name="T2" fmla="*/ 0 w 36"/>
                <a:gd name="T3" fmla="*/ 7 h 60"/>
                <a:gd name="T4" fmla="*/ 26 w 36"/>
                <a:gd name="T5" fmla="*/ 60 h 60"/>
                <a:gd name="T6" fmla="*/ 35 w 36"/>
                <a:gd name="T7" fmla="*/ 55 h 60"/>
                <a:gd name="T8" fmla="*/ 7 w 36"/>
                <a:gd name="T9" fmla="*/ 2 h 60"/>
                <a:gd name="T10" fmla="*/ 7 w 36"/>
                <a:gd name="T11" fmla="*/ 0 h 60"/>
              </a:gdLst>
              <a:ahLst/>
              <a:cxnLst>
                <a:cxn ang="0">
                  <a:pos x="T0" y="T1"/>
                </a:cxn>
                <a:cxn ang="0">
                  <a:pos x="T2" y="T3"/>
                </a:cxn>
                <a:cxn ang="0">
                  <a:pos x="T4" y="T5"/>
                </a:cxn>
                <a:cxn ang="0">
                  <a:pos x="T6" y="T7"/>
                </a:cxn>
                <a:cxn ang="0">
                  <a:pos x="T8" y="T9"/>
                </a:cxn>
                <a:cxn ang="0">
                  <a:pos x="T10" y="T11"/>
                </a:cxn>
              </a:cxnLst>
              <a:rect l="0" t="0" r="r" b="b"/>
              <a:pathLst>
                <a:path w="36" h="60">
                  <a:moveTo>
                    <a:pt x="7" y="0"/>
                  </a:moveTo>
                  <a:lnTo>
                    <a:pt x="0" y="7"/>
                  </a:lnTo>
                  <a:lnTo>
                    <a:pt x="26" y="60"/>
                  </a:lnTo>
                  <a:lnTo>
                    <a:pt x="35" y="55"/>
                  </a:lnTo>
                  <a:lnTo>
                    <a:pt x="7" y="2"/>
                  </a:lnTo>
                  <a:lnTo>
                    <a:pt x="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83" name="Freeform 182"/>
            <p:cNvSpPr>
              <a:spLocks/>
            </p:cNvSpPr>
            <p:nvPr/>
          </p:nvSpPr>
          <p:spPr bwMode="auto">
            <a:xfrm>
              <a:off x="2561" y="3072"/>
              <a:ext cx="20" cy="20"/>
            </a:xfrm>
            <a:custGeom>
              <a:avLst/>
              <a:gdLst>
                <a:gd name="T0" fmla="*/ 2 w 20"/>
                <a:gd name="T1" fmla="*/ 0 h 20"/>
                <a:gd name="T2" fmla="*/ 0 w 20"/>
                <a:gd name="T3" fmla="*/ 0 h 20"/>
                <a:gd name="T4" fmla="*/ 0 w 20"/>
                <a:gd name="T5" fmla="*/ 9 h 20"/>
                <a:gd name="T6" fmla="*/ 9 w 20"/>
                <a:gd name="T7" fmla="*/ 14 h 20"/>
                <a:gd name="T8" fmla="*/ 14 w 20"/>
                <a:gd name="T9" fmla="*/ 4 h 20"/>
                <a:gd name="T10" fmla="*/ 2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2" y="0"/>
                  </a:moveTo>
                  <a:lnTo>
                    <a:pt x="0" y="0"/>
                  </a:lnTo>
                  <a:lnTo>
                    <a:pt x="0" y="9"/>
                  </a:lnTo>
                  <a:lnTo>
                    <a:pt x="9" y="14"/>
                  </a:lnTo>
                  <a:lnTo>
                    <a:pt x="14" y="4"/>
                  </a:lnTo>
                  <a:lnTo>
                    <a:pt x="2"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84" name="Freeform 183"/>
            <p:cNvSpPr>
              <a:spLocks/>
            </p:cNvSpPr>
            <p:nvPr/>
          </p:nvSpPr>
          <p:spPr bwMode="auto">
            <a:xfrm>
              <a:off x="2544" y="3072"/>
              <a:ext cx="22" cy="20"/>
            </a:xfrm>
            <a:custGeom>
              <a:avLst/>
              <a:gdLst>
                <a:gd name="T0" fmla="*/ 16 w 22"/>
                <a:gd name="T1" fmla="*/ 0 h 20"/>
                <a:gd name="T2" fmla="*/ 2 w 22"/>
                <a:gd name="T3" fmla="*/ 12 h 20"/>
                <a:gd name="T4" fmla="*/ 0 w 22"/>
                <a:gd name="T5" fmla="*/ 12 h 20"/>
                <a:gd name="T6" fmla="*/ 7 w 22"/>
                <a:gd name="T7" fmla="*/ 19 h 20"/>
                <a:gd name="T8" fmla="*/ 21 w 22"/>
                <a:gd name="T9" fmla="*/ 9 h 20"/>
                <a:gd name="T10" fmla="*/ 16 w 22"/>
                <a:gd name="T11" fmla="*/ 0 h 20"/>
              </a:gdLst>
              <a:ahLst/>
              <a:cxnLst>
                <a:cxn ang="0">
                  <a:pos x="T0" y="T1"/>
                </a:cxn>
                <a:cxn ang="0">
                  <a:pos x="T2" y="T3"/>
                </a:cxn>
                <a:cxn ang="0">
                  <a:pos x="T4" y="T5"/>
                </a:cxn>
                <a:cxn ang="0">
                  <a:pos x="T6" y="T7"/>
                </a:cxn>
                <a:cxn ang="0">
                  <a:pos x="T8" y="T9"/>
                </a:cxn>
                <a:cxn ang="0">
                  <a:pos x="T10" y="T11"/>
                </a:cxn>
              </a:cxnLst>
              <a:rect l="0" t="0" r="r" b="b"/>
              <a:pathLst>
                <a:path w="22" h="20">
                  <a:moveTo>
                    <a:pt x="16" y="0"/>
                  </a:moveTo>
                  <a:lnTo>
                    <a:pt x="2" y="12"/>
                  </a:lnTo>
                  <a:lnTo>
                    <a:pt x="0" y="12"/>
                  </a:lnTo>
                  <a:lnTo>
                    <a:pt x="7" y="19"/>
                  </a:lnTo>
                  <a:lnTo>
                    <a:pt x="21" y="9"/>
                  </a:lnTo>
                  <a:lnTo>
                    <a:pt x="16"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85" name="Freeform 184"/>
            <p:cNvSpPr>
              <a:spLocks/>
            </p:cNvSpPr>
            <p:nvPr/>
          </p:nvSpPr>
          <p:spPr bwMode="auto">
            <a:xfrm>
              <a:off x="2539" y="3084"/>
              <a:ext cx="20" cy="20"/>
            </a:xfrm>
            <a:custGeom>
              <a:avLst/>
              <a:gdLst>
                <a:gd name="T0" fmla="*/ 4 w 20"/>
                <a:gd name="T1" fmla="*/ 0 h 20"/>
                <a:gd name="T2" fmla="*/ 0 w 20"/>
                <a:gd name="T3" fmla="*/ 7 h 20"/>
                <a:gd name="T4" fmla="*/ 4 w 20"/>
                <a:gd name="T5" fmla="*/ 14 h 20"/>
                <a:gd name="T6" fmla="*/ 7 w 20"/>
                <a:gd name="T7" fmla="*/ 14 h 20"/>
                <a:gd name="T8" fmla="*/ 14 w 20"/>
                <a:gd name="T9" fmla="*/ 4 h 20"/>
                <a:gd name="T10" fmla="*/ 4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4" y="0"/>
                  </a:moveTo>
                  <a:lnTo>
                    <a:pt x="0" y="7"/>
                  </a:lnTo>
                  <a:lnTo>
                    <a:pt x="4" y="14"/>
                  </a:lnTo>
                  <a:lnTo>
                    <a:pt x="7" y="14"/>
                  </a:lnTo>
                  <a:lnTo>
                    <a:pt x="14" y="4"/>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86" name="Freeform 185"/>
            <p:cNvSpPr>
              <a:spLocks/>
            </p:cNvSpPr>
            <p:nvPr/>
          </p:nvSpPr>
          <p:spPr bwMode="auto">
            <a:xfrm>
              <a:off x="2534" y="3089"/>
              <a:ext cx="20" cy="20"/>
            </a:xfrm>
            <a:custGeom>
              <a:avLst/>
              <a:gdLst>
                <a:gd name="T0" fmla="*/ 0 w 20"/>
                <a:gd name="T1" fmla="*/ 4 h 20"/>
                <a:gd name="T2" fmla="*/ 9 w 20"/>
                <a:gd name="T3" fmla="*/ 4 h 20"/>
              </a:gdLst>
              <a:ahLst/>
              <a:cxnLst>
                <a:cxn ang="0">
                  <a:pos x="T0" y="T1"/>
                </a:cxn>
                <a:cxn ang="0">
                  <a:pos x="T2" y="T3"/>
                </a:cxn>
              </a:cxnLst>
              <a:rect l="0" t="0" r="r" b="b"/>
              <a:pathLst>
                <a:path w="20" h="20">
                  <a:moveTo>
                    <a:pt x="0" y="4"/>
                  </a:moveTo>
                  <a:lnTo>
                    <a:pt x="9" y="4"/>
                  </a:lnTo>
                </a:path>
              </a:pathLst>
            </a:custGeom>
            <a:noFill/>
            <a:ln w="7365">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AU"/>
            </a:p>
          </p:txBody>
        </p:sp>
        <p:sp>
          <p:nvSpPr>
            <p:cNvPr id="187" name="Freeform 186"/>
            <p:cNvSpPr>
              <a:spLocks/>
            </p:cNvSpPr>
            <p:nvPr/>
          </p:nvSpPr>
          <p:spPr bwMode="auto">
            <a:xfrm>
              <a:off x="2525" y="3089"/>
              <a:ext cx="20" cy="20"/>
            </a:xfrm>
            <a:custGeom>
              <a:avLst/>
              <a:gdLst>
                <a:gd name="T0" fmla="*/ 9 w 20"/>
                <a:gd name="T1" fmla="*/ 0 h 20"/>
                <a:gd name="T2" fmla="*/ 2 w 20"/>
                <a:gd name="T3" fmla="*/ 0 h 20"/>
                <a:gd name="T4" fmla="*/ 0 w 20"/>
                <a:gd name="T5" fmla="*/ 9 h 20"/>
                <a:gd name="T6" fmla="*/ 9 w 20"/>
                <a:gd name="T7" fmla="*/ 9 h 20"/>
                <a:gd name="T8" fmla="*/ 9 w 20"/>
                <a:gd name="T9" fmla="*/ 0 h 20"/>
              </a:gdLst>
              <a:ahLst/>
              <a:cxnLst>
                <a:cxn ang="0">
                  <a:pos x="T0" y="T1"/>
                </a:cxn>
                <a:cxn ang="0">
                  <a:pos x="T2" y="T3"/>
                </a:cxn>
                <a:cxn ang="0">
                  <a:pos x="T4" y="T5"/>
                </a:cxn>
                <a:cxn ang="0">
                  <a:pos x="T6" y="T7"/>
                </a:cxn>
                <a:cxn ang="0">
                  <a:pos x="T8" y="T9"/>
                </a:cxn>
              </a:cxnLst>
              <a:rect l="0" t="0" r="r" b="b"/>
              <a:pathLst>
                <a:path w="20" h="20">
                  <a:moveTo>
                    <a:pt x="9" y="0"/>
                  </a:moveTo>
                  <a:lnTo>
                    <a:pt x="2" y="0"/>
                  </a:lnTo>
                  <a:lnTo>
                    <a:pt x="0" y="9"/>
                  </a:lnTo>
                  <a:lnTo>
                    <a:pt x="9" y="9"/>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88" name="Freeform 187"/>
            <p:cNvSpPr>
              <a:spLocks/>
            </p:cNvSpPr>
            <p:nvPr/>
          </p:nvSpPr>
          <p:spPr bwMode="auto">
            <a:xfrm>
              <a:off x="2510" y="3082"/>
              <a:ext cx="20" cy="20"/>
            </a:xfrm>
            <a:custGeom>
              <a:avLst/>
              <a:gdLst>
                <a:gd name="T0" fmla="*/ 2 w 20"/>
                <a:gd name="T1" fmla="*/ 0 h 20"/>
                <a:gd name="T2" fmla="*/ 0 w 20"/>
                <a:gd name="T3" fmla="*/ 0 h 20"/>
                <a:gd name="T4" fmla="*/ 0 w 20"/>
                <a:gd name="T5" fmla="*/ 9 h 20"/>
                <a:gd name="T6" fmla="*/ 14 w 20"/>
                <a:gd name="T7" fmla="*/ 16 h 20"/>
                <a:gd name="T8" fmla="*/ 19 w 20"/>
                <a:gd name="T9" fmla="*/ 7 h 20"/>
                <a:gd name="T10" fmla="*/ 2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2" y="0"/>
                  </a:moveTo>
                  <a:lnTo>
                    <a:pt x="0" y="0"/>
                  </a:lnTo>
                  <a:lnTo>
                    <a:pt x="0" y="9"/>
                  </a:lnTo>
                  <a:lnTo>
                    <a:pt x="14" y="16"/>
                  </a:lnTo>
                  <a:lnTo>
                    <a:pt x="19" y="7"/>
                  </a:lnTo>
                  <a:lnTo>
                    <a:pt x="2"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89" name="Freeform 188"/>
            <p:cNvSpPr>
              <a:spLocks/>
            </p:cNvSpPr>
            <p:nvPr/>
          </p:nvSpPr>
          <p:spPr bwMode="auto">
            <a:xfrm>
              <a:off x="2506" y="3082"/>
              <a:ext cx="20" cy="20"/>
            </a:xfrm>
            <a:custGeom>
              <a:avLst/>
              <a:gdLst>
                <a:gd name="T0" fmla="*/ 4 w 20"/>
                <a:gd name="T1" fmla="*/ 0 h 20"/>
                <a:gd name="T2" fmla="*/ 0 w 20"/>
                <a:gd name="T3" fmla="*/ 2 h 20"/>
                <a:gd name="T4" fmla="*/ 4 w 20"/>
                <a:gd name="T5" fmla="*/ 12 h 20"/>
                <a:gd name="T6" fmla="*/ 9 w 20"/>
                <a:gd name="T7" fmla="*/ 9 h 20"/>
                <a:gd name="T8" fmla="*/ 4 w 20"/>
                <a:gd name="T9" fmla="*/ 0 h 20"/>
              </a:gdLst>
              <a:ahLst/>
              <a:cxnLst>
                <a:cxn ang="0">
                  <a:pos x="T0" y="T1"/>
                </a:cxn>
                <a:cxn ang="0">
                  <a:pos x="T2" y="T3"/>
                </a:cxn>
                <a:cxn ang="0">
                  <a:pos x="T4" y="T5"/>
                </a:cxn>
                <a:cxn ang="0">
                  <a:pos x="T6" y="T7"/>
                </a:cxn>
                <a:cxn ang="0">
                  <a:pos x="T8" y="T9"/>
                </a:cxn>
              </a:cxnLst>
              <a:rect l="0" t="0" r="r" b="b"/>
              <a:pathLst>
                <a:path w="20" h="20">
                  <a:moveTo>
                    <a:pt x="4" y="0"/>
                  </a:moveTo>
                  <a:lnTo>
                    <a:pt x="0" y="2"/>
                  </a:lnTo>
                  <a:lnTo>
                    <a:pt x="4" y="12"/>
                  </a:lnTo>
                  <a:lnTo>
                    <a:pt x="9" y="9"/>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90" name="Freeform 189"/>
            <p:cNvSpPr>
              <a:spLocks/>
            </p:cNvSpPr>
            <p:nvPr/>
          </p:nvSpPr>
          <p:spPr bwMode="auto">
            <a:xfrm>
              <a:off x="2496" y="3084"/>
              <a:ext cx="20" cy="20"/>
            </a:xfrm>
            <a:custGeom>
              <a:avLst/>
              <a:gdLst>
                <a:gd name="T0" fmla="*/ 9 w 20"/>
                <a:gd name="T1" fmla="*/ 0 h 20"/>
                <a:gd name="T2" fmla="*/ 2 w 20"/>
                <a:gd name="T3" fmla="*/ 7 h 20"/>
                <a:gd name="T4" fmla="*/ 0 w 20"/>
                <a:gd name="T5" fmla="*/ 7 h 20"/>
                <a:gd name="T6" fmla="*/ 7 w 20"/>
                <a:gd name="T7" fmla="*/ 14 h 20"/>
                <a:gd name="T8" fmla="*/ 14 w 20"/>
                <a:gd name="T9" fmla="*/ 9 h 20"/>
                <a:gd name="T10" fmla="*/ 9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9" y="0"/>
                  </a:moveTo>
                  <a:lnTo>
                    <a:pt x="2" y="7"/>
                  </a:lnTo>
                  <a:lnTo>
                    <a:pt x="0" y="7"/>
                  </a:lnTo>
                  <a:lnTo>
                    <a:pt x="7" y="14"/>
                  </a:lnTo>
                  <a:lnTo>
                    <a:pt x="14" y="9"/>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91" name="Freeform 190"/>
            <p:cNvSpPr>
              <a:spLocks/>
            </p:cNvSpPr>
            <p:nvPr/>
          </p:nvSpPr>
          <p:spPr bwMode="auto">
            <a:xfrm>
              <a:off x="2486" y="3091"/>
              <a:ext cx="20" cy="20"/>
            </a:xfrm>
            <a:custGeom>
              <a:avLst/>
              <a:gdLst>
                <a:gd name="T0" fmla="*/ 9 w 20"/>
                <a:gd name="T1" fmla="*/ 0 h 20"/>
                <a:gd name="T2" fmla="*/ 0 w 20"/>
                <a:gd name="T3" fmla="*/ 14 h 20"/>
                <a:gd name="T4" fmla="*/ 9 w 20"/>
                <a:gd name="T5" fmla="*/ 19 h 20"/>
                <a:gd name="T6" fmla="*/ 19 w 20"/>
                <a:gd name="T7" fmla="*/ 4 h 20"/>
                <a:gd name="T8" fmla="*/ 9 w 20"/>
                <a:gd name="T9" fmla="*/ 0 h 20"/>
              </a:gdLst>
              <a:ahLst/>
              <a:cxnLst>
                <a:cxn ang="0">
                  <a:pos x="T0" y="T1"/>
                </a:cxn>
                <a:cxn ang="0">
                  <a:pos x="T2" y="T3"/>
                </a:cxn>
                <a:cxn ang="0">
                  <a:pos x="T4" y="T5"/>
                </a:cxn>
                <a:cxn ang="0">
                  <a:pos x="T6" y="T7"/>
                </a:cxn>
                <a:cxn ang="0">
                  <a:pos x="T8" y="T9"/>
                </a:cxn>
              </a:cxnLst>
              <a:rect l="0" t="0" r="r" b="b"/>
              <a:pathLst>
                <a:path w="20" h="20">
                  <a:moveTo>
                    <a:pt x="9" y="0"/>
                  </a:moveTo>
                  <a:lnTo>
                    <a:pt x="0" y="14"/>
                  </a:lnTo>
                  <a:lnTo>
                    <a:pt x="9" y="19"/>
                  </a:lnTo>
                  <a:lnTo>
                    <a:pt x="19" y="4"/>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92" name="Freeform 191"/>
            <p:cNvSpPr>
              <a:spLocks/>
            </p:cNvSpPr>
            <p:nvPr/>
          </p:nvSpPr>
          <p:spPr bwMode="auto">
            <a:xfrm>
              <a:off x="2481" y="3106"/>
              <a:ext cx="20" cy="20"/>
            </a:xfrm>
            <a:custGeom>
              <a:avLst/>
              <a:gdLst>
                <a:gd name="T0" fmla="*/ 4 w 20"/>
                <a:gd name="T1" fmla="*/ 0 h 20"/>
                <a:gd name="T2" fmla="*/ 0 w 20"/>
                <a:gd name="T3" fmla="*/ 11 h 20"/>
                <a:gd name="T4" fmla="*/ 0 w 20"/>
                <a:gd name="T5" fmla="*/ 14 h 20"/>
                <a:gd name="T6" fmla="*/ 9 w 20"/>
                <a:gd name="T7" fmla="*/ 14 h 20"/>
                <a:gd name="T8" fmla="*/ 14 w 20"/>
                <a:gd name="T9" fmla="*/ 4 h 20"/>
                <a:gd name="T10" fmla="*/ 4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4" y="0"/>
                  </a:moveTo>
                  <a:lnTo>
                    <a:pt x="0" y="11"/>
                  </a:lnTo>
                  <a:lnTo>
                    <a:pt x="0" y="14"/>
                  </a:lnTo>
                  <a:lnTo>
                    <a:pt x="9" y="14"/>
                  </a:lnTo>
                  <a:lnTo>
                    <a:pt x="14" y="4"/>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93" name="Freeform 192"/>
            <p:cNvSpPr>
              <a:spLocks/>
            </p:cNvSpPr>
            <p:nvPr/>
          </p:nvSpPr>
          <p:spPr bwMode="auto">
            <a:xfrm>
              <a:off x="2481" y="3115"/>
              <a:ext cx="20" cy="20"/>
            </a:xfrm>
            <a:custGeom>
              <a:avLst/>
              <a:gdLst>
                <a:gd name="T0" fmla="*/ 9 w 20"/>
                <a:gd name="T1" fmla="*/ 0 h 20"/>
                <a:gd name="T2" fmla="*/ 0 w 20"/>
                <a:gd name="T3" fmla="*/ 4 h 20"/>
                <a:gd name="T4" fmla="*/ 2 w 20"/>
                <a:gd name="T5" fmla="*/ 11 h 20"/>
                <a:gd name="T6" fmla="*/ 12 w 20"/>
                <a:gd name="T7" fmla="*/ 7 h 20"/>
                <a:gd name="T8" fmla="*/ 9 w 20"/>
                <a:gd name="T9" fmla="*/ 0 h 20"/>
              </a:gdLst>
              <a:ahLst/>
              <a:cxnLst>
                <a:cxn ang="0">
                  <a:pos x="T0" y="T1"/>
                </a:cxn>
                <a:cxn ang="0">
                  <a:pos x="T2" y="T3"/>
                </a:cxn>
                <a:cxn ang="0">
                  <a:pos x="T4" y="T5"/>
                </a:cxn>
                <a:cxn ang="0">
                  <a:pos x="T6" y="T7"/>
                </a:cxn>
                <a:cxn ang="0">
                  <a:pos x="T8" y="T9"/>
                </a:cxn>
              </a:cxnLst>
              <a:rect l="0" t="0" r="r" b="b"/>
              <a:pathLst>
                <a:path w="20" h="20">
                  <a:moveTo>
                    <a:pt x="9" y="0"/>
                  </a:moveTo>
                  <a:lnTo>
                    <a:pt x="0" y="4"/>
                  </a:lnTo>
                  <a:lnTo>
                    <a:pt x="2" y="11"/>
                  </a:lnTo>
                  <a:lnTo>
                    <a:pt x="12" y="7"/>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94" name="Freeform 193"/>
            <p:cNvSpPr>
              <a:spLocks/>
            </p:cNvSpPr>
            <p:nvPr/>
          </p:nvSpPr>
          <p:spPr bwMode="auto">
            <a:xfrm>
              <a:off x="2484" y="3122"/>
              <a:ext cx="20" cy="20"/>
            </a:xfrm>
            <a:custGeom>
              <a:avLst/>
              <a:gdLst>
                <a:gd name="T0" fmla="*/ 9 w 20"/>
                <a:gd name="T1" fmla="*/ 0 h 20"/>
                <a:gd name="T2" fmla="*/ 0 w 20"/>
                <a:gd name="T3" fmla="*/ 4 h 20"/>
                <a:gd name="T4" fmla="*/ 4 w 20"/>
                <a:gd name="T5" fmla="*/ 16 h 20"/>
                <a:gd name="T6" fmla="*/ 14 w 20"/>
                <a:gd name="T7" fmla="*/ 12 h 20"/>
                <a:gd name="T8" fmla="*/ 9 w 20"/>
                <a:gd name="T9" fmla="*/ 0 h 20"/>
              </a:gdLst>
              <a:ahLst/>
              <a:cxnLst>
                <a:cxn ang="0">
                  <a:pos x="T0" y="T1"/>
                </a:cxn>
                <a:cxn ang="0">
                  <a:pos x="T2" y="T3"/>
                </a:cxn>
                <a:cxn ang="0">
                  <a:pos x="T4" y="T5"/>
                </a:cxn>
                <a:cxn ang="0">
                  <a:pos x="T6" y="T7"/>
                </a:cxn>
                <a:cxn ang="0">
                  <a:pos x="T8" y="T9"/>
                </a:cxn>
              </a:cxnLst>
              <a:rect l="0" t="0" r="r" b="b"/>
              <a:pathLst>
                <a:path w="20" h="20">
                  <a:moveTo>
                    <a:pt x="9" y="0"/>
                  </a:moveTo>
                  <a:lnTo>
                    <a:pt x="0" y="4"/>
                  </a:lnTo>
                  <a:lnTo>
                    <a:pt x="4" y="16"/>
                  </a:lnTo>
                  <a:lnTo>
                    <a:pt x="14" y="12"/>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95" name="Freeform 194"/>
            <p:cNvSpPr>
              <a:spLocks/>
            </p:cNvSpPr>
            <p:nvPr/>
          </p:nvSpPr>
          <p:spPr bwMode="auto">
            <a:xfrm>
              <a:off x="2489" y="3134"/>
              <a:ext cx="20" cy="34"/>
            </a:xfrm>
            <a:custGeom>
              <a:avLst/>
              <a:gdLst>
                <a:gd name="T0" fmla="*/ 9 w 20"/>
                <a:gd name="T1" fmla="*/ 0 h 34"/>
                <a:gd name="T2" fmla="*/ 0 w 20"/>
                <a:gd name="T3" fmla="*/ 4 h 34"/>
                <a:gd name="T4" fmla="*/ 9 w 20"/>
                <a:gd name="T5" fmla="*/ 33 h 34"/>
                <a:gd name="T6" fmla="*/ 19 w 20"/>
                <a:gd name="T7" fmla="*/ 28 h 34"/>
                <a:gd name="T8" fmla="*/ 9 w 20"/>
                <a:gd name="T9" fmla="*/ 0 h 34"/>
              </a:gdLst>
              <a:ahLst/>
              <a:cxnLst>
                <a:cxn ang="0">
                  <a:pos x="T0" y="T1"/>
                </a:cxn>
                <a:cxn ang="0">
                  <a:pos x="T2" y="T3"/>
                </a:cxn>
                <a:cxn ang="0">
                  <a:pos x="T4" y="T5"/>
                </a:cxn>
                <a:cxn ang="0">
                  <a:pos x="T6" y="T7"/>
                </a:cxn>
                <a:cxn ang="0">
                  <a:pos x="T8" y="T9"/>
                </a:cxn>
              </a:cxnLst>
              <a:rect l="0" t="0" r="r" b="b"/>
              <a:pathLst>
                <a:path w="20" h="34">
                  <a:moveTo>
                    <a:pt x="9" y="0"/>
                  </a:moveTo>
                  <a:lnTo>
                    <a:pt x="0" y="4"/>
                  </a:lnTo>
                  <a:lnTo>
                    <a:pt x="9" y="33"/>
                  </a:lnTo>
                  <a:lnTo>
                    <a:pt x="19" y="28"/>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96" name="Freeform 195"/>
            <p:cNvSpPr>
              <a:spLocks/>
            </p:cNvSpPr>
            <p:nvPr/>
          </p:nvSpPr>
          <p:spPr bwMode="auto">
            <a:xfrm>
              <a:off x="2498" y="3163"/>
              <a:ext cx="20" cy="34"/>
            </a:xfrm>
            <a:custGeom>
              <a:avLst/>
              <a:gdLst>
                <a:gd name="T0" fmla="*/ 9 w 20"/>
                <a:gd name="T1" fmla="*/ 0 h 34"/>
                <a:gd name="T2" fmla="*/ 0 w 20"/>
                <a:gd name="T3" fmla="*/ 4 h 34"/>
                <a:gd name="T4" fmla="*/ 9 w 20"/>
                <a:gd name="T5" fmla="*/ 33 h 34"/>
                <a:gd name="T6" fmla="*/ 19 w 20"/>
                <a:gd name="T7" fmla="*/ 28 h 34"/>
                <a:gd name="T8" fmla="*/ 9 w 20"/>
                <a:gd name="T9" fmla="*/ 0 h 34"/>
              </a:gdLst>
              <a:ahLst/>
              <a:cxnLst>
                <a:cxn ang="0">
                  <a:pos x="T0" y="T1"/>
                </a:cxn>
                <a:cxn ang="0">
                  <a:pos x="T2" y="T3"/>
                </a:cxn>
                <a:cxn ang="0">
                  <a:pos x="T4" y="T5"/>
                </a:cxn>
                <a:cxn ang="0">
                  <a:pos x="T6" y="T7"/>
                </a:cxn>
                <a:cxn ang="0">
                  <a:pos x="T8" y="T9"/>
                </a:cxn>
              </a:cxnLst>
              <a:rect l="0" t="0" r="r" b="b"/>
              <a:pathLst>
                <a:path w="20" h="34">
                  <a:moveTo>
                    <a:pt x="9" y="0"/>
                  </a:moveTo>
                  <a:lnTo>
                    <a:pt x="0" y="4"/>
                  </a:lnTo>
                  <a:lnTo>
                    <a:pt x="9" y="33"/>
                  </a:lnTo>
                  <a:lnTo>
                    <a:pt x="19" y="28"/>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97" name="Freeform 196"/>
            <p:cNvSpPr>
              <a:spLocks/>
            </p:cNvSpPr>
            <p:nvPr/>
          </p:nvSpPr>
          <p:spPr bwMode="auto">
            <a:xfrm>
              <a:off x="2508" y="3192"/>
              <a:ext cx="43" cy="93"/>
            </a:xfrm>
            <a:custGeom>
              <a:avLst/>
              <a:gdLst>
                <a:gd name="T0" fmla="*/ 9 w 43"/>
                <a:gd name="T1" fmla="*/ 0 h 93"/>
                <a:gd name="T2" fmla="*/ 0 w 43"/>
                <a:gd name="T3" fmla="*/ 4 h 93"/>
                <a:gd name="T4" fmla="*/ 33 w 43"/>
                <a:gd name="T5" fmla="*/ 93 h 93"/>
                <a:gd name="T6" fmla="*/ 43 w 43"/>
                <a:gd name="T7" fmla="*/ 88 h 93"/>
                <a:gd name="T8" fmla="*/ 9 w 43"/>
                <a:gd name="T9" fmla="*/ 0 h 93"/>
              </a:gdLst>
              <a:ahLst/>
              <a:cxnLst>
                <a:cxn ang="0">
                  <a:pos x="T0" y="T1"/>
                </a:cxn>
                <a:cxn ang="0">
                  <a:pos x="T2" y="T3"/>
                </a:cxn>
                <a:cxn ang="0">
                  <a:pos x="T4" y="T5"/>
                </a:cxn>
                <a:cxn ang="0">
                  <a:pos x="T6" y="T7"/>
                </a:cxn>
                <a:cxn ang="0">
                  <a:pos x="T8" y="T9"/>
                </a:cxn>
              </a:cxnLst>
              <a:rect l="0" t="0" r="r" b="b"/>
              <a:pathLst>
                <a:path w="43" h="93">
                  <a:moveTo>
                    <a:pt x="9" y="0"/>
                  </a:moveTo>
                  <a:lnTo>
                    <a:pt x="0" y="4"/>
                  </a:lnTo>
                  <a:lnTo>
                    <a:pt x="33" y="93"/>
                  </a:lnTo>
                  <a:lnTo>
                    <a:pt x="43" y="88"/>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98" name="Freeform 197"/>
            <p:cNvSpPr>
              <a:spLocks/>
            </p:cNvSpPr>
            <p:nvPr/>
          </p:nvSpPr>
          <p:spPr bwMode="auto">
            <a:xfrm>
              <a:off x="2541" y="3281"/>
              <a:ext cx="20" cy="36"/>
            </a:xfrm>
            <a:custGeom>
              <a:avLst/>
              <a:gdLst>
                <a:gd name="T0" fmla="*/ 9 w 20"/>
                <a:gd name="T1" fmla="*/ 0 h 36"/>
                <a:gd name="T2" fmla="*/ 0 w 20"/>
                <a:gd name="T3" fmla="*/ 4 h 36"/>
                <a:gd name="T4" fmla="*/ 9 w 20"/>
                <a:gd name="T5" fmla="*/ 35 h 36"/>
                <a:gd name="T6" fmla="*/ 19 w 20"/>
                <a:gd name="T7" fmla="*/ 31 h 36"/>
                <a:gd name="T8" fmla="*/ 9 w 20"/>
                <a:gd name="T9" fmla="*/ 0 h 36"/>
              </a:gdLst>
              <a:ahLst/>
              <a:cxnLst>
                <a:cxn ang="0">
                  <a:pos x="T0" y="T1"/>
                </a:cxn>
                <a:cxn ang="0">
                  <a:pos x="T2" y="T3"/>
                </a:cxn>
                <a:cxn ang="0">
                  <a:pos x="T4" y="T5"/>
                </a:cxn>
                <a:cxn ang="0">
                  <a:pos x="T6" y="T7"/>
                </a:cxn>
                <a:cxn ang="0">
                  <a:pos x="T8" y="T9"/>
                </a:cxn>
              </a:cxnLst>
              <a:rect l="0" t="0" r="r" b="b"/>
              <a:pathLst>
                <a:path w="20" h="36">
                  <a:moveTo>
                    <a:pt x="9" y="0"/>
                  </a:moveTo>
                  <a:lnTo>
                    <a:pt x="0" y="4"/>
                  </a:lnTo>
                  <a:lnTo>
                    <a:pt x="9" y="35"/>
                  </a:lnTo>
                  <a:lnTo>
                    <a:pt x="19" y="31"/>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99" name="Freeform 198"/>
            <p:cNvSpPr>
              <a:spLocks/>
            </p:cNvSpPr>
            <p:nvPr/>
          </p:nvSpPr>
          <p:spPr bwMode="auto">
            <a:xfrm>
              <a:off x="2551" y="3312"/>
              <a:ext cx="22" cy="31"/>
            </a:xfrm>
            <a:custGeom>
              <a:avLst/>
              <a:gdLst>
                <a:gd name="T0" fmla="*/ 9 w 22"/>
                <a:gd name="T1" fmla="*/ 0 h 31"/>
                <a:gd name="T2" fmla="*/ 0 w 22"/>
                <a:gd name="T3" fmla="*/ 4 h 31"/>
                <a:gd name="T4" fmla="*/ 12 w 22"/>
                <a:gd name="T5" fmla="*/ 31 h 31"/>
                <a:gd name="T6" fmla="*/ 21 w 22"/>
                <a:gd name="T7" fmla="*/ 31 h 31"/>
                <a:gd name="T8" fmla="*/ 21 w 22"/>
                <a:gd name="T9" fmla="*/ 28 h 31"/>
                <a:gd name="T10" fmla="*/ 9 w 22"/>
                <a:gd name="T11" fmla="*/ 0 h 31"/>
              </a:gdLst>
              <a:ahLst/>
              <a:cxnLst>
                <a:cxn ang="0">
                  <a:pos x="T0" y="T1"/>
                </a:cxn>
                <a:cxn ang="0">
                  <a:pos x="T2" y="T3"/>
                </a:cxn>
                <a:cxn ang="0">
                  <a:pos x="T4" y="T5"/>
                </a:cxn>
                <a:cxn ang="0">
                  <a:pos x="T6" y="T7"/>
                </a:cxn>
                <a:cxn ang="0">
                  <a:pos x="T8" y="T9"/>
                </a:cxn>
                <a:cxn ang="0">
                  <a:pos x="T10" y="T11"/>
                </a:cxn>
              </a:cxnLst>
              <a:rect l="0" t="0" r="r" b="b"/>
              <a:pathLst>
                <a:path w="22" h="31">
                  <a:moveTo>
                    <a:pt x="9" y="0"/>
                  </a:moveTo>
                  <a:lnTo>
                    <a:pt x="0" y="4"/>
                  </a:lnTo>
                  <a:lnTo>
                    <a:pt x="12" y="31"/>
                  </a:lnTo>
                  <a:lnTo>
                    <a:pt x="21" y="31"/>
                  </a:lnTo>
                  <a:lnTo>
                    <a:pt x="21" y="28"/>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00" name="Freeform 199"/>
            <p:cNvSpPr>
              <a:spLocks/>
            </p:cNvSpPr>
            <p:nvPr/>
          </p:nvSpPr>
          <p:spPr bwMode="auto">
            <a:xfrm>
              <a:off x="2515" y="3338"/>
              <a:ext cx="58" cy="60"/>
            </a:xfrm>
            <a:custGeom>
              <a:avLst/>
              <a:gdLst>
                <a:gd name="T0" fmla="*/ 48 w 58"/>
                <a:gd name="T1" fmla="*/ 0 h 60"/>
                <a:gd name="T2" fmla="*/ 0 w 58"/>
                <a:gd name="T3" fmla="*/ 55 h 60"/>
                <a:gd name="T4" fmla="*/ 9 w 58"/>
                <a:gd name="T5" fmla="*/ 59 h 60"/>
                <a:gd name="T6" fmla="*/ 57 w 58"/>
                <a:gd name="T7" fmla="*/ 4 h 60"/>
                <a:gd name="T8" fmla="*/ 48 w 58"/>
                <a:gd name="T9" fmla="*/ 0 h 60"/>
              </a:gdLst>
              <a:ahLst/>
              <a:cxnLst>
                <a:cxn ang="0">
                  <a:pos x="T0" y="T1"/>
                </a:cxn>
                <a:cxn ang="0">
                  <a:pos x="T2" y="T3"/>
                </a:cxn>
                <a:cxn ang="0">
                  <a:pos x="T4" y="T5"/>
                </a:cxn>
                <a:cxn ang="0">
                  <a:pos x="T6" y="T7"/>
                </a:cxn>
                <a:cxn ang="0">
                  <a:pos x="T8" y="T9"/>
                </a:cxn>
              </a:cxnLst>
              <a:rect l="0" t="0" r="r" b="b"/>
              <a:pathLst>
                <a:path w="58" h="60">
                  <a:moveTo>
                    <a:pt x="48" y="0"/>
                  </a:moveTo>
                  <a:lnTo>
                    <a:pt x="0" y="55"/>
                  </a:lnTo>
                  <a:lnTo>
                    <a:pt x="9" y="59"/>
                  </a:lnTo>
                  <a:lnTo>
                    <a:pt x="57" y="4"/>
                  </a:lnTo>
                  <a:lnTo>
                    <a:pt x="48"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01" name="Freeform 200"/>
            <p:cNvSpPr>
              <a:spLocks/>
            </p:cNvSpPr>
            <p:nvPr/>
          </p:nvSpPr>
          <p:spPr bwMode="auto">
            <a:xfrm>
              <a:off x="2489" y="3393"/>
              <a:ext cx="36" cy="39"/>
            </a:xfrm>
            <a:custGeom>
              <a:avLst/>
              <a:gdLst>
                <a:gd name="T0" fmla="*/ 26 w 36"/>
                <a:gd name="T1" fmla="*/ 0 h 39"/>
                <a:gd name="T2" fmla="*/ 0 w 36"/>
                <a:gd name="T3" fmla="*/ 33 h 39"/>
                <a:gd name="T4" fmla="*/ 9 w 36"/>
                <a:gd name="T5" fmla="*/ 38 h 39"/>
                <a:gd name="T6" fmla="*/ 36 w 36"/>
                <a:gd name="T7" fmla="*/ 4 h 39"/>
                <a:gd name="T8" fmla="*/ 26 w 36"/>
                <a:gd name="T9" fmla="*/ 0 h 39"/>
              </a:gdLst>
              <a:ahLst/>
              <a:cxnLst>
                <a:cxn ang="0">
                  <a:pos x="T0" y="T1"/>
                </a:cxn>
                <a:cxn ang="0">
                  <a:pos x="T2" y="T3"/>
                </a:cxn>
                <a:cxn ang="0">
                  <a:pos x="T4" y="T5"/>
                </a:cxn>
                <a:cxn ang="0">
                  <a:pos x="T6" y="T7"/>
                </a:cxn>
                <a:cxn ang="0">
                  <a:pos x="T8" y="T9"/>
                </a:cxn>
              </a:cxnLst>
              <a:rect l="0" t="0" r="r" b="b"/>
              <a:pathLst>
                <a:path w="36" h="39">
                  <a:moveTo>
                    <a:pt x="26" y="0"/>
                  </a:moveTo>
                  <a:lnTo>
                    <a:pt x="0" y="33"/>
                  </a:lnTo>
                  <a:lnTo>
                    <a:pt x="9" y="38"/>
                  </a:lnTo>
                  <a:lnTo>
                    <a:pt x="36" y="4"/>
                  </a:lnTo>
                  <a:lnTo>
                    <a:pt x="26"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02" name="Freeform 201"/>
            <p:cNvSpPr>
              <a:spLocks/>
            </p:cNvSpPr>
            <p:nvPr/>
          </p:nvSpPr>
          <p:spPr bwMode="auto">
            <a:xfrm>
              <a:off x="2462" y="3427"/>
              <a:ext cx="36" cy="36"/>
            </a:xfrm>
            <a:custGeom>
              <a:avLst/>
              <a:gdLst>
                <a:gd name="T0" fmla="*/ 26 w 36"/>
                <a:gd name="T1" fmla="*/ 0 h 36"/>
                <a:gd name="T2" fmla="*/ 0 w 36"/>
                <a:gd name="T3" fmla="*/ 31 h 36"/>
                <a:gd name="T4" fmla="*/ 9 w 36"/>
                <a:gd name="T5" fmla="*/ 36 h 36"/>
                <a:gd name="T6" fmla="*/ 36 w 36"/>
                <a:gd name="T7" fmla="*/ 4 h 36"/>
                <a:gd name="T8" fmla="*/ 26 w 36"/>
                <a:gd name="T9" fmla="*/ 0 h 36"/>
              </a:gdLst>
              <a:ahLst/>
              <a:cxnLst>
                <a:cxn ang="0">
                  <a:pos x="T0" y="T1"/>
                </a:cxn>
                <a:cxn ang="0">
                  <a:pos x="T2" y="T3"/>
                </a:cxn>
                <a:cxn ang="0">
                  <a:pos x="T4" y="T5"/>
                </a:cxn>
                <a:cxn ang="0">
                  <a:pos x="T6" y="T7"/>
                </a:cxn>
                <a:cxn ang="0">
                  <a:pos x="T8" y="T9"/>
                </a:cxn>
              </a:cxnLst>
              <a:rect l="0" t="0" r="r" b="b"/>
              <a:pathLst>
                <a:path w="36" h="36">
                  <a:moveTo>
                    <a:pt x="26" y="0"/>
                  </a:moveTo>
                  <a:lnTo>
                    <a:pt x="0" y="31"/>
                  </a:lnTo>
                  <a:lnTo>
                    <a:pt x="9" y="36"/>
                  </a:lnTo>
                  <a:lnTo>
                    <a:pt x="36" y="4"/>
                  </a:lnTo>
                  <a:lnTo>
                    <a:pt x="26"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03" name="Freeform 202"/>
            <p:cNvSpPr>
              <a:spLocks/>
            </p:cNvSpPr>
            <p:nvPr/>
          </p:nvSpPr>
          <p:spPr bwMode="auto">
            <a:xfrm>
              <a:off x="2395" y="3458"/>
              <a:ext cx="77" cy="99"/>
            </a:xfrm>
            <a:custGeom>
              <a:avLst/>
              <a:gdLst>
                <a:gd name="T0" fmla="*/ 67 w 77"/>
                <a:gd name="T1" fmla="*/ 0 h 99"/>
                <a:gd name="T2" fmla="*/ 0 w 77"/>
                <a:gd name="T3" fmla="*/ 93 h 99"/>
                <a:gd name="T4" fmla="*/ 9 w 77"/>
                <a:gd name="T5" fmla="*/ 98 h 99"/>
                <a:gd name="T6" fmla="*/ 76 w 77"/>
                <a:gd name="T7" fmla="*/ 4 h 99"/>
                <a:gd name="T8" fmla="*/ 67 w 77"/>
                <a:gd name="T9" fmla="*/ 0 h 99"/>
              </a:gdLst>
              <a:ahLst/>
              <a:cxnLst>
                <a:cxn ang="0">
                  <a:pos x="T0" y="T1"/>
                </a:cxn>
                <a:cxn ang="0">
                  <a:pos x="T2" y="T3"/>
                </a:cxn>
                <a:cxn ang="0">
                  <a:pos x="T4" y="T5"/>
                </a:cxn>
                <a:cxn ang="0">
                  <a:pos x="T6" y="T7"/>
                </a:cxn>
                <a:cxn ang="0">
                  <a:pos x="T8" y="T9"/>
                </a:cxn>
              </a:cxnLst>
              <a:rect l="0" t="0" r="r" b="b"/>
              <a:pathLst>
                <a:path w="77" h="99">
                  <a:moveTo>
                    <a:pt x="67" y="0"/>
                  </a:moveTo>
                  <a:lnTo>
                    <a:pt x="0" y="93"/>
                  </a:lnTo>
                  <a:lnTo>
                    <a:pt x="9" y="98"/>
                  </a:lnTo>
                  <a:lnTo>
                    <a:pt x="76" y="4"/>
                  </a:lnTo>
                  <a:lnTo>
                    <a:pt x="6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04" name="Freeform 203"/>
            <p:cNvSpPr>
              <a:spLocks/>
            </p:cNvSpPr>
            <p:nvPr/>
          </p:nvSpPr>
          <p:spPr bwMode="auto">
            <a:xfrm>
              <a:off x="2359" y="3552"/>
              <a:ext cx="46" cy="65"/>
            </a:xfrm>
            <a:custGeom>
              <a:avLst/>
              <a:gdLst>
                <a:gd name="T0" fmla="*/ 35 w 46"/>
                <a:gd name="T1" fmla="*/ 0 h 65"/>
                <a:gd name="T2" fmla="*/ 0 w 46"/>
                <a:gd name="T3" fmla="*/ 60 h 65"/>
                <a:gd name="T4" fmla="*/ 9 w 46"/>
                <a:gd name="T5" fmla="*/ 64 h 65"/>
                <a:gd name="T6" fmla="*/ 45 w 46"/>
                <a:gd name="T7" fmla="*/ 4 h 65"/>
                <a:gd name="T8" fmla="*/ 35 w 46"/>
                <a:gd name="T9" fmla="*/ 0 h 65"/>
              </a:gdLst>
              <a:ahLst/>
              <a:cxnLst>
                <a:cxn ang="0">
                  <a:pos x="T0" y="T1"/>
                </a:cxn>
                <a:cxn ang="0">
                  <a:pos x="T2" y="T3"/>
                </a:cxn>
                <a:cxn ang="0">
                  <a:pos x="T4" y="T5"/>
                </a:cxn>
                <a:cxn ang="0">
                  <a:pos x="T6" y="T7"/>
                </a:cxn>
                <a:cxn ang="0">
                  <a:pos x="T8" y="T9"/>
                </a:cxn>
              </a:cxnLst>
              <a:rect l="0" t="0" r="r" b="b"/>
              <a:pathLst>
                <a:path w="46" h="65">
                  <a:moveTo>
                    <a:pt x="35" y="0"/>
                  </a:moveTo>
                  <a:lnTo>
                    <a:pt x="0" y="60"/>
                  </a:lnTo>
                  <a:lnTo>
                    <a:pt x="9" y="64"/>
                  </a:lnTo>
                  <a:lnTo>
                    <a:pt x="45" y="4"/>
                  </a:lnTo>
                  <a:lnTo>
                    <a:pt x="35"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05" name="Freeform 204"/>
            <p:cNvSpPr>
              <a:spLocks/>
            </p:cNvSpPr>
            <p:nvPr/>
          </p:nvSpPr>
          <p:spPr bwMode="auto">
            <a:xfrm>
              <a:off x="2345" y="3612"/>
              <a:ext cx="24" cy="33"/>
            </a:xfrm>
            <a:custGeom>
              <a:avLst/>
              <a:gdLst>
                <a:gd name="T0" fmla="*/ 14 w 24"/>
                <a:gd name="T1" fmla="*/ 0 h 33"/>
                <a:gd name="T2" fmla="*/ 0 w 24"/>
                <a:gd name="T3" fmla="*/ 31 h 33"/>
                <a:gd name="T4" fmla="*/ 0 w 24"/>
                <a:gd name="T5" fmla="*/ 33 h 33"/>
                <a:gd name="T6" fmla="*/ 9 w 24"/>
                <a:gd name="T7" fmla="*/ 33 h 33"/>
                <a:gd name="T8" fmla="*/ 23 w 24"/>
                <a:gd name="T9" fmla="*/ 4 h 33"/>
                <a:gd name="T10" fmla="*/ 14 w 24"/>
                <a:gd name="T11" fmla="*/ 0 h 33"/>
              </a:gdLst>
              <a:ahLst/>
              <a:cxnLst>
                <a:cxn ang="0">
                  <a:pos x="T0" y="T1"/>
                </a:cxn>
                <a:cxn ang="0">
                  <a:pos x="T2" y="T3"/>
                </a:cxn>
                <a:cxn ang="0">
                  <a:pos x="T4" y="T5"/>
                </a:cxn>
                <a:cxn ang="0">
                  <a:pos x="T6" y="T7"/>
                </a:cxn>
                <a:cxn ang="0">
                  <a:pos x="T8" y="T9"/>
                </a:cxn>
                <a:cxn ang="0">
                  <a:pos x="T10" y="T11"/>
                </a:cxn>
              </a:cxnLst>
              <a:rect l="0" t="0" r="r" b="b"/>
              <a:pathLst>
                <a:path w="24" h="33">
                  <a:moveTo>
                    <a:pt x="14" y="0"/>
                  </a:moveTo>
                  <a:lnTo>
                    <a:pt x="0" y="31"/>
                  </a:lnTo>
                  <a:lnTo>
                    <a:pt x="0" y="33"/>
                  </a:lnTo>
                  <a:lnTo>
                    <a:pt x="9" y="33"/>
                  </a:lnTo>
                  <a:lnTo>
                    <a:pt x="23" y="4"/>
                  </a:lnTo>
                  <a:lnTo>
                    <a:pt x="1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06" name="Freeform 205"/>
            <p:cNvSpPr>
              <a:spLocks/>
            </p:cNvSpPr>
            <p:nvPr/>
          </p:nvSpPr>
          <p:spPr bwMode="auto">
            <a:xfrm>
              <a:off x="2345" y="3641"/>
              <a:ext cx="20" cy="21"/>
            </a:xfrm>
            <a:custGeom>
              <a:avLst/>
              <a:gdLst>
                <a:gd name="T0" fmla="*/ 9 w 20"/>
                <a:gd name="T1" fmla="*/ 0 h 21"/>
                <a:gd name="T2" fmla="*/ 0 w 20"/>
                <a:gd name="T3" fmla="*/ 4 h 21"/>
                <a:gd name="T4" fmla="*/ 7 w 20"/>
                <a:gd name="T5" fmla="*/ 21 h 21"/>
                <a:gd name="T6" fmla="*/ 16 w 20"/>
                <a:gd name="T7" fmla="*/ 19 h 21"/>
                <a:gd name="T8" fmla="*/ 9 w 20"/>
                <a:gd name="T9" fmla="*/ 0 h 21"/>
              </a:gdLst>
              <a:ahLst/>
              <a:cxnLst>
                <a:cxn ang="0">
                  <a:pos x="T0" y="T1"/>
                </a:cxn>
                <a:cxn ang="0">
                  <a:pos x="T2" y="T3"/>
                </a:cxn>
                <a:cxn ang="0">
                  <a:pos x="T4" y="T5"/>
                </a:cxn>
                <a:cxn ang="0">
                  <a:pos x="T6" y="T7"/>
                </a:cxn>
                <a:cxn ang="0">
                  <a:pos x="T8" y="T9"/>
                </a:cxn>
              </a:cxnLst>
              <a:rect l="0" t="0" r="r" b="b"/>
              <a:pathLst>
                <a:path w="20" h="21">
                  <a:moveTo>
                    <a:pt x="9" y="0"/>
                  </a:moveTo>
                  <a:lnTo>
                    <a:pt x="0" y="4"/>
                  </a:lnTo>
                  <a:lnTo>
                    <a:pt x="7" y="21"/>
                  </a:lnTo>
                  <a:lnTo>
                    <a:pt x="16" y="19"/>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07" name="Freeform 206"/>
            <p:cNvSpPr>
              <a:spLocks/>
            </p:cNvSpPr>
            <p:nvPr/>
          </p:nvSpPr>
          <p:spPr bwMode="auto">
            <a:xfrm>
              <a:off x="2352" y="3660"/>
              <a:ext cx="20" cy="20"/>
            </a:xfrm>
            <a:custGeom>
              <a:avLst/>
              <a:gdLst>
                <a:gd name="T0" fmla="*/ 9 w 20"/>
                <a:gd name="T1" fmla="*/ 0 h 20"/>
                <a:gd name="T2" fmla="*/ 0 w 20"/>
                <a:gd name="T3" fmla="*/ 0 h 20"/>
                <a:gd name="T4" fmla="*/ 0 w 20"/>
                <a:gd name="T5" fmla="*/ 7 h 20"/>
                <a:gd name="T6" fmla="*/ 9 w 20"/>
                <a:gd name="T7" fmla="*/ 9 h 20"/>
                <a:gd name="T8" fmla="*/ 9 w 20"/>
                <a:gd name="T9" fmla="*/ 0 h 20"/>
              </a:gdLst>
              <a:ahLst/>
              <a:cxnLst>
                <a:cxn ang="0">
                  <a:pos x="T0" y="T1"/>
                </a:cxn>
                <a:cxn ang="0">
                  <a:pos x="T2" y="T3"/>
                </a:cxn>
                <a:cxn ang="0">
                  <a:pos x="T4" y="T5"/>
                </a:cxn>
                <a:cxn ang="0">
                  <a:pos x="T6" y="T7"/>
                </a:cxn>
                <a:cxn ang="0">
                  <a:pos x="T8" y="T9"/>
                </a:cxn>
              </a:cxnLst>
              <a:rect l="0" t="0" r="r" b="b"/>
              <a:pathLst>
                <a:path w="20" h="20">
                  <a:moveTo>
                    <a:pt x="9" y="0"/>
                  </a:moveTo>
                  <a:lnTo>
                    <a:pt x="0" y="0"/>
                  </a:lnTo>
                  <a:lnTo>
                    <a:pt x="0" y="7"/>
                  </a:lnTo>
                  <a:lnTo>
                    <a:pt x="9" y="9"/>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08" name="Freeform 207"/>
            <p:cNvSpPr>
              <a:spLocks/>
            </p:cNvSpPr>
            <p:nvPr/>
          </p:nvSpPr>
          <p:spPr bwMode="auto">
            <a:xfrm>
              <a:off x="2347" y="3665"/>
              <a:ext cx="20" cy="21"/>
            </a:xfrm>
            <a:custGeom>
              <a:avLst/>
              <a:gdLst>
                <a:gd name="T0" fmla="*/ 4 w 20"/>
                <a:gd name="T1" fmla="*/ 0 h 21"/>
                <a:gd name="T2" fmla="*/ 0 w 20"/>
                <a:gd name="T3" fmla="*/ 19 h 21"/>
                <a:gd name="T4" fmla="*/ 9 w 20"/>
                <a:gd name="T5" fmla="*/ 21 h 21"/>
                <a:gd name="T6" fmla="*/ 14 w 20"/>
                <a:gd name="T7" fmla="*/ 4 h 21"/>
                <a:gd name="T8" fmla="*/ 4 w 20"/>
                <a:gd name="T9" fmla="*/ 0 h 21"/>
              </a:gdLst>
              <a:ahLst/>
              <a:cxnLst>
                <a:cxn ang="0">
                  <a:pos x="T0" y="T1"/>
                </a:cxn>
                <a:cxn ang="0">
                  <a:pos x="T2" y="T3"/>
                </a:cxn>
                <a:cxn ang="0">
                  <a:pos x="T4" y="T5"/>
                </a:cxn>
                <a:cxn ang="0">
                  <a:pos x="T6" y="T7"/>
                </a:cxn>
                <a:cxn ang="0">
                  <a:pos x="T8" y="T9"/>
                </a:cxn>
              </a:cxnLst>
              <a:rect l="0" t="0" r="r" b="b"/>
              <a:pathLst>
                <a:path w="20" h="21">
                  <a:moveTo>
                    <a:pt x="4" y="0"/>
                  </a:moveTo>
                  <a:lnTo>
                    <a:pt x="0" y="19"/>
                  </a:lnTo>
                  <a:lnTo>
                    <a:pt x="9" y="21"/>
                  </a:lnTo>
                  <a:lnTo>
                    <a:pt x="14" y="4"/>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09" name="Freeform 208"/>
            <p:cNvSpPr>
              <a:spLocks/>
            </p:cNvSpPr>
            <p:nvPr/>
          </p:nvSpPr>
          <p:spPr bwMode="auto">
            <a:xfrm>
              <a:off x="2347" y="3684"/>
              <a:ext cx="20" cy="20"/>
            </a:xfrm>
            <a:custGeom>
              <a:avLst/>
              <a:gdLst>
                <a:gd name="T0" fmla="*/ 9 w 20"/>
                <a:gd name="T1" fmla="*/ 0 h 20"/>
                <a:gd name="T2" fmla="*/ 0 w 20"/>
                <a:gd name="T3" fmla="*/ 0 h 20"/>
                <a:gd name="T4" fmla="*/ 0 w 20"/>
                <a:gd name="T5" fmla="*/ 9 h 20"/>
                <a:gd name="T6" fmla="*/ 9 w 20"/>
                <a:gd name="T7" fmla="*/ 7 h 20"/>
                <a:gd name="T8" fmla="*/ 9 w 20"/>
                <a:gd name="T9" fmla="*/ 0 h 20"/>
              </a:gdLst>
              <a:ahLst/>
              <a:cxnLst>
                <a:cxn ang="0">
                  <a:pos x="T0" y="T1"/>
                </a:cxn>
                <a:cxn ang="0">
                  <a:pos x="T2" y="T3"/>
                </a:cxn>
                <a:cxn ang="0">
                  <a:pos x="T4" y="T5"/>
                </a:cxn>
                <a:cxn ang="0">
                  <a:pos x="T6" y="T7"/>
                </a:cxn>
                <a:cxn ang="0">
                  <a:pos x="T8" y="T9"/>
                </a:cxn>
              </a:cxnLst>
              <a:rect l="0" t="0" r="r" b="b"/>
              <a:pathLst>
                <a:path w="20" h="20">
                  <a:moveTo>
                    <a:pt x="9" y="0"/>
                  </a:moveTo>
                  <a:lnTo>
                    <a:pt x="0" y="0"/>
                  </a:lnTo>
                  <a:lnTo>
                    <a:pt x="0" y="9"/>
                  </a:lnTo>
                  <a:lnTo>
                    <a:pt x="9" y="7"/>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10" name="Freeform 209"/>
            <p:cNvSpPr>
              <a:spLocks/>
            </p:cNvSpPr>
            <p:nvPr/>
          </p:nvSpPr>
          <p:spPr bwMode="auto">
            <a:xfrm>
              <a:off x="2347" y="3689"/>
              <a:ext cx="20" cy="29"/>
            </a:xfrm>
            <a:custGeom>
              <a:avLst/>
              <a:gdLst>
                <a:gd name="T0" fmla="*/ 9 w 20"/>
                <a:gd name="T1" fmla="*/ 0 h 29"/>
                <a:gd name="T2" fmla="*/ 0 w 20"/>
                <a:gd name="T3" fmla="*/ 4 h 29"/>
                <a:gd name="T4" fmla="*/ 9 w 20"/>
                <a:gd name="T5" fmla="*/ 28 h 29"/>
                <a:gd name="T6" fmla="*/ 19 w 20"/>
                <a:gd name="T7" fmla="*/ 23 h 29"/>
                <a:gd name="T8" fmla="*/ 9 w 20"/>
                <a:gd name="T9" fmla="*/ 0 h 29"/>
              </a:gdLst>
              <a:ahLst/>
              <a:cxnLst>
                <a:cxn ang="0">
                  <a:pos x="T0" y="T1"/>
                </a:cxn>
                <a:cxn ang="0">
                  <a:pos x="T2" y="T3"/>
                </a:cxn>
                <a:cxn ang="0">
                  <a:pos x="T4" y="T5"/>
                </a:cxn>
                <a:cxn ang="0">
                  <a:pos x="T6" y="T7"/>
                </a:cxn>
                <a:cxn ang="0">
                  <a:pos x="T8" y="T9"/>
                </a:cxn>
              </a:cxnLst>
              <a:rect l="0" t="0" r="r" b="b"/>
              <a:pathLst>
                <a:path w="20" h="29">
                  <a:moveTo>
                    <a:pt x="9" y="0"/>
                  </a:moveTo>
                  <a:lnTo>
                    <a:pt x="0" y="4"/>
                  </a:lnTo>
                  <a:lnTo>
                    <a:pt x="9" y="28"/>
                  </a:lnTo>
                  <a:lnTo>
                    <a:pt x="19" y="23"/>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11" name="Freeform 210"/>
            <p:cNvSpPr>
              <a:spLocks/>
            </p:cNvSpPr>
            <p:nvPr/>
          </p:nvSpPr>
          <p:spPr bwMode="auto">
            <a:xfrm>
              <a:off x="2357" y="3713"/>
              <a:ext cx="24" cy="31"/>
            </a:xfrm>
            <a:custGeom>
              <a:avLst/>
              <a:gdLst>
                <a:gd name="T0" fmla="*/ 9 w 24"/>
                <a:gd name="T1" fmla="*/ 0 h 31"/>
                <a:gd name="T2" fmla="*/ 0 w 24"/>
                <a:gd name="T3" fmla="*/ 4 h 31"/>
                <a:gd name="T4" fmla="*/ 16 w 24"/>
                <a:gd name="T5" fmla="*/ 31 h 31"/>
                <a:gd name="T6" fmla="*/ 19 w 24"/>
                <a:gd name="T7" fmla="*/ 31 h 31"/>
                <a:gd name="T8" fmla="*/ 23 w 24"/>
                <a:gd name="T9" fmla="*/ 24 h 31"/>
                <a:gd name="T10" fmla="*/ 9 w 24"/>
                <a:gd name="T11" fmla="*/ 0 h 31"/>
              </a:gdLst>
              <a:ahLst/>
              <a:cxnLst>
                <a:cxn ang="0">
                  <a:pos x="T0" y="T1"/>
                </a:cxn>
                <a:cxn ang="0">
                  <a:pos x="T2" y="T3"/>
                </a:cxn>
                <a:cxn ang="0">
                  <a:pos x="T4" y="T5"/>
                </a:cxn>
                <a:cxn ang="0">
                  <a:pos x="T6" y="T7"/>
                </a:cxn>
                <a:cxn ang="0">
                  <a:pos x="T8" y="T9"/>
                </a:cxn>
                <a:cxn ang="0">
                  <a:pos x="T10" y="T11"/>
                </a:cxn>
              </a:cxnLst>
              <a:rect l="0" t="0" r="r" b="b"/>
              <a:pathLst>
                <a:path w="24" h="31">
                  <a:moveTo>
                    <a:pt x="9" y="0"/>
                  </a:moveTo>
                  <a:lnTo>
                    <a:pt x="0" y="4"/>
                  </a:lnTo>
                  <a:lnTo>
                    <a:pt x="16" y="31"/>
                  </a:lnTo>
                  <a:lnTo>
                    <a:pt x="19" y="31"/>
                  </a:lnTo>
                  <a:lnTo>
                    <a:pt x="23" y="24"/>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12" name="Freeform 211"/>
            <p:cNvSpPr>
              <a:spLocks/>
            </p:cNvSpPr>
            <p:nvPr/>
          </p:nvSpPr>
          <p:spPr bwMode="auto">
            <a:xfrm>
              <a:off x="2376" y="3734"/>
              <a:ext cx="20" cy="20"/>
            </a:xfrm>
            <a:custGeom>
              <a:avLst/>
              <a:gdLst>
                <a:gd name="T0" fmla="*/ 0 w 20"/>
                <a:gd name="T1" fmla="*/ 4 h 20"/>
                <a:gd name="T2" fmla="*/ 12 w 20"/>
                <a:gd name="T3" fmla="*/ 4 h 20"/>
              </a:gdLst>
              <a:ahLst/>
              <a:cxnLst>
                <a:cxn ang="0">
                  <a:pos x="T0" y="T1"/>
                </a:cxn>
                <a:cxn ang="0">
                  <a:pos x="T2" y="T3"/>
                </a:cxn>
              </a:cxnLst>
              <a:rect l="0" t="0" r="r" b="b"/>
              <a:pathLst>
                <a:path w="20" h="20">
                  <a:moveTo>
                    <a:pt x="0" y="4"/>
                  </a:moveTo>
                  <a:lnTo>
                    <a:pt x="12" y="4"/>
                  </a:lnTo>
                </a:path>
              </a:pathLst>
            </a:custGeom>
            <a:noFill/>
            <a:ln w="7365">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AU"/>
            </a:p>
          </p:txBody>
        </p:sp>
        <p:sp>
          <p:nvSpPr>
            <p:cNvPr id="213" name="Freeform 212"/>
            <p:cNvSpPr>
              <a:spLocks/>
            </p:cNvSpPr>
            <p:nvPr/>
          </p:nvSpPr>
          <p:spPr bwMode="auto">
            <a:xfrm>
              <a:off x="2388" y="3722"/>
              <a:ext cx="53" cy="22"/>
            </a:xfrm>
            <a:custGeom>
              <a:avLst/>
              <a:gdLst>
                <a:gd name="T0" fmla="*/ 47 w 53"/>
                <a:gd name="T1" fmla="*/ 0 h 22"/>
                <a:gd name="T2" fmla="*/ 0 w 53"/>
                <a:gd name="T3" fmla="*/ 12 h 22"/>
                <a:gd name="T4" fmla="*/ 0 w 53"/>
                <a:gd name="T5" fmla="*/ 21 h 22"/>
                <a:gd name="T6" fmla="*/ 50 w 53"/>
                <a:gd name="T7" fmla="*/ 9 h 22"/>
                <a:gd name="T8" fmla="*/ 52 w 53"/>
                <a:gd name="T9" fmla="*/ 7 h 22"/>
                <a:gd name="T10" fmla="*/ 47 w 53"/>
                <a:gd name="T11" fmla="*/ 0 h 22"/>
              </a:gdLst>
              <a:ahLst/>
              <a:cxnLst>
                <a:cxn ang="0">
                  <a:pos x="T0" y="T1"/>
                </a:cxn>
                <a:cxn ang="0">
                  <a:pos x="T2" y="T3"/>
                </a:cxn>
                <a:cxn ang="0">
                  <a:pos x="T4" y="T5"/>
                </a:cxn>
                <a:cxn ang="0">
                  <a:pos x="T6" y="T7"/>
                </a:cxn>
                <a:cxn ang="0">
                  <a:pos x="T8" y="T9"/>
                </a:cxn>
                <a:cxn ang="0">
                  <a:pos x="T10" y="T11"/>
                </a:cxn>
              </a:cxnLst>
              <a:rect l="0" t="0" r="r" b="b"/>
              <a:pathLst>
                <a:path w="53" h="22">
                  <a:moveTo>
                    <a:pt x="47" y="0"/>
                  </a:moveTo>
                  <a:lnTo>
                    <a:pt x="0" y="12"/>
                  </a:lnTo>
                  <a:lnTo>
                    <a:pt x="0" y="21"/>
                  </a:lnTo>
                  <a:lnTo>
                    <a:pt x="50" y="9"/>
                  </a:lnTo>
                  <a:lnTo>
                    <a:pt x="52" y="7"/>
                  </a:lnTo>
                  <a:lnTo>
                    <a:pt x="4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14" name="Freeform 213"/>
            <p:cNvSpPr>
              <a:spLocks/>
            </p:cNvSpPr>
            <p:nvPr/>
          </p:nvSpPr>
          <p:spPr bwMode="auto">
            <a:xfrm>
              <a:off x="2431" y="3643"/>
              <a:ext cx="58" cy="86"/>
            </a:xfrm>
            <a:custGeom>
              <a:avLst/>
              <a:gdLst>
                <a:gd name="T0" fmla="*/ 48 w 58"/>
                <a:gd name="T1" fmla="*/ 0 h 86"/>
                <a:gd name="T2" fmla="*/ 0 w 58"/>
                <a:gd name="T3" fmla="*/ 81 h 86"/>
                <a:gd name="T4" fmla="*/ 9 w 58"/>
                <a:gd name="T5" fmla="*/ 86 h 86"/>
                <a:gd name="T6" fmla="*/ 57 w 58"/>
                <a:gd name="T7" fmla="*/ 4 h 86"/>
                <a:gd name="T8" fmla="*/ 48 w 58"/>
                <a:gd name="T9" fmla="*/ 0 h 86"/>
              </a:gdLst>
              <a:ahLst/>
              <a:cxnLst>
                <a:cxn ang="0">
                  <a:pos x="T0" y="T1"/>
                </a:cxn>
                <a:cxn ang="0">
                  <a:pos x="T2" y="T3"/>
                </a:cxn>
                <a:cxn ang="0">
                  <a:pos x="T4" y="T5"/>
                </a:cxn>
                <a:cxn ang="0">
                  <a:pos x="T6" y="T7"/>
                </a:cxn>
                <a:cxn ang="0">
                  <a:pos x="T8" y="T9"/>
                </a:cxn>
              </a:cxnLst>
              <a:rect l="0" t="0" r="r" b="b"/>
              <a:pathLst>
                <a:path w="58" h="86">
                  <a:moveTo>
                    <a:pt x="48" y="0"/>
                  </a:moveTo>
                  <a:lnTo>
                    <a:pt x="0" y="81"/>
                  </a:lnTo>
                  <a:lnTo>
                    <a:pt x="9" y="86"/>
                  </a:lnTo>
                  <a:lnTo>
                    <a:pt x="57" y="4"/>
                  </a:lnTo>
                  <a:lnTo>
                    <a:pt x="48"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15" name="Freeform 214"/>
            <p:cNvSpPr>
              <a:spLocks/>
            </p:cNvSpPr>
            <p:nvPr/>
          </p:nvSpPr>
          <p:spPr bwMode="auto">
            <a:xfrm>
              <a:off x="2479" y="3562"/>
              <a:ext cx="63" cy="86"/>
            </a:xfrm>
            <a:custGeom>
              <a:avLst/>
              <a:gdLst>
                <a:gd name="T0" fmla="*/ 52 w 63"/>
                <a:gd name="T1" fmla="*/ 0 h 86"/>
                <a:gd name="T2" fmla="*/ 0 w 63"/>
                <a:gd name="T3" fmla="*/ 81 h 86"/>
                <a:gd name="T4" fmla="*/ 9 w 63"/>
                <a:gd name="T5" fmla="*/ 86 h 86"/>
                <a:gd name="T6" fmla="*/ 62 w 63"/>
                <a:gd name="T7" fmla="*/ 4 h 86"/>
                <a:gd name="T8" fmla="*/ 52 w 63"/>
                <a:gd name="T9" fmla="*/ 0 h 86"/>
              </a:gdLst>
              <a:ahLst/>
              <a:cxnLst>
                <a:cxn ang="0">
                  <a:pos x="T0" y="T1"/>
                </a:cxn>
                <a:cxn ang="0">
                  <a:pos x="T2" y="T3"/>
                </a:cxn>
                <a:cxn ang="0">
                  <a:pos x="T4" y="T5"/>
                </a:cxn>
                <a:cxn ang="0">
                  <a:pos x="T6" y="T7"/>
                </a:cxn>
                <a:cxn ang="0">
                  <a:pos x="T8" y="T9"/>
                </a:cxn>
              </a:cxnLst>
              <a:rect l="0" t="0" r="r" b="b"/>
              <a:pathLst>
                <a:path w="63" h="86">
                  <a:moveTo>
                    <a:pt x="52" y="0"/>
                  </a:moveTo>
                  <a:lnTo>
                    <a:pt x="0" y="81"/>
                  </a:lnTo>
                  <a:lnTo>
                    <a:pt x="9" y="86"/>
                  </a:lnTo>
                  <a:lnTo>
                    <a:pt x="62" y="4"/>
                  </a:lnTo>
                  <a:lnTo>
                    <a:pt x="52"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16" name="Freeform 215"/>
            <p:cNvSpPr>
              <a:spLocks/>
            </p:cNvSpPr>
            <p:nvPr/>
          </p:nvSpPr>
          <p:spPr bwMode="auto">
            <a:xfrm>
              <a:off x="2532" y="3432"/>
              <a:ext cx="94" cy="134"/>
            </a:xfrm>
            <a:custGeom>
              <a:avLst/>
              <a:gdLst>
                <a:gd name="T0" fmla="*/ 91 w 94"/>
                <a:gd name="T1" fmla="*/ 0 h 134"/>
                <a:gd name="T2" fmla="*/ 86 w 94"/>
                <a:gd name="T3" fmla="*/ 0 h 134"/>
                <a:gd name="T4" fmla="*/ 0 w 94"/>
                <a:gd name="T5" fmla="*/ 129 h 134"/>
                <a:gd name="T6" fmla="*/ 9 w 94"/>
                <a:gd name="T7" fmla="*/ 134 h 134"/>
                <a:gd name="T8" fmla="*/ 93 w 94"/>
                <a:gd name="T9" fmla="*/ 9 h 134"/>
                <a:gd name="T10" fmla="*/ 93 w 94"/>
                <a:gd name="T11" fmla="*/ 4 h 134"/>
                <a:gd name="T12" fmla="*/ 91 w 94"/>
                <a:gd name="T13" fmla="*/ 0 h 134"/>
              </a:gdLst>
              <a:ahLst/>
              <a:cxnLst>
                <a:cxn ang="0">
                  <a:pos x="T0" y="T1"/>
                </a:cxn>
                <a:cxn ang="0">
                  <a:pos x="T2" y="T3"/>
                </a:cxn>
                <a:cxn ang="0">
                  <a:pos x="T4" y="T5"/>
                </a:cxn>
                <a:cxn ang="0">
                  <a:pos x="T6" y="T7"/>
                </a:cxn>
                <a:cxn ang="0">
                  <a:pos x="T8" y="T9"/>
                </a:cxn>
                <a:cxn ang="0">
                  <a:pos x="T10" y="T11"/>
                </a:cxn>
                <a:cxn ang="0">
                  <a:pos x="T12" y="T13"/>
                </a:cxn>
              </a:cxnLst>
              <a:rect l="0" t="0" r="r" b="b"/>
              <a:pathLst>
                <a:path w="94" h="134">
                  <a:moveTo>
                    <a:pt x="91" y="0"/>
                  </a:moveTo>
                  <a:lnTo>
                    <a:pt x="86" y="0"/>
                  </a:lnTo>
                  <a:lnTo>
                    <a:pt x="0" y="129"/>
                  </a:lnTo>
                  <a:lnTo>
                    <a:pt x="9" y="134"/>
                  </a:lnTo>
                  <a:lnTo>
                    <a:pt x="93" y="9"/>
                  </a:lnTo>
                  <a:lnTo>
                    <a:pt x="93" y="4"/>
                  </a:lnTo>
                  <a:lnTo>
                    <a:pt x="91"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17" name="Freeform 216"/>
            <p:cNvSpPr>
              <a:spLocks/>
            </p:cNvSpPr>
            <p:nvPr/>
          </p:nvSpPr>
          <p:spPr bwMode="auto">
            <a:xfrm>
              <a:off x="2616" y="3437"/>
              <a:ext cx="41" cy="55"/>
            </a:xfrm>
            <a:custGeom>
              <a:avLst/>
              <a:gdLst>
                <a:gd name="T0" fmla="*/ 9 w 41"/>
                <a:gd name="T1" fmla="*/ 0 h 55"/>
                <a:gd name="T2" fmla="*/ 0 w 41"/>
                <a:gd name="T3" fmla="*/ 4 h 55"/>
                <a:gd name="T4" fmla="*/ 31 w 41"/>
                <a:gd name="T5" fmla="*/ 55 h 55"/>
                <a:gd name="T6" fmla="*/ 40 w 41"/>
                <a:gd name="T7" fmla="*/ 50 h 55"/>
                <a:gd name="T8" fmla="*/ 9 w 41"/>
                <a:gd name="T9" fmla="*/ 0 h 55"/>
              </a:gdLst>
              <a:ahLst/>
              <a:cxnLst>
                <a:cxn ang="0">
                  <a:pos x="T0" y="T1"/>
                </a:cxn>
                <a:cxn ang="0">
                  <a:pos x="T2" y="T3"/>
                </a:cxn>
                <a:cxn ang="0">
                  <a:pos x="T4" y="T5"/>
                </a:cxn>
                <a:cxn ang="0">
                  <a:pos x="T6" y="T7"/>
                </a:cxn>
                <a:cxn ang="0">
                  <a:pos x="T8" y="T9"/>
                </a:cxn>
              </a:cxnLst>
              <a:rect l="0" t="0" r="r" b="b"/>
              <a:pathLst>
                <a:path w="41" h="55">
                  <a:moveTo>
                    <a:pt x="9" y="0"/>
                  </a:moveTo>
                  <a:lnTo>
                    <a:pt x="0" y="4"/>
                  </a:lnTo>
                  <a:lnTo>
                    <a:pt x="31" y="55"/>
                  </a:lnTo>
                  <a:lnTo>
                    <a:pt x="40" y="50"/>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18" name="Freeform 217"/>
            <p:cNvSpPr>
              <a:spLocks/>
            </p:cNvSpPr>
            <p:nvPr/>
          </p:nvSpPr>
          <p:spPr bwMode="auto">
            <a:xfrm>
              <a:off x="2647" y="3487"/>
              <a:ext cx="34" cy="41"/>
            </a:xfrm>
            <a:custGeom>
              <a:avLst/>
              <a:gdLst>
                <a:gd name="T0" fmla="*/ 9 w 34"/>
                <a:gd name="T1" fmla="*/ 0 h 41"/>
                <a:gd name="T2" fmla="*/ 0 w 34"/>
                <a:gd name="T3" fmla="*/ 4 h 41"/>
                <a:gd name="T4" fmla="*/ 23 w 34"/>
                <a:gd name="T5" fmla="*/ 40 h 41"/>
                <a:gd name="T6" fmla="*/ 33 w 34"/>
                <a:gd name="T7" fmla="*/ 36 h 41"/>
                <a:gd name="T8" fmla="*/ 9 w 34"/>
                <a:gd name="T9" fmla="*/ 0 h 41"/>
              </a:gdLst>
              <a:ahLst/>
              <a:cxnLst>
                <a:cxn ang="0">
                  <a:pos x="T0" y="T1"/>
                </a:cxn>
                <a:cxn ang="0">
                  <a:pos x="T2" y="T3"/>
                </a:cxn>
                <a:cxn ang="0">
                  <a:pos x="T4" y="T5"/>
                </a:cxn>
                <a:cxn ang="0">
                  <a:pos x="T6" y="T7"/>
                </a:cxn>
                <a:cxn ang="0">
                  <a:pos x="T8" y="T9"/>
                </a:cxn>
              </a:cxnLst>
              <a:rect l="0" t="0" r="r" b="b"/>
              <a:pathLst>
                <a:path w="34" h="41">
                  <a:moveTo>
                    <a:pt x="9" y="0"/>
                  </a:moveTo>
                  <a:lnTo>
                    <a:pt x="0" y="4"/>
                  </a:lnTo>
                  <a:lnTo>
                    <a:pt x="23" y="40"/>
                  </a:lnTo>
                  <a:lnTo>
                    <a:pt x="33" y="36"/>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19" name="Freeform 218"/>
            <p:cNvSpPr>
              <a:spLocks/>
            </p:cNvSpPr>
            <p:nvPr/>
          </p:nvSpPr>
          <p:spPr bwMode="auto">
            <a:xfrm>
              <a:off x="2671" y="3523"/>
              <a:ext cx="51" cy="65"/>
            </a:xfrm>
            <a:custGeom>
              <a:avLst/>
              <a:gdLst>
                <a:gd name="T0" fmla="*/ 9 w 51"/>
                <a:gd name="T1" fmla="*/ 0 h 65"/>
                <a:gd name="T2" fmla="*/ 0 w 51"/>
                <a:gd name="T3" fmla="*/ 4 h 65"/>
                <a:gd name="T4" fmla="*/ 40 w 51"/>
                <a:gd name="T5" fmla="*/ 64 h 65"/>
                <a:gd name="T6" fmla="*/ 50 w 51"/>
                <a:gd name="T7" fmla="*/ 59 h 65"/>
                <a:gd name="T8" fmla="*/ 9 w 51"/>
                <a:gd name="T9" fmla="*/ 0 h 65"/>
              </a:gdLst>
              <a:ahLst/>
              <a:cxnLst>
                <a:cxn ang="0">
                  <a:pos x="T0" y="T1"/>
                </a:cxn>
                <a:cxn ang="0">
                  <a:pos x="T2" y="T3"/>
                </a:cxn>
                <a:cxn ang="0">
                  <a:pos x="T4" y="T5"/>
                </a:cxn>
                <a:cxn ang="0">
                  <a:pos x="T6" y="T7"/>
                </a:cxn>
                <a:cxn ang="0">
                  <a:pos x="T8" y="T9"/>
                </a:cxn>
              </a:cxnLst>
              <a:rect l="0" t="0" r="r" b="b"/>
              <a:pathLst>
                <a:path w="51" h="65">
                  <a:moveTo>
                    <a:pt x="9" y="0"/>
                  </a:moveTo>
                  <a:lnTo>
                    <a:pt x="0" y="4"/>
                  </a:lnTo>
                  <a:lnTo>
                    <a:pt x="40" y="64"/>
                  </a:lnTo>
                  <a:lnTo>
                    <a:pt x="50" y="59"/>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20" name="Freeform 219"/>
            <p:cNvSpPr>
              <a:spLocks/>
            </p:cNvSpPr>
            <p:nvPr/>
          </p:nvSpPr>
          <p:spPr bwMode="auto">
            <a:xfrm>
              <a:off x="2712" y="3583"/>
              <a:ext cx="26" cy="29"/>
            </a:xfrm>
            <a:custGeom>
              <a:avLst/>
              <a:gdLst>
                <a:gd name="T0" fmla="*/ 9 w 26"/>
                <a:gd name="T1" fmla="*/ 0 h 29"/>
                <a:gd name="T2" fmla="*/ 0 w 26"/>
                <a:gd name="T3" fmla="*/ 4 h 29"/>
                <a:gd name="T4" fmla="*/ 19 w 26"/>
                <a:gd name="T5" fmla="*/ 28 h 29"/>
                <a:gd name="T6" fmla="*/ 26 w 26"/>
                <a:gd name="T7" fmla="*/ 21 h 29"/>
                <a:gd name="T8" fmla="*/ 9 w 26"/>
                <a:gd name="T9" fmla="*/ 0 h 29"/>
              </a:gdLst>
              <a:ahLst/>
              <a:cxnLst>
                <a:cxn ang="0">
                  <a:pos x="T0" y="T1"/>
                </a:cxn>
                <a:cxn ang="0">
                  <a:pos x="T2" y="T3"/>
                </a:cxn>
                <a:cxn ang="0">
                  <a:pos x="T4" y="T5"/>
                </a:cxn>
                <a:cxn ang="0">
                  <a:pos x="T6" y="T7"/>
                </a:cxn>
                <a:cxn ang="0">
                  <a:pos x="T8" y="T9"/>
                </a:cxn>
              </a:cxnLst>
              <a:rect l="0" t="0" r="r" b="b"/>
              <a:pathLst>
                <a:path w="26" h="29">
                  <a:moveTo>
                    <a:pt x="9" y="0"/>
                  </a:moveTo>
                  <a:lnTo>
                    <a:pt x="0" y="4"/>
                  </a:lnTo>
                  <a:lnTo>
                    <a:pt x="19" y="28"/>
                  </a:lnTo>
                  <a:lnTo>
                    <a:pt x="26" y="21"/>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21" name="Freeform 220"/>
            <p:cNvSpPr>
              <a:spLocks/>
            </p:cNvSpPr>
            <p:nvPr/>
          </p:nvSpPr>
          <p:spPr bwMode="auto">
            <a:xfrm>
              <a:off x="2731" y="3602"/>
              <a:ext cx="20" cy="20"/>
            </a:xfrm>
            <a:custGeom>
              <a:avLst/>
              <a:gdLst>
                <a:gd name="T0" fmla="*/ 4 w 20"/>
                <a:gd name="T1" fmla="*/ 0 h 20"/>
                <a:gd name="T2" fmla="*/ 0 w 20"/>
                <a:gd name="T3" fmla="*/ 9 h 20"/>
                <a:gd name="T4" fmla="*/ 16 w 20"/>
                <a:gd name="T5" fmla="*/ 16 h 20"/>
                <a:gd name="T6" fmla="*/ 19 w 20"/>
                <a:gd name="T7" fmla="*/ 16 h 20"/>
                <a:gd name="T8" fmla="*/ 19 w 20"/>
                <a:gd name="T9" fmla="*/ 7 h 20"/>
                <a:gd name="T10" fmla="*/ 4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4" y="0"/>
                  </a:moveTo>
                  <a:lnTo>
                    <a:pt x="0" y="9"/>
                  </a:lnTo>
                  <a:lnTo>
                    <a:pt x="16" y="16"/>
                  </a:lnTo>
                  <a:lnTo>
                    <a:pt x="19" y="16"/>
                  </a:lnTo>
                  <a:lnTo>
                    <a:pt x="19" y="7"/>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22" name="Freeform 221"/>
            <p:cNvSpPr>
              <a:spLocks/>
            </p:cNvSpPr>
            <p:nvPr/>
          </p:nvSpPr>
          <p:spPr bwMode="auto">
            <a:xfrm>
              <a:off x="2746" y="3605"/>
              <a:ext cx="21" cy="20"/>
            </a:xfrm>
            <a:custGeom>
              <a:avLst/>
              <a:gdLst>
                <a:gd name="T0" fmla="*/ 14 w 21"/>
                <a:gd name="T1" fmla="*/ 0 h 20"/>
                <a:gd name="T2" fmla="*/ 0 w 21"/>
                <a:gd name="T3" fmla="*/ 4 h 20"/>
                <a:gd name="T4" fmla="*/ 4 w 21"/>
                <a:gd name="T5" fmla="*/ 14 h 20"/>
                <a:gd name="T6" fmla="*/ 19 w 21"/>
                <a:gd name="T7" fmla="*/ 9 h 20"/>
                <a:gd name="T8" fmla="*/ 21 w 21"/>
                <a:gd name="T9" fmla="*/ 7 h 20"/>
                <a:gd name="T10" fmla="*/ 14 w 21"/>
                <a:gd name="T11" fmla="*/ 0 h 20"/>
              </a:gdLst>
              <a:ahLst/>
              <a:cxnLst>
                <a:cxn ang="0">
                  <a:pos x="T0" y="T1"/>
                </a:cxn>
                <a:cxn ang="0">
                  <a:pos x="T2" y="T3"/>
                </a:cxn>
                <a:cxn ang="0">
                  <a:pos x="T4" y="T5"/>
                </a:cxn>
                <a:cxn ang="0">
                  <a:pos x="T6" y="T7"/>
                </a:cxn>
                <a:cxn ang="0">
                  <a:pos x="T8" y="T9"/>
                </a:cxn>
                <a:cxn ang="0">
                  <a:pos x="T10" y="T11"/>
                </a:cxn>
              </a:cxnLst>
              <a:rect l="0" t="0" r="r" b="b"/>
              <a:pathLst>
                <a:path w="21" h="20">
                  <a:moveTo>
                    <a:pt x="14" y="0"/>
                  </a:moveTo>
                  <a:lnTo>
                    <a:pt x="0" y="4"/>
                  </a:lnTo>
                  <a:lnTo>
                    <a:pt x="4" y="14"/>
                  </a:lnTo>
                  <a:lnTo>
                    <a:pt x="19" y="9"/>
                  </a:lnTo>
                  <a:lnTo>
                    <a:pt x="21" y="7"/>
                  </a:lnTo>
                  <a:lnTo>
                    <a:pt x="1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23" name="Freeform 222"/>
            <p:cNvSpPr>
              <a:spLocks/>
            </p:cNvSpPr>
            <p:nvPr/>
          </p:nvSpPr>
          <p:spPr bwMode="auto">
            <a:xfrm>
              <a:off x="2757" y="3588"/>
              <a:ext cx="24" cy="24"/>
            </a:xfrm>
            <a:custGeom>
              <a:avLst/>
              <a:gdLst>
                <a:gd name="T0" fmla="*/ 23 w 24"/>
                <a:gd name="T1" fmla="*/ 0 h 24"/>
                <a:gd name="T2" fmla="*/ 14 w 24"/>
                <a:gd name="T3" fmla="*/ 0 h 24"/>
                <a:gd name="T4" fmla="*/ 0 w 24"/>
                <a:gd name="T5" fmla="*/ 19 h 24"/>
                <a:gd name="T6" fmla="*/ 9 w 24"/>
                <a:gd name="T7" fmla="*/ 23 h 24"/>
                <a:gd name="T8" fmla="*/ 23 w 24"/>
                <a:gd name="T9" fmla="*/ 2 h 24"/>
                <a:gd name="T10" fmla="*/ 23 w 24"/>
                <a:gd name="T11" fmla="*/ 0 h 24"/>
              </a:gdLst>
              <a:ahLst/>
              <a:cxnLst>
                <a:cxn ang="0">
                  <a:pos x="T0" y="T1"/>
                </a:cxn>
                <a:cxn ang="0">
                  <a:pos x="T2" y="T3"/>
                </a:cxn>
                <a:cxn ang="0">
                  <a:pos x="T4" y="T5"/>
                </a:cxn>
                <a:cxn ang="0">
                  <a:pos x="T6" y="T7"/>
                </a:cxn>
                <a:cxn ang="0">
                  <a:pos x="T8" y="T9"/>
                </a:cxn>
                <a:cxn ang="0">
                  <a:pos x="T10" y="T11"/>
                </a:cxn>
              </a:cxnLst>
              <a:rect l="0" t="0" r="r" b="b"/>
              <a:pathLst>
                <a:path w="24" h="24">
                  <a:moveTo>
                    <a:pt x="23" y="0"/>
                  </a:moveTo>
                  <a:lnTo>
                    <a:pt x="14" y="0"/>
                  </a:lnTo>
                  <a:lnTo>
                    <a:pt x="0" y="19"/>
                  </a:lnTo>
                  <a:lnTo>
                    <a:pt x="9" y="23"/>
                  </a:lnTo>
                  <a:lnTo>
                    <a:pt x="23" y="2"/>
                  </a:lnTo>
                  <a:lnTo>
                    <a:pt x="23"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24" name="Freeform 223"/>
            <p:cNvSpPr>
              <a:spLocks/>
            </p:cNvSpPr>
            <p:nvPr/>
          </p:nvSpPr>
          <p:spPr bwMode="auto">
            <a:xfrm>
              <a:off x="2770" y="3583"/>
              <a:ext cx="20" cy="20"/>
            </a:xfrm>
            <a:custGeom>
              <a:avLst/>
              <a:gdLst>
                <a:gd name="T0" fmla="*/ 9 w 20"/>
                <a:gd name="T1" fmla="*/ 0 h 20"/>
                <a:gd name="T2" fmla="*/ 0 w 20"/>
                <a:gd name="T3" fmla="*/ 2 h 20"/>
                <a:gd name="T4" fmla="*/ 2 w 20"/>
                <a:gd name="T5" fmla="*/ 9 h 20"/>
                <a:gd name="T6" fmla="*/ 11 w 20"/>
                <a:gd name="T7" fmla="*/ 4 h 20"/>
                <a:gd name="T8" fmla="*/ 9 w 20"/>
                <a:gd name="T9" fmla="*/ 0 h 20"/>
              </a:gdLst>
              <a:ahLst/>
              <a:cxnLst>
                <a:cxn ang="0">
                  <a:pos x="T0" y="T1"/>
                </a:cxn>
                <a:cxn ang="0">
                  <a:pos x="T2" y="T3"/>
                </a:cxn>
                <a:cxn ang="0">
                  <a:pos x="T4" y="T5"/>
                </a:cxn>
                <a:cxn ang="0">
                  <a:pos x="T6" y="T7"/>
                </a:cxn>
                <a:cxn ang="0">
                  <a:pos x="T8" y="T9"/>
                </a:cxn>
              </a:cxnLst>
              <a:rect l="0" t="0" r="r" b="b"/>
              <a:pathLst>
                <a:path w="20" h="20">
                  <a:moveTo>
                    <a:pt x="9" y="0"/>
                  </a:moveTo>
                  <a:lnTo>
                    <a:pt x="0" y="2"/>
                  </a:lnTo>
                  <a:lnTo>
                    <a:pt x="2" y="9"/>
                  </a:lnTo>
                  <a:lnTo>
                    <a:pt x="11" y="4"/>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25" name="Freeform 224"/>
            <p:cNvSpPr>
              <a:spLocks/>
            </p:cNvSpPr>
            <p:nvPr/>
          </p:nvSpPr>
          <p:spPr bwMode="auto">
            <a:xfrm>
              <a:off x="2770" y="3578"/>
              <a:ext cx="20" cy="20"/>
            </a:xfrm>
            <a:custGeom>
              <a:avLst/>
              <a:gdLst>
                <a:gd name="T0" fmla="*/ 0 w 20"/>
                <a:gd name="T1" fmla="*/ 3 h 20"/>
                <a:gd name="T2" fmla="*/ 9 w 20"/>
                <a:gd name="T3" fmla="*/ 3 h 20"/>
              </a:gdLst>
              <a:ahLst/>
              <a:cxnLst>
                <a:cxn ang="0">
                  <a:pos x="T0" y="T1"/>
                </a:cxn>
                <a:cxn ang="0">
                  <a:pos x="T2" y="T3"/>
                </a:cxn>
              </a:cxnLst>
              <a:rect l="0" t="0" r="r" b="b"/>
              <a:pathLst>
                <a:path w="20" h="20">
                  <a:moveTo>
                    <a:pt x="0" y="3"/>
                  </a:moveTo>
                  <a:lnTo>
                    <a:pt x="9" y="3"/>
                  </a:lnTo>
                </a:path>
              </a:pathLst>
            </a:custGeom>
            <a:noFill/>
            <a:ln w="5842">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AU"/>
            </a:p>
          </p:txBody>
        </p:sp>
        <p:sp>
          <p:nvSpPr>
            <p:cNvPr id="226" name="Freeform 225"/>
            <p:cNvSpPr>
              <a:spLocks/>
            </p:cNvSpPr>
            <p:nvPr/>
          </p:nvSpPr>
          <p:spPr bwMode="auto">
            <a:xfrm>
              <a:off x="2770" y="3571"/>
              <a:ext cx="20" cy="20"/>
            </a:xfrm>
            <a:custGeom>
              <a:avLst/>
              <a:gdLst>
                <a:gd name="T0" fmla="*/ 2 w 20"/>
                <a:gd name="T1" fmla="*/ 0 h 20"/>
                <a:gd name="T2" fmla="*/ 0 w 20"/>
                <a:gd name="T3" fmla="*/ 2 h 20"/>
                <a:gd name="T4" fmla="*/ 0 w 20"/>
                <a:gd name="T5" fmla="*/ 7 h 20"/>
                <a:gd name="T6" fmla="*/ 9 w 20"/>
                <a:gd name="T7" fmla="*/ 7 h 20"/>
                <a:gd name="T8" fmla="*/ 9 w 20"/>
                <a:gd name="T9" fmla="*/ 4 h 20"/>
                <a:gd name="T10" fmla="*/ 2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2" y="0"/>
                  </a:moveTo>
                  <a:lnTo>
                    <a:pt x="0" y="2"/>
                  </a:lnTo>
                  <a:lnTo>
                    <a:pt x="0" y="7"/>
                  </a:lnTo>
                  <a:lnTo>
                    <a:pt x="9" y="7"/>
                  </a:lnTo>
                  <a:lnTo>
                    <a:pt x="9" y="4"/>
                  </a:lnTo>
                  <a:lnTo>
                    <a:pt x="2"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27" name="Freeform 226"/>
            <p:cNvSpPr>
              <a:spLocks/>
            </p:cNvSpPr>
            <p:nvPr/>
          </p:nvSpPr>
          <p:spPr bwMode="auto">
            <a:xfrm>
              <a:off x="2772" y="3566"/>
              <a:ext cx="20" cy="20"/>
            </a:xfrm>
            <a:custGeom>
              <a:avLst/>
              <a:gdLst>
                <a:gd name="T0" fmla="*/ 7 w 20"/>
                <a:gd name="T1" fmla="*/ 0 h 20"/>
                <a:gd name="T2" fmla="*/ 0 w 20"/>
                <a:gd name="T3" fmla="*/ 4 h 20"/>
                <a:gd name="T4" fmla="*/ 4 w 20"/>
                <a:gd name="T5" fmla="*/ 14 h 20"/>
                <a:gd name="T6" fmla="*/ 11 w 20"/>
                <a:gd name="T7" fmla="*/ 9 h 20"/>
                <a:gd name="T8" fmla="*/ 7 w 20"/>
                <a:gd name="T9" fmla="*/ 0 h 20"/>
              </a:gdLst>
              <a:ahLst/>
              <a:cxnLst>
                <a:cxn ang="0">
                  <a:pos x="T0" y="T1"/>
                </a:cxn>
                <a:cxn ang="0">
                  <a:pos x="T2" y="T3"/>
                </a:cxn>
                <a:cxn ang="0">
                  <a:pos x="T4" y="T5"/>
                </a:cxn>
                <a:cxn ang="0">
                  <a:pos x="T6" y="T7"/>
                </a:cxn>
                <a:cxn ang="0">
                  <a:pos x="T8" y="T9"/>
                </a:cxn>
              </a:cxnLst>
              <a:rect l="0" t="0" r="r" b="b"/>
              <a:pathLst>
                <a:path w="20" h="20">
                  <a:moveTo>
                    <a:pt x="7" y="0"/>
                  </a:moveTo>
                  <a:lnTo>
                    <a:pt x="0" y="4"/>
                  </a:lnTo>
                  <a:lnTo>
                    <a:pt x="4" y="14"/>
                  </a:lnTo>
                  <a:lnTo>
                    <a:pt x="11" y="9"/>
                  </a:lnTo>
                  <a:lnTo>
                    <a:pt x="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28" name="Freeform 227"/>
            <p:cNvSpPr>
              <a:spLocks/>
            </p:cNvSpPr>
            <p:nvPr/>
          </p:nvSpPr>
          <p:spPr bwMode="auto">
            <a:xfrm>
              <a:off x="2779" y="3559"/>
              <a:ext cx="20" cy="20"/>
            </a:xfrm>
            <a:custGeom>
              <a:avLst/>
              <a:gdLst>
                <a:gd name="T0" fmla="*/ 9 w 20"/>
                <a:gd name="T1" fmla="*/ 0 h 20"/>
                <a:gd name="T2" fmla="*/ 0 w 20"/>
                <a:gd name="T3" fmla="*/ 7 h 20"/>
                <a:gd name="T4" fmla="*/ 4 w 20"/>
                <a:gd name="T5" fmla="*/ 16 h 20"/>
                <a:gd name="T6" fmla="*/ 16 w 20"/>
                <a:gd name="T7" fmla="*/ 7 h 20"/>
                <a:gd name="T8" fmla="*/ 16 w 20"/>
                <a:gd name="T9" fmla="*/ 4 h 20"/>
                <a:gd name="T10" fmla="*/ 9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9" y="0"/>
                  </a:moveTo>
                  <a:lnTo>
                    <a:pt x="0" y="7"/>
                  </a:lnTo>
                  <a:lnTo>
                    <a:pt x="4" y="16"/>
                  </a:lnTo>
                  <a:lnTo>
                    <a:pt x="16" y="7"/>
                  </a:lnTo>
                  <a:lnTo>
                    <a:pt x="16" y="4"/>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29" name="Freeform 228"/>
            <p:cNvSpPr>
              <a:spLocks/>
            </p:cNvSpPr>
            <p:nvPr/>
          </p:nvSpPr>
          <p:spPr bwMode="auto">
            <a:xfrm>
              <a:off x="2786" y="3554"/>
              <a:ext cx="20" cy="20"/>
            </a:xfrm>
            <a:custGeom>
              <a:avLst/>
              <a:gdLst>
                <a:gd name="T0" fmla="*/ 0 w 20"/>
                <a:gd name="T1" fmla="*/ 0 h 20"/>
                <a:gd name="T2" fmla="*/ 0 w 20"/>
                <a:gd name="T3" fmla="*/ 9 h 20"/>
                <a:gd name="T4" fmla="*/ 9 w 20"/>
                <a:gd name="T5" fmla="*/ 9 h 20"/>
                <a:gd name="T6" fmla="*/ 9 w 20"/>
                <a:gd name="T7" fmla="*/ 2 h 20"/>
                <a:gd name="T8" fmla="*/ 0 w 20"/>
                <a:gd name="T9" fmla="*/ 0 h 20"/>
              </a:gdLst>
              <a:ahLst/>
              <a:cxnLst>
                <a:cxn ang="0">
                  <a:pos x="T0" y="T1"/>
                </a:cxn>
                <a:cxn ang="0">
                  <a:pos x="T2" y="T3"/>
                </a:cxn>
                <a:cxn ang="0">
                  <a:pos x="T4" y="T5"/>
                </a:cxn>
                <a:cxn ang="0">
                  <a:pos x="T6" y="T7"/>
                </a:cxn>
                <a:cxn ang="0">
                  <a:pos x="T8" y="T9"/>
                </a:cxn>
              </a:cxnLst>
              <a:rect l="0" t="0" r="r" b="b"/>
              <a:pathLst>
                <a:path w="20" h="20">
                  <a:moveTo>
                    <a:pt x="0" y="0"/>
                  </a:moveTo>
                  <a:lnTo>
                    <a:pt x="0" y="9"/>
                  </a:lnTo>
                  <a:lnTo>
                    <a:pt x="9" y="9"/>
                  </a:lnTo>
                  <a:lnTo>
                    <a:pt x="9" y="2"/>
                  </a:lnTo>
                  <a:lnTo>
                    <a:pt x="0"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30" name="Freeform 229"/>
            <p:cNvSpPr>
              <a:spLocks/>
            </p:cNvSpPr>
            <p:nvPr/>
          </p:nvSpPr>
          <p:spPr bwMode="auto">
            <a:xfrm>
              <a:off x="2786" y="3540"/>
              <a:ext cx="22" cy="20"/>
            </a:xfrm>
            <a:custGeom>
              <a:avLst/>
              <a:gdLst>
                <a:gd name="T0" fmla="*/ 21 w 22"/>
                <a:gd name="T1" fmla="*/ 0 h 20"/>
                <a:gd name="T2" fmla="*/ 12 w 22"/>
                <a:gd name="T3" fmla="*/ 0 h 20"/>
                <a:gd name="T4" fmla="*/ 0 w 22"/>
                <a:gd name="T5" fmla="*/ 14 h 20"/>
                <a:gd name="T6" fmla="*/ 9 w 22"/>
                <a:gd name="T7" fmla="*/ 19 h 20"/>
                <a:gd name="T8" fmla="*/ 21 w 22"/>
                <a:gd name="T9" fmla="*/ 2 h 20"/>
                <a:gd name="T10" fmla="*/ 21 w 22"/>
                <a:gd name="T11" fmla="*/ 0 h 20"/>
              </a:gdLst>
              <a:ahLst/>
              <a:cxnLst>
                <a:cxn ang="0">
                  <a:pos x="T0" y="T1"/>
                </a:cxn>
                <a:cxn ang="0">
                  <a:pos x="T2" y="T3"/>
                </a:cxn>
                <a:cxn ang="0">
                  <a:pos x="T4" y="T5"/>
                </a:cxn>
                <a:cxn ang="0">
                  <a:pos x="T6" y="T7"/>
                </a:cxn>
                <a:cxn ang="0">
                  <a:pos x="T8" y="T9"/>
                </a:cxn>
                <a:cxn ang="0">
                  <a:pos x="T10" y="T11"/>
                </a:cxn>
              </a:cxnLst>
              <a:rect l="0" t="0" r="r" b="b"/>
              <a:pathLst>
                <a:path w="22" h="20">
                  <a:moveTo>
                    <a:pt x="21" y="0"/>
                  </a:moveTo>
                  <a:lnTo>
                    <a:pt x="12" y="0"/>
                  </a:lnTo>
                  <a:lnTo>
                    <a:pt x="0" y="14"/>
                  </a:lnTo>
                  <a:lnTo>
                    <a:pt x="9" y="19"/>
                  </a:lnTo>
                  <a:lnTo>
                    <a:pt x="21" y="2"/>
                  </a:lnTo>
                  <a:lnTo>
                    <a:pt x="21"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31" name="Freeform 230"/>
            <p:cNvSpPr>
              <a:spLocks/>
            </p:cNvSpPr>
            <p:nvPr/>
          </p:nvSpPr>
          <p:spPr bwMode="auto">
            <a:xfrm>
              <a:off x="2772" y="3480"/>
              <a:ext cx="36" cy="65"/>
            </a:xfrm>
            <a:custGeom>
              <a:avLst/>
              <a:gdLst>
                <a:gd name="T0" fmla="*/ 9 w 36"/>
                <a:gd name="T1" fmla="*/ 0 h 65"/>
                <a:gd name="T2" fmla="*/ 0 w 36"/>
                <a:gd name="T3" fmla="*/ 4 h 65"/>
                <a:gd name="T4" fmla="*/ 26 w 36"/>
                <a:gd name="T5" fmla="*/ 64 h 65"/>
                <a:gd name="T6" fmla="*/ 36 w 36"/>
                <a:gd name="T7" fmla="*/ 59 h 65"/>
                <a:gd name="T8" fmla="*/ 9 w 36"/>
                <a:gd name="T9" fmla="*/ 0 h 65"/>
              </a:gdLst>
              <a:ahLst/>
              <a:cxnLst>
                <a:cxn ang="0">
                  <a:pos x="T0" y="T1"/>
                </a:cxn>
                <a:cxn ang="0">
                  <a:pos x="T2" y="T3"/>
                </a:cxn>
                <a:cxn ang="0">
                  <a:pos x="T4" y="T5"/>
                </a:cxn>
                <a:cxn ang="0">
                  <a:pos x="T6" y="T7"/>
                </a:cxn>
                <a:cxn ang="0">
                  <a:pos x="T8" y="T9"/>
                </a:cxn>
              </a:cxnLst>
              <a:rect l="0" t="0" r="r" b="b"/>
              <a:pathLst>
                <a:path w="36" h="65">
                  <a:moveTo>
                    <a:pt x="9" y="0"/>
                  </a:moveTo>
                  <a:lnTo>
                    <a:pt x="0" y="4"/>
                  </a:lnTo>
                  <a:lnTo>
                    <a:pt x="26" y="64"/>
                  </a:lnTo>
                  <a:lnTo>
                    <a:pt x="36" y="59"/>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32" name="Freeform 231"/>
            <p:cNvSpPr>
              <a:spLocks/>
            </p:cNvSpPr>
            <p:nvPr/>
          </p:nvSpPr>
          <p:spPr bwMode="auto">
            <a:xfrm>
              <a:off x="2733" y="3401"/>
              <a:ext cx="48" cy="84"/>
            </a:xfrm>
            <a:custGeom>
              <a:avLst/>
              <a:gdLst>
                <a:gd name="T0" fmla="*/ 9 w 48"/>
                <a:gd name="T1" fmla="*/ 0 h 84"/>
                <a:gd name="T2" fmla="*/ 0 w 48"/>
                <a:gd name="T3" fmla="*/ 4 h 84"/>
                <a:gd name="T4" fmla="*/ 38 w 48"/>
                <a:gd name="T5" fmla="*/ 83 h 84"/>
                <a:gd name="T6" fmla="*/ 47 w 48"/>
                <a:gd name="T7" fmla="*/ 79 h 84"/>
                <a:gd name="T8" fmla="*/ 9 w 48"/>
                <a:gd name="T9" fmla="*/ 0 h 84"/>
              </a:gdLst>
              <a:ahLst/>
              <a:cxnLst>
                <a:cxn ang="0">
                  <a:pos x="T0" y="T1"/>
                </a:cxn>
                <a:cxn ang="0">
                  <a:pos x="T2" y="T3"/>
                </a:cxn>
                <a:cxn ang="0">
                  <a:pos x="T4" y="T5"/>
                </a:cxn>
                <a:cxn ang="0">
                  <a:pos x="T6" y="T7"/>
                </a:cxn>
                <a:cxn ang="0">
                  <a:pos x="T8" y="T9"/>
                </a:cxn>
              </a:cxnLst>
              <a:rect l="0" t="0" r="r" b="b"/>
              <a:pathLst>
                <a:path w="48" h="84">
                  <a:moveTo>
                    <a:pt x="9" y="0"/>
                  </a:moveTo>
                  <a:lnTo>
                    <a:pt x="0" y="4"/>
                  </a:lnTo>
                  <a:lnTo>
                    <a:pt x="38" y="83"/>
                  </a:lnTo>
                  <a:lnTo>
                    <a:pt x="47" y="79"/>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33" name="Freeform 232"/>
            <p:cNvSpPr>
              <a:spLocks/>
            </p:cNvSpPr>
            <p:nvPr/>
          </p:nvSpPr>
          <p:spPr bwMode="auto">
            <a:xfrm>
              <a:off x="2697" y="3326"/>
              <a:ext cx="46" cy="79"/>
            </a:xfrm>
            <a:custGeom>
              <a:avLst/>
              <a:gdLst>
                <a:gd name="T0" fmla="*/ 9 w 46"/>
                <a:gd name="T1" fmla="*/ 0 h 79"/>
                <a:gd name="T2" fmla="*/ 0 w 46"/>
                <a:gd name="T3" fmla="*/ 0 h 79"/>
                <a:gd name="T4" fmla="*/ 0 w 46"/>
                <a:gd name="T5" fmla="*/ 2 h 79"/>
                <a:gd name="T6" fmla="*/ 36 w 46"/>
                <a:gd name="T7" fmla="*/ 79 h 79"/>
                <a:gd name="T8" fmla="*/ 45 w 46"/>
                <a:gd name="T9" fmla="*/ 74 h 79"/>
                <a:gd name="T10" fmla="*/ 9 w 46"/>
                <a:gd name="T11" fmla="*/ 0 h 79"/>
              </a:gdLst>
              <a:ahLst/>
              <a:cxnLst>
                <a:cxn ang="0">
                  <a:pos x="T0" y="T1"/>
                </a:cxn>
                <a:cxn ang="0">
                  <a:pos x="T2" y="T3"/>
                </a:cxn>
                <a:cxn ang="0">
                  <a:pos x="T4" y="T5"/>
                </a:cxn>
                <a:cxn ang="0">
                  <a:pos x="T6" y="T7"/>
                </a:cxn>
                <a:cxn ang="0">
                  <a:pos x="T8" y="T9"/>
                </a:cxn>
                <a:cxn ang="0">
                  <a:pos x="T10" y="T11"/>
                </a:cxn>
              </a:cxnLst>
              <a:rect l="0" t="0" r="r" b="b"/>
              <a:pathLst>
                <a:path w="46" h="79">
                  <a:moveTo>
                    <a:pt x="9" y="0"/>
                  </a:moveTo>
                  <a:lnTo>
                    <a:pt x="0" y="0"/>
                  </a:lnTo>
                  <a:lnTo>
                    <a:pt x="0" y="2"/>
                  </a:lnTo>
                  <a:lnTo>
                    <a:pt x="36" y="79"/>
                  </a:lnTo>
                  <a:lnTo>
                    <a:pt x="45" y="74"/>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34" name="Freeform 233"/>
            <p:cNvSpPr>
              <a:spLocks/>
            </p:cNvSpPr>
            <p:nvPr/>
          </p:nvSpPr>
          <p:spPr bwMode="auto">
            <a:xfrm>
              <a:off x="2697" y="3240"/>
              <a:ext cx="72" cy="91"/>
            </a:xfrm>
            <a:custGeom>
              <a:avLst/>
              <a:gdLst>
                <a:gd name="T0" fmla="*/ 62 w 72"/>
                <a:gd name="T1" fmla="*/ 0 h 91"/>
                <a:gd name="T2" fmla="*/ 0 w 72"/>
                <a:gd name="T3" fmla="*/ 86 h 91"/>
                <a:gd name="T4" fmla="*/ 9 w 72"/>
                <a:gd name="T5" fmla="*/ 91 h 91"/>
                <a:gd name="T6" fmla="*/ 72 w 72"/>
                <a:gd name="T7" fmla="*/ 4 h 91"/>
                <a:gd name="T8" fmla="*/ 62 w 72"/>
                <a:gd name="T9" fmla="*/ 0 h 91"/>
              </a:gdLst>
              <a:ahLst/>
              <a:cxnLst>
                <a:cxn ang="0">
                  <a:pos x="T0" y="T1"/>
                </a:cxn>
                <a:cxn ang="0">
                  <a:pos x="T2" y="T3"/>
                </a:cxn>
                <a:cxn ang="0">
                  <a:pos x="T4" y="T5"/>
                </a:cxn>
                <a:cxn ang="0">
                  <a:pos x="T6" y="T7"/>
                </a:cxn>
                <a:cxn ang="0">
                  <a:pos x="T8" y="T9"/>
                </a:cxn>
              </a:cxnLst>
              <a:rect l="0" t="0" r="r" b="b"/>
              <a:pathLst>
                <a:path w="72" h="91">
                  <a:moveTo>
                    <a:pt x="62" y="0"/>
                  </a:moveTo>
                  <a:lnTo>
                    <a:pt x="0" y="86"/>
                  </a:lnTo>
                  <a:lnTo>
                    <a:pt x="9" y="91"/>
                  </a:lnTo>
                  <a:lnTo>
                    <a:pt x="72" y="4"/>
                  </a:lnTo>
                  <a:lnTo>
                    <a:pt x="62"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35" name="Freeform 234"/>
            <p:cNvSpPr>
              <a:spLocks/>
            </p:cNvSpPr>
            <p:nvPr/>
          </p:nvSpPr>
          <p:spPr bwMode="auto">
            <a:xfrm>
              <a:off x="2760" y="3182"/>
              <a:ext cx="55" cy="63"/>
            </a:xfrm>
            <a:custGeom>
              <a:avLst/>
              <a:gdLst>
                <a:gd name="T0" fmla="*/ 45 w 55"/>
                <a:gd name="T1" fmla="*/ 0 h 63"/>
                <a:gd name="T2" fmla="*/ 0 w 55"/>
                <a:gd name="T3" fmla="*/ 57 h 63"/>
                <a:gd name="T4" fmla="*/ 9 w 55"/>
                <a:gd name="T5" fmla="*/ 62 h 63"/>
                <a:gd name="T6" fmla="*/ 55 w 55"/>
                <a:gd name="T7" fmla="*/ 4 h 63"/>
                <a:gd name="T8" fmla="*/ 45 w 55"/>
                <a:gd name="T9" fmla="*/ 0 h 63"/>
              </a:gdLst>
              <a:ahLst/>
              <a:cxnLst>
                <a:cxn ang="0">
                  <a:pos x="T0" y="T1"/>
                </a:cxn>
                <a:cxn ang="0">
                  <a:pos x="T2" y="T3"/>
                </a:cxn>
                <a:cxn ang="0">
                  <a:pos x="T4" y="T5"/>
                </a:cxn>
                <a:cxn ang="0">
                  <a:pos x="T6" y="T7"/>
                </a:cxn>
                <a:cxn ang="0">
                  <a:pos x="T8" y="T9"/>
                </a:cxn>
              </a:cxnLst>
              <a:rect l="0" t="0" r="r" b="b"/>
              <a:pathLst>
                <a:path w="55" h="63">
                  <a:moveTo>
                    <a:pt x="45" y="0"/>
                  </a:moveTo>
                  <a:lnTo>
                    <a:pt x="0" y="57"/>
                  </a:lnTo>
                  <a:lnTo>
                    <a:pt x="9" y="62"/>
                  </a:lnTo>
                  <a:lnTo>
                    <a:pt x="55" y="4"/>
                  </a:lnTo>
                  <a:lnTo>
                    <a:pt x="45"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36" name="Freeform 235"/>
            <p:cNvSpPr>
              <a:spLocks/>
            </p:cNvSpPr>
            <p:nvPr/>
          </p:nvSpPr>
          <p:spPr bwMode="auto">
            <a:xfrm>
              <a:off x="2806" y="3130"/>
              <a:ext cx="50" cy="57"/>
            </a:xfrm>
            <a:custGeom>
              <a:avLst/>
              <a:gdLst>
                <a:gd name="T0" fmla="*/ 43 w 50"/>
                <a:gd name="T1" fmla="*/ 0 h 57"/>
                <a:gd name="T2" fmla="*/ 40 w 50"/>
                <a:gd name="T3" fmla="*/ 0 h 57"/>
                <a:gd name="T4" fmla="*/ 0 w 50"/>
                <a:gd name="T5" fmla="*/ 52 h 57"/>
                <a:gd name="T6" fmla="*/ 9 w 50"/>
                <a:gd name="T7" fmla="*/ 57 h 57"/>
                <a:gd name="T8" fmla="*/ 50 w 50"/>
                <a:gd name="T9" fmla="*/ 4 h 57"/>
                <a:gd name="T10" fmla="*/ 43 w 50"/>
                <a:gd name="T11" fmla="*/ 0 h 57"/>
              </a:gdLst>
              <a:ahLst/>
              <a:cxnLst>
                <a:cxn ang="0">
                  <a:pos x="T0" y="T1"/>
                </a:cxn>
                <a:cxn ang="0">
                  <a:pos x="T2" y="T3"/>
                </a:cxn>
                <a:cxn ang="0">
                  <a:pos x="T4" y="T5"/>
                </a:cxn>
                <a:cxn ang="0">
                  <a:pos x="T6" y="T7"/>
                </a:cxn>
                <a:cxn ang="0">
                  <a:pos x="T8" y="T9"/>
                </a:cxn>
                <a:cxn ang="0">
                  <a:pos x="T10" y="T11"/>
                </a:cxn>
              </a:cxnLst>
              <a:rect l="0" t="0" r="r" b="b"/>
              <a:pathLst>
                <a:path w="50" h="57">
                  <a:moveTo>
                    <a:pt x="43" y="0"/>
                  </a:moveTo>
                  <a:lnTo>
                    <a:pt x="40" y="0"/>
                  </a:lnTo>
                  <a:lnTo>
                    <a:pt x="0" y="52"/>
                  </a:lnTo>
                  <a:lnTo>
                    <a:pt x="9" y="57"/>
                  </a:lnTo>
                  <a:lnTo>
                    <a:pt x="50" y="4"/>
                  </a:lnTo>
                  <a:lnTo>
                    <a:pt x="43"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37" name="Rectangle 236"/>
            <p:cNvSpPr>
              <a:spLocks/>
            </p:cNvSpPr>
            <p:nvPr/>
          </p:nvSpPr>
          <p:spPr bwMode="auto">
            <a:xfrm>
              <a:off x="3336" y="413"/>
              <a:ext cx="261" cy="35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rot="0" vert="horz" wrap="square" lIns="91440" tIns="45720" rIns="91440" bIns="45720" anchor="t" anchorCtr="0" upright="1">
              <a:noAutofit/>
            </a:bodyPr>
            <a:lstStyle/>
            <a:p>
              <a:endParaRPr lang="en-AU"/>
            </a:p>
          </p:txBody>
        </p:sp>
        <p:grpSp>
          <p:nvGrpSpPr>
            <p:cNvPr id="238" name="Group 237"/>
            <p:cNvGrpSpPr>
              <a:grpSpLocks/>
            </p:cNvGrpSpPr>
            <p:nvPr/>
          </p:nvGrpSpPr>
          <p:grpSpPr bwMode="auto">
            <a:xfrm>
              <a:off x="3374" y="454"/>
              <a:ext cx="149" cy="180"/>
              <a:chOff x="3374" y="454"/>
              <a:chExt cx="149" cy="180"/>
            </a:xfrm>
          </p:grpSpPr>
          <p:sp>
            <p:nvSpPr>
              <p:cNvPr id="258" name="Freeform 257"/>
              <p:cNvSpPr>
                <a:spLocks/>
              </p:cNvSpPr>
              <p:nvPr/>
            </p:nvSpPr>
            <p:spPr bwMode="auto">
              <a:xfrm>
                <a:off x="3374" y="454"/>
                <a:ext cx="149" cy="180"/>
              </a:xfrm>
              <a:custGeom>
                <a:avLst/>
                <a:gdLst>
                  <a:gd name="T0" fmla="*/ 91 w 149"/>
                  <a:gd name="T1" fmla="*/ 0 h 180"/>
                  <a:gd name="T2" fmla="*/ 69 w 149"/>
                  <a:gd name="T3" fmla="*/ 0 h 180"/>
                  <a:gd name="T4" fmla="*/ 62 w 149"/>
                  <a:gd name="T5" fmla="*/ 2 h 180"/>
                  <a:gd name="T6" fmla="*/ 45 w 149"/>
                  <a:gd name="T7" fmla="*/ 7 h 180"/>
                  <a:gd name="T8" fmla="*/ 38 w 149"/>
                  <a:gd name="T9" fmla="*/ 9 h 180"/>
                  <a:gd name="T10" fmla="*/ 31 w 149"/>
                  <a:gd name="T11" fmla="*/ 14 h 180"/>
                  <a:gd name="T12" fmla="*/ 21 w 149"/>
                  <a:gd name="T13" fmla="*/ 23 h 180"/>
                  <a:gd name="T14" fmla="*/ 11 w 149"/>
                  <a:gd name="T15" fmla="*/ 36 h 180"/>
                  <a:gd name="T16" fmla="*/ 7 w 149"/>
                  <a:gd name="T17" fmla="*/ 43 h 180"/>
                  <a:gd name="T18" fmla="*/ 4 w 149"/>
                  <a:gd name="T19" fmla="*/ 50 h 180"/>
                  <a:gd name="T20" fmla="*/ 2 w 149"/>
                  <a:gd name="T21" fmla="*/ 62 h 180"/>
                  <a:gd name="T22" fmla="*/ 0 w 149"/>
                  <a:gd name="T23" fmla="*/ 69 h 180"/>
                  <a:gd name="T24" fmla="*/ 0 w 149"/>
                  <a:gd name="T25" fmla="*/ 110 h 180"/>
                  <a:gd name="T26" fmla="*/ 4 w 149"/>
                  <a:gd name="T27" fmla="*/ 127 h 180"/>
                  <a:gd name="T28" fmla="*/ 11 w 149"/>
                  <a:gd name="T29" fmla="*/ 143 h 180"/>
                  <a:gd name="T30" fmla="*/ 14 w 149"/>
                  <a:gd name="T31" fmla="*/ 151 h 180"/>
                  <a:gd name="T32" fmla="*/ 31 w 149"/>
                  <a:gd name="T33" fmla="*/ 167 h 180"/>
                  <a:gd name="T34" fmla="*/ 43 w 149"/>
                  <a:gd name="T35" fmla="*/ 175 h 180"/>
                  <a:gd name="T36" fmla="*/ 60 w 149"/>
                  <a:gd name="T37" fmla="*/ 180 h 180"/>
                  <a:gd name="T38" fmla="*/ 91 w 149"/>
                  <a:gd name="T39" fmla="*/ 180 h 180"/>
                  <a:gd name="T40" fmla="*/ 103 w 149"/>
                  <a:gd name="T41" fmla="*/ 175 h 180"/>
                  <a:gd name="T42" fmla="*/ 117 w 149"/>
                  <a:gd name="T43" fmla="*/ 170 h 180"/>
                  <a:gd name="T44" fmla="*/ 127 w 149"/>
                  <a:gd name="T45" fmla="*/ 163 h 180"/>
                  <a:gd name="T46" fmla="*/ 129 w 149"/>
                  <a:gd name="T47" fmla="*/ 160 h 180"/>
                  <a:gd name="T48" fmla="*/ 76 w 149"/>
                  <a:gd name="T49" fmla="*/ 160 h 180"/>
                  <a:gd name="T50" fmla="*/ 64 w 149"/>
                  <a:gd name="T51" fmla="*/ 158 h 180"/>
                  <a:gd name="T52" fmla="*/ 55 w 149"/>
                  <a:gd name="T53" fmla="*/ 156 h 180"/>
                  <a:gd name="T54" fmla="*/ 45 w 149"/>
                  <a:gd name="T55" fmla="*/ 151 h 180"/>
                  <a:gd name="T56" fmla="*/ 31 w 149"/>
                  <a:gd name="T57" fmla="*/ 131 h 180"/>
                  <a:gd name="T58" fmla="*/ 26 w 149"/>
                  <a:gd name="T59" fmla="*/ 120 h 180"/>
                  <a:gd name="T60" fmla="*/ 23 w 149"/>
                  <a:gd name="T61" fmla="*/ 107 h 180"/>
                  <a:gd name="T62" fmla="*/ 23 w 149"/>
                  <a:gd name="T63" fmla="*/ 74 h 180"/>
                  <a:gd name="T64" fmla="*/ 26 w 149"/>
                  <a:gd name="T65" fmla="*/ 62 h 180"/>
                  <a:gd name="T66" fmla="*/ 31 w 149"/>
                  <a:gd name="T67" fmla="*/ 50 h 180"/>
                  <a:gd name="T68" fmla="*/ 38 w 149"/>
                  <a:gd name="T69" fmla="*/ 38 h 180"/>
                  <a:gd name="T70" fmla="*/ 45 w 149"/>
                  <a:gd name="T71" fmla="*/ 31 h 180"/>
                  <a:gd name="T72" fmla="*/ 55 w 149"/>
                  <a:gd name="T73" fmla="*/ 26 h 180"/>
                  <a:gd name="T74" fmla="*/ 64 w 149"/>
                  <a:gd name="T75" fmla="*/ 23 h 180"/>
                  <a:gd name="T76" fmla="*/ 76 w 149"/>
                  <a:gd name="T77" fmla="*/ 21 h 180"/>
                  <a:gd name="T78" fmla="*/ 131 w 149"/>
                  <a:gd name="T79" fmla="*/ 21 h 180"/>
                  <a:gd name="T80" fmla="*/ 124 w 149"/>
                  <a:gd name="T81" fmla="*/ 14 h 180"/>
                  <a:gd name="T82" fmla="*/ 105 w 149"/>
                  <a:gd name="T83" fmla="*/ 4 h 180"/>
                  <a:gd name="T84" fmla="*/ 91 w 149"/>
                  <a:gd name="T85" fmla="*/ 0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49" h="180">
                    <a:moveTo>
                      <a:pt x="91" y="0"/>
                    </a:moveTo>
                    <a:lnTo>
                      <a:pt x="69" y="0"/>
                    </a:lnTo>
                    <a:lnTo>
                      <a:pt x="62" y="2"/>
                    </a:lnTo>
                    <a:lnTo>
                      <a:pt x="45" y="7"/>
                    </a:lnTo>
                    <a:lnTo>
                      <a:pt x="38" y="9"/>
                    </a:lnTo>
                    <a:lnTo>
                      <a:pt x="31" y="14"/>
                    </a:lnTo>
                    <a:lnTo>
                      <a:pt x="21" y="23"/>
                    </a:lnTo>
                    <a:lnTo>
                      <a:pt x="11" y="36"/>
                    </a:lnTo>
                    <a:lnTo>
                      <a:pt x="7" y="43"/>
                    </a:lnTo>
                    <a:lnTo>
                      <a:pt x="4" y="50"/>
                    </a:lnTo>
                    <a:lnTo>
                      <a:pt x="2" y="62"/>
                    </a:lnTo>
                    <a:lnTo>
                      <a:pt x="0" y="69"/>
                    </a:lnTo>
                    <a:lnTo>
                      <a:pt x="0" y="110"/>
                    </a:lnTo>
                    <a:lnTo>
                      <a:pt x="4" y="127"/>
                    </a:lnTo>
                    <a:lnTo>
                      <a:pt x="11" y="143"/>
                    </a:lnTo>
                    <a:lnTo>
                      <a:pt x="14" y="151"/>
                    </a:lnTo>
                    <a:lnTo>
                      <a:pt x="31" y="167"/>
                    </a:lnTo>
                    <a:lnTo>
                      <a:pt x="43" y="175"/>
                    </a:lnTo>
                    <a:lnTo>
                      <a:pt x="60" y="180"/>
                    </a:lnTo>
                    <a:lnTo>
                      <a:pt x="91" y="180"/>
                    </a:lnTo>
                    <a:lnTo>
                      <a:pt x="103" y="175"/>
                    </a:lnTo>
                    <a:lnTo>
                      <a:pt x="117" y="170"/>
                    </a:lnTo>
                    <a:lnTo>
                      <a:pt x="127" y="163"/>
                    </a:lnTo>
                    <a:lnTo>
                      <a:pt x="129" y="160"/>
                    </a:lnTo>
                    <a:lnTo>
                      <a:pt x="76" y="160"/>
                    </a:lnTo>
                    <a:lnTo>
                      <a:pt x="64" y="158"/>
                    </a:lnTo>
                    <a:lnTo>
                      <a:pt x="55" y="156"/>
                    </a:lnTo>
                    <a:lnTo>
                      <a:pt x="45" y="151"/>
                    </a:lnTo>
                    <a:lnTo>
                      <a:pt x="31" y="131"/>
                    </a:lnTo>
                    <a:lnTo>
                      <a:pt x="26" y="120"/>
                    </a:lnTo>
                    <a:lnTo>
                      <a:pt x="23" y="107"/>
                    </a:lnTo>
                    <a:lnTo>
                      <a:pt x="23" y="74"/>
                    </a:lnTo>
                    <a:lnTo>
                      <a:pt x="26" y="62"/>
                    </a:lnTo>
                    <a:lnTo>
                      <a:pt x="31" y="50"/>
                    </a:lnTo>
                    <a:lnTo>
                      <a:pt x="38" y="38"/>
                    </a:lnTo>
                    <a:lnTo>
                      <a:pt x="45" y="31"/>
                    </a:lnTo>
                    <a:lnTo>
                      <a:pt x="55" y="26"/>
                    </a:lnTo>
                    <a:lnTo>
                      <a:pt x="64" y="23"/>
                    </a:lnTo>
                    <a:lnTo>
                      <a:pt x="76" y="21"/>
                    </a:lnTo>
                    <a:lnTo>
                      <a:pt x="131" y="21"/>
                    </a:lnTo>
                    <a:lnTo>
                      <a:pt x="124" y="14"/>
                    </a:lnTo>
                    <a:lnTo>
                      <a:pt x="105" y="4"/>
                    </a:lnTo>
                    <a:lnTo>
                      <a:pt x="91"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59" name="Freeform 258"/>
              <p:cNvSpPr>
                <a:spLocks/>
              </p:cNvSpPr>
              <p:nvPr/>
            </p:nvSpPr>
            <p:spPr bwMode="auto">
              <a:xfrm>
                <a:off x="3374" y="454"/>
                <a:ext cx="149" cy="180"/>
              </a:xfrm>
              <a:custGeom>
                <a:avLst/>
                <a:gdLst>
                  <a:gd name="T0" fmla="*/ 148 w 149"/>
                  <a:gd name="T1" fmla="*/ 112 h 180"/>
                  <a:gd name="T2" fmla="*/ 124 w 149"/>
                  <a:gd name="T3" fmla="*/ 112 h 180"/>
                  <a:gd name="T4" fmla="*/ 124 w 149"/>
                  <a:gd name="T5" fmla="*/ 124 h 180"/>
                  <a:gd name="T6" fmla="*/ 122 w 149"/>
                  <a:gd name="T7" fmla="*/ 131 h 180"/>
                  <a:gd name="T8" fmla="*/ 117 w 149"/>
                  <a:gd name="T9" fmla="*/ 141 h 180"/>
                  <a:gd name="T10" fmla="*/ 112 w 149"/>
                  <a:gd name="T11" fmla="*/ 148 h 180"/>
                  <a:gd name="T12" fmla="*/ 98 w 149"/>
                  <a:gd name="T13" fmla="*/ 156 h 180"/>
                  <a:gd name="T14" fmla="*/ 86 w 149"/>
                  <a:gd name="T15" fmla="*/ 160 h 180"/>
                  <a:gd name="T16" fmla="*/ 129 w 149"/>
                  <a:gd name="T17" fmla="*/ 160 h 180"/>
                  <a:gd name="T18" fmla="*/ 136 w 149"/>
                  <a:gd name="T19" fmla="*/ 153 h 180"/>
                  <a:gd name="T20" fmla="*/ 141 w 149"/>
                  <a:gd name="T21" fmla="*/ 141 h 180"/>
                  <a:gd name="T22" fmla="*/ 146 w 149"/>
                  <a:gd name="T23" fmla="*/ 134 h 180"/>
                  <a:gd name="T24" fmla="*/ 148 w 149"/>
                  <a:gd name="T25" fmla="*/ 127 h 180"/>
                  <a:gd name="T26" fmla="*/ 148 w 149"/>
                  <a:gd name="T27" fmla="*/ 112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49" h="180">
                    <a:moveTo>
                      <a:pt x="148" y="112"/>
                    </a:moveTo>
                    <a:lnTo>
                      <a:pt x="124" y="112"/>
                    </a:lnTo>
                    <a:lnTo>
                      <a:pt x="124" y="124"/>
                    </a:lnTo>
                    <a:lnTo>
                      <a:pt x="122" y="131"/>
                    </a:lnTo>
                    <a:lnTo>
                      <a:pt x="117" y="141"/>
                    </a:lnTo>
                    <a:lnTo>
                      <a:pt x="112" y="148"/>
                    </a:lnTo>
                    <a:lnTo>
                      <a:pt x="98" y="156"/>
                    </a:lnTo>
                    <a:lnTo>
                      <a:pt x="86" y="160"/>
                    </a:lnTo>
                    <a:lnTo>
                      <a:pt x="129" y="160"/>
                    </a:lnTo>
                    <a:lnTo>
                      <a:pt x="136" y="153"/>
                    </a:lnTo>
                    <a:lnTo>
                      <a:pt x="141" y="141"/>
                    </a:lnTo>
                    <a:lnTo>
                      <a:pt x="146" y="134"/>
                    </a:lnTo>
                    <a:lnTo>
                      <a:pt x="148" y="127"/>
                    </a:lnTo>
                    <a:lnTo>
                      <a:pt x="148" y="112"/>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60" name="Freeform 259"/>
              <p:cNvSpPr>
                <a:spLocks/>
              </p:cNvSpPr>
              <p:nvPr/>
            </p:nvSpPr>
            <p:spPr bwMode="auto">
              <a:xfrm>
                <a:off x="3374" y="454"/>
                <a:ext cx="149" cy="180"/>
              </a:xfrm>
              <a:custGeom>
                <a:avLst/>
                <a:gdLst>
                  <a:gd name="T0" fmla="*/ 131 w 149"/>
                  <a:gd name="T1" fmla="*/ 21 h 180"/>
                  <a:gd name="T2" fmla="*/ 86 w 149"/>
                  <a:gd name="T3" fmla="*/ 21 h 180"/>
                  <a:gd name="T4" fmla="*/ 96 w 149"/>
                  <a:gd name="T5" fmla="*/ 23 h 180"/>
                  <a:gd name="T6" fmla="*/ 103 w 149"/>
                  <a:gd name="T7" fmla="*/ 26 h 180"/>
                  <a:gd name="T8" fmla="*/ 110 w 149"/>
                  <a:gd name="T9" fmla="*/ 31 h 180"/>
                  <a:gd name="T10" fmla="*/ 115 w 149"/>
                  <a:gd name="T11" fmla="*/ 36 h 180"/>
                  <a:gd name="T12" fmla="*/ 120 w 149"/>
                  <a:gd name="T13" fmla="*/ 43 h 180"/>
                  <a:gd name="T14" fmla="*/ 122 w 149"/>
                  <a:gd name="T15" fmla="*/ 47 h 180"/>
                  <a:gd name="T16" fmla="*/ 124 w 149"/>
                  <a:gd name="T17" fmla="*/ 55 h 180"/>
                  <a:gd name="T18" fmla="*/ 148 w 149"/>
                  <a:gd name="T19" fmla="*/ 55 h 180"/>
                  <a:gd name="T20" fmla="*/ 146 w 149"/>
                  <a:gd name="T21" fmla="*/ 43 h 180"/>
                  <a:gd name="T22" fmla="*/ 141 w 149"/>
                  <a:gd name="T23" fmla="*/ 33 h 180"/>
                  <a:gd name="T24" fmla="*/ 134 w 149"/>
                  <a:gd name="T25" fmla="*/ 23 h 180"/>
                  <a:gd name="T26" fmla="*/ 131 w 149"/>
                  <a:gd name="T27" fmla="*/ 21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49" h="180">
                    <a:moveTo>
                      <a:pt x="131" y="21"/>
                    </a:moveTo>
                    <a:lnTo>
                      <a:pt x="86" y="21"/>
                    </a:lnTo>
                    <a:lnTo>
                      <a:pt x="96" y="23"/>
                    </a:lnTo>
                    <a:lnTo>
                      <a:pt x="103" y="26"/>
                    </a:lnTo>
                    <a:lnTo>
                      <a:pt x="110" y="31"/>
                    </a:lnTo>
                    <a:lnTo>
                      <a:pt x="115" y="36"/>
                    </a:lnTo>
                    <a:lnTo>
                      <a:pt x="120" y="43"/>
                    </a:lnTo>
                    <a:lnTo>
                      <a:pt x="122" y="47"/>
                    </a:lnTo>
                    <a:lnTo>
                      <a:pt x="124" y="55"/>
                    </a:lnTo>
                    <a:lnTo>
                      <a:pt x="148" y="55"/>
                    </a:lnTo>
                    <a:lnTo>
                      <a:pt x="146" y="43"/>
                    </a:lnTo>
                    <a:lnTo>
                      <a:pt x="141" y="33"/>
                    </a:lnTo>
                    <a:lnTo>
                      <a:pt x="134" y="23"/>
                    </a:lnTo>
                    <a:lnTo>
                      <a:pt x="131" y="21"/>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sp>
          <p:nvSpPr>
            <p:cNvPr id="239" name="Freeform 238"/>
            <p:cNvSpPr>
              <a:spLocks/>
            </p:cNvSpPr>
            <p:nvPr/>
          </p:nvSpPr>
          <p:spPr bwMode="auto">
            <a:xfrm>
              <a:off x="3374" y="454"/>
              <a:ext cx="149" cy="180"/>
            </a:xfrm>
            <a:custGeom>
              <a:avLst/>
              <a:gdLst>
                <a:gd name="T0" fmla="*/ 124 w 149"/>
                <a:gd name="T1" fmla="*/ 124 h 180"/>
                <a:gd name="T2" fmla="*/ 117 w 149"/>
                <a:gd name="T3" fmla="*/ 141 h 180"/>
                <a:gd name="T4" fmla="*/ 98 w 149"/>
                <a:gd name="T5" fmla="*/ 156 h 180"/>
                <a:gd name="T6" fmla="*/ 76 w 149"/>
                <a:gd name="T7" fmla="*/ 160 h 180"/>
                <a:gd name="T8" fmla="*/ 55 w 149"/>
                <a:gd name="T9" fmla="*/ 156 h 180"/>
                <a:gd name="T10" fmla="*/ 31 w 149"/>
                <a:gd name="T11" fmla="*/ 131 h 180"/>
                <a:gd name="T12" fmla="*/ 23 w 149"/>
                <a:gd name="T13" fmla="*/ 107 h 180"/>
                <a:gd name="T14" fmla="*/ 26 w 149"/>
                <a:gd name="T15" fmla="*/ 62 h 180"/>
                <a:gd name="T16" fmla="*/ 38 w 149"/>
                <a:gd name="T17" fmla="*/ 38 h 180"/>
                <a:gd name="T18" fmla="*/ 50 w 149"/>
                <a:gd name="T19" fmla="*/ 28 h 180"/>
                <a:gd name="T20" fmla="*/ 64 w 149"/>
                <a:gd name="T21" fmla="*/ 23 h 180"/>
                <a:gd name="T22" fmla="*/ 86 w 149"/>
                <a:gd name="T23" fmla="*/ 21 h 180"/>
                <a:gd name="T24" fmla="*/ 103 w 149"/>
                <a:gd name="T25" fmla="*/ 26 h 180"/>
                <a:gd name="T26" fmla="*/ 115 w 149"/>
                <a:gd name="T27" fmla="*/ 36 h 180"/>
                <a:gd name="T28" fmla="*/ 122 w 149"/>
                <a:gd name="T29" fmla="*/ 47 h 180"/>
                <a:gd name="T30" fmla="*/ 148 w 149"/>
                <a:gd name="T31" fmla="*/ 55 h 180"/>
                <a:gd name="T32" fmla="*/ 141 w 149"/>
                <a:gd name="T33" fmla="*/ 33 h 180"/>
                <a:gd name="T34" fmla="*/ 124 w 149"/>
                <a:gd name="T35" fmla="*/ 14 h 180"/>
                <a:gd name="T36" fmla="*/ 91 w 149"/>
                <a:gd name="T37" fmla="*/ 0 h 180"/>
                <a:gd name="T38" fmla="*/ 62 w 149"/>
                <a:gd name="T39" fmla="*/ 2 h 180"/>
                <a:gd name="T40" fmla="*/ 38 w 149"/>
                <a:gd name="T41" fmla="*/ 9 h 180"/>
                <a:gd name="T42" fmla="*/ 21 w 149"/>
                <a:gd name="T43" fmla="*/ 23 h 180"/>
                <a:gd name="T44" fmla="*/ 7 w 149"/>
                <a:gd name="T45" fmla="*/ 43 h 180"/>
                <a:gd name="T46" fmla="*/ 2 w 149"/>
                <a:gd name="T47" fmla="*/ 62 h 180"/>
                <a:gd name="T48" fmla="*/ 0 w 149"/>
                <a:gd name="T49" fmla="*/ 110 h 180"/>
                <a:gd name="T50" fmla="*/ 11 w 149"/>
                <a:gd name="T51" fmla="*/ 143 h 180"/>
                <a:gd name="T52" fmla="*/ 31 w 149"/>
                <a:gd name="T53" fmla="*/ 167 h 180"/>
                <a:gd name="T54" fmla="*/ 60 w 149"/>
                <a:gd name="T55" fmla="*/ 180 h 180"/>
                <a:gd name="T56" fmla="*/ 103 w 149"/>
                <a:gd name="T57" fmla="*/ 175 h 180"/>
                <a:gd name="T58" fmla="*/ 127 w 149"/>
                <a:gd name="T59" fmla="*/ 163 h 180"/>
                <a:gd name="T60" fmla="*/ 141 w 149"/>
                <a:gd name="T61" fmla="*/ 141 h 180"/>
                <a:gd name="T62" fmla="*/ 148 w 149"/>
                <a:gd name="T63" fmla="*/ 127 h 180"/>
                <a:gd name="T64" fmla="*/ 124 w 149"/>
                <a:gd name="T65" fmla="*/ 112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49" h="180">
                  <a:moveTo>
                    <a:pt x="124" y="112"/>
                  </a:moveTo>
                  <a:lnTo>
                    <a:pt x="124" y="124"/>
                  </a:lnTo>
                  <a:lnTo>
                    <a:pt x="122" y="131"/>
                  </a:lnTo>
                  <a:lnTo>
                    <a:pt x="117" y="141"/>
                  </a:lnTo>
                  <a:lnTo>
                    <a:pt x="112" y="148"/>
                  </a:lnTo>
                  <a:lnTo>
                    <a:pt x="98" y="156"/>
                  </a:lnTo>
                  <a:lnTo>
                    <a:pt x="86" y="160"/>
                  </a:lnTo>
                  <a:lnTo>
                    <a:pt x="76" y="160"/>
                  </a:lnTo>
                  <a:lnTo>
                    <a:pt x="64" y="158"/>
                  </a:lnTo>
                  <a:lnTo>
                    <a:pt x="55" y="156"/>
                  </a:lnTo>
                  <a:lnTo>
                    <a:pt x="45" y="151"/>
                  </a:lnTo>
                  <a:lnTo>
                    <a:pt x="31" y="131"/>
                  </a:lnTo>
                  <a:lnTo>
                    <a:pt x="26" y="120"/>
                  </a:lnTo>
                  <a:lnTo>
                    <a:pt x="23" y="107"/>
                  </a:lnTo>
                  <a:lnTo>
                    <a:pt x="23" y="74"/>
                  </a:lnTo>
                  <a:lnTo>
                    <a:pt x="26" y="62"/>
                  </a:lnTo>
                  <a:lnTo>
                    <a:pt x="31" y="50"/>
                  </a:lnTo>
                  <a:lnTo>
                    <a:pt x="38" y="38"/>
                  </a:lnTo>
                  <a:lnTo>
                    <a:pt x="45" y="31"/>
                  </a:lnTo>
                  <a:lnTo>
                    <a:pt x="50" y="28"/>
                  </a:lnTo>
                  <a:lnTo>
                    <a:pt x="55" y="26"/>
                  </a:lnTo>
                  <a:lnTo>
                    <a:pt x="64" y="23"/>
                  </a:lnTo>
                  <a:lnTo>
                    <a:pt x="76" y="21"/>
                  </a:lnTo>
                  <a:lnTo>
                    <a:pt x="86" y="21"/>
                  </a:lnTo>
                  <a:lnTo>
                    <a:pt x="96" y="23"/>
                  </a:lnTo>
                  <a:lnTo>
                    <a:pt x="103" y="26"/>
                  </a:lnTo>
                  <a:lnTo>
                    <a:pt x="110" y="31"/>
                  </a:lnTo>
                  <a:lnTo>
                    <a:pt x="115" y="36"/>
                  </a:lnTo>
                  <a:lnTo>
                    <a:pt x="120" y="43"/>
                  </a:lnTo>
                  <a:lnTo>
                    <a:pt x="122" y="47"/>
                  </a:lnTo>
                  <a:lnTo>
                    <a:pt x="124" y="55"/>
                  </a:lnTo>
                  <a:lnTo>
                    <a:pt x="148" y="55"/>
                  </a:lnTo>
                  <a:lnTo>
                    <a:pt x="146" y="43"/>
                  </a:lnTo>
                  <a:lnTo>
                    <a:pt x="141" y="33"/>
                  </a:lnTo>
                  <a:lnTo>
                    <a:pt x="134" y="23"/>
                  </a:lnTo>
                  <a:lnTo>
                    <a:pt x="124" y="14"/>
                  </a:lnTo>
                  <a:lnTo>
                    <a:pt x="105" y="4"/>
                  </a:lnTo>
                  <a:lnTo>
                    <a:pt x="91" y="0"/>
                  </a:lnTo>
                  <a:lnTo>
                    <a:pt x="69" y="0"/>
                  </a:lnTo>
                  <a:lnTo>
                    <a:pt x="62" y="2"/>
                  </a:lnTo>
                  <a:lnTo>
                    <a:pt x="45" y="7"/>
                  </a:lnTo>
                  <a:lnTo>
                    <a:pt x="38" y="9"/>
                  </a:lnTo>
                  <a:lnTo>
                    <a:pt x="31" y="14"/>
                  </a:lnTo>
                  <a:lnTo>
                    <a:pt x="21" y="23"/>
                  </a:lnTo>
                  <a:lnTo>
                    <a:pt x="11" y="36"/>
                  </a:lnTo>
                  <a:lnTo>
                    <a:pt x="7" y="43"/>
                  </a:lnTo>
                  <a:lnTo>
                    <a:pt x="4" y="50"/>
                  </a:lnTo>
                  <a:lnTo>
                    <a:pt x="2" y="62"/>
                  </a:lnTo>
                  <a:lnTo>
                    <a:pt x="0" y="69"/>
                  </a:lnTo>
                  <a:lnTo>
                    <a:pt x="0" y="110"/>
                  </a:lnTo>
                  <a:lnTo>
                    <a:pt x="4" y="127"/>
                  </a:lnTo>
                  <a:lnTo>
                    <a:pt x="11" y="143"/>
                  </a:lnTo>
                  <a:lnTo>
                    <a:pt x="14" y="151"/>
                  </a:lnTo>
                  <a:lnTo>
                    <a:pt x="31" y="167"/>
                  </a:lnTo>
                  <a:lnTo>
                    <a:pt x="43" y="175"/>
                  </a:lnTo>
                  <a:lnTo>
                    <a:pt x="60" y="180"/>
                  </a:lnTo>
                  <a:lnTo>
                    <a:pt x="91" y="180"/>
                  </a:lnTo>
                  <a:lnTo>
                    <a:pt x="103" y="175"/>
                  </a:lnTo>
                  <a:lnTo>
                    <a:pt x="117" y="170"/>
                  </a:lnTo>
                  <a:lnTo>
                    <a:pt x="127" y="163"/>
                  </a:lnTo>
                  <a:lnTo>
                    <a:pt x="136" y="153"/>
                  </a:lnTo>
                  <a:lnTo>
                    <a:pt x="141" y="141"/>
                  </a:lnTo>
                  <a:lnTo>
                    <a:pt x="146" y="134"/>
                  </a:lnTo>
                  <a:lnTo>
                    <a:pt x="148" y="127"/>
                  </a:lnTo>
                  <a:lnTo>
                    <a:pt x="148" y="112"/>
                  </a:lnTo>
                  <a:lnTo>
                    <a:pt x="124" y="112"/>
                  </a:lnTo>
                </a:path>
              </a:pathLst>
            </a:custGeom>
            <a:noFill/>
            <a:ln w="3048">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AU"/>
            </a:p>
          </p:txBody>
        </p:sp>
        <p:sp>
          <p:nvSpPr>
            <p:cNvPr id="240" name="Freeform 239"/>
            <p:cNvSpPr>
              <a:spLocks/>
            </p:cNvSpPr>
            <p:nvPr/>
          </p:nvSpPr>
          <p:spPr bwMode="auto">
            <a:xfrm>
              <a:off x="3444" y="550"/>
              <a:ext cx="108" cy="170"/>
            </a:xfrm>
            <a:custGeom>
              <a:avLst/>
              <a:gdLst>
                <a:gd name="T0" fmla="*/ 21 w 108"/>
                <a:gd name="T1" fmla="*/ 0 h 170"/>
                <a:gd name="T2" fmla="*/ 0 w 108"/>
                <a:gd name="T3" fmla="*/ 0 h 170"/>
                <a:gd name="T4" fmla="*/ 0 w 108"/>
                <a:gd name="T5" fmla="*/ 170 h 170"/>
                <a:gd name="T6" fmla="*/ 108 w 108"/>
                <a:gd name="T7" fmla="*/ 170 h 170"/>
                <a:gd name="T8" fmla="*/ 108 w 108"/>
                <a:gd name="T9" fmla="*/ 148 h 170"/>
                <a:gd name="T10" fmla="*/ 21 w 108"/>
                <a:gd name="T11" fmla="*/ 148 h 170"/>
                <a:gd name="T12" fmla="*/ 21 w 108"/>
                <a:gd name="T13" fmla="*/ 0 h 170"/>
              </a:gdLst>
              <a:ahLst/>
              <a:cxnLst>
                <a:cxn ang="0">
                  <a:pos x="T0" y="T1"/>
                </a:cxn>
                <a:cxn ang="0">
                  <a:pos x="T2" y="T3"/>
                </a:cxn>
                <a:cxn ang="0">
                  <a:pos x="T4" y="T5"/>
                </a:cxn>
                <a:cxn ang="0">
                  <a:pos x="T6" y="T7"/>
                </a:cxn>
                <a:cxn ang="0">
                  <a:pos x="T8" y="T9"/>
                </a:cxn>
                <a:cxn ang="0">
                  <a:pos x="T10" y="T11"/>
                </a:cxn>
                <a:cxn ang="0">
                  <a:pos x="T12" y="T13"/>
                </a:cxn>
              </a:cxnLst>
              <a:rect l="0" t="0" r="r" b="b"/>
              <a:pathLst>
                <a:path w="108" h="170">
                  <a:moveTo>
                    <a:pt x="21" y="0"/>
                  </a:moveTo>
                  <a:lnTo>
                    <a:pt x="0" y="0"/>
                  </a:lnTo>
                  <a:lnTo>
                    <a:pt x="0" y="170"/>
                  </a:lnTo>
                  <a:lnTo>
                    <a:pt x="108" y="170"/>
                  </a:lnTo>
                  <a:lnTo>
                    <a:pt x="108" y="148"/>
                  </a:lnTo>
                  <a:lnTo>
                    <a:pt x="21" y="148"/>
                  </a:lnTo>
                  <a:lnTo>
                    <a:pt x="21"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41" name="Freeform 240"/>
            <p:cNvSpPr>
              <a:spLocks/>
            </p:cNvSpPr>
            <p:nvPr/>
          </p:nvSpPr>
          <p:spPr bwMode="auto">
            <a:xfrm>
              <a:off x="3444" y="550"/>
              <a:ext cx="108" cy="170"/>
            </a:xfrm>
            <a:custGeom>
              <a:avLst/>
              <a:gdLst>
                <a:gd name="T0" fmla="*/ 0 w 108"/>
                <a:gd name="T1" fmla="*/ 170 h 170"/>
                <a:gd name="T2" fmla="*/ 108 w 108"/>
                <a:gd name="T3" fmla="*/ 170 h 170"/>
                <a:gd name="T4" fmla="*/ 108 w 108"/>
                <a:gd name="T5" fmla="*/ 148 h 170"/>
                <a:gd name="T6" fmla="*/ 21 w 108"/>
                <a:gd name="T7" fmla="*/ 148 h 170"/>
                <a:gd name="T8" fmla="*/ 21 w 108"/>
                <a:gd name="T9" fmla="*/ 0 h 170"/>
                <a:gd name="T10" fmla="*/ 0 w 108"/>
                <a:gd name="T11" fmla="*/ 0 h 170"/>
                <a:gd name="T12" fmla="*/ 0 w 108"/>
                <a:gd name="T13" fmla="*/ 170 h 170"/>
              </a:gdLst>
              <a:ahLst/>
              <a:cxnLst>
                <a:cxn ang="0">
                  <a:pos x="T0" y="T1"/>
                </a:cxn>
                <a:cxn ang="0">
                  <a:pos x="T2" y="T3"/>
                </a:cxn>
                <a:cxn ang="0">
                  <a:pos x="T4" y="T5"/>
                </a:cxn>
                <a:cxn ang="0">
                  <a:pos x="T6" y="T7"/>
                </a:cxn>
                <a:cxn ang="0">
                  <a:pos x="T8" y="T9"/>
                </a:cxn>
                <a:cxn ang="0">
                  <a:pos x="T10" y="T11"/>
                </a:cxn>
                <a:cxn ang="0">
                  <a:pos x="T12" y="T13"/>
                </a:cxn>
              </a:cxnLst>
              <a:rect l="0" t="0" r="r" b="b"/>
              <a:pathLst>
                <a:path w="108" h="170">
                  <a:moveTo>
                    <a:pt x="0" y="170"/>
                  </a:moveTo>
                  <a:lnTo>
                    <a:pt x="108" y="170"/>
                  </a:lnTo>
                  <a:lnTo>
                    <a:pt x="108" y="148"/>
                  </a:lnTo>
                  <a:lnTo>
                    <a:pt x="21" y="148"/>
                  </a:lnTo>
                  <a:lnTo>
                    <a:pt x="21" y="0"/>
                  </a:lnTo>
                  <a:lnTo>
                    <a:pt x="0" y="0"/>
                  </a:lnTo>
                  <a:lnTo>
                    <a:pt x="0" y="170"/>
                  </a:lnTo>
                </a:path>
              </a:pathLst>
            </a:custGeom>
            <a:noFill/>
            <a:ln w="3048">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AU"/>
            </a:p>
          </p:txBody>
        </p:sp>
        <p:sp>
          <p:nvSpPr>
            <p:cNvPr id="242" name="Rectangle 241"/>
            <p:cNvSpPr>
              <a:spLocks/>
            </p:cNvSpPr>
            <p:nvPr/>
          </p:nvSpPr>
          <p:spPr bwMode="auto">
            <a:xfrm>
              <a:off x="3305" y="2491"/>
              <a:ext cx="263" cy="35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rot="0" vert="horz" wrap="square" lIns="91440" tIns="45720" rIns="91440" bIns="45720" anchor="t" anchorCtr="0" upright="1">
              <a:noAutofit/>
            </a:bodyPr>
            <a:lstStyle/>
            <a:p>
              <a:endParaRPr lang="en-AU"/>
            </a:p>
          </p:txBody>
        </p:sp>
        <p:grpSp>
          <p:nvGrpSpPr>
            <p:cNvPr id="243" name="Group 242"/>
            <p:cNvGrpSpPr>
              <a:grpSpLocks/>
            </p:cNvGrpSpPr>
            <p:nvPr/>
          </p:nvGrpSpPr>
          <p:grpSpPr bwMode="auto">
            <a:xfrm>
              <a:off x="3343" y="2530"/>
              <a:ext cx="149" cy="180"/>
              <a:chOff x="3343" y="2530"/>
              <a:chExt cx="149" cy="180"/>
            </a:xfrm>
          </p:grpSpPr>
          <p:sp>
            <p:nvSpPr>
              <p:cNvPr id="255" name="Freeform 254"/>
              <p:cNvSpPr>
                <a:spLocks/>
              </p:cNvSpPr>
              <p:nvPr/>
            </p:nvSpPr>
            <p:spPr bwMode="auto">
              <a:xfrm>
                <a:off x="3343" y="2530"/>
                <a:ext cx="149" cy="180"/>
              </a:xfrm>
              <a:custGeom>
                <a:avLst/>
                <a:gdLst>
                  <a:gd name="T0" fmla="*/ 93 w 149"/>
                  <a:gd name="T1" fmla="*/ 0 h 180"/>
                  <a:gd name="T2" fmla="*/ 62 w 149"/>
                  <a:gd name="T3" fmla="*/ 0 h 180"/>
                  <a:gd name="T4" fmla="*/ 45 w 149"/>
                  <a:gd name="T5" fmla="*/ 4 h 180"/>
                  <a:gd name="T6" fmla="*/ 38 w 149"/>
                  <a:gd name="T7" fmla="*/ 9 h 180"/>
                  <a:gd name="T8" fmla="*/ 33 w 149"/>
                  <a:gd name="T9" fmla="*/ 11 h 180"/>
                  <a:gd name="T10" fmla="*/ 21 w 149"/>
                  <a:gd name="T11" fmla="*/ 23 h 180"/>
                  <a:gd name="T12" fmla="*/ 11 w 149"/>
                  <a:gd name="T13" fmla="*/ 35 h 180"/>
                  <a:gd name="T14" fmla="*/ 7 w 149"/>
                  <a:gd name="T15" fmla="*/ 43 h 180"/>
                  <a:gd name="T16" fmla="*/ 4 w 149"/>
                  <a:gd name="T17" fmla="*/ 50 h 180"/>
                  <a:gd name="T18" fmla="*/ 0 w 149"/>
                  <a:gd name="T19" fmla="*/ 69 h 180"/>
                  <a:gd name="T20" fmla="*/ 0 w 149"/>
                  <a:gd name="T21" fmla="*/ 107 h 180"/>
                  <a:gd name="T22" fmla="*/ 4 w 149"/>
                  <a:gd name="T23" fmla="*/ 127 h 180"/>
                  <a:gd name="T24" fmla="*/ 11 w 149"/>
                  <a:gd name="T25" fmla="*/ 141 h 180"/>
                  <a:gd name="T26" fmla="*/ 16 w 149"/>
                  <a:gd name="T27" fmla="*/ 148 h 180"/>
                  <a:gd name="T28" fmla="*/ 19 w 149"/>
                  <a:gd name="T29" fmla="*/ 155 h 180"/>
                  <a:gd name="T30" fmla="*/ 31 w 149"/>
                  <a:gd name="T31" fmla="*/ 165 h 180"/>
                  <a:gd name="T32" fmla="*/ 45 w 149"/>
                  <a:gd name="T33" fmla="*/ 172 h 180"/>
                  <a:gd name="T34" fmla="*/ 60 w 149"/>
                  <a:gd name="T35" fmla="*/ 177 h 180"/>
                  <a:gd name="T36" fmla="*/ 76 w 149"/>
                  <a:gd name="T37" fmla="*/ 179 h 180"/>
                  <a:gd name="T38" fmla="*/ 105 w 149"/>
                  <a:gd name="T39" fmla="*/ 175 h 180"/>
                  <a:gd name="T40" fmla="*/ 117 w 149"/>
                  <a:gd name="T41" fmla="*/ 167 h 180"/>
                  <a:gd name="T42" fmla="*/ 127 w 149"/>
                  <a:gd name="T43" fmla="*/ 160 h 180"/>
                  <a:gd name="T44" fmla="*/ 129 w 149"/>
                  <a:gd name="T45" fmla="*/ 158 h 180"/>
                  <a:gd name="T46" fmla="*/ 64 w 149"/>
                  <a:gd name="T47" fmla="*/ 158 h 180"/>
                  <a:gd name="T48" fmla="*/ 45 w 149"/>
                  <a:gd name="T49" fmla="*/ 148 h 180"/>
                  <a:gd name="T50" fmla="*/ 38 w 149"/>
                  <a:gd name="T51" fmla="*/ 141 h 180"/>
                  <a:gd name="T52" fmla="*/ 31 w 149"/>
                  <a:gd name="T53" fmla="*/ 131 h 180"/>
                  <a:gd name="T54" fmla="*/ 26 w 149"/>
                  <a:gd name="T55" fmla="*/ 119 h 180"/>
                  <a:gd name="T56" fmla="*/ 23 w 149"/>
                  <a:gd name="T57" fmla="*/ 105 h 180"/>
                  <a:gd name="T58" fmla="*/ 23 w 149"/>
                  <a:gd name="T59" fmla="*/ 74 h 180"/>
                  <a:gd name="T60" fmla="*/ 26 w 149"/>
                  <a:gd name="T61" fmla="*/ 59 h 180"/>
                  <a:gd name="T62" fmla="*/ 31 w 149"/>
                  <a:gd name="T63" fmla="*/ 47 h 180"/>
                  <a:gd name="T64" fmla="*/ 45 w 149"/>
                  <a:gd name="T65" fmla="*/ 28 h 180"/>
                  <a:gd name="T66" fmla="*/ 50 w 149"/>
                  <a:gd name="T67" fmla="*/ 28 h 180"/>
                  <a:gd name="T68" fmla="*/ 55 w 149"/>
                  <a:gd name="T69" fmla="*/ 23 h 180"/>
                  <a:gd name="T70" fmla="*/ 64 w 149"/>
                  <a:gd name="T71" fmla="*/ 21 h 180"/>
                  <a:gd name="T72" fmla="*/ 131 w 149"/>
                  <a:gd name="T73" fmla="*/ 21 h 180"/>
                  <a:gd name="T74" fmla="*/ 124 w 149"/>
                  <a:gd name="T75" fmla="*/ 14 h 180"/>
                  <a:gd name="T76" fmla="*/ 117 w 149"/>
                  <a:gd name="T77" fmla="*/ 9 h 180"/>
                  <a:gd name="T78" fmla="*/ 105 w 149"/>
                  <a:gd name="T79" fmla="*/ 2 h 180"/>
                  <a:gd name="T80" fmla="*/ 93 w 149"/>
                  <a:gd name="T81" fmla="*/ 0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49" h="180">
                    <a:moveTo>
                      <a:pt x="93" y="0"/>
                    </a:moveTo>
                    <a:lnTo>
                      <a:pt x="62" y="0"/>
                    </a:lnTo>
                    <a:lnTo>
                      <a:pt x="45" y="4"/>
                    </a:lnTo>
                    <a:lnTo>
                      <a:pt x="38" y="9"/>
                    </a:lnTo>
                    <a:lnTo>
                      <a:pt x="33" y="11"/>
                    </a:lnTo>
                    <a:lnTo>
                      <a:pt x="21" y="23"/>
                    </a:lnTo>
                    <a:lnTo>
                      <a:pt x="11" y="35"/>
                    </a:lnTo>
                    <a:lnTo>
                      <a:pt x="7" y="43"/>
                    </a:lnTo>
                    <a:lnTo>
                      <a:pt x="4" y="50"/>
                    </a:lnTo>
                    <a:lnTo>
                      <a:pt x="0" y="69"/>
                    </a:lnTo>
                    <a:lnTo>
                      <a:pt x="0" y="107"/>
                    </a:lnTo>
                    <a:lnTo>
                      <a:pt x="4" y="127"/>
                    </a:lnTo>
                    <a:lnTo>
                      <a:pt x="11" y="141"/>
                    </a:lnTo>
                    <a:lnTo>
                      <a:pt x="16" y="148"/>
                    </a:lnTo>
                    <a:lnTo>
                      <a:pt x="19" y="155"/>
                    </a:lnTo>
                    <a:lnTo>
                      <a:pt x="31" y="165"/>
                    </a:lnTo>
                    <a:lnTo>
                      <a:pt x="45" y="172"/>
                    </a:lnTo>
                    <a:lnTo>
                      <a:pt x="60" y="177"/>
                    </a:lnTo>
                    <a:lnTo>
                      <a:pt x="76" y="179"/>
                    </a:lnTo>
                    <a:lnTo>
                      <a:pt x="105" y="175"/>
                    </a:lnTo>
                    <a:lnTo>
                      <a:pt x="117" y="167"/>
                    </a:lnTo>
                    <a:lnTo>
                      <a:pt x="127" y="160"/>
                    </a:lnTo>
                    <a:lnTo>
                      <a:pt x="129" y="158"/>
                    </a:lnTo>
                    <a:lnTo>
                      <a:pt x="64" y="158"/>
                    </a:lnTo>
                    <a:lnTo>
                      <a:pt x="45" y="148"/>
                    </a:lnTo>
                    <a:lnTo>
                      <a:pt x="38" y="141"/>
                    </a:lnTo>
                    <a:lnTo>
                      <a:pt x="31" y="131"/>
                    </a:lnTo>
                    <a:lnTo>
                      <a:pt x="26" y="119"/>
                    </a:lnTo>
                    <a:lnTo>
                      <a:pt x="23" y="105"/>
                    </a:lnTo>
                    <a:lnTo>
                      <a:pt x="23" y="74"/>
                    </a:lnTo>
                    <a:lnTo>
                      <a:pt x="26" y="59"/>
                    </a:lnTo>
                    <a:lnTo>
                      <a:pt x="31" y="47"/>
                    </a:lnTo>
                    <a:lnTo>
                      <a:pt x="45" y="28"/>
                    </a:lnTo>
                    <a:lnTo>
                      <a:pt x="50" y="28"/>
                    </a:lnTo>
                    <a:lnTo>
                      <a:pt x="55" y="23"/>
                    </a:lnTo>
                    <a:lnTo>
                      <a:pt x="64" y="21"/>
                    </a:lnTo>
                    <a:lnTo>
                      <a:pt x="131" y="21"/>
                    </a:lnTo>
                    <a:lnTo>
                      <a:pt x="124" y="14"/>
                    </a:lnTo>
                    <a:lnTo>
                      <a:pt x="117" y="9"/>
                    </a:lnTo>
                    <a:lnTo>
                      <a:pt x="105" y="2"/>
                    </a:lnTo>
                    <a:lnTo>
                      <a:pt x="93"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56" name="Freeform 255"/>
              <p:cNvSpPr>
                <a:spLocks/>
              </p:cNvSpPr>
              <p:nvPr/>
            </p:nvSpPr>
            <p:spPr bwMode="auto">
              <a:xfrm>
                <a:off x="3343" y="2530"/>
                <a:ext cx="149" cy="180"/>
              </a:xfrm>
              <a:custGeom>
                <a:avLst/>
                <a:gdLst>
                  <a:gd name="T0" fmla="*/ 148 w 149"/>
                  <a:gd name="T1" fmla="*/ 112 h 180"/>
                  <a:gd name="T2" fmla="*/ 124 w 149"/>
                  <a:gd name="T3" fmla="*/ 112 h 180"/>
                  <a:gd name="T4" fmla="*/ 124 w 149"/>
                  <a:gd name="T5" fmla="*/ 122 h 180"/>
                  <a:gd name="T6" fmla="*/ 122 w 149"/>
                  <a:gd name="T7" fmla="*/ 131 h 180"/>
                  <a:gd name="T8" fmla="*/ 120 w 149"/>
                  <a:gd name="T9" fmla="*/ 136 h 180"/>
                  <a:gd name="T10" fmla="*/ 105 w 149"/>
                  <a:gd name="T11" fmla="*/ 151 h 180"/>
                  <a:gd name="T12" fmla="*/ 96 w 149"/>
                  <a:gd name="T13" fmla="*/ 155 h 180"/>
                  <a:gd name="T14" fmla="*/ 88 w 149"/>
                  <a:gd name="T15" fmla="*/ 158 h 180"/>
                  <a:gd name="T16" fmla="*/ 129 w 149"/>
                  <a:gd name="T17" fmla="*/ 158 h 180"/>
                  <a:gd name="T18" fmla="*/ 136 w 149"/>
                  <a:gd name="T19" fmla="*/ 151 h 180"/>
                  <a:gd name="T20" fmla="*/ 143 w 149"/>
                  <a:gd name="T21" fmla="*/ 139 h 180"/>
                  <a:gd name="T22" fmla="*/ 143 w 149"/>
                  <a:gd name="T23" fmla="*/ 134 h 180"/>
                  <a:gd name="T24" fmla="*/ 146 w 149"/>
                  <a:gd name="T25" fmla="*/ 127 h 180"/>
                  <a:gd name="T26" fmla="*/ 148 w 149"/>
                  <a:gd name="T27" fmla="*/ 112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49" h="180">
                    <a:moveTo>
                      <a:pt x="148" y="112"/>
                    </a:moveTo>
                    <a:lnTo>
                      <a:pt x="124" y="112"/>
                    </a:lnTo>
                    <a:lnTo>
                      <a:pt x="124" y="122"/>
                    </a:lnTo>
                    <a:lnTo>
                      <a:pt x="122" y="131"/>
                    </a:lnTo>
                    <a:lnTo>
                      <a:pt x="120" y="136"/>
                    </a:lnTo>
                    <a:lnTo>
                      <a:pt x="105" y="151"/>
                    </a:lnTo>
                    <a:lnTo>
                      <a:pt x="96" y="155"/>
                    </a:lnTo>
                    <a:lnTo>
                      <a:pt x="88" y="158"/>
                    </a:lnTo>
                    <a:lnTo>
                      <a:pt x="129" y="158"/>
                    </a:lnTo>
                    <a:lnTo>
                      <a:pt x="136" y="151"/>
                    </a:lnTo>
                    <a:lnTo>
                      <a:pt x="143" y="139"/>
                    </a:lnTo>
                    <a:lnTo>
                      <a:pt x="143" y="134"/>
                    </a:lnTo>
                    <a:lnTo>
                      <a:pt x="146" y="127"/>
                    </a:lnTo>
                    <a:lnTo>
                      <a:pt x="148" y="112"/>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57" name="Freeform 256"/>
              <p:cNvSpPr>
                <a:spLocks/>
              </p:cNvSpPr>
              <p:nvPr/>
            </p:nvSpPr>
            <p:spPr bwMode="auto">
              <a:xfrm>
                <a:off x="3343" y="2530"/>
                <a:ext cx="149" cy="180"/>
              </a:xfrm>
              <a:custGeom>
                <a:avLst/>
                <a:gdLst>
                  <a:gd name="T0" fmla="*/ 131 w 149"/>
                  <a:gd name="T1" fmla="*/ 21 h 180"/>
                  <a:gd name="T2" fmla="*/ 86 w 149"/>
                  <a:gd name="T3" fmla="*/ 21 h 180"/>
                  <a:gd name="T4" fmla="*/ 96 w 149"/>
                  <a:gd name="T5" fmla="*/ 23 h 180"/>
                  <a:gd name="T6" fmla="*/ 103 w 149"/>
                  <a:gd name="T7" fmla="*/ 26 h 180"/>
                  <a:gd name="T8" fmla="*/ 107 w 149"/>
                  <a:gd name="T9" fmla="*/ 28 h 180"/>
                  <a:gd name="T10" fmla="*/ 120 w 149"/>
                  <a:gd name="T11" fmla="*/ 40 h 180"/>
                  <a:gd name="T12" fmla="*/ 124 w 149"/>
                  <a:gd name="T13" fmla="*/ 55 h 180"/>
                  <a:gd name="T14" fmla="*/ 146 w 149"/>
                  <a:gd name="T15" fmla="*/ 55 h 180"/>
                  <a:gd name="T16" fmla="*/ 143 w 149"/>
                  <a:gd name="T17" fmla="*/ 43 h 180"/>
                  <a:gd name="T18" fmla="*/ 141 w 149"/>
                  <a:gd name="T19" fmla="*/ 33 h 180"/>
                  <a:gd name="T20" fmla="*/ 134 w 149"/>
                  <a:gd name="T21" fmla="*/ 23 h 180"/>
                  <a:gd name="T22" fmla="*/ 131 w 149"/>
                  <a:gd name="T23" fmla="*/ 21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49" h="180">
                    <a:moveTo>
                      <a:pt x="131" y="21"/>
                    </a:moveTo>
                    <a:lnTo>
                      <a:pt x="86" y="21"/>
                    </a:lnTo>
                    <a:lnTo>
                      <a:pt x="96" y="23"/>
                    </a:lnTo>
                    <a:lnTo>
                      <a:pt x="103" y="26"/>
                    </a:lnTo>
                    <a:lnTo>
                      <a:pt x="107" y="28"/>
                    </a:lnTo>
                    <a:lnTo>
                      <a:pt x="120" y="40"/>
                    </a:lnTo>
                    <a:lnTo>
                      <a:pt x="124" y="55"/>
                    </a:lnTo>
                    <a:lnTo>
                      <a:pt x="146" y="55"/>
                    </a:lnTo>
                    <a:lnTo>
                      <a:pt x="143" y="43"/>
                    </a:lnTo>
                    <a:lnTo>
                      <a:pt x="141" y="33"/>
                    </a:lnTo>
                    <a:lnTo>
                      <a:pt x="134" y="23"/>
                    </a:lnTo>
                    <a:lnTo>
                      <a:pt x="131" y="21"/>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sp>
          <p:nvSpPr>
            <p:cNvPr id="244" name="Freeform 243"/>
            <p:cNvSpPr>
              <a:spLocks/>
            </p:cNvSpPr>
            <p:nvPr/>
          </p:nvSpPr>
          <p:spPr bwMode="auto">
            <a:xfrm>
              <a:off x="3343" y="2530"/>
              <a:ext cx="149" cy="180"/>
            </a:xfrm>
            <a:custGeom>
              <a:avLst/>
              <a:gdLst>
                <a:gd name="T0" fmla="*/ 124 w 149"/>
                <a:gd name="T1" fmla="*/ 112 h 180"/>
                <a:gd name="T2" fmla="*/ 124 w 149"/>
                <a:gd name="T3" fmla="*/ 122 h 180"/>
                <a:gd name="T4" fmla="*/ 122 w 149"/>
                <a:gd name="T5" fmla="*/ 131 h 180"/>
                <a:gd name="T6" fmla="*/ 120 w 149"/>
                <a:gd name="T7" fmla="*/ 136 h 180"/>
                <a:gd name="T8" fmla="*/ 105 w 149"/>
                <a:gd name="T9" fmla="*/ 151 h 180"/>
                <a:gd name="T10" fmla="*/ 96 w 149"/>
                <a:gd name="T11" fmla="*/ 155 h 180"/>
                <a:gd name="T12" fmla="*/ 88 w 149"/>
                <a:gd name="T13" fmla="*/ 158 h 180"/>
                <a:gd name="T14" fmla="*/ 64 w 149"/>
                <a:gd name="T15" fmla="*/ 158 h 180"/>
                <a:gd name="T16" fmla="*/ 45 w 149"/>
                <a:gd name="T17" fmla="*/ 148 h 180"/>
                <a:gd name="T18" fmla="*/ 38 w 149"/>
                <a:gd name="T19" fmla="*/ 141 h 180"/>
                <a:gd name="T20" fmla="*/ 31 w 149"/>
                <a:gd name="T21" fmla="*/ 131 h 180"/>
                <a:gd name="T22" fmla="*/ 26 w 149"/>
                <a:gd name="T23" fmla="*/ 119 h 180"/>
                <a:gd name="T24" fmla="*/ 23 w 149"/>
                <a:gd name="T25" fmla="*/ 105 h 180"/>
                <a:gd name="T26" fmla="*/ 23 w 149"/>
                <a:gd name="T27" fmla="*/ 74 h 180"/>
                <a:gd name="T28" fmla="*/ 26 w 149"/>
                <a:gd name="T29" fmla="*/ 59 h 180"/>
                <a:gd name="T30" fmla="*/ 31 w 149"/>
                <a:gd name="T31" fmla="*/ 47 h 180"/>
                <a:gd name="T32" fmla="*/ 45 w 149"/>
                <a:gd name="T33" fmla="*/ 28 h 180"/>
                <a:gd name="T34" fmla="*/ 50 w 149"/>
                <a:gd name="T35" fmla="*/ 28 h 180"/>
                <a:gd name="T36" fmla="*/ 55 w 149"/>
                <a:gd name="T37" fmla="*/ 23 h 180"/>
                <a:gd name="T38" fmla="*/ 64 w 149"/>
                <a:gd name="T39" fmla="*/ 21 h 180"/>
                <a:gd name="T40" fmla="*/ 86 w 149"/>
                <a:gd name="T41" fmla="*/ 21 h 180"/>
                <a:gd name="T42" fmla="*/ 96 w 149"/>
                <a:gd name="T43" fmla="*/ 23 h 180"/>
                <a:gd name="T44" fmla="*/ 103 w 149"/>
                <a:gd name="T45" fmla="*/ 26 h 180"/>
                <a:gd name="T46" fmla="*/ 107 w 149"/>
                <a:gd name="T47" fmla="*/ 28 h 180"/>
                <a:gd name="T48" fmla="*/ 120 w 149"/>
                <a:gd name="T49" fmla="*/ 40 h 180"/>
                <a:gd name="T50" fmla="*/ 124 w 149"/>
                <a:gd name="T51" fmla="*/ 55 h 180"/>
                <a:gd name="T52" fmla="*/ 146 w 149"/>
                <a:gd name="T53" fmla="*/ 55 h 180"/>
                <a:gd name="T54" fmla="*/ 143 w 149"/>
                <a:gd name="T55" fmla="*/ 43 h 180"/>
                <a:gd name="T56" fmla="*/ 141 w 149"/>
                <a:gd name="T57" fmla="*/ 33 h 180"/>
                <a:gd name="T58" fmla="*/ 134 w 149"/>
                <a:gd name="T59" fmla="*/ 23 h 180"/>
                <a:gd name="T60" fmla="*/ 124 w 149"/>
                <a:gd name="T61" fmla="*/ 14 h 180"/>
                <a:gd name="T62" fmla="*/ 117 w 149"/>
                <a:gd name="T63" fmla="*/ 9 h 180"/>
                <a:gd name="T64" fmla="*/ 105 w 149"/>
                <a:gd name="T65" fmla="*/ 2 h 180"/>
                <a:gd name="T66" fmla="*/ 93 w 149"/>
                <a:gd name="T67" fmla="*/ 0 h 180"/>
                <a:gd name="T68" fmla="*/ 62 w 149"/>
                <a:gd name="T69" fmla="*/ 0 h 180"/>
                <a:gd name="T70" fmla="*/ 45 w 149"/>
                <a:gd name="T71" fmla="*/ 4 h 180"/>
                <a:gd name="T72" fmla="*/ 38 w 149"/>
                <a:gd name="T73" fmla="*/ 9 h 180"/>
                <a:gd name="T74" fmla="*/ 33 w 149"/>
                <a:gd name="T75" fmla="*/ 11 h 180"/>
                <a:gd name="T76" fmla="*/ 21 w 149"/>
                <a:gd name="T77" fmla="*/ 23 h 180"/>
                <a:gd name="T78" fmla="*/ 11 w 149"/>
                <a:gd name="T79" fmla="*/ 35 h 180"/>
                <a:gd name="T80" fmla="*/ 7 w 149"/>
                <a:gd name="T81" fmla="*/ 43 h 180"/>
                <a:gd name="T82" fmla="*/ 4 w 149"/>
                <a:gd name="T83" fmla="*/ 50 h 180"/>
                <a:gd name="T84" fmla="*/ 0 w 149"/>
                <a:gd name="T85" fmla="*/ 69 h 180"/>
                <a:gd name="T86" fmla="*/ 0 w 149"/>
                <a:gd name="T87" fmla="*/ 107 h 180"/>
                <a:gd name="T88" fmla="*/ 4 w 149"/>
                <a:gd name="T89" fmla="*/ 127 h 180"/>
                <a:gd name="T90" fmla="*/ 11 w 149"/>
                <a:gd name="T91" fmla="*/ 141 h 180"/>
                <a:gd name="T92" fmla="*/ 16 w 149"/>
                <a:gd name="T93" fmla="*/ 148 h 180"/>
                <a:gd name="T94" fmla="*/ 19 w 149"/>
                <a:gd name="T95" fmla="*/ 155 h 180"/>
                <a:gd name="T96" fmla="*/ 31 w 149"/>
                <a:gd name="T97" fmla="*/ 165 h 180"/>
                <a:gd name="T98" fmla="*/ 45 w 149"/>
                <a:gd name="T99" fmla="*/ 172 h 180"/>
                <a:gd name="T100" fmla="*/ 60 w 149"/>
                <a:gd name="T101" fmla="*/ 177 h 180"/>
                <a:gd name="T102" fmla="*/ 76 w 149"/>
                <a:gd name="T103" fmla="*/ 179 h 180"/>
                <a:gd name="T104" fmla="*/ 105 w 149"/>
                <a:gd name="T105" fmla="*/ 175 h 180"/>
                <a:gd name="T106" fmla="*/ 117 w 149"/>
                <a:gd name="T107" fmla="*/ 167 h 180"/>
                <a:gd name="T108" fmla="*/ 127 w 149"/>
                <a:gd name="T109" fmla="*/ 160 h 180"/>
                <a:gd name="T110" fmla="*/ 136 w 149"/>
                <a:gd name="T111" fmla="*/ 151 h 180"/>
                <a:gd name="T112" fmla="*/ 143 w 149"/>
                <a:gd name="T113" fmla="*/ 139 h 180"/>
                <a:gd name="T114" fmla="*/ 143 w 149"/>
                <a:gd name="T115" fmla="*/ 134 h 180"/>
                <a:gd name="T116" fmla="*/ 146 w 149"/>
                <a:gd name="T117" fmla="*/ 127 h 180"/>
                <a:gd name="T118" fmla="*/ 148 w 149"/>
                <a:gd name="T119" fmla="*/ 112 h 180"/>
                <a:gd name="T120" fmla="*/ 124 w 149"/>
                <a:gd name="T121" fmla="*/ 112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49" h="180">
                  <a:moveTo>
                    <a:pt x="124" y="112"/>
                  </a:moveTo>
                  <a:lnTo>
                    <a:pt x="124" y="122"/>
                  </a:lnTo>
                  <a:lnTo>
                    <a:pt x="122" y="131"/>
                  </a:lnTo>
                  <a:lnTo>
                    <a:pt x="120" y="136"/>
                  </a:lnTo>
                  <a:lnTo>
                    <a:pt x="105" y="151"/>
                  </a:lnTo>
                  <a:lnTo>
                    <a:pt x="96" y="155"/>
                  </a:lnTo>
                  <a:lnTo>
                    <a:pt x="88" y="158"/>
                  </a:lnTo>
                  <a:lnTo>
                    <a:pt x="64" y="158"/>
                  </a:lnTo>
                  <a:lnTo>
                    <a:pt x="45" y="148"/>
                  </a:lnTo>
                  <a:lnTo>
                    <a:pt x="38" y="141"/>
                  </a:lnTo>
                  <a:lnTo>
                    <a:pt x="31" y="131"/>
                  </a:lnTo>
                  <a:lnTo>
                    <a:pt x="26" y="119"/>
                  </a:lnTo>
                  <a:lnTo>
                    <a:pt x="23" y="105"/>
                  </a:lnTo>
                  <a:lnTo>
                    <a:pt x="23" y="74"/>
                  </a:lnTo>
                  <a:lnTo>
                    <a:pt x="26" y="59"/>
                  </a:lnTo>
                  <a:lnTo>
                    <a:pt x="31" y="47"/>
                  </a:lnTo>
                  <a:lnTo>
                    <a:pt x="45" y="28"/>
                  </a:lnTo>
                  <a:lnTo>
                    <a:pt x="50" y="28"/>
                  </a:lnTo>
                  <a:lnTo>
                    <a:pt x="55" y="23"/>
                  </a:lnTo>
                  <a:lnTo>
                    <a:pt x="64" y="21"/>
                  </a:lnTo>
                  <a:lnTo>
                    <a:pt x="86" y="21"/>
                  </a:lnTo>
                  <a:lnTo>
                    <a:pt x="96" y="23"/>
                  </a:lnTo>
                  <a:lnTo>
                    <a:pt x="103" y="26"/>
                  </a:lnTo>
                  <a:lnTo>
                    <a:pt x="107" y="28"/>
                  </a:lnTo>
                  <a:lnTo>
                    <a:pt x="120" y="40"/>
                  </a:lnTo>
                  <a:lnTo>
                    <a:pt x="124" y="55"/>
                  </a:lnTo>
                  <a:lnTo>
                    <a:pt x="146" y="55"/>
                  </a:lnTo>
                  <a:lnTo>
                    <a:pt x="143" y="43"/>
                  </a:lnTo>
                  <a:lnTo>
                    <a:pt x="141" y="33"/>
                  </a:lnTo>
                  <a:lnTo>
                    <a:pt x="134" y="23"/>
                  </a:lnTo>
                  <a:lnTo>
                    <a:pt x="124" y="14"/>
                  </a:lnTo>
                  <a:lnTo>
                    <a:pt x="117" y="9"/>
                  </a:lnTo>
                  <a:lnTo>
                    <a:pt x="105" y="2"/>
                  </a:lnTo>
                  <a:lnTo>
                    <a:pt x="93" y="0"/>
                  </a:lnTo>
                  <a:lnTo>
                    <a:pt x="62" y="0"/>
                  </a:lnTo>
                  <a:lnTo>
                    <a:pt x="45" y="4"/>
                  </a:lnTo>
                  <a:lnTo>
                    <a:pt x="38" y="9"/>
                  </a:lnTo>
                  <a:lnTo>
                    <a:pt x="33" y="11"/>
                  </a:lnTo>
                  <a:lnTo>
                    <a:pt x="21" y="23"/>
                  </a:lnTo>
                  <a:lnTo>
                    <a:pt x="11" y="35"/>
                  </a:lnTo>
                  <a:lnTo>
                    <a:pt x="7" y="43"/>
                  </a:lnTo>
                  <a:lnTo>
                    <a:pt x="4" y="50"/>
                  </a:lnTo>
                  <a:lnTo>
                    <a:pt x="0" y="69"/>
                  </a:lnTo>
                  <a:lnTo>
                    <a:pt x="0" y="107"/>
                  </a:lnTo>
                  <a:lnTo>
                    <a:pt x="4" y="127"/>
                  </a:lnTo>
                  <a:lnTo>
                    <a:pt x="11" y="141"/>
                  </a:lnTo>
                  <a:lnTo>
                    <a:pt x="16" y="148"/>
                  </a:lnTo>
                  <a:lnTo>
                    <a:pt x="19" y="155"/>
                  </a:lnTo>
                  <a:lnTo>
                    <a:pt x="31" y="165"/>
                  </a:lnTo>
                  <a:lnTo>
                    <a:pt x="45" y="172"/>
                  </a:lnTo>
                  <a:lnTo>
                    <a:pt x="60" y="177"/>
                  </a:lnTo>
                  <a:lnTo>
                    <a:pt x="76" y="179"/>
                  </a:lnTo>
                  <a:lnTo>
                    <a:pt x="105" y="175"/>
                  </a:lnTo>
                  <a:lnTo>
                    <a:pt x="117" y="167"/>
                  </a:lnTo>
                  <a:lnTo>
                    <a:pt x="127" y="160"/>
                  </a:lnTo>
                  <a:lnTo>
                    <a:pt x="136" y="151"/>
                  </a:lnTo>
                  <a:lnTo>
                    <a:pt x="143" y="139"/>
                  </a:lnTo>
                  <a:lnTo>
                    <a:pt x="143" y="134"/>
                  </a:lnTo>
                  <a:lnTo>
                    <a:pt x="146" y="127"/>
                  </a:lnTo>
                  <a:lnTo>
                    <a:pt x="148" y="112"/>
                  </a:lnTo>
                  <a:lnTo>
                    <a:pt x="124" y="112"/>
                  </a:lnTo>
                </a:path>
              </a:pathLst>
            </a:custGeom>
            <a:noFill/>
            <a:ln w="3048">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AU"/>
            </a:p>
          </p:txBody>
        </p:sp>
        <p:sp>
          <p:nvSpPr>
            <p:cNvPr id="245" name="Freeform 244"/>
            <p:cNvSpPr>
              <a:spLocks/>
            </p:cNvSpPr>
            <p:nvPr/>
          </p:nvSpPr>
          <p:spPr bwMode="auto">
            <a:xfrm>
              <a:off x="3413" y="2626"/>
              <a:ext cx="108" cy="168"/>
            </a:xfrm>
            <a:custGeom>
              <a:avLst/>
              <a:gdLst>
                <a:gd name="T0" fmla="*/ 24 w 108"/>
                <a:gd name="T1" fmla="*/ 0 h 168"/>
                <a:gd name="T2" fmla="*/ 0 w 108"/>
                <a:gd name="T3" fmla="*/ 0 h 168"/>
                <a:gd name="T4" fmla="*/ 0 w 108"/>
                <a:gd name="T5" fmla="*/ 167 h 168"/>
                <a:gd name="T6" fmla="*/ 108 w 108"/>
                <a:gd name="T7" fmla="*/ 167 h 168"/>
                <a:gd name="T8" fmla="*/ 108 w 108"/>
                <a:gd name="T9" fmla="*/ 148 h 168"/>
                <a:gd name="T10" fmla="*/ 24 w 108"/>
                <a:gd name="T11" fmla="*/ 148 h 168"/>
                <a:gd name="T12" fmla="*/ 24 w 108"/>
                <a:gd name="T13" fmla="*/ 0 h 168"/>
              </a:gdLst>
              <a:ahLst/>
              <a:cxnLst>
                <a:cxn ang="0">
                  <a:pos x="T0" y="T1"/>
                </a:cxn>
                <a:cxn ang="0">
                  <a:pos x="T2" y="T3"/>
                </a:cxn>
                <a:cxn ang="0">
                  <a:pos x="T4" y="T5"/>
                </a:cxn>
                <a:cxn ang="0">
                  <a:pos x="T6" y="T7"/>
                </a:cxn>
                <a:cxn ang="0">
                  <a:pos x="T8" y="T9"/>
                </a:cxn>
                <a:cxn ang="0">
                  <a:pos x="T10" y="T11"/>
                </a:cxn>
                <a:cxn ang="0">
                  <a:pos x="T12" y="T13"/>
                </a:cxn>
              </a:cxnLst>
              <a:rect l="0" t="0" r="r" b="b"/>
              <a:pathLst>
                <a:path w="108" h="168">
                  <a:moveTo>
                    <a:pt x="24" y="0"/>
                  </a:moveTo>
                  <a:lnTo>
                    <a:pt x="0" y="0"/>
                  </a:lnTo>
                  <a:lnTo>
                    <a:pt x="0" y="167"/>
                  </a:lnTo>
                  <a:lnTo>
                    <a:pt x="108" y="167"/>
                  </a:lnTo>
                  <a:lnTo>
                    <a:pt x="108" y="148"/>
                  </a:lnTo>
                  <a:lnTo>
                    <a:pt x="24" y="148"/>
                  </a:lnTo>
                  <a:lnTo>
                    <a:pt x="2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46" name="Freeform 245"/>
            <p:cNvSpPr>
              <a:spLocks/>
            </p:cNvSpPr>
            <p:nvPr/>
          </p:nvSpPr>
          <p:spPr bwMode="auto">
            <a:xfrm>
              <a:off x="3413" y="2626"/>
              <a:ext cx="108" cy="168"/>
            </a:xfrm>
            <a:custGeom>
              <a:avLst/>
              <a:gdLst>
                <a:gd name="T0" fmla="*/ 0 w 108"/>
                <a:gd name="T1" fmla="*/ 167 h 168"/>
                <a:gd name="T2" fmla="*/ 108 w 108"/>
                <a:gd name="T3" fmla="*/ 167 h 168"/>
                <a:gd name="T4" fmla="*/ 108 w 108"/>
                <a:gd name="T5" fmla="*/ 148 h 168"/>
                <a:gd name="T6" fmla="*/ 24 w 108"/>
                <a:gd name="T7" fmla="*/ 148 h 168"/>
                <a:gd name="T8" fmla="*/ 24 w 108"/>
                <a:gd name="T9" fmla="*/ 0 h 168"/>
                <a:gd name="T10" fmla="*/ 0 w 108"/>
                <a:gd name="T11" fmla="*/ 0 h 168"/>
                <a:gd name="T12" fmla="*/ 0 w 108"/>
                <a:gd name="T13" fmla="*/ 167 h 168"/>
              </a:gdLst>
              <a:ahLst/>
              <a:cxnLst>
                <a:cxn ang="0">
                  <a:pos x="T0" y="T1"/>
                </a:cxn>
                <a:cxn ang="0">
                  <a:pos x="T2" y="T3"/>
                </a:cxn>
                <a:cxn ang="0">
                  <a:pos x="T4" y="T5"/>
                </a:cxn>
                <a:cxn ang="0">
                  <a:pos x="T6" y="T7"/>
                </a:cxn>
                <a:cxn ang="0">
                  <a:pos x="T8" y="T9"/>
                </a:cxn>
                <a:cxn ang="0">
                  <a:pos x="T10" y="T11"/>
                </a:cxn>
                <a:cxn ang="0">
                  <a:pos x="T12" y="T13"/>
                </a:cxn>
              </a:cxnLst>
              <a:rect l="0" t="0" r="r" b="b"/>
              <a:pathLst>
                <a:path w="108" h="168">
                  <a:moveTo>
                    <a:pt x="0" y="167"/>
                  </a:moveTo>
                  <a:lnTo>
                    <a:pt x="108" y="167"/>
                  </a:lnTo>
                  <a:lnTo>
                    <a:pt x="108" y="148"/>
                  </a:lnTo>
                  <a:lnTo>
                    <a:pt x="24" y="148"/>
                  </a:lnTo>
                  <a:lnTo>
                    <a:pt x="24" y="0"/>
                  </a:lnTo>
                  <a:lnTo>
                    <a:pt x="0" y="0"/>
                  </a:lnTo>
                  <a:lnTo>
                    <a:pt x="0" y="167"/>
                  </a:lnTo>
                </a:path>
              </a:pathLst>
            </a:custGeom>
            <a:noFill/>
            <a:ln w="3048">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AU"/>
            </a:p>
          </p:txBody>
        </p:sp>
        <p:sp>
          <p:nvSpPr>
            <p:cNvPr id="247" name="Rectangle 246"/>
            <p:cNvSpPr>
              <a:spLocks/>
            </p:cNvSpPr>
            <p:nvPr/>
          </p:nvSpPr>
          <p:spPr bwMode="auto">
            <a:xfrm>
              <a:off x="3233" y="3633"/>
              <a:ext cx="263" cy="352"/>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rot="0" vert="horz" wrap="square" lIns="91440" tIns="45720" rIns="91440" bIns="45720" anchor="t" anchorCtr="0" upright="1">
              <a:noAutofit/>
            </a:bodyPr>
            <a:lstStyle/>
            <a:p>
              <a:endParaRPr lang="en-AU"/>
            </a:p>
          </p:txBody>
        </p:sp>
        <p:grpSp>
          <p:nvGrpSpPr>
            <p:cNvPr id="248" name="Group 247"/>
            <p:cNvGrpSpPr>
              <a:grpSpLocks/>
            </p:cNvGrpSpPr>
            <p:nvPr/>
          </p:nvGrpSpPr>
          <p:grpSpPr bwMode="auto">
            <a:xfrm>
              <a:off x="3271" y="3674"/>
              <a:ext cx="149" cy="180"/>
              <a:chOff x="3271" y="3674"/>
              <a:chExt cx="149" cy="180"/>
            </a:xfrm>
          </p:grpSpPr>
          <p:sp>
            <p:nvSpPr>
              <p:cNvPr id="252" name="Freeform 251"/>
              <p:cNvSpPr>
                <a:spLocks/>
              </p:cNvSpPr>
              <p:nvPr/>
            </p:nvSpPr>
            <p:spPr bwMode="auto">
              <a:xfrm>
                <a:off x="3271" y="3674"/>
                <a:ext cx="149" cy="180"/>
              </a:xfrm>
              <a:custGeom>
                <a:avLst/>
                <a:gdLst>
                  <a:gd name="T0" fmla="*/ 93 w 149"/>
                  <a:gd name="T1" fmla="*/ 0 h 180"/>
                  <a:gd name="T2" fmla="*/ 62 w 149"/>
                  <a:gd name="T3" fmla="*/ 0 h 180"/>
                  <a:gd name="T4" fmla="*/ 45 w 149"/>
                  <a:gd name="T5" fmla="*/ 4 h 180"/>
                  <a:gd name="T6" fmla="*/ 38 w 149"/>
                  <a:gd name="T7" fmla="*/ 7 h 180"/>
                  <a:gd name="T8" fmla="*/ 33 w 149"/>
                  <a:gd name="T9" fmla="*/ 12 h 180"/>
                  <a:gd name="T10" fmla="*/ 21 w 149"/>
                  <a:gd name="T11" fmla="*/ 21 h 180"/>
                  <a:gd name="T12" fmla="*/ 12 w 149"/>
                  <a:gd name="T13" fmla="*/ 36 h 180"/>
                  <a:gd name="T14" fmla="*/ 9 w 149"/>
                  <a:gd name="T15" fmla="*/ 43 h 180"/>
                  <a:gd name="T16" fmla="*/ 4 w 149"/>
                  <a:gd name="T17" fmla="*/ 50 h 180"/>
                  <a:gd name="T18" fmla="*/ 2 w 149"/>
                  <a:gd name="T19" fmla="*/ 57 h 180"/>
                  <a:gd name="T20" fmla="*/ 2 w 149"/>
                  <a:gd name="T21" fmla="*/ 67 h 180"/>
                  <a:gd name="T22" fmla="*/ 0 w 149"/>
                  <a:gd name="T23" fmla="*/ 76 h 180"/>
                  <a:gd name="T24" fmla="*/ 0 w 149"/>
                  <a:gd name="T25" fmla="*/ 86 h 180"/>
                  <a:gd name="T26" fmla="*/ 2 w 149"/>
                  <a:gd name="T27" fmla="*/ 108 h 180"/>
                  <a:gd name="T28" fmla="*/ 4 w 149"/>
                  <a:gd name="T29" fmla="*/ 127 h 180"/>
                  <a:gd name="T30" fmla="*/ 12 w 149"/>
                  <a:gd name="T31" fmla="*/ 141 h 180"/>
                  <a:gd name="T32" fmla="*/ 14 w 149"/>
                  <a:gd name="T33" fmla="*/ 148 h 180"/>
                  <a:gd name="T34" fmla="*/ 31 w 149"/>
                  <a:gd name="T35" fmla="*/ 165 h 180"/>
                  <a:gd name="T36" fmla="*/ 45 w 149"/>
                  <a:gd name="T37" fmla="*/ 172 h 180"/>
                  <a:gd name="T38" fmla="*/ 60 w 149"/>
                  <a:gd name="T39" fmla="*/ 177 h 180"/>
                  <a:gd name="T40" fmla="*/ 76 w 149"/>
                  <a:gd name="T41" fmla="*/ 180 h 180"/>
                  <a:gd name="T42" fmla="*/ 105 w 149"/>
                  <a:gd name="T43" fmla="*/ 175 h 180"/>
                  <a:gd name="T44" fmla="*/ 129 w 149"/>
                  <a:gd name="T45" fmla="*/ 160 h 180"/>
                  <a:gd name="T46" fmla="*/ 131 w 149"/>
                  <a:gd name="T47" fmla="*/ 158 h 180"/>
                  <a:gd name="T48" fmla="*/ 79 w 149"/>
                  <a:gd name="T49" fmla="*/ 158 h 180"/>
                  <a:gd name="T50" fmla="*/ 64 w 149"/>
                  <a:gd name="T51" fmla="*/ 156 h 180"/>
                  <a:gd name="T52" fmla="*/ 55 w 149"/>
                  <a:gd name="T53" fmla="*/ 153 h 180"/>
                  <a:gd name="T54" fmla="*/ 48 w 149"/>
                  <a:gd name="T55" fmla="*/ 148 h 180"/>
                  <a:gd name="T56" fmla="*/ 38 w 149"/>
                  <a:gd name="T57" fmla="*/ 139 h 180"/>
                  <a:gd name="T58" fmla="*/ 33 w 149"/>
                  <a:gd name="T59" fmla="*/ 129 h 180"/>
                  <a:gd name="T60" fmla="*/ 28 w 149"/>
                  <a:gd name="T61" fmla="*/ 117 h 180"/>
                  <a:gd name="T62" fmla="*/ 23 w 149"/>
                  <a:gd name="T63" fmla="*/ 103 h 180"/>
                  <a:gd name="T64" fmla="*/ 23 w 149"/>
                  <a:gd name="T65" fmla="*/ 74 h 180"/>
                  <a:gd name="T66" fmla="*/ 28 w 149"/>
                  <a:gd name="T67" fmla="*/ 60 h 180"/>
                  <a:gd name="T68" fmla="*/ 33 w 149"/>
                  <a:gd name="T69" fmla="*/ 48 h 180"/>
                  <a:gd name="T70" fmla="*/ 38 w 149"/>
                  <a:gd name="T71" fmla="*/ 38 h 180"/>
                  <a:gd name="T72" fmla="*/ 45 w 149"/>
                  <a:gd name="T73" fmla="*/ 28 h 180"/>
                  <a:gd name="T74" fmla="*/ 50 w 149"/>
                  <a:gd name="T75" fmla="*/ 28 h 180"/>
                  <a:gd name="T76" fmla="*/ 55 w 149"/>
                  <a:gd name="T77" fmla="*/ 24 h 180"/>
                  <a:gd name="T78" fmla="*/ 64 w 149"/>
                  <a:gd name="T79" fmla="*/ 21 h 180"/>
                  <a:gd name="T80" fmla="*/ 79 w 149"/>
                  <a:gd name="T81" fmla="*/ 19 h 180"/>
                  <a:gd name="T82" fmla="*/ 132 w 149"/>
                  <a:gd name="T83" fmla="*/ 19 h 180"/>
                  <a:gd name="T84" fmla="*/ 127 w 149"/>
                  <a:gd name="T85" fmla="*/ 14 h 180"/>
                  <a:gd name="T86" fmla="*/ 117 w 149"/>
                  <a:gd name="T87" fmla="*/ 7 h 180"/>
                  <a:gd name="T88" fmla="*/ 105 w 149"/>
                  <a:gd name="T89" fmla="*/ 2 h 180"/>
                  <a:gd name="T90" fmla="*/ 93 w 149"/>
                  <a:gd name="T91" fmla="*/ 0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49" h="180">
                    <a:moveTo>
                      <a:pt x="93" y="0"/>
                    </a:moveTo>
                    <a:lnTo>
                      <a:pt x="62" y="0"/>
                    </a:lnTo>
                    <a:lnTo>
                      <a:pt x="45" y="4"/>
                    </a:lnTo>
                    <a:lnTo>
                      <a:pt x="38" y="7"/>
                    </a:lnTo>
                    <a:lnTo>
                      <a:pt x="33" y="12"/>
                    </a:lnTo>
                    <a:lnTo>
                      <a:pt x="21" y="21"/>
                    </a:lnTo>
                    <a:lnTo>
                      <a:pt x="12" y="36"/>
                    </a:lnTo>
                    <a:lnTo>
                      <a:pt x="9" y="43"/>
                    </a:lnTo>
                    <a:lnTo>
                      <a:pt x="4" y="50"/>
                    </a:lnTo>
                    <a:lnTo>
                      <a:pt x="2" y="57"/>
                    </a:lnTo>
                    <a:lnTo>
                      <a:pt x="2" y="67"/>
                    </a:lnTo>
                    <a:lnTo>
                      <a:pt x="0" y="76"/>
                    </a:lnTo>
                    <a:lnTo>
                      <a:pt x="0" y="86"/>
                    </a:lnTo>
                    <a:lnTo>
                      <a:pt x="2" y="108"/>
                    </a:lnTo>
                    <a:lnTo>
                      <a:pt x="4" y="127"/>
                    </a:lnTo>
                    <a:lnTo>
                      <a:pt x="12" y="141"/>
                    </a:lnTo>
                    <a:lnTo>
                      <a:pt x="14" y="148"/>
                    </a:lnTo>
                    <a:lnTo>
                      <a:pt x="31" y="165"/>
                    </a:lnTo>
                    <a:lnTo>
                      <a:pt x="45" y="172"/>
                    </a:lnTo>
                    <a:lnTo>
                      <a:pt x="60" y="177"/>
                    </a:lnTo>
                    <a:lnTo>
                      <a:pt x="76" y="180"/>
                    </a:lnTo>
                    <a:lnTo>
                      <a:pt x="105" y="175"/>
                    </a:lnTo>
                    <a:lnTo>
                      <a:pt x="129" y="160"/>
                    </a:lnTo>
                    <a:lnTo>
                      <a:pt x="131" y="158"/>
                    </a:lnTo>
                    <a:lnTo>
                      <a:pt x="79" y="158"/>
                    </a:lnTo>
                    <a:lnTo>
                      <a:pt x="64" y="156"/>
                    </a:lnTo>
                    <a:lnTo>
                      <a:pt x="55" y="153"/>
                    </a:lnTo>
                    <a:lnTo>
                      <a:pt x="48" y="148"/>
                    </a:lnTo>
                    <a:lnTo>
                      <a:pt x="38" y="139"/>
                    </a:lnTo>
                    <a:lnTo>
                      <a:pt x="33" y="129"/>
                    </a:lnTo>
                    <a:lnTo>
                      <a:pt x="28" y="117"/>
                    </a:lnTo>
                    <a:lnTo>
                      <a:pt x="23" y="103"/>
                    </a:lnTo>
                    <a:lnTo>
                      <a:pt x="23" y="74"/>
                    </a:lnTo>
                    <a:lnTo>
                      <a:pt x="28" y="60"/>
                    </a:lnTo>
                    <a:lnTo>
                      <a:pt x="33" y="48"/>
                    </a:lnTo>
                    <a:lnTo>
                      <a:pt x="38" y="38"/>
                    </a:lnTo>
                    <a:lnTo>
                      <a:pt x="45" y="28"/>
                    </a:lnTo>
                    <a:lnTo>
                      <a:pt x="50" y="28"/>
                    </a:lnTo>
                    <a:lnTo>
                      <a:pt x="55" y="24"/>
                    </a:lnTo>
                    <a:lnTo>
                      <a:pt x="64" y="21"/>
                    </a:lnTo>
                    <a:lnTo>
                      <a:pt x="79" y="19"/>
                    </a:lnTo>
                    <a:lnTo>
                      <a:pt x="132" y="19"/>
                    </a:lnTo>
                    <a:lnTo>
                      <a:pt x="127" y="14"/>
                    </a:lnTo>
                    <a:lnTo>
                      <a:pt x="117" y="7"/>
                    </a:lnTo>
                    <a:lnTo>
                      <a:pt x="105" y="2"/>
                    </a:lnTo>
                    <a:lnTo>
                      <a:pt x="93"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53" name="Freeform 252"/>
              <p:cNvSpPr>
                <a:spLocks/>
              </p:cNvSpPr>
              <p:nvPr/>
            </p:nvSpPr>
            <p:spPr bwMode="auto">
              <a:xfrm>
                <a:off x="3271" y="3674"/>
                <a:ext cx="149" cy="180"/>
              </a:xfrm>
              <a:custGeom>
                <a:avLst/>
                <a:gdLst>
                  <a:gd name="T0" fmla="*/ 148 w 149"/>
                  <a:gd name="T1" fmla="*/ 112 h 180"/>
                  <a:gd name="T2" fmla="*/ 127 w 149"/>
                  <a:gd name="T3" fmla="*/ 112 h 180"/>
                  <a:gd name="T4" fmla="*/ 124 w 149"/>
                  <a:gd name="T5" fmla="*/ 120 h 180"/>
                  <a:gd name="T6" fmla="*/ 122 w 149"/>
                  <a:gd name="T7" fmla="*/ 129 h 180"/>
                  <a:gd name="T8" fmla="*/ 120 w 149"/>
                  <a:gd name="T9" fmla="*/ 136 h 180"/>
                  <a:gd name="T10" fmla="*/ 117 w 149"/>
                  <a:gd name="T11" fmla="*/ 139 h 180"/>
                  <a:gd name="T12" fmla="*/ 112 w 149"/>
                  <a:gd name="T13" fmla="*/ 146 h 180"/>
                  <a:gd name="T14" fmla="*/ 98 w 149"/>
                  <a:gd name="T15" fmla="*/ 156 h 180"/>
                  <a:gd name="T16" fmla="*/ 88 w 149"/>
                  <a:gd name="T17" fmla="*/ 156 h 180"/>
                  <a:gd name="T18" fmla="*/ 83 w 149"/>
                  <a:gd name="T19" fmla="*/ 158 h 180"/>
                  <a:gd name="T20" fmla="*/ 131 w 149"/>
                  <a:gd name="T21" fmla="*/ 158 h 180"/>
                  <a:gd name="T22" fmla="*/ 136 w 149"/>
                  <a:gd name="T23" fmla="*/ 151 h 180"/>
                  <a:gd name="T24" fmla="*/ 143 w 149"/>
                  <a:gd name="T25" fmla="*/ 139 h 180"/>
                  <a:gd name="T26" fmla="*/ 146 w 149"/>
                  <a:gd name="T27" fmla="*/ 132 h 180"/>
                  <a:gd name="T28" fmla="*/ 146 w 149"/>
                  <a:gd name="T29" fmla="*/ 127 h 180"/>
                  <a:gd name="T30" fmla="*/ 148 w 149"/>
                  <a:gd name="T31" fmla="*/ 112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49" h="180">
                    <a:moveTo>
                      <a:pt x="148" y="112"/>
                    </a:moveTo>
                    <a:lnTo>
                      <a:pt x="127" y="112"/>
                    </a:lnTo>
                    <a:lnTo>
                      <a:pt x="124" y="120"/>
                    </a:lnTo>
                    <a:lnTo>
                      <a:pt x="122" y="129"/>
                    </a:lnTo>
                    <a:lnTo>
                      <a:pt x="120" y="136"/>
                    </a:lnTo>
                    <a:lnTo>
                      <a:pt x="117" y="139"/>
                    </a:lnTo>
                    <a:lnTo>
                      <a:pt x="112" y="146"/>
                    </a:lnTo>
                    <a:lnTo>
                      <a:pt x="98" y="156"/>
                    </a:lnTo>
                    <a:lnTo>
                      <a:pt x="88" y="156"/>
                    </a:lnTo>
                    <a:lnTo>
                      <a:pt x="83" y="158"/>
                    </a:lnTo>
                    <a:lnTo>
                      <a:pt x="131" y="158"/>
                    </a:lnTo>
                    <a:lnTo>
                      <a:pt x="136" y="151"/>
                    </a:lnTo>
                    <a:lnTo>
                      <a:pt x="143" y="139"/>
                    </a:lnTo>
                    <a:lnTo>
                      <a:pt x="146" y="132"/>
                    </a:lnTo>
                    <a:lnTo>
                      <a:pt x="146" y="127"/>
                    </a:lnTo>
                    <a:lnTo>
                      <a:pt x="148" y="112"/>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54" name="Freeform 253"/>
              <p:cNvSpPr>
                <a:spLocks/>
              </p:cNvSpPr>
              <p:nvPr/>
            </p:nvSpPr>
            <p:spPr bwMode="auto">
              <a:xfrm>
                <a:off x="3271" y="3674"/>
                <a:ext cx="149" cy="180"/>
              </a:xfrm>
              <a:custGeom>
                <a:avLst/>
                <a:gdLst>
                  <a:gd name="T0" fmla="*/ 132 w 149"/>
                  <a:gd name="T1" fmla="*/ 19 h 180"/>
                  <a:gd name="T2" fmla="*/ 88 w 149"/>
                  <a:gd name="T3" fmla="*/ 19 h 180"/>
                  <a:gd name="T4" fmla="*/ 103 w 149"/>
                  <a:gd name="T5" fmla="*/ 24 h 180"/>
                  <a:gd name="T6" fmla="*/ 117 w 149"/>
                  <a:gd name="T7" fmla="*/ 33 h 180"/>
                  <a:gd name="T8" fmla="*/ 120 w 149"/>
                  <a:gd name="T9" fmla="*/ 40 h 180"/>
                  <a:gd name="T10" fmla="*/ 122 w 149"/>
                  <a:gd name="T11" fmla="*/ 45 h 180"/>
                  <a:gd name="T12" fmla="*/ 124 w 149"/>
                  <a:gd name="T13" fmla="*/ 55 h 180"/>
                  <a:gd name="T14" fmla="*/ 148 w 149"/>
                  <a:gd name="T15" fmla="*/ 55 h 180"/>
                  <a:gd name="T16" fmla="*/ 146 w 149"/>
                  <a:gd name="T17" fmla="*/ 43 h 180"/>
                  <a:gd name="T18" fmla="*/ 141 w 149"/>
                  <a:gd name="T19" fmla="*/ 31 h 180"/>
                  <a:gd name="T20" fmla="*/ 134 w 149"/>
                  <a:gd name="T21" fmla="*/ 21 h 180"/>
                  <a:gd name="T22" fmla="*/ 132 w 149"/>
                  <a:gd name="T23" fmla="*/ 19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49" h="180">
                    <a:moveTo>
                      <a:pt x="132" y="19"/>
                    </a:moveTo>
                    <a:lnTo>
                      <a:pt x="88" y="19"/>
                    </a:lnTo>
                    <a:lnTo>
                      <a:pt x="103" y="24"/>
                    </a:lnTo>
                    <a:lnTo>
                      <a:pt x="117" y="33"/>
                    </a:lnTo>
                    <a:lnTo>
                      <a:pt x="120" y="40"/>
                    </a:lnTo>
                    <a:lnTo>
                      <a:pt x="122" y="45"/>
                    </a:lnTo>
                    <a:lnTo>
                      <a:pt x="124" y="55"/>
                    </a:lnTo>
                    <a:lnTo>
                      <a:pt x="148" y="55"/>
                    </a:lnTo>
                    <a:lnTo>
                      <a:pt x="146" y="43"/>
                    </a:lnTo>
                    <a:lnTo>
                      <a:pt x="141" y="31"/>
                    </a:lnTo>
                    <a:lnTo>
                      <a:pt x="134" y="21"/>
                    </a:lnTo>
                    <a:lnTo>
                      <a:pt x="132" y="19"/>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sp>
          <p:nvSpPr>
            <p:cNvPr id="249" name="Freeform 248"/>
            <p:cNvSpPr>
              <a:spLocks/>
            </p:cNvSpPr>
            <p:nvPr/>
          </p:nvSpPr>
          <p:spPr bwMode="auto">
            <a:xfrm>
              <a:off x="3271" y="3674"/>
              <a:ext cx="149" cy="180"/>
            </a:xfrm>
            <a:custGeom>
              <a:avLst/>
              <a:gdLst>
                <a:gd name="T0" fmla="*/ 124 w 149"/>
                <a:gd name="T1" fmla="*/ 120 h 180"/>
                <a:gd name="T2" fmla="*/ 120 w 149"/>
                <a:gd name="T3" fmla="*/ 136 h 180"/>
                <a:gd name="T4" fmla="*/ 112 w 149"/>
                <a:gd name="T5" fmla="*/ 146 h 180"/>
                <a:gd name="T6" fmla="*/ 88 w 149"/>
                <a:gd name="T7" fmla="*/ 156 h 180"/>
                <a:gd name="T8" fmla="*/ 79 w 149"/>
                <a:gd name="T9" fmla="*/ 158 h 180"/>
                <a:gd name="T10" fmla="*/ 55 w 149"/>
                <a:gd name="T11" fmla="*/ 153 h 180"/>
                <a:gd name="T12" fmla="*/ 38 w 149"/>
                <a:gd name="T13" fmla="*/ 139 h 180"/>
                <a:gd name="T14" fmla="*/ 28 w 149"/>
                <a:gd name="T15" fmla="*/ 117 h 180"/>
                <a:gd name="T16" fmla="*/ 23 w 149"/>
                <a:gd name="T17" fmla="*/ 74 h 180"/>
                <a:gd name="T18" fmla="*/ 33 w 149"/>
                <a:gd name="T19" fmla="*/ 48 h 180"/>
                <a:gd name="T20" fmla="*/ 45 w 149"/>
                <a:gd name="T21" fmla="*/ 28 h 180"/>
                <a:gd name="T22" fmla="*/ 55 w 149"/>
                <a:gd name="T23" fmla="*/ 24 h 180"/>
                <a:gd name="T24" fmla="*/ 79 w 149"/>
                <a:gd name="T25" fmla="*/ 19 h 180"/>
                <a:gd name="T26" fmla="*/ 103 w 149"/>
                <a:gd name="T27" fmla="*/ 24 h 180"/>
                <a:gd name="T28" fmla="*/ 120 w 149"/>
                <a:gd name="T29" fmla="*/ 40 h 180"/>
                <a:gd name="T30" fmla="*/ 124 w 149"/>
                <a:gd name="T31" fmla="*/ 55 h 180"/>
                <a:gd name="T32" fmla="*/ 146 w 149"/>
                <a:gd name="T33" fmla="*/ 43 h 180"/>
                <a:gd name="T34" fmla="*/ 134 w 149"/>
                <a:gd name="T35" fmla="*/ 21 h 180"/>
                <a:gd name="T36" fmla="*/ 117 w 149"/>
                <a:gd name="T37" fmla="*/ 7 h 180"/>
                <a:gd name="T38" fmla="*/ 93 w 149"/>
                <a:gd name="T39" fmla="*/ 0 h 180"/>
                <a:gd name="T40" fmla="*/ 45 w 149"/>
                <a:gd name="T41" fmla="*/ 4 h 180"/>
                <a:gd name="T42" fmla="*/ 33 w 149"/>
                <a:gd name="T43" fmla="*/ 12 h 180"/>
                <a:gd name="T44" fmla="*/ 12 w 149"/>
                <a:gd name="T45" fmla="*/ 36 h 180"/>
                <a:gd name="T46" fmla="*/ 4 w 149"/>
                <a:gd name="T47" fmla="*/ 50 h 180"/>
                <a:gd name="T48" fmla="*/ 2 w 149"/>
                <a:gd name="T49" fmla="*/ 67 h 180"/>
                <a:gd name="T50" fmla="*/ 0 w 149"/>
                <a:gd name="T51" fmla="*/ 86 h 180"/>
                <a:gd name="T52" fmla="*/ 4 w 149"/>
                <a:gd name="T53" fmla="*/ 127 h 180"/>
                <a:gd name="T54" fmla="*/ 14 w 149"/>
                <a:gd name="T55" fmla="*/ 148 h 180"/>
                <a:gd name="T56" fmla="*/ 45 w 149"/>
                <a:gd name="T57" fmla="*/ 172 h 180"/>
                <a:gd name="T58" fmla="*/ 76 w 149"/>
                <a:gd name="T59" fmla="*/ 180 h 180"/>
                <a:gd name="T60" fmla="*/ 105 w 149"/>
                <a:gd name="T61" fmla="*/ 175 h 180"/>
                <a:gd name="T62" fmla="*/ 136 w 149"/>
                <a:gd name="T63" fmla="*/ 151 h 180"/>
                <a:gd name="T64" fmla="*/ 146 w 149"/>
                <a:gd name="T65" fmla="*/ 132 h 180"/>
                <a:gd name="T66" fmla="*/ 148 w 149"/>
                <a:gd name="T67" fmla="*/ 112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49" h="180">
                  <a:moveTo>
                    <a:pt x="127" y="112"/>
                  </a:moveTo>
                  <a:lnTo>
                    <a:pt x="124" y="120"/>
                  </a:lnTo>
                  <a:lnTo>
                    <a:pt x="122" y="129"/>
                  </a:lnTo>
                  <a:lnTo>
                    <a:pt x="120" y="136"/>
                  </a:lnTo>
                  <a:lnTo>
                    <a:pt x="117" y="139"/>
                  </a:lnTo>
                  <a:lnTo>
                    <a:pt x="112" y="146"/>
                  </a:lnTo>
                  <a:lnTo>
                    <a:pt x="98" y="156"/>
                  </a:lnTo>
                  <a:lnTo>
                    <a:pt x="88" y="156"/>
                  </a:lnTo>
                  <a:lnTo>
                    <a:pt x="83" y="158"/>
                  </a:lnTo>
                  <a:lnTo>
                    <a:pt x="79" y="158"/>
                  </a:lnTo>
                  <a:lnTo>
                    <a:pt x="64" y="156"/>
                  </a:lnTo>
                  <a:lnTo>
                    <a:pt x="55" y="153"/>
                  </a:lnTo>
                  <a:lnTo>
                    <a:pt x="48" y="148"/>
                  </a:lnTo>
                  <a:lnTo>
                    <a:pt x="38" y="139"/>
                  </a:lnTo>
                  <a:lnTo>
                    <a:pt x="33" y="129"/>
                  </a:lnTo>
                  <a:lnTo>
                    <a:pt x="28" y="117"/>
                  </a:lnTo>
                  <a:lnTo>
                    <a:pt x="23" y="103"/>
                  </a:lnTo>
                  <a:lnTo>
                    <a:pt x="23" y="74"/>
                  </a:lnTo>
                  <a:lnTo>
                    <a:pt x="28" y="60"/>
                  </a:lnTo>
                  <a:lnTo>
                    <a:pt x="33" y="48"/>
                  </a:lnTo>
                  <a:lnTo>
                    <a:pt x="38" y="38"/>
                  </a:lnTo>
                  <a:lnTo>
                    <a:pt x="45" y="28"/>
                  </a:lnTo>
                  <a:lnTo>
                    <a:pt x="50" y="28"/>
                  </a:lnTo>
                  <a:lnTo>
                    <a:pt x="55" y="24"/>
                  </a:lnTo>
                  <a:lnTo>
                    <a:pt x="64" y="21"/>
                  </a:lnTo>
                  <a:lnTo>
                    <a:pt x="79" y="19"/>
                  </a:lnTo>
                  <a:lnTo>
                    <a:pt x="88" y="19"/>
                  </a:lnTo>
                  <a:lnTo>
                    <a:pt x="103" y="24"/>
                  </a:lnTo>
                  <a:lnTo>
                    <a:pt x="117" y="33"/>
                  </a:lnTo>
                  <a:lnTo>
                    <a:pt x="120" y="40"/>
                  </a:lnTo>
                  <a:lnTo>
                    <a:pt x="122" y="45"/>
                  </a:lnTo>
                  <a:lnTo>
                    <a:pt x="124" y="55"/>
                  </a:lnTo>
                  <a:lnTo>
                    <a:pt x="148" y="55"/>
                  </a:lnTo>
                  <a:lnTo>
                    <a:pt x="146" y="43"/>
                  </a:lnTo>
                  <a:lnTo>
                    <a:pt x="141" y="31"/>
                  </a:lnTo>
                  <a:lnTo>
                    <a:pt x="134" y="21"/>
                  </a:lnTo>
                  <a:lnTo>
                    <a:pt x="127" y="14"/>
                  </a:lnTo>
                  <a:lnTo>
                    <a:pt x="117" y="7"/>
                  </a:lnTo>
                  <a:lnTo>
                    <a:pt x="105" y="2"/>
                  </a:lnTo>
                  <a:lnTo>
                    <a:pt x="93" y="0"/>
                  </a:lnTo>
                  <a:lnTo>
                    <a:pt x="62" y="0"/>
                  </a:lnTo>
                  <a:lnTo>
                    <a:pt x="45" y="4"/>
                  </a:lnTo>
                  <a:lnTo>
                    <a:pt x="38" y="7"/>
                  </a:lnTo>
                  <a:lnTo>
                    <a:pt x="33" y="12"/>
                  </a:lnTo>
                  <a:lnTo>
                    <a:pt x="21" y="21"/>
                  </a:lnTo>
                  <a:lnTo>
                    <a:pt x="12" y="36"/>
                  </a:lnTo>
                  <a:lnTo>
                    <a:pt x="9" y="43"/>
                  </a:lnTo>
                  <a:lnTo>
                    <a:pt x="4" y="50"/>
                  </a:lnTo>
                  <a:lnTo>
                    <a:pt x="2" y="57"/>
                  </a:lnTo>
                  <a:lnTo>
                    <a:pt x="2" y="67"/>
                  </a:lnTo>
                  <a:lnTo>
                    <a:pt x="0" y="76"/>
                  </a:lnTo>
                  <a:lnTo>
                    <a:pt x="0" y="86"/>
                  </a:lnTo>
                  <a:lnTo>
                    <a:pt x="2" y="108"/>
                  </a:lnTo>
                  <a:lnTo>
                    <a:pt x="4" y="127"/>
                  </a:lnTo>
                  <a:lnTo>
                    <a:pt x="12" y="141"/>
                  </a:lnTo>
                  <a:lnTo>
                    <a:pt x="14" y="148"/>
                  </a:lnTo>
                  <a:lnTo>
                    <a:pt x="31" y="165"/>
                  </a:lnTo>
                  <a:lnTo>
                    <a:pt x="45" y="172"/>
                  </a:lnTo>
                  <a:lnTo>
                    <a:pt x="60" y="177"/>
                  </a:lnTo>
                  <a:lnTo>
                    <a:pt x="76" y="180"/>
                  </a:lnTo>
                  <a:lnTo>
                    <a:pt x="91" y="177"/>
                  </a:lnTo>
                  <a:lnTo>
                    <a:pt x="105" y="175"/>
                  </a:lnTo>
                  <a:lnTo>
                    <a:pt x="129" y="160"/>
                  </a:lnTo>
                  <a:lnTo>
                    <a:pt x="136" y="151"/>
                  </a:lnTo>
                  <a:lnTo>
                    <a:pt x="143" y="139"/>
                  </a:lnTo>
                  <a:lnTo>
                    <a:pt x="146" y="132"/>
                  </a:lnTo>
                  <a:lnTo>
                    <a:pt x="146" y="127"/>
                  </a:lnTo>
                  <a:lnTo>
                    <a:pt x="148" y="112"/>
                  </a:lnTo>
                  <a:lnTo>
                    <a:pt x="127" y="112"/>
                  </a:lnTo>
                </a:path>
              </a:pathLst>
            </a:custGeom>
            <a:noFill/>
            <a:ln w="3048">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AU"/>
            </a:p>
          </p:txBody>
        </p:sp>
        <p:sp>
          <p:nvSpPr>
            <p:cNvPr id="250" name="Freeform 249"/>
            <p:cNvSpPr>
              <a:spLocks/>
            </p:cNvSpPr>
            <p:nvPr/>
          </p:nvSpPr>
          <p:spPr bwMode="auto">
            <a:xfrm>
              <a:off x="3341" y="3768"/>
              <a:ext cx="108" cy="170"/>
            </a:xfrm>
            <a:custGeom>
              <a:avLst/>
              <a:gdLst>
                <a:gd name="T0" fmla="*/ 23 w 108"/>
                <a:gd name="T1" fmla="*/ 0 h 170"/>
                <a:gd name="T2" fmla="*/ 0 w 108"/>
                <a:gd name="T3" fmla="*/ 0 h 170"/>
                <a:gd name="T4" fmla="*/ 0 w 108"/>
                <a:gd name="T5" fmla="*/ 170 h 170"/>
                <a:gd name="T6" fmla="*/ 107 w 108"/>
                <a:gd name="T7" fmla="*/ 170 h 170"/>
                <a:gd name="T8" fmla="*/ 107 w 108"/>
                <a:gd name="T9" fmla="*/ 148 h 170"/>
                <a:gd name="T10" fmla="*/ 23 w 108"/>
                <a:gd name="T11" fmla="*/ 148 h 170"/>
                <a:gd name="T12" fmla="*/ 23 w 108"/>
                <a:gd name="T13" fmla="*/ 0 h 170"/>
              </a:gdLst>
              <a:ahLst/>
              <a:cxnLst>
                <a:cxn ang="0">
                  <a:pos x="T0" y="T1"/>
                </a:cxn>
                <a:cxn ang="0">
                  <a:pos x="T2" y="T3"/>
                </a:cxn>
                <a:cxn ang="0">
                  <a:pos x="T4" y="T5"/>
                </a:cxn>
                <a:cxn ang="0">
                  <a:pos x="T6" y="T7"/>
                </a:cxn>
                <a:cxn ang="0">
                  <a:pos x="T8" y="T9"/>
                </a:cxn>
                <a:cxn ang="0">
                  <a:pos x="T10" y="T11"/>
                </a:cxn>
                <a:cxn ang="0">
                  <a:pos x="T12" y="T13"/>
                </a:cxn>
              </a:cxnLst>
              <a:rect l="0" t="0" r="r" b="b"/>
              <a:pathLst>
                <a:path w="108" h="170">
                  <a:moveTo>
                    <a:pt x="23" y="0"/>
                  </a:moveTo>
                  <a:lnTo>
                    <a:pt x="0" y="0"/>
                  </a:lnTo>
                  <a:lnTo>
                    <a:pt x="0" y="170"/>
                  </a:lnTo>
                  <a:lnTo>
                    <a:pt x="107" y="170"/>
                  </a:lnTo>
                  <a:lnTo>
                    <a:pt x="107" y="148"/>
                  </a:lnTo>
                  <a:lnTo>
                    <a:pt x="23" y="148"/>
                  </a:lnTo>
                  <a:lnTo>
                    <a:pt x="23"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51" name="Freeform 250"/>
            <p:cNvSpPr>
              <a:spLocks/>
            </p:cNvSpPr>
            <p:nvPr/>
          </p:nvSpPr>
          <p:spPr bwMode="auto">
            <a:xfrm>
              <a:off x="3341" y="3768"/>
              <a:ext cx="108" cy="170"/>
            </a:xfrm>
            <a:custGeom>
              <a:avLst/>
              <a:gdLst>
                <a:gd name="T0" fmla="*/ 0 w 108"/>
                <a:gd name="T1" fmla="*/ 170 h 170"/>
                <a:gd name="T2" fmla="*/ 107 w 108"/>
                <a:gd name="T3" fmla="*/ 170 h 170"/>
                <a:gd name="T4" fmla="*/ 107 w 108"/>
                <a:gd name="T5" fmla="*/ 148 h 170"/>
                <a:gd name="T6" fmla="*/ 23 w 108"/>
                <a:gd name="T7" fmla="*/ 148 h 170"/>
                <a:gd name="T8" fmla="*/ 23 w 108"/>
                <a:gd name="T9" fmla="*/ 0 h 170"/>
                <a:gd name="T10" fmla="*/ 0 w 108"/>
                <a:gd name="T11" fmla="*/ 0 h 170"/>
                <a:gd name="T12" fmla="*/ 0 w 108"/>
                <a:gd name="T13" fmla="*/ 170 h 170"/>
              </a:gdLst>
              <a:ahLst/>
              <a:cxnLst>
                <a:cxn ang="0">
                  <a:pos x="T0" y="T1"/>
                </a:cxn>
                <a:cxn ang="0">
                  <a:pos x="T2" y="T3"/>
                </a:cxn>
                <a:cxn ang="0">
                  <a:pos x="T4" y="T5"/>
                </a:cxn>
                <a:cxn ang="0">
                  <a:pos x="T6" y="T7"/>
                </a:cxn>
                <a:cxn ang="0">
                  <a:pos x="T8" y="T9"/>
                </a:cxn>
                <a:cxn ang="0">
                  <a:pos x="T10" y="T11"/>
                </a:cxn>
                <a:cxn ang="0">
                  <a:pos x="T12" y="T13"/>
                </a:cxn>
              </a:cxnLst>
              <a:rect l="0" t="0" r="r" b="b"/>
              <a:pathLst>
                <a:path w="108" h="170">
                  <a:moveTo>
                    <a:pt x="0" y="170"/>
                  </a:moveTo>
                  <a:lnTo>
                    <a:pt x="107" y="170"/>
                  </a:lnTo>
                  <a:lnTo>
                    <a:pt x="107" y="148"/>
                  </a:lnTo>
                  <a:lnTo>
                    <a:pt x="23" y="148"/>
                  </a:lnTo>
                  <a:lnTo>
                    <a:pt x="23" y="0"/>
                  </a:lnTo>
                  <a:lnTo>
                    <a:pt x="0" y="0"/>
                  </a:lnTo>
                  <a:lnTo>
                    <a:pt x="0" y="170"/>
                  </a:lnTo>
                </a:path>
              </a:pathLst>
            </a:custGeom>
            <a:noFill/>
            <a:ln w="3048">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AU"/>
            </a:p>
          </p:txBody>
        </p:sp>
      </p:grpSp>
      <p:sp>
        <p:nvSpPr>
          <p:cNvPr id="5" name="Rectangle 270"/>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AU"/>
          </a:p>
        </p:txBody>
      </p:sp>
      <p:sp>
        <p:nvSpPr>
          <p:cNvPr id="272" name="Rectangle 271"/>
          <p:cNvSpPr>
            <a:spLocks noChangeArrowheads="1"/>
          </p:cNvSpPr>
          <p:nvPr/>
        </p:nvSpPr>
        <p:spPr bwMode="auto">
          <a:xfrm>
            <a:off x="0" y="61595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73" name="Rectangle 272"/>
          <p:cNvSpPr>
            <a:spLocks noChangeArrowheads="1"/>
          </p:cNvSpPr>
          <p:nvPr/>
        </p:nvSpPr>
        <p:spPr bwMode="auto">
          <a:xfrm>
            <a:off x="0" y="639763"/>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74" name="Rectangle 273"/>
          <p:cNvSpPr>
            <a:spLocks noChangeArrowheads="1"/>
          </p:cNvSpPr>
          <p:nvPr/>
        </p:nvSpPr>
        <p:spPr bwMode="auto">
          <a:xfrm>
            <a:off x="0" y="639763"/>
            <a:ext cx="0" cy="0"/>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endParaRPr lang="en-AU"/>
          </a:p>
        </p:txBody>
      </p:sp>
      <p:sp>
        <p:nvSpPr>
          <p:cNvPr id="275" name="Rectangle 275"/>
          <p:cNvSpPr>
            <a:spLocks noChangeArrowheads="1"/>
          </p:cNvSpPr>
          <p:nvPr/>
        </p:nvSpPr>
        <p:spPr bwMode="auto">
          <a:xfrm>
            <a:off x="0" y="6846888"/>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val="2687146976"/>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p:cNvGrpSpPr>
            <a:grpSpLocks/>
          </p:cNvGrpSpPr>
          <p:nvPr/>
        </p:nvGrpSpPr>
        <p:grpSpPr bwMode="auto">
          <a:xfrm>
            <a:off x="1807210" y="2217420"/>
            <a:ext cx="5525770" cy="2425700"/>
            <a:chOff x="0" y="10"/>
            <a:chExt cx="8702" cy="3820"/>
          </a:xfrm>
        </p:grpSpPr>
        <p:sp>
          <p:nvSpPr>
            <p:cNvPr id="3" name="Rectangle 2"/>
            <p:cNvSpPr>
              <a:spLocks noChangeArrowheads="1"/>
            </p:cNvSpPr>
            <p:nvPr/>
          </p:nvSpPr>
          <p:spPr bwMode="auto">
            <a:xfrm>
              <a:off x="0" y="374"/>
              <a:ext cx="8340" cy="2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0" tIns="0" rIns="0" bIns="0" anchor="t" anchorCtr="0" upright="1">
              <a:noAutofit/>
            </a:bodyPr>
            <a:lstStyle/>
            <a:p>
              <a:pPr algn="l">
                <a:lnSpc>
                  <a:spcPts val="14500"/>
                </a:lnSpc>
                <a:spcAft>
                  <a:spcPts val="0"/>
                </a:spcAft>
              </a:pPr>
              <a:endParaRPr lang="en-AU" sz="1200">
                <a:effectLst/>
                <a:latin typeface="Times New Roman"/>
                <a:ea typeface="Calibri"/>
                <a:cs typeface="Times New Roman"/>
              </a:endParaRPr>
            </a:p>
            <a:p>
              <a:pPr>
                <a:lnSpc>
                  <a:spcPct val="115000"/>
                </a:lnSpc>
                <a:spcAft>
                  <a:spcPts val="0"/>
                </a:spcAft>
              </a:pPr>
              <a:r>
                <a:rPr lang="en-AU" sz="1200">
                  <a:effectLst/>
                  <a:latin typeface="Times New Roman"/>
                  <a:ea typeface="Calibri"/>
                  <a:cs typeface="Times New Roman"/>
                </a:rPr>
                <a:t> </a:t>
              </a:r>
              <a:endParaRPr lang="en-AU" sz="1100">
                <a:effectLst/>
                <a:latin typeface="Calibri"/>
                <a:ea typeface="Calibri"/>
                <a:cs typeface="Times New Roman"/>
              </a:endParaRPr>
            </a:p>
          </p:txBody>
        </p:sp>
        <p:sp>
          <p:nvSpPr>
            <p:cNvPr id="4" name="Freeform 3"/>
            <p:cNvSpPr>
              <a:spLocks/>
            </p:cNvSpPr>
            <p:nvPr/>
          </p:nvSpPr>
          <p:spPr bwMode="auto">
            <a:xfrm>
              <a:off x="2400" y="3252"/>
              <a:ext cx="86" cy="48"/>
            </a:xfrm>
            <a:custGeom>
              <a:avLst/>
              <a:gdLst>
                <a:gd name="T0" fmla="*/ 7 w 86"/>
                <a:gd name="T1" fmla="*/ 0 h 48"/>
                <a:gd name="T2" fmla="*/ 0 w 86"/>
                <a:gd name="T3" fmla="*/ 16 h 48"/>
                <a:gd name="T4" fmla="*/ 79 w 86"/>
                <a:gd name="T5" fmla="*/ 48 h 48"/>
                <a:gd name="T6" fmla="*/ 86 w 86"/>
                <a:gd name="T7" fmla="*/ 33 h 48"/>
                <a:gd name="T8" fmla="*/ 7 w 86"/>
                <a:gd name="T9" fmla="*/ 0 h 48"/>
              </a:gdLst>
              <a:ahLst/>
              <a:cxnLst>
                <a:cxn ang="0">
                  <a:pos x="T0" y="T1"/>
                </a:cxn>
                <a:cxn ang="0">
                  <a:pos x="T2" y="T3"/>
                </a:cxn>
                <a:cxn ang="0">
                  <a:pos x="T4" y="T5"/>
                </a:cxn>
                <a:cxn ang="0">
                  <a:pos x="T6" y="T7"/>
                </a:cxn>
                <a:cxn ang="0">
                  <a:pos x="T8" y="T9"/>
                </a:cxn>
              </a:cxnLst>
              <a:rect l="0" t="0" r="r" b="b"/>
              <a:pathLst>
                <a:path w="86" h="48">
                  <a:moveTo>
                    <a:pt x="7" y="0"/>
                  </a:moveTo>
                  <a:lnTo>
                    <a:pt x="0" y="16"/>
                  </a:lnTo>
                  <a:lnTo>
                    <a:pt x="79" y="48"/>
                  </a:lnTo>
                  <a:lnTo>
                    <a:pt x="86" y="33"/>
                  </a:lnTo>
                  <a:lnTo>
                    <a:pt x="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5" name="Freeform 4"/>
            <p:cNvSpPr>
              <a:spLocks/>
            </p:cNvSpPr>
            <p:nvPr/>
          </p:nvSpPr>
          <p:spPr bwMode="auto">
            <a:xfrm>
              <a:off x="1776" y="2995"/>
              <a:ext cx="84" cy="48"/>
            </a:xfrm>
            <a:custGeom>
              <a:avLst/>
              <a:gdLst>
                <a:gd name="T0" fmla="*/ 7 w 84"/>
                <a:gd name="T1" fmla="*/ 0 h 48"/>
                <a:gd name="T2" fmla="*/ 0 w 84"/>
                <a:gd name="T3" fmla="*/ 14 h 48"/>
                <a:gd name="T4" fmla="*/ 79 w 84"/>
                <a:gd name="T5" fmla="*/ 47 h 48"/>
                <a:gd name="T6" fmla="*/ 83 w 84"/>
                <a:gd name="T7" fmla="*/ 33 h 48"/>
                <a:gd name="T8" fmla="*/ 7 w 84"/>
                <a:gd name="T9" fmla="*/ 0 h 48"/>
              </a:gdLst>
              <a:ahLst/>
              <a:cxnLst>
                <a:cxn ang="0">
                  <a:pos x="T0" y="T1"/>
                </a:cxn>
                <a:cxn ang="0">
                  <a:pos x="T2" y="T3"/>
                </a:cxn>
                <a:cxn ang="0">
                  <a:pos x="T4" y="T5"/>
                </a:cxn>
                <a:cxn ang="0">
                  <a:pos x="T6" y="T7"/>
                </a:cxn>
                <a:cxn ang="0">
                  <a:pos x="T8" y="T9"/>
                </a:cxn>
              </a:cxnLst>
              <a:rect l="0" t="0" r="r" b="b"/>
              <a:pathLst>
                <a:path w="84" h="48">
                  <a:moveTo>
                    <a:pt x="7" y="0"/>
                  </a:moveTo>
                  <a:lnTo>
                    <a:pt x="0" y="14"/>
                  </a:lnTo>
                  <a:lnTo>
                    <a:pt x="79" y="47"/>
                  </a:lnTo>
                  <a:lnTo>
                    <a:pt x="83" y="33"/>
                  </a:lnTo>
                  <a:lnTo>
                    <a:pt x="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6" name="Freeform 5"/>
            <p:cNvSpPr>
              <a:spLocks/>
            </p:cNvSpPr>
            <p:nvPr/>
          </p:nvSpPr>
          <p:spPr bwMode="auto">
            <a:xfrm>
              <a:off x="1620" y="2930"/>
              <a:ext cx="84" cy="48"/>
            </a:xfrm>
            <a:custGeom>
              <a:avLst/>
              <a:gdLst>
                <a:gd name="T0" fmla="*/ 7 w 84"/>
                <a:gd name="T1" fmla="*/ 0 h 48"/>
                <a:gd name="T2" fmla="*/ 0 w 84"/>
                <a:gd name="T3" fmla="*/ 14 h 48"/>
                <a:gd name="T4" fmla="*/ 79 w 84"/>
                <a:gd name="T5" fmla="*/ 48 h 48"/>
                <a:gd name="T6" fmla="*/ 84 w 84"/>
                <a:gd name="T7" fmla="*/ 33 h 48"/>
                <a:gd name="T8" fmla="*/ 7 w 84"/>
                <a:gd name="T9" fmla="*/ 0 h 48"/>
              </a:gdLst>
              <a:ahLst/>
              <a:cxnLst>
                <a:cxn ang="0">
                  <a:pos x="T0" y="T1"/>
                </a:cxn>
                <a:cxn ang="0">
                  <a:pos x="T2" y="T3"/>
                </a:cxn>
                <a:cxn ang="0">
                  <a:pos x="T4" y="T5"/>
                </a:cxn>
                <a:cxn ang="0">
                  <a:pos x="T6" y="T7"/>
                </a:cxn>
                <a:cxn ang="0">
                  <a:pos x="T8" y="T9"/>
                </a:cxn>
              </a:cxnLst>
              <a:rect l="0" t="0" r="r" b="b"/>
              <a:pathLst>
                <a:path w="84" h="48">
                  <a:moveTo>
                    <a:pt x="7" y="0"/>
                  </a:moveTo>
                  <a:lnTo>
                    <a:pt x="0" y="14"/>
                  </a:lnTo>
                  <a:lnTo>
                    <a:pt x="79" y="48"/>
                  </a:lnTo>
                  <a:lnTo>
                    <a:pt x="84" y="33"/>
                  </a:lnTo>
                  <a:lnTo>
                    <a:pt x="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7" name="Freeform 6"/>
            <p:cNvSpPr>
              <a:spLocks/>
            </p:cNvSpPr>
            <p:nvPr/>
          </p:nvSpPr>
          <p:spPr bwMode="auto">
            <a:xfrm>
              <a:off x="528" y="2479"/>
              <a:ext cx="86" cy="51"/>
            </a:xfrm>
            <a:custGeom>
              <a:avLst/>
              <a:gdLst>
                <a:gd name="T0" fmla="*/ 7 w 86"/>
                <a:gd name="T1" fmla="*/ 0 h 51"/>
                <a:gd name="T2" fmla="*/ 0 w 86"/>
                <a:gd name="T3" fmla="*/ 16 h 51"/>
                <a:gd name="T4" fmla="*/ 79 w 86"/>
                <a:gd name="T5" fmla="*/ 50 h 51"/>
                <a:gd name="T6" fmla="*/ 86 w 86"/>
                <a:gd name="T7" fmla="*/ 33 h 51"/>
                <a:gd name="T8" fmla="*/ 7 w 86"/>
                <a:gd name="T9" fmla="*/ 0 h 51"/>
              </a:gdLst>
              <a:ahLst/>
              <a:cxnLst>
                <a:cxn ang="0">
                  <a:pos x="T0" y="T1"/>
                </a:cxn>
                <a:cxn ang="0">
                  <a:pos x="T2" y="T3"/>
                </a:cxn>
                <a:cxn ang="0">
                  <a:pos x="T4" y="T5"/>
                </a:cxn>
                <a:cxn ang="0">
                  <a:pos x="T6" y="T7"/>
                </a:cxn>
                <a:cxn ang="0">
                  <a:pos x="T8" y="T9"/>
                </a:cxn>
              </a:cxnLst>
              <a:rect l="0" t="0" r="r" b="b"/>
              <a:pathLst>
                <a:path w="86" h="51">
                  <a:moveTo>
                    <a:pt x="7" y="0"/>
                  </a:moveTo>
                  <a:lnTo>
                    <a:pt x="0" y="16"/>
                  </a:lnTo>
                  <a:lnTo>
                    <a:pt x="79" y="50"/>
                  </a:lnTo>
                  <a:lnTo>
                    <a:pt x="86" y="33"/>
                  </a:lnTo>
                  <a:lnTo>
                    <a:pt x="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8" name="Freeform 7"/>
            <p:cNvSpPr>
              <a:spLocks/>
            </p:cNvSpPr>
            <p:nvPr/>
          </p:nvSpPr>
          <p:spPr bwMode="auto">
            <a:xfrm>
              <a:off x="372" y="2417"/>
              <a:ext cx="86" cy="48"/>
            </a:xfrm>
            <a:custGeom>
              <a:avLst/>
              <a:gdLst>
                <a:gd name="T0" fmla="*/ 7 w 86"/>
                <a:gd name="T1" fmla="*/ 0 h 48"/>
                <a:gd name="T2" fmla="*/ 0 w 86"/>
                <a:gd name="T3" fmla="*/ 14 h 48"/>
                <a:gd name="T4" fmla="*/ 76 w 86"/>
                <a:gd name="T5" fmla="*/ 48 h 48"/>
                <a:gd name="T6" fmla="*/ 86 w 86"/>
                <a:gd name="T7" fmla="*/ 31 h 48"/>
                <a:gd name="T8" fmla="*/ 7 w 86"/>
                <a:gd name="T9" fmla="*/ 0 h 48"/>
              </a:gdLst>
              <a:ahLst/>
              <a:cxnLst>
                <a:cxn ang="0">
                  <a:pos x="T0" y="T1"/>
                </a:cxn>
                <a:cxn ang="0">
                  <a:pos x="T2" y="T3"/>
                </a:cxn>
                <a:cxn ang="0">
                  <a:pos x="T4" y="T5"/>
                </a:cxn>
                <a:cxn ang="0">
                  <a:pos x="T6" y="T7"/>
                </a:cxn>
                <a:cxn ang="0">
                  <a:pos x="T8" y="T9"/>
                </a:cxn>
              </a:cxnLst>
              <a:rect l="0" t="0" r="r" b="b"/>
              <a:pathLst>
                <a:path w="86" h="48">
                  <a:moveTo>
                    <a:pt x="7" y="0"/>
                  </a:moveTo>
                  <a:lnTo>
                    <a:pt x="0" y="14"/>
                  </a:lnTo>
                  <a:lnTo>
                    <a:pt x="76" y="48"/>
                  </a:lnTo>
                  <a:lnTo>
                    <a:pt x="86" y="31"/>
                  </a:lnTo>
                  <a:lnTo>
                    <a:pt x="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9" name="Freeform 8"/>
            <p:cNvSpPr>
              <a:spLocks/>
            </p:cNvSpPr>
            <p:nvPr/>
          </p:nvSpPr>
          <p:spPr bwMode="auto">
            <a:xfrm>
              <a:off x="216" y="2352"/>
              <a:ext cx="84" cy="48"/>
            </a:xfrm>
            <a:custGeom>
              <a:avLst/>
              <a:gdLst>
                <a:gd name="T0" fmla="*/ 7 w 84"/>
                <a:gd name="T1" fmla="*/ 0 h 48"/>
                <a:gd name="T2" fmla="*/ 0 w 84"/>
                <a:gd name="T3" fmla="*/ 14 h 48"/>
                <a:gd name="T4" fmla="*/ 76 w 84"/>
                <a:gd name="T5" fmla="*/ 48 h 48"/>
                <a:gd name="T6" fmla="*/ 83 w 84"/>
                <a:gd name="T7" fmla="*/ 33 h 48"/>
                <a:gd name="T8" fmla="*/ 7 w 84"/>
                <a:gd name="T9" fmla="*/ 0 h 48"/>
              </a:gdLst>
              <a:ahLst/>
              <a:cxnLst>
                <a:cxn ang="0">
                  <a:pos x="T0" y="T1"/>
                </a:cxn>
                <a:cxn ang="0">
                  <a:pos x="T2" y="T3"/>
                </a:cxn>
                <a:cxn ang="0">
                  <a:pos x="T4" y="T5"/>
                </a:cxn>
                <a:cxn ang="0">
                  <a:pos x="T6" y="T7"/>
                </a:cxn>
                <a:cxn ang="0">
                  <a:pos x="T8" y="T9"/>
                </a:cxn>
              </a:cxnLst>
              <a:rect l="0" t="0" r="r" b="b"/>
              <a:pathLst>
                <a:path w="84" h="48">
                  <a:moveTo>
                    <a:pt x="7" y="0"/>
                  </a:moveTo>
                  <a:lnTo>
                    <a:pt x="0" y="14"/>
                  </a:lnTo>
                  <a:lnTo>
                    <a:pt x="76" y="48"/>
                  </a:lnTo>
                  <a:lnTo>
                    <a:pt x="83" y="33"/>
                  </a:lnTo>
                  <a:lnTo>
                    <a:pt x="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0" name="Freeform 9"/>
            <p:cNvSpPr>
              <a:spLocks/>
            </p:cNvSpPr>
            <p:nvPr/>
          </p:nvSpPr>
          <p:spPr bwMode="auto">
            <a:xfrm>
              <a:off x="60" y="2287"/>
              <a:ext cx="84" cy="48"/>
            </a:xfrm>
            <a:custGeom>
              <a:avLst/>
              <a:gdLst>
                <a:gd name="T0" fmla="*/ 7 w 84"/>
                <a:gd name="T1" fmla="*/ 0 h 48"/>
                <a:gd name="T2" fmla="*/ 0 w 84"/>
                <a:gd name="T3" fmla="*/ 14 h 48"/>
                <a:gd name="T4" fmla="*/ 76 w 84"/>
                <a:gd name="T5" fmla="*/ 47 h 48"/>
                <a:gd name="T6" fmla="*/ 84 w 84"/>
                <a:gd name="T7" fmla="*/ 33 h 48"/>
                <a:gd name="T8" fmla="*/ 7 w 84"/>
                <a:gd name="T9" fmla="*/ 0 h 48"/>
              </a:gdLst>
              <a:ahLst/>
              <a:cxnLst>
                <a:cxn ang="0">
                  <a:pos x="T0" y="T1"/>
                </a:cxn>
                <a:cxn ang="0">
                  <a:pos x="T2" y="T3"/>
                </a:cxn>
                <a:cxn ang="0">
                  <a:pos x="T4" y="T5"/>
                </a:cxn>
                <a:cxn ang="0">
                  <a:pos x="T6" y="T7"/>
                </a:cxn>
                <a:cxn ang="0">
                  <a:pos x="T8" y="T9"/>
                </a:cxn>
              </a:cxnLst>
              <a:rect l="0" t="0" r="r" b="b"/>
              <a:pathLst>
                <a:path w="84" h="48">
                  <a:moveTo>
                    <a:pt x="7" y="0"/>
                  </a:moveTo>
                  <a:lnTo>
                    <a:pt x="0" y="14"/>
                  </a:lnTo>
                  <a:lnTo>
                    <a:pt x="76" y="47"/>
                  </a:lnTo>
                  <a:lnTo>
                    <a:pt x="84" y="33"/>
                  </a:lnTo>
                  <a:lnTo>
                    <a:pt x="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1" name="Freeform 10"/>
            <p:cNvSpPr>
              <a:spLocks/>
            </p:cNvSpPr>
            <p:nvPr/>
          </p:nvSpPr>
          <p:spPr bwMode="auto">
            <a:xfrm>
              <a:off x="8592" y="1483"/>
              <a:ext cx="60" cy="262"/>
            </a:xfrm>
            <a:custGeom>
              <a:avLst/>
              <a:gdLst>
                <a:gd name="T0" fmla="*/ 60 w 60"/>
                <a:gd name="T1" fmla="*/ 0 h 262"/>
                <a:gd name="T2" fmla="*/ 0 w 60"/>
                <a:gd name="T3" fmla="*/ 0 h 262"/>
                <a:gd name="T4" fmla="*/ 0 w 60"/>
                <a:gd name="T5" fmla="*/ 261 h 262"/>
                <a:gd name="T6" fmla="*/ 60 w 60"/>
                <a:gd name="T7" fmla="*/ 0 h 262"/>
              </a:gdLst>
              <a:ahLst/>
              <a:cxnLst>
                <a:cxn ang="0">
                  <a:pos x="T0" y="T1"/>
                </a:cxn>
                <a:cxn ang="0">
                  <a:pos x="T2" y="T3"/>
                </a:cxn>
                <a:cxn ang="0">
                  <a:pos x="T4" y="T5"/>
                </a:cxn>
                <a:cxn ang="0">
                  <a:pos x="T6" y="T7"/>
                </a:cxn>
              </a:cxnLst>
              <a:rect l="0" t="0" r="r" b="b"/>
              <a:pathLst>
                <a:path w="60" h="262">
                  <a:moveTo>
                    <a:pt x="60" y="0"/>
                  </a:moveTo>
                  <a:lnTo>
                    <a:pt x="0" y="0"/>
                  </a:lnTo>
                  <a:lnTo>
                    <a:pt x="0" y="261"/>
                  </a:lnTo>
                  <a:lnTo>
                    <a:pt x="60"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2" name="Freeform 11"/>
            <p:cNvSpPr>
              <a:spLocks/>
            </p:cNvSpPr>
            <p:nvPr/>
          </p:nvSpPr>
          <p:spPr bwMode="auto">
            <a:xfrm>
              <a:off x="8582" y="1473"/>
              <a:ext cx="20" cy="272"/>
            </a:xfrm>
            <a:custGeom>
              <a:avLst/>
              <a:gdLst>
                <a:gd name="T0" fmla="*/ 9 w 20"/>
                <a:gd name="T1" fmla="*/ 0 h 272"/>
                <a:gd name="T2" fmla="*/ 0 w 20"/>
                <a:gd name="T3" fmla="*/ 0 h 272"/>
                <a:gd name="T4" fmla="*/ 0 w 20"/>
                <a:gd name="T5" fmla="*/ 271 h 272"/>
                <a:gd name="T6" fmla="*/ 19 w 20"/>
                <a:gd name="T7" fmla="*/ 271 h 272"/>
                <a:gd name="T8" fmla="*/ 19 w 20"/>
                <a:gd name="T9" fmla="*/ 9 h 272"/>
                <a:gd name="T10" fmla="*/ 9 w 20"/>
                <a:gd name="T11" fmla="*/ 0 h 272"/>
              </a:gdLst>
              <a:ahLst/>
              <a:cxnLst>
                <a:cxn ang="0">
                  <a:pos x="T0" y="T1"/>
                </a:cxn>
                <a:cxn ang="0">
                  <a:pos x="T2" y="T3"/>
                </a:cxn>
                <a:cxn ang="0">
                  <a:pos x="T4" y="T5"/>
                </a:cxn>
                <a:cxn ang="0">
                  <a:pos x="T6" y="T7"/>
                </a:cxn>
                <a:cxn ang="0">
                  <a:pos x="T8" y="T9"/>
                </a:cxn>
                <a:cxn ang="0">
                  <a:pos x="T10" y="T11"/>
                </a:cxn>
              </a:cxnLst>
              <a:rect l="0" t="0" r="r" b="b"/>
              <a:pathLst>
                <a:path w="20" h="272">
                  <a:moveTo>
                    <a:pt x="9" y="0"/>
                  </a:moveTo>
                  <a:lnTo>
                    <a:pt x="0" y="0"/>
                  </a:lnTo>
                  <a:lnTo>
                    <a:pt x="0" y="271"/>
                  </a:lnTo>
                  <a:lnTo>
                    <a:pt x="19" y="271"/>
                  </a:lnTo>
                  <a:lnTo>
                    <a:pt x="19" y="9"/>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3" name="Freeform 12"/>
            <p:cNvSpPr>
              <a:spLocks/>
            </p:cNvSpPr>
            <p:nvPr/>
          </p:nvSpPr>
          <p:spPr bwMode="auto">
            <a:xfrm>
              <a:off x="8592" y="1473"/>
              <a:ext cx="72" cy="20"/>
            </a:xfrm>
            <a:custGeom>
              <a:avLst/>
              <a:gdLst>
                <a:gd name="T0" fmla="*/ 69 w 72"/>
                <a:gd name="T1" fmla="*/ 0 h 20"/>
                <a:gd name="T2" fmla="*/ 0 w 72"/>
                <a:gd name="T3" fmla="*/ 0 h 20"/>
                <a:gd name="T4" fmla="*/ 0 w 72"/>
                <a:gd name="T5" fmla="*/ 19 h 20"/>
                <a:gd name="T6" fmla="*/ 60 w 72"/>
                <a:gd name="T7" fmla="*/ 19 h 20"/>
                <a:gd name="T8" fmla="*/ 69 w 72"/>
                <a:gd name="T9" fmla="*/ 11 h 20"/>
                <a:gd name="T10" fmla="*/ 71 w 72"/>
                <a:gd name="T11" fmla="*/ 2 h 20"/>
                <a:gd name="T12" fmla="*/ 69 w 72"/>
                <a:gd name="T13" fmla="*/ 0 h 20"/>
              </a:gdLst>
              <a:ahLst/>
              <a:cxnLst>
                <a:cxn ang="0">
                  <a:pos x="T0" y="T1"/>
                </a:cxn>
                <a:cxn ang="0">
                  <a:pos x="T2" y="T3"/>
                </a:cxn>
                <a:cxn ang="0">
                  <a:pos x="T4" y="T5"/>
                </a:cxn>
                <a:cxn ang="0">
                  <a:pos x="T6" y="T7"/>
                </a:cxn>
                <a:cxn ang="0">
                  <a:pos x="T8" y="T9"/>
                </a:cxn>
                <a:cxn ang="0">
                  <a:pos x="T10" y="T11"/>
                </a:cxn>
                <a:cxn ang="0">
                  <a:pos x="T12" y="T13"/>
                </a:cxn>
              </a:cxnLst>
              <a:rect l="0" t="0" r="r" b="b"/>
              <a:pathLst>
                <a:path w="72" h="20">
                  <a:moveTo>
                    <a:pt x="69" y="0"/>
                  </a:moveTo>
                  <a:lnTo>
                    <a:pt x="0" y="0"/>
                  </a:lnTo>
                  <a:lnTo>
                    <a:pt x="0" y="19"/>
                  </a:lnTo>
                  <a:lnTo>
                    <a:pt x="60" y="19"/>
                  </a:lnTo>
                  <a:lnTo>
                    <a:pt x="69" y="11"/>
                  </a:lnTo>
                  <a:lnTo>
                    <a:pt x="71" y="2"/>
                  </a:lnTo>
                  <a:lnTo>
                    <a:pt x="6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4" name="Freeform 13"/>
            <p:cNvSpPr>
              <a:spLocks/>
            </p:cNvSpPr>
            <p:nvPr/>
          </p:nvSpPr>
          <p:spPr bwMode="auto">
            <a:xfrm>
              <a:off x="8582" y="1481"/>
              <a:ext cx="80" cy="276"/>
            </a:xfrm>
            <a:custGeom>
              <a:avLst/>
              <a:gdLst>
                <a:gd name="T0" fmla="*/ 60 w 80"/>
                <a:gd name="T1" fmla="*/ 0 h 276"/>
                <a:gd name="T2" fmla="*/ 0 w 80"/>
                <a:gd name="T3" fmla="*/ 261 h 276"/>
                <a:gd name="T4" fmla="*/ 0 w 80"/>
                <a:gd name="T5" fmla="*/ 273 h 276"/>
                <a:gd name="T6" fmla="*/ 16 w 80"/>
                <a:gd name="T7" fmla="*/ 275 h 276"/>
                <a:gd name="T8" fmla="*/ 79 w 80"/>
                <a:gd name="T9" fmla="*/ 4 h 276"/>
                <a:gd name="T10" fmla="*/ 60 w 80"/>
                <a:gd name="T11" fmla="*/ 0 h 276"/>
              </a:gdLst>
              <a:ahLst/>
              <a:cxnLst>
                <a:cxn ang="0">
                  <a:pos x="T0" y="T1"/>
                </a:cxn>
                <a:cxn ang="0">
                  <a:pos x="T2" y="T3"/>
                </a:cxn>
                <a:cxn ang="0">
                  <a:pos x="T4" y="T5"/>
                </a:cxn>
                <a:cxn ang="0">
                  <a:pos x="T6" y="T7"/>
                </a:cxn>
                <a:cxn ang="0">
                  <a:pos x="T8" y="T9"/>
                </a:cxn>
                <a:cxn ang="0">
                  <a:pos x="T10" y="T11"/>
                </a:cxn>
              </a:cxnLst>
              <a:rect l="0" t="0" r="r" b="b"/>
              <a:pathLst>
                <a:path w="80" h="276">
                  <a:moveTo>
                    <a:pt x="60" y="0"/>
                  </a:moveTo>
                  <a:lnTo>
                    <a:pt x="0" y="261"/>
                  </a:lnTo>
                  <a:lnTo>
                    <a:pt x="0" y="273"/>
                  </a:lnTo>
                  <a:lnTo>
                    <a:pt x="16" y="275"/>
                  </a:lnTo>
                  <a:lnTo>
                    <a:pt x="79" y="4"/>
                  </a:lnTo>
                  <a:lnTo>
                    <a:pt x="60"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5" name="Freeform 14"/>
            <p:cNvSpPr>
              <a:spLocks/>
            </p:cNvSpPr>
            <p:nvPr/>
          </p:nvSpPr>
          <p:spPr bwMode="auto">
            <a:xfrm>
              <a:off x="8592" y="487"/>
              <a:ext cx="60" cy="264"/>
            </a:xfrm>
            <a:custGeom>
              <a:avLst/>
              <a:gdLst>
                <a:gd name="T0" fmla="*/ 0 w 60"/>
                <a:gd name="T1" fmla="*/ 0 h 264"/>
                <a:gd name="T2" fmla="*/ 0 w 60"/>
                <a:gd name="T3" fmla="*/ 264 h 264"/>
                <a:gd name="T4" fmla="*/ 60 w 60"/>
                <a:gd name="T5" fmla="*/ 264 h 264"/>
                <a:gd name="T6" fmla="*/ 0 w 60"/>
                <a:gd name="T7" fmla="*/ 0 h 264"/>
              </a:gdLst>
              <a:ahLst/>
              <a:cxnLst>
                <a:cxn ang="0">
                  <a:pos x="T0" y="T1"/>
                </a:cxn>
                <a:cxn ang="0">
                  <a:pos x="T2" y="T3"/>
                </a:cxn>
                <a:cxn ang="0">
                  <a:pos x="T4" y="T5"/>
                </a:cxn>
                <a:cxn ang="0">
                  <a:pos x="T6" y="T7"/>
                </a:cxn>
              </a:cxnLst>
              <a:rect l="0" t="0" r="r" b="b"/>
              <a:pathLst>
                <a:path w="60" h="264">
                  <a:moveTo>
                    <a:pt x="0" y="0"/>
                  </a:moveTo>
                  <a:lnTo>
                    <a:pt x="0" y="264"/>
                  </a:lnTo>
                  <a:lnTo>
                    <a:pt x="60" y="264"/>
                  </a:lnTo>
                  <a:lnTo>
                    <a:pt x="0"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6" name="Freeform 15"/>
            <p:cNvSpPr>
              <a:spLocks/>
            </p:cNvSpPr>
            <p:nvPr/>
          </p:nvSpPr>
          <p:spPr bwMode="auto">
            <a:xfrm>
              <a:off x="8582" y="487"/>
              <a:ext cx="20" cy="274"/>
            </a:xfrm>
            <a:custGeom>
              <a:avLst/>
              <a:gdLst>
                <a:gd name="T0" fmla="*/ 19 w 20"/>
                <a:gd name="T1" fmla="*/ 0 h 274"/>
                <a:gd name="T2" fmla="*/ 0 w 20"/>
                <a:gd name="T3" fmla="*/ 0 h 274"/>
                <a:gd name="T4" fmla="*/ 0 w 20"/>
                <a:gd name="T5" fmla="*/ 273 h 274"/>
                <a:gd name="T6" fmla="*/ 9 w 20"/>
                <a:gd name="T7" fmla="*/ 273 h 274"/>
                <a:gd name="T8" fmla="*/ 19 w 20"/>
                <a:gd name="T9" fmla="*/ 264 h 274"/>
                <a:gd name="T10" fmla="*/ 19 w 20"/>
                <a:gd name="T11" fmla="*/ 0 h 274"/>
              </a:gdLst>
              <a:ahLst/>
              <a:cxnLst>
                <a:cxn ang="0">
                  <a:pos x="T0" y="T1"/>
                </a:cxn>
                <a:cxn ang="0">
                  <a:pos x="T2" y="T3"/>
                </a:cxn>
                <a:cxn ang="0">
                  <a:pos x="T4" y="T5"/>
                </a:cxn>
                <a:cxn ang="0">
                  <a:pos x="T6" y="T7"/>
                </a:cxn>
                <a:cxn ang="0">
                  <a:pos x="T8" y="T9"/>
                </a:cxn>
                <a:cxn ang="0">
                  <a:pos x="T10" y="T11"/>
                </a:cxn>
              </a:cxnLst>
              <a:rect l="0" t="0" r="r" b="b"/>
              <a:pathLst>
                <a:path w="20" h="274">
                  <a:moveTo>
                    <a:pt x="19" y="0"/>
                  </a:moveTo>
                  <a:lnTo>
                    <a:pt x="0" y="0"/>
                  </a:lnTo>
                  <a:lnTo>
                    <a:pt x="0" y="273"/>
                  </a:lnTo>
                  <a:lnTo>
                    <a:pt x="9" y="273"/>
                  </a:lnTo>
                  <a:lnTo>
                    <a:pt x="19" y="264"/>
                  </a:lnTo>
                  <a:lnTo>
                    <a:pt x="1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7" name="Freeform 16"/>
            <p:cNvSpPr>
              <a:spLocks/>
            </p:cNvSpPr>
            <p:nvPr/>
          </p:nvSpPr>
          <p:spPr bwMode="auto">
            <a:xfrm>
              <a:off x="8592" y="741"/>
              <a:ext cx="72" cy="20"/>
            </a:xfrm>
            <a:custGeom>
              <a:avLst/>
              <a:gdLst>
                <a:gd name="T0" fmla="*/ 60 w 72"/>
                <a:gd name="T1" fmla="*/ 0 h 20"/>
                <a:gd name="T2" fmla="*/ 0 w 72"/>
                <a:gd name="T3" fmla="*/ 0 h 20"/>
                <a:gd name="T4" fmla="*/ 0 w 72"/>
                <a:gd name="T5" fmla="*/ 19 h 20"/>
                <a:gd name="T6" fmla="*/ 69 w 72"/>
                <a:gd name="T7" fmla="*/ 19 h 20"/>
                <a:gd name="T8" fmla="*/ 71 w 72"/>
                <a:gd name="T9" fmla="*/ 16 h 20"/>
                <a:gd name="T10" fmla="*/ 69 w 72"/>
                <a:gd name="T11" fmla="*/ 7 h 20"/>
                <a:gd name="T12" fmla="*/ 60 w 72"/>
                <a:gd name="T13" fmla="*/ 0 h 20"/>
              </a:gdLst>
              <a:ahLst/>
              <a:cxnLst>
                <a:cxn ang="0">
                  <a:pos x="T0" y="T1"/>
                </a:cxn>
                <a:cxn ang="0">
                  <a:pos x="T2" y="T3"/>
                </a:cxn>
                <a:cxn ang="0">
                  <a:pos x="T4" y="T5"/>
                </a:cxn>
                <a:cxn ang="0">
                  <a:pos x="T6" y="T7"/>
                </a:cxn>
                <a:cxn ang="0">
                  <a:pos x="T8" y="T9"/>
                </a:cxn>
                <a:cxn ang="0">
                  <a:pos x="T10" y="T11"/>
                </a:cxn>
                <a:cxn ang="0">
                  <a:pos x="T12" y="T13"/>
                </a:cxn>
              </a:cxnLst>
              <a:rect l="0" t="0" r="r" b="b"/>
              <a:pathLst>
                <a:path w="72" h="20">
                  <a:moveTo>
                    <a:pt x="60" y="0"/>
                  </a:moveTo>
                  <a:lnTo>
                    <a:pt x="0" y="0"/>
                  </a:lnTo>
                  <a:lnTo>
                    <a:pt x="0" y="19"/>
                  </a:lnTo>
                  <a:lnTo>
                    <a:pt x="69" y="19"/>
                  </a:lnTo>
                  <a:lnTo>
                    <a:pt x="71" y="16"/>
                  </a:lnTo>
                  <a:lnTo>
                    <a:pt x="69" y="7"/>
                  </a:lnTo>
                  <a:lnTo>
                    <a:pt x="60"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8" name="Freeform 17"/>
            <p:cNvSpPr>
              <a:spLocks/>
            </p:cNvSpPr>
            <p:nvPr/>
          </p:nvSpPr>
          <p:spPr bwMode="auto">
            <a:xfrm>
              <a:off x="8582" y="475"/>
              <a:ext cx="80" cy="279"/>
            </a:xfrm>
            <a:custGeom>
              <a:avLst/>
              <a:gdLst>
                <a:gd name="T0" fmla="*/ 16 w 80"/>
                <a:gd name="T1" fmla="*/ 0 h 279"/>
                <a:gd name="T2" fmla="*/ 0 w 80"/>
                <a:gd name="T3" fmla="*/ 2 h 279"/>
                <a:gd name="T4" fmla="*/ 0 w 80"/>
                <a:gd name="T5" fmla="*/ 14 h 279"/>
                <a:gd name="T6" fmla="*/ 60 w 80"/>
                <a:gd name="T7" fmla="*/ 278 h 279"/>
                <a:gd name="T8" fmla="*/ 79 w 80"/>
                <a:gd name="T9" fmla="*/ 273 h 279"/>
                <a:gd name="T10" fmla="*/ 16 w 80"/>
                <a:gd name="T11" fmla="*/ 0 h 279"/>
              </a:gdLst>
              <a:ahLst/>
              <a:cxnLst>
                <a:cxn ang="0">
                  <a:pos x="T0" y="T1"/>
                </a:cxn>
                <a:cxn ang="0">
                  <a:pos x="T2" y="T3"/>
                </a:cxn>
                <a:cxn ang="0">
                  <a:pos x="T4" y="T5"/>
                </a:cxn>
                <a:cxn ang="0">
                  <a:pos x="T6" y="T7"/>
                </a:cxn>
                <a:cxn ang="0">
                  <a:pos x="T8" y="T9"/>
                </a:cxn>
                <a:cxn ang="0">
                  <a:pos x="T10" y="T11"/>
                </a:cxn>
              </a:cxnLst>
              <a:rect l="0" t="0" r="r" b="b"/>
              <a:pathLst>
                <a:path w="80" h="279">
                  <a:moveTo>
                    <a:pt x="16" y="0"/>
                  </a:moveTo>
                  <a:lnTo>
                    <a:pt x="0" y="2"/>
                  </a:lnTo>
                  <a:lnTo>
                    <a:pt x="0" y="14"/>
                  </a:lnTo>
                  <a:lnTo>
                    <a:pt x="60" y="278"/>
                  </a:lnTo>
                  <a:lnTo>
                    <a:pt x="79" y="273"/>
                  </a:lnTo>
                  <a:lnTo>
                    <a:pt x="16"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9" name="Freeform 18"/>
            <p:cNvSpPr>
              <a:spLocks/>
            </p:cNvSpPr>
            <p:nvPr/>
          </p:nvSpPr>
          <p:spPr bwMode="auto">
            <a:xfrm>
              <a:off x="8592" y="470"/>
              <a:ext cx="20" cy="1282"/>
            </a:xfrm>
            <a:custGeom>
              <a:avLst/>
              <a:gdLst>
                <a:gd name="T0" fmla="*/ 0 w 20"/>
                <a:gd name="T1" fmla="*/ 0 h 1282"/>
                <a:gd name="T2" fmla="*/ 0 w 20"/>
                <a:gd name="T3" fmla="*/ 1281 h 1282"/>
              </a:gdLst>
              <a:ahLst/>
              <a:cxnLst>
                <a:cxn ang="0">
                  <a:pos x="T0" y="T1"/>
                </a:cxn>
                <a:cxn ang="0">
                  <a:pos x="T2" y="T3"/>
                </a:cxn>
              </a:cxnLst>
              <a:rect l="0" t="0" r="r" b="b"/>
              <a:pathLst>
                <a:path w="20" h="1282">
                  <a:moveTo>
                    <a:pt x="0" y="0"/>
                  </a:moveTo>
                  <a:lnTo>
                    <a:pt x="0" y="1281"/>
                  </a:lnTo>
                </a:path>
              </a:pathLst>
            </a:custGeom>
            <a:noFill/>
            <a:ln w="10414">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AU"/>
            </a:p>
          </p:txBody>
        </p:sp>
        <p:sp>
          <p:nvSpPr>
            <p:cNvPr id="20" name="Freeform 19"/>
            <p:cNvSpPr>
              <a:spLocks/>
            </p:cNvSpPr>
            <p:nvPr/>
          </p:nvSpPr>
          <p:spPr bwMode="auto">
            <a:xfrm>
              <a:off x="8385" y="477"/>
              <a:ext cx="317" cy="20"/>
            </a:xfrm>
            <a:custGeom>
              <a:avLst/>
              <a:gdLst>
                <a:gd name="T0" fmla="*/ 0 w 317"/>
                <a:gd name="T1" fmla="*/ 0 h 20"/>
                <a:gd name="T2" fmla="*/ 316 w 317"/>
                <a:gd name="T3" fmla="*/ 0 h 20"/>
              </a:gdLst>
              <a:ahLst/>
              <a:cxnLst>
                <a:cxn ang="0">
                  <a:pos x="T0" y="T1"/>
                </a:cxn>
                <a:cxn ang="0">
                  <a:pos x="T2" y="T3"/>
                </a:cxn>
              </a:cxnLst>
              <a:rect l="0" t="0" r="r" b="b"/>
              <a:pathLst>
                <a:path w="317" h="20">
                  <a:moveTo>
                    <a:pt x="0" y="0"/>
                  </a:moveTo>
                  <a:lnTo>
                    <a:pt x="316" y="0"/>
                  </a:lnTo>
                </a:path>
              </a:pathLst>
            </a:custGeom>
            <a:noFill/>
            <a:ln w="7366">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AU"/>
            </a:p>
          </p:txBody>
        </p:sp>
        <p:sp>
          <p:nvSpPr>
            <p:cNvPr id="21" name="Freeform 20"/>
            <p:cNvSpPr>
              <a:spLocks/>
            </p:cNvSpPr>
            <p:nvPr/>
          </p:nvSpPr>
          <p:spPr bwMode="auto">
            <a:xfrm>
              <a:off x="8201" y="1745"/>
              <a:ext cx="501" cy="20"/>
            </a:xfrm>
            <a:custGeom>
              <a:avLst/>
              <a:gdLst>
                <a:gd name="T0" fmla="*/ 0 w 501"/>
                <a:gd name="T1" fmla="*/ 0 h 20"/>
                <a:gd name="T2" fmla="*/ 501 w 501"/>
                <a:gd name="T3" fmla="*/ 0 h 20"/>
              </a:gdLst>
              <a:ahLst/>
              <a:cxnLst>
                <a:cxn ang="0">
                  <a:pos x="T0" y="T1"/>
                </a:cxn>
                <a:cxn ang="0">
                  <a:pos x="T2" y="T3"/>
                </a:cxn>
              </a:cxnLst>
              <a:rect l="0" t="0" r="r" b="b"/>
              <a:pathLst>
                <a:path w="501" h="20">
                  <a:moveTo>
                    <a:pt x="0" y="0"/>
                  </a:moveTo>
                  <a:lnTo>
                    <a:pt x="501" y="0"/>
                  </a:lnTo>
                </a:path>
              </a:pathLst>
            </a:custGeom>
            <a:noFill/>
            <a:ln w="7366">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AU"/>
            </a:p>
          </p:txBody>
        </p:sp>
        <p:grpSp>
          <p:nvGrpSpPr>
            <p:cNvPr id="22" name="Group 21"/>
            <p:cNvGrpSpPr>
              <a:grpSpLocks/>
            </p:cNvGrpSpPr>
            <p:nvPr/>
          </p:nvGrpSpPr>
          <p:grpSpPr bwMode="auto">
            <a:xfrm>
              <a:off x="5494" y="3535"/>
              <a:ext cx="64" cy="146"/>
              <a:chOff x="5494" y="3535"/>
              <a:chExt cx="64" cy="146"/>
            </a:xfrm>
          </p:grpSpPr>
          <p:sp>
            <p:nvSpPr>
              <p:cNvPr id="203" name="Rectangle 202"/>
              <p:cNvSpPr>
                <a:spLocks/>
              </p:cNvSpPr>
              <p:nvPr/>
            </p:nvSpPr>
            <p:spPr bwMode="auto">
              <a:xfrm>
                <a:off x="5530" y="3575"/>
                <a:ext cx="28" cy="105"/>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rot="0" vert="horz" wrap="square" lIns="91440" tIns="45720" rIns="91440" bIns="45720" anchor="t" anchorCtr="0" upright="1">
                <a:noAutofit/>
              </a:bodyPr>
              <a:lstStyle/>
              <a:p>
                <a:endParaRPr lang="en-AU"/>
              </a:p>
            </p:txBody>
          </p:sp>
          <p:sp>
            <p:nvSpPr>
              <p:cNvPr id="204" name="Freeform 203"/>
              <p:cNvSpPr>
                <a:spLocks/>
              </p:cNvSpPr>
              <p:nvPr/>
            </p:nvSpPr>
            <p:spPr bwMode="auto">
              <a:xfrm>
                <a:off x="5494" y="3535"/>
                <a:ext cx="64" cy="146"/>
              </a:xfrm>
              <a:custGeom>
                <a:avLst/>
                <a:gdLst>
                  <a:gd name="T0" fmla="*/ 64 w 64"/>
                  <a:gd name="T1" fmla="*/ 0 h 146"/>
                  <a:gd name="T2" fmla="*/ 40 w 64"/>
                  <a:gd name="T3" fmla="*/ 0 h 146"/>
                  <a:gd name="T4" fmla="*/ 23 w 64"/>
                  <a:gd name="T5" fmla="*/ 21 h 146"/>
                  <a:gd name="T6" fmla="*/ 0 w 64"/>
                  <a:gd name="T7" fmla="*/ 36 h 146"/>
                  <a:gd name="T8" fmla="*/ 0 w 64"/>
                  <a:gd name="T9" fmla="*/ 62 h 146"/>
                  <a:gd name="T10" fmla="*/ 36 w 64"/>
                  <a:gd name="T11" fmla="*/ 40 h 146"/>
                  <a:gd name="T12" fmla="*/ 64 w 64"/>
                  <a:gd name="T13" fmla="*/ 40 h 146"/>
                  <a:gd name="T14" fmla="*/ 64 w 64"/>
                  <a:gd name="T15" fmla="*/ 0 h 14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4" h="146">
                    <a:moveTo>
                      <a:pt x="64" y="0"/>
                    </a:moveTo>
                    <a:lnTo>
                      <a:pt x="40" y="0"/>
                    </a:lnTo>
                    <a:lnTo>
                      <a:pt x="23" y="21"/>
                    </a:lnTo>
                    <a:lnTo>
                      <a:pt x="0" y="36"/>
                    </a:lnTo>
                    <a:lnTo>
                      <a:pt x="0" y="62"/>
                    </a:lnTo>
                    <a:lnTo>
                      <a:pt x="36" y="40"/>
                    </a:lnTo>
                    <a:lnTo>
                      <a:pt x="64" y="40"/>
                    </a:lnTo>
                    <a:lnTo>
                      <a:pt x="6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sp>
          <p:nvSpPr>
            <p:cNvPr id="23" name="Freeform 22"/>
            <p:cNvSpPr>
              <a:spLocks/>
            </p:cNvSpPr>
            <p:nvPr/>
          </p:nvSpPr>
          <p:spPr bwMode="auto">
            <a:xfrm>
              <a:off x="5647" y="3535"/>
              <a:ext cx="48" cy="149"/>
            </a:xfrm>
            <a:custGeom>
              <a:avLst/>
              <a:gdLst>
                <a:gd name="T0" fmla="*/ 0 w 48"/>
                <a:gd name="T1" fmla="*/ 0 h 149"/>
                <a:gd name="T2" fmla="*/ 0 w 48"/>
                <a:gd name="T3" fmla="*/ 21 h 149"/>
                <a:gd name="T4" fmla="*/ 9 w 48"/>
                <a:gd name="T5" fmla="*/ 23 h 149"/>
                <a:gd name="T6" fmla="*/ 14 w 48"/>
                <a:gd name="T7" fmla="*/ 36 h 149"/>
                <a:gd name="T8" fmla="*/ 19 w 48"/>
                <a:gd name="T9" fmla="*/ 72 h 149"/>
                <a:gd name="T10" fmla="*/ 14 w 48"/>
                <a:gd name="T11" fmla="*/ 110 h 149"/>
                <a:gd name="T12" fmla="*/ 9 w 48"/>
                <a:gd name="T13" fmla="*/ 122 h 149"/>
                <a:gd name="T14" fmla="*/ 0 w 48"/>
                <a:gd name="T15" fmla="*/ 124 h 149"/>
                <a:gd name="T16" fmla="*/ 0 w 48"/>
                <a:gd name="T17" fmla="*/ 148 h 149"/>
                <a:gd name="T18" fmla="*/ 19 w 48"/>
                <a:gd name="T19" fmla="*/ 143 h 149"/>
                <a:gd name="T20" fmla="*/ 33 w 48"/>
                <a:gd name="T21" fmla="*/ 134 h 149"/>
                <a:gd name="T22" fmla="*/ 43 w 48"/>
                <a:gd name="T23" fmla="*/ 107 h 149"/>
                <a:gd name="T24" fmla="*/ 47 w 48"/>
                <a:gd name="T25" fmla="*/ 72 h 149"/>
                <a:gd name="T26" fmla="*/ 43 w 48"/>
                <a:gd name="T27" fmla="*/ 36 h 149"/>
                <a:gd name="T28" fmla="*/ 33 w 48"/>
                <a:gd name="T29" fmla="*/ 14 h 149"/>
                <a:gd name="T30" fmla="*/ 19 w 48"/>
                <a:gd name="T31" fmla="*/ 2 h 149"/>
                <a:gd name="T32" fmla="*/ 0 w 48"/>
                <a:gd name="T33" fmla="*/ 0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8" h="149">
                  <a:moveTo>
                    <a:pt x="0" y="0"/>
                  </a:moveTo>
                  <a:lnTo>
                    <a:pt x="0" y="21"/>
                  </a:lnTo>
                  <a:lnTo>
                    <a:pt x="9" y="23"/>
                  </a:lnTo>
                  <a:lnTo>
                    <a:pt x="14" y="36"/>
                  </a:lnTo>
                  <a:lnTo>
                    <a:pt x="19" y="72"/>
                  </a:lnTo>
                  <a:lnTo>
                    <a:pt x="14" y="110"/>
                  </a:lnTo>
                  <a:lnTo>
                    <a:pt x="9" y="122"/>
                  </a:lnTo>
                  <a:lnTo>
                    <a:pt x="0" y="124"/>
                  </a:lnTo>
                  <a:lnTo>
                    <a:pt x="0" y="148"/>
                  </a:lnTo>
                  <a:lnTo>
                    <a:pt x="19" y="143"/>
                  </a:lnTo>
                  <a:lnTo>
                    <a:pt x="33" y="134"/>
                  </a:lnTo>
                  <a:lnTo>
                    <a:pt x="43" y="107"/>
                  </a:lnTo>
                  <a:lnTo>
                    <a:pt x="47" y="72"/>
                  </a:lnTo>
                  <a:lnTo>
                    <a:pt x="43" y="36"/>
                  </a:lnTo>
                  <a:lnTo>
                    <a:pt x="33" y="14"/>
                  </a:lnTo>
                  <a:lnTo>
                    <a:pt x="19" y="2"/>
                  </a:lnTo>
                  <a:lnTo>
                    <a:pt x="0"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4" name="Freeform 23"/>
            <p:cNvSpPr>
              <a:spLocks/>
            </p:cNvSpPr>
            <p:nvPr/>
          </p:nvSpPr>
          <p:spPr bwMode="auto">
            <a:xfrm>
              <a:off x="5599" y="3535"/>
              <a:ext cx="48" cy="149"/>
            </a:xfrm>
            <a:custGeom>
              <a:avLst/>
              <a:gdLst>
                <a:gd name="T0" fmla="*/ 48 w 48"/>
                <a:gd name="T1" fmla="*/ 0 h 149"/>
                <a:gd name="T2" fmla="*/ 28 w 48"/>
                <a:gd name="T3" fmla="*/ 2 h 149"/>
                <a:gd name="T4" fmla="*/ 14 w 48"/>
                <a:gd name="T5" fmla="*/ 14 h 149"/>
                <a:gd name="T6" fmla="*/ 2 w 48"/>
                <a:gd name="T7" fmla="*/ 36 h 149"/>
                <a:gd name="T8" fmla="*/ 0 w 48"/>
                <a:gd name="T9" fmla="*/ 72 h 149"/>
                <a:gd name="T10" fmla="*/ 2 w 48"/>
                <a:gd name="T11" fmla="*/ 107 h 149"/>
                <a:gd name="T12" fmla="*/ 12 w 48"/>
                <a:gd name="T13" fmla="*/ 132 h 149"/>
                <a:gd name="T14" fmla="*/ 28 w 48"/>
                <a:gd name="T15" fmla="*/ 143 h 149"/>
                <a:gd name="T16" fmla="*/ 48 w 48"/>
                <a:gd name="T17" fmla="*/ 148 h 149"/>
                <a:gd name="T18" fmla="*/ 48 w 48"/>
                <a:gd name="T19" fmla="*/ 124 h 149"/>
                <a:gd name="T20" fmla="*/ 38 w 48"/>
                <a:gd name="T21" fmla="*/ 122 h 149"/>
                <a:gd name="T22" fmla="*/ 31 w 48"/>
                <a:gd name="T23" fmla="*/ 107 h 149"/>
                <a:gd name="T24" fmla="*/ 28 w 48"/>
                <a:gd name="T25" fmla="*/ 72 h 149"/>
                <a:gd name="T26" fmla="*/ 31 w 48"/>
                <a:gd name="T27" fmla="*/ 36 h 149"/>
                <a:gd name="T28" fmla="*/ 38 w 48"/>
                <a:gd name="T29" fmla="*/ 23 h 149"/>
                <a:gd name="T30" fmla="*/ 48 w 48"/>
                <a:gd name="T31" fmla="*/ 21 h 149"/>
                <a:gd name="T32" fmla="*/ 48 w 48"/>
                <a:gd name="T33" fmla="*/ 0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8" h="149">
                  <a:moveTo>
                    <a:pt x="48" y="0"/>
                  </a:moveTo>
                  <a:lnTo>
                    <a:pt x="28" y="2"/>
                  </a:lnTo>
                  <a:lnTo>
                    <a:pt x="14" y="14"/>
                  </a:lnTo>
                  <a:lnTo>
                    <a:pt x="2" y="36"/>
                  </a:lnTo>
                  <a:lnTo>
                    <a:pt x="0" y="72"/>
                  </a:lnTo>
                  <a:lnTo>
                    <a:pt x="2" y="107"/>
                  </a:lnTo>
                  <a:lnTo>
                    <a:pt x="12" y="132"/>
                  </a:lnTo>
                  <a:lnTo>
                    <a:pt x="28" y="143"/>
                  </a:lnTo>
                  <a:lnTo>
                    <a:pt x="48" y="148"/>
                  </a:lnTo>
                  <a:lnTo>
                    <a:pt x="48" y="124"/>
                  </a:lnTo>
                  <a:lnTo>
                    <a:pt x="38" y="122"/>
                  </a:lnTo>
                  <a:lnTo>
                    <a:pt x="31" y="107"/>
                  </a:lnTo>
                  <a:lnTo>
                    <a:pt x="28" y="72"/>
                  </a:lnTo>
                  <a:lnTo>
                    <a:pt x="31" y="36"/>
                  </a:lnTo>
                  <a:lnTo>
                    <a:pt x="38" y="23"/>
                  </a:lnTo>
                  <a:lnTo>
                    <a:pt x="48" y="21"/>
                  </a:lnTo>
                  <a:lnTo>
                    <a:pt x="48"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nvGrpSpPr>
            <p:cNvPr id="25" name="Group 24"/>
            <p:cNvGrpSpPr>
              <a:grpSpLocks/>
            </p:cNvGrpSpPr>
            <p:nvPr/>
          </p:nvGrpSpPr>
          <p:grpSpPr bwMode="auto">
            <a:xfrm>
              <a:off x="5717" y="3571"/>
              <a:ext cx="156" cy="111"/>
              <a:chOff x="5717" y="3571"/>
              <a:chExt cx="156" cy="111"/>
            </a:xfrm>
          </p:grpSpPr>
          <p:sp>
            <p:nvSpPr>
              <p:cNvPr id="198" name="Freeform 197"/>
              <p:cNvSpPr>
                <a:spLocks/>
              </p:cNvSpPr>
              <p:nvPr/>
            </p:nvSpPr>
            <p:spPr bwMode="auto">
              <a:xfrm>
                <a:off x="5717" y="3571"/>
                <a:ext cx="156" cy="111"/>
              </a:xfrm>
              <a:custGeom>
                <a:avLst/>
                <a:gdLst>
                  <a:gd name="T0" fmla="*/ 26 w 156"/>
                  <a:gd name="T1" fmla="*/ 4 h 111"/>
                  <a:gd name="T2" fmla="*/ 0 w 156"/>
                  <a:gd name="T3" fmla="*/ 4 h 111"/>
                  <a:gd name="T4" fmla="*/ 0 w 156"/>
                  <a:gd name="T5" fmla="*/ 110 h 111"/>
                  <a:gd name="T6" fmla="*/ 28 w 156"/>
                  <a:gd name="T7" fmla="*/ 110 h 111"/>
                  <a:gd name="T8" fmla="*/ 28 w 156"/>
                  <a:gd name="T9" fmla="*/ 57 h 111"/>
                  <a:gd name="T10" fmla="*/ 31 w 156"/>
                  <a:gd name="T11" fmla="*/ 36 h 111"/>
                  <a:gd name="T12" fmla="*/ 38 w 156"/>
                  <a:gd name="T13" fmla="*/ 26 h 111"/>
                  <a:gd name="T14" fmla="*/ 50 w 156"/>
                  <a:gd name="T15" fmla="*/ 21 h 111"/>
                  <a:gd name="T16" fmla="*/ 153 w 156"/>
                  <a:gd name="T17" fmla="*/ 21 h 111"/>
                  <a:gd name="T18" fmla="*/ 153 w 156"/>
                  <a:gd name="T19" fmla="*/ 19 h 111"/>
                  <a:gd name="T20" fmla="*/ 26 w 156"/>
                  <a:gd name="T21" fmla="*/ 19 h 111"/>
                  <a:gd name="T22" fmla="*/ 26 w 156"/>
                  <a:gd name="T23" fmla="*/ 4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56" h="111">
                    <a:moveTo>
                      <a:pt x="26" y="4"/>
                    </a:moveTo>
                    <a:lnTo>
                      <a:pt x="0" y="4"/>
                    </a:lnTo>
                    <a:lnTo>
                      <a:pt x="0" y="110"/>
                    </a:lnTo>
                    <a:lnTo>
                      <a:pt x="28" y="110"/>
                    </a:lnTo>
                    <a:lnTo>
                      <a:pt x="28" y="57"/>
                    </a:lnTo>
                    <a:lnTo>
                      <a:pt x="31" y="36"/>
                    </a:lnTo>
                    <a:lnTo>
                      <a:pt x="38" y="26"/>
                    </a:lnTo>
                    <a:lnTo>
                      <a:pt x="50" y="21"/>
                    </a:lnTo>
                    <a:lnTo>
                      <a:pt x="153" y="21"/>
                    </a:lnTo>
                    <a:lnTo>
                      <a:pt x="153" y="19"/>
                    </a:lnTo>
                    <a:lnTo>
                      <a:pt x="26" y="19"/>
                    </a:lnTo>
                    <a:lnTo>
                      <a:pt x="26" y="4"/>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99" name="Freeform 198"/>
              <p:cNvSpPr>
                <a:spLocks/>
              </p:cNvSpPr>
              <p:nvPr/>
            </p:nvSpPr>
            <p:spPr bwMode="auto">
              <a:xfrm>
                <a:off x="5717" y="3571"/>
                <a:ext cx="156" cy="111"/>
              </a:xfrm>
              <a:custGeom>
                <a:avLst/>
                <a:gdLst>
                  <a:gd name="T0" fmla="*/ 112 w 156"/>
                  <a:gd name="T1" fmla="*/ 21 h 111"/>
                  <a:gd name="T2" fmla="*/ 50 w 156"/>
                  <a:gd name="T3" fmla="*/ 21 h 111"/>
                  <a:gd name="T4" fmla="*/ 57 w 156"/>
                  <a:gd name="T5" fmla="*/ 23 h 111"/>
                  <a:gd name="T6" fmla="*/ 62 w 156"/>
                  <a:gd name="T7" fmla="*/ 31 h 111"/>
                  <a:gd name="T8" fmla="*/ 64 w 156"/>
                  <a:gd name="T9" fmla="*/ 50 h 111"/>
                  <a:gd name="T10" fmla="*/ 64 w 156"/>
                  <a:gd name="T11" fmla="*/ 110 h 111"/>
                  <a:gd name="T12" fmla="*/ 93 w 156"/>
                  <a:gd name="T13" fmla="*/ 110 h 111"/>
                  <a:gd name="T14" fmla="*/ 93 w 156"/>
                  <a:gd name="T15" fmla="*/ 36 h 111"/>
                  <a:gd name="T16" fmla="*/ 103 w 156"/>
                  <a:gd name="T17" fmla="*/ 26 h 111"/>
                  <a:gd name="T18" fmla="*/ 112 w 156"/>
                  <a:gd name="T19" fmla="*/ 21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56" h="111">
                    <a:moveTo>
                      <a:pt x="112" y="21"/>
                    </a:moveTo>
                    <a:lnTo>
                      <a:pt x="50" y="21"/>
                    </a:lnTo>
                    <a:lnTo>
                      <a:pt x="57" y="23"/>
                    </a:lnTo>
                    <a:lnTo>
                      <a:pt x="62" y="31"/>
                    </a:lnTo>
                    <a:lnTo>
                      <a:pt x="64" y="50"/>
                    </a:lnTo>
                    <a:lnTo>
                      <a:pt x="64" y="110"/>
                    </a:lnTo>
                    <a:lnTo>
                      <a:pt x="93" y="110"/>
                    </a:lnTo>
                    <a:lnTo>
                      <a:pt x="93" y="36"/>
                    </a:lnTo>
                    <a:lnTo>
                      <a:pt x="103" y="26"/>
                    </a:lnTo>
                    <a:lnTo>
                      <a:pt x="112" y="21"/>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00" name="Freeform 199"/>
              <p:cNvSpPr>
                <a:spLocks/>
              </p:cNvSpPr>
              <p:nvPr/>
            </p:nvSpPr>
            <p:spPr bwMode="auto">
              <a:xfrm>
                <a:off x="5717" y="3571"/>
                <a:ext cx="156" cy="111"/>
              </a:xfrm>
              <a:custGeom>
                <a:avLst/>
                <a:gdLst>
                  <a:gd name="T0" fmla="*/ 153 w 156"/>
                  <a:gd name="T1" fmla="*/ 21 h 111"/>
                  <a:gd name="T2" fmla="*/ 112 w 156"/>
                  <a:gd name="T3" fmla="*/ 21 h 111"/>
                  <a:gd name="T4" fmla="*/ 124 w 156"/>
                  <a:gd name="T5" fmla="*/ 28 h 111"/>
                  <a:gd name="T6" fmla="*/ 129 w 156"/>
                  <a:gd name="T7" fmla="*/ 47 h 111"/>
                  <a:gd name="T8" fmla="*/ 129 w 156"/>
                  <a:gd name="T9" fmla="*/ 110 h 111"/>
                  <a:gd name="T10" fmla="*/ 155 w 156"/>
                  <a:gd name="T11" fmla="*/ 110 h 111"/>
                  <a:gd name="T12" fmla="*/ 155 w 156"/>
                  <a:gd name="T13" fmla="*/ 40 h 111"/>
                  <a:gd name="T14" fmla="*/ 153 w 156"/>
                  <a:gd name="T15" fmla="*/ 21 h 1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6" h="111">
                    <a:moveTo>
                      <a:pt x="153" y="21"/>
                    </a:moveTo>
                    <a:lnTo>
                      <a:pt x="112" y="21"/>
                    </a:lnTo>
                    <a:lnTo>
                      <a:pt x="124" y="28"/>
                    </a:lnTo>
                    <a:lnTo>
                      <a:pt x="129" y="47"/>
                    </a:lnTo>
                    <a:lnTo>
                      <a:pt x="129" y="110"/>
                    </a:lnTo>
                    <a:lnTo>
                      <a:pt x="155" y="110"/>
                    </a:lnTo>
                    <a:lnTo>
                      <a:pt x="155" y="40"/>
                    </a:lnTo>
                    <a:lnTo>
                      <a:pt x="153" y="21"/>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01" name="Freeform 200"/>
              <p:cNvSpPr>
                <a:spLocks/>
              </p:cNvSpPr>
              <p:nvPr/>
            </p:nvSpPr>
            <p:spPr bwMode="auto">
              <a:xfrm>
                <a:off x="5717" y="3571"/>
                <a:ext cx="156" cy="111"/>
              </a:xfrm>
              <a:custGeom>
                <a:avLst/>
                <a:gdLst>
                  <a:gd name="T0" fmla="*/ 60 w 156"/>
                  <a:gd name="T1" fmla="*/ 0 h 111"/>
                  <a:gd name="T2" fmla="*/ 40 w 156"/>
                  <a:gd name="T3" fmla="*/ 7 h 111"/>
                  <a:gd name="T4" fmla="*/ 26 w 156"/>
                  <a:gd name="T5" fmla="*/ 19 h 111"/>
                  <a:gd name="T6" fmla="*/ 88 w 156"/>
                  <a:gd name="T7" fmla="*/ 19 h 111"/>
                  <a:gd name="T8" fmla="*/ 76 w 156"/>
                  <a:gd name="T9" fmla="*/ 7 h 111"/>
                  <a:gd name="T10" fmla="*/ 60 w 156"/>
                  <a:gd name="T11" fmla="*/ 0 h 111"/>
                </a:gdLst>
                <a:ahLst/>
                <a:cxnLst>
                  <a:cxn ang="0">
                    <a:pos x="T0" y="T1"/>
                  </a:cxn>
                  <a:cxn ang="0">
                    <a:pos x="T2" y="T3"/>
                  </a:cxn>
                  <a:cxn ang="0">
                    <a:pos x="T4" y="T5"/>
                  </a:cxn>
                  <a:cxn ang="0">
                    <a:pos x="T6" y="T7"/>
                  </a:cxn>
                  <a:cxn ang="0">
                    <a:pos x="T8" y="T9"/>
                  </a:cxn>
                  <a:cxn ang="0">
                    <a:pos x="T10" y="T11"/>
                  </a:cxn>
                </a:cxnLst>
                <a:rect l="0" t="0" r="r" b="b"/>
                <a:pathLst>
                  <a:path w="156" h="111">
                    <a:moveTo>
                      <a:pt x="60" y="0"/>
                    </a:moveTo>
                    <a:lnTo>
                      <a:pt x="40" y="7"/>
                    </a:lnTo>
                    <a:lnTo>
                      <a:pt x="26" y="19"/>
                    </a:lnTo>
                    <a:lnTo>
                      <a:pt x="88" y="19"/>
                    </a:lnTo>
                    <a:lnTo>
                      <a:pt x="76" y="7"/>
                    </a:lnTo>
                    <a:lnTo>
                      <a:pt x="60"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02" name="Freeform 201"/>
              <p:cNvSpPr>
                <a:spLocks/>
              </p:cNvSpPr>
              <p:nvPr/>
            </p:nvSpPr>
            <p:spPr bwMode="auto">
              <a:xfrm>
                <a:off x="5717" y="3571"/>
                <a:ext cx="156" cy="111"/>
              </a:xfrm>
              <a:custGeom>
                <a:avLst/>
                <a:gdLst>
                  <a:gd name="T0" fmla="*/ 122 w 156"/>
                  <a:gd name="T1" fmla="*/ 0 h 111"/>
                  <a:gd name="T2" fmla="*/ 103 w 156"/>
                  <a:gd name="T3" fmla="*/ 7 h 111"/>
                  <a:gd name="T4" fmla="*/ 88 w 156"/>
                  <a:gd name="T5" fmla="*/ 19 h 111"/>
                  <a:gd name="T6" fmla="*/ 153 w 156"/>
                  <a:gd name="T7" fmla="*/ 19 h 111"/>
                  <a:gd name="T8" fmla="*/ 141 w 156"/>
                  <a:gd name="T9" fmla="*/ 7 h 111"/>
                  <a:gd name="T10" fmla="*/ 122 w 156"/>
                  <a:gd name="T11" fmla="*/ 0 h 111"/>
                </a:gdLst>
                <a:ahLst/>
                <a:cxnLst>
                  <a:cxn ang="0">
                    <a:pos x="T0" y="T1"/>
                  </a:cxn>
                  <a:cxn ang="0">
                    <a:pos x="T2" y="T3"/>
                  </a:cxn>
                  <a:cxn ang="0">
                    <a:pos x="T4" y="T5"/>
                  </a:cxn>
                  <a:cxn ang="0">
                    <a:pos x="T6" y="T7"/>
                  </a:cxn>
                  <a:cxn ang="0">
                    <a:pos x="T8" y="T9"/>
                  </a:cxn>
                  <a:cxn ang="0">
                    <a:pos x="T10" y="T11"/>
                  </a:cxn>
                </a:cxnLst>
                <a:rect l="0" t="0" r="r" b="b"/>
                <a:pathLst>
                  <a:path w="156" h="111">
                    <a:moveTo>
                      <a:pt x="122" y="0"/>
                    </a:moveTo>
                    <a:lnTo>
                      <a:pt x="103" y="7"/>
                    </a:lnTo>
                    <a:lnTo>
                      <a:pt x="88" y="19"/>
                    </a:lnTo>
                    <a:lnTo>
                      <a:pt x="153" y="19"/>
                    </a:lnTo>
                    <a:lnTo>
                      <a:pt x="141" y="7"/>
                    </a:lnTo>
                    <a:lnTo>
                      <a:pt x="122"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grpSp>
          <p:nvGrpSpPr>
            <p:cNvPr id="26" name="Group 25"/>
            <p:cNvGrpSpPr>
              <a:grpSpLocks/>
            </p:cNvGrpSpPr>
            <p:nvPr/>
          </p:nvGrpSpPr>
          <p:grpSpPr bwMode="auto">
            <a:xfrm>
              <a:off x="972" y="3535"/>
              <a:ext cx="65" cy="146"/>
              <a:chOff x="972" y="3535"/>
              <a:chExt cx="65" cy="146"/>
            </a:xfrm>
          </p:grpSpPr>
          <p:sp>
            <p:nvSpPr>
              <p:cNvPr id="196" name="Rectangle 195"/>
              <p:cNvSpPr>
                <a:spLocks/>
              </p:cNvSpPr>
              <p:nvPr/>
            </p:nvSpPr>
            <p:spPr bwMode="auto">
              <a:xfrm>
                <a:off x="1010" y="3575"/>
                <a:ext cx="26" cy="105"/>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rot="0" vert="horz" wrap="square" lIns="91440" tIns="45720" rIns="91440" bIns="45720" anchor="t" anchorCtr="0" upright="1">
                <a:noAutofit/>
              </a:bodyPr>
              <a:lstStyle/>
              <a:p>
                <a:endParaRPr lang="en-AU"/>
              </a:p>
            </p:txBody>
          </p:sp>
          <p:sp>
            <p:nvSpPr>
              <p:cNvPr id="197" name="Freeform 196"/>
              <p:cNvSpPr>
                <a:spLocks/>
              </p:cNvSpPr>
              <p:nvPr/>
            </p:nvSpPr>
            <p:spPr bwMode="auto">
              <a:xfrm>
                <a:off x="972" y="3535"/>
                <a:ext cx="65" cy="146"/>
              </a:xfrm>
              <a:custGeom>
                <a:avLst/>
                <a:gdLst>
                  <a:gd name="T0" fmla="*/ 64 w 65"/>
                  <a:gd name="T1" fmla="*/ 0 h 146"/>
                  <a:gd name="T2" fmla="*/ 43 w 65"/>
                  <a:gd name="T3" fmla="*/ 0 h 146"/>
                  <a:gd name="T4" fmla="*/ 24 w 65"/>
                  <a:gd name="T5" fmla="*/ 21 h 146"/>
                  <a:gd name="T6" fmla="*/ 0 w 65"/>
                  <a:gd name="T7" fmla="*/ 36 h 146"/>
                  <a:gd name="T8" fmla="*/ 0 w 65"/>
                  <a:gd name="T9" fmla="*/ 62 h 146"/>
                  <a:gd name="T10" fmla="*/ 38 w 65"/>
                  <a:gd name="T11" fmla="*/ 40 h 146"/>
                  <a:gd name="T12" fmla="*/ 64 w 65"/>
                  <a:gd name="T13" fmla="*/ 40 h 146"/>
                  <a:gd name="T14" fmla="*/ 64 w 65"/>
                  <a:gd name="T15" fmla="*/ 0 h 14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5" h="146">
                    <a:moveTo>
                      <a:pt x="64" y="0"/>
                    </a:moveTo>
                    <a:lnTo>
                      <a:pt x="43" y="0"/>
                    </a:lnTo>
                    <a:lnTo>
                      <a:pt x="24" y="21"/>
                    </a:lnTo>
                    <a:lnTo>
                      <a:pt x="0" y="36"/>
                    </a:lnTo>
                    <a:lnTo>
                      <a:pt x="0" y="62"/>
                    </a:lnTo>
                    <a:lnTo>
                      <a:pt x="38" y="40"/>
                    </a:lnTo>
                    <a:lnTo>
                      <a:pt x="64" y="40"/>
                    </a:lnTo>
                    <a:lnTo>
                      <a:pt x="6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sp>
          <p:nvSpPr>
            <p:cNvPr id="27" name="Freeform 26"/>
            <p:cNvSpPr>
              <a:spLocks/>
            </p:cNvSpPr>
            <p:nvPr/>
          </p:nvSpPr>
          <p:spPr bwMode="auto">
            <a:xfrm>
              <a:off x="1128" y="3535"/>
              <a:ext cx="45" cy="149"/>
            </a:xfrm>
            <a:custGeom>
              <a:avLst/>
              <a:gdLst>
                <a:gd name="T0" fmla="*/ 0 w 45"/>
                <a:gd name="T1" fmla="*/ 0 h 149"/>
                <a:gd name="T2" fmla="*/ 0 w 45"/>
                <a:gd name="T3" fmla="*/ 21 h 149"/>
                <a:gd name="T4" fmla="*/ 7 w 45"/>
                <a:gd name="T5" fmla="*/ 23 h 149"/>
                <a:gd name="T6" fmla="*/ 14 w 45"/>
                <a:gd name="T7" fmla="*/ 36 h 149"/>
                <a:gd name="T8" fmla="*/ 16 w 45"/>
                <a:gd name="T9" fmla="*/ 72 h 149"/>
                <a:gd name="T10" fmla="*/ 14 w 45"/>
                <a:gd name="T11" fmla="*/ 110 h 149"/>
                <a:gd name="T12" fmla="*/ 7 w 45"/>
                <a:gd name="T13" fmla="*/ 122 h 149"/>
                <a:gd name="T14" fmla="*/ 0 w 45"/>
                <a:gd name="T15" fmla="*/ 124 h 149"/>
                <a:gd name="T16" fmla="*/ 0 w 45"/>
                <a:gd name="T17" fmla="*/ 148 h 149"/>
                <a:gd name="T18" fmla="*/ 16 w 45"/>
                <a:gd name="T19" fmla="*/ 143 h 149"/>
                <a:gd name="T20" fmla="*/ 31 w 45"/>
                <a:gd name="T21" fmla="*/ 134 h 149"/>
                <a:gd name="T22" fmla="*/ 43 w 45"/>
                <a:gd name="T23" fmla="*/ 107 h 149"/>
                <a:gd name="T24" fmla="*/ 45 w 45"/>
                <a:gd name="T25" fmla="*/ 72 h 149"/>
                <a:gd name="T26" fmla="*/ 43 w 45"/>
                <a:gd name="T27" fmla="*/ 36 h 149"/>
                <a:gd name="T28" fmla="*/ 31 w 45"/>
                <a:gd name="T29" fmla="*/ 14 h 149"/>
                <a:gd name="T30" fmla="*/ 16 w 45"/>
                <a:gd name="T31" fmla="*/ 2 h 149"/>
                <a:gd name="T32" fmla="*/ 0 w 45"/>
                <a:gd name="T33" fmla="*/ 0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5" h="149">
                  <a:moveTo>
                    <a:pt x="0" y="0"/>
                  </a:moveTo>
                  <a:lnTo>
                    <a:pt x="0" y="21"/>
                  </a:lnTo>
                  <a:lnTo>
                    <a:pt x="7" y="23"/>
                  </a:lnTo>
                  <a:lnTo>
                    <a:pt x="14" y="36"/>
                  </a:lnTo>
                  <a:lnTo>
                    <a:pt x="16" y="72"/>
                  </a:lnTo>
                  <a:lnTo>
                    <a:pt x="14" y="110"/>
                  </a:lnTo>
                  <a:lnTo>
                    <a:pt x="7" y="122"/>
                  </a:lnTo>
                  <a:lnTo>
                    <a:pt x="0" y="124"/>
                  </a:lnTo>
                  <a:lnTo>
                    <a:pt x="0" y="148"/>
                  </a:lnTo>
                  <a:lnTo>
                    <a:pt x="16" y="143"/>
                  </a:lnTo>
                  <a:lnTo>
                    <a:pt x="31" y="134"/>
                  </a:lnTo>
                  <a:lnTo>
                    <a:pt x="43" y="107"/>
                  </a:lnTo>
                  <a:lnTo>
                    <a:pt x="45" y="72"/>
                  </a:lnTo>
                  <a:lnTo>
                    <a:pt x="43" y="36"/>
                  </a:lnTo>
                  <a:lnTo>
                    <a:pt x="31" y="14"/>
                  </a:lnTo>
                  <a:lnTo>
                    <a:pt x="16" y="2"/>
                  </a:lnTo>
                  <a:lnTo>
                    <a:pt x="0"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8" name="Freeform 27"/>
            <p:cNvSpPr>
              <a:spLocks/>
            </p:cNvSpPr>
            <p:nvPr/>
          </p:nvSpPr>
          <p:spPr bwMode="auto">
            <a:xfrm>
              <a:off x="1080" y="3535"/>
              <a:ext cx="48" cy="149"/>
            </a:xfrm>
            <a:custGeom>
              <a:avLst/>
              <a:gdLst>
                <a:gd name="T0" fmla="*/ 48 w 48"/>
                <a:gd name="T1" fmla="*/ 0 h 149"/>
                <a:gd name="T2" fmla="*/ 28 w 48"/>
                <a:gd name="T3" fmla="*/ 2 h 149"/>
                <a:gd name="T4" fmla="*/ 14 w 48"/>
                <a:gd name="T5" fmla="*/ 14 h 149"/>
                <a:gd name="T6" fmla="*/ 2 w 48"/>
                <a:gd name="T7" fmla="*/ 36 h 149"/>
                <a:gd name="T8" fmla="*/ 0 w 48"/>
                <a:gd name="T9" fmla="*/ 72 h 149"/>
                <a:gd name="T10" fmla="*/ 2 w 48"/>
                <a:gd name="T11" fmla="*/ 107 h 149"/>
                <a:gd name="T12" fmla="*/ 14 w 48"/>
                <a:gd name="T13" fmla="*/ 132 h 149"/>
                <a:gd name="T14" fmla="*/ 26 w 48"/>
                <a:gd name="T15" fmla="*/ 143 h 149"/>
                <a:gd name="T16" fmla="*/ 48 w 48"/>
                <a:gd name="T17" fmla="*/ 148 h 149"/>
                <a:gd name="T18" fmla="*/ 48 w 48"/>
                <a:gd name="T19" fmla="*/ 124 h 149"/>
                <a:gd name="T20" fmla="*/ 38 w 48"/>
                <a:gd name="T21" fmla="*/ 122 h 149"/>
                <a:gd name="T22" fmla="*/ 31 w 48"/>
                <a:gd name="T23" fmla="*/ 107 h 149"/>
                <a:gd name="T24" fmla="*/ 28 w 48"/>
                <a:gd name="T25" fmla="*/ 72 h 149"/>
                <a:gd name="T26" fmla="*/ 31 w 48"/>
                <a:gd name="T27" fmla="*/ 36 h 149"/>
                <a:gd name="T28" fmla="*/ 38 w 48"/>
                <a:gd name="T29" fmla="*/ 23 h 149"/>
                <a:gd name="T30" fmla="*/ 48 w 48"/>
                <a:gd name="T31" fmla="*/ 21 h 149"/>
                <a:gd name="T32" fmla="*/ 48 w 48"/>
                <a:gd name="T33" fmla="*/ 0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8" h="149">
                  <a:moveTo>
                    <a:pt x="48" y="0"/>
                  </a:moveTo>
                  <a:lnTo>
                    <a:pt x="28" y="2"/>
                  </a:lnTo>
                  <a:lnTo>
                    <a:pt x="14" y="14"/>
                  </a:lnTo>
                  <a:lnTo>
                    <a:pt x="2" y="36"/>
                  </a:lnTo>
                  <a:lnTo>
                    <a:pt x="0" y="72"/>
                  </a:lnTo>
                  <a:lnTo>
                    <a:pt x="2" y="107"/>
                  </a:lnTo>
                  <a:lnTo>
                    <a:pt x="14" y="132"/>
                  </a:lnTo>
                  <a:lnTo>
                    <a:pt x="26" y="143"/>
                  </a:lnTo>
                  <a:lnTo>
                    <a:pt x="48" y="148"/>
                  </a:lnTo>
                  <a:lnTo>
                    <a:pt x="48" y="124"/>
                  </a:lnTo>
                  <a:lnTo>
                    <a:pt x="38" y="122"/>
                  </a:lnTo>
                  <a:lnTo>
                    <a:pt x="31" y="107"/>
                  </a:lnTo>
                  <a:lnTo>
                    <a:pt x="28" y="72"/>
                  </a:lnTo>
                  <a:lnTo>
                    <a:pt x="31" y="36"/>
                  </a:lnTo>
                  <a:lnTo>
                    <a:pt x="38" y="23"/>
                  </a:lnTo>
                  <a:lnTo>
                    <a:pt x="48" y="21"/>
                  </a:lnTo>
                  <a:lnTo>
                    <a:pt x="48"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nvGrpSpPr>
            <p:cNvPr id="29" name="Group 28"/>
            <p:cNvGrpSpPr>
              <a:grpSpLocks/>
            </p:cNvGrpSpPr>
            <p:nvPr/>
          </p:nvGrpSpPr>
          <p:grpSpPr bwMode="auto">
            <a:xfrm>
              <a:off x="1198" y="3571"/>
              <a:ext cx="156" cy="111"/>
              <a:chOff x="1198" y="3571"/>
              <a:chExt cx="156" cy="111"/>
            </a:xfrm>
          </p:grpSpPr>
          <p:sp>
            <p:nvSpPr>
              <p:cNvPr id="191" name="Freeform 190"/>
              <p:cNvSpPr>
                <a:spLocks/>
              </p:cNvSpPr>
              <p:nvPr/>
            </p:nvSpPr>
            <p:spPr bwMode="auto">
              <a:xfrm>
                <a:off x="1198" y="3571"/>
                <a:ext cx="156" cy="111"/>
              </a:xfrm>
              <a:custGeom>
                <a:avLst/>
                <a:gdLst>
                  <a:gd name="T0" fmla="*/ 26 w 156"/>
                  <a:gd name="T1" fmla="*/ 4 h 111"/>
                  <a:gd name="T2" fmla="*/ 0 w 156"/>
                  <a:gd name="T3" fmla="*/ 4 h 111"/>
                  <a:gd name="T4" fmla="*/ 0 w 156"/>
                  <a:gd name="T5" fmla="*/ 110 h 111"/>
                  <a:gd name="T6" fmla="*/ 28 w 156"/>
                  <a:gd name="T7" fmla="*/ 110 h 111"/>
                  <a:gd name="T8" fmla="*/ 28 w 156"/>
                  <a:gd name="T9" fmla="*/ 36 h 111"/>
                  <a:gd name="T10" fmla="*/ 38 w 156"/>
                  <a:gd name="T11" fmla="*/ 26 h 111"/>
                  <a:gd name="T12" fmla="*/ 50 w 156"/>
                  <a:gd name="T13" fmla="*/ 21 h 111"/>
                  <a:gd name="T14" fmla="*/ 153 w 156"/>
                  <a:gd name="T15" fmla="*/ 21 h 111"/>
                  <a:gd name="T16" fmla="*/ 153 w 156"/>
                  <a:gd name="T17" fmla="*/ 19 h 111"/>
                  <a:gd name="T18" fmla="*/ 26 w 156"/>
                  <a:gd name="T19" fmla="*/ 19 h 111"/>
                  <a:gd name="T20" fmla="*/ 26 w 156"/>
                  <a:gd name="T21" fmla="*/ 4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56" h="111">
                    <a:moveTo>
                      <a:pt x="26" y="4"/>
                    </a:moveTo>
                    <a:lnTo>
                      <a:pt x="0" y="4"/>
                    </a:lnTo>
                    <a:lnTo>
                      <a:pt x="0" y="110"/>
                    </a:lnTo>
                    <a:lnTo>
                      <a:pt x="28" y="110"/>
                    </a:lnTo>
                    <a:lnTo>
                      <a:pt x="28" y="36"/>
                    </a:lnTo>
                    <a:lnTo>
                      <a:pt x="38" y="26"/>
                    </a:lnTo>
                    <a:lnTo>
                      <a:pt x="50" y="21"/>
                    </a:lnTo>
                    <a:lnTo>
                      <a:pt x="153" y="21"/>
                    </a:lnTo>
                    <a:lnTo>
                      <a:pt x="153" y="19"/>
                    </a:lnTo>
                    <a:lnTo>
                      <a:pt x="26" y="19"/>
                    </a:lnTo>
                    <a:lnTo>
                      <a:pt x="26" y="4"/>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92" name="Freeform 191"/>
              <p:cNvSpPr>
                <a:spLocks/>
              </p:cNvSpPr>
              <p:nvPr/>
            </p:nvSpPr>
            <p:spPr bwMode="auto">
              <a:xfrm>
                <a:off x="1198" y="3571"/>
                <a:ext cx="156" cy="111"/>
              </a:xfrm>
              <a:custGeom>
                <a:avLst/>
                <a:gdLst>
                  <a:gd name="T0" fmla="*/ 112 w 156"/>
                  <a:gd name="T1" fmla="*/ 21 h 111"/>
                  <a:gd name="T2" fmla="*/ 50 w 156"/>
                  <a:gd name="T3" fmla="*/ 21 h 111"/>
                  <a:gd name="T4" fmla="*/ 57 w 156"/>
                  <a:gd name="T5" fmla="*/ 23 h 111"/>
                  <a:gd name="T6" fmla="*/ 62 w 156"/>
                  <a:gd name="T7" fmla="*/ 31 h 111"/>
                  <a:gd name="T8" fmla="*/ 62 w 156"/>
                  <a:gd name="T9" fmla="*/ 110 h 111"/>
                  <a:gd name="T10" fmla="*/ 91 w 156"/>
                  <a:gd name="T11" fmla="*/ 110 h 111"/>
                  <a:gd name="T12" fmla="*/ 91 w 156"/>
                  <a:gd name="T13" fmla="*/ 57 h 111"/>
                  <a:gd name="T14" fmla="*/ 93 w 156"/>
                  <a:gd name="T15" fmla="*/ 36 h 111"/>
                  <a:gd name="T16" fmla="*/ 100 w 156"/>
                  <a:gd name="T17" fmla="*/ 26 h 111"/>
                  <a:gd name="T18" fmla="*/ 112 w 156"/>
                  <a:gd name="T19" fmla="*/ 21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56" h="111">
                    <a:moveTo>
                      <a:pt x="112" y="21"/>
                    </a:moveTo>
                    <a:lnTo>
                      <a:pt x="50" y="21"/>
                    </a:lnTo>
                    <a:lnTo>
                      <a:pt x="57" y="23"/>
                    </a:lnTo>
                    <a:lnTo>
                      <a:pt x="62" y="31"/>
                    </a:lnTo>
                    <a:lnTo>
                      <a:pt x="62" y="110"/>
                    </a:lnTo>
                    <a:lnTo>
                      <a:pt x="91" y="110"/>
                    </a:lnTo>
                    <a:lnTo>
                      <a:pt x="91" y="57"/>
                    </a:lnTo>
                    <a:lnTo>
                      <a:pt x="93" y="36"/>
                    </a:lnTo>
                    <a:lnTo>
                      <a:pt x="100" y="26"/>
                    </a:lnTo>
                    <a:lnTo>
                      <a:pt x="112" y="21"/>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93" name="Freeform 192"/>
              <p:cNvSpPr>
                <a:spLocks/>
              </p:cNvSpPr>
              <p:nvPr/>
            </p:nvSpPr>
            <p:spPr bwMode="auto">
              <a:xfrm>
                <a:off x="1198" y="3571"/>
                <a:ext cx="156" cy="111"/>
              </a:xfrm>
              <a:custGeom>
                <a:avLst/>
                <a:gdLst>
                  <a:gd name="T0" fmla="*/ 153 w 156"/>
                  <a:gd name="T1" fmla="*/ 21 h 111"/>
                  <a:gd name="T2" fmla="*/ 112 w 156"/>
                  <a:gd name="T3" fmla="*/ 21 h 111"/>
                  <a:gd name="T4" fmla="*/ 124 w 156"/>
                  <a:gd name="T5" fmla="*/ 28 h 111"/>
                  <a:gd name="T6" fmla="*/ 127 w 156"/>
                  <a:gd name="T7" fmla="*/ 47 h 111"/>
                  <a:gd name="T8" fmla="*/ 127 w 156"/>
                  <a:gd name="T9" fmla="*/ 110 h 111"/>
                  <a:gd name="T10" fmla="*/ 156 w 156"/>
                  <a:gd name="T11" fmla="*/ 110 h 111"/>
                  <a:gd name="T12" fmla="*/ 156 w 156"/>
                  <a:gd name="T13" fmla="*/ 40 h 111"/>
                  <a:gd name="T14" fmla="*/ 153 w 156"/>
                  <a:gd name="T15" fmla="*/ 21 h 1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6" h="111">
                    <a:moveTo>
                      <a:pt x="153" y="21"/>
                    </a:moveTo>
                    <a:lnTo>
                      <a:pt x="112" y="21"/>
                    </a:lnTo>
                    <a:lnTo>
                      <a:pt x="124" y="28"/>
                    </a:lnTo>
                    <a:lnTo>
                      <a:pt x="127" y="47"/>
                    </a:lnTo>
                    <a:lnTo>
                      <a:pt x="127" y="110"/>
                    </a:lnTo>
                    <a:lnTo>
                      <a:pt x="156" y="110"/>
                    </a:lnTo>
                    <a:lnTo>
                      <a:pt x="156" y="40"/>
                    </a:lnTo>
                    <a:lnTo>
                      <a:pt x="153" y="21"/>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94" name="Freeform 193"/>
              <p:cNvSpPr>
                <a:spLocks/>
              </p:cNvSpPr>
              <p:nvPr/>
            </p:nvSpPr>
            <p:spPr bwMode="auto">
              <a:xfrm>
                <a:off x="1198" y="3571"/>
                <a:ext cx="156" cy="111"/>
              </a:xfrm>
              <a:custGeom>
                <a:avLst/>
                <a:gdLst>
                  <a:gd name="T0" fmla="*/ 57 w 156"/>
                  <a:gd name="T1" fmla="*/ 0 h 111"/>
                  <a:gd name="T2" fmla="*/ 40 w 156"/>
                  <a:gd name="T3" fmla="*/ 7 h 111"/>
                  <a:gd name="T4" fmla="*/ 26 w 156"/>
                  <a:gd name="T5" fmla="*/ 19 h 111"/>
                  <a:gd name="T6" fmla="*/ 88 w 156"/>
                  <a:gd name="T7" fmla="*/ 19 h 111"/>
                  <a:gd name="T8" fmla="*/ 76 w 156"/>
                  <a:gd name="T9" fmla="*/ 7 h 111"/>
                  <a:gd name="T10" fmla="*/ 57 w 156"/>
                  <a:gd name="T11" fmla="*/ 0 h 111"/>
                </a:gdLst>
                <a:ahLst/>
                <a:cxnLst>
                  <a:cxn ang="0">
                    <a:pos x="T0" y="T1"/>
                  </a:cxn>
                  <a:cxn ang="0">
                    <a:pos x="T2" y="T3"/>
                  </a:cxn>
                  <a:cxn ang="0">
                    <a:pos x="T4" y="T5"/>
                  </a:cxn>
                  <a:cxn ang="0">
                    <a:pos x="T6" y="T7"/>
                  </a:cxn>
                  <a:cxn ang="0">
                    <a:pos x="T8" y="T9"/>
                  </a:cxn>
                  <a:cxn ang="0">
                    <a:pos x="T10" y="T11"/>
                  </a:cxn>
                </a:cxnLst>
                <a:rect l="0" t="0" r="r" b="b"/>
                <a:pathLst>
                  <a:path w="156" h="111">
                    <a:moveTo>
                      <a:pt x="57" y="0"/>
                    </a:moveTo>
                    <a:lnTo>
                      <a:pt x="40" y="7"/>
                    </a:lnTo>
                    <a:lnTo>
                      <a:pt x="26" y="19"/>
                    </a:lnTo>
                    <a:lnTo>
                      <a:pt x="88" y="19"/>
                    </a:lnTo>
                    <a:lnTo>
                      <a:pt x="76" y="7"/>
                    </a:lnTo>
                    <a:lnTo>
                      <a:pt x="5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95" name="Freeform 194"/>
              <p:cNvSpPr>
                <a:spLocks/>
              </p:cNvSpPr>
              <p:nvPr/>
            </p:nvSpPr>
            <p:spPr bwMode="auto">
              <a:xfrm>
                <a:off x="1198" y="3571"/>
                <a:ext cx="156" cy="111"/>
              </a:xfrm>
              <a:custGeom>
                <a:avLst/>
                <a:gdLst>
                  <a:gd name="T0" fmla="*/ 120 w 156"/>
                  <a:gd name="T1" fmla="*/ 0 h 111"/>
                  <a:gd name="T2" fmla="*/ 103 w 156"/>
                  <a:gd name="T3" fmla="*/ 7 h 111"/>
                  <a:gd name="T4" fmla="*/ 88 w 156"/>
                  <a:gd name="T5" fmla="*/ 19 h 111"/>
                  <a:gd name="T6" fmla="*/ 153 w 156"/>
                  <a:gd name="T7" fmla="*/ 19 h 111"/>
                  <a:gd name="T8" fmla="*/ 141 w 156"/>
                  <a:gd name="T9" fmla="*/ 7 h 111"/>
                  <a:gd name="T10" fmla="*/ 120 w 156"/>
                  <a:gd name="T11" fmla="*/ 0 h 111"/>
                </a:gdLst>
                <a:ahLst/>
                <a:cxnLst>
                  <a:cxn ang="0">
                    <a:pos x="T0" y="T1"/>
                  </a:cxn>
                  <a:cxn ang="0">
                    <a:pos x="T2" y="T3"/>
                  </a:cxn>
                  <a:cxn ang="0">
                    <a:pos x="T4" y="T5"/>
                  </a:cxn>
                  <a:cxn ang="0">
                    <a:pos x="T6" y="T7"/>
                  </a:cxn>
                  <a:cxn ang="0">
                    <a:pos x="T8" y="T9"/>
                  </a:cxn>
                  <a:cxn ang="0">
                    <a:pos x="T10" y="T11"/>
                  </a:cxn>
                </a:cxnLst>
                <a:rect l="0" t="0" r="r" b="b"/>
                <a:pathLst>
                  <a:path w="156" h="111">
                    <a:moveTo>
                      <a:pt x="120" y="0"/>
                    </a:moveTo>
                    <a:lnTo>
                      <a:pt x="103" y="7"/>
                    </a:lnTo>
                    <a:lnTo>
                      <a:pt x="88" y="19"/>
                    </a:lnTo>
                    <a:lnTo>
                      <a:pt x="153" y="19"/>
                    </a:lnTo>
                    <a:lnTo>
                      <a:pt x="141" y="7"/>
                    </a:lnTo>
                    <a:lnTo>
                      <a:pt x="120"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sp>
          <p:nvSpPr>
            <p:cNvPr id="30" name="Freeform 29"/>
            <p:cNvSpPr>
              <a:spLocks/>
            </p:cNvSpPr>
            <p:nvPr/>
          </p:nvSpPr>
          <p:spPr bwMode="auto">
            <a:xfrm>
              <a:off x="278" y="3744"/>
              <a:ext cx="6286" cy="20"/>
            </a:xfrm>
            <a:custGeom>
              <a:avLst/>
              <a:gdLst>
                <a:gd name="T0" fmla="*/ 0 w 6286"/>
                <a:gd name="T1" fmla="*/ 0 h 20"/>
                <a:gd name="T2" fmla="*/ 6285 w 6286"/>
                <a:gd name="T3" fmla="*/ 0 h 20"/>
              </a:gdLst>
              <a:ahLst/>
              <a:cxnLst>
                <a:cxn ang="0">
                  <a:pos x="T0" y="T1"/>
                </a:cxn>
                <a:cxn ang="0">
                  <a:pos x="T2" y="T3"/>
                </a:cxn>
              </a:cxnLst>
              <a:rect l="0" t="0" r="r" b="b"/>
              <a:pathLst>
                <a:path w="6286" h="20">
                  <a:moveTo>
                    <a:pt x="0" y="0"/>
                  </a:moveTo>
                  <a:lnTo>
                    <a:pt x="6285" y="0"/>
                  </a:lnTo>
                </a:path>
              </a:pathLst>
            </a:custGeom>
            <a:noFill/>
            <a:ln w="10414">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AU"/>
            </a:p>
          </p:txBody>
        </p:sp>
        <p:sp>
          <p:nvSpPr>
            <p:cNvPr id="31" name="Freeform 30"/>
            <p:cNvSpPr>
              <a:spLocks/>
            </p:cNvSpPr>
            <p:nvPr/>
          </p:nvSpPr>
          <p:spPr bwMode="auto">
            <a:xfrm>
              <a:off x="6554" y="2086"/>
              <a:ext cx="20" cy="1744"/>
            </a:xfrm>
            <a:custGeom>
              <a:avLst/>
              <a:gdLst>
                <a:gd name="T0" fmla="*/ 0 w 20"/>
                <a:gd name="T1" fmla="*/ 0 h 1744"/>
                <a:gd name="T2" fmla="*/ 0 w 20"/>
                <a:gd name="T3" fmla="*/ 1744 h 1744"/>
              </a:gdLst>
              <a:ahLst/>
              <a:cxnLst>
                <a:cxn ang="0">
                  <a:pos x="T0" y="T1"/>
                </a:cxn>
                <a:cxn ang="0">
                  <a:pos x="T2" y="T3"/>
                </a:cxn>
              </a:cxnLst>
              <a:rect l="0" t="0" r="r" b="b"/>
              <a:pathLst>
                <a:path w="20" h="1744">
                  <a:moveTo>
                    <a:pt x="0" y="0"/>
                  </a:moveTo>
                  <a:lnTo>
                    <a:pt x="0" y="1744"/>
                  </a:lnTo>
                </a:path>
              </a:pathLst>
            </a:custGeom>
            <a:noFill/>
            <a:ln w="7366">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AU"/>
            </a:p>
          </p:txBody>
        </p:sp>
        <p:sp>
          <p:nvSpPr>
            <p:cNvPr id="32" name="Freeform 31"/>
            <p:cNvSpPr>
              <a:spLocks/>
            </p:cNvSpPr>
            <p:nvPr/>
          </p:nvSpPr>
          <p:spPr bwMode="auto">
            <a:xfrm>
              <a:off x="5862" y="12"/>
              <a:ext cx="20" cy="132"/>
            </a:xfrm>
            <a:custGeom>
              <a:avLst/>
              <a:gdLst>
                <a:gd name="T0" fmla="*/ 0 w 20"/>
                <a:gd name="T1" fmla="*/ 0 h 132"/>
                <a:gd name="T2" fmla="*/ 0 w 20"/>
                <a:gd name="T3" fmla="*/ 132 h 132"/>
              </a:gdLst>
              <a:ahLst/>
              <a:cxnLst>
                <a:cxn ang="0">
                  <a:pos x="T0" y="T1"/>
                </a:cxn>
                <a:cxn ang="0">
                  <a:pos x="T2" y="T3"/>
                </a:cxn>
              </a:cxnLst>
              <a:rect l="0" t="0" r="r" b="b"/>
              <a:pathLst>
                <a:path w="20" h="132">
                  <a:moveTo>
                    <a:pt x="0" y="0"/>
                  </a:moveTo>
                  <a:lnTo>
                    <a:pt x="0" y="132"/>
                  </a:lnTo>
                </a:path>
              </a:pathLst>
            </a:custGeom>
            <a:noFill/>
            <a:ln w="11937">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AU"/>
            </a:p>
          </p:txBody>
        </p:sp>
        <p:sp>
          <p:nvSpPr>
            <p:cNvPr id="33" name="Freeform 32"/>
            <p:cNvSpPr>
              <a:spLocks/>
            </p:cNvSpPr>
            <p:nvPr/>
          </p:nvSpPr>
          <p:spPr bwMode="auto">
            <a:xfrm>
              <a:off x="5933" y="113"/>
              <a:ext cx="43" cy="33"/>
            </a:xfrm>
            <a:custGeom>
              <a:avLst/>
              <a:gdLst>
                <a:gd name="T0" fmla="*/ 26 w 43"/>
                <a:gd name="T1" fmla="*/ 0 h 33"/>
                <a:gd name="T2" fmla="*/ 16 w 43"/>
                <a:gd name="T3" fmla="*/ 14 h 33"/>
                <a:gd name="T4" fmla="*/ 2 w 43"/>
                <a:gd name="T5" fmla="*/ 19 h 33"/>
                <a:gd name="T6" fmla="*/ 0 w 43"/>
                <a:gd name="T7" fmla="*/ 19 h 33"/>
                <a:gd name="T8" fmla="*/ 0 w 43"/>
                <a:gd name="T9" fmla="*/ 33 h 33"/>
                <a:gd name="T10" fmla="*/ 2 w 43"/>
                <a:gd name="T11" fmla="*/ 33 h 33"/>
                <a:gd name="T12" fmla="*/ 28 w 43"/>
                <a:gd name="T13" fmla="*/ 26 h 33"/>
                <a:gd name="T14" fmla="*/ 43 w 43"/>
                <a:gd name="T15" fmla="*/ 2 h 33"/>
                <a:gd name="T16" fmla="*/ 26 w 43"/>
                <a:gd name="T17" fmla="*/ 0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3" h="33">
                  <a:moveTo>
                    <a:pt x="26" y="0"/>
                  </a:moveTo>
                  <a:lnTo>
                    <a:pt x="16" y="14"/>
                  </a:lnTo>
                  <a:lnTo>
                    <a:pt x="2" y="19"/>
                  </a:lnTo>
                  <a:lnTo>
                    <a:pt x="0" y="19"/>
                  </a:lnTo>
                  <a:lnTo>
                    <a:pt x="0" y="33"/>
                  </a:lnTo>
                  <a:lnTo>
                    <a:pt x="2" y="33"/>
                  </a:lnTo>
                  <a:lnTo>
                    <a:pt x="28" y="26"/>
                  </a:lnTo>
                  <a:lnTo>
                    <a:pt x="43" y="2"/>
                  </a:lnTo>
                  <a:lnTo>
                    <a:pt x="26"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4" name="Freeform 33"/>
            <p:cNvSpPr>
              <a:spLocks/>
            </p:cNvSpPr>
            <p:nvPr/>
          </p:nvSpPr>
          <p:spPr bwMode="auto">
            <a:xfrm>
              <a:off x="5933" y="45"/>
              <a:ext cx="43" cy="53"/>
            </a:xfrm>
            <a:custGeom>
              <a:avLst/>
              <a:gdLst>
                <a:gd name="T0" fmla="*/ 0 w 43"/>
                <a:gd name="T1" fmla="*/ 0 h 53"/>
                <a:gd name="T2" fmla="*/ 0 w 43"/>
                <a:gd name="T3" fmla="*/ 14 h 53"/>
                <a:gd name="T4" fmla="*/ 21 w 43"/>
                <a:gd name="T5" fmla="*/ 23 h 53"/>
                <a:gd name="T6" fmla="*/ 28 w 43"/>
                <a:gd name="T7" fmla="*/ 40 h 53"/>
                <a:gd name="T8" fmla="*/ 0 w 43"/>
                <a:gd name="T9" fmla="*/ 40 h 53"/>
                <a:gd name="T10" fmla="*/ 0 w 43"/>
                <a:gd name="T11" fmla="*/ 52 h 53"/>
                <a:gd name="T12" fmla="*/ 43 w 43"/>
                <a:gd name="T13" fmla="*/ 52 h 53"/>
                <a:gd name="T14" fmla="*/ 43 w 43"/>
                <a:gd name="T15" fmla="*/ 50 h 53"/>
                <a:gd name="T16" fmla="*/ 40 w 43"/>
                <a:gd name="T17" fmla="*/ 28 h 53"/>
                <a:gd name="T18" fmla="*/ 33 w 43"/>
                <a:gd name="T19" fmla="*/ 14 h 53"/>
                <a:gd name="T20" fmla="*/ 19 w 43"/>
                <a:gd name="T21" fmla="*/ 2 h 53"/>
                <a:gd name="T22" fmla="*/ 0 w 43"/>
                <a:gd name="T23" fmla="*/ 0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3" h="53">
                  <a:moveTo>
                    <a:pt x="0" y="0"/>
                  </a:moveTo>
                  <a:lnTo>
                    <a:pt x="0" y="14"/>
                  </a:lnTo>
                  <a:lnTo>
                    <a:pt x="21" y="23"/>
                  </a:lnTo>
                  <a:lnTo>
                    <a:pt x="28" y="40"/>
                  </a:lnTo>
                  <a:lnTo>
                    <a:pt x="0" y="40"/>
                  </a:lnTo>
                  <a:lnTo>
                    <a:pt x="0" y="52"/>
                  </a:lnTo>
                  <a:lnTo>
                    <a:pt x="43" y="52"/>
                  </a:lnTo>
                  <a:lnTo>
                    <a:pt x="43" y="50"/>
                  </a:lnTo>
                  <a:lnTo>
                    <a:pt x="40" y="28"/>
                  </a:lnTo>
                  <a:lnTo>
                    <a:pt x="33" y="14"/>
                  </a:lnTo>
                  <a:lnTo>
                    <a:pt x="19" y="2"/>
                  </a:lnTo>
                  <a:lnTo>
                    <a:pt x="0"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5" name="Freeform 34"/>
            <p:cNvSpPr>
              <a:spLocks/>
            </p:cNvSpPr>
            <p:nvPr/>
          </p:nvSpPr>
          <p:spPr bwMode="auto">
            <a:xfrm>
              <a:off x="5890" y="45"/>
              <a:ext cx="43" cy="101"/>
            </a:xfrm>
            <a:custGeom>
              <a:avLst/>
              <a:gdLst>
                <a:gd name="T0" fmla="*/ 43 w 43"/>
                <a:gd name="T1" fmla="*/ 0 h 101"/>
                <a:gd name="T2" fmla="*/ 26 w 43"/>
                <a:gd name="T3" fmla="*/ 2 h 101"/>
                <a:gd name="T4" fmla="*/ 11 w 43"/>
                <a:gd name="T5" fmla="*/ 14 h 101"/>
                <a:gd name="T6" fmla="*/ 2 w 43"/>
                <a:gd name="T7" fmla="*/ 28 h 101"/>
                <a:gd name="T8" fmla="*/ 0 w 43"/>
                <a:gd name="T9" fmla="*/ 50 h 101"/>
                <a:gd name="T10" fmla="*/ 2 w 43"/>
                <a:gd name="T11" fmla="*/ 71 h 101"/>
                <a:gd name="T12" fmla="*/ 11 w 43"/>
                <a:gd name="T13" fmla="*/ 86 h 101"/>
                <a:gd name="T14" fmla="*/ 26 w 43"/>
                <a:gd name="T15" fmla="*/ 95 h 101"/>
                <a:gd name="T16" fmla="*/ 43 w 43"/>
                <a:gd name="T17" fmla="*/ 100 h 101"/>
                <a:gd name="T18" fmla="*/ 43 w 43"/>
                <a:gd name="T19" fmla="*/ 86 h 101"/>
                <a:gd name="T20" fmla="*/ 26 w 43"/>
                <a:gd name="T21" fmla="*/ 79 h 101"/>
                <a:gd name="T22" fmla="*/ 16 w 43"/>
                <a:gd name="T23" fmla="*/ 52 h 101"/>
                <a:gd name="T24" fmla="*/ 43 w 43"/>
                <a:gd name="T25" fmla="*/ 52 h 101"/>
                <a:gd name="T26" fmla="*/ 43 w 43"/>
                <a:gd name="T27" fmla="*/ 40 h 101"/>
                <a:gd name="T28" fmla="*/ 16 w 43"/>
                <a:gd name="T29" fmla="*/ 40 h 101"/>
                <a:gd name="T30" fmla="*/ 26 w 43"/>
                <a:gd name="T31" fmla="*/ 21 h 101"/>
                <a:gd name="T32" fmla="*/ 43 w 43"/>
                <a:gd name="T33" fmla="*/ 14 h 101"/>
                <a:gd name="T34" fmla="*/ 43 w 43"/>
                <a:gd name="T35" fmla="*/ 0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3" h="101">
                  <a:moveTo>
                    <a:pt x="43" y="0"/>
                  </a:moveTo>
                  <a:lnTo>
                    <a:pt x="26" y="2"/>
                  </a:lnTo>
                  <a:lnTo>
                    <a:pt x="11" y="14"/>
                  </a:lnTo>
                  <a:lnTo>
                    <a:pt x="2" y="28"/>
                  </a:lnTo>
                  <a:lnTo>
                    <a:pt x="0" y="50"/>
                  </a:lnTo>
                  <a:lnTo>
                    <a:pt x="2" y="71"/>
                  </a:lnTo>
                  <a:lnTo>
                    <a:pt x="11" y="86"/>
                  </a:lnTo>
                  <a:lnTo>
                    <a:pt x="26" y="95"/>
                  </a:lnTo>
                  <a:lnTo>
                    <a:pt x="43" y="100"/>
                  </a:lnTo>
                  <a:lnTo>
                    <a:pt x="43" y="86"/>
                  </a:lnTo>
                  <a:lnTo>
                    <a:pt x="26" y="79"/>
                  </a:lnTo>
                  <a:lnTo>
                    <a:pt x="16" y="52"/>
                  </a:lnTo>
                  <a:lnTo>
                    <a:pt x="43" y="52"/>
                  </a:lnTo>
                  <a:lnTo>
                    <a:pt x="43" y="40"/>
                  </a:lnTo>
                  <a:lnTo>
                    <a:pt x="16" y="40"/>
                  </a:lnTo>
                  <a:lnTo>
                    <a:pt x="26" y="21"/>
                  </a:lnTo>
                  <a:lnTo>
                    <a:pt x="43" y="14"/>
                  </a:lnTo>
                  <a:lnTo>
                    <a:pt x="43"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nvGrpSpPr>
            <p:cNvPr id="36" name="Group 35"/>
            <p:cNvGrpSpPr>
              <a:grpSpLocks/>
            </p:cNvGrpSpPr>
            <p:nvPr/>
          </p:nvGrpSpPr>
          <p:grpSpPr bwMode="auto">
            <a:xfrm>
              <a:off x="5997" y="45"/>
              <a:ext cx="80" cy="99"/>
              <a:chOff x="5997" y="45"/>
              <a:chExt cx="80" cy="99"/>
            </a:xfrm>
          </p:grpSpPr>
          <p:sp>
            <p:nvSpPr>
              <p:cNvPr id="188" name="Freeform 187"/>
              <p:cNvSpPr>
                <a:spLocks/>
              </p:cNvSpPr>
              <p:nvPr/>
            </p:nvSpPr>
            <p:spPr bwMode="auto">
              <a:xfrm>
                <a:off x="5997" y="45"/>
                <a:ext cx="80" cy="99"/>
              </a:xfrm>
              <a:custGeom>
                <a:avLst/>
                <a:gdLst>
                  <a:gd name="T0" fmla="*/ 14 w 80"/>
                  <a:gd name="T1" fmla="*/ 2 h 99"/>
                  <a:gd name="T2" fmla="*/ 0 w 80"/>
                  <a:gd name="T3" fmla="*/ 2 h 99"/>
                  <a:gd name="T4" fmla="*/ 0 w 80"/>
                  <a:gd name="T5" fmla="*/ 98 h 99"/>
                  <a:gd name="T6" fmla="*/ 16 w 80"/>
                  <a:gd name="T7" fmla="*/ 98 h 99"/>
                  <a:gd name="T8" fmla="*/ 16 w 80"/>
                  <a:gd name="T9" fmla="*/ 45 h 99"/>
                  <a:gd name="T10" fmla="*/ 23 w 80"/>
                  <a:gd name="T11" fmla="*/ 21 h 99"/>
                  <a:gd name="T12" fmla="*/ 35 w 80"/>
                  <a:gd name="T13" fmla="*/ 16 h 99"/>
                  <a:gd name="T14" fmla="*/ 14 w 80"/>
                  <a:gd name="T15" fmla="*/ 16 h 99"/>
                  <a:gd name="T16" fmla="*/ 14 w 80"/>
                  <a:gd name="T17" fmla="*/ 2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0" h="99">
                    <a:moveTo>
                      <a:pt x="14" y="2"/>
                    </a:moveTo>
                    <a:lnTo>
                      <a:pt x="0" y="2"/>
                    </a:lnTo>
                    <a:lnTo>
                      <a:pt x="0" y="98"/>
                    </a:lnTo>
                    <a:lnTo>
                      <a:pt x="16" y="98"/>
                    </a:lnTo>
                    <a:lnTo>
                      <a:pt x="16" y="45"/>
                    </a:lnTo>
                    <a:lnTo>
                      <a:pt x="23" y="21"/>
                    </a:lnTo>
                    <a:lnTo>
                      <a:pt x="35" y="16"/>
                    </a:lnTo>
                    <a:lnTo>
                      <a:pt x="14" y="16"/>
                    </a:lnTo>
                    <a:lnTo>
                      <a:pt x="14" y="2"/>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89" name="Freeform 188"/>
              <p:cNvSpPr>
                <a:spLocks/>
              </p:cNvSpPr>
              <p:nvPr/>
            </p:nvSpPr>
            <p:spPr bwMode="auto">
              <a:xfrm>
                <a:off x="5997" y="45"/>
                <a:ext cx="80" cy="99"/>
              </a:xfrm>
              <a:custGeom>
                <a:avLst/>
                <a:gdLst>
                  <a:gd name="T0" fmla="*/ 72 w 80"/>
                  <a:gd name="T1" fmla="*/ 14 h 99"/>
                  <a:gd name="T2" fmla="*/ 40 w 80"/>
                  <a:gd name="T3" fmla="*/ 14 h 99"/>
                  <a:gd name="T4" fmla="*/ 52 w 80"/>
                  <a:gd name="T5" fmla="*/ 16 h 99"/>
                  <a:gd name="T6" fmla="*/ 57 w 80"/>
                  <a:gd name="T7" fmla="*/ 26 h 99"/>
                  <a:gd name="T8" fmla="*/ 60 w 80"/>
                  <a:gd name="T9" fmla="*/ 38 h 99"/>
                  <a:gd name="T10" fmla="*/ 60 w 80"/>
                  <a:gd name="T11" fmla="*/ 98 h 99"/>
                  <a:gd name="T12" fmla="*/ 79 w 80"/>
                  <a:gd name="T13" fmla="*/ 98 h 99"/>
                  <a:gd name="T14" fmla="*/ 79 w 80"/>
                  <a:gd name="T15" fmla="*/ 38 h 99"/>
                  <a:gd name="T16" fmla="*/ 76 w 80"/>
                  <a:gd name="T17" fmla="*/ 23 h 99"/>
                  <a:gd name="T18" fmla="*/ 72 w 80"/>
                  <a:gd name="T19" fmla="*/ 14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0" h="99">
                    <a:moveTo>
                      <a:pt x="72" y="14"/>
                    </a:moveTo>
                    <a:lnTo>
                      <a:pt x="40" y="14"/>
                    </a:lnTo>
                    <a:lnTo>
                      <a:pt x="52" y="16"/>
                    </a:lnTo>
                    <a:lnTo>
                      <a:pt x="57" y="26"/>
                    </a:lnTo>
                    <a:lnTo>
                      <a:pt x="60" y="38"/>
                    </a:lnTo>
                    <a:lnTo>
                      <a:pt x="60" y="98"/>
                    </a:lnTo>
                    <a:lnTo>
                      <a:pt x="79" y="98"/>
                    </a:lnTo>
                    <a:lnTo>
                      <a:pt x="79" y="38"/>
                    </a:lnTo>
                    <a:lnTo>
                      <a:pt x="76" y="23"/>
                    </a:lnTo>
                    <a:lnTo>
                      <a:pt x="72" y="14"/>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90" name="Freeform 189"/>
              <p:cNvSpPr>
                <a:spLocks/>
              </p:cNvSpPr>
              <p:nvPr/>
            </p:nvSpPr>
            <p:spPr bwMode="auto">
              <a:xfrm>
                <a:off x="5997" y="45"/>
                <a:ext cx="80" cy="99"/>
              </a:xfrm>
              <a:custGeom>
                <a:avLst/>
                <a:gdLst>
                  <a:gd name="T0" fmla="*/ 45 w 80"/>
                  <a:gd name="T1" fmla="*/ 0 h 99"/>
                  <a:gd name="T2" fmla="*/ 26 w 80"/>
                  <a:gd name="T3" fmla="*/ 2 h 99"/>
                  <a:gd name="T4" fmla="*/ 14 w 80"/>
                  <a:gd name="T5" fmla="*/ 16 h 99"/>
                  <a:gd name="T6" fmla="*/ 35 w 80"/>
                  <a:gd name="T7" fmla="*/ 16 h 99"/>
                  <a:gd name="T8" fmla="*/ 40 w 80"/>
                  <a:gd name="T9" fmla="*/ 14 h 99"/>
                  <a:gd name="T10" fmla="*/ 72 w 80"/>
                  <a:gd name="T11" fmla="*/ 14 h 99"/>
                  <a:gd name="T12" fmla="*/ 72 w 80"/>
                  <a:gd name="T13" fmla="*/ 11 h 99"/>
                  <a:gd name="T14" fmla="*/ 60 w 80"/>
                  <a:gd name="T15" fmla="*/ 2 h 99"/>
                  <a:gd name="T16" fmla="*/ 45 w 80"/>
                  <a:gd name="T17" fmla="*/ 0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0" h="99">
                    <a:moveTo>
                      <a:pt x="45" y="0"/>
                    </a:moveTo>
                    <a:lnTo>
                      <a:pt x="26" y="2"/>
                    </a:lnTo>
                    <a:lnTo>
                      <a:pt x="14" y="16"/>
                    </a:lnTo>
                    <a:lnTo>
                      <a:pt x="35" y="16"/>
                    </a:lnTo>
                    <a:lnTo>
                      <a:pt x="40" y="14"/>
                    </a:lnTo>
                    <a:lnTo>
                      <a:pt x="72" y="14"/>
                    </a:lnTo>
                    <a:lnTo>
                      <a:pt x="72" y="11"/>
                    </a:lnTo>
                    <a:lnTo>
                      <a:pt x="60" y="2"/>
                    </a:lnTo>
                    <a:lnTo>
                      <a:pt x="45"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grpSp>
          <p:nvGrpSpPr>
            <p:cNvPr id="37" name="Group 36"/>
            <p:cNvGrpSpPr>
              <a:grpSpLocks/>
            </p:cNvGrpSpPr>
            <p:nvPr/>
          </p:nvGrpSpPr>
          <p:grpSpPr bwMode="auto">
            <a:xfrm>
              <a:off x="6137" y="45"/>
              <a:ext cx="52" cy="137"/>
              <a:chOff x="6137" y="45"/>
              <a:chExt cx="52" cy="137"/>
            </a:xfrm>
          </p:grpSpPr>
          <p:sp>
            <p:nvSpPr>
              <p:cNvPr id="185" name="Freeform 184"/>
              <p:cNvSpPr>
                <a:spLocks/>
              </p:cNvSpPr>
              <p:nvPr/>
            </p:nvSpPr>
            <p:spPr bwMode="auto">
              <a:xfrm>
                <a:off x="6137" y="45"/>
                <a:ext cx="40" cy="137"/>
              </a:xfrm>
              <a:custGeom>
                <a:avLst/>
                <a:gdLst>
                  <a:gd name="T0" fmla="*/ 40 w 40"/>
                  <a:gd name="T1" fmla="*/ 86 h 137"/>
                  <a:gd name="T2" fmla="*/ 23 w 40"/>
                  <a:gd name="T3" fmla="*/ 86 h 137"/>
                  <a:gd name="T4" fmla="*/ 23 w 40"/>
                  <a:gd name="T5" fmla="*/ 107 h 137"/>
                  <a:gd name="T6" fmla="*/ 14 w 40"/>
                  <a:gd name="T7" fmla="*/ 117 h 137"/>
                  <a:gd name="T8" fmla="*/ 0 w 40"/>
                  <a:gd name="T9" fmla="*/ 122 h 137"/>
                  <a:gd name="T10" fmla="*/ 0 w 40"/>
                  <a:gd name="T11" fmla="*/ 136 h 137"/>
                  <a:gd name="T12" fmla="*/ 21 w 40"/>
                  <a:gd name="T13" fmla="*/ 129 h 137"/>
                  <a:gd name="T14" fmla="*/ 35 w 40"/>
                  <a:gd name="T15" fmla="*/ 117 h 137"/>
                  <a:gd name="T16" fmla="*/ 40 w 40"/>
                  <a:gd name="T17" fmla="*/ 86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 h="137">
                    <a:moveTo>
                      <a:pt x="40" y="86"/>
                    </a:moveTo>
                    <a:lnTo>
                      <a:pt x="23" y="86"/>
                    </a:lnTo>
                    <a:lnTo>
                      <a:pt x="23" y="107"/>
                    </a:lnTo>
                    <a:lnTo>
                      <a:pt x="14" y="117"/>
                    </a:lnTo>
                    <a:lnTo>
                      <a:pt x="0" y="122"/>
                    </a:lnTo>
                    <a:lnTo>
                      <a:pt x="0" y="136"/>
                    </a:lnTo>
                    <a:lnTo>
                      <a:pt x="21" y="129"/>
                    </a:lnTo>
                    <a:lnTo>
                      <a:pt x="35" y="117"/>
                    </a:lnTo>
                    <a:lnTo>
                      <a:pt x="40" y="86"/>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86" name="Freeform 185"/>
              <p:cNvSpPr>
                <a:spLocks/>
              </p:cNvSpPr>
              <p:nvPr/>
            </p:nvSpPr>
            <p:spPr bwMode="auto">
              <a:xfrm>
                <a:off x="6137" y="45"/>
                <a:ext cx="40" cy="137"/>
              </a:xfrm>
              <a:custGeom>
                <a:avLst/>
                <a:gdLst>
                  <a:gd name="T0" fmla="*/ 0 w 40"/>
                  <a:gd name="T1" fmla="*/ 0 h 137"/>
                  <a:gd name="T2" fmla="*/ 0 w 40"/>
                  <a:gd name="T3" fmla="*/ 14 h 137"/>
                  <a:gd name="T4" fmla="*/ 16 w 40"/>
                  <a:gd name="T5" fmla="*/ 23 h 137"/>
                  <a:gd name="T6" fmla="*/ 26 w 40"/>
                  <a:gd name="T7" fmla="*/ 50 h 137"/>
                  <a:gd name="T8" fmla="*/ 19 w 40"/>
                  <a:gd name="T9" fmla="*/ 74 h 137"/>
                  <a:gd name="T10" fmla="*/ 0 w 40"/>
                  <a:gd name="T11" fmla="*/ 83 h 137"/>
                  <a:gd name="T12" fmla="*/ 0 w 40"/>
                  <a:gd name="T13" fmla="*/ 95 h 137"/>
                  <a:gd name="T14" fmla="*/ 23 w 40"/>
                  <a:gd name="T15" fmla="*/ 86 h 137"/>
                  <a:gd name="T16" fmla="*/ 40 w 40"/>
                  <a:gd name="T17" fmla="*/ 86 h 137"/>
                  <a:gd name="T18" fmla="*/ 40 w 40"/>
                  <a:gd name="T19" fmla="*/ 14 h 137"/>
                  <a:gd name="T20" fmla="*/ 26 w 40"/>
                  <a:gd name="T21" fmla="*/ 14 h 137"/>
                  <a:gd name="T22" fmla="*/ 11 w 40"/>
                  <a:gd name="T23" fmla="*/ 2 h 137"/>
                  <a:gd name="T24" fmla="*/ 0 w 40"/>
                  <a:gd name="T25" fmla="*/ 0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0" h="137">
                    <a:moveTo>
                      <a:pt x="0" y="0"/>
                    </a:moveTo>
                    <a:lnTo>
                      <a:pt x="0" y="14"/>
                    </a:lnTo>
                    <a:lnTo>
                      <a:pt x="16" y="23"/>
                    </a:lnTo>
                    <a:lnTo>
                      <a:pt x="26" y="50"/>
                    </a:lnTo>
                    <a:lnTo>
                      <a:pt x="19" y="74"/>
                    </a:lnTo>
                    <a:lnTo>
                      <a:pt x="0" y="83"/>
                    </a:lnTo>
                    <a:lnTo>
                      <a:pt x="0" y="95"/>
                    </a:lnTo>
                    <a:lnTo>
                      <a:pt x="23" y="86"/>
                    </a:lnTo>
                    <a:lnTo>
                      <a:pt x="40" y="86"/>
                    </a:lnTo>
                    <a:lnTo>
                      <a:pt x="40" y="14"/>
                    </a:lnTo>
                    <a:lnTo>
                      <a:pt x="26" y="14"/>
                    </a:lnTo>
                    <a:lnTo>
                      <a:pt x="11" y="2"/>
                    </a:lnTo>
                    <a:lnTo>
                      <a:pt x="0"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87" name="Rectangle 186"/>
              <p:cNvSpPr>
                <a:spLocks/>
              </p:cNvSpPr>
              <p:nvPr/>
            </p:nvSpPr>
            <p:spPr bwMode="auto">
              <a:xfrm>
                <a:off x="6175" y="108"/>
                <a:ext cx="14" cy="11"/>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rot="0" vert="horz" wrap="square" lIns="91440" tIns="45720" rIns="91440" bIns="45720" anchor="t" anchorCtr="0" upright="1">
                <a:noAutofit/>
              </a:bodyPr>
              <a:lstStyle/>
              <a:p>
                <a:endParaRPr lang="en-AU"/>
              </a:p>
            </p:txBody>
          </p:sp>
        </p:grpSp>
        <p:sp>
          <p:nvSpPr>
            <p:cNvPr id="38" name="Freeform 37"/>
            <p:cNvSpPr>
              <a:spLocks/>
            </p:cNvSpPr>
            <p:nvPr/>
          </p:nvSpPr>
          <p:spPr bwMode="auto">
            <a:xfrm>
              <a:off x="6096" y="151"/>
              <a:ext cx="41" cy="31"/>
            </a:xfrm>
            <a:custGeom>
              <a:avLst/>
              <a:gdLst>
                <a:gd name="T0" fmla="*/ 0 w 41"/>
                <a:gd name="T1" fmla="*/ 0 h 31"/>
                <a:gd name="T2" fmla="*/ 9 w 41"/>
                <a:gd name="T3" fmla="*/ 21 h 31"/>
                <a:gd name="T4" fmla="*/ 38 w 41"/>
                <a:gd name="T5" fmla="*/ 31 h 31"/>
                <a:gd name="T6" fmla="*/ 40 w 41"/>
                <a:gd name="T7" fmla="*/ 31 h 31"/>
                <a:gd name="T8" fmla="*/ 40 w 41"/>
                <a:gd name="T9" fmla="*/ 16 h 31"/>
                <a:gd name="T10" fmla="*/ 38 w 41"/>
                <a:gd name="T11" fmla="*/ 16 h 31"/>
                <a:gd name="T12" fmla="*/ 21 w 41"/>
                <a:gd name="T13" fmla="*/ 12 h 31"/>
                <a:gd name="T14" fmla="*/ 16 w 41"/>
                <a:gd name="T15" fmla="*/ 2 h 31"/>
                <a:gd name="T16" fmla="*/ 0 w 41"/>
                <a:gd name="T17" fmla="*/ 0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1" h="31">
                  <a:moveTo>
                    <a:pt x="0" y="0"/>
                  </a:moveTo>
                  <a:lnTo>
                    <a:pt x="9" y="21"/>
                  </a:lnTo>
                  <a:lnTo>
                    <a:pt x="38" y="31"/>
                  </a:lnTo>
                  <a:lnTo>
                    <a:pt x="40" y="31"/>
                  </a:lnTo>
                  <a:lnTo>
                    <a:pt x="40" y="16"/>
                  </a:lnTo>
                  <a:lnTo>
                    <a:pt x="38" y="16"/>
                  </a:lnTo>
                  <a:lnTo>
                    <a:pt x="21" y="12"/>
                  </a:lnTo>
                  <a:lnTo>
                    <a:pt x="16" y="2"/>
                  </a:lnTo>
                  <a:lnTo>
                    <a:pt x="0"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9" name="Freeform 38"/>
            <p:cNvSpPr>
              <a:spLocks/>
            </p:cNvSpPr>
            <p:nvPr/>
          </p:nvSpPr>
          <p:spPr bwMode="auto">
            <a:xfrm>
              <a:off x="6094" y="45"/>
              <a:ext cx="43" cy="99"/>
            </a:xfrm>
            <a:custGeom>
              <a:avLst/>
              <a:gdLst>
                <a:gd name="T0" fmla="*/ 43 w 43"/>
                <a:gd name="T1" fmla="*/ 0 h 99"/>
                <a:gd name="T2" fmla="*/ 40 w 43"/>
                <a:gd name="T3" fmla="*/ 0 h 99"/>
                <a:gd name="T4" fmla="*/ 19 w 43"/>
                <a:gd name="T5" fmla="*/ 7 h 99"/>
                <a:gd name="T6" fmla="*/ 4 w 43"/>
                <a:gd name="T7" fmla="*/ 23 h 99"/>
                <a:gd name="T8" fmla="*/ 0 w 43"/>
                <a:gd name="T9" fmla="*/ 50 h 99"/>
                <a:gd name="T10" fmla="*/ 12 w 43"/>
                <a:gd name="T11" fmla="*/ 83 h 99"/>
                <a:gd name="T12" fmla="*/ 23 w 43"/>
                <a:gd name="T13" fmla="*/ 93 h 99"/>
                <a:gd name="T14" fmla="*/ 40 w 43"/>
                <a:gd name="T15" fmla="*/ 98 h 99"/>
                <a:gd name="T16" fmla="*/ 43 w 43"/>
                <a:gd name="T17" fmla="*/ 95 h 99"/>
                <a:gd name="T18" fmla="*/ 43 w 43"/>
                <a:gd name="T19" fmla="*/ 83 h 99"/>
                <a:gd name="T20" fmla="*/ 23 w 43"/>
                <a:gd name="T21" fmla="*/ 74 h 99"/>
                <a:gd name="T22" fmla="*/ 16 w 43"/>
                <a:gd name="T23" fmla="*/ 47 h 99"/>
                <a:gd name="T24" fmla="*/ 23 w 43"/>
                <a:gd name="T25" fmla="*/ 23 h 99"/>
                <a:gd name="T26" fmla="*/ 40 w 43"/>
                <a:gd name="T27" fmla="*/ 14 h 99"/>
                <a:gd name="T28" fmla="*/ 43 w 43"/>
                <a:gd name="T29" fmla="*/ 14 h 99"/>
                <a:gd name="T30" fmla="*/ 43 w 43"/>
                <a:gd name="T31" fmla="*/ 0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3" h="99">
                  <a:moveTo>
                    <a:pt x="43" y="0"/>
                  </a:moveTo>
                  <a:lnTo>
                    <a:pt x="40" y="0"/>
                  </a:lnTo>
                  <a:lnTo>
                    <a:pt x="19" y="7"/>
                  </a:lnTo>
                  <a:lnTo>
                    <a:pt x="4" y="23"/>
                  </a:lnTo>
                  <a:lnTo>
                    <a:pt x="0" y="50"/>
                  </a:lnTo>
                  <a:lnTo>
                    <a:pt x="12" y="83"/>
                  </a:lnTo>
                  <a:lnTo>
                    <a:pt x="23" y="93"/>
                  </a:lnTo>
                  <a:lnTo>
                    <a:pt x="40" y="98"/>
                  </a:lnTo>
                  <a:lnTo>
                    <a:pt x="43" y="95"/>
                  </a:lnTo>
                  <a:lnTo>
                    <a:pt x="43" y="83"/>
                  </a:lnTo>
                  <a:lnTo>
                    <a:pt x="23" y="74"/>
                  </a:lnTo>
                  <a:lnTo>
                    <a:pt x="16" y="47"/>
                  </a:lnTo>
                  <a:lnTo>
                    <a:pt x="23" y="23"/>
                  </a:lnTo>
                  <a:lnTo>
                    <a:pt x="40" y="14"/>
                  </a:lnTo>
                  <a:lnTo>
                    <a:pt x="43" y="14"/>
                  </a:lnTo>
                  <a:lnTo>
                    <a:pt x="43"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nvGrpSpPr>
            <p:cNvPr id="40" name="Group 39"/>
            <p:cNvGrpSpPr>
              <a:grpSpLocks/>
            </p:cNvGrpSpPr>
            <p:nvPr/>
          </p:nvGrpSpPr>
          <p:grpSpPr bwMode="auto">
            <a:xfrm>
              <a:off x="6192" y="17"/>
              <a:ext cx="48" cy="129"/>
              <a:chOff x="6192" y="17"/>
              <a:chExt cx="48" cy="129"/>
            </a:xfrm>
          </p:grpSpPr>
          <p:sp>
            <p:nvSpPr>
              <p:cNvPr id="182" name="Freeform 181"/>
              <p:cNvSpPr>
                <a:spLocks/>
              </p:cNvSpPr>
              <p:nvPr/>
            </p:nvSpPr>
            <p:spPr bwMode="auto">
              <a:xfrm>
                <a:off x="6192" y="17"/>
                <a:ext cx="48" cy="129"/>
              </a:xfrm>
              <a:custGeom>
                <a:avLst/>
                <a:gdLst>
                  <a:gd name="T0" fmla="*/ 28 w 48"/>
                  <a:gd name="T1" fmla="*/ 45 h 129"/>
                  <a:gd name="T2" fmla="*/ 14 w 48"/>
                  <a:gd name="T3" fmla="*/ 45 h 129"/>
                  <a:gd name="T4" fmla="*/ 14 w 48"/>
                  <a:gd name="T5" fmla="*/ 117 h 129"/>
                  <a:gd name="T6" fmla="*/ 21 w 48"/>
                  <a:gd name="T7" fmla="*/ 124 h 129"/>
                  <a:gd name="T8" fmla="*/ 36 w 48"/>
                  <a:gd name="T9" fmla="*/ 129 h 129"/>
                  <a:gd name="T10" fmla="*/ 47 w 48"/>
                  <a:gd name="T11" fmla="*/ 127 h 129"/>
                  <a:gd name="T12" fmla="*/ 45 w 48"/>
                  <a:gd name="T13" fmla="*/ 112 h 129"/>
                  <a:gd name="T14" fmla="*/ 38 w 48"/>
                  <a:gd name="T15" fmla="*/ 112 h 129"/>
                  <a:gd name="T16" fmla="*/ 33 w 48"/>
                  <a:gd name="T17" fmla="*/ 110 h 129"/>
                  <a:gd name="T18" fmla="*/ 31 w 48"/>
                  <a:gd name="T19" fmla="*/ 107 h 129"/>
                  <a:gd name="T20" fmla="*/ 28 w 48"/>
                  <a:gd name="T21" fmla="*/ 100 h 129"/>
                  <a:gd name="T22" fmla="*/ 28 w 48"/>
                  <a:gd name="T23" fmla="*/ 45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8" h="129">
                    <a:moveTo>
                      <a:pt x="28" y="45"/>
                    </a:moveTo>
                    <a:lnTo>
                      <a:pt x="14" y="45"/>
                    </a:lnTo>
                    <a:lnTo>
                      <a:pt x="14" y="117"/>
                    </a:lnTo>
                    <a:lnTo>
                      <a:pt x="21" y="124"/>
                    </a:lnTo>
                    <a:lnTo>
                      <a:pt x="36" y="129"/>
                    </a:lnTo>
                    <a:lnTo>
                      <a:pt x="47" y="127"/>
                    </a:lnTo>
                    <a:lnTo>
                      <a:pt x="45" y="112"/>
                    </a:lnTo>
                    <a:lnTo>
                      <a:pt x="38" y="112"/>
                    </a:lnTo>
                    <a:lnTo>
                      <a:pt x="33" y="110"/>
                    </a:lnTo>
                    <a:lnTo>
                      <a:pt x="31" y="107"/>
                    </a:lnTo>
                    <a:lnTo>
                      <a:pt x="28" y="100"/>
                    </a:lnTo>
                    <a:lnTo>
                      <a:pt x="28" y="45"/>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83" name="Rectangle 182"/>
              <p:cNvSpPr>
                <a:spLocks/>
              </p:cNvSpPr>
              <p:nvPr/>
            </p:nvSpPr>
            <p:spPr bwMode="auto">
              <a:xfrm>
                <a:off x="6192" y="105"/>
                <a:ext cx="45" cy="1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rot="0" vert="horz" wrap="square" lIns="91440" tIns="45720" rIns="91440" bIns="45720" anchor="t" anchorCtr="0" upright="1">
                <a:noAutofit/>
              </a:bodyPr>
              <a:lstStyle/>
              <a:p>
                <a:endParaRPr lang="en-AU"/>
              </a:p>
            </p:txBody>
          </p:sp>
          <p:sp>
            <p:nvSpPr>
              <p:cNvPr id="184" name="Freeform 183"/>
              <p:cNvSpPr>
                <a:spLocks/>
              </p:cNvSpPr>
              <p:nvPr/>
            </p:nvSpPr>
            <p:spPr bwMode="auto">
              <a:xfrm>
                <a:off x="6192" y="17"/>
                <a:ext cx="48" cy="129"/>
              </a:xfrm>
              <a:custGeom>
                <a:avLst/>
                <a:gdLst>
                  <a:gd name="T0" fmla="*/ 28 w 48"/>
                  <a:gd name="T1" fmla="*/ 0 h 129"/>
                  <a:gd name="T2" fmla="*/ 14 w 48"/>
                  <a:gd name="T3" fmla="*/ 7 h 129"/>
                  <a:gd name="T4" fmla="*/ 14 w 48"/>
                  <a:gd name="T5" fmla="*/ 31 h 129"/>
                  <a:gd name="T6" fmla="*/ 28 w 48"/>
                  <a:gd name="T7" fmla="*/ 31 h 129"/>
                  <a:gd name="T8" fmla="*/ 28 w 48"/>
                  <a:gd name="T9" fmla="*/ 0 h 129"/>
                </a:gdLst>
                <a:ahLst/>
                <a:cxnLst>
                  <a:cxn ang="0">
                    <a:pos x="T0" y="T1"/>
                  </a:cxn>
                  <a:cxn ang="0">
                    <a:pos x="T2" y="T3"/>
                  </a:cxn>
                  <a:cxn ang="0">
                    <a:pos x="T4" y="T5"/>
                  </a:cxn>
                  <a:cxn ang="0">
                    <a:pos x="T6" y="T7"/>
                  </a:cxn>
                  <a:cxn ang="0">
                    <a:pos x="T8" y="T9"/>
                  </a:cxn>
                </a:cxnLst>
                <a:rect l="0" t="0" r="r" b="b"/>
                <a:pathLst>
                  <a:path w="48" h="129">
                    <a:moveTo>
                      <a:pt x="28" y="0"/>
                    </a:moveTo>
                    <a:lnTo>
                      <a:pt x="14" y="7"/>
                    </a:lnTo>
                    <a:lnTo>
                      <a:pt x="14" y="31"/>
                    </a:lnTo>
                    <a:lnTo>
                      <a:pt x="28" y="31"/>
                    </a:lnTo>
                    <a:lnTo>
                      <a:pt x="28"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grpSp>
          <p:nvGrpSpPr>
            <p:cNvPr id="41" name="Group 40"/>
            <p:cNvGrpSpPr>
              <a:grpSpLocks/>
            </p:cNvGrpSpPr>
            <p:nvPr/>
          </p:nvGrpSpPr>
          <p:grpSpPr bwMode="auto">
            <a:xfrm>
              <a:off x="6254" y="12"/>
              <a:ext cx="77" cy="132"/>
              <a:chOff x="6254" y="12"/>
              <a:chExt cx="77" cy="132"/>
            </a:xfrm>
          </p:grpSpPr>
          <p:sp>
            <p:nvSpPr>
              <p:cNvPr id="180" name="Freeform 179"/>
              <p:cNvSpPr>
                <a:spLocks/>
              </p:cNvSpPr>
              <p:nvPr/>
            </p:nvSpPr>
            <p:spPr bwMode="auto">
              <a:xfrm>
                <a:off x="6254" y="12"/>
                <a:ext cx="77" cy="132"/>
              </a:xfrm>
              <a:custGeom>
                <a:avLst/>
                <a:gdLst>
                  <a:gd name="T0" fmla="*/ 14 w 77"/>
                  <a:gd name="T1" fmla="*/ 0 h 132"/>
                  <a:gd name="T2" fmla="*/ 0 w 77"/>
                  <a:gd name="T3" fmla="*/ 0 h 132"/>
                  <a:gd name="T4" fmla="*/ 0 w 77"/>
                  <a:gd name="T5" fmla="*/ 132 h 132"/>
                  <a:gd name="T6" fmla="*/ 14 w 77"/>
                  <a:gd name="T7" fmla="*/ 132 h 132"/>
                  <a:gd name="T8" fmla="*/ 14 w 77"/>
                  <a:gd name="T9" fmla="*/ 79 h 132"/>
                  <a:gd name="T10" fmla="*/ 19 w 77"/>
                  <a:gd name="T11" fmla="*/ 62 h 132"/>
                  <a:gd name="T12" fmla="*/ 26 w 77"/>
                  <a:gd name="T13" fmla="*/ 52 h 132"/>
                  <a:gd name="T14" fmla="*/ 40 w 77"/>
                  <a:gd name="T15" fmla="*/ 47 h 132"/>
                  <a:gd name="T16" fmla="*/ 14 w 77"/>
                  <a:gd name="T17" fmla="*/ 47 h 132"/>
                  <a:gd name="T18" fmla="*/ 14 w 77"/>
                  <a:gd name="T19" fmla="*/ 0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7" h="132">
                    <a:moveTo>
                      <a:pt x="14" y="0"/>
                    </a:moveTo>
                    <a:lnTo>
                      <a:pt x="0" y="0"/>
                    </a:lnTo>
                    <a:lnTo>
                      <a:pt x="0" y="132"/>
                    </a:lnTo>
                    <a:lnTo>
                      <a:pt x="14" y="132"/>
                    </a:lnTo>
                    <a:lnTo>
                      <a:pt x="14" y="79"/>
                    </a:lnTo>
                    <a:lnTo>
                      <a:pt x="19" y="62"/>
                    </a:lnTo>
                    <a:lnTo>
                      <a:pt x="26" y="52"/>
                    </a:lnTo>
                    <a:lnTo>
                      <a:pt x="40" y="47"/>
                    </a:lnTo>
                    <a:lnTo>
                      <a:pt x="14" y="47"/>
                    </a:lnTo>
                    <a:lnTo>
                      <a:pt x="1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81" name="Freeform 180"/>
              <p:cNvSpPr>
                <a:spLocks/>
              </p:cNvSpPr>
              <p:nvPr/>
            </p:nvSpPr>
            <p:spPr bwMode="auto">
              <a:xfrm>
                <a:off x="6254" y="12"/>
                <a:ext cx="77" cy="132"/>
              </a:xfrm>
              <a:custGeom>
                <a:avLst/>
                <a:gdLst>
                  <a:gd name="T0" fmla="*/ 43 w 77"/>
                  <a:gd name="T1" fmla="*/ 33 h 132"/>
                  <a:gd name="T2" fmla="*/ 28 w 77"/>
                  <a:gd name="T3" fmla="*/ 36 h 132"/>
                  <a:gd name="T4" fmla="*/ 14 w 77"/>
                  <a:gd name="T5" fmla="*/ 47 h 132"/>
                  <a:gd name="T6" fmla="*/ 40 w 77"/>
                  <a:gd name="T7" fmla="*/ 47 h 132"/>
                  <a:gd name="T8" fmla="*/ 55 w 77"/>
                  <a:gd name="T9" fmla="*/ 55 h 132"/>
                  <a:gd name="T10" fmla="*/ 60 w 77"/>
                  <a:gd name="T11" fmla="*/ 69 h 132"/>
                  <a:gd name="T12" fmla="*/ 60 w 77"/>
                  <a:gd name="T13" fmla="*/ 132 h 132"/>
                  <a:gd name="T14" fmla="*/ 76 w 77"/>
                  <a:gd name="T15" fmla="*/ 132 h 132"/>
                  <a:gd name="T16" fmla="*/ 76 w 77"/>
                  <a:gd name="T17" fmla="*/ 69 h 132"/>
                  <a:gd name="T18" fmla="*/ 71 w 77"/>
                  <a:gd name="T19" fmla="*/ 50 h 132"/>
                  <a:gd name="T20" fmla="*/ 62 w 77"/>
                  <a:gd name="T21" fmla="*/ 36 h 132"/>
                  <a:gd name="T22" fmla="*/ 43 w 77"/>
                  <a:gd name="T23" fmla="*/ 33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7" h="132">
                    <a:moveTo>
                      <a:pt x="43" y="33"/>
                    </a:moveTo>
                    <a:lnTo>
                      <a:pt x="28" y="36"/>
                    </a:lnTo>
                    <a:lnTo>
                      <a:pt x="14" y="47"/>
                    </a:lnTo>
                    <a:lnTo>
                      <a:pt x="40" y="47"/>
                    </a:lnTo>
                    <a:lnTo>
                      <a:pt x="55" y="55"/>
                    </a:lnTo>
                    <a:lnTo>
                      <a:pt x="60" y="69"/>
                    </a:lnTo>
                    <a:lnTo>
                      <a:pt x="60" y="132"/>
                    </a:lnTo>
                    <a:lnTo>
                      <a:pt x="76" y="132"/>
                    </a:lnTo>
                    <a:lnTo>
                      <a:pt x="76" y="69"/>
                    </a:lnTo>
                    <a:lnTo>
                      <a:pt x="71" y="50"/>
                    </a:lnTo>
                    <a:lnTo>
                      <a:pt x="62" y="36"/>
                    </a:lnTo>
                    <a:lnTo>
                      <a:pt x="43" y="33"/>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sp>
          <p:nvSpPr>
            <p:cNvPr id="42" name="Freeform 41"/>
            <p:cNvSpPr>
              <a:spLocks/>
            </p:cNvSpPr>
            <p:nvPr/>
          </p:nvSpPr>
          <p:spPr bwMode="auto">
            <a:xfrm>
              <a:off x="6446" y="45"/>
              <a:ext cx="43" cy="101"/>
            </a:xfrm>
            <a:custGeom>
              <a:avLst/>
              <a:gdLst>
                <a:gd name="T0" fmla="*/ 0 w 43"/>
                <a:gd name="T1" fmla="*/ 0 h 101"/>
                <a:gd name="T2" fmla="*/ 0 w 43"/>
                <a:gd name="T3" fmla="*/ 14 h 101"/>
                <a:gd name="T4" fmla="*/ 19 w 43"/>
                <a:gd name="T5" fmla="*/ 23 h 101"/>
                <a:gd name="T6" fmla="*/ 28 w 43"/>
                <a:gd name="T7" fmla="*/ 50 h 101"/>
                <a:gd name="T8" fmla="*/ 19 w 43"/>
                <a:gd name="T9" fmla="*/ 79 h 101"/>
                <a:gd name="T10" fmla="*/ 0 w 43"/>
                <a:gd name="T11" fmla="*/ 86 h 101"/>
                <a:gd name="T12" fmla="*/ 0 w 43"/>
                <a:gd name="T13" fmla="*/ 100 h 101"/>
                <a:gd name="T14" fmla="*/ 21 w 43"/>
                <a:gd name="T15" fmla="*/ 93 h 101"/>
                <a:gd name="T16" fmla="*/ 38 w 43"/>
                <a:gd name="T17" fmla="*/ 79 h 101"/>
                <a:gd name="T18" fmla="*/ 43 w 43"/>
                <a:gd name="T19" fmla="*/ 47 h 101"/>
                <a:gd name="T20" fmla="*/ 40 w 43"/>
                <a:gd name="T21" fmla="*/ 28 h 101"/>
                <a:gd name="T22" fmla="*/ 31 w 43"/>
                <a:gd name="T23" fmla="*/ 14 h 101"/>
                <a:gd name="T24" fmla="*/ 16 w 43"/>
                <a:gd name="T25" fmla="*/ 2 h 101"/>
                <a:gd name="T26" fmla="*/ 0 w 43"/>
                <a:gd name="T27" fmla="*/ 0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3" h="101">
                  <a:moveTo>
                    <a:pt x="0" y="0"/>
                  </a:moveTo>
                  <a:lnTo>
                    <a:pt x="0" y="14"/>
                  </a:lnTo>
                  <a:lnTo>
                    <a:pt x="19" y="23"/>
                  </a:lnTo>
                  <a:lnTo>
                    <a:pt x="28" y="50"/>
                  </a:lnTo>
                  <a:lnTo>
                    <a:pt x="19" y="79"/>
                  </a:lnTo>
                  <a:lnTo>
                    <a:pt x="0" y="86"/>
                  </a:lnTo>
                  <a:lnTo>
                    <a:pt x="0" y="100"/>
                  </a:lnTo>
                  <a:lnTo>
                    <a:pt x="21" y="93"/>
                  </a:lnTo>
                  <a:lnTo>
                    <a:pt x="38" y="79"/>
                  </a:lnTo>
                  <a:lnTo>
                    <a:pt x="43" y="47"/>
                  </a:lnTo>
                  <a:lnTo>
                    <a:pt x="40" y="28"/>
                  </a:lnTo>
                  <a:lnTo>
                    <a:pt x="31" y="14"/>
                  </a:lnTo>
                  <a:lnTo>
                    <a:pt x="16" y="2"/>
                  </a:lnTo>
                  <a:lnTo>
                    <a:pt x="0"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3" name="Freeform 42"/>
            <p:cNvSpPr>
              <a:spLocks/>
            </p:cNvSpPr>
            <p:nvPr/>
          </p:nvSpPr>
          <p:spPr bwMode="auto">
            <a:xfrm>
              <a:off x="6403" y="45"/>
              <a:ext cx="43" cy="101"/>
            </a:xfrm>
            <a:custGeom>
              <a:avLst/>
              <a:gdLst>
                <a:gd name="T0" fmla="*/ 43 w 43"/>
                <a:gd name="T1" fmla="*/ 0 h 101"/>
                <a:gd name="T2" fmla="*/ 11 w 43"/>
                <a:gd name="T3" fmla="*/ 11 h 101"/>
                <a:gd name="T4" fmla="*/ 2 w 43"/>
                <a:gd name="T5" fmla="*/ 26 h 101"/>
                <a:gd name="T6" fmla="*/ 0 w 43"/>
                <a:gd name="T7" fmla="*/ 50 h 101"/>
                <a:gd name="T8" fmla="*/ 2 w 43"/>
                <a:gd name="T9" fmla="*/ 71 h 101"/>
                <a:gd name="T10" fmla="*/ 9 w 43"/>
                <a:gd name="T11" fmla="*/ 86 h 101"/>
                <a:gd name="T12" fmla="*/ 23 w 43"/>
                <a:gd name="T13" fmla="*/ 95 h 101"/>
                <a:gd name="T14" fmla="*/ 43 w 43"/>
                <a:gd name="T15" fmla="*/ 100 h 101"/>
                <a:gd name="T16" fmla="*/ 43 w 43"/>
                <a:gd name="T17" fmla="*/ 86 h 101"/>
                <a:gd name="T18" fmla="*/ 21 w 43"/>
                <a:gd name="T19" fmla="*/ 79 h 101"/>
                <a:gd name="T20" fmla="*/ 14 w 43"/>
                <a:gd name="T21" fmla="*/ 50 h 101"/>
                <a:gd name="T22" fmla="*/ 21 w 43"/>
                <a:gd name="T23" fmla="*/ 23 h 101"/>
                <a:gd name="T24" fmla="*/ 43 w 43"/>
                <a:gd name="T25" fmla="*/ 14 h 101"/>
                <a:gd name="T26" fmla="*/ 43 w 43"/>
                <a:gd name="T27" fmla="*/ 0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3" h="101">
                  <a:moveTo>
                    <a:pt x="43" y="0"/>
                  </a:moveTo>
                  <a:lnTo>
                    <a:pt x="11" y="11"/>
                  </a:lnTo>
                  <a:lnTo>
                    <a:pt x="2" y="26"/>
                  </a:lnTo>
                  <a:lnTo>
                    <a:pt x="0" y="50"/>
                  </a:lnTo>
                  <a:lnTo>
                    <a:pt x="2" y="71"/>
                  </a:lnTo>
                  <a:lnTo>
                    <a:pt x="9" y="86"/>
                  </a:lnTo>
                  <a:lnTo>
                    <a:pt x="23" y="95"/>
                  </a:lnTo>
                  <a:lnTo>
                    <a:pt x="43" y="100"/>
                  </a:lnTo>
                  <a:lnTo>
                    <a:pt x="43" y="86"/>
                  </a:lnTo>
                  <a:lnTo>
                    <a:pt x="21" y="79"/>
                  </a:lnTo>
                  <a:lnTo>
                    <a:pt x="14" y="50"/>
                  </a:lnTo>
                  <a:lnTo>
                    <a:pt x="21" y="23"/>
                  </a:lnTo>
                  <a:lnTo>
                    <a:pt x="43" y="14"/>
                  </a:lnTo>
                  <a:lnTo>
                    <a:pt x="43"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nvGrpSpPr>
            <p:cNvPr id="44" name="Group 43"/>
            <p:cNvGrpSpPr>
              <a:grpSpLocks/>
            </p:cNvGrpSpPr>
            <p:nvPr/>
          </p:nvGrpSpPr>
          <p:grpSpPr bwMode="auto">
            <a:xfrm>
              <a:off x="6499" y="10"/>
              <a:ext cx="55" cy="134"/>
              <a:chOff x="6499" y="10"/>
              <a:chExt cx="55" cy="134"/>
            </a:xfrm>
          </p:grpSpPr>
          <p:sp>
            <p:nvSpPr>
              <p:cNvPr id="176" name="Rectangle 175"/>
              <p:cNvSpPr>
                <a:spLocks/>
              </p:cNvSpPr>
              <p:nvPr/>
            </p:nvSpPr>
            <p:spPr bwMode="auto">
              <a:xfrm>
                <a:off x="6533" y="62"/>
                <a:ext cx="14" cy="81"/>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rot="0" vert="horz" wrap="square" lIns="91440" tIns="45720" rIns="91440" bIns="45720" anchor="t" anchorCtr="0" upright="1">
                <a:noAutofit/>
              </a:bodyPr>
              <a:lstStyle/>
              <a:p>
                <a:endParaRPr lang="en-AU"/>
              </a:p>
            </p:txBody>
          </p:sp>
          <p:sp>
            <p:nvSpPr>
              <p:cNvPr id="177" name="Rectangle 176"/>
              <p:cNvSpPr>
                <a:spLocks/>
              </p:cNvSpPr>
              <p:nvPr/>
            </p:nvSpPr>
            <p:spPr bwMode="auto">
              <a:xfrm>
                <a:off x="6499" y="107"/>
                <a:ext cx="48" cy="1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rot="0" vert="horz" wrap="square" lIns="91440" tIns="45720" rIns="91440" bIns="45720" anchor="t" anchorCtr="0" upright="1">
                <a:noAutofit/>
              </a:bodyPr>
              <a:lstStyle/>
              <a:p>
                <a:endParaRPr lang="en-AU"/>
              </a:p>
            </p:txBody>
          </p:sp>
          <p:sp>
            <p:nvSpPr>
              <p:cNvPr id="178" name="Freeform 177"/>
              <p:cNvSpPr>
                <a:spLocks/>
              </p:cNvSpPr>
              <p:nvPr/>
            </p:nvSpPr>
            <p:spPr bwMode="auto">
              <a:xfrm>
                <a:off x="6499" y="10"/>
                <a:ext cx="55" cy="134"/>
              </a:xfrm>
              <a:custGeom>
                <a:avLst/>
                <a:gdLst>
                  <a:gd name="T0" fmla="*/ 40 w 55"/>
                  <a:gd name="T1" fmla="*/ 0 h 134"/>
                  <a:gd name="T2" fmla="*/ 24 w 55"/>
                  <a:gd name="T3" fmla="*/ 4 h 134"/>
                  <a:gd name="T4" fmla="*/ 14 w 55"/>
                  <a:gd name="T5" fmla="*/ 14 h 134"/>
                  <a:gd name="T6" fmla="*/ 14 w 55"/>
                  <a:gd name="T7" fmla="*/ 38 h 134"/>
                  <a:gd name="T8" fmla="*/ 28 w 55"/>
                  <a:gd name="T9" fmla="*/ 38 h 134"/>
                  <a:gd name="T10" fmla="*/ 28 w 55"/>
                  <a:gd name="T11" fmla="*/ 31 h 134"/>
                  <a:gd name="T12" fmla="*/ 33 w 55"/>
                  <a:gd name="T13" fmla="*/ 19 h 134"/>
                  <a:gd name="T14" fmla="*/ 43 w 55"/>
                  <a:gd name="T15" fmla="*/ 14 h 134"/>
                  <a:gd name="T16" fmla="*/ 53 w 55"/>
                  <a:gd name="T17" fmla="*/ 14 h 134"/>
                  <a:gd name="T18" fmla="*/ 55 w 55"/>
                  <a:gd name="T19" fmla="*/ 2 h 134"/>
                  <a:gd name="T20" fmla="*/ 40 w 55"/>
                  <a:gd name="T21" fmla="*/ 0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5" h="134">
                    <a:moveTo>
                      <a:pt x="40" y="0"/>
                    </a:moveTo>
                    <a:lnTo>
                      <a:pt x="24" y="4"/>
                    </a:lnTo>
                    <a:lnTo>
                      <a:pt x="14" y="14"/>
                    </a:lnTo>
                    <a:lnTo>
                      <a:pt x="14" y="38"/>
                    </a:lnTo>
                    <a:lnTo>
                      <a:pt x="28" y="38"/>
                    </a:lnTo>
                    <a:lnTo>
                      <a:pt x="28" y="31"/>
                    </a:lnTo>
                    <a:lnTo>
                      <a:pt x="33" y="19"/>
                    </a:lnTo>
                    <a:lnTo>
                      <a:pt x="43" y="14"/>
                    </a:lnTo>
                    <a:lnTo>
                      <a:pt x="53" y="14"/>
                    </a:lnTo>
                    <a:lnTo>
                      <a:pt x="55" y="2"/>
                    </a:lnTo>
                    <a:lnTo>
                      <a:pt x="40"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79" name="Freeform 178"/>
              <p:cNvSpPr>
                <a:spLocks/>
              </p:cNvSpPr>
              <p:nvPr/>
            </p:nvSpPr>
            <p:spPr bwMode="auto">
              <a:xfrm>
                <a:off x="6499" y="10"/>
                <a:ext cx="55" cy="134"/>
              </a:xfrm>
              <a:custGeom>
                <a:avLst/>
                <a:gdLst>
                  <a:gd name="T0" fmla="*/ 53 w 55"/>
                  <a:gd name="T1" fmla="*/ 14 h 134"/>
                  <a:gd name="T2" fmla="*/ 43 w 55"/>
                  <a:gd name="T3" fmla="*/ 14 h 134"/>
                  <a:gd name="T4" fmla="*/ 52 w 55"/>
                  <a:gd name="T5" fmla="*/ 16 h 134"/>
                  <a:gd name="T6" fmla="*/ 53 w 55"/>
                  <a:gd name="T7" fmla="*/ 14 h 134"/>
                </a:gdLst>
                <a:ahLst/>
                <a:cxnLst>
                  <a:cxn ang="0">
                    <a:pos x="T0" y="T1"/>
                  </a:cxn>
                  <a:cxn ang="0">
                    <a:pos x="T2" y="T3"/>
                  </a:cxn>
                  <a:cxn ang="0">
                    <a:pos x="T4" y="T5"/>
                  </a:cxn>
                  <a:cxn ang="0">
                    <a:pos x="T6" y="T7"/>
                  </a:cxn>
                </a:cxnLst>
                <a:rect l="0" t="0" r="r" b="b"/>
                <a:pathLst>
                  <a:path w="55" h="134">
                    <a:moveTo>
                      <a:pt x="53" y="14"/>
                    </a:moveTo>
                    <a:lnTo>
                      <a:pt x="43" y="14"/>
                    </a:lnTo>
                    <a:lnTo>
                      <a:pt x="52" y="16"/>
                    </a:lnTo>
                    <a:lnTo>
                      <a:pt x="53" y="14"/>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grpSp>
          <p:nvGrpSpPr>
            <p:cNvPr id="45" name="Group 44"/>
            <p:cNvGrpSpPr>
              <a:grpSpLocks/>
            </p:cNvGrpSpPr>
            <p:nvPr/>
          </p:nvGrpSpPr>
          <p:grpSpPr bwMode="auto">
            <a:xfrm>
              <a:off x="6605" y="45"/>
              <a:ext cx="79" cy="101"/>
              <a:chOff x="6605" y="45"/>
              <a:chExt cx="79" cy="101"/>
            </a:xfrm>
          </p:grpSpPr>
          <p:sp>
            <p:nvSpPr>
              <p:cNvPr id="173" name="Freeform 172"/>
              <p:cNvSpPr>
                <a:spLocks/>
              </p:cNvSpPr>
              <p:nvPr/>
            </p:nvSpPr>
            <p:spPr bwMode="auto">
              <a:xfrm>
                <a:off x="6605" y="45"/>
                <a:ext cx="79" cy="101"/>
              </a:xfrm>
              <a:custGeom>
                <a:avLst/>
                <a:gdLst>
                  <a:gd name="T0" fmla="*/ 16 w 79"/>
                  <a:gd name="T1" fmla="*/ 67 h 101"/>
                  <a:gd name="T2" fmla="*/ 0 w 79"/>
                  <a:gd name="T3" fmla="*/ 69 h 101"/>
                  <a:gd name="T4" fmla="*/ 12 w 79"/>
                  <a:gd name="T5" fmla="*/ 93 h 101"/>
                  <a:gd name="T6" fmla="*/ 40 w 79"/>
                  <a:gd name="T7" fmla="*/ 100 h 101"/>
                  <a:gd name="T8" fmla="*/ 62 w 79"/>
                  <a:gd name="T9" fmla="*/ 95 h 101"/>
                  <a:gd name="T10" fmla="*/ 76 w 79"/>
                  <a:gd name="T11" fmla="*/ 86 h 101"/>
                  <a:gd name="T12" fmla="*/ 40 w 79"/>
                  <a:gd name="T13" fmla="*/ 86 h 101"/>
                  <a:gd name="T14" fmla="*/ 23 w 79"/>
                  <a:gd name="T15" fmla="*/ 81 h 101"/>
                  <a:gd name="T16" fmla="*/ 16 w 79"/>
                  <a:gd name="T17" fmla="*/ 67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9" h="101">
                    <a:moveTo>
                      <a:pt x="16" y="67"/>
                    </a:moveTo>
                    <a:lnTo>
                      <a:pt x="0" y="69"/>
                    </a:lnTo>
                    <a:lnTo>
                      <a:pt x="12" y="93"/>
                    </a:lnTo>
                    <a:lnTo>
                      <a:pt x="40" y="100"/>
                    </a:lnTo>
                    <a:lnTo>
                      <a:pt x="62" y="95"/>
                    </a:lnTo>
                    <a:lnTo>
                      <a:pt x="76" y="86"/>
                    </a:lnTo>
                    <a:lnTo>
                      <a:pt x="40" y="86"/>
                    </a:lnTo>
                    <a:lnTo>
                      <a:pt x="23" y="81"/>
                    </a:lnTo>
                    <a:lnTo>
                      <a:pt x="16" y="67"/>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74" name="Freeform 173"/>
              <p:cNvSpPr>
                <a:spLocks/>
              </p:cNvSpPr>
              <p:nvPr/>
            </p:nvSpPr>
            <p:spPr bwMode="auto">
              <a:xfrm>
                <a:off x="6605" y="45"/>
                <a:ext cx="79" cy="101"/>
              </a:xfrm>
              <a:custGeom>
                <a:avLst/>
                <a:gdLst>
                  <a:gd name="T0" fmla="*/ 38 w 79"/>
                  <a:gd name="T1" fmla="*/ 0 h 101"/>
                  <a:gd name="T2" fmla="*/ 23 w 79"/>
                  <a:gd name="T3" fmla="*/ 2 h 101"/>
                  <a:gd name="T4" fmla="*/ 14 w 79"/>
                  <a:gd name="T5" fmla="*/ 7 h 101"/>
                  <a:gd name="T6" fmla="*/ 4 w 79"/>
                  <a:gd name="T7" fmla="*/ 16 h 101"/>
                  <a:gd name="T8" fmla="*/ 2 w 79"/>
                  <a:gd name="T9" fmla="*/ 28 h 101"/>
                  <a:gd name="T10" fmla="*/ 7 w 79"/>
                  <a:gd name="T11" fmla="*/ 40 h 101"/>
                  <a:gd name="T12" fmla="*/ 16 w 79"/>
                  <a:gd name="T13" fmla="*/ 50 h 101"/>
                  <a:gd name="T14" fmla="*/ 40 w 79"/>
                  <a:gd name="T15" fmla="*/ 57 h 101"/>
                  <a:gd name="T16" fmla="*/ 57 w 79"/>
                  <a:gd name="T17" fmla="*/ 62 h 101"/>
                  <a:gd name="T18" fmla="*/ 62 w 79"/>
                  <a:gd name="T19" fmla="*/ 71 h 101"/>
                  <a:gd name="T20" fmla="*/ 57 w 79"/>
                  <a:gd name="T21" fmla="*/ 81 h 101"/>
                  <a:gd name="T22" fmla="*/ 40 w 79"/>
                  <a:gd name="T23" fmla="*/ 86 h 101"/>
                  <a:gd name="T24" fmla="*/ 76 w 79"/>
                  <a:gd name="T25" fmla="*/ 86 h 101"/>
                  <a:gd name="T26" fmla="*/ 79 w 79"/>
                  <a:gd name="T27" fmla="*/ 69 h 101"/>
                  <a:gd name="T28" fmla="*/ 76 w 79"/>
                  <a:gd name="T29" fmla="*/ 55 h 101"/>
                  <a:gd name="T30" fmla="*/ 64 w 79"/>
                  <a:gd name="T31" fmla="*/ 47 h 101"/>
                  <a:gd name="T32" fmla="*/ 40 w 79"/>
                  <a:gd name="T33" fmla="*/ 38 h 101"/>
                  <a:gd name="T34" fmla="*/ 26 w 79"/>
                  <a:gd name="T35" fmla="*/ 35 h 101"/>
                  <a:gd name="T36" fmla="*/ 21 w 79"/>
                  <a:gd name="T37" fmla="*/ 31 h 101"/>
                  <a:gd name="T38" fmla="*/ 19 w 79"/>
                  <a:gd name="T39" fmla="*/ 26 h 101"/>
                  <a:gd name="T40" fmla="*/ 23 w 79"/>
                  <a:gd name="T41" fmla="*/ 16 h 101"/>
                  <a:gd name="T42" fmla="*/ 40 w 79"/>
                  <a:gd name="T43" fmla="*/ 14 h 101"/>
                  <a:gd name="T44" fmla="*/ 72 w 79"/>
                  <a:gd name="T45" fmla="*/ 14 h 101"/>
                  <a:gd name="T46" fmla="*/ 57 w 79"/>
                  <a:gd name="T47" fmla="*/ 2 h 101"/>
                  <a:gd name="T48" fmla="*/ 38 w 79"/>
                  <a:gd name="T49" fmla="*/ 0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79" h="101">
                    <a:moveTo>
                      <a:pt x="38" y="0"/>
                    </a:moveTo>
                    <a:lnTo>
                      <a:pt x="23" y="2"/>
                    </a:lnTo>
                    <a:lnTo>
                      <a:pt x="14" y="7"/>
                    </a:lnTo>
                    <a:lnTo>
                      <a:pt x="4" y="16"/>
                    </a:lnTo>
                    <a:lnTo>
                      <a:pt x="2" y="28"/>
                    </a:lnTo>
                    <a:lnTo>
                      <a:pt x="7" y="40"/>
                    </a:lnTo>
                    <a:lnTo>
                      <a:pt x="16" y="50"/>
                    </a:lnTo>
                    <a:lnTo>
                      <a:pt x="40" y="57"/>
                    </a:lnTo>
                    <a:lnTo>
                      <a:pt x="57" y="62"/>
                    </a:lnTo>
                    <a:lnTo>
                      <a:pt x="62" y="71"/>
                    </a:lnTo>
                    <a:lnTo>
                      <a:pt x="57" y="81"/>
                    </a:lnTo>
                    <a:lnTo>
                      <a:pt x="40" y="86"/>
                    </a:lnTo>
                    <a:lnTo>
                      <a:pt x="76" y="86"/>
                    </a:lnTo>
                    <a:lnTo>
                      <a:pt x="79" y="69"/>
                    </a:lnTo>
                    <a:lnTo>
                      <a:pt x="76" y="55"/>
                    </a:lnTo>
                    <a:lnTo>
                      <a:pt x="64" y="47"/>
                    </a:lnTo>
                    <a:lnTo>
                      <a:pt x="40" y="38"/>
                    </a:lnTo>
                    <a:lnTo>
                      <a:pt x="26" y="35"/>
                    </a:lnTo>
                    <a:lnTo>
                      <a:pt x="21" y="31"/>
                    </a:lnTo>
                    <a:lnTo>
                      <a:pt x="19" y="26"/>
                    </a:lnTo>
                    <a:lnTo>
                      <a:pt x="23" y="16"/>
                    </a:lnTo>
                    <a:lnTo>
                      <a:pt x="40" y="14"/>
                    </a:lnTo>
                    <a:lnTo>
                      <a:pt x="72" y="14"/>
                    </a:lnTo>
                    <a:lnTo>
                      <a:pt x="57" y="2"/>
                    </a:lnTo>
                    <a:lnTo>
                      <a:pt x="38"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75" name="Freeform 174"/>
              <p:cNvSpPr>
                <a:spLocks/>
              </p:cNvSpPr>
              <p:nvPr/>
            </p:nvSpPr>
            <p:spPr bwMode="auto">
              <a:xfrm>
                <a:off x="6605" y="45"/>
                <a:ext cx="79" cy="101"/>
              </a:xfrm>
              <a:custGeom>
                <a:avLst/>
                <a:gdLst>
                  <a:gd name="T0" fmla="*/ 72 w 79"/>
                  <a:gd name="T1" fmla="*/ 14 h 101"/>
                  <a:gd name="T2" fmla="*/ 40 w 79"/>
                  <a:gd name="T3" fmla="*/ 14 h 101"/>
                  <a:gd name="T4" fmla="*/ 55 w 79"/>
                  <a:gd name="T5" fmla="*/ 19 h 101"/>
                  <a:gd name="T6" fmla="*/ 60 w 79"/>
                  <a:gd name="T7" fmla="*/ 28 h 101"/>
                  <a:gd name="T8" fmla="*/ 76 w 79"/>
                  <a:gd name="T9" fmla="*/ 26 h 101"/>
                  <a:gd name="T10" fmla="*/ 72 w 79"/>
                  <a:gd name="T11" fmla="*/ 14 h 101"/>
                </a:gdLst>
                <a:ahLst/>
                <a:cxnLst>
                  <a:cxn ang="0">
                    <a:pos x="T0" y="T1"/>
                  </a:cxn>
                  <a:cxn ang="0">
                    <a:pos x="T2" y="T3"/>
                  </a:cxn>
                  <a:cxn ang="0">
                    <a:pos x="T4" y="T5"/>
                  </a:cxn>
                  <a:cxn ang="0">
                    <a:pos x="T6" y="T7"/>
                  </a:cxn>
                  <a:cxn ang="0">
                    <a:pos x="T8" y="T9"/>
                  </a:cxn>
                  <a:cxn ang="0">
                    <a:pos x="T10" y="T11"/>
                  </a:cxn>
                </a:cxnLst>
                <a:rect l="0" t="0" r="r" b="b"/>
                <a:pathLst>
                  <a:path w="79" h="101">
                    <a:moveTo>
                      <a:pt x="72" y="14"/>
                    </a:moveTo>
                    <a:lnTo>
                      <a:pt x="40" y="14"/>
                    </a:lnTo>
                    <a:lnTo>
                      <a:pt x="55" y="19"/>
                    </a:lnTo>
                    <a:lnTo>
                      <a:pt x="60" y="28"/>
                    </a:lnTo>
                    <a:lnTo>
                      <a:pt x="76" y="26"/>
                    </a:lnTo>
                    <a:lnTo>
                      <a:pt x="72" y="14"/>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sp>
          <p:nvSpPr>
            <p:cNvPr id="46" name="Freeform 45"/>
            <p:cNvSpPr>
              <a:spLocks/>
            </p:cNvSpPr>
            <p:nvPr/>
          </p:nvSpPr>
          <p:spPr bwMode="auto">
            <a:xfrm>
              <a:off x="6710" y="12"/>
              <a:ext cx="20" cy="132"/>
            </a:xfrm>
            <a:custGeom>
              <a:avLst/>
              <a:gdLst>
                <a:gd name="T0" fmla="*/ 0 w 20"/>
                <a:gd name="T1" fmla="*/ 0 h 132"/>
                <a:gd name="T2" fmla="*/ 0 w 20"/>
                <a:gd name="T3" fmla="*/ 132 h 132"/>
              </a:gdLst>
              <a:ahLst/>
              <a:cxnLst>
                <a:cxn ang="0">
                  <a:pos x="T0" y="T1"/>
                </a:cxn>
                <a:cxn ang="0">
                  <a:pos x="T2" y="T3"/>
                </a:cxn>
              </a:cxnLst>
              <a:rect l="0" t="0" r="r" b="b"/>
              <a:pathLst>
                <a:path w="20" h="132">
                  <a:moveTo>
                    <a:pt x="0" y="0"/>
                  </a:moveTo>
                  <a:lnTo>
                    <a:pt x="0" y="132"/>
                  </a:lnTo>
                </a:path>
              </a:pathLst>
            </a:custGeom>
            <a:noFill/>
            <a:ln w="10414">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AU"/>
            </a:p>
          </p:txBody>
        </p:sp>
        <p:sp>
          <p:nvSpPr>
            <p:cNvPr id="47" name="Freeform 46"/>
            <p:cNvSpPr>
              <a:spLocks/>
            </p:cNvSpPr>
            <p:nvPr/>
          </p:nvSpPr>
          <p:spPr bwMode="auto">
            <a:xfrm>
              <a:off x="6782" y="45"/>
              <a:ext cx="46" cy="101"/>
            </a:xfrm>
            <a:custGeom>
              <a:avLst/>
              <a:gdLst>
                <a:gd name="T0" fmla="*/ 0 w 46"/>
                <a:gd name="T1" fmla="*/ 0 h 101"/>
                <a:gd name="T2" fmla="*/ 0 w 46"/>
                <a:gd name="T3" fmla="*/ 14 h 101"/>
                <a:gd name="T4" fmla="*/ 21 w 46"/>
                <a:gd name="T5" fmla="*/ 23 h 101"/>
                <a:gd name="T6" fmla="*/ 28 w 46"/>
                <a:gd name="T7" fmla="*/ 50 h 101"/>
                <a:gd name="T8" fmla="*/ 21 w 46"/>
                <a:gd name="T9" fmla="*/ 79 h 101"/>
                <a:gd name="T10" fmla="*/ 0 w 46"/>
                <a:gd name="T11" fmla="*/ 86 h 101"/>
                <a:gd name="T12" fmla="*/ 0 w 46"/>
                <a:gd name="T13" fmla="*/ 100 h 101"/>
                <a:gd name="T14" fmla="*/ 23 w 46"/>
                <a:gd name="T15" fmla="*/ 93 h 101"/>
                <a:gd name="T16" fmla="*/ 40 w 46"/>
                <a:gd name="T17" fmla="*/ 79 h 101"/>
                <a:gd name="T18" fmla="*/ 45 w 46"/>
                <a:gd name="T19" fmla="*/ 47 h 101"/>
                <a:gd name="T20" fmla="*/ 43 w 46"/>
                <a:gd name="T21" fmla="*/ 28 h 101"/>
                <a:gd name="T22" fmla="*/ 33 w 46"/>
                <a:gd name="T23" fmla="*/ 14 h 101"/>
                <a:gd name="T24" fmla="*/ 19 w 46"/>
                <a:gd name="T25" fmla="*/ 2 h 101"/>
                <a:gd name="T26" fmla="*/ 0 w 46"/>
                <a:gd name="T27" fmla="*/ 0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6" h="101">
                  <a:moveTo>
                    <a:pt x="0" y="0"/>
                  </a:moveTo>
                  <a:lnTo>
                    <a:pt x="0" y="14"/>
                  </a:lnTo>
                  <a:lnTo>
                    <a:pt x="21" y="23"/>
                  </a:lnTo>
                  <a:lnTo>
                    <a:pt x="28" y="50"/>
                  </a:lnTo>
                  <a:lnTo>
                    <a:pt x="21" y="79"/>
                  </a:lnTo>
                  <a:lnTo>
                    <a:pt x="0" y="86"/>
                  </a:lnTo>
                  <a:lnTo>
                    <a:pt x="0" y="100"/>
                  </a:lnTo>
                  <a:lnTo>
                    <a:pt x="23" y="93"/>
                  </a:lnTo>
                  <a:lnTo>
                    <a:pt x="40" y="79"/>
                  </a:lnTo>
                  <a:lnTo>
                    <a:pt x="45" y="47"/>
                  </a:lnTo>
                  <a:lnTo>
                    <a:pt x="43" y="28"/>
                  </a:lnTo>
                  <a:lnTo>
                    <a:pt x="33" y="14"/>
                  </a:lnTo>
                  <a:lnTo>
                    <a:pt x="19" y="2"/>
                  </a:lnTo>
                  <a:lnTo>
                    <a:pt x="0"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8" name="Freeform 47"/>
            <p:cNvSpPr>
              <a:spLocks/>
            </p:cNvSpPr>
            <p:nvPr/>
          </p:nvSpPr>
          <p:spPr bwMode="auto">
            <a:xfrm>
              <a:off x="6739" y="45"/>
              <a:ext cx="43" cy="101"/>
            </a:xfrm>
            <a:custGeom>
              <a:avLst/>
              <a:gdLst>
                <a:gd name="T0" fmla="*/ 43 w 43"/>
                <a:gd name="T1" fmla="*/ 0 h 101"/>
                <a:gd name="T2" fmla="*/ 14 w 43"/>
                <a:gd name="T3" fmla="*/ 11 h 101"/>
                <a:gd name="T4" fmla="*/ 2 w 43"/>
                <a:gd name="T5" fmla="*/ 26 h 101"/>
                <a:gd name="T6" fmla="*/ 0 w 43"/>
                <a:gd name="T7" fmla="*/ 50 h 101"/>
                <a:gd name="T8" fmla="*/ 2 w 43"/>
                <a:gd name="T9" fmla="*/ 71 h 101"/>
                <a:gd name="T10" fmla="*/ 9 w 43"/>
                <a:gd name="T11" fmla="*/ 86 h 101"/>
                <a:gd name="T12" fmla="*/ 24 w 43"/>
                <a:gd name="T13" fmla="*/ 95 h 101"/>
                <a:gd name="T14" fmla="*/ 43 w 43"/>
                <a:gd name="T15" fmla="*/ 100 h 101"/>
                <a:gd name="T16" fmla="*/ 43 w 43"/>
                <a:gd name="T17" fmla="*/ 86 h 101"/>
                <a:gd name="T18" fmla="*/ 24 w 43"/>
                <a:gd name="T19" fmla="*/ 79 h 101"/>
                <a:gd name="T20" fmla="*/ 14 w 43"/>
                <a:gd name="T21" fmla="*/ 50 h 101"/>
                <a:gd name="T22" fmla="*/ 24 w 43"/>
                <a:gd name="T23" fmla="*/ 23 h 101"/>
                <a:gd name="T24" fmla="*/ 43 w 43"/>
                <a:gd name="T25" fmla="*/ 14 h 101"/>
                <a:gd name="T26" fmla="*/ 43 w 43"/>
                <a:gd name="T27" fmla="*/ 0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3" h="101">
                  <a:moveTo>
                    <a:pt x="43" y="0"/>
                  </a:moveTo>
                  <a:lnTo>
                    <a:pt x="14" y="11"/>
                  </a:lnTo>
                  <a:lnTo>
                    <a:pt x="2" y="26"/>
                  </a:lnTo>
                  <a:lnTo>
                    <a:pt x="0" y="50"/>
                  </a:lnTo>
                  <a:lnTo>
                    <a:pt x="2" y="71"/>
                  </a:lnTo>
                  <a:lnTo>
                    <a:pt x="9" y="86"/>
                  </a:lnTo>
                  <a:lnTo>
                    <a:pt x="24" y="95"/>
                  </a:lnTo>
                  <a:lnTo>
                    <a:pt x="43" y="100"/>
                  </a:lnTo>
                  <a:lnTo>
                    <a:pt x="43" y="86"/>
                  </a:lnTo>
                  <a:lnTo>
                    <a:pt x="24" y="79"/>
                  </a:lnTo>
                  <a:lnTo>
                    <a:pt x="14" y="50"/>
                  </a:lnTo>
                  <a:lnTo>
                    <a:pt x="24" y="23"/>
                  </a:lnTo>
                  <a:lnTo>
                    <a:pt x="43" y="14"/>
                  </a:lnTo>
                  <a:lnTo>
                    <a:pt x="43"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9" name="Freeform 48"/>
            <p:cNvSpPr>
              <a:spLocks/>
            </p:cNvSpPr>
            <p:nvPr/>
          </p:nvSpPr>
          <p:spPr bwMode="auto">
            <a:xfrm>
              <a:off x="6888" y="45"/>
              <a:ext cx="43" cy="101"/>
            </a:xfrm>
            <a:custGeom>
              <a:avLst/>
              <a:gdLst>
                <a:gd name="T0" fmla="*/ 2 w 43"/>
                <a:gd name="T1" fmla="*/ 0 h 101"/>
                <a:gd name="T2" fmla="*/ 0 w 43"/>
                <a:gd name="T3" fmla="*/ 0 h 101"/>
                <a:gd name="T4" fmla="*/ 0 w 43"/>
                <a:gd name="T5" fmla="*/ 14 h 101"/>
                <a:gd name="T6" fmla="*/ 16 w 43"/>
                <a:gd name="T7" fmla="*/ 23 h 101"/>
                <a:gd name="T8" fmla="*/ 23 w 43"/>
                <a:gd name="T9" fmla="*/ 50 h 101"/>
                <a:gd name="T10" fmla="*/ 16 w 43"/>
                <a:gd name="T11" fmla="*/ 79 h 101"/>
                <a:gd name="T12" fmla="*/ 0 w 43"/>
                <a:gd name="T13" fmla="*/ 86 h 101"/>
                <a:gd name="T14" fmla="*/ 0 w 43"/>
                <a:gd name="T15" fmla="*/ 100 h 101"/>
                <a:gd name="T16" fmla="*/ 2 w 43"/>
                <a:gd name="T17" fmla="*/ 100 h 101"/>
                <a:gd name="T18" fmla="*/ 21 w 43"/>
                <a:gd name="T19" fmla="*/ 93 h 101"/>
                <a:gd name="T20" fmla="*/ 35 w 43"/>
                <a:gd name="T21" fmla="*/ 74 h 101"/>
                <a:gd name="T22" fmla="*/ 43 w 43"/>
                <a:gd name="T23" fmla="*/ 50 h 101"/>
                <a:gd name="T24" fmla="*/ 35 w 43"/>
                <a:gd name="T25" fmla="*/ 23 h 101"/>
                <a:gd name="T26" fmla="*/ 21 w 43"/>
                <a:gd name="T27" fmla="*/ 7 h 101"/>
                <a:gd name="T28" fmla="*/ 2 w 43"/>
                <a:gd name="T29" fmla="*/ 0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3" h="101">
                  <a:moveTo>
                    <a:pt x="2" y="0"/>
                  </a:moveTo>
                  <a:lnTo>
                    <a:pt x="0" y="0"/>
                  </a:lnTo>
                  <a:lnTo>
                    <a:pt x="0" y="14"/>
                  </a:lnTo>
                  <a:lnTo>
                    <a:pt x="16" y="23"/>
                  </a:lnTo>
                  <a:lnTo>
                    <a:pt x="23" y="50"/>
                  </a:lnTo>
                  <a:lnTo>
                    <a:pt x="16" y="79"/>
                  </a:lnTo>
                  <a:lnTo>
                    <a:pt x="0" y="86"/>
                  </a:lnTo>
                  <a:lnTo>
                    <a:pt x="0" y="100"/>
                  </a:lnTo>
                  <a:lnTo>
                    <a:pt x="2" y="100"/>
                  </a:lnTo>
                  <a:lnTo>
                    <a:pt x="21" y="93"/>
                  </a:lnTo>
                  <a:lnTo>
                    <a:pt x="35" y="74"/>
                  </a:lnTo>
                  <a:lnTo>
                    <a:pt x="43" y="50"/>
                  </a:lnTo>
                  <a:lnTo>
                    <a:pt x="35" y="23"/>
                  </a:lnTo>
                  <a:lnTo>
                    <a:pt x="21" y="7"/>
                  </a:lnTo>
                  <a:lnTo>
                    <a:pt x="2"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nvGrpSpPr>
            <p:cNvPr id="50" name="Group 49"/>
            <p:cNvGrpSpPr>
              <a:grpSpLocks/>
            </p:cNvGrpSpPr>
            <p:nvPr/>
          </p:nvGrpSpPr>
          <p:grpSpPr bwMode="auto">
            <a:xfrm>
              <a:off x="6847" y="45"/>
              <a:ext cx="41" cy="135"/>
              <a:chOff x="6847" y="45"/>
              <a:chExt cx="41" cy="135"/>
            </a:xfrm>
          </p:grpSpPr>
          <p:sp>
            <p:nvSpPr>
              <p:cNvPr id="170" name="Freeform 169"/>
              <p:cNvSpPr>
                <a:spLocks/>
              </p:cNvSpPr>
              <p:nvPr/>
            </p:nvSpPr>
            <p:spPr bwMode="auto">
              <a:xfrm>
                <a:off x="6847" y="45"/>
                <a:ext cx="41" cy="135"/>
              </a:xfrm>
              <a:custGeom>
                <a:avLst/>
                <a:gdLst>
                  <a:gd name="T0" fmla="*/ 14 w 41"/>
                  <a:gd name="T1" fmla="*/ 2 h 135"/>
                  <a:gd name="T2" fmla="*/ 0 w 41"/>
                  <a:gd name="T3" fmla="*/ 2 h 135"/>
                  <a:gd name="T4" fmla="*/ 0 w 41"/>
                  <a:gd name="T5" fmla="*/ 134 h 135"/>
                  <a:gd name="T6" fmla="*/ 16 w 41"/>
                  <a:gd name="T7" fmla="*/ 134 h 135"/>
                  <a:gd name="T8" fmla="*/ 16 w 41"/>
                  <a:gd name="T9" fmla="*/ 88 h 135"/>
                  <a:gd name="T10" fmla="*/ 40 w 41"/>
                  <a:gd name="T11" fmla="*/ 88 h 135"/>
                  <a:gd name="T12" fmla="*/ 40 w 41"/>
                  <a:gd name="T13" fmla="*/ 86 h 135"/>
                  <a:gd name="T14" fmla="*/ 21 w 41"/>
                  <a:gd name="T15" fmla="*/ 79 h 135"/>
                  <a:gd name="T16" fmla="*/ 14 w 41"/>
                  <a:gd name="T17" fmla="*/ 50 h 135"/>
                  <a:gd name="T18" fmla="*/ 21 w 41"/>
                  <a:gd name="T19" fmla="*/ 23 h 135"/>
                  <a:gd name="T20" fmla="*/ 36 w 41"/>
                  <a:gd name="T21" fmla="*/ 16 h 135"/>
                  <a:gd name="T22" fmla="*/ 14 w 41"/>
                  <a:gd name="T23" fmla="*/ 16 h 135"/>
                  <a:gd name="T24" fmla="*/ 14 w 41"/>
                  <a:gd name="T25" fmla="*/ 2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1" h="135">
                    <a:moveTo>
                      <a:pt x="14" y="2"/>
                    </a:moveTo>
                    <a:lnTo>
                      <a:pt x="0" y="2"/>
                    </a:lnTo>
                    <a:lnTo>
                      <a:pt x="0" y="134"/>
                    </a:lnTo>
                    <a:lnTo>
                      <a:pt x="16" y="134"/>
                    </a:lnTo>
                    <a:lnTo>
                      <a:pt x="16" y="88"/>
                    </a:lnTo>
                    <a:lnTo>
                      <a:pt x="40" y="88"/>
                    </a:lnTo>
                    <a:lnTo>
                      <a:pt x="40" y="86"/>
                    </a:lnTo>
                    <a:lnTo>
                      <a:pt x="21" y="79"/>
                    </a:lnTo>
                    <a:lnTo>
                      <a:pt x="14" y="50"/>
                    </a:lnTo>
                    <a:lnTo>
                      <a:pt x="21" y="23"/>
                    </a:lnTo>
                    <a:lnTo>
                      <a:pt x="36" y="16"/>
                    </a:lnTo>
                    <a:lnTo>
                      <a:pt x="14" y="16"/>
                    </a:lnTo>
                    <a:lnTo>
                      <a:pt x="14" y="2"/>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71" name="Freeform 170"/>
              <p:cNvSpPr>
                <a:spLocks/>
              </p:cNvSpPr>
              <p:nvPr/>
            </p:nvSpPr>
            <p:spPr bwMode="auto">
              <a:xfrm>
                <a:off x="6847" y="45"/>
                <a:ext cx="41" cy="135"/>
              </a:xfrm>
              <a:custGeom>
                <a:avLst/>
                <a:gdLst>
                  <a:gd name="T0" fmla="*/ 40 w 41"/>
                  <a:gd name="T1" fmla="*/ 88 h 135"/>
                  <a:gd name="T2" fmla="*/ 16 w 41"/>
                  <a:gd name="T3" fmla="*/ 88 h 135"/>
                  <a:gd name="T4" fmla="*/ 26 w 41"/>
                  <a:gd name="T5" fmla="*/ 95 h 135"/>
                  <a:gd name="T6" fmla="*/ 40 w 41"/>
                  <a:gd name="T7" fmla="*/ 100 h 135"/>
                  <a:gd name="T8" fmla="*/ 40 w 41"/>
                  <a:gd name="T9" fmla="*/ 88 h 135"/>
                </a:gdLst>
                <a:ahLst/>
                <a:cxnLst>
                  <a:cxn ang="0">
                    <a:pos x="T0" y="T1"/>
                  </a:cxn>
                  <a:cxn ang="0">
                    <a:pos x="T2" y="T3"/>
                  </a:cxn>
                  <a:cxn ang="0">
                    <a:pos x="T4" y="T5"/>
                  </a:cxn>
                  <a:cxn ang="0">
                    <a:pos x="T6" y="T7"/>
                  </a:cxn>
                  <a:cxn ang="0">
                    <a:pos x="T8" y="T9"/>
                  </a:cxn>
                </a:cxnLst>
                <a:rect l="0" t="0" r="r" b="b"/>
                <a:pathLst>
                  <a:path w="41" h="135">
                    <a:moveTo>
                      <a:pt x="40" y="88"/>
                    </a:moveTo>
                    <a:lnTo>
                      <a:pt x="16" y="88"/>
                    </a:lnTo>
                    <a:lnTo>
                      <a:pt x="26" y="95"/>
                    </a:lnTo>
                    <a:lnTo>
                      <a:pt x="40" y="100"/>
                    </a:lnTo>
                    <a:lnTo>
                      <a:pt x="40" y="88"/>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72" name="Freeform 171"/>
              <p:cNvSpPr>
                <a:spLocks/>
              </p:cNvSpPr>
              <p:nvPr/>
            </p:nvSpPr>
            <p:spPr bwMode="auto">
              <a:xfrm>
                <a:off x="6847" y="45"/>
                <a:ext cx="41" cy="135"/>
              </a:xfrm>
              <a:custGeom>
                <a:avLst/>
                <a:gdLst>
                  <a:gd name="T0" fmla="*/ 40 w 41"/>
                  <a:gd name="T1" fmla="*/ 0 h 135"/>
                  <a:gd name="T2" fmla="*/ 26 w 41"/>
                  <a:gd name="T3" fmla="*/ 2 h 135"/>
                  <a:gd name="T4" fmla="*/ 14 w 41"/>
                  <a:gd name="T5" fmla="*/ 16 h 135"/>
                  <a:gd name="T6" fmla="*/ 36 w 41"/>
                  <a:gd name="T7" fmla="*/ 16 h 135"/>
                  <a:gd name="T8" fmla="*/ 40 w 41"/>
                  <a:gd name="T9" fmla="*/ 14 h 135"/>
                  <a:gd name="T10" fmla="*/ 40 w 41"/>
                  <a:gd name="T11" fmla="*/ 0 h 135"/>
                </a:gdLst>
                <a:ahLst/>
                <a:cxnLst>
                  <a:cxn ang="0">
                    <a:pos x="T0" y="T1"/>
                  </a:cxn>
                  <a:cxn ang="0">
                    <a:pos x="T2" y="T3"/>
                  </a:cxn>
                  <a:cxn ang="0">
                    <a:pos x="T4" y="T5"/>
                  </a:cxn>
                  <a:cxn ang="0">
                    <a:pos x="T6" y="T7"/>
                  </a:cxn>
                  <a:cxn ang="0">
                    <a:pos x="T8" y="T9"/>
                  </a:cxn>
                  <a:cxn ang="0">
                    <a:pos x="T10" y="T11"/>
                  </a:cxn>
                </a:cxnLst>
                <a:rect l="0" t="0" r="r" b="b"/>
                <a:pathLst>
                  <a:path w="41" h="135">
                    <a:moveTo>
                      <a:pt x="40" y="0"/>
                    </a:moveTo>
                    <a:lnTo>
                      <a:pt x="26" y="2"/>
                    </a:lnTo>
                    <a:lnTo>
                      <a:pt x="14" y="16"/>
                    </a:lnTo>
                    <a:lnTo>
                      <a:pt x="36" y="16"/>
                    </a:lnTo>
                    <a:lnTo>
                      <a:pt x="40" y="14"/>
                    </a:lnTo>
                    <a:lnTo>
                      <a:pt x="40"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sp>
          <p:nvSpPr>
            <p:cNvPr id="51" name="Freeform 50"/>
            <p:cNvSpPr>
              <a:spLocks/>
            </p:cNvSpPr>
            <p:nvPr/>
          </p:nvSpPr>
          <p:spPr bwMode="auto">
            <a:xfrm>
              <a:off x="6989" y="113"/>
              <a:ext cx="43" cy="33"/>
            </a:xfrm>
            <a:custGeom>
              <a:avLst/>
              <a:gdLst>
                <a:gd name="T0" fmla="*/ 26 w 43"/>
                <a:gd name="T1" fmla="*/ 0 h 33"/>
                <a:gd name="T2" fmla="*/ 16 w 43"/>
                <a:gd name="T3" fmla="*/ 14 h 33"/>
                <a:gd name="T4" fmla="*/ 0 w 43"/>
                <a:gd name="T5" fmla="*/ 19 h 33"/>
                <a:gd name="T6" fmla="*/ 0 w 43"/>
                <a:gd name="T7" fmla="*/ 33 h 33"/>
                <a:gd name="T8" fmla="*/ 28 w 43"/>
                <a:gd name="T9" fmla="*/ 26 h 33"/>
                <a:gd name="T10" fmla="*/ 43 w 43"/>
                <a:gd name="T11" fmla="*/ 2 h 33"/>
                <a:gd name="T12" fmla="*/ 26 w 43"/>
                <a:gd name="T13" fmla="*/ 0 h 33"/>
              </a:gdLst>
              <a:ahLst/>
              <a:cxnLst>
                <a:cxn ang="0">
                  <a:pos x="T0" y="T1"/>
                </a:cxn>
                <a:cxn ang="0">
                  <a:pos x="T2" y="T3"/>
                </a:cxn>
                <a:cxn ang="0">
                  <a:pos x="T4" y="T5"/>
                </a:cxn>
                <a:cxn ang="0">
                  <a:pos x="T6" y="T7"/>
                </a:cxn>
                <a:cxn ang="0">
                  <a:pos x="T8" y="T9"/>
                </a:cxn>
                <a:cxn ang="0">
                  <a:pos x="T10" y="T11"/>
                </a:cxn>
                <a:cxn ang="0">
                  <a:pos x="T12" y="T13"/>
                </a:cxn>
              </a:cxnLst>
              <a:rect l="0" t="0" r="r" b="b"/>
              <a:pathLst>
                <a:path w="43" h="33">
                  <a:moveTo>
                    <a:pt x="26" y="0"/>
                  </a:moveTo>
                  <a:lnTo>
                    <a:pt x="16" y="14"/>
                  </a:lnTo>
                  <a:lnTo>
                    <a:pt x="0" y="19"/>
                  </a:lnTo>
                  <a:lnTo>
                    <a:pt x="0" y="33"/>
                  </a:lnTo>
                  <a:lnTo>
                    <a:pt x="28" y="26"/>
                  </a:lnTo>
                  <a:lnTo>
                    <a:pt x="43" y="2"/>
                  </a:lnTo>
                  <a:lnTo>
                    <a:pt x="26"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52" name="Freeform 51"/>
            <p:cNvSpPr>
              <a:spLocks/>
            </p:cNvSpPr>
            <p:nvPr/>
          </p:nvSpPr>
          <p:spPr bwMode="auto">
            <a:xfrm>
              <a:off x="6989" y="45"/>
              <a:ext cx="43" cy="53"/>
            </a:xfrm>
            <a:custGeom>
              <a:avLst/>
              <a:gdLst>
                <a:gd name="T0" fmla="*/ 0 w 43"/>
                <a:gd name="T1" fmla="*/ 0 h 53"/>
                <a:gd name="T2" fmla="*/ 0 w 43"/>
                <a:gd name="T3" fmla="*/ 14 h 53"/>
                <a:gd name="T4" fmla="*/ 21 w 43"/>
                <a:gd name="T5" fmla="*/ 23 h 53"/>
                <a:gd name="T6" fmla="*/ 26 w 43"/>
                <a:gd name="T7" fmla="*/ 40 h 53"/>
                <a:gd name="T8" fmla="*/ 0 w 43"/>
                <a:gd name="T9" fmla="*/ 40 h 53"/>
                <a:gd name="T10" fmla="*/ 0 w 43"/>
                <a:gd name="T11" fmla="*/ 52 h 53"/>
                <a:gd name="T12" fmla="*/ 43 w 43"/>
                <a:gd name="T13" fmla="*/ 52 h 53"/>
                <a:gd name="T14" fmla="*/ 43 w 43"/>
                <a:gd name="T15" fmla="*/ 50 h 53"/>
                <a:gd name="T16" fmla="*/ 38 w 43"/>
                <a:gd name="T17" fmla="*/ 28 h 53"/>
                <a:gd name="T18" fmla="*/ 31 w 43"/>
                <a:gd name="T19" fmla="*/ 14 h 53"/>
                <a:gd name="T20" fmla="*/ 16 w 43"/>
                <a:gd name="T21" fmla="*/ 2 h 53"/>
                <a:gd name="T22" fmla="*/ 0 w 43"/>
                <a:gd name="T23" fmla="*/ 0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3" h="53">
                  <a:moveTo>
                    <a:pt x="0" y="0"/>
                  </a:moveTo>
                  <a:lnTo>
                    <a:pt x="0" y="14"/>
                  </a:lnTo>
                  <a:lnTo>
                    <a:pt x="21" y="23"/>
                  </a:lnTo>
                  <a:lnTo>
                    <a:pt x="26" y="40"/>
                  </a:lnTo>
                  <a:lnTo>
                    <a:pt x="0" y="40"/>
                  </a:lnTo>
                  <a:lnTo>
                    <a:pt x="0" y="52"/>
                  </a:lnTo>
                  <a:lnTo>
                    <a:pt x="43" y="52"/>
                  </a:lnTo>
                  <a:lnTo>
                    <a:pt x="43" y="50"/>
                  </a:lnTo>
                  <a:lnTo>
                    <a:pt x="38" y="28"/>
                  </a:lnTo>
                  <a:lnTo>
                    <a:pt x="31" y="14"/>
                  </a:lnTo>
                  <a:lnTo>
                    <a:pt x="16" y="2"/>
                  </a:lnTo>
                  <a:lnTo>
                    <a:pt x="0"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53" name="Freeform 52"/>
            <p:cNvSpPr>
              <a:spLocks/>
            </p:cNvSpPr>
            <p:nvPr/>
          </p:nvSpPr>
          <p:spPr bwMode="auto">
            <a:xfrm>
              <a:off x="6945" y="45"/>
              <a:ext cx="44" cy="101"/>
            </a:xfrm>
            <a:custGeom>
              <a:avLst/>
              <a:gdLst>
                <a:gd name="T0" fmla="*/ 43 w 44"/>
                <a:gd name="T1" fmla="*/ 0 h 101"/>
                <a:gd name="T2" fmla="*/ 23 w 44"/>
                <a:gd name="T3" fmla="*/ 2 h 101"/>
                <a:gd name="T4" fmla="*/ 9 w 44"/>
                <a:gd name="T5" fmla="*/ 14 h 101"/>
                <a:gd name="T6" fmla="*/ 2 w 44"/>
                <a:gd name="T7" fmla="*/ 28 h 101"/>
                <a:gd name="T8" fmla="*/ 0 w 44"/>
                <a:gd name="T9" fmla="*/ 50 h 101"/>
                <a:gd name="T10" fmla="*/ 2 w 44"/>
                <a:gd name="T11" fmla="*/ 71 h 101"/>
                <a:gd name="T12" fmla="*/ 9 w 44"/>
                <a:gd name="T13" fmla="*/ 86 h 101"/>
                <a:gd name="T14" fmla="*/ 23 w 44"/>
                <a:gd name="T15" fmla="*/ 95 h 101"/>
                <a:gd name="T16" fmla="*/ 43 w 44"/>
                <a:gd name="T17" fmla="*/ 100 h 101"/>
                <a:gd name="T18" fmla="*/ 43 w 44"/>
                <a:gd name="T19" fmla="*/ 86 h 101"/>
                <a:gd name="T20" fmla="*/ 23 w 44"/>
                <a:gd name="T21" fmla="*/ 79 h 101"/>
                <a:gd name="T22" fmla="*/ 14 w 44"/>
                <a:gd name="T23" fmla="*/ 52 h 101"/>
                <a:gd name="T24" fmla="*/ 43 w 44"/>
                <a:gd name="T25" fmla="*/ 52 h 101"/>
                <a:gd name="T26" fmla="*/ 43 w 44"/>
                <a:gd name="T27" fmla="*/ 40 h 101"/>
                <a:gd name="T28" fmla="*/ 16 w 44"/>
                <a:gd name="T29" fmla="*/ 40 h 101"/>
                <a:gd name="T30" fmla="*/ 23 w 44"/>
                <a:gd name="T31" fmla="*/ 21 h 101"/>
                <a:gd name="T32" fmla="*/ 43 w 44"/>
                <a:gd name="T33" fmla="*/ 14 h 101"/>
                <a:gd name="T34" fmla="*/ 43 w 44"/>
                <a:gd name="T35" fmla="*/ 0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4" h="101">
                  <a:moveTo>
                    <a:pt x="43" y="0"/>
                  </a:moveTo>
                  <a:lnTo>
                    <a:pt x="23" y="2"/>
                  </a:lnTo>
                  <a:lnTo>
                    <a:pt x="9" y="14"/>
                  </a:lnTo>
                  <a:lnTo>
                    <a:pt x="2" y="28"/>
                  </a:lnTo>
                  <a:lnTo>
                    <a:pt x="0" y="50"/>
                  </a:lnTo>
                  <a:lnTo>
                    <a:pt x="2" y="71"/>
                  </a:lnTo>
                  <a:lnTo>
                    <a:pt x="9" y="86"/>
                  </a:lnTo>
                  <a:lnTo>
                    <a:pt x="23" y="95"/>
                  </a:lnTo>
                  <a:lnTo>
                    <a:pt x="43" y="100"/>
                  </a:lnTo>
                  <a:lnTo>
                    <a:pt x="43" y="86"/>
                  </a:lnTo>
                  <a:lnTo>
                    <a:pt x="23" y="79"/>
                  </a:lnTo>
                  <a:lnTo>
                    <a:pt x="14" y="52"/>
                  </a:lnTo>
                  <a:lnTo>
                    <a:pt x="43" y="52"/>
                  </a:lnTo>
                  <a:lnTo>
                    <a:pt x="43" y="40"/>
                  </a:lnTo>
                  <a:lnTo>
                    <a:pt x="16" y="40"/>
                  </a:lnTo>
                  <a:lnTo>
                    <a:pt x="23" y="21"/>
                  </a:lnTo>
                  <a:lnTo>
                    <a:pt x="43" y="14"/>
                  </a:lnTo>
                  <a:lnTo>
                    <a:pt x="43"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54" name="Freeform 53"/>
            <p:cNvSpPr>
              <a:spLocks/>
            </p:cNvSpPr>
            <p:nvPr/>
          </p:nvSpPr>
          <p:spPr bwMode="auto">
            <a:xfrm>
              <a:off x="4805" y="218"/>
              <a:ext cx="3264" cy="20"/>
            </a:xfrm>
            <a:custGeom>
              <a:avLst/>
              <a:gdLst>
                <a:gd name="T0" fmla="*/ 0 w 3264"/>
                <a:gd name="T1" fmla="*/ 0 h 20"/>
                <a:gd name="T2" fmla="*/ 3264 w 3264"/>
                <a:gd name="T3" fmla="*/ 0 h 20"/>
              </a:gdLst>
              <a:ahLst/>
              <a:cxnLst>
                <a:cxn ang="0">
                  <a:pos x="T0" y="T1"/>
                </a:cxn>
                <a:cxn ang="0">
                  <a:pos x="T2" y="T3"/>
                </a:cxn>
              </a:cxnLst>
              <a:rect l="0" t="0" r="r" b="b"/>
              <a:pathLst>
                <a:path w="3264" h="20">
                  <a:moveTo>
                    <a:pt x="0" y="0"/>
                  </a:moveTo>
                  <a:lnTo>
                    <a:pt x="3264" y="0"/>
                  </a:lnTo>
                </a:path>
              </a:pathLst>
            </a:custGeom>
            <a:noFill/>
            <a:ln w="10414">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AU"/>
            </a:p>
          </p:txBody>
        </p:sp>
        <p:sp>
          <p:nvSpPr>
            <p:cNvPr id="55" name="Freeform 54"/>
            <p:cNvSpPr>
              <a:spLocks/>
            </p:cNvSpPr>
            <p:nvPr/>
          </p:nvSpPr>
          <p:spPr bwMode="auto">
            <a:xfrm>
              <a:off x="4793" y="93"/>
              <a:ext cx="20" cy="1515"/>
            </a:xfrm>
            <a:custGeom>
              <a:avLst/>
              <a:gdLst>
                <a:gd name="T0" fmla="*/ 0 w 20"/>
                <a:gd name="T1" fmla="*/ 0 h 1515"/>
                <a:gd name="T2" fmla="*/ 0 w 20"/>
                <a:gd name="T3" fmla="*/ 1514 h 1515"/>
              </a:gdLst>
              <a:ahLst/>
              <a:cxnLst>
                <a:cxn ang="0">
                  <a:pos x="T0" y="T1"/>
                </a:cxn>
                <a:cxn ang="0">
                  <a:pos x="T2" y="T3"/>
                </a:cxn>
              </a:cxnLst>
              <a:rect l="0" t="0" r="r" b="b"/>
              <a:pathLst>
                <a:path w="20" h="1515">
                  <a:moveTo>
                    <a:pt x="0" y="0"/>
                  </a:moveTo>
                  <a:lnTo>
                    <a:pt x="0" y="1514"/>
                  </a:lnTo>
                </a:path>
              </a:pathLst>
            </a:custGeom>
            <a:noFill/>
            <a:ln w="7366">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AU"/>
            </a:p>
          </p:txBody>
        </p:sp>
        <p:sp>
          <p:nvSpPr>
            <p:cNvPr id="56" name="Freeform 55"/>
            <p:cNvSpPr>
              <a:spLocks/>
            </p:cNvSpPr>
            <p:nvPr/>
          </p:nvSpPr>
          <p:spPr bwMode="auto">
            <a:xfrm>
              <a:off x="8057" y="108"/>
              <a:ext cx="20" cy="221"/>
            </a:xfrm>
            <a:custGeom>
              <a:avLst/>
              <a:gdLst>
                <a:gd name="T0" fmla="*/ 0 w 20"/>
                <a:gd name="T1" fmla="*/ 0 h 221"/>
                <a:gd name="T2" fmla="*/ 0 w 20"/>
                <a:gd name="T3" fmla="*/ 220 h 221"/>
              </a:gdLst>
              <a:ahLst/>
              <a:cxnLst>
                <a:cxn ang="0">
                  <a:pos x="T0" y="T1"/>
                </a:cxn>
                <a:cxn ang="0">
                  <a:pos x="T2" y="T3"/>
                </a:cxn>
              </a:cxnLst>
              <a:rect l="0" t="0" r="r" b="b"/>
              <a:pathLst>
                <a:path w="20" h="221">
                  <a:moveTo>
                    <a:pt x="0" y="0"/>
                  </a:moveTo>
                  <a:lnTo>
                    <a:pt x="0" y="220"/>
                  </a:lnTo>
                </a:path>
              </a:pathLst>
            </a:custGeom>
            <a:noFill/>
            <a:ln w="7366">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AU"/>
            </a:p>
          </p:txBody>
        </p:sp>
        <p:sp>
          <p:nvSpPr>
            <p:cNvPr id="57" name="Freeform 56"/>
            <p:cNvSpPr>
              <a:spLocks/>
            </p:cNvSpPr>
            <p:nvPr/>
          </p:nvSpPr>
          <p:spPr bwMode="auto">
            <a:xfrm>
              <a:off x="4802" y="3084"/>
              <a:ext cx="20" cy="746"/>
            </a:xfrm>
            <a:custGeom>
              <a:avLst/>
              <a:gdLst>
                <a:gd name="T0" fmla="*/ 0 w 20"/>
                <a:gd name="T1" fmla="*/ 0 h 746"/>
                <a:gd name="T2" fmla="*/ 0 w 20"/>
                <a:gd name="T3" fmla="*/ 746 h 746"/>
              </a:gdLst>
              <a:ahLst/>
              <a:cxnLst>
                <a:cxn ang="0">
                  <a:pos x="T0" y="T1"/>
                </a:cxn>
                <a:cxn ang="0">
                  <a:pos x="T2" y="T3"/>
                </a:cxn>
              </a:cxnLst>
              <a:rect l="0" t="0" r="r" b="b"/>
              <a:pathLst>
                <a:path w="20" h="746">
                  <a:moveTo>
                    <a:pt x="0" y="0"/>
                  </a:moveTo>
                  <a:lnTo>
                    <a:pt x="0" y="746"/>
                  </a:lnTo>
                </a:path>
              </a:pathLst>
            </a:custGeom>
            <a:noFill/>
            <a:ln w="7366">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AU"/>
            </a:p>
          </p:txBody>
        </p:sp>
        <p:sp>
          <p:nvSpPr>
            <p:cNvPr id="58" name="Freeform 57"/>
            <p:cNvSpPr>
              <a:spLocks/>
            </p:cNvSpPr>
            <p:nvPr/>
          </p:nvSpPr>
          <p:spPr bwMode="auto">
            <a:xfrm>
              <a:off x="2061" y="3084"/>
              <a:ext cx="20" cy="746"/>
            </a:xfrm>
            <a:custGeom>
              <a:avLst/>
              <a:gdLst>
                <a:gd name="T0" fmla="*/ 0 w 20"/>
                <a:gd name="T1" fmla="*/ 0 h 746"/>
                <a:gd name="T2" fmla="*/ 0 w 20"/>
                <a:gd name="T3" fmla="*/ 746 h 746"/>
              </a:gdLst>
              <a:ahLst/>
              <a:cxnLst>
                <a:cxn ang="0">
                  <a:pos x="T0" y="T1"/>
                </a:cxn>
                <a:cxn ang="0">
                  <a:pos x="T2" y="T3"/>
                </a:cxn>
              </a:cxnLst>
              <a:rect l="0" t="0" r="r" b="b"/>
              <a:pathLst>
                <a:path w="20" h="746">
                  <a:moveTo>
                    <a:pt x="0" y="0"/>
                  </a:moveTo>
                  <a:lnTo>
                    <a:pt x="0" y="746"/>
                  </a:lnTo>
                </a:path>
              </a:pathLst>
            </a:custGeom>
            <a:noFill/>
            <a:ln w="7365">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AU"/>
            </a:p>
          </p:txBody>
        </p:sp>
        <p:sp>
          <p:nvSpPr>
            <p:cNvPr id="59" name="Freeform 58"/>
            <p:cNvSpPr>
              <a:spLocks/>
            </p:cNvSpPr>
            <p:nvPr/>
          </p:nvSpPr>
          <p:spPr bwMode="auto">
            <a:xfrm>
              <a:off x="286" y="2189"/>
              <a:ext cx="20" cy="1641"/>
            </a:xfrm>
            <a:custGeom>
              <a:avLst/>
              <a:gdLst>
                <a:gd name="T0" fmla="*/ 0 w 20"/>
                <a:gd name="T1" fmla="*/ 0 h 1641"/>
                <a:gd name="T2" fmla="*/ 0 w 20"/>
                <a:gd name="T3" fmla="*/ 1641 h 1641"/>
              </a:gdLst>
              <a:ahLst/>
              <a:cxnLst>
                <a:cxn ang="0">
                  <a:pos x="T0" y="T1"/>
                </a:cxn>
                <a:cxn ang="0">
                  <a:pos x="T2" y="T3"/>
                </a:cxn>
              </a:cxnLst>
              <a:rect l="0" t="0" r="r" b="b"/>
              <a:pathLst>
                <a:path w="20" h="1641">
                  <a:moveTo>
                    <a:pt x="0" y="0"/>
                  </a:moveTo>
                  <a:lnTo>
                    <a:pt x="0" y="1641"/>
                  </a:lnTo>
                </a:path>
              </a:pathLst>
            </a:custGeom>
            <a:noFill/>
            <a:ln w="7366">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AU"/>
            </a:p>
          </p:txBody>
        </p:sp>
        <p:sp>
          <p:nvSpPr>
            <p:cNvPr id="60" name="Freeform 59"/>
            <p:cNvSpPr>
              <a:spLocks/>
            </p:cNvSpPr>
            <p:nvPr/>
          </p:nvSpPr>
          <p:spPr bwMode="auto">
            <a:xfrm>
              <a:off x="1728" y="3667"/>
              <a:ext cx="331" cy="77"/>
            </a:xfrm>
            <a:custGeom>
              <a:avLst/>
              <a:gdLst>
                <a:gd name="T0" fmla="*/ 0 w 331"/>
                <a:gd name="T1" fmla="*/ 0 h 77"/>
                <a:gd name="T2" fmla="*/ 0 w 331"/>
                <a:gd name="T3" fmla="*/ 76 h 77"/>
                <a:gd name="T4" fmla="*/ 331 w 331"/>
                <a:gd name="T5" fmla="*/ 76 h 77"/>
                <a:gd name="T6" fmla="*/ 0 w 331"/>
                <a:gd name="T7" fmla="*/ 0 h 77"/>
              </a:gdLst>
              <a:ahLst/>
              <a:cxnLst>
                <a:cxn ang="0">
                  <a:pos x="T0" y="T1"/>
                </a:cxn>
                <a:cxn ang="0">
                  <a:pos x="T2" y="T3"/>
                </a:cxn>
                <a:cxn ang="0">
                  <a:pos x="T4" y="T5"/>
                </a:cxn>
                <a:cxn ang="0">
                  <a:pos x="T6" y="T7"/>
                </a:cxn>
              </a:cxnLst>
              <a:rect l="0" t="0" r="r" b="b"/>
              <a:pathLst>
                <a:path w="331" h="77">
                  <a:moveTo>
                    <a:pt x="0" y="0"/>
                  </a:moveTo>
                  <a:lnTo>
                    <a:pt x="0" y="76"/>
                  </a:lnTo>
                  <a:lnTo>
                    <a:pt x="331" y="76"/>
                  </a:lnTo>
                  <a:lnTo>
                    <a:pt x="0"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61" name="Freeform 60"/>
            <p:cNvSpPr>
              <a:spLocks/>
            </p:cNvSpPr>
            <p:nvPr/>
          </p:nvSpPr>
          <p:spPr bwMode="auto">
            <a:xfrm>
              <a:off x="1723" y="3739"/>
              <a:ext cx="336" cy="20"/>
            </a:xfrm>
            <a:custGeom>
              <a:avLst/>
              <a:gdLst>
                <a:gd name="T0" fmla="*/ 336 w 336"/>
                <a:gd name="T1" fmla="*/ 0 h 20"/>
                <a:gd name="T2" fmla="*/ 4 w 336"/>
                <a:gd name="T3" fmla="*/ 0 h 20"/>
                <a:gd name="T4" fmla="*/ 0 w 336"/>
                <a:gd name="T5" fmla="*/ 4 h 20"/>
                <a:gd name="T6" fmla="*/ 0 w 336"/>
                <a:gd name="T7" fmla="*/ 9 h 20"/>
                <a:gd name="T8" fmla="*/ 336 w 336"/>
                <a:gd name="T9" fmla="*/ 9 h 20"/>
                <a:gd name="T10" fmla="*/ 336 w 336"/>
                <a:gd name="T11" fmla="*/ 0 h 20"/>
              </a:gdLst>
              <a:ahLst/>
              <a:cxnLst>
                <a:cxn ang="0">
                  <a:pos x="T0" y="T1"/>
                </a:cxn>
                <a:cxn ang="0">
                  <a:pos x="T2" y="T3"/>
                </a:cxn>
                <a:cxn ang="0">
                  <a:pos x="T4" y="T5"/>
                </a:cxn>
                <a:cxn ang="0">
                  <a:pos x="T6" y="T7"/>
                </a:cxn>
                <a:cxn ang="0">
                  <a:pos x="T8" y="T9"/>
                </a:cxn>
                <a:cxn ang="0">
                  <a:pos x="T10" y="T11"/>
                </a:cxn>
              </a:cxnLst>
              <a:rect l="0" t="0" r="r" b="b"/>
              <a:pathLst>
                <a:path w="336" h="20">
                  <a:moveTo>
                    <a:pt x="336" y="0"/>
                  </a:moveTo>
                  <a:lnTo>
                    <a:pt x="4" y="0"/>
                  </a:lnTo>
                  <a:lnTo>
                    <a:pt x="0" y="4"/>
                  </a:lnTo>
                  <a:lnTo>
                    <a:pt x="0" y="9"/>
                  </a:lnTo>
                  <a:lnTo>
                    <a:pt x="336" y="9"/>
                  </a:lnTo>
                  <a:lnTo>
                    <a:pt x="336"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62" name="Freeform 61"/>
            <p:cNvSpPr>
              <a:spLocks/>
            </p:cNvSpPr>
            <p:nvPr/>
          </p:nvSpPr>
          <p:spPr bwMode="auto">
            <a:xfrm>
              <a:off x="1723" y="3662"/>
              <a:ext cx="20" cy="82"/>
            </a:xfrm>
            <a:custGeom>
              <a:avLst/>
              <a:gdLst>
                <a:gd name="T0" fmla="*/ 4 w 20"/>
                <a:gd name="T1" fmla="*/ 0 h 82"/>
                <a:gd name="T2" fmla="*/ 0 w 20"/>
                <a:gd name="T3" fmla="*/ 0 h 82"/>
                <a:gd name="T4" fmla="*/ 0 w 20"/>
                <a:gd name="T5" fmla="*/ 81 h 82"/>
                <a:gd name="T6" fmla="*/ 9 w 20"/>
                <a:gd name="T7" fmla="*/ 81 h 82"/>
                <a:gd name="T8" fmla="*/ 9 w 20"/>
                <a:gd name="T9" fmla="*/ 4 h 82"/>
                <a:gd name="T10" fmla="*/ 4 w 20"/>
                <a:gd name="T11" fmla="*/ 0 h 82"/>
              </a:gdLst>
              <a:ahLst/>
              <a:cxnLst>
                <a:cxn ang="0">
                  <a:pos x="T0" y="T1"/>
                </a:cxn>
                <a:cxn ang="0">
                  <a:pos x="T2" y="T3"/>
                </a:cxn>
                <a:cxn ang="0">
                  <a:pos x="T4" y="T5"/>
                </a:cxn>
                <a:cxn ang="0">
                  <a:pos x="T6" y="T7"/>
                </a:cxn>
                <a:cxn ang="0">
                  <a:pos x="T8" y="T9"/>
                </a:cxn>
                <a:cxn ang="0">
                  <a:pos x="T10" y="T11"/>
                </a:cxn>
              </a:cxnLst>
              <a:rect l="0" t="0" r="r" b="b"/>
              <a:pathLst>
                <a:path w="20" h="82">
                  <a:moveTo>
                    <a:pt x="4" y="0"/>
                  </a:moveTo>
                  <a:lnTo>
                    <a:pt x="0" y="0"/>
                  </a:lnTo>
                  <a:lnTo>
                    <a:pt x="0" y="81"/>
                  </a:lnTo>
                  <a:lnTo>
                    <a:pt x="9" y="81"/>
                  </a:lnTo>
                  <a:lnTo>
                    <a:pt x="9" y="4"/>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63" name="Freeform 62"/>
            <p:cNvSpPr>
              <a:spLocks/>
            </p:cNvSpPr>
            <p:nvPr/>
          </p:nvSpPr>
          <p:spPr bwMode="auto">
            <a:xfrm>
              <a:off x="1728" y="3662"/>
              <a:ext cx="336" cy="87"/>
            </a:xfrm>
            <a:custGeom>
              <a:avLst/>
              <a:gdLst>
                <a:gd name="T0" fmla="*/ 0 w 336"/>
                <a:gd name="T1" fmla="*/ 0 h 87"/>
                <a:gd name="T2" fmla="*/ 0 w 336"/>
                <a:gd name="T3" fmla="*/ 9 h 87"/>
                <a:gd name="T4" fmla="*/ 331 w 336"/>
                <a:gd name="T5" fmla="*/ 86 h 87"/>
                <a:gd name="T6" fmla="*/ 336 w 336"/>
                <a:gd name="T7" fmla="*/ 86 h 87"/>
                <a:gd name="T8" fmla="*/ 336 w 336"/>
                <a:gd name="T9" fmla="*/ 79 h 87"/>
                <a:gd name="T10" fmla="*/ 0 w 336"/>
                <a:gd name="T11" fmla="*/ 0 h 87"/>
              </a:gdLst>
              <a:ahLst/>
              <a:cxnLst>
                <a:cxn ang="0">
                  <a:pos x="T0" y="T1"/>
                </a:cxn>
                <a:cxn ang="0">
                  <a:pos x="T2" y="T3"/>
                </a:cxn>
                <a:cxn ang="0">
                  <a:pos x="T4" y="T5"/>
                </a:cxn>
                <a:cxn ang="0">
                  <a:pos x="T6" y="T7"/>
                </a:cxn>
                <a:cxn ang="0">
                  <a:pos x="T8" y="T9"/>
                </a:cxn>
                <a:cxn ang="0">
                  <a:pos x="T10" y="T11"/>
                </a:cxn>
              </a:cxnLst>
              <a:rect l="0" t="0" r="r" b="b"/>
              <a:pathLst>
                <a:path w="336" h="87">
                  <a:moveTo>
                    <a:pt x="0" y="0"/>
                  </a:moveTo>
                  <a:lnTo>
                    <a:pt x="0" y="9"/>
                  </a:lnTo>
                  <a:lnTo>
                    <a:pt x="331" y="86"/>
                  </a:lnTo>
                  <a:lnTo>
                    <a:pt x="336" y="86"/>
                  </a:lnTo>
                  <a:lnTo>
                    <a:pt x="336" y="79"/>
                  </a:lnTo>
                  <a:lnTo>
                    <a:pt x="0"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64" name="Freeform 63"/>
            <p:cNvSpPr>
              <a:spLocks/>
            </p:cNvSpPr>
            <p:nvPr/>
          </p:nvSpPr>
          <p:spPr bwMode="auto">
            <a:xfrm>
              <a:off x="979" y="1644"/>
              <a:ext cx="41" cy="173"/>
            </a:xfrm>
            <a:custGeom>
              <a:avLst/>
              <a:gdLst>
                <a:gd name="T0" fmla="*/ 40 w 41"/>
                <a:gd name="T1" fmla="*/ 0 h 173"/>
                <a:gd name="T2" fmla="*/ 0 w 41"/>
                <a:gd name="T3" fmla="*/ 0 h 173"/>
                <a:gd name="T4" fmla="*/ 0 w 41"/>
                <a:gd name="T5" fmla="*/ 172 h 173"/>
                <a:gd name="T6" fmla="*/ 40 w 41"/>
                <a:gd name="T7" fmla="*/ 0 h 173"/>
              </a:gdLst>
              <a:ahLst/>
              <a:cxnLst>
                <a:cxn ang="0">
                  <a:pos x="T0" y="T1"/>
                </a:cxn>
                <a:cxn ang="0">
                  <a:pos x="T2" y="T3"/>
                </a:cxn>
                <a:cxn ang="0">
                  <a:pos x="T4" y="T5"/>
                </a:cxn>
                <a:cxn ang="0">
                  <a:pos x="T6" y="T7"/>
                </a:cxn>
              </a:cxnLst>
              <a:rect l="0" t="0" r="r" b="b"/>
              <a:pathLst>
                <a:path w="41" h="173">
                  <a:moveTo>
                    <a:pt x="40" y="0"/>
                  </a:moveTo>
                  <a:lnTo>
                    <a:pt x="0" y="0"/>
                  </a:lnTo>
                  <a:lnTo>
                    <a:pt x="0" y="172"/>
                  </a:lnTo>
                  <a:lnTo>
                    <a:pt x="40"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65" name="Freeform 64"/>
            <p:cNvSpPr>
              <a:spLocks/>
            </p:cNvSpPr>
            <p:nvPr/>
          </p:nvSpPr>
          <p:spPr bwMode="auto">
            <a:xfrm>
              <a:off x="974" y="1639"/>
              <a:ext cx="20" cy="178"/>
            </a:xfrm>
            <a:custGeom>
              <a:avLst/>
              <a:gdLst>
                <a:gd name="T0" fmla="*/ 4 w 20"/>
                <a:gd name="T1" fmla="*/ 0 h 178"/>
                <a:gd name="T2" fmla="*/ 0 w 20"/>
                <a:gd name="T3" fmla="*/ 0 h 178"/>
                <a:gd name="T4" fmla="*/ 0 w 20"/>
                <a:gd name="T5" fmla="*/ 177 h 178"/>
                <a:gd name="T6" fmla="*/ 9 w 20"/>
                <a:gd name="T7" fmla="*/ 177 h 178"/>
                <a:gd name="T8" fmla="*/ 9 w 20"/>
                <a:gd name="T9" fmla="*/ 4 h 178"/>
                <a:gd name="T10" fmla="*/ 4 w 20"/>
                <a:gd name="T11" fmla="*/ 0 h 178"/>
              </a:gdLst>
              <a:ahLst/>
              <a:cxnLst>
                <a:cxn ang="0">
                  <a:pos x="T0" y="T1"/>
                </a:cxn>
                <a:cxn ang="0">
                  <a:pos x="T2" y="T3"/>
                </a:cxn>
                <a:cxn ang="0">
                  <a:pos x="T4" y="T5"/>
                </a:cxn>
                <a:cxn ang="0">
                  <a:pos x="T6" y="T7"/>
                </a:cxn>
                <a:cxn ang="0">
                  <a:pos x="T8" y="T9"/>
                </a:cxn>
                <a:cxn ang="0">
                  <a:pos x="T10" y="T11"/>
                </a:cxn>
              </a:cxnLst>
              <a:rect l="0" t="0" r="r" b="b"/>
              <a:pathLst>
                <a:path w="20" h="178">
                  <a:moveTo>
                    <a:pt x="4" y="0"/>
                  </a:moveTo>
                  <a:lnTo>
                    <a:pt x="0" y="0"/>
                  </a:lnTo>
                  <a:lnTo>
                    <a:pt x="0" y="177"/>
                  </a:lnTo>
                  <a:lnTo>
                    <a:pt x="9" y="177"/>
                  </a:lnTo>
                  <a:lnTo>
                    <a:pt x="9" y="4"/>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66" name="Freeform 65"/>
            <p:cNvSpPr>
              <a:spLocks/>
            </p:cNvSpPr>
            <p:nvPr/>
          </p:nvSpPr>
          <p:spPr bwMode="auto">
            <a:xfrm>
              <a:off x="979" y="1639"/>
              <a:ext cx="46" cy="20"/>
            </a:xfrm>
            <a:custGeom>
              <a:avLst/>
              <a:gdLst>
                <a:gd name="T0" fmla="*/ 45 w 46"/>
                <a:gd name="T1" fmla="*/ 0 h 20"/>
                <a:gd name="T2" fmla="*/ 0 w 46"/>
                <a:gd name="T3" fmla="*/ 0 h 20"/>
                <a:gd name="T4" fmla="*/ 0 w 46"/>
                <a:gd name="T5" fmla="*/ 9 h 20"/>
                <a:gd name="T6" fmla="*/ 40 w 46"/>
                <a:gd name="T7" fmla="*/ 9 h 20"/>
                <a:gd name="T8" fmla="*/ 45 w 46"/>
                <a:gd name="T9" fmla="*/ 4 h 20"/>
                <a:gd name="T10" fmla="*/ 45 w 46"/>
                <a:gd name="T11" fmla="*/ 0 h 20"/>
              </a:gdLst>
              <a:ahLst/>
              <a:cxnLst>
                <a:cxn ang="0">
                  <a:pos x="T0" y="T1"/>
                </a:cxn>
                <a:cxn ang="0">
                  <a:pos x="T2" y="T3"/>
                </a:cxn>
                <a:cxn ang="0">
                  <a:pos x="T4" y="T5"/>
                </a:cxn>
                <a:cxn ang="0">
                  <a:pos x="T6" y="T7"/>
                </a:cxn>
                <a:cxn ang="0">
                  <a:pos x="T8" y="T9"/>
                </a:cxn>
                <a:cxn ang="0">
                  <a:pos x="T10" y="T11"/>
                </a:cxn>
              </a:cxnLst>
              <a:rect l="0" t="0" r="r" b="b"/>
              <a:pathLst>
                <a:path w="46" h="20">
                  <a:moveTo>
                    <a:pt x="45" y="0"/>
                  </a:moveTo>
                  <a:lnTo>
                    <a:pt x="0" y="0"/>
                  </a:lnTo>
                  <a:lnTo>
                    <a:pt x="0" y="9"/>
                  </a:lnTo>
                  <a:lnTo>
                    <a:pt x="40" y="9"/>
                  </a:lnTo>
                  <a:lnTo>
                    <a:pt x="45" y="4"/>
                  </a:lnTo>
                  <a:lnTo>
                    <a:pt x="45"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67" name="Freeform 66"/>
            <p:cNvSpPr>
              <a:spLocks/>
            </p:cNvSpPr>
            <p:nvPr/>
          </p:nvSpPr>
          <p:spPr bwMode="auto">
            <a:xfrm>
              <a:off x="974" y="1644"/>
              <a:ext cx="51" cy="178"/>
            </a:xfrm>
            <a:custGeom>
              <a:avLst/>
              <a:gdLst>
                <a:gd name="T0" fmla="*/ 50 w 51"/>
                <a:gd name="T1" fmla="*/ 0 h 178"/>
                <a:gd name="T2" fmla="*/ 40 w 51"/>
                <a:gd name="T3" fmla="*/ 0 h 178"/>
                <a:gd name="T4" fmla="*/ 0 w 51"/>
                <a:gd name="T5" fmla="*/ 172 h 178"/>
                <a:gd name="T6" fmla="*/ 0 w 51"/>
                <a:gd name="T7" fmla="*/ 177 h 178"/>
                <a:gd name="T8" fmla="*/ 7 w 51"/>
                <a:gd name="T9" fmla="*/ 177 h 178"/>
                <a:gd name="T10" fmla="*/ 50 w 51"/>
                <a:gd name="T11" fmla="*/ 0 h 178"/>
              </a:gdLst>
              <a:ahLst/>
              <a:cxnLst>
                <a:cxn ang="0">
                  <a:pos x="T0" y="T1"/>
                </a:cxn>
                <a:cxn ang="0">
                  <a:pos x="T2" y="T3"/>
                </a:cxn>
                <a:cxn ang="0">
                  <a:pos x="T4" y="T5"/>
                </a:cxn>
                <a:cxn ang="0">
                  <a:pos x="T6" y="T7"/>
                </a:cxn>
                <a:cxn ang="0">
                  <a:pos x="T8" y="T9"/>
                </a:cxn>
                <a:cxn ang="0">
                  <a:pos x="T10" y="T11"/>
                </a:cxn>
              </a:cxnLst>
              <a:rect l="0" t="0" r="r" b="b"/>
              <a:pathLst>
                <a:path w="51" h="178">
                  <a:moveTo>
                    <a:pt x="50" y="0"/>
                  </a:moveTo>
                  <a:lnTo>
                    <a:pt x="40" y="0"/>
                  </a:lnTo>
                  <a:lnTo>
                    <a:pt x="0" y="172"/>
                  </a:lnTo>
                  <a:lnTo>
                    <a:pt x="0" y="177"/>
                  </a:lnTo>
                  <a:lnTo>
                    <a:pt x="7" y="177"/>
                  </a:lnTo>
                  <a:lnTo>
                    <a:pt x="50"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68" name="Freeform 67"/>
            <p:cNvSpPr>
              <a:spLocks/>
            </p:cNvSpPr>
            <p:nvPr/>
          </p:nvSpPr>
          <p:spPr bwMode="auto">
            <a:xfrm>
              <a:off x="4466" y="3667"/>
              <a:ext cx="329" cy="77"/>
            </a:xfrm>
            <a:custGeom>
              <a:avLst/>
              <a:gdLst>
                <a:gd name="T0" fmla="*/ 0 w 329"/>
                <a:gd name="T1" fmla="*/ 0 h 77"/>
                <a:gd name="T2" fmla="*/ 0 w 329"/>
                <a:gd name="T3" fmla="*/ 76 h 77"/>
                <a:gd name="T4" fmla="*/ 328 w 329"/>
                <a:gd name="T5" fmla="*/ 76 h 77"/>
                <a:gd name="T6" fmla="*/ 0 w 329"/>
                <a:gd name="T7" fmla="*/ 0 h 77"/>
              </a:gdLst>
              <a:ahLst/>
              <a:cxnLst>
                <a:cxn ang="0">
                  <a:pos x="T0" y="T1"/>
                </a:cxn>
                <a:cxn ang="0">
                  <a:pos x="T2" y="T3"/>
                </a:cxn>
                <a:cxn ang="0">
                  <a:pos x="T4" y="T5"/>
                </a:cxn>
                <a:cxn ang="0">
                  <a:pos x="T6" y="T7"/>
                </a:cxn>
              </a:cxnLst>
              <a:rect l="0" t="0" r="r" b="b"/>
              <a:pathLst>
                <a:path w="329" h="77">
                  <a:moveTo>
                    <a:pt x="0" y="0"/>
                  </a:moveTo>
                  <a:lnTo>
                    <a:pt x="0" y="76"/>
                  </a:lnTo>
                  <a:lnTo>
                    <a:pt x="328" y="76"/>
                  </a:lnTo>
                  <a:lnTo>
                    <a:pt x="0"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69" name="Freeform 68"/>
            <p:cNvSpPr>
              <a:spLocks/>
            </p:cNvSpPr>
            <p:nvPr/>
          </p:nvSpPr>
          <p:spPr bwMode="auto">
            <a:xfrm>
              <a:off x="4462" y="3739"/>
              <a:ext cx="333" cy="20"/>
            </a:xfrm>
            <a:custGeom>
              <a:avLst/>
              <a:gdLst>
                <a:gd name="T0" fmla="*/ 333 w 333"/>
                <a:gd name="T1" fmla="*/ 0 h 20"/>
                <a:gd name="T2" fmla="*/ 4 w 333"/>
                <a:gd name="T3" fmla="*/ 0 h 20"/>
                <a:gd name="T4" fmla="*/ 0 w 333"/>
                <a:gd name="T5" fmla="*/ 4 h 20"/>
                <a:gd name="T6" fmla="*/ 0 w 333"/>
                <a:gd name="T7" fmla="*/ 9 h 20"/>
                <a:gd name="T8" fmla="*/ 333 w 333"/>
                <a:gd name="T9" fmla="*/ 9 h 20"/>
                <a:gd name="T10" fmla="*/ 333 w 333"/>
                <a:gd name="T11" fmla="*/ 0 h 20"/>
              </a:gdLst>
              <a:ahLst/>
              <a:cxnLst>
                <a:cxn ang="0">
                  <a:pos x="T0" y="T1"/>
                </a:cxn>
                <a:cxn ang="0">
                  <a:pos x="T2" y="T3"/>
                </a:cxn>
                <a:cxn ang="0">
                  <a:pos x="T4" y="T5"/>
                </a:cxn>
                <a:cxn ang="0">
                  <a:pos x="T6" y="T7"/>
                </a:cxn>
                <a:cxn ang="0">
                  <a:pos x="T8" y="T9"/>
                </a:cxn>
                <a:cxn ang="0">
                  <a:pos x="T10" y="T11"/>
                </a:cxn>
              </a:cxnLst>
              <a:rect l="0" t="0" r="r" b="b"/>
              <a:pathLst>
                <a:path w="333" h="20">
                  <a:moveTo>
                    <a:pt x="333" y="0"/>
                  </a:moveTo>
                  <a:lnTo>
                    <a:pt x="4" y="0"/>
                  </a:lnTo>
                  <a:lnTo>
                    <a:pt x="0" y="4"/>
                  </a:lnTo>
                  <a:lnTo>
                    <a:pt x="0" y="9"/>
                  </a:lnTo>
                  <a:lnTo>
                    <a:pt x="333" y="9"/>
                  </a:lnTo>
                  <a:lnTo>
                    <a:pt x="333"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70" name="Freeform 69"/>
            <p:cNvSpPr>
              <a:spLocks/>
            </p:cNvSpPr>
            <p:nvPr/>
          </p:nvSpPr>
          <p:spPr bwMode="auto">
            <a:xfrm>
              <a:off x="4462" y="3662"/>
              <a:ext cx="20" cy="82"/>
            </a:xfrm>
            <a:custGeom>
              <a:avLst/>
              <a:gdLst>
                <a:gd name="T0" fmla="*/ 4 w 20"/>
                <a:gd name="T1" fmla="*/ 0 h 82"/>
                <a:gd name="T2" fmla="*/ 0 w 20"/>
                <a:gd name="T3" fmla="*/ 0 h 82"/>
                <a:gd name="T4" fmla="*/ 0 w 20"/>
                <a:gd name="T5" fmla="*/ 81 h 82"/>
                <a:gd name="T6" fmla="*/ 9 w 20"/>
                <a:gd name="T7" fmla="*/ 81 h 82"/>
                <a:gd name="T8" fmla="*/ 9 w 20"/>
                <a:gd name="T9" fmla="*/ 4 h 82"/>
                <a:gd name="T10" fmla="*/ 4 w 20"/>
                <a:gd name="T11" fmla="*/ 0 h 82"/>
              </a:gdLst>
              <a:ahLst/>
              <a:cxnLst>
                <a:cxn ang="0">
                  <a:pos x="T0" y="T1"/>
                </a:cxn>
                <a:cxn ang="0">
                  <a:pos x="T2" y="T3"/>
                </a:cxn>
                <a:cxn ang="0">
                  <a:pos x="T4" y="T5"/>
                </a:cxn>
                <a:cxn ang="0">
                  <a:pos x="T6" y="T7"/>
                </a:cxn>
                <a:cxn ang="0">
                  <a:pos x="T8" y="T9"/>
                </a:cxn>
                <a:cxn ang="0">
                  <a:pos x="T10" y="T11"/>
                </a:cxn>
              </a:cxnLst>
              <a:rect l="0" t="0" r="r" b="b"/>
              <a:pathLst>
                <a:path w="20" h="82">
                  <a:moveTo>
                    <a:pt x="4" y="0"/>
                  </a:moveTo>
                  <a:lnTo>
                    <a:pt x="0" y="0"/>
                  </a:lnTo>
                  <a:lnTo>
                    <a:pt x="0" y="81"/>
                  </a:lnTo>
                  <a:lnTo>
                    <a:pt x="9" y="81"/>
                  </a:lnTo>
                  <a:lnTo>
                    <a:pt x="9" y="4"/>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71" name="Freeform 70"/>
            <p:cNvSpPr>
              <a:spLocks/>
            </p:cNvSpPr>
            <p:nvPr/>
          </p:nvSpPr>
          <p:spPr bwMode="auto">
            <a:xfrm>
              <a:off x="4466" y="3662"/>
              <a:ext cx="334" cy="87"/>
            </a:xfrm>
            <a:custGeom>
              <a:avLst/>
              <a:gdLst>
                <a:gd name="T0" fmla="*/ 0 w 334"/>
                <a:gd name="T1" fmla="*/ 0 h 87"/>
                <a:gd name="T2" fmla="*/ 0 w 334"/>
                <a:gd name="T3" fmla="*/ 9 h 87"/>
                <a:gd name="T4" fmla="*/ 328 w 334"/>
                <a:gd name="T5" fmla="*/ 86 h 87"/>
                <a:gd name="T6" fmla="*/ 333 w 334"/>
                <a:gd name="T7" fmla="*/ 86 h 87"/>
                <a:gd name="T8" fmla="*/ 333 w 334"/>
                <a:gd name="T9" fmla="*/ 79 h 87"/>
                <a:gd name="T10" fmla="*/ 0 w 334"/>
                <a:gd name="T11" fmla="*/ 0 h 87"/>
              </a:gdLst>
              <a:ahLst/>
              <a:cxnLst>
                <a:cxn ang="0">
                  <a:pos x="T0" y="T1"/>
                </a:cxn>
                <a:cxn ang="0">
                  <a:pos x="T2" y="T3"/>
                </a:cxn>
                <a:cxn ang="0">
                  <a:pos x="T4" y="T5"/>
                </a:cxn>
                <a:cxn ang="0">
                  <a:pos x="T6" y="T7"/>
                </a:cxn>
                <a:cxn ang="0">
                  <a:pos x="T8" y="T9"/>
                </a:cxn>
                <a:cxn ang="0">
                  <a:pos x="T10" y="T11"/>
                </a:cxn>
              </a:cxnLst>
              <a:rect l="0" t="0" r="r" b="b"/>
              <a:pathLst>
                <a:path w="334" h="87">
                  <a:moveTo>
                    <a:pt x="0" y="0"/>
                  </a:moveTo>
                  <a:lnTo>
                    <a:pt x="0" y="9"/>
                  </a:lnTo>
                  <a:lnTo>
                    <a:pt x="328" y="86"/>
                  </a:lnTo>
                  <a:lnTo>
                    <a:pt x="333" y="86"/>
                  </a:lnTo>
                  <a:lnTo>
                    <a:pt x="333" y="79"/>
                  </a:lnTo>
                  <a:lnTo>
                    <a:pt x="0"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72" name="Freeform 71"/>
            <p:cNvSpPr>
              <a:spLocks/>
            </p:cNvSpPr>
            <p:nvPr/>
          </p:nvSpPr>
          <p:spPr bwMode="auto">
            <a:xfrm>
              <a:off x="6218" y="3667"/>
              <a:ext cx="329" cy="77"/>
            </a:xfrm>
            <a:custGeom>
              <a:avLst/>
              <a:gdLst>
                <a:gd name="T0" fmla="*/ 0 w 329"/>
                <a:gd name="T1" fmla="*/ 0 h 77"/>
                <a:gd name="T2" fmla="*/ 0 w 329"/>
                <a:gd name="T3" fmla="*/ 76 h 77"/>
                <a:gd name="T4" fmla="*/ 328 w 329"/>
                <a:gd name="T5" fmla="*/ 76 h 77"/>
                <a:gd name="T6" fmla="*/ 0 w 329"/>
                <a:gd name="T7" fmla="*/ 0 h 77"/>
              </a:gdLst>
              <a:ahLst/>
              <a:cxnLst>
                <a:cxn ang="0">
                  <a:pos x="T0" y="T1"/>
                </a:cxn>
                <a:cxn ang="0">
                  <a:pos x="T2" y="T3"/>
                </a:cxn>
                <a:cxn ang="0">
                  <a:pos x="T4" y="T5"/>
                </a:cxn>
                <a:cxn ang="0">
                  <a:pos x="T6" y="T7"/>
                </a:cxn>
              </a:cxnLst>
              <a:rect l="0" t="0" r="r" b="b"/>
              <a:pathLst>
                <a:path w="329" h="77">
                  <a:moveTo>
                    <a:pt x="0" y="0"/>
                  </a:moveTo>
                  <a:lnTo>
                    <a:pt x="0" y="76"/>
                  </a:lnTo>
                  <a:lnTo>
                    <a:pt x="328" y="76"/>
                  </a:lnTo>
                  <a:lnTo>
                    <a:pt x="0"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73" name="Freeform 72"/>
            <p:cNvSpPr>
              <a:spLocks/>
            </p:cNvSpPr>
            <p:nvPr/>
          </p:nvSpPr>
          <p:spPr bwMode="auto">
            <a:xfrm>
              <a:off x="6214" y="3739"/>
              <a:ext cx="333" cy="20"/>
            </a:xfrm>
            <a:custGeom>
              <a:avLst/>
              <a:gdLst>
                <a:gd name="T0" fmla="*/ 333 w 333"/>
                <a:gd name="T1" fmla="*/ 0 h 20"/>
                <a:gd name="T2" fmla="*/ 4 w 333"/>
                <a:gd name="T3" fmla="*/ 0 h 20"/>
                <a:gd name="T4" fmla="*/ 0 w 333"/>
                <a:gd name="T5" fmla="*/ 4 h 20"/>
                <a:gd name="T6" fmla="*/ 0 w 333"/>
                <a:gd name="T7" fmla="*/ 9 h 20"/>
                <a:gd name="T8" fmla="*/ 333 w 333"/>
                <a:gd name="T9" fmla="*/ 9 h 20"/>
                <a:gd name="T10" fmla="*/ 333 w 333"/>
                <a:gd name="T11" fmla="*/ 0 h 20"/>
              </a:gdLst>
              <a:ahLst/>
              <a:cxnLst>
                <a:cxn ang="0">
                  <a:pos x="T0" y="T1"/>
                </a:cxn>
                <a:cxn ang="0">
                  <a:pos x="T2" y="T3"/>
                </a:cxn>
                <a:cxn ang="0">
                  <a:pos x="T4" y="T5"/>
                </a:cxn>
                <a:cxn ang="0">
                  <a:pos x="T6" y="T7"/>
                </a:cxn>
                <a:cxn ang="0">
                  <a:pos x="T8" y="T9"/>
                </a:cxn>
                <a:cxn ang="0">
                  <a:pos x="T10" y="T11"/>
                </a:cxn>
              </a:cxnLst>
              <a:rect l="0" t="0" r="r" b="b"/>
              <a:pathLst>
                <a:path w="333" h="20">
                  <a:moveTo>
                    <a:pt x="333" y="0"/>
                  </a:moveTo>
                  <a:lnTo>
                    <a:pt x="4" y="0"/>
                  </a:lnTo>
                  <a:lnTo>
                    <a:pt x="0" y="4"/>
                  </a:lnTo>
                  <a:lnTo>
                    <a:pt x="0" y="9"/>
                  </a:lnTo>
                  <a:lnTo>
                    <a:pt x="333" y="9"/>
                  </a:lnTo>
                  <a:lnTo>
                    <a:pt x="333"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74" name="Freeform 73"/>
            <p:cNvSpPr>
              <a:spLocks/>
            </p:cNvSpPr>
            <p:nvPr/>
          </p:nvSpPr>
          <p:spPr bwMode="auto">
            <a:xfrm>
              <a:off x="6214" y="3662"/>
              <a:ext cx="20" cy="82"/>
            </a:xfrm>
            <a:custGeom>
              <a:avLst/>
              <a:gdLst>
                <a:gd name="T0" fmla="*/ 4 w 20"/>
                <a:gd name="T1" fmla="*/ 0 h 82"/>
                <a:gd name="T2" fmla="*/ 0 w 20"/>
                <a:gd name="T3" fmla="*/ 0 h 82"/>
                <a:gd name="T4" fmla="*/ 0 w 20"/>
                <a:gd name="T5" fmla="*/ 81 h 82"/>
                <a:gd name="T6" fmla="*/ 9 w 20"/>
                <a:gd name="T7" fmla="*/ 81 h 82"/>
                <a:gd name="T8" fmla="*/ 9 w 20"/>
                <a:gd name="T9" fmla="*/ 4 h 82"/>
                <a:gd name="T10" fmla="*/ 4 w 20"/>
                <a:gd name="T11" fmla="*/ 0 h 82"/>
              </a:gdLst>
              <a:ahLst/>
              <a:cxnLst>
                <a:cxn ang="0">
                  <a:pos x="T0" y="T1"/>
                </a:cxn>
                <a:cxn ang="0">
                  <a:pos x="T2" y="T3"/>
                </a:cxn>
                <a:cxn ang="0">
                  <a:pos x="T4" y="T5"/>
                </a:cxn>
                <a:cxn ang="0">
                  <a:pos x="T6" y="T7"/>
                </a:cxn>
                <a:cxn ang="0">
                  <a:pos x="T8" y="T9"/>
                </a:cxn>
                <a:cxn ang="0">
                  <a:pos x="T10" y="T11"/>
                </a:cxn>
              </a:cxnLst>
              <a:rect l="0" t="0" r="r" b="b"/>
              <a:pathLst>
                <a:path w="20" h="82">
                  <a:moveTo>
                    <a:pt x="4" y="0"/>
                  </a:moveTo>
                  <a:lnTo>
                    <a:pt x="0" y="0"/>
                  </a:lnTo>
                  <a:lnTo>
                    <a:pt x="0" y="81"/>
                  </a:lnTo>
                  <a:lnTo>
                    <a:pt x="9" y="81"/>
                  </a:lnTo>
                  <a:lnTo>
                    <a:pt x="9" y="4"/>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75" name="Freeform 74"/>
            <p:cNvSpPr>
              <a:spLocks/>
            </p:cNvSpPr>
            <p:nvPr/>
          </p:nvSpPr>
          <p:spPr bwMode="auto">
            <a:xfrm>
              <a:off x="6218" y="3662"/>
              <a:ext cx="334" cy="87"/>
            </a:xfrm>
            <a:custGeom>
              <a:avLst/>
              <a:gdLst>
                <a:gd name="T0" fmla="*/ 0 w 334"/>
                <a:gd name="T1" fmla="*/ 0 h 87"/>
                <a:gd name="T2" fmla="*/ 0 w 334"/>
                <a:gd name="T3" fmla="*/ 9 h 87"/>
                <a:gd name="T4" fmla="*/ 328 w 334"/>
                <a:gd name="T5" fmla="*/ 86 h 87"/>
                <a:gd name="T6" fmla="*/ 333 w 334"/>
                <a:gd name="T7" fmla="*/ 86 h 87"/>
                <a:gd name="T8" fmla="*/ 333 w 334"/>
                <a:gd name="T9" fmla="*/ 79 h 87"/>
                <a:gd name="T10" fmla="*/ 0 w 334"/>
                <a:gd name="T11" fmla="*/ 0 h 87"/>
              </a:gdLst>
              <a:ahLst/>
              <a:cxnLst>
                <a:cxn ang="0">
                  <a:pos x="T0" y="T1"/>
                </a:cxn>
                <a:cxn ang="0">
                  <a:pos x="T2" y="T3"/>
                </a:cxn>
                <a:cxn ang="0">
                  <a:pos x="T4" y="T5"/>
                </a:cxn>
                <a:cxn ang="0">
                  <a:pos x="T6" y="T7"/>
                </a:cxn>
                <a:cxn ang="0">
                  <a:pos x="T8" y="T9"/>
                </a:cxn>
                <a:cxn ang="0">
                  <a:pos x="T10" y="T11"/>
                </a:cxn>
              </a:cxnLst>
              <a:rect l="0" t="0" r="r" b="b"/>
              <a:pathLst>
                <a:path w="334" h="87">
                  <a:moveTo>
                    <a:pt x="0" y="0"/>
                  </a:moveTo>
                  <a:lnTo>
                    <a:pt x="0" y="9"/>
                  </a:lnTo>
                  <a:lnTo>
                    <a:pt x="328" y="86"/>
                  </a:lnTo>
                  <a:lnTo>
                    <a:pt x="333" y="86"/>
                  </a:lnTo>
                  <a:lnTo>
                    <a:pt x="333" y="79"/>
                  </a:lnTo>
                  <a:lnTo>
                    <a:pt x="0"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76" name="Freeform 75"/>
            <p:cNvSpPr>
              <a:spLocks/>
            </p:cNvSpPr>
            <p:nvPr/>
          </p:nvSpPr>
          <p:spPr bwMode="auto">
            <a:xfrm>
              <a:off x="7728" y="141"/>
              <a:ext cx="329" cy="77"/>
            </a:xfrm>
            <a:custGeom>
              <a:avLst/>
              <a:gdLst>
                <a:gd name="T0" fmla="*/ 0 w 329"/>
                <a:gd name="T1" fmla="*/ 0 h 77"/>
                <a:gd name="T2" fmla="*/ 0 w 329"/>
                <a:gd name="T3" fmla="*/ 76 h 77"/>
                <a:gd name="T4" fmla="*/ 328 w 329"/>
                <a:gd name="T5" fmla="*/ 76 h 77"/>
                <a:gd name="T6" fmla="*/ 0 w 329"/>
                <a:gd name="T7" fmla="*/ 0 h 77"/>
              </a:gdLst>
              <a:ahLst/>
              <a:cxnLst>
                <a:cxn ang="0">
                  <a:pos x="T0" y="T1"/>
                </a:cxn>
                <a:cxn ang="0">
                  <a:pos x="T2" y="T3"/>
                </a:cxn>
                <a:cxn ang="0">
                  <a:pos x="T4" y="T5"/>
                </a:cxn>
                <a:cxn ang="0">
                  <a:pos x="T6" y="T7"/>
                </a:cxn>
              </a:cxnLst>
              <a:rect l="0" t="0" r="r" b="b"/>
              <a:pathLst>
                <a:path w="329" h="77">
                  <a:moveTo>
                    <a:pt x="0" y="0"/>
                  </a:moveTo>
                  <a:lnTo>
                    <a:pt x="0" y="76"/>
                  </a:lnTo>
                  <a:lnTo>
                    <a:pt x="328" y="76"/>
                  </a:lnTo>
                  <a:lnTo>
                    <a:pt x="0"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77" name="Freeform 76"/>
            <p:cNvSpPr>
              <a:spLocks/>
            </p:cNvSpPr>
            <p:nvPr/>
          </p:nvSpPr>
          <p:spPr bwMode="auto">
            <a:xfrm>
              <a:off x="7723" y="213"/>
              <a:ext cx="334" cy="20"/>
            </a:xfrm>
            <a:custGeom>
              <a:avLst/>
              <a:gdLst>
                <a:gd name="T0" fmla="*/ 333 w 334"/>
                <a:gd name="T1" fmla="*/ 0 h 20"/>
                <a:gd name="T2" fmla="*/ 4 w 334"/>
                <a:gd name="T3" fmla="*/ 0 h 20"/>
                <a:gd name="T4" fmla="*/ 0 w 334"/>
                <a:gd name="T5" fmla="*/ 4 h 20"/>
                <a:gd name="T6" fmla="*/ 0 w 334"/>
                <a:gd name="T7" fmla="*/ 9 h 20"/>
                <a:gd name="T8" fmla="*/ 333 w 334"/>
                <a:gd name="T9" fmla="*/ 9 h 20"/>
                <a:gd name="T10" fmla="*/ 333 w 334"/>
                <a:gd name="T11" fmla="*/ 0 h 20"/>
              </a:gdLst>
              <a:ahLst/>
              <a:cxnLst>
                <a:cxn ang="0">
                  <a:pos x="T0" y="T1"/>
                </a:cxn>
                <a:cxn ang="0">
                  <a:pos x="T2" y="T3"/>
                </a:cxn>
                <a:cxn ang="0">
                  <a:pos x="T4" y="T5"/>
                </a:cxn>
                <a:cxn ang="0">
                  <a:pos x="T6" y="T7"/>
                </a:cxn>
                <a:cxn ang="0">
                  <a:pos x="T8" y="T9"/>
                </a:cxn>
                <a:cxn ang="0">
                  <a:pos x="T10" y="T11"/>
                </a:cxn>
              </a:cxnLst>
              <a:rect l="0" t="0" r="r" b="b"/>
              <a:pathLst>
                <a:path w="334" h="20">
                  <a:moveTo>
                    <a:pt x="333" y="0"/>
                  </a:moveTo>
                  <a:lnTo>
                    <a:pt x="4" y="0"/>
                  </a:lnTo>
                  <a:lnTo>
                    <a:pt x="0" y="4"/>
                  </a:lnTo>
                  <a:lnTo>
                    <a:pt x="0" y="9"/>
                  </a:lnTo>
                  <a:lnTo>
                    <a:pt x="333" y="9"/>
                  </a:lnTo>
                  <a:lnTo>
                    <a:pt x="333"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78" name="Freeform 77"/>
            <p:cNvSpPr>
              <a:spLocks/>
            </p:cNvSpPr>
            <p:nvPr/>
          </p:nvSpPr>
          <p:spPr bwMode="auto">
            <a:xfrm>
              <a:off x="7723" y="137"/>
              <a:ext cx="20" cy="81"/>
            </a:xfrm>
            <a:custGeom>
              <a:avLst/>
              <a:gdLst>
                <a:gd name="T0" fmla="*/ 4 w 20"/>
                <a:gd name="T1" fmla="*/ 0 h 81"/>
                <a:gd name="T2" fmla="*/ 0 w 20"/>
                <a:gd name="T3" fmla="*/ 0 h 81"/>
                <a:gd name="T4" fmla="*/ 0 w 20"/>
                <a:gd name="T5" fmla="*/ 81 h 81"/>
                <a:gd name="T6" fmla="*/ 9 w 20"/>
                <a:gd name="T7" fmla="*/ 81 h 81"/>
                <a:gd name="T8" fmla="*/ 9 w 20"/>
                <a:gd name="T9" fmla="*/ 4 h 81"/>
                <a:gd name="T10" fmla="*/ 4 w 20"/>
                <a:gd name="T11" fmla="*/ 0 h 81"/>
              </a:gdLst>
              <a:ahLst/>
              <a:cxnLst>
                <a:cxn ang="0">
                  <a:pos x="T0" y="T1"/>
                </a:cxn>
                <a:cxn ang="0">
                  <a:pos x="T2" y="T3"/>
                </a:cxn>
                <a:cxn ang="0">
                  <a:pos x="T4" y="T5"/>
                </a:cxn>
                <a:cxn ang="0">
                  <a:pos x="T6" y="T7"/>
                </a:cxn>
                <a:cxn ang="0">
                  <a:pos x="T8" y="T9"/>
                </a:cxn>
                <a:cxn ang="0">
                  <a:pos x="T10" y="T11"/>
                </a:cxn>
              </a:cxnLst>
              <a:rect l="0" t="0" r="r" b="b"/>
              <a:pathLst>
                <a:path w="20" h="81">
                  <a:moveTo>
                    <a:pt x="4" y="0"/>
                  </a:moveTo>
                  <a:lnTo>
                    <a:pt x="0" y="0"/>
                  </a:lnTo>
                  <a:lnTo>
                    <a:pt x="0" y="81"/>
                  </a:lnTo>
                  <a:lnTo>
                    <a:pt x="9" y="81"/>
                  </a:lnTo>
                  <a:lnTo>
                    <a:pt x="9" y="4"/>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79" name="Freeform 78"/>
            <p:cNvSpPr>
              <a:spLocks/>
            </p:cNvSpPr>
            <p:nvPr/>
          </p:nvSpPr>
          <p:spPr bwMode="auto">
            <a:xfrm>
              <a:off x="7728" y="137"/>
              <a:ext cx="334" cy="86"/>
            </a:xfrm>
            <a:custGeom>
              <a:avLst/>
              <a:gdLst>
                <a:gd name="T0" fmla="*/ 0 w 334"/>
                <a:gd name="T1" fmla="*/ 0 h 86"/>
                <a:gd name="T2" fmla="*/ 0 w 334"/>
                <a:gd name="T3" fmla="*/ 9 h 86"/>
                <a:gd name="T4" fmla="*/ 328 w 334"/>
                <a:gd name="T5" fmla="*/ 86 h 86"/>
                <a:gd name="T6" fmla="*/ 333 w 334"/>
                <a:gd name="T7" fmla="*/ 86 h 86"/>
                <a:gd name="T8" fmla="*/ 333 w 334"/>
                <a:gd name="T9" fmla="*/ 79 h 86"/>
                <a:gd name="T10" fmla="*/ 0 w 334"/>
                <a:gd name="T11" fmla="*/ 0 h 86"/>
              </a:gdLst>
              <a:ahLst/>
              <a:cxnLst>
                <a:cxn ang="0">
                  <a:pos x="T0" y="T1"/>
                </a:cxn>
                <a:cxn ang="0">
                  <a:pos x="T2" y="T3"/>
                </a:cxn>
                <a:cxn ang="0">
                  <a:pos x="T4" y="T5"/>
                </a:cxn>
                <a:cxn ang="0">
                  <a:pos x="T6" y="T7"/>
                </a:cxn>
                <a:cxn ang="0">
                  <a:pos x="T8" y="T9"/>
                </a:cxn>
                <a:cxn ang="0">
                  <a:pos x="T10" y="T11"/>
                </a:cxn>
              </a:cxnLst>
              <a:rect l="0" t="0" r="r" b="b"/>
              <a:pathLst>
                <a:path w="334" h="86">
                  <a:moveTo>
                    <a:pt x="0" y="0"/>
                  </a:moveTo>
                  <a:lnTo>
                    <a:pt x="0" y="9"/>
                  </a:lnTo>
                  <a:lnTo>
                    <a:pt x="328" y="86"/>
                  </a:lnTo>
                  <a:lnTo>
                    <a:pt x="333" y="86"/>
                  </a:lnTo>
                  <a:lnTo>
                    <a:pt x="333" y="79"/>
                  </a:lnTo>
                  <a:lnTo>
                    <a:pt x="0"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80" name="Freeform 79"/>
            <p:cNvSpPr>
              <a:spLocks/>
            </p:cNvSpPr>
            <p:nvPr/>
          </p:nvSpPr>
          <p:spPr bwMode="auto">
            <a:xfrm>
              <a:off x="2061" y="3667"/>
              <a:ext cx="329" cy="77"/>
            </a:xfrm>
            <a:custGeom>
              <a:avLst/>
              <a:gdLst>
                <a:gd name="T0" fmla="*/ 328 w 329"/>
                <a:gd name="T1" fmla="*/ 0 h 77"/>
                <a:gd name="T2" fmla="*/ 0 w 329"/>
                <a:gd name="T3" fmla="*/ 76 h 77"/>
                <a:gd name="T4" fmla="*/ 328 w 329"/>
                <a:gd name="T5" fmla="*/ 76 h 77"/>
                <a:gd name="T6" fmla="*/ 328 w 329"/>
                <a:gd name="T7" fmla="*/ 0 h 77"/>
              </a:gdLst>
              <a:ahLst/>
              <a:cxnLst>
                <a:cxn ang="0">
                  <a:pos x="T0" y="T1"/>
                </a:cxn>
                <a:cxn ang="0">
                  <a:pos x="T2" y="T3"/>
                </a:cxn>
                <a:cxn ang="0">
                  <a:pos x="T4" y="T5"/>
                </a:cxn>
                <a:cxn ang="0">
                  <a:pos x="T6" y="T7"/>
                </a:cxn>
              </a:cxnLst>
              <a:rect l="0" t="0" r="r" b="b"/>
              <a:pathLst>
                <a:path w="329" h="77">
                  <a:moveTo>
                    <a:pt x="328" y="0"/>
                  </a:moveTo>
                  <a:lnTo>
                    <a:pt x="0" y="76"/>
                  </a:lnTo>
                  <a:lnTo>
                    <a:pt x="328" y="76"/>
                  </a:lnTo>
                  <a:lnTo>
                    <a:pt x="328"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81" name="Freeform 80"/>
            <p:cNvSpPr>
              <a:spLocks/>
            </p:cNvSpPr>
            <p:nvPr/>
          </p:nvSpPr>
          <p:spPr bwMode="auto">
            <a:xfrm>
              <a:off x="2061" y="3739"/>
              <a:ext cx="334" cy="20"/>
            </a:xfrm>
            <a:custGeom>
              <a:avLst/>
              <a:gdLst>
                <a:gd name="T0" fmla="*/ 328 w 334"/>
                <a:gd name="T1" fmla="*/ 0 h 20"/>
                <a:gd name="T2" fmla="*/ 0 w 334"/>
                <a:gd name="T3" fmla="*/ 0 h 20"/>
                <a:gd name="T4" fmla="*/ 0 w 334"/>
                <a:gd name="T5" fmla="*/ 9 h 20"/>
                <a:gd name="T6" fmla="*/ 333 w 334"/>
                <a:gd name="T7" fmla="*/ 9 h 20"/>
                <a:gd name="T8" fmla="*/ 333 w 334"/>
                <a:gd name="T9" fmla="*/ 4 h 20"/>
                <a:gd name="T10" fmla="*/ 328 w 334"/>
                <a:gd name="T11" fmla="*/ 0 h 20"/>
              </a:gdLst>
              <a:ahLst/>
              <a:cxnLst>
                <a:cxn ang="0">
                  <a:pos x="T0" y="T1"/>
                </a:cxn>
                <a:cxn ang="0">
                  <a:pos x="T2" y="T3"/>
                </a:cxn>
                <a:cxn ang="0">
                  <a:pos x="T4" y="T5"/>
                </a:cxn>
                <a:cxn ang="0">
                  <a:pos x="T6" y="T7"/>
                </a:cxn>
                <a:cxn ang="0">
                  <a:pos x="T8" y="T9"/>
                </a:cxn>
                <a:cxn ang="0">
                  <a:pos x="T10" y="T11"/>
                </a:cxn>
              </a:cxnLst>
              <a:rect l="0" t="0" r="r" b="b"/>
              <a:pathLst>
                <a:path w="334" h="20">
                  <a:moveTo>
                    <a:pt x="328" y="0"/>
                  </a:moveTo>
                  <a:lnTo>
                    <a:pt x="0" y="0"/>
                  </a:lnTo>
                  <a:lnTo>
                    <a:pt x="0" y="9"/>
                  </a:lnTo>
                  <a:lnTo>
                    <a:pt x="333" y="9"/>
                  </a:lnTo>
                  <a:lnTo>
                    <a:pt x="333" y="4"/>
                  </a:lnTo>
                  <a:lnTo>
                    <a:pt x="328"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82" name="Freeform 81"/>
            <p:cNvSpPr>
              <a:spLocks/>
            </p:cNvSpPr>
            <p:nvPr/>
          </p:nvSpPr>
          <p:spPr bwMode="auto">
            <a:xfrm>
              <a:off x="2386" y="3662"/>
              <a:ext cx="20" cy="82"/>
            </a:xfrm>
            <a:custGeom>
              <a:avLst/>
              <a:gdLst>
                <a:gd name="T0" fmla="*/ 9 w 20"/>
                <a:gd name="T1" fmla="*/ 0 h 82"/>
                <a:gd name="T2" fmla="*/ 4 w 20"/>
                <a:gd name="T3" fmla="*/ 0 h 82"/>
                <a:gd name="T4" fmla="*/ 0 w 20"/>
                <a:gd name="T5" fmla="*/ 4 h 82"/>
                <a:gd name="T6" fmla="*/ 0 w 20"/>
                <a:gd name="T7" fmla="*/ 81 h 82"/>
                <a:gd name="T8" fmla="*/ 9 w 20"/>
                <a:gd name="T9" fmla="*/ 81 h 82"/>
                <a:gd name="T10" fmla="*/ 9 w 20"/>
                <a:gd name="T11" fmla="*/ 0 h 82"/>
              </a:gdLst>
              <a:ahLst/>
              <a:cxnLst>
                <a:cxn ang="0">
                  <a:pos x="T0" y="T1"/>
                </a:cxn>
                <a:cxn ang="0">
                  <a:pos x="T2" y="T3"/>
                </a:cxn>
                <a:cxn ang="0">
                  <a:pos x="T4" y="T5"/>
                </a:cxn>
                <a:cxn ang="0">
                  <a:pos x="T6" y="T7"/>
                </a:cxn>
                <a:cxn ang="0">
                  <a:pos x="T8" y="T9"/>
                </a:cxn>
                <a:cxn ang="0">
                  <a:pos x="T10" y="T11"/>
                </a:cxn>
              </a:cxnLst>
              <a:rect l="0" t="0" r="r" b="b"/>
              <a:pathLst>
                <a:path w="20" h="82">
                  <a:moveTo>
                    <a:pt x="9" y="0"/>
                  </a:moveTo>
                  <a:lnTo>
                    <a:pt x="4" y="0"/>
                  </a:lnTo>
                  <a:lnTo>
                    <a:pt x="0" y="4"/>
                  </a:lnTo>
                  <a:lnTo>
                    <a:pt x="0" y="81"/>
                  </a:lnTo>
                  <a:lnTo>
                    <a:pt x="9" y="81"/>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83" name="Freeform 82"/>
            <p:cNvSpPr>
              <a:spLocks/>
            </p:cNvSpPr>
            <p:nvPr/>
          </p:nvSpPr>
          <p:spPr bwMode="auto">
            <a:xfrm>
              <a:off x="2057" y="3662"/>
              <a:ext cx="333" cy="87"/>
            </a:xfrm>
            <a:custGeom>
              <a:avLst/>
              <a:gdLst>
                <a:gd name="T0" fmla="*/ 333 w 333"/>
                <a:gd name="T1" fmla="*/ 0 h 87"/>
                <a:gd name="T2" fmla="*/ 0 w 333"/>
                <a:gd name="T3" fmla="*/ 79 h 87"/>
                <a:gd name="T4" fmla="*/ 0 w 333"/>
                <a:gd name="T5" fmla="*/ 86 h 87"/>
                <a:gd name="T6" fmla="*/ 4 w 333"/>
                <a:gd name="T7" fmla="*/ 86 h 87"/>
                <a:gd name="T8" fmla="*/ 333 w 333"/>
                <a:gd name="T9" fmla="*/ 9 h 87"/>
                <a:gd name="T10" fmla="*/ 333 w 333"/>
                <a:gd name="T11" fmla="*/ 0 h 87"/>
              </a:gdLst>
              <a:ahLst/>
              <a:cxnLst>
                <a:cxn ang="0">
                  <a:pos x="T0" y="T1"/>
                </a:cxn>
                <a:cxn ang="0">
                  <a:pos x="T2" y="T3"/>
                </a:cxn>
                <a:cxn ang="0">
                  <a:pos x="T4" y="T5"/>
                </a:cxn>
                <a:cxn ang="0">
                  <a:pos x="T6" y="T7"/>
                </a:cxn>
                <a:cxn ang="0">
                  <a:pos x="T8" y="T9"/>
                </a:cxn>
                <a:cxn ang="0">
                  <a:pos x="T10" y="T11"/>
                </a:cxn>
              </a:cxnLst>
              <a:rect l="0" t="0" r="r" b="b"/>
              <a:pathLst>
                <a:path w="333" h="87">
                  <a:moveTo>
                    <a:pt x="333" y="0"/>
                  </a:moveTo>
                  <a:lnTo>
                    <a:pt x="0" y="79"/>
                  </a:lnTo>
                  <a:lnTo>
                    <a:pt x="0" y="86"/>
                  </a:lnTo>
                  <a:lnTo>
                    <a:pt x="4" y="86"/>
                  </a:lnTo>
                  <a:lnTo>
                    <a:pt x="333" y="9"/>
                  </a:lnTo>
                  <a:lnTo>
                    <a:pt x="333"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84" name="Freeform 83"/>
            <p:cNvSpPr>
              <a:spLocks/>
            </p:cNvSpPr>
            <p:nvPr/>
          </p:nvSpPr>
          <p:spPr bwMode="auto">
            <a:xfrm>
              <a:off x="295" y="3667"/>
              <a:ext cx="331" cy="77"/>
            </a:xfrm>
            <a:custGeom>
              <a:avLst/>
              <a:gdLst>
                <a:gd name="T0" fmla="*/ 331 w 331"/>
                <a:gd name="T1" fmla="*/ 0 h 77"/>
                <a:gd name="T2" fmla="*/ 0 w 331"/>
                <a:gd name="T3" fmla="*/ 76 h 77"/>
                <a:gd name="T4" fmla="*/ 331 w 331"/>
                <a:gd name="T5" fmla="*/ 76 h 77"/>
                <a:gd name="T6" fmla="*/ 331 w 331"/>
                <a:gd name="T7" fmla="*/ 0 h 77"/>
              </a:gdLst>
              <a:ahLst/>
              <a:cxnLst>
                <a:cxn ang="0">
                  <a:pos x="T0" y="T1"/>
                </a:cxn>
                <a:cxn ang="0">
                  <a:pos x="T2" y="T3"/>
                </a:cxn>
                <a:cxn ang="0">
                  <a:pos x="T4" y="T5"/>
                </a:cxn>
                <a:cxn ang="0">
                  <a:pos x="T6" y="T7"/>
                </a:cxn>
              </a:cxnLst>
              <a:rect l="0" t="0" r="r" b="b"/>
              <a:pathLst>
                <a:path w="331" h="77">
                  <a:moveTo>
                    <a:pt x="331" y="0"/>
                  </a:moveTo>
                  <a:lnTo>
                    <a:pt x="0" y="76"/>
                  </a:lnTo>
                  <a:lnTo>
                    <a:pt x="331" y="76"/>
                  </a:lnTo>
                  <a:lnTo>
                    <a:pt x="331"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85" name="Freeform 84"/>
            <p:cNvSpPr>
              <a:spLocks/>
            </p:cNvSpPr>
            <p:nvPr/>
          </p:nvSpPr>
          <p:spPr bwMode="auto">
            <a:xfrm>
              <a:off x="295" y="3739"/>
              <a:ext cx="336" cy="20"/>
            </a:xfrm>
            <a:custGeom>
              <a:avLst/>
              <a:gdLst>
                <a:gd name="T0" fmla="*/ 331 w 336"/>
                <a:gd name="T1" fmla="*/ 0 h 20"/>
                <a:gd name="T2" fmla="*/ 0 w 336"/>
                <a:gd name="T3" fmla="*/ 0 h 20"/>
                <a:gd name="T4" fmla="*/ 0 w 336"/>
                <a:gd name="T5" fmla="*/ 9 h 20"/>
                <a:gd name="T6" fmla="*/ 335 w 336"/>
                <a:gd name="T7" fmla="*/ 9 h 20"/>
                <a:gd name="T8" fmla="*/ 335 w 336"/>
                <a:gd name="T9" fmla="*/ 4 h 20"/>
                <a:gd name="T10" fmla="*/ 331 w 336"/>
                <a:gd name="T11" fmla="*/ 0 h 20"/>
              </a:gdLst>
              <a:ahLst/>
              <a:cxnLst>
                <a:cxn ang="0">
                  <a:pos x="T0" y="T1"/>
                </a:cxn>
                <a:cxn ang="0">
                  <a:pos x="T2" y="T3"/>
                </a:cxn>
                <a:cxn ang="0">
                  <a:pos x="T4" y="T5"/>
                </a:cxn>
                <a:cxn ang="0">
                  <a:pos x="T6" y="T7"/>
                </a:cxn>
                <a:cxn ang="0">
                  <a:pos x="T8" y="T9"/>
                </a:cxn>
                <a:cxn ang="0">
                  <a:pos x="T10" y="T11"/>
                </a:cxn>
              </a:cxnLst>
              <a:rect l="0" t="0" r="r" b="b"/>
              <a:pathLst>
                <a:path w="336" h="20">
                  <a:moveTo>
                    <a:pt x="331" y="0"/>
                  </a:moveTo>
                  <a:lnTo>
                    <a:pt x="0" y="0"/>
                  </a:lnTo>
                  <a:lnTo>
                    <a:pt x="0" y="9"/>
                  </a:lnTo>
                  <a:lnTo>
                    <a:pt x="335" y="9"/>
                  </a:lnTo>
                  <a:lnTo>
                    <a:pt x="335" y="4"/>
                  </a:lnTo>
                  <a:lnTo>
                    <a:pt x="331"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86" name="Freeform 85"/>
            <p:cNvSpPr>
              <a:spLocks/>
            </p:cNvSpPr>
            <p:nvPr/>
          </p:nvSpPr>
          <p:spPr bwMode="auto">
            <a:xfrm>
              <a:off x="622" y="3662"/>
              <a:ext cx="20" cy="82"/>
            </a:xfrm>
            <a:custGeom>
              <a:avLst/>
              <a:gdLst>
                <a:gd name="T0" fmla="*/ 9 w 20"/>
                <a:gd name="T1" fmla="*/ 0 h 82"/>
                <a:gd name="T2" fmla="*/ 4 w 20"/>
                <a:gd name="T3" fmla="*/ 0 h 82"/>
                <a:gd name="T4" fmla="*/ 0 w 20"/>
                <a:gd name="T5" fmla="*/ 4 h 82"/>
                <a:gd name="T6" fmla="*/ 0 w 20"/>
                <a:gd name="T7" fmla="*/ 81 h 82"/>
                <a:gd name="T8" fmla="*/ 9 w 20"/>
                <a:gd name="T9" fmla="*/ 81 h 82"/>
                <a:gd name="T10" fmla="*/ 9 w 20"/>
                <a:gd name="T11" fmla="*/ 0 h 82"/>
              </a:gdLst>
              <a:ahLst/>
              <a:cxnLst>
                <a:cxn ang="0">
                  <a:pos x="T0" y="T1"/>
                </a:cxn>
                <a:cxn ang="0">
                  <a:pos x="T2" y="T3"/>
                </a:cxn>
                <a:cxn ang="0">
                  <a:pos x="T4" y="T5"/>
                </a:cxn>
                <a:cxn ang="0">
                  <a:pos x="T6" y="T7"/>
                </a:cxn>
                <a:cxn ang="0">
                  <a:pos x="T8" y="T9"/>
                </a:cxn>
                <a:cxn ang="0">
                  <a:pos x="T10" y="T11"/>
                </a:cxn>
              </a:cxnLst>
              <a:rect l="0" t="0" r="r" b="b"/>
              <a:pathLst>
                <a:path w="20" h="82">
                  <a:moveTo>
                    <a:pt x="9" y="0"/>
                  </a:moveTo>
                  <a:lnTo>
                    <a:pt x="4" y="0"/>
                  </a:lnTo>
                  <a:lnTo>
                    <a:pt x="0" y="4"/>
                  </a:lnTo>
                  <a:lnTo>
                    <a:pt x="0" y="81"/>
                  </a:lnTo>
                  <a:lnTo>
                    <a:pt x="9" y="81"/>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87" name="Freeform 86"/>
            <p:cNvSpPr>
              <a:spLocks/>
            </p:cNvSpPr>
            <p:nvPr/>
          </p:nvSpPr>
          <p:spPr bwMode="auto">
            <a:xfrm>
              <a:off x="290" y="3662"/>
              <a:ext cx="336" cy="87"/>
            </a:xfrm>
            <a:custGeom>
              <a:avLst/>
              <a:gdLst>
                <a:gd name="T0" fmla="*/ 335 w 336"/>
                <a:gd name="T1" fmla="*/ 0 h 87"/>
                <a:gd name="T2" fmla="*/ 0 w 336"/>
                <a:gd name="T3" fmla="*/ 79 h 87"/>
                <a:gd name="T4" fmla="*/ 0 w 336"/>
                <a:gd name="T5" fmla="*/ 86 h 87"/>
                <a:gd name="T6" fmla="*/ 4 w 336"/>
                <a:gd name="T7" fmla="*/ 86 h 87"/>
                <a:gd name="T8" fmla="*/ 335 w 336"/>
                <a:gd name="T9" fmla="*/ 9 h 87"/>
                <a:gd name="T10" fmla="*/ 335 w 336"/>
                <a:gd name="T11" fmla="*/ 0 h 87"/>
              </a:gdLst>
              <a:ahLst/>
              <a:cxnLst>
                <a:cxn ang="0">
                  <a:pos x="T0" y="T1"/>
                </a:cxn>
                <a:cxn ang="0">
                  <a:pos x="T2" y="T3"/>
                </a:cxn>
                <a:cxn ang="0">
                  <a:pos x="T4" y="T5"/>
                </a:cxn>
                <a:cxn ang="0">
                  <a:pos x="T6" y="T7"/>
                </a:cxn>
                <a:cxn ang="0">
                  <a:pos x="T8" y="T9"/>
                </a:cxn>
                <a:cxn ang="0">
                  <a:pos x="T10" y="T11"/>
                </a:cxn>
              </a:cxnLst>
              <a:rect l="0" t="0" r="r" b="b"/>
              <a:pathLst>
                <a:path w="336" h="87">
                  <a:moveTo>
                    <a:pt x="335" y="0"/>
                  </a:moveTo>
                  <a:lnTo>
                    <a:pt x="0" y="79"/>
                  </a:lnTo>
                  <a:lnTo>
                    <a:pt x="0" y="86"/>
                  </a:lnTo>
                  <a:lnTo>
                    <a:pt x="4" y="86"/>
                  </a:lnTo>
                  <a:lnTo>
                    <a:pt x="335" y="9"/>
                  </a:lnTo>
                  <a:lnTo>
                    <a:pt x="335"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88" name="Freeform 87"/>
            <p:cNvSpPr>
              <a:spLocks/>
            </p:cNvSpPr>
            <p:nvPr/>
          </p:nvSpPr>
          <p:spPr bwMode="auto">
            <a:xfrm>
              <a:off x="979" y="1104"/>
              <a:ext cx="41" cy="170"/>
            </a:xfrm>
            <a:custGeom>
              <a:avLst/>
              <a:gdLst>
                <a:gd name="T0" fmla="*/ 0 w 41"/>
                <a:gd name="T1" fmla="*/ 0 h 170"/>
                <a:gd name="T2" fmla="*/ 0 w 41"/>
                <a:gd name="T3" fmla="*/ 170 h 170"/>
                <a:gd name="T4" fmla="*/ 40 w 41"/>
                <a:gd name="T5" fmla="*/ 170 h 170"/>
                <a:gd name="T6" fmla="*/ 0 w 41"/>
                <a:gd name="T7" fmla="*/ 0 h 170"/>
              </a:gdLst>
              <a:ahLst/>
              <a:cxnLst>
                <a:cxn ang="0">
                  <a:pos x="T0" y="T1"/>
                </a:cxn>
                <a:cxn ang="0">
                  <a:pos x="T2" y="T3"/>
                </a:cxn>
                <a:cxn ang="0">
                  <a:pos x="T4" y="T5"/>
                </a:cxn>
                <a:cxn ang="0">
                  <a:pos x="T6" y="T7"/>
                </a:cxn>
              </a:cxnLst>
              <a:rect l="0" t="0" r="r" b="b"/>
              <a:pathLst>
                <a:path w="41" h="170">
                  <a:moveTo>
                    <a:pt x="0" y="0"/>
                  </a:moveTo>
                  <a:lnTo>
                    <a:pt x="0" y="170"/>
                  </a:lnTo>
                  <a:lnTo>
                    <a:pt x="40" y="170"/>
                  </a:lnTo>
                  <a:lnTo>
                    <a:pt x="0"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89" name="Freeform 88"/>
            <p:cNvSpPr>
              <a:spLocks/>
            </p:cNvSpPr>
            <p:nvPr/>
          </p:nvSpPr>
          <p:spPr bwMode="auto">
            <a:xfrm>
              <a:off x="974" y="1104"/>
              <a:ext cx="20" cy="175"/>
            </a:xfrm>
            <a:custGeom>
              <a:avLst/>
              <a:gdLst>
                <a:gd name="T0" fmla="*/ 9 w 20"/>
                <a:gd name="T1" fmla="*/ 0 h 175"/>
                <a:gd name="T2" fmla="*/ 0 w 20"/>
                <a:gd name="T3" fmla="*/ 0 h 175"/>
                <a:gd name="T4" fmla="*/ 0 w 20"/>
                <a:gd name="T5" fmla="*/ 175 h 175"/>
                <a:gd name="T6" fmla="*/ 4 w 20"/>
                <a:gd name="T7" fmla="*/ 175 h 175"/>
                <a:gd name="T8" fmla="*/ 9 w 20"/>
                <a:gd name="T9" fmla="*/ 170 h 175"/>
                <a:gd name="T10" fmla="*/ 9 w 20"/>
                <a:gd name="T11" fmla="*/ 0 h 175"/>
              </a:gdLst>
              <a:ahLst/>
              <a:cxnLst>
                <a:cxn ang="0">
                  <a:pos x="T0" y="T1"/>
                </a:cxn>
                <a:cxn ang="0">
                  <a:pos x="T2" y="T3"/>
                </a:cxn>
                <a:cxn ang="0">
                  <a:pos x="T4" y="T5"/>
                </a:cxn>
                <a:cxn ang="0">
                  <a:pos x="T6" y="T7"/>
                </a:cxn>
                <a:cxn ang="0">
                  <a:pos x="T8" y="T9"/>
                </a:cxn>
                <a:cxn ang="0">
                  <a:pos x="T10" y="T11"/>
                </a:cxn>
              </a:cxnLst>
              <a:rect l="0" t="0" r="r" b="b"/>
              <a:pathLst>
                <a:path w="20" h="175">
                  <a:moveTo>
                    <a:pt x="9" y="0"/>
                  </a:moveTo>
                  <a:lnTo>
                    <a:pt x="0" y="0"/>
                  </a:lnTo>
                  <a:lnTo>
                    <a:pt x="0" y="175"/>
                  </a:lnTo>
                  <a:lnTo>
                    <a:pt x="4" y="175"/>
                  </a:lnTo>
                  <a:lnTo>
                    <a:pt x="9" y="170"/>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90" name="Freeform 89"/>
            <p:cNvSpPr>
              <a:spLocks/>
            </p:cNvSpPr>
            <p:nvPr/>
          </p:nvSpPr>
          <p:spPr bwMode="auto">
            <a:xfrm>
              <a:off x="979" y="1270"/>
              <a:ext cx="46" cy="20"/>
            </a:xfrm>
            <a:custGeom>
              <a:avLst/>
              <a:gdLst>
                <a:gd name="T0" fmla="*/ 40 w 46"/>
                <a:gd name="T1" fmla="*/ 0 h 20"/>
                <a:gd name="T2" fmla="*/ 0 w 46"/>
                <a:gd name="T3" fmla="*/ 0 h 20"/>
                <a:gd name="T4" fmla="*/ 0 w 46"/>
                <a:gd name="T5" fmla="*/ 9 h 20"/>
                <a:gd name="T6" fmla="*/ 45 w 46"/>
                <a:gd name="T7" fmla="*/ 9 h 20"/>
                <a:gd name="T8" fmla="*/ 45 w 46"/>
                <a:gd name="T9" fmla="*/ 4 h 20"/>
                <a:gd name="T10" fmla="*/ 40 w 46"/>
                <a:gd name="T11" fmla="*/ 0 h 20"/>
              </a:gdLst>
              <a:ahLst/>
              <a:cxnLst>
                <a:cxn ang="0">
                  <a:pos x="T0" y="T1"/>
                </a:cxn>
                <a:cxn ang="0">
                  <a:pos x="T2" y="T3"/>
                </a:cxn>
                <a:cxn ang="0">
                  <a:pos x="T4" y="T5"/>
                </a:cxn>
                <a:cxn ang="0">
                  <a:pos x="T6" y="T7"/>
                </a:cxn>
                <a:cxn ang="0">
                  <a:pos x="T8" y="T9"/>
                </a:cxn>
                <a:cxn ang="0">
                  <a:pos x="T10" y="T11"/>
                </a:cxn>
              </a:cxnLst>
              <a:rect l="0" t="0" r="r" b="b"/>
              <a:pathLst>
                <a:path w="46" h="20">
                  <a:moveTo>
                    <a:pt x="40" y="0"/>
                  </a:moveTo>
                  <a:lnTo>
                    <a:pt x="0" y="0"/>
                  </a:lnTo>
                  <a:lnTo>
                    <a:pt x="0" y="9"/>
                  </a:lnTo>
                  <a:lnTo>
                    <a:pt x="45" y="9"/>
                  </a:lnTo>
                  <a:lnTo>
                    <a:pt x="45" y="4"/>
                  </a:lnTo>
                  <a:lnTo>
                    <a:pt x="40"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91" name="Freeform 90"/>
            <p:cNvSpPr>
              <a:spLocks/>
            </p:cNvSpPr>
            <p:nvPr/>
          </p:nvSpPr>
          <p:spPr bwMode="auto">
            <a:xfrm>
              <a:off x="974" y="1099"/>
              <a:ext cx="51" cy="175"/>
            </a:xfrm>
            <a:custGeom>
              <a:avLst/>
              <a:gdLst>
                <a:gd name="T0" fmla="*/ 7 w 51"/>
                <a:gd name="T1" fmla="*/ 0 h 175"/>
                <a:gd name="T2" fmla="*/ 0 w 51"/>
                <a:gd name="T3" fmla="*/ 0 h 175"/>
                <a:gd name="T4" fmla="*/ 0 w 51"/>
                <a:gd name="T5" fmla="*/ 4 h 175"/>
                <a:gd name="T6" fmla="*/ 40 w 51"/>
                <a:gd name="T7" fmla="*/ 175 h 175"/>
                <a:gd name="T8" fmla="*/ 50 w 51"/>
                <a:gd name="T9" fmla="*/ 175 h 175"/>
                <a:gd name="T10" fmla="*/ 7 w 51"/>
                <a:gd name="T11" fmla="*/ 0 h 175"/>
              </a:gdLst>
              <a:ahLst/>
              <a:cxnLst>
                <a:cxn ang="0">
                  <a:pos x="T0" y="T1"/>
                </a:cxn>
                <a:cxn ang="0">
                  <a:pos x="T2" y="T3"/>
                </a:cxn>
                <a:cxn ang="0">
                  <a:pos x="T4" y="T5"/>
                </a:cxn>
                <a:cxn ang="0">
                  <a:pos x="T6" y="T7"/>
                </a:cxn>
                <a:cxn ang="0">
                  <a:pos x="T8" y="T9"/>
                </a:cxn>
                <a:cxn ang="0">
                  <a:pos x="T10" y="T11"/>
                </a:cxn>
              </a:cxnLst>
              <a:rect l="0" t="0" r="r" b="b"/>
              <a:pathLst>
                <a:path w="51" h="175">
                  <a:moveTo>
                    <a:pt x="7" y="0"/>
                  </a:moveTo>
                  <a:lnTo>
                    <a:pt x="0" y="0"/>
                  </a:lnTo>
                  <a:lnTo>
                    <a:pt x="0" y="4"/>
                  </a:lnTo>
                  <a:lnTo>
                    <a:pt x="40" y="175"/>
                  </a:lnTo>
                  <a:lnTo>
                    <a:pt x="50" y="175"/>
                  </a:lnTo>
                  <a:lnTo>
                    <a:pt x="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92" name="Freeform 91"/>
            <p:cNvSpPr>
              <a:spLocks/>
            </p:cNvSpPr>
            <p:nvPr/>
          </p:nvSpPr>
          <p:spPr bwMode="auto">
            <a:xfrm>
              <a:off x="4797" y="3667"/>
              <a:ext cx="329" cy="77"/>
            </a:xfrm>
            <a:custGeom>
              <a:avLst/>
              <a:gdLst>
                <a:gd name="T0" fmla="*/ 328 w 329"/>
                <a:gd name="T1" fmla="*/ 0 h 77"/>
                <a:gd name="T2" fmla="*/ 0 w 329"/>
                <a:gd name="T3" fmla="*/ 76 h 77"/>
                <a:gd name="T4" fmla="*/ 328 w 329"/>
                <a:gd name="T5" fmla="*/ 76 h 77"/>
                <a:gd name="T6" fmla="*/ 328 w 329"/>
                <a:gd name="T7" fmla="*/ 0 h 77"/>
              </a:gdLst>
              <a:ahLst/>
              <a:cxnLst>
                <a:cxn ang="0">
                  <a:pos x="T0" y="T1"/>
                </a:cxn>
                <a:cxn ang="0">
                  <a:pos x="T2" y="T3"/>
                </a:cxn>
                <a:cxn ang="0">
                  <a:pos x="T4" y="T5"/>
                </a:cxn>
                <a:cxn ang="0">
                  <a:pos x="T6" y="T7"/>
                </a:cxn>
              </a:cxnLst>
              <a:rect l="0" t="0" r="r" b="b"/>
              <a:pathLst>
                <a:path w="329" h="77">
                  <a:moveTo>
                    <a:pt x="328" y="0"/>
                  </a:moveTo>
                  <a:lnTo>
                    <a:pt x="0" y="76"/>
                  </a:lnTo>
                  <a:lnTo>
                    <a:pt x="328" y="76"/>
                  </a:lnTo>
                  <a:lnTo>
                    <a:pt x="328"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93" name="Freeform 92"/>
            <p:cNvSpPr>
              <a:spLocks/>
            </p:cNvSpPr>
            <p:nvPr/>
          </p:nvSpPr>
          <p:spPr bwMode="auto">
            <a:xfrm>
              <a:off x="4797" y="3739"/>
              <a:ext cx="334" cy="20"/>
            </a:xfrm>
            <a:custGeom>
              <a:avLst/>
              <a:gdLst>
                <a:gd name="T0" fmla="*/ 328 w 334"/>
                <a:gd name="T1" fmla="*/ 0 h 20"/>
                <a:gd name="T2" fmla="*/ 0 w 334"/>
                <a:gd name="T3" fmla="*/ 0 h 20"/>
                <a:gd name="T4" fmla="*/ 0 w 334"/>
                <a:gd name="T5" fmla="*/ 9 h 20"/>
                <a:gd name="T6" fmla="*/ 333 w 334"/>
                <a:gd name="T7" fmla="*/ 9 h 20"/>
                <a:gd name="T8" fmla="*/ 333 w 334"/>
                <a:gd name="T9" fmla="*/ 4 h 20"/>
                <a:gd name="T10" fmla="*/ 328 w 334"/>
                <a:gd name="T11" fmla="*/ 0 h 20"/>
              </a:gdLst>
              <a:ahLst/>
              <a:cxnLst>
                <a:cxn ang="0">
                  <a:pos x="T0" y="T1"/>
                </a:cxn>
                <a:cxn ang="0">
                  <a:pos x="T2" y="T3"/>
                </a:cxn>
                <a:cxn ang="0">
                  <a:pos x="T4" y="T5"/>
                </a:cxn>
                <a:cxn ang="0">
                  <a:pos x="T6" y="T7"/>
                </a:cxn>
                <a:cxn ang="0">
                  <a:pos x="T8" y="T9"/>
                </a:cxn>
                <a:cxn ang="0">
                  <a:pos x="T10" y="T11"/>
                </a:cxn>
              </a:cxnLst>
              <a:rect l="0" t="0" r="r" b="b"/>
              <a:pathLst>
                <a:path w="334" h="20">
                  <a:moveTo>
                    <a:pt x="328" y="0"/>
                  </a:moveTo>
                  <a:lnTo>
                    <a:pt x="0" y="0"/>
                  </a:lnTo>
                  <a:lnTo>
                    <a:pt x="0" y="9"/>
                  </a:lnTo>
                  <a:lnTo>
                    <a:pt x="333" y="9"/>
                  </a:lnTo>
                  <a:lnTo>
                    <a:pt x="333" y="4"/>
                  </a:lnTo>
                  <a:lnTo>
                    <a:pt x="328"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94" name="Freeform 93"/>
            <p:cNvSpPr>
              <a:spLocks/>
            </p:cNvSpPr>
            <p:nvPr/>
          </p:nvSpPr>
          <p:spPr bwMode="auto">
            <a:xfrm>
              <a:off x="5122" y="3662"/>
              <a:ext cx="20" cy="82"/>
            </a:xfrm>
            <a:custGeom>
              <a:avLst/>
              <a:gdLst>
                <a:gd name="T0" fmla="*/ 9 w 20"/>
                <a:gd name="T1" fmla="*/ 0 h 82"/>
                <a:gd name="T2" fmla="*/ 4 w 20"/>
                <a:gd name="T3" fmla="*/ 0 h 82"/>
                <a:gd name="T4" fmla="*/ 0 w 20"/>
                <a:gd name="T5" fmla="*/ 4 h 82"/>
                <a:gd name="T6" fmla="*/ 0 w 20"/>
                <a:gd name="T7" fmla="*/ 81 h 82"/>
                <a:gd name="T8" fmla="*/ 9 w 20"/>
                <a:gd name="T9" fmla="*/ 81 h 82"/>
                <a:gd name="T10" fmla="*/ 9 w 20"/>
                <a:gd name="T11" fmla="*/ 0 h 82"/>
              </a:gdLst>
              <a:ahLst/>
              <a:cxnLst>
                <a:cxn ang="0">
                  <a:pos x="T0" y="T1"/>
                </a:cxn>
                <a:cxn ang="0">
                  <a:pos x="T2" y="T3"/>
                </a:cxn>
                <a:cxn ang="0">
                  <a:pos x="T4" y="T5"/>
                </a:cxn>
                <a:cxn ang="0">
                  <a:pos x="T6" y="T7"/>
                </a:cxn>
                <a:cxn ang="0">
                  <a:pos x="T8" y="T9"/>
                </a:cxn>
                <a:cxn ang="0">
                  <a:pos x="T10" y="T11"/>
                </a:cxn>
              </a:cxnLst>
              <a:rect l="0" t="0" r="r" b="b"/>
              <a:pathLst>
                <a:path w="20" h="82">
                  <a:moveTo>
                    <a:pt x="9" y="0"/>
                  </a:moveTo>
                  <a:lnTo>
                    <a:pt x="4" y="0"/>
                  </a:lnTo>
                  <a:lnTo>
                    <a:pt x="0" y="4"/>
                  </a:lnTo>
                  <a:lnTo>
                    <a:pt x="0" y="81"/>
                  </a:lnTo>
                  <a:lnTo>
                    <a:pt x="9" y="81"/>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95" name="Freeform 94"/>
            <p:cNvSpPr>
              <a:spLocks/>
            </p:cNvSpPr>
            <p:nvPr/>
          </p:nvSpPr>
          <p:spPr bwMode="auto">
            <a:xfrm>
              <a:off x="4793" y="3662"/>
              <a:ext cx="333" cy="87"/>
            </a:xfrm>
            <a:custGeom>
              <a:avLst/>
              <a:gdLst>
                <a:gd name="T0" fmla="*/ 333 w 333"/>
                <a:gd name="T1" fmla="*/ 0 h 87"/>
                <a:gd name="T2" fmla="*/ 0 w 333"/>
                <a:gd name="T3" fmla="*/ 79 h 87"/>
                <a:gd name="T4" fmla="*/ 0 w 333"/>
                <a:gd name="T5" fmla="*/ 86 h 87"/>
                <a:gd name="T6" fmla="*/ 4 w 333"/>
                <a:gd name="T7" fmla="*/ 86 h 87"/>
                <a:gd name="T8" fmla="*/ 333 w 333"/>
                <a:gd name="T9" fmla="*/ 9 h 87"/>
                <a:gd name="T10" fmla="*/ 333 w 333"/>
                <a:gd name="T11" fmla="*/ 0 h 87"/>
              </a:gdLst>
              <a:ahLst/>
              <a:cxnLst>
                <a:cxn ang="0">
                  <a:pos x="T0" y="T1"/>
                </a:cxn>
                <a:cxn ang="0">
                  <a:pos x="T2" y="T3"/>
                </a:cxn>
                <a:cxn ang="0">
                  <a:pos x="T4" y="T5"/>
                </a:cxn>
                <a:cxn ang="0">
                  <a:pos x="T6" y="T7"/>
                </a:cxn>
                <a:cxn ang="0">
                  <a:pos x="T8" y="T9"/>
                </a:cxn>
                <a:cxn ang="0">
                  <a:pos x="T10" y="T11"/>
                </a:cxn>
              </a:cxnLst>
              <a:rect l="0" t="0" r="r" b="b"/>
              <a:pathLst>
                <a:path w="333" h="87">
                  <a:moveTo>
                    <a:pt x="333" y="0"/>
                  </a:moveTo>
                  <a:lnTo>
                    <a:pt x="0" y="79"/>
                  </a:lnTo>
                  <a:lnTo>
                    <a:pt x="0" y="86"/>
                  </a:lnTo>
                  <a:lnTo>
                    <a:pt x="4" y="86"/>
                  </a:lnTo>
                  <a:lnTo>
                    <a:pt x="333" y="9"/>
                  </a:lnTo>
                  <a:lnTo>
                    <a:pt x="333"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96" name="Freeform 95"/>
            <p:cNvSpPr>
              <a:spLocks/>
            </p:cNvSpPr>
            <p:nvPr/>
          </p:nvSpPr>
          <p:spPr bwMode="auto">
            <a:xfrm>
              <a:off x="4793" y="141"/>
              <a:ext cx="331" cy="77"/>
            </a:xfrm>
            <a:custGeom>
              <a:avLst/>
              <a:gdLst>
                <a:gd name="T0" fmla="*/ 331 w 331"/>
                <a:gd name="T1" fmla="*/ 0 h 77"/>
                <a:gd name="T2" fmla="*/ 0 w 331"/>
                <a:gd name="T3" fmla="*/ 76 h 77"/>
                <a:gd name="T4" fmla="*/ 331 w 331"/>
                <a:gd name="T5" fmla="*/ 76 h 77"/>
                <a:gd name="T6" fmla="*/ 331 w 331"/>
                <a:gd name="T7" fmla="*/ 0 h 77"/>
              </a:gdLst>
              <a:ahLst/>
              <a:cxnLst>
                <a:cxn ang="0">
                  <a:pos x="T0" y="T1"/>
                </a:cxn>
                <a:cxn ang="0">
                  <a:pos x="T2" y="T3"/>
                </a:cxn>
                <a:cxn ang="0">
                  <a:pos x="T4" y="T5"/>
                </a:cxn>
                <a:cxn ang="0">
                  <a:pos x="T6" y="T7"/>
                </a:cxn>
              </a:cxnLst>
              <a:rect l="0" t="0" r="r" b="b"/>
              <a:pathLst>
                <a:path w="331" h="77">
                  <a:moveTo>
                    <a:pt x="331" y="0"/>
                  </a:moveTo>
                  <a:lnTo>
                    <a:pt x="0" y="76"/>
                  </a:lnTo>
                  <a:lnTo>
                    <a:pt x="331" y="76"/>
                  </a:lnTo>
                  <a:lnTo>
                    <a:pt x="331"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97" name="Freeform 96"/>
            <p:cNvSpPr>
              <a:spLocks/>
            </p:cNvSpPr>
            <p:nvPr/>
          </p:nvSpPr>
          <p:spPr bwMode="auto">
            <a:xfrm>
              <a:off x="4793" y="213"/>
              <a:ext cx="336" cy="20"/>
            </a:xfrm>
            <a:custGeom>
              <a:avLst/>
              <a:gdLst>
                <a:gd name="T0" fmla="*/ 331 w 336"/>
                <a:gd name="T1" fmla="*/ 0 h 20"/>
                <a:gd name="T2" fmla="*/ 0 w 336"/>
                <a:gd name="T3" fmla="*/ 0 h 20"/>
                <a:gd name="T4" fmla="*/ 0 w 336"/>
                <a:gd name="T5" fmla="*/ 9 h 20"/>
                <a:gd name="T6" fmla="*/ 336 w 336"/>
                <a:gd name="T7" fmla="*/ 9 h 20"/>
                <a:gd name="T8" fmla="*/ 336 w 336"/>
                <a:gd name="T9" fmla="*/ 4 h 20"/>
                <a:gd name="T10" fmla="*/ 331 w 336"/>
                <a:gd name="T11" fmla="*/ 0 h 20"/>
              </a:gdLst>
              <a:ahLst/>
              <a:cxnLst>
                <a:cxn ang="0">
                  <a:pos x="T0" y="T1"/>
                </a:cxn>
                <a:cxn ang="0">
                  <a:pos x="T2" y="T3"/>
                </a:cxn>
                <a:cxn ang="0">
                  <a:pos x="T4" y="T5"/>
                </a:cxn>
                <a:cxn ang="0">
                  <a:pos x="T6" y="T7"/>
                </a:cxn>
                <a:cxn ang="0">
                  <a:pos x="T8" y="T9"/>
                </a:cxn>
                <a:cxn ang="0">
                  <a:pos x="T10" y="T11"/>
                </a:cxn>
              </a:cxnLst>
              <a:rect l="0" t="0" r="r" b="b"/>
              <a:pathLst>
                <a:path w="336" h="20">
                  <a:moveTo>
                    <a:pt x="331" y="0"/>
                  </a:moveTo>
                  <a:lnTo>
                    <a:pt x="0" y="0"/>
                  </a:lnTo>
                  <a:lnTo>
                    <a:pt x="0" y="9"/>
                  </a:lnTo>
                  <a:lnTo>
                    <a:pt x="336" y="9"/>
                  </a:lnTo>
                  <a:lnTo>
                    <a:pt x="336" y="4"/>
                  </a:lnTo>
                  <a:lnTo>
                    <a:pt x="331"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98" name="Freeform 97"/>
            <p:cNvSpPr>
              <a:spLocks/>
            </p:cNvSpPr>
            <p:nvPr/>
          </p:nvSpPr>
          <p:spPr bwMode="auto">
            <a:xfrm>
              <a:off x="5119" y="137"/>
              <a:ext cx="20" cy="81"/>
            </a:xfrm>
            <a:custGeom>
              <a:avLst/>
              <a:gdLst>
                <a:gd name="T0" fmla="*/ 9 w 20"/>
                <a:gd name="T1" fmla="*/ 0 h 81"/>
                <a:gd name="T2" fmla="*/ 4 w 20"/>
                <a:gd name="T3" fmla="*/ 0 h 81"/>
                <a:gd name="T4" fmla="*/ 0 w 20"/>
                <a:gd name="T5" fmla="*/ 4 h 81"/>
                <a:gd name="T6" fmla="*/ 0 w 20"/>
                <a:gd name="T7" fmla="*/ 81 h 81"/>
                <a:gd name="T8" fmla="*/ 9 w 20"/>
                <a:gd name="T9" fmla="*/ 81 h 81"/>
                <a:gd name="T10" fmla="*/ 9 w 20"/>
                <a:gd name="T11" fmla="*/ 0 h 81"/>
              </a:gdLst>
              <a:ahLst/>
              <a:cxnLst>
                <a:cxn ang="0">
                  <a:pos x="T0" y="T1"/>
                </a:cxn>
                <a:cxn ang="0">
                  <a:pos x="T2" y="T3"/>
                </a:cxn>
                <a:cxn ang="0">
                  <a:pos x="T4" y="T5"/>
                </a:cxn>
                <a:cxn ang="0">
                  <a:pos x="T6" y="T7"/>
                </a:cxn>
                <a:cxn ang="0">
                  <a:pos x="T8" y="T9"/>
                </a:cxn>
                <a:cxn ang="0">
                  <a:pos x="T10" y="T11"/>
                </a:cxn>
              </a:cxnLst>
              <a:rect l="0" t="0" r="r" b="b"/>
              <a:pathLst>
                <a:path w="20" h="81">
                  <a:moveTo>
                    <a:pt x="9" y="0"/>
                  </a:moveTo>
                  <a:lnTo>
                    <a:pt x="4" y="0"/>
                  </a:lnTo>
                  <a:lnTo>
                    <a:pt x="0" y="4"/>
                  </a:lnTo>
                  <a:lnTo>
                    <a:pt x="0" y="81"/>
                  </a:lnTo>
                  <a:lnTo>
                    <a:pt x="9" y="81"/>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99" name="Freeform 98"/>
            <p:cNvSpPr>
              <a:spLocks/>
            </p:cNvSpPr>
            <p:nvPr/>
          </p:nvSpPr>
          <p:spPr bwMode="auto">
            <a:xfrm>
              <a:off x="4788" y="137"/>
              <a:ext cx="336" cy="86"/>
            </a:xfrm>
            <a:custGeom>
              <a:avLst/>
              <a:gdLst>
                <a:gd name="T0" fmla="*/ 335 w 336"/>
                <a:gd name="T1" fmla="*/ 0 h 86"/>
                <a:gd name="T2" fmla="*/ 0 w 336"/>
                <a:gd name="T3" fmla="*/ 79 h 86"/>
                <a:gd name="T4" fmla="*/ 0 w 336"/>
                <a:gd name="T5" fmla="*/ 86 h 86"/>
                <a:gd name="T6" fmla="*/ 4 w 336"/>
                <a:gd name="T7" fmla="*/ 86 h 86"/>
                <a:gd name="T8" fmla="*/ 335 w 336"/>
                <a:gd name="T9" fmla="*/ 9 h 86"/>
                <a:gd name="T10" fmla="*/ 335 w 336"/>
                <a:gd name="T11" fmla="*/ 0 h 86"/>
              </a:gdLst>
              <a:ahLst/>
              <a:cxnLst>
                <a:cxn ang="0">
                  <a:pos x="T0" y="T1"/>
                </a:cxn>
                <a:cxn ang="0">
                  <a:pos x="T2" y="T3"/>
                </a:cxn>
                <a:cxn ang="0">
                  <a:pos x="T4" y="T5"/>
                </a:cxn>
                <a:cxn ang="0">
                  <a:pos x="T6" y="T7"/>
                </a:cxn>
                <a:cxn ang="0">
                  <a:pos x="T8" y="T9"/>
                </a:cxn>
                <a:cxn ang="0">
                  <a:pos x="T10" y="T11"/>
                </a:cxn>
              </a:cxnLst>
              <a:rect l="0" t="0" r="r" b="b"/>
              <a:pathLst>
                <a:path w="336" h="86">
                  <a:moveTo>
                    <a:pt x="335" y="0"/>
                  </a:moveTo>
                  <a:lnTo>
                    <a:pt x="0" y="79"/>
                  </a:lnTo>
                  <a:lnTo>
                    <a:pt x="0" y="86"/>
                  </a:lnTo>
                  <a:lnTo>
                    <a:pt x="4" y="86"/>
                  </a:lnTo>
                  <a:lnTo>
                    <a:pt x="335" y="9"/>
                  </a:lnTo>
                  <a:lnTo>
                    <a:pt x="335"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nvGrpSpPr>
            <p:cNvPr id="100" name="Group 99"/>
            <p:cNvGrpSpPr>
              <a:grpSpLocks/>
            </p:cNvGrpSpPr>
            <p:nvPr/>
          </p:nvGrpSpPr>
          <p:grpSpPr bwMode="auto">
            <a:xfrm>
              <a:off x="2635" y="3547"/>
              <a:ext cx="55" cy="135"/>
              <a:chOff x="2635" y="3547"/>
              <a:chExt cx="55" cy="135"/>
            </a:xfrm>
          </p:grpSpPr>
          <p:sp>
            <p:nvSpPr>
              <p:cNvPr id="167" name="Rectangle 166"/>
              <p:cNvSpPr>
                <a:spLocks/>
              </p:cNvSpPr>
              <p:nvPr/>
            </p:nvSpPr>
            <p:spPr bwMode="auto">
              <a:xfrm>
                <a:off x="2649" y="3597"/>
                <a:ext cx="16" cy="8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rot="0" vert="horz" wrap="square" lIns="91440" tIns="45720" rIns="91440" bIns="45720" anchor="t" anchorCtr="0" upright="1">
                <a:noAutofit/>
              </a:bodyPr>
              <a:lstStyle/>
              <a:p>
                <a:endParaRPr lang="en-AU"/>
              </a:p>
            </p:txBody>
          </p:sp>
          <p:sp>
            <p:nvSpPr>
              <p:cNvPr id="168" name="Rectangle 167"/>
              <p:cNvSpPr>
                <a:spLocks/>
              </p:cNvSpPr>
              <p:nvPr/>
            </p:nvSpPr>
            <p:spPr bwMode="auto">
              <a:xfrm>
                <a:off x="2635" y="3645"/>
                <a:ext cx="50" cy="12"/>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rot="0" vert="horz" wrap="square" lIns="91440" tIns="45720" rIns="91440" bIns="45720" anchor="t" anchorCtr="0" upright="1">
                <a:noAutofit/>
              </a:bodyPr>
              <a:lstStyle/>
              <a:p>
                <a:endParaRPr lang="en-AU"/>
              </a:p>
            </p:txBody>
          </p:sp>
          <p:sp>
            <p:nvSpPr>
              <p:cNvPr id="169" name="Freeform 168"/>
              <p:cNvSpPr>
                <a:spLocks/>
              </p:cNvSpPr>
              <p:nvPr/>
            </p:nvSpPr>
            <p:spPr bwMode="auto">
              <a:xfrm>
                <a:off x="2635" y="3547"/>
                <a:ext cx="55" cy="135"/>
              </a:xfrm>
              <a:custGeom>
                <a:avLst/>
                <a:gdLst>
                  <a:gd name="T0" fmla="*/ 40 w 55"/>
                  <a:gd name="T1" fmla="*/ 0 h 135"/>
                  <a:gd name="T2" fmla="*/ 23 w 55"/>
                  <a:gd name="T3" fmla="*/ 4 h 135"/>
                  <a:gd name="T4" fmla="*/ 16 w 55"/>
                  <a:gd name="T5" fmla="*/ 14 h 135"/>
                  <a:gd name="T6" fmla="*/ 14 w 55"/>
                  <a:gd name="T7" fmla="*/ 28 h 135"/>
                  <a:gd name="T8" fmla="*/ 14 w 55"/>
                  <a:gd name="T9" fmla="*/ 38 h 135"/>
                  <a:gd name="T10" fmla="*/ 31 w 55"/>
                  <a:gd name="T11" fmla="*/ 38 h 135"/>
                  <a:gd name="T12" fmla="*/ 31 w 55"/>
                  <a:gd name="T13" fmla="*/ 31 h 135"/>
                  <a:gd name="T14" fmla="*/ 33 w 55"/>
                  <a:gd name="T15" fmla="*/ 19 h 135"/>
                  <a:gd name="T16" fmla="*/ 43 w 55"/>
                  <a:gd name="T17" fmla="*/ 16 h 135"/>
                  <a:gd name="T18" fmla="*/ 55 w 55"/>
                  <a:gd name="T19" fmla="*/ 16 h 135"/>
                  <a:gd name="T20" fmla="*/ 55 w 55"/>
                  <a:gd name="T21" fmla="*/ 2 h 135"/>
                  <a:gd name="T22" fmla="*/ 40 w 55"/>
                  <a:gd name="T23" fmla="*/ 0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5" h="135">
                    <a:moveTo>
                      <a:pt x="40" y="0"/>
                    </a:moveTo>
                    <a:lnTo>
                      <a:pt x="23" y="4"/>
                    </a:lnTo>
                    <a:lnTo>
                      <a:pt x="16" y="14"/>
                    </a:lnTo>
                    <a:lnTo>
                      <a:pt x="14" y="28"/>
                    </a:lnTo>
                    <a:lnTo>
                      <a:pt x="14" y="38"/>
                    </a:lnTo>
                    <a:lnTo>
                      <a:pt x="31" y="38"/>
                    </a:lnTo>
                    <a:lnTo>
                      <a:pt x="31" y="31"/>
                    </a:lnTo>
                    <a:lnTo>
                      <a:pt x="33" y="19"/>
                    </a:lnTo>
                    <a:lnTo>
                      <a:pt x="43" y="16"/>
                    </a:lnTo>
                    <a:lnTo>
                      <a:pt x="55" y="16"/>
                    </a:lnTo>
                    <a:lnTo>
                      <a:pt x="55" y="2"/>
                    </a:lnTo>
                    <a:lnTo>
                      <a:pt x="40"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sp>
          <p:nvSpPr>
            <p:cNvPr id="101" name="Freeform 100"/>
            <p:cNvSpPr>
              <a:spLocks/>
            </p:cNvSpPr>
            <p:nvPr/>
          </p:nvSpPr>
          <p:spPr bwMode="auto">
            <a:xfrm>
              <a:off x="2706" y="3550"/>
              <a:ext cx="20" cy="132"/>
            </a:xfrm>
            <a:custGeom>
              <a:avLst/>
              <a:gdLst>
                <a:gd name="T0" fmla="*/ 0 w 20"/>
                <a:gd name="T1" fmla="*/ 0 h 132"/>
                <a:gd name="T2" fmla="*/ 0 w 20"/>
                <a:gd name="T3" fmla="*/ 132 h 132"/>
              </a:gdLst>
              <a:ahLst/>
              <a:cxnLst>
                <a:cxn ang="0">
                  <a:pos x="T0" y="T1"/>
                </a:cxn>
                <a:cxn ang="0">
                  <a:pos x="T2" y="T3"/>
                </a:cxn>
              </a:cxnLst>
              <a:rect l="0" t="0" r="r" b="b"/>
              <a:pathLst>
                <a:path w="20" h="132">
                  <a:moveTo>
                    <a:pt x="0" y="0"/>
                  </a:moveTo>
                  <a:lnTo>
                    <a:pt x="0" y="132"/>
                  </a:lnTo>
                </a:path>
              </a:pathLst>
            </a:custGeom>
            <a:noFill/>
            <a:ln w="11938">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AU"/>
            </a:p>
          </p:txBody>
        </p:sp>
        <p:grpSp>
          <p:nvGrpSpPr>
            <p:cNvPr id="102" name="Group 101"/>
            <p:cNvGrpSpPr>
              <a:grpSpLocks/>
            </p:cNvGrpSpPr>
            <p:nvPr/>
          </p:nvGrpSpPr>
          <p:grpSpPr bwMode="auto">
            <a:xfrm>
              <a:off x="2774" y="3586"/>
              <a:ext cx="48" cy="96"/>
              <a:chOff x="2774" y="3586"/>
              <a:chExt cx="48" cy="96"/>
            </a:xfrm>
          </p:grpSpPr>
          <p:sp>
            <p:nvSpPr>
              <p:cNvPr id="164" name="Freeform 163"/>
              <p:cNvSpPr>
                <a:spLocks/>
              </p:cNvSpPr>
              <p:nvPr/>
            </p:nvSpPr>
            <p:spPr bwMode="auto">
              <a:xfrm>
                <a:off x="2774" y="3586"/>
                <a:ext cx="48" cy="96"/>
              </a:xfrm>
              <a:custGeom>
                <a:avLst/>
                <a:gdLst>
                  <a:gd name="T0" fmla="*/ 40 w 48"/>
                  <a:gd name="T1" fmla="*/ 48 h 96"/>
                  <a:gd name="T2" fmla="*/ 26 w 48"/>
                  <a:gd name="T3" fmla="*/ 48 h 96"/>
                  <a:gd name="T4" fmla="*/ 26 w 48"/>
                  <a:gd name="T5" fmla="*/ 55 h 96"/>
                  <a:gd name="T6" fmla="*/ 21 w 48"/>
                  <a:gd name="T7" fmla="*/ 69 h 96"/>
                  <a:gd name="T8" fmla="*/ 11 w 48"/>
                  <a:gd name="T9" fmla="*/ 81 h 96"/>
                  <a:gd name="T10" fmla="*/ 0 w 48"/>
                  <a:gd name="T11" fmla="*/ 84 h 96"/>
                  <a:gd name="T12" fmla="*/ 0 w 48"/>
                  <a:gd name="T13" fmla="*/ 96 h 96"/>
                  <a:gd name="T14" fmla="*/ 9 w 48"/>
                  <a:gd name="T15" fmla="*/ 93 h 96"/>
                  <a:gd name="T16" fmla="*/ 26 w 48"/>
                  <a:gd name="T17" fmla="*/ 84 h 96"/>
                  <a:gd name="T18" fmla="*/ 43 w 48"/>
                  <a:gd name="T19" fmla="*/ 84 h 96"/>
                  <a:gd name="T20" fmla="*/ 40 w 48"/>
                  <a:gd name="T21" fmla="*/ 55 h 96"/>
                  <a:gd name="T22" fmla="*/ 40 w 48"/>
                  <a:gd name="T23" fmla="*/ 48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8" h="96">
                    <a:moveTo>
                      <a:pt x="40" y="48"/>
                    </a:moveTo>
                    <a:lnTo>
                      <a:pt x="26" y="48"/>
                    </a:lnTo>
                    <a:lnTo>
                      <a:pt x="26" y="55"/>
                    </a:lnTo>
                    <a:lnTo>
                      <a:pt x="21" y="69"/>
                    </a:lnTo>
                    <a:lnTo>
                      <a:pt x="11" y="81"/>
                    </a:lnTo>
                    <a:lnTo>
                      <a:pt x="0" y="84"/>
                    </a:lnTo>
                    <a:lnTo>
                      <a:pt x="0" y="96"/>
                    </a:lnTo>
                    <a:lnTo>
                      <a:pt x="9" y="93"/>
                    </a:lnTo>
                    <a:lnTo>
                      <a:pt x="26" y="84"/>
                    </a:lnTo>
                    <a:lnTo>
                      <a:pt x="43" y="84"/>
                    </a:lnTo>
                    <a:lnTo>
                      <a:pt x="40" y="55"/>
                    </a:lnTo>
                    <a:lnTo>
                      <a:pt x="40" y="48"/>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65" name="Freeform 164"/>
              <p:cNvSpPr>
                <a:spLocks/>
              </p:cNvSpPr>
              <p:nvPr/>
            </p:nvSpPr>
            <p:spPr bwMode="auto">
              <a:xfrm>
                <a:off x="2774" y="3586"/>
                <a:ext cx="48" cy="96"/>
              </a:xfrm>
              <a:custGeom>
                <a:avLst/>
                <a:gdLst>
                  <a:gd name="T0" fmla="*/ 43 w 48"/>
                  <a:gd name="T1" fmla="*/ 84 h 96"/>
                  <a:gd name="T2" fmla="*/ 26 w 48"/>
                  <a:gd name="T3" fmla="*/ 84 h 96"/>
                  <a:gd name="T4" fmla="*/ 28 w 48"/>
                  <a:gd name="T5" fmla="*/ 96 h 96"/>
                  <a:gd name="T6" fmla="*/ 48 w 48"/>
                  <a:gd name="T7" fmla="*/ 96 h 96"/>
                  <a:gd name="T8" fmla="*/ 43 w 48"/>
                  <a:gd name="T9" fmla="*/ 84 h 96"/>
                </a:gdLst>
                <a:ahLst/>
                <a:cxnLst>
                  <a:cxn ang="0">
                    <a:pos x="T0" y="T1"/>
                  </a:cxn>
                  <a:cxn ang="0">
                    <a:pos x="T2" y="T3"/>
                  </a:cxn>
                  <a:cxn ang="0">
                    <a:pos x="T4" y="T5"/>
                  </a:cxn>
                  <a:cxn ang="0">
                    <a:pos x="T6" y="T7"/>
                  </a:cxn>
                  <a:cxn ang="0">
                    <a:pos x="T8" y="T9"/>
                  </a:cxn>
                </a:cxnLst>
                <a:rect l="0" t="0" r="r" b="b"/>
                <a:pathLst>
                  <a:path w="48" h="96">
                    <a:moveTo>
                      <a:pt x="43" y="84"/>
                    </a:moveTo>
                    <a:lnTo>
                      <a:pt x="26" y="84"/>
                    </a:lnTo>
                    <a:lnTo>
                      <a:pt x="28" y="96"/>
                    </a:lnTo>
                    <a:lnTo>
                      <a:pt x="48" y="96"/>
                    </a:lnTo>
                    <a:lnTo>
                      <a:pt x="43" y="84"/>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66" name="Freeform 165"/>
              <p:cNvSpPr>
                <a:spLocks/>
              </p:cNvSpPr>
              <p:nvPr/>
            </p:nvSpPr>
            <p:spPr bwMode="auto">
              <a:xfrm>
                <a:off x="2774" y="3586"/>
                <a:ext cx="48" cy="96"/>
              </a:xfrm>
              <a:custGeom>
                <a:avLst/>
                <a:gdLst>
                  <a:gd name="T0" fmla="*/ 4 w 48"/>
                  <a:gd name="T1" fmla="*/ 0 h 96"/>
                  <a:gd name="T2" fmla="*/ 0 w 48"/>
                  <a:gd name="T3" fmla="*/ 0 h 96"/>
                  <a:gd name="T4" fmla="*/ 0 w 48"/>
                  <a:gd name="T5" fmla="*/ 12 h 96"/>
                  <a:gd name="T6" fmla="*/ 2 w 48"/>
                  <a:gd name="T7" fmla="*/ 12 h 96"/>
                  <a:gd name="T8" fmla="*/ 21 w 48"/>
                  <a:gd name="T9" fmla="*/ 16 h 96"/>
                  <a:gd name="T10" fmla="*/ 26 w 48"/>
                  <a:gd name="T11" fmla="*/ 31 h 96"/>
                  <a:gd name="T12" fmla="*/ 26 w 48"/>
                  <a:gd name="T13" fmla="*/ 36 h 96"/>
                  <a:gd name="T14" fmla="*/ 0 w 48"/>
                  <a:gd name="T15" fmla="*/ 40 h 96"/>
                  <a:gd name="T16" fmla="*/ 0 w 48"/>
                  <a:gd name="T17" fmla="*/ 55 h 96"/>
                  <a:gd name="T18" fmla="*/ 26 w 48"/>
                  <a:gd name="T19" fmla="*/ 48 h 96"/>
                  <a:gd name="T20" fmla="*/ 40 w 48"/>
                  <a:gd name="T21" fmla="*/ 48 h 96"/>
                  <a:gd name="T22" fmla="*/ 40 w 48"/>
                  <a:gd name="T23" fmla="*/ 19 h 96"/>
                  <a:gd name="T24" fmla="*/ 36 w 48"/>
                  <a:gd name="T25" fmla="*/ 7 h 96"/>
                  <a:gd name="T26" fmla="*/ 24 w 48"/>
                  <a:gd name="T27" fmla="*/ 2 h 96"/>
                  <a:gd name="T28" fmla="*/ 4 w 48"/>
                  <a:gd name="T29" fmla="*/ 0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8" h="96">
                    <a:moveTo>
                      <a:pt x="4" y="0"/>
                    </a:moveTo>
                    <a:lnTo>
                      <a:pt x="0" y="0"/>
                    </a:lnTo>
                    <a:lnTo>
                      <a:pt x="0" y="12"/>
                    </a:lnTo>
                    <a:lnTo>
                      <a:pt x="2" y="12"/>
                    </a:lnTo>
                    <a:lnTo>
                      <a:pt x="21" y="16"/>
                    </a:lnTo>
                    <a:lnTo>
                      <a:pt x="26" y="31"/>
                    </a:lnTo>
                    <a:lnTo>
                      <a:pt x="26" y="36"/>
                    </a:lnTo>
                    <a:lnTo>
                      <a:pt x="0" y="40"/>
                    </a:lnTo>
                    <a:lnTo>
                      <a:pt x="0" y="55"/>
                    </a:lnTo>
                    <a:lnTo>
                      <a:pt x="26" y="48"/>
                    </a:lnTo>
                    <a:lnTo>
                      <a:pt x="40" y="48"/>
                    </a:lnTo>
                    <a:lnTo>
                      <a:pt x="40" y="19"/>
                    </a:lnTo>
                    <a:lnTo>
                      <a:pt x="36" y="7"/>
                    </a:lnTo>
                    <a:lnTo>
                      <a:pt x="24" y="2"/>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grpSp>
          <p:nvGrpSpPr>
            <p:cNvPr id="103" name="Group 102"/>
            <p:cNvGrpSpPr>
              <a:grpSpLocks/>
            </p:cNvGrpSpPr>
            <p:nvPr/>
          </p:nvGrpSpPr>
          <p:grpSpPr bwMode="auto">
            <a:xfrm>
              <a:off x="2731" y="3626"/>
              <a:ext cx="43" cy="58"/>
              <a:chOff x="2731" y="3626"/>
              <a:chExt cx="43" cy="58"/>
            </a:xfrm>
          </p:grpSpPr>
          <p:sp>
            <p:nvSpPr>
              <p:cNvPr id="162" name="Freeform 161"/>
              <p:cNvSpPr>
                <a:spLocks/>
              </p:cNvSpPr>
              <p:nvPr/>
            </p:nvSpPr>
            <p:spPr bwMode="auto">
              <a:xfrm>
                <a:off x="2731" y="3626"/>
                <a:ext cx="43" cy="58"/>
              </a:xfrm>
              <a:custGeom>
                <a:avLst/>
                <a:gdLst>
                  <a:gd name="T0" fmla="*/ 43 w 43"/>
                  <a:gd name="T1" fmla="*/ 0 h 58"/>
                  <a:gd name="T2" fmla="*/ 40 w 43"/>
                  <a:gd name="T3" fmla="*/ 0 h 58"/>
                  <a:gd name="T4" fmla="*/ 24 w 43"/>
                  <a:gd name="T5" fmla="*/ 2 h 58"/>
                  <a:gd name="T6" fmla="*/ 11 w 43"/>
                  <a:gd name="T7" fmla="*/ 7 h 58"/>
                  <a:gd name="T8" fmla="*/ 4 w 43"/>
                  <a:gd name="T9" fmla="*/ 16 h 58"/>
                  <a:gd name="T10" fmla="*/ 0 w 43"/>
                  <a:gd name="T11" fmla="*/ 28 h 58"/>
                  <a:gd name="T12" fmla="*/ 9 w 43"/>
                  <a:gd name="T13" fmla="*/ 50 h 58"/>
                  <a:gd name="T14" fmla="*/ 33 w 43"/>
                  <a:gd name="T15" fmla="*/ 57 h 58"/>
                  <a:gd name="T16" fmla="*/ 43 w 43"/>
                  <a:gd name="T17" fmla="*/ 55 h 58"/>
                  <a:gd name="T18" fmla="*/ 43 w 43"/>
                  <a:gd name="T19" fmla="*/ 45 h 58"/>
                  <a:gd name="T20" fmla="*/ 38 w 43"/>
                  <a:gd name="T21" fmla="*/ 45 h 58"/>
                  <a:gd name="T22" fmla="*/ 24 w 43"/>
                  <a:gd name="T23" fmla="*/ 40 h 58"/>
                  <a:gd name="T24" fmla="*/ 19 w 43"/>
                  <a:gd name="T25" fmla="*/ 28 h 58"/>
                  <a:gd name="T26" fmla="*/ 21 w 43"/>
                  <a:gd name="T27" fmla="*/ 21 h 58"/>
                  <a:gd name="T28" fmla="*/ 26 w 43"/>
                  <a:gd name="T29" fmla="*/ 16 h 58"/>
                  <a:gd name="T30" fmla="*/ 40 w 43"/>
                  <a:gd name="T31" fmla="*/ 14 h 58"/>
                  <a:gd name="T32" fmla="*/ 43 w 43"/>
                  <a:gd name="T33" fmla="*/ 14 h 58"/>
                  <a:gd name="T34" fmla="*/ 43 w 43"/>
                  <a:gd name="T35" fmla="*/ 0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3" h="58">
                    <a:moveTo>
                      <a:pt x="43" y="0"/>
                    </a:moveTo>
                    <a:lnTo>
                      <a:pt x="40" y="0"/>
                    </a:lnTo>
                    <a:lnTo>
                      <a:pt x="24" y="2"/>
                    </a:lnTo>
                    <a:lnTo>
                      <a:pt x="11" y="7"/>
                    </a:lnTo>
                    <a:lnTo>
                      <a:pt x="4" y="16"/>
                    </a:lnTo>
                    <a:lnTo>
                      <a:pt x="0" y="28"/>
                    </a:lnTo>
                    <a:lnTo>
                      <a:pt x="9" y="50"/>
                    </a:lnTo>
                    <a:lnTo>
                      <a:pt x="33" y="57"/>
                    </a:lnTo>
                    <a:lnTo>
                      <a:pt x="43" y="55"/>
                    </a:lnTo>
                    <a:lnTo>
                      <a:pt x="43" y="45"/>
                    </a:lnTo>
                    <a:lnTo>
                      <a:pt x="38" y="45"/>
                    </a:lnTo>
                    <a:lnTo>
                      <a:pt x="24" y="40"/>
                    </a:lnTo>
                    <a:lnTo>
                      <a:pt x="19" y="28"/>
                    </a:lnTo>
                    <a:lnTo>
                      <a:pt x="21" y="21"/>
                    </a:lnTo>
                    <a:lnTo>
                      <a:pt x="26" y="16"/>
                    </a:lnTo>
                    <a:lnTo>
                      <a:pt x="40" y="14"/>
                    </a:lnTo>
                    <a:lnTo>
                      <a:pt x="43" y="14"/>
                    </a:lnTo>
                    <a:lnTo>
                      <a:pt x="43"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63" name="Freeform 162"/>
              <p:cNvSpPr>
                <a:spLocks/>
              </p:cNvSpPr>
              <p:nvPr/>
            </p:nvSpPr>
            <p:spPr bwMode="auto">
              <a:xfrm>
                <a:off x="2731" y="3626"/>
                <a:ext cx="43" cy="58"/>
              </a:xfrm>
              <a:custGeom>
                <a:avLst/>
                <a:gdLst>
                  <a:gd name="T0" fmla="*/ 43 w 43"/>
                  <a:gd name="T1" fmla="*/ 43 h 58"/>
                  <a:gd name="T2" fmla="*/ 38 w 43"/>
                  <a:gd name="T3" fmla="*/ 45 h 58"/>
                  <a:gd name="T4" fmla="*/ 43 w 43"/>
                  <a:gd name="T5" fmla="*/ 45 h 58"/>
                  <a:gd name="T6" fmla="*/ 43 w 43"/>
                  <a:gd name="T7" fmla="*/ 43 h 58"/>
                </a:gdLst>
                <a:ahLst/>
                <a:cxnLst>
                  <a:cxn ang="0">
                    <a:pos x="T0" y="T1"/>
                  </a:cxn>
                  <a:cxn ang="0">
                    <a:pos x="T2" y="T3"/>
                  </a:cxn>
                  <a:cxn ang="0">
                    <a:pos x="T4" y="T5"/>
                  </a:cxn>
                  <a:cxn ang="0">
                    <a:pos x="T6" y="T7"/>
                  </a:cxn>
                </a:cxnLst>
                <a:rect l="0" t="0" r="r" b="b"/>
                <a:pathLst>
                  <a:path w="43" h="58">
                    <a:moveTo>
                      <a:pt x="43" y="43"/>
                    </a:moveTo>
                    <a:lnTo>
                      <a:pt x="38" y="45"/>
                    </a:lnTo>
                    <a:lnTo>
                      <a:pt x="43" y="45"/>
                    </a:lnTo>
                    <a:lnTo>
                      <a:pt x="43" y="43"/>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sp>
          <p:nvSpPr>
            <p:cNvPr id="104" name="Freeform 103"/>
            <p:cNvSpPr>
              <a:spLocks/>
            </p:cNvSpPr>
            <p:nvPr/>
          </p:nvSpPr>
          <p:spPr bwMode="auto">
            <a:xfrm>
              <a:off x="2736" y="3586"/>
              <a:ext cx="38" cy="28"/>
            </a:xfrm>
            <a:custGeom>
              <a:avLst/>
              <a:gdLst>
                <a:gd name="T0" fmla="*/ 38 w 38"/>
                <a:gd name="T1" fmla="*/ 0 h 28"/>
                <a:gd name="T2" fmla="*/ 21 w 38"/>
                <a:gd name="T3" fmla="*/ 2 h 28"/>
                <a:gd name="T4" fmla="*/ 7 w 38"/>
                <a:gd name="T5" fmla="*/ 12 h 28"/>
                <a:gd name="T6" fmla="*/ 0 w 38"/>
                <a:gd name="T7" fmla="*/ 26 h 28"/>
                <a:gd name="T8" fmla="*/ 14 w 38"/>
                <a:gd name="T9" fmla="*/ 28 h 28"/>
                <a:gd name="T10" fmla="*/ 23 w 38"/>
                <a:gd name="T11" fmla="*/ 14 h 28"/>
                <a:gd name="T12" fmla="*/ 38 w 38"/>
                <a:gd name="T13" fmla="*/ 12 h 28"/>
                <a:gd name="T14" fmla="*/ 38 w 38"/>
                <a:gd name="T15" fmla="*/ 0 h 2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8" h="28">
                  <a:moveTo>
                    <a:pt x="38" y="0"/>
                  </a:moveTo>
                  <a:lnTo>
                    <a:pt x="21" y="2"/>
                  </a:lnTo>
                  <a:lnTo>
                    <a:pt x="7" y="12"/>
                  </a:lnTo>
                  <a:lnTo>
                    <a:pt x="0" y="26"/>
                  </a:lnTo>
                  <a:lnTo>
                    <a:pt x="14" y="28"/>
                  </a:lnTo>
                  <a:lnTo>
                    <a:pt x="23" y="14"/>
                  </a:lnTo>
                  <a:lnTo>
                    <a:pt x="38" y="12"/>
                  </a:lnTo>
                  <a:lnTo>
                    <a:pt x="38"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nvGrpSpPr>
            <p:cNvPr id="105" name="Group 104"/>
            <p:cNvGrpSpPr>
              <a:grpSpLocks/>
            </p:cNvGrpSpPr>
            <p:nvPr/>
          </p:nvGrpSpPr>
          <p:grpSpPr bwMode="auto">
            <a:xfrm>
              <a:off x="2830" y="3552"/>
              <a:ext cx="47" cy="132"/>
              <a:chOff x="2830" y="3552"/>
              <a:chExt cx="47" cy="132"/>
            </a:xfrm>
          </p:grpSpPr>
          <p:sp>
            <p:nvSpPr>
              <p:cNvPr id="159" name="Freeform 158"/>
              <p:cNvSpPr>
                <a:spLocks/>
              </p:cNvSpPr>
              <p:nvPr/>
            </p:nvSpPr>
            <p:spPr bwMode="auto">
              <a:xfrm>
                <a:off x="2830" y="3552"/>
                <a:ext cx="47" cy="132"/>
              </a:xfrm>
              <a:custGeom>
                <a:avLst/>
                <a:gdLst>
                  <a:gd name="T0" fmla="*/ 28 w 47"/>
                  <a:gd name="T1" fmla="*/ 45 h 132"/>
                  <a:gd name="T2" fmla="*/ 14 w 47"/>
                  <a:gd name="T3" fmla="*/ 45 h 132"/>
                  <a:gd name="T4" fmla="*/ 14 w 47"/>
                  <a:gd name="T5" fmla="*/ 100 h 132"/>
                  <a:gd name="T6" fmla="*/ 16 w 47"/>
                  <a:gd name="T7" fmla="*/ 120 h 132"/>
                  <a:gd name="T8" fmla="*/ 23 w 47"/>
                  <a:gd name="T9" fmla="*/ 127 h 132"/>
                  <a:gd name="T10" fmla="*/ 35 w 47"/>
                  <a:gd name="T11" fmla="*/ 132 h 132"/>
                  <a:gd name="T12" fmla="*/ 47 w 47"/>
                  <a:gd name="T13" fmla="*/ 129 h 132"/>
                  <a:gd name="T14" fmla="*/ 45 w 47"/>
                  <a:gd name="T15" fmla="*/ 115 h 132"/>
                  <a:gd name="T16" fmla="*/ 33 w 47"/>
                  <a:gd name="T17" fmla="*/ 115 h 132"/>
                  <a:gd name="T18" fmla="*/ 31 w 47"/>
                  <a:gd name="T19" fmla="*/ 110 h 132"/>
                  <a:gd name="T20" fmla="*/ 28 w 47"/>
                  <a:gd name="T21" fmla="*/ 103 h 132"/>
                  <a:gd name="T22" fmla="*/ 28 w 47"/>
                  <a:gd name="T23" fmla="*/ 45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7" h="132">
                    <a:moveTo>
                      <a:pt x="28" y="45"/>
                    </a:moveTo>
                    <a:lnTo>
                      <a:pt x="14" y="45"/>
                    </a:lnTo>
                    <a:lnTo>
                      <a:pt x="14" y="100"/>
                    </a:lnTo>
                    <a:lnTo>
                      <a:pt x="16" y="120"/>
                    </a:lnTo>
                    <a:lnTo>
                      <a:pt x="23" y="127"/>
                    </a:lnTo>
                    <a:lnTo>
                      <a:pt x="35" y="132"/>
                    </a:lnTo>
                    <a:lnTo>
                      <a:pt x="47" y="129"/>
                    </a:lnTo>
                    <a:lnTo>
                      <a:pt x="45" y="115"/>
                    </a:lnTo>
                    <a:lnTo>
                      <a:pt x="33" y="115"/>
                    </a:lnTo>
                    <a:lnTo>
                      <a:pt x="31" y="110"/>
                    </a:lnTo>
                    <a:lnTo>
                      <a:pt x="28" y="103"/>
                    </a:lnTo>
                    <a:lnTo>
                      <a:pt x="28" y="45"/>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60" name="Rectangle 159"/>
              <p:cNvSpPr>
                <a:spLocks/>
              </p:cNvSpPr>
              <p:nvPr/>
            </p:nvSpPr>
            <p:spPr bwMode="auto">
              <a:xfrm>
                <a:off x="2830" y="3643"/>
                <a:ext cx="45" cy="12"/>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rot="0" vert="horz" wrap="square" lIns="91440" tIns="45720" rIns="91440" bIns="45720" anchor="t" anchorCtr="0" upright="1">
                <a:noAutofit/>
              </a:bodyPr>
              <a:lstStyle/>
              <a:p>
                <a:endParaRPr lang="en-AU"/>
              </a:p>
            </p:txBody>
          </p:sp>
          <p:sp>
            <p:nvSpPr>
              <p:cNvPr id="161" name="Freeform 160"/>
              <p:cNvSpPr>
                <a:spLocks/>
              </p:cNvSpPr>
              <p:nvPr/>
            </p:nvSpPr>
            <p:spPr bwMode="auto">
              <a:xfrm>
                <a:off x="2830" y="3552"/>
                <a:ext cx="47" cy="132"/>
              </a:xfrm>
              <a:custGeom>
                <a:avLst/>
                <a:gdLst>
                  <a:gd name="T0" fmla="*/ 28 w 47"/>
                  <a:gd name="T1" fmla="*/ 0 h 132"/>
                  <a:gd name="T2" fmla="*/ 14 w 47"/>
                  <a:gd name="T3" fmla="*/ 12 h 132"/>
                  <a:gd name="T4" fmla="*/ 14 w 47"/>
                  <a:gd name="T5" fmla="*/ 33 h 132"/>
                  <a:gd name="T6" fmla="*/ 28 w 47"/>
                  <a:gd name="T7" fmla="*/ 33 h 132"/>
                  <a:gd name="T8" fmla="*/ 28 w 47"/>
                  <a:gd name="T9" fmla="*/ 0 h 132"/>
                </a:gdLst>
                <a:ahLst/>
                <a:cxnLst>
                  <a:cxn ang="0">
                    <a:pos x="T0" y="T1"/>
                  </a:cxn>
                  <a:cxn ang="0">
                    <a:pos x="T2" y="T3"/>
                  </a:cxn>
                  <a:cxn ang="0">
                    <a:pos x="T4" y="T5"/>
                  </a:cxn>
                  <a:cxn ang="0">
                    <a:pos x="T6" y="T7"/>
                  </a:cxn>
                  <a:cxn ang="0">
                    <a:pos x="T8" y="T9"/>
                  </a:cxn>
                </a:cxnLst>
                <a:rect l="0" t="0" r="r" b="b"/>
                <a:pathLst>
                  <a:path w="47" h="132">
                    <a:moveTo>
                      <a:pt x="28" y="0"/>
                    </a:moveTo>
                    <a:lnTo>
                      <a:pt x="14" y="12"/>
                    </a:lnTo>
                    <a:lnTo>
                      <a:pt x="14" y="33"/>
                    </a:lnTo>
                    <a:lnTo>
                      <a:pt x="28" y="33"/>
                    </a:lnTo>
                    <a:lnTo>
                      <a:pt x="28"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sp>
          <p:nvSpPr>
            <p:cNvPr id="106" name="Freeform 105"/>
            <p:cNvSpPr>
              <a:spLocks/>
            </p:cNvSpPr>
            <p:nvPr/>
          </p:nvSpPr>
          <p:spPr bwMode="auto">
            <a:xfrm>
              <a:off x="2983" y="3586"/>
              <a:ext cx="43" cy="98"/>
            </a:xfrm>
            <a:custGeom>
              <a:avLst/>
              <a:gdLst>
                <a:gd name="T0" fmla="*/ 2 w 43"/>
                <a:gd name="T1" fmla="*/ 0 h 98"/>
                <a:gd name="T2" fmla="*/ 0 w 43"/>
                <a:gd name="T3" fmla="*/ 0 h 98"/>
                <a:gd name="T4" fmla="*/ 0 w 43"/>
                <a:gd name="T5" fmla="*/ 12 h 98"/>
                <a:gd name="T6" fmla="*/ 19 w 43"/>
                <a:gd name="T7" fmla="*/ 19 h 98"/>
                <a:gd name="T8" fmla="*/ 26 w 43"/>
                <a:gd name="T9" fmla="*/ 48 h 98"/>
                <a:gd name="T10" fmla="*/ 19 w 43"/>
                <a:gd name="T11" fmla="*/ 76 h 98"/>
                <a:gd name="T12" fmla="*/ 0 w 43"/>
                <a:gd name="T13" fmla="*/ 84 h 98"/>
                <a:gd name="T14" fmla="*/ 0 w 43"/>
                <a:gd name="T15" fmla="*/ 98 h 98"/>
                <a:gd name="T16" fmla="*/ 16 w 43"/>
                <a:gd name="T17" fmla="*/ 93 h 98"/>
                <a:gd name="T18" fmla="*/ 31 w 43"/>
                <a:gd name="T19" fmla="*/ 84 h 98"/>
                <a:gd name="T20" fmla="*/ 40 w 43"/>
                <a:gd name="T21" fmla="*/ 69 h 98"/>
                <a:gd name="T22" fmla="*/ 43 w 43"/>
                <a:gd name="T23" fmla="*/ 48 h 98"/>
                <a:gd name="T24" fmla="*/ 40 w 43"/>
                <a:gd name="T25" fmla="*/ 26 h 98"/>
                <a:gd name="T26" fmla="*/ 31 w 43"/>
                <a:gd name="T27" fmla="*/ 12 h 98"/>
                <a:gd name="T28" fmla="*/ 19 w 43"/>
                <a:gd name="T29" fmla="*/ 2 h 98"/>
                <a:gd name="T30" fmla="*/ 2 w 43"/>
                <a:gd name="T31" fmla="*/ 0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3" h="98">
                  <a:moveTo>
                    <a:pt x="2" y="0"/>
                  </a:moveTo>
                  <a:lnTo>
                    <a:pt x="0" y="0"/>
                  </a:lnTo>
                  <a:lnTo>
                    <a:pt x="0" y="12"/>
                  </a:lnTo>
                  <a:lnTo>
                    <a:pt x="19" y="19"/>
                  </a:lnTo>
                  <a:lnTo>
                    <a:pt x="26" y="48"/>
                  </a:lnTo>
                  <a:lnTo>
                    <a:pt x="19" y="76"/>
                  </a:lnTo>
                  <a:lnTo>
                    <a:pt x="0" y="84"/>
                  </a:lnTo>
                  <a:lnTo>
                    <a:pt x="0" y="98"/>
                  </a:lnTo>
                  <a:lnTo>
                    <a:pt x="16" y="93"/>
                  </a:lnTo>
                  <a:lnTo>
                    <a:pt x="31" y="84"/>
                  </a:lnTo>
                  <a:lnTo>
                    <a:pt x="40" y="69"/>
                  </a:lnTo>
                  <a:lnTo>
                    <a:pt x="43" y="48"/>
                  </a:lnTo>
                  <a:lnTo>
                    <a:pt x="40" y="26"/>
                  </a:lnTo>
                  <a:lnTo>
                    <a:pt x="31" y="12"/>
                  </a:lnTo>
                  <a:lnTo>
                    <a:pt x="19" y="2"/>
                  </a:lnTo>
                  <a:lnTo>
                    <a:pt x="2"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nvGrpSpPr>
            <p:cNvPr id="107" name="Group 106"/>
            <p:cNvGrpSpPr>
              <a:grpSpLocks/>
            </p:cNvGrpSpPr>
            <p:nvPr/>
          </p:nvGrpSpPr>
          <p:grpSpPr bwMode="auto">
            <a:xfrm>
              <a:off x="2942" y="3550"/>
              <a:ext cx="41" cy="134"/>
              <a:chOff x="2942" y="3550"/>
              <a:chExt cx="41" cy="134"/>
            </a:xfrm>
          </p:grpSpPr>
          <p:sp>
            <p:nvSpPr>
              <p:cNvPr id="156" name="Freeform 155"/>
              <p:cNvSpPr>
                <a:spLocks/>
              </p:cNvSpPr>
              <p:nvPr/>
            </p:nvSpPr>
            <p:spPr bwMode="auto">
              <a:xfrm>
                <a:off x="2942" y="3550"/>
                <a:ext cx="41" cy="134"/>
              </a:xfrm>
              <a:custGeom>
                <a:avLst/>
                <a:gdLst>
                  <a:gd name="T0" fmla="*/ 40 w 41"/>
                  <a:gd name="T1" fmla="*/ 120 h 134"/>
                  <a:gd name="T2" fmla="*/ 16 w 41"/>
                  <a:gd name="T3" fmla="*/ 120 h 134"/>
                  <a:gd name="T4" fmla="*/ 26 w 41"/>
                  <a:gd name="T5" fmla="*/ 129 h 134"/>
                  <a:gd name="T6" fmla="*/ 40 w 41"/>
                  <a:gd name="T7" fmla="*/ 134 h 134"/>
                  <a:gd name="T8" fmla="*/ 40 w 41"/>
                  <a:gd name="T9" fmla="*/ 120 h 134"/>
                </a:gdLst>
                <a:ahLst/>
                <a:cxnLst>
                  <a:cxn ang="0">
                    <a:pos x="T0" y="T1"/>
                  </a:cxn>
                  <a:cxn ang="0">
                    <a:pos x="T2" y="T3"/>
                  </a:cxn>
                  <a:cxn ang="0">
                    <a:pos x="T4" y="T5"/>
                  </a:cxn>
                  <a:cxn ang="0">
                    <a:pos x="T6" y="T7"/>
                  </a:cxn>
                  <a:cxn ang="0">
                    <a:pos x="T8" y="T9"/>
                  </a:cxn>
                </a:cxnLst>
                <a:rect l="0" t="0" r="r" b="b"/>
                <a:pathLst>
                  <a:path w="41" h="134">
                    <a:moveTo>
                      <a:pt x="40" y="120"/>
                    </a:moveTo>
                    <a:lnTo>
                      <a:pt x="16" y="120"/>
                    </a:lnTo>
                    <a:lnTo>
                      <a:pt x="26" y="129"/>
                    </a:lnTo>
                    <a:lnTo>
                      <a:pt x="40" y="134"/>
                    </a:lnTo>
                    <a:lnTo>
                      <a:pt x="40" y="12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57" name="Freeform 156"/>
              <p:cNvSpPr>
                <a:spLocks/>
              </p:cNvSpPr>
              <p:nvPr/>
            </p:nvSpPr>
            <p:spPr bwMode="auto">
              <a:xfrm>
                <a:off x="2942" y="3550"/>
                <a:ext cx="41" cy="134"/>
              </a:xfrm>
              <a:custGeom>
                <a:avLst/>
                <a:gdLst>
                  <a:gd name="T0" fmla="*/ 16 w 41"/>
                  <a:gd name="T1" fmla="*/ 0 h 134"/>
                  <a:gd name="T2" fmla="*/ 0 w 41"/>
                  <a:gd name="T3" fmla="*/ 0 h 134"/>
                  <a:gd name="T4" fmla="*/ 0 w 41"/>
                  <a:gd name="T5" fmla="*/ 131 h 134"/>
                  <a:gd name="T6" fmla="*/ 16 w 41"/>
                  <a:gd name="T7" fmla="*/ 131 h 134"/>
                  <a:gd name="T8" fmla="*/ 16 w 41"/>
                  <a:gd name="T9" fmla="*/ 120 h 134"/>
                  <a:gd name="T10" fmla="*/ 40 w 41"/>
                  <a:gd name="T11" fmla="*/ 120 h 134"/>
                  <a:gd name="T12" fmla="*/ 19 w 41"/>
                  <a:gd name="T13" fmla="*/ 107 h 134"/>
                  <a:gd name="T14" fmla="*/ 16 w 41"/>
                  <a:gd name="T15" fmla="*/ 83 h 134"/>
                  <a:gd name="T16" fmla="*/ 23 w 41"/>
                  <a:gd name="T17" fmla="*/ 55 h 134"/>
                  <a:gd name="T18" fmla="*/ 40 w 41"/>
                  <a:gd name="T19" fmla="*/ 47 h 134"/>
                  <a:gd name="T20" fmla="*/ 16 w 41"/>
                  <a:gd name="T21" fmla="*/ 47 h 134"/>
                  <a:gd name="T22" fmla="*/ 16 w 41"/>
                  <a:gd name="T23" fmla="*/ 0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1" h="134">
                    <a:moveTo>
                      <a:pt x="16" y="0"/>
                    </a:moveTo>
                    <a:lnTo>
                      <a:pt x="0" y="0"/>
                    </a:lnTo>
                    <a:lnTo>
                      <a:pt x="0" y="131"/>
                    </a:lnTo>
                    <a:lnTo>
                      <a:pt x="16" y="131"/>
                    </a:lnTo>
                    <a:lnTo>
                      <a:pt x="16" y="120"/>
                    </a:lnTo>
                    <a:lnTo>
                      <a:pt x="40" y="120"/>
                    </a:lnTo>
                    <a:lnTo>
                      <a:pt x="19" y="107"/>
                    </a:lnTo>
                    <a:lnTo>
                      <a:pt x="16" y="83"/>
                    </a:lnTo>
                    <a:lnTo>
                      <a:pt x="23" y="55"/>
                    </a:lnTo>
                    <a:lnTo>
                      <a:pt x="40" y="47"/>
                    </a:lnTo>
                    <a:lnTo>
                      <a:pt x="16" y="47"/>
                    </a:lnTo>
                    <a:lnTo>
                      <a:pt x="16"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58" name="Freeform 157"/>
              <p:cNvSpPr>
                <a:spLocks/>
              </p:cNvSpPr>
              <p:nvPr/>
            </p:nvSpPr>
            <p:spPr bwMode="auto">
              <a:xfrm>
                <a:off x="2942" y="3550"/>
                <a:ext cx="41" cy="134"/>
              </a:xfrm>
              <a:custGeom>
                <a:avLst/>
                <a:gdLst>
                  <a:gd name="T0" fmla="*/ 40 w 41"/>
                  <a:gd name="T1" fmla="*/ 35 h 134"/>
                  <a:gd name="T2" fmla="*/ 16 w 41"/>
                  <a:gd name="T3" fmla="*/ 47 h 134"/>
                  <a:gd name="T4" fmla="*/ 40 w 41"/>
                  <a:gd name="T5" fmla="*/ 47 h 134"/>
                  <a:gd name="T6" fmla="*/ 40 w 41"/>
                  <a:gd name="T7" fmla="*/ 35 h 134"/>
                </a:gdLst>
                <a:ahLst/>
                <a:cxnLst>
                  <a:cxn ang="0">
                    <a:pos x="T0" y="T1"/>
                  </a:cxn>
                  <a:cxn ang="0">
                    <a:pos x="T2" y="T3"/>
                  </a:cxn>
                  <a:cxn ang="0">
                    <a:pos x="T4" y="T5"/>
                  </a:cxn>
                  <a:cxn ang="0">
                    <a:pos x="T6" y="T7"/>
                  </a:cxn>
                </a:cxnLst>
                <a:rect l="0" t="0" r="r" b="b"/>
                <a:pathLst>
                  <a:path w="41" h="134">
                    <a:moveTo>
                      <a:pt x="40" y="35"/>
                    </a:moveTo>
                    <a:lnTo>
                      <a:pt x="16" y="47"/>
                    </a:lnTo>
                    <a:lnTo>
                      <a:pt x="40" y="47"/>
                    </a:lnTo>
                    <a:lnTo>
                      <a:pt x="40" y="35"/>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sp>
          <p:nvSpPr>
            <p:cNvPr id="108" name="Freeform 107"/>
            <p:cNvSpPr>
              <a:spLocks/>
            </p:cNvSpPr>
            <p:nvPr/>
          </p:nvSpPr>
          <p:spPr bwMode="auto">
            <a:xfrm>
              <a:off x="3084" y="3586"/>
              <a:ext cx="46" cy="98"/>
            </a:xfrm>
            <a:custGeom>
              <a:avLst/>
              <a:gdLst>
                <a:gd name="T0" fmla="*/ 0 w 46"/>
                <a:gd name="T1" fmla="*/ 0 h 98"/>
                <a:gd name="T2" fmla="*/ 0 w 46"/>
                <a:gd name="T3" fmla="*/ 12 h 98"/>
                <a:gd name="T4" fmla="*/ 19 w 46"/>
                <a:gd name="T5" fmla="*/ 19 h 98"/>
                <a:gd name="T6" fmla="*/ 28 w 46"/>
                <a:gd name="T7" fmla="*/ 48 h 98"/>
                <a:gd name="T8" fmla="*/ 19 w 46"/>
                <a:gd name="T9" fmla="*/ 76 h 98"/>
                <a:gd name="T10" fmla="*/ 0 w 46"/>
                <a:gd name="T11" fmla="*/ 84 h 98"/>
                <a:gd name="T12" fmla="*/ 0 w 46"/>
                <a:gd name="T13" fmla="*/ 98 h 98"/>
                <a:gd name="T14" fmla="*/ 23 w 46"/>
                <a:gd name="T15" fmla="*/ 91 h 98"/>
                <a:gd name="T16" fmla="*/ 38 w 46"/>
                <a:gd name="T17" fmla="*/ 76 h 98"/>
                <a:gd name="T18" fmla="*/ 45 w 46"/>
                <a:gd name="T19" fmla="*/ 48 h 98"/>
                <a:gd name="T20" fmla="*/ 40 w 46"/>
                <a:gd name="T21" fmla="*/ 26 h 98"/>
                <a:gd name="T22" fmla="*/ 33 w 46"/>
                <a:gd name="T23" fmla="*/ 12 h 98"/>
                <a:gd name="T24" fmla="*/ 19 w 46"/>
                <a:gd name="T25" fmla="*/ 2 h 98"/>
                <a:gd name="T26" fmla="*/ 0 w 46"/>
                <a:gd name="T27" fmla="*/ 0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6" h="98">
                  <a:moveTo>
                    <a:pt x="0" y="0"/>
                  </a:moveTo>
                  <a:lnTo>
                    <a:pt x="0" y="12"/>
                  </a:lnTo>
                  <a:lnTo>
                    <a:pt x="19" y="19"/>
                  </a:lnTo>
                  <a:lnTo>
                    <a:pt x="28" y="48"/>
                  </a:lnTo>
                  <a:lnTo>
                    <a:pt x="19" y="76"/>
                  </a:lnTo>
                  <a:lnTo>
                    <a:pt x="0" y="84"/>
                  </a:lnTo>
                  <a:lnTo>
                    <a:pt x="0" y="98"/>
                  </a:lnTo>
                  <a:lnTo>
                    <a:pt x="23" y="91"/>
                  </a:lnTo>
                  <a:lnTo>
                    <a:pt x="38" y="76"/>
                  </a:lnTo>
                  <a:lnTo>
                    <a:pt x="45" y="48"/>
                  </a:lnTo>
                  <a:lnTo>
                    <a:pt x="40" y="26"/>
                  </a:lnTo>
                  <a:lnTo>
                    <a:pt x="33" y="12"/>
                  </a:lnTo>
                  <a:lnTo>
                    <a:pt x="19" y="2"/>
                  </a:lnTo>
                  <a:lnTo>
                    <a:pt x="0"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09" name="Freeform 108"/>
            <p:cNvSpPr>
              <a:spLocks/>
            </p:cNvSpPr>
            <p:nvPr/>
          </p:nvSpPr>
          <p:spPr bwMode="auto">
            <a:xfrm>
              <a:off x="3038" y="3586"/>
              <a:ext cx="46" cy="98"/>
            </a:xfrm>
            <a:custGeom>
              <a:avLst/>
              <a:gdLst>
                <a:gd name="T0" fmla="*/ 45 w 46"/>
                <a:gd name="T1" fmla="*/ 0 h 98"/>
                <a:gd name="T2" fmla="*/ 14 w 46"/>
                <a:gd name="T3" fmla="*/ 7 h 98"/>
                <a:gd name="T4" fmla="*/ 4 w 46"/>
                <a:gd name="T5" fmla="*/ 26 h 98"/>
                <a:gd name="T6" fmla="*/ 0 w 46"/>
                <a:gd name="T7" fmla="*/ 48 h 98"/>
                <a:gd name="T8" fmla="*/ 4 w 46"/>
                <a:gd name="T9" fmla="*/ 69 h 98"/>
                <a:gd name="T10" fmla="*/ 11 w 46"/>
                <a:gd name="T11" fmla="*/ 86 h 98"/>
                <a:gd name="T12" fmla="*/ 26 w 46"/>
                <a:gd name="T13" fmla="*/ 93 h 98"/>
                <a:gd name="T14" fmla="*/ 45 w 46"/>
                <a:gd name="T15" fmla="*/ 98 h 98"/>
                <a:gd name="T16" fmla="*/ 45 w 46"/>
                <a:gd name="T17" fmla="*/ 84 h 98"/>
                <a:gd name="T18" fmla="*/ 26 w 46"/>
                <a:gd name="T19" fmla="*/ 76 h 98"/>
                <a:gd name="T20" fmla="*/ 16 w 46"/>
                <a:gd name="T21" fmla="*/ 48 h 98"/>
                <a:gd name="T22" fmla="*/ 26 w 46"/>
                <a:gd name="T23" fmla="*/ 19 h 98"/>
                <a:gd name="T24" fmla="*/ 45 w 46"/>
                <a:gd name="T25" fmla="*/ 12 h 98"/>
                <a:gd name="T26" fmla="*/ 45 w 46"/>
                <a:gd name="T27" fmla="*/ 0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6" h="98">
                  <a:moveTo>
                    <a:pt x="45" y="0"/>
                  </a:moveTo>
                  <a:lnTo>
                    <a:pt x="14" y="7"/>
                  </a:lnTo>
                  <a:lnTo>
                    <a:pt x="4" y="26"/>
                  </a:lnTo>
                  <a:lnTo>
                    <a:pt x="0" y="48"/>
                  </a:lnTo>
                  <a:lnTo>
                    <a:pt x="4" y="69"/>
                  </a:lnTo>
                  <a:lnTo>
                    <a:pt x="11" y="86"/>
                  </a:lnTo>
                  <a:lnTo>
                    <a:pt x="26" y="93"/>
                  </a:lnTo>
                  <a:lnTo>
                    <a:pt x="45" y="98"/>
                  </a:lnTo>
                  <a:lnTo>
                    <a:pt x="45" y="84"/>
                  </a:lnTo>
                  <a:lnTo>
                    <a:pt x="26" y="76"/>
                  </a:lnTo>
                  <a:lnTo>
                    <a:pt x="16" y="48"/>
                  </a:lnTo>
                  <a:lnTo>
                    <a:pt x="26" y="19"/>
                  </a:lnTo>
                  <a:lnTo>
                    <a:pt x="45" y="12"/>
                  </a:lnTo>
                  <a:lnTo>
                    <a:pt x="45"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nvGrpSpPr>
            <p:cNvPr id="110" name="Group 109"/>
            <p:cNvGrpSpPr>
              <a:grpSpLocks/>
            </p:cNvGrpSpPr>
            <p:nvPr/>
          </p:nvGrpSpPr>
          <p:grpSpPr bwMode="auto">
            <a:xfrm>
              <a:off x="3139" y="3552"/>
              <a:ext cx="46" cy="132"/>
              <a:chOff x="3139" y="3552"/>
              <a:chExt cx="46" cy="132"/>
            </a:xfrm>
          </p:grpSpPr>
          <p:sp>
            <p:nvSpPr>
              <p:cNvPr id="153" name="Freeform 152"/>
              <p:cNvSpPr>
                <a:spLocks/>
              </p:cNvSpPr>
              <p:nvPr/>
            </p:nvSpPr>
            <p:spPr bwMode="auto">
              <a:xfrm>
                <a:off x="3139" y="3552"/>
                <a:ext cx="46" cy="132"/>
              </a:xfrm>
              <a:custGeom>
                <a:avLst/>
                <a:gdLst>
                  <a:gd name="T0" fmla="*/ 28 w 46"/>
                  <a:gd name="T1" fmla="*/ 45 h 132"/>
                  <a:gd name="T2" fmla="*/ 11 w 46"/>
                  <a:gd name="T3" fmla="*/ 45 h 132"/>
                  <a:gd name="T4" fmla="*/ 11 w 46"/>
                  <a:gd name="T5" fmla="*/ 100 h 132"/>
                  <a:gd name="T6" fmla="*/ 14 w 46"/>
                  <a:gd name="T7" fmla="*/ 120 h 132"/>
                  <a:gd name="T8" fmla="*/ 19 w 46"/>
                  <a:gd name="T9" fmla="*/ 127 h 132"/>
                  <a:gd name="T10" fmla="*/ 33 w 46"/>
                  <a:gd name="T11" fmla="*/ 132 h 132"/>
                  <a:gd name="T12" fmla="*/ 45 w 46"/>
                  <a:gd name="T13" fmla="*/ 129 h 132"/>
                  <a:gd name="T14" fmla="*/ 43 w 46"/>
                  <a:gd name="T15" fmla="*/ 115 h 132"/>
                  <a:gd name="T16" fmla="*/ 31 w 46"/>
                  <a:gd name="T17" fmla="*/ 115 h 132"/>
                  <a:gd name="T18" fmla="*/ 28 w 46"/>
                  <a:gd name="T19" fmla="*/ 110 h 132"/>
                  <a:gd name="T20" fmla="*/ 28 w 46"/>
                  <a:gd name="T21" fmla="*/ 45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6" h="132">
                    <a:moveTo>
                      <a:pt x="28" y="45"/>
                    </a:moveTo>
                    <a:lnTo>
                      <a:pt x="11" y="45"/>
                    </a:lnTo>
                    <a:lnTo>
                      <a:pt x="11" y="100"/>
                    </a:lnTo>
                    <a:lnTo>
                      <a:pt x="14" y="120"/>
                    </a:lnTo>
                    <a:lnTo>
                      <a:pt x="19" y="127"/>
                    </a:lnTo>
                    <a:lnTo>
                      <a:pt x="33" y="132"/>
                    </a:lnTo>
                    <a:lnTo>
                      <a:pt x="45" y="129"/>
                    </a:lnTo>
                    <a:lnTo>
                      <a:pt x="43" y="115"/>
                    </a:lnTo>
                    <a:lnTo>
                      <a:pt x="31" y="115"/>
                    </a:lnTo>
                    <a:lnTo>
                      <a:pt x="28" y="110"/>
                    </a:lnTo>
                    <a:lnTo>
                      <a:pt x="28" y="45"/>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54" name="Rectangle 153"/>
              <p:cNvSpPr>
                <a:spLocks/>
              </p:cNvSpPr>
              <p:nvPr/>
            </p:nvSpPr>
            <p:spPr bwMode="auto">
              <a:xfrm>
                <a:off x="3139" y="3643"/>
                <a:ext cx="43" cy="12"/>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rot="0" vert="horz" wrap="square" lIns="91440" tIns="45720" rIns="91440" bIns="45720" anchor="t" anchorCtr="0" upright="1">
                <a:noAutofit/>
              </a:bodyPr>
              <a:lstStyle/>
              <a:p>
                <a:endParaRPr lang="en-AU"/>
              </a:p>
            </p:txBody>
          </p:sp>
          <p:sp>
            <p:nvSpPr>
              <p:cNvPr id="155" name="Freeform 154"/>
              <p:cNvSpPr>
                <a:spLocks/>
              </p:cNvSpPr>
              <p:nvPr/>
            </p:nvSpPr>
            <p:spPr bwMode="auto">
              <a:xfrm>
                <a:off x="3139" y="3552"/>
                <a:ext cx="46" cy="132"/>
              </a:xfrm>
              <a:custGeom>
                <a:avLst/>
                <a:gdLst>
                  <a:gd name="T0" fmla="*/ 28 w 46"/>
                  <a:gd name="T1" fmla="*/ 0 h 132"/>
                  <a:gd name="T2" fmla="*/ 11 w 46"/>
                  <a:gd name="T3" fmla="*/ 12 h 132"/>
                  <a:gd name="T4" fmla="*/ 11 w 46"/>
                  <a:gd name="T5" fmla="*/ 33 h 132"/>
                  <a:gd name="T6" fmla="*/ 28 w 46"/>
                  <a:gd name="T7" fmla="*/ 33 h 132"/>
                  <a:gd name="T8" fmla="*/ 28 w 46"/>
                  <a:gd name="T9" fmla="*/ 0 h 132"/>
                </a:gdLst>
                <a:ahLst/>
                <a:cxnLst>
                  <a:cxn ang="0">
                    <a:pos x="T0" y="T1"/>
                  </a:cxn>
                  <a:cxn ang="0">
                    <a:pos x="T2" y="T3"/>
                  </a:cxn>
                  <a:cxn ang="0">
                    <a:pos x="T4" y="T5"/>
                  </a:cxn>
                  <a:cxn ang="0">
                    <a:pos x="T6" y="T7"/>
                  </a:cxn>
                  <a:cxn ang="0">
                    <a:pos x="T8" y="T9"/>
                  </a:cxn>
                </a:cxnLst>
                <a:rect l="0" t="0" r="r" b="b"/>
                <a:pathLst>
                  <a:path w="46" h="132">
                    <a:moveTo>
                      <a:pt x="28" y="0"/>
                    </a:moveTo>
                    <a:lnTo>
                      <a:pt x="11" y="12"/>
                    </a:lnTo>
                    <a:lnTo>
                      <a:pt x="11" y="33"/>
                    </a:lnTo>
                    <a:lnTo>
                      <a:pt x="28" y="33"/>
                    </a:lnTo>
                    <a:lnTo>
                      <a:pt x="28"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grpSp>
          <p:nvGrpSpPr>
            <p:cNvPr id="111" name="Group 110"/>
            <p:cNvGrpSpPr>
              <a:grpSpLocks/>
            </p:cNvGrpSpPr>
            <p:nvPr/>
          </p:nvGrpSpPr>
          <p:grpSpPr bwMode="auto">
            <a:xfrm>
              <a:off x="3190" y="3552"/>
              <a:ext cx="47" cy="132"/>
              <a:chOff x="3190" y="3552"/>
              <a:chExt cx="47" cy="132"/>
            </a:xfrm>
          </p:grpSpPr>
          <p:sp>
            <p:nvSpPr>
              <p:cNvPr id="150" name="Freeform 149"/>
              <p:cNvSpPr>
                <a:spLocks/>
              </p:cNvSpPr>
              <p:nvPr/>
            </p:nvSpPr>
            <p:spPr bwMode="auto">
              <a:xfrm>
                <a:off x="3190" y="3552"/>
                <a:ext cx="47" cy="132"/>
              </a:xfrm>
              <a:custGeom>
                <a:avLst/>
                <a:gdLst>
                  <a:gd name="T0" fmla="*/ 28 w 47"/>
                  <a:gd name="T1" fmla="*/ 45 h 132"/>
                  <a:gd name="T2" fmla="*/ 11 w 47"/>
                  <a:gd name="T3" fmla="*/ 45 h 132"/>
                  <a:gd name="T4" fmla="*/ 11 w 47"/>
                  <a:gd name="T5" fmla="*/ 100 h 132"/>
                  <a:gd name="T6" fmla="*/ 14 w 47"/>
                  <a:gd name="T7" fmla="*/ 120 h 132"/>
                  <a:gd name="T8" fmla="*/ 21 w 47"/>
                  <a:gd name="T9" fmla="*/ 127 h 132"/>
                  <a:gd name="T10" fmla="*/ 33 w 47"/>
                  <a:gd name="T11" fmla="*/ 132 h 132"/>
                  <a:gd name="T12" fmla="*/ 47 w 47"/>
                  <a:gd name="T13" fmla="*/ 129 h 132"/>
                  <a:gd name="T14" fmla="*/ 43 w 47"/>
                  <a:gd name="T15" fmla="*/ 115 h 132"/>
                  <a:gd name="T16" fmla="*/ 31 w 47"/>
                  <a:gd name="T17" fmla="*/ 115 h 132"/>
                  <a:gd name="T18" fmla="*/ 28 w 47"/>
                  <a:gd name="T19" fmla="*/ 110 h 132"/>
                  <a:gd name="T20" fmla="*/ 28 w 47"/>
                  <a:gd name="T21" fmla="*/ 45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7" h="132">
                    <a:moveTo>
                      <a:pt x="28" y="45"/>
                    </a:moveTo>
                    <a:lnTo>
                      <a:pt x="11" y="45"/>
                    </a:lnTo>
                    <a:lnTo>
                      <a:pt x="11" y="100"/>
                    </a:lnTo>
                    <a:lnTo>
                      <a:pt x="14" y="120"/>
                    </a:lnTo>
                    <a:lnTo>
                      <a:pt x="21" y="127"/>
                    </a:lnTo>
                    <a:lnTo>
                      <a:pt x="33" y="132"/>
                    </a:lnTo>
                    <a:lnTo>
                      <a:pt x="47" y="129"/>
                    </a:lnTo>
                    <a:lnTo>
                      <a:pt x="43" y="115"/>
                    </a:lnTo>
                    <a:lnTo>
                      <a:pt x="31" y="115"/>
                    </a:lnTo>
                    <a:lnTo>
                      <a:pt x="28" y="110"/>
                    </a:lnTo>
                    <a:lnTo>
                      <a:pt x="28" y="45"/>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51" name="Rectangle 150"/>
              <p:cNvSpPr>
                <a:spLocks/>
              </p:cNvSpPr>
              <p:nvPr/>
            </p:nvSpPr>
            <p:spPr bwMode="auto">
              <a:xfrm>
                <a:off x="3190" y="3643"/>
                <a:ext cx="43" cy="12"/>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rot="0" vert="horz" wrap="square" lIns="91440" tIns="45720" rIns="91440" bIns="45720" anchor="t" anchorCtr="0" upright="1">
                <a:noAutofit/>
              </a:bodyPr>
              <a:lstStyle/>
              <a:p>
                <a:endParaRPr lang="en-AU"/>
              </a:p>
            </p:txBody>
          </p:sp>
          <p:sp>
            <p:nvSpPr>
              <p:cNvPr id="152" name="Freeform 151"/>
              <p:cNvSpPr>
                <a:spLocks/>
              </p:cNvSpPr>
              <p:nvPr/>
            </p:nvSpPr>
            <p:spPr bwMode="auto">
              <a:xfrm>
                <a:off x="3190" y="3552"/>
                <a:ext cx="47" cy="132"/>
              </a:xfrm>
              <a:custGeom>
                <a:avLst/>
                <a:gdLst>
                  <a:gd name="T0" fmla="*/ 28 w 47"/>
                  <a:gd name="T1" fmla="*/ 0 h 132"/>
                  <a:gd name="T2" fmla="*/ 11 w 47"/>
                  <a:gd name="T3" fmla="*/ 12 h 132"/>
                  <a:gd name="T4" fmla="*/ 11 w 47"/>
                  <a:gd name="T5" fmla="*/ 33 h 132"/>
                  <a:gd name="T6" fmla="*/ 28 w 47"/>
                  <a:gd name="T7" fmla="*/ 33 h 132"/>
                  <a:gd name="T8" fmla="*/ 28 w 47"/>
                  <a:gd name="T9" fmla="*/ 0 h 132"/>
                </a:gdLst>
                <a:ahLst/>
                <a:cxnLst>
                  <a:cxn ang="0">
                    <a:pos x="T0" y="T1"/>
                  </a:cxn>
                  <a:cxn ang="0">
                    <a:pos x="T2" y="T3"/>
                  </a:cxn>
                  <a:cxn ang="0">
                    <a:pos x="T4" y="T5"/>
                  </a:cxn>
                  <a:cxn ang="0">
                    <a:pos x="T6" y="T7"/>
                  </a:cxn>
                  <a:cxn ang="0">
                    <a:pos x="T8" y="T9"/>
                  </a:cxn>
                </a:cxnLst>
                <a:rect l="0" t="0" r="r" b="b"/>
                <a:pathLst>
                  <a:path w="47" h="132">
                    <a:moveTo>
                      <a:pt x="28" y="0"/>
                    </a:moveTo>
                    <a:lnTo>
                      <a:pt x="11" y="12"/>
                    </a:lnTo>
                    <a:lnTo>
                      <a:pt x="11" y="33"/>
                    </a:lnTo>
                    <a:lnTo>
                      <a:pt x="28" y="33"/>
                    </a:lnTo>
                    <a:lnTo>
                      <a:pt x="28"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sp>
          <p:nvSpPr>
            <p:cNvPr id="112" name="Freeform 111"/>
            <p:cNvSpPr>
              <a:spLocks/>
            </p:cNvSpPr>
            <p:nvPr/>
          </p:nvSpPr>
          <p:spPr bwMode="auto">
            <a:xfrm>
              <a:off x="3288" y="3586"/>
              <a:ext cx="45" cy="98"/>
            </a:xfrm>
            <a:custGeom>
              <a:avLst/>
              <a:gdLst>
                <a:gd name="T0" fmla="*/ 0 w 45"/>
                <a:gd name="T1" fmla="*/ 0 h 98"/>
                <a:gd name="T2" fmla="*/ 0 w 45"/>
                <a:gd name="T3" fmla="*/ 12 h 98"/>
                <a:gd name="T4" fmla="*/ 21 w 45"/>
                <a:gd name="T5" fmla="*/ 19 h 98"/>
                <a:gd name="T6" fmla="*/ 28 w 45"/>
                <a:gd name="T7" fmla="*/ 48 h 98"/>
                <a:gd name="T8" fmla="*/ 21 w 45"/>
                <a:gd name="T9" fmla="*/ 76 h 98"/>
                <a:gd name="T10" fmla="*/ 0 w 45"/>
                <a:gd name="T11" fmla="*/ 84 h 98"/>
                <a:gd name="T12" fmla="*/ 0 w 45"/>
                <a:gd name="T13" fmla="*/ 98 h 98"/>
                <a:gd name="T14" fmla="*/ 21 w 45"/>
                <a:gd name="T15" fmla="*/ 91 h 98"/>
                <a:gd name="T16" fmla="*/ 40 w 45"/>
                <a:gd name="T17" fmla="*/ 76 h 98"/>
                <a:gd name="T18" fmla="*/ 45 w 45"/>
                <a:gd name="T19" fmla="*/ 48 h 98"/>
                <a:gd name="T20" fmla="*/ 43 w 45"/>
                <a:gd name="T21" fmla="*/ 26 h 98"/>
                <a:gd name="T22" fmla="*/ 33 w 45"/>
                <a:gd name="T23" fmla="*/ 12 h 98"/>
                <a:gd name="T24" fmla="*/ 19 w 45"/>
                <a:gd name="T25" fmla="*/ 2 h 98"/>
                <a:gd name="T26" fmla="*/ 0 w 45"/>
                <a:gd name="T27" fmla="*/ 0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5" h="98">
                  <a:moveTo>
                    <a:pt x="0" y="0"/>
                  </a:moveTo>
                  <a:lnTo>
                    <a:pt x="0" y="12"/>
                  </a:lnTo>
                  <a:lnTo>
                    <a:pt x="21" y="19"/>
                  </a:lnTo>
                  <a:lnTo>
                    <a:pt x="28" y="48"/>
                  </a:lnTo>
                  <a:lnTo>
                    <a:pt x="21" y="76"/>
                  </a:lnTo>
                  <a:lnTo>
                    <a:pt x="0" y="84"/>
                  </a:lnTo>
                  <a:lnTo>
                    <a:pt x="0" y="98"/>
                  </a:lnTo>
                  <a:lnTo>
                    <a:pt x="21" y="91"/>
                  </a:lnTo>
                  <a:lnTo>
                    <a:pt x="40" y="76"/>
                  </a:lnTo>
                  <a:lnTo>
                    <a:pt x="45" y="48"/>
                  </a:lnTo>
                  <a:lnTo>
                    <a:pt x="43" y="26"/>
                  </a:lnTo>
                  <a:lnTo>
                    <a:pt x="33" y="12"/>
                  </a:lnTo>
                  <a:lnTo>
                    <a:pt x="19" y="2"/>
                  </a:lnTo>
                  <a:lnTo>
                    <a:pt x="0"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13" name="Freeform 112"/>
            <p:cNvSpPr>
              <a:spLocks/>
            </p:cNvSpPr>
            <p:nvPr/>
          </p:nvSpPr>
          <p:spPr bwMode="auto">
            <a:xfrm>
              <a:off x="3245" y="3586"/>
              <a:ext cx="43" cy="98"/>
            </a:xfrm>
            <a:custGeom>
              <a:avLst/>
              <a:gdLst>
                <a:gd name="T0" fmla="*/ 43 w 43"/>
                <a:gd name="T1" fmla="*/ 0 h 98"/>
                <a:gd name="T2" fmla="*/ 14 w 43"/>
                <a:gd name="T3" fmla="*/ 7 h 98"/>
                <a:gd name="T4" fmla="*/ 2 w 43"/>
                <a:gd name="T5" fmla="*/ 26 h 98"/>
                <a:gd name="T6" fmla="*/ 0 w 43"/>
                <a:gd name="T7" fmla="*/ 48 h 98"/>
                <a:gd name="T8" fmla="*/ 2 w 43"/>
                <a:gd name="T9" fmla="*/ 69 h 98"/>
                <a:gd name="T10" fmla="*/ 11 w 43"/>
                <a:gd name="T11" fmla="*/ 86 h 98"/>
                <a:gd name="T12" fmla="*/ 26 w 43"/>
                <a:gd name="T13" fmla="*/ 93 h 98"/>
                <a:gd name="T14" fmla="*/ 43 w 43"/>
                <a:gd name="T15" fmla="*/ 98 h 98"/>
                <a:gd name="T16" fmla="*/ 43 w 43"/>
                <a:gd name="T17" fmla="*/ 84 h 98"/>
                <a:gd name="T18" fmla="*/ 23 w 43"/>
                <a:gd name="T19" fmla="*/ 76 h 98"/>
                <a:gd name="T20" fmla="*/ 16 w 43"/>
                <a:gd name="T21" fmla="*/ 48 h 98"/>
                <a:gd name="T22" fmla="*/ 23 w 43"/>
                <a:gd name="T23" fmla="*/ 19 h 98"/>
                <a:gd name="T24" fmla="*/ 43 w 43"/>
                <a:gd name="T25" fmla="*/ 12 h 98"/>
                <a:gd name="T26" fmla="*/ 43 w 43"/>
                <a:gd name="T27" fmla="*/ 0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3" h="98">
                  <a:moveTo>
                    <a:pt x="43" y="0"/>
                  </a:moveTo>
                  <a:lnTo>
                    <a:pt x="14" y="7"/>
                  </a:lnTo>
                  <a:lnTo>
                    <a:pt x="2" y="26"/>
                  </a:lnTo>
                  <a:lnTo>
                    <a:pt x="0" y="48"/>
                  </a:lnTo>
                  <a:lnTo>
                    <a:pt x="2" y="69"/>
                  </a:lnTo>
                  <a:lnTo>
                    <a:pt x="11" y="86"/>
                  </a:lnTo>
                  <a:lnTo>
                    <a:pt x="26" y="93"/>
                  </a:lnTo>
                  <a:lnTo>
                    <a:pt x="43" y="98"/>
                  </a:lnTo>
                  <a:lnTo>
                    <a:pt x="43" y="84"/>
                  </a:lnTo>
                  <a:lnTo>
                    <a:pt x="23" y="76"/>
                  </a:lnTo>
                  <a:lnTo>
                    <a:pt x="16" y="48"/>
                  </a:lnTo>
                  <a:lnTo>
                    <a:pt x="23" y="19"/>
                  </a:lnTo>
                  <a:lnTo>
                    <a:pt x="43" y="12"/>
                  </a:lnTo>
                  <a:lnTo>
                    <a:pt x="43"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nvGrpSpPr>
            <p:cNvPr id="114" name="Group 113"/>
            <p:cNvGrpSpPr>
              <a:grpSpLocks/>
            </p:cNvGrpSpPr>
            <p:nvPr/>
          </p:nvGrpSpPr>
          <p:grpSpPr bwMode="auto">
            <a:xfrm>
              <a:off x="3353" y="3586"/>
              <a:ext cx="129" cy="96"/>
              <a:chOff x="3353" y="3586"/>
              <a:chExt cx="129" cy="96"/>
            </a:xfrm>
          </p:grpSpPr>
          <p:sp>
            <p:nvSpPr>
              <p:cNvPr id="145" name="Freeform 144"/>
              <p:cNvSpPr>
                <a:spLocks/>
              </p:cNvSpPr>
              <p:nvPr/>
            </p:nvSpPr>
            <p:spPr bwMode="auto">
              <a:xfrm>
                <a:off x="3353" y="3586"/>
                <a:ext cx="129" cy="96"/>
              </a:xfrm>
              <a:custGeom>
                <a:avLst/>
                <a:gdLst>
                  <a:gd name="T0" fmla="*/ 14 w 129"/>
                  <a:gd name="T1" fmla="*/ 0 h 96"/>
                  <a:gd name="T2" fmla="*/ 0 w 129"/>
                  <a:gd name="T3" fmla="*/ 0 h 96"/>
                  <a:gd name="T4" fmla="*/ 0 w 129"/>
                  <a:gd name="T5" fmla="*/ 96 h 96"/>
                  <a:gd name="T6" fmla="*/ 14 w 129"/>
                  <a:gd name="T7" fmla="*/ 96 h 96"/>
                  <a:gd name="T8" fmla="*/ 14 w 129"/>
                  <a:gd name="T9" fmla="*/ 45 h 96"/>
                  <a:gd name="T10" fmla="*/ 19 w 129"/>
                  <a:gd name="T11" fmla="*/ 26 h 96"/>
                  <a:gd name="T12" fmla="*/ 26 w 129"/>
                  <a:gd name="T13" fmla="*/ 14 h 96"/>
                  <a:gd name="T14" fmla="*/ 14 w 129"/>
                  <a:gd name="T15" fmla="*/ 14 h 96"/>
                  <a:gd name="T16" fmla="*/ 14 w 129"/>
                  <a:gd name="T17" fmla="*/ 0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9" h="96">
                    <a:moveTo>
                      <a:pt x="14" y="0"/>
                    </a:moveTo>
                    <a:lnTo>
                      <a:pt x="0" y="0"/>
                    </a:lnTo>
                    <a:lnTo>
                      <a:pt x="0" y="96"/>
                    </a:lnTo>
                    <a:lnTo>
                      <a:pt x="14" y="96"/>
                    </a:lnTo>
                    <a:lnTo>
                      <a:pt x="14" y="45"/>
                    </a:lnTo>
                    <a:lnTo>
                      <a:pt x="19" y="26"/>
                    </a:lnTo>
                    <a:lnTo>
                      <a:pt x="26" y="14"/>
                    </a:lnTo>
                    <a:lnTo>
                      <a:pt x="14" y="14"/>
                    </a:lnTo>
                    <a:lnTo>
                      <a:pt x="1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46" name="Freeform 145"/>
              <p:cNvSpPr>
                <a:spLocks/>
              </p:cNvSpPr>
              <p:nvPr/>
            </p:nvSpPr>
            <p:spPr bwMode="auto">
              <a:xfrm>
                <a:off x="3353" y="3586"/>
                <a:ext cx="129" cy="96"/>
              </a:xfrm>
              <a:custGeom>
                <a:avLst/>
                <a:gdLst>
                  <a:gd name="T0" fmla="*/ 67 w 129"/>
                  <a:gd name="T1" fmla="*/ 12 h 96"/>
                  <a:gd name="T2" fmla="*/ 40 w 129"/>
                  <a:gd name="T3" fmla="*/ 12 h 96"/>
                  <a:gd name="T4" fmla="*/ 52 w 129"/>
                  <a:gd name="T5" fmla="*/ 16 h 96"/>
                  <a:gd name="T6" fmla="*/ 55 w 129"/>
                  <a:gd name="T7" fmla="*/ 33 h 96"/>
                  <a:gd name="T8" fmla="*/ 55 w 129"/>
                  <a:gd name="T9" fmla="*/ 96 h 96"/>
                  <a:gd name="T10" fmla="*/ 71 w 129"/>
                  <a:gd name="T11" fmla="*/ 96 h 96"/>
                  <a:gd name="T12" fmla="*/ 71 w 129"/>
                  <a:gd name="T13" fmla="*/ 40 h 96"/>
                  <a:gd name="T14" fmla="*/ 79 w 129"/>
                  <a:gd name="T15" fmla="*/ 19 h 96"/>
                  <a:gd name="T16" fmla="*/ 90 w 129"/>
                  <a:gd name="T17" fmla="*/ 14 h 96"/>
                  <a:gd name="T18" fmla="*/ 69 w 129"/>
                  <a:gd name="T19" fmla="*/ 14 h 96"/>
                  <a:gd name="T20" fmla="*/ 67 w 129"/>
                  <a:gd name="T21" fmla="*/ 12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29" h="96">
                    <a:moveTo>
                      <a:pt x="67" y="12"/>
                    </a:moveTo>
                    <a:lnTo>
                      <a:pt x="40" y="12"/>
                    </a:lnTo>
                    <a:lnTo>
                      <a:pt x="52" y="16"/>
                    </a:lnTo>
                    <a:lnTo>
                      <a:pt x="55" y="33"/>
                    </a:lnTo>
                    <a:lnTo>
                      <a:pt x="55" y="96"/>
                    </a:lnTo>
                    <a:lnTo>
                      <a:pt x="71" y="96"/>
                    </a:lnTo>
                    <a:lnTo>
                      <a:pt x="71" y="40"/>
                    </a:lnTo>
                    <a:lnTo>
                      <a:pt x="79" y="19"/>
                    </a:lnTo>
                    <a:lnTo>
                      <a:pt x="90" y="14"/>
                    </a:lnTo>
                    <a:lnTo>
                      <a:pt x="69" y="14"/>
                    </a:lnTo>
                    <a:lnTo>
                      <a:pt x="67" y="12"/>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47" name="Freeform 146"/>
              <p:cNvSpPr>
                <a:spLocks/>
              </p:cNvSpPr>
              <p:nvPr/>
            </p:nvSpPr>
            <p:spPr bwMode="auto">
              <a:xfrm>
                <a:off x="3353" y="3586"/>
                <a:ext cx="129" cy="96"/>
              </a:xfrm>
              <a:custGeom>
                <a:avLst/>
                <a:gdLst>
                  <a:gd name="T0" fmla="*/ 124 w 129"/>
                  <a:gd name="T1" fmla="*/ 12 h 96"/>
                  <a:gd name="T2" fmla="*/ 95 w 129"/>
                  <a:gd name="T3" fmla="*/ 12 h 96"/>
                  <a:gd name="T4" fmla="*/ 105 w 129"/>
                  <a:gd name="T5" fmla="*/ 14 h 96"/>
                  <a:gd name="T6" fmla="*/ 112 w 129"/>
                  <a:gd name="T7" fmla="*/ 21 h 96"/>
                  <a:gd name="T8" fmla="*/ 112 w 129"/>
                  <a:gd name="T9" fmla="*/ 96 h 96"/>
                  <a:gd name="T10" fmla="*/ 129 w 129"/>
                  <a:gd name="T11" fmla="*/ 96 h 96"/>
                  <a:gd name="T12" fmla="*/ 129 w 129"/>
                  <a:gd name="T13" fmla="*/ 28 h 96"/>
                  <a:gd name="T14" fmla="*/ 124 w 129"/>
                  <a:gd name="T15" fmla="*/ 12 h 9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9" h="96">
                    <a:moveTo>
                      <a:pt x="124" y="12"/>
                    </a:moveTo>
                    <a:lnTo>
                      <a:pt x="95" y="12"/>
                    </a:lnTo>
                    <a:lnTo>
                      <a:pt x="105" y="14"/>
                    </a:lnTo>
                    <a:lnTo>
                      <a:pt x="112" y="21"/>
                    </a:lnTo>
                    <a:lnTo>
                      <a:pt x="112" y="96"/>
                    </a:lnTo>
                    <a:lnTo>
                      <a:pt x="129" y="96"/>
                    </a:lnTo>
                    <a:lnTo>
                      <a:pt x="129" y="28"/>
                    </a:lnTo>
                    <a:lnTo>
                      <a:pt x="124" y="12"/>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48" name="Freeform 147"/>
              <p:cNvSpPr>
                <a:spLocks/>
              </p:cNvSpPr>
              <p:nvPr/>
            </p:nvSpPr>
            <p:spPr bwMode="auto">
              <a:xfrm>
                <a:off x="3353" y="3586"/>
                <a:ext cx="129" cy="96"/>
              </a:xfrm>
              <a:custGeom>
                <a:avLst/>
                <a:gdLst>
                  <a:gd name="T0" fmla="*/ 43 w 129"/>
                  <a:gd name="T1" fmla="*/ 0 h 96"/>
                  <a:gd name="T2" fmla="*/ 26 w 129"/>
                  <a:gd name="T3" fmla="*/ 2 h 96"/>
                  <a:gd name="T4" fmla="*/ 14 w 129"/>
                  <a:gd name="T5" fmla="*/ 14 h 96"/>
                  <a:gd name="T6" fmla="*/ 26 w 129"/>
                  <a:gd name="T7" fmla="*/ 14 h 96"/>
                  <a:gd name="T8" fmla="*/ 40 w 129"/>
                  <a:gd name="T9" fmla="*/ 12 h 96"/>
                  <a:gd name="T10" fmla="*/ 67 w 129"/>
                  <a:gd name="T11" fmla="*/ 12 h 96"/>
                  <a:gd name="T12" fmla="*/ 60 w 129"/>
                  <a:gd name="T13" fmla="*/ 2 h 96"/>
                  <a:gd name="T14" fmla="*/ 43 w 129"/>
                  <a:gd name="T15" fmla="*/ 0 h 9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9" h="96">
                    <a:moveTo>
                      <a:pt x="43" y="0"/>
                    </a:moveTo>
                    <a:lnTo>
                      <a:pt x="26" y="2"/>
                    </a:lnTo>
                    <a:lnTo>
                      <a:pt x="14" y="14"/>
                    </a:lnTo>
                    <a:lnTo>
                      <a:pt x="26" y="14"/>
                    </a:lnTo>
                    <a:lnTo>
                      <a:pt x="40" y="12"/>
                    </a:lnTo>
                    <a:lnTo>
                      <a:pt x="67" y="12"/>
                    </a:lnTo>
                    <a:lnTo>
                      <a:pt x="60" y="2"/>
                    </a:lnTo>
                    <a:lnTo>
                      <a:pt x="43"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49" name="Freeform 148"/>
              <p:cNvSpPr>
                <a:spLocks/>
              </p:cNvSpPr>
              <p:nvPr/>
            </p:nvSpPr>
            <p:spPr bwMode="auto">
              <a:xfrm>
                <a:off x="3353" y="3586"/>
                <a:ext cx="129" cy="96"/>
              </a:xfrm>
              <a:custGeom>
                <a:avLst/>
                <a:gdLst>
                  <a:gd name="T0" fmla="*/ 100 w 129"/>
                  <a:gd name="T1" fmla="*/ 0 h 96"/>
                  <a:gd name="T2" fmla="*/ 83 w 129"/>
                  <a:gd name="T3" fmla="*/ 2 h 96"/>
                  <a:gd name="T4" fmla="*/ 69 w 129"/>
                  <a:gd name="T5" fmla="*/ 14 h 96"/>
                  <a:gd name="T6" fmla="*/ 90 w 129"/>
                  <a:gd name="T7" fmla="*/ 14 h 96"/>
                  <a:gd name="T8" fmla="*/ 95 w 129"/>
                  <a:gd name="T9" fmla="*/ 12 h 96"/>
                  <a:gd name="T10" fmla="*/ 124 w 129"/>
                  <a:gd name="T11" fmla="*/ 12 h 96"/>
                  <a:gd name="T12" fmla="*/ 122 w 129"/>
                  <a:gd name="T13" fmla="*/ 4 h 96"/>
                  <a:gd name="T14" fmla="*/ 100 w 129"/>
                  <a:gd name="T15" fmla="*/ 0 h 9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9" h="96">
                    <a:moveTo>
                      <a:pt x="100" y="0"/>
                    </a:moveTo>
                    <a:lnTo>
                      <a:pt x="83" y="2"/>
                    </a:lnTo>
                    <a:lnTo>
                      <a:pt x="69" y="14"/>
                    </a:lnTo>
                    <a:lnTo>
                      <a:pt x="90" y="14"/>
                    </a:lnTo>
                    <a:lnTo>
                      <a:pt x="95" y="12"/>
                    </a:lnTo>
                    <a:lnTo>
                      <a:pt x="124" y="12"/>
                    </a:lnTo>
                    <a:lnTo>
                      <a:pt x="122" y="4"/>
                    </a:lnTo>
                    <a:lnTo>
                      <a:pt x="100"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grpSp>
          <p:nvGrpSpPr>
            <p:cNvPr id="115" name="Group 114"/>
            <p:cNvGrpSpPr>
              <a:grpSpLocks/>
            </p:cNvGrpSpPr>
            <p:nvPr/>
          </p:nvGrpSpPr>
          <p:grpSpPr bwMode="auto">
            <a:xfrm>
              <a:off x="3593" y="3550"/>
              <a:ext cx="41" cy="134"/>
              <a:chOff x="3593" y="3550"/>
              <a:chExt cx="41" cy="134"/>
            </a:xfrm>
          </p:grpSpPr>
          <p:sp>
            <p:nvSpPr>
              <p:cNvPr id="142" name="Freeform 141"/>
              <p:cNvSpPr>
                <a:spLocks/>
              </p:cNvSpPr>
              <p:nvPr/>
            </p:nvSpPr>
            <p:spPr bwMode="auto">
              <a:xfrm>
                <a:off x="3593" y="3550"/>
                <a:ext cx="41" cy="134"/>
              </a:xfrm>
              <a:custGeom>
                <a:avLst/>
                <a:gdLst>
                  <a:gd name="T0" fmla="*/ 26 w 41"/>
                  <a:gd name="T1" fmla="*/ 120 h 134"/>
                  <a:gd name="T2" fmla="*/ 0 w 41"/>
                  <a:gd name="T3" fmla="*/ 120 h 134"/>
                  <a:gd name="T4" fmla="*/ 0 w 41"/>
                  <a:gd name="T5" fmla="*/ 134 h 134"/>
                  <a:gd name="T6" fmla="*/ 14 w 41"/>
                  <a:gd name="T7" fmla="*/ 129 h 134"/>
                  <a:gd name="T8" fmla="*/ 26 w 41"/>
                  <a:gd name="T9" fmla="*/ 120 h 134"/>
                </a:gdLst>
                <a:ahLst/>
                <a:cxnLst>
                  <a:cxn ang="0">
                    <a:pos x="T0" y="T1"/>
                  </a:cxn>
                  <a:cxn ang="0">
                    <a:pos x="T2" y="T3"/>
                  </a:cxn>
                  <a:cxn ang="0">
                    <a:pos x="T4" y="T5"/>
                  </a:cxn>
                  <a:cxn ang="0">
                    <a:pos x="T6" y="T7"/>
                  </a:cxn>
                  <a:cxn ang="0">
                    <a:pos x="T8" y="T9"/>
                  </a:cxn>
                </a:cxnLst>
                <a:rect l="0" t="0" r="r" b="b"/>
                <a:pathLst>
                  <a:path w="41" h="134">
                    <a:moveTo>
                      <a:pt x="26" y="120"/>
                    </a:moveTo>
                    <a:lnTo>
                      <a:pt x="0" y="120"/>
                    </a:lnTo>
                    <a:lnTo>
                      <a:pt x="0" y="134"/>
                    </a:lnTo>
                    <a:lnTo>
                      <a:pt x="14" y="129"/>
                    </a:lnTo>
                    <a:lnTo>
                      <a:pt x="26" y="12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43" name="Freeform 142"/>
              <p:cNvSpPr>
                <a:spLocks/>
              </p:cNvSpPr>
              <p:nvPr/>
            </p:nvSpPr>
            <p:spPr bwMode="auto">
              <a:xfrm>
                <a:off x="3593" y="3550"/>
                <a:ext cx="41" cy="134"/>
              </a:xfrm>
              <a:custGeom>
                <a:avLst/>
                <a:gdLst>
                  <a:gd name="T0" fmla="*/ 0 w 41"/>
                  <a:gd name="T1" fmla="*/ 35 h 134"/>
                  <a:gd name="T2" fmla="*/ 0 w 41"/>
                  <a:gd name="T3" fmla="*/ 47 h 134"/>
                  <a:gd name="T4" fmla="*/ 19 w 41"/>
                  <a:gd name="T5" fmla="*/ 57 h 134"/>
                  <a:gd name="T6" fmla="*/ 26 w 41"/>
                  <a:gd name="T7" fmla="*/ 86 h 134"/>
                  <a:gd name="T8" fmla="*/ 19 w 41"/>
                  <a:gd name="T9" fmla="*/ 112 h 134"/>
                  <a:gd name="T10" fmla="*/ 2 w 41"/>
                  <a:gd name="T11" fmla="*/ 120 h 134"/>
                  <a:gd name="T12" fmla="*/ 26 w 41"/>
                  <a:gd name="T13" fmla="*/ 120 h 134"/>
                  <a:gd name="T14" fmla="*/ 26 w 41"/>
                  <a:gd name="T15" fmla="*/ 131 h 134"/>
                  <a:gd name="T16" fmla="*/ 40 w 41"/>
                  <a:gd name="T17" fmla="*/ 131 h 134"/>
                  <a:gd name="T18" fmla="*/ 40 w 41"/>
                  <a:gd name="T19" fmla="*/ 47 h 134"/>
                  <a:gd name="T20" fmla="*/ 23 w 41"/>
                  <a:gd name="T21" fmla="*/ 47 h 134"/>
                  <a:gd name="T22" fmla="*/ 14 w 41"/>
                  <a:gd name="T23" fmla="*/ 38 h 134"/>
                  <a:gd name="T24" fmla="*/ 0 w 41"/>
                  <a:gd name="T25" fmla="*/ 35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1" h="134">
                    <a:moveTo>
                      <a:pt x="0" y="35"/>
                    </a:moveTo>
                    <a:lnTo>
                      <a:pt x="0" y="47"/>
                    </a:lnTo>
                    <a:lnTo>
                      <a:pt x="19" y="57"/>
                    </a:lnTo>
                    <a:lnTo>
                      <a:pt x="26" y="86"/>
                    </a:lnTo>
                    <a:lnTo>
                      <a:pt x="19" y="112"/>
                    </a:lnTo>
                    <a:lnTo>
                      <a:pt x="2" y="120"/>
                    </a:lnTo>
                    <a:lnTo>
                      <a:pt x="26" y="120"/>
                    </a:lnTo>
                    <a:lnTo>
                      <a:pt x="26" y="131"/>
                    </a:lnTo>
                    <a:lnTo>
                      <a:pt x="40" y="131"/>
                    </a:lnTo>
                    <a:lnTo>
                      <a:pt x="40" y="47"/>
                    </a:lnTo>
                    <a:lnTo>
                      <a:pt x="23" y="47"/>
                    </a:lnTo>
                    <a:lnTo>
                      <a:pt x="14" y="38"/>
                    </a:lnTo>
                    <a:lnTo>
                      <a:pt x="0" y="35"/>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44" name="Rectangle 143"/>
              <p:cNvSpPr>
                <a:spLocks/>
              </p:cNvSpPr>
              <p:nvPr/>
            </p:nvSpPr>
            <p:spPr bwMode="auto">
              <a:xfrm>
                <a:off x="3616" y="3550"/>
                <a:ext cx="16" cy="47"/>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rot="0" vert="horz" wrap="square" lIns="91440" tIns="45720" rIns="91440" bIns="45720" anchor="t" anchorCtr="0" upright="1">
                <a:noAutofit/>
              </a:bodyPr>
              <a:lstStyle/>
              <a:p>
                <a:endParaRPr lang="en-AU"/>
              </a:p>
            </p:txBody>
          </p:sp>
        </p:grpSp>
        <p:sp>
          <p:nvSpPr>
            <p:cNvPr id="116" name="Freeform 115"/>
            <p:cNvSpPr>
              <a:spLocks/>
            </p:cNvSpPr>
            <p:nvPr/>
          </p:nvSpPr>
          <p:spPr bwMode="auto">
            <a:xfrm>
              <a:off x="3552" y="3586"/>
              <a:ext cx="41" cy="98"/>
            </a:xfrm>
            <a:custGeom>
              <a:avLst/>
              <a:gdLst>
                <a:gd name="T0" fmla="*/ 40 w 41"/>
                <a:gd name="T1" fmla="*/ 0 h 98"/>
                <a:gd name="T2" fmla="*/ 38 w 41"/>
                <a:gd name="T3" fmla="*/ 0 h 98"/>
                <a:gd name="T4" fmla="*/ 16 w 41"/>
                <a:gd name="T5" fmla="*/ 4 h 98"/>
                <a:gd name="T6" fmla="*/ 2 w 41"/>
                <a:gd name="T7" fmla="*/ 21 h 98"/>
                <a:gd name="T8" fmla="*/ 0 w 41"/>
                <a:gd name="T9" fmla="*/ 48 h 98"/>
                <a:gd name="T10" fmla="*/ 2 w 41"/>
                <a:gd name="T11" fmla="*/ 74 h 98"/>
                <a:gd name="T12" fmla="*/ 19 w 41"/>
                <a:gd name="T13" fmla="*/ 91 h 98"/>
                <a:gd name="T14" fmla="*/ 40 w 41"/>
                <a:gd name="T15" fmla="*/ 98 h 98"/>
                <a:gd name="T16" fmla="*/ 40 w 41"/>
                <a:gd name="T17" fmla="*/ 84 h 98"/>
                <a:gd name="T18" fmla="*/ 24 w 41"/>
                <a:gd name="T19" fmla="*/ 76 h 98"/>
                <a:gd name="T20" fmla="*/ 14 w 41"/>
                <a:gd name="T21" fmla="*/ 48 h 98"/>
                <a:gd name="T22" fmla="*/ 21 w 41"/>
                <a:gd name="T23" fmla="*/ 19 h 98"/>
                <a:gd name="T24" fmla="*/ 40 w 41"/>
                <a:gd name="T25" fmla="*/ 12 h 98"/>
                <a:gd name="T26" fmla="*/ 40 w 41"/>
                <a:gd name="T27" fmla="*/ 0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1" h="98">
                  <a:moveTo>
                    <a:pt x="40" y="0"/>
                  </a:moveTo>
                  <a:lnTo>
                    <a:pt x="38" y="0"/>
                  </a:lnTo>
                  <a:lnTo>
                    <a:pt x="16" y="4"/>
                  </a:lnTo>
                  <a:lnTo>
                    <a:pt x="2" y="21"/>
                  </a:lnTo>
                  <a:lnTo>
                    <a:pt x="0" y="48"/>
                  </a:lnTo>
                  <a:lnTo>
                    <a:pt x="2" y="74"/>
                  </a:lnTo>
                  <a:lnTo>
                    <a:pt x="19" y="91"/>
                  </a:lnTo>
                  <a:lnTo>
                    <a:pt x="40" y="98"/>
                  </a:lnTo>
                  <a:lnTo>
                    <a:pt x="40" y="84"/>
                  </a:lnTo>
                  <a:lnTo>
                    <a:pt x="24" y="76"/>
                  </a:lnTo>
                  <a:lnTo>
                    <a:pt x="14" y="48"/>
                  </a:lnTo>
                  <a:lnTo>
                    <a:pt x="21" y="19"/>
                  </a:lnTo>
                  <a:lnTo>
                    <a:pt x="40" y="12"/>
                  </a:lnTo>
                  <a:lnTo>
                    <a:pt x="40"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nvGrpSpPr>
            <p:cNvPr id="117" name="Group 116"/>
            <p:cNvGrpSpPr>
              <a:grpSpLocks/>
            </p:cNvGrpSpPr>
            <p:nvPr/>
          </p:nvGrpSpPr>
          <p:grpSpPr bwMode="auto">
            <a:xfrm>
              <a:off x="3660" y="3586"/>
              <a:ext cx="50" cy="96"/>
              <a:chOff x="3660" y="3586"/>
              <a:chExt cx="50" cy="96"/>
            </a:xfrm>
          </p:grpSpPr>
          <p:sp>
            <p:nvSpPr>
              <p:cNvPr id="140" name="Freeform 139"/>
              <p:cNvSpPr>
                <a:spLocks/>
              </p:cNvSpPr>
              <p:nvPr/>
            </p:nvSpPr>
            <p:spPr bwMode="auto">
              <a:xfrm>
                <a:off x="3660" y="3586"/>
                <a:ext cx="50" cy="96"/>
              </a:xfrm>
              <a:custGeom>
                <a:avLst/>
                <a:gdLst>
                  <a:gd name="T0" fmla="*/ 14 w 50"/>
                  <a:gd name="T1" fmla="*/ 0 h 96"/>
                  <a:gd name="T2" fmla="*/ 0 w 50"/>
                  <a:gd name="T3" fmla="*/ 0 h 96"/>
                  <a:gd name="T4" fmla="*/ 0 w 50"/>
                  <a:gd name="T5" fmla="*/ 96 h 96"/>
                  <a:gd name="T6" fmla="*/ 14 w 50"/>
                  <a:gd name="T7" fmla="*/ 96 h 96"/>
                  <a:gd name="T8" fmla="*/ 14 w 50"/>
                  <a:gd name="T9" fmla="*/ 45 h 96"/>
                  <a:gd name="T10" fmla="*/ 19 w 50"/>
                  <a:gd name="T11" fmla="*/ 26 h 96"/>
                  <a:gd name="T12" fmla="*/ 23 w 50"/>
                  <a:gd name="T13" fmla="*/ 19 h 96"/>
                  <a:gd name="T14" fmla="*/ 33 w 50"/>
                  <a:gd name="T15" fmla="*/ 14 h 96"/>
                  <a:gd name="T16" fmla="*/ 14 w 50"/>
                  <a:gd name="T17" fmla="*/ 14 h 96"/>
                  <a:gd name="T18" fmla="*/ 14 w 50"/>
                  <a:gd name="T19" fmla="*/ 0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0" h="96">
                    <a:moveTo>
                      <a:pt x="14" y="0"/>
                    </a:moveTo>
                    <a:lnTo>
                      <a:pt x="0" y="0"/>
                    </a:lnTo>
                    <a:lnTo>
                      <a:pt x="0" y="96"/>
                    </a:lnTo>
                    <a:lnTo>
                      <a:pt x="14" y="96"/>
                    </a:lnTo>
                    <a:lnTo>
                      <a:pt x="14" y="45"/>
                    </a:lnTo>
                    <a:lnTo>
                      <a:pt x="19" y="26"/>
                    </a:lnTo>
                    <a:lnTo>
                      <a:pt x="23" y="19"/>
                    </a:lnTo>
                    <a:lnTo>
                      <a:pt x="33" y="14"/>
                    </a:lnTo>
                    <a:lnTo>
                      <a:pt x="14" y="14"/>
                    </a:lnTo>
                    <a:lnTo>
                      <a:pt x="1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41" name="Freeform 140"/>
              <p:cNvSpPr>
                <a:spLocks/>
              </p:cNvSpPr>
              <p:nvPr/>
            </p:nvSpPr>
            <p:spPr bwMode="auto">
              <a:xfrm>
                <a:off x="3660" y="3586"/>
                <a:ext cx="50" cy="96"/>
              </a:xfrm>
              <a:custGeom>
                <a:avLst/>
                <a:gdLst>
                  <a:gd name="T0" fmla="*/ 33 w 50"/>
                  <a:gd name="T1" fmla="*/ 0 h 96"/>
                  <a:gd name="T2" fmla="*/ 23 w 50"/>
                  <a:gd name="T3" fmla="*/ 2 h 96"/>
                  <a:gd name="T4" fmla="*/ 14 w 50"/>
                  <a:gd name="T5" fmla="*/ 14 h 96"/>
                  <a:gd name="T6" fmla="*/ 33 w 50"/>
                  <a:gd name="T7" fmla="*/ 14 h 96"/>
                  <a:gd name="T8" fmla="*/ 45 w 50"/>
                  <a:gd name="T9" fmla="*/ 19 h 96"/>
                  <a:gd name="T10" fmla="*/ 50 w 50"/>
                  <a:gd name="T11" fmla="*/ 2 h 96"/>
                  <a:gd name="T12" fmla="*/ 33 w 50"/>
                  <a:gd name="T13" fmla="*/ 0 h 96"/>
                </a:gdLst>
                <a:ahLst/>
                <a:cxnLst>
                  <a:cxn ang="0">
                    <a:pos x="T0" y="T1"/>
                  </a:cxn>
                  <a:cxn ang="0">
                    <a:pos x="T2" y="T3"/>
                  </a:cxn>
                  <a:cxn ang="0">
                    <a:pos x="T4" y="T5"/>
                  </a:cxn>
                  <a:cxn ang="0">
                    <a:pos x="T6" y="T7"/>
                  </a:cxn>
                  <a:cxn ang="0">
                    <a:pos x="T8" y="T9"/>
                  </a:cxn>
                  <a:cxn ang="0">
                    <a:pos x="T10" y="T11"/>
                  </a:cxn>
                  <a:cxn ang="0">
                    <a:pos x="T12" y="T13"/>
                  </a:cxn>
                </a:cxnLst>
                <a:rect l="0" t="0" r="r" b="b"/>
                <a:pathLst>
                  <a:path w="50" h="96">
                    <a:moveTo>
                      <a:pt x="33" y="0"/>
                    </a:moveTo>
                    <a:lnTo>
                      <a:pt x="23" y="2"/>
                    </a:lnTo>
                    <a:lnTo>
                      <a:pt x="14" y="14"/>
                    </a:lnTo>
                    <a:lnTo>
                      <a:pt x="33" y="14"/>
                    </a:lnTo>
                    <a:lnTo>
                      <a:pt x="45" y="19"/>
                    </a:lnTo>
                    <a:lnTo>
                      <a:pt x="50" y="2"/>
                    </a:lnTo>
                    <a:lnTo>
                      <a:pt x="33"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sp>
          <p:nvSpPr>
            <p:cNvPr id="118" name="Freeform 117"/>
            <p:cNvSpPr>
              <a:spLocks/>
            </p:cNvSpPr>
            <p:nvPr/>
          </p:nvSpPr>
          <p:spPr bwMode="auto">
            <a:xfrm>
              <a:off x="3728" y="3541"/>
              <a:ext cx="20" cy="141"/>
            </a:xfrm>
            <a:custGeom>
              <a:avLst/>
              <a:gdLst>
                <a:gd name="T0" fmla="*/ 0 w 20"/>
                <a:gd name="T1" fmla="*/ 0 h 141"/>
                <a:gd name="T2" fmla="*/ 0 w 20"/>
                <a:gd name="T3" fmla="*/ 140 h 141"/>
              </a:gdLst>
              <a:ahLst/>
              <a:cxnLst>
                <a:cxn ang="0">
                  <a:pos x="T0" y="T1"/>
                </a:cxn>
                <a:cxn ang="0">
                  <a:pos x="T2" y="T3"/>
                </a:cxn>
              </a:cxnLst>
              <a:rect l="0" t="0" r="r" b="b"/>
              <a:pathLst>
                <a:path w="20" h="141">
                  <a:moveTo>
                    <a:pt x="0" y="0"/>
                  </a:moveTo>
                  <a:lnTo>
                    <a:pt x="0" y="140"/>
                  </a:lnTo>
                </a:path>
              </a:pathLst>
            </a:custGeom>
            <a:noFill/>
            <a:ln w="11937">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AU"/>
            </a:p>
          </p:txBody>
        </p:sp>
        <p:grpSp>
          <p:nvGrpSpPr>
            <p:cNvPr id="119" name="Group 118"/>
            <p:cNvGrpSpPr>
              <a:grpSpLocks/>
            </p:cNvGrpSpPr>
            <p:nvPr/>
          </p:nvGrpSpPr>
          <p:grpSpPr bwMode="auto">
            <a:xfrm>
              <a:off x="3751" y="3547"/>
              <a:ext cx="58" cy="135"/>
              <a:chOff x="3751" y="3547"/>
              <a:chExt cx="58" cy="135"/>
            </a:xfrm>
          </p:grpSpPr>
          <p:sp>
            <p:nvSpPr>
              <p:cNvPr id="137" name="Rectangle 136"/>
              <p:cNvSpPr>
                <a:spLocks/>
              </p:cNvSpPr>
              <p:nvPr/>
            </p:nvSpPr>
            <p:spPr bwMode="auto">
              <a:xfrm>
                <a:off x="3765" y="3597"/>
                <a:ext cx="16" cy="8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rot="0" vert="horz" wrap="square" lIns="91440" tIns="45720" rIns="91440" bIns="45720" anchor="t" anchorCtr="0" upright="1">
                <a:noAutofit/>
              </a:bodyPr>
              <a:lstStyle/>
              <a:p>
                <a:endParaRPr lang="en-AU"/>
              </a:p>
            </p:txBody>
          </p:sp>
          <p:sp>
            <p:nvSpPr>
              <p:cNvPr id="138" name="Rectangle 137"/>
              <p:cNvSpPr>
                <a:spLocks/>
              </p:cNvSpPr>
              <p:nvPr/>
            </p:nvSpPr>
            <p:spPr bwMode="auto">
              <a:xfrm>
                <a:off x="3751" y="3645"/>
                <a:ext cx="50" cy="12"/>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rot="0" vert="horz" wrap="square" lIns="91440" tIns="45720" rIns="91440" bIns="45720" anchor="t" anchorCtr="0" upright="1">
                <a:noAutofit/>
              </a:bodyPr>
              <a:lstStyle/>
              <a:p>
                <a:endParaRPr lang="en-AU"/>
              </a:p>
            </p:txBody>
          </p:sp>
          <p:sp>
            <p:nvSpPr>
              <p:cNvPr id="139" name="Freeform 138"/>
              <p:cNvSpPr>
                <a:spLocks/>
              </p:cNvSpPr>
              <p:nvPr/>
            </p:nvSpPr>
            <p:spPr bwMode="auto">
              <a:xfrm>
                <a:off x="3751" y="3547"/>
                <a:ext cx="58" cy="135"/>
              </a:xfrm>
              <a:custGeom>
                <a:avLst/>
                <a:gdLst>
                  <a:gd name="T0" fmla="*/ 40 w 58"/>
                  <a:gd name="T1" fmla="*/ 0 h 135"/>
                  <a:gd name="T2" fmla="*/ 23 w 58"/>
                  <a:gd name="T3" fmla="*/ 4 h 135"/>
                  <a:gd name="T4" fmla="*/ 16 w 58"/>
                  <a:gd name="T5" fmla="*/ 14 h 135"/>
                  <a:gd name="T6" fmla="*/ 14 w 58"/>
                  <a:gd name="T7" fmla="*/ 28 h 135"/>
                  <a:gd name="T8" fmla="*/ 14 w 58"/>
                  <a:gd name="T9" fmla="*/ 38 h 135"/>
                  <a:gd name="T10" fmla="*/ 31 w 58"/>
                  <a:gd name="T11" fmla="*/ 38 h 135"/>
                  <a:gd name="T12" fmla="*/ 31 w 58"/>
                  <a:gd name="T13" fmla="*/ 31 h 135"/>
                  <a:gd name="T14" fmla="*/ 33 w 58"/>
                  <a:gd name="T15" fmla="*/ 19 h 135"/>
                  <a:gd name="T16" fmla="*/ 43 w 58"/>
                  <a:gd name="T17" fmla="*/ 16 h 135"/>
                  <a:gd name="T18" fmla="*/ 52 w 58"/>
                  <a:gd name="T19" fmla="*/ 16 h 135"/>
                  <a:gd name="T20" fmla="*/ 57 w 58"/>
                  <a:gd name="T21" fmla="*/ 2 h 135"/>
                  <a:gd name="T22" fmla="*/ 40 w 58"/>
                  <a:gd name="T23" fmla="*/ 0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8" h="135">
                    <a:moveTo>
                      <a:pt x="40" y="0"/>
                    </a:moveTo>
                    <a:lnTo>
                      <a:pt x="23" y="4"/>
                    </a:lnTo>
                    <a:lnTo>
                      <a:pt x="16" y="14"/>
                    </a:lnTo>
                    <a:lnTo>
                      <a:pt x="14" y="28"/>
                    </a:lnTo>
                    <a:lnTo>
                      <a:pt x="14" y="38"/>
                    </a:lnTo>
                    <a:lnTo>
                      <a:pt x="31" y="38"/>
                    </a:lnTo>
                    <a:lnTo>
                      <a:pt x="31" y="31"/>
                    </a:lnTo>
                    <a:lnTo>
                      <a:pt x="33" y="19"/>
                    </a:lnTo>
                    <a:lnTo>
                      <a:pt x="43" y="16"/>
                    </a:lnTo>
                    <a:lnTo>
                      <a:pt x="52" y="16"/>
                    </a:lnTo>
                    <a:lnTo>
                      <a:pt x="57" y="2"/>
                    </a:lnTo>
                    <a:lnTo>
                      <a:pt x="40"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grpSp>
          <p:nvGrpSpPr>
            <p:cNvPr id="120" name="Group 119"/>
            <p:cNvGrpSpPr>
              <a:grpSpLocks/>
            </p:cNvGrpSpPr>
            <p:nvPr/>
          </p:nvGrpSpPr>
          <p:grpSpPr bwMode="auto">
            <a:xfrm>
              <a:off x="3804" y="3552"/>
              <a:ext cx="46" cy="132"/>
              <a:chOff x="3804" y="3552"/>
              <a:chExt cx="46" cy="132"/>
            </a:xfrm>
          </p:grpSpPr>
          <p:sp>
            <p:nvSpPr>
              <p:cNvPr id="134" name="Freeform 133"/>
              <p:cNvSpPr>
                <a:spLocks/>
              </p:cNvSpPr>
              <p:nvPr/>
            </p:nvSpPr>
            <p:spPr bwMode="auto">
              <a:xfrm>
                <a:off x="3804" y="3552"/>
                <a:ext cx="46" cy="132"/>
              </a:xfrm>
              <a:custGeom>
                <a:avLst/>
                <a:gdLst>
                  <a:gd name="T0" fmla="*/ 26 w 46"/>
                  <a:gd name="T1" fmla="*/ 45 h 132"/>
                  <a:gd name="T2" fmla="*/ 12 w 46"/>
                  <a:gd name="T3" fmla="*/ 45 h 132"/>
                  <a:gd name="T4" fmla="*/ 12 w 46"/>
                  <a:gd name="T5" fmla="*/ 100 h 132"/>
                  <a:gd name="T6" fmla="*/ 14 w 46"/>
                  <a:gd name="T7" fmla="*/ 120 h 132"/>
                  <a:gd name="T8" fmla="*/ 19 w 46"/>
                  <a:gd name="T9" fmla="*/ 127 h 132"/>
                  <a:gd name="T10" fmla="*/ 36 w 46"/>
                  <a:gd name="T11" fmla="*/ 132 h 132"/>
                  <a:gd name="T12" fmla="*/ 45 w 46"/>
                  <a:gd name="T13" fmla="*/ 129 h 132"/>
                  <a:gd name="T14" fmla="*/ 43 w 46"/>
                  <a:gd name="T15" fmla="*/ 115 h 132"/>
                  <a:gd name="T16" fmla="*/ 33 w 46"/>
                  <a:gd name="T17" fmla="*/ 115 h 132"/>
                  <a:gd name="T18" fmla="*/ 28 w 46"/>
                  <a:gd name="T19" fmla="*/ 110 h 132"/>
                  <a:gd name="T20" fmla="*/ 26 w 46"/>
                  <a:gd name="T21" fmla="*/ 103 h 132"/>
                  <a:gd name="T22" fmla="*/ 26 w 46"/>
                  <a:gd name="T23" fmla="*/ 45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6" h="132">
                    <a:moveTo>
                      <a:pt x="26" y="45"/>
                    </a:moveTo>
                    <a:lnTo>
                      <a:pt x="12" y="45"/>
                    </a:lnTo>
                    <a:lnTo>
                      <a:pt x="12" y="100"/>
                    </a:lnTo>
                    <a:lnTo>
                      <a:pt x="14" y="120"/>
                    </a:lnTo>
                    <a:lnTo>
                      <a:pt x="19" y="127"/>
                    </a:lnTo>
                    <a:lnTo>
                      <a:pt x="36" y="132"/>
                    </a:lnTo>
                    <a:lnTo>
                      <a:pt x="45" y="129"/>
                    </a:lnTo>
                    <a:lnTo>
                      <a:pt x="43" y="115"/>
                    </a:lnTo>
                    <a:lnTo>
                      <a:pt x="33" y="115"/>
                    </a:lnTo>
                    <a:lnTo>
                      <a:pt x="28" y="110"/>
                    </a:lnTo>
                    <a:lnTo>
                      <a:pt x="26" y="103"/>
                    </a:lnTo>
                    <a:lnTo>
                      <a:pt x="26" y="45"/>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35" name="Rectangle 134"/>
              <p:cNvSpPr>
                <a:spLocks/>
              </p:cNvSpPr>
              <p:nvPr/>
            </p:nvSpPr>
            <p:spPr bwMode="auto">
              <a:xfrm>
                <a:off x="3804" y="3643"/>
                <a:ext cx="43" cy="12"/>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rot="0" vert="horz" wrap="square" lIns="91440" tIns="45720" rIns="91440" bIns="45720" anchor="t" anchorCtr="0" upright="1">
                <a:noAutofit/>
              </a:bodyPr>
              <a:lstStyle/>
              <a:p>
                <a:endParaRPr lang="en-AU"/>
              </a:p>
            </p:txBody>
          </p:sp>
          <p:sp>
            <p:nvSpPr>
              <p:cNvPr id="136" name="Freeform 135"/>
              <p:cNvSpPr>
                <a:spLocks/>
              </p:cNvSpPr>
              <p:nvPr/>
            </p:nvSpPr>
            <p:spPr bwMode="auto">
              <a:xfrm>
                <a:off x="3804" y="3552"/>
                <a:ext cx="46" cy="132"/>
              </a:xfrm>
              <a:custGeom>
                <a:avLst/>
                <a:gdLst>
                  <a:gd name="T0" fmla="*/ 26 w 46"/>
                  <a:gd name="T1" fmla="*/ 0 h 132"/>
                  <a:gd name="T2" fmla="*/ 12 w 46"/>
                  <a:gd name="T3" fmla="*/ 12 h 132"/>
                  <a:gd name="T4" fmla="*/ 12 w 46"/>
                  <a:gd name="T5" fmla="*/ 33 h 132"/>
                  <a:gd name="T6" fmla="*/ 26 w 46"/>
                  <a:gd name="T7" fmla="*/ 33 h 132"/>
                  <a:gd name="T8" fmla="*/ 26 w 46"/>
                  <a:gd name="T9" fmla="*/ 0 h 132"/>
                </a:gdLst>
                <a:ahLst/>
                <a:cxnLst>
                  <a:cxn ang="0">
                    <a:pos x="T0" y="T1"/>
                  </a:cxn>
                  <a:cxn ang="0">
                    <a:pos x="T2" y="T3"/>
                  </a:cxn>
                  <a:cxn ang="0">
                    <a:pos x="T4" y="T5"/>
                  </a:cxn>
                  <a:cxn ang="0">
                    <a:pos x="T6" y="T7"/>
                  </a:cxn>
                  <a:cxn ang="0">
                    <a:pos x="T8" y="T9"/>
                  </a:cxn>
                </a:cxnLst>
                <a:rect l="0" t="0" r="r" b="b"/>
                <a:pathLst>
                  <a:path w="46" h="132">
                    <a:moveTo>
                      <a:pt x="26" y="0"/>
                    </a:moveTo>
                    <a:lnTo>
                      <a:pt x="12" y="12"/>
                    </a:lnTo>
                    <a:lnTo>
                      <a:pt x="12" y="33"/>
                    </a:lnTo>
                    <a:lnTo>
                      <a:pt x="26" y="33"/>
                    </a:lnTo>
                    <a:lnTo>
                      <a:pt x="26"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sp>
          <p:nvSpPr>
            <p:cNvPr id="121" name="Freeform 120"/>
            <p:cNvSpPr>
              <a:spLocks/>
            </p:cNvSpPr>
            <p:nvPr/>
          </p:nvSpPr>
          <p:spPr bwMode="auto">
            <a:xfrm>
              <a:off x="3955" y="3586"/>
              <a:ext cx="41" cy="98"/>
            </a:xfrm>
            <a:custGeom>
              <a:avLst/>
              <a:gdLst>
                <a:gd name="T0" fmla="*/ 2 w 41"/>
                <a:gd name="T1" fmla="*/ 0 h 98"/>
                <a:gd name="T2" fmla="*/ 0 w 41"/>
                <a:gd name="T3" fmla="*/ 0 h 98"/>
                <a:gd name="T4" fmla="*/ 0 w 41"/>
                <a:gd name="T5" fmla="*/ 12 h 98"/>
                <a:gd name="T6" fmla="*/ 16 w 41"/>
                <a:gd name="T7" fmla="*/ 19 h 98"/>
                <a:gd name="T8" fmla="*/ 26 w 41"/>
                <a:gd name="T9" fmla="*/ 48 h 98"/>
                <a:gd name="T10" fmla="*/ 16 w 41"/>
                <a:gd name="T11" fmla="*/ 76 h 98"/>
                <a:gd name="T12" fmla="*/ 0 w 41"/>
                <a:gd name="T13" fmla="*/ 84 h 98"/>
                <a:gd name="T14" fmla="*/ 0 w 41"/>
                <a:gd name="T15" fmla="*/ 98 h 98"/>
                <a:gd name="T16" fmla="*/ 16 w 41"/>
                <a:gd name="T17" fmla="*/ 93 h 98"/>
                <a:gd name="T18" fmla="*/ 31 w 41"/>
                <a:gd name="T19" fmla="*/ 84 h 98"/>
                <a:gd name="T20" fmla="*/ 40 w 41"/>
                <a:gd name="T21" fmla="*/ 69 h 98"/>
                <a:gd name="T22" fmla="*/ 40 w 41"/>
                <a:gd name="T23" fmla="*/ 26 h 98"/>
                <a:gd name="T24" fmla="*/ 33 w 41"/>
                <a:gd name="T25" fmla="*/ 12 h 98"/>
                <a:gd name="T26" fmla="*/ 19 w 41"/>
                <a:gd name="T27" fmla="*/ 2 h 98"/>
                <a:gd name="T28" fmla="*/ 2 w 41"/>
                <a:gd name="T29" fmla="*/ 0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1" h="98">
                  <a:moveTo>
                    <a:pt x="2" y="0"/>
                  </a:moveTo>
                  <a:lnTo>
                    <a:pt x="0" y="0"/>
                  </a:lnTo>
                  <a:lnTo>
                    <a:pt x="0" y="12"/>
                  </a:lnTo>
                  <a:lnTo>
                    <a:pt x="16" y="19"/>
                  </a:lnTo>
                  <a:lnTo>
                    <a:pt x="26" y="48"/>
                  </a:lnTo>
                  <a:lnTo>
                    <a:pt x="16" y="76"/>
                  </a:lnTo>
                  <a:lnTo>
                    <a:pt x="0" y="84"/>
                  </a:lnTo>
                  <a:lnTo>
                    <a:pt x="0" y="98"/>
                  </a:lnTo>
                  <a:lnTo>
                    <a:pt x="16" y="93"/>
                  </a:lnTo>
                  <a:lnTo>
                    <a:pt x="31" y="84"/>
                  </a:lnTo>
                  <a:lnTo>
                    <a:pt x="40" y="69"/>
                  </a:lnTo>
                  <a:lnTo>
                    <a:pt x="40" y="26"/>
                  </a:lnTo>
                  <a:lnTo>
                    <a:pt x="33" y="12"/>
                  </a:lnTo>
                  <a:lnTo>
                    <a:pt x="19" y="2"/>
                  </a:lnTo>
                  <a:lnTo>
                    <a:pt x="2"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nvGrpSpPr>
            <p:cNvPr id="122" name="Group 121"/>
            <p:cNvGrpSpPr>
              <a:grpSpLocks/>
            </p:cNvGrpSpPr>
            <p:nvPr/>
          </p:nvGrpSpPr>
          <p:grpSpPr bwMode="auto">
            <a:xfrm>
              <a:off x="3914" y="3550"/>
              <a:ext cx="41" cy="134"/>
              <a:chOff x="3914" y="3550"/>
              <a:chExt cx="41" cy="134"/>
            </a:xfrm>
          </p:grpSpPr>
          <p:sp>
            <p:nvSpPr>
              <p:cNvPr id="131" name="Freeform 130"/>
              <p:cNvSpPr>
                <a:spLocks/>
              </p:cNvSpPr>
              <p:nvPr/>
            </p:nvSpPr>
            <p:spPr bwMode="auto">
              <a:xfrm>
                <a:off x="3914" y="3550"/>
                <a:ext cx="41" cy="134"/>
              </a:xfrm>
              <a:custGeom>
                <a:avLst/>
                <a:gdLst>
                  <a:gd name="T0" fmla="*/ 40 w 41"/>
                  <a:gd name="T1" fmla="*/ 120 h 134"/>
                  <a:gd name="T2" fmla="*/ 16 w 41"/>
                  <a:gd name="T3" fmla="*/ 120 h 134"/>
                  <a:gd name="T4" fmla="*/ 26 w 41"/>
                  <a:gd name="T5" fmla="*/ 129 h 134"/>
                  <a:gd name="T6" fmla="*/ 40 w 41"/>
                  <a:gd name="T7" fmla="*/ 134 h 134"/>
                  <a:gd name="T8" fmla="*/ 40 w 41"/>
                  <a:gd name="T9" fmla="*/ 120 h 134"/>
                </a:gdLst>
                <a:ahLst/>
                <a:cxnLst>
                  <a:cxn ang="0">
                    <a:pos x="T0" y="T1"/>
                  </a:cxn>
                  <a:cxn ang="0">
                    <a:pos x="T2" y="T3"/>
                  </a:cxn>
                  <a:cxn ang="0">
                    <a:pos x="T4" y="T5"/>
                  </a:cxn>
                  <a:cxn ang="0">
                    <a:pos x="T6" y="T7"/>
                  </a:cxn>
                  <a:cxn ang="0">
                    <a:pos x="T8" y="T9"/>
                  </a:cxn>
                </a:cxnLst>
                <a:rect l="0" t="0" r="r" b="b"/>
                <a:pathLst>
                  <a:path w="41" h="134">
                    <a:moveTo>
                      <a:pt x="40" y="120"/>
                    </a:moveTo>
                    <a:lnTo>
                      <a:pt x="16" y="120"/>
                    </a:lnTo>
                    <a:lnTo>
                      <a:pt x="26" y="129"/>
                    </a:lnTo>
                    <a:lnTo>
                      <a:pt x="40" y="134"/>
                    </a:lnTo>
                    <a:lnTo>
                      <a:pt x="40" y="12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32" name="Freeform 131"/>
              <p:cNvSpPr>
                <a:spLocks/>
              </p:cNvSpPr>
              <p:nvPr/>
            </p:nvSpPr>
            <p:spPr bwMode="auto">
              <a:xfrm>
                <a:off x="3914" y="3550"/>
                <a:ext cx="41" cy="134"/>
              </a:xfrm>
              <a:custGeom>
                <a:avLst/>
                <a:gdLst>
                  <a:gd name="T0" fmla="*/ 16 w 41"/>
                  <a:gd name="T1" fmla="*/ 0 h 134"/>
                  <a:gd name="T2" fmla="*/ 0 w 41"/>
                  <a:gd name="T3" fmla="*/ 0 h 134"/>
                  <a:gd name="T4" fmla="*/ 0 w 41"/>
                  <a:gd name="T5" fmla="*/ 131 h 134"/>
                  <a:gd name="T6" fmla="*/ 16 w 41"/>
                  <a:gd name="T7" fmla="*/ 131 h 134"/>
                  <a:gd name="T8" fmla="*/ 16 w 41"/>
                  <a:gd name="T9" fmla="*/ 120 h 134"/>
                  <a:gd name="T10" fmla="*/ 40 w 41"/>
                  <a:gd name="T11" fmla="*/ 120 h 134"/>
                  <a:gd name="T12" fmla="*/ 19 w 41"/>
                  <a:gd name="T13" fmla="*/ 107 h 134"/>
                  <a:gd name="T14" fmla="*/ 16 w 41"/>
                  <a:gd name="T15" fmla="*/ 83 h 134"/>
                  <a:gd name="T16" fmla="*/ 23 w 41"/>
                  <a:gd name="T17" fmla="*/ 55 h 134"/>
                  <a:gd name="T18" fmla="*/ 40 w 41"/>
                  <a:gd name="T19" fmla="*/ 47 h 134"/>
                  <a:gd name="T20" fmla="*/ 16 w 41"/>
                  <a:gd name="T21" fmla="*/ 47 h 134"/>
                  <a:gd name="T22" fmla="*/ 16 w 41"/>
                  <a:gd name="T23" fmla="*/ 0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1" h="134">
                    <a:moveTo>
                      <a:pt x="16" y="0"/>
                    </a:moveTo>
                    <a:lnTo>
                      <a:pt x="0" y="0"/>
                    </a:lnTo>
                    <a:lnTo>
                      <a:pt x="0" y="131"/>
                    </a:lnTo>
                    <a:lnTo>
                      <a:pt x="16" y="131"/>
                    </a:lnTo>
                    <a:lnTo>
                      <a:pt x="16" y="120"/>
                    </a:lnTo>
                    <a:lnTo>
                      <a:pt x="40" y="120"/>
                    </a:lnTo>
                    <a:lnTo>
                      <a:pt x="19" y="107"/>
                    </a:lnTo>
                    <a:lnTo>
                      <a:pt x="16" y="83"/>
                    </a:lnTo>
                    <a:lnTo>
                      <a:pt x="23" y="55"/>
                    </a:lnTo>
                    <a:lnTo>
                      <a:pt x="40" y="47"/>
                    </a:lnTo>
                    <a:lnTo>
                      <a:pt x="16" y="47"/>
                    </a:lnTo>
                    <a:lnTo>
                      <a:pt x="16"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33" name="Freeform 132"/>
              <p:cNvSpPr>
                <a:spLocks/>
              </p:cNvSpPr>
              <p:nvPr/>
            </p:nvSpPr>
            <p:spPr bwMode="auto">
              <a:xfrm>
                <a:off x="3914" y="3550"/>
                <a:ext cx="41" cy="134"/>
              </a:xfrm>
              <a:custGeom>
                <a:avLst/>
                <a:gdLst>
                  <a:gd name="T0" fmla="*/ 40 w 41"/>
                  <a:gd name="T1" fmla="*/ 35 h 134"/>
                  <a:gd name="T2" fmla="*/ 16 w 41"/>
                  <a:gd name="T3" fmla="*/ 47 h 134"/>
                  <a:gd name="T4" fmla="*/ 40 w 41"/>
                  <a:gd name="T5" fmla="*/ 47 h 134"/>
                  <a:gd name="T6" fmla="*/ 40 w 41"/>
                  <a:gd name="T7" fmla="*/ 35 h 134"/>
                </a:gdLst>
                <a:ahLst/>
                <a:cxnLst>
                  <a:cxn ang="0">
                    <a:pos x="T0" y="T1"/>
                  </a:cxn>
                  <a:cxn ang="0">
                    <a:pos x="T2" y="T3"/>
                  </a:cxn>
                  <a:cxn ang="0">
                    <a:pos x="T4" y="T5"/>
                  </a:cxn>
                  <a:cxn ang="0">
                    <a:pos x="T6" y="T7"/>
                  </a:cxn>
                </a:cxnLst>
                <a:rect l="0" t="0" r="r" b="b"/>
                <a:pathLst>
                  <a:path w="41" h="134">
                    <a:moveTo>
                      <a:pt x="40" y="35"/>
                    </a:moveTo>
                    <a:lnTo>
                      <a:pt x="16" y="47"/>
                    </a:lnTo>
                    <a:lnTo>
                      <a:pt x="40" y="47"/>
                    </a:lnTo>
                    <a:lnTo>
                      <a:pt x="40" y="35"/>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sp>
          <p:nvSpPr>
            <p:cNvPr id="123" name="Freeform 122"/>
            <p:cNvSpPr>
              <a:spLocks/>
            </p:cNvSpPr>
            <p:nvPr/>
          </p:nvSpPr>
          <p:spPr bwMode="auto">
            <a:xfrm>
              <a:off x="4056" y="3650"/>
              <a:ext cx="43" cy="34"/>
            </a:xfrm>
            <a:custGeom>
              <a:avLst/>
              <a:gdLst>
                <a:gd name="T0" fmla="*/ 26 w 43"/>
                <a:gd name="T1" fmla="*/ 0 h 34"/>
                <a:gd name="T2" fmla="*/ 16 w 43"/>
                <a:gd name="T3" fmla="*/ 14 h 34"/>
                <a:gd name="T4" fmla="*/ 2 w 43"/>
                <a:gd name="T5" fmla="*/ 19 h 34"/>
                <a:gd name="T6" fmla="*/ 0 w 43"/>
                <a:gd name="T7" fmla="*/ 19 h 34"/>
                <a:gd name="T8" fmla="*/ 0 w 43"/>
                <a:gd name="T9" fmla="*/ 33 h 34"/>
                <a:gd name="T10" fmla="*/ 2 w 43"/>
                <a:gd name="T11" fmla="*/ 33 h 34"/>
                <a:gd name="T12" fmla="*/ 28 w 43"/>
                <a:gd name="T13" fmla="*/ 26 h 34"/>
                <a:gd name="T14" fmla="*/ 43 w 43"/>
                <a:gd name="T15" fmla="*/ 2 h 34"/>
                <a:gd name="T16" fmla="*/ 26 w 43"/>
                <a:gd name="T17" fmla="*/ 0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3" h="34">
                  <a:moveTo>
                    <a:pt x="26" y="0"/>
                  </a:moveTo>
                  <a:lnTo>
                    <a:pt x="16" y="14"/>
                  </a:lnTo>
                  <a:lnTo>
                    <a:pt x="2" y="19"/>
                  </a:lnTo>
                  <a:lnTo>
                    <a:pt x="0" y="19"/>
                  </a:lnTo>
                  <a:lnTo>
                    <a:pt x="0" y="33"/>
                  </a:lnTo>
                  <a:lnTo>
                    <a:pt x="2" y="33"/>
                  </a:lnTo>
                  <a:lnTo>
                    <a:pt x="28" y="26"/>
                  </a:lnTo>
                  <a:lnTo>
                    <a:pt x="43" y="2"/>
                  </a:lnTo>
                  <a:lnTo>
                    <a:pt x="26"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24" name="Freeform 123"/>
            <p:cNvSpPr>
              <a:spLocks/>
            </p:cNvSpPr>
            <p:nvPr/>
          </p:nvSpPr>
          <p:spPr bwMode="auto">
            <a:xfrm>
              <a:off x="4056" y="3586"/>
              <a:ext cx="46" cy="52"/>
            </a:xfrm>
            <a:custGeom>
              <a:avLst/>
              <a:gdLst>
                <a:gd name="T0" fmla="*/ 0 w 46"/>
                <a:gd name="T1" fmla="*/ 0 h 52"/>
                <a:gd name="T2" fmla="*/ 0 w 46"/>
                <a:gd name="T3" fmla="*/ 12 h 52"/>
                <a:gd name="T4" fmla="*/ 2 w 46"/>
                <a:gd name="T5" fmla="*/ 12 h 52"/>
                <a:gd name="T6" fmla="*/ 21 w 46"/>
                <a:gd name="T7" fmla="*/ 21 h 52"/>
                <a:gd name="T8" fmla="*/ 26 w 46"/>
                <a:gd name="T9" fmla="*/ 38 h 52"/>
                <a:gd name="T10" fmla="*/ 0 w 46"/>
                <a:gd name="T11" fmla="*/ 38 h 52"/>
                <a:gd name="T12" fmla="*/ 0 w 46"/>
                <a:gd name="T13" fmla="*/ 52 h 52"/>
                <a:gd name="T14" fmla="*/ 45 w 46"/>
                <a:gd name="T15" fmla="*/ 52 h 52"/>
                <a:gd name="T16" fmla="*/ 45 w 46"/>
                <a:gd name="T17" fmla="*/ 48 h 52"/>
                <a:gd name="T18" fmla="*/ 40 w 46"/>
                <a:gd name="T19" fmla="*/ 26 h 52"/>
                <a:gd name="T20" fmla="*/ 31 w 46"/>
                <a:gd name="T21" fmla="*/ 12 h 52"/>
                <a:gd name="T22" fmla="*/ 19 w 46"/>
                <a:gd name="T23" fmla="*/ 2 h 52"/>
                <a:gd name="T24" fmla="*/ 0 w 46"/>
                <a:gd name="T25" fmla="*/ 0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6" h="52">
                  <a:moveTo>
                    <a:pt x="0" y="0"/>
                  </a:moveTo>
                  <a:lnTo>
                    <a:pt x="0" y="12"/>
                  </a:lnTo>
                  <a:lnTo>
                    <a:pt x="2" y="12"/>
                  </a:lnTo>
                  <a:lnTo>
                    <a:pt x="21" y="21"/>
                  </a:lnTo>
                  <a:lnTo>
                    <a:pt x="26" y="38"/>
                  </a:lnTo>
                  <a:lnTo>
                    <a:pt x="0" y="38"/>
                  </a:lnTo>
                  <a:lnTo>
                    <a:pt x="0" y="52"/>
                  </a:lnTo>
                  <a:lnTo>
                    <a:pt x="45" y="52"/>
                  </a:lnTo>
                  <a:lnTo>
                    <a:pt x="45" y="48"/>
                  </a:lnTo>
                  <a:lnTo>
                    <a:pt x="40" y="26"/>
                  </a:lnTo>
                  <a:lnTo>
                    <a:pt x="31" y="12"/>
                  </a:lnTo>
                  <a:lnTo>
                    <a:pt x="19" y="2"/>
                  </a:lnTo>
                  <a:lnTo>
                    <a:pt x="0"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25" name="Freeform 124"/>
            <p:cNvSpPr>
              <a:spLocks/>
            </p:cNvSpPr>
            <p:nvPr/>
          </p:nvSpPr>
          <p:spPr bwMode="auto">
            <a:xfrm>
              <a:off x="4010" y="3586"/>
              <a:ext cx="46" cy="98"/>
            </a:xfrm>
            <a:custGeom>
              <a:avLst/>
              <a:gdLst>
                <a:gd name="T0" fmla="*/ 45 w 46"/>
                <a:gd name="T1" fmla="*/ 0 h 98"/>
                <a:gd name="T2" fmla="*/ 28 w 46"/>
                <a:gd name="T3" fmla="*/ 2 h 98"/>
                <a:gd name="T4" fmla="*/ 14 w 46"/>
                <a:gd name="T5" fmla="*/ 12 h 98"/>
                <a:gd name="T6" fmla="*/ 4 w 46"/>
                <a:gd name="T7" fmla="*/ 26 h 98"/>
                <a:gd name="T8" fmla="*/ 0 w 46"/>
                <a:gd name="T9" fmla="*/ 48 h 98"/>
                <a:gd name="T10" fmla="*/ 4 w 46"/>
                <a:gd name="T11" fmla="*/ 69 h 98"/>
                <a:gd name="T12" fmla="*/ 14 w 46"/>
                <a:gd name="T13" fmla="*/ 86 h 98"/>
                <a:gd name="T14" fmla="*/ 28 w 46"/>
                <a:gd name="T15" fmla="*/ 93 h 98"/>
                <a:gd name="T16" fmla="*/ 45 w 46"/>
                <a:gd name="T17" fmla="*/ 98 h 98"/>
                <a:gd name="T18" fmla="*/ 45 w 46"/>
                <a:gd name="T19" fmla="*/ 84 h 98"/>
                <a:gd name="T20" fmla="*/ 26 w 46"/>
                <a:gd name="T21" fmla="*/ 76 h 98"/>
                <a:gd name="T22" fmla="*/ 19 w 46"/>
                <a:gd name="T23" fmla="*/ 52 h 98"/>
                <a:gd name="T24" fmla="*/ 45 w 46"/>
                <a:gd name="T25" fmla="*/ 52 h 98"/>
                <a:gd name="T26" fmla="*/ 45 w 46"/>
                <a:gd name="T27" fmla="*/ 38 h 98"/>
                <a:gd name="T28" fmla="*/ 19 w 46"/>
                <a:gd name="T29" fmla="*/ 38 h 98"/>
                <a:gd name="T30" fmla="*/ 26 w 46"/>
                <a:gd name="T31" fmla="*/ 19 h 98"/>
                <a:gd name="T32" fmla="*/ 45 w 46"/>
                <a:gd name="T33" fmla="*/ 12 h 98"/>
                <a:gd name="T34" fmla="*/ 45 w 46"/>
                <a:gd name="T35" fmla="*/ 0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6" h="98">
                  <a:moveTo>
                    <a:pt x="45" y="0"/>
                  </a:moveTo>
                  <a:lnTo>
                    <a:pt x="28" y="2"/>
                  </a:lnTo>
                  <a:lnTo>
                    <a:pt x="14" y="12"/>
                  </a:lnTo>
                  <a:lnTo>
                    <a:pt x="4" y="26"/>
                  </a:lnTo>
                  <a:lnTo>
                    <a:pt x="0" y="48"/>
                  </a:lnTo>
                  <a:lnTo>
                    <a:pt x="4" y="69"/>
                  </a:lnTo>
                  <a:lnTo>
                    <a:pt x="14" y="86"/>
                  </a:lnTo>
                  <a:lnTo>
                    <a:pt x="28" y="93"/>
                  </a:lnTo>
                  <a:lnTo>
                    <a:pt x="45" y="98"/>
                  </a:lnTo>
                  <a:lnTo>
                    <a:pt x="45" y="84"/>
                  </a:lnTo>
                  <a:lnTo>
                    <a:pt x="26" y="76"/>
                  </a:lnTo>
                  <a:lnTo>
                    <a:pt x="19" y="52"/>
                  </a:lnTo>
                  <a:lnTo>
                    <a:pt x="45" y="52"/>
                  </a:lnTo>
                  <a:lnTo>
                    <a:pt x="45" y="38"/>
                  </a:lnTo>
                  <a:lnTo>
                    <a:pt x="19" y="38"/>
                  </a:lnTo>
                  <a:lnTo>
                    <a:pt x="26" y="19"/>
                  </a:lnTo>
                  <a:lnTo>
                    <a:pt x="45" y="12"/>
                  </a:lnTo>
                  <a:lnTo>
                    <a:pt x="45"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nvGrpSpPr>
            <p:cNvPr id="126" name="Group 125"/>
            <p:cNvGrpSpPr>
              <a:grpSpLocks/>
            </p:cNvGrpSpPr>
            <p:nvPr/>
          </p:nvGrpSpPr>
          <p:grpSpPr bwMode="auto">
            <a:xfrm>
              <a:off x="4154" y="3550"/>
              <a:ext cx="53" cy="190"/>
              <a:chOff x="4154" y="3550"/>
              <a:chExt cx="53" cy="190"/>
            </a:xfrm>
          </p:grpSpPr>
          <p:sp>
            <p:nvSpPr>
              <p:cNvPr id="128" name="Freeform 127"/>
              <p:cNvSpPr>
                <a:spLocks/>
              </p:cNvSpPr>
              <p:nvPr/>
            </p:nvSpPr>
            <p:spPr bwMode="auto">
              <a:xfrm>
                <a:off x="4154" y="3550"/>
                <a:ext cx="41" cy="134"/>
              </a:xfrm>
              <a:custGeom>
                <a:avLst/>
                <a:gdLst>
                  <a:gd name="T0" fmla="*/ 0 w 41"/>
                  <a:gd name="T1" fmla="*/ 35 h 134"/>
                  <a:gd name="T2" fmla="*/ 0 w 41"/>
                  <a:gd name="T3" fmla="*/ 47 h 134"/>
                  <a:gd name="T4" fmla="*/ 19 w 41"/>
                  <a:gd name="T5" fmla="*/ 57 h 134"/>
                  <a:gd name="T6" fmla="*/ 26 w 41"/>
                  <a:gd name="T7" fmla="*/ 86 h 134"/>
                  <a:gd name="T8" fmla="*/ 19 w 41"/>
                  <a:gd name="T9" fmla="*/ 112 h 134"/>
                  <a:gd name="T10" fmla="*/ 0 w 41"/>
                  <a:gd name="T11" fmla="*/ 120 h 134"/>
                  <a:gd name="T12" fmla="*/ 0 w 41"/>
                  <a:gd name="T13" fmla="*/ 134 h 134"/>
                  <a:gd name="T14" fmla="*/ 14 w 41"/>
                  <a:gd name="T15" fmla="*/ 129 h 134"/>
                  <a:gd name="T16" fmla="*/ 26 w 41"/>
                  <a:gd name="T17" fmla="*/ 120 h 134"/>
                  <a:gd name="T18" fmla="*/ 40 w 41"/>
                  <a:gd name="T19" fmla="*/ 120 h 134"/>
                  <a:gd name="T20" fmla="*/ 40 w 41"/>
                  <a:gd name="T21" fmla="*/ 47 h 134"/>
                  <a:gd name="T22" fmla="*/ 26 w 41"/>
                  <a:gd name="T23" fmla="*/ 47 h 134"/>
                  <a:gd name="T24" fmla="*/ 14 w 41"/>
                  <a:gd name="T25" fmla="*/ 38 h 134"/>
                  <a:gd name="T26" fmla="*/ 0 w 41"/>
                  <a:gd name="T27" fmla="*/ 35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1" h="134">
                    <a:moveTo>
                      <a:pt x="0" y="35"/>
                    </a:moveTo>
                    <a:lnTo>
                      <a:pt x="0" y="47"/>
                    </a:lnTo>
                    <a:lnTo>
                      <a:pt x="19" y="57"/>
                    </a:lnTo>
                    <a:lnTo>
                      <a:pt x="26" y="86"/>
                    </a:lnTo>
                    <a:lnTo>
                      <a:pt x="19" y="112"/>
                    </a:lnTo>
                    <a:lnTo>
                      <a:pt x="0" y="120"/>
                    </a:lnTo>
                    <a:lnTo>
                      <a:pt x="0" y="134"/>
                    </a:lnTo>
                    <a:lnTo>
                      <a:pt x="14" y="129"/>
                    </a:lnTo>
                    <a:lnTo>
                      <a:pt x="26" y="120"/>
                    </a:lnTo>
                    <a:lnTo>
                      <a:pt x="40" y="120"/>
                    </a:lnTo>
                    <a:lnTo>
                      <a:pt x="40" y="47"/>
                    </a:lnTo>
                    <a:lnTo>
                      <a:pt x="26" y="47"/>
                    </a:lnTo>
                    <a:lnTo>
                      <a:pt x="14" y="38"/>
                    </a:lnTo>
                    <a:lnTo>
                      <a:pt x="0" y="35"/>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29" name="Rectangle 128"/>
              <p:cNvSpPr>
                <a:spLocks/>
              </p:cNvSpPr>
              <p:nvPr/>
            </p:nvSpPr>
            <p:spPr bwMode="auto">
              <a:xfrm>
                <a:off x="4193" y="3729"/>
                <a:ext cx="14" cy="11"/>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rot="0" vert="horz" wrap="square" lIns="91440" tIns="45720" rIns="91440" bIns="45720" anchor="t" anchorCtr="0" upright="1">
                <a:noAutofit/>
              </a:bodyPr>
              <a:lstStyle/>
              <a:p>
                <a:endParaRPr lang="en-AU"/>
              </a:p>
            </p:txBody>
          </p:sp>
          <p:sp>
            <p:nvSpPr>
              <p:cNvPr id="130" name="Rectangle 129"/>
              <p:cNvSpPr>
                <a:spLocks/>
              </p:cNvSpPr>
              <p:nvPr/>
            </p:nvSpPr>
            <p:spPr bwMode="auto">
              <a:xfrm>
                <a:off x="4193" y="3550"/>
                <a:ext cx="14" cy="47"/>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rot="0" vert="horz" wrap="square" lIns="91440" tIns="45720" rIns="91440" bIns="45720" anchor="t" anchorCtr="0" upright="1">
                <a:noAutofit/>
              </a:bodyPr>
              <a:lstStyle/>
              <a:p>
                <a:endParaRPr lang="en-AU"/>
              </a:p>
            </p:txBody>
          </p:sp>
        </p:grpSp>
        <p:sp>
          <p:nvSpPr>
            <p:cNvPr id="127" name="Freeform 126"/>
            <p:cNvSpPr>
              <a:spLocks/>
            </p:cNvSpPr>
            <p:nvPr/>
          </p:nvSpPr>
          <p:spPr bwMode="auto">
            <a:xfrm>
              <a:off x="4116" y="3586"/>
              <a:ext cx="38" cy="98"/>
            </a:xfrm>
            <a:custGeom>
              <a:avLst/>
              <a:gdLst>
                <a:gd name="T0" fmla="*/ 38 w 38"/>
                <a:gd name="T1" fmla="*/ 0 h 98"/>
                <a:gd name="T2" fmla="*/ 16 w 38"/>
                <a:gd name="T3" fmla="*/ 4 h 98"/>
                <a:gd name="T4" fmla="*/ 2 w 38"/>
                <a:gd name="T5" fmla="*/ 21 h 98"/>
                <a:gd name="T6" fmla="*/ 0 w 38"/>
                <a:gd name="T7" fmla="*/ 48 h 98"/>
                <a:gd name="T8" fmla="*/ 2 w 38"/>
                <a:gd name="T9" fmla="*/ 74 h 98"/>
                <a:gd name="T10" fmla="*/ 19 w 38"/>
                <a:gd name="T11" fmla="*/ 91 h 98"/>
                <a:gd name="T12" fmla="*/ 38 w 38"/>
                <a:gd name="T13" fmla="*/ 98 h 98"/>
                <a:gd name="T14" fmla="*/ 38 w 38"/>
                <a:gd name="T15" fmla="*/ 84 h 98"/>
                <a:gd name="T16" fmla="*/ 23 w 38"/>
                <a:gd name="T17" fmla="*/ 76 h 98"/>
                <a:gd name="T18" fmla="*/ 14 w 38"/>
                <a:gd name="T19" fmla="*/ 48 h 98"/>
                <a:gd name="T20" fmla="*/ 21 w 38"/>
                <a:gd name="T21" fmla="*/ 19 h 98"/>
                <a:gd name="T22" fmla="*/ 38 w 38"/>
                <a:gd name="T23" fmla="*/ 12 h 98"/>
                <a:gd name="T24" fmla="*/ 38 w 38"/>
                <a:gd name="T25" fmla="*/ 0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8" h="98">
                  <a:moveTo>
                    <a:pt x="38" y="0"/>
                  </a:moveTo>
                  <a:lnTo>
                    <a:pt x="16" y="4"/>
                  </a:lnTo>
                  <a:lnTo>
                    <a:pt x="2" y="21"/>
                  </a:lnTo>
                  <a:lnTo>
                    <a:pt x="0" y="48"/>
                  </a:lnTo>
                  <a:lnTo>
                    <a:pt x="2" y="74"/>
                  </a:lnTo>
                  <a:lnTo>
                    <a:pt x="19" y="91"/>
                  </a:lnTo>
                  <a:lnTo>
                    <a:pt x="38" y="98"/>
                  </a:lnTo>
                  <a:lnTo>
                    <a:pt x="38" y="84"/>
                  </a:lnTo>
                  <a:lnTo>
                    <a:pt x="23" y="76"/>
                  </a:lnTo>
                  <a:lnTo>
                    <a:pt x="14" y="48"/>
                  </a:lnTo>
                  <a:lnTo>
                    <a:pt x="21" y="19"/>
                  </a:lnTo>
                  <a:lnTo>
                    <a:pt x="38" y="12"/>
                  </a:lnTo>
                  <a:lnTo>
                    <a:pt x="38"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pic>
        <p:nvPicPr>
          <p:cNvPr id="205" name="Picture 204"/>
          <p:cNvPicPr/>
          <p:nvPr/>
        </p:nvPicPr>
        <p:blipFill>
          <a:blip r:embed="rId2">
            <a:extLst>
              <a:ext uri="{28A0092B-C50C-407E-A947-70E740481C1C}">
                <a14:useLocalDpi xmlns:a14="http://schemas.microsoft.com/office/drawing/2010/main" val="0"/>
              </a:ext>
            </a:extLst>
          </a:blip>
          <a:srcRect/>
          <a:stretch>
            <a:fillRect/>
          </a:stretch>
        </p:blipFill>
        <p:spPr bwMode="auto">
          <a:xfrm>
            <a:off x="1924050" y="2509837"/>
            <a:ext cx="5295900" cy="1838325"/>
          </a:xfrm>
          <a:prstGeom prst="rect">
            <a:avLst/>
          </a:prstGeom>
          <a:noFill/>
          <a:ln>
            <a:noFill/>
          </a:ln>
        </p:spPr>
      </p:pic>
      <p:sp>
        <p:nvSpPr>
          <p:cNvPr id="207" name="Rectangle 206"/>
          <p:cNvSpPr/>
          <p:nvPr/>
        </p:nvSpPr>
        <p:spPr>
          <a:xfrm>
            <a:off x="1283606" y="445902"/>
            <a:ext cx="7104818" cy="1200329"/>
          </a:xfrm>
          <a:prstGeom prst="rect">
            <a:avLst/>
          </a:prstGeom>
        </p:spPr>
        <p:txBody>
          <a:bodyPr wrap="square">
            <a:spAutoFit/>
          </a:bodyPr>
          <a:lstStyle/>
          <a:p>
            <a:r>
              <a:rPr lang="en-AU" dirty="0"/>
              <a:t>Drift Approaches</a:t>
            </a:r>
          </a:p>
          <a:p>
            <a:r>
              <a:rPr lang="en-AU" dirty="0"/>
              <a:t> </a:t>
            </a:r>
          </a:p>
          <a:p>
            <a:r>
              <a:rPr lang="en-AU" dirty="0"/>
              <a:t>The ideal slope for a drift approach is 5%.  When considering building a drift, set out the approaches first to see how much excavation is required.</a:t>
            </a:r>
          </a:p>
        </p:txBody>
      </p:sp>
      <p:sp>
        <p:nvSpPr>
          <p:cNvPr id="208" name="Rectangle 207"/>
          <p:cNvSpPr/>
          <p:nvPr/>
        </p:nvSpPr>
        <p:spPr>
          <a:xfrm>
            <a:off x="392681" y="4725888"/>
            <a:ext cx="8712968" cy="2031325"/>
          </a:xfrm>
          <a:prstGeom prst="rect">
            <a:avLst/>
          </a:prstGeom>
        </p:spPr>
        <p:txBody>
          <a:bodyPr wrap="square">
            <a:spAutoFit/>
          </a:bodyPr>
          <a:lstStyle/>
          <a:p>
            <a:r>
              <a:rPr lang="en-AU" dirty="0"/>
              <a:t>Two profiles are set out to a 5% slope at each side of the crossing. The length of the</a:t>
            </a:r>
          </a:p>
          <a:p>
            <a:r>
              <a:rPr lang="en-AU" dirty="0"/>
              <a:t>approach can be found by means of a traveller 1m high moved along the line of the</a:t>
            </a:r>
          </a:p>
          <a:p>
            <a:r>
              <a:rPr lang="en-AU" dirty="0"/>
              <a:t>slope profiles until it levels up with the slope profiles when standing on the natural</a:t>
            </a:r>
          </a:p>
          <a:p>
            <a:r>
              <a:rPr lang="en-AU" dirty="0"/>
              <a:t>ground.</a:t>
            </a:r>
          </a:p>
          <a:p>
            <a:r>
              <a:rPr lang="en-AU" dirty="0"/>
              <a:t>The traveller can also be used to measure the depth of the dig along the proposed</a:t>
            </a:r>
          </a:p>
          <a:p>
            <a:r>
              <a:rPr lang="en-AU" dirty="0"/>
              <a:t>approach, and this can be used to estimate the volume of excavation required. It may</a:t>
            </a:r>
          </a:p>
          <a:p>
            <a:r>
              <a:rPr lang="en-AU" dirty="0"/>
              <a:t>indicate the need to look for another site for the drift.</a:t>
            </a:r>
          </a:p>
        </p:txBody>
      </p:sp>
    </p:spTree>
    <p:extLst>
      <p:ext uri="{BB962C8B-B14F-4D97-AF65-F5344CB8AC3E}">
        <p14:creationId xmlns:p14="http://schemas.microsoft.com/office/powerpoint/2010/main" val="1030861373"/>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117" name="Picture 9867"/>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15649" y="848949"/>
            <a:ext cx="2409825" cy="847725"/>
          </a:xfrm>
          <a:prstGeom prst="rect">
            <a:avLst/>
          </a:prstGeom>
          <a:noFill/>
          <a:extLst>
            <a:ext uri="{909E8E84-426E-40DD-AFC4-6F175D3DCCD1}">
              <a14:hiddenFill xmlns:a14="http://schemas.microsoft.com/office/drawing/2010/main">
                <a:solidFill>
                  <a:srgbClr val="FFFFFF"/>
                </a:solidFill>
              </a14:hiddenFill>
            </a:ext>
          </a:extLst>
        </p:spPr>
      </p:pic>
      <p:pic>
        <p:nvPicPr>
          <p:cNvPr id="23708" name="Picture 986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917198" y="1895475"/>
            <a:ext cx="771525" cy="466725"/>
          </a:xfrm>
          <a:prstGeom prst="rect">
            <a:avLst/>
          </a:prstGeom>
          <a:noFill/>
          <a:extLst>
            <a:ext uri="{909E8E84-426E-40DD-AFC4-6F175D3DCCD1}">
              <a14:hiddenFill xmlns:a14="http://schemas.microsoft.com/office/drawing/2010/main">
                <a:solidFill>
                  <a:srgbClr val="FFFFFF"/>
                </a:solidFill>
              </a14:hiddenFill>
            </a:ext>
          </a:extLst>
        </p:spPr>
      </p:pic>
      <p:pic>
        <p:nvPicPr>
          <p:cNvPr id="23691" name="Picture 986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00947" y="1896246"/>
            <a:ext cx="466725" cy="123825"/>
          </a:xfrm>
          <a:prstGeom prst="rect">
            <a:avLst/>
          </a:prstGeom>
          <a:noFill/>
          <a:extLst>
            <a:ext uri="{909E8E84-426E-40DD-AFC4-6F175D3DCCD1}">
              <a14:hiddenFill xmlns:a14="http://schemas.microsoft.com/office/drawing/2010/main">
                <a:solidFill>
                  <a:srgbClr val="FFFFFF"/>
                </a:solidFill>
              </a14:hiddenFill>
            </a:ext>
          </a:extLst>
        </p:spPr>
      </p:pic>
      <p:pic>
        <p:nvPicPr>
          <p:cNvPr id="23595" name="Picture 9870"/>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341687" y="2362200"/>
            <a:ext cx="1171575" cy="295275"/>
          </a:xfrm>
          <a:prstGeom prst="rect">
            <a:avLst/>
          </a:prstGeom>
          <a:noFill/>
          <a:extLst>
            <a:ext uri="{909E8E84-426E-40DD-AFC4-6F175D3DCCD1}">
              <a14:hiddenFill xmlns:a14="http://schemas.microsoft.com/office/drawing/2010/main">
                <a:solidFill>
                  <a:srgbClr val="FFFFFF"/>
                </a:solidFill>
              </a14:hiddenFill>
            </a:ext>
          </a:extLst>
        </p:spPr>
      </p:pic>
      <p:grpSp>
        <p:nvGrpSpPr>
          <p:cNvPr id="6" name="Group 5"/>
          <p:cNvGrpSpPr>
            <a:grpSpLocks/>
          </p:cNvGrpSpPr>
          <p:nvPr/>
        </p:nvGrpSpPr>
        <p:grpSpPr bwMode="auto">
          <a:xfrm>
            <a:off x="1743710" y="575627"/>
            <a:ext cx="5690870" cy="1282065"/>
            <a:chOff x="0" y="0"/>
            <a:chExt cx="8962" cy="2019"/>
          </a:xfrm>
        </p:grpSpPr>
        <p:sp>
          <p:nvSpPr>
            <p:cNvPr id="7" name="Freeform 6"/>
            <p:cNvSpPr>
              <a:spLocks/>
            </p:cNvSpPr>
            <p:nvPr/>
          </p:nvSpPr>
          <p:spPr bwMode="auto">
            <a:xfrm>
              <a:off x="166" y="127"/>
              <a:ext cx="1802" cy="1795"/>
            </a:xfrm>
            <a:custGeom>
              <a:avLst/>
              <a:gdLst>
                <a:gd name="T0" fmla="*/ 1795 w 1802"/>
                <a:gd name="T1" fmla="*/ 0 h 1795"/>
                <a:gd name="T2" fmla="*/ 0 w 1802"/>
                <a:gd name="T3" fmla="*/ 1787 h 1795"/>
                <a:gd name="T4" fmla="*/ 7 w 1802"/>
                <a:gd name="T5" fmla="*/ 1795 h 1795"/>
                <a:gd name="T6" fmla="*/ 1802 w 1802"/>
                <a:gd name="T7" fmla="*/ 7 h 1795"/>
                <a:gd name="T8" fmla="*/ 1795 w 1802"/>
                <a:gd name="T9" fmla="*/ 0 h 1795"/>
              </a:gdLst>
              <a:ahLst/>
              <a:cxnLst>
                <a:cxn ang="0">
                  <a:pos x="T0" y="T1"/>
                </a:cxn>
                <a:cxn ang="0">
                  <a:pos x="T2" y="T3"/>
                </a:cxn>
                <a:cxn ang="0">
                  <a:pos x="T4" y="T5"/>
                </a:cxn>
                <a:cxn ang="0">
                  <a:pos x="T6" y="T7"/>
                </a:cxn>
                <a:cxn ang="0">
                  <a:pos x="T8" y="T9"/>
                </a:cxn>
              </a:cxnLst>
              <a:rect l="0" t="0" r="r" b="b"/>
              <a:pathLst>
                <a:path w="1802" h="1795">
                  <a:moveTo>
                    <a:pt x="1795" y="0"/>
                  </a:moveTo>
                  <a:lnTo>
                    <a:pt x="0" y="1787"/>
                  </a:lnTo>
                  <a:lnTo>
                    <a:pt x="7" y="1795"/>
                  </a:lnTo>
                  <a:lnTo>
                    <a:pt x="1802" y="7"/>
                  </a:lnTo>
                  <a:lnTo>
                    <a:pt x="1795"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8" name="Freeform 7"/>
            <p:cNvSpPr>
              <a:spLocks/>
            </p:cNvSpPr>
            <p:nvPr/>
          </p:nvSpPr>
          <p:spPr bwMode="auto">
            <a:xfrm>
              <a:off x="458" y="127"/>
              <a:ext cx="1803" cy="1795"/>
            </a:xfrm>
            <a:custGeom>
              <a:avLst/>
              <a:gdLst>
                <a:gd name="T0" fmla="*/ 1795 w 1803"/>
                <a:gd name="T1" fmla="*/ 0 h 1795"/>
                <a:gd name="T2" fmla="*/ 0 w 1803"/>
                <a:gd name="T3" fmla="*/ 1787 h 1795"/>
                <a:gd name="T4" fmla="*/ 7 w 1803"/>
                <a:gd name="T5" fmla="*/ 1795 h 1795"/>
                <a:gd name="T6" fmla="*/ 1802 w 1803"/>
                <a:gd name="T7" fmla="*/ 7 h 1795"/>
                <a:gd name="T8" fmla="*/ 1795 w 1803"/>
                <a:gd name="T9" fmla="*/ 0 h 1795"/>
              </a:gdLst>
              <a:ahLst/>
              <a:cxnLst>
                <a:cxn ang="0">
                  <a:pos x="T0" y="T1"/>
                </a:cxn>
                <a:cxn ang="0">
                  <a:pos x="T2" y="T3"/>
                </a:cxn>
                <a:cxn ang="0">
                  <a:pos x="T4" y="T5"/>
                </a:cxn>
                <a:cxn ang="0">
                  <a:pos x="T6" y="T7"/>
                </a:cxn>
                <a:cxn ang="0">
                  <a:pos x="T8" y="T9"/>
                </a:cxn>
              </a:cxnLst>
              <a:rect l="0" t="0" r="r" b="b"/>
              <a:pathLst>
                <a:path w="1803" h="1795">
                  <a:moveTo>
                    <a:pt x="1795" y="0"/>
                  </a:moveTo>
                  <a:lnTo>
                    <a:pt x="0" y="1787"/>
                  </a:lnTo>
                  <a:lnTo>
                    <a:pt x="7" y="1795"/>
                  </a:lnTo>
                  <a:lnTo>
                    <a:pt x="1802" y="7"/>
                  </a:lnTo>
                  <a:lnTo>
                    <a:pt x="1795"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9" name="Freeform 8"/>
            <p:cNvSpPr>
              <a:spLocks/>
            </p:cNvSpPr>
            <p:nvPr/>
          </p:nvSpPr>
          <p:spPr bwMode="auto">
            <a:xfrm>
              <a:off x="749" y="127"/>
              <a:ext cx="1804" cy="1795"/>
            </a:xfrm>
            <a:custGeom>
              <a:avLst/>
              <a:gdLst>
                <a:gd name="T0" fmla="*/ 1797 w 1804"/>
                <a:gd name="T1" fmla="*/ 0 h 1795"/>
                <a:gd name="T2" fmla="*/ 0 w 1804"/>
                <a:gd name="T3" fmla="*/ 1787 h 1795"/>
                <a:gd name="T4" fmla="*/ 7 w 1804"/>
                <a:gd name="T5" fmla="*/ 1795 h 1795"/>
                <a:gd name="T6" fmla="*/ 1804 w 1804"/>
                <a:gd name="T7" fmla="*/ 7 h 1795"/>
                <a:gd name="T8" fmla="*/ 1797 w 1804"/>
                <a:gd name="T9" fmla="*/ 0 h 1795"/>
              </a:gdLst>
              <a:ahLst/>
              <a:cxnLst>
                <a:cxn ang="0">
                  <a:pos x="T0" y="T1"/>
                </a:cxn>
                <a:cxn ang="0">
                  <a:pos x="T2" y="T3"/>
                </a:cxn>
                <a:cxn ang="0">
                  <a:pos x="T4" y="T5"/>
                </a:cxn>
                <a:cxn ang="0">
                  <a:pos x="T6" y="T7"/>
                </a:cxn>
                <a:cxn ang="0">
                  <a:pos x="T8" y="T9"/>
                </a:cxn>
              </a:cxnLst>
              <a:rect l="0" t="0" r="r" b="b"/>
              <a:pathLst>
                <a:path w="1804" h="1795">
                  <a:moveTo>
                    <a:pt x="1797" y="0"/>
                  </a:moveTo>
                  <a:lnTo>
                    <a:pt x="0" y="1787"/>
                  </a:lnTo>
                  <a:lnTo>
                    <a:pt x="7" y="1795"/>
                  </a:lnTo>
                  <a:lnTo>
                    <a:pt x="1804" y="7"/>
                  </a:lnTo>
                  <a:lnTo>
                    <a:pt x="179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0" name="Freeform 9"/>
            <p:cNvSpPr>
              <a:spLocks/>
            </p:cNvSpPr>
            <p:nvPr/>
          </p:nvSpPr>
          <p:spPr bwMode="auto">
            <a:xfrm>
              <a:off x="1044" y="127"/>
              <a:ext cx="1802" cy="1795"/>
            </a:xfrm>
            <a:custGeom>
              <a:avLst/>
              <a:gdLst>
                <a:gd name="T0" fmla="*/ 1795 w 1802"/>
                <a:gd name="T1" fmla="*/ 0 h 1795"/>
                <a:gd name="T2" fmla="*/ 0 w 1802"/>
                <a:gd name="T3" fmla="*/ 1787 h 1795"/>
                <a:gd name="T4" fmla="*/ 7 w 1802"/>
                <a:gd name="T5" fmla="*/ 1795 h 1795"/>
                <a:gd name="T6" fmla="*/ 1802 w 1802"/>
                <a:gd name="T7" fmla="*/ 7 h 1795"/>
                <a:gd name="T8" fmla="*/ 1795 w 1802"/>
                <a:gd name="T9" fmla="*/ 0 h 1795"/>
              </a:gdLst>
              <a:ahLst/>
              <a:cxnLst>
                <a:cxn ang="0">
                  <a:pos x="T0" y="T1"/>
                </a:cxn>
                <a:cxn ang="0">
                  <a:pos x="T2" y="T3"/>
                </a:cxn>
                <a:cxn ang="0">
                  <a:pos x="T4" y="T5"/>
                </a:cxn>
                <a:cxn ang="0">
                  <a:pos x="T6" y="T7"/>
                </a:cxn>
                <a:cxn ang="0">
                  <a:pos x="T8" y="T9"/>
                </a:cxn>
              </a:cxnLst>
              <a:rect l="0" t="0" r="r" b="b"/>
              <a:pathLst>
                <a:path w="1802" h="1795">
                  <a:moveTo>
                    <a:pt x="1795" y="0"/>
                  </a:moveTo>
                  <a:lnTo>
                    <a:pt x="0" y="1787"/>
                  </a:lnTo>
                  <a:lnTo>
                    <a:pt x="7" y="1795"/>
                  </a:lnTo>
                  <a:lnTo>
                    <a:pt x="1802" y="7"/>
                  </a:lnTo>
                  <a:lnTo>
                    <a:pt x="1795"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1" name="Freeform 10"/>
            <p:cNvSpPr>
              <a:spLocks/>
            </p:cNvSpPr>
            <p:nvPr/>
          </p:nvSpPr>
          <p:spPr bwMode="auto">
            <a:xfrm>
              <a:off x="1334" y="127"/>
              <a:ext cx="1805" cy="1795"/>
            </a:xfrm>
            <a:custGeom>
              <a:avLst/>
              <a:gdLst>
                <a:gd name="T0" fmla="*/ 1797 w 1805"/>
                <a:gd name="T1" fmla="*/ 0 h 1795"/>
                <a:gd name="T2" fmla="*/ 0 w 1805"/>
                <a:gd name="T3" fmla="*/ 1787 h 1795"/>
                <a:gd name="T4" fmla="*/ 7 w 1805"/>
                <a:gd name="T5" fmla="*/ 1795 h 1795"/>
                <a:gd name="T6" fmla="*/ 1804 w 1805"/>
                <a:gd name="T7" fmla="*/ 7 h 1795"/>
                <a:gd name="T8" fmla="*/ 1797 w 1805"/>
                <a:gd name="T9" fmla="*/ 0 h 1795"/>
              </a:gdLst>
              <a:ahLst/>
              <a:cxnLst>
                <a:cxn ang="0">
                  <a:pos x="T0" y="T1"/>
                </a:cxn>
                <a:cxn ang="0">
                  <a:pos x="T2" y="T3"/>
                </a:cxn>
                <a:cxn ang="0">
                  <a:pos x="T4" y="T5"/>
                </a:cxn>
                <a:cxn ang="0">
                  <a:pos x="T6" y="T7"/>
                </a:cxn>
                <a:cxn ang="0">
                  <a:pos x="T8" y="T9"/>
                </a:cxn>
              </a:cxnLst>
              <a:rect l="0" t="0" r="r" b="b"/>
              <a:pathLst>
                <a:path w="1805" h="1795">
                  <a:moveTo>
                    <a:pt x="1797" y="0"/>
                  </a:moveTo>
                  <a:lnTo>
                    <a:pt x="0" y="1787"/>
                  </a:lnTo>
                  <a:lnTo>
                    <a:pt x="7" y="1795"/>
                  </a:lnTo>
                  <a:lnTo>
                    <a:pt x="1804" y="7"/>
                  </a:lnTo>
                  <a:lnTo>
                    <a:pt x="179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2" name="Freeform 11"/>
            <p:cNvSpPr>
              <a:spLocks/>
            </p:cNvSpPr>
            <p:nvPr/>
          </p:nvSpPr>
          <p:spPr bwMode="auto">
            <a:xfrm>
              <a:off x="1627" y="127"/>
              <a:ext cx="1805" cy="1795"/>
            </a:xfrm>
            <a:custGeom>
              <a:avLst/>
              <a:gdLst>
                <a:gd name="T0" fmla="*/ 1797 w 1805"/>
                <a:gd name="T1" fmla="*/ 0 h 1795"/>
                <a:gd name="T2" fmla="*/ 0 w 1805"/>
                <a:gd name="T3" fmla="*/ 1787 h 1795"/>
                <a:gd name="T4" fmla="*/ 7 w 1805"/>
                <a:gd name="T5" fmla="*/ 1795 h 1795"/>
                <a:gd name="T6" fmla="*/ 1804 w 1805"/>
                <a:gd name="T7" fmla="*/ 7 h 1795"/>
                <a:gd name="T8" fmla="*/ 1797 w 1805"/>
                <a:gd name="T9" fmla="*/ 0 h 1795"/>
              </a:gdLst>
              <a:ahLst/>
              <a:cxnLst>
                <a:cxn ang="0">
                  <a:pos x="T0" y="T1"/>
                </a:cxn>
                <a:cxn ang="0">
                  <a:pos x="T2" y="T3"/>
                </a:cxn>
                <a:cxn ang="0">
                  <a:pos x="T4" y="T5"/>
                </a:cxn>
                <a:cxn ang="0">
                  <a:pos x="T6" y="T7"/>
                </a:cxn>
                <a:cxn ang="0">
                  <a:pos x="T8" y="T9"/>
                </a:cxn>
              </a:cxnLst>
              <a:rect l="0" t="0" r="r" b="b"/>
              <a:pathLst>
                <a:path w="1805" h="1795">
                  <a:moveTo>
                    <a:pt x="1797" y="0"/>
                  </a:moveTo>
                  <a:lnTo>
                    <a:pt x="0" y="1787"/>
                  </a:lnTo>
                  <a:lnTo>
                    <a:pt x="7" y="1795"/>
                  </a:lnTo>
                  <a:lnTo>
                    <a:pt x="1804" y="7"/>
                  </a:lnTo>
                  <a:lnTo>
                    <a:pt x="179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3" name="Freeform 12"/>
            <p:cNvSpPr>
              <a:spLocks/>
            </p:cNvSpPr>
            <p:nvPr/>
          </p:nvSpPr>
          <p:spPr bwMode="auto">
            <a:xfrm>
              <a:off x="1920" y="127"/>
              <a:ext cx="1802" cy="1795"/>
            </a:xfrm>
            <a:custGeom>
              <a:avLst/>
              <a:gdLst>
                <a:gd name="T0" fmla="*/ 1795 w 1802"/>
                <a:gd name="T1" fmla="*/ 0 h 1795"/>
                <a:gd name="T2" fmla="*/ 0 w 1802"/>
                <a:gd name="T3" fmla="*/ 1787 h 1795"/>
                <a:gd name="T4" fmla="*/ 7 w 1802"/>
                <a:gd name="T5" fmla="*/ 1795 h 1795"/>
                <a:gd name="T6" fmla="*/ 1802 w 1802"/>
                <a:gd name="T7" fmla="*/ 7 h 1795"/>
                <a:gd name="T8" fmla="*/ 1795 w 1802"/>
                <a:gd name="T9" fmla="*/ 0 h 1795"/>
              </a:gdLst>
              <a:ahLst/>
              <a:cxnLst>
                <a:cxn ang="0">
                  <a:pos x="T0" y="T1"/>
                </a:cxn>
                <a:cxn ang="0">
                  <a:pos x="T2" y="T3"/>
                </a:cxn>
                <a:cxn ang="0">
                  <a:pos x="T4" y="T5"/>
                </a:cxn>
                <a:cxn ang="0">
                  <a:pos x="T6" y="T7"/>
                </a:cxn>
                <a:cxn ang="0">
                  <a:pos x="T8" y="T9"/>
                </a:cxn>
              </a:cxnLst>
              <a:rect l="0" t="0" r="r" b="b"/>
              <a:pathLst>
                <a:path w="1802" h="1795">
                  <a:moveTo>
                    <a:pt x="1795" y="0"/>
                  </a:moveTo>
                  <a:lnTo>
                    <a:pt x="0" y="1787"/>
                  </a:lnTo>
                  <a:lnTo>
                    <a:pt x="7" y="1795"/>
                  </a:lnTo>
                  <a:lnTo>
                    <a:pt x="1802" y="7"/>
                  </a:lnTo>
                  <a:lnTo>
                    <a:pt x="1795"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4" name="Freeform 13"/>
            <p:cNvSpPr>
              <a:spLocks/>
            </p:cNvSpPr>
            <p:nvPr/>
          </p:nvSpPr>
          <p:spPr bwMode="auto">
            <a:xfrm>
              <a:off x="2213" y="127"/>
              <a:ext cx="1802" cy="1795"/>
            </a:xfrm>
            <a:custGeom>
              <a:avLst/>
              <a:gdLst>
                <a:gd name="T0" fmla="*/ 1795 w 1802"/>
                <a:gd name="T1" fmla="*/ 0 h 1795"/>
                <a:gd name="T2" fmla="*/ 0 w 1802"/>
                <a:gd name="T3" fmla="*/ 1787 h 1795"/>
                <a:gd name="T4" fmla="*/ 7 w 1802"/>
                <a:gd name="T5" fmla="*/ 1795 h 1795"/>
                <a:gd name="T6" fmla="*/ 1802 w 1802"/>
                <a:gd name="T7" fmla="*/ 7 h 1795"/>
                <a:gd name="T8" fmla="*/ 1795 w 1802"/>
                <a:gd name="T9" fmla="*/ 0 h 1795"/>
              </a:gdLst>
              <a:ahLst/>
              <a:cxnLst>
                <a:cxn ang="0">
                  <a:pos x="T0" y="T1"/>
                </a:cxn>
                <a:cxn ang="0">
                  <a:pos x="T2" y="T3"/>
                </a:cxn>
                <a:cxn ang="0">
                  <a:pos x="T4" y="T5"/>
                </a:cxn>
                <a:cxn ang="0">
                  <a:pos x="T6" y="T7"/>
                </a:cxn>
                <a:cxn ang="0">
                  <a:pos x="T8" y="T9"/>
                </a:cxn>
              </a:cxnLst>
              <a:rect l="0" t="0" r="r" b="b"/>
              <a:pathLst>
                <a:path w="1802" h="1795">
                  <a:moveTo>
                    <a:pt x="1795" y="0"/>
                  </a:moveTo>
                  <a:lnTo>
                    <a:pt x="0" y="1787"/>
                  </a:lnTo>
                  <a:lnTo>
                    <a:pt x="7" y="1795"/>
                  </a:lnTo>
                  <a:lnTo>
                    <a:pt x="1802" y="7"/>
                  </a:lnTo>
                  <a:lnTo>
                    <a:pt x="1795"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5" name="Freeform 14"/>
            <p:cNvSpPr>
              <a:spLocks/>
            </p:cNvSpPr>
            <p:nvPr/>
          </p:nvSpPr>
          <p:spPr bwMode="auto">
            <a:xfrm>
              <a:off x="2213" y="127"/>
              <a:ext cx="1802" cy="1795"/>
            </a:xfrm>
            <a:custGeom>
              <a:avLst/>
              <a:gdLst>
                <a:gd name="T0" fmla="*/ 7 w 1802"/>
                <a:gd name="T1" fmla="*/ 0 h 1795"/>
                <a:gd name="T2" fmla="*/ 0 w 1802"/>
                <a:gd name="T3" fmla="*/ 7 h 1795"/>
                <a:gd name="T4" fmla="*/ 1795 w 1802"/>
                <a:gd name="T5" fmla="*/ 1795 h 1795"/>
                <a:gd name="T6" fmla="*/ 1802 w 1802"/>
                <a:gd name="T7" fmla="*/ 1787 h 1795"/>
                <a:gd name="T8" fmla="*/ 7 w 1802"/>
                <a:gd name="T9" fmla="*/ 0 h 1795"/>
              </a:gdLst>
              <a:ahLst/>
              <a:cxnLst>
                <a:cxn ang="0">
                  <a:pos x="T0" y="T1"/>
                </a:cxn>
                <a:cxn ang="0">
                  <a:pos x="T2" y="T3"/>
                </a:cxn>
                <a:cxn ang="0">
                  <a:pos x="T4" y="T5"/>
                </a:cxn>
                <a:cxn ang="0">
                  <a:pos x="T6" y="T7"/>
                </a:cxn>
                <a:cxn ang="0">
                  <a:pos x="T8" y="T9"/>
                </a:cxn>
              </a:cxnLst>
              <a:rect l="0" t="0" r="r" b="b"/>
              <a:pathLst>
                <a:path w="1802" h="1795">
                  <a:moveTo>
                    <a:pt x="7" y="0"/>
                  </a:moveTo>
                  <a:lnTo>
                    <a:pt x="0" y="7"/>
                  </a:lnTo>
                  <a:lnTo>
                    <a:pt x="1795" y="1795"/>
                  </a:lnTo>
                  <a:lnTo>
                    <a:pt x="1802" y="1787"/>
                  </a:lnTo>
                  <a:lnTo>
                    <a:pt x="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6" name="Freeform 15"/>
            <p:cNvSpPr>
              <a:spLocks/>
            </p:cNvSpPr>
            <p:nvPr/>
          </p:nvSpPr>
          <p:spPr bwMode="auto">
            <a:xfrm>
              <a:off x="1920" y="127"/>
              <a:ext cx="1802" cy="1795"/>
            </a:xfrm>
            <a:custGeom>
              <a:avLst/>
              <a:gdLst>
                <a:gd name="T0" fmla="*/ 7 w 1802"/>
                <a:gd name="T1" fmla="*/ 0 h 1795"/>
                <a:gd name="T2" fmla="*/ 0 w 1802"/>
                <a:gd name="T3" fmla="*/ 7 h 1795"/>
                <a:gd name="T4" fmla="*/ 1795 w 1802"/>
                <a:gd name="T5" fmla="*/ 1795 h 1795"/>
                <a:gd name="T6" fmla="*/ 1802 w 1802"/>
                <a:gd name="T7" fmla="*/ 1787 h 1795"/>
                <a:gd name="T8" fmla="*/ 7 w 1802"/>
                <a:gd name="T9" fmla="*/ 0 h 1795"/>
              </a:gdLst>
              <a:ahLst/>
              <a:cxnLst>
                <a:cxn ang="0">
                  <a:pos x="T0" y="T1"/>
                </a:cxn>
                <a:cxn ang="0">
                  <a:pos x="T2" y="T3"/>
                </a:cxn>
                <a:cxn ang="0">
                  <a:pos x="T4" y="T5"/>
                </a:cxn>
                <a:cxn ang="0">
                  <a:pos x="T6" y="T7"/>
                </a:cxn>
                <a:cxn ang="0">
                  <a:pos x="T8" y="T9"/>
                </a:cxn>
              </a:cxnLst>
              <a:rect l="0" t="0" r="r" b="b"/>
              <a:pathLst>
                <a:path w="1802" h="1795">
                  <a:moveTo>
                    <a:pt x="7" y="0"/>
                  </a:moveTo>
                  <a:lnTo>
                    <a:pt x="0" y="7"/>
                  </a:lnTo>
                  <a:lnTo>
                    <a:pt x="1795" y="1795"/>
                  </a:lnTo>
                  <a:lnTo>
                    <a:pt x="1802" y="1787"/>
                  </a:lnTo>
                  <a:lnTo>
                    <a:pt x="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7" name="Freeform 16"/>
            <p:cNvSpPr>
              <a:spLocks/>
            </p:cNvSpPr>
            <p:nvPr/>
          </p:nvSpPr>
          <p:spPr bwMode="auto">
            <a:xfrm>
              <a:off x="1627" y="127"/>
              <a:ext cx="1805" cy="1795"/>
            </a:xfrm>
            <a:custGeom>
              <a:avLst/>
              <a:gdLst>
                <a:gd name="T0" fmla="*/ 7 w 1805"/>
                <a:gd name="T1" fmla="*/ 0 h 1795"/>
                <a:gd name="T2" fmla="*/ 0 w 1805"/>
                <a:gd name="T3" fmla="*/ 7 h 1795"/>
                <a:gd name="T4" fmla="*/ 1797 w 1805"/>
                <a:gd name="T5" fmla="*/ 1795 h 1795"/>
                <a:gd name="T6" fmla="*/ 1804 w 1805"/>
                <a:gd name="T7" fmla="*/ 1787 h 1795"/>
                <a:gd name="T8" fmla="*/ 7 w 1805"/>
                <a:gd name="T9" fmla="*/ 0 h 1795"/>
              </a:gdLst>
              <a:ahLst/>
              <a:cxnLst>
                <a:cxn ang="0">
                  <a:pos x="T0" y="T1"/>
                </a:cxn>
                <a:cxn ang="0">
                  <a:pos x="T2" y="T3"/>
                </a:cxn>
                <a:cxn ang="0">
                  <a:pos x="T4" y="T5"/>
                </a:cxn>
                <a:cxn ang="0">
                  <a:pos x="T6" y="T7"/>
                </a:cxn>
                <a:cxn ang="0">
                  <a:pos x="T8" y="T9"/>
                </a:cxn>
              </a:cxnLst>
              <a:rect l="0" t="0" r="r" b="b"/>
              <a:pathLst>
                <a:path w="1805" h="1795">
                  <a:moveTo>
                    <a:pt x="7" y="0"/>
                  </a:moveTo>
                  <a:lnTo>
                    <a:pt x="0" y="7"/>
                  </a:lnTo>
                  <a:lnTo>
                    <a:pt x="1797" y="1795"/>
                  </a:lnTo>
                  <a:lnTo>
                    <a:pt x="1804" y="1787"/>
                  </a:lnTo>
                  <a:lnTo>
                    <a:pt x="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8" name="Freeform 17"/>
            <p:cNvSpPr>
              <a:spLocks/>
            </p:cNvSpPr>
            <p:nvPr/>
          </p:nvSpPr>
          <p:spPr bwMode="auto">
            <a:xfrm>
              <a:off x="1334" y="127"/>
              <a:ext cx="1805" cy="1795"/>
            </a:xfrm>
            <a:custGeom>
              <a:avLst/>
              <a:gdLst>
                <a:gd name="T0" fmla="*/ 7 w 1805"/>
                <a:gd name="T1" fmla="*/ 0 h 1795"/>
                <a:gd name="T2" fmla="*/ 0 w 1805"/>
                <a:gd name="T3" fmla="*/ 7 h 1795"/>
                <a:gd name="T4" fmla="*/ 1797 w 1805"/>
                <a:gd name="T5" fmla="*/ 1795 h 1795"/>
                <a:gd name="T6" fmla="*/ 1804 w 1805"/>
                <a:gd name="T7" fmla="*/ 1787 h 1795"/>
                <a:gd name="T8" fmla="*/ 7 w 1805"/>
                <a:gd name="T9" fmla="*/ 0 h 1795"/>
              </a:gdLst>
              <a:ahLst/>
              <a:cxnLst>
                <a:cxn ang="0">
                  <a:pos x="T0" y="T1"/>
                </a:cxn>
                <a:cxn ang="0">
                  <a:pos x="T2" y="T3"/>
                </a:cxn>
                <a:cxn ang="0">
                  <a:pos x="T4" y="T5"/>
                </a:cxn>
                <a:cxn ang="0">
                  <a:pos x="T6" y="T7"/>
                </a:cxn>
                <a:cxn ang="0">
                  <a:pos x="T8" y="T9"/>
                </a:cxn>
              </a:cxnLst>
              <a:rect l="0" t="0" r="r" b="b"/>
              <a:pathLst>
                <a:path w="1805" h="1795">
                  <a:moveTo>
                    <a:pt x="7" y="0"/>
                  </a:moveTo>
                  <a:lnTo>
                    <a:pt x="0" y="7"/>
                  </a:lnTo>
                  <a:lnTo>
                    <a:pt x="1797" y="1795"/>
                  </a:lnTo>
                  <a:lnTo>
                    <a:pt x="1804" y="1787"/>
                  </a:lnTo>
                  <a:lnTo>
                    <a:pt x="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9" name="Freeform 18"/>
            <p:cNvSpPr>
              <a:spLocks/>
            </p:cNvSpPr>
            <p:nvPr/>
          </p:nvSpPr>
          <p:spPr bwMode="auto">
            <a:xfrm>
              <a:off x="1044" y="127"/>
              <a:ext cx="1802" cy="1795"/>
            </a:xfrm>
            <a:custGeom>
              <a:avLst/>
              <a:gdLst>
                <a:gd name="T0" fmla="*/ 7 w 1802"/>
                <a:gd name="T1" fmla="*/ 0 h 1795"/>
                <a:gd name="T2" fmla="*/ 0 w 1802"/>
                <a:gd name="T3" fmla="*/ 7 h 1795"/>
                <a:gd name="T4" fmla="*/ 1795 w 1802"/>
                <a:gd name="T5" fmla="*/ 1795 h 1795"/>
                <a:gd name="T6" fmla="*/ 1802 w 1802"/>
                <a:gd name="T7" fmla="*/ 1787 h 1795"/>
                <a:gd name="T8" fmla="*/ 7 w 1802"/>
                <a:gd name="T9" fmla="*/ 0 h 1795"/>
              </a:gdLst>
              <a:ahLst/>
              <a:cxnLst>
                <a:cxn ang="0">
                  <a:pos x="T0" y="T1"/>
                </a:cxn>
                <a:cxn ang="0">
                  <a:pos x="T2" y="T3"/>
                </a:cxn>
                <a:cxn ang="0">
                  <a:pos x="T4" y="T5"/>
                </a:cxn>
                <a:cxn ang="0">
                  <a:pos x="T6" y="T7"/>
                </a:cxn>
                <a:cxn ang="0">
                  <a:pos x="T8" y="T9"/>
                </a:cxn>
              </a:cxnLst>
              <a:rect l="0" t="0" r="r" b="b"/>
              <a:pathLst>
                <a:path w="1802" h="1795">
                  <a:moveTo>
                    <a:pt x="7" y="0"/>
                  </a:moveTo>
                  <a:lnTo>
                    <a:pt x="0" y="7"/>
                  </a:lnTo>
                  <a:lnTo>
                    <a:pt x="1795" y="1795"/>
                  </a:lnTo>
                  <a:lnTo>
                    <a:pt x="1802" y="1787"/>
                  </a:lnTo>
                  <a:lnTo>
                    <a:pt x="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0" name="Freeform 19"/>
            <p:cNvSpPr>
              <a:spLocks/>
            </p:cNvSpPr>
            <p:nvPr/>
          </p:nvSpPr>
          <p:spPr bwMode="auto">
            <a:xfrm>
              <a:off x="749" y="127"/>
              <a:ext cx="1804" cy="1795"/>
            </a:xfrm>
            <a:custGeom>
              <a:avLst/>
              <a:gdLst>
                <a:gd name="T0" fmla="*/ 7 w 1804"/>
                <a:gd name="T1" fmla="*/ 0 h 1795"/>
                <a:gd name="T2" fmla="*/ 0 w 1804"/>
                <a:gd name="T3" fmla="*/ 7 h 1795"/>
                <a:gd name="T4" fmla="*/ 1797 w 1804"/>
                <a:gd name="T5" fmla="*/ 1795 h 1795"/>
                <a:gd name="T6" fmla="*/ 1804 w 1804"/>
                <a:gd name="T7" fmla="*/ 1787 h 1795"/>
                <a:gd name="T8" fmla="*/ 7 w 1804"/>
                <a:gd name="T9" fmla="*/ 0 h 1795"/>
              </a:gdLst>
              <a:ahLst/>
              <a:cxnLst>
                <a:cxn ang="0">
                  <a:pos x="T0" y="T1"/>
                </a:cxn>
                <a:cxn ang="0">
                  <a:pos x="T2" y="T3"/>
                </a:cxn>
                <a:cxn ang="0">
                  <a:pos x="T4" y="T5"/>
                </a:cxn>
                <a:cxn ang="0">
                  <a:pos x="T6" y="T7"/>
                </a:cxn>
                <a:cxn ang="0">
                  <a:pos x="T8" y="T9"/>
                </a:cxn>
              </a:cxnLst>
              <a:rect l="0" t="0" r="r" b="b"/>
              <a:pathLst>
                <a:path w="1804" h="1795">
                  <a:moveTo>
                    <a:pt x="7" y="0"/>
                  </a:moveTo>
                  <a:lnTo>
                    <a:pt x="0" y="7"/>
                  </a:lnTo>
                  <a:lnTo>
                    <a:pt x="1797" y="1795"/>
                  </a:lnTo>
                  <a:lnTo>
                    <a:pt x="1804" y="1787"/>
                  </a:lnTo>
                  <a:lnTo>
                    <a:pt x="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1" name="Freeform 20"/>
            <p:cNvSpPr>
              <a:spLocks/>
            </p:cNvSpPr>
            <p:nvPr/>
          </p:nvSpPr>
          <p:spPr bwMode="auto">
            <a:xfrm>
              <a:off x="458" y="127"/>
              <a:ext cx="1803" cy="1795"/>
            </a:xfrm>
            <a:custGeom>
              <a:avLst/>
              <a:gdLst>
                <a:gd name="T0" fmla="*/ 7 w 1803"/>
                <a:gd name="T1" fmla="*/ 0 h 1795"/>
                <a:gd name="T2" fmla="*/ 0 w 1803"/>
                <a:gd name="T3" fmla="*/ 7 h 1795"/>
                <a:gd name="T4" fmla="*/ 1795 w 1803"/>
                <a:gd name="T5" fmla="*/ 1795 h 1795"/>
                <a:gd name="T6" fmla="*/ 1802 w 1803"/>
                <a:gd name="T7" fmla="*/ 1787 h 1795"/>
                <a:gd name="T8" fmla="*/ 7 w 1803"/>
                <a:gd name="T9" fmla="*/ 0 h 1795"/>
              </a:gdLst>
              <a:ahLst/>
              <a:cxnLst>
                <a:cxn ang="0">
                  <a:pos x="T0" y="T1"/>
                </a:cxn>
                <a:cxn ang="0">
                  <a:pos x="T2" y="T3"/>
                </a:cxn>
                <a:cxn ang="0">
                  <a:pos x="T4" y="T5"/>
                </a:cxn>
                <a:cxn ang="0">
                  <a:pos x="T6" y="T7"/>
                </a:cxn>
                <a:cxn ang="0">
                  <a:pos x="T8" y="T9"/>
                </a:cxn>
              </a:cxnLst>
              <a:rect l="0" t="0" r="r" b="b"/>
              <a:pathLst>
                <a:path w="1803" h="1795">
                  <a:moveTo>
                    <a:pt x="7" y="0"/>
                  </a:moveTo>
                  <a:lnTo>
                    <a:pt x="0" y="7"/>
                  </a:lnTo>
                  <a:lnTo>
                    <a:pt x="1795" y="1795"/>
                  </a:lnTo>
                  <a:lnTo>
                    <a:pt x="1802" y="1787"/>
                  </a:lnTo>
                  <a:lnTo>
                    <a:pt x="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2" name="Freeform 21"/>
            <p:cNvSpPr>
              <a:spLocks/>
            </p:cNvSpPr>
            <p:nvPr/>
          </p:nvSpPr>
          <p:spPr bwMode="auto">
            <a:xfrm>
              <a:off x="166" y="127"/>
              <a:ext cx="1802" cy="1795"/>
            </a:xfrm>
            <a:custGeom>
              <a:avLst/>
              <a:gdLst>
                <a:gd name="T0" fmla="*/ 7 w 1802"/>
                <a:gd name="T1" fmla="*/ 0 h 1795"/>
                <a:gd name="T2" fmla="*/ 0 w 1802"/>
                <a:gd name="T3" fmla="*/ 7 h 1795"/>
                <a:gd name="T4" fmla="*/ 1795 w 1802"/>
                <a:gd name="T5" fmla="*/ 1795 h 1795"/>
                <a:gd name="T6" fmla="*/ 1802 w 1802"/>
                <a:gd name="T7" fmla="*/ 1787 h 1795"/>
                <a:gd name="T8" fmla="*/ 7 w 1802"/>
                <a:gd name="T9" fmla="*/ 0 h 1795"/>
              </a:gdLst>
              <a:ahLst/>
              <a:cxnLst>
                <a:cxn ang="0">
                  <a:pos x="T0" y="T1"/>
                </a:cxn>
                <a:cxn ang="0">
                  <a:pos x="T2" y="T3"/>
                </a:cxn>
                <a:cxn ang="0">
                  <a:pos x="T4" y="T5"/>
                </a:cxn>
                <a:cxn ang="0">
                  <a:pos x="T6" y="T7"/>
                </a:cxn>
                <a:cxn ang="0">
                  <a:pos x="T8" y="T9"/>
                </a:cxn>
              </a:cxnLst>
              <a:rect l="0" t="0" r="r" b="b"/>
              <a:pathLst>
                <a:path w="1802" h="1795">
                  <a:moveTo>
                    <a:pt x="7" y="0"/>
                  </a:moveTo>
                  <a:lnTo>
                    <a:pt x="0" y="7"/>
                  </a:lnTo>
                  <a:lnTo>
                    <a:pt x="1795" y="1795"/>
                  </a:lnTo>
                  <a:lnTo>
                    <a:pt x="1802" y="1787"/>
                  </a:lnTo>
                  <a:lnTo>
                    <a:pt x="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3" name="Freeform 22"/>
            <p:cNvSpPr>
              <a:spLocks/>
            </p:cNvSpPr>
            <p:nvPr/>
          </p:nvSpPr>
          <p:spPr bwMode="auto">
            <a:xfrm>
              <a:off x="2088" y="10"/>
              <a:ext cx="2256" cy="1999"/>
            </a:xfrm>
            <a:custGeom>
              <a:avLst/>
              <a:gdLst>
                <a:gd name="T0" fmla="*/ 2256 w 2256"/>
                <a:gd name="T1" fmla="*/ 0 h 1999"/>
                <a:gd name="T2" fmla="*/ 0 w 2256"/>
                <a:gd name="T3" fmla="*/ 0 h 1999"/>
                <a:gd name="T4" fmla="*/ 0 w 2256"/>
                <a:gd name="T5" fmla="*/ 357 h 1999"/>
                <a:gd name="T6" fmla="*/ 652 w 2256"/>
                <a:gd name="T7" fmla="*/ 357 h 1999"/>
                <a:gd name="T8" fmla="*/ 652 w 2256"/>
                <a:gd name="T9" fmla="*/ 1660 h 1999"/>
                <a:gd name="T10" fmla="*/ 0 w 2256"/>
                <a:gd name="T11" fmla="*/ 1660 h 1999"/>
                <a:gd name="T12" fmla="*/ 0 w 2256"/>
                <a:gd name="T13" fmla="*/ 1999 h 1999"/>
                <a:gd name="T14" fmla="*/ 2256 w 2256"/>
                <a:gd name="T15" fmla="*/ 1999 h 1999"/>
                <a:gd name="T16" fmla="*/ 2256 w 2256"/>
                <a:gd name="T17" fmla="*/ 0 h 19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56" h="1999">
                  <a:moveTo>
                    <a:pt x="2256" y="0"/>
                  </a:moveTo>
                  <a:lnTo>
                    <a:pt x="0" y="0"/>
                  </a:lnTo>
                  <a:lnTo>
                    <a:pt x="0" y="357"/>
                  </a:lnTo>
                  <a:lnTo>
                    <a:pt x="652" y="357"/>
                  </a:lnTo>
                  <a:lnTo>
                    <a:pt x="652" y="1660"/>
                  </a:lnTo>
                  <a:lnTo>
                    <a:pt x="0" y="1660"/>
                  </a:lnTo>
                  <a:lnTo>
                    <a:pt x="0" y="1999"/>
                  </a:lnTo>
                  <a:lnTo>
                    <a:pt x="2256" y="1999"/>
                  </a:lnTo>
                  <a:lnTo>
                    <a:pt x="2256" y="0"/>
                  </a:ln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4" name="Freeform 23"/>
            <p:cNvSpPr>
              <a:spLocks/>
            </p:cNvSpPr>
            <p:nvPr/>
          </p:nvSpPr>
          <p:spPr bwMode="auto">
            <a:xfrm>
              <a:off x="10" y="10"/>
              <a:ext cx="2078" cy="1999"/>
            </a:xfrm>
            <a:custGeom>
              <a:avLst/>
              <a:gdLst>
                <a:gd name="T0" fmla="*/ 2078 w 2078"/>
                <a:gd name="T1" fmla="*/ 0 h 1999"/>
                <a:gd name="T2" fmla="*/ 0 w 2078"/>
                <a:gd name="T3" fmla="*/ 0 h 1999"/>
                <a:gd name="T4" fmla="*/ 0 w 2078"/>
                <a:gd name="T5" fmla="*/ 1999 h 1999"/>
                <a:gd name="T6" fmla="*/ 2078 w 2078"/>
                <a:gd name="T7" fmla="*/ 1999 h 1999"/>
                <a:gd name="T8" fmla="*/ 2078 w 2078"/>
                <a:gd name="T9" fmla="*/ 1660 h 1999"/>
                <a:gd name="T10" fmla="*/ 1425 w 2078"/>
                <a:gd name="T11" fmla="*/ 1660 h 1999"/>
                <a:gd name="T12" fmla="*/ 1425 w 2078"/>
                <a:gd name="T13" fmla="*/ 357 h 1999"/>
                <a:gd name="T14" fmla="*/ 2078 w 2078"/>
                <a:gd name="T15" fmla="*/ 357 h 1999"/>
                <a:gd name="T16" fmla="*/ 2078 w 2078"/>
                <a:gd name="T17" fmla="*/ 0 h 19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78" h="1999">
                  <a:moveTo>
                    <a:pt x="2078" y="0"/>
                  </a:moveTo>
                  <a:lnTo>
                    <a:pt x="0" y="0"/>
                  </a:lnTo>
                  <a:lnTo>
                    <a:pt x="0" y="1999"/>
                  </a:lnTo>
                  <a:lnTo>
                    <a:pt x="2078" y="1999"/>
                  </a:lnTo>
                  <a:lnTo>
                    <a:pt x="2078" y="1660"/>
                  </a:lnTo>
                  <a:lnTo>
                    <a:pt x="1425" y="1660"/>
                  </a:lnTo>
                  <a:lnTo>
                    <a:pt x="1425" y="357"/>
                  </a:lnTo>
                  <a:lnTo>
                    <a:pt x="2078" y="357"/>
                  </a:lnTo>
                  <a:lnTo>
                    <a:pt x="2078" y="0"/>
                  </a:ln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nvGrpSpPr>
            <p:cNvPr id="25" name="Group 24"/>
            <p:cNvGrpSpPr>
              <a:grpSpLocks/>
            </p:cNvGrpSpPr>
            <p:nvPr/>
          </p:nvGrpSpPr>
          <p:grpSpPr bwMode="auto">
            <a:xfrm>
              <a:off x="98" y="550"/>
              <a:ext cx="8854" cy="1427"/>
              <a:chOff x="98" y="550"/>
              <a:chExt cx="8854" cy="1427"/>
            </a:xfrm>
          </p:grpSpPr>
          <p:sp>
            <p:nvSpPr>
              <p:cNvPr id="594" name="Freeform 593"/>
              <p:cNvSpPr>
                <a:spLocks/>
              </p:cNvSpPr>
              <p:nvPr/>
            </p:nvSpPr>
            <p:spPr bwMode="auto">
              <a:xfrm>
                <a:off x="98" y="550"/>
                <a:ext cx="8854" cy="1427"/>
              </a:xfrm>
              <a:custGeom>
                <a:avLst/>
                <a:gdLst>
                  <a:gd name="T0" fmla="*/ 0 w 8854"/>
                  <a:gd name="T1" fmla="*/ 439 h 1427"/>
                  <a:gd name="T2" fmla="*/ 0 w 8854"/>
                  <a:gd name="T3" fmla="*/ 674 h 1427"/>
                  <a:gd name="T4" fmla="*/ 1115 w 8854"/>
                  <a:gd name="T5" fmla="*/ 1427 h 1427"/>
                  <a:gd name="T6" fmla="*/ 2932 w 8854"/>
                  <a:gd name="T7" fmla="*/ 1427 h 1427"/>
                  <a:gd name="T8" fmla="*/ 3120 w 8854"/>
                  <a:gd name="T9" fmla="*/ 1137 h 1427"/>
                  <a:gd name="T10" fmla="*/ 1336 w 8854"/>
                  <a:gd name="T11" fmla="*/ 1137 h 1427"/>
                  <a:gd name="T12" fmla="*/ 1336 w 8854"/>
                  <a:gd name="T13" fmla="*/ 835 h 1427"/>
                  <a:gd name="T14" fmla="*/ 1075 w 8854"/>
                  <a:gd name="T15" fmla="*/ 703 h 1427"/>
                  <a:gd name="T16" fmla="*/ 650 w 8854"/>
                  <a:gd name="T17" fmla="*/ 518 h 1427"/>
                  <a:gd name="T18" fmla="*/ 0 w 8854"/>
                  <a:gd name="T19" fmla="*/ 439 h 14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854" h="1427">
                    <a:moveTo>
                      <a:pt x="0" y="439"/>
                    </a:moveTo>
                    <a:lnTo>
                      <a:pt x="0" y="674"/>
                    </a:lnTo>
                    <a:lnTo>
                      <a:pt x="1115" y="1427"/>
                    </a:lnTo>
                    <a:lnTo>
                      <a:pt x="2932" y="1427"/>
                    </a:lnTo>
                    <a:lnTo>
                      <a:pt x="3120" y="1137"/>
                    </a:lnTo>
                    <a:lnTo>
                      <a:pt x="1336" y="1137"/>
                    </a:lnTo>
                    <a:lnTo>
                      <a:pt x="1336" y="835"/>
                    </a:lnTo>
                    <a:lnTo>
                      <a:pt x="1075" y="703"/>
                    </a:lnTo>
                    <a:lnTo>
                      <a:pt x="650" y="518"/>
                    </a:lnTo>
                    <a:lnTo>
                      <a:pt x="0" y="439"/>
                    </a:lnTo>
                  </a:path>
                </a:pathLst>
              </a:custGeom>
              <a:solidFill>
                <a:srgbClr val="545454"/>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595" name="Freeform 594"/>
              <p:cNvSpPr>
                <a:spLocks/>
              </p:cNvSpPr>
              <p:nvPr/>
            </p:nvSpPr>
            <p:spPr bwMode="auto">
              <a:xfrm>
                <a:off x="98" y="550"/>
                <a:ext cx="8854" cy="1427"/>
              </a:xfrm>
              <a:custGeom>
                <a:avLst/>
                <a:gdLst>
                  <a:gd name="T0" fmla="*/ 8853 w 8854"/>
                  <a:gd name="T1" fmla="*/ 0 h 1427"/>
                  <a:gd name="T2" fmla="*/ 2647 w 8854"/>
                  <a:gd name="T3" fmla="*/ 304 h 1427"/>
                  <a:gd name="T4" fmla="*/ 2649 w 8854"/>
                  <a:gd name="T5" fmla="*/ 1137 h 1427"/>
                  <a:gd name="T6" fmla="*/ 3120 w 8854"/>
                  <a:gd name="T7" fmla="*/ 1137 h 1427"/>
                  <a:gd name="T8" fmla="*/ 3499 w 8854"/>
                  <a:gd name="T9" fmla="*/ 551 h 1427"/>
                  <a:gd name="T10" fmla="*/ 8853 w 8854"/>
                  <a:gd name="T11" fmla="*/ 247 h 1427"/>
                  <a:gd name="T12" fmla="*/ 8853 w 8854"/>
                  <a:gd name="T13" fmla="*/ 0 h 1427"/>
                </a:gdLst>
                <a:ahLst/>
                <a:cxnLst>
                  <a:cxn ang="0">
                    <a:pos x="T0" y="T1"/>
                  </a:cxn>
                  <a:cxn ang="0">
                    <a:pos x="T2" y="T3"/>
                  </a:cxn>
                  <a:cxn ang="0">
                    <a:pos x="T4" y="T5"/>
                  </a:cxn>
                  <a:cxn ang="0">
                    <a:pos x="T6" y="T7"/>
                  </a:cxn>
                  <a:cxn ang="0">
                    <a:pos x="T8" y="T9"/>
                  </a:cxn>
                  <a:cxn ang="0">
                    <a:pos x="T10" y="T11"/>
                  </a:cxn>
                  <a:cxn ang="0">
                    <a:pos x="T12" y="T13"/>
                  </a:cxn>
                </a:cxnLst>
                <a:rect l="0" t="0" r="r" b="b"/>
                <a:pathLst>
                  <a:path w="8854" h="1427">
                    <a:moveTo>
                      <a:pt x="8853" y="0"/>
                    </a:moveTo>
                    <a:lnTo>
                      <a:pt x="2647" y="304"/>
                    </a:lnTo>
                    <a:lnTo>
                      <a:pt x="2649" y="1137"/>
                    </a:lnTo>
                    <a:lnTo>
                      <a:pt x="3120" y="1137"/>
                    </a:lnTo>
                    <a:lnTo>
                      <a:pt x="3499" y="551"/>
                    </a:lnTo>
                    <a:lnTo>
                      <a:pt x="8853" y="247"/>
                    </a:lnTo>
                    <a:lnTo>
                      <a:pt x="8853" y="0"/>
                    </a:lnTo>
                  </a:path>
                </a:pathLst>
              </a:custGeom>
              <a:solidFill>
                <a:srgbClr val="545454"/>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sp>
          <p:nvSpPr>
            <p:cNvPr id="26" name="Freeform 25"/>
            <p:cNvSpPr>
              <a:spLocks/>
            </p:cNvSpPr>
            <p:nvPr/>
          </p:nvSpPr>
          <p:spPr bwMode="auto">
            <a:xfrm>
              <a:off x="1430" y="377"/>
              <a:ext cx="20" cy="1315"/>
            </a:xfrm>
            <a:custGeom>
              <a:avLst/>
              <a:gdLst>
                <a:gd name="T0" fmla="*/ 19 w 20"/>
                <a:gd name="T1" fmla="*/ 0 h 1315"/>
                <a:gd name="T2" fmla="*/ 0 w 20"/>
                <a:gd name="T3" fmla="*/ 0 h 1315"/>
                <a:gd name="T4" fmla="*/ 0 w 20"/>
                <a:gd name="T5" fmla="*/ 1315 h 1315"/>
                <a:gd name="T6" fmla="*/ 9 w 20"/>
                <a:gd name="T7" fmla="*/ 1315 h 1315"/>
                <a:gd name="T8" fmla="*/ 19 w 20"/>
                <a:gd name="T9" fmla="*/ 1305 h 1315"/>
                <a:gd name="T10" fmla="*/ 19 w 20"/>
                <a:gd name="T11" fmla="*/ 0 h 1315"/>
              </a:gdLst>
              <a:ahLst/>
              <a:cxnLst>
                <a:cxn ang="0">
                  <a:pos x="T0" y="T1"/>
                </a:cxn>
                <a:cxn ang="0">
                  <a:pos x="T2" y="T3"/>
                </a:cxn>
                <a:cxn ang="0">
                  <a:pos x="T4" y="T5"/>
                </a:cxn>
                <a:cxn ang="0">
                  <a:pos x="T6" y="T7"/>
                </a:cxn>
                <a:cxn ang="0">
                  <a:pos x="T8" y="T9"/>
                </a:cxn>
                <a:cxn ang="0">
                  <a:pos x="T10" y="T11"/>
                </a:cxn>
              </a:cxnLst>
              <a:rect l="0" t="0" r="r" b="b"/>
              <a:pathLst>
                <a:path w="20" h="1315">
                  <a:moveTo>
                    <a:pt x="19" y="0"/>
                  </a:moveTo>
                  <a:lnTo>
                    <a:pt x="0" y="0"/>
                  </a:lnTo>
                  <a:lnTo>
                    <a:pt x="0" y="1315"/>
                  </a:lnTo>
                  <a:lnTo>
                    <a:pt x="9" y="1315"/>
                  </a:lnTo>
                  <a:lnTo>
                    <a:pt x="19" y="1305"/>
                  </a:lnTo>
                  <a:lnTo>
                    <a:pt x="1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7" name="Freeform 26"/>
            <p:cNvSpPr>
              <a:spLocks/>
            </p:cNvSpPr>
            <p:nvPr/>
          </p:nvSpPr>
          <p:spPr bwMode="auto">
            <a:xfrm>
              <a:off x="1440" y="1673"/>
              <a:ext cx="1317" cy="20"/>
            </a:xfrm>
            <a:custGeom>
              <a:avLst/>
              <a:gdLst>
                <a:gd name="T0" fmla="*/ 1308 w 1317"/>
                <a:gd name="T1" fmla="*/ 0 h 20"/>
                <a:gd name="T2" fmla="*/ 0 w 1317"/>
                <a:gd name="T3" fmla="*/ 0 h 20"/>
                <a:gd name="T4" fmla="*/ 0 w 1317"/>
                <a:gd name="T5" fmla="*/ 19 h 20"/>
                <a:gd name="T6" fmla="*/ 1317 w 1317"/>
                <a:gd name="T7" fmla="*/ 19 h 20"/>
                <a:gd name="T8" fmla="*/ 1317 w 1317"/>
                <a:gd name="T9" fmla="*/ 9 h 20"/>
                <a:gd name="T10" fmla="*/ 1308 w 1317"/>
                <a:gd name="T11" fmla="*/ 0 h 20"/>
              </a:gdLst>
              <a:ahLst/>
              <a:cxnLst>
                <a:cxn ang="0">
                  <a:pos x="T0" y="T1"/>
                </a:cxn>
                <a:cxn ang="0">
                  <a:pos x="T2" y="T3"/>
                </a:cxn>
                <a:cxn ang="0">
                  <a:pos x="T4" y="T5"/>
                </a:cxn>
                <a:cxn ang="0">
                  <a:pos x="T6" y="T7"/>
                </a:cxn>
                <a:cxn ang="0">
                  <a:pos x="T8" y="T9"/>
                </a:cxn>
                <a:cxn ang="0">
                  <a:pos x="T10" y="T11"/>
                </a:cxn>
              </a:cxnLst>
              <a:rect l="0" t="0" r="r" b="b"/>
              <a:pathLst>
                <a:path w="1317" h="20">
                  <a:moveTo>
                    <a:pt x="1308" y="0"/>
                  </a:moveTo>
                  <a:lnTo>
                    <a:pt x="0" y="0"/>
                  </a:lnTo>
                  <a:lnTo>
                    <a:pt x="0" y="19"/>
                  </a:lnTo>
                  <a:lnTo>
                    <a:pt x="1317" y="19"/>
                  </a:lnTo>
                  <a:lnTo>
                    <a:pt x="1317" y="9"/>
                  </a:lnTo>
                  <a:lnTo>
                    <a:pt x="1308"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8" name="Freeform 27"/>
            <p:cNvSpPr>
              <a:spLocks/>
            </p:cNvSpPr>
            <p:nvPr/>
          </p:nvSpPr>
          <p:spPr bwMode="auto">
            <a:xfrm>
              <a:off x="2738" y="367"/>
              <a:ext cx="20" cy="1315"/>
            </a:xfrm>
            <a:custGeom>
              <a:avLst/>
              <a:gdLst>
                <a:gd name="T0" fmla="*/ 19 w 20"/>
                <a:gd name="T1" fmla="*/ 0 h 1315"/>
                <a:gd name="T2" fmla="*/ 9 w 20"/>
                <a:gd name="T3" fmla="*/ 0 h 1315"/>
                <a:gd name="T4" fmla="*/ 0 w 20"/>
                <a:gd name="T5" fmla="*/ 9 h 1315"/>
                <a:gd name="T6" fmla="*/ 0 w 20"/>
                <a:gd name="T7" fmla="*/ 1315 h 1315"/>
                <a:gd name="T8" fmla="*/ 19 w 20"/>
                <a:gd name="T9" fmla="*/ 1315 h 1315"/>
                <a:gd name="T10" fmla="*/ 19 w 20"/>
                <a:gd name="T11" fmla="*/ 0 h 1315"/>
              </a:gdLst>
              <a:ahLst/>
              <a:cxnLst>
                <a:cxn ang="0">
                  <a:pos x="T0" y="T1"/>
                </a:cxn>
                <a:cxn ang="0">
                  <a:pos x="T2" y="T3"/>
                </a:cxn>
                <a:cxn ang="0">
                  <a:pos x="T4" y="T5"/>
                </a:cxn>
                <a:cxn ang="0">
                  <a:pos x="T6" y="T7"/>
                </a:cxn>
                <a:cxn ang="0">
                  <a:pos x="T8" y="T9"/>
                </a:cxn>
                <a:cxn ang="0">
                  <a:pos x="T10" y="T11"/>
                </a:cxn>
              </a:cxnLst>
              <a:rect l="0" t="0" r="r" b="b"/>
              <a:pathLst>
                <a:path w="20" h="1315">
                  <a:moveTo>
                    <a:pt x="19" y="0"/>
                  </a:moveTo>
                  <a:lnTo>
                    <a:pt x="9" y="0"/>
                  </a:lnTo>
                  <a:lnTo>
                    <a:pt x="0" y="9"/>
                  </a:lnTo>
                  <a:lnTo>
                    <a:pt x="0" y="1315"/>
                  </a:lnTo>
                  <a:lnTo>
                    <a:pt x="19" y="1315"/>
                  </a:lnTo>
                  <a:lnTo>
                    <a:pt x="1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9" name="Freeform 28"/>
            <p:cNvSpPr>
              <a:spLocks/>
            </p:cNvSpPr>
            <p:nvPr/>
          </p:nvSpPr>
          <p:spPr bwMode="auto">
            <a:xfrm>
              <a:off x="1430" y="367"/>
              <a:ext cx="1318" cy="20"/>
            </a:xfrm>
            <a:custGeom>
              <a:avLst/>
              <a:gdLst>
                <a:gd name="T0" fmla="*/ 1317 w 1318"/>
                <a:gd name="T1" fmla="*/ 0 h 20"/>
                <a:gd name="T2" fmla="*/ 0 w 1318"/>
                <a:gd name="T3" fmla="*/ 0 h 20"/>
                <a:gd name="T4" fmla="*/ 0 w 1318"/>
                <a:gd name="T5" fmla="*/ 9 h 20"/>
                <a:gd name="T6" fmla="*/ 9 w 1318"/>
                <a:gd name="T7" fmla="*/ 19 h 20"/>
                <a:gd name="T8" fmla="*/ 1317 w 1318"/>
                <a:gd name="T9" fmla="*/ 19 h 20"/>
                <a:gd name="T10" fmla="*/ 1317 w 1318"/>
                <a:gd name="T11" fmla="*/ 0 h 20"/>
              </a:gdLst>
              <a:ahLst/>
              <a:cxnLst>
                <a:cxn ang="0">
                  <a:pos x="T0" y="T1"/>
                </a:cxn>
                <a:cxn ang="0">
                  <a:pos x="T2" y="T3"/>
                </a:cxn>
                <a:cxn ang="0">
                  <a:pos x="T4" y="T5"/>
                </a:cxn>
                <a:cxn ang="0">
                  <a:pos x="T6" y="T7"/>
                </a:cxn>
                <a:cxn ang="0">
                  <a:pos x="T8" y="T9"/>
                </a:cxn>
                <a:cxn ang="0">
                  <a:pos x="T10" y="T11"/>
                </a:cxn>
              </a:cxnLst>
              <a:rect l="0" t="0" r="r" b="b"/>
              <a:pathLst>
                <a:path w="1318" h="20">
                  <a:moveTo>
                    <a:pt x="1317" y="0"/>
                  </a:moveTo>
                  <a:lnTo>
                    <a:pt x="0" y="0"/>
                  </a:lnTo>
                  <a:lnTo>
                    <a:pt x="0" y="9"/>
                  </a:lnTo>
                  <a:lnTo>
                    <a:pt x="9" y="19"/>
                  </a:lnTo>
                  <a:lnTo>
                    <a:pt x="1317" y="19"/>
                  </a:lnTo>
                  <a:lnTo>
                    <a:pt x="131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0" name="Freeform 29"/>
            <p:cNvSpPr>
              <a:spLocks/>
            </p:cNvSpPr>
            <p:nvPr/>
          </p:nvSpPr>
          <p:spPr bwMode="auto">
            <a:xfrm>
              <a:off x="2746" y="377"/>
              <a:ext cx="20" cy="494"/>
            </a:xfrm>
            <a:custGeom>
              <a:avLst/>
              <a:gdLst>
                <a:gd name="T0" fmla="*/ 0 w 20"/>
                <a:gd name="T1" fmla="*/ 0 h 494"/>
                <a:gd name="T2" fmla="*/ 0 w 20"/>
                <a:gd name="T3" fmla="*/ 494 h 494"/>
              </a:gdLst>
              <a:ahLst/>
              <a:cxnLst>
                <a:cxn ang="0">
                  <a:pos x="T0" y="T1"/>
                </a:cxn>
                <a:cxn ang="0">
                  <a:pos x="T2" y="T3"/>
                </a:cxn>
              </a:cxnLst>
              <a:rect l="0" t="0" r="r" b="b"/>
              <a:pathLst>
                <a:path w="20" h="494">
                  <a:moveTo>
                    <a:pt x="0" y="0"/>
                  </a:moveTo>
                  <a:lnTo>
                    <a:pt x="0" y="494"/>
                  </a:lnTo>
                </a:path>
              </a:pathLst>
            </a:custGeom>
            <a:noFill/>
            <a:ln w="10413">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AU"/>
            </a:p>
          </p:txBody>
        </p:sp>
        <p:sp>
          <p:nvSpPr>
            <p:cNvPr id="31" name="Freeform 30"/>
            <p:cNvSpPr>
              <a:spLocks/>
            </p:cNvSpPr>
            <p:nvPr/>
          </p:nvSpPr>
          <p:spPr bwMode="auto">
            <a:xfrm>
              <a:off x="2746" y="542"/>
              <a:ext cx="6182" cy="329"/>
            </a:xfrm>
            <a:custGeom>
              <a:avLst/>
              <a:gdLst>
                <a:gd name="T0" fmla="*/ 6175 w 6182"/>
                <a:gd name="T1" fmla="*/ 0 h 329"/>
                <a:gd name="T2" fmla="*/ 0 w 6182"/>
                <a:gd name="T3" fmla="*/ 314 h 329"/>
                <a:gd name="T4" fmla="*/ 0 w 6182"/>
                <a:gd name="T5" fmla="*/ 328 h 329"/>
                <a:gd name="T6" fmla="*/ 6182 w 6182"/>
                <a:gd name="T7" fmla="*/ 14 h 329"/>
                <a:gd name="T8" fmla="*/ 6182 w 6182"/>
                <a:gd name="T9" fmla="*/ 7 h 329"/>
                <a:gd name="T10" fmla="*/ 6175 w 6182"/>
                <a:gd name="T11" fmla="*/ 0 h 329"/>
              </a:gdLst>
              <a:ahLst/>
              <a:cxnLst>
                <a:cxn ang="0">
                  <a:pos x="T0" y="T1"/>
                </a:cxn>
                <a:cxn ang="0">
                  <a:pos x="T2" y="T3"/>
                </a:cxn>
                <a:cxn ang="0">
                  <a:pos x="T4" y="T5"/>
                </a:cxn>
                <a:cxn ang="0">
                  <a:pos x="T6" y="T7"/>
                </a:cxn>
                <a:cxn ang="0">
                  <a:pos x="T8" y="T9"/>
                </a:cxn>
                <a:cxn ang="0">
                  <a:pos x="T10" y="T11"/>
                </a:cxn>
              </a:cxnLst>
              <a:rect l="0" t="0" r="r" b="b"/>
              <a:pathLst>
                <a:path w="6182" h="329">
                  <a:moveTo>
                    <a:pt x="6175" y="0"/>
                  </a:moveTo>
                  <a:lnTo>
                    <a:pt x="0" y="314"/>
                  </a:lnTo>
                  <a:lnTo>
                    <a:pt x="0" y="328"/>
                  </a:lnTo>
                  <a:lnTo>
                    <a:pt x="6182" y="14"/>
                  </a:lnTo>
                  <a:lnTo>
                    <a:pt x="6182" y="7"/>
                  </a:lnTo>
                  <a:lnTo>
                    <a:pt x="6175"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2" name="Freeform 31"/>
            <p:cNvSpPr>
              <a:spLocks/>
            </p:cNvSpPr>
            <p:nvPr/>
          </p:nvSpPr>
          <p:spPr bwMode="auto">
            <a:xfrm>
              <a:off x="8914" y="370"/>
              <a:ext cx="20" cy="180"/>
            </a:xfrm>
            <a:custGeom>
              <a:avLst/>
              <a:gdLst>
                <a:gd name="T0" fmla="*/ 14 w 20"/>
                <a:gd name="T1" fmla="*/ 0 h 180"/>
                <a:gd name="T2" fmla="*/ 7 w 20"/>
                <a:gd name="T3" fmla="*/ 0 h 180"/>
                <a:gd name="T4" fmla="*/ 0 w 20"/>
                <a:gd name="T5" fmla="*/ 7 h 180"/>
                <a:gd name="T6" fmla="*/ 0 w 20"/>
                <a:gd name="T7" fmla="*/ 180 h 180"/>
                <a:gd name="T8" fmla="*/ 14 w 20"/>
                <a:gd name="T9" fmla="*/ 180 h 180"/>
                <a:gd name="T10" fmla="*/ 14 w 20"/>
                <a:gd name="T11" fmla="*/ 0 h 180"/>
              </a:gdLst>
              <a:ahLst/>
              <a:cxnLst>
                <a:cxn ang="0">
                  <a:pos x="T0" y="T1"/>
                </a:cxn>
                <a:cxn ang="0">
                  <a:pos x="T2" y="T3"/>
                </a:cxn>
                <a:cxn ang="0">
                  <a:pos x="T4" y="T5"/>
                </a:cxn>
                <a:cxn ang="0">
                  <a:pos x="T6" y="T7"/>
                </a:cxn>
                <a:cxn ang="0">
                  <a:pos x="T8" y="T9"/>
                </a:cxn>
                <a:cxn ang="0">
                  <a:pos x="T10" y="T11"/>
                </a:cxn>
              </a:cxnLst>
              <a:rect l="0" t="0" r="r" b="b"/>
              <a:pathLst>
                <a:path w="20" h="180">
                  <a:moveTo>
                    <a:pt x="14" y="0"/>
                  </a:moveTo>
                  <a:lnTo>
                    <a:pt x="7" y="0"/>
                  </a:lnTo>
                  <a:lnTo>
                    <a:pt x="0" y="7"/>
                  </a:lnTo>
                  <a:lnTo>
                    <a:pt x="0" y="180"/>
                  </a:lnTo>
                  <a:lnTo>
                    <a:pt x="14" y="180"/>
                  </a:lnTo>
                  <a:lnTo>
                    <a:pt x="1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3" name="Freeform 32"/>
            <p:cNvSpPr>
              <a:spLocks/>
            </p:cNvSpPr>
            <p:nvPr/>
          </p:nvSpPr>
          <p:spPr bwMode="auto">
            <a:xfrm>
              <a:off x="2738" y="373"/>
              <a:ext cx="6183" cy="20"/>
            </a:xfrm>
            <a:custGeom>
              <a:avLst/>
              <a:gdLst>
                <a:gd name="T0" fmla="*/ 0 w 6183"/>
                <a:gd name="T1" fmla="*/ 0 h 20"/>
                <a:gd name="T2" fmla="*/ 6182 w 6183"/>
                <a:gd name="T3" fmla="*/ 0 h 20"/>
              </a:gdLst>
              <a:ahLst/>
              <a:cxnLst>
                <a:cxn ang="0">
                  <a:pos x="T0" y="T1"/>
                </a:cxn>
                <a:cxn ang="0">
                  <a:pos x="T2" y="T3"/>
                </a:cxn>
              </a:cxnLst>
              <a:rect l="0" t="0" r="r" b="b"/>
              <a:pathLst>
                <a:path w="6183" h="20">
                  <a:moveTo>
                    <a:pt x="0" y="0"/>
                  </a:moveTo>
                  <a:lnTo>
                    <a:pt x="6182" y="0"/>
                  </a:lnTo>
                </a:path>
              </a:pathLst>
            </a:custGeom>
            <a:noFill/>
            <a:ln w="5841">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AU"/>
            </a:p>
          </p:txBody>
        </p:sp>
        <p:sp>
          <p:nvSpPr>
            <p:cNvPr id="34" name="Rectangle 33"/>
            <p:cNvSpPr>
              <a:spLocks noChangeArrowheads="1"/>
            </p:cNvSpPr>
            <p:nvPr/>
          </p:nvSpPr>
          <p:spPr bwMode="auto">
            <a:xfrm>
              <a:off x="60" y="355"/>
              <a:ext cx="3800" cy="13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0" tIns="0" rIns="0" bIns="0" anchor="t" anchorCtr="0" upright="1">
              <a:noAutofit/>
            </a:bodyPr>
            <a:lstStyle/>
            <a:p>
              <a:pPr algn="l">
                <a:lnSpc>
                  <a:spcPts val="6700"/>
                </a:lnSpc>
                <a:spcAft>
                  <a:spcPts val="0"/>
                </a:spcAft>
              </a:pPr>
              <a:endParaRPr lang="en-AU" sz="1200">
                <a:effectLst/>
                <a:latin typeface="Times New Roman"/>
                <a:ea typeface="Calibri"/>
                <a:cs typeface="Times New Roman"/>
              </a:endParaRPr>
            </a:p>
            <a:p>
              <a:pPr>
                <a:lnSpc>
                  <a:spcPct val="115000"/>
                </a:lnSpc>
                <a:spcAft>
                  <a:spcPts val="0"/>
                </a:spcAft>
              </a:pPr>
              <a:r>
                <a:rPr lang="en-AU" sz="1200">
                  <a:effectLst/>
                  <a:latin typeface="Times New Roman"/>
                  <a:ea typeface="Calibri"/>
                  <a:cs typeface="Times New Roman"/>
                </a:rPr>
                <a:t> </a:t>
              </a:r>
              <a:endParaRPr lang="en-AU" sz="1100">
                <a:effectLst/>
                <a:latin typeface="Calibri"/>
                <a:ea typeface="Calibri"/>
                <a:cs typeface="Times New Roman"/>
              </a:endParaRPr>
            </a:p>
          </p:txBody>
        </p:sp>
        <p:sp>
          <p:nvSpPr>
            <p:cNvPr id="35" name="Freeform 34"/>
            <p:cNvSpPr>
              <a:spLocks/>
            </p:cNvSpPr>
            <p:nvPr/>
          </p:nvSpPr>
          <p:spPr bwMode="auto">
            <a:xfrm>
              <a:off x="3170" y="809"/>
              <a:ext cx="43" cy="24"/>
            </a:xfrm>
            <a:custGeom>
              <a:avLst/>
              <a:gdLst>
                <a:gd name="T0" fmla="*/ 28 w 43"/>
                <a:gd name="T1" fmla="*/ 0 h 24"/>
                <a:gd name="T2" fmla="*/ 9 w 43"/>
                <a:gd name="T3" fmla="*/ 4 h 24"/>
                <a:gd name="T4" fmla="*/ 0 w 43"/>
                <a:gd name="T5" fmla="*/ 21 h 24"/>
                <a:gd name="T6" fmla="*/ 7 w 43"/>
                <a:gd name="T7" fmla="*/ 23 h 24"/>
                <a:gd name="T8" fmla="*/ 36 w 43"/>
                <a:gd name="T9" fmla="*/ 21 h 24"/>
                <a:gd name="T10" fmla="*/ 43 w 43"/>
                <a:gd name="T11" fmla="*/ 9 h 24"/>
                <a:gd name="T12" fmla="*/ 28 w 43"/>
                <a:gd name="T13" fmla="*/ 0 h 24"/>
              </a:gdLst>
              <a:ahLst/>
              <a:cxnLst>
                <a:cxn ang="0">
                  <a:pos x="T0" y="T1"/>
                </a:cxn>
                <a:cxn ang="0">
                  <a:pos x="T2" y="T3"/>
                </a:cxn>
                <a:cxn ang="0">
                  <a:pos x="T4" y="T5"/>
                </a:cxn>
                <a:cxn ang="0">
                  <a:pos x="T6" y="T7"/>
                </a:cxn>
                <a:cxn ang="0">
                  <a:pos x="T8" y="T9"/>
                </a:cxn>
                <a:cxn ang="0">
                  <a:pos x="T10" y="T11"/>
                </a:cxn>
                <a:cxn ang="0">
                  <a:pos x="T12" y="T13"/>
                </a:cxn>
              </a:cxnLst>
              <a:rect l="0" t="0" r="r" b="b"/>
              <a:pathLst>
                <a:path w="43" h="24">
                  <a:moveTo>
                    <a:pt x="28" y="0"/>
                  </a:moveTo>
                  <a:lnTo>
                    <a:pt x="9" y="4"/>
                  </a:lnTo>
                  <a:lnTo>
                    <a:pt x="0" y="21"/>
                  </a:lnTo>
                  <a:lnTo>
                    <a:pt x="7" y="23"/>
                  </a:lnTo>
                  <a:lnTo>
                    <a:pt x="36" y="21"/>
                  </a:lnTo>
                  <a:lnTo>
                    <a:pt x="43" y="9"/>
                  </a:lnTo>
                  <a:lnTo>
                    <a:pt x="28" y="0"/>
                  </a:lnTo>
                </a:path>
              </a:pathLst>
            </a:custGeom>
            <a:solidFill>
              <a:srgbClr val="545454"/>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6" name="Freeform 35"/>
            <p:cNvSpPr>
              <a:spLocks/>
            </p:cNvSpPr>
            <p:nvPr/>
          </p:nvSpPr>
          <p:spPr bwMode="auto">
            <a:xfrm>
              <a:off x="3202" y="816"/>
              <a:ext cx="20" cy="20"/>
            </a:xfrm>
            <a:custGeom>
              <a:avLst/>
              <a:gdLst>
                <a:gd name="T0" fmla="*/ 7 w 20"/>
                <a:gd name="T1" fmla="*/ 0 h 20"/>
                <a:gd name="T2" fmla="*/ 0 w 20"/>
                <a:gd name="T3" fmla="*/ 11 h 20"/>
                <a:gd name="T4" fmla="*/ 4 w 20"/>
                <a:gd name="T5" fmla="*/ 19 h 20"/>
                <a:gd name="T6" fmla="*/ 7 w 20"/>
                <a:gd name="T7" fmla="*/ 19 h 20"/>
                <a:gd name="T8" fmla="*/ 16 w 20"/>
                <a:gd name="T9" fmla="*/ 4 h 20"/>
                <a:gd name="T10" fmla="*/ 7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7" y="0"/>
                  </a:moveTo>
                  <a:lnTo>
                    <a:pt x="0" y="11"/>
                  </a:lnTo>
                  <a:lnTo>
                    <a:pt x="4" y="19"/>
                  </a:lnTo>
                  <a:lnTo>
                    <a:pt x="7" y="19"/>
                  </a:lnTo>
                  <a:lnTo>
                    <a:pt x="16" y="4"/>
                  </a:lnTo>
                  <a:lnTo>
                    <a:pt x="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7" name="Freeform 36"/>
            <p:cNvSpPr>
              <a:spLocks/>
            </p:cNvSpPr>
            <p:nvPr/>
          </p:nvSpPr>
          <p:spPr bwMode="auto">
            <a:xfrm>
              <a:off x="3175" y="825"/>
              <a:ext cx="31" cy="20"/>
            </a:xfrm>
            <a:custGeom>
              <a:avLst/>
              <a:gdLst>
                <a:gd name="T0" fmla="*/ 31 w 31"/>
                <a:gd name="T1" fmla="*/ 0 h 20"/>
                <a:gd name="T2" fmla="*/ 2 w 31"/>
                <a:gd name="T3" fmla="*/ 2 h 20"/>
                <a:gd name="T4" fmla="*/ 0 w 31"/>
                <a:gd name="T5" fmla="*/ 12 h 20"/>
                <a:gd name="T6" fmla="*/ 2 w 31"/>
                <a:gd name="T7" fmla="*/ 12 h 20"/>
                <a:gd name="T8" fmla="*/ 31 w 31"/>
                <a:gd name="T9" fmla="*/ 9 h 20"/>
                <a:gd name="T10" fmla="*/ 31 w 31"/>
                <a:gd name="T11" fmla="*/ 0 h 20"/>
              </a:gdLst>
              <a:ahLst/>
              <a:cxnLst>
                <a:cxn ang="0">
                  <a:pos x="T0" y="T1"/>
                </a:cxn>
                <a:cxn ang="0">
                  <a:pos x="T2" y="T3"/>
                </a:cxn>
                <a:cxn ang="0">
                  <a:pos x="T4" y="T5"/>
                </a:cxn>
                <a:cxn ang="0">
                  <a:pos x="T6" y="T7"/>
                </a:cxn>
                <a:cxn ang="0">
                  <a:pos x="T8" y="T9"/>
                </a:cxn>
                <a:cxn ang="0">
                  <a:pos x="T10" y="T11"/>
                </a:cxn>
              </a:cxnLst>
              <a:rect l="0" t="0" r="r" b="b"/>
              <a:pathLst>
                <a:path w="31" h="20">
                  <a:moveTo>
                    <a:pt x="31" y="0"/>
                  </a:moveTo>
                  <a:lnTo>
                    <a:pt x="2" y="2"/>
                  </a:lnTo>
                  <a:lnTo>
                    <a:pt x="0" y="12"/>
                  </a:lnTo>
                  <a:lnTo>
                    <a:pt x="2" y="12"/>
                  </a:lnTo>
                  <a:lnTo>
                    <a:pt x="31" y="9"/>
                  </a:lnTo>
                  <a:lnTo>
                    <a:pt x="31"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8" name="Freeform 37"/>
            <p:cNvSpPr>
              <a:spLocks/>
            </p:cNvSpPr>
            <p:nvPr/>
          </p:nvSpPr>
          <p:spPr bwMode="auto">
            <a:xfrm>
              <a:off x="3163" y="825"/>
              <a:ext cx="20" cy="20"/>
            </a:xfrm>
            <a:custGeom>
              <a:avLst/>
              <a:gdLst>
                <a:gd name="T0" fmla="*/ 9 w 20"/>
                <a:gd name="T1" fmla="*/ 0 h 20"/>
                <a:gd name="T2" fmla="*/ 2 w 20"/>
                <a:gd name="T3" fmla="*/ 2 h 20"/>
                <a:gd name="T4" fmla="*/ 0 w 20"/>
                <a:gd name="T5" fmla="*/ 7 h 20"/>
                <a:gd name="T6" fmla="*/ 11 w 20"/>
                <a:gd name="T7" fmla="*/ 12 h 20"/>
                <a:gd name="T8" fmla="*/ 16 w 20"/>
                <a:gd name="T9" fmla="*/ 2 h 20"/>
                <a:gd name="T10" fmla="*/ 9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9" y="0"/>
                  </a:moveTo>
                  <a:lnTo>
                    <a:pt x="2" y="2"/>
                  </a:lnTo>
                  <a:lnTo>
                    <a:pt x="0" y="7"/>
                  </a:lnTo>
                  <a:lnTo>
                    <a:pt x="11" y="12"/>
                  </a:lnTo>
                  <a:lnTo>
                    <a:pt x="16" y="2"/>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9" name="Freeform 38"/>
            <p:cNvSpPr>
              <a:spLocks/>
            </p:cNvSpPr>
            <p:nvPr/>
          </p:nvSpPr>
          <p:spPr bwMode="auto">
            <a:xfrm>
              <a:off x="3166" y="809"/>
              <a:ext cx="20" cy="24"/>
            </a:xfrm>
            <a:custGeom>
              <a:avLst/>
              <a:gdLst>
                <a:gd name="T0" fmla="*/ 14 w 20"/>
                <a:gd name="T1" fmla="*/ 0 h 24"/>
                <a:gd name="T2" fmla="*/ 12 w 20"/>
                <a:gd name="T3" fmla="*/ 0 h 24"/>
                <a:gd name="T4" fmla="*/ 0 w 20"/>
                <a:gd name="T5" fmla="*/ 19 h 24"/>
                <a:gd name="T6" fmla="*/ 9 w 20"/>
                <a:gd name="T7" fmla="*/ 23 h 24"/>
                <a:gd name="T8" fmla="*/ 19 w 20"/>
                <a:gd name="T9" fmla="*/ 7 h 24"/>
                <a:gd name="T10" fmla="*/ 14 w 20"/>
                <a:gd name="T11" fmla="*/ 0 h 24"/>
              </a:gdLst>
              <a:ahLst/>
              <a:cxnLst>
                <a:cxn ang="0">
                  <a:pos x="T0" y="T1"/>
                </a:cxn>
                <a:cxn ang="0">
                  <a:pos x="T2" y="T3"/>
                </a:cxn>
                <a:cxn ang="0">
                  <a:pos x="T4" y="T5"/>
                </a:cxn>
                <a:cxn ang="0">
                  <a:pos x="T6" y="T7"/>
                </a:cxn>
                <a:cxn ang="0">
                  <a:pos x="T8" y="T9"/>
                </a:cxn>
                <a:cxn ang="0">
                  <a:pos x="T10" y="T11"/>
                </a:cxn>
              </a:cxnLst>
              <a:rect l="0" t="0" r="r" b="b"/>
              <a:pathLst>
                <a:path w="20" h="24">
                  <a:moveTo>
                    <a:pt x="14" y="0"/>
                  </a:moveTo>
                  <a:lnTo>
                    <a:pt x="12" y="0"/>
                  </a:lnTo>
                  <a:lnTo>
                    <a:pt x="0" y="19"/>
                  </a:lnTo>
                  <a:lnTo>
                    <a:pt x="9" y="23"/>
                  </a:lnTo>
                  <a:lnTo>
                    <a:pt x="19" y="7"/>
                  </a:lnTo>
                  <a:lnTo>
                    <a:pt x="1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0" name="Freeform 39"/>
            <p:cNvSpPr>
              <a:spLocks/>
            </p:cNvSpPr>
            <p:nvPr/>
          </p:nvSpPr>
          <p:spPr bwMode="auto">
            <a:xfrm>
              <a:off x="3180" y="804"/>
              <a:ext cx="22" cy="20"/>
            </a:xfrm>
            <a:custGeom>
              <a:avLst/>
              <a:gdLst>
                <a:gd name="T0" fmla="*/ 21 w 22"/>
                <a:gd name="T1" fmla="*/ 0 h 20"/>
                <a:gd name="T2" fmla="*/ 19 w 22"/>
                <a:gd name="T3" fmla="*/ 0 h 20"/>
                <a:gd name="T4" fmla="*/ 0 w 22"/>
                <a:gd name="T5" fmla="*/ 4 h 20"/>
                <a:gd name="T6" fmla="*/ 0 w 22"/>
                <a:gd name="T7" fmla="*/ 14 h 20"/>
                <a:gd name="T8" fmla="*/ 19 w 22"/>
                <a:gd name="T9" fmla="*/ 9 h 20"/>
                <a:gd name="T10" fmla="*/ 21 w 22"/>
                <a:gd name="T11" fmla="*/ 0 h 20"/>
              </a:gdLst>
              <a:ahLst/>
              <a:cxnLst>
                <a:cxn ang="0">
                  <a:pos x="T0" y="T1"/>
                </a:cxn>
                <a:cxn ang="0">
                  <a:pos x="T2" y="T3"/>
                </a:cxn>
                <a:cxn ang="0">
                  <a:pos x="T4" y="T5"/>
                </a:cxn>
                <a:cxn ang="0">
                  <a:pos x="T6" y="T7"/>
                </a:cxn>
                <a:cxn ang="0">
                  <a:pos x="T8" y="T9"/>
                </a:cxn>
                <a:cxn ang="0">
                  <a:pos x="T10" y="T11"/>
                </a:cxn>
              </a:cxnLst>
              <a:rect l="0" t="0" r="r" b="b"/>
              <a:pathLst>
                <a:path w="22" h="20">
                  <a:moveTo>
                    <a:pt x="21" y="0"/>
                  </a:moveTo>
                  <a:lnTo>
                    <a:pt x="19" y="0"/>
                  </a:lnTo>
                  <a:lnTo>
                    <a:pt x="0" y="4"/>
                  </a:lnTo>
                  <a:lnTo>
                    <a:pt x="0" y="14"/>
                  </a:lnTo>
                  <a:lnTo>
                    <a:pt x="19" y="9"/>
                  </a:lnTo>
                  <a:lnTo>
                    <a:pt x="21"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1" name="Freeform 40"/>
            <p:cNvSpPr>
              <a:spLocks/>
            </p:cNvSpPr>
            <p:nvPr/>
          </p:nvSpPr>
          <p:spPr bwMode="auto">
            <a:xfrm>
              <a:off x="3197" y="804"/>
              <a:ext cx="24" cy="20"/>
            </a:xfrm>
            <a:custGeom>
              <a:avLst/>
              <a:gdLst>
                <a:gd name="T0" fmla="*/ 4 w 24"/>
                <a:gd name="T1" fmla="*/ 0 h 20"/>
                <a:gd name="T2" fmla="*/ 0 w 24"/>
                <a:gd name="T3" fmla="*/ 9 h 20"/>
                <a:gd name="T4" fmla="*/ 14 w 24"/>
                <a:gd name="T5" fmla="*/ 19 h 20"/>
                <a:gd name="T6" fmla="*/ 21 w 24"/>
                <a:gd name="T7" fmla="*/ 16 h 20"/>
                <a:gd name="T8" fmla="*/ 24 w 24"/>
                <a:gd name="T9" fmla="*/ 12 h 20"/>
                <a:gd name="T10" fmla="*/ 4 w 24"/>
                <a:gd name="T11" fmla="*/ 0 h 20"/>
              </a:gdLst>
              <a:ahLst/>
              <a:cxnLst>
                <a:cxn ang="0">
                  <a:pos x="T0" y="T1"/>
                </a:cxn>
                <a:cxn ang="0">
                  <a:pos x="T2" y="T3"/>
                </a:cxn>
                <a:cxn ang="0">
                  <a:pos x="T4" y="T5"/>
                </a:cxn>
                <a:cxn ang="0">
                  <a:pos x="T6" y="T7"/>
                </a:cxn>
                <a:cxn ang="0">
                  <a:pos x="T8" y="T9"/>
                </a:cxn>
                <a:cxn ang="0">
                  <a:pos x="T10" y="T11"/>
                </a:cxn>
              </a:cxnLst>
              <a:rect l="0" t="0" r="r" b="b"/>
              <a:pathLst>
                <a:path w="24" h="20">
                  <a:moveTo>
                    <a:pt x="4" y="0"/>
                  </a:moveTo>
                  <a:lnTo>
                    <a:pt x="0" y="9"/>
                  </a:lnTo>
                  <a:lnTo>
                    <a:pt x="14" y="19"/>
                  </a:lnTo>
                  <a:lnTo>
                    <a:pt x="21" y="16"/>
                  </a:lnTo>
                  <a:lnTo>
                    <a:pt x="24" y="12"/>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2" name="Freeform 41"/>
            <p:cNvSpPr>
              <a:spLocks/>
            </p:cNvSpPr>
            <p:nvPr/>
          </p:nvSpPr>
          <p:spPr bwMode="auto">
            <a:xfrm>
              <a:off x="2928" y="797"/>
              <a:ext cx="60" cy="33"/>
            </a:xfrm>
            <a:custGeom>
              <a:avLst/>
              <a:gdLst>
                <a:gd name="T0" fmla="*/ 40 w 60"/>
                <a:gd name="T1" fmla="*/ 0 h 33"/>
                <a:gd name="T2" fmla="*/ 14 w 60"/>
                <a:gd name="T3" fmla="*/ 7 h 33"/>
                <a:gd name="T4" fmla="*/ 2 w 60"/>
                <a:gd name="T5" fmla="*/ 19 h 33"/>
                <a:gd name="T6" fmla="*/ 0 w 60"/>
                <a:gd name="T7" fmla="*/ 28 h 33"/>
                <a:gd name="T8" fmla="*/ 7 w 60"/>
                <a:gd name="T9" fmla="*/ 33 h 33"/>
                <a:gd name="T10" fmla="*/ 52 w 60"/>
                <a:gd name="T11" fmla="*/ 31 h 33"/>
                <a:gd name="T12" fmla="*/ 60 w 60"/>
                <a:gd name="T13" fmla="*/ 14 h 33"/>
                <a:gd name="T14" fmla="*/ 40 w 60"/>
                <a:gd name="T15" fmla="*/ 0 h 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0" h="33">
                  <a:moveTo>
                    <a:pt x="40" y="0"/>
                  </a:moveTo>
                  <a:lnTo>
                    <a:pt x="14" y="7"/>
                  </a:lnTo>
                  <a:lnTo>
                    <a:pt x="2" y="19"/>
                  </a:lnTo>
                  <a:lnTo>
                    <a:pt x="0" y="28"/>
                  </a:lnTo>
                  <a:lnTo>
                    <a:pt x="7" y="33"/>
                  </a:lnTo>
                  <a:lnTo>
                    <a:pt x="52" y="31"/>
                  </a:lnTo>
                  <a:lnTo>
                    <a:pt x="60" y="14"/>
                  </a:lnTo>
                  <a:lnTo>
                    <a:pt x="40" y="0"/>
                  </a:lnTo>
                </a:path>
              </a:pathLst>
            </a:custGeom>
            <a:solidFill>
              <a:srgbClr val="545454"/>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3" name="Freeform 42"/>
            <p:cNvSpPr>
              <a:spLocks/>
            </p:cNvSpPr>
            <p:nvPr/>
          </p:nvSpPr>
          <p:spPr bwMode="auto">
            <a:xfrm>
              <a:off x="2976" y="809"/>
              <a:ext cx="20" cy="24"/>
            </a:xfrm>
            <a:custGeom>
              <a:avLst/>
              <a:gdLst>
                <a:gd name="T0" fmla="*/ 7 w 20"/>
                <a:gd name="T1" fmla="*/ 0 h 24"/>
                <a:gd name="T2" fmla="*/ 0 w 20"/>
                <a:gd name="T3" fmla="*/ 16 h 24"/>
                <a:gd name="T4" fmla="*/ 4 w 20"/>
                <a:gd name="T5" fmla="*/ 23 h 24"/>
                <a:gd name="T6" fmla="*/ 7 w 20"/>
                <a:gd name="T7" fmla="*/ 23 h 24"/>
                <a:gd name="T8" fmla="*/ 16 w 20"/>
                <a:gd name="T9" fmla="*/ 4 h 24"/>
                <a:gd name="T10" fmla="*/ 7 w 20"/>
                <a:gd name="T11" fmla="*/ 0 h 24"/>
              </a:gdLst>
              <a:ahLst/>
              <a:cxnLst>
                <a:cxn ang="0">
                  <a:pos x="T0" y="T1"/>
                </a:cxn>
                <a:cxn ang="0">
                  <a:pos x="T2" y="T3"/>
                </a:cxn>
                <a:cxn ang="0">
                  <a:pos x="T4" y="T5"/>
                </a:cxn>
                <a:cxn ang="0">
                  <a:pos x="T6" y="T7"/>
                </a:cxn>
                <a:cxn ang="0">
                  <a:pos x="T8" y="T9"/>
                </a:cxn>
                <a:cxn ang="0">
                  <a:pos x="T10" y="T11"/>
                </a:cxn>
              </a:cxnLst>
              <a:rect l="0" t="0" r="r" b="b"/>
              <a:pathLst>
                <a:path w="20" h="24">
                  <a:moveTo>
                    <a:pt x="7" y="0"/>
                  </a:moveTo>
                  <a:lnTo>
                    <a:pt x="0" y="16"/>
                  </a:lnTo>
                  <a:lnTo>
                    <a:pt x="4" y="23"/>
                  </a:lnTo>
                  <a:lnTo>
                    <a:pt x="7" y="23"/>
                  </a:lnTo>
                  <a:lnTo>
                    <a:pt x="16" y="4"/>
                  </a:lnTo>
                  <a:lnTo>
                    <a:pt x="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4" name="Freeform 43"/>
            <p:cNvSpPr>
              <a:spLocks/>
            </p:cNvSpPr>
            <p:nvPr/>
          </p:nvSpPr>
          <p:spPr bwMode="auto">
            <a:xfrm>
              <a:off x="2933" y="823"/>
              <a:ext cx="48" cy="20"/>
            </a:xfrm>
            <a:custGeom>
              <a:avLst/>
              <a:gdLst>
                <a:gd name="T0" fmla="*/ 48 w 48"/>
                <a:gd name="T1" fmla="*/ 0 h 20"/>
                <a:gd name="T2" fmla="*/ 2 w 48"/>
                <a:gd name="T3" fmla="*/ 2 h 20"/>
                <a:gd name="T4" fmla="*/ 0 w 48"/>
                <a:gd name="T5" fmla="*/ 12 h 20"/>
                <a:gd name="T6" fmla="*/ 48 w 48"/>
                <a:gd name="T7" fmla="*/ 9 h 20"/>
                <a:gd name="T8" fmla="*/ 48 w 48"/>
                <a:gd name="T9" fmla="*/ 0 h 20"/>
              </a:gdLst>
              <a:ahLst/>
              <a:cxnLst>
                <a:cxn ang="0">
                  <a:pos x="T0" y="T1"/>
                </a:cxn>
                <a:cxn ang="0">
                  <a:pos x="T2" y="T3"/>
                </a:cxn>
                <a:cxn ang="0">
                  <a:pos x="T4" y="T5"/>
                </a:cxn>
                <a:cxn ang="0">
                  <a:pos x="T6" y="T7"/>
                </a:cxn>
                <a:cxn ang="0">
                  <a:pos x="T8" y="T9"/>
                </a:cxn>
              </a:cxnLst>
              <a:rect l="0" t="0" r="r" b="b"/>
              <a:pathLst>
                <a:path w="48" h="20">
                  <a:moveTo>
                    <a:pt x="48" y="0"/>
                  </a:moveTo>
                  <a:lnTo>
                    <a:pt x="2" y="2"/>
                  </a:lnTo>
                  <a:lnTo>
                    <a:pt x="0" y="12"/>
                  </a:lnTo>
                  <a:lnTo>
                    <a:pt x="48" y="9"/>
                  </a:lnTo>
                  <a:lnTo>
                    <a:pt x="48"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5" name="Freeform 44"/>
            <p:cNvSpPr>
              <a:spLocks/>
            </p:cNvSpPr>
            <p:nvPr/>
          </p:nvSpPr>
          <p:spPr bwMode="auto">
            <a:xfrm>
              <a:off x="2923" y="821"/>
              <a:ext cx="20" cy="20"/>
            </a:xfrm>
            <a:custGeom>
              <a:avLst/>
              <a:gdLst>
                <a:gd name="T0" fmla="*/ 7 w 20"/>
                <a:gd name="T1" fmla="*/ 0 h 20"/>
                <a:gd name="T2" fmla="*/ 0 w 20"/>
                <a:gd name="T3" fmla="*/ 4 h 20"/>
                <a:gd name="T4" fmla="*/ 0 w 20"/>
                <a:gd name="T5" fmla="*/ 7 h 20"/>
                <a:gd name="T6" fmla="*/ 9 w 20"/>
                <a:gd name="T7" fmla="*/ 14 h 20"/>
                <a:gd name="T8" fmla="*/ 14 w 20"/>
                <a:gd name="T9" fmla="*/ 4 h 20"/>
                <a:gd name="T10" fmla="*/ 7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7" y="0"/>
                  </a:moveTo>
                  <a:lnTo>
                    <a:pt x="0" y="4"/>
                  </a:lnTo>
                  <a:lnTo>
                    <a:pt x="0" y="7"/>
                  </a:lnTo>
                  <a:lnTo>
                    <a:pt x="9" y="14"/>
                  </a:lnTo>
                  <a:lnTo>
                    <a:pt x="14" y="4"/>
                  </a:lnTo>
                  <a:lnTo>
                    <a:pt x="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6" name="Freeform 45"/>
            <p:cNvSpPr>
              <a:spLocks/>
            </p:cNvSpPr>
            <p:nvPr/>
          </p:nvSpPr>
          <p:spPr bwMode="auto">
            <a:xfrm>
              <a:off x="2923" y="814"/>
              <a:ext cx="20" cy="20"/>
            </a:xfrm>
            <a:custGeom>
              <a:avLst/>
              <a:gdLst>
                <a:gd name="T0" fmla="*/ 4 w 20"/>
                <a:gd name="T1" fmla="*/ 0 h 20"/>
                <a:gd name="T2" fmla="*/ 2 w 20"/>
                <a:gd name="T3" fmla="*/ 0 h 20"/>
                <a:gd name="T4" fmla="*/ 0 w 20"/>
                <a:gd name="T5" fmla="*/ 11 h 20"/>
                <a:gd name="T6" fmla="*/ 9 w 20"/>
                <a:gd name="T7" fmla="*/ 11 h 20"/>
                <a:gd name="T8" fmla="*/ 11 w 20"/>
                <a:gd name="T9" fmla="*/ 2 h 20"/>
                <a:gd name="T10" fmla="*/ 4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4" y="0"/>
                  </a:moveTo>
                  <a:lnTo>
                    <a:pt x="2" y="0"/>
                  </a:lnTo>
                  <a:lnTo>
                    <a:pt x="0" y="11"/>
                  </a:lnTo>
                  <a:lnTo>
                    <a:pt x="9" y="11"/>
                  </a:lnTo>
                  <a:lnTo>
                    <a:pt x="11" y="2"/>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7" name="Freeform 46"/>
            <p:cNvSpPr>
              <a:spLocks/>
            </p:cNvSpPr>
            <p:nvPr/>
          </p:nvSpPr>
          <p:spPr bwMode="auto">
            <a:xfrm>
              <a:off x="2928" y="799"/>
              <a:ext cx="20" cy="20"/>
            </a:xfrm>
            <a:custGeom>
              <a:avLst/>
              <a:gdLst>
                <a:gd name="T0" fmla="*/ 11 w 20"/>
                <a:gd name="T1" fmla="*/ 0 h 20"/>
                <a:gd name="T2" fmla="*/ 0 w 20"/>
                <a:gd name="T3" fmla="*/ 14 h 20"/>
                <a:gd name="T4" fmla="*/ 4 w 20"/>
                <a:gd name="T5" fmla="*/ 19 h 20"/>
                <a:gd name="T6" fmla="*/ 16 w 20"/>
                <a:gd name="T7" fmla="*/ 7 h 20"/>
                <a:gd name="T8" fmla="*/ 11 w 20"/>
                <a:gd name="T9" fmla="*/ 0 h 20"/>
              </a:gdLst>
              <a:ahLst/>
              <a:cxnLst>
                <a:cxn ang="0">
                  <a:pos x="T0" y="T1"/>
                </a:cxn>
                <a:cxn ang="0">
                  <a:pos x="T2" y="T3"/>
                </a:cxn>
                <a:cxn ang="0">
                  <a:pos x="T4" y="T5"/>
                </a:cxn>
                <a:cxn ang="0">
                  <a:pos x="T6" y="T7"/>
                </a:cxn>
                <a:cxn ang="0">
                  <a:pos x="T8" y="T9"/>
                </a:cxn>
              </a:cxnLst>
              <a:rect l="0" t="0" r="r" b="b"/>
              <a:pathLst>
                <a:path w="20" h="20">
                  <a:moveTo>
                    <a:pt x="11" y="0"/>
                  </a:moveTo>
                  <a:lnTo>
                    <a:pt x="0" y="14"/>
                  </a:lnTo>
                  <a:lnTo>
                    <a:pt x="4" y="19"/>
                  </a:lnTo>
                  <a:lnTo>
                    <a:pt x="16" y="7"/>
                  </a:lnTo>
                  <a:lnTo>
                    <a:pt x="11"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8" name="Freeform 47"/>
            <p:cNvSpPr>
              <a:spLocks/>
            </p:cNvSpPr>
            <p:nvPr/>
          </p:nvSpPr>
          <p:spPr bwMode="auto">
            <a:xfrm>
              <a:off x="2940" y="792"/>
              <a:ext cx="31" cy="20"/>
            </a:xfrm>
            <a:custGeom>
              <a:avLst/>
              <a:gdLst>
                <a:gd name="T0" fmla="*/ 31 w 31"/>
                <a:gd name="T1" fmla="*/ 0 h 20"/>
                <a:gd name="T2" fmla="*/ 28 w 31"/>
                <a:gd name="T3" fmla="*/ 0 h 20"/>
                <a:gd name="T4" fmla="*/ 0 w 31"/>
                <a:gd name="T5" fmla="*/ 7 h 20"/>
                <a:gd name="T6" fmla="*/ 4 w 31"/>
                <a:gd name="T7" fmla="*/ 16 h 20"/>
                <a:gd name="T8" fmla="*/ 31 w 31"/>
                <a:gd name="T9" fmla="*/ 9 h 20"/>
                <a:gd name="T10" fmla="*/ 31 w 31"/>
                <a:gd name="T11" fmla="*/ 0 h 20"/>
              </a:gdLst>
              <a:ahLst/>
              <a:cxnLst>
                <a:cxn ang="0">
                  <a:pos x="T0" y="T1"/>
                </a:cxn>
                <a:cxn ang="0">
                  <a:pos x="T2" y="T3"/>
                </a:cxn>
                <a:cxn ang="0">
                  <a:pos x="T4" y="T5"/>
                </a:cxn>
                <a:cxn ang="0">
                  <a:pos x="T6" y="T7"/>
                </a:cxn>
                <a:cxn ang="0">
                  <a:pos x="T8" y="T9"/>
                </a:cxn>
                <a:cxn ang="0">
                  <a:pos x="T10" y="T11"/>
                </a:cxn>
              </a:cxnLst>
              <a:rect l="0" t="0" r="r" b="b"/>
              <a:pathLst>
                <a:path w="31" h="20">
                  <a:moveTo>
                    <a:pt x="31" y="0"/>
                  </a:moveTo>
                  <a:lnTo>
                    <a:pt x="28" y="0"/>
                  </a:lnTo>
                  <a:lnTo>
                    <a:pt x="0" y="7"/>
                  </a:lnTo>
                  <a:lnTo>
                    <a:pt x="4" y="16"/>
                  </a:lnTo>
                  <a:lnTo>
                    <a:pt x="31" y="9"/>
                  </a:lnTo>
                  <a:lnTo>
                    <a:pt x="31"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9" name="Freeform 48"/>
            <p:cNvSpPr>
              <a:spLocks/>
            </p:cNvSpPr>
            <p:nvPr/>
          </p:nvSpPr>
          <p:spPr bwMode="auto">
            <a:xfrm>
              <a:off x="2966" y="792"/>
              <a:ext cx="27" cy="24"/>
            </a:xfrm>
            <a:custGeom>
              <a:avLst/>
              <a:gdLst>
                <a:gd name="T0" fmla="*/ 4 w 27"/>
                <a:gd name="T1" fmla="*/ 0 h 24"/>
                <a:gd name="T2" fmla="*/ 0 w 27"/>
                <a:gd name="T3" fmla="*/ 9 h 24"/>
                <a:gd name="T4" fmla="*/ 19 w 27"/>
                <a:gd name="T5" fmla="*/ 24 h 24"/>
                <a:gd name="T6" fmla="*/ 26 w 27"/>
                <a:gd name="T7" fmla="*/ 21 h 24"/>
                <a:gd name="T8" fmla="*/ 26 w 27"/>
                <a:gd name="T9" fmla="*/ 16 h 24"/>
                <a:gd name="T10" fmla="*/ 4 w 27"/>
                <a:gd name="T11" fmla="*/ 0 h 24"/>
              </a:gdLst>
              <a:ahLst/>
              <a:cxnLst>
                <a:cxn ang="0">
                  <a:pos x="T0" y="T1"/>
                </a:cxn>
                <a:cxn ang="0">
                  <a:pos x="T2" y="T3"/>
                </a:cxn>
                <a:cxn ang="0">
                  <a:pos x="T4" y="T5"/>
                </a:cxn>
                <a:cxn ang="0">
                  <a:pos x="T6" y="T7"/>
                </a:cxn>
                <a:cxn ang="0">
                  <a:pos x="T8" y="T9"/>
                </a:cxn>
                <a:cxn ang="0">
                  <a:pos x="T10" y="T11"/>
                </a:cxn>
              </a:cxnLst>
              <a:rect l="0" t="0" r="r" b="b"/>
              <a:pathLst>
                <a:path w="27" h="24">
                  <a:moveTo>
                    <a:pt x="4" y="0"/>
                  </a:moveTo>
                  <a:lnTo>
                    <a:pt x="0" y="9"/>
                  </a:lnTo>
                  <a:lnTo>
                    <a:pt x="19" y="24"/>
                  </a:lnTo>
                  <a:lnTo>
                    <a:pt x="26" y="21"/>
                  </a:lnTo>
                  <a:lnTo>
                    <a:pt x="26" y="16"/>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50" name="Freeform 49"/>
            <p:cNvSpPr>
              <a:spLocks/>
            </p:cNvSpPr>
            <p:nvPr/>
          </p:nvSpPr>
          <p:spPr bwMode="auto">
            <a:xfrm>
              <a:off x="2894" y="595"/>
              <a:ext cx="46" cy="51"/>
            </a:xfrm>
            <a:custGeom>
              <a:avLst/>
              <a:gdLst>
                <a:gd name="T0" fmla="*/ 36 w 46"/>
                <a:gd name="T1" fmla="*/ 0 h 51"/>
                <a:gd name="T2" fmla="*/ 9 w 46"/>
                <a:gd name="T3" fmla="*/ 16 h 51"/>
                <a:gd name="T4" fmla="*/ 0 w 46"/>
                <a:gd name="T5" fmla="*/ 26 h 51"/>
                <a:gd name="T6" fmla="*/ 0 w 46"/>
                <a:gd name="T7" fmla="*/ 36 h 51"/>
                <a:gd name="T8" fmla="*/ 12 w 46"/>
                <a:gd name="T9" fmla="*/ 50 h 51"/>
                <a:gd name="T10" fmla="*/ 36 w 46"/>
                <a:gd name="T11" fmla="*/ 45 h 51"/>
                <a:gd name="T12" fmla="*/ 45 w 46"/>
                <a:gd name="T13" fmla="*/ 23 h 51"/>
                <a:gd name="T14" fmla="*/ 43 w 46"/>
                <a:gd name="T15" fmla="*/ 7 h 51"/>
                <a:gd name="T16" fmla="*/ 36 w 46"/>
                <a:gd name="T17" fmla="*/ 0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6" h="51">
                  <a:moveTo>
                    <a:pt x="36" y="0"/>
                  </a:moveTo>
                  <a:lnTo>
                    <a:pt x="9" y="16"/>
                  </a:lnTo>
                  <a:lnTo>
                    <a:pt x="0" y="26"/>
                  </a:lnTo>
                  <a:lnTo>
                    <a:pt x="0" y="36"/>
                  </a:lnTo>
                  <a:lnTo>
                    <a:pt x="12" y="50"/>
                  </a:lnTo>
                  <a:lnTo>
                    <a:pt x="36" y="45"/>
                  </a:lnTo>
                  <a:lnTo>
                    <a:pt x="45" y="23"/>
                  </a:lnTo>
                  <a:lnTo>
                    <a:pt x="43" y="7"/>
                  </a:lnTo>
                  <a:lnTo>
                    <a:pt x="36" y="0"/>
                  </a:lnTo>
                </a:path>
              </a:pathLst>
            </a:custGeom>
            <a:solidFill>
              <a:srgbClr val="545454"/>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51" name="Freeform 50"/>
            <p:cNvSpPr>
              <a:spLocks/>
            </p:cNvSpPr>
            <p:nvPr/>
          </p:nvSpPr>
          <p:spPr bwMode="auto">
            <a:xfrm>
              <a:off x="2890" y="629"/>
              <a:ext cx="21" cy="20"/>
            </a:xfrm>
            <a:custGeom>
              <a:avLst/>
              <a:gdLst>
                <a:gd name="T0" fmla="*/ 9 w 21"/>
                <a:gd name="T1" fmla="*/ 0 h 20"/>
                <a:gd name="T2" fmla="*/ 0 w 21"/>
                <a:gd name="T3" fmla="*/ 2 h 20"/>
                <a:gd name="T4" fmla="*/ 0 w 21"/>
                <a:gd name="T5" fmla="*/ 4 h 20"/>
                <a:gd name="T6" fmla="*/ 11 w 21"/>
                <a:gd name="T7" fmla="*/ 19 h 20"/>
                <a:gd name="T8" fmla="*/ 21 w 21"/>
                <a:gd name="T9" fmla="*/ 14 h 20"/>
                <a:gd name="T10" fmla="*/ 9 w 21"/>
                <a:gd name="T11" fmla="*/ 0 h 20"/>
              </a:gdLst>
              <a:ahLst/>
              <a:cxnLst>
                <a:cxn ang="0">
                  <a:pos x="T0" y="T1"/>
                </a:cxn>
                <a:cxn ang="0">
                  <a:pos x="T2" y="T3"/>
                </a:cxn>
                <a:cxn ang="0">
                  <a:pos x="T4" y="T5"/>
                </a:cxn>
                <a:cxn ang="0">
                  <a:pos x="T6" y="T7"/>
                </a:cxn>
                <a:cxn ang="0">
                  <a:pos x="T8" y="T9"/>
                </a:cxn>
                <a:cxn ang="0">
                  <a:pos x="T10" y="T11"/>
                </a:cxn>
              </a:cxnLst>
              <a:rect l="0" t="0" r="r" b="b"/>
              <a:pathLst>
                <a:path w="21" h="20">
                  <a:moveTo>
                    <a:pt x="9" y="0"/>
                  </a:moveTo>
                  <a:lnTo>
                    <a:pt x="0" y="2"/>
                  </a:lnTo>
                  <a:lnTo>
                    <a:pt x="0" y="4"/>
                  </a:lnTo>
                  <a:lnTo>
                    <a:pt x="11" y="19"/>
                  </a:lnTo>
                  <a:lnTo>
                    <a:pt x="21" y="14"/>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52" name="Freeform 51"/>
            <p:cNvSpPr>
              <a:spLocks/>
            </p:cNvSpPr>
            <p:nvPr/>
          </p:nvSpPr>
          <p:spPr bwMode="auto">
            <a:xfrm>
              <a:off x="2890" y="619"/>
              <a:ext cx="20" cy="20"/>
            </a:xfrm>
            <a:custGeom>
              <a:avLst/>
              <a:gdLst>
                <a:gd name="T0" fmla="*/ 2 w 20"/>
                <a:gd name="T1" fmla="*/ 0 h 20"/>
                <a:gd name="T2" fmla="*/ 0 w 20"/>
                <a:gd name="T3" fmla="*/ 0 h 20"/>
                <a:gd name="T4" fmla="*/ 0 w 20"/>
                <a:gd name="T5" fmla="*/ 12 h 20"/>
                <a:gd name="T6" fmla="*/ 9 w 20"/>
                <a:gd name="T7" fmla="*/ 12 h 20"/>
                <a:gd name="T8" fmla="*/ 9 w 20"/>
                <a:gd name="T9" fmla="*/ 2 h 20"/>
                <a:gd name="T10" fmla="*/ 2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2" y="0"/>
                  </a:moveTo>
                  <a:lnTo>
                    <a:pt x="0" y="0"/>
                  </a:lnTo>
                  <a:lnTo>
                    <a:pt x="0" y="12"/>
                  </a:lnTo>
                  <a:lnTo>
                    <a:pt x="9" y="12"/>
                  </a:lnTo>
                  <a:lnTo>
                    <a:pt x="9" y="2"/>
                  </a:lnTo>
                  <a:lnTo>
                    <a:pt x="2"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53" name="Freeform 52"/>
            <p:cNvSpPr>
              <a:spLocks/>
            </p:cNvSpPr>
            <p:nvPr/>
          </p:nvSpPr>
          <p:spPr bwMode="auto">
            <a:xfrm>
              <a:off x="2892" y="607"/>
              <a:ext cx="20" cy="20"/>
            </a:xfrm>
            <a:custGeom>
              <a:avLst/>
              <a:gdLst>
                <a:gd name="T0" fmla="*/ 9 w 20"/>
                <a:gd name="T1" fmla="*/ 0 h 20"/>
                <a:gd name="T2" fmla="*/ 0 w 20"/>
                <a:gd name="T3" fmla="*/ 11 h 20"/>
                <a:gd name="T4" fmla="*/ 4 w 20"/>
                <a:gd name="T5" fmla="*/ 16 h 20"/>
                <a:gd name="T6" fmla="*/ 14 w 20"/>
                <a:gd name="T7" fmla="*/ 7 h 20"/>
                <a:gd name="T8" fmla="*/ 9 w 20"/>
                <a:gd name="T9" fmla="*/ 0 h 20"/>
              </a:gdLst>
              <a:ahLst/>
              <a:cxnLst>
                <a:cxn ang="0">
                  <a:pos x="T0" y="T1"/>
                </a:cxn>
                <a:cxn ang="0">
                  <a:pos x="T2" y="T3"/>
                </a:cxn>
                <a:cxn ang="0">
                  <a:pos x="T4" y="T5"/>
                </a:cxn>
                <a:cxn ang="0">
                  <a:pos x="T6" y="T7"/>
                </a:cxn>
                <a:cxn ang="0">
                  <a:pos x="T8" y="T9"/>
                </a:cxn>
              </a:cxnLst>
              <a:rect l="0" t="0" r="r" b="b"/>
              <a:pathLst>
                <a:path w="20" h="20">
                  <a:moveTo>
                    <a:pt x="9" y="0"/>
                  </a:moveTo>
                  <a:lnTo>
                    <a:pt x="0" y="11"/>
                  </a:lnTo>
                  <a:lnTo>
                    <a:pt x="4" y="16"/>
                  </a:lnTo>
                  <a:lnTo>
                    <a:pt x="14" y="7"/>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54" name="Freeform 53"/>
            <p:cNvSpPr>
              <a:spLocks/>
            </p:cNvSpPr>
            <p:nvPr/>
          </p:nvSpPr>
          <p:spPr bwMode="auto">
            <a:xfrm>
              <a:off x="2902" y="588"/>
              <a:ext cx="31" cy="29"/>
            </a:xfrm>
            <a:custGeom>
              <a:avLst/>
              <a:gdLst>
                <a:gd name="T0" fmla="*/ 28 w 31"/>
                <a:gd name="T1" fmla="*/ 0 h 29"/>
                <a:gd name="T2" fmla="*/ 0 w 31"/>
                <a:gd name="T3" fmla="*/ 19 h 29"/>
                <a:gd name="T4" fmla="*/ 4 w 31"/>
                <a:gd name="T5" fmla="*/ 28 h 29"/>
                <a:gd name="T6" fmla="*/ 31 w 31"/>
                <a:gd name="T7" fmla="*/ 12 h 29"/>
                <a:gd name="T8" fmla="*/ 31 w 31"/>
                <a:gd name="T9" fmla="*/ 4 h 29"/>
                <a:gd name="T10" fmla="*/ 28 w 31"/>
                <a:gd name="T11" fmla="*/ 0 h 29"/>
              </a:gdLst>
              <a:ahLst/>
              <a:cxnLst>
                <a:cxn ang="0">
                  <a:pos x="T0" y="T1"/>
                </a:cxn>
                <a:cxn ang="0">
                  <a:pos x="T2" y="T3"/>
                </a:cxn>
                <a:cxn ang="0">
                  <a:pos x="T4" y="T5"/>
                </a:cxn>
                <a:cxn ang="0">
                  <a:pos x="T6" y="T7"/>
                </a:cxn>
                <a:cxn ang="0">
                  <a:pos x="T8" y="T9"/>
                </a:cxn>
                <a:cxn ang="0">
                  <a:pos x="T10" y="T11"/>
                </a:cxn>
              </a:cxnLst>
              <a:rect l="0" t="0" r="r" b="b"/>
              <a:pathLst>
                <a:path w="31" h="29">
                  <a:moveTo>
                    <a:pt x="28" y="0"/>
                  </a:moveTo>
                  <a:lnTo>
                    <a:pt x="0" y="19"/>
                  </a:lnTo>
                  <a:lnTo>
                    <a:pt x="4" y="28"/>
                  </a:lnTo>
                  <a:lnTo>
                    <a:pt x="31" y="12"/>
                  </a:lnTo>
                  <a:lnTo>
                    <a:pt x="31" y="4"/>
                  </a:lnTo>
                  <a:lnTo>
                    <a:pt x="28"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55" name="Freeform 54"/>
            <p:cNvSpPr>
              <a:spLocks/>
            </p:cNvSpPr>
            <p:nvPr/>
          </p:nvSpPr>
          <p:spPr bwMode="auto">
            <a:xfrm>
              <a:off x="2928" y="593"/>
              <a:ext cx="20" cy="20"/>
            </a:xfrm>
            <a:custGeom>
              <a:avLst/>
              <a:gdLst>
                <a:gd name="T0" fmla="*/ 4 w 20"/>
                <a:gd name="T1" fmla="*/ 0 h 20"/>
                <a:gd name="T2" fmla="*/ 0 w 20"/>
                <a:gd name="T3" fmla="*/ 4 h 20"/>
                <a:gd name="T4" fmla="*/ 7 w 20"/>
                <a:gd name="T5" fmla="*/ 12 h 20"/>
                <a:gd name="T6" fmla="*/ 14 w 20"/>
                <a:gd name="T7" fmla="*/ 9 h 20"/>
                <a:gd name="T8" fmla="*/ 14 w 20"/>
                <a:gd name="T9" fmla="*/ 7 h 20"/>
                <a:gd name="T10" fmla="*/ 4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4" y="0"/>
                  </a:moveTo>
                  <a:lnTo>
                    <a:pt x="0" y="4"/>
                  </a:lnTo>
                  <a:lnTo>
                    <a:pt x="7" y="12"/>
                  </a:lnTo>
                  <a:lnTo>
                    <a:pt x="14" y="9"/>
                  </a:lnTo>
                  <a:lnTo>
                    <a:pt x="14" y="7"/>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56" name="Freeform 55"/>
            <p:cNvSpPr>
              <a:spLocks/>
            </p:cNvSpPr>
            <p:nvPr/>
          </p:nvSpPr>
          <p:spPr bwMode="auto">
            <a:xfrm>
              <a:off x="2933" y="602"/>
              <a:ext cx="20" cy="20"/>
            </a:xfrm>
            <a:custGeom>
              <a:avLst/>
              <a:gdLst>
                <a:gd name="T0" fmla="*/ 9 w 20"/>
                <a:gd name="T1" fmla="*/ 0 h 20"/>
                <a:gd name="T2" fmla="*/ 0 w 20"/>
                <a:gd name="T3" fmla="*/ 0 h 20"/>
                <a:gd name="T4" fmla="*/ 2 w 20"/>
                <a:gd name="T5" fmla="*/ 16 h 20"/>
                <a:gd name="T6" fmla="*/ 11 w 20"/>
                <a:gd name="T7" fmla="*/ 19 h 20"/>
                <a:gd name="T8" fmla="*/ 11 w 20"/>
                <a:gd name="T9" fmla="*/ 16 h 20"/>
                <a:gd name="T10" fmla="*/ 9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9" y="0"/>
                  </a:moveTo>
                  <a:lnTo>
                    <a:pt x="0" y="0"/>
                  </a:lnTo>
                  <a:lnTo>
                    <a:pt x="2" y="16"/>
                  </a:lnTo>
                  <a:lnTo>
                    <a:pt x="11" y="19"/>
                  </a:lnTo>
                  <a:lnTo>
                    <a:pt x="11" y="16"/>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57" name="Freeform 56"/>
            <p:cNvSpPr>
              <a:spLocks/>
            </p:cNvSpPr>
            <p:nvPr/>
          </p:nvSpPr>
          <p:spPr bwMode="auto">
            <a:xfrm>
              <a:off x="2926" y="617"/>
              <a:ext cx="20" cy="29"/>
            </a:xfrm>
            <a:custGeom>
              <a:avLst/>
              <a:gdLst>
                <a:gd name="T0" fmla="*/ 9 w 20"/>
                <a:gd name="T1" fmla="*/ 0 h 29"/>
                <a:gd name="T2" fmla="*/ 0 w 20"/>
                <a:gd name="T3" fmla="*/ 21 h 29"/>
                <a:gd name="T4" fmla="*/ 4 w 20"/>
                <a:gd name="T5" fmla="*/ 28 h 29"/>
                <a:gd name="T6" fmla="*/ 7 w 20"/>
                <a:gd name="T7" fmla="*/ 28 h 29"/>
                <a:gd name="T8" fmla="*/ 19 w 20"/>
                <a:gd name="T9" fmla="*/ 4 h 29"/>
                <a:gd name="T10" fmla="*/ 9 w 20"/>
                <a:gd name="T11" fmla="*/ 0 h 29"/>
              </a:gdLst>
              <a:ahLst/>
              <a:cxnLst>
                <a:cxn ang="0">
                  <a:pos x="T0" y="T1"/>
                </a:cxn>
                <a:cxn ang="0">
                  <a:pos x="T2" y="T3"/>
                </a:cxn>
                <a:cxn ang="0">
                  <a:pos x="T4" y="T5"/>
                </a:cxn>
                <a:cxn ang="0">
                  <a:pos x="T6" y="T7"/>
                </a:cxn>
                <a:cxn ang="0">
                  <a:pos x="T8" y="T9"/>
                </a:cxn>
                <a:cxn ang="0">
                  <a:pos x="T10" y="T11"/>
                </a:cxn>
              </a:cxnLst>
              <a:rect l="0" t="0" r="r" b="b"/>
              <a:pathLst>
                <a:path w="20" h="29">
                  <a:moveTo>
                    <a:pt x="9" y="0"/>
                  </a:moveTo>
                  <a:lnTo>
                    <a:pt x="0" y="21"/>
                  </a:lnTo>
                  <a:lnTo>
                    <a:pt x="4" y="28"/>
                  </a:lnTo>
                  <a:lnTo>
                    <a:pt x="7" y="28"/>
                  </a:lnTo>
                  <a:lnTo>
                    <a:pt x="19" y="4"/>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58" name="Freeform 57"/>
            <p:cNvSpPr>
              <a:spLocks/>
            </p:cNvSpPr>
            <p:nvPr/>
          </p:nvSpPr>
          <p:spPr bwMode="auto">
            <a:xfrm>
              <a:off x="2902" y="636"/>
              <a:ext cx="28" cy="20"/>
            </a:xfrm>
            <a:custGeom>
              <a:avLst/>
              <a:gdLst>
                <a:gd name="T0" fmla="*/ 28 w 28"/>
                <a:gd name="T1" fmla="*/ 0 h 20"/>
                <a:gd name="T2" fmla="*/ 4 w 28"/>
                <a:gd name="T3" fmla="*/ 4 h 20"/>
                <a:gd name="T4" fmla="*/ 0 w 28"/>
                <a:gd name="T5" fmla="*/ 11 h 20"/>
                <a:gd name="T6" fmla="*/ 2 w 28"/>
                <a:gd name="T7" fmla="*/ 14 h 20"/>
                <a:gd name="T8" fmla="*/ 28 w 28"/>
                <a:gd name="T9" fmla="*/ 9 h 20"/>
                <a:gd name="T10" fmla="*/ 28 w 28"/>
                <a:gd name="T11" fmla="*/ 0 h 20"/>
              </a:gdLst>
              <a:ahLst/>
              <a:cxnLst>
                <a:cxn ang="0">
                  <a:pos x="T0" y="T1"/>
                </a:cxn>
                <a:cxn ang="0">
                  <a:pos x="T2" y="T3"/>
                </a:cxn>
                <a:cxn ang="0">
                  <a:pos x="T4" y="T5"/>
                </a:cxn>
                <a:cxn ang="0">
                  <a:pos x="T6" y="T7"/>
                </a:cxn>
                <a:cxn ang="0">
                  <a:pos x="T8" y="T9"/>
                </a:cxn>
                <a:cxn ang="0">
                  <a:pos x="T10" y="T11"/>
                </a:cxn>
              </a:cxnLst>
              <a:rect l="0" t="0" r="r" b="b"/>
              <a:pathLst>
                <a:path w="28" h="20">
                  <a:moveTo>
                    <a:pt x="28" y="0"/>
                  </a:moveTo>
                  <a:lnTo>
                    <a:pt x="4" y="4"/>
                  </a:lnTo>
                  <a:lnTo>
                    <a:pt x="0" y="11"/>
                  </a:lnTo>
                  <a:lnTo>
                    <a:pt x="2" y="14"/>
                  </a:lnTo>
                  <a:lnTo>
                    <a:pt x="28" y="9"/>
                  </a:lnTo>
                  <a:lnTo>
                    <a:pt x="28"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59" name="Freeform 58"/>
            <p:cNvSpPr>
              <a:spLocks/>
            </p:cNvSpPr>
            <p:nvPr/>
          </p:nvSpPr>
          <p:spPr bwMode="auto">
            <a:xfrm>
              <a:off x="3022" y="636"/>
              <a:ext cx="31" cy="33"/>
            </a:xfrm>
            <a:custGeom>
              <a:avLst/>
              <a:gdLst>
                <a:gd name="T0" fmla="*/ 7 w 31"/>
                <a:gd name="T1" fmla="*/ 0 h 33"/>
                <a:gd name="T2" fmla="*/ 2 w 31"/>
                <a:gd name="T3" fmla="*/ 4 h 33"/>
                <a:gd name="T4" fmla="*/ 0 w 31"/>
                <a:gd name="T5" fmla="*/ 28 h 33"/>
                <a:gd name="T6" fmla="*/ 16 w 31"/>
                <a:gd name="T7" fmla="*/ 33 h 33"/>
                <a:gd name="T8" fmla="*/ 31 w 31"/>
                <a:gd name="T9" fmla="*/ 23 h 33"/>
                <a:gd name="T10" fmla="*/ 26 w 31"/>
                <a:gd name="T11" fmla="*/ 9 h 33"/>
                <a:gd name="T12" fmla="*/ 7 w 31"/>
                <a:gd name="T13" fmla="*/ 0 h 33"/>
              </a:gdLst>
              <a:ahLst/>
              <a:cxnLst>
                <a:cxn ang="0">
                  <a:pos x="T0" y="T1"/>
                </a:cxn>
                <a:cxn ang="0">
                  <a:pos x="T2" y="T3"/>
                </a:cxn>
                <a:cxn ang="0">
                  <a:pos x="T4" y="T5"/>
                </a:cxn>
                <a:cxn ang="0">
                  <a:pos x="T6" y="T7"/>
                </a:cxn>
                <a:cxn ang="0">
                  <a:pos x="T8" y="T9"/>
                </a:cxn>
                <a:cxn ang="0">
                  <a:pos x="T10" y="T11"/>
                </a:cxn>
                <a:cxn ang="0">
                  <a:pos x="T12" y="T13"/>
                </a:cxn>
              </a:cxnLst>
              <a:rect l="0" t="0" r="r" b="b"/>
              <a:pathLst>
                <a:path w="31" h="33">
                  <a:moveTo>
                    <a:pt x="7" y="0"/>
                  </a:moveTo>
                  <a:lnTo>
                    <a:pt x="2" y="4"/>
                  </a:lnTo>
                  <a:lnTo>
                    <a:pt x="0" y="28"/>
                  </a:lnTo>
                  <a:lnTo>
                    <a:pt x="16" y="33"/>
                  </a:lnTo>
                  <a:lnTo>
                    <a:pt x="31" y="23"/>
                  </a:lnTo>
                  <a:lnTo>
                    <a:pt x="26" y="9"/>
                  </a:lnTo>
                  <a:lnTo>
                    <a:pt x="7" y="0"/>
                  </a:lnTo>
                </a:path>
              </a:pathLst>
            </a:custGeom>
            <a:solidFill>
              <a:srgbClr val="545454"/>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60" name="Freeform 59"/>
            <p:cNvSpPr>
              <a:spLocks/>
            </p:cNvSpPr>
            <p:nvPr/>
          </p:nvSpPr>
          <p:spPr bwMode="auto">
            <a:xfrm>
              <a:off x="3017" y="660"/>
              <a:ext cx="24" cy="20"/>
            </a:xfrm>
            <a:custGeom>
              <a:avLst/>
              <a:gdLst>
                <a:gd name="T0" fmla="*/ 7 w 24"/>
                <a:gd name="T1" fmla="*/ 0 h 20"/>
                <a:gd name="T2" fmla="*/ 0 w 24"/>
                <a:gd name="T3" fmla="*/ 4 h 20"/>
                <a:gd name="T4" fmla="*/ 0 w 24"/>
                <a:gd name="T5" fmla="*/ 7 h 20"/>
                <a:gd name="T6" fmla="*/ 19 w 24"/>
                <a:gd name="T7" fmla="*/ 14 h 20"/>
                <a:gd name="T8" fmla="*/ 24 w 24"/>
                <a:gd name="T9" fmla="*/ 4 h 20"/>
                <a:gd name="T10" fmla="*/ 7 w 24"/>
                <a:gd name="T11" fmla="*/ 0 h 20"/>
              </a:gdLst>
              <a:ahLst/>
              <a:cxnLst>
                <a:cxn ang="0">
                  <a:pos x="T0" y="T1"/>
                </a:cxn>
                <a:cxn ang="0">
                  <a:pos x="T2" y="T3"/>
                </a:cxn>
                <a:cxn ang="0">
                  <a:pos x="T4" y="T5"/>
                </a:cxn>
                <a:cxn ang="0">
                  <a:pos x="T6" y="T7"/>
                </a:cxn>
                <a:cxn ang="0">
                  <a:pos x="T8" y="T9"/>
                </a:cxn>
                <a:cxn ang="0">
                  <a:pos x="T10" y="T11"/>
                </a:cxn>
              </a:cxnLst>
              <a:rect l="0" t="0" r="r" b="b"/>
              <a:pathLst>
                <a:path w="24" h="20">
                  <a:moveTo>
                    <a:pt x="7" y="0"/>
                  </a:moveTo>
                  <a:lnTo>
                    <a:pt x="0" y="4"/>
                  </a:lnTo>
                  <a:lnTo>
                    <a:pt x="0" y="7"/>
                  </a:lnTo>
                  <a:lnTo>
                    <a:pt x="19" y="14"/>
                  </a:lnTo>
                  <a:lnTo>
                    <a:pt x="24" y="4"/>
                  </a:lnTo>
                  <a:lnTo>
                    <a:pt x="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61" name="Freeform 60"/>
            <p:cNvSpPr>
              <a:spLocks/>
            </p:cNvSpPr>
            <p:nvPr/>
          </p:nvSpPr>
          <p:spPr bwMode="auto">
            <a:xfrm>
              <a:off x="3017" y="638"/>
              <a:ext cx="20" cy="27"/>
            </a:xfrm>
            <a:custGeom>
              <a:avLst/>
              <a:gdLst>
                <a:gd name="T0" fmla="*/ 4 w 20"/>
                <a:gd name="T1" fmla="*/ 0 h 27"/>
                <a:gd name="T2" fmla="*/ 2 w 20"/>
                <a:gd name="T3" fmla="*/ 0 h 27"/>
                <a:gd name="T4" fmla="*/ 0 w 20"/>
                <a:gd name="T5" fmla="*/ 26 h 27"/>
                <a:gd name="T6" fmla="*/ 9 w 20"/>
                <a:gd name="T7" fmla="*/ 26 h 27"/>
                <a:gd name="T8" fmla="*/ 12 w 20"/>
                <a:gd name="T9" fmla="*/ 2 h 27"/>
                <a:gd name="T10" fmla="*/ 4 w 20"/>
                <a:gd name="T11" fmla="*/ 0 h 27"/>
              </a:gdLst>
              <a:ahLst/>
              <a:cxnLst>
                <a:cxn ang="0">
                  <a:pos x="T0" y="T1"/>
                </a:cxn>
                <a:cxn ang="0">
                  <a:pos x="T2" y="T3"/>
                </a:cxn>
                <a:cxn ang="0">
                  <a:pos x="T4" y="T5"/>
                </a:cxn>
                <a:cxn ang="0">
                  <a:pos x="T6" y="T7"/>
                </a:cxn>
                <a:cxn ang="0">
                  <a:pos x="T8" y="T9"/>
                </a:cxn>
                <a:cxn ang="0">
                  <a:pos x="T10" y="T11"/>
                </a:cxn>
              </a:cxnLst>
              <a:rect l="0" t="0" r="r" b="b"/>
              <a:pathLst>
                <a:path w="20" h="27">
                  <a:moveTo>
                    <a:pt x="4" y="0"/>
                  </a:moveTo>
                  <a:lnTo>
                    <a:pt x="2" y="0"/>
                  </a:lnTo>
                  <a:lnTo>
                    <a:pt x="0" y="26"/>
                  </a:lnTo>
                  <a:lnTo>
                    <a:pt x="9" y="26"/>
                  </a:lnTo>
                  <a:lnTo>
                    <a:pt x="12" y="2"/>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62" name="Freeform 61"/>
            <p:cNvSpPr>
              <a:spLocks/>
            </p:cNvSpPr>
            <p:nvPr/>
          </p:nvSpPr>
          <p:spPr bwMode="auto">
            <a:xfrm>
              <a:off x="3022" y="631"/>
              <a:ext cx="20" cy="20"/>
            </a:xfrm>
            <a:custGeom>
              <a:avLst/>
              <a:gdLst>
                <a:gd name="T0" fmla="*/ 9 w 20"/>
                <a:gd name="T1" fmla="*/ 0 h 20"/>
                <a:gd name="T2" fmla="*/ 7 w 20"/>
                <a:gd name="T3" fmla="*/ 0 h 20"/>
                <a:gd name="T4" fmla="*/ 0 w 20"/>
                <a:gd name="T5" fmla="*/ 7 h 20"/>
                <a:gd name="T6" fmla="*/ 4 w 20"/>
                <a:gd name="T7" fmla="*/ 11 h 20"/>
                <a:gd name="T8" fmla="*/ 9 w 20"/>
                <a:gd name="T9" fmla="*/ 7 h 20"/>
                <a:gd name="T10" fmla="*/ 9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9" y="0"/>
                  </a:moveTo>
                  <a:lnTo>
                    <a:pt x="7" y="0"/>
                  </a:lnTo>
                  <a:lnTo>
                    <a:pt x="0" y="7"/>
                  </a:lnTo>
                  <a:lnTo>
                    <a:pt x="4" y="11"/>
                  </a:lnTo>
                  <a:lnTo>
                    <a:pt x="9" y="7"/>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63" name="Freeform 62"/>
            <p:cNvSpPr>
              <a:spLocks/>
            </p:cNvSpPr>
            <p:nvPr/>
          </p:nvSpPr>
          <p:spPr bwMode="auto">
            <a:xfrm>
              <a:off x="3026" y="631"/>
              <a:ext cx="27" cy="20"/>
            </a:xfrm>
            <a:custGeom>
              <a:avLst/>
              <a:gdLst>
                <a:gd name="T0" fmla="*/ 4 w 27"/>
                <a:gd name="T1" fmla="*/ 0 h 20"/>
                <a:gd name="T2" fmla="*/ 0 w 27"/>
                <a:gd name="T3" fmla="*/ 9 h 20"/>
                <a:gd name="T4" fmla="*/ 19 w 27"/>
                <a:gd name="T5" fmla="*/ 19 h 20"/>
                <a:gd name="T6" fmla="*/ 26 w 27"/>
                <a:gd name="T7" fmla="*/ 11 h 20"/>
                <a:gd name="T8" fmla="*/ 4 w 27"/>
                <a:gd name="T9" fmla="*/ 0 h 20"/>
              </a:gdLst>
              <a:ahLst/>
              <a:cxnLst>
                <a:cxn ang="0">
                  <a:pos x="T0" y="T1"/>
                </a:cxn>
                <a:cxn ang="0">
                  <a:pos x="T2" y="T3"/>
                </a:cxn>
                <a:cxn ang="0">
                  <a:pos x="T4" y="T5"/>
                </a:cxn>
                <a:cxn ang="0">
                  <a:pos x="T6" y="T7"/>
                </a:cxn>
                <a:cxn ang="0">
                  <a:pos x="T8" y="T9"/>
                </a:cxn>
              </a:cxnLst>
              <a:rect l="0" t="0" r="r" b="b"/>
              <a:pathLst>
                <a:path w="27" h="20">
                  <a:moveTo>
                    <a:pt x="4" y="0"/>
                  </a:moveTo>
                  <a:lnTo>
                    <a:pt x="0" y="9"/>
                  </a:lnTo>
                  <a:lnTo>
                    <a:pt x="19" y="19"/>
                  </a:lnTo>
                  <a:lnTo>
                    <a:pt x="26" y="11"/>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64" name="Freeform 63"/>
            <p:cNvSpPr>
              <a:spLocks/>
            </p:cNvSpPr>
            <p:nvPr/>
          </p:nvSpPr>
          <p:spPr bwMode="auto">
            <a:xfrm>
              <a:off x="3043" y="643"/>
              <a:ext cx="20" cy="22"/>
            </a:xfrm>
            <a:custGeom>
              <a:avLst/>
              <a:gdLst>
                <a:gd name="T0" fmla="*/ 9 w 20"/>
                <a:gd name="T1" fmla="*/ 0 h 22"/>
                <a:gd name="T2" fmla="*/ 0 w 20"/>
                <a:gd name="T3" fmla="*/ 4 h 22"/>
                <a:gd name="T4" fmla="*/ 4 w 20"/>
                <a:gd name="T5" fmla="*/ 19 h 22"/>
                <a:gd name="T6" fmla="*/ 11 w 20"/>
                <a:gd name="T7" fmla="*/ 21 h 22"/>
                <a:gd name="T8" fmla="*/ 14 w 20"/>
                <a:gd name="T9" fmla="*/ 19 h 22"/>
                <a:gd name="T10" fmla="*/ 9 w 20"/>
                <a:gd name="T11" fmla="*/ 0 h 22"/>
              </a:gdLst>
              <a:ahLst/>
              <a:cxnLst>
                <a:cxn ang="0">
                  <a:pos x="T0" y="T1"/>
                </a:cxn>
                <a:cxn ang="0">
                  <a:pos x="T2" y="T3"/>
                </a:cxn>
                <a:cxn ang="0">
                  <a:pos x="T4" y="T5"/>
                </a:cxn>
                <a:cxn ang="0">
                  <a:pos x="T6" y="T7"/>
                </a:cxn>
                <a:cxn ang="0">
                  <a:pos x="T8" y="T9"/>
                </a:cxn>
                <a:cxn ang="0">
                  <a:pos x="T10" y="T11"/>
                </a:cxn>
              </a:cxnLst>
              <a:rect l="0" t="0" r="r" b="b"/>
              <a:pathLst>
                <a:path w="20" h="22">
                  <a:moveTo>
                    <a:pt x="9" y="0"/>
                  </a:moveTo>
                  <a:lnTo>
                    <a:pt x="0" y="4"/>
                  </a:lnTo>
                  <a:lnTo>
                    <a:pt x="4" y="19"/>
                  </a:lnTo>
                  <a:lnTo>
                    <a:pt x="11" y="21"/>
                  </a:lnTo>
                  <a:lnTo>
                    <a:pt x="14" y="19"/>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65" name="Freeform 64"/>
            <p:cNvSpPr>
              <a:spLocks/>
            </p:cNvSpPr>
            <p:nvPr/>
          </p:nvSpPr>
          <p:spPr bwMode="auto">
            <a:xfrm>
              <a:off x="3036" y="655"/>
              <a:ext cx="20" cy="20"/>
            </a:xfrm>
            <a:custGeom>
              <a:avLst/>
              <a:gdLst>
                <a:gd name="T0" fmla="*/ 14 w 20"/>
                <a:gd name="T1" fmla="*/ 0 h 20"/>
                <a:gd name="T2" fmla="*/ 0 w 20"/>
                <a:gd name="T3" fmla="*/ 9 h 20"/>
                <a:gd name="T4" fmla="*/ 0 w 20"/>
                <a:gd name="T5" fmla="*/ 19 h 20"/>
                <a:gd name="T6" fmla="*/ 2 w 20"/>
                <a:gd name="T7" fmla="*/ 19 h 20"/>
                <a:gd name="T8" fmla="*/ 19 w 20"/>
                <a:gd name="T9" fmla="*/ 9 h 20"/>
                <a:gd name="T10" fmla="*/ 14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14" y="0"/>
                  </a:moveTo>
                  <a:lnTo>
                    <a:pt x="0" y="9"/>
                  </a:lnTo>
                  <a:lnTo>
                    <a:pt x="0" y="19"/>
                  </a:lnTo>
                  <a:lnTo>
                    <a:pt x="2" y="19"/>
                  </a:lnTo>
                  <a:lnTo>
                    <a:pt x="19" y="9"/>
                  </a:lnTo>
                  <a:lnTo>
                    <a:pt x="1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66" name="Freeform 65"/>
            <p:cNvSpPr>
              <a:spLocks/>
            </p:cNvSpPr>
            <p:nvPr/>
          </p:nvSpPr>
          <p:spPr bwMode="auto">
            <a:xfrm>
              <a:off x="3036" y="518"/>
              <a:ext cx="34" cy="41"/>
            </a:xfrm>
            <a:custGeom>
              <a:avLst/>
              <a:gdLst>
                <a:gd name="T0" fmla="*/ 16 w 34"/>
                <a:gd name="T1" fmla="*/ 0 h 41"/>
                <a:gd name="T2" fmla="*/ 7 w 34"/>
                <a:gd name="T3" fmla="*/ 4 h 41"/>
                <a:gd name="T4" fmla="*/ 2 w 34"/>
                <a:gd name="T5" fmla="*/ 9 h 41"/>
                <a:gd name="T6" fmla="*/ 0 w 34"/>
                <a:gd name="T7" fmla="*/ 35 h 41"/>
                <a:gd name="T8" fmla="*/ 14 w 34"/>
                <a:gd name="T9" fmla="*/ 40 h 41"/>
                <a:gd name="T10" fmla="*/ 33 w 34"/>
                <a:gd name="T11" fmla="*/ 28 h 41"/>
                <a:gd name="T12" fmla="*/ 28 w 34"/>
                <a:gd name="T13" fmla="*/ 14 h 41"/>
                <a:gd name="T14" fmla="*/ 16 w 34"/>
                <a:gd name="T15" fmla="*/ 0 h 4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4" h="41">
                  <a:moveTo>
                    <a:pt x="16" y="0"/>
                  </a:moveTo>
                  <a:lnTo>
                    <a:pt x="7" y="4"/>
                  </a:lnTo>
                  <a:lnTo>
                    <a:pt x="2" y="9"/>
                  </a:lnTo>
                  <a:lnTo>
                    <a:pt x="0" y="35"/>
                  </a:lnTo>
                  <a:lnTo>
                    <a:pt x="14" y="40"/>
                  </a:lnTo>
                  <a:lnTo>
                    <a:pt x="33" y="28"/>
                  </a:lnTo>
                  <a:lnTo>
                    <a:pt x="28" y="14"/>
                  </a:lnTo>
                  <a:lnTo>
                    <a:pt x="16" y="0"/>
                  </a:lnTo>
                </a:path>
              </a:pathLst>
            </a:custGeom>
            <a:solidFill>
              <a:srgbClr val="545454"/>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67" name="Freeform 66"/>
            <p:cNvSpPr>
              <a:spLocks/>
            </p:cNvSpPr>
            <p:nvPr/>
          </p:nvSpPr>
          <p:spPr bwMode="auto">
            <a:xfrm>
              <a:off x="3031" y="550"/>
              <a:ext cx="22" cy="20"/>
            </a:xfrm>
            <a:custGeom>
              <a:avLst/>
              <a:gdLst>
                <a:gd name="T0" fmla="*/ 7 w 22"/>
                <a:gd name="T1" fmla="*/ 0 h 20"/>
                <a:gd name="T2" fmla="*/ 0 w 22"/>
                <a:gd name="T3" fmla="*/ 4 h 20"/>
                <a:gd name="T4" fmla="*/ 0 w 22"/>
                <a:gd name="T5" fmla="*/ 7 h 20"/>
                <a:gd name="T6" fmla="*/ 16 w 22"/>
                <a:gd name="T7" fmla="*/ 14 h 20"/>
                <a:gd name="T8" fmla="*/ 21 w 22"/>
                <a:gd name="T9" fmla="*/ 4 h 20"/>
                <a:gd name="T10" fmla="*/ 7 w 22"/>
                <a:gd name="T11" fmla="*/ 0 h 20"/>
              </a:gdLst>
              <a:ahLst/>
              <a:cxnLst>
                <a:cxn ang="0">
                  <a:pos x="T0" y="T1"/>
                </a:cxn>
                <a:cxn ang="0">
                  <a:pos x="T2" y="T3"/>
                </a:cxn>
                <a:cxn ang="0">
                  <a:pos x="T4" y="T5"/>
                </a:cxn>
                <a:cxn ang="0">
                  <a:pos x="T6" y="T7"/>
                </a:cxn>
                <a:cxn ang="0">
                  <a:pos x="T8" y="T9"/>
                </a:cxn>
                <a:cxn ang="0">
                  <a:pos x="T10" y="T11"/>
                </a:cxn>
              </a:cxnLst>
              <a:rect l="0" t="0" r="r" b="b"/>
              <a:pathLst>
                <a:path w="22" h="20">
                  <a:moveTo>
                    <a:pt x="7" y="0"/>
                  </a:moveTo>
                  <a:lnTo>
                    <a:pt x="0" y="4"/>
                  </a:lnTo>
                  <a:lnTo>
                    <a:pt x="0" y="7"/>
                  </a:lnTo>
                  <a:lnTo>
                    <a:pt x="16" y="14"/>
                  </a:lnTo>
                  <a:lnTo>
                    <a:pt x="21" y="4"/>
                  </a:lnTo>
                  <a:lnTo>
                    <a:pt x="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68" name="Freeform 67"/>
            <p:cNvSpPr>
              <a:spLocks/>
            </p:cNvSpPr>
            <p:nvPr/>
          </p:nvSpPr>
          <p:spPr bwMode="auto">
            <a:xfrm>
              <a:off x="3031" y="525"/>
              <a:ext cx="20" cy="29"/>
            </a:xfrm>
            <a:custGeom>
              <a:avLst/>
              <a:gdLst>
                <a:gd name="T0" fmla="*/ 4 w 20"/>
                <a:gd name="T1" fmla="*/ 0 h 29"/>
                <a:gd name="T2" fmla="*/ 2 w 20"/>
                <a:gd name="T3" fmla="*/ 0 h 29"/>
                <a:gd name="T4" fmla="*/ 0 w 20"/>
                <a:gd name="T5" fmla="*/ 28 h 29"/>
                <a:gd name="T6" fmla="*/ 9 w 20"/>
                <a:gd name="T7" fmla="*/ 28 h 29"/>
                <a:gd name="T8" fmla="*/ 12 w 20"/>
                <a:gd name="T9" fmla="*/ 2 h 29"/>
                <a:gd name="T10" fmla="*/ 4 w 20"/>
                <a:gd name="T11" fmla="*/ 0 h 29"/>
              </a:gdLst>
              <a:ahLst/>
              <a:cxnLst>
                <a:cxn ang="0">
                  <a:pos x="T0" y="T1"/>
                </a:cxn>
                <a:cxn ang="0">
                  <a:pos x="T2" y="T3"/>
                </a:cxn>
                <a:cxn ang="0">
                  <a:pos x="T4" y="T5"/>
                </a:cxn>
                <a:cxn ang="0">
                  <a:pos x="T6" y="T7"/>
                </a:cxn>
                <a:cxn ang="0">
                  <a:pos x="T8" y="T9"/>
                </a:cxn>
                <a:cxn ang="0">
                  <a:pos x="T10" y="T11"/>
                </a:cxn>
              </a:cxnLst>
              <a:rect l="0" t="0" r="r" b="b"/>
              <a:pathLst>
                <a:path w="20" h="29">
                  <a:moveTo>
                    <a:pt x="4" y="0"/>
                  </a:moveTo>
                  <a:lnTo>
                    <a:pt x="2" y="0"/>
                  </a:lnTo>
                  <a:lnTo>
                    <a:pt x="0" y="28"/>
                  </a:lnTo>
                  <a:lnTo>
                    <a:pt x="9" y="28"/>
                  </a:lnTo>
                  <a:lnTo>
                    <a:pt x="12" y="2"/>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69" name="Freeform 68"/>
            <p:cNvSpPr>
              <a:spLocks/>
            </p:cNvSpPr>
            <p:nvPr/>
          </p:nvSpPr>
          <p:spPr bwMode="auto">
            <a:xfrm>
              <a:off x="3036" y="518"/>
              <a:ext cx="20" cy="20"/>
            </a:xfrm>
            <a:custGeom>
              <a:avLst/>
              <a:gdLst>
                <a:gd name="T0" fmla="*/ 4 w 20"/>
                <a:gd name="T1" fmla="*/ 0 h 20"/>
                <a:gd name="T2" fmla="*/ 0 w 20"/>
                <a:gd name="T3" fmla="*/ 7 h 20"/>
                <a:gd name="T4" fmla="*/ 4 w 20"/>
                <a:gd name="T5" fmla="*/ 11 h 20"/>
                <a:gd name="T6" fmla="*/ 9 w 20"/>
                <a:gd name="T7" fmla="*/ 7 h 20"/>
                <a:gd name="T8" fmla="*/ 4 w 20"/>
                <a:gd name="T9" fmla="*/ 0 h 20"/>
              </a:gdLst>
              <a:ahLst/>
              <a:cxnLst>
                <a:cxn ang="0">
                  <a:pos x="T0" y="T1"/>
                </a:cxn>
                <a:cxn ang="0">
                  <a:pos x="T2" y="T3"/>
                </a:cxn>
                <a:cxn ang="0">
                  <a:pos x="T4" y="T5"/>
                </a:cxn>
                <a:cxn ang="0">
                  <a:pos x="T6" y="T7"/>
                </a:cxn>
                <a:cxn ang="0">
                  <a:pos x="T8" y="T9"/>
                </a:cxn>
              </a:cxnLst>
              <a:rect l="0" t="0" r="r" b="b"/>
              <a:pathLst>
                <a:path w="20" h="20">
                  <a:moveTo>
                    <a:pt x="4" y="0"/>
                  </a:moveTo>
                  <a:lnTo>
                    <a:pt x="0" y="7"/>
                  </a:lnTo>
                  <a:lnTo>
                    <a:pt x="4" y="11"/>
                  </a:lnTo>
                  <a:lnTo>
                    <a:pt x="9" y="7"/>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70" name="Freeform 69"/>
            <p:cNvSpPr>
              <a:spLocks/>
            </p:cNvSpPr>
            <p:nvPr/>
          </p:nvSpPr>
          <p:spPr bwMode="auto">
            <a:xfrm>
              <a:off x="3041" y="514"/>
              <a:ext cx="20" cy="20"/>
            </a:xfrm>
            <a:custGeom>
              <a:avLst/>
              <a:gdLst>
                <a:gd name="T0" fmla="*/ 14 w 20"/>
                <a:gd name="T1" fmla="*/ 0 h 20"/>
                <a:gd name="T2" fmla="*/ 0 w 20"/>
                <a:gd name="T3" fmla="*/ 4 h 20"/>
                <a:gd name="T4" fmla="*/ 4 w 20"/>
                <a:gd name="T5" fmla="*/ 14 h 20"/>
                <a:gd name="T6" fmla="*/ 14 w 20"/>
                <a:gd name="T7" fmla="*/ 9 h 20"/>
                <a:gd name="T8" fmla="*/ 16 w 20"/>
                <a:gd name="T9" fmla="*/ 2 h 20"/>
                <a:gd name="T10" fmla="*/ 14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14" y="0"/>
                  </a:moveTo>
                  <a:lnTo>
                    <a:pt x="0" y="4"/>
                  </a:lnTo>
                  <a:lnTo>
                    <a:pt x="4" y="14"/>
                  </a:lnTo>
                  <a:lnTo>
                    <a:pt x="14" y="9"/>
                  </a:lnTo>
                  <a:lnTo>
                    <a:pt x="16" y="2"/>
                  </a:lnTo>
                  <a:lnTo>
                    <a:pt x="1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71" name="Freeform 70"/>
            <p:cNvSpPr>
              <a:spLocks/>
            </p:cNvSpPr>
            <p:nvPr/>
          </p:nvSpPr>
          <p:spPr bwMode="auto">
            <a:xfrm>
              <a:off x="3048" y="516"/>
              <a:ext cx="21" cy="20"/>
            </a:xfrm>
            <a:custGeom>
              <a:avLst/>
              <a:gdLst>
                <a:gd name="T0" fmla="*/ 9 w 21"/>
                <a:gd name="T1" fmla="*/ 0 h 20"/>
                <a:gd name="T2" fmla="*/ 0 w 21"/>
                <a:gd name="T3" fmla="*/ 4 h 20"/>
                <a:gd name="T4" fmla="*/ 11 w 21"/>
                <a:gd name="T5" fmla="*/ 19 h 20"/>
                <a:gd name="T6" fmla="*/ 21 w 21"/>
                <a:gd name="T7" fmla="*/ 14 h 20"/>
                <a:gd name="T8" fmla="*/ 9 w 21"/>
                <a:gd name="T9" fmla="*/ 0 h 20"/>
              </a:gdLst>
              <a:ahLst/>
              <a:cxnLst>
                <a:cxn ang="0">
                  <a:pos x="T0" y="T1"/>
                </a:cxn>
                <a:cxn ang="0">
                  <a:pos x="T2" y="T3"/>
                </a:cxn>
                <a:cxn ang="0">
                  <a:pos x="T4" y="T5"/>
                </a:cxn>
                <a:cxn ang="0">
                  <a:pos x="T6" y="T7"/>
                </a:cxn>
                <a:cxn ang="0">
                  <a:pos x="T8" y="T9"/>
                </a:cxn>
              </a:cxnLst>
              <a:rect l="0" t="0" r="r" b="b"/>
              <a:pathLst>
                <a:path w="21" h="20">
                  <a:moveTo>
                    <a:pt x="9" y="0"/>
                  </a:moveTo>
                  <a:lnTo>
                    <a:pt x="0" y="4"/>
                  </a:lnTo>
                  <a:lnTo>
                    <a:pt x="11" y="19"/>
                  </a:lnTo>
                  <a:lnTo>
                    <a:pt x="21" y="14"/>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72" name="Freeform 71"/>
            <p:cNvSpPr>
              <a:spLocks/>
            </p:cNvSpPr>
            <p:nvPr/>
          </p:nvSpPr>
          <p:spPr bwMode="auto">
            <a:xfrm>
              <a:off x="3060" y="530"/>
              <a:ext cx="20" cy="22"/>
            </a:xfrm>
            <a:custGeom>
              <a:avLst/>
              <a:gdLst>
                <a:gd name="T0" fmla="*/ 9 w 20"/>
                <a:gd name="T1" fmla="*/ 0 h 22"/>
                <a:gd name="T2" fmla="*/ 0 w 20"/>
                <a:gd name="T3" fmla="*/ 4 h 22"/>
                <a:gd name="T4" fmla="*/ 4 w 20"/>
                <a:gd name="T5" fmla="*/ 19 h 22"/>
                <a:gd name="T6" fmla="*/ 12 w 20"/>
                <a:gd name="T7" fmla="*/ 21 h 22"/>
                <a:gd name="T8" fmla="*/ 14 w 20"/>
                <a:gd name="T9" fmla="*/ 19 h 22"/>
                <a:gd name="T10" fmla="*/ 9 w 20"/>
                <a:gd name="T11" fmla="*/ 0 h 22"/>
              </a:gdLst>
              <a:ahLst/>
              <a:cxnLst>
                <a:cxn ang="0">
                  <a:pos x="T0" y="T1"/>
                </a:cxn>
                <a:cxn ang="0">
                  <a:pos x="T2" y="T3"/>
                </a:cxn>
                <a:cxn ang="0">
                  <a:pos x="T4" y="T5"/>
                </a:cxn>
                <a:cxn ang="0">
                  <a:pos x="T6" y="T7"/>
                </a:cxn>
                <a:cxn ang="0">
                  <a:pos x="T8" y="T9"/>
                </a:cxn>
                <a:cxn ang="0">
                  <a:pos x="T10" y="T11"/>
                </a:cxn>
              </a:cxnLst>
              <a:rect l="0" t="0" r="r" b="b"/>
              <a:pathLst>
                <a:path w="20" h="22">
                  <a:moveTo>
                    <a:pt x="9" y="0"/>
                  </a:moveTo>
                  <a:lnTo>
                    <a:pt x="0" y="4"/>
                  </a:lnTo>
                  <a:lnTo>
                    <a:pt x="4" y="19"/>
                  </a:lnTo>
                  <a:lnTo>
                    <a:pt x="12" y="21"/>
                  </a:lnTo>
                  <a:lnTo>
                    <a:pt x="14" y="19"/>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73" name="Freeform 72"/>
            <p:cNvSpPr>
              <a:spLocks/>
            </p:cNvSpPr>
            <p:nvPr/>
          </p:nvSpPr>
          <p:spPr bwMode="auto">
            <a:xfrm>
              <a:off x="3048" y="542"/>
              <a:ext cx="24" cy="22"/>
            </a:xfrm>
            <a:custGeom>
              <a:avLst/>
              <a:gdLst>
                <a:gd name="T0" fmla="*/ 19 w 24"/>
                <a:gd name="T1" fmla="*/ 0 h 22"/>
                <a:gd name="T2" fmla="*/ 0 w 24"/>
                <a:gd name="T3" fmla="*/ 11 h 22"/>
                <a:gd name="T4" fmla="*/ 0 w 24"/>
                <a:gd name="T5" fmla="*/ 21 h 22"/>
                <a:gd name="T6" fmla="*/ 2 w 24"/>
                <a:gd name="T7" fmla="*/ 21 h 22"/>
                <a:gd name="T8" fmla="*/ 24 w 24"/>
                <a:gd name="T9" fmla="*/ 9 h 22"/>
                <a:gd name="T10" fmla="*/ 19 w 24"/>
                <a:gd name="T11" fmla="*/ 0 h 22"/>
              </a:gdLst>
              <a:ahLst/>
              <a:cxnLst>
                <a:cxn ang="0">
                  <a:pos x="T0" y="T1"/>
                </a:cxn>
                <a:cxn ang="0">
                  <a:pos x="T2" y="T3"/>
                </a:cxn>
                <a:cxn ang="0">
                  <a:pos x="T4" y="T5"/>
                </a:cxn>
                <a:cxn ang="0">
                  <a:pos x="T6" y="T7"/>
                </a:cxn>
                <a:cxn ang="0">
                  <a:pos x="T8" y="T9"/>
                </a:cxn>
                <a:cxn ang="0">
                  <a:pos x="T10" y="T11"/>
                </a:cxn>
              </a:cxnLst>
              <a:rect l="0" t="0" r="r" b="b"/>
              <a:pathLst>
                <a:path w="24" h="22">
                  <a:moveTo>
                    <a:pt x="19" y="0"/>
                  </a:moveTo>
                  <a:lnTo>
                    <a:pt x="0" y="11"/>
                  </a:lnTo>
                  <a:lnTo>
                    <a:pt x="0" y="21"/>
                  </a:lnTo>
                  <a:lnTo>
                    <a:pt x="2" y="21"/>
                  </a:lnTo>
                  <a:lnTo>
                    <a:pt x="24" y="9"/>
                  </a:lnTo>
                  <a:lnTo>
                    <a:pt x="1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74" name="Freeform 73"/>
            <p:cNvSpPr>
              <a:spLocks/>
            </p:cNvSpPr>
            <p:nvPr/>
          </p:nvSpPr>
          <p:spPr bwMode="auto">
            <a:xfrm>
              <a:off x="2976" y="403"/>
              <a:ext cx="34" cy="27"/>
            </a:xfrm>
            <a:custGeom>
              <a:avLst/>
              <a:gdLst>
                <a:gd name="T0" fmla="*/ 21 w 34"/>
                <a:gd name="T1" fmla="*/ 0 h 27"/>
                <a:gd name="T2" fmla="*/ 4 w 34"/>
                <a:gd name="T3" fmla="*/ 0 h 27"/>
                <a:gd name="T4" fmla="*/ 0 w 34"/>
                <a:gd name="T5" fmla="*/ 12 h 27"/>
                <a:gd name="T6" fmla="*/ 11 w 34"/>
                <a:gd name="T7" fmla="*/ 26 h 27"/>
                <a:gd name="T8" fmla="*/ 19 w 34"/>
                <a:gd name="T9" fmla="*/ 26 h 27"/>
                <a:gd name="T10" fmla="*/ 33 w 34"/>
                <a:gd name="T11" fmla="*/ 9 h 27"/>
                <a:gd name="T12" fmla="*/ 21 w 34"/>
                <a:gd name="T13" fmla="*/ 0 h 27"/>
              </a:gdLst>
              <a:ahLst/>
              <a:cxnLst>
                <a:cxn ang="0">
                  <a:pos x="T0" y="T1"/>
                </a:cxn>
                <a:cxn ang="0">
                  <a:pos x="T2" y="T3"/>
                </a:cxn>
                <a:cxn ang="0">
                  <a:pos x="T4" y="T5"/>
                </a:cxn>
                <a:cxn ang="0">
                  <a:pos x="T6" y="T7"/>
                </a:cxn>
                <a:cxn ang="0">
                  <a:pos x="T8" y="T9"/>
                </a:cxn>
                <a:cxn ang="0">
                  <a:pos x="T10" y="T11"/>
                </a:cxn>
                <a:cxn ang="0">
                  <a:pos x="T12" y="T13"/>
                </a:cxn>
              </a:cxnLst>
              <a:rect l="0" t="0" r="r" b="b"/>
              <a:pathLst>
                <a:path w="34" h="27">
                  <a:moveTo>
                    <a:pt x="21" y="0"/>
                  </a:moveTo>
                  <a:lnTo>
                    <a:pt x="4" y="0"/>
                  </a:lnTo>
                  <a:lnTo>
                    <a:pt x="0" y="12"/>
                  </a:lnTo>
                  <a:lnTo>
                    <a:pt x="11" y="26"/>
                  </a:lnTo>
                  <a:lnTo>
                    <a:pt x="19" y="26"/>
                  </a:lnTo>
                  <a:lnTo>
                    <a:pt x="33" y="9"/>
                  </a:lnTo>
                  <a:lnTo>
                    <a:pt x="21" y="0"/>
                  </a:lnTo>
                </a:path>
              </a:pathLst>
            </a:custGeom>
            <a:solidFill>
              <a:srgbClr val="545454"/>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75" name="Freeform 74"/>
            <p:cNvSpPr>
              <a:spLocks/>
            </p:cNvSpPr>
            <p:nvPr/>
          </p:nvSpPr>
          <p:spPr bwMode="auto">
            <a:xfrm>
              <a:off x="2995" y="398"/>
              <a:ext cx="22" cy="20"/>
            </a:xfrm>
            <a:custGeom>
              <a:avLst/>
              <a:gdLst>
                <a:gd name="T0" fmla="*/ 4 w 22"/>
                <a:gd name="T1" fmla="*/ 0 h 20"/>
                <a:gd name="T2" fmla="*/ 0 w 22"/>
                <a:gd name="T3" fmla="*/ 9 h 20"/>
                <a:gd name="T4" fmla="*/ 11 w 22"/>
                <a:gd name="T5" fmla="*/ 19 h 20"/>
                <a:gd name="T6" fmla="*/ 19 w 22"/>
                <a:gd name="T7" fmla="*/ 16 h 20"/>
                <a:gd name="T8" fmla="*/ 21 w 22"/>
                <a:gd name="T9" fmla="*/ 14 h 20"/>
                <a:gd name="T10" fmla="*/ 4 w 22"/>
                <a:gd name="T11" fmla="*/ 0 h 20"/>
              </a:gdLst>
              <a:ahLst/>
              <a:cxnLst>
                <a:cxn ang="0">
                  <a:pos x="T0" y="T1"/>
                </a:cxn>
                <a:cxn ang="0">
                  <a:pos x="T2" y="T3"/>
                </a:cxn>
                <a:cxn ang="0">
                  <a:pos x="T4" y="T5"/>
                </a:cxn>
                <a:cxn ang="0">
                  <a:pos x="T6" y="T7"/>
                </a:cxn>
                <a:cxn ang="0">
                  <a:pos x="T8" y="T9"/>
                </a:cxn>
                <a:cxn ang="0">
                  <a:pos x="T10" y="T11"/>
                </a:cxn>
              </a:cxnLst>
              <a:rect l="0" t="0" r="r" b="b"/>
              <a:pathLst>
                <a:path w="22" h="20">
                  <a:moveTo>
                    <a:pt x="4" y="0"/>
                  </a:moveTo>
                  <a:lnTo>
                    <a:pt x="0" y="9"/>
                  </a:lnTo>
                  <a:lnTo>
                    <a:pt x="11" y="19"/>
                  </a:lnTo>
                  <a:lnTo>
                    <a:pt x="19" y="16"/>
                  </a:lnTo>
                  <a:lnTo>
                    <a:pt x="21" y="14"/>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76" name="Freeform 75"/>
            <p:cNvSpPr>
              <a:spLocks/>
            </p:cNvSpPr>
            <p:nvPr/>
          </p:nvSpPr>
          <p:spPr bwMode="auto">
            <a:xfrm>
              <a:off x="2990" y="410"/>
              <a:ext cx="24" cy="24"/>
            </a:xfrm>
            <a:custGeom>
              <a:avLst/>
              <a:gdLst>
                <a:gd name="T0" fmla="*/ 14 w 24"/>
                <a:gd name="T1" fmla="*/ 0 h 24"/>
                <a:gd name="T2" fmla="*/ 0 w 24"/>
                <a:gd name="T3" fmla="*/ 16 h 24"/>
                <a:gd name="T4" fmla="*/ 4 w 24"/>
                <a:gd name="T5" fmla="*/ 23 h 24"/>
                <a:gd name="T6" fmla="*/ 7 w 24"/>
                <a:gd name="T7" fmla="*/ 23 h 24"/>
                <a:gd name="T8" fmla="*/ 23 w 24"/>
                <a:gd name="T9" fmla="*/ 4 h 24"/>
                <a:gd name="T10" fmla="*/ 14 w 24"/>
                <a:gd name="T11" fmla="*/ 0 h 24"/>
              </a:gdLst>
              <a:ahLst/>
              <a:cxnLst>
                <a:cxn ang="0">
                  <a:pos x="T0" y="T1"/>
                </a:cxn>
                <a:cxn ang="0">
                  <a:pos x="T2" y="T3"/>
                </a:cxn>
                <a:cxn ang="0">
                  <a:pos x="T4" y="T5"/>
                </a:cxn>
                <a:cxn ang="0">
                  <a:pos x="T6" y="T7"/>
                </a:cxn>
                <a:cxn ang="0">
                  <a:pos x="T8" y="T9"/>
                </a:cxn>
                <a:cxn ang="0">
                  <a:pos x="T10" y="T11"/>
                </a:cxn>
              </a:cxnLst>
              <a:rect l="0" t="0" r="r" b="b"/>
              <a:pathLst>
                <a:path w="24" h="24">
                  <a:moveTo>
                    <a:pt x="14" y="0"/>
                  </a:moveTo>
                  <a:lnTo>
                    <a:pt x="0" y="16"/>
                  </a:lnTo>
                  <a:lnTo>
                    <a:pt x="4" y="23"/>
                  </a:lnTo>
                  <a:lnTo>
                    <a:pt x="7" y="23"/>
                  </a:lnTo>
                  <a:lnTo>
                    <a:pt x="23" y="4"/>
                  </a:lnTo>
                  <a:lnTo>
                    <a:pt x="1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77" name="Freeform 76"/>
            <p:cNvSpPr>
              <a:spLocks/>
            </p:cNvSpPr>
            <p:nvPr/>
          </p:nvSpPr>
          <p:spPr bwMode="auto">
            <a:xfrm>
              <a:off x="2983" y="425"/>
              <a:ext cx="20" cy="20"/>
            </a:xfrm>
            <a:custGeom>
              <a:avLst/>
              <a:gdLst>
                <a:gd name="T0" fmla="*/ 11 w 20"/>
                <a:gd name="T1" fmla="*/ 0 h 20"/>
                <a:gd name="T2" fmla="*/ 4 w 20"/>
                <a:gd name="T3" fmla="*/ 0 h 20"/>
                <a:gd name="T4" fmla="*/ 0 w 20"/>
                <a:gd name="T5" fmla="*/ 7 h 20"/>
                <a:gd name="T6" fmla="*/ 2 w 20"/>
                <a:gd name="T7" fmla="*/ 9 h 20"/>
                <a:gd name="T8" fmla="*/ 11 w 20"/>
                <a:gd name="T9" fmla="*/ 9 h 20"/>
                <a:gd name="T10" fmla="*/ 11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11" y="0"/>
                  </a:moveTo>
                  <a:lnTo>
                    <a:pt x="4" y="0"/>
                  </a:lnTo>
                  <a:lnTo>
                    <a:pt x="0" y="7"/>
                  </a:lnTo>
                  <a:lnTo>
                    <a:pt x="2" y="9"/>
                  </a:lnTo>
                  <a:lnTo>
                    <a:pt x="11" y="9"/>
                  </a:lnTo>
                  <a:lnTo>
                    <a:pt x="11"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78" name="Freeform 77"/>
            <p:cNvSpPr>
              <a:spLocks/>
            </p:cNvSpPr>
            <p:nvPr/>
          </p:nvSpPr>
          <p:spPr bwMode="auto">
            <a:xfrm>
              <a:off x="2971" y="413"/>
              <a:ext cx="22" cy="20"/>
            </a:xfrm>
            <a:custGeom>
              <a:avLst/>
              <a:gdLst>
                <a:gd name="T0" fmla="*/ 9 w 22"/>
                <a:gd name="T1" fmla="*/ 0 h 20"/>
                <a:gd name="T2" fmla="*/ 0 w 22"/>
                <a:gd name="T3" fmla="*/ 0 h 20"/>
                <a:gd name="T4" fmla="*/ 0 w 22"/>
                <a:gd name="T5" fmla="*/ 2 h 20"/>
                <a:gd name="T6" fmla="*/ 12 w 22"/>
                <a:gd name="T7" fmla="*/ 19 h 20"/>
                <a:gd name="T8" fmla="*/ 21 w 22"/>
                <a:gd name="T9" fmla="*/ 14 h 20"/>
                <a:gd name="T10" fmla="*/ 9 w 22"/>
                <a:gd name="T11" fmla="*/ 0 h 20"/>
              </a:gdLst>
              <a:ahLst/>
              <a:cxnLst>
                <a:cxn ang="0">
                  <a:pos x="T0" y="T1"/>
                </a:cxn>
                <a:cxn ang="0">
                  <a:pos x="T2" y="T3"/>
                </a:cxn>
                <a:cxn ang="0">
                  <a:pos x="T4" y="T5"/>
                </a:cxn>
                <a:cxn ang="0">
                  <a:pos x="T6" y="T7"/>
                </a:cxn>
                <a:cxn ang="0">
                  <a:pos x="T8" y="T9"/>
                </a:cxn>
                <a:cxn ang="0">
                  <a:pos x="T10" y="T11"/>
                </a:cxn>
              </a:cxnLst>
              <a:rect l="0" t="0" r="r" b="b"/>
              <a:pathLst>
                <a:path w="22" h="20">
                  <a:moveTo>
                    <a:pt x="9" y="0"/>
                  </a:moveTo>
                  <a:lnTo>
                    <a:pt x="0" y="0"/>
                  </a:lnTo>
                  <a:lnTo>
                    <a:pt x="0" y="2"/>
                  </a:lnTo>
                  <a:lnTo>
                    <a:pt x="12" y="19"/>
                  </a:lnTo>
                  <a:lnTo>
                    <a:pt x="21" y="14"/>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79" name="Freeform 78"/>
            <p:cNvSpPr>
              <a:spLocks/>
            </p:cNvSpPr>
            <p:nvPr/>
          </p:nvSpPr>
          <p:spPr bwMode="auto">
            <a:xfrm>
              <a:off x="2971" y="398"/>
              <a:ext cx="20" cy="20"/>
            </a:xfrm>
            <a:custGeom>
              <a:avLst/>
              <a:gdLst>
                <a:gd name="T0" fmla="*/ 9 w 20"/>
                <a:gd name="T1" fmla="*/ 0 h 20"/>
                <a:gd name="T2" fmla="*/ 7 w 20"/>
                <a:gd name="T3" fmla="*/ 0 h 20"/>
                <a:gd name="T4" fmla="*/ 0 w 20"/>
                <a:gd name="T5" fmla="*/ 14 h 20"/>
                <a:gd name="T6" fmla="*/ 9 w 20"/>
                <a:gd name="T7" fmla="*/ 19 h 20"/>
                <a:gd name="T8" fmla="*/ 14 w 20"/>
                <a:gd name="T9" fmla="*/ 7 h 20"/>
                <a:gd name="T10" fmla="*/ 9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9" y="0"/>
                  </a:moveTo>
                  <a:lnTo>
                    <a:pt x="7" y="0"/>
                  </a:lnTo>
                  <a:lnTo>
                    <a:pt x="0" y="14"/>
                  </a:lnTo>
                  <a:lnTo>
                    <a:pt x="9" y="19"/>
                  </a:lnTo>
                  <a:lnTo>
                    <a:pt x="14" y="7"/>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80" name="Freeform 79"/>
            <p:cNvSpPr>
              <a:spLocks/>
            </p:cNvSpPr>
            <p:nvPr/>
          </p:nvSpPr>
          <p:spPr bwMode="auto">
            <a:xfrm>
              <a:off x="2981" y="398"/>
              <a:ext cx="20" cy="20"/>
            </a:xfrm>
            <a:custGeom>
              <a:avLst/>
              <a:gdLst>
                <a:gd name="T0" fmla="*/ 19 w 20"/>
                <a:gd name="T1" fmla="*/ 0 h 20"/>
                <a:gd name="T2" fmla="*/ 0 w 20"/>
                <a:gd name="T3" fmla="*/ 0 h 20"/>
                <a:gd name="T4" fmla="*/ 0 w 20"/>
                <a:gd name="T5" fmla="*/ 9 h 20"/>
                <a:gd name="T6" fmla="*/ 16 w 20"/>
                <a:gd name="T7" fmla="*/ 9 h 20"/>
                <a:gd name="T8" fmla="*/ 19 w 20"/>
                <a:gd name="T9" fmla="*/ 0 h 20"/>
              </a:gdLst>
              <a:ahLst/>
              <a:cxnLst>
                <a:cxn ang="0">
                  <a:pos x="T0" y="T1"/>
                </a:cxn>
                <a:cxn ang="0">
                  <a:pos x="T2" y="T3"/>
                </a:cxn>
                <a:cxn ang="0">
                  <a:pos x="T4" y="T5"/>
                </a:cxn>
                <a:cxn ang="0">
                  <a:pos x="T6" y="T7"/>
                </a:cxn>
                <a:cxn ang="0">
                  <a:pos x="T8" y="T9"/>
                </a:cxn>
              </a:cxnLst>
              <a:rect l="0" t="0" r="r" b="b"/>
              <a:pathLst>
                <a:path w="20" h="20">
                  <a:moveTo>
                    <a:pt x="19" y="0"/>
                  </a:moveTo>
                  <a:lnTo>
                    <a:pt x="0" y="0"/>
                  </a:lnTo>
                  <a:lnTo>
                    <a:pt x="0" y="9"/>
                  </a:lnTo>
                  <a:lnTo>
                    <a:pt x="16" y="9"/>
                  </a:lnTo>
                  <a:lnTo>
                    <a:pt x="1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81" name="Freeform 80"/>
            <p:cNvSpPr>
              <a:spLocks/>
            </p:cNvSpPr>
            <p:nvPr/>
          </p:nvSpPr>
          <p:spPr bwMode="auto">
            <a:xfrm>
              <a:off x="3187" y="595"/>
              <a:ext cx="27" cy="24"/>
            </a:xfrm>
            <a:custGeom>
              <a:avLst/>
              <a:gdLst>
                <a:gd name="T0" fmla="*/ 26 w 27"/>
                <a:gd name="T1" fmla="*/ 0 h 24"/>
                <a:gd name="T2" fmla="*/ 11 w 27"/>
                <a:gd name="T3" fmla="*/ 0 h 24"/>
                <a:gd name="T4" fmla="*/ 0 w 27"/>
                <a:gd name="T5" fmla="*/ 9 h 24"/>
                <a:gd name="T6" fmla="*/ 4 w 27"/>
                <a:gd name="T7" fmla="*/ 19 h 24"/>
                <a:gd name="T8" fmla="*/ 19 w 27"/>
                <a:gd name="T9" fmla="*/ 23 h 24"/>
                <a:gd name="T10" fmla="*/ 23 w 27"/>
                <a:gd name="T11" fmla="*/ 19 h 24"/>
                <a:gd name="T12" fmla="*/ 26 w 27"/>
                <a:gd name="T13" fmla="*/ 0 h 24"/>
              </a:gdLst>
              <a:ahLst/>
              <a:cxnLst>
                <a:cxn ang="0">
                  <a:pos x="T0" y="T1"/>
                </a:cxn>
                <a:cxn ang="0">
                  <a:pos x="T2" y="T3"/>
                </a:cxn>
                <a:cxn ang="0">
                  <a:pos x="T4" y="T5"/>
                </a:cxn>
                <a:cxn ang="0">
                  <a:pos x="T6" y="T7"/>
                </a:cxn>
                <a:cxn ang="0">
                  <a:pos x="T8" y="T9"/>
                </a:cxn>
                <a:cxn ang="0">
                  <a:pos x="T10" y="T11"/>
                </a:cxn>
                <a:cxn ang="0">
                  <a:pos x="T12" y="T13"/>
                </a:cxn>
              </a:cxnLst>
              <a:rect l="0" t="0" r="r" b="b"/>
              <a:pathLst>
                <a:path w="27" h="24">
                  <a:moveTo>
                    <a:pt x="26" y="0"/>
                  </a:moveTo>
                  <a:lnTo>
                    <a:pt x="11" y="0"/>
                  </a:lnTo>
                  <a:lnTo>
                    <a:pt x="0" y="9"/>
                  </a:lnTo>
                  <a:lnTo>
                    <a:pt x="4" y="19"/>
                  </a:lnTo>
                  <a:lnTo>
                    <a:pt x="19" y="23"/>
                  </a:lnTo>
                  <a:lnTo>
                    <a:pt x="23" y="19"/>
                  </a:lnTo>
                  <a:lnTo>
                    <a:pt x="26" y="0"/>
                  </a:lnTo>
                </a:path>
              </a:pathLst>
            </a:custGeom>
            <a:solidFill>
              <a:srgbClr val="545454"/>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82" name="Freeform 81"/>
            <p:cNvSpPr>
              <a:spLocks/>
            </p:cNvSpPr>
            <p:nvPr/>
          </p:nvSpPr>
          <p:spPr bwMode="auto">
            <a:xfrm>
              <a:off x="3199" y="590"/>
              <a:ext cx="20" cy="20"/>
            </a:xfrm>
            <a:custGeom>
              <a:avLst/>
              <a:gdLst>
                <a:gd name="T0" fmla="*/ 19 w 20"/>
                <a:gd name="T1" fmla="*/ 0 h 20"/>
                <a:gd name="T2" fmla="*/ 0 w 20"/>
                <a:gd name="T3" fmla="*/ 0 h 20"/>
                <a:gd name="T4" fmla="*/ 0 w 20"/>
                <a:gd name="T5" fmla="*/ 9 h 20"/>
                <a:gd name="T6" fmla="*/ 14 w 20"/>
                <a:gd name="T7" fmla="*/ 9 h 20"/>
                <a:gd name="T8" fmla="*/ 19 w 20"/>
                <a:gd name="T9" fmla="*/ 4 h 20"/>
                <a:gd name="T10" fmla="*/ 19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19" y="0"/>
                  </a:moveTo>
                  <a:lnTo>
                    <a:pt x="0" y="0"/>
                  </a:lnTo>
                  <a:lnTo>
                    <a:pt x="0" y="9"/>
                  </a:lnTo>
                  <a:lnTo>
                    <a:pt x="14" y="9"/>
                  </a:lnTo>
                  <a:lnTo>
                    <a:pt x="19" y="4"/>
                  </a:lnTo>
                  <a:lnTo>
                    <a:pt x="1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83" name="Freeform 82"/>
            <p:cNvSpPr>
              <a:spLocks/>
            </p:cNvSpPr>
            <p:nvPr/>
          </p:nvSpPr>
          <p:spPr bwMode="auto">
            <a:xfrm>
              <a:off x="3206" y="595"/>
              <a:ext cx="20" cy="22"/>
            </a:xfrm>
            <a:custGeom>
              <a:avLst/>
              <a:gdLst>
                <a:gd name="T0" fmla="*/ 11 w 20"/>
                <a:gd name="T1" fmla="*/ 0 h 22"/>
                <a:gd name="T2" fmla="*/ 2 w 20"/>
                <a:gd name="T3" fmla="*/ 0 h 22"/>
                <a:gd name="T4" fmla="*/ 0 w 20"/>
                <a:gd name="T5" fmla="*/ 19 h 22"/>
                <a:gd name="T6" fmla="*/ 7 w 20"/>
                <a:gd name="T7" fmla="*/ 21 h 22"/>
                <a:gd name="T8" fmla="*/ 9 w 20"/>
                <a:gd name="T9" fmla="*/ 21 h 22"/>
                <a:gd name="T10" fmla="*/ 11 w 20"/>
                <a:gd name="T11" fmla="*/ 0 h 22"/>
              </a:gdLst>
              <a:ahLst/>
              <a:cxnLst>
                <a:cxn ang="0">
                  <a:pos x="T0" y="T1"/>
                </a:cxn>
                <a:cxn ang="0">
                  <a:pos x="T2" y="T3"/>
                </a:cxn>
                <a:cxn ang="0">
                  <a:pos x="T4" y="T5"/>
                </a:cxn>
                <a:cxn ang="0">
                  <a:pos x="T6" y="T7"/>
                </a:cxn>
                <a:cxn ang="0">
                  <a:pos x="T8" y="T9"/>
                </a:cxn>
                <a:cxn ang="0">
                  <a:pos x="T10" y="T11"/>
                </a:cxn>
              </a:cxnLst>
              <a:rect l="0" t="0" r="r" b="b"/>
              <a:pathLst>
                <a:path w="20" h="22">
                  <a:moveTo>
                    <a:pt x="11" y="0"/>
                  </a:moveTo>
                  <a:lnTo>
                    <a:pt x="2" y="0"/>
                  </a:lnTo>
                  <a:lnTo>
                    <a:pt x="0" y="19"/>
                  </a:lnTo>
                  <a:lnTo>
                    <a:pt x="7" y="21"/>
                  </a:lnTo>
                  <a:lnTo>
                    <a:pt x="9" y="21"/>
                  </a:lnTo>
                  <a:lnTo>
                    <a:pt x="11"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84" name="Freeform 83"/>
            <p:cNvSpPr>
              <a:spLocks/>
            </p:cNvSpPr>
            <p:nvPr/>
          </p:nvSpPr>
          <p:spPr bwMode="auto">
            <a:xfrm>
              <a:off x="3204" y="612"/>
              <a:ext cx="20" cy="20"/>
            </a:xfrm>
            <a:custGeom>
              <a:avLst/>
              <a:gdLst>
                <a:gd name="T0" fmla="*/ 4 w 20"/>
                <a:gd name="T1" fmla="*/ 0 h 20"/>
                <a:gd name="T2" fmla="*/ 0 w 20"/>
                <a:gd name="T3" fmla="*/ 4 h 20"/>
                <a:gd name="T4" fmla="*/ 0 w 20"/>
                <a:gd name="T5" fmla="*/ 12 h 20"/>
                <a:gd name="T6" fmla="*/ 4 w 20"/>
                <a:gd name="T7" fmla="*/ 12 h 20"/>
                <a:gd name="T8" fmla="*/ 9 w 20"/>
                <a:gd name="T9" fmla="*/ 4 h 20"/>
                <a:gd name="T10" fmla="*/ 4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4" y="0"/>
                  </a:moveTo>
                  <a:lnTo>
                    <a:pt x="0" y="4"/>
                  </a:lnTo>
                  <a:lnTo>
                    <a:pt x="0" y="12"/>
                  </a:lnTo>
                  <a:lnTo>
                    <a:pt x="4" y="12"/>
                  </a:lnTo>
                  <a:lnTo>
                    <a:pt x="9" y="4"/>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85" name="Freeform 84"/>
            <p:cNvSpPr>
              <a:spLocks/>
            </p:cNvSpPr>
            <p:nvPr/>
          </p:nvSpPr>
          <p:spPr bwMode="auto">
            <a:xfrm>
              <a:off x="3187" y="610"/>
              <a:ext cx="22" cy="20"/>
            </a:xfrm>
            <a:custGeom>
              <a:avLst/>
              <a:gdLst>
                <a:gd name="T0" fmla="*/ 7 w 22"/>
                <a:gd name="T1" fmla="*/ 0 h 20"/>
                <a:gd name="T2" fmla="*/ 0 w 22"/>
                <a:gd name="T3" fmla="*/ 7 h 20"/>
                <a:gd name="T4" fmla="*/ 2 w 22"/>
                <a:gd name="T5" fmla="*/ 9 h 20"/>
                <a:gd name="T6" fmla="*/ 16 w 22"/>
                <a:gd name="T7" fmla="*/ 14 h 20"/>
                <a:gd name="T8" fmla="*/ 21 w 22"/>
                <a:gd name="T9" fmla="*/ 4 h 20"/>
                <a:gd name="T10" fmla="*/ 7 w 22"/>
                <a:gd name="T11" fmla="*/ 0 h 20"/>
              </a:gdLst>
              <a:ahLst/>
              <a:cxnLst>
                <a:cxn ang="0">
                  <a:pos x="T0" y="T1"/>
                </a:cxn>
                <a:cxn ang="0">
                  <a:pos x="T2" y="T3"/>
                </a:cxn>
                <a:cxn ang="0">
                  <a:pos x="T4" y="T5"/>
                </a:cxn>
                <a:cxn ang="0">
                  <a:pos x="T6" y="T7"/>
                </a:cxn>
                <a:cxn ang="0">
                  <a:pos x="T8" y="T9"/>
                </a:cxn>
                <a:cxn ang="0">
                  <a:pos x="T10" y="T11"/>
                </a:cxn>
              </a:cxnLst>
              <a:rect l="0" t="0" r="r" b="b"/>
              <a:pathLst>
                <a:path w="22" h="20">
                  <a:moveTo>
                    <a:pt x="7" y="0"/>
                  </a:moveTo>
                  <a:lnTo>
                    <a:pt x="0" y="7"/>
                  </a:lnTo>
                  <a:lnTo>
                    <a:pt x="2" y="9"/>
                  </a:lnTo>
                  <a:lnTo>
                    <a:pt x="16" y="14"/>
                  </a:lnTo>
                  <a:lnTo>
                    <a:pt x="21" y="4"/>
                  </a:lnTo>
                  <a:lnTo>
                    <a:pt x="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86" name="Freeform 85"/>
            <p:cNvSpPr>
              <a:spLocks/>
            </p:cNvSpPr>
            <p:nvPr/>
          </p:nvSpPr>
          <p:spPr bwMode="auto">
            <a:xfrm>
              <a:off x="3180" y="600"/>
              <a:ext cx="20" cy="20"/>
            </a:xfrm>
            <a:custGeom>
              <a:avLst/>
              <a:gdLst>
                <a:gd name="T0" fmla="*/ 4 w 20"/>
                <a:gd name="T1" fmla="*/ 0 h 20"/>
                <a:gd name="T2" fmla="*/ 0 w 20"/>
                <a:gd name="T3" fmla="*/ 2 h 20"/>
                <a:gd name="T4" fmla="*/ 7 w 20"/>
                <a:gd name="T5" fmla="*/ 16 h 20"/>
                <a:gd name="T6" fmla="*/ 16 w 20"/>
                <a:gd name="T7" fmla="*/ 11 h 20"/>
                <a:gd name="T8" fmla="*/ 12 w 20"/>
                <a:gd name="T9" fmla="*/ 2 h 20"/>
                <a:gd name="T10" fmla="*/ 4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4" y="0"/>
                  </a:moveTo>
                  <a:lnTo>
                    <a:pt x="0" y="2"/>
                  </a:lnTo>
                  <a:lnTo>
                    <a:pt x="7" y="16"/>
                  </a:lnTo>
                  <a:lnTo>
                    <a:pt x="16" y="11"/>
                  </a:lnTo>
                  <a:lnTo>
                    <a:pt x="12" y="2"/>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87" name="Freeform 86"/>
            <p:cNvSpPr>
              <a:spLocks/>
            </p:cNvSpPr>
            <p:nvPr/>
          </p:nvSpPr>
          <p:spPr bwMode="auto">
            <a:xfrm>
              <a:off x="3185" y="590"/>
              <a:ext cx="20" cy="20"/>
            </a:xfrm>
            <a:custGeom>
              <a:avLst/>
              <a:gdLst>
                <a:gd name="T0" fmla="*/ 14 w 20"/>
                <a:gd name="T1" fmla="*/ 0 h 20"/>
                <a:gd name="T2" fmla="*/ 11 w 20"/>
                <a:gd name="T3" fmla="*/ 0 h 20"/>
                <a:gd name="T4" fmla="*/ 0 w 20"/>
                <a:gd name="T5" fmla="*/ 9 h 20"/>
                <a:gd name="T6" fmla="*/ 4 w 20"/>
                <a:gd name="T7" fmla="*/ 19 h 20"/>
                <a:gd name="T8" fmla="*/ 16 w 20"/>
                <a:gd name="T9" fmla="*/ 9 h 20"/>
                <a:gd name="T10" fmla="*/ 14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14" y="0"/>
                  </a:moveTo>
                  <a:lnTo>
                    <a:pt x="11" y="0"/>
                  </a:lnTo>
                  <a:lnTo>
                    <a:pt x="0" y="9"/>
                  </a:lnTo>
                  <a:lnTo>
                    <a:pt x="4" y="19"/>
                  </a:lnTo>
                  <a:lnTo>
                    <a:pt x="16" y="9"/>
                  </a:lnTo>
                  <a:lnTo>
                    <a:pt x="1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88" name="Freeform 87"/>
            <p:cNvSpPr>
              <a:spLocks/>
            </p:cNvSpPr>
            <p:nvPr/>
          </p:nvSpPr>
          <p:spPr bwMode="auto">
            <a:xfrm>
              <a:off x="3276" y="689"/>
              <a:ext cx="38" cy="60"/>
            </a:xfrm>
            <a:custGeom>
              <a:avLst/>
              <a:gdLst>
                <a:gd name="T0" fmla="*/ 23 w 38"/>
                <a:gd name="T1" fmla="*/ 0 h 60"/>
                <a:gd name="T2" fmla="*/ 14 w 38"/>
                <a:gd name="T3" fmla="*/ 2 h 60"/>
                <a:gd name="T4" fmla="*/ 4 w 38"/>
                <a:gd name="T5" fmla="*/ 9 h 60"/>
                <a:gd name="T6" fmla="*/ 0 w 38"/>
                <a:gd name="T7" fmla="*/ 36 h 60"/>
                <a:gd name="T8" fmla="*/ 2 w 38"/>
                <a:gd name="T9" fmla="*/ 52 h 60"/>
                <a:gd name="T10" fmla="*/ 9 w 38"/>
                <a:gd name="T11" fmla="*/ 60 h 60"/>
                <a:gd name="T12" fmla="*/ 16 w 38"/>
                <a:gd name="T13" fmla="*/ 52 h 60"/>
                <a:gd name="T14" fmla="*/ 28 w 38"/>
                <a:gd name="T15" fmla="*/ 36 h 60"/>
                <a:gd name="T16" fmla="*/ 38 w 38"/>
                <a:gd name="T17" fmla="*/ 11 h 60"/>
                <a:gd name="T18" fmla="*/ 23 w 38"/>
                <a:gd name="T19" fmla="*/ 0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8" h="60">
                  <a:moveTo>
                    <a:pt x="23" y="0"/>
                  </a:moveTo>
                  <a:lnTo>
                    <a:pt x="14" y="2"/>
                  </a:lnTo>
                  <a:lnTo>
                    <a:pt x="4" y="9"/>
                  </a:lnTo>
                  <a:lnTo>
                    <a:pt x="0" y="36"/>
                  </a:lnTo>
                  <a:lnTo>
                    <a:pt x="2" y="52"/>
                  </a:lnTo>
                  <a:lnTo>
                    <a:pt x="9" y="60"/>
                  </a:lnTo>
                  <a:lnTo>
                    <a:pt x="16" y="52"/>
                  </a:lnTo>
                  <a:lnTo>
                    <a:pt x="28" y="36"/>
                  </a:lnTo>
                  <a:lnTo>
                    <a:pt x="38" y="11"/>
                  </a:lnTo>
                  <a:lnTo>
                    <a:pt x="23" y="0"/>
                  </a:lnTo>
                </a:path>
              </a:pathLst>
            </a:custGeom>
            <a:solidFill>
              <a:srgbClr val="545454"/>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89" name="Freeform 88"/>
            <p:cNvSpPr>
              <a:spLocks/>
            </p:cNvSpPr>
            <p:nvPr/>
          </p:nvSpPr>
          <p:spPr bwMode="auto">
            <a:xfrm>
              <a:off x="3297" y="684"/>
              <a:ext cx="22" cy="22"/>
            </a:xfrm>
            <a:custGeom>
              <a:avLst/>
              <a:gdLst>
                <a:gd name="T0" fmla="*/ 4 w 22"/>
                <a:gd name="T1" fmla="*/ 0 h 22"/>
                <a:gd name="T2" fmla="*/ 0 w 22"/>
                <a:gd name="T3" fmla="*/ 9 h 22"/>
                <a:gd name="T4" fmla="*/ 14 w 22"/>
                <a:gd name="T5" fmla="*/ 21 h 22"/>
                <a:gd name="T6" fmla="*/ 21 w 22"/>
                <a:gd name="T7" fmla="*/ 19 h 22"/>
                <a:gd name="T8" fmla="*/ 21 w 22"/>
                <a:gd name="T9" fmla="*/ 14 h 22"/>
                <a:gd name="T10" fmla="*/ 4 w 22"/>
                <a:gd name="T11" fmla="*/ 0 h 22"/>
              </a:gdLst>
              <a:ahLst/>
              <a:cxnLst>
                <a:cxn ang="0">
                  <a:pos x="T0" y="T1"/>
                </a:cxn>
                <a:cxn ang="0">
                  <a:pos x="T2" y="T3"/>
                </a:cxn>
                <a:cxn ang="0">
                  <a:pos x="T4" y="T5"/>
                </a:cxn>
                <a:cxn ang="0">
                  <a:pos x="T6" y="T7"/>
                </a:cxn>
                <a:cxn ang="0">
                  <a:pos x="T8" y="T9"/>
                </a:cxn>
                <a:cxn ang="0">
                  <a:pos x="T10" y="T11"/>
                </a:cxn>
              </a:cxnLst>
              <a:rect l="0" t="0" r="r" b="b"/>
              <a:pathLst>
                <a:path w="22" h="22">
                  <a:moveTo>
                    <a:pt x="4" y="0"/>
                  </a:moveTo>
                  <a:lnTo>
                    <a:pt x="0" y="9"/>
                  </a:lnTo>
                  <a:lnTo>
                    <a:pt x="14" y="21"/>
                  </a:lnTo>
                  <a:lnTo>
                    <a:pt x="21" y="19"/>
                  </a:lnTo>
                  <a:lnTo>
                    <a:pt x="21" y="14"/>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90" name="Freeform 89"/>
            <p:cNvSpPr>
              <a:spLocks/>
            </p:cNvSpPr>
            <p:nvPr/>
          </p:nvSpPr>
          <p:spPr bwMode="auto">
            <a:xfrm>
              <a:off x="3300" y="698"/>
              <a:ext cx="20" cy="29"/>
            </a:xfrm>
            <a:custGeom>
              <a:avLst/>
              <a:gdLst>
                <a:gd name="T0" fmla="*/ 9 w 20"/>
                <a:gd name="T1" fmla="*/ 0 h 29"/>
                <a:gd name="T2" fmla="*/ 0 w 20"/>
                <a:gd name="T3" fmla="*/ 23 h 29"/>
                <a:gd name="T4" fmla="*/ 9 w 20"/>
                <a:gd name="T5" fmla="*/ 28 h 29"/>
                <a:gd name="T6" fmla="*/ 19 w 20"/>
                <a:gd name="T7" fmla="*/ 4 h 29"/>
                <a:gd name="T8" fmla="*/ 9 w 20"/>
                <a:gd name="T9" fmla="*/ 0 h 29"/>
              </a:gdLst>
              <a:ahLst/>
              <a:cxnLst>
                <a:cxn ang="0">
                  <a:pos x="T0" y="T1"/>
                </a:cxn>
                <a:cxn ang="0">
                  <a:pos x="T2" y="T3"/>
                </a:cxn>
                <a:cxn ang="0">
                  <a:pos x="T4" y="T5"/>
                </a:cxn>
                <a:cxn ang="0">
                  <a:pos x="T6" y="T7"/>
                </a:cxn>
                <a:cxn ang="0">
                  <a:pos x="T8" y="T9"/>
                </a:cxn>
              </a:cxnLst>
              <a:rect l="0" t="0" r="r" b="b"/>
              <a:pathLst>
                <a:path w="20" h="29">
                  <a:moveTo>
                    <a:pt x="9" y="0"/>
                  </a:moveTo>
                  <a:lnTo>
                    <a:pt x="0" y="23"/>
                  </a:lnTo>
                  <a:lnTo>
                    <a:pt x="9" y="28"/>
                  </a:lnTo>
                  <a:lnTo>
                    <a:pt x="19" y="4"/>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91" name="Freeform 90"/>
            <p:cNvSpPr>
              <a:spLocks/>
            </p:cNvSpPr>
            <p:nvPr/>
          </p:nvSpPr>
          <p:spPr bwMode="auto">
            <a:xfrm>
              <a:off x="3288" y="722"/>
              <a:ext cx="21" cy="22"/>
            </a:xfrm>
            <a:custGeom>
              <a:avLst/>
              <a:gdLst>
                <a:gd name="T0" fmla="*/ 11 w 21"/>
                <a:gd name="T1" fmla="*/ 0 h 22"/>
                <a:gd name="T2" fmla="*/ 0 w 21"/>
                <a:gd name="T3" fmla="*/ 16 h 22"/>
                <a:gd name="T4" fmla="*/ 7 w 21"/>
                <a:gd name="T5" fmla="*/ 21 h 22"/>
                <a:gd name="T6" fmla="*/ 9 w 21"/>
                <a:gd name="T7" fmla="*/ 21 h 22"/>
                <a:gd name="T8" fmla="*/ 21 w 21"/>
                <a:gd name="T9" fmla="*/ 4 h 22"/>
                <a:gd name="T10" fmla="*/ 11 w 21"/>
                <a:gd name="T11" fmla="*/ 0 h 22"/>
              </a:gdLst>
              <a:ahLst/>
              <a:cxnLst>
                <a:cxn ang="0">
                  <a:pos x="T0" y="T1"/>
                </a:cxn>
                <a:cxn ang="0">
                  <a:pos x="T2" y="T3"/>
                </a:cxn>
                <a:cxn ang="0">
                  <a:pos x="T4" y="T5"/>
                </a:cxn>
                <a:cxn ang="0">
                  <a:pos x="T6" y="T7"/>
                </a:cxn>
                <a:cxn ang="0">
                  <a:pos x="T8" y="T9"/>
                </a:cxn>
                <a:cxn ang="0">
                  <a:pos x="T10" y="T11"/>
                </a:cxn>
              </a:cxnLst>
              <a:rect l="0" t="0" r="r" b="b"/>
              <a:pathLst>
                <a:path w="21" h="22">
                  <a:moveTo>
                    <a:pt x="11" y="0"/>
                  </a:moveTo>
                  <a:lnTo>
                    <a:pt x="0" y="16"/>
                  </a:lnTo>
                  <a:lnTo>
                    <a:pt x="7" y="21"/>
                  </a:lnTo>
                  <a:lnTo>
                    <a:pt x="9" y="21"/>
                  </a:lnTo>
                  <a:lnTo>
                    <a:pt x="21" y="4"/>
                  </a:lnTo>
                  <a:lnTo>
                    <a:pt x="11"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92" name="Freeform 91"/>
            <p:cNvSpPr>
              <a:spLocks/>
            </p:cNvSpPr>
            <p:nvPr/>
          </p:nvSpPr>
          <p:spPr bwMode="auto">
            <a:xfrm>
              <a:off x="3283" y="739"/>
              <a:ext cx="20" cy="20"/>
            </a:xfrm>
            <a:custGeom>
              <a:avLst/>
              <a:gdLst>
                <a:gd name="T0" fmla="*/ 7 w 20"/>
                <a:gd name="T1" fmla="*/ 0 h 20"/>
                <a:gd name="T2" fmla="*/ 0 w 20"/>
                <a:gd name="T3" fmla="*/ 7 h 20"/>
                <a:gd name="T4" fmla="*/ 0 w 20"/>
                <a:gd name="T5" fmla="*/ 12 h 20"/>
                <a:gd name="T6" fmla="*/ 2 w 20"/>
                <a:gd name="T7" fmla="*/ 16 h 20"/>
                <a:gd name="T8" fmla="*/ 11 w 20"/>
                <a:gd name="T9" fmla="*/ 4 h 20"/>
                <a:gd name="T10" fmla="*/ 7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7" y="0"/>
                  </a:moveTo>
                  <a:lnTo>
                    <a:pt x="0" y="7"/>
                  </a:lnTo>
                  <a:lnTo>
                    <a:pt x="0" y="12"/>
                  </a:lnTo>
                  <a:lnTo>
                    <a:pt x="2" y="16"/>
                  </a:lnTo>
                  <a:lnTo>
                    <a:pt x="11" y="4"/>
                  </a:lnTo>
                  <a:lnTo>
                    <a:pt x="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93" name="Freeform 92"/>
            <p:cNvSpPr>
              <a:spLocks/>
            </p:cNvSpPr>
            <p:nvPr/>
          </p:nvSpPr>
          <p:spPr bwMode="auto">
            <a:xfrm>
              <a:off x="3273" y="739"/>
              <a:ext cx="20" cy="20"/>
            </a:xfrm>
            <a:custGeom>
              <a:avLst/>
              <a:gdLst>
                <a:gd name="T0" fmla="*/ 7 w 20"/>
                <a:gd name="T1" fmla="*/ 0 h 20"/>
                <a:gd name="T2" fmla="*/ 0 w 20"/>
                <a:gd name="T3" fmla="*/ 2 h 20"/>
                <a:gd name="T4" fmla="*/ 0 w 20"/>
                <a:gd name="T5" fmla="*/ 4 h 20"/>
                <a:gd name="T6" fmla="*/ 9 w 20"/>
                <a:gd name="T7" fmla="*/ 12 h 20"/>
                <a:gd name="T8" fmla="*/ 14 w 20"/>
                <a:gd name="T9" fmla="*/ 7 h 20"/>
                <a:gd name="T10" fmla="*/ 7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7" y="0"/>
                  </a:moveTo>
                  <a:lnTo>
                    <a:pt x="0" y="2"/>
                  </a:lnTo>
                  <a:lnTo>
                    <a:pt x="0" y="4"/>
                  </a:lnTo>
                  <a:lnTo>
                    <a:pt x="9" y="12"/>
                  </a:lnTo>
                  <a:lnTo>
                    <a:pt x="14" y="7"/>
                  </a:lnTo>
                  <a:lnTo>
                    <a:pt x="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94" name="Freeform 93"/>
            <p:cNvSpPr>
              <a:spLocks/>
            </p:cNvSpPr>
            <p:nvPr/>
          </p:nvSpPr>
          <p:spPr bwMode="auto">
            <a:xfrm>
              <a:off x="3271" y="725"/>
              <a:ext cx="20" cy="20"/>
            </a:xfrm>
            <a:custGeom>
              <a:avLst/>
              <a:gdLst>
                <a:gd name="T0" fmla="*/ 9 w 20"/>
                <a:gd name="T1" fmla="*/ 0 h 20"/>
                <a:gd name="T2" fmla="*/ 0 w 20"/>
                <a:gd name="T3" fmla="*/ 0 h 20"/>
                <a:gd name="T4" fmla="*/ 2 w 20"/>
                <a:gd name="T5" fmla="*/ 16 h 20"/>
                <a:gd name="T6" fmla="*/ 12 w 20"/>
                <a:gd name="T7" fmla="*/ 16 h 20"/>
                <a:gd name="T8" fmla="*/ 9 w 20"/>
                <a:gd name="T9" fmla="*/ 0 h 20"/>
              </a:gdLst>
              <a:ahLst/>
              <a:cxnLst>
                <a:cxn ang="0">
                  <a:pos x="T0" y="T1"/>
                </a:cxn>
                <a:cxn ang="0">
                  <a:pos x="T2" y="T3"/>
                </a:cxn>
                <a:cxn ang="0">
                  <a:pos x="T4" y="T5"/>
                </a:cxn>
                <a:cxn ang="0">
                  <a:pos x="T6" y="T7"/>
                </a:cxn>
                <a:cxn ang="0">
                  <a:pos x="T8" y="T9"/>
                </a:cxn>
              </a:cxnLst>
              <a:rect l="0" t="0" r="r" b="b"/>
              <a:pathLst>
                <a:path w="20" h="20">
                  <a:moveTo>
                    <a:pt x="9" y="0"/>
                  </a:moveTo>
                  <a:lnTo>
                    <a:pt x="0" y="0"/>
                  </a:lnTo>
                  <a:lnTo>
                    <a:pt x="2" y="16"/>
                  </a:lnTo>
                  <a:lnTo>
                    <a:pt x="12" y="16"/>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95" name="Freeform 94"/>
            <p:cNvSpPr>
              <a:spLocks/>
            </p:cNvSpPr>
            <p:nvPr/>
          </p:nvSpPr>
          <p:spPr bwMode="auto">
            <a:xfrm>
              <a:off x="3271" y="694"/>
              <a:ext cx="20" cy="31"/>
            </a:xfrm>
            <a:custGeom>
              <a:avLst/>
              <a:gdLst>
                <a:gd name="T0" fmla="*/ 7 w 20"/>
                <a:gd name="T1" fmla="*/ 0 h 31"/>
                <a:gd name="T2" fmla="*/ 4 w 20"/>
                <a:gd name="T3" fmla="*/ 2 h 31"/>
                <a:gd name="T4" fmla="*/ 0 w 20"/>
                <a:gd name="T5" fmla="*/ 31 h 31"/>
                <a:gd name="T6" fmla="*/ 9 w 20"/>
                <a:gd name="T7" fmla="*/ 31 h 31"/>
                <a:gd name="T8" fmla="*/ 14 w 20"/>
                <a:gd name="T9" fmla="*/ 4 h 31"/>
                <a:gd name="T10" fmla="*/ 7 w 20"/>
                <a:gd name="T11" fmla="*/ 0 h 31"/>
              </a:gdLst>
              <a:ahLst/>
              <a:cxnLst>
                <a:cxn ang="0">
                  <a:pos x="T0" y="T1"/>
                </a:cxn>
                <a:cxn ang="0">
                  <a:pos x="T2" y="T3"/>
                </a:cxn>
                <a:cxn ang="0">
                  <a:pos x="T4" y="T5"/>
                </a:cxn>
                <a:cxn ang="0">
                  <a:pos x="T6" y="T7"/>
                </a:cxn>
                <a:cxn ang="0">
                  <a:pos x="T8" y="T9"/>
                </a:cxn>
                <a:cxn ang="0">
                  <a:pos x="T10" y="T11"/>
                </a:cxn>
              </a:cxnLst>
              <a:rect l="0" t="0" r="r" b="b"/>
              <a:pathLst>
                <a:path w="20" h="31">
                  <a:moveTo>
                    <a:pt x="7" y="0"/>
                  </a:moveTo>
                  <a:lnTo>
                    <a:pt x="4" y="2"/>
                  </a:lnTo>
                  <a:lnTo>
                    <a:pt x="0" y="31"/>
                  </a:lnTo>
                  <a:lnTo>
                    <a:pt x="9" y="31"/>
                  </a:lnTo>
                  <a:lnTo>
                    <a:pt x="14" y="4"/>
                  </a:lnTo>
                  <a:lnTo>
                    <a:pt x="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96" name="Freeform 95"/>
            <p:cNvSpPr>
              <a:spLocks/>
            </p:cNvSpPr>
            <p:nvPr/>
          </p:nvSpPr>
          <p:spPr bwMode="auto">
            <a:xfrm>
              <a:off x="3278" y="686"/>
              <a:ext cx="20" cy="20"/>
            </a:xfrm>
            <a:custGeom>
              <a:avLst/>
              <a:gdLst>
                <a:gd name="T0" fmla="*/ 11 w 20"/>
                <a:gd name="T1" fmla="*/ 0 h 20"/>
                <a:gd name="T2" fmla="*/ 9 w 20"/>
                <a:gd name="T3" fmla="*/ 0 h 20"/>
                <a:gd name="T4" fmla="*/ 0 w 20"/>
                <a:gd name="T5" fmla="*/ 7 h 20"/>
                <a:gd name="T6" fmla="*/ 4 w 20"/>
                <a:gd name="T7" fmla="*/ 16 h 20"/>
                <a:gd name="T8" fmla="*/ 14 w 20"/>
                <a:gd name="T9" fmla="*/ 9 h 20"/>
                <a:gd name="T10" fmla="*/ 11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11" y="0"/>
                  </a:moveTo>
                  <a:lnTo>
                    <a:pt x="9" y="0"/>
                  </a:lnTo>
                  <a:lnTo>
                    <a:pt x="0" y="7"/>
                  </a:lnTo>
                  <a:lnTo>
                    <a:pt x="4" y="16"/>
                  </a:lnTo>
                  <a:lnTo>
                    <a:pt x="14" y="9"/>
                  </a:lnTo>
                  <a:lnTo>
                    <a:pt x="11"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97" name="Freeform 96"/>
            <p:cNvSpPr>
              <a:spLocks/>
            </p:cNvSpPr>
            <p:nvPr/>
          </p:nvSpPr>
          <p:spPr bwMode="auto">
            <a:xfrm>
              <a:off x="3290" y="684"/>
              <a:ext cx="20" cy="20"/>
            </a:xfrm>
            <a:custGeom>
              <a:avLst/>
              <a:gdLst>
                <a:gd name="T0" fmla="*/ 11 w 20"/>
                <a:gd name="T1" fmla="*/ 0 h 20"/>
                <a:gd name="T2" fmla="*/ 0 w 20"/>
                <a:gd name="T3" fmla="*/ 2 h 20"/>
                <a:gd name="T4" fmla="*/ 0 w 20"/>
                <a:gd name="T5" fmla="*/ 12 h 20"/>
                <a:gd name="T6" fmla="*/ 9 w 20"/>
                <a:gd name="T7" fmla="*/ 9 h 20"/>
                <a:gd name="T8" fmla="*/ 11 w 20"/>
                <a:gd name="T9" fmla="*/ 0 h 20"/>
              </a:gdLst>
              <a:ahLst/>
              <a:cxnLst>
                <a:cxn ang="0">
                  <a:pos x="T0" y="T1"/>
                </a:cxn>
                <a:cxn ang="0">
                  <a:pos x="T2" y="T3"/>
                </a:cxn>
                <a:cxn ang="0">
                  <a:pos x="T4" y="T5"/>
                </a:cxn>
                <a:cxn ang="0">
                  <a:pos x="T6" y="T7"/>
                </a:cxn>
                <a:cxn ang="0">
                  <a:pos x="T8" y="T9"/>
                </a:cxn>
              </a:cxnLst>
              <a:rect l="0" t="0" r="r" b="b"/>
              <a:pathLst>
                <a:path w="20" h="20">
                  <a:moveTo>
                    <a:pt x="11" y="0"/>
                  </a:moveTo>
                  <a:lnTo>
                    <a:pt x="0" y="2"/>
                  </a:lnTo>
                  <a:lnTo>
                    <a:pt x="0" y="12"/>
                  </a:lnTo>
                  <a:lnTo>
                    <a:pt x="9" y="9"/>
                  </a:lnTo>
                  <a:lnTo>
                    <a:pt x="11"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98" name="Freeform 97"/>
            <p:cNvSpPr>
              <a:spLocks/>
            </p:cNvSpPr>
            <p:nvPr/>
          </p:nvSpPr>
          <p:spPr bwMode="auto">
            <a:xfrm>
              <a:off x="3622" y="710"/>
              <a:ext cx="40" cy="24"/>
            </a:xfrm>
            <a:custGeom>
              <a:avLst/>
              <a:gdLst>
                <a:gd name="T0" fmla="*/ 26 w 40"/>
                <a:gd name="T1" fmla="*/ 0 h 24"/>
                <a:gd name="T2" fmla="*/ 9 w 40"/>
                <a:gd name="T3" fmla="*/ 4 h 24"/>
                <a:gd name="T4" fmla="*/ 0 w 40"/>
                <a:gd name="T5" fmla="*/ 21 h 24"/>
                <a:gd name="T6" fmla="*/ 4 w 40"/>
                <a:gd name="T7" fmla="*/ 23 h 24"/>
                <a:gd name="T8" fmla="*/ 36 w 40"/>
                <a:gd name="T9" fmla="*/ 21 h 24"/>
                <a:gd name="T10" fmla="*/ 40 w 40"/>
                <a:gd name="T11" fmla="*/ 9 h 24"/>
                <a:gd name="T12" fmla="*/ 26 w 40"/>
                <a:gd name="T13" fmla="*/ 0 h 24"/>
              </a:gdLst>
              <a:ahLst/>
              <a:cxnLst>
                <a:cxn ang="0">
                  <a:pos x="T0" y="T1"/>
                </a:cxn>
                <a:cxn ang="0">
                  <a:pos x="T2" y="T3"/>
                </a:cxn>
                <a:cxn ang="0">
                  <a:pos x="T4" y="T5"/>
                </a:cxn>
                <a:cxn ang="0">
                  <a:pos x="T6" y="T7"/>
                </a:cxn>
                <a:cxn ang="0">
                  <a:pos x="T8" y="T9"/>
                </a:cxn>
                <a:cxn ang="0">
                  <a:pos x="T10" y="T11"/>
                </a:cxn>
                <a:cxn ang="0">
                  <a:pos x="T12" y="T13"/>
                </a:cxn>
              </a:cxnLst>
              <a:rect l="0" t="0" r="r" b="b"/>
              <a:pathLst>
                <a:path w="40" h="24">
                  <a:moveTo>
                    <a:pt x="26" y="0"/>
                  </a:moveTo>
                  <a:lnTo>
                    <a:pt x="9" y="4"/>
                  </a:lnTo>
                  <a:lnTo>
                    <a:pt x="0" y="21"/>
                  </a:lnTo>
                  <a:lnTo>
                    <a:pt x="4" y="23"/>
                  </a:lnTo>
                  <a:lnTo>
                    <a:pt x="36" y="21"/>
                  </a:lnTo>
                  <a:lnTo>
                    <a:pt x="40" y="9"/>
                  </a:lnTo>
                  <a:lnTo>
                    <a:pt x="26" y="0"/>
                  </a:lnTo>
                </a:path>
              </a:pathLst>
            </a:custGeom>
            <a:solidFill>
              <a:srgbClr val="545454"/>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99" name="Freeform 98"/>
            <p:cNvSpPr>
              <a:spLocks/>
            </p:cNvSpPr>
            <p:nvPr/>
          </p:nvSpPr>
          <p:spPr bwMode="auto">
            <a:xfrm>
              <a:off x="3653" y="718"/>
              <a:ext cx="20" cy="20"/>
            </a:xfrm>
            <a:custGeom>
              <a:avLst/>
              <a:gdLst>
                <a:gd name="T0" fmla="*/ 4 w 20"/>
                <a:gd name="T1" fmla="*/ 0 h 20"/>
                <a:gd name="T2" fmla="*/ 0 w 20"/>
                <a:gd name="T3" fmla="*/ 12 h 20"/>
                <a:gd name="T4" fmla="*/ 4 w 20"/>
                <a:gd name="T5" fmla="*/ 19 h 20"/>
                <a:gd name="T6" fmla="*/ 7 w 20"/>
                <a:gd name="T7" fmla="*/ 19 h 20"/>
                <a:gd name="T8" fmla="*/ 14 w 20"/>
                <a:gd name="T9" fmla="*/ 4 h 20"/>
                <a:gd name="T10" fmla="*/ 4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4" y="0"/>
                  </a:moveTo>
                  <a:lnTo>
                    <a:pt x="0" y="12"/>
                  </a:lnTo>
                  <a:lnTo>
                    <a:pt x="4" y="19"/>
                  </a:lnTo>
                  <a:lnTo>
                    <a:pt x="7" y="19"/>
                  </a:lnTo>
                  <a:lnTo>
                    <a:pt x="14" y="4"/>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00" name="Freeform 99"/>
            <p:cNvSpPr>
              <a:spLocks/>
            </p:cNvSpPr>
            <p:nvPr/>
          </p:nvSpPr>
          <p:spPr bwMode="auto">
            <a:xfrm>
              <a:off x="3624" y="727"/>
              <a:ext cx="34" cy="20"/>
            </a:xfrm>
            <a:custGeom>
              <a:avLst/>
              <a:gdLst>
                <a:gd name="T0" fmla="*/ 33 w 34"/>
                <a:gd name="T1" fmla="*/ 0 h 20"/>
                <a:gd name="T2" fmla="*/ 2 w 34"/>
                <a:gd name="T3" fmla="*/ 2 h 20"/>
                <a:gd name="T4" fmla="*/ 0 w 34"/>
                <a:gd name="T5" fmla="*/ 11 h 20"/>
                <a:gd name="T6" fmla="*/ 2 w 34"/>
                <a:gd name="T7" fmla="*/ 11 h 20"/>
                <a:gd name="T8" fmla="*/ 33 w 34"/>
                <a:gd name="T9" fmla="*/ 9 h 20"/>
                <a:gd name="T10" fmla="*/ 33 w 34"/>
                <a:gd name="T11" fmla="*/ 0 h 20"/>
              </a:gdLst>
              <a:ahLst/>
              <a:cxnLst>
                <a:cxn ang="0">
                  <a:pos x="T0" y="T1"/>
                </a:cxn>
                <a:cxn ang="0">
                  <a:pos x="T2" y="T3"/>
                </a:cxn>
                <a:cxn ang="0">
                  <a:pos x="T4" y="T5"/>
                </a:cxn>
                <a:cxn ang="0">
                  <a:pos x="T6" y="T7"/>
                </a:cxn>
                <a:cxn ang="0">
                  <a:pos x="T8" y="T9"/>
                </a:cxn>
                <a:cxn ang="0">
                  <a:pos x="T10" y="T11"/>
                </a:cxn>
              </a:cxnLst>
              <a:rect l="0" t="0" r="r" b="b"/>
              <a:pathLst>
                <a:path w="34" h="20">
                  <a:moveTo>
                    <a:pt x="33" y="0"/>
                  </a:moveTo>
                  <a:lnTo>
                    <a:pt x="2" y="2"/>
                  </a:lnTo>
                  <a:lnTo>
                    <a:pt x="0" y="11"/>
                  </a:lnTo>
                  <a:lnTo>
                    <a:pt x="2" y="11"/>
                  </a:lnTo>
                  <a:lnTo>
                    <a:pt x="33" y="9"/>
                  </a:lnTo>
                  <a:lnTo>
                    <a:pt x="33"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01" name="Freeform 100"/>
            <p:cNvSpPr>
              <a:spLocks/>
            </p:cNvSpPr>
            <p:nvPr/>
          </p:nvSpPr>
          <p:spPr bwMode="auto">
            <a:xfrm>
              <a:off x="3614" y="727"/>
              <a:ext cx="20" cy="20"/>
            </a:xfrm>
            <a:custGeom>
              <a:avLst/>
              <a:gdLst>
                <a:gd name="T0" fmla="*/ 9 w 20"/>
                <a:gd name="T1" fmla="*/ 0 h 20"/>
                <a:gd name="T2" fmla="*/ 2 w 20"/>
                <a:gd name="T3" fmla="*/ 2 h 20"/>
                <a:gd name="T4" fmla="*/ 0 w 20"/>
                <a:gd name="T5" fmla="*/ 7 h 20"/>
                <a:gd name="T6" fmla="*/ 9 w 20"/>
                <a:gd name="T7" fmla="*/ 11 h 20"/>
                <a:gd name="T8" fmla="*/ 14 w 20"/>
                <a:gd name="T9" fmla="*/ 2 h 20"/>
                <a:gd name="T10" fmla="*/ 9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9" y="0"/>
                  </a:moveTo>
                  <a:lnTo>
                    <a:pt x="2" y="2"/>
                  </a:lnTo>
                  <a:lnTo>
                    <a:pt x="0" y="7"/>
                  </a:lnTo>
                  <a:lnTo>
                    <a:pt x="9" y="11"/>
                  </a:lnTo>
                  <a:lnTo>
                    <a:pt x="14" y="2"/>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02" name="Freeform 101"/>
            <p:cNvSpPr>
              <a:spLocks/>
            </p:cNvSpPr>
            <p:nvPr/>
          </p:nvSpPr>
          <p:spPr bwMode="auto">
            <a:xfrm>
              <a:off x="3617" y="710"/>
              <a:ext cx="20" cy="24"/>
            </a:xfrm>
            <a:custGeom>
              <a:avLst/>
              <a:gdLst>
                <a:gd name="T0" fmla="*/ 12 w 20"/>
                <a:gd name="T1" fmla="*/ 0 h 24"/>
                <a:gd name="T2" fmla="*/ 0 w 20"/>
                <a:gd name="T3" fmla="*/ 19 h 24"/>
                <a:gd name="T4" fmla="*/ 9 w 20"/>
                <a:gd name="T5" fmla="*/ 23 h 24"/>
                <a:gd name="T6" fmla="*/ 19 w 20"/>
                <a:gd name="T7" fmla="*/ 7 h 24"/>
                <a:gd name="T8" fmla="*/ 12 w 20"/>
                <a:gd name="T9" fmla="*/ 0 h 24"/>
              </a:gdLst>
              <a:ahLst/>
              <a:cxnLst>
                <a:cxn ang="0">
                  <a:pos x="T0" y="T1"/>
                </a:cxn>
                <a:cxn ang="0">
                  <a:pos x="T2" y="T3"/>
                </a:cxn>
                <a:cxn ang="0">
                  <a:pos x="T4" y="T5"/>
                </a:cxn>
                <a:cxn ang="0">
                  <a:pos x="T6" y="T7"/>
                </a:cxn>
                <a:cxn ang="0">
                  <a:pos x="T8" y="T9"/>
                </a:cxn>
              </a:cxnLst>
              <a:rect l="0" t="0" r="r" b="b"/>
              <a:pathLst>
                <a:path w="20" h="24">
                  <a:moveTo>
                    <a:pt x="12" y="0"/>
                  </a:moveTo>
                  <a:lnTo>
                    <a:pt x="0" y="19"/>
                  </a:lnTo>
                  <a:lnTo>
                    <a:pt x="9" y="23"/>
                  </a:lnTo>
                  <a:lnTo>
                    <a:pt x="19" y="7"/>
                  </a:lnTo>
                  <a:lnTo>
                    <a:pt x="12"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03" name="Freeform 102"/>
            <p:cNvSpPr>
              <a:spLocks/>
            </p:cNvSpPr>
            <p:nvPr/>
          </p:nvSpPr>
          <p:spPr bwMode="auto">
            <a:xfrm>
              <a:off x="3629" y="705"/>
              <a:ext cx="21" cy="20"/>
            </a:xfrm>
            <a:custGeom>
              <a:avLst/>
              <a:gdLst>
                <a:gd name="T0" fmla="*/ 21 w 21"/>
                <a:gd name="T1" fmla="*/ 0 h 20"/>
                <a:gd name="T2" fmla="*/ 19 w 21"/>
                <a:gd name="T3" fmla="*/ 0 h 20"/>
                <a:gd name="T4" fmla="*/ 0 w 21"/>
                <a:gd name="T5" fmla="*/ 4 h 20"/>
                <a:gd name="T6" fmla="*/ 4 w 21"/>
                <a:gd name="T7" fmla="*/ 14 h 20"/>
                <a:gd name="T8" fmla="*/ 21 w 21"/>
                <a:gd name="T9" fmla="*/ 9 h 20"/>
                <a:gd name="T10" fmla="*/ 21 w 21"/>
                <a:gd name="T11" fmla="*/ 0 h 20"/>
              </a:gdLst>
              <a:ahLst/>
              <a:cxnLst>
                <a:cxn ang="0">
                  <a:pos x="T0" y="T1"/>
                </a:cxn>
                <a:cxn ang="0">
                  <a:pos x="T2" y="T3"/>
                </a:cxn>
                <a:cxn ang="0">
                  <a:pos x="T4" y="T5"/>
                </a:cxn>
                <a:cxn ang="0">
                  <a:pos x="T6" y="T7"/>
                </a:cxn>
                <a:cxn ang="0">
                  <a:pos x="T8" y="T9"/>
                </a:cxn>
                <a:cxn ang="0">
                  <a:pos x="T10" y="T11"/>
                </a:cxn>
              </a:cxnLst>
              <a:rect l="0" t="0" r="r" b="b"/>
              <a:pathLst>
                <a:path w="21" h="20">
                  <a:moveTo>
                    <a:pt x="21" y="0"/>
                  </a:moveTo>
                  <a:lnTo>
                    <a:pt x="19" y="0"/>
                  </a:lnTo>
                  <a:lnTo>
                    <a:pt x="0" y="4"/>
                  </a:lnTo>
                  <a:lnTo>
                    <a:pt x="4" y="14"/>
                  </a:lnTo>
                  <a:lnTo>
                    <a:pt x="21" y="9"/>
                  </a:lnTo>
                  <a:lnTo>
                    <a:pt x="21"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04" name="Freeform 103"/>
            <p:cNvSpPr>
              <a:spLocks/>
            </p:cNvSpPr>
            <p:nvPr/>
          </p:nvSpPr>
          <p:spPr bwMode="auto">
            <a:xfrm>
              <a:off x="3646" y="705"/>
              <a:ext cx="21" cy="20"/>
            </a:xfrm>
            <a:custGeom>
              <a:avLst/>
              <a:gdLst>
                <a:gd name="T0" fmla="*/ 4 w 21"/>
                <a:gd name="T1" fmla="*/ 0 h 20"/>
                <a:gd name="T2" fmla="*/ 0 w 21"/>
                <a:gd name="T3" fmla="*/ 9 h 20"/>
                <a:gd name="T4" fmla="*/ 14 w 21"/>
                <a:gd name="T5" fmla="*/ 19 h 20"/>
                <a:gd name="T6" fmla="*/ 21 w 21"/>
                <a:gd name="T7" fmla="*/ 16 h 20"/>
                <a:gd name="T8" fmla="*/ 21 w 21"/>
                <a:gd name="T9" fmla="*/ 12 h 20"/>
                <a:gd name="T10" fmla="*/ 4 w 21"/>
                <a:gd name="T11" fmla="*/ 0 h 20"/>
              </a:gdLst>
              <a:ahLst/>
              <a:cxnLst>
                <a:cxn ang="0">
                  <a:pos x="T0" y="T1"/>
                </a:cxn>
                <a:cxn ang="0">
                  <a:pos x="T2" y="T3"/>
                </a:cxn>
                <a:cxn ang="0">
                  <a:pos x="T4" y="T5"/>
                </a:cxn>
                <a:cxn ang="0">
                  <a:pos x="T6" y="T7"/>
                </a:cxn>
                <a:cxn ang="0">
                  <a:pos x="T8" y="T9"/>
                </a:cxn>
                <a:cxn ang="0">
                  <a:pos x="T10" y="T11"/>
                </a:cxn>
              </a:cxnLst>
              <a:rect l="0" t="0" r="r" b="b"/>
              <a:pathLst>
                <a:path w="21" h="20">
                  <a:moveTo>
                    <a:pt x="4" y="0"/>
                  </a:moveTo>
                  <a:lnTo>
                    <a:pt x="0" y="9"/>
                  </a:lnTo>
                  <a:lnTo>
                    <a:pt x="14" y="19"/>
                  </a:lnTo>
                  <a:lnTo>
                    <a:pt x="21" y="16"/>
                  </a:lnTo>
                  <a:lnTo>
                    <a:pt x="21" y="12"/>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05" name="Freeform 104"/>
            <p:cNvSpPr>
              <a:spLocks/>
            </p:cNvSpPr>
            <p:nvPr/>
          </p:nvSpPr>
          <p:spPr bwMode="auto">
            <a:xfrm>
              <a:off x="3420" y="758"/>
              <a:ext cx="60" cy="31"/>
            </a:xfrm>
            <a:custGeom>
              <a:avLst/>
              <a:gdLst>
                <a:gd name="T0" fmla="*/ 40 w 60"/>
                <a:gd name="T1" fmla="*/ 0 h 31"/>
                <a:gd name="T2" fmla="*/ 14 w 60"/>
                <a:gd name="T3" fmla="*/ 4 h 31"/>
                <a:gd name="T4" fmla="*/ 2 w 60"/>
                <a:gd name="T5" fmla="*/ 19 h 31"/>
                <a:gd name="T6" fmla="*/ 0 w 60"/>
                <a:gd name="T7" fmla="*/ 28 h 31"/>
                <a:gd name="T8" fmla="*/ 7 w 60"/>
                <a:gd name="T9" fmla="*/ 31 h 31"/>
                <a:gd name="T10" fmla="*/ 55 w 60"/>
                <a:gd name="T11" fmla="*/ 31 h 31"/>
                <a:gd name="T12" fmla="*/ 60 w 60"/>
                <a:gd name="T13" fmla="*/ 16 h 31"/>
                <a:gd name="T14" fmla="*/ 40 w 60"/>
                <a:gd name="T15" fmla="*/ 0 h 3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0" h="31">
                  <a:moveTo>
                    <a:pt x="40" y="0"/>
                  </a:moveTo>
                  <a:lnTo>
                    <a:pt x="14" y="4"/>
                  </a:lnTo>
                  <a:lnTo>
                    <a:pt x="2" y="19"/>
                  </a:lnTo>
                  <a:lnTo>
                    <a:pt x="0" y="28"/>
                  </a:lnTo>
                  <a:lnTo>
                    <a:pt x="7" y="31"/>
                  </a:lnTo>
                  <a:lnTo>
                    <a:pt x="55" y="31"/>
                  </a:lnTo>
                  <a:lnTo>
                    <a:pt x="60" y="16"/>
                  </a:lnTo>
                  <a:lnTo>
                    <a:pt x="40" y="0"/>
                  </a:lnTo>
                </a:path>
              </a:pathLst>
            </a:custGeom>
            <a:solidFill>
              <a:srgbClr val="545454"/>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06" name="Freeform 105"/>
            <p:cNvSpPr>
              <a:spLocks/>
            </p:cNvSpPr>
            <p:nvPr/>
          </p:nvSpPr>
          <p:spPr bwMode="auto">
            <a:xfrm>
              <a:off x="3470" y="773"/>
              <a:ext cx="20" cy="21"/>
            </a:xfrm>
            <a:custGeom>
              <a:avLst/>
              <a:gdLst>
                <a:gd name="T0" fmla="*/ 4 w 20"/>
                <a:gd name="T1" fmla="*/ 0 h 21"/>
                <a:gd name="T2" fmla="*/ 0 w 20"/>
                <a:gd name="T3" fmla="*/ 14 h 21"/>
                <a:gd name="T4" fmla="*/ 4 w 20"/>
                <a:gd name="T5" fmla="*/ 21 h 21"/>
                <a:gd name="T6" fmla="*/ 7 w 20"/>
                <a:gd name="T7" fmla="*/ 21 h 21"/>
                <a:gd name="T8" fmla="*/ 14 w 20"/>
                <a:gd name="T9" fmla="*/ 4 h 21"/>
                <a:gd name="T10" fmla="*/ 4 w 20"/>
                <a:gd name="T11" fmla="*/ 0 h 21"/>
              </a:gdLst>
              <a:ahLst/>
              <a:cxnLst>
                <a:cxn ang="0">
                  <a:pos x="T0" y="T1"/>
                </a:cxn>
                <a:cxn ang="0">
                  <a:pos x="T2" y="T3"/>
                </a:cxn>
                <a:cxn ang="0">
                  <a:pos x="T4" y="T5"/>
                </a:cxn>
                <a:cxn ang="0">
                  <a:pos x="T6" y="T7"/>
                </a:cxn>
                <a:cxn ang="0">
                  <a:pos x="T8" y="T9"/>
                </a:cxn>
                <a:cxn ang="0">
                  <a:pos x="T10" y="T11"/>
                </a:cxn>
              </a:cxnLst>
              <a:rect l="0" t="0" r="r" b="b"/>
              <a:pathLst>
                <a:path w="20" h="21">
                  <a:moveTo>
                    <a:pt x="4" y="0"/>
                  </a:moveTo>
                  <a:lnTo>
                    <a:pt x="0" y="14"/>
                  </a:lnTo>
                  <a:lnTo>
                    <a:pt x="4" y="21"/>
                  </a:lnTo>
                  <a:lnTo>
                    <a:pt x="7" y="21"/>
                  </a:lnTo>
                  <a:lnTo>
                    <a:pt x="14" y="4"/>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07" name="Freeform 106"/>
            <p:cNvSpPr>
              <a:spLocks/>
            </p:cNvSpPr>
            <p:nvPr/>
          </p:nvSpPr>
          <p:spPr bwMode="auto">
            <a:xfrm>
              <a:off x="3425" y="785"/>
              <a:ext cx="50" cy="20"/>
            </a:xfrm>
            <a:custGeom>
              <a:avLst/>
              <a:gdLst>
                <a:gd name="T0" fmla="*/ 50 w 50"/>
                <a:gd name="T1" fmla="*/ 0 h 20"/>
                <a:gd name="T2" fmla="*/ 2 w 50"/>
                <a:gd name="T3" fmla="*/ 0 h 20"/>
                <a:gd name="T4" fmla="*/ 0 w 50"/>
                <a:gd name="T5" fmla="*/ 9 h 20"/>
                <a:gd name="T6" fmla="*/ 50 w 50"/>
                <a:gd name="T7" fmla="*/ 9 h 20"/>
                <a:gd name="T8" fmla="*/ 50 w 50"/>
                <a:gd name="T9" fmla="*/ 0 h 20"/>
              </a:gdLst>
              <a:ahLst/>
              <a:cxnLst>
                <a:cxn ang="0">
                  <a:pos x="T0" y="T1"/>
                </a:cxn>
                <a:cxn ang="0">
                  <a:pos x="T2" y="T3"/>
                </a:cxn>
                <a:cxn ang="0">
                  <a:pos x="T4" y="T5"/>
                </a:cxn>
                <a:cxn ang="0">
                  <a:pos x="T6" y="T7"/>
                </a:cxn>
                <a:cxn ang="0">
                  <a:pos x="T8" y="T9"/>
                </a:cxn>
              </a:cxnLst>
              <a:rect l="0" t="0" r="r" b="b"/>
              <a:pathLst>
                <a:path w="50" h="20">
                  <a:moveTo>
                    <a:pt x="50" y="0"/>
                  </a:moveTo>
                  <a:lnTo>
                    <a:pt x="2" y="0"/>
                  </a:lnTo>
                  <a:lnTo>
                    <a:pt x="0" y="9"/>
                  </a:lnTo>
                  <a:lnTo>
                    <a:pt x="50" y="9"/>
                  </a:lnTo>
                  <a:lnTo>
                    <a:pt x="50"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08" name="Freeform 107"/>
            <p:cNvSpPr>
              <a:spLocks/>
            </p:cNvSpPr>
            <p:nvPr/>
          </p:nvSpPr>
          <p:spPr bwMode="auto">
            <a:xfrm>
              <a:off x="3415" y="782"/>
              <a:ext cx="20" cy="20"/>
            </a:xfrm>
            <a:custGeom>
              <a:avLst/>
              <a:gdLst>
                <a:gd name="T0" fmla="*/ 7 w 20"/>
                <a:gd name="T1" fmla="*/ 0 h 20"/>
                <a:gd name="T2" fmla="*/ 0 w 20"/>
                <a:gd name="T3" fmla="*/ 4 h 20"/>
                <a:gd name="T4" fmla="*/ 0 w 20"/>
                <a:gd name="T5" fmla="*/ 7 h 20"/>
                <a:gd name="T6" fmla="*/ 9 w 20"/>
                <a:gd name="T7" fmla="*/ 11 h 20"/>
                <a:gd name="T8" fmla="*/ 14 w 20"/>
                <a:gd name="T9" fmla="*/ 2 h 20"/>
                <a:gd name="T10" fmla="*/ 7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7" y="0"/>
                  </a:moveTo>
                  <a:lnTo>
                    <a:pt x="0" y="4"/>
                  </a:lnTo>
                  <a:lnTo>
                    <a:pt x="0" y="7"/>
                  </a:lnTo>
                  <a:lnTo>
                    <a:pt x="9" y="11"/>
                  </a:lnTo>
                  <a:lnTo>
                    <a:pt x="14" y="2"/>
                  </a:lnTo>
                  <a:lnTo>
                    <a:pt x="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09" name="Freeform 108"/>
            <p:cNvSpPr>
              <a:spLocks/>
            </p:cNvSpPr>
            <p:nvPr/>
          </p:nvSpPr>
          <p:spPr bwMode="auto">
            <a:xfrm>
              <a:off x="3415" y="775"/>
              <a:ext cx="20" cy="20"/>
            </a:xfrm>
            <a:custGeom>
              <a:avLst/>
              <a:gdLst>
                <a:gd name="T0" fmla="*/ 2 w 20"/>
                <a:gd name="T1" fmla="*/ 0 h 20"/>
                <a:gd name="T2" fmla="*/ 0 w 20"/>
                <a:gd name="T3" fmla="*/ 12 h 20"/>
                <a:gd name="T4" fmla="*/ 9 w 20"/>
                <a:gd name="T5" fmla="*/ 12 h 20"/>
                <a:gd name="T6" fmla="*/ 11 w 20"/>
                <a:gd name="T7" fmla="*/ 2 h 20"/>
                <a:gd name="T8" fmla="*/ 2 w 20"/>
                <a:gd name="T9" fmla="*/ 0 h 20"/>
              </a:gdLst>
              <a:ahLst/>
              <a:cxnLst>
                <a:cxn ang="0">
                  <a:pos x="T0" y="T1"/>
                </a:cxn>
                <a:cxn ang="0">
                  <a:pos x="T2" y="T3"/>
                </a:cxn>
                <a:cxn ang="0">
                  <a:pos x="T4" y="T5"/>
                </a:cxn>
                <a:cxn ang="0">
                  <a:pos x="T6" y="T7"/>
                </a:cxn>
                <a:cxn ang="0">
                  <a:pos x="T8" y="T9"/>
                </a:cxn>
              </a:cxnLst>
              <a:rect l="0" t="0" r="r" b="b"/>
              <a:pathLst>
                <a:path w="20" h="20">
                  <a:moveTo>
                    <a:pt x="2" y="0"/>
                  </a:moveTo>
                  <a:lnTo>
                    <a:pt x="0" y="12"/>
                  </a:lnTo>
                  <a:lnTo>
                    <a:pt x="9" y="12"/>
                  </a:lnTo>
                  <a:lnTo>
                    <a:pt x="11" y="2"/>
                  </a:lnTo>
                  <a:lnTo>
                    <a:pt x="2"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10" name="Freeform 109"/>
            <p:cNvSpPr>
              <a:spLocks/>
            </p:cNvSpPr>
            <p:nvPr/>
          </p:nvSpPr>
          <p:spPr bwMode="auto">
            <a:xfrm>
              <a:off x="3417" y="758"/>
              <a:ext cx="22" cy="22"/>
            </a:xfrm>
            <a:custGeom>
              <a:avLst/>
              <a:gdLst>
                <a:gd name="T0" fmla="*/ 16 w 22"/>
                <a:gd name="T1" fmla="*/ 0 h 22"/>
                <a:gd name="T2" fmla="*/ 14 w 22"/>
                <a:gd name="T3" fmla="*/ 0 h 22"/>
                <a:gd name="T4" fmla="*/ 0 w 22"/>
                <a:gd name="T5" fmla="*/ 16 h 22"/>
                <a:gd name="T6" fmla="*/ 9 w 22"/>
                <a:gd name="T7" fmla="*/ 21 h 22"/>
                <a:gd name="T8" fmla="*/ 21 w 22"/>
                <a:gd name="T9" fmla="*/ 7 h 22"/>
                <a:gd name="T10" fmla="*/ 16 w 22"/>
                <a:gd name="T11" fmla="*/ 0 h 22"/>
              </a:gdLst>
              <a:ahLst/>
              <a:cxnLst>
                <a:cxn ang="0">
                  <a:pos x="T0" y="T1"/>
                </a:cxn>
                <a:cxn ang="0">
                  <a:pos x="T2" y="T3"/>
                </a:cxn>
                <a:cxn ang="0">
                  <a:pos x="T4" y="T5"/>
                </a:cxn>
                <a:cxn ang="0">
                  <a:pos x="T6" y="T7"/>
                </a:cxn>
                <a:cxn ang="0">
                  <a:pos x="T8" y="T9"/>
                </a:cxn>
                <a:cxn ang="0">
                  <a:pos x="T10" y="T11"/>
                </a:cxn>
              </a:cxnLst>
              <a:rect l="0" t="0" r="r" b="b"/>
              <a:pathLst>
                <a:path w="22" h="22">
                  <a:moveTo>
                    <a:pt x="16" y="0"/>
                  </a:moveTo>
                  <a:lnTo>
                    <a:pt x="14" y="0"/>
                  </a:lnTo>
                  <a:lnTo>
                    <a:pt x="0" y="16"/>
                  </a:lnTo>
                  <a:lnTo>
                    <a:pt x="9" y="21"/>
                  </a:lnTo>
                  <a:lnTo>
                    <a:pt x="21" y="7"/>
                  </a:lnTo>
                  <a:lnTo>
                    <a:pt x="16"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11" name="Freeform 110"/>
            <p:cNvSpPr>
              <a:spLocks/>
            </p:cNvSpPr>
            <p:nvPr/>
          </p:nvSpPr>
          <p:spPr bwMode="auto">
            <a:xfrm>
              <a:off x="3434" y="754"/>
              <a:ext cx="29" cy="20"/>
            </a:xfrm>
            <a:custGeom>
              <a:avLst/>
              <a:gdLst>
                <a:gd name="T0" fmla="*/ 28 w 29"/>
                <a:gd name="T1" fmla="*/ 0 h 20"/>
                <a:gd name="T2" fmla="*/ 0 w 29"/>
                <a:gd name="T3" fmla="*/ 4 h 20"/>
                <a:gd name="T4" fmla="*/ 0 w 29"/>
                <a:gd name="T5" fmla="*/ 14 h 20"/>
                <a:gd name="T6" fmla="*/ 26 w 29"/>
                <a:gd name="T7" fmla="*/ 9 h 20"/>
                <a:gd name="T8" fmla="*/ 28 w 29"/>
                <a:gd name="T9" fmla="*/ 0 h 20"/>
              </a:gdLst>
              <a:ahLst/>
              <a:cxnLst>
                <a:cxn ang="0">
                  <a:pos x="T0" y="T1"/>
                </a:cxn>
                <a:cxn ang="0">
                  <a:pos x="T2" y="T3"/>
                </a:cxn>
                <a:cxn ang="0">
                  <a:pos x="T4" y="T5"/>
                </a:cxn>
                <a:cxn ang="0">
                  <a:pos x="T6" y="T7"/>
                </a:cxn>
                <a:cxn ang="0">
                  <a:pos x="T8" y="T9"/>
                </a:cxn>
              </a:cxnLst>
              <a:rect l="0" t="0" r="r" b="b"/>
              <a:pathLst>
                <a:path w="29" h="20">
                  <a:moveTo>
                    <a:pt x="28" y="0"/>
                  </a:moveTo>
                  <a:lnTo>
                    <a:pt x="0" y="4"/>
                  </a:lnTo>
                  <a:lnTo>
                    <a:pt x="0" y="14"/>
                  </a:lnTo>
                  <a:lnTo>
                    <a:pt x="26" y="9"/>
                  </a:lnTo>
                  <a:lnTo>
                    <a:pt x="28"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12" name="Freeform 111"/>
            <p:cNvSpPr>
              <a:spLocks/>
            </p:cNvSpPr>
            <p:nvPr/>
          </p:nvSpPr>
          <p:spPr bwMode="auto">
            <a:xfrm>
              <a:off x="3458" y="754"/>
              <a:ext cx="27" cy="26"/>
            </a:xfrm>
            <a:custGeom>
              <a:avLst/>
              <a:gdLst>
                <a:gd name="T0" fmla="*/ 4 w 27"/>
                <a:gd name="T1" fmla="*/ 0 h 26"/>
                <a:gd name="T2" fmla="*/ 0 w 27"/>
                <a:gd name="T3" fmla="*/ 9 h 26"/>
                <a:gd name="T4" fmla="*/ 19 w 27"/>
                <a:gd name="T5" fmla="*/ 26 h 26"/>
                <a:gd name="T6" fmla="*/ 26 w 27"/>
                <a:gd name="T7" fmla="*/ 23 h 26"/>
                <a:gd name="T8" fmla="*/ 26 w 27"/>
                <a:gd name="T9" fmla="*/ 19 h 26"/>
                <a:gd name="T10" fmla="*/ 4 w 27"/>
                <a:gd name="T11" fmla="*/ 0 h 26"/>
              </a:gdLst>
              <a:ahLst/>
              <a:cxnLst>
                <a:cxn ang="0">
                  <a:pos x="T0" y="T1"/>
                </a:cxn>
                <a:cxn ang="0">
                  <a:pos x="T2" y="T3"/>
                </a:cxn>
                <a:cxn ang="0">
                  <a:pos x="T4" y="T5"/>
                </a:cxn>
                <a:cxn ang="0">
                  <a:pos x="T6" y="T7"/>
                </a:cxn>
                <a:cxn ang="0">
                  <a:pos x="T8" y="T9"/>
                </a:cxn>
                <a:cxn ang="0">
                  <a:pos x="T10" y="T11"/>
                </a:cxn>
              </a:cxnLst>
              <a:rect l="0" t="0" r="r" b="b"/>
              <a:pathLst>
                <a:path w="27" h="26">
                  <a:moveTo>
                    <a:pt x="4" y="0"/>
                  </a:moveTo>
                  <a:lnTo>
                    <a:pt x="0" y="9"/>
                  </a:lnTo>
                  <a:lnTo>
                    <a:pt x="19" y="26"/>
                  </a:lnTo>
                  <a:lnTo>
                    <a:pt x="26" y="23"/>
                  </a:lnTo>
                  <a:lnTo>
                    <a:pt x="26" y="19"/>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13" name="Freeform 112"/>
            <p:cNvSpPr>
              <a:spLocks/>
            </p:cNvSpPr>
            <p:nvPr/>
          </p:nvSpPr>
          <p:spPr bwMode="auto">
            <a:xfrm>
              <a:off x="3384" y="595"/>
              <a:ext cx="48" cy="51"/>
            </a:xfrm>
            <a:custGeom>
              <a:avLst/>
              <a:gdLst>
                <a:gd name="T0" fmla="*/ 35 w 48"/>
                <a:gd name="T1" fmla="*/ 0 h 51"/>
                <a:gd name="T2" fmla="*/ 11 w 48"/>
                <a:gd name="T3" fmla="*/ 16 h 51"/>
                <a:gd name="T4" fmla="*/ 0 w 48"/>
                <a:gd name="T5" fmla="*/ 26 h 51"/>
                <a:gd name="T6" fmla="*/ 4 w 48"/>
                <a:gd name="T7" fmla="*/ 36 h 51"/>
                <a:gd name="T8" fmla="*/ 14 w 48"/>
                <a:gd name="T9" fmla="*/ 50 h 51"/>
                <a:gd name="T10" fmla="*/ 38 w 48"/>
                <a:gd name="T11" fmla="*/ 45 h 51"/>
                <a:gd name="T12" fmla="*/ 48 w 48"/>
                <a:gd name="T13" fmla="*/ 23 h 51"/>
                <a:gd name="T14" fmla="*/ 45 w 48"/>
                <a:gd name="T15" fmla="*/ 7 h 51"/>
                <a:gd name="T16" fmla="*/ 35 w 48"/>
                <a:gd name="T17" fmla="*/ 0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8" h="51">
                  <a:moveTo>
                    <a:pt x="35" y="0"/>
                  </a:moveTo>
                  <a:lnTo>
                    <a:pt x="11" y="16"/>
                  </a:lnTo>
                  <a:lnTo>
                    <a:pt x="0" y="26"/>
                  </a:lnTo>
                  <a:lnTo>
                    <a:pt x="4" y="36"/>
                  </a:lnTo>
                  <a:lnTo>
                    <a:pt x="14" y="50"/>
                  </a:lnTo>
                  <a:lnTo>
                    <a:pt x="38" y="45"/>
                  </a:lnTo>
                  <a:lnTo>
                    <a:pt x="48" y="23"/>
                  </a:lnTo>
                  <a:lnTo>
                    <a:pt x="45" y="7"/>
                  </a:lnTo>
                  <a:lnTo>
                    <a:pt x="35" y="0"/>
                  </a:lnTo>
                </a:path>
              </a:pathLst>
            </a:custGeom>
            <a:solidFill>
              <a:srgbClr val="545454"/>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14" name="Freeform 113"/>
            <p:cNvSpPr>
              <a:spLocks/>
            </p:cNvSpPr>
            <p:nvPr/>
          </p:nvSpPr>
          <p:spPr bwMode="auto">
            <a:xfrm>
              <a:off x="3384" y="629"/>
              <a:ext cx="20" cy="20"/>
            </a:xfrm>
            <a:custGeom>
              <a:avLst/>
              <a:gdLst>
                <a:gd name="T0" fmla="*/ 9 w 20"/>
                <a:gd name="T1" fmla="*/ 0 h 20"/>
                <a:gd name="T2" fmla="*/ 0 w 20"/>
                <a:gd name="T3" fmla="*/ 4 h 20"/>
                <a:gd name="T4" fmla="*/ 9 w 20"/>
                <a:gd name="T5" fmla="*/ 19 h 20"/>
                <a:gd name="T6" fmla="*/ 19 w 20"/>
                <a:gd name="T7" fmla="*/ 14 h 20"/>
                <a:gd name="T8" fmla="*/ 9 w 20"/>
                <a:gd name="T9" fmla="*/ 0 h 20"/>
              </a:gdLst>
              <a:ahLst/>
              <a:cxnLst>
                <a:cxn ang="0">
                  <a:pos x="T0" y="T1"/>
                </a:cxn>
                <a:cxn ang="0">
                  <a:pos x="T2" y="T3"/>
                </a:cxn>
                <a:cxn ang="0">
                  <a:pos x="T4" y="T5"/>
                </a:cxn>
                <a:cxn ang="0">
                  <a:pos x="T6" y="T7"/>
                </a:cxn>
                <a:cxn ang="0">
                  <a:pos x="T8" y="T9"/>
                </a:cxn>
              </a:cxnLst>
              <a:rect l="0" t="0" r="r" b="b"/>
              <a:pathLst>
                <a:path w="20" h="20">
                  <a:moveTo>
                    <a:pt x="9" y="0"/>
                  </a:moveTo>
                  <a:lnTo>
                    <a:pt x="0" y="4"/>
                  </a:lnTo>
                  <a:lnTo>
                    <a:pt x="9" y="19"/>
                  </a:lnTo>
                  <a:lnTo>
                    <a:pt x="19" y="14"/>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15" name="Freeform 114"/>
            <p:cNvSpPr>
              <a:spLocks/>
            </p:cNvSpPr>
            <p:nvPr/>
          </p:nvSpPr>
          <p:spPr bwMode="auto">
            <a:xfrm>
              <a:off x="3377" y="617"/>
              <a:ext cx="20" cy="20"/>
            </a:xfrm>
            <a:custGeom>
              <a:avLst/>
              <a:gdLst>
                <a:gd name="T0" fmla="*/ 4 w 20"/>
                <a:gd name="T1" fmla="*/ 0 h 20"/>
                <a:gd name="T2" fmla="*/ 0 w 20"/>
                <a:gd name="T3" fmla="*/ 2 h 20"/>
                <a:gd name="T4" fmla="*/ 7 w 20"/>
                <a:gd name="T5" fmla="*/ 16 h 20"/>
                <a:gd name="T6" fmla="*/ 16 w 20"/>
                <a:gd name="T7" fmla="*/ 12 h 20"/>
                <a:gd name="T8" fmla="*/ 12 w 20"/>
                <a:gd name="T9" fmla="*/ 2 h 20"/>
                <a:gd name="T10" fmla="*/ 4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4" y="0"/>
                  </a:moveTo>
                  <a:lnTo>
                    <a:pt x="0" y="2"/>
                  </a:lnTo>
                  <a:lnTo>
                    <a:pt x="7" y="16"/>
                  </a:lnTo>
                  <a:lnTo>
                    <a:pt x="16" y="12"/>
                  </a:lnTo>
                  <a:lnTo>
                    <a:pt x="12" y="2"/>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16" name="Freeform 115"/>
            <p:cNvSpPr>
              <a:spLocks/>
            </p:cNvSpPr>
            <p:nvPr/>
          </p:nvSpPr>
          <p:spPr bwMode="auto">
            <a:xfrm>
              <a:off x="3382" y="607"/>
              <a:ext cx="20" cy="20"/>
            </a:xfrm>
            <a:custGeom>
              <a:avLst/>
              <a:gdLst>
                <a:gd name="T0" fmla="*/ 11 w 20"/>
                <a:gd name="T1" fmla="*/ 0 h 20"/>
                <a:gd name="T2" fmla="*/ 0 w 20"/>
                <a:gd name="T3" fmla="*/ 9 h 20"/>
                <a:gd name="T4" fmla="*/ 4 w 20"/>
                <a:gd name="T5" fmla="*/ 19 h 20"/>
                <a:gd name="T6" fmla="*/ 16 w 20"/>
                <a:gd name="T7" fmla="*/ 9 h 20"/>
                <a:gd name="T8" fmla="*/ 11 w 20"/>
                <a:gd name="T9" fmla="*/ 0 h 20"/>
              </a:gdLst>
              <a:ahLst/>
              <a:cxnLst>
                <a:cxn ang="0">
                  <a:pos x="T0" y="T1"/>
                </a:cxn>
                <a:cxn ang="0">
                  <a:pos x="T2" y="T3"/>
                </a:cxn>
                <a:cxn ang="0">
                  <a:pos x="T4" y="T5"/>
                </a:cxn>
                <a:cxn ang="0">
                  <a:pos x="T6" y="T7"/>
                </a:cxn>
                <a:cxn ang="0">
                  <a:pos x="T8" y="T9"/>
                </a:cxn>
              </a:cxnLst>
              <a:rect l="0" t="0" r="r" b="b"/>
              <a:pathLst>
                <a:path w="20" h="20">
                  <a:moveTo>
                    <a:pt x="11" y="0"/>
                  </a:moveTo>
                  <a:lnTo>
                    <a:pt x="0" y="9"/>
                  </a:lnTo>
                  <a:lnTo>
                    <a:pt x="4" y="19"/>
                  </a:lnTo>
                  <a:lnTo>
                    <a:pt x="16" y="9"/>
                  </a:lnTo>
                  <a:lnTo>
                    <a:pt x="11"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17" name="Freeform 116"/>
            <p:cNvSpPr>
              <a:spLocks/>
            </p:cNvSpPr>
            <p:nvPr/>
          </p:nvSpPr>
          <p:spPr bwMode="auto">
            <a:xfrm>
              <a:off x="3393" y="590"/>
              <a:ext cx="29" cy="27"/>
            </a:xfrm>
            <a:custGeom>
              <a:avLst/>
              <a:gdLst>
                <a:gd name="T0" fmla="*/ 28 w 29"/>
                <a:gd name="T1" fmla="*/ 0 h 27"/>
                <a:gd name="T2" fmla="*/ 26 w 29"/>
                <a:gd name="T3" fmla="*/ 0 h 27"/>
                <a:gd name="T4" fmla="*/ 0 w 29"/>
                <a:gd name="T5" fmla="*/ 16 h 27"/>
                <a:gd name="T6" fmla="*/ 4 w 29"/>
                <a:gd name="T7" fmla="*/ 26 h 27"/>
                <a:gd name="T8" fmla="*/ 28 w 29"/>
                <a:gd name="T9" fmla="*/ 9 h 27"/>
                <a:gd name="T10" fmla="*/ 28 w 29"/>
                <a:gd name="T11" fmla="*/ 0 h 27"/>
              </a:gdLst>
              <a:ahLst/>
              <a:cxnLst>
                <a:cxn ang="0">
                  <a:pos x="T0" y="T1"/>
                </a:cxn>
                <a:cxn ang="0">
                  <a:pos x="T2" y="T3"/>
                </a:cxn>
                <a:cxn ang="0">
                  <a:pos x="T4" y="T5"/>
                </a:cxn>
                <a:cxn ang="0">
                  <a:pos x="T6" y="T7"/>
                </a:cxn>
                <a:cxn ang="0">
                  <a:pos x="T8" y="T9"/>
                </a:cxn>
                <a:cxn ang="0">
                  <a:pos x="T10" y="T11"/>
                </a:cxn>
              </a:cxnLst>
              <a:rect l="0" t="0" r="r" b="b"/>
              <a:pathLst>
                <a:path w="29" h="27">
                  <a:moveTo>
                    <a:pt x="28" y="0"/>
                  </a:moveTo>
                  <a:lnTo>
                    <a:pt x="26" y="0"/>
                  </a:lnTo>
                  <a:lnTo>
                    <a:pt x="0" y="16"/>
                  </a:lnTo>
                  <a:lnTo>
                    <a:pt x="4" y="26"/>
                  </a:lnTo>
                  <a:lnTo>
                    <a:pt x="28" y="9"/>
                  </a:lnTo>
                  <a:lnTo>
                    <a:pt x="28"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18" name="Freeform 117"/>
            <p:cNvSpPr>
              <a:spLocks/>
            </p:cNvSpPr>
            <p:nvPr/>
          </p:nvSpPr>
          <p:spPr bwMode="auto">
            <a:xfrm>
              <a:off x="3417" y="590"/>
              <a:ext cx="20" cy="20"/>
            </a:xfrm>
            <a:custGeom>
              <a:avLst/>
              <a:gdLst>
                <a:gd name="T0" fmla="*/ 4 w 20"/>
                <a:gd name="T1" fmla="*/ 0 h 20"/>
                <a:gd name="T2" fmla="*/ 0 w 20"/>
                <a:gd name="T3" fmla="*/ 9 h 20"/>
                <a:gd name="T4" fmla="*/ 9 w 20"/>
                <a:gd name="T5" fmla="*/ 16 h 20"/>
                <a:gd name="T6" fmla="*/ 16 w 20"/>
                <a:gd name="T7" fmla="*/ 12 h 20"/>
                <a:gd name="T8" fmla="*/ 16 w 20"/>
                <a:gd name="T9" fmla="*/ 9 h 20"/>
                <a:gd name="T10" fmla="*/ 4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4" y="0"/>
                  </a:moveTo>
                  <a:lnTo>
                    <a:pt x="0" y="9"/>
                  </a:lnTo>
                  <a:lnTo>
                    <a:pt x="9" y="16"/>
                  </a:lnTo>
                  <a:lnTo>
                    <a:pt x="16" y="12"/>
                  </a:lnTo>
                  <a:lnTo>
                    <a:pt x="16" y="9"/>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19" name="Freeform 118"/>
            <p:cNvSpPr>
              <a:spLocks/>
            </p:cNvSpPr>
            <p:nvPr/>
          </p:nvSpPr>
          <p:spPr bwMode="auto">
            <a:xfrm>
              <a:off x="3425" y="602"/>
              <a:ext cx="20" cy="20"/>
            </a:xfrm>
            <a:custGeom>
              <a:avLst/>
              <a:gdLst>
                <a:gd name="T0" fmla="*/ 9 w 20"/>
                <a:gd name="T1" fmla="*/ 0 h 20"/>
                <a:gd name="T2" fmla="*/ 0 w 20"/>
                <a:gd name="T3" fmla="*/ 0 h 20"/>
                <a:gd name="T4" fmla="*/ 2 w 20"/>
                <a:gd name="T5" fmla="*/ 16 h 20"/>
                <a:gd name="T6" fmla="*/ 11 w 20"/>
                <a:gd name="T7" fmla="*/ 19 h 20"/>
                <a:gd name="T8" fmla="*/ 11 w 20"/>
                <a:gd name="T9" fmla="*/ 16 h 20"/>
                <a:gd name="T10" fmla="*/ 9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9" y="0"/>
                  </a:moveTo>
                  <a:lnTo>
                    <a:pt x="0" y="0"/>
                  </a:lnTo>
                  <a:lnTo>
                    <a:pt x="2" y="16"/>
                  </a:lnTo>
                  <a:lnTo>
                    <a:pt x="11" y="19"/>
                  </a:lnTo>
                  <a:lnTo>
                    <a:pt x="11" y="16"/>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20" name="Freeform 119"/>
            <p:cNvSpPr>
              <a:spLocks/>
            </p:cNvSpPr>
            <p:nvPr/>
          </p:nvSpPr>
          <p:spPr bwMode="auto">
            <a:xfrm>
              <a:off x="3417" y="617"/>
              <a:ext cx="20" cy="29"/>
            </a:xfrm>
            <a:custGeom>
              <a:avLst/>
              <a:gdLst>
                <a:gd name="T0" fmla="*/ 9 w 20"/>
                <a:gd name="T1" fmla="*/ 0 h 29"/>
                <a:gd name="T2" fmla="*/ 0 w 20"/>
                <a:gd name="T3" fmla="*/ 21 h 29"/>
                <a:gd name="T4" fmla="*/ 4 w 20"/>
                <a:gd name="T5" fmla="*/ 28 h 29"/>
                <a:gd name="T6" fmla="*/ 7 w 20"/>
                <a:gd name="T7" fmla="*/ 28 h 29"/>
                <a:gd name="T8" fmla="*/ 19 w 20"/>
                <a:gd name="T9" fmla="*/ 4 h 29"/>
                <a:gd name="T10" fmla="*/ 9 w 20"/>
                <a:gd name="T11" fmla="*/ 0 h 29"/>
              </a:gdLst>
              <a:ahLst/>
              <a:cxnLst>
                <a:cxn ang="0">
                  <a:pos x="T0" y="T1"/>
                </a:cxn>
                <a:cxn ang="0">
                  <a:pos x="T2" y="T3"/>
                </a:cxn>
                <a:cxn ang="0">
                  <a:pos x="T4" y="T5"/>
                </a:cxn>
                <a:cxn ang="0">
                  <a:pos x="T6" y="T7"/>
                </a:cxn>
                <a:cxn ang="0">
                  <a:pos x="T8" y="T9"/>
                </a:cxn>
                <a:cxn ang="0">
                  <a:pos x="T10" y="T11"/>
                </a:cxn>
              </a:cxnLst>
              <a:rect l="0" t="0" r="r" b="b"/>
              <a:pathLst>
                <a:path w="20" h="29">
                  <a:moveTo>
                    <a:pt x="9" y="0"/>
                  </a:moveTo>
                  <a:lnTo>
                    <a:pt x="0" y="21"/>
                  </a:lnTo>
                  <a:lnTo>
                    <a:pt x="4" y="28"/>
                  </a:lnTo>
                  <a:lnTo>
                    <a:pt x="7" y="28"/>
                  </a:lnTo>
                  <a:lnTo>
                    <a:pt x="19" y="4"/>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21" name="Freeform 120"/>
            <p:cNvSpPr>
              <a:spLocks/>
            </p:cNvSpPr>
            <p:nvPr/>
          </p:nvSpPr>
          <p:spPr bwMode="auto">
            <a:xfrm>
              <a:off x="3393" y="636"/>
              <a:ext cx="29" cy="20"/>
            </a:xfrm>
            <a:custGeom>
              <a:avLst/>
              <a:gdLst>
                <a:gd name="T0" fmla="*/ 28 w 29"/>
                <a:gd name="T1" fmla="*/ 0 h 20"/>
                <a:gd name="T2" fmla="*/ 4 w 29"/>
                <a:gd name="T3" fmla="*/ 4 h 20"/>
                <a:gd name="T4" fmla="*/ 0 w 29"/>
                <a:gd name="T5" fmla="*/ 11 h 20"/>
                <a:gd name="T6" fmla="*/ 2 w 29"/>
                <a:gd name="T7" fmla="*/ 14 h 20"/>
                <a:gd name="T8" fmla="*/ 28 w 29"/>
                <a:gd name="T9" fmla="*/ 9 h 20"/>
                <a:gd name="T10" fmla="*/ 28 w 29"/>
                <a:gd name="T11" fmla="*/ 0 h 20"/>
              </a:gdLst>
              <a:ahLst/>
              <a:cxnLst>
                <a:cxn ang="0">
                  <a:pos x="T0" y="T1"/>
                </a:cxn>
                <a:cxn ang="0">
                  <a:pos x="T2" y="T3"/>
                </a:cxn>
                <a:cxn ang="0">
                  <a:pos x="T4" y="T5"/>
                </a:cxn>
                <a:cxn ang="0">
                  <a:pos x="T6" y="T7"/>
                </a:cxn>
                <a:cxn ang="0">
                  <a:pos x="T8" y="T9"/>
                </a:cxn>
                <a:cxn ang="0">
                  <a:pos x="T10" y="T11"/>
                </a:cxn>
              </a:cxnLst>
              <a:rect l="0" t="0" r="r" b="b"/>
              <a:pathLst>
                <a:path w="29" h="20">
                  <a:moveTo>
                    <a:pt x="28" y="0"/>
                  </a:moveTo>
                  <a:lnTo>
                    <a:pt x="4" y="4"/>
                  </a:lnTo>
                  <a:lnTo>
                    <a:pt x="0" y="11"/>
                  </a:lnTo>
                  <a:lnTo>
                    <a:pt x="2" y="14"/>
                  </a:lnTo>
                  <a:lnTo>
                    <a:pt x="28" y="9"/>
                  </a:lnTo>
                  <a:lnTo>
                    <a:pt x="28"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22" name="Freeform 121"/>
            <p:cNvSpPr>
              <a:spLocks/>
            </p:cNvSpPr>
            <p:nvPr/>
          </p:nvSpPr>
          <p:spPr bwMode="auto">
            <a:xfrm>
              <a:off x="3516" y="636"/>
              <a:ext cx="29" cy="33"/>
            </a:xfrm>
            <a:custGeom>
              <a:avLst/>
              <a:gdLst>
                <a:gd name="T0" fmla="*/ 7 w 29"/>
                <a:gd name="T1" fmla="*/ 0 h 33"/>
                <a:gd name="T2" fmla="*/ 2 w 29"/>
                <a:gd name="T3" fmla="*/ 4 h 33"/>
                <a:gd name="T4" fmla="*/ 0 w 29"/>
                <a:gd name="T5" fmla="*/ 28 h 33"/>
                <a:gd name="T6" fmla="*/ 11 w 29"/>
                <a:gd name="T7" fmla="*/ 33 h 33"/>
                <a:gd name="T8" fmla="*/ 28 w 29"/>
                <a:gd name="T9" fmla="*/ 23 h 33"/>
                <a:gd name="T10" fmla="*/ 23 w 29"/>
                <a:gd name="T11" fmla="*/ 9 h 33"/>
                <a:gd name="T12" fmla="*/ 7 w 29"/>
                <a:gd name="T13" fmla="*/ 0 h 33"/>
              </a:gdLst>
              <a:ahLst/>
              <a:cxnLst>
                <a:cxn ang="0">
                  <a:pos x="T0" y="T1"/>
                </a:cxn>
                <a:cxn ang="0">
                  <a:pos x="T2" y="T3"/>
                </a:cxn>
                <a:cxn ang="0">
                  <a:pos x="T4" y="T5"/>
                </a:cxn>
                <a:cxn ang="0">
                  <a:pos x="T6" y="T7"/>
                </a:cxn>
                <a:cxn ang="0">
                  <a:pos x="T8" y="T9"/>
                </a:cxn>
                <a:cxn ang="0">
                  <a:pos x="T10" y="T11"/>
                </a:cxn>
                <a:cxn ang="0">
                  <a:pos x="T12" y="T13"/>
                </a:cxn>
              </a:cxnLst>
              <a:rect l="0" t="0" r="r" b="b"/>
              <a:pathLst>
                <a:path w="29" h="33">
                  <a:moveTo>
                    <a:pt x="7" y="0"/>
                  </a:moveTo>
                  <a:lnTo>
                    <a:pt x="2" y="4"/>
                  </a:lnTo>
                  <a:lnTo>
                    <a:pt x="0" y="28"/>
                  </a:lnTo>
                  <a:lnTo>
                    <a:pt x="11" y="33"/>
                  </a:lnTo>
                  <a:lnTo>
                    <a:pt x="28" y="23"/>
                  </a:lnTo>
                  <a:lnTo>
                    <a:pt x="23" y="9"/>
                  </a:lnTo>
                  <a:lnTo>
                    <a:pt x="7" y="0"/>
                  </a:lnTo>
                </a:path>
              </a:pathLst>
            </a:custGeom>
            <a:solidFill>
              <a:srgbClr val="545454"/>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23" name="Freeform 122"/>
            <p:cNvSpPr>
              <a:spLocks/>
            </p:cNvSpPr>
            <p:nvPr/>
          </p:nvSpPr>
          <p:spPr bwMode="auto">
            <a:xfrm>
              <a:off x="3511" y="660"/>
              <a:ext cx="20" cy="20"/>
            </a:xfrm>
            <a:custGeom>
              <a:avLst/>
              <a:gdLst>
                <a:gd name="T0" fmla="*/ 7 w 20"/>
                <a:gd name="T1" fmla="*/ 0 h 20"/>
                <a:gd name="T2" fmla="*/ 0 w 20"/>
                <a:gd name="T3" fmla="*/ 4 h 20"/>
                <a:gd name="T4" fmla="*/ 0 w 20"/>
                <a:gd name="T5" fmla="*/ 7 h 20"/>
                <a:gd name="T6" fmla="*/ 14 w 20"/>
                <a:gd name="T7" fmla="*/ 14 h 20"/>
                <a:gd name="T8" fmla="*/ 19 w 20"/>
                <a:gd name="T9" fmla="*/ 4 h 20"/>
                <a:gd name="T10" fmla="*/ 7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7" y="0"/>
                  </a:moveTo>
                  <a:lnTo>
                    <a:pt x="0" y="4"/>
                  </a:lnTo>
                  <a:lnTo>
                    <a:pt x="0" y="7"/>
                  </a:lnTo>
                  <a:lnTo>
                    <a:pt x="14" y="14"/>
                  </a:lnTo>
                  <a:lnTo>
                    <a:pt x="19" y="4"/>
                  </a:lnTo>
                  <a:lnTo>
                    <a:pt x="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24" name="Freeform 123"/>
            <p:cNvSpPr>
              <a:spLocks/>
            </p:cNvSpPr>
            <p:nvPr/>
          </p:nvSpPr>
          <p:spPr bwMode="auto">
            <a:xfrm>
              <a:off x="3511" y="638"/>
              <a:ext cx="20" cy="27"/>
            </a:xfrm>
            <a:custGeom>
              <a:avLst/>
              <a:gdLst>
                <a:gd name="T0" fmla="*/ 4 w 20"/>
                <a:gd name="T1" fmla="*/ 0 h 27"/>
                <a:gd name="T2" fmla="*/ 2 w 20"/>
                <a:gd name="T3" fmla="*/ 0 h 27"/>
                <a:gd name="T4" fmla="*/ 0 w 20"/>
                <a:gd name="T5" fmla="*/ 26 h 27"/>
                <a:gd name="T6" fmla="*/ 9 w 20"/>
                <a:gd name="T7" fmla="*/ 26 h 27"/>
                <a:gd name="T8" fmla="*/ 12 w 20"/>
                <a:gd name="T9" fmla="*/ 2 h 27"/>
                <a:gd name="T10" fmla="*/ 4 w 20"/>
                <a:gd name="T11" fmla="*/ 0 h 27"/>
              </a:gdLst>
              <a:ahLst/>
              <a:cxnLst>
                <a:cxn ang="0">
                  <a:pos x="T0" y="T1"/>
                </a:cxn>
                <a:cxn ang="0">
                  <a:pos x="T2" y="T3"/>
                </a:cxn>
                <a:cxn ang="0">
                  <a:pos x="T4" y="T5"/>
                </a:cxn>
                <a:cxn ang="0">
                  <a:pos x="T6" y="T7"/>
                </a:cxn>
                <a:cxn ang="0">
                  <a:pos x="T8" y="T9"/>
                </a:cxn>
                <a:cxn ang="0">
                  <a:pos x="T10" y="T11"/>
                </a:cxn>
              </a:cxnLst>
              <a:rect l="0" t="0" r="r" b="b"/>
              <a:pathLst>
                <a:path w="20" h="27">
                  <a:moveTo>
                    <a:pt x="4" y="0"/>
                  </a:moveTo>
                  <a:lnTo>
                    <a:pt x="2" y="0"/>
                  </a:lnTo>
                  <a:lnTo>
                    <a:pt x="0" y="26"/>
                  </a:lnTo>
                  <a:lnTo>
                    <a:pt x="9" y="26"/>
                  </a:lnTo>
                  <a:lnTo>
                    <a:pt x="12" y="2"/>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25" name="Freeform 124"/>
            <p:cNvSpPr>
              <a:spLocks/>
            </p:cNvSpPr>
            <p:nvPr/>
          </p:nvSpPr>
          <p:spPr bwMode="auto">
            <a:xfrm>
              <a:off x="3516" y="631"/>
              <a:ext cx="20" cy="20"/>
            </a:xfrm>
            <a:custGeom>
              <a:avLst/>
              <a:gdLst>
                <a:gd name="T0" fmla="*/ 9 w 20"/>
                <a:gd name="T1" fmla="*/ 0 h 20"/>
                <a:gd name="T2" fmla="*/ 7 w 20"/>
                <a:gd name="T3" fmla="*/ 0 h 20"/>
                <a:gd name="T4" fmla="*/ 0 w 20"/>
                <a:gd name="T5" fmla="*/ 7 h 20"/>
                <a:gd name="T6" fmla="*/ 4 w 20"/>
                <a:gd name="T7" fmla="*/ 11 h 20"/>
                <a:gd name="T8" fmla="*/ 9 w 20"/>
                <a:gd name="T9" fmla="*/ 7 h 20"/>
                <a:gd name="T10" fmla="*/ 9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9" y="0"/>
                  </a:moveTo>
                  <a:lnTo>
                    <a:pt x="7" y="0"/>
                  </a:lnTo>
                  <a:lnTo>
                    <a:pt x="0" y="7"/>
                  </a:lnTo>
                  <a:lnTo>
                    <a:pt x="4" y="11"/>
                  </a:lnTo>
                  <a:lnTo>
                    <a:pt x="9" y="7"/>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26" name="Freeform 125"/>
            <p:cNvSpPr>
              <a:spLocks/>
            </p:cNvSpPr>
            <p:nvPr/>
          </p:nvSpPr>
          <p:spPr bwMode="auto">
            <a:xfrm>
              <a:off x="3521" y="631"/>
              <a:ext cx="24" cy="20"/>
            </a:xfrm>
            <a:custGeom>
              <a:avLst/>
              <a:gdLst>
                <a:gd name="T0" fmla="*/ 4 w 24"/>
                <a:gd name="T1" fmla="*/ 0 h 20"/>
                <a:gd name="T2" fmla="*/ 0 w 24"/>
                <a:gd name="T3" fmla="*/ 9 h 20"/>
                <a:gd name="T4" fmla="*/ 16 w 24"/>
                <a:gd name="T5" fmla="*/ 19 h 20"/>
                <a:gd name="T6" fmla="*/ 23 w 24"/>
                <a:gd name="T7" fmla="*/ 11 h 20"/>
                <a:gd name="T8" fmla="*/ 4 w 24"/>
                <a:gd name="T9" fmla="*/ 0 h 20"/>
              </a:gdLst>
              <a:ahLst/>
              <a:cxnLst>
                <a:cxn ang="0">
                  <a:pos x="T0" y="T1"/>
                </a:cxn>
                <a:cxn ang="0">
                  <a:pos x="T2" y="T3"/>
                </a:cxn>
                <a:cxn ang="0">
                  <a:pos x="T4" y="T5"/>
                </a:cxn>
                <a:cxn ang="0">
                  <a:pos x="T6" y="T7"/>
                </a:cxn>
                <a:cxn ang="0">
                  <a:pos x="T8" y="T9"/>
                </a:cxn>
              </a:cxnLst>
              <a:rect l="0" t="0" r="r" b="b"/>
              <a:pathLst>
                <a:path w="24" h="20">
                  <a:moveTo>
                    <a:pt x="4" y="0"/>
                  </a:moveTo>
                  <a:lnTo>
                    <a:pt x="0" y="9"/>
                  </a:lnTo>
                  <a:lnTo>
                    <a:pt x="16" y="19"/>
                  </a:lnTo>
                  <a:lnTo>
                    <a:pt x="23" y="11"/>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27" name="Freeform 126"/>
            <p:cNvSpPr>
              <a:spLocks/>
            </p:cNvSpPr>
            <p:nvPr/>
          </p:nvSpPr>
          <p:spPr bwMode="auto">
            <a:xfrm>
              <a:off x="3535" y="643"/>
              <a:ext cx="20" cy="22"/>
            </a:xfrm>
            <a:custGeom>
              <a:avLst/>
              <a:gdLst>
                <a:gd name="T0" fmla="*/ 9 w 20"/>
                <a:gd name="T1" fmla="*/ 0 h 22"/>
                <a:gd name="T2" fmla="*/ 0 w 20"/>
                <a:gd name="T3" fmla="*/ 4 h 22"/>
                <a:gd name="T4" fmla="*/ 4 w 20"/>
                <a:gd name="T5" fmla="*/ 19 h 22"/>
                <a:gd name="T6" fmla="*/ 11 w 20"/>
                <a:gd name="T7" fmla="*/ 21 h 22"/>
                <a:gd name="T8" fmla="*/ 14 w 20"/>
                <a:gd name="T9" fmla="*/ 19 h 22"/>
                <a:gd name="T10" fmla="*/ 9 w 20"/>
                <a:gd name="T11" fmla="*/ 0 h 22"/>
              </a:gdLst>
              <a:ahLst/>
              <a:cxnLst>
                <a:cxn ang="0">
                  <a:pos x="T0" y="T1"/>
                </a:cxn>
                <a:cxn ang="0">
                  <a:pos x="T2" y="T3"/>
                </a:cxn>
                <a:cxn ang="0">
                  <a:pos x="T4" y="T5"/>
                </a:cxn>
                <a:cxn ang="0">
                  <a:pos x="T6" y="T7"/>
                </a:cxn>
                <a:cxn ang="0">
                  <a:pos x="T8" y="T9"/>
                </a:cxn>
                <a:cxn ang="0">
                  <a:pos x="T10" y="T11"/>
                </a:cxn>
              </a:cxnLst>
              <a:rect l="0" t="0" r="r" b="b"/>
              <a:pathLst>
                <a:path w="20" h="22">
                  <a:moveTo>
                    <a:pt x="9" y="0"/>
                  </a:moveTo>
                  <a:lnTo>
                    <a:pt x="0" y="4"/>
                  </a:lnTo>
                  <a:lnTo>
                    <a:pt x="4" y="19"/>
                  </a:lnTo>
                  <a:lnTo>
                    <a:pt x="11" y="21"/>
                  </a:lnTo>
                  <a:lnTo>
                    <a:pt x="14" y="19"/>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28" name="Freeform 127"/>
            <p:cNvSpPr>
              <a:spLocks/>
            </p:cNvSpPr>
            <p:nvPr/>
          </p:nvSpPr>
          <p:spPr bwMode="auto">
            <a:xfrm>
              <a:off x="3526" y="655"/>
              <a:ext cx="21" cy="20"/>
            </a:xfrm>
            <a:custGeom>
              <a:avLst/>
              <a:gdLst>
                <a:gd name="T0" fmla="*/ 16 w 21"/>
                <a:gd name="T1" fmla="*/ 0 h 20"/>
                <a:gd name="T2" fmla="*/ 0 w 21"/>
                <a:gd name="T3" fmla="*/ 9 h 20"/>
                <a:gd name="T4" fmla="*/ 0 w 21"/>
                <a:gd name="T5" fmla="*/ 19 h 20"/>
                <a:gd name="T6" fmla="*/ 2 w 21"/>
                <a:gd name="T7" fmla="*/ 19 h 20"/>
                <a:gd name="T8" fmla="*/ 21 w 21"/>
                <a:gd name="T9" fmla="*/ 9 h 20"/>
                <a:gd name="T10" fmla="*/ 16 w 21"/>
                <a:gd name="T11" fmla="*/ 0 h 20"/>
              </a:gdLst>
              <a:ahLst/>
              <a:cxnLst>
                <a:cxn ang="0">
                  <a:pos x="T0" y="T1"/>
                </a:cxn>
                <a:cxn ang="0">
                  <a:pos x="T2" y="T3"/>
                </a:cxn>
                <a:cxn ang="0">
                  <a:pos x="T4" y="T5"/>
                </a:cxn>
                <a:cxn ang="0">
                  <a:pos x="T6" y="T7"/>
                </a:cxn>
                <a:cxn ang="0">
                  <a:pos x="T8" y="T9"/>
                </a:cxn>
                <a:cxn ang="0">
                  <a:pos x="T10" y="T11"/>
                </a:cxn>
              </a:cxnLst>
              <a:rect l="0" t="0" r="r" b="b"/>
              <a:pathLst>
                <a:path w="21" h="20">
                  <a:moveTo>
                    <a:pt x="16" y="0"/>
                  </a:moveTo>
                  <a:lnTo>
                    <a:pt x="0" y="9"/>
                  </a:lnTo>
                  <a:lnTo>
                    <a:pt x="0" y="19"/>
                  </a:lnTo>
                  <a:lnTo>
                    <a:pt x="2" y="19"/>
                  </a:lnTo>
                  <a:lnTo>
                    <a:pt x="21" y="9"/>
                  </a:lnTo>
                  <a:lnTo>
                    <a:pt x="16"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29" name="Freeform 128"/>
            <p:cNvSpPr>
              <a:spLocks/>
            </p:cNvSpPr>
            <p:nvPr/>
          </p:nvSpPr>
          <p:spPr bwMode="auto">
            <a:xfrm>
              <a:off x="3526" y="518"/>
              <a:ext cx="36" cy="41"/>
            </a:xfrm>
            <a:custGeom>
              <a:avLst/>
              <a:gdLst>
                <a:gd name="T0" fmla="*/ 21 w 36"/>
                <a:gd name="T1" fmla="*/ 0 h 41"/>
                <a:gd name="T2" fmla="*/ 9 w 36"/>
                <a:gd name="T3" fmla="*/ 4 h 41"/>
                <a:gd name="T4" fmla="*/ 4 w 36"/>
                <a:gd name="T5" fmla="*/ 9 h 41"/>
                <a:gd name="T6" fmla="*/ 0 w 36"/>
                <a:gd name="T7" fmla="*/ 35 h 41"/>
                <a:gd name="T8" fmla="*/ 19 w 36"/>
                <a:gd name="T9" fmla="*/ 40 h 41"/>
                <a:gd name="T10" fmla="*/ 36 w 36"/>
                <a:gd name="T11" fmla="*/ 28 h 41"/>
                <a:gd name="T12" fmla="*/ 31 w 36"/>
                <a:gd name="T13" fmla="*/ 14 h 41"/>
                <a:gd name="T14" fmla="*/ 21 w 36"/>
                <a:gd name="T15" fmla="*/ 0 h 4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6" h="41">
                  <a:moveTo>
                    <a:pt x="21" y="0"/>
                  </a:moveTo>
                  <a:lnTo>
                    <a:pt x="9" y="4"/>
                  </a:lnTo>
                  <a:lnTo>
                    <a:pt x="4" y="9"/>
                  </a:lnTo>
                  <a:lnTo>
                    <a:pt x="0" y="35"/>
                  </a:lnTo>
                  <a:lnTo>
                    <a:pt x="19" y="40"/>
                  </a:lnTo>
                  <a:lnTo>
                    <a:pt x="36" y="28"/>
                  </a:lnTo>
                  <a:lnTo>
                    <a:pt x="31" y="14"/>
                  </a:lnTo>
                  <a:lnTo>
                    <a:pt x="21" y="0"/>
                  </a:lnTo>
                </a:path>
              </a:pathLst>
            </a:custGeom>
            <a:solidFill>
              <a:srgbClr val="545454"/>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30" name="Freeform 129"/>
            <p:cNvSpPr>
              <a:spLocks/>
            </p:cNvSpPr>
            <p:nvPr/>
          </p:nvSpPr>
          <p:spPr bwMode="auto">
            <a:xfrm>
              <a:off x="3521" y="550"/>
              <a:ext cx="24" cy="20"/>
            </a:xfrm>
            <a:custGeom>
              <a:avLst/>
              <a:gdLst>
                <a:gd name="T0" fmla="*/ 4 w 24"/>
                <a:gd name="T1" fmla="*/ 0 h 20"/>
                <a:gd name="T2" fmla="*/ 0 w 24"/>
                <a:gd name="T3" fmla="*/ 4 h 20"/>
                <a:gd name="T4" fmla="*/ 0 w 24"/>
                <a:gd name="T5" fmla="*/ 7 h 20"/>
                <a:gd name="T6" fmla="*/ 23 w 24"/>
                <a:gd name="T7" fmla="*/ 14 h 20"/>
                <a:gd name="T8" fmla="*/ 23 w 24"/>
                <a:gd name="T9" fmla="*/ 4 h 20"/>
                <a:gd name="T10" fmla="*/ 4 w 24"/>
                <a:gd name="T11" fmla="*/ 0 h 20"/>
              </a:gdLst>
              <a:ahLst/>
              <a:cxnLst>
                <a:cxn ang="0">
                  <a:pos x="T0" y="T1"/>
                </a:cxn>
                <a:cxn ang="0">
                  <a:pos x="T2" y="T3"/>
                </a:cxn>
                <a:cxn ang="0">
                  <a:pos x="T4" y="T5"/>
                </a:cxn>
                <a:cxn ang="0">
                  <a:pos x="T6" y="T7"/>
                </a:cxn>
                <a:cxn ang="0">
                  <a:pos x="T8" y="T9"/>
                </a:cxn>
                <a:cxn ang="0">
                  <a:pos x="T10" y="T11"/>
                </a:cxn>
              </a:cxnLst>
              <a:rect l="0" t="0" r="r" b="b"/>
              <a:pathLst>
                <a:path w="24" h="20">
                  <a:moveTo>
                    <a:pt x="4" y="0"/>
                  </a:moveTo>
                  <a:lnTo>
                    <a:pt x="0" y="4"/>
                  </a:lnTo>
                  <a:lnTo>
                    <a:pt x="0" y="7"/>
                  </a:lnTo>
                  <a:lnTo>
                    <a:pt x="23" y="14"/>
                  </a:lnTo>
                  <a:lnTo>
                    <a:pt x="23" y="4"/>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31" name="Freeform 130"/>
            <p:cNvSpPr>
              <a:spLocks/>
            </p:cNvSpPr>
            <p:nvPr/>
          </p:nvSpPr>
          <p:spPr bwMode="auto">
            <a:xfrm>
              <a:off x="3521" y="525"/>
              <a:ext cx="20" cy="29"/>
            </a:xfrm>
            <a:custGeom>
              <a:avLst/>
              <a:gdLst>
                <a:gd name="T0" fmla="*/ 7 w 20"/>
                <a:gd name="T1" fmla="*/ 0 h 29"/>
                <a:gd name="T2" fmla="*/ 4 w 20"/>
                <a:gd name="T3" fmla="*/ 0 h 29"/>
                <a:gd name="T4" fmla="*/ 0 w 20"/>
                <a:gd name="T5" fmla="*/ 28 h 29"/>
                <a:gd name="T6" fmla="*/ 9 w 20"/>
                <a:gd name="T7" fmla="*/ 28 h 29"/>
                <a:gd name="T8" fmla="*/ 14 w 20"/>
                <a:gd name="T9" fmla="*/ 2 h 29"/>
                <a:gd name="T10" fmla="*/ 7 w 20"/>
                <a:gd name="T11" fmla="*/ 0 h 29"/>
              </a:gdLst>
              <a:ahLst/>
              <a:cxnLst>
                <a:cxn ang="0">
                  <a:pos x="T0" y="T1"/>
                </a:cxn>
                <a:cxn ang="0">
                  <a:pos x="T2" y="T3"/>
                </a:cxn>
                <a:cxn ang="0">
                  <a:pos x="T4" y="T5"/>
                </a:cxn>
                <a:cxn ang="0">
                  <a:pos x="T6" y="T7"/>
                </a:cxn>
                <a:cxn ang="0">
                  <a:pos x="T8" y="T9"/>
                </a:cxn>
                <a:cxn ang="0">
                  <a:pos x="T10" y="T11"/>
                </a:cxn>
              </a:cxnLst>
              <a:rect l="0" t="0" r="r" b="b"/>
              <a:pathLst>
                <a:path w="20" h="29">
                  <a:moveTo>
                    <a:pt x="7" y="0"/>
                  </a:moveTo>
                  <a:lnTo>
                    <a:pt x="4" y="0"/>
                  </a:lnTo>
                  <a:lnTo>
                    <a:pt x="0" y="28"/>
                  </a:lnTo>
                  <a:lnTo>
                    <a:pt x="9" y="28"/>
                  </a:lnTo>
                  <a:lnTo>
                    <a:pt x="14" y="2"/>
                  </a:lnTo>
                  <a:lnTo>
                    <a:pt x="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32" name="Freeform 131"/>
            <p:cNvSpPr>
              <a:spLocks/>
            </p:cNvSpPr>
            <p:nvPr/>
          </p:nvSpPr>
          <p:spPr bwMode="auto">
            <a:xfrm>
              <a:off x="3528" y="518"/>
              <a:ext cx="20" cy="20"/>
            </a:xfrm>
            <a:custGeom>
              <a:avLst/>
              <a:gdLst>
                <a:gd name="T0" fmla="*/ 4 w 20"/>
                <a:gd name="T1" fmla="*/ 0 h 20"/>
                <a:gd name="T2" fmla="*/ 0 w 20"/>
                <a:gd name="T3" fmla="*/ 7 h 20"/>
                <a:gd name="T4" fmla="*/ 4 w 20"/>
                <a:gd name="T5" fmla="*/ 11 h 20"/>
                <a:gd name="T6" fmla="*/ 9 w 20"/>
                <a:gd name="T7" fmla="*/ 7 h 20"/>
                <a:gd name="T8" fmla="*/ 4 w 20"/>
                <a:gd name="T9" fmla="*/ 0 h 20"/>
              </a:gdLst>
              <a:ahLst/>
              <a:cxnLst>
                <a:cxn ang="0">
                  <a:pos x="T0" y="T1"/>
                </a:cxn>
                <a:cxn ang="0">
                  <a:pos x="T2" y="T3"/>
                </a:cxn>
                <a:cxn ang="0">
                  <a:pos x="T4" y="T5"/>
                </a:cxn>
                <a:cxn ang="0">
                  <a:pos x="T6" y="T7"/>
                </a:cxn>
                <a:cxn ang="0">
                  <a:pos x="T8" y="T9"/>
                </a:cxn>
              </a:cxnLst>
              <a:rect l="0" t="0" r="r" b="b"/>
              <a:pathLst>
                <a:path w="20" h="20">
                  <a:moveTo>
                    <a:pt x="4" y="0"/>
                  </a:moveTo>
                  <a:lnTo>
                    <a:pt x="0" y="7"/>
                  </a:lnTo>
                  <a:lnTo>
                    <a:pt x="4" y="11"/>
                  </a:lnTo>
                  <a:lnTo>
                    <a:pt x="9" y="7"/>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33" name="Freeform 132"/>
            <p:cNvSpPr>
              <a:spLocks/>
            </p:cNvSpPr>
            <p:nvPr/>
          </p:nvSpPr>
          <p:spPr bwMode="auto">
            <a:xfrm>
              <a:off x="3533" y="514"/>
              <a:ext cx="20" cy="20"/>
            </a:xfrm>
            <a:custGeom>
              <a:avLst/>
              <a:gdLst>
                <a:gd name="T0" fmla="*/ 16 w 20"/>
                <a:gd name="T1" fmla="*/ 0 h 20"/>
                <a:gd name="T2" fmla="*/ 0 w 20"/>
                <a:gd name="T3" fmla="*/ 4 h 20"/>
                <a:gd name="T4" fmla="*/ 4 w 20"/>
                <a:gd name="T5" fmla="*/ 14 h 20"/>
                <a:gd name="T6" fmla="*/ 16 w 20"/>
                <a:gd name="T7" fmla="*/ 9 h 20"/>
                <a:gd name="T8" fmla="*/ 19 w 20"/>
                <a:gd name="T9" fmla="*/ 2 h 20"/>
                <a:gd name="T10" fmla="*/ 16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16" y="0"/>
                  </a:moveTo>
                  <a:lnTo>
                    <a:pt x="0" y="4"/>
                  </a:lnTo>
                  <a:lnTo>
                    <a:pt x="4" y="14"/>
                  </a:lnTo>
                  <a:lnTo>
                    <a:pt x="16" y="9"/>
                  </a:lnTo>
                  <a:lnTo>
                    <a:pt x="19" y="2"/>
                  </a:lnTo>
                  <a:lnTo>
                    <a:pt x="16"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34" name="Freeform 133"/>
            <p:cNvSpPr>
              <a:spLocks/>
            </p:cNvSpPr>
            <p:nvPr/>
          </p:nvSpPr>
          <p:spPr bwMode="auto">
            <a:xfrm>
              <a:off x="3542" y="516"/>
              <a:ext cx="20" cy="20"/>
            </a:xfrm>
            <a:custGeom>
              <a:avLst/>
              <a:gdLst>
                <a:gd name="T0" fmla="*/ 9 w 20"/>
                <a:gd name="T1" fmla="*/ 0 h 20"/>
                <a:gd name="T2" fmla="*/ 0 w 20"/>
                <a:gd name="T3" fmla="*/ 4 h 20"/>
                <a:gd name="T4" fmla="*/ 9 w 20"/>
                <a:gd name="T5" fmla="*/ 19 h 20"/>
                <a:gd name="T6" fmla="*/ 19 w 20"/>
                <a:gd name="T7" fmla="*/ 14 h 20"/>
                <a:gd name="T8" fmla="*/ 9 w 20"/>
                <a:gd name="T9" fmla="*/ 0 h 20"/>
              </a:gdLst>
              <a:ahLst/>
              <a:cxnLst>
                <a:cxn ang="0">
                  <a:pos x="T0" y="T1"/>
                </a:cxn>
                <a:cxn ang="0">
                  <a:pos x="T2" y="T3"/>
                </a:cxn>
                <a:cxn ang="0">
                  <a:pos x="T4" y="T5"/>
                </a:cxn>
                <a:cxn ang="0">
                  <a:pos x="T6" y="T7"/>
                </a:cxn>
                <a:cxn ang="0">
                  <a:pos x="T8" y="T9"/>
                </a:cxn>
              </a:cxnLst>
              <a:rect l="0" t="0" r="r" b="b"/>
              <a:pathLst>
                <a:path w="20" h="20">
                  <a:moveTo>
                    <a:pt x="9" y="0"/>
                  </a:moveTo>
                  <a:lnTo>
                    <a:pt x="0" y="4"/>
                  </a:lnTo>
                  <a:lnTo>
                    <a:pt x="9" y="19"/>
                  </a:lnTo>
                  <a:lnTo>
                    <a:pt x="19" y="14"/>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35" name="Freeform 134"/>
            <p:cNvSpPr>
              <a:spLocks/>
            </p:cNvSpPr>
            <p:nvPr/>
          </p:nvSpPr>
          <p:spPr bwMode="auto">
            <a:xfrm>
              <a:off x="3552" y="530"/>
              <a:ext cx="20" cy="22"/>
            </a:xfrm>
            <a:custGeom>
              <a:avLst/>
              <a:gdLst>
                <a:gd name="T0" fmla="*/ 9 w 20"/>
                <a:gd name="T1" fmla="*/ 0 h 22"/>
                <a:gd name="T2" fmla="*/ 0 w 20"/>
                <a:gd name="T3" fmla="*/ 4 h 22"/>
                <a:gd name="T4" fmla="*/ 4 w 20"/>
                <a:gd name="T5" fmla="*/ 19 h 22"/>
                <a:gd name="T6" fmla="*/ 11 w 20"/>
                <a:gd name="T7" fmla="*/ 21 h 22"/>
                <a:gd name="T8" fmla="*/ 14 w 20"/>
                <a:gd name="T9" fmla="*/ 19 h 22"/>
                <a:gd name="T10" fmla="*/ 9 w 20"/>
                <a:gd name="T11" fmla="*/ 0 h 22"/>
              </a:gdLst>
              <a:ahLst/>
              <a:cxnLst>
                <a:cxn ang="0">
                  <a:pos x="T0" y="T1"/>
                </a:cxn>
                <a:cxn ang="0">
                  <a:pos x="T2" y="T3"/>
                </a:cxn>
                <a:cxn ang="0">
                  <a:pos x="T4" y="T5"/>
                </a:cxn>
                <a:cxn ang="0">
                  <a:pos x="T6" y="T7"/>
                </a:cxn>
                <a:cxn ang="0">
                  <a:pos x="T8" y="T9"/>
                </a:cxn>
                <a:cxn ang="0">
                  <a:pos x="T10" y="T11"/>
                </a:cxn>
              </a:cxnLst>
              <a:rect l="0" t="0" r="r" b="b"/>
              <a:pathLst>
                <a:path w="20" h="22">
                  <a:moveTo>
                    <a:pt x="9" y="0"/>
                  </a:moveTo>
                  <a:lnTo>
                    <a:pt x="0" y="4"/>
                  </a:lnTo>
                  <a:lnTo>
                    <a:pt x="4" y="19"/>
                  </a:lnTo>
                  <a:lnTo>
                    <a:pt x="11" y="21"/>
                  </a:lnTo>
                  <a:lnTo>
                    <a:pt x="14" y="19"/>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36" name="Freeform 135"/>
            <p:cNvSpPr>
              <a:spLocks/>
            </p:cNvSpPr>
            <p:nvPr/>
          </p:nvSpPr>
          <p:spPr bwMode="auto">
            <a:xfrm>
              <a:off x="3542" y="542"/>
              <a:ext cx="22" cy="22"/>
            </a:xfrm>
            <a:custGeom>
              <a:avLst/>
              <a:gdLst>
                <a:gd name="T0" fmla="*/ 16 w 22"/>
                <a:gd name="T1" fmla="*/ 0 h 22"/>
                <a:gd name="T2" fmla="*/ 0 w 22"/>
                <a:gd name="T3" fmla="*/ 11 h 22"/>
                <a:gd name="T4" fmla="*/ 2 w 22"/>
                <a:gd name="T5" fmla="*/ 21 h 22"/>
                <a:gd name="T6" fmla="*/ 21 w 22"/>
                <a:gd name="T7" fmla="*/ 9 h 22"/>
                <a:gd name="T8" fmla="*/ 16 w 22"/>
                <a:gd name="T9" fmla="*/ 0 h 22"/>
              </a:gdLst>
              <a:ahLst/>
              <a:cxnLst>
                <a:cxn ang="0">
                  <a:pos x="T0" y="T1"/>
                </a:cxn>
                <a:cxn ang="0">
                  <a:pos x="T2" y="T3"/>
                </a:cxn>
                <a:cxn ang="0">
                  <a:pos x="T4" y="T5"/>
                </a:cxn>
                <a:cxn ang="0">
                  <a:pos x="T6" y="T7"/>
                </a:cxn>
                <a:cxn ang="0">
                  <a:pos x="T8" y="T9"/>
                </a:cxn>
              </a:cxnLst>
              <a:rect l="0" t="0" r="r" b="b"/>
              <a:pathLst>
                <a:path w="22" h="22">
                  <a:moveTo>
                    <a:pt x="16" y="0"/>
                  </a:moveTo>
                  <a:lnTo>
                    <a:pt x="0" y="11"/>
                  </a:lnTo>
                  <a:lnTo>
                    <a:pt x="2" y="21"/>
                  </a:lnTo>
                  <a:lnTo>
                    <a:pt x="21" y="9"/>
                  </a:lnTo>
                  <a:lnTo>
                    <a:pt x="16"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37" name="Freeform 136"/>
            <p:cNvSpPr>
              <a:spLocks/>
            </p:cNvSpPr>
            <p:nvPr/>
          </p:nvSpPr>
          <p:spPr bwMode="auto">
            <a:xfrm>
              <a:off x="3273" y="454"/>
              <a:ext cx="27" cy="24"/>
            </a:xfrm>
            <a:custGeom>
              <a:avLst/>
              <a:gdLst>
                <a:gd name="T0" fmla="*/ 16 w 27"/>
                <a:gd name="T1" fmla="*/ 0 h 24"/>
                <a:gd name="T2" fmla="*/ 2 w 27"/>
                <a:gd name="T3" fmla="*/ 2 h 24"/>
                <a:gd name="T4" fmla="*/ 0 w 27"/>
                <a:gd name="T5" fmla="*/ 11 h 24"/>
                <a:gd name="T6" fmla="*/ 9 w 27"/>
                <a:gd name="T7" fmla="*/ 23 h 24"/>
                <a:gd name="T8" fmla="*/ 11 w 27"/>
                <a:gd name="T9" fmla="*/ 23 h 24"/>
                <a:gd name="T10" fmla="*/ 26 w 27"/>
                <a:gd name="T11" fmla="*/ 9 h 24"/>
                <a:gd name="T12" fmla="*/ 16 w 27"/>
                <a:gd name="T13" fmla="*/ 0 h 24"/>
              </a:gdLst>
              <a:ahLst/>
              <a:cxnLst>
                <a:cxn ang="0">
                  <a:pos x="T0" y="T1"/>
                </a:cxn>
                <a:cxn ang="0">
                  <a:pos x="T2" y="T3"/>
                </a:cxn>
                <a:cxn ang="0">
                  <a:pos x="T4" y="T5"/>
                </a:cxn>
                <a:cxn ang="0">
                  <a:pos x="T6" y="T7"/>
                </a:cxn>
                <a:cxn ang="0">
                  <a:pos x="T8" y="T9"/>
                </a:cxn>
                <a:cxn ang="0">
                  <a:pos x="T10" y="T11"/>
                </a:cxn>
                <a:cxn ang="0">
                  <a:pos x="T12" y="T13"/>
                </a:cxn>
              </a:cxnLst>
              <a:rect l="0" t="0" r="r" b="b"/>
              <a:pathLst>
                <a:path w="27" h="24">
                  <a:moveTo>
                    <a:pt x="16" y="0"/>
                  </a:moveTo>
                  <a:lnTo>
                    <a:pt x="2" y="2"/>
                  </a:lnTo>
                  <a:lnTo>
                    <a:pt x="0" y="11"/>
                  </a:lnTo>
                  <a:lnTo>
                    <a:pt x="9" y="23"/>
                  </a:lnTo>
                  <a:lnTo>
                    <a:pt x="11" y="23"/>
                  </a:lnTo>
                  <a:lnTo>
                    <a:pt x="26" y="9"/>
                  </a:lnTo>
                  <a:lnTo>
                    <a:pt x="16" y="0"/>
                  </a:lnTo>
                </a:path>
              </a:pathLst>
            </a:custGeom>
            <a:solidFill>
              <a:srgbClr val="545454"/>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38" name="Freeform 137"/>
            <p:cNvSpPr>
              <a:spLocks/>
            </p:cNvSpPr>
            <p:nvPr/>
          </p:nvSpPr>
          <p:spPr bwMode="auto">
            <a:xfrm>
              <a:off x="3288" y="451"/>
              <a:ext cx="20" cy="20"/>
            </a:xfrm>
            <a:custGeom>
              <a:avLst/>
              <a:gdLst>
                <a:gd name="T0" fmla="*/ 4 w 20"/>
                <a:gd name="T1" fmla="*/ 0 h 20"/>
                <a:gd name="T2" fmla="*/ 0 w 20"/>
                <a:gd name="T3" fmla="*/ 4 h 20"/>
                <a:gd name="T4" fmla="*/ 9 w 20"/>
                <a:gd name="T5" fmla="*/ 14 h 20"/>
                <a:gd name="T6" fmla="*/ 14 w 20"/>
                <a:gd name="T7" fmla="*/ 14 h 20"/>
                <a:gd name="T8" fmla="*/ 19 w 20"/>
                <a:gd name="T9" fmla="*/ 11 h 20"/>
                <a:gd name="T10" fmla="*/ 4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4" y="0"/>
                  </a:moveTo>
                  <a:lnTo>
                    <a:pt x="0" y="4"/>
                  </a:lnTo>
                  <a:lnTo>
                    <a:pt x="9" y="14"/>
                  </a:lnTo>
                  <a:lnTo>
                    <a:pt x="14" y="14"/>
                  </a:lnTo>
                  <a:lnTo>
                    <a:pt x="19" y="11"/>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39" name="Freeform 138"/>
            <p:cNvSpPr>
              <a:spLocks/>
            </p:cNvSpPr>
            <p:nvPr/>
          </p:nvSpPr>
          <p:spPr bwMode="auto">
            <a:xfrm>
              <a:off x="3283" y="461"/>
              <a:ext cx="20" cy="21"/>
            </a:xfrm>
            <a:custGeom>
              <a:avLst/>
              <a:gdLst>
                <a:gd name="T0" fmla="*/ 14 w 20"/>
                <a:gd name="T1" fmla="*/ 0 h 21"/>
                <a:gd name="T2" fmla="*/ 0 w 20"/>
                <a:gd name="T3" fmla="*/ 14 h 21"/>
                <a:gd name="T4" fmla="*/ 2 w 20"/>
                <a:gd name="T5" fmla="*/ 21 h 21"/>
                <a:gd name="T6" fmla="*/ 4 w 20"/>
                <a:gd name="T7" fmla="*/ 21 h 21"/>
                <a:gd name="T8" fmla="*/ 19 w 20"/>
                <a:gd name="T9" fmla="*/ 4 h 21"/>
                <a:gd name="T10" fmla="*/ 14 w 20"/>
                <a:gd name="T11" fmla="*/ 0 h 21"/>
              </a:gdLst>
              <a:ahLst/>
              <a:cxnLst>
                <a:cxn ang="0">
                  <a:pos x="T0" y="T1"/>
                </a:cxn>
                <a:cxn ang="0">
                  <a:pos x="T2" y="T3"/>
                </a:cxn>
                <a:cxn ang="0">
                  <a:pos x="T4" y="T5"/>
                </a:cxn>
                <a:cxn ang="0">
                  <a:pos x="T6" y="T7"/>
                </a:cxn>
                <a:cxn ang="0">
                  <a:pos x="T8" y="T9"/>
                </a:cxn>
                <a:cxn ang="0">
                  <a:pos x="T10" y="T11"/>
                </a:cxn>
              </a:cxnLst>
              <a:rect l="0" t="0" r="r" b="b"/>
              <a:pathLst>
                <a:path w="20" h="21">
                  <a:moveTo>
                    <a:pt x="14" y="0"/>
                  </a:moveTo>
                  <a:lnTo>
                    <a:pt x="0" y="14"/>
                  </a:lnTo>
                  <a:lnTo>
                    <a:pt x="2" y="21"/>
                  </a:lnTo>
                  <a:lnTo>
                    <a:pt x="4" y="21"/>
                  </a:lnTo>
                  <a:lnTo>
                    <a:pt x="19" y="4"/>
                  </a:lnTo>
                  <a:lnTo>
                    <a:pt x="1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40" name="Freeform 139"/>
            <p:cNvSpPr>
              <a:spLocks/>
            </p:cNvSpPr>
            <p:nvPr/>
          </p:nvSpPr>
          <p:spPr bwMode="auto">
            <a:xfrm>
              <a:off x="3278" y="473"/>
              <a:ext cx="20" cy="20"/>
            </a:xfrm>
            <a:custGeom>
              <a:avLst/>
              <a:gdLst>
                <a:gd name="T0" fmla="*/ 7 w 20"/>
                <a:gd name="T1" fmla="*/ 0 h 20"/>
                <a:gd name="T2" fmla="*/ 4 w 20"/>
                <a:gd name="T3" fmla="*/ 0 h 20"/>
                <a:gd name="T4" fmla="*/ 0 w 20"/>
                <a:gd name="T5" fmla="*/ 7 h 20"/>
                <a:gd name="T6" fmla="*/ 2 w 20"/>
                <a:gd name="T7" fmla="*/ 9 h 20"/>
                <a:gd name="T8" fmla="*/ 7 w 20"/>
                <a:gd name="T9" fmla="*/ 9 h 20"/>
                <a:gd name="T10" fmla="*/ 7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7" y="0"/>
                  </a:moveTo>
                  <a:lnTo>
                    <a:pt x="4" y="0"/>
                  </a:lnTo>
                  <a:lnTo>
                    <a:pt x="0" y="7"/>
                  </a:lnTo>
                  <a:lnTo>
                    <a:pt x="2" y="9"/>
                  </a:lnTo>
                  <a:lnTo>
                    <a:pt x="7" y="9"/>
                  </a:lnTo>
                  <a:lnTo>
                    <a:pt x="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41" name="Freeform 140"/>
            <p:cNvSpPr>
              <a:spLocks/>
            </p:cNvSpPr>
            <p:nvPr/>
          </p:nvSpPr>
          <p:spPr bwMode="auto">
            <a:xfrm>
              <a:off x="3269" y="463"/>
              <a:ext cx="20" cy="20"/>
            </a:xfrm>
            <a:custGeom>
              <a:avLst/>
              <a:gdLst>
                <a:gd name="T0" fmla="*/ 9 w 20"/>
                <a:gd name="T1" fmla="*/ 0 h 20"/>
                <a:gd name="T2" fmla="*/ 0 w 20"/>
                <a:gd name="T3" fmla="*/ 2 h 20"/>
                <a:gd name="T4" fmla="*/ 9 w 20"/>
                <a:gd name="T5" fmla="*/ 16 h 20"/>
                <a:gd name="T6" fmla="*/ 19 w 20"/>
                <a:gd name="T7" fmla="*/ 12 h 20"/>
                <a:gd name="T8" fmla="*/ 9 w 20"/>
                <a:gd name="T9" fmla="*/ 0 h 20"/>
              </a:gdLst>
              <a:ahLst/>
              <a:cxnLst>
                <a:cxn ang="0">
                  <a:pos x="T0" y="T1"/>
                </a:cxn>
                <a:cxn ang="0">
                  <a:pos x="T2" y="T3"/>
                </a:cxn>
                <a:cxn ang="0">
                  <a:pos x="T4" y="T5"/>
                </a:cxn>
                <a:cxn ang="0">
                  <a:pos x="T6" y="T7"/>
                </a:cxn>
                <a:cxn ang="0">
                  <a:pos x="T8" y="T9"/>
                </a:cxn>
              </a:cxnLst>
              <a:rect l="0" t="0" r="r" b="b"/>
              <a:pathLst>
                <a:path w="20" h="20">
                  <a:moveTo>
                    <a:pt x="9" y="0"/>
                  </a:moveTo>
                  <a:lnTo>
                    <a:pt x="0" y="2"/>
                  </a:lnTo>
                  <a:lnTo>
                    <a:pt x="9" y="16"/>
                  </a:lnTo>
                  <a:lnTo>
                    <a:pt x="19" y="12"/>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42" name="Freeform 141"/>
            <p:cNvSpPr>
              <a:spLocks/>
            </p:cNvSpPr>
            <p:nvPr/>
          </p:nvSpPr>
          <p:spPr bwMode="auto">
            <a:xfrm>
              <a:off x="3269" y="451"/>
              <a:ext cx="20" cy="20"/>
            </a:xfrm>
            <a:custGeom>
              <a:avLst/>
              <a:gdLst>
                <a:gd name="T0" fmla="*/ 7 w 20"/>
                <a:gd name="T1" fmla="*/ 0 h 20"/>
                <a:gd name="T2" fmla="*/ 2 w 20"/>
                <a:gd name="T3" fmla="*/ 0 h 20"/>
                <a:gd name="T4" fmla="*/ 0 w 20"/>
                <a:gd name="T5" fmla="*/ 14 h 20"/>
                <a:gd name="T6" fmla="*/ 9 w 20"/>
                <a:gd name="T7" fmla="*/ 14 h 20"/>
                <a:gd name="T8" fmla="*/ 11 w 20"/>
                <a:gd name="T9" fmla="*/ 4 h 20"/>
                <a:gd name="T10" fmla="*/ 7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7" y="0"/>
                  </a:moveTo>
                  <a:lnTo>
                    <a:pt x="2" y="0"/>
                  </a:lnTo>
                  <a:lnTo>
                    <a:pt x="0" y="14"/>
                  </a:lnTo>
                  <a:lnTo>
                    <a:pt x="9" y="14"/>
                  </a:lnTo>
                  <a:lnTo>
                    <a:pt x="11" y="4"/>
                  </a:lnTo>
                  <a:lnTo>
                    <a:pt x="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43" name="Freeform 142"/>
            <p:cNvSpPr>
              <a:spLocks/>
            </p:cNvSpPr>
            <p:nvPr/>
          </p:nvSpPr>
          <p:spPr bwMode="auto">
            <a:xfrm>
              <a:off x="3276" y="449"/>
              <a:ext cx="20" cy="20"/>
            </a:xfrm>
            <a:custGeom>
              <a:avLst/>
              <a:gdLst>
                <a:gd name="T0" fmla="*/ 16 w 20"/>
                <a:gd name="T1" fmla="*/ 0 h 20"/>
                <a:gd name="T2" fmla="*/ 0 w 20"/>
                <a:gd name="T3" fmla="*/ 2 h 20"/>
                <a:gd name="T4" fmla="*/ 0 w 20"/>
                <a:gd name="T5" fmla="*/ 11 h 20"/>
                <a:gd name="T6" fmla="*/ 14 w 20"/>
                <a:gd name="T7" fmla="*/ 9 h 20"/>
                <a:gd name="T8" fmla="*/ 16 w 20"/>
                <a:gd name="T9" fmla="*/ 2 h 20"/>
                <a:gd name="T10" fmla="*/ 16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16" y="0"/>
                  </a:moveTo>
                  <a:lnTo>
                    <a:pt x="0" y="2"/>
                  </a:lnTo>
                  <a:lnTo>
                    <a:pt x="0" y="11"/>
                  </a:lnTo>
                  <a:lnTo>
                    <a:pt x="14" y="9"/>
                  </a:lnTo>
                  <a:lnTo>
                    <a:pt x="16" y="2"/>
                  </a:lnTo>
                  <a:lnTo>
                    <a:pt x="16"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44" name="Freeform 143"/>
            <p:cNvSpPr>
              <a:spLocks/>
            </p:cNvSpPr>
            <p:nvPr/>
          </p:nvSpPr>
          <p:spPr bwMode="auto">
            <a:xfrm>
              <a:off x="3470" y="403"/>
              <a:ext cx="31" cy="27"/>
            </a:xfrm>
            <a:custGeom>
              <a:avLst/>
              <a:gdLst>
                <a:gd name="T0" fmla="*/ 19 w 31"/>
                <a:gd name="T1" fmla="*/ 0 h 27"/>
                <a:gd name="T2" fmla="*/ 2 w 31"/>
                <a:gd name="T3" fmla="*/ 0 h 27"/>
                <a:gd name="T4" fmla="*/ 0 w 31"/>
                <a:gd name="T5" fmla="*/ 12 h 27"/>
                <a:gd name="T6" fmla="*/ 9 w 31"/>
                <a:gd name="T7" fmla="*/ 26 h 27"/>
                <a:gd name="T8" fmla="*/ 16 w 31"/>
                <a:gd name="T9" fmla="*/ 26 h 27"/>
                <a:gd name="T10" fmla="*/ 31 w 31"/>
                <a:gd name="T11" fmla="*/ 9 h 27"/>
                <a:gd name="T12" fmla="*/ 19 w 31"/>
                <a:gd name="T13" fmla="*/ 0 h 27"/>
              </a:gdLst>
              <a:ahLst/>
              <a:cxnLst>
                <a:cxn ang="0">
                  <a:pos x="T0" y="T1"/>
                </a:cxn>
                <a:cxn ang="0">
                  <a:pos x="T2" y="T3"/>
                </a:cxn>
                <a:cxn ang="0">
                  <a:pos x="T4" y="T5"/>
                </a:cxn>
                <a:cxn ang="0">
                  <a:pos x="T6" y="T7"/>
                </a:cxn>
                <a:cxn ang="0">
                  <a:pos x="T8" y="T9"/>
                </a:cxn>
                <a:cxn ang="0">
                  <a:pos x="T10" y="T11"/>
                </a:cxn>
                <a:cxn ang="0">
                  <a:pos x="T12" y="T13"/>
                </a:cxn>
              </a:cxnLst>
              <a:rect l="0" t="0" r="r" b="b"/>
              <a:pathLst>
                <a:path w="31" h="27">
                  <a:moveTo>
                    <a:pt x="19" y="0"/>
                  </a:moveTo>
                  <a:lnTo>
                    <a:pt x="2" y="0"/>
                  </a:lnTo>
                  <a:lnTo>
                    <a:pt x="0" y="12"/>
                  </a:lnTo>
                  <a:lnTo>
                    <a:pt x="9" y="26"/>
                  </a:lnTo>
                  <a:lnTo>
                    <a:pt x="16" y="26"/>
                  </a:lnTo>
                  <a:lnTo>
                    <a:pt x="31" y="9"/>
                  </a:lnTo>
                  <a:lnTo>
                    <a:pt x="19" y="0"/>
                  </a:lnTo>
                </a:path>
              </a:pathLst>
            </a:custGeom>
            <a:solidFill>
              <a:srgbClr val="545454"/>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45" name="Freeform 144"/>
            <p:cNvSpPr>
              <a:spLocks/>
            </p:cNvSpPr>
            <p:nvPr/>
          </p:nvSpPr>
          <p:spPr bwMode="auto">
            <a:xfrm>
              <a:off x="3487" y="398"/>
              <a:ext cx="22" cy="20"/>
            </a:xfrm>
            <a:custGeom>
              <a:avLst/>
              <a:gdLst>
                <a:gd name="T0" fmla="*/ 4 w 22"/>
                <a:gd name="T1" fmla="*/ 0 h 20"/>
                <a:gd name="T2" fmla="*/ 0 w 22"/>
                <a:gd name="T3" fmla="*/ 9 h 20"/>
                <a:gd name="T4" fmla="*/ 11 w 22"/>
                <a:gd name="T5" fmla="*/ 19 h 20"/>
                <a:gd name="T6" fmla="*/ 19 w 22"/>
                <a:gd name="T7" fmla="*/ 16 h 20"/>
                <a:gd name="T8" fmla="*/ 21 w 22"/>
                <a:gd name="T9" fmla="*/ 14 h 20"/>
                <a:gd name="T10" fmla="*/ 4 w 22"/>
                <a:gd name="T11" fmla="*/ 0 h 20"/>
              </a:gdLst>
              <a:ahLst/>
              <a:cxnLst>
                <a:cxn ang="0">
                  <a:pos x="T0" y="T1"/>
                </a:cxn>
                <a:cxn ang="0">
                  <a:pos x="T2" y="T3"/>
                </a:cxn>
                <a:cxn ang="0">
                  <a:pos x="T4" y="T5"/>
                </a:cxn>
                <a:cxn ang="0">
                  <a:pos x="T6" y="T7"/>
                </a:cxn>
                <a:cxn ang="0">
                  <a:pos x="T8" y="T9"/>
                </a:cxn>
                <a:cxn ang="0">
                  <a:pos x="T10" y="T11"/>
                </a:cxn>
              </a:cxnLst>
              <a:rect l="0" t="0" r="r" b="b"/>
              <a:pathLst>
                <a:path w="22" h="20">
                  <a:moveTo>
                    <a:pt x="4" y="0"/>
                  </a:moveTo>
                  <a:lnTo>
                    <a:pt x="0" y="9"/>
                  </a:lnTo>
                  <a:lnTo>
                    <a:pt x="11" y="19"/>
                  </a:lnTo>
                  <a:lnTo>
                    <a:pt x="19" y="16"/>
                  </a:lnTo>
                  <a:lnTo>
                    <a:pt x="21" y="14"/>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46" name="Freeform 145"/>
            <p:cNvSpPr>
              <a:spLocks/>
            </p:cNvSpPr>
            <p:nvPr/>
          </p:nvSpPr>
          <p:spPr bwMode="auto">
            <a:xfrm>
              <a:off x="3482" y="410"/>
              <a:ext cx="24" cy="24"/>
            </a:xfrm>
            <a:custGeom>
              <a:avLst/>
              <a:gdLst>
                <a:gd name="T0" fmla="*/ 14 w 24"/>
                <a:gd name="T1" fmla="*/ 0 h 24"/>
                <a:gd name="T2" fmla="*/ 0 w 24"/>
                <a:gd name="T3" fmla="*/ 16 h 24"/>
                <a:gd name="T4" fmla="*/ 4 w 24"/>
                <a:gd name="T5" fmla="*/ 23 h 24"/>
                <a:gd name="T6" fmla="*/ 7 w 24"/>
                <a:gd name="T7" fmla="*/ 23 h 24"/>
                <a:gd name="T8" fmla="*/ 24 w 24"/>
                <a:gd name="T9" fmla="*/ 4 h 24"/>
                <a:gd name="T10" fmla="*/ 14 w 24"/>
                <a:gd name="T11" fmla="*/ 0 h 24"/>
              </a:gdLst>
              <a:ahLst/>
              <a:cxnLst>
                <a:cxn ang="0">
                  <a:pos x="T0" y="T1"/>
                </a:cxn>
                <a:cxn ang="0">
                  <a:pos x="T2" y="T3"/>
                </a:cxn>
                <a:cxn ang="0">
                  <a:pos x="T4" y="T5"/>
                </a:cxn>
                <a:cxn ang="0">
                  <a:pos x="T6" y="T7"/>
                </a:cxn>
                <a:cxn ang="0">
                  <a:pos x="T8" y="T9"/>
                </a:cxn>
                <a:cxn ang="0">
                  <a:pos x="T10" y="T11"/>
                </a:cxn>
              </a:cxnLst>
              <a:rect l="0" t="0" r="r" b="b"/>
              <a:pathLst>
                <a:path w="24" h="24">
                  <a:moveTo>
                    <a:pt x="14" y="0"/>
                  </a:moveTo>
                  <a:lnTo>
                    <a:pt x="0" y="16"/>
                  </a:lnTo>
                  <a:lnTo>
                    <a:pt x="4" y="23"/>
                  </a:lnTo>
                  <a:lnTo>
                    <a:pt x="7" y="23"/>
                  </a:lnTo>
                  <a:lnTo>
                    <a:pt x="24" y="4"/>
                  </a:lnTo>
                  <a:lnTo>
                    <a:pt x="1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47" name="Freeform 146"/>
            <p:cNvSpPr>
              <a:spLocks/>
            </p:cNvSpPr>
            <p:nvPr/>
          </p:nvSpPr>
          <p:spPr bwMode="auto">
            <a:xfrm>
              <a:off x="3475" y="425"/>
              <a:ext cx="20" cy="20"/>
            </a:xfrm>
            <a:custGeom>
              <a:avLst/>
              <a:gdLst>
                <a:gd name="T0" fmla="*/ 11 w 20"/>
                <a:gd name="T1" fmla="*/ 0 h 20"/>
                <a:gd name="T2" fmla="*/ 4 w 20"/>
                <a:gd name="T3" fmla="*/ 0 h 20"/>
                <a:gd name="T4" fmla="*/ 0 w 20"/>
                <a:gd name="T5" fmla="*/ 7 h 20"/>
                <a:gd name="T6" fmla="*/ 2 w 20"/>
                <a:gd name="T7" fmla="*/ 9 h 20"/>
                <a:gd name="T8" fmla="*/ 11 w 20"/>
                <a:gd name="T9" fmla="*/ 9 h 20"/>
                <a:gd name="T10" fmla="*/ 11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11" y="0"/>
                  </a:moveTo>
                  <a:lnTo>
                    <a:pt x="4" y="0"/>
                  </a:lnTo>
                  <a:lnTo>
                    <a:pt x="0" y="7"/>
                  </a:lnTo>
                  <a:lnTo>
                    <a:pt x="2" y="9"/>
                  </a:lnTo>
                  <a:lnTo>
                    <a:pt x="11" y="9"/>
                  </a:lnTo>
                  <a:lnTo>
                    <a:pt x="11"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48" name="Freeform 147"/>
            <p:cNvSpPr>
              <a:spLocks/>
            </p:cNvSpPr>
            <p:nvPr/>
          </p:nvSpPr>
          <p:spPr bwMode="auto">
            <a:xfrm>
              <a:off x="3466" y="413"/>
              <a:ext cx="20" cy="20"/>
            </a:xfrm>
            <a:custGeom>
              <a:avLst/>
              <a:gdLst>
                <a:gd name="T0" fmla="*/ 9 w 20"/>
                <a:gd name="T1" fmla="*/ 0 h 20"/>
                <a:gd name="T2" fmla="*/ 0 w 20"/>
                <a:gd name="T3" fmla="*/ 2 h 20"/>
                <a:gd name="T4" fmla="*/ 9 w 20"/>
                <a:gd name="T5" fmla="*/ 19 h 20"/>
                <a:gd name="T6" fmla="*/ 19 w 20"/>
                <a:gd name="T7" fmla="*/ 14 h 20"/>
                <a:gd name="T8" fmla="*/ 9 w 20"/>
                <a:gd name="T9" fmla="*/ 0 h 20"/>
              </a:gdLst>
              <a:ahLst/>
              <a:cxnLst>
                <a:cxn ang="0">
                  <a:pos x="T0" y="T1"/>
                </a:cxn>
                <a:cxn ang="0">
                  <a:pos x="T2" y="T3"/>
                </a:cxn>
                <a:cxn ang="0">
                  <a:pos x="T4" y="T5"/>
                </a:cxn>
                <a:cxn ang="0">
                  <a:pos x="T6" y="T7"/>
                </a:cxn>
                <a:cxn ang="0">
                  <a:pos x="T8" y="T9"/>
                </a:cxn>
              </a:cxnLst>
              <a:rect l="0" t="0" r="r" b="b"/>
              <a:pathLst>
                <a:path w="20" h="20">
                  <a:moveTo>
                    <a:pt x="9" y="0"/>
                  </a:moveTo>
                  <a:lnTo>
                    <a:pt x="0" y="2"/>
                  </a:lnTo>
                  <a:lnTo>
                    <a:pt x="9" y="19"/>
                  </a:lnTo>
                  <a:lnTo>
                    <a:pt x="19" y="14"/>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49" name="Freeform 148"/>
            <p:cNvSpPr>
              <a:spLocks/>
            </p:cNvSpPr>
            <p:nvPr/>
          </p:nvSpPr>
          <p:spPr bwMode="auto">
            <a:xfrm>
              <a:off x="3466" y="398"/>
              <a:ext cx="20" cy="20"/>
            </a:xfrm>
            <a:custGeom>
              <a:avLst/>
              <a:gdLst>
                <a:gd name="T0" fmla="*/ 7 w 20"/>
                <a:gd name="T1" fmla="*/ 0 h 20"/>
                <a:gd name="T2" fmla="*/ 2 w 20"/>
                <a:gd name="T3" fmla="*/ 0 h 20"/>
                <a:gd name="T4" fmla="*/ 0 w 20"/>
                <a:gd name="T5" fmla="*/ 16 h 20"/>
                <a:gd name="T6" fmla="*/ 9 w 20"/>
                <a:gd name="T7" fmla="*/ 16 h 20"/>
                <a:gd name="T8" fmla="*/ 12 w 20"/>
                <a:gd name="T9" fmla="*/ 4 h 20"/>
                <a:gd name="T10" fmla="*/ 7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7" y="0"/>
                  </a:moveTo>
                  <a:lnTo>
                    <a:pt x="2" y="0"/>
                  </a:lnTo>
                  <a:lnTo>
                    <a:pt x="0" y="16"/>
                  </a:lnTo>
                  <a:lnTo>
                    <a:pt x="9" y="16"/>
                  </a:lnTo>
                  <a:lnTo>
                    <a:pt x="12" y="4"/>
                  </a:lnTo>
                  <a:lnTo>
                    <a:pt x="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50" name="Freeform 149"/>
            <p:cNvSpPr>
              <a:spLocks/>
            </p:cNvSpPr>
            <p:nvPr/>
          </p:nvSpPr>
          <p:spPr bwMode="auto">
            <a:xfrm>
              <a:off x="3473" y="398"/>
              <a:ext cx="20" cy="20"/>
            </a:xfrm>
            <a:custGeom>
              <a:avLst/>
              <a:gdLst>
                <a:gd name="T0" fmla="*/ 19 w 20"/>
                <a:gd name="T1" fmla="*/ 0 h 20"/>
                <a:gd name="T2" fmla="*/ 0 w 20"/>
                <a:gd name="T3" fmla="*/ 0 h 20"/>
                <a:gd name="T4" fmla="*/ 0 w 20"/>
                <a:gd name="T5" fmla="*/ 9 h 20"/>
                <a:gd name="T6" fmla="*/ 16 w 20"/>
                <a:gd name="T7" fmla="*/ 9 h 20"/>
                <a:gd name="T8" fmla="*/ 19 w 20"/>
                <a:gd name="T9" fmla="*/ 0 h 20"/>
              </a:gdLst>
              <a:ahLst/>
              <a:cxnLst>
                <a:cxn ang="0">
                  <a:pos x="T0" y="T1"/>
                </a:cxn>
                <a:cxn ang="0">
                  <a:pos x="T2" y="T3"/>
                </a:cxn>
                <a:cxn ang="0">
                  <a:pos x="T4" y="T5"/>
                </a:cxn>
                <a:cxn ang="0">
                  <a:pos x="T6" y="T7"/>
                </a:cxn>
                <a:cxn ang="0">
                  <a:pos x="T8" y="T9"/>
                </a:cxn>
              </a:cxnLst>
              <a:rect l="0" t="0" r="r" b="b"/>
              <a:pathLst>
                <a:path w="20" h="20">
                  <a:moveTo>
                    <a:pt x="19" y="0"/>
                  </a:moveTo>
                  <a:lnTo>
                    <a:pt x="0" y="0"/>
                  </a:lnTo>
                  <a:lnTo>
                    <a:pt x="0" y="9"/>
                  </a:lnTo>
                  <a:lnTo>
                    <a:pt x="16" y="9"/>
                  </a:lnTo>
                  <a:lnTo>
                    <a:pt x="1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51" name="Freeform 150"/>
            <p:cNvSpPr>
              <a:spLocks/>
            </p:cNvSpPr>
            <p:nvPr/>
          </p:nvSpPr>
          <p:spPr bwMode="auto">
            <a:xfrm>
              <a:off x="3679" y="595"/>
              <a:ext cx="24" cy="24"/>
            </a:xfrm>
            <a:custGeom>
              <a:avLst/>
              <a:gdLst>
                <a:gd name="T0" fmla="*/ 23 w 24"/>
                <a:gd name="T1" fmla="*/ 0 h 24"/>
                <a:gd name="T2" fmla="*/ 12 w 24"/>
                <a:gd name="T3" fmla="*/ 0 h 24"/>
                <a:gd name="T4" fmla="*/ 0 w 24"/>
                <a:gd name="T5" fmla="*/ 9 h 24"/>
                <a:gd name="T6" fmla="*/ 7 w 24"/>
                <a:gd name="T7" fmla="*/ 19 h 24"/>
                <a:gd name="T8" fmla="*/ 21 w 24"/>
                <a:gd name="T9" fmla="*/ 23 h 24"/>
                <a:gd name="T10" fmla="*/ 23 w 24"/>
                <a:gd name="T11" fmla="*/ 19 h 24"/>
                <a:gd name="T12" fmla="*/ 23 w 24"/>
                <a:gd name="T13" fmla="*/ 0 h 24"/>
              </a:gdLst>
              <a:ahLst/>
              <a:cxnLst>
                <a:cxn ang="0">
                  <a:pos x="T0" y="T1"/>
                </a:cxn>
                <a:cxn ang="0">
                  <a:pos x="T2" y="T3"/>
                </a:cxn>
                <a:cxn ang="0">
                  <a:pos x="T4" y="T5"/>
                </a:cxn>
                <a:cxn ang="0">
                  <a:pos x="T6" y="T7"/>
                </a:cxn>
                <a:cxn ang="0">
                  <a:pos x="T8" y="T9"/>
                </a:cxn>
                <a:cxn ang="0">
                  <a:pos x="T10" y="T11"/>
                </a:cxn>
                <a:cxn ang="0">
                  <a:pos x="T12" y="T13"/>
                </a:cxn>
              </a:cxnLst>
              <a:rect l="0" t="0" r="r" b="b"/>
              <a:pathLst>
                <a:path w="24" h="24">
                  <a:moveTo>
                    <a:pt x="23" y="0"/>
                  </a:moveTo>
                  <a:lnTo>
                    <a:pt x="12" y="0"/>
                  </a:lnTo>
                  <a:lnTo>
                    <a:pt x="0" y="9"/>
                  </a:lnTo>
                  <a:lnTo>
                    <a:pt x="7" y="19"/>
                  </a:lnTo>
                  <a:lnTo>
                    <a:pt x="21" y="23"/>
                  </a:lnTo>
                  <a:lnTo>
                    <a:pt x="23" y="19"/>
                  </a:lnTo>
                  <a:lnTo>
                    <a:pt x="23" y="0"/>
                  </a:lnTo>
                </a:path>
              </a:pathLst>
            </a:custGeom>
            <a:solidFill>
              <a:srgbClr val="545454"/>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52" name="Freeform 151"/>
            <p:cNvSpPr>
              <a:spLocks/>
            </p:cNvSpPr>
            <p:nvPr/>
          </p:nvSpPr>
          <p:spPr bwMode="auto">
            <a:xfrm>
              <a:off x="3691" y="590"/>
              <a:ext cx="20" cy="20"/>
            </a:xfrm>
            <a:custGeom>
              <a:avLst/>
              <a:gdLst>
                <a:gd name="T0" fmla="*/ 16 w 20"/>
                <a:gd name="T1" fmla="*/ 0 h 20"/>
                <a:gd name="T2" fmla="*/ 0 w 20"/>
                <a:gd name="T3" fmla="*/ 0 h 20"/>
                <a:gd name="T4" fmla="*/ 0 w 20"/>
                <a:gd name="T5" fmla="*/ 9 h 20"/>
                <a:gd name="T6" fmla="*/ 11 w 20"/>
                <a:gd name="T7" fmla="*/ 9 h 20"/>
                <a:gd name="T8" fmla="*/ 16 w 20"/>
                <a:gd name="T9" fmla="*/ 4 h 20"/>
                <a:gd name="T10" fmla="*/ 16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16" y="0"/>
                  </a:moveTo>
                  <a:lnTo>
                    <a:pt x="0" y="0"/>
                  </a:lnTo>
                  <a:lnTo>
                    <a:pt x="0" y="9"/>
                  </a:lnTo>
                  <a:lnTo>
                    <a:pt x="11" y="9"/>
                  </a:lnTo>
                  <a:lnTo>
                    <a:pt x="16" y="4"/>
                  </a:lnTo>
                  <a:lnTo>
                    <a:pt x="16"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53" name="Freeform 152"/>
            <p:cNvSpPr>
              <a:spLocks/>
            </p:cNvSpPr>
            <p:nvPr/>
          </p:nvSpPr>
          <p:spPr bwMode="auto">
            <a:xfrm>
              <a:off x="3698" y="595"/>
              <a:ext cx="20" cy="22"/>
            </a:xfrm>
            <a:custGeom>
              <a:avLst/>
              <a:gdLst>
                <a:gd name="T0" fmla="*/ 9 w 20"/>
                <a:gd name="T1" fmla="*/ 0 h 22"/>
                <a:gd name="T2" fmla="*/ 0 w 20"/>
                <a:gd name="T3" fmla="*/ 0 h 22"/>
                <a:gd name="T4" fmla="*/ 0 w 20"/>
                <a:gd name="T5" fmla="*/ 19 h 22"/>
                <a:gd name="T6" fmla="*/ 9 w 20"/>
                <a:gd name="T7" fmla="*/ 21 h 22"/>
                <a:gd name="T8" fmla="*/ 9 w 20"/>
                <a:gd name="T9" fmla="*/ 0 h 22"/>
              </a:gdLst>
              <a:ahLst/>
              <a:cxnLst>
                <a:cxn ang="0">
                  <a:pos x="T0" y="T1"/>
                </a:cxn>
                <a:cxn ang="0">
                  <a:pos x="T2" y="T3"/>
                </a:cxn>
                <a:cxn ang="0">
                  <a:pos x="T4" y="T5"/>
                </a:cxn>
                <a:cxn ang="0">
                  <a:pos x="T6" y="T7"/>
                </a:cxn>
                <a:cxn ang="0">
                  <a:pos x="T8" y="T9"/>
                </a:cxn>
              </a:cxnLst>
              <a:rect l="0" t="0" r="r" b="b"/>
              <a:pathLst>
                <a:path w="20" h="22">
                  <a:moveTo>
                    <a:pt x="9" y="0"/>
                  </a:moveTo>
                  <a:lnTo>
                    <a:pt x="0" y="0"/>
                  </a:lnTo>
                  <a:lnTo>
                    <a:pt x="0" y="19"/>
                  </a:lnTo>
                  <a:lnTo>
                    <a:pt x="9" y="21"/>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54" name="Freeform 153"/>
            <p:cNvSpPr>
              <a:spLocks/>
            </p:cNvSpPr>
            <p:nvPr/>
          </p:nvSpPr>
          <p:spPr bwMode="auto">
            <a:xfrm>
              <a:off x="3696" y="612"/>
              <a:ext cx="20" cy="20"/>
            </a:xfrm>
            <a:custGeom>
              <a:avLst/>
              <a:gdLst>
                <a:gd name="T0" fmla="*/ 2 w 20"/>
                <a:gd name="T1" fmla="*/ 0 h 20"/>
                <a:gd name="T2" fmla="*/ 0 w 20"/>
                <a:gd name="T3" fmla="*/ 4 h 20"/>
                <a:gd name="T4" fmla="*/ 2 w 20"/>
                <a:gd name="T5" fmla="*/ 12 h 20"/>
                <a:gd name="T6" fmla="*/ 7 w 20"/>
                <a:gd name="T7" fmla="*/ 12 h 20"/>
                <a:gd name="T8" fmla="*/ 11 w 20"/>
                <a:gd name="T9" fmla="*/ 4 h 20"/>
                <a:gd name="T10" fmla="*/ 2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2" y="0"/>
                  </a:moveTo>
                  <a:lnTo>
                    <a:pt x="0" y="4"/>
                  </a:lnTo>
                  <a:lnTo>
                    <a:pt x="2" y="12"/>
                  </a:lnTo>
                  <a:lnTo>
                    <a:pt x="7" y="12"/>
                  </a:lnTo>
                  <a:lnTo>
                    <a:pt x="11" y="4"/>
                  </a:lnTo>
                  <a:lnTo>
                    <a:pt x="2"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55" name="Freeform 154"/>
            <p:cNvSpPr>
              <a:spLocks/>
            </p:cNvSpPr>
            <p:nvPr/>
          </p:nvSpPr>
          <p:spPr bwMode="auto">
            <a:xfrm>
              <a:off x="3682" y="610"/>
              <a:ext cx="21" cy="20"/>
            </a:xfrm>
            <a:custGeom>
              <a:avLst/>
              <a:gdLst>
                <a:gd name="T0" fmla="*/ 7 w 21"/>
                <a:gd name="T1" fmla="*/ 0 h 20"/>
                <a:gd name="T2" fmla="*/ 0 w 21"/>
                <a:gd name="T3" fmla="*/ 7 h 20"/>
                <a:gd name="T4" fmla="*/ 2 w 21"/>
                <a:gd name="T5" fmla="*/ 9 h 20"/>
                <a:gd name="T6" fmla="*/ 16 w 21"/>
                <a:gd name="T7" fmla="*/ 14 h 20"/>
                <a:gd name="T8" fmla="*/ 21 w 21"/>
                <a:gd name="T9" fmla="*/ 4 h 20"/>
                <a:gd name="T10" fmla="*/ 7 w 21"/>
                <a:gd name="T11" fmla="*/ 0 h 20"/>
              </a:gdLst>
              <a:ahLst/>
              <a:cxnLst>
                <a:cxn ang="0">
                  <a:pos x="T0" y="T1"/>
                </a:cxn>
                <a:cxn ang="0">
                  <a:pos x="T2" y="T3"/>
                </a:cxn>
                <a:cxn ang="0">
                  <a:pos x="T4" y="T5"/>
                </a:cxn>
                <a:cxn ang="0">
                  <a:pos x="T6" y="T7"/>
                </a:cxn>
                <a:cxn ang="0">
                  <a:pos x="T8" y="T9"/>
                </a:cxn>
                <a:cxn ang="0">
                  <a:pos x="T10" y="T11"/>
                </a:cxn>
              </a:cxnLst>
              <a:rect l="0" t="0" r="r" b="b"/>
              <a:pathLst>
                <a:path w="21" h="20">
                  <a:moveTo>
                    <a:pt x="7" y="0"/>
                  </a:moveTo>
                  <a:lnTo>
                    <a:pt x="0" y="7"/>
                  </a:lnTo>
                  <a:lnTo>
                    <a:pt x="2" y="9"/>
                  </a:lnTo>
                  <a:lnTo>
                    <a:pt x="16" y="14"/>
                  </a:lnTo>
                  <a:lnTo>
                    <a:pt x="21" y="4"/>
                  </a:lnTo>
                  <a:lnTo>
                    <a:pt x="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56" name="Freeform 155"/>
            <p:cNvSpPr>
              <a:spLocks/>
            </p:cNvSpPr>
            <p:nvPr/>
          </p:nvSpPr>
          <p:spPr bwMode="auto">
            <a:xfrm>
              <a:off x="3672" y="600"/>
              <a:ext cx="20" cy="20"/>
            </a:xfrm>
            <a:custGeom>
              <a:avLst/>
              <a:gdLst>
                <a:gd name="T0" fmla="*/ 4 w 20"/>
                <a:gd name="T1" fmla="*/ 0 h 20"/>
                <a:gd name="T2" fmla="*/ 0 w 20"/>
                <a:gd name="T3" fmla="*/ 4 h 20"/>
                <a:gd name="T4" fmla="*/ 9 w 20"/>
                <a:gd name="T5" fmla="*/ 16 h 20"/>
                <a:gd name="T6" fmla="*/ 19 w 20"/>
                <a:gd name="T7" fmla="*/ 11 h 20"/>
                <a:gd name="T8" fmla="*/ 12 w 20"/>
                <a:gd name="T9" fmla="*/ 2 h 20"/>
                <a:gd name="T10" fmla="*/ 4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4" y="0"/>
                  </a:moveTo>
                  <a:lnTo>
                    <a:pt x="0" y="4"/>
                  </a:lnTo>
                  <a:lnTo>
                    <a:pt x="9" y="16"/>
                  </a:lnTo>
                  <a:lnTo>
                    <a:pt x="19" y="11"/>
                  </a:lnTo>
                  <a:lnTo>
                    <a:pt x="12" y="2"/>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57" name="Freeform 156"/>
            <p:cNvSpPr>
              <a:spLocks/>
            </p:cNvSpPr>
            <p:nvPr/>
          </p:nvSpPr>
          <p:spPr bwMode="auto">
            <a:xfrm>
              <a:off x="3677" y="590"/>
              <a:ext cx="20" cy="20"/>
            </a:xfrm>
            <a:custGeom>
              <a:avLst/>
              <a:gdLst>
                <a:gd name="T0" fmla="*/ 14 w 20"/>
                <a:gd name="T1" fmla="*/ 0 h 20"/>
                <a:gd name="T2" fmla="*/ 12 w 20"/>
                <a:gd name="T3" fmla="*/ 0 h 20"/>
                <a:gd name="T4" fmla="*/ 0 w 20"/>
                <a:gd name="T5" fmla="*/ 9 h 20"/>
                <a:gd name="T6" fmla="*/ 4 w 20"/>
                <a:gd name="T7" fmla="*/ 19 h 20"/>
                <a:gd name="T8" fmla="*/ 16 w 20"/>
                <a:gd name="T9" fmla="*/ 9 h 20"/>
                <a:gd name="T10" fmla="*/ 14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14" y="0"/>
                  </a:moveTo>
                  <a:lnTo>
                    <a:pt x="12" y="0"/>
                  </a:lnTo>
                  <a:lnTo>
                    <a:pt x="0" y="9"/>
                  </a:lnTo>
                  <a:lnTo>
                    <a:pt x="4" y="19"/>
                  </a:lnTo>
                  <a:lnTo>
                    <a:pt x="16" y="9"/>
                  </a:lnTo>
                  <a:lnTo>
                    <a:pt x="1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58" name="Freeform 157"/>
            <p:cNvSpPr>
              <a:spLocks/>
            </p:cNvSpPr>
            <p:nvPr/>
          </p:nvSpPr>
          <p:spPr bwMode="auto">
            <a:xfrm>
              <a:off x="3766" y="658"/>
              <a:ext cx="40" cy="60"/>
            </a:xfrm>
            <a:custGeom>
              <a:avLst/>
              <a:gdLst>
                <a:gd name="T0" fmla="*/ 28 w 40"/>
                <a:gd name="T1" fmla="*/ 0 h 60"/>
                <a:gd name="T2" fmla="*/ 16 w 40"/>
                <a:gd name="T3" fmla="*/ 2 h 60"/>
                <a:gd name="T4" fmla="*/ 7 w 40"/>
                <a:gd name="T5" fmla="*/ 9 h 60"/>
                <a:gd name="T6" fmla="*/ 0 w 40"/>
                <a:gd name="T7" fmla="*/ 36 h 60"/>
                <a:gd name="T8" fmla="*/ 7 w 40"/>
                <a:gd name="T9" fmla="*/ 52 h 60"/>
                <a:gd name="T10" fmla="*/ 14 w 40"/>
                <a:gd name="T11" fmla="*/ 60 h 60"/>
                <a:gd name="T12" fmla="*/ 21 w 40"/>
                <a:gd name="T13" fmla="*/ 52 h 60"/>
                <a:gd name="T14" fmla="*/ 33 w 40"/>
                <a:gd name="T15" fmla="*/ 33 h 60"/>
                <a:gd name="T16" fmla="*/ 40 w 40"/>
                <a:gd name="T17" fmla="*/ 12 h 60"/>
                <a:gd name="T18" fmla="*/ 28 w 40"/>
                <a:gd name="T19" fmla="*/ 0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0" h="60">
                  <a:moveTo>
                    <a:pt x="28" y="0"/>
                  </a:moveTo>
                  <a:lnTo>
                    <a:pt x="16" y="2"/>
                  </a:lnTo>
                  <a:lnTo>
                    <a:pt x="7" y="9"/>
                  </a:lnTo>
                  <a:lnTo>
                    <a:pt x="0" y="36"/>
                  </a:lnTo>
                  <a:lnTo>
                    <a:pt x="7" y="52"/>
                  </a:lnTo>
                  <a:lnTo>
                    <a:pt x="14" y="60"/>
                  </a:lnTo>
                  <a:lnTo>
                    <a:pt x="21" y="52"/>
                  </a:lnTo>
                  <a:lnTo>
                    <a:pt x="33" y="33"/>
                  </a:lnTo>
                  <a:lnTo>
                    <a:pt x="40" y="12"/>
                  </a:lnTo>
                  <a:lnTo>
                    <a:pt x="28" y="0"/>
                  </a:lnTo>
                </a:path>
              </a:pathLst>
            </a:custGeom>
            <a:solidFill>
              <a:srgbClr val="545454"/>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59" name="Freeform 158"/>
            <p:cNvSpPr>
              <a:spLocks/>
            </p:cNvSpPr>
            <p:nvPr/>
          </p:nvSpPr>
          <p:spPr bwMode="auto">
            <a:xfrm>
              <a:off x="3792" y="655"/>
              <a:ext cx="20" cy="20"/>
            </a:xfrm>
            <a:custGeom>
              <a:avLst/>
              <a:gdLst>
                <a:gd name="T0" fmla="*/ 4 w 20"/>
                <a:gd name="T1" fmla="*/ 0 h 20"/>
                <a:gd name="T2" fmla="*/ 0 w 20"/>
                <a:gd name="T3" fmla="*/ 4 h 20"/>
                <a:gd name="T4" fmla="*/ 12 w 20"/>
                <a:gd name="T5" fmla="*/ 16 h 20"/>
                <a:gd name="T6" fmla="*/ 19 w 20"/>
                <a:gd name="T7" fmla="*/ 16 h 20"/>
                <a:gd name="T8" fmla="*/ 19 w 20"/>
                <a:gd name="T9" fmla="*/ 12 h 20"/>
                <a:gd name="T10" fmla="*/ 4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4" y="0"/>
                  </a:moveTo>
                  <a:lnTo>
                    <a:pt x="0" y="4"/>
                  </a:lnTo>
                  <a:lnTo>
                    <a:pt x="12" y="16"/>
                  </a:lnTo>
                  <a:lnTo>
                    <a:pt x="19" y="16"/>
                  </a:lnTo>
                  <a:lnTo>
                    <a:pt x="19" y="12"/>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60" name="Freeform 159"/>
            <p:cNvSpPr>
              <a:spLocks/>
            </p:cNvSpPr>
            <p:nvPr/>
          </p:nvSpPr>
          <p:spPr bwMode="auto">
            <a:xfrm>
              <a:off x="3794" y="667"/>
              <a:ext cx="20" cy="27"/>
            </a:xfrm>
            <a:custGeom>
              <a:avLst/>
              <a:gdLst>
                <a:gd name="T0" fmla="*/ 7 w 20"/>
                <a:gd name="T1" fmla="*/ 0 h 27"/>
                <a:gd name="T2" fmla="*/ 0 w 20"/>
                <a:gd name="T3" fmla="*/ 21 h 27"/>
                <a:gd name="T4" fmla="*/ 9 w 20"/>
                <a:gd name="T5" fmla="*/ 26 h 27"/>
                <a:gd name="T6" fmla="*/ 16 w 20"/>
                <a:gd name="T7" fmla="*/ 4 h 27"/>
                <a:gd name="T8" fmla="*/ 7 w 20"/>
                <a:gd name="T9" fmla="*/ 0 h 27"/>
              </a:gdLst>
              <a:ahLst/>
              <a:cxnLst>
                <a:cxn ang="0">
                  <a:pos x="T0" y="T1"/>
                </a:cxn>
                <a:cxn ang="0">
                  <a:pos x="T2" y="T3"/>
                </a:cxn>
                <a:cxn ang="0">
                  <a:pos x="T4" y="T5"/>
                </a:cxn>
                <a:cxn ang="0">
                  <a:pos x="T6" y="T7"/>
                </a:cxn>
                <a:cxn ang="0">
                  <a:pos x="T8" y="T9"/>
                </a:cxn>
              </a:cxnLst>
              <a:rect l="0" t="0" r="r" b="b"/>
              <a:pathLst>
                <a:path w="20" h="27">
                  <a:moveTo>
                    <a:pt x="7" y="0"/>
                  </a:moveTo>
                  <a:lnTo>
                    <a:pt x="0" y="21"/>
                  </a:lnTo>
                  <a:lnTo>
                    <a:pt x="9" y="26"/>
                  </a:lnTo>
                  <a:lnTo>
                    <a:pt x="16" y="4"/>
                  </a:lnTo>
                  <a:lnTo>
                    <a:pt x="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61" name="Freeform 160"/>
            <p:cNvSpPr>
              <a:spLocks/>
            </p:cNvSpPr>
            <p:nvPr/>
          </p:nvSpPr>
          <p:spPr bwMode="auto">
            <a:xfrm>
              <a:off x="3782" y="689"/>
              <a:ext cx="22" cy="24"/>
            </a:xfrm>
            <a:custGeom>
              <a:avLst/>
              <a:gdLst>
                <a:gd name="T0" fmla="*/ 11 w 22"/>
                <a:gd name="T1" fmla="*/ 0 h 24"/>
                <a:gd name="T2" fmla="*/ 0 w 22"/>
                <a:gd name="T3" fmla="*/ 19 h 24"/>
                <a:gd name="T4" fmla="*/ 7 w 22"/>
                <a:gd name="T5" fmla="*/ 23 h 24"/>
                <a:gd name="T6" fmla="*/ 9 w 22"/>
                <a:gd name="T7" fmla="*/ 23 h 24"/>
                <a:gd name="T8" fmla="*/ 21 w 22"/>
                <a:gd name="T9" fmla="*/ 4 h 24"/>
                <a:gd name="T10" fmla="*/ 11 w 22"/>
                <a:gd name="T11" fmla="*/ 0 h 24"/>
              </a:gdLst>
              <a:ahLst/>
              <a:cxnLst>
                <a:cxn ang="0">
                  <a:pos x="T0" y="T1"/>
                </a:cxn>
                <a:cxn ang="0">
                  <a:pos x="T2" y="T3"/>
                </a:cxn>
                <a:cxn ang="0">
                  <a:pos x="T4" y="T5"/>
                </a:cxn>
                <a:cxn ang="0">
                  <a:pos x="T6" y="T7"/>
                </a:cxn>
                <a:cxn ang="0">
                  <a:pos x="T8" y="T9"/>
                </a:cxn>
                <a:cxn ang="0">
                  <a:pos x="T10" y="T11"/>
                </a:cxn>
              </a:cxnLst>
              <a:rect l="0" t="0" r="r" b="b"/>
              <a:pathLst>
                <a:path w="22" h="24">
                  <a:moveTo>
                    <a:pt x="11" y="0"/>
                  </a:moveTo>
                  <a:lnTo>
                    <a:pt x="0" y="19"/>
                  </a:lnTo>
                  <a:lnTo>
                    <a:pt x="7" y="23"/>
                  </a:lnTo>
                  <a:lnTo>
                    <a:pt x="9" y="23"/>
                  </a:lnTo>
                  <a:lnTo>
                    <a:pt x="21" y="4"/>
                  </a:lnTo>
                  <a:lnTo>
                    <a:pt x="11"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62" name="Freeform 161"/>
            <p:cNvSpPr>
              <a:spLocks/>
            </p:cNvSpPr>
            <p:nvPr/>
          </p:nvSpPr>
          <p:spPr bwMode="auto">
            <a:xfrm>
              <a:off x="3777" y="708"/>
              <a:ext cx="20" cy="20"/>
            </a:xfrm>
            <a:custGeom>
              <a:avLst/>
              <a:gdLst>
                <a:gd name="T0" fmla="*/ 7 w 20"/>
                <a:gd name="T1" fmla="*/ 0 h 20"/>
                <a:gd name="T2" fmla="*/ 0 w 20"/>
                <a:gd name="T3" fmla="*/ 7 h 20"/>
                <a:gd name="T4" fmla="*/ 0 w 20"/>
                <a:gd name="T5" fmla="*/ 12 h 20"/>
                <a:gd name="T6" fmla="*/ 2 w 20"/>
                <a:gd name="T7" fmla="*/ 16 h 20"/>
                <a:gd name="T8" fmla="*/ 11 w 20"/>
                <a:gd name="T9" fmla="*/ 4 h 20"/>
                <a:gd name="T10" fmla="*/ 7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7" y="0"/>
                  </a:moveTo>
                  <a:lnTo>
                    <a:pt x="0" y="7"/>
                  </a:lnTo>
                  <a:lnTo>
                    <a:pt x="0" y="12"/>
                  </a:lnTo>
                  <a:lnTo>
                    <a:pt x="2" y="16"/>
                  </a:lnTo>
                  <a:lnTo>
                    <a:pt x="11" y="4"/>
                  </a:lnTo>
                  <a:lnTo>
                    <a:pt x="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63" name="Freeform 162"/>
            <p:cNvSpPr>
              <a:spLocks/>
            </p:cNvSpPr>
            <p:nvPr/>
          </p:nvSpPr>
          <p:spPr bwMode="auto">
            <a:xfrm>
              <a:off x="3768" y="708"/>
              <a:ext cx="20" cy="20"/>
            </a:xfrm>
            <a:custGeom>
              <a:avLst/>
              <a:gdLst>
                <a:gd name="T0" fmla="*/ 7 w 20"/>
                <a:gd name="T1" fmla="*/ 0 h 20"/>
                <a:gd name="T2" fmla="*/ 0 w 20"/>
                <a:gd name="T3" fmla="*/ 4 h 20"/>
                <a:gd name="T4" fmla="*/ 9 w 20"/>
                <a:gd name="T5" fmla="*/ 12 h 20"/>
                <a:gd name="T6" fmla="*/ 14 w 20"/>
                <a:gd name="T7" fmla="*/ 7 h 20"/>
                <a:gd name="T8" fmla="*/ 7 w 20"/>
                <a:gd name="T9" fmla="*/ 0 h 20"/>
              </a:gdLst>
              <a:ahLst/>
              <a:cxnLst>
                <a:cxn ang="0">
                  <a:pos x="T0" y="T1"/>
                </a:cxn>
                <a:cxn ang="0">
                  <a:pos x="T2" y="T3"/>
                </a:cxn>
                <a:cxn ang="0">
                  <a:pos x="T4" y="T5"/>
                </a:cxn>
                <a:cxn ang="0">
                  <a:pos x="T6" y="T7"/>
                </a:cxn>
                <a:cxn ang="0">
                  <a:pos x="T8" y="T9"/>
                </a:cxn>
              </a:cxnLst>
              <a:rect l="0" t="0" r="r" b="b"/>
              <a:pathLst>
                <a:path w="20" h="20">
                  <a:moveTo>
                    <a:pt x="7" y="0"/>
                  </a:moveTo>
                  <a:lnTo>
                    <a:pt x="0" y="4"/>
                  </a:lnTo>
                  <a:lnTo>
                    <a:pt x="9" y="12"/>
                  </a:lnTo>
                  <a:lnTo>
                    <a:pt x="14" y="7"/>
                  </a:lnTo>
                  <a:lnTo>
                    <a:pt x="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64" name="Freeform 163"/>
            <p:cNvSpPr>
              <a:spLocks/>
            </p:cNvSpPr>
            <p:nvPr/>
          </p:nvSpPr>
          <p:spPr bwMode="auto">
            <a:xfrm>
              <a:off x="3761" y="691"/>
              <a:ext cx="20" cy="22"/>
            </a:xfrm>
            <a:custGeom>
              <a:avLst/>
              <a:gdLst>
                <a:gd name="T0" fmla="*/ 9 w 20"/>
                <a:gd name="T1" fmla="*/ 0 h 22"/>
                <a:gd name="T2" fmla="*/ 0 w 20"/>
                <a:gd name="T3" fmla="*/ 0 h 22"/>
                <a:gd name="T4" fmla="*/ 0 w 20"/>
                <a:gd name="T5" fmla="*/ 2 h 22"/>
                <a:gd name="T6" fmla="*/ 7 w 20"/>
                <a:gd name="T7" fmla="*/ 21 h 22"/>
                <a:gd name="T8" fmla="*/ 16 w 20"/>
                <a:gd name="T9" fmla="*/ 16 h 22"/>
                <a:gd name="T10" fmla="*/ 9 w 20"/>
                <a:gd name="T11" fmla="*/ 0 h 22"/>
              </a:gdLst>
              <a:ahLst/>
              <a:cxnLst>
                <a:cxn ang="0">
                  <a:pos x="T0" y="T1"/>
                </a:cxn>
                <a:cxn ang="0">
                  <a:pos x="T2" y="T3"/>
                </a:cxn>
                <a:cxn ang="0">
                  <a:pos x="T4" y="T5"/>
                </a:cxn>
                <a:cxn ang="0">
                  <a:pos x="T6" y="T7"/>
                </a:cxn>
                <a:cxn ang="0">
                  <a:pos x="T8" y="T9"/>
                </a:cxn>
                <a:cxn ang="0">
                  <a:pos x="T10" y="T11"/>
                </a:cxn>
              </a:cxnLst>
              <a:rect l="0" t="0" r="r" b="b"/>
              <a:pathLst>
                <a:path w="20" h="22">
                  <a:moveTo>
                    <a:pt x="9" y="0"/>
                  </a:moveTo>
                  <a:lnTo>
                    <a:pt x="0" y="0"/>
                  </a:lnTo>
                  <a:lnTo>
                    <a:pt x="0" y="2"/>
                  </a:lnTo>
                  <a:lnTo>
                    <a:pt x="7" y="21"/>
                  </a:lnTo>
                  <a:lnTo>
                    <a:pt x="16" y="16"/>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65" name="Freeform 164"/>
            <p:cNvSpPr>
              <a:spLocks/>
            </p:cNvSpPr>
            <p:nvPr/>
          </p:nvSpPr>
          <p:spPr bwMode="auto">
            <a:xfrm>
              <a:off x="3761" y="662"/>
              <a:ext cx="20" cy="34"/>
            </a:xfrm>
            <a:custGeom>
              <a:avLst/>
              <a:gdLst>
                <a:gd name="T0" fmla="*/ 9 w 20"/>
                <a:gd name="T1" fmla="*/ 0 h 34"/>
                <a:gd name="T2" fmla="*/ 7 w 20"/>
                <a:gd name="T3" fmla="*/ 2 h 34"/>
                <a:gd name="T4" fmla="*/ 0 w 20"/>
                <a:gd name="T5" fmla="*/ 28 h 34"/>
                <a:gd name="T6" fmla="*/ 9 w 20"/>
                <a:gd name="T7" fmla="*/ 33 h 34"/>
                <a:gd name="T8" fmla="*/ 16 w 20"/>
                <a:gd name="T9" fmla="*/ 7 h 34"/>
                <a:gd name="T10" fmla="*/ 9 w 20"/>
                <a:gd name="T11" fmla="*/ 0 h 34"/>
              </a:gdLst>
              <a:ahLst/>
              <a:cxnLst>
                <a:cxn ang="0">
                  <a:pos x="T0" y="T1"/>
                </a:cxn>
                <a:cxn ang="0">
                  <a:pos x="T2" y="T3"/>
                </a:cxn>
                <a:cxn ang="0">
                  <a:pos x="T4" y="T5"/>
                </a:cxn>
                <a:cxn ang="0">
                  <a:pos x="T6" y="T7"/>
                </a:cxn>
                <a:cxn ang="0">
                  <a:pos x="T8" y="T9"/>
                </a:cxn>
                <a:cxn ang="0">
                  <a:pos x="T10" y="T11"/>
                </a:cxn>
              </a:cxnLst>
              <a:rect l="0" t="0" r="r" b="b"/>
              <a:pathLst>
                <a:path w="20" h="34">
                  <a:moveTo>
                    <a:pt x="9" y="0"/>
                  </a:moveTo>
                  <a:lnTo>
                    <a:pt x="7" y="2"/>
                  </a:lnTo>
                  <a:lnTo>
                    <a:pt x="0" y="28"/>
                  </a:lnTo>
                  <a:lnTo>
                    <a:pt x="9" y="33"/>
                  </a:lnTo>
                  <a:lnTo>
                    <a:pt x="16" y="7"/>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66" name="Freeform 165"/>
            <p:cNvSpPr>
              <a:spLocks/>
            </p:cNvSpPr>
            <p:nvPr/>
          </p:nvSpPr>
          <p:spPr bwMode="auto">
            <a:xfrm>
              <a:off x="3770" y="655"/>
              <a:ext cx="20" cy="20"/>
            </a:xfrm>
            <a:custGeom>
              <a:avLst/>
              <a:gdLst>
                <a:gd name="T0" fmla="*/ 12 w 20"/>
                <a:gd name="T1" fmla="*/ 0 h 20"/>
                <a:gd name="T2" fmla="*/ 9 w 20"/>
                <a:gd name="T3" fmla="*/ 0 h 20"/>
                <a:gd name="T4" fmla="*/ 0 w 20"/>
                <a:gd name="T5" fmla="*/ 7 h 20"/>
                <a:gd name="T6" fmla="*/ 4 w 20"/>
                <a:gd name="T7" fmla="*/ 16 h 20"/>
                <a:gd name="T8" fmla="*/ 14 w 20"/>
                <a:gd name="T9" fmla="*/ 9 h 20"/>
                <a:gd name="T10" fmla="*/ 12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12" y="0"/>
                  </a:moveTo>
                  <a:lnTo>
                    <a:pt x="9" y="0"/>
                  </a:lnTo>
                  <a:lnTo>
                    <a:pt x="0" y="7"/>
                  </a:lnTo>
                  <a:lnTo>
                    <a:pt x="4" y="16"/>
                  </a:lnTo>
                  <a:lnTo>
                    <a:pt x="14" y="9"/>
                  </a:lnTo>
                  <a:lnTo>
                    <a:pt x="12"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67" name="Freeform 166"/>
            <p:cNvSpPr>
              <a:spLocks/>
            </p:cNvSpPr>
            <p:nvPr/>
          </p:nvSpPr>
          <p:spPr bwMode="auto">
            <a:xfrm>
              <a:off x="3782" y="653"/>
              <a:ext cx="20" cy="20"/>
            </a:xfrm>
            <a:custGeom>
              <a:avLst/>
              <a:gdLst>
                <a:gd name="T0" fmla="*/ 14 w 20"/>
                <a:gd name="T1" fmla="*/ 0 h 20"/>
                <a:gd name="T2" fmla="*/ 0 w 20"/>
                <a:gd name="T3" fmla="*/ 2 h 20"/>
                <a:gd name="T4" fmla="*/ 0 w 20"/>
                <a:gd name="T5" fmla="*/ 12 h 20"/>
                <a:gd name="T6" fmla="*/ 11 w 20"/>
                <a:gd name="T7" fmla="*/ 9 h 20"/>
                <a:gd name="T8" fmla="*/ 14 w 20"/>
                <a:gd name="T9" fmla="*/ 2 h 20"/>
                <a:gd name="T10" fmla="*/ 14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14" y="0"/>
                  </a:moveTo>
                  <a:lnTo>
                    <a:pt x="0" y="2"/>
                  </a:lnTo>
                  <a:lnTo>
                    <a:pt x="0" y="12"/>
                  </a:lnTo>
                  <a:lnTo>
                    <a:pt x="11" y="9"/>
                  </a:lnTo>
                  <a:lnTo>
                    <a:pt x="14" y="2"/>
                  </a:lnTo>
                  <a:lnTo>
                    <a:pt x="1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68" name="Freeform 167"/>
            <p:cNvSpPr>
              <a:spLocks/>
            </p:cNvSpPr>
            <p:nvPr/>
          </p:nvSpPr>
          <p:spPr bwMode="auto">
            <a:xfrm>
              <a:off x="4157" y="718"/>
              <a:ext cx="41" cy="24"/>
            </a:xfrm>
            <a:custGeom>
              <a:avLst/>
              <a:gdLst>
                <a:gd name="T0" fmla="*/ 26 w 41"/>
                <a:gd name="T1" fmla="*/ 0 h 24"/>
                <a:gd name="T2" fmla="*/ 9 w 41"/>
                <a:gd name="T3" fmla="*/ 4 h 24"/>
                <a:gd name="T4" fmla="*/ 0 w 41"/>
                <a:gd name="T5" fmla="*/ 21 h 24"/>
                <a:gd name="T6" fmla="*/ 4 w 41"/>
                <a:gd name="T7" fmla="*/ 23 h 24"/>
                <a:gd name="T8" fmla="*/ 36 w 41"/>
                <a:gd name="T9" fmla="*/ 21 h 24"/>
                <a:gd name="T10" fmla="*/ 40 w 41"/>
                <a:gd name="T11" fmla="*/ 9 h 24"/>
                <a:gd name="T12" fmla="*/ 26 w 41"/>
                <a:gd name="T13" fmla="*/ 0 h 24"/>
              </a:gdLst>
              <a:ahLst/>
              <a:cxnLst>
                <a:cxn ang="0">
                  <a:pos x="T0" y="T1"/>
                </a:cxn>
                <a:cxn ang="0">
                  <a:pos x="T2" y="T3"/>
                </a:cxn>
                <a:cxn ang="0">
                  <a:pos x="T4" y="T5"/>
                </a:cxn>
                <a:cxn ang="0">
                  <a:pos x="T6" y="T7"/>
                </a:cxn>
                <a:cxn ang="0">
                  <a:pos x="T8" y="T9"/>
                </a:cxn>
                <a:cxn ang="0">
                  <a:pos x="T10" y="T11"/>
                </a:cxn>
                <a:cxn ang="0">
                  <a:pos x="T12" y="T13"/>
                </a:cxn>
              </a:cxnLst>
              <a:rect l="0" t="0" r="r" b="b"/>
              <a:pathLst>
                <a:path w="41" h="24">
                  <a:moveTo>
                    <a:pt x="26" y="0"/>
                  </a:moveTo>
                  <a:lnTo>
                    <a:pt x="9" y="4"/>
                  </a:lnTo>
                  <a:lnTo>
                    <a:pt x="0" y="21"/>
                  </a:lnTo>
                  <a:lnTo>
                    <a:pt x="4" y="23"/>
                  </a:lnTo>
                  <a:lnTo>
                    <a:pt x="36" y="21"/>
                  </a:lnTo>
                  <a:lnTo>
                    <a:pt x="40" y="9"/>
                  </a:lnTo>
                  <a:lnTo>
                    <a:pt x="26" y="0"/>
                  </a:lnTo>
                </a:path>
              </a:pathLst>
            </a:custGeom>
            <a:solidFill>
              <a:srgbClr val="545454"/>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69" name="Freeform 168"/>
            <p:cNvSpPr>
              <a:spLocks/>
            </p:cNvSpPr>
            <p:nvPr/>
          </p:nvSpPr>
          <p:spPr bwMode="auto">
            <a:xfrm>
              <a:off x="4188" y="725"/>
              <a:ext cx="20" cy="20"/>
            </a:xfrm>
            <a:custGeom>
              <a:avLst/>
              <a:gdLst>
                <a:gd name="T0" fmla="*/ 4 w 20"/>
                <a:gd name="T1" fmla="*/ 0 h 20"/>
                <a:gd name="T2" fmla="*/ 0 w 20"/>
                <a:gd name="T3" fmla="*/ 11 h 20"/>
                <a:gd name="T4" fmla="*/ 4 w 20"/>
                <a:gd name="T5" fmla="*/ 19 h 20"/>
                <a:gd name="T6" fmla="*/ 7 w 20"/>
                <a:gd name="T7" fmla="*/ 19 h 20"/>
                <a:gd name="T8" fmla="*/ 14 w 20"/>
                <a:gd name="T9" fmla="*/ 4 h 20"/>
                <a:gd name="T10" fmla="*/ 4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4" y="0"/>
                  </a:moveTo>
                  <a:lnTo>
                    <a:pt x="0" y="11"/>
                  </a:lnTo>
                  <a:lnTo>
                    <a:pt x="4" y="19"/>
                  </a:lnTo>
                  <a:lnTo>
                    <a:pt x="7" y="19"/>
                  </a:lnTo>
                  <a:lnTo>
                    <a:pt x="14" y="4"/>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70" name="Freeform 169"/>
            <p:cNvSpPr>
              <a:spLocks/>
            </p:cNvSpPr>
            <p:nvPr/>
          </p:nvSpPr>
          <p:spPr bwMode="auto">
            <a:xfrm>
              <a:off x="4159" y="734"/>
              <a:ext cx="34" cy="20"/>
            </a:xfrm>
            <a:custGeom>
              <a:avLst/>
              <a:gdLst>
                <a:gd name="T0" fmla="*/ 33 w 34"/>
                <a:gd name="T1" fmla="*/ 0 h 20"/>
                <a:gd name="T2" fmla="*/ 2 w 34"/>
                <a:gd name="T3" fmla="*/ 2 h 20"/>
                <a:gd name="T4" fmla="*/ 0 w 34"/>
                <a:gd name="T5" fmla="*/ 12 h 20"/>
                <a:gd name="T6" fmla="*/ 2 w 34"/>
                <a:gd name="T7" fmla="*/ 12 h 20"/>
                <a:gd name="T8" fmla="*/ 33 w 34"/>
                <a:gd name="T9" fmla="*/ 9 h 20"/>
                <a:gd name="T10" fmla="*/ 33 w 34"/>
                <a:gd name="T11" fmla="*/ 0 h 20"/>
              </a:gdLst>
              <a:ahLst/>
              <a:cxnLst>
                <a:cxn ang="0">
                  <a:pos x="T0" y="T1"/>
                </a:cxn>
                <a:cxn ang="0">
                  <a:pos x="T2" y="T3"/>
                </a:cxn>
                <a:cxn ang="0">
                  <a:pos x="T4" y="T5"/>
                </a:cxn>
                <a:cxn ang="0">
                  <a:pos x="T6" y="T7"/>
                </a:cxn>
                <a:cxn ang="0">
                  <a:pos x="T8" y="T9"/>
                </a:cxn>
                <a:cxn ang="0">
                  <a:pos x="T10" y="T11"/>
                </a:cxn>
              </a:cxnLst>
              <a:rect l="0" t="0" r="r" b="b"/>
              <a:pathLst>
                <a:path w="34" h="20">
                  <a:moveTo>
                    <a:pt x="33" y="0"/>
                  </a:moveTo>
                  <a:lnTo>
                    <a:pt x="2" y="2"/>
                  </a:lnTo>
                  <a:lnTo>
                    <a:pt x="0" y="12"/>
                  </a:lnTo>
                  <a:lnTo>
                    <a:pt x="2" y="12"/>
                  </a:lnTo>
                  <a:lnTo>
                    <a:pt x="33" y="9"/>
                  </a:lnTo>
                  <a:lnTo>
                    <a:pt x="33"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71" name="Freeform 170"/>
            <p:cNvSpPr>
              <a:spLocks/>
            </p:cNvSpPr>
            <p:nvPr/>
          </p:nvSpPr>
          <p:spPr bwMode="auto">
            <a:xfrm>
              <a:off x="4150" y="734"/>
              <a:ext cx="20" cy="20"/>
            </a:xfrm>
            <a:custGeom>
              <a:avLst/>
              <a:gdLst>
                <a:gd name="T0" fmla="*/ 9 w 20"/>
                <a:gd name="T1" fmla="*/ 0 h 20"/>
                <a:gd name="T2" fmla="*/ 2 w 20"/>
                <a:gd name="T3" fmla="*/ 2 h 20"/>
                <a:gd name="T4" fmla="*/ 0 w 20"/>
                <a:gd name="T5" fmla="*/ 7 h 20"/>
                <a:gd name="T6" fmla="*/ 9 w 20"/>
                <a:gd name="T7" fmla="*/ 12 h 20"/>
                <a:gd name="T8" fmla="*/ 14 w 20"/>
                <a:gd name="T9" fmla="*/ 2 h 20"/>
                <a:gd name="T10" fmla="*/ 9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9" y="0"/>
                  </a:moveTo>
                  <a:lnTo>
                    <a:pt x="2" y="2"/>
                  </a:lnTo>
                  <a:lnTo>
                    <a:pt x="0" y="7"/>
                  </a:lnTo>
                  <a:lnTo>
                    <a:pt x="9" y="12"/>
                  </a:lnTo>
                  <a:lnTo>
                    <a:pt x="14" y="2"/>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72" name="Freeform 171"/>
            <p:cNvSpPr>
              <a:spLocks/>
            </p:cNvSpPr>
            <p:nvPr/>
          </p:nvSpPr>
          <p:spPr bwMode="auto">
            <a:xfrm>
              <a:off x="4152" y="718"/>
              <a:ext cx="20" cy="24"/>
            </a:xfrm>
            <a:custGeom>
              <a:avLst/>
              <a:gdLst>
                <a:gd name="T0" fmla="*/ 12 w 20"/>
                <a:gd name="T1" fmla="*/ 0 h 24"/>
                <a:gd name="T2" fmla="*/ 0 w 20"/>
                <a:gd name="T3" fmla="*/ 19 h 24"/>
                <a:gd name="T4" fmla="*/ 9 w 20"/>
                <a:gd name="T5" fmla="*/ 23 h 24"/>
                <a:gd name="T6" fmla="*/ 19 w 20"/>
                <a:gd name="T7" fmla="*/ 7 h 24"/>
                <a:gd name="T8" fmla="*/ 12 w 20"/>
                <a:gd name="T9" fmla="*/ 0 h 24"/>
              </a:gdLst>
              <a:ahLst/>
              <a:cxnLst>
                <a:cxn ang="0">
                  <a:pos x="T0" y="T1"/>
                </a:cxn>
                <a:cxn ang="0">
                  <a:pos x="T2" y="T3"/>
                </a:cxn>
                <a:cxn ang="0">
                  <a:pos x="T4" y="T5"/>
                </a:cxn>
                <a:cxn ang="0">
                  <a:pos x="T6" y="T7"/>
                </a:cxn>
                <a:cxn ang="0">
                  <a:pos x="T8" y="T9"/>
                </a:cxn>
              </a:cxnLst>
              <a:rect l="0" t="0" r="r" b="b"/>
              <a:pathLst>
                <a:path w="20" h="24">
                  <a:moveTo>
                    <a:pt x="12" y="0"/>
                  </a:moveTo>
                  <a:lnTo>
                    <a:pt x="0" y="19"/>
                  </a:lnTo>
                  <a:lnTo>
                    <a:pt x="9" y="23"/>
                  </a:lnTo>
                  <a:lnTo>
                    <a:pt x="19" y="7"/>
                  </a:lnTo>
                  <a:lnTo>
                    <a:pt x="12"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73" name="Freeform 172"/>
            <p:cNvSpPr>
              <a:spLocks/>
            </p:cNvSpPr>
            <p:nvPr/>
          </p:nvSpPr>
          <p:spPr bwMode="auto">
            <a:xfrm>
              <a:off x="4164" y="713"/>
              <a:ext cx="22" cy="20"/>
            </a:xfrm>
            <a:custGeom>
              <a:avLst/>
              <a:gdLst>
                <a:gd name="T0" fmla="*/ 21 w 22"/>
                <a:gd name="T1" fmla="*/ 0 h 20"/>
                <a:gd name="T2" fmla="*/ 19 w 22"/>
                <a:gd name="T3" fmla="*/ 0 h 20"/>
                <a:gd name="T4" fmla="*/ 0 w 22"/>
                <a:gd name="T5" fmla="*/ 4 h 20"/>
                <a:gd name="T6" fmla="*/ 4 w 22"/>
                <a:gd name="T7" fmla="*/ 14 h 20"/>
                <a:gd name="T8" fmla="*/ 21 w 22"/>
                <a:gd name="T9" fmla="*/ 9 h 20"/>
                <a:gd name="T10" fmla="*/ 21 w 22"/>
                <a:gd name="T11" fmla="*/ 0 h 20"/>
              </a:gdLst>
              <a:ahLst/>
              <a:cxnLst>
                <a:cxn ang="0">
                  <a:pos x="T0" y="T1"/>
                </a:cxn>
                <a:cxn ang="0">
                  <a:pos x="T2" y="T3"/>
                </a:cxn>
                <a:cxn ang="0">
                  <a:pos x="T4" y="T5"/>
                </a:cxn>
                <a:cxn ang="0">
                  <a:pos x="T6" y="T7"/>
                </a:cxn>
                <a:cxn ang="0">
                  <a:pos x="T8" y="T9"/>
                </a:cxn>
                <a:cxn ang="0">
                  <a:pos x="T10" y="T11"/>
                </a:cxn>
              </a:cxnLst>
              <a:rect l="0" t="0" r="r" b="b"/>
              <a:pathLst>
                <a:path w="22" h="20">
                  <a:moveTo>
                    <a:pt x="21" y="0"/>
                  </a:moveTo>
                  <a:lnTo>
                    <a:pt x="19" y="0"/>
                  </a:lnTo>
                  <a:lnTo>
                    <a:pt x="0" y="4"/>
                  </a:lnTo>
                  <a:lnTo>
                    <a:pt x="4" y="14"/>
                  </a:lnTo>
                  <a:lnTo>
                    <a:pt x="21" y="9"/>
                  </a:lnTo>
                  <a:lnTo>
                    <a:pt x="21"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74" name="Freeform 173"/>
            <p:cNvSpPr>
              <a:spLocks/>
            </p:cNvSpPr>
            <p:nvPr/>
          </p:nvSpPr>
          <p:spPr bwMode="auto">
            <a:xfrm>
              <a:off x="4181" y="713"/>
              <a:ext cx="21" cy="20"/>
            </a:xfrm>
            <a:custGeom>
              <a:avLst/>
              <a:gdLst>
                <a:gd name="T0" fmla="*/ 4 w 21"/>
                <a:gd name="T1" fmla="*/ 0 h 20"/>
                <a:gd name="T2" fmla="*/ 0 w 21"/>
                <a:gd name="T3" fmla="*/ 9 h 20"/>
                <a:gd name="T4" fmla="*/ 14 w 21"/>
                <a:gd name="T5" fmla="*/ 19 h 20"/>
                <a:gd name="T6" fmla="*/ 21 w 21"/>
                <a:gd name="T7" fmla="*/ 16 h 20"/>
                <a:gd name="T8" fmla="*/ 21 w 21"/>
                <a:gd name="T9" fmla="*/ 12 h 20"/>
                <a:gd name="T10" fmla="*/ 4 w 21"/>
                <a:gd name="T11" fmla="*/ 0 h 20"/>
              </a:gdLst>
              <a:ahLst/>
              <a:cxnLst>
                <a:cxn ang="0">
                  <a:pos x="T0" y="T1"/>
                </a:cxn>
                <a:cxn ang="0">
                  <a:pos x="T2" y="T3"/>
                </a:cxn>
                <a:cxn ang="0">
                  <a:pos x="T4" y="T5"/>
                </a:cxn>
                <a:cxn ang="0">
                  <a:pos x="T6" y="T7"/>
                </a:cxn>
                <a:cxn ang="0">
                  <a:pos x="T8" y="T9"/>
                </a:cxn>
                <a:cxn ang="0">
                  <a:pos x="T10" y="T11"/>
                </a:cxn>
              </a:cxnLst>
              <a:rect l="0" t="0" r="r" b="b"/>
              <a:pathLst>
                <a:path w="21" h="20">
                  <a:moveTo>
                    <a:pt x="4" y="0"/>
                  </a:moveTo>
                  <a:lnTo>
                    <a:pt x="0" y="9"/>
                  </a:lnTo>
                  <a:lnTo>
                    <a:pt x="14" y="19"/>
                  </a:lnTo>
                  <a:lnTo>
                    <a:pt x="21" y="16"/>
                  </a:lnTo>
                  <a:lnTo>
                    <a:pt x="21" y="12"/>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75" name="Freeform 174"/>
            <p:cNvSpPr>
              <a:spLocks/>
            </p:cNvSpPr>
            <p:nvPr/>
          </p:nvSpPr>
          <p:spPr bwMode="auto">
            <a:xfrm>
              <a:off x="3912" y="765"/>
              <a:ext cx="60" cy="32"/>
            </a:xfrm>
            <a:custGeom>
              <a:avLst/>
              <a:gdLst>
                <a:gd name="T0" fmla="*/ 40 w 60"/>
                <a:gd name="T1" fmla="*/ 0 h 32"/>
                <a:gd name="T2" fmla="*/ 14 w 60"/>
                <a:gd name="T3" fmla="*/ 7 h 32"/>
                <a:gd name="T4" fmla="*/ 2 w 60"/>
                <a:gd name="T5" fmla="*/ 19 h 32"/>
                <a:gd name="T6" fmla="*/ 0 w 60"/>
                <a:gd name="T7" fmla="*/ 28 h 32"/>
                <a:gd name="T8" fmla="*/ 7 w 60"/>
                <a:gd name="T9" fmla="*/ 31 h 32"/>
                <a:gd name="T10" fmla="*/ 52 w 60"/>
                <a:gd name="T11" fmla="*/ 31 h 32"/>
                <a:gd name="T12" fmla="*/ 60 w 60"/>
                <a:gd name="T13" fmla="*/ 14 h 32"/>
                <a:gd name="T14" fmla="*/ 40 w 60"/>
                <a:gd name="T15" fmla="*/ 0 h 3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0" h="32">
                  <a:moveTo>
                    <a:pt x="40" y="0"/>
                  </a:moveTo>
                  <a:lnTo>
                    <a:pt x="14" y="7"/>
                  </a:lnTo>
                  <a:lnTo>
                    <a:pt x="2" y="19"/>
                  </a:lnTo>
                  <a:lnTo>
                    <a:pt x="0" y="28"/>
                  </a:lnTo>
                  <a:lnTo>
                    <a:pt x="7" y="31"/>
                  </a:lnTo>
                  <a:lnTo>
                    <a:pt x="52" y="31"/>
                  </a:lnTo>
                  <a:lnTo>
                    <a:pt x="60" y="14"/>
                  </a:lnTo>
                  <a:lnTo>
                    <a:pt x="40" y="0"/>
                  </a:lnTo>
                </a:path>
              </a:pathLst>
            </a:custGeom>
            <a:solidFill>
              <a:srgbClr val="545454"/>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76" name="Freeform 175"/>
            <p:cNvSpPr>
              <a:spLocks/>
            </p:cNvSpPr>
            <p:nvPr/>
          </p:nvSpPr>
          <p:spPr bwMode="auto">
            <a:xfrm>
              <a:off x="3960" y="778"/>
              <a:ext cx="20" cy="24"/>
            </a:xfrm>
            <a:custGeom>
              <a:avLst/>
              <a:gdLst>
                <a:gd name="T0" fmla="*/ 7 w 20"/>
                <a:gd name="T1" fmla="*/ 0 h 24"/>
                <a:gd name="T2" fmla="*/ 0 w 20"/>
                <a:gd name="T3" fmla="*/ 16 h 24"/>
                <a:gd name="T4" fmla="*/ 4 w 20"/>
                <a:gd name="T5" fmla="*/ 23 h 24"/>
                <a:gd name="T6" fmla="*/ 7 w 20"/>
                <a:gd name="T7" fmla="*/ 23 h 24"/>
                <a:gd name="T8" fmla="*/ 16 w 20"/>
                <a:gd name="T9" fmla="*/ 4 h 24"/>
                <a:gd name="T10" fmla="*/ 7 w 20"/>
                <a:gd name="T11" fmla="*/ 0 h 24"/>
              </a:gdLst>
              <a:ahLst/>
              <a:cxnLst>
                <a:cxn ang="0">
                  <a:pos x="T0" y="T1"/>
                </a:cxn>
                <a:cxn ang="0">
                  <a:pos x="T2" y="T3"/>
                </a:cxn>
                <a:cxn ang="0">
                  <a:pos x="T4" y="T5"/>
                </a:cxn>
                <a:cxn ang="0">
                  <a:pos x="T6" y="T7"/>
                </a:cxn>
                <a:cxn ang="0">
                  <a:pos x="T8" y="T9"/>
                </a:cxn>
                <a:cxn ang="0">
                  <a:pos x="T10" y="T11"/>
                </a:cxn>
              </a:cxnLst>
              <a:rect l="0" t="0" r="r" b="b"/>
              <a:pathLst>
                <a:path w="20" h="24">
                  <a:moveTo>
                    <a:pt x="7" y="0"/>
                  </a:moveTo>
                  <a:lnTo>
                    <a:pt x="0" y="16"/>
                  </a:lnTo>
                  <a:lnTo>
                    <a:pt x="4" y="23"/>
                  </a:lnTo>
                  <a:lnTo>
                    <a:pt x="7" y="23"/>
                  </a:lnTo>
                  <a:lnTo>
                    <a:pt x="16" y="4"/>
                  </a:lnTo>
                  <a:lnTo>
                    <a:pt x="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77" name="Freeform 176"/>
            <p:cNvSpPr>
              <a:spLocks/>
            </p:cNvSpPr>
            <p:nvPr/>
          </p:nvSpPr>
          <p:spPr bwMode="auto">
            <a:xfrm>
              <a:off x="3917" y="792"/>
              <a:ext cx="48" cy="20"/>
            </a:xfrm>
            <a:custGeom>
              <a:avLst/>
              <a:gdLst>
                <a:gd name="T0" fmla="*/ 48 w 48"/>
                <a:gd name="T1" fmla="*/ 0 h 20"/>
                <a:gd name="T2" fmla="*/ 2 w 48"/>
                <a:gd name="T3" fmla="*/ 0 h 20"/>
                <a:gd name="T4" fmla="*/ 0 w 48"/>
                <a:gd name="T5" fmla="*/ 9 h 20"/>
                <a:gd name="T6" fmla="*/ 48 w 48"/>
                <a:gd name="T7" fmla="*/ 9 h 20"/>
                <a:gd name="T8" fmla="*/ 48 w 48"/>
                <a:gd name="T9" fmla="*/ 0 h 20"/>
              </a:gdLst>
              <a:ahLst/>
              <a:cxnLst>
                <a:cxn ang="0">
                  <a:pos x="T0" y="T1"/>
                </a:cxn>
                <a:cxn ang="0">
                  <a:pos x="T2" y="T3"/>
                </a:cxn>
                <a:cxn ang="0">
                  <a:pos x="T4" y="T5"/>
                </a:cxn>
                <a:cxn ang="0">
                  <a:pos x="T6" y="T7"/>
                </a:cxn>
                <a:cxn ang="0">
                  <a:pos x="T8" y="T9"/>
                </a:cxn>
              </a:cxnLst>
              <a:rect l="0" t="0" r="r" b="b"/>
              <a:pathLst>
                <a:path w="48" h="20">
                  <a:moveTo>
                    <a:pt x="48" y="0"/>
                  </a:moveTo>
                  <a:lnTo>
                    <a:pt x="2" y="0"/>
                  </a:lnTo>
                  <a:lnTo>
                    <a:pt x="0" y="9"/>
                  </a:lnTo>
                  <a:lnTo>
                    <a:pt x="48" y="9"/>
                  </a:lnTo>
                  <a:lnTo>
                    <a:pt x="48"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78" name="Freeform 177"/>
            <p:cNvSpPr>
              <a:spLocks/>
            </p:cNvSpPr>
            <p:nvPr/>
          </p:nvSpPr>
          <p:spPr bwMode="auto">
            <a:xfrm>
              <a:off x="3907" y="790"/>
              <a:ext cx="20" cy="20"/>
            </a:xfrm>
            <a:custGeom>
              <a:avLst/>
              <a:gdLst>
                <a:gd name="T0" fmla="*/ 7 w 20"/>
                <a:gd name="T1" fmla="*/ 0 h 20"/>
                <a:gd name="T2" fmla="*/ 0 w 20"/>
                <a:gd name="T3" fmla="*/ 4 h 20"/>
                <a:gd name="T4" fmla="*/ 0 w 20"/>
                <a:gd name="T5" fmla="*/ 7 h 20"/>
                <a:gd name="T6" fmla="*/ 9 w 20"/>
                <a:gd name="T7" fmla="*/ 11 h 20"/>
                <a:gd name="T8" fmla="*/ 14 w 20"/>
                <a:gd name="T9" fmla="*/ 2 h 20"/>
                <a:gd name="T10" fmla="*/ 7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7" y="0"/>
                  </a:moveTo>
                  <a:lnTo>
                    <a:pt x="0" y="4"/>
                  </a:lnTo>
                  <a:lnTo>
                    <a:pt x="0" y="7"/>
                  </a:lnTo>
                  <a:lnTo>
                    <a:pt x="9" y="11"/>
                  </a:lnTo>
                  <a:lnTo>
                    <a:pt x="14" y="2"/>
                  </a:lnTo>
                  <a:lnTo>
                    <a:pt x="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79" name="Freeform 178"/>
            <p:cNvSpPr>
              <a:spLocks/>
            </p:cNvSpPr>
            <p:nvPr/>
          </p:nvSpPr>
          <p:spPr bwMode="auto">
            <a:xfrm>
              <a:off x="3907" y="782"/>
              <a:ext cx="20" cy="20"/>
            </a:xfrm>
            <a:custGeom>
              <a:avLst/>
              <a:gdLst>
                <a:gd name="T0" fmla="*/ 4 w 20"/>
                <a:gd name="T1" fmla="*/ 0 h 20"/>
                <a:gd name="T2" fmla="*/ 2 w 20"/>
                <a:gd name="T3" fmla="*/ 0 h 20"/>
                <a:gd name="T4" fmla="*/ 0 w 20"/>
                <a:gd name="T5" fmla="*/ 11 h 20"/>
                <a:gd name="T6" fmla="*/ 9 w 20"/>
                <a:gd name="T7" fmla="*/ 11 h 20"/>
                <a:gd name="T8" fmla="*/ 12 w 20"/>
                <a:gd name="T9" fmla="*/ 2 h 20"/>
                <a:gd name="T10" fmla="*/ 4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4" y="0"/>
                  </a:moveTo>
                  <a:lnTo>
                    <a:pt x="2" y="0"/>
                  </a:lnTo>
                  <a:lnTo>
                    <a:pt x="0" y="11"/>
                  </a:lnTo>
                  <a:lnTo>
                    <a:pt x="9" y="11"/>
                  </a:lnTo>
                  <a:lnTo>
                    <a:pt x="12" y="2"/>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80" name="Freeform 179"/>
            <p:cNvSpPr>
              <a:spLocks/>
            </p:cNvSpPr>
            <p:nvPr/>
          </p:nvSpPr>
          <p:spPr bwMode="auto">
            <a:xfrm>
              <a:off x="3912" y="768"/>
              <a:ext cx="20" cy="20"/>
            </a:xfrm>
            <a:custGeom>
              <a:avLst/>
              <a:gdLst>
                <a:gd name="T0" fmla="*/ 12 w 20"/>
                <a:gd name="T1" fmla="*/ 0 h 20"/>
                <a:gd name="T2" fmla="*/ 0 w 20"/>
                <a:gd name="T3" fmla="*/ 14 h 20"/>
                <a:gd name="T4" fmla="*/ 4 w 20"/>
                <a:gd name="T5" fmla="*/ 19 h 20"/>
                <a:gd name="T6" fmla="*/ 16 w 20"/>
                <a:gd name="T7" fmla="*/ 7 h 20"/>
                <a:gd name="T8" fmla="*/ 12 w 20"/>
                <a:gd name="T9" fmla="*/ 0 h 20"/>
              </a:gdLst>
              <a:ahLst/>
              <a:cxnLst>
                <a:cxn ang="0">
                  <a:pos x="T0" y="T1"/>
                </a:cxn>
                <a:cxn ang="0">
                  <a:pos x="T2" y="T3"/>
                </a:cxn>
                <a:cxn ang="0">
                  <a:pos x="T4" y="T5"/>
                </a:cxn>
                <a:cxn ang="0">
                  <a:pos x="T6" y="T7"/>
                </a:cxn>
                <a:cxn ang="0">
                  <a:pos x="T8" y="T9"/>
                </a:cxn>
              </a:cxnLst>
              <a:rect l="0" t="0" r="r" b="b"/>
              <a:pathLst>
                <a:path w="20" h="20">
                  <a:moveTo>
                    <a:pt x="12" y="0"/>
                  </a:moveTo>
                  <a:lnTo>
                    <a:pt x="0" y="14"/>
                  </a:lnTo>
                  <a:lnTo>
                    <a:pt x="4" y="19"/>
                  </a:lnTo>
                  <a:lnTo>
                    <a:pt x="16" y="7"/>
                  </a:lnTo>
                  <a:lnTo>
                    <a:pt x="12"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81" name="Freeform 180"/>
            <p:cNvSpPr>
              <a:spLocks/>
            </p:cNvSpPr>
            <p:nvPr/>
          </p:nvSpPr>
          <p:spPr bwMode="auto">
            <a:xfrm>
              <a:off x="3924" y="761"/>
              <a:ext cx="31" cy="20"/>
            </a:xfrm>
            <a:custGeom>
              <a:avLst/>
              <a:gdLst>
                <a:gd name="T0" fmla="*/ 31 w 31"/>
                <a:gd name="T1" fmla="*/ 0 h 20"/>
                <a:gd name="T2" fmla="*/ 28 w 31"/>
                <a:gd name="T3" fmla="*/ 0 h 20"/>
                <a:gd name="T4" fmla="*/ 0 w 31"/>
                <a:gd name="T5" fmla="*/ 7 h 20"/>
                <a:gd name="T6" fmla="*/ 4 w 31"/>
                <a:gd name="T7" fmla="*/ 16 h 20"/>
                <a:gd name="T8" fmla="*/ 31 w 31"/>
                <a:gd name="T9" fmla="*/ 9 h 20"/>
                <a:gd name="T10" fmla="*/ 31 w 31"/>
                <a:gd name="T11" fmla="*/ 0 h 20"/>
              </a:gdLst>
              <a:ahLst/>
              <a:cxnLst>
                <a:cxn ang="0">
                  <a:pos x="T0" y="T1"/>
                </a:cxn>
                <a:cxn ang="0">
                  <a:pos x="T2" y="T3"/>
                </a:cxn>
                <a:cxn ang="0">
                  <a:pos x="T4" y="T5"/>
                </a:cxn>
                <a:cxn ang="0">
                  <a:pos x="T6" y="T7"/>
                </a:cxn>
                <a:cxn ang="0">
                  <a:pos x="T8" y="T9"/>
                </a:cxn>
                <a:cxn ang="0">
                  <a:pos x="T10" y="T11"/>
                </a:cxn>
              </a:cxnLst>
              <a:rect l="0" t="0" r="r" b="b"/>
              <a:pathLst>
                <a:path w="31" h="20">
                  <a:moveTo>
                    <a:pt x="31" y="0"/>
                  </a:moveTo>
                  <a:lnTo>
                    <a:pt x="28" y="0"/>
                  </a:lnTo>
                  <a:lnTo>
                    <a:pt x="0" y="7"/>
                  </a:lnTo>
                  <a:lnTo>
                    <a:pt x="4" y="16"/>
                  </a:lnTo>
                  <a:lnTo>
                    <a:pt x="31" y="9"/>
                  </a:lnTo>
                  <a:lnTo>
                    <a:pt x="31"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82" name="Freeform 181"/>
            <p:cNvSpPr>
              <a:spLocks/>
            </p:cNvSpPr>
            <p:nvPr/>
          </p:nvSpPr>
          <p:spPr bwMode="auto">
            <a:xfrm>
              <a:off x="3950" y="761"/>
              <a:ext cx="27" cy="24"/>
            </a:xfrm>
            <a:custGeom>
              <a:avLst/>
              <a:gdLst>
                <a:gd name="T0" fmla="*/ 4 w 27"/>
                <a:gd name="T1" fmla="*/ 0 h 24"/>
                <a:gd name="T2" fmla="*/ 0 w 27"/>
                <a:gd name="T3" fmla="*/ 9 h 24"/>
                <a:gd name="T4" fmla="*/ 19 w 27"/>
                <a:gd name="T5" fmla="*/ 24 h 24"/>
                <a:gd name="T6" fmla="*/ 26 w 27"/>
                <a:gd name="T7" fmla="*/ 21 h 24"/>
                <a:gd name="T8" fmla="*/ 26 w 27"/>
                <a:gd name="T9" fmla="*/ 16 h 24"/>
                <a:gd name="T10" fmla="*/ 4 w 27"/>
                <a:gd name="T11" fmla="*/ 0 h 24"/>
              </a:gdLst>
              <a:ahLst/>
              <a:cxnLst>
                <a:cxn ang="0">
                  <a:pos x="T0" y="T1"/>
                </a:cxn>
                <a:cxn ang="0">
                  <a:pos x="T2" y="T3"/>
                </a:cxn>
                <a:cxn ang="0">
                  <a:pos x="T4" y="T5"/>
                </a:cxn>
                <a:cxn ang="0">
                  <a:pos x="T6" y="T7"/>
                </a:cxn>
                <a:cxn ang="0">
                  <a:pos x="T8" y="T9"/>
                </a:cxn>
                <a:cxn ang="0">
                  <a:pos x="T10" y="T11"/>
                </a:cxn>
              </a:cxnLst>
              <a:rect l="0" t="0" r="r" b="b"/>
              <a:pathLst>
                <a:path w="27" h="24">
                  <a:moveTo>
                    <a:pt x="4" y="0"/>
                  </a:moveTo>
                  <a:lnTo>
                    <a:pt x="0" y="9"/>
                  </a:lnTo>
                  <a:lnTo>
                    <a:pt x="19" y="24"/>
                  </a:lnTo>
                  <a:lnTo>
                    <a:pt x="26" y="21"/>
                  </a:lnTo>
                  <a:lnTo>
                    <a:pt x="26" y="16"/>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83" name="Freeform 182"/>
            <p:cNvSpPr>
              <a:spLocks/>
            </p:cNvSpPr>
            <p:nvPr/>
          </p:nvSpPr>
          <p:spPr bwMode="auto">
            <a:xfrm>
              <a:off x="3878" y="564"/>
              <a:ext cx="48" cy="50"/>
            </a:xfrm>
            <a:custGeom>
              <a:avLst/>
              <a:gdLst>
                <a:gd name="T0" fmla="*/ 36 w 48"/>
                <a:gd name="T1" fmla="*/ 0 h 50"/>
                <a:gd name="T2" fmla="*/ 12 w 48"/>
                <a:gd name="T3" fmla="*/ 14 h 50"/>
                <a:gd name="T4" fmla="*/ 0 w 48"/>
                <a:gd name="T5" fmla="*/ 26 h 50"/>
                <a:gd name="T6" fmla="*/ 0 w 48"/>
                <a:gd name="T7" fmla="*/ 36 h 50"/>
                <a:gd name="T8" fmla="*/ 14 w 48"/>
                <a:gd name="T9" fmla="*/ 50 h 50"/>
                <a:gd name="T10" fmla="*/ 36 w 48"/>
                <a:gd name="T11" fmla="*/ 45 h 50"/>
                <a:gd name="T12" fmla="*/ 48 w 48"/>
                <a:gd name="T13" fmla="*/ 21 h 50"/>
                <a:gd name="T14" fmla="*/ 43 w 48"/>
                <a:gd name="T15" fmla="*/ 7 h 50"/>
                <a:gd name="T16" fmla="*/ 36 w 48"/>
                <a:gd name="T17"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8" h="50">
                  <a:moveTo>
                    <a:pt x="36" y="0"/>
                  </a:moveTo>
                  <a:lnTo>
                    <a:pt x="12" y="14"/>
                  </a:lnTo>
                  <a:lnTo>
                    <a:pt x="0" y="26"/>
                  </a:lnTo>
                  <a:lnTo>
                    <a:pt x="0" y="36"/>
                  </a:lnTo>
                  <a:lnTo>
                    <a:pt x="14" y="50"/>
                  </a:lnTo>
                  <a:lnTo>
                    <a:pt x="36" y="45"/>
                  </a:lnTo>
                  <a:lnTo>
                    <a:pt x="48" y="21"/>
                  </a:lnTo>
                  <a:lnTo>
                    <a:pt x="43" y="7"/>
                  </a:lnTo>
                  <a:lnTo>
                    <a:pt x="36" y="0"/>
                  </a:lnTo>
                </a:path>
              </a:pathLst>
            </a:custGeom>
            <a:solidFill>
              <a:srgbClr val="545454"/>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84" name="Freeform 183"/>
            <p:cNvSpPr>
              <a:spLocks/>
            </p:cNvSpPr>
            <p:nvPr/>
          </p:nvSpPr>
          <p:spPr bwMode="auto">
            <a:xfrm>
              <a:off x="3871" y="593"/>
              <a:ext cx="24" cy="24"/>
            </a:xfrm>
            <a:custGeom>
              <a:avLst/>
              <a:gdLst>
                <a:gd name="T0" fmla="*/ 7 w 24"/>
                <a:gd name="T1" fmla="*/ 0 h 24"/>
                <a:gd name="T2" fmla="*/ 0 w 24"/>
                <a:gd name="T3" fmla="*/ 7 h 24"/>
                <a:gd name="T4" fmla="*/ 19 w 24"/>
                <a:gd name="T5" fmla="*/ 23 h 24"/>
                <a:gd name="T6" fmla="*/ 23 w 24"/>
                <a:gd name="T7" fmla="*/ 19 h 24"/>
                <a:gd name="T8" fmla="*/ 7 w 24"/>
                <a:gd name="T9" fmla="*/ 0 h 24"/>
              </a:gdLst>
              <a:ahLst/>
              <a:cxnLst>
                <a:cxn ang="0">
                  <a:pos x="T0" y="T1"/>
                </a:cxn>
                <a:cxn ang="0">
                  <a:pos x="T2" y="T3"/>
                </a:cxn>
                <a:cxn ang="0">
                  <a:pos x="T4" y="T5"/>
                </a:cxn>
                <a:cxn ang="0">
                  <a:pos x="T6" y="T7"/>
                </a:cxn>
                <a:cxn ang="0">
                  <a:pos x="T8" y="T9"/>
                </a:cxn>
              </a:cxnLst>
              <a:rect l="0" t="0" r="r" b="b"/>
              <a:pathLst>
                <a:path w="24" h="24">
                  <a:moveTo>
                    <a:pt x="7" y="0"/>
                  </a:moveTo>
                  <a:lnTo>
                    <a:pt x="0" y="7"/>
                  </a:lnTo>
                  <a:lnTo>
                    <a:pt x="19" y="23"/>
                  </a:lnTo>
                  <a:lnTo>
                    <a:pt x="23" y="19"/>
                  </a:lnTo>
                  <a:lnTo>
                    <a:pt x="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85" name="Freeform 184"/>
            <p:cNvSpPr>
              <a:spLocks/>
            </p:cNvSpPr>
            <p:nvPr/>
          </p:nvSpPr>
          <p:spPr bwMode="auto">
            <a:xfrm>
              <a:off x="3873" y="588"/>
              <a:ext cx="20" cy="20"/>
            </a:xfrm>
            <a:custGeom>
              <a:avLst/>
              <a:gdLst>
                <a:gd name="T0" fmla="*/ 2 w 20"/>
                <a:gd name="T1" fmla="*/ 0 h 20"/>
                <a:gd name="T2" fmla="*/ 0 w 20"/>
                <a:gd name="T3" fmla="*/ 0 h 20"/>
                <a:gd name="T4" fmla="*/ 0 w 20"/>
                <a:gd name="T5" fmla="*/ 12 h 20"/>
                <a:gd name="T6" fmla="*/ 9 w 20"/>
                <a:gd name="T7" fmla="*/ 12 h 20"/>
                <a:gd name="T8" fmla="*/ 9 w 20"/>
                <a:gd name="T9" fmla="*/ 2 h 20"/>
                <a:gd name="T10" fmla="*/ 2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2" y="0"/>
                  </a:moveTo>
                  <a:lnTo>
                    <a:pt x="0" y="0"/>
                  </a:lnTo>
                  <a:lnTo>
                    <a:pt x="0" y="12"/>
                  </a:lnTo>
                  <a:lnTo>
                    <a:pt x="9" y="12"/>
                  </a:lnTo>
                  <a:lnTo>
                    <a:pt x="9" y="2"/>
                  </a:lnTo>
                  <a:lnTo>
                    <a:pt x="2"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86" name="Freeform 185"/>
            <p:cNvSpPr>
              <a:spLocks/>
            </p:cNvSpPr>
            <p:nvPr/>
          </p:nvSpPr>
          <p:spPr bwMode="auto">
            <a:xfrm>
              <a:off x="3876" y="574"/>
              <a:ext cx="20" cy="20"/>
            </a:xfrm>
            <a:custGeom>
              <a:avLst/>
              <a:gdLst>
                <a:gd name="T0" fmla="*/ 11 w 20"/>
                <a:gd name="T1" fmla="*/ 0 h 20"/>
                <a:gd name="T2" fmla="*/ 0 w 20"/>
                <a:gd name="T3" fmla="*/ 14 h 20"/>
                <a:gd name="T4" fmla="*/ 4 w 20"/>
                <a:gd name="T5" fmla="*/ 19 h 20"/>
                <a:gd name="T6" fmla="*/ 16 w 20"/>
                <a:gd name="T7" fmla="*/ 7 h 20"/>
                <a:gd name="T8" fmla="*/ 11 w 20"/>
                <a:gd name="T9" fmla="*/ 0 h 20"/>
              </a:gdLst>
              <a:ahLst/>
              <a:cxnLst>
                <a:cxn ang="0">
                  <a:pos x="T0" y="T1"/>
                </a:cxn>
                <a:cxn ang="0">
                  <a:pos x="T2" y="T3"/>
                </a:cxn>
                <a:cxn ang="0">
                  <a:pos x="T4" y="T5"/>
                </a:cxn>
                <a:cxn ang="0">
                  <a:pos x="T6" y="T7"/>
                </a:cxn>
                <a:cxn ang="0">
                  <a:pos x="T8" y="T9"/>
                </a:cxn>
              </a:cxnLst>
              <a:rect l="0" t="0" r="r" b="b"/>
              <a:pathLst>
                <a:path w="20" h="20">
                  <a:moveTo>
                    <a:pt x="11" y="0"/>
                  </a:moveTo>
                  <a:lnTo>
                    <a:pt x="0" y="14"/>
                  </a:lnTo>
                  <a:lnTo>
                    <a:pt x="4" y="19"/>
                  </a:lnTo>
                  <a:lnTo>
                    <a:pt x="16" y="7"/>
                  </a:lnTo>
                  <a:lnTo>
                    <a:pt x="11"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87" name="Freeform 186"/>
            <p:cNvSpPr>
              <a:spLocks/>
            </p:cNvSpPr>
            <p:nvPr/>
          </p:nvSpPr>
          <p:spPr bwMode="auto">
            <a:xfrm>
              <a:off x="3888" y="557"/>
              <a:ext cx="29" cy="26"/>
            </a:xfrm>
            <a:custGeom>
              <a:avLst/>
              <a:gdLst>
                <a:gd name="T0" fmla="*/ 26 w 29"/>
                <a:gd name="T1" fmla="*/ 0 h 26"/>
                <a:gd name="T2" fmla="*/ 0 w 29"/>
                <a:gd name="T3" fmla="*/ 16 h 26"/>
                <a:gd name="T4" fmla="*/ 4 w 29"/>
                <a:gd name="T5" fmla="*/ 26 h 26"/>
                <a:gd name="T6" fmla="*/ 28 w 29"/>
                <a:gd name="T7" fmla="*/ 12 h 26"/>
                <a:gd name="T8" fmla="*/ 28 w 29"/>
                <a:gd name="T9" fmla="*/ 4 h 26"/>
                <a:gd name="T10" fmla="*/ 26 w 29"/>
                <a:gd name="T11" fmla="*/ 0 h 26"/>
              </a:gdLst>
              <a:ahLst/>
              <a:cxnLst>
                <a:cxn ang="0">
                  <a:pos x="T0" y="T1"/>
                </a:cxn>
                <a:cxn ang="0">
                  <a:pos x="T2" y="T3"/>
                </a:cxn>
                <a:cxn ang="0">
                  <a:pos x="T4" y="T5"/>
                </a:cxn>
                <a:cxn ang="0">
                  <a:pos x="T6" y="T7"/>
                </a:cxn>
                <a:cxn ang="0">
                  <a:pos x="T8" y="T9"/>
                </a:cxn>
                <a:cxn ang="0">
                  <a:pos x="T10" y="T11"/>
                </a:cxn>
              </a:cxnLst>
              <a:rect l="0" t="0" r="r" b="b"/>
              <a:pathLst>
                <a:path w="29" h="26">
                  <a:moveTo>
                    <a:pt x="26" y="0"/>
                  </a:moveTo>
                  <a:lnTo>
                    <a:pt x="0" y="16"/>
                  </a:lnTo>
                  <a:lnTo>
                    <a:pt x="4" y="26"/>
                  </a:lnTo>
                  <a:lnTo>
                    <a:pt x="28" y="12"/>
                  </a:lnTo>
                  <a:lnTo>
                    <a:pt x="28" y="4"/>
                  </a:lnTo>
                  <a:lnTo>
                    <a:pt x="26"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88" name="Freeform 187"/>
            <p:cNvSpPr>
              <a:spLocks/>
            </p:cNvSpPr>
            <p:nvPr/>
          </p:nvSpPr>
          <p:spPr bwMode="auto">
            <a:xfrm>
              <a:off x="3912" y="562"/>
              <a:ext cx="20" cy="20"/>
            </a:xfrm>
            <a:custGeom>
              <a:avLst/>
              <a:gdLst>
                <a:gd name="T0" fmla="*/ 4 w 20"/>
                <a:gd name="T1" fmla="*/ 0 h 20"/>
                <a:gd name="T2" fmla="*/ 0 w 20"/>
                <a:gd name="T3" fmla="*/ 4 h 20"/>
                <a:gd name="T4" fmla="*/ 7 w 20"/>
                <a:gd name="T5" fmla="*/ 12 h 20"/>
                <a:gd name="T6" fmla="*/ 14 w 20"/>
                <a:gd name="T7" fmla="*/ 7 h 20"/>
                <a:gd name="T8" fmla="*/ 4 w 20"/>
                <a:gd name="T9" fmla="*/ 0 h 20"/>
              </a:gdLst>
              <a:ahLst/>
              <a:cxnLst>
                <a:cxn ang="0">
                  <a:pos x="T0" y="T1"/>
                </a:cxn>
                <a:cxn ang="0">
                  <a:pos x="T2" y="T3"/>
                </a:cxn>
                <a:cxn ang="0">
                  <a:pos x="T4" y="T5"/>
                </a:cxn>
                <a:cxn ang="0">
                  <a:pos x="T6" y="T7"/>
                </a:cxn>
                <a:cxn ang="0">
                  <a:pos x="T8" y="T9"/>
                </a:cxn>
              </a:cxnLst>
              <a:rect l="0" t="0" r="r" b="b"/>
              <a:pathLst>
                <a:path w="20" h="20">
                  <a:moveTo>
                    <a:pt x="4" y="0"/>
                  </a:moveTo>
                  <a:lnTo>
                    <a:pt x="0" y="4"/>
                  </a:lnTo>
                  <a:lnTo>
                    <a:pt x="7" y="12"/>
                  </a:lnTo>
                  <a:lnTo>
                    <a:pt x="14" y="7"/>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89" name="Freeform 188"/>
            <p:cNvSpPr>
              <a:spLocks/>
            </p:cNvSpPr>
            <p:nvPr/>
          </p:nvSpPr>
          <p:spPr bwMode="auto">
            <a:xfrm>
              <a:off x="3917" y="569"/>
              <a:ext cx="20" cy="20"/>
            </a:xfrm>
            <a:custGeom>
              <a:avLst/>
              <a:gdLst>
                <a:gd name="T0" fmla="*/ 9 w 20"/>
                <a:gd name="T1" fmla="*/ 0 h 20"/>
                <a:gd name="T2" fmla="*/ 0 w 20"/>
                <a:gd name="T3" fmla="*/ 4 h 20"/>
                <a:gd name="T4" fmla="*/ 4 w 20"/>
                <a:gd name="T5" fmla="*/ 19 h 20"/>
                <a:gd name="T6" fmla="*/ 14 w 20"/>
                <a:gd name="T7" fmla="*/ 19 h 20"/>
                <a:gd name="T8" fmla="*/ 14 w 20"/>
                <a:gd name="T9" fmla="*/ 16 h 20"/>
                <a:gd name="T10" fmla="*/ 9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9" y="0"/>
                  </a:moveTo>
                  <a:lnTo>
                    <a:pt x="0" y="4"/>
                  </a:lnTo>
                  <a:lnTo>
                    <a:pt x="4" y="19"/>
                  </a:lnTo>
                  <a:lnTo>
                    <a:pt x="14" y="19"/>
                  </a:lnTo>
                  <a:lnTo>
                    <a:pt x="14" y="16"/>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90" name="Freeform 189"/>
            <p:cNvSpPr>
              <a:spLocks/>
            </p:cNvSpPr>
            <p:nvPr/>
          </p:nvSpPr>
          <p:spPr bwMode="auto">
            <a:xfrm>
              <a:off x="3910" y="583"/>
              <a:ext cx="21" cy="31"/>
            </a:xfrm>
            <a:custGeom>
              <a:avLst/>
              <a:gdLst>
                <a:gd name="T0" fmla="*/ 12 w 21"/>
                <a:gd name="T1" fmla="*/ 0 h 31"/>
                <a:gd name="T2" fmla="*/ 0 w 21"/>
                <a:gd name="T3" fmla="*/ 24 h 31"/>
                <a:gd name="T4" fmla="*/ 4 w 21"/>
                <a:gd name="T5" fmla="*/ 31 h 31"/>
                <a:gd name="T6" fmla="*/ 7 w 21"/>
                <a:gd name="T7" fmla="*/ 31 h 31"/>
                <a:gd name="T8" fmla="*/ 21 w 21"/>
                <a:gd name="T9" fmla="*/ 4 h 31"/>
                <a:gd name="T10" fmla="*/ 12 w 21"/>
                <a:gd name="T11" fmla="*/ 0 h 31"/>
              </a:gdLst>
              <a:ahLst/>
              <a:cxnLst>
                <a:cxn ang="0">
                  <a:pos x="T0" y="T1"/>
                </a:cxn>
                <a:cxn ang="0">
                  <a:pos x="T2" y="T3"/>
                </a:cxn>
                <a:cxn ang="0">
                  <a:pos x="T4" y="T5"/>
                </a:cxn>
                <a:cxn ang="0">
                  <a:pos x="T6" y="T7"/>
                </a:cxn>
                <a:cxn ang="0">
                  <a:pos x="T8" y="T9"/>
                </a:cxn>
                <a:cxn ang="0">
                  <a:pos x="T10" y="T11"/>
                </a:cxn>
              </a:cxnLst>
              <a:rect l="0" t="0" r="r" b="b"/>
              <a:pathLst>
                <a:path w="21" h="31">
                  <a:moveTo>
                    <a:pt x="12" y="0"/>
                  </a:moveTo>
                  <a:lnTo>
                    <a:pt x="0" y="24"/>
                  </a:lnTo>
                  <a:lnTo>
                    <a:pt x="4" y="31"/>
                  </a:lnTo>
                  <a:lnTo>
                    <a:pt x="7" y="31"/>
                  </a:lnTo>
                  <a:lnTo>
                    <a:pt x="21" y="4"/>
                  </a:lnTo>
                  <a:lnTo>
                    <a:pt x="12"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91" name="Freeform 190"/>
            <p:cNvSpPr>
              <a:spLocks/>
            </p:cNvSpPr>
            <p:nvPr/>
          </p:nvSpPr>
          <p:spPr bwMode="auto">
            <a:xfrm>
              <a:off x="3890" y="605"/>
              <a:ext cx="24" cy="20"/>
            </a:xfrm>
            <a:custGeom>
              <a:avLst/>
              <a:gdLst>
                <a:gd name="T0" fmla="*/ 23 w 24"/>
                <a:gd name="T1" fmla="*/ 0 h 20"/>
                <a:gd name="T2" fmla="*/ 2 w 24"/>
                <a:gd name="T3" fmla="*/ 4 h 20"/>
                <a:gd name="T4" fmla="*/ 0 w 24"/>
                <a:gd name="T5" fmla="*/ 11 h 20"/>
                <a:gd name="T6" fmla="*/ 0 w 24"/>
                <a:gd name="T7" fmla="*/ 14 h 20"/>
                <a:gd name="T8" fmla="*/ 23 w 24"/>
                <a:gd name="T9" fmla="*/ 9 h 20"/>
                <a:gd name="T10" fmla="*/ 23 w 24"/>
                <a:gd name="T11" fmla="*/ 0 h 20"/>
              </a:gdLst>
              <a:ahLst/>
              <a:cxnLst>
                <a:cxn ang="0">
                  <a:pos x="T0" y="T1"/>
                </a:cxn>
                <a:cxn ang="0">
                  <a:pos x="T2" y="T3"/>
                </a:cxn>
                <a:cxn ang="0">
                  <a:pos x="T4" y="T5"/>
                </a:cxn>
                <a:cxn ang="0">
                  <a:pos x="T6" y="T7"/>
                </a:cxn>
                <a:cxn ang="0">
                  <a:pos x="T8" y="T9"/>
                </a:cxn>
                <a:cxn ang="0">
                  <a:pos x="T10" y="T11"/>
                </a:cxn>
              </a:cxnLst>
              <a:rect l="0" t="0" r="r" b="b"/>
              <a:pathLst>
                <a:path w="24" h="20">
                  <a:moveTo>
                    <a:pt x="23" y="0"/>
                  </a:moveTo>
                  <a:lnTo>
                    <a:pt x="2" y="4"/>
                  </a:lnTo>
                  <a:lnTo>
                    <a:pt x="0" y="11"/>
                  </a:lnTo>
                  <a:lnTo>
                    <a:pt x="0" y="14"/>
                  </a:lnTo>
                  <a:lnTo>
                    <a:pt x="23" y="9"/>
                  </a:lnTo>
                  <a:lnTo>
                    <a:pt x="23"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92" name="Freeform 191"/>
            <p:cNvSpPr>
              <a:spLocks/>
            </p:cNvSpPr>
            <p:nvPr/>
          </p:nvSpPr>
          <p:spPr bwMode="auto">
            <a:xfrm>
              <a:off x="4008" y="605"/>
              <a:ext cx="29" cy="31"/>
            </a:xfrm>
            <a:custGeom>
              <a:avLst/>
              <a:gdLst>
                <a:gd name="T0" fmla="*/ 4 w 29"/>
                <a:gd name="T1" fmla="*/ 0 h 31"/>
                <a:gd name="T2" fmla="*/ 2 w 29"/>
                <a:gd name="T3" fmla="*/ 4 h 31"/>
                <a:gd name="T4" fmla="*/ 0 w 29"/>
                <a:gd name="T5" fmla="*/ 28 h 31"/>
                <a:gd name="T6" fmla="*/ 14 w 29"/>
                <a:gd name="T7" fmla="*/ 31 h 31"/>
                <a:gd name="T8" fmla="*/ 28 w 29"/>
                <a:gd name="T9" fmla="*/ 23 h 31"/>
                <a:gd name="T10" fmla="*/ 26 w 29"/>
                <a:gd name="T11" fmla="*/ 9 h 31"/>
                <a:gd name="T12" fmla="*/ 4 w 29"/>
                <a:gd name="T13" fmla="*/ 0 h 31"/>
              </a:gdLst>
              <a:ahLst/>
              <a:cxnLst>
                <a:cxn ang="0">
                  <a:pos x="T0" y="T1"/>
                </a:cxn>
                <a:cxn ang="0">
                  <a:pos x="T2" y="T3"/>
                </a:cxn>
                <a:cxn ang="0">
                  <a:pos x="T4" y="T5"/>
                </a:cxn>
                <a:cxn ang="0">
                  <a:pos x="T6" y="T7"/>
                </a:cxn>
                <a:cxn ang="0">
                  <a:pos x="T8" y="T9"/>
                </a:cxn>
                <a:cxn ang="0">
                  <a:pos x="T10" y="T11"/>
                </a:cxn>
                <a:cxn ang="0">
                  <a:pos x="T12" y="T13"/>
                </a:cxn>
              </a:cxnLst>
              <a:rect l="0" t="0" r="r" b="b"/>
              <a:pathLst>
                <a:path w="29" h="31">
                  <a:moveTo>
                    <a:pt x="4" y="0"/>
                  </a:moveTo>
                  <a:lnTo>
                    <a:pt x="2" y="4"/>
                  </a:lnTo>
                  <a:lnTo>
                    <a:pt x="0" y="28"/>
                  </a:lnTo>
                  <a:lnTo>
                    <a:pt x="14" y="31"/>
                  </a:lnTo>
                  <a:lnTo>
                    <a:pt x="28" y="23"/>
                  </a:lnTo>
                  <a:lnTo>
                    <a:pt x="26" y="9"/>
                  </a:lnTo>
                  <a:lnTo>
                    <a:pt x="4" y="0"/>
                  </a:lnTo>
                </a:path>
              </a:pathLst>
            </a:custGeom>
            <a:solidFill>
              <a:srgbClr val="545454"/>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93" name="Freeform 192"/>
            <p:cNvSpPr>
              <a:spLocks/>
            </p:cNvSpPr>
            <p:nvPr/>
          </p:nvSpPr>
          <p:spPr bwMode="auto">
            <a:xfrm>
              <a:off x="4003" y="629"/>
              <a:ext cx="20" cy="20"/>
            </a:xfrm>
            <a:custGeom>
              <a:avLst/>
              <a:gdLst>
                <a:gd name="T0" fmla="*/ 4 w 20"/>
                <a:gd name="T1" fmla="*/ 0 h 20"/>
                <a:gd name="T2" fmla="*/ 0 w 20"/>
                <a:gd name="T3" fmla="*/ 4 h 20"/>
                <a:gd name="T4" fmla="*/ 0 w 20"/>
                <a:gd name="T5" fmla="*/ 9 h 20"/>
                <a:gd name="T6" fmla="*/ 19 w 20"/>
                <a:gd name="T7" fmla="*/ 11 h 20"/>
                <a:gd name="T8" fmla="*/ 19 w 20"/>
                <a:gd name="T9" fmla="*/ 2 h 20"/>
                <a:gd name="T10" fmla="*/ 4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4" y="0"/>
                  </a:moveTo>
                  <a:lnTo>
                    <a:pt x="0" y="4"/>
                  </a:lnTo>
                  <a:lnTo>
                    <a:pt x="0" y="9"/>
                  </a:lnTo>
                  <a:lnTo>
                    <a:pt x="19" y="11"/>
                  </a:lnTo>
                  <a:lnTo>
                    <a:pt x="19" y="2"/>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94" name="Freeform 193"/>
            <p:cNvSpPr>
              <a:spLocks/>
            </p:cNvSpPr>
            <p:nvPr/>
          </p:nvSpPr>
          <p:spPr bwMode="auto">
            <a:xfrm>
              <a:off x="4003" y="607"/>
              <a:ext cx="20" cy="26"/>
            </a:xfrm>
            <a:custGeom>
              <a:avLst/>
              <a:gdLst>
                <a:gd name="T0" fmla="*/ 2 w 20"/>
                <a:gd name="T1" fmla="*/ 0 h 26"/>
                <a:gd name="T2" fmla="*/ 0 w 20"/>
                <a:gd name="T3" fmla="*/ 26 h 26"/>
                <a:gd name="T4" fmla="*/ 9 w 20"/>
                <a:gd name="T5" fmla="*/ 26 h 26"/>
                <a:gd name="T6" fmla="*/ 12 w 20"/>
                <a:gd name="T7" fmla="*/ 2 h 26"/>
                <a:gd name="T8" fmla="*/ 2 w 20"/>
                <a:gd name="T9" fmla="*/ 0 h 26"/>
              </a:gdLst>
              <a:ahLst/>
              <a:cxnLst>
                <a:cxn ang="0">
                  <a:pos x="T0" y="T1"/>
                </a:cxn>
                <a:cxn ang="0">
                  <a:pos x="T2" y="T3"/>
                </a:cxn>
                <a:cxn ang="0">
                  <a:pos x="T4" y="T5"/>
                </a:cxn>
                <a:cxn ang="0">
                  <a:pos x="T6" y="T7"/>
                </a:cxn>
                <a:cxn ang="0">
                  <a:pos x="T8" y="T9"/>
                </a:cxn>
              </a:cxnLst>
              <a:rect l="0" t="0" r="r" b="b"/>
              <a:pathLst>
                <a:path w="20" h="26">
                  <a:moveTo>
                    <a:pt x="2" y="0"/>
                  </a:moveTo>
                  <a:lnTo>
                    <a:pt x="0" y="26"/>
                  </a:lnTo>
                  <a:lnTo>
                    <a:pt x="9" y="26"/>
                  </a:lnTo>
                  <a:lnTo>
                    <a:pt x="12" y="2"/>
                  </a:lnTo>
                  <a:lnTo>
                    <a:pt x="2"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95" name="Freeform 194"/>
            <p:cNvSpPr>
              <a:spLocks/>
            </p:cNvSpPr>
            <p:nvPr/>
          </p:nvSpPr>
          <p:spPr bwMode="auto">
            <a:xfrm>
              <a:off x="4006" y="597"/>
              <a:ext cx="20" cy="20"/>
            </a:xfrm>
            <a:custGeom>
              <a:avLst/>
              <a:gdLst>
                <a:gd name="T0" fmla="*/ 4 w 20"/>
                <a:gd name="T1" fmla="*/ 0 h 20"/>
                <a:gd name="T2" fmla="*/ 0 w 20"/>
                <a:gd name="T3" fmla="*/ 9 h 20"/>
                <a:gd name="T4" fmla="*/ 9 w 20"/>
                <a:gd name="T5" fmla="*/ 14 h 20"/>
                <a:gd name="T6" fmla="*/ 12 w 20"/>
                <a:gd name="T7" fmla="*/ 9 h 20"/>
                <a:gd name="T8" fmla="*/ 9 w 20"/>
                <a:gd name="T9" fmla="*/ 2 h 20"/>
                <a:gd name="T10" fmla="*/ 4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4" y="0"/>
                  </a:moveTo>
                  <a:lnTo>
                    <a:pt x="0" y="9"/>
                  </a:lnTo>
                  <a:lnTo>
                    <a:pt x="9" y="14"/>
                  </a:lnTo>
                  <a:lnTo>
                    <a:pt x="12" y="9"/>
                  </a:lnTo>
                  <a:lnTo>
                    <a:pt x="9" y="2"/>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96" name="Freeform 195"/>
            <p:cNvSpPr>
              <a:spLocks/>
            </p:cNvSpPr>
            <p:nvPr/>
          </p:nvSpPr>
          <p:spPr bwMode="auto">
            <a:xfrm>
              <a:off x="4010" y="600"/>
              <a:ext cx="29" cy="20"/>
            </a:xfrm>
            <a:custGeom>
              <a:avLst/>
              <a:gdLst>
                <a:gd name="T0" fmla="*/ 4 w 29"/>
                <a:gd name="T1" fmla="*/ 0 h 20"/>
                <a:gd name="T2" fmla="*/ 0 w 29"/>
                <a:gd name="T3" fmla="*/ 9 h 20"/>
                <a:gd name="T4" fmla="*/ 21 w 29"/>
                <a:gd name="T5" fmla="*/ 19 h 20"/>
                <a:gd name="T6" fmla="*/ 28 w 29"/>
                <a:gd name="T7" fmla="*/ 14 h 20"/>
                <a:gd name="T8" fmla="*/ 28 w 29"/>
                <a:gd name="T9" fmla="*/ 11 h 20"/>
                <a:gd name="T10" fmla="*/ 4 w 29"/>
                <a:gd name="T11" fmla="*/ 0 h 20"/>
              </a:gdLst>
              <a:ahLst/>
              <a:cxnLst>
                <a:cxn ang="0">
                  <a:pos x="T0" y="T1"/>
                </a:cxn>
                <a:cxn ang="0">
                  <a:pos x="T2" y="T3"/>
                </a:cxn>
                <a:cxn ang="0">
                  <a:pos x="T4" y="T5"/>
                </a:cxn>
                <a:cxn ang="0">
                  <a:pos x="T6" y="T7"/>
                </a:cxn>
                <a:cxn ang="0">
                  <a:pos x="T8" y="T9"/>
                </a:cxn>
                <a:cxn ang="0">
                  <a:pos x="T10" y="T11"/>
                </a:cxn>
              </a:cxnLst>
              <a:rect l="0" t="0" r="r" b="b"/>
              <a:pathLst>
                <a:path w="29" h="20">
                  <a:moveTo>
                    <a:pt x="4" y="0"/>
                  </a:moveTo>
                  <a:lnTo>
                    <a:pt x="0" y="9"/>
                  </a:lnTo>
                  <a:lnTo>
                    <a:pt x="21" y="19"/>
                  </a:lnTo>
                  <a:lnTo>
                    <a:pt x="28" y="14"/>
                  </a:lnTo>
                  <a:lnTo>
                    <a:pt x="28" y="11"/>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97" name="Freeform 196"/>
            <p:cNvSpPr>
              <a:spLocks/>
            </p:cNvSpPr>
            <p:nvPr/>
          </p:nvSpPr>
          <p:spPr bwMode="auto">
            <a:xfrm>
              <a:off x="4030" y="614"/>
              <a:ext cx="20" cy="20"/>
            </a:xfrm>
            <a:custGeom>
              <a:avLst/>
              <a:gdLst>
                <a:gd name="T0" fmla="*/ 9 w 20"/>
                <a:gd name="T1" fmla="*/ 0 h 20"/>
                <a:gd name="T2" fmla="*/ 0 w 20"/>
                <a:gd name="T3" fmla="*/ 0 h 20"/>
                <a:gd name="T4" fmla="*/ 2 w 20"/>
                <a:gd name="T5" fmla="*/ 14 h 20"/>
                <a:gd name="T6" fmla="*/ 9 w 20"/>
                <a:gd name="T7" fmla="*/ 19 h 20"/>
                <a:gd name="T8" fmla="*/ 12 w 20"/>
                <a:gd name="T9" fmla="*/ 16 h 20"/>
                <a:gd name="T10" fmla="*/ 9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9" y="0"/>
                  </a:moveTo>
                  <a:lnTo>
                    <a:pt x="0" y="0"/>
                  </a:lnTo>
                  <a:lnTo>
                    <a:pt x="2" y="14"/>
                  </a:lnTo>
                  <a:lnTo>
                    <a:pt x="9" y="19"/>
                  </a:lnTo>
                  <a:lnTo>
                    <a:pt x="12" y="16"/>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98" name="Freeform 197"/>
            <p:cNvSpPr>
              <a:spLocks/>
            </p:cNvSpPr>
            <p:nvPr/>
          </p:nvSpPr>
          <p:spPr bwMode="auto">
            <a:xfrm>
              <a:off x="4020" y="624"/>
              <a:ext cx="20" cy="20"/>
            </a:xfrm>
            <a:custGeom>
              <a:avLst/>
              <a:gdLst>
                <a:gd name="T0" fmla="*/ 14 w 20"/>
                <a:gd name="T1" fmla="*/ 0 h 20"/>
                <a:gd name="T2" fmla="*/ 0 w 20"/>
                <a:gd name="T3" fmla="*/ 7 h 20"/>
                <a:gd name="T4" fmla="*/ 2 w 20"/>
                <a:gd name="T5" fmla="*/ 16 h 20"/>
                <a:gd name="T6" fmla="*/ 19 w 20"/>
                <a:gd name="T7" fmla="*/ 9 h 20"/>
                <a:gd name="T8" fmla="*/ 14 w 20"/>
                <a:gd name="T9" fmla="*/ 0 h 20"/>
              </a:gdLst>
              <a:ahLst/>
              <a:cxnLst>
                <a:cxn ang="0">
                  <a:pos x="T0" y="T1"/>
                </a:cxn>
                <a:cxn ang="0">
                  <a:pos x="T2" y="T3"/>
                </a:cxn>
                <a:cxn ang="0">
                  <a:pos x="T4" y="T5"/>
                </a:cxn>
                <a:cxn ang="0">
                  <a:pos x="T6" y="T7"/>
                </a:cxn>
                <a:cxn ang="0">
                  <a:pos x="T8" y="T9"/>
                </a:cxn>
              </a:cxnLst>
              <a:rect l="0" t="0" r="r" b="b"/>
              <a:pathLst>
                <a:path w="20" h="20">
                  <a:moveTo>
                    <a:pt x="14" y="0"/>
                  </a:moveTo>
                  <a:lnTo>
                    <a:pt x="0" y="7"/>
                  </a:lnTo>
                  <a:lnTo>
                    <a:pt x="2" y="16"/>
                  </a:lnTo>
                  <a:lnTo>
                    <a:pt x="19" y="9"/>
                  </a:lnTo>
                  <a:lnTo>
                    <a:pt x="1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99" name="Freeform 198"/>
            <p:cNvSpPr>
              <a:spLocks/>
            </p:cNvSpPr>
            <p:nvPr/>
          </p:nvSpPr>
          <p:spPr bwMode="auto">
            <a:xfrm>
              <a:off x="4020" y="487"/>
              <a:ext cx="34" cy="38"/>
            </a:xfrm>
            <a:custGeom>
              <a:avLst/>
              <a:gdLst>
                <a:gd name="T0" fmla="*/ 19 w 34"/>
                <a:gd name="T1" fmla="*/ 0 h 38"/>
                <a:gd name="T2" fmla="*/ 7 w 34"/>
                <a:gd name="T3" fmla="*/ 2 h 38"/>
                <a:gd name="T4" fmla="*/ 4 w 34"/>
                <a:gd name="T5" fmla="*/ 7 h 38"/>
                <a:gd name="T6" fmla="*/ 0 w 34"/>
                <a:gd name="T7" fmla="*/ 33 h 38"/>
                <a:gd name="T8" fmla="*/ 16 w 34"/>
                <a:gd name="T9" fmla="*/ 38 h 38"/>
                <a:gd name="T10" fmla="*/ 33 w 34"/>
                <a:gd name="T11" fmla="*/ 28 h 38"/>
                <a:gd name="T12" fmla="*/ 28 w 34"/>
                <a:gd name="T13" fmla="*/ 11 h 38"/>
                <a:gd name="T14" fmla="*/ 19 w 34"/>
                <a:gd name="T15" fmla="*/ 0 h 3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4" h="38">
                  <a:moveTo>
                    <a:pt x="19" y="0"/>
                  </a:moveTo>
                  <a:lnTo>
                    <a:pt x="7" y="2"/>
                  </a:lnTo>
                  <a:lnTo>
                    <a:pt x="4" y="7"/>
                  </a:lnTo>
                  <a:lnTo>
                    <a:pt x="0" y="33"/>
                  </a:lnTo>
                  <a:lnTo>
                    <a:pt x="16" y="38"/>
                  </a:lnTo>
                  <a:lnTo>
                    <a:pt x="33" y="28"/>
                  </a:lnTo>
                  <a:lnTo>
                    <a:pt x="28" y="11"/>
                  </a:lnTo>
                  <a:lnTo>
                    <a:pt x="19" y="0"/>
                  </a:lnTo>
                </a:path>
              </a:pathLst>
            </a:custGeom>
            <a:solidFill>
              <a:srgbClr val="545454"/>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00" name="Freeform 199"/>
            <p:cNvSpPr>
              <a:spLocks/>
            </p:cNvSpPr>
            <p:nvPr/>
          </p:nvSpPr>
          <p:spPr bwMode="auto">
            <a:xfrm>
              <a:off x="4015" y="516"/>
              <a:ext cx="24" cy="20"/>
            </a:xfrm>
            <a:custGeom>
              <a:avLst/>
              <a:gdLst>
                <a:gd name="T0" fmla="*/ 7 w 24"/>
                <a:gd name="T1" fmla="*/ 0 h 20"/>
                <a:gd name="T2" fmla="*/ 0 w 24"/>
                <a:gd name="T3" fmla="*/ 4 h 20"/>
                <a:gd name="T4" fmla="*/ 0 w 24"/>
                <a:gd name="T5" fmla="*/ 7 h 20"/>
                <a:gd name="T6" fmla="*/ 19 w 24"/>
                <a:gd name="T7" fmla="*/ 14 h 20"/>
                <a:gd name="T8" fmla="*/ 23 w 24"/>
                <a:gd name="T9" fmla="*/ 4 h 20"/>
                <a:gd name="T10" fmla="*/ 7 w 24"/>
                <a:gd name="T11" fmla="*/ 0 h 20"/>
              </a:gdLst>
              <a:ahLst/>
              <a:cxnLst>
                <a:cxn ang="0">
                  <a:pos x="T0" y="T1"/>
                </a:cxn>
                <a:cxn ang="0">
                  <a:pos x="T2" y="T3"/>
                </a:cxn>
                <a:cxn ang="0">
                  <a:pos x="T4" y="T5"/>
                </a:cxn>
                <a:cxn ang="0">
                  <a:pos x="T6" y="T7"/>
                </a:cxn>
                <a:cxn ang="0">
                  <a:pos x="T8" y="T9"/>
                </a:cxn>
                <a:cxn ang="0">
                  <a:pos x="T10" y="T11"/>
                </a:cxn>
              </a:cxnLst>
              <a:rect l="0" t="0" r="r" b="b"/>
              <a:pathLst>
                <a:path w="24" h="20">
                  <a:moveTo>
                    <a:pt x="7" y="0"/>
                  </a:moveTo>
                  <a:lnTo>
                    <a:pt x="0" y="4"/>
                  </a:lnTo>
                  <a:lnTo>
                    <a:pt x="0" y="7"/>
                  </a:lnTo>
                  <a:lnTo>
                    <a:pt x="19" y="14"/>
                  </a:lnTo>
                  <a:lnTo>
                    <a:pt x="23" y="4"/>
                  </a:lnTo>
                  <a:lnTo>
                    <a:pt x="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01" name="Freeform 200"/>
            <p:cNvSpPr>
              <a:spLocks/>
            </p:cNvSpPr>
            <p:nvPr/>
          </p:nvSpPr>
          <p:spPr bwMode="auto">
            <a:xfrm>
              <a:off x="4015" y="492"/>
              <a:ext cx="20" cy="29"/>
            </a:xfrm>
            <a:custGeom>
              <a:avLst/>
              <a:gdLst>
                <a:gd name="T0" fmla="*/ 4 w 20"/>
                <a:gd name="T1" fmla="*/ 0 h 29"/>
                <a:gd name="T2" fmla="*/ 0 w 20"/>
                <a:gd name="T3" fmla="*/ 28 h 29"/>
                <a:gd name="T4" fmla="*/ 9 w 20"/>
                <a:gd name="T5" fmla="*/ 28 h 29"/>
                <a:gd name="T6" fmla="*/ 14 w 20"/>
                <a:gd name="T7" fmla="*/ 2 h 29"/>
                <a:gd name="T8" fmla="*/ 4 w 20"/>
                <a:gd name="T9" fmla="*/ 0 h 29"/>
              </a:gdLst>
              <a:ahLst/>
              <a:cxnLst>
                <a:cxn ang="0">
                  <a:pos x="T0" y="T1"/>
                </a:cxn>
                <a:cxn ang="0">
                  <a:pos x="T2" y="T3"/>
                </a:cxn>
                <a:cxn ang="0">
                  <a:pos x="T4" y="T5"/>
                </a:cxn>
                <a:cxn ang="0">
                  <a:pos x="T6" y="T7"/>
                </a:cxn>
                <a:cxn ang="0">
                  <a:pos x="T8" y="T9"/>
                </a:cxn>
              </a:cxnLst>
              <a:rect l="0" t="0" r="r" b="b"/>
              <a:pathLst>
                <a:path w="20" h="29">
                  <a:moveTo>
                    <a:pt x="4" y="0"/>
                  </a:moveTo>
                  <a:lnTo>
                    <a:pt x="0" y="28"/>
                  </a:lnTo>
                  <a:lnTo>
                    <a:pt x="9" y="28"/>
                  </a:lnTo>
                  <a:lnTo>
                    <a:pt x="14" y="2"/>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02" name="Freeform 201"/>
            <p:cNvSpPr>
              <a:spLocks/>
            </p:cNvSpPr>
            <p:nvPr/>
          </p:nvSpPr>
          <p:spPr bwMode="auto">
            <a:xfrm>
              <a:off x="4020" y="485"/>
              <a:ext cx="20" cy="20"/>
            </a:xfrm>
            <a:custGeom>
              <a:avLst/>
              <a:gdLst>
                <a:gd name="T0" fmla="*/ 7 w 20"/>
                <a:gd name="T1" fmla="*/ 0 h 20"/>
                <a:gd name="T2" fmla="*/ 4 w 20"/>
                <a:gd name="T3" fmla="*/ 0 h 20"/>
                <a:gd name="T4" fmla="*/ 0 w 20"/>
                <a:gd name="T5" fmla="*/ 7 h 20"/>
                <a:gd name="T6" fmla="*/ 9 w 20"/>
                <a:gd name="T7" fmla="*/ 11 h 20"/>
                <a:gd name="T8" fmla="*/ 11 w 20"/>
                <a:gd name="T9" fmla="*/ 7 h 20"/>
                <a:gd name="T10" fmla="*/ 7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7" y="0"/>
                  </a:moveTo>
                  <a:lnTo>
                    <a:pt x="4" y="0"/>
                  </a:lnTo>
                  <a:lnTo>
                    <a:pt x="0" y="7"/>
                  </a:lnTo>
                  <a:lnTo>
                    <a:pt x="9" y="11"/>
                  </a:lnTo>
                  <a:lnTo>
                    <a:pt x="11" y="7"/>
                  </a:lnTo>
                  <a:lnTo>
                    <a:pt x="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03" name="Freeform 202"/>
            <p:cNvSpPr>
              <a:spLocks/>
            </p:cNvSpPr>
            <p:nvPr/>
          </p:nvSpPr>
          <p:spPr bwMode="auto">
            <a:xfrm>
              <a:off x="4027" y="482"/>
              <a:ext cx="20" cy="20"/>
            </a:xfrm>
            <a:custGeom>
              <a:avLst/>
              <a:gdLst>
                <a:gd name="T0" fmla="*/ 14 w 20"/>
                <a:gd name="T1" fmla="*/ 0 h 20"/>
                <a:gd name="T2" fmla="*/ 0 w 20"/>
                <a:gd name="T3" fmla="*/ 2 h 20"/>
                <a:gd name="T4" fmla="*/ 0 w 20"/>
                <a:gd name="T5" fmla="*/ 11 h 20"/>
                <a:gd name="T6" fmla="*/ 12 w 20"/>
                <a:gd name="T7" fmla="*/ 9 h 20"/>
                <a:gd name="T8" fmla="*/ 16 w 20"/>
                <a:gd name="T9" fmla="*/ 2 h 20"/>
                <a:gd name="T10" fmla="*/ 14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14" y="0"/>
                  </a:moveTo>
                  <a:lnTo>
                    <a:pt x="0" y="2"/>
                  </a:lnTo>
                  <a:lnTo>
                    <a:pt x="0" y="11"/>
                  </a:lnTo>
                  <a:lnTo>
                    <a:pt x="12" y="9"/>
                  </a:lnTo>
                  <a:lnTo>
                    <a:pt x="16" y="2"/>
                  </a:lnTo>
                  <a:lnTo>
                    <a:pt x="1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04" name="Freeform 203"/>
            <p:cNvSpPr>
              <a:spLocks/>
            </p:cNvSpPr>
            <p:nvPr/>
          </p:nvSpPr>
          <p:spPr bwMode="auto">
            <a:xfrm>
              <a:off x="4034" y="485"/>
              <a:ext cx="20" cy="20"/>
            </a:xfrm>
            <a:custGeom>
              <a:avLst/>
              <a:gdLst>
                <a:gd name="T0" fmla="*/ 9 w 20"/>
                <a:gd name="T1" fmla="*/ 0 h 20"/>
                <a:gd name="T2" fmla="*/ 0 w 20"/>
                <a:gd name="T3" fmla="*/ 4 h 20"/>
                <a:gd name="T4" fmla="*/ 9 w 20"/>
                <a:gd name="T5" fmla="*/ 16 h 20"/>
                <a:gd name="T6" fmla="*/ 19 w 20"/>
                <a:gd name="T7" fmla="*/ 11 h 20"/>
                <a:gd name="T8" fmla="*/ 9 w 20"/>
                <a:gd name="T9" fmla="*/ 0 h 20"/>
              </a:gdLst>
              <a:ahLst/>
              <a:cxnLst>
                <a:cxn ang="0">
                  <a:pos x="T0" y="T1"/>
                </a:cxn>
                <a:cxn ang="0">
                  <a:pos x="T2" y="T3"/>
                </a:cxn>
                <a:cxn ang="0">
                  <a:pos x="T4" y="T5"/>
                </a:cxn>
                <a:cxn ang="0">
                  <a:pos x="T6" y="T7"/>
                </a:cxn>
                <a:cxn ang="0">
                  <a:pos x="T8" y="T9"/>
                </a:cxn>
              </a:cxnLst>
              <a:rect l="0" t="0" r="r" b="b"/>
              <a:pathLst>
                <a:path w="20" h="20">
                  <a:moveTo>
                    <a:pt x="9" y="0"/>
                  </a:moveTo>
                  <a:lnTo>
                    <a:pt x="0" y="4"/>
                  </a:lnTo>
                  <a:lnTo>
                    <a:pt x="9" y="16"/>
                  </a:lnTo>
                  <a:lnTo>
                    <a:pt x="19" y="11"/>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05" name="Freeform 204"/>
            <p:cNvSpPr>
              <a:spLocks/>
            </p:cNvSpPr>
            <p:nvPr/>
          </p:nvSpPr>
          <p:spPr bwMode="auto">
            <a:xfrm>
              <a:off x="4044" y="497"/>
              <a:ext cx="20" cy="24"/>
            </a:xfrm>
            <a:custGeom>
              <a:avLst/>
              <a:gdLst>
                <a:gd name="T0" fmla="*/ 9 w 20"/>
                <a:gd name="T1" fmla="*/ 0 h 24"/>
                <a:gd name="T2" fmla="*/ 0 w 20"/>
                <a:gd name="T3" fmla="*/ 4 h 24"/>
                <a:gd name="T4" fmla="*/ 4 w 20"/>
                <a:gd name="T5" fmla="*/ 21 h 24"/>
                <a:gd name="T6" fmla="*/ 12 w 20"/>
                <a:gd name="T7" fmla="*/ 23 h 24"/>
                <a:gd name="T8" fmla="*/ 14 w 20"/>
                <a:gd name="T9" fmla="*/ 21 h 24"/>
                <a:gd name="T10" fmla="*/ 9 w 20"/>
                <a:gd name="T11" fmla="*/ 0 h 24"/>
              </a:gdLst>
              <a:ahLst/>
              <a:cxnLst>
                <a:cxn ang="0">
                  <a:pos x="T0" y="T1"/>
                </a:cxn>
                <a:cxn ang="0">
                  <a:pos x="T2" y="T3"/>
                </a:cxn>
                <a:cxn ang="0">
                  <a:pos x="T4" y="T5"/>
                </a:cxn>
                <a:cxn ang="0">
                  <a:pos x="T6" y="T7"/>
                </a:cxn>
                <a:cxn ang="0">
                  <a:pos x="T8" y="T9"/>
                </a:cxn>
                <a:cxn ang="0">
                  <a:pos x="T10" y="T11"/>
                </a:cxn>
              </a:cxnLst>
              <a:rect l="0" t="0" r="r" b="b"/>
              <a:pathLst>
                <a:path w="20" h="24">
                  <a:moveTo>
                    <a:pt x="9" y="0"/>
                  </a:moveTo>
                  <a:lnTo>
                    <a:pt x="0" y="4"/>
                  </a:lnTo>
                  <a:lnTo>
                    <a:pt x="4" y="21"/>
                  </a:lnTo>
                  <a:lnTo>
                    <a:pt x="12" y="23"/>
                  </a:lnTo>
                  <a:lnTo>
                    <a:pt x="14" y="21"/>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06" name="Freeform 205"/>
            <p:cNvSpPr>
              <a:spLocks/>
            </p:cNvSpPr>
            <p:nvPr/>
          </p:nvSpPr>
          <p:spPr bwMode="auto">
            <a:xfrm>
              <a:off x="4034" y="511"/>
              <a:ext cx="22" cy="20"/>
            </a:xfrm>
            <a:custGeom>
              <a:avLst/>
              <a:gdLst>
                <a:gd name="T0" fmla="*/ 16 w 22"/>
                <a:gd name="T1" fmla="*/ 0 h 20"/>
                <a:gd name="T2" fmla="*/ 0 w 22"/>
                <a:gd name="T3" fmla="*/ 9 h 20"/>
                <a:gd name="T4" fmla="*/ 0 w 22"/>
                <a:gd name="T5" fmla="*/ 19 h 20"/>
                <a:gd name="T6" fmla="*/ 2 w 22"/>
                <a:gd name="T7" fmla="*/ 19 h 20"/>
                <a:gd name="T8" fmla="*/ 21 w 22"/>
                <a:gd name="T9" fmla="*/ 9 h 20"/>
                <a:gd name="T10" fmla="*/ 16 w 22"/>
                <a:gd name="T11" fmla="*/ 0 h 20"/>
              </a:gdLst>
              <a:ahLst/>
              <a:cxnLst>
                <a:cxn ang="0">
                  <a:pos x="T0" y="T1"/>
                </a:cxn>
                <a:cxn ang="0">
                  <a:pos x="T2" y="T3"/>
                </a:cxn>
                <a:cxn ang="0">
                  <a:pos x="T4" y="T5"/>
                </a:cxn>
                <a:cxn ang="0">
                  <a:pos x="T6" y="T7"/>
                </a:cxn>
                <a:cxn ang="0">
                  <a:pos x="T8" y="T9"/>
                </a:cxn>
                <a:cxn ang="0">
                  <a:pos x="T10" y="T11"/>
                </a:cxn>
              </a:cxnLst>
              <a:rect l="0" t="0" r="r" b="b"/>
              <a:pathLst>
                <a:path w="22" h="20">
                  <a:moveTo>
                    <a:pt x="16" y="0"/>
                  </a:moveTo>
                  <a:lnTo>
                    <a:pt x="0" y="9"/>
                  </a:lnTo>
                  <a:lnTo>
                    <a:pt x="0" y="19"/>
                  </a:lnTo>
                  <a:lnTo>
                    <a:pt x="2" y="19"/>
                  </a:lnTo>
                  <a:lnTo>
                    <a:pt x="21" y="9"/>
                  </a:lnTo>
                  <a:lnTo>
                    <a:pt x="16"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07" name="Freeform 206"/>
            <p:cNvSpPr>
              <a:spLocks/>
            </p:cNvSpPr>
            <p:nvPr/>
          </p:nvSpPr>
          <p:spPr bwMode="auto">
            <a:xfrm>
              <a:off x="3766" y="422"/>
              <a:ext cx="26" cy="22"/>
            </a:xfrm>
            <a:custGeom>
              <a:avLst/>
              <a:gdLst>
                <a:gd name="T0" fmla="*/ 19 w 26"/>
                <a:gd name="T1" fmla="*/ 0 h 22"/>
                <a:gd name="T2" fmla="*/ 2 w 26"/>
                <a:gd name="T3" fmla="*/ 2 h 22"/>
                <a:gd name="T4" fmla="*/ 0 w 26"/>
                <a:gd name="T5" fmla="*/ 11 h 22"/>
                <a:gd name="T6" fmla="*/ 12 w 26"/>
                <a:gd name="T7" fmla="*/ 21 h 22"/>
                <a:gd name="T8" fmla="*/ 14 w 26"/>
                <a:gd name="T9" fmla="*/ 21 h 22"/>
                <a:gd name="T10" fmla="*/ 26 w 26"/>
                <a:gd name="T11" fmla="*/ 7 h 22"/>
                <a:gd name="T12" fmla="*/ 19 w 26"/>
                <a:gd name="T13" fmla="*/ 0 h 22"/>
              </a:gdLst>
              <a:ahLst/>
              <a:cxnLst>
                <a:cxn ang="0">
                  <a:pos x="T0" y="T1"/>
                </a:cxn>
                <a:cxn ang="0">
                  <a:pos x="T2" y="T3"/>
                </a:cxn>
                <a:cxn ang="0">
                  <a:pos x="T4" y="T5"/>
                </a:cxn>
                <a:cxn ang="0">
                  <a:pos x="T6" y="T7"/>
                </a:cxn>
                <a:cxn ang="0">
                  <a:pos x="T8" y="T9"/>
                </a:cxn>
                <a:cxn ang="0">
                  <a:pos x="T10" y="T11"/>
                </a:cxn>
                <a:cxn ang="0">
                  <a:pos x="T12" y="T13"/>
                </a:cxn>
              </a:cxnLst>
              <a:rect l="0" t="0" r="r" b="b"/>
              <a:pathLst>
                <a:path w="26" h="22">
                  <a:moveTo>
                    <a:pt x="19" y="0"/>
                  </a:moveTo>
                  <a:lnTo>
                    <a:pt x="2" y="2"/>
                  </a:lnTo>
                  <a:lnTo>
                    <a:pt x="0" y="11"/>
                  </a:lnTo>
                  <a:lnTo>
                    <a:pt x="12" y="21"/>
                  </a:lnTo>
                  <a:lnTo>
                    <a:pt x="14" y="21"/>
                  </a:lnTo>
                  <a:lnTo>
                    <a:pt x="26" y="7"/>
                  </a:lnTo>
                  <a:lnTo>
                    <a:pt x="19" y="0"/>
                  </a:lnTo>
                </a:path>
              </a:pathLst>
            </a:custGeom>
            <a:solidFill>
              <a:srgbClr val="545454"/>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08" name="Freeform 207"/>
            <p:cNvSpPr>
              <a:spLocks/>
            </p:cNvSpPr>
            <p:nvPr/>
          </p:nvSpPr>
          <p:spPr bwMode="auto">
            <a:xfrm>
              <a:off x="3782" y="420"/>
              <a:ext cx="20" cy="20"/>
            </a:xfrm>
            <a:custGeom>
              <a:avLst/>
              <a:gdLst>
                <a:gd name="T0" fmla="*/ 4 w 20"/>
                <a:gd name="T1" fmla="*/ 0 h 20"/>
                <a:gd name="T2" fmla="*/ 0 w 20"/>
                <a:gd name="T3" fmla="*/ 4 h 20"/>
                <a:gd name="T4" fmla="*/ 7 w 20"/>
                <a:gd name="T5" fmla="*/ 11 h 20"/>
                <a:gd name="T6" fmla="*/ 14 w 20"/>
                <a:gd name="T7" fmla="*/ 11 h 20"/>
                <a:gd name="T8" fmla="*/ 16 w 20"/>
                <a:gd name="T9" fmla="*/ 9 h 20"/>
                <a:gd name="T10" fmla="*/ 4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4" y="0"/>
                  </a:moveTo>
                  <a:lnTo>
                    <a:pt x="0" y="4"/>
                  </a:lnTo>
                  <a:lnTo>
                    <a:pt x="7" y="11"/>
                  </a:lnTo>
                  <a:lnTo>
                    <a:pt x="14" y="11"/>
                  </a:lnTo>
                  <a:lnTo>
                    <a:pt x="16" y="9"/>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09" name="Freeform 208"/>
            <p:cNvSpPr>
              <a:spLocks/>
            </p:cNvSpPr>
            <p:nvPr/>
          </p:nvSpPr>
          <p:spPr bwMode="auto">
            <a:xfrm>
              <a:off x="3775" y="427"/>
              <a:ext cx="22" cy="22"/>
            </a:xfrm>
            <a:custGeom>
              <a:avLst/>
              <a:gdLst>
                <a:gd name="T0" fmla="*/ 11 w 22"/>
                <a:gd name="T1" fmla="*/ 0 h 22"/>
                <a:gd name="T2" fmla="*/ 0 w 22"/>
                <a:gd name="T3" fmla="*/ 14 h 22"/>
                <a:gd name="T4" fmla="*/ 4 w 22"/>
                <a:gd name="T5" fmla="*/ 21 h 22"/>
                <a:gd name="T6" fmla="*/ 7 w 22"/>
                <a:gd name="T7" fmla="*/ 21 h 22"/>
                <a:gd name="T8" fmla="*/ 21 w 22"/>
                <a:gd name="T9" fmla="*/ 4 h 22"/>
                <a:gd name="T10" fmla="*/ 11 w 22"/>
                <a:gd name="T11" fmla="*/ 0 h 22"/>
              </a:gdLst>
              <a:ahLst/>
              <a:cxnLst>
                <a:cxn ang="0">
                  <a:pos x="T0" y="T1"/>
                </a:cxn>
                <a:cxn ang="0">
                  <a:pos x="T2" y="T3"/>
                </a:cxn>
                <a:cxn ang="0">
                  <a:pos x="T4" y="T5"/>
                </a:cxn>
                <a:cxn ang="0">
                  <a:pos x="T6" y="T7"/>
                </a:cxn>
                <a:cxn ang="0">
                  <a:pos x="T8" y="T9"/>
                </a:cxn>
                <a:cxn ang="0">
                  <a:pos x="T10" y="T11"/>
                </a:cxn>
              </a:cxnLst>
              <a:rect l="0" t="0" r="r" b="b"/>
              <a:pathLst>
                <a:path w="22" h="22">
                  <a:moveTo>
                    <a:pt x="11" y="0"/>
                  </a:moveTo>
                  <a:lnTo>
                    <a:pt x="0" y="14"/>
                  </a:lnTo>
                  <a:lnTo>
                    <a:pt x="4" y="21"/>
                  </a:lnTo>
                  <a:lnTo>
                    <a:pt x="7" y="21"/>
                  </a:lnTo>
                  <a:lnTo>
                    <a:pt x="21" y="4"/>
                  </a:lnTo>
                  <a:lnTo>
                    <a:pt x="11"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10" name="Freeform 209"/>
            <p:cNvSpPr>
              <a:spLocks/>
            </p:cNvSpPr>
            <p:nvPr/>
          </p:nvSpPr>
          <p:spPr bwMode="auto">
            <a:xfrm>
              <a:off x="3775" y="439"/>
              <a:ext cx="20" cy="20"/>
            </a:xfrm>
            <a:custGeom>
              <a:avLst/>
              <a:gdLst>
                <a:gd name="T0" fmla="*/ 4 w 20"/>
                <a:gd name="T1" fmla="*/ 0 h 20"/>
                <a:gd name="T2" fmla="*/ 2 w 20"/>
                <a:gd name="T3" fmla="*/ 0 h 20"/>
                <a:gd name="T4" fmla="*/ 0 w 20"/>
                <a:gd name="T5" fmla="*/ 9 h 20"/>
                <a:gd name="T6" fmla="*/ 4 w 20"/>
                <a:gd name="T7" fmla="*/ 9 h 20"/>
                <a:gd name="T8" fmla="*/ 4 w 20"/>
                <a:gd name="T9" fmla="*/ 0 h 20"/>
              </a:gdLst>
              <a:ahLst/>
              <a:cxnLst>
                <a:cxn ang="0">
                  <a:pos x="T0" y="T1"/>
                </a:cxn>
                <a:cxn ang="0">
                  <a:pos x="T2" y="T3"/>
                </a:cxn>
                <a:cxn ang="0">
                  <a:pos x="T4" y="T5"/>
                </a:cxn>
                <a:cxn ang="0">
                  <a:pos x="T6" y="T7"/>
                </a:cxn>
                <a:cxn ang="0">
                  <a:pos x="T8" y="T9"/>
                </a:cxn>
              </a:cxnLst>
              <a:rect l="0" t="0" r="r" b="b"/>
              <a:pathLst>
                <a:path w="20" h="20">
                  <a:moveTo>
                    <a:pt x="4" y="0"/>
                  </a:moveTo>
                  <a:lnTo>
                    <a:pt x="2" y="0"/>
                  </a:lnTo>
                  <a:lnTo>
                    <a:pt x="0" y="9"/>
                  </a:lnTo>
                  <a:lnTo>
                    <a:pt x="4" y="9"/>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11" name="Freeform 210"/>
            <p:cNvSpPr>
              <a:spLocks/>
            </p:cNvSpPr>
            <p:nvPr/>
          </p:nvSpPr>
          <p:spPr bwMode="auto">
            <a:xfrm>
              <a:off x="3761" y="430"/>
              <a:ext cx="20" cy="20"/>
            </a:xfrm>
            <a:custGeom>
              <a:avLst/>
              <a:gdLst>
                <a:gd name="T0" fmla="*/ 7 w 20"/>
                <a:gd name="T1" fmla="*/ 0 h 20"/>
                <a:gd name="T2" fmla="*/ 0 w 20"/>
                <a:gd name="T3" fmla="*/ 4 h 20"/>
                <a:gd name="T4" fmla="*/ 0 w 20"/>
                <a:gd name="T5" fmla="*/ 7 h 20"/>
                <a:gd name="T6" fmla="*/ 14 w 20"/>
                <a:gd name="T7" fmla="*/ 19 h 20"/>
                <a:gd name="T8" fmla="*/ 19 w 20"/>
                <a:gd name="T9" fmla="*/ 9 h 20"/>
                <a:gd name="T10" fmla="*/ 7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7" y="0"/>
                  </a:moveTo>
                  <a:lnTo>
                    <a:pt x="0" y="4"/>
                  </a:lnTo>
                  <a:lnTo>
                    <a:pt x="0" y="7"/>
                  </a:lnTo>
                  <a:lnTo>
                    <a:pt x="14" y="19"/>
                  </a:lnTo>
                  <a:lnTo>
                    <a:pt x="19" y="9"/>
                  </a:lnTo>
                  <a:lnTo>
                    <a:pt x="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12" name="Freeform 211"/>
            <p:cNvSpPr>
              <a:spLocks/>
            </p:cNvSpPr>
            <p:nvPr/>
          </p:nvSpPr>
          <p:spPr bwMode="auto">
            <a:xfrm>
              <a:off x="3761" y="420"/>
              <a:ext cx="20" cy="20"/>
            </a:xfrm>
            <a:custGeom>
              <a:avLst/>
              <a:gdLst>
                <a:gd name="T0" fmla="*/ 7 w 20"/>
                <a:gd name="T1" fmla="*/ 0 h 20"/>
                <a:gd name="T2" fmla="*/ 2 w 20"/>
                <a:gd name="T3" fmla="*/ 0 h 20"/>
                <a:gd name="T4" fmla="*/ 0 w 20"/>
                <a:gd name="T5" fmla="*/ 14 h 20"/>
                <a:gd name="T6" fmla="*/ 9 w 20"/>
                <a:gd name="T7" fmla="*/ 14 h 20"/>
                <a:gd name="T8" fmla="*/ 12 w 20"/>
                <a:gd name="T9" fmla="*/ 4 h 20"/>
                <a:gd name="T10" fmla="*/ 7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7" y="0"/>
                  </a:moveTo>
                  <a:lnTo>
                    <a:pt x="2" y="0"/>
                  </a:lnTo>
                  <a:lnTo>
                    <a:pt x="0" y="14"/>
                  </a:lnTo>
                  <a:lnTo>
                    <a:pt x="9" y="14"/>
                  </a:lnTo>
                  <a:lnTo>
                    <a:pt x="12" y="4"/>
                  </a:lnTo>
                  <a:lnTo>
                    <a:pt x="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13" name="Freeform 212"/>
            <p:cNvSpPr>
              <a:spLocks/>
            </p:cNvSpPr>
            <p:nvPr/>
          </p:nvSpPr>
          <p:spPr bwMode="auto">
            <a:xfrm>
              <a:off x="3768" y="417"/>
              <a:ext cx="20" cy="20"/>
            </a:xfrm>
            <a:custGeom>
              <a:avLst/>
              <a:gdLst>
                <a:gd name="T0" fmla="*/ 19 w 20"/>
                <a:gd name="T1" fmla="*/ 0 h 20"/>
                <a:gd name="T2" fmla="*/ 0 w 20"/>
                <a:gd name="T3" fmla="*/ 2 h 20"/>
                <a:gd name="T4" fmla="*/ 0 w 20"/>
                <a:gd name="T5" fmla="*/ 12 h 20"/>
                <a:gd name="T6" fmla="*/ 16 w 20"/>
                <a:gd name="T7" fmla="*/ 9 h 20"/>
                <a:gd name="T8" fmla="*/ 19 w 20"/>
                <a:gd name="T9" fmla="*/ 2 h 20"/>
                <a:gd name="T10" fmla="*/ 19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19" y="0"/>
                  </a:moveTo>
                  <a:lnTo>
                    <a:pt x="0" y="2"/>
                  </a:lnTo>
                  <a:lnTo>
                    <a:pt x="0" y="12"/>
                  </a:lnTo>
                  <a:lnTo>
                    <a:pt x="16" y="9"/>
                  </a:lnTo>
                  <a:lnTo>
                    <a:pt x="19" y="2"/>
                  </a:lnTo>
                  <a:lnTo>
                    <a:pt x="1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14" name="Freeform 213"/>
            <p:cNvSpPr>
              <a:spLocks/>
            </p:cNvSpPr>
            <p:nvPr/>
          </p:nvSpPr>
          <p:spPr bwMode="auto">
            <a:xfrm>
              <a:off x="3936" y="430"/>
              <a:ext cx="34" cy="28"/>
            </a:xfrm>
            <a:custGeom>
              <a:avLst/>
              <a:gdLst>
                <a:gd name="T0" fmla="*/ 21 w 34"/>
                <a:gd name="T1" fmla="*/ 0 h 28"/>
                <a:gd name="T2" fmla="*/ 2 w 34"/>
                <a:gd name="T3" fmla="*/ 2 h 28"/>
                <a:gd name="T4" fmla="*/ 0 w 34"/>
                <a:gd name="T5" fmla="*/ 14 h 28"/>
                <a:gd name="T6" fmla="*/ 11 w 34"/>
                <a:gd name="T7" fmla="*/ 28 h 28"/>
                <a:gd name="T8" fmla="*/ 16 w 34"/>
                <a:gd name="T9" fmla="*/ 28 h 28"/>
                <a:gd name="T10" fmla="*/ 33 w 34"/>
                <a:gd name="T11" fmla="*/ 11 h 28"/>
                <a:gd name="T12" fmla="*/ 21 w 34"/>
                <a:gd name="T13" fmla="*/ 0 h 28"/>
              </a:gdLst>
              <a:ahLst/>
              <a:cxnLst>
                <a:cxn ang="0">
                  <a:pos x="T0" y="T1"/>
                </a:cxn>
                <a:cxn ang="0">
                  <a:pos x="T2" y="T3"/>
                </a:cxn>
                <a:cxn ang="0">
                  <a:pos x="T4" y="T5"/>
                </a:cxn>
                <a:cxn ang="0">
                  <a:pos x="T6" y="T7"/>
                </a:cxn>
                <a:cxn ang="0">
                  <a:pos x="T8" y="T9"/>
                </a:cxn>
                <a:cxn ang="0">
                  <a:pos x="T10" y="T11"/>
                </a:cxn>
                <a:cxn ang="0">
                  <a:pos x="T12" y="T13"/>
                </a:cxn>
              </a:cxnLst>
              <a:rect l="0" t="0" r="r" b="b"/>
              <a:pathLst>
                <a:path w="34" h="28">
                  <a:moveTo>
                    <a:pt x="21" y="0"/>
                  </a:moveTo>
                  <a:lnTo>
                    <a:pt x="2" y="2"/>
                  </a:lnTo>
                  <a:lnTo>
                    <a:pt x="0" y="14"/>
                  </a:lnTo>
                  <a:lnTo>
                    <a:pt x="11" y="28"/>
                  </a:lnTo>
                  <a:lnTo>
                    <a:pt x="16" y="28"/>
                  </a:lnTo>
                  <a:lnTo>
                    <a:pt x="33" y="11"/>
                  </a:lnTo>
                  <a:lnTo>
                    <a:pt x="21" y="0"/>
                  </a:lnTo>
                </a:path>
              </a:pathLst>
            </a:custGeom>
            <a:solidFill>
              <a:srgbClr val="545454"/>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15" name="Freeform 214"/>
            <p:cNvSpPr>
              <a:spLocks/>
            </p:cNvSpPr>
            <p:nvPr/>
          </p:nvSpPr>
          <p:spPr bwMode="auto">
            <a:xfrm>
              <a:off x="3955" y="427"/>
              <a:ext cx="22" cy="20"/>
            </a:xfrm>
            <a:custGeom>
              <a:avLst/>
              <a:gdLst>
                <a:gd name="T0" fmla="*/ 4 w 22"/>
                <a:gd name="T1" fmla="*/ 0 h 20"/>
                <a:gd name="T2" fmla="*/ 0 w 22"/>
                <a:gd name="T3" fmla="*/ 4 h 20"/>
                <a:gd name="T4" fmla="*/ 11 w 22"/>
                <a:gd name="T5" fmla="*/ 16 h 20"/>
                <a:gd name="T6" fmla="*/ 16 w 22"/>
                <a:gd name="T7" fmla="*/ 16 h 20"/>
                <a:gd name="T8" fmla="*/ 21 w 22"/>
                <a:gd name="T9" fmla="*/ 14 h 20"/>
                <a:gd name="T10" fmla="*/ 4 w 22"/>
                <a:gd name="T11" fmla="*/ 0 h 20"/>
              </a:gdLst>
              <a:ahLst/>
              <a:cxnLst>
                <a:cxn ang="0">
                  <a:pos x="T0" y="T1"/>
                </a:cxn>
                <a:cxn ang="0">
                  <a:pos x="T2" y="T3"/>
                </a:cxn>
                <a:cxn ang="0">
                  <a:pos x="T4" y="T5"/>
                </a:cxn>
                <a:cxn ang="0">
                  <a:pos x="T6" y="T7"/>
                </a:cxn>
                <a:cxn ang="0">
                  <a:pos x="T8" y="T9"/>
                </a:cxn>
                <a:cxn ang="0">
                  <a:pos x="T10" y="T11"/>
                </a:cxn>
              </a:cxnLst>
              <a:rect l="0" t="0" r="r" b="b"/>
              <a:pathLst>
                <a:path w="22" h="20">
                  <a:moveTo>
                    <a:pt x="4" y="0"/>
                  </a:moveTo>
                  <a:lnTo>
                    <a:pt x="0" y="4"/>
                  </a:lnTo>
                  <a:lnTo>
                    <a:pt x="11" y="16"/>
                  </a:lnTo>
                  <a:lnTo>
                    <a:pt x="16" y="16"/>
                  </a:lnTo>
                  <a:lnTo>
                    <a:pt x="21" y="14"/>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16" name="Freeform 215"/>
            <p:cNvSpPr>
              <a:spLocks/>
            </p:cNvSpPr>
            <p:nvPr/>
          </p:nvSpPr>
          <p:spPr bwMode="auto">
            <a:xfrm>
              <a:off x="3950" y="439"/>
              <a:ext cx="22" cy="24"/>
            </a:xfrm>
            <a:custGeom>
              <a:avLst/>
              <a:gdLst>
                <a:gd name="T0" fmla="*/ 16 w 22"/>
                <a:gd name="T1" fmla="*/ 0 h 24"/>
                <a:gd name="T2" fmla="*/ 0 w 22"/>
                <a:gd name="T3" fmla="*/ 16 h 24"/>
                <a:gd name="T4" fmla="*/ 2 w 22"/>
                <a:gd name="T5" fmla="*/ 23 h 24"/>
                <a:gd name="T6" fmla="*/ 4 w 22"/>
                <a:gd name="T7" fmla="*/ 23 h 24"/>
                <a:gd name="T8" fmla="*/ 21 w 22"/>
                <a:gd name="T9" fmla="*/ 4 h 24"/>
                <a:gd name="T10" fmla="*/ 16 w 22"/>
                <a:gd name="T11" fmla="*/ 0 h 24"/>
              </a:gdLst>
              <a:ahLst/>
              <a:cxnLst>
                <a:cxn ang="0">
                  <a:pos x="T0" y="T1"/>
                </a:cxn>
                <a:cxn ang="0">
                  <a:pos x="T2" y="T3"/>
                </a:cxn>
                <a:cxn ang="0">
                  <a:pos x="T4" y="T5"/>
                </a:cxn>
                <a:cxn ang="0">
                  <a:pos x="T6" y="T7"/>
                </a:cxn>
                <a:cxn ang="0">
                  <a:pos x="T8" y="T9"/>
                </a:cxn>
                <a:cxn ang="0">
                  <a:pos x="T10" y="T11"/>
                </a:cxn>
              </a:cxnLst>
              <a:rect l="0" t="0" r="r" b="b"/>
              <a:pathLst>
                <a:path w="22" h="24">
                  <a:moveTo>
                    <a:pt x="16" y="0"/>
                  </a:moveTo>
                  <a:lnTo>
                    <a:pt x="0" y="16"/>
                  </a:lnTo>
                  <a:lnTo>
                    <a:pt x="2" y="23"/>
                  </a:lnTo>
                  <a:lnTo>
                    <a:pt x="4" y="23"/>
                  </a:lnTo>
                  <a:lnTo>
                    <a:pt x="21" y="4"/>
                  </a:lnTo>
                  <a:lnTo>
                    <a:pt x="16"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17" name="Freeform 216"/>
            <p:cNvSpPr>
              <a:spLocks/>
            </p:cNvSpPr>
            <p:nvPr/>
          </p:nvSpPr>
          <p:spPr bwMode="auto">
            <a:xfrm>
              <a:off x="3943" y="454"/>
              <a:ext cx="20" cy="20"/>
            </a:xfrm>
            <a:custGeom>
              <a:avLst/>
              <a:gdLst>
                <a:gd name="T0" fmla="*/ 9 w 20"/>
                <a:gd name="T1" fmla="*/ 0 h 20"/>
                <a:gd name="T2" fmla="*/ 4 w 20"/>
                <a:gd name="T3" fmla="*/ 0 h 20"/>
                <a:gd name="T4" fmla="*/ 0 w 20"/>
                <a:gd name="T5" fmla="*/ 7 h 20"/>
                <a:gd name="T6" fmla="*/ 2 w 20"/>
                <a:gd name="T7" fmla="*/ 9 h 20"/>
                <a:gd name="T8" fmla="*/ 9 w 20"/>
                <a:gd name="T9" fmla="*/ 9 h 20"/>
                <a:gd name="T10" fmla="*/ 9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9" y="0"/>
                  </a:moveTo>
                  <a:lnTo>
                    <a:pt x="4" y="0"/>
                  </a:lnTo>
                  <a:lnTo>
                    <a:pt x="0" y="7"/>
                  </a:lnTo>
                  <a:lnTo>
                    <a:pt x="2" y="9"/>
                  </a:lnTo>
                  <a:lnTo>
                    <a:pt x="9" y="9"/>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18" name="Freeform 217"/>
            <p:cNvSpPr>
              <a:spLocks/>
            </p:cNvSpPr>
            <p:nvPr/>
          </p:nvSpPr>
          <p:spPr bwMode="auto">
            <a:xfrm>
              <a:off x="3931" y="442"/>
              <a:ext cx="22" cy="20"/>
            </a:xfrm>
            <a:custGeom>
              <a:avLst/>
              <a:gdLst>
                <a:gd name="T0" fmla="*/ 9 w 22"/>
                <a:gd name="T1" fmla="*/ 0 h 20"/>
                <a:gd name="T2" fmla="*/ 0 w 22"/>
                <a:gd name="T3" fmla="*/ 2 h 20"/>
                <a:gd name="T4" fmla="*/ 0 w 22"/>
                <a:gd name="T5" fmla="*/ 4 h 20"/>
                <a:gd name="T6" fmla="*/ 11 w 22"/>
                <a:gd name="T7" fmla="*/ 19 h 20"/>
                <a:gd name="T8" fmla="*/ 21 w 22"/>
                <a:gd name="T9" fmla="*/ 14 h 20"/>
                <a:gd name="T10" fmla="*/ 9 w 22"/>
                <a:gd name="T11" fmla="*/ 0 h 20"/>
              </a:gdLst>
              <a:ahLst/>
              <a:cxnLst>
                <a:cxn ang="0">
                  <a:pos x="T0" y="T1"/>
                </a:cxn>
                <a:cxn ang="0">
                  <a:pos x="T2" y="T3"/>
                </a:cxn>
                <a:cxn ang="0">
                  <a:pos x="T4" y="T5"/>
                </a:cxn>
                <a:cxn ang="0">
                  <a:pos x="T6" y="T7"/>
                </a:cxn>
                <a:cxn ang="0">
                  <a:pos x="T8" y="T9"/>
                </a:cxn>
                <a:cxn ang="0">
                  <a:pos x="T10" y="T11"/>
                </a:cxn>
              </a:cxnLst>
              <a:rect l="0" t="0" r="r" b="b"/>
              <a:pathLst>
                <a:path w="22" h="20">
                  <a:moveTo>
                    <a:pt x="9" y="0"/>
                  </a:moveTo>
                  <a:lnTo>
                    <a:pt x="0" y="2"/>
                  </a:lnTo>
                  <a:lnTo>
                    <a:pt x="0" y="4"/>
                  </a:lnTo>
                  <a:lnTo>
                    <a:pt x="11" y="19"/>
                  </a:lnTo>
                  <a:lnTo>
                    <a:pt x="21" y="14"/>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19" name="Freeform 218"/>
            <p:cNvSpPr>
              <a:spLocks/>
            </p:cNvSpPr>
            <p:nvPr/>
          </p:nvSpPr>
          <p:spPr bwMode="auto">
            <a:xfrm>
              <a:off x="3931" y="427"/>
              <a:ext cx="20" cy="20"/>
            </a:xfrm>
            <a:custGeom>
              <a:avLst/>
              <a:gdLst>
                <a:gd name="T0" fmla="*/ 7 w 20"/>
                <a:gd name="T1" fmla="*/ 0 h 20"/>
                <a:gd name="T2" fmla="*/ 2 w 20"/>
                <a:gd name="T3" fmla="*/ 0 h 20"/>
                <a:gd name="T4" fmla="*/ 0 w 20"/>
                <a:gd name="T5" fmla="*/ 16 h 20"/>
                <a:gd name="T6" fmla="*/ 9 w 20"/>
                <a:gd name="T7" fmla="*/ 16 h 20"/>
                <a:gd name="T8" fmla="*/ 11 w 20"/>
                <a:gd name="T9" fmla="*/ 4 h 20"/>
                <a:gd name="T10" fmla="*/ 7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7" y="0"/>
                  </a:moveTo>
                  <a:lnTo>
                    <a:pt x="2" y="0"/>
                  </a:lnTo>
                  <a:lnTo>
                    <a:pt x="0" y="16"/>
                  </a:lnTo>
                  <a:lnTo>
                    <a:pt x="9" y="16"/>
                  </a:lnTo>
                  <a:lnTo>
                    <a:pt x="11" y="4"/>
                  </a:lnTo>
                  <a:lnTo>
                    <a:pt x="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20" name="Freeform 219"/>
            <p:cNvSpPr>
              <a:spLocks/>
            </p:cNvSpPr>
            <p:nvPr/>
          </p:nvSpPr>
          <p:spPr bwMode="auto">
            <a:xfrm>
              <a:off x="3938" y="425"/>
              <a:ext cx="22" cy="20"/>
            </a:xfrm>
            <a:custGeom>
              <a:avLst/>
              <a:gdLst>
                <a:gd name="T0" fmla="*/ 21 w 22"/>
                <a:gd name="T1" fmla="*/ 0 h 20"/>
                <a:gd name="T2" fmla="*/ 0 w 22"/>
                <a:gd name="T3" fmla="*/ 2 h 20"/>
                <a:gd name="T4" fmla="*/ 0 w 22"/>
                <a:gd name="T5" fmla="*/ 11 h 20"/>
                <a:gd name="T6" fmla="*/ 19 w 22"/>
                <a:gd name="T7" fmla="*/ 9 h 20"/>
                <a:gd name="T8" fmla="*/ 21 w 22"/>
                <a:gd name="T9" fmla="*/ 2 h 20"/>
                <a:gd name="T10" fmla="*/ 21 w 22"/>
                <a:gd name="T11" fmla="*/ 0 h 20"/>
              </a:gdLst>
              <a:ahLst/>
              <a:cxnLst>
                <a:cxn ang="0">
                  <a:pos x="T0" y="T1"/>
                </a:cxn>
                <a:cxn ang="0">
                  <a:pos x="T2" y="T3"/>
                </a:cxn>
                <a:cxn ang="0">
                  <a:pos x="T4" y="T5"/>
                </a:cxn>
                <a:cxn ang="0">
                  <a:pos x="T6" y="T7"/>
                </a:cxn>
                <a:cxn ang="0">
                  <a:pos x="T8" y="T9"/>
                </a:cxn>
                <a:cxn ang="0">
                  <a:pos x="T10" y="T11"/>
                </a:cxn>
              </a:cxnLst>
              <a:rect l="0" t="0" r="r" b="b"/>
              <a:pathLst>
                <a:path w="22" h="20">
                  <a:moveTo>
                    <a:pt x="21" y="0"/>
                  </a:moveTo>
                  <a:lnTo>
                    <a:pt x="0" y="2"/>
                  </a:lnTo>
                  <a:lnTo>
                    <a:pt x="0" y="11"/>
                  </a:lnTo>
                  <a:lnTo>
                    <a:pt x="19" y="9"/>
                  </a:lnTo>
                  <a:lnTo>
                    <a:pt x="21" y="2"/>
                  </a:lnTo>
                  <a:lnTo>
                    <a:pt x="21"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21" name="Freeform 220"/>
            <p:cNvSpPr>
              <a:spLocks/>
            </p:cNvSpPr>
            <p:nvPr/>
          </p:nvSpPr>
          <p:spPr bwMode="auto">
            <a:xfrm>
              <a:off x="4173" y="564"/>
              <a:ext cx="22" cy="21"/>
            </a:xfrm>
            <a:custGeom>
              <a:avLst/>
              <a:gdLst>
                <a:gd name="T0" fmla="*/ 21 w 22"/>
                <a:gd name="T1" fmla="*/ 0 h 21"/>
                <a:gd name="T2" fmla="*/ 9 w 22"/>
                <a:gd name="T3" fmla="*/ 0 h 21"/>
                <a:gd name="T4" fmla="*/ 0 w 22"/>
                <a:gd name="T5" fmla="*/ 9 h 21"/>
                <a:gd name="T6" fmla="*/ 4 w 22"/>
                <a:gd name="T7" fmla="*/ 19 h 21"/>
                <a:gd name="T8" fmla="*/ 19 w 22"/>
                <a:gd name="T9" fmla="*/ 21 h 21"/>
                <a:gd name="T10" fmla="*/ 21 w 22"/>
                <a:gd name="T11" fmla="*/ 19 h 21"/>
                <a:gd name="T12" fmla="*/ 21 w 22"/>
                <a:gd name="T13" fmla="*/ 0 h 21"/>
              </a:gdLst>
              <a:ahLst/>
              <a:cxnLst>
                <a:cxn ang="0">
                  <a:pos x="T0" y="T1"/>
                </a:cxn>
                <a:cxn ang="0">
                  <a:pos x="T2" y="T3"/>
                </a:cxn>
                <a:cxn ang="0">
                  <a:pos x="T4" y="T5"/>
                </a:cxn>
                <a:cxn ang="0">
                  <a:pos x="T6" y="T7"/>
                </a:cxn>
                <a:cxn ang="0">
                  <a:pos x="T8" y="T9"/>
                </a:cxn>
                <a:cxn ang="0">
                  <a:pos x="T10" y="T11"/>
                </a:cxn>
                <a:cxn ang="0">
                  <a:pos x="T12" y="T13"/>
                </a:cxn>
              </a:cxnLst>
              <a:rect l="0" t="0" r="r" b="b"/>
              <a:pathLst>
                <a:path w="22" h="21">
                  <a:moveTo>
                    <a:pt x="21" y="0"/>
                  </a:moveTo>
                  <a:lnTo>
                    <a:pt x="9" y="0"/>
                  </a:lnTo>
                  <a:lnTo>
                    <a:pt x="0" y="9"/>
                  </a:lnTo>
                  <a:lnTo>
                    <a:pt x="4" y="19"/>
                  </a:lnTo>
                  <a:lnTo>
                    <a:pt x="19" y="21"/>
                  </a:lnTo>
                  <a:lnTo>
                    <a:pt x="21" y="19"/>
                  </a:lnTo>
                  <a:lnTo>
                    <a:pt x="21" y="0"/>
                  </a:lnTo>
                </a:path>
              </a:pathLst>
            </a:custGeom>
            <a:solidFill>
              <a:srgbClr val="545454"/>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22" name="Freeform 221"/>
            <p:cNvSpPr>
              <a:spLocks/>
            </p:cNvSpPr>
            <p:nvPr/>
          </p:nvSpPr>
          <p:spPr bwMode="auto">
            <a:xfrm>
              <a:off x="4183" y="559"/>
              <a:ext cx="20" cy="20"/>
            </a:xfrm>
            <a:custGeom>
              <a:avLst/>
              <a:gdLst>
                <a:gd name="T0" fmla="*/ 16 w 20"/>
                <a:gd name="T1" fmla="*/ 0 h 20"/>
                <a:gd name="T2" fmla="*/ 0 w 20"/>
                <a:gd name="T3" fmla="*/ 0 h 20"/>
                <a:gd name="T4" fmla="*/ 0 w 20"/>
                <a:gd name="T5" fmla="*/ 9 h 20"/>
                <a:gd name="T6" fmla="*/ 12 w 20"/>
                <a:gd name="T7" fmla="*/ 9 h 20"/>
                <a:gd name="T8" fmla="*/ 16 w 20"/>
                <a:gd name="T9" fmla="*/ 4 h 20"/>
                <a:gd name="T10" fmla="*/ 16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16" y="0"/>
                  </a:moveTo>
                  <a:lnTo>
                    <a:pt x="0" y="0"/>
                  </a:lnTo>
                  <a:lnTo>
                    <a:pt x="0" y="9"/>
                  </a:lnTo>
                  <a:lnTo>
                    <a:pt x="12" y="9"/>
                  </a:lnTo>
                  <a:lnTo>
                    <a:pt x="16" y="4"/>
                  </a:lnTo>
                  <a:lnTo>
                    <a:pt x="16"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23" name="Freeform 222"/>
            <p:cNvSpPr>
              <a:spLocks/>
            </p:cNvSpPr>
            <p:nvPr/>
          </p:nvSpPr>
          <p:spPr bwMode="auto">
            <a:xfrm>
              <a:off x="4190" y="564"/>
              <a:ext cx="20" cy="21"/>
            </a:xfrm>
            <a:custGeom>
              <a:avLst/>
              <a:gdLst>
                <a:gd name="T0" fmla="*/ 9 w 20"/>
                <a:gd name="T1" fmla="*/ 0 h 21"/>
                <a:gd name="T2" fmla="*/ 0 w 20"/>
                <a:gd name="T3" fmla="*/ 0 h 21"/>
                <a:gd name="T4" fmla="*/ 0 w 20"/>
                <a:gd name="T5" fmla="*/ 19 h 21"/>
                <a:gd name="T6" fmla="*/ 7 w 20"/>
                <a:gd name="T7" fmla="*/ 21 h 21"/>
                <a:gd name="T8" fmla="*/ 9 w 20"/>
                <a:gd name="T9" fmla="*/ 21 h 21"/>
                <a:gd name="T10" fmla="*/ 9 w 20"/>
                <a:gd name="T11" fmla="*/ 0 h 21"/>
              </a:gdLst>
              <a:ahLst/>
              <a:cxnLst>
                <a:cxn ang="0">
                  <a:pos x="T0" y="T1"/>
                </a:cxn>
                <a:cxn ang="0">
                  <a:pos x="T2" y="T3"/>
                </a:cxn>
                <a:cxn ang="0">
                  <a:pos x="T4" y="T5"/>
                </a:cxn>
                <a:cxn ang="0">
                  <a:pos x="T6" y="T7"/>
                </a:cxn>
                <a:cxn ang="0">
                  <a:pos x="T8" y="T9"/>
                </a:cxn>
                <a:cxn ang="0">
                  <a:pos x="T10" y="T11"/>
                </a:cxn>
              </a:cxnLst>
              <a:rect l="0" t="0" r="r" b="b"/>
              <a:pathLst>
                <a:path w="20" h="21">
                  <a:moveTo>
                    <a:pt x="9" y="0"/>
                  </a:moveTo>
                  <a:lnTo>
                    <a:pt x="0" y="0"/>
                  </a:lnTo>
                  <a:lnTo>
                    <a:pt x="0" y="19"/>
                  </a:lnTo>
                  <a:lnTo>
                    <a:pt x="7" y="21"/>
                  </a:lnTo>
                  <a:lnTo>
                    <a:pt x="9" y="21"/>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24" name="Freeform 223"/>
            <p:cNvSpPr>
              <a:spLocks/>
            </p:cNvSpPr>
            <p:nvPr/>
          </p:nvSpPr>
          <p:spPr bwMode="auto">
            <a:xfrm>
              <a:off x="4190" y="581"/>
              <a:ext cx="20" cy="20"/>
            </a:xfrm>
            <a:custGeom>
              <a:avLst/>
              <a:gdLst>
                <a:gd name="T0" fmla="*/ 2 w 20"/>
                <a:gd name="T1" fmla="*/ 0 h 20"/>
                <a:gd name="T2" fmla="*/ 0 w 20"/>
                <a:gd name="T3" fmla="*/ 2 h 20"/>
                <a:gd name="T4" fmla="*/ 2 w 20"/>
                <a:gd name="T5" fmla="*/ 9 h 20"/>
                <a:gd name="T6" fmla="*/ 4 w 20"/>
                <a:gd name="T7" fmla="*/ 9 h 20"/>
                <a:gd name="T8" fmla="*/ 7 w 20"/>
                <a:gd name="T9" fmla="*/ 4 h 20"/>
                <a:gd name="T10" fmla="*/ 2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2" y="0"/>
                  </a:moveTo>
                  <a:lnTo>
                    <a:pt x="0" y="2"/>
                  </a:lnTo>
                  <a:lnTo>
                    <a:pt x="2" y="9"/>
                  </a:lnTo>
                  <a:lnTo>
                    <a:pt x="4" y="9"/>
                  </a:lnTo>
                  <a:lnTo>
                    <a:pt x="7" y="4"/>
                  </a:lnTo>
                  <a:lnTo>
                    <a:pt x="2"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25" name="Freeform 224"/>
            <p:cNvSpPr>
              <a:spLocks/>
            </p:cNvSpPr>
            <p:nvPr/>
          </p:nvSpPr>
          <p:spPr bwMode="auto">
            <a:xfrm>
              <a:off x="4173" y="578"/>
              <a:ext cx="20" cy="20"/>
            </a:xfrm>
            <a:custGeom>
              <a:avLst/>
              <a:gdLst>
                <a:gd name="T0" fmla="*/ 4 w 20"/>
                <a:gd name="T1" fmla="*/ 0 h 20"/>
                <a:gd name="T2" fmla="*/ 0 w 20"/>
                <a:gd name="T3" fmla="*/ 7 h 20"/>
                <a:gd name="T4" fmla="*/ 2 w 20"/>
                <a:gd name="T5" fmla="*/ 9 h 20"/>
                <a:gd name="T6" fmla="*/ 19 w 20"/>
                <a:gd name="T7" fmla="*/ 11 h 20"/>
                <a:gd name="T8" fmla="*/ 19 w 20"/>
                <a:gd name="T9" fmla="*/ 2 h 20"/>
                <a:gd name="T10" fmla="*/ 4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4" y="0"/>
                  </a:moveTo>
                  <a:lnTo>
                    <a:pt x="0" y="7"/>
                  </a:lnTo>
                  <a:lnTo>
                    <a:pt x="2" y="9"/>
                  </a:lnTo>
                  <a:lnTo>
                    <a:pt x="19" y="11"/>
                  </a:lnTo>
                  <a:lnTo>
                    <a:pt x="19" y="2"/>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26" name="Freeform 225"/>
            <p:cNvSpPr>
              <a:spLocks/>
            </p:cNvSpPr>
            <p:nvPr/>
          </p:nvSpPr>
          <p:spPr bwMode="auto">
            <a:xfrm>
              <a:off x="4169" y="571"/>
              <a:ext cx="20" cy="20"/>
            </a:xfrm>
            <a:custGeom>
              <a:avLst/>
              <a:gdLst>
                <a:gd name="T0" fmla="*/ 9 w 20"/>
                <a:gd name="T1" fmla="*/ 0 h 20"/>
                <a:gd name="T2" fmla="*/ 2 w 20"/>
                <a:gd name="T3" fmla="*/ 0 h 20"/>
                <a:gd name="T4" fmla="*/ 0 w 20"/>
                <a:gd name="T5" fmla="*/ 2 h 20"/>
                <a:gd name="T6" fmla="*/ 4 w 20"/>
                <a:gd name="T7" fmla="*/ 14 h 20"/>
                <a:gd name="T8" fmla="*/ 14 w 20"/>
                <a:gd name="T9" fmla="*/ 9 h 20"/>
                <a:gd name="T10" fmla="*/ 9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9" y="0"/>
                  </a:moveTo>
                  <a:lnTo>
                    <a:pt x="2" y="0"/>
                  </a:lnTo>
                  <a:lnTo>
                    <a:pt x="0" y="2"/>
                  </a:lnTo>
                  <a:lnTo>
                    <a:pt x="4" y="14"/>
                  </a:lnTo>
                  <a:lnTo>
                    <a:pt x="14" y="9"/>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27" name="Freeform 226"/>
            <p:cNvSpPr>
              <a:spLocks/>
            </p:cNvSpPr>
            <p:nvPr/>
          </p:nvSpPr>
          <p:spPr bwMode="auto">
            <a:xfrm>
              <a:off x="4171" y="559"/>
              <a:ext cx="20" cy="20"/>
            </a:xfrm>
            <a:custGeom>
              <a:avLst/>
              <a:gdLst>
                <a:gd name="T0" fmla="*/ 11 w 20"/>
                <a:gd name="T1" fmla="*/ 0 h 20"/>
                <a:gd name="T2" fmla="*/ 9 w 20"/>
                <a:gd name="T3" fmla="*/ 0 h 20"/>
                <a:gd name="T4" fmla="*/ 0 w 20"/>
                <a:gd name="T5" fmla="*/ 12 h 20"/>
                <a:gd name="T6" fmla="*/ 4 w 20"/>
                <a:gd name="T7" fmla="*/ 16 h 20"/>
                <a:gd name="T8" fmla="*/ 14 w 20"/>
                <a:gd name="T9" fmla="*/ 7 h 20"/>
                <a:gd name="T10" fmla="*/ 11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11" y="0"/>
                  </a:moveTo>
                  <a:lnTo>
                    <a:pt x="9" y="0"/>
                  </a:lnTo>
                  <a:lnTo>
                    <a:pt x="0" y="12"/>
                  </a:lnTo>
                  <a:lnTo>
                    <a:pt x="4" y="16"/>
                  </a:lnTo>
                  <a:lnTo>
                    <a:pt x="14" y="7"/>
                  </a:lnTo>
                  <a:lnTo>
                    <a:pt x="11"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28" name="Freeform 227"/>
            <p:cNvSpPr>
              <a:spLocks/>
            </p:cNvSpPr>
            <p:nvPr/>
          </p:nvSpPr>
          <p:spPr bwMode="auto">
            <a:xfrm>
              <a:off x="4291" y="665"/>
              <a:ext cx="39" cy="60"/>
            </a:xfrm>
            <a:custGeom>
              <a:avLst/>
              <a:gdLst>
                <a:gd name="T0" fmla="*/ 26 w 39"/>
                <a:gd name="T1" fmla="*/ 0 h 60"/>
                <a:gd name="T2" fmla="*/ 16 w 39"/>
                <a:gd name="T3" fmla="*/ 2 h 60"/>
                <a:gd name="T4" fmla="*/ 4 w 39"/>
                <a:gd name="T5" fmla="*/ 11 h 60"/>
                <a:gd name="T6" fmla="*/ 0 w 39"/>
                <a:gd name="T7" fmla="*/ 35 h 60"/>
                <a:gd name="T8" fmla="*/ 4 w 39"/>
                <a:gd name="T9" fmla="*/ 52 h 60"/>
                <a:gd name="T10" fmla="*/ 11 w 39"/>
                <a:gd name="T11" fmla="*/ 60 h 60"/>
                <a:gd name="T12" fmla="*/ 19 w 39"/>
                <a:gd name="T13" fmla="*/ 55 h 60"/>
                <a:gd name="T14" fmla="*/ 31 w 39"/>
                <a:gd name="T15" fmla="*/ 35 h 60"/>
                <a:gd name="T16" fmla="*/ 38 w 39"/>
                <a:gd name="T17" fmla="*/ 14 h 60"/>
                <a:gd name="T18" fmla="*/ 26 w 39"/>
                <a:gd name="T19" fmla="*/ 0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9" h="60">
                  <a:moveTo>
                    <a:pt x="26" y="0"/>
                  </a:moveTo>
                  <a:lnTo>
                    <a:pt x="16" y="2"/>
                  </a:lnTo>
                  <a:lnTo>
                    <a:pt x="4" y="11"/>
                  </a:lnTo>
                  <a:lnTo>
                    <a:pt x="0" y="35"/>
                  </a:lnTo>
                  <a:lnTo>
                    <a:pt x="4" y="52"/>
                  </a:lnTo>
                  <a:lnTo>
                    <a:pt x="11" y="60"/>
                  </a:lnTo>
                  <a:lnTo>
                    <a:pt x="19" y="55"/>
                  </a:lnTo>
                  <a:lnTo>
                    <a:pt x="31" y="35"/>
                  </a:lnTo>
                  <a:lnTo>
                    <a:pt x="38" y="14"/>
                  </a:lnTo>
                  <a:lnTo>
                    <a:pt x="26" y="0"/>
                  </a:lnTo>
                </a:path>
              </a:pathLst>
            </a:custGeom>
            <a:solidFill>
              <a:srgbClr val="545454"/>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29" name="Freeform 228"/>
            <p:cNvSpPr>
              <a:spLocks/>
            </p:cNvSpPr>
            <p:nvPr/>
          </p:nvSpPr>
          <p:spPr bwMode="auto">
            <a:xfrm>
              <a:off x="4313" y="662"/>
              <a:ext cx="21" cy="20"/>
            </a:xfrm>
            <a:custGeom>
              <a:avLst/>
              <a:gdLst>
                <a:gd name="T0" fmla="*/ 9 w 21"/>
                <a:gd name="T1" fmla="*/ 0 h 20"/>
                <a:gd name="T2" fmla="*/ 0 w 21"/>
                <a:gd name="T3" fmla="*/ 4 h 20"/>
                <a:gd name="T4" fmla="*/ 12 w 21"/>
                <a:gd name="T5" fmla="*/ 19 h 20"/>
                <a:gd name="T6" fmla="*/ 21 w 21"/>
                <a:gd name="T7" fmla="*/ 19 h 20"/>
                <a:gd name="T8" fmla="*/ 21 w 21"/>
                <a:gd name="T9" fmla="*/ 16 h 20"/>
                <a:gd name="T10" fmla="*/ 9 w 21"/>
                <a:gd name="T11" fmla="*/ 0 h 20"/>
              </a:gdLst>
              <a:ahLst/>
              <a:cxnLst>
                <a:cxn ang="0">
                  <a:pos x="T0" y="T1"/>
                </a:cxn>
                <a:cxn ang="0">
                  <a:pos x="T2" y="T3"/>
                </a:cxn>
                <a:cxn ang="0">
                  <a:pos x="T4" y="T5"/>
                </a:cxn>
                <a:cxn ang="0">
                  <a:pos x="T6" y="T7"/>
                </a:cxn>
                <a:cxn ang="0">
                  <a:pos x="T8" y="T9"/>
                </a:cxn>
                <a:cxn ang="0">
                  <a:pos x="T10" y="T11"/>
                </a:cxn>
              </a:cxnLst>
              <a:rect l="0" t="0" r="r" b="b"/>
              <a:pathLst>
                <a:path w="21" h="20">
                  <a:moveTo>
                    <a:pt x="9" y="0"/>
                  </a:moveTo>
                  <a:lnTo>
                    <a:pt x="0" y="4"/>
                  </a:lnTo>
                  <a:lnTo>
                    <a:pt x="12" y="19"/>
                  </a:lnTo>
                  <a:lnTo>
                    <a:pt x="21" y="19"/>
                  </a:lnTo>
                  <a:lnTo>
                    <a:pt x="21" y="16"/>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30" name="Freeform 229"/>
            <p:cNvSpPr>
              <a:spLocks/>
            </p:cNvSpPr>
            <p:nvPr/>
          </p:nvSpPr>
          <p:spPr bwMode="auto">
            <a:xfrm>
              <a:off x="4317" y="677"/>
              <a:ext cx="20" cy="26"/>
            </a:xfrm>
            <a:custGeom>
              <a:avLst/>
              <a:gdLst>
                <a:gd name="T0" fmla="*/ 7 w 20"/>
                <a:gd name="T1" fmla="*/ 0 h 26"/>
                <a:gd name="T2" fmla="*/ 0 w 20"/>
                <a:gd name="T3" fmla="*/ 21 h 26"/>
                <a:gd name="T4" fmla="*/ 9 w 20"/>
                <a:gd name="T5" fmla="*/ 26 h 26"/>
                <a:gd name="T6" fmla="*/ 16 w 20"/>
                <a:gd name="T7" fmla="*/ 4 h 26"/>
                <a:gd name="T8" fmla="*/ 7 w 20"/>
                <a:gd name="T9" fmla="*/ 0 h 26"/>
              </a:gdLst>
              <a:ahLst/>
              <a:cxnLst>
                <a:cxn ang="0">
                  <a:pos x="T0" y="T1"/>
                </a:cxn>
                <a:cxn ang="0">
                  <a:pos x="T2" y="T3"/>
                </a:cxn>
                <a:cxn ang="0">
                  <a:pos x="T4" y="T5"/>
                </a:cxn>
                <a:cxn ang="0">
                  <a:pos x="T6" y="T7"/>
                </a:cxn>
                <a:cxn ang="0">
                  <a:pos x="T8" y="T9"/>
                </a:cxn>
              </a:cxnLst>
              <a:rect l="0" t="0" r="r" b="b"/>
              <a:pathLst>
                <a:path w="20" h="26">
                  <a:moveTo>
                    <a:pt x="7" y="0"/>
                  </a:moveTo>
                  <a:lnTo>
                    <a:pt x="0" y="21"/>
                  </a:lnTo>
                  <a:lnTo>
                    <a:pt x="9" y="26"/>
                  </a:lnTo>
                  <a:lnTo>
                    <a:pt x="16" y="4"/>
                  </a:lnTo>
                  <a:lnTo>
                    <a:pt x="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31" name="Freeform 230"/>
            <p:cNvSpPr>
              <a:spLocks/>
            </p:cNvSpPr>
            <p:nvPr/>
          </p:nvSpPr>
          <p:spPr bwMode="auto">
            <a:xfrm>
              <a:off x="4306" y="698"/>
              <a:ext cx="21" cy="27"/>
            </a:xfrm>
            <a:custGeom>
              <a:avLst/>
              <a:gdLst>
                <a:gd name="T0" fmla="*/ 12 w 21"/>
                <a:gd name="T1" fmla="*/ 0 h 27"/>
                <a:gd name="T2" fmla="*/ 0 w 21"/>
                <a:gd name="T3" fmla="*/ 19 h 27"/>
                <a:gd name="T4" fmla="*/ 7 w 21"/>
                <a:gd name="T5" fmla="*/ 26 h 27"/>
                <a:gd name="T6" fmla="*/ 7 w 21"/>
                <a:gd name="T7" fmla="*/ 23 h 27"/>
                <a:gd name="T8" fmla="*/ 21 w 21"/>
                <a:gd name="T9" fmla="*/ 4 h 27"/>
                <a:gd name="T10" fmla="*/ 12 w 21"/>
                <a:gd name="T11" fmla="*/ 0 h 27"/>
              </a:gdLst>
              <a:ahLst/>
              <a:cxnLst>
                <a:cxn ang="0">
                  <a:pos x="T0" y="T1"/>
                </a:cxn>
                <a:cxn ang="0">
                  <a:pos x="T2" y="T3"/>
                </a:cxn>
                <a:cxn ang="0">
                  <a:pos x="T4" y="T5"/>
                </a:cxn>
                <a:cxn ang="0">
                  <a:pos x="T6" y="T7"/>
                </a:cxn>
                <a:cxn ang="0">
                  <a:pos x="T8" y="T9"/>
                </a:cxn>
                <a:cxn ang="0">
                  <a:pos x="T10" y="T11"/>
                </a:cxn>
              </a:cxnLst>
              <a:rect l="0" t="0" r="r" b="b"/>
              <a:pathLst>
                <a:path w="21" h="27">
                  <a:moveTo>
                    <a:pt x="12" y="0"/>
                  </a:moveTo>
                  <a:lnTo>
                    <a:pt x="0" y="19"/>
                  </a:lnTo>
                  <a:lnTo>
                    <a:pt x="7" y="26"/>
                  </a:lnTo>
                  <a:lnTo>
                    <a:pt x="7" y="23"/>
                  </a:lnTo>
                  <a:lnTo>
                    <a:pt x="21" y="4"/>
                  </a:lnTo>
                  <a:lnTo>
                    <a:pt x="12"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32" name="Freeform 231"/>
            <p:cNvSpPr>
              <a:spLocks/>
            </p:cNvSpPr>
            <p:nvPr/>
          </p:nvSpPr>
          <p:spPr bwMode="auto">
            <a:xfrm>
              <a:off x="4301" y="715"/>
              <a:ext cx="20" cy="20"/>
            </a:xfrm>
            <a:custGeom>
              <a:avLst/>
              <a:gdLst>
                <a:gd name="T0" fmla="*/ 7 w 20"/>
                <a:gd name="T1" fmla="*/ 0 h 20"/>
                <a:gd name="T2" fmla="*/ 0 w 20"/>
                <a:gd name="T3" fmla="*/ 4 h 20"/>
                <a:gd name="T4" fmla="*/ 0 w 20"/>
                <a:gd name="T5" fmla="*/ 12 h 20"/>
                <a:gd name="T6" fmla="*/ 2 w 20"/>
                <a:gd name="T7" fmla="*/ 16 h 20"/>
                <a:gd name="T8" fmla="*/ 12 w 20"/>
                <a:gd name="T9" fmla="*/ 9 h 20"/>
                <a:gd name="T10" fmla="*/ 7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7" y="0"/>
                  </a:moveTo>
                  <a:lnTo>
                    <a:pt x="0" y="4"/>
                  </a:lnTo>
                  <a:lnTo>
                    <a:pt x="0" y="12"/>
                  </a:lnTo>
                  <a:lnTo>
                    <a:pt x="2" y="16"/>
                  </a:lnTo>
                  <a:lnTo>
                    <a:pt x="12" y="9"/>
                  </a:lnTo>
                  <a:lnTo>
                    <a:pt x="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33" name="Freeform 232"/>
            <p:cNvSpPr>
              <a:spLocks/>
            </p:cNvSpPr>
            <p:nvPr/>
          </p:nvSpPr>
          <p:spPr bwMode="auto">
            <a:xfrm>
              <a:off x="4291" y="715"/>
              <a:ext cx="20" cy="20"/>
            </a:xfrm>
            <a:custGeom>
              <a:avLst/>
              <a:gdLst>
                <a:gd name="T0" fmla="*/ 7 w 20"/>
                <a:gd name="T1" fmla="*/ 0 h 20"/>
                <a:gd name="T2" fmla="*/ 0 w 20"/>
                <a:gd name="T3" fmla="*/ 4 h 20"/>
                <a:gd name="T4" fmla="*/ 9 w 20"/>
                <a:gd name="T5" fmla="*/ 12 h 20"/>
                <a:gd name="T6" fmla="*/ 14 w 20"/>
                <a:gd name="T7" fmla="*/ 7 h 20"/>
                <a:gd name="T8" fmla="*/ 7 w 20"/>
                <a:gd name="T9" fmla="*/ 0 h 20"/>
              </a:gdLst>
              <a:ahLst/>
              <a:cxnLst>
                <a:cxn ang="0">
                  <a:pos x="T0" y="T1"/>
                </a:cxn>
                <a:cxn ang="0">
                  <a:pos x="T2" y="T3"/>
                </a:cxn>
                <a:cxn ang="0">
                  <a:pos x="T4" y="T5"/>
                </a:cxn>
                <a:cxn ang="0">
                  <a:pos x="T6" y="T7"/>
                </a:cxn>
                <a:cxn ang="0">
                  <a:pos x="T8" y="T9"/>
                </a:cxn>
              </a:cxnLst>
              <a:rect l="0" t="0" r="r" b="b"/>
              <a:pathLst>
                <a:path w="20" h="20">
                  <a:moveTo>
                    <a:pt x="7" y="0"/>
                  </a:moveTo>
                  <a:lnTo>
                    <a:pt x="0" y="4"/>
                  </a:lnTo>
                  <a:lnTo>
                    <a:pt x="9" y="12"/>
                  </a:lnTo>
                  <a:lnTo>
                    <a:pt x="14" y="7"/>
                  </a:lnTo>
                  <a:lnTo>
                    <a:pt x="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34" name="Freeform 233"/>
            <p:cNvSpPr>
              <a:spLocks/>
            </p:cNvSpPr>
            <p:nvPr/>
          </p:nvSpPr>
          <p:spPr bwMode="auto">
            <a:xfrm>
              <a:off x="4286" y="698"/>
              <a:ext cx="20" cy="22"/>
            </a:xfrm>
            <a:custGeom>
              <a:avLst/>
              <a:gdLst>
                <a:gd name="T0" fmla="*/ 9 w 20"/>
                <a:gd name="T1" fmla="*/ 0 h 22"/>
                <a:gd name="T2" fmla="*/ 0 w 20"/>
                <a:gd name="T3" fmla="*/ 2 h 22"/>
                <a:gd name="T4" fmla="*/ 4 w 20"/>
                <a:gd name="T5" fmla="*/ 21 h 22"/>
                <a:gd name="T6" fmla="*/ 14 w 20"/>
                <a:gd name="T7" fmla="*/ 16 h 22"/>
                <a:gd name="T8" fmla="*/ 9 w 20"/>
                <a:gd name="T9" fmla="*/ 0 h 22"/>
              </a:gdLst>
              <a:ahLst/>
              <a:cxnLst>
                <a:cxn ang="0">
                  <a:pos x="T0" y="T1"/>
                </a:cxn>
                <a:cxn ang="0">
                  <a:pos x="T2" y="T3"/>
                </a:cxn>
                <a:cxn ang="0">
                  <a:pos x="T4" y="T5"/>
                </a:cxn>
                <a:cxn ang="0">
                  <a:pos x="T6" y="T7"/>
                </a:cxn>
                <a:cxn ang="0">
                  <a:pos x="T8" y="T9"/>
                </a:cxn>
              </a:cxnLst>
              <a:rect l="0" t="0" r="r" b="b"/>
              <a:pathLst>
                <a:path w="20" h="22">
                  <a:moveTo>
                    <a:pt x="9" y="0"/>
                  </a:moveTo>
                  <a:lnTo>
                    <a:pt x="0" y="2"/>
                  </a:lnTo>
                  <a:lnTo>
                    <a:pt x="4" y="21"/>
                  </a:lnTo>
                  <a:lnTo>
                    <a:pt x="14" y="16"/>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35" name="Freeform 234"/>
            <p:cNvSpPr>
              <a:spLocks/>
            </p:cNvSpPr>
            <p:nvPr/>
          </p:nvSpPr>
          <p:spPr bwMode="auto">
            <a:xfrm>
              <a:off x="4286" y="672"/>
              <a:ext cx="20" cy="29"/>
            </a:xfrm>
            <a:custGeom>
              <a:avLst/>
              <a:gdLst>
                <a:gd name="T0" fmla="*/ 7 w 20"/>
                <a:gd name="T1" fmla="*/ 0 h 29"/>
                <a:gd name="T2" fmla="*/ 4 w 20"/>
                <a:gd name="T3" fmla="*/ 2 h 29"/>
                <a:gd name="T4" fmla="*/ 0 w 20"/>
                <a:gd name="T5" fmla="*/ 28 h 29"/>
                <a:gd name="T6" fmla="*/ 9 w 20"/>
                <a:gd name="T7" fmla="*/ 28 h 29"/>
                <a:gd name="T8" fmla="*/ 14 w 20"/>
                <a:gd name="T9" fmla="*/ 4 h 29"/>
                <a:gd name="T10" fmla="*/ 7 w 20"/>
                <a:gd name="T11" fmla="*/ 0 h 29"/>
              </a:gdLst>
              <a:ahLst/>
              <a:cxnLst>
                <a:cxn ang="0">
                  <a:pos x="T0" y="T1"/>
                </a:cxn>
                <a:cxn ang="0">
                  <a:pos x="T2" y="T3"/>
                </a:cxn>
                <a:cxn ang="0">
                  <a:pos x="T4" y="T5"/>
                </a:cxn>
                <a:cxn ang="0">
                  <a:pos x="T6" y="T7"/>
                </a:cxn>
                <a:cxn ang="0">
                  <a:pos x="T8" y="T9"/>
                </a:cxn>
                <a:cxn ang="0">
                  <a:pos x="T10" y="T11"/>
                </a:cxn>
              </a:cxnLst>
              <a:rect l="0" t="0" r="r" b="b"/>
              <a:pathLst>
                <a:path w="20" h="29">
                  <a:moveTo>
                    <a:pt x="7" y="0"/>
                  </a:moveTo>
                  <a:lnTo>
                    <a:pt x="4" y="2"/>
                  </a:lnTo>
                  <a:lnTo>
                    <a:pt x="0" y="28"/>
                  </a:lnTo>
                  <a:lnTo>
                    <a:pt x="9" y="28"/>
                  </a:lnTo>
                  <a:lnTo>
                    <a:pt x="14" y="4"/>
                  </a:lnTo>
                  <a:lnTo>
                    <a:pt x="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36" name="Freeform 235"/>
            <p:cNvSpPr>
              <a:spLocks/>
            </p:cNvSpPr>
            <p:nvPr/>
          </p:nvSpPr>
          <p:spPr bwMode="auto">
            <a:xfrm>
              <a:off x="4293" y="662"/>
              <a:ext cx="20" cy="20"/>
            </a:xfrm>
            <a:custGeom>
              <a:avLst/>
              <a:gdLst>
                <a:gd name="T0" fmla="*/ 14 w 20"/>
                <a:gd name="T1" fmla="*/ 0 h 20"/>
                <a:gd name="T2" fmla="*/ 11 w 20"/>
                <a:gd name="T3" fmla="*/ 0 h 20"/>
                <a:gd name="T4" fmla="*/ 0 w 20"/>
                <a:gd name="T5" fmla="*/ 9 h 20"/>
                <a:gd name="T6" fmla="*/ 4 w 20"/>
                <a:gd name="T7" fmla="*/ 19 h 20"/>
                <a:gd name="T8" fmla="*/ 16 w 20"/>
                <a:gd name="T9" fmla="*/ 9 h 20"/>
                <a:gd name="T10" fmla="*/ 14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14" y="0"/>
                  </a:moveTo>
                  <a:lnTo>
                    <a:pt x="11" y="0"/>
                  </a:lnTo>
                  <a:lnTo>
                    <a:pt x="0" y="9"/>
                  </a:lnTo>
                  <a:lnTo>
                    <a:pt x="4" y="19"/>
                  </a:lnTo>
                  <a:lnTo>
                    <a:pt x="16" y="9"/>
                  </a:lnTo>
                  <a:lnTo>
                    <a:pt x="1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37" name="Freeform 236"/>
            <p:cNvSpPr>
              <a:spLocks/>
            </p:cNvSpPr>
            <p:nvPr/>
          </p:nvSpPr>
          <p:spPr bwMode="auto">
            <a:xfrm>
              <a:off x="4308" y="660"/>
              <a:ext cx="20" cy="20"/>
            </a:xfrm>
            <a:custGeom>
              <a:avLst/>
              <a:gdLst>
                <a:gd name="T0" fmla="*/ 12 w 20"/>
                <a:gd name="T1" fmla="*/ 0 h 20"/>
                <a:gd name="T2" fmla="*/ 0 w 20"/>
                <a:gd name="T3" fmla="*/ 2 h 20"/>
                <a:gd name="T4" fmla="*/ 0 w 20"/>
                <a:gd name="T5" fmla="*/ 11 h 20"/>
                <a:gd name="T6" fmla="*/ 9 w 20"/>
                <a:gd name="T7" fmla="*/ 9 h 20"/>
                <a:gd name="T8" fmla="*/ 14 w 20"/>
                <a:gd name="T9" fmla="*/ 2 h 20"/>
                <a:gd name="T10" fmla="*/ 12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12" y="0"/>
                  </a:moveTo>
                  <a:lnTo>
                    <a:pt x="0" y="2"/>
                  </a:lnTo>
                  <a:lnTo>
                    <a:pt x="0" y="11"/>
                  </a:lnTo>
                  <a:lnTo>
                    <a:pt x="9" y="9"/>
                  </a:lnTo>
                  <a:lnTo>
                    <a:pt x="14" y="2"/>
                  </a:lnTo>
                  <a:lnTo>
                    <a:pt x="12"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38" name="Freeform 237"/>
            <p:cNvSpPr>
              <a:spLocks/>
            </p:cNvSpPr>
            <p:nvPr/>
          </p:nvSpPr>
          <p:spPr bwMode="auto">
            <a:xfrm>
              <a:off x="4133" y="446"/>
              <a:ext cx="41" cy="24"/>
            </a:xfrm>
            <a:custGeom>
              <a:avLst/>
              <a:gdLst>
                <a:gd name="T0" fmla="*/ 26 w 41"/>
                <a:gd name="T1" fmla="*/ 0 h 24"/>
                <a:gd name="T2" fmla="*/ 9 w 41"/>
                <a:gd name="T3" fmla="*/ 4 h 24"/>
                <a:gd name="T4" fmla="*/ 0 w 41"/>
                <a:gd name="T5" fmla="*/ 21 h 24"/>
                <a:gd name="T6" fmla="*/ 4 w 41"/>
                <a:gd name="T7" fmla="*/ 23 h 24"/>
                <a:gd name="T8" fmla="*/ 36 w 41"/>
                <a:gd name="T9" fmla="*/ 21 h 24"/>
                <a:gd name="T10" fmla="*/ 40 w 41"/>
                <a:gd name="T11" fmla="*/ 9 h 24"/>
                <a:gd name="T12" fmla="*/ 26 w 41"/>
                <a:gd name="T13" fmla="*/ 0 h 24"/>
              </a:gdLst>
              <a:ahLst/>
              <a:cxnLst>
                <a:cxn ang="0">
                  <a:pos x="T0" y="T1"/>
                </a:cxn>
                <a:cxn ang="0">
                  <a:pos x="T2" y="T3"/>
                </a:cxn>
                <a:cxn ang="0">
                  <a:pos x="T4" y="T5"/>
                </a:cxn>
                <a:cxn ang="0">
                  <a:pos x="T6" y="T7"/>
                </a:cxn>
                <a:cxn ang="0">
                  <a:pos x="T8" y="T9"/>
                </a:cxn>
                <a:cxn ang="0">
                  <a:pos x="T10" y="T11"/>
                </a:cxn>
                <a:cxn ang="0">
                  <a:pos x="T12" y="T13"/>
                </a:cxn>
              </a:cxnLst>
              <a:rect l="0" t="0" r="r" b="b"/>
              <a:pathLst>
                <a:path w="41" h="24">
                  <a:moveTo>
                    <a:pt x="26" y="0"/>
                  </a:moveTo>
                  <a:lnTo>
                    <a:pt x="9" y="4"/>
                  </a:lnTo>
                  <a:lnTo>
                    <a:pt x="0" y="21"/>
                  </a:lnTo>
                  <a:lnTo>
                    <a:pt x="4" y="23"/>
                  </a:lnTo>
                  <a:lnTo>
                    <a:pt x="36" y="21"/>
                  </a:lnTo>
                  <a:lnTo>
                    <a:pt x="40" y="9"/>
                  </a:lnTo>
                  <a:lnTo>
                    <a:pt x="26" y="0"/>
                  </a:lnTo>
                </a:path>
              </a:pathLst>
            </a:custGeom>
            <a:solidFill>
              <a:srgbClr val="545454"/>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39" name="Freeform 238"/>
            <p:cNvSpPr>
              <a:spLocks/>
            </p:cNvSpPr>
            <p:nvPr/>
          </p:nvSpPr>
          <p:spPr bwMode="auto">
            <a:xfrm>
              <a:off x="4164" y="454"/>
              <a:ext cx="20" cy="20"/>
            </a:xfrm>
            <a:custGeom>
              <a:avLst/>
              <a:gdLst>
                <a:gd name="T0" fmla="*/ 4 w 20"/>
                <a:gd name="T1" fmla="*/ 0 h 20"/>
                <a:gd name="T2" fmla="*/ 0 w 20"/>
                <a:gd name="T3" fmla="*/ 11 h 20"/>
                <a:gd name="T4" fmla="*/ 4 w 20"/>
                <a:gd name="T5" fmla="*/ 19 h 20"/>
                <a:gd name="T6" fmla="*/ 7 w 20"/>
                <a:gd name="T7" fmla="*/ 19 h 20"/>
                <a:gd name="T8" fmla="*/ 14 w 20"/>
                <a:gd name="T9" fmla="*/ 4 h 20"/>
                <a:gd name="T10" fmla="*/ 4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4" y="0"/>
                  </a:moveTo>
                  <a:lnTo>
                    <a:pt x="0" y="11"/>
                  </a:lnTo>
                  <a:lnTo>
                    <a:pt x="4" y="19"/>
                  </a:lnTo>
                  <a:lnTo>
                    <a:pt x="7" y="19"/>
                  </a:lnTo>
                  <a:lnTo>
                    <a:pt x="14" y="4"/>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40" name="Freeform 239"/>
            <p:cNvSpPr>
              <a:spLocks/>
            </p:cNvSpPr>
            <p:nvPr/>
          </p:nvSpPr>
          <p:spPr bwMode="auto">
            <a:xfrm>
              <a:off x="4135" y="463"/>
              <a:ext cx="34" cy="20"/>
            </a:xfrm>
            <a:custGeom>
              <a:avLst/>
              <a:gdLst>
                <a:gd name="T0" fmla="*/ 33 w 34"/>
                <a:gd name="T1" fmla="*/ 0 h 20"/>
                <a:gd name="T2" fmla="*/ 2 w 34"/>
                <a:gd name="T3" fmla="*/ 2 h 20"/>
                <a:gd name="T4" fmla="*/ 0 w 34"/>
                <a:gd name="T5" fmla="*/ 12 h 20"/>
                <a:gd name="T6" fmla="*/ 2 w 34"/>
                <a:gd name="T7" fmla="*/ 12 h 20"/>
                <a:gd name="T8" fmla="*/ 33 w 34"/>
                <a:gd name="T9" fmla="*/ 9 h 20"/>
                <a:gd name="T10" fmla="*/ 33 w 34"/>
                <a:gd name="T11" fmla="*/ 0 h 20"/>
              </a:gdLst>
              <a:ahLst/>
              <a:cxnLst>
                <a:cxn ang="0">
                  <a:pos x="T0" y="T1"/>
                </a:cxn>
                <a:cxn ang="0">
                  <a:pos x="T2" y="T3"/>
                </a:cxn>
                <a:cxn ang="0">
                  <a:pos x="T4" y="T5"/>
                </a:cxn>
                <a:cxn ang="0">
                  <a:pos x="T6" y="T7"/>
                </a:cxn>
                <a:cxn ang="0">
                  <a:pos x="T8" y="T9"/>
                </a:cxn>
                <a:cxn ang="0">
                  <a:pos x="T10" y="T11"/>
                </a:cxn>
              </a:cxnLst>
              <a:rect l="0" t="0" r="r" b="b"/>
              <a:pathLst>
                <a:path w="34" h="20">
                  <a:moveTo>
                    <a:pt x="33" y="0"/>
                  </a:moveTo>
                  <a:lnTo>
                    <a:pt x="2" y="2"/>
                  </a:lnTo>
                  <a:lnTo>
                    <a:pt x="0" y="12"/>
                  </a:lnTo>
                  <a:lnTo>
                    <a:pt x="2" y="12"/>
                  </a:lnTo>
                  <a:lnTo>
                    <a:pt x="33" y="9"/>
                  </a:lnTo>
                  <a:lnTo>
                    <a:pt x="33"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41" name="Freeform 240"/>
            <p:cNvSpPr>
              <a:spLocks/>
            </p:cNvSpPr>
            <p:nvPr/>
          </p:nvSpPr>
          <p:spPr bwMode="auto">
            <a:xfrm>
              <a:off x="4126" y="463"/>
              <a:ext cx="20" cy="20"/>
            </a:xfrm>
            <a:custGeom>
              <a:avLst/>
              <a:gdLst>
                <a:gd name="T0" fmla="*/ 9 w 20"/>
                <a:gd name="T1" fmla="*/ 0 h 20"/>
                <a:gd name="T2" fmla="*/ 2 w 20"/>
                <a:gd name="T3" fmla="*/ 2 h 20"/>
                <a:gd name="T4" fmla="*/ 0 w 20"/>
                <a:gd name="T5" fmla="*/ 7 h 20"/>
                <a:gd name="T6" fmla="*/ 9 w 20"/>
                <a:gd name="T7" fmla="*/ 12 h 20"/>
                <a:gd name="T8" fmla="*/ 14 w 20"/>
                <a:gd name="T9" fmla="*/ 2 h 20"/>
                <a:gd name="T10" fmla="*/ 9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9" y="0"/>
                  </a:moveTo>
                  <a:lnTo>
                    <a:pt x="2" y="2"/>
                  </a:lnTo>
                  <a:lnTo>
                    <a:pt x="0" y="7"/>
                  </a:lnTo>
                  <a:lnTo>
                    <a:pt x="9" y="12"/>
                  </a:lnTo>
                  <a:lnTo>
                    <a:pt x="14" y="2"/>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42" name="Freeform 241"/>
            <p:cNvSpPr>
              <a:spLocks/>
            </p:cNvSpPr>
            <p:nvPr/>
          </p:nvSpPr>
          <p:spPr bwMode="auto">
            <a:xfrm>
              <a:off x="4128" y="446"/>
              <a:ext cx="20" cy="24"/>
            </a:xfrm>
            <a:custGeom>
              <a:avLst/>
              <a:gdLst>
                <a:gd name="T0" fmla="*/ 12 w 20"/>
                <a:gd name="T1" fmla="*/ 0 h 24"/>
                <a:gd name="T2" fmla="*/ 0 w 20"/>
                <a:gd name="T3" fmla="*/ 19 h 24"/>
                <a:gd name="T4" fmla="*/ 9 w 20"/>
                <a:gd name="T5" fmla="*/ 23 h 24"/>
                <a:gd name="T6" fmla="*/ 19 w 20"/>
                <a:gd name="T7" fmla="*/ 7 h 24"/>
                <a:gd name="T8" fmla="*/ 12 w 20"/>
                <a:gd name="T9" fmla="*/ 0 h 24"/>
              </a:gdLst>
              <a:ahLst/>
              <a:cxnLst>
                <a:cxn ang="0">
                  <a:pos x="T0" y="T1"/>
                </a:cxn>
                <a:cxn ang="0">
                  <a:pos x="T2" y="T3"/>
                </a:cxn>
                <a:cxn ang="0">
                  <a:pos x="T4" y="T5"/>
                </a:cxn>
                <a:cxn ang="0">
                  <a:pos x="T6" y="T7"/>
                </a:cxn>
                <a:cxn ang="0">
                  <a:pos x="T8" y="T9"/>
                </a:cxn>
              </a:cxnLst>
              <a:rect l="0" t="0" r="r" b="b"/>
              <a:pathLst>
                <a:path w="20" h="24">
                  <a:moveTo>
                    <a:pt x="12" y="0"/>
                  </a:moveTo>
                  <a:lnTo>
                    <a:pt x="0" y="19"/>
                  </a:lnTo>
                  <a:lnTo>
                    <a:pt x="9" y="23"/>
                  </a:lnTo>
                  <a:lnTo>
                    <a:pt x="19" y="7"/>
                  </a:lnTo>
                  <a:lnTo>
                    <a:pt x="12"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43" name="Freeform 242"/>
            <p:cNvSpPr>
              <a:spLocks/>
            </p:cNvSpPr>
            <p:nvPr/>
          </p:nvSpPr>
          <p:spPr bwMode="auto">
            <a:xfrm>
              <a:off x="4140" y="442"/>
              <a:ext cx="22" cy="20"/>
            </a:xfrm>
            <a:custGeom>
              <a:avLst/>
              <a:gdLst>
                <a:gd name="T0" fmla="*/ 21 w 22"/>
                <a:gd name="T1" fmla="*/ 0 h 20"/>
                <a:gd name="T2" fmla="*/ 19 w 22"/>
                <a:gd name="T3" fmla="*/ 0 h 20"/>
                <a:gd name="T4" fmla="*/ 0 w 22"/>
                <a:gd name="T5" fmla="*/ 4 h 20"/>
                <a:gd name="T6" fmla="*/ 4 w 22"/>
                <a:gd name="T7" fmla="*/ 14 h 20"/>
                <a:gd name="T8" fmla="*/ 21 w 22"/>
                <a:gd name="T9" fmla="*/ 9 h 20"/>
                <a:gd name="T10" fmla="*/ 21 w 22"/>
                <a:gd name="T11" fmla="*/ 0 h 20"/>
              </a:gdLst>
              <a:ahLst/>
              <a:cxnLst>
                <a:cxn ang="0">
                  <a:pos x="T0" y="T1"/>
                </a:cxn>
                <a:cxn ang="0">
                  <a:pos x="T2" y="T3"/>
                </a:cxn>
                <a:cxn ang="0">
                  <a:pos x="T4" y="T5"/>
                </a:cxn>
                <a:cxn ang="0">
                  <a:pos x="T6" y="T7"/>
                </a:cxn>
                <a:cxn ang="0">
                  <a:pos x="T8" y="T9"/>
                </a:cxn>
                <a:cxn ang="0">
                  <a:pos x="T10" y="T11"/>
                </a:cxn>
              </a:cxnLst>
              <a:rect l="0" t="0" r="r" b="b"/>
              <a:pathLst>
                <a:path w="22" h="20">
                  <a:moveTo>
                    <a:pt x="21" y="0"/>
                  </a:moveTo>
                  <a:lnTo>
                    <a:pt x="19" y="0"/>
                  </a:lnTo>
                  <a:lnTo>
                    <a:pt x="0" y="4"/>
                  </a:lnTo>
                  <a:lnTo>
                    <a:pt x="4" y="14"/>
                  </a:lnTo>
                  <a:lnTo>
                    <a:pt x="21" y="9"/>
                  </a:lnTo>
                  <a:lnTo>
                    <a:pt x="21"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44" name="Freeform 243"/>
            <p:cNvSpPr>
              <a:spLocks/>
            </p:cNvSpPr>
            <p:nvPr/>
          </p:nvSpPr>
          <p:spPr bwMode="auto">
            <a:xfrm>
              <a:off x="4157" y="442"/>
              <a:ext cx="21" cy="20"/>
            </a:xfrm>
            <a:custGeom>
              <a:avLst/>
              <a:gdLst>
                <a:gd name="T0" fmla="*/ 4 w 21"/>
                <a:gd name="T1" fmla="*/ 0 h 20"/>
                <a:gd name="T2" fmla="*/ 0 w 21"/>
                <a:gd name="T3" fmla="*/ 9 h 20"/>
                <a:gd name="T4" fmla="*/ 14 w 21"/>
                <a:gd name="T5" fmla="*/ 19 h 20"/>
                <a:gd name="T6" fmla="*/ 21 w 21"/>
                <a:gd name="T7" fmla="*/ 16 h 20"/>
                <a:gd name="T8" fmla="*/ 21 w 21"/>
                <a:gd name="T9" fmla="*/ 12 h 20"/>
                <a:gd name="T10" fmla="*/ 4 w 21"/>
                <a:gd name="T11" fmla="*/ 0 h 20"/>
              </a:gdLst>
              <a:ahLst/>
              <a:cxnLst>
                <a:cxn ang="0">
                  <a:pos x="T0" y="T1"/>
                </a:cxn>
                <a:cxn ang="0">
                  <a:pos x="T2" y="T3"/>
                </a:cxn>
                <a:cxn ang="0">
                  <a:pos x="T4" y="T5"/>
                </a:cxn>
                <a:cxn ang="0">
                  <a:pos x="T6" y="T7"/>
                </a:cxn>
                <a:cxn ang="0">
                  <a:pos x="T8" y="T9"/>
                </a:cxn>
                <a:cxn ang="0">
                  <a:pos x="T10" y="T11"/>
                </a:cxn>
              </a:cxnLst>
              <a:rect l="0" t="0" r="r" b="b"/>
              <a:pathLst>
                <a:path w="21" h="20">
                  <a:moveTo>
                    <a:pt x="4" y="0"/>
                  </a:moveTo>
                  <a:lnTo>
                    <a:pt x="0" y="9"/>
                  </a:lnTo>
                  <a:lnTo>
                    <a:pt x="14" y="19"/>
                  </a:lnTo>
                  <a:lnTo>
                    <a:pt x="21" y="16"/>
                  </a:lnTo>
                  <a:lnTo>
                    <a:pt x="21" y="12"/>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45" name="Freeform 244"/>
            <p:cNvSpPr>
              <a:spLocks/>
            </p:cNvSpPr>
            <p:nvPr/>
          </p:nvSpPr>
          <p:spPr bwMode="auto">
            <a:xfrm>
              <a:off x="4632" y="679"/>
              <a:ext cx="60" cy="31"/>
            </a:xfrm>
            <a:custGeom>
              <a:avLst/>
              <a:gdLst>
                <a:gd name="T0" fmla="*/ 40 w 60"/>
                <a:gd name="T1" fmla="*/ 0 h 31"/>
                <a:gd name="T2" fmla="*/ 14 w 60"/>
                <a:gd name="T3" fmla="*/ 7 h 31"/>
                <a:gd name="T4" fmla="*/ 2 w 60"/>
                <a:gd name="T5" fmla="*/ 19 h 31"/>
                <a:gd name="T6" fmla="*/ 0 w 60"/>
                <a:gd name="T7" fmla="*/ 28 h 31"/>
                <a:gd name="T8" fmla="*/ 7 w 60"/>
                <a:gd name="T9" fmla="*/ 31 h 31"/>
                <a:gd name="T10" fmla="*/ 52 w 60"/>
                <a:gd name="T11" fmla="*/ 31 h 31"/>
                <a:gd name="T12" fmla="*/ 60 w 60"/>
                <a:gd name="T13" fmla="*/ 14 h 31"/>
                <a:gd name="T14" fmla="*/ 40 w 60"/>
                <a:gd name="T15" fmla="*/ 0 h 3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0" h="31">
                  <a:moveTo>
                    <a:pt x="40" y="0"/>
                  </a:moveTo>
                  <a:lnTo>
                    <a:pt x="14" y="7"/>
                  </a:lnTo>
                  <a:lnTo>
                    <a:pt x="2" y="19"/>
                  </a:lnTo>
                  <a:lnTo>
                    <a:pt x="0" y="28"/>
                  </a:lnTo>
                  <a:lnTo>
                    <a:pt x="7" y="31"/>
                  </a:lnTo>
                  <a:lnTo>
                    <a:pt x="52" y="31"/>
                  </a:lnTo>
                  <a:lnTo>
                    <a:pt x="60" y="14"/>
                  </a:lnTo>
                  <a:lnTo>
                    <a:pt x="40" y="0"/>
                  </a:lnTo>
                </a:path>
              </a:pathLst>
            </a:custGeom>
            <a:solidFill>
              <a:srgbClr val="545454"/>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46" name="Freeform 245"/>
            <p:cNvSpPr>
              <a:spLocks/>
            </p:cNvSpPr>
            <p:nvPr/>
          </p:nvSpPr>
          <p:spPr bwMode="auto">
            <a:xfrm>
              <a:off x="4680" y="691"/>
              <a:ext cx="20" cy="24"/>
            </a:xfrm>
            <a:custGeom>
              <a:avLst/>
              <a:gdLst>
                <a:gd name="T0" fmla="*/ 7 w 20"/>
                <a:gd name="T1" fmla="*/ 0 h 24"/>
                <a:gd name="T2" fmla="*/ 0 w 20"/>
                <a:gd name="T3" fmla="*/ 16 h 24"/>
                <a:gd name="T4" fmla="*/ 4 w 20"/>
                <a:gd name="T5" fmla="*/ 23 h 24"/>
                <a:gd name="T6" fmla="*/ 7 w 20"/>
                <a:gd name="T7" fmla="*/ 23 h 24"/>
                <a:gd name="T8" fmla="*/ 16 w 20"/>
                <a:gd name="T9" fmla="*/ 4 h 24"/>
                <a:gd name="T10" fmla="*/ 7 w 20"/>
                <a:gd name="T11" fmla="*/ 0 h 24"/>
              </a:gdLst>
              <a:ahLst/>
              <a:cxnLst>
                <a:cxn ang="0">
                  <a:pos x="T0" y="T1"/>
                </a:cxn>
                <a:cxn ang="0">
                  <a:pos x="T2" y="T3"/>
                </a:cxn>
                <a:cxn ang="0">
                  <a:pos x="T4" y="T5"/>
                </a:cxn>
                <a:cxn ang="0">
                  <a:pos x="T6" y="T7"/>
                </a:cxn>
                <a:cxn ang="0">
                  <a:pos x="T8" y="T9"/>
                </a:cxn>
                <a:cxn ang="0">
                  <a:pos x="T10" y="T11"/>
                </a:cxn>
              </a:cxnLst>
              <a:rect l="0" t="0" r="r" b="b"/>
              <a:pathLst>
                <a:path w="20" h="24">
                  <a:moveTo>
                    <a:pt x="7" y="0"/>
                  </a:moveTo>
                  <a:lnTo>
                    <a:pt x="0" y="16"/>
                  </a:lnTo>
                  <a:lnTo>
                    <a:pt x="4" y="23"/>
                  </a:lnTo>
                  <a:lnTo>
                    <a:pt x="7" y="23"/>
                  </a:lnTo>
                  <a:lnTo>
                    <a:pt x="16" y="4"/>
                  </a:lnTo>
                  <a:lnTo>
                    <a:pt x="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47" name="Freeform 246"/>
            <p:cNvSpPr>
              <a:spLocks/>
            </p:cNvSpPr>
            <p:nvPr/>
          </p:nvSpPr>
          <p:spPr bwMode="auto">
            <a:xfrm>
              <a:off x="4637" y="705"/>
              <a:ext cx="48" cy="20"/>
            </a:xfrm>
            <a:custGeom>
              <a:avLst/>
              <a:gdLst>
                <a:gd name="T0" fmla="*/ 48 w 48"/>
                <a:gd name="T1" fmla="*/ 0 h 20"/>
                <a:gd name="T2" fmla="*/ 2 w 48"/>
                <a:gd name="T3" fmla="*/ 0 h 20"/>
                <a:gd name="T4" fmla="*/ 0 w 48"/>
                <a:gd name="T5" fmla="*/ 9 h 20"/>
                <a:gd name="T6" fmla="*/ 48 w 48"/>
                <a:gd name="T7" fmla="*/ 9 h 20"/>
                <a:gd name="T8" fmla="*/ 48 w 48"/>
                <a:gd name="T9" fmla="*/ 0 h 20"/>
              </a:gdLst>
              <a:ahLst/>
              <a:cxnLst>
                <a:cxn ang="0">
                  <a:pos x="T0" y="T1"/>
                </a:cxn>
                <a:cxn ang="0">
                  <a:pos x="T2" y="T3"/>
                </a:cxn>
                <a:cxn ang="0">
                  <a:pos x="T4" y="T5"/>
                </a:cxn>
                <a:cxn ang="0">
                  <a:pos x="T6" y="T7"/>
                </a:cxn>
                <a:cxn ang="0">
                  <a:pos x="T8" y="T9"/>
                </a:cxn>
              </a:cxnLst>
              <a:rect l="0" t="0" r="r" b="b"/>
              <a:pathLst>
                <a:path w="48" h="20">
                  <a:moveTo>
                    <a:pt x="48" y="0"/>
                  </a:moveTo>
                  <a:lnTo>
                    <a:pt x="2" y="0"/>
                  </a:lnTo>
                  <a:lnTo>
                    <a:pt x="0" y="9"/>
                  </a:lnTo>
                  <a:lnTo>
                    <a:pt x="48" y="9"/>
                  </a:lnTo>
                  <a:lnTo>
                    <a:pt x="48"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48" name="Freeform 247"/>
            <p:cNvSpPr>
              <a:spLocks/>
            </p:cNvSpPr>
            <p:nvPr/>
          </p:nvSpPr>
          <p:spPr bwMode="auto">
            <a:xfrm>
              <a:off x="4627" y="703"/>
              <a:ext cx="20" cy="20"/>
            </a:xfrm>
            <a:custGeom>
              <a:avLst/>
              <a:gdLst>
                <a:gd name="T0" fmla="*/ 7 w 20"/>
                <a:gd name="T1" fmla="*/ 0 h 20"/>
                <a:gd name="T2" fmla="*/ 0 w 20"/>
                <a:gd name="T3" fmla="*/ 4 h 20"/>
                <a:gd name="T4" fmla="*/ 0 w 20"/>
                <a:gd name="T5" fmla="*/ 7 h 20"/>
                <a:gd name="T6" fmla="*/ 9 w 20"/>
                <a:gd name="T7" fmla="*/ 12 h 20"/>
                <a:gd name="T8" fmla="*/ 14 w 20"/>
                <a:gd name="T9" fmla="*/ 2 h 20"/>
                <a:gd name="T10" fmla="*/ 7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7" y="0"/>
                  </a:moveTo>
                  <a:lnTo>
                    <a:pt x="0" y="4"/>
                  </a:lnTo>
                  <a:lnTo>
                    <a:pt x="0" y="7"/>
                  </a:lnTo>
                  <a:lnTo>
                    <a:pt x="9" y="12"/>
                  </a:lnTo>
                  <a:lnTo>
                    <a:pt x="14" y="2"/>
                  </a:lnTo>
                  <a:lnTo>
                    <a:pt x="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49" name="Freeform 248"/>
            <p:cNvSpPr>
              <a:spLocks/>
            </p:cNvSpPr>
            <p:nvPr/>
          </p:nvSpPr>
          <p:spPr bwMode="auto">
            <a:xfrm>
              <a:off x="4627" y="696"/>
              <a:ext cx="20" cy="20"/>
            </a:xfrm>
            <a:custGeom>
              <a:avLst/>
              <a:gdLst>
                <a:gd name="T0" fmla="*/ 4 w 20"/>
                <a:gd name="T1" fmla="*/ 0 h 20"/>
                <a:gd name="T2" fmla="*/ 2 w 20"/>
                <a:gd name="T3" fmla="*/ 0 h 20"/>
                <a:gd name="T4" fmla="*/ 0 w 20"/>
                <a:gd name="T5" fmla="*/ 11 h 20"/>
                <a:gd name="T6" fmla="*/ 9 w 20"/>
                <a:gd name="T7" fmla="*/ 11 h 20"/>
                <a:gd name="T8" fmla="*/ 12 w 20"/>
                <a:gd name="T9" fmla="*/ 2 h 20"/>
                <a:gd name="T10" fmla="*/ 4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4" y="0"/>
                  </a:moveTo>
                  <a:lnTo>
                    <a:pt x="2" y="0"/>
                  </a:lnTo>
                  <a:lnTo>
                    <a:pt x="0" y="11"/>
                  </a:lnTo>
                  <a:lnTo>
                    <a:pt x="9" y="11"/>
                  </a:lnTo>
                  <a:lnTo>
                    <a:pt x="12" y="2"/>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50" name="Freeform 249"/>
            <p:cNvSpPr>
              <a:spLocks/>
            </p:cNvSpPr>
            <p:nvPr/>
          </p:nvSpPr>
          <p:spPr bwMode="auto">
            <a:xfrm>
              <a:off x="4632" y="681"/>
              <a:ext cx="20" cy="20"/>
            </a:xfrm>
            <a:custGeom>
              <a:avLst/>
              <a:gdLst>
                <a:gd name="T0" fmla="*/ 12 w 20"/>
                <a:gd name="T1" fmla="*/ 0 h 20"/>
                <a:gd name="T2" fmla="*/ 0 w 20"/>
                <a:gd name="T3" fmla="*/ 14 h 20"/>
                <a:gd name="T4" fmla="*/ 4 w 20"/>
                <a:gd name="T5" fmla="*/ 19 h 20"/>
                <a:gd name="T6" fmla="*/ 16 w 20"/>
                <a:gd name="T7" fmla="*/ 7 h 20"/>
                <a:gd name="T8" fmla="*/ 12 w 20"/>
                <a:gd name="T9" fmla="*/ 0 h 20"/>
              </a:gdLst>
              <a:ahLst/>
              <a:cxnLst>
                <a:cxn ang="0">
                  <a:pos x="T0" y="T1"/>
                </a:cxn>
                <a:cxn ang="0">
                  <a:pos x="T2" y="T3"/>
                </a:cxn>
                <a:cxn ang="0">
                  <a:pos x="T4" y="T5"/>
                </a:cxn>
                <a:cxn ang="0">
                  <a:pos x="T6" y="T7"/>
                </a:cxn>
                <a:cxn ang="0">
                  <a:pos x="T8" y="T9"/>
                </a:cxn>
              </a:cxnLst>
              <a:rect l="0" t="0" r="r" b="b"/>
              <a:pathLst>
                <a:path w="20" h="20">
                  <a:moveTo>
                    <a:pt x="12" y="0"/>
                  </a:moveTo>
                  <a:lnTo>
                    <a:pt x="0" y="14"/>
                  </a:lnTo>
                  <a:lnTo>
                    <a:pt x="4" y="19"/>
                  </a:lnTo>
                  <a:lnTo>
                    <a:pt x="16" y="7"/>
                  </a:lnTo>
                  <a:lnTo>
                    <a:pt x="12"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51" name="Freeform 250"/>
            <p:cNvSpPr>
              <a:spLocks/>
            </p:cNvSpPr>
            <p:nvPr/>
          </p:nvSpPr>
          <p:spPr bwMode="auto">
            <a:xfrm>
              <a:off x="4644" y="674"/>
              <a:ext cx="31" cy="20"/>
            </a:xfrm>
            <a:custGeom>
              <a:avLst/>
              <a:gdLst>
                <a:gd name="T0" fmla="*/ 31 w 31"/>
                <a:gd name="T1" fmla="*/ 0 h 20"/>
                <a:gd name="T2" fmla="*/ 28 w 31"/>
                <a:gd name="T3" fmla="*/ 0 h 20"/>
                <a:gd name="T4" fmla="*/ 0 w 31"/>
                <a:gd name="T5" fmla="*/ 7 h 20"/>
                <a:gd name="T6" fmla="*/ 4 w 31"/>
                <a:gd name="T7" fmla="*/ 16 h 20"/>
                <a:gd name="T8" fmla="*/ 31 w 31"/>
                <a:gd name="T9" fmla="*/ 9 h 20"/>
                <a:gd name="T10" fmla="*/ 31 w 31"/>
                <a:gd name="T11" fmla="*/ 0 h 20"/>
              </a:gdLst>
              <a:ahLst/>
              <a:cxnLst>
                <a:cxn ang="0">
                  <a:pos x="T0" y="T1"/>
                </a:cxn>
                <a:cxn ang="0">
                  <a:pos x="T2" y="T3"/>
                </a:cxn>
                <a:cxn ang="0">
                  <a:pos x="T4" y="T5"/>
                </a:cxn>
                <a:cxn ang="0">
                  <a:pos x="T6" y="T7"/>
                </a:cxn>
                <a:cxn ang="0">
                  <a:pos x="T8" y="T9"/>
                </a:cxn>
                <a:cxn ang="0">
                  <a:pos x="T10" y="T11"/>
                </a:cxn>
              </a:cxnLst>
              <a:rect l="0" t="0" r="r" b="b"/>
              <a:pathLst>
                <a:path w="31" h="20">
                  <a:moveTo>
                    <a:pt x="31" y="0"/>
                  </a:moveTo>
                  <a:lnTo>
                    <a:pt x="28" y="0"/>
                  </a:lnTo>
                  <a:lnTo>
                    <a:pt x="0" y="7"/>
                  </a:lnTo>
                  <a:lnTo>
                    <a:pt x="4" y="16"/>
                  </a:lnTo>
                  <a:lnTo>
                    <a:pt x="31" y="9"/>
                  </a:lnTo>
                  <a:lnTo>
                    <a:pt x="31"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52" name="Freeform 251"/>
            <p:cNvSpPr>
              <a:spLocks/>
            </p:cNvSpPr>
            <p:nvPr/>
          </p:nvSpPr>
          <p:spPr bwMode="auto">
            <a:xfrm>
              <a:off x="4670" y="674"/>
              <a:ext cx="27" cy="24"/>
            </a:xfrm>
            <a:custGeom>
              <a:avLst/>
              <a:gdLst>
                <a:gd name="T0" fmla="*/ 4 w 27"/>
                <a:gd name="T1" fmla="*/ 0 h 24"/>
                <a:gd name="T2" fmla="*/ 0 w 27"/>
                <a:gd name="T3" fmla="*/ 9 h 24"/>
                <a:gd name="T4" fmla="*/ 19 w 27"/>
                <a:gd name="T5" fmla="*/ 24 h 24"/>
                <a:gd name="T6" fmla="*/ 26 w 27"/>
                <a:gd name="T7" fmla="*/ 21 h 24"/>
                <a:gd name="T8" fmla="*/ 26 w 27"/>
                <a:gd name="T9" fmla="*/ 16 h 24"/>
                <a:gd name="T10" fmla="*/ 4 w 27"/>
                <a:gd name="T11" fmla="*/ 0 h 24"/>
              </a:gdLst>
              <a:ahLst/>
              <a:cxnLst>
                <a:cxn ang="0">
                  <a:pos x="T0" y="T1"/>
                </a:cxn>
                <a:cxn ang="0">
                  <a:pos x="T2" y="T3"/>
                </a:cxn>
                <a:cxn ang="0">
                  <a:pos x="T4" y="T5"/>
                </a:cxn>
                <a:cxn ang="0">
                  <a:pos x="T6" y="T7"/>
                </a:cxn>
                <a:cxn ang="0">
                  <a:pos x="T8" y="T9"/>
                </a:cxn>
                <a:cxn ang="0">
                  <a:pos x="T10" y="T11"/>
                </a:cxn>
              </a:cxnLst>
              <a:rect l="0" t="0" r="r" b="b"/>
              <a:pathLst>
                <a:path w="27" h="24">
                  <a:moveTo>
                    <a:pt x="4" y="0"/>
                  </a:moveTo>
                  <a:lnTo>
                    <a:pt x="0" y="9"/>
                  </a:lnTo>
                  <a:lnTo>
                    <a:pt x="19" y="24"/>
                  </a:lnTo>
                  <a:lnTo>
                    <a:pt x="26" y="21"/>
                  </a:lnTo>
                  <a:lnTo>
                    <a:pt x="26" y="16"/>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53" name="Freeform 252"/>
            <p:cNvSpPr>
              <a:spLocks/>
            </p:cNvSpPr>
            <p:nvPr/>
          </p:nvSpPr>
          <p:spPr bwMode="auto">
            <a:xfrm>
              <a:off x="4402" y="571"/>
              <a:ext cx="48" cy="53"/>
            </a:xfrm>
            <a:custGeom>
              <a:avLst/>
              <a:gdLst>
                <a:gd name="T0" fmla="*/ 36 w 48"/>
                <a:gd name="T1" fmla="*/ 0 h 53"/>
                <a:gd name="T2" fmla="*/ 12 w 48"/>
                <a:gd name="T3" fmla="*/ 16 h 53"/>
                <a:gd name="T4" fmla="*/ 0 w 48"/>
                <a:gd name="T5" fmla="*/ 26 h 53"/>
                <a:gd name="T6" fmla="*/ 2 w 48"/>
                <a:gd name="T7" fmla="*/ 36 h 53"/>
                <a:gd name="T8" fmla="*/ 14 w 48"/>
                <a:gd name="T9" fmla="*/ 52 h 53"/>
                <a:gd name="T10" fmla="*/ 36 w 48"/>
                <a:gd name="T11" fmla="*/ 47 h 53"/>
                <a:gd name="T12" fmla="*/ 47 w 48"/>
                <a:gd name="T13" fmla="*/ 21 h 53"/>
                <a:gd name="T14" fmla="*/ 45 w 48"/>
                <a:gd name="T15" fmla="*/ 7 h 53"/>
                <a:gd name="T16" fmla="*/ 36 w 48"/>
                <a:gd name="T17" fmla="*/ 0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8" h="53">
                  <a:moveTo>
                    <a:pt x="36" y="0"/>
                  </a:moveTo>
                  <a:lnTo>
                    <a:pt x="12" y="16"/>
                  </a:lnTo>
                  <a:lnTo>
                    <a:pt x="0" y="26"/>
                  </a:lnTo>
                  <a:lnTo>
                    <a:pt x="2" y="36"/>
                  </a:lnTo>
                  <a:lnTo>
                    <a:pt x="14" y="52"/>
                  </a:lnTo>
                  <a:lnTo>
                    <a:pt x="36" y="47"/>
                  </a:lnTo>
                  <a:lnTo>
                    <a:pt x="47" y="21"/>
                  </a:lnTo>
                  <a:lnTo>
                    <a:pt x="45" y="7"/>
                  </a:lnTo>
                  <a:lnTo>
                    <a:pt x="36" y="0"/>
                  </a:lnTo>
                </a:path>
              </a:pathLst>
            </a:custGeom>
            <a:solidFill>
              <a:srgbClr val="545454"/>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54" name="Freeform 253"/>
            <p:cNvSpPr>
              <a:spLocks/>
            </p:cNvSpPr>
            <p:nvPr/>
          </p:nvSpPr>
          <p:spPr bwMode="auto">
            <a:xfrm>
              <a:off x="4399" y="605"/>
              <a:ext cx="22" cy="21"/>
            </a:xfrm>
            <a:custGeom>
              <a:avLst/>
              <a:gdLst>
                <a:gd name="T0" fmla="*/ 9 w 22"/>
                <a:gd name="T1" fmla="*/ 0 h 21"/>
                <a:gd name="T2" fmla="*/ 0 w 22"/>
                <a:gd name="T3" fmla="*/ 2 h 21"/>
                <a:gd name="T4" fmla="*/ 0 w 22"/>
                <a:gd name="T5" fmla="*/ 4 h 21"/>
                <a:gd name="T6" fmla="*/ 12 w 22"/>
                <a:gd name="T7" fmla="*/ 21 h 21"/>
                <a:gd name="T8" fmla="*/ 21 w 22"/>
                <a:gd name="T9" fmla="*/ 16 h 21"/>
                <a:gd name="T10" fmla="*/ 9 w 22"/>
                <a:gd name="T11" fmla="*/ 0 h 21"/>
              </a:gdLst>
              <a:ahLst/>
              <a:cxnLst>
                <a:cxn ang="0">
                  <a:pos x="T0" y="T1"/>
                </a:cxn>
                <a:cxn ang="0">
                  <a:pos x="T2" y="T3"/>
                </a:cxn>
                <a:cxn ang="0">
                  <a:pos x="T4" y="T5"/>
                </a:cxn>
                <a:cxn ang="0">
                  <a:pos x="T6" y="T7"/>
                </a:cxn>
                <a:cxn ang="0">
                  <a:pos x="T8" y="T9"/>
                </a:cxn>
                <a:cxn ang="0">
                  <a:pos x="T10" y="T11"/>
                </a:cxn>
              </a:cxnLst>
              <a:rect l="0" t="0" r="r" b="b"/>
              <a:pathLst>
                <a:path w="22" h="21">
                  <a:moveTo>
                    <a:pt x="9" y="0"/>
                  </a:moveTo>
                  <a:lnTo>
                    <a:pt x="0" y="2"/>
                  </a:lnTo>
                  <a:lnTo>
                    <a:pt x="0" y="4"/>
                  </a:lnTo>
                  <a:lnTo>
                    <a:pt x="12" y="21"/>
                  </a:lnTo>
                  <a:lnTo>
                    <a:pt x="21" y="16"/>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55" name="Freeform 254"/>
            <p:cNvSpPr>
              <a:spLocks/>
            </p:cNvSpPr>
            <p:nvPr/>
          </p:nvSpPr>
          <p:spPr bwMode="auto">
            <a:xfrm>
              <a:off x="4397" y="593"/>
              <a:ext cx="20" cy="20"/>
            </a:xfrm>
            <a:custGeom>
              <a:avLst/>
              <a:gdLst>
                <a:gd name="T0" fmla="*/ 2 w 20"/>
                <a:gd name="T1" fmla="*/ 0 h 20"/>
                <a:gd name="T2" fmla="*/ 0 w 20"/>
                <a:gd name="T3" fmla="*/ 2 h 20"/>
                <a:gd name="T4" fmla="*/ 2 w 20"/>
                <a:gd name="T5" fmla="*/ 14 h 20"/>
                <a:gd name="T6" fmla="*/ 12 w 20"/>
                <a:gd name="T7" fmla="*/ 14 h 20"/>
                <a:gd name="T8" fmla="*/ 9 w 20"/>
                <a:gd name="T9" fmla="*/ 4 h 20"/>
                <a:gd name="T10" fmla="*/ 2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2" y="0"/>
                  </a:moveTo>
                  <a:lnTo>
                    <a:pt x="0" y="2"/>
                  </a:lnTo>
                  <a:lnTo>
                    <a:pt x="2" y="14"/>
                  </a:lnTo>
                  <a:lnTo>
                    <a:pt x="12" y="14"/>
                  </a:lnTo>
                  <a:lnTo>
                    <a:pt x="9" y="4"/>
                  </a:lnTo>
                  <a:lnTo>
                    <a:pt x="2"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56" name="Freeform 255"/>
            <p:cNvSpPr>
              <a:spLocks/>
            </p:cNvSpPr>
            <p:nvPr/>
          </p:nvSpPr>
          <p:spPr bwMode="auto">
            <a:xfrm>
              <a:off x="4399" y="583"/>
              <a:ext cx="20" cy="20"/>
            </a:xfrm>
            <a:custGeom>
              <a:avLst/>
              <a:gdLst>
                <a:gd name="T0" fmla="*/ 12 w 20"/>
                <a:gd name="T1" fmla="*/ 0 h 20"/>
                <a:gd name="T2" fmla="*/ 0 w 20"/>
                <a:gd name="T3" fmla="*/ 9 h 20"/>
                <a:gd name="T4" fmla="*/ 4 w 20"/>
                <a:gd name="T5" fmla="*/ 19 h 20"/>
                <a:gd name="T6" fmla="*/ 16 w 20"/>
                <a:gd name="T7" fmla="*/ 9 h 20"/>
                <a:gd name="T8" fmla="*/ 12 w 20"/>
                <a:gd name="T9" fmla="*/ 0 h 20"/>
              </a:gdLst>
              <a:ahLst/>
              <a:cxnLst>
                <a:cxn ang="0">
                  <a:pos x="T0" y="T1"/>
                </a:cxn>
                <a:cxn ang="0">
                  <a:pos x="T2" y="T3"/>
                </a:cxn>
                <a:cxn ang="0">
                  <a:pos x="T4" y="T5"/>
                </a:cxn>
                <a:cxn ang="0">
                  <a:pos x="T6" y="T7"/>
                </a:cxn>
                <a:cxn ang="0">
                  <a:pos x="T8" y="T9"/>
                </a:cxn>
              </a:cxnLst>
              <a:rect l="0" t="0" r="r" b="b"/>
              <a:pathLst>
                <a:path w="20" h="20">
                  <a:moveTo>
                    <a:pt x="12" y="0"/>
                  </a:moveTo>
                  <a:lnTo>
                    <a:pt x="0" y="9"/>
                  </a:lnTo>
                  <a:lnTo>
                    <a:pt x="4" y="19"/>
                  </a:lnTo>
                  <a:lnTo>
                    <a:pt x="16" y="9"/>
                  </a:lnTo>
                  <a:lnTo>
                    <a:pt x="12"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57" name="Freeform 256"/>
            <p:cNvSpPr>
              <a:spLocks/>
            </p:cNvSpPr>
            <p:nvPr/>
          </p:nvSpPr>
          <p:spPr bwMode="auto">
            <a:xfrm>
              <a:off x="4411" y="566"/>
              <a:ext cx="29" cy="27"/>
            </a:xfrm>
            <a:custGeom>
              <a:avLst/>
              <a:gdLst>
                <a:gd name="T0" fmla="*/ 28 w 29"/>
                <a:gd name="T1" fmla="*/ 0 h 27"/>
                <a:gd name="T2" fmla="*/ 26 w 29"/>
                <a:gd name="T3" fmla="*/ 0 h 27"/>
                <a:gd name="T4" fmla="*/ 0 w 29"/>
                <a:gd name="T5" fmla="*/ 16 h 27"/>
                <a:gd name="T6" fmla="*/ 4 w 29"/>
                <a:gd name="T7" fmla="*/ 26 h 27"/>
                <a:gd name="T8" fmla="*/ 28 w 29"/>
                <a:gd name="T9" fmla="*/ 9 h 27"/>
                <a:gd name="T10" fmla="*/ 28 w 29"/>
                <a:gd name="T11" fmla="*/ 0 h 27"/>
              </a:gdLst>
              <a:ahLst/>
              <a:cxnLst>
                <a:cxn ang="0">
                  <a:pos x="T0" y="T1"/>
                </a:cxn>
                <a:cxn ang="0">
                  <a:pos x="T2" y="T3"/>
                </a:cxn>
                <a:cxn ang="0">
                  <a:pos x="T4" y="T5"/>
                </a:cxn>
                <a:cxn ang="0">
                  <a:pos x="T6" y="T7"/>
                </a:cxn>
                <a:cxn ang="0">
                  <a:pos x="T8" y="T9"/>
                </a:cxn>
                <a:cxn ang="0">
                  <a:pos x="T10" y="T11"/>
                </a:cxn>
              </a:cxnLst>
              <a:rect l="0" t="0" r="r" b="b"/>
              <a:pathLst>
                <a:path w="29" h="27">
                  <a:moveTo>
                    <a:pt x="28" y="0"/>
                  </a:moveTo>
                  <a:lnTo>
                    <a:pt x="26" y="0"/>
                  </a:lnTo>
                  <a:lnTo>
                    <a:pt x="0" y="16"/>
                  </a:lnTo>
                  <a:lnTo>
                    <a:pt x="4" y="26"/>
                  </a:lnTo>
                  <a:lnTo>
                    <a:pt x="28" y="9"/>
                  </a:lnTo>
                  <a:lnTo>
                    <a:pt x="28"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58" name="Freeform 257"/>
            <p:cNvSpPr>
              <a:spLocks/>
            </p:cNvSpPr>
            <p:nvPr/>
          </p:nvSpPr>
          <p:spPr bwMode="auto">
            <a:xfrm>
              <a:off x="4435" y="566"/>
              <a:ext cx="20" cy="20"/>
            </a:xfrm>
            <a:custGeom>
              <a:avLst/>
              <a:gdLst>
                <a:gd name="T0" fmla="*/ 4 w 20"/>
                <a:gd name="T1" fmla="*/ 0 h 20"/>
                <a:gd name="T2" fmla="*/ 0 w 20"/>
                <a:gd name="T3" fmla="*/ 9 h 20"/>
                <a:gd name="T4" fmla="*/ 9 w 20"/>
                <a:gd name="T5" fmla="*/ 16 h 20"/>
                <a:gd name="T6" fmla="*/ 16 w 20"/>
                <a:gd name="T7" fmla="*/ 12 h 20"/>
                <a:gd name="T8" fmla="*/ 16 w 20"/>
                <a:gd name="T9" fmla="*/ 9 h 20"/>
                <a:gd name="T10" fmla="*/ 4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4" y="0"/>
                  </a:moveTo>
                  <a:lnTo>
                    <a:pt x="0" y="9"/>
                  </a:lnTo>
                  <a:lnTo>
                    <a:pt x="9" y="16"/>
                  </a:lnTo>
                  <a:lnTo>
                    <a:pt x="16" y="12"/>
                  </a:lnTo>
                  <a:lnTo>
                    <a:pt x="16" y="9"/>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59" name="Freeform 258"/>
            <p:cNvSpPr>
              <a:spLocks/>
            </p:cNvSpPr>
            <p:nvPr/>
          </p:nvSpPr>
          <p:spPr bwMode="auto">
            <a:xfrm>
              <a:off x="4442" y="578"/>
              <a:ext cx="20" cy="20"/>
            </a:xfrm>
            <a:custGeom>
              <a:avLst/>
              <a:gdLst>
                <a:gd name="T0" fmla="*/ 9 w 20"/>
                <a:gd name="T1" fmla="*/ 0 h 20"/>
                <a:gd name="T2" fmla="*/ 0 w 20"/>
                <a:gd name="T3" fmla="*/ 0 h 20"/>
                <a:gd name="T4" fmla="*/ 2 w 20"/>
                <a:gd name="T5" fmla="*/ 14 h 20"/>
                <a:gd name="T6" fmla="*/ 11 w 20"/>
                <a:gd name="T7" fmla="*/ 16 h 20"/>
                <a:gd name="T8" fmla="*/ 11 w 20"/>
                <a:gd name="T9" fmla="*/ 14 h 20"/>
                <a:gd name="T10" fmla="*/ 9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9" y="0"/>
                  </a:moveTo>
                  <a:lnTo>
                    <a:pt x="0" y="0"/>
                  </a:lnTo>
                  <a:lnTo>
                    <a:pt x="2" y="14"/>
                  </a:lnTo>
                  <a:lnTo>
                    <a:pt x="11" y="16"/>
                  </a:lnTo>
                  <a:lnTo>
                    <a:pt x="11" y="14"/>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60" name="Freeform 259"/>
            <p:cNvSpPr>
              <a:spLocks/>
            </p:cNvSpPr>
            <p:nvPr/>
          </p:nvSpPr>
          <p:spPr bwMode="auto">
            <a:xfrm>
              <a:off x="4433" y="590"/>
              <a:ext cx="21" cy="34"/>
            </a:xfrm>
            <a:custGeom>
              <a:avLst/>
              <a:gdLst>
                <a:gd name="T0" fmla="*/ 12 w 21"/>
                <a:gd name="T1" fmla="*/ 0 h 34"/>
                <a:gd name="T2" fmla="*/ 0 w 21"/>
                <a:gd name="T3" fmla="*/ 26 h 34"/>
                <a:gd name="T4" fmla="*/ 4 w 21"/>
                <a:gd name="T5" fmla="*/ 33 h 34"/>
                <a:gd name="T6" fmla="*/ 7 w 21"/>
                <a:gd name="T7" fmla="*/ 33 h 34"/>
                <a:gd name="T8" fmla="*/ 21 w 21"/>
                <a:gd name="T9" fmla="*/ 4 h 34"/>
                <a:gd name="T10" fmla="*/ 12 w 21"/>
                <a:gd name="T11" fmla="*/ 0 h 34"/>
              </a:gdLst>
              <a:ahLst/>
              <a:cxnLst>
                <a:cxn ang="0">
                  <a:pos x="T0" y="T1"/>
                </a:cxn>
                <a:cxn ang="0">
                  <a:pos x="T2" y="T3"/>
                </a:cxn>
                <a:cxn ang="0">
                  <a:pos x="T4" y="T5"/>
                </a:cxn>
                <a:cxn ang="0">
                  <a:pos x="T6" y="T7"/>
                </a:cxn>
                <a:cxn ang="0">
                  <a:pos x="T8" y="T9"/>
                </a:cxn>
                <a:cxn ang="0">
                  <a:pos x="T10" y="T11"/>
                </a:cxn>
              </a:cxnLst>
              <a:rect l="0" t="0" r="r" b="b"/>
              <a:pathLst>
                <a:path w="21" h="34">
                  <a:moveTo>
                    <a:pt x="12" y="0"/>
                  </a:moveTo>
                  <a:lnTo>
                    <a:pt x="0" y="26"/>
                  </a:lnTo>
                  <a:lnTo>
                    <a:pt x="4" y="33"/>
                  </a:lnTo>
                  <a:lnTo>
                    <a:pt x="7" y="33"/>
                  </a:lnTo>
                  <a:lnTo>
                    <a:pt x="21" y="4"/>
                  </a:lnTo>
                  <a:lnTo>
                    <a:pt x="12"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61" name="Freeform 260"/>
            <p:cNvSpPr>
              <a:spLocks/>
            </p:cNvSpPr>
            <p:nvPr/>
          </p:nvSpPr>
          <p:spPr bwMode="auto">
            <a:xfrm>
              <a:off x="4411" y="614"/>
              <a:ext cx="27" cy="20"/>
            </a:xfrm>
            <a:custGeom>
              <a:avLst/>
              <a:gdLst>
                <a:gd name="T0" fmla="*/ 26 w 27"/>
                <a:gd name="T1" fmla="*/ 0 h 20"/>
                <a:gd name="T2" fmla="*/ 4 w 27"/>
                <a:gd name="T3" fmla="*/ 4 h 20"/>
                <a:gd name="T4" fmla="*/ 0 w 27"/>
                <a:gd name="T5" fmla="*/ 12 h 20"/>
                <a:gd name="T6" fmla="*/ 2 w 27"/>
                <a:gd name="T7" fmla="*/ 14 h 20"/>
                <a:gd name="T8" fmla="*/ 26 w 27"/>
                <a:gd name="T9" fmla="*/ 9 h 20"/>
                <a:gd name="T10" fmla="*/ 26 w 27"/>
                <a:gd name="T11" fmla="*/ 0 h 20"/>
              </a:gdLst>
              <a:ahLst/>
              <a:cxnLst>
                <a:cxn ang="0">
                  <a:pos x="T0" y="T1"/>
                </a:cxn>
                <a:cxn ang="0">
                  <a:pos x="T2" y="T3"/>
                </a:cxn>
                <a:cxn ang="0">
                  <a:pos x="T4" y="T5"/>
                </a:cxn>
                <a:cxn ang="0">
                  <a:pos x="T6" y="T7"/>
                </a:cxn>
                <a:cxn ang="0">
                  <a:pos x="T8" y="T9"/>
                </a:cxn>
                <a:cxn ang="0">
                  <a:pos x="T10" y="T11"/>
                </a:cxn>
              </a:cxnLst>
              <a:rect l="0" t="0" r="r" b="b"/>
              <a:pathLst>
                <a:path w="27" h="20">
                  <a:moveTo>
                    <a:pt x="26" y="0"/>
                  </a:moveTo>
                  <a:lnTo>
                    <a:pt x="4" y="4"/>
                  </a:lnTo>
                  <a:lnTo>
                    <a:pt x="0" y="12"/>
                  </a:lnTo>
                  <a:lnTo>
                    <a:pt x="2" y="14"/>
                  </a:lnTo>
                  <a:lnTo>
                    <a:pt x="26" y="9"/>
                  </a:lnTo>
                  <a:lnTo>
                    <a:pt x="26"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62" name="Freeform 261"/>
            <p:cNvSpPr>
              <a:spLocks/>
            </p:cNvSpPr>
            <p:nvPr/>
          </p:nvSpPr>
          <p:spPr bwMode="auto">
            <a:xfrm>
              <a:off x="4531" y="612"/>
              <a:ext cx="29" cy="34"/>
            </a:xfrm>
            <a:custGeom>
              <a:avLst/>
              <a:gdLst>
                <a:gd name="T0" fmla="*/ 4 w 29"/>
                <a:gd name="T1" fmla="*/ 0 h 34"/>
                <a:gd name="T2" fmla="*/ 2 w 29"/>
                <a:gd name="T3" fmla="*/ 4 h 34"/>
                <a:gd name="T4" fmla="*/ 0 w 29"/>
                <a:gd name="T5" fmla="*/ 28 h 34"/>
                <a:gd name="T6" fmla="*/ 11 w 29"/>
                <a:gd name="T7" fmla="*/ 33 h 34"/>
                <a:gd name="T8" fmla="*/ 28 w 29"/>
                <a:gd name="T9" fmla="*/ 24 h 34"/>
                <a:gd name="T10" fmla="*/ 23 w 29"/>
                <a:gd name="T11" fmla="*/ 9 h 34"/>
                <a:gd name="T12" fmla="*/ 4 w 29"/>
                <a:gd name="T13" fmla="*/ 0 h 34"/>
              </a:gdLst>
              <a:ahLst/>
              <a:cxnLst>
                <a:cxn ang="0">
                  <a:pos x="T0" y="T1"/>
                </a:cxn>
                <a:cxn ang="0">
                  <a:pos x="T2" y="T3"/>
                </a:cxn>
                <a:cxn ang="0">
                  <a:pos x="T4" y="T5"/>
                </a:cxn>
                <a:cxn ang="0">
                  <a:pos x="T6" y="T7"/>
                </a:cxn>
                <a:cxn ang="0">
                  <a:pos x="T8" y="T9"/>
                </a:cxn>
                <a:cxn ang="0">
                  <a:pos x="T10" y="T11"/>
                </a:cxn>
                <a:cxn ang="0">
                  <a:pos x="T12" y="T13"/>
                </a:cxn>
              </a:cxnLst>
              <a:rect l="0" t="0" r="r" b="b"/>
              <a:pathLst>
                <a:path w="29" h="34">
                  <a:moveTo>
                    <a:pt x="4" y="0"/>
                  </a:moveTo>
                  <a:lnTo>
                    <a:pt x="2" y="4"/>
                  </a:lnTo>
                  <a:lnTo>
                    <a:pt x="0" y="28"/>
                  </a:lnTo>
                  <a:lnTo>
                    <a:pt x="11" y="33"/>
                  </a:lnTo>
                  <a:lnTo>
                    <a:pt x="28" y="24"/>
                  </a:lnTo>
                  <a:lnTo>
                    <a:pt x="23" y="9"/>
                  </a:lnTo>
                  <a:lnTo>
                    <a:pt x="4" y="0"/>
                  </a:lnTo>
                </a:path>
              </a:pathLst>
            </a:custGeom>
            <a:solidFill>
              <a:srgbClr val="545454"/>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63" name="Freeform 262"/>
            <p:cNvSpPr>
              <a:spLocks/>
            </p:cNvSpPr>
            <p:nvPr/>
          </p:nvSpPr>
          <p:spPr bwMode="auto">
            <a:xfrm>
              <a:off x="4526" y="636"/>
              <a:ext cx="20" cy="20"/>
            </a:xfrm>
            <a:custGeom>
              <a:avLst/>
              <a:gdLst>
                <a:gd name="T0" fmla="*/ 7 w 20"/>
                <a:gd name="T1" fmla="*/ 0 h 20"/>
                <a:gd name="T2" fmla="*/ 0 w 20"/>
                <a:gd name="T3" fmla="*/ 4 h 20"/>
                <a:gd name="T4" fmla="*/ 0 w 20"/>
                <a:gd name="T5" fmla="*/ 7 h 20"/>
                <a:gd name="T6" fmla="*/ 14 w 20"/>
                <a:gd name="T7" fmla="*/ 14 h 20"/>
                <a:gd name="T8" fmla="*/ 19 w 20"/>
                <a:gd name="T9" fmla="*/ 4 h 20"/>
                <a:gd name="T10" fmla="*/ 7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7" y="0"/>
                  </a:moveTo>
                  <a:lnTo>
                    <a:pt x="0" y="4"/>
                  </a:lnTo>
                  <a:lnTo>
                    <a:pt x="0" y="7"/>
                  </a:lnTo>
                  <a:lnTo>
                    <a:pt x="14" y="14"/>
                  </a:lnTo>
                  <a:lnTo>
                    <a:pt x="19" y="4"/>
                  </a:lnTo>
                  <a:lnTo>
                    <a:pt x="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64" name="Freeform 263"/>
            <p:cNvSpPr>
              <a:spLocks/>
            </p:cNvSpPr>
            <p:nvPr/>
          </p:nvSpPr>
          <p:spPr bwMode="auto">
            <a:xfrm>
              <a:off x="4526" y="614"/>
              <a:ext cx="20" cy="27"/>
            </a:xfrm>
            <a:custGeom>
              <a:avLst/>
              <a:gdLst>
                <a:gd name="T0" fmla="*/ 2 w 20"/>
                <a:gd name="T1" fmla="*/ 0 h 27"/>
                <a:gd name="T2" fmla="*/ 0 w 20"/>
                <a:gd name="T3" fmla="*/ 26 h 27"/>
                <a:gd name="T4" fmla="*/ 9 w 20"/>
                <a:gd name="T5" fmla="*/ 26 h 27"/>
                <a:gd name="T6" fmla="*/ 11 w 20"/>
                <a:gd name="T7" fmla="*/ 2 h 27"/>
                <a:gd name="T8" fmla="*/ 2 w 20"/>
                <a:gd name="T9" fmla="*/ 0 h 27"/>
              </a:gdLst>
              <a:ahLst/>
              <a:cxnLst>
                <a:cxn ang="0">
                  <a:pos x="T0" y="T1"/>
                </a:cxn>
                <a:cxn ang="0">
                  <a:pos x="T2" y="T3"/>
                </a:cxn>
                <a:cxn ang="0">
                  <a:pos x="T4" y="T5"/>
                </a:cxn>
                <a:cxn ang="0">
                  <a:pos x="T6" y="T7"/>
                </a:cxn>
                <a:cxn ang="0">
                  <a:pos x="T8" y="T9"/>
                </a:cxn>
              </a:cxnLst>
              <a:rect l="0" t="0" r="r" b="b"/>
              <a:pathLst>
                <a:path w="20" h="27">
                  <a:moveTo>
                    <a:pt x="2" y="0"/>
                  </a:moveTo>
                  <a:lnTo>
                    <a:pt x="0" y="26"/>
                  </a:lnTo>
                  <a:lnTo>
                    <a:pt x="9" y="26"/>
                  </a:lnTo>
                  <a:lnTo>
                    <a:pt x="11" y="2"/>
                  </a:lnTo>
                  <a:lnTo>
                    <a:pt x="2"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65" name="Freeform 264"/>
            <p:cNvSpPr>
              <a:spLocks/>
            </p:cNvSpPr>
            <p:nvPr/>
          </p:nvSpPr>
          <p:spPr bwMode="auto">
            <a:xfrm>
              <a:off x="4529" y="605"/>
              <a:ext cx="20" cy="20"/>
            </a:xfrm>
            <a:custGeom>
              <a:avLst/>
              <a:gdLst>
                <a:gd name="T0" fmla="*/ 4 w 20"/>
                <a:gd name="T1" fmla="*/ 0 h 20"/>
                <a:gd name="T2" fmla="*/ 0 w 20"/>
                <a:gd name="T3" fmla="*/ 9 h 20"/>
                <a:gd name="T4" fmla="*/ 9 w 20"/>
                <a:gd name="T5" fmla="*/ 14 h 20"/>
                <a:gd name="T6" fmla="*/ 11 w 20"/>
                <a:gd name="T7" fmla="*/ 9 h 20"/>
                <a:gd name="T8" fmla="*/ 9 w 20"/>
                <a:gd name="T9" fmla="*/ 2 h 20"/>
                <a:gd name="T10" fmla="*/ 4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4" y="0"/>
                  </a:moveTo>
                  <a:lnTo>
                    <a:pt x="0" y="9"/>
                  </a:lnTo>
                  <a:lnTo>
                    <a:pt x="9" y="14"/>
                  </a:lnTo>
                  <a:lnTo>
                    <a:pt x="11" y="9"/>
                  </a:lnTo>
                  <a:lnTo>
                    <a:pt x="9" y="2"/>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66" name="Freeform 265"/>
            <p:cNvSpPr>
              <a:spLocks/>
            </p:cNvSpPr>
            <p:nvPr/>
          </p:nvSpPr>
          <p:spPr bwMode="auto">
            <a:xfrm>
              <a:off x="4533" y="607"/>
              <a:ext cx="27" cy="20"/>
            </a:xfrm>
            <a:custGeom>
              <a:avLst/>
              <a:gdLst>
                <a:gd name="T0" fmla="*/ 4 w 27"/>
                <a:gd name="T1" fmla="*/ 0 h 20"/>
                <a:gd name="T2" fmla="*/ 0 w 27"/>
                <a:gd name="T3" fmla="*/ 9 h 20"/>
                <a:gd name="T4" fmla="*/ 19 w 27"/>
                <a:gd name="T5" fmla="*/ 19 h 20"/>
                <a:gd name="T6" fmla="*/ 26 w 27"/>
                <a:gd name="T7" fmla="*/ 11 h 20"/>
                <a:gd name="T8" fmla="*/ 4 w 27"/>
                <a:gd name="T9" fmla="*/ 0 h 20"/>
              </a:gdLst>
              <a:ahLst/>
              <a:cxnLst>
                <a:cxn ang="0">
                  <a:pos x="T0" y="T1"/>
                </a:cxn>
                <a:cxn ang="0">
                  <a:pos x="T2" y="T3"/>
                </a:cxn>
                <a:cxn ang="0">
                  <a:pos x="T4" y="T5"/>
                </a:cxn>
                <a:cxn ang="0">
                  <a:pos x="T6" y="T7"/>
                </a:cxn>
                <a:cxn ang="0">
                  <a:pos x="T8" y="T9"/>
                </a:cxn>
              </a:cxnLst>
              <a:rect l="0" t="0" r="r" b="b"/>
              <a:pathLst>
                <a:path w="27" h="20">
                  <a:moveTo>
                    <a:pt x="4" y="0"/>
                  </a:moveTo>
                  <a:lnTo>
                    <a:pt x="0" y="9"/>
                  </a:lnTo>
                  <a:lnTo>
                    <a:pt x="19" y="19"/>
                  </a:lnTo>
                  <a:lnTo>
                    <a:pt x="26" y="11"/>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67" name="Freeform 266"/>
            <p:cNvSpPr>
              <a:spLocks/>
            </p:cNvSpPr>
            <p:nvPr/>
          </p:nvSpPr>
          <p:spPr bwMode="auto">
            <a:xfrm>
              <a:off x="4550" y="619"/>
              <a:ext cx="20" cy="22"/>
            </a:xfrm>
            <a:custGeom>
              <a:avLst/>
              <a:gdLst>
                <a:gd name="T0" fmla="*/ 9 w 20"/>
                <a:gd name="T1" fmla="*/ 0 h 22"/>
                <a:gd name="T2" fmla="*/ 0 w 20"/>
                <a:gd name="T3" fmla="*/ 4 h 22"/>
                <a:gd name="T4" fmla="*/ 4 w 20"/>
                <a:gd name="T5" fmla="*/ 19 h 22"/>
                <a:gd name="T6" fmla="*/ 12 w 20"/>
                <a:gd name="T7" fmla="*/ 21 h 22"/>
                <a:gd name="T8" fmla="*/ 14 w 20"/>
                <a:gd name="T9" fmla="*/ 19 h 22"/>
                <a:gd name="T10" fmla="*/ 9 w 20"/>
                <a:gd name="T11" fmla="*/ 0 h 22"/>
              </a:gdLst>
              <a:ahLst/>
              <a:cxnLst>
                <a:cxn ang="0">
                  <a:pos x="T0" y="T1"/>
                </a:cxn>
                <a:cxn ang="0">
                  <a:pos x="T2" y="T3"/>
                </a:cxn>
                <a:cxn ang="0">
                  <a:pos x="T4" y="T5"/>
                </a:cxn>
                <a:cxn ang="0">
                  <a:pos x="T6" y="T7"/>
                </a:cxn>
                <a:cxn ang="0">
                  <a:pos x="T8" y="T9"/>
                </a:cxn>
                <a:cxn ang="0">
                  <a:pos x="T10" y="T11"/>
                </a:cxn>
              </a:cxnLst>
              <a:rect l="0" t="0" r="r" b="b"/>
              <a:pathLst>
                <a:path w="20" h="22">
                  <a:moveTo>
                    <a:pt x="9" y="0"/>
                  </a:moveTo>
                  <a:lnTo>
                    <a:pt x="0" y="4"/>
                  </a:lnTo>
                  <a:lnTo>
                    <a:pt x="4" y="19"/>
                  </a:lnTo>
                  <a:lnTo>
                    <a:pt x="12" y="21"/>
                  </a:lnTo>
                  <a:lnTo>
                    <a:pt x="14" y="19"/>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68" name="Freeform 267"/>
            <p:cNvSpPr>
              <a:spLocks/>
            </p:cNvSpPr>
            <p:nvPr/>
          </p:nvSpPr>
          <p:spPr bwMode="auto">
            <a:xfrm>
              <a:off x="4541" y="631"/>
              <a:ext cx="21" cy="20"/>
            </a:xfrm>
            <a:custGeom>
              <a:avLst/>
              <a:gdLst>
                <a:gd name="T0" fmla="*/ 16 w 21"/>
                <a:gd name="T1" fmla="*/ 0 h 20"/>
                <a:gd name="T2" fmla="*/ 0 w 21"/>
                <a:gd name="T3" fmla="*/ 9 h 20"/>
                <a:gd name="T4" fmla="*/ 0 w 21"/>
                <a:gd name="T5" fmla="*/ 19 h 20"/>
                <a:gd name="T6" fmla="*/ 2 w 21"/>
                <a:gd name="T7" fmla="*/ 19 h 20"/>
                <a:gd name="T8" fmla="*/ 21 w 21"/>
                <a:gd name="T9" fmla="*/ 9 h 20"/>
                <a:gd name="T10" fmla="*/ 16 w 21"/>
                <a:gd name="T11" fmla="*/ 0 h 20"/>
              </a:gdLst>
              <a:ahLst/>
              <a:cxnLst>
                <a:cxn ang="0">
                  <a:pos x="T0" y="T1"/>
                </a:cxn>
                <a:cxn ang="0">
                  <a:pos x="T2" y="T3"/>
                </a:cxn>
                <a:cxn ang="0">
                  <a:pos x="T4" y="T5"/>
                </a:cxn>
                <a:cxn ang="0">
                  <a:pos x="T6" y="T7"/>
                </a:cxn>
                <a:cxn ang="0">
                  <a:pos x="T8" y="T9"/>
                </a:cxn>
                <a:cxn ang="0">
                  <a:pos x="T10" y="T11"/>
                </a:cxn>
              </a:cxnLst>
              <a:rect l="0" t="0" r="r" b="b"/>
              <a:pathLst>
                <a:path w="21" h="20">
                  <a:moveTo>
                    <a:pt x="16" y="0"/>
                  </a:moveTo>
                  <a:lnTo>
                    <a:pt x="0" y="9"/>
                  </a:lnTo>
                  <a:lnTo>
                    <a:pt x="0" y="19"/>
                  </a:lnTo>
                  <a:lnTo>
                    <a:pt x="2" y="19"/>
                  </a:lnTo>
                  <a:lnTo>
                    <a:pt x="21" y="9"/>
                  </a:lnTo>
                  <a:lnTo>
                    <a:pt x="16"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69" name="Freeform 268"/>
            <p:cNvSpPr>
              <a:spLocks/>
            </p:cNvSpPr>
            <p:nvPr/>
          </p:nvSpPr>
          <p:spPr bwMode="auto">
            <a:xfrm>
              <a:off x="4543" y="494"/>
              <a:ext cx="34" cy="41"/>
            </a:xfrm>
            <a:custGeom>
              <a:avLst/>
              <a:gdLst>
                <a:gd name="T0" fmla="*/ 19 w 34"/>
                <a:gd name="T1" fmla="*/ 0 h 41"/>
                <a:gd name="T2" fmla="*/ 7 w 34"/>
                <a:gd name="T3" fmla="*/ 4 h 41"/>
                <a:gd name="T4" fmla="*/ 4 w 34"/>
                <a:gd name="T5" fmla="*/ 9 h 41"/>
                <a:gd name="T6" fmla="*/ 2 w 34"/>
                <a:gd name="T7" fmla="*/ 9 h 41"/>
                <a:gd name="T8" fmla="*/ 0 w 34"/>
                <a:gd name="T9" fmla="*/ 36 h 41"/>
                <a:gd name="T10" fmla="*/ 16 w 34"/>
                <a:gd name="T11" fmla="*/ 40 h 41"/>
                <a:gd name="T12" fmla="*/ 33 w 34"/>
                <a:gd name="T13" fmla="*/ 28 h 41"/>
                <a:gd name="T14" fmla="*/ 28 w 34"/>
                <a:gd name="T15" fmla="*/ 14 h 41"/>
                <a:gd name="T16" fmla="*/ 25 w 34"/>
                <a:gd name="T17" fmla="*/ 9 h 41"/>
                <a:gd name="T18" fmla="*/ 4 w 34"/>
                <a:gd name="T19" fmla="*/ 9 h 41"/>
                <a:gd name="T20" fmla="*/ 2 w 34"/>
                <a:gd name="T21" fmla="*/ 7 h 41"/>
                <a:gd name="T22" fmla="*/ 24 w 34"/>
                <a:gd name="T23" fmla="*/ 7 h 41"/>
                <a:gd name="T24" fmla="*/ 19 w 34"/>
                <a:gd name="T25" fmla="*/ 0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4" h="41">
                  <a:moveTo>
                    <a:pt x="19" y="0"/>
                  </a:moveTo>
                  <a:lnTo>
                    <a:pt x="7" y="4"/>
                  </a:lnTo>
                  <a:lnTo>
                    <a:pt x="4" y="9"/>
                  </a:lnTo>
                  <a:lnTo>
                    <a:pt x="2" y="9"/>
                  </a:lnTo>
                  <a:lnTo>
                    <a:pt x="0" y="36"/>
                  </a:lnTo>
                  <a:lnTo>
                    <a:pt x="16" y="40"/>
                  </a:lnTo>
                  <a:lnTo>
                    <a:pt x="33" y="28"/>
                  </a:lnTo>
                  <a:lnTo>
                    <a:pt x="28" y="14"/>
                  </a:lnTo>
                  <a:lnTo>
                    <a:pt x="25" y="9"/>
                  </a:lnTo>
                  <a:lnTo>
                    <a:pt x="4" y="9"/>
                  </a:lnTo>
                  <a:lnTo>
                    <a:pt x="2" y="7"/>
                  </a:lnTo>
                  <a:lnTo>
                    <a:pt x="24" y="7"/>
                  </a:lnTo>
                  <a:lnTo>
                    <a:pt x="19" y="0"/>
                  </a:lnTo>
                </a:path>
              </a:pathLst>
            </a:custGeom>
            <a:solidFill>
              <a:srgbClr val="545454"/>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70" name="Freeform 269"/>
            <p:cNvSpPr>
              <a:spLocks/>
            </p:cNvSpPr>
            <p:nvPr/>
          </p:nvSpPr>
          <p:spPr bwMode="auto">
            <a:xfrm>
              <a:off x="4538" y="525"/>
              <a:ext cx="24" cy="20"/>
            </a:xfrm>
            <a:custGeom>
              <a:avLst/>
              <a:gdLst>
                <a:gd name="T0" fmla="*/ 7 w 24"/>
                <a:gd name="T1" fmla="*/ 0 h 20"/>
                <a:gd name="T2" fmla="*/ 0 w 24"/>
                <a:gd name="T3" fmla="*/ 4 h 20"/>
                <a:gd name="T4" fmla="*/ 0 w 24"/>
                <a:gd name="T5" fmla="*/ 7 h 20"/>
                <a:gd name="T6" fmla="*/ 19 w 24"/>
                <a:gd name="T7" fmla="*/ 14 h 20"/>
                <a:gd name="T8" fmla="*/ 24 w 24"/>
                <a:gd name="T9" fmla="*/ 4 h 20"/>
                <a:gd name="T10" fmla="*/ 7 w 24"/>
                <a:gd name="T11" fmla="*/ 0 h 20"/>
              </a:gdLst>
              <a:ahLst/>
              <a:cxnLst>
                <a:cxn ang="0">
                  <a:pos x="T0" y="T1"/>
                </a:cxn>
                <a:cxn ang="0">
                  <a:pos x="T2" y="T3"/>
                </a:cxn>
                <a:cxn ang="0">
                  <a:pos x="T4" y="T5"/>
                </a:cxn>
                <a:cxn ang="0">
                  <a:pos x="T6" y="T7"/>
                </a:cxn>
                <a:cxn ang="0">
                  <a:pos x="T8" y="T9"/>
                </a:cxn>
                <a:cxn ang="0">
                  <a:pos x="T10" y="T11"/>
                </a:cxn>
              </a:cxnLst>
              <a:rect l="0" t="0" r="r" b="b"/>
              <a:pathLst>
                <a:path w="24" h="20">
                  <a:moveTo>
                    <a:pt x="7" y="0"/>
                  </a:moveTo>
                  <a:lnTo>
                    <a:pt x="0" y="4"/>
                  </a:lnTo>
                  <a:lnTo>
                    <a:pt x="0" y="7"/>
                  </a:lnTo>
                  <a:lnTo>
                    <a:pt x="19" y="14"/>
                  </a:lnTo>
                  <a:lnTo>
                    <a:pt x="24" y="4"/>
                  </a:lnTo>
                  <a:lnTo>
                    <a:pt x="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71" name="Freeform 270"/>
            <p:cNvSpPr>
              <a:spLocks/>
            </p:cNvSpPr>
            <p:nvPr/>
          </p:nvSpPr>
          <p:spPr bwMode="auto">
            <a:xfrm>
              <a:off x="4538" y="494"/>
              <a:ext cx="20" cy="36"/>
            </a:xfrm>
            <a:custGeom>
              <a:avLst/>
              <a:gdLst>
                <a:gd name="T0" fmla="*/ 7 w 20"/>
                <a:gd name="T1" fmla="*/ 0 h 36"/>
                <a:gd name="T2" fmla="*/ 2 w 20"/>
                <a:gd name="T3" fmla="*/ 2 h 36"/>
                <a:gd name="T4" fmla="*/ 0 w 20"/>
                <a:gd name="T5" fmla="*/ 36 h 36"/>
                <a:gd name="T6" fmla="*/ 9 w 20"/>
                <a:gd name="T7" fmla="*/ 36 h 36"/>
                <a:gd name="T8" fmla="*/ 12 w 20"/>
                <a:gd name="T9" fmla="*/ 7 h 36"/>
                <a:gd name="T10" fmla="*/ 9 w 20"/>
                <a:gd name="T11" fmla="*/ 4 h 36"/>
                <a:gd name="T12" fmla="*/ 7 w 20"/>
                <a:gd name="T13" fmla="*/ 0 h 36"/>
              </a:gdLst>
              <a:ahLst/>
              <a:cxnLst>
                <a:cxn ang="0">
                  <a:pos x="T0" y="T1"/>
                </a:cxn>
                <a:cxn ang="0">
                  <a:pos x="T2" y="T3"/>
                </a:cxn>
                <a:cxn ang="0">
                  <a:pos x="T4" y="T5"/>
                </a:cxn>
                <a:cxn ang="0">
                  <a:pos x="T6" y="T7"/>
                </a:cxn>
                <a:cxn ang="0">
                  <a:pos x="T8" y="T9"/>
                </a:cxn>
                <a:cxn ang="0">
                  <a:pos x="T10" y="T11"/>
                </a:cxn>
                <a:cxn ang="0">
                  <a:pos x="T12" y="T13"/>
                </a:cxn>
              </a:cxnLst>
              <a:rect l="0" t="0" r="r" b="b"/>
              <a:pathLst>
                <a:path w="20" h="36">
                  <a:moveTo>
                    <a:pt x="7" y="0"/>
                  </a:moveTo>
                  <a:lnTo>
                    <a:pt x="2" y="2"/>
                  </a:lnTo>
                  <a:lnTo>
                    <a:pt x="0" y="36"/>
                  </a:lnTo>
                  <a:lnTo>
                    <a:pt x="9" y="36"/>
                  </a:lnTo>
                  <a:lnTo>
                    <a:pt x="12" y="7"/>
                  </a:lnTo>
                  <a:lnTo>
                    <a:pt x="9" y="4"/>
                  </a:lnTo>
                  <a:lnTo>
                    <a:pt x="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72" name="Freeform 271"/>
            <p:cNvSpPr>
              <a:spLocks/>
            </p:cNvSpPr>
            <p:nvPr/>
          </p:nvSpPr>
          <p:spPr bwMode="auto">
            <a:xfrm>
              <a:off x="4543" y="499"/>
              <a:ext cx="20" cy="20"/>
            </a:xfrm>
            <a:custGeom>
              <a:avLst/>
              <a:gdLst>
                <a:gd name="T0" fmla="*/ 4 w 20"/>
                <a:gd name="T1" fmla="*/ 0 h 20"/>
                <a:gd name="T2" fmla="*/ 0 w 20"/>
                <a:gd name="T3" fmla="*/ 4 h 20"/>
                <a:gd name="T4" fmla="*/ 4 w 20"/>
                <a:gd name="T5" fmla="*/ 12 h 20"/>
                <a:gd name="T6" fmla="*/ 7 w 20"/>
                <a:gd name="T7" fmla="*/ 12 h 20"/>
                <a:gd name="T8" fmla="*/ 9 w 20"/>
                <a:gd name="T9" fmla="*/ 7 h 20"/>
                <a:gd name="T10" fmla="*/ 7 w 20"/>
                <a:gd name="T11" fmla="*/ 2 h 20"/>
                <a:gd name="T12" fmla="*/ 4 w 20"/>
                <a:gd name="T13" fmla="*/ 0 h 20"/>
              </a:gdLst>
              <a:ahLst/>
              <a:cxnLst>
                <a:cxn ang="0">
                  <a:pos x="T0" y="T1"/>
                </a:cxn>
                <a:cxn ang="0">
                  <a:pos x="T2" y="T3"/>
                </a:cxn>
                <a:cxn ang="0">
                  <a:pos x="T4" y="T5"/>
                </a:cxn>
                <a:cxn ang="0">
                  <a:pos x="T6" y="T7"/>
                </a:cxn>
                <a:cxn ang="0">
                  <a:pos x="T8" y="T9"/>
                </a:cxn>
                <a:cxn ang="0">
                  <a:pos x="T10" y="T11"/>
                </a:cxn>
                <a:cxn ang="0">
                  <a:pos x="T12" y="T13"/>
                </a:cxn>
              </a:cxnLst>
              <a:rect l="0" t="0" r="r" b="b"/>
              <a:pathLst>
                <a:path w="20" h="20">
                  <a:moveTo>
                    <a:pt x="4" y="0"/>
                  </a:moveTo>
                  <a:lnTo>
                    <a:pt x="0" y="4"/>
                  </a:lnTo>
                  <a:lnTo>
                    <a:pt x="4" y="12"/>
                  </a:lnTo>
                  <a:lnTo>
                    <a:pt x="7" y="12"/>
                  </a:lnTo>
                  <a:lnTo>
                    <a:pt x="9" y="7"/>
                  </a:lnTo>
                  <a:lnTo>
                    <a:pt x="7" y="2"/>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73" name="Freeform 272"/>
            <p:cNvSpPr>
              <a:spLocks/>
            </p:cNvSpPr>
            <p:nvPr/>
          </p:nvSpPr>
          <p:spPr bwMode="auto">
            <a:xfrm>
              <a:off x="4543" y="494"/>
              <a:ext cx="20" cy="20"/>
            </a:xfrm>
            <a:custGeom>
              <a:avLst/>
              <a:gdLst>
                <a:gd name="T0" fmla="*/ 4 w 20"/>
                <a:gd name="T1" fmla="*/ 0 h 20"/>
                <a:gd name="T2" fmla="*/ 0 w 20"/>
                <a:gd name="T3" fmla="*/ 7 h 20"/>
                <a:gd name="T4" fmla="*/ 9 w 20"/>
                <a:gd name="T5" fmla="*/ 12 h 20"/>
                <a:gd name="T6" fmla="*/ 12 w 20"/>
                <a:gd name="T7" fmla="*/ 7 h 20"/>
                <a:gd name="T8" fmla="*/ 4 w 20"/>
                <a:gd name="T9" fmla="*/ 0 h 20"/>
              </a:gdLst>
              <a:ahLst/>
              <a:cxnLst>
                <a:cxn ang="0">
                  <a:pos x="T0" y="T1"/>
                </a:cxn>
                <a:cxn ang="0">
                  <a:pos x="T2" y="T3"/>
                </a:cxn>
                <a:cxn ang="0">
                  <a:pos x="T4" y="T5"/>
                </a:cxn>
                <a:cxn ang="0">
                  <a:pos x="T6" y="T7"/>
                </a:cxn>
                <a:cxn ang="0">
                  <a:pos x="T8" y="T9"/>
                </a:cxn>
              </a:cxnLst>
              <a:rect l="0" t="0" r="r" b="b"/>
              <a:pathLst>
                <a:path w="20" h="20">
                  <a:moveTo>
                    <a:pt x="4" y="0"/>
                  </a:moveTo>
                  <a:lnTo>
                    <a:pt x="0" y="7"/>
                  </a:lnTo>
                  <a:lnTo>
                    <a:pt x="9" y="12"/>
                  </a:lnTo>
                  <a:lnTo>
                    <a:pt x="12" y="7"/>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74" name="Freeform 273"/>
            <p:cNvSpPr>
              <a:spLocks/>
            </p:cNvSpPr>
            <p:nvPr/>
          </p:nvSpPr>
          <p:spPr bwMode="auto">
            <a:xfrm>
              <a:off x="4548" y="490"/>
              <a:ext cx="20" cy="20"/>
            </a:xfrm>
            <a:custGeom>
              <a:avLst/>
              <a:gdLst>
                <a:gd name="T0" fmla="*/ 16 w 20"/>
                <a:gd name="T1" fmla="*/ 0 h 20"/>
                <a:gd name="T2" fmla="*/ 0 w 20"/>
                <a:gd name="T3" fmla="*/ 4 h 20"/>
                <a:gd name="T4" fmla="*/ 4 w 20"/>
                <a:gd name="T5" fmla="*/ 14 h 20"/>
                <a:gd name="T6" fmla="*/ 16 w 20"/>
                <a:gd name="T7" fmla="*/ 9 h 20"/>
                <a:gd name="T8" fmla="*/ 19 w 20"/>
                <a:gd name="T9" fmla="*/ 2 h 20"/>
                <a:gd name="T10" fmla="*/ 16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16" y="0"/>
                  </a:moveTo>
                  <a:lnTo>
                    <a:pt x="0" y="4"/>
                  </a:lnTo>
                  <a:lnTo>
                    <a:pt x="4" y="14"/>
                  </a:lnTo>
                  <a:lnTo>
                    <a:pt x="16" y="9"/>
                  </a:lnTo>
                  <a:lnTo>
                    <a:pt x="19" y="2"/>
                  </a:lnTo>
                  <a:lnTo>
                    <a:pt x="16"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75" name="Freeform 274"/>
            <p:cNvSpPr>
              <a:spLocks/>
            </p:cNvSpPr>
            <p:nvPr/>
          </p:nvSpPr>
          <p:spPr bwMode="auto">
            <a:xfrm>
              <a:off x="4557" y="492"/>
              <a:ext cx="20" cy="20"/>
            </a:xfrm>
            <a:custGeom>
              <a:avLst/>
              <a:gdLst>
                <a:gd name="T0" fmla="*/ 9 w 20"/>
                <a:gd name="T1" fmla="*/ 0 h 20"/>
                <a:gd name="T2" fmla="*/ 0 w 20"/>
                <a:gd name="T3" fmla="*/ 4 h 20"/>
                <a:gd name="T4" fmla="*/ 9 w 20"/>
                <a:gd name="T5" fmla="*/ 19 h 20"/>
                <a:gd name="T6" fmla="*/ 19 w 20"/>
                <a:gd name="T7" fmla="*/ 14 h 20"/>
                <a:gd name="T8" fmla="*/ 9 w 20"/>
                <a:gd name="T9" fmla="*/ 0 h 20"/>
              </a:gdLst>
              <a:ahLst/>
              <a:cxnLst>
                <a:cxn ang="0">
                  <a:pos x="T0" y="T1"/>
                </a:cxn>
                <a:cxn ang="0">
                  <a:pos x="T2" y="T3"/>
                </a:cxn>
                <a:cxn ang="0">
                  <a:pos x="T4" y="T5"/>
                </a:cxn>
                <a:cxn ang="0">
                  <a:pos x="T6" y="T7"/>
                </a:cxn>
                <a:cxn ang="0">
                  <a:pos x="T8" y="T9"/>
                </a:cxn>
              </a:cxnLst>
              <a:rect l="0" t="0" r="r" b="b"/>
              <a:pathLst>
                <a:path w="20" h="20">
                  <a:moveTo>
                    <a:pt x="9" y="0"/>
                  </a:moveTo>
                  <a:lnTo>
                    <a:pt x="0" y="4"/>
                  </a:lnTo>
                  <a:lnTo>
                    <a:pt x="9" y="19"/>
                  </a:lnTo>
                  <a:lnTo>
                    <a:pt x="19" y="14"/>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76" name="Freeform 275"/>
            <p:cNvSpPr>
              <a:spLocks/>
            </p:cNvSpPr>
            <p:nvPr/>
          </p:nvSpPr>
          <p:spPr bwMode="auto">
            <a:xfrm>
              <a:off x="4567" y="506"/>
              <a:ext cx="20" cy="22"/>
            </a:xfrm>
            <a:custGeom>
              <a:avLst/>
              <a:gdLst>
                <a:gd name="T0" fmla="*/ 9 w 20"/>
                <a:gd name="T1" fmla="*/ 0 h 22"/>
                <a:gd name="T2" fmla="*/ 0 w 20"/>
                <a:gd name="T3" fmla="*/ 4 h 22"/>
                <a:gd name="T4" fmla="*/ 4 w 20"/>
                <a:gd name="T5" fmla="*/ 19 h 22"/>
                <a:gd name="T6" fmla="*/ 12 w 20"/>
                <a:gd name="T7" fmla="*/ 21 h 22"/>
                <a:gd name="T8" fmla="*/ 14 w 20"/>
                <a:gd name="T9" fmla="*/ 19 h 22"/>
                <a:gd name="T10" fmla="*/ 9 w 20"/>
                <a:gd name="T11" fmla="*/ 0 h 22"/>
              </a:gdLst>
              <a:ahLst/>
              <a:cxnLst>
                <a:cxn ang="0">
                  <a:pos x="T0" y="T1"/>
                </a:cxn>
                <a:cxn ang="0">
                  <a:pos x="T2" y="T3"/>
                </a:cxn>
                <a:cxn ang="0">
                  <a:pos x="T4" y="T5"/>
                </a:cxn>
                <a:cxn ang="0">
                  <a:pos x="T6" y="T7"/>
                </a:cxn>
                <a:cxn ang="0">
                  <a:pos x="T8" y="T9"/>
                </a:cxn>
                <a:cxn ang="0">
                  <a:pos x="T10" y="T11"/>
                </a:cxn>
              </a:cxnLst>
              <a:rect l="0" t="0" r="r" b="b"/>
              <a:pathLst>
                <a:path w="20" h="22">
                  <a:moveTo>
                    <a:pt x="9" y="0"/>
                  </a:moveTo>
                  <a:lnTo>
                    <a:pt x="0" y="4"/>
                  </a:lnTo>
                  <a:lnTo>
                    <a:pt x="4" y="19"/>
                  </a:lnTo>
                  <a:lnTo>
                    <a:pt x="12" y="21"/>
                  </a:lnTo>
                  <a:lnTo>
                    <a:pt x="14" y="19"/>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77" name="Freeform 276"/>
            <p:cNvSpPr>
              <a:spLocks/>
            </p:cNvSpPr>
            <p:nvPr/>
          </p:nvSpPr>
          <p:spPr bwMode="auto">
            <a:xfrm>
              <a:off x="4557" y="518"/>
              <a:ext cx="22" cy="22"/>
            </a:xfrm>
            <a:custGeom>
              <a:avLst/>
              <a:gdLst>
                <a:gd name="T0" fmla="*/ 16 w 22"/>
                <a:gd name="T1" fmla="*/ 0 h 22"/>
                <a:gd name="T2" fmla="*/ 0 w 22"/>
                <a:gd name="T3" fmla="*/ 11 h 22"/>
                <a:gd name="T4" fmla="*/ 0 w 22"/>
                <a:gd name="T5" fmla="*/ 21 h 22"/>
                <a:gd name="T6" fmla="*/ 2 w 22"/>
                <a:gd name="T7" fmla="*/ 21 h 22"/>
                <a:gd name="T8" fmla="*/ 21 w 22"/>
                <a:gd name="T9" fmla="*/ 9 h 22"/>
                <a:gd name="T10" fmla="*/ 16 w 22"/>
                <a:gd name="T11" fmla="*/ 0 h 22"/>
              </a:gdLst>
              <a:ahLst/>
              <a:cxnLst>
                <a:cxn ang="0">
                  <a:pos x="T0" y="T1"/>
                </a:cxn>
                <a:cxn ang="0">
                  <a:pos x="T2" y="T3"/>
                </a:cxn>
                <a:cxn ang="0">
                  <a:pos x="T4" y="T5"/>
                </a:cxn>
                <a:cxn ang="0">
                  <a:pos x="T6" y="T7"/>
                </a:cxn>
                <a:cxn ang="0">
                  <a:pos x="T8" y="T9"/>
                </a:cxn>
                <a:cxn ang="0">
                  <a:pos x="T10" y="T11"/>
                </a:cxn>
              </a:cxnLst>
              <a:rect l="0" t="0" r="r" b="b"/>
              <a:pathLst>
                <a:path w="22" h="22">
                  <a:moveTo>
                    <a:pt x="16" y="0"/>
                  </a:moveTo>
                  <a:lnTo>
                    <a:pt x="0" y="11"/>
                  </a:lnTo>
                  <a:lnTo>
                    <a:pt x="0" y="21"/>
                  </a:lnTo>
                  <a:lnTo>
                    <a:pt x="2" y="21"/>
                  </a:lnTo>
                  <a:lnTo>
                    <a:pt x="21" y="9"/>
                  </a:lnTo>
                  <a:lnTo>
                    <a:pt x="16"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78" name="Freeform 277"/>
            <p:cNvSpPr>
              <a:spLocks/>
            </p:cNvSpPr>
            <p:nvPr/>
          </p:nvSpPr>
          <p:spPr bwMode="auto">
            <a:xfrm>
              <a:off x="4289" y="430"/>
              <a:ext cx="29" cy="23"/>
            </a:xfrm>
            <a:custGeom>
              <a:avLst/>
              <a:gdLst>
                <a:gd name="T0" fmla="*/ 19 w 29"/>
                <a:gd name="T1" fmla="*/ 0 h 23"/>
                <a:gd name="T2" fmla="*/ 4 w 29"/>
                <a:gd name="T3" fmla="*/ 0 h 23"/>
                <a:gd name="T4" fmla="*/ 0 w 29"/>
                <a:gd name="T5" fmla="*/ 11 h 23"/>
                <a:gd name="T6" fmla="*/ 11 w 29"/>
                <a:gd name="T7" fmla="*/ 23 h 23"/>
                <a:gd name="T8" fmla="*/ 28 w 29"/>
                <a:gd name="T9" fmla="*/ 7 h 23"/>
                <a:gd name="T10" fmla="*/ 19 w 29"/>
                <a:gd name="T11" fmla="*/ 0 h 23"/>
              </a:gdLst>
              <a:ahLst/>
              <a:cxnLst>
                <a:cxn ang="0">
                  <a:pos x="T0" y="T1"/>
                </a:cxn>
                <a:cxn ang="0">
                  <a:pos x="T2" y="T3"/>
                </a:cxn>
                <a:cxn ang="0">
                  <a:pos x="T4" y="T5"/>
                </a:cxn>
                <a:cxn ang="0">
                  <a:pos x="T6" y="T7"/>
                </a:cxn>
                <a:cxn ang="0">
                  <a:pos x="T8" y="T9"/>
                </a:cxn>
                <a:cxn ang="0">
                  <a:pos x="T10" y="T11"/>
                </a:cxn>
              </a:cxnLst>
              <a:rect l="0" t="0" r="r" b="b"/>
              <a:pathLst>
                <a:path w="29" h="23">
                  <a:moveTo>
                    <a:pt x="19" y="0"/>
                  </a:moveTo>
                  <a:lnTo>
                    <a:pt x="4" y="0"/>
                  </a:lnTo>
                  <a:lnTo>
                    <a:pt x="0" y="11"/>
                  </a:lnTo>
                  <a:lnTo>
                    <a:pt x="11" y="23"/>
                  </a:lnTo>
                  <a:lnTo>
                    <a:pt x="28" y="7"/>
                  </a:lnTo>
                  <a:lnTo>
                    <a:pt x="19" y="0"/>
                  </a:lnTo>
                </a:path>
              </a:pathLst>
            </a:custGeom>
            <a:solidFill>
              <a:srgbClr val="545454"/>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79" name="Freeform 278"/>
            <p:cNvSpPr>
              <a:spLocks/>
            </p:cNvSpPr>
            <p:nvPr/>
          </p:nvSpPr>
          <p:spPr bwMode="auto">
            <a:xfrm>
              <a:off x="4306" y="425"/>
              <a:ext cx="20" cy="20"/>
            </a:xfrm>
            <a:custGeom>
              <a:avLst/>
              <a:gdLst>
                <a:gd name="T0" fmla="*/ 4 w 20"/>
                <a:gd name="T1" fmla="*/ 0 h 20"/>
                <a:gd name="T2" fmla="*/ 0 w 20"/>
                <a:gd name="T3" fmla="*/ 9 h 20"/>
                <a:gd name="T4" fmla="*/ 9 w 20"/>
                <a:gd name="T5" fmla="*/ 16 h 20"/>
                <a:gd name="T6" fmla="*/ 19 w 20"/>
                <a:gd name="T7" fmla="*/ 11 h 20"/>
                <a:gd name="T8" fmla="*/ 4 w 20"/>
                <a:gd name="T9" fmla="*/ 0 h 20"/>
              </a:gdLst>
              <a:ahLst/>
              <a:cxnLst>
                <a:cxn ang="0">
                  <a:pos x="T0" y="T1"/>
                </a:cxn>
                <a:cxn ang="0">
                  <a:pos x="T2" y="T3"/>
                </a:cxn>
                <a:cxn ang="0">
                  <a:pos x="T4" y="T5"/>
                </a:cxn>
                <a:cxn ang="0">
                  <a:pos x="T6" y="T7"/>
                </a:cxn>
                <a:cxn ang="0">
                  <a:pos x="T8" y="T9"/>
                </a:cxn>
              </a:cxnLst>
              <a:rect l="0" t="0" r="r" b="b"/>
              <a:pathLst>
                <a:path w="20" h="20">
                  <a:moveTo>
                    <a:pt x="4" y="0"/>
                  </a:moveTo>
                  <a:lnTo>
                    <a:pt x="0" y="9"/>
                  </a:lnTo>
                  <a:lnTo>
                    <a:pt x="9" y="16"/>
                  </a:lnTo>
                  <a:lnTo>
                    <a:pt x="19" y="11"/>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80" name="Freeform 279"/>
            <p:cNvSpPr>
              <a:spLocks/>
            </p:cNvSpPr>
            <p:nvPr/>
          </p:nvSpPr>
          <p:spPr bwMode="auto">
            <a:xfrm>
              <a:off x="4301" y="434"/>
              <a:ext cx="20" cy="20"/>
            </a:xfrm>
            <a:custGeom>
              <a:avLst/>
              <a:gdLst>
                <a:gd name="T0" fmla="*/ 14 w 20"/>
                <a:gd name="T1" fmla="*/ 0 h 20"/>
                <a:gd name="T2" fmla="*/ 0 w 20"/>
                <a:gd name="T3" fmla="*/ 14 h 20"/>
                <a:gd name="T4" fmla="*/ 4 w 20"/>
                <a:gd name="T5" fmla="*/ 19 h 20"/>
                <a:gd name="T6" fmla="*/ 19 w 20"/>
                <a:gd name="T7" fmla="*/ 4 h 20"/>
                <a:gd name="T8" fmla="*/ 14 w 20"/>
                <a:gd name="T9" fmla="*/ 0 h 20"/>
              </a:gdLst>
              <a:ahLst/>
              <a:cxnLst>
                <a:cxn ang="0">
                  <a:pos x="T0" y="T1"/>
                </a:cxn>
                <a:cxn ang="0">
                  <a:pos x="T2" y="T3"/>
                </a:cxn>
                <a:cxn ang="0">
                  <a:pos x="T4" y="T5"/>
                </a:cxn>
                <a:cxn ang="0">
                  <a:pos x="T6" y="T7"/>
                </a:cxn>
                <a:cxn ang="0">
                  <a:pos x="T8" y="T9"/>
                </a:cxn>
              </a:cxnLst>
              <a:rect l="0" t="0" r="r" b="b"/>
              <a:pathLst>
                <a:path w="20" h="20">
                  <a:moveTo>
                    <a:pt x="14" y="0"/>
                  </a:moveTo>
                  <a:lnTo>
                    <a:pt x="0" y="14"/>
                  </a:lnTo>
                  <a:lnTo>
                    <a:pt x="4" y="19"/>
                  </a:lnTo>
                  <a:lnTo>
                    <a:pt x="19" y="4"/>
                  </a:lnTo>
                  <a:lnTo>
                    <a:pt x="1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81" name="Freeform 280"/>
            <p:cNvSpPr>
              <a:spLocks/>
            </p:cNvSpPr>
            <p:nvPr/>
          </p:nvSpPr>
          <p:spPr bwMode="auto">
            <a:xfrm>
              <a:off x="4298" y="449"/>
              <a:ext cx="20" cy="20"/>
            </a:xfrm>
            <a:custGeom>
              <a:avLst/>
              <a:gdLst>
                <a:gd name="T0" fmla="*/ 2 w 20"/>
                <a:gd name="T1" fmla="*/ 0 h 20"/>
                <a:gd name="T2" fmla="*/ 0 w 20"/>
                <a:gd name="T3" fmla="*/ 2 h 20"/>
                <a:gd name="T4" fmla="*/ 0 w 20"/>
                <a:gd name="T5" fmla="*/ 7 h 20"/>
                <a:gd name="T6" fmla="*/ 2 w 20"/>
                <a:gd name="T7" fmla="*/ 11 h 20"/>
                <a:gd name="T8" fmla="*/ 7 w 20"/>
                <a:gd name="T9" fmla="*/ 4 h 20"/>
                <a:gd name="T10" fmla="*/ 2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2" y="0"/>
                  </a:moveTo>
                  <a:lnTo>
                    <a:pt x="0" y="2"/>
                  </a:lnTo>
                  <a:lnTo>
                    <a:pt x="0" y="7"/>
                  </a:lnTo>
                  <a:lnTo>
                    <a:pt x="2" y="11"/>
                  </a:lnTo>
                  <a:lnTo>
                    <a:pt x="7" y="4"/>
                  </a:lnTo>
                  <a:lnTo>
                    <a:pt x="2"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82" name="Freeform 281"/>
            <p:cNvSpPr>
              <a:spLocks/>
            </p:cNvSpPr>
            <p:nvPr/>
          </p:nvSpPr>
          <p:spPr bwMode="auto">
            <a:xfrm>
              <a:off x="4284" y="439"/>
              <a:ext cx="20" cy="20"/>
            </a:xfrm>
            <a:custGeom>
              <a:avLst/>
              <a:gdLst>
                <a:gd name="T0" fmla="*/ 7 w 20"/>
                <a:gd name="T1" fmla="*/ 0 h 20"/>
                <a:gd name="T2" fmla="*/ 0 w 20"/>
                <a:gd name="T3" fmla="*/ 0 h 20"/>
                <a:gd name="T4" fmla="*/ 0 w 20"/>
                <a:gd name="T5" fmla="*/ 2 h 20"/>
                <a:gd name="T6" fmla="*/ 14 w 20"/>
                <a:gd name="T7" fmla="*/ 16 h 20"/>
                <a:gd name="T8" fmla="*/ 19 w 20"/>
                <a:gd name="T9" fmla="*/ 12 h 20"/>
                <a:gd name="T10" fmla="*/ 7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7" y="0"/>
                  </a:moveTo>
                  <a:lnTo>
                    <a:pt x="0" y="0"/>
                  </a:lnTo>
                  <a:lnTo>
                    <a:pt x="0" y="2"/>
                  </a:lnTo>
                  <a:lnTo>
                    <a:pt x="14" y="16"/>
                  </a:lnTo>
                  <a:lnTo>
                    <a:pt x="19" y="12"/>
                  </a:lnTo>
                  <a:lnTo>
                    <a:pt x="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83" name="Freeform 282"/>
            <p:cNvSpPr>
              <a:spLocks/>
            </p:cNvSpPr>
            <p:nvPr/>
          </p:nvSpPr>
          <p:spPr bwMode="auto">
            <a:xfrm>
              <a:off x="4284" y="425"/>
              <a:ext cx="20" cy="20"/>
            </a:xfrm>
            <a:custGeom>
              <a:avLst/>
              <a:gdLst>
                <a:gd name="T0" fmla="*/ 9 w 20"/>
                <a:gd name="T1" fmla="*/ 0 h 20"/>
                <a:gd name="T2" fmla="*/ 7 w 20"/>
                <a:gd name="T3" fmla="*/ 0 h 20"/>
                <a:gd name="T4" fmla="*/ 0 w 20"/>
                <a:gd name="T5" fmla="*/ 14 h 20"/>
                <a:gd name="T6" fmla="*/ 9 w 20"/>
                <a:gd name="T7" fmla="*/ 19 h 20"/>
                <a:gd name="T8" fmla="*/ 14 w 20"/>
                <a:gd name="T9" fmla="*/ 7 h 20"/>
                <a:gd name="T10" fmla="*/ 9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9" y="0"/>
                  </a:moveTo>
                  <a:lnTo>
                    <a:pt x="7" y="0"/>
                  </a:lnTo>
                  <a:lnTo>
                    <a:pt x="0" y="14"/>
                  </a:lnTo>
                  <a:lnTo>
                    <a:pt x="9" y="19"/>
                  </a:lnTo>
                  <a:lnTo>
                    <a:pt x="14" y="7"/>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84" name="Freeform 283"/>
            <p:cNvSpPr>
              <a:spLocks/>
            </p:cNvSpPr>
            <p:nvPr/>
          </p:nvSpPr>
          <p:spPr bwMode="auto">
            <a:xfrm>
              <a:off x="4293" y="425"/>
              <a:ext cx="20" cy="20"/>
            </a:xfrm>
            <a:custGeom>
              <a:avLst/>
              <a:gdLst>
                <a:gd name="T0" fmla="*/ 16 w 20"/>
                <a:gd name="T1" fmla="*/ 0 h 20"/>
                <a:gd name="T2" fmla="*/ 0 w 20"/>
                <a:gd name="T3" fmla="*/ 0 h 20"/>
                <a:gd name="T4" fmla="*/ 0 w 20"/>
                <a:gd name="T5" fmla="*/ 9 h 20"/>
                <a:gd name="T6" fmla="*/ 14 w 20"/>
                <a:gd name="T7" fmla="*/ 9 h 20"/>
                <a:gd name="T8" fmla="*/ 16 w 20"/>
                <a:gd name="T9" fmla="*/ 0 h 20"/>
              </a:gdLst>
              <a:ahLst/>
              <a:cxnLst>
                <a:cxn ang="0">
                  <a:pos x="T0" y="T1"/>
                </a:cxn>
                <a:cxn ang="0">
                  <a:pos x="T2" y="T3"/>
                </a:cxn>
                <a:cxn ang="0">
                  <a:pos x="T4" y="T5"/>
                </a:cxn>
                <a:cxn ang="0">
                  <a:pos x="T6" y="T7"/>
                </a:cxn>
                <a:cxn ang="0">
                  <a:pos x="T8" y="T9"/>
                </a:cxn>
              </a:cxnLst>
              <a:rect l="0" t="0" r="r" b="b"/>
              <a:pathLst>
                <a:path w="20" h="20">
                  <a:moveTo>
                    <a:pt x="16" y="0"/>
                  </a:moveTo>
                  <a:lnTo>
                    <a:pt x="0" y="0"/>
                  </a:lnTo>
                  <a:lnTo>
                    <a:pt x="0" y="9"/>
                  </a:lnTo>
                  <a:lnTo>
                    <a:pt x="14" y="9"/>
                  </a:lnTo>
                  <a:lnTo>
                    <a:pt x="16"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85" name="Freeform 284"/>
            <p:cNvSpPr>
              <a:spLocks/>
            </p:cNvSpPr>
            <p:nvPr/>
          </p:nvSpPr>
          <p:spPr bwMode="auto">
            <a:xfrm>
              <a:off x="4486" y="379"/>
              <a:ext cx="31" cy="29"/>
            </a:xfrm>
            <a:custGeom>
              <a:avLst/>
              <a:gdLst>
                <a:gd name="T0" fmla="*/ 21 w 31"/>
                <a:gd name="T1" fmla="*/ 0 h 29"/>
                <a:gd name="T2" fmla="*/ 2 w 31"/>
                <a:gd name="T3" fmla="*/ 0 h 29"/>
                <a:gd name="T4" fmla="*/ 0 w 31"/>
                <a:gd name="T5" fmla="*/ 14 h 29"/>
                <a:gd name="T6" fmla="*/ 12 w 31"/>
                <a:gd name="T7" fmla="*/ 28 h 29"/>
                <a:gd name="T8" fmla="*/ 16 w 31"/>
                <a:gd name="T9" fmla="*/ 26 h 29"/>
                <a:gd name="T10" fmla="*/ 31 w 31"/>
                <a:gd name="T11" fmla="*/ 9 h 29"/>
                <a:gd name="T12" fmla="*/ 21 w 31"/>
                <a:gd name="T13" fmla="*/ 0 h 29"/>
              </a:gdLst>
              <a:ahLst/>
              <a:cxnLst>
                <a:cxn ang="0">
                  <a:pos x="T0" y="T1"/>
                </a:cxn>
                <a:cxn ang="0">
                  <a:pos x="T2" y="T3"/>
                </a:cxn>
                <a:cxn ang="0">
                  <a:pos x="T4" y="T5"/>
                </a:cxn>
                <a:cxn ang="0">
                  <a:pos x="T6" y="T7"/>
                </a:cxn>
                <a:cxn ang="0">
                  <a:pos x="T8" y="T9"/>
                </a:cxn>
                <a:cxn ang="0">
                  <a:pos x="T10" y="T11"/>
                </a:cxn>
                <a:cxn ang="0">
                  <a:pos x="T12" y="T13"/>
                </a:cxn>
              </a:cxnLst>
              <a:rect l="0" t="0" r="r" b="b"/>
              <a:pathLst>
                <a:path w="31" h="29">
                  <a:moveTo>
                    <a:pt x="21" y="0"/>
                  </a:moveTo>
                  <a:lnTo>
                    <a:pt x="2" y="0"/>
                  </a:lnTo>
                  <a:lnTo>
                    <a:pt x="0" y="14"/>
                  </a:lnTo>
                  <a:lnTo>
                    <a:pt x="12" y="28"/>
                  </a:lnTo>
                  <a:lnTo>
                    <a:pt x="16" y="26"/>
                  </a:lnTo>
                  <a:lnTo>
                    <a:pt x="31" y="9"/>
                  </a:lnTo>
                  <a:lnTo>
                    <a:pt x="21" y="0"/>
                  </a:lnTo>
                </a:path>
              </a:pathLst>
            </a:custGeom>
            <a:solidFill>
              <a:srgbClr val="545454"/>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86" name="Freeform 285"/>
            <p:cNvSpPr>
              <a:spLocks/>
            </p:cNvSpPr>
            <p:nvPr/>
          </p:nvSpPr>
          <p:spPr bwMode="auto">
            <a:xfrm>
              <a:off x="4505" y="377"/>
              <a:ext cx="20" cy="20"/>
            </a:xfrm>
            <a:custGeom>
              <a:avLst/>
              <a:gdLst>
                <a:gd name="T0" fmla="*/ 4 w 20"/>
                <a:gd name="T1" fmla="*/ 0 h 20"/>
                <a:gd name="T2" fmla="*/ 0 w 20"/>
                <a:gd name="T3" fmla="*/ 4 h 20"/>
                <a:gd name="T4" fmla="*/ 9 w 20"/>
                <a:gd name="T5" fmla="*/ 14 h 20"/>
                <a:gd name="T6" fmla="*/ 16 w 20"/>
                <a:gd name="T7" fmla="*/ 14 h 20"/>
                <a:gd name="T8" fmla="*/ 19 w 20"/>
                <a:gd name="T9" fmla="*/ 12 h 20"/>
                <a:gd name="T10" fmla="*/ 4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4" y="0"/>
                  </a:moveTo>
                  <a:lnTo>
                    <a:pt x="0" y="4"/>
                  </a:lnTo>
                  <a:lnTo>
                    <a:pt x="9" y="14"/>
                  </a:lnTo>
                  <a:lnTo>
                    <a:pt x="16" y="14"/>
                  </a:lnTo>
                  <a:lnTo>
                    <a:pt x="19" y="12"/>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87" name="Freeform 286"/>
            <p:cNvSpPr>
              <a:spLocks/>
            </p:cNvSpPr>
            <p:nvPr/>
          </p:nvSpPr>
          <p:spPr bwMode="auto">
            <a:xfrm>
              <a:off x="4497" y="386"/>
              <a:ext cx="24" cy="24"/>
            </a:xfrm>
            <a:custGeom>
              <a:avLst/>
              <a:gdLst>
                <a:gd name="T0" fmla="*/ 14 w 24"/>
                <a:gd name="T1" fmla="*/ 0 h 24"/>
                <a:gd name="T2" fmla="*/ 0 w 24"/>
                <a:gd name="T3" fmla="*/ 16 h 24"/>
                <a:gd name="T4" fmla="*/ 7 w 24"/>
                <a:gd name="T5" fmla="*/ 23 h 24"/>
                <a:gd name="T6" fmla="*/ 23 w 24"/>
                <a:gd name="T7" fmla="*/ 4 h 24"/>
                <a:gd name="T8" fmla="*/ 14 w 24"/>
                <a:gd name="T9" fmla="*/ 0 h 24"/>
              </a:gdLst>
              <a:ahLst/>
              <a:cxnLst>
                <a:cxn ang="0">
                  <a:pos x="T0" y="T1"/>
                </a:cxn>
                <a:cxn ang="0">
                  <a:pos x="T2" y="T3"/>
                </a:cxn>
                <a:cxn ang="0">
                  <a:pos x="T4" y="T5"/>
                </a:cxn>
                <a:cxn ang="0">
                  <a:pos x="T6" y="T7"/>
                </a:cxn>
                <a:cxn ang="0">
                  <a:pos x="T8" y="T9"/>
                </a:cxn>
              </a:cxnLst>
              <a:rect l="0" t="0" r="r" b="b"/>
              <a:pathLst>
                <a:path w="24" h="24">
                  <a:moveTo>
                    <a:pt x="14" y="0"/>
                  </a:moveTo>
                  <a:lnTo>
                    <a:pt x="0" y="16"/>
                  </a:lnTo>
                  <a:lnTo>
                    <a:pt x="7" y="23"/>
                  </a:lnTo>
                  <a:lnTo>
                    <a:pt x="23" y="4"/>
                  </a:lnTo>
                  <a:lnTo>
                    <a:pt x="1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88" name="Freeform 287"/>
            <p:cNvSpPr>
              <a:spLocks/>
            </p:cNvSpPr>
            <p:nvPr/>
          </p:nvSpPr>
          <p:spPr bwMode="auto">
            <a:xfrm>
              <a:off x="4493" y="401"/>
              <a:ext cx="20" cy="20"/>
            </a:xfrm>
            <a:custGeom>
              <a:avLst/>
              <a:gdLst>
                <a:gd name="T0" fmla="*/ 7 w 20"/>
                <a:gd name="T1" fmla="*/ 0 h 20"/>
                <a:gd name="T2" fmla="*/ 2 w 20"/>
                <a:gd name="T3" fmla="*/ 2 h 20"/>
                <a:gd name="T4" fmla="*/ 0 w 20"/>
                <a:gd name="T5" fmla="*/ 9 h 20"/>
                <a:gd name="T6" fmla="*/ 2 w 20"/>
                <a:gd name="T7" fmla="*/ 12 h 20"/>
                <a:gd name="T8" fmla="*/ 12 w 20"/>
                <a:gd name="T9" fmla="*/ 9 h 20"/>
                <a:gd name="T10" fmla="*/ 7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7" y="0"/>
                  </a:moveTo>
                  <a:lnTo>
                    <a:pt x="2" y="2"/>
                  </a:lnTo>
                  <a:lnTo>
                    <a:pt x="0" y="9"/>
                  </a:lnTo>
                  <a:lnTo>
                    <a:pt x="2" y="12"/>
                  </a:lnTo>
                  <a:lnTo>
                    <a:pt x="12" y="9"/>
                  </a:lnTo>
                  <a:lnTo>
                    <a:pt x="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89" name="Freeform 288"/>
            <p:cNvSpPr>
              <a:spLocks/>
            </p:cNvSpPr>
            <p:nvPr/>
          </p:nvSpPr>
          <p:spPr bwMode="auto">
            <a:xfrm>
              <a:off x="4481" y="391"/>
              <a:ext cx="21" cy="20"/>
            </a:xfrm>
            <a:custGeom>
              <a:avLst/>
              <a:gdLst>
                <a:gd name="T0" fmla="*/ 9 w 21"/>
                <a:gd name="T1" fmla="*/ 0 h 20"/>
                <a:gd name="T2" fmla="*/ 0 w 21"/>
                <a:gd name="T3" fmla="*/ 2 h 20"/>
                <a:gd name="T4" fmla="*/ 0 w 21"/>
                <a:gd name="T5" fmla="*/ 4 h 20"/>
                <a:gd name="T6" fmla="*/ 12 w 21"/>
                <a:gd name="T7" fmla="*/ 19 h 20"/>
                <a:gd name="T8" fmla="*/ 21 w 21"/>
                <a:gd name="T9" fmla="*/ 14 h 20"/>
                <a:gd name="T10" fmla="*/ 9 w 21"/>
                <a:gd name="T11" fmla="*/ 0 h 20"/>
              </a:gdLst>
              <a:ahLst/>
              <a:cxnLst>
                <a:cxn ang="0">
                  <a:pos x="T0" y="T1"/>
                </a:cxn>
                <a:cxn ang="0">
                  <a:pos x="T2" y="T3"/>
                </a:cxn>
                <a:cxn ang="0">
                  <a:pos x="T4" y="T5"/>
                </a:cxn>
                <a:cxn ang="0">
                  <a:pos x="T6" y="T7"/>
                </a:cxn>
                <a:cxn ang="0">
                  <a:pos x="T8" y="T9"/>
                </a:cxn>
                <a:cxn ang="0">
                  <a:pos x="T10" y="T11"/>
                </a:cxn>
              </a:cxnLst>
              <a:rect l="0" t="0" r="r" b="b"/>
              <a:pathLst>
                <a:path w="21" h="20">
                  <a:moveTo>
                    <a:pt x="9" y="0"/>
                  </a:moveTo>
                  <a:lnTo>
                    <a:pt x="0" y="2"/>
                  </a:lnTo>
                  <a:lnTo>
                    <a:pt x="0" y="4"/>
                  </a:lnTo>
                  <a:lnTo>
                    <a:pt x="12" y="19"/>
                  </a:lnTo>
                  <a:lnTo>
                    <a:pt x="21" y="14"/>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90" name="Freeform 289"/>
            <p:cNvSpPr>
              <a:spLocks/>
            </p:cNvSpPr>
            <p:nvPr/>
          </p:nvSpPr>
          <p:spPr bwMode="auto">
            <a:xfrm>
              <a:off x="4481" y="374"/>
              <a:ext cx="20" cy="20"/>
            </a:xfrm>
            <a:custGeom>
              <a:avLst/>
              <a:gdLst>
                <a:gd name="T0" fmla="*/ 7 w 20"/>
                <a:gd name="T1" fmla="*/ 0 h 20"/>
                <a:gd name="T2" fmla="*/ 2 w 20"/>
                <a:gd name="T3" fmla="*/ 0 h 20"/>
                <a:gd name="T4" fmla="*/ 0 w 20"/>
                <a:gd name="T5" fmla="*/ 19 h 20"/>
                <a:gd name="T6" fmla="*/ 9 w 20"/>
                <a:gd name="T7" fmla="*/ 19 h 20"/>
                <a:gd name="T8" fmla="*/ 12 w 20"/>
                <a:gd name="T9" fmla="*/ 4 h 20"/>
                <a:gd name="T10" fmla="*/ 7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7" y="0"/>
                  </a:moveTo>
                  <a:lnTo>
                    <a:pt x="2" y="0"/>
                  </a:lnTo>
                  <a:lnTo>
                    <a:pt x="0" y="19"/>
                  </a:lnTo>
                  <a:lnTo>
                    <a:pt x="9" y="19"/>
                  </a:lnTo>
                  <a:lnTo>
                    <a:pt x="12" y="4"/>
                  </a:lnTo>
                  <a:lnTo>
                    <a:pt x="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91" name="Freeform 290"/>
            <p:cNvSpPr>
              <a:spLocks/>
            </p:cNvSpPr>
            <p:nvPr/>
          </p:nvSpPr>
          <p:spPr bwMode="auto">
            <a:xfrm>
              <a:off x="4488" y="374"/>
              <a:ext cx="21" cy="20"/>
            </a:xfrm>
            <a:custGeom>
              <a:avLst/>
              <a:gdLst>
                <a:gd name="T0" fmla="*/ 21 w 21"/>
                <a:gd name="T1" fmla="*/ 0 h 20"/>
                <a:gd name="T2" fmla="*/ 0 w 21"/>
                <a:gd name="T3" fmla="*/ 0 h 20"/>
                <a:gd name="T4" fmla="*/ 0 w 21"/>
                <a:gd name="T5" fmla="*/ 9 h 20"/>
                <a:gd name="T6" fmla="*/ 19 w 21"/>
                <a:gd name="T7" fmla="*/ 9 h 20"/>
                <a:gd name="T8" fmla="*/ 21 w 21"/>
                <a:gd name="T9" fmla="*/ 2 h 20"/>
                <a:gd name="T10" fmla="*/ 21 w 21"/>
                <a:gd name="T11" fmla="*/ 0 h 20"/>
              </a:gdLst>
              <a:ahLst/>
              <a:cxnLst>
                <a:cxn ang="0">
                  <a:pos x="T0" y="T1"/>
                </a:cxn>
                <a:cxn ang="0">
                  <a:pos x="T2" y="T3"/>
                </a:cxn>
                <a:cxn ang="0">
                  <a:pos x="T4" y="T5"/>
                </a:cxn>
                <a:cxn ang="0">
                  <a:pos x="T6" y="T7"/>
                </a:cxn>
                <a:cxn ang="0">
                  <a:pos x="T8" y="T9"/>
                </a:cxn>
                <a:cxn ang="0">
                  <a:pos x="T10" y="T11"/>
                </a:cxn>
              </a:cxnLst>
              <a:rect l="0" t="0" r="r" b="b"/>
              <a:pathLst>
                <a:path w="21" h="20">
                  <a:moveTo>
                    <a:pt x="21" y="0"/>
                  </a:moveTo>
                  <a:lnTo>
                    <a:pt x="0" y="0"/>
                  </a:lnTo>
                  <a:lnTo>
                    <a:pt x="0" y="9"/>
                  </a:lnTo>
                  <a:lnTo>
                    <a:pt x="19" y="9"/>
                  </a:lnTo>
                  <a:lnTo>
                    <a:pt x="21" y="2"/>
                  </a:lnTo>
                  <a:lnTo>
                    <a:pt x="21"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92" name="Freeform 291"/>
            <p:cNvSpPr>
              <a:spLocks/>
            </p:cNvSpPr>
            <p:nvPr/>
          </p:nvSpPr>
          <p:spPr bwMode="auto">
            <a:xfrm>
              <a:off x="4697" y="571"/>
              <a:ext cx="21" cy="24"/>
            </a:xfrm>
            <a:custGeom>
              <a:avLst/>
              <a:gdLst>
                <a:gd name="T0" fmla="*/ 21 w 21"/>
                <a:gd name="T1" fmla="*/ 0 h 24"/>
                <a:gd name="T2" fmla="*/ 9 w 21"/>
                <a:gd name="T3" fmla="*/ 0 h 24"/>
                <a:gd name="T4" fmla="*/ 0 w 21"/>
                <a:gd name="T5" fmla="*/ 9 h 24"/>
                <a:gd name="T6" fmla="*/ 2 w 21"/>
                <a:gd name="T7" fmla="*/ 21 h 24"/>
                <a:gd name="T8" fmla="*/ 19 w 21"/>
                <a:gd name="T9" fmla="*/ 23 h 24"/>
                <a:gd name="T10" fmla="*/ 21 w 21"/>
                <a:gd name="T11" fmla="*/ 19 h 24"/>
                <a:gd name="T12" fmla="*/ 21 w 21"/>
                <a:gd name="T13" fmla="*/ 0 h 24"/>
              </a:gdLst>
              <a:ahLst/>
              <a:cxnLst>
                <a:cxn ang="0">
                  <a:pos x="T0" y="T1"/>
                </a:cxn>
                <a:cxn ang="0">
                  <a:pos x="T2" y="T3"/>
                </a:cxn>
                <a:cxn ang="0">
                  <a:pos x="T4" y="T5"/>
                </a:cxn>
                <a:cxn ang="0">
                  <a:pos x="T6" y="T7"/>
                </a:cxn>
                <a:cxn ang="0">
                  <a:pos x="T8" y="T9"/>
                </a:cxn>
                <a:cxn ang="0">
                  <a:pos x="T10" y="T11"/>
                </a:cxn>
                <a:cxn ang="0">
                  <a:pos x="T12" y="T13"/>
                </a:cxn>
              </a:cxnLst>
              <a:rect l="0" t="0" r="r" b="b"/>
              <a:pathLst>
                <a:path w="21" h="24">
                  <a:moveTo>
                    <a:pt x="21" y="0"/>
                  </a:moveTo>
                  <a:lnTo>
                    <a:pt x="9" y="0"/>
                  </a:lnTo>
                  <a:lnTo>
                    <a:pt x="0" y="9"/>
                  </a:lnTo>
                  <a:lnTo>
                    <a:pt x="2" y="21"/>
                  </a:lnTo>
                  <a:lnTo>
                    <a:pt x="19" y="23"/>
                  </a:lnTo>
                  <a:lnTo>
                    <a:pt x="21" y="19"/>
                  </a:lnTo>
                  <a:lnTo>
                    <a:pt x="21" y="0"/>
                  </a:lnTo>
                </a:path>
              </a:pathLst>
            </a:custGeom>
            <a:solidFill>
              <a:srgbClr val="545454"/>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93" name="Freeform 292"/>
            <p:cNvSpPr>
              <a:spLocks/>
            </p:cNvSpPr>
            <p:nvPr/>
          </p:nvSpPr>
          <p:spPr bwMode="auto">
            <a:xfrm>
              <a:off x="4706" y="566"/>
              <a:ext cx="20" cy="20"/>
            </a:xfrm>
            <a:custGeom>
              <a:avLst/>
              <a:gdLst>
                <a:gd name="T0" fmla="*/ 16 w 20"/>
                <a:gd name="T1" fmla="*/ 0 h 20"/>
                <a:gd name="T2" fmla="*/ 0 w 20"/>
                <a:gd name="T3" fmla="*/ 0 h 20"/>
                <a:gd name="T4" fmla="*/ 0 w 20"/>
                <a:gd name="T5" fmla="*/ 9 h 20"/>
                <a:gd name="T6" fmla="*/ 11 w 20"/>
                <a:gd name="T7" fmla="*/ 9 h 20"/>
                <a:gd name="T8" fmla="*/ 16 w 20"/>
                <a:gd name="T9" fmla="*/ 4 h 20"/>
                <a:gd name="T10" fmla="*/ 16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16" y="0"/>
                  </a:moveTo>
                  <a:lnTo>
                    <a:pt x="0" y="0"/>
                  </a:lnTo>
                  <a:lnTo>
                    <a:pt x="0" y="9"/>
                  </a:lnTo>
                  <a:lnTo>
                    <a:pt x="11" y="9"/>
                  </a:lnTo>
                  <a:lnTo>
                    <a:pt x="16" y="4"/>
                  </a:lnTo>
                  <a:lnTo>
                    <a:pt x="16"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94" name="Freeform 293"/>
            <p:cNvSpPr>
              <a:spLocks/>
            </p:cNvSpPr>
            <p:nvPr/>
          </p:nvSpPr>
          <p:spPr bwMode="auto">
            <a:xfrm>
              <a:off x="4713" y="571"/>
              <a:ext cx="20" cy="22"/>
            </a:xfrm>
            <a:custGeom>
              <a:avLst/>
              <a:gdLst>
                <a:gd name="T0" fmla="*/ 9 w 20"/>
                <a:gd name="T1" fmla="*/ 0 h 22"/>
                <a:gd name="T2" fmla="*/ 0 w 20"/>
                <a:gd name="T3" fmla="*/ 0 h 22"/>
                <a:gd name="T4" fmla="*/ 0 w 20"/>
                <a:gd name="T5" fmla="*/ 19 h 22"/>
                <a:gd name="T6" fmla="*/ 9 w 20"/>
                <a:gd name="T7" fmla="*/ 21 h 22"/>
                <a:gd name="T8" fmla="*/ 9 w 20"/>
                <a:gd name="T9" fmla="*/ 0 h 22"/>
              </a:gdLst>
              <a:ahLst/>
              <a:cxnLst>
                <a:cxn ang="0">
                  <a:pos x="T0" y="T1"/>
                </a:cxn>
                <a:cxn ang="0">
                  <a:pos x="T2" y="T3"/>
                </a:cxn>
                <a:cxn ang="0">
                  <a:pos x="T4" y="T5"/>
                </a:cxn>
                <a:cxn ang="0">
                  <a:pos x="T6" y="T7"/>
                </a:cxn>
                <a:cxn ang="0">
                  <a:pos x="T8" y="T9"/>
                </a:cxn>
              </a:cxnLst>
              <a:rect l="0" t="0" r="r" b="b"/>
              <a:pathLst>
                <a:path w="20" h="22">
                  <a:moveTo>
                    <a:pt x="9" y="0"/>
                  </a:moveTo>
                  <a:lnTo>
                    <a:pt x="0" y="0"/>
                  </a:lnTo>
                  <a:lnTo>
                    <a:pt x="0" y="19"/>
                  </a:lnTo>
                  <a:lnTo>
                    <a:pt x="9" y="21"/>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95" name="Freeform 294"/>
            <p:cNvSpPr>
              <a:spLocks/>
            </p:cNvSpPr>
            <p:nvPr/>
          </p:nvSpPr>
          <p:spPr bwMode="auto">
            <a:xfrm>
              <a:off x="4711" y="588"/>
              <a:ext cx="20" cy="20"/>
            </a:xfrm>
            <a:custGeom>
              <a:avLst/>
              <a:gdLst>
                <a:gd name="T0" fmla="*/ 2 w 20"/>
                <a:gd name="T1" fmla="*/ 0 h 20"/>
                <a:gd name="T2" fmla="*/ 0 w 20"/>
                <a:gd name="T3" fmla="*/ 4 h 20"/>
                <a:gd name="T4" fmla="*/ 4 w 20"/>
                <a:gd name="T5" fmla="*/ 12 h 20"/>
                <a:gd name="T6" fmla="*/ 7 w 20"/>
                <a:gd name="T7" fmla="*/ 12 h 20"/>
                <a:gd name="T8" fmla="*/ 11 w 20"/>
                <a:gd name="T9" fmla="*/ 4 h 20"/>
                <a:gd name="T10" fmla="*/ 2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2" y="0"/>
                  </a:moveTo>
                  <a:lnTo>
                    <a:pt x="0" y="4"/>
                  </a:lnTo>
                  <a:lnTo>
                    <a:pt x="4" y="12"/>
                  </a:lnTo>
                  <a:lnTo>
                    <a:pt x="7" y="12"/>
                  </a:lnTo>
                  <a:lnTo>
                    <a:pt x="11" y="4"/>
                  </a:lnTo>
                  <a:lnTo>
                    <a:pt x="2"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96" name="Freeform 295"/>
            <p:cNvSpPr>
              <a:spLocks/>
            </p:cNvSpPr>
            <p:nvPr/>
          </p:nvSpPr>
          <p:spPr bwMode="auto">
            <a:xfrm>
              <a:off x="4694" y="588"/>
              <a:ext cx="22" cy="20"/>
            </a:xfrm>
            <a:custGeom>
              <a:avLst/>
              <a:gdLst>
                <a:gd name="T0" fmla="*/ 4 w 22"/>
                <a:gd name="T1" fmla="*/ 0 h 20"/>
                <a:gd name="T2" fmla="*/ 0 w 22"/>
                <a:gd name="T3" fmla="*/ 4 h 20"/>
                <a:gd name="T4" fmla="*/ 0 w 22"/>
                <a:gd name="T5" fmla="*/ 9 h 20"/>
                <a:gd name="T6" fmla="*/ 21 w 22"/>
                <a:gd name="T7" fmla="*/ 12 h 20"/>
                <a:gd name="T8" fmla="*/ 21 w 22"/>
                <a:gd name="T9" fmla="*/ 2 h 20"/>
                <a:gd name="T10" fmla="*/ 4 w 22"/>
                <a:gd name="T11" fmla="*/ 0 h 20"/>
              </a:gdLst>
              <a:ahLst/>
              <a:cxnLst>
                <a:cxn ang="0">
                  <a:pos x="T0" y="T1"/>
                </a:cxn>
                <a:cxn ang="0">
                  <a:pos x="T2" y="T3"/>
                </a:cxn>
                <a:cxn ang="0">
                  <a:pos x="T4" y="T5"/>
                </a:cxn>
                <a:cxn ang="0">
                  <a:pos x="T6" y="T7"/>
                </a:cxn>
                <a:cxn ang="0">
                  <a:pos x="T8" y="T9"/>
                </a:cxn>
                <a:cxn ang="0">
                  <a:pos x="T10" y="T11"/>
                </a:cxn>
              </a:cxnLst>
              <a:rect l="0" t="0" r="r" b="b"/>
              <a:pathLst>
                <a:path w="22" h="20">
                  <a:moveTo>
                    <a:pt x="4" y="0"/>
                  </a:moveTo>
                  <a:lnTo>
                    <a:pt x="0" y="4"/>
                  </a:lnTo>
                  <a:lnTo>
                    <a:pt x="0" y="9"/>
                  </a:lnTo>
                  <a:lnTo>
                    <a:pt x="21" y="12"/>
                  </a:lnTo>
                  <a:lnTo>
                    <a:pt x="21" y="2"/>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97" name="Freeform 296"/>
            <p:cNvSpPr>
              <a:spLocks/>
            </p:cNvSpPr>
            <p:nvPr/>
          </p:nvSpPr>
          <p:spPr bwMode="auto">
            <a:xfrm>
              <a:off x="4692" y="578"/>
              <a:ext cx="20" cy="20"/>
            </a:xfrm>
            <a:custGeom>
              <a:avLst/>
              <a:gdLst>
                <a:gd name="T0" fmla="*/ 2 w 20"/>
                <a:gd name="T1" fmla="*/ 0 h 20"/>
                <a:gd name="T2" fmla="*/ 0 w 20"/>
                <a:gd name="T3" fmla="*/ 0 h 20"/>
                <a:gd name="T4" fmla="*/ 2 w 20"/>
                <a:gd name="T5" fmla="*/ 14 h 20"/>
                <a:gd name="T6" fmla="*/ 12 w 20"/>
                <a:gd name="T7" fmla="*/ 14 h 20"/>
                <a:gd name="T8" fmla="*/ 9 w 20"/>
                <a:gd name="T9" fmla="*/ 2 h 20"/>
                <a:gd name="T10" fmla="*/ 2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2" y="0"/>
                  </a:moveTo>
                  <a:lnTo>
                    <a:pt x="0" y="0"/>
                  </a:lnTo>
                  <a:lnTo>
                    <a:pt x="2" y="14"/>
                  </a:lnTo>
                  <a:lnTo>
                    <a:pt x="12" y="14"/>
                  </a:lnTo>
                  <a:lnTo>
                    <a:pt x="9" y="2"/>
                  </a:lnTo>
                  <a:lnTo>
                    <a:pt x="2"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98" name="Freeform 297"/>
            <p:cNvSpPr>
              <a:spLocks/>
            </p:cNvSpPr>
            <p:nvPr/>
          </p:nvSpPr>
          <p:spPr bwMode="auto">
            <a:xfrm>
              <a:off x="4694" y="566"/>
              <a:ext cx="20" cy="20"/>
            </a:xfrm>
            <a:custGeom>
              <a:avLst/>
              <a:gdLst>
                <a:gd name="T0" fmla="*/ 12 w 20"/>
                <a:gd name="T1" fmla="*/ 0 h 20"/>
                <a:gd name="T2" fmla="*/ 9 w 20"/>
                <a:gd name="T3" fmla="*/ 0 h 20"/>
                <a:gd name="T4" fmla="*/ 0 w 20"/>
                <a:gd name="T5" fmla="*/ 12 h 20"/>
                <a:gd name="T6" fmla="*/ 4 w 20"/>
                <a:gd name="T7" fmla="*/ 16 h 20"/>
                <a:gd name="T8" fmla="*/ 14 w 20"/>
                <a:gd name="T9" fmla="*/ 7 h 20"/>
                <a:gd name="T10" fmla="*/ 12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12" y="0"/>
                  </a:moveTo>
                  <a:lnTo>
                    <a:pt x="9" y="0"/>
                  </a:lnTo>
                  <a:lnTo>
                    <a:pt x="0" y="12"/>
                  </a:lnTo>
                  <a:lnTo>
                    <a:pt x="4" y="16"/>
                  </a:lnTo>
                  <a:lnTo>
                    <a:pt x="14" y="7"/>
                  </a:lnTo>
                  <a:lnTo>
                    <a:pt x="12"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99" name="Freeform 298"/>
            <p:cNvSpPr>
              <a:spLocks/>
            </p:cNvSpPr>
            <p:nvPr/>
          </p:nvSpPr>
          <p:spPr bwMode="auto">
            <a:xfrm>
              <a:off x="4795" y="653"/>
              <a:ext cx="38" cy="60"/>
            </a:xfrm>
            <a:custGeom>
              <a:avLst/>
              <a:gdLst>
                <a:gd name="T0" fmla="*/ 23 w 38"/>
                <a:gd name="T1" fmla="*/ 0 h 60"/>
                <a:gd name="T2" fmla="*/ 14 w 38"/>
                <a:gd name="T3" fmla="*/ 2 h 60"/>
                <a:gd name="T4" fmla="*/ 4 w 38"/>
                <a:gd name="T5" fmla="*/ 9 h 60"/>
                <a:gd name="T6" fmla="*/ 0 w 38"/>
                <a:gd name="T7" fmla="*/ 38 h 60"/>
                <a:gd name="T8" fmla="*/ 2 w 38"/>
                <a:gd name="T9" fmla="*/ 52 h 60"/>
                <a:gd name="T10" fmla="*/ 11 w 38"/>
                <a:gd name="T11" fmla="*/ 60 h 60"/>
                <a:gd name="T12" fmla="*/ 16 w 38"/>
                <a:gd name="T13" fmla="*/ 52 h 60"/>
                <a:gd name="T14" fmla="*/ 28 w 38"/>
                <a:gd name="T15" fmla="*/ 38 h 60"/>
                <a:gd name="T16" fmla="*/ 38 w 38"/>
                <a:gd name="T17" fmla="*/ 12 h 60"/>
                <a:gd name="T18" fmla="*/ 23 w 38"/>
                <a:gd name="T19" fmla="*/ 0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8" h="60">
                  <a:moveTo>
                    <a:pt x="23" y="0"/>
                  </a:moveTo>
                  <a:lnTo>
                    <a:pt x="14" y="2"/>
                  </a:lnTo>
                  <a:lnTo>
                    <a:pt x="4" y="9"/>
                  </a:lnTo>
                  <a:lnTo>
                    <a:pt x="0" y="38"/>
                  </a:lnTo>
                  <a:lnTo>
                    <a:pt x="2" y="52"/>
                  </a:lnTo>
                  <a:lnTo>
                    <a:pt x="11" y="60"/>
                  </a:lnTo>
                  <a:lnTo>
                    <a:pt x="16" y="52"/>
                  </a:lnTo>
                  <a:lnTo>
                    <a:pt x="28" y="38"/>
                  </a:lnTo>
                  <a:lnTo>
                    <a:pt x="38" y="12"/>
                  </a:lnTo>
                  <a:lnTo>
                    <a:pt x="23" y="0"/>
                  </a:lnTo>
                </a:path>
              </a:pathLst>
            </a:custGeom>
            <a:solidFill>
              <a:srgbClr val="545454"/>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00" name="Freeform 299"/>
            <p:cNvSpPr>
              <a:spLocks/>
            </p:cNvSpPr>
            <p:nvPr/>
          </p:nvSpPr>
          <p:spPr bwMode="auto">
            <a:xfrm>
              <a:off x="4817" y="648"/>
              <a:ext cx="21" cy="21"/>
            </a:xfrm>
            <a:custGeom>
              <a:avLst/>
              <a:gdLst>
                <a:gd name="T0" fmla="*/ 4 w 21"/>
                <a:gd name="T1" fmla="*/ 0 h 21"/>
                <a:gd name="T2" fmla="*/ 0 w 21"/>
                <a:gd name="T3" fmla="*/ 9 h 21"/>
                <a:gd name="T4" fmla="*/ 14 w 21"/>
                <a:gd name="T5" fmla="*/ 21 h 21"/>
                <a:gd name="T6" fmla="*/ 21 w 21"/>
                <a:gd name="T7" fmla="*/ 19 h 21"/>
                <a:gd name="T8" fmla="*/ 21 w 21"/>
                <a:gd name="T9" fmla="*/ 14 h 21"/>
                <a:gd name="T10" fmla="*/ 4 w 21"/>
                <a:gd name="T11" fmla="*/ 0 h 21"/>
              </a:gdLst>
              <a:ahLst/>
              <a:cxnLst>
                <a:cxn ang="0">
                  <a:pos x="T0" y="T1"/>
                </a:cxn>
                <a:cxn ang="0">
                  <a:pos x="T2" y="T3"/>
                </a:cxn>
                <a:cxn ang="0">
                  <a:pos x="T4" y="T5"/>
                </a:cxn>
                <a:cxn ang="0">
                  <a:pos x="T6" y="T7"/>
                </a:cxn>
                <a:cxn ang="0">
                  <a:pos x="T8" y="T9"/>
                </a:cxn>
                <a:cxn ang="0">
                  <a:pos x="T10" y="T11"/>
                </a:cxn>
              </a:cxnLst>
              <a:rect l="0" t="0" r="r" b="b"/>
              <a:pathLst>
                <a:path w="21" h="21">
                  <a:moveTo>
                    <a:pt x="4" y="0"/>
                  </a:moveTo>
                  <a:lnTo>
                    <a:pt x="0" y="9"/>
                  </a:lnTo>
                  <a:lnTo>
                    <a:pt x="14" y="21"/>
                  </a:lnTo>
                  <a:lnTo>
                    <a:pt x="21" y="19"/>
                  </a:lnTo>
                  <a:lnTo>
                    <a:pt x="21" y="14"/>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01" name="Freeform 300"/>
            <p:cNvSpPr>
              <a:spLocks/>
            </p:cNvSpPr>
            <p:nvPr/>
          </p:nvSpPr>
          <p:spPr bwMode="auto">
            <a:xfrm>
              <a:off x="4819" y="662"/>
              <a:ext cx="20" cy="31"/>
            </a:xfrm>
            <a:custGeom>
              <a:avLst/>
              <a:gdLst>
                <a:gd name="T0" fmla="*/ 9 w 20"/>
                <a:gd name="T1" fmla="*/ 0 h 31"/>
                <a:gd name="T2" fmla="*/ 0 w 20"/>
                <a:gd name="T3" fmla="*/ 26 h 31"/>
                <a:gd name="T4" fmla="*/ 9 w 20"/>
                <a:gd name="T5" fmla="*/ 31 h 31"/>
                <a:gd name="T6" fmla="*/ 19 w 20"/>
                <a:gd name="T7" fmla="*/ 4 h 31"/>
                <a:gd name="T8" fmla="*/ 9 w 20"/>
                <a:gd name="T9" fmla="*/ 0 h 31"/>
              </a:gdLst>
              <a:ahLst/>
              <a:cxnLst>
                <a:cxn ang="0">
                  <a:pos x="T0" y="T1"/>
                </a:cxn>
                <a:cxn ang="0">
                  <a:pos x="T2" y="T3"/>
                </a:cxn>
                <a:cxn ang="0">
                  <a:pos x="T4" y="T5"/>
                </a:cxn>
                <a:cxn ang="0">
                  <a:pos x="T6" y="T7"/>
                </a:cxn>
                <a:cxn ang="0">
                  <a:pos x="T8" y="T9"/>
                </a:cxn>
              </a:cxnLst>
              <a:rect l="0" t="0" r="r" b="b"/>
              <a:pathLst>
                <a:path w="20" h="31">
                  <a:moveTo>
                    <a:pt x="9" y="0"/>
                  </a:moveTo>
                  <a:lnTo>
                    <a:pt x="0" y="26"/>
                  </a:lnTo>
                  <a:lnTo>
                    <a:pt x="9" y="31"/>
                  </a:lnTo>
                  <a:lnTo>
                    <a:pt x="19" y="4"/>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02" name="Freeform 301"/>
            <p:cNvSpPr>
              <a:spLocks/>
            </p:cNvSpPr>
            <p:nvPr/>
          </p:nvSpPr>
          <p:spPr bwMode="auto">
            <a:xfrm>
              <a:off x="4807" y="689"/>
              <a:ext cx="22" cy="20"/>
            </a:xfrm>
            <a:custGeom>
              <a:avLst/>
              <a:gdLst>
                <a:gd name="T0" fmla="*/ 12 w 22"/>
                <a:gd name="T1" fmla="*/ 0 h 20"/>
                <a:gd name="T2" fmla="*/ 0 w 22"/>
                <a:gd name="T3" fmla="*/ 14 h 20"/>
                <a:gd name="T4" fmla="*/ 9 w 22"/>
                <a:gd name="T5" fmla="*/ 19 h 20"/>
                <a:gd name="T6" fmla="*/ 21 w 22"/>
                <a:gd name="T7" fmla="*/ 4 h 20"/>
                <a:gd name="T8" fmla="*/ 12 w 22"/>
                <a:gd name="T9" fmla="*/ 0 h 20"/>
              </a:gdLst>
              <a:ahLst/>
              <a:cxnLst>
                <a:cxn ang="0">
                  <a:pos x="T0" y="T1"/>
                </a:cxn>
                <a:cxn ang="0">
                  <a:pos x="T2" y="T3"/>
                </a:cxn>
                <a:cxn ang="0">
                  <a:pos x="T4" y="T5"/>
                </a:cxn>
                <a:cxn ang="0">
                  <a:pos x="T6" y="T7"/>
                </a:cxn>
                <a:cxn ang="0">
                  <a:pos x="T8" y="T9"/>
                </a:cxn>
              </a:cxnLst>
              <a:rect l="0" t="0" r="r" b="b"/>
              <a:pathLst>
                <a:path w="22" h="20">
                  <a:moveTo>
                    <a:pt x="12" y="0"/>
                  </a:moveTo>
                  <a:lnTo>
                    <a:pt x="0" y="14"/>
                  </a:lnTo>
                  <a:lnTo>
                    <a:pt x="9" y="19"/>
                  </a:lnTo>
                  <a:lnTo>
                    <a:pt x="21" y="4"/>
                  </a:lnTo>
                  <a:lnTo>
                    <a:pt x="12"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03" name="Freeform 302"/>
            <p:cNvSpPr>
              <a:spLocks/>
            </p:cNvSpPr>
            <p:nvPr/>
          </p:nvSpPr>
          <p:spPr bwMode="auto">
            <a:xfrm>
              <a:off x="4802" y="703"/>
              <a:ext cx="20" cy="20"/>
            </a:xfrm>
            <a:custGeom>
              <a:avLst/>
              <a:gdLst>
                <a:gd name="T0" fmla="*/ 4 w 20"/>
                <a:gd name="T1" fmla="*/ 0 h 20"/>
                <a:gd name="T2" fmla="*/ 0 w 20"/>
                <a:gd name="T3" fmla="*/ 7 h 20"/>
                <a:gd name="T4" fmla="*/ 2 w 20"/>
                <a:gd name="T5" fmla="*/ 14 h 20"/>
                <a:gd name="T6" fmla="*/ 4 w 20"/>
                <a:gd name="T7" fmla="*/ 16 h 20"/>
                <a:gd name="T8" fmla="*/ 7 w 20"/>
                <a:gd name="T9" fmla="*/ 16 h 20"/>
                <a:gd name="T10" fmla="*/ 14 w 20"/>
                <a:gd name="T11" fmla="*/ 4 h 20"/>
                <a:gd name="T12" fmla="*/ 4 w 20"/>
                <a:gd name="T13" fmla="*/ 0 h 20"/>
              </a:gdLst>
              <a:ahLst/>
              <a:cxnLst>
                <a:cxn ang="0">
                  <a:pos x="T0" y="T1"/>
                </a:cxn>
                <a:cxn ang="0">
                  <a:pos x="T2" y="T3"/>
                </a:cxn>
                <a:cxn ang="0">
                  <a:pos x="T4" y="T5"/>
                </a:cxn>
                <a:cxn ang="0">
                  <a:pos x="T6" y="T7"/>
                </a:cxn>
                <a:cxn ang="0">
                  <a:pos x="T8" y="T9"/>
                </a:cxn>
                <a:cxn ang="0">
                  <a:pos x="T10" y="T11"/>
                </a:cxn>
                <a:cxn ang="0">
                  <a:pos x="T12" y="T13"/>
                </a:cxn>
              </a:cxnLst>
              <a:rect l="0" t="0" r="r" b="b"/>
              <a:pathLst>
                <a:path w="20" h="20">
                  <a:moveTo>
                    <a:pt x="4" y="0"/>
                  </a:moveTo>
                  <a:lnTo>
                    <a:pt x="0" y="7"/>
                  </a:lnTo>
                  <a:lnTo>
                    <a:pt x="2" y="14"/>
                  </a:lnTo>
                  <a:lnTo>
                    <a:pt x="4" y="16"/>
                  </a:lnTo>
                  <a:lnTo>
                    <a:pt x="7" y="16"/>
                  </a:lnTo>
                  <a:lnTo>
                    <a:pt x="14" y="4"/>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04" name="Freeform 303"/>
            <p:cNvSpPr>
              <a:spLocks/>
            </p:cNvSpPr>
            <p:nvPr/>
          </p:nvSpPr>
          <p:spPr bwMode="auto">
            <a:xfrm>
              <a:off x="4793" y="701"/>
              <a:ext cx="20" cy="20"/>
            </a:xfrm>
            <a:custGeom>
              <a:avLst/>
              <a:gdLst>
                <a:gd name="T0" fmla="*/ 7 w 20"/>
                <a:gd name="T1" fmla="*/ 0 h 20"/>
                <a:gd name="T2" fmla="*/ 0 w 20"/>
                <a:gd name="T3" fmla="*/ 4 h 20"/>
                <a:gd name="T4" fmla="*/ 0 w 20"/>
                <a:gd name="T5" fmla="*/ 7 h 20"/>
                <a:gd name="T6" fmla="*/ 12 w 20"/>
                <a:gd name="T7" fmla="*/ 16 h 20"/>
                <a:gd name="T8" fmla="*/ 16 w 20"/>
                <a:gd name="T9" fmla="*/ 7 h 20"/>
                <a:gd name="T10" fmla="*/ 7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7" y="0"/>
                  </a:moveTo>
                  <a:lnTo>
                    <a:pt x="0" y="4"/>
                  </a:lnTo>
                  <a:lnTo>
                    <a:pt x="0" y="7"/>
                  </a:lnTo>
                  <a:lnTo>
                    <a:pt x="12" y="16"/>
                  </a:lnTo>
                  <a:lnTo>
                    <a:pt x="16" y="7"/>
                  </a:lnTo>
                  <a:lnTo>
                    <a:pt x="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05" name="Freeform 304"/>
            <p:cNvSpPr>
              <a:spLocks/>
            </p:cNvSpPr>
            <p:nvPr/>
          </p:nvSpPr>
          <p:spPr bwMode="auto">
            <a:xfrm>
              <a:off x="4790" y="691"/>
              <a:ext cx="20" cy="20"/>
            </a:xfrm>
            <a:custGeom>
              <a:avLst/>
              <a:gdLst>
                <a:gd name="T0" fmla="*/ 9 w 20"/>
                <a:gd name="T1" fmla="*/ 0 h 20"/>
                <a:gd name="T2" fmla="*/ 0 w 20"/>
                <a:gd name="T3" fmla="*/ 0 h 20"/>
                <a:gd name="T4" fmla="*/ 2 w 20"/>
                <a:gd name="T5" fmla="*/ 14 h 20"/>
                <a:gd name="T6" fmla="*/ 12 w 20"/>
                <a:gd name="T7" fmla="*/ 14 h 20"/>
                <a:gd name="T8" fmla="*/ 9 w 20"/>
                <a:gd name="T9" fmla="*/ 0 h 20"/>
              </a:gdLst>
              <a:ahLst/>
              <a:cxnLst>
                <a:cxn ang="0">
                  <a:pos x="T0" y="T1"/>
                </a:cxn>
                <a:cxn ang="0">
                  <a:pos x="T2" y="T3"/>
                </a:cxn>
                <a:cxn ang="0">
                  <a:pos x="T4" y="T5"/>
                </a:cxn>
                <a:cxn ang="0">
                  <a:pos x="T6" y="T7"/>
                </a:cxn>
                <a:cxn ang="0">
                  <a:pos x="T8" y="T9"/>
                </a:cxn>
              </a:cxnLst>
              <a:rect l="0" t="0" r="r" b="b"/>
              <a:pathLst>
                <a:path w="20" h="20">
                  <a:moveTo>
                    <a:pt x="9" y="0"/>
                  </a:moveTo>
                  <a:lnTo>
                    <a:pt x="0" y="0"/>
                  </a:lnTo>
                  <a:lnTo>
                    <a:pt x="2" y="14"/>
                  </a:lnTo>
                  <a:lnTo>
                    <a:pt x="12" y="14"/>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06" name="Freeform 305"/>
            <p:cNvSpPr>
              <a:spLocks/>
            </p:cNvSpPr>
            <p:nvPr/>
          </p:nvSpPr>
          <p:spPr bwMode="auto">
            <a:xfrm>
              <a:off x="4790" y="658"/>
              <a:ext cx="20" cy="33"/>
            </a:xfrm>
            <a:custGeom>
              <a:avLst/>
              <a:gdLst>
                <a:gd name="T0" fmla="*/ 7 w 20"/>
                <a:gd name="T1" fmla="*/ 0 h 33"/>
                <a:gd name="T2" fmla="*/ 4 w 20"/>
                <a:gd name="T3" fmla="*/ 2 h 33"/>
                <a:gd name="T4" fmla="*/ 0 w 20"/>
                <a:gd name="T5" fmla="*/ 33 h 33"/>
                <a:gd name="T6" fmla="*/ 9 w 20"/>
                <a:gd name="T7" fmla="*/ 33 h 33"/>
                <a:gd name="T8" fmla="*/ 14 w 20"/>
                <a:gd name="T9" fmla="*/ 4 h 33"/>
                <a:gd name="T10" fmla="*/ 7 w 20"/>
                <a:gd name="T11" fmla="*/ 0 h 33"/>
              </a:gdLst>
              <a:ahLst/>
              <a:cxnLst>
                <a:cxn ang="0">
                  <a:pos x="T0" y="T1"/>
                </a:cxn>
                <a:cxn ang="0">
                  <a:pos x="T2" y="T3"/>
                </a:cxn>
                <a:cxn ang="0">
                  <a:pos x="T4" y="T5"/>
                </a:cxn>
                <a:cxn ang="0">
                  <a:pos x="T6" y="T7"/>
                </a:cxn>
                <a:cxn ang="0">
                  <a:pos x="T8" y="T9"/>
                </a:cxn>
                <a:cxn ang="0">
                  <a:pos x="T10" y="T11"/>
                </a:cxn>
              </a:cxnLst>
              <a:rect l="0" t="0" r="r" b="b"/>
              <a:pathLst>
                <a:path w="20" h="33">
                  <a:moveTo>
                    <a:pt x="7" y="0"/>
                  </a:moveTo>
                  <a:lnTo>
                    <a:pt x="4" y="2"/>
                  </a:lnTo>
                  <a:lnTo>
                    <a:pt x="0" y="33"/>
                  </a:lnTo>
                  <a:lnTo>
                    <a:pt x="9" y="33"/>
                  </a:lnTo>
                  <a:lnTo>
                    <a:pt x="14" y="4"/>
                  </a:lnTo>
                  <a:lnTo>
                    <a:pt x="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07" name="Freeform 306"/>
            <p:cNvSpPr>
              <a:spLocks/>
            </p:cNvSpPr>
            <p:nvPr/>
          </p:nvSpPr>
          <p:spPr bwMode="auto">
            <a:xfrm>
              <a:off x="4797" y="650"/>
              <a:ext cx="20" cy="20"/>
            </a:xfrm>
            <a:custGeom>
              <a:avLst/>
              <a:gdLst>
                <a:gd name="T0" fmla="*/ 11 w 20"/>
                <a:gd name="T1" fmla="*/ 0 h 20"/>
                <a:gd name="T2" fmla="*/ 9 w 20"/>
                <a:gd name="T3" fmla="*/ 0 h 20"/>
                <a:gd name="T4" fmla="*/ 0 w 20"/>
                <a:gd name="T5" fmla="*/ 7 h 20"/>
                <a:gd name="T6" fmla="*/ 4 w 20"/>
                <a:gd name="T7" fmla="*/ 16 h 20"/>
                <a:gd name="T8" fmla="*/ 14 w 20"/>
                <a:gd name="T9" fmla="*/ 9 h 20"/>
                <a:gd name="T10" fmla="*/ 11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11" y="0"/>
                  </a:moveTo>
                  <a:lnTo>
                    <a:pt x="9" y="0"/>
                  </a:lnTo>
                  <a:lnTo>
                    <a:pt x="0" y="7"/>
                  </a:lnTo>
                  <a:lnTo>
                    <a:pt x="4" y="16"/>
                  </a:lnTo>
                  <a:lnTo>
                    <a:pt x="14" y="9"/>
                  </a:lnTo>
                  <a:lnTo>
                    <a:pt x="11"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08" name="Freeform 307"/>
            <p:cNvSpPr>
              <a:spLocks/>
            </p:cNvSpPr>
            <p:nvPr/>
          </p:nvSpPr>
          <p:spPr bwMode="auto">
            <a:xfrm>
              <a:off x="4810" y="648"/>
              <a:ext cx="20" cy="20"/>
            </a:xfrm>
            <a:custGeom>
              <a:avLst/>
              <a:gdLst>
                <a:gd name="T0" fmla="*/ 12 w 20"/>
                <a:gd name="T1" fmla="*/ 0 h 20"/>
                <a:gd name="T2" fmla="*/ 0 w 20"/>
                <a:gd name="T3" fmla="*/ 2 h 20"/>
                <a:gd name="T4" fmla="*/ 0 w 20"/>
                <a:gd name="T5" fmla="*/ 12 h 20"/>
                <a:gd name="T6" fmla="*/ 9 w 20"/>
                <a:gd name="T7" fmla="*/ 9 h 20"/>
                <a:gd name="T8" fmla="*/ 12 w 20"/>
                <a:gd name="T9" fmla="*/ 0 h 20"/>
              </a:gdLst>
              <a:ahLst/>
              <a:cxnLst>
                <a:cxn ang="0">
                  <a:pos x="T0" y="T1"/>
                </a:cxn>
                <a:cxn ang="0">
                  <a:pos x="T2" y="T3"/>
                </a:cxn>
                <a:cxn ang="0">
                  <a:pos x="T4" y="T5"/>
                </a:cxn>
                <a:cxn ang="0">
                  <a:pos x="T6" y="T7"/>
                </a:cxn>
                <a:cxn ang="0">
                  <a:pos x="T8" y="T9"/>
                </a:cxn>
              </a:cxnLst>
              <a:rect l="0" t="0" r="r" b="b"/>
              <a:pathLst>
                <a:path w="20" h="20">
                  <a:moveTo>
                    <a:pt x="12" y="0"/>
                  </a:moveTo>
                  <a:lnTo>
                    <a:pt x="0" y="2"/>
                  </a:lnTo>
                  <a:lnTo>
                    <a:pt x="0" y="12"/>
                  </a:lnTo>
                  <a:lnTo>
                    <a:pt x="9" y="9"/>
                  </a:lnTo>
                  <a:lnTo>
                    <a:pt x="12"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09" name="Freeform 308"/>
            <p:cNvSpPr>
              <a:spLocks/>
            </p:cNvSpPr>
            <p:nvPr/>
          </p:nvSpPr>
          <p:spPr bwMode="auto">
            <a:xfrm>
              <a:off x="5081" y="696"/>
              <a:ext cx="40" cy="24"/>
            </a:xfrm>
            <a:custGeom>
              <a:avLst/>
              <a:gdLst>
                <a:gd name="T0" fmla="*/ 26 w 40"/>
                <a:gd name="T1" fmla="*/ 0 h 24"/>
                <a:gd name="T2" fmla="*/ 7 w 40"/>
                <a:gd name="T3" fmla="*/ 4 h 24"/>
                <a:gd name="T4" fmla="*/ 0 w 40"/>
                <a:gd name="T5" fmla="*/ 21 h 24"/>
                <a:gd name="T6" fmla="*/ 4 w 40"/>
                <a:gd name="T7" fmla="*/ 23 h 24"/>
                <a:gd name="T8" fmla="*/ 36 w 40"/>
                <a:gd name="T9" fmla="*/ 21 h 24"/>
                <a:gd name="T10" fmla="*/ 40 w 40"/>
                <a:gd name="T11" fmla="*/ 9 h 24"/>
                <a:gd name="T12" fmla="*/ 26 w 40"/>
                <a:gd name="T13" fmla="*/ 0 h 24"/>
              </a:gdLst>
              <a:ahLst/>
              <a:cxnLst>
                <a:cxn ang="0">
                  <a:pos x="T0" y="T1"/>
                </a:cxn>
                <a:cxn ang="0">
                  <a:pos x="T2" y="T3"/>
                </a:cxn>
                <a:cxn ang="0">
                  <a:pos x="T4" y="T5"/>
                </a:cxn>
                <a:cxn ang="0">
                  <a:pos x="T6" y="T7"/>
                </a:cxn>
                <a:cxn ang="0">
                  <a:pos x="T8" y="T9"/>
                </a:cxn>
                <a:cxn ang="0">
                  <a:pos x="T10" y="T11"/>
                </a:cxn>
                <a:cxn ang="0">
                  <a:pos x="T12" y="T13"/>
                </a:cxn>
              </a:cxnLst>
              <a:rect l="0" t="0" r="r" b="b"/>
              <a:pathLst>
                <a:path w="40" h="24">
                  <a:moveTo>
                    <a:pt x="26" y="0"/>
                  </a:moveTo>
                  <a:lnTo>
                    <a:pt x="7" y="4"/>
                  </a:lnTo>
                  <a:lnTo>
                    <a:pt x="0" y="21"/>
                  </a:lnTo>
                  <a:lnTo>
                    <a:pt x="4" y="23"/>
                  </a:lnTo>
                  <a:lnTo>
                    <a:pt x="36" y="21"/>
                  </a:lnTo>
                  <a:lnTo>
                    <a:pt x="40" y="9"/>
                  </a:lnTo>
                  <a:lnTo>
                    <a:pt x="26" y="0"/>
                  </a:lnTo>
                </a:path>
              </a:pathLst>
            </a:custGeom>
            <a:solidFill>
              <a:srgbClr val="545454"/>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10" name="Freeform 309"/>
            <p:cNvSpPr>
              <a:spLocks/>
            </p:cNvSpPr>
            <p:nvPr/>
          </p:nvSpPr>
          <p:spPr bwMode="auto">
            <a:xfrm>
              <a:off x="5112" y="703"/>
              <a:ext cx="20" cy="20"/>
            </a:xfrm>
            <a:custGeom>
              <a:avLst/>
              <a:gdLst>
                <a:gd name="T0" fmla="*/ 4 w 20"/>
                <a:gd name="T1" fmla="*/ 0 h 20"/>
                <a:gd name="T2" fmla="*/ 0 w 20"/>
                <a:gd name="T3" fmla="*/ 12 h 20"/>
                <a:gd name="T4" fmla="*/ 4 w 20"/>
                <a:gd name="T5" fmla="*/ 19 h 20"/>
                <a:gd name="T6" fmla="*/ 7 w 20"/>
                <a:gd name="T7" fmla="*/ 19 h 20"/>
                <a:gd name="T8" fmla="*/ 14 w 20"/>
                <a:gd name="T9" fmla="*/ 4 h 20"/>
                <a:gd name="T10" fmla="*/ 4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4" y="0"/>
                  </a:moveTo>
                  <a:lnTo>
                    <a:pt x="0" y="12"/>
                  </a:lnTo>
                  <a:lnTo>
                    <a:pt x="4" y="19"/>
                  </a:lnTo>
                  <a:lnTo>
                    <a:pt x="7" y="19"/>
                  </a:lnTo>
                  <a:lnTo>
                    <a:pt x="14" y="4"/>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11" name="Freeform 310"/>
            <p:cNvSpPr>
              <a:spLocks/>
            </p:cNvSpPr>
            <p:nvPr/>
          </p:nvSpPr>
          <p:spPr bwMode="auto">
            <a:xfrm>
              <a:off x="5083" y="713"/>
              <a:ext cx="34" cy="20"/>
            </a:xfrm>
            <a:custGeom>
              <a:avLst/>
              <a:gdLst>
                <a:gd name="T0" fmla="*/ 33 w 34"/>
                <a:gd name="T1" fmla="*/ 0 h 20"/>
                <a:gd name="T2" fmla="*/ 2 w 34"/>
                <a:gd name="T3" fmla="*/ 2 h 20"/>
                <a:gd name="T4" fmla="*/ 0 w 34"/>
                <a:gd name="T5" fmla="*/ 12 h 20"/>
                <a:gd name="T6" fmla="*/ 2 w 34"/>
                <a:gd name="T7" fmla="*/ 12 h 20"/>
                <a:gd name="T8" fmla="*/ 33 w 34"/>
                <a:gd name="T9" fmla="*/ 9 h 20"/>
                <a:gd name="T10" fmla="*/ 33 w 34"/>
                <a:gd name="T11" fmla="*/ 0 h 20"/>
              </a:gdLst>
              <a:ahLst/>
              <a:cxnLst>
                <a:cxn ang="0">
                  <a:pos x="T0" y="T1"/>
                </a:cxn>
                <a:cxn ang="0">
                  <a:pos x="T2" y="T3"/>
                </a:cxn>
                <a:cxn ang="0">
                  <a:pos x="T4" y="T5"/>
                </a:cxn>
                <a:cxn ang="0">
                  <a:pos x="T6" y="T7"/>
                </a:cxn>
                <a:cxn ang="0">
                  <a:pos x="T8" y="T9"/>
                </a:cxn>
                <a:cxn ang="0">
                  <a:pos x="T10" y="T11"/>
                </a:cxn>
              </a:cxnLst>
              <a:rect l="0" t="0" r="r" b="b"/>
              <a:pathLst>
                <a:path w="34" h="20">
                  <a:moveTo>
                    <a:pt x="33" y="0"/>
                  </a:moveTo>
                  <a:lnTo>
                    <a:pt x="2" y="2"/>
                  </a:lnTo>
                  <a:lnTo>
                    <a:pt x="0" y="12"/>
                  </a:lnTo>
                  <a:lnTo>
                    <a:pt x="2" y="12"/>
                  </a:lnTo>
                  <a:lnTo>
                    <a:pt x="33" y="9"/>
                  </a:lnTo>
                  <a:lnTo>
                    <a:pt x="33"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12" name="Freeform 311"/>
            <p:cNvSpPr>
              <a:spLocks/>
            </p:cNvSpPr>
            <p:nvPr/>
          </p:nvSpPr>
          <p:spPr bwMode="auto">
            <a:xfrm>
              <a:off x="5073" y="713"/>
              <a:ext cx="20" cy="20"/>
            </a:xfrm>
            <a:custGeom>
              <a:avLst/>
              <a:gdLst>
                <a:gd name="T0" fmla="*/ 9 w 20"/>
                <a:gd name="T1" fmla="*/ 0 h 20"/>
                <a:gd name="T2" fmla="*/ 2 w 20"/>
                <a:gd name="T3" fmla="*/ 2 h 20"/>
                <a:gd name="T4" fmla="*/ 0 w 20"/>
                <a:gd name="T5" fmla="*/ 7 h 20"/>
                <a:gd name="T6" fmla="*/ 9 w 20"/>
                <a:gd name="T7" fmla="*/ 12 h 20"/>
                <a:gd name="T8" fmla="*/ 14 w 20"/>
                <a:gd name="T9" fmla="*/ 2 h 20"/>
                <a:gd name="T10" fmla="*/ 9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9" y="0"/>
                  </a:moveTo>
                  <a:lnTo>
                    <a:pt x="2" y="2"/>
                  </a:lnTo>
                  <a:lnTo>
                    <a:pt x="0" y="7"/>
                  </a:lnTo>
                  <a:lnTo>
                    <a:pt x="9" y="12"/>
                  </a:lnTo>
                  <a:lnTo>
                    <a:pt x="14" y="2"/>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13" name="Freeform 312"/>
            <p:cNvSpPr>
              <a:spLocks/>
            </p:cNvSpPr>
            <p:nvPr/>
          </p:nvSpPr>
          <p:spPr bwMode="auto">
            <a:xfrm>
              <a:off x="5076" y="696"/>
              <a:ext cx="20" cy="24"/>
            </a:xfrm>
            <a:custGeom>
              <a:avLst/>
              <a:gdLst>
                <a:gd name="T0" fmla="*/ 11 w 20"/>
                <a:gd name="T1" fmla="*/ 0 h 24"/>
                <a:gd name="T2" fmla="*/ 9 w 20"/>
                <a:gd name="T3" fmla="*/ 0 h 24"/>
                <a:gd name="T4" fmla="*/ 0 w 20"/>
                <a:gd name="T5" fmla="*/ 19 h 24"/>
                <a:gd name="T6" fmla="*/ 9 w 20"/>
                <a:gd name="T7" fmla="*/ 23 h 24"/>
                <a:gd name="T8" fmla="*/ 16 w 20"/>
                <a:gd name="T9" fmla="*/ 7 h 24"/>
                <a:gd name="T10" fmla="*/ 11 w 20"/>
                <a:gd name="T11" fmla="*/ 0 h 24"/>
              </a:gdLst>
              <a:ahLst/>
              <a:cxnLst>
                <a:cxn ang="0">
                  <a:pos x="T0" y="T1"/>
                </a:cxn>
                <a:cxn ang="0">
                  <a:pos x="T2" y="T3"/>
                </a:cxn>
                <a:cxn ang="0">
                  <a:pos x="T4" y="T5"/>
                </a:cxn>
                <a:cxn ang="0">
                  <a:pos x="T6" y="T7"/>
                </a:cxn>
                <a:cxn ang="0">
                  <a:pos x="T8" y="T9"/>
                </a:cxn>
                <a:cxn ang="0">
                  <a:pos x="T10" y="T11"/>
                </a:cxn>
              </a:cxnLst>
              <a:rect l="0" t="0" r="r" b="b"/>
              <a:pathLst>
                <a:path w="20" h="24">
                  <a:moveTo>
                    <a:pt x="11" y="0"/>
                  </a:moveTo>
                  <a:lnTo>
                    <a:pt x="9" y="0"/>
                  </a:lnTo>
                  <a:lnTo>
                    <a:pt x="0" y="19"/>
                  </a:lnTo>
                  <a:lnTo>
                    <a:pt x="9" y="23"/>
                  </a:lnTo>
                  <a:lnTo>
                    <a:pt x="16" y="7"/>
                  </a:lnTo>
                  <a:lnTo>
                    <a:pt x="11"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14" name="Freeform 313"/>
            <p:cNvSpPr>
              <a:spLocks/>
            </p:cNvSpPr>
            <p:nvPr/>
          </p:nvSpPr>
          <p:spPr bwMode="auto">
            <a:xfrm>
              <a:off x="5088" y="691"/>
              <a:ext cx="21" cy="20"/>
            </a:xfrm>
            <a:custGeom>
              <a:avLst/>
              <a:gdLst>
                <a:gd name="T0" fmla="*/ 21 w 21"/>
                <a:gd name="T1" fmla="*/ 0 h 20"/>
                <a:gd name="T2" fmla="*/ 19 w 21"/>
                <a:gd name="T3" fmla="*/ 0 h 20"/>
                <a:gd name="T4" fmla="*/ 0 w 21"/>
                <a:gd name="T5" fmla="*/ 4 h 20"/>
                <a:gd name="T6" fmla="*/ 0 w 21"/>
                <a:gd name="T7" fmla="*/ 14 h 20"/>
                <a:gd name="T8" fmla="*/ 19 w 21"/>
                <a:gd name="T9" fmla="*/ 9 h 20"/>
                <a:gd name="T10" fmla="*/ 21 w 21"/>
                <a:gd name="T11" fmla="*/ 0 h 20"/>
              </a:gdLst>
              <a:ahLst/>
              <a:cxnLst>
                <a:cxn ang="0">
                  <a:pos x="T0" y="T1"/>
                </a:cxn>
                <a:cxn ang="0">
                  <a:pos x="T2" y="T3"/>
                </a:cxn>
                <a:cxn ang="0">
                  <a:pos x="T4" y="T5"/>
                </a:cxn>
                <a:cxn ang="0">
                  <a:pos x="T6" y="T7"/>
                </a:cxn>
                <a:cxn ang="0">
                  <a:pos x="T8" y="T9"/>
                </a:cxn>
                <a:cxn ang="0">
                  <a:pos x="T10" y="T11"/>
                </a:cxn>
              </a:cxnLst>
              <a:rect l="0" t="0" r="r" b="b"/>
              <a:pathLst>
                <a:path w="21" h="20">
                  <a:moveTo>
                    <a:pt x="21" y="0"/>
                  </a:moveTo>
                  <a:lnTo>
                    <a:pt x="19" y="0"/>
                  </a:lnTo>
                  <a:lnTo>
                    <a:pt x="0" y="4"/>
                  </a:lnTo>
                  <a:lnTo>
                    <a:pt x="0" y="14"/>
                  </a:lnTo>
                  <a:lnTo>
                    <a:pt x="19" y="9"/>
                  </a:lnTo>
                  <a:lnTo>
                    <a:pt x="21"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15" name="Freeform 314"/>
            <p:cNvSpPr>
              <a:spLocks/>
            </p:cNvSpPr>
            <p:nvPr/>
          </p:nvSpPr>
          <p:spPr bwMode="auto">
            <a:xfrm>
              <a:off x="5105" y="691"/>
              <a:ext cx="21" cy="20"/>
            </a:xfrm>
            <a:custGeom>
              <a:avLst/>
              <a:gdLst>
                <a:gd name="T0" fmla="*/ 4 w 21"/>
                <a:gd name="T1" fmla="*/ 0 h 20"/>
                <a:gd name="T2" fmla="*/ 0 w 21"/>
                <a:gd name="T3" fmla="*/ 9 h 20"/>
                <a:gd name="T4" fmla="*/ 14 w 21"/>
                <a:gd name="T5" fmla="*/ 19 h 20"/>
                <a:gd name="T6" fmla="*/ 21 w 21"/>
                <a:gd name="T7" fmla="*/ 16 h 20"/>
                <a:gd name="T8" fmla="*/ 21 w 21"/>
                <a:gd name="T9" fmla="*/ 11 h 20"/>
                <a:gd name="T10" fmla="*/ 4 w 21"/>
                <a:gd name="T11" fmla="*/ 0 h 20"/>
              </a:gdLst>
              <a:ahLst/>
              <a:cxnLst>
                <a:cxn ang="0">
                  <a:pos x="T0" y="T1"/>
                </a:cxn>
                <a:cxn ang="0">
                  <a:pos x="T2" y="T3"/>
                </a:cxn>
                <a:cxn ang="0">
                  <a:pos x="T4" y="T5"/>
                </a:cxn>
                <a:cxn ang="0">
                  <a:pos x="T6" y="T7"/>
                </a:cxn>
                <a:cxn ang="0">
                  <a:pos x="T8" y="T9"/>
                </a:cxn>
                <a:cxn ang="0">
                  <a:pos x="T10" y="T11"/>
                </a:cxn>
              </a:cxnLst>
              <a:rect l="0" t="0" r="r" b="b"/>
              <a:pathLst>
                <a:path w="21" h="20">
                  <a:moveTo>
                    <a:pt x="4" y="0"/>
                  </a:moveTo>
                  <a:lnTo>
                    <a:pt x="0" y="9"/>
                  </a:lnTo>
                  <a:lnTo>
                    <a:pt x="14" y="19"/>
                  </a:lnTo>
                  <a:lnTo>
                    <a:pt x="21" y="16"/>
                  </a:lnTo>
                  <a:lnTo>
                    <a:pt x="21" y="11"/>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16" name="Freeform 315"/>
            <p:cNvSpPr>
              <a:spLocks/>
            </p:cNvSpPr>
            <p:nvPr/>
          </p:nvSpPr>
          <p:spPr bwMode="auto">
            <a:xfrm>
              <a:off x="4653" y="420"/>
              <a:ext cx="58" cy="31"/>
            </a:xfrm>
            <a:custGeom>
              <a:avLst/>
              <a:gdLst>
                <a:gd name="T0" fmla="*/ 40 w 58"/>
                <a:gd name="T1" fmla="*/ 0 h 31"/>
                <a:gd name="T2" fmla="*/ 14 w 58"/>
                <a:gd name="T3" fmla="*/ 4 h 31"/>
                <a:gd name="T4" fmla="*/ 2 w 58"/>
                <a:gd name="T5" fmla="*/ 16 h 31"/>
                <a:gd name="T6" fmla="*/ 0 w 58"/>
                <a:gd name="T7" fmla="*/ 28 h 31"/>
                <a:gd name="T8" fmla="*/ 7 w 58"/>
                <a:gd name="T9" fmla="*/ 31 h 31"/>
                <a:gd name="T10" fmla="*/ 52 w 58"/>
                <a:gd name="T11" fmla="*/ 31 h 31"/>
                <a:gd name="T12" fmla="*/ 57 w 58"/>
                <a:gd name="T13" fmla="*/ 14 h 31"/>
                <a:gd name="T14" fmla="*/ 40 w 58"/>
                <a:gd name="T15" fmla="*/ 0 h 3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8" h="31">
                  <a:moveTo>
                    <a:pt x="40" y="0"/>
                  </a:moveTo>
                  <a:lnTo>
                    <a:pt x="14" y="4"/>
                  </a:lnTo>
                  <a:lnTo>
                    <a:pt x="2" y="16"/>
                  </a:lnTo>
                  <a:lnTo>
                    <a:pt x="0" y="28"/>
                  </a:lnTo>
                  <a:lnTo>
                    <a:pt x="7" y="31"/>
                  </a:lnTo>
                  <a:lnTo>
                    <a:pt x="52" y="31"/>
                  </a:lnTo>
                  <a:lnTo>
                    <a:pt x="57" y="14"/>
                  </a:lnTo>
                  <a:lnTo>
                    <a:pt x="40" y="0"/>
                  </a:lnTo>
                </a:path>
              </a:pathLst>
            </a:custGeom>
            <a:solidFill>
              <a:srgbClr val="545454"/>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17" name="Freeform 316"/>
            <p:cNvSpPr>
              <a:spLocks/>
            </p:cNvSpPr>
            <p:nvPr/>
          </p:nvSpPr>
          <p:spPr bwMode="auto">
            <a:xfrm>
              <a:off x="4702" y="432"/>
              <a:ext cx="20" cy="24"/>
            </a:xfrm>
            <a:custGeom>
              <a:avLst/>
              <a:gdLst>
                <a:gd name="T0" fmla="*/ 4 w 20"/>
                <a:gd name="T1" fmla="*/ 0 h 24"/>
                <a:gd name="T2" fmla="*/ 0 w 20"/>
                <a:gd name="T3" fmla="*/ 16 h 24"/>
                <a:gd name="T4" fmla="*/ 4 w 20"/>
                <a:gd name="T5" fmla="*/ 24 h 24"/>
                <a:gd name="T6" fmla="*/ 9 w 20"/>
                <a:gd name="T7" fmla="*/ 24 h 24"/>
                <a:gd name="T8" fmla="*/ 14 w 20"/>
                <a:gd name="T9" fmla="*/ 4 h 24"/>
                <a:gd name="T10" fmla="*/ 4 w 20"/>
                <a:gd name="T11" fmla="*/ 0 h 24"/>
              </a:gdLst>
              <a:ahLst/>
              <a:cxnLst>
                <a:cxn ang="0">
                  <a:pos x="T0" y="T1"/>
                </a:cxn>
                <a:cxn ang="0">
                  <a:pos x="T2" y="T3"/>
                </a:cxn>
                <a:cxn ang="0">
                  <a:pos x="T4" y="T5"/>
                </a:cxn>
                <a:cxn ang="0">
                  <a:pos x="T6" y="T7"/>
                </a:cxn>
                <a:cxn ang="0">
                  <a:pos x="T8" y="T9"/>
                </a:cxn>
                <a:cxn ang="0">
                  <a:pos x="T10" y="T11"/>
                </a:cxn>
              </a:cxnLst>
              <a:rect l="0" t="0" r="r" b="b"/>
              <a:pathLst>
                <a:path w="20" h="24">
                  <a:moveTo>
                    <a:pt x="4" y="0"/>
                  </a:moveTo>
                  <a:lnTo>
                    <a:pt x="0" y="16"/>
                  </a:lnTo>
                  <a:lnTo>
                    <a:pt x="4" y="24"/>
                  </a:lnTo>
                  <a:lnTo>
                    <a:pt x="9" y="24"/>
                  </a:lnTo>
                  <a:lnTo>
                    <a:pt x="14" y="4"/>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18" name="Freeform 317"/>
            <p:cNvSpPr>
              <a:spLocks/>
            </p:cNvSpPr>
            <p:nvPr/>
          </p:nvSpPr>
          <p:spPr bwMode="auto">
            <a:xfrm>
              <a:off x="4658" y="446"/>
              <a:ext cx="48" cy="20"/>
            </a:xfrm>
            <a:custGeom>
              <a:avLst/>
              <a:gdLst>
                <a:gd name="T0" fmla="*/ 48 w 48"/>
                <a:gd name="T1" fmla="*/ 0 h 20"/>
                <a:gd name="T2" fmla="*/ 2 w 48"/>
                <a:gd name="T3" fmla="*/ 0 h 20"/>
                <a:gd name="T4" fmla="*/ 0 w 48"/>
                <a:gd name="T5" fmla="*/ 9 h 20"/>
                <a:gd name="T6" fmla="*/ 48 w 48"/>
                <a:gd name="T7" fmla="*/ 9 h 20"/>
                <a:gd name="T8" fmla="*/ 48 w 48"/>
                <a:gd name="T9" fmla="*/ 0 h 20"/>
              </a:gdLst>
              <a:ahLst/>
              <a:cxnLst>
                <a:cxn ang="0">
                  <a:pos x="T0" y="T1"/>
                </a:cxn>
                <a:cxn ang="0">
                  <a:pos x="T2" y="T3"/>
                </a:cxn>
                <a:cxn ang="0">
                  <a:pos x="T4" y="T5"/>
                </a:cxn>
                <a:cxn ang="0">
                  <a:pos x="T6" y="T7"/>
                </a:cxn>
                <a:cxn ang="0">
                  <a:pos x="T8" y="T9"/>
                </a:cxn>
              </a:cxnLst>
              <a:rect l="0" t="0" r="r" b="b"/>
              <a:pathLst>
                <a:path w="48" h="20">
                  <a:moveTo>
                    <a:pt x="48" y="0"/>
                  </a:moveTo>
                  <a:lnTo>
                    <a:pt x="2" y="0"/>
                  </a:lnTo>
                  <a:lnTo>
                    <a:pt x="0" y="9"/>
                  </a:lnTo>
                  <a:lnTo>
                    <a:pt x="48" y="9"/>
                  </a:lnTo>
                  <a:lnTo>
                    <a:pt x="48"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19" name="Freeform 318"/>
            <p:cNvSpPr>
              <a:spLocks/>
            </p:cNvSpPr>
            <p:nvPr/>
          </p:nvSpPr>
          <p:spPr bwMode="auto">
            <a:xfrm>
              <a:off x="4649" y="444"/>
              <a:ext cx="20" cy="20"/>
            </a:xfrm>
            <a:custGeom>
              <a:avLst/>
              <a:gdLst>
                <a:gd name="T0" fmla="*/ 7 w 20"/>
                <a:gd name="T1" fmla="*/ 0 h 20"/>
                <a:gd name="T2" fmla="*/ 0 w 20"/>
                <a:gd name="T3" fmla="*/ 4 h 20"/>
                <a:gd name="T4" fmla="*/ 0 w 20"/>
                <a:gd name="T5" fmla="*/ 7 h 20"/>
                <a:gd name="T6" fmla="*/ 9 w 20"/>
                <a:gd name="T7" fmla="*/ 12 h 20"/>
                <a:gd name="T8" fmla="*/ 14 w 20"/>
                <a:gd name="T9" fmla="*/ 2 h 20"/>
                <a:gd name="T10" fmla="*/ 7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7" y="0"/>
                  </a:moveTo>
                  <a:lnTo>
                    <a:pt x="0" y="4"/>
                  </a:lnTo>
                  <a:lnTo>
                    <a:pt x="0" y="7"/>
                  </a:lnTo>
                  <a:lnTo>
                    <a:pt x="9" y="12"/>
                  </a:lnTo>
                  <a:lnTo>
                    <a:pt x="14" y="2"/>
                  </a:lnTo>
                  <a:lnTo>
                    <a:pt x="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20" name="Freeform 319"/>
            <p:cNvSpPr>
              <a:spLocks/>
            </p:cNvSpPr>
            <p:nvPr/>
          </p:nvSpPr>
          <p:spPr bwMode="auto">
            <a:xfrm>
              <a:off x="4649" y="434"/>
              <a:ext cx="20" cy="20"/>
            </a:xfrm>
            <a:custGeom>
              <a:avLst/>
              <a:gdLst>
                <a:gd name="T0" fmla="*/ 4 w 20"/>
                <a:gd name="T1" fmla="*/ 0 h 20"/>
                <a:gd name="T2" fmla="*/ 2 w 20"/>
                <a:gd name="T3" fmla="*/ 0 h 20"/>
                <a:gd name="T4" fmla="*/ 0 w 20"/>
                <a:gd name="T5" fmla="*/ 14 h 20"/>
                <a:gd name="T6" fmla="*/ 9 w 20"/>
                <a:gd name="T7" fmla="*/ 14 h 20"/>
                <a:gd name="T8" fmla="*/ 11 w 20"/>
                <a:gd name="T9" fmla="*/ 2 h 20"/>
                <a:gd name="T10" fmla="*/ 4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4" y="0"/>
                  </a:moveTo>
                  <a:lnTo>
                    <a:pt x="2" y="0"/>
                  </a:lnTo>
                  <a:lnTo>
                    <a:pt x="0" y="14"/>
                  </a:lnTo>
                  <a:lnTo>
                    <a:pt x="9" y="14"/>
                  </a:lnTo>
                  <a:lnTo>
                    <a:pt x="11" y="2"/>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21" name="Freeform 320"/>
            <p:cNvSpPr>
              <a:spLocks/>
            </p:cNvSpPr>
            <p:nvPr/>
          </p:nvSpPr>
          <p:spPr bwMode="auto">
            <a:xfrm>
              <a:off x="4653" y="420"/>
              <a:ext cx="20" cy="20"/>
            </a:xfrm>
            <a:custGeom>
              <a:avLst/>
              <a:gdLst>
                <a:gd name="T0" fmla="*/ 14 w 20"/>
                <a:gd name="T1" fmla="*/ 0 h 20"/>
                <a:gd name="T2" fmla="*/ 11 w 20"/>
                <a:gd name="T3" fmla="*/ 0 h 20"/>
                <a:gd name="T4" fmla="*/ 0 w 20"/>
                <a:gd name="T5" fmla="*/ 14 h 20"/>
                <a:gd name="T6" fmla="*/ 4 w 20"/>
                <a:gd name="T7" fmla="*/ 19 h 20"/>
                <a:gd name="T8" fmla="*/ 16 w 20"/>
                <a:gd name="T9" fmla="*/ 7 h 20"/>
                <a:gd name="T10" fmla="*/ 14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14" y="0"/>
                  </a:moveTo>
                  <a:lnTo>
                    <a:pt x="11" y="0"/>
                  </a:lnTo>
                  <a:lnTo>
                    <a:pt x="0" y="14"/>
                  </a:lnTo>
                  <a:lnTo>
                    <a:pt x="4" y="19"/>
                  </a:lnTo>
                  <a:lnTo>
                    <a:pt x="16" y="7"/>
                  </a:lnTo>
                  <a:lnTo>
                    <a:pt x="1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22" name="Freeform 321"/>
            <p:cNvSpPr>
              <a:spLocks/>
            </p:cNvSpPr>
            <p:nvPr/>
          </p:nvSpPr>
          <p:spPr bwMode="auto">
            <a:xfrm>
              <a:off x="4668" y="415"/>
              <a:ext cx="29" cy="20"/>
            </a:xfrm>
            <a:custGeom>
              <a:avLst/>
              <a:gdLst>
                <a:gd name="T0" fmla="*/ 28 w 29"/>
                <a:gd name="T1" fmla="*/ 0 h 20"/>
                <a:gd name="T2" fmla="*/ 0 w 29"/>
                <a:gd name="T3" fmla="*/ 4 h 20"/>
                <a:gd name="T4" fmla="*/ 0 w 29"/>
                <a:gd name="T5" fmla="*/ 14 h 20"/>
                <a:gd name="T6" fmla="*/ 26 w 29"/>
                <a:gd name="T7" fmla="*/ 9 h 20"/>
                <a:gd name="T8" fmla="*/ 28 w 29"/>
                <a:gd name="T9" fmla="*/ 0 h 20"/>
              </a:gdLst>
              <a:ahLst/>
              <a:cxnLst>
                <a:cxn ang="0">
                  <a:pos x="T0" y="T1"/>
                </a:cxn>
                <a:cxn ang="0">
                  <a:pos x="T2" y="T3"/>
                </a:cxn>
                <a:cxn ang="0">
                  <a:pos x="T4" y="T5"/>
                </a:cxn>
                <a:cxn ang="0">
                  <a:pos x="T6" y="T7"/>
                </a:cxn>
                <a:cxn ang="0">
                  <a:pos x="T8" y="T9"/>
                </a:cxn>
              </a:cxnLst>
              <a:rect l="0" t="0" r="r" b="b"/>
              <a:pathLst>
                <a:path w="29" h="20">
                  <a:moveTo>
                    <a:pt x="28" y="0"/>
                  </a:moveTo>
                  <a:lnTo>
                    <a:pt x="0" y="4"/>
                  </a:lnTo>
                  <a:lnTo>
                    <a:pt x="0" y="14"/>
                  </a:lnTo>
                  <a:lnTo>
                    <a:pt x="26" y="9"/>
                  </a:lnTo>
                  <a:lnTo>
                    <a:pt x="28"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23" name="Freeform 322"/>
            <p:cNvSpPr>
              <a:spLocks/>
            </p:cNvSpPr>
            <p:nvPr/>
          </p:nvSpPr>
          <p:spPr bwMode="auto">
            <a:xfrm>
              <a:off x="4692" y="415"/>
              <a:ext cx="24" cy="24"/>
            </a:xfrm>
            <a:custGeom>
              <a:avLst/>
              <a:gdLst>
                <a:gd name="T0" fmla="*/ 4 w 24"/>
                <a:gd name="T1" fmla="*/ 0 h 24"/>
                <a:gd name="T2" fmla="*/ 0 w 24"/>
                <a:gd name="T3" fmla="*/ 9 h 24"/>
                <a:gd name="T4" fmla="*/ 16 w 24"/>
                <a:gd name="T5" fmla="*/ 23 h 24"/>
                <a:gd name="T6" fmla="*/ 24 w 24"/>
                <a:gd name="T7" fmla="*/ 21 h 24"/>
                <a:gd name="T8" fmla="*/ 24 w 24"/>
                <a:gd name="T9" fmla="*/ 16 h 24"/>
                <a:gd name="T10" fmla="*/ 4 w 24"/>
                <a:gd name="T11" fmla="*/ 0 h 24"/>
              </a:gdLst>
              <a:ahLst/>
              <a:cxnLst>
                <a:cxn ang="0">
                  <a:pos x="T0" y="T1"/>
                </a:cxn>
                <a:cxn ang="0">
                  <a:pos x="T2" y="T3"/>
                </a:cxn>
                <a:cxn ang="0">
                  <a:pos x="T4" y="T5"/>
                </a:cxn>
                <a:cxn ang="0">
                  <a:pos x="T6" y="T7"/>
                </a:cxn>
                <a:cxn ang="0">
                  <a:pos x="T8" y="T9"/>
                </a:cxn>
                <a:cxn ang="0">
                  <a:pos x="T10" y="T11"/>
                </a:cxn>
              </a:cxnLst>
              <a:rect l="0" t="0" r="r" b="b"/>
              <a:pathLst>
                <a:path w="24" h="24">
                  <a:moveTo>
                    <a:pt x="4" y="0"/>
                  </a:moveTo>
                  <a:lnTo>
                    <a:pt x="0" y="9"/>
                  </a:lnTo>
                  <a:lnTo>
                    <a:pt x="16" y="23"/>
                  </a:lnTo>
                  <a:lnTo>
                    <a:pt x="24" y="21"/>
                  </a:lnTo>
                  <a:lnTo>
                    <a:pt x="24" y="16"/>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24" name="Freeform 323"/>
            <p:cNvSpPr>
              <a:spLocks/>
            </p:cNvSpPr>
            <p:nvPr/>
          </p:nvSpPr>
          <p:spPr bwMode="auto">
            <a:xfrm>
              <a:off x="4903" y="559"/>
              <a:ext cx="48" cy="53"/>
            </a:xfrm>
            <a:custGeom>
              <a:avLst/>
              <a:gdLst>
                <a:gd name="T0" fmla="*/ 38 w 48"/>
                <a:gd name="T1" fmla="*/ 0 h 53"/>
                <a:gd name="T2" fmla="*/ 12 w 48"/>
                <a:gd name="T3" fmla="*/ 16 h 53"/>
                <a:gd name="T4" fmla="*/ 0 w 48"/>
                <a:gd name="T5" fmla="*/ 26 h 53"/>
                <a:gd name="T6" fmla="*/ 4 w 48"/>
                <a:gd name="T7" fmla="*/ 36 h 53"/>
                <a:gd name="T8" fmla="*/ 14 w 48"/>
                <a:gd name="T9" fmla="*/ 52 h 53"/>
                <a:gd name="T10" fmla="*/ 40 w 48"/>
                <a:gd name="T11" fmla="*/ 48 h 53"/>
                <a:gd name="T12" fmla="*/ 48 w 48"/>
                <a:gd name="T13" fmla="*/ 21 h 53"/>
                <a:gd name="T14" fmla="*/ 45 w 48"/>
                <a:gd name="T15" fmla="*/ 7 h 53"/>
                <a:gd name="T16" fmla="*/ 38 w 48"/>
                <a:gd name="T17" fmla="*/ 0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8" h="53">
                  <a:moveTo>
                    <a:pt x="38" y="0"/>
                  </a:moveTo>
                  <a:lnTo>
                    <a:pt x="12" y="16"/>
                  </a:lnTo>
                  <a:lnTo>
                    <a:pt x="0" y="26"/>
                  </a:lnTo>
                  <a:lnTo>
                    <a:pt x="4" y="36"/>
                  </a:lnTo>
                  <a:lnTo>
                    <a:pt x="14" y="52"/>
                  </a:lnTo>
                  <a:lnTo>
                    <a:pt x="40" y="48"/>
                  </a:lnTo>
                  <a:lnTo>
                    <a:pt x="48" y="21"/>
                  </a:lnTo>
                  <a:lnTo>
                    <a:pt x="45" y="7"/>
                  </a:lnTo>
                  <a:lnTo>
                    <a:pt x="38" y="0"/>
                  </a:lnTo>
                </a:path>
              </a:pathLst>
            </a:custGeom>
            <a:solidFill>
              <a:srgbClr val="545454"/>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25" name="Freeform 324"/>
            <p:cNvSpPr>
              <a:spLocks/>
            </p:cNvSpPr>
            <p:nvPr/>
          </p:nvSpPr>
          <p:spPr bwMode="auto">
            <a:xfrm>
              <a:off x="4903" y="593"/>
              <a:ext cx="20" cy="21"/>
            </a:xfrm>
            <a:custGeom>
              <a:avLst/>
              <a:gdLst>
                <a:gd name="T0" fmla="*/ 9 w 20"/>
                <a:gd name="T1" fmla="*/ 0 h 21"/>
                <a:gd name="T2" fmla="*/ 0 w 20"/>
                <a:gd name="T3" fmla="*/ 4 h 21"/>
                <a:gd name="T4" fmla="*/ 9 w 20"/>
                <a:gd name="T5" fmla="*/ 21 h 21"/>
                <a:gd name="T6" fmla="*/ 19 w 20"/>
                <a:gd name="T7" fmla="*/ 16 h 21"/>
                <a:gd name="T8" fmla="*/ 9 w 20"/>
                <a:gd name="T9" fmla="*/ 0 h 21"/>
              </a:gdLst>
              <a:ahLst/>
              <a:cxnLst>
                <a:cxn ang="0">
                  <a:pos x="T0" y="T1"/>
                </a:cxn>
                <a:cxn ang="0">
                  <a:pos x="T2" y="T3"/>
                </a:cxn>
                <a:cxn ang="0">
                  <a:pos x="T4" y="T5"/>
                </a:cxn>
                <a:cxn ang="0">
                  <a:pos x="T6" y="T7"/>
                </a:cxn>
                <a:cxn ang="0">
                  <a:pos x="T8" y="T9"/>
                </a:cxn>
              </a:cxnLst>
              <a:rect l="0" t="0" r="r" b="b"/>
              <a:pathLst>
                <a:path w="20" h="21">
                  <a:moveTo>
                    <a:pt x="9" y="0"/>
                  </a:moveTo>
                  <a:lnTo>
                    <a:pt x="0" y="4"/>
                  </a:lnTo>
                  <a:lnTo>
                    <a:pt x="9" y="21"/>
                  </a:lnTo>
                  <a:lnTo>
                    <a:pt x="19" y="16"/>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26" name="Freeform 325"/>
            <p:cNvSpPr>
              <a:spLocks/>
            </p:cNvSpPr>
            <p:nvPr/>
          </p:nvSpPr>
          <p:spPr bwMode="auto">
            <a:xfrm>
              <a:off x="4896" y="581"/>
              <a:ext cx="20" cy="20"/>
            </a:xfrm>
            <a:custGeom>
              <a:avLst/>
              <a:gdLst>
                <a:gd name="T0" fmla="*/ 4 w 20"/>
                <a:gd name="T1" fmla="*/ 0 h 20"/>
                <a:gd name="T2" fmla="*/ 0 w 20"/>
                <a:gd name="T3" fmla="*/ 2 h 20"/>
                <a:gd name="T4" fmla="*/ 7 w 20"/>
                <a:gd name="T5" fmla="*/ 16 h 20"/>
                <a:gd name="T6" fmla="*/ 16 w 20"/>
                <a:gd name="T7" fmla="*/ 12 h 20"/>
                <a:gd name="T8" fmla="*/ 11 w 20"/>
                <a:gd name="T9" fmla="*/ 2 h 20"/>
                <a:gd name="T10" fmla="*/ 4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4" y="0"/>
                  </a:moveTo>
                  <a:lnTo>
                    <a:pt x="0" y="2"/>
                  </a:lnTo>
                  <a:lnTo>
                    <a:pt x="7" y="16"/>
                  </a:lnTo>
                  <a:lnTo>
                    <a:pt x="16" y="12"/>
                  </a:lnTo>
                  <a:lnTo>
                    <a:pt x="11" y="2"/>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27" name="Freeform 326"/>
            <p:cNvSpPr>
              <a:spLocks/>
            </p:cNvSpPr>
            <p:nvPr/>
          </p:nvSpPr>
          <p:spPr bwMode="auto">
            <a:xfrm>
              <a:off x="4901" y="571"/>
              <a:ext cx="20" cy="20"/>
            </a:xfrm>
            <a:custGeom>
              <a:avLst/>
              <a:gdLst>
                <a:gd name="T0" fmla="*/ 12 w 20"/>
                <a:gd name="T1" fmla="*/ 0 h 20"/>
                <a:gd name="T2" fmla="*/ 0 w 20"/>
                <a:gd name="T3" fmla="*/ 9 h 20"/>
                <a:gd name="T4" fmla="*/ 4 w 20"/>
                <a:gd name="T5" fmla="*/ 19 h 20"/>
                <a:gd name="T6" fmla="*/ 16 w 20"/>
                <a:gd name="T7" fmla="*/ 9 h 20"/>
                <a:gd name="T8" fmla="*/ 12 w 20"/>
                <a:gd name="T9" fmla="*/ 0 h 20"/>
              </a:gdLst>
              <a:ahLst/>
              <a:cxnLst>
                <a:cxn ang="0">
                  <a:pos x="T0" y="T1"/>
                </a:cxn>
                <a:cxn ang="0">
                  <a:pos x="T2" y="T3"/>
                </a:cxn>
                <a:cxn ang="0">
                  <a:pos x="T4" y="T5"/>
                </a:cxn>
                <a:cxn ang="0">
                  <a:pos x="T6" y="T7"/>
                </a:cxn>
                <a:cxn ang="0">
                  <a:pos x="T8" y="T9"/>
                </a:cxn>
              </a:cxnLst>
              <a:rect l="0" t="0" r="r" b="b"/>
              <a:pathLst>
                <a:path w="20" h="20">
                  <a:moveTo>
                    <a:pt x="12" y="0"/>
                  </a:moveTo>
                  <a:lnTo>
                    <a:pt x="0" y="9"/>
                  </a:lnTo>
                  <a:lnTo>
                    <a:pt x="4" y="19"/>
                  </a:lnTo>
                  <a:lnTo>
                    <a:pt x="16" y="9"/>
                  </a:lnTo>
                  <a:lnTo>
                    <a:pt x="12"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28" name="Freeform 327"/>
            <p:cNvSpPr>
              <a:spLocks/>
            </p:cNvSpPr>
            <p:nvPr/>
          </p:nvSpPr>
          <p:spPr bwMode="auto">
            <a:xfrm>
              <a:off x="4913" y="552"/>
              <a:ext cx="31" cy="29"/>
            </a:xfrm>
            <a:custGeom>
              <a:avLst/>
              <a:gdLst>
                <a:gd name="T0" fmla="*/ 28 w 31"/>
                <a:gd name="T1" fmla="*/ 0 h 29"/>
                <a:gd name="T2" fmla="*/ 0 w 31"/>
                <a:gd name="T3" fmla="*/ 19 h 29"/>
                <a:gd name="T4" fmla="*/ 4 w 31"/>
                <a:gd name="T5" fmla="*/ 28 h 29"/>
                <a:gd name="T6" fmla="*/ 31 w 31"/>
                <a:gd name="T7" fmla="*/ 12 h 29"/>
                <a:gd name="T8" fmla="*/ 31 w 31"/>
                <a:gd name="T9" fmla="*/ 4 h 29"/>
                <a:gd name="T10" fmla="*/ 28 w 31"/>
                <a:gd name="T11" fmla="*/ 0 h 29"/>
              </a:gdLst>
              <a:ahLst/>
              <a:cxnLst>
                <a:cxn ang="0">
                  <a:pos x="T0" y="T1"/>
                </a:cxn>
                <a:cxn ang="0">
                  <a:pos x="T2" y="T3"/>
                </a:cxn>
                <a:cxn ang="0">
                  <a:pos x="T4" y="T5"/>
                </a:cxn>
                <a:cxn ang="0">
                  <a:pos x="T6" y="T7"/>
                </a:cxn>
                <a:cxn ang="0">
                  <a:pos x="T8" y="T9"/>
                </a:cxn>
                <a:cxn ang="0">
                  <a:pos x="T10" y="T11"/>
                </a:cxn>
              </a:cxnLst>
              <a:rect l="0" t="0" r="r" b="b"/>
              <a:pathLst>
                <a:path w="31" h="29">
                  <a:moveTo>
                    <a:pt x="28" y="0"/>
                  </a:moveTo>
                  <a:lnTo>
                    <a:pt x="0" y="19"/>
                  </a:lnTo>
                  <a:lnTo>
                    <a:pt x="4" y="28"/>
                  </a:lnTo>
                  <a:lnTo>
                    <a:pt x="31" y="12"/>
                  </a:lnTo>
                  <a:lnTo>
                    <a:pt x="31" y="4"/>
                  </a:lnTo>
                  <a:lnTo>
                    <a:pt x="28"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29" name="Freeform 328"/>
            <p:cNvSpPr>
              <a:spLocks/>
            </p:cNvSpPr>
            <p:nvPr/>
          </p:nvSpPr>
          <p:spPr bwMode="auto">
            <a:xfrm>
              <a:off x="4939" y="557"/>
              <a:ext cx="20" cy="20"/>
            </a:xfrm>
            <a:custGeom>
              <a:avLst/>
              <a:gdLst>
                <a:gd name="T0" fmla="*/ 4 w 20"/>
                <a:gd name="T1" fmla="*/ 0 h 20"/>
                <a:gd name="T2" fmla="*/ 0 w 20"/>
                <a:gd name="T3" fmla="*/ 4 h 20"/>
                <a:gd name="T4" fmla="*/ 7 w 20"/>
                <a:gd name="T5" fmla="*/ 12 h 20"/>
                <a:gd name="T6" fmla="*/ 14 w 20"/>
                <a:gd name="T7" fmla="*/ 9 h 20"/>
                <a:gd name="T8" fmla="*/ 14 w 20"/>
                <a:gd name="T9" fmla="*/ 7 h 20"/>
                <a:gd name="T10" fmla="*/ 4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4" y="0"/>
                  </a:moveTo>
                  <a:lnTo>
                    <a:pt x="0" y="4"/>
                  </a:lnTo>
                  <a:lnTo>
                    <a:pt x="7" y="12"/>
                  </a:lnTo>
                  <a:lnTo>
                    <a:pt x="14" y="9"/>
                  </a:lnTo>
                  <a:lnTo>
                    <a:pt x="14" y="7"/>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30" name="Freeform 329"/>
            <p:cNvSpPr>
              <a:spLocks/>
            </p:cNvSpPr>
            <p:nvPr/>
          </p:nvSpPr>
          <p:spPr bwMode="auto">
            <a:xfrm>
              <a:off x="4944" y="566"/>
              <a:ext cx="20" cy="20"/>
            </a:xfrm>
            <a:custGeom>
              <a:avLst/>
              <a:gdLst>
                <a:gd name="T0" fmla="*/ 9 w 20"/>
                <a:gd name="T1" fmla="*/ 0 h 20"/>
                <a:gd name="T2" fmla="*/ 0 w 20"/>
                <a:gd name="T3" fmla="*/ 0 h 20"/>
                <a:gd name="T4" fmla="*/ 2 w 20"/>
                <a:gd name="T5" fmla="*/ 14 h 20"/>
                <a:gd name="T6" fmla="*/ 12 w 20"/>
                <a:gd name="T7" fmla="*/ 16 h 20"/>
                <a:gd name="T8" fmla="*/ 12 w 20"/>
                <a:gd name="T9" fmla="*/ 14 h 20"/>
                <a:gd name="T10" fmla="*/ 9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9" y="0"/>
                  </a:moveTo>
                  <a:lnTo>
                    <a:pt x="0" y="0"/>
                  </a:lnTo>
                  <a:lnTo>
                    <a:pt x="2" y="14"/>
                  </a:lnTo>
                  <a:lnTo>
                    <a:pt x="12" y="16"/>
                  </a:lnTo>
                  <a:lnTo>
                    <a:pt x="12" y="14"/>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31" name="Freeform 330"/>
            <p:cNvSpPr>
              <a:spLocks/>
            </p:cNvSpPr>
            <p:nvPr/>
          </p:nvSpPr>
          <p:spPr bwMode="auto">
            <a:xfrm>
              <a:off x="4939" y="578"/>
              <a:ext cx="20" cy="34"/>
            </a:xfrm>
            <a:custGeom>
              <a:avLst/>
              <a:gdLst>
                <a:gd name="T0" fmla="*/ 7 w 20"/>
                <a:gd name="T1" fmla="*/ 0 h 34"/>
                <a:gd name="T2" fmla="*/ 0 w 20"/>
                <a:gd name="T3" fmla="*/ 26 h 34"/>
                <a:gd name="T4" fmla="*/ 4 w 20"/>
                <a:gd name="T5" fmla="*/ 33 h 34"/>
                <a:gd name="T6" fmla="*/ 9 w 20"/>
                <a:gd name="T7" fmla="*/ 33 h 34"/>
                <a:gd name="T8" fmla="*/ 16 w 20"/>
                <a:gd name="T9" fmla="*/ 4 h 34"/>
                <a:gd name="T10" fmla="*/ 7 w 20"/>
                <a:gd name="T11" fmla="*/ 0 h 34"/>
              </a:gdLst>
              <a:ahLst/>
              <a:cxnLst>
                <a:cxn ang="0">
                  <a:pos x="T0" y="T1"/>
                </a:cxn>
                <a:cxn ang="0">
                  <a:pos x="T2" y="T3"/>
                </a:cxn>
                <a:cxn ang="0">
                  <a:pos x="T4" y="T5"/>
                </a:cxn>
                <a:cxn ang="0">
                  <a:pos x="T6" y="T7"/>
                </a:cxn>
                <a:cxn ang="0">
                  <a:pos x="T8" y="T9"/>
                </a:cxn>
                <a:cxn ang="0">
                  <a:pos x="T10" y="T11"/>
                </a:cxn>
              </a:cxnLst>
              <a:rect l="0" t="0" r="r" b="b"/>
              <a:pathLst>
                <a:path w="20" h="34">
                  <a:moveTo>
                    <a:pt x="7" y="0"/>
                  </a:moveTo>
                  <a:lnTo>
                    <a:pt x="0" y="26"/>
                  </a:lnTo>
                  <a:lnTo>
                    <a:pt x="4" y="33"/>
                  </a:lnTo>
                  <a:lnTo>
                    <a:pt x="9" y="33"/>
                  </a:lnTo>
                  <a:lnTo>
                    <a:pt x="16" y="4"/>
                  </a:lnTo>
                  <a:lnTo>
                    <a:pt x="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32" name="Freeform 331"/>
            <p:cNvSpPr>
              <a:spLocks/>
            </p:cNvSpPr>
            <p:nvPr/>
          </p:nvSpPr>
          <p:spPr bwMode="auto">
            <a:xfrm>
              <a:off x="4913" y="602"/>
              <a:ext cx="31" cy="20"/>
            </a:xfrm>
            <a:custGeom>
              <a:avLst/>
              <a:gdLst>
                <a:gd name="T0" fmla="*/ 31 w 31"/>
                <a:gd name="T1" fmla="*/ 0 h 20"/>
                <a:gd name="T2" fmla="*/ 4 w 31"/>
                <a:gd name="T3" fmla="*/ 4 h 20"/>
                <a:gd name="T4" fmla="*/ 0 w 31"/>
                <a:gd name="T5" fmla="*/ 11 h 20"/>
                <a:gd name="T6" fmla="*/ 2 w 31"/>
                <a:gd name="T7" fmla="*/ 14 h 20"/>
                <a:gd name="T8" fmla="*/ 31 w 31"/>
                <a:gd name="T9" fmla="*/ 9 h 20"/>
                <a:gd name="T10" fmla="*/ 31 w 31"/>
                <a:gd name="T11" fmla="*/ 0 h 20"/>
              </a:gdLst>
              <a:ahLst/>
              <a:cxnLst>
                <a:cxn ang="0">
                  <a:pos x="T0" y="T1"/>
                </a:cxn>
                <a:cxn ang="0">
                  <a:pos x="T2" y="T3"/>
                </a:cxn>
                <a:cxn ang="0">
                  <a:pos x="T4" y="T5"/>
                </a:cxn>
                <a:cxn ang="0">
                  <a:pos x="T6" y="T7"/>
                </a:cxn>
                <a:cxn ang="0">
                  <a:pos x="T8" y="T9"/>
                </a:cxn>
                <a:cxn ang="0">
                  <a:pos x="T10" y="T11"/>
                </a:cxn>
              </a:cxnLst>
              <a:rect l="0" t="0" r="r" b="b"/>
              <a:pathLst>
                <a:path w="31" h="20">
                  <a:moveTo>
                    <a:pt x="31" y="0"/>
                  </a:moveTo>
                  <a:lnTo>
                    <a:pt x="4" y="4"/>
                  </a:lnTo>
                  <a:lnTo>
                    <a:pt x="0" y="11"/>
                  </a:lnTo>
                  <a:lnTo>
                    <a:pt x="2" y="14"/>
                  </a:lnTo>
                  <a:lnTo>
                    <a:pt x="31" y="9"/>
                  </a:lnTo>
                  <a:lnTo>
                    <a:pt x="31"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33" name="Freeform 332"/>
            <p:cNvSpPr>
              <a:spLocks/>
            </p:cNvSpPr>
            <p:nvPr/>
          </p:nvSpPr>
          <p:spPr bwMode="auto">
            <a:xfrm>
              <a:off x="5035" y="600"/>
              <a:ext cx="29" cy="34"/>
            </a:xfrm>
            <a:custGeom>
              <a:avLst/>
              <a:gdLst>
                <a:gd name="T0" fmla="*/ 7 w 29"/>
                <a:gd name="T1" fmla="*/ 0 h 34"/>
                <a:gd name="T2" fmla="*/ 2 w 29"/>
                <a:gd name="T3" fmla="*/ 4 h 34"/>
                <a:gd name="T4" fmla="*/ 0 w 29"/>
                <a:gd name="T5" fmla="*/ 28 h 34"/>
                <a:gd name="T6" fmla="*/ 14 w 29"/>
                <a:gd name="T7" fmla="*/ 33 h 34"/>
                <a:gd name="T8" fmla="*/ 28 w 29"/>
                <a:gd name="T9" fmla="*/ 26 h 34"/>
                <a:gd name="T10" fmla="*/ 23 w 29"/>
                <a:gd name="T11" fmla="*/ 11 h 34"/>
                <a:gd name="T12" fmla="*/ 7 w 29"/>
                <a:gd name="T13" fmla="*/ 0 h 34"/>
              </a:gdLst>
              <a:ahLst/>
              <a:cxnLst>
                <a:cxn ang="0">
                  <a:pos x="T0" y="T1"/>
                </a:cxn>
                <a:cxn ang="0">
                  <a:pos x="T2" y="T3"/>
                </a:cxn>
                <a:cxn ang="0">
                  <a:pos x="T4" y="T5"/>
                </a:cxn>
                <a:cxn ang="0">
                  <a:pos x="T6" y="T7"/>
                </a:cxn>
                <a:cxn ang="0">
                  <a:pos x="T8" y="T9"/>
                </a:cxn>
                <a:cxn ang="0">
                  <a:pos x="T10" y="T11"/>
                </a:cxn>
                <a:cxn ang="0">
                  <a:pos x="T12" y="T13"/>
                </a:cxn>
              </a:cxnLst>
              <a:rect l="0" t="0" r="r" b="b"/>
              <a:pathLst>
                <a:path w="29" h="34">
                  <a:moveTo>
                    <a:pt x="7" y="0"/>
                  </a:moveTo>
                  <a:lnTo>
                    <a:pt x="2" y="4"/>
                  </a:lnTo>
                  <a:lnTo>
                    <a:pt x="0" y="28"/>
                  </a:lnTo>
                  <a:lnTo>
                    <a:pt x="14" y="33"/>
                  </a:lnTo>
                  <a:lnTo>
                    <a:pt x="28" y="26"/>
                  </a:lnTo>
                  <a:lnTo>
                    <a:pt x="23" y="11"/>
                  </a:lnTo>
                  <a:lnTo>
                    <a:pt x="7" y="0"/>
                  </a:lnTo>
                </a:path>
              </a:pathLst>
            </a:custGeom>
            <a:solidFill>
              <a:srgbClr val="545454"/>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34" name="Freeform 333"/>
            <p:cNvSpPr>
              <a:spLocks/>
            </p:cNvSpPr>
            <p:nvPr/>
          </p:nvSpPr>
          <p:spPr bwMode="auto">
            <a:xfrm>
              <a:off x="5030" y="624"/>
              <a:ext cx="22" cy="20"/>
            </a:xfrm>
            <a:custGeom>
              <a:avLst/>
              <a:gdLst>
                <a:gd name="T0" fmla="*/ 7 w 22"/>
                <a:gd name="T1" fmla="*/ 0 h 20"/>
                <a:gd name="T2" fmla="*/ 0 w 22"/>
                <a:gd name="T3" fmla="*/ 4 h 20"/>
                <a:gd name="T4" fmla="*/ 0 w 22"/>
                <a:gd name="T5" fmla="*/ 7 h 20"/>
                <a:gd name="T6" fmla="*/ 16 w 22"/>
                <a:gd name="T7" fmla="*/ 14 h 20"/>
                <a:gd name="T8" fmla="*/ 21 w 22"/>
                <a:gd name="T9" fmla="*/ 4 h 20"/>
                <a:gd name="T10" fmla="*/ 7 w 22"/>
                <a:gd name="T11" fmla="*/ 0 h 20"/>
              </a:gdLst>
              <a:ahLst/>
              <a:cxnLst>
                <a:cxn ang="0">
                  <a:pos x="T0" y="T1"/>
                </a:cxn>
                <a:cxn ang="0">
                  <a:pos x="T2" y="T3"/>
                </a:cxn>
                <a:cxn ang="0">
                  <a:pos x="T4" y="T5"/>
                </a:cxn>
                <a:cxn ang="0">
                  <a:pos x="T6" y="T7"/>
                </a:cxn>
                <a:cxn ang="0">
                  <a:pos x="T8" y="T9"/>
                </a:cxn>
                <a:cxn ang="0">
                  <a:pos x="T10" y="T11"/>
                </a:cxn>
              </a:cxnLst>
              <a:rect l="0" t="0" r="r" b="b"/>
              <a:pathLst>
                <a:path w="22" h="20">
                  <a:moveTo>
                    <a:pt x="7" y="0"/>
                  </a:moveTo>
                  <a:lnTo>
                    <a:pt x="0" y="4"/>
                  </a:lnTo>
                  <a:lnTo>
                    <a:pt x="0" y="7"/>
                  </a:lnTo>
                  <a:lnTo>
                    <a:pt x="16" y="14"/>
                  </a:lnTo>
                  <a:lnTo>
                    <a:pt x="21" y="4"/>
                  </a:lnTo>
                  <a:lnTo>
                    <a:pt x="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35" name="Freeform 334"/>
            <p:cNvSpPr>
              <a:spLocks/>
            </p:cNvSpPr>
            <p:nvPr/>
          </p:nvSpPr>
          <p:spPr bwMode="auto">
            <a:xfrm>
              <a:off x="5030" y="602"/>
              <a:ext cx="20" cy="27"/>
            </a:xfrm>
            <a:custGeom>
              <a:avLst/>
              <a:gdLst>
                <a:gd name="T0" fmla="*/ 4 w 20"/>
                <a:gd name="T1" fmla="*/ 0 h 27"/>
                <a:gd name="T2" fmla="*/ 2 w 20"/>
                <a:gd name="T3" fmla="*/ 0 h 27"/>
                <a:gd name="T4" fmla="*/ 0 w 20"/>
                <a:gd name="T5" fmla="*/ 26 h 27"/>
                <a:gd name="T6" fmla="*/ 9 w 20"/>
                <a:gd name="T7" fmla="*/ 26 h 27"/>
                <a:gd name="T8" fmla="*/ 12 w 20"/>
                <a:gd name="T9" fmla="*/ 2 h 27"/>
                <a:gd name="T10" fmla="*/ 4 w 20"/>
                <a:gd name="T11" fmla="*/ 0 h 27"/>
              </a:gdLst>
              <a:ahLst/>
              <a:cxnLst>
                <a:cxn ang="0">
                  <a:pos x="T0" y="T1"/>
                </a:cxn>
                <a:cxn ang="0">
                  <a:pos x="T2" y="T3"/>
                </a:cxn>
                <a:cxn ang="0">
                  <a:pos x="T4" y="T5"/>
                </a:cxn>
                <a:cxn ang="0">
                  <a:pos x="T6" y="T7"/>
                </a:cxn>
                <a:cxn ang="0">
                  <a:pos x="T8" y="T9"/>
                </a:cxn>
                <a:cxn ang="0">
                  <a:pos x="T10" y="T11"/>
                </a:cxn>
              </a:cxnLst>
              <a:rect l="0" t="0" r="r" b="b"/>
              <a:pathLst>
                <a:path w="20" h="27">
                  <a:moveTo>
                    <a:pt x="4" y="0"/>
                  </a:moveTo>
                  <a:lnTo>
                    <a:pt x="2" y="0"/>
                  </a:lnTo>
                  <a:lnTo>
                    <a:pt x="0" y="26"/>
                  </a:lnTo>
                  <a:lnTo>
                    <a:pt x="9" y="26"/>
                  </a:lnTo>
                  <a:lnTo>
                    <a:pt x="12" y="2"/>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36" name="Freeform 335"/>
            <p:cNvSpPr>
              <a:spLocks/>
            </p:cNvSpPr>
            <p:nvPr/>
          </p:nvSpPr>
          <p:spPr bwMode="auto">
            <a:xfrm>
              <a:off x="5035" y="593"/>
              <a:ext cx="20" cy="20"/>
            </a:xfrm>
            <a:custGeom>
              <a:avLst/>
              <a:gdLst>
                <a:gd name="T0" fmla="*/ 7 w 20"/>
                <a:gd name="T1" fmla="*/ 0 h 20"/>
                <a:gd name="T2" fmla="*/ 0 w 20"/>
                <a:gd name="T3" fmla="*/ 9 h 20"/>
                <a:gd name="T4" fmla="*/ 4 w 20"/>
                <a:gd name="T5" fmla="*/ 14 h 20"/>
                <a:gd name="T6" fmla="*/ 9 w 20"/>
                <a:gd name="T7" fmla="*/ 9 h 20"/>
                <a:gd name="T8" fmla="*/ 9 w 20"/>
                <a:gd name="T9" fmla="*/ 2 h 20"/>
                <a:gd name="T10" fmla="*/ 7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7" y="0"/>
                  </a:moveTo>
                  <a:lnTo>
                    <a:pt x="0" y="9"/>
                  </a:lnTo>
                  <a:lnTo>
                    <a:pt x="4" y="14"/>
                  </a:lnTo>
                  <a:lnTo>
                    <a:pt x="9" y="9"/>
                  </a:lnTo>
                  <a:lnTo>
                    <a:pt x="9" y="2"/>
                  </a:lnTo>
                  <a:lnTo>
                    <a:pt x="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37" name="Freeform 336"/>
            <p:cNvSpPr>
              <a:spLocks/>
            </p:cNvSpPr>
            <p:nvPr/>
          </p:nvSpPr>
          <p:spPr bwMode="auto">
            <a:xfrm>
              <a:off x="5040" y="595"/>
              <a:ext cx="24" cy="22"/>
            </a:xfrm>
            <a:custGeom>
              <a:avLst/>
              <a:gdLst>
                <a:gd name="T0" fmla="*/ 4 w 24"/>
                <a:gd name="T1" fmla="*/ 0 h 22"/>
                <a:gd name="T2" fmla="*/ 0 w 24"/>
                <a:gd name="T3" fmla="*/ 9 h 22"/>
                <a:gd name="T4" fmla="*/ 16 w 24"/>
                <a:gd name="T5" fmla="*/ 21 h 22"/>
                <a:gd name="T6" fmla="*/ 23 w 24"/>
                <a:gd name="T7" fmla="*/ 14 h 22"/>
                <a:gd name="T8" fmla="*/ 4 w 24"/>
                <a:gd name="T9" fmla="*/ 0 h 22"/>
              </a:gdLst>
              <a:ahLst/>
              <a:cxnLst>
                <a:cxn ang="0">
                  <a:pos x="T0" y="T1"/>
                </a:cxn>
                <a:cxn ang="0">
                  <a:pos x="T2" y="T3"/>
                </a:cxn>
                <a:cxn ang="0">
                  <a:pos x="T4" y="T5"/>
                </a:cxn>
                <a:cxn ang="0">
                  <a:pos x="T6" y="T7"/>
                </a:cxn>
                <a:cxn ang="0">
                  <a:pos x="T8" y="T9"/>
                </a:cxn>
              </a:cxnLst>
              <a:rect l="0" t="0" r="r" b="b"/>
              <a:pathLst>
                <a:path w="24" h="22">
                  <a:moveTo>
                    <a:pt x="4" y="0"/>
                  </a:moveTo>
                  <a:lnTo>
                    <a:pt x="0" y="9"/>
                  </a:lnTo>
                  <a:lnTo>
                    <a:pt x="16" y="21"/>
                  </a:lnTo>
                  <a:lnTo>
                    <a:pt x="23" y="14"/>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38" name="Freeform 337"/>
            <p:cNvSpPr>
              <a:spLocks/>
            </p:cNvSpPr>
            <p:nvPr/>
          </p:nvSpPr>
          <p:spPr bwMode="auto">
            <a:xfrm>
              <a:off x="5054" y="610"/>
              <a:ext cx="20" cy="21"/>
            </a:xfrm>
            <a:custGeom>
              <a:avLst/>
              <a:gdLst>
                <a:gd name="T0" fmla="*/ 9 w 20"/>
                <a:gd name="T1" fmla="*/ 0 h 21"/>
                <a:gd name="T2" fmla="*/ 0 w 20"/>
                <a:gd name="T3" fmla="*/ 4 h 21"/>
                <a:gd name="T4" fmla="*/ 4 w 20"/>
                <a:gd name="T5" fmla="*/ 19 h 21"/>
                <a:gd name="T6" fmla="*/ 12 w 20"/>
                <a:gd name="T7" fmla="*/ 21 h 21"/>
                <a:gd name="T8" fmla="*/ 14 w 20"/>
                <a:gd name="T9" fmla="*/ 19 h 21"/>
                <a:gd name="T10" fmla="*/ 9 w 20"/>
                <a:gd name="T11" fmla="*/ 0 h 21"/>
              </a:gdLst>
              <a:ahLst/>
              <a:cxnLst>
                <a:cxn ang="0">
                  <a:pos x="T0" y="T1"/>
                </a:cxn>
                <a:cxn ang="0">
                  <a:pos x="T2" y="T3"/>
                </a:cxn>
                <a:cxn ang="0">
                  <a:pos x="T4" y="T5"/>
                </a:cxn>
                <a:cxn ang="0">
                  <a:pos x="T6" y="T7"/>
                </a:cxn>
                <a:cxn ang="0">
                  <a:pos x="T8" y="T9"/>
                </a:cxn>
                <a:cxn ang="0">
                  <a:pos x="T10" y="T11"/>
                </a:cxn>
              </a:cxnLst>
              <a:rect l="0" t="0" r="r" b="b"/>
              <a:pathLst>
                <a:path w="20" h="21">
                  <a:moveTo>
                    <a:pt x="9" y="0"/>
                  </a:moveTo>
                  <a:lnTo>
                    <a:pt x="0" y="4"/>
                  </a:lnTo>
                  <a:lnTo>
                    <a:pt x="4" y="19"/>
                  </a:lnTo>
                  <a:lnTo>
                    <a:pt x="12" y="21"/>
                  </a:lnTo>
                  <a:lnTo>
                    <a:pt x="14" y="19"/>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39" name="Freeform 338"/>
            <p:cNvSpPr>
              <a:spLocks/>
            </p:cNvSpPr>
            <p:nvPr/>
          </p:nvSpPr>
          <p:spPr bwMode="auto">
            <a:xfrm>
              <a:off x="5047" y="622"/>
              <a:ext cx="20" cy="20"/>
            </a:xfrm>
            <a:custGeom>
              <a:avLst/>
              <a:gdLst>
                <a:gd name="T0" fmla="*/ 14 w 20"/>
                <a:gd name="T1" fmla="*/ 0 h 20"/>
                <a:gd name="T2" fmla="*/ 0 w 20"/>
                <a:gd name="T3" fmla="*/ 7 h 20"/>
                <a:gd name="T4" fmla="*/ 0 w 20"/>
                <a:gd name="T5" fmla="*/ 16 h 20"/>
                <a:gd name="T6" fmla="*/ 2 w 20"/>
                <a:gd name="T7" fmla="*/ 16 h 20"/>
                <a:gd name="T8" fmla="*/ 19 w 20"/>
                <a:gd name="T9" fmla="*/ 9 h 20"/>
                <a:gd name="T10" fmla="*/ 14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14" y="0"/>
                  </a:moveTo>
                  <a:lnTo>
                    <a:pt x="0" y="7"/>
                  </a:lnTo>
                  <a:lnTo>
                    <a:pt x="0" y="16"/>
                  </a:lnTo>
                  <a:lnTo>
                    <a:pt x="2" y="16"/>
                  </a:lnTo>
                  <a:lnTo>
                    <a:pt x="19" y="9"/>
                  </a:lnTo>
                  <a:lnTo>
                    <a:pt x="1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40" name="Freeform 339"/>
            <p:cNvSpPr>
              <a:spLocks/>
            </p:cNvSpPr>
            <p:nvPr/>
          </p:nvSpPr>
          <p:spPr bwMode="auto">
            <a:xfrm>
              <a:off x="5045" y="485"/>
              <a:ext cx="36" cy="38"/>
            </a:xfrm>
            <a:custGeom>
              <a:avLst/>
              <a:gdLst>
                <a:gd name="T0" fmla="*/ 21 w 36"/>
                <a:gd name="T1" fmla="*/ 0 h 38"/>
                <a:gd name="T2" fmla="*/ 11 w 36"/>
                <a:gd name="T3" fmla="*/ 2 h 38"/>
                <a:gd name="T4" fmla="*/ 4 w 36"/>
                <a:gd name="T5" fmla="*/ 7 h 38"/>
                <a:gd name="T6" fmla="*/ 0 w 36"/>
                <a:gd name="T7" fmla="*/ 31 h 38"/>
                <a:gd name="T8" fmla="*/ 19 w 36"/>
                <a:gd name="T9" fmla="*/ 38 h 38"/>
                <a:gd name="T10" fmla="*/ 35 w 36"/>
                <a:gd name="T11" fmla="*/ 28 h 38"/>
                <a:gd name="T12" fmla="*/ 33 w 36"/>
                <a:gd name="T13" fmla="*/ 11 h 38"/>
                <a:gd name="T14" fmla="*/ 21 w 36"/>
                <a:gd name="T15" fmla="*/ 0 h 3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6" h="38">
                  <a:moveTo>
                    <a:pt x="21" y="0"/>
                  </a:moveTo>
                  <a:lnTo>
                    <a:pt x="11" y="2"/>
                  </a:lnTo>
                  <a:lnTo>
                    <a:pt x="4" y="7"/>
                  </a:lnTo>
                  <a:lnTo>
                    <a:pt x="0" y="31"/>
                  </a:lnTo>
                  <a:lnTo>
                    <a:pt x="19" y="38"/>
                  </a:lnTo>
                  <a:lnTo>
                    <a:pt x="35" y="28"/>
                  </a:lnTo>
                  <a:lnTo>
                    <a:pt x="33" y="11"/>
                  </a:lnTo>
                  <a:lnTo>
                    <a:pt x="21" y="0"/>
                  </a:lnTo>
                </a:path>
              </a:pathLst>
            </a:custGeom>
            <a:solidFill>
              <a:srgbClr val="545454"/>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41" name="Freeform 340"/>
            <p:cNvSpPr>
              <a:spLocks/>
            </p:cNvSpPr>
            <p:nvPr/>
          </p:nvSpPr>
          <p:spPr bwMode="auto">
            <a:xfrm>
              <a:off x="5040" y="511"/>
              <a:ext cx="26" cy="20"/>
            </a:xfrm>
            <a:custGeom>
              <a:avLst/>
              <a:gdLst>
                <a:gd name="T0" fmla="*/ 7 w 26"/>
                <a:gd name="T1" fmla="*/ 0 h 20"/>
                <a:gd name="T2" fmla="*/ 0 w 26"/>
                <a:gd name="T3" fmla="*/ 4 h 20"/>
                <a:gd name="T4" fmla="*/ 0 w 26"/>
                <a:gd name="T5" fmla="*/ 7 h 20"/>
                <a:gd name="T6" fmla="*/ 21 w 26"/>
                <a:gd name="T7" fmla="*/ 16 h 20"/>
                <a:gd name="T8" fmla="*/ 26 w 26"/>
                <a:gd name="T9" fmla="*/ 7 h 20"/>
                <a:gd name="T10" fmla="*/ 7 w 26"/>
                <a:gd name="T11" fmla="*/ 0 h 20"/>
              </a:gdLst>
              <a:ahLst/>
              <a:cxnLst>
                <a:cxn ang="0">
                  <a:pos x="T0" y="T1"/>
                </a:cxn>
                <a:cxn ang="0">
                  <a:pos x="T2" y="T3"/>
                </a:cxn>
                <a:cxn ang="0">
                  <a:pos x="T4" y="T5"/>
                </a:cxn>
                <a:cxn ang="0">
                  <a:pos x="T6" y="T7"/>
                </a:cxn>
                <a:cxn ang="0">
                  <a:pos x="T8" y="T9"/>
                </a:cxn>
                <a:cxn ang="0">
                  <a:pos x="T10" y="T11"/>
                </a:cxn>
              </a:cxnLst>
              <a:rect l="0" t="0" r="r" b="b"/>
              <a:pathLst>
                <a:path w="26" h="20">
                  <a:moveTo>
                    <a:pt x="7" y="0"/>
                  </a:moveTo>
                  <a:lnTo>
                    <a:pt x="0" y="4"/>
                  </a:lnTo>
                  <a:lnTo>
                    <a:pt x="0" y="7"/>
                  </a:lnTo>
                  <a:lnTo>
                    <a:pt x="21" y="16"/>
                  </a:lnTo>
                  <a:lnTo>
                    <a:pt x="26" y="7"/>
                  </a:lnTo>
                  <a:lnTo>
                    <a:pt x="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42" name="Freeform 341"/>
            <p:cNvSpPr>
              <a:spLocks/>
            </p:cNvSpPr>
            <p:nvPr/>
          </p:nvSpPr>
          <p:spPr bwMode="auto">
            <a:xfrm>
              <a:off x="5040" y="487"/>
              <a:ext cx="20" cy="29"/>
            </a:xfrm>
            <a:custGeom>
              <a:avLst/>
              <a:gdLst>
                <a:gd name="T0" fmla="*/ 7 w 20"/>
                <a:gd name="T1" fmla="*/ 0 h 29"/>
                <a:gd name="T2" fmla="*/ 4 w 20"/>
                <a:gd name="T3" fmla="*/ 2 h 29"/>
                <a:gd name="T4" fmla="*/ 0 w 20"/>
                <a:gd name="T5" fmla="*/ 28 h 29"/>
                <a:gd name="T6" fmla="*/ 9 w 20"/>
                <a:gd name="T7" fmla="*/ 28 h 29"/>
                <a:gd name="T8" fmla="*/ 14 w 20"/>
                <a:gd name="T9" fmla="*/ 4 h 29"/>
                <a:gd name="T10" fmla="*/ 7 w 20"/>
                <a:gd name="T11" fmla="*/ 0 h 29"/>
              </a:gdLst>
              <a:ahLst/>
              <a:cxnLst>
                <a:cxn ang="0">
                  <a:pos x="T0" y="T1"/>
                </a:cxn>
                <a:cxn ang="0">
                  <a:pos x="T2" y="T3"/>
                </a:cxn>
                <a:cxn ang="0">
                  <a:pos x="T4" y="T5"/>
                </a:cxn>
                <a:cxn ang="0">
                  <a:pos x="T6" y="T7"/>
                </a:cxn>
                <a:cxn ang="0">
                  <a:pos x="T8" y="T9"/>
                </a:cxn>
                <a:cxn ang="0">
                  <a:pos x="T10" y="T11"/>
                </a:cxn>
              </a:cxnLst>
              <a:rect l="0" t="0" r="r" b="b"/>
              <a:pathLst>
                <a:path w="20" h="29">
                  <a:moveTo>
                    <a:pt x="7" y="0"/>
                  </a:moveTo>
                  <a:lnTo>
                    <a:pt x="4" y="2"/>
                  </a:lnTo>
                  <a:lnTo>
                    <a:pt x="0" y="28"/>
                  </a:lnTo>
                  <a:lnTo>
                    <a:pt x="9" y="28"/>
                  </a:lnTo>
                  <a:lnTo>
                    <a:pt x="14" y="4"/>
                  </a:lnTo>
                  <a:lnTo>
                    <a:pt x="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43" name="Freeform 342"/>
            <p:cNvSpPr>
              <a:spLocks/>
            </p:cNvSpPr>
            <p:nvPr/>
          </p:nvSpPr>
          <p:spPr bwMode="auto">
            <a:xfrm>
              <a:off x="5047" y="482"/>
              <a:ext cx="20" cy="20"/>
            </a:xfrm>
            <a:custGeom>
              <a:avLst/>
              <a:gdLst>
                <a:gd name="T0" fmla="*/ 9 w 20"/>
                <a:gd name="T1" fmla="*/ 0 h 20"/>
                <a:gd name="T2" fmla="*/ 7 w 20"/>
                <a:gd name="T3" fmla="*/ 0 h 20"/>
                <a:gd name="T4" fmla="*/ 0 w 20"/>
                <a:gd name="T5" fmla="*/ 4 h 20"/>
                <a:gd name="T6" fmla="*/ 4 w 20"/>
                <a:gd name="T7" fmla="*/ 14 h 20"/>
                <a:gd name="T8" fmla="*/ 12 w 20"/>
                <a:gd name="T9" fmla="*/ 9 h 20"/>
                <a:gd name="T10" fmla="*/ 9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9" y="0"/>
                  </a:moveTo>
                  <a:lnTo>
                    <a:pt x="7" y="0"/>
                  </a:lnTo>
                  <a:lnTo>
                    <a:pt x="0" y="4"/>
                  </a:lnTo>
                  <a:lnTo>
                    <a:pt x="4" y="14"/>
                  </a:lnTo>
                  <a:lnTo>
                    <a:pt x="12" y="9"/>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44" name="Freeform 343"/>
            <p:cNvSpPr>
              <a:spLocks/>
            </p:cNvSpPr>
            <p:nvPr/>
          </p:nvSpPr>
          <p:spPr bwMode="auto">
            <a:xfrm>
              <a:off x="5057" y="480"/>
              <a:ext cx="20" cy="20"/>
            </a:xfrm>
            <a:custGeom>
              <a:avLst/>
              <a:gdLst>
                <a:gd name="T0" fmla="*/ 12 w 20"/>
                <a:gd name="T1" fmla="*/ 0 h 20"/>
                <a:gd name="T2" fmla="*/ 0 w 20"/>
                <a:gd name="T3" fmla="*/ 2 h 20"/>
                <a:gd name="T4" fmla="*/ 0 w 20"/>
                <a:gd name="T5" fmla="*/ 11 h 20"/>
                <a:gd name="T6" fmla="*/ 9 w 20"/>
                <a:gd name="T7" fmla="*/ 9 h 20"/>
                <a:gd name="T8" fmla="*/ 12 w 20"/>
                <a:gd name="T9" fmla="*/ 2 h 20"/>
                <a:gd name="T10" fmla="*/ 12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12" y="0"/>
                  </a:moveTo>
                  <a:lnTo>
                    <a:pt x="0" y="2"/>
                  </a:lnTo>
                  <a:lnTo>
                    <a:pt x="0" y="11"/>
                  </a:lnTo>
                  <a:lnTo>
                    <a:pt x="9" y="9"/>
                  </a:lnTo>
                  <a:lnTo>
                    <a:pt x="12" y="2"/>
                  </a:lnTo>
                  <a:lnTo>
                    <a:pt x="12"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45" name="Freeform 344"/>
            <p:cNvSpPr>
              <a:spLocks/>
            </p:cNvSpPr>
            <p:nvPr/>
          </p:nvSpPr>
          <p:spPr bwMode="auto">
            <a:xfrm>
              <a:off x="5064" y="482"/>
              <a:ext cx="20" cy="20"/>
            </a:xfrm>
            <a:custGeom>
              <a:avLst/>
              <a:gdLst>
                <a:gd name="T0" fmla="*/ 4 w 20"/>
                <a:gd name="T1" fmla="*/ 0 h 20"/>
                <a:gd name="T2" fmla="*/ 0 w 20"/>
                <a:gd name="T3" fmla="*/ 4 h 20"/>
                <a:gd name="T4" fmla="*/ 12 w 20"/>
                <a:gd name="T5" fmla="*/ 16 h 20"/>
                <a:gd name="T6" fmla="*/ 19 w 20"/>
                <a:gd name="T7" fmla="*/ 14 h 20"/>
                <a:gd name="T8" fmla="*/ 19 w 20"/>
                <a:gd name="T9" fmla="*/ 11 h 20"/>
                <a:gd name="T10" fmla="*/ 4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4" y="0"/>
                  </a:moveTo>
                  <a:lnTo>
                    <a:pt x="0" y="4"/>
                  </a:lnTo>
                  <a:lnTo>
                    <a:pt x="12" y="16"/>
                  </a:lnTo>
                  <a:lnTo>
                    <a:pt x="19" y="14"/>
                  </a:lnTo>
                  <a:lnTo>
                    <a:pt x="19" y="11"/>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46" name="Freeform 345"/>
            <p:cNvSpPr>
              <a:spLocks/>
            </p:cNvSpPr>
            <p:nvPr/>
          </p:nvSpPr>
          <p:spPr bwMode="auto">
            <a:xfrm>
              <a:off x="5073" y="497"/>
              <a:ext cx="20" cy="21"/>
            </a:xfrm>
            <a:custGeom>
              <a:avLst/>
              <a:gdLst>
                <a:gd name="T0" fmla="*/ 9 w 20"/>
                <a:gd name="T1" fmla="*/ 0 h 21"/>
                <a:gd name="T2" fmla="*/ 0 w 20"/>
                <a:gd name="T3" fmla="*/ 0 h 21"/>
                <a:gd name="T4" fmla="*/ 2 w 20"/>
                <a:gd name="T5" fmla="*/ 16 h 21"/>
                <a:gd name="T6" fmla="*/ 9 w 20"/>
                <a:gd name="T7" fmla="*/ 21 h 21"/>
                <a:gd name="T8" fmla="*/ 11 w 20"/>
                <a:gd name="T9" fmla="*/ 19 h 21"/>
                <a:gd name="T10" fmla="*/ 9 w 20"/>
                <a:gd name="T11" fmla="*/ 0 h 21"/>
              </a:gdLst>
              <a:ahLst/>
              <a:cxnLst>
                <a:cxn ang="0">
                  <a:pos x="T0" y="T1"/>
                </a:cxn>
                <a:cxn ang="0">
                  <a:pos x="T2" y="T3"/>
                </a:cxn>
                <a:cxn ang="0">
                  <a:pos x="T4" y="T5"/>
                </a:cxn>
                <a:cxn ang="0">
                  <a:pos x="T6" y="T7"/>
                </a:cxn>
                <a:cxn ang="0">
                  <a:pos x="T8" y="T9"/>
                </a:cxn>
                <a:cxn ang="0">
                  <a:pos x="T10" y="T11"/>
                </a:cxn>
              </a:cxnLst>
              <a:rect l="0" t="0" r="r" b="b"/>
              <a:pathLst>
                <a:path w="20" h="21">
                  <a:moveTo>
                    <a:pt x="9" y="0"/>
                  </a:moveTo>
                  <a:lnTo>
                    <a:pt x="0" y="0"/>
                  </a:lnTo>
                  <a:lnTo>
                    <a:pt x="2" y="16"/>
                  </a:lnTo>
                  <a:lnTo>
                    <a:pt x="9" y="21"/>
                  </a:lnTo>
                  <a:lnTo>
                    <a:pt x="11" y="19"/>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47" name="Freeform 346"/>
            <p:cNvSpPr>
              <a:spLocks/>
            </p:cNvSpPr>
            <p:nvPr/>
          </p:nvSpPr>
          <p:spPr bwMode="auto">
            <a:xfrm>
              <a:off x="5062" y="509"/>
              <a:ext cx="21" cy="20"/>
            </a:xfrm>
            <a:custGeom>
              <a:avLst/>
              <a:gdLst>
                <a:gd name="T0" fmla="*/ 16 w 21"/>
                <a:gd name="T1" fmla="*/ 0 h 20"/>
                <a:gd name="T2" fmla="*/ 0 w 21"/>
                <a:gd name="T3" fmla="*/ 9 h 20"/>
                <a:gd name="T4" fmla="*/ 0 w 21"/>
                <a:gd name="T5" fmla="*/ 19 h 20"/>
                <a:gd name="T6" fmla="*/ 2 w 21"/>
                <a:gd name="T7" fmla="*/ 19 h 20"/>
                <a:gd name="T8" fmla="*/ 21 w 21"/>
                <a:gd name="T9" fmla="*/ 9 h 20"/>
                <a:gd name="T10" fmla="*/ 16 w 21"/>
                <a:gd name="T11" fmla="*/ 0 h 20"/>
              </a:gdLst>
              <a:ahLst/>
              <a:cxnLst>
                <a:cxn ang="0">
                  <a:pos x="T0" y="T1"/>
                </a:cxn>
                <a:cxn ang="0">
                  <a:pos x="T2" y="T3"/>
                </a:cxn>
                <a:cxn ang="0">
                  <a:pos x="T4" y="T5"/>
                </a:cxn>
                <a:cxn ang="0">
                  <a:pos x="T6" y="T7"/>
                </a:cxn>
                <a:cxn ang="0">
                  <a:pos x="T8" y="T9"/>
                </a:cxn>
                <a:cxn ang="0">
                  <a:pos x="T10" y="T11"/>
                </a:cxn>
              </a:cxnLst>
              <a:rect l="0" t="0" r="r" b="b"/>
              <a:pathLst>
                <a:path w="21" h="20">
                  <a:moveTo>
                    <a:pt x="16" y="0"/>
                  </a:moveTo>
                  <a:lnTo>
                    <a:pt x="0" y="9"/>
                  </a:lnTo>
                  <a:lnTo>
                    <a:pt x="0" y="19"/>
                  </a:lnTo>
                  <a:lnTo>
                    <a:pt x="2" y="19"/>
                  </a:lnTo>
                  <a:lnTo>
                    <a:pt x="21" y="9"/>
                  </a:lnTo>
                  <a:lnTo>
                    <a:pt x="16"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48" name="Freeform 347"/>
            <p:cNvSpPr>
              <a:spLocks/>
            </p:cNvSpPr>
            <p:nvPr/>
          </p:nvSpPr>
          <p:spPr bwMode="auto">
            <a:xfrm>
              <a:off x="4793" y="417"/>
              <a:ext cx="26" cy="24"/>
            </a:xfrm>
            <a:custGeom>
              <a:avLst/>
              <a:gdLst>
                <a:gd name="T0" fmla="*/ 16 w 26"/>
                <a:gd name="T1" fmla="*/ 0 h 24"/>
                <a:gd name="T2" fmla="*/ 2 w 26"/>
                <a:gd name="T3" fmla="*/ 2 h 24"/>
                <a:gd name="T4" fmla="*/ 0 w 26"/>
                <a:gd name="T5" fmla="*/ 12 h 24"/>
                <a:gd name="T6" fmla="*/ 9 w 26"/>
                <a:gd name="T7" fmla="*/ 23 h 24"/>
                <a:gd name="T8" fmla="*/ 14 w 26"/>
                <a:gd name="T9" fmla="*/ 23 h 24"/>
                <a:gd name="T10" fmla="*/ 26 w 26"/>
                <a:gd name="T11" fmla="*/ 9 h 24"/>
                <a:gd name="T12" fmla="*/ 16 w 26"/>
                <a:gd name="T13" fmla="*/ 0 h 24"/>
              </a:gdLst>
              <a:ahLst/>
              <a:cxnLst>
                <a:cxn ang="0">
                  <a:pos x="T0" y="T1"/>
                </a:cxn>
                <a:cxn ang="0">
                  <a:pos x="T2" y="T3"/>
                </a:cxn>
                <a:cxn ang="0">
                  <a:pos x="T4" y="T5"/>
                </a:cxn>
                <a:cxn ang="0">
                  <a:pos x="T6" y="T7"/>
                </a:cxn>
                <a:cxn ang="0">
                  <a:pos x="T8" y="T9"/>
                </a:cxn>
                <a:cxn ang="0">
                  <a:pos x="T10" y="T11"/>
                </a:cxn>
                <a:cxn ang="0">
                  <a:pos x="T12" y="T13"/>
                </a:cxn>
              </a:cxnLst>
              <a:rect l="0" t="0" r="r" b="b"/>
              <a:pathLst>
                <a:path w="26" h="24">
                  <a:moveTo>
                    <a:pt x="16" y="0"/>
                  </a:moveTo>
                  <a:lnTo>
                    <a:pt x="2" y="2"/>
                  </a:lnTo>
                  <a:lnTo>
                    <a:pt x="0" y="12"/>
                  </a:lnTo>
                  <a:lnTo>
                    <a:pt x="9" y="23"/>
                  </a:lnTo>
                  <a:lnTo>
                    <a:pt x="14" y="23"/>
                  </a:lnTo>
                  <a:lnTo>
                    <a:pt x="26" y="9"/>
                  </a:lnTo>
                  <a:lnTo>
                    <a:pt x="16" y="0"/>
                  </a:lnTo>
                </a:path>
              </a:pathLst>
            </a:custGeom>
            <a:solidFill>
              <a:srgbClr val="545454"/>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49" name="Freeform 348"/>
            <p:cNvSpPr>
              <a:spLocks/>
            </p:cNvSpPr>
            <p:nvPr/>
          </p:nvSpPr>
          <p:spPr bwMode="auto">
            <a:xfrm>
              <a:off x="4807" y="415"/>
              <a:ext cx="20" cy="20"/>
            </a:xfrm>
            <a:custGeom>
              <a:avLst/>
              <a:gdLst>
                <a:gd name="T0" fmla="*/ 4 w 20"/>
                <a:gd name="T1" fmla="*/ 0 h 20"/>
                <a:gd name="T2" fmla="*/ 0 w 20"/>
                <a:gd name="T3" fmla="*/ 4 h 20"/>
                <a:gd name="T4" fmla="*/ 9 w 20"/>
                <a:gd name="T5" fmla="*/ 14 h 20"/>
                <a:gd name="T6" fmla="*/ 16 w 20"/>
                <a:gd name="T7" fmla="*/ 14 h 20"/>
                <a:gd name="T8" fmla="*/ 19 w 20"/>
                <a:gd name="T9" fmla="*/ 12 h 20"/>
                <a:gd name="T10" fmla="*/ 4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4" y="0"/>
                  </a:moveTo>
                  <a:lnTo>
                    <a:pt x="0" y="4"/>
                  </a:lnTo>
                  <a:lnTo>
                    <a:pt x="9" y="14"/>
                  </a:lnTo>
                  <a:lnTo>
                    <a:pt x="16" y="14"/>
                  </a:lnTo>
                  <a:lnTo>
                    <a:pt x="19" y="12"/>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50" name="Freeform 349"/>
            <p:cNvSpPr>
              <a:spLocks/>
            </p:cNvSpPr>
            <p:nvPr/>
          </p:nvSpPr>
          <p:spPr bwMode="auto">
            <a:xfrm>
              <a:off x="4802" y="425"/>
              <a:ext cx="22" cy="21"/>
            </a:xfrm>
            <a:custGeom>
              <a:avLst/>
              <a:gdLst>
                <a:gd name="T0" fmla="*/ 11 w 22"/>
                <a:gd name="T1" fmla="*/ 0 h 21"/>
                <a:gd name="T2" fmla="*/ 0 w 22"/>
                <a:gd name="T3" fmla="*/ 14 h 21"/>
                <a:gd name="T4" fmla="*/ 4 w 22"/>
                <a:gd name="T5" fmla="*/ 21 h 21"/>
                <a:gd name="T6" fmla="*/ 7 w 22"/>
                <a:gd name="T7" fmla="*/ 21 h 21"/>
                <a:gd name="T8" fmla="*/ 21 w 22"/>
                <a:gd name="T9" fmla="*/ 4 h 21"/>
                <a:gd name="T10" fmla="*/ 11 w 22"/>
                <a:gd name="T11" fmla="*/ 0 h 21"/>
              </a:gdLst>
              <a:ahLst/>
              <a:cxnLst>
                <a:cxn ang="0">
                  <a:pos x="T0" y="T1"/>
                </a:cxn>
                <a:cxn ang="0">
                  <a:pos x="T2" y="T3"/>
                </a:cxn>
                <a:cxn ang="0">
                  <a:pos x="T4" y="T5"/>
                </a:cxn>
                <a:cxn ang="0">
                  <a:pos x="T6" y="T7"/>
                </a:cxn>
                <a:cxn ang="0">
                  <a:pos x="T8" y="T9"/>
                </a:cxn>
                <a:cxn ang="0">
                  <a:pos x="T10" y="T11"/>
                </a:cxn>
              </a:cxnLst>
              <a:rect l="0" t="0" r="r" b="b"/>
              <a:pathLst>
                <a:path w="22" h="21">
                  <a:moveTo>
                    <a:pt x="11" y="0"/>
                  </a:moveTo>
                  <a:lnTo>
                    <a:pt x="0" y="14"/>
                  </a:lnTo>
                  <a:lnTo>
                    <a:pt x="4" y="21"/>
                  </a:lnTo>
                  <a:lnTo>
                    <a:pt x="7" y="21"/>
                  </a:lnTo>
                  <a:lnTo>
                    <a:pt x="21" y="4"/>
                  </a:lnTo>
                  <a:lnTo>
                    <a:pt x="11"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51" name="Freeform 350"/>
            <p:cNvSpPr>
              <a:spLocks/>
            </p:cNvSpPr>
            <p:nvPr/>
          </p:nvSpPr>
          <p:spPr bwMode="auto">
            <a:xfrm>
              <a:off x="4797" y="437"/>
              <a:ext cx="20" cy="20"/>
            </a:xfrm>
            <a:custGeom>
              <a:avLst/>
              <a:gdLst>
                <a:gd name="T0" fmla="*/ 9 w 20"/>
                <a:gd name="T1" fmla="*/ 0 h 20"/>
                <a:gd name="T2" fmla="*/ 4 w 20"/>
                <a:gd name="T3" fmla="*/ 0 h 20"/>
                <a:gd name="T4" fmla="*/ 0 w 20"/>
                <a:gd name="T5" fmla="*/ 7 h 20"/>
                <a:gd name="T6" fmla="*/ 2 w 20"/>
                <a:gd name="T7" fmla="*/ 9 h 20"/>
                <a:gd name="T8" fmla="*/ 9 w 20"/>
                <a:gd name="T9" fmla="*/ 9 h 20"/>
                <a:gd name="T10" fmla="*/ 9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9" y="0"/>
                  </a:moveTo>
                  <a:lnTo>
                    <a:pt x="4" y="0"/>
                  </a:lnTo>
                  <a:lnTo>
                    <a:pt x="0" y="7"/>
                  </a:lnTo>
                  <a:lnTo>
                    <a:pt x="2" y="9"/>
                  </a:lnTo>
                  <a:lnTo>
                    <a:pt x="9" y="9"/>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52" name="Freeform 351"/>
            <p:cNvSpPr>
              <a:spLocks/>
            </p:cNvSpPr>
            <p:nvPr/>
          </p:nvSpPr>
          <p:spPr bwMode="auto">
            <a:xfrm>
              <a:off x="4788" y="427"/>
              <a:ext cx="20" cy="20"/>
            </a:xfrm>
            <a:custGeom>
              <a:avLst/>
              <a:gdLst>
                <a:gd name="T0" fmla="*/ 9 w 20"/>
                <a:gd name="T1" fmla="*/ 0 h 20"/>
                <a:gd name="T2" fmla="*/ 0 w 20"/>
                <a:gd name="T3" fmla="*/ 2 h 20"/>
                <a:gd name="T4" fmla="*/ 9 w 20"/>
                <a:gd name="T5" fmla="*/ 16 h 20"/>
                <a:gd name="T6" fmla="*/ 19 w 20"/>
                <a:gd name="T7" fmla="*/ 11 h 20"/>
                <a:gd name="T8" fmla="*/ 9 w 20"/>
                <a:gd name="T9" fmla="*/ 0 h 20"/>
              </a:gdLst>
              <a:ahLst/>
              <a:cxnLst>
                <a:cxn ang="0">
                  <a:pos x="T0" y="T1"/>
                </a:cxn>
                <a:cxn ang="0">
                  <a:pos x="T2" y="T3"/>
                </a:cxn>
                <a:cxn ang="0">
                  <a:pos x="T4" y="T5"/>
                </a:cxn>
                <a:cxn ang="0">
                  <a:pos x="T6" y="T7"/>
                </a:cxn>
                <a:cxn ang="0">
                  <a:pos x="T8" y="T9"/>
                </a:cxn>
              </a:cxnLst>
              <a:rect l="0" t="0" r="r" b="b"/>
              <a:pathLst>
                <a:path w="20" h="20">
                  <a:moveTo>
                    <a:pt x="9" y="0"/>
                  </a:moveTo>
                  <a:lnTo>
                    <a:pt x="0" y="2"/>
                  </a:lnTo>
                  <a:lnTo>
                    <a:pt x="9" y="16"/>
                  </a:lnTo>
                  <a:lnTo>
                    <a:pt x="19" y="11"/>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53" name="Freeform 352"/>
            <p:cNvSpPr>
              <a:spLocks/>
            </p:cNvSpPr>
            <p:nvPr/>
          </p:nvSpPr>
          <p:spPr bwMode="auto">
            <a:xfrm>
              <a:off x="4788" y="415"/>
              <a:ext cx="20" cy="20"/>
            </a:xfrm>
            <a:custGeom>
              <a:avLst/>
              <a:gdLst>
                <a:gd name="T0" fmla="*/ 7 w 20"/>
                <a:gd name="T1" fmla="*/ 0 h 20"/>
                <a:gd name="T2" fmla="*/ 2 w 20"/>
                <a:gd name="T3" fmla="*/ 0 h 20"/>
                <a:gd name="T4" fmla="*/ 0 w 20"/>
                <a:gd name="T5" fmla="*/ 14 h 20"/>
                <a:gd name="T6" fmla="*/ 9 w 20"/>
                <a:gd name="T7" fmla="*/ 14 h 20"/>
                <a:gd name="T8" fmla="*/ 12 w 20"/>
                <a:gd name="T9" fmla="*/ 4 h 20"/>
                <a:gd name="T10" fmla="*/ 7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7" y="0"/>
                  </a:moveTo>
                  <a:lnTo>
                    <a:pt x="2" y="0"/>
                  </a:lnTo>
                  <a:lnTo>
                    <a:pt x="0" y="14"/>
                  </a:lnTo>
                  <a:lnTo>
                    <a:pt x="9" y="14"/>
                  </a:lnTo>
                  <a:lnTo>
                    <a:pt x="12" y="4"/>
                  </a:lnTo>
                  <a:lnTo>
                    <a:pt x="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54" name="Freeform 353"/>
            <p:cNvSpPr>
              <a:spLocks/>
            </p:cNvSpPr>
            <p:nvPr/>
          </p:nvSpPr>
          <p:spPr bwMode="auto">
            <a:xfrm>
              <a:off x="4795" y="413"/>
              <a:ext cx="20" cy="20"/>
            </a:xfrm>
            <a:custGeom>
              <a:avLst/>
              <a:gdLst>
                <a:gd name="T0" fmla="*/ 16 w 20"/>
                <a:gd name="T1" fmla="*/ 0 h 20"/>
                <a:gd name="T2" fmla="*/ 0 w 20"/>
                <a:gd name="T3" fmla="*/ 2 h 20"/>
                <a:gd name="T4" fmla="*/ 0 w 20"/>
                <a:gd name="T5" fmla="*/ 12 h 20"/>
                <a:gd name="T6" fmla="*/ 14 w 20"/>
                <a:gd name="T7" fmla="*/ 9 h 20"/>
                <a:gd name="T8" fmla="*/ 16 w 20"/>
                <a:gd name="T9" fmla="*/ 2 h 20"/>
                <a:gd name="T10" fmla="*/ 16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16" y="0"/>
                  </a:moveTo>
                  <a:lnTo>
                    <a:pt x="0" y="2"/>
                  </a:lnTo>
                  <a:lnTo>
                    <a:pt x="0" y="12"/>
                  </a:lnTo>
                  <a:lnTo>
                    <a:pt x="14" y="9"/>
                  </a:lnTo>
                  <a:lnTo>
                    <a:pt x="16" y="2"/>
                  </a:lnTo>
                  <a:lnTo>
                    <a:pt x="16"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55" name="Freeform 354"/>
            <p:cNvSpPr>
              <a:spLocks/>
            </p:cNvSpPr>
            <p:nvPr/>
          </p:nvSpPr>
          <p:spPr bwMode="auto">
            <a:xfrm>
              <a:off x="5201" y="559"/>
              <a:ext cx="21" cy="24"/>
            </a:xfrm>
            <a:custGeom>
              <a:avLst/>
              <a:gdLst>
                <a:gd name="T0" fmla="*/ 21 w 21"/>
                <a:gd name="T1" fmla="*/ 0 h 24"/>
                <a:gd name="T2" fmla="*/ 12 w 21"/>
                <a:gd name="T3" fmla="*/ 0 h 24"/>
                <a:gd name="T4" fmla="*/ 0 w 21"/>
                <a:gd name="T5" fmla="*/ 12 h 24"/>
                <a:gd name="T6" fmla="*/ 4 w 21"/>
                <a:gd name="T7" fmla="*/ 19 h 24"/>
                <a:gd name="T8" fmla="*/ 19 w 21"/>
                <a:gd name="T9" fmla="*/ 23 h 24"/>
                <a:gd name="T10" fmla="*/ 21 w 21"/>
                <a:gd name="T11" fmla="*/ 19 h 24"/>
                <a:gd name="T12" fmla="*/ 21 w 21"/>
                <a:gd name="T13" fmla="*/ 0 h 24"/>
              </a:gdLst>
              <a:ahLst/>
              <a:cxnLst>
                <a:cxn ang="0">
                  <a:pos x="T0" y="T1"/>
                </a:cxn>
                <a:cxn ang="0">
                  <a:pos x="T2" y="T3"/>
                </a:cxn>
                <a:cxn ang="0">
                  <a:pos x="T4" y="T5"/>
                </a:cxn>
                <a:cxn ang="0">
                  <a:pos x="T6" y="T7"/>
                </a:cxn>
                <a:cxn ang="0">
                  <a:pos x="T8" y="T9"/>
                </a:cxn>
                <a:cxn ang="0">
                  <a:pos x="T10" y="T11"/>
                </a:cxn>
                <a:cxn ang="0">
                  <a:pos x="T12" y="T13"/>
                </a:cxn>
              </a:cxnLst>
              <a:rect l="0" t="0" r="r" b="b"/>
              <a:pathLst>
                <a:path w="21" h="24">
                  <a:moveTo>
                    <a:pt x="21" y="0"/>
                  </a:moveTo>
                  <a:lnTo>
                    <a:pt x="12" y="0"/>
                  </a:lnTo>
                  <a:lnTo>
                    <a:pt x="0" y="12"/>
                  </a:lnTo>
                  <a:lnTo>
                    <a:pt x="4" y="19"/>
                  </a:lnTo>
                  <a:lnTo>
                    <a:pt x="19" y="23"/>
                  </a:lnTo>
                  <a:lnTo>
                    <a:pt x="21" y="19"/>
                  </a:lnTo>
                  <a:lnTo>
                    <a:pt x="21" y="0"/>
                  </a:lnTo>
                </a:path>
              </a:pathLst>
            </a:custGeom>
            <a:solidFill>
              <a:srgbClr val="545454"/>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56" name="Freeform 355"/>
            <p:cNvSpPr>
              <a:spLocks/>
            </p:cNvSpPr>
            <p:nvPr/>
          </p:nvSpPr>
          <p:spPr bwMode="auto">
            <a:xfrm>
              <a:off x="5213" y="554"/>
              <a:ext cx="20" cy="20"/>
            </a:xfrm>
            <a:custGeom>
              <a:avLst/>
              <a:gdLst>
                <a:gd name="T0" fmla="*/ 14 w 20"/>
                <a:gd name="T1" fmla="*/ 0 h 20"/>
                <a:gd name="T2" fmla="*/ 0 w 20"/>
                <a:gd name="T3" fmla="*/ 0 h 20"/>
                <a:gd name="T4" fmla="*/ 0 w 20"/>
                <a:gd name="T5" fmla="*/ 9 h 20"/>
                <a:gd name="T6" fmla="*/ 9 w 20"/>
                <a:gd name="T7" fmla="*/ 9 h 20"/>
                <a:gd name="T8" fmla="*/ 14 w 20"/>
                <a:gd name="T9" fmla="*/ 4 h 20"/>
                <a:gd name="T10" fmla="*/ 14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14" y="0"/>
                  </a:moveTo>
                  <a:lnTo>
                    <a:pt x="0" y="0"/>
                  </a:lnTo>
                  <a:lnTo>
                    <a:pt x="0" y="9"/>
                  </a:lnTo>
                  <a:lnTo>
                    <a:pt x="9" y="9"/>
                  </a:lnTo>
                  <a:lnTo>
                    <a:pt x="14" y="4"/>
                  </a:lnTo>
                  <a:lnTo>
                    <a:pt x="1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57" name="Freeform 356"/>
            <p:cNvSpPr>
              <a:spLocks/>
            </p:cNvSpPr>
            <p:nvPr/>
          </p:nvSpPr>
          <p:spPr bwMode="auto">
            <a:xfrm>
              <a:off x="5217" y="559"/>
              <a:ext cx="20" cy="22"/>
            </a:xfrm>
            <a:custGeom>
              <a:avLst/>
              <a:gdLst>
                <a:gd name="T0" fmla="*/ 9 w 20"/>
                <a:gd name="T1" fmla="*/ 0 h 22"/>
                <a:gd name="T2" fmla="*/ 0 w 20"/>
                <a:gd name="T3" fmla="*/ 0 h 22"/>
                <a:gd name="T4" fmla="*/ 0 w 20"/>
                <a:gd name="T5" fmla="*/ 19 h 22"/>
                <a:gd name="T6" fmla="*/ 9 w 20"/>
                <a:gd name="T7" fmla="*/ 21 h 22"/>
                <a:gd name="T8" fmla="*/ 9 w 20"/>
                <a:gd name="T9" fmla="*/ 0 h 22"/>
              </a:gdLst>
              <a:ahLst/>
              <a:cxnLst>
                <a:cxn ang="0">
                  <a:pos x="T0" y="T1"/>
                </a:cxn>
                <a:cxn ang="0">
                  <a:pos x="T2" y="T3"/>
                </a:cxn>
                <a:cxn ang="0">
                  <a:pos x="T4" y="T5"/>
                </a:cxn>
                <a:cxn ang="0">
                  <a:pos x="T6" y="T7"/>
                </a:cxn>
                <a:cxn ang="0">
                  <a:pos x="T8" y="T9"/>
                </a:cxn>
              </a:cxnLst>
              <a:rect l="0" t="0" r="r" b="b"/>
              <a:pathLst>
                <a:path w="20" h="22">
                  <a:moveTo>
                    <a:pt x="9" y="0"/>
                  </a:moveTo>
                  <a:lnTo>
                    <a:pt x="0" y="0"/>
                  </a:lnTo>
                  <a:lnTo>
                    <a:pt x="0" y="19"/>
                  </a:lnTo>
                  <a:lnTo>
                    <a:pt x="9" y="21"/>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58" name="Freeform 357"/>
            <p:cNvSpPr>
              <a:spLocks/>
            </p:cNvSpPr>
            <p:nvPr/>
          </p:nvSpPr>
          <p:spPr bwMode="auto">
            <a:xfrm>
              <a:off x="5215" y="576"/>
              <a:ext cx="20" cy="20"/>
            </a:xfrm>
            <a:custGeom>
              <a:avLst/>
              <a:gdLst>
                <a:gd name="T0" fmla="*/ 2 w 20"/>
                <a:gd name="T1" fmla="*/ 0 h 20"/>
                <a:gd name="T2" fmla="*/ 0 w 20"/>
                <a:gd name="T3" fmla="*/ 4 h 20"/>
                <a:gd name="T4" fmla="*/ 2 w 20"/>
                <a:gd name="T5" fmla="*/ 11 h 20"/>
                <a:gd name="T6" fmla="*/ 7 w 20"/>
                <a:gd name="T7" fmla="*/ 11 h 20"/>
                <a:gd name="T8" fmla="*/ 11 w 20"/>
                <a:gd name="T9" fmla="*/ 4 h 20"/>
                <a:gd name="T10" fmla="*/ 2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2" y="0"/>
                  </a:moveTo>
                  <a:lnTo>
                    <a:pt x="0" y="4"/>
                  </a:lnTo>
                  <a:lnTo>
                    <a:pt x="2" y="11"/>
                  </a:lnTo>
                  <a:lnTo>
                    <a:pt x="7" y="11"/>
                  </a:lnTo>
                  <a:lnTo>
                    <a:pt x="11" y="4"/>
                  </a:lnTo>
                  <a:lnTo>
                    <a:pt x="2"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59" name="Freeform 358"/>
            <p:cNvSpPr>
              <a:spLocks/>
            </p:cNvSpPr>
            <p:nvPr/>
          </p:nvSpPr>
          <p:spPr bwMode="auto">
            <a:xfrm>
              <a:off x="5201" y="574"/>
              <a:ext cx="21" cy="20"/>
            </a:xfrm>
            <a:custGeom>
              <a:avLst/>
              <a:gdLst>
                <a:gd name="T0" fmla="*/ 7 w 21"/>
                <a:gd name="T1" fmla="*/ 0 h 20"/>
                <a:gd name="T2" fmla="*/ 0 w 21"/>
                <a:gd name="T3" fmla="*/ 7 h 20"/>
                <a:gd name="T4" fmla="*/ 2 w 21"/>
                <a:gd name="T5" fmla="*/ 9 h 20"/>
                <a:gd name="T6" fmla="*/ 16 w 21"/>
                <a:gd name="T7" fmla="*/ 14 h 20"/>
                <a:gd name="T8" fmla="*/ 21 w 21"/>
                <a:gd name="T9" fmla="*/ 4 h 20"/>
                <a:gd name="T10" fmla="*/ 7 w 21"/>
                <a:gd name="T11" fmla="*/ 0 h 20"/>
              </a:gdLst>
              <a:ahLst/>
              <a:cxnLst>
                <a:cxn ang="0">
                  <a:pos x="T0" y="T1"/>
                </a:cxn>
                <a:cxn ang="0">
                  <a:pos x="T2" y="T3"/>
                </a:cxn>
                <a:cxn ang="0">
                  <a:pos x="T4" y="T5"/>
                </a:cxn>
                <a:cxn ang="0">
                  <a:pos x="T6" y="T7"/>
                </a:cxn>
                <a:cxn ang="0">
                  <a:pos x="T8" y="T9"/>
                </a:cxn>
                <a:cxn ang="0">
                  <a:pos x="T10" y="T11"/>
                </a:cxn>
              </a:cxnLst>
              <a:rect l="0" t="0" r="r" b="b"/>
              <a:pathLst>
                <a:path w="21" h="20">
                  <a:moveTo>
                    <a:pt x="7" y="0"/>
                  </a:moveTo>
                  <a:lnTo>
                    <a:pt x="0" y="7"/>
                  </a:lnTo>
                  <a:lnTo>
                    <a:pt x="2" y="9"/>
                  </a:lnTo>
                  <a:lnTo>
                    <a:pt x="16" y="14"/>
                  </a:lnTo>
                  <a:lnTo>
                    <a:pt x="21" y="4"/>
                  </a:lnTo>
                  <a:lnTo>
                    <a:pt x="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60" name="Freeform 359"/>
            <p:cNvSpPr>
              <a:spLocks/>
            </p:cNvSpPr>
            <p:nvPr/>
          </p:nvSpPr>
          <p:spPr bwMode="auto">
            <a:xfrm>
              <a:off x="5194" y="569"/>
              <a:ext cx="20" cy="20"/>
            </a:xfrm>
            <a:custGeom>
              <a:avLst/>
              <a:gdLst>
                <a:gd name="T0" fmla="*/ 11 w 20"/>
                <a:gd name="T1" fmla="*/ 0 h 20"/>
                <a:gd name="T2" fmla="*/ 4 w 20"/>
                <a:gd name="T3" fmla="*/ 0 h 20"/>
                <a:gd name="T4" fmla="*/ 0 w 20"/>
                <a:gd name="T5" fmla="*/ 2 h 20"/>
                <a:gd name="T6" fmla="*/ 7 w 20"/>
                <a:gd name="T7" fmla="*/ 11 h 20"/>
                <a:gd name="T8" fmla="*/ 16 w 20"/>
                <a:gd name="T9" fmla="*/ 7 h 20"/>
                <a:gd name="T10" fmla="*/ 11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11" y="0"/>
                  </a:moveTo>
                  <a:lnTo>
                    <a:pt x="4" y="0"/>
                  </a:lnTo>
                  <a:lnTo>
                    <a:pt x="0" y="2"/>
                  </a:lnTo>
                  <a:lnTo>
                    <a:pt x="7" y="11"/>
                  </a:lnTo>
                  <a:lnTo>
                    <a:pt x="16" y="7"/>
                  </a:lnTo>
                  <a:lnTo>
                    <a:pt x="11"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61" name="Freeform 360"/>
            <p:cNvSpPr>
              <a:spLocks/>
            </p:cNvSpPr>
            <p:nvPr/>
          </p:nvSpPr>
          <p:spPr bwMode="auto">
            <a:xfrm>
              <a:off x="5198" y="554"/>
              <a:ext cx="20" cy="20"/>
            </a:xfrm>
            <a:custGeom>
              <a:avLst/>
              <a:gdLst>
                <a:gd name="T0" fmla="*/ 14 w 20"/>
                <a:gd name="T1" fmla="*/ 0 h 20"/>
                <a:gd name="T2" fmla="*/ 12 w 20"/>
                <a:gd name="T3" fmla="*/ 0 h 20"/>
                <a:gd name="T4" fmla="*/ 0 w 20"/>
                <a:gd name="T5" fmla="*/ 14 h 20"/>
                <a:gd name="T6" fmla="*/ 4 w 20"/>
                <a:gd name="T7" fmla="*/ 19 h 20"/>
                <a:gd name="T8" fmla="*/ 16 w 20"/>
                <a:gd name="T9" fmla="*/ 7 h 20"/>
                <a:gd name="T10" fmla="*/ 14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14" y="0"/>
                  </a:moveTo>
                  <a:lnTo>
                    <a:pt x="12" y="0"/>
                  </a:lnTo>
                  <a:lnTo>
                    <a:pt x="0" y="14"/>
                  </a:lnTo>
                  <a:lnTo>
                    <a:pt x="4" y="19"/>
                  </a:lnTo>
                  <a:lnTo>
                    <a:pt x="16" y="7"/>
                  </a:lnTo>
                  <a:lnTo>
                    <a:pt x="1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62" name="Freeform 361"/>
            <p:cNvSpPr>
              <a:spLocks/>
            </p:cNvSpPr>
            <p:nvPr/>
          </p:nvSpPr>
          <p:spPr bwMode="auto">
            <a:xfrm>
              <a:off x="5263" y="653"/>
              <a:ext cx="38" cy="60"/>
            </a:xfrm>
            <a:custGeom>
              <a:avLst/>
              <a:gdLst>
                <a:gd name="T0" fmla="*/ 26 w 38"/>
                <a:gd name="T1" fmla="*/ 0 h 60"/>
                <a:gd name="T2" fmla="*/ 14 w 38"/>
                <a:gd name="T3" fmla="*/ 2 h 60"/>
                <a:gd name="T4" fmla="*/ 4 w 38"/>
                <a:gd name="T5" fmla="*/ 9 h 60"/>
                <a:gd name="T6" fmla="*/ 0 w 38"/>
                <a:gd name="T7" fmla="*/ 38 h 60"/>
                <a:gd name="T8" fmla="*/ 4 w 38"/>
                <a:gd name="T9" fmla="*/ 52 h 60"/>
                <a:gd name="T10" fmla="*/ 12 w 38"/>
                <a:gd name="T11" fmla="*/ 60 h 60"/>
                <a:gd name="T12" fmla="*/ 19 w 38"/>
                <a:gd name="T13" fmla="*/ 52 h 60"/>
                <a:gd name="T14" fmla="*/ 28 w 38"/>
                <a:gd name="T15" fmla="*/ 38 h 60"/>
                <a:gd name="T16" fmla="*/ 38 w 38"/>
                <a:gd name="T17" fmla="*/ 12 h 60"/>
                <a:gd name="T18" fmla="*/ 26 w 38"/>
                <a:gd name="T19" fmla="*/ 0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8" h="60">
                  <a:moveTo>
                    <a:pt x="26" y="0"/>
                  </a:moveTo>
                  <a:lnTo>
                    <a:pt x="14" y="2"/>
                  </a:lnTo>
                  <a:lnTo>
                    <a:pt x="4" y="9"/>
                  </a:lnTo>
                  <a:lnTo>
                    <a:pt x="0" y="38"/>
                  </a:lnTo>
                  <a:lnTo>
                    <a:pt x="4" y="52"/>
                  </a:lnTo>
                  <a:lnTo>
                    <a:pt x="12" y="60"/>
                  </a:lnTo>
                  <a:lnTo>
                    <a:pt x="19" y="52"/>
                  </a:lnTo>
                  <a:lnTo>
                    <a:pt x="28" y="38"/>
                  </a:lnTo>
                  <a:lnTo>
                    <a:pt x="38" y="12"/>
                  </a:lnTo>
                  <a:lnTo>
                    <a:pt x="26" y="0"/>
                  </a:lnTo>
                </a:path>
              </a:pathLst>
            </a:custGeom>
            <a:solidFill>
              <a:srgbClr val="545454"/>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63" name="Freeform 362"/>
            <p:cNvSpPr>
              <a:spLocks/>
            </p:cNvSpPr>
            <p:nvPr/>
          </p:nvSpPr>
          <p:spPr bwMode="auto">
            <a:xfrm>
              <a:off x="5287" y="650"/>
              <a:ext cx="20" cy="20"/>
            </a:xfrm>
            <a:custGeom>
              <a:avLst/>
              <a:gdLst>
                <a:gd name="T0" fmla="*/ 4 w 20"/>
                <a:gd name="T1" fmla="*/ 0 h 20"/>
                <a:gd name="T2" fmla="*/ 0 w 20"/>
                <a:gd name="T3" fmla="*/ 4 h 20"/>
                <a:gd name="T4" fmla="*/ 12 w 20"/>
                <a:gd name="T5" fmla="*/ 16 h 20"/>
                <a:gd name="T6" fmla="*/ 19 w 20"/>
                <a:gd name="T7" fmla="*/ 16 h 20"/>
                <a:gd name="T8" fmla="*/ 19 w 20"/>
                <a:gd name="T9" fmla="*/ 12 h 20"/>
                <a:gd name="T10" fmla="*/ 4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4" y="0"/>
                  </a:moveTo>
                  <a:lnTo>
                    <a:pt x="0" y="4"/>
                  </a:lnTo>
                  <a:lnTo>
                    <a:pt x="12" y="16"/>
                  </a:lnTo>
                  <a:lnTo>
                    <a:pt x="19" y="16"/>
                  </a:lnTo>
                  <a:lnTo>
                    <a:pt x="19" y="12"/>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64" name="Freeform 363"/>
            <p:cNvSpPr>
              <a:spLocks/>
            </p:cNvSpPr>
            <p:nvPr/>
          </p:nvSpPr>
          <p:spPr bwMode="auto">
            <a:xfrm>
              <a:off x="5287" y="662"/>
              <a:ext cx="20" cy="31"/>
            </a:xfrm>
            <a:custGeom>
              <a:avLst/>
              <a:gdLst>
                <a:gd name="T0" fmla="*/ 9 w 20"/>
                <a:gd name="T1" fmla="*/ 0 h 31"/>
                <a:gd name="T2" fmla="*/ 0 w 20"/>
                <a:gd name="T3" fmla="*/ 26 h 31"/>
                <a:gd name="T4" fmla="*/ 9 w 20"/>
                <a:gd name="T5" fmla="*/ 31 h 31"/>
                <a:gd name="T6" fmla="*/ 19 w 20"/>
                <a:gd name="T7" fmla="*/ 4 h 31"/>
                <a:gd name="T8" fmla="*/ 9 w 20"/>
                <a:gd name="T9" fmla="*/ 0 h 31"/>
              </a:gdLst>
              <a:ahLst/>
              <a:cxnLst>
                <a:cxn ang="0">
                  <a:pos x="T0" y="T1"/>
                </a:cxn>
                <a:cxn ang="0">
                  <a:pos x="T2" y="T3"/>
                </a:cxn>
                <a:cxn ang="0">
                  <a:pos x="T4" y="T5"/>
                </a:cxn>
                <a:cxn ang="0">
                  <a:pos x="T6" y="T7"/>
                </a:cxn>
                <a:cxn ang="0">
                  <a:pos x="T8" y="T9"/>
                </a:cxn>
              </a:cxnLst>
              <a:rect l="0" t="0" r="r" b="b"/>
              <a:pathLst>
                <a:path w="20" h="31">
                  <a:moveTo>
                    <a:pt x="9" y="0"/>
                  </a:moveTo>
                  <a:lnTo>
                    <a:pt x="0" y="26"/>
                  </a:lnTo>
                  <a:lnTo>
                    <a:pt x="9" y="31"/>
                  </a:lnTo>
                  <a:lnTo>
                    <a:pt x="19" y="4"/>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65" name="Freeform 364"/>
            <p:cNvSpPr>
              <a:spLocks/>
            </p:cNvSpPr>
            <p:nvPr/>
          </p:nvSpPr>
          <p:spPr bwMode="auto">
            <a:xfrm>
              <a:off x="5277" y="689"/>
              <a:ext cx="20" cy="20"/>
            </a:xfrm>
            <a:custGeom>
              <a:avLst/>
              <a:gdLst>
                <a:gd name="T0" fmla="*/ 9 w 20"/>
                <a:gd name="T1" fmla="*/ 0 h 20"/>
                <a:gd name="T2" fmla="*/ 0 w 20"/>
                <a:gd name="T3" fmla="*/ 14 h 20"/>
                <a:gd name="T4" fmla="*/ 7 w 20"/>
                <a:gd name="T5" fmla="*/ 19 h 20"/>
                <a:gd name="T6" fmla="*/ 9 w 20"/>
                <a:gd name="T7" fmla="*/ 19 h 20"/>
                <a:gd name="T8" fmla="*/ 19 w 20"/>
                <a:gd name="T9" fmla="*/ 4 h 20"/>
                <a:gd name="T10" fmla="*/ 9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9" y="0"/>
                  </a:moveTo>
                  <a:lnTo>
                    <a:pt x="0" y="14"/>
                  </a:lnTo>
                  <a:lnTo>
                    <a:pt x="7" y="19"/>
                  </a:lnTo>
                  <a:lnTo>
                    <a:pt x="9" y="19"/>
                  </a:lnTo>
                  <a:lnTo>
                    <a:pt x="19" y="4"/>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66" name="Freeform 365"/>
            <p:cNvSpPr>
              <a:spLocks/>
            </p:cNvSpPr>
            <p:nvPr/>
          </p:nvSpPr>
          <p:spPr bwMode="auto">
            <a:xfrm>
              <a:off x="5273" y="703"/>
              <a:ext cx="20" cy="20"/>
            </a:xfrm>
            <a:custGeom>
              <a:avLst/>
              <a:gdLst>
                <a:gd name="T0" fmla="*/ 7 w 20"/>
                <a:gd name="T1" fmla="*/ 0 h 20"/>
                <a:gd name="T2" fmla="*/ 0 w 20"/>
                <a:gd name="T3" fmla="*/ 7 h 20"/>
                <a:gd name="T4" fmla="*/ 0 w 20"/>
                <a:gd name="T5" fmla="*/ 12 h 20"/>
                <a:gd name="T6" fmla="*/ 2 w 20"/>
                <a:gd name="T7" fmla="*/ 16 h 20"/>
                <a:gd name="T8" fmla="*/ 12 w 20"/>
                <a:gd name="T9" fmla="*/ 4 h 20"/>
                <a:gd name="T10" fmla="*/ 7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7" y="0"/>
                  </a:moveTo>
                  <a:lnTo>
                    <a:pt x="0" y="7"/>
                  </a:lnTo>
                  <a:lnTo>
                    <a:pt x="0" y="12"/>
                  </a:lnTo>
                  <a:lnTo>
                    <a:pt x="2" y="16"/>
                  </a:lnTo>
                  <a:lnTo>
                    <a:pt x="12" y="4"/>
                  </a:lnTo>
                  <a:lnTo>
                    <a:pt x="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67" name="Freeform 366"/>
            <p:cNvSpPr>
              <a:spLocks/>
            </p:cNvSpPr>
            <p:nvPr/>
          </p:nvSpPr>
          <p:spPr bwMode="auto">
            <a:xfrm>
              <a:off x="5263" y="703"/>
              <a:ext cx="20" cy="20"/>
            </a:xfrm>
            <a:custGeom>
              <a:avLst/>
              <a:gdLst>
                <a:gd name="T0" fmla="*/ 7 w 20"/>
                <a:gd name="T1" fmla="*/ 0 h 20"/>
                <a:gd name="T2" fmla="*/ 0 w 20"/>
                <a:gd name="T3" fmla="*/ 4 h 20"/>
                <a:gd name="T4" fmla="*/ 9 w 20"/>
                <a:gd name="T5" fmla="*/ 12 h 20"/>
                <a:gd name="T6" fmla="*/ 14 w 20"/>
                <a:gd name="T7" fmla="*/ 7 h 20"/>
                <a:gd name="T8" fmla="*/ 7 w 20"/>
                <a:gd name="T9" fmla="*/ 0 h 20"/>
              </a:gdLst>
              <a:ahLst/>
              <a:cxnLst>
                <a:cxn ang="0">
                  <a:pos x="T0" y="T1"/>
                </a:cxn>
                <a:cxn ang="0">
                  <a:pos x="T2" y="T3"/>
                </a:cxn>
                <a:cxn ang="0">
                  <a:pos x="T4" y="T5"/>
                </a:cxn>
                <a:cxn ang="0">
                  <a:pos x="T6" y="T7"/>
                </a:cxn>
                <a:cxn ang="0">
                  <a:pos x="T8" y="T9"/>
                </a:cxn>
              </a:cxnLst>
              <a:rect l="0" t="0" r="r" b="b"/>
              <a:pathLst>
                <a:path w="20" h="20">
                  <a:moveTo>
                    <a:pt x="7" y="0"/>
                  </a:moveTo>
                  <a:lnTo>
                    <a:pt x="0" y="4"/>
                  </a:lnTo>
                  <a:lnTo>
                    <a:pt x="9" y="12"/>
                  </a:lnTo>
                  <a:lnTo>
                    <a:pt x="14" y="7"/>
                  </a:lnTo>
                  <a:lnTo>
                    <a:pt x="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68" name="Freeform 367"/>
            <p:cNvSpPr>
              <a:spLocks/>
            </p:cNvSpPr>
            <p:nvPr/>
          </p:nvSpPr>
          <p:spPr bwMode="auto">
            <a:xfrm>
              <a:off x="5258" y="689"/>
              <a:ext cx="20" cy="20"/>
            </a:xfrm>
            <a:custGeom>
              <a:avLst/>
              <a:gdLst>
                <a:gd name="T0" fmla="*/ 9 w 20"/>
                <a:gd name="T1" fmla="*/ 0 h 20"/>
                <a:gd name="T2" fmla="*/ 0 w 20"/>
                <a:gd name="T3" fmla="*/ 2 h 20"/>
                <a:gd name="T4" fmla="*/ 4 w 20"/>
                <a:gd name="T5" fmla="*/ 19 h 20"/>
                <a:gd name="T6" fmla="*/ 14 w 20"/>
                <a:gd name="T7" fmla="*/ 14 h 20"/>
                <a:gd name="T8" fmla="*/ 9 w 20"/>
                <a:gd name="T9" fmla="*/ 0 h 20"/>
              </a:gdLst>
              <a:ahLst/>
              <a:cxnLst>
                <a:cxn ang="0">
                  <a:pos x="T0" y="T1"/>
                </a:cxn>
                <a:cxn ang="0">
                  <a:pos x="T2" y="T3"/>
                </a:cxn>
                <a:cxn ang="0">
                  <a:pos x="T4" y="T5"/>
                </a:cxn>
                <a:cxn ang="0">
                  <a:pos x="T6" y="T7"/>
                </a:cxn>
                <a:cxn ang="0">
                  <a:pos x="T8" y="T9"/>
                </a:cxn>
              </a:cxnLst>
              <a:rect l="0" t="0" r="r" b="b"/>
              <a:pathLst>
                <a:path w="20" h="20">
                  <a:moveTo>
                    <a:pt x="9" y="0"/>
                  </a:moveTo>
                  <a:lnTo>
                    <a:pt x="0" y="2"/>
                  </a:lnTo>
                  <a:lnTo>
                    <a:pt x="4" y="19"/>
                  </a:lnTo>
                  <a:lnTo>
                    <a:pt x="14" y="14"/>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69" name="Freeform 368"/>
            <p:cNvSpPr>
              <a:spLocks/>
            </p:cNvSpPr>
            <p:nvPr/>
          </p:nvSpPr>
          <p:spPr bwMode="auto">
            <a:xfrm>
              <a:off x="5258" y="658"/>
              <a:ext cx="20" cy="33"/>
            </a:xfrm>
            <a:custGeom>
              <a:avLst/>
              <a:gdLst>
                <a:gd name="T0" fmla="*/ 7 w 20"/>
                <a:gd name="T1" fmla="*/ 0 h 33"/>
                <a:gd name="T2" fmla="*/ 4 w 20"/>
                <a:gd name="T3" fmla="*/ 2 h 33"/>
                <a:gd name="T4" fmla="*/ 0 w 20"/>
                <a:gd name="T5" fmla="*/ 33 h 33"/>
                <a:gd name="T6" fmla="*/ 9 w 20"/>
                <a:gd name="T7" fmla="*/ 33 h 33"/>
                <a:gd name="T8" fmla="*/ 14 w 20"/>
                <a:gd name="T9" fmla="*/ 4 h 33"/>
                <a:gd name="T10" fmla="*/ 7 w 20"/>
                <a:gd name="T11" fmla="*/ 0 h 33"/>
              </a:gdLst>
              <a:ahLst/>
              <a:cxnLst>
                <a:cxn ang="0">
                  <a:pos x="T0" y="T1"/>
                </a:cxn>
                <a:cxn ang="0">
                  <a:pos x="T2" y="T3"/>
                </a:cxn>
                <a:cxn ang="0">
                  <a:pos x="T4" y="T5"/>
                </a:cxn>
                <a:cxn ang="0">
                  <a:pos x="T6" y="T7"/>
                </a:cxn>
                <a:cxn ang="0">
                  <a:pos x="T8" y="T9"/>
                </a:cxn>
                <a:cxn ang="0">
                  <a:pos x="T10" y="T11"/>
                </a:cxn>
              </a:cxnLst>
              <a:rect l="0" t="0" r="r" b="b"/>
              <a:pathLst>
                <a:path w="20" h="33">
                  <a:moveTo>
                    <a:pt x="7" y="0"/>
                  </a:moveTo>
                  <a:lnTo>
                    <a:pt x="4" y="2"/>
                  </a:lnTo>
                  <a:lnTo>
                    <a:pt x="0" y="33"/>
                  </a:lnTo>
                  <a:lnTo>
                    <a:pt x="9" y="33"/>
                  </a:lnTo>
                  <a:lnTo>
                    <a:pt x="14" y="4"/>
                  </a:lnTo>
                  <a:lnTo>
                    <a:pt x="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70" name="Freeform 369"/>
            <p:cNvSpPr>
              <a:spLocks/>
            </p:cNvSpPr>
            <p:nvPr/>
          </p:nvSpPr>
          <p:spPr bwMode="auto">
            <a:xfrm>
              <a:off x="5265" y="650"/>
              <a:ext cx="20" cy="20"/>
            </a:xfrm>
            <a:custGeom>
              <a:avLst/>
              <a:gdLst>
                <a:gd name="T0" fmla="*/ 12 w 20"/>
                <a:gd name="T1" fmla="*/ 0 h 20"/>
                <a:gd name="T2" fmla="*/ 9 w 20"/>
                <a:gd name="T3" fmla="*/ 0 h 20"/>
                <a:gd name="T4" fmla="*/ 0 w 20"/>
                <a:gd name="T5" fmla="*/ 7 h 20"/>
                <a:gd name="T6" fmla="*/ 4 w 20"/>
                <a:gd name="T7" fmla="*/ 16 h 20"/>
                <a:gd name="T8" fmla="*/ 14 w 20"/>
                <a:gd name="T9" fmla="*/ 9 h 20"/>
                <a:gd name="T10" fmla="*/ 12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12" y="0"/>
                  </a:moveTo>
                  <a:lnTo>
                    <a:pt x="9" y="0"/>
                  </a:lnTo>
                  <a:lnTo>
                    <a:pt x="0" y="7"/>
                  </a:lnTo>
                  <a:lnTo>
                    <a:pt x="4" y="16"/>
                  </a:lnTo>
                  <a:lnTo>
                    <a:pt x="14" y="9"/>
                  </a:lnTo>
                  <a:lnTo>
                    <a:pt x="12"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71" name="Freeform 370"/>
            <p:cNvSpPr>
              <a:spLocks/>
            </p:cNvSpPr>
            <p:nvPr/>
          </p:nvSpPr>
          <p:spPr bwMode="auto">
            <a:xfrm>
              <a:off x="5277" y="648"/>
              <a:ext cx="20" cy="20"/>
            </a:xfrm>
            <a:custGeom>
              <a:avLst/>
              <a:gdLst>
                <a:gd name="T0" fmla="*/ 14 w 20"/>
                <a:gd name="T1" fmla="*/ 0 h 20"/>
                <a:gd name="T2" fmla="*/ 0 w 20"/>
                <a:gd name="T3" fmla="*/ 2 h 20"/>
                <a:gd name="T4" fmla="*/ 0 w 20"/>
                <a:gd name="T5" fmla="*/ 12 h 20"/>
                <a:gd name="T6" fmla="*/ 11 w 20"/>
                <a:gd name="T7" fmla="*/ 9 h 20"/>
                <a:gd name="T8" fmla="*/ 14 w 20"/>
                <a:gd name="T9" fmla="*/ 2 h 20"/>
                <a:gd name="T10" fmla="*/ 14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14" y="0"/>
                  </a:moveTo>
                  <a:lnTo>
                    <a:pt x="0" y="2"/>
                  </a:lnTo>
                  <a:lnTo>
                    <a:pt x="0" y="12"/>
                  </a:lnTo>
                  <a:lnTo>
                    <a:pt x="11" y="9"/>
                  </a:lnTo>
                  <a:lnTo>
                    <a:pt x="14" y="2"/>
                  </a:lnTo>
                  <a:lnTo>
                    <a:pt x="1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72" name="Freeform 371"/>
            <p:cNvSpPr>
              <a:spLocks/>
            </p:cNvSpPr>
            <p:nvPr/>
          </p:nvSpPr>
          <p:spPr bwMode="auto">
            <a:xfrm>
              <a:off x="5614" y="658"/>
              <a:ext cx="40" cy="24"/>
            </a:xfrm>
            <a:custGeom>
              <a:avLst/>
              <a:gdLst>
                <a:gd name="T0" fmla="*/ 26 w 40"/>
                <a:gd name="T1" fmla="*/ 0 h 24"/>
                <a:gd name="T2" fmla="*/ 9 w 40"/>
                <a:gd name="T3" fmla="*/ 4 h 24"/>
                <a:gd name="T4" fmla="*/ 0 w 40"/>
                <a:gd name="T5" fmla="*/ 21 h 24"/>
                <a:gd name="T6" fmla="*/ 4 w 40"/>
                <a:gd name="T7" fmla="*/ 23 h 24"/>
                <a:gd name="T8" fmla="*/ 38 w 40"/>
                <a:gd name="T9" fmla="*/ 21 h 24"/>
                <a:gd name="T10" fmla="*/ 40 w 40"/>
                <a:gd name="T11" fmla="*/ 9 h 24"/>
                <a:gd name="T12" fmla="*/ 26 w 40"/>
                <a:gd name="T13" fmla="*/ 0 h 24"/>
              </a:gdLst>
              <a:ahLst/>
              <a:cxnLst>
                <a:cxn ang="0">
                  <a:pos x="T0" y="T1"/>
                </a:cxn>
                <a:cxn ang="0">
                  <a:pos x="T2" y="T3"/>
                </a:cxn>
                <a:cxn ang="0">
                  <a:pos x="T4" y="T5"/>
                </a:cxn>
                <a:cxn ang="0">
                  <a:pos x="T6" y="T7"/>
                </a:cxn>
                <a:cxn ang="0">
                  <a:pos x="T8" y="T9"/>
                </a:cxn>
                <a:cxn ang="0">
                  <a:pos x="T10" y="T11"/>
                </a:cxn>
                <a:cxn ang="0">
                  <a:pos x="T12" y="T13"/>
                </a:cxn>
              </a:cxnLst>
              <a:rect l="0" t="0" r="r" b="b"/>
              <a:pathLst>
                <a:path w="40" h="24">
                  <a:moveTo>
                    <a:pt x="26" y="0"/>
                  </a:moveTo>
                  <a:lnTo>
                    <a:pt x="9" y="4"/>
                  </a:lnTo>
                  <a:lnTo>
                    <a:pt x="0" y="21"/>
                  </a:lnTo>
                  <a:lnTo>
                    <a:pt x="4" y="23"/>
                  </a:lnTo>
                  <a:lnTo>
                    <a:pt x="38" y="21"/>
                  </a:lnTo>
                  <a:lnTo>
                    <a:pt x="40" y="9"/>
                  </a:lnTo>
                  <a:lnTo>
                    <a:pt x="26" y="0"/>
                  </a:lnTo>
                </a:path>
              </a:pathLst>
            </a:custGeom>
            <a:solidFill>
              <a:srgbClr val="545454"/>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73" name="Freeform 372"/>
            <p:cNvSpPr>
              <a:spLocks/>
            </p:cNvSpPr>
            <p:nvPr/>
          </p:nvSpPr>
          <p:spPr bwMode="auto">
            <a:xfrm>
              <a:off x="5647" y="667"/>
              <a:ext cx="20" cy="20"/>
            </a:xfrm>
            <a:custGeom>
              <a:avLst/>
              <a:gdLst>
                <a:gd name="T0" fmla="*/ 12 w 20"/>
                <a:gd name="T1" fmla="*/ 0 h 20"/>
                <a:gd name="T2" fmla="*/ 2 w 20"/>
                <a:gd name="T3" fmla="*/ 0 h 20"/>
                <a:gd name="T4" fmla="*/ 0 w 20"/>
                <a:gd name="T5" fmla="*/ 11 h 20"/>
                <a:gd name="T6" fmla="*/ 4 w 20"/>
                <a:gd name="T7" fmla="*/ 16 h 20"/>
                <a:gd name="T8" fmla="*/ 9 w 20"/>
                <a:gd name="T9" fmla="*/ 16 h 20"/>
                <a:gd name="T10" fmla="*/ 12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12" y="0"/>
                  </a:moveTo>
                  <a:lnTo>
                    <a:pt x="2" y="0"/>
                  </a:lnTo>
                  <a:lnTo>
                    <a:pt x="0" y="11"/>
                  </a:lnTo>
                  <a:lnTo>
                    <a:pt x="4" y="16"/>
                  </a:lnTo>
                  <a:lnTo>
                    <a:pt x="9" y="16"/>
                  </a:lnTo>
                  <a:lnTo>
                    <a:pt x="12"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74" name="Freeform 373"/>
            <p:cNvSpPr>
              <a:spLocks/>
            </p:cNvSpPr>
            <p:nvPr/>
          </p:nvSpPr>
          <p:spPr bwMode="auto">
            <a:xfrm>
              <a:off x="5616" y="674"/>
              <a:ext cx="36" cy="20"/>
            </a:xfrm>
            <a:custGeom>
              <a:avLst/>
              <a:gdLst>
                <a:gd name="T0" fmla="*/ 35 w 36"/>
                <a:gd name="T1" fmla="*/ 0 h 20"/>
                <a:gd name="T2" fmla="*/ 2 w 36"/>
                <a:gd name="T3" fmla="*/ 2 h 20"/>
                <a:gd name="T4" fmla="*/ 0 w 36"/>
                <a:gd name="T5" fmla="*/ 12 h 20"/>
                <a:gd name="T6" fmla="*/ 2 w 36"/>
                <a:gd name="T7" fmla="*/ 12 h 20"/>
                <a:gd name="T8" fmla="*/ 35 w 36"/>
                <a:gd name="T9" fmla="*/ 9 h 20"/>
                <a:gd name="T10" fmla="*/ 35 w 36"/>
                <a:gd name="T11" fmla="*/ 0 h 20"/>
              </a:gdLst>
              <a:ahLst/>
              <a:cxnLst>
                <a:cxn ang="0">
                  <a:pos x="T0" y="T1"/>
                </a:cxn>
                <a:cxn ang="0">
                  <a:pos x="T2" y="T3"/>
                </a:cxn>
                <a:cxn ang="0">
                  <a:pos x="T4" y="T5"/>
                </a:cxn>
                <a:cxn ang="0">
                  <a:pos x="T6" y="T7"/>
                </a:cxn>
                <a:cxn ang="0">
                  <a:pos x="T8" y="T9"/>
                </a:cxn>
                <a:cxn ang="0">
                  <a:pos x="T10" y="T11"/>
                </a:cxn>
              </a:cxnLst>
              <a:rect l="0" t="0" r="r" b="b"/>
              <a:pathLst>
                <a:path w="36" h="20">
                  <a:moveTo>
                    <a:pt x="35" y="0"/>
                  </a:moveTo>
                  <a:lnTo>
                    <a:pt x="2" y="2"/>
                  </a:lnTo>
                  <a:lnTo>
                    <a:pt x="0" y="12"/>
                  </a:lnTo>
                  <a:lnTo>
                    <a:pt x="2" y="12"/>
                  </a:lnTo>
                  <a:lnTo>
                    <a:pt x="35" y="9"/>
                  </a:lnTo>
                  <a:lnTo>
                    <a:pt x="35"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75" name="Freeform 374"/>
            <p:cNvSpPr>
              <a:spLocks/>
            </p:cNvSpPr>
            <p:nvPr/>
          </p:nvSpPr>
          <p:spPr bwMode="auto">
            <a:xfrm>
              <a:off x="5606" y="674"/>
              <a:ext cx="20" cy="20"/>
            </a:xfrm>
            <a:custGeom>
              <a:avLst/>
              <a:gdLst>
                <a:gd name="T0" fmla="*/ 9 w 20"/>
                <a:gd name="T1" fmla="*/ 0 h 20"/>
                <a:gd name="T2" fmla="*/ 2 w 20"/>
                <a:gd name="T3" fmla="*/ 2 h 20"/>
                <a:gd name="T4" fmla="*/ 0 w 20"/>
                <a:gd name="T5" fmla="*/ 7 h 20"/>
                <a:gd name="T6" fmla="*/ 9 w 20"/>
                <a:gd name="T7" fmla="*/ 12 h 20"/>
                <a:gd name="T8" fmla="*/ 14 w 20"/>
                <a:gd name="T9" fmla="*/ 2 h 20"/>
                <a:gd name="T10" fmla="*/ 9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9" y="0"/>
                  </a:moveTo>
                  <a:lnTo>
                    <a:pt x="2" y="2"/>
                  </a:lnTo>
                  <a:lnTo>
                    <a:pt x="0" y="7"/>
                  </a:lnTo>
                  <a:lnTo>
                    <a:pt x="9" y="12"/>
                  </a:lnTo>
                  <a:lnTo>
                    <a:pt x="14" y="2"/>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76" name="Freeform 375"/>
            <p:cNvSpPr>
              <a:spLocks/>
            </p:cNvSpPr>
            <p:nvPr/>
          </p:nvSpPr>
          <p:spPr bwMode="auto">
            <a:xfrm>
              <a:off x="5609" y="658"/>
              <a:ext cx="20" cy="24"/>
            </a:xfrm>
            <a:custGeom>
              <a:avLst/>
              <a:gdLst>
                <a:gd name="T0" fmla="*/ 11 w 20"/>
                <a:gd name="T1" fmla="*/ 0 h 24"/>
                <a:gd name="T2" fmla="*/ 0 w 20"/>
                <a:gd name="T3" fmla="*/ 19 h 24"/>
                <a:gd name="T4" fmla="*/ 9 w 20"/>
                <a:gd name="T5" fmla="*/ 23 h 24"/>
                <a:gd name="T6" fmla="*/ 19 w 20"/>
                <a:gd name="T7" fmla="*/ 7 h 24"/>
                <a:gd name="T8" fmla="*/ 11 w 20"/>
                <a:gd name="T9" fmla="*/ 0 h 24"/>
              </a:gdLst>
              <a:ahLst/>
              <a:cxnLst>
                <a:cxn ang="0">
                  <a:pos x="T0" y="T1"/>
                </a:cxn>
                <a:cxn ang="0">
                  <a:pos x="T2" y="T3"/>
                </a:cxn>
                <a:cxn ang="0">
                  <a:pos x="T4" y="T5"/>
                </a:cxn>
                <a:cxn ang="0">
                  <a:pos x="T6" y="T7"/>
                </a:cxn>
                <a:cxn ang="0">
                  <a:pos x="T8" y="T9"/>
                </a:cxn>
              </a:cxnLst>
              <a:rect l="0" t="0" r="r" b="b"/>
              <a:pathLst>
                <a:path w="20" h="24">
                  <a:moveTo>
                    <a:pt x="11" y="0"/>
                  </a:moveTo>
                  <a:lnTo>
                    <a:pt x="0" y="19"/>
                  </a:lnTo>
                  <a:lnTo>
                    <a:pt x="9" y="23"/>
                  </a:lnTo>
                  <a:lnTo>
                    <a:pt x="19" y="7"/>
                  </a:lnTo>
                  <a:lnTo>
                    <a:pt x="11"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77" name="Freeform 376"/>
            <p:cNvSpPr>
              <a:spLocks/>
            </p:cNvSpPr>
            <p:nvPr/>
          </p:nvSpPr>
          <p:spPr bwMode="auto">
            <a:xfrm>
              <a:off x="5621" y="653"/>
              <a:ext cx="21" cy="20"/>
            </a:xfrm>
            <a:custGeom>
              <a:avLst/>
              <a:gdLst>
                <a:gd name="T0" fmla="*/ 21 w 21"/>
                <a:gd name="T1" fmla="*/ 0 h 20"/>
                <a:gd name="T2" fmla="*/ 19 w 21"/>
                <a:gd name="T3" fmla="*/ 0 h 20"/>
                <a:gd name="T4" fmla="*/ 0 w 21"/>
                <a:gd name="T5" fmla="*/ 4 h 20"/>
                <a:gd name="T6" fmla="*/ 4 w 21"/>
                <a:gd name="T7" fmla="*/ 14 h 20"/>
                <a:gd name="T8" fmla="*/ 21 w 21"/>
                <a:gd name="T9" fmla="*/ 9 h 20"/>
                <a:gd name="T10" fmla="*/ 21 w 21"/>
                <a:gd name="T11" fmla="*/ 0 h 20"/>
              </a:gdLst>
              <a:ahLst/>
              <a:cxnLst>
                <a:cxn ang="0">
                  <a:pos x="T0" y="T1"/>
                </a:cxn>
                <a:cxn ang="0">
                  <a:pos x="T2" y="T3"/>
                </a:cxn>
                <a:cxn ang="0">
                  <a:pos x="T4" y="T5"/>
                </a:cxn>
                <a:cxn ang="0">
                  <a:pos x="T6" y="T7"/>
                </a:cxn>
                <a:cxn ang="0">
                  <a:pos x="T8" y="T9"/>
                </a:cxn>
                <a:cxn ang="0">
                  <a:pos x="T10" y="T11"/>
                </a:cxn>
              </a:cxnLst>
              <a:rect l="0" t="0" r="r" b="b"/>
              <a:pathLst>
                <a:path w="21" h="20">
                  <a:moveTo>
                    <a:pt x="21" y="0"/>
                  </a:moveTo>
                  <a:lnTo>
                    <a:pt x="19" y="0"/>
                  </a:lnTo>
                  <a:lnTo>
                    <a:pt x="0" y="4"/>
                  </a:lnTo>
                  <a:lnTo>
                    <a:pt x="4" y="14"/>
                  </a:lnTo>
                  <a:lnTo>
                    <a:pt x="21" y="9"/>
                  </a:lnTo>
                  <a:lnTo>
                    <a:pt x="21"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78" name="Freeform 377"/>
            <p:cNvSpPr>
              <a:spLocks/>
            </p:cNvSpPr>
            <p:nvPr/>
          </p:nvSpPr>
          <p:spPr bwMode="auto">
            <a:xfrm>
              <a:off x="5637" y="653"/>
              <a:ext cx="22" cy="20"/>
            </a:xfrm>
            <a:custGeom>
              <a:avLst/>
              <a:gdLst>
                <a:gd name="T0" fmla="*/ 4 w 22"/>
                <a:gd name="T1" fmla="*/ 0 h 20"/>
                <a:gd name="T2" fmla="*/ 0 w 22"/>
                <a:gd name="T3" fmla="*/ 9 h 20"/>
                <a:gd name="T4" fmla="*/ 14 w 22"/>
                <a:gd name="T5" fmla="*/ 19 h 20"/>
                <a:gd name="T6" fmla="*/ 21 w 22"/>
                <a:gd name="T7" fmla="*/ 14 h 20"/>
                <a:gd name="T8" fmla="*/ 21 w 22"/>
                <a:gd name="T9" fmla="*/ 12 h 20"/>
                <a:gd name="T10" fmla="*/ 4 w 22"/>
                <a:gd name="T11" fmla="*/ 0 h 20"/>
              </a:gdLst>
              <a:ahLst/>
              <a:cxnLst>
                <a:cxn ang="0">
                  <a:pos x="T0" y="T1"/>
                </a:cxn>
                <a:cxn ang="0">
                  <a:pos x="T2" y="T3"/>
                </a:cxn>
                <a:cxn ang="0">
                  <a:pos x="T4" y="T5"/>
                </a:cxn>
                <a:cxn ang="0">
                  <a:pos x="T6" y="T7"/>
                </a:cxn>
                <a:cxn ang="0">
                  <a:pos x="T8" y="T9"/>
                </a:cxn>
                <a:cxn ang="0">
                  <a:pos x="T10" y="T11"/>
                </a:cxn>
              </a:cxnLst>
              <a:rect l="0" t="0" r="r" b="b"/>
              <a:pathLst>
                <a:path w="22" h="20">
                  <a:moveTo>
                    <a:pt x="4" y="0"/>
                  </a:moveTo>
                  <a:lnTo>
                    <a:pt x="0" y="9"/>
                  </a:lnTo>
                  <a:lnTo>
                    <a:pt x="14" y="19"/>
                  </a:lnTo>
                  <a:lnTo>
                    <a:pt x="21" y="14"/>
                  </a:lnTo>
                  <a:lnTo>
                    <a:pt x="21" y="12"/>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79" name="Freeform 378"/>
            <p:cNvSpPr>
              <a:spLocks/>
            </p:cNvSpPr>
            <p:nvPr/>
          </p:nvSpPr>
          <p:spPr bwMode="auto">
            <a:xfrm>
              <a:off x="5340" y="480"/>
              <a:ext cx="60" cy="31"/>
            </a:xfrm>
            <a:custGeom>
              <a:avLst/>
              <a:gdLst>
                <a:gd name="T0" fmla="*/ 40 w 60"/>
                <a:gd name="T1" fmla="*/ 0 h 31"/>
                <a:gd name="T2" fmla="*/ 14 w 60"/>
                <a:gd name="T3" fmla="*/ 7 h 31"/>
                <a:gd name="T4" fmla="*/ 2 w 60"/>
                <a:gd name="T5" fmla="*/ 16 h 31"/>
                <a:gd name="T6" fmla="*/ 0 w 60"/>
                <a:gd name="T7" fmla="*/ 26 h 31"/>
                <a:gd name="T8" fmla="*/ 7 w 60"/>
                <a:gd name="T9" fmla="*/ 31 h 31"/>
                <a:gd name="T10" fmla="*/ 52 w 60"/>
                <a:gd name="T11" fmla="*/ 28 h 31"/>
                <a:gd name="T12" fmla="*/ 60 w 60"/>
                <a:gd name="T13" fmla="*/ 11 h 31"/>
                <a:gd name="T14" fmla="*/ 40 w 60"/>
                <a:gd name="T15" fmla="*/ 0 h 3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0" h="31">
                  <a:moveTo>
                    <a:pt x="40" y="0"/>
                  </a:moveTo>
                  <a:lnTo>
                    <a:pt x="14" y="7"/>
                  </a:lnTo>
                  <a:lnTo>
                    <a:pt x="2" y="16"/>
                  </a:lnTo>
                  <a:lnTo>
                    <a:pt x="0" y="26"/>
                  </a:lnTo>
                  <a:lnTo>
                    <a:pt x="7" y="31"/>
                  </a:lnTo>
                  <a:lnTo>
                    <a:pt x="52" y="28"/>
                  </a:lnTo>
                  <a:lnTo>
                    <a:pt x="60" y="11"/>
                  </a:lnTo>
                  <a:lnTo>
                    <a:pt x="40" y="0"/>
                  </a:lnTo>
                </a:path>
              </a:pathLst>
            </a:custGeom>
            <a:solidFill>
              <a:srgbClr val="545454"/>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80" name="Freeform 379"/>
            <p:cNvSpPr>
              <a:spLocks/>
            </p:cNvSpPr>
            <p:nvPr/>
          </p:nvSpPr>
          <p:spPr bwMode="auto">
            <a:xfrm>
              <a:off x="5388" y="490"/>
              <a:ext cx="20" cy="23"/>
            </a:xfrm>
            <a:custGeom>
              <a:avLst/>
              <a:gdLst>
                <a:gd name="T0" fmla="*/ 7 w 20"/>
                <a:gd name="T1" fmla="*/ 0 h 23"/>
                <a:gd name="T2" fmla="*/ 0 w 20"/>
                <a:gd name="T3" fmla="*/ 16 h 23"/>
                <a:gd name="T4" fmla="*/ 4 w 20"/>
                <a:gd name="T5" fmla="*/ 23 h 23"/>
                <a:gd name="T6" fmla="*/ 7 w 20"/>
                <a:gd name="T7" fmla="*/ 23 h 23"/>
                <a:gd name="T8" fmla="*/ 16 w 20"/>
                <a:gd name="T9" fmla="*/ 4 h 23"/>
                <a:gd name="T10" fmla="*/ 7 w 20"/>
                <a:gd name="T11" fmla="*/ 0 h 23"/>
              </a:gdLst>
              <a:ahLst/>
              <a:cxnLst>
                <a:cxn ang="0">
                  <a:pos x="T0" y="T1"/>
                </a:cxn>
                <a:cxn ang="0">
                  <a:pos x="T2" y="T3"/>
                </a:cxn>
                <a:cxn ang="0">
                  <a:pos x="T4" y="T5"/>
                </a:cxn>
                <a:cxn ang="0">
                  <a:pos x="T6" y="T7"/>
                </a:cxn>
                <a:cxn ang="0">
                  <a:pos x="T8" y="T9"/>
                </a:cxn>
                <a:cxn ang="0">
                  <a:pos x="T10" y="T11"/>
                </a:cxn>
              </a:cxnLst>
              <a:rect l="0" t="0" r="r" b="b"/>
              <a:pathLst>
                <a:path w="20" h="23">
                  <a:moveTo>
                    <a:pt x="7" y="0"/>
                  </a:moveTo>
                  <a:lnTo>
                    <a:pt x="0" y="16"/>
                  </a:lnTo>
                  <a:lnTo>
                    <a:pt x="4" y="23"/>
                  </a:lnTo>
                  <a:lnTo>
                    <a:pt x="7" y="23"/>
                  </a:lnTo>
                  <a:lnTo>
                    <a:pt x="16" y="4"/>
                  </a:lnTo>
                  <a:lnTo>
                    <a:pt x="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81" name="Freeform 380"/>
            <p:cNvSpPr>
              <a:spLocks/>
            </p:cNvSpPr>
            <p:nvPr/>
          </p:nvSpPr>
          <p:spPr bwMode="auto">
            <a:xfrm>
              <a:off x="5345" y="504"/>
              <a:ext cx="48" cy="20"/>
            </a:xfrm>
            <a:custGeom>
              <a:avLst/>
              <a:gdLst>
                <a:gd name="T0" fmla="*/ 47 w 48"/>
                <a:gd name="T1" fmla="*/ 0 h 20"/>
                <a:gd name="T2" fmla="*/ 2 w 48"/>
                <a:gd name="T3" fmla="*/ 2 h 20"/>
                <a:gd name="T4" fmla="*/ 0 w 48"/>
                <a:gd name="T5" fmla="*/ 12 h 20"/>
                <a:gd name="T6" fmla="*/ 47 w 48"/>
                <a:gd name="T7" fmla="*/ 9 h 20"/>
                <a:gd name="T8" fmla="*/ 47 w 48"/>
                <a:gd name="T9" fmla="*/ 0 h 20"/>
              </a:gdLst>
              <a:ahLst/>
              <a:cxnLst>
                <a:cxn ang="0">
                  <a:pos x="T0" y="T1"/>
                </a:cxn>
                <a:cxn ang="0">
                  <a:pos x="T2" y="T3"/>
                </a:cxn>
                <a:cxn ang="0">
                  <a:pos x="T4" y="T5"/>
                </a:cxn>
                <a:cxn ang="0">
                  <a:pos x="T6" y="T7"/>
                </a:cxn>
                <a:cxn ang="0">
                  <a:pos x="T8" y="T9"/>
                </a:cxn>
              </a:cxnLst>
              <a:rect l="0" t="0" r="r" b="b"/>
              <a:pathLst>
                <a:path w="48" h="20">
                  <a:moveTo>
                    <a:pt x="47" y="0"/>
                  </a:moveTo>
                  <a:lnTo>
                    <a:pt x="2" y="2"/>
                  </a:lnTo>
                  <a:lnTo>
                    <a:pt x="0" y="12"/>
                  </a:lnTo>
                  <a:lnTo>
                    <a:pt x="47" y="9"/>
                  </a:lnTo>
                  <a:lnTo>
                    <a:pt x="4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82" name="Freeform 381"/>
            <p:cNvSpPr>
              <a:spLocks/>
            </p:cNvSpPr>
            <p:nvPr/>
          </p:nvSpPr>
          <p:spPr bwMode="auto">
            <a:xfrm>
              <a:off x="5335" y="502"/>
              <a:ext cx="20" cy="20"/>
            </a:xfrm>
            <a:custGeom>
              <a:avLst/>
              <a:gdLst>
                <a:gd name="T0" fmla="*/ 7 w 20"/>
                <a:gd name="T1" fmla="*/ 0 h 20"/>
                <a:gd name="T2" fmla="*/ 0 w 20"/>
                <a:gd name="T3" fmla="*/ 4 h 20"/>
                <a:gd name="T4" fmla="*/ 0 w 20"/>
                <a:gd name="T5" fmla="*/ 7 h 20"/>
                <a:gd name="T6" fmla="*/ 9 w 20"/>
                <a:gd name="T7" fmla="*/ 14 h 20"/>
                <a:gd name="T8" fmla="*/ 14 w 20"/>
                <a:gd name="T9" fmla="*/ 4 h 20"/>
                <a:gd name="T10" fmla="*/ 7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7" y="0"/>
                  </a:moveTo>
                  <a:lnTo>
                    <a:pt x="0" y="4"/>
                  </a:lnTo>
                  <a:lnTo>
                    <a:pt x="0" y="7"/>
                  </a:lnTo>
                  <a:lnTo>
                    <a:pt x="9" y="14"/>
                  </a:lnTo>
                  <a:lnTo>
                    <a:pt x="14" y="4"/>
                  </a:lnTo>
                  <a:lnTo>
                    <a:pt x="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83" name="Freeform 382"/>
            <p:cNvSpPr>
              <a:spLocks/>
            </p:cNvSpPr>
            <p:nvPr/>
          </p:nvSpPr>
          <p:spPr bwMode="auto">
            <a:xfrm>
              <a:off x="5335" y="492"/>
              <a:ext cx="20" cy="20"/>
            </a:xfrm>
            <a:custGeom>
              <a:avLst/>
              <a:gdLst>
                <a:gd name="T0" fmla="*/ 4 w 20"/>
                <a:gd name="T1" fmla="*/ 0 h 20"/>
                <a:gd name="T2" fmla="*/ 2 w 20"/>
                <a:gd name="T3" fmla="*/ 2 h 20"/>
                <a:gd name="T4" fmla="*/ 0 w 20"/>
                <a:gd name="T5" fmla="*/ 14 h 20"/>
                <a:gd name="T6" fmla="*/ 9 w 20"/>
                <a:gd name="T7" fmla="*/ 14 h 20"/>
                <a:gd name="T8" fmla="*/ 11 w 20"/>
                <a:gd name="T9" fmla="*/ 4 h 20"/>
                <a:gd name="T10" fmla="*/ 4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4" y="0"/>
                  </a:moveTo>
                  <a:lnTo>
                    <a:pt x="2" y="2"/>
                  </a:lnTo>
                  <a:lnTo>
                    <a:pt x="0" y="14"/>
                  </a:lnTo>
                  <a:lnTo>
                    <a:pt x="9" y="14"/>
                  </a:lnTo>
                  <a:lnTo>
                    <a:pt x="11" y="4"/>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84" name="Freeform 383"/>
            <p:cNvSpPr>
              <a:spLocks/>
            </p:cNvSpPr>
            <p:nvPr/>
          </p:nvSpPr>
          <p:spPr bwMode="auto">
            <a:xfrm>
              <a:off x="5340" y="482"/>
              <a:ext cx="20" cy="20"/>
            </a:xfrm>
            <a:custGeom>
              <a:avLst/>
              <a:gdLst>
                <a:gd name="T0" fmla="*/ 11 w 20"/>
                <a:gd name="T1" fmla="*/ 0 h 20"/>
                <a:gd name="T2" fmla="*/ 0 w 20"/>
                <a:gd name="T3" fmla="*/ 9 h 20"/>
                <a:gd name="T4" fmla="*/ 4 w 20"/>
                <a:gd name="T5" fmla="*/ 19 h 20"/>
                <a:gd name="T6" fmla="*/ 16 w 20"/>
                <a:gd name="T7" fmla="*/ 9 h 20"/>
                <a:gd name="T8" fmla="*/ 11 w 20"/>
                <a:gd name="T9" fmla="*/ 0 h 20"/>
              </a:gdLst>
              <a:ahLst/>
              <a:cxnLst>
                <a:cxn ang="0">
                  <a:pos x="T0" y="T1"/>
                </a:cxn>
                <a:cxn ang="0">
                  <a:pos x="T2" y="T3"/>
                </a:cxn>
                <a:cxn ang="0">
                  <a:pos x="T4" y="T5"/>
                </a:cxn>
                <a:cxn ang="0">
                  <a:pos x="T6" y="T7"/>
                </a:cxn>
                <a:cxn ang="0">
                  <a:pos x="T8" y="T9"/>
                </a:cxn>
              </a:cxnLst>
              <a:rect l="0" t="0" r="r" b="b"/>
              <a:pathLst>
                <a:path w="20" h="20">
                  <a:moveTo>
                    <a:pt x="11" y="0"/>
                  </a:moveTo>
                  <a:lnTo>
                    <a:pt x="0" y="9"/>
                  </a:lnTo>
                  <a:lnTo>
                    <a:pt x="4" y="19"/>
                  </a:lnTo>
                  <a:lnTo>
                    <a:pt x="16" y="9"/>
                  </a:lnTo>
                  <a:lnTo>
                    <a:pt x="11"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85" name="Freeform 384"/>
            <p:cNvSpPr>
              <a:spLocks/>
            </p:cNvSpPr>
            <p:nvPr/>
          </p:nvSpPr>
          <p:spPr bwMode="auto">
            <a:xfrm>
              <a:off x="5352" y="475"/>
              <a:ext cx="31" cy="20"/>
            </a:xfrm>
            <a:custGeom>
              <a:avLst/>
              <a:gdLst>
                <a:gd name="T0" fmla="*/ 31 w 31"/>
                <a:gd name="T1" fmla="*/ 0 h 20"/>
                <a:gd name="T2" fmla="*/ 28 w 31"/>
                <a:gd name="T3" fmla="*/ 0 h 20"/>
                <a:gd name="T4" fmla="*/ 0 w 31"/>
                <a:gd name="T5" fmla="*/ 7 h 20"/>
                <a:gd name="T6" fmla="*/ 4 w 31"/>
                <a:gd name="T7" fmla="*/ 16 h 20"/>
                <a:gd name="T8" fmla="*/ 31 w 31"/>
                <a:gd name="T9" fmla="*/ 9 h 20"/>
                <a:gd name="T10" fmla="*/ 31 w 31"/>
                <a:gd name="T11" fmla="*/ 0 h 20"/>
              </a:gdLst>
              <a:ahLst/>
              <a:cxnLst>
                <a:cxn ang="0">
                  <a:pos x="T0" y="T1"/>
                </a:cxn>
                <a:cxn ang="0">
                  <a:pos x="T2" y="T3"/>
                </a:cxn>
                <a:cxn ang="0">
                  <a:pos x="T4" y="T5"/>
                </a:cxn>
                <a:cxn ang="0">
                  <a:pos x="T6" y="T7"/>
                </a:cxn>
                <a:cxn ang="0">
                  <a:pos x="T8" y="T9"/>
                </a:cxn>
                <a:cxn ang="0">
                  <a:pos x="T10" y="T11"/>
                </a:cxn>
              </a:cxnLst>
              <a:rect l="0" t="0" r="r" b="b"/>
              <a:pathLst>
                <a:path w="31" h="20">
                  <a:moveTo>
                    <a:pt x="31" y="0"/>
                  </a:moveTo>
                  <a:lnTo>
                    <a:pt x="28" y="0"/>
                  </a:lnTo>
                  <a:lnTo>
                    <a:pt x="0" y="7"/>
                  </a:lnTo>
                  <a:lnTo>
                    <a:pt x="4" y="16"/>
                  </a:lnTo>
                  <a:lnTo>
                    <a:pt x="31" y="9"/>
                  </a:lnTo>
                  <a:lnTo>
                    <a:pt x="31"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86" name="Freeform 385"/>
            <p:cNvSpPr>
              <a:spLocks/>
            </p:cNvSpPr>
            <p:nvPr/>
          </p:nvSpPr>
          <p:spPr bwMode="auto">
            <a:xfrm>
              <a:off x="5378" y="475"/>
              <a:ext cx="29" cy="22"/>
            </a:xfrm>
            <a:custGeom>
              <a:avLst/>
              <a:gdLst>
                <a:gd name="T0" fmla="*/ 4 w 29"/>
                <a:gd name="T1" fmla="*/ 0 h 22"/>
                <a:gd name="T2" fmla="*/ 0 w 29"/>
                <a:gd name="T3" fmla="*/ 9 h 22"/>
                <a:gd name="T4" fmla="*/ 19 w 29"/>
                <a:gd name="T5" fmla="*/ 21 h 22"/>
                <a:gd name="T6" fmla="*/ 26 w 29"/>
                <a:gd name="T7" fmla="*/ 19 h 22"/>
                <a:gd name="T8" fmla="*/ 28 w 29"/>
                <a:gd name="T9" fmla="*/ 14 h 22"/>
                <a:gd name="T10" fmla="*/ 4 w 29"/>
                <a:gd name="T11" fmla="*/ 0 h 22"/>
              </a:gdLst>
              <a:ahLst/>
              <a:cxnLst>
                <a:cxn ang="0">
                  <a:pos x="T0" y="T1"/>
                </a:cxn>
                <a:cxn ang="0">
                  <a:pos x="T2" y="T3"/>
                </a:cxn>
                <a:cxn ang="0">
                  <a:pos x="T4" y="T5"/>
                </a:cxn>
                <a:cxn ang="0">
                  <a:pos x="T6" y="T7"/>
                </a:cxn>
                <a:cxn ang="0">
                  <a:pos x="T8" y="T9"/>
                </a:cxn>
                <a:cxn ang="0">
                  <a:pos x="T10" y="T11"/>
                </a:cxn>
              </a:cxnLst>
              <a:rect l="0" t="0" r="r" b="b"/>
              <a:pathLst>
                <a:path w="29" h="22">
                  <a:moveTo>
                    <a:pt x="4" y="0"/>
                  </a:moveTo>
                  <a:lnTo>
                    <a:pt x="0" y="9"/>
                  </a:lnTo>
                  <a:lnTo>
                    <a:pt x="19" y="21"/>
                  </a:lnTo>
                  <a:lnTo>
                    <a:pt x="26" y="19"/>
                  </a:lnTo>
                  <a:lnTo>
                    <a:pt x="28" y="14"/>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87" name="Freeform 386"/>
            <p:cNvSpPr>
              <a:spLocks/>
            </p:cNvSpPr>
            <p:nvPr/>
          </p:nvSpPr>
          <p:spPr bwMode="auto">
            <a:xfrm>
              <a:off x="5374" y="559"/>
              <a:ext cx="48" cy="53"/>
            </a:xfrm>
            <a:custGeom>
              <a:avLst/>
              <a:gdLst>
                <a:gd name="T0" fmla="*/ 35 w 48"/>
                <a:gd name="T1" fmla="*/ 0 h 53"/>
                <a:gd name="T2" fmla="*/ 11 w 48"/>
                <a:gd name="T3" fmla="*/ 16 h 53"/>
                <a:gd name="T4" fmla="*/ 0 w 48"/>
                <a:gd name="T5" fmla="*/ 26 h 53"/>
                <a:gd name="T6" fmla="*/ 2 w 48"/>
                <a:gd name="T7" fmla="*/ 36 h 53"/>
                <a:gd name="T8" fmla="*/ 14 w 48"/>
                <a:gd name="T9" fmla="*/ 52 h 53"/>
                <a:gd name="T10" fmla="*/ 35 w 48"/>
                <a:gd name="T11" fmla="*/ 48 h 53"/>
                <a:gd name="T12" fmla="*/ 47 w 48"/>
                <a:gd name="T13" fmla="*/ 21 h 53"/>
                <a:gd name="T14" fmla="*/ 45 w 48"/>
                <a:gd name="T15" fmla="*/ 7 h 53"/>
                <a:gd name="T16" fmla="*/ 35 w 48"/>
                <a:gd name="T17" fmla="*/ 0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8" h="53">
                  <a:moveTo>
                    <a:pt x="35" y="0"/>
                  </a:moveTo>
                  <a:lnTo>
                    <a:pt x="11" y="16"/>
                  </a:lnTo>
                  <a:lnTo>
                    <a:pt x="0" y="26"/>
                  </a:lnTo>
                  <a:lnTo>
                    <a:pt x="2" y="36"/>
                  </a:lnTo>
                  <a:lnTo>
                    <a:pt x="14" y="52"/>
                  </a:lnTo>
                  <a:lnTo>
                    <a:pt x="35" y="48"/>
                  </a:lnTo>
                  <a:lnTo>
                    <a:pt x="47" y="21"/>
                  </a:lnTo>
                  <a:lnTo>
                    <a:pt x="45" y="7"/>
                  </a:lnTo>
                  <a:lnTo>
                    <a:pt x="35" y="0"/>
                  </a:lnTo>
                </a:path>
              </a:pathLst>
            </a:custGeom>
            <a:solidFill>
              <a:srgbClr val="545454"/>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88" name="Freeform 387"/>
            <p:cNvSpPr>
              <a:spLocks/>
            </p:cNvSpPr>
            <p:nvPr/>
          </p:nvSpPr>
          <p:spPr bwMode="auto">
            <a:xfrm>
              <a:off x="5371" y="593"/>
              <a:ext cx="22" cy="21"/>
            </a:xfrm>
            <a:custGeom>
              <a:avLst/>
              <a:gdLst>
                <a:gd name="T0" fmla="*/ 9 w 22"/>
                <a:gd name="T1" fmla="*/ 0 h 21"/>
                <a:gd name="T2" fmla="*/ 0 w 22"/>
                <a:gd name="T3" fmla="*/ 2 h 21"/>
                <a:gd name="T4" fmla="*/ 0 w 22"/>
                <a:gd name="T5" fmla="*/ 4 h 21"/>
                <a:gd name="T6" fmla="*/ 11 w 22"/>
                <a:gd name="T7" fmla="*/ 21 h 21"/>
                <a:gd name="T8" fmla="*/ 21 w 22"/>
                <a:gd name="T9" fmla="*/ 16 h 21"/>
                <a:gd name="T10" fmla="*/ 9 w 22"/>
                <a:gd name="T11" fmla="*/ 0 h 21"/>
              </a:gdLst>
              <a:ahLst/>
              <a:cxnLst>
                <a:cxn ang="0">
                  <a:pos x="T0" y="T1"/>
                </a:cxn>
                <a:cxn ang="0">
                  <a:pos x="T2" y="T3"/>
                </a:cxn>
                <a:cxn ang="0">
                  <a:pos x="T4" y="T5"/>
                </a:cxn>
                <a:cxn ang="0">
                  <a:pos x="T6" y="T7"/>
                </a:cxn>
                <a:cxn ang="0">
                  <a:pos x="T8" y="T9"/>
                </a:cxn>
                <a:cxn ang="0">
                  <a:pos x="T10" y="T11"/>
                </a:cxn>
              </a:cxnLst>
              <a:rect l="0" t="0" r="r" b="b"/>
              <a:pathLst>
                <a:path w="22" h="21">
                  <a:moveTo>
                    <a:pt x="9" y="0"/>
                  </a:moveTo>
                  <a:lnTo>
                    <a:pt x="0" y="2"/>
                  </a:lnTo>
                  <a:lnTo>
                    <a:pt x="0" y="4"/>
                  </a:lnTo>
                  <a:lnTo>
                    <a:pt x="11" y="21"/>
                  </a:lnTo>
                  <a:lnTo>
                    <a:pt x="21" y="16"/>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89" name="Freeform 388"/>
            <p:cNvSpPr>
              <a:spLocks/>
            </p:cNvSpPr>
            <p:nvPr/>
          </p:nvSpPr>
          <p:spPr bwMode="auto">
            <a:xfrm>
              <a:off x="5369" y="581"/>
              <a:ext cx="20" cy="20"/>
            </a:xfrm>
            <a:custGeom>
              <a:avLst/>
              <a:gdLst>
                <a:gd name="T0" fmla="*/ 2 w 20"/>
                <a:gd name="T1" fmla="*/ 0 h 20"/>
                <a:gd name="T2" fmla="*/ 0 w 20"/>
                <a:gd name="T3" fmla="*/ 2 h 20"/>
                <a:gd name="T4" fmla="*/ 2 w 20"/>
                <a:gd name="T5" fmla="*/ 14 h 20"/>
                <a:gd name="T6" fmla="*/ 11 w 20"/>
                <a:gd name="T7" fmla="*/ 14 h 20"/>
                <a:gd name="T8" fmla="*/ 9 w 20"/>
                <a:gd name="T9" fmla="*/ 4 h 20"/>
                <a:gd name="T10" fmla="*/ 2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2" y="0"/>
                  </a:moveTo>
                  <a:lnTo>
                    <a:pt x="0" y="2"/>
                  </a:lnTo>
                  <a:lnTo>
                    <a:pt x="2" y="14"/>
                  </a:lnTo>
                  <a:lnTo>
                    <a:pt x="11" y="14"/>
                  </a:lnTo>
                  <a:lnTo>
                    <a:pt x="9" y="4"/>
                  </a:lnTo>
                  <a:lnTo>
                    <a:pt x="2"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90" name="Freeform 389"/>
            <p:cNvSpPr>
              <a:spLocks/>
            </p:cNvSpPr>
            <p:nvPr/>
          </p:nvSpPr>
          <p:spPr bwMode="auto">
            <a:xfrm>
              <a:off x="5371" y="571"/>
              <a:ext cx="20" cy="20"/>
            </a:xfrm>
            <a:custGeom>
              <a:avLst/>
              <a:gdLst>
                <a:gd name="T0" fmla="*/ 11 w 20"/>
                <a:gd name="T1" fmla="*/ 0 h 20"/>
                <a:gd name="T2" fmla="*/ 0 w 20"/>
                <a:gd name="T3" fmla="*/ 9 h 20"/>
                <a:gd name="T4" fmla="*/ 4 w 20"/>
                <a:gd name="T5" fmla="*/ 19 h 20"/>
                <a:gd name="T6" fmla="*/ 16 w 20"/>
                <a:gd name="T7" fmla="*/ 9 h 20"/>
                <a:gd name="T8" fmla="*/ 11 w 20"/>
                <a:gd name="T9" fmla="*/ 0 h 20"/>
              </a:gdLst>
              <a:ahLst/>
              <a:cxnLst>
                <a:cxn ang="0">
                  <a:pos x="T0" y="T1"/>
                </a:cxn>
                <a:cxn ang="0">
                  <a:pos x="T2" y="T3"/>
                </a:cxn>
                <a:cxn ang="0">
                  <a:pos x="T4" y="T5"/>
                </a:cxn>
                <a:cxn ang="0">
                  <a:pos x="T6" y="T7"/>
                </a:cxn>
                <a:cxn ang="0">
                  <a:pos x="T8" y="T9"/>
                </a:cxn>
              </a:cxnLst>
              <a:rect l="0" t="0" r="r" b="b"/>
              <a:pathLst>
                <a:path w="20" h="20">
                  <a:moveTo>
                    <a:pt x="11" y="0"/>
                  </a:moveTo>
                  <a:lnTo>
                    <a:pt x="0" y="9"/>
                  </a:lnTo>
                  <a:lnTo>
                    <a:pt x="4" y="19"/>
                  </a:lnTo>
                  <a:lnTo>
                    <a:pt x="16" y="9"/>
                  </a:lnTo>
                  <a:lnTo>
                    <a:pt x="11"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91" name="Freeform 390"/>
            <p:cNvSpPr>
              <a:spLocks/>
            </p:cNvSpPr>
            <p:nvPr/>
          </p:nvSpPr>
          <p:spPr bwMode="auto">
            <a:xfrm>
              <a:off x="5383" y="554"/>
              <a:ext cx="29" cy="27"/>
            </a:xfrm>
            <a:custGeom>
              <a:avLst/>
              <a:gdLst>
                <a:gd name="T0" fmla="*/ 28 w 29"/>
                <a:gd name="T1" fmla="*/ 0 h 27"/>
                <a:gd name="T2" fmla="*/ 26 w 29"/>
                <a:gd name="T3" fmla="*/ 0 h 27"/>
                <a:gd name="T4" fmla="*/ 0 w 29"/>
                <a:gd name="T5" fmla="*/ 16 h 27"/>
                <a:gd name="T6" fmla="*/ 4 w 29"/>
                <a:gd name="T7" fmla="*/ 26 h 27"/>
                <a:gd name="T8" fmla="*/ 28 w 29"/>
                <a:gd name="T9" fmla="*/ 9 h 27"/>
                <a:gd name="T10" fmla="*/ 28 w 29"/>
                <a:gd name="T11" fmla="*/ 0 h 27"/>
              </a:gdLst>
              <a:ahLst/>
              <a:cxnLst>
                <a:cxn ang="0">
                  <a:pos x="T0" y="T1"/>
                </a:cxn>
                <a:cxn ang="0">
                  <a:pos x="T2" y="T3"/>
                </a:cxn>
                <a:cxn ang="0">
                  <a:pos x="T4" y="T5"/>
                </a:cxn>
                <a:cxn ang="0">
                  <a:pos x="T6" y="T7"/>
                </a:cxn>
                <a:cxn ang="0">
                  <a:pos x="T8" y="T9"/>
                </a:cxn>
                <a:cxn ang="0">
                  <a:pos x="T10" y="T11"/>
                </a:cxn>
              </a:cxnLst>
              <a:rect l="0" t="0" r="r" b="b"/>
              <a:pathLst>
                <a:path w="29" h="27">
                  <a:moveTo>
                    <a:pt x="28" y="0"/>
                  </a:moveTo>
                  <a:lnTo>
                    <a:pt x="26" y="0"/>
                  </a:lnTo>
                  <a:lnTo>
                    <a:pt x="0" y="16"/>
                  </a:lnTo>
                  <a:lnTo>
                    <a:pt x="4" y="26"/>
                  </a:lnTo>
                  <a:lnTo>
                    <a:pt x="28" y="9"/>
                  </a:lnTo>
                  <a:lnTo>
                    <a:pt x="28"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92" name="Freeform 391"/>
            <p:cNvSpPr>
              <a:spLocks/>
            </p:cNvSpPr>
            <p:nvPr/>
          </p:nvSpPr>
          <p:spPr bwMode="auto">
            <a:xfrm>
              <a:off x="5407" y="554"/>
              <a:ext cx="20" cy="20"/>
            </a:xfrm>
            <a:custGeom>
              <a:avLst/>
              <a:gdLst>
                <a:gd name="T0" fmla="*/ 4 w 20"/>
                <a:gd name="T1" fmla="*/ 0 h 20"/>
                <a:gd name="T2" fmla="*/ 0 w 20"/>
                <a:gd name="T3" fmla="*/ 9 h 20"/>
                <a:gd name="T4" fmla="*/ 9 w 20"/>
                <a:gd name="T5" fmla="*/ 16 h 20"/>
                <a:gd name="T6" fmla="*/ 16 w 20"/>
                <a:gd name="T7" fmla="*/ 12 h 20"/>
                <a:gd name="T8" fmla="*/ 16 w 20"/>
                <a:gd name="T9" fmla="*/ 9 h 20"/>
                <a:gd name="T10" fmla="*/ 4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4" y="0"/>
                  </a:moveTo>
                  <a:lnTo>
                    <a:pt x="0" y="9"/>
                  </a:lnTo>
                  <a:lnTo>
                    <a:pt x="9" y="16"/>
                  </a:lnTo>
                  <a:lnTo>
                    <a:pt x="16" y="12"/>
                  </a:lnTo>
                  <a:lnTo>
                    <a:pt x="16" y="9"/>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93" name="Freeform 392"/>
            <p:cNvSpPr>
              <a:spLocks/>
            </p:cNvSpPr>
            <p:nvPr/>
          </p:nvSpPr>
          <p:spPr bwMode="auto">
            <a:xfrm>
              <a:off x="5414" y="566"/>
              <a:ext cx="20" cy="20"/>
            </a:xfrm>
            <a:custGeom>
              <a:avLst/>
              <a:gdLst>
                <a:gd name="T0" fmla="*/ 9 w 20"/>
                <a:gd name="T1" fmla="*/ 0 h 20"/>
                <a:gd name="T2" fmla="*/ 0 w 20"/>
                <a:gd name="T3" fmla="*/ 0 h 20"/>
                <a:gd name="T4" fmla="*/ 2 w 20"/>
                <a:gd name="T5" fmla="*/ 14 h 20"/>
                <a:gd name="T6" fmla="*/ 12 w 20"/>
                <a:gd name="T7" fmla="*/ 16 h 20"/>
                <a:gd name="T8" fmla="*/ 12 w 20"/>
                <a:gd name="T9" fmla="*/ 14 h 20"/>
                <a:gd name="T10" fmla="*/ 9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9" y="0"/>
                  </a:moveTo>
                  <a:lnTo>
                    <a:pt x="0" y="0"/>
                  </a:lnTo>
                  <a:lnTo>
                    <a:pt x="2" y="14"/>
                  </a:lnTo>
                  <a:lnTo>
                    <a:pt x="12" y="16"/>
                  </a:lnTo>
                  <a:lnTo>
                    <a:pt x="12" y="14"/>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94" name="Freeform 393"/>
            <p:cNvSpPr>
              <a:spLocks/>
            </p:cNvSpPr>
            <p:nvPr/>
          </p:nvSpPr>
          <p:spPr bwMode="auto">
            <a:xfrm>
              <a:off x="5405" y="578"/>
              <a:ext cx="21" cy="34"/>
            </a:xfrm>
            <a:custGeom>
              <a:avLst/>
              <a:gdLst>
                <a:gd name="T0" fmla="*/ 11 w 21"/>
                <a:gd name="T1" fmla="*/ 0 h 34"/>
                <a:gd name="T2" fmla="*/ 0 w 21"/>
                <a:gd name="T3" fmla="*/ 26 h 34"/>
                <a:gd name="T4" fmla="*/ 4 w 21"/>
                <a:gd name="T5" fmla="*/ 33 h 34"/>
                <a:gd name="T6" fmla="*/ 7 w 21"/>
                <a:gd name="T7" fmla="*/ 33 h 34"/>
                <a:gd name="T8" fmla="*/ 21 w 21"/>
                <a:gd name="T9" fmla="*/ 4 h 34"/>
                <a:gd name="T10" fmla="*/ 11 w 21"/>
                <a:gd name="T11" fmla="*/ 0 h 34"/>
              </a:gdLst>
              <a:ahLst/>
              <a:cxnLst>
                <a:cxn ang="0">
                  <a:pos x="T0" y="T1"/>
                </a:cxn>
                <a:cxn ang="0">
                  <a:pos x="T2" y="T3"/>
                </a:cxn>
                <a:cxn ang="0">
                  <a:pos x="T4" y="T5"/>
                </a:cxn>
                <a:cxn ang="0">
                  <a:pos x="T6" y="T7"/>
                </a:cxn>
                <a:cxn ang="0">
                  <a:pos x="T8" y="T9"/>
                </a:cxn>
                <a:cxn ang="0">
                  <a:pos x="T10" y="T11"/>
                </a:cxn>
              </a:cxnLst>
              <a:rect l="0" t="0" r="r" b="b"/>
              <a:pathLst>
                <a:path w="21" h="34">
                  <a:moveTo>
                    <a:pt x="11" y="0"/>
                  </a:moveTo>
                  <a:lnTo>
                    <a:pt x="0" y="26"/>
                  </a:lnTo>
                  <a:lnTo>
                    <a:pt x="4" y="33"/>
                  </a:lnTo>
                  <a:lnTo>
                    <a:pt x="7" y="33"/>
                  </a:lnTo>
                  <a:lnTo>
                    <a:pt x="21" y="4"/>
                  </a:lnTo>
                  <a:lnTo>
                    <a:pt x="11"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95" name="Freeform 394"/>
            <p:cNvSpPr>
              <a:spLocks/>
            </p:cNvSpPr>
            <p:nvPr/>
          </p:nvSpPr>
          <p:spPr bwMode="auto">
            <a:xfrm>
              <a:off x="5383" y="602"/>
              <a:ext cx="26" cy="20"/>
            </a:xfrm>
            <a:custGeom>
              <a:avLst/>
              <a:gdLst>
                <a:gd name="T0" fmla="*/ 26 w 26"/>
                <a:gd name="T1" fmla="*/ 0 h 20"/>
                <a:gd name="T2" fmla="*/ 4 w 26"/>
                <a:gd name="T3" fmla="*/ 4 h 20"/>
                <a:gd name="T4" fmla="*/ 0 w 26"/>
                <a:gd name="T5" fmla="*/ 11 h 20"/>
                <a:gd name="T6" fmla="*/ 2 w 26"/>
                <a:gd name="T7" fmla="*/ 14 h 20"/>
                <a:gd name="T8" fmla="*/ 26 w 26"/>
                <a:gd name="T9" fmla="*/ 9 h 20"/>
                <a:gd name="T10" fmla="*/ 26 w 26"/>
                <a:gd name="T11" fmla="*/ 0 h 20"/>
              </a:gdLst>
              <a:ahLst/>
              <a:cxnLst>
                <a:cxn ang="0">
                  <a:pos x="T0" y="T1"/>
                </a:cxn>
                <a:cxn ang="0">
                  <a:pos x="T2" y="T3"/>
                </a:cxn>
                <a:cxn ang="0">
                  <a:pos x="T4" y="T5"/>
                </a:cxn>
                <a:cxn ang="0">
                  <a:pos x="T6" y="T7"/>
                </a:cxn>
                <a:cxn ang="0">
                  <a:pos x="T8" y="T9"/>
                </a:cxn>
                <a:cxn ang="0">
                  <a:pos x="T10" y="T11"/>
                </a:cxn>
              </a:cxnLst>
              <a:rect l="0" t="0" r="r" b="b"/>
              <a:pathLst>
                <a:path w="26" h="20">
                  <a:moveTo>
                    <a:pt x="26" y="0"/>
                  </a:moveTo>
                  <a:lnTo>
                    <a:pt x="4" y="4"/>
                  </a:lnTo>
                  <a:lnTo>
                    <a:pt x="0" y="11"/>
                  </a:lnTo>
                  <a:lnTo>
                    <a:pt x="2" y="14"/>
                  </a:lnTo>
                  <a:lnTo>
                    <a:pt x="26" y="9"/>
                  </a:lnTo>
                  <a:lnTo>
                    <a:pt x="26"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96" name="Freeform 395"/>
            <p:cNvSpPr>
              <a:spLocks/>
            </p:cNvSpPr>
            <p:nvPr/>
          </p:nvSpPr>
          <p:spPr bwMode="auto">
            <a:xfrm>
              <a:off x="5503" y="600"/>
              <a:ext cx="29" cy="34"/>
            </a:xfrm>
            <a:custGeom>
              <a:avLst/>
              <a:gdLst>
                <a:gd name="T0" fmla="*/ 7 w 29"/>
                <a:gd name="T1" fmla="*/ 0 h 34"/>
                <a:gd name="T2" fmla="*/ 2 w 29"/>
                <a:gd name="T3" fmla="*/ 4 h 34"/>
                <a:gd name="T4" fmla="*/ 0 w 29"/>
                <a:gd name="T5" fmla="*/ 28 h 34"/>
                <a:gd name="T6" fmla="*/ 14 w 29"/>
                <a:gd name="T7" fmla="*/ 33 h 34"/>
                <a:gd name="T8" fmla="*/ 28 w 29"/>
                <a:gd name="T9" fmla="*/ 26 h 34"/>
                <a:gd name="T10" fmla="*/ 26 w 29"/>
                <a:gd name="T11" fmla="*/ 11 h 34"/>
                <a:gd name="T12" fmla="*/ 7 w 29"/>
                <a:gd name="T13" fmla="*/ 0 h 34"/>
              </a:gdLst>
              <a:ahLst/>
              <a:cxnLst>
                <a:cxn ang="0">
                  <a:pos x="T0" y="T1"/>
                </a:cxn>
                <a:cxn ang="0">
                  <a:pos x="T2" y="T3"/>
                </a:cxn>
                <a:cxn ang="0">
                  <a:pos x="T4" y="T5"/>
                </a:cxn>
                <a:cxn ang="0">
                  <a:pos x="T6" y="T7"/>
                </a:cxn>
                <a:cxn ang="0">
                  <a:pos x="T8" y="T9"/>
                </a:cxn>
                <a:cxn ang="0">
                  <a:pos x="T10" y="T11"/>
                </a:cxn>
                <a:cxn ang="0">
                  <a:pos x="T12" y="T13"/>
                </a:cxn>
              </a:cxnLst>
              <a:rect l="0" t="0" r="r" b="b"/>
              <a:pathLst>
                <a:path w="29" h="34">
                  <a:moveTo>
                    <a:pt x="7" y="0"/>
                  </a:moveTo>
                  <a:lnTo>
                    <a:pt x="2" y="4"/>
                  </a:lnTo>
                  <a:lnTo>
                    <a:pt x="0" y="28"/>
                  </a:lnTo>
                  <a:lnTo>
                    <a:pt x="14" y="33"/>
                  </a:lnTo>
                  <a:lnTo>
                    <a:pt x="28" y="26"/>
                  </a:lnTo>
                  <a:lnTo>
                    <a:pt x="26" y="11"/>
                  </a:lnTo>
                  <a:lnTo>
                    <a:pt x="7" y="0"/>
                  </a:lnTo>
                </a:path>
              </a:pathLst>
            </a:custGeom>
            <a:solidFill>
              <a:srgbClr val="545454"/>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97" name="Freeform 396"/>
            <p:cNvSpPr>
              <a:spLocks/>
            </p:cNvSpPr>
            <p:nvPr/>
          </p:nvSpPr>
          <p:spPr bwMode="auto">
            <a:xfrm>
              <a:off x="5498" y="624"/>
              <a:ext cx="22" cy="20"/>
            </a:xfrm>
            <a:custGeom>
              <a:avLst/>
              <a:gdLst>
                <a:gd name="T0" fmla="*/ 7 w 22"/>
                <a:gd name="T1" fmla="*/ 0 h 20"/>
                <a:gd name="T2" fmla="*/ 0 w 22"/>
                <a:gd name="T3" fmla="*/ 4 h 20"/>
                <a:gd name="T4" fmla="*/ 0 w 22"/>
                <a:gd name="T5" fmla="*/ 7 h 20"/>
                <a:gd name="T6" fmla="*/ 16 w 22"/>
                <a:gd name="T7" fmla="*/ 14 h 20"/>
                <a:gd name="T8" fmla="*/ 21 w 22"/>
                <a:gd name="T9" fmla="*/ 4 h 20"/>
                <a:gd name="T10" fmla="*/ 7 w 22"/>
                <a:gd name="T11" fmla="*/ 0 h 20"/>
              </a:gdLst>
              <a:ahLst/>
              <a:cxnLst>
                <a:cxn ang="0">
                  <a:pos x="T0" y="T1"/>
                </a:cxn>
                <a:cxn ang="0">
                  <a:pos x="T2" y="T3"/>
                </a:cxn>
                <a:cxn ang="0">
                  <a:pos x="T4" y="T5"/>
                </a:cxn>
                <a:cxn ang="0">
                  <a:pos x="T6" y="T7"/>
                </a:cxn>
                <a:cxn ang="0">
                  <a:pos x="T8" y="T9"/>
                </a:cxn>
                <a:cxn ang="0">
                  <a:pos x="T10" y="T11"/>
                </a:cxn>
              </a:cxnLst>
              <a:rect l="0" t="0" r="r" b="b"/>
              <a:pathLst>
                <a:path w="22" h="20">
                  <a:moveTo>
                    <a:pt x="7" y="0"/>
                  </a:moveTo>
                  <a:lnTo>
                    <a:pt x="0" y="4"/>
                  </a:lnTo>
                  <a:lnTo>
                    <a:pt x="0" y="7"/>
                  </a:lnTo>
                  <a:lnTo>
                    <a:pt x="16" y="14"/>
                  </a:lnTo>
                  <a:lnTo>
                    <a:pt x="21" y="4"/>
                  </a:lnTo>
                  <a:lnTo>
                    <a:pt x="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98" name="Freeform 397"/>
            <p:cNvSpPr>
              <a:spLocks/>
            </p:cNvSpPr>
            <p:nvPr/>
          </p:nvSpPr>
          <p:spPr bwMode="auto">
            <a:xfrm>
              <a:off x="5498" y="602"/>
              <a:ext cx="20" cy="27"/>
            </a:xfrm>
            <a:custGeom>
              <a:avLst/>
              <a:gdLst>
                <a:gd name="T0" fmla="*/ 4 w 20"/>
                <a:gd name="T1" fmla="*/ 0 h 27"/>
                <a:gd name="T2" fmla="*/ 2 w 20"/>
                <a:gd name="T3" fmla="*/ 0 h 27"/>
                <a:gd name="T4" fmla="*/ 0 w 20"/>
                <a:gd name="T5" fmla="*/ 26 h 27"/>
                <a:gd name="T6" fmla="*/ 9 w 20"/>
                <a:gd name="T7" fmla="*/ 26 h 27"/>
                <a:gd name="T8" fmla="*/ 12 w 20"/>
                <a:gd name="T9" fmla="*/ 2 h 27"/>
                <a:gd name="T10" fmla="*/ 4 w 20"/>
                <a:gd name="T11" fmla="*/ 0 h 27"/>
              </a:gdLst>
              <a:ahLst/>
              <a:cxnLst>
                <a:cxn ang="0">
                  <a:pos x="T0" y="T1"/>
                </a:cxn>
                <a:cxn ang="0">
                  <a:pos x="T2" y="T3"/>
                </a:cxn>
                <a:cxn ang="0">
                  <a:pos x="T4" y="T5"/>
                </a:cxn>
                <a:cxn ang="0">
                  <a:pos x="T6" y="T7"/>
                </a:cxn>
                <a:cxn ang="0">
                  <a:pos x="T8" y="T9"/>
                </a:cxn>
                <a:cxn ang="0">
                  <a:pos x="T10" y="T11"/>
                </a:cxn>
              </a:cxnLst>
              <a:rect l="0" t="0" r="r" b="b"/>
              <a:pathLst>
                <a:path w="20" h="27">
                  <a:moveTo>
                    <a:pt x="4" y="0"/>
                  </a:moveTo>
                  <a:lnTo>
                    <a:pt x="2" y="0"/>
                  </a:lnTo>
                  <a:lnTo>
                    <a:pt x="0" y="26"/>
                  </a:lnTo>
                  <a:lnTo>
                    <a:pt x="9" y="26"/>
                  </a:lnTo>
                  <a:lnTo>
                    <a:pt x="12" y="2"/>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99" name="Freeform 398"/>
            <p:cNvSpPr>
              <a:spLocks/>
            </p:cNvSpPr>
            <p:nvPr/>
          </p:nvSpPr>
          <p:spPr bwMode="auto">
            <a:xfrm>
              <a:off x="5503" y="593"/>
              <a:ext cx="20" cy="20"/>
            </a:xfrm>
            <a:custGeom>
              <a:avLst/>
              <a:gdLst>
                <a:gd name="T0" fmla="*/ 7 w 20"/>
                <a:gd name="T1" fmla="*/ 0 h 20"/>
                <a:gd name="T2" fmla="*/ 0 w 20"/>
                <a:gd name="T3" fmla="*/ 9 h 20"/>
                <a:gd name="T4" fmla="*/ 4 w 20"/>
                <a:gd name="T5" fmla="*/ 14 h 20"/>
                <a:gd name="T6" fmla="*/ 9 w 20"/>
                <a:gd name="T7" fmla="*/ 9 h 20"/>
                <a:gd name="T8" fmla="*/ 9 w 20"/>
                <a:gd name="T9" fmla="*/ 2 h 20"/>
                <a:gd name="T10" fmla="*/ 7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7" y="0"/>
                  </a:moveTo>
                  <a:lnTo>
                    <a:pt x="0" y="9"/>
                  </a:lnTo>
                  <a:lnTo>
                    <a:pt x="4" y="14"/>
                  </a:lnTo>
                  <a:lnTo>
                    <a:pt x="9" y="9"/>
                  </a:lnTo>
                  <a:lnTo>
                    <a:pt x="9" y="2"/>
                  </a:lnTo>
                  <a:lnTo>
                    <a:pt x="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00" name="Freeform 399"/>
            <p:cNvSpPr>
              <a:spLocks/>
            </p:cNvSpPr>
            <p:nvPr/>
          </p:nvSpPr>
          <p:spPr bwMode="auto">
            <a:xfrm>
              <a:off x="5508" y="595"/>
              <a:ext cx="26" cy="22"/>
            </a:xfrm>
            <a:custGeom>
              <a:avLst/>
              <a:gdLst>
                <a:gd name="T0" fmla="*/ 4 w 26"/>
                <a:gd name="T1" fmla="*/ 0 h 22"/>
                <a:gd name="T2" fmla="*/ 0 w 26"/>
                <a:gd name="T3" fmla="*/ 9 h 22"/>
                <a:gd name="T4" fmla="*/ 19 w 26"/>
                <a:gd name="T5" fmla="*/ 21 h 22"/>
                <a:gd name="T6" fmla="*/ 26 w 26"/>
                <a:gd name="T7" fmla="*/ 16 h 22"/>
                <a:gd name="T8" fmla="*/ 26 w 26"/>
                <a:gd name="T9" fmla="*/ 14 h 22"/>
                <a:gd name="T10" fmla="*/ 4 w 26"/>
                <a:gd name="T11" fmla="*/ 0 h 22"/>
              </a:gdLst>
              <a:ahLst/>
              <a:cxnLst>
                <a:cxn ang="0">
                  <a:pos x="T0" y="T1"/>
                </a:cxn>
                <a:cxn ang="0">
                  <a:pos x="T2" y="T3"/>
                </a:cxn>
                <a:cxn ang="0">
                  <a:pos x="T4" y="T5"/>
                </a:cxn>
                <a:cxn ang="0">
                  <a:pos x="T6" y="T7"/>
                </a:cxn>
                <a:cxn ang="0">
                  <a:pos x="T8" y="T9"/>
                </a:cxn>
                <a:cxn ang="0">
                  <a:pos x="T10" y="T11"/>
                </a:cxn>
              </a:cxnLst>
              <a:rect l="0" t="0" r="r" b="b"/>
              <a:pathLst>
                <a:path w="26" h="22">
                  <a:moveTo>
                    <a:pt x="4" y="0"/>
                  </a:moveTo>
                  <a:lnTo>
                    <a:pt x="0" y="9"/>
                  </a:lnTo>
                  <a:lnTo>
                    <a:pt x="19" y="21"/>
                  </a:lnTo>
                  <a:lnTo>
                    <a:pt x="26" y="16"/>
                  </a:lnTo>
                  <a:lnTo>
                    <a:pt x="26" y="14"/>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01" name="Freeform 400"/>
            <p:cNvSpPr>
              <a:spLocks/>
            </p:cNvSpPr>
            <p:nvPr/>
          </p:nvSpPr>
          <p:spPr bwMode="auto">
            <a:xfrm>
              <a:off x="5525" y="612"/>
              <a:ext cx="20" cy="20"/>
            </a:xfrm>
            <a:custGeom>
              <a:avLst/>
              <a:gdLst>
                <a:gd name="T0" fmla="*/ 9 w 20"/>
                <a:gd name="T1" fmla="*/ 0 h 20"/>
                <a:gd name="T2" fmla="*/ 0 w 20"/>
                <a:gd name="T3" fmla="*/ 0 h 20"/>
                <a:gd name="T4" fmla="*/ 2 w 20"/>
                <a:gd name="T5" fmla="*/ 14 h 20"/>
                <a:gd name="T6" fmla="*/ 9 w 20"/>
                <a:gd name="T7" fmla="*/ 19 h 20"/>
                <a:gd name="T8" fmla="*/ 11 w 20"/>
                <a:gd name="T9" fmla="*/ 16 h 20"/>
                <a:gd name="T10" fmla="*/ 9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9" y="0"/>
                  </a:moveTo>
                  <a:lnTo>
                    <a:pt x="0" y="0"/>
                  </a:lnTo>
                  <a:lnTo>
                    <a:pt x="2" y="14"/>
                  </a:lnTo>
                  <a:lnTo>
                    <a:pt x="9" y="19"/>
                  </a:lnTo>
                  <a:lnTo>
                    <a:pt x="11" y="16"/>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02" name="Freeform 401"/>
            <p:cNvSpPr>
              <a:spLocks/>
            </p:cNvSpPr>
            <p:nvPr/>
          </p:nvSpPr>
          <p:spPr bwMode="auto">
            <a:xfrm>
              <a:off x="5515" y="622"/>
              <a:ext cx="20" cy="20"/>
            </a:xfrm>
            <a:custGeom>
              <a:avLst/>
              <a:gdLst>
                <a:gd name="T0" fmla="*/ 14 w 20"/>
                <a:gd name="T1" fmla="*/ 0 h 20"/>
                <a:gd name="T2" fmla="*/ 0 w 20"/>
                <a:gd name="T3" fmla="*/ 7 h 20"/>
                <a:gd name="T4" fmla="*/ 0 w 20"/>
                <a:gd name="T5" fmla="*/ 16 h 20"/>
                <a:gd name="T6" fmla="*/ 2 w 20"/>
                <a:gd name="T7" fmla="*/ 16 h 20"/>
                <a:gd name="T8" fmla="*/ 19 w 20"/>
                <a:gd name="T9" fmla="*/ 9 h 20"/>
                <a:gd name="T10" fmla="*/ 14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14" y="0"/>
                  </a:moveTo>
                  <a:lnTo>
                    <a:pt x="0" y="7"/>
                  </a:lnTo>
                  <a:lnTo>
                    <a:pt x="0" y="16"/>
                  </a:lnTo>
                  <a:lnTo>
                    <a:pt x="2" y="16"/>
                  </a:lnTo>
                  <a:lnTo>
                    <a:pt x="19" y="9"/>
                  </a:lnTo>
                  <a:lnTo>
                    <a:pt x="1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03" name="Freeform 402"/>
            <p:cNvSpPr>
              <a:spLocks/>
            </p:cNvSpPr>
            <p:nvPr/>
          </p:nvSpPr>
          <p:spPr bwMode="auto">
            <a:xfrm>
              <a:off x="5515" y="485"/>
              <a:ext cx="36" cy="38"/>
            </a:xfrm>
            <a:custGeom>
              <a:avLst/>
              <a:gdLst>
                <a:gd name="T0" fmla="*/ 21 w 36"/>
                <a:gd name="T1" fmla="*/ 0 h 38"/>
                <a:gd name="T2" fmla="*/ 7 w 36"/>
                <a:gd name="T3" fmla="*/ 2 h 38"/>
                <a:gd name="T4" fmla="*/ 2 w 36"/>
                <a:gd name="T5" fmla="*/ 7 h 38"/>
                <a:gd name="T6" fmla="*/ 0 w 36"/>
                <a:gd name="T7" fmla="*/ 31 h 38"/>
                <a:gd name="T8" fmla="*/ 16 w 36"/>
                <a:gd name="T9" fmla="*/ 38 h 38"/>
                <a:gd name="T10" fmla="*/ 36 w 36"/>
                <a:gd name="T11" fmla="*/ 28 h 38"/>
                <a:gd name="T12" fmla="*/ 31 w 36"/>
                <a:gd name="T13" fmla="*/ 11 h 38"/>
                <a:gd name="T14" fmla="*/ 21 w 36"/>
                <a:gd name="T15" fmla="*/ 0 h 3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6" h="38">
                  <a:moveTo>
                    <a:pt x="21" y="0"/>
                  </a:moveTo>
                  <a:lnTo>
                    <a:pt x="7" y="2"/>
                  </a:lnTo>
                  <a:lnTo>
                    <a:pt x="2" y="7"/>
                  </a:lnTo>
                  <a:lnTo>
                    <a:pt x="0" y="31"/>
                  </a:lnTo>
                  <a:lnTo>
                    <a:pt x="16" y="38"/>
                  </a:lnTo>
                  <a:lnTo>
                    <a:pt x="36" y="28"/>
                  </a:lnTo>
                  <a:lnTo>
                    <a:pt x="31" y="11"/>
                  </a:lnTo>
                  <a:lnTo>
                    <a:pt x="21" y="0"/>
                  </a:lnTo>
                </a:path>
              </a:pathLst>
            </a:custGeom>
            <a:solidFill>
              <a:srgbClr val="545454"/>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04" name="Freeform 403"/>
            <p:cNvSpPr>
              <a:spLocks/>
            </p:cNvSpPr>
            <p:nvPr/>
          </p:nvSpPr>
          <p:spPr bwMode="auto">
            <a:xfrm>
              <a:off x="5510" y="511"/>
              <a:ext cx="24" cy="20"/>
            </a:xfrm>
            <a:custGeom>
              <a:avLst/>
              <a:gdLst>
                <a:gd name="T0" fmla="*/ 7 w 24"/>
                <a:gd name="T1" fmla="*/ 0 h 20"/>
                <a:gd name="T2" fmla="*/ 0 w 24"/>
                <a:gd name="T3" fmla="*/ 4 h 20"/>
                <a:gd name="T4" fmla="*/ 0 w 24"/>
                <a:gd name="T5" fmla="*/ 7 h 20"/>
                <a:gd name="T6" fmla="*/ 19 w 24"/>
                <a:gd name="T7" fmla="*/ 16 h 20"/>
                <a:gd name="T8" fmla="*/ 23 w 24"/>
                <a:gd name="T9" fmla="*/ 7 h 20"/>
                <a:gd name="T10" fmla="*/ 7 w 24"/>
                <a:gd name="T11" fmla="*/ 0 h 20"/>
              </a:gdLst>
              <a:ahLst/>
              <a:cxnLst>
                <a:cxn ang="0">
                  <a:pos x="T0" y="T1"/>
                </a:cxn>
                <a:cxn ang="0">
                  <a:pos x="T2" y="T3"/>
                </a:cxn>
                <a:cxn ang="0">
                  <a:pos x="T4" y="T5"/>
                </a:cxn>
                <a:cxn ang="0">
                  <a:pos x="T6" y="T7"/>
                </a:cxn>
                <a:cxn ang="0">
                  <a:pos x="T8" y="T9"/>
                </a:cxn>
                <a:cxn ang="0">
                  <a:pos x="T10" y="T11"/>
                </a:cxn>
              </a:cxnLst>
              <a:rect l="0" t="0" r="r" b="b"/>
              <a:pathLst>
                <a:path w="24" h="20">
                  <a:moveTo>
                    <a:pt x="7" y="0"/>
                  </a:moveTo>
                  <a:lnTo>
                    <a:pt x="0" y="4"/>
                  </a:lnTo>
                  <a:lnTo>
                    <a:pt x="0" y="7"/>
                  </a:lnTo>
                  <a:lnTo>
                    <a:pt x="19" y="16"/>
                  </a:lnTo>
                  <a:lnTo>
                    <a:pt x="23" y="7"/>
                  </a:lnTo>
                  <a:lnTo>
                    <a:pt x="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05" name="Freeform 404"/>
            <p:cNvSpPr>
              <a:spLocks/>
            </p:cNvSpPr>
            <p:nvPr/>
          </p:nvSpPr>
          <p:spPr bwMode="auto">
            <a:xfrm>
              <a:off x="5510" y="490"/>
              <a:ext cx="20" cy="26"/>
            </a:xfrm>
            <a:custGeom>
              <a:avLst/>
              <a:gdLst>
                <a:gd name="T0" fmla="*/ 4 w 20"/>
                <a:gd name="T1" fmla="*/ 0 h 26"/>
                <a:gd name="T2" fmla="*/ 2 w 20"/>
                <a:gd name="T3" fmla="*/ 0 h 26"/>
                <a:gd name="T4" fmla="*/ 0 w 20"/>
                <a:gd name="T5" fmla="*/ 26 h 26"/>
                <a:gd name="T6" fmla="*/ 9 w 20"/>
                <a:gd name="T7" fmla="*/ 26 h 26"/>
                <a:gd name="T8" fmla="*/ 12 w 20"/>
                <a:gd name="T9" fmla="*/ 2 h 26"/>
                <a:gd name="T10" fmla="*/ 4 w 20"/>
                <a:gd name="T11" fmla="*/ 0 h 26"/>
              </a:gdLst>
              <a:ahLst/>
              <a:cxnLst>
                <a:cxn ang="0">
                  <a:pos x="T0" y="T1"/>
                </a:cxn>
                <a:cxn ang="0">
                  <a:pos x="T2" y="T3"/>
                </a:cxn>
                <a:cxn ang="0">
                  <a:pos x="T4" y="T5"/>
                </a:cxn>
                <a:cxn ang="0">
                  <a:pos x="T6" y="T7"/>
                </a:cxn>
                <a:cxn ang="0">
                  <a:pos x="T8" y="T9"/>
                </a:cxn>
                <a:cxn ang="0">
                  <a:pos x="T10" y="T11"/>
                </a:cxn>
              </a:cxnLst>
              <a:rect l="0" t="0" r="r" b="b"/>
              <a:pathLst>
                <a:path w="20" h="26">
                  <a:moveTo>
                    <a:pt x="4" y="0"/>
                  </a:moveTo>
                  <a:lnTo>
                    <a:pt x="2" y="0"/>
                  </a:lnTo>
                  <a:lnTo>
                    <a:pt x="0" y="26"/>
                  </a:lnTo>
                  <a:lnTo>
                    <a:pt x="9" y="26"/>
                  </a:lnTo>
                  <a:lnTo>
                    <a:pt x="12" y="2"/>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06" name="Freeform 405"/>
            <p:cNvSpPr>
              <a:spLocks/>
            </p:cNvSpPr>
            <p:nvPr/>
          </p:nvSpPr>
          <p:spPr bwMode="auto">
            <a:xfrm>
              <a:off x="5515" y="482"/>
              <a:ext cx="20" cy="20"/>
            </a:xfrm>
            <a:custGeom>
              <a:avLst/>
              <a:gdLst>
                <a:gd name="T0" fmla="*/ 7 w 20"/>
                <a:gd name="T1" fmla="*/ 0 h 20"/>
                <a:gd name="T2" fmla="*/ 4 w 20"/>
                <a:gd name="T3" fmla="*/ 0 h 20"/>
                <a:gd name="T4" fmla="*/ 0 w 20"/>
                <a:gd name="T5" fmla="*/ 7 h 20"/>
                <a:gd name="T6" fmla="*/ 4 w 20"/>
                <a:gd name="T7" fmla="*/ 11 h 20"/>
                <a:gd name="T8" fmla="*/ 9 w 20"/>
                <a:gd name="T9" fmla="*/ 7 h 20"/>
                <a:gd name="T10" fmla="*/ 7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7" y="0"/>
                  </a:moveTo>
                  <a:lnTo>
                    <a:pt x="4" y="0"/>
                  </a:lnTo>
                  <a:lnTo>
                    <a:pt x="0" y="7"/>
                  </a:lnTo>
                  <a:lnTo>
                    <a:pt x="4" y="11"/>
                  </a:lnTo>
                  <a:lnTo>
                    <a:pt x="9" y="7"/>
                  </a:lnTo>
                  <a:lnTo>
                    <a:pt x="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07" name="Freeform 406"/>
            <p:cNvSpPr>
              <a:spLocks/>
            </p:cNvSpPr>
            <p:nvPr/>
          </p:nvSpPr>
          <p:spPr bwMode="auto">
            <a:xfrm>
              <a:off x="5522" y="480"/>
              <a:ext cx="20" cy="20"/>
            </a:xfrm>
            <a:custGeom>
              <a:avLst/>
              <a:gdLst>
                <a:gd name="T0" fmla="*/ 16 w 20"/>
                <a:gd name="T1" fmla="*/ 0 h 20"/>
                <a:gd name="T2" fmla="*/ 0 w 20"/>
                <a:gd name="T3" fmla="*/ 2 h 20"/>
                <a:gd name="T4" fmla="*/ 0 w 20"/>
                <a:gd name="T5" fmla="*/ 11 h 20"/>
                <a:gd name="T6" fmla="*/ 14 w 20"/>
                <a:gd name="T7" fmla="*/ 9 h 20"/>
                <a:gd name="T8" fmla="*/ 19 w 20"/>
                <a:gd name="T9" fmla="*/ 2 h 20"/>
                <a:gd name="T10" fmla="*/ 16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16" y="0"/>
                  </a:moveTo>
                  <a:lnTo>
                    <a:pt x="0" y="2"/>
                  </a:lnTo>
                  <a:lnTo>
                    <a:pt x="0" y="11"/>
                  </a:lnTo>
                  <a:lnTo>
                    <a:pt x="14" y="9"/>
                  </a:lnTo>
                  <a:lnTo>
                    <a:pt x="19" y="2"/>
                  </a:lnTo>
                  <a:lnTo>
                    <a:pt x="16"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08" name="Freeform 407"/>
            <p:cNvSpPr>
              <a:spLocks/>
            </p:cNvSpPr>
            <p:nvPr/>
          </p:nvSpPr>
          <p:spPr bwMode="auto">
            <a:xfrm>
              <a:off x="5532" y="482"/>
              <a:ext cx="20" cy="20"/>
            </a:xfrm>
            <a:custGeom>
              <a:avLst/>
              <a:gdLst>
                <a:gd name="T0" fmla="*/ 9 w 20"/>
                <a:gd name="T1" fmla="*/ 0 h 20"/>
                <a:gd name="T2" fmla="*/ 0 w 20"/>
                <a:gd name="T3" fmla="*/ 4 h 20"/>
                <a:gd name="T4" fmla="*/ 9 w 20"/>
                <a:gd name="T5" fmla="*/ 16 h 20"/>
                <a:gd name="T6" fmla="*/ 19 w 20"/>
                <a:gd name="T7" fmla="*/ 11 h 20"/>
                <a:gd name="T8" fmla="*/ 9 w 20"/>
                <a:gd name="T9" fmla="*/ 0 h 20"/>
              </a:gdLst>
              <a:ahLst/>
              <a:cxnLst>
                <a:cxn ang="0">
                  <a:pos x="T0" y="T1"/>
                </a:cxn>
                <a:cxn ang="0">
                  <a:pos x="T2" y="T3"/>
                </a:cxn>
                <a:cxn ang="0">
                  <a:pos x="T4" y="T5"/>
                </a:cxn>
                <a:cxn ang="0">
                  <a:pos x="T6" y="T7"/>
                </a:cxn>
                <a:cxn ang="0">
                  <a:pos x="T8" y="T9"/>
                </a:cxn>
              </a:cxnLst>
              <a:rect l="0" t="0" r="r" b="b"/>
              <a:pathLst>
                <a:path w="20" h="20">
                  <a:moveTo>
                    <a:pt x="9" y="0"/>
                  </a:moveTo>
                  <a:lnTo>
                    <a:pt x="0" y="4"/>
                  </a:lnTo>
                  <a:lnTo>
                    <a:pt x="9" y="16"/>
                  </a:lnTo>
                  <a:lnTo>
                    <a:pt x="19" y="11"/>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09" name="Freeform 408"/>
            <p:cNvSpPr>
              <a:spLocks/>
            </p:cNvSpPr>
            <p:nvPr/>
          </p:nvSpPr>
          <p:spPr bwMode="auto">
            <a:xfrm>
              <a:off x="5542" y="494"/>
              <a:ext cx="20" cy="24"/>
            </a:xfrm>
            <a:custGeom>
              <a:avLst/>
              <a:gdLst>
                <a:gd name="T0" fmla="*/ 9 w 20"/>
                <a:gd name="T1" fmla="*/ 0 h 24"/>
                <a:gd name="T2" fmla="*/ 0 w 20"/>
                <a:gd name="T3" fmla="*/ 4 h 24"/>
                <a:gd name="T4" fmla="*/ 4 w 20"/>
                <a:gd name="T5" fmla="*/ 21 h 24"/>
                <a:gd name="T6" fmla="*/ 12 w 20"/>
                <a:gd name="T7" fmla="*/ 24 h 24"/>
                <a:gd name="T8" fmla="*/ 14 w 20"/>
                <a:gd name="T9" fmla="*/ 21 h 24"/>
                <a:gd name="T10" fmla="*/ 9 w 20"/>
                <a:gd name="T11" fmla="*/ 0 h 24"/>
              </a:gdLst>
              <a:ahLst/>
              <a:cxnLst>
                <a:cxn ang="0">
                  <a:pos x="T0" y="T1"/>
                </a:cxn>
                <a:cxn ang="0">
                  <a:pos x="T2" y="T3"/>
                </a:cxn>
                <a:cxn ang="0">
                  <a:pos x="T4" y="T5"/>
                </a:cxn>
                <a:cxn ang="0">
                  <a:pos x="T6" y="T7"/>
                </a:cxn>
                <a:cxn ang="0">
                  <a:pos x="T8" y="T9"/>
                </a:cxn>
                <a:cxn ang="0">
                  <a:pos x="T10" y="T11"/>
                </a:cxn>
              </a:cxnLst>
              <a:rect l="0" t="0" r="r" b="b"/>
              <a:pathLst>
                <a:path w="20" h="24">
                  <a:moveTo>
                    <a:pt x="9" y="0"/>
                  </a:moveTo>
                  <a:lnTo>
                    <a:pt x="0" y="4"/>
                  </a:lnTo>
                  <a:lnTo>
                    <a:pt x="4" y="21"/>
                  </a:lnTo>
                  <a:lnTo>
                    <a:pt x="12" y="24"/>
                  </a:lnTo>
                  <a:lnTo>
                    <a:pt x="14" y="21"/>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10" name="Freeform 409"/>
            <p:cNvSpPr>
              <a:spLocks/>
            </p:cNvSpPr>
            <p:nvPr/>
          </p:nvSpPr>
          <p:spPr bwMode="auto">
            <a:xfrm>
              <a:off x="5530" y="509"/>
              <a:ext cx="24" cy="20"/>
            </a:xfrm>
            <a:custGeom>
              <a:avLst/>
              <a:gdLst>
                <a:gd name="T0" fmla="*/ 19 w 24"/>
                <a:gd name="T1" fmla="*/ 0 h 20"/>
                <a:gd name="T2" fmla="*/ 0 w 24"/>
                <a:gd name="T3" fmla="*/ 9 h 20"/>
                <a:gd name="T4" fmla="*/ 0 w 24"/>
                <a:gd name="T5" fmla="*/ 19 h 20"/>
                <a:gd name="T6" fmla="*/ 2 w 24"/>
                <a:gd name="T7" fmla="*/ 19 h 20"/>
                <a:gd name="T8" fmla="*/ 24 w 24"/>
                <a:gd name="T9" fmla="*/ 9 h 20"/>
                <a:gd name="T10" fmla="*/ 19 w 24"/>
                <a:gd name="T11" fmla="*/ 0 h 20"/>
              </a:gdLst>
              <a:ahLst/>
              <a:cxnLst>
                <a:cxn ang="0">
                  <a:pos x="T0" y="T1"/>
                </a:cxn>
                <a:cxn ang="0">
                  <a:pos x="T2" y="T3"/>
                </a:cxn>
                <a:cxn ang="0">
                  <a:pos x="T4" y="T5"/>
                </a:cxn>
                <a:cxn ang="0">
                  <a:pos x="T6" y="T7"/>
                </a:cxn>
                <a:cxn ang="0">
                  <a:pos x="T8" y="T9"/>
                </a:cxn>
                <a:cxn ang="0">
                  <a:pos x="T10" y="T11"/>
                </a:cxn>
              </a:cxnLst>
              <a:rect l="0" t="0" r="r" b="b"/>
              <a:pathLst>
                <a:path w="24" h="20">
                  <a:moveTo>
                    <a:pt x="19" y="0"/>
                  </a:moveTo>
                  <a:lnTo>
                    <a:pt x="0" y="9"/>
                  </a:lnTo>
                  <a:lnTo>
                    <a:pt x="0" y="19"/>
                  </a:lnTo>
                  <a:lnTo>
                    <a:pt x="2" y="19"/>
                  </a:lnTo>
                  <a:lnTo>
                    <a:pt x="24" y="9"/>
                  </a:lnTo>
                  <a:lnTo>
                    <a:pt x="1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11" name="Freeform 410"/>
            <p:cNvSpPr>
              <a:spLocks/>
            </p:cNvSpPr>
            <p:nvPr/>
          </p:nvSpPr>
          <p:spPr bwMode="auto">
            <a:xfrm>
              <a:off x="5263" y="417"/>
              <a:ext cx="24" cy="24"/>
            </a:xfrm>
            <a:custGeom>
              <a:avLst/>
              <a:gdLst>
                <a:gd name="T0" fmla="*/ 14 w 24"/>
                <a:gd name="T1" fmla="*/ 0 h 24"/>
                <a:gd name="T2" fmla="*/ 2 w 24"/>
                <a:gd name="T3" fmla="*/ 2 h 24"/>
                <a:gd name="T4" fmla="*/ 0 w 24"/>
                <a:gd name="T5" fmla="*/ 12 h 24"/>
                <a:gd name="T6" fmla="*/ 7 w 24"/>
                <a:gd name="T7" fmla="*/ 23 h 24"/>
                <a:gd name="T8" fmla="*/ 12 w 24"/>
                <a:gd name="T9" fmla="*/ 23 h 24"/>
                <a:gd name="T10" fmla="*/ 23 w 24"/>
                <a:gd name="T11" fmla="*/ 9 h 24"/>
                <a:gd name="T12" fmla="*/ 14 w 24"/>
                <a:gd name="T13" fmla="*/ 0 h 24"/>
              </a:gdLst>
              <a:ahLst/>
              <a:cxnLst>
                <a:cxn ang="0">
                  <a:pos x="T0" y="T1"/>
                </a:cxn>
                <a:cxn ang="0">
                  <a:pos x="T2" y="T3"/>
                </a:cxn>
                <a:cxn ang="0">
                  <a:pos x="T4" y="T5"/>
                </a:cxn>
                <a:cxn ang="0">
                  <a:pos x="T6" y="T7"/>
                </a:cxn>
                <a:cxn ang="0">
                  <a:pos x="T8" y="T9"/>
                </a:cxn>
                <a:cxn ang="0">
                  <a:pos x="T10" y="T11"/>
                </a:cxn>
                <a:cxn ang="0">
                  <a:pos x="T12" y="T13"/>
                </a:cxn>
              </a:cxnLst>
              <a:rect l="0" t="0" r="r" b="b"/>
              <a:pathLst>
                <a:path w="24" h="24">
                  <a:moveTo>
                    <a:pt x="14" y="0"/>
                  </a:moveTo>
                  <a:lnTo>
                    <a:pt x="2" y="2"/>
                  </a:lnTo>
                  <a:lnTo>
                    <a:pt x="0" y="12"/>
                  </a:lnTo>
                  <a:lnTo>
                    <a:pt x="7" y="23"/>
                  </a:lnTo>
                  <a:lnTo>
                    <a:pt x="12" y="23"/>
                  </a:lnTo>
                  <a:lnTo>
                    <a:pt x="23" y="9"/>
                  </a:lnTo>
                  <a:lnTo>
                    <a:pt x="14" y="0"/>
                  </a:lnTo>
                </a:path>
              </a:pathLst>
            </a:custGeom>
            <a:solidFill>
              <a:srgbClr val="545454"/>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12" name="Freeform 411"/>
            <p:cNvSpPr>
              <a:spLocks/>
            </p:cNvSpPr>
            <p:nvPr/>
          </p:nvSpPr>
          <p:spPr bwMode="auto">
            <a:xfrm>
              <a:off x="5275" y="415"/>
              <a:ext cx="20" cy="20"/>
            </a:xfrm>
            <a:custGeom>
              <a:avLst/>
              <a:gdLst>
                <a:gd name="T0" fmla="*/ 4 w 20"/>
                <a:gd name="T1" fmla="*/ 0 h 20"/>
                <a:gd name="T2" fmla="*/ 0 w 20"/>
                <a:gd name="T3" fmla="*/ 4 h 20"/>
                <a:gd name="T4" fmla="*/ 9 w 20"/>
                <a:gd name="T5" fmla="*/ 14 h 20"/>
                <a:gd name="T6" fmla="*/ 16 w 20"/>
                <a:gd name="T7" fmla="*/ 14 h 20"/>
                <a:gd name="T8" fmla="*/ 19 w 20"/>
                <a:gd name="T9" fmla="*/ 12 h 20"/>
                <a:gd name="T10" fmla="*/ 4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4" y="0"/>
                  </a:moveTo>
                  <a:lnTo>
                    <a:pt x="0" y="4"/>
                  </a:lnTo>
                  <a:lnTo>
                    <a:pt x="9" y="14"/>
                  </a:lnTo>
                  <a:lnTo>
                    <a:pt x="16" y="14"/>
                  </a:lnTo>
                  <a:lnTo>
                    <a:pt x="19" y="12"/>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13" name="Freeform 412"/>
            <p:cNvSpPr>
              <a:spLocks/>
            </p:cNvSpPr>
            <p:nvPr/>
          </p:nvSpPr>
          <p:spPr bwMode="auto">
            <a:xfrm>
              <a:off x="5270" y="425"/>
              <a:ext cx="22" cy="21"/>
            </a:xfrm>
            <a:custGeom>
              <a:avLst/>
              <a:gdLst>
                <a:gd name="T0" fmla="*/ 12 w 22"/>
                <a:gd name="T1" fmla="*/ 0 h 21"/>
                <a:gd name="T2" fmla="*/ 0 w 22"/>
                <a:gd name="T3" fmla="*/ 14 h 21"/>
                <a:gd name="T4" fmla="*/ 4 w 22"/>
                <a:gd name="T5" fmla="*/ 21 h 21"/>
                <a:gd name="T6" fmla="*/ 7 w 22"/>
                <a:gd name="T7" fmla="*/ 21 h 21"/>
                <a:gd name="T8" fmla="*/ 21 w 22"/>
                <a:gd name="T9" fmla="*/ 4 h 21"/>
                <a:gd name="T10" fmla="*/ 12 w 22"/>
                <a:gd name="T11" fmla="*/ 0 h 21"/>
              </a:gdLst>
              <a:ahLst/>
              <a:cxnLst>
                <a:cxn ang="0">
                  <a:pos x="T0" y="T1"/>
                </a:cxn>
                <a:cxn ang="0">
                  <a:pos x="T2" y="T3"/>
                </a:cxn>
                <a:cxn ang="0">
                  <a:pos x="T4" y="T5"/>
                </a:cxn>
                <a:cxn ang="0">
                  <a:pos x="T6" y="T7"/>
                </a:cxn>
                <a:cxn ang="0">
                  <a:pos x="T8" y="T9"/>
                </a:cxn>
                <a:cxn ang="0">
                  <a:pos x="T10" y="T11"/>
                </a:cxn>
              </a:cxnLst>
              <a:rect l="0" t="0" r="r" b="b"/>
              <a:pathLst>
                <a:path w="22" h="21">
                  <a:moveTo>
                    <a:pt x="12" y="0"/>
                  </a:moveTo>
                  <a:lnTo>
                    <a:pt x="0" y="14"/>
                  </a:lnTo>
                  <a:lnTo>
                    <a:pt x="4" y="21"/>
                  </a:lnTo>
                  <a:lnTo>
                    <a:pt x="7" y="21"/>
                  </a:lnTo>
                  <a:lnTo>
                    <a:pt x="21" y="4"/>
                  </a:lnTo>
                  <a:lnTo>
                    <a:pt x="12"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14" name="Freeform 413"/>
            <p:cNvSpPr>
              <a:spLocks/>
            </p:cNvSpPr>
            <p:nvPr/>
          </p:nvSpPr>
          <p:spPr bwMode="auto">
            <a:xfrm>
              <a:off x="5265" y="437"/>
              <a:ext cx="20" cy="20"/>
            </a:xfrm>
            <a:custGeom>
              <a:avLst/>
              <a:gdLst>
                <a:gd name="T0" fmla="*/ 9 w 20"/>
                <a:gd name="T1" fmla="*/ 0 h 20"/>
                <a:gd name="T2" fmla="*/ 4 w 20"/>
                <a:gd name="T3" fmla="*/ 0 h 20"/>
                <a:gd name="T4" fmla="*/ 0 w 20"/>
                <a:gd name="T5" fmla="*/ 7 h 20"/>
                <a:gd name="T6" fmla="*/ 2 w 20"/>
                <a:gd name="T7" fmla="*/ 9 h 20"/>
                <a:gd name="T8" fmla="*/ 9 w 20"/>
                <a:gd name="T9" fmla="*/ 9 h 20"/>
                <a:gd name="T10" fmla="*/ 9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9" y="0"/>
                  </a:moveTo>
                  <a:lnTo>
                    <a:pt x="4" y="0"/>
                  </a:lnTo>
                  <a:lnTo>
                    <a:pt x="0" y="7"/>
                  </a:lnTo>
                  <a:lnTo>
                    <a:pt x="2" y="9"/>
                  </a:lnTo>
                  <a:lnTo>
                    <a:pt x="9" y="9"/>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15" name="Freeform 414"/>
            <p:cNvSpPr>
              <a:spLocks/>
            </p:cNvSpPr>
            <p:nvPr/>
          </p:nvSpPr>
          <p:spPr bwMode="auto">
            <a:xfrm>
              <a:off x="5258" y="427"/>
              <a:ext cx="20" cy="20"/>
            </a:xfrm>
            <a:custGeom>
              <a:avLst/>
              <a:gdLst>
                <a:gd name="T0" fmla="*/ 9 w 20"/>
                <a:gd name="T1" fmla="*/ 0 h 20"/>
                <a:gd name="T2" fmla="*/ 0 w 20"/>
                <a:gd name="T3" fmla="*/ 2 h 20"/>
                <a:gd name="T4" fmla="*/ 7 w 20"/>
                <a:gd name="T5" fmla="*/ 16 h 20"/>
                <a:gd name="T6" fmla="*/ 16 w 20"/>
                <a:gd name="T7" fmla="*/ 11 h 20"/>
                <a:gd name="T8" fmla="*/ 9 w 20"/>
                <a:gd name="T9" fmla="*/ 0 h 20"/>
              </a:gdLst>
              <a:ahLst/>
              <a:cxnLst>
                <a:cxn ang="0">
                  <a:pos x="T0" y="T1"/>
                </a:cxn>
                <a:cxn ang="0">
                  <a:pos x="T2" y="T3"/>
                </a:cxn>
                <a:cxn ang="0">
                  <a:pos x="T4" y="T5"/>
                </a:cxn>
                <a:cxn ang="0">
                  <a:pos x="T6" y="T7"/>
                </a:cxn>
                <a:cxn ang="0">
                  <a:pos x="T8" y="T9"/>
                </a:cxn>
              </a:cxnLst>
              <a:rect l="0" t="0" r="r" b="b"/>
              <a:pathLst>
                <a:path w="20" h="20">
                  <a:moveTo>
                    <a:pt x="9" y="0"/>
                  </a:moveTo>
                  <a:lnTo>
                    <a:pt x="0" y="2"/>
                  </a:lnTo>
                  <a:lnTo>
                    <a:pt x="7" y="16"/>
                  </a:lnTo>
                  <a:lnTo>
                    <a:pt x="16" y="11"/>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16" name="Freeform 415"/>
            <p:cNvSpPr>
              <a:spLocks/>
            </p:cNvSpPr>
            <p:nvPr/>
          </p:nvSpPr>
          <p:spPr bwMode="auto">
            <a:xfrm>
              <a:off x="5258" y="415"/>
              <a:ext cx="20" cy="20"/>
            </a:xfrm>
            <a:custGeom>
              <a:avLst/>
              <a:gdLst>
                <a:gd name="T0" fmla="*/ 7 w 20"/>
                <a:gd name="T1" fmla="*/ 0 h 20"/>
                <a:gd name="T2" fmla="*/ 2 w 20"/>
                <a:gd name="T3" fmla="*/ 0 h 20"/>
                <a:gd name="T4" fmla="*/ 0 w 20"/>
                <a:gd name="T5" fmla="*/ 14 h 20"/>
                <a:gd name="T6" fmla="*/ 9 w 20"/>
                <a:gd name="T7" fmla="*/ 14 h 20"/>
                <a:gd name="T8" fmla="*/ 12 w 20"/>
                <a:gd name="T9" fmla="*/ 4 h 20"/>
                <a:gd name="T10" fmla="*/ 7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7" y="0"/>
                  </a:moveTo>
                  <a:lnTo>
                    <a:pt x="2" y="0"/>
                  </a:lnTo>
                  <a:lnTo>
                    <a:pt x="0" y="14"/>
                  </a:lnTo>
                  <a:lnTo>
                    <a:pt x="9" y="14"/>
                  </a:lnTo>
                  <a:lnTo>
                    <a:pt x="12" y="4"/>
                  </a:lnTo>
                  <a:lnTo>
                    <a:pt x="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17" name="Freeform 416"/>
            <p:cNvSpPr>
              <a:spLocks/>
            </p:cNvSpPr>
            <p:nvPr/>
          </p:nvSpPr>
          <p:spPr bwMode="auto">
            <a:xfrm>
              <a:off x="5265" y="413"/>
              <a:ext cx="20" cy="20"/>
            </a:xfrm>
            <a:custGeom>
              <a:avLst/>
              <a:gdLst>
                <a:gd name="T0" fmla="*/ 14 w 20"/>
                <a:gd name="T1" fmla="*/ 0 h 20"/>
                <a:gd name="T2" fmla="*/ 0 w 20"/>
                <a:gd name="T3" fmla="*/ 2 h 20"/>
                <a:gd name="T4" fmla="*/ 0 w 20"/>
                <a:gd name="T5" fmla="*/ 12 h 20"/>
                <a:gd name="T6" fmla="*/ 12 w 20"/>
                <a:gd name="T7" fmla="*/ 9 h 20"/>
                <a:gd name="T8" fmla="*/ 14 w 20"/>
                <a:gd name="T9" fmla="*/ 2 h 20"/>
                <a:gd name="T10" fmla="*/ 14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14" y="0"/>
                  </a:moveTo>
                  <a:lnTo>
                    <a:pt x="0" y="2"/>
                  </a:lnTo>
                  <a:lnTo>
                    <a:pt x="0" y="12"/>
                  </a:lnTo>
                  <a:lnTo>
                    <a:pt x="12" y="9"/>
                  </a:lnTo>
                  <a:lnTo>
                    <a:pt x="14" y="2"/>
                  </a:lnTo>
                  <a:lnTo>
                    <a:pt x="1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18" name="Freeform 417"/>
            <p:cNvSpPr>
              <a:spLocks/>
            </p:cNvSpPr>
            <p:nvPr/>
          </p:nvSpPr>
          <p:spPr bwMode="auto">
            <a:xfrm>
              <a:off x="5460" y="415"/>
              <a:ext cx="33" cy="27"/>
            </a:xfrm>
            <a:custGeom>
              <a:avLst/>
              <a:gdLst>
                <a:gd name="T0" fmla="*/ 21 w 33"/>
                <a:gd name="T1" fmla="*/ 0 h 27"/>
                <a:gd name="T2" fmla="*/ 4 w 33"/>
                <a:gd name="T3" fmla="*/ 0 h 27"/>
                <a:gd name="T4" fmla="*/ 0 w 33"/>
                <a:gd name="T5" fmla="*/ 14 h 27"/>
                <a:gd name="T6" fmla="*/ 14 w 33"/>
                <a:gd name="T7" fmla="*/ 26 h 27"/>
                <a:gd name="T8" fmla="*/ 19 w 33"/>
                <a:gd name="T9" fmla="*/ 26 h 27"/>
                <a:gd name="T10" fmla="*/ 33 w 33"/>
                <a:gd name="T11" fmla="*/ 9 h 27"/>
                <a:gd name="T12" fmla="*/ 21 w 33"/>
                <a:gd name="T13" fmla="*/ 0 h 27"/>
              </a:gdLst>
              <a:ahLst/>
              <a:cxnLst>
                <a:cxn ang="0">
                  <a:pos x="T0" y="T1"/>
                </a:cxn>
                <a:cxn ang="0">
                  <a:pos x="T2" y="T3"/>
                </a:cxn>
                <a:cxn ang="0">
                  <a:pos x="T4" y="T5"/>
                </a:cxn>
                <a:cxn ang="0">
                  <a:pos x="T6" y="T7"/>
                </a:cxn>
                <a:cxn ang="0">
                  <a:pos x="T8" y="T9"/>
                </a:cxn>
                <a:cxn ang="0">
                  <a:pos x="T10" y="T11"/>
                </a:cxn>
                <a:cxn ang="0">
                  <a:pos x="T12" y="T13"/>
                </a:cxn>
              </a:cxnLst>
              <a:rect l="0" t="0" r="r" b="b"/>
              <a:pathLst>
                <a:path w="33" h="27">
                  <a:moveTo>
                    <a:pt x="21" y="0"/>
                  </a:moveTo>
                  <a:lnTo>
                    <a:pt x="4" y="0"/>
                  </a:lnTo>
                  <a:lnTo>
                    <a:pt x="0" y="14"/>
                  </a:lnTo>
                  <a:lnTo>
                    <a:pt x="14" y="26"/>
                  </a:lnTo>
                  <a:lnTo>
                    <a:pt x="19" y="26"/>
                  </a:lnTo>
                  <a:lnTo>
                    <a:pt x="33" y="9"/>
                  </a:lnTo>
                  <a:lnTo>
                    <a:pt x="21" y="0"/>
                  </a:lnTo>
                </a:path>
              </a:pathLst>
            </a:custGeom>
            <a:solidFill>
              <a:srgbClr val="545454"/>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19" name="Freeform 418"/>
            <p:cNvSpPr>
              <a:spLocks/>
            </p:cNvSpPr>
            <p:nvPr/>
          </p:nvSpPr>
          <p:spPr bwMode="auto">
            <a:xfrm>
              <a:off x="5479" y="410"/>
              <a:ext cx="22" cy="20"/>
            </a:xfrm>
            <a:custGeom>
              <a:avLst/>
              <a:gdLst>
                <a:gd name="T0" fmla="*/ 4 w 22"/>
                <a:gd name="T1" fmla="*/ 0 h 20"/>
                <a:gd name="T2" fmla="*/ 0 w 22"/>
                <a:gd name="T3" fmla="*/ 9 h 20"/>
                <a:gd name="T4" fmla="*/ 12 w 22"/>
                <a:gd name="T5" fmla="*/ 19 h 20"/>
                <a:gd name="T6" fmla="*/ 19 w 22"/>
                <a:gd name="T7" fmla="*/ 16 h 20"/>
                <a:gd name="T8" fmla="*/ 21 w 22"/>
                <a:gd name="T9" fmla="*/ 14 h 20"/>
                <a:gd name="T10" fmla="*/ 4 w 22"/>
                <a:gd name="T11" fmla="*/ 0 h 20"/>
              </a:gdLst>
              <a:ahLst/>
              <a:cxnLst>
                <a:cxn ang="0">
                  <a:pos x="T0" y="T1"/>
                </a:cxn>
                <a:cxn ang="0">
                  <a:pos x="T2" y="T3"/>
                </a:cxn>
                <a:cxn ang="0">
                  <a:pos x="T4" y="T5"/>
                </a:cxn>
                <a:cxn ang="0">
                  <a:pos x="T6" y="T7"/>
                </a:cxn>
                <a:cxn ang="0">
                  <a:pos x="T8" y="T9"/>
                </a:cxn>
                <a:cxn ang="0">
                  <a:pos x="T10" y="T11"/>
                </a:cxn>
              </a:cxnLst>
              <a:rect l="0" t="0" r="r" b="b"/>
              <a:pathLst>
                <a:path w="22" h="20">
                  <a:moveTo>
                    <a:pt x="4" y="0"/>
                  </a:moveTo>
                  <a:lnTo>
                    <a:pt x="0" y="9"/>
                  </a:lnTo>
                  <a:lnTo>
                    <a:pt x="12" y="19"/>
                  </a:lnTo>
                  <a:lnTo>
                    <a:pt x="19" y="16"/>
                  </a:lnTo>
                  <a:lnTo>
                    <a:pt x="21" y="14"/>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20" name="Freeform 419"/>
            <p:cNvSpPr>
              <a:spLocks/>
            </p:cNvSpPr>
            <p:nvPr/>
          </p:nvSpPr>
          <p:spPr bwMode="auto">
            <a:xfrm>
              <a:off x="5474" y="422"/>
              <a:ext cx="24" cy="24"/>
            </a:xfrm>
            <a:custGeom>
              <a:avLst/>
              <a:gdLst>
                <a:gd name="T0" fmla="*/ 14 w 24"/>
                <a:gd name="T1" fmla="*/ 0 h 24"/>
                <a:gd name="T2" fmla="*/ 0 w 24"/>
                <a:gd name="T3" fmla="*/ 16 h 24"/>
                <a:gd name="T4" fmla="*/ 4 w 24"/>
                <a:gd name="T5" fmla="*/ 23 h 24"/>
                <a:gd name="T6" fmla="*/ 7 w 24"/>
                <a:gd name="T7" fmla="*/ 23 h 24"/>
                <a:gd name="T8" fmla="*/ 23 w 24"/>
                <a:gd name="T9" fmla="*/ 4 h 24"/>
                <a:gd name="T10" fmla="*/ 14 w 24"/>
                <a:gd name="T11" fmla="*/ 0 h 24"/>
              </a:gdLst>
              <a:ahLst/>
              <a:cxnLst>
                <a:cxn ang="0">
                  <a:pos x="T0" y="T1"/>
                </a:cxn>
                <a:cxn ang="0">
                  <a:pos x="T2" y="T3"/>
                </a:cxn>
                <a:cxn ang="0">
                  <a:pos x="T4" y="T5"/>
                </a:cxn>
                <a:cxn ang="0">
                  <a:pos x="T6" y="T7"/>
                </a:cxn>
                <a:cxn ang="0">
                  <a:pos x="T8" y="T9"/>
                </a:cxn>
                <a:cxn ang="0">
                  <a:pos x="T10" y="T11"/>
                </a:cxn>
              </a:cxnLst>
              <a:rect l="0" t="0" r="r" b="b"/>
              <a:pathLst>
                <a:path w="24" h="24">
                  <a:moveTo>
                    <a:pt x="14" y="0"/>
                  </a:moveTo>
                  <a:lnTo>
                    <a:pt x="0" y="16"/>
                  </a:lnTo>
                  <a:lnTo>
                    <a:pt x="4" y="23"/>
                  </a:lnTo>
                  <a:lnTo>
                    <a:pt x="7" y="23"/>
                  </a:lnTo>
                  <a:lnTo>
                    <a:pt x="23" y="4"/>
                  </a:lnTo>
                  <a:lnTo>
                    <a:pt x="1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21" name="Freeform 420"/>
            <p:cNvSpPr>
              <a:spLocks/>
            </p:cNvSpPr>
            <p:nvPr/>
          </p:nvSpPr>
          <p:spPr bwMode="auto">
            <a:xfrm>
              <a:off x="5472" y="437"/>
              <a:ext cx="20" cy="20"/>
            </a:xfrm>
            <a:custGeom>
              <a:avLst/>
              <a:gdLst>
                <a:gd name="T0" fmla="*/ 7 w 20"/>
                <a:gd name="T1" fmla="*/ 0 h 20"/>
                <a:gd name="T2" fmla="*/ 2 w 20"/>
                <a:gd name="T3" fmla="*/ 0 h 20"/>
                <a:gd name="T4" fmla="*/ 0 w 20"/>
                <a:gd name="T5" fmla="*/ 9 h 20"/>
                <a:gd name="T6" fmla="*/ 7 w 20"/>
                <a:gd name="T7" fmla="*/ 9 h 20"/>
                <a:gd name="T8" fmla="*/ 7 w 20"/>
                <a:gd name="T9" fmla="*/ 0 h 20"/>
              </a:gdLst>
              <a:ahLst/>
              <a:cxnLst>
                <a:cxn ang="0">
                  <a:pos x="T0" y="T1"/>
                </a:cxn>
                <a:cxn ang="0">
                  <a:pos x="T2" y="T3"/>
                </a:cxn>
                <a:cxn ang="0">
                  <a:pos x="T4" y="T5"/>
                </a:cxn>
                <a:cxn ang="0">
                  <a:pos x="T6" y="T7"/>
                </a:cxn>
                <a:cxn ang="0">
                  <a:pos x="T8" y="T9"/>
                </a:cxn>
              </a:cxnLst>
              <a:rect l="0" t="0" r="r" b="b"/>
              <a:pathLst>
                <a:path w="20" h="20">
                  <a:moveTo>
                    <a:pt x="7" y="0"/>
                  </a:moveTo>
                  <a:lnTo>
                    <a:pt x="2" y="0"/>
                  </a:lnTo>
                  <a:lnTo>
                    <a:pt x="0" y="9"/>
                  </a:lnTo>
                  <a:lnTo>
                    <a:pt x="7" y="9"/>
                  </a:lnTo>
                  <a:lnTo>
                    <a:pt x="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22" name="Freeform 421"/>
            <p:cNvSpPr>
              <a:spLocks/>
            </p:cNvSpPr>
            <p:nvPr/>
          </p:nvSpPr>
          <p:spPr bwMode="auto">
            <a:xfrm>
              <a:off x="5455" y="425"/>
              <a:ext cx="22" cy="21"/>
            </a:xfrm>
            <a:custGeom>
              <a:avLst/>
              <a:gdLst>
                <a:gd name="T0" fmla="*/ 7 w 22"/>
                <a:gd name="T1" fmla="*/ 0 h 21"/>
                <a:gd name="T2" fmla="*/ 0 w 22"/>
                <a:gd name="T3" fmla="*/ 2 h 21"/>
                <a:gd name="T4" fmla="*/ 0 w 22"/>
                <a:gd name="T5" fmla="*/ 7 h 21"/>
                <a:gd name="T6" fmla="*/ 16 w 22"/>
                <a:gd name="T7" fmla="*/ 21 h 21"/>
                <a:gd name="T8" fmla="*/ 21 w 22"/>
                <a:gd name="T9" fmla="*/ 11 h 21"/>
                <a:gd name="T10" fmla="*/ 7 w 22"/>
                <a:gd name="T11" fmla="*/ 0 h 21"/>
              </a:gdLst>
              <a:ahLst/>
              <a:cxnLst>
                <a:cxn ang="0">
                  <a:pos x="T0" y="T1"/>
                </a:cxn>
                <a:cxn ang="0">
                  <a:pos x="T2" y="T3"/>
                </a:cxn>
                <a:cxn ang="0">
                  <a:pos x="T4" y="T5"/>
                </a:cxn>
                <a:cxn ang="0">
                  <a:pos x="T6" y="T7"/>
                </a:cxn>
                <a:cxn ang="0">
                  <a:pos x="T8" y="T9"/>
                </a:cxn>
                <a:cxn ang="0">
                  <a:pos x="T10" y="T11"/>
                </a:cxn>
              </a:cxnLst>
              <a:rect l="0" t="0" r="r" b="b"/>
              <a:pathLst>
                <a:path w="22" h="21">
                  <a:moveTo>
                    <a:pt x="7" y="0"/>
                  </a:moveTo>
                  <a:lnTo>
                    <a:pt x="0" y="2"/>
                  </a:lnTo>
                  <a:lnTo>
                    <a:pt x="0" y="7"/>
                  </a:lnTo>
                  <a:lnTo>
                    <a:pt x="16" y="21"/>
                  </a:lnTo>
                  <a:lnTo>
                    <a:pt x="21" y="11"/>
                  </a:lnTo>
                  <a:lnTo>
                    <a:pt x="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23" name="Freeform 422"/>
            <p:cNvSpPr>
              <a:spLocks/>
            </p:cNvSpPr>
            <p:nvPr/>
          </p:nvSpPr>
          <p:spPr bwMode="auto">
            <a:xfrm>
              <a:off x="5455" y="410"/>
              <a:ext cx="20" cy="22"/>
            </a:xfrm>
            <a:custGeom>
              <a:avLst/>
              <a:gdLst>
                <a:gd name="T0" fmla="*/ 9 w 20"/>
                <a:gd name="T1" fmla="*/ 0 h 22"/>
                <a:gd name="T2" fmla="*/ 7 w 20"/>
                <a:gd name="T3" fmla="*/ 0 h 22"/>
                <a:gd name="T4" fmla="*/ 0 w 20"/>
                <a:gd name="T5" fmla="*/ 16 h 22"/>
                <a:gd name="T6" fmla="*/ 9 w 20"/>
                <a:gd name="T7" fmla="*/ 21 h 22"/>
                <a:gd name="T8" fmla="*/ 14 w 20"/>
                <a:gd name="T9" fmla="*/ 7 h 22"/>
                <a:gd name="T10" fmla="*/ 9 w 20"/>
                <a:gd name="T11" fmla="*/ 0 h 22"/>
              </a:gdLst>
              <a:ahLst/>
              <a:cxnLst>
                <a:cxn ang="0">
                  <a:pos x="T0" y="T1"/>
                </a:cxn>
                <a:cxn ang="0">
                  <a:pos x="T2" y="T3"/>
                </a:cxn>
                <a:cxn ang="0">
                  <a:pos x="T4" y="T5"/>
                </a:cxn>
                <a:cxn ang="0">
                  <a:pos x="T6" y="T7"/>
                </a:cxn>
                <a:cxn ang="0">
                  <a:pos x="T8" y="T9"/>
                </a:cxn>
                <a:cxn ang="0">
                  <a:pos x="T10" y="T11"/>
                </a:cxn>
              </a:cxnLst>
              <a:rect l="0" t="0" r="r" b="b"/>
              <a:pathLst>
                <a:path w="20" h="22">
                  <a:moveTo>
                    <a:pt x="9" y="0"/>
                  </a:moveTo>
                  <a:lnTo>
                    <a:pt x="7" y="0"/>
                  </a:lnTo>
                  <a:lnTo>
                    <a:pt x="0" y="16"/>
                  </a:lnTo>
                  <a:lnTo>
                    <a:pt x="9" y="21"/>
                  </a:lnTo>
                  <a:lnTo>
                    <a:pt x="14" y="7"/>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24" name="Freeform 423"/>
            <p:cNvSpPr>
              <a:spLocks/>
            </p:cNvSpPr>
            <p:nvPr/>
          </p:nvSpPr>
          <p:spPr bwMode="auto">
            <a:xfrm>
              <a:off x="5465" y="410"/>
              <a:ext cx="20" cy="20"/>
            </a:xfrm>
            <a:custGeom>
              <a:avLst/>
              <a:gdLst>
                <a:gd name="T0" fmla="*/ 19 w 20"/>
                <a:gd name="T1" fmla="*/ 0 h 20"/>
                <a:gd name="T2" fmla="*/ 0 w 20"/>
                <a:gd name="T3" fmla="*/ 0 h 20"/>
                <a:gd name="T4" fmla="*/ 0 w 20"/>
                <a:gd name="T5" fmla="*/ 9 h 20"/>
                <a:gd name="T6" fmla="*/ 16 w 20"/>
                <a:gd name="T7" fmla="*/ 9 h 20"/>
                <a:gd name="T8" fmla="*/ 19 w 20"/>
                <a:gd name="T9" fmla="*/ 0 h 20"/>
              </a:gdLst>
              <a:ahLst/>
              <a:cxnLst>
                <a:cxn ang="0">
                  <a:pos x="T0" y="T1"/>
                </a:cxn>
                <a:cxn ang="0">
                  <a:pos x="T2" y="T3"/>
                </a:cxn>
                <a:cxn ang="0">
                  <a:pos x="T4" y="T5"/>
                </a:cxn>
                <a:cxn ang="0">
                  <a:pos x="T6" y="T7"/>
                </a:cxn>
                <a:cxn ang="0">
                  <a:pos x="T8" y="T9"/>
                </a:cxn>
              </a:cxnLst>
              <a:rect l="0" t="0" r="r" b="b"/>
              <a:pathLst>
                <a:path w="20" h="20">
                  <a:moveTo>
                    <a:pt x="19" y="0"/>
                  </a:moveTo>
                  <a:lnTo>
                    <a:pt x="0" y="0"/>
                  </a:lnTo>
                  <a:lnTo>
                    <a:pt x="0" y="9"/>
                  </a:lnTo>
                  <a:lnTo>
                    <a:pt x="16" y="9"/>
                  </a:lnTo>
                  <a:lnTo>
                    <a:pt x="1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25" name="Freeform 424"/>
            <p:cNvSpPr>
              <a:spLocks/>
            </p:cNvSpPr>
            <p:nvPr/>
          </p:nvSpPr>
          <p:spPr bwMode="auto">
            <a:xfrm>
              <a:off x="5669" y="559"/>
              <a:ext cx="24" cy="24"/>
            </a:xfrm>
            <a:custGeom>
              <a:avLst/>
              <a:gdLst>
                <a:gd name="T0" fmla="*/ 23 w 24"/>
                <a:gd name="T1" fmla="*/ 0 h 24"/>
                <a:gd name="T2" fmla="*/ 11 w 24"/>
                <a:gd name="T3" fmla="*/ 0 h 24"/>
                <a:gd name="T4" fmla="*/ 0 w 24"/>
                <a:gd name="T5" fmla="*/ 12 h 24"/>
                <a:gd name="T6" fmla="*/ 4 w 24"/>
                <a:gd name="T7" fmla="*/ 19 h 24"/>
                <a:gd name="T8" fmla="*/ 21 w 24"/>
                <a:gd name="T9" fmla="*/ 23 h 24"/>
                <a:gd name="T10" fmla="*/ 23 w 24"/>
                <a:gd name="T11" fmla="*/ 19 h 24"/>
                <a:gd name="T12" fmla="*/ 23 w 24"/>
                <a:gd name="T13" fmla="*/ 0 h 24"/>
              </a:gdLst>
              <a:ahLst/>
              <a:cxnLst>
                <a:cxn ang="0">
                  <a:pos x="T0" y="T1"/>
                </a:cxn>
                <a:cxn ang="0">
                  <a:pos x="T2" y="T3"/>
                </a:cxn>
                <a:cxn ang="0">
                  <a:pos x="T4" y="T5"/>
                </a:cxn>
                <a:cxn ang="0">
                  <a:pos x="T6" y="T7"/>
                </a:cxn>
                <a:cxn ang="0">
                  <a:pos x="T8" y="T9"/>
                </a:cxn>
                <a:cxn ang="0">
                  <a:pos x="T10" y="T11"/>
                </a:cxn>
                <a:cxn ang="0">
                  <a:pos x="T12" y="T13"/>
                </a:cxn>
              </a:cxnLst>
              <a:rect l="0" t="0" r="r" b="b"/>
              <a:pathLst>
                <a:path w="24" h="24">
                  <a:moveTo>
                    <a:pt x="23" y="0"/>
                  </a:moveTo>
                  <a:lnTo>
                    <a:pt x="11" y="0"/>
                  </a:lnTo>
                  <a:lnTo>
                    <a:pt x="0" y="12"/>
                  </a:lnTo>
                  <a:lnTo>
                    <a:pt x="4" y="19"/>
                  </a:lnTo>
                  <a:lnTo>
                    <a:pt x="21" y="23"/>
                  </a:lnTo>
                  <a:lnTo>
                    <a:pt x="23" y="19"/>
                  </a:lnTo>
                  <a:lnTo>
                    <a:pt x="23" y="0"/>
                  </a:lnTo>
                </a:path>
              </a:pathLst>
            </a:custGeom>
            <a:solidFill>
              <a:srgbClr val="545454"/>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26" name="Freeform 425"/>
            <p:cNvSpPr>
              <a:spLocks/>
            </p:cNvSpPr>
            <p:nvPr/>
          </p:nvSpPr>
          <p:spPr bwMode="auto">
            <a:xfrm>
              <a:off x="5681" y="554"/>
              <a:ext cx="20" cy="20"/>
            </a:xfrm>
            <a:custGeom>
              <a:avLst/>
              <a:gdLst>
                <a:gd name="T0" fmla="*/ 16 w 20"/>
                <a:gd name="T1" fmla="*/ 0 h 20"/>
                <a:gd name="T2" fmla="*/ 0 w 20"/>
                <a:gd name="T3" fmla="*/ 0 h 20"/>
                <a:gd name="T4" fmla="*/ 0 w 20"/>
                <a:gd name="T5" fmla="*/ 9 h 20"/>
                <a:gd name="T6" fmla="*/ 12 w 20"/>
                <a:gd name="T7" fmla="*/ 9 h 20"/>
                <a:gd name="T8" fmla="*/ 16 w 20"/>
                <a:gd name="T9" fmla="*/ 4 h 20"/>
                <a:gd name="T10" fmla="*/ 16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16" y="0"/>
                  </a:moveTo>
                  <a:lnTo>
                    <a:pt x="0" y="0"/>
                  </a:lnTo>
                  <a:lnTo>
                    <a:pt x="0" y="9"/>
                  </a:lnTo>
                  <a:lnTo>
                    <a:pt x="12" y="9"/>
                  </a:lnTo>
                  <a:lnTo>
                    <a:pt x="16" y="4"/>
                  </a:lnTo>
                  <a:lnTo>
                    <a:pt x="16"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27" name="Freeform 426"/>
            <p:cNvSpPr>
              <a:spLocks/>
            </p:cNvSpPr>
            <p:nvPr/>
          </p:nvSpPr>
          <p:spPr bwMode="auto">
            <a:xfrm>
              <a:off x="5688" y="559"/>
              <a:ext cx="20" cy="22"/>
            </a:xfrm>
            <a:custGeom>
              <a:avLst/>
              <a:gdLst>
                <a:gd name="T0" fmla="*/ 9 w 20"/>
                <a:gd name="T1" fmla="*/ 0 h 22"/>
                <a:gd name="T2" fmla="*/ 0 w 20"/>
                <a:gd name="T3" fmla="*/ 0 h 22"/>
                <a:gd name="T4" fmla="*/ 0 w 20"/>
                <a:gd name="T5" fmla="*/ 19 h 22"/>
                <a:gd name="T6" fmla="*/ 9 w 20"/>
                <a:gd name="T7" fmla="*/ 21 h 22"/>
                <a:gd name="T8" fmla="*/ 9 w 20"/>
                <a:gd name="T9" fmla="*/ 0 h 22"/>
              </a:gdLst>
              <a:ahLst/>
              <a:cxnLst>
                <a:cxn ang="0">
                  <a:pos x="T0" y="T1"/>
                </a:cxn>
                <a:cxn ang="0">
                  <a:pos x="T2" y="T3"/>
                </a:cxn>
                <a:cxn ang="0">
                  <a:pos x="T4" y="T5"/>
                </a:cxn>
                <a:cxn ang="0">
                  <a:pos x="T6" y="T7"/>
                </a:cxn>
                <a:cxn ang="0">
                  <a:pos x="T8" y="T9"/>
                </a:cxn>
              </a:cxnLst>
              <a:rect l="0" t="0" r="r" b="b"/>
              <a:pathLst>
                <a:path w="20" h="22">
                  <a:moveTo>
                    <a:pt x="9" y="0"/>
                  </a:moveTo>
                  <a:lnTo>
                    <a:pt x="0" y="0"/>
                  </a:lnTo>
                  <a:lnTo>
                    <a:pt x="0" y="19"/>
                  </a:lnTo>
                  <a:lnTo>
                    <a:pt x="9" y="21"/>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28" name="Freeform 427"/>
            <p:cNvSpPr>
              <a:spLocks/>
            </p:cNvSpPr>
            <p:nvPr/>
          </p:nvSpPr>
          <p:spPr bwMode="auto">
            <a:xfrm>
              <a:off x="5685" y="576"/>
              <a:ext cx="20" cy="20"/>
            </a:xfrm>
            <a:custGeom>
              <a:avLst/>
              <a:gdLst>
                <a:gd name="T0" fmla="*/ 2 w 20"/>
                <a:gd name="T1" fmla="*/ 0 h 20"/>
                <a:gd name="T2" fmla="*/ 0 w 20"/>
                <a:gd name="T3" fmla="*/ 4 h 20"/>
                <a:gd name="T4" fmla="*/ 2 w 20"/>
                <a:gd name="T5" fmla="*/ 11 h 20"/>
                <a:gd name="T6" fmla="*/ 7 w 20"/>
                <a:gd name="T7" fmla="*/ 11 h 20"/>
                <a:gd name="T8" fmla="*/ 12 w 20"/>
                <a:gd name="T9" fmla="*/ 4 h 20"/>
                <a:gd name="T10" fmla="*/ 2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2" y="0"/>
                  </a:moveTo>
                  <a:lnTo>
                    <a:pt x="0" y="4"/>
                  </a:lnTo>
                  <a:lnTo>
                    <a:pt x="2" y="11"/>
                  </a:lnTo>
                  <a:lnTo>
                    <a:pt x="7" y="11"/>
                  </a:lnTo>
                  <a:lnTo>
                    <a:pt x="12" y="4"/>
                  </a:lnTo>
                  <a:lnTo>
                    <a:pt x="2"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29" name="Freeform 428"/>
            <p:cNvSpPr>
              <a:spLocks/>
            </p:cNvSpPr>
            <p:nvPr/>
          </p:nvSpPr>
          <p:spPr bwMode="auto">
            <a:xfrm>
              <a:off x="5669" y="574"/>
              <a:ext cx="24" cy="20"/>
            </a:xfrm>
            <a:custGeom>
              <a:avLst/>
              <a:gdLst>
                <a:gd name="T0" fmla="*/ 7 w 24"/>
                <a:gd name="T1" fmla="*/ 0 h 20"/>
                <a:gd name="T2" fmla="*/ 0 w 24"/>
                <a:gd name="T3" fmla="*/ 7 h 20"/>
                <a:gd name="T4" fmla="*/ 2 w 24"/>
                <a:gd name="T5" fmla="*/ 9 h 20"/>
                <a:gd name="T6" fmla="*/ 19 w 24"/>
                <a:gd name="T7" fmla="*/ 14 h 20"/>
                <a:gd name="T8" fmla="*/ 23 w 24"/>
                <a:gd name="T9" fmla="*/ 4 h 20"/>
                <a:gd name="T10" fmla="*/ 7 w 24"/>
                <a:gd name="T11" fmla="*/ 0 h 20"/>
              </a:gdLst>
              <a:ahLst/>
              <a:cxnLst>
                <a:cxn ang="0">
                  <a:pos x="T0" y="T1"/>
                </a:cxn>
                <a:cxn ang="0">
                  <a:pos x="T2" y="T3"/>
                </a:cxn>
                <a:cxn ang="0">
                  <a:pos x="T4" y="T5"/>
                </a:cxn>
                <a:cxn ang="0">
                  <a:pos x="T6" y="T7"/>
                </a:cxn>
                <a:cxn ang="0">
                  <a:pos x="T8" y="T9"/>
                </a:cxn>
                <a:cxn ang="0">
                  <a:pos x="T10" y="T11"/>
                </a:cxn>
              </a:cxnLst>
              <a:rect l="0" t="0" r="r" b="b"/>
              <a:pathLst>
                <a:path w="24" h="20">
                  <a:moveTo>
                    <a:pt x="7" y="0"/>
                  </a:moveTo>
                  <a:lnTo>
                    <a:pt x="0" y="7"/>
                  </a:lnTo>
                  <a:lnTo>
                    <a:pt x="2" y="9"/>
                  </a:lnTo>
                  <a:lnTo>
                    <a:pt x="19" y="14"/>
                  </a:lnTo>
                  <a:lnTo>
                    <a:pt x="23" y="4"/>
                  </a:lnTo>
                  <a:lnTo>
                    <a:pt x="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30" name="Freeform 429"/>
            <p:cNvSpPr>
              <a:spLocks/>
            </p:cNvSpPr>
            <p:nvPr/>
          </p:nvSpPr>
          <p:spPr bwMode="auto">
            <a:xfrm>
              <a:off x="5662" y="569"/>
              <a:ext cx="20" cy="20"/>
            </a:xfrm>
            <a:custGeom>
              <a:avLst/>
              <a:gdLst>
                <a:gd name="T0" fmla="*/ 12 w 20"/>
                <a:gd name="T1" fmla="*/ 0 h 20"/>
                <a:gd name="T2" fmla="*/ 4 w 20"/>
                <a:gd name="T3" fmla="*/ 0 h 20"/>
                <a:gd name="T4" fmla="*/ 0 w 20"/>
                <a:gd name="T5" fmla="*/ 2 h 20"/>
                <a:gd name="T6" fmla="*/ 7 w 20"/>
                <a:gd name="T7" fmla="*/ 11 h 20"/>
                <a:gd name="T8" fmla="*/ 16 w 20"/>
                <a:gd name="T9" fmla="*/ 7 h 20"/>
                <a:gd name="T10" fmla="*/ 12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12" y="0"/>
                  </a:moveTo>
                  <a:lnTo>
                    <a:pt x="4" y="0"/>
                  </a:lnTo>
                  <a:lnTo>
                    <a:pt x="0" y="2"/>
                  </a:lnTo>
                  <a:lnTo>
                    <a:pt x="7" y="11"/>
                  </a:lnTo>
                  <a:lnTo>
                    <a:pt x="16" y="7"/>
                  </a:lnTo>
                  <a:lnTo>
                    <a:pt x="12"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31" name="Freeform 430"/>
            <p:cNvSpPr>
              <a:spLocks/>
            </p:cNvSpPr>
            <p:nvPr/>
          </p:nvSpPr>
          <p:spPr bwMode="auto">
            <a:xfrm>
              <a:off x="5666" y="554"/>
              <a:ext cx="20" cy="20"/>
            </a:xfrm>
            <a:custGeom>
              <a:avLst/>
              <a:gdLst>
                <a:gd name="T0" fmla="*/ 14 w 20"/>
                <a:gd name="T1" fmla="*/ 0 h 20"/>
                <a:gd name="T2" fmla="*/ 11 w 20"/>
                <a:gd name="T3" fmla="*/ 0 h 20"/>
                <a:gd name="T4" fmla="*/ 0 w 20"/>
                <a:gd name="T5" fmla="*/ 14 h 20"/>
                <a:gd name="T6" fmla="*/ 4 w 20"/>
                <a:gd name="T7" fmla="*/ 19 h 20"/>
                <a:gd name="T8" fmla="*/ 16 w 20"/>
                <a:gd name="T9" fmla="*/ 7 h 20"/>
                <a:gd name="T10" fmla="*/ 14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14" y="0"/>
                  </a:moveTo>
                  <a:lnTo>
                    <a:pt x="11" y="0"/>
                  </a:lnTo>
                  <a:lnTo>
                    <a:pt x="0" y="14"/>
                  </a:lnTo>
                  <a:lnTo>
                    <a:pt x="4" y="19"/>
                  </a:lnTo>
                  <a:lnTo>
                    <a:pt x="16" y="7"/>
                  </a:lnTo>
                  <a:lnTo>
                    <a:pt x="1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32" name="Freeform 431"/>
            <p:cNvSpPr>
              <a:spLocks/>
            </p:cNvSpPr>
            <p:nvPr/>
          </p:nvSpPr>
          <p:spPr bwMode="auto">
            <a:xfrm>
              <a:off x="5779" y="636"/>
              <a:ext cx="39" cy="60"/>
            </a:xfrm>
            <a:custGeom>
              <a:avLst/>
              <a:gdLst>
                <a:gd name="T0" fmla="*/ 26 w 39"/>
                <a:gd name="T1" fmla="*/ 0 h 60"/>
                <a:gd name="T2" fmla="*/ 14 w 39"/>
                <a:gd name="T3" fmla="*/ 0 h 60"/>
                <a:gd name="T4" fmla="*/ 7 w 39"/>
                <a:gd name="T5" fmla="*/ 9 h 60"/>
                <a:gd name="T6" fmla="*/ 0 w 39"/>
                <a:gd name="T7" fmla="*/ 35 h 60"/>
                <a:gd name="T8" fmla="*/ 4 w 39"/>
                <a:gd name="T9" fmla="*/ 52 h 60"/>
                <a:gd name="T10" fmla="*/ 12 w 39"/>
                <a:gd name="T11" fmla="*/ 60 h 60"/>
                <a:gd name="T12" fmla="*/ 19 w 39"/>
                <a:gd name="T13" fmla="*/ 55 h 60"/>
                <a:gd name="T14" fmla="*/ 28 w 39"/>
                <a:gd name="T15" fmla="*/ 35 h 60"/>
                <a:gd name="T16" fmla="*/ 38 w 39"/>
                <a:gd name="T17" fmla="*/ 11 h 60"/>
                <a:gd name="T18" fmla="*/ 26 w 39"/>
                <a:gd name="T19" fmla="*/ 0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9" h="60">
                  <a:moveTo>
                    <a:pt x="26" y="0"/>
                  </a:moveTo>
                  <a:lnTo>
                    <a:pt x="14" y="0"/>
                  </a:lnTo>
                  <a:lnTo>
                    <a:pt x="7" y="9"/>
                  </a:lnTo>
                  <a:lnTo>
                    <a:pt x="0" y="35"/>
                  </a:lnTo>
                  <a:lnTo>
                    <a:pt x="4" y="52"/>
                  </a:lnTo>
                  <a:lnTo>
                    <a:pt x="12" y="60"/>
                  </a:lnTo>
                  <a:lnTo>
                    <a:pt x="19" y="55"/>
                  </a:lnTo>
                  <a:lnTo>
                    <a:pt x="28" y="35"/>
                  </a:lnTo>
                  <a:lnTo>
                    <a:pt x="38" y="11"/>
                  </a:lnTo>
                  <a:lnTo>
                    <a:pt x="26" y="0"/>
                  </a:lnTo>
                </a:path>
              </a:pathLst>
            </a:custGeom>
            <a:solidFill>
              <a:srgbClr val="545454"/>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33" name="Freeform 432"/>
            <p:cNvSpPr>
              <a:spLocks/>
            </p:cNvSpPr>
            <p:nvPr/>
          </p:nvSpPr>
          <p:spPr bwMode="auto">
            <a:xfrm>
              <a:off x="5803" y="634"/>
              <a:ext cx="20" cy="20"/>
            </a:xfrm>
            <a:custGeom>
              <a:avLst/>
              <a:gdLst>
                <a:gd name="T0" fmla="*/ 4 w 20"/>
                <a:gd name="T1" fmla="*/ 0 h 20"/>
                <a:gd name="T2" fmla="*/ 0 w 20"/>
                <a:gd name="T3" fmla="*/ 4 h 20"/>
                <a:gd name="T4" fmla="*/ 12 w 20"/>
                <a:gd name="T5" fmla="*/ 16 h 20"/>
                <a:gd name="T6" fmla="*/ 19 w 20"/>
                <a:gd name="T7" fmla="*/ 16 h 20"/>
                <a:gd name="T8" fmla="*/ 19 w 20"/>
                <a:gd name="T9" fmla="*/ 14 h 20"/>
                <a:gd name="T10" fmla="*/ 4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4" y="0"/>
                  </a:moveTo>
                  <a:lnTo>
                    <a:pt x="0" y="4"/>
                  </a:lnTo>
                  <a:lnTo>
                    <a:pt x="12" y="16"/>
                  </a:lnTo>
                  <a:lnTo>
                    <a:pt x="19" y="16"/>
                  </a:lnTo>
                  <a:lnTo>
                    <a:pt x="19" y="14"/>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34" name="Freeform 433"/>
            <p:cNvSpPr>
              <a:spLocks/>
            </p:cNvSpPr>
            <p:nvPr/>
          </p:nvSpPr>
          <p:spPr bwMode="auto">
            <a:xfrm>
              <a:off x="5803" y="645"/>
              <a:ext cx="20" cy="29"/>
            </a:xfrm>
            <a:custGeom>
              <a:avLst/>
              <a:gdLst>
                <a:gd name="T0" fmla="*/ 9 w 20"/>
                <a:gd name="T1" fmla="*/ 0 h 29"/>
                <a:gd name="T2" fmla="*/ 0 w 20"/>
                <a:gd name="T3" fmla="*/ 24 h 29"/>
                <a:gd name="T4" fmla="*/ 9 w 20"/>
                <a:gd name="T5" fmla="*/ 28 h 29"/>
                <a:gd name="T6" fmla="*/ 19 w 20"/>
                <a:gd name="T7" fmla="*/ 4 h 29"/>
                <a:gd name="T8" fmla="*/ 9 w 20"/>
                <a:gd name="T9" fmla="*/ 0 h 29"/>
              </a:gdLst>
              <a:ahLst/>
              <a:cxnLst>
                <a:cxn ang="0">
                  <a:pos x="T0" y="T1"/>
                </a:cxn>
                <a:cxn ang="0">
                  <a:pos x="T2" y="T3"/>
                </a:cxn>
                <a:cxn ang="0">
                  <a:pos x="T4" y="T5"/>
                </a:cxn>
                <a:cxn ang="0">
                  <a:pos x="T6" y="T7"/>
                </a:cxn>
                <a:cxn ang="0">
                  <a:pos x="T8" y="T9"/>
                </a:cxn>
              </a:cxnLst>
              <a:rect l="0" t="0" r="r" b="b"/>
              <a:pathLst>
                <a:path w="20" h="29">
                  <a:moveTo>
                    <a:pt x="9" y="0"/>
                  </a:moveTo>
                  <a:lnTo>
                    <a:pt x="0" y="24"/>
                  </a:lnTo>
                  <a:lnTo>
                    <a:pt x="9" y="28"/>
                  </a:lnTo>
                  <a:lnTo>
                    <a:pt x="19" y="4"/>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35" name="Freeform 434"/>
            <p:cNvSpPr>
              <a:spLocks/>
            </p:cNvSpPr>
            <p:nvPr/>
          </p:nvSpPr>
          <p:spPr bwMode="auto">
            <a:xfrm>
              <a:off x="5794" y="670"/>
              <a:ext cx="20" cy="26"/>
            </a:xfrm>
            <a:custGeom>
              <a:avLst/>
              <a:gdLst>
                <a:gd name="T0" fmla="*/ 9 w 20"/>
                <a:gd name="T1" fmla="*/ 0 h 26"/>
                <a:gd name="T2" fmla="*/ 0 w 20"/>
                <a:gd name="T3" fmla="*/ 19 h 26"/>
                <a:gd name="T4" fmla="*/ 7 w 20"/>
                <a:gd name="T5" fmla="*/ 26 h 26"/>
                <a:gd name="T6" fmla="*/ 9 w 20"/>
                <a:gd name="T7" fmla="*/ 23 h 26"/>
                <a:gd name="T8" fmla="*/ 19 w 20"/>
                <a:gd name="T9" fmla="*/ 4 h 26"/>
                <a:gd name="T10" fmla="*/ 9 w 20"/>
                <a:gd name="T11" fmla="*/ 0 h 26"/>
              </a:gdLst>
              <a:ahLst/>
              <a:cxnLst>
                <a:cxn ang="0">
                  <a:pos x="T0" y="T1"/>
                </a:cxn>
                <a:cxn ang="0">
                  <a:pos x="T2" y="T3"/>
                </a:cxn>
                <a:cxn ang="0">
                  <a:pos x="T4" y="T5"/>
                </a:cxn>
                <a:cxn ang="0">
                  <a:pos x="T6" y="T7"/>
                </a:cxn>
                <a:cxn ang="0">
                  <a:pos x="T8" y="T9"/>
                </a:cxn>
                <a:cxn ang="0">
                  <a:pos x="T10" y="T11"/>
                </a:cxn>
              </a:cxnLst>
              <a:rect l="0" t="0" r="r" b="b"/>
              <a:pathLst>
                <a:path w="20" h="26">
                  <a:moveTo>
                    <a:pt x="9" y="0"/>
                  </a:moveTo>
                  <a:lnTo>
                    <a:pt x="0" y="19"/>
                  </a:lnTo>
                  <a:lnTo>
                    <a:pt x="7" y="26"/>
                  </a:lnTo>
                  <a:lnTo>
                    <a:pt x="9" y="23"/>
                  </a:lnTo>
                  <a:lnTo>
                    <a:pt x="19" y="4"/>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36" name="Freeform 435"/>
            <p:cNvSpPr>
              <a:spLocks/>
            </p:cNvSpPr>
            <p:nvPr/>
          </p:nvSpPr>
          <p:spPr bwMode="auto">
            <a:xfrm>
              <a:off x="5789" y="686"/>
              <a:ext cx="20" cy="20"/>
            </a:xfrm>
            <a:custGeom>
              <a:avLst/>
              <a:gdLst>
                <a:gd name="T0" fmla="*/ 7 w 20"/>
                <a:gd name="T1" fmla="*/ 0 h 20"/>
                <a:gd name="T2" fmla="*/ 0 w 20"/>
                <a:gd name="T3" fmla="*/ 4 h 20"/>
                <a:gd name="T4" fmla="*/ 0 w 20"/>
                <a:gd name="T5" fmla="*/ 12 h 20"/>
                <a:gd name="T6" fmla="*/ 2 w 20"/>
                <a:gd name="T7" fmla="*/ 16 h 20"/>
                <a:gd name="T8" fmla="*/ 11 w 20"/>
                <a:gd name="T9" fmla="*/ 9 h 20"/>
                <a:gd name="T10" fmla="*/ 7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7" y="0"/>
                  </a:moveTo>
                  <a:lnTo>
                    <a:pt x="0" y="4"/>
                  </a:lnTo>
                  <a:lnTo>
                    <a:pt x="0" y="12"/>
                  </a:lnTo>
                  <a:lnTo>
                    <a:pt x="2" y="16"/>
                  </a:lnTo>
                  <a:lnTo>
                    <a:pt x="11" y="9"/>
                  </a:lnTo>
                  <a:lnTo>
                    <a:pt x="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37" name="Freeform 436"/>
            <p:cNvSpPr>
              <a:spLocks/>
            </p:cNvSpPr>
            <p:nvPr/>
          </p:nvSpPr>
          <p:spPr bwMode="auto">
            <a:xfrm>
              <a:off x="5779" y="686"/>
              <a:ext cx="20" cy="20"/>
            </a:xfrm>
            <a:custGeom>
              <a:avLst/>
              <a:gdLst>
                <a:gd name="T0" fmla="*/ 7 w 20"/>
                <a:gd name="T1" fmla="*/ 0 h 20"/>
                <a:gd name="T2" fmla="*/ 0 w 20"/>
                <a:gd name="T3" fmla="*/ 4 h 20"/>
                <a:gd name="T4" fmla="*/ 9 w 20"/>
                <a:gd name="T5" fmla="*/ 12 h 20"/>
                <a:gd name="T6" fmla="*/ 14 w 20"/>
                <a:gd name="T7" fmla="*/ 7 h 20"/>
                <a:gd name="T8" fmla="*/ 7 w 20"/>
                <a:gd name="T9" fmla="*/ 0 h 20"/>
              </a:gdLst>
              <a:ahLst/>
              <a:cxnLst>
                <a:cxn ang="0">
                  <a:pos x="T0" y="T1"/>
                </a:cxn>
                <a:cxn ang="0">
                  <a:pos x="T2" y="T3"/>
                </a:cxn>
                <a:cxn ang="0">
                  <a:pos x="T4" y="T5"/>
                </a:cxn>
                <a:cxn ang="0">
                  <a:pos x="T6" y="T7"/>
                </a:cxn>
                <a:cxn ang="0">
                  <a:pos x="T8" y="T9"/>
                </a:cxn>
              </a:cxnLst>
              <a:rect l="0" t="0" r="r" b="b"/>
              <a:pathLst>
                <a:path w="20" h="20">
                  <a:moveTo>
                    <a:pt x="7" y="0"/>
                  </a:moveTo>
                  <a:lnTo>
                    <a:pt x="0" y="4"/>
                  </a:lnTo>
                  <a:lnTo>
                    <a:pt x="9" y="12"/>
                  </a:lnTo>
                  <a:lnTo>
                    <a:pt x="14" y="7"/>
                  </a:lnTo>
                  <a:lnTo>
                    <a:pt x="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38" name="Freeform 437"/>
            <p:cNvSpPr>
              <a:spLocks/>
            </p:cNvSpPr>
            <p:nvPr/>
          </p:nvSpPr>
          <p:spPr bwMode="auto">
            <a:xfrm>
              <a:off x="5774" y="670"/>
              <a:ext cx="20" cy="21"/>
            </a:xfrm>
            <a:custGeom>
              <a:avLst/>
              <a:gdLst>
                <a:gd name="T0" fmla="*/ 9 w 20"/>
                <a:gd name="T1" fmla="*/ 0 h 21"/>
                <a:gd name="T2" fmla="*/ 0 w 20"/>
                <a:gd name="T3" fmla="*/ 0 h 21"/>
                <a:gd name="T4" fmla="*/ 0 w 20"/>
                <a:gd name="T5" fmla="*/ 2 h 21"/>
                <a:gd name="T6" fmla="*/ 4 w 20"/>
                <a:gd name="T7" fmla="*/ 21 h 21"/>
                <a:gd name="T8" fmla="*/ 14 w 20"/>
                <a:gd name="T9" fmla="*/ 16 h 21"/>
                <a:gd name="T10" fmla="*/ 9 w 20"/>
                <a:gd name="T11" fmla="*/ 0 h 21"/>
              </a:gdLst>
              <a:ahLst/>
              <a:cxnLst>
                <a:cxn ang="0">
                  <a:pos x="T0" y="T1"/>
                </a:cxn>
                <a:cxn ang="0">
                  <a:pos x="T2" y="T3"/>
                </a:cxn>
                <a:cxn ang="0">
                  <a:pos x="T4" y="T5"/>
                </a:cxn>
                <a:cxn ang="0">
                  <a:pos x="T6" y="T7"/>
                </a:cxn>
                <a:cxn ang="0">
                  <a:pos x="T8" y="T9"/>
                </a:cxn>
                <a:cxn ang="0">
                  <a:pos x="T10" y="T11"/>
                </a:cxn>
              </a:cxnLst>
              <a:rect l="0" t="0" r="r" b="b"/>
              <a:pathLst>
                <a:path w="20" h="21">
                  <a:moveTo>
                    <a:pt x="9" y="0"/>
                  </a:moveTo>
                  <a:lnTo>
                    <a:pt x="0" y="0"/>
                  </a:lnTo>
                  <a:lnTo>
                    <a:pt x="0" y="2"/>
                  </a:lnTo>
                  <a:lnTo>
                    <a:pt x="4" y="21"/>
                  </a:lnTo>
                  <a:lnTo>
                    <a:pt x="14" y="16"/>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39" name="Freeform 438"/>
            <p:cNvSpPr>
              <a:spLocks/>
            </p:cNvSpPr>
            <p:nvPr/>
          </p:nvSpPr>
          <p:spPr bwMode="auto">
            <a:xfrm>
              <a:off x="5774" y="643"/>
              <a:ext cx="20" cy="31"/>
            </a:xfrm>
            <a:custGeom>
              <a:avLst/>
              <a:gdLst>
                <a:gd name="T0" fmla="*/ 7 w 20"/>
                <a:gd name="T1" fmla="*/ 0 h 31"/>
                <a:gd name="T2" fmla="*/ 0 w 20"/>
                <a:gd name="T3" fmla="*/ 26 h 31"/>
                <a:gd name="T4" fmla="*/ 9 w 20"/>
                <a:gd name="T5" fmla="*/ 31 h 31"/>
                <a:gd name="T6" fmla="*/ 16 w 20"/>
                <a:gd name="T7" fmla="*/ 4 h 31"/>
                <a:gd name="T8" fmla="*/ 7 w 20"/>
                <a:gd name="T9" fmla="*/ 0 h 31"/>
              </a:gdLst>
              <a:ahLst/>
              <a:cxnLst>
                <a:cxn ang="0">
                  <a:pos x="T0" y="T1"/>
                </a:cxn>
                <a:cxn ang="0">
                  <a:pos x="T2" y="T3"/>
                </a:cxn>
                <a:cxn ang="0">
                  <a:pos x="T4" y="T5"/>
                </a:cxn>
                <a:cxn ang="0">
                  <a:pos x="T6" y="T7"/>
                </a:cxn>
                <a:cxn ang="0">
                  <a:pos x="T8" y="T9"/>
                </a:cxn>
              </a:cxnLst>
              <a:rect l="0" t="0" r="r" b="b"/>
              <a:pathLst>
                <a:path w="20" h="31">
                  <a:moveTo>
                    <a:pt x="7" y="0"/>
                  </a:moveTo>
                  <a:lnTo>
                    <a:pt x="0" y="26"/>
                  </a:lnTo>
                  <a:lnTo>
                    <a:pt x="9" y="31"/>
                  </a:lnTo>
                  <a:lnTo>
                    <a:pt x="16" y="4"/>
                  </a:lnTo>
                  <a:lnTo>
                    <a:pt x="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40" name="Freeform 439"/>
            <p:cNvSpPr>
              <a:spLocks/>
            </p:cNvSpPr>
            <p:nvPr/>
          </p:nvSpPr>
          <p:spPr bwMode="auto">
            <a:xfrm>
              <a:off x="5782" y="631"/>
              <a:ext cx="20" cy="20"/>
            </a:xfrm>
            <a:custGeom>
              <a:avLst/>
              <a:gdLst>
                <a:gd name="T0" fmla="*/ 12 w 20"/>
                <a:gd name="T1" fmla="*/ 0 h 20"/>
                <a:gd name="T2" fmla="*/ 9 w 20"/>
                <a:gd name="T3" fmla="*/ 0 h 20"/>
                <a:gd name="T4" fmla="*/ 0 w 20"/>
                <a:gd name="T5" fmla="*/ 11 h 20"/>
                <a:gd name="T6" fmla="*/ 9 w 20"/>
                <a:gd name="T7" fmla="*/ 16 h 20"/>
                <a:gd name="T8" fmla="*/ 16 w 20"/>
                <a:gd name="T9" fmla="*/ 7 h 20"/>
                <a:gd name="T10" fmla="*/ 12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12" y="0"/>
                  </a:moveTo>
                  <a:lnTo>
                    <a:pt x="9" y="0"/>
                  </a:lnTo>
                  <a:lnTo>
                    <a:pt x="0" y="11"/>
                  </a:lnTo>
                  <a:lnTo>
                    <a:pt x="9" y="16"/>
                  </a:lnTo>
                  <a:lnTo>
                    <a:pt x="16" y="7"/>
                  </a:lnTo>
                  <a:lnTo>
                    <a:pt x="12"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41" name="Freeform 440"/>
            <p:cNvSpPr>
              <a:spLocks/>
            </p:cNvSpPr>
            <p:nvPr/>
          </p:nvSpPr>
          <p:spPr bwMode="auto">
            <a:xfrm>
              <a:off x="5794" y="631"/>
              <a:ext cx="20" cy="20"/>
            </a:xfrm>
            <a:custGeom>
              <a:avLst/>
              <a:gdLst>
                <a:gd name="T0" fmla="*/ 14 w 20"/>
                <a:gd name="T1" fmla="*/ 0 h 20"/>
                <a:gd name="T2" fmla="*/ 0 w 20"/>
                <a:gd name="T3" fmla="*/ 0 h 20"/>
                <a:gd name="T4" fmla="*/ 0 w 20"/>
                <a:gd name="T5" fmla="*/ 9 h 20"/>
                <a:gd name="T6" fmla="*/ 11 w 20"/>
                <a:gd name="T7" fmla="*/ 9 h 20"/>
                <a:gd name="T8" fmla="*/ 14 w 20"/>
                <a:gd name="T9" fmla="*/ 2 h 20"/>
                <a:gd name="T10" fmla="*/ 14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14" y="0"/>
                  </a:moveTo>
                  <a:lnTo>
                    <a:pt x="0" y="0"/>
                  </a:lnTo>
                  <a:lnTo>
                    <a:pt x="0" y="9"/>
                  </a:lnTo>
                  <a:lnTo>
                    <a:pt x="11" y="9"/>
                  </a:lnTo>
                  <a:lnTo>
                    <a:pt x="14" y="2"/>
                  </a:lnTo>
                  <a:lnTo>
                    <a:pt x="1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42" name="Rectangle 441"/>
            <p:cNvSpPr>
              <a:spLocks noChangeArrowheads="1"/>
            </p:cNvSpPr>
            <p:nvPr/>
          </p:nvSpPr>
          <p:spPr bwMode="auto">
            <a:xfrm>
              <a:off x="5875" y="382"/>
              <a:ext cx="1220" cy="7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0" tIns="0" rIns="0" bIns="0" anchor="t" anchorCtr="0" upright="1">
              <a:noAutofit/>
            </a:bodyPr>
            <a:lstStyle/>
            <a:p>
              <a:pPr algn="l">
                <a:lnSpc>
                  <a:spcPts val="3700"/>
                </a:lnSpc>
                <a:spcAft>
                  <a:spcPts val="0"/>
                </a:spcAft>
              </a:pPr>
              <a:endParaRPr lang="en-AU" sz="1200">
                <a:effectLst/>
                <a:latin typeface="Times New Roman"/>
                <a:ea typeface="Calibri"/>
                <a:cs typeface="Times New Roman"/>
              </a:endParaRPr>
            </a:p>
            <a:p>
              <a:pPr>
                <a:lnSpc>
                  <a:spcPct val="115000"/>
                </a:lnSpc>
                <a:spcAft>
                  <a:spcPts val="0"/>
                </a:spcAft>
              </a:pPr>
              <a:r>
                <a:rPr lang="en-AU" sz="1200">
                  <a:effectLst/>
                  <a:latin typeface="Times New Roman"/>
                  <a:ea typeface="Calibri"/>
                  <a:cs typeface="Times New Roman"/>
                </a:rPr>
                <a:t> </a:t>
              </a:r>
              <a:endParaRPr lang="en-AU" sz="1100">
                <a:effectLst/>
                <a:latin typeface="Calibri"/>
                <a:ea typeface="Calibri"/>
                <a:cs typeface="Times New Roman"/>
              </a:endParaRPr>
            </a:p>
          </p:txBody>
        </p:sp>
        <p:sp>
          <p:nvSpPr>
            <p:cNvPr id="443" name="Freeform 442"/>
            <p:cNvSpPr>
              <a:spLocks/>
            </p:cNvSpPr>
            <p:nvPr/>
          </p:nvSpPr>
          <p:spPr bwMode="auto">
            <a:xfrm>
              <a:off x="5637" y="427"/>
              <a:ext cx="60" cy="31"/>
            </a:xfrm>
            <a:custGeom>
              <a:avLst/>
              <a:gdLst>
                <a:gd name="T0" fmla="*/ 40 w 60"/>
                <a:gd name="T1" fmla="*/ 0 h 31"/>
                <a:gd name="T2" fmla="*/ 14 w 60"/>
                <a:gd name="T3" fmla="*/ 7 h 31"/>
                <a:gd name="T4" fmla="*/ 2 w 60"/>
                <a:gd name="T5" fmla="*/ 16 h 31"/>
                <a:gd name="T6" fmla="*/ 0 w 60"/>
                <a:gd name="T7" fmla="*/ 28 h 31"/>
                <a:gd name="T8" fmla="*/ 9 w 60"/>
                <a:gd name="T9" fmla="*/ 31 h 31"/>
                <a:gd name="T10" fmla="*/ 55 w 60"/>
                <a:gd name="T11" fmla="*/ 31 h 31"/>
                <a:gd name="T12" fmla="*/ 60 w 60"/>
                <a:gd name="T13" fmla="*/ 14 h 31"/>
                <a:gd name="T14" fmla="*/ 40 w 60"/>
                <a:gd name="T15" fmla="*/ 0 h 3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0" h="31">
                  <a:moveTo>
                    <a:pt x="40" y="0"/>
                  </a:moveTo>
                  <a:lnTo>
                    <a:pt x="14" y="7"/>
                  </a:lnTo>
                  <a:lnTo>
                    <a:pt x="2" y="16"/>
                  </a:lnTo>
                  <a:lnTo>
                    <a:pt x="0" y="28"/>
                  </a:lnTo>
                  <a:lnTo>
                    <a:pt x="9" y="31"/>
                  </a:lnTo>
                  <a:lnTo>
                    <a:pt x="55" y="31"/>
                  </a:lnTo>
                  <a:lnTo>
                    <a:pt x="60" y="14"/>
                  </a:lnTo>
                  <a:lnTo>
                    <a:pt x="40" y="0"/>
                  </a:lnTo>
                </a:path>
              </a:pathLst>
            </a:custGeom>
            <a:solidFill>
              <a:srgbClr val="545454"/>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44" name="Freeform 443"/>
            <p:cNvSpPr>
              <a:spLocks/>
            </p:cNvSpPr>
            <p:nvPr/>
          </p:nvSpPr>
          <p:spPr bwMode="auto">
            <a:xfrm>
              <a:off x="5688" y="439"/>
              <a:ext cx="20" cy="24"/>
            </a:xfrm>
            <a:custGeom>
              <a:avLst/>
              <a:gdLst>
                <a:gd name="T0" fmla="*/ 4 w 20"/>
                <a:gd name="T1" fmla="*/ 0 h 24"/>
                <a:gd name="T2" fmla="*/ 0 w 20"/>
                <a:gd name="T3" fmla="*/ 16 h 24"/>
                <a:gd name="T4" fmla="*/ 4 w 20"/>
                <a:gd name="T5" fmla="*/ 23 h 24"/>
                <a:gd name="T6" fmla="*/ 9 w 20"/>
                <a:gd name="T7" fmla="*/ 23 h 24"/>
                <a:gd name="T8" fmla="*/ 14 w 20"/>
                <a:gd name="T9" fmla="*/ 4 h 24"/>
                <a:gd name="T10" fmla="*/ 4 w 20"/>
                <a:gd name="T11" fmla="*/ 0 h 24"/>
              </a:gdLst>
              <a:ahLst/>
              <a:cxnLst>
                <a:cxn ang="0">
                  <a:pos x="T0" y="T1"/>
                </a:cxn>
                <a:cxn ang="0">
                  <a:pos x="T2" y="T3"/>
                </a:cxn>
                <a:cxn ang="0">
                  <a:pos x="T4" y="T5"/>
                </a:cxn>
                <a:cxn ang="0">
                  <a:pos x="T6" y="T7"/>
                </a:cxn>
                <a:cxn ang="0">
                  <a:pos x="T8" y="T9"/>
                </a:cxn>
                <a:cxn ang="0">
                  <a:pos x="T10" y="T11"/>
                </a:cxn>
              </a:cxnLst>
              <a:rect l="0" t="0" r="r" b="b"/>
              <a:pathLst>
                <a:path w="20" h="24">
                  <a:moveTo>
                    <a:pt x="4" y="0"/>
                  </a:moveTo>
                  <a:lnTo>
                    <a:pt x="0" y="16"/>
                  </a:lnTo>
                  <a:lnTo>
                    <a:pt x="4" y="23"/>
                  </a:lnTo>
                  <a:lnTo>
                    <a:pt x="9" y="23"/>
                  </a:lnTo>
                  <a:lnTo>
                    <a:pt x="14" y="4"/>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45" name="Freeform 444"/>
            <p:cNvSpPr>
              <a:spLocks/>
            </p:cNvSpPr>
            <p:nvPr/>
          </p:nvSpPr>
          <p:spPr bwMode="auto">
            <a:xfrm>
              <a:off x="5647" y="454"/>
              <a:ext cx="46" cy="20"/>
            </a:xfrm>
            <a:custGeom>
              <a:avLst/>
              <a:gdLst>
                <a:gd name="T0" fmla="*/ 0 w 46"/>
                <a:gd name="T1" fmla="*/ 4 h 20"/>
                <a:gd name="T2" fmla="*/ 45 w 46"/>
                <a:gd name="T3" fmla="*/ 4 h 20"/>
              </a:gdLst>
              <a:ahLst/>
              <a:cxnLst>
                <a:cxn ang="0">
                  <a:pos x="T0" y="T1"/>
                </a:cxn>
                <a:cxn ang="0">
                  <a:pos x="T2" y="T3"/>
                </a:cxn>
              </a:cxnLst>
              <a:rect l="0" t="0" r="r" b="b"/>
              <a:pathLst>
                <a:path w="46" h="20">
                  <a:moveTo>
                    <a:pt x="0" y="4"/>
                  </a:moveTo>
                  <a:lnTo>
                    <a:pt x="45" y="4"/>
                  </a:lnTo>
                </a:path>
              </a:pathLst>
            </a:custGeom>
            <a:noFill/>
            <a:ln w="7366">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AU"/>
            </a:p>
          </p:txBody>
        </p:sp>
        <p:sp>
          <p:nvSpPr>
            <p:cNvPr id="446" name="Freeform 445"/>
            <p:cNvSpPr>
              <a:spLocks/>
            </p:cNvSpPr>
            <p:nvPr/>
          </p:nvSpPr>
          <p:spPr bwMode="auto">
            <a:xfrm>
              <a:off x="5633" y="451"/>
              <a:ext cx="20" cy="20"/>
            </a:xfrm>
            <a:custGeom>
              <a:avLst/>
              <a:gdLst>
                <a:gd name="T0" fmla="*/ 4 w 20"/>
                <a:gd name="T1" fmla="*/ 0 h 20"/>
                <a:gd name="T2" fmla="*/ 0 w 20"/>
                <a:gd name="T3" fmla="*/ 4 h 20"/>
                <a:gd name="T4" fmla="*/ 0 w 20"/>
                <a:gd name="T5" fmla="*/ 7 h 20"/>
                <a:gd name="T6" fmla="*/ 14 w 20"/>
                <a:gd name="T7" fmla="*/ 11 h 20"/>
                <a:gd name="T8" fmla="*/ 14 w 20"/>
                <a:gd name="T9" fmla="*/ 2 h 20"/>
                <a:gd name="T10" fmla="*/ 4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4" y="0"/>
                  </a:moveTo>
                  <a:lnTo>
                    <a:pt x="0" y="4"/>
                  </a:lnTo>
                  <a:lnTo>
                    <a:pt x="0" y="7"/>
                  </a:lnTo>
                  <a:lnTo>
                    <a:pt x="14" y="11"/>
                  </a:lnTo>
                  <a:lnTo>
                    <a:pt x="14" y="2"/>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47" name="Freeform 446"/>
            <p:cNvSpPr>
              <a:spLocks/>
            </p:cNvSpPr>
            <p:nvPr/>
          </p:nvSpPr>
          <p:spPr bwMode="auto">
            <a:xfrm>
              <a:off x="5633" y="439"/>
              <a:ext cx="20" cy="20"/>
            </a:xfrm>
            <a:custGeom>
              <a:avLst/>
              <a:gdLst>
                <a:gd name="T0" fmla="*/ 4 w 20"/>
                <a:gd name="T1" fmla="*/ 0 h 20"/>
                <a:gd name="T2" fmla="*/ 2 w 20"/>
                <a:gd name="T3" fmla="*/ 2 h 20"/>
                <a:gd name="T4" fmla="*/ 0 w 20"/>
                <a:gd name="T5" fmla="*/ 16 h 20"/>
                <a:gd name="T6" fmla="*/ 9 w 20"/>
                <a:gd name="T7" fmla="*/ 16 h 20"/>
                <a:gd name="T8" fmla="*/ 12 w 20"/>
                <a:gd name="T9" fmla="*/ 4 h 20"/>
                <a:gd name="T10" fmla="*/ 4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4" y="0"/>
                  </a:moveTo>
                  <a:lnTo>
                    <a:pt x="2" y="2"/>
                  </a:lnTo>
                  <a:lnTo>
                    <a:pt x="0" y="16"/>
                  </a:lnTo>
                  <a:lnTo>
                    <a:pt x="9" y="16"/>
                  </a:lnTo>
                  <a:lnTo>
                    <a:pt x="12" y="4"/>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48" name="Freeform 447"/>
            <p:cNvSpPr>
              <a:spLocks/>
            </p:cNvSpPr>
            <p:nvPr/>
          </p:nvSpPr>
          <p:spPr bwMode="auto">
            <a:xfrm>
              <a:off x="5637" y="430"/>
              <a:ext cx="20" cy="20"/>
            </a:xfrm>
            <a:custGeom>
              <a:avLst/>
              <a:gdLst>
                <a:gd name="T0" fmla="*/ 11 w 20"/>
                <a:gd name="T1" fmla="*/ 0 h 20"/>
                <a:gd name="T2" fmla="*/ 0 w 20"/>
                <a:gd name="T3" fmla="*/ 9 h 20"/>
                <a:gd name="T4" fmla="*/ 4 w 20"/>
                <a:gd name="T5" fmla="*/ 19 h 20"/>
                <a:gd name="T6" fmla="*/ 16 w 20"/>
                <a:gd name="T7" fmla="*/ 9 h 20"/>
                <a:gd name="T8" fmla="*/ 11 w 20"/>
                <a:gd name="T9" fmla="*/ 0 h 20"/>
              </a:gdLst>
              <a:ahLst/>
              <a:cxnLst>
                <a:cxn ang="0">
                  <a:pos x="T0" y="T1"/>
                </a:cxn>
                <a:cxn ang="0">
                  <a:pos x="T2" y="T3"/>
                </a:cxn>
                <a:cxn ang="0">
                  <a:pos x="T4" y="T5"/>
                </a:cxn>
                <a:cxn ang="0">
                  <a:pos x="T6" y="T7"/>
                </a:cxn>
                <a:cxn ang="0">
                  <a:pos x="T8" y="T9"/>
                </a:cxn>
              </a:cxnLst>
              <a:rect l="0" t="0" r="r" b="b"/>
              <a:pathLst>
                <a:path w="20" h="20">
                  <a:moveTo>
                    <a:pt x="11" y="0"/>
                  </a:moveTo>
                  <a:lnTo>
                    <a:pt x="0" y="9"/>
                  </a:lnTo>
                  <a:lnTo>
                    <a:pt x="4" y="19"/>
                  </a:lnTo>
                  <a:lnTo>
                    <a:pt x="16" y="9"/>
                  </a:lnTo>
                  <a:lnTo>
                    <a:pt x="11"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49" name="Freeform 448"/>
            <p:cNvSpPr>
              <a:spLocks/>
            </p:cNvSpPr>
            <p:nvPr/>
          </p:nvSpPr>
          <p:spPr bwMode="auto">
            <a:xfrm>
              <a:off x="5650" y="422"/>
              <a:ext cx="31" cy="20"/>
            </a:xfrm>
            <a:custGeom>
              <a:avLst/>
              <a:gdLst>
                <a:gd name="T0" fmla="*/ 31 w 31"/>
                <a:gd name="T1" fmla="*/ 0 h 20"/>
                <a:gd name="T2" fmla="*/ 28 w 31"/>
                <a:gd name="T3" fmla="*/ 0 h 20"/>
                <a:gd name="T4" fmla="*/ 0 w 31"/>
                <a:gd name="T5" fmla="*/ 7 h 20"/>
                <a:gd name="T6" fmla="*/ 4 w 31"/>
                <a:gd name="T7" fmla="*/ 16 h 20"/>
                <a:gd name="T8" fmla="*/ 31 w 31"/>
                <a:gd name="T9" fmla="*/ 9 h 20"/>
                <a:gd name="T10" fmla="*/ 31 w 31"/>
                <a:gd name="T11" fmla="*/ 0 h 20"/>
              </a:gdLst>
              <a:ahLst/>
              <a:cxnLst>
                <a:cxn ang="0">
                  <a:pos x="T0" y="T1"/>
                </a:cxn>
                <a:cxn ang="0">
                  <a:pos x="T2" y="T3"/>
                </a:cxn>
                <a:cxn ang="0">
                  <a:pos x="T4" y="T5"/>
                </a:cxn>
                <a:cxn ang="0">
                  <a:pos x="T6" y="T7"/>
                </a:cxn>
                <a:cxn ang="0">
                  <a:pos x="T8" y="T9"/>
                </a:cxn>
                <a:cxn ang="0">
                  <a:pos x="T10" y="T11"/>
                </a:cxn>
              </a:cxnLst>
              <a:rect l="0" t="0" r="r" b="b"/>
              <a:pathLst>
                <a:path w="31" h="20">
                  <a:moveTo>
                    <a:pt x="31" y="0"/>
                  </a:moveTo>
                  <a:lnTo>
                    <a:pt x="28" y="0"/>
                  </a:lnTo>
                  <a:lnTo>
                    <a:pt x="0" y="7"/>
                  </a:lnTo>
                  <a:lnTo>
                    <a:pt x="4" y="16"/>
                  </a:lnTo>
                  <a:lnTo>
                    <a:pt x="31" y="9"/>
                  </a:lnTo>
                  <a:lnTo>
                    <a:pt x="31"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50" name="Freeform 449"/>
            <p:cNvSpPr>
              <a:spLocks/>
            </p:cNvSpPr>
            <p:nvPr/>
          </p:nvSpPr>
          <p:spPr bwMode="auto">
            <a:xfrm>
              <a:off x="5676" y="422"/>
              <a:ext cx="26" cy="24"/>
            </a:xfrm>
            <a:custGeom>
              <a:avLst/>
              <a:gdLst>
                <a:gd name="T0" fmla="*/ 4 w 26"/>
                <a:gd name="T1" fmla="*/ 0 h 24"/>
                <a:gd name="T2" fmla="*/ 0 w 26"/>
                <a:gd name="T3" fmla="*/ 9 h 24"/>
                <a:gd name="T4" fmla="*/ 19 w 26"/>
                <a:gd name="T5" fmla="*/ 23 h 24"/>
                <a:gd name="T6" fmla="*/ 26 w 26"/>
                <a:gd name="T7" fmla="*/ 21 h 24"/>
                <a:gd name="T8" fmla="*/ 26 w 26"/>
                <a:gd name="T9" fmla="*/ 16 h 24"/>
                <a:gd name="T10" fmla="*/ 4 w 26"/>
                <a:gd name="T11" fmla="*/ 0 h 24"/>
              </a:gdLst>
              <a:ahLst/>
              <a:cxnLst>
                <a:cxn ang="0">
                  <a:pos x="T0" y="T1"/>
                </a:cxn>
                <a:cxn ang="0">
                  <a:pos x="T2" y="T3"/>
                </a:cxn>
                <a:cxn ang="0">
                  <a:pos x="T4" y="T5"/>
                </a:cxn>
                <a:cxn ang="0">
                  <a:pos x="T6" y="T7"/>
                </a:cxn>
                <a:cxn ang="0">
                  <a:pos x="T8" y="T9"/>
                </a:cxn>
                <a:cxn ang="0">
                  <a:pos x="T10" y="T11"/>
                </a:cxn>
              </a:cxnLst>
              <a:rect l="0" t="0" r="r" b="b"/>
              <a:pathLst>
                <a:path w="26" h="24">
                  <a:moveTo>
                    <a:pt x="4" y="0"/>
                  </a:moveTo>
                  <a:lnTo>
                    <a:pt x="0" y="9"/>
                  </a:lnTo>
                  <a:lnTo>
                    <a:pt x="19" y="23"/>
                  </a:lnTo>
                  <a:lnTo>
                    <a:pt x="26" y="21"/>
                  </a:lnTo>
                  <a:lnTo>
                    <a:pt x="26" y="16"/>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51" name="Freeform 450"/>
            <p:cNvSpPr>
              <a:spLocks/>
            </p:cNvSpPr>
            <p:nvPr/>
          </p:nvSpPr>
          <p:spPr bwMode="auto">
            <a:xfrm>
              <a:off x="5779" y="427"/>
              <a:ext cx="24" cy="22"/>
            </a:xfrm>
            <a:custGeom>
              <a:avLst/>
              <a:gdLst>
                <a:gd name="T0" fmla="*/ 14 w 24"/>
                <a:gd name="T1" fmla="*/ 0 h 22"/>
                <a:gd name="T2" fmla="*/ 2 w 24"/>
                <a:gd name="T3" fmla="*/ 0 h 22"/>
                <a:gd name="T4" fmla="*/ 0 w 24"/>
                <a:gd name="T5" fmla="*/ 9 h 22"/>
                <a:gd name="T6" fmla="*/ 9 w 24"/>
                <a:gd name="T7" fmla="*/ 21 h 22"/>
                <a:gd name="T8" fmla="*/ 12 w 24"/>
                <a:gd name="T9" fmla="*/ 21 h 22"/>
                <a:gd name="T10" fmla="*/ 23 w 24"/>
                <a:gd name="T11" fmla="*/ 7 h 22"/>
                <a:gd name="T12" fmla="*/ 14 w 24"/>
                <a:gd name="T13" fmla="*/ 0 h 22"/>
              </a:gdLst>
              <a:ahLst/>
              <a:cxnLst>
                <a:cxn ang="0">
                  <a:pos x="T0" y="T1"/>
                </a:cxn>
                <a:cxn ang="0">
                  <a:pos x="T2" y="T3"/>
                </a:cxn>
                <a:cxn ang="0">
                  <a:pos x="T4" y="T5"/>
                </a:cxn>
                <a:cxn ang="0">
                  <a:pos x="T6" y="T7"/>
                </a:cxn>
                <a:cxn ang="0">
                  <a:pos x="T8" y="T9"/>
                </a:cxn>
                <a:cxn ang="0">
                  <a:pos x="T10" y="T11"/>
                </a:cxn>
                <a:cxn ang="0">
                  <a:pos x="T12" y="T13"/>
                </a:cxn>
              </a:cxnLst>
              <a:rect l="0" t="0" r="r" b="b"/>
              <a:pathLst>
                <a:path w="24" h="22">
                  <a:moveTo>
                    <a:pt x="14" y="0"/>
                  </a:moveTo>
                  <a:lnTo>
                    <a:pt x="2" y="0"/>
                  </a:lnTo>
                  <a:lnTo>
                    <a:pt x="0" y="9"/>
                  </a:lnTo>
                  <a:lnTo>
                    <a:pt x="9" y="21"/>
                  </a:lnTo>
                  <a:lnTo>
                    <a:pt x="12" y="21"/>
                  </a:lnTo>
                  <a:lnTo>
                    <a:pt x="23" y="7"/>
                  </a:lnTo>
                  <a:lnTo>
                    <a:pt x="14" y="0"/>
                  </a:lnTo>
                </a:path>
              </a:pathLst>
            </a:custGeom>
            <a:solidFill>
              <a:srgbClr val="545454"/>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52" name="Freeform 451"/>
            <p:cNvSpPr>
              <a:spLocks/>
            </p:cNvSpPr>
            <p:nvPr/>
          </p:nvSpPr>
          <p:spPr bwMode="auto">
            <a:xfrm>
              <a:off x="5791" y="422"/>
              <a:ext cx="20" cy="20"/>
            </a:xfrm>
            <a:custGeom>
              <a:avLst/>
              <a:gdLst>
                <a:gd name="T0" fmla="*/ 4 w 20"/>
                <a:gd name="T1" fmla="*/ 0 h 20"/>
                <a:gd name="T2" fmla="*/ 0 w 20"/>
                <a:gd name="T3" fmla="*/ 9 h 20"/>
                <a:gd name="T4" fmla="*/ 9 w 20"/>
                <a:gd name="T5" fmla="*/ 16 h 20"/>
                <a:gd name="T6" fmla="*/ 16 w 20"/>
                <a:gd name="T7" fmla="*/ 14 h 20"/>
                <a:gd name="T8" fmla="*/ 19 w 20"/>
                <a:gd name="T9" fmla="*/ 11 h 20"/>
                <a:gd name="T10" fmla="*/ 4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4" y="0"/>
                  </a:moveTo>
                  <a:lnTo>
                    <a:pt x="0" y="9"/>
                  </a:lnTo>
                  <a:lnTo>
                    <a:pt x="9" y="16"/>
                  </a:lnTo>
                  <a:lnTo>
                    <a:pt x="16" y="14"/>
                  </a:lnTo>
                  <a:lnTo>
                    <a:pt x="19" y="11"/>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53" name="Freeform 452"/>
            <p:cNvSpPr>
              <a:spLocks/>
            </p:cNvSpPr>
            <p:nvPr/>
          </p:nvSpPr>
          <p:spPr bwMode="auto">
            <a:xfrm>
              <a:off x="5786" y="432"/>
              <a:ext cx="22" cy="22"/>
            </a:xfrm>
            <a:custGeom>
              <a:avLst/>
              <a:gdLst>
                <a:gd name="T0" fmla="*/ 11 w 22"/>
                <a:gd name="T1" fmla="*/ 0 h 22"/>
                <a:gd name="T2" fmla="*/ 0 w 22"/>
                <a:gd name="T3" fmla="*/ 14 h 22"/>
                <a:gd name="T4" fmla="*/ 4 w 22"/>
                <a:gd name="T5" fmla="*/ 21 h 22"/>
                <a:gd name="T6" fmla="*/ 7 w 22"/>
                <a:gd name="T7" fmla="*/ 21 h 22"/>
                <a:gd name="T8" fmla="*/ 21 w 22"/>
                <a:gd name="T9" fmla="*/ 4 h 22"/>
                <a:gd name="T10" fmla="*/ 11 w 22"/>
                <a:gd name="T11" fmla="*/ 0 h 22"/>
              </a:gdLst>
              <a:ahLst/>
              <a:cxnLst>
                <a:cxn ang="0">
                  <a:pos x="T0" y="T1"/>
                </a:cxn>
                <a:cxn ang="0">
                  <a:pos x="T2" y="T3"/>
                </a:cxn>
                <a:cxn ang="0">
                  <a:pos x="T4" y="T5"/>
                </a:cxn>
                <a:cxn ang="0">
                  <a:pos x="T6" y="T7"/>
                </a:cxn>
                <a:cxn ang="0">
                  <a:pos x="T8" y="T9"/>
                </a:cxn>
                <a:cxn ang="0">
                  <a:pos x="T10" y="T11"/>
                </a:cxn>
              </a:cxnLst>
              <a:rect l="0" t="0" r="r" b="b"/>
              <a:pathLst>
                <a:path w="22" h="22">
                  <a:moveTo>
                    <a:pt x="11" y="0"/>
                  </a:moveTo>
                  <a:lnTo>
                    <a:pt x="0" y="14"/>
                  </a:lnTo>
                  <a:lnTo>
                    <a:pt x="4" y="21"/>
                  </a:lnTo>
                  <a:lnTo>
                    <a:pt x="7" y="21"/>
                  </a:lnTo>
                  <a:lnTo>
                    <a:pt x="21" y="4"/>
                  </a:lnTo>
                  <a:lnTo>
                    <a:pt x="11"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54" name="Freeform 453"/>
            <p:cNvSpPr>
              <a:spLocks/>
            </p:cNvSpPr>
            <p:nvPr/>
          </p:nvSpPr>
          <p:spPr bwMode="auto">
            <a:xfrm>
              <a:off x="5784" y="444"/>
              <a:ext cx="20" cy="20"/>
            </a:xfrm>
            <a:custGeom>
              <a:avLst/>
              <a:gdLst>
                <a:gd name="T0" fmla="*/ 7 w 20"/>
                <a:gd name="T1" fmla="*/ 0 h 20"/>
                <a:gd name="T2" fmla="*/ 4 w 20"/>
                <a:gd name="T3" fmla="*/ 0 h 20"/>
                <a:gd name="T4" fmla="*/ 0 w 20"/>
                <a:gd name="T5" fmla="*/ 7 h 20"/>
                <a:gd name="T6" fmla="*/ 2 w 20"/>
                <a:gd name="T7" fmla="*/ 9 h 20"/>
                <a:gd name="T8" fmla="*/ 7 w 20"/>
                <a:gd name="T9" fmla="*/ 9 h 20"/>
                <a:gd name="T10" fmla="*/ 7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7" y="0"/>
                  </a:moveTo>
                  <a:lnTo>
                    <a:pt x="4" y="0"/>
                  </a:lnTo>
                  <a:lnTo>
                    <a:pt x="0" y="7"/>
                  </a:lnTo>
                  <a:lnTo>
                    <a:pt x="2" y="9"/>
                  </a:lnTo>
                  <a:lnTo>
                    <a:pt x="7" y="9"/>
                  </a:lnTo>
                  <a:lnTo>
                    <a:pt x="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55" name="Freeform 454"/>
            <p:cNvSpPr>
              <a:spLocks/>
            </p:cNvSpPr>
            <p:nvPr/>
          </p:nvSpPr>
          <p:spPr bwMode="auto">
            <a:xfrm>
              <a:off x="5774" y="434"/>
              <a:ext cx="20" cy="20"/>
            </a:xfrm>
            <a:custGeom>
              <a:avLst/>
              <a:gdLst>
                <a:gd name="T0" fmla="*/ 9 w 20"/>
                <a:gd name="T1" fmla="*/ 0 h 20"/>
                <a:gd name="T2" fmla="*/ 0 w 20"/>
                <a:gd name="T3" fmla="*/ 2 h 20"/>
                <a:gd name="T4" fmla="*/ 9 w 20"/>
                <a:gd name="T5" fmla="*/ 16 h 20"/>
                <a:gd name="T6" fmla="*/ 19 w 20"/>
                <a:gd name="T7" fmla="*/ 12 h 20"/>
                <a:gd name="T8" fmla="*/ 9 w 20"/>
                <a:gd name="T9" fmla="*/ 0 h 20"/>
              </a:gdLst>
              <a:ahLst/>
              <a:cxnLst>
                <a:cxn ang="0">
                  <a:pos x="T0" y="T1"/>
                </a:cxn>
                <a:cxn ang="0">
                  <a:pos x="T2" y="T3"/>
                </a:cxn>
                <a:cxn ang="0">
                  <a:pos x="T4" y="T5"/>
                </a:cxn>
                <a:cxn ang="0">
                  <a:pos x="T6" y="T7"/>
                </a:cxn>
                <a:cxn ang="0">
                  <a:pos x="T8" y="T9"/>
                </a:cxn>
              </a:cxnLst>
              <a:rect l="0" t="0" r="r" b="b"/>
              <a:pathLst>
                <a:path w="20" h="20">
                  <a:moveTo>
                    <a:pt x="9" y="0"/>
                  </a:moveTo>
                  <a:lnTo>
                    <a:pt x="0" y="2"/>
                  </a:lnTo>
                  <a:lnTo>
                    <a:pt x="9" y="16"/>
                  </a:lnTo>
                  <a:lnTo>
                    <a:pt x="19" y="12"/>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56" name="Freeform 455"/>
            <p:cNvSpPr>
              <a:spLocks/>
            </p:cNvSpPr>
            <p:nvPr/>
          </p:nvSpPr>
          <p:spPr bwMode="auto">
            <a:xfrm>
              <a:off x="5774" y="422"/>
              <a:ext cx="20" cy="20"/>
            </a:xfrm>
            <a:custGeom>
              <a:avLst/>
              <a:gdLst>
                <a:gd name="T0" fmla="*/ 7 w 20"/>
                <a:gd name="T1" fmla="*/ 0 h 20"/>
                <a:gd name="T2" fmla="*/ 2 w 20"/>
                <a:gd name="T3" fmla="*/ 0 h 20"/>
                <a:gd name="T4" fmla="*/ 0 w 20"/>
                <a:gd name="T5" fmla="*/ 14 h 20"/>
                <a:gd name="T6" fmla="*/ 9 w 20"/>
                <a:gd name="T7" fmla="*/ 14 h 20"/>
                <a:gd name="T8" fmla="*/ 12 w 20"/>
                <a:gd name="T9" fmla="*/ 4 h 20"/>
                <a:gd name="T10" fmla="*/ 7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7" y="0"/>
                  </a:moveTo>
                  <a:lnTo>
                    <a:pt x="2" y="0"/>
                  </a:lnTo>
                  <a:lnTo>
                    <a:pt x="0" y="14"/>
                  </a:lnTo>
                  <a:lnTo>
                    <a:pt x="9" y="14"/>
                  </a:lnTo>
                  <a:lnTo>
                    <a:pt x="12" y="4"/>
                  </a:lnTo>
                  <a:lnTo>
                    <a:pt x="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57" name="Freeform 456"/>
            <p:cNvSpPr>
              <a:spLocks/>
            </p:cNvSpPr>
            <p:nvPr/>
          </p:nvSpPr>
          <p:spPr bwMode="auto">
            <a:xfrm>
              <a:off x="5782" y="422"/>
              <a:ext cx="20" cy="20"/>
            </a:xfrm>
            <a:custGeom>
              <a:avLst/>
              <a:gdLst>
                <a:gd name="T0" fmla="*/ 14 w 20"/>
                <a:gd name="T1" fmla="*/ 0 h 20"/>
                <a:gd name="T2" fmla="*/ 0 w 20"/>
                <a:gd name="T3" fmla="*/ 0 h 20"/>
                <a:gd name="T4" fmla="*/ 0 w 20"/>
                <a:gd name="T5" fmla="*/ 9 h 20"/>
                <a:gd name="T6" fmla="*/ 12 w 20"/>
                <a:gd name="T7" fmla="*/ 9 h 20"/>
                <a:gd name="T8" fmla="*/ 14 w 20"/>
                <a:gd name="T9" fmla="*/ 0 h 20"/>
              </a:gdLst>
              <a:ahLst/>
              <a:cxnLst>
                <a:cxn ang="0">
                  <a:pos x="T0" y="T1"/>
                </a:cxn>
                <a:cxn ang="0">
                  <a:pos x="T2" y="T3"/>
                </a:cxn>
                <a:cxn ang="0">
                  <a:pos x="T4" y="T5"/>
                </a:cxn>
                <a:cxn ang="0">
                  <a:pos x="T6" y="T7"/>
                </a:cxn>
                <a:cxn ang="0">
                  <a:pos x="T8" y="T9"/>
                </a:cxn>
              </a:cxnLst>
              <a:rect l="0" t="0" r="r" b="b"/>
              <a:pathLst>
                <a:path w="20" h="20">
                  <a:moveTo>
                    <a:pt x="14" y="0"/>
                  </a:moveTo>
                  <a:lnTo>
                    <a:pt x="0" y="0"/>
                  </a:lnTo>
                  <a:lnTo>
                    <a:pt x="0" y="9"/>
                  </a:lnTo>
                  <a:lnTo>
                    <a:pt x="12" y="9"/>
                  </a:lnTo>
                  <a:lnTo>
                    <a:pt x="1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58" name="Rectangle 457"/>
            <p:cNvSpPr>
              <a:spLocks noChangeArrowheads="1"/>
            </p:cNvSpPr>
            <p:nvPr/>
          </p:nvSpPr>
          <p:spPr bwMode="auto">
            <a:xfrm>
              <a:off x="7548" y="394"/>
              <a:ext cx="740" cy="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0" tIns="0" rIns="0" bIns="0" anchor="t" anchorCtr="0" upright="1">
              <a:noAutofit/>
            </a:bodyPr>
            <a:lstStyle/>
            <a:p>
              <a:pPr algn="l">
                <a:lnSpc>
                  <a:spcPct val="115000"/>
                </a:lnSpc>
                <a:spcAft>
                  <a:spcPts val="0"/>
                </a:spcAft>
              </a:pPr>
              <a:endParaRPr lang="en-AU" sz="1200">
                <a:effectLst/>
                <a:latin typeface="Times New Roman"/>
                <a:ea typeface="Calibri"/>
                <a:cs typeface="Times New Roman"/>
              </a:endParaRPr>
            </a:p>
            <a:p>
              <a:pPr>
                <a:lnSpc>
                  <a:spcPct val="115000"/>
                </a:lnSpc>
                <a:spcAft>
                  <a:spcPts val="0"/>
                </a:spcAft>
              </a:pPr>
              <a:r>
                <a:rPr lang="en-AU" sz="1200">
                  <a:effectLst/>
                  <a:latin typeface="Times New Roman"/>
                  <a:ea typeface="Calibri"/>
                  <a:cs typeface="Times New Roman"/>
                </a:rPr>
                <a:t> </a:t>
              </a:r>
              <a:endParaRPr lang="en-AU" sz="1100">
                <a:effectLst/>
                <a:latin typeface="Calibri"/>
                <a:ea typeface="Calibri"/>
                <a:cs typeface="Times New Roman"/>
              </a:endParaRPr>
            </a:p>
          </p:txBody>
        </p:sp>
        <p:sp>
          <p:nvSpPr>
            <p:cNvPr id="459" name="Freeform 458"/>
            <p:cNvSpPr>
              <a:spLocks/>
            </p:cNvSpPr>
            <p:nvPr/>
          </p:nvSpPr>
          <p:spPr bwMode="auto">
            <a:xfrm>
              <a:off x="7270" y="545"/>
              <a:ext cx="48" cy="50"/>
            </a:xfrm>
            <a:custGeom>
              <a:avLst/>
              <a:gdLst>
                <a:gd name="T0" fmla="*/ 36 w 48"/>
                <a:gd name="T1" fmla="*/ 0 h 50"/>
                <a:gd name="T2" fmla="*/ 9 w 48"/>
                <a:gd name="T3" fmla="*/ 14 h 50"/>
                <a:gd name="T4" fmla="*/ 0 w 48"/>
                <a:gd name="T5" fmla="*/ 26 h 50"/>
                <a:gd name="T6" fmla="*/ 0 w 48"/>
                <a:gd name="T7" fmla="*/ 33 h 50"/>
                <a:gd name="T8" fmla="*/ 14 w 48"/>
                <a:gd name="T9" fmla="*/ 50 h 50"/>
                <a:gd name="T10" fmla="*/ 36 w 48"/>
                <a:gd name="T11" fmla="*/ 45 h 50"/>
                <a:gd name="T12" fmla="*/ 48 w 48"/>
                <a:gd name="T13" fmla="*/ 21 h 50"/>
                <a:gd name="T14" fmla="*/ 43 w 48"/>
                <a:gd name="T15" fmla="*/ 4 h 50"/>
                <a:gd name="T16" fmla="*/ 36 w 48"/>
                <a:gd name="T17"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8" h="50">
                  <a:moveTo>
                    <a:pt x="36" y="0"/>
                  </a:moveTo>
                  <a:lnTo>
                    <a:pt x="9" y="14"/>
                  </a:lnTo>
                  <a:lnTo>
                    <a:pt x="0" y="26"/>
                  </a:lnTo>
                  <a:lnTo>
                    <a:pt x="0" y="33"/>
                  </a:lnTo>
                  <a:lnTo>
                    <a:pt x="14" y="50"/>
                  </a:lnTo>
                  <a:lnTo>
                    <a:pt x="36" y="45"/>
                  </a:lnTo>
                  <a:lnTo>
                    <a:pt x="48" y="21"/>
                  </a:lnTo>
                  <a:lnTo>
                    <a:pt x="43" y="4"/>
                  </a:lnTo>
                  <a:lnTo>
                    <a:pt x="36" y="0"/>
                  </a:lnTo>
                </a:path>
              </a:pathLst>
            </a:custGeom>
            <a:solidFill>
              <a:srgbClr val="545454"/>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60" name="Freeform 459"/>
            <p:cNvSpPr>
              <a:spLocks/>
            </p:cNvSpPr>
            <p:nvPr/>
          </p:nvSpPr>
          <p:spPr bwMode="auto">
            <a:xfrm>
              <a:off x="7265" y="576"/>
              <a:ext cx="24" cy="21"/>
            </a:xfrm>
            <a:custGeom>
              <a:avLst/>
              <a:gdLst>
                <a:gd name="T0" fmla="*/ 9 w 24"/>
                <a:gd name="T1" fmla="*/ 0 h 21"/>
                <a:gd name="T2" fmla="*/ 0 w 24"/>
                <a:gd name="T3" fmla="*/ 2 h 21"/>
                <a:gd name="T4" fmla="*/ 0 w 24"/>
                <a:gd name="T5" fmla="*/ 4 h 21"/>
                <a:gd name="T6" fmla="*/ 14 w 24"/>
                <a:gd name="T7" fmla="*/ 21 h 21"/>
                <a:gd name="T8" fmla="*/ 23 w 24"/>
                <a:gd name="T9" fmla="*/ 16 h 21"/>
                <a:gd name="T10" fmla="*/ 9 w 24"/>
                <a:gd name="T11" fmla="*/ 0 h 21"/>
              </a:gdLst>
              <a:ahLst/>
              <a:cxnLst>
                <a:cxn ang="0">
                  <a:pos x="T0" y="T1"/>
                </a:cxn>
                <a:cxn ang="0">
                  <a:pos x="T2" y="T3"/>
                </a:cxn>
                <a:cxn ang="0">
                  <a:pos x="T4" y="T5"/>
                </a:cxn>
                <a:cxn ang="0">
                  <a:pos x="T6" y="T7"/>
                </a:cxn>
                <a:cxn ang="0">
                  <a:pos x="T8" y="T9"/>
                </a:cxn>
                <a:cxn ang="0">
                  <a:pos x="T10" y="T11"/>
                </a:cxn>
              </a:cxnLst>
              <a:rect l="0" t="0" r="r" b="b"/>
              <a:pathLst>
                <a:path w="24" h="21">
                  <a:moveTo>
                    <a:pt x="9" y="0"/>
                  </a:moveTo>
                  <a:lnTo>
                    <a:pt x="0" y="2"/>
                  </a:lnTo>
                  <a:lnTo>
                    <a:pt x="0" y="4"/>
                  </a:lnTo>
                  <a:lnTo>
                    <a:pt x="14" y="21"/>
                  </a:lnTo>
                  <a:lnTo>
                    <a:pt x="23" y="16"/>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61" name="Freeform 460"/>
            <p:cNvSpPr>
              <a:spLocks/>
            </p:cNvSpPr>
            <p:nvPr/>
          </p:nvSpPr>
          <p:spPr bwMode="auto">
            <a:xfrm>
              <a:off x="7265" y="569"/>
              <a:ext cx="20" cy="20"/>
            </a:xfrm>
            <a:custGeom>
              <a:avLst/>
              <a:gdLst>
                <a:gd name="T0" fmla="*/ 0 w 20"/>
                <a:gd name="T1" fmla="*/ 0 h 20"/>
                <a:gd name="T2" fmla="*/ 0 w 20"/>
                <a:gd name="T3" fmla="*/ 9 h 20"/>
                <a:gd name="T4" fmla="*/ 9 w 20"/>
                <a:gd name="T5" fmla="*/ 9 h 20"/>
                <a:gd name="T6" fmla="*/ 9 w 20"/>
                <a:gd name="T7" fmla="*/ 2 h 20"/>
                <a:gd name="T8" fmla="*/ 0 w 20"/>
                <a:gd name="T9" fmla="*/ 0 h 20"/>
              </a:gdLst>
              <a:ahLst/>
              <a:cxnLst>
                <a:cxn ang="0">
                  <a:pos x="T0" y="T1"/>
                </a:cxn>
                <a:cxn ang="0">
                  <a:pos x="T2" y="T3"/>
                </a:cxn>
                <a:cxn ang="0">
                  <a:pos x="T4" y="T5"/>
                </a:cxn>
                <a:cxn ang="0">
                  <a:pos x="T6" y="T7"/>
                </a:cxn>
                <a:cxn ang="0">
                  <a:pos x="T8" y="T9"/>
                </a:cxn>
              </a:cxnLst>
              <a:rect l="0" t="0" r="r" b="b"/>
              <a:pathLst>
                <a:path w="20" h="20">
                  <a:moveTo>
                    <a:pt x="0" y="0"/>
                  </a:moveTo>
                  <a:lnTo>
                    <a:pt x="0" y="9"/>
                  </a:lnTo>
                  <a:lnTo>
                    <a:pt x="9" y="9"/>
                  </a:lnTo>
                  <a:lnTo>
                    <a:pt x="9" y="2"/>
                  </a:lnTo>
                  <a:lnTo>
                    <a:pt x="0"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62" name="Freeform 461"/>
            <p:cNvSpPr>
              <a:spLocks/>
            </p:cNvSpPr>
            <p:nvPr/>
          </p:nvSpPr>
          <p:spPr bwMode="auto">
            <a:xfrm>
              <a:off x="7265" y="554"/>
              <a:ext cx="20" cy="20"/>
            </a:xfrm>
            <a:custGeom>
              <a:avLst/>
              <a:gdLst>
                <a:gd name="T0" fmla="*/ 11 w 20"/>
                <a:gd name="T1" fmla="*/ 0 h 20"/>
                <a:gd name="T2" fmla="*/ 0 w 20"/>
                <a:gd name="T3" fmla="*/ 14 h 20"/>
                <a:gd name="T4" fmla="*/ 9 w 20"/>
                <a:gd name="T5" fmla="*/ 19 h 20"/>
                <a:gd name="T6" fmla="*/ 19 w 20"/>
                <a:gd name="T7" fmla="*/ 7 h 20"/>
                <a:gd name="T8" fmla="*/ 11 w 20"/>
                <a:gd name="T9" fmla="*/ 0 h 20"/>
              </a:gdLst>
              <a:ahLst/>
              <a:cxnLst>
                <a:cxn ang="0">
                  <a:pos x="T0" y="T1"/>
                </a:cxn>
                <a:cxn ang="0">
                  <a:pos x="T2" y="T3"/>
                </a:cxn>
                <a:cxn ang="0">
                  <a:pos x="T4" y="T5"/>
                </a:cxn>
                <a:cxn ang="0">
                  <a:pos x="T6" y="T7"/>
                </a:cxn>
                <a:cxn ang="0">
                  <a:pos x="T8" y="T9"/>
                </a:cxn>
              </a:cxnLst>
              <a:rect l="0" t="0" r="r" b="b"/>
              <a:pathLst>
                <a:path w="20" h="20">
                  <a:moveTo>
                    <a:pt x="11" y="0"/>
                  </a:moveTo>
                  <a:lnTo>
                    <a:pt x="0" y="14"/>
                  </a:lnTo>
                  <a:lnTo>
                    <a:pt x="9" y="19"/>
                  </a:lnTo>
                  <a:lnTo>
                    <a:pt x="19" y="7"/>
                  </a:lnTo>
                  <a:lnTo>
                    <a:pt x="11"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63" name="Freeform 462"/>
            <p:cNvSpPr>
              <a:spLocks/>
            </p:cNvSpPr>
            <p:nvPr/>
          </p:nvSpPr>
          <p:spPr bwMode="auto">
            <a:xfrm>
              <a:off x="7277" y="540"/>
              <a:ext cx="31" cy="24"/>
            </a:xfrm>
            <a:custGeom>
              <a:avLst/>
              <a:gdLst>
                <a:gd name="T0" fmla="*/ 31 w 31"/>
                <a:gd name="T1" fmla="*/ 0 h 24"/>
                <a:gd name="T2" fmla="*/ 28 w 31"/>
                <a:gd name="T3" fmla="*/ 0 h 24"/>
                <a:gd name="T4" fmla="*/ 0 w 31"/>
                <a:gd name="T5" fmla="*/ 14 h 24"/>
                <a:gd name="T6" fmla="*/ 4 w 31"/>
                <a:gd name="T7" fmla="*/ 23 h 24"/>
                <a:gd name="T8" fmla="*/ 31 w 31"/>
                <a:gd name="T9" fmla="*/ 9 h 24"/>
                <a:gd name="T10" fmla="*/ 31 w 31"/>
                <a:gd name="T11" fmla="*/ 0 h 24"/>
              </a:gdLst>
              <a:ahLst/>
              <a:cxnLst>
                <a:cxn ang="0">
                  <a:pos x="T0" y="T1"/>
                </a:cxn>
                <a:cxn ang="0">
                  <a:pos x="T2" y="T3"/>
                </a:cxn>
                <a:cxn ang="0">
                  <a:pos x="T4" y="T5"/>
                </a:cxn>
                <a:cxn ang="0">
                  <a:pos x="T6" y="T7"/>
                </a:cxn>
                <a:cxn ang="0">
                  <a:pos x="T8" y="T9"/>
                </a:cxn>
                <a:cxn ang="0">
                  <a:pos x="T10" y="T11"/>
                </a:cxn>
              </a:cxnLst>
              <a:rect l="0" t="0" r="r" b="b"/>
              <a:pathLst>
                <a:path w="31" h="24">
                  <a:moveTo>
                    <a:pt x="31" y="0"/>
                  </a:moveTo>
                  <a:lnTo>
                    <a:pt x="28" y="0"/>
                  </a:lnTo>
                  <a:lnTo>
                    <a:pt x="0" y="14"/>
                  </a:lnTo>
                  <a:lnTo>
                    <a:pt x="4" y="23"/>
                  </a:lnTo>
                  <a:lnTo>
                    <a:pt x="31" y="9"/>
                  </a:lnTo>
                  <a:lnTo>
                    <a:pt x="31"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64" name="Freeform 463"/>
            <p:cNvSpPr>
              <a:spLocks/>
            </p:cNvSpPr>
            <p:nvPr/>
          </p:nvSpPr>
          <p:spPr bwMode="auto">
            <a:xfrm>
              <a:off x="7303" y="540"/>
              <a:ext cx="20" cy="20"/>
            </a:xfrm>
            <a:custGeom>
              <a:avLst/>
              <a:gdLst>
                <a:gd name="T0" fmla="*/ 4 w 20"/>
                <a:gd name="T1" fmla="*/ 0 h 20"/>
                <a:gd name="T2" fmla="*/ 0 w 20"/>
                <a:gd name="T3" fmla="*/ 9 h 20"/>
                <a:gd name="T4" fmla="*/ 7 w 20"/>
                <a:gd name="T5" fmla="*/ 14 h 20"/>
                <a:gd name="T6" fmla="*/ 14 w 20"/>
                <a:gd name="T7" fmla="*/ 7 h 20"/>
                <a:gd name="T8" fmla="*/ 4 w 20"/>
                <a:gd name="T9" fmla="*/ 0 h 20"/>
              </a:gdLst>
              <a:ahLst/>
              <a:cxnLst>
                <a:cxn ang="0">
                  <a:pos x="T0" y="T1"/>
                </a:cxn>
                <a:cxn ang="0">
                  <a:pos x="T2" y="T3"/>
                </a:cxn>
                <a:cxn ang="0">
                  <a:pos x="T4" y="T5"/>
                </a:cxn>
                <a:cxn ang="0">
                  <a:pos x="T6" y="T7"/>
                </a:cxn>
                <a:cxn ang="0">
                  <a:pos x="T8" y="T9"/>
                </a:cxn>
              </a:cxnLst>
              <a:rect l="0" t="0" r="r" b="b"/>
              <a:pathLst>
                <a:path w="20" h="20">
                  <a:moveTo>
                    <a:pt x="4" y="0"/>
                  </a:moveTo>
                  <a:lnTo>
                    <a:pt x="0" y="9"/>
                  </a:lnTo>
                  <a:lnTo>
                    <a:pt x="7" y="14"/>
                  </a:lnTo>
                  <a:lnTo>
                    <a:pt x="14" y="7"/>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65" name="Freeform 464"/>
            <p:cNvSpPr>
              <a:spLocks/>
            </p:cNvSpPr>
            <p:nvPr/>
          </p:nvSpPr>
          <p:spPr bwMode="auto">
            <a:xfrm>
              <a:off x="7308" y="547"/>
              <a:ext cx="20" cy="22"/>
            </a:xfrm>
            <a:custGeom>
              <a:avLst/>
              <a:gdLst>
                <a:gd name="T0" fmla="*/ 9 w 20"/>
                <a:gd name="T1" fmla="*/ 0 h 22"/>
                <a:gd name="T2" fmla="*/ 0 w 20"/>
                <a:gd name="T3" fmla="*/ 4 h 22"/>
                <a:gd name="T4" fmla="*/ 4 w 20"/>
                <a:gd name="T5" fmla="*/ 21 h 22"/>
                <a:gd name="T6" fmla="*/ 14 w 20"/>
                <a:gd name="T7" fmla="*/ 21 h 22"/>
                <a:gd name="T8" fmla="*/ 14 w 20"/>
                <a:gd name="T9" fmla="*/ 19 h 22"/>
                <a:gd name="T10" fmla="*/ 9 w 20"/>
                <a:gd name="T11" fmla="*/ 0 h 22"/>
              </a:gdLst>
              <a:ahLst/>
              <a:cxnLst>
                <a:cxn ang="0">
                  <a:pos x="T0" y="T1"/>
                </a:cxn>
                <a:cxn ang="0">
                  <a:pos x="T2" y="T3"/>
                </a:cxn>
                <a:cxn ang="0">
                  <a:pos x="T4" y="T5"/>
                </a:cxn>
                <a:cxn ang="0">
                  <a:pos x="T6" y="T7"/>
                </a:cxn>
                <a:cxn ang="0">
                  <a:pos x="T8" y="T9"/>
                </a:cxn>
                <a:cxn ang="0">
                  <a:pos x="T10" y="T11"/>
                </a:cxn>
              </a:cxnLst>
              <a:rect l="0" t="0" r="r" b="b"/>
              <a:pathLst>
                <a:path w="20" h="22">
                  <a:moveTo>
                    <a:pt x="9" y="0"/>
                  </a:moveTo>
                  <a:lnTo>
                    <a:pt x="0" y="4"/>
                  </a:lnTo>
                  <a:lnTo>
                    <a:pt x="4" y="21"/>
                  </a:lnTo>
                  <a:lnTo>
                    <a:pt x="14" y="21"/>
                  </a:lnTo>
                  <a:lnTo>
                    <a:pt x="14" y="19"/>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66" name="Freeform 465"/>
            <p:cNvSpPr>
              <a:spLocks/>
            </p:cNvSpPr>
            <p:nvPr/>
          </p:nvSpPr>
          <p:spPr bwMode="auto">
            <a:xfrm>
              <a:off x="7301" y="564"/>
              <a:ext cx="21" cy="31"/>
            </a:xfrm>
            <a:custGeom>
              <a:avLst/>
              <a:gdLst>
                <a:gd name="T0" fmla="*/ 12 w 21"/>
                <a:gd name="T1" fmla="*/ 0 h 31"/>
                <a:gd name="T2" fmla="*/ 0 w 21"/>
                <a:gd name="T3" fmla="*/ 23 h 31"/>
                <a:gd name="T4" fmla="*/ 4 w 21"/>
                <a:gd name="T5" fmla="*/ 31 h 31"/>
                <a:gd name="T6" fmla="*/ 7 w 21"/>
                <a:gd name="T7" fmla="*/ 31 h 31"/>
                <a:gd name="T8" fmla="*/ 21 w 21"/>
                <a:gd name="T9" fmla="*/ 4 h 31"/>
                <a:gd name="T10" fmla="*/ 12 w 21"/>
                <a:gd name="T11" fmla="*/ 0 h 31"/>
              </a:gdLst>
              <a:ahLst/>
              <a:cxnLst>
                <a:cxn ang="0">
                  <a:pos x="T0" y="T1"/>
                </a:cxn>
                <a:cxn ang="0">
                  <a:pos x="T2" y="T3"/>
                </a:cxn>
                <a:cxn ang="0">
                  <a:pos x="T4" y="T5"/>
                </a:cxn>
                <a:cxn ang="0">
                  <a:pos x="T6" y="T7"/>
                </a:cxn>
                <a:cxn ang="0">
                  <a:pos x="T8" y="T9"/>
                </a:cxn>
                <a:cxn ang="0">
                  <a:pos x="T10" y="T11"/>
                </a:cxn>
              </a:cxnLst>
              <a:rect l="0" t="0" r="r" b="b"/>
              <a:pathLst>
                <a:path w="21" h="31">
                  <a:moveTo>
                    <a:pt x="12" y="0"/>
                  </a:moveTo>
                  <a:lnTo>
                    <a:pt x="0" y="23"/>
                  </a:lnTo>
                  <a:lnTo>
                    <a:pt x="4" y="31"/>
                  </a:lnTo>
                  <a:lnTo>
                    <a:pt x="7" y="31"/>
                  </a:lnTo>
                  <a:lnTo>
                    <a:pt x="21" y="4"/>
                  </a:lnTo>
                  <a:lnTo>
                    <a:pt x="12"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67" name="Freeform 466"/>
            <p:cNvSpPr>
              <a:spLocks/>
            </p:cNvSpPr>
            <p:nvPr/>
          </p:nvSpPr>
          <p:spPr bwMode="auto">
            <a:xfrm>
              <a:off x="7279" y="585"/>
              <a:ext cx="27" cy="20"/>
            </a:xfrm>
            <a:custGeom>
              <a:avLst/>
              <a:gdLst>
                <a:gd name="T0" fmla="*/ 26 w 27"/>
                <a:gd name="T1" fmla="*/ 0 h 20"/>
                <a:gd name="T2" fmla="*/ 4 w 27"/>
                <a:gd name="T3" fmla="*/ 4 h 20"/>
                <a:gd name="T4" fmla="*/ 0 w 27"/>
                <a:gd name="T5" fmla="*/ 12 h 20"/>
                <a:gd name="T6" fmla="*/ 2 w 27"/>
                <a:gd name="T7" fmla="*/ 14 h 20"/>
                <a:gd name="T8" fmla="*/ 26 w 27"/>
                <a:gd name="T9" fmla="*/ 9 h 20"/>
                <a:gd name="T10" fmla="*/ 26 w 27"/>
                <a:gd name="T11" fmla="*/ 0 h 20"/>
              </a:gdLst>
              <a:ahLst/>
              <a:cxnLst>
                <a:cxn ang="0">
                  <a:pos x="T0" y="T1"/>
                </a:cxn>
                <a:cxn ang="0">
                  <a:pos x="T2" y="T3"/>
                </a:cxn>
                <a:cxn ang="0">
                  <a:pos x="T4" y="T5"/>
                </a:cxn>
                <a:cxn ang="0">
                  <a:pos x="T6" y="T7"/>
                </a:cxn>
                <a:cxn ang="0">
                  <a:pos x="T8" y="T9"/>
                </a:cxn>
                <a:cxn ang="0">
                  <a:pos x="T10" y="T11"/>
                </a:cxn>
              </a:cxnLst>
              <a:rect l="0" t="0" r="r" b="b"/>
              <a:pathLst>
                <a:path w="27" h="20">
                  <a:moveTo>
                    <a:pt x="26" y="0"/>
                  </a:moveTo>
                  <a:lnTo>
                    <a:pt x="4" y="4"/>
                  </a:lnTo>
                  <a:lnTo>
                    <a:pt x="0" y="12"/>
                  </a:lnTo>
                  <a:lnTo>
                    <a:pt x="2" y="14"/>
                  </a:lnTo>
                  <a:lnTo>
                    <a:pt x="26" y="9"/>
                  </a:lnTo>
                  <a:lnTo>
                    <a:pt x="26"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68" name="Freeform 467"/>
            <p:cNvSpPr>
              <a:spLocks/>
            </p:cNvSpPr>
            <p:nvPr/>
          </p:nvSpPr>
          <p:spPr bwMode="auto">
            <a:xfrm>
              <a:off x="7399" y="585"/>
              <a:ext cx="29" cy="34"/>
            </a:xfrm>
            <a:custGeom>
              <a:avLst/>
              <a:gdLst>
                <a:gd name="T0" fmla="*/ 4 w 29"/>
                <a:gd name="T1" fmla="*/ 0 h 34"/>
                <a:gd name="T2" fmla="*/ 0 w 29"/>
                <a:gd name="T3" fmla="*/ 4 h 34"/>
                <a:gd name="T4" fmla="*/ 0 w 29"/>
                <a:gd name="T5" fmla="*/ 28 h 34"/>
                <a:gd name="T6" fmla="*/ 14 w 29"/>
                <a:gd name="T7" fmla="*/ 33 h 34"/>
                <a:gd name="T8" fmla="*/ 28 w 29"/>
                <a:gd name="T9" fmla="*/ 24 h 34"/>
                <a:gd name="T10" fmla="*/ 26 w 29"/>
                <a:gd name="T11" fmla="*/ 9 h 34"/>
                <a:gd name="T12" fmla="*/ 4 w 29"/>
                <a:gd name="T13" fmla="*/ 0 h 34"/>
              </a:gdLst>
              <a:ahLst/>
              <a:cxnLst>
                <a:cxn ang="0">
                  <a:pos x="T0" y="T1"/>
                </a:cxn>
                <a:cxn ang="0">
                  <a:pos x="T2" y="T3"/>
                </a:cxn>
                <a:cxn ang="0">
                  <a:pos x="T4" y="T5"/>
                </a:cxn>
                <a:cxn ang="0">
                  <a:pos x="T6" y="T7"/>
                </a:cxn>
                <a:cxn ang="0">
                  <a:pos x="T8" y="T9"/>
                </a:cxn>
                <a:cxn ang="0">
                  <a:pos x="T10" y="T11"/>
                </a:cxn>
                <a:cxn ang="0">
                  <a:pos x="T12" y="T13"/>
                </a:cxn>
              </a:cxnLst>
              <a:rect l="0" t="0" r="r" b="b"/>
              <a:pathLst>
                <a:path w="29" h="34">
                  <a:moveTo>
                    <a:pt x="4" y="0"/>
                  </a:moveTo>
                  <a:lnTo>
                    <a:pt x="0" y="4"/>
                  </a:lnTo>
                  <a:lnTo>
                    <a:pt x="0" y="28"/>
                  </a:lnTo>
                  <a:lnTo>
                    <a:pt x="14" y="33"/>
                  </a:lnTo>
                  <a:lnTo>
                    <a:pt x="28" y="24"/>
                  </a:lnTo>
                  <a:lnTo>
                    <a:pt x="26" y="9"/>
                  </a:lnTo>
                  <a:lnTo>
                    <a:pt x="4" y="0"/>
                  </a:lnTo>
                </a:path>
              </a:pathLst>
            </a:custGeom>
            <a:solidFill>
              <a:srgbClr val="545454"/>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69" name="Freeform 468"/>
            <p:cNvSpPr>
              <a:spLocks/>
            </p:cNvSpPr>
            <p:nvPr/>
          </p:nvSpPr>
          <p:spPr bwMode="auto">
            <a:xfrm>
              <a:off x="7394" y="610"/>
              <a:ext cx="22" cy="20"/>
            </a:xfrm>
            <a:custGeom>
              <a:avLst/>
              <a:gdLst>
                <a:gd name="T0" fmla="*/ 7 w 22"/>
                <a:gd name="T1" fmla="*/ 0 h 20"/>
                <a:gd name="T2" fmla="*/ 0 w 22"/>
                <a:gd name="T3" fmla="*/ 4 h 20"/>
                <a:gd name="T4" fmla="*/ 0 w 22"/>
                <a:gd name="T5" fmla="*/ 7 h 20"/>
                <a:gd name="T6" fmla="*/ 16 w 22"/>
                <a:gd name="T7" fmla="*/ 14 h 20"/>
                <a:gd name="T8" fmla="*/ 21 w 22"/>
                <a:gd name="T9" fmla="*/ 4 h 20"/>
                <a:gd name="T10" fmla="*/ 7 w 22"/>
                <a:gd name="T11" fmla="*/ 0 h 20"/>
              </a:gdLst>
              <a:ahLst/>
              <a:cxnLst>
                <a:cxn ang="0">
                  <a:pos x="T0" y="T1"/>
                </a:cxn>
                <a:cxn ang="0">
                  <a:pos x="T2" y="T3"/>
                </a:cxn>
                <a:cxn ang="0">
                  <a:pos x="T4" y="T5"/>
                </a:cxn>
                <a:cxn ang="0">
                  <a:pos x="T6" y="T7"/>
                </a:cxn>
                <a:cxn ang="0">
                  <a:pos x="T8" y="T9"/>
                </a:cxn>
                <a:cxn ang="0">
                  <a:pos x="T10" y="T11"/>
                </a:cxn>
              </a:cxnLst>
              <a:rect l="0" t="0" r="r" b="b"/>
              <a:pathLst>
                <a:path w="22" h="20">
                  <a:moveTo>
                    <a:pt x="7" y="0"/>
                  </a:moveTo>
                  <a:lnTo>
                    <a:pt x="0" y="4"/>
                  </a:lnTo>
                  <a:lnTo>
                    <a:pt x="0" y="7"/>
                  </a:lnTo>
                  <a:lnTo>
                    <a:pt x="16" y="14"/>
                  </a:lnTo>
                  <a:lnTo>
                    <a:pt x="21" y="4"/>
                  </a:lnTo>
                  <a:lnTo>
                    <a:pt x="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70" name="Freeform 469"/>
            <p:cNvSpPr>
              <a:spLocks/>
            </p:cNvSpPr>
            <p:nvPr/>
          </p:nvSpPr>
          <p:spPr bwMode="auto">
            <a:xfrm>
              <a:off x="7394" y="588"/>
              <a:ext cx="20" cy="26"/>
            </a:xfrm>
            <a:custGeom>
              <a:avLst/>
              <a:gdLst>
                <a:gd name="T0" fmla="*/ 2 w 20"/>
                <a:gd name="T1" fmla="*/ 0 h 26"/>
                <a:gd name="T2" fmla="*/ 0 w 20"/>
                <a:gd name="T3" fmla="*/ 0 h 26"/>
                <a:gd name="T4" fmla="*/ 0 w 20"/>
                <a:gd name="T5" fmla="*/ 26 h 26"/>
                <a:gd name="T6" fmla="*/ 9 w 20"/>
                <a:gd name="T7" fmla="*/ 26 h 26"/>
                <a:gd name="T8" fmla="*/ 9 w 20"/>
                <a:gd name="T9" fmla="*/ 2 h 26"/>
                <a:gd name="T10" fmla="*/ 2 w 20"/>
                <a:gd name="T11" fmla="*/ 0 h 26"/>
              </a:gdLst>
              <a:ahLst/>
              <a:cxnLst>
                <a:cxn ang="0">
                  <a:pos x="T0" y="T1"/>
                </a:cxn>
                <a:cxn ang="0">
                  <a:pos x="T2" y="T3"/>
                </a:cxn>
                <a:cxn ang="0">
                  <a:pos x="T4" y="T5"/>
                </a:cxn>
                <a:cxn ang="0">
                  <a:pos x="T6" y="T7"/>
                </a:cxn>
                <a:cxn ang="0">
                  <a:pos x="T8" y="T9"/>
                </a:cxn>
                <a:cxn ang="0">
                  <a:pos x="T10" y="T11"/>
                </a:cxn>
              </a:cxnLst>
              <a:rect l="0" t="0" r="r" b="b"/>
              <a:pathLst>
                <a:path w="20" h="26">
                  <a:moveTo>
                    <a:pt x="2" y="0"/>
                  </a:moveTo>
                  <a:lnTo>
                    <a:pt x="0" y="0"/>
                  </a:lnTo>
                  <a:lnTo>
                    <a:pt x="0" y="26"/>
                  </a:lnTo>
                  <a:lnTo>
                    <a:pt x="9" y="26"/>
                  </a:lnTo>
                  <a:lnTo>
                    <a:pt x="9" y="2"/>
                  </a:lnTo>
                  <a:lnTo>
                    <a:pt x="2"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71" name="Freeform 470"/>
            <p:cNvSpPr>
              <a:spLocks/>
            </p:cNvSpPr>
            <p:nvPr/>
          </p:nvSpPr>
          <p:spPr bwMode="auto">
            <a:xfrm>
              <a:off x="7397" y="581"/>
              <a:ext cx="20" cy="20"/>
            </a:xfrm>
            <a:custGeom>
              <a:avLst/>
              <a:gdLst>
                <a:gd name="T0" fmla="*/ 9 w 20"/>
                <a:gd name="T1" fmla="*/ 0 h 20"/>
                <a:gd name="T2" fmla="*/ 7 w 20"/>
                <a:gd name="T3" fmla="*/ 0 h 20"/>
                <a:gd name="T4" fmla="*/ 0 w 20"/>
                <a:gd name="T5" fmla="*/ 7 h 20"/>
                <a:gd name="T6" fmla="*/ 4 w 20"/>
                <a:gd name="T7" fmla="*/ 12 h 20"/>
                <a:gd name="T8" fmla="*/ 9 w 20"/>
                <a:gd name="T9" fmla="*/ 7 h 20"/>
                <a:gd name="T10" fmla="*/ 9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9" y="0"/>
                  </a:moveTo>
                  <a:lnTo>
                    <a:pt x="7" y="0"/>
                  </a:lnTo>
                  <a:lnTo>
                    <a:pt x="0" y="7"/>
                  </a:lnTo>
                  <a:lnTo>
                    <a:pt x="4" y="12"/>
                  </a:lnTo>
                  <a:lnTo>
                    <a:pt x="9" y="7"/>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72" name="Freeform 471"/>
            <p:cNvSpPr>
              <a:spLocks/>
            </p:cNvSpPr>
            <p:nvPr/>
          </p:nvSpPr>
          <p:spPr bwMode="auto">
            <a:xfrm>
              <a:off x="7402" y="581"/>
              <a:ext cx="28" cy="20"/>
            </a:xfrm>
            <a:custGeom>
              <a:avLst/>
              <a:gdLst>
                <a:gd name="T0" fmla="*/ 4 w 28"/>
                <a:gd name="T1" fmla="*/ 0 h 20"/>
                <a:gd name="T2" fmla="*/ 0 w 28"/>
                <a:gd name="T3" fmla="*/ 9 h 20"/>
                <a:gd name="T4" fmla="*/ 21 w 28"/>
                <a:gd name="T5" fmla="*/ 19 h 20"/>
                <a:gd name="T6" fmla="*/ 28 w 28"/>
                <a:gd name="T7" fmla="*/ 14 h 20"/>
                <a:gd name="T8" fmla="*/ 28 w 28"/>
                <a:gd name="T9" fmla="*/ 12 h 20"/>
                <a:gd name="T10" fmla="*/ 4 w 28"/>
                <a:gd name="T11" fmla="*/ 0 h 20"/>
              </a:gdLst>
              <a:ahLst/>
              <a:cxnLst>
                <a:cxn ang="0">
                  <a:pos x="T0" y="T1"/>
                </a:cxn>
                <a:cxn ang="0">
                  <a:pos x="T2" y="T3"/>
                </a:cxn>
                <a:cxn ang="0">
                  <a:pos x="T4" y="T5"/>
                </a:cxn>
                <a:cxn ang="0">
                  <a:pos x="T6" y="T7"/>
                </a:cxn>
                <a:cxn ang="0">
                  <a:pos x="T8" y="T9"/>
                </a:cxn>
                <a:cxn ang="0">
                  <a:pos x="T10" y="T11"/>
                </a:cxn>
              </a:cxnLst>
              <a:rect l="0" t="0" r="r" b="b"/>
              <a:pathLst>
                <a:path w="28" h="20">
                  <a:moveTo>
                    <a:pt x="4" y="0"/>
                  </a:moveTo>
                  <a:lnTo>
                    <a:pt x="0" y="9"/>
                  </a:lnTo>
                  <a:lnTo>
                    <a:pt x="21" y="19"/>
                  </a:lnTo>
                  <a:lnTo>
                    <a:pt x="28" y="14"/>
                  </a:lnTo>
                  <a:lnTo>
                    <a:pt x="28" y="12"/>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73" name="Freeform 472"/>
            <p:cNvSpPr>
              <a:spLocks/>
            </p:cNvSpPr>
            <p:nvPr/>
          </p:nvSpPr>
          <p:spPr bwMode="auto">
            <a:xfrm>
              <a:off x="7421" y="595"/>
              <a:ext cx="20" cy="20"/>
            </a:xfrm>
            <a:custGeom>
              <a:avLst/>
              <a:gdLst>
                <a:gd name="T0" fmla="*/ 9 w 20"/>
                <a:gd name="T1" fmla="*/ 0 h 20"/>
                <a:gd name="T2" fmla="*/ 0 w 20"/>
                <a:gd name="T3" fmla="*/ 0 h 20"/>
                <a:gd name="T4" fmla="*/ 2 w 20"/>
                <a:gd name="T5" fmla="*/ 14 h 20"/>
                <a:gd name="T6" fmla="*/ 9 w 20"/>
                <a:gd name="T7" fmla="*/ 19 h 20"/>
                <a:gd name="T8" fmla="*/ 12 w 20"/>
                <a:gd name="T9" fmla="*/ 16 h 20"/>
                <a:gd name="T10" fmla="*/ 9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9" y="0"/>
                  </a:moveTo>
                  <a:lnTo>
                    <a:pt x="0" y="0"/>
                  </a:lnTo>
                  <a:lnTo>
                    <a:pt x="2" y="14"/>
                  </a:lnTo>
                  <a:lnTo>
                    <a:pt x="9" y="19"/>
                  </a:lnTo>
                  <a:lnTo>
                    <a:pt x="12" y="16"/>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74" name="Freeform 473"/>
            <p:cNvSpPr>
              <a:spLocks/>
            </p:cNvSpPr>
            <p:nvPr/>
          </p:nvSpPr>
          <p:spPr bwMode="auto">
            <a:xfrm>
              <a:off x="7411" y="605"/>
              <a:ext cx="20" cy="20"/>
            </a:xfrm>
            <a:custGeom>
              <a:avLst/>
              <a:gdLst>
                <a:gd name="T0" fmla="*/ 14 w 20"/>
                <a:gd name="T1" fmla="*/ 0 h 20"/>
                <a:gd name="T2" fmla="*/ 0 w 20"/>
                <a:gd name="T3" fmla="*/ 9 h 20"/>
                <a:gd name="T4" fmla="*/ 0 w 20"/>
                <a:gd name="T5" fmla="*/ 19 h 20"/>
                <a:gd name="T6" fmla="*/ 2 w 20"/>
                <a:gd name="T7" fmla="*/ 19 h 20"/>
                <a:gd name="T8" fmla="*/ 19 w 20"/>
                <a:gd name="T9" fmla="*/ 9 h 20"/>
                <a:gd name="T10" fmla="*/ 14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14" y="0"/>
                  </a:moveTo>
                  <a:lnTo>
                    <a:pt x="0" y="9"/>
                  </a:lnTo>
                  <a:lnTo>
                    <a:pt x="0" y="19"/>
                  </a:lnTo>
                  <a:lnTo>
                    <a:pt x="2" y="19"/>
                  </a:lnTo>
                  <a:lnTo>
                    <a:pt x="19" y="9"/>
                  </a:lnTo>
                  <a:lnTo>
                    <a:pt x="1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75" name="Freeform 474"/>
            <p:cNvSpPr>
              <a:spLocks/>
            </p:cNvSpPr>
            <p:nvPr/>
          </p:nvSpPr>
          <p:spPr bwMode="auto">
            <a:xfrm>
              <a:off x="7411" y="468"/>
              <a:ext cx="36" cy="38"/>
            </a:xfrm>
            <a:custGeom>
              <a:avLst/>
              <a:gdLst>
                <a:gd name="T0" fmla="*/ 19 w 36"/>
                <a:gd name="T1" fmla="*/ 0 h 38"/>
                <a:gd name="T2" fmla="*/ 7 w 36"/>
                <a:gd name="T3" fmla="*/ 2 h 38"/>
                <a:gd name="T4" fmla="*/ 2 w 36"/>
                <a:gd name="T5" fmla="*/ 9 h 38"/>
                <a:gd name="T6" fmla="*/ 0 w 36"/>
                <a:gd name="T7" fmla="*/ 33 h 38"/>
                <a:gd name="T8" fmla="*/ 16 w 36"/>
                <a:gd name="T9" fmla="*/ 38 h 38"/>
                <a:gd name="T10" fmla="*/ 35 w 36"/>
                <a:gd name="T11" fmla="*/ 26 h 38"/>
                <a:gd name="T12" fmla="*/ 31 w 36"/>
                <a:gd name="T13" fmla="*/ 12 h 38"/>
                <a:gd name="T14" fmla="*/ 19 w 36"/>
                <a:gd name="T15" fmla="*/ 0 h 3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6" h="38">
                  <a:moveTo>
                    <a:pt x="19" y="0"/>
                  </a:moveTo>
                  <a:lnTo>
                    <a:pt x="7" y="2"/>
                  </a:lnTo>
                  <a:lnTo>
                    <a:pt x="2" y="9"/>
                  </a:lnTo>
                  <a:lnTo>
                    <a:pt x="0" y="33"/>
                  </a:lnTo>
                  <a:lnTo>
                    <a:pt x="16" y="38"/>
                  </a:lnTo>
                  <a:lnTo>
                    <a:pt x="35" y="26"/>
                  </a:lnTo>
                  <a:lnTo>
                    <a:pt x="31" y="12"/>
                  </a:lnTo>
                  <a:lnTo>
                    <a:pt x="19" y="0"/>
                  </a:lnTo>
                </a:path>
              </a:pathLst>
            </a:custGeom>
            <a:solidFill>
              <a:srgbClr val="545454"/>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76" name="Freeform 475"/>
            <p:cNvSpPr>
              <a:spLocks/>
            </p:cNvSpPr>
            <p:nvPr/>
          </p:nvSpPr>
          <p:spPr bwMode="auto">
            <a:xfrm>
              <a:off x="7406" y="497"/>
              <a:ext cx="24" cy="20"/>
            </a:xfrm>
            <a:custGeom>
              <a:avLst/>
              <a:gdLst>
                <a:gd name="T0" fmla="*/ 7 w 24"/>
                <a:gd name="T1" fmla="*/ 0 h 20"/>
                <a:gd name="T2" fmla="*/ 0 w 24"/>
                <a:gd name="T3" fmla="*/ 4 h 20"/>
                <a:gd name="T4" fmla="*/ 0 w 24"/>
                <a:gd name="T5" fmla="*/ 7 h 20"/>
                <a:gd name="T6" fmla="*/ 19 w 24"/>
                <a:gd name="T7" fmla="*/ 14 h 20"/>
                <a:gd name="T8" fmla="*/ 23 w 24"/>
                <a:gd name="T9" fmla="*/ 4 h 20"/>
                <a:gd name="T10" fmla="*/ 7 w 24"/>
                <a:gd name="T11" fmla="*/ 0 h 20"/>
              </a:gdLst>
              <a:ahLst/>
              <a:cxnLst>
                <a:cxn ang="0">
                  <a:pos x="T0" y="T1"/>
                </a:cxn>
                <a:cxn ang="0">
                  <a:pos x="T2" y="T3"/>
                </a:cxn>
                <a:cxn ang="0">
                  <a:pos x="T4" y="T5"/>
                </a:cxn>
                <a:cxn ang="0">
                  <a:pos x="T6" y="T7"/>
                </a:cxn>
                <a:cxn ang="0">
                  <a:pos x="T8" y="T9"/>
                </a:cxn>
                <a:cxn ang="0">
                  <a:pos x="T10" y="T11"/>
                </a:cxn>
              </a:cxnLst>
              <a:rect l="0" t="0" r="r" b="b"/>
              <a:pathLst>
                <a:path w="24" h="20">
                  <a:moveTo>
                    <a:pt x="7" y="0"/>
                  </a:moveTo>
                  <a:lnTo>
                    <a:pt x="0" y="4"/>
                  </a:lnTo>
                  <a:lnTo>
                    <a:pt x="0" y="7"/>
                  </a:lnTo>
                  <a:lnTo>
                    <a:pt x="19" y="14"/>
                  </a:lnTo>
                  <a:lnTo>
                    <a:pt x="23" y="4"/>
                  </a:lnTo>
                  <a:lnTo>
                    <a:pt x="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77" name="Freeform 476"/>
            <p:cNvSpPr>
              <a:spLocks/>
            </p:cNvSpPr>
            <p:nvPr/>
          </p:nvSpPr>
          <p:spPr bwMode="auto">
            <a:xfrm>
              <a:off x="7406" y="475"/>
              <a:ext cx="20" cy="27"/>
            </a:xfrm>
            <a:custGeom>
              <a:avLst/>
              <a:gdLst>
                <a:gd name="T0" fmla="*/ 2 w 20"/>
                <a:gd name="T1" fmla="*/ 0 h 27"/>
                <a:gd name="T2" fmla="*/ 0 w 20"/>
                <a:gd name="T3" fmla="*/ 26 h 27"/>
                <a:gd name="T4" fmla="*/ 9 w 20"/>
                <a:gd name="T5" fmla="*/ 26 h 27"/>
                <a:gd name="T6" fmla="*/ 11 w 20"/>
                <a:gd name="T7" fmla="*/ 2 h 27"/>
                <a:gd name="T8" fmla="*/ 2 w 20"/>
                <a:gd name="T9" fmla="*/ 0 h 27"/>
              </a:gdLst>
              <a:ahLst/>
              <a:cxnLst>
                <a:cxn ang="0">
                  <a:pos x="T0" y="T1"/>
                </a:cxn>
                <a:cxn ang="0">
                  <a:pos x="T2" y="T3"/>
                </a:cxn>
                <a:cxn ang="0">
                  <a:pos x="T4" y="T5"/>
                </a:cxn>
                <a:cxn ang="0">
                  <a:pos x="T6" y="T7"/>
                </a:cxn>
                <a:cxn ang="0">
                  <a:pos x="T8" y="T9"/>
                </a:cxn>
              </a:cxnLst>
              <a:rect l="0" t="0" r="r" b="b"/>
              <a:pathLst>
                <a:path w="20" h="27">
                  <a:moveTo>
                    <a:pt x="2" y="0"/>
                  </a:moveTo>
                  <a:lnTo>
                    <a:pt x="0" y="26"/>
                  </a:lnTo>
                  <a:lnTo>
                    <a:pt x="9" y="26"/>
                  </a:lnTo>
                  <a:lnTo>
                    <a:pt x="11" y="2"/>
                  </a:lnTo>
                  <a:lnTo>
                    <a:pt x="2"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78" name="Freeform 477"/>
            <p:cNvSpPr>
              <a:spLocks/>
            </p:cNvSpPr>
            <p:nvPr/>
          </p:nvSpPr>
          <p:spPr bwMode="auto">
            <a:xfrm>
              <a:off x="7409" y="465"/>
              <a:ext cx="20" cy="20"/>
            </a:xfrm>
            <a:custGeom>
              <a:avLst/>
              <a:gdLst>
                <a:gd name="T0" fmla="*/ 9 w 20"/>
                <a:gd name="T1" fmla="*/ 0 h 20"/>
                <a:gd name="T2" fmla="*/ 7 w 20"/>
                <a:gd name="T3" fmla="*/ 0 h 20"/>
                <a:gd name="T4" fmla="*/ 0 w 20"/>
                <a:gd name="T5" fmla="*/ 9 h 20"/>
                <a:gd name="T6" fmla="*/ 9 w 20"/>
                <a:gd name="T7" fmla="*/ 14 h 20"/>
                <a:gd name="T8" fmla="*/ 14 w 20"/>
                <a:gd name="T9" fmla="*/ 7 h 20"/>
                <a:gd name="T10" fmla="*/ 9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9" y="0"/>
                  </a:moveTo>
                  <a:lnTo>
                    <a:pt x="7" y="0"/>
                  </a:lnTo>
                  <a:lnTo>
                    <a:pt x="0" y="9"/>
                  </a:lnTo>
                  <a:lnTo>
                    <a:pt x="9" y="14"/>
                  </a:lnTo>
                  <a:lnTo>
                    <a:pt x="14" y="7"/>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79" name="Freeform 478"/>
            <p:cNvSpPr>
              <a:spLocks/>
            </p:cNvSpPr>
            <p:nvPr/>
          </p:nvSpPr>
          <p:spPr bwMode="auto">
            <a:xfrm>
              <a:off x="7418" y="463"/>
              <a:ext cx="20" cy="20"/>
            </a:xfrm>
            <a:custGeom>
              <a:avLst/>
              <a:gdLst>
                <a:gd name="T0" fmla="*/ 14 w 20"/>
                <a:gd name="T1" fmla="*/ 0 h 20"/>
                <a:gd name="T2" fmla="*/ 0 w 20"/>
                <a:gd name="T3" fmla="*/ 2 h 20"/>
                <a:gd name="T4" fmla="*/ 0 w 20"/>
                <a:gd name="T5" fmla="*/ 12 h 20"/>
                <a:gd name="T6" fmla="*/ 12 w 20"/>
                <a:gd name="T7" fmla="*/ 9 h 20"/>
                <a:gd name="T8" fmla="*/ 14 w 20"/>
                <a:gd name="T9" fmla="*/ 2 h 20"/>
                <a:gd name="T10" fmla="*/ 14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14" y="0"/>
                  </a:moveTo>
                  <a:lnTo>
                    <a:pt x="0" y="2"/>
                  </a:lnTo>
                  <a:lnTo>
                    <a:pt x="0" y="12"/>
                  </a:lnTo>
                  <a:lnTo>
                    <a:pt x="12" y="9"/>
                  </a:lnTo>
                  <a:lnTo>
                    <a:pt x="14" y="2"/>
                  </a:lnTo>
                  <a:lnTo>
                    <a:pt x="1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80" name="Freeform 479"/>
            <p:cNvSpPr>
              <a:spLocks/>
            </p:cNvSpPr>
            <p:nvPr/>
          </p:nvSpPr>
          <p:spPr bwMode="auto">
            <a:xfrm>
              <a:off x="7428" y="465"/>
              <a:ext cx="20" cy="20"/>
            </a:xfrm>
            <a:custGeom>
              <a:avLst/>
              <a:gdLst>
                <a:gd name="T0" fmla="*/ 4 w 20"/>
                <a:gd name="T1" fmla="*/ 0 h 20"/>
                <a:gd name="T2" fmla="*/ 0 w 20"/>
                <a:gd name="T3" fmla="*/ 4 h 20"/>
                <a:gd name="T4" fmla="*/ 12 w 20"/>
                <a:gd name="T5" fmla="*/ 16 h 20"/>
                <a:gd name="T6" fmla="*/ 19 w 20"/>
                <a:gd name="T7" fmla="*/ 12 h 20"/>
                <a:gd name="T8" fmla="*/ 4 w 20"/>
                <a:gd name="T9" fmla="*/ 0 h 20"/>
              </a:gdLst>
              <a:ahLst/>
              <a:cxnLst>
                <a:cxn ang="0">
                  <a:pos x="T0" y="T1"/>
                </a:cxn>
                <a:cxn ang="0">
                  <a:pos x="T2" y="T3"/>
                </a:cxn>
                <a:cxn ang="0">
                  <a:pos x="T4" y="T5"/>
                </a:cxn>
                <a:cxn ang="0">
                  <a:pos x="T6" y="T7"/>
                </a:cxn>
                <a:cxn ang="0">
                  <a:pos x="T8" y="T9"/>
                </a:cxn>
              </a:cxnLst>
              <a:rect l="0" t="0" r="r" b="b"/>
              <a:pathLst>
                <a:path w="20" h="20">
                  <a:moveTo>
                    <a:pt x="4" y="0"/>
                  </a:moveTo>
                  <a:lnTo>
                    <a:pt x="0" y="4"/>
                  </a:lnTo>
                  <a:lnTo>
                    <a:pt x="12" y="16"/>
                  </a:lnTo>
                  <a:lnTo>
                    <a:pt x="19" y="12"/>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81" name="Freeform 480"/>
            <p:cNvSpPr>
              <a:spLocks/>
            </p:cNvSpPr>
            <p:nvPr/>
          </p:nvSpPr>
          <p:spPr bwMode="auto">
            <a:xfrm>
              <a:off x="7437" y="477"/>
              <a:ext cx="20" cy="22"/>
            </a:xfrm>
            <a:custGeom>
              <a:avLst/>
              <a:gdLst>
                <a:gd name="T0" fmla="*/ 9 w 20"/>
                <a:gd name="T1" fmla="*/ 0 h 22"/>
                <a:gd name="T2" fmla="*/ 0 w 20"/>
                <a:gd name="T3" fmla="*/ 4 h 22"/>
                <a:gd name="T4" fmla="*/ 4 w 20"/>
                <a:gd name="T5" fmla="*/ 19 h 22"/>
                <a:gd name="T6" fmla="*/ 11 w 20"/>
                <a:gd name="T7" fmla="*/ 21 h 22"/>
                <a:gd name="T8" fmla="*/ 14 w 20"/>
                <a:gd name="T9" fmla="*/ 19 h 22"/>
                <a:gd name="T10" fmla="*/ 9 w 20"/>
                <a:gd name="T11" fmla="*/ 0 h 22"/>
              </a:gdLst>
              <a:ahLst/>
              <a:cxnLst>
                <a:cxn ang="0">
                  <a:pos x="T0" y="T1"/>
                </a:cxn>
                <a:cxn ang="0">
                  <a:pos x="T2" y="T3"/>
                </a:cxn>
                <a:cxn ang="0">
                  <a:pos x="T4" y="T5"/>
                </a:cxn>
                <a:cxn ang="0">
                  <a:pos x="T6" y="T7"/>
                </a:cxn>
                <a:cxn ang="0">
                  <a:pos x="T8" y="T9"/>
                </a:cxn>
                <a:cxn ang="0">
                  <a:pos x="T10" y="T11"/>
                </a:cxn>
              </a:cxnLst>
              <a:rect l="0" t="0" r="r" b="b"/>
              <a:pathLst>
                <a:path w="20" h="22">
                  <a:moveTo>
                    <a:pt x="9" y="0"/>
                  </a:moveTo>
                  <a:lnTo>
                    <a:pt x="0" y="4"/>
                  </a:lnTo>
                  <a:lnTo>
                    <a:pt x="4" y="19"/>
                  </a:lnTo>
                  <a:lnTo>
                    <a:pt x="11" y="21"/>
                  </a:lnTo>
                  <a:lnTo>
                    <a:pt x="14" y="19"/>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82" name="Freeform 481"/>
            <p:cNvSpPr>
              <a:spLocks/>
            </p:cNvSpPr>
            <p:nvPr/>
          </p:nvSpPr>
          <p:spPr bwMode="auto">
            <a:xfrm>
              <a:off x="7425" y="490"/>
              <a:ext cx="24" cy="21"/>
            </a:xfrm>
            <a:custGeom>
              <a:avLst/>
              <a:gdLst>
                <a:gd name="T0" fmla="*/ 19 w 24"/>
                <a:gd name="T1" fmla="*/ 0 h 21"/>
                <a:gd name="T2" fmla="*/ 0 w 24"/>
                <a:gd name="T3" fmla="*/ 11 h 21"/>
                <a:gd name="T4" fmla="*/ 0 w 24"/>
                <a:gd name="T5" fmla="*/ 21 h 21"/>
                <a:gd name="T6" fmla="*/ 2 w 24"/>
                <a:gd name="T7" fmla="*/ 21 h 21"/>
                <a:gd name="T8" fmla="*/ 23 w 24"/>
                <a:gd name="T9" fmla="*/ 9 h 21"/>
                <a:gd name="T10" fmla="*/ 19 w 24"/>
                <a:gd name="T11" fmla="*/ 0 h 21"/>
              </a:gdLst>
              <a:ahLst/>
              <a:cxnLst>
                <a:cxn ang="0">
                  <a:pos x="T0" y="T1"/>
                </a:cxn>
                <a:cxn ang="0">
                  <a:pos x="T2" y="T3"/>
                </a:cxn>
                <a:cxn ang="0">
                  <a:pos x="T4" y="T5"/>
                </a:cxn>
                <a:cxn ang="0">
                  <a:pos x="T6" y="T7"/>
                </a:cxn>
                <a:cxn ang="0">
                  <a:pos x="T8" y="T9"/>
                </a:cxn>
                <a:cxn ang="0">
                  <a:pos x="T10" y="T11"/>
                </a:cxn>
              </a:cxnLst>
              <a:rect l="0" t="0" r="r" b="b"/>
              <a:pathLst>
                <a:path w="24" h="21">
                  <a:moveTo>
                    <a:pt x="19" y="0"/>
                  </a:moveTo>
                  <a:lnTo>
                    <a:pt x="0" y="11"/>
                  </a:lnTo>
                  <a:lnTo>
                    <a:pt x="0" y="21"/>
                  </a:lnTo>
                  <a:lnTo>
                    <a:pt x="2" y="21"/>
                  </a:lnTo>
                  <a:lnTo>
                    <a:pt x="23" y="9"/>
                  </a:lnTo>
                  <a:lnTo>
                    <a:pt x="1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83" name="Freeform 482"/>
            <p:cNvSpPr>
              <a:spLocks/>
            </p:cNvSpPr>
            <p:nvPr/>
          </p:nvSpPr>
          <p:spPr bwMode="auto">
            <a:xfrm>
              <a:off x="7157" y="403"/>
              <a:ext cx="26" cy="22"/>
            </a:xfrm>
            <a:custGeom>
              <a:avLst/>
              <a:gdLst>
                <a:gd name="T0" fmla="*/ 16 w 26"/>
                <a:gd name="T1" fmla="*/ 0 h 22"/>
                <a:gd name="T2" fmla="*/ 2 w 26"/>
                <a:gd name="T3" fmla="*/ 0 h 22"/>
                <a:gd name="T4" fmla="*/ 0 w 26"/>
                <a:gd name="T5" fmla="*/ 12 h 22"/>
                <a:gd name="T6" fmla="*/ 9 w 26"/>
                <a:gd name="T7" fmla="*/ 21 h 22"/>
                <a:gd name="T8" fmla="*/ 14 w 26"/>
                <a:gd name="T9" fmla="*/ 21 h 22"/>
                <a:gd name="T10" fmla="*/ 26 w 26"/>
                <a:gd name="T11" fmla="*/ 7 h 22"/>
                <a:gd name="T12" fmla="*/ 16 w 26"/>
                <a:gd name="T13" fmla="*/ 0 h 22"/>
              </a:gdLst>
              <a:ahLst/>
              <a:cxnLst>
                <a:cxn ang="0">
                  <a:pos x="T0" y="T1"/>
                </a:cxn>
                <a:cxn ang="0">
                  <a:pos x="T2" y="T3"/>
                </a:cxn>
                <a:cxn ang="0">
                  <a:pos x="T4" y="T5"/>
                </a:cxn>
                <a:cxn ang="0">
                  <a:pos x="T6" y="T7"/>
                </a:cxn>
                <a:cxn ang="0">
                  <a:pos x="T8" y="T9"/>
                </a:cxn>
                <a:cxn ang="0">
                  <a:pos x="T10" y="T11"/>
                </a:cxn>
                <a:cxn ang="0">
                  <a:pos x="T12" y="T13"/>
                </a:cxn>
              </a:cxnLst>
              <a:rect l="0" t="0" r="r" b="b"/>
              <a:pathLst>
                <a:path w="26" h="22">
                  <a:moveTo>
                    <a:pt x="16" y="0"/>
                  </a:moveTo>
                  <a:lnTo>
                    <a:pt x="2" y="0"/>
                  </a:lnTo>
                  <a:lnTo>
                    <a:pt x="0" y="12"/>
                  </a:lnTo>
                  <a:lnTo>
                    <a:pt x="9" y="21"/>
                  </a:lnTo>
                  <a:lnTo>
                    <a:pt x="14" y="21"/>
                  </a:lnTo>
                  <a:lnTo>
                    <a:pt x="26" y="7"/>
                  </a:lnTo>
                  <a:lnTo>
                    <a:pt x="16" y="0"/>
                  </a:lnTo>
                </a:path>
              </a:pathLst>
            </a:custGeom>
            <a:solidFill>
              <a:srgbClr val="545454"/>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84" name="Freeform 483"/>
            <p:cNvSpPr>
              <a:spLocks/>
            </p:cNvSpPr>
            <p:nvPr/>
          </p:nvSpPr>
          <p:spPr bwMode="auto">
            <a:xfrm>
              <a:off x="7171" y="398"/>
              <a:ext cx="20" cy="20"/>
            </a:xfrm>
            <a:custGeom>
              <a:avLst/>
              <a:gdLst>
                <a:gd name="T0" fmla="*/ 4 w 20"/>
                <a:gd name="T1" fmla="*/ 0 h 20"/>
                <a:gd name="T2" fmla="*/ 0 w 20"/>
                <a:gd name="T3" fmla="*/ 9 h 20"/>
                <a:gd name="T4" fmla="*/ 9 w 20"/>
                <a:gd name="T5" fmla="*/ 16 h 20"/>
                <a:gd name="T6" fmla="*/ 16 w 20"/>
                <a:gd name="T7" fmla="*/ 14 h 20"/>
                <a:gd name="T8" fmla="*/ 19 w 20"/>
                <a:gd name="T9" fmla="*/ 11 h 20"/>
                <a:gd name="T10" fmla="*/ 4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4" y="0"/>
                  </a:moveTo>
                  <a:lnTo>
                    <a:pt x="0" y="9"/>
                  </a:lnTo>
                  <a:lnTo>
                    <a:pt x="9" y="16"/>
                  </a:lnTo>
                  <a:lnTo>
                    <a:pt x="16" y="14"/>
                  </a:lnTo>
                  <a:lnTo>
                    <a:pt x="19" y="11"/>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85" name="Freeform 484"/>
            <p:cNvSpPr>
              <a:spLocks/>
            </p:cNvSpPr>
            <p:nvPr/>
          </p:nvSpPr>
          <p:spPr bwMode="auto">
            <a:xfrm>
              <a:off x="7166" y="408"/>
              <a:ext cx="22" cy="22"/>
            </a:xfrm>
            <a:custGeom>
              <a:avLst/>
              <a:gdLst>
                <a:gd name="T0" fmla="*/ 11 w 22"/>
                <a:gd name="T1" fmla="*/ 0 h 22"/>
                <a:gd name="T2" fmla="*/ 0 w 22"/>
                <a:gd name="T3" fmla="*/ 14 h 22"/>
                <a:gd name="T4" fmla="*/ 4 w 22"/>
                <a:gd name="T5" fmla="*/ 21 h 22"/>
                <a:gd name="T6" fmla="*/ 7 w 22"/>
                <a:gd name="T7" fmla="*/ 21 h 22"/>
                <a:gd name="T8" fmla="*/ 21 w 22"/>
                <a:gd name="T9" fmla="*/ 4 h 22"/>
                <a:gd name="T10" fmla="*/ 11 w 22"/>
                <a:gd name="T11" fmla="*/ 0 h 22"/>
              </a:gdLst>
              <a:ahLst/>
              <a:cxnLst>
                <a:cxn ang="0">
                  <a:pos x="T0" y="T1"/>
                </a:cxn>
                <a:cxn ang="0">
                  <a:pos x="T2" y="T3"/>
                </a:cxn>
                <a:cxn ang="0">
                  <a:pos x="T4" y="T5"/>
                </a:cxn>
                <a:cxn ang="0">
                  <a:pos x="T6" y="T7"/>
                </a:cxn>
                <a:cxn ang="0">
                  <a:pos x="T8" y="T9"/>
                </a:cxn>
                <a:cxn ang="0">
                  <a:pos x="T10" y="T11"/>
                </a:cxn>
              </a:cxnLst>
              <a:rect l="0" t="0" r="r" b="b"/>
              <a:pathLst>
                <a:path w="22" h="22">
                  <a:moveTo>
                    <a:pt x="11" y="0"/>
                  </a:moveTo>
                  <a:lnTo>
                    <a:pt x="0" y="14"/>
                  </a:lnTo>
                  <a:lnTo>
                    <a:pt x="4" y="21"/>
                  </a:lnTo>
                  <a:lnTo>
                    <a:pt x="7" y="21"/>
                  </a:lnTo>
                  <a:lnTo>
                    <a:pt x="21" y="4"/>
                  </a:lnTo>
                  <a:lnTo>
                    <a:pt x="11"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86" name="Freeform 485"/>
            <p:cNvSpPr>
              <a:spLocks/>
            </p:cNvSpPr>
            <p:nvPr/>
          </p:nvSpPr>
          <p:spPr bwMode="auto">
            <a:xfrm>
              <a:off x="7164" y="420"/>
              <a:ext cx="20" cy="20"/>
            </a:xfrm>
            <a:custGeom>
              <a:avLst/>
              <a:gdLst>
                <a:gd name="T0" fmla="*/ 7 w 20"/>
                <a:gd name="T1" fmla="*/ 0 h 20"/>
                <a:gd name="T2" fmla="*/ 2 w 20"/>
                <a:gd name="T3" fmla="*/ 0 h 20"/>
                <a:gd name="T4" fmla="*/ 0 w 20"/>
                <a:gd name="T5" fmla="*/ 7 h 20"/>
                <a:gd name="T6" fmla="*/ 0 w 20"/>
                <a:gd name="T7" fmla="*/ 9 h 20"/>
                <a:gd name="T8" fmla="*/ 7 w 20"/>
                <a:gd name="T9" fmla="*/ 9 h 20"/>
                <a:gd name="T10" fmla="*/ 7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7" y="0"/>
                  </a:moveTo>
                  <a:lnTo>
                    <a:pt x="2" y="0"/>
                  </a:lnTo>
                  <a:lnTo>
                    <a:pt x="0" y="7"/>
                  </a:lnTo>
                  <a:lnTo>
                    <a:pt x="0" y="9"/>
                  </a:lnTo>
                  <a:lnTo>
                    <a:pt x="7" y="9"/>
                  </a:lnTo>
                  <a:lnTo>
                    <a:pt x="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87" name="Freeform 486"/>
            <p:cNvSpPr>
              <a:spLocks/>
            </p:cNvSpPr>
            <p:nvPr/>
          </p:nvSpPr>
          <p:spPr bwMode="auto">
            <a:xfrm>
              <a:off x="7152" y="413"/>
              <a:ext cx="20" cy="20"/>
            </a:xfrm>
            <a:custGeom>
              <a:avLst/>
              <a:gdLst>
                <a:gd name="T0" fmla="*/ 7 w 20"/>
                <a:gd name="T1" fmla="*/ 0 h 20"/>
                <a:gd name="T2" fmla="*/ 0 w 20"/>
                <a:gd name="T3" fmla="*/ 2 h 20"/>
                <a:gd name="T4" fmla="*/ 0 w 20"/>
                <a:gd name="T5" fmla="*/ 4 h 20"/>
                <a:gd name="T6" fmla="*/ 12 w 20"/>
                <a:gd name="T7" fmla="*/ 14 h 20"/>
                <a:gd name="T8" fmla="*/ 16 w 20"/>
                <a:gd name="T9" fmla="*/ 9 h 20"/>
                <a:gd name="T10" fmla="*/ 7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7" y="0"/>
                  </a:moveTo>
                  <a:lnTo>
                    <a:pt x="0" y="2"/>
                  </a:lnTo>
                  <a:lnTo>
                    <a:pt x="0" y="4"/>
                  </a:lnTo>
                  <a:lnTo>
                    <a:pt x="12" y="14"/>
                  </a:lnTo>
                  <a:lnTo>
                    <a:pt x="16" y="9"/>
                  </a:lnTo>
                  <a:lnTo>
                    <a:pt x="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88" name="Freeform 487"/>
            <p:cNvSpPr>
              <a:spLocks/>
            </p:cNvSpPr>
            <p:nvPr/>
          </p:nvSpPr>
          <p:spPr bwMode="auto">
            <a:xfrm>
              <a:off x="7152" y="398"/>
              <a:ext cx="20" cy="20"/>
            </a:xfrm>
            <a:custGeom>
              <a:avLst/>
              <a:gdLst>
                <a:gd name="T0" fmla="*/ 7 w 20"/>
                <a:gd name="T1" fmla="*/ 0 h 20"/>
                <a:gd name="T2" fmla="*/ 2 w 20"/>
                <a:gd name="T3" fmla="*/ 0 h 20"/>
                <a:gd name="T4" fmla="*/ 0 w 20"/>
                <a:gd name="T5" fmla="*/ 16 h 20"/>
                <a:gd name="T6" fmla="*/ 9 w 20"/>
                <a:gd name="T7" fmla="*/ 16 h 20"/>
                <a:gd name="T8" fmla="*/ 12 w 20"/>
                <a:gd name="T9" fmla="*/ 4 h 20"/>
                <a:gd name="T10" fmla="*/ 7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7" y="0"/>
                  </a:moveTo>
                  <a:lnTo>
                    <a:pt x="2" y="0"/>
                  </a:lnTo>
                  <a:lnTo>
                    <a:pt x="0" y="16"/>
                  </a:lnTo>
                  <a:lnTo>
                    <a:pt x="9" y="16"/>
                  </a:lnTo>
                  <a:lnTo>
                    <a:pt x="12" y="4"/>
                  </a:lnTo>
                  <a:lnTo>
                    <a:pt x="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89" name="Freeform 488"/>
            <p:cNvSpPr>
              <a:spLocks/>
            </p:cNvSpPr>
            <p:nvPr/>
          </p:nvSpPr>
          <p:spPr bwMode="auto">
            <a:xfrm>
              <a:off x="7159" y="398"/>
              <a:ext cx="20" cy="20"/>
            </a:xfrm>
            <a:custGeom>
              <a:avLst/>
              <a:gdLst>
                <a:gd name="T0" fmla="*/ 16 w 20"/>
                <a:gd name="T1" fmla="*/ 0 h 20"/>
                <a:gd name="T2" fmla="*/ 0 w 20"/>
                <a:gd name="T3" fmla="*/ 0 h 20"/>
                <a:gd name="T4" fmla="*/ 0 w 20"/>
                <a:gd name="T5" fmla="*/ 9 h 20"/>
                <a:gd name="T6" fmla="*/ 14 w 20"/>
                <a:gd name="T7" fmla="*/ 9 h 20"/>
                <a:gd name="T8" fmla="*/ 16 w 20"/>
                <a:gd name="T9" fmla="*/ 0 h 20"/>
              </a:gdLst>
              <a:ahLst/>
              <a:cxnLst>
                <a:cxn ang="0">
                  <a:pos x="T0" y="T1"/>
                </a:cxn>
                <a:cxn ang="0">
                  <a:pos x="T2" y="T3"/>
                </a:cxn>
                <a:cxn ang="0">
                  <a:pos x="T4" y="T5"/>
                </a:cxn>
                <a:cxn ang="0">
                  <a:pos x="T6" y="T7"/>
                </a:cxn>
                <a:cxn ang="0">
                  <a:pos x="T8" y="T9"/>
                </a:cxn>
              </a:cxnLst>
              <a:rect l="0" t="0" r="r" b="b"/>
              <a:pathLst>
                <a:path w="20" h="20">
                  <a:moveTo>
                    <a:pt x="16" y="0"/>
                  </a:moveTo>
                  <a:lnTo>
                    <a:pt x="0" y="0"/>
                  </a:lnTo>
                  <a:lnTo>
                    <a:pt x="0" y="9"/>
                  </a:lnTo>
                  <a:lnTo>
                    <a:pt x="14" y="9"/>
                  </a:lnTo>
                  <a:lnTo>
                    <a:pt x="16"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90" name="Freeform 489"/>
            <p:cNvSpPr>
              <a:spLocks/>
            </p:cNvSpPr>
            <p:nvPr/>
          </p:nvSpPr>
          <p:spPr bwMode="auto">
            <a:xfrm>
              <a:off x="7317" y="410"/>
              <a:ext cx="34" cy="29"/>
            </a:xfrm>
            <a:custGeom>
              <a:avLst/>
              <a:gdLst>
                <a:gd name="T0" fmla="*/ 21 w 34"/>
                <a:gd name="T1" fmla="*/ 0 h 29"/>
                <a:gd name="T2" fmla="*/ 2 w 34"/>
                <a:gd name="T3" fmla="*/ 2 h 29"/>
                <a:gd name="T4" fmla="*/ 0 w 34"/>
                <a:gd name="T5" fmla="*/ 14 h 29"/>
                <a:gd name="T6" fmla="*/ 14 w 34"/>
                <a:gd name="T7" fmla="*/ 28 h 29"/>
                <a:gd name="T8" fmla="*/ 16 w 34"/>
                <a:gd name="T9" fmla="*/ 26 h 29"/>
                <a:gd name="T10" fmla="*/ 33 w 34"/>
                <a:gd name="T11" fmla="*/ 12 h 29"/>
                <a:gd name="T12" fmla="*/ 21 w 34"/>
                <a:gd name="T13" fmla="*/ 0 h 29"/>
              </a:gdLst>
              <a:ahLst/>
              <a:cxnLst>
                <a:cxn ang="0">
                  <a:pos x="T0" y="T1"/>
                </a:cxn>
                <a:cxn ang="0">
                  <a:pos x="T2" y="T3"/>
                </a:cxn>
                <a:cxn ang="0">
                  <a:pos x="T4" y="T5"/>
                </a:cxn>
                <a:cxn ang="0">
                  <a:pos x="T6" y="T7"/>
                </a:cxn>
                <a:cxn ang="0">
                  <a:pos x="T8" y="T9"/>
                </a:cxn>
                <a:cxn ang="0">
                  <a:pos x="T10" y="T11"/>
                </a:cxn>
                <a:cxn ang="0">
                  <a:pos x="T12" y="T13"/>
                </a:cxn>
              </a:cxnLst>
              <a:rect l="0" t="0" r="r" b="b"/>
              <a:pathLst>
                <a:path w="34" h="29">
                  <a:moveTo>
                    <a:pt x="21" y="0"/>
                  </a:moveTo>
                  <a:lnTo>
                    <a:pt x="2" y="2"/>
                  </a:lnTo>
                  <a:lnTo>
                    <a:pt x="0" y="14"/>
                  </a:lnTo>
                  <a:lnTo>
                    <a:pt x="14" y="28"/>
                  </a:lnTo>
                  <a:lnTo>
                    <a:pt x="16" y="26"/>
                  </a:lnTo>
                  <a:lnTo>
                    <a:pt x="33" y="12"/>
                  </a:lnTo>
                  <a:lnTo>
                    <a:pt x="21" y="0"/>
                  </a:lnTo>
                </a:path>
              </a:pathLst>
            </a:custGeom>
            <a:solidFill>
              <a:srgbClr val="545454"/>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91" name="Freeform 490"/>
            <p:cNvSpPr>
              <a:spLocks/>
            </p:cNvSpPr>
            <p:nvPr/>
          </p:nvSpPr>
          <p:spPr bwMode="auto">
            <a:xfrm>
              <a:off x="7337" y="408"/>
              <a:ext cx="21" cy="20"/>
            </a:xfrm>
            <a:custGeom>
              <a:avLst/>
              <a:gdLst>
                <a:gd name="T0" fmla="*/ 4 w 21"/>
                <a:gd name="T1" fmla="*/ 0 h 20"/>
                <a:gd name="T2" fmla="*/ 0 w 21"/>
                <a:gd name="T3" fmla="*/ 4 h 20"/>
                <a:gd name="T4" fmla="*/ 12 w 21"/>
                <a:gd name="T5" fmla="*/ 16 h 20"/>
                <a:gd name="T6" fmla="*/ 16 w 21"/>
                <a:gd name="T7" fmla="*/ 19 h 20"/>
                <a:gd name="T8" fmla="*/ 21 w 21"/>
                <a:gd name="T9" fmla="*/ 14 h 20"/>
                <a:gd name="T10" fmla="*/ 4 w 21"/>
                <a:gd name="T11" fmla="*/ 0 h 20"/>
              </a:gdLst>
              <a:ahLst/>
              <a:cxnLst>
                <a:cxn ang="0">
                  <a:pos x="T0" y="T1"/>
                </a:cxn>
                <a:cxn ang="0">
                  <a:pos x="T2" y="T3"/>
                </a:cxn>
                <a:cxn ang="0">
                  <a:pos x="T4" y="T5"/>
                </a:cxn>
                <a:cxn ang="0">
                  <a:pos x="T6" y="T7"/>
                </a:cxn>
                <a:cxn ang="0">
                  <a:pos x="T8" y="T9"/>
                </a:cxn>
                <a:cxn ang="0">
                  <a:pos x="T10" y="T11"/>
                </a:cxn>
              </a:cxnLst>
              <a:rect l="0" t="0" r="r" b="b"/>
              <a:pathLst>
                <a:path w="21" h="20">
                  <a:moveTo>
                    <a:pt x="4" y="0"/>
                  </a:moveTo>
                  <a:lnTo>
                    <a:pt x="0" y="4"/>
                  </a:lnTo>
                  <a:lnTo>
                    <a:pt x="12" y="16"/>
                  </a:lnTo>
                  <a:lnTo>
                    <a:pt x="16" y="19"/>
                  </a:lnTo>
                  <a:lnTo>
                    <a:pt x="21" y="14"/>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92" name="Freeform 491"/>
            <p:cNvSpPr>
              <a:spLocks/>
            </p:cNvSpPr>
            <p:nvPr/>
          </p:nvSpPr>
          <p:spPr bwMode="auto">
            <a:xfrm>
              <a:off x="7332" y="417"/>
              <a:ext cx="21" cy="24"/>
            </a:xfrm>
            <a:custGeom>
              <a:avLst/>
              <a:gdLst>
                <a:gd name="T0" fmla="*/ 16 w 21"/>
                <a:gd name="T1" fmla="*/ 0 h 24"/>
                <a:gd name="T2" fmla="*/ 0 w 21"/>
                <a:gd name="T3" fmla="*/ 16 h 24"/>
                <a:gd name="T4" fmla="*/ 4 w 21"/>
                <a:gd name="T5" fmla="*/ 23 h 24"/>
                <a:gd name="T6" fmla="*/ 21 w 21"/>
                <a:gd name="T7" fmla="*/ 9 h 24"/>
                <a:gd name="T8" fmla="*/ 16 w 21"/>
                <a:gd name="T9" fmla="*/ 0 h 24"/>
              </a:gdLst>
              <a:ahLst/>
              <a:cxnLst>
                <a:cxn ang="0">
                  <a:pos x="T0" y="T1"/>
                </a:cxn>
                <a:cxn ang="0">
                  <a:pos x="T2" y="T3"/>
                </a:cxn>
                <a:cxn ang="0">
                  <a:pos x="T4" y="T5"/>
                </a:cxn>
                <a:cxn ang="0">
                  <a:pos x="T6" y="T7"/>
                </a:cxn>
                <a:cxn ang="0">
                  <a:pos x="T8" y="T9"/>
                </a:cxn>
              </a:cxnLst>
              <a:rect l="0" t="0" r="r" b="b"/>
              <a:pathLst>
                <a:path w="21" h="24">
                  <a:moveTo>
                    <a:pt x="16" y="0"/>
                  </a:moveTo>
                  <a:lnTo>
                    <a:pt x="0" y="16"/>
                  </a:lnTo>
                  <a:lnTo>
                    <a:pt x="4" y="23"/>
                  </a:lnTo>
                  <a:lnTo>
                    <a:pt x="21" y="9"/>
                  </a:lnTo>
                  <a:lnTo>
                    <a:pt x="16"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93" name="Freeform 492"/>
            <p:cNvSpPr>
              <a:spLocks/>
            </p:cNvSpPr>
            <p:nvPr/>
          </p:nvSpPr>
          <p:spPr bwMode="auto">
            <a:xfrm>
              <a:off x="7330" y="434"/>
              <a:ext cx="20" cy="20"/>
            </a:xfrm>
            <a:custGeom>
              <a:avLst/>
              <a:gdLst>
                <a:gd name="T0" fmla="*/ 2 w 20"/>
                <a:gd name="T1" fmla="*/ 0 h 20"/>
                <a:gd name="T2" fmla="*/ 0 w 20"/>
                <a:gd name="T3" fmla="*/ 2 h 20"/>
                <a:gd name="T4" fmla="*/ 0 w 20"/>
                <a:gd name="T5" fmla="*/ 7 h 20"/>
                <a:gd name="T6" fmla="*/ 2 w 20"/>
                <a:gd name="T7" fmla="*/ 12 h 20"/>
                <a:gd name="T8" fmla="*/ 7 w 20"/>
                <a:gd name="T9" fmla="*/ 4 h 20"/>
                <a:gd name="T10" fmla="*/ 2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2" y="0"/>
                  </a:moveTo>
                  <a:lnTo>
                    <a:pt x="0" y="2"/>
                  </a:lnTo>
                  <a:lnTo>
                    <a:pt x="0" y="7"/>
                  </a:lnTo>
                  <a:lnTo>
                    <a:pt x="2" y="12"/>
                  </a:lnTo>
                  <a:lnTo>
                    <a:pt x="7" y="4"/>
                  </a:lnTo>
                  <a:lnTo>
                    <a:pt x="2"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94" name="Freeform 493"/>
            <p:cNvSpPr>
              <a:spLocks/>
            </p:cNvSpPr>
            <p:nvPr/>
          </p:nvSpPr>
          <p:spPr bwMode="auto">
            <a:xfrm>
              <a:off x="7313" y="422"/>
              <a:ext cx="21" cy="20"/>
            </a:xfrm>
            <a:custGeom>
              <a:avLst/>
              <a:gdLst>
                <a:gd name="T0" fmla="*/ 7 w 21"/>
                <a:gd name="T1" fmla="*/ 0 h 20"/>
                <a:gd name="T2" fmla="*/ 0 w 21"/>
                <a:gd name="T3" fmla="*/ 2 h 20"/>
                <a:gd name="T4" fmla="*/ 0 w 21"/>
                <a:gd name="T5" fmla="*/ 4 h 20"/>
                <a:gd name="T6" fmla="*/ 16 w 21"/>
                <a:gd name="T7" fmla="*/ 19 h 20"/>
                <a:gd name="T8" fmla="*/ 21 w 21"/>
                <a:gd name="T9" fmla="*/ 14 h 20"/>
                <a:gd name="T10" fmla="*/ 7 w 21"/>
                <a:gd name="T11" fmla="*/ 0 h 20"/>
              </a:gdLst>
              <a:ahLst/>
              <a:cxnLst>
                <a:cxn ang="0">
                  <a:pos x="T0" y="T1"/>
                </a:cxn>
                <a:cxn ang="0">
                  <a:pos x="T2" y="T3"/>
                </a:cxn>
                <a:cxn ang="0">
                  <a:pos x="T4" y="T5"/>
                </a:cxn>
                <a:cxn ang="0">
                  <a:pos x="T6" y="T7"/>
                </a:cxn>
                <a:cxn ang="0">
                  <a:pos x="T8" y="T9"/>
                </a:cxn>
                <a:cxn ang="0">
                  <a:pos x="T10" y="T11"/>
                </a:cxn>
              </a:cxnLst>
              <a:rect l="0" t="0" r="r" b="b"/>
              <a:pathLst>
                <a:path w="21" h="20">
                  <a:moveTo>
                    <a:pt x="7" y="0"/>
                  </a:moveTo>
                  <a:lnTo>
                    <a:pt x="0" y="2"/>
                  </a:lnTo>
                  <a:lnTo>
                    <a:pt x="0" y="4"/>
                  </a:lnTo>
                  <a:lnTo>
                    <a:pt x="16" y="19"/>
                  </a:lnTo>
                  <a:lnTo>
                    <a:pt x="21" y="14"/>
                  </a:lnTo>
                  <a:lnTo>
                    <a:pt x="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95" name="Freeform 494"/>
            <p:cNvSpPr>
              <a:spLocks/>
            </p:cNvSpPr>
            <p:nvPr/>
          </p:nvSpPr>
          <p:spPr bwMode="auto">
            <a:xfrm>
              <a:off x="7313" y="408"/>
              <a:ext cx="20" cy="20"/>
            </a:xfrm>
            <a:custGeom>
              <a:avLst/>
              <a:gdLst>
                <a:gd name="T0" fmla="*/ 7 w 20"/>
                <a:gd name="T1" fmla="*/ 0 h 20"/>
                <a:gd name="T2" fmla="*/ 2 w 20"/>
                <a:gd name="T3" fmla="*/ 0 h 20"/>
                <a:gd name="T4" fmla="*/ 0 w 20"/>
                <a:gd name="T5" fmla="*/ 16 h 20"/>
                <a:gd name="T6" fmla="*/ 9 w 20"/>
                <a:gd name="T7" fmla="*/ 16 h 20"/>
                <a:gd name="T8" fmla="*/ 12 w 20"/>
                <a:gd name="T9" fmla="*/ 4 h 20"/>
                <a:gd name="T10" fmla="*/ 7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7" y="0"/>
                  </a:moveTo>
                  <a:lnTo>
                    <a:pt x="2" y="0"/>
                  </a:lnTo>
                  <a:lnTo>
                    <a:pt x="0" y="16"/>
                  </a:lnTo>
                  <a:lnTo>
                    <a:pt x="9" y="16"/>
                  </a:lnTo>
                  <a:lnTo>
                    <a:pt x="12" y="4"/>
                  </a:lnTo>
                  <a:lnTo>
                    <a:pt x="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96" name="Freeform 495"/>
            <p:cNvSpPr>
              <a:spLocks/>
            </p:cNvSpPr>
            <p:nvPr/>
          </p:nvSpPr>
          <p:spPr bwMode="auto">
            <a:xfrm>
              <a:off x="7320" y="405"/>
              <a:ext cx="21" cy="20"/>
            </a:xfrm>
            <a:custGeom>
              <a:avLst/>
              <a:gdLst>
                <a:gd name="T0" fmla="*/ 21 w 21"/>
                <a:gd name="T1" fmla="*/ 0 h 20"/>
                <a:gd name="T2" fmla="*/ 0 w 21"/>
                <a:gd name="T3" fmla="*/ 2 h 20"/>
                <a:gd name="T4" fmla="*/ 0 w 21"/>
                <a:gd name="T5" fmla="*/ 12 h 20"/>
                <a:gd name="T6" fmla="*/ 19 w 21"/>
                <a:gd name="T7" fmla="*/ 9 h 20"/>
                <a:gd name="T8" fmla="*/ 21 w 21"/>
                <a:gd name="T9" fmla="*/ 2 h 20"/>
                <a:gd name="T10" fmla="*/ 21 w 21"/>
                <a:gd name="T11" fmla="*/ 0 h 20"/>
              </a:gdLst>
              <a:ahLst/>
              <a:cxnLst>
                <a:cxn ang="0">
                  <a:pos x="T0" y="T1"/>
                </a:cxn>
                <a:cxn ang="0">
                  <a:pos x="T2" y="T3"/>
                </a:cxn>
                <a:cxn ang="0">
                  <a:pos x="T4" y="T5"/>
                </a:cxn>
                <a:cxn ang="0">
                  <a:pos x="T6" y="T7"/>
                </a:cxn>
                <a:cxn ang="0">
                  <a:pos x="T8" y="T9"/>
                </a:cxn>
                <a:cxn ang="0">
                  <a:pos x="T10" y="T11"/>
                </a:cxn>
              </a:cxnLst>
              <a:rect l="0" t="0" r="r" b="b"/>
              <a:pathLst>
                <a:path w="21" h="20">
                  <a:moveTo>
                    <a:pt x="21" y="0"/>
                  </a:moveTo>
                  <a:lnTo>
                    <a:pt x="0" y="2"/>
                  </a:lnTo>
                  <a:lnTo>
                    <a:pt x="0" y="12"/>
                  </a:lnTo>
                  <a:lnTo>
                    <a:pt x="19" y="9"/>
                  </a:lnTo>
                  <a:lnTo>
                    <a:pt x="21" y="2"/>
                  </a:lnTo>
                  <a:lnTo>
                    <a:pt x="21"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97" name="Freeform 496"/>
            <p:cNvSpPr>
              <a:spLocks/>
            </p:cNvSpPr>
            <p:nvPr/>
          </p:nvSpPr>
          <p:spPr bwMode="auto">
            <a:xfrm>
              <a:off x="8712" y="494"/>
              <a:ext cx="41" cy="27"/>
            </a:xfrm>
            <a:custGeom>
              <a:avLst/>
              <a:gdLst>
                <a:gd name="T0" fmla="*/ 26 w 41"/>
                <a:gd name="T1" fmla="*/ 0 h 27"/>
                <a:gd name="T2" fmla="*/ 9 w 41"/>
                <a:gd name="T3" fmla="*/ 7 h 27"/>
                <a:gd name="T4" fmla="*/ 0 w 41"/>
                <a:gd name="T5" fmla="*/ 21 h 27"/>
                <a:gd name="T6" fmla="*/ 7 w 41"/>
                <a:gd name="T7" fmla="*/ 26 h 27"/>
                <a:gd name="T8" fmla="*/ 36 w 41"/>
                <a:gd name="T9" fmla="*/ 21 h 27"/>
                <a:gd name="T10" fmla="*/ 40 w 41"/>
                <a:gd name="T11" fmla="*/ 12 h 27"/>
                <a:gd name="T12" fmla="*/ 26 w 41"/>
                <a:gd name="T13" fmla="*/ 0 h 27"/>
              </a:gdLst>
              <a:ahLst/>
              <a:cxnLst>
                <a:cxn ang="0">
                  <a:pos x="T0" y="T1"/>
                </a:cxn>
                <a:cxn ang="0">
                  <a:pos x="T2" y="T3"/>
                </a:cxn>
                <a:cxn ang="0">
                  <a:pos x="T4" y="T5"/>
                </a:cxn>
                <a:cxn ang="0">
                  <a:pos x="T6" y="T7"/>
                </a:cxn>
                <a:cxn ang="0">
                  <a:pos x="T8" y="T9"/>
                </a:cxn>
                <a:cxn ang="0">
                  <a:pos x="T10" y="T11"/>
                </a:cxn>
                <a:cxn ang="0">
                  <a:pos x="T12" y="T13"/>
                </a:cxn>
              </a:cxnLst>
              <a:rect l="0" t="0" r="r" b="b"/>
              <a:pathLst>
                <a:path w="41" h="27">
                  <a:moveTo>
                    <a:pt x="26" y="0"/>
                  </a:moveTo>
                  <a:lnTo>
                    <a:pt x="9" y="7"/>
                  </a:lnTo>
                  <a:lnTo>
                    <a:pt x="0" y="21"/>
                  </a:lnTo>
                  <a:lnTo>
                    <a:pt x="7" y="26"/>
                  </a:lnTo>
                  <a:lnTo>
                    <a:pt x="36" y="21"/>
                  </a:lnTo>
                  <a:lnTo>
                    <a:pt x="40" y="12"/>
                  </a:lnTo>
                  <a:lnTo>
                    <a:pt x="26" y="0"/>
                  </a:lnTo>
                </a:path>
              </a:pathLst>
            </a:custGeom>
            <a:solidFill>
              <a:srgbClr val="545454"/>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98" name="Freeform 497"/>
            <p:cNvSpPr>
              <a:spLocks/>
            </p:cNvSpPr>
            <p:nvPr/>
          </p:nvSpPr>
          <p:spPr bwMode="auto">
            <a:xfrm>
              <a:off x="8743" y="504"/>
              <a:ext cx="20" cy="20"/>
            </a:xfrm>
            <a:custGeom>
              <a:avLst/>
              <a:gdLst>
                <a:gd name="T0" fmla="*/ 4 w 20"/>
                <a:gd name="T1" fmla="*/ 0 h 20"/>
                <a:gd name="T2" fmla="*/ 0 w 20"/>
                <a:gd name="T3" fmla="*/ 9 h 20"/>
                <a:gd name="T4" fmla="*/ 4 w 20"/>
                <a:gd name="T5" fmla="*/ 16 h 20"/>
                <a:gd name="T6" fmla="*/ 7 w 20"/>
                <a:gd name="T7" fmla="*/ 16 h 20"/>
                <a:gd name="T8" fmla="*/ 14 w 20"/>
                <a:gd name="T9" fmla="*/ 4 h 20"/>
                <a:gd name="T10" fmla="*/ 4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4" y="0"/>
                  </a:moveTo>
                  <a:lnTo>
                    <a:pt x="0" y="9"/>
                  </a:lnTo>
                  <a:lnTo>
                    <a:pt x="4" y="16"/>
                  </a:lnTo>
                  <a:lnTo>
                    <a:pt x="7" y="16"/>
                  </a:lnTo>
                  <a:lnTo>
                    <a:pt x="14" y="4"/>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99" name="Freeform 498"/>
            <p:cNvSpPr>
              <a:spLocks/>
            </p:cNvSpPr>
            <p:nvPr/>
          </p:nvSpPr>
          <p:spPr bwMode="auto">
            <a:xfrm>
              <a:off x="8717" y="511"/>
              <a:ext cx="31" cy="20"/>
            </a:xfrm>
            <a:custGeom>
              <a:avLst/>
              <a:gdLst>
                <a:gd name="T0" fmla="*/ 31 w 31"/>
                <a:gd name="T1" fmla="*/ 0 h 20"/>
                <a:gd name="T2" fmla="*/ 2 w 31"/>
                <a:gd name="T3" fmla="*/ 4 h 20"/>
                <a:gd name="T4" fmla="*/ 0 w 31"/>
                <a:gd name="T5" fmla="*/ 14 h 20"/>
                <a:gd name="T6" fmla="*/ 2 w 31"/>
                <a:gd name="T7" fmla="*/ 14 h 20"/>
                <a:gd name="T8" fmla="*/ 31 w 31"/>
                <a:gd name="T9" fmla="*/ 9 h 20"/>
                <a:gd name="T10" fmla="*/ 31 w 31"/>
                <a:gd name="T11" fmla="*/ 0 h 20"/>
              </a:gdLst>
              <a:ahLst/>
              <a:cxnLst>
                <a:cxn ang="0">
                  <a:pos x="T0" y="T1"/>
                </a:cxn>
                <a:cxn ang="0">
                  <a:pos x="T2" y="T3"/>
                </a:cxn>
                <a:cxn ang="0">
                  <a:pos x="T4" y="T5"/>
                </a:cxn>
                <a:cxn ang="0">
                  <a:pos x="T6" y="T7"/>
                </a:cxn>
                <a:cxn ang="0">
                  <a:pos x="T8" y="T9"/>
                </a:cxn>
                <a:cxn ang="0">
                  <a:pos x="T10" y="T11"/>
                </a:cxn>
              </a:cxnLst>
              <a:rect l="0" t="0" r="r" b="b"/>
              <a:pathLst>
                <a:path w="31" h="20">
                  <a:moveTo>
                    <a:pt x="31" y="0"/>
                  </a:moveTo>
                  <a:lnTo>
                    <a:pt x="2" y="4"/>
                  </a:lnTo>
                  <a:lnTo>
                    <a:pt x="0" y="14"/>
                  </a:lnTo>
                  <a:lnTo>
                    <a:pt x="2" y="14"/>
                  </a:lnTo>
                  <a:lnTo>
                    <a:pt x="31" y="9"/>
                  </a:lnTo>
                  <a:lnTo>
                    <a:pt x="31"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500" name="Freeform 499"/>
            <p:cNvSpPr>
              <a:spLocks/>
            </p:cNvSpPr>
            <p:nvPr/>
          </p:nvSpPr>
          <p:spPr bwMode="auto">
            <a:xfrm>
              <a:off x="8705" y="511"/>
              <a:ext cx="20" cy="20"/>
            </a:xfrm>
            <a:custGeom>
              <a:avLst/>
              <a:gdLst>
                <a:gd name="T0" fmla="*/ 9 w 20"/>
                <a:gd name="T1" fmla="*/ 0 h 20"/>
                <a:gd name="T2" fmla="*/ 2 w 20"/>
                <a:gd name="T3" fmla="*/ 2 h 20"/>
                <a:gd name="T4" fmla="*/ 0 w 20"/>
                <a:gd name="T5" fmla="*/ 7 h 20"/>
                <a:gd name="T6" fmla="*/ 11 w 20"/>
                <a:gd name="T7" fmla="*/ 14 h 20"/>
                <a:gd name="T8" fmla="*/ 16 w 20"/>
                <a:gd name="T9" fmla="*/ 4 h 20"/>
                <a:gd name="T10" fmla="*/ 9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9" y="0"/>
                  </a:moveTo>
                  <a:lnTo>
                    <a:pt x="2" y="2"/>
                  </a:lnTo>
                  <a:lnTo>
                    <a:pt x="0" y="7"/>
                  </a:lnTo>
                  <a:lnTo>
                    <a:pt x="11" y="14"/>
                  </a:lnTo>
                  <a:lnTo>
                    <a:pt x="16" y="4"/>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501" name="Freeform 500"/>
            <p:cNvSpPr>
              <a:spLocks/>
            </p:cNvSpPr>
            <p:nvPr/>
          </p:nvSpPr>
          <p:spPr bwMode="auto">
            <a:xfrm>
              <a:off x="8707" y="497"/>
              <a:ext cx="20" cy="21"/>
            </a:xfrm>
            <a:custGeom>
              <a:avLst/>
              <a:gdLst>
                <a:gd name="T0" fmla="*/ 12 w 20"/>
                <a:gd name="T1" fmla="*/ 0 h 21"/>
                <a:gd name="T2" fmla="*/ 0 w 20"/>
                <a:gd name="T3" fmla="*/ 16 h 21"/>
                <a:gd name="T4" fmla="*/ 9 w 20"/>
                <a:gd name="T5" fmla="*/ 21 h 21"/>
                <a:gd name="T6" fmla="*/ 19 w 20"/>
                <a:gd name="T7" fmla="*/ 7 h 21"/>
                <a:gd name="T8" fmla="*/ 12 w 20"/>
                <a:gd name="T9" fmla="*/ 0 h 21"/>
              </a:gdLst>
              <a:ahLst/>
              <a:cxnLst>
                <a:cxn ang="0">
                  <a:pos x="T0" y="T1"/>
                </a:cxn>
                <a:cxn ang="0">
                  <a:pos x="T2" y="T3"/>
                </a:cxn>
                <a:cxn ang="0">
                  <a:pos x="T4" y="T5"/>
                </a:cxn>
                <a:cxn ang="0">
                  <a:pos x="T6" y="T7"/>
                </a:cxn>
                <a:cxn ang="0">
                  <a:pos x="T8" y="T9"/>
                </a:cxn>
              </a:cxnLst>
              <a:rect l="0" t="0" r="r" b="b"/>
              <a:pathLst>
                <a:path w="20" h="21">
                  <a:moveTo>
                    <a:pt x="12" y="0"/>
                  </a:moveTo>
                  <a:lnTo>
                    <a:pt x="0" y="16"/>
                  </a:lnTo>
                  <a:lnTo>
                    <a:pt x="9" y="21"/>
                  </a:lnTo>
                  <a:lnTo>
                    <a:pt x="19" y="7"/>
                  </a:lnTo>
                  <a:lnTo>
                    <a:pt x="12"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502" name="Freeform 501"/>
            <p:cNvSpPr>
              <a:spLocks/>
            </p:cNvSpPr>
            <p:nvPr/>
          </p:nvSpPr>
          <p:spPr bwMode="auto">
            <a:xfrm>
              <a:off x="8719" y="490"/>
              <a:ext cx="22" cy="20"/>
            </a:xfrm>
            <a:custGeom>
              <a:avLst/>
              <a:gdLst>
                <a:gd name="T0" fmla="*/ 21 w 22"/>
                <a:gd name="T1" fmla="*/ 0 h 20"/>
                <a:gd name="T2" fmla="*/ 19 w 22"/>
                <a:gd name="T3" fmla="*/ 0 h 20"/>
                <a:gd name="T4" fmla="*/ 0 w 22"/>
                <a:gd name="T5" fmla="*/ 7 h 20"/>
                <a:gd name="T6" fmla="*/ 4 w 22"/>
                <a:gd name="T7" fmla="*/ 16 h 20"/>
                <a:gd name="T8" fmla="*/ 21 w 22"/>
                <a:gd name="T9" fmla="*/ 9 h 20"/>
                <a:gd name="T10" fmla="*/ 21 w 22"/>
                <a:gd name="T11" fmla="*/ 0 h 20"/>
              </a:gdLst>
              <a:ahLst/>
              <a:cxnLst>
                <a:cxn ang="0">
                  <a:pos x="T0" y="T1"/>
                </a:cxn>
                <a:cxn ang="0">
                  <a:pos x="T2" y="T3"/>
                </a:cxn>
                <a:cxn ang="0">
                  <a:pos x="T4" y="T5"/>
                </a:cxn>
                <a:cxn ang="0">
                  <a:pos x="T6" y="T7"/>
                </a:cxn>
                <a:cxn ang="0">
                  <a:pos x="T8" y="T9"/>
                </a:cxn>
                <a:cxn ang="0">
                  <a:pos x="T10" y="T11"/>
                </a:cxn>
              </a:cxnLst>
              <a:rect l="0" t="0" r="r" b="b"/>
              <a:pathLst>
                <a:path w="22" h="20">
                  <a:moveTo>
                    <a:pt x="21" y="0"/>
                  </a:moveTo>
                  <a:lnTo>
                    <a:pt x="19" y="0"/>
                  </a:lnTo>
                  <a:lnTo>
                    <a:pt x="0" y="7"/>
                  </a:lnTo>
                  <a:lnTo>
                    <a:pt x="4" y="16"/>
                  </a:lnTo>
                  <a:lnTo>
                    <a:pt x="21" y="9"/>
                  </a:lnTo>
                  <a:lnTo>
                    <a:pt x="21"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503" name="Freeform 502"/>
            <p:cNvSpPr>
              <a:spLocks/>
            </p:cNvSpPr>
            <p:nvPr/>
          </p:nvSpPr>
          <p:spPr bwMode="auto">
            <a:xfrm>
              <a:off x="8736" y="490"/>
              <a:ext cx="22" cy="21"/>
            </a:xfrm>
            <a:custGeom>
              <a:avLst/>
              <a:gdLst>
                <a:gd name="T0" fmla="*/ 4 w 22"/>
                <a:gd name="T1" fmla="*/ 0 h 21"/>
                <a:gd name="T2" fmla="*/ 0 w 22"/>
                <a:gd name="T3" fmla="*/ 9 h 21"/>
                <a:gd name="T4" fmla="*/ 14 w 22"/>
                <a:gd name="T5" fmla="*/ 21 h 21"/>
                <a:gd name="T6" fmla="*/ 21 w 22"/>
                <a:gd name="T7" fmla="*/ 19 h 21"/>
                <a:gd name="T8" fmla="*/ 21 w 22"/>
                <a:gd name="T9" fmla="*/ 14 h 21"/>
                <a:gd name="T10" fmla="*/ 4 w 22"/>
                <a:gd name="T11" fmla="*/ 0 h 21"/>
              </a:gdLst>
              <a:ahLst/>
              <a:cxnLst>
                <a:cxn ang="0">
                  <a:pos x="T0" y="T1"/>
                </a:cxn>
                <a:cxn ang="0">
                  <a:pos x="T2" y="T3"/>
                </a:cxn>
                <a:cxn ang="0">
                  <a:pos x="T4" y="T5"/>
                </a:cxn>
                <a:cxn ang="0">
                  <a:pos x="T6" y="T7"/>
                </a:cxn>
                <a:cxn ang="0">
                  <a:pos x="T8" y="T9"/>
                </a:cxn>
                <a:cxn ang="0">
                  <a:pos x="T10" y="T11"/>
                </a:cxn>
              </a:cxnLst>
              <a:rect l="0" t="0" r="r" b="b"/>
              <a:pathLst>
                <a:path w="22" h="21">
                  <a:moveTo>
                    <a:pt x="4" y="0"/>
                  </a:moveTo>
                  <a:lnTo>
                    <a:pt x="0" y="9"/>
                  </a:lnTo>
                  <a:lnTo>
                    <a:pt x="14" y="21"/>
                  </a:lnTo>
                  <a:lnTo>
                    <a:pt x="21" y="19"/>
                  </a:lnTo>
                  <a:lnTo>
                    <a:pt x="21" y="14"/>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504" name="Freeform 503"/>
            <p:cNvSpPr>
              <a:spLocks/>
            </p:cNvSpPr>
            <p:nvPr/>
          </p:nvSpPr>
          <p:spPr bwMode="auto">
            <a:xfrm>
              <a:off x="8374" y="528"/>
              <a:ext cx="60" cy="31"/>
            </a:xfrm>
            <a:custGeom>
              <a:avLst/>
              <a:gdLst>
                <a:gd name="T0" fmla="*/ 40 w 60"/>
                <a:gd name="T1" fmla="*/ 0 h 31"/>
                <a:gd name="T2" fmla="*/ 16 w 60"/>
                <a:gd name="T3" fmla="*/ 7 h 31"/>
                <a:gd name="T4" fmla="*/ 4 w 60"/>
                <a:gd name="T5" fmla="*/ 16 h 31"/>
                <a:gd name="T6" fmla="*/ 0 w 60"/>
                <a:gd name="T7" fmla="*/ 28 h 31"/>
                <a:gd name="T8" fmla="*/ 9 w 60"/>
                <a:gd name="T9" fmla="*/ 31 h 31"/>
                <a:gd name="T10" fmla="*/ 55 w 60"/>
                <a:gd name="T11" fmla="*/ 31 h 31"/>
                <a:gd name="T12" fmla="*/ 60 w 60"/>
                <a:gd name="T13" fmla="*/ 14 h 31"/>
                <a:gd name="T14" fmla="*/ 40 w 60"/>
                <a:gd name="T15" fmla="*/ 0 h 3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0" h="31">
                  <a:moveTo>
                    <a:pt x="40" y="0"/>
                  </a:moveTo>
                  <a:lnTo>
                    <a:pt x="16" y="7"/>
                  </a:lnTo>
                  <a:lnTo>
                    <a:pt x="4" y="16"/>
                  </a:lnTo>
                  <a:lnTo>
                    <a:pt x="0" y="28"/>
                  </a:lnTo>
                  <a:lnTo>
                    <a:pt x="9" y="31"/>
                  </a:lnTo>
                  <a:lnTo>
                    <a:pt x="55" y="31"/>
                  </a:lnTo>
                  <a:lnTo>
                    <a:pt x="60" y="14"/>
                  </a:lnTo>
                  <a:lnTo>
                    <a:pt x="40" y="0"/>
                  </a:lnTo>
                </a:path>
              </a:pathLst>
            </a:custGeom>
            <a:solidFill>
              <a:srgbClr val="545454"/>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505" name="Freeform 504"/>
            <p:cNvSpPr>
              <a:spLocks/>
            </p:cNvSpPr>
            <p:nvPr/>
          </p:nvSpPr>
          <p:spPr bwMode="auto">
            <a:xfrm>
              <a:off x="8424" y="540"/>
              <a:ext cx="20" cy="24"/>
            </a:xfrm>
            <a:custGeom>
              <a:avLst/>
              <a:gdLst>
                <a:gd name="T0" fmla="*/ 4 w 20"/>
                <a:gd name="T1" fmla="*/ 0 h 24"/>
                <a:gd name="T2" fmla="*/ 0 w 20"/>
                <a:gd name="T3" fmla="*/ 16 h 24"/>
                <a:gd name="T4" fmla="*/ 4 w 20"/>
                <a:gd name="T5" fmla="*/ 23 h 24"/>
                <a:gd name="T6" fmla="*/ 9 w 20"/>
                <a:gd name="T7" fmla="*/ 23 h 24"/>
                <a:gd name="T8" fmla="*/ 14 w 20"/>
                <a:gd name="T9" fmla="*/ 4 h 24"/>
                <a:gd name="T10" fmla="*/ 4 w 20"/>
                <a:gd name="T11" fmla="*/ 0 h 24"/>
              </a:gdLst>
              <a:ahLst/>
              <a:cxnLst>
                <a:cxn ang="0">
                  <a:pos x="T0" y="T1"/>
                </a:cxn>
                <a:cxn ang="0">
                  <a:pos x="T2" y="T3"/>
                </a:cxn>
                <a:cxn ang="0">
                  <a:pos x="T4" y="T5"/>
                </a:cxn>
                <a:cxn ang="0">
                  <a:pos x="T6" y="T7"/>
                </a:cxn>
                <a:cxn ang="0">
                  <a:pos x="T8" y="T9"/>
                </a:cxn>
                <a:cxn ang="0">
                  <a:pos x="T10" y="T11"/>
                </a:cxn>
              </a:cxnLst>
              <a:rect l="0" t="0" r="r" b="b"/>
              <a:pathLst>
                <a:path w="20" h="24">
                  <a:moveTo>
                    <a:pt x="4" y="0"/>
                  </a:moveTo>
                  <a:lnTo>
                    <a:pt x="0" y="16"/>
                  </a:lnTo>
                  <a:lnTo>
                    <a:pt x="4" y="23"/>
                  </a:lnTo>
                  <a:lnTo>
                    <a:pt x="9" y="23"/>
                  </a:lnTo>
                  <a:lnTo>
                    <a:pt x="14" y="4"/>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506" name="Freeform 505"/>
            <p:cNvSpPr>
              <a:spLocks/>
            </p:cNvSpPr>
            <p:nvPr/>
          </p:nvSpPr>
          <p:spPr bwMode="auto">
            <a:xfrm>
              <a:off x="8383" y="554"/>
              <a:ext cx="46" cy="20"/>
            </a:xfrm>
            <a:custGeom>
              <a:avLst/>
              <a:gdLst>
                <a:gd name="T0" fmla="*/ 0 w 46"/>
                <a:gd name="T1" fmla="*/ 4 h 20"/>
                <a:gd name="T2" fmla="*/ 45 w 46"/>
                <a:gd name="T3" fmla="*/ 4 h 20"/>
              </a:gdLst>
              <a:ahLst/>
              <a:cxnLst>
                <a:cxn ang="0">
                  <a:pos x="T0" y="T1"/>
                </a:cxn>
                <a:cxn ang="0">
                  <a:pos x="T2" y="T3"/>
                </a:cxn>
              </a:cxnLst>
              <a:rect l="0" t="0" r="r" b="b"/>
              <a:pathLst>
                <a:path w="46" h="20">
                  <a:moveTo>
                    <a:pt x="0" y="4"/>
                  </a:moveTo>
                  <a:lnTo>
                    <a:pt x="45" y="4"/>
                  </a:lnTo>
                </a:path>
              </a:pathLst>
            </a:custGeom>
            <a:noFill/>
            <a:ln w="7366">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AU"/>
            </a:p>
          </p:txBody>
        </p:sp>
        <p:sp>
          <p:nvSpPr>
            <p:cNvPr id="507" name="Freeform 506"/>
            <p:cNvSpPr>
              <a:spLocks/>
            </p:cNvSpPr>
            <p:nvPr/>
          </p:nvSpPr>
          <p:spPr bwMode="auto">
            <a:xfrm>
              <a:off x="8366" y="552"/>
              <a:ext cx="20" cy="20"/>
            </a:xfrm>
            <a:custGeom>
              <a:avLst/>
              <a:gdLst>
                <a:gd name="T0" fmla="*/ 7 w 20"/>
                <a:gd name="T1" fmla="*/ 0 h 20"/>
                <a:gd name="T2" fmla="*/ 2 w 20"/>
                <a:gd name="T3" fmla="*/ 2 h 20"/>
                <a:gd name="T4" fmla="*/ 0 w 20"/>
                <a:gd name="T5" fmla="*/ 7 h 20"/>
                <a:gd name="T6" fmla="*/ 2 w 20"/>
                <a:gd name="T7" fmla="*/ 7 h 20"/>
                <a:gd name="T8" fmla="*/ 16 w 20"/>
                <a:gd name="T9" fmla="*/ 12 h 20"/>
                <a:gd name="T10" fmla="*/ 16 w 20"/>
                <a:gd name="T11" fmla="*/ 2 h 20"/>
                <a:gd name="T12" fmla="*/ 7 w 20"/>
                <a:gd name="T13" fmla="*/ 0 h 20"/>
              </a:gdLst>
              <a:ahLst/>
              <a:cxnLst>
                <a:cxn ang="0">
                  <a:pos x="T0" y="T1"/>
                </a:cxn>
                <a:cxn ang="0">
                  <a:pos x="T2" y="T3"/>
                </a:cxn>
                <a:cxn ang="0">
                  <a:pos x="T4" y="T5"/>
                </a:cxn>
                <a:cxn ang="0">
                  <a:pos x="T6" y="T7"/>
                </a:cxn>
                <a:cxn ang="0">
                  <a:pos x="T8" y="T9"/>
                </a:cxn>
                <a:cxn ang="0">
                  <a:pos x="T10" y="T11"/>
                </a:cxn>
                <a:cxn ang="0">
                  <a:pos x="T12" y="T13"/>
                </a:cxn>
              </a:cxnLst>
              <a:rect l="0" t="0" r="r" b="b"/>
              <a:pathLst>
                <a:path w="20" h="20">
                  <a:moveTo>
                    <a:pt x="7" y="0"/>
                  </a:moveTo>
                  <a:lnTo>
                    <a:pt x="2" y="2"/>
                  </a:lnTo>
                  <a:lnTo>
                    <a:pt x="0" y="7"/>
                  </a:lnTo>
                  <a:lnTo>
                    <a:pt x="2" y="7"/>
                  </a:lnTo>
                  <a:lnTo>
                    <a:pt x="16" y="12"/>
                  </a:lnTo>
                  <a:lnTo>
                    <a:pt x="16" y="2"/>
                  </a:lnTo>
                  <a:lnTo>
                    <a:pt x="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508" name="Freeform 507"/>
            <p:cNvSpPr>
              <a:spLocks/>
            </p:cNvSpPr>
            <p:nvPr/>
          </p:nvSpPr>
          <p:spPr bwMode="auto">
            <a:xfrm>
              <a:off x="8369" y="540"/>
              <a:ext cx="20" cy="20"/>
            </a:xfrm>
            <a:custGeom>
              <a:avLst/>
              <a:gdLst>
                <a:gd name="T0" fmla="*/ 7 w 20"/>
                <a:gd name="T1" fmla="*/ 0 h 20"/>
                <a:gd name="T2" fmla="*/ 4 w 20"/>
                <a:gd name="T3" fmla="*/ 2 h 20"/>
                <a:gd name="T4" fmla="*/ 0 w 20"/>
                <a:gd name="T5" fmla="*/ 14 h 20"/>
                <a:gd name="T6" fmla="*/ 9 w 20"/>
                <a:gd name="T7" fmla="*/ 19 h 20"/>
                <a:gd name="T8" fmla="*/ 14 w 20"/>
                <a:gd name="T9" fmla="*/ 7 h 20"/>
                <a:gd name="T10" fmla="*/ 7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7" y="0"/>
                  </a:moveTo>
                  <a:lnTo>
                    <a:pt x="4" y="2"/>
                  </a:lnTo>
                  <a:lnTo>
                    <a:pt x="0" y="14"/>
                  </a:lnTo>
                  <a:lnTo>
                    <a:pt x="9" y="19"/>
                  </a:lnTo>
                  <a:lnTo>
                    <a:pt x="14" y="7"/>
                  </a:lnTo>
                  <a:lnTo>
                    <a:pt x="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509" name="Freeform 508"/>
            <p:cNvSpPr>
              <a:spLocks/>
            </p:cNvSpPr>
            <p:nvPr/>
          </p:nvSpPr>
          <p:spPr bwMode="auto">
            <a:xfrm>
              <a:off x="8376" y="530"/>
              <a:ext cx="20" cy="20"/>
            </a:xfrm>
            <a:custGeom>
              <a:avLst/>
              <a:gdLst>
                <a:gd name="T0" fmla="*/ 11 w 20"/>
                <a:gd name="T1" fmla="*/ 0 h 20"/>
                <a:gd name="T2" fmla="*/ 0 w 20"/>
                <a:gd name="T3" fmla="*/ 9 h 20"/>
                <a:gd name="T4" fmla="*/ 4 w 20"/>
                <a:gd name="T5" fmla="*/ 19 h 20"/>
                <a:gd name="T6" fmla="*/ 16 w 20"/>
                <a:gd name="T7" fmla="*/ 9 h 20"/>
                <a:gd name="T8" fmla="*/ 11 w 20"/>
                <a:gd name="T9" fmla="*/ 0 h 20"/>
              </a:gdLst>
              <a:ahLst/>
              <a:cxnLst>
                <a:cxn ang="0">
                  <a:pos x="T0" y="T1"/>
                </a:cxn>
                <a:cxn ang="0">
                  <a:pos x="T2" y="T3"/>
                </a:cxn>
                <a:cxn ang="0">
                  <a:pos x="T4" y="T5"/>
                </a:cxn>
                <a:cxn ang="0">
                  <a:pos x="T6" y="T7"/>
                </a:cxn>
                <a:cxn ang="0">
                  <a:pos x="T8" y="T9"/>
                </a:cxn>
              </a:cxnLst>
              <a:rect l="0" t="0" r="r" b="b"/>
              <a:pathLst>
                <a:path w="20" h="20">
                  <a:moveTo>
                    <a:pt x="11" y="0"/>
                  </a:moveTo>
                  <a:lnTo>
                    <a:pt x="0" y="9"/>
                  </a:lnTo>
                  <a:lnTo>
                    <a:pt x="4" y="19"/>
                  </a:lnTo>
                  <a:lnTo>
                    <a:pt x="16" y="9"/>
                  </a:lnTo>
                  <a:lnTo>
                    <a:pt x="11"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510" name="Freeform 509"/>
            <p:cNvSpPr>
              <a:spLocks/>
            </p:cNvSpPr>
            <p:nvPr/>
          </p:nvSpPr>
          <p:spPr bwMode="auto">
            <a:xfrm>
              <a:off x="8388" y="523"/>
              <a:ext cx="29" cy="20"/>
            </a:xfrm>
            <a:custGeom>
              <a:avLst/>
              <a:gdLst>
                <a:gd name="T0" fmla="*/ 28 w 29"/>
                <a:gd name="T1" fmla="*/ 0 h 20"/>
                <a:gd name="T2" fmla="*/ 26 w 29"/>
                <a:gd name="T3" fmla="*/ 0 h 20"/>
                <a:gd name="T4" fmla="*/ 0 w 29"/>
                <a:gd name="T5" fmla="*/ 7 h 20"/>
                <a:gd name="T6" fmla="*/ 4 w 29"/>
                <a:gd name="T7" fmla="*/ 16 h 20"/>
                <a:gd name="T8" fmla="*/ 28 w 29"/>
                <a:gd name="T9" fmla="*/ 9 h 20"/>
                <a:gd name="T10" fmla="*/ 28 w 29"/>
                <a:gd name="T11" fmla="*/ 0 h 20"/>
              </a:gdLst>
              <a:ahLst/>
              <a:cxnLst>
                <a:cxn ang="0">
                  <a:pos x="T0" y="T1"/>
                </a:cxn>
                <a:cxn ang="0">
                  <a:pos x="T2" y="T3"/>
                </a:cxn>
                <a:cxn ang="0">
                  <a:pos x="T4" y="T5"/>
                </a:cxn>
                <a:cxn ang="0">
                  <a:pos x="T6" y="T7"/>
                </a:cxn>
                <a:cxn ang="0">
                  <a:pos x="T8" y="T9"/>
                </a:cxn>
                <a:cxn ang="0">
                  <a:pos x="T10" y="T11"/>
                </a:cxn>
              </a:cxnLst>
              <a:rect l="0" t="0" r="r" b="b"/>
              <a:pathLst>
                <a:path w="29" h="20">
                  <a:moveTo>
                    <a:pt x="28" y="0"/>
                  </a:moveTo>
                  <a:lnTo>
                    <a:pt x="26" y="0"/>
                  </a:lnTo>
                  <a:lnTo>
                    <a:pt x="0" y="7"/>
                  </a:lnTo>
                  <a:lnTo>
                    <a:pt x="4" y="16"/>
                  </a:lnTo>
                  <a:lnTo>
                    <a:pt x="28" y="9"/>
                  </a:lnTo>
                  <a:lnTo>
                    <a:pt x="28"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511" name="Freeform 510"/>
            <p:cNvSpPr>
              <a:spLocks/>
            </p:cNvSpPr>
            <p:nvPr/>
          </p:nvSpPr>
          <p:spPr bwMode="auto">
            <a:xfrm>
              <a:off x="8412" y="523"/>
              <a:ext cx="26" cy="24"/>
            </a:xfrm>
            <a:custGeom>
              <a:avLst/>
              <a:gdLst>
                <a:gd name="T0" fmla="*/ 4 w 26"/>
                <a:gd name="T1" fmla="*/ 0 h 24"/>
                <a:gd name="T2" fmla="*/ 0 w 26"/>
                <a:gd name="T3" fmla="*/ 9 h 24"/>
                <a:gd name="T4" fmla="*/ 19 w 26"/>
                <a:gd name="T5" fmla="*/ 24 h 24"/>
                <a:gd name="T6" fmla="*/ 26 w 26"/>
                <a:gd name="T7" fmla="*/ 21 h 24"/>
                <a:gd name="T8" fmla="*/ 26 w 26"/>
                <a:gd name="T9" fmla="*/ 16 h 24"/>
                <a:gd name="T10" fmla="*/ 4 w 26"/>
                <a:gd name="T11" fmla="*/ 0 h 24"/>
              </a:gdLst>
              <a:ahLst/>
              <a:cxnLst>
                <a:cxn ang="0">
                  <a:pos x="T0" y="T1"/>
                </a:cxn>
                <a:cxn ang="0">
                  <a:pos x="T2" y="T3"/>
                </a:cxn>
                <a:cxn ang="0">
                  <a:pos x="T4" y="T5"/>
                </a:cxn>
                <a:cxn ang="0">
                  <a:pos x="T6" y="T7"/>
                </a:cxn>
                <a:cxn ang="0">
                  <a:pos x="T8" y="T9"/>
                </a:cxn>
                <a:cxn ang="0">
                  <a:pos x="T10" y="T11"/>
                </a:cxn>
              </a:cxnLst>
              <a:rect l="0" t="0" r="r" b="b"/>
              <a:pathLst>
                <a:path w="26" h="24">
                  <a:moveTo>
                    <a:pt x="4" y="0"/>
                  </a:moveTo>
                  <a:lnTo>
                    <a:pt x="0" y="9"/>
                  </a:lnTo>
                  <a:lnTo>
                    <a:pt x="19" y="24"/>
                  </a:lnTo>
                  <a:lnTo>
                    <a:pt x="26" y="21"/>
                  </a:lnTo>
                  <a:lnTo>
                    <a:pt x="26" y="16"/>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512" name="Freeform 511"/>
            <p:cNvSpPr>
              <a:spLocks/>
            </p:cNvSpPr>
            <p:nvPr/>
          </p:nvSpPr>
          <p:spPr bwMode="auto">
            <a:xfrm>
              <a:off x="8513" y="485"/>
              <a:ext cx="45" cy="50"/>
            </a:xfrm>
            <a:custGeom>
              <a:avLst/>
              <a:gdLst>
                <a:gd name="T0" fmla="*/ 36 w 45"/>
                <a:gd name="T1" fmla="*/ 0 h 50"/>
                <a:gd name="T2" fmla="*/ 9 w 45"/>
                <a:gd name="T3" fmla="*/ 14 h 50"/>
                <a:gd name="T4" fmla="*/ 0 w 45"/>
                <a:gd name="T5" fmla="*/ 26 h 50"/>
                <a:gd name="T6" fmla="*/ 0 w 45"/>
                <a:gd name="T7" fmla="*/ 35 h 50"/>
                <a:gd name="T8" fmla="*/ 14 w 45"/>
                <a:gd name="T9" fmla="*/ 50 h 50"/>
                <a:gd name="T10" fmla="*/ 36 w 45"/>
                <a:gd name="T11" fmla="*/ 45 h 50"/>
                <a:gd name="T12" fmla="*/ 45 w 45"/>
                <a:gd name="T13" fmla="*/ 21 h 50"/>
                <a:gd name="T14" fmla="*/ 43 w 45"/>
                <a:gd name="T15" fmla="*/ 4 h 50"/>
                <a:gd name="T16" fmla="*/ 36 w 45"/>
                <a:gd name="T17"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5" h="50">
                  <a:moveTo>
                    <a:pt x="36" y="0"/>
                  </a:moveTo>
                  <a:lnTo>
                    <a:pt x="9" y="14"/>
                  </a:lnTo>
                  <a:lnTo>
                    <a:pt x="0" y="26"/>
                  </a:lnTo>
                  <a:lnTo>
                    <a:pt x="0" y="35"/>
                  </a:lnTo>
                  <a:lnTo>
                    <a:pt x="14" y="50"/>
                  </a:lnTo>
                  <a:lnTo>
                    <a:pt x="36" y="45"/>
                  </a:lnTo>
                  <a:lnTo>
                    <a:pt x="45" y="21"/>
                  </a:lnTo>
                  <a:lnTo>
                    <a:pt x="43" y="4"/>
                  </a:lnTo>
                  <a:lnTo>
                    <a:pt x="36" y="0"/>
                  </a:lnTo>
                </a:path>
              </a:pathLst>
            </a:custGeom>
            <a:solidFill>
              <a:srgbClr val="545454"/>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513" name="Freeform 512"/>
            <p:cNvSpPr>
              <a:spLocks/>
            </p:cNvSpPr>
            <p:nvPr/>
          </p:nvSpPr>
          <p:spPr bwMode="auto">
            <a:xfrm>
              <a:off x="8505" y="514"/>
              <a:ext cx="24" cy="24"/>
            </a:xfrm>
            <a:custGeom>
              <a:avLst/>
              <a:gdLst>
                <a:gd name="T0" fmla="*/ 7 w 24"/>
                <a:gd name="T1" fmla="*/ 0 h 24"/>
                <a:gd name="T2" fmla="*/ 0 w 24"/>
                <a:gd name="T3" fmla="*/ 7 h 24"/>
                <a:gd name="T4" fmla="*/ 19 w 24"/>
                <a:gd name="T5" fmla="*/ 23 h 24"/>
                <a:gd name="T6" fmla="*/ 23 w 24"/>
                <a:gd name="T7" fmla="*/ 19 h 24"/>
                <a:gd name="T8" fmla="*/ 7 w 24"/>
                <a:gd name="T9" fmla="*/ 0 h 24"/>
              </a:gdLst>
              <a:ahLst/>
              <a:cxnLst>
                <a:cxn ang="0">
                  <a:pos x="T0" y="T1"/>
                </a:cxn>
                <a:cxn ang="0">
                  <a:pos x="T2" y="T3"/>
                </a:cxn>
                <a:cxn ang="0">
                  <a:pos x="T4" y="T5"/>
                </a:cxn>
                <a:cxn ang="0">
                  <a:pos x="T6" y="T7"/>
                </a:cxn>
                <a:cxn ang="0">
                  <a:pos x="T8" y="T9"/>
                </a:cxn>
              </a:cxnLst>
              <a:rect l="0" t="0" r="r" b="b"/>
              <a:pathLst>
                <a:path w="24" h="24">
                  <a:moveTo>
                    <a:pt x="7" y="0"/>
                  </a:moveTo>
                  <a:lnTo>
                    <a:pt x="0" y="7"/>
                  </a:lnTo>
                  <a:lnTo>
                    <a:pt x="19" y="23"/>
                  </a:lnTo>
                  <a:lnTo>
                    <a:pt x="23" y="19"/>
                  </a:lnTo>
                  <a:lnTo>
                    <a:pt x="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514" name="Freeform 513"/>
            <p:cNvSpPr>
              <a:spLocks/>
            </p:cNvSpPr>
            <p:nvPr/>
          </p:nvSpPr>
          <p:spPr bwMode="auto">
            <a:xfrm>
              <a:off x="8508" y="509"/>
              <a:ext cx="20" cy="20"/>
            </a:xfrm>
            <a:custGeom>
              <a:avLst/>
              <a:gdLst>
                <a:gd name="T0" fmla="*/ 0 w 20"/>
                <a:gd name="T1" fmla="*/ 0 h 20"/>
                <a:gd name="T2" fmla="*/ 0 w 20"/>
                <a:gd name="T3" fmla="*/ 11 h 20"/>
                <a:gd name="T4" fmla="*/ 9 w 20"/>
                <a:gd name="T5" fmla="*/ 11 h 20"/>
                <a:gd name="T6" fmla="*/ 9 w 20"/>
                <a:gd name="T7" fmla="*/ 2 h 20"/>
                <a:gd name="T8" fmla="*/ 0 w 20"/>
                <a:gd name="T9" fmla="*/ 0 h 20"/>
              </a:gdLst>
              <a:ahLst/>
              <a:cxnLst>
                <a:cxn ang="0">
                  <a:pos x="T0" y="T1"/>
                </a:cxn>
                <a:cxn ang="0">
                  <a:pos x="T2" y="T3"/>
                </a:cxn>
                <a:cxn ang="0">
                  <a:pos x="T4" y="T5"/>
                </a:cxn>
                <a:cxn ang="0">
                  <a:pos x="T6" y="T7"/>
                </a:cxn>
                <a:cxn ang="0">
                  <a:pos x="T8" y="T9"/>
                </a:cxn>
              </a:cxnLst>
              <a:rect l="0" t="0" r="r" b="b"/>
              <a:pathLst>
                <a:path w="20" h="20">
                  <a:moveTo>
                    <a:pt x="0" y="0"/>
                  </a:moveTo>
                  <a:lnTo>
                    <a:pt x="0" y="11"/>
                  </a:lnTo>
                  <a:lnTo>
                    <a:pt x="9" y="11"/>
                  </a:lnTo>
                  <a:lnTo>
                    <a:pt x="9" y="2"/>
                  </a:lnTo>
                  <a:lnTo>
                    <a:pt x="0"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515" name="Freeform 514"/>
            <p:cNvSpPr>
              <a:spLocks/>
            </p:cNvSpPr>
            <p:nvPr/>
          </p:nvSpPr>
          <p:spPr bwMode="auto">
            <a:xfrm>
              <a:off x="8508" y="494"/>
              <a:ext cx="20" cy="20"/>
            </a:xfrm>
            <a:custGeom>
              <a:avLst/>
              <a:gdLst>
                <a:gd name="T0" fmla="*/ 12 w 20"/>
                <a:gd name="T1" fmla="*/ 0 h 20"/>
                <a:gd name="T2" fmla="*/ 0 w 20"/>
                <a:gd name="T3" fmla="*/ 14 h 20"/>
                <a:gd name="T4" fmla="*/ 9 w 20"/>
                <a:gd name="T5" fmla="*/ 19 h 20"/>
                <a:gd name="T6" fmla="*/ 19 w 20"/>
                <a:gd name="T7" fmla="*/ 7 h 20"/>
                <a:gd name="T8" fmla="*/ 12 w 20"/>
                <a:gd name="T9" fmla="*/ 0 h 20"/>
              </a:gdLst>
              <a:ahLst/>
              <a:cxnLst>
                <a:cxn ang="0">
                  <a:pos x="T0" y="T1"/>
                </a:cxn>
                <a:cxn ang="0">
                  <a:pos x="T2" y="T3"/>
                </a:cxn>
                <a:cxn ang="0">
                  <a:pos x="T4" y="T5"/>
                </a:cxn>
                <a:cxn ang="0">
                  <a:pos x="T6" y="T7"/>
                </a:cxn>
                <a:cxn ang="0">
                  <a:pos x="T8" y="T9"/>
                </a:cxn>
              </a:cxnLst>
              <a:rect l="0" t="0" r="r" b="b"/>
              <a:pathLst>
                <a:path w="20" h="20">
                  <a:moveTo>
                    <a:pt x="12" y="0"/>
                  </a:moveTo>
                  <a:lnTo>
                    <a:pt x="0" y="14"/>
                  </a:lnTo>
                  <a:lnTo>
                    <a:pt x="9" y="19"/>
                  </a:lnTo>
                  <a:lnTo>
                    <a:pt x="19" y="7"/>
                  </a:lnTo>
                  <a:lnTo>
                    <a:pt x="12"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516" name="Freeform 515"/>
            <p:cNvSpPr>
              <a:spLocks/>
            </p:cNvSpPr>
            <p:nvPr/>
          </p:nvSpPr>
          <p:spPr bwMode="auto">
            <a:xfrm>
              <a:off x="8520" y="480"/>
              <a:ext cx="31" cy="24"/>
            </a:xfrm>
            <a:custGeom>
              <a:avLst/>
              <a:gdLst>
                <a:gd name="T0" fmla="*/ 31 w 31"/>
                <a:gd name="T1" fmla="*/ 0 h 24"/>
                <a:gd name="T2" fmla="*/ 28 w 31"/>
                <a:gd name="T3" fmla="*/ 0 h 24"/>
                <a:gd name="T4" fmla="*/ 0 w 31"/>
                <a:gd name="T5" fmla="*/ 14 h 24"/>
                <a:gd name="T6" fmla="*/ 4 w 31"/>
                <a:gd name="T7" fmla="*/ 23 h 24"/>
                <a:gd name="T8" fmla="*/ 31 w 31"/>
                <a:gd name="T9" fmla="*/ 9 h 24"/>
                <a:gd name="T10" fmla="*/ 31 w 31"/>
                <a:gd name="T11" fmla="*/ 0 h 24"/>
              </a:gdLst>
              <a:ahLst/>
              <a:cxnLst>
                <a:cxn ang="0">
                  <a:pos x="T0" y="T1"/>
                </a:cxn>
                <a:cxn ang="0">
                  <a:pos x="T2" y="T3"/>
                </a:cxn>
                <a:cxn ang="0">
                  <a:pos x="T4" y="T5"/>
                </a:cxn>
                <a:cxn ang="0">
                  <a:pos x="T6" y="T7"/>
                </a:cxn>
                <a:cxn ang="0">
                  <a:pos x="T8" y="T9"/>
                </a:cxn>
                <a:cxn ang="0">
                  <a:pos x="T10" y="T11"/>
                </a:cxn>
              </a:cxnLst>
              <a:rect l="0" t="0" r="r" b="b"/>
              <a:pathLst>
                <a:path w="31" h="24">
                  <a:moveTo>
                    <a:pt x="31" y="0"/>
                  </a:moveTo>
                  <a:lnTo>
                    <a:pt x="28" y="0"/>
                  </a:lnTo>
                  <a:lnTo>
                    <a:pt x="0" y="14"/>
                  </a:lnTo>
                  <a:lnTo>
                    <a:pt x="4" y="23"/>
                  </a:lnTo>
                  <a:lnTo>
                    <a:pt x="31" y="9"/>
                  </a:lnTo>
                  <a:lnTo>
                    <a:pt x="31"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517" name="Freeform 516"/>
            <p:cNvSpPr>
              <a:spLocks/>
            </p:cNvSpPr>
            <p:nvPr/>
          </p:nvSpPr>
          <p:spPr bwMode="auto">
            <a:xfrm>
              <a:off x="8546" y="480"/>
              <a:ext cx="20" cy="20"/>
            </a:xfrm>
            <a:custGeom>
              <a:avLst/>
              <a:gdLst>
                <a:gd name="T0" fmla="*/ 4 w 20"/>
                <a:gd name="T1" fmla="*/ 0 h 20"/>
                <a:gd name="T2" fmla="*/ 0 w 20"/>
                <a:gd name="T3" fmla="*/ 9 h 20"/>
                <a:gd name="T4" fmla="*/ 7 w 20"/>
                <a:gd name="T5" fmla="*/ 14 h 20"/>
                <a:gd name="T6" fmla="*/ 14 w 20"/>
                <a:gd name="T7" fmla="*/ 9 h 20"/>
                <a:gd name="T8" fmla="*/ 14 w 20"/>
                <a:gd name="T9" fmla="*/ 7 h 20"/>
                <a:gd name="T10" fmla="*/ 4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4" y="0"/>
                  </a:moveTo>
                  <a:lnTo>
                    <a:pt x="0" y="9"/>
                  </a:lnTo>
                  <a:lnTo>
                    <a:pt x="7" y="14"/>
                  </a:lnTo>
                  <a:lnTo>
                    <a:pt x="14" y="9"/>
                  </a:lnTo>
                  <a:lnTo>
                    <a:pt x="14" y="7"/>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518" name="Freeform 517"/>
            <p:cNvSpPr>
              <a:spLocks/>
            </p:cNvSpPr>
            <p:nvPr/>
          </p:nvSpPr>
          <p:spPr bwMode="auto">
            <a:xfrm>
              <a:off x="8551" y="490"/>
              <a:ext cx="20" cy="20"/>
            </a:xfrm>
            <a:custGeom>
              <a:avLst/>
              <a:gdLst>
                <a:gd name="T0" fmla="*/ 9 w 20"/>
                <a:gd name="T1" fmla="*/ 0 h 20"/>
                <a:gd name="T2" fmla="*/ 0 w 20"/>
                <a:gd name="T3" fmla="*/ 0 h 20"/>
                <a:gd name="T4" fmla="*/ 2 w 20"/>
                <a:gd name="T5" fmla="*/ 16 h 20"/>
                <a:gd name="T6" fmla="*/ 11 w 20"/>
                <a:gd name="T7" fmla="*/ 19 h 20"/>
                <a:gd name="T8" fmla="*/ 11 w 20"/>
                <a:gd name="T9" fmla="*/ 16 h 20"/>
                <a:gd name="T10" fmla="*/ 9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9" y="0"/>
                  </a:moveTo>
                  <a:lnTo>
                    <a:pt x="0" y="0"/>
                  </a:lnTo>
                  <a:lnTo>
                    <a:pt x="2" y="16"/>
                  </a:lnTo>
                  <a:lnTo>
                    <a:pt x="11" y="19"/>
                  </a:lnTo>
                  <a:lnTo>
                    <a:pt x="11" y="16"/>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519" name="Freeform 518"/>
            <p:cNvSpPr>
              <a:spLocks/>
            </p:cNvSpPr>
            <p:nvPr/>
          </p:nvSpPr>
          <p:spPr bwMode="auto">
            <a:xfrm>
              <a:off x="8544" y="504"/>
              <a:ext cx="20" cy="31"/>
            </a:xfrm>
            <a:custGeom>
              <a:avLst/>
              <a:gdLst>
                <a:gd name="T0" fmla="*/ 9 w 20"/>
                <a:gd name="T1" fmla="*/ 0 h 31"/>
                <a:gd name="T2" fmla="*/ 0 w 20"/>
                <a:gd name="T3" fmla="*/ 23 h 31"/>
                <a:gd name="T4" fmla="*/ 4 w 20"/>
                <a:gd name="T5" fmla="*/ 31 h 31"/>
                <a:gd name="T6" fmla="*/ 7 w 20"/>
                <a:gd name="T7" fmla="*/ 31 h 31"/>
                <a:gd name="T8" fmla="*/ 19 w 20"/>
                <a:gd name="T9" fmla="*/ 4 h 31"/>
                <a:gd name="T10" fmla="*/ 9 w 20"/>
                <a:gd name="T11" fmla="*/ 0 h 31"/>
              </a:gdLst>
              <a:ahLst/>
              <a:cxnLst>
                <a:cxn ang="0">
                  <a:pos x="T0" y="T1"/>
                </a:cxn>
                <a:cxn ang="0">
                  <a:pos x="T2" y="T3"/>
                </a:cxn>
                <a:cxn ang="0">
                  <a:pos x="T4" y="T5"/>
                </a:cxn>
                <a:cxn ang="0">
                  <a:pos x="T6" y="T7"/>
                </a:cxn>
                <a:cxn ang="0">
                  <a:pos x="T8" y="T9"/>
                </a:cxn>
                <a:cxn ang="0">
                  <a:pos x="T10" y="T11"/>
                </a:cxn>
              </a:cxnLst>
              <a:rect l="0" t="0" r="r" b="b"/>
              <a:pathLst>
                <a:path w="20" h="31">
                  <a:moveTo>
                    <a:pt x="9" y="0"/>
                  </a:moveTo>
                  <a:lnTo>
                    <a:pt x="0" y="23"/>
                  </a:lnTo>
                  <a:lnTo>
                    <a:pt x="4" y="31"/>
                  </a:lnTo>
                  <a:lnTo>
                    <a:pt x="7" y="31"/>
                  </a:lnTo>
                  <a:lnTo>
                    <a:pt x="19" y="4"/>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520" name="Freeform 519"/>
            <p:cNvSpPr>
              <a:spLocks/>
            </p:cNvSpPr>
            <p:nvPr/>
          </p:nvSpPr>
          <p:spPr bwMode="auto">
            <a:xfrm>
              <a:off x="8525" y="525"/>
              <a:ext cx="24" cy="20"/>
            </a:xfrm>
            <a:custGeom>
              <a:avLst/>
              <a:gdLst>
                <a:gd name="T0" fmla="*/ 23 w 24"/>
                <a:gd name="T1" fmla="*/ 0 h 20"/>
                <a:gd name="T2" fmla="*/ 2 w 24"/>
                <a:gd name="T3" fmla="*/ 4 h 20"/>
                <a:gd name="T4" fmla="*/ 0 w 24"/>
                <a:gd name="T5" fmla="*/ 12 h 20"/>
                <a:gd name="T6" fmla="*/ 0 w 24"/>
                <a:gd name="T7" fmla="*/ 14 h 20"/>
                <a:gd name="T8" fmla="*/ 23 w 24"/>
                <a:gd name="T9" fmla="*/ 9 h 20"/>
                <a:gd name="T10" fmla="*/ 23 w 24"/>
                <a:gd name="T11" fmla="*/ 0 h 20"/>
              </a:gdLst>
              <a:ahLst/>
              <a:cxnLst>
                <a:cxn ang="0">
                  <a:pos x="T0" y="T1"/>
                </a:cxn>
                <a:cxn ang="0">
                  <a:pos x="T2" y="T3"/>
                </a:cxn>
                <a:cxn ang="0">
                  <a:pos x="T4" y="T5"/>
                </a:cxn>
                <a:cxn ang="0">
                  <a:pos x="T6" y="T7"/>
                </a:cxn>
                <a:cxn ang="0">
                  <a:pos x="T8" y="T9"/>
                </a:cxn>
                <a:cxn ang="0">
                  <a:pos x="T10" y="T11"/>
                </a:cxn>
              </a:cxnLst>
              <a:rect l="0" t="0" r="r" b="b"/>
              <a:pathLst>
                <a:path w="24" h="20">
                  <a:moveTo>
                    <a:pt x="23" y="0"/>
                  </a:moveTo>
                  <a:lnTo>
                    <a:pt x="2" y="4"/>
                  </a:lnTo>
                  <a:lnTo>
                    <a:pt x="0" y="12"/>
                  </a:lnTo>
                  <a:lnTo>
                    <a:pt x="0" y="14"/>
                  </a:lnTo>
                  <a:lnTo>
                    <a:pt x="23" y="9"/>
                  </a:lnTo>
                  <a:lnTo>
                    <a:pt x="23"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521" name="Freeform 520"/>
            <p:cNvSpPr>
              <a:spLocks/>
            </p:cNvSpPr>
            <p:nvPr/>
          </p:nvSpPr>
          <p:spPr bwMode="auto">
            <a:xfrm>
              <a:off x="8642" y="525"/>
              <a:ext cx="29" cy="34"/>
            </a:xfrm>
            <a:custGeom>
              <a:avLst/>
              <a:gdLst>
                <a:gd name="T0" fmla="*/ 4 w 29"/>
                <a:gd name="T1" fmla="*/ 0 h 34"/>
                <a:gd name="T2" fmla="*/ 0 w 29"/>
                <a:gd name="T3" fmla="*/ 4 h 34"/>
                <a:gd name="T4" fmla="*/ 0 w 29"/>
                <a:gd name="T5" fmla="*/ 28 h 34"/>
                <a:gd name="T6" fmla="*/ 11 w 29"/>
                <a:gd name="T7" fmla="*/ 33 h 34"/>
                <a:gd name="T8" fmla="*/ 28 w 29"/>
                <a:gd name="T9" fmla="*/ 24 h 34"/>
                <a:gd name="T10" fmla="*/ 26 w 29"/>
                <a:gd name="T11" fmla="*/ 9 h 34"/>
                <a:gd name="T12" fmla="*/ 4 w 29"/>
                <a:gd name="T13" fmla="*/ 0 h 34"/>
              </a:gdLst>
              <a:ahLst/>
              <a:cxnLst>
                <a:cxn ang="0">
                  <a:pos x="T0" y="T1"/>
                </a:cxn>
                <a:cxn ang="0">
                  <a:pos x="T2" y="T3"/>
                </a:cxn>
                <a:cxn ang="0">
                  <a:pos x="T4" y="T5"/>
                </a:cxn>
                <a:cxn ang="0">
                  <a:pos x="T6" y="T7"/>
                </a:cxn>
                <a:cxn ang="0">
                  <a:pos x="T8" y="T9"/>
                </a:cxn>
                <a:cxn ang="0">
                  <a:pos x="T10" y="T11"/>
                </a:cxn>
                <a:cxn ang="0">
                  <a:pos x="T12" y="T13"/>
                </a:cxn>
              </a:cxnLst>
              <a:rect l="0" t="0" r="r" b="b"/>
              <a:pathLst>
                <a:path w="29" h="34">
                  <a:moveTo>
                    <a:pt x="4" y="0"/>
                  </a:moveTo>
                  <a:lnTo>
                    <a:pt x="0" y="4"/>
                  </a:lnTo>
                  <a:lnTo>
                    <a:pt x="0" y="28"/>
                  </a:lnTo>
                  <a:lnTo>
                    <a:pt x="11" y="33"/>
                  </a:lnTo>
                  <a:lnTo>
                    <a:pt x="28" y="24"/>
                  </a:lnTo>
                  <a:lnTo>
                    <a:pt x="26" y="9"/>
                  </a:lnTo>
                  <a:lnTo>
                    <a:pt x="4" y="0"/>
                  </a:lnTo>
                </a:path>
              </a:pathLst>
            </a:custGeom>
            <a:solidFill>
              <a:srgbClr val="545454"/>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522" name="Freeform 521"/>
            <p:cNvSpPr>
              <a:spLocks/>
            </p:cNvSpPr>
            <p:nvPr/>
          </p:nvSpPr>
          <p:spPr bwMode="auto">
            <a:xfrm>
              <a:off x="8637" y="550"/>
              <a:ext cx="20" cy="20"/>
            </a:xfrm>
            <a:custGeom>
              <a:avLst/>
              <a:gdLst>
                <a:gd name="T0" fmla="*/ 7 w 20"/>
                <a:gd name="T1" fmla="*/ 0 h 20"/>
                <a:gd name="T2" fmla="*/ 0 w 20"/>
                <a:gd name="T3" fmla="*/ 4 h 20"/>
                <a:gd name="T4" fmla="*/ 0 w 20"/>
                <a:gd name="T5" fmla="*/ 7 h 20"/>
                <a:gd name="T6" fmla="*/ 14 w 20"/>
                <a:gd name="T7" fmla="*/ 14 h 20"/>
                <a:gd name="T8" fmla="*/ 19 w 20"/>
                <a:gd name="T9" fmla="*/ 4 h 20"/>
                <a:gd name="T10" fmla="*/ 7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7" y="0"/>
                  </a:moveTo>
                  <a:lnTo>
                    <a:pt x="0" y="4"/>
                  </a:lnTo>
                  <a:lnTo>
                    <a:pt x="0" y="7"/>
                  </a:lnTo>
                  <a:lnTo>
                    <a:pt x="14" y="14"/>
                  </a:lnTo>
                  <a:lnTo>
                    <a:pt x="19" y="4"/>
                  </a:lnTo>
                  <a:lnTo>
                    <a:pt x="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523" name="Freeform 522"/>
            <p:cNvSpPr>
              <a:spLocks/>
            </p:cNvSpPr>
            <p:nvPr/>
          </p:nvSpPr>
          <p:spPr bwMode="auto">
            <a:xfrm>
              <a:off x="8637" y="528"/>
              <a:ext cx="20" cy="26"/>
            </a:xfrm>
            <a:custGeom>
              <a:avLst/>
              <a:gdLst>
                <a:gd name="T0" fmla="*/ 2 w 20"/>
                <a:gd name="T1" fmla="*/ 0 h 26"/>
                <a:gd name="T2" fmla="*/ 0 w 20"/>
                <a:gd name="T3" fmla="*/ 0 h 26"/>
                <a:gd name="T4" fmla="*/ 0 w 20"/>
                <a:gd name="T5" fmla="*/ 26 h 26"/>
                <a:gd name="T6" fmla="*/ 9 w 20"/>
                <a:gd name="T7" fmla="*/ 26 h 26"/>
                <a:gd name="T8" fmla="*/ 9 w 20"/>
                <a:gd name="T9" fmla="*/ 2 h 26"/>
                <a:gd name="T10" fmla="*/ 2 w 20"/>
                <a:gd name="T11" fmla="*/ 0 h 26"/>
              </a:gdLst>
              <a:ahLst/>
              <a:cxnLst>
                <a:cxn ang="0">
                  <a:pos x="T0" y="T1"/>
                </a:cxn>
                <a:cxn ang="0">
                  <a:pos x="T2" y="T3"/>
                </a:cxn>
                <a:cxn ang="0">
                  <a:pos x="T4" y="T5"/>
                </a:cxn>
                <a:cxn ang="0">
                  <a:pos x="T6" y="T7"/>
                </a:cxn>
                <a:cxn ang="0">
                  <a:pos x="T8" y="T9"/>
                </a:cxn>
                <a:cxn ang="0">
                  <a:pos x="T10" y="T11"/>
                </a:cxn>
              </a:cxnLst>
              <a:rect l="0" t="0" r="r" b="b"/>
              <a:pathLst>
                <a:path w="20" h="26">
                  <a:moveTo>
                    <a:pt x="2" y="0"/>
                  </a:moveTo>
                  <a:lnTo>
                    <a:pt x="0" y="0"/>
                  </a:lnTo>
                  <a:lnTo>
                    <a:pt x="0" y="26"/>
                  </a:lnTo>
                  <a:lnTo>
                    <a:pt x="9" y="26"/>
                  </a:lnTo>
                  <a:lnTo>
                    <a:pt x="9" y="2"/>
                  </a:lnTo>
                  <a:lnTo>
                    <a:pt x="2"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524" name="Freeform 523"/>
            <p:cNvSpPr>
              <a:spLocks/>
            </p:cNvSpPr>
            <p:nvPr/>
          </p:nvSpPr>
          <p:spPr bwMode="auto">
            <a:xfrm>
              <a:off x="8640" y="521"/>
              <a:ext cx="20" cy="20"/>
            </a:xfrm>
            <a:custGeom>
              <a:avLst/>
              <a:gdLst>
                <a:gd name="T0" fmla="*/ 9 w 20"/>
                <a:gd name="T1" fmla="*/ 0 h 20"/>
                <a:gd name="T2" fmla="*/ 7 w 20"/>
                <a:gd name="T3" fmla="*/ 0 h 20"/>
                <a:gd name="T4" fmla="*/ 0 w 20"/>
                <a:gd name="T5" fmla="*/ 7 h 20"/>
                <a:gd name="T6" fmla="*/ 4 w 20"/>
                <a:gd name="T7" fmla="*/ 12 h 20"/>
                <a:gd name="T8" fmla="*/ 9 w 20"/>
                <a:gd name="T9" fmla="*/ 7 h 20"/>
                <a:gd name="T10" fmla="*/ 9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9" y="0"/>
                  </a:moveTo>
                  <a:lnTo>
                    <a:pt x="7" y="0"/>
                  </a:lnTo>
                  <a:lnTo>
                    <a:pt x="0" y="7"/>
                  </a:lnTo>
                  <a:lnTo>
                    <a:pt x="4" y="12"/>
                  </a:lnTo>
                  <a:lnTo>
                    <a:pt x="9" y="7"/>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525" name="Freeform 524"/>
            <p:cNvSpPr>
              <a:spLocks/>
            </p:cNvSpPr>
            <p:nvPr/>
          </p:nvSpPr>
          <p:spPr bwMode="auto">
            <a:xfrm>
              <a:off x="8645" y="521"/>
              <a:ext cx="29" cy="20"/>
            </a:xfrm>
            <a:custGeom>
              <a:avLst/>
              <a:gdLst>
                <a:gd name="T0" fmla="*/ 4 w 29"/>
                <a:gd name="T1" fmla="*/ 0 h 20"/>
                <a:gd name="T2" fmla="*/ 0 w 29"/>
                <a:gd name="T3" fmla="*/ 9 h 20"/>
                <a:gd name="T4" fmla="*/ 21 w 29"/>
                <a:gd name="T5" fmla="*/ 19 h 20"/>
                <a:gd name="T6" fmla="*/ 28 w 29"/>
                <a:gd name="T7" fmla="*/ 14 h 20"/>
                <a:gd name="T8" fmla="*/ 28 w 29"/>
                <a:gd name="T9" fmla="*/ 12 h 20"/>
                <a:gd name="T10" fmla="*/ 4 w 29"/>
                <a:gd name="T11" fmla="*/ 0 h 20"/>
              </a:gdLst>
              <a:ahLst/>
              <a:cxnLst>
                <a:cxn ang="0">
                  <a:pos x="T0" y="T1"/>
                </a:cxn>
                <a:cxn ang="0">
                  <a:pos x="T2" y="T3"/>
                </a:cxn>
                <a:cxn ang="0">
                  <a:pos x="T4" y="T5"/>
                </a:cxn>
                <a:cxn ang="0">
                  <a:pos x="T6" y="T7"/>
                </a:cxn>
                <a:cxn ang="0">
                  <a:pos x="T8" y="T9"/>
                </a:cxn>
                <a:cxn ang="0">
                  <a:pos x="T10" y="T11"/>
                </a:cxn>
              </a:cxnLst>
              <a:rect l="0" t="0" r="r" b="b"/>
              <a:pathLst>
                <a:path w="29" h="20">
                  <a:moveTo>
                    <a:pt x="4" y="0"/>
                  </a:moveTo>
                  <a:lnTo>
                    <a:pt x="0" y="9"/>
                  </a:lnTo>
                  <a:lnTo>
                    <a:pt x="21" y="19"/>
                  </a:lnTo>
                  <a:lnTo>
                    <a:pt x="28" y="14"/>
                  </a:lnTo>
                  <a:lnTo>
                    <a:pt x="28" y="12"/>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526" name="Freeform 525"/>
            <p:cNvSpPr>
              <a:spLocks/>
            </p:cNvSpPr>
            <p:nvPr/>
          </p:nvSpPr>
          <p:spPr bwMode="auto">
            <a:xfrm>
              <a:off x="8664" y="535"/>
              <a:ext cx="20" cy="20"/>
            </a:xfrm>
            <a:custGeom>
              <a:avLst/>
              <a:gdLst>
                <a:gd name="T0" fmla="*/ 9 w 20"/>
                <a:gd name="T1" fmla="*/ 0 h 20"/>
                <a:gd name="T2" fmla="*/ 0 w 20"/>
                <a:gd name="T3" fmla="*/ 0 h 20"/>
                <a:gd name="T4" fmla="*/ 2 w 20"/>
                <a:gd name="T5" fmla="*/ 14 h 20"/>
                <a:gd name="T6" fmla="*/ 9 w 20"/>
                <a:gd name="T7" fmla="*/ 19 h 20"/>
                <a:gd name="T8" fmla="*/ 12 w 20"/>
                <a:gd name="T9" fmla="*/ 16 h 20"/>
                <a:gd name="T10" fmla="*/ 9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9" y="0"/>
                  </a:moveTo>
                  <a:lnTo>
                    <a:pt x="0" y="0"/>
                  </a:lnTo>
                  <a:lnTo>
                    <a:pt x="2" y="14"/>
                  </a:lnTo>
                  <a:lnTo>
                    <a:pt x="9" y="19"/>
                  </a:lnTo>
                  <a:lnTo>
                    <a:pt x="12" y="16"/>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527" name="Freeform 526"/>
            <p:cNvSpPr>
              <a:spLocks/>
            </p:cNvSpPr>
            <p:nvPr/>
          </p:nvSpPr>
          <p:spPr bwMode="auto">
            <a:xfrm>
              <a:off x="8652" y="545"/>
              <a:ext cx="21" cy="20"/>
            </a:xfrm>
            <a:custGeom>
              <a:avLst/>
              <a:gdLst>
                <a:gd name="T0" fmla="*/ 16 w 21"/>
                <a:gd name="T1" fmla="*/ 0 h 20"/>
                <a:gd name="T2" fmla="*/ 0 w 21"/>
                <a:gd name="T3" fmla="*/ 9 h 20"/>
                <a:gd name="T4" fmla="*/ 0 w 21"/>
                <a:gd name="T5" fmla="*/ 19 h 20"/>
                <a:gd name="T6" fmla="*/ 2 w 21"/>
                <a:gd name="T7" fmla="*/ 19 h 20"/>
                <a:gd name="T8" fmla="*/ 21 w 21"/>
                <a:gd name="T9" fmla="*/ 9 h 20"/>
                <a:gd name="T10" fmla="*/ 16 w 21"/>
                <a:gd name="T11" fmla="*/ 0 h 20"/>
              </a:gdLst>
              <a:ahLst/>
              <a:cxnLst>
                <a:cxn ang="0">
                  <a:pos x="T0" y="T1"/>
                </a:cxn>
                <a:cxn ang="0">
                  <a:pos x="T2" y="T3"/>
                </a:cxn>
                <a:cxn ang="0">
                  <a:pos x="T4" y="T5"/>
                </a:cxn>
                <a:cxn ang="0">
                  <a:pos x="T6" y="T7"/>
                </a:cxn>
                <a:cxn ang="0">
                  <a:pos x="T8" y="T9"/>
                </a:cxn>
                <a:cxn ang="0">
                  <a:pos x="T10" y="T11"/>
                </a:cxn>
              </a:cxnLst>
              <a:rect l="0" t="0" r="r" b="b"/>
              <a:pathLst>
                <a:path w="21" h="20">
                  <a:moveTo>
                    <a:pt x="16" y="0"/>
                  </a:moveTo>
                  <a:lnTo>
                    <a:pt x="0" y="9"/>
                  </a:lnTo>
                  <a:lnTo>
                    <a:pt x="0" y="19"/>
                  </a:lnTo>
                  <a:lnTo>
                    <a:pt x="2" y="19"/>
                  </a:lnTo>
                  <a:lnTo>
                    <a:pt x="21" y="9"/>
                  </a:lnTo>
                  <a:lnTo>
                    <a:pt x="16"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nvGrpSpPr>
            <p:cNvPr id="528" name="Group 527"/>
            <p:cNvGrpSpPr>
              <a:grpSpLocks/>
            </p:cNvGrpSpPr>
            <p:nvPr/>
          </p:nvGrpSpPr>
          <p:grpSpPr bwMode="auto">
            <a:xfrm>
              <a:off x="8654" y="408"/>
              <a:ext cx="34" cy="38"/>
              <a:chOff x="8654" y="408"/>
              <a:chExt cx="34" cy="38"/>
            </a:xfrm>
          </p:grpSpPr>
          <p:sp>
            <p:nvSpPr>
              <p:cNvPr id="592" name="Freeform 591"/>
              <p:cNvSpPr>
                <a:spLocks/>
              </p:cNvSpPr>
              <p:nvPr/>
            </p:nvSpPr>
            <p:spPr bwMode="auto">
              <a:xfrm>
                <a:off x="8654" y="408"/>
                <a:ext cx="34" cy="38"/>
              </a:xfrm>
              <a:custGeom>
                <a:avLst/>
                <a:gdLst>
                  <a:gd name="T0" fmla="*/ 2 w 34"/>
                  <a:gd name="T1" fmla="*/ 7 h 38"/>
                  <a:gd name="T2" fmla="*/ 0 w 34"/>
                  <a:gd name="T3" fmla="*/ 33 h 38"/>
                  <a:gd name="T4" fmla="*/ 16 w 34"/>
                  <a:gd name="T5" fmla="*/ 38 h 38"/>
                  <a:gd name="T6" fmla="*/ 33 w 34"/>
                  <a:gd name="T7" fmla="*/ 28 h 38"/>
                  <a:gd name="T8" fmla="*/ 28 w 34"/>
                  <a:gd name="T9" fmla="*/ 14 h 38"/>
                  <a:gd name="T10" fmla="*/ 25 w 34"/>
                  <a:gd name="T11" fmla="*/ 9 h 38"/>
                  <a:gd name="T12" fmla="*/ 2 w 34"/>
                  <a:gd name="T13" fmla="*/ 9 h 38"/>
                  <a:gd name="T14" fmla="*/ 2 w 34"/>
                  <a:gd name="T15" fmla="*/ 7 h 3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4" h="38">
                    <a:moveTo>
                      <a:pt x="2" y="7"/>
                    </a:moveTo>
                    <a:lnTo>
                      <a:pt x="0" y="33"/>
                    </a:lnTo>
                    <a:lnTo>
                      <a:pt x="16" y="38"/>
                    </a:lnTo>
                    <a:lnTo>
                      <a:pt x="33" y="28"/>
                    </a:lnTo>
                    <a:lnTo>
                      <a:pt x="28" y="14"/>
                    </a:lnTo>
                    <a:lnTo>
                      <a:pt x="25" y="9"/>
                    </a:lnTo>
                    <a:lnTo>
                      <a:pt x="2" y="9"/>
                    </a:lnTo>
                    <a:lnTo>
                      <a:pt x="2" y="7"/>
                    </a:lnTo>
                  </a:path>
                </a:pathLst>
              </a:custGeom>
              <a:solidFill>
                <a:srgbClr val="545454"/>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593" name="Freeform 592"/>
              <p:cNvSpPr>
                <a:spLocks/>
              </p:cNvSpPr>
              <p:nvPr/>
            </p:nvSpPr>
            <p:spPr bwMode="auto">
              <a:xfrm>
                <a:off x="8654" y="408"/>
                <a:ext cx="34" cy="38"/>
              </a:xfrm>
              <a:custGeom>
                <a:avLst/>
                <a:gdLst>
                  <a:gd name="T0" fmla="*/ 19 w 34"/>
                  <a:gd name="T1" fmla="*/ 0 h 38"/>
                  <a:gd name="T2" fmla="*/ 7 w 34"/>
                  <a:gd name="T3" fmla="*/ 2 h 38"/>
                  <a:gd name="T4" fmla="*/ 2 w 34"/>
                  <a:gd name="T5" fmla="*/ 9 h 38"/>
                  <a:gd name="T6" fmla="*/ 25 w 34"/>
                  <a:gd name="T7" fmla="*/ 9 h 38"/>
                  <a:gd name="T8" fmla="*/ 19 w 34"/>
                  <a:gd name="T9" fmla="*/ 0 h 38"/>
                </a:gdLst>
                <a:ahLst/>
                <a:cxnLst>
                  <a:cxn ang="0">
                    <a:pos x="T0" y="T1"/>
                  </a:cxn>
                  <a:cxn ang="0">
                    <a:pos x="T2" y="T3"/>
                  </a:cxn>
                  <a:cxn ang="0">
                    <a:pos x="T4" y="T5"/>
                  </a:cxn>
                  <a:cxn ang="0">
                    <a:pos x="T6" y="T7"/>
                  </a:cxn>
                  <a:cxn ang="0">
                    <a:pos x="T8" y="T9"/>
                  </a:cxn>
                </a:cxnLst>
                <a:rect l="0" t="0" r="r" b="b"/>
                <a:pathLst>
                  <a:path w="34" h="38">
                    <a:moveTo>
                      <a:pt x="19" y="0"/>
                    </a:moveTo>
                    <a:lnTo>
                      <a:pt x="7" y="2"/>
                    </a:lnTo>
                    <a:lnTo>
                      <a:pt x="2" y="9"/>
                    </a:lnTo>
                    <a:lnTo>
                      <a:pt x="25" y="9"/>
                    </a:lnTo>
                    <a:lnTo>
                      <a:pt x="19" y="0"/>
                    </a:lnTo>
                  </a:path>
                </a:pathLst>
              </a:custGeom>
              <a:solidFill>
                <a:srgbClr val="545454"/>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sp>
          <p:nvSpPr>
            <p:cNvPr id="529" name="Freeform 528"/>
            <p:cNvSpPr>
              <a:spLocks/>
            </p:cNvSpPr>
            <p:nvPr/>
          </p:nvSpPr>
          <p:spPr bwMode="auto">
            <a:xfrm>
              <a:off x="8650" y="437"/>
              <a:ext cx="24" cy="20"/>
            </a:xfrm>
            <a:custGeom>
              <a:avLst/>
              <a:gdLst>
                <a:gd name="T0" fmla="*/ 7 w 24"/>
                <a:gd name="T1" fmla="*/ 0 h 20"/>
                <a:gd name="T2" fmla="*/ 0 w 24"/>
                <a:gd name="T3" fmla="*/ 4 h 20"/>
                <a:gd name="T4" fmla="*/ 0 w 24"/>
                <a:gd name="T5" fmla="*/ 7 h 20"/>
                <a:gd name="T6" fmla="*/ 19 w 24"/>
                <a:gd name="T7" fmla="*/ 14 h 20"/>
                <a:gd name="T8" fmla="*/ 24 w 24"/>
                <a:gd name="T9" fmla="*/ 4 h 20"/>
                <a:gd name="T10" fmla="*/ 7 w 24"/>
                <a:gd name="T11" fmla="*/ 0 h 20"/>
              </a:gdLst>
              <a:ahLst/>
              <a:cxnLst>
                <a:cxn ang="0">
                  <a:pos x="T0" y="T1"/>
                </a:cxn>
                <a:cxn ang="0">
                  <a:pos x="T2" y="T3"/>
                </a:cxn>
                <a:cxn ang="0">
                  <a:pos x="T4" y="T5"/>
                </a:cxn>
                <a:cxn ang="0">
                  <a:pos x="T6" y="T7"/>
                </a:cxn>
                <a:cxn ang="0">
                  <a:pos x="T8" y="T9"/>
                </a:cxn>
                <a:cxn ang="0">
                  <a:pos x="T10" y="T11"/>
                </a:cxn>
              </a:cxnLst>
              <a:rect l="0" t="0" r="r" b="b"/>
              <a:pathLst>
                <a:path w="24" h="20">
                  <a:moveTo>
                    <a:pt x="7" y="0"/>
                  </a:moveTo>
                  <a:lnTo>
                    <a:pt x="0" y="4"/>
                  </a:lnTo>
                  <a:lnTo>
                    <a:pt x="0" y="7"/>
                  </a:lnTo>
                  <a:lnTo>
                    <a:pt x="19" y="14"/>
                  </a:lnTo>
                  <a:lnTo>
                    <a:pt x="24" y="4"/>
                  </a:lnTo>
                  <a:lnTo>
                    <a:pt x="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530" name="Freeform 529"/>
            <p:cNvSpPr>
              <a:spLocks/>
            </p:cNvSpPr>
            <p:nvPr/>
          </p:nvSpPr>
          <p:spPr bwMode="auto">
            <a:xfrm>
              <a:off x="8650" y="410"/>
              <a:ext cx="20" cy="32"/>
            </a:xfrm>
            <a:custGeom>
              <a:avLst/>
              <a:gdLst>
                <a:gd name="T0" fmla="*/ 12 w 20"/>
                <a:gd name="T1" fmla="*/ 0 h 32"/>
                <a:gd name="T2" fmla="*/ 2 w 20"/>
                <a:gd name="T3" fmla="*/ 0 h 32"/>
                <a:gd name="T4" fmla="*/ 0 w 20"/>
                <a:gd name="T5" fmla="*/ 31 h 32"/>
                <a:gd name="T6" fmla="*/ 9 w 20"/>
                <a:gd name="T7" fmla="*/ 31 h 32"/>
                <a:gd name="T8" fmla="*/ 12 w 20"/>
                <a:gd name="T9" fmla="*/ 4 h 32"/>
                <a:gd name="T10" fmla="*/ 12 w 20"/>
                <a:gd name="T11" fmla="*/ 0 h 32"/>
              </a:gdLst>
              <a:ahLst/>
              <a:cxnLst>
                <a:cxn ang="0">
                  <a:pos x="T0" y="T1"/>
                </a:cxn>
                <a:cxn ang="0">
                  <a:pos x="T2" y="T3"/>
                </a:cxn>
                <a:cxn ang="0">
                  <a:pos x="T4" y="T5"/>
                </a:cxn>
                <a:cxn ang="0">
                  <a:pos x="T6" y="T7"/>
                </a:cxn>
                <a:cxn ang="0">
                  <a:pos x="T8" y="T9"/>
                </a:cxn>
                <a:cxn ang="0">
                  <a:pos x="T10" y="T11"/>
                </a:cxn>
              </a:cxnLst>
              <a:rect l="0" t="0" r="r" b="b"/>
              <a:pathLst>
                <a:path w="20" h="32">
                  <a:moveTo>
                    <a:pt x="12" y="0"/>
                  </a:moveTo>
                  <a:lnTo>
                    <a:pt x="2" y="0"/>
                  </a:lnTo>
                  <a:lnTo>
                    <a:pt x="0" y="31"/>
                  </a:lnTo>
                  <a:lnTo>
                    <a:pt x="9" y="31"/>
                  </a:lnTo>
                  <a:lnTo>
                    <a:pt x="12" y="4"/>
                  </a:lnTo>
                  <a:lnTo>
                    <a:pt x="12"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531" name="Freeform 530"/>
            <p:cNvSpPr>
              <a:spLocks/>
            </p:cNvSpPr>
            <p:nvPr/>
          </p:nvSpPr>
          <p:spPr bwMode="auto">
            <a:xfrm>
              <a:off x="8652" y="415"/>
              <a:ext cx="20" cy="20"/>
            </a:xfrm>
            <a:custGeom>
              <a:avLst/>
              <a:gdLst>
                <a:gd name="T0" fmla="*/ 9 w 20"/>
                <a:gd name="T1" fmla="*/ 0 h 20"/>
                <a:gd name="T2" fmla="*/ 0 w 20"/>
                <a:gd name="T3" fmla="*/ 0 h 20"/>
                <a:gd name="T4" fmla="*/ 0 w 20"/>
                <a:gd name="T5" fmla="*/ 7 h 20"/>
                <a:gd name="T6" fmla="*/ 7 w 20"/>
                <a:gd name="T7" fmla="*/ 9 h 20"/>
                <a:gd name="T8" fmla="*/ 9 w 20"/>
                <a:gd name="T9" fmla="*/ 4 h 20"/>
                <a:gd name="T10" fmla="*/ 9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9" y="0"/>
                  </a:moveTo>
                  <a:lnTo>
                    <a:pt x="0" y="0"/>
                  </a:lnTo>
                  <a:lnTo>
                    <a:pt x="0" y="7"/>
                  </a:lnTo>
                  <a:lnTo>
                    <a:pt x="7" y="9"/>
                  </a:lnTo>
                  <a:lnTo>
                    <a:pt x="9" y="4"/>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532" name="Freeform 531"/>
            <p:cNvSpPr>
              <a:spLocks/>
            </p:cNvSpPr>
            <p:nvPr/>
          </p:nvSpPr>
          <p:spPr bwMode="auto">
            <a:xfrm>
              <a:off x="8652" y="405"/>
              <a:ext cx="20" cy="20"/>
            </a:xfrm>
            <a:custGeom>
              <a:avLst/>
              <a:gdLst>
                <a:gd name="T0" fmla="*/ 9 w 20"/>
                <a:gd name="T1" fmla="*/ 0 h 20"/>
                <a:gd name="T2" fmla="*/ 7 w 20"/>
                <a:gd name="T3" fmla="*/ 0 h 20"/>
                <a:gd name="T4" fmla="*/ 0 w 20"/>
                <a:gd name="T5" fmla="*/ 9 h 20"/>
                <a:gd name="T6" fmla="*/ 9 w 20"/>
                <a:gd name="T7" fmla="*/ 14 h 20"/>
                <a:gd name="T8" fmla="*/ 14 w 20"/>
                <a:gd name="T9" fmla="*/ 7 h 20"/>
                <a:gd name="T10" fmla="*/ 9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9" y="0"/>
                  </a:moveTo>
                  <a:lnTo>
                    <a:pt x="7" y="0"/>
                  </a:lnTo>
                  <a:lnTo>
                    <a:pt x="0" y="9"/>
                  </a:lnTo>
                  <a:lnTo>
                    <a:pt x="9" y="14"/>
                  </a:lnTo>
                  <a:lnTo>
                    <a:pt x="14" y="7"/>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533" name="Freeform 532"/>
            <p:cNvSpPr>
              <a:spLocks/>
            </p:cNvSpPr>
            <p:nvPr/>
          </p:nvSpPr>
          <p:spPr bwMode="auto">
            <a:xfrm>
              <a:off x="8662" y="403"/>
              <a:ext cx="20" cy="20"/>
            </a:xfrm>
            <a:custGeom>
              <a:avLst/>
              <a:gdLst>
                <a:gd name="T0" fmla="*/ 14 w 20"/>
                <a:gd name="T1" fmla="*/ 0 h 20"/>
                <a:gd name="T2" fmla="*/ 0 w 20"/>
                <a:gd name="T3" fmla="*/ 2 h 20"/>
                <a:gd name="T4" fmla="*/ 0 w 20"/>
                <a:gd name="T5" fmla="*/ 12 h 20"/>
                <a:gd name="T6" fmla="*/ 12 w 20"/>
                <a:gd name="T7" fmla="*/ 9 h 20"/>
                <a:gd name="T8" fmla="*/ 16 w 20"/>
                <a:gd name="T9" fmla="*/ 2 h 20"/>
                <a:gd name="T10" fmla="*/ 14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14" y="0"/>
                  </a:moveTo>
                  <a:lnTo>
                    <a:pt x="0" y="2"/>
                  </a:lnTo>
                  <a:lnTo>
                    <a:pt x="0" y="12"/>
                  </a:lnTo>
                  <a:lnTo>
                    <a:pt x="12" y="9"/>
                  </a:lnTo>
                  <a:lnTo>
                    <a:pt x="16" y="2"/>
                  </a:lnTo>
                  <a:lnTo>
                    <a:pt x="1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534" name="Freeform 533"/>
            <p:cNvSpPr>
              <a:spLocks/>
            </p:cNvSpPr>
            <p:nvPr/>
          </p:nvSpPr>
          <p:spPr bwMode="auto">
            <a:xfrm>
              <a:off x="8669" y="405"/>
              <a:ext cx="20" cy="20"/>
            </a:xfrm>
            <a:custGeom>
              <a:avLst/>
              <a:gdLst>
                <a:gd name="T0" fmla="*/ 9 w 20"/>
                <a:gd name="T1" fmla="*/ 0 h 20"/>
                <a:gd name="T2" fmla="*/ 0 w 20"/>
                <a:gd name="T3" fmla="*/ 4 h 20"/>
                <a:gd name="T4" fmla="*/ 9 w 20"/>
                <a:gd name="T5" fmla="*/ 19 h 20"/>
                <a:gd name="T6" fmla="*/ 19 w 20"/>
                <a:gd name="T7" fmla="*/ 14 h 20"/>
                <a:gd name="T8" fmla="*/ 9 w 20"/>
                <a:gd name="T9" fmla="*/ 0 h 20"/>
              </a:gdLst>
              <a:ahLst/>
              <a:cxnLst>
                <a:cxn ang="0">
                  <a:pos x="T0" y="T1"/>
                </a:cxn>
                <a:cxn ang="0">
                  <a:pos x="T2" y="T3"/>
                </a:cxn>
                <a:cxn ang="0">
                  <a:pos x="T4" y="T5"/>
                </a:cxn>
                <a:cxn ang="0">
                  <a:pos x="T6" y="T7"/>
                </a:cxn>
                <a:cxn ang="0">
                  <a:pos x="T8" y="T9"/>
                </a:cxn>
              </a:cxnLst>
              <a:rect l="0" t="0" r="r" b="b"/>
              <a:pathLst>
                <a:path w="20" h="20">
                  <a:moveTo>
                    <a:pt x="9" y="0"/>
                  </a:moveTo>
                  <a:lnTo>
                    <a:pt x="0" y="4"/>
                  </a:lnTo>
                  <a:lnTo>
                    <a:pt x="9" y="19"/>
                  </a:lnTo>
                  <a:lnTo>
                    <a:pt x="19" y="14"/>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535" name="Freeform 534"/>
            <p:cNvSpPr>
              <a:spLocks/>
            </p:cNvSpPr>
            <p:nvPr/>
          </p:nvSpPr>
          <p:spPr bwMode="auto">
            <a:xfrm>
              <a:off x="8678" y="420"/>
              <a:ext cx="20" cy="22"/>
            </a:xfrm>
            <a:custGeom>
              <a:avLst/>
              <a:gdLst>
                <a:gd name="T0" fmla="*/ 9 w 20"/>
                <a:gd name="T1" fmla="*/ 0 h 22"/>
                <a:gd name="T2" fmla="*/ 0 w 20"/>
                <a:gd name="T3" fmla="*/ 4 h 22"/>
                <a:gd name="T4" fmla="*/ 4 w 20"/>
                <a:gd name="T5" fmla="*/ 19 h 22"/>
                <a:gd name="T6" fmla="*/ 12 w 20"/>
                <a:gd name="T7" fmla="*/ 21 h 22"/>
                <a:gd name="T8" fmla="*/ 14 w 20"/>
                <a:gd name="T9" fmla="*/ 19 h 22"/>
                <a:gd name="T10" fmla="*/ 9 w 20"/>
                <a:gd name="T11" fmla="*/ 0 h 22"/>
              </a:gdLst>
              <a:ahLst/>
              <a:cxnLst>
                <a:cxn ang="0">
                  <a:pos x="T0" y="T1"/>
                </a:cxn>
                <a:cxn ang="0">
                  <a:pos x="T2" y="T3"/>
                </a:cxn>
                <a:cxn ang="0">
                  <a:pos x="T4" y="T5"/>
                </a:cxn>
                <a:cxn ang="0">
                  <a:pos x="T6" y="T7"/>
                </a:cxn>
                <a:cxn ang="0">
                  <a:pos x="T8" y="T9"/>
                </a:cxn>
                <a:cxn ang="0">
                  <a:pos x="T10" y="T11"/>
                </a:cxn>
              </a:cxnLst>
              <a:rect l="0" t="0" r="r" b="b"/>
              <a:pathLst>
                <a:path w="20" h="22">
                  <a:moveTo>
                    <a:pt x="9" y="0"/>
                  </a:moveTo>
                  <a:lnTo>
                    <a:pt x="0" y="4"/>
                  </a:lnTo>
                  <a:lnTo>
                    <a:pt x="4" y="19"/>
                  </a:lnTo>
                  <a:lnTo>
                    <a:pt x="12" y="21"/>
                  </a:lnTo>
                  <a:lnTo>
                    <a:pt x="14" y="19"/>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536" name="Freeform 535"/>
            <p:cNvSpPr>
              <a:spLocks/>
            </p:cNvSpPr>
            <p:nvPr/>
          </p:nvSpPr>
          <p:spPr bwMode="auto">
            <a:xfrm>
              <a:off x="8669" y="432"/>
              <a:ext cx="21" cy="20"/>
            </a:xfrm>
            <a:custGeom>
              <a:avLst/>
              <a:gdLst>
                <a:gd name="T0" fmla="*/ 16 w 21"/>
                <a:gd name="T1" fmla="*/ 0 h 20"/>
                <a:gd name="T2" fmla="*/ 0 w 21"/>
                <a:gd name="T3" fmla="*/ 9 h 20"/>
                <a:gd name="T4" fmla="*/ 0 w 21"/>
                <a:gd name="T5" fmla="*/ 19 h 20"/>
                <a:gd name="T6" fmla="*/ 2 w 21"/>
                <a:gd name="T7" fmla="*/ 19 h 20"/>
                <a:gd name="T8" fmla="*/ 21 w 21"/>
                <a:gd name="T9" fmla="*/ 9 h 20"/>
                <a:gd name="T10" fmla="*/ 16 w 21"/>
                <a:gd name="T11" fmla="*/ 0 h 20"/>
              </a:gdLst>
              <a:ahLst/>
              <a:cxnLst>
                <a:cxn ang="0">
                  <a:pos x="T0" y="T1"/>
                </a:cxn>
                <a:cxn ang="0">
                  <a:pos x="T2" y="T3"/>
                </a:cxn>
                <a:cxn ang="0">
                  <a:pos x="T4" y="T5"/>
                </a:cxn>
                <a:cxn ang="0">
                  <a:pos x="T6" y="T7"/>
                </a:cxn>
                <a:cxn ang="0">
                  <a:pos x="T8" y="T9"/>
                </a:cxn>
                <a:cxn ang="0">
                  <a:pos x="T10" y="T11"/>
                </a:cxn>
              </a:cxnLst>
              <a:rect l="0" t="0" r="r" b="b"/>
              <a:pathLst>
                <a:path w="21" h="20">
                  <a:moveTo>
                    <a:pt x="16" y="0"/>
                  </a:moveTo>
                  <a:lnTo>
                    <a:pt x="0" y="9"/>
                  </a:lnTo>
                  <a:lnTo>
                    <a:pt x="0" y="19"/>
                  </a:lnTo>
                  <a:lnTo>
                    <a:pt x="2" y="19"/>
                  </a:lnTo>
                  <a:lnTo>
                    <a:pt x="21" y="9"/>
                  </a:lnTo>
                  <a:lnTo>
                    <a:pt x="16"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537" name="Freeform 536"/>
            <p:cNvSpPr>
              <a:spLocks/>
            </p:cNvSpPr>
            <p:nvPr/>
          </p:nvSpPr>
          <p:spPr bwMode="auto">
            <a:xfrm>
              <a:off x="8400" y="398"/>
              <a:ext cx="24" cy="24"/>
            </a:xfrm>
            <a:custGeom>
              <a:avLst/>
              <a:gdLst>
                <a:gd name="T0" fmla="*/ 14 w 24"/>
                <a:gd name="T1" fmla="*/ 0 h 24"/>
                <a:gd name="T2" fmla="*/ 0 w 24"/>
                <a:gd name="T3" fmla="*/ 2 h 24"/>
                <a:gd name="T4" fmla="*/ 0 w 24"/>
                <a:gd name="T5" fmla="*/ 11 h 24"/>
                <a:gd name="T6" fmla="*/ 7 w 24"/>
                <a:gd name="T7" fmla="*/ 23 h 24"/>
                <a:gd name="T8" fmla="*/ 11 w 24"/>
                <a:gd name="T9" fmla="*/ 21 h 24"/>
                <a:gd name="T10" fmla="*/ 23 w 24"/>
                <a:gd name="T11" fmla="*/ 9 h 24"/>
                <a:gd name="T12" fmla="*/ 14 w 24"/>
                <a:gd name="T13" fmla="*/ 0 h 24"/>
              </a:gdLst>
              <a:ahLst/>
              <a:cxnLst>
                <a:cxn ang="0">
                  <a:pos x="T0" y="T1"/>
                </a:cxn>
                <a:cxn ang="0">
                  <a:pos x="T2" y="T3"/>
                </a:cxn>
                <a:cxn ang="0">
                  <a:pos x="T4" y="T5"/>
                </a:cxn>
                <a:cxn ang="0">
                  <a:pos x="T6" y="T7"/>
                </a:cxn>
                <a:cxn ang="0">
                  <a:pos x="T8" y="T9"/>
                </a:cxn>
                <a:cxn ang="0">
                  <a:pos x="T10" y="T11"/>
                </a:cxn>
                <a:cxn ang="0">
                  <a:pos x="T12" y="T13"/>
                </a:cxn>
              </a:cxnLst>
              <a:rect l="0" t="0" r="r" b="b"/>
              <a:pathLst>
                <a:path w="24" h="24">
                  <a:moveTo>
                    <a:pt x="14" y="0"/>
                  </a:moveTo>
                  <a:lnTo>
                    <a:pt x="0" y="2"/>
                  </a:lnTo>
                  <a:lnTo>
                    <a:pt x="0" y="11"/>
                  </a:lnTo>
                  <a:lnTo>
                    <a:pt x="7" y="23"/>
                  </a:lnTo>
                  <a:lnTo>
                    <a:pt x="11" y="21"/>
                  </a:lnTo>
                  <a:lnTo>
                    <a:pt x="23" y="9"/>
                  </a:lnTo>
                  <a:lnTo>
                    <a:pt x="14" y="0"/>
                  </a:lnTo>
                </a:path>
              </a:pathLst>
            </a:custGeom>
            <a:solidFill>
              <a:srgbClr val="545454"/>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538" name="Freeform 537"/>
            <p:cNvSpPr>
              <a:spLocks/>
            </p:cNvSpPr>
            <p:nvPr/>
          </p:nvSpPr>
          <p:spPr bwMode="auto">
            <a:xfrm>
              <a:off x="8412" y="396"/>
              <a:ext cx="20" cy="20"/>
            </a:xfrm>
            <a:custGeom>
              <a:avLst/>
              <a:gdLst>
                <a:gd name="T0" fmla="*/ 4 w 20"/>
                <a:gd name="T1" fmla="*/ 0 h 20"/>
                <a:gd name="T2" fmla="*/ 0 w 20"/>
                <a:gd name="T3" fmla="*/ 4 h 20"/>
                <a:gd name="T4" fmla="*/ 9 w 20"/>
                <a:gd name="T5" fmla="*/ 14 h 20"/>
                <a:gd name="T6" fmla="*/ 14 w 20"/>
                <a:gd name="T7" fmla="*/ 14 h 20"/>
                <a:gd name="T8" fmla="*/ 19 w 20"/>
                <a:gd name="T9" fmla="*/ 11 h 20"/>
                <a:gd name="T10" fmla="*/ 4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4" y="0"/>
                  </a:moveTo>
                  <a:lnTo>
                    <a:pt x="0" y="4"/>
                  </a:lnTo>
                  <a:lnTo>
                    <a:pt x="9" y="14"/>
                  </a:lnTo>
                  <a:lnTo>
                    <a:pt x="14" y="14"/>
                  </a:lnTo>
                  <a:lnTo>
                    <a:pt x="19" y="11"/>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539" name="Freeform 538"/>
            <p:cNvSpPr>
              <a:spLocks/>
            </p:cNvSpPr>
            <p:nvPr/>
          </p:nvSpPr>
          <p:spPr bwMode="auto">
            <a:xfrm>
              <a:off x="8410" y="405"/>
              <a:ext cx="20" cy="20"/>
            </a:xfrm>
            <a:custGeom>
              <a:avLst/>
              <a:gdLst>
                <a:gd name="T0" fmla="*/ 12 w 20"/>
                <a:gd name="T1" fmla="*/ 0 h 20"/>
                <a:gd name="T2" fmla="*/ 0 w 20"/>
                <a:gd name="T3" fmla="*/ 12 h 20"/>
                <a:gd name="T4" fmla="*/ 4 w 20"/>
                <a:gd name="T5" fmla="*/ 19 h 20"/>
                <a:gd name="T6" fmla="*/ 16 w 20"/>
                <a:gd name="T7" fmla="*/ 4 h 20"/>
                <a:gd name="T8" fmla="*/ 12 w 20"/>
                <a:gd name="T9" fmla="*/ 0 h 20"/>
              </a:gdLst>
              <a:ahLst/>
              <a:cxnLst>
                <a:cxn ang="0">
                  <a:pos x="T0" y="T1"/>
                </a:cxn>
                <a:cxn ang="0">
                  <a:pos x="T2" y="T3"/>
                </a:cxn>
                <a:cxn ang="0">
                  <a:pos x="T4" y="T5"/>
                </a:cxn>
                <a:cxn ang="0">
                  <a:pos x="T6" y="T7"/>
                </a:cxn>
                <a:cxn ang="0">
                  <a:pos x="T8" y="T9"/>
                </a:cxn>
              </a:cxnLst>
              <a:rect l="0" t="0" r="r" b="b"/>
              <a:pathLst>
                <a:path w="20" h="20">
                  <a:moveTo>
                    <a:pt x="12" y="0"/>
                  </a:moveTo>
                  <a:lnTo>
                    <a:pt x="0" y="12"/>
                  </a:lnTo>
                  <a:lnTo>
                    <a:pt x="4" y="19"/>
                  </a:lnTo>
                  <a:lnTo>
                    <a:pt x="16" y="4"/>
                  </a:lnTo>
                  <a:lnTo>
                    <a:pt x="12"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540" name="Freeform 539"/>
            <p:cNvSpPr>
              <a:spLocks/>
            </p:cNvSpPr>
            <p:nvPr/>
          </p:nvSpPr>
          <p:spPr bwMode="auto">
            <a:xfrm>
              <a:off x="8402" y="415"/>
              <a:ext cx="20" cy="20"/>
            </a:xfrm>
            <a:custGeom>
              <a:avLst/>
              <a:gdLst>
                <a:gd name="T0" fmla="*/ 7 w 20"/>
                <a:gd name="T1" fmla="*/ 0 h 20"/>
                <a:gd name="T2" fmla="*/ 2 w 20"/>
                <a:gd name="T3" fmla="*/ 2 h 20"/>
                <a:gd name="T4" fmla="*/ 0 w 20"/>
                <a:gd name="T5" fmla="*/ 9 h 20"/>
                <a:gd name="T6" fmla="*/ 2 w 20"/>
                <a:gd name="T7" fmla="*/ 14 h 20"/>
                <a:gd name="T8" fmla="*/ 11 w 20"/>
                <a:gd name="T9" fmla="*/ 9 h 20"/>
                <a:gd name="T10" fmla="*/ 7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7" y="0"/>
                  </a:moveTo>
                  <a:lnTo>
                    <a:pt x="2" y="2"/>
                  </a:lnTo>
                  <a:lnTo>
                    <a:pt x="0" y="9"/>
                  </a:lnTo>
                  <a:lnTo>
                    <a:pt x="2" y="14"/>
                  </a:lnTo>
                  <a:lnTo>
                    <a:pt x="11" y="9"/>
                  </a:lnTo>
                  <a:lnTo>
                    <a:pt x="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541" name="Freeform 540"/>
            <p:cNvSpPr>
              <a:spLocks/>
            </p:cNvSpPr>
            <p:nvPr/>
          </p:nvSpPr>
          <p:spPr bwMode="auto">
            <a:xfrm>
              <a:off x="8395" y="408"/>
              <a:ext cx="20" cy="20"/>
            </a:xfrm>
            <a:custGeom>
              <a:avLst/>
              <a:gdLst>
                <a:gd name="T0" fmla="*/ 9 w 20"/>
                <a:gd name="T1" fmla="*/ 0 h 20"/>
                <a:gd name="T2" fmla="*/ 0 w 20"/>
                <a:gd name="T3" fmla="*/ 2 h 20"/>
                <a:gd name="T4" fmla="*/ 0 w 20"/>
                <a:gd name="T5" fmla="*/ 4 h 20"/>
                <a:gd name="T6" fmla="*/ 7 w 20"/>
                <a:gd name="T7" fmla="*/ 16 h 20"/>
                <a:gd name="T8" fmla="*/ 16 w 20"/>
                <a:gd name="T9" fmla="*/ 12 h 20"/>
                <a:gd name="T10" fmla="*/ 9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9" y="0"/>
                  </a:moveTo>
                  <a:lnTo>
                    <a:pt x="0" y="2"/>
                  </a:lnTo>
                  <a:lnTo>
                    <a:pt x="0" y="4"/>
                  </a:lnTo>
                  <a:lnTo>
                    <a:pt x="7" y="16"/>
                  </a:lnTo>
                  <a:lnTo>
                    <a:pt x="16" y="12"/>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542" name="Freeform 541"/>
            <p:cNvSpPr>
              <a:spLocks/>
            </p:cNvSpPr>
            <p:nvPr/>
          </p:nvSpPr>
          <p:spPr bwMode="auto">
            <a:xfrm>
              <a:off x="8395" y="396"/>
              <a:ext cx="20" cy="20"/>
            </a:xfrm>
            <a:custGeom>
              <a:avLst/>
              <a:gdLst>
                <a:gd name="T0" fmla="*/ 4 w 20"/>
                <a:gd name="T1" fmla="*/ 0 h 20"/>
                <a:gd name="T2" fmla="*/ 0 w 20"/>
                <a:gd name="T3" fmla="*/ 0 h 20"/>
                <a:gd name="T4" fmla="*/ 0 w 20"/>
                <a:gd name="T5" fmla="*/ 14 h 20"/>
                <a:gd name="T6" fmla="*/ 9 w 20"/>
                <a:gd name="T7" fmla="*/ 14 h 20"/>
                <a:gd name="T8" fmla="*/ 9 w 20"/>
                <a:gd name="T9" fmla="*/ 4 h 20"/>
                <a:gd name="T10" fmla="*/ 4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4" y="0"/>
                  </a:moveTo>
                  <a:lnTo>
                    <a:pt x="0" y="0"/>
                  </a:lnTo>
                  <a:lnTo>
                    <a:pt x="0" y="14"/>
                  </a:lnTo>
                  <a:lnTo>
                    <a:pt x="9" y="14"/>
                  </a:lnTo>
                  <a:lnTo>
                    <a:pt x="9" y="4"/>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543" name="Freeform 542"/>
            <p:cNvSpPr>
              <a:spLocks/>
            </p:cNvSpPr>
            <p:nvPr/>
          </p:nvSpPr>
          <p:spPr bwMode="auto">
            <a:xfrm>
              <a:off x="8400" y="394"/>
              <a:ext cx="20" cy="20"/>
            </a:xfrm>
            <a:custGeom>
              <a:avLst/>
              <a:gdLst>
                <a:gd name="T0" fmla="*/ 16 w 20"/>
                <a:gd name="T1" fmla="*/ 0 h 20"/>
                <a:gd name="T2" fmla="*/ 0 w 20"/>
                <a:gd name="T3" fmla="*/ 2 h 20"/>
                <a:gd name="T4" fmla="*/ 0 w 20"/>
                <a:gd name="T5" fmla="*/ 11 h 20"/>
                <a:gd name="T6" fmla="*/ 14 w 20"/>
                <a:gd name="T7" fmla="*/ 9 h 20"/>
                <a:gd name="T8" fmla="*/ 16 w 20"/>
                <a:gd name="T9" fmla="*/ 2 h 20"/>
                <a:gd name="T10" fmla="*/ 16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16" y="0"/>
                  </a:moveTo>
                  <a:lnTo>
                    <a:pt x="0" y="2"/>
                  </a:lnTo>
                  <a:lnTo>
                    <a:pt x="0" y="11"/>
                  </a:lnTo>
                  <a:lnTo>
                    <a:pt x="14" y="9"/>
                  </a:lnTo>
                  <a:lnTo>
                    <a:pt x="16" y="2"/>
                  </a:lnTo>
                  <a:lnTo>
                    <a:pt x="16"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544" name="Freeform 543"/>
            <p:cNvSpPr>
              <a:spLocks/>
            </p:cNvSpPr>
            <p:nvPr/>
          </p:nvSpPr>
          <p:spPr bwMode="auto">
            <a:xfrm>
              <a:off x="8808" y="485"/>
              <a:ext cx="22" cy="21"/>
            </a:xfrm>
            <a:custGeom>
              <a:avLst/>
              <a:gdLst>
                <a:gd name="T0" fmla="*/ 21 w 22"/>
                <a:gd name="T1" fmla="*/ 0 h 21"/>
                <a:gd name="T2" fmla="*/ 9 w 22"/>
                <a:gd name="T3" fmla="*/ 0 h 21"/>
                <a:gd name="T4" fmla="*/ 0 w 22"/>
                <a:gd name="T5" fmla="*/ 9 h 21"/>
                <a:gd name="T6" fmla="*/ 2 w 22"/>
                <a:gd name="T7" fmla="*/ 19 h 21"/>
                <a:gd name="T8" fmla="*/ 19 w 22"/>
                <a:gd name="T9" fmla="*/ 21 h 21"/>
                <a:gd name="T10" fmla="*/ 21 w 22"/>
                <a:gd name="T11" fmla="*/ 16 h 21"/>
                <a:gd name="T12" fmla="*/ 21 w 22"/>
                <a:gd name="T13" fmla="*/ 0 h 21"/>
              </a:gdLst>
              <a:ahLst/>
              <a:cxnLst>
                <a:cxn ang="0">
                  <a:pos x="T0" y="T1"/>
                </a:cxn>
                <a:cxn ang="0">
                  <a:pos x="T2" y="T3"/>
                </a:cxn>
                <a:cxn ang="0">
                  <a:pos x="T4" y="T5"/>
                </a:cxn>
                <a:cxn ang="0">
                  <a:pos x="T6" y="T7"/>
                </a:cxn>
                <a:cxn ang="0">
                  <a:pos x="T8" y="T9"/>
                </a:cxn>
                <a:cxn ang="0">
                  <a:pos x="T10" y="T11"/>
                </a:cxn>
                <a:cxn ang="0">
                  <a:pos x="T12" y="T13"/>
                </a:cxn>
              </a:cxnLst>
              <a:rect l="0" t="0" r="r" b="b"/>
              <a:pathLst>
                <a:path w="22" h="21">
                  <a:moveTo>
                    <a:pt x="21" y="0"/>
                  </a:moveTo>
                  <a:lnTo>
                    <a:pt x="9" y="0"/>
                  </a:lnTo>
                  <a:lnTo>
                    <a:pt x="0" y="9"/>
                  </a:lnTo>
                  <a:lnTo>
                    <a:pt x="2" y="19"/>
                  </a:lnTo>
                  <a:lnTo>
                    <a:pt x="19" y="21"/>
                  </a:lnTo>
                  <a:lnTo>
                    <a:pt x="21" y="16"/>
                  </a:lnTo>
                  <a:lnTo>
                    <a:pt x="21" y="0"/>
                  </a:lnTo>
                </a:path>
              </a:pathLst>
            </a:custGeom>
            <a:solidFill>
              <a:srgbClr val="545454"/>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545" name="Freeform 544"/>
            <p:cNvSpPr>
              <a:spLocks/>
            </p:cNvSpPr>
            <p:nvPr/>
          </p:nvSpPr>
          <p:spPr bwMode="auto">
            <a:xfrm>
              <a:off x="8817" y="480"/>
              <a:ext cx="20" cy="20"/>
            </a:xfrm>
            <a:custGeom>
              <a:avLst/>
              <a:gdLst>
                <a:gd name="T0" fmla="*/ 16 w 20"/>
                <a:gd name="T1" fmla="*/ 0 h 20"/>
                <a:gd name="T2" fmla="*/ 0 w 20"/>
                <a:gd name="T3" fmla="*/ 0 h 20"/>
                <a:gd name="T4" fmla="*/ 0 w 20"/>
                <a:gd name="T5" fmla="*/ 9 h 20"/>
                <a:gd name="T6" fmla="*/ 12 w 20"/>
                <a:gd name="T7" fmla="*/ 9 h 20"/>
                <a:gd name="T8" fmla="*/ 16 w 20"/>
                <a:gd name="T9" fmla="*/ 4 h 20"/>
                <a:gd name="T10" fmla="*/ 16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16" y="0"/>
                  </a:moveTo>
                  <a:lnTo>
                    <a:pt x="0" y="0"/>
                  </a:lnTo>
                  <a:lnTo>
                    <a:pt x="0" y="9"/>
                  </a:lnTo>
                  <a:lnTo>
                    <a:pt x="12" y="9"/>
                  </a:lnTo>
                  <a:lnTo>
                    <a:pt x="16" y="4"/>
                  </a:lnTo>
                  <a:lnTo>
                    <a:pt x="16"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546" name="Freeform 545"/>
            <p:cNvSpPr>
              <a:spLocks/>
            </p:cNvSpPr>
            <p:nvPr/>
          </p:nvSpPr>
          <p:spPr bwMode="auto">
            <a:xfrm>
              <a:off x="8825" y="485"/>
              <a:ext cx="20" cy="20"/>
            </a:xfrm>
            <a:custGeom>
              <a:avLst/>
              <a:gdLst>
                <a:gd name="T0" fmla="*/ 9 w 20"/>
                <a:gd name="T1" fmla="*/ 0 h 20"/>
                <a:gd name="T2" fmla="*/ 0 w 20"/>
                <a:gd name="T3" fmla="*/ 0 h 20"/>
                <a:gd name="T4" fmla="*/ 0 w 20"/>
                <a:gd name="T5" fmla="*/ 16 h 20"/>
                <a:gd name="T6" fmla="*/ 9 w 20"/>
                <a:gd name="T7" fmla="*/ 19 h 20"/>
                <a:gd name="T8" fmla="*/ 9 w 20"/>
                <a:gd name="T9" fmla="*/ 0 h 20"/>
              </a:gdLst>
              <a:ahLst/>
              <a:cxnLst>
                <a:cxn ang="0">
                  <a:pos x="T0" y="T1"/>
                </a:cxn>
                <a:cxn ang="0">
                  <a:pos x="T2" y="T3"/>
                </a:cxn>
                <a:cxn ang="0">
                  <a:pos x="T4" y="T5"/>
                </a:cxn>
                <a:cxn ang="0">
                  <a:pos x="T6" y="T7"/>
                </a:cxn>
                <a:cxn ang="0">
                  <a:pos x="T8" y="T9"/>
                </a:cxn>
              </a:cxnLst>
              <a:rect l="0" t="0" r="r" b="b"/>
              <a:pathLst>
                <a:path w="20" h="20">
                  <a:moveTo>
                    <a:pt x="9" y="0"/>
                  </a:moveTo>
                  <a:lnTo>
                    <a:pt x="0" y="0"/>
                  </a:lnTo>
                  <a:lnTo>
                    <a:pt x="0" y="16"/>
                  </a:lnTo>
                  <a:lnTo>
                    <a:pt x="9" y="19"/>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547" name="Freeform 546"/>
            <p:cNvSpPr>
              <a:spLocks/>
            </p:cNvSpPr>
            <p:nvPr/>
          </p:nvSpPr>
          <p:spPr bwMode="auto">
            <a:xfrm>
              <a:off x="8822" y="499"/>
              <a:ext cx="20" cy="20"/>
            </a:xfrm>
            <a:custGeom>
              <a:avLst/>
              <a:gdLst>
                <a:gd name="T0" fmla="*/ 2 w 20"/>
                <a:gd name="T1" fmla="*/ 0 h 20"/>
                <a:gd name="T2" fmla="*/ 0 w 20"/>
                <a:gd name="T3" fmla="*/ 4 h 20"/>
                <a:gd name="T4" fmla="*/ 4 w 20"/>
                <a:gd name="T5" fmla="*/ 12 h 20"/>
                <a:gd name="T6" fmla="*/ 7 w 20"/>
                <a:gd name="T7" fmla="*/ 12 h 20"/>
                <a:gd name="T8" fmla="*/ 12 w 20"/>
                <a:gd name="T9" fmla="*/ 4 h 20"/>
                <a:gd name="T10" fmla="*/ 2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2" y="0"/>
                  </a:moveTo>
                  <a:lnTo>
                    <a:pt x="0" y="4"/>
                  </a:lnTo>
                  <a:lnTo>
                    <a:pt x="4" y="12"/>
                  </a:lnTo>
                  <a:lnTo>
                    <a:pt x="7" y="12"/>
                  </a:lnTo>
                  <a:lnTo>
                    <a:pt x="12" y="4"/>
                  </a:lnTo>
                  <a:lnTo>
                    <a:pt x="2"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548" name="Freeform 547"/>
            <p:cNvSpPr>
              <a:spLocks/>
            </p:cNvSpPr>
            <p:nvPr/>
          </p:nvSpPr>
          <p:spPr bwMode="auto">
            <a:xfrm>
              <a:off x="8805" y="499"/>
              <a:ext cx="22" cy="20"/>
            </a:xfrm>
            <a:custGeom>
              <a:avLst/>
              <a:gdLst>
                <a:gd name="T0" fmla="*/ 4 w 22"/>
                <a:gd name="T1" fmla="*/ 0 h 20"/>
                <a:gd name="T2" fmla="*/ 0 w 22"/>
                <a:gd name="T3" fmla="*/ 4 h 20"/>
                <a:gd name="T4" fmla="*/ 0 w 22"/>
                <a:gd name="T5" fmla="*/ 9 h 20"/>
                <a:gd name="T6" fmla="*/ 21 w 22"/>
                <a:gd name="T7" fmla="*/ 12 h 20"/>
                <a:gd name="T8" fmla="*/ 21 w 22"/>
                <a:gd name="T9" fmla="*/ 2 h 20"/>
                <a:gd name="T10" fmla="*/ 4 w 22"/>
                <a:gd name="T11" fmla="*/ 0 h 20"/>
              </a:gdLst>
              <a:ahLst/>
              <a:cxnLst>
                <a:cxn ang="0">
                  <a:pos x="T0" y="T1"/>
                </a:cxn>
                <a:cxn ang="0">
                  <a:pos x="T2" y="T3"/>
                </a:cxn>
                <a:cxn ang="0">
                  <a:pos x="T4" y="T5"/>
                </a:cxn>
                <a:cxn ang="0">
                  <a:pos x="T6" y="T7"/>
                </a:cxn>
                <a:cxn ang="0">
                  <a:pos x="T8" y="T9"/>
                </a:cxn>
                <a:cxn ang="0">
                  <a:pos x="T10" y="T11"/>
                </a:cxn>
              </a:cxnLst>
              <a:rect l="0" t="0" r="r" b="b"/>
              <a:pathLst>
                <a:path w="22" h="20">
                  <a:moveTo>
                    <a:pt x="4" y="0"/>
                  </a:moveTo>
                  <a:lnTo>
                    <a:pt x="0" y="4"/>
                  </a:lnTo>
                  <a:lnTo>
                    <a:pt x="0" y="9"/>
                  </a:lnTo>
                  <a:lnTo>
                    <a:pt x="21" y="12"/>
                  </a:lnTo>
                  <a:lnTo>
                    <a:pt x="21" y="2"/>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549" name="Freeform 548"/>
            <p:cNvSpPr>
              <a:spLocks/>
            </p:cNvSpPr>
            <p:nvPr/>
          </p:nvSpPr>
          <p:spPr bwMode="auto">
            <a:xfrm>
              <a:off x="8803" y="492"/>
              <a:ext cx="20" cy="20"/>
            </a:xfrm>
            <a:custGeom>
              <a:avLst/>
              <a:gdLst>
                <a:gd name="T0" fmla="*/ 2 w 20"/>
                <a:gd name="T1" fmla="*/ 0 h 20"/>
                <a:gd name="T2" fmla="*/ 0 w 20"/>
                <a:gd name="T3" fmla="*/ 0 h 20"/>
                <a:gd name="T4" fmla="*/ 2 w 20"/>
                <a:gd name="T5" fmla="*/ 12 h 20"/>
                <a:gd name="T6" fmla="*/ 11 w 20"/>
                <a:gd name="T7" fmla="*/ 12 h 20"/>
                <a:gd name="T8" fmla="*/ 9 w 20"/>
                <a:gd name="T9" fmla="*/ 2 h 20"/>
                <a:gd name="T10" fmla="*/ 2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2" y="0"/>
                  </a:moveTo>
                  <a:lnTo>
                    <a:pt x="0" y="0"/>
                  </a:lnTo>
                  <a:lnTo>
                    <a:pt x="2" y="12"/>
                  </a:lnTo>
                  <a:lnTo>
                    <a:pt x="11" y="12"/>
                  </a:lnTo>
                  <a:lnTo>
                    <a:pt x="9" y="2"/>
                  </a:lnTo>
                  <a:lnTo>
                    <a:pt x="2"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550" name="Freeform 549"/>
            <p:cNvSpPr>
              <a:spLocks/>
            </p:cNvSpPr>
            <p:nvPr/>
          </p:nvSpPr>
          <p:spPr bwMode="auto">
            <a:xfrm>
              <a:off x="8805" y="480"/>
              <a:ext cx="20" cy="20"/>
            </a:xfrm>
            <a:custGeom>
              <a:avLst/>
              <a:gdLst>
                <a:gd name="T0" fmla="*/ 11 w 20"/>
                <a:gd name="T1" fmla="*/ 0 h 20"/>
                <a:gd name="T2" fmla="*/ 9 w 20"/>
                <a:gd name="T3" fmla="*/ 0 h 20"/>
                <a:gd name="T4" fmla="*/ 0 w 20"/>
                <a:gd name="T5" fmla="*/ 11 h 20"/>
                <a:gd name="T6" fmla="*/ 4 w 20"/>
                <a:gd name="T7" fmla="*/ 16 h 20"/>
                <a:gd name="T8" fmla="*/ 14 w 20"/>
                <a:gd name="T9" fmla="*/ 7 h 20"/>
                <a:gd name="T10" fmla="*/ 11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11" y="0"/>
                  </a:moveTo>
                  <a:lnTo>
                    <a:pt x="9" y="0"/>
                  </a:lnTo>
                  <a:lnTo>
                    <a:pt x="0" y="11"/>
                  </a:lnTo>
                  <a:lnTo>
                    <a:pt x="4" y="16"/>
                  </a:lnTo>
                  <a:lnTo>
                    <a:pt x="14" y="7"/>
                  </a:lnTo>
                  <a:lnTo>
                    <a:pt x="11"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551" name="Rectangle 550"/>
            <p:cNvSpPr>
              <a:spLocks noChangeArrowheads="1"/>
            </p:cNvSpPr>
            <p:nvPr/>
          </p:nvSpPr>
          <p:spPr bwMode="auto">
            <a:xfrm>
              <a:off x="3941" y="1456"/>
              <a:ext cx="1860" cy="4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0" tIns="0" rIns="0" bIns="0" anchor="t" anchorCtr="0" upright="1">
              <a:noAutofit/>
            </a:bodyPr>
            <a:lstStyle/>
            <a:p>
              <a:pPr algn="l">
                <a:lnSpc>
                  <a:spcPts val="2300"/>
                </a:lnSpc>
                <a:spcAft>
                  <a:spcPts val="0"/>
                </a:spcAft>
              </a:pPr>
              <a:endParaRPr lang="en-AU" sz="1200">
                <a:effectLst/>
                <a:latin typeface="Times New Roman"/>
                <a:ea typeface="Calibri"/>
                <a:cs typeface="Times New Roman"/>
              </a:endParaRPr>
            </a:p>
            <a:p>
              <a:pPr>
                <a:lnSpc>
                  <a:spcPct val="115000"/>
                </a:lnSpc>
                <a:spcAft>
                  <a:spcPts val="0"/>
                </a:spcAft>
              </a:pPr>
              <a:r>
                <a:rPr lang="en-AU" sz="1200">
                  <a:effectLst/>
                  <a:latin typeface="Times New Roman"/>
                  <a:ea typeface="Calibri"/>
                  <a:cs typeface="Times New Roman"/>
                </a:rPr>
                <a:t> </a:t>
              </a:r>
              <a:endParaRPr lang="en-AU" sz="1100">
                <a:effectLst/>
                <a:latin typeface="Calibri"/>
                <a:ea typeface="Calibri"/>
                <a:cs typeface="Times New Roman"/>
              </a:endParaRPr>
            </a:p>
          </p:txBody>
        </p:sp>
        <p:grpSp>
          <p:nvGrpSpPr>
            <p:cNvPr id="552" name="Group 551"/>
            <p:cNvGrpSpPr>
              <a:grpSpLocks/>
            </p:cNvGrpSpPr>
            <p:nvPr/>
          </p:nvGrpSpPr>
          <p:grpSpPr bwMode="auto">
            <a:xfrm>
              <a:off x="7094" y="1039"/>
              <a:ext cx="147" cy="163"/>
              <a:chOff x="7094" y="1039"/>
              <a:chExt cx="147" cy="163"/>
            </a:xfrm>
          </p:grpSpPr>
          <p:sp>
            <p:nvSpPr>
              <p:cNvPr id="589" name="Freeform 588"/>
              <p:cNvSpPr>
                <a:spLocks/>
              </p:cNvSpPr>
              <p:nvPr/>
            </p:nvSpPr>
            <p:spPr bwMode="auto">
              <a:xfrm>
                <a:off x="7094" y="1039"/>
                <a:ext cx="147" cy="163"/>
              </a:xfrm>
              <a:custGeom>
                <a:avLst/>
                <a:gdLst>
                  <a:gd name="T0" fmla="*/ 79 w 147"/>
                  <a:gd name="T1" fmla="*/ 0 h 163"/>
                  <a:gd name="T2" fmla="*/ 36 w 147"/>
                  <a:gd name="T3" fmla="*/ 9 h 163"/>
                  <a:gd name="T4" fmla="*/ 7 w 147"/>
                  <a:gd name="T5" fmla="*/ 38 h 163"/>
                  <a:gd name="T6" fmla="*/ 0 w 147"/>
                  <a:gd name="T7" fmla="*/ 81 h 163"/>
                  <a:gd name="T8" fmla="*/ 7 w 147"/>
                  <a:gd name="T9" fmla="*/ 124 h 163"/>
                  <a:gd name="T10" fmla="*/ 36 w 147"/>
                  <a:gd name="T11" fmla="*/ 153 h 163"/>
                  <a:gd name="T12" fmla="*/ 79 w 147"/>
                  <a:gd name="T13" fmla="*/ 163 h 163"/>
                  <a:gd name="T14" fmla="*/ 112 w 147"/>
                  <a:gd name="T15" fmla="*/ 156 h 163"/>
                  <a:gd name="T16" fmla="*/ 136 w 147"/>
                  <a:gd name="T17" fmla="*/ 143 h 163"/>
                  <a:gd name="T18" fmla="*/ 79 w 147"/>
                  <a:gd name="T19" fmla="*/ 143 h 163"/>
                  <a:gd name="T20" fmla="*/ 48 w 147"/>
                  <a:gd name="T21" fmla="*/ 136 h 163"/>
                  <a:gd name="T22" fmla="*/ 26 w 147"/>
                  <a:gd name="T23" fmla="*/ 115 h 163"/>
                  <a:gd name="T24" fmla="*/ 21 w 147"/>
                  <a:gd name="T25" fmla="*/ 81 h 163"/>
                  <a:gd name="T26" fmla="*/ 26 w 147"/>
                  <a:gd name="T27" fmla="*/ 48 h 163"/>
                  <a:gd name="T28" fmla="*/ 36 w 147"/>
                  <a:gd name="T29" fmla="*/ 33 h 163"/>
                  <a:gd name="T30" fmla="*/ 52 w 147"/>
                  <a:gd name="T31" fmla="*/ 21 h 163"/>
                  <a:gd name="T32" fmla="*/ 79 w 147"/>
                  <a:gd name="T33" fmla="*/ 19 h 163"/>
                  <a:gd name="T34" fmla="*/ 128 w 147"/>
                  <a:gd name="T35" fmla="*/ 19 h 163"/>
                  <a:gd name="T36" fmla="*/ 110 w 147"/>
                  <a:gd name="T37" fmla="*/ 4 h 163"/>
                  <a:gd name="T38" fmla="*/ 79 w 147"/>
                  <a:gd name="T39" fmla="*/ 0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47" h="163">
                    <a:moveTo>
                      <a:pt x="79" y="0"/>
                    </a:moveTo>
                    <a:lnTo>
                      <a:pt x="36" y="9"/>
                    </a:lnTo>
                    <a:lnTo>
                      <a:pt x="7" y="38"/>
                    </a:lnTo>
                    <a:lnTo>
                      <a:pt x="0" y="81"/>
                    </a:lnTo>
                    <a:lnTo>
                      <a:pt x="7" y="124"/>
                    </a:lnTo>
                    <a:lnTo>
                      <a:pt x="36" y="153"/>
                    </a:lnTo>
                    <a:lnTo>
                      <a:pt x="79" y="163"/>
                    </a:lnTo>
                    <a:lnTo>
                      <a:pt x="112" y="156"/>
                    </a:lnTo>
                    <a:lnTo>
                      <a:pt x="136" y="143"/>
                    </a:lnTo>
                    <a:lnTo>
                      <a:pt x="79" y="143"/>
                    </a:lnTo>
                    <a:lnTo>
                      <a:pt x="48" y="136"/>
                    </a:lnTo>
                    <a:lnTo>
                      <a:pt x="26" y="115"/>
                    </a:lnTo>
                    <a:lnTo>
                      <a:pt x="21" y="81"/>
                    </a:lnTo>
                    <a:lnTo>
                      <a:pt x="26" y="48"/>
                    </a:lnTo>
                    <a:lnTo>
                      <a:pt x="36" y="33"/>
                    </a:lnTo>
                    <a:lnTo>
                      <a:pt x="52" y="21"/>
                    </a:lnTo>
                    <a:lnTo>
                      <a:pt x="79" y="19"/>
                    </a:lnTo>
                    <a:lnTo>
                      <a:pt x="128" y="19"/>
                    </a:lnTo>
                    <a:lnTo>
                      <a:pt x="110" y="4"/>
                    </a:lnTo>
                    <a:lnTo>
                      <a:pt x="7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590" name="Freeform 589"/>
              <p:cNvSpPr>
                <a:spLocks/>
              </p:cNvSpPr>
              <p:nvPr/>
            </p:nvSpPr>
            <p:spPr bwMode="auto">
              <a:xfrm>
                <a:off x="7094" y="1039"/>
                <a:ext cx="147" cy="163"/>
              </a:xfrm>
              <a:custGeom>
                <a:avLst/>
                <a:gdLst>
                  <a:gd name="T0" fmla="*/ 146 w 147"/>
                  <a:gd name="T1" fmla="*/ 79 h 163"/>
                  <a:gd name="T2" fmla="*/ 79 w 147"/>
                  <a:gd name="T3" fmla="*/ 79 h 163"/>
                  <a:gd name="T4" fmla="*/ 79 w 147"/>
                  <a:gd name="T5" fmla="*/ 98 h 163"/>
                  <a:gd name="T6" fmla="*/ 124 w 147"/>
                  <a:gd name="T7" fmla="*/ 98 h 163"/>
                  <a:gd name="T8" fmla="*/ 124 w 147"/>
                  <a:gd name="T9" fmla="*/ 127 h 163"/>
                  <a:gd name="T10" fmla="*/ 105 w 147"/>
                  <a:gd name="T11" fmla="*/ 139 h 163"/>
                  <a:gd name="T12" fmla="*/ 79 w 147"/>
                  <a:gd name="T13" fmla="*/ 143 h 163"/>
                  <a:gd name="T14" fmla="*/ 136 w 147"/>
                  <a:gd name="T15" fmla="*/ 143 h 163"/>
                  <a:gd name="T16" fmla="*/ 146 w 147"/>
                  <a:gd name="T17" fmla="*/ 139 h 163"/>
                  <a:gd name="T18" fmla="*/ 146 w 147"/>
                  <a:gd name="T19" fmla="*/ 79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7" h="163">
                    <a:moveTo>
                      <a:pt x="146" y="79"/>
                    </a:moveTo>
                    <a:lnTo>
                      <a:pt x="79" y="79"/>
                    </a:lnTo>
                    <a:lnTo>
                      <a:pt x="79" y="98"/>
                    </a:lnTo>
                    <a:lnTo>
                      <a:pt x="124" y="98"/>
                    </a:lnTo>
                    <a:lnTo>
                      <a:pt x="124" y="127"/>
                    </a:lnTo>
                    <a:lnTo>
                      <a:pt x="105" y="139"/>
                    </a:lnTo>
                    <a:lnTo>
                      <a:pt x="79" y="143"/>
                    </a:lnTo>
                    <a:lnTo>
                      <a:pt x="136" y="143"/>
                    </a:lnTo>
                    <a:lnTo>
                      <a:pt x="146" y="139"/>
                    </a:lnTo>
                    <a:lnTo>
                      <a:pt x="146" y="79"/>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591" name="Freeform 590"/>
              <p:cNvSpPr>
                <a:spLocks/>
              </p:cNvSpPr>
              <p:nvPr/>
            </p:nvSpPr>
            <p:spPr bwMode="auto">
              <a:xfrm>
                <a:off x="7094" y="1039"/>
                <a:ext cx="147" cy="163"/>
              </a:xfrm>
              <a:custGeom>
                <a:avLst/>
                <a:gdLst>
                  <a:gd name="T0" fmla="*/ 128 w 147"/>
                  <a:gd name="T1" fmla="*/ 19 h 163"/>
                  <a:gd name="T2" fmla="*/ 79 w 147"/>
                  <a:gd name="T3" fmla="*/ 19 h 163"/>
                  <a:gd name="T4" fmla="*/ 100 w 147"/>
                  <a:gd name="T5" fmla="*/ 21 h 163"/>
                  <a:gd name="T6" fmla="*/ 115 w 147"/>
                  <a:gd name="T7" fmla="*/ 33 h 163"/>
                  <a:gd name="T8" fmla="*/ 124 w 147"/>
                  <a:gd name="T9" fmla="*/ 50 h 163"/>
                  <a:gd name="T10" fmla="*/ 143 w 147"/>
                  <a:gd name="T11" fmla="*/ 48 h 163"/>
                  <a:gd name="T12" fmla="*/ 132 w 147"/>
                  <a:gd name="T13" fmla="*/ 21 h 163"/>
                  <a:gd name="T14" fmla="*/ 128 w 147"/>
                  <a:gd name="T15" fmla="*/ 19 h 1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7" h="163">
                    <a:moveTo>
                      <a:pt x="128" y="19"/>
                    </a:moveTo>
                    <a:lnTo>
                      <a:pt x="79" y="19"/>
                    </a:lnTo>
                    <a:lnTo>
                      <a:pt x="100" y="21"/>
                    </a:lnTo>
                    <a:lnTo>
                      <a:pt x="115" y="33"/>
                    </a:lnTo>
                    <a:lnTo>
                      <a:pt x="124" y="50"/>
                    </a:lnTo>
                    <a:lnTo>
                      <a:pt x="143" y="48"/>
                    </a:lnTo>
                    <a:lnTo>
                      <a:pt x="132" y="21"/>
                    </a:lnTo>
                    <a:lnTo>
                      <a:pt x="128" y="19"/>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grpSp>
          <p:nvGrpSpPr>
            <p:cNvPr id="553" name="Group 552"/>
            <p:cNvGrpSpPr>
              <a:grpSpLocks/>
            </p:cNvGrpSpPr>
            <p:nvPr/>
          </p:nvGrpSpPr>
          <p:grpSpPr bwMode="auto">
            <a:xfrm>
              <a:off x="7267" y="1082"/>
              <a:ext cx="65" cy="118"/>
              <a:chOff x="7267" y="1082"/>
              <a:chExt cx="65" cy="118"/>
            </a:xfrm>
          </p:grpSpPr>
          <p:sp>
            <p:nvSpPr>
              <p:cNvPr id="587" name="Freeform 586"/>
              <p:cNvSpPr>
                <a:spLocks/>
              </p:cNvSpPr>
              <p:nvPr/>
            </p:nvSpPr>
            <p:spPr bwMode="auto">
              <a:xfrm>
                <a:off x="7267" y="1082"/>
                <a:ext cx="65" cy="118"/>
              </a:xfrm>
              <a:custGeom>
                <a:avLst/>
                <a:gdLst>
                  <a:gd name="T0" fmla="*/ 19 w 65"/>
                  <a:gd name="T1" fmla="*/ 2 h 118"/>
                  <a:gd name="T2" fmla="*/ 0 w 65"/>
                  <a:gd name="T3" fmla="*/ 2 h 118"/>
                  <a:gd name="T4" fmla="*/ 0 w 65"/>
                  <a:gd name="T5" fmla="*/ 117 h 118"/>
                  <a:gd name="T6" fmla="*/ 19 w 65"/>
                  <a:gd name="T7" fmla="*/ 117 h 118"/>
                  <a:gd name="T8" fmla="*/ 19 w 65"/>
                  <a:gd name="T9" fmla="*/ 57 h 118"/>
                  <a:gd name="T10" fmla="*/ 24 w 65"/>
                  <a:gd name="T11" fmla="*/ 33 h 118"/>
                  <a:gd name="T12" fmla="*/ 31 w 65"/>
                  <a:gd name="T13" fmla="*/ 23 h 118"/>
                  <a:gd name="T14" fmla="*/ 43 w 65"/>
                  <a:gd name="T15" fmla="*/ 19 h 118"/>
                  <a:gd name="T16" fmla="*/ 19 w 65"/>
                  <a:gd name="T17" fmla="*/ 19 h 118"/>
                  <a:gd name="T18" fmla="*/ 19 w 65"/>
                  <a:gd name="T19" fmla="*/ 2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5" h="118">
                    <a:moveTo>
                      <a:pt x="19" y="2"/>
                    </a:moveTo>
                    <a:lnTo>
                      <a:pt x="0" y="2"/>
                    </a:lnTo>
                    <a:lnTo>
                      <a:pt x="0" y="117"/>
                    </a:lnTo>
                    <a:lnTo>
                      <a:pt x="19" y="117"/>
                    </a:lnTo>
                    <a:lnTo>
                      <a:pt x="19" y="57"/>
                    </a:lnTo>
                    <a:lnTo>
                      <a:pt x="24" y="33"/>
                    </a:lnTo>
                    <a:lnTo>
                      <a:pt x="31" y="23"/>
                    </a:lnTo>
                    <a:lnTo>
                      <a:pt x="43" y="19"/>
                    </a:lnTo>
                    <a:lnTo>
                      <a:pt x="19" y="19"/>
                    </a:lnTo>
                    <a:lnTo>
                      <a:pt x="19" y="2"/>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588" name="Freeform 587"/>
              <p:cNvSpPr>
                <a:spLocks/>
              </p:cNvSpPr>
              <p:nvPr/>
            </p:nvSpPr>
            <p:spPr bwMode="auto">
              <a:xfrm>
                <a:off x="7267" y="1082"/>
                <a:ext cx="65" cy="118"/>
              </a:xfrm>
              <a:custGeom>
                <a:avLst/>
                <a:gdLst>
                  <a:gd name="T0" fmla="*/ 43 w 65"/>
                  <a:gd name="T1" fmla="*/ 0 h 118"/>
                  <a:gd name="T2" fmla="*/ 31 w 65"/>
                  <a:gd name="T3" fmla="*/ 4 h 118"/>
                  <a:gd name="T4" fmla="*/ 19 w 65"/>
                  <a:gd name="T5" fmla="*/ 19 h 118"/>
                  <a:gd name="T6" fmla="*/ 43 w 65"/>
                  <a:gd name="T7" fmla="*/ 19 h 118"/>
                  <a:gd name="T8" fmla="*/ 57 w 65"/>
                  <a:gd name="T9" fmla="*/ 23 h 118"/>
                  <a:gd name="T10" fmla="*/ 64 w 65"/>
                  <a:gd name="T11" fmla="*/ 7 h 118"/>
                  <a:gd name="T12" fmla="*/ 43 w 65"/>
                  <a:gd name="T13" fmla="*/ 0 h 118"/>
                </a:gdLst>
                <a:ahLst/>
                <a:cxnLst>
                  <a:cxn ang="0">
                    <a:pos x="T0" y="T1"/>
                  </a:cxn>
                  <a:cxn ang="0">
                    <a:pos x="T2" y="T3"/>
                  </a:cxn>
                  <a:cxn ang="0">
                    <a:pos x="T4" y="T5"/>
                  </a:cxn>
                  <a:cxn ang="0">
                    <a:pos x="T6" y="T7"/>
                  </a:cxn>
                  <a:cxn ang="0">
                    <a:pos x="T8" y="T9"/>
                  </a:cxn>
                  <a:cxn ang="0">
                    <a:pos x="T10" y="T11"/>
                  </a:cxn>
                  <a:cxn ang="0">
                    <a:pos x="T12" y="T13"/>
                  </a:cxn>
                </a:cxnLst>
                <a:rect l="0" t="0" r="r" b="b"/>
                <a:pathLst>
                  <a:path w="65" h="118">
                    <a:moveTo>
                      <a:pt x="43" y="0"/>
                    </a:moveTo>
                    <a:lnTo>
                      <a:pt x="31" y="4"/>
                    </a:lnTo>
                    <a:lnTo>
                      <a:pt x="19" y="19"/>
                    </a:lnTo>
                    <a:lnTo>
                      <a:pt x="43" y="19"/>
                    </a:lnTo>
                    <a:lnTo>
                      <a:pt x="57" y="23"/>
                    </a:lnTo>
                    <a:lnTo>
                      <a:pt x="64" y="7"/>
                    </a:lnTo>
                    <a:lnTo>
                      <a:pt x="43"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grpSp>
          <p:nvGrpSpPr>
            <p:cNvPr id="554" name="Group 553"/>
            <p:cNvGrpSpPr>
              <a:grpSpLocks/>
            </p:cNvGrpSpPr>
            <p:nvPr/>
          </p:nvGrpSpPr>
          <p:grpSpPr bwMode="auto">
            <a:xfrm>
              <a:off x="7387" y="1082"/>
              <a:ext cx="55" cy="118"/>
              <a:chOff x="7387" y="1082"/>
              <a:chExt cx="55" cy="118"/>
            </a:xfrm>
          </p:grpSpPr>
          <p:sp>
            <p:nvSpPr>
              <p:cNvPr id="584" name="Freeform 583"/>
              <p:cNvSpPr>
                <a:spLocks/>
              </p:cNvSpPr>
              <p:nvPr/>
            </p:nvSpPr>
            <p:spPr bwMode="auto">
              <a:xfrm>
                <a:off x="7387" y="1082"/>
                <a:ext cx="55" cy="118"/>
              </a:xfrm>
              <a:custGeom>
                <a:avLst/>
                <a:gdLst>
                  <a:gd name="T0" fmla="*/ 48 w 55"/>
                  <a:gd name="T1" fmla="*/ 60 h 118"/>
                  <a:gd name="T2" fmla="*/ 28 w 55"/>
                  <a:gd name="T3" fmla="*/ 60 h 118"/>
                  <a:gd name="T4" fmla="*/ 28 w 55"/>
                  <a:gd name="T5" fmla="*/ 67 h 118"/>
                  <a:gd name="T6" fmla="*/ 26 w 55"/>
                  <a:gd name="T7" fmla="*/ 86 h 118"/>
                  <a:gd name="T8" fmla="*/ 12 w 55"/>
                  <a:gd name="T9" fmla="*/ 98 h 118"/>
                  <a:gd name="T10" fmla="*/ 0 w 55"/>
                  <a:gd name="T11" fmla="*/ 103 h 118"/>
                  <a:gd name="T12" fmla="*/ 0 w 55"/>
                  <a:gd name="T13" fmla="*/ 117 h 118"/>
                  <a:gd name="T14" fmla="*/ 9 w 55"/>
                  <a:gd name="T15" fmla="*/ 117 h 118"/>
                  <a:gd name="T16" fmla="*/ 31 w 55"/>
                  <a:gd name="T17" fmla="*/ 103 h 118"/>
                  <a:gd name="T18" fmla="*/ 50 w 55"/>
                  <a:gd name="T19" fmla="*/ 103 h 118"/>
                  <a:gd name="T20" fmla="*/ 48 w 55"/>
                  <a:gd name="T21" fmla="*/ 69 h 118"/>
                  <a:gd name="T22" fmla="*/ 48 w 55"/>
                  <a:gd name="T23" fmla="*/ 60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5" h="118">
                    <a:moveTo>
                      <a:pt x="48" y="60"/>
                    </a:moveTo>
                    <a:lnTo>
                      <a:pt x="28" y="60"/>
                    </a:lnTo>
                    <a:lnTo>
                      <a:pt x="28" y="67"/>
                    </a:lnTo>
                    <a:lnTo>
                      <a:pt x="26" y="86"/>
                    </a:lnTo>
                    <a:lnTo>
                      <a:pt x="12" y="98"/>
                    </a:lnTo>
                    <a:lnTo>
                      <a:pt x="0" y="103"/>
                    </a:lnTo>
                    <a:lnTo>
                      <a:pt x="0" y="117"/>
                    </a:lnTo>
                    <a:lnTo>
                      <a:pt x="9" y="117"/>
                    </a:lnTo>
                    <a:lnTo>
                      <a:pt x="31" y="103"/>
                    </a:lnTo>
                    <a:lnTo>
                      <a:pt x="50" y="103"/>
                    </a:lnTo>
                    <a:lnTo>
                      <a:pt x="48" y="69"/>
                    </a:lnTo>
                    <a:lnTo>
                      <a:pt x="48" y="6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585" name="Freeform 584"/>
              <p:cNvSpPr>
                <a:spLocks/>
              </p:cNvSpPr>
              <p:nvPr/>
            </p:nvSpPr>
            <p:spPr bwMode="auto">
              <a:xfrm>
                <a:off x="7387" y="1082"/>
                <a:ext cx="55" cy="118"/>
              </a:xfrm>
              <a:custGeom>
                <a:avLst/>
                <a:gdLst>
                  <a:gd name="T0" fmla="*/ 50 w 55"/>
                  <a:gd name="T1" fmla="*/ 103 h 118"/>
                  <a:gd name="T2" fmla="*/ 31 w 55"/>
                  <a:gd name="T3" fmla="*/ 103 h 118"/>
                  <a:gd name="T4" fmla="*/ 33 w 55"/>
                  <a:gd name="T5" fmla="*/ 117 h 118"/>
                  <a:gd name="T6" fmla="*/ 55 w 55"/>
                  <a:gd name="T7" fmla="*/ 117 h 118"/>
                  <a:gd name="T8" fmla="*/ 50 w 55"/>
                  <a:gd name="T9" fmla="*/ 103 h 118"/>
                </a:gdLst>
                <a:ahLst/>
                <a:cxnLst>
                  <a:cxn ang="0">
                    <a:pos x="T0" y="T1"/>
                  </a:cxn>
                  <a:cxn ang="0">
                    <a:pos x="T2" y="T3"/>
                  </a:cxn>
                  <a:cxn ang="0">
                    <a:pos x="T4" y="T5"/>
                  </a:cxn>
                  <a:cxn ang="0">
                    <a:pos x="T6" y="T7"/>
                  </a:cxn>
                  <a:cxn ang="0">
                    <a:pos x="T8" y="T9"/>
                  </a:cxn>
                </a:cxnLst>
                <a:rect l="0" t="0" r="r" b="b"/>
                <a:pathLst>
                  <a:path w="55" h="118">
                    <a:moveTo>
                      <a:pt x="50" y="103"/>
                    </a:moveTo>
                    <a:lnTo>
                      <a:pt x="31" y="103"/>
                    </a:lnTo>
                    <a:lnTo>
                      <a:pt x="33" y="117"/>
                    </a:lnTo>
                    <a:lnTo>
                      <a:pt x="55" y="117"/>
                    </a:lnTo>
                    <a:lnTo>
                      <a:pt x="50" y="103"/>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586" name="Freeform 585"/>
              <p:cNvSpPr>
                <a:spLocks/>
              </p:cNvSpPr>
              <p:nvPr/>
            </p:nvSpPr>
            <p:spPr bwMode="auto">
              <a:xfrm>
                <a:off x="7387" y="1082"/>
                <a:ext cx="55" cy="118"/>
              </a:xfrm>
              <a:custGeom>
                <a:avLst/>
                <a:gdLst>
                  <a:gd name="T0" fmla="*/ 4 w 55"/>
                  <a:gd name="T1" fmla="*/ 0 h 118"/>
                  <a:gd name="T2" fmla="*/ 0 w 55"/>
                  <a:gd name="T3" fmla="*/ 0 h 118"/>
                  <a:gd name="T4" fmla="*/ 0 w 55"/>
                  <a:gd name="T5" fmla="*/ 16 h 118"/>
                  <a:gd name="T6" fmla="*/ 2 w 55"/>
                  <a:gd name="T7" fmla="*/ 16 h 118"/>
                  <a:gd name="T8" fmla="*/ 24 w 55"/>
                  <a:gd name="T9" fmla="*/ 21 h 118"/>
                  <a:gd name="T10" fmla="*/ 28 w 55"/>
                  <a:gd name="T11" fmla="*/ 38 h 118"/>
                  <a:gd name="T12" fmla="*/ 28 w 55"/>
                  <a:gd name="T13" fmla="*/ 45 h 118"/>
                  <a:gd name="T14" fmla="*/ 0 w 55"/>
                  <a:gd name="T15" fmla="*/ 50 h 118"/>
                  <a:gd name="T16" fmla="*/ 0 w 55"/>
                  <a:gd name="T17" fmla="*/ 67 h 118"/>
                  <a:gd name="T18" fmla="*/ 28 w 55"/>
                  <a:gd name="T19" fmla="*/ 60 h 118"/>
                  <a:gd name="T20" fmla="*/ 48 w 55"/>
                  <a:gd name="T21" fmla="*/ 60 h 118"/>
                  <a:gd name="T22" fmla="*/ 48 w 55"/>
                  <a:gd name="T23" fmla="*/ 23 h 118"/>
                  <a:gd name="T24" fmla="*/ 40 w 55"/>
                  <a:gd name="T25" fmla="*/ 11 h 118"/>
                  <a:gd name="T26" fmla="*/ 26 w 55"/>
                  <a:gd name="T27" fmla="*/ 4 h 118"/>
                  <a:gd name="T28" fmla="*/ 4 w 55"/>
                  <a:gd name="T29" fmla="*/ 0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5" h="118">
                    <a:moveTo>
                      <a:pt x="4" y="0"/>
                    </a:moveTo>
                    <a:lnTo>
                      <a:pt x="0" y="0"/>
                    </a:lnTo>
                    <a:lnTo>
                      <a:pt x="0" y="16"/>
                    </a:lnTo>
                    <a:lnTo>
                      <a:pt x="2" y="16"/>
                    </a:lnTo>
                    <a:lnTo>
                      <a:pt x="24" y="21"/>
                    </a:lnTo>
                    <a:lnTo>
                      <a:pt x="28" y="38"/>
                    </a:lnTo>
                    <a:lnTo>
                      <a:pt x="28" y="45"/>
                    </a:lnTo>
                    <a:lnTo>
                      <a:pt x="0" y="50"/>
                    </a:lnTo>
                    <a:lnTo>
                      <a:pt x="0" y="67"/>
                    </a:lnTo>
                    <a:lnTo>
                      <a:pt x="28" y="60"/>
                    </a:lnTo>
                    <a:lnTo>
                      <a:pt x="48" y="60"/>
                    </a:lnTo>
                    <a:lnTo>
                      <a:pt x="48" y="23"/>
                    </a:lnTo>
                    <a:lnTo>
                      <a:pt x="40" y="11"/>
                    </a:lnTo>
                    <a:lnTo>
                      <a:pt x="26" y="4"/>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grpSp>
          <p:nvGrpSpPr>
            <p:cNvPr id="555" name="Group 554"/>
            <p:cNvGrpSpPr>
              <a:grpSpLocks/>
            </p:cNvGrpSpPr>
            <p:nvPr/>
          </p:nvGrpSpPr>
          <p:grpSpPr bwMode="auto">
            <a:xfrm>
              <a:off x="7334" y="1133"/>
              <a:ext cx="53" cy="69"/>
              <a:chOff x="7334" y="1133"/>
              <a:chExt cx="53" cy="69"/>
            </a:xfrm>
          </p:grpSpPr>
          <p:sp>
            <p:nvSpPr>
              <p:cNvPr id="582" name="Freeform 581"/>
              <p:cNvSpPr>
                <a:spLocks/>
              </p:cNvSpPr>
              <p:nvPr/>
            </p:nvSpPr>
            <p:spPr bwMode="auto">
              <a:xfrm>
                <a:off x="7334" y="1133"/>
                <a:ext cx="53" cy="69"/>
              </a:xfrm>
              <a:custGeom>
                <a:avLst/>
                <a:gdLst>
                  <a:gd name="T0" fmla="*/ 52 w 53"/>
                  <a:gd name="T1" fmla="*/ 0 h 69"/>
                  <a:gd name="T2" fmla="*/ 48 w 53"/>
                  <a:gd name="T3" fmla="*/ 2 h 69"/>
                  <a:gd name="T4" fmla="*/ 28 w 53"/>
                  <a:gd name="T5" fmla="*/ 4 h 69"/>
                  <a:gd name="T6" fmla="*/ 14 w 53"/>
                  <a:gd name="T7" fmla="*/ 9 h 69"/>
                  <a:gd name="T8" fmla="*/ 4 w 53"/>
                  <a:gd name="T9" fmla="*/ 21 h 69"/>
                  <a:gd name="T10" fmla="*/ 0 w 53"/>
                  <a:gd name="T11" fmla="*/ 36 h 69"/>
                  <a:gd name="T12" fmla="*/ 12 w 53"/>
                  <a:gd name="T13" fmla="*/ 60 h 69"/>
                  <a:gd name="T14" fmla="*/ 40 w 53"/>
                  <a:gd name="T15" fmla="*/ 69 h 69"/>
                  <a:gd name="T16" fmla="*/ 52 w 53"/>
                  <a:gd name="T17" fmla="*/ 67 h 69"/>
                  <a:gd name="T18" fmla="*/ 52 w 53"/>
                  <a:gd name="T19" fmla="*/ 55 h 69"/>
                  <a:gd name="T20" fmla="*/ 45 w 53"/>
                  <a:gd name="T21" fmla="*/ 55 h 69"/>
                  <a:gd name="T22" fmla="*/ 28 w 53"/>
                  <a:gd name="T23" fmla="*/ 47 h 69"/>
                  <a:gd name="T24" fmla="*/ 21 w 53"/>
                  <a:gd name="T25" fmla="*/ 36 h 69"/>
                  <a:gd name="T26" fmla="*/ 26 w 53"/>
                  <a:gd name="T27" fmla="*/ 26 h 69"/>
                  <a:gd name="T28" fmla="*/ 33 w 53"/>
                  <a:gd name="T29" fmla="*/ 21 h 69"/>
                  <a:gd name="T30" fmla="*/ 50 w 53"/>
                  <a:gd name="T31" fmla="*/ 16 h 69"/>
                  <a:gd name="T32" fmla="*/ 52 w 53"/>
                  <a:gd name="T33" fmla="*/ 16 h 69"/>
                  <a:gd name="T34" fmla="*/ 52 w 53"/>
                  <a:gd name="T35" fmla="*/ 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3" h="69">
                    <a:moveTo>
                      <a:pt x="52" y="0"/>
                    </a:moveTo>
                    <a:lnTo>
                      <a:pt x="48" y="2"/>
                    </a:lnTo>
                    <a:lnTo>
                      <a:pt x="28" y="4"/>
                    </a:lnTo>
                    <a:lnTo>
                      <a:pt x="14" y="9"/>
                    </a:lnTo>
                    <a:lnTo>
                      <a:pt x="4" y="21"/>
                    </a:lnTo>
                    <a:lnTo>
                      <a:pt x="0" y="36"/>
                    </a:lnTo>
                    <a:lnTo>
                      <a:pt x="12" y="60"/>
                    </a:lnTo>
                    <a:lnTo>
                      <a:pt x="40" y="69"/>
                    </a:lnTo>
                    <a:lnTo>
                      <a:pt x="52" y="67"/>
                    </a:lnTo>
                    <a:lnTo>
                      <a:pt x="52" y="55"/>
                    </a:lnTo>
                    <a:lnTo>
                      <a:pt x="45" y="55"/>
                    </a:lnTo>
                    <a:lnTo>
                      <a:pt x="28" y="47"/>
                    </a:lnTo>
                    <a:lnTo>
                      <a:pt x="21" y="36"/>
                    </a:lnTo>
                    <a:lnTo>
                      <a:pt x="26" y="26"/>
                    </a:lnTo>
                    <a:lnTo>
                      <a:pt x="33" y="21"/>
                    </a:lnTo>
                    <a:lnTo>
                      <a:pt x="50" y="16"/>
                    </a:lnTo>
                    <a:lnTo>
                      <a:pt x="52" y="16"/>
                    </a:lnTo>
                    <a:lnTo>
                      <a:pt x="52"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583" name="Freeform 582"/>
              <p:cNvSpPr>
                <a:spLocks/>
              </p:cNvSpPr>
              <p:nvPr/>
            </p:nvSpPr>
            <p:spPr bwMode="auto">
              <a:xfrm>
                <a:off x="7334" y="1133"/>
                <a:ext cx="53" cy="69"/>
              </a:xfrm>
              <a:custGeom>
                <a:avLst/>
                <a:gdLst>
                  <a:gd name="T0" fmla="*/ 52 w 53"/>
                  <a:gd name="T1" fmla="*/ 52 h 69"/>
                  <a:gd name="T2" fmla="*/ 45 w 53"/>
                  <a:gd name="T3" fmla="*/ 55 h 69"/>
                  <a:gd name="T4" fmla="*/ 52 w 53"/>
                  <a:gd name="T5" fmla="*/ 55 h 69"/>
                  <a:gd name="T6" fmla="*/ 52 w 53"/>
                  <a:gd name="T7" fmla="*/ 52 h 69"/>
                </a:gdLst>
                <a:ahLst/>
                <a:cxnLst>
                  <a:cxn ang="0">
                    <a:pos x="T0" y="T1"/>
                  </a:cxn>
                  <a:cxn ang="0">
                    <a:pos x="T2" y="T3"/>
                  </a:cxn>
                  <a:cxn ang="0">
                    <a:pos x="T4" y="T5"/>
                  </a:cxn>
                  <a:cxn ang="0">
                    <a:pos x="T6" y="T7"/>
                  </a:cxn>
                </a:cxnLst>
                <a:rect l="0" t="0" r="r" b="b"/>
                <a:pathLst>
                  <a:path w="53" h="69">
                    <a:moveTo>
                      <a:pt x="52" y="52"/>
                    </a:moveTo>
                    <a:lnTo>
                      <a:pt x="45" y="55"/>
                    </a:lnTo>
                    <a:lnTo>
                      <a:pt x="52" y="55"/>
                    </a:lnTo>
                    <a:lnTo>
                      <a:pt x="52" y="52"/>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sp>
          <p:nvSpPr>
            <p:cNvPr id="556" name="Freeform 555"/>
            <p:cNvSpPr>
              <a:spLocks/>
            </p:cNvSpPr>
            <p:nvPr/>
          </p:nvSpPr>
          <p:spPr bwMode="auto">
            <a:xfrm>
              <a:off x="7339" y="1082"/>
              <a:ext cx="48" cy="39"/>
            </a:xfrm>
            <a:custGeom>
              <a:avLst/>
              <a:gdLst>
                <a:gd name="T0" fmla="*/ 47 w 48"/>
                <a:gd name="T1" fmla="*/ 0 h 39"/>
                <a:gd name="T2" fmla="*/ 26 w 48"/>
                <a:gd name="T3" fmla="*/ 4 h 39"/>
                <a:gd name="T4" fmla="*/ 9 w 48"/>
                <a:gd name="T5" fmla="*/ 14 h 39"/>
                <a:gd name="T6" fmla="*/ 0 w 48"/>
                <a:gd name="T7" fmla="*/ 33 h 39"/>
                <a:gd name="T8" fmla="*/ 19 w 48"/>
                <a:gd name="T9" fmla="*/ 38 h 39"/>
                <a:gd name="T10" fmla="*/ 28 w 48"/>
                <a:gd name="T11" fmla="*/ 19 h 39"/>
                <a:gd name="T12" fmla="*/ 47 w 48"/>
                <a:gd name="T13" fmla="*/ 16 h 39"/>
                <a:gd name="T14" fmla="*/ 47 w 48"/>
                <a:gd name="T15" fmla="*/ 0 h 3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8" h="39">
                  <a:moveTo>
                    <a:pt x="47" y="0"/>
                  </a:moveTo>
                  <a:lnTo>
                    <a:pt x="26" y="4"/>
                  </a:lnTo>
                  <a:lnTo>
                    <a:pt x="9" y="14"/>
                  </a:lnTo>
                  <a:lnTo>
                    <a:pt x="0" y="33"/>
                  </a:lnTo>
                  <a:lnTo>
                    <a:pt x="19" y="38"/>
                  </a:lnTo>
                  <a:lnTo>
                    <a:pt x="28" y="19"/>
                  </a:lnTo>
                  <a:lnTo>
                    <a:pt x="47" y="16"/>
                  </a:lnTo>
                  <a:lnTo>
                    <a:pt x="4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nvGrpSpPr>
            <p:cNvPr id="557" name="Group 556"/>
            <p:cNvGrpSpPr>
              <a:grpSpLocks/>
            </p:cNvGrpSpPr>
            <p:nvPr/>
          </p:nvGrpSpPr>
          <p:grpSpPr bwMode="auto">
            <a:xfrm>
              <a:off x="7454" y="1085"/>
              <a:ext cx="106" cy="115"/>
              <a:chOff x="7454" y="1085"/>
              <a:chExt cx="106" cy="115"/>
            </a:xfrm>
          </p:grpSpPr>
          <p:sp>
            <p:nvSpPr>
              <p:cNvPr id="580" name="Freeform 579"/>
              <p:cNvSpPr>
                <a:spLocks/>
              </p:cNvSpPr>
              <p:nvPr/>
            </p:nvSpPr>
            <p:spPr bwMode="auto">
              <a:xfrm>
                <a:off x="7454" y="1085"/>
                <a:ext cx="106" cy="115"/>
              </a:xfrm>
              <a:custGeom>
                <a:avLst/>
                <a:gdLst>
                  <a:gd name="T0" fmla="*/ 19 w 106"/>
                  <a:gd name="T1" fmla="*/ 0 h 115"/>
                  <a:gd name="T2" fmla="*/ 0 w 106"/>
                  <a:gd name="T3" fmla="*/ 0 h 115"/>
                  <a:gd name="T4" fmla="*/ 43 w 106"/>
                  <a:gd name="T5" fmla="*/ 115 h 115"/>
                  <a:gd name="T6" fmla="*/ 62 w 106"/>
                  <a:gd name="T7" fmla="*/ 115 h 115"/>
                  <a:gd name="T8" fmla="*/ 71 w 106"/>
                  <a:gd name="T9" fmla="*/ 91 h 115"/>
                  <a:gd name="T10" fmla="*/ 50 w 106"/>
                  <a:gd name="T11" fmla="*/ 91 h 115"/>
                  <a:gd name="T12" fmla="*/ 45 w 106"/>
                  <a:gd name="T13" fmla="*/ 69 h 115"/>
                  <a:gd name="T14" fmla="*/ 19 w 106"/>
                  <a:gd name="T15" fmla="*/ 0 h 1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6" h="115">
                    <a:moveTo>
                      <a:pt x="19" y="0"/>
                    </a:moveTo>
                    <a:lnTo>
                      <a:pt x="0" y="0"/>
                    </a:lnTo>
                    <a:lnTo>
                      <a:pt x="43" y="115"/>
                    </a:lnTo>
                    <a:lnTo>
                      <a:pt x="62" y="115"/>
                    </a:lnTo>
                    <a:lnTo>
                      <a:pt x="71" y="91"/>
                    </a:lnTo>
                    <a:lnTo>
                      <a:pt x="50" y="91"/>
                    </a:lnTo>
                    <a:lnTo>
                      <a:pt x="45" y="69"/>
                    </a:lnTo>
                    <a:lnTo>
                      <a:pt x="1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581" name="Freeform 580"/>
              <p:cNvSpPr>
                <a:spLocks/>
              </p:cNvSpPr>
              <p:nvPr/>
            </p:nvSpPr>
            <p:spPr bwMode="auto">
              <a:xfrm>
                <a:off x="7454" y="1085"/>
                <a:ext cx="106" cy="115"/>
              </a:xfrm>
              <a:custGeom>
                <a:avLst/>
                <a:gdLst>
                  <a:gd name="T0" fmla="*/ 105 w 106"/>
                  <a:gd name="T1" fmla="*/ 0 h 115"/>
                  <a:gd name="T2" fmla="*/ 83 w 106"/>
                  <a:gd name="T3" fmla="*/ 0 h 115"/>
                  <a:gd name="T4" fmla="*/ 57 w 106"/>
                  <a:gd name="T5" fmla="*/ 69 h 115"/>
                  <a:gd name="T6" fmla="*/ 50 w 106"/>
                  <a:gd name="T7" fmla="*/ 91 h 115"/>
                  <a:gd name="T8" fmla="*/ 71 w 106"/>
                  <a:gd name="T9" fmla="*/ 91 h 115"/>
                  <a:gd name="T10" fmla="*/ 105 w 106"/>
                  <a:gd name="T11" fmla="*/ 0 h 115"/>
                </a:gdLst>
                <a:ahLst/>
                <a:cxnLst>
                  <a:cxn ang="0">
                    <a:pos x="T0" y="T1"/>
                  </a:cxn>
                  <a:cxn ang="0">
                    <a:pos x="T2" y="T3"/>
                  </a:cxn>
                  <a:cxn ang="0">
                    <a:pos x="T4" y="T5"/>
                  </a:cxn>
                  <a:cxn ang="0">
                    <a:pos x="T6" y="T7"/>
                  </a:cxn>
                  <a:cxn ang="0">
                    <a:pos x="T8" y="T9"/>
                  </a:cxn>
                  <a:cxn ang="0">
                    <a:pos x="T10" y="T11"/>
                  </a:cxn>
                </a:cxnLst>
                <a:rect l="0" t="0" r="r" b="b"/>
                <a:pathLst>
                  <a:path w="106" h="115">
                    <a:moveTo>
                      <a:pt x="105" y="0"/>
                    </a:moveTo>
                    <a:lnTo>
                      <a:pt x="83" y="0"/>
                    </a:lnTo>
                    <a:lnTo>
                      <a:pt x="57" y="69"/>
                    </a:lnTo>
                    <a:lnTo>
                      <a:pt x="50" y="91"/>
                    </a:lnTo>
                    <a:lnTo>
                      <a:pt x="71" y="91"/>
                    </a:lnTo>
                    <a:lnTo>
                      <a:pt x="105"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sp>
          <p:nvSpPr>
            <p:cNvPr id="558" name="Freeform 557"/>
            <p:cNvSpPr>
              <a:spLocks/>
            </p:cNvSpPr>
            <p:nvPr/>
          </p:nvSpPr>
          <p:spPr bwMode="auto">
            <a:xfrm>
              <a:off x="7625" y="1161"/>
              <a:ext cx="50" cy="41"/>
            </a:xfrm>
            <a:custGeom>
              <a:avLst/>
              <a:gdLst>
                <a:gd name="T0" fmla="*/ 28 w 50"/>
                <a:gd name="T1" fmla="*/ 0 h 41"/>
                <a:gd name="T2" fmla="*/ 19 w 50"/>
                <a:gd name="T3" fmla="*/ 19 h 41"/>
                <a:gd name="T4" fmla="*/ 0 w 50"/>
                <a:gd name="T5" fmla="*/ 23 h 41"/>
                <a:gd name="T6" fmla="*/ 0 w 50"/>
                <a:gd name="T7" fmla="*/ 40 h 41"/>
                <a:gd name="T8" fmla="*/ 33 w 50"/>
                <a:gd name="T9" fmla="*/ 31 h 41"/>
                <a:gd name="T10" fmla="*/ 50 w 50"/>
                <a:gd name="T11" fmla="*/ 2 h 41"/>
                <a:gd name="T12" fmla="*/ 28 w 50"/>
                <a:gd name="T13" fmla="*/ 0 h 41"/>
              </a:gdLst>
              <a:ahLst/>
              <a:cxnLst>
                <a:cxn ang="0">
                  <a:pos x="T0" y="T1"/>
                </a:cxn>
                <a:cxn ang="0">
                  <a:pos x="T2" y="T3"/>
                </a:cxn>
                <a:cxn ang="0">
                  <a:pos x="T4" y="T5"/>
                </a:cxn>
                <a:cxn ang="0">
                  <a:pos x="T6" y="T7"/>
                </a:cxn>
                <a:cxn ang="0">
                  <a:pos x="T8" y="T9"/>
                </a:cxn>
                <a:cxn ang="0">
                  <a:pos x="T10" y="T11"/>
                </a:cxn>
                <a:cxn ang="0">
                  <a:pos x="T12" y="T13"/>
                </a:cxn>
              </a:cxnLst>
              <a:rect l="0" t="0" r="r" b="b"/>
              <a:pathLst>
                <a:path w="50" h="41">
                  <a:moveTo>
                    <a:pt x="28" y="0"/>
                  </a:moveTo>
                  <a:lnTo>
                    <a:pt x="19" y="19"/>
                  </a:lnTo>
                  <a:lnTo>
                    <a:pt x="0" y="23"/>
                  </a:lnTo>
                  <a:lnTo>
                    <a:pt x="0" y="40"/>
                  </a:lnTo>
                  <a:lnTo>
                    <a:pt x="33" y="31"/>
                  </a:lnTo>
                  <a:lnTo>
                    <a:pt x="50" y="2"/>
                  </a:lnTo>
                  <a:lnTo>
                    <a:pt x="28"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559" name="Freeform 558"/>
            <p:cNvSpPr>
              <a:spLocks/>
            </p:cNvSpPr>
            <p:nvPr/>
          </p:nvSpPr>
          <p:spPr bwMode="auto">
            <a:xfrm>
              <a:off x="7625" y="1082"/>
              <a:ext cx="50" cy="65"/>
            </a:xfrm>
            <a:custGeom>
              <a:avLst/>
              <a:gdLst>
                <a:gd name="T0" fmla="*/ 0 w 50"/>
                <a:gd name="T1" fmla="*/ 0 h 65"/>
                <a:gd name="T2" fmla="*/ 0 w 50"/>
                <a:gd name="T3" fmla="*/ 16 h 65"/>
                <a:gd name="T4" fmla="*/ 21 w 50"/>
                <a:gd name="T5" fmla="*/ 26 h 65"/>
                <a:gd name="T6" fmla="*/ 28 w 50"/>
                <a:gd name="T7" fmla="*/ 47 h 65"/>
                <a:gd name="T8" fmla="*/ 0 w 50"/>
                <a:gd name="T9" fmla="*/ 47 h 65"/>
                <a:gd name="T10" fmla="*/ 0 w 50"/>
                <a:gd name="T11" fmla="*/ 64 h 65"/>
                <a:gd name="T12" fmla="*/ 50 w 50"/>
                <a:gd name="T13" fmla="*/ 64 h 65"/>
                <a:gd name="T14" fmla="*/ 50 w 50"/>
                <a:gd name="T15" fmla="*/ 60 h 65"/>
                <a:gd name="T16" fmla="*/ 47 w 50"/>
                <a:gd name="T17" fmla="*/ 33 h 65"/>
                <a:gd name="T18" fmla="*/ 35 w 50"/>
                <a:gd name="T19" fmla="*/ 14 h 65"/>
                <a:gd name="T20" fmla="*/ 19 w 50"/>
                <a:gd name="T21" fmla="*/ 4 h 65"/>
                <a:gd name="T22" fmla="*/ 0 w 50"/>
                <a:gd name="T23" fmla="*/ 0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0" h="65">
                  <a:moveTo>
                    <a:pt x="0" y="0"/>
                  </a:moveTo>
                  <a:lnTo>
                    <a:pt x="0" y="16"/>
                  </a:lnTo>
                  <a:lnTo>
                    <a:pt x="21" y="26"/>
                  </a:lnTo>
                  <a:lnTo>
                    <a:pt x="28" y="47"/>
                  </a:lnTo>
                  <a:lnTo>
                    <a:pt x="0" y="47"/>
                  </a:lnTo>
                  <a:lnTo>
                    <a:pt x="0" y="64"/>
                  </a:lnTo>
                  <a:lnTo>
                    <a:pt x="50" y="64"/>
                  </a:lnTo>
                  <a:lnTo>
                    <a:pt x="50" y="60"/>
                  </a:lnTo>
                  <a:lnTo>
                    <a:pt x="47" y="33"/>
                  </a:lnTo>
                  <a:lnTo>
                    <a:pt x="35" y="14"/>
                  </a:lnTo>
                  <a:lnTo>
                    <a:pt x="19" y="4"/>
                  </a:lnTo>
                  <a:lnTo>
                    <a:pt x="0"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560" name="Freeform 559"/>
            <p:cNvSpPr>
              <a:spLocks/>
            </p:cNvSpPr>
            <p:nvPr/>
          </p:nvSpPr>
          <p:spPr bwMode="auto">
            <a:xfrm>
              <a:off x="7570" y="1082"/>
              <a:ext cx="55" cy="120"/>
            </a:xfrm>
            <a:custGeom>
              <a:avLst/>
              <a:gdLst>
                <a:gd name="T0" fmla="*/ 55 w 55"/>
                <a:gd name="T1" fmla="*/ 0 h 120"/>
                <a:gd name="T2" fmla="*/ 33 w 55"/>
                <a:gd name="T3" fmla="*/ 4 h 120"/>
                <a:gd name="T4" fmla="*/ 16 w 55"/>
                <a:gd name="T5" fmla="*/ 16 h 120"/>
                <a:gd name="T6" fmla="*/ 4 w 55"/>
                <a:gd name="T7" fmla="*/ 33 h 120"/>
                <a:gd name="T8" fmla="*/ 0 w 55"/>
                <a:gd name="T9" fmla="*/ 62 h 120"/>
                <a:gd name="T10" fmla="*/ 4 w 55"/>
                <a:gd name="T11" fmla="*/ 83 h 120"/>
                <a:gd name="T12" fmla="*/ 14 w 55"/>
                <a:gd name="T13" fmla="*/ 103 h 120"/>
                <a:gd name="T14" fmla="*/ 33 w 55"/>
                <a:gd name="T15" fmla="*/ 117 h 120"/>
                <a:gd name="T16" fmla="*/ 55 w 55"/>
                <a:gd name="T17" fmla="*/ 120 h 120"/>
                <a:gd name="T18" fmla="*/ 55 w 55"/>
                <a:gd name="T19" fmla="*/ 103 h 120"/>
                <a:gd name="T20" fmla="*/ 31 w 55"/>
                <a:gd name="T21" fmla="*/ 93 h 120"/>
                <a:gd name="T22" fmla="*/ 19 w 55"/>
                <a:gd name="T23" fmla="*/ 64 h 120"/>
                <a:gd name="T24" fmla="*/ 55 w 55"/>
                <a:gd name="T25" fmla="*/ 64 h 120"/>
                <a:gd name="T26" fmla="*/ 55 w 55"/>
                <a:gd name="T27" fmla="*/ 47 h 120"/>
                <a:gd name="T28" fmla="*/ 21 w 55"/>
                <a:gd name="T29" fmla="*/ 47 h 120"/>
                <a:gd name="T30" fmla="*/ 31 w 55"/>
                <a:gd name="T31" fmla="*/ 23 h 120"/>
                <a:gd name="T32" fmla="*/ 55 w 55"/>
                <a:gd name="T33" fmla="*/ 16 h 120"/>
                <a:gd name="T34" fmla="*/ 55 w 55"/>
                <a:gd name="T35" fmla="*/ 0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5" h="120">
                  <a:moveTo>
                    <a:pt x="55" y="0"/>
                  </a:moveTo>
                  <a:lnTo>
                    <a:pt x="33" y="4"/>
                  </a:lnTo>
                  <a:lnTo>
                    <a:pt x="16" y="16"/>
                  </a:lnTo>
                  <a:lnTo>
                    <a:pt x="4" y="33"/>
                  </a:lnTo>
                  <a:lnTo>
                    <a:pt x="0" y="62"/>
                  </a:lnTo>
                  <a:lnTo>
                    <a:pt x="4" y="83"/>
                  </a:lnTo>
                  <a:lnTo>
                    <a:pt x="14" y="103"/>
                  </a:lnTo>
                  <a:lnTo>
                    <a:pt x="33" y="117"/>
                  </a:lnTo>
                  <a:lnTo>
                    <a:pt x="55" y="120"/>
                  </a:lnTo>
                  <a:lnTo>
                    <a:pt x="55" y="103"/>
                  </a:lnTo>
                  <a:lnTo>
                    <a:pt x="31" y="93"/>
                  </a:lnTo>
                  <a:lnTo>
                    <a:pt x="19" y="64"/>
                  </a:lnTo>
                  <a:lnTo>
                    <a:pt x="55" y="64"/>
                  </a:lnTo>
                  <a:lnTo>
                    <a:pt x="55" y="47"/>
                  </a:lnTo>
                  <a:lnTo>
                    <a:pt x="21" y="47"/>
                  </a:lnTo>
                  <a:lnTo>
                    <a:pt x="31" y="23"/>
                  </a:lnTo>
                  <a:lnTo>
                    <a:pt x="55" y="16"/>
                  </a:lnTo>
                  <a:lnTo>
                    <a:pt x="55"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561" name="Freeform 560"/>
            <p:cNvSpPr>
              <a:spLocks/>
            </p:cNvSpPr>
            <p:nvPr/>
          </p:nvSpPr>
          <p:spPr bwMode="auto">
            <a:xfrm>
              <a:off x="7709" y="1041"/>
              <a:ext cx="20" cy="159"/>
            </a:xfrm>
            <a:custGeom>
              <a:avLst/>
              <a:gdLst>
                <a:gd name="T0" fmla="*/ 0 w 20"/>
                <a:gd name="T1" fmla="*/ 0 h 159"/>
                <a:gd name="T2" fmla="*/ 0 w 20"/>
                <a:gd name="T3" fmla="*/ 158 h 159"/>
              </a:gdLst>
              <a:ahLst/>
              <a:cxnLst>
                <a:cxn ang="0">
                  <a:pos x="T0" y="T1"/>
                </a:cxn>
                <a:cxn ang="0">
                  <a:pos x="T2" y="T3"/>
                </a:cxn>
              </a:cxnLst>
              <a:rect l="0" t="0" r="r" b="b"/>
              <a:pathLst>
                <a:path w="20" h="159">
                  <a:moveTo>
                    <a:pt x="0" y="0"/>
                  </a:moveTo>
                  <a:lnTo>
                    <a:pt x="0" y="158"/>
                  </a:lnTo>
                </a:path>
              </a:pathLst>
            </a:custGeom>
            <a:noFill/>
            <a:ln w="13461">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AU"/>
            </a:p>
          </p:txBody>
        </p:sp>
        <p:sp>
          <p:nvSpPr>
            <p:cNvPr id="562" name="Freeform 561"/>
            <p:cNvSpPr>
              <a:spLocks/>
            </p:cNvSpPr>
            <p:nvPr/>
          </p:nvSpPr>
          <p:spPr bwMode="auto">
            <a:xfrm>
              <a:off x="7857" y="1082"/>
              <a:ext cx="53" cy="120"/>
            </a:xfrm>
            <a:custGeom>
              <a:avLst/>
              <a:gdLst>
                <a:gd name="T0" fmla="*/ 0 w 53"/>
                <a:gd name="T1" fmla="*/ 0 h 120"/>
                <a:gd name="T2" fmla="*/ 0 w 53"/>
                <a:gd name="T3" fmla="*/ 16 h 120"/>
                <a:gd name="T4" fmla="*/ 23 w 53"/>
                <a:gd name="T5" fmla="*/ 26 h 120"/>
                <a:gd name="T6" fmla="*/ 33 w 53"/>
                <a:gd name="T7" fmla="*/ 60 h 120"/>
                <a:gd name="T8" fmla="*/ 23 w 53"/>
                <a:gd name="T9" fmla="*/ 91 h 120"/>
                <a:gd name="T10" fmla="*/ 0 w 53"/>
                <a:gd name="T11" fmla="*/ 103 h 120"/>
                <a:gd name="T12" fmla="*/ 0 w 53"/>
                <a:gd name="T13" fmla="*/ 120 h 120"/>
                <a:gd name="T14" fmla="*/ 26 w 53"/>
                <a:gd name="T15" fmla="*/ 112 h 120"/>
                <a:gd name="T16" fmla="*/ 47 w 53"/>
                <a:gd name="T17" fmla="*/ 91 h 120"/>
                <a:gd name="T18" fmla="*/ 52 w 53"/>
                <a:gd name="T19" fmla="*/ 60 h 120"/>
                <a:gd name="T20" fmla="*/ 50 w 53"/>
                <a:gd name="T21" fmla="*/ 33 h 120"/>
                <a:gd name="T22" fmla="*/ 40 w 53"/>
                <a:gd name="T23" fmla="*/ 14 h 120"/>
                <a:gd name="T24" fmla="*/ 21 w 53"/>
                <a:gd name="T25" fmla="*/ 4 h 120"/>
                <a:gd name="T26" fmla="*/ 0 w 53"/>
                <a:gd name="T27" fmla="*/ 0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3" h="120">
                  <a:moveTo>
                    <a:pt x="0" y="0"/>
                  </a:moveTo>
                  <a:lnTo>
                    <a:pt x="0" y="16"/>
                  </a:lnTo>
                  <a:lnTo>
                    <a:pt x="23" y="26"/>
                  </a:lnTo>
                  <a:lnTo>
                    <a:pt x="33" y="60"/>
                  </a:lnTo>
                  <a:lnTo>
                    <a:pt x="23" y="91"/>
                  </a:lnTo>
                  <a:lnTo>
                    <a:pt x="0" y="103"/>
                  </a:lnTo>
                  <a:lnTo>
                    <a:pt x="0" y="120"/>
                  </a:lnTo>
                  <a:lnTo>
                    <a:pt x="26" y="112"/>
                  </a:lnTo>
                  <a:lnTo>
                    <a:pt x="47" y="91"/>
                  </a:lnTo>
                  <a:lnTo>
                    <a:pt x="52" y="60"/>
                  </a:lnTo>
                  <a:lnTo>
                    <a:pt x="50" y="33"/>
                  </a:lnTo>
                  <a:lnTo>
                    <a:pt x="40" y="14"/>
                  </a:lnTo>
                  <a:lnTo>
                    <a:pt x="21" y="4"/>
                  </a:lnTo>
                  <a:lnTo>
                    <a:pt x="0"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563" name="Freeform 562"/>
            <p:cNvSpPr>
              <a:spLocks/>
            </p:cNvSpPr>
            <p:nvPr/>
          </p:nvSpPr>
          <p:spPr bwMode="auto">
            <a:xfrm>
              <a:off x="7802" y="1082"/>
              <a:ext cx="56" cy="120"/>
            </a:xfrm>
            <a:custGeom>
              <a:avLst/>
              <a:gdLst>
                <a:gd name="T0" fmla="*/ 55 w 56"/>
                <a:gd name="T1" fmla="*/ 0 h 120"/>
                <a:gd name="T2" fmla="*/ 33 w 56"/>
                <a:gd name="T3" fmla="*/ 4 h 120"/>
                <a:gd name="T4" fmla="*/ 19 w 56"/>
                <a:gd name="T5" fmla="*/ 11 h 120"/>
                <a:gd name="T6" fmla="*/ 4 w 56"/>
                <a:gd name="T7" fmla="*/ 31 h 120"/>
                <a:gd name="T8" fmla="*/ 0 w 56"/>
                <a:gd name="T9" fmla="*/ 60 h 120"/>
                <a:gd name="T10" fmla="*/ 4 w 56"/>
                <a:gd name="T11" fmla="*/ 83 h 120"/>
                <a:gd name="T12" fmla="*/ 16 w 56"/>
                <a:gd name="T13" fmla="*/ 103 h 120"/>
                <a:gd name="T14" fmla="*/ 33 w 56"/>
                <a:gd name="T15" fmla="*/ 117 h 120"/>
                <a:gd name="T16" fmla="*/ 55 w 56"/>
                <a:gd name="T17" fmla="*/ 120 h 120"/>
                <a:gd name="T18" fmla="*/ 55 w 56"/>
                <a:gd name="T19" fmla="*/ 103 h 120"/>
                <a:gd name="T20" fmla="*/ 31 w 56"/>
                <a:gd name="T21" fmla="*/ 91 h 120"/>
                <a:gd name="T22" fmla="*/ 21 w 56"/>
                <a:gd name="T23" fmla="*/ 60 h 120"/>
                <a:gd name="T24" fmla="*/ 31 w 56"/>
                <a:gd name="T25" fmla="*/ 26 h 120"/>
                <a:gd name="T26" fmla="*/ 55 w 56"/>
                <a:gd name="T27" fmla="*/ 16 h 120"/>
                <a:gd name="T28" fmla="*/ 55 w 56"/>
                <a:gd name="T29" fmla="*/ 0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6" h="120">
                  <a:moveTo>
                    <a:pt x="55" y="0"/>
                  </a:moveTo>
                  <a:lnTo>
                    <a:pt x="33" y="4"/>
                  </a:lnTo>
                  <a:lnTo>
                    <a:pt x="19" y="11"/>
                  </a:lnTo>
                  <a:lnTo>
                    <a:pt x="4" y="31"/>
                  </a:lnTo>
                  <a:lnTo>
                    <a:pt x="0" y="60"/>
                  </a:lnTo>
                  <a:lnTo>
                    <a:pt x="4" y="83"/>
                  </a:lnTo>
                  <a:lnTo>
                    <a:pt x="16" y="103"/>
                  </a:lnTo>
                  <a:lnTo>
                    <a:pt x="33" y="117"/>
                  </a:lnTo>
                  <a:lnTo>
                    <a:pt x="55" y="120"/>
                  </a:lnTo>
                  <a:lnTo>
                    <a:pt x="55" y="103"/>
                  </a:lnTo>
                  <a:lnTo>
                    <a:pt x="31" y="91"/>
                  </a:lnTo>
                  <a:lnTo>
                    <a:pt x="21" y="60"/>
                  </a:lnTo>
                  <a:lnTo>
                    <a:pt x="31" y="26"/>
                  </a:lnTo>
                  <a:lnTo>
                    <a:pt x="55" y="16"/>
                  </a:lnTo>
                  <a:lnTo>
                    <a:pt x="55"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nvGrpSpPr>
            <p:cNvPr id="564" name="Group 563"/>
            <p:cNvGrpSpPr>
              <a:grpSpLocks/>
            </p:cNvGrpSpPr>
            <p:nvPr/>
          </p:nvGrpSpPr>
          <p:grpSpPr bwMode="auto">
            <a:xfrm>
              <a:off x="7934" y="1082"/>
              <a:ext cx="63" cy="118"/>
              <a:chOff x="7934" y="1082"/>
              <a:chExt cx="63" cy="118"/>
            </a:xfrm>
          </p:grpSpPr>
          <p:sp>
            <p:nvSpPr>
              <p:cNvPr id="578" name="Freeform 577"/>
              <p:cNvSpPr>
                <a:spLocks/>
              </p:cNvSpPr>
              <p:nvPr/>
            </p:nvSpPr>
            <p:spPr bwMode="auto">
              <a:xfrm>
                <a:off x="7934" y="1082"/>
                <a:ext cx="63" cy="118"/>
              </a:xfrm>
              <a:custGeom>
                <a:avLst/>
                <a:gdLst>
                  <a:gd name="T0" fmla="*/ 16 w 63"/>
                  <a:gd name="T1" fmla="*/ 2 h 118"/>
                  <a:gd name="T2" fmla="*/ 0 w 63"/>
                  <a:gd name="T3" fmla="*/ 2 h 118"/>
                  <a:gd name="T4" fmla="*/ 0 w 63"/>
                  <a:gd name="T5" fmla="*/ 117 h 118"/>
                  <a:gd name="T6" fmla="*/ 19 w 63"/>
                  <a:gd name="T7" fmla="*/ 117 h 118"/>
                  <a:gd name="T8" fmla="*/ 19 w 63"/>
                  <a:gd name="T9" fmla="*/ 57 h 118"/>
                  <a:gd name="T10" fmla="*/ 23 w 63"/>
                  <a:gd name="T11" fmla="*/ 33 h 118"/>
                  <a:gd name="T12" fmla="*/ 31 w 63"/>
                  <a:gd name="T13" fmla="*/ 23 h 118"/>
                  <a:gd name="T14" fmla="*/ 40 w 63"/>
                  <a:gd name="T15" fmla="*/ 19 h 118"/>
                  <a:gd name="T16" fmla="*/ 16 w 63"/>
                  <a:gd name="T17" fmla="*/ 19 h 118"/>
                  <a:gd name="T18" fmla="*/ 16 w 63"/>
                  <a:gd name="T19" fmla="*/ 2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3" h="118">
                    <a:moveTo>
                      <a:pt x="16" y="2"/>
                    </a:moveTo>
                    <a:lnTo>
                      <a:pt x="0" y="2"/>
                    </a:lnTo>
                    <a:lnTo>
                      <a:pt x="0" y="117"/>
                    </a:lnTo>
                    <a:lnTo>
                      <a:pt x="19" y="117"/>
                    </a:lnTo>
                    <a:lnTo>
                      <a:pt x="19" y="57"/>
                    </a:lnTo>
                    <a:lnTo>
                      <a:pt x="23" y="33"/>
                    </a:lnTo>
                    <a:lnTo>
                      <a:pt x="31" y="23"/>
                    </a:lnTo>
                    <a:lnTo>
                      <a:pt x="40" y="19"/>
                    </a:lnTo>
                    <a:lnTo>
                      <a:pt x="16" y="19"/>
                    </a:lnTo>
                    <a:lnTo>
                      <a:pt x="16" y="2"/>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579" name="Freeform 578"/>
              <p:cNvSpPr>
                <a:spLocks/>
              </p:cNvSpPr>
              <p:nvPr/>
            </p:nvSpPr>
            <p:spPr bwMode="auto">
              <a:xfrm>
                <a:off x="7934" y="1082"/>
                <a:ext cx="63" cy="118"/>
              </a:xfrm>
              <a:custGeom>
                <a:avLst/>
                <a:gdLst>
                  <a:gd name="T0" fmla="*/ 43 w 63"/>
                  <a:gd name="T1" fmla="*/ 0 h 118"/>
                  <a:gd name="T2" fmla="*/ 31 w 63"/>
                  <a:gd name="T3" fmla="*/ 4 h 118"/>
                  <a:gd name="T4" fmla="*/ 16 w 63"/>
                  <a:gd name="T5" fmla="*/ 19 h 118"/>
                  <a:gd name="T6" fmla="*/ 40 w 63"/>
                  <a:gd name="T7" fmla="*/ 19 h 118"/>
                  <a:gd name="T8" fmla="*/ 55 w 63"/>
                  <a:gd name="T9" fmla="*/ 23 h 118"/>
                  <a:gd name="T10" fmla="*/ 62 w 63"/>
                  <a:gd name="T11" fmla="*/ 7 h 118"/>
                  <a:gd name="T12" fmla="*/ 43 w 63"/>
                  <a:gd name="T13" fmla="*/ 0 h 118"/>
                </a:gdLst>
                <a:ahLst/>
                <a:cxnLst>
                  <a:cxn ang="0">
                    <a:pos x="T0" y="T1"/>
                  </a:cxn>
                  <a:cxn ang="0">
                    <a:pos x="T2" y="T3"/>
                  </a:cxn>
                  <a:cxn ang="0">
                    <a:pos x="T4" y="T5"/>
                  </a:cxn>
                  <a:cxn ang="0">
                    <a:pos x="T6" y="T7"/>
                  </a:cxn>
                  <a:cxn ang="0">
                    <a:pos x="T8" y="T9"/>
                  </a:cxn>
                  <a:cxn ang="0">
                    <a:pos x="T10" y="T11"/>
                  </a:cxn>
                  <a:cxn ang="0">
                    <a:pos x="T12" y="T13"/>
                  </a:cxn>
                </a:cxnLst>
                <a:rect l="0" t="0" r="r" b="b"/>
                <a:pathLst>
                  <a:path w="63" h="118">
                    <a:moveTo>
                      <a:pt x="43" y="0"/>
                    </a:moveTo>
                    <a:lnTo>
                      <a:pt x="31" y="4"/>
                    </a:lnTo>
                    <a:lnTo>
                      <a:pt x="16" y="19"/>
                    </a:lnTo>
                    <a:lnTo>
                      <a:pt x="40" y="19"/>
                    </a:lnTo>
                    <a:lnTo>
                      <a:pt x="55" y="23"/>
                    </a:lnTo>
                    <a:lnTo>
                      <a:pt x="62" y="7"/>
                    </a:lnTo>
                    <a:lnTo>
                      <a:pt x="43"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grpSp>
          <p:nvGrpSpPr>
            <p:cNvPr id="565" name="Group 564"/>
            <p:cNvGrpSpPr>
              <a:grpSpLocks/>
            </p:cNvGrpSpPr>
            <p:nvPr/>
          </p:nvGrpSpPr>
          <p:grpSpPr bwMode="auto">
            <a:xfrm>
              <a:off x="8069" y="1082"/>
              <a:ext cx="64" cy="118"/>
              <a:chOff x="8069" y="1082"/>
              <a:chExt cx="64" cy="118"/>
            </a:xfrm>
          </p:grpSpPr>
          <p:sp>
            <p:nvSpPr>
              <p:cNvPr id="576" name="Freeform 575"/>
              <p:cNvSpPr>
                <a:spLocks/>
              </p:cNvSpPr>
              <p:nvPr/>
            </p:nvSpPr>
            <p:spPr bwMode="auto">
              <a:xfrm>
                <a:off x="8069" y="1082"/>
                <a:ext cx="64" cy="118"/>
              </a:xfrm>
              <a:custGeom>
                <a:avLst/>
                <a:gdLst>
                  <a:gd name="T0" fmla="*/ 19 w 64"/>
                  <a:gd name="T1" fmla="*/ 2 h 118"/>
                  <a:gd name="T2" fmla="*/ 0 w 64"/>
                  <a:gd name="T3" fmla="*/ 2 h 118"/>
                  <a:gd name="T4" fmla="*/ 0 w 64"/>
                  <a:gd name="T5" fmla="*/ 117 h 118"/>
                  <a:gd name="T6" fmla="*/ 21 w 64"/>
                  <a:gd name="T7" fmla="*/ 117 h 118"/>
                  <a:gd name="T8" fmla="*/ 21 w 64"/>
                  <a:gd name="T9" fmla="*/ 57 h 118"/>
                  <a:gd name="T10" fmla="*/ 23 w 64"/>
                  <a:gd name="T11" fmla="*/ 33 h 118"/>
                  <a:gd name="T12" fmla="*/ 31 w 64"/>
                  <a:gd name="T13" fmla="*/ 23 h 118"/>
                  <a:gd name="T14" fmla="*/ 43 w 64"/>
                  <a:gd name="T15" fmla="*/ 19 h 118"/>
                  <a:gd name="T16" fmla="*/ 19 w 64"/>
                  <a:gd name="T17" fmla="*/ 19 h 118"/>
                  <a:gd name="T18" fmla="*/ 19 w 64"/>
                  <a:gd name="T19" fmla="*/ 2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4" h="118">
                    <a:moveTo>
                      <a:pt x="19" y="2"/>
                    </a:moveTo>
                    <a:lnTo>
                      <a:pt x="0" y="2"/>
                    </a:lnTo>
                    <a:lnTo>
                      <a:pt x="0" y="117"/>
                    </a:lnTo>
                    <a:lnTo>
                      <a:pt x="21" y="117"/>
                    </a:lnTo>
                    <a:lnTo>
                      <a:pt x="21" y="57"/>
                    </a:lnTo>
                    <a:lnTo>
                      <a:pt x="23" y="33"/>
                    </a:lnTo>
                    <a:lnTo>
                      <a:pt x="31" y="23"/>
                    </a:lnTo>
                    <a:lnTo>
                      <a:pt x="43" y="19"/>
                    </a:lnTo>
                    <a:lnTo>
                      <a:pt x="19" y="19"/>
                    </a:lnTo>
                    <a:lnTo>
                      <a:pt x="19" y="2"/>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577" name="Freeform 576"/>
              <p:cNvSpPr>
                <a:spLocks/>
              </p:cNvSpPr>
              <p:nvPr/>
            </p:nvSpPr>
            <p:spPr bwMode="auto">
              <a:xfrm>
                <a:off x="8069" y="1082"/>
                <a:ext cx="64" cy="118"/>
              </a:xfrm>
              <a:custGeom>
                <a:avLst/>
                <a:gdLst>
                  <a:gd name="T0" fmla="*/ 43 w 64"/>
                  <a:gd name="T1" fmla="*/ 0 h 118"/>
                  <a:gd name="T2" fmla="*/ 31 w 64"/>
                  <a:gd name="T3" fmla="*/ 4 h 118"/>
                  <a:gd name="T4" fmla="*/ 19 w 64"/>
                  <a:gd name="T5" fmla="*/ 19 h 118"/>
                  <a:gd name="T6" fmla="*/ 43 w 64"/>
                  <a:gd name="T7" fmla="*/ 19 h 118"/>
                  <a:gd name="T8" fmla="*/ 57 w 64"/>
                  <a:gd name="T9" fmla="*/ 23 h 118"/>
                  <a:gd name="T10" fmla="*/ 64 w 64"/>
                  <a:gd name="T11" fmla="*/ 7 h 118"/>
                  <a:gd name="T12" fmla="*/ 43 w 64"/>
                  <a:gd name="T13" fmla="*/ 0 h 118"/>
                </a:gdLst>
                <a:ahLst/>
                <a:cxnLst>
                  <a:cxn ang="0">
                    <a:pos x="T0" y="T1"/>
                  </a:cxn>
                  <a:cxn ang="0">
                    <a:pos x="T2" y="T3"/>
                  </a:cxn>
                  <a:cxn ang="0">
                    <a:pos x="T4" y="T5"/>
                  </a:cxn>
                  <a:cxn ang="0">
                    <a:pos x="T6" y="T7"/>
                  </a:cxn>
                  <a:cxn ang="0">
                    <a:pos x="T8" y="T9"/>
                  </a:cxn>
                  <a:cxn ang="0">
                    <a:pos x="T10" y="T11"/>
                  </a:cxn>
                  <a:cxn ang="0">
                    <a:pos x="T12" y="T13"/>
                  </a:cxn>
                </a:cxnLst>
                <a:rect l="0" t="0" r="r" b="b"/>
                <a:pathLst>
                  <a:path w="64" h="118">
                    <a:moveTo>
                      <a:pt x="43" y="0"/>
                    </a:moveTo>
                    <a:lnTo>
                      <a:pt x="31" y="4"/>
                    </a:lnTo>
                    <a:lnTo>
                      <a:pt x="19" y="19"/>
                    </a:lnTo>
                    <a:lnTo>
                      <a:pt x="43" y="19"/>
                    </a:lnTo>
                    <a:lnTo>
                      <a:pt x="57" y="23"/>
                    </a:lnTo>
                    <a:lnTo>
                      <a:pt x="64" y="7"/>
                    </a:lnTo>
                    <a:lnTo>
                      <a:pt x="43"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sp>
          <p:nvSpPr>
            <p:cNvPr id="566" name="Freeform 565"/>
            <p:cNvSpPr>
              <a:spLocks/>
            </p:cNvSpPr>
            <p:nvPr/>
          </p:nvSpPr>
          <p:spPr bwMode="auto">
            <a:xfrm>
              <a:off x="8191" y="1082"/>
              <a:ext cx="53" cy="120"/>
            </a:xfrm>
            <a:custGeom>
              <a:avLst/>
              <a:gdLst>
                <a:gd name="T0" fmla="*/ 0 w 53"/>
                <a:gd name="T1" fmla="*/ 0 h 120"/>
                <a:gd name="T2" fmla="*/ 0 w 53"/>
                <a:gd name="T3" fmla="*/ 16 h 120"/>
                <a:gd name="T4" fmla="*/ 23 w 53"/>
                <a:gd name="T5" fmla="*/ 26 h 120"/>
                <a:gd name="T6" fmla="*/ 33 w 53"/>
                <a:gd name="T7" fmla="*/ 60 h 120"/>
                <a:gd name="T8" fmla="*/ 23 w 53"/>
                <a:gd name="T9" fmla="*/ 91 h 120"/>
                <a:gd name="T10" fmla="*/ 0 w 53"/>
                <a:gd name="T11" fmla="*/ 103 h 120"/>
                <a:gd name="T12" fmla="*/ 0 w 53"/>
                <a:gd name="T13" fmla="*/ 120 h 120"/>
                <a:gd name="T14" fmla="*/ 26 w 53"/>
                <a:gd name="T15" fmla="*/ 112 h 120"/>
                <a:gd name="T16" fmla="*/ 45 w 53"/>
                <a:gd name="T17" fmla="*/ 91 h 120"/>
                <a:gd name="T18" fmla="*/ 52 w 53"/>
                <a:gd name="T19" fmla="*/ 60 h 120"/>
                <a:gd name="T20" fmla="*/ 47 w 53"/>
                <a:gd name="T21" fmla="*/ 33 h 120"/>
                <a:gd name="T22" fmla="*/ 38 w 53"/>
                <a:gd name="T23" fmla="*/ 14 h 120"/>
                <a:gd name="T24" fmla="*/ 19 w 53"/>
                <a:gd name="T25" fmla="*/ 4 h 120"/>
                <a:gd name="T26" fmla="*/ 0 w 53"/>
                <a:gd name="T27" fmla="*/ 0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3" h="120">
                  <a:moveTo>
                    <a:pt x="0" y="0"/>
                  </a:moveTo>
                  <a:lnTo>
                    <a:pt x="0" y="16"/>
                  </a:lnTo>
                  <a:lnTo>
                    <a:pt x="23" y="26"/>
                  </a:lnTo>
                  <a:lnTo>
                    <a:pt x="33" y="60"/>
                  </a:lnTo>
                  <a:lnTo>
                    <a:pt x="23" y="91"/>
                  </a:lnTo>
                  <a:lnTo>
                    <a:pt x="0" y="103"/>
                  </a:lnTo>
                  <a:lnTo>
                    <a:pt x="0" y="120"/>
                  </a:lnTo>
                  <a:lnTo>
                    <a:pt x="26" y="112"/>
                  </a:lnTo>
                  <a:lnTo>
                    <a:pt x="45" y="91"/>
                  </a:lnTo>
                  <a:lnTo>
                    <a:pt x="52" y="60"/>
                  </a:lnTo>
                  <a:lnTo>
                    <a:pt x="47" y="33"/>
                  </a:lnTo>
                  <a:lnTo>
                    <a:pt x="38" y="14"/>
                  </a:lnTo>
                  <a:lnTo>
                    <a:pt x="19" y="4"/>
                  </a:lnTo>
                  <a:lnTo>
                    <a:pt x="0"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567" name="Freeform 566"/>
            <p:cNvSpPr>
              <a:spLocks/>
            </p:cNvSpPr>
            <p:nvPr/>
          </p:nvSpPr>
          <p:spPr bwMode="auto">
            <a:xfrm>
              <a:off x="8138" y="1082"/>
              <a:ext cx="53" cy="120"/>
            </a:xfrm>
            <a:custGeom>
              <a:avLst/>
              <a:gdLst>
                <a:gd name="T0" fmla="*/ 52 w 53"/>
                <a:gd name="T1" fmla="*/ 0 h 120"/>
                <a:gd name="T2" fmla="*/ 31 w 53"/>
                <a:gd name="T3" fmla="*/ 4 h 120"/>
                <a:gd name="T4" fmla="*/ 16 w 53"/>
                <a:gd name="T5" fmla="*/ 11 h 120"/>
                <a:gd name="T6" fmla="*/ 2 w 53"/>
                <a:gd name="T7" fmla="*/ 31 h 120"/>
                <a:gd name="T8" fmla="*/ 0 w 53"/>
                <a:gd name="T9" fmla="*/ 60 h 120"/>
                <a:gd name="T10" fmla="*/ 2 w 53"/>
                <a:gd name="T11" fmla="*/ 83 h 120"/>
                <a:gd name="T12" fmla="*/ 14 w 53"/>
                <a:gd name="T13" fmla="*/ 103 h 120"/>
                <a:gd name="T14" fmla="*/ 28 w 53"/>
                <a:gd name="T15" fmla="*/ 117 h 120"/>
                <a:gd name="T16" fmla="*/ 52 w 53"/>
                <a:gd name="T17" fmla="*/ 120 h 120"/>
                <a:gd name="T18" fmla="*/ 52 w 53"/>
                <a:gd name="T19" fmla="*/ 103 h 120"/>
                <a:gd name="T20" fmla="*/ 28 w 53"/>
                <a:gd name="T21" fmla="*/ 91 h 120"/>
                <a:gd name="T22" fmla="*/ 16 w 53"/>
                <a:gd name="T23" fmla="*/ 60 h 120"/>
                <a:gd name="T24" fmla="*/ 28 w 53"/>
                <a:gd name="T25" fmla="*/ 26 h 120"/>
                <a:gd name="T26" fmla="*/ 52 w 53"/>
                <a:gd name="T27" fmla="*/ 16 h 120"/>
                <a:gd name="T28" fmla="*/ 52 w 53"/>
                <a:gd name="T29" fmla="*/ 0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3" h="120">
                  <a:moveTo>
                    <a:pt x="52" y="0"/>
                  </a:moveTo>
                  <a:lnTo>
                    <a:pt x="31" y="4"/>
                  </a:lnTo>
                  <a:lnTo>
                    <a:pt x="16" y="11"/>
                  </a:lnTo>
                  <a:lnTo>
                    <a:pt x="2" y="31"/>
                  </a:lnTo>
                  <a:lnTo>
                    <a:pt x="0" y="60"/>
                  </a:lnTo>
                  <a:lnTo>
                    <a:pt x="2" y="83"/>
                  </a:lnTo>
                  <a:lnTo>
                    <a:pt x="14" y="103"/>
                  </a:lnTo>
                  <a:lnTo>
                    <a:pt x="28" y="117"/>
                  </a:lnTo>
                  <a:lnTo>
                    <a:pt x="52" y="120"/>
                  </a:lnTo>
                  <a:lnTo>
                    <a:pt x="52" y="103"/>
                  </a:lnTo>
                  <a:lnTo>
                    <a:pt x="28" y="91"/>
                  </a:lnTo>
                  <a:lnTo>
                    <a:pt x="16" y="60"/>
                  </a:lnTo>
                  <a:lnTo>
                    <a:pt x="28" y="26"/>
                  </a:lnTo>
                  <a:lnTo>
                    <a:pt x="52" y="16"/>
                  </a:lnTo>
                  <a:lnTo>
                    <a:pt x="52"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nvGrpSpPr>
            <p:cNvPr id="568" name="Group 567"/>
            <p:cNvGrpSpPr>
              <a:grpSpLocks/>
            </p:cNvGrpSpPr>
            <p:nvPr/>
          </p:nvGrpSpPr>
          <p:grpSpPr bwMode="auto">
            <a:xfrm>
              <a:off x="8261" y="1082"/>
              <a:ext cx="100" cy="120"/>
              <a:chOff x="8261" y="1082"/>
              <a:chExt cx="100" cy="120"/>
            </a:xfrm>
          </p:grpSpPr>
          <p:sp>
            <p:nvSpPr>
              <p:cNvPr id="573" name="Freeform 572"/>
              <p:cNvSpPr>
                <a:spLocks/>
              </p:cNvSpPr>
              <p:nvPr/>
            </p:nvSpPr>
            <p:spPr bwMode="auto">
              <a:xfrm>
                <a:off x="8261" y="1082"/>
                <a:ext cx="100" cy="120"/>
              </a:xfrm>
              <a:custGeom>
                <a:avLst/>
                <a:gdLst>
                  <a:gd name="T0" fmla="*/ 52 w 100"/>
                  <a:gd name="T1" fmla="*/ 0 h 120"/>
                  <a:gd name="T2" fmla="*/ 26 w 100"/>
                  <a:gd name="T3" fmla="*/ 7 h 120"/>
                  <a:gd name="T4" fmla="*/ 7 w 100"/>
                  <a:gd name="T5" fmla="*/ 26 h 120"/>
                  <a:gd name="T6" fmla="*/ 0 w 100"/>
                  <a:gd name="T7" fmla="*/ 60 h 120"/>
                  <a:gd name="T8" fmla="*/ 4 w 100"/>
                  <a:gd name="T9" fmla="*/ 83 h 120"/>
                  <a:gd name="T10" fmla="*/ 14 w 100"/>
                  <a:gd name="T11" fmla="*/ 103 h 120"/>
                  <a:gd name="T12" fmla="*/ 31 w 100"/>
                  <a:gd name="T13" fmla="*/ 117 h 120"/>
                  <a:gd name="T14" fmla="*/ 52 w 100"/>
                  <a:gd name="T15" fmla="*/ 120 h 120"/>
                  <a:gd name="T16" fmla="*/ 84 w 100"/>
                  <a:gd name="T17" fmla="*/ 107 h 120"/>
                  <a:gd name="T18" fmla="*/ 86 w 100"/>
                  <a:gd name="T19" fmla="*/ 103 h 120"/>
                  <a:gd name="T20" fmla="*/ 52 w 100"/>
                  <a:gd name="T21" fmla="*/ 103 h 120"/>
                  <a:gd name="T22" fmla="*/ 28 w 100"/>
                  <a:gd name="T23" fmla="*/ 93 h 120"/>
                  <a:gd name="T24" fmla="*/ 21 w 100"/>
                  <a:gd name="T25" fmla="*/ 60 h 120"/>
                  <a:gd name="T26" fmla="*/ 31 w 100"/>
                  <a:gd name="T27" fmla="*/ 26 h 120"/>
                  <a:gd name="T28" fmla="*/ 52 w 100"/>
                  <a:gd name="T29" fmla="*/ 16 h 120"/>
                  <a:gd name="T30" fmla="*/ 87 w 100"/>
                  <a:gd name="T31" fmla="*/ 16 h 120"/>
                  <a:gd name="T32" fmla="*/ 84 w 100"/>
                  <a:gd name="T33" fmla="*/ 9 h 120"/>
                  <a:gd name="T34" fmla="*/ 52 w 100"/>
                  <a:gd name="T35" fmla="*/ 0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0" h="120">
                    <a:moveTo>
                      <a:pt x="52" y="0"/>
                    </a:moveTo>
                    <a:lnTo>
                      <a:pt x="26" y="7"/>
                    </a:lnTo>
                    <a:lnTo>
                      <a:pt x="7" y="26"/>
                    </a:lnTo>
                    <a:lnTo>
                      <a:pt x="0" y="60"/>
                    </a:lnTo>
                    <a:lnTo>
                      <a:pt x="4" y="83"/>
                    </a:lnTo>
                    <a:lnTo>
                      <a:pt x="14" y="103"/>
                    </a:lnTo>
                    <a:lnTo>
                      <a:pt x="31" y="117"/>
                    </a:lnTo>
                    <a:lnTo>
                      <a:pt x="52" y="120"/>
                    </a:lnTo>
                    <a:lnTo>
                      <a:pt x="84" y="107"/>
                    </a:lnTo>
                    <a:lnTo>
                      <a:pt x="86" y="103"/>
                    </a:lnTo>
                    <a:lnTo>
                      <a:pt x="52" y="103"/>
                    </a:lnTo>
                    <a:lnTo>
                      <a:pt x="28" y="93"/>
                    </a:lnTo>
                    <a:lnTo>
                      <a:pt x="21" y="60"/>
                    </a:lnTo>
                    <a:lnTo>
                      <a:pt x="31" y="26"/>
                    </a:lnTo>
                    <a:lnTo>
                      <a:pt x="52" y="16"/>
                    </a:lnTo>
                    <a:lnTo>
                      <a:pt x="87" y="16"/>
                    </a:lnTo>
                    <a:lnTo>
                      <a:pt x="84" y="9"/>
                    </a:lnTo>
                    <a:lnTo>
                      <a:pt x="52"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574" name="Freeform 573"/>
              <p:cNvSpPr>
                <a:spLocks/>
              </p:cNvSpPr>
              <p:nvPr/>
            </p:nvSpPr>
            <p:spPr bwMode="auto">
              <a:xfrm>
                <a:off x="8261" y="1082"/>
                <a:ext cx="100" cy="120"/>
              </a:xfrm>
              <a:custGeom>
                <a:avLst/>
                <a:gdLst>
                  <a:gd name="T0" fmla="*/ 81 w 100"/>
                  <a:gd name="T1" fmla="*/ 74 h 120"/>
                  <a:gd name="T2" fmla="*/ 72 w 100"/>
                  <a:gd name="T3" fmla="*/ 96 h 120"/>
                  <a:gd name="T4" fmla="*/ 52 w 100"/>
                  <a:gd name="T5" fmla="*/ 103 h 120"/>
                  <a:gd name="T6" fmla="*/ 86 w 100"/>
                  <a:gd name="T7" fmla="*/ 103 h 120"/>
                  <a:gd name="T8" fmla="*/ 100 w 100"/>
                  <a:gd name="T9" fmla="*/ 76 h 120"/>
                  <a:gd name="T10" fmla="*/ 81 w 100"/>
                  <a:gd name="T11" fmla="*/ 74 h 120"/>
                </a:gdLst>
                <a:ahLst/>
                <a:cxnLst>
                  <a:cxn ang="0">
                    <a:pos x="T0" y="T1"/>
                  </a:cxn>
                  <a:cxn ang="0">
                    <a:pos x="T2" y="T3"/>
                  </a:cxn>
                  <a:cxn ang="0">
                    <a:pos x="T4" y="T5"/>
                  </a:cxn>
                  <a:cxn ang="0">
                    <a:pos x="T6" y="T7"/>
                  </a:cxn>
                  <a:cxn ang="0">
                    <a:pos x="T8" y="T9"/>
                  </a:cxn>
                  <a:cxn ang="0">
                    <a:pos x="T10" y="T11"/>
                  </a:cxn>
                </a:cxnLst>
                <a:rect l="0" t="0" r="r" b="b"/>
                <a:pathLst>
                  <a:path w="100" h="120">
                    <a:moveTo>
                      <a:pt x="81" y="74"/>
                    </a:moveTo>
                    <a:lnTo>
                      <a:pt x="72" y="96"/>
                    </a:lnTo>
                    <a:lnTo>
                      <a:pt x="52" y="103"/>
                    </a:lnTo>
                    <a:lnTo>
                      <a:pt x="86" y="103"/>
                    </a:lnTo>
                    <a:lnTo>
                      <a:pt x="100" y="76"/>
                    </a:lnTo>
                    <a:lnTo>
                      <a:pt x="81" y="74"/>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575" name="Freeform 574"/>
              <p:cNvSpPr>
                <a:spLocks/>
              </p:cNvSpPr>
              <p:nvPr/>
            </p:nvSpPr>
            <p:spPr bwMode="auto">
              <a:xfrm>
                <a:off x="8261" y="1082"/>
                <a:ext cx="100" cy="120"/>
              </a:xfrm>
              <a:custGeom>
                <a:avLst/>
                <a:gdLst>
                  <a:gd name="T0" fmla="*/ 87 w 100"/>
                  <a:gd name="T1" fmla="*/ 16 h 120"/>
                  <a:gd name="T2" fmla="*/ 52 w 100"/>
                  <a:gd name="T3" fmla="*/ 16 h 120"/>
                  <a:gd name="T4" fmla="*/ 69 w 100"/>
                  <a:gd name="T5" fmla="*/ 21 h 120"/>
                  <a:gd name="T6" fmla="*/ 79 w 100"/>
                  <a:gd name="T7" fmla="*/ 38 h 120"/>
                  <a:gd name="T8" fmla="*/ 98 w 100"/>
                  <a:gd name="T9" fmla="*/ 36 h 120"/>
                  <a:gd name="T10" fmla="*/ 87 w 100"/>
                  <a:gd name="T11" fmla="*/ 16 h 120"/>
                </a:gdLst>
                <a:ahLst/>
                <a:cxnLst>
                  <a:cxn ang="0">
                    <a:pos x="T0" y="T1"/>
                  </a:cxn>
                  <a:cxn ang="0">
                    <a:pos x="T2" y="T3"/>
                  </a:cxn>
                  <a:cxn ang="0">
                    <a:pos x="T4" y="T5"/>
                  </a:cxn>
                  <a:cxn ang="0">
                    <a:pos x="T6" y="T7"/>
                  </a:cxn>
                  <a:cxn ang="0">
                    <a:pos x="T8" y="T9"/>
                  </a:cxn>
                  <a:cxn ang="0">
                    <a:pos x="T10" y="T11"/>
                  </a:cxn>
                </a:cxnLst>
                <a:rect l="0" t="0" r="r" b="b"/>
                <a:pathLst>
                  <a:path w="100" h="120">
                    <a:moveTo>
                      <a:pt x="87" y="16"/>
                    </a:moveTo>
                    <a:lnTo>
                      <a:pt x="52" y="16"/>
                    </a:lnTo>
                    <a:lnTo>
                      <a:pt x="69" y="21"/>
                    </a:lnTo>
                    <a:lnTo>
                      <a:pt x="79" y="38"/>
                    </a:lnTo>
                    <a:lnTo>
                      <a:pt x="98" y="36"/>
                    </a:lnTo>
                    <a:lnTo>
                      <a:pt x="87" y="16"/>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grpSp>
          <p:nvGrpSpPr>
            <p:cNvPr id="569" name="Group 568"/>
            <p:cNvGrpSpPr>
              <a:grpSpLocks/>
            </p:cNvGrpSpPr>
            <p:nvPr/>
          </p:nvGrpSpPr>
          <p:grpSpPr bwMode="auto">
            <a:xfrm>
              <a:off x="8378" y="1041"/>
              <a:ext cx="96" cy="159"/>
              <a:chOff x="8378" y="1041"/>
              <a:chExt cx="96" cy="159"/>
            </a:xfrm>
          </p:grpSpPr>
          <p:sp>
            <p:nvSpPr>
              <p:cNvPr id="570" name="Freeform 569"/>
              <p:cNvSpPr>
                <a:spLocks/>
              </p:cNvSpPr>
              <p:nvPr/>
            </p:nvSpPr>
            <p:spPr bwMode="auto">
              <a:xfrm>
                <a:off x="8378" y="1041"/>
                <a:ext cx="96" cy="159"/>
              </a:xfrm>
              <a:custGeom>
                <a:avLst/>
                <a:gdLst>
                  <a:gd name="T0" fmla="*/ 19 w 96"/>
                  <a:gd name="T1" fmla="*/ 0 h 159"/>
                  <a:gd name="T2" fmla="*/ 0 w 96"/>
                  <a:gd name="T3" fmla="*/ 0 h 159"/>
                  <a:gd name="T4" fmla="*/ 0 w 96"/>
                  <a:gd name="T5" fmla="*/ 158 h 159"/>
                  <a:gd name="T6" fmla="*/ 19 w 96"/>
                  <a:gd name="T7" fmla="*/ 158 h 159"/>
                  <a:gd name="T8" fmla="*/ 19 w 96"/>
                  <a:gd name="T9" fmla="*/ 112 h 159"/>
                  <a:gd name="T10" fmla="*/ 31 w 96"/>
                  <a:gd name="T11" fmla="*/ 100 h 159"/>
                  <a:gd name="T12" fmla="*/ 55 w 96"/>
                  <a:gd name="T13" fmla="*/ 100 h 159"/>
                  <a:gd name="T14" fmla="*/ 47 w 96"/>
                  <a:gd name="T15" fmla="*/ 88 h 159"/>
                  <a:gd name="T16" fmla="*/ 19 w 96"/>
                  <a:gd name="T17" fmla="*/ 88 h 159"/>
                  <a:gd name="T18" fmla="*/ 19 w 96"/>
                  <a:gd name="T19" fmla="*/ 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6" h="159">
                    <a:moveTo>
                      <a:pt x="19" y="0"/>
                    </a:moveTo>
                    <a:lnTo>
                      <a:pt x="0" y="0"/>
                    </a:lnTo>
                    <a:lnTo>
                      <a:pt x="0" y="158"/>
                    </a:lnTo>
                    <a:lnTo>
                      <a:pt x="19" y="158"/>
                    </a:lnTo>
                    <a:lnTo>
                      <a:pt x="19" y="112"/>
                    </a:lnTo>
                    <a:lnTo>
                      <a:pt x="31" y="100"/>
                    </a:lnTo>
                    <a:lnTo>
                      <a:pt x="55" y="100"/>
                    </a:lnTo>
                    <a:lnTo>
                      <a:pt x="47" y="88"/>
                    </a:lnTo>
                    <a:lnTo>
                      <a:pt x="19" y="88"/>
                    </a:lnTo>
                    <a:lnTo>
                      <a:pt x="1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571" name="Freeform 570"/>
              <p:cNvSpPr>
                <a:spLocks/>
              </p:cNvSpPr>
              <p:nvPr/>
            </p:nvSpPr>
            <p:spPr bwMode="auto">
              <a:xfrm>
                <a:off x="8378" y="1041"/>
                <a:ext cx="96" cy="159"/>
              </a:xfrm>
              <a:custGeom>
                <a:avLst/>
                <a:gdLst>
                  <a:gd name="T0" fmla="*/ 55 w 96"/>
                  <a:gd name="T1" fmla="*/ 100 h 159"/>
                  <a:gd name="T2" fmla="*/ 31 w 96"/>
                  <a:gd name="T3" fmla="*/ 100 h 159"/>
                  <a:gd name="T4" fmla="*/ 72 w 96"/>
                  <a:gd name="T5" fmla="*/ 158 h 159"/>
                  <a:gd name="T6" fmla="*/ 96 w 96"/>
                  <a:gd name="T7" fmla="*/ 158 h 159"/>
                  <a:gd name="T8" fmla="*/ 55 w 96"/>
                  <a:gd name="T9" fmla="*/ 100 h 159"/>
                </a:gdLst>
                <a:ahLst/>
                <a:cxnLst>
                  <a:cxn ang="0">
                    <a:pos x="T0" y="T1"/>
                  </a:cxn>
                  <a:cxn ang="0">
                    <a:pos x="T2" y="T3"/>
                  </a:cxn>
                  <a:cxn ang="0">
                    <a:pos x="T4" y="T5"/>
                  </a:cxn>
                  <a:cxn ang="0">
                    <a:pos x="T6" y="T7"/>
                  </a:cxn>
                  <a:cxn ang="0">
                    <a:pos x="T8" y="T9"/>
                  </a:cxn>
                </a:cxnLst>
                <a:rect l="0" t="0" r="r" b="b"/>
                <a:pathLst>
                  <a:path w="96" h="159">
                    <a:moveTo>
                      <a:pt x="55" y="100"/>
                    </a:moveTo>
                    <a:lnTo>
                      <a:pt x="31" y="100"/>
                    </a:lnTo>
                    <a:lnTo>
                      <a:pt x="72" y="158"/>
                    </a:lnTo>
                    <a:lnTo>
                      <a:pt x="96" y="158"/>
                    </a:lnTo>
                    <a:lnTo>
                      <a:pt x="55" y="10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572" name="Freeform 571"/>
              <p:cNvSpPr>
                <a:spLocks/>
              </p:cNvSpPr>
              <p:nvPr/>
            </p:nvSpPr>
            <p:spPr bwMode="auto">
              <a:xfrm>
                <a:off x="8378" y="1041"/>
                <a:ext cx="96" cy="159"/>
              </a:xfrm>
              <a:custGeom>
                <a:avLst/>
                <a:gdLst>
                  <a:gd name="T0" fmla="*/ 91 w 96"/>
                  <a:gd name="T1" fmla="*/ 43 h 159"/>
                  <a:gd name="T2" fmla="*/ 64 w 96"/>
                  <a:gd name="T3" fmla="*/ 43 h 159"/>
                  <a:gd name="T4" fmla="*/ 19 w 96"/>
                  <a:gd name="T5" fmla="*/ 88 h 159"/>
                  <a:gd name="T6" fmla="*/ 47 w 96"/>
                  <a:gd name="T7" fmla="*/ 88 h 159"/>
                  <a:gd name="T8" fmla="*/ 45 w 96"/>
                  <a:gd name="T9" fmla="*/ 86 h 159"/>
                  <a:gd name="T10" fmla="*/ 91 w 96"/>
                  <a:gd name="T11" fmla="*/ 43 h 159"/>
                </a:gdLst>
                <a:ahLst/>
                <a:cxnLst>
                  <a:cxn ang="0">
                    <a:pos x="T0" y="T1"/>
                  </a:cxn>
                  <a:cxn ang="0">
                    <a:pos x="T2" y="T3"/>
                  </a:cxn>
                  <a:cxn ang="0">
                    <a:pos x="T4" y="T5"/>
                  </a:cxn>
                  <a:cxn ang="0">
                    <a:pos x="T6" y="T7"/>
                  </a:cxn>
                  <a:cxn ang="0">
                    <a:pos x="T8" y="T9"/>
                  </a:cxn>
                  <a:cxn ang="0">
                    <a:pos x="T10" y="T11"/>
                  </a:cxn>
                </a:cxnLst>
                <a:rect l="0" t="0" r="r" b="b"/>
                <a:pathLst>
                  <a:path w="96" h="159">
                    <a:moveTo>
                      <a:pt x="91" y="43"/>
                    </a:moveTo>
                    <a:lnTo>
                      <a:pt x="64" y="43"/>
                    </a:lnTo>
                    <a:lnTo>
                      <a:pt x="19" y="88"/>
                    </a:lnTo>
                    <a:lnTo>
                      <a:pt x="47" y="88"/>
                    </a:lnTo>
                    <a:lnTo>
                      <a:pt x="45" y="86"/>
                    </a:lnTo>
                    <a:lnTo>
                      <a:pt x="91" y="43"/>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grpSp>
      <p:sp>
        <p:nvSpPr>
          <p:cNvPr id="2" name="Rectangle 595"/>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AU"/>
          </a:p>
        </p:txBody>
      </p:sp>
      <p:sp>
        <p:nvSpPr>
          <p:cNvPr id="3" name="Rectangle 596"/>
          <p:cNvSpPr>
            <a:spLocks noChangeArrowheads="1"/>
          </p:cNvSpPr>
          <p:nvPr/>
        </p:nvSpPr>
        <p:spPr bwMode="auto">
          <a:xfrm>
            <a:off x="0" y="457200"/>
            <a:ext cx="0" cy="0"/>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endParaRPr lang="en-AU"/>
          </a:p>
        </p:txBody>
      </p:sp>
      <p:sp>
        <p:nvSpPr>
          <p:cNvPr id="4" name="Rectangle 598"/>
          <p:cNvSpPr>
            <a:spLocks noChangeArrowheads="1"/>
          </p:cNvSpPr>
          <p:nvPr/>
        </p:nvSpPr>
        <p:spPr bwMode="auto">
          <a:xfrm>
            <a:off x="0" y="1304925"/>
            <a:ext cx="0" cy="0"/>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endParaRPr lang="en-AU"/>
          </a:p>
        </p:txBody>
      </p:sp>
      <p:sp>
        <p:nvSpPr>
          <p:cNvPr id="5" name="Rectangle 600"/>
          <p:cNvSpPr>
            <a:spLocks noChangeArrowheads="1"/>
          </p:cNvSpPr>
          <p:nvPr/>
        </p:nvSpPr>
        <p:spPr bwMode="auto">
          <a:xfrm>
            <a:off x="0" y="1771650"/>
            <a:ext cx="0" cy="0"/>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endParaRPr lang="en-AU"/>
          </a:p>
        </p:txBody>
      </p:sp>
      <p:sp>
        <p:nvSpPr>
          <p:cNvPr id="23584" name="Rectangle 602"/>
          <p:cNvSpPr>
            <a:spLocks noChangeArrowheads="1"/>
          </p:cNvSpPr>
          <p:nvPr/>
        </p:nvSpPr>
        <p:spPr bwMode="auto">
          <a:xfrm>
            <a:off x="0" y="1895475"/>
            <a:ext cx="0" cy="0"/>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endParaRPr lang="en-AU"/>
          </a:p>
        </p:txBody>
      </p:sp>
      <p:sp>
        <p:nvSpPr>
          <p:cNvPr id="23585" name="Rectangle 604"/>
          <p:cNvSpPr>
            <a:spLocks noChangeArrowheads="1"/>
          </p:cNvSpPr>
          <p:nvPr/>
        </p:nvSpPr>
        <p:spPr bwMode="auto">
          <a:xfrm>
            <a:off x="0" y="347345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pSp>
        <p:nvGrpSpPr>
          <p:cNvPr id="602" name="Group 601"/>
          <p:cNvGrpSpPr>
            <a:grpSpLocks/>
          </p:cNvGrpSpPr>
          <p:nvPr/>
        </p:nvGrpSpPr>
        <p:grpSpPr bwMode="auto">
          <a:xfrm>
            <a:off x="1849120" y="800837"/>
            <a:ext cx="574040" cy="280670"/>
            <a:chOff x="10" y="10"/>
            <a:chExt cx="904" cy="442"/>
          </a:xfrm>
        </p:grpSpPr>
        <p:sp>
          <p:nvSpPr>
            <p:cNvPr id="603" name="Freeform 602"/>
            <p:cNvSpPr>
              <a:spLocks/>
            </p:cNvSpPr>
            <p:nvPr/>
          </p:nvSpPr>
          <p:spPr bwMode="auto">
            <a:xfrm>
              <a:off x="886" y="10"/>
              <a:ext cx="28" cy="28"/>
            </a:xfrm>
            <a:custGeom>
              <a:avLst/>
              <a:gdLst>
                <a:gd name="T0" fmla="*/ 14 w 28"/>
                <a:gd name="T1" fmla="*/ 0 h 28"/>
                <a:gd name="T2" fmla="*/ 0 w 28"/>
                <a:gd name="T3" fmla="*/ 0 h 28"/>
                <a:gd name="T4" fmla="*/ 28 w 28"/>
                <a:gd name="T5" fmla="*/ 28 h 28"/>
                <a:gd name="T6" fmla="*/ 28 w 28"/>
                <a:gd name="T7" fmla="*/ 28 h 28"/>
                <a:gd name="T8" fmla="*/ 28 w 28"/>
                <a:gd name="T9" fmla="*/ 13 h 28"/>
                <a:gd name="T10" fmla="*/ 28 w 28"/>
                <a:gd name="T11" fmla="*/ 13 h 28"/>
                <a:gd name="T12" fmla="*/ 14 w 28"/>
                <a:gd name="T13" fmla="*/ 0 h 28"/>
              </a:gdLst>
              <a:ahLst/>
              <a:cxnLst>
                <a:cxn ang="0">
                  <a:pos x="T0" y="T1"/>
                </a:cxn>
                <a:cxn ang="0">
                  <a:pos x="T2" y="T3"/>
                </a:cxn>
                <a:cxn ang="0">
                  <a:pos x="T4" y="T5"/>
                </a:cxn>
                <a:cxn ang="0">
                  <a:pos x="T6" y="T7"/>
                </a:cxn>
                <a:cxn ang="0">
                  <a:pos x="T8" y="T9"/>
                </a:cxn>
                <a:cxn ang="0">
                  <a:pos x="T10" y="T11"/>
                </a:cxn>
                <a:cxn ang="0">
                  <a:pos x="T12" y="T13"/>
                </a:cxn>
              </a:cxnLst>
              <a:rect l="0" t="0" r="r" b="b"/>
              <a:pathLst>
                <a:path w="28" h="28">
                  <a:moveTo>
                    <a:pt x="14" y="0"/>
                  </a:moveTo>
                  <a:lnTo>
                    <a:pt x="0" y="0"/>
                  </a:lnTo>
                  <a:lnTo>
                    <a:pt x="28" y="28"/>
                  </a:lnTo>
                  <a:lnTo>
                    <a:pt x="28" y="28"/>
                  </a:lnTo>
                  <a:lnTo>
                    <a:pt x="28" y="13"/>
                  </a:lnTo>
                  <a:lnTo>
                    <a:pt x="28" y="13"/>
                  </a:lnTo>
                  <a:lnTo>
                    <a:pt x="1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604" name="Freeform 603"/>
            <p:cNvSpPr>
              <a:spLocks/>
            </p:cNvSpPr>
            <p:nvPr/>
          </p:nvSpPr>
          <p:spPr bwMode="auto">
            <a:xfrm>
              <a:off x="595" y="10"/>
              <a:ext cx="319" cy="318"/>
            </a:xfrm>
            <a:custGeom>
              <a:avLst/>
              <a:gdLst>
                <a:gd name="T0" fmla="*/ 14 w 319"/>
                <a:gd name="T1" fmla="*/ 0 h 318"/>
                <a:gd name="T2" fmla="*/ 0 w 319"/>
                <a:gd name="T3" fmla="*/ 0 h 318"/>
                <a:gd name="T4" fmla="*/ 319 w 319"/>
                <a:gd name="T5" fmla="*/ 318 h 318"/>
                <a:gd name="T6" fmla="*/ 319 w 319"/>
                <a:gd name="T7" fmla="*/ 318 h 318"/>
                <a:gd name="T8" fmla="*/ 319 w 319"/>
                <a:gd name="T9" fmla="*/ 303 h 318"/>
                <a:gd name="T10" fmla="*/ 319 w 319"/>
                <a:gd name="T11" fmla="*/ 303 h 318"/>
                <a:gd name="T12" fmla="*/ 14 w 319"/>
                <a:gd name="T13" fmla="*/ 0 h 318"/>
              </a:gdLst>
              <a:ahLst/>
              <a:cxnLst>
                <a:cxn ang="0">
                  <a:pos x="T0" y="T1"/>
                </a:cxn>
                <a:cxn ang="0">
                  <a:pos x="T2" y="T3"/>
                </a:cxn>
                <a:cxn ang="0">
                  <a:pos x="T4" y="T5"/>
                </a:cxn>
                <a:cxn ang="0">
                  <a:pos x="T6" y="T7"/>
                </a:cxn>
                <a:cxn ang="0">
                  <a:pos x="T8" y="T9"/>
                </a:cxn>
                <a:cxn ang="0">
                  <a:pos x="T10" y="T11"/>
                </a:cxn>
                <a:cxn ang="0">
                  <a:pos x="T12" y="T13"/>
                </a:cxn>
              </a:cxnLst>
              <a:rect l="0" t="0" r="r" b="b"/>
              <a:pathLst>
                <a:path w="319" h="318">
                  <a:moveTo>
                    <a:pt x="14" y="0"/>
                  </a:moveTo>
                  <a:lnTo>
                    <a:pt x="0" y="0"/>
                  </a:lnTo>
                  <a:lnTo>
                    <a:pt x="319" y="318"/>
                  </a:lnTo>
                  <a:lnTo>
                    <a:pt x="319" y="318"/>
                  </a:lnTo>
                  <a:lnTo>
                    <a:pt x="319" y="303"/>
                  </a:lnTo>
                  <a:lnTo>
                    <a:pt x="319" y="303"/>
                  </a:lnTo>
                  <a:lnTo>
                    <a:pt x="1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605" name="Freeform 604"/>
            <p:cNvSpPr>
              <a:spLocks/>
            </p:cNvSpPr>
            <p:nvPr/>
          </p:nvSpPr>
          <p:spPr bwMode="auto">
            <a:xfrm>
              <a:off x="302" y="10"/>
              <a:ext cx="444" cy="427"/>
            </a:xfrm>
            <a:custGeom>
              <a:avLst/>
              <a:gdLst>
                <a:gd name="T0" fmla="*/ 14 w 444"/>
                <a:gd name="T1" fmla="*/ 0 h 427"/>
                <a:gd name="T2" fmla="*/ 0 w 444"/>
                <a:gd name="T3" fmla="*/ 0 h 427"/>
                <a:gd name="T4" fmla="*/ 429 w 444"/>
                <a:gd name="T5" fmla="*/ 427 h 427"/>
                <a:gd name="T6" fmla="*/ 443 w 444"/>
                <a:gd name="T7" fmla="*/ 427 h 427"/>
                <a:gd name="T8" fmla="*/ 14 w 444"/>
                <a:gd name="T9" fmla="*/ 0 h 427"/>
              </a:gdLst>
              <a:ahLst/>
              <a:cxnLst>
                <a:cxn ang="0">
                  <a:pos x="T0" y="T1"/>
                </a:cxn>
                <a:cxn ang="0">
                  <a:pos x="T2" y="T3"/>
                </a:cxn>
                <a:cxn ang="0">
                  <a:pos x="T4" y="T5"/>
                </a:cxn>
                <a:cxn ang="0">
                  <a:pos x="T6" y="T7"/>
                </a:cxn>
                <a:cxn ang="0">
                  <a:pos x="T8" y="T9"/>
                </a:cxn>
              </a:cxnLst>
              <a:rect l="0" t="0" r="r" b="b"/>
              <a:pathLst>
                <a:path w="444" h="427">
                  <a:moveTo>
                    <a:pt x="14" y="0"/>
                  </a:moveTo>
                  <a:lnTo>
                    <a:pt x="0" y="0"/>
                  </a:lnTo>
                  <a:lnTo>
                    <a:pt x="429" y="427"/>
                  </a:lnTo>
                  <a:lnTo>
                    <a:pt x="443" y="427"/>
                  </a:lnTo>
                  <a:lnTo>
                    <a:pt x="1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606" name="Rectangle 605"/>
            <p:cNvSpPr>
              <a:spLocks/>
            </p:cNvSpPr>
            <p:nvPr/>
          </p:nvSpPr>
          <p:spPr bwMode="auto">
            <a:xfrm>
              <a:off x="10" y="10"/>
              <a:ext cx="904" cy="427"/>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rot="0" vert="horz" wrap="square" lIns="91440" tIns="45720" rIns="91440" bIns="45720" anchor="t" anchorCtr="0" upright="1">
              <a:noAutofit/>
            </a:bodyPr>
            <a:lstStyle/>
            <a:p>
              <a:endParaRPr lang="en-AU"/>
            </a:p>
          </p:txBody>
        </p:sp>
        <p:sp>
          <p:nvSpPr>
            <p:cNvPr id="607" name="Freeform 606"/>
            <p:cNvSpPr>
              <a:spLocks/>
            </p:cNvSpPr>
            <p:nvPr/>
          </p:nvSpPr>
          <p:spPr bwMode="auto">
            <a:xfrm>
              <a:off x="643" y="432"/>
              <a:ext cx="42" cy="20"/>
            </a:xfrm>
            <a:custGeom>
              <a:avLst/>
              <a:gdLst>
                <a:gd name="T0" fmla="*/ 41 w 42"/>
                <a:gd name="T1" fmla="*/ 0 h 20"/>
                <a:gd name="T2" fmla="*/ 0 w 42"/>
                <a:gd name="T3" fmla="*/ 4 h 20"/>
                <a:gd name="T4" fmla="*/ 41 w 42"/>
                <a:gd name="T5" fmla="*/ 4 h 20"/>
                <a:gd name="T6" fmla="*/ 41 w 42"/>
                <a:gd name="T7" fmla="*/ 0 h 20"/>
              </a:gdLst>
              <a:ahLst/>
              <a:cxnLst>
                <a:cxn ang="0">
                  <a:pos x="T0" y="T1"/>
                </a:cxn>
                <a:cxn ang="0">
                  <a:pos x="T2" y="T3"/>
                </a:cxn>
                <a:cxn ang="0">
                  <a:pos x="T4" y="T5"/>
                </a:cxn>
                <a:cxn ang="0">
                  <a:pos x="T6" y="T7"/>
                </a:cxn>
              </a:cxnLst>
              <a:rect l="0" t="0" r="r" b="b"/>
              <a:pathLst>
                <a:path w="42" h="20">
                  <a:moveTo>
                    <a:pt x="41" y="0"/>
                  </a:moveTo>
                  <a:lnTo>
                    <a:pt x="0" y="4"/>
                  </a:lnTo>
                  <a:lnTo>
                    <a:pt x="41" y="4"/>
                  </a:lnTo>
                  <a:lnTo>
                    <a:pt x="41"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608" name="Freeform 607"/>
            <p:cNvSpPr>
              <a:spLocks/>
            </p:cNvSpPr>
            <p:nvPr/>
          </p:nvSpPr>
          <p:spPr bwMode="auto">
            <a:xfrm>
              <a:off x="685" y="430"/>
              <a:ext cx="139" cy="20"/>
            </a:xfrm>
            <a:custGeom>
              <a:avLst/>
              <a:gdLst>
                <a:gd name="T0" fmla="*/ 139 w 139"/>
                <a:gd name="T1" fmla="*/ 0 h 20"/>
                <a:gd name="T2" fmla="*/ 0 w 139"/>
                <a:gd name="T3" fmla="*/ 2 h 20"/>
                <a:gd name="T4" fmla="*/ 0 w 139"/>
                <a:gd name="T5" fmla="*/ 7 h 20"/>
                <a:gd name="T6" fmla="*/ 139 w 139"/>
                <a:gd name="T7" fmla="*/ 7 h 20"/>
                <a:gd name="T8" fmla="*/ 139 w 139"/>
                <a:gd name="T9" fmla="*/ 0 h 20"/>
              </a:gdLst>
              <a:ahLst/>
              <a:cxnLst>
                <a:cxn ang="0">
                  <a:pos x="T0" y="T1"/>
                </a:cxn>
                <a:cxn ang="0">
                  <a:pos x="T2" y="T3"/>
                </a:cxn>
                <a:cxn ang="0">
                  <a:pos x="T4" y="T5"/>
                </a:cxn>
                <a:cxn ang="0">
                  <a:pos x="T6" y="T7"/>
                </a:cxn>
                <a:cxn ang="0">
                  <a:pos x="T8" y="T9"/>
                </a:cxn>
              </a:cxnLst>
              <a:rect l="0" t="0" r="r" b="b"/>
              <a:pathLst>
                <a:path w="139" h="20">
                  <a:moveTo>
                    <a:pt x="139" y="0"/>
                  </a:moveTo>
                  <a:lnTo>
                    <a:pt x="0" y="2"/>
                  </a:lnTo>
                  <a:lnTo>
                    <a:pt x="0" y="7"/>
                  </a:lnTo>
                  <a:lnTo>
                    <a:pt x="139" y="7"/>
                  </a:lnTo>
                  <a:lnTo>
                    <a:pt x="13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609" name="Freeform 608"/>
            <p:cNvSpPr>
              <a:spLocks/>
            </p:cNvSpPr>
            <p:nvPr/>
          </p:nvSpPr>
          <p:spPr bwMode="auto">
            <a:xfrm>
              <a:off x="824" y="430"/>
              <a:ext cx="90" cy="20"/>
            </a:xfrm>
            <a:custGeom>
              <a:avLst/>
              <a:gdLst>
                <a:gd name="T0" fmla="*/ 0 w 90"/>
                <a:gd name="T1" fmla="*/ 0 h 20"/>
                <a:gd name="T2" fmla="*/ 0 w 90"/>
                <a:gd name="T3" fmla="*/ 7 h 20"/>
                <a:gd name="T4" fmla="*/ 90 w 90"/>
                <a:gd name="T5" fmla="*/ 7 h 20"/>
                <a:gd name="T6" fmla="*/ 90 w 90"/>
                <a:gd name="T7" fmla="*/ 7 h 20"/>
                <a:gd name="T8" fmla="*/ 90 w 90"/>
                <a:gd name="T9" fmla="*/ 1 h 20"/>
                <a:gd name="T10" fmla="*/ 90 w 90"/>
                <a:gd name="T11" fmla="*/ 1 h 20"/>
                <a:gd name="T12" fmla="*/ 0 w 90"/>
                <a:gd name="T13" fmla="*/ 0 h 20"/>
              </a:gdLst>
              <a:ahLst/>
              <a:cxnLst>
                <a:cxn ang="0">
                  <a:pos x="T0" y="T1"/>
                </a:cxn>
                <a:cxn ang="0">
                  <a:pos x="T2" y="T3"/>
                </a:cxn>
                <a:cxn ang="0">
                  <a:pos x="T4" y="T5"/>
                </a:cxn>
                <a:cxn ang="0">
                  <a:pos x="T6" y="T7"/>
                </a:cxn>
                <a:cxn ang="0">
                  <a:pos x="T8" y="T9"/>
                </a:cxn>
                <a:cxn ang="0">
                  <a:pos x="T10" y="T11"/>
                </a:cxn>
                <a:cxn ang="0">
                  <a:pos x="T12" y="T13"/>
                </a:cxn>
              </a:cxnLst>
              <a:rect l="0" t="0" r="r" b="b"/>
              <a:pathLst>
                <a:path w="90" h="20">
                  <a:moveTo>
                    <a:pt x="0" y="0"/>
                  </a:moveTo>
                  <a:lnTo>
                    <a:pt x="0" y="7"/>
                  </a:lnTo>
                  <a:lnTo>
                    <a:pt x="90" y="7"/>
                  </a:lnTo>
                  <a:lnTo>
                    <a:pt x="90" y="7"/>
                  </a:lnTo>
                  <a:lnTo>
                    <a:pt x="90" y="1"/>
                  </a:lnTo>
                  <a:lnTo>
                    <a:pt x="90" y="1"/>
                  </a:lnTo>
                  <a:lnTo>
                    <a:pt x="0"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610" name="Freeform 609"/>
            <p:cNvSpPr>
              <a:spLocks/>
            </p:cNvSpPr>
            <p:nvPr/>
          </p:nvSpPr>
          <p:spPr bwMode="auto">
            <a:xfrm>
              <a:off x="183" y="432"/>
              <a:ext cx="29" cy="20"/>
            </a:xfrm>
            <a:custGeom>
              <a:avLst/>
              <a:gdLst>
                <a:gd name="T0" fmla="*/ 28 w 29"/>
                <a:gd name="T1" fmla="*/ 0 h 20"/>
                <a:gd name="T2" fmla="*/ 0 w 29"/>
                <a:gd name="T3" fmla="*/ 4 h 20"/>
                <a:gd name="T4" fmla="*/ 28 w 29"/>
                <a:gd name="T5" fmla="*/ 4 h 20"/>
                <a:gd name="T6" fmla="*/ 28 w 29"/>
                <a:gd name="T7" fmla="*/ 0 h 20"/>
              </a:gdLst>
              <a:ahLst/>
              <a:cxnLst>
                <a:cxn ang="0">
                  <a:pos x="T0" y="T1"/>
                </a:cxn>
                <a:cxn ang="0">
                  <a:pos x="T2" y="T3"/>
                </a:cxn>
                <a:cxn ang="0">
                  <a:pos x="T4" y="T5"/>
                </a:cxn>
                <a:cxn ang="0">
                  <a:pos x="T6" y="T7"/>
                </a:cxn>
              </a:cxnLst>
              <a:rect l="0" t="0" r="r" b="b"/>
              <a:pathLst>
                <a:path w="29" h="20">
                  <a:moveTo>
                    <a:pt x="28" y="0"/>
                  </a:moveTo>
                  <a:lnTo>
                    <a:pt x="0" y="4"/>
                  </a:lnTo>
                  <a:lnTo>
                    <a:pt x="28" y="4"/>
                  </a:lnTo>
                  <a:lnTo>
                    <a:pt x="28"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611" name="Freeform 610"/>
            <p:cNvSpPr>
              <a:spLocks/>
            </p:cNvSpPr>
            <p:nvPr/>
          </p:nvSpPr>
          <p:spPr bwMode="auto">
            <a:xfrm>
              <a:off x="212" y="430"/>
              <a:ext cx="96" cy="20"/>
            </a:xfrm>
            <a:custGeom>
              <a:avLst/>
              <a:gdLst>
                <a:gd name="T0" fmla="*/ 95 w 96"/>
                <a:gd name="T1" fmla="*/ 0 h 20"/>
                <a:gd name="T2" fmla="*/ 0 w 96"/>
                <a:gd name="T3" fmla="*/ 2 h 20"/>
                <a:gd name="T4" fmla="*/ 0 w 96"/>
                <a:gd name="T5" fmla="*/ 7 h 20"/>
                <a:gd name="T6" fmla="*/ 95 w 96"/>
                <a:gd name="T7" fmla="*/ 7 h 20"/>
                <a:gd name="T8" fmla="*/ 95 w 96"/>
                <a:gd name="T9" fmla="*/ 0 h 20"/>
              </a:gdLst>
              <a:ahLst/>
              <a:cxnLst>
                <a:cxn ang="0">
                  <a:pos x="T0" y="T1"/>
                </a:cxn>
                <a:cxn ang="0">
                  <a:pos x="T2" y="T3"/>
                </a:cxn>
                <a:cxn ang="0">
                  <a:pos x="T4" y="T5"/>
                </a:cxn>
                <a:cxn ang="0">
                  <a:pos x="T6" y="T7"/>
                </a:cxn>
                <a:cxn ang="0">
                  <a:pos x="T8" y="T9"/>
                </a:cxn>
              </a:cxnLst>
              <a:rect l="0" t="0" r="r" b="b"/>
              <a:pathLst>
                <a:path w="96" h="20">
                  <a:moveTo>
                    <a:pt x="95" y="0"/>
                  </a:moveTo>
                  <a:lnTo>
                    <a:pt x="0" y="2"/>
                  </a:lnTo>
                  <a:lnTo>
                    <a:pt x="0" y="7"/>
                  </a:lnTo>
                  <a:lnTo>
                    <a:pt x="95" y="7"/>
                  </a:lnTo>
                  <a:lnTo>
                    <a:pt x="95"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612" name="Freeform 611"/>
            <p:cNvSpPr>
              <a:spLocks/>
            </p:cNvSpPr>
            <p:nvPr/>
          </p:nvSpPr>
          <p:spPr bwMode="auto">
            <a:xfrm>
              <a:off x="308" y="430"/>
              <a:ext cx="134" cy="20"/>
            </a:xfrm>
            <a:custGeom>
              <a:avLst/>
              <a:gdLst>
                <a:gd name="T0" fmla="*/ 0 w 134"/>
                <a:gd name="T1" fmla="*/ 0 h 20"/>
                <a:gd name="T2" fmla="*/ 0 w 134"/>
                <a:gd name="T3" fmla="*/ 7 h 20"/>
                <a:gd name="T4" fmla="*/ 134 w 134"/>
                <a:gd name="T5" fmla="*/ 7 h 20"/>
                <a:gd name="T6" fmla="*/ 134 w 134"/>
                <a:gd name="T7" fmla="*/ 2 h 20"/>
                <a:gd name="T8" fmla="*/ 0 w 134"/>
                <a:gd name="T9" fmla="*/ 0 h 20"/>
              </a:gdLst>
              <a:ahLst/>
              <a:cxnLst>
                <a:cxn ang="0">
                  <a:pos x="T0" y="T1"/>
                </a:cxn>
                <a:cxn ang="0">
                  <a:pos x="T2" y="T3"/>
                </a:cxn>
                <a:cxn ang="0">
                  <a:pos x="T4" y="T5"/>
                </a:cxn>
                <a:cxn ang="0">
                  <a:pos x="T6" y="T7"/>
                </a:cxn>
                <a:cxn ang="0">
                  <a:pos x="T8" y="T9"/>
                </a:cxn>
              </a:cxnLst>
              <a:rect l="0" t="0" r="r" b="b"/>
              <a:pathLst>
                <a:path w="134" h="20">
                  <a:moveTo>
                    <a:pt x="0" y="0"/>
                  </a:moveTo>
                  <a:lnTo>
                    <a:pt x="0" y="7"/>
                  </a:lnTo>
                  <a:lnTo>
                    <a:pt x="134" y="7"/>
                  </a:lnTo>
                  <a:lnTo>
                    <a:pt x="134" y="2"/>
                  </a:lnTo>
                  <a:lnTo>
                    <a:pt x="0"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613" name="Freeform 612"/>
            <p:cNvSpPr>
              <a:spLocks/>
            </p:cNvSpPr>
            <p:nvPr/>
          </p:nvSpPr>
          <p:spPr bwMode="auto">
            <a:xfrm>
              <a:off x="442" y="432"/>
              <a:ext cx="39" cy="20"/>
            </a:xfrm>
            <a:custGeom>
              <a:avLst/>
              <a:gdLst>
                <a:gd name="T0" fmla="*/ 0 w 39"/>
                <a:gd name="T1" fmla="*/ 0 h 20"/>
                <a:gd name="T2" fmla="*/ 0 w 39"/>
                <a:gd name="T3" fmla="*/ 4 h 20"/>
                <a:gd name="T4" fmla="*/ 38 w 39"/>
                <a:gd name="T5" fmla="*/ 4 h 20"/>
                <a:gd name="T6" fmla="*/ 0 w 39"/>
                <a:gd name="T7" fmla="*/ 0 h 20"/>
              </a:gdLst>
              <a:ahLst/>
              <a:cxnLst>
                <a:cxn ang="0">
                  <a:pos x="T0" y="T1"/>
                </a:cxn>
                <a:cxn ang="0">
                  <a:pos x="T2" y="T3"/>
                </a:cxn>
                <a:cxn ang="0">
                  <a:pos x="T4" y="T5"/>
                </a:cxn>
                <a:cxn ang="0">
                  <a:pos x="T6" y="T7"/>
                </a:cxn>
              </a:cxnLst>
              <a:rect l="0" t="0" r="r" b="b"/>
              <a:pathLst>
                <a:path w="39" h="20">
                  <a:moveTo>
                    <a:pt x="0" y="0"/>
                  </a:moveTo>
                  <a:lnTo>
                    <a:pt x="0" y="4"/>
                  </a:lnTo>
                  <a:lnTo>
                    <a:pt x="38" y="4"/>
                  </a:lnTo>
                  <a:lnTo>
                    <a:pt x="0"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614" name="Freeform 613"/>
            <p:cNvSpPr>
              <a:spLocks/>
            </p:cNvSpPr>
            <p:nvPr/>
          </p:nvSpPr>
          <p:spPr bwMode="auto">
            <a:xfrm>
              <a:off x="306" y="166"/>
              <a:ext cx="74" cy="161"/>
            </a:xfrm>
            <a:custGeom>
              <a:avLst/>
              <a:gdLst>
                <a:gd name="T0" fmla="*/ 9 w 74"/>
                <a:gd name="T1" fmla="*/ 0 h 161"/>
                <a:gd name="T2" fmla="*/ 0 w 74"/>
                <a:gd name="T3" fmla="*/ 0 h 161"/>
                <a:gd name="T4" fmla="*/ 0 w 74"/>
                <a:gd name="T5" fmla="*/ 21 h 161"/>
                <a:gd name="T6" fmla="*/ 9 w 74"/>
                <a:gd name="T7" fmla="*/ 50 h 161"/>
                <a:gd name="T8" fmla="*/ 26 w 74"/>
                <a:gd name="T9" fmla="*/ 93 h 161"/>
                <a:gd name="T10" fmla="*/ 0 w 74"/>
                <a:gd name="T11" fmla="*/ 93 h 161"/>
                <a:gd name="T12" fmla="*/ 0 w 74"/>
                <a:gd name="T13" fmla="*/ 112 h 161"/>
                <a:gd name="T14" fmla="*/ 33 w 74"/>
                <a:gd name="T15" fmla="*/ 112 h 161"/>
                <a:gd name="T16" fmla="*/ 50 w 74"/>
                <a:gd name="T17" fmla="*/ 160 h 161"/>
                <a:gd name="T18" fmla="*/ 74 w 74"/>
                <a:gd name="T19" fmla="*/ 160 h 161"/>
                <a:gd name="T20" fmla="*/ 9 w 74"/>
                <a:gd name="T21" fmla="*/ 0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4" h="161">
                  <a:moveTo>
                    <a:pt x="9" y="0"/>
                  </a:moveTo>
                  <a:lnTo>
                    <a:pt x="0" y="0"/>
                  </a:lnTo>
                  <a:lnTo>
                    <a:pt x="0" y="21"/>
                  </a:lnTo>
                  <a:lnTo>
                    <a:pt x="9" y="50"/>
                  </a:lnTo>
                  <a:lnTo>
                    <a:pt x="26" y="93"/>
                  </a:lnTo>
                  <a:lnTo>
                    <a:pt x="0" y="93"/>
                  </a:lnTo>
                  <a:lnTo>
                    <a:pt x="0" y="112"/>
                  </a:lnTo>
                  <a:lnTo>
                    <a:pt x="33" y="112"/>
                  </a:lnTo>
                  <a:lnTo>
                    <a:pt x="50" y="160"/>
                  </a:lnTo>
                  <a:lnTo>
                    <a:pt x="74" y="160"/>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nvGrpSpPr>
            <p:cNvPr id="615" name="Group 614"/>
            <p:cNvGrpSpPr>
              <a:grpSpLocks/>
            </p:cNvGrpSpPr>
            <p:nvPr/>
          </p:nvGrpSpPr>
          <p:grpSpPr bwMode="auto">
            <a:xfrm>
              <a:off x="231" y="166"/>
              <a:ext cx="75" cy="161"/>
              <a:chOff x="231" y="166"/>
              <a:chExt cx="75" cy="161"/>
            </a:xfrm>
          </p:grpSpPr>
          <p:sp>
            <p:nvSpPr>
              <p:cNvPr id="630" name="Freeform 629"/>
              <p:cNvSpPr>
                <a:spLocks/>
              </p:cNvSpPr>
              <p:nvPr/>
            </p:nvSpPr>
            <p:spPr bwMode="auto">
              <a:xfrm>
                <a:off x="231" y="166"/>
                <a:ext cx="75" cy="161"/>
              </a:xfrm>
              <a:custGeom>
                <a:avLst/>
                <a:gdLst>
                  <a:gd name="T0" fmla="*/ 74 w 75"/>
                  <a:gd name="T1" fmla="*/ 0 h 161"/>
                  <a:gd name="T2" fmla="*/ 62 w 75"/>
                  <a:gd name="T3" fmla="*/ 0 h 161"/>
                  <a:gd name="T4" fmla="*/ 0 w 75"/>
                  <a:gd name="T5" fmla="*/ 160 h 161"/>
                  <a:gd name="T6" fmla="*/ 24 w 75"/>
                  <a:gd name="T7" fmla="*/ 160 h 161"/>
                  <a:gd name="T8" fmla="*/ 40 w 75"/>
                  <a:gd name="T9" fmla="*/ 112 h 161"/>
                  <a:gd name="T10" fmla="*/ 74 w 75"/>
                  <a:gd name="T11" fmla="*/ 112 h 161"/>
                  <a:gd name="T12" fmla="*/ 74 w 75"/>
                  <a:gd name="T13" fmla="*/ 93 h 161"/>
                  <a:gd name="T14" fmla="*/ 48 w 75"/>
                  <a:gd name="T15" fmla="*/ 93 h 161"/>
                  <a:gd name="T16" fmla="*/ 64 w 75"/>
                  <a:gd name="T17" fmla="*/ 47 h 161"/>
                  <a:gd name="T18" fmla="*/ 72 w 75"/>
                  <a:gd name="T19" fmla="*/ 19 h 161"/>
                  <a:gd name="T20" fmla="*/ 74 w 75"/>
                  <a:gd name="T21" fmla="*/ 19 h 161"/>
                  <a:gd name="T22" fmla="*/ 74 w 75"/>
                  <a:gd name="T23" fmla="*/ 0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5" h="161">
                    <a:moveTo>
                      <a:pt x="74" y="0"/>
                    </a:moveTo>
                    <a:lnTo>
                      <a:pt x="62" y="0"/>
                    </a:lnTo>
                    <a:lnTo>
                      <a:pt x="0" y="160"/>
                    </a:lnTo>
                    <a:lnTo>
                      <a:pt x="24" y="160"/>
                    </a:lnTo>
                    <a:lnTo>
                      <a:pt x="40" y="112"/>
                    </a:lnTo>
                    <a:lnTo>
                      <a:pt x="74" y="112"/>
                    </a:lnTo>
                    <a:lnTo>
                      <a:pt x="74" y="93"/>
                    </a:lnTo>
                    <a:lnTo>
                      <a:pt x="48" y="93"/>
                    </a:lnTo>
                    <a:lnTo>
                      <a:pt x="64" y="47"/>
                    </a:lnTo>
                    <a:lnTo>
                      <a:pt x="72" y="19"/>
                    </a:lnTo>
                    <a:lnTo>
                      <a:pt x="74" y="19"/>
                    </a:lnTo>
                    <a:lnTo>
                      <a:pt x="7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631" name="Freeform 630"/>
              <p:cNvSpPr>
                <a:spLocks/>
              </p:cNvSpPr>
              <p:nvPr/>
            </p:nvSpPr>
            <p:spPr bwMode="auto">
              <a:xfrm>
                <a:off x="231" y="166"/>
                <a:ext cx="75" cy="161"/>
              </a:xfrm>
              <a:custGeom>
                <a:avLst/>
                <a:gdLst>
                  <a:gd name="T0" fmla="*/ 74 w 75"/>
                  <a:gd name="T1" fmla="*/ 19 h 161"/>
                  <a:gd name="T2" fmla="*/ 72 w 75"/>
                  <a:gd name="T3" fmla="*/ 19 h 161"/>
                  <a:gd name="T4" fmla="*/ 74 w 75"/>
                  <a:gd name="T5" fmla="*/ 21 h 161"/>
                  <a:gd name="T6" fmla="*/ 74 w 75"/>
                  <a:gd name="T7" fmla="*/ 19 h 161"/>
                </a:gdLst>
                <a:ahLst/>
                <a:cxnLst>
                  <a:cxn ang="0">
                    <a:pos x="T0" y="T1"/>
                  </a:cxn>
                  <a:cxn ang="0">
                    <a:pos x="T2" y="T3"/>
                  </a:cxn>
                  <a:cxn ang="0">
                    <a:pos x="T4" y="T5"/>
                  </a:cxn>
                  <a:cxn ang="0">
                    <a:pos x="T6" y="T7"/>
                  </a:cxn>
                </a:cxnLst>
                <a:rect l="0" t="0" r="r" b="b"/>
                <a:pathLst>
                  <a:path w="75" h="161">
                    <a:moveTo>
                      <a:pt x="74" y="19"/>
                    </a:moveTo>
                    <a:lnTo>
                      <a:pt x="72" y="19"/>
                    </a:lnTo>
                    <a:lnTo>
                      <a:pt x="74" y="21"/>
                    </a:lnTo>
                    <a:lnTo>
                      <a:pt x="74" y="19"/>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sp>
          <p:nvSpPr>
            <p:cNvPr id="616" name="Freeform 615"/>
            <p:cNvSpPr>
              <a:spLocks/>
            </p:cNvSpPr>
            <p:nvPr/>
          </p:nvSpPr>
          <p:spPr bwMode="auto">
            <a:xfrm>
              <a:off x="445" y="207"/>
              <a:ext cx="50" cy="122"/>
            </a:xfrm>
            <a:custGeom>
              <a:avLst/>
              <a:gdLst>
                <a:gd name="T0" fmla="*/ 2 w 50"/>
                <a:gd name="T1" fmla="*/ 0 h 122"/>
                <a:gd name="T2" fmla="*/ 0 w 50"/>
                <a:gd name="T3" fmla="*/ 2 h 122"/>
                <a:gd name="T4" fmla="*/ 0 w 50"/>
                <a:gd name="T5" fmla="*/ 16 h 122"/>
                <a:gd name="T6" fmla="*/ 21 w 50"/>
                <a:gd name="T7" fmla="*/ 28 h 122"/>
                <a:gd name="T8" fmla="*/ 31 w 50"/>
                <a:gd name="T9" fmla="*/ 60 h 122"/>
                <a:gd name="T10" fmla="*/ 21 w 50"/>
                <a:gd name="T11" fmla="*/ 93 h 122"/>
                <a:gd name="T12" fmla="*/ 0 w 50"/>
                <a:gd name="T13" fmla="*/ 105 h 122"/>
                <a:gd name="T14" fmla="*/ 0 w 50"/>
                <a:gd name="T15" fmla="*/ 122 h 122"/>
                <a:gd name="T16" fmla="*/ 26 w 50"/>
                <a:gd name="T17" fmla="*/ 115 h 122"/>
                <a:gd name="T18" fmla="*/ 45 w 50"/>
                <a:gd name="T19" fmla="*/ 93 h 122"/>
                <a:gd name="T20" fmla="*/ 50 w 50"/>
                <a:gd name="T21" fmla="*/ 60 h 122"/>
                <a:gd name="T22" fmla="*/ 45 w 50"/>
                <a:gd name="T23" fmla="*/ 31 h 122"/>
                <a:gd name="T24" fmla="*/ 28 w 50"/>
                <a:gd name="T25" fmla="*/ 9 h 122"/>
                <a:gd name="T26" fmla="*/ 2 w 50"/>
                <a:gd name="T27" fmla="*/ 0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0" h="122">
                  <a:moveTo>
                    <a:pt x="2" y="0"/>
                  </a:moveTo>
                  <a:lnTo>
                    <a:pt x="0" y="2"/>
                  </a:lnTo>
                  <a:lnTo>
                    <a:pt x="0" y="16"/>
                  </a:lnTo>
                  <a:lnTo>
                    <a:pt x="21" y="28"/>
                  </a:lnTo>
                  <a:lnTo>
                    <a:pt x="31" y="60"/>
                  </a:lnTo>
                  <a:lnTo>
                    <a:pt x="21" y="93"/>
                  </a:lnTo>
                  <a:lnTo>
                    <a:pt x="0" y="105"/>
                  </a:lnTo>
                  <a:lnTo>
                    <a:pt x="0" y="122"/>
                  </a:lnTo>
                  <a:lnTo>
                    <a:pt x="26" y="115"/>
                  </a:lnTo>
                  <a:lnTo>
                    <a:pt x="45" y="93"/>
                  </a:lnTo>
                  <a:lnTo>
                    <a:pt x="50" y="60"/>
                  </a:lnTo>
                  <a:lnTo>
                    <a:pt x="45" y="31"/>
                  </a:lnTo>
                  <a:lnTo>
                    <a:pt x="28" y="9"/>
                  </a:lnTo>
                  <a:lnTo>
                    <a:pt x="2"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nvGrpSpPr>
            <p:cNvPr id="617" name="Group 616"/>
            <p:cNvGrpSpPr>
              <a:grpSpLocks/>
            </p:cNvGrpSpPr>
            <p:nvPr/>
          </p:nvGrpSpPr>
          <p:grpSpPr bwMode="auto">
            <a:xfrm>
              <a:off x="394" y="209"/>
              <a:ext cx="51" cy="161"/>
              <a:chOff x="394" y="209"/>
              <a:chExt cx="51" cy="161"/>
            </a:xfrm>
          </p:grpSpPr>
          <p:sp>
            <p:nvSpPr>
              <p:cNvPr id="627" name="Freeform 626"/>
              <p:cNvSpPr>
                <a:spLocks/>
              </p:cNvSpPr>
              <p:nvPr/>
            </p:nvSpPr>
            <p:spPr bwMode="auto">
              <a:xfrm>
                <a:off x="394" y="209"/>
                <a:ext cx="51" cy="161"/>
              </a:xfrm>
              <a:custGeom>
                <a:avLst/>
                <a:gdLst>
                  <a:gd name="T0" fmla="*/ 19 w 51"/>
                  <a:gd name="T1" fmla="*/ 2 h 161"/>
                  <a:gd name="T2" fmla="*/ 0 w 51"/>
                  <a:gd name="T3" fmla="*/ 2 h 161"/>
                  <a:gd name="T4" fmla="*/ 0 w 51"/>
                  <a:gd name="T5" fmla="*/ 160 h 161"/>
                  <a:gd name="T6" fmla="*/ 19 w 51"/>
                  <a:gd name="T7" fmla="*/ 160 h 161"/>
                  <a:gd name="T8" fmla="*/ 19 w 51"/>
                  <a:gd name="T9" fmla="*/ 105 h 161"/>
                  <a:gd name="T10" fmla="*/ 50 w 51"/>
                  <a:gd name="T11" fmla="*/ 105 h 161"/>
                  <a:gd name="T12" fmla="*/ 50 w 51"/>
                  <a:gd name="T13" fmla="*/ 103 h 161"/>
                  <a:gd name="T14" fmla="*/ 26 w 51"/>
                  <a:gd name="T15" fmla="*/ 91 h 161"/>
                  <a:gd name="T16" fmla="*/ 19 w 51"/>
                  <a:gd name="T17" fmla="*/ 60 h 161"/>
                  <a:gd name="T18" fmla="*/ 28 w 51"/>
                  <a:gd name="T19" fmla="*/ 26 h 161"/>
                  <a:gd name="T20" fmla="*/ 46 w 51"/>
                  <a:gd name="T21" fmla="*/ 16 h 161"/>
                  <a:gd name="T22" fmla="*/ 19 w 51"/>
                  <a:gd name="T23" fmla="*/ 16 h 161"/>
                  <a:gd name="T24" fmla="*/ 19 w 51"/>
                  <a:gd name="T25" fmla="*/ 2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1" h="161">
                    <a:moveTo>
                      <a:pt x="19" y="2"/>
                    </a:moveTo>
                    <a:lnTo>
                      <a:pt x="0" y="2"/>
                    </a:lnTo>
                    <a:lnTo>
                      <a:pt x="0" y="160"/>
                    </a:lnTo>
                    <a:lnTo>
                      <a:pt x="19" y="160"/>
                    </a:lnTo>
                    <a:lnTo>
                      <a:pt x="19" y="105"/>
                    </a:lnTo>
                    <a:lnTo>
                      <a:pt x="50" y="105"/>
                    </a:lnTo>
                    <a:lnTo>
                      <a:pt x="50" y="103"/>
                    </a:lnTo>
                    <a:lnTo>
                      <a:pt x="26" y="91"/>
                    </a:lnTo>
                    <a:lnTo>
                      <a:pt x="19" y="60"/>
                    </a:lnTo>
                    <a:lnTo>
                      <a:pt x="28" y="26"/>
                    </a:lnTo>
                    <a:lnTo>
                      <a:pt x="46" y="16"/>
                    </a:lnTo>
                    <a:lnTo>
                      <a:pt x="19" y="16"/>
                    </a:lnTo>
                    <a:lnTo>
                      <a:pt x="19" y="2"/>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628" name="Freeform 627"/>
              <p:cNvSpPr>
                <a:spLocks/>
              </p:cNvSpPr>
              <p:nvPr/>
            </p:nvSpPr>
            <p:spPr bwMode="auto">
              <a:xfrm>
                <a:off x="394" y="209"/>
                <a:ext cx="51" cy="161"/>
              </a:xfrm>
              <a:custGeom>
                <a:avLst/>
                <a:gdLst>
                  <a:gd name="T0" fmla="*/ 50 w 51"/>
                  <a:gd name="T1" fmla="*/ 105 h 161"/>
                  <a:gd name="T2" fmla="*/ 19 w 51"/>
                  <a:gd name="T3" fmla="*/ 105 h 161"/>
                  <a:gd name="T4" fmla="*/ 33 w 51"/>
                  <a:gd name="T5" fmla="*/ 115 h 161"/>
                  <a:gd name="T6" fmla="*/ 50 w 51"/>
                  <a:gd name="T7" fmla="*/ 120 h 161"/>
                  <a:gd name="T8" fmla="*/ 50 w 51"/>
                  <a:gd name="T9" fmla="*/ 105 h 161"/>
                </a:gdLst>
                <a:ahLst/>
                <a:cxnLst>
                  <a:cxn ang="0">
                    <a:pos x="T0" y="T1"/>
                  </a:cxn>
                  <a:cxn ang="0">
                    <a:pos x="T2" y="T3"/>
                  </a:cxn>
                  <a:cxn ang="0">
                    <a:pos x="T4" y="T5"/>
                  </a:cxn>
                  <a:cxn ang="0">
                    <a:pos x="T6" y="T7"/>
                  </a:cxn>
                  <a:cxn ang="0">
                    <a:pos x="T8" y="T9"/>
                  </a:cxn>
                </a:cxnLst>
                <a:rect l="0" t="0" r="r" b="b"/>
                <a:pathLst>
                  <a:path w="51" h="161">
                    <a:moveTo>
                      <a:pt x="50" y="105"/>
                    </a:moveTo>
                    <a:lnTo>
                      <a:pt x="19" y="105"/>
                    </a:lnTo>
                    <a:lnTo>
                      <a:pt x="33" y="115"/>
                    </a:lnTo>
                    <a:lnTo>
                      <a:pt x="50" y="120"/>
                    </a:lnTo>
                    <a:lnTo>
                      <a:pt x="50" y="105"/>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629" name="Freeform 628"/>
              <p:cNvSpPr>
                <a:spLocks/>
              </p:cNvSpPr>
              <p:nvPr/>
            </p:nvSpPr>
            <p:spPr bwMode="auto">
              <a:xfrm>
                <a:off x="394" y="209"/>
                <a:ext cx="51" cy="161"/>
              </a:xfrm>
              <a:custGeom>
                <a:avLst/>
                <a:gdLst>
                  <a:gd name="T0" fmla="*/ 50 w 51"/>
                  <a:gd name="T1" fmla="*/ 0 h 161"/>
                  <a:gd name="T2" fmla="*/ 33 w 51"/>
                  <a:gd name="T3" fmla="*/ 2 h 161"/>
                  <a:gd name="T4" fmla="*/ 19 w 51"/>
                  <a:gd name="T5" fmla="*/ 16 h 161"/>
                  <a:gd name="T6" fmla="*/ 46 w 51"/>
                  <a:gd name="T7" fmla="*/ 16 h 161"/>
                  <a:gd name="T8" fmla="*/ 50 w 51"/>
                  <a:gd name="T9" fmla="*/ 14 h 161"/>
                  <a:gd name="T10" fmla="*/ 50 w 51"/>
                  <a:gd name="T11" fmla="*/ 0 h 161"/>
                </a:gdLst>
                <a:ahLst/>
                <a:cxnLst>
                  <a:cxn ang="0">
                    <a:pos x="T0" y="T1"/>
                  </a:cxn>
                  <a:cxn ang="0">
                    <a:pos x="T2" y="T3"/>
                  </a:cxn>
                  <a:cxn ang="0">
                    <a:pos x="T4" y="T5"/>
                  </a:cxn>
                  <a:cxn ang="0">
                    <a:pos x="T6" y="T7"/>
                  </a:cxn>
                  <a:cxn ang="0">
                    <a:pos x="T8" y="T9"/>
                  </a:cxn>
                  <a:cxn ang="0">
                    <a:pos x="T10" y="T11"/>
                  </a:cxn>
                </a:cxnLst>
                <a:rect l="0" t="0" r="r" b="b"/>
                <a:pathLst>
                  <a:path w="51" h="161">
                    <a:moveTo>
                      <a:pt x="50" y="0"/>
                    </a:moveTo>
                    <a:lnTo>
                      <a:pt x="33" y="2"/>
                    </a:lnTo>
                    <a:lnTo>
                      <a:pt x="19" y="16"/>
                    </a:lnTo>
                    <a:lnTo>
                      <a:pt x="46" y="16"/>
                    </a:lnTo>
                    <a:lnTo>
                      <a:pt x="50" y="14"/>
                    </a:lnTo>
                    <a:lnTo>
                      <a:pt x="50"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grpSp>
          <p:nvGrpSpPr>
            <p:cNvPr id="618" name="Group 617"/>
            <p:cNvGrpSpPr>
              <a:grpSpLocks/>
            </p:cNvGrpSpPr>
            <p:nvPr/>
          </p:nvGrpSpPr>
          <p:grpSpPr bwMode="auto">
            <a:xfrm>
              <a:off x="517" y="207"/>
              <a:ext cx="65" cy="120"/>
              <a:chOff x="517" y="207"/>
              <a:chExt cx="65" cy="120"/>
            </a:xfrm>
          </p:grpSpPr>
          <p:sp>
            <p:nvSpPr>
              <p:cNvPr id="625" name="Freeform 624"/>
              <p:cNvSpPr>
                <a:spLocks/>
              </p:cNvSpPr>
              <p:nvPr/>
            </p:nvSpPr>
            <p:spPr bwMode="auto">
              <a:xfrm>
                <a:off x="517" y="207"/>
                <a:ext cx="65" cy="120"/>
              </a:xfrm>
              <a:custGeom>
                <a:avLst/>
                <a:gdLst>
                  <a:gd name="T0" fmla="*/ 19 w 65"/>
                  <a:gd name="T1" fmla="*/ 4 h 120"/>
                  <a:gd name="T2" fmla="*/ 0 w 65"/>
                  <a:gd name="T3" fmla="*/ 4 h 120"/>
                  <a:gd name="T4" fmla="*/ 0 w 65"/>
                  <a:gd name="T5" fmla="*/ 120 h 120"/>
                  <a:gd name="T6" fmla="*/ 21 w 65"/>
                  <a:gd name="T7" fmla="*/ 120 h 120"/>
                  <a:gd name="T8" fmla="*/ 21 w 65"/>
                  <a:gd name="T9" fmla="*/ 57 h 120"/>
                  <a:gd name="T10" fmla="*/ 26 w 65"/>
                  <a:gd name="T11" fmla="*/ 35 h 120"/>
                  <a:gd name="T12" fmla="*/ 31 w 65"/>
                  <a:gd name="T13" fmla="*/ 26 h 120"/>
                  <a:gd name="T14" fmla="*/ 43 w 65"/>
                  <a:gd name="T15" fmla="*/ 21 h 120"/>
                  <a:gd name="T16" fmla="*/ 19 w 65"/>
                  <a:gd name="T17" fmla="*/ 21 h 120"/>
                  <a:gd name="T18" fmla="*/ 19 w 65"/>
                  <a:gd name="T19" fmla="*/ 4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5" h="120">
                    <a:moveTo>
                      <a:pt x="19" y="4"/>
                    </a:moveTo>
                    <a:lnTo>
                      <a:pt x="0" y="4"/>
                    </a:lnTo>
                    <a:lnTo>
                      <a:pt x="0" y="120"/>
                    </a:lnTo>
                    <a:lnTo>
                      <a:pt x="21" y="120"/>
                    </a:lnTo>
                    <a:lnTo>
                      <a:pt x="21" y="57"/>
                    </a:lnTo>
                    <a:lnTo>
                      <a:pt x="26" y="35"/>
                    </a:lnTo>
                    <a:lnTo>
                      <a:pt x="31" y="26"/>
                    </a:lnTo>
                    <a:lnTo>
                      <a:pt x="43" y="21"/>
                    </a:lnTo>
                    <a:lnTo>
                      <a:pt x="19" y="21"/>
                    </a:lnTo>
                    <a:lnTo>
                      <a:pt x="19" y="4"/>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626" name="Freeform 625"/>
              <p:cNvSpPr>
                <a:spLocks/>
              </p:cNvSpPr>
              <p:nvPr/>
            </p:nvSpPr>
            <p:spPr bwMode="auto">
              <a:xfrm>
                <a:off x="517" y="207"/>
                <a:ext cx="65" cy="120"/>
              </a:xfrm>
              <a:custGeom>
                <a:avLst/>
                <a:gdLst>
                  <a:gd name="T0" fmla="*/ 45 w 65"/>
                  <a:gd name="T1" fmla="*/ 0 h 120"/>
                  <a:gd name="T2" fmla="*/ 31 w 65"/>
                  <a:gd name="T3" fmla="*/ 4 h 120"/>
                  <a:gd name="T4" fmla="*/ 19 w 65"/>
                  <a:gd name="T5" fmla="*/ 21 h 120"/>
                  <a:gd name="T6" fmla="*/ 43 w 65"/>
                  <a:gd name="T7" fmla="*/ 21 h 120"/>
                  <a:gd name="T8" fmla="*/ 57 w 65"/>
                  <a:gd name="T9" fmla="*/ 26 h 120"/>
                  <a:gd name="T10" fmla="*/ 64 w 65"/>
                  <a:gd name="T11" fmla="*/ 7 h 120"/>
                  <a:gd name="T12" fmla="*/ 45 w 65"/>
                  <a:gd name="T13" fmla="*/ 0 h 120"/>
                </a:gdLst>
                <a:ahLst/>
                <a:cxnLst>
                  <a:cxn ang="0">
                    <a:pos x="T0" y="T1"/>
                  </a:cxn>
                  <a:cxn ang="0">
                    <a:pos x="T2" y="T3"/>
                  </a:cxn>
                  <a:cxn ang="0">
                    <a:pos x="T4" y="T5"/>
                  </a:cxn>
                  <a:cxn ang="0">
                    <a:pos x="T6" y="T7"/>
                  </a:cxn>
                  <a:cxn ang="0">
                    <a:pos x="T8" y="T9"/>
                  </a:cxn>
                  <a:cxn ang="0">
                    <a:pos x="T10" y="T11"/>
                  </a:cxn>
                  <a:cxn ang="0">
                    <a:pos x="T12" y="T13"/>
                  </a:cxn>
                </a:cxnLst>
                <a:rect l="0" t="0" r="r" b="b"/>
                <a:pathLst>
                  <a:path w="65" h="120">
                    <a:moveTo>
                      <a:pt x="45" y="0"/>
                    </a:moveTo>
                    <a:lnTo>
                      <a:pt x="31" y="4"/>
                    </a:lnTo>
                    <a:lnTo>
                      <a:pt x="19" y="21"/>
                    </a:lnTo>
                    <a:lnTo>
                      <a:pt x="43" y="21"/>
                    </a:lnTo>
                    <a:lnTo>
                      <a:pt x="57" y="26"/>
                    </a:lnTo>
                    <a:lnTo>
                      <a:pt x="64" y="7"/>
                    </a:lnTo>
                    <a:lnTo>
                      <a:pt x="45"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sp>
          <p:nvSpPr>
            <p:cNvPr id="619" name="Freeform 618"/>
            <p:cNvSpPr>
              <a:spLocks/>
            </p:cNvSpPr>
            <p:nvPr/>
          </p:nvSpPr>
          <p:spPr bwMode="auto">
            <a:xfrm>
              <a:off x="639" y="207"/>
              <a:ext cx="53" cy="122"/>
            </a:xfrm>
            <a:custGeom>
              <a:avLst/>
              <a:gdLst>
                <a:gd name="T0" fmla="*/ 0 w 53"/>
                <a:gd name="T1" fmla="*/ 0 h 122"/>
                <a:gd name="T2" fmla="*/ 0 w 53"/>
                <a:gd name="T3" fmla="*/ 19 h 122"/>
                <a:gd name="T4" fmla="*/ 24 w 53"/>
                <a:gd name="T5" fmla="*/ 28 h 122"/>
                <a:gd name="T6" fmla="*/ 33 w 53"/>
                <a:gd name="T7" fmla="*/ 60 h 122"/>
                <a:gd name="T8" fmla="*/ 24 w 53"/>
                <a:gd name="T9" fmla="*/ 93 h 122"/>
                <a:gd name="T10" fmla="*/ 0 w 53"/>
                <a:gd name="T11" fmla="*/ 105 h 122"/>
                <a:gd name="T12" fmla="*/ 0 w 53"/>
                <a:gd name="T13" fmla="*/ 122 h 122"/>
                <a:gd name="T14" fmla="*/ 28 w 53"/>
                <a:gd name="T15" fmla="*/ 115 h 122"/>
                <a:gd name="T16" fmla="*/ 45 w 53"/>
                <a:gd name="T17" fmla="*/ 93 h 122"/>
                <a:gd name="T18" fmla="*/ 52 w 53"/>
                <a:gd name="T19" fmla="*/ 60 h 122"/>
                <a:gd name="T20" fmla="*/ 50 w 53"/>
                <a:gd name="T21" fmla="*/ 35 h 122"/>
                <a:gd name="T22" fmla="*/ 38 w 53"/>
                <a:gd name="T23" fmla="*/ 16 h 122"/>
                <a:gd name="T24" fmla="*/ 21 w 53"/>
                <a:gd name="T25" fmla="*/ 4 h 122"/>
                <a:gd name="T26" fmla="*/ 0 w 53"/>
                <a:gd name="T27" fmla="*/ 0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3" h="122">
                  <a:moveTo>
                    <a:pt x="0" y="0"/>
                  </a:moveTo>
                  <a:lnTo>
                    <a:pt x="0" y="19"/>
                  </a:lnTo>
                  <a:lnTo>
                    <a:pt x="24" y="28"/>
                  </a:lnTo>
                  <a:lnTo>
                    <a:pt x="33" y="60"/>
                  </a:lnTo>
                  <a:lnTo>
                    <a:pt x="24" y="93"/>
                  </a:lnTo>
                  <a:lnTo>
                    <a:pt x="0" y="105"/>
                  </a:lnTo>
                  <a:lnTo>
                    <a:pt x="0" y="122"/>
                  </a:lnTo>
                  <a:lnTo>
                    <a:pt x="28" y="115"/>
                  </a:lnTo>
                  <a:lnTo>
                    <a:pt x="45" y="93"/>
                  </a:lnTo>
                  <a:lnTo>
                    <a:pt x="52" y="60"/>
                  </a:lnTo>
                  <a:lnTo>
                    <a:pt x="50" y="35"/>
                  </a:lnTo>
                  <a:lnTo>
                    <a:pt x="38" y="16"/>
                  </a:lnTo>
                  <a:lnTo>
                    <a:pt x="21" y="4"/>
                  </a:lnTo>
                  <a:lnTo>
                    <a:pt x="0"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620" name="Freeform 619"/>
            <p:cNvSpPr>
              <a:spLocks/>
            </p:cNvSpPr>
            <p:nvPr/>
          </p:nvSpPr>
          <p:spPr bwMode="auto">
            <a:xfrm>
              <a:off x="586" y="207"/>
              <a:ext cx="53" cy="122"/>
            </a:xfrm>
            <a:custGeom>
              <a:avLst/>
              <a:gdLst>
                <a:gd name="T0" fmla="*/ 52 w 53"/>
                <a:gd name="T1" fmla="*/ 0 h 122"/>
                <a:gd name="T2" fmla="*/ 33 w 53"/>
                <a:gd name="T3" fmla="*/ 4 h 122"/>
                <a:gd name="T4" fmla="*/ 14 w 53"/>
                <a:gd name="T5" fmla="*/ 14 h 122"/>
                <a:gd name="T6" fmla="*/ 4 w 53"/>
                <a:gd name="T7" fmla="*/ 33 h 122"/>
                <a:gd name="T8" fmla="*/ 0 w 53"/>
                <a:gd name="T9" fmla="*/ 62 h 122"/>
                <a:gd name="T10" fmla="*/ 2 w 53"/>
                <a:gd name="T11" fmla="*/ 86 h 122"/>
                <a:gd name="T12" fmla="*/ 14 w 53"/>
                <a:gd name="T13" fmla="*/ 105 h 122"/>
                <a:gd name="T14" fmla="*/ 28 w 53"/>
                <a:gd name="T15" fmla="*/ 120 h 122"/>
                <a:gd name="T16" fmla="*/ 52 w 53"/>
                <a:gd name="T17" fmla="*/ 122 h 122"/>
                <a:gd name="T18" fmla="*/ 52 w 53"/>
                <a:gd name="T19" fmla="*/ 105 h 122"/>
                <a:gd name="T20" fmla="*/ 28 w 53"/>
                <a:gd name="T21" fmla="*/ 93 h 122"/>
                <a:gd name="T22" fmla="*/ 19 w 53"/>
                <a:gd name="T23" fmla="*/ 62 h 122"/>
                <a:gd name="T24" fmla="*/ 28 w 53"/>
                <a:gd name="T25" fmla="*/ 28 h 122"/>
                <a:gd name="T26" fmla="*/ 52 w 53"/>
                <a:gd name="T27" fmla="*/ 19 h 122"/>
                <a:gd name="T28" fmla="*/ 52 w 53"/>
                <a:gd name="T29" fmla="*/ 0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3" h="122">
                  <a:moveTo>
                    <a:pt x="52" y="0"/>
                  </a:moveTo>
                  <a:lnTo>
                    <a:pt x="33" y="4"/>
                  </a:lnTo>
                  <a:lnTo>
                    <a:pt x="14" y="14"/>
                  </a:lnTo>
                  <a:lnTo>
                    <a:pt x="4" y="33"/>
                  </a:lnTo>
                  <a:lnTo>
                    <a:pt x="0" y="62"/>
                  </a:lnTo>
                  <a:lnTo>
                    <a:pt x="2" y="86"/>
                  </a:lnTo>
                  <a:lnTo>
                    <a:pt x="14" y="105"/>
                  </a:lnTo>
                  <a:lnTo>
                    <a:pt x="28" y="120"/>
                  </a:lnTo>
                  <a:lnTo>
                    <a:pt x="52" y="122"/>
                  </a:lnTo>
                  <a:lnTo>
                    <a:pt x="52" y="105"/>
                  </a:lnTo>
                  <a:lnTo>
                    <a:pt x="28" y="93"/>
                  </a:lnTo>
                  <a:lnTo>
                    <a:pt x="19" y="62"/>
                  </a:lnTo>
                  <a:lnTo>
                    <a:pt x="28" y="28"/>
                  </a:lnTo>
                  <a:lnTo>
                    <a:pt x="52" y="19"/>
                  </a:lnTo>
                  <a:lnTo>
                    <a:pt x="52"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nvGrpSpPr>
            <p:cNvPr id="621" name="Group 620"/>
            <p:cNvGrpSpPr>
              <a:grpSpLocks/>
            </p:cNvGrpSpPr>
            <p:nvPr/>
          </p:nvGrpSpPr>
          <p:grpSpPr bwMode="auto">
            <a:xfrm>
              <a:off x="716" y="207"/>
              <a:ext cx="94" cy="120"/>
              <a:chOff x="716" y="207"/>
              <a:chExt cx="94" cy="120"/>
            </a:xfrm>
          </p:grpSpPr>
          <p:sp>
            <p:nvSpPr>
              <p:cNvPr id="622" name="Freeform 621"/>
              <p:cNvSpPr>
                <a:spLocks/>
              </p:cNvSpPr>
              <p:nvPr/>
            </p:nvSpPr>
            <p:spPr bwMode="auto">
              <a:xfrm>
                <a:off x="716" y="207"/>
                <a:ext cx="94" cy="120"/>
              </a:xfrm>
              <a:custGeom>
                <a:avLst/>
                <a:gdLst>
                  <a:gd name="T0" fmla="*/ 19 w 94"/>
                  <a:gd name="T1" fmla="*/ 4 h 120"/>
                  <a:gd name="T2" fmla="*/ 0 w 94"/>
                  <a:gd name="T3" fmla="*/ 4 h 120"/>
                  <a:gd name="T4" fmla="*/ 0 w 94"/>
                  <a:gd name="T5" fmla="*/ 120 h 120"/>
                  <a:gd name="T6" fmla="*/ 19 w 94"/>
                  <a:gd name="T7" fmla="*/ 120 h 120"/>
                  <a:gd name="T8" fmla="*/ 19 w 94"/>
                  <a:gd name="T9" fmla="*/ 55 h 120"/>
                  <a:gd name="T10" fmla="*/ 26 w 94"/>
                  <a:gd name="T11" fmla="*/ 26 h 120"/>
                  <a:gd name="T12" fmla="*/ 42 w 94"/>
                  <a:gd name="T13" fmla="*/ 21 h 120"/>
                  <a:gd name="T14" fmla="*/ 19 w 94"/>
                  <a:gd name="T15" fmla="*/ 21 h 120"/>
                  <a:gd name="T16" fmla="*/ 19 w 94"/>
                  <a:gd name="T17" fmla="*/ 4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4" h="120">
                    <a:moveTo>
                      <a:pt x="19" y="4"/>
                    </a:moveTo>
                    <a:lnTo>
                      <a:pt x="0" y="4"/>
                    </a:lnTo>
                    <a:lnTo>
                      <a:pt x="0" y="120"/>
                    </a:lnTo>
                    <a:lnTo>
                      <a:pt x="19" y="120"/>
                    </a:lnTo>
                    <a:lnTo>
                      <a:pt x="19" y="55"/>
                    </a:lnTo>
                    <a:lnTo>
                      <a:pt x="26" y="26"/>
                    </a:lnTo>
                    <a:lnTo>
                      <a:pt x="42" y="21"/>
                    </a:lnTo>
                    <a:lnTo>
                      <a:pt x="19" y="21"/>
                    </a:lnTo>
                    <a:lnTo>
                      <a:pt x="19" y="4"/>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623" name="Freeform 622"/>
              <p:cNvSpPr>
                <a:spLocks/>
              </p:cNvSpPr>
              <p:nvPr/>
            </p:nvSpPr>
            <p:spPr bwMode="auto">
              <a:xfrm>
                <a:off x="716" y="207"/>
                <a:ext cx="94" cy="120"/>
              </a:xfrm>
              <a:custGeom>
                <a:avLst/>
                <a:gdLst>
                  <a:gd name="T0" fmla="*/ 88 w 94"/>
                  <a:gd name="T1" fmla="*/ 19 h 120"/>
                  <a:gd name="T2" fmla="*/ 50 w 94"/>
                  <a:gd name="T3" fmla="*/ 19 h 120"/>
                  <a:gd name="T4" fmla="*/ 62 w 94"/>
                  <a:gd name="T5" fmla="*/ 21 h 120"/>
                  <a:gd name="T6" fmla="*/ 72 w 94"/>
                  <a:gd name="T7" fmla="*/ 31 h 120"/>
                  <a:gd name="T8" fmla="*/ 74 w 94"/>
                  <a:gd name="T9" fmla="*/ 50 h 120"/>
                  <a:gd name="T10" fmla="*/ 74 w 94"/>
                  <a:gd name="T11" fmla="*/ 120 h 120"/>
                  <a:gd name="T12" fmla="*/ 93 w 94"/>
                  <a:gd name="T13" fmla="*/ 120 h 120"/>
                  <a:gd name="T14" fmla="*/ 93 w 94"/>
                  <a:gd name="T15" fmla="*/ 28 h 120"/>
                  <a:gd name="T16" fmla="*/ 88 w 94"/>
                  <a:gd name="T17" fmla="*/ 19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4" h="120">
                    <a:moveTo>
                      <a:pt x="88" y="19"/>
                    </a:moveTo>
                    <a:lnTo>
                      <a:pt x="50" y="19"/>
                    </a:lnTo>
                    <a:lnTo>
                      <a:pt x="62" y="21"/>
                    </a:lnTo>
                    <a:lnTo>
                      <a:pt x="72" y="31"/>
                    </a:lnTo>
                    <a:lnTo>
                      <a:pt x="74" y="50"/>
                    </a:lnTo>
                    <a:lnTo>
                      <a:pt x="74" y="120"/>
                    </a:lnTo>
                    <a:lnTo>
                      <a:pt x="93" y="120"/>
                    </a:lnTo>
                    <a:lnTo>
                      <a:pt x="93" y="28"/>
                    </a:lnTo>
                    <a:lnTo>
                      <a:pt x="88" y="19"/>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624" name="Freeform 623"/>
              <p:cNvSpPr>
                <a:spLocks/>
              </p:cNvSpPr>
              <p:nvPr/>
            </p:nvSpPr>
            <p:spPr bwMode="auto">
              <a:xfrm>
                <a:off x="716" y="207"/>
                <a:ext cx="94" cy="120"/>
              </a:xfrm>
              <a:custGeom>
                <a:avLst/>
                <a:gdLst>
                  <a:gd name="T0" fmla="*/ 52 w 94"/>
                  <a:gd name="T1" fmla="*/ 0 h 120"/>
                  <a:gd name="T2" fmla="*/ 33 w 94"/>
                  <a:gd name="T3" fmla="*/ 7 h 120"/>
                  <a:gd name="T4" fmla="*/ 19 w 94"/>
                  <a:gd name="T5" fmla="*/ 21 h 120"/>
                  <a:gd name="T6" fmla="*/ 42 w 94"/>
                  <a:gd name="T7" fmla="*/ 21 h 120"/>
                  <a:gd name="T8" fmla="*/ 50 w 94"/>
                  <a:gd name="T9" fmla="*/ 19 h 120"/>
                  <a:gd name="T10" fmla="*/ 88 w 94"/>
                  <a:gd name="T11" fmla="*/ 19 h 120"/>
                  <a:gd name="T12" fmla="*/ 86 w 94"/>
                  <a:gd name="T13" fmla="*/ 14 h 120"/>
                  <a:gd name="T14" fmla="*/ 74 w 94"/>
                  <a:gd name="T15" fmla="*/ 4 h 120"/>
                  <a:gd name="T16" fmla="*/ 52 w 94"/>
                  <a:gd name="T17" fmla="*/ 0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4" h="120">
                    <a:moveTo>
                      <a:pt x="52" y="0"/>
                    </a:moveTo>
                    <a:lnTo>
                      <a:pt x="33" y="7"/>
                    </a:lnTo>
                    <a:lnTo>
                      <a:pt x="19" y="21"/>
                    </a:lnTo>
                    <a:lnTo>
                      <a:pt x="42" y="21"/>
                    </a:lnTo>
                    <a:lnTo>
                      <a:pt x="50" y="19"/>
                    </a:lnTo>
                    <a:lnTo>
                      <a:pt x="88" y="19"/>
                    </a:lnTo>
                    <a:lnTo>
                      <a:pt x="86" y="14"/>
                    </a:lnTo>
                    <a:lnTo>
                      <a:pt x="74" y="4"/>
                    </a:lnTo>
                    <a:lnTo>
                      <a:pt x="52"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grpSp>
      <p:sp>
        <p:nvSpPr>
          <p:cNvPr id="23586" name="Rectangle 23585"/>
          <p:cNvSpPr/>
          <p:nvPr/>
        </p:nvSpPr>
        <p:spPr>
          <a:xfrm>
            <a:off x="812596" y="2873285"/>
            <a:ext cx="7791851" cy="1200329"/>
          </a:xfrm>
          <a:prstGeom prst="rect">
            <a:avLst/>
          </a:prstGeom>
        </p:spPr>
        <p:txBody>
          <a:bodyPr wrap="square">
            <a:spAutoFit/>
          </a:bodyPr>
          <a:lstStyle/>
          <a:p>
            <a:r>
              <a:rPr lang="en-AU" dirty="0"/>
              <a:t>The </a:t>
            </a:r>
            <a:r>
              <a:rPr lang="en-AU" dirty="0" smtClean="0"/>
              <a:t>above </a:t>
            </a:r>
            <a:r>
              <a:rPr lang="en-AU" dirty="0"/>
              <a:t>is an example of a drift which in principle consists of a porous dam which retains the gravel/rock from being carried away by the water flow.  The top of the gabion dam is between 15 and 20cm higher than the river bed at the downstream end.</a:t>
            </a:r>
          </a:p>
        </p:txBody>
      </p:sp>
    </p:spTree>
    <p:extLst>
      <p:ext uri="{BB962C8B-B14F-4D97-AF65-F5344CB8AC3E}">
        <p14:creationId xmlns:p14="http://schemas.microsoft.com/office/powerpoint/2010/main" val="244752921"/>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431" name="Picture 10737"/>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03648" y="332656"/>
            <a:ext cx="3067050" cy="552450"/>
          </a:xfrm>
          <a:prstGeom prst="rect">
            <a:avLst/>
          </a:prstGeom>
          <a:noFill/>
          <a:extLst>
            <a:ext uri="{909E8E84-426E-40DD-AFC4-6F175D3DCCD1}">
              <a14:hiddenFill xmlns:a14="http://schemas.microsoft.com/office/drawing/2010/main">
                <a:solidFill>
                  <a:srgbClr val="FFFFFF"/>
                </a:solidFill>
              </a14:hiddenFill>
            </a:ext>
          </a:extLst>
        </p:spPr>
      </p:pic>
      <p:pic>
        <p:nvPicPr>
          <p:cNvPr id="25669" name="Picture 1073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19672" y="1196752"/>
            <a:ext cx="4181475" cy="971550"/>
          </a:xfrm>
          <a:prstGeom prst="rect">
            <a:avLst/>
          </a:prstGeom>
          <a:noFill/>
          <a:extLst>
            <a:ext uri="{909E8E84-426E-40DD-AFC4-6F175D3DCCD1}">
              <a14:hiddenFill xmlns:a14="http://schemas.microsoft.com/office/drawing/2010/main">
                <a:solidFill>
                  <a:srgbClr val="FFFFFF"/>
                </a:solidFill>
              </a14:hiddenFill>
            </a:ext>
          </a:extLst>
        </p:spPr>
      </p:pic>
      <p:grpSp>
        <p:nvGrpSpPr>
          <p:cNvPr id="4" name="Group 3"/>
          <p:cNvGrpSpPr>
            <a:grpSpLocks/>
          </p:cNvGrpSpPr>
          <p:nvPr/>
        </p:nvGrpSpPr>
        <p:grpSpPr bwMode="auto">
          <a:xfrm>
            <a:off x="1187624" y="247261"/>
            <a:ext cx="5648325" cy="1011555"/>
            <a:chOff x="520" y="262"/>
            <a:chExt cx="8895" cy="1593"/>
          </a:xfrm>
        </p:grpSpPr>
        <p:sp>
          <p:nvSpPr>
            <p:cNvPr id="5" name="Freeform 4"/>
            <p:cNvSpPr>
              <a:spLocks/>
            </p:cNvSpPr>
            <p:nvPr/>
          </p:nvSpPr>
          <p:spPr bwMode="auto">
            <a:xfrm>
              <a:off x="568" y="562"/>
              <a:ext cx="20" cy="377"/>
            </a:xfrm>
            <a:custGeom>
              <a:avLst/>
              <a:gdLst>
                <a:gd name="T0" fmla="*/ 9 w 20"/>
                <a:gd name="T1" fmla="*/ 0 h 377"/>
                <a:gd name="T2" fmla="*/ 0 w 20"/>
                <a:gd name="T3" fmla="*/ 0 h 377"/>
                <a:gd name="T4" fmla="*/ 0 w 20"/>
                <a:gd name="T5" fmla="*/ 376 h 377"/>
                <a:gd name="T6" fmla="*/ 4 w 20"/>
                <a:gd name="T7" fmla="*/ 376 h 377"/>
                <a:gd name="T8" fmla="*/ 9 w 20"/>
                <a:gd name="T9" fmla="*/ 372 h 377"/>
                <a:gd name="T10" fmla="*/ 9 w 20"/>
                <a:gd name="T11" fmla="*/ 0 h 377"/>
              </a:gdLst>
              <a:ahLst/>
              <a:cxnLst>
                <a:cxn ang="0">
                  <a:pos x="T0" y="T1"/>
                </a:cxn>
                <a:cxn ang="0">
                  <a:pos x="T2" y="T3"/>
                </a:cxn>
                <a:cxn ang="0">
                  <a:pos x="T4" y="T5"/>
                </a:cxn>
                <a:cxn ang="0">
                  <a:pos x="T6" y="T7"/>
                </a:cxn>
                <a:cxn ang="0">
                  <a:pos x="T8" y="T9"/>
                </a:cxn>
                <a:cxn ang="0">
                  <a:pos x="T10" y="T11"/>
                </a:cxn>
              </a:cxnLst>
              <a:rect l="0" t="0" r="r" b="b"/>
              <a:pathLst>
                <a:path w="20" h="377">
                  <a:moveTo>
                    <a:pt x="9" y="0"/>
                  </a:moveTo>
                  <a:lnTo>
                    <a:pt x="0" y="0"/>
                  </a:lnTo>
                  <a:lnTo>
                    <a:pt x="0" y="376"/>
                  </a:lnTo>
                  <a:lnTo>
                    <a:pt x="4" y="376"/>
                  </a:lnTo>
                  <a:lnTo>
                    <a:pt x="9" y="372"/>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6" name="Freeform 5"/>
            <p:cNvSpPr>
              <a:spLocks/>
            </p:cNvSpPr>
            <p:nvPr/>
          </p:nvSpPr>
          <p:spPr bwMode="auto">
            <a:xfrm>
              <a:off x="573" y="934"/>
              <a:ext cx="4774" cy="20"/>
            </a:xfrm>
            <a:custGeom>
              <a:avLst/>
              <a:gdLst>
                <a:gd name="T0" fmla="*/ 0 w 4774"/>
                <a:gd name="T1" fmla="*/ 0 h 20"/>
                <a:gd name="T2" fmla="*/ 4773 w 4774"/>
                <a:gd name="T3" fmla="*/ 0 h 20"/>
              </a:gdLst>
              <a:ahLst/>
              <a:cxnLst>
                <a:cxn ang="0">
                  <a:pos x="T0" y="T1"/>
                </a:cxn>
                <a:cxn ang="0">
                  <a:pos x="T2" y="T3"/>
                </a:cxn>
              </a:cxnLst>
              <a:rect l="0" t="0" r="r" b="b"/>
              <a:pathLst>
                <a:path w="4774" h="20">
                  <a:moveTo>
                    <a:pt x="0" y="0"/>
                  </a:moveTo>
                  <a:lnTo>
                    <a:pt x="4773" y="0"/>
                  </a:lnTo>
                </a:path>
              </a:pathLst>
            </a:custGeom>
            <a:noFill/>
            <a:ln w="10413">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AU"/>
            </a:p>
          </p:txBody>
        </p:sp>
        <p:sp>
          <p:nvSpPr>
            <p:cNvPr id="7" name="Freeform 6"/>
            <p:cNvSpPr>
              <a:spLocks/>
            </p:cNvSpPr>
            <p:nvPr/>
          </p:nvSpPr>
          <p:spPr bwMode="auto">
            <a:xfrm>
              <a:off x="3088" y="608"/>
              <a:ext cx="20" cy="326"/>
            </a:xfrm>
            <a:custGeom>
              <a:avLst/>
              <a:gdLst>
                <a:gd name="T0" fmla="*/ 9 w 20"/>
                <a:gd name="T1" fmla="*/ 0 h 326"/>
                <a:gd name="T2" fmla="*/ 0 w 20"/>
                <a:gd name="T3" fmla="*/ 2 h 326"/>
                <a:gd name="T4" fmla="*/ 0 w 20"/>
                <a:gd name="T5" fmla="*/ 326 h 326"/>
                <a:gd name="T6" fmla="*/ 9 w 20"/>
                <a:gd name="T7" fmla="*/ 326 h 326"/>
                <a:gd name="T8" fmla="*/ 9 w 20"/>
                <a:gd name="T9" fmla="*/ 0 h 326"/>
              </a:gdLst>
              <a:ahLst/>
              <a:cxnLst>
                <a:cxn ang="0">
                  <a:pos x="T0" y="T1"/>
                </a:cxn>
                <a:cxn ang="0">
                  <a:pos x="T2" y="T3"/>
                </a:cxn>
                <a:cxn ang="0">
                  <a:pos x="T4" y="T5"/>
                </a:cxn>
                <a:cxn ang="0">
                  <a:pos x="T6" y="T7"/>
                </a:cxn>
                <a:cxn ang="0">
                  <a:pos x="T8" y="T9"/>
                </a:cxn>
              </a:cxnLst>
              <a:rect l="0" t="0" r="r" b="b"/>
              <a:pathLst>
                <a:path w="20" h="326">
                  <a:moveTo>
                    <a:pt x="9" y="0"/>
                  </a:moveTo>
                  <a:lnTo>
                    <a:pt x="0" y="2"/>
                  </a:lnTo>
                  <a:lnTo>
                    <a:pt x="0" y="326"/>
                  </a:lnTo>
                  <a:lnTo>
                    <a:pt x="9" y="326"/>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8" name="Freeform 7"/>
            <p:cNvSpPr>
              <a:spLocks/>
            </p:cNvSpPr>
            <p:nvPr/>
          </p:nvSpPr>
          <p:spPr bwMode="auto">
            <a:xfrm>
              <a:off x="3076" y="574"/>
              <a:ext cx="22" cy="38"/>
            </a:xfrm>
            <a:custGeom>
              <a:avLst/>
              <a:gdLst>
                <a:gd name="T0" fmla="*/ 7 w 22"/>
                <a:gd name="T1" fmla="*/ 0 h 38"/>
                <a:gd name="T2" fmla="*/ 0 w 22"/>
                <a:gd name="T3" fmla="*/ 7 h 38"/>
                <a:gd name="T4" fmla="*/ 11 w 22"/>
                <a:gd name="T5" fmla="*/ 38 h 38"/>
                <a:gd name="T6" fmla="*/ 21 w 22"/>
                <a:gd name="T7" fmla="*/ 33 h 38"/>
                <a:gd name="T8" fmla="*/ 9 w 22"/>
                <a:gd name="T9" fmla="*/ 2 h 38"/>
                <a:gd name="T10" fmla="*/ 7 w 22"/>
                <a:gd name="T11" fmla="*/ 0 h 38"/>
              </a:gdLst>
              <a:ahLst/>
              <a:cxnLst>
                <a:cxn ang="0">
                  <a:pos x="T0" y="T1"/>
                </a:cxn>
                <a:cxn ang="0">
                  <a:pos x="T2" y="T3"/>
                </a:cxn>
                <a:cxn ang="0">
                  <a:pos x="T4" y="T5"/>
                </a:cxn>
                <a:cxn ang="0">
                  <a:pos x="T6" y="T7"/>
                </a:cxn>
                <a:cxn ang="0">
                  <a:pos x="T8" y="T9"/>
                </a:cxn>
                <a:cxn ang="0">
                  <a:pos x="T10" y="T11"/>
                </a:cxn>
              </a:cxnLst>
              <a:rect l="0" t="0" r="r" b="b"/>
              <a:pathLst>
                <a:path w="22" h="38">
                  <a:moveTo>
                    <a:pt x="7" y="0"/>
                  </a:moveTo>
                  <a:lnTo>
                    <a:pt x="0" y="7"/>
                  </a:lnTo>
                  <a:lnTo>
                    <a:pt x="11" y="38"/>
                  </a:lnTo>
                  <a:lnTo>
                    <a:pt x="21" y="33"/>
                  </a:lnTo>
                  <a:lnTo>
                    <a:pt x="9" y="2"/>
                  </a:lnTo>
                  <a:lnTo>
                    <a:pt x="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9" name="Freeform 8"/>
            <p:cNvSpPr>
              <a:spLocks/>
            </p:cNvSpPr>
            <p:nvPr/>
          </p:nvSpPr>
          <p:spPr bwMode="auto">
            <a:xfrm>
              <a:off x="3062" y="562"/>
              <a:ext cx="21" cy="22"/>
            </a:xfrm>
            <a:custGeom>
              <a:avLst/>
              <a:gdLst>
                <a:gd name="T0" fmla="*/ 4 w 21"/>
                <a:gd name="T1" fmla="*/ 0 h 22"/>
                <a:gd name="T2" fmla="*/ 2 w 21"/>
                <a:gd name="T3" fmla="*/ 0 h 22"/>
                <a:gd name="T4" fmla="*/ 0 w 21"/>
                <a:gd name="T5" fmla="*/ 9 h 22"/>
                <a:gd name="T6" fmla="*/ 16 w 21"/>
                <a:gd name="T7" fmla="*/ 21 h 22"/>
                <a:gd name="T8" fmla="*/ 21 w 21"/>
                <a:gd name="T9" fmla="*/ 12 h 22"/>
                <a:gd name="T10" fmla="*/ 4 w 21"/>
                <a:gd name="T11" fmla="*/ 0 h 22"/>
              </a:gdLst>
              <a:ahLst/>
              <a:cxnLst>
                <a:cxn ang="0">
                  <a:pos x="T0" y="T1"/>
                </a:cxn>
                <a:cxn ang="0">
                  <a:pos x="T2" y="T3"/>
                </a:cxn>
                <a:cxn ang="0">
                  <a:pos x="T4" y="T5"/>
                </a:cxn>
                <a:cxn ang="0">
                  <a:pos x="T6" y="T7"/>
                </a:cxn>
                <a:cxn ang="0">
                  <a:pos x="T8" y="T9"/>
                </a:cxn>
                <a:cxn ang="0">
                  <a:pos x="T10" y="T11"/>
                </a:cxn>
              </a:cxnLst>
              <a:rect l="0" t="0" r="r" b="b"/>
              <a:pathLst>
                <a:path w="21" h="22">
                  <a:moveTo>
                    <a:pt x="4" y="0"/>
                  </a:moveTo>
                  <a:lnTo>
                    <a:pt x="2" y="0"/>
                  </a:lnTo>
                  <a:lnTo>
                    <a:pt x="0" y="9"/>
                  </a:lnTo>
                  <a:lnTo>
                    <a:pt x="16" y="21"/>
                  </a:lnTo>
                  <a:lnTo>
                    <a:pt x="21" y="12"/>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0" name="Freeform 9"/>
            <p:cNvSpPr>
              <a:spLocks/>
            </p:cNvSpPr>
            <p:nvPr/>
          </p:nvSpPr>
          <p:spPr bwMode="auto">
            <a:xfrm>
              <a:off x="3026" y="557"/>
              <a:ext cx="38" cy="20"/>
            </a:xfrm>
            <a:custGeom>
              <a:avLst/>
              <a:gdLst>
                <a:gd name="T0" fmla="*/ 0 w 38"/>
                <a:gd name="T1" fmla="*/ 0 h 20"/>
                <a:gd name="T2" fmla="*/ 0 w 38"/>
                <a:gd name="T3" fmla="*/ 9 h 20"/>
                <a:gd name="T4" fmla="*/ 38 w 38"/>
                <a:gd name="T5" fmla="*/ 14 h 20"/>
                <a:gd name="T6" fmla="*/ 38 w 38"/>
                <a:gd name="T7" fmla="*/ 4 h 20"/>
                <a:gd name="T8" fmla="*/ 0 w 38"/>
                <a:gd name="T9" fmla="*/ 0 h 20"/>
              </a:gdLst>
              <a:ahLst/>
              <a:cxnLst>
                <a:cxn ang="0">
                  <a:pos x="T0" y="T1"/>
                </a:cxn>
                <a:cxn ang="0">
                  <a:pos x="T2" y="T3"/>
                </a:cxn>
                <a:cxn ang="0">
                  <a:pos x="T4" y="T5"/>
                </a:cxn>
                <a:cxn ang="0">
                  <a:pos x="T6" y="T7"/>
                </a:cxn>
                <a:cxn ang="0">
                  <a:pos x="T8" y="T9"/>
                </a:cxn>
              </a:cxnLst>
              <a:rect l="0" t="0" r="r" b="b"/>
              <a:pathLst>
                <a:path w="38" h="20">
                  <a:moveTo>
                    <a:pt x="0" y="0"/>
                  </a:moveTo>
                  <a:lnTo>
                    <a:pt x="0" y="9"/>
                  </a:lnTo>
                  <a:lnTo>
                    <a:pt x="38" y="14"/>
                  </a:lnTo>
                  <a:lnTo>
                    <a:pt x="38" y="4"/>
                  </a:lnTo>
                  <a:lnTo>
                    <a:pt x="0"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1" name="Freeform 10"/>
            <p:cNvSpPr>
              <a:spLocks/>
            </p:cNvSpPr>
            <p:nvPr/>
          </p:nvSpPr>
          <p:spPr bwMode="auto">
            <a:xfrm>
              <a:off x="561" y="560"/>
              <a:ext cx="4711" cy="20"/>
            </a:xfrm>
            <a:custGeom>
              <a:avLst/>
              <a:gdLst>
                <a:gd name="T0" fmla="*/ 0 w 4711"/>
                <a:gd name="T1" fmla="*/ 0 h 20"/>
                <a:gd name="T2" fmla="*/ 4711 w 4711"/>
                <a:gd name="T3" fmla="*/ 0 h 20"/>
              </a:gdLst>
              <a:ahLst/>
              <a:cxnLst>
                <a:cxn ang="0">
                  <a:pos x="T0" y="T1"/>
                </a:cxn>
                <a:cxn ang="0">
                  <a:pos x="T2" y="T3"/>
                </a:cxn>
              </a:cxnLst>
              <a:rect l="0" t="0" r="r" b="b"/>
              <a:pathLst>
                <a:path w="4711" h="20">
                  <a:moveTo>
                    <a:pt x="0" y="0"/>
                  </a:moveTo>
                  <a:lnTo>
                    <a:pt x="4711" y="0"/>
                  </a:lnTo>
                </a:path>
              </a:pathLst>
            </a:custGeom>
            <a:noFill/>
            <a:ln w="7365">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AU"/>
            </a:p>
          </p:txBody>
        </p:sp>
        <p:sp>
          <p:nvSpPr>
            <p:cNvPr id="12" name="Rectangle 11"/>
            <p:cNvSpPr>
              <a:spLocks noChangeArrowheads="1"/>
            </p:cNvSpPr>
            <p:nvPr/>
          </p:nvSpPr>
          <p:spPr bwMode="auto">
            <a:xfrm>
              <a:off x="520" y="341"/>
              <a:ext cx="4840" cy="8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0" tIns="0" rIns="0" bIns="0" anchor="t" anchorCtr="0" upright="1">
              <a:noAutofit/>
            </a:bodyPr>
            <a:lstStyle/>
            <a:p>
              <a:pPr algn="l">
                <a:lnSpc>
                  <a:spcPts val="4400"/>
                </a:lnSpc>
                <a:spcAft>
                  <a:spcPts val="0"/>
                </a:spcAft>
              </a:pPr>
              <a:endParaRPr lang="en-AU" sz="1200">
                <a:effectLst/>
                <a:latin typeface="Times New Roman"/>
                <a:ea typeface="Calibri"/>
                <a:cs typeface="Times New Roman"/>
              </a:endParaRPr>
            </a:p>
            <a:p>
              <a:pPr>
                <a:lnSpc>
                  <a:spcPct val="115000"/>
                </a:lnSpc>
                <a:spcAft>
                  <a:spcPts val="0"/>
                </a:spcAft>
              </a:pPr>
              <a:r>
                <a:rPr lang="en-AU" sz="1200">
                  <a:effectLst/>
                  <a:latin typeface="Times New Roman"/>
                  <a:ea typeface="Calibri"/>
                  <a:cs typeface="Times New Roman"/>
                </a:rPr>
                <a:t> </a:t>
              </a:r>
              <a:endParaRPr lang="en-AU" sz="1100">
                <a:effectLst/>
                <a:latin typeface="Calibri"/>
                <a:ea typeface="Calibri"/>
                <a:cs typeface="Times New Roman"/>
              </a:endParaRPr>
            </a:p>
          </p:txBody>
        </p:sp>
        <p:sp>
          <p:nvSpPr>
            <p:cNvPr id="13" name="Freeform 12"/>
            <p:cNvSpPr>
              <a:spLocks/>
            </p:cNvSpPr>
            <p:nvPr/>
          </p:nvSpPr>
          <p:spPr bwMode="auto">
            <a:xfrm>
              <a:off x="1233" y="1215"/>
              <a:ext cx="55" cy="48"/>
            </a:xfrm>
            <a:custGeom>
              <a:avLst/>
              <a:gdLst>
                <a:gd name="T0" fmla="*/ 40 w 55"/>
                <a:gd name="T1" fmla="*/ 0 h 48"/>
                <a:gd name="T2" fmla="*/ 11 w 55"/>
                <a:gd name="T3" fmla="*/ 14 h 48"/>
                <a:gd name="T4" fmla="*/ 0 w 55"/>
                <a:gd name="T5" fmla="*/ 26 h 48"/>
                <a:gd name="T6" fmla="*/ 2 w 55"/>
                <a:gd name="T7" fmla="*/ 33 h 48"/>
                <a:gd name="T8" fmla="*/ 16 w 55"/>
                <a:gd name="T9" fmla="*/ 47 h 48"/>
                <a:gd name="T10" fmla="*/ 40 w 55"/>
                <a:gd name="T11" fmla="*/ 43 h 48"/>
                <a:gd name="T12" fmla="*/ 55 w 55"/>
                <a:gd name="T13" fmla="*/ 19 h 48"/>
                <a:gd name="T14" fmla="*/ 52 w 55"/>
                <a:gd name="T15" fmla="*/ 7 h 48"/>
                <a:gd name="T16" fmla="*/ 40 w 55"/>
                <a:gd name="T17" fmla="*/ 0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5" h="48">
                  <a:moveTo>
                    <a:pt x="40" y="0"/>
                  </a:moveTo>
                  <a:lnTo>
                    <a:pt x="11" y="14"/>
                  </a:lnTo>
                  <a:lnTo>
                    <a:pt x="0" y="26"/>
                  </a:lnTo>
                  <a:lnTo>
                    <a:pt x="2" y="33"/>
                  </a:lnTo>
                  <a:lnTo>
                    <a:pt x="16" y="47"/>
                  </a:lnTo>
                  <a:lnTo>
                    <a:pt x="40" y="43"/>
                  </a:lnTo>
                  <a:lnTo>
                    <a:pt x="55" y="19"/>
                  </a:lnTo>
                  <a:lnTo>
                    <a:pt x="52" y="7"/>
                  </a:lnTo>
                  <a:lnTo>
                    <a:pt x="40" y="0"/>
                  </a:lnTo>
                </a:path>
              </a:pathLst>
            </a:custGeom>
            <a:solidFill>
              <a:srgbClr val="545454"/>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4" name="Freeform 13"/>
            <p:cNvSpPr>
              <a:spLocks/>
            </p:cNvSpPr>
            <p:nvPr/>
          </p:nvSpPr>
          <p:spPr bwMode="auto">
            <a:xfrm>
              <a:off x="1231" y="1246"/>
              <a:ext cx="21" cy="20"/>
            </a:xfrm>
            <a:custGeom>
              <a:avLst/>
              <a:gdLst>
                <a:gd name="T0" fmla="*/ 7 w 21"/>
                <a:gd name="T1" fmla="*/ 0 h 20"/>
                <a:gd name="T2" fmla="*/ 0 w 21"/>
                <a:gd name="T3" fmla="*/ 4 h 20"/>
                <a:gd name="T4" fmla="*/ 16 w 21"/>
                <a:gd name="T5" fmla="*/ 19 h 20"/>
                <a:gd name="T6" fmla="*/ 21 w 21"/>
                <a:gd name="T7" fmla="*/ 14 h 20"/>
                <a:gd name="T8" fmla="*/ 7 w 21"/>
                <a:gd name="T9" fmla="*/ 0 h 20"/>
              </a:gdLst>
              <a:ahLst/>
              <a:cxnLst>
                <a:cxn ang="0">
                  <a:pos x="T0" y="T1"/>
                </a:cxn>
                <a:cxn ang="0">
                  <a:pos x="T2" y="T3"/>
                </a:cxn>
                <a:cxn ang="0">
                  <a:pos x="T4" y="T5"/>
                </a:cxn>
                <a:cxn ang="0">
                  <a:pos x="T6" y="T7"/>
                </a:cxn>
                <a:cxn ang="0">
                  <a:pos x="T8" y="T9"/>
                </a:cxn>
              </a:cxnLst>
              <a:rect l="0" t="0" r="r" b="b"/>
              <a:pathLst>
                <a:path w="21" h="20">
                  <a:moveTo>
                    <a:pt x="7" y="0"/>
                  </a:moveTo>
                  <a:lnTo>
                    <a:pt x="0" y="4"/>
                  </a:lnTo>
                  <a:lnTo>
                    <a:pt x="16" y="19"/>
                  </a:lnTo>
                  <a:lnTo>
                    <a:pt x="21" y="14"/>
                  </a:lnTo>
                  <a:lnTo>
                    <a:pt x="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5" name="Freeform 14"/>
            <p:cNvSpPr>
              <a:spLocks/>
            </p:cNvSpPr>
            <p:nvPr/>
          </p:nvSpPr>
          <p:spPr bwMode="auto">
            <a:xfrm>
              <a:off x="1228" y="1239"/>
              <a:ext cx="20" cy="20"/>
            </a:xfrm>
            <a:custGeom>
              <a:avLst/>
              <a:gdLst>
                <a:gd name="T0" fmla="*/ 9 w 20"/>
                <a:gd name="T1" fmla="*/ 0 h 20"/>
                <a:gd name="T2" fmla="*/ 0 w 20"/>
                <a:gd name="T3" fmla="*/ 0 h 20"/>
                <a:gd name="T4" fmla="*/ 2 w 20"/>
                <a:gd name="T5" fmla="*/ 12 h 20"/>
                <a:gd name="T6" fmla="*/ 12 w 20"/>
                <a:gd name="T7" fmla="*/ 7 h 20"/>
                <a:gd name="T8" fmla="*/ 9 w 20"/>
                <a:gd name="T9" fmla="*/ 0 h 20"/>
              </a:gdLst>
              <a:ahLst/>
              <a:cxnLst>
                <a:cxn ang="0">
                  <a:pos x="T0" y="T1"/>
                </a:cxn>
                <a:cxn ang="0">
                  <a:pos x="T2" y="T3"/>
                </a:cxn>
                <a:cxn ang="0">
                  <a:pos x="T4" y="T5"/>
                </a:cxn>
                <a:cxn ang="0">
                  <a:pos x="T6" y="T7"/>
                </a:cxn>
                <a:cxn ang="0">
                  <a:pos x="T8" y="T9"/>
                </a:cxn>
              </a:cxnLst>
              <a:rect l="0" t="0" r="r" b="b"/>
              <a:pathLst>
                <a:path w="20" h="20">
                  <a:moveTo>
                    <a:pt x="9" y="0"/>
                  </a:moveTo>
                  <a:lnTo>
                    <a:pt x="0" y="0"/>
                  </a:lnTo>
                  <a:lnTo>
                    <a:pt x="2" y="12"/>
                  </a:lnTo>
                  <a:lnTo>
                    <a:pt x="12" y="7"/>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6" name="Freeform 15"/>
            <p:cNvSpPr>
              <a:spLocks/>
            </p:cNvSpPr>
            <p:nvPr/>
          </p:nvSpPr>
          <p:spPr bwMode="auto">
            <a:xfrm>
              <a:off x="1231" y="1225"/>
              <a:ext cx="20" cy="20"/>
            </a:xfrm>
            <a:custGeom>
              <a:avLst/>
              <a:gdLst>
                <a:gd name="T0" fmla="*/ 11 w 20"/>
                <a:gd name="T1" fmla="*/ 0 h 20"/>
                <a:gd name="T2" fmla="*/ 0 w 20"/>
                <a:gd name="T3" fmla="*/ 14 h 20"/>
                <a:gd name="T4" fmla="*/ 4 w 20"/>
                <a:gd name="T5" fmla="*/ 19 h 20"/>
                <a:gd name="T6" fmla="*/ 16 w 20"/>
                <a:gd name="T7" fmla="*/ 7 h 20"/>
                <a:gd name="T8" fmla="*/ 11 w 20"/>
                <a:gd name="T9" fmla="*/ 0 h 20"/>
              </a:gdLst>
              <a:ahLst/>
              <a:cxnLst>
                <a:cxn ang="0">
                  <a:pos x="T0" y="T1"/>
                </a:cxn>
                <a:cxn ang="0">
                  <a:pos x="T2" y="T3"/>
                </a:cxn>
                <a:cxn ang="0">
                  <a:pos x="T4" y="T5"/>
                </a:cxn>
                <a:cxn ang="0">
                  <a:pos x="T6" y="T7"/>
                </a:cxn>
                <a:cxn ang="0">
                  <a:pos x="T8" y="T9"/>
                </a:cxn>
              </a:cxnLst>
              <a:rect l="0" t="0" r="r" b="b"/>
              <a:pathLst>
                <a:path w="20" h="20">
                  <a:moveTo>
                    <a:pt x="11" y="0"/>
                  </a:moveTo>
                  <a:lnTo>
                    <a:pt x="0" y="14"/>
                  </a:lnTo>
                  <a:lnTo>
                    <a:pt x="4" y="19"/>
                  </a:lnTo>
                  <a:lnTo>
                    <a:pt x="16" y="7"/>
                  </a:lnTo>
                  <a:lnTo>
                    <a:pt x="11"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7" name="Freeform 16"/>
            <p:cNvSpPr>
              <a:spLocks/>
            </p:cNvSpPr>
            <p:nvPr/>
          </p:nvSpPr>
          <p:spPr bwMode="auto">
            <a:xfrm>
              <a:off x="1243" y="1210"/>
              <a:ext cx="33" cy="24"/>
            </a:xfrm>
            <a:custGeom>
              <a:avLst/>
              <a:gdLst>
                <a:gd name="T0" fmla="*/ 33 w 33"/>
                <a:gd name="T1" fmla="*/ 0 h 24"/>
                <a:gd name="T2" fmla="*/ 31 w 33"/>
                <a:gd name="T3" fmla="*/ 0 h 24"/>
                <a:gd name="T4" fmla="*/ 0 w 33"/>
                <a:gd name="T5" fmla="*/ 14 h 24"/>
                <a:gd name="T6" fmla="*/ 4 w 33"/>
                <a:gd name="T7" fmla="*/ 24 h 24"/>
                <a:gd name="T8" fmla="*/ 33 w 33"/>
                <a:gd name="T9" fmla="*/ 9 h 24"/>
                <a:gd name="T10" fmla="*/ 33 w 33"/>
                <a:gd name="T11" fmla="*/ 0 h 24"/>
              </a:gdLst>
              <a:ahLst/>
              <a:cxnLst>
                <a:cxn ang="0">
                  <a:pos x="T0" y="T1"/>
                </a:cxn>
                <a:cxn ang="0">
                  <a:pos x="T2" y="T3"/>
                </a:cxn>
                <a:cxn ang="0">
                  <a:pos x="T4" y="T5"/>
                </a:cxn>
                <a:cxn ang="0">
                  <a:pos x="T6" y="T7"/>
                </a:cxn>
                <a:cxn ang="0">
                  <a:pos x="T8" y="T9"/>
                </a:cxn>
                <a:cxn ang="0">
                  <a:pos x="T10" y="T11"/>
                </a:cxn>
              </a:cxnLst>
              <a:rect l="0" t="0" r="r" b="b"/>
              <a:pathLst>
                <a:path w="33" h="24">
                  <a:moveTo>
                    <a:pt x="33" y="0"/>
                  </a:moveTo>
                  <a:lnTo>
                    <a:pt x="31" y="0"/>
                  </a:lnTo>
                  <a:lnTo>
                    <a:pt x="0" y="14"/>
                  </a:lnTo>
                  <a:lnTo>
                    <a:pt x="4" y="24"/>
                  </a:lnTo>
                  <a:lnTo>
                    <a:pt x="33" y="9"/>
                  </a:lnTo>
                  <a:lnTo>
                    <a:pt x="33"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8" name="Freeform 17"/>
            <p:cNvSpPr>
              <a:spLocks/>
            </p:cNvSpPr>
            <p:nvPr/>
          </p:nvSpPr>
          <p:spPr bwMode="auto">
            <a:xfrm>
              <a:off x="1271" y="1210"/>
              <a:ext cx="20" cy="20"/>
            </a:xfrm>
            <a:custGeom>
              <a:avLst/>
              <a:gdLst>
                <a:gd name="T0" fmla="*/ 4 w 20"/>
                <a:gd name="T1" fmla="*/ 0 h 20"/>
                <a:gd name="T2" fmla="*/ 0 w 20"/>
                <a:gd name="T3" fmla="*/ 9 h 20"/>
                <a:gd name="T4" fmla="*/ 11 w 20"/>
                <a:gd name="T5" fmla="*/ 16 h 20"/>
                <a:gd name="T6" fmla="*/ 19 w 20"/>
                <a:gd name="T7" fmla="*/ 12 h 20"/>
                <a:gd name="T8" fmla="*/ 19 w 20"/>
                <a:gd name="T9" fmla="*/ 9 h 20"/>
                <a:gd name="T10" fmla="*/ 4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4" y="0"/>
                  </a:moveTo>
                  <a:lnTo>
                    <a:pt x="0" y="9"/>
                  </a:lnTo>
                  <a:lnTo>
                    <a:pt x="11" y="16"/>
                  </a:lnTo>
                  <a:lnTo>
                    <a:pt x="19" y="12"/>
                  </a:lnTo>
                  <a:lnTo>
                    <a:pt x="19" y="9"/>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9" name="Freeform 18"/>
            <p:cNvSpPr>
              <a:spLocks/>
            </p:cNvSpPr>
            <p:nvPr/>
          </p:nvSpPr>
          <p:spPr bwMode="auto">
            <a:xfrm>
              <a:off x="1281" y="1222"/>
              <a:ext cx="20" cy="20"/>
            </a:xfrm>
            <a:custGeom>
              <a:avLst/>
              <a:gdLst>
                <a:gd name="T0" fmla="*/ 9 w 20"/>
                <a:gd name="T1" fmla="*/ 0 h 20"/>
                <a:gd name="T2" fmla="*/ 0 w 20"/>
                <a:gd name="T3" fmla="*/ 0 h 20"/>
                <a:gd name="T4" fmla="*/ 2 w 20"/>
                <a:gd name="T5" fmla="*/ 12 h 20"/>
                <a:gd name="T6" fmla="*/ 11 w 20"/>
                <a:gd name="T7" fmla="*/ 14 h 20"/>
                <a:gd name="T8" fmla="*/ 11 w 20"/>
                <a:gd name="T9" fmla="*/ 12 h 20"/>
                <a:gd name="T10" fmla="*/ 9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9" y="0"/>
                  </a:moveTo>
                  <a:lnTo>
                    <a:pt x="0" y="0"/>
                  </a:lnTo>
                  <a:lnTo>
                    <a:pt x="2" y="12"/>
                  </a:lnTo>
                  <a:lnTo>
                    <a:pt x="11" y="14"/>
                  </a:lnTo>
                  <a:lnTo>
                    <a:pt x="11" y="12"/>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0" name="Freeform 19"/>
            <p:cNvSpPr>
              <a:spLocks/>
            </p:cNvSpPr>
            <p:nvPr/>
          </p:nvSpPr>
          <p:spPr bwMode="auto">
            <a:xfrm>
              <a:off x="1269" y="1232"/>
              <a:ext cx="24" cy="31"/>
            </a:xfrm>
            <a:custGeom>
              <a:avLst/>
              <a:gdLst>
                <a:gd name="T0" fmla="*/ 14 w 24"/>
                <a:gd name="T1" fmla="*/ 0 h 31"/>
                <a:gd name="T2" fmla="*/ 0 w 24"/>
                <a:gd name="T3" fmla="*/ 24 h 31"/>
                <a:gd name="T4" fmla="*/ 4 w 24"/>
                <a:gd name="T5" fmla="*/ 31 h 31"/>
                <a:gd name="T6" fmla="*/ 7 w 24"/>
                <a:gd name="T7" fmla="*/ 31 h 31"/>
                <a:gd name="T8" fmla="*/ 23 w 24"/>
                <a:gd name="T9" fmla="*/ 4 h 31"/>
                <a:gd name="T10" fmla="*/ 14 w 24"/>
                <a:gd name="T11" fmla="*/ 0 h 31"/>
              </a:gdLst>
              <a:ahLst/>
              <a:cxnLst>
                <a:cxn ang="0">
                  <a:pos x="T0" y="T1"/>
                </a:cxn>
                <a:cxn ang="0">
                  <a:pos x="T2" y="T3"/>
                </a:cxn>
                <a:cxn ang="0">
                  <a:pos x="T4" y="T5"/>
                </a:cxn>
                <a:cxn ang="0">
                  <a:pos x="T6" y="T7"/>
                </a:cxn>
                <a:cxn ang="0">
                  <a:pos x="T8" y="T9"/>
                </a:cxn>
                <a:cxn ang="0">
                  <a:pos x="T10" y="T11"/>
                </a:cxn>
              </a:cxnLst>
              <a:rect l="0" t="0" r="r" b="b"/>
              <a:pathLst>
                <a:path w="24" h="31">
                  <a:moveTo>
                    <a:pt x="14" y="0"/>
                  </a:moveTo>
                  <a:lnTo>
                    <a:pt x="0" y="24"/>
                  </a:lnTo>
                  <a:lnTo>
                    <a:pt x="4" y="31"/>
                  </a:lnTo>
                  <a:lnTo>
                    <a:pt x="7" y="31"/>
                  </a:lnTo>
                  <a:lnTo>
                    <a:pt x="23" y="4"/>
                  </a:lnTo>
                  <a:lnTo>
                    <a:pt x="1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1" name="Freeform 20"/>
            <p:cNvSpPr>
              <a:spLocks/>
            </p:cNvSpPr>
            <p:nvPr/>
          </p:nvSpPr>
          <p:spPr bwMode="auto">
            <a:xfrm>
              <a:off x="1248" y="1253"/>
              <a:ext cx="26" cy="20"/>
            </a:xfrm>
            <a:custGeom>
              <a:avLst/>
              <a:gdLst>
                <a:gd name="T0" fmla="*/ 26 w 26"/>
                <a:gd name="T1" fmla="*/ 0 h 20"/>
                <a:gd name="T2" fmla="*/ 2 w 26"/>
                <a:gd name="T3" fmla="*/ 4 h 20"/>
                <a:gd name="T4" fmla="*/ 0 w 26"/>
                <a:gd name="T5" fmla="*/ 11 h 20"/>
                <a:gd name="T6" fmla="*/ 0 w 26"/>
                <a:gd name="T7" fmla="*/ 14 h 20"/>
                <a:gd name="T8" fmla="*/ 26 w 26"/>
                <a:gd name="T9" fmla="*/ 9 h 20"/>
                <a:gd name="T10" fmla="*/ 26 w 26"/>
                <a:gd name="T11" fmla="*/ 0 h 20"/>
              </a:gdLst>
              <a:ahLst/>
              <a:cxnLst>
                <a:cxn ang="0">
                  <a:pos x="T0" y="T1"/>
                </a:cxn>
                <a:cxn ang="0">
                  <a:pos x="T2" y="T3"/>
                </a:cxn>
                <a:cxn ang="0">
                  <a:pos x="T4" y="T5"/>
                </a:cxn>
                <a:cxn ang="0">
                  <a:pos x="T6" y="T7"/>
                </a:cxn>
                <a:cxn ang="0">
                  <a:pos x="T8" y="T9"/>
                </a:cxn>
                <a:cxn ang="0">
                  <a:pos x="T10" y="T11"/>
                </a:cxn>
              </a:cxnLst>
              <a:rect l="0" t="0" r="r" b="b"/>
              <a:pathLst>
                <a:path w="26" h="20">
                  <a:moveTo>
                    <a:pt x="26" y="0"/>
                  </a:moveTo>
                  <a:lnTo>
                    <a:pt x="2" y="4"/>
                  </a:lnTo>
                  <a:lnTo>
                    <a:pt x="0" y="11"/>
                  </a:lnTo>
                  <a:lnTo>
                    <a:pt x="0" y="14"/>
                  </a:lnTo>
                  <a:lnTo>
                    <a:pt x="26" y="9"/>
                  </a:lnTo>
                  <a:lnTo>
                    <a:pt x="26"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2" name="Freeform 21"/>
            <p:cNvSpPr>
              <a:spLocks/>
            </p:cNvSpPr>
            <p:nvPr/>
          </p:nvSpPr>
          <p:spPr bwMode="auto">
            <a:xfrm>
              <a:off x="3033" y="1215"/>
              <a:ext cx="58" cy="48"/>
            </a:xfrm>
            <a:custGeom>
              <a:avLst/>
              <a:gdLst>
                <a:gd name="T0" fmla="*/ 43 w 58"/>
                <a:gd name="T1" fmla="*/ 0 h 48"/>
                <a:gd name="T2" fmla="*/ 14 w 58"/>
                <a:gd name="T3" fmla="*/ 14 h 48"/>
                <a:gd name="T4" fmla="*/ 0 w 58"/>
                <a:gd name="T5" fmla="*/ 26 h 48"/>
                <a:gd name="T6" fmla="*/ 2 w 58"/>
                <a:gd name="T7" fmla="*/ 33 h 48"/>
                <a:gd name="T8" fmla="*/ 19 w 58"/>
                <a:gd name="T9" fmla="*/ 47 h 48"/>
                <a:gd name="T10" fmla="*/ 43 w 58"/>
                <a:gd name="T11" fmla="*/ 43 h 48"/>
                <a:gd name="T12" fmla="*/ 57 w 58"/>
                <a:gd name="T13" fmla="*/ 19 h 48"/>
                <a:gd name="T14" fmla="*/ 52 w 58"/>
                <a:gd name="T15" fmla="*/ 7 h 48"/>
                <a:gd name="T16" fmla="*/ 43 w 58"/>
                <a:gd name="T17" fmla="*/ 0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8" h="48">
                  <a:moveTo>
                    <a:pt x="43" y="0"/>
                  </a:moveTo>
                  <a:lnTo>
                    <a:pt x="14" y="14"/>
                  </a:lnTo>
                  <a:lnTo>
                    <a:pt x="0" y="26"/>
                  </a:lnTo>
                  <a:lnTo>
                    <a:pt x="2" y="33"/>
                  </a:lnTo>
                  <a:lnTo>
                    <a:pt x="19" y="47"/>
                  </a:lnTo>
                  <a:lnTo>
                    <a:pt x="43" y="43"/>
                  </a:lnTo>
                  <a:lnTo>
                    <a:pt x="57" y="19"/>
                  </a:lnTo>
                  <a:lnTo>
                    <a:pt x="52" y="7"/>
                  </a:lnTo>
                  <a:lnTo>
                    <a:pt x="43" y="0"/>
                  </a:lnTo>
                </a:path>
              </a:pathLst>
            </a:custGeom>
            <a:solidFill>
              <a:srgbClr val="545454"/>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3" name="Freeform 22"/>
            <p:cNvSpPr>
              <a:spLocks/>
            </p:cNvSpPr>
            <p:nvPr/>
          </p:nvSpPr>
          <p:spPr bwMode="auto">
            <a:xfrm>
              <a:off x="3031" y="1244"/>
              <a:ext cx="24" cy="24"/>
            </a:xfrm>
            <a:custGeom>
              <a:avLst/>
              <a:gdLst>
                <a:gd name="T0" fmla="*/ 7 w 24"/>
                <a:gd name="T1" fmla="*/ 0 h 24"/>
                <a:gd name="T2" fmla="*/ 0 w 24"/>
                <a:gd name="T3" fmla="*/ 7 h 24"/>
                <a:gd name="T4" fmla="*/ 19 w 24"/>
                <a:gd name="T5" fmla="*/ 23 h 24"/>
                <a:gd name="T6" fmla="*/ 23 w 24"/>
                <a:gd name="T7" fmla="*/ 14 h 24"/>
                <a:gd name="T8" fmla="*/ 7 w 24"/>
                <a:gd name="T9" fmla="*/ 0 h 24"/>
              </a:gdLst>
              <a:ahLst/>
              <a:cxnLst>
                <a:cxn ang="0">
                  <a:pos x="T0" y="T1"/>
                </a:cxn>
                <a:cxn ang="0">
                  <a:pos x="T2" y="T3"/>
                </a:cxn>
                <a:cxn ang="0">
                  <a:pos x="T4" y="T5"/>
                </a:cxn>
                <a:cxn ang="0">
                  <a:pos x="T6" y="T7"/>
                </a:cxn>
                <a:cxn ang="0">
                  <a:pos x="T8" y="T9"/>
                </a:cxn>
              </a:cxnLst>
              <a:rect l="0" t="0" r="r" b="b"/>
              <a:pathLst>
                <a:path w="24" h="24">
                  <a:moveTo>
                    <a:pt x="7" y="0"/>
                  </a:moveTo>
                  <a:lnTo>
                    <a:pt x="0" y="7"/>
                  </a:lnTo>
                  <a:lnTo>
                    <a:pt x="19" y="23"/>
                  </a:lnTo>
                  <a:lnTo>
                    <a:pt x="23" y="14"/>
                  </a:lnTo>
                  <a:lnTo>
                    <a:pt x="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4" name="Freeform 23"/>
            <p:cNvSpPr>
              <a:spLocks/>
            </p:cNvSpPr>
            <p:nvPr/>
          </p:nvSpPr>
          <p:spPr bwMode="auto">
            <a:xfrm>
              <a:off x="3028" y="1236"/>
              <a:ext cx="20" cy="20"/>
            </a:xfrm>
            <a:custGeom>
              <a:avLst/>
              <a:gdLst>
                <a:gd name="T0" fmla="*/ 2 w 20"/>
                <a:gd name="T1" fmla="*/ 0 h 20"/>
                <a:gd name="T2" fmla="*/ 0 w 20"/>
                <a:gd name="T3" fmla="*/ 2 h 20"/>
                <a:gd name="T4" fmla="*/ 2 w 20"/>
                <a:gd name="T5" fmla="*/ 14 h 20"/>
                <a:gd name="T6" fmla="*/ 12 w 20"/>
                <a:gd name="T7" fmla="*/ 9 h 20"/>
                <a:gd name="T8" fmla="*/ 9 w 20"/>
                <a:gd name="T9" fmla="*/ 2 h 20"/>
                <a:gd name="T10" fmla="*/ 2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2" y="0"/>
                  </a:moveTo>
                  <a:lnTo>
                    <a:pt x="0" y="2"/>
                  </a:lnTo>
                  <a:lnTo>
                    <a:pt x="2" y="14"/>
                  </a:lnTo>
                  <a:lnTo>
                    <a:pt x="12" y="9"/>
                  </a:lnTo>
                  <a:lnTo>
                    <a:pt x="9" y="2"/>
                  </a:lnTo>
                  <a:lnTo>
                    <a:pt x="2"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5" name="Freeform 24"/>
            <p:cNvSpPr>
              <a:spLocks/>
            </p:cNvSpPr>
            <p:nvPr/>
          </p:nvSpPr>
          <p:spPr bwMode="auto">
            <a:xfrm>
              <a:off x="3031" y="1225"/>
              <a:ext cx="20" cy="21"/>
            </a:xfrm>
            <a:custGeom>
              <a:avLst/>
              <a:gdLst>
                <a:gd name="T0" fmla="*/ 14 w 20"/>
                <a:gd name="T1" fmla="*/ 0 h 21"/>
                <a:gd name="T2" fmla="*/ 0 w 20"/>
                <a:gd name="T3" fmla="*/ 12 h 21"/>
                <a:gd name="T4" fmla="*/ 4 w 20"/>
                <a:gd name="T5" fmla="*/ 21 h 21"/>
                <a:gd name="T6" fmla="*/ 19 w 20"/>
                <a:gd name="T7" fmla="*/ 9 h 21"/>
                <a:gd name="T8" fmla="*/ 14 w 20"/>
                <a:gd name="T9" fmla="*/ 0 h 21"/>
              </a:gdLst>
              <a:ahLst/>
              <a:cxnLst>
                <a:cxn ang="0">
                  <a:pos x="T0" y="T1"/>
                </a:cxn>
                <a:cxn ang="0">
                  <a:pos x="T2" y="T3"/>
                </a:cxn>
                <a:cxn ang="0">
                  <a:pos x="T4" y="T5"/>
                </a:cxn>
                <a:cxn ang="0">
                  <a:pos x="T6" y="T7"/>
                </a:cxn>
                <a:cxn ang="0">
                  <a:pos x="T8" y="T9"/>
                </a:cxn>
              </a:cxnLst>
              <a:rect l="0" t="0" r="r" b="b"/>
              <a:pathLst>
                <a:path w="20" h="21">
                  <a:moveTo>
                    <a:pt x="14" y="0"/>
                  </a:moveTo>
                  <a:lnTo>
                    <a:pt x="0" y="12"/>
                  </a:lnTo>
                  <a:lnTo>
                    <a:pt x="4" y="21"/>
                  </a:lnTo>
                  <a:lnTo>
                    <a:pt x="19" y="9"/>
                  </a:lnTo>
                  <a:lnTo>
                    <a:pt x="1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6" name="Freeform 25"/>
            <p:cNvSpPr>
              <a:spLocks/>
            </p:cNvSpPr>
            <p:nvPr/>
          </p:nvSpPr>
          <p:spPr bwMode="auto">
            <a:xfrm>
              <a:off x="3045" y="1210"/>
              <a:ext cx="34" cy="24"/>
            </a:xfrm>
            <a:custGeom>
              <a:avLst/>
              <a:gdLst>
                <a:gd name="T0" fmla="*/ 33 w 34"/>
                <a:gd name="T1" fmla="*/ 0 h 24"/>
                <a:gd name="T2" fmla="*/ 31 w 34"/>
                <a:gd name="T3" fmla="*/ 0 h 24"/>
                <a:gd name="T4" fmla="*/ 0 w 34"/>
                <a:gd name="T5" fmla="*/ 14 h 24"/>
                <a:gd name="T6" fmla="*/ 4 w 34"/>
                <a:gd name="T7" fmla="*/ 24 h 24"/>
                <a:gd name="T8" fmla="*/ 33 w 34"/>
                <a:gd name="T9" fmla="*/ 9 h 24"/>
                <a:gd name="T10" fmla="*/ 33 w 34"/>
                <a:gd name="T11" fmla="*/ 0 h 24"/>
              </a:gdLst>
              <a:ahLst/>
              <a:cxnLst>
                <a:cxn ang="0">
                  <a:pos x="T0" y="T1"/>
                </a:cxn>
                <a:cxn ang="0">
                  <a:pos x="T2" y="T3"/>
                </a:cxn>
                <a:cxn ang="0">
                  <a:pos x="T4" y="T5"/>
                </a:cxn>
                <a:cxn ang="0">
                  <a:pos x="T6" y="T7"/>
                </a:cxn>
                <a:cxn ang="0">
                  <a:pos x="T8" y="T9"/>
                </a:cxn>
                <a:cxn ang="0">
                  <a:pos x="T10" y="T11"/>
                </a:cxn>
              </a:cxnLst>
              <a:rect l="0" t="0" r="r" b="b"/>
              <a:pathLst>
                <a:path w="34" h="24">
                  <a:moveTo>
                    <a:pt x="33" y="0"/>
                  </a:moveTo>
                  <a:lnTo>
                    <a:pt x="31" y="0"/>
                  </a:lnTo>
                  <a:lnTo>
                    <a:pt x="0" y="14"/>
                  </a:lnTo>
                  <a:lnTo>
                    <a:pt x="4" y="24"/>
                  </a:lnTo>
                  <a:lnTo>
                    <a:pt x="33" y="9"/>
                  </a:lnTo>
                  <a:lnTo>
                    <a:pt x="33"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7" name="Freeform 26"/>
            <p:cNvSpPr>
              <a:spLocks/>
            </p:cNvSpPr>
            <p:nvPr/>
          </p:nvSpPr>
          <p:spPr bwMode="auto">
            <a:xfrm>
              <a:off x="3074" y="1210"/>
              <a:ext cx="20" cy="20"/>
            </a:xfrm>
            <a:custGeom>
              <a:avLst/>
              <a:gdLst>
                <a:gd name="T0" fmla="*/ 4 w 20"/>
                <a:gd name="T1" fmla="*/ 0 h 20"/>
                <a:gd name="T2" fmla="*/ 0 w 20"/>
                <a:gd name="T3" fmla="*/ 9 h 20"/>
                <a:gd name="T4" fmla="*/ 9 w 20"/>
                <a:gd name="T5" fmla="*/ 16 h 20"/>
                <a:gd name="T6" fmla="*/ 16 w 20"/>
                <a:gd name="T7" fmla="*/ 9 h 20"/>
                <a:gd name="T8" fmla="*/ 4 w 20"/>
                <a:gd name="T9" fmla="*/ 0 h 20"/>
              </a:gdLst>
              <a:ahLst/>
              <a:cxnLst>
                <a:cxn ang="0">
                  <a:pos x="T0" y="T1"/>
                </a:cxn>
                <a:cxn ang="0">
                  <a:pos x="T2" y="T3"/>
                </a:cxn>
                <a:cxn ang="0">
                  <a:pos x="T4" y="T5"/>
                </a:cxn>
                <a:cxn ang="0">
                  <a:pos x="T6" y="T7"/>
                </a:cxn>
                <a:cxn ang="0">
                  <a:pos x="T8" y="T9"/>
                </a:cxn>
              </a:cxnLst>
              <a:rect l="0" t="0" r="r" b="b"/>
              <a:pathLst>
                <a:path w="20" h="20">
                  <a:moveTo>
                    <a:pt x="4" y="0"/>
                  </a:moveTo>
                  <a:lnTo>
                    <a:pt x="0" y="9"/>
                  </a:lnTo>
                  <a:lnTo>
                    <a:pt x="9" y="16"/>
                  </a:lnTo>
                  <a:lnTo>
                    <a:pt x="16" y="9"/>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8" name="Freeform 27"/>
            <p:cNvSpPr>
              <a:spLocks/>
            </p:cNvSpPr>
            <p:nvPr/>
          </p:nvSpPr>
          <p:spPr bwMode="auto">
            <a:xfrm>
              <a:off x="3081" y="1220"/>
              <a:ext cx="20" cy="20"/>
            </a:xfrm>
            <a:custGeom>
              <a:avLst/>
              <a:gdLst>
                <a:gd name="T0" fmla="*/ 9 w 20"/>
                <a:gd name="T1" fmla="*/ 0 h 20"/>
                <a:gd name="T2" fmla="*/ 0 w 20"/>
                <a:gd name="T3" fmla="*/ 4 h 20"/>
                <a:gd name="T4" fmla="*/ 4 w 20"/>
                <a:gd name="T5" fmla="*/ 16 h 20"/>
                <a:gd name="T6" fmla="*/ 14 w 20"/>
                <a:gd name="T7" fmla="*/ 16 h 20"/>
                <a:gd name="T8" fmla="*/ 14 w 20"/>
                <a:gd name="T9" fmla="*/ 14 h 20"/>
                <a:gd name="T10" fmla="*/ 9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9" y="0"/>
                  </a:moveTo>
                  <a:lnTo>
                    <a:pt x="0" y="4"/>
                  </a:lnTo>
                  <a:lnTo>
                    <a:pt x="4" y="16"/>
                  </a:lnTo>
                  <a:lnTo>
                    <a:pt x="14" y="16"/>
                  </a:lnTo>
                  <a:lnTo>
                    <a:pt x="14" y="14"/>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9" name="Freeform 28"/>
            <p:cNvSpPr>
              <a:spLocks/>
            </p:cNvSpPr>
            <p:nvPr/>
          </p:nvSpPr>
          <p:spPr bwMode="auto">
            <a:xfrm>
              <a:off x="3072" y="1232"/>
              <a:ext cx="24" cy="31"/>
            </a:xfrm>
            <a:custGeom>
              <a:avLst/>
              <a:gdLst>
                <a:gd name="T0" fmla="*/ 14 w 24"/>
                <a:gd name="T1" fmla="*/ 0 h 31"/>
                <a:gd name="T2" fmla="*/ 0 w 24"/>
                <a:gd name="T3" fmla="*/ 24 h 31"/>
                <a:gd name="T4" fmla="*/ 4 w 24"/>
                <a:gd name="T5" fmla="*/ 31 h 31"/>
                <a:gd name="T6" fmla="*/ 7 w 24"/>
                <a:gd name="T7" fmla="*/ 31 h 31"/>
                <a:gd name="T8" fmla="*/ 23 w 24"/>
                <a:gd name="T9" fmla="*/ 4 h 31"/>
                <a:gd name="T10" fmla="*/ 14 w 24"/>
                <a:gd name="T11" fmla="*/ 0 h 31"/>
              </a:gdLst>
              <a:ahLst/>
              <a:cxnLst>
                <a:cxn ang="0">
                  <a:pos x="T0" y="T1"/>
                </a:cxn>
                <a:cxn ang="0">
                  <a:pos x="T2" y="T3"/>
                </a:cxn>
                <a:cxn ang="0">
                  <a:pos x="T4" y="T5"/>
                </a:cxn>
                <a:cxn ang="0">
                  <a:pos x="T6" y="T7"/>
                </a:cxn>
                <a:cxn ang="0">
                  <a:pos x="T8" y="T9"/>
                </a:cxn>
                <a:cxn ang="0">
                  <a:pos x="T10" y="T11"/>
                </a:cxn>
              </a:cxnLst>
              <a:rect l="0" t="0" r="r" b="b"/>
              <a:pathLst>
                <a:path w="24" h="31">
                  <a:moveTo>
                    <a:pt x="14" y="0"/>
                  </a:moveTo>
                  <a:lnTo>
                    <a:pt x="0" y="24"/>
                  </a:lnTo>
                  <a:lnTo>
                    <a:pt x="4" y="31"/>
                  </a:lnTo>
                  <a:lnTo>
                    <a:pt x="7" y="31"/>
                  </a:lnTo>
                  <a:lnTo>
                    <a:pt x="23" y="4"/>
                  </a:lnTo>
                  <a:lnTo>
                    <a:pt x="1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0" name="Freeform 29"/>
            <p:cNvSpPr>
              <a:spLocks/>
            </p:cNvSpPr>
            <p:nvPr/>
          </p:nvSpPr>
          <p:spPr bwMode="auto">
            <a:xfrm>
              <a:off x="3050" y="1253"/>
              <a:ext cx="26" cy="20"/>
            </a:xfrm>
            <a:custGeom>
              <a:avLst/>
              <a:gdLst>
                <a:gd name="T0" fmla="*/ 26 w 26"/>
                <a:gd name="T1" fmla="*/ 0 h 20"/>
                <a:gd name="T2" fmla="*/ 2 w 26"/>
                <a:gd name="T3" fmla="*/ 4 h 20"/>
                <a:gd name="T4" fmla="*/ 0 w 26"/>
                <a:gd name="T5" fmla="*/ 14 h 20"/>
                <a:gd name="T6" fmla="*/ 26 w 26"/>
                <a:gd name="T7" fmla="*/ 9 h 20"/>
                <a:gd name="T8" fmla="*/ 26 w 26"/>
                <a:gd name="T9" fmla="*/ 0 h 20"/>
              </a:gdLst>
              <a:ahLst/>
              <a:cxnLst>
                <a:cxn ang="0">
                  <a:pos x="T0" y="T1"/>
                </a:cxn>
                <a:cxn ang="0">
                  <a:pos x="T2" y="T3"/>
                </a:cxn>
                <a:cxn ang="0">
                  <a:pos x="T4" y="T5"/>
                </a:cxn>
                <a:cxn ang="0">
                  <a:pos x="T6" y="T7"/>
                </a:cxn>
                <a:cxn ang="0">
                  <a:pos x="T8" y="T9"/>
                </a:cxn>
              </a:cxnLst>
              <a:rect l="0" t="0" r="r" b="b"/>
              <a:pathLst>
                <a:path w="26" h="20">
                  <a:moveTo>
                    <a:pt x="26" y="0"/>
                  </a:moveTo>
                  <a:lnTo>
                    <a:pt x="2" y="4"/>
                  </a:lnTo>
                  <a:lnTo>
                    <a:pt x="0" y="14"/>
                  </a:lnTo>
                  <a:lnTo>
                    <a:pt x="26" y="9"/>
                  </a:lnTo>
                  <a:lnTo>
                    <a:pt x="26"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1" name="Freeform 30"/>
            <p:cNvSpPr>
              <a:spLocks/>
            </p:cNvSpPr>
            <p:nvPr/>
          </p:nvSpPr>
          <p:spPr bwMode="auto">
            <a:xfrm>
              <a:off x="4819" y="1215"/>
              <a:ext cx="55" cy="48"/>
            </a:xfrm>
            <a:custGeom>
              <a:avLst/>
              <a:gdLst>
                <a:gd name="T0" fmla="*/ 43 w 55"/>
                <a:gd name="T1" fmla="*/ 0 h 48"/>
                <a:gd name="T2" fmla="*/ 11 w 55"/>
                <a:gd name="T3" fmla="*/ 14 h 48"/>
                <a:gd name="T4" fmla="*/ 0 w 55"/>
                <a:gd name="T5" fmla="*/ 26 h 48"/>
                <a:gd name="T6" fmla="*/ 2 w 55"/>
                <a:gd name="T7" fmla="*/ 33 h 48"/>
                <a:gd name="T8" fmla="*/ 16 w 55"/>
                <a:gd name="T9" fmla="*/ 47 h 48"/>
                <a:gd name="T10" fmla="*/ 43 w 55"/>
                <a:gd name="T11" fmla="*/ 43 h 48"/>
                <a:gd name="T12" fmla="*/ 55 w 55"/>
                <a:gd name="T13" fmla="*/ 19 h 48"/>
                <a:gd name="T14" fmla="*/ 52 w 55"/>
                <a:gd name="T15" fmla="*/ 7 h 48"/>
                <a:gd name="T16" fmla="*/ 43 w 55"/>
                <a:gd name="T17" fmla="*/ 0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5" h="48">
                  <a:moveTo>
                    <a:pt x="43" y="0"/>
                  </a:moveTo>
                  <a:lnTo>
                    <a:pt x="11" y="14"/>
                  </a:lnTo>
                  <a:lnTo>
                    <a:pt x="0" y="26"/>
                  </a:lnTo>
                  <a:lnTo>
                    <a:pt x="2" y="33"/>
                  </a:lnTo>
                  <a:lnTo>
                    <a:pt x="16" y="47"/>
                  </a:lnTo>
                  <a:lnTo>
                    <a:pt x="43" y="43"/>
                  </a:lnTo>
                  <a:lnTo>
                    <a:pt x="55" y="19"/>
                  </a:lnTo>
                  <a:lnTo>
                    <a:pt x="52" y="7"/>
                  </a:lnTo>
                  <a:lnTo>
                    <a:pt x="43" y="0"/>
                  </a:lnTo>
                </a:path>
              </a:pathLst>
            </a:custGeom>
            <a:solidFill>
              <a:srgbClr val="545454"/>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2" name="Freeform 31"/>
            <p:cNvSpPr>
              <a:spLocks/>
            </p:cNvSpPr>
            <p:nvPr/>
          </p:nvSpPr>
          <p:spPr bwMode="auto">
            <a:xfrm>
              <a:off x="4816" y="1246"/>
              <a:ext cx="22" cy="20"/>
            </a:xfrm>
            <a:custGeom>
              <a:avLst/>
              <a:gdLst>
                <a:gd name="T0" fmla="*/ 7 w 22"/>
                <a:gd name="T1" fmla="*/ 0 h 20"/>
                <a:gd name="T2" fmla="*/ 0 w 22"/>
                <a:gd name="T3" fmla="*/ 4 h 20"/>
                <a:gd name="T4" fmla="*/ 16 w 22"/>
                <a:gd name="T5" fmla="*/ 19 h 20"/>
                <a:gd name="T6" fmla="*/ 21 w 22"/>
                <a:gd name="T7" fmla="*/ 14 h 20"/>
                <a:gd name="T8" fmla="*/ 7 w 22"/>
                <a:gd name="T9" fmla="*/ 0 h 20"/>
              </a:gdLst>
              <a:ahLst/>
              <a:cxnLst>
                <a:cxn ang="0">
                  <a:pos x="T0" y="T1"/>
                </a:cxn>
                <a:cxn ang="0">
                  <a:pos x="T2" y="T3"/>
                </a:cxn>
                <a:cxn ang="0">
                  <a:pos x="T4" y="T5"/>
                </a:cxn>
                <a:cxn ang="0">
                  <a:pos x="T6" y="T7"/>
                </a:cxn>
                <a:cxn ang="0">
                  <a:pos x="T8" y="T9"/>
                </a:cxn>
              </a:cxnLst>
              <a:rect l="0" t="0" r="r" b="b"/>
              <a:pathLst>
                <a:path w="22" h="20">
                  <a:moveTo>
                    <a:pt x="7" y="0"/>
                  </a:moveTo>
                  <a:lnTo>
                    <a:pt x="0" y="4"/>
                  </a:lnTo>
                  <a:lnTo>
                    <a:pt x="16" y="19"/>
                  </a:lnTo>
                  <a:lnTo>
                    <a:pt x="21" y="14"/>
                  </a:lnTo>
                  <a:lnTo>
                    <a:pt x="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3" name="Freeform 32"/>
            <p:cNvSpPr>
              <a:spLocks/>
            </p:cNvSpPr>
            <p:nvPr/>
          </p:nvSpPr>
          <p:spPr bwMode="auto">
            <a:xfrm>
              <a:off x="4814" y="1239"/>
              <a:ext cx="20" cy="20"/>
            </a:xfrm>
            <a:custGeom>
              <a:avLst/>
              <a:gdLst>
                <a:gd name="T0" fmla="*/ 9 w 20"/>
                <a:gd name="T1" fmla="*/ 0 h 20"/>
                <a:gd name="T2" fmla="*/ 0 w 20"/>
                <a:gd name="T3" fmla="*/ 0 h 20"/>
                <a:gd name="T4" fmla="*/ 2 w 20"/>
                <a:gd name="T5" fmla="*/ 12 h 20"/>
                <a:gd name="T6" fmla="*/ 11 w 20"/>
                <a:gd name="T7" fmla="*/ 7 h 20"/>
                <a:gd name="T8" fmla="*/ 9 w 20"/>
                <a:gd name="T9" fmla="*/ 0 h 20"/>
              </a:gdLst>
              <a:ahLst/>
              <a:cxnLst>
                <a:cxn ang="0">
                  <a:pos x="T0" y="T1"/>
                </a:cxn>
                <a:cxn ang="0">
                  <a:pos x="T2" y="T3"/>
                </a:cxn>
                <a:cxn ang="0">
                  <a:pos x="T4" y="T5"/>
                </a:cxn>
                <a:cxn ang="0">
                  <a:pos x="T6" y="T7"/>
                </a:cxn>
                <a:cxn ang="0">
                  <a:pos x="T8" y="T9"/>
                </a:cxn>
              </a:cxnLst>
              <a:rect l="0" t="0" r="r" b="b"/>
              <a:pathLst>
                <a:path w="20" h="20">
                  <a:moveTo>
                    <a:pt x="9" y="0"/>
                  </a:moveTo>
                  <a:lnTo>
                    <a:pt x="0" y="0"/>
                  </a:lnTo>
                  <a:lnTo>
                    <a:pt x="2" y="12"/>
                  </a:lnTo>
                  <a:lnTo>
                    <a:pt x="11" y="7"/>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4" name="Freeform 33"/>
            <p:cNvSpPr>
              <a:spLocks/>
            </p:cNvSpPr>
            <p:nvPr/>
          </p:nvSpPr>
          <p:spPr bwMode="auto">
            <a:xfrm>
              <a:off x="4816" y="1225"/>
              <a:ext cx="20" cy="20"/>
            </a:xfrm>
            <a:custGeom>
              <a:avLst/>
              <a:gdLst>
                <a:gd name="T0" fmla="*/ 11 w 20"/>
                <a:gd name="T1" fmla="*/ 0 h 20"/>
                <a:gd name="T2" fmla="*/ 0 w 20"/>
                <a:gd name="T3" fmla="*/ 14 h 20"/>
                <a:gd name="T4" fmla="*/ 4 w 20"/>
                <a:gd name="T5" fmla="*/ 19 h 20"/>
                <a:gd name="T6" fmla="*/ 16 w 20"/>
                <a:gd name="T7" fmla="*/ 7 h 20"/>
                <a:gd name="T8" fmla="*/ 11 w 20"/>
                <a:gd name="T9" fmla="*/ 0 h 20"/>
              </a:gdLst>
              <a:ahLst/>
              <a:cxnLst>
                <a:cxn ang="0">
                  <a:pos x="T0" y="T1"/>
                </a:cxn>
                <a:cxn ang="0">
                  <a:pos x="T2" y="T3"/>
                </a:cxn>
                <a:cxn ang="0">
                  <a:pos x="T4" y="T5"/>
                </a:cxn>
                <a:cxn ang="0">
                  <a:pos x="T6" y="T7"/>
                </a:cxn>
                <a:cxn ang="0">
                  <a:pos x="T8" y="T9"/>
                </a:cxn>
              </a:cxnLst>
              <a:rect l="0" t="0" r="r" b="b"/>
              <a:pathLst>
                <a:path w="20" h="20">
                  <a:moveTo>
                    <a:pt x="11" y="0"/>
                  </a:moveTo>
                  <a:lnTo>
                    <a:pt x="0" y="14"/>
                  </a:lnTo>
                  <a:lnTo>
                    <a:pt x="4" y="19"/>
                  </a:lnTo>
                  <a:lnTo>
                    <a:pt x="16" y="7"/>
                  </a:lnTo>
                  <a:lnTo>
                    <a:pt x="11"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5" name="Freeform 34"/>
            <p:cNvSpPr>
              <a:spLocks/>
            </p:cNvSpPr>
            <p:nvPr/>
          </p:nvSpPr>
          <p:spPr bwMode="auto">
            <a:xfrm>
              <a:off x="4828" y="1210"/>
              <a:ext cx="36" cy="24"/>
            </a:xfrm>
            <a:custGeom>
              <a:avLst/>
              <a:gdLst>
                <a:gd name="T0" fmla="*/ 36 w 36"/>
                <a:gd name="T1" fmla="*/ 0 h 24"/>
                <a:gd name="T2" fmla="*/ 33 w 36"/>
                <a:gd name="T3" fmla="*/ 0 h 24"/>
                <a:gd name="T4" fmla="*/ 0 w 36"/>
                <a:gd name="T5" fmla="*/ 14 h 24"/>
                <a:gd name="T6" fmla="*/ 4 w 36"/>
                <a:gd name="T7" fmla="*/ 24 h 24"/>
                <a:gd name="T8" fmla="*/ 36 w 36"/>
                <a:gd name="T9" fmla="*/ 9 h 24"/>
                <a:gd name="T10" fmla="*/ 36 w 36"/>
                <a:gd name="T11" fmla="*/ 0 h 24"/>
              </a:gdLst>
              <a:ahLst/>
              <a:cxnLst>
                <a:cxn ang="0">
                  <a:pos x="T0" y="T1"/>
                </a:cxn>
                <a:cxn ang="0">
                  <a:pos x="T2" y="T3"/>
                </a:cxn>
                <a:cxn ang="0">
                  <a:pos x="T4" y="T5"/>
                </a:cxn>
                <a:cxn ang="0">
                  <a:pos x="T6" y="T7"/>
                </a:cxn>
                <a:cxn ang="0">
                  <a:pos x="T8" y="T9"/>
                </a:cxn>
                <a:cxn ang="0">
                  <a:pos x="T10" y="T11"/>
                </a:cxn>
              </a:cxnLst>
              <a:rect l="0" t="0" r="r" b="b"/>
              <a:pathLst>
                <a:path w="36" h="24">
                  <a:moveTo>
                    <a:pt x="36" y="0"/>
                  </a:moveTo>
                  <a:lnTo>
                    <a:pt x="33" y="0"/>
                  </a:lnTo>
                  <a:lnTo>
                    <a:pt x="0" y="14"/>
                  </a:lnTo>
                  <a:lnTo>
                    <a:pt x="4" y="24"/>
                  </a:lnTo>
                  <a:lnTo>
                    <a:pt x="36" y="9"/>
                  </a:lnTo>
                  <a:lnTo>
                    <a:pt x="36"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6" name="Freeform 35"/>
            <p:cNvSpPr>
              <a:spLocks/>
            </p:cNvSpPr>
            <p:nvPr/>
          </p:nvSpPr>
          <p:spPr bwMode="auto">
            <a:xfrm>
              <a:off x="4860" y="1210"/>
              <a:ext cx="20" cy="20"/>
            </a:xfrm>
            <a:custGeom>
              <a:avLst/>
              <a:gdLst>
                <a:gd name="T0" fmla="*/ 4 w 20"/>
                <a:gd name="T1" fmla="*/ 0 h 20"/>
                <a:gd name="T2" fmla="*/ 0 w 20"/>
                <a:gd name="T3" fmla="*/ 9 h 20"/>
                <a:gd name="T4" fmla="*/ 9 w 20"/>
                <a:gd name="T5" fmla="*/ 16 h 20"/>
                <a:gd name="T6" fmla="*/ 16 w 20"/>
                <a:gd name="T7" fmla="*/ 12 h 20"/>
                <a:gd name="T8" fmla="*/ 16 w 20"/>
                <a:gd name="T9" fmla="*/ 9 h 20"/>
                <a:gd name="T10" fmla="*/ 4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4" y="0"/>
                  </a:moveTo>
                  <a:lnTo>
                    <a:pt x="0" y="9"/>
                  </a:lnTo>
                  <a:lnTo>
                    <a:pt x="9" y="16"/>
                  </a:lnTo>
                  <a:lnTo>
                    <a:pt x="16" y="12"/>
                  </a:lnTo>
                  <a:lnTo>
                    <a:pt x="16" y="9"/>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7" name="Freeform 36"/>
            <p:cNvSpPr>
              <a:spLocks/>
            </p:cNvSpPr>
            <p:nvPr/>
          </p:nvSpPr>
          <p:spPr bwMode="auto">
            <a:xfrm>
              <a:off x="4867" y="1222"/>
              <a:ext cx="20" cy="20"/>
            </a:xfrm>
            <a:custGeom>
              <a:avLst/>
              <a:gdLst>
                <a:gd name="T0" fmla="*/ 9 w 20"/>
                <a:gd name="T1" fmla="*/ 0 h 20"/>
                <a:gd name="T2" fmla="*/ 0 w 20"/>
                <a:gd name="T3" fmla="*/ 0 h 20"/>
                <a:gd name="T4" fmla="*/ 2 w 20"/>
                <a:gd name="T5" fmla="*/ 12 h 20"/>
                <a:gd name="T6" fmla="*/ 12 w 20"/>
                <a:gd name="T7" fmla="*/ 14 h 20"/>
                <a:gd name="T8" fmla="*/ 12 w 20"/>
                <a:gd name="T9" fmla="*/ 12 h 20"/>
                <a:gd name="T10" fmla="*/ 9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9" y="0"/>
                  </a:moveTo>
                  <a:lnTo>
                    <a:pt x="0" y="0"/>
                  </a:lnTo>
                  <a:lnTo>
                    <a:pt x="2" y="12"/>
                  </a:lnTo>
                  <a:lnTo>
                    <a:pt x="12" y="14"/>
                  </a:lnTo>
                  <a:lnTo>
                    <a:pt x="12" y="12"/>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8" name="Freeform 37"/>
            <p:cNvSpPr>
              <a:spLocks/>
            </p:cNvSpPr>
            <p:nvPr/>
          </p:nvSpPr>
          <p:spPr bwMode="auto">
            <a:xfrm>
              <a:off x="4857" y="1232"/>
              <a:ext cx="22" cy="31"/>
            </a:xfrm>
            <a:custGeom>
              <a:avLst/>
              <a:gdLst>
                <a:gd name="T0" fmla="*/ 12 w 22"/>
                <a:gd name="T1" fmla="*/ 0 h 31"/>
                <a:gd name="T2" fmla="*/ 0 w 22"/>
                <a:gd name="T3" fmla="*/ 24 h 31"/>
                <a:gd name="T4" fmla="*/ 4 w 22"/>
                <a:gd name="T5" fmla="*/ 31 h 31"/>
                <a:gd name="T6" fmla="*/ 7 w 22"/>
                <a:gd name="T7" fmla="*/ 31 h 31"/>
                <a:gd name="T8" fmla="*/ 21 w 22"/>
                <a:gd name="T9" fmla="*/ 4 h 31"/>
                <a:gd name="T10" fmla="*/ 12 w 22"/>
                <a:gd name="T11" fmla="*/ 0 h 31"/>
              </a:gdLst>
              <a:ahLst/>
              <a:cxnLst>
                <a:cxn ang="0">
                  <a:pos x="T0" y="T1"/>
                </a:cxn>
                <a:cxn ang="0">
                  <a:pos x="T2" y="T3"/>
                </a:cxn>
                <a:cxn ang="0">
                  <a:pos x="T4" y="T5"/>
                </a:cxn>
                <a:cxn ang="0">
                  <a:pos x="T6" y="T7"/>
                </a:cxn>
                <a:cxn ang="0">
                  <a:pos x="T8" y="T9"/>
                </a:cxn>
                <a:cxn ang="0">
                  <a:pos x="T10" y="T11"/>
                </a:cxn>
              </a:cxnLst>
              <a:rect l="0" t="0" r="r" b="b"/>
              <a:pathLst>
                <a:path w="22" h="31">
                  <a:moveTo>
                    <a:pt x="12" y="0"/>
                  </a:moveTo>
                  <a:lnTo>
                    <a:pt x="0" y="24"/>
                  </a:lnTo>
                  <a:lnTo>
                    <a:pt x="4" y="31"/>
                  </a:lnTo>
                  <a:lnTo>
                    <a:pt x="7" y="31"/>
                  </a:lnTo>
                  <a:lnTo>
                    <a:pt x="21" y="4"/>
                  </a:lnTo>
                  <a:lnTo>
                    <a:pt x="12"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9" name="Freeform 38"/>
            <p:cNvSpPr>
              <a:spLocks/>
            </p:cNvSpPr>
            <p:nvPr/>
          </p:nvSpPr>
          <p:spPr bwMode="auto">
            <a:xfrm>
              <a:off x="4833" y="1253"/>
              <a:ext cx="29" cy="20"/>
            </a:xfrm>
            <a:custGeom>
              <a:avLst/>
              <a:gdLst>
                <a:gd name="T0" fmla="*/ 28 w 29"/>
                <a:gd name="T1" fmla="*/ 0 h 20"/>
                <a:gd name="T2" fmla="*/ 2 w 29"/>
                <a:gd name="T3" fmla="*/ 4 h 20"/>
                <a:gd name="T4" fmla="*/ 0 w 29"/>
                <a:gd name="T5" fmla="*/ 11 h 20"/>
                <a:gd name="T6" fmla="*/ 0 w 29"/>
                <a:gd name="T7" fmla="*/ 14 h 20"/>
                <a:gd name="T8" fmla="*/ 28 w 29"/>
                <a:gd name="T9" fmla="*/ 9 h 20"/>
                <a:gd name="T10" fmla="*/ 28 w 29"/>
                <a:gd name="T11" fmla="*/ 0 h 20"/>
              </a:gdLst>
              <a:ahLst/>
              <a:cxnLst>
                <a:cxn ang="0">
                  <a:pos x="T0" y="T1"/>
                </a:cxn>
                <a:cxn ang="0">
                  <a:pos x="T2" y="T3"/>
                </a:cxn>
                <a:cxn ang="0">
                  <a:pos x="T4" y="T5"/>
                </a:cxn>
                <a:cxn ang="0">
                  <a:pos x="T6" y="T7"/>
                </a:cxn>
                <a:cxn ang="0">
                  <a:pos x="T8" y="T9"/>
                </a:cxn>
                <a:cxn ang="0">
                  <a:pos x="T10" y="T11"/>
                </a:cxn>
              </a:cxnLst>
              <a:rect l="0" t="0" r="r" b="b"/>
              <a:pathLst>
                <a:path w="29" h="20">
                  <a:moveTo>
                    <a:pt x="28" y="0"/>
                  </a:moveTo>
                  <a:lnTo>
                    <a:pt x="2" y="4"/>
                  </a:lnTo>
                  <a:lnTo>
                    <a:pt x="0" y="11"/>
                  </a:lnTo>
                  <a:lnTo>
                    <a:pt x="0" y="14"/>
                  </a:lnTo>
                  <a:lnTo>
                    <a:pt x="28" y="9"/>
                  </a:lnTo>
                  <a:lnTo>
                    <a:pt x="28"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0" name="Freeform 39"/>
            <p:cNvSpPr>
              <a:spLocks/>
            </p:cNvSpPr>
            <p:nvPr/>
          </p:nvSpPr>
          <p:spPr bwMode="auto">
            <a:xfrm>
              <a:off x="1387" y="1253"/>
              <a:ext cx="31" cy="31"/>
            </a:xfrm>
            <a:custGeom>
              <a:avLst/>
              <a:gdLst>
                <a:gd name="T0" fmla="*/ 4 w 31"/>
                <a:gd name="T1" fmla="*/ 0 h 31"/>
                <a:gd name="T2" fmla="*/ 0 w 31"/>
                <a:gd name="T3" fmla="*/ 2 h 31"/>
                <a:gd name="T4" fmla="*/ 0 w 31"/>
                <a:gd name="T5" fmla="*/ 26 h 31"/>
                <a:gd name="T6" fmla="*/ 14 w 31"/>
                <a:gd name="T7" fmla="*/ 31 h 31"/>
                <a:gd name="T8" fmla="*/ 31 w 31"/>
                <a:gd name="T9" fmla="*/ 21 h 31"/>
                <a:gd name="T10" fmla="*/ 28 w 31"/>
                <a:gd name="T11" fmla="*/ 9 h 31"/>
                <a:gd name="T12" fmla="*/ 4 w 31"/>
                <a:gd name="T13" fmla="*/ 0 h 31"/>
              </a:gdLst>
              <a:ahLst/>
              <a:cxnLst>
                <a:cxn ang="0">
                  <a:pos x="T0" y="T1"/>
                </a:cxn>
                <a:cxn ang="0">
                  <a:pos x="T2" y="T3"/>
                </a:cxn>
                <a:cxn ang="0">
                  <a:pos x="T4" y="T5"/>
                </a:cxn>
                <a:cxn ang="0">
                  <a:pos x="T6" y="T7"/>
                </a:cxn>
                <a:cxn ang="0">
                  <a:pos x="T8" y="T9"/>
                </a:cxn>
                <a:cxn ang="0">
                  <a:pos x="T10" y="T11"/>
                </a:cxn>
                <a:cxn ang="0">
                  <a:pos x="T12" y="T13"/>
                </a:cxn>
              </a:cxnLst>
              <a:rect l="0" t="0" r="r" b="b"/>
              <a:pathLst>
                <a:path w="31" h="31">
                  <a:moveTo>
                    <a:pt x="4" y="0"/>
                  </a:moveTo>
                  <a:lnTo>
                    <a:pt x="0" y="2"/>
                  </a:lnTo>
                  <a:lnTo>
                    <a:pt x="0" y="26"/>
                  </a:lnTo>
                  <a:lnTo>
                    <a:pt x="14" y="31"/>
                  </a:lnTo>
                  <a:lnTo>
                    <a:pt x="31" y="21"/>
                  </a:lnTo>
                  <a:lnTo>
                    <a:pt x="28" y="9"/>
                  </a:lnTo>
                  <a:lnTo>
                    <a:pt x="4" y="0"/>
                  </a:lnTo>
                </a:path>
              </a:pathLst>
            </a:custGeom>
            <a:solidFill>
              <a:srgbClr val="545454"/>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1" name="Freeform 40"/>
            <p:cNvSpPr>
              <a:spLocks/>
            </p:cNvSpPr>
            <p:nvPr/>
          </p:nvSpPr>
          <p:spPr bwMode="auto">
            <a:xfrm>
              <a:off x="1382" y="1275"/>
              <a:ext cx="22" cy="20"/>
            </a:xfrm>
            <a:custGeom>
              <a:avLst/>
              <a:gdLst>
                <a:gd name="T0" fmla="*/ 7 w 22"/>
                <a:gd name="T1" fmla="*/ 0 h 20"/>
                <a:gd name="T2" fmla="*/ 0 w 22"/>
                <a:gd name="T3" fmla="*/ 4 h 20"/>
                <a:gd name="T4" fmla="*/ 0 w 22"/>
                <a:gd name="T5" fmla="*/ 7 h 20"/>
                <a:gd name="T6" fmla="*/ 16 w 22"/>
                <a:gd name="T7" fmla="*/ 14 h 20"/>
                <a:gd name="T8" fmla="*/ 21 w 22"/>
                <a:gd name="T9" fmla="*/ 4 h 20"/>
                <a:gd name="T10" fmla="*/ 7 w 22"/>
                <a:gd name="T11" fmla="*/ 0 h 20"/>
              </a:gdLst>
              <a:ahLst/>
              <a:cxnLst>
                <a:cxn ang="0">
                  <a:pos x="T0" y="T1"/>
                </a:cxn>
                <a:cxn ang="0">
                  <a:pos x="T2" y="T3"/>
                </a:cxn>
                <a:cxn ang="0">
                  <a:pos x="T4" y="T5"/>
                </a:cxn>
                <a:cxn ang="0">
                  <a:pos x="T6" y="T7"/>
                </a:cxn>
                <a:cxn ang="0">
                  <a:pos x="T8" y="T9"/>
                </a:cxn>
                <a:cxn ang="0">
                  <a:pos x="T10" y="T11"/>
                </a:cxn>
              </a:cxnLst>
              <a:rect l="0" t="0" r="r" b="b"/>
              <a:pathLst>
                <a:path w="22" h="20">
                  <a:moveTo>
                    <a:pt x="7" y="0"/>
                  </a:moveTo>
                  <a:lnTo>
                    <a:pt x="0" y="4"/>
                  </a:lnTo>
                  <a:lnTo>
                    <a:pt x="0" y="7"/>
                  </a:lnTo>
                  <a:lnTo>
                    <a:pt x="16" y="14"/>
                  </a:lnTo>
                  <a:lnTo>
                    <a:pt x="21" y="4"/>
                  </a:lnTo>
                  <a:lnTo>
                    <a:pt x="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2" name="Freeform 41"/>
            <p:cNvSpPr>
              <a:spLocks/>
            </p:cNvSpPr>
            <p:nvPr/>
          </p:nvSpPr>
          <p:spPr bwMode="auto">
            <a:xfrm>
              <a:off x="1382" y="1251"/>
              <a:ext cx="20" cy="29"/>
            </a:xfrm>
            <a:custGeom>
              <a:avLst/>
              <a:gdLst>
                <a:gd name="T0" fmla="*/ 2 w 20"/>
                <a:gd name="T1" fmla="*/ 0 h 29"/>
                <a:gd name="T2" fmla="*/ 0 w 20"/>
                <a:gd name="T3" fmla="*/ 2 h 29"/>
                <a:gd name="T4" fmla="*/ 0 w 20"/>
                <a:gd name="T5" fmla="*/ 28 h 29"/>
                <a:gd name="T6" fmla="*/ 9 w 20"/>
                <a:gd name="T7" fmla="*/ 28 h 29"/>
                <a:gd name="T8" fmla="*/ 9 w 20"/>
                <a:gd name="T9" fmla="*/ 4 h 29"/>
                <a:gd name="T10" fmla="*/ 2 w 20"/>
                <a:gd name="T11" fmla="*/ 0 h 29"/>
              </a:gdLst>
              <a:ahLst/>
              <a:cxnLst>
                <a:cxn ang="0">
                  <a:pos x="T0" y="T1"/>
                </a:cxn>
                <a:cxn ang="0">
                  <a:pos x="T2" y="T3"/>
                </a:cxn>
                <a:cxn ang="0">
                  <a:pos x="T4" y="T5"/>
                </a:cxn>
                <a:cxn ang="0">
                  <a:pos x="T6" y="T7"/>
                </a:cxn>
                <a:cxn ang="0">
                  <a:pos x="T8" y="T9"/>
                </a:cxn>
                <a:cxn ang="0">
                  <a:pos x="T10" y="T11"/>
                </a:cxn>
              </a:cxnLst>
              <a:rect l="0" t="0" r="r" b="b"/>
              <a:pathLst>
                <a:path w="20" h="29">
                  <a:moveTo>
                    <a:pt x="2" y="0"/>
                  </a:moveTo>
                  <a:lnTo>
                    <a:pt x="0" y="2"/>
                  </a:lnTo>
                  <a:lnTo>
                    <a:pt x="0" y="28"/>
                  </a:lnTo>
                  <a:lnTo>
                    <a:pt x="9" y="28"/>
                  </a:lnTo>
                  <a:lnTo>
                    <a:pt x="9" y="4"/>
                  </a:lnTo>
                  <a:lnTo>
                    <a:pt x="2"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3" name="Freeform 42"/>
            <p:cNvSpPr>
              <a:spLocks/>
            </p:cNvSpPr>
            <p:nvPr/>
          </p:nvSpPr>
          <p:spPr bwMode="auto">
            <a:xfrm>
              <a:off x="1384" y="1249"/>
              <a:ext cx="20" cy="20"/>
            </a:xfrm>
            <a:custGeom>
              <a:avLst/>
              <a:gdLst>
                <a:gd name="T0" fmla="*/ 9 w 20"/>
                <a:gd name="T1" fmla="*/ 0 h 20"/>
                <a:gd name="T2" fmla="*/ 7 w 20"/>
                <a:gd name="T3" fmla="*/ 0 h 20"/>
                <a:gd name="T4" fmla="*/ 0 w 20"/>
                <a:gd name="T5" fmla="*/ 2 h 20"/>
                <a:gd name="T6" fmla="*/ 4 w 20"/>
                <a:gd name="T7" fmla="*/ 11 h 20"/>
                <a:gd name="T8" fmla="*/ 9 w 20"/>
                <a:gd name="T9" fmla="*/ 9 h 20"/>
                <a:gd name="T10" fmla="*/ 9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9" y="0"/>
                  </a:moveTo>
                  <a:lnTo>
                    <a:pt x="7" y="0"/>
                  </a:lnTo>
                  <a:lnTo>
                    <a:pt x="0" y="2"/>
                  </a:lnTo>
                  <a:lnTo>
                    <a:pt x="4" y="11"/>
                  </a:lnTo>
                  <a:lnTo>
                    <a:pt x="9" y="9"/>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4" name="Freeform 43"/>
            <p:cNvSpPr>
              <a:spLocks/>
            </p:cNvSpPr>
            <p:nvPr/>
          </p:nvSpPr>
          <p:spPr bwMode="auto">
            <a:xfrm>
              <a:off x="1389" y="1249"/>
              <a:ext cx="31" cy="20"/>
            </a:xfrm>
            <a:custGeom>
              <a:avLst/>
              <a:gdLst>
                <a:gd name="T0" fmla="*/ 4 w 31"/>
                <a:gd name="T1" fmla="*/ 0 h 20"/>
                <a:gd name="T2" fmla="*/ 0 w 31"/>
                <a:gd name="T3" fmla="*/ 9 h 20"/>
                <a:gd name="T4" fmla="*/ 23 w 31"/>
                <a:gd name="T5" fmla="*/ 19 h 20"/>
                <a:gd name="T6" fmla="*/ 31 w 31"/>
                <a:gd name="T7" fmla="*/ 14 h 20"/>
                <a:gd name="T8" fmla="*/ 31 w 31"/>
                <a:gd name="T9" fmla="*/ 11 h 20"/>
                <a:gd name="T10" fmla="*/ 4 w 31"/>
                <a:gd name="T11" fmla="*/ 0 h 20"/>
              </a:gdLst>
              <a:ahLst/>
              <a:cxnLst>
                <a:cxn ang="0">
                  <a:pos x="T0" y="T1"/>
                </a:cxn>
                <a:cxn ang="0">
                  <a:pos x="T2" y="T3"/>
                </a:cxn>
                <a:cxn ang="0">
                  <a:pos x="T4" y="T5"/>
                </a:cxn>
                <a:cxn ang="0">
                  <a:pos x="T6" y="T7"/>
                </a:cxn>
                <a:cxn ang="0">
                  <a:pos x="T8" y="T9"/>
                </a:cxn>
                <a:cxn ang="0">
                  <a:pos x="T10" y="T11"/>
                </a:cxn>
              </a:cxnLst>
              <a:rect l="0" t="0" r="r" b="b"/>
              <a:pathLst>
                <a:path w="31" h="20">
                  <a:moveTo>
                    <a:pt x="4" y="0"/>
                  </a:moveTo>
                  <a:lnTo>
                    <a:pt x="0" y="9"/>
                  </a:lnTo>
                  <a:lnTo>
                    <a:pt x="23" y="19"/>
                  </a:lnTo>
                  <a:lnTo>
                    <a:pt x="31" y="14"/>
                  </a:lnTo>
                  <a:lnTo>
                    <a:pt x="31" y="11"/>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5" name="Freeform 44"/>
            <p:cNvSpPr>
              <a:spLocks/>
            </p:cNvSpPr>
            <p:nvPr/>
          </p:nvSpPr>
          <p:spPr bwMode="auto">
            <a:xfrm>
              <a:off x="1411" y="1263"/>
              <a:ext cx="20" cy="20"/>
            </a:xfrm>
            <a:custGeom>
              <a:avLst/>
              <a:gdLst>
                <a:gd name="T0" fmla="*/ 9 w 20"/>
                <a:gd name="T1" fmla="*/ 0 h 20"/>
                <a:gd name="T2" fmla="*/ 0 w 20"/>
                <a:gd name="T3" fmla="*/ 0 h 20"/>
                <a:gd name="T4" fmla="*/ 2 w 20"/>
                <a:gd name="T5" fmla="*/ 12 h 20"/>
                <a:gd name="T6" fmla="*/ 9 w 20"/>
                <a:gd name="T7" fmla="*/ 16 h 20"/>
                <a:gd name="T8" fmla="*/ 11 w 20"/>
                <a:gd name="T9" fmla="*/ 14 h 20"/>
                <a:gd name="T10" fmla="*/ 9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9" y="0"/>
                  </a:moveTo>
                  <a:lnTo>
                    <a:pt x="0" y="0"/>
                  </a:lnTo>
                  <a:lnTo>
                    <a:pt x="2" y="12"/>
                  </a:lnTo>
                  <a:lnTo>
                    <a:pt x="9" y="16"/>
                  </a:lnTo>
                  <a:lnTo>
                    <a:pt x="11" y="14"/>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6" name="Freeform 45"/>
            <p:cNvSpPr>
              <a:spLocks/>
            </p:cNvSpPr>
            <p:nvPr/>
          </p:nvSpPr>
          <p:spPr bwMode="auto">
            <a:xfrm>
              <a:off x="1399" y="1270"/>
              <a:ext cx="21" cy="20"/>
            </a:xfrm>
            <a:custGeom>
              <a:avLst/>
              <a:gdLst>
                <a:gd name="T0" fmla="*/ 16 w 21"/>
                <a:gd name="T1" fmla="*/ 0 h 20"/>
                <a:gd name="T2" fmla="*/ 0 w 21"/>
                <a:gd name="T3" fmla="*/ 9 h 20"/>
                <a:gd name="T4" fmla="*/ 0 w 21"/>
                <a:gd name="T5" fmla="*/ 19 h 20"/>
                <a:gd name="T6" fmla="*/ 2 w 21"/>
                <a:gd name="T7" fmla="*/ 19 h 20"/>
                <a:gd name="T8" fmla="*/ 21 w 21"/>
                <a:gd name="T9" fmla="*/ 9 h 20"/>
                <a:gd name="T10" fmla="*/ 16 w 21"/>
                <a:gd name="T11" fmla="*/ 0 h 20"/>
              </a:gdLst>
              <a:ahLst/>
              <a:cxnLst>
                <a:cxn ang="0">
                  <a:pos x="T0" y="T1"/>
                </a:cxn>
                <a:cxn ang="0">
                  <a:pos x="T2" y="T3"/>
                </a:cxn>
                <a:cxn ang="0">
                  <a:pos x="T4" y="T5"/>
                </a:cxn>
                <a:cxn ang="0">
                  <a:pos x="T6" y="T7"/>
                </a:cxn>
                <a:cxn ang="0">
                  <a:pos x="T8" y="T9"/>
                </a:cxn>
                <a:cxn ang="0">
                  <a:pos x="T10" y="T11"/>
                </a:cxn>
              </a:cxnLst>
              <a:rect l="0" t="0" r="r" b="b"/>
              <a:pathLst>
                <a:path w="21" h="20">
                  <a:moveTo>
                    <a:pt x="16" y="0"/>
                  </a:moveTo>
                  <a:lnTo>
                    <a:pt x="0" y="9"/>
                  </a:lnTo>
                  <a:lnTo>
                    <a:pt x="0" y="19"/>
                  </a:lnTo>
                  <a:lnTo>
                    <a:pt x="2" y="19"/>
                  </a:lnTo>
                  <a:lnTo>
                    <a:pt x="21" y="9"/>
                  </a:lnTo>
                  <a:lnTo>
                    <a:pt x="16"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7" name="Freeform 46"/>
            <p:cNvSpPr>
              <a:spLocks/>
            </p:cNvSpPr>
            <p:nvPr/>
          </p:nvSpPr>
          <p:spPr bwMode="auto">
            <a:xfrm>
              <a:off x="3187" y="1253"/>
              <a:ext cx="33" cy="31"/>
            </a:xfrm>
            <a:custGeom>
              <a:avLst/>
              <a:gdLst>
                <a:gd name="T0" fmla="*/ 4 w 33"/>
                <a:gd name="T1" fmla="*/ 0 h 31"/>
                <a:gd name="T2" fmla="*/ 2 w 33"/>
                <a:gd name="T3" fmla="*/ 2 h 31"/>
                <a:gd name="T4" fmla="*/ 0 w 33"/>
                <a:gd name="T5" fmla="*/ 26 h 31"/>
                <a:gd name="T6" fmla="*/ 14 w 33"/>
                <a:gd name="T7" fmla="*/ 31 h 31"/>
                <a:gd name="T8" fmla="*/ 33 w 33"/>
                <a:gd name="T9" fmla="*/ 21 h 31"/>
                <a:gd name="T10" fmla="*/ 28 w 33"/>
                <a:gd name="T11" fmla="*/ 9 h 31"/>
                <a:gd name="T12" fmla="*/ 4 w 33"/>
                <a:gd name="T13" fmla="*/ 0 h 31"/>
              </a:gdLst>
              <a:ahLst/>
              <a:cxnLst>
                <a:cxn ang="0">
                  <a:pos x="T0" y="T1"/>
                </a:cxn>
                <a:cxn ang="0">
                  <a:pos x="T2" y="T3"/>
                </a:cxn>
                <a:cxn ang="0">
                  <a:pos x="T4" y="T5"/>
                </a:cxn>
                <a:cxn ang="0">
                  <a:pos x="T6" y="T7"/>
                </a:cxn>
                <a:cxn ang="0">
                  <a:pos x="T8" y="T9"/>
                </a:cxn>
                <a:cxn ang="0">
                  <a:pos x="T10" y="T11"/>
                </a:cxn>
                <a:cxn ang="0">
                  <a:pos x="T12" y="T13"/>
                </a:cxn>
              </a:cxnLst>
              <a:rect l="0" t="0" r="r" b="b"/>
              <a:pathLst>
                <a:path w="33" h="31">
                  <a:moveTo>
                    <a:pt x="4" y="0"/>
                  </a:moveTo>
                  <a:lnTo>
                    <a:pt x="2" y="2"/>
                  </a:lnTo>
                  <a:lnTo>
                    <a:pt x="0" y="26"/>
                  </a:lnTo>
                  <a:lnTo>
                    <a:pt x="14" y="31"/>
                  </a:lnTo>
                  <a:lnTo>
                    <a:pt x="33" y="21"/>
                  </a:lnTo>
                  <a:lnTo>
                    <a:pt x="28" y="9"/>
                  </a:lnTo>
                  <a:lnTo>
                    <a:pt x="4" y="0"/>
                  </a:lnTo>
                </a:path>
              </a:pathLst>
            </a:custGeom>
            <a:solidFill>
              <a:srgbClr val="545454"/>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8" name="Freeform 47"/>
            <p:cNvSpPr>
              <a:spLocks/>
            </p:cNvSpPr>
            <p:nvPr/>
          </p:nvSpPr>
          <p:spPr bwMode="auto">
            <a:xfrm>
              <a:off x="3182" y="1275"/>
              <a:ext cx="21" cy="20"/>
            </a:xfrm>
            <a:custGeom>
              <a:avLst/>
              <a:gdLst>
                <a:gd name="T0" fmla="*/ 7 w 21"/>
                <a:gd name="T1" fmla="*/ 0 h 20"/>
                <a:gd name="T2" fmla="*/ 0 w 21"/>
                <a:gd name="T3" fmla="*/ 4 h 20"/>
                <a:gd name="T4" fmla="*/ 0 w 21"/>
                <a:gd name="T5" fmla="*/ 7 h 20"/>
                <a:gd name="T6" fmla="*/ 16 w 21"/>
                <a:gd name="T7" fmla="*/ 14 h 20"/>
                <a:gd name="T8" fmla="*/ 21 w 21"/>
                <a:gd name="T9" fmla="*/ 4 h 20"/>
                <a:gd name="T10" fmla="*/ 7 w 21"/>
                <a:gd name="T11" fmla="*/ 0 h 20"/>
              </a:gdLst>
              <a:ahLst/>
              <a:cxnLst>
                <a:cxn ang="0">
                  <a:pos x="T0" y="T1"/>
                </a:cxn>
                <a:cxn ang="0">
                  <a:pos x="T2" y="T3"/>
                </a:cxn>
                <a:cxn ang="0">
                  <a:pos x="T4" y="T5"/>
                </a:cxn>
                <a:cxn ang="0">
                  <a:pos x="T6" y="T7"/>
                </a:cxn>
                <a:cxn ang="0">
                  <a:pos x="T8" y="T9"/>
                </a:cxn>
                <a:cxn ang="0">
                  <a:pos x="T10" y="T11"/>
                </a:cxn>
              </a:cxnLst>
              <a:rect l="0" t="0" r="r" b="b"/>
              <a:pathLst>
                <a:path w="21" h="20">
                  <a:moveTo>
                    <a:pt x="7" y="0"/>
                  </a:moveTo>
                  <a:lnTo>
                    <a:pt x="0" y="4"/>
                  </a:lnTo>
                  <a:lnTo>
                    <a:pt x="0" y="7"/>
                  </a:lnTo>
                  <a:lnTo>
                    <a:pt x="16" y="14"/>
                  </a:lnTo>
                  <a:lnTo>
                    <a:pt x="21" y="4"/>
                  </a:lnTo>
                  <a:lnTo>
                    <a:pt x="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9" name="Freeform 48"/>
            <p:cNvSpPr>
              <a:spLocks/>
            </p:cNvSpPr>
            <p:nvPr/>
          </p:nvSpPr>
          <p:spPr bwMode="auto">
            <a:xfrm>
              <a:off x="3182" y="1253"/>
              <a:ext cx="20" cy="27"/>
            </a:xfrm>
            <a:custGeom>
              <a:avLst/>
              <a:gdLst>
                <a:gd name="T0" fmla="*/ 4 w 20"/>
                <a:gd name="T1" fmla="*/ 0 h 27"/>
                <a:gd name="T2" fmla="*/ 2 w 20"/>
                <a:gd name="T3" fmla="*/ 0 h 27"/>
                <a:gd name="T4" fmla="*/ 0 w 20"/>
                <a:gd name="T5" fmla="*/ 26 h 27"/>
                <a:gd name="T6" fmla="*/ 9 w 20"/>
                <a:gd name="T7" fmla="*/ 26 h 27"/>
                <a:gd name="T8" fmla="*/ 12 w 20"/>
                <a:gd name="T9" fmla="*/ 2 h 27"/>
                <a:gd name="T10" fmla="*/ 4 w 20"/>
                <a:gd name="T11" fmla="*/ 0 h 27"/>
              </a:gdLst>
              <a:ahLst/>
              <a:cxnLst>
                <a:cxn ang="0">
                  <a:pos x="T0" y="T1"/>
                </a:cxn>
                <a:cxn ang="0">
                  <a:pos x="T2" y="T3"/>
                </a:cxn>
                <a:cxn ang="0">
                  <a:pos x="T4" y="T5"/>
                </a:cxn>
                <a:cxn ang="0">
                  <a:pos x="T6" y="T7"/>
                </a:cxn>
                <a:cxn ang="0">
                  <a:pos x="T8" y="T9"/>
                </a:cxn>
                <a:cxn ang="0">
                  <a:pos x="T10" y="T11"/>
                </a:cxn>
              </a:cxnLst>
              <a:rect l="0" t="0" r="r" b="b"/>
              <a:pathLst>
                <a:path w="20" h="27">
                  <a:moveTo>
                    <a:pt x="4" y="0"/>
                  </a:moveTo>
                  <a:lnTo>
                    <a:pt x="2" y="0"/>
                  </a:lnTo>
                  <a:lnTo>
                    <a:pt x="0" y="26"/>
                  </a:lnTo>
                  <a:lnTo>
                    <a:pt x="9" y="26"/>
                  </a:lnTo>
                  <a:lnTo>
                    <a:pt x="12" y="2"/>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50" name="Freeform 49"/>
            <p:cNvSpPr>
              <a:spLocks/>
            </p:cNvSpPr>
            <p:nvPr/>
          </p:nvSpPr>
          <p:spPr bwMode="auto">
            <a:xfrm>
              <a:off x="3187" y="1249"/>
              <a:ext cx="20" cy="20"/>
            </a:xfrm>
            <a:custGeom>
              <a:avLst/>
              <a:gdLst>
                <a:gd name="T0" fmla="*/ 7 w 20"/>
                <a:gd name="T1" fmla="*/ 0 h 20"/>
                <a:gd name="T2" fmla="*/ 4 w 20"/>
                <a:gd name="T3" fmla="*/ 0 h 20"/>
                <a:gd name="T4" fmla="*/ 0 w 20"/>
                <a:gd name="T5" fmla="*/ 4 h 20"/>
                <a:gd name="T6" fmla="*/ 4 w 20"/>
                <a:gd name="T7" fmla="*/ 9 h 20"/>
                <a:gd name="T8" fmla="*/ 7 w 20"/>
                <a:gd name="T9" fmla="*/ 7 h 20"/>
                <a:gd name="T10" fmla="*/ 7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7" y="0"/>
                  </a:moveTo>
                  <a:lnTo>
                    <a:pt x="4" y="0"/>
                  </a:lnTo>
                  <a:lnTo>
                    <a:pt x="0" y="4"/>
                  </a:lnTo>
                  <a:lnTo>
                    <a:pt x="4" y="9"/>
                  </a:lnTo>
                  <a:lnTo>
                    <a:pt x="7" y="7"/>
                  </a:lnTo>
                  <a:lnTo>
                    <a:pt x="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51" name="Freeform 50"/>
            <p:cNvSpPr>
              <a:spLocks/>
            </p:cNvSpPr>
            <p:nvPr/>
          </p:nvSpPr>
          <p:spPr bwMode="auto">
            <a:xfrm>
              <a:off x="3189" y="1249"/>
              <a:ext cx="31" cy="20"/>
            </a:xfrm>
            <a:custGeom>
              <a:avLst/>
              <a:gdLst>
                <a:gd name="T0" fmla="*/ 4 w 31"/>
                <a:gd name="T1" fmla="*/ 0 h 20"/>
                <a:gd name="T2" fmla="*/ 0 w 31"/>
                <a:gd name="T3" fmla="*/ 9 h 20"/>
                <a:gd name="T4" fmla="*/ 23 w 31"/>
                <a:gd name="T5" fmla="*/ 19 h 20"/>
                <a:gd name="T6" fmla="*/ 31 w 31"/>
                <a:gd name="T7" fmla="*/ 11 h 20"/>
                <a:gd name="T8" fmla="*/ 31 w 31"/>
                <a:gd name="T9" fmla="*/ 9 h 20"/>
                <a:gd name="T10" fmla="*/ 4 w 31"/>
                <a:gd name="T11" fmla="*/ 0 h 20"/>
              </a:gdLst>
              <a:ahLst/>
              <a:cxnLst>
                <a:cxn ang="0">
                  <a:pos x="T0" y="T1"/>
                </a:cxn>
                <a:cxn ang="0">
                  <a:pos x="T2" y="T3"/>
                </a:cxn>
                <a:cxn ang="0">
                  <a:pos x="T4" y="T5"/>
                </a:cxn>
                <a:cxn ang="0">
                  <a:pos x="T6" y="T7"/>
                </a:cxn>
                <a:cxn ang="0">
                  <a:pos x="T8" y="T9"/>
                </a:cxn>
                <a:cxn ang="0">
                  <a:pos x="T10" y="T11"/>
                </a:cxn>
              </a:cxnLst>
              <a:rect l="0" t="0" r="r" b="b"/>
              <a:pathLst>
                <a:path w="31" h="20">
                  <a:moveTo>
                    <a:pt x="4" y="0"/>
                  </a:moveTo>
                  <a:lnTo>
                    <a:pt x="0" y="9"/>
                  </a:lnTo>
                  <a:lnTo>
                    <a:pt x="23" y="19"/>
                  </a:lnTo>
                  <a:lnTo>
                    <a:pt x="31" y="11"/>
                  </a:lnTo>
                  <a:lnTo>
                    <a:pt x="31" y="9"/>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52" name="Freeform 51"/>
            <p:cNvSpPr>
              <a:spLocks/>
            </p:cNvSpPr>
            <p:nvPr/>
          </p:nvSpPr>
          <p:spPr bwMode="auto">
            <a:xfrm>
              <a:off x="3211" y="1260"/>
              <a:ext cx="20" cy="20"/>
            </a:xfrm>
            <a:custGeom>
              <a:avLst/>
              <a:gdLst>
                <a:gd name="T0" fmla="*/ 9 w 20"/>
                <a:gd name="T1" fmla="*/ 0 h 20"/>
                <a:gd name="T2" fmla="*/ 0 w 20"/>
                <a:gd name="T3" fmla="*/ 4 h 20"/>
                <a:gd name="T4" fmla="*/ 4 w 20"/>
                <a:gd name="T5" fmla="*/ 16 h 20"/>
                <a:gd name="T6" fmla="*/ 12 w 20"/>
                <a:gd name="T7" fmla="*/ 19 h 20"/>
                <a:gd name="T8" fmla="*/ 16 w 20"/>
                <a:gd name="T9" fmla="*/ 16 h 20"/>
                <a:gd name="T10" fmla="*/ 9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9" y="0"/>
                  </a:moveTo>
                  <a:lnTo>
                    <a:pt x="0" y="4"/>
                  </a:lnTo>
                  <a:lnTo>
                    <a:pt x="4" y="16"/>
                  </a:lnTo>
                  <a:lnTo>
                    <a:pt x="12" y="19"/>
                  </a:lnTo>
                  <a:lnTo>
                    <a:pt x="16" y="16"/>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53" name="Freeform 52"/>
            <p:cNvSpPr>
              <a:spLocks/>
            </p:cNvSpPr>
            <p:nvPr/>
          </p:nvSpPr>
          <p:spPr bwMode="auto">
            <a:xfrm>
              <a:off x="3199" y="1270"/>
              <a:ext cx="24" cy="20"/>
            </a:xfrm>
            <a:custGeom>
              <a:avLst/>
              <a:gdLst>
                <a:gd name="T0" fmla="*/ 19 w 24"/>
                <a:gd name="T1" fmla="*/ 0 h 20"/>
                <a:gd name="T2" fmla="*/ 0 w 24"/>
                <a:gd name="T3" fmla="*/ 9 h 20"/>
                <a:gd name="T4" fmla="*/ 0 w 24"/>
                <a:gd name="T5" fmla="*/ 19 h 20"/>
                <a:gd name="T6" fmla="*/ 2 w 24"/>
                <a:gd name="T7" fmla="*/ 19 h 20"/>
                <a:gd name="T8" fmla="*/ 23 w 24"/>
                <a:gd name="T9" fmla="*/ 9 h 20"/>
                <a:gd name="T10" fmla="*/ 19 w 24"/>
                <a:gd name="T11" fmla="*/ 0 h 20"/>
              </a:gdLst>
              <a:ahLst/>
              <a:cxnLst>
                <a:cxn ang="0">
                  <a:pos x="T0" y="T1"/>
                </a:cxn>
                <a:cxn ang="0">
                  <a:pos x="T2" y="T3"/>
                </a:cxn>
                <a:cxn ang="0">
                  <a:pos x="T4" y="T5"/>
                </a:cxn>
                <a:cxn ang="0">
                  <a:pos x="T6" y="T7"/>
                </a:cxn>
                <a:cxn ang="0">
                  <a:pos x="T8" y="T9"/>
                </a:cxn>
                <a:cxn ang="0">
                  <a:pos x="T10" y="T11"/>
                </a:cxn>
              </a:cxnLst>
              <a:rect l="0" t="0" r="r" b="b"/>
              <a:pathLst>
                <a:path w="24" h="20">
                  <a:moveTo>
                    <a:pt x="19" y="0"/>
                  </a:moveTo>
                  <a:lnTo>
                    <a:pt x="0" y="9"/>
                  </a:lnTo>
                  <a:lnTo>
                    <a:pt x="0" y="19"/>
                  </a:lnTo>
                  <a:lnTo>
                    <a:pt x="2" y="19"/>
                  </a:lnTo>
                  <a:lnTo>
                    <a:pt x="23" y="9"/>
                  </a:lnTo>
                  <a:lnTo>
                    <a:pt x="1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54" name="Freeform 53"/>
            <p:cNvSpPr>
              <a:spLocks/>
            </p:cNvSpPr>
            <p:nvPr/>
          </p:nvSpPr>
          <p:spPr bwMode="auto">
            <a:xfrm>
              <a:off x="4972" y="1253"/>
              <a:ext cx="31" cy="31"/>
            </a:xfrm>
            <a:custGeom>
              <a:avLst/>
              <a:gdLst>
                <a:gd name="T0" fmla="*/ 4 w 31"/>
                <a:gd name="T1" fmla="*/ 0 h 31"/>
                <a:gd name="T2" fmla="*/ 0 w 31"/>
                <a:gd name="T3" fmla="*/ 2 h 31"/>
                <a:gd name="T4" fmla="*/ 0 w 31"/>
                <a:gd name="T5" fmla="*/ 26 h 31"/>
                <a:gd name="T6" fmla="*/ 16 w 31"/>
                <a:gd name="T7" fmla="*/ 31 h 31"/>
                <a:gd name="T8" fmla="*/ 31 w 31"/>
                <a:gd name="T9" fmla="*/ 21 h 31"/>
                <a:gd name="T10" fmla="*/ 28 w 31"/>
                <a:gd name="T11" fmla="*/ 9 h 31"/>
                <a:gd name="T12" fmla="*/ 4 w 31"/>
                <a:gd name="T13" fmla="*/ 0 h 31"/>
              </a:gdLst>
              <a:ahLst/>
              <a:cxnLst>
                <a:cxn ang="0">
                  <a:pos x="T0" y="T1"/>
                </a:cxn>
                <a:cxn ang="0">
                  <a:pos x="T2" y="T3"/>
                </a:cxn>
                <a:cxn ang="0">
                  <a:pos x="T4" y="T5"/>
                </a:cxn>
                <a:cxn ang="0">
                  <a:pos x="T6" y="T7"/>
                </a:cxn>
                <a:cxn ang="0">
                  <a:pos x="T8" y="T9"/>
                </a:cxn>
                <a:cxn ang="0">
                  <a:pos x="T10" y="T11"/>
                </a:cxn>
                <a:cxn ang="0">
                  <a:pos x="T12" y="T13"/>
                </a:cxn>
              </a:cxnLst>
              <a:rect l="0" t="0" r="r" b="b"/>
              <a:pathLst>
                <a:path w="31" h="31">
                  <a:moveTo>
                    <a:pt x="4" y="0"/>
                  </a:moveTo>
                  <a:lnTo>
                    <a:pt x="0" y="2"/>
                  </a:lnTo>
                  <a:lnTo>
                    <a:pt x="0" y="26"/>
                  </a:lnTo>
                  <a:lnTo>
                    <a:pt x="16" y="31"/>
                  </a:lnTo>
                  <a:lnTo>
                    <a:pt x="31" y="21"/>
                  </a:lnTo>
                  <a:lnTo>
                    <a:pt x="28" y="9"/>
                  </a:lnTo>
                  <a:lnTo>
                    <a:pt x="4" y="0"/>
                  </a:lnTo>
                </a:path>
              </a:pathLst>
            </a:custGeom>
            <a:solidFill>
              <a:srgbClr val="545454"/>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55" name="Freeform 54"/>
            <p:cNvSpPr>
              <a:spLocks/>
            </p:cNvSpPr>
            <p:nvPr/>
          </p:nvSpPr>
          <p:spPr bwMode="auto">
            <a:xfrm>
              <a:off x="4967" y="1275"/>
              <a:ext cx="24" cy="20"/>
            </a:xfrm>
            <a:custGeom>
              <a:avLst/>
              <a:gdLst>
                <a:gd name="T0" fmla="*/ 7 w 24"/>
                <a:gd name="T1" fmla="*/ 0 h 20"/>
                <a:gd name="T2" fmla="*/ 0 w 24"/>
                <a:gd name="T3" fmla="*/ 4 h 20"/>
                <a:gd name="T4" fmla="*/ 0 w 24"/>
                <a:gd name="T5" fmla="*/ 9 h 20"/>
                <a:gd name="T6" fmla="*/ 19 w 24"/>
                <a:gd name="T7" fmla="*/ 14 h 20"/>
                <a:gd name="T8" fmla="*/ 23 w 24"/>
                <a:gd name="T9" fmla="*/ 4 h 20"/>
                <a:gd name="T10" fmla="*/ 7 w 24"/>
                <a:gd name="T11" fmla="*/ 0 h 20"/>
              </a:gdLst>
              <a:ahLst/>
              <a:cxnLst>
                <a:cxn ang="0">
                  <a:pos x="T0" y="T1"/>
                </a:cxn>
                <a:cxn ang="0">
                  <a:pos x="T2" y="T3"/>
                </a:cxn>
                <a:cxn ang="0">
                  <a:pos x="T4" y="T5"/>
                </a:cxn>
                <a:cxn ang="0">
                  <a:pos x="T6" y="T7"/>
                </a:cxn>
                <a:cxn ang="0">
                  <a:pos x="T8" y="T9"/>
                </a:cxn>
                <a:cxn ang="0">
                  <a:pos x="T10" y="T11"/>
                </a:cxn>
              </a:cxnLst>
              <a:rect l="0" t="0" r="r" b="b"/>
              <a:pathLst>
                <a:path w="24" h="20">
                  <a:moveTo>
                    <a:pt x="7" y="0"/>
                  </a:moveTo>
                  <a:lnTo>
                    <a:pt x="0" y="4"/>
                  </a:lnTo>
                  <a:lnTo>
                    <a:pt x="0" y="9"/>
                  </a:lnTo>
                  <a:lnTo>
                    <a:pt x="19" y="14"/>
                  </a:lnTo>
                  <a:lnTo>
                    <a:pt x="23" y="4"/>
                  </a:lnTo>
                  <a:lnTo>
                    <a:pt x="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56" name="Freeform 55"/>
            <p:cNvSpPr>
              <a:spLocks/>
            </p:cNvSpPr>
            <p:nvPr/>
          </p:nvSpPr>
          <p:spPr bwMode="auto">
            <a:xfrm>
              <a:off x="4967" y="1251"/>
              <a:ext cx="20" cy="29"/>
            </a:xfrm>
            <a:custGeom>
              <a:avLst/>
              <a:gdLst>
                <a:gd name="T0" fmla="*/ 2 w 20"/>
                <a:gd name="T1" fmla="*/ 0 h 29"/>
                <a:gd name="T2" fmla="*/ 0 w 20"/>
                <a:gd name="T3" fmla="*/ 2 h 29"/>
                <a:gd name="T4" fmla="*/ 0 w 20"/>
                <a:gd name="T5" fmla="*/ 28 h 29"/>
                <a:gd name="T6" fmla="*/ 9 w 20"/>
                <a:gd name="T7" fmla="*/ 28 h 29"/>
                <a:gd name="T8" fmla="*/ 9 w 20"/>
                <a:gd name="T9" fmla="*/ 4 h 29"/>
                <a:gd name="T10" fmla="*/ 2 w 20"/>
                <a:gd name="T11" fmla="*/ 0 h 29"/>
              </a:gdLst>
              <a:ahLst/>
              <a:cxnLst>
                <a:cxn ang="0">
                  <a:pos x="T0" y="T1"/>
                </a:cxn>
                <a:cxn ang="0">
                  <a:pos x="T2" y="T3"/>
                </a:cxn>
                <a:cxn ang="0">
                  <a:pos x="T4" y="T5"/>
                </a:cxn>
                <a:cxn ang="0">
                  <a:pos x="T6" y="T7"/>
                </a:cxn>
                <a:cxn ang="0">
                  <a:pos x="T8" y="T9"/>
                </a:cxn>
                <a:cxn ang="0">
                  <a:pos x="T10" y="T11"/>
                </a:cxn>
              </a:cxnLst>
              <a:rect l="0" t="0" r="r" b="b"/>
              <a:pathLst>
                <a:path w="20" h="29">
                  <a:moveTo>
                    <a:pt x="2" y="0"/>
                  </a:moveTo>
                  <a:lnTo>
                    <a:pt x="0" y="2"/>
                  </a:lnTo>
                  <a:lnTo>
                    <a:pt x="0" y="28"/>
                  </a:lnTo>
                  <a:lnTo>
                    <a:pt x="9" y="28"/>
                  </a:lnTo>
                  <a:lnTo>
                    <a:pt x="9" y="4"/>
                  </a:lnTo>
                  <a:lnTo>
                    <a:pt x="2"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57" name="Freeform 56"/>
            <p:cNvSpPr>
              <a:spLocks/>
            </p:cNvSpPr>
            <p:nvPr/>
          </p:nvSpPr>
          <p:spPr bwMode="auto">
            <a:xfrm>
              <a:off x="4970" y="1249"/>
              <a:ext cx="20" cy="20"/>
            </a:xfrm>
            <a:custGeom>
              <a:avLst/>
              <a:gdLst>
                <a:gd name="T0" fmla="*/ 9 w 20"/>
                <a:gd name="T1" fmla="*/ 0 h 20"/>
                <a:gd name="T2" fmla="*/ 7 w 20"/>
                <a:gd name="T3" fmla="*/ 0 h 20"/>
                <a:gd name="T4" fmla="*/ 0 w 20"/>
                <a:gd name="T5" fmla="*/ 2 h 20"/>
                <a:gd name="T6" fmla="*/ 4 w 20"/>
                <a:gd name="T7" fmla="*/ 11 h 20"/>
                <a:gd name="T8" fmla="*/ 9 w 20"/>
                <a:gd name="T9" fmla="*/ 9 h 20"/>
                <a:gd name="T10" fmla="*/ 9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9" y="0"/>
                  </a:moveTo>
                  <a:lnTo>
                    <a:pt x="7" y="0"/>
                  </a:lnTo>
                  <a:lnTo>
                    <a:pt x="0" y="2"/>
                  </a:lnTo>
                  <a:lnTo>
                    <a:pt x="4" y="11"/>
                  </a:lnTo>
                  <a:lnTo>
                    <a:pt x="9" y="9"/>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58" name="Freeform 57"/>
            <p:cNvSpPr>
              <a:spLocks/>
            </p:cNvSpPr>
            <p:nvPr/>
          </p:nvSpPr>
          <p:spPr bwMode="auto">
            <a:xfrm>
              <a:off x="4975" y="1249"/>
              <a:ext cx="31" cy="20"/>
            </a:xfrm>
            <a:custGeom>
              <a:avLst/>
              <a:gdLst>
                <a:gd name="T0" fmla="*/ 4 w 31"/>
                <a:gd name="T1" fmla="*/ 0 h 20"/>
                <a:gd name="T2" fmla="*/ 0 w 31"/>
                <a:gd name="T3" fmla="*/ 9 h 20"/>
                <a:gd name="T4" fmla="*/ 24 w 31"/>
                <a:gd name="T5" fmla="*/ 19 h 20"/>
                <a:gd name="T6" fmla="*/ 31 w 31"/>
                <a:gd name="T7" fmla="*/ 14 h 20"/>
                <a:gd name="T8" fmla="*/ 31 w 31"/>
                <a:gd name="T9" fmla="*/ 11 h 20"/>
                <a:gd name="T10" fmla="*/ 4 w 31"/>
                <a:gd name="T11" fmla="*/ 0 h 20"/>
              </a:gdLst>
              <a:ahLst/>
              <a:cxnLst>
                <a:cxn ang="0">
                  <a:pos x="T0" y="T1"/>
                </a:cxn>
                <a:cxn ang="0">
                  <a:pos x="T2" y="T3"/>
                </a:cxn>
                <a:cxn ang="0">
                  <a:pos x="T4" y="T5"/>
                </a:cxn>
                <a:cxn ang="0">
                  <a:pos x="T6" y="T7"/>
                </a:cxn>
                <a:cxn ang="0">
                  <a:pos x="T8" y="T9"/>
                </a:cxn>
                <a:cxn ang="0">
                  <a:pos x="T10" y="T11"/>
                </a:cxn>
              </a:cxnLst>
              <a:rect l="0" t="0" r="r" b="b"/>
              <a:pathLst>
                <a:path w="31" h="20">
                  <a:moveTo>
                    <a:pt x="4" y="0"/>
                  </a:moveTo>
                  <a:lnTo>
                    <a:pt x="0" y="9"/>
                  </a:lnTo>
                  <a:lnTo>
                    <a:pt x="24" y="19"/>
                  </a:lnTo>
                  <a:lnTo>
                    <a:pt x="31" y="14"/>
                  </a:lnTo>
                  <a:lnTo>
                    <a:pt x="31" y="11"/>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59" name="Freeform 58"/>
            <p:cNvSpPr>
              <a:spLocks/>
            </p:cNvSpPr>
            <p:nvPr/>
          </p:nvSpPr>
          <p:spPr bwMode="auto">
            <a:xfrm>
              <a:off x="4996" y="1263"/>
              <a:ext cx="20" cy="20"/>
            </a:xfrm>
            <a:custGeom>
              <a:avLst/>
              <a:gdLst>
                <a:gd name="T0" fmla="*/ 9 w 20"/>
                <a:gd name="T1" fmla="*/ 0 h 20"/>
                <a:gd name="T2" fmla="*/ 0 w 20"/>
                <a:gd name="T3" fmla="*/ 0 h 20"/>
                <a:gd name="T4" fmla="*/ 2 w 20"/>
                <a:gd name="T5" fmla="*/ 12 h 20"/>
                <a:gd name="T6" fmla="*/ 9 w 20"/>
                <a:gd name="T7" fmla="*/ 16 h 20"/>
                <a:gd name="T8" fmla="*/ 11 w 20"/>
                <a:gd name="T9" fmla="*/ 14 h 20"/>
                <a:gd name="T10" fmla="*/ 9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9" y="0"/>
                  </a:moveTo>
                  <a:lnTo>
                    <a:pt x="0" y="0"/>
                  </a:lnTo>
                  <a:lnTo>
                    <a:pt x="2" y="12"/>
                  </a:lnTo>
                  <a:lnTo>
                    <a:pt x="9" y="16"/>
                  </a:lnTo>
                  <a:lnTo>
                    <a:pt x="11" y="14"/>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60" name="Freeform 59"/>
            <p:cNvSpPr>
              <a:spLocks/>
            </p:cNvSpPr>
            <p:nvPr/>
          </p:nvSpPr>
          <p:spPr bwMode="auto">
            <a:xfrm>
              <a:off x="4987" y="1270"/>
              <a:ext cx="20" cy="20"/>
            </a:xfrm>
            <a:custGeom>
              <a:avLst/>
              <a:gdLst>
                <a:gd name="T0" fmla="*/ 14 w 20"/>
                <a:gd name="T1" fmla="*/ 0 h 20"/>
                <a:gd name="T2" fmla="*/ 0 w 20"/>
                <a:gd name="T3" fmla="*/ 9 h 20"/>
                <a:gd name="T4" fmla="*/ 0 w 20"/>
                <a:gd name="T5" fmla="*/ 19 h 20"/>
                <a:gd name="T6" fmla="*/ 2 w 20"/>
                <a:gd name="T7" fmla="*/ 19 h 20"/>
                <a:gd name="T8" fmla="*/ 19 w 20"/>
                <a:gd name="T9" fmla="*/ 9 h 20"/>
                <a:gd name="T10" fmla="*/ 14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14" y="0"/>
                  </a:moveTo>
                  <a:lnTo>
                    <a:pt x="0" y="9"/>
                  </a:lnTo>
                  <a:lnTo>
                    <a:pt x="0" y="19"/>
                  </a:lnTo>
                  <a:lnTo>
                    <a:pt x="2" y="19"/>
                  </a:lnTo>
                  <a:lnTo>
                    <a:pt x="19" y="9"/>
                  </a:lnTo>
                  <a:lnTo>
                    <a:pt x="1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61" name="Freeform 60"/>
            <p:cNvSpPr>
              <a:spLocks/>
            </p:cNvSpPr>
            <p:nvPr/>
          </p:nvSpPr>
          <p:spPr bwMode="auto">
            <a:xfrm>
              <a:off x="1399" y="1143"/>
              <a:ext cx="40" cy="38"/>
            </a:xfrm>
            <a:custGeom>
              <a:avLst/>
              <a:gdLst>
                <a:gd name="T0" fmla="*/ 23 w 40"/>
                <a:gd name="T1" fmla="*/ 0 h 38"/>
                <a:gd name="T2" fmla="*/ 9 w 40"/>
                <a:gd name="T3" fmla="*/ 4 h 38"/>
                <a:gd name="T4" fmla="*/ 4 w 40"/>
                <a:gd name="T5" fmla="*/ 9 h 38"/>
                <a:gd name="T6" fmla="*/ 0 w 40"/>
                <a:gd name="T7" fmla="*/ 19 h 38"/>
                <a:gd name="T8" fmla="*/ 0 w 40"/>
                <a:gd name="T9" fmla="*/ 33 h 38"/>
                <a:gd name="T10" fmla="*/ 19 w 40"/>
                <a:gd name="T11" fmla="*/ 38 h 38"/>
                <a:gd name="T12" fmla="*/ 40 w 40"/>
                <a:gd name="T13" fmla="*/ 28 h 38"/>
                <a:gd name="T14" fmla="*/ 40 w 40"/>
                <a:gd name="T15" fmla="*/ 24 h 38"/>
                <a:gd name="T16" fmla="*/ 36 w 40"/>
                <a:gd name="T17" fmla="*/ 14 h 38"/>
                <a:gd name="T18" fmla="*/ 23 w 40"/>
                <a:gd name="T19" fmla="*/ 0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0" h="38">
                  <a:moveTo>
                    <a:pt x="23" y="0"/>
                  </a:moveTo>
                  <a:lnTo>
                    <a:pt x="9" y="4"/>
                  </a:lnTo>
                  <a:lnTo>
                    <a:pt x="4" y="9"/>
                  </a:lnTo>
                  <a:lnTo>
                    <a:pt x="0" y="19"/>
                  </a:lnTo>
                  <a:lnTo>
                    <a:pt x="0" y="33"/>
                  </a:lnTo>
                  <a:lnTo>
                    <a:pt x="19" y="38"/>
                  </a:lnTo>
                  <a:lnTo>
                    <a:pt x="40" y="28"/>
                  </a:lnTo>
                  <a:lnTo>
                    <a:pt x="40" y="24"/>
                  </a:lnTo>
                  <a:lnTo>
                    <a:pt x="36" y="14"/>
                  </a:lnTo>
                  <a:lnTo>
                    <a:pt x="23" y="0"/>
                  </a:lnTo>
                </a:path>
              </a:pathLst>
            </a:custGeom>
            <a:solidFill>
              <a:srgbClr val="545454"/>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62" name="Freeform 61"/>
            <p:cNvSpPr>
              <a:spLocks/>
            </p:cNvSpPr>
            <p:nvPr/>
          </p:nvSpPr>
          <p:spPr bwMode="auto">
            <a:xfrm>
              <a:off x="1394" y="1172"/>
              <a:ext cx="24" cy="20"/>
            </a:xfrm>
            <a:custGeom>
              <a:avLst/>
              <a:gdLst>
                <a:gd name="T0" fmla="*/ 4 w 24"/>
                <a:gd name="T1" fmla="*/ 0 h 20"/>
                <a:gd name="T2" fmla="*/ 0 w 24"/>
                <a:gd name="T3" fmla="*/ 4 h 20"/>
                <a:gd name="T4" fmla="*/ 0 w 24"/>
                <a:gd name="T5" fmla="*/ 9 h 20"/>
                <a:gd name="T6" fmla="*/ 24 w 24"/>
                <a:gd name="T7" fmla="*/ 14 h 20"/>
                <a:gd name="T8" fmla="*/ 24 w 24"/>
                <a:gd name="T9" fmla="*/ 4 h 20"/>
                <a:gd name="T10" fmla="*/ 4 w 24"/>
                <a:gd name="T11" fmla="*/ 0 h 20"/>
              </a:gdLst>
              <a:ahLst/>
              <a:cxnLst>
                <a:cxn ang="0">
                  <a:pos x="T0" y="T1"/>
                </a:cxn>
                <a:cxn ang="0">
                  <a:pos x="T2" y="T3"/>
                </a:cxn>
                <a:cxn ang="0">
                  <a:pos x="T4" y="T5"/>
                </a:cxn>
                <a:cxn ang="0">
                  <a:pos x="T6" y="T7"/>
                </a:cxn>
                <a:cxn ang="0">
                  <a:pos x="T8" y="T9"/>
                </a:cxn>
                <a:cxn ang="0">
                  <a:pos x="T10" y="T11"/>
                </a:cxn>
              </a:cxnLst>
              <a:rect l="0" t="0" r="r" b="b"/>
              <a:pathLst>
                <a:path w="24" h="20">
                  <a:moveTo>
                    <a:pt x="4" y="0"/>
                  </a:moveTo>
                  <a:lnTo>
                    <a:pt x="0" y="4"/>
                  </a:lnTo>
                  <a:lnTo>
                    <a:pt x="0" y="9"/>
                  </a:lnTo>
                  <a:lnTo>
                    <a:pt x="24" y="14"/>
                  </a:lnTo>
                  <a:lnTo>
                    <a:pt x="24" y="4"/>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63" name="Freeform 62"/>
            <p:cNvSpPr>
              <a:spLocks/>
            </p:cNvSpPr>
            <p:nvPr/>
          </p:nvSpPr>
          <p:spPr bwMode="auto">
            <a:xfrm>
              <a:off x="1394" y="1160"/>
              <a:ext cx="20" cy="20"/>
            </a:xfrm>
            <a:custGeom>
              <a:avLst/>
              <a:gdLst>
                <a:gd name="T0" fmla="*/ 0 w 20"/>
                <a:gd name="T1" fmla="*/ 0 h 20"/>
                <a:gd name="T2" fmla="*/ 0 w 20"/>
                <a:gd name="T3" fmla="*/ 16 h 20"/>
                <a:gd name="T4" fmla="*/ 9 w 20"/>
                <a:gd name="T5" fmla="*/ 16 h 20"/>
                <a:gd name="T6" fmla="*/ 9 w 20"/>
                <a:gd name="T7" fmla="*/ 2 h 20"/>
                <a:gd name="T8" fmla="*/ 0 w 20"/>
                <a:gd name="T9" fmla="*/ 0 h 20"/>
              </a:gdLst>
              <a:ahLst/>
              <a:cxnLst>
                <a:cxn ang="0">
                  <a:pos x="T0" y="T1"/>
                </a:cxn>
                <a:cxn ang="0">
                  <a:pos x="T2" y="T3"/>
                </a:cxn>
                <a:cxn ang="0">
                  <a:pos x="T4" y="T5"/>
                </a:cxn>
                <a:cxn ang="0">
                  <a:pos x="T6" y="T7"/>
                </a:cxn>
                <a:cxn ang="0">
                  <a:pos x="T8" y="T9"/>
                </a:cxn>
              </a:cxnLst>
              <a:rect l="0" t="0" r="r" b="b"/>
              <a:pathLst>
                <a:path w="20" h="20">
                  <a:moveTo>
                    <a:pt x="0" y="0"/>
                  </a:moveTo>
                  <a:lnTo>
                    <a:pt x="0" y="16"/>
                  </a:lnTo>
                  <a:lnTo>
                    <a:pt x="9" y="16"/>
                  </a:lnTo>
                  <a:lnTo>
                    <a:pt x="9" y="2"/>
                  </a:lnTo>
                  <a:lnTo>
                    <a:pt x="0"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64" name="Freeform 63"/>
            <p:cNvSpPr>
              <a:spLocks/>
            </p:cNvSpPr>
            <p:nvPr/>
          </p:nvSpPr>
          <p:spPr bwMode="auto">
            <a:xfrm>
              <a:off x="1394" y="1150"/>
              <a:ext cx="20" cy="20"/>
            </a:xfrm>
            <a:custGeom>
              <a:avLst/>
              <a:gdLst>
                <a:gd name="T0" fmla="*/ 7 w 20"/>
                <a:gd name="T1" fmla="*/ 0 h 20"/>
                <a:gd name="T2" fmla="*/ 4 w 20"/>
                <a:gd name="T3" fmla="*/ 0 h 20"/>
                <a:gd name="T4" fmla="*/ 0 w 20"/>
                <a:gd name="T5" fmla="*/ 9 h 20"/>
                <a:gd name="T6" fmla="*/ 9 w 20"/>
                <a:gd name="T7" fmla="*/ 14 h 20"/>
                <a:gd name="T8" fmla="*/ 14 w 20"/>
                <a:gd name="T9" fmla="*/ 4 h 20"/>
                <a:gd name="T10" fmla="*/ 7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7" y="0"/>
                  </a:moveTo>
                  <a:lnTo>
                    <a:pt x="4" y="0"/>
                  </a:lnTo>
                  <a:lnTo>
                    <a:pt x="0" y="9"/>
                  </a:lnTo>
                  <a:lnTo>
                    <a:pt x="9" y="14"/>
                  </a:lnTo>
                  <a:lnTo>
                    <a:pt x="14" y="4"/>
                  </a:lnTo>
                  <a:lnTo>
                    <a:pt x="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65" name="Freeform 64"/>
            <p:cNvSpPr>
              <a:spLocks/>
            </p:cNvSpPr>
            <p:nvPr/>
          </p:nvSpPr>
          <p:spPr bwMode="auto">
            <a:xfrm>
              <a:off x="1401" y="1143"/>
              <a:ext cx="20" cy="20"/>
            </a:xfrm>
            <a:custGeom>
              <a:avLst/>
              <a:gdLst>
                <a:gd name="T0" fmla="*/ 4 w 20"/>
                <a:gd name="T1" fmla="*/ 0 h 20"/>
                <a:gd name="T2" fmla="*/ 0 w 20"/>
                <a:gd name="T3" fmla="*/ 7 h 20"/>
                <a:gd name="T4" fmla="*/ 4 w 20"/>
                <a:gd name="T5" fmla="*/ 12 h 20"/>
                <a:gd name="T6" fmla="*/ 9 w 20"/>
                <a:gd name="T7" fmla="*/ 7 h 20"/>
                <a:gd name="T8" fmla="*/ 4 w 20"/>
                <a:gd name="T9" fmla="*/ 0 h 20"/>
              </a:gdLst>
              <a:ahLst/>
              <a:cxnLst>
                <a:cxn ang="0">
                  <a:pos x="T0" y="T1"/>
                </a:cxn>
                <a:cxn ang="0">
                  <a:pos x="T2" y="T3"/>
                </a:cxn>
                <a:cxn ang="0">
                  <a:pos x="T4" y="T5"/>
                </a:cxn>
                <a:cxn ang="0">
                  <a:pos x="T6" y="T7"/>
                </a:cxn>
                <a:cxn ang="0">
                  <a:pos x="T8" y="T9"/>
                </a:cxn>
              </a:cxnLst>
              <a:rect l="0" t="0" r="r" b="b"/>
              <a:pathLst>
                <a:path w="20" h="20">
                  <a:moveTo>
                    <a:pt x="4" y="0"/>
                  </a:moveTo>
                  <a:lnTo>
                    <a:pt x="0" y="7"/>
                  </a:lnTo>
                  <a:lnTo>
                    <a:pt x="4" y="12"/>
                  </a:lnTo>
                  <a:lnTo>
                    <a:pt x="9" y="7"/>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66" name="Freeform 65"/>
            <p:cNvSpPr>
              <a:spLocks/>
            </p:cNvSpPr>
            <p:nvPr/>
          </p:nvSpPr>
          <p:spPr bwMode="auto">
            <a:xfrm>
              <a:off x="1406" y="1138"/>
              <a:ext cx="21" cy="20"/>
            </a:xfrm>
            <a:custGeom>
              <a:avLst/>
              <a:gdLst>
                <a:gd name="T0" fmla="*/ 19 w 21"/>
                <a:gd name="T1" fmla="*/ 0 h 20"/>
                <a:gd name="T2" fmla="*/ 0 w 21"/>
                <a:gd name="T3" fmla="*/ 4 h 20"/>
                <a:gd name="T4" fmla="*/ 4 w 21"/>
                <a:gd name="T5" fmla="*/ 14 h 20"/>
                <a:gd name="T6" fmla="*/ 19 w 21"/>
                <a:gd name="T7" fmla="*/ 9 h 20"/>
                <a:gd name="T8" fmla="*/ 21 w 21"/>
                <a:gd name="T9" fmla="*/ 2 h 20"/>
                <a:gd name="T10" fmla="*/ 19 w 21"/>
                <a:gd name="T11" fmla="*/ 0 h 20"/>
              </a:gdLst>
              <a:ahLst/>
              <a:cxnLst>
                <a:cxn ang="0">
                  <a:pos x="T0" y="T1"/>
                </a:cxn>
                <a:cxn ang="0">
                  <a:pos x="T2" y="T3"/>
                </a:cxn>
                <a:cxn ang="0">
                  <a:pos x="T4" y="T5"/>
                </a:cxn>
                <a:cxn ang="0">
                  <a:pos x="T6" y="T7"/>
                </a:cxn>
                <a:cxn ang="0">
                  <a:pos x="T8" y="T9"/>
                </a:cxn>
                <a:cxn ang="0">
                  <a:pos x="T10" y="T11"/>
                </a:cxn>
              </a:cxnLst>
              <a:rect l="0" t="0" r="r" b="b"/>
              <a:pathLst>
                <a:path w="21" h="20">
                  <a:moveTo>
                    <a:pt x="19" y="0"/>
                  </a:moveTo>
                  <a:lnTo>
                    <a:pt x="0" y="4"/>
                  </a:lnTo>
                  <a:lnTo>
                    <a:pt x="4" y="14"/>
                  </a:lnTo>
                  <a:lnTo>
                    <a:pt x="19" y="9"/>
                  </a:lnTo>
                  <a:lnTo>
                    <a:pt x="21" y="2"/>
                  </a:lnTo>
                  <a:lnTo>
                    <a:pt x="1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67" name="Freeform 66"/>
            <p:cNvSpPr>
              <a:spLocks/>
            </p:cNvSpPr>
            <p:nvPr/>
          </p:nvSpPr>
          <p:spPr bwMode="auto">
            <a:xfrm>
              <a:off x="1418" y="1140"/>
              <a:ext cx="21" cy="20"/>
            </a:xfrm>
            <a:custGeom>
              <a:avLst/>
              <a:gdLst>
                <a:gd name="T0" fmla="*/ 9 w 21"/>
                <a:gd name="T1" fmla="*/ 0 h 20"/>
                <a:gd name="T2" fmla="*/ 0 w 21"/>
                <a:gd name="T3" fmla="*/ 4 h 20"/>
                <a:gd name="T4" fmla="*/ 11 w 21"/>
                <a:gd name="T5" fmla="*/ 19 h 20"/>
                <a:gd name="T6" fmla="*/ 21 w 21"/>
                <a:gd name="T7" fmla="*/ 14 h 20"/>
                <a:gd name="T8" fmla="*/ 9 w 21"/>
                <a:gd name="T9" fmla="*/ 0 h 20"/>
              </a:gdLst>
              <a:ahLst/>
              <a:cxnLst>
                <a:cxn ang="0">
                  <a:pos x="T0" y="T1"/>
                </a:cxn>
                <a:cxn ang="0">
                  <a:pos x="T2" y="T3"/>
                </a:cxn>
                <a:cxn ang="0">
                  <a:pos x="T4" y="T5"/>
                </a:cxn>
                <a:cxn ang="0">
                  <a:pos x="T6" y="T7"/>
                </a:cxn>
                <a:cxn ang="0">
                  <a:pos x="T8" y="T9"/>
                </a:cxn>
              </a:cxnLst>
              <a:rect l="0" t="0" r="r" b="b"/>
              <a:pathLst>
                <a:path w="21" h="20">
                  <a:moveTo>
                    <a:pt x="9" y="0"/>
                  </a:moveTo>
                  <a:lnTo>
                    <a:pt x="0" y="4"/>
                  </a:lnTo>
                  <a:lnTo>
                    <a:pt x="11" y="19"/>
                  </a:lnTo>
                  <a:lnTo>
                    <a:pt x="21" y="14"/>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68" name="Freeform 67"/>
            <p:cNvSpPr>
              <a:spLocks/>
            </p:cNvSpPr>
            <p:nvPr/>
          </p:nvSpPr>
          <p:spPr bwMode="auto">
            <a:xfrm>
              <a:off x="1430" y="1155"/>
              <a:ext cx="20" cy="20"/>
            </a:xfrm>
            <a:custGeom>
              <a:avLst/>
              <a:gdLst>
                <a:gd name="T0" fmla="*/ 9 w 20"/>
                <a:gd name="T1" fmla="*/ 0 h 20"/>
                <a:gd name="T2" fmla="*/ 0 w 20"/>
                <a:gd name="T3" fmla="*/ 4 h 20"/>
                <a:gd name="T4" fmla="*/ 4 w 20"/>
                <a:gd name="T5" fmla="*/ 14 h 20"/>
                <a:gd name="T6" fmla="*/ 14 w 20"/>
                <a:gd name="T7" fmla="*/ 12 h 20"/>
                <a:gd name="T8" fmla="*/ 9 w 20"/>
                <a:gd name="T9" fmla="*/ 0 h 20"/>
              </a:gdLst>
              <a:ahLst/>
              <a:cxnLst>
                <a:cxn ang="0">
                  <a:pos x="T0" y="T1"/>
                </a:cxn>
                <a:cxn ang="0">
                  <a:pos x="T2" y="T3"/>
                </a:cxn>
                <a:cxn ang="0">
                  <a:pos x="T4" y="T5"/>
                </a:cxn>
                <a:cxn ang="0">
                  <a:pos x="T6" y="T7"/>
                </a:cxn>
                <a:cxn ang="0">
                  <a:pos x="T8" y="T9"/>
                </a:cxn>
              </a:cxnLst>
              <a:rect l="0" t="0" r="r" b="b"/>
              <a:pathLst>
                <a:path w="20" h="20">
                  <a:moveTo>
                    <a:pt x="9" y="0"/>
                  </a:moveTo>
                  <a:lnTo>
                    <a:pt x="0" y="4"/>
                  </a:lnTo>
                  <a:lnTo>
                    <a:pt x="4" y="14"/>
                  </a:lnTo>
                  <a:lnTo>
                    <a:pt x="14" y="12"/>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69" name="Freeform 68"/>
            <p:cNvSpPr>
              <a:spLocks/>
            </p:cNvSpPr>
            <p:nvPr/>
          </p:nvSpPr>
          <p:spPr bwMode="auto">
            <a:xfrm>
              <a:off x="1435" y="1167"/>
              <a:ext cx="20" cy="20"/>
            </a:xfrm>
            <a:custGeom>
              <a:avLst/>
              <a:gdLst>
                <a:gd name="T0" fmla="*/ 9 w 20"/>
                <a:gd name="T1" fmla="*/ 0 h 20"/>
                <a:gd name="T2" fmla="*/ 0 w 20"/>
                <a:gd name="T3" fmla="*/ 0 h 20"/>
                <a:gd name="T4" fmla="*/ 0 w 20"/>
                <a:gd name="T5" fmla="*/ 4 h 20"/>
                <a:gd name="T6" fmla="*/ 7 w 20"/>
                <a:gd name="T7" fmla="*/ 9 h 20"/>
                <a:gd name="T8" fmla="*/ 9 w 20"/>
                <a:gd name="T9" fmla="*/ 7 h 20"/>
                <a:gd name="T10" fmla="*/ 9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9" y="0"/>
                  </a:moveTo>
                  <a:lnTo>
                    <a:pt x="0" y="0"/>
                  </a:lnTo>
                  <a:lnTo>
                    <a:pt x="0" y="4"/>
                  </a:lnTo>
                  <a:lnTo>
                    <a:pt x="7" y="9"/>
                  </a:lnTo>
                  <a:lnTo>
                    <a:pt x="9" y="7"/>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70" name="Freeform 69"/>
            <p:cNvSpPr>
              <a:spLocks/>
            </p:cNvSpPr>
            <p:nvPr/>
          </p:nvSpPr>
          <p:spPr bwMode="auto">
            <a:xfrm>
              <a:off x="1416" y="1167"/>
              <a:ext cx="26" cy="20"/>
            </a:xfrm>
            <a:custGeom>
              <a:avLst/>
              <a:gdLst>
                <a:gd name="T0" fmla="*/ 21 w 26"/>
                <a:gd name="T1" fmla="*/ 0 h 20"/>
                <a:gd name="T2" fmla="*/ 0 w 26"/>
                <a:gd name="T3" fmla="*/ 9 h 20"/>
                <a:gd name="T4" fmla="*/ 2 w 26"/>
                <a:gd name="T5" fmla="*/ 19 h 20"/>
                <a:gd name="T6" fmla="*/ 26 w 26"/>
                <a:gd name="T7" fmla="*/ 9 h 20"/>
                <a:gd name="T8" fmla="*/ 21 w 26"/>
                <a:gd name="T9" fmla="*/ 0 h 20"/>
              </a:gdLst>
              <a:ahLst/>
              <a:cxnLst>
                <a:cxn ang="0">
                  <a:pos x="T0" y="T1"/>
                </a:cxn>
                <a:cxn ang="0">
                  <a:pos x="T2" y="T3"/>
                </a:cxn>
                <a:cxn ang="0">
                  <a:pos x="T4" y="T5"/>
                </a:cxn>
                <a:cxn ang="0">
                  <a:pos x="T6" y="T7"/>
                </a:cxn>
                <a:cxn ang="0">
                  <a:pos x="T8" y="T9"/>
                </a:cxn>
              </a:cxnLst>
              <a:rect l="0" t="0" r="r" b="b"/>
              <a:pathLst>
                <a:path w="26" h="20">
                  <a:moveTo>
                    <a:pt x="21" y="0"/>
                  </a:moveTo>
                  <a:lnTo>
                    <a:pt x="0" y="9"/>
                  </a:lnTo>
                  <a:lnTo>
                    <a:pt x="2" y="19"/>
                  </a:lnTo>
                  <a:lnTo>
                    <a:pt x="26" y="9"/>
                  </a:lnTo>
                  <a:lnTo>
                    <a:pt x="21"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71" name="Freeform 70"/>
            <p:cNvSpPr>
              <a:spLocks/>
            </p:cNvSpPr>
            <p:nvPr/>
          </p:nvSpPr>
          <p:spPr bwMode="auto">
            <a:xfrm>
              <a:off x="3199" y="1143"/>
              <a:ext cx="43" cy="38"/>
            </a:xfrm>
            <a:custGeom>
              <a:avLst/>
              <a:gdLst>
                <a:gd name="T0" fmla="*/ 23 w 43"/>
                <a:gd name="T1" fmla="*/ 0 h 38"/>
                <a:gd name="T2" fmla="*/ 11 w 43"/>
                <a:gd name="T3" fmla="*/ 4 h 38"/>
                <a:gd name="T4" fmla="*/ 4 w 43"/>
                <a:gd name="T5" fmla="*/ 9 h 38"/>
                <a:gd name="T6" fmla="*/ 0 w 43"/>
                <a:gd name="T7" fmla="*/ 19 h 38"/>
                <a:gd name="T8" fmla="*/ 0 w 43"/>
                <a:gd name="T9" fmla="*/ 33 h 38"/>
                <a:gd name="T10" fmla="*/ 21 w 43"/>
                <a:gd name="T11" fmla="*/ 38 h 38"/>
                <a:gd name="T12" fmla="*/ 40 w 43"/>
                <a:gd name="T13" fmla="*/ 28 h 38"/>
                <a:gd name="T14" fmla="*/ 43 w 43"/>
                <a:gd name="T15" fmla="*/ 24 h 38"/>
                <a:gd name="T16" fmla="*/ 38 w 43"/>
                <a:gd name="T17" fmla="*/ 14 h 38"/>
                <a:gd name="T18" fmla="*/ 23 w 43"/>
                <a:gd name="T19" fmla="*/ 0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3" h="38">
                  <a:moveTo>
                    <a:pt x="23" y="0"/>
                  </a:moveTo>
                  <a:lnTo>
                    <a:pt x="11" y="4"/>
                  </a:lnTo>
                  <a:lnTo>
                    <a:pt x="4" y="9"/>
                  </a:lnTo>
                  <a:lnTo>
                    <a:pt x="0" y="19"/>
                  </a:lnTo>
                  <a:lnTo>
                    <a:pt x="0" y="33"/>
                  </a:lnTo>
                  <a:lnTo>
                    <a:pt x="21" y="38"/>
                  </a:lnTo>
                  <a:lnTo>
                    <a:pt x="40" y="28"/>
                  </a:lnTo>
                  <a:lnTo>
                    <a:pt x="43" y="24"/>
                  </a:lnTo>
                  <a:lnTo>
                    <a:pt x="38" y="14"/>
                  </a:lnTo>
                  <a:lnTo>
                    <a:pt x="23" y="0"/>
                  </a:lnTo>
                </a:path>
              </a:pathLst>
            </a:custGeom>
            <a:solidFill>
              <a:srgbClr val="545454"/>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72" name="Freeform 71"/>
            <p:cNvSpPr>
              <a:spLocks/>
            </p:cNvSpPr>
            <p:nvPr/>
          </p:nvSpPr>
          <p:spPr bwMode="auto">
            <a:xfrm>
              <a:off x="3194" y="1172"/>
              <a:ext cx="26" cy="20"/>
            </a:xfrm>
            <a:custGeom>
              <a:avLst/>
              <a:gdLst>
                <a:gd name="T0" fmla="*/ 4 w 26"/>
                <a:gd name="T1" fmla="*/ 0 h 20"/>
                <a:gd name="T2" fmla="*/ 0 w 26"/>
                <a:gd name="T3" fmla="*/ 4 h 20"/>
                <a:gd name="T4" fmla="*/ 0 w 26"/>
                <a:gd name="T5" fmla="*/ 9 h 20"/>
                <a:gd name="T6" fmla="*/ 26 w 26"/>
                <a:gd name="T7" fmla="*/ 14 h 20"/>
                <a:gd name="T8" fmla="*/ 26 w 26"/>
                <a:gd name="T9" fmla="*/ 4 h 20"/>
                <a:gd name="T10" fmla="*/ 4 w 26"/>
                <a:gd name="T11" fmla="*/ 0 h 20"/>
              </a:gdLst>
              <a:ahLst/>
              <a:cxnLst>
                <a:cxn ang="0">
                  <a:pos x="T0" y="T1"/>
                </a:cxn>
                <a:cxn ang="0">
                  <a:pos x="T2" y="T3"/>
                </a:cxn>
                <a:cxn ang="0">
                  <a:pos x="T4" y="T5"/>
                </a:cxn>
                <a:cxn ang="0">
                  <a:pos x="T6" y="T7"/>
                </a:cxn>
                <a:cxn ang="0">
                  <a:pos x="T8" y="T9"/>
                </a:cxn>
                <a:cxn ang="0">
                  <a:pos x="T10" y="T11"/>
                </a:cxn>
              </a:cxnLst>
              <a:rect l="0" t="0" r="r" b="b"/>
              <a:pathLst>
                <a:path w="26" h="20">
                  <a:moveTo>
                    <a:pt x="4" y="0"/>
                  </a:moveTo>
                  <a:lnTo>
                    <a:pt x="0" y="4"/>
                  </a:lnTo>
                  <a:lnTo>
                    <a:pt x="0" y="9"/>
                  </a:lnTo>
                  <a:lnTo>
                    <a:pt x="26" y="14"/>
                  </a:lnTo>
                  <a:lnTo>
                    <a:pt x="26" y="4"/>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73" name="Freeform 72"/>
            <p:cNvSpPr>
              <a:spLocks/>
            </p:cNvSpPr>
            <p:nvPr/>
          </p:nvSpPr>
          <p:spPr bwMode="auto">
            <a:xfrm>
              <a:off x="3194" y="1160"/>
              <a:ext cx="20" cy="20"/>
            </a:xfrm>
            <a:custGeom>
              <a:avLst/>
              <a:gdLst>
                <a:gd name="T0" fmla="*/ 0 w 20"/>
                <a:gd name="T1" fmla="*/ 0 h 20"/>
                <a:gd name="T2" fmla="*/ 0 w 20"/>
                <a:gd name="T3" fmla="*/ 16 h 20"/>
                <a:gd name="T4" fmla="*/ 9 w 20"/>
                <a:gd name="T5" fmla="*/ 16 h 20"/>
                <a:gd name="T6" fmla="*/ 9 w 20"/>
                <a:gd name="T7" fmla="*/ 2 h 20"/>
                <a:gd name="T8" fmla="*/ 0 w 20"/>
                <a:gd name="T9" fmla="*/ 0 h 20"/>
              </a:gdLst>
              <a:ahLst/>
              <a:cxnLst>
                <a:cxn ang="0">
                  <a:pos x="T0" y="T1"/>
                </a:cxn>
                <a:cxn ang="0">
                  <a:pos x="T2" y="T3"/>
                </a:cxn>
                <a:cxn ang="0">
                  <a:pos x="T4" y="T5"/>
                </a:cxn>
                <a:cxn ang="0">
                  <a:pos x="T6" y="T7"/>
                </a:cxn>
                <a:cxn ang="0">
                  <a:pos x="T8" y="T9"/>
                </a:cxn>
              </a:cxnLst>
              <a:rect l="0" t="0" r="r" b="b"/>
              <a:pathLst>
                <a:path w="20" h="20">
                  <a:moveTo>
                    <a:pt x="0" y="0"/>
                  </a:moveTo>
                  <a:lnTo>
                    <a:pt x="0" y="16"/>
                  </a:lnTo>
                  <a:lnTo>
                    <a:pt x="9" y="16"/>
                  </a:lnTo>
                  <a:lnTo>
                    <a:pt x="9" y="2"/>
                  </a:lnTo>
                  <a:lnTo>
                    <a:pt x="0"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74" name="Freeform 73"/>
            <p:cNvSpPr>
              <a:spLocks/>
            </p:cNvSpPr>
            <p:nvPr/>
          </p:nvSpPr>
          <p:spPr bwMode="auto">
            <a:xfrm>
              <a:off x="3194" y="1148"/>
              <a:ext cx="20" cy="20"/>
            </a:xfrm>
            <a:custGeom>
              <a:avLst/>
              <a:gdLst>
                <a:gd name="T0" fmla="*/ 7 w 20"/>
                <a:gd name="T1" fmla="*/ 0 h 20"/>
                <a:gd name="T2" fmla="*/ 4 w 20"/>
                <a:gd name="T3" fmla="*/ 2 h 20"/>
                <a:gd name="T4" fmla="*/ 0 w 20"/>
                <a:gd name="T5" fmla="*/ 12 h 20"/>
                <a:gd name="T6" fmla="*/ 9 w 20"/>
                <a:gd name="T7" fmla="*/ 16 h 20"/>
                <a:gd name="T8" fmla="*/ 14 w 20"/>
                <a:gd name="T9" fmla="*/ 7 h 20"/>
                <a:gd name="T10" fmla="*/ 7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7" y="0"/>
                  </a:moveTo>
                  <a:lnTo>
                    <a:pt x="4" y="2"/>
                  </a:lnTo>
                  <a:lnTo>
                    <a:pt x="0" y="12"/>
                  </a:lnTo>
                  <a:lnTo>
                    <a:pt x="9" y="16"/>
                  </a:lnTo>
                  <a:lnTo>
                    <a:pt x="14" y="7"/>
                  </a:lnTo>
                  <a:lnTo>
                    <a:pt x="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75" name="Freeform 74"/>
            <p:cNvSpPr>
              <a:spLocks/>
            </p:cNvSpPr>
            <p:nvPr/>
          </p:nvSpPr>
          <p:spPr bwMode="auto">
            <a:xfrm>
              <a:off x="3201" y="1143"/>
              <a:ext cx="20" cy="20"/>
            </a:xfrm>
            <a:custGeom>
              <a:avLst/>
              <a:gdLst>
                <a:gd name="T0" fmla="*/ 7 w 20"/>
                <a:gd name="T1" fmla="*/ 0 h 20"/>
                <a:gd name="T2" fmla="*/ 0 w 20"/>
                <a:gd name="T3" fmla="*/ 4 h 20"/>
                <a:gd name="T4" fmla="*/ 4 w 20"/>
                <a:gd name="T5" fmla="*/ 14 h 20"/>
                <a:gd name="T6" fmla="*/ 12 w 20"/>
                <a:gd name="T7" fmla="*/ 9 h 20"/>
                <a:gd name="T8" fmla="*/ 7 w 20"/>
                <a:gd name="T9" fmla="*/ 0 h 20"/>
              </a:gdLst>
              <a:ahLst/>
              <a:cxnLst>
                <a:cxn ang="0">
                  <a:pos x="T0" y="T1"/>
                </a:cxn>
                <a:cxn ang="0">
                  <a:pos x="T2" y="T3"/>
                </a:cxn>
                <a:cxn ang="0">
                  <a:pos x="T4" y="T5"/>
                </a:cxn>
                <a:cxn ang="0">
                  <a:pos x="T6" y="T7"/>
                </a:cxn>
                <a:cxn ang="0">
                  <a:pos x="T8" y="T9"/>
                </a:cxn>
              </a:cxnLst>
              <a:rect l="0" t="0" r="r" b="b"/>
              <a:pathLst>
                <a:path w="20" h="20">
                  <a:moveTo>
                    <a:pt x="7" y="0"/>
                  </a:moveTo>
                  <a:lnTo>
                    <a:pt x="0" y="4"/>
                  </a:lnTo>
                  <a:lnTo>
                    <a:pt x="4" y="14"/>
                  </a:lnTo>
                  <a:lnTo>
                    <a:pt x="12" y="9"/>
                  </a:lnTo>
                  <a:lnTo>
                    <a:pt x="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76" name="Freeform 75"/>
            <p:cNvSpPr>
              <a:spLocks/>
            </p:cNvSpPr>
            <p:nvPr/>
          </p:nvSpPr>
          <p:spPr bwMode="auto">
            <a:xfrm>
              <a:off x="3208" y="1138"/>
              <a:ext cx="20" cy="20"/>
            </a:xfrm>
            <a:custGeom>
              <a:avLst/>
              <a:gdLst>
                <a:gd name="T0" fmla="*/ 14 w 20"/>
                <a:gd name="T1" fmla="*/ 0 h 20"/>
                <a:gd name="T2" fmla="*/ 0 w 20"/>
                <a:gd name="T3" fmla="*/ 4 h 20"/>
                <a:gd name="T4" fmla="*/ 4 w 20"/>
                <a:gd name="T5" fmla="*/ 14 h 20"/>
                <a:gd name="T6" fmla="*/ 16 w 20"/>
                <a:gd name="T7" fmla="*/ 9 h 20"/>
                <a:gd name="T8" fmla="*/ 16 w 20"/>
                <a:gd name="T9" fmla="*/ 2 h 20"/>
                <a:gd name="T10" fmla="*/ 14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14" y="0"/>
                  </a:moveTo>
                  <a:lnTo>
                    <a:pt x="0" y="4"/>
                  </a:lnTo>
                  <a:lnTo>
                    <a:pt x="4" y="14"/>
                  </a:lnTo>
                  <a:lnTo>
                    <a:pt x="16" y="9"/>
                  </a:lnTo>
                  <a:lnTo>
                    <a:pt x="16" y="2"/>
                  </a:lnTo>
                  <a:lnTo>
                    <a:pt x="1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77" name="Freeform 76"/>
            <p:cNvSpPr>
              <a:spLocks/>
            </p:cNvSpPr>
            <p:nvPr/>
          </p:nvSpPr>
          <p:spPr bwMode="auto">
            <a:xfrm>
              <a:off x="3220" y="1140"/>
              <a:ext cx="22" cy="20"/>
            </a:xfrm>
            <a:custGeom>
              <a:avLst/>
              <a:gdLst>
                <a:gd name="T0" fmla="*/ 4 w 22"/>
                <a:gd name="T1" fmla="*/ 0 h 20"/>
                <a:gd name="T2" fmla="*/ 0 w 22"/>
                <a:gd name="T3" fmla="*/ 4 h 20"/>
                <a:gd name="T4" fmla="*/ 14 w 22"/>
                <a:gd name="T5" fmla="*/ 19 h 20"/>
                <a:gd name="T6" fmla="*/ 21 w 22"/>
                <a:gd name="T7" fmla="*/ 14 h 20"/>
                <a:gd name="T8" fmla="*/ 4 w 22"/>
                <a:gd name="T9" fmla="*/ 0 h 20"/>
              </a:gdLst>
              <a:ahLst/>
              <a:cxnLst>
                <a:cxn ang="0">
                  <a:pos x="T0" y="T1"/>
                </a:cxn>
                <a:cxn ang="0">
                  <a:pos x="T2" y="T3"/>
                </a:cxn>
                <a:cxn ang="0">
                  <a:pos x="T4" y="T5"/>
                </a:cxn>
                <a:cxn ang="0">
                  <a:pos x="T6" y="T7"/>
                </a:cxn>
                <a:cxn ang="0">
                  <a:pos x="T8" y="T9"/>
                </a:cxn>
              </a:cxnLst>
              <a:rect l="0" t="0" r="r" b="b"/>
              <a:pathLst>
                <a:path w="22" h="20">
                  <a:moveTo>
                    <a:pt x="4" y="0"/>
                  </a:moveTo>
                  <a:lnTo>
                    <a:pt x="0" y="4"/>
                  </a:lnTo>
                  <a:lnTo>
                    <a:pt x="14" y="19"/>
                  </a:lnTo>
                  <a:lnTo>
                    <a:pt x="21" y="14"/>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78" name="Freeform 77"/>
            <p:cNvSpPr>
              <a:spLocks/>
            </p:cNvSpPr>
            <p:nvPr/>
          </p:nvSpPr>
          <p:spPr bwMode="auto">
            <a:xfrm>
              <a:off x="3232" y="1155"/>
              <a:ext cx="20" cy="20"/>
            </a:xfrm>
            <a:custGeom>
              <a:avLst/>
              <a:gdLst>
                <a:gd name="T0" fmla="*/ 9 w 20"/>
                <a:gd name="T1" fmla="*/ 0 h 20"/>
                <a:gd name="T2" fmla="*/ 0 w 20"/>
                <a:gd name="T3" fmla="*/ 4 h 20"/>
                <a:gd name="T4" fmla="*/ 4 w 20"/>
                <a:gd name="T5" fmla="*/ 14 h 20"/>
                <a:gd name="T6" fmla="*/ 14 w 20"/>
                <a:gd name="T7" fmla="*/ 14 h 20"/>
                <a:gd name="T8" fmla="*/ 14 w 20"/>
                <a:gd name="T9" fmla="*/ 12 h 20"/>
                <a:gd name="T10" fmla="*/ 9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9" y="0"/>
                  </a:moveTo>
                  <a:lnTo>
                    <a:pt x="0" y="4"/>
                  </a:lnTo>
                  <a:lnTo>
                    <a:pt x="4" y="14"/>
                  </a:lnTo>
                  <a:lnTo>
                    <a:pt x="14" y="14"/>
                  </a:lnTo>
                  <a:lnTo>
                    <a:pt x="14" y="12"/>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79" name="Freeform 78"/>
            <p:cNvSpPr>
              <a:spLocks/>
            </p:cNvSpPr>
            <p:nvPr/>
          </p:nvSpPr>
          <p:spPr bwMode="auto">
            <a:xfrm>
              <a:off x="3235" y="1165"/>
              <a:ext cx="20" cy="20"/>
            </a:xfrm>
            <a:custGeom>
              <a:avLst/>
              <a:gdLst>
                <a:gd name="T0" fmla="*/ 2 w 20"/>
                <a:gd name="T1" fmla="*/ 0 h 20"/>
                <a:gd name="T2" fmla="*/ 0 w 20"/>
                <a:gd name="T3" fmla="*/ 4 h 20"/>
                <a:gd name="T4" fmla="*/ 7 w 20"/>
                <a:gd name="T5" fmla="*/ 12 h 20"/>
                <a:gd name="T6" fmla="*/ 7 w 20"/>
                <a:gd name="T7" fmla="*/ 9 h 20"/>
                <a:gd name="T8" fmla="*/ 12 w 20"/>
                <a:gd name="T9" fmla="*/ 4 h 20"/>
                <a:gd name="T10" fmla="*/ 2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2" y="0"/>
                  </a:moveTo>
                  <a:lnTo>
                    <a:pt x="0" y="4"/>
                  </a:lnTo>
                  <a:lnTo>
                    <a:pt x="7" y="12"/>
                  </a:lnTo>
                  <a:lnTo>
                    <a:pt x="7" y="9"/>
                  </a:lnTo>
                  <a:lnTo>
                    <a:pt x="12" y="4"/>
                  </a:lnTo>
                  <a:lnTo>
                    <a:pt x="2"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80" name="Freeform 79"/>
            <p:cNvSpPr>
              <a:spLocks/>
            </p:cNvSpPr>
            <p:nvPr/>
          </p:nvSpPr>
          <p:spPr bwMode="auto">
            <a:xfrm>
              <a:off x="3218" y="1167"/>
              <a:ext cx="24" cy="20"/>
            </a:xfrm>
            <a:custGeom>
              <a:avLst/>
              <a:gdLst>
                <a:gd name="T0" fmla="*/ 19 w 24"/>
                <a:gd name="T1" fmla="*/ 0 h 20"/>
                <a:gd name="T2" fmla="*/ 0 w 24"/>
                <a:gd name="T3" fmla="*/ 9 h 20"/>
                <a:gd name="T4" fmla="*/ 2 w 24"/>
                <a:gd name="T5" fmla="*/ 19 h 20"/>
                <a:gd name="T6" fmla="*/ 23 w 24"/>
                <a:gd name="T7" fmla="*/ 9 h 20"/>
                <a:gd name="T8" fmla="*/ 19 w 24"/>
                <a:gd name="T9" fmla="*/ 0 h 20"/>
              </a:gdLst>
              <a:ahLst/>
              <a:cxnLst>
                <a:cxn ang="0">
                  <a:pos x="T0" y="T1"/>
                </a:cxn>
                <a:cxn ang="0">
                  <a:pos x="T2" y="T3"/>
                </a:cxn>
                <a:cxn ang="0">
                  <a:pos x="T4" y="T5"/>
                </a:cxn>
                <a:cxn ang="0">
                  <a:pos x="T6" y="T7"/>
                </a:cxn>
                <a:cxn ang="0">
                  <a:pos x="T8" y="T9"/>
                </a:cxn>
              </a:cxnLst>
              <a:rect l="0" t="0" r="r" b="b"/>
              <a:pathLst>
                <a:path w="24" h="20">
                  <a:moveTo>
                    <a:pt x="19" y="0"/>
                  </a:moveTo>
                  <a:lnTo>
                    <a:pt x="0" y="9"/>
                  </a:lnTo>
                  <a:lnTo>
                    <a:pt x="2" y="19"/>
                  </a:lnTo>
                  <a:lnTo>
                    <a:pt x="23" y="9"/>
                  </a:lnTo>
                  <a:lnTo>
                    <a:pt x="1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81" name="Freeform 80"/>
            <p:cNvSpPr>
              <a:spLocks/>
            </p:cNvSpPr>
            <p:nvPr/>
          </p:nvSpPr>
          <p:spPr bwMode="auto">
            <a:xfrm>
              <a:off x="4984" y="1143"/>
              <a:ext cx="44" cy="38"/>
            </a:xfrm>
            <a:custGeom>
              <a:avLst/>
              <a:gdLst>
                <a:gd name="T0" fmla="*/ 23 w 44"/>
                <a:gd name="T1" fmla="*/ 0 h 38"/>
                <a:gd name="T2" fmla="*/ 9 w 44"/>
                <a:gd name="T3" fmla="*/ 4 h 38"/>
                <a:gd name="T4" fmla="*/ 4 w 44"/>
                <a:gd name="T5" fmla="*/ 9 h 38"/>
                <a:gd name="T6" fmla="*/ 0 w 44"/>
                <a:gd name="T7" fmla="*/ 19 h 38"/>
                <a:gd name="T8" fmla="*/ 0 w 44"/>
                <a:gd name="T9" fmla="*/ 33 h 38"/>
                <a:gd name="T10" fmla="*/ 19 w 44"/>
                <a:gd name="T11" fmla="*/ 38 h 38"/>
                <a:gd name="T12" fmla="*/ 40 w 44"/>
                <a:gd name="T13" fmla="*/ 28 h 38"/>
                <a:gd name="T14" fmla="*/ 43 w 44"/>
                <a:gd name="T15" fmla="*/ 24 h 38"/>
                <a:gd name="T16" fmla="*/ 36 w 44"/>
                <a:gd name="T17" fmla="*/ 14 h 38"/>
                <a:gd name="T18" fmla="*/ 23 w 44"/>
                <a:gd name="T19" fmla="*/ 0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4" h="38">
                  <a:moveTo>
                    <a:pt x="23" y="0"/>
                  </a:moveTo>
                  <a:lnTo>
                    <a:pt x="9" y="4"/>
                  </a:lnTo>
                  <a:lnTo>
                    <a:pt x="4" y="9"/>
                  </a:lnTo>
                  <a:lnTo>
                    <a:pt x="0" y="19"/>
                  </a:lnTo>
                  <a:lnTo>
                    <a:pt x="0" y="33"/>
                  </a:lnTo>
                  <a:lnTo>
                    <a:pt x="19" y="38"/>
                  </a:lnTo>
                  <a:lnTo>
                    <a:pt x="40" y="28"/>
                  </a:lnTo>
                  <a:lnTo>
                    <a:pt x="43" y="24"/>
                  </a:lnTo>
                  <a:lnTo>
                    <a:pt x="36" y="14"/>
                  </a:lnTo>
                  <a:lnTo>
                    <a:pt x="23" y="0"/>
                  </a:lnTo>
                </a:path>
              </a:pathLst>
            </a:custGeom>
            <a:solidFill>
              <a:srgbClr val="545454"/>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82" name="Freeform 81"/>
            <p:cNvSpPr>
              <a:spLocks/>
            </p:cNvSpPr>
            <p:nvPr/>
          </p:nvSpPr>
          <p:spPr bwMode="auto">
            <a:xfrm>
              <a:off x="4980" y="1172"/>
              <a:ext cx="24" cy="20"/>
            </a:xfrm>
            <a:custGeom>
              <a:avLst/>
              <a:gdLst>
                <a:gd name="T0" fmla="*/ 4 w 24"/>
                <a:gd name="T1" fmla="*/ 0 h 20"/>
                <a:gd name="T2" fmla="*/ 0 w 24"/>
                <a:gd name="T3" fmla="*/ 4 h 20"/>
                <a:gd name="T4" fmla="*/ 0 w 24"/>
                <a:gd name="T5" fmla="*/ 9 h 20"/>
                <a:gd name="T6" fmla="*/ 23 w 24"/>
                <a:gd name="T7" fmla="*/ 14 h 20"/>
                <a:gd name="T8" fmla="*/ 23 w 24"/>
                <a:gd name="T9" fmla="*/ 4 h 20"/>
                <a:gd name="T10" fmla="*/ 4 w 24"/>
                <a:gd name="T11" fmla="*/ 0 h 20"/>
              </a:gdLst>
              <a:ahLst/>
              <a:cxnLst>
                <a:cxn ang="0">
                  <a:pos x="T0" y="T1"/>
                </a:cxn>
                <a:cxn ang="0">
                  <a:pos x="T2" y="T3"/>
                </a:cxn>
                <a:cxn ang="0">
                  <a:pos x="T4" y="T5"/>
                </a:cxn>
                <a:cxn ang="0">
                  <a:pos x="T6" y="T7"/>
                </a:cxn>
                <a:cxn ang="0">
                  <a:pos x="T8" y="T9"/>
                </a:cxn>
                <a:cxn ang="0">
                  <a:pos x="T10" y="T11"/>
                </a:cxn>
              </a:cxnLst>
              <a:rect l="0" t="0" r="r" b="b"/>
              <a:pathLst>
                <a:path w="24" h="20">
                  <a:moveTo>
                    <a:pt x="4" y="0"/>
                  </a:moveTo>
                  <a:lnTo>
                    <a:pt x="0" y="4"/>
                  </a:lnTo>
                  <a:lnTo>
                    <a:pt x="0" y="9"/>
                  </a:lnTo>
                  <a:lnTo>
                    <a:pt x="23" y="14"/>
                  </a:lnTo>
                  <a:lnTo>
                    <a:pt x="23" y="4"/>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83" name="Freeform 82"/>
            <p:cNvSpPr>
              <a:spLocks/>
            </p:cNvSpPr>
            <p:nvPr/>
          </p:nvSpPr>
          <p:spPr bwMode="auto">
            <a:xfrm>
              <a:off x="4980" y="1160"/>
              <a:ext cx="20" cy="20"/>
            </a:xfrm>
            <a:custGeom>
              <a:avLst/>
              <a:gdLst>
                <a:gd name="T0" fmla="*/ 0 w 20"/>
                <a:gd name="T1" fmla="*/ 0 h 20"/>
                <a:gd name="T2" fmla="*/ 0 w 20"/>
                <a:gd name="T3" fmla="*/ 16 h 20"/>
                <a:gd name="T4" fmla="*/ 9 w 20"/>
                <a:gd name="T5" fmla="*/ 16 h 20"/>
                <a:gd name="T6" fmla="*/ 9 w 20"/>
                <a:gd name="T7" fmla="*/ 2 h 20"/>
                <a:gd name="T8" fmla="*/ 0 w 20"/>
                <a:gd name="T9" fmla="*/ 0 h 20"/>
              </a:gdLst>
              <a:ahLst/>
              <a:cxnLst>
                <a:cxn ang="0">
                  <a:pos x="T0" y="T1"/>
                </a:cxn>
                <a:cxn ang="0">
                  <a:pos x="T2" y="T3"/>
                </a:cxn>
                <a:cxn ang="0">
                  <a:pos x="T4" y="T5"/>
                </a:cxn>
                <a:cxn ang="0">
                  <a:pos x="T6" y="T7"/>
                </a:cxn>
                <a:cxn ang="0">
                  <a:pos x="T8" y="T9"/>
                </a:cxn>
              </a:cxnLst>
              <a:rect l="0" t="0" r="r" b="b"/>
              <a:pathLst>
                <a:path w="20" h="20">
                  <a:moveTo>
                    <a:pt x="0" y="0"/>
                  </a:moveTo>
                  <a:lnTo>
                    <a:pt x="0" y="16"/>
                  </a:lnTo>
                  <a:lnTo>
                    <a:pt x="9" y="16"/>
                  </a:lnTo>
                  <a:lnTo>
                    <a:pt x="9" y="2"/>
                  </a:lnTo>
                  <a:lnTo>
                    <a:pt x="0"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84" name="Freeform 83"/>
            <p:cNvSpPr>
              <a:spLocks/>
            </p:cNvSpPr>
            <p:nvPr/>
          </p:nvSpPr>
          <p:spPr bwMode="auto">
            <a:xfrm>
              <a:off x="4980" y="1150"/>
              <a:ext cx="20" cy="20"/>
            </a:xfrm>
            <a:custGeom>
              <a:avLst/>
              <a:gdLst>
                <a:gd name="T0" fmla="*/ 7 w 20"/>
                <a:gd name="T1" fmla="*/ 0 h 20"/>
                <a:gd name="T2" fmla="*/ 4 w 20"/>
                <a:gd name="T3" fmla="*/ 0 h 20"/>
                <a:gd name="T4" fmla="*/ 0 w 20"/>
                <a:gd name="T5" fmla="*/ 9 h 20"/>
                <a:gd name="T6" fmla="*/ 9 w 20"/>
                <a:gd name="T7" fmla="*/ 14 h 20"/>
                <a:gd name="T8" fmla="*/ 14 w 20"/>
                <a:gd name="T9" fmla="*/ 4 h 20"/>
                <a:gd name="T10" fmla="*/ 7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7" y="0"/>
                  </a:moveTo>
                  <a:lnTo>
                    <a:pt x="4" y="0"/>
                  </a:lnTo>
                  <a:lnTo>
                    <a:pt x="0" y="9"/>
                  </a:lnTo>
                  <a:lnTo>
                    <a:pt x="9" y="14"/>
                  </a:lnTo>
                  <a:lnTo>
                    <a:pt x="14" y="4"/>
                  </a:lnTo>
                  <a:lnTo>
                    <a:pt x="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85" name="Freeform 84"/>
            <p:cNvSpPr>
              <a:spLocks/>
            </p:cNvSpPr>
            <p:nvPr/>
          </p:nvSpPr>
          <p:spPr bwMode="auto">
            <a:xfrm>
              <a:off x="4987" y="1143"/>
              <a:ext cx="20" cy="20"/>
            </a:xfrm>
            <a:custGeom>
              <a:avLst/>
              <a:gdLst>
                <a:gd name="T0" fmla="*/ 4 w 20"/>
                <a:gd name="T1" fmla="*/ 0 h 20"/>
                <a:gd name="T2" fmla="*/ 0 w 20"/>
                <a:gd name="T3" fmla="*/ 7 h 20"/>
                <a:gd name="T4" fmla="*/ 4 w 20"/>
                <a:gd name="T5" fmla="*/ 12 h 20"/>
                <a:gd name="T6" fmla="*/ 9 w 20"/>
                <a:gd name="T7" fmla="*/ 7 h 20"/>
                <a:gd name="T8" fmla="*/ 4 w 20"/>
                <a:gd name="T9" fmla="*/ 0 h 20"/>
              </a:gdLst>
              <a:ahLst/>
              <a:cxnLst>
                <a:cxn ang="0">
                  <a:pos x="T0" y="T1"/>
                </a:cxn>
                <a:cxn ang="0">
                  <a:pos x="T2" y="T3"/>
                </a:cxn>
                <a:cxn ang="0">
                  <a:pos x="T4" y="T5"/>
                </a:cxn>
                <a:cxn ang="0">
                  <a:pos x="T6" y="T7"/>
                </a:cxn>
                <a:cxn ang="0">
                  <a:pos x="T8" y="T9"/>
                </a:cxn>
              </a:cxnLst>
              <a:rect l="0" t="0" r="r" b="b"/>
              <a:pathLst>
                <a:path w="20" h="20">
                  <a:moveTo>
                    <a:pt x="4" y="0"/>
                  </a:moveTo>
                  <a:lnTo>
                    <a:pt x="0" y="7"/>
                  </a:lnTo>
                  <a:lnTo>
                    <a:pt x="4" y="12"/>
                  </a:lnTo>
                  <a:lnTo>
                    <a:pt x="9" y="7"/>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86" name="Freeform 85"/>
            <p:cNvSpPr>
              <a:spLocks/>
            </p:cNvSpPr>
            <p:nvPr/>
          </p:nvSpPr>
          <p:spPr bwMode="auto">
            <a:xfrm>
              <a:off x="4992" y="1138"/>
              <a:ext cx="21" cy="20"/>
            </a:xfrm>
            <a:custGeom>
              <a:avLst/>
              <a:gdLst>
                <a:gd name="T0" fmla="*/ 19 w 21"/>
                <a:gd name="T1" fmla="*/ 0 h 20"/>
                <a:gd name="T2" fmla="*/ 0 w 21"/>
                <a:gd name="T3" fmla="*/ 4 h 20"/>
                <a:gd name="T4" fmla="*/ 4 w 21"/>
                <a:gd name="T5" fmla="*/ 14 h 20"/>
                <a:gd name="T6" fmla="*/ 19 w 21"/>
                <a:gd name="T7" fmla="*/ 9 h 20"/>
                <a:gd name="T8" fmla="*/ 21 w 21"/>
                <a:gd name="T9" fmla="*/ 2 h 20"/>
                <a:gd name="T10" fmla="*/ 19 w 21"/>
                <a:gd name="T11" fmla="*/ 0 h 20"/>
              </a:gdLst>
              <a:ahLst/>
              <a:cxnLst>
                <a:cxn ang="0">
                  <a:pos x="T0" y="T1"/>
                </a:cxn>
                <a:cxn ang="0">
                  <a:pos x="T2" y="T3"/>
                </a:cxn>
                <a:cxn ang="0">
                  <a:pos x="T4" y="T5"/>
                </a:cxn>
                <a:cxn ang="0">
                  <a:pos x="T6" y="T7"/>
                </a:cxn>
                <a:cxn ang="0">
                  <a:pos x="T8" y="T9"/>
                </a:cxn>
                <a:cxn ang="0">
                  <a:pos x="T10" y="T11"/>
                </a:cxn>
              </a:cxnLst>
              <a:rect l="0" t="0" r="r" b="b"/>
              <a:pathLst>
                <a:path w="21" h="20">
                  <a:moveTo>
                    <a:pt x="19" y="0"/>
                  </a:moveTo>
                  <a:lnTo>
                    <a:pt x="0" y="4"/>
                  </a:lnTo>
                  <a:lnTo>
                    <a:pt x="4" y="14"/>
                  </a:lnTo>
                  <a:lnTo>
                    <a:pt x="19" y="9"/>
                  </a:lnTo>
                  <a:lnTo>
                    <a:pt x="21" y="2"/>
                  </a:lnTo>
                  <a:lnTo>
                    <a:pt x="1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87" name="Freeform 86"/>
            <p:cNvSpPr>
              <a:spLocks/>
            </p:cNvSpPr>
            <p:nvPr/>
          </p:nvSpPr>
          <p:spPr bwMode="auto">
            <a:xfrm>
              <a:off x="5003" y="1140"/>
              <a:ext cx="22" cy="20"/>
            </a:xfrm>
            <a:custGeom>
              <a:avLst/>
              <a:gdLst>
                <a:gd name="T0" fmla="*/ 9 w 22"/>
                <a:gd name="T1" fmla="*/ 0 h 20"/>
                <a:gd name="T2" fmla="*/ 0 w 22"/>
                <a:gd name="T3" fmla="*/ 4 h 20"/>
                <a:gd name="T4" fmla="*/ 12 w 22"/>
                <a:gd name="T5" fmla="*/ 19 h 20"/>
                <a:gd name="T6" fmla="*/ 21 w 22"/>
                <a:gd name="T7" fmla="*/ 14 h 20"/>
                <a:gd name="T8" fmla="*/ 9 w 22"/>
                <a:gd name="T9" fmla="*/ 0 h 20"/>
              </a:gdLst>
              <a:ahLst/>
              <a:cxnLst>
                <a:cxn ang="0">
                  <a:pos x="T0" y="T1"/>
                </a:cxn>
                <a:cxn ang="0">
                  <a:pos x="T2" y="T3"/>
                </a:cxn>
                <a:cxn ang="0">
                  <a:pos x="T4" y="T5"/>
                </a:cxn>
                <a:cxn ang="0">
                  <a:pos x="T6" y="T7"/>
                </a:cxn>
                <a:cxn ang="0">
                  <a:pos x="T8" y="T9"/>
                </a:cxn>
              </a:cxnLst>
              <a:rect l="0" t="0" r="r" b="b"/>
              <a:pathLst>
                <a:path w="22" h="20">
                  <a:moveTo>
                    <a:pt x="9" y="0"/>
                  </a:moveTo>
                  <a:lnTo>
                    <a:pt x="0" y="4"/>
                  </a:lnTo>
                  <a:lnTo>
                    <a:pt x="12" y="19"/>
                  </a:lnTo>
                  <a:lnTo>
                    <a:pt x="21" y="14"/>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88" name="Freeform 87"/>
            <p:cNvSpPr>
              <a:spLocks/>
            </p:cNvSpPr>
            <p:nvPr/>
          </p:nvSpPr>
          <p:spPr bwMode="auto">
            <a:xfrm>
              <a:off x="5016" y="1155"/>
              <a:ext cx="20" cy="20"/>
            </a:xfrm>
            <a:custGeom>
              <a:avLst/>
              <a:gdLst>
                <a:gd name="T0" fmla="*/ 9 w 20"/>
                <a:gd name="T1" fmla="*/ 0 h 20"/>
                <a:gd name="T2" fmla="*/ 0 w 20"/>
                <a:gd name="T3" fmla="*/ 4 h 20"/>
                <a:gd name="T4" fmla="*/ 7 w 20"/>
                <a:gd name="T5" fmla="*/ 14 h 20"/>
                <a:gd name="T6" fmla="*/ 16 w 20"/>
                <a:gd name="T7" fmla="*/ 14 h 20"/>
                <a:gd name="T8" fmla="*/ 16 w 20"/>
                <a:gd name="T9" fmla="*/ 12 h 20"/>
                <a:gd name="T10" fmla="*/ 9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9" y="0"/>
                  </a:moveTo>
                  <a:lnTo>
                    <a:pt x="0" y="4"/>
                  </a:lnTo>
                  <a:lnTo>
                    <a:pt x="7" y="14"/>
                  </a:lnTo>
                  <a:lnTo>
                    <a:pt x="16" y="14"/>
                  </a:lnTo>
                  <a:lnTo>
                    <a:pt x="16" y="12"/>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89" name="Freeform 88"/>
            <p:cNvSpPr>
              <a:spLocks/>
            </p:cNvSpPr>
            <p:nvPr/>
          </p:nvSpPr>
          <p:spPr bwMode="auto">
            <a:xfrm>
              <a:off x="5020" y="1165"/>
              <a:ext cx="20" cy="20"/>
            </a:xfrm>
            <a:custGeom>
              <a:avLst/>
              <a:gdLst>
                <a:gd name="T0" fmla="*/ 2 w 20"/>
                <a:gd name="T1" fmla="*/ 0 h 20"/>
                <a:gd name="T2" fmla="*/ 0 w 20"/>
                <a:gd name="T3" fmla="*/ 4 h 20"/>
                <a:gd name="T4" fmla="*/ 7 w 20"/>
                <a:gd name="T5" fmla="*/ 12 h 20"/>
                <a:gd name="T6" fmla="*/ 11 w 20"/>
                <a:gd name="T7" fmla="*/ 4 h 20"/>
                <a:gd name="T8" fmla="*/ 2 w 20"/>
                <a:gd name="T9" fmla="*/ 0 h 20"/>
              </a:gdLst>
              <a:ahLst/>
              <a:cxnLst>
                <a:cxn ang="0">
                  <a:pos x="T0" y="T1"/>
                </a:cxn>
                <a:cxn ang="0">
                  <a:pos x="T2" y="T3"/>
                </a:cxn>
                <a:cxn ang="0">
                  <a:pos x="T4" y="T5"/>
                </a:cxn>
                <a:cxn ang="0">
                  <a:pos x="T6" y="T7"/>
                </a:cxn>
                <a:cxn ang="0">
                  <a:pos x="T8" y="T9"/>
                </a:cxn>
              </a:cxnLst>
              <a:rect l="0" t="0" r="r" b="b"/>
              <a:pathLst>
                <a:path w="20" h="20">
                  <a:moveTo>
                    <a:pt x="2" y="0"/>
                  </a:moveTo>
                  <a:lnTo>
                    <a:pt x="0" y="4"/>
                  </a:lnTo>
                  <a:lnTo>
                    <a:pt x="7" y="12"/>
                  </a:lnTo>
                  <a:lnTo>
                    <a:pt x="11" y="4"/>
                  </a:lnTo>
                  <a:lnTo>
                    <a:pt x="2"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90" name="Freeform 89"/>
            <p:cNvSpPr>
              <a:spLocks/>
            </p:cNvSpPr>
            <p:nvPr/>
          </p:nvSpPr>
          <p:spPr bwMode="auto">
            <a:xfrm>
              <a:off x="5001" y="1167"/>
              <a:ext cx="27" cy="20"/>
            </a:xfrm>
            <a:custGeom>
              <a:avLst/>
              <a:gdLst>
                <a:gd name="T0" fmla="*/ 21 w 27"/>
                <a:gd name="T1" fmla="*/ 0 h 20"/>
                <a:gd name="T2" fmla="*/ 0 w 27"/>
                <a:gd name="T3" fmla="*/ 9 h 20"/>
                <a:gd name="T4" fmla="*/ 2 w 27"/>
                <a:gd name="T5" fmla="*/ 19 h 20"/>
                <a:gd name="T6" fmla="*/ 26 w 27"/>
                <a:gd name="T7" fmla="*/ 9 h 20"/>
                <a:gd name="T8" fmla="*/ 21 w 27"/>
                <a:gd name="T9" fmla="*/ 0 h 20"/>
              </a:gdLst>
              <a:ahLst/>
              <a:cxnLst>
                <a:cxn ang="0">
                  <a:pos x="T0" y="T1"/>
                </a:cxn>
                <a:cxn ang="0">
                  <a:pos x="T2" y="T3"/>
                </a:cxn>
                <a:cxn ang="0">
                  <a:pos x="T4" y="T5"/>
                </a:cxn>
                <a:cxn ang="0">
                  <a:pos x="T6" y="T7"/>
                </a:cxn>
                <a:cxn ang="0">
                  <a:pos x="T8" y="T9"/>
                </a:cxn>
              </a:cxnLst>
              <a:rect l="0" t="0" r="r" b="b"/>
              <a:pathLst>
                <a:path w="27" h="20">
                  <a:moveTo>
                    <a:pt x="21" y="0"/>
                  </a:moveTo>
                  <a:lnTo>
                    <a:pt x="0" y="9"/>
                  </a:lnTo>
                  <a:lnTo>
                    <a:pt x="2" y="19"/>
                  </a:lnTo>
                  <a:lnTo>
                    <a:pt x="26" y="9"/>
                  </a:lnTo>
                  <a:lnTo>
                    <a:pt x="21"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91" name="Freeform 90"/>
            <p:cNvSpPr>
              <a:spLocks/>
            </p:cNvSpPr>
            <p:nvPr/>
          </p:nvSpPr>
          <p:spPr bwMode="auto">
            <a:xfrm>
              <a:off x="1101" y="1083"/>
              <a:ext cx="31" cy="21"/>
            </a:xfrm>
            <a:custGeom>
              <a:avLst/>
              <a:gdLst>
                <a:gd name="T0" fmla="*/ 21 w 31"/>
                <a:gd name="T1" fmla="*/ 0 h 21"/>
                <a:gd name="T2" fmla="*/ 2 w 31"/>
                <a:gd name="T3" fmla="*/ 2 h 21"/>
                <a:gd name="T4" fmla="*/ 0 w 31"/>
                <a:gd name="T5" fmla="*/ 12 h 21"/>
                <a:gd name="T6" fmla="*/ 11 w 31"/>
                <a:gd name="T7" fmla="*/ 21 h 21"/>
                <a:gd name="T8" fmla="*/ 16 w 31"/>
                <a:gd name="T9" fmla="*/ 21 h 21"/>
                <a:gd name="T10" fmla="*/ 31 w 31"/>
                <a:gd name="T11" fmla="*/ 7 h 21"/>
                <a:gd name="T12" fmla="*/ 21 w 31"/>
                <a:gd name="T13" fmla="*/ 0 h 21"/>
              </a:gdLst>
              <a:ahLst/>
              <a:cxnLst>
                <a:cxn ang="0">
                  <a:pos x="T0" y="T1"/>
                </a:cxn>
                <a:cxn ang="0">
                  <a:pos x="T2" y="T3"/>
                </a:cxn>
                <a:cxn ang="0">
                  <a:pos x="T4" y="T5"/>
                </a:cxn>
                <a:cxn ang="0">
                  <a:pos x="T6" y="T7"/>
                </a:cxn>
                <a:cxn ang="0">
                  <a:pos x="T8" y="T9"/>
                </a:cxn>
                <a:cxn ang="0">
                  <a:pos x="T10" y="T11"/>
                </a:cxn>
                <a:cxn ang="0">
                  <a:pos x="T12" y="T13"/>
                </a:cxn>
              </a:cxnLst>
              <a:rect l="0" t="0" r="r" b="b"/>
              <a:pathLst>
                <a:path w="31" h="21">
                  <a:moveTo>
                    <a:pt x="21" y="0"/>
                  </a:moveTo>
                  <a:lnTo>
                    <a:pt x="2" y="2"/>
                  </a:lnTo>
                  <a:lnTo>
                    <a:pt x="0" y="12"/>
                  </a:lnTo>
                  <a:lnTo>
                    <a:pt x="11" y="21"/>
                  </a:lnTo>
                  <a:lnTo>
                    <a:pt x="16" y="21"/>
                  </a:lnTo>
                  <a:lnTo>
                    <a:pt x="31" y="7"/>
                  </a:lnTo>
                  <a:lnTo>
                    <a:pt x="21" y="0"/>
                  </a:lnTo>
                </a:path>
              </a:pathLst>
            </a:custGeom>
            <a:solidFill>
              <a:srgbClr val="545454"/>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92" name="Freeform 91"/>
            <p:cNvSpPr>
              <a:spLocks/>
            </p:cNvSpPr>
            <p:nvPr/>
          </p:nvSpPr>
          <p:spPr bwMode="auto">
            <a:xfrm>
              <a:off x="1120" y="1078"/>
              <a:ext cx="20" cy="20"/>
            </a:xfrm>
            <a:custGeom>
              <a:avLst/>
              <a:gdLst>
                <a:gd name="T0" fmla="*/ 4 w 20"/>
                <a:gd name="T1" fmla="*/ 0 h 20"/>
                <a:gd name="T2" fmla="*/ 0 w 20"/>
                <a:gd name="T3" fmla="*/ 9 h 20"/>
                <a:gd name="T4" fmla="*/ 9 w 20"/>
                <a:gd name="T5" fmla="*/ 16 h 20"/>
                <a:gd name="T6" fmla="*/ 19 w 20"/>
                <a:gd name="T7" fmla="*/ 12 h 20"/>
                <a:gd name="T8" fmla="*/ 4 w 20"/>
                <a:gd name="T9" fmla="*/ 0 h 20"/>
              </a:gdLst>
              <a:ahLst/>
              <a:cxnLst>
                <a:cxn ang="0">
                  <a:pos x="T0" y="T1"/>
                </a:cxn>
                <a:cxn ang="0">
                  <a:pos x="T2" y="T3"/>
                </a:cxn>
                <a:cxn ang="0">
                  <a:pos x="T4" y="T5"/>
                </a:cxn>
                <a:cxn ang="0">
                  <a:pos x="T6" y="T7"/>
                </a:cxn>
                <a:cxn ang="0">
                  <a:pos x="T8" y="T9"/>
                </a:cxn>
              </a:cxnLst>
              <a:rect l="0" t="0" r="r" b="b"/>
              <a:pathLst>
                <a:path w="20" h="20">
                  <a:moveTo>
                    <a:pt x="4" y="0"/>
                  </a:moveTo>
                  <a:lnTo>
                    <a:pt x="0" y="9"/>
                  </a:lnTo>
                  <a:lnTo>
                    <a:pt x="9" y="16"/>
                  </a:lnTo>
                  <a:lnTo>
                    <a:pt x="19" y="12"/>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93" name="Freeform 92"/>
            <p:cNvSpPr>
              <a:spLocks/>
            </p:cNvSpPr>
            <p:nvPr/>
          </p:nvSpPr>
          <p:spPr bwMode="auto">
            <a:xfrm>
              <a:off x="1115" y="1088"/>
              <a:ext cx="20" cy="21"/>
            </a:xfrm>
            <a:custGeom>
              <a:avLst/>
              <a:gdLst>
                <a:gd name="T0" fmla="*/ 14 w 20"/>
                <a:gd name="T1" fmla="*/ 0 h 21"/>
                <a:gd name="T2" fmla="*/ 0 w 20"/>
                <a:gd name="T3" fmla="*/ 14 h 21"/>
                <a:gd name="T4" fmla="*/ 2 w 20"/>
                <a:gd name="T5" fmla="*/ 21 h 21"/>
                <a:gd name="T6" fmla="*/ 4 w 20"/>
                <a:gd name="T7" fmla="*/ 21 h 21"/>
                <a:gd name="T8" fmla="*/ 19 w 20"/>
                <a:gd name="T9" fmla="*/ 4 h 21"/>
                <a:gd name="T10" fmla="*/ 14 w 20"/>
                <a:gd name="T11" fmla="*/ 0 h 21"/>
              </a:gdLst>
              <a:ahLst/>
              <a:cxnLst>
                <a:cxn ang="0">
                  <a:pos x="T0" y="T1"/>
                </a:cxn>
                <a:cxn ang="0">
                  <a:pos x="T2" y="T3"/>
                </a:cxn>
                <a:cxn ang="0">
                  <a:pos x="T4" y="T5"/>
                </a:cxn>
                <a:cxn ang="0">
                  <a:pos x="T6" y="T7"/>
                </a:cxn>
                <a:cxn ang="0">
                  <a:pos x="T8" y="T9"/>
                </a:cxn>
                <a:cxn ang="0">
                  <a:pos x="T10" y="T11"/>
                </a:cxn>
              </a:cxnLst>
              <a:rect l="0" t="0" r="r" b="b"/>
              <a:pathLst>
                <a:path w="20" h="21">
                  <a:moveTo>
                    <a:pt x="14" y="0"/>
                  </a:moveTo>
                  <a:lnTo>
                    <a:pt x="0" y="14"/>
                  </a:lnTo>
                  <a:lnTo>
                    <a:pt x="2" y="21"/>
                  </a:lnTo>
                  <a:lnTo>
                    <a:pt x="4" y="21"/>
                  </a:lnTo>
                  <a:lnTo>
                    <a:pt x="19" y="4"/>
                  </a:lnTo>
                  <a:lnTo>
                    <a:pt x="1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94" name="Freeform 93"/>
            <p:cNvSpPr>
              <a:spLocks/>
            </p:cNvSpPr>
            <p:nvPr/>
          </p:nvSpPr>
          <p:spPr bwMode="auto">
            <a:xfrm>
              <a:off x="1111" y="1100"/>
              <a:ext cx="20" cy="20"/>
            </a:xfrm>
            <a:custGeom>
              <a:avLst/>
              <a:gdLst>
                <a:gd name="T0" fmla="*/ 7 w 20"/>
                <a:gd name="T1" fmla="*/ 0 h 20"/>
                <a:gd name="T2" fmla="*/ 2 w 20"/>
                <a:gd name="T3" fmla="*/ 0 h 20"/>
                <a:gd name="T4" fmla="*/ 0 w 20"/>
                <a:gd name="T5" fmla="*/ 9 h 20"/>
                <a:gd name="T6" fmla="*/ 7 w 20"/>
                <a:gd name="T7" fmla="*/ 9 h 20"/>
                <a:gd name="T8" fmla="*/ 7 w 20"/>
                <a:gd name="T9" fmla="*/ 0 h 20"/>
              </a:gdLst>
              <a:ahLst/>
              <a:cxnLst>
                <a:cxn ang="0">
                  <a:pos x="T0" y="T1"/>
                </a:cxn>
                <a:cxn ang="0">
                  <a:pos x="T2" y="T3"/>
                </a:cxn>
                <a:cxn ang="0">
                  <a:pos x="T4" y="T5"/>
                </a:cxn>
                <a:cxn ang="0">
                  <a:pos x="T6" y="T7"/>
                </a:cxn>
                <a:cxn ang="0">
                  <a:pos x="T8" y="T9"/>
                </a:cxn>
              </a:cxnLst>
              <a:rect l="0" t="0" r="r" b="b"/>
              <a:pathLst>
                <a:path w="20" h="20">
                  <a:moveTo>
                    <a:pt x="7" y="0"/>
                  </a:moveTo>
                  <a:lnTo>
                    <a:pt x="2" y="0"/>
                  </a:lnTo>
                  <a:lnTo>
                    <a:pt x="0" y="9"/>
                  </a:lnTo>
                  <a:lnTo>
                    <a:pt x="7" y="9"/>
                  </a:lnTo>
                  <a:lnTo>
                    <a:pt x="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95" name="Freeform 94"/>
            <p:cNvSpPr>
              <a:spLocks/>
            </p:cNvSpPr>
            <p:nvPr/>
          </p:nvSpPr>
          <p:spPr bwMode="auto">
            <a:xfrm>
              <a:off x="1096" y="1090"/>
              <a:ext cx="20" cy="20"/>
            </a:xfrm>
            <a:custGeom>
              <a:avLst/>
              <a:gdLst>
                <a:gd name="T0" fmla="*/ 7 w 20"/>
                <a:gd name="T1" fmla="*/ 0 h 20"/>
                <a:gd name="T2" fmla="*/ 0 w 20"/>
                <a:gd name="T3" fmla="*/ 4 h 20"/>
                <a:gd name="T4" fmla="*/ 0 w 20"/>
                <a:gd name="T5" fmla="*/ 7 h 20"/>
                <a:gd name="T6" fmla="*/ 14 w 20"/>
                <a:gd name="T7" fmla="*/ 19 h 20"/>
                <a:gd name="T8" fmla="*/ 19 w 20"/>
                <a:gd name="T9" fmla="*/ 9 h 20"/>
                <a:gd name="T10" fmla="*/ 7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7" y="0"/>
                  </a:moveTo>
                  <a:lnTo>
                    <a:pt x="0" y="4"/>
                  </a:lnTo>
                  <a:lnTo>
                    <a:pt x="0" y="7"/>
                  </a:lnTo>
                  <a:lnTo>
                    <a:pt x="14" y="19"/>
                  </a:lnTo>
                  <a:lnTo>
                    <a:pt x="19" y="9"/>
                  </a:lnTo>
                  <a:lnTo>
                    <a:pt x="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96" name="Freeform 95"/>
            <p:cNvSpPr>
              <a:spLocks/>
            </p:cNvSpPr>
            <p:nvPr/>
          </p:nvSpPr>
          <p:spPr bwMode="auto">
            <a:xfrm>
              <a:off x="1096" y="1080"/>
              <a:ext cx="20" cy="20"/>
            </a:xfrm>
            <a:custGeom>
              <a:avLst/>
              <a:gdLst>
                <a:gd name="T0" fmla="*/ 7 w 20"/>
                <a:gd name="T1" fmla="*/ 0 h 20"/>
                <a:gd name="T2" fmla="*/ 2 w 20"/>
                <a:gd name="T3" fmla="*/ 0 h 20"/>
                <a:gd name="T4" fmla="*/ 0 w 20"/>
                <a:gd name="T5" fmla="*/ 14 h 20"/>
                <a:gd name="T6" fmla="*/ 9 w 20"/>
                <a:gd name="T7" fmla="*/ 14 h 20"/>
                <a:gd name="T8" fmla="*/ 11 w 20"/>
                <a:gd name="T9" fmla="*/ 4 h 20"/>
                <a:gd name="T10" fmla="*/ 7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7" y="0"/>
                  </a:moveTo>
                  <a:lnTo>
                    <a:pt x="2" y="0"/>
                  </a:lnTo>
                  <a:lnTo>
                    <a:pt x="0" y="14"/>
                  </a:lnTo>
                  <a:lnTo>
                    <a:pt x="9" y="14"/>
                  </a:lnTo>
                  <a:lnTo>
                    <a:pt x="11" y="4"/>
                  </a:lnTo>
                  <a:lnTo>
                    <a:pt x="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97" name="Freeform 96"/>
            <p:cNvSpPr>
              <a:spLocks/>
            </p:cNvSpPr>
            <p:nvPr/>
          </p:nvSpPr>
          <p:spPr bwMode="auto">
            <a:xfrm>
              <a:off x="1104" y="1078"/>
              <a:ext cx="21" cy="20"/>
            </a:xfrm>
            <a:custGeom>
              <a:avLst/>
              <a:gdLst>
                <a:gd name="T0" fmla="*/ 21 w 21"/>
                <a:gd name="T1" fmla="*/ 0 h 20"/>
                <a:gd name="T2" fmla="*/ 0 w 21"/>
                <a:gd name="T3" fmla="*/ 2 h 20"/>
                <a:gd name="T4" fmla="*/ 0 w 21"/>
                <a:gd name="T5" fmla="*/ 12 h 20"/>
                <a:gd name="T6" fmla="*/ 19 w 21"/>
                <a:gd name="T7" fmla="*/ 9 h 20"/>
                <a:gd name="T8" fmla="*/ 21 w 21"/>
                <a:gd name="T9" fmla="*/ 0 h 20"/>
              </a:gdLst>
              <a:ahLst/>
              <a:cxnLst>
                <a:cxn ang="0">
                  <a:pos x="T0" y="T1"/>
                </a:cxn>
                <a:cxn ang="0">
                  <a:pos x="T2" y="T3"/>
                </a:cxn>
                <a:cxn ang="0">
                  <a:pos x="T4" y="T5"/>
                </a:cxn>
                <a:cxn ang="0">
                  <a:pos x="T6" y="T7"/>
                </a:cxn>
                <a:cxn ang="0">
                  <a:pos x="T8" y="T9"/>
                </a:cxn>
              </a:cxnLst>
              <a:rect l="0" t="0" r="r" b="b"/>
              <a:pathLst>
                <a:path w="21" h="20">
                  <a:moveTo>
                    <a:pt x="21" y="0"/>
                  </a:moveTo>
                  <a:lnTo>
                    <a:pt x="0" y="2"/>
                  </a:lnTo>
                  <a:lnTo>
                    <a:pt x="0" y="12"/>
                  </a:lnTo>
                  <a:lnTo>
                    <a:pt x="19" y="9"/>
                  </a:lnTo>
                  <a:lnTo>
                    <a:pt x="21"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98" name="Freeform 97"/>
            <p:cNvSpPr>
              <a:spLocks/>
            </p:cNvSpPr>
            <p:nvPr/>
          </p:nvSpPr>
          <p:spPr bwMode="auto">
            <a:xfrm>
              <a:off x="2903" y="1083"/>
              <a:ext cx="32" cy="21"/>
            </a:xfrm>
            <a:custGeom>
              <a:avLst/>
              <a:gdLst>
                <a:gd name="T0" fmla="*/ 19 w 32"/>
                <a:gd name="T1" fmla="*/ 0 h 21"/>
                <a:gd name="T2" fmla="*/ 2 w 32"/>
                <a:gd name="T3" fmla="*/ 2 h 21"/>
                <a:gd name="T4" fmla="*/ 0 w 32"/>
                <a:gd name="T5" fmla="*/ 12 h 21"/>
                <a:gd name="T6" fmla="*/ 9 w 32"/>
                <a:gd name="T7" fmla="*/ 21 h 21"/>
                <a:gd name="T8" fmla="*/ 16 w 32"/>
                <a:gd name="T9" fmla="*/ 21 h 21"/>
                <a:gd name="T10" fmla="*/ 31 w 32"/>
                <a:gd name="T11" fmla="*/ 7 h 21"/>
                <a:gd name="T12" fmla="*/ 19 w 32"/>
                <a:gd name="T13" fmla="*/ 0 h 21"/>
              </a:gdLst>
              <a:ahLst/>
              <a:cxnLst>
                <a:cxn ang="0">
                  <a:pos x="T0" y="T1"/>
                </a:cxn>
                <a:cxn ang="0">
                  <a:pos x="T2" y="T3"/>
                </a:cxn>
                <a:cxn ang="0">
                  <a:pos x="T4" y="T5"/>
                </a:cxn>
                <a:cxn ang="0">
                  <a:pos x="T6" y="T7"/>
                </a:cxn>
                <a:cxn ang="0">
                  <a:pos x="T8" y="T9"/>
                </a:cxn>
                <a:cxn ang="0">
                  <a:pos x="T10" y="T11"/>
                </a:cxn>
                <a:cxn ang="0">
                  <a:pos x="T12" y="T13"/>
                </a:cxn>
              </a:cxnLst>
              <a:rect l="0" t="0" r="r" b="b"/>
              <a:pathLst>
                <a:path w="32" h="21">
                  <a:moveTo>
                    <a:pt x="19" y="0"/>
                  </a:moveTo>
                  <a:lnTo>
                    <a:pt x="2" y="2"/>
                  </a:lnTo>
                  <a:lnTo>
                    <a:pt x="0" y="12"/>
                  </a:lnTo>
                  <a:lnTo>
                    <a:pt x="9" y="21"/>
                  </a:lnTo>
                  <a:lnTo>
                    <a:pt x="16" y="21"/>
                  </a:lnTo>
                  <a:lnTo>
                    <a:pt x="31" y="7"/>
                  </a:lnTo>
                  <a:lnTo>
                    <a:pt x="19" y="0"/>
                  </a:lnTo>
                </a:path>
              </a:pathLst>
            </a:custGeom>
            <a:solidFill>
              <a:srgbClr val="545454"/>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99" name="Freeform 98"/>
            <p:cNvSpPr>
              <a:spLocks/>
            </p:cNvSpPr>
            <p:nvPr/>
          </p:nvSpPr>
          <p:spPr bwMode="auto">
            <a:xfrm>
              <a:off x="2920" y="1078"/>
              <a:ext cx="22" cy="20"/>
            </a:xfrm>
            <a:custGeom>
              <a:avLst/>
              <a:gdLst>
                <a:gd name="T0" fmla="*/ 4 w 22"/>
                <a:gd name="T1" fmla="*/ 0 h 20"/>
                <a:gd name="T2" fmla="*/ 0 w 22"/>
                <a:gd name="T3" fmla="*/ 9 h 20"/>
                <a:gd name="T4" fmla="*/ 11 w 22"/>
                <a:gd name="T5" fmla="*/ 16 h 20"/>
                <a:gd name="T6" fmla="*/ 21 w 22"/>
                <a:gd name="T7" fmla="*/ 12 h 20"/>
                <a:gd name="T8" fmla="*/ 21 w 22"/>
                <a:gd name="T9" fmla="*/ 9 h 20"/>
                <a:gd name="T10" fmla="*/ 4 w 22"/>
                <a:gd name="T11" fmla="*/ 0 h 20"/>
              </a:gdLst>
              <a:ahLst/>
              <a:cxnLst>
                <a:cxn ang="0">
                  <a:pos x="T0" y="T1"/>
                </a:cxn>
                <a:cxn ang="0">
                  <a:pos x="T2" y="T3"/>
                </a:cxn>
                <a:cxn ang="0">
                  <a:pos x="T4" y="T5"/>
                </a:cxn>
                <a:cxn ang="0">
                  <a:pos x="T6" y="T7"/>
                </a:cxn>
                <a:cxn ang="0">
                  <a:pos x="T8" y="T9"/>
                </a:cxn>
                <a:cxn ang="0">
                  <a:pos x="T10" y="T11"/>
                </a:cxn>
              </a:cxnLst>
              <a:rect l="0" t="0" r="r" b="b"/>
              <a:pathLst>
                <a:path w="22" h="20">
                  <a:moveTo>
                    <a:pt x="4" y="0"/>
                  </a:moveTo>
                  <a:lnTo>
                    <a:pt x="0" y="9"/>
                  </a:lnTo>
                  <a:lnTo>
                    <a:pt x="11" y="16"/>
                  </a:lnTo>
                  <a:lnTo>
                    <a:pt x="21" y="12"/>
                  </a:lnTo>
                  <a:lnTo>
                    <a:pt x="21" y="9"/>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00" name="Freeform 99"/>
            <p:cNvSpPr>
              <a:spLocks/>
            </p:cNvSpPr>
            <p:nvPr/>
          </p:nvSpPr>
          <p:spPr bwMode="auto">
            <a:xfrm>
              <a:off x="2918" y="1088"/>
              <a:ext cx="20" cy="21"/>
            </a:xfrm>
            <a:custGeom>
              <a:avLst/>
              <a:gdLst>
                <a:gd name="T0" fmla="*/ 14 w 20"/>
                <a:gd name="T1" fmla="*/ 0 h 21"/>
                <a:gd name="T2" fmla="*/ 0 w 20"/>
                <a:gd name="T3" fmla="*/ 14 h 21"/>
                <a:gd name="T4" fmla="*/ 2 w 20"/>
                <a:gd name="T5" fmla="*/ 21 h 21"/>
                <a:gd name="T6" fmla="*/ 4 w 20"/>
                <a:gd name="T7" fmla="*/ 21 h 21"/>
                <a:gd name="T8" fmla="*/ 19 w 20"/>
                <a:gd name="T9" fmla="*/ 4 h 21"/>
                <a:gd name="T10" fmla="*/ 14 w 20"/>
                <a:gd name="T11" fmla="*/ 0 h 21"/>
              </a:gdLst>
              <a:ahLst/>
              <a:cxnLst>
                <a:cxn ang="0">
                  <a:pos x="T0" y="T1"/>
                </a:cxn>
                <a:cxn ang="0">
                  <a:pos x="T2" y="T3"/>
                </a:cxn>
                <a:cxn ang="0">
                  <a:pos x="T4" y="T5"/>
                </a:cxn>
                <a:cxn ang="0">
                  <a:pos x="T6" y="T7"/>
                </a:cxn>
                <a:cxn ang="0">
                  <a:pos x="T8" y="T9"/>
                </a:cxn>
                <a:cxn ang="0">
                  <a:pos x="T10" y="T11"/>
                </a:cxn>
              </a:cxnLst>
              <a:rect l="0" t="0" r="r" b="b"/>
              <a:pathLst>
                <a:path w="20" h="21">
                  <a:moveTo>
                    <a:pt x="14" y="0"/>
                  </a:moveTo>
                  <a:lnTo>
                    <a:pt x="0" y="14"/>
                  </a:lnTo>
                  <a:lnTo>
                    <a:pt x="2" y="21"/>
                  </a:lnTo>
                  <a:lnTo>
                    <a:pt x="4" y="21"/>
                  </a:lnTo>
                  <a:lnTo>
                    <a:pt x="19" y="4"/>
                  </a:lnTo>
                  <a:lnTo>
                    <a:pt x="1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01" name="Freeform 100"/>
            <p:cNvSpPr>
              <a:spLocks/>
            </p:cNvSpPr>
            <p:nvPr/>
          </p:nvSpPr>
          <p:spPr bwMode="auto">
            <a:xfrm>
              <a:off x="2911" y="1100"/>
              <a:ext cx="20" cy="20"/>
            </a:xfrm>
            <a:custGeom>
              <a:avLst/>
              <a:gdLst>
                <a:gd name="T0" fmla="*/ 9 w 20"/>
                <a:gd name="T1" fmla="*/ 0 h 20"/>
                <a:gd name="T2" fmla="*/ 2 w 20"/>
                <a:gd name="T3" fmla="*/ 0 h 20"/>
                <a:gd name="T4" fmla="*/ 0 w 20"/>
                <a:gd name="T5" fmla="*/ 7 h 20"/>
                <a:gd name="T6" fmla="*/ 0 w 20"/>
                <a:gd name="T7" fmla="*/ 9 h 20"/>
                <a:gd name="T8" fmla="*/ 9 w 20"/>
                <a:gd name="T9" fmla="*/ 9 h 20"/>
                <a:gd name="T10" fmla="*/ 9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9" y="0"/>
                  </a:moveTo>
                  <a:lnTo>
                    <a:pt x="2" y="0"/>
                  </a:lnTo>
                  <a:lnTo>
                    <a:pt x="0" y="7"/>
                  </a:lnTo>
                  <a:lnTo>
                    <a:pt x="0" y="9"/>
                  </a:lnTo>
                  <a:lnTo>
                    <a:pt x="9" y="9"/>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02" name="Freeform 101"/>
            <p:cNvSpPr>
              <a:spLocks/>
            </p:cNvSpPr>
            <p:nvPr/>
          </p:nvSpPr>
          <p:spPr bwMode="auto">
            <a:xfrm>
              <a:off x="2899" y="1093"/>
              <a:ext cx="20" cy="20"/>
            </a:xfrm>
            <a:custGeom>
              <a:avLst/>
              <a:gdLst>
                <a:gd name="T0" fmla="*/ 7 w 20"/>
                <a:gd name="T1" fmla="*/ 0 h 20"/>
                <a:gd name="T2" fmla="*/ 0 w 20"/>
                <a:gd name="T3" fmla="*/ 2 h 20"/>
                <a:gd name="T4" fmla="*/ 0 w 20"/>
                <a:gd name="T5" fmla="*/ 4 h 20"/>
                <a:gd name="T6" fmla="*/ 11 w 20"/>
                <a:gd name="T7" fmla="*/ 14 h 20"/>
                <a:gd name="T8" fmla="*/ 16 w 20"/>
                <a:gd name="T9" fmla="*/ 9 h 20"/>
                <a:gd name="T10" fmla="*/ 7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7" y="0"/>
                  </a:moveTo>
                  <a:lnTo>
                    <a:pt x="0" y="2"/>
                  </a:lnTo>
                  <a:lnTo>
                    <a:pt x="0" y="4"/>
                  </a:lnTo>
                  <a:lnTo>
                    <a:pt x="11" y="14"/>
                  </a:lnTo>
                  <a:lnTo>
                    <a:pt x="16" y="9"/>
                  </a:lnTo>
                  <a:lnTo>
                    <a:pt x="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03" name="Freeform 102"/>
            <p:cNvSpPr>
              <a:spLocks/>
            </p:cNvSpPr>
            <p:nvPr/>
          </p:nvSpPr>
          <p:spPr bwMode="auto">
            <a:xfrm>
              <a:off x="2899" y="1080"/>
              <a:ext cx="20" cy="20"/>
            </a:xfrm>
            <a:custGeom>
              <a:avLst/>
              <a:gdLst>
                <a:gd name="T0" fmla="*/ 7 w 20"/>
                <a:gd name="T1" fmla="*/ 0 h 20"/>
                <a:gd name="T2" fmla="*/ 2 w 20"/>
                <a:gd name="T3" fmla="*/ 0 h 20"/>
                <a:gd name="T4" fmla="*/ 0 w 20"/>
                <a:gd name="T5" fmla="*/ 14 h 20"/>
                <a:gd name="T6" fmla="*/ 9 w 20"/>
                <a:gd name="T7" fmla="*/ 14 h 20"/>
                <a:gd name="T8" fmla="*/ 11 w 20"/>
                <a:gd name="T9" fmla="*/ 4 h 20"/>
                <a:gd name="T10" fmla="*/ 7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7" y="0"/>
                  </a:moveTo>
                  <a:lnTo>
                    <a:pt x="2" y="0"/>
                  </a:lnTo>
                  <a:lnTo>
                    <a:pt x="0" y="14"/>
                  </a:lnTo>
                  <a:lnTo>
                    <a:pt x="9" y="14"/>
                  </a:lnTo>
                  <a:lnTo>
                    <a:pt x="11" y="4"/>
                  </a:lnTo>
                  <a:lnTo>
                    <a:pt x="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04" name="Freeform 103"/>
            <p:cNvSpPr>
              <a:spLocks/>
            </p:cNvSpPr>
            <p:nvPr/>
          </p:nvSpPr>
          <p:spPr bwMode="auto">
            <a:xfrm>
              <a:off x="2906" y="1078"/>
              <a:ext cx="20" cy="20"/>
            </a:xfrm>
            <a:custGeom>
              <a:avLst/>
              <a:gdLst>
                <a:gd name="T0" fmla="*/ 19 w 20"/>
                <a:gd name="T1" fmla="*/ 0 h 20"/>
                <a:gd name="T2" fmla="*/ 16 w 20"/>
                <a:gd name="T3" fmla="*/ 0 h 20"/>
                <a:gd name="T4" fmla="*/ 0 w 20"/>
                <a:gd name="T5" fmla="*/ 2 h 20"/>
                <a:gd name="T6" fmla="*/ 0 w 20"/>
                <a:gd name="T7" fmla="*/ 12 h 20"/>
                <a:gd name="T8" fmla="*/ 16 w 20"/>
                <a:gd name="T9" fmla="*/ 9 h 20"/>
                <a:gd name="T10" fmla="*/ 19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19" y="0"/>
                  </a:moveTo>
                  <a:lnTo>
                    <a:pt x="16" y="0"/>
                  </a:lnTo>
                  <a:lnTo>
                    <a:pt x="0" y="2"/>
                  </a:lnTo>
                  <a:lnTo>
                    <a:pt x="0" y="12"/>
                  </a:lnTo>
                  <a:lnTo>
                    <a:pt x="16" y="9"/>
                  </a:lnTo>
                  <a:lnTo>
                    <a:pt x="1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05" name="Freeform 104"/>
            <p:cNvSpPr>
              <a:spLocks/>
            </p:cNvSpPr>
            <p:nvPr/>
          </p:nvSpPr>
          <p:spPr bwMode="auto">
            <a:xfrm>
              <a:off x="4689" y="1083"/>
              <a:ext cx="29" cy="21"/>
            </a:xfrm>
            <a:custGeom>
              <a:avLst/>
              <a:gdLst>
                <a:gd name="T0" fmla="*/ 19 w 29"/>
                <a:gd name="T1" fmla="*/ 0 h 21"/>
                <a:gd name="T2" fmla="*/ 2 w 29"/>
                <a:gd name="T3" fmla="*/ 2 h 21"/>
                <a:gd name="T4" fmla="*/ 0 w 29"/>
                <a:gd name="T5" fmla="*/ 12 h 21"/>
                <a:gd name="T6" fmla="*/ 9 w 29"/>
                <a:gd name="T7" fmla="*/ 21 h 21"/>
                <a:gd name="T8" fmla="*/ 14 w 29"/>
                <a:gd name="T9" fmla="*/ 21 h 21"/>
                <a:gd name="T10" fmla="*/ 28 w 29"/>
                <a:gd name="T11" fmla="*/ 7 h 21"/>
                <a:gd name="T12" fmla="*/ 19 w 29"/>
                <a:gd name="T13" fmla="*/ 0 h 21"/>
              </a:gdLst>
              <a:ahLst/>
              <a:cxnLst>
                <a:cxn ang="0">
                  <a:pos x="T0" y="T1"/>
                </a:cxn>
                <a:cxn ang="0">
                  <a:pos x="T2" y="T3"/>
                </a:cxn>
                <a:cxn ang="0">
                  <a:pos x="T4" y="T5"/>
                </a:cxn>
                <a:cxn ang="0">
                  <a:pos x="T6" y="T7"/>
                </a:cxn>
                <a:cxn ang="0">
                  <a:pos x="T8" y="T9"/>
                </a:cxn>
                <a:cxn ang="0">
                  <a:pos x="T10" y="T11"/>
                </a:cxn>
                <a:cxn ang="0">
                  <a:pos x="T12" y="T13"/>
                </a:cxn>
              </a:cxnLst>
              <a:rect l="0" t="0" r="r" b="b"/>
              <a:pathLst>
                <a:path w="29" h="21">
                  <a:moveTo>
                    <a:pt x="19" y="0"/>
                  </a:moveTo>
                  <a:lnTo>
                    <a:pt x="2" y="2"/>
                  </a:lnTo>
                  <a:lnTo>
                    <a:pt x="0" y="12"/>
                  </a:lnTo>
                  <a:lnTo>
                    <a:pt x="9" y="21"/>
                  </a:lnTo>
                  <a:lnTo>
                    <a:pt x="14" y="21"/>
                  </a:lnTo>
                  <a:lnTo>
                    <a:pt x="28" y="7"/>
                  </a:lnTo>
                  <a:lnTo>
                    <a:pt x="19" y="0"/>
                  </a:lnTo>
                </a:path>
              </a:pathLst>
            </a:custGeom>
            <a:solidFill>
              <a:srgbClr val="545454"/>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06" name="Freeform 105"/>
            <p:cNvSpPr>
              <a:spLocks/>
            </p:cNvSpPr>
            <p:nvPr/>
          </p:nvSpPr>
          <p:spPr bwMode="auto">
            <a:xfrm>
              <a:off x="4706" y="1078"/>
              <a:ext cx="20" cy="20"/>
            </a:xfrm>
            <a:custGeom>
              <a:avLst/>
              <a:gdLst>
                <a:gd name="T0" fmla="*/ 4 w 20"/>
                <a:gd name="T1" fmla="*/ 0 h 20"/>
                <a:gd name="T2" fmla="*/ 0 w 20"/>
                <a:gd name="T3" fmla="*/ 9 h 20"/>
                <a:gd name="T4" fmla="*/ 9 w 20"/>
                <a:gd name="T5" fmla="*/ 16 h 20"/>
                <a:gd name="T6" fmla="*/ 19 w 20"/>
                <a:gd name="T7" fmla="*/ 12 h 20"/>
                <a:gd name="T8" fmla="*/ 4 w 20"/>
                <a:gd name="T9" fmla="*/ 0 h 20"/>
              </a:gdLst>
              <a:ahLst/>
              <a:cxnLst>
                <a:cxn ang="0">
                  <a:pos x="T0" y="T1"/>
                </a:cxn>
                <a:cxn ang="0">
                  <a:pos x="T2" y="T3"/>
                </a:cxn>
                <a:cxn ang="0">
                  <a:pos x="T4" y="T5"/>
                </a:cxn>
                <a:cxn ang="0">
                  <a:pos x="T6" y="T7"/>
                </a:cxn>
                <a:cxn ang="0">
                  <a:pos x="T8" y="T9"/>
                </a:cxn>
              </a:cxnLst>
              <a:rect l="0" t="0" r="r" b="b"/>
              <a:pathLst>
                <a:path w="20" h="20">
                  <a:moveTo>
                    <a:pt x="4" y="0"/>
                  </a:moveTo>
                  <a:lnTo>
                    <a:pt x="0" y="9"/>
                  </a:lnTo>
                  <a:lnTo>
                    <a:pt x="9" y="16"/>
                  </a:lnTo>
                  <a:lnTo>
                    <a:pt x="19" y="12"/>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07" name="Freeform 106"/>
            <p:cNvSpPr>
              <a:spLocks/>
            </p:cNvSpPr>
            <p:nvPr/>
          </p:nvSpPr>
          <p:spPr bwMode="auto">
            <a:xfrm>
              <a:off x="4701" y="1088"/>
              <a:ext cx="20" cy="21"/>
            </a:xfrm>
            <a:custGeom>
              <a:avLst/>
              <a:gdLst>
                <a:gd name="T0" fmla="*/ 14 w 20"/>
                <a:gd name="T1" fmla="*/ 0 h 21"/>
                <a:gd name="T2" fmla="*/ 0 w 20"/>
                <a:gd name="T3" fmla="*/ 14 h 21"/>
                <a:gd name="T4" fmla="*/ 2 w 20"/>
                <a:gd name="T5" fmla="*/ 21 h 21"/>
                <a:gd name="T6" fmla="*/ 4 w 20"/>
                <a:gd name="T7" fmla="*/ 21 h 21"/>
                <a:gd name="T8" fmla="*/ 19 w 20"/>
                <a:gd name="T9" fmla="*/ 4 h 21"/>
                <a:gd name="T10" fmla="*/ 14 w 20"/>
                <a:gd name="T11" fmla="*/ 0 h 21"/>
              </a:gdLst>
              <a:ahLst/>
              <a:cxnLst>
                <a:cxn ang="0">
                  <a:pos x="T0" y="T1"/>
                </a:cxn>
                <a:cxn ang="0">
                  <a:pos x="T2" y="T3"/>
                </a:cxn>
                <a:cxn ang="0">
                  <a:pos x="T4" y="T5"/>
                </a:cxn>
                <a:cxn ang="0">
                  <a:pos x="T6" y="T7"/>
                </a:cxn>
                <a:cxn ang="0">
                  <a:pos x="T8" y="T9"/>
                </a:cxn>
                <a:cxn ang="0">
                  <a:pos x="T10" y="T11"/>
                </a:cxn>
              </a:cxnLst>
              <a:rect l="0" t="0" r="r" b="b"/>
              <a:pathLst>
                <a:path w="20" h="21">
                  <a:moveTo>
                    <a:pt x="14" y="0"/>
                  </a:moveTo>
                  <a:lnTo>
                    <a:pt x="0" y="14"/>
                  </a:lnTo>
                  <a:lnTo>
                    <a:pt x="2" y="21"/>
                  </a:lnTo>
                  <a:lnTo>
                    <a:pt x="4" y="21"/>
                  </a:lnTo>
                  <a:lnTo>
                    <a:pt x="19" y="4"/>
                  </a:lnTo>
                  <a:lnTo>
                    <a:pt x="1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08" name="Freeform 107"/>
            <p:cNvSpPr>
              <a:spLocks/>
            </p:cNvSpPr>
            <p:nvPr/>
          </p:nvSpPr>
          <p:spPr bwMode="auto">
            <a:xfrm>
              <a:off x="4696" y="1100"/>
              <a:ext cx="20" cy="20"/>
            </a:xfrm>
            <a:custGeom>
              <a:avLst/>
              <a:gdLst>
                <a:gd name="T0" fmla="*/ 7 w 20"/>
                <a:gd name="T1" fmla="*/ 0 h 20"/>
                <a:gd name="T2" fmla="*/ 2 w 20"/>
                <a:gd name="T3" fmla="*/ 0 h 20"/>
                <a:gd name="T4" fmla="*/ 0 w 20"/>
                <a:gd name="T5" fmla="*/ 7 h 20"/>
                <a:gd name="T6" fmla="*/ 0 w 20"/>
                <a:gd name="T7" fmla="*/ 9 h 20"/>
                <a:gd name="T8" fmla="*/ 7 w 20"/>
                <a:gd name="T9" fmla="*/ 9 h 20"/>
                <a:gd name="T10" fmla="*/ 7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7" y="0"/>
                  </a:moveTo>
                  <a:lnTo>
                    <a:pt x="2" y="0"/>
                  </a:lnTo>
                  <a:lnTo>
                    <a:pt x="0" y="7"/>
                  </a:lnTo>
                  <a:lnTo>
                    <a:pt x="0" y="9"/>
                  </a:lnTo>
                  <a:lnTo>
                    <a:pt x="7" y="9"/>
                  </a:lnTo>
                  <a:lnTo>
                    <a:pt x="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09" name="Freeform 108"/>
            <p:cNvSpPr>
              <a:spLocks/>
            </p:cNvSpPr>
            <p:nvPr/>
          </p:nvSpPr>
          <p:spPr bwMode="auto">
            <a:xfrm>
              <a:off x="4684" y="1093"/>
              <a:ext cx="20" cy="20"/>
            </a:xfrm>
            <a:custGeom>
              <a:avLst/>
              <a:gdLst>
                <a:gd name="T0" fmla="*/ 7 w 20"/>
                <a:gd name="T1" fmla="*/ 0 h 20"/>
                <a:gd name="T2" fmla="*/ 0 w 20"/>
                <a:gd name="T3" fmla="*/ 2 h 20"/>
                <a:gd name="T4" fmla="*/ 0 w 20"/>
                <a:gd name="T5" fmla="*/ 4 h 20"/>
                <a:gd name="T6" fmla="*/ 12 w 20"/>
                <a:gd name="T7" fmla="*/ 14 h 20"/>
                <a:gd name="T8" fmla="*/ 16 w 20"/>
                <a:gd name="T9" fmla="*/ 9 h 20"/>
                <a:gd name="T10" fmla="*/ 7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7" y="0"/>
                  </a:moveTo>
                  <a:lnTo>
                    <a:pt x="0" y="2"/>
                  </a:lnTo>
                  <a:lnTo>
                    <a:pt x="0" y="4"/>
                  </a:lnTo>
                  <a:lnTo>
                    <a:pt x="12" y="14"/>
                  </a:lnTo>
                  <a:lnTo>
                    <a:pt x="16" y="9"/>
                  </a:lnTo>
                  <a:lnTo>
                    <a:pt x="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10" name="Freeform 109"/>
            <p:cNvSpPr>
              <a:spLocks/>
            </p:cNvSpPr>
            <p:nvPr/>
          </p:nvSpPr>
          <p:spPr bwMode="auto">
            <a:xfrm>
              <a:off x="4684" y="1080"/>
              <a:ext cx="20" cy="20"/>
            </a:xfrm>
            <a:custGeom>
              <a:avLst/>
              <a:gdLst>
                <a:gd name="T0" fmla="*/ 7 w 20"/>
                <a:gd name="T1" fmla="*/ 0 h 20"/>
                <a:gd name="T2" fmla="*/ 2 w 20"/>
                <a:gd name="T3" fmla="*/ 0 h 20"/>
                <a:gd name="T4" fmla="*/ 0 w 20"/>
                <a:gd name="T5" fmla="*/ 14 h 20"/>
                <a:gd name="T6" fmla="*/ 9 w 20"/>
                <a:gd name="T7" fmla="*/ 14 h 20"/>
                <a:gd name="T8" fmla="*/ 12 w 20"/>
                <a:gd name="T9" fmla="*/ 4 h 20"/>
                <a:gd name="T10" fmla="*/ 7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7" y="0"/>
                  </a:moveTo>
                  <a:lnTo>
                    <a:pt x="2" y="0"/>
                  </a:lnTo>
                  <a:lnTo>
                    <a:pt x="0" y="14"/>
                  </a:lnTo>
                  <a:lnTo>
                    <a:pt x="9" y="14"/>
                  </a:lnTo>
                  <a:lnTo>
                    <a:pt x="12" y="4"/>
                  </a:lnTo>
                  <a:lnTo>
                    <a:pt x="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11" name="Freeform 110"/>
            <p:cNvSpPr>
              <a:spLocks/>
            </p:cNvSpPr>
            <p:nvPr/>
          </p:nvSpPr>
          <p:spPr bwMode="auto">
            <a:xfrm>
              <a:off x="4692" y="1078"/>
              <a:ext cx="20" cy="20"/>
            </a:xfrm>
            <a:custGeom>
              <a:avLst/>
              <a:gdLst>
                <a:gd name="T0" fmla="*/ 19 w 20"/>
                <a:gd name="T1" fmla="*/ 0 h 20"/>
                <a:gd name="T2" fmla="*/ 0 w 20"/>
                <a:gd name="T3" fmla="*/ 2 h 20"/>
                <a:gd name="T4" fmla="*/ 0 w 20"/>
                <a:gd name="T5" fmla="*/ 12 h 20"/>
                <a:gd name="T6" fmla="*/ 16 w 20"/>
                <a:gd name="T7" fmla="*/ 9 h 20"/>
                <a:gd name="T8" fmla="*/ 19 w 20"/>
                <a:gd name="T9" fmla="*/ 0 h 20"/>
              </a:gdLst>
              <a:ahLst/>
              <a:cxnLst>
                <a:cxn ang="0">
                  <a:pos x="T0" y="T1"/>
                </a:cxn>
                <a:cxn ang="0">
                  <a:pos x="T2" y="T3"/>
                </a:cxn>
                <a:cxn ang="0">
                  <a:pos x="T4" y="T5"/>
                </a:cxn>
                <a:cxn ang="0">
                  <a:pos x="T6" y="T7"/>
                </a:cxn>
                <a:cxn ang="0">
                  <a:pos x="T8" y="T9"/>
                </a:cxn>
              </a:cxnLst>
              <a:rect l="0" t="0" r="r" b="b"/>
              <a:pathLst>
                <a:path w="20" h="20">
                  <a:moveTo>
                    <a:pt x="19" y="0"/>
                  </a:moveTo>
                  <a:lnTo>
                    <a:pt x="0" y="2"/>
                  </a:lnTo>
                  <a:lnTo>
                    <a:pt x="0" y="12"/>
                  </a:lnTo>
                  <a:lnTo>
                    <a:pt x="16" y="9"/>
                  </a:lnTo>
                  <a:lnTo>
                    <a:pt x="1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12" name="Freeform 111"/>
            <p:cNvSpPr>
              <a:spLocks/>
            </p:cNvSpPr>
            <p:nvPr/>
          </p:nvSpPr>
          <p:spPr bwMode="auto">
            <a:xfrm>
              <a:off x="1579" y="1215"/>
              <a:ext cx="28" cy="22"/>
            </a:xfrm>
            <a:custGeom>
              <a:avLst/>
              <a:gdLst>
                <a:gd name="T0" fmla="*/ 28 w 28"/>
                <a:gd name="T1" fmla="*/ 0 h 22"/>
                <a:gd name="T2" fmla="*/ 11 w 28"/>
                <a:gd name="T3" fmla="*/ 0 h 22"/>
                <a:gd name="T4" fmla="*/ 0 w 28"/>
                <a:gd name="T5" fmla="*/ 9 h 22"/>
                <a:gd name="T6" fmla="*/ 4 w 28"/>
                <a:gd name="T7" fmla="*/ 19 h 22"/>
                <a:gd name="T8" fmla="*/ 23 w 28"/>
                <a:gd name="T9" fmla="*/ 21 h 22"/>
                <a:gd name="T10" fmla="*/ 26 w 28"/>
                <a:gd name="T11" fmla="*/ 16 h 22"/>
                <a:gd name="T12" fmla="*/ 28 w 28"/>
                <a:gd name="T13" fmla="*/ 0 h 22"/>
              </a:gdLst>
              <a:ahLst/>
              <a:cxnLst>
                <a:cxn ang="0">
                  <a:pos x="T0" y="T1"/>
                </a:cxn>
                <a:cxn ang="0">
                  <a:pos x="T2" y="T3"/>
                </a:cxn>
                <a:cxn ang="0">
                  <a:pos x="T4" y="T5"/>
                </a:cxn>
                <a:cxn ang="0">
                  <a:pos x="T6" y="T7"/>
                </a:cxn>
                <a:cxn ang="0">
                  <a:pos x="T8" y="T9"/>
                </a:cxn>
                <a:cxn ang="0">
                  <a:pos x="T10" y="T11"/>
                </a:cxn>
                <a:cxn ang="0">
                  <a:pos x="T12" y="T13"/>
                </a:cxn>
              </a:cxnLst>
              <a:rect l="0" t="0" r="r" b="b"/>
              <a:pathLst>
                <a:path w="28" h="22">
                  <a:moveTo>
                    <a:pt x="28" y="0"/>
                  </a:moveTo>
                  <a:lnTo>
                    <a:pt x="11" y="0"/>
                  </a:lnTo>
                  <a:lnTo>
                    <a:pt x="0" y="9"/>
                  </a:lnTo>
                  <a:lnTo>
                    <a:pt x="4" y="19"/>
                  </a:lnTo>
                  <a:lnTo>
                    <a:pt x="23" y="21"/>
                  </a:lnTo>
                  <a:lnTo>
                    <a:pt x="26" y="16"/>
                  </a:lnTo>
                  <a:lnTo>
                    <a:pt x="28" y="0"/>
                  </a:lnTo>
                </a:path>
              </a:pathLst>
            </a:custGeom>
            <a:solidFill>
              <a:srgbClr val="545454"/>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13" name="Freeform 112"/>
            <p:cNvSpPr>
              <a:spLocks/>
            </p:cNvSpPr>
            <p:nvPr/>
          </p:nvSpPr>
          <p:spPr bwMode="auto">
            <a:xfrm>
              <a:off x="1591" y="1210"/>
              <a:ext cx="21" cy="20"/>
            </a:xfrm>
            <a:custGeom>
              <a:avLst/>
              <a:gdLst>
                <a:gd name="T0" fmla="*/ 21 w 21"/>
                <a:gd name="T1" fmla="*/ 0 h 20"/>
                <a:gd name="T2" fmla="*/ 0 w 21"/>
                <a:gd name="T3" fmla="*/ 0 h 20"/>
                <a:gd name="T4" fmla="*/ 0 w 21"/>
                <a:gd name="T5" fmla="*/ 9 h 20"/>
                <a:gd name="T6" fmla="*/ 16 w 21"/>
                <a:gd name="T7" fmla="*/ 9 h 20"/>
                <a:gd name="T8" fmla="*/ 21 w 21"/>
                <a:gd name="T9" fmla="*/ 4 h 20"/>
                <a:gd name="T10" fmla="*/ 21 w 21"/>
                <a:gd name="T11" fmla="*/ 0 h 20"/>
              </a:gdLst>
              <a:ahLst/>
              <a:cxnLst>
                <a:cxn ang="0">
                  <a:pos x="T0" y="T1"/>
                </a:cxn>
                <a:cxn ang="0">
                  <a:pos x="T2" y="T3"/>
                </a:cxn>
                <a:cxn ang="0">
                  <a:pos x="T4" y="T5"/>
                </a:cxn>
                <a:cxn ang="0">
                  <a:pos x="T6" y="T7"/>
                </a:cxn>
                <a:cxn ang="0">
                  <a:pos x="T8" y="T9"/>
                </a:cxn>
                <a:cxn ang="0">
                  <a:pos x="T10" y="T11"/>
                </a:cxn>
              </a:cxnLst>
              <a:rect l="0" t="0" r="r" b="b"/>
              <a:pathLst>
                <a:path w="21" h="20">
                  <a:moveTo>
                    <a:pt x="21" y="0"/>
                  </a:moveTo>
                  <a:lnTo>
                    <a:pt x="0" y="0"/>
                  </a:lnTo>
                  <a:lnTo>
                    <a:pt x="0" y="9"/>
                  </a:lnTo>
                  <a:lnTo>
                    <a:pt x="16" y="9"/>
                  </a:lnTo>
                  <a:lnTo>
                    <a:pt x="21" y="4"/>
                  </a:lnTo>
                  <a:lnTo>
                    <a:pt x="21"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14" name="Freeform 113"/>
            <p:cNvSpPr>
              <a:spLocks/>
            </p:cNvSpPr>
            <p:nvPr/>
          </p:nvSpPr>
          <p:spPr bwMode="auto">
            <a:xfrm>
              <a:off x="1600" y="1215"/>
              <a:ext cx="20" cy="20"/>
            </a:xfrm>
            <a:custGeom>
              <a:avLst/>
              <a:gdLst>
                <a:gd name="T0" fmla="*/ 11 w 20"/>
                <a:gd name="T1" fmla="*/ 0 h 20"/>
                <a:gd name="T2" fmla="*/ 2 w 20"/>
                <a:gd name="T3" fmla="*/ 0 h 20"/>
                <a:gd name="T4" fmla="*/ 0 w 20"/>
                <a:gd name="T5" fmla="*/ 16 h 20"/>
                <a:gd name="T6" fmla="*/ 9 w 20"/>
                <a:gd name="T7" fmla="*/ 19 h 20"/>
                <a:gd name="T8" fmla="*/ 11 w 20"/>
                <a:gd name="T9" fmla="*/ 0 h 20"/>
              </a:gdLst>
              <a:ahLst/>
              <a:cxnLst>
                <a:cxn ang="0">
                  <a:pos x="T0" y="T1"/>
                </a:cxn>
                <a:cxn ang="0">
                  <a:pos x="T2" y="T3"/>
                </a:cxn>
                <a:cxn ang="0">
                  <a:pos x="T4" y="T5"/>
                </a:cxn>
                <a:cxn ang="0">
                  <a:pos x="T6" y="T7"/>
                </a:cxn>
                <a:cxn ang="0">
                  <a:pos x="T8" y="T9"/>
                </a:cxn>
              </a:cxnLst>
              <a:rect l="0" t="0" r="r" b="b"/>
              <a:pathLst>
                <a:path w="20" h="20">
                  <a:moveTo>
                    <a:pt x="11" y="0"/>
                  </a:moveTo>
                  <a:lnTo>
                    <a:pt x="2" y="0"/>
                  </a:lnTo>
                  <a:lnTo>
                    <a:pt x="0" y="16"/>
                  </a:lnTo>
                  <a:lnTo>
                    <a:pt x="9" y="19"/>
                  </a:lnTo>
                  <a:lnTo>
                    <a:pt x="11"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15" name="Freeform 114"/>
            <p:cNvSpPr>
              <a:spLocks/>
            </p:cNvSpPr>
            <p:nvPr/>
          </p:nvSpPr>
          <p:spPr bwMode="auto">
            <a:xfrm>
              <a:off x="1598" y="1229"/>
              <a:ext cx="20" cy="20"/>
            </a:xfrm>
            <a:custGeom>
              <a:avLst/>
              <a:gdLst>
                <a:gd name="T0" fmla="*/ 2 w 20"/>
                <a:gd name="T1" fmla="*/ 0 h 20"/>
                <a:gd name="T2" fmla="*/ 0 w 20"/>
                <a:gd name="T3" fmla="*/ 4 h 20"/>
                <a:gd name="T4" fmla="*/ 4 w 20"/>
                <a:gd name="T5" fmla="*/ 12 h 20"/>
                <a:gd name="T6" fmla="*/ 7 w 20"/>
                <a:gd name="T7" fmla="*/ 12 h 20"/>
                <a:gd name="T8" fmla="*/ 11 w 20"/>
                <a:gd name="T9" fmla="*/ 4 h 20"/>
                <a:gd name="T10" fmla="*/ 2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2" y="0"/>
                  </a:moveTo>
                  <a:lnTo>
                    <a:pt x="0" y="4"/>
                  </a:lnTo>
                  <a:lnTo>
                    <a:pt x="4" y="12"/>
                  </a:lnTo>
                  <a:lnTo>
                    <a:pt x="7" y="12"/>
                  </a:lnTo>
                  <a:lnTo>
                    <a:pt x="11" y="4"/>
                  </a:lnTo>
                  <a:lnTo>
                    <a:pt x="2"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16" name="Freeform 115"/>
            <p:cNvSpPr>
              <a:spLocks/>
            </p:cNvSpPr>
            <p:nvPr/>
          </p:nvSpPr>
          <p:spPr bwMode="auto">
            <a:xfrm>
              <a:off x="1579" y="1229"/>
              <a:ext cx="24" cy="20"/>
            </a:xfrm>
            <a:custGeom>
              <a:avLst/>
              <a:gdLst>
                <a:gd name="T0" fmla="*/ 4 w 24"/>
                <a:gd name="T1" fmla="*/ 0 h 20"/>
                <a:gd name="T2" fmla="*/ 0 w 24"/>
                <a:gd name="T3" fmla="*/ 7 h 20"/>
                <a:gd name="T4" fmla="*/ 2 w 24"/>
                <a:gd name="T5" fmla="*/ 9 h 20"/>
                <a:gd name="T6" fmla="*/ 23 w 24"/>
                <a:gd name="T7" fmla="*/ 12 h 20"/>
                <a:gd name="T8" fmla="*/ 23 w 24"/>
                <a:gd name="T9" fmla="*/ 2 h 20"/>
                <a:gd name="T10" fmla="*/ 4 w 24"/>
                <a:gd name="T11" fmla="*/ 0 h 20"/>
              </a:gdLst>
              <a:ahLst/>
              <a:cxnLst>
                <a:cxn ang="0">
                  <a:pos x="T0" y="T1"/>
                </a:cxn>
                <a:cxn ang="0">
                  <a:pos x="T2" y="T3"/>
                </a:cxn>
                <a:cxn ang="0">
                  <a:pos x="T4" y="T5"/>
                </a:cxn>
                <a:cxn ang="0">
                  <a:pos x="T6" y="T7"/>
                </a:cxn>
                <a:cxn ang="0">
                  <a:pos x="T8" y="T9"/>
                </a:cxn>
                <a:cxn ang="0">
                  <a:pos x="T10" y="T11"/>
                </a:cxn>
              </a:cxnLst>
              <a:rect l="0" t="0" r="r" b="b"/>
              <a:pathLst>
                <a:path w="24" h="20">
                  <a:moveTo>
                    <a:pt x="4" y="0"/>
                  </a:moveTo>
                  <a:lnTo>
                    <a:pt x="0" y="7"/>
                  </a:lnTo>
                  <a:lnTo>
                    <a:pt x="2" y="9"/>
                  </a:lnTo>
                  <a:lnTo>
                    <a:pt x="23" y="12"/>
                  </a:lnTo>
                  <a:lnTo>
                    <a:pt x="23" y="2"/>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17" name="Freeform 116"/>
            <p:cNvSpPr>
              <a:spLocks/>
            </p:cNvSpPr>
            <p:nvPr/>
          </p:nvSpPr>
          <p:spPr bwMode="auto">
            <a:xfrm>
              <a:off x="1571" y="1220"/>
              <a:ext cx="20" cy="20"/>
            </a:xfrm>
            <a:custGeom>
              <a:avLst/>
              <a:gdLst>
                <a:gd name="T0" fmla="*/ 4 w 20"/>
                <a:gd name="T1" fmla="*/ 0 h 20"/>
                <a:gd name="T2" fmla="*/ 0 w 20"/>
                <a:gd name="T3" fmla="*/ 2 h 20"/>
                <a:gd name="T4" fmla="*/ 7 w 20"/>
                <a:gd name="T5" fmla="*/ 16 h 20"/>
                <a:gd name="T6" fmla="*/ 16 w 20"/>
                <a:gd name="T7" fmla="*/ 12 h 20"/>
                <a:gd name="T8" fmla="*/ 11 w 20"/>
                <a:gd name="T9" fmla="*/ 2 h 20"/>
                <a:gd name="T10" fmla="*/ 4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4" y="0"/>
                  </a:moveTo>
                  <a:lnTo>
                    <a:pt x="0" y="2"/>
                  </a:lnTo>
                  <a:lnTo>
                    <a:pt x="7" y="16"/>
                  </a:lnTo>
                  <a:lnTo>
                    <a:pt x="16" y="12"/>
                  </a:lnTo>
                  <a:lnTo>
                    <a:pt x="11" y="2"/>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18" name="Freeform 117"/>
            <p:cNvSpPr>
              <a:spLocks/>
            </p:cNvSpPr>
            <p:nvPr/>
          </p:nvSpPr>
          <p:spPr bwMode="auto">
            <a:xfrm>
              <a:off x="1576" y="1210"/>
              <a:ext cx="20" cy="20"/>
            </a:xfrm>
            <a:custGeom>
              <a:avLst/>
              <a:gdLst>
                <a:gd name="T0" fmla="*/ 14 w 20"/>
                <a:gd name="T1" fmla="*/ 0 h 20"/>
                <a:gd name="T2" fmla="*/ 11 w 20"/>
                <a:gd name="T3" fmla="*/ 0 h 20"/>
                <a:gd name="T4" fmla="*/ 0 w 20"/>
                <a:gd name="T5" fmla="*/ 9 h 20"/>
                <a:gd name="T6" fmla="*/ 4 w 20"/>
                <a:gd name="T7" fmla="*/ 19 h 20"/>
                <a:gd name="T8" fmla="*/ 16 w 20"/>
                <a:gd name="T9" fmla="*/ 9 h 20"/>
                <a:gd name="T10" fmla="*/ 14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14" y="0"/>
                  </a:moveTo>
                  <a:lnTo>
                    <a:pt x="11" y="0"/>
                  </a:lnTo>
                  <a:lnTo>
                    <a:pt x="0" y="9"/>
                  </a:lnTo>
                  <a:lnTo>
                    <a:pt x="4" y="19"/>
                  </a:lnTo>
                  <a:lnTo>
                    <a:pt x="16" y="9"/>
                  </a:lnTo>
                  <a:lnTo>
                    <a:pt x="1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19" name="Freeform 118"/>
            <p:cNvSpPr>
              <a:spLocks/>
            </p:cNvSpPr>
            <p:nvPr/>
          </p:nvSpPr>
          <p:spPr bwMode="auto">
            <a:xfrm>
              <a:off x="3379" y="1215"/>
              <a:ext cx="29" cy="22"/>
            </a:xfrm>
            <a:custGeom>
              <a:avLst/>
              <a:gdLst>
                <a:gd name="T0" fmla="*/ 28 w 29"/>
                <a:gd name="T1" fmla="*/ 0 h 22"/>
                <a:gd name="T2" fmla="*/ 14 w 29"/>
                <a:gd name="T3" fmla="*/ 0 h 22"/>
                <a:gd name="T4" fmla="*/ 0 w 29"/>
                <a:gd name="T5" fmla="*/ 9 h 22"/>
                <a:gd name="T6" fmla="*/ 4 w 29"/>
                <a:gd name="T7" fmla="*/ 19 h 22"/>
                <a:gd name="T8" fmla="*/ 23 w 29"/>
                <a:gd name="T9" fmla="*/ 21 h 22"/>
                <a:gd name="T10" fmla="*/ 28 w 29"/>
                <a:gd name="T11" fmla="*/ 16 h 22"/>
                <a:gd name="T12" fmla="*/ 28 w 29"/>
                <a:gd name="T13" fmla="*/ 0 h 22"/>
              </a:gdLst>
              <a:ahLst/>
              <a:cxnLst>
                <a:cxn ang="0">
                  <a:pos x="T0" y="T1"/>
                </a:cxn>
                <a:cxn ang="0">
                  <a:pos x="T2" y="T3"/>
                </a:cxn>
                <a:cxn ang="0">
                  <a:pos x="T4" y="T5"/>
                </a:cxn>
                <a:cxn ang="0">
                  <a:pos x="T6" y="T7"/>
                </a:cxn>
                <a:cxn ang="0">
                  <a:pos x="T8" y="T9"/>
                </a:cxn>
                <a:cxn ang="0">
                  <a:pos x="T10" y="T11"/>
                </a:cxn>
                <a:cxn ang="0">
                  <a:pos x="T12" y="T13"/>
                </a:cxn>
              </a:cxnLst>
              <a:rect l="0" t="0" r="r" b="b"/>
              <a:pathLst>
                <a:path w="29" h="22">
                  <a:moveTo>
                    <a:pt x="28" y="0"/>
                  </a:moveTo>
                  <a:lnTo>
                    <a:pt x="14" y="0"/>
                  </a:lnTo>
                  <a:lnTo>
                    <a:pt x="0" y="9"/>
                  </a:lnTo>
                  <a:lnTo>
                    <a:pt x="4" y="19"/>
                  </a:lnTo>
                  <a:lnTo>
                    <a:pt x="23" y="21"/>
                  </a:lnTo>
                  <a:lnTo>
                    <a:pt x="28" y="16"/>
                  </a:lnTo>
                  <a:lnTo>
                    <a:pt x="28" y="0"/>
                  </a:lnTo>
                </a:path>
              </a:pathLst>
            </a:custGeom>
            <a:solidFill>
              <a:srgbClr val="545454"/>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20" name="Freeform 119"/>
            <p:cNvSpPr>
              <a:spLocks/>
            </p:cNvSpPr>
            <p:nvPr/>
          </p:nvSpPr>
          <p:spPr bwMode="auto">
            <a:xfrm>
              <a:off x="3393" y="1210"/>
              <a:ext cx="20" cy="20"/>
            </a:xfrm>
            <a:custGeom>
              <a:avLst/>
              <a:gdLst>
                <a:gd name="T0" fmla="*/ 19 w 20"/>
                <a:gd name="T1" fmla="*/ 0 h 20"/>
                <a:gd name="T2" fmla="*/ 0 w 20"/>
                <a:gd name="T3" fmla="*/ 0 h 20"/>
                <a:gd name="T4" fmla="*/ 0 w 20"/>
                <a:gd name="T5" fmla="*/ 9 h 20"/>
                <a:gd name="T6" fmla="*/ 14 w 20"/>
                <a:gd name="T7" fmla="*/ 9 h 20"/>
                <a:gd name="T8" fmla="*/ 19 w 20"/>
                <a:gd name="T9" fmla="*/ 4 h 20"/>
                <a:gd name="T10" fmla="*/ 19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19" y="0"/>
                  </a:moveTo>
                  <a:lnTo>
                    <a:pt x="0" y="0"/>
                  </a:lnTo>
                  <a:lnTo>
                    <a:pt x="0" y="9"/>
                  </a:lnTo>
                  <a:lnTo>
                    <a:pt x="14" y="9"/>
                  </a:lnTo>
                  <a:lnTo>
                    <a:pt x="19" y="4"/>
                  </a:lnTo>
                  <a:lnTo>
                    <a:pt x="1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21" name="Freeform 120"/>
            <p:cNvSpPr>
              <a:spLocks/>
            </p:cNvSpPr>
            <p:nvPr/>
          </p:nvSpPr>
          <p:spPr bwMode="auto">
            <a:xfrm>
              <a:off x="3403" y="1215"/>
              <a:ext cx="20" cy="20"/>
            </a:xfrm>
            <a:custGeom>
              <a:avLst/>
              <a:gdLst>
                <a:gd name="T0" fmla="*/ 9 w 20"/>
                <a:gd name="T1" fmla="*/ 0 h 20"/>
                <a:gd name="T2" fmla="*/ 0 w 20"/>
                <a:gd name="T3" fmla="*/ 0 h 20"/>
                <a:gd name="T4" fmla="*/ 0 w 20"/>
                <a:gd name="T5" fmla="*/ 16 h 20"/>
                <a:gd name="T6" fmla="*/ 7 w 20"/>
                <a:gd name="T7" fmla="*/ 19 h 20"/>
                <a:gd name="T8" fmla="*/ 9 w 20"/>
                <a:gd name="T9" fmla="*/ 19 h 20"/>
                <a:gd name="T10" fmla="*/ 9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9" y="0"/>
                  </a:moveTo>
                  <a:lnTo>
                    <a:pt x="0" y="0"/>
                  </a:lnTo>
                  <a:lnTo>
                    <a:pt x="0" y="16"/>
                  </a:lnTo>
                  <a:lnTo>
                    <a:pt x="7" y="19"/>
                  </a:lnTo>
                  <a:lnTo>
                    <a:pt x="9" y="19"/>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22" name="Freeform 121"/>
            <p:cNvSpPr>
              <a:spLocks/>
            </p:cNvSpPr>
            <p:nvPr/>
          </p:nvSpPr>
          <p:spPr bwMode="auto">
            <a:xfrm>
              <a:off x="3400" y="1229"/>
              <a:ext cx="20" cy="20"/>
            </a:xfrm>
            <a:custGeom>
              <a:avLst/>
              <a:gdLst>
                <a:gd name="T0" fmla="*/ 4 w 20"/>
                <a:gd name="T1" fmla="*/ 0 h 20"/>
                <a:gd name="T2" fmla="*/ 0 w 20"/>
                <a:gd name="T3" fmla="*/ 4 h 20"/>
                <a:gd name="T4" fmla="*/ 2 w 20"/>
                <a:gd name="T5" fmla="*/ 12 h 20"/>
                <a:gd name="T6" fmla="*/ 4 w 20"/>
                <a:gd name="T7" fmla="*/ 12 h 20"/>
                <a:gd name="T8" fmla="*/ 9 w 20"/>
                <a:gd name="T9" fmla="*/ 4 h 20"/>
                <a:gd name="T10" fmla="*/ 4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4" y="0"/>
                  </a:moveTo>
                  <a:lnTo>
                    <a:pt x="0" y="4"/>
                  </a:lnTo>
                  <a:lnTo>
                    <a:pt x="2" y="12"/>
                  </a:lnTo>
                  <a:lnTo>
                    <a:pt x="4" y="12"/>
                  </a:lnTo>
                  <a:lnTo>
                    <a:pt x="9" y="4"/>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23" name="Freeform 122"/>
            <p:cNvSpPr>
              <a:spLocks/>
            </p:cNvSpPr>
            <p:nvPr/>
          </p:nvSpPr>
          <p:spPr bwMode="auto">
            <a:xfrm>
              <a:off x="3379" y="1229"/>
              <a:ext cx="24" cy="20"/>
            </a:xfrm>
            <a:custGeom>
              <a:avLst/>
              <a:gdLst>
                <a:gd name="T0" fmla="*/ 4 w 24"/>
                <a:gd name="T1" fmla="*/ 0 h 20"/>
                <a:gd name="T2" fmla="*/ 0 w 24"/>
                <a:gd name="T3" fmla="*/ 7 h 20"/>
                <a:gd name="T4" fmla="*/ 2 w 24"/>
                <a:gd name="T5" fmla="*/ 9 h 20"/>
                <a:gd name="T6" fmla="*/ 23 w 24"/>
                <a:gd name="T7" fmla="*/ 12 h 20"/>
                <a:gd name="T8" fmla="*/ 23 w 24"/>
                <a:gd name="T9" fmla="*/ 2 h 20"/>
                <a:gd name="T10" fmla="*/ 4 w 24"/>
                <a:gd name="T11" fmla="*/ 0 h 20"/>
              </a:gdLst>
              <a:ahLst/>
              <a:cxnLst>
                <a:cxn ang="0">
                  <a:pos x="T0" y="T1"/>
                </a:cxn>
                <a:cxn ang="0">
                  <a:pos x="T2" y="T3"/>
                </a:cxn>
                <a:cxn ang="0">
                  <a:pos x="T4" y="T5"/>
                </a:cxn>
                <a:cxn ang="0">
                  <a:pos x="T6" y="T7"/>
                </a:cxn>
                <a:cxn ang="0">
                  <a:pos x="T8" y="T9"/>
                </a:cxn>
                <a:cxn ang="0">
                  <a:pos x="T10" y="T11"/>
                </a:cxn>
              </a:cxnLst>
              <a:rect l="0" t="0" r="r" b="b"/>
              <a:pathLst>
                <a:path w="24" h="20">
                  <a:moveTo>
                    <a:pt x="4" y="0"/>
                  </a:moveTo>
                  <a:lnTo>
                    <a:pt x="0" y="7"/>
                  </a:lnTo>
                  <a:lnTo>
                    <a:pt x="2" y="9"/>
                  </a:lnTo>
                  <a:lnTo>
                    <a:pt x="23" y="12"/>
                  </a:lnTo>
                  <a:lnTo>
                    <a:pt x="23" y="2"/>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24" name="Freeform 123"/>
            <p:cNvSpPr>
              <a:spLocks/>
            </p:cNvSpPr>
            <p:nvPr/>
          </p:nvSpPr>
          <p:spPr bwMode="auto">
            <a:xfrm>
              <a:off x="3372" y="1220"/>
              <a:ext cx="20" cy="20"/>
            </a:xfrm>
            <a:custGeom>
              <a:avLst/>
              <a:gdLst>
                <a:gd name="T0" fmla="*/ 4 w 20"/>
                <a:gd name="T1" fmla="*/ 0 h 20"/>
                <a:gd name="T2" fmla="*/ 0 w 20"/>
                <a:gd name="T3" fmla="*/ 2 h 20"/>
                <a:gd name="T4" fmla="*/ 7 w 20"/>
                <a:gd name="T5" fmla="*/ 16 h 20"/>
                <a:gd name="T6" fmla="*/ 16 w 20"/>
                <a:gd name="T7" fmla="*/ 12 h 20"/>
                <a:gd name="T8" fmla="*/ 11 w 20"/>
                <a:gd name="T9" fmla="*/ 2 h 20"/>
                <a:gd name="T10" fmla="*/ 4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4" y="0"/>
                  </a:moveTo>
                  <a:lnTo>
                    <a:pt x="0" y="2"/>
                  </a:lnTo>
                  <a:lnTo>
                    <a:pt x="7" y="16"/>
                  </a:lnTo>
                  <a:lnTo>
                    <a:pt x="16" y="12"/>
                  </a:lnTo>
                  <a:lnTo>
                    <a:pt x="11" y="2"/>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25" name="Freeform 124"/>
            <p:cNvSpPr>
              <a:spLocks/>
            </p:cNvSpPr>
            <p:nvPr/>
          </p:nvSpPr>
          <p:spPr bwMode="auto">
            <a:xfrm>
              <a:off x="3376" y="1210"/>
              <a:ext cx="20" cy="20"/>
            </a:xfrm>
            <a:custGeom>
              <a:avLst/>
              <a:gdLst>
                <a:gd name="T0" fmla="*/ 16 w 20"/>
                <a:gd name="T1" fmla="*/ 0 h 20"/>
                <a:gd name="T2" fmla="*/ 14 w 20"/>
                <a:gd name="T3" fmla="*/ 0 h 20"/>
                <a:gd name="T4" fmla="*/ 0 w 20"/>
                <a:gd name="T5" fmla="*/ 9 h 20"/>
                <a:gd name="T6" fmla="*/ 4 w 20"/>
                <a:gd name="T7" fmla="*/ 19 h 20"/>
                <a:gd name="T8" fmla="*/ 19 w 20"/>
                <a:gd name="T9" fmla="*/ 9 h 20"/>
                <a:gd name="T10" fmla="*/ 16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16" y="0"/>
                  </a:moveTo>
                  <a:lnTo>
                    <a:pt x="14" y="0"/>
                  </a:lnTo>
                  <a:lnTo>
                    <a:pt x="0" y="9"/>
                  </a:lnTo>
                  <a:lnTo>
                    <a:pt x="4" y="19"/>
                  </a:lnTo>
                  <a:lnTo>
                    <a:pt x="19" y="9"/>
                  </a:lnTo>
                  <a:lnTo>
                    <a:pt x="16"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26" name="Freeform 125"/>
            <p:cNvSpPr>
              <a:spLocks/>
            </p:cNvSpPr>
            <p:nvPr/>
          </p:nvSpPr>
          <p:spPr bwMode="auto">
            <a:xfrm>
              <a:off x="5164" y="1215"/>
              <a:ext cx="29" cy="22"/>
            </a:xfrm>
            <a:custGeom>
              <a:avLst/>
              <a:gdLst>
                <a:gd name="T0" fmla="*/ 28 w 29"/>
                <a:gd name="T1" fmla="*/ 0 h 22"/>
                <a:gd name="T2" fmla="*/ 14 w 29"/>
                <a:gd name="T3" fmla="*/ 0 h 22"/>
                <a:gd name="T4" fmla="*/ 0 w 29"/>
                <a:gd name="T5" fmla="*/ 9 h 22"/>
                <a:gd name="T6" fmla="*/ 4 w 29"/>
                <a:gd name="T7" fmla="*/ 19 h 22"/>
                <a:gd name="T8" fmla="*/ 23 w 29"/>
                <a:gd name="T9" fmla="*/ 21 h 22"/>
                <a:gd name="T10" fmla="*/ 26 w 29"/>
                <a:gd name="T11" fmla="*/ 16 h 22"/>
                <a:gd name="T12" fmla="*/ 28 w 29"/>
                <a:gd name="T13" fmla="*/ 0 h 22"/>
              </a:gdLst>
              <a:ahLst/>
              <a:cxnLst>
                <a:cxn ang="0">
                  <a:pos x="T0" y="T1"/>
                </a:cxn>
                <a:cxn ang="0">
                  <a:pos x="T2" y="T3"/>
                </a:cxn>
                <a:cxn ang="0">
                  <a:pos x="T4" y="T5"/>
                </a:cxn>
                <a:cxn ang="0">
                  <a:pos x="T6" y="T7"/>
                </a:cxn>
                <a:cxn ang="0">
                  <a:pos x="T8" y="T9"/>
                </a:cxn>
                <a:cxn ang="0">
                  <a:pos x="T10" y="T11"/>
                </a:cxn>
                <a:cxn ang="0">
                  <a:pos x="T12" y="T13"/>
                </a:cxn>
              </a:cxnLst>
              <a:rect l="0" t="0" r="r" b="b"/>
              <a:pathLst>
                <a:path w="29" h="22">
                  <a:moveTo>
                    <a:pt x="28" y="0"/>
                  </a:moveTo>
                  <a:lnTo>
                    <a:pt x="14" y="0"/>
                  </a:lnTo>
                  <a:lnTo>
                    <a:pt x="0" y="9"/>
                  </a:lnTo>
                  <a:lnTo>
                    <a:pt x="4" y="19"/>
                  </a:lnTo>
                  <a:lnTo>
                    <a:pt x="23" y="21"/>
                  </a:lnTo>
                  <a:lnTo>
                    <a:pt x="26" y="16"/>
                  </a:lnTo>
                  <a:lnTo>
                    <a:pt x="28" y="0"/>
                  </a:lnTo>
                </a:path>
              </a:pathLst>
            </a:custGeom>
            <a:solidFill>
              <a:srgbClr val="545454"/>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27" name="Freeform 126"/>
            <p:cNvSpPr>
              <a:spLocks/>
            </p:cNvSpPr>
            <p:nvPr/>
          </p:nvSpPr>
          <p:spPr bwMode="auto">
            <a:xfrm>
              <a:off x="5179" y="1210"/>
              <a:ext cx="20" cy="20"/>
            </a:xfrm>
            <a:custGeom>
              <a:avLst/>
              <a:gdLst>
                <a:gd name="T0" fmla="*/ 19 w 20"/>
                <a:gd name="T1" fmla="*/ 0 h 20"/>
                <a:gd name="T2" fmla="*/ 0 w 20"/>
                <a:gd name="T3" fmla="*/ 0 h 20"/>
                <a:gd name="T4" fmla="*/ 0 w 20"/>
                <a:gd name="T5" fmla="*/ 9 h 20"/>
                <a:gd name="T6" fmla="*/ 14 w 20"/>
                <a:gd name="T7" fmla="*/ 9 h 20"/>
                <a:gd name="T8" fmla="*/ 19 w 20"/>
                <a:gd name="T9" fmla="*/ 4 h 20"/>
                <a:gd name="T10" fmla="*/ 19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19" y="0"/>
                  </a:moveTo>
                  <a:lnTo>
                    <a:pt x="0" y="0"/>
                  </a:lnTo>
                  <a:lnTo>
                    <a:pt x="0" y="9"/>
                  </a:lnTo>
                  <a:lnTo>
                    <a:pt x="14" y="9"/>
                  </a:lnTo>
                  <a:lnTo>
                    <a:pt x="19" y="4"/>
                  </a:lnTo>
                  <a:lnTo>
                    <a:pt x="1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28" name="Freeform 127"/>
            <p:cNvSpPr>
              <a:spLocks/>
            </p:cNvSpPr>
            <p:nvPr/>
          </p:nvSpPr>
          <p:spPr bwMode="auto">
            <a:xfrm>
              <a:off x="5186" y="1215"/>
              <a:ext cx="20" cy="20"/>
            </a:xfrm>
            <a:custGeom>
              <a:avLst/>
              <a:gdLst>
                <a:gd name="T0" fmla="*/ 12 w 20"/>
                <a:gd name="T1" fmla="*/ 0 h 20"/>
                <a:gd name="T2" fmla="*/ 2 w 20"/>
                <a:gd name="T3" fmla="*/ 0 h 20"/>
                <a:gd name="T4" fmla="*/ 0 w 20"/>
                <a:gd name="T5" fmla="*/ 16 h 20"/>
                <a:gd name="T6" fmla="*/ 9 w 20"/>
                <a:gd name="T7" fmla="*/ 19 h 20"/>
                <a:gd name="T8" fmla="*/ 12 w 20"/>
                <a:gd name="T9" fmla="*/ 0 h 20"/>
              </a:gdLst>
              <a:ahLst/>
              <a:cxnLst>
                <a:cxn ang="0">
                  <a:pos x="T0" y="T1"/>
                </a:cxn>
                <a:cxn ang="0">
                  <a:pos x="T2" y="T3"/>
                </a:cxn>
                <a:cxn ang="0">
                  <a:pos x="T4" y="T5"/>
                </a:cxn>
                <a:cxn ang="0">
                  <a:pos x="T6" y="T7"/>
                </a:cxn>
                <a:cxn ang="0">
                  <a:pos x="T8" y="T9"/>
                </a:cxn>
              </a:cxnLst>
              <a:rect l="0" t="0" r="r" b="b"/>
              <a:pathLst>
                <a:path w="20" h="20">
                  <a:moveTo>
                    <a:pt x="12" y="0"/>
                  </a:moveTo>
                  <a:lnTo>
                    <a:pt x="2" y="0"/>
                  </a:lnTo>
                  <a:lnTo>
                    <a:pt x="0" y="16"/>
                  </a:lnTo>
                  <a:lnTo>
                    <a:pt x="9" y="19"/>
                  </a:lnTo>
                  <a:lnTo>
                    <a:pt x="12"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29" name="Freeform 128"/>
            <p:cNvSpPr>
              <a:spLocks/>
            </p:cNvSpPr>
            <p:nvPr/>
          </p:nvSpPr>
          <p:spPr bwMode="auto">
            <a:xfrm>
              <a:off x="5184" y="1229"/>
              <a:ext cx="20" cy="20"/>
            </a:xfrm>
            <a:custGeom>
              <a:avLst/>
              <a:gdLst>
                <a:gd name="T0" fmla="*/ 2 w 20"/>
                <a:gd name="T1" fmla="*/ 0 h 20"/>
                <a:gd name="T2" fmla="*/ 0 w 20"/>
                <a:gd name="T3" fmla="*/ 4 h 20"/>
                <a:gd name="T4" fmla="*/ 4 w 20"/>
                <a:gd name="T5" fmla="*/ 12 h 20"/>
                <a:gd name="T6" fmla="*/ 7 w 20"/>
                <a:gd name="T7" fmla="*/ 12 h 20"/>
                <a:gd name="T8" fmla="*/ 12 w 20"/>
                <a:gd name="T9" fmla="*/ 4 h 20"/>
                <a:gd name="T10" fmla="*/ 2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2" y="0"/>
                  </a:moveTo>
                  <a:lnTo>
                    <a:pt x="0" y="4"/>
                  </a:lnTo>
                  <a:lnTo>
                    <a:pt x="4" y="12"/>
                  </a:lnTo>
                  <a:lnTo>
                    <a:pt x="7" y="12"/>
                  </a:lnTo>
                  <a:lnTo>
                    <a:pt x="12" y="4"/>
                  </a:lnTo>
                  <a:lnTo>
                    <a:pt x="2"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30" name="Freeform 129"/>
            <p:cNvSpPr>
              <a:spLocks/>
            </p:cNvSpPr>
            <p:nvPr/>
          </p:nvSpPr>
          <p:spPr bwMode="auto">
            <a:xfrm>
              <a:off x="5164" y="1229"/>
              <a:ext cx="24" cy="20"/>
            </a:xfrm>
            <a:custGeom>
              <a:avLst/>
              <a:gdLst>
                <a:gd name="T0" fmla="*/ 4 w 24"/>
                <a:gd name="T1" fmla="*/ 0 h 20"/>
                <a:gd name="T2" fmla="*/ 0 w 24"/>
                <a:gd name="T3" fmla="*/ 7 h 20"/>
                <a:gd name="T4" fmla="*/ 2 w 24"/>
                <a:gd name="T5" fmla="*/ 9 h 20"/>
                <a:gd name="T6" fmla="*/ 23 w 24"/>
                <a:gd name="T7" fmla="*/ 12 h 20"/>
                <a:gd name="T8" fmla="*/ 23 w 24"/>
                <a:gd name="T9" fmla="*/ 2 h 20"/>
                <a:gd name="T10" fmla="*/ 4 w 24"/>
                <a:gd name="T11" fmla="*/ 0 h 20"/>
              </a:gdLst>
              <a:ahLst/>
              <a:cxnLst>
                <a:cxn ang="0">
                  <a:pos x="T0" y="T1"/>
                </a:cxn>
                <a:cxn ang="0">
                  <a:pos x="T2" y="T3"/>
                </a:cxn>
                <a:cxn ang="0">
                  <a:pos x="T4" y="T5"/>
                </a:cxn>
                <a:cxn ang="0">
                  <a:pos x="T6" y="T7"/>
                </a:cxn>
                <a:cxn ang="0">
                  <a:pos x="T8" y="T9"/>
                </a:cxn>
                <a:cxn ang="0">
                  <a:pos x="T10" y="T11"/>
                </a:cxn>
              </a:cxnLst>
              <a:rect l="0" t="0" r="r" b="b"/>
              <a:pathLst>
                <a:path w="24" h="20">
                  <a:moveTo>
                    <a:pt x="4" y="0"/>
                  </a:moveTo>
                  <a:lnTo>
                    <a:pt x="0" y="7"/>
                  </a:lnTo>
                  <a:lnTo>
                    <a:pt x="2" y="9"/>
                  </a:lnTo>
                  <a:lnTo>
                    <a:pt x="23" y="12"/>
                  </a:lnTo>
                  <a:lnTo>
                    <a:pt x="23" y="2"/>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31" name="Freeform 130"/>
            <p:cNvSpPr>
              <a:spLocks/>
            </p:cNvSpPr>
            <p:nvPr/>
          </p:nvSpPr>
          <p:spPr bwMode="auto">
            <a:xfrm>
              <a:off x="5157" y="1220"/>
              <a:ext cx="20" cy="20"/>
            </a:xfrm>
            <a:custGeom>
              <a:avLst/>
              <a:gdLst>
                <a:gd name="T0" fmla="*/ 4 w 20"/>
                <a:gd name="T1" fmla="*/ 0 h 20"/>
                <a:gd name="T2" fmla="*/ 0 w 20"/>
                <a:gd name="T3" fmla="*/ 2 h 20"/>
                <a:gd name="T4" fmla="*/ 7 w 20"/>
                <a:gd name="T5" fmla="*/ 16 h 20"/>
                <a:gd name="T6" fmla="*/ 16 w 20"/>
                <a:gd name="T7" fmla="*/ 12 h 20"/>
                <a:gd name="T8" fmla="*/ 12 w 20"/>
                <a:gd name="T9" fmla="*/ 2 h 20"/>
                <a:gd name="T10" fmla="*/ 4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4" y="0"/>
                  </a:moveTo>
                  <a:lnTo>
                    <a:pt x="0" y="2"/>
                  </a:lnTo>
                  <a:lnTo>
                    <a:pt x="7" y="16"/>
                  </a:lnTo>
                  <a:lnTo>
                    <a:pt x="16" y="12"/>
                  </a:lnTo>
                  <a:lnTo>
                    <a:pt x="12" y="2"/>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32" name="Freeform 131"/>
            <p:cNvSpPr>
              <a:spLocks/>
            </p:cNvSpPr>
            <p:nvPr/>
          </p:nvSpPr>
          <p:spPr bwMode="auto">
            <a:xfrm>
              <a:off x="5162" y="1210"/>
              <a:ext cx="20" cy="20"/>
            </a:xfrm>
            <a:custGeom>
              <a:avLst/>
              <a:gdLst>
                <a:gd name="T0" fmla="*/ 16 w 20"/>
                <a:gd name="T1" fmla="*/ 0 h 20"/>
                <a:gd name="T2" fmla="*/ 14 w 20"/>
                <a:gd name="T3" fmla="*/ 0 h 20"/>
                <a:gd name="T4" fmla="*/ 0 w 20"/>
                <a:gd name="T5" fmla="*/ 9 h 20"/>
                <a:gd name="T6" fmla="*/ 4 w 20"/>
                <a:gd name="T7" fmla="*/ 19 h 20"/>
                <a:gd name="T8" fmla="*/ 19 w 20"/>
                <a:gd name="T9" fmla="*/ 9 h 20"/>
                <a:gd name="T10" fmla="*/ 16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16" y="0"/>
                  </a:moveTo>
                  <a:lnTo>
                    <a:pt x="14" y="0"/>
                  </a:lnTo>
                  <a:lnTo>
                    <a:pt x="0" y="9"/>
                  </a:lnTo>
                  <a:lnTo>
                    <a:pt x="4" y="19"/>
                  </a:lnTo>
                  <a:lnTo>
                    <a:pt x="19" y="9"/>
                  </a:lnTo>
                  <a:lnTo>
                    <a:pt x="16"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33" name="Freeform 132"/>
            <p:cNvSpPr>
              <a:spLocks/>
            </p:cNvSpPr>
            <p:nvPr/>
          </p:nvSpPr>
          <p:spPr bwMode="auto">
            <a:xfrm>
              <a:off x="1807" y="1215"/>
              <a:ext cx="57" cy="48"/>
            </a:xfrm>
            <a:custGeom>
              <a:avLst/>
              <a:gdLst>
                <a:gd name="T0" fmla="*/ 45 w 57"/>
                <a:gd name="T1" fmla="*/ 0 h 48"/>
                <a:gd name="T2" fmla="*/ 14 w 57"/>
                <a:gd name="T3" fmla="*/ 14 h 48"/>
                <a:gd name="T4" fmla="*/ 0 w 57"/>
                <a:gd name="T5" fmla="*/ 26 h 48"/>
                <a:gd name="T6" fmla="*/ 4 w 57"/>
                <a:gd name="T7" fmla="*/ 33 h 48"/>
                <a:gd name="T8" fmla="*/ 19 w 57"/>
                <a:gd name="T9" fmla="*/ 47 h 48"/>
                <a:gd name="T10" fmla="*/ 45 w 57"/>
                <a:gd name="T11" fmla="*/ 43 h 48"/>
                <a:gd name="T12" fmla="*/ 57 w 57"/>
                <a:gd name="T13" fmla="*/ 19 h 48"/>
                <a:gd name="T14" fmla="*/ 52 w 57"/>
                <a:gd name="T15" fmla="*/ 7 h 48"/>
                <a:gd name="T16" fmla="*/ 45 w 57"/>
                <a:gd name="T17" fmla="*/ 0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7" h="48">
                  <a:moveTo>
                    <a:pt x="45" y="0"/>
                  </a:moveTo>
                  <a:lnTo>
                    <a:pt x="14" y="14"/>
                  </a:lnTo>
                  <a:lnTo>
                    <a:pt x="0" y="26"/>
                  </a:lnTo>
                  <a:lnTo>
                    <a:pt x="4" y="33"/>
                  </a:lnTo>
                  <a:lnTo>
                    <a:pt x="19" y="47"/>
                  </a:lnTo>
                  <a:lnTo>
                    <a:pt x="45" y="43"/>
                  </a:lnTo>
                  <a:lnTo>
                    <a:pt x="57" y="19"/>
                  </a:lnTo>
                  <a:lnTo>
                    <a:pt x="52" y="7"/>
                  </a:lnTo>
                  <a:lnTo>
                    <a:pt x="45" y="0"/>
                  </a:lnTo>
                </a:path>
              </a:pathLst>
            </a:custGeom>
            <a:solidFill>
              <a:srgbClr val="545454"/>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34" name="Freeform 133"/>
            <p:cNvSpPr>
              <a:spLocks/>
            </p:cNvSpPr>
            <p:nvPr/>
          </p:nvSpPr>
          <p:spPr bwMode="auto">
            <a:xfrm>
              <a:off x="1807" y="1246"/>
              <a:ext cx="21" cy="20"/>
            </a:xfrm>
            <a:custGeom>
              <a:avLst/>
              <a:gdLst>
                <a:gd name="T0" fmla="*/ 7 w 21"/>
                <a:gd name="T1" fmla="*/ 0 h 20"/>
                <a:gd name="T2" fmla="*/ 0 w 21"/>
                <a:gd name="T3" fmla="*/ 4 h 20"/>
                <a:gd name="T4" fmla="*/ 16 w 21"/>
                <a:gd name="T5" fmla="*/ 19 h 20"/>
                <a:gd name="T6" fmla="*/ 21 w 21"/>
                <a:gd name="T7" fmla="*/ 14 h 20"/>
                <a:gd name="T8" fmla="*/ 7 w 21"/>
                <a:gd name="T9" fmla="*/ 0 h 20"/>
              </a:gdLst>
              <a:ahLst/>
              <a:cxnLst>
                <a:cxn ang="0">
                  <a:pos x="T0" y="T1"/>
                </a:cxn>
                <a:cxn ang="0">
                  <a:pos x="T2" y="T3"/>
                </a:cxn>
                <a:cxn ang="0">
                  <a:pos x="T4" y="T5"/>
                </a:cxn>
                <a:cxn ang="0">
                  <a:pos x="T6" y="T7"/>
                </a:cxn>
                <a:cxn ang="0">
                  <a:pos x="T8" y="T9"/>
                </a:cxn>
              </a:cxnLst>
              <a:rect l="0" t="0" r="r" b="b"/>
              <a:pathLst>
                <a:path w="21" h="20">
                  <a:moveTo>
                    <a:pt x="7" y="0"/>
                  </a:moveTo>
                  <a:lnTo>
                    <a:pt x="0" y="4"/>
                  </a:lnTo>
                  <a:lnTo>
                    <a:pt x="16" y="19"/>
                  </a:lnTo>
                  <a:lnTo>
                    <a:pt x="21" y="14"/>
                  </a:lnTo>
                  <a:lnTo>
                    <a:pt x="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35" name="Freeform 134"/>
            <p:cNvSpPr>
              <a:spLocks/>
            </p:cNvSpPr>
            <p:nvPr/>
          </p:nvSpPr>
          <p:spPr bwMode="auto">
            <a:xfrm>
              <a:off x="1800" y="1236"/>
              <a:ext cx="20" cy="20"/>
            </a:xfrm>
            <a:custGeom>
              <a:avLst/>
              <a:gdLst>
                <a:gd name="T0" fmla="*/ 4 w 20"/>
                <a:gd name="T1" fmla="*/ 0 h 20"/>
                <a:gd name="T2" fmla="*/ 0 w 20"/>
                <a:gd name="T3" fmla="*/ 4 h 20"/>
                <a:gd name="T4" fmla="*/ 7 w 20"/>
                <a:gd name="T5" fmla="*/ 14 h 20"/>
                <a:gd name="T6" fmla="*/ 16 w 20"/>
                <a:gd name="T7" fmla="*/ 9 h 20"/>
                <a:gd name="T8" fmla="*/ 12 w 20"/>
                <a:gd name="T9" fmla="*/ 2 h 20"/>
                <a:gd name="T10" fmla="*/ 4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4" y="0"/>
                  </a:moveTo>
                  <a:lnTo>
                    <a:pt x="0" y="4"/>
                  </a:lnTo>
                  <a:lnTo>
                    <a:pt x="7" y="14"/>
                  </a:lnTo>
                  <a:lnTo>
                    <a:pt x="16" y="9"/>
                  </a:lnTo>
                  <a:lnTo>
                    <a:pt x="12" y="2"/>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36" name="Freeform 135"/>
            <p:cNvSpPr>
              <a:spLocks/>
            </p:cNvSpPr>
            <p:nvPr/>
          </p:nvSpPr>
          <p:spPr bwMode="auto">
            <a:xfrm>
              <a:off x="1804" y="1225"/>
              <a:ext cx="20" cy="21"/>
            </a:xfrm>
            <a:custGeom>
              <a:avLst/>
              <a:gdLst>
                <a:gd name="T0" fmla="*/ 14 w 20"/>
                <a:gd name="T1" fmla="*/ 0 h 21"/>
                <a:gd name="T2" fmla="*/ 0 w 20"/>
                <a:gd name="T3" fmla="*/ 12 h 21"/>
                <a:gd name="T4" fmla="*/ 4 w 20"/>
                <a:gd name="T5" fmla="*/ 21 h 21"/>
                <a:gd name="T6" fmla="*/ 19 w 20"/>
                <a:gd name="T7" fmla="*/ 9 h 21"/>
                <a:gd name="T8" fmla="*/ 14 w 20"/>
                <a:gd name="T9" fmla="*/ 0 h 21"/>
              </a:gdLst>
              <a:ahLst/>
              <a:cxnLst>
                <a:cxn ang="0">
                  <a:pos x="T0" y="T1"/>
                </a:cxn>
                <a:cxn ang="0">
                  <a:pos x="T2" y="T3"/>
                </a:cxn>
                <a:cxn ang="0">
                  <a:pos x="T4" y="T5"/>
                </a:cxn>
                <a:cxn ang="0">
                  <a:pos x="T6" y="T7"/>
                </a:cxn>
                <a:cxn ang="0">
                  <a:pos x="T8" y="T9"/>
                </a:cxn>
              </a:cxnLst>
              <a:rect l="0" t="0" r="r" b="b"/>
              <a:pathLst>
                <a:path w="20" h="21">
                  <a:moveTo>
                    <a:pt x="14" y="0"/>
                  </a:moveTo>
                  <a:lnTo>
                    <a:pt x="0" y="12"/>
                  </a:lnTo>
                  <a:lnTo>
                    <a:pt x="4" y="21"/>
                  </a:lnTo>
                  <a:lnTo>
                    <a:pt x="19" y="9"/>
                  </a:lnTo>
                  <a:lnTo>
                    <a:pt x="1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37" name="Freeform 136"/>
            <p:cNvSpPr>
              <a:spLocks/>
            </p:cNvSpPr>
            <p:nvPr/>
          </p:nvSpPr>
          <p:spPr bwMode="auto">
            <a:xfrm>
              <a:off x="1819" y="1210"/>
              <a:ext cx="36" cy="24"/>
            </a:xfrm>
            <a:custGeom>
              <a:avLst/>
              <a:gdLst>
                <a:gd name="T0" fmla="*/ 33 w 36"/>
                <a:gd name="T1" fmla="*/ 0 h 24"/>
                <a:gd name="T2" fmla="*/ 0 w 36"/>
                <a:gd name="T3" fmla="*/ 14 h 24"/>
                <a:gd name="T4" fmla="*/ 4 w 36"/>
                <a:gd name="T5" fmla="*/ 24 h 24"/>
                <a:gd name="T6" fmla="*/ 36 w 36"/>
                <a:gd name="T7" fmla="*/ 9 h 24"/>
                <a:gd name="T8" fmla="*/ 36 w 36"/>
                <a:gd name="T9" fmla="*/ 2 h 24"/>
                <a:gd name="T10" fmla="*/ 33 w 36"/>
                <a:gd name="T11" fmla="*/ 0 h 24"/>
              </a:gdLst>
              <a:ahLst/>
              <a:cxnLst>
                <a:cxn ang="0">
                  <a:pos x="T0" y="T1"/>
                </a:cxn>
                <a:cxn ang="0">
                  <a:pos x="T2" y="T3"/>
                </a:cxn>
                <a:cxn ang="0">
                  <a:pos x="T4" y="T5"/>
                </a:cxn>
                <a:cxn ang="0">
                  <a:pos x="T6" y="T7"/>
                </a:cxn>
                <a:cxn ang="0">
                  <a:pos x="T8" y="T9"/>
                </a:cxn>
                <a:cxn ang="0">
                  <a:pos x="T10" y="T11"/>
                </a:cxn>
              </a:cxnLst>
              <a:rect l="0" t="0" r="r" b="b"/>
              <a:pathLst>
                <a:path w="36" h="24">
                  <a:moveTo>
                    <a:pt x="33" y="0"/>
                  </a:moveTo>
                  <a:lnTo>
                    <a:pt x="0" y="14"/>
                  </a:lnTo>
                  <a:lnTo>
                    <a:pt x="4" y="24"/>
                  </a:lnTo>
                  <a:lnTo>
                    <a:pt x="36" y="9"/>
                  </a:lnTo>
                  <a:lnTo>
                    <a:pt x="36" y="2"/>
                  </a:lnTo>
                  <a:lnTo>
                    <a:pt x="33"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38" name="Freeform 137"/>
            <p:cNvSpPr>
              <a:spLocks/>
            </p:cNvSpPr>
            <p:nvPr/>
          </p:nvSpPr>
          <p:spPr bwMode="auto">
            <a:xfrm>
              <a:off x="1850" y="1213"/>
              <a:ext cx="20" cy="20"/>
            </a:xfrm>
            <a:custGeom>
              <a:avLst/>
              <a:gdLst>
                <a:gd name="T0" fmla="*/ 4 w 20"/>
                <a:gd name="T1" fmla="*/ 0 h 20"/>
                <a:gd name="T2" fmla="*/ 0 w 20"/>
                <a:gd name="T3" fmla="*/ 4 h 20"/>
                <a:gd name="T4" fmla="*/ 7 w 20"/>
                <a:gd name="T5" fmla="*/ 12 h 20"/>
                <a:gd name="T6" fmla="*/ 14 w 20"/>
                <a:gd name="T7" fmla="*/ 7 h 20"/>
                <a:gd name="T8" fmla="*/ 4 w 20"/>
                <a:gd name="T9" fmla="*/ 0 h 20"/>
              </a:gdLst>
              <a:ahLst/>
              <a:cxnLst>
                <a:cxn ang="0">
                  <a:pos x="T0" y="T1"/>
                </a:cxn>
                <a:cxn ang="0">
                  <a:pos x="T2" y="T3"/>
                </a:cxn>
                <a:cxn ang="0">
                  <a:pos x="T4" y="T5"/>
                </a:cxn>
                <a:cxn ang="0">
                  <a:pos x="T6" y="T7"/>
                </a:cxn>
                <a:cxn ang="0">
                  <a:pos x="T8" y="T9"/>
                </a:cxn>
              </a:cxnLst>
              <a:rect l="0" t="0" r="r" b="b"/>
              <a:pathLst>
                <a:path w="20" h="20">
                  <a:moveTo>
                    <a:pt x="4" y="0"/>
                  </a:moveTo>
                  <a:lnTo>
                    <a:pt x="0" y="4"/>
                  </a:lnTo>
                  <a:lnTo>
                    <a:pt x="7" y="12"/>
                  </a:lnTo>
                  <a:lnTo>
                    <a:pt x="14" y="7"/>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39" name="Freeform 138"/>
            <p:cNvSpPr>
              <a:spLocks/>
            </p:cNvSpPr>
            <p:nvPr/>
          </p:nvSpPr>
          <p:spPr bwMode="auto">
            <a:xfrm>
              <a:off x="1855" y="1220"/>
              <a:ext cx="20" cy="20"/>
            </a:xfrm>
            <a:custGeom>
              <a:avLst/>
              <a:gdLst>
                <a:gd name="T0" fmla="*/ 9 w 20"/>
                <a:gd name="T1" fmla="*/ 0 h 20"/>
                <a:gd name="T2" fmla="*/ 0 w 20"/>
                <a:gd name="T3" fmla="*/ 4 h 20"/>
                <a:gd name="T4" fmla="*/ 4 w 20"/>
                <a:gd name="T5" fmla="*/ 16 h 20"/>
                <a:gd name="T6" fmla="*/ 14 w 20"/>
                <a:gd name="T7" fmla="*/ 16 h 20"/>
                <a:gd name="T8" fmla="*/ 14 w 20"/>
                <a:gd name="T9" fmla="*/ 14 h 20"/>
                <a:gd name="T10" fmla="*/ 9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9" y="0"/>
                  </a:moveTo>
                  <a:lnTo>
                    <a:pt x="0" y="4"/>
                  </a:lnTo>
                  <a:lnTo>
                    <a:pt x="4" y="16"/>
                  </a:lnTo>
                  <a:lnTo>
                    <a:pt x="14" y="16"/>
                  </a:lnTo>
                  <a:lnTo>
                    <a:pt x="14" y="14"/>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40" name="Freeform 139"/>
            <p:cNvSpPr>
              <a:spLocks/>
            </p:cNvSpPr>
            <p:nvPr/>
          </p:nvSpPr>
          <p:spPr bwMode="auto">
            <a:xfrm>
              <a:off x="1848" y="1232"/>
              <a:ext cx="21" cy="31"/>
            </a:xfrm>
            <a:custGeom>
              <a:avLst/>
              <a:gdLst>
                <a:gd name="T0" fmla="*/ 11 w 21"/>
                <a:gd name="T1" fmla="*/ 0 h 31"/>
                <a:gd name="T2" fmla="*/ 0 w 21"/>
                <a:gd name="T3" fmla="*/ 24 h 31"/>
                <a:gd name="T4" fmla="*/ 4 w 21"/>
                <a:gd name="T5" fmla="*/ 31 h 31"/>
                <a:gd name="T6" fmla="*/ 7 w 21"/>
                <a:gd name="T7" fmla="*/ 31 h 31"/>
                <a:gd name="T8" fmla="*/ 21 w 21"/>
                <a:gd name="T9" fmla="*/ 4 h 31"/>
                <a:gd name="T10" fmla="*/ 11 w 21"/>
                <a:gd name="T11" fmla="*/ 0 h 31"/>
              </a:gdLst>
              <a:ahLst/>
              <a:cxnLst>
                <a:cxn ang="0">
                  <a:pos x="T0" y="T1"/>
                </a:cxn>
                <a:cxn ang="0">
                  <a:pos x="T2" y="T3"/>
                </a:cxn>
                <a:cxn ang="0">
                  <a:pos x="T4" y="T5"/>
                </a:cxn>
                <a:cxn ang="0">
                  <a:pos x="T6" y="T7"/>
                </a:cxn>
                <a:cxn ang="0">
                  <a:pos x="T8" y="T9"/>
                </a:cxn>
                <a:cxn ang="0">
                  <a:pos x="T10" y="T11"/>
                </a:cxn>
              </a:cxnLst>
              <a:rect l="0" t="0" r="r" b="b"/>
              <a:pathLst>
                <a:path w="21" h="31">
                  <a:moveTo>
                    <a:pt x="11" y="0"/>
                  </a:moveTo>
                  <a:lnTo>
                    <a:pt x="0" y="24"/>
                  </a:lnTo>
                  <a:lnTo>
                    <a:pt x="4" y="31"/>
                  </a:lnTo>
                  <a:lnTo>
                    <a:pt x="7" y="31"/>
                  </a:lnTo>
                  <a:lnTo>
                    <a:pt x="21" y="4"/>
                  </a:lnTo>
                  <a:lnTo>
                    <a:pt x="11"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41" name="Freeform 140"/>
            <p:cNvSpPr>
              <a:spLocks/>
            </p:cNvSpPr>
            <p:nvPr/>
          </p:nvSpPr>
          <p:spPr bwMode="auto">
            <a:xfrm>
              <a:off x="1823" y="1253"/>
              <a:ext cx="29" cy="20"/>
            </a:xfrm>
            <a:custGeom>
              <a:avLst/>
              <a:gdLst>
                <a:gd name="T0" fmla="*/ 28 w 29"/>
                <a:gd name="T1" fmla="*/ 0 h 20"/>
                <a:gd name="T2" fmla="*/ 2 w 29"/>
                <a:gd name="T3" fmla="*/ 4 h 20"/>
                <a:gd name="T4" fmla="*/ 0 w 29"/>
                <a:gd name="T5" fmla="*/ 11 h 20"/>
                <a:gd name="T6" fmla="*/ 0 w 29"/>
                <a:gd name="T7" fmla="*/ 14 h 20"/>
                <a:gd name="T8" fmla="*/ 28 w 29"/>
                <a:gd name="T9" fmla="*/ 9 h 20"/>
                <a:gd name="T10" fmla="*/ 28 w 29"/>
                <a:gd name="T11" fmla="*/ 0 h 20"/>
              </a:gdLst>
              <a:ahLst/>
              <a:cxnLst>
                <a:cxn ang="0">
                  <a:pos x="T0" y="T1"/>
                </a:cxn>
                <a:cxn ang="0">
                  <a:pos x="T2" y="T3"/>
                </a:cxn>
                <a:cxn ang="0">
                  <a:pos x="T4" y="T5"/>
                </a:cxn>
                <a:cxn ang="0">
                  <a:pos x="T6" y="T7"/>
                </a:cxn>
                <a:cxn ang="0">
                  <a:pos x="T8" y="T9"/>
                </a:cxn>
                <a:cxn ang="0">
                  <a:pos x="T10" y="T11"/>
                </a:cxn>
              </a:cxnLst>
              <a:rect l="0" t="0" r="r" b="b"/>
              <a:pathLst>
                <a:path w="29" h="20">
                  <a:moveTo>
                    <a:pt x="28" y="0"/>
                  </a:moveTo>
                  <a:lnTo>
                    <a:pt x="2" y="4"/>
                  </a:lnTo>
                  <a:lnTo>
                    <a:pt x="0" y="11"/>
                  </a:lnTo>
                  <a:lnTo>
                    <a:pt x="0" y="14"/>
                  </a:lnTo>
                  <a:lnTo>
                    <a:pt x="28" y="9"/>
                  </a:lnTo>
                  <a:lnTo>
                    <a:pt x="28"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42" name="Freeform 141"/>
            <p:cNvSpPr>
              <a:spLocks/>
            </p:cNvSpPr>
            <p:nvPr/>
          </p:nvSpPr>
          <p:spPr bwMode="auto">
            <a:xfrm>
              <a:off x="3609" y="1215"/>
              <a:ext cx="58" cy="48"/>
            </a:xfrm>
            <a:custGeom>
              <a:avLst/>
              <a:gdLst>
                <a:gd name="T0" fmla="*/ 43 w 58"/>
                <a:gd name="T1" fmla="*/ 0 h 48"/>
                <a:gd name="T2" fmla="*/ 14 w 58"/>
                <a:gd name="T3" fmla="*/ 14 h 48"/>
                <a:gd name="T4" fmla="*/ 0 w 58"/>
                <a:gd name="T5" fmla="*/ 26 h 48"/>
                <a:gd name="T6" fmla="*/ 2 w 58"/>
                <a:gd name="T7" fmla="*/ 33 h 48"/>
                <a:gd name="T8" fmla="*/ 16 w 58"/>
                <a:gd name="T9" fmla="*/ 47 h 48"/>
                <a:gd name="T10" fmla="*/ 43 w 58"/>
                <a:gd name="T11" fmla="*/ 43 h 48"/>
                <a:gd name="T12" fmla="*/ 57 w 58"/>
                <a:gd name="T13" fmla="*/ 19 h 48"/>
                <a:gd name="T14" fmla="*/ 52 w 58"/>
                <a:gd name="T15" fmla="*/ 7 h 48"/>
                <a:gd name="T16" fmla="*/ 43 w 58"/>
                <a:gd name="T17" fmla="*/ 0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8" h="48">
                  <a:moveTo>
                    <a:pt x="43" y="0"/>
                  </a:moveTo>
                  <a:lnTo>
                    <a:pt x="14" y="14"/>
                  </a:lnTo>
                  <a:lnTo>
                    <a:pt x="0" y="26"/>
                  </a:lnTo>
                  <a:lnTo>
                    <a:pt x="2" y="33"/>
                  </a:lnTo>
                  <a:lnTo>
                    <a:pt x="16" y="47"/>
                  </a:lnTo>
                  <a:lnTo>
                    <a:pt x="43" y="43"/>
                  </a:lnTo>
                  <a:lnTo>
                    <a:pt x="57" y="19"/>
                  </a:lnTo>
                  <a:lnTo>
                    <a:pt x="52" y="7"/>
                  </a:lnTo>
                  <a:lnTo>
                    <a:pt x="43" y="0"/>
                  </a:lnTo>
                </a:path>
              </a:pathLst>
            </a:custGeom>
            <a:solidFill>
              <a:srgbClr val="545454"/>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43" name="Freeform 142"/>
            <p:cNvSpPr>
              <a:spLocks/>
            </p:cNvSpPr>
            <p:nvPr/>
          </p:nvSpPr>
          <p:spPr bwMode="auto">
            <a:xfrm>
              <a:off x="3607" y="1246"/>
              <a:ext cx="21" cy="20"/>
            </a:xfrm>
            <a:custGeom>
              <a:avLst/>
              <a:gdLst>
                <a:gd name="T0" fmla="*/ 7 w 21"/>
                <a:gd name="T1" fmla="*/ 0 h 20"/>
                <a:gd name="T2" fmla="*/ 0 w 21"/>
                <a:gd name="T3" fmla="*/ 4 h 20"/>
                <a:gd name="T4" fmla="*/ 16 w 21"/>
                <a:gd name="T5" fmla="*/ 19 h 20"/>
                <a:gd name="T6" fmla="*/ 21 w 21"/>
                <a:gd name="T7" fmla="*/ 14 h 20"/>
                <a:gd name="T8" fmla="*/ 7 w 21"/>
                <a:gd name="T9" fmla="*/ 0 h 20"/>
              </a:gdLst>
              <a:ahLst/>
              <a:cxnLst>
                <a:cxn ang="0">
                  <a:pos x="T0" y="T1"/>
                </a:cxn>
                <a:cxn ang="0">
                  <a:pos x="T2" y="T3"/>
                </a:cxn>
                <a:cxn ang="0">
                  <a:pos x="T4" y="T5"/>
                </a:cxn>
                <a:cxn ang="0">
                  <a:pos x="T6" y="T7"/>
                </a:cxn>
                <a:cxn ang="0">
                  <a:pos x="T8" y="T9"/>
                </a:cxn>
              </a:cxnLst>
              <a:rect l="0" t="0" r="r" b="b"/>
              <a:pathLst>
                <a:path w="21" h="20">
                  <a:moveTo>
                    <a:pt x="7" y="0"/>
                  </a:moveTo>
                  <a:lnTo>
                    <a:pt x="0" y="4"/>
                  </a:lnTo>
                  <a:lnTo>
                    <a:pt x="16" y="19"/>
                  </a:lnTo>
                  <a:lnTo>
                    <a:pt x="21" y="14"/>
                  </a:lnTo>
                  <a:lnTo>
                    <a:pt x="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44" name="Freeform 143"/>
            <p:cNvSpPr>
              <a:spLocks/>
            </p:cNvSpPr>
            <p:nvPr/>
          </p:nvSpPr>
          <p:spPr bwMode="auto">
            <a:xfrm>
              <a:off x="3604" y="1236"/>
              <a:ext cx="20" cy="20"/>
            </a:xfrm>
            <a:custGeom>
              <a:avLst/>
              <a:gdLst>
                <a:gd name="T0" fmla="*/ 2 w 20"/>
                <a:gd name="T1" fmla="*/ 0 h 20"/>
                <a:gd name="T2" fmla="*/ 0 w 20"/>
                <a:gd name="T3" fmla="*/ 2 h 20"/>
                <a:gd name="T4" fmla="*/ 2 w 20"/>
                <a:gd name="T5" fmla="*/ 14 h 20"/>
                <a:gd name="T6" fmla="*/ 12 w 20"/>
                <a:gd name="T7" fmla="*/ 9 h 20"/>
                <a:gd name="T8" fmla="*/ 9 w 20"/>
                <a:gd name="T9" fmla="*/ 2 h 20"/>
                <a:gd name="T10" fmla="*/ 2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2" y="0"/>
                  </a:moveTo>
                  <a:lnTo>
                    <a:pt x="0" y="2"/>
                  </a:lnTo>
                  <a:lnTo>
                    <a:pt x="2" y="14"/>
                  </a:lnTo>
                  <a:lnTo>
                    <a:pt x="12" y="9"/>
                  </a:lnTo>
                  <a:lnTo>
                    <a:pt x="9" y="2"/>
                  </a:lnTo>
                  <a:lnTo>
                    <a:pt x="2"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45" name="Freeform 144"/>
            <p:cNvSpPr>
              <a:spLocks/>
            </p:cNvSpPr>
            <p:nvPr/>
          </p:nvSpPr>
          <p:spPr bwMode="auto">
            <a:xfrm>
              <a:off x="3607" y="1225"/>
              <a:ext cx="20" cy="21"/>
            </a:xfrm>
            <a:custGeom>
              <a:avLst/>
              <a:gdLst>
                <a:gd name="T0" fmla="*/ 14 w 20"/>
                <a:gd name="T1" fmla="*/ 0 h 21"/>
                <a:gd name="T2" fmla="*/ 0 w 20"/>
                <a:gd name="T3" fmla="*/ 12 h 21"/>
                <a:gd name="T4" fmla="*/ 4 w 20"/>
                <a:gd name="T5" fmla="*/ 21 h 21"/>
                <a:gd name="T6" fmla="*/ 19 w 20"/>
                <a:gd name="T7" fmla="*/ 9 h 21"/>
                <a:gd name="T8" fmla="*/ 14 w 20"/>
                <a:gd name="T9" fmla="*/ 0 h 21"/>
              </a:gdLst>
              <a:ahLst/>
              <a:cxnLst>
                <a:cxn ang="0">
                  <a:pos x="T0" y="T1"/>
                </a:cxn>
                <a:cxn ang="0">
                  <a:pos x="T2" y="T3"/>
                </a:cxn>
                <a:cxn ang="0">
                  <a:pos x="T4" y="T5"/>
                </a:cxn>
                <a:cxn ang="0">
                  <a:pos x="T6" y="T7"/>
                </a:cxn>
                <a:cxn ang="0">
                  <a:pos x="T8" y="T9"/>
                </a:cxn>
              </a:cxnLst>
              <a:rect l="0" t="0" r="r" b="b"/>
              <a:pathLst>
                <a:path w="20" h="21">
                  <a:moveTo>
                    <a:pt x="14" y="0"/>
                  </a:moveTo>
                  <a:lnTo>
                    <a:pt x="0" y="12"/>
                  </a:lnTo>
                  <a:lnTo>
                    <a:pt x="4" y="21"/>
                  </a:lnTo>
                  <a:lnTo>
                    <a:pt x="19" y="9"/>
                  </a:lnTo>
                  <a:lnTo>
                    <a:pt x="1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46" name="Freeform 145"/>
            <p:cNvSpPr>
              <a:spLocks/>
            </p:cNvSpPr>
            <p:nvPr/>
          </p:nvSpPr>
          <p:spPr bwMode="auto">
            <a:xfrm>
              <a:off x="3621" y="1210"/>
              <a:ext cx="34" cy="24"/>
            </a:xfrm>
            <a:custGeom>
              <a:avLst/>
              <a:gdLst>
                <a:gd name="T0" fmla="*/ 33 w 34"/>
                <a:gd name="T1" fmla="*/ 0 h 24"/>
                <a:gd name="T2" fmla="*/ 31 w 34"/>
                <a:gd name="T3" fmla="*/ 0 h 24"/>
                <a:gd name="T4" fmla="*/ 0 w 34"/>
                <a:gd name="T5" fmla="*/ 14 h 24"/>
                <a:gd name="T6" fmla="*/ 4 w 34"/>
                <a:gd name="T7" fmla="*/ 24 h 24"/>
                <a:gd name="T8" fmla="*/ 33 w 34"/>
                <a:gd name="T9" fmla="*/ 9 h 24"/>
                <a:gd name="T10" fmla="*/ 33 w 34"/>
                <a:gd name="T11" fmla="*/ 0 h 24"/>
              </a:gdLst>
              <a:ahLst/>
              <a:cxnLst>
                <a:cxn ang="0">
                  <a:pos x="T0" y="T1"/>
                </a:cxn>
                <a:cxn ang="0">
                  <a:pos x="T2" y="T3"/>
                </a:cxn>
                <a:cxn ang="0">
                  <a:pos x="T4" y="T5"/>
                </a:cxn>
                <a:cxn ang="0">
                  <a:pos x="T6" y="T7"/>
                </a:cxn>
                <a:cxn ang="0">
                  <a:pos x="T8" y="T9"/>
                </a:cxn>
                <a:cxn ang="0">
                  <a:pos x="T10" y="T11"/>
                </a:cxn>
              </a:cxnLst>
              <a:rect l="0" t="0" r="r" b="b"/>
              <a:pathLst>
                <a:path w="34" h="24">
                  <a:moveTo>
                    <a:pt x="33" y="0"/>
                  </a:moveTo>
                  <a:lnTo>
                    <a:pt x="31" y="0"/>
                  </a:lnTo>
                  <a:lnTo>
                    <a:pt x="0" y="14"/>
                  </a:lnTo>
                  <a:lnTo>
                    <a:pt x="4" y="24"/>
                  </a:lnTo>
                  <a:lnTo>
                    <a:pt x="33" y="9"/>
                  </a:lnTo>
                  <a:lnTo>
                    <a:pt x="33"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47" name="Freeform 146"/>
            <p:cNvSpPr>
              <a:spLocks/>
            </p:cNvSpPr>
            <p:nvPr/>
          </p:nvSpPr>
          <p:spPr bwMode="auto">
            <a:xfrm>
              <a:off x="3650" y="1210"/>
              <a:ext cx="20" cy="20"/>
            </a:xfrm>
            <a:custGeom>
              <a:avLst/>
              <a:gdLst>
                <a:gd name="T0" fmla="*/ 4 w 20"/>
                <a:gd name="T1" fmla="*/ 0 h 20"/>
                <a:gd name="T2" fmla="*/ 0 w 20"/>
                <a:gd name="T3" fmla="*/ 9 h 20"/>
                <a:gd name="T4" fmla="*/ 9 w 20"/>
                <a:gd name="T5" fmla="*/ 16 h 20"/>
                <a:gd name="T6" fmla="*/ 16 w 20"/>
                <a:gd name="T7" fmla="*/ 9 h 20"/>
                <a:gd name="T8" fmla="*/ 4 w 20"/>
                <a:gd name="T9" fmla="*/ 0 h 20"/>
              </a:gdLst>
              <a:ahLst/>
              <a:cxnLst>
                <a:cxn ang="0">
                  <a:pos x="T0" y="T1"/>
                </a:cxn>
                <a:cxn ang="0">
                  <a:pos x="T2" y="T3"/>
                </a:cxn>
                <a:cxn ang="0">
                  <a:pos x="T4" y="T5"/>
                </a:cxn>
                <a:cxn ang="0">
                  <a:pos x="T6" y="T7"/>
                </a:cxn>
                <a:cxn ang="0">
                  <a:pos x="T8" y="T9"/>
                </a:cxn>
              </a:cxnLst>
              <a:rect l="0" t="0" r="r" b="b"/>
              <a:pathLst>
                <a:path w="20" h="20">
                  <a:moveTo>
                    <a:pt x="4" y="0"/>
                  </a:moveTo>
                  <a:lnTo>
                    <a:pt x="0" y="9"/>
                  </a:lnTo>
                  <a:lnTo>
                    <a:pt x="9" y="16"/>
                  </a:lnTo>
                  <a:lnTo>
                    <a:pt x="16" y="9"/>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48" name="Freeform 147"/>
            <p:cNvSpPr>
              <a:spLocks/>
            </p:cNvSpPr>
            <p:nvPr/>
          </p:nvSpPr>
          <p:spPr bwMode="auto">
            <a:xfrm>
              <a:off x="3657" y="1220"/>
              <a:ext cx="20" cy="20"/>
            </a:xfrm>
            <a:custGeom>
              <a:avLst/>
              <a:gdLst>
                <a:gd name="T0" fmla="*/ 9 w 20"/>
                <a:gd name="T1" fmla="*/ 0 h 20"/>
                <a:gd name="T2" fmla="*/ 0 w 20"/>
                <a:gd name="T3" fmla="*/ 4 h 20"/>
                <a:gd name="T4" fmla="*/ 4 w 20"/>
                <a:gd name="T5" fmla="*/ 16 h 20"/>
                <a:gd name="T6" fmla="*/ 14 w 20"/>
                <a:gd name="T7" fmla="*/ 16 h 20"/>
                <a:gd name="T8" fmla="*/ 14 w 20"/>
                <a:gd name="T9" fmla="*/ 14 h 20"/>
                <a:gd name="T10" fmla="*/ 9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9" y="0"/>
                  </a:moveTo>
                  <a:lnTo>
                    <a:pt x="0" y="4"/>
                  </a:lnTo>
                  <a:lnTo>
                    <a:pt x="4" y="16"/>
                  </a:lnTo>
                  <a:lnTo>
                    <a:pt x="14" y="16"/>
                  </a:lnTo>
                  <a:lnTo>
                    <a:pt x="14" y="14"/>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49" name="Freeform 148"/>
            <p:cNvSpPr>
              <a:spLocks/>
            </p:cNvSpPr>
            <p:nvPr/>
          </p:nvSpPr>
          <p:spPr bwMode="auto">
            <a:xfrm>
              <a:off x="3647" y="1232"/>
              <a:ext cx="24" cy="31"/>
            </a:xfrm>
            <a:custGeom>
              <a:avLst/>
              <a:gdLst>
                <a:gd name="T0" fmla="*/ 14 w 24"/>
                <a:gd name="T1" fmla="*/ 0 h 31"/>
                <a:gd name="T2" fmla="*/ 0 w 24"/>
                <a:gd name="T3" fmla="*/ 24 h 31"/>
                <a:gd name="T4" fmla="*/ 4 w 24"/>
                <a:gd name="T5" fmla="*/ 31 h 31"/>
                <a:gd name="T6" fmla="*/ 7 w 24"/>
                <a:gd name="T7" fmla="*/ 31 h 31"/>
                <a:gd name="T8" fmla="*/ 23 w 24"/>
                <a:gd name="T9" fmla="*/ 4 h 31"/>
                <a:gd name="T10" fmla="*/ 14 w 24"/>
                <a:gd name="T11" fmla="*/ 0 h 31"/>
              </a:gdLst>
              <a:ahLst/>
              <a:cxnLst>
                <a:cxn ang="0">
                  <a:pos x="T0" y="T1"/>
                </a:cxn>
                <a:cxn ang="0">
                  <a:pos x="T2" y="T3"/>
                </a:cxn>
                <a:cxn ang="0">
                  <a:pos x="T4" y="T5"/>
                </a:cxn>
                <a:cxn ang="0">
                  <a:pos x="T6" y="T7"/>
                </a:cxn>
                <a:cxn ang="0">
                  <a:pos x="T8" y="T9"/>
                </a:cxn>
                <a:cxn ang="0">
                  <a:pos x="T10" y="T11"/>
                </a:cxn>
              </a:cxnLst>
              <a:rect l="0" t="0" r="r" b="b"/>
              <a:pathLst>
                <a:path w="24" h="31">
                  <a:moveTo>
                    <a:pt x="14" y="0"/>
                  </a:moveTo>
                  <a:lnTo>
                    <a:pt x="0" y="24"/>
                  </a:lnTo>
                  <a:lnTo>
                    <a:pt x="4" y="31"/>
                  </a:lnTo>
                  <a:lnTo>
                    <a:pt x="7" y="31"/>
                  </a:lnTo>
                  <a:lnTo>
                    <a:pt x="23" y="4"/>
                  </a:lnTo>
                  <a:lnTo>
                    <a:pt x="1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50" name="Freeform 149"/>
            <p:cNvSpPr>
              <a:spLocks/>
            </p:cNvSpPr>
            <p:nvPr/>
          </p:nvSpPr>
          <p:spPr bwMode="auto">
            <a:xfrm>
              <a:off x="3623" y="1253"/>
              <a:ext cx="29" cy="20"/>
            </a:xfrm>
            <a:custGeom>
              <a:avLst/>
              <a:gdLst>
                <a:gd name="T0" fmla="*/ 28 w 29"/>
                <a:gd name="T1" fmla="*/ 0 h 20"/>
                <a:gd name="T2" fmla="*/ 2 w 29"/>
                <a:gd name="T3" fmla="*/ 4 h 20"/>
                <a:gd name="T4" fmla="*/ 0 w 29"/>
                <a:gd name="T5" fmla="*/ 11 h 20"/>
                <a:gd name="T6" fmla="*/ 0 w 29"/>
                <a:gd name="T7" fmla="*/ 14 h 20"/>
                <a:gd name="T8" fmla="*/ 28 w 29"/>
                <a:gd name="T9" fmla="*/ 9 h 20"/>
                <a:gd name="T10" fmla="*/ 28 w 29"/>
                <a:gd name="T11" fmla="*/ 0 h 20"/>
              </a:gdLst>
              <a:ahLst/>
              <a:cxnLst>
                <a:cxn ang="0">
                  <a:pos x="T0" y="T1"/>
                </a:cxn>
                <a:cxn ang="0">
                  <a:pos x="T2" y="T3"/>
                </a:cxn>
                <a:cxn ang="0">
                  <a:pos x="T4" y="T5"/>
                </a:cxn>
                <a:cxn ang="0">
                  <a:pos x="T6" y="T7"/>
                </a:cxn>
                <a:cxn ang="0">
                  <a:pos x="T8" y="T9"/>
                </a:cxn>
                <a:cxn ang="0">
                  <a:pos x="T10" y="T11"/>
                </a:cxn>
              </a:cxnLst>
              <a:rect l="0" t="0" r="r" b="b"/>
              <a:pathLst>
                <a:path w="29" h="20">
                  <a:moveTo>
                    <a:pt x="28" y="0"/>
                  </a:moveTo>
                  <a:lnTo>
                    <a:pt x="2" y="4"/>
                  </a:lnTo>
                  <a:lnTo>
                    <a:pt x="0" y="11"/>
                  </a:lnTo>
                  <a:lnTo>
                    <a:pt x="0" y="14"/>
                  </a:lnTo>
                  <a:lnTo>
                    <a:pt x="28" y="9"/>
                  </a:lnTo>
                  <a:lnTo>
                    <a:pt x="28"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51" name="Freeform 150"/>
            <p:cNvSpPr>
              <a:spLocks/>
            </p:cNvSpPr>
            <p:nvPr/>
          </p:nvSpPr>
          <p:spPr bwMode="auto">
            <a:xfrm>
              <a:off x="5395" y="1215"/>
              <a:ext cx="57" cy="48"/>
            </a:xfrm>
            <a:custGeom>
              <a:avLst/>
              <a:gdLst>
                <a:gd name="T0" fmla="*/ 43 w 57"/>
                <a:gd name="T1" fmla="*/ 0 h 48"/>
                <a:gd name="T2" fmla="*/ 14 w 57"/>
                <a:gd name="T3" fmla="*/ 14 h 48"/>
                <a:gd name="T4" fmla="*/ 0 w 57"/>
                <a:gd name="T5" fmla="*/ 26 h 48"/>
                <a:gd name="T6" fmla="*/ 2 w 57"/>
                <a:gd name="T7" fmla="*/ 33 h 48"/>
                <a:gd name="T8" fmla="*/ 16 w 57"/>
                <a:gd name="T9" fmla="*/ 47 h 48"/>
                <a:gd name="T10" fmla="*/ 43 w 57"/>
                <a:gd name="T11" fmla="*/ 43 h 48"/>
                <a:gd name="T12" fmla="*/ 57 w 57"/>
                <a:gd name="T13" fmla="*/ 19 h 48"/>
                <a:gd name="T14" fmla="*/ 52 w 57"/>
                <a:gd name="T15" fmla="*/ 7 h 48"/>
                <a:gd name="T16" fmla="*/ 43 w 57"/>
                <a:gd name="T17" fmla="*/ 0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7" h="48">
                  <a:moveTo>
                    <a:pt x="43" y="0"/>
                  </a:moveTo>
                  <a:lnTo>
                    <a:pt x="14" y="14"/>
                  </a:lnTo>
                  <a:lnTo>
                    <a:pt x="0" y="26"/>
                  </a:lnTo>
                  <a:lnTo>
                    <a:pt x="2" y="33"/>
                  </a:lnTo>
                  <a:lnTo>
                    <a:pt x="16" y="47"/>
                  </a:lnTo>
                  <a:lnTo>
                    <a:pt x="43" y="43"/>
                  </a:lnTo>
                  <a:lnTo>
                    <a:pt x="57" y="19"/>
                  </a:lnTo>
                  <a:lnTo>
                    <a:pt x="52" y="7"/>
                  </a:lnTo>
                  <a:lnTo>
                    <a:pt x="43" y="0"/>
                  </a:lnTo>
                </a:path>
              </a:pathLst>
            </a:custGeom>
            <a:solidFill>
              <a:srgbClr val="545454"/>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52" name="Freeform 151"/>
            <p:cNvSpPr>
              <a:spLocks/>
            </p:cNvSpPr>
            <p:nvPr/>
          </p:nvSpPr>
          <p:spPr bwMode="auto">
            <a:xfrm>
              <a:off x="5392" y="1246"/>
              <a:ext cx="22" cy="20"/>
            </a:xfrm>
            <a:custGeom>
              <a:avLst/>
              <a:gdLst>
                <a:gd name="T0" fmla="*/ 7 w 22"/>
                <a:gd name="T1" fmla="*/ 0 h 20"/>
                <a:gd name="T2" fmla="*/ 0 w 22"/>
                <a:gd name="T3" fmla="*/ 4 h 20"/>
                <a:gd name="T4" fmla="*/ 16 w 22"/>
                <a:gd name="T5" fmla="*/ 19 h 20"/>
                <a:gd name="T6" fmla="*/ 21 w 22"/>
                <a:gd name="T7" fmla="*/ 14 h 20"/>
                <a:gd name="T8" fmla="*/ 7 w 22"/>
                <a:gd name="T9" fmla="*/ 0 h 20"/>
              </a:gdLst>
              <a:ahLst/>
              <a:cxnLst>
                <a:cxn ang="0">
                  <a:pos x="T0" y="T1"/>
                </a:cxn>
                <a:cxn ang="0">
                  <a:pos x="T2" y="T3"/>
                </a:cxn>
                <a:cxn ang="0">
                  <a:pos x="T4" y="T5"/>
                </a:cxn>
                <a:cxn ang="0">
                  <a:pos x="T6" y="T7"/>
                </a:cxn>
                <a:cxn ang="0">
                  <a:pos x="T8" y="T9"/>
                </a:cxn>
              </a:cxnLst>
              <a:rect l="0" t="0" r="r" b="b"/>
              <a:pathLst>
                <a:path w="22" h="20">
                  <a:moveTo>
                    <a:pt x="7" y="0"/>
                  </a:moveTo>
                  <a:lnTo>
                    <a:pt x="0" y="4"/>
                  </a:lnTo>
                  <a:lnTo>
                    <a:pt x="16" y="19"/>
                  </a:lnTo>
                  <a:lnTo>
                    <a:pt x="21" y="14"/>
                  </a:lnTo>
                  <a:lnTo>
                    <a:pt x="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53" name="Freeform 152"/>
            <p:cNvSpPr>
              <a:spLocks/>
            </p:cNvSpPr>
            <p:nvPr/>
          </p:nvSpPr>
          <p:spPr bwMode="auto">
            <a:xfrm>
              <a:off x="5390" y="1236"/>
              <a:ext cx="20" cy="20"/>
            </a:xfrm>
            <a:custGeom>
              <a:avLst/>
              <a:gdLst>
                <a:gd name="T0" fmla="*/ 2 w 20"/>
                <a:gd name="T1" fmla="*/ 0 h 20"/>
                <a:gd name="T2" fmla="*/ 0 w 20"/>
                <a:gd name="T3" fmla="*/ 2 h 20"/>
                <a:gd name="T4" fmla="*/ 2 w 20"/>
                <a:gd name="T5" fmla="*/ 14 h 20"/>
                <a:gd name="T6" fmla="*/ 12 w 20"/>
                <a:gd name="T7" fmla="*/ 9 h 20"/>
                <a:gd name="T8" fmla="*/ 9 w 20"/>
                <a:gd name="T9" fmla="*/ 2 h 20"/>
                <a:gd name="T10" fmla="*/ 2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2" y="0"/>
                  </a:moveTo>
                  <a:lnTo>
                    <a:pt x="0" y="2"/>
                  </a:lnTo>
                  <a:lnTo>
                    <a:pt x="2" y="14"/>
                  </a:lnTo>
                  <a:lnTo>
                    <a:pt x="12" y="9"/>
                  </a:lnTo>
                  <a:lnTo>
                    <a:pt x="9" y="2"/>
                  </a:lnTo>
                  <a:lnTo>
                    <a:pt x="2"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54" name="Freeform 153"/>
            <p:cNvSpPr>
              <a:spLocks/>
            </p:cNvSpPr>
            <p:nvPr/>
          </p:nvSpPr>
          <p:spPr bwMode="auto">
            <a:xfrm>
              <a:off x="5392" y="1225"/>
              <a:ext cx="20" cy="21"/>
            </a:xfrm>
            <a:custGeom>
              <a:avLst/>
              <a:gdLst>
                <a:gd name="T0" fmla="*/ 14 w 20"/>
                <a:gd name="T1" fmla="*/ 0 h 21"/>
                <a:gd name="T2" fmla="*/ 0 w 20"/>
                <a:gd name="T3" fmla="*/ 12 h 21"/>
                <a:gd name="T4" fmla="*/ 4 w 20"/>
                <a:gd name="T5" fmla="*/ 21 h 21"/>
                <a:gd name="T6" fmla="*/ 19 w 20"/>
                <a:gd name="T7" fmla="*/ 9 h 21"/>
                <a:gd name="T8" fmla="*/ 14 w 20"/>
                <a:gd name="T9" fmla="*/ 0 h 21"/>
              </a:gdLst>
              <a:ahLst/>
              <a:cxnLst>
                <a:cxn ang="0">
                  <a:pos x="T0" y="T1"/>
                </a:cxn>
                <a:cxn ang="0">
                  <a:pos x="T2" y="T3"/>
                </a:cxn>
                <a:cxn ang="0">
                  <a:pos x="T4" y="T5"/>
                </a:cxn>
                <a:cxn ang="0">
                  <a:pos x="T6" y="T7"/>
                </a:cxn>
                <a:cxn ang="0">
                  <a:pos x="T8" y="T9"/>
                </a:cxn>
              </a:cxnLst>
              <a:rect l="0" t="0" r="r" b="b"/>
              <a:pathLst>
                <a:path w="20" h="21">
                  <a:moveTo>
                    <a:pt x="14" y="0"/>
                  </a:moveTo>
                  <a:lnTo>
                    <a:pt x="0" y="12"/>
                  </a:lnTo>
                  <a:lnTo>
                    <a:pt x="4" y="21"/>
                  </a:lnTo>
                  <a:lnTo>
                    <a:pt x="19" y="9"/>
                  </a:lnTo>
                  <a:lnTo>
                    <a:pt x="1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55" name="Freeform 154"/>
            <p:cNvSpPr>
              <a:spLocks/>
            </p:cNvSpPr>
            <p:nvPr/>
          </p:nvSpPr>
          <p:spPr bwMode="auto">
            <a:xfrm>
              <a:off x="5407" y="1210"/>
              <a:ext cx="33" cy="24"/>
            </a:xfrm>
            <a:custGeom>
              <a:avLst/>
              <a:gdLst>
                <a:gd name="T0" fmla="*/ 33 w 33"/>
                <a:gd name="T1" fmla="*/ 0 h 24"/>
                <a:gd name="T2" fmla="*/ 31 w 33"/>
                <a:gd name="T3" fmla="*/ 0 h 24"/>
                <a:gd name="T4" fmla="*/ 0 w 33"/>
                <a:gd name="T5" fmla="*/ 14 h 24"/>
                <a:gd name="T6" fmla="*/ 4 w 33"/>
                <a:gd name="T7" fmla="*/ 24 h 24"/>
                <a:gd name="T8" fmla="*/ 33 w 33"/>
                <a:gd name="T9" fmla="*/ 9 h 24"/>
                <a:gd name="T10" fmla="*/ 33 w 33"/>
                <a:gd name="T11" fmla="*/ 0 h 24"/>
              </a:gdLst>
              <a:ahLst/>
              <a:cxnLst>
                <a:cxn ang="0">
                  <a:pos x="T0" y="T1"/>
                </a:cxn>
                <a:cxn ang="0">
                  <a:pos x="T2" y="T3"/>
                </a:cxn>
                <a:cxn ang="0">
                  <a:pos x="T4" y="T5"/>
                </a:cxn>
                <a:cxn ang="0">
                  <a:pos x="T6" y="T7"/>
                </a:cxn>
                <a:cxn ang="0">
                  <a:pos x="T8" y="T9"/>
                </a:cxn>
                <a:cxn ang="0">
                  <a:pos x="T10" y="T11"/>
                </a:cxn>
              </a:cxnLst>
              <a:rect l="0" t="0" r="r" b="b"/>
              <a:pathLst>
                <a:path w="33" h="24">
                  <a:moveTo>
                    <a:pt x="33" y="0"/>
                  </a:moveTo>
                  <a:lnTo>
                    <a:pt x="31" y="0"/>
                  </a:lnTo>
                  <a:lnTo>
                    <a:pt x="0" y="14"/>
                  </a:lnTo>
                  <a:lnTo>
                    <a:pt x="4" y="24"/>
                  </a:lnTo>
                  <a:lnTo>
                    <a:pt x="33" y="9"/>
                  </a:lnTo>
                  <a:lnTo>
                    <a:pt x="33"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56" name="Freeform 155"/>
            <p:cNvSpPr>
              <a:spLocks/>
            </p:cNvSpPr>
            <p:nvPr/>
          </p:nvSpPr>
          <p:spPr bwMode="auto">
            <a:xfrm>
              <a:off x="5435" y="1210"/>
              <a:ext cx="20" cy="20"/>
            </a:xfrm>
            <a:custGeom>
              <a:avLst/>
              <a:gdLst>
                <a:gd name="T0" fmla="*/ 4 w 20"/>
                <a:gd name="T1" fmla="*/ 0 h 20"/>
                <a:gd name="T2" fmla="*/ 0 w 20"/>
                <a:gd name="T3" fmla="*/ 9 h 20"/>
                <a:gd name="T4" fmla="*/ 9 w 20"/>
                <a:gd name="T5" fmla="*/ 16 h 20"/>
                <a:gd name="T6" fmla="*/ 16 w 20"/>
                <a:gd name="T7" fmla="*/ 9 h 20"/>
                <a:gd name="T8" fmla="*/ 4 w 20"/>
                <a:gd name="T9" fmla="*/ 0 h 20"/>
              </a:gdLst>
              <a:ahLst/>
              <a:cxnLst>
                <a:cxn ang="0">
                  <a:pos x="T0" y="T1"/>
                </a:cxn>
                <a:cxn ang="0">
                  <a:pos x="T2" y="T3"/>
                </a:cxn>
                <a:cxn ang="0">
                  <a:pos x="T4" y="T5"/>
                </a:cxn>
                <a:cxn ang="0">
                  <a:pos x="T6" y="T7"/>
                </a:cxn>
                <a:cxn ang="0">
                  <a:pos x="T8" y="T9"/>
                </a:cxn>
              </a:cxnLst>
              <a:rect l="0" t="0" r="r" b="b"/>
              <a:pathLst>
                <a:path w="20" h="20">
                  <a:moveTo>
                    <a:pt x="4" y="0"/>
                  </a:moveTo>
                  <a:lnTo>
                    <a:pt x="0" y="9"/>
                  </a:lnTo>
                  <a:lnTo>
                    <a:pt x="9" y="16"/>
                  </a:lnTo>
                  <a:lnTo>
                    <a:pt x="16" y="9"/>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57" name="Freeform 156"/>
            <p:cNvSpPr>
              <a:spLocks/>
            </p:cNvSpPr>
            <p:nvPr/>
          </p:nvSpPr>
          <p:spPr bwMode="auto">
            <a:xfrm>
              <a:off x="5443" y="1220"/>
              <a:ext cx="20" cy="20"/>
            </a:xfrm>
            <a:custGeom>
              <a:avLst/>
              <a:gdLst>
                <a:gd name="T0" fmla="*/ 9 w 20"/>
                <a:gd name="T1" fmla="*/ 0 h 20"/>
                <a:gd name="T2" fmla="*/ 0 w 20"/>
                <a:gd name="T3" fmla="*/ 4 h 20"/>
                <a:gd name="T4" fmla="*/ 4 w 20"/>
                <a:gd name="T5" fmla="*/ 16 h 20"/>
                <a:gd name="T6" fmla="*/ 14 w 20"/>
                <a:gd name="T7" fmla="*/ 16 h 20"/>
                <a:gd name="T8" fmla="*/ 14 w 20"/>
                <a:gd name="T9" fmla="*/ 14 h 20"/>
                <a:gd name="T10" fmla="*/ 9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9" y="0"/>
                  </a:moveTo>
                  <a:lnTo>
                    <a:pt x="0" y="4"/>
                  </a:lnTo>
                  <a:lnTo>
                    <a:pt x="4" y="16"/>
                  </a:lnTo>
                  <a:lnTo>
                    <a:pt x="14" y="16"/>
                  </a:lnTo>
                  <a:lnTo>
                    <a:pt x="14" y="14"/>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58" name="Freeform 157"/>
            <p:cNvSpPr>
              <a:spLocks/>
            </p:cNvSpPr>
            <p:nvPr/>
          </p:nvSpPr>
          <p:spPr bwMode="auto">
            <a:xfrm>
              <a:off x="5433" y="1232"/>
              <a:ext cx="24" cy="31"/>
            </a:xfrm>
            <a:custGeom>
              <a:avLst/>
              <a:gdLst>
                <a:gd name="T0" fmla="*/ 14 w 24"/>
                <a:gd name="T1" fmla="*/ 0 h 31"/>
                <a:gd name="T2" fmla="*/ 0 w 24"/>
                <a:gd name="T3" fmla="*/ 24 h 31"/>
                <a:gd name="T4" fmla="*/ 4 w 24"/>
                <a:gd name="T5" fmla="*/ 31 h 31"/>
                <a:gd name="T6" fmla="*/ 7 w 24"/>
                <a:gd name="T7" fmla="*/ 31 h 31"/>
                <a:gd name="T8" fmla="*/ 23 w 24"/>
                <a:gd name="T9" fmla="*/ 4 h 31"/>
                <a:gd name="T10" fmla="*/ 14 w 24"/>
                <a:gd name="T11" fmla="*/ 0 h 31"/>
              </a:gdLst>
              <a:ahLst/>
              <a:cxnLst>
                <a:cxn ang="0">
                  <a:pos x="T0" y="T1"/>
                </a:cxn>
                <a:cxn ang="0">
                  <a:pos x="T2" y="T3"/>
                </a:cxn>
                <a:cxn ang="0">
                  <a:pos x="T4" y="T5"/>
                </a:cxn>
                <a:cxn ang="0">
                  <a:pos x="T6" y="T7"/>
                </a:cxn>
                <a:cxn ang="0">
                  <a:pos x="T8" y="T9"/>
                </a:cxn>
                <a:cxn ang="0">
                  <a:pos x="T10" y="T11"/>
                </a:cxn>
              </a:cxnLst>
              <a:rect l="0" t="0" r="r" b="b"/>
              <a:pathLst>
                <a:path w="24" h="31">
                  <a:moveTo>
                    <a:pt x="14" y="0"/>
                  </a:moveTo>
                  <a:lnTo>
                    <a:pt x="0" y="24"/>
                  </a:lnTo>
                  <a:lnTo>
                    <a:pt x="4" y="31"/>
                  </a:lnTo>
                  <a:lnTo>
                    <a:pt x="7" y="31"/>
                  </a:lnTo>
                  <a:lnTo>
                    <a:pt x="23" y="4"/>
                  </a:lnTo>
                  <a:lnTo>
                    <a:pt x="1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59" name="Freeform 158"/>
            <p:cNvSpPr>
              <a:spLocks/>
            </p:cNvSpPr>
            <p:nvPr/>
          </p:nvSpPr>
          <p:spPr bwMode="auto">
            <a:xfrm>
              <a:off x="5409" y="1253"/>
              <a:ext cx="29" cy="20"/>
            </a:xfrm>
            <a:custGeom>
              <a:avLst/>
              <a:gdLst>
                <a:gd name="T0" fmla="*/ 28 w 29"/>
                <a:gd name="T1" fmla="*/ 0 h 20"/>
                <a:gd name="T2" fmla="*/ 2 w 29"/>
                <a:gd name="T3" fmla="*/ 4 h 20"/>
                <a:gd name="T4" fmla="*/ 0 w 29"/>
                <a:gd name="T5" fmla="*/ 11 h 20"/>
                <a:gd name="T6" fmla="*/ 0 w 29"/>
                <a:gd name="T7" fmla="*/ 14 h 20"/>
                <a:gd name="T8" fmla="*/ 28 w 29"/>
                <a:gd name="T9" fmla="*/ 9 h 20"/>
                <a:gd name="T10" fmla="*/ 28 w 29"/>
                <a:gd name="T11" fmla="*/ 0 h 20"/>
              </a:gdLst>
              <a:ahLst/>
              <a:cxnLst>
                <a:cxn ang="0">
                  <a:pos x="T0" y="T1"/>
                </a:cxn>
                <a:cxn ang="0">
                  <a:pos x="T2" y="T3"/>
                </a:cxn>
                <a:cxn ang="0">
                  <a:pos x="T4" y="T5"/>
                </a:cxn>
                <a:cxn ang="0">
                  <a:pos x="T6" y="T7"/>
                </a:cxn>
                <a:cxn ang="0">
                  <a:pos x="T8" y="T9"/>
                </a:cxn>
                <a:cxn ang="0">
                  <a:pos x="T10" y="T11"/>
                </a:cxn>
              </a:cxnLst>
              <a:rect l="0" t="0" r="r" b="b"/>
              <a:pathLst>
                <a:path w="29" h="20">
                  <a:moveTo>
                    <a:pt x="28" y="0"/>
                  </a:moveTo>
                  <a:lnTo>
                    <a:pt x="2" y="4"/>
                  </a:lnTo>
                  <a:lnTo>
                    <a:pt x="0" y="11"/>
                  </a:lnTo>
                  <a:lnTo>
                    <a:pt x="0" y="14"/>
                  </a:lnTo>
                  <a:lnTo>
                    <a:pt x="28" y="9"/>
                  </a:lnTo>
                  <a:lnTo>
                    <a:pt x="28"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60" name="Freeform 159"/>
            <p:cNvSpPr>
              <a:spLocks/>
            </p:cNvSpPr>
            <p:nvPr/>
          </p:nvSpPr>
          <p:spPr bwMode="auto">
            <a:xfrm>
              <a:off x="1960" y="1253"/>
              <a:ext cx="36" cy="31"/>
            </a:xfrm>
            <a:custGeom>
              <a:avLst/>
              <a:gdLst>
                <a:gd name="T0" fmla="*/ 7 w 36"/>
                <a:gd name="T1" fmla="*/ 0 h 31"/>
                <a:gd name="T2" fmla="*/ 2 w 36"/>
                <a:gd name="T3" fmla="*/ 2 h 31"/>
                <a:gd name="T4" fmla="*/ 0 w 36"/>
                <a:gd name="T5" fmla="*/ 26 h 31"/>
                <a:gd name="T6" fmla="*/ 16 w 36"/>
                <a:gd name="T7" fmla="*/ 31 h 31"/>
                <a:gd name="T8" fmla="*/ 35 w 36"/>
                <a:gd name="T9" fmla="*/ 21 h 31"/>
                <a:gd name="T10" fmla="*/ 31 w 36"/>
                <a:gd name="T11" fmla="*/ 9 h 31"/>
                <a:gd name="T12" fmla="*/ 7 w 36"/>
                <a:gd name="T13" fmla="*/ 0 h 31"/>
              </a:gdLst>
              <a:ahLst/>
              <a:cxnLst>
                <a:cxn ang="0">
                  <a:pos x="T0" y="T1"/>
                </a:cxn>
                <a:cxn ang="0">
                  <a:pos x="T2" y="T3"/>
                </a:cxn>
                <a:cxn ang="0">
                  <a:pos x="T4" y="T5"/>
                </a:cxn>
                <a:cxn ang="0">
                  <a:pos x="T6" y="T7"/>
                </a:cxn>
                <a:cxn ang="0">
                  <a:pos x="T8" y="T9"/>
                </a:cxn>
                <a:cxn ang="0">
                  <a:pos x="T10" y="T11"/>
                </a:cxn>
                <a:cxn ang="0">
                  <a:pos x="T12" y="T13"/>
                </a:cxn>
              </a:cxnLst>
              <a:rect l="0" t="0" r="r" b="b"/>
              <a:pathLst>
                <a:path w="36" h="31">
                  <a:moveTo>
                    <a:pt x="7" y="0"/>
                  </a:moveTo>
                  <a:lnTo>
                    <a:pt x="2" y="2"/>
                  </a:lnTo>
                  <a:lnTo>
                    <a:pt x="0" y="26"/>
                  </a:lnTo>
                  <a:lnTo>
                    <a:pt x="16" y="31"/>
                  </a:lnTo>
                  <a:lnTo>
                    <a:pt x="35" y="21"/>
                  </a:lnTo>
                  <a:lnTo>
                    <a:pt x="31" y="9"/>
                  </a:lnTo>
                  <a:lnTo>
                    <a:pt x="7" y="0"/>
                  </a:lnTo>
                </a:path>
              </a:pathLst>
            </a:custGeom>
            <a:solidFill>
              <a:srgbClr val="545454"/>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61" name="Freeform 160"/>
            <p:cNvSpPr>
              <a:spLocks/>
            </p:cNvSpPr>
            <p:nvPr/>
          </p:nvSpPr>
          <p:spPr bwMode="auto">
            <a:xfrm>
              <a:off x="1956" y="1275"/>
              <a:ext cx="24" cy="20"/>
            </a:xfrm>
            <a:custGeom>
              <a:avLst/>
              <a:gdLst>
                <a:gd name="T0" fmla="*/ 7 w 24"/>
                <a:gd name="T1" fmla="*/ 0 h 20"/>
                <a:gd name="T2" fmla="*/ 0 w 24"/>
                <a:gd name="T3" fmla="*/ 4 h 20"/>
                <a:gd name="T4" fmla="*/ 0 w 24"/>
                <a:gd name="T5" fmla="*/ 7 h 20"/>
                <a:gd name="T6" fmla="*/ 19 w 24"/>
                <a:gd name="T7" fmla="*/ 14 h 20"/>
                <a:gd name="T8" fmla="*/ 23 w 24"/>
                <a:gd name="T9" fmla="*/ 4 h 20"/>
                <a:gd name="T10" fmla="*/ 7 w 24"/>
                <a:gd name="T11" fmla="*/ 0 h 20"/>
              </a:gdLst>
              <a:ahLst/>
              <a:cxnLst>
                <a:cxn ang="0">
                  <a:pos x="T0" y="T1"/>
                </a:cxn>
                <a:cxn ang="0">
                  <a:pos x="T2" y="T3"/>
                </a:cxn>
                <a:cxn ang="0">
                  <a:pos x="T4" y="T5"/>
                </a:cxn>
                <a:cxn ang="0">
                  <a:pos x="T6" y="T7"/>
                </a:cxn>
                <a:cxn ang="0">
                  <a:pos x="T8" y="T9"/>
                </a:cxn>
                <a:cxn ang="0">
                  <a:pos x="T10" y="T11"/>
                </a:cxn>
              </a:cxnLst>
              <a:rect l="0" t="0" r="r" b="b"/>
              <a:pathLst>
                <a:path w="24" h="20">
                  <a:moveTo>
                    <a:pt x="7" y="0"/>
                  </a:moveTo>
                  <a:lnTo>
                    <a:pt x="0" y="4"/>
                  </a:lnTo>
                  <a:lnTo>
                    <a:pt x="0" y="7"/>
                  </a:lnTo>
                  <a:lnTo>
                    <a:pt x="19" y="14"/>
                  </a:lnTo>
                  <a:lnTo>
                    <a:pt x="23" y="4"/>
                  </a:lnTo>
                  <a:lnTo>
                    <a:pt x="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62" name="Freeform 161"/>
            <p:cNvSpPr>
              <a:spLocks/>
            </p:cNvSpPr>
            <p:nvPr/>
          </p:nvSpPr>
          <p:spPr bwMode="auto">
            <a:xfrm>
              <a:off x="1956" y="1251"/>
              <a:ext cx="20" cy="29"/>
            </a:xfrm>
            <a:custGeom>
              <a:avLst/>
              <a:gdLst>
                <a:gd name="T0" fmla="*/ 4 w 20"/>
                <a:gd name="T1" fmla="*/ 0 h 29"/>
                <a:gd name="T2" fmla="*/ 2 w 20"/>
                <a:gd name="T3" fmla="*/ 2 h 29"/>
                <a:gd name="T4" fmla="*/ 0 w 20"/>
                <a:gd name="T5" fmla="*/ 28 h 29"/>
                <a:gd name="T6" fmla="*/ 9 w 20"/>
                <a:gd name="T7" fmla="*/ 28 h 29"/>
                <a:gd name="T8" fmla="*/ 11 w 20"/>
                <a:gd name="T9" fmla="*/ 4 h 29"/>
                <a:gd name="T10" fmla="*/ 4 w 20"/>
                <a:gd name="T11" fmla="*/ 0 h 29"/>
              </a:gdLst>
              <a:ahLst/>
              <a:cxnLst>
                <a:cxn ang="0">
                  <a:pos x="T0" y="T1"/>
                </a:cxn>
                <a:cxn ang="0">
                  <a:pos x="T2" y="T3"/>
                </a:cxn>
                <a:cxn ang="0">
                  <a:pos x="T4" y="T5"/>
                </a:cxn>
                <a:cxn ang="0">
                  <a:pos x="T6" y="T7"/>
                </a:cxn>
                <a:cxn ang="0">
                  <a:pos x="T8" y="T9"/>
                </a:cxn>
                <a:cxn ang="0">
                  <a:pos x="T10" y="T11"/>
                </a:cxn>
              </a:cxnLst>
              <a:rect l="0" t="0" r="r" b="b"/>
              <a:pathLst>
                <a:path w="20" h="29">
                  <a:moveTo>
                    <a:pt x="4" y="0"/>
                  </a:moveTo>
                  <a:lnTo>
                    <a:pt x="2" y="2"/>
                  </a:lnTo>
                  <a:lnTo>
                    <a:pt x="0" y="28"/>
                  </a:lnTo>
                  <a:lnTo>
                    <a:pt x="9" y="28"/>
                  </a:lnTo>
                  <a:lnTo>
                    <a:pt x="11" y="4"/>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63" name="Freeform 162"/>
            <p:cNvSpPr>
              <a:spLocks/>
            </p:cNvSpPr>
            <p:nvPr/>
          </p:nvSpPr>
          <p:spPr bwMode="auto">
            <a:xfrm>
              <a:off x="1960" y="1249"/>
              <a:ext cx="20" cy="20"/>
            </a:xfrm>
            <a:custGeom>
              <a:avLst/>
              <a:gdLst>
                <a:gd name="T0" fmla="*/ 9 w 20"/>
                <a:gd name="T1" fmla="*/ 0 h 20"/>
                <a:gd name="T2" fmla="*/ 7 w 20"/>
                <a:gd name="T3" fmla="*/ 0 h 20"/>
                <a:gd name="T4" fmla="*/ 0 w 20"/>
                <a:gd name="T5" fmla="*/ 2 h 20"/>
                <a:gd name="T6" fmla="*/ 4 w 20"/>
                <a:gd name="T7" fmla="*/ 11 h 20"/>
                <a:gd name="T8" fmla="*/ 9 w 20"/>
                <a:gd name="T9" fmla="*/ 9 h 20"/>
                <a:gd name="T10" fmla="*/ 9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9" y="0"/>
                  </a:moveTo>
                  <a:lnTo>
                    <a:pt x="7" y="0"/>
                  </a:lnTo>
                  <a:lnTo>
                    <a:pt x="0" y="2"/>
                  </a:lnTo>
                  <a:lnTo>
                    <a:pt x="4" y="11"/>
                  </a:lnTo>
                  <a:lnTo>
                    <a:pt x="9" y="9"/>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64" name="Freeform 163"/>
            <p:cNvSpPr>
              <a:spLocks/>
            </p:cNvSpPr>
            <p:nvPr/>
          </p:nvSpPr>
          <p:spPr bwMode="auto">
            <a:xfrm>
              <a:off x="1965" y="1249"/>
              <a:ext cx="31" cy="20"/>
            </a:xfrm>
            <a:custGeom>
              <a:avLst/>
              <a:gdLst>
                <a:gd name="T0" fmla="*/ 4 w 31"/>
                <a:gd name="T1" fmla="*/ 0 h 20"/>
                <a:gd name="T2" fmla="*/ 0 w 31"/>
                <a:gd name="T3" fmla="*/ 9 h 20"/>
                <a:gd name="T4" fmla="*/ 24 w 31"/>
                <a:gd name="T5" fmla="*/ 19 h 20"/>
                <a:gd name="T6" fmla="*/ 31 w 31"/>
                <a:gd name="T7" fmla="*/ 11 h 20"/>
                <a:gd name="T8" fmla="*/ 31 w 31"/>
                <a:gd name="T9" fmla="*/ 9 h 20"/>
                <a:gd name="T10" fmla="*/ 4 w 31"/>
                <a:gd name="T11" fmla="*/ 0 h 20"/>
              </a:gdLst>
              <a:ahLst/>
              <a:cxnLst>
                <a:cxn ang="0">
                  <a:pos x="T0" y="T1"/>
                </a:cxn>
                <a:cxn ang="0">
                  <a:pos x="T2" y="T3"/>
                </a:cxn>
                <a:cxn ang="0">
                  <a:pos x="T4" y="T5"/>
                </a:cxn>
                <a:cxn ang="0">
                  <a:pos x="T6" y="T7"/>
                </a:cxn>
                <a:cxn ang="0">
                  <a:pos x="T8" y="T9"/>
                </a:cxn>
                <a:cxn ang="0">
                  <a:pos x="T10" y="T11"/>
                </a:cxn>
              </a:cxnLst>
              <a:rect l="0" t="0" r="r" b="b"/>
              <a:pathLst>
                <a:path w="31" h="20">
                  <a:moveTo>
                    <a:pt x="4" y="0"/>
                  </a:moveTo>
                  <a:lnTo>
                    <a:pt x="0" y="9"/>
                  </a:lnTo>
                  <a:lnTo>
                    <a:pt x="24" y="19"/>
                  </a:lnTo>
                  <a:lnTo>
                    <a:pt x="31" y="11"/>
                  </a:lnTo>
                  <a:lnTo>
                    <a:pt x="31" y="9"/>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65" name="Freeform 164"/>
            <p:cNvSpPr>
              <a:spLocks/>
            </p:cNvSpPr>
            <p:nvPr/>
          </p:nvSpPr>
          <p:spPr bwMode="auto">
            <a:xfrm>
              <a:off x="1987" y="1260"/>
              <a:ext cx="20" cy="20"/>
            </a:xfrm>
            <a:custGeom>
              <a:avLst/>
              <a:gdLst>
                <a:gd name="T0" fmla="*/ 9 w 20"/>
                <a:gd name="T1" fmla="*/ 0 h 20"/>
                <a:gd name="T2" fmla="*/ 0 w 20"/>
                <a:gd name="T3" fmla="*/ 4 h 20"/>
                <a:gd name="T4" fmla="*/ 4 w 20"/>
                <a:gd name="T5" fmla="*/ 16 h 20"/>
                <a:gd name="T6" fmla="*/ 11 w 20"/>
                <a:gd name="T7" fmla="*/ 19 h 20"/>
                <a:gd name="T8" fmla="*/ 16 w 20"/>
                <a:gd name="T9" fmla="*/ 16 h 20"/>
                <a:gd name="T10" fmla="*/ 9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9" y="0"/>
                  </a:moveTo>
                  <a:lnTo>
                    <a:pt x="0" y="4"/>
                  </a:lnTo>
                  <a:lnTo>
                    <a:pt x="4" y="16"/>
                  </a:lnTo>
                  <a:lnTo>
                    <a:pt x="11" y="19"/>
                  </a:lnTo>
                  <a:lnTo>
                    <a:pt x="16" y="16"/>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66" name="Freeform 165"/>
            <p:cNvSpPr>
              <a:spLocks/>
            </p:cNvSpPr>
            <p:nvPr/>
          </p:nvSpPr>
          <p:spPr bwMode="auto">
            <a:xfrm>
              <a:off x="1975" y="1270"/>
              <a:ext cx="24" cy="20"/>
            </a:xfrm>
            <a:custGeom>
              <a:avLst/>
              <a:gdLst>
                <a:gd name="T0" fmla="*/ 19 w 24"/>
                <a:gd name="T1" fmla="*/ 0 h 20"/>
                <a:gd name="T2" fmla="*/ 0 w 24"/>
                <a:gd name="T3" fmla="*/ 9 h 20"/>
                <a:gd name="T4" fmla="*/ 0 w 24"/>
                <a:gd name="T5" fmla="*/ 19 h 20"/>
                <a:gd name="T6" fmla="*/ 2 w 24"/>
                <a:gd name="T7" fmla="*/ 19 h 20"/>
                <a:gd name="T8" fmla="*/ 23 w 24"/>
                <a:gd name="T9" fmla="*/ 9 h 20"/>
                <a:gd name="T10" fmla="*/ 19 w 24"/>
                <a:gd name="T11" fmla="*/ 0 h 20"/>
              </a:gdLst>
              <a:ahLst/>
              <a:cxnLst>
                <a:cxn ang="0">
                  <a:pos x="T0" y="T1"/>
                </a:cxn>
                <a:cxn ang="0">
                  <a:pos x="T2" y="T3"/>
                </a:cxn>
                <a:cxn ang="0">
                  <a:pos x="T4" y="T5"/>
                </a:cxn>
                <a:cxn ang="0">
                  <a:pos x="T6" y="T7"/>
                </a:cxn>
                <a:cxn ang="0">
                  <a:pos x="T8" y="T9"/>
                </a:cxn>
                <a:cxn ang="0">
                  <a:pos x="T10" y="T11"/>
                </a:cxn>
              </a:cxnLst>
              <a:rect l="0" t="0" r="r" b="b"/>
              <a:pathLst>
                <a:path w="24" h="20">
                  <a:moveTo>
                    <a:pt x="19" y="0"/>
                  </a:moveTo>
                  <a:lnTo>
                    <a:pt x="0" y="9"/>
                  </a:lnTo>
                  <a:lnTo>
                    <a:pt x="0" y="19"/>
                  </a:lnTo>
                  <a:lnTo>
                    <a:pt x="2" y="19"/>
                  </a:lnTo>
                  <a:lnTo>
                    <a:pt x="23" y="9"/>
                  </a:lnTo>
                  <a:lnTo>
                    <a:pt x="1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67" name="Freeform 166"/>
            <p:cNvSpPr>
              <a:spLocks/>
            </p:cNvSpPr>
            <p:nvPr/>
          </p:nvSpPr>
          <p:spPr bwMode="auto">
            <a:xfrm>
              <a:off x="3763" y="1253"/>
              <a:ext cx="33" cy="31"/>
            </a:xfrm>
            <a:custGeom>
              <a:avLst/>
              <a:gdLst>
                <a:gd name="T0" fmla="*/ 7 w 33"/>
                <a:gd name="T1" fmla="*/ 0 h 31"/>
                <a:gd name="T2" fmla="*/ 2 w 33"/>
                <a:gd name="T3" fmla="*/ 2 h 31"/>
                <a:gd name="T4" fmla="*/ 0 w 33"/>
                <a:gd name="T5" fmla="*/ 26 h 31"/>
                <a:gd name="T6" fmla="*/ 14 w 33"/>
                <a:gd name="T7" fmla="*/ 31 h 31"/>
                <a:gd name="T8" fmla="*/ 33 w 33"/>
                <a:gd name="T9" fmla="*/ 21 h 31"/>
                <a:gd name="T10" fmla="*/ 28 w 33"/>
                <a:gd name="T11" fmla="*/ 9 h 31"/>
                <a:gd name="T12" fmla="*/ 7 w 33"/>
                <a:gd name="T13" fmla="*/ 0 h 31"/>
              </a:gdLst>
              <a:ahLst/>
              <a:cxnLst>
                <a:cxn ang="0">
                  <a:pos x="T0" y="T1"/>
                </a:cxn>
                <a:cxn ang="0">
                  <a:pos x="T2" y="T3"/>
                </a:cxn>
                <a:cxn ang="0">
                  <a:pos x="T4" y="T5"/>
                </a:cxn>
                <a:cxn ang="0">
                  <a:pos x="T6" y="T7"/>
                </a:cxn>
                <a:cxn ang="0">
                  <a:pos x="T8" y="T9"/>
                </a:cxn>
                <a:cxn ang="0">
                  <a:pos x="T10" y="T11"/>
                </a:cxn>
                <a:cxn ang="0">
                  <a:pos x="T12" y="T13"/>
                </a:cxn>
              </a:cxnLst>
              <a:rect l="0" t="0" r="r" b="b"/>
              <a:pathLst>
                <a:path w="33" h="31">
                  <a:moveTo>
                    <a:pt x="7" y="0"/>
                  </a:moveTo>
                  <a:lnTo>
                    <a:pt x="2" y="2"/>
                  </a:lnTo>
                  <a:lnTo>
                    <a:pt x="0" y="26"/>
                  </a:lnTo>
                  <a:lnTo>
                    <a:pt x="14" y="31"/>
                  </a:lnTo>
                  <a:lnTo>
                    <a:pt x="33" y="21"/>
                  </a:lnTo>
                  <a:lnTo>
                    <a:pt x="28" y="9"/>
                  </a:lnTo>
                  <a:lnTo>
                    <a:pt x="7" y="0"/>
                  </a:lnTo>
                </a:path>
              </a:pathLst>
            </a:custGeom>
            <a:solidFill>
              <a:srgbClr val="545454"/>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68" name="Freeform 167"/>
            <p:cNvSpPr>
              <a:spLocks/>
            </p:cNvSpPr>
            <p:nvPr/>
          </p:nvSpPr>
          <p:spPr bwMode="auto">
            <a:xfrm>
              <a:off x="3758" y="1275"/>
              <a:ext cx="21" cy="20"/>
            </a:xfrm>
            <a:custGeom>
              <a:avLst/>
              <a:gdLst>
                <a:gd name="T0" fmla="*/ 7 w 21"/>
                <a:gd name="T1" fmla="*/ 0 h 20"/>
                <a:gd name="T2" fmla="*/ 0 w 21"/>
                <a:gd name="T3" fmla="*/ 4 h 20"/>
                <a:gd name="T4" fmla="*/ 0 w 21"/>
                <a:gd name="T5" fmla="*/ 7 h 20"/>
                <a:gd name="T6" fmla="*/ 16 w 21"/>
                <a:gd name="T7" fmla="*/ 14 h 20"/>
                <a:gd name="T8" fmla="*/ 21 w 21"/>
                <a:gd name="T9" fmla="*/ 4 h 20"/>
                <a:gd name="T10" fmla="*/ 7 w 21"/>
                <a:gd name="T11" fmla="*/ 0 h 20"/>
              </a:gdLst>
              <a:ahLst/>
              <a:cxnLst>
                <a:cxn ang="0">
                  <a:pos x="T0" y="T1"/>
                </a:cxn>
                <a:cxn ang="0">
                  <a:pos x="T2" y="T3"/>
                </a:cxn>
                <a:cxn ang="0">
                  <a:pos x="T4" y="T5"/>
                </a:cxn>
                <a:cxn ang="0">
                  <a:pos x="T6" y="T7"/>
                </a:cxn>
                <a:cxn ang="0">
                  <a:pos x="T8" y="T9"/>
                </a:cxn>
                <a:cxn ang="0">
                  <a:pos x="T10" y="T11"/>
                </a:cxn>
              </a:cxnLst>
              <a:rect l="0" t="0" r="r" b="b"/>
              <a:pathLst>
                <a:path w="21" h="20">
                  <a:moveTo>
                    <a:pt x="7" y="0"/>
                  </a:moveTo>
                  <a:lnTo>
                    <a:pt x="0" y="4"/>
                  </a:lnTo>
                  <a:lnTo>
                    <a:pt x="0" y="7"/>
                  </a:lnTo>
                  <a:lnTo>
                    <a:pt x="16" y="14"/>
                  </a:lnTo>
                  <a:lnTo>
                    <a:pt x="21" y="4"/>
                  </a:lnTo>
                  <a:lnTo>
                    <a:pt x="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69" name="Freeform 168"/>
            <p:cNvSpPr>
              <a:spLocks/>
            </p:cNvSpPr>
            <p:nvPr/>
          </p:nvSpPr>
          <p:spPr bwMode="auto">
            <a:xfrm>
              <a:off x="3758" y="1251"/>
              <a:ext cx="20" cy="29"/>
            </a:xfrm>
            <a:custGeom>
              <a:avLst/>
              <a:gdLst>
                <a:gd name="T0" fmla="*/ 4 w 20"/>
                <a:gd name="T1" fmla="*/ 0 h 29"/>
                <a:gd name="T2" fmla="*/ 2 w 20"/>
                <a:gd name="T3" fmla="*/ 2 h 29"/>
                <a:gd name="T4" fmla="*/ 0 w 20"/>
                <a:gd name="T5" fmla="*/ 28 h 29"/>
                <a:gd name="T6" fmla="*/ 9 w 20"/>
                <a:gd name="T7" fmla="*/ 28 h 29"/>
                <a:gd name="T8" fmla="*/ 11 w 20"/>
                <a:gd name="T9" fmla="*/ 4 h 29"/>
                <a:gd name="T10" fmla="*/ 4 w 20"/>
                <a:gd name="T11" fmla="*/ 0 h 29"/>
              </a:gdLst>
              <a:ahLst/>
              <a:cxnLst>
                <a:cxn ang="0">
                  <a:pos x="T0" y="T1"/>
                </a:cxn>
                <a:cxn ang="0">
                  <a:pos x="T2" y="T3"/>
                </a:cxn>
                <a:cxn ang="0">
                  <a:pos x="T4" y="T5"/>
                </a:cxn>
                <a:cxn ang="0">
                  <a:pos x="T6" y="T7"/>
                </a:cxn>
                <a:cxn ang="0">
                  <a:pos x="T8" y="T9"/>
                </a:cxn>
                <a:cxn ang="0">
                  <a:pos x="T10" y="T11"/>
                </a:cxn>
              </a:cxnLst>
              <a:rect l="0" t="0" r="r" b="b"/>
              <a:pathLst>
                <a:path w="20" h="29">
                  <a:moveTo>
                    <a:pt x="4" y="0"/>
                  </a:moveTo>
                  <a:lnTo>
                    <a:pt x="2" y="2"/>
                  </a:lnTo>
                  <a:lnTo>
                    <a:pt x="0" y="28"/>
                  </a:lnTo>
                  <a:lnTo>
                    <a:pt x="9" y="28"/>
                  </a:lnTo>
                  <a:lnTo>
                    <a:pt x="11" y="4"/>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70" name="Freeform 169"/>
            <p:cNvSpPr>
              <a:spLocks/>
            </p:cNvSpPr>
            <p:nvPr/>
          </p:nvSpPr>
          <p:spPr bwMode="auto">
            <a:xfrm>
              <a:off x="3763" y="1249"/>
              <a:ext cx="20" cy="20"/>
            </a:xfrm>
            <a:custGeom>
              <a:avLst/>
              <a:gdLst>
                <a:gd name="T0" fmla="*/ 9 w 20"/>
                <a:gd name="T1" fmla="*/ 0 h 20"/>
                <a:gd name="T2" fmla="*/ 7 w 20"/>
                <a:gd name="T3" fmla="*/ 0 h 20"/>
                <a:gd name="T4" fmla="*/ 0 w 20"/>
                <a:gd name="T5" fmla="*/ 2 h 20"/>
                <a:gd name="T6" fmla="*/ 4 w 20"/>
                <a:gd name="T7" fmla="*/ 11 h 20"/>
                <a:gd name="T8" fmla="*/ 9 w 20"/>
                <a:gd name="T9" fmla="*/ 9 h 20"/>
                <a:gd name="T10" fmla="*/ 9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9" y="0"/>
                  </a:moveTo>
                  <a:lnTo>
                    <a:pt x="7" y="0"/>
                  </a:lnTo>
                  <a:lnTo>
                    <a:pt x="0" y="2"/>
                  </a:lnTo>
                  <a:lnTo>
                    <a:pt x="4" y="11"/>
                  </a:lnTo>
                  <a:lnTo>
                    <a:pt x="9" y="9"/>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71" name="Freeform 170"/>
            <p:cNvSpPr>
              <a:spLocks/>
            </p:cNvSpPr>
            <p:nvPr/>
          </p:nvSpPr>
          <p:spPr bwMode="auto">
            <a:xfrm>
              <a:off x="3767" y="1249"/>
              <a:ext cx="29" cy="20"/>
            </a:xfrm>
            <a:custGeom>
              <a:avLst/>
              <a:gdLst>
                <a:gd name="T0" fmla="*/ 4 w 29"/>
                <a:gd name="T1" fmla="*/ 0 h 20"/>
                <a:gd name="T2" fmla="*/ 0 w 29"/>
                <a:gd name="T3" fmla="*/ 9 h 20"/>
                <a:gd name="T4" fmla="*/ 21 w 29"/>
                <a:gd name="T5" fmla="*/ 19 h 20"/>
                <a:gd name="T6" fmla="*/ 28 w 29"/>
                <a:gd name="T7" fmla="*/ 11 h 20"/>
                <a:gd name="T8" fmla="*/ 4 w 29"/>
                <a:gd name="T9" fmla="*/ 0 h 20"/>
              </a:gdLst>
              <a:ahLst/>
              <a:cxnLst>
                <a:cxn ang="0">
                  <a:pos x="T0" y="T1"/>
                </a:cxn>
                <a:cxn ang="0">
                  <a:pos x="T2" y="T3"/>
                </a:cxn>
                <a:cxn ang="0">
                  <a:pos x="T4" y="T5"/>
                </a:cxn>
                <a:cxn ang="0">
                  <a:pos x="T6" y="T7"/>
                </a:cxn>
                <a:cxn ang="0">
                  <a:pos x="T8" y="T9"/>
                </a:cxn>
              </a:cxnLst>
              <a:rect l="0" t="0" r="r" b="b"/>
              <a:pathLst>
                <a:path w="29" h="20">
                  <a:moveTo>
                    <a:pt x="4" y="0"/>
                  </a:moveTo>
                  <a:lnTo>
                    <a:pt x="0" y="9"/>
                  </a:lnTo>
                  <a:lnTo>
                    <a:pt x="21" y="19"/>
                  </a:lnTo>
                  <a:lnTo>
                    <a:pt x="28" y="11"/>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72" name="Freeform 171"/>
            <p:cNvSpPr>
              <a:spLocks/>
            </p:cNvSpPr>
            <p:nvPr/>
          </p:nvSpPr>
          <p:spPr bwMode="auto">
            <a:xfrm>
              <a:off x="3787" y="1260"/>
              <a:ext cx="20" cy="20"/>
            </a:xfrm>
            <a:custGeom>
              <a:avLst/>
              <a:gdLst>
                <a:gd name="T0" fmla="*/ 9 w 20"/>
                <a:gd name="T1" fmla="*/ 0 h 20"/>
                <a:gd name="T2" fmla="*/ 0 w 20"/>
                <a:gd name="T3" fmla="*/ 4 h 20"/>
                <a:gd name="T4" fmla="*/ 4 w 20"/>
                <a:gd name="T5" fmla="*/ 16 h 20"/>
                <a:gd name="T6" fmla="*/ 12 w 20"/>
                <a:gd name="T7" fmla="*/ 19 h 20"/>
                <a:gd name="T8" fmla="*/ 16 w 20"/>
                <a:gd name="T9" fmla="*/ 16 h 20"/>
                <a:gd name="T10" fmla="*/ 9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9" y="0"/>
                  </a:moveTo>
                  <a:lnTo>
                    <a:pt x="0" y="4"/>
                  </a:lnTo>
                  <a:lnTo>
                    <a:pt x="4" y="16"/>
                  </a:lnTo>
                  <a:lnTo>
                    <a:pt x="12" y="19"/>
                  </a:lnTo>
                  <a:lnTo>
                    <a:pt x="16" y="16"/>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73" name="Freeform 172"/>
            <p:cNvSpPr>
              <a:spLocks/>
            </p:cNvSpPr>
            <p:nvPr/>
          </p:nvSpPr>
          <p:spPr bwMode="auto">
            <a:xfrm>
              <a:off x="3775" y="1270"/>
              <a:ext cx="24" cy="20"/>
            </a:xfrm>
            <a:custGeom>
              <a:avLst/>
              <a:gdLst>
                <a:gd name="T0" fmla="*/ 19 w 24"/>
                <a:gd name="T1" fmla="*/ 0 h 20"/>
                <a:gd name="T2" fmla="*/ 0 w 24"/>
                <a:gd name="T3" fmla="*/ 9 h 20"/>
                <a:gd name="T4" fmla="*/ 0 w 24"/>
                <a:gd name="T5" fmla="*/ 19 h 20"/>
                <a:gd name="T6" fmla="*/ 2 w 24"/>
                <a:gd name="T7" fmla="*/ 19 h 20"/>
                <a:gd name="T8" fmla="*/ 24 w 24"/>
                <a:gd name="T9" fmla="*/ 9 h 20"/>
                <a:gd name="T10" fmla="*/ 19 w 24"/>
                <a:gd name="T11" fmla="*/ 0 h 20"/>
              </a:gdLst>
              <a:ahLst/>
              <a:cxnLst>
                <a:cxn ang="0">
                  <a:pos x="T0" y="T1"/>
                </a:cxn>
                <a:cxn ang="0">
                  <a:pos x="T2" y="T3"/>
                </a:cxn>
                <a:cxn ang="0">
                  <a:pos x="T4" y="T5"/>
                </a:cxn>
                <a:cxn ang="0">
                  <a:pos x="T6" y="T7"/>
                </a:cxn>
                <a:cxn ang="0">
                  <a:pos x="T8" y="T9"/>
                </a:cxn>
                <a:cxn ang="0">
                  <a:pos x="T10" y="T11"/>
                </a:cxn>
              </a:cxnLst>
              <a:rect l="0" t="0" r="r" b="b"/>
              <a:pathLst>
                <a:path w="24" h="20">
                  <a:moveTo>
                    <a:pt x="19" y="0"/>
                  </a:moveTo>
                  <a:lnTo>
                    <a:pt x="0" y="9"/>
                  </a:lnTo>
                  <a:lnTo>
                    <a:pt x="0" y="19"/>
                  </a:lnTo>
                  <a:lnTo>
                    <a:pt x="2" y="19"/>
                  </a:lnTo>
                  <a:lnTo>
                    <a:pt x="24" y="9"/>
                  </a:lnTo>
                  <a:lnTo>
                    <a:pt x="1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74" name="Freeform 173"/>
            <p:cNvSpPr>
              <a:spLocks/>
            </p:cNvSpPr>
            <p:nvPr/>
          </p:nvSpPr>
          <p:spPr bwMode="auto">
            <a:xfrm>
              <a:off x="1975" y="1143"/>
              <a:ext cx="41" cy="38"/>
            </a:xfrm>
            <a:custGeom>
              <a:avLst/>
              <a:gdLst>
                <a:gd name="T0" fmla="*/ 23 w 41"/>
                <a:gd name="T1" fmla="*/ 0 h 38"/>
                <a:gd name="T2" fmla="*/ 9 w 41"/>
                <a:gd name="T3" fmla="*/ 4 h 38"/>
                <a:gd name="T4" fmla="*/ 4 w 41"/>
                <a:gd name="T5" fmla="*/ 9 h 38"/>
                <a:gd name="T6" fmla="*/ 0 w 41"/>
                <a:gd name="T7" fmla="*/ 19 h 38"/>
                <a:gd name="T8" fmla="*/ 0 w 41"/>
                <a:gd name="T9" fmla="*/ 33 h 38"/>
                <a:gd name="T10" fmla="*/ 21 w 41"/>
                <a:gd name="T11" fmla="*/ 38 h 38"/>
                <a:gd name="T12" fmla="*/ 40 w 41"/>
                <a:gd name="T13" fmla="*/ 28 h 38"/>
                <a:gd name="T14" fmla="*/ 40 w 41"/>
                <a:gd name="T15" fmla="*/ 24 h 38"/>
                <a:gd name="T16" fmla="*/ 35 w 41"/>
                <a:gd name="T17" fmla="*/ 14 h 38"/>
                <a:gd name="T18" fmla="*/ 23 w 41"/>
                <a:gd name="T19" fmla="*/ 0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1" h="38">
                  <a:moveTo>
                    <a:pt x="23" y="0"/>
                  </a:moveTo>
                  <a:lnTo>
                    <a:pt x="9" y="4"/>
                  </a:lnTo>
                  <a:lnTo>
                    <a:pt x="4" y="9"/>
                  </a:lnTo>
                  <a:lnTo>
                    <a:pt x="0" y="19"/>
                  </a:lnTo>
                  <a:lnTo>
                    <a:pt x="0" y="33"/>
                  </a:lnTo>
                  <a:lnTo>
                    <a:pt x="21" y="38"/>
                  </a:lnTo>
                  <a:lnTo>
                    <a:pt x="40" y="28"/>
                  </a:lnTo>
                  <a:lnTo>
                    <a:pt x="40" y="24"/>
                  </a:lnTo>
                  <a:lnTo>
                    <a:pt x="35" y="14"/>
                  </a:lnTo>
                  <a:lnTo>
                    <a:pt x="23" y="0"/>
                  </a:lnTo>
                </a:path>
              </a:pathLst>
            </a:custGeom>
            <a:solidFill>
              <a:srgbClr val="545454"/>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75" name="Freeform 174"/>
            <p:cNvSpPr>
              <a:spLocks/>
            </p:cNvSpPr>
            <p:nvPr/>
          </p:nvSpPr>
          <p:spPr bwMode="auto">
            <a:xfrm>
              <a:off x="1970" y="1172"/>
              <a:ext cx="26" cy="20"/>
            </a:xfrm>
            <a:custGeom>
              <a:avLst/>
              <a:gdLst>
                <a:gd name="T0" fmla="*/ 4 w 26"/>
                <a:gd name="T1" fmla="*/ 0 h 20"/>
                <a:gd name="T2" fmla="*/ 0 w 26"/>
                <a:gd name="T3" fmla="*/ 4 h 20"/>
                <a:gd name="T4" fmla="*/ 0 w 26"/>
                <a:gd name="T5" fmla="*/ 9 h 20"/>
                <a:gd name="T6" fmla="*/ 26 w 26"/>
                <a:gd name="T7" fmla="*/ 14 h 20"/>
                <a:gd name="T8" fmla="*/ 26 w 26"/>
                <a:gd name="T9" fmla="*/ 4 h 20"/>
                <a:gd name="T10" fmla="*/ 4 w 26"/>
                <a:gd name="T11" fmla="*/ 0 h 20"/>
              </a:gdLst>
              <a:ahLst/>
              <a:cxnLst>
                <a:cxn ang="0">
                  <a:pos x="T0" y="T1"/>
                </a:cxn>
                <a:cxn ang="0">
                  <a:pos x="T2" y="T3"/>
                </a:cxn>
                <a:cxn ang="0">
                  <a:pos x="T4" y="T5"/>
                </a:cxn>
                <a:cxn ang="0">
                  <a:pos x="T6" y="T7"/>
                </a:cxn>
                <a:cxn ang="0">
                  <a:pos x="T8" y="T9"/>
                </a:cxn>
                <a:cxn ang="0">
                  <a:pos x="T10" y="T11"/>
                </a:cxn>
              </a:cxnLst>
              <a:rect l="0" t="0" r="r" b="b"/>
              <a:pathLst>
                <a:path w="26" h="20">
                  <a:moveTo>
                    <a:pt x="4" y="0"/>
                  </a:moveTo>
                  <a:lnTo>
                    <a:pt x="0" y="4"/>
                  </a:lnTo>
                  <a:lnTo>
                    <a:pt x="0" y="9"/>
                  </a:lnTo>
                  <a:lnTo>
                    <a:pt x="26" y="14"/>
                  </a:lnTo>
                  <a:lnTo>
                    <a:pt x="26" y="4"/>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76" name="Freeform 175"/>
            <p:cNvSpPr>
              <a:spLocks/>
            </p:cNvSpPr>
            <p:nvPr/>
          </p:nvSpPr>
          <p:spPr bwMode="auto">
            <a:xfrm>
              <a:off x="1970" y="1160"/>
              <a:ext cx="20" cy="20"/>
            </a:xfrm>
            <a:custGeom>
              <a:avLst/>
              <a:gdLst>
                <a:gd name="T0" fmla="*/ 0 w 20"/>
                <a:gd name="T1" fmla="*/ 0 h 20"/>
                <a:gd name="T2" fmla="*/ 0 w 20"/>
                <a:gd name="T3" fmla="*/ 16 h 20"/>
                <a:gd name="T4" fmla="*/ 9 w 20"/>
                <a:gd name="T5" fmla="*/ 16 h 20"/>
                <a:gd name="T6" fmla="*/ 9 w 20"/>
                <a:gd name="T7" fmla="*/ 2 h 20"/>
                <a:gd name="T8" fmla="*/ 0 w 20"/>
                <a:gd name="T9" fmla="*/ 0 h 20"/>
              </a:gdLst>
              <a:ahLst/>
              <a:cxnLst>
                <a:cxn ang="0">
                  <a:pos x="T0" y="T1"/>
                </a:cxn>
                <a:cxn ang="0">
                  <a:pos x="T2" y="T3"/>
                </a:cxn>
                <a:cxn ang="0">
                  <a:pos x="T4" y="T5"/>
                </a:cxn>
                <a:cxn ang="0">
                  <a:pos x="T6" y="T7"/>
                </a:cxn>
                <a:cxn ang="0">
                  <a:pos x="T8" y="T9"/>
                </a:cxn>
              </a:cxnLst>
              <a:rect l="0" t="0" r="r" b="b"/>
              <a:pathLst>
                <a:path w="20" h="20">
                  <a:moveTo>
                    <a:pt x="0" y="0"/>
                  </a:moveTo>
                  <a:lnTo>
                    <a:pt x="0" y="16"/>
                  </a:lnTo>
                  <a:lnTo>
                    <a:pt x="9" y="16"/>
                  </a:lnTo>
                  <a:lnTo>
                    <a:pt x="9" y="2"/>
                  </a:lnTo>
                  <a:lnTo>
                    <a:pt x="0"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77" name="Freeform 176"/>
            <p:cNvSpPr>
              <a:spLocks/>
            </p:cNvSpPr>
            <p:nvPr/>
          </p:nvSpPr>
          <p:spPr bwMode="auto">
            <a:xfrm>
              <a:off x="1970" y="1150"/>
              <a:ext cx="20" cy="20"/>
            </a:xfrm>
            <a:custGeom>
              <a:avLst/>
              <a:gdLst>
                <a:gd name="T0" fmla="*/ 7 w 20"/>
                <a:gd name="T1" fmla="*/ 0 h 20"/>
                <a:gd name="T2" fmla="*/ 4 w 20"/>
                <a:gd name="T3" fmla="*/ 0 h 20"/>
                <a:gd name="T4" fmla="*/ 0 w 20"/>
                <a:gd name="T5" fmla="*/ 9 h 20"/>
                <a:gd name="T6" fmla="*/ 9 w 20"/>
                <a:gd name="T7" fmla="*/ 14 h 20"/>
                <a:gd name="T8" fmla="*/ 14 w 20"/>
                <a:gd name="T9" fmla="*/ 4 h 20"/>
                <a:gd name="T10" fmla="*/ 7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7" y="0"/>
                  </a:moveTo>
                  <a:lnTo>
                    <a:pt x="4" y="0"/>
                  </a:lnTo>
                  <a:lnTo>
                    <a:pt x="0" y="9"/>
                  </a:lnTo>
                  <a:lnTo>
                    <a:pt x="9" y="14"/>
                  </a:lnTo>
                  <a:lnTo>
                    <a:pt x="14" y="4"/>
                  </a:lnTo>
                  <a:lnTo>
                    <a:pt x="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78" name="Freeform 177"/>
            <p:cNvSpPr>
              <a:spLocks/>
            </p:cNvSpPr>
            <p:nvPr/>
          </p:nvSpPr>
          <p:spPr bwMode="auto">
            <a:xfrm>
              <a:off x="1977" y="1143"/>
              <a:ext cx="20" cy="20"/>
            </a:xfrm>
            <a:custGeom>
              <a:avLst/>
              <a:gdLst>
                <a:gd name="T0" fmla="*/ 4 w 20"/>
                <a:gd name="T1" fmla="*/ 0 h 20"/>
                <a:gd name="T2" fmla="*/ 0 w 20"/>
                <a:gd name="T3" fmla="*/ 7 h 20"/>
                <a:gd name="T4" fmla="*/ 4 w 20"/>
                <a:gd name="T5" fmla="*/ 12 h 20"/>
                <a:gd name="T6" fmla="*/ 9 w 20"/>
                <a:gd name="T7" fmla="*/ 7 h 20"/>
                <a:gd name="T8" fmla="*/ 4 w 20"/>
                <a:gd name="T9" fmla="*/ 0 h 20"/>
              </a:gdLst>
              <a:ahLst/>
              <a:cxnLst>
                <a:cxn ang="0">
                  <a:pos x="T0" y="T1"/>
                </a:cxn>
                <a:cxn ang="0">
                  <a:pos x="T2" y="T3"/>
                </a:cxn>
                <a:cxn ang="0">
                  <a:pos x="T4" y="T5"/>
                </a:cxn>
                <a:cxn ang="0">
                  <a:pos x="T6" y="T7"/>
                </a:cxn>
                <a:cxn ang="0">
                  <a:pos x="T8" y="T9"/>
                </a:cxn>
              </a:cxnLst>
              <a:rect l="0" t="0" r="r" b="b"/>
              <a:pathLst>
                <a:path w="20" h="20">
                  <a:moveTo>
                    <a:pt x="4" y="0"/>
                  </a:moveTo>
                  <a:lnTo>
                    <a:pt x="0" y="7"/>
                  </a:lnTo>
                  <a:lnTo>
                    <a:pt x="4" y="12"/>
                  </a:lnTo>
                  <a:lnTo>
                    <a:pt x="9" y="7"/>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79" name="Freeform 178"/>
            <p:cNvSpPr>
              <a:spLocks/>
            </p:cNvSpPr>
            <p:nvPr/>
          </p:nvSpPr>
          <p:spPr bwMode="auto">
            <a:xfrm>
              <a:off x="1982" y="1138"/>
              <a:ext cx="22" cy="20"/>
            </a:xfrm>
            <a:custGeom>
              <a:avLst/>
              <a:gdLst>
                <a:gd name="T0" fmla="*/ 19 w 22"/>
                <a:gd name="T1" fmla="*/ 0 h 20"/>
                <a:gd name="T2" fmla="*/ 0 w 22"/>
                <a:gd name="T3" fmla="*/ 4 h 20"/>
                <a:gd name="T4" fmla="*/ 4 w 22"/>
                <a:gd name="T5" fmla="*/ 14 h 20"/>
                <a:gd name="T6" fmla="*/ 19 w 22"/>
                <a:gd name="T7" fmla="*/ 9 h 20"/>
                <a:gd name="T8" fmla="*/ 21 w 22"/>
                <a:gd name="T9" fmla="*/ 2 h 20"/>
                <a:gd name="T10" fmla="*/ 19 w 22"/>
                <a:gd name="T11" fmla="*/ 0 h 20"/>
              </a:gdLst>
              <a:ahLst/>
              <a:cxnLst>
                <a:cxn ang="0">
                  <a:pos x="T0" y="T1"/>
                </a:cxn>
                <a:cxn ang="0">
                  <a:pos x="T2" y="T3"/>
                </a:cxn>
                <a:cxn ang="0">
                  <a:pos x="T4" y="T5"/>
                </a:cxn>
                <a:cxn ang="0">
                  <a:pos x="T6" y="T7"/>
                </a:cxn>
                <a:cxn ang="0">
                  <a:pos x="T8" y="T9"/>
                </a:cxn>
                <a:cxn ang="0">
                  <a:pos x="T10" y="T11"/>
                </a:cxn>
              </a:cxnLst>
              <a:rect l="0" t="0" r="r" b="b"/>
              <a:pathLst>
                <a:path w="22" h="20">
                  <a:moveTo>
                    <a:pt x="19" y="0"/>
                  </a:moveTo>
                  <a:lnTo>
                    <a:pt x="0" y="4"/>
                  </a:lnTo>
                  <a:lnTo>
                    <a:pt x="4" y="14"/>
                  </a:lnTo>
                  <a:lnTo>
                    <a:pt x="19" y="9"/>
                  </a:lnTo>
                  <a:lnTo>
                    <a:pt x="21" y="2"/>
                  </a:lnTo>
                  <a:lnTo>
                    <a:pt x="1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80" name="Freeform 179"/>
            <p:cNvSpPr>
              <a:spLocks/>
            </p:cNvSpPr>
            <p:nvPr/>
          </p:nvSpPr>
          <p:spPr bwMode="auto">
            <a:xfrm>
              <a:off x="1994" y="1140"/>
              <a:ext cx="22" cy="20"/>
            </a:xfrm>
            <a:custGeom>
              <a:avLst/>
              <a:gdLst>
                <a:gd name="T0" fmla="*/ 9 w 22"/>
                <a:gd name="T1" fmla="*/ 0 h 20"/>
                <a:gd name="T2" fmla="*/ 0 w 22"/>
                <a:gd name="T3" fmla="*/ 4 h 20"/>
                <a:gd name="T4" fmla="*/ 12 w 22"/>
                <a:gd name="T5" fmla="*/ 19 h 20"/>
                <a:gd name="T6" fmla="*/ 21 w 22"/>
                <a:gd name="T7" fmla="*/ 14 h 20"/>
                <a:gd name="T8" fmla="*/ 9 w 22"/>
                <a:gd name="T9" fmla="*/ 0 h 20"/>
              </a:gdLst>
              <a:ahLst/>
              <a:cxnLst>
                <a:cxn ang="0">
                  <a:pos x="T0" y="T1"/>
                </a:cxn>
                <a:cxn ang="0">
                  <a:pos x="T2" y="T3"/>
                </a:cxn>
                <a:cxn ang="0">
                  <a:pos x="T4" y="T5"/>
                </a:cxn>
                <a:cxn ang="0">
                  <a:pos x="T6" y="T7"/>
                </a:cxn>
                <a:cxn ang="0">
                  <a:pos x="T8" y="T9"/>
                </a:cxn>
              </a:cxnLst>
              <a:rect l="0" t="0" r="r" b="b"/>
              <a:pathLst>
                <a:path w="22" h="20">
                  <a:moveTo>
                    <a:pt x="9" y="0"/>
                  </a:moveTo>
                  <a:lnTo>
                    <a:pt x="0" y="4"/>
                  </a:lnTo>
                  <a:lnTo>
                    <a:pt x="12" y="19"/>
                  </a:lnTo>
                  <a:lnTo>
                    <a:pt x="21" y="14"/>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81" name="Freeform 180"/>
            <p:cNvSpPr>
              <a:spLocks/>
            </p:cNvSpPr>
            <p:nvPr/>
          </p:nvSpPr>
          <p:spPr bwMode="auto">
            <a:xfrm>
              <a:off x="2006" y="1155"/>
              <a:ext cx="20" cy="20"/>
            </a:xfrm>
            <a:custGeom>
              <a:avLst/>
              <a:gdLst>
                <a:gd name="T0" fmla="*/ 9 w 20"/>
                <a:gd name="T1" fmla="*/ 0 h 20"/>
                <a:gd name="T2" fmla="*/ 0 w 20"/>
                <a:gd name="T3" fmla="*/ 4 h 20"/>
                <a:gd name="T4" fmla="*/ 4 w 20"/>
                <a:gd name="T5" fmla="*/ 14 h 20"/>
                <a:gd name="T6" fmla="*/ 14 w 20"/>
                <a:gd name="T7" fmla="*/ 12 h 20"/>
                <a:gd name="T8" fmla="*/ 9 w 20"/>
                <a:gd name="T9" fmla="*/ 0 h 20"/>
              </a:gdLst>
              <a:ahLst/>
              <a:cxnLst>
                <a:cxn ang="0">
                  <a:pos x="T0" y="T1"/>
                </a:cxn>
                <a:cxn ang="0">
                  <a:pos x="T2" y="T3"/>
                </a:cxn>
                <a:cxn ang="0">
                  <a:pos x="T4" y="T5"/>
                </a:cxn>
                <a:cxn ang="0">
                  <a:pos x="T6" y="T7"/>
                </a:cxn>
                <a:cxn ang="0">
                  <a:pos x="T8" y="T9"/>
                </a:cxn>
              </a:cxnLst>
              <a:rect l="0" t="0" r="r" b="b"/>
              <a:pathLst>
                <a:path w="20" h="20">
                  <a:moveTo>
                    <a:pt x="9" y="0"/>
                  </a:moveTo>
                  <a:lnTo>
                    <a:pt x="0" y="4"/>
                  </a:lnTo>
                  <a:lnTo>
                    <a:pt x="4" y="14"/>
                  </a:lnTo>
                  <a:lnTo>
                    <a:pt x="14" y="12"/>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82" name="Freeform 181"/>
            <p:cNvSpPr>
              <a:spLocks/>
            </p:cNvSpPr>
            <p:nvPr/>
          </p:nvSpPr>
          <p:spPr bwMode="auto">
            <a:xfrm>
              <a:off x="2011" y="1167"/>
              <a:ext cx="20" cy="20"/>
            </a:xfrm>
            <a:custGeom>
              <a:avLst/>
              <a:gdLst>
                <a:gd name="T0" fmla="*/ 9 w 20"/>
                <a:gd name="T1" fmla="*/ 0 h 20"/>
                <a:gd name="T2" fmla="*/ 0 w 20"/>
                <a:gd name="T3" fmla="*/ 0 h 20"/>
                <a:gd name="T4" fmla="*/ 0 w 20"/>
                <a:gd name="T5" fmla="*/ 4 h 20"/>
                <a:gd name="T6" fmla="*/ 7 w 20"/>
                <a:gd name="T7" fmla="*/ 9 h 20"/>
                <a:gd name="T8" fmla="*/ 9 w 20"/>
                <a:gd name="T9" fmla="*/ 7 h 20"/>
                <a:gd name="T10" fmla="*/ 9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9" y="0"/>
                  </a:moveTo>
                  <a:lnTo>
                    <a:pt x="0" y="0"/>
                  </a:lnTo>
                  <a:lnTo>
                    <a:pt x="0" y="4"/>
                  </a:lnTo>
                  <a:lnTo>
                    <a:pt x="7" y="9"/>
                  </a:lnTo>
                  <a:lnTo>
                    <a:pt x="9" y="7"/>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83" name="Freeform 182"/>
            <p:cNvSpPr>
              <a:spLocks/>
            </p:cNvSpPr>
            <p:nvPr/>
          </p:nvSpPr>
          <p:spPr bwMode="auto">
            <a:xfrm>
              <a:off x="1994" y="1167"/>
              <a:ext cx="24" cy="20"/>
            </a:xfrm>
            <a:custGeom>
              <a:avLst/>
              <a:gdLst>
                <a:gd name="T0" fmla="*/ 19 w 24"/>
                <a:gd name="T1" fmla="*/ 0 h 20"/>
                <a:gd name="T2" fmla="*/ 0 w 24"/>
                <a:gd name="T3" fmla="*/ 9 h 20"/>
                <a:gd name="T4" fmla="*/ 2 w 24"/>
                <a:gd name="T5" fmla="*/ 19 h 20"/>
                <a:gd name="T6" fmla="*/ 24 w 24"/>
                <a:gd name="T7" fmla="*/ 9 h 20"/>
                <a:gd name="T8" fmla="*/ 19 w 24"/>
                <a:gd name="T9" fmla="*/ 0 h 20"/>
              </a:gdLst>
              <a:ahLst/>
              <a:cxnLst>
                <a:cxn ang="0">
                  <a:pos x="T0" y="T1"/>
                </a:cxn>
                <a:cxn ang="0">
                  <a:pos x="T2" y="T3"/>
                </a:cxn>
                <a:cxn ang="0">
                  <a:pos x="T4" y="T5"/>
                </a:cxn>
                <a:cxn ang="0">
                  <a:pos x="T6" y="T7"/>
                </a:cxn>
                <a:cxn ang="0">
                  <a:pos x="T8" y="T9"/>
                </a:cxn>
              </a:cxnLst>
              <a:rect l="0" t="0" r="r" b="b"/>
              <a:pathLst>
                <a:path w="24" h="20">
                  <a:moveTo>
                    <a:pt x="19" y="0"/>
                  </a:moveTo>
                  <a:lnTo>
                    <a:pt x="0" y="9"/>
                  </a:lnTo>
                  <a:lnTo>
                    <a:pt x="2" y="19"/>
                  </a:lnTo>
                  <a:lnTo>
                    <a:pt x="24" y="9"/>
                  </a:lnTo>
                  <a:lnTo>
                    <a:pt x="1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84" name="Freeform 183"/>
            <p:cNvSpPr>
              <a:spLocks/>
            </p:cNvSpPr>
            <p:nvPr/>
          </p:nvSpPr>
          <p:spPr bwMode="auto">
            <a:xfrm>
              <a:off x="3775" y="1143"/>
              <a:ext cx="43" cy="38"/>
            </a:xfrm>
            <a:custGeom>
              <a:avLst/>
              <a:gdLst>
                <a:gd name="T0" fmla="*/ 24 w 43"/>
                <a:gd name="T1" fmla="*/ 0 h 38"/>
                <a:gd name="T2" fmla="*/ 12 w 43"/>
                <a:gd name="T3" fmla="*/ 4 h 38"/>
                <a:gd name="T4" fmla="*/ 7 w 43"/>
                <a:gd name="T5" fmla="*/ 9 h 38"/>
                <a:gd name="T6" fmla="*/ 4 w 43"/>
                <a:gd name="T7" fmla="*/ 9 h 38"/>
                <a:gd name="T8" fmla="*/ 0 w 43"/>
                <a:gd name="T9" fmla="*/ 19 h 38"/>
                <a:gd name="T10" fmla="*/ 0 w 43"/>
                <a:gd name="T11" fmla="*/ 33 h 38"/>
                <a:gd name="T12" fmla="*/ 19 w 43"/>
                <a:gd name="T13" fmla="*/ 38 h 38"/>
                <a:gd name="T14" fmla="*/ 40 w 43"/>
                <a:gd name="T15" fmla="*/ 28 h 38"/>
                <a:gd name="T16" fmla="*/ 43 w 43"/>
                <a:gd name="T17" fmla="*/ 24 h 38"/>
                <a:gd name="T18" fmla="*/ 36 w 43"/>
                <a:gd name="T19" fmla="*/ 14 h 38"/>
                <a:gd name="T20" fmla="*/ 24 w 43"/>
                <a:gd name="T21" fmla="*/ 0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3" h="38">
                  <a:moveTo>
                    <a:pt x="24" y="0"/>
                  </a:moveTo>
                  <a:lnTo>
                    <a:pt x="12" y="4"/>
                  </a:lnTo>
                  <a:lnTo>
                    <a:pt x="7" y="9"/>
                  </a:lnTo>
                  <a:lnTo>
                    <a:pt x="4" y="9"/>
                  </a:lnTo>
                  <a:lnTo>
                    <a:pt x="0" y="19"/>
                  </a:lnTo>
                  <a:lnTo>
                    <a:pt x="0" y="33"/>
                  </a:lnTo>
                  <a:lnTo>
                    <a:pt x="19" y="38"/>
                  </a:lnTo>
                  <a:lnTo>
                    <a:pt x="40" y="28"/>
                  </a:lnTo>
                  <a:lnTo>
                    <a:pt x="43" y="24"/>
                  </a:lnTo>
                  <a:lnTo>
                    <a:pt x="36" y="14"/>
                  </a:lnTo>
                  <a:lnTo>
                    <a:pt x="24" y="0"/>
                  </a:lnTo>
                </a:path>
              </a:pathLst>
            </a:custGeom>
            <a:solidFill>
              <a:srgbClr val="545454"/>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85" name="Freeform 184"/>
            <p:cNvSpPr>
              <a:spLocks/>
            </p:cNvSpPr>
            <p:nvPr/>
          </p:nvSpPr>
          <p:spPr bwMode="auto">
            <a:xfrm>
              <a:off x="3770" y="1172"/>
              <a:ext cx="24" cy="20"/>
            </a:xfrm>
            <a:custGeom>
              <a:avLst/>
              <a:gdLst>
                <a:gd name="T0" fmla="*/ 4 w 24"/>
                <a:gd name="T1" fmla="*/ 0 h 20"/>
                <a:gd name="T2" fmla="*/ 0 w 24"/>
                <a:gd name="T3" fmla="*/ 4 h 20"/>
                <a:gd name="T4" fmla="*/ 0 w 24"/>
                <a:gd name="T5" fmla="*/ 9 h 20"/>
                <a:gd name="T6" fmla="*/ 24 w 24"/>
                <a:gd name="T7" fmla="*/ 14 h 20"/>
                <a:gd name="T8" fmla="*/ 24 w 24"/>
                <a:gd name="T9" fmla="*/ 4 h 20"/>
                <a:gd name="T10" fmla="*/ 4 w 24"/>
                <a:gd name="T11" fmla="*/ 0 h 20"/>
              </a:gdLst>
              <a:ahLst/>
              <a:cxnLst>
                <a:cxn ang="0">
                  <a:pos x="T0" y="T1"/>
                </a:cxn>
                <a:cxn ang="0">
                  <a:pos x="T2" y="T3"/>
                </a:cxn>
                <a:cxn ang="0">
                  <a:pos x="T4" y="T5"/>
                </a:cxn>
                <a:cxn ang="0">
                  <a:pos x="T6" y="T7"/>
                </a:cxn>
                <a:cxn ang="0">
                  <a:pos x="T8" y="T9"/>
                </a:cxn>
                <a:cxn ang="0">
                  <a:pos x="T10" y="T11"/>
                </a:cxn>
              </a:cxnLst>
              <a:rect l="0" t="0" r="r" b="b"/>
              <a:pathLst>
                <a:path w="24" h="20">
                  <a:moveTo>
                    <a:pt x="4" y="0"/>
                  </a:moveTo>
                  <a:lnTo>
                    <a:pt x="0" y="4"/>
                  </a:lnTo>
                  <a:lnTo>
                    <a:pt x="0" y="9"/>
                  </a:lnTo>
                  <a:lnTo>
                    <a:pt x="24" y="14"/>
                  </a:lnTo>
                  <a:lnTo>
                    <a:pt x="24" y="4"/>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86" name="Freeform 185"/>
            <p:cNvSpPr>
              <a:spLocks/>
            </p:cNvSpPr>
            <p:nvPr/>
          </p:nvSpPr>
          <p:spPr bwMode="auto">
            <a:xfrm>
              <a:off x="3770" y="1160"/>
              <a:ext cx="20" cy="20"/>
            </a:xfrm>
            <a:custGeom>
              <a:avLst/>
              <a:gdLst>
                <a:gd name="T0" fmla="*/ 0 w 20"/>
                <a:gd name="T1" fmla="*/ 0 h 20"/>
                <a:gd name="T2" fmla="*/ 0 w 20"/>
                <a:gd name="T3" fmla="*/ 16 h 20"/>
                <a:gd name="T4" fmla="*/ 9 w 20"/>
                <a:gd name="T5" fmla="*/ 16 h 20"/>
                <a:gd name="T6" fmla="*/ 9 w 20"/>
                <a:gd name="T7" fmla="*/ 2 h 20"/>
                <a:gd name="T8" fmla="*/ 0 w 20"/>
                <a:gd name="T9" fmla="*/ 0 h 20"/>
              </a:gdLst>
              <a:ahLst/>
              <a:cxnLst>
                <a:cxn ang="0">
                  <a:pos x="T0" y="T1"/>
                </a:cxn>
                <a:cxn ang="0">
                  <a:pos x="T2" y="T3"/>
                </a:cxn>
                <a:cxn ang="0">
                  <a:pos x="T4" y="T5"/>
                </a:cxn>
                <a:cxn ang="0">
                  <a:pos x="T6" y="T7"/>
                </a:cxn>
                <a:cxn ang="0">
                  <a:pos x="T8" y="T9"/>
                </a:cxn>
              </a:cxnLst>
              <a:rect l="0" t="0" r="r" b="b"/>
              <a:pathLst>
                <a:path w="20" h="20">
                  <a:moveTo>
                    <a:pt x="0" y="0"/>
                  </a:moveTo>
                  <a:lnTo>
                    <a:pt x="0" y="16"/>
                  </a:lnTo>
                  <a:lnTo>
                    <a:pt x="9" y="16"/>
                  </a:lnTo>
                  <a:lnTo>
                    <a:pt x="9" y="2"/>
                  </a:lnTo>
                  <a:lnTo>
                    <a:pt x="0"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87" name="Freeform 186"/>
            <p:cNvSpPr>
              <a:spLocks/>
            </p:cNvSpPr>
            <p:nvPr/>
          </p:nvSpPr>
          <p:spPr bwMode="auto">
            <a:xfrm>
              <a:off x="3770" y="1148"/>
              <a:ext cx="20" cy="20"/>
            </a:xfrm>
            <a:custGeom>
              <a:avLst/>
              <a:gdLst>
                <a:gd name="T0" fmla="*/ 9 w 20"/>
                <a:gd name="T1" fmla="*/ 0 h 20"/>
                <a:gd name="T2" fmla="*/ 7 w 20"/>
                <a:gd name="T3" fmla="*/ 0 h 20"/>
                <a:gd name="T4" fmla="*/ 0 w 20"/>
                <a:gd name="T5" fmla="*/ 12 h 20"/>
                <a:gd name="T6" fmla="*/ 9 w 20"/>
                <a:gd name="T7" fmla="*/ 16 h 20"/>
                <a:gd name="T8" fmla="*/ 14 w 20"/>
                <a:gd name="T9" fmla="*/ 7 h 20"/>
                <a:gd name="T10" fmla="*/ 9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9" y="0"/>
                  </a:moveTo>
                  <a:lnTo>
                    <a:pt x="7" y="0"/>
                  </a:lnTo>
                  <a:lnTo>
                    <a:pt x="0" y="12"/>
                  </a:lnTo>
                  <a:lnTo>
                    <a:pt x="9" y="16"/>
                  </a:lnTo>
                  <a:lnTo>
                    <a:pt x="14" y="7"/>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88" name="Freeform 187"/>
            <p:cNvSpPr>
              <a:spLocks/>
            </p:cNvSpPr>
            <p:nvPr/>
          </p:nvSpPr>
          <p:spPr bwMode="auto">
            <a:xfrm>
              <a:off x="3780" y="1148"/>
              <a:ext cx="20" cy="20"/>
            </a:xfrm>
            <a:custGeom>
              <a:avLst/>
              <a:gdLst>
                <a:gd name="T0" fmla="*/ 2 w 20"/>
                <a:gd name="T1" fmla="*/ 0 h 20"/>
                <a:gd name="T2" fmla="*/ 0 w 20"/>
                <a:gd name="T3" fmla="*/ 0 h 20"/>
                <a:gd name="T4" fmla="*/ 0 w 20"/>
                <a:gd name="T5" fmla="*/ 9 h 20"/>
                <a:gd name="T6" fmla="*/ 4 w 20"/>
                <a:gd name="T7" fmla="*/ 9 h 20"/>
                <a:gd name="T8" fmla="*/ 4 w 20"/>
                <a:gd name="T9" fmla="*/ 7 h 20"/>
                <a:gd name="T10" fmla="*/ 2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2" y="0"/>
                  </a:moveTo>
                  <a:lnTo>
                    <a:pt x="0" y="0"/>
                  </a:lnTo>
                  <a:lnTo>
                    <a:pt x="0" y="9"/>
                  </a:lnTo>
                  <a:lnTo>
                    <a:pt x="4" y="9"/>
                  </a:lnTo>
                  <a:lnTo>
                    <a:pt x="4" y="7"/>
                  </a:lnTo>
                  <a:lnTo>
                    <a:pt x="2"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89" name="Freeform 188"/>
            <p:cNvSpPr>
              <a:spLocks/>
            </p:cNvSpPr>
            <p:nvPr/>
          </p:nvSpPr>
          <p:spPr bwMode="auto">
            <a:xfrm>
              <a:off x="3780" y="1143"/>
              <a:ext cx="20" cy="20"/>
            </a:xfrm>
            <a:custGeom>
              <a:avLst/>
              <a:gdLst>
                <a:gd name="T0" fmla="*/ 4 w 20"/>
                <a:gd name="T1" fmla="*/ 0 h 20"/>
                <a:gd name="T2" fmla="*/ 0 w 20"/>
                <a:gd name="T3" fmla="*/ 7 h 20"/>
                <a:gd name="T4" fmla="*/ 4 w 20"/>
                <a:gd name="T5" fmla="*/ 12 h 20"/>
                <a:gd name="T6" fmla="*/ 9 w 20"/>
                <a:gd name="T7" fmla="*/ 7 h 20"/>
                <a:gd name="T8" fmla="*/ 4 w 20"/>
                <a:gd name="T9" fmla="*/ 0 h 20"/>
              </a:gdLst>
              <a:ahLst/>
              <a:cxnLst>
                <a:cxn ang="0">
                  <a:pos x="T0" y="T1"/>
                </a:cxn>
                <a:cxn ang="0">
                  <a:pos x="T2" y="T3"/>
                </a:cxn>
                <a:cxn ang="0">
                  <a:pos x="T4" y="T5"/>
                </a:cxn>
                <a:cxn ang="0">
                  <a:pos x="T6" y="T7"/>
                </a:cxn>
                <a:cxn ang="0">
                  <a:pos x="T8" y="T9"/>
                </a:cxn>
              </a:cxnLst>
              <a:rect l="0" t="0" r="r" b="b"/>
              <a:pathLst>
                <a:path w="20" h="20">
                  <a:moveTo>
                    <a:pt x="4" y="0"/>
                  </a:moveTo>
                  <a:lnTo>
                    <a:pt x="0" y="7"/>
                  </a:lnTo>
                  <a:lnTo>
                    <a:pt x="4" y="12"/>
                  </a:lnTo>
                  <a:lnTo>
                    <a:pt x="9" y="7"/>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90" name="Freeform 189"/>
            <p:cNvSpPr>
              <a:spLocks/>
            </p:cNvSpPr>
            <p:nvPr/>
          </p:nvSpPr>
          <p:spPr bwMode="auto">
            <a:xfrm>
              <a:off x="3784" y="1138"/>
              <a:ext cx="20" cy="20"/>
            </a:xfrm>
            <a:custGeom>
              <a:avLst/>
              <a:gdLst>
                <a:gd name="T0" fmla="*/ 16 w 20"/>
                <a:gd name="T1" fmla="*/ 0 h 20"/>
                <a:gd name="T2" fmla="*/ 0 w 20"/>
                <a:gd name="T3" fmla="*/ 4 h 20"/>
                <a:gd name="T4" fmla="*/ 4 w 20"/>
                <a:gd name="T5" fmla="*/ 14 h 20"/>
                <a:gd name="T6" fmla="*/ 16 w 20"/>
                <a:gd name="T7" fmla="*/ 9 h 20"/>
                <a:gd name="T8" fmla="*/ 19 w 20"/>
                <a:gd name="T9" fmla="*/ 2 h 20"/>
                <a:gd name="T10" fmla="*/ 16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16" y="0"/>
                  </a:moveTo>
                  <a:lnTo>
                    <a:pt x="0" y="4"/>
                  </a:lnTo>
                  <a:lnTo>
                    <a:pt x="4" y="14"/>
                  </a:lnTo>
                  <a:lnTo>
                    <a:pt x="16" y="9"/>
                  </a:lnTo>
                  <a:lnTo>
                    <a:pt x="19" y="2"/>
                  </a:lnTo>
                  <a:lnTo>
                    <a:pt x="16"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91" name="Freeform 190"/>
            <p:cNvSpPr>
              <a:spLocks/>
            </p:cNvSpPr>
            <p:nvPr/>
          </p:nvSpPr>
          <p:spPr bwMode="auto">
            <a:xfrm>
              <a:off x="3794" y="1140"/>
              <a:ext cx="22" cy="20"/>
            </a:xfrm>
            <a:custGeom>
              <a:avLst/>
              <a:gdLst>
                <a:gd name="T0" fmla="*/ 9 w 22"/>
                <a:gd name="T1" fmla="*/ 0 h 20"/>
                <a:gd name="T2" fmla="*/ 0 w 22"/>
                <a:gd name="T3" fmla="*/ 4 h 20"/>
                <a:gd name="T4" fmla="*/ 11 w 22"/>
                <a:gd name="T5" fmla="*/ 19 h 20"/>
                <a:gd name="T6" fmla="*/ 21 w 22"/>
                <a:gd name="T7" fmla="*/ 14 h 20"/>
                <a:gd name="T8" fmla="*/ 9 w 22"/>
                <a:gd name="T9" fmla="*/ 0 h 20"/>
              </a:gdLst>
              <a:ahLst/>
              <a:cxnLst>
                <a:cxn ang="0">
                  <a:pos x="T0" y="T1"/>
                </a:cxn>
                <a:cxn ang="0">
                  <a:pos x="T2" y="T3"/>
                </a:cxn>
                <a:cxn ang="0">
                  <a:pos x="T4" y="T5"/>
                </a:cxn>
                <a:cxn ang="0">
                  <a:pos x="T6" y="T7"/>
                </a:cxn>
                <a:cxn ang="0">
                  <a:pos x="T8" y="T9"/>
                </a:cxn>
              </a:cxnLst>
              <a:rect l="0" t="0" r="r" b="b"/>
              <a:pathLst>
                <a:path w="22" h="20">
                  <a:moveTo>
                    <a:pt x="9" y="0"/>
                  </a:moveTo>
                  <a:lnTo>
                    <a:pt x="0" y="4"/>
                  </a:lnTo>
                  <a:lnTo>
                    <a:pt x="11" y="19"/>
                  </a:lnTo>
                  <a:lnTo>
                    <a:pt x="21" y="14"/>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92" name="Freeform 191"/>
            <p:cNvSpPr>
              <a:spLocks/>
            </p:cNvSpPr>
            <p:nvPr/>
          </p:nvSpPr>
          <p:spPr bwMode="auto">
            <a:xfrm>
              <a:off x="3806" y="1155"/>
              <a:ext cx="20" cy="20"/>
            </a:xfrm>
            <a:custGeom>
              <a:avLst/>
              <a:gdLst>
                <a:gd name="T0" fmla="*/ 9 w 20"/>
                <a:gd name="T1" fmla="*/ 0 h 20"/>
                <a:gd name="T2" fmla="*/ 0 w 20"/>
                <a:gd name="T3" fmla="*/ 4 h 20"/>
                <a:gd name="T4" fmla="*/ 7 w 20"/>
                <a:gd name="T5" fmla="*/ 14 h 20"/>
                <a:gd name="T6" fmla="*/ 16 w 20"/>
                <a:gd name="T7" fmla="*/ 14 h 20"/>
                <a:gd name="T8" fmla="*/ 16 w 20"/>
                <a:gd name="T9" fmla="*/ 12 h 20"/>
                <a:gd name="T10" fmla="*/ 9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9" y="0"/>
                  </a:moveTo>
                  <a:lnTo>
                    <a:pt x="0" y="4"/>
                  </a:lnTo>
                  <a:lnTo>
                    <a:pt x="7" y="14"/>
                  </a:lnTo>
                  <a:lnTo>
                    <a:pt x="16" y="14"/>
                  </a:lnTo>
                  <a:lnTo>
                    <a:pt x="16" y="12"/>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93" name="Freeform 192"/>
            <p:cNvSpPr>
              <a:spLocks/>
            </p:cNvSpPr>
            <p:nvPr/>
          </p:nvSpPr>
          <p:spPr bwMode="auto">
            <a:xfrm>
              <a:off x="3811" y="1165"/>
              <a:ext cx="20" cy="20"/>
            </a:xfrm>
            <a:custGeom>
              <a:avLst/>
              <a:gdLst>
                <a:gd name="T0" fmla="*/ 2 w 20"/>
                <a:gd name="T1" fmla="*/ 0 h 20"/>
                <a:gd name="T2" fmla="*/ 0 w 20"/>
                <a:gd name="T3" fmla="*/ 4 h 20"/>
                <a:gd name="T4" fmla="*/ 7 w 20"/>
                <a:gd name="T5" fmla="*/ 12 h 20"/>
                <a:gd name="T6" fmla="*/ 12 w 20"/>
                <a:gd name="T7" fmla="*/ 4 h 20"/>
                <a:gd name="T8" fmla="*/ 2 w 20"/>
                <a:gd name="T9" fmla="*/ 0 h 20"/>
              </a:gdLst>
              <a:ahLst/>
              <a:cxnLst>
                <a:cxn ang="0">
                  <a:pos x="T0" y="T1"/>
                </a:cxn>
                <a:cxn ang="0">
                  <a:pos x="T2" y="T3"/>
                </a:cxn>
                <a:cxn ang="0">
                  <a:pos x="T4" y="T5"/>
                </a:cxn>
                <a:cxn ang="0">
                  <a:pos x="T6" y="T7"/>
                </a:cxn>
                <a:cxn ang="0">
                  <a:pos x="T8" y="T9"/>
                </a:cxn>
              </a:cxnLst>
              <a:rect l="0" t="0" r="r" b="b"/>
              <a:pathLst>
                <a:path w="20" h="20">
                  <a:moveTo>
                    <a:pt x="2" y="0"/>
                  </a:moveTo>
                  <a:lnTo>
                    <a:pt x="0" y="4"/>
                  </a:lnTo>
                  <a:lnTo>
                    <a:pt x="7" y="12"/>
                  </a:lnTo>
                  <a:lnTo>
                    <a:pt x="12" y="4"/>
                  </a:lnTo>
                  <a:lnTo>
                    <a:pt x="2"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94" name="Freeform 193"/>
            <p:cNvSpPr>
              <a:spLocks/>
            </p:cNvSpPr>
            <p:nvPr/>
          </p:nvSpPr>
          <p:spPr bwMode="auto">
            <a:xfrm>
              <a:off x="3792" y="1167"/>
              <a:ext cx="26" cy="20"/>
            </a:xfrm>
            <a:custGeom>
              <a:avLst/>
              <a:gdLst>
                <a:gd name="T0" fmla="*/ 21 w 26"/>
                <a:gd name="T1" fmla="*/ 0 h 20"/>
                <a:gd name="T2" fmla="*/ 0 w 26"/>
                <a:gd name="T3" fmla="*/ 9 h 20"/>
                <a:gd name="T4" fmla="*/ 2 w 26"/>
                <a:gd name="T5" fmla="*/ 19 h 20"/>
                <a:gd name="T6" fmla="*/ 26 w 26"/>
                <a:gd name="T7" fmla="*/ 9 h 20"/>
                <a:gd name="T8" fmla="*/ 21 w 26"/>
                <a:gd name="T9" fmla="*/ 0 h 20"/>
              </a:gdLst>
              <a:ahLst/>
              <a:cxnLst>
                <a:cxn ang="0">
                  <a:pos x="T0" y="T1"/>
                </a:cxn>
                <a:cxn ang="0">
                  <a:pos x="T2" y="T3"/>
                </a:cxn>
                <a:cxn ang="0">
                  <a:pos x="T4" y="T5"/>
                </a:cxn>
                <a:cxn ang="0">
                  <a:pos x="T6" y="T7"/>
                </a:cxn>
                <a:cxn ang="0">
                  <a:pos x="T8" y="T9"/>
                </a:cxn>
              </a:cxnLst>
              <a:rect l="0" t="0" r="r" b="b"/>
              <a:pathLst>
                <a:path w="26" h="20">
                  <a:moveTo>
                    <a:pt x="21" y="0"/>
                  </a:moveTo>
                  <a:lnTo>
                    <a:pt x="0" y="9"/>
                  </a:lnTo>
                  <a:lnTo>
                    <a:pt x="2" y="19"/>
                  </a:lnTo>
                  <a:lnTo>
                    <a:pt x="26" y="9"/>
                  </a:lnTo>
                  <a:lnTo>
                    <a:pt x="21"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95" name="Freeform 194"/>
            <p:cNvSpPr>
              <a:spLocks/>
            </p:cNvSpPr>
            <p:nvPr/>
          </p:nvSpPr>
          <p:spPr bwMode="auto">
            <a:xfrm>
              <a:off x="1677" y="1083"/>
              <a:ext cx="31" cy="21"/>
            </a:xfrm>
            <a:custGeom>
              <a:avLst/>
              <a:gdLst>
                <a:gd name="T0" fmla="*/ 19 w 31"/>
                <a:gd name="T1" fmla="*/ 0 h 21"/>
                <a:gd name="T2" fmla="*/ 4 w 31"/>
                <a:gd name="T3" fmla="*/ 2 h 21"/>
                <a:gd name="T4" fmla="*/ 0 w 31"/>
                <a:gd name="T5" fmla="*/ 12 h 21"/>
                <a:gd name="T6" fmla="*/ 12 w 31"/>
                <a:gd name="T7" fmla="*/ 21 h 21"/>
                <a:gd name="T8" fmla="*/ 16 w 31"/>
                <a:gd name="T9" fmla="*/ 21 h 21"/>
                <a:gd name="T10" fmla="*/ 31 w 31"/>
                <a:gd name="T11" fmla="*/ 7 h 21"/>
                <a:gd name="T12" fmla="*/ 19 w 31"/>
                <a:gd name="T13" fmla="*/ 0 h 21"/>
              </a:gdLst>
              <a:ahLst/>
              <a:cxnLst>
                <a:cxn ang="0">
                  <a:pos x="T0" y="T1"/>
                </a:cxn>
                <a:cxn ang="0">
                  <a:pos x="T2" y="T3"/>
                </a:cxn>
                <a:cxn ang="0">
                  <a:pos x="T4" y="T5"/>
                </a:cxn>
                <a:cxn ang="0">
                  <a:pos x="T6" y="T7"/>
                </a:cxn>
                <a:cxn ang="0">
                  <a:pos x="T8" y="T9"/>
                </a:cxn>
                <a:cxn ang="0">
                  <a:pos x="T10" y="T11"/>
                </a:cxn>
                <a:cxn ang="0">
                  <a:pos x="T12" y="T13"/>
                </a:cxn>
              </a:cxnLst>
              <a:rect l="0" t="0" r="r" b="b"/>
              <a:pathLst>
                <a:path w="31" h="21">
                  <a:moveTo>
                    <a:pt x="19" y="0"/>
                  </a:moveTo>
                  <a:lnTo>
                    <a:pt x="4" y="2"/>
                  </a:lnTo>
                  <a:lnTo>
                    <a:pt x="0" y="12"/>
                  </a:lnTo>
                  <a:lnTo>
                    <a:pt x="12" y="21"/>
                  </a:lnTo>
                  <a:lnTo>
                    <a:pt x="16" y="21"/>
                  </a:lnTo>
                  <a:lnTo>
                    <a:pt x="31" y="7"/>
                  </a:lnTo>
                  <a:lnTo>
                    <a:pt x="19" y="0"/>
                  </a:lnTo>
                </a:path>
              </a:pathLst>
            </a:custGeom>
            <a:solidFill>
              <a:srgbClr val="545454"/>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96" name="Freeform 195"/>
            <p:cNvSpPr>
              <a:spLocks/>
            </p:cNvSpPr>
            <p:nvPr/>
          </p:nvSpPr>
          <p:spPr bwMode="auto">
            <a:xfrm>
              <a:off x="1694" y="1078"/>
              <a:ext cx="22" cy="20"/>
            </a:xfrm>
            <a:custGeom>
              <a:avLst/>
              <a:gdLst>
                <a:gd name="T0" fmla="*/ 4 w 22"/>
                <a:gd name="T1" fmla="*/ 0 h 20"/>
                <a:gd name="T2" fmla="*/ 0 w 22"/>
                <a:gd name="T3" fmla="*/ 9 h 20"/>
                <a:gd name="T4" fmla="*/ 12 w 22"/>
                <a:gd name="T5" fmla="*/ 16 h 20"/>
                <a:gd name="T6" fmla="*/ 21 w 22"/>
                <a:gd name="T7" fmla="*/ 12 h 20"/>
                <a:gd name="T8" fmla="*/ 21 w 22"/>
                <a:gd name="T9" fmla="*/ 9 h 20"/>
                <a:gd name="T10" fmla="*/ 4 w 22"/>
                <a:gd name="T11" fmla="*/ 0 h 20"/>
              </a:gdLst>
              <a:ahLst/>
              <a:cxnLst>
                <a:cxn ang="0">
                  <a:pos x="T0" y="T1"/>
                </a:cxn>
                <a:cxn ang="0">
                  <a:pos x="T2" y="T3"/>
                </a:cxn>
                <a:cxn ang="0">
                  <a:pos x="T4" y="T5"/>
                </a:cxn>
                <a:cxn ang="0">
                  <a:pos x="T6" y="T7"/>
                </a:cxn>
                <a:cxn ang="0">
                  <a:pos x="T8" y="T9"/>
                </a:cxn>
                <a:cxn ang="0">
                  <a:pos x="T10" y="T11"/>
                </a:cxn>
              </a:cxnLst>
              <a:rect l="0" t="0" r="r" b="b"/>
              <a:pathLst>
                <a:path w="22" h="20">
                  <a:moveTo>
                    <a:pt x="4" y="0"/>
                  </a:moveTo>
                  <a:lnTo>
                    <a:pt x="0" y="9"/>
                  </a:lnTo>
                  <a:lnTo>
                    <a:pt x="12" y="16"/>
                  </a:lnTo>
                  <a:lnTo>
                    <a:pt x="21" y="12"/>
                  </a:lnTo>
                  <a:lnTo>
                    <a:pt x="21" y="9"/>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97" name="Freeform 196"/>
            <p:cNvSpPr>
              <a:spLocks/>
            </p:cNvSpPr>
            <p:nvPr/>
          </p:nvSpPr>
          <p:spPr bwMode="auto">
            <a:xfrm>
              <a:off x="1691" y="1088"/>
              <a:ext cx="20" cy="21"/>
            </a:xfrm>
            <a:custGeom>
              <a:avLst/>
              <a:gdLst>
                <a:gd name="T0" fmla="*/ 14 w 20"/>
                <a:gd name="T1" fmla="*/ 0 h 21"/>
                <a:gd name="T2" fmla="*/ 0 w 20"/>
                <a:gd name="T3" fmla="*/ 14 h 21"/>
                <a:gd name="T4" fmla="*/ 2 w 20"/>
                <a:gd name="T5" fmla="*/ 21 h 21"/>
                <a:gd name="T6" fmla="*/ 4 w 20"/>
                <a:gd name="T7" fmla="*/ 21 h 21"/>
                <a:gd name="T8" fmla="*/ 19 w 20"/>
                <a:gd name="T9" fmla="*/ 4 h 21"/>
                <a:gd name="T10" fmla="*/ 14 w 20"/>
                <a:gd name="T11" fmla="*/ 0 h 21"/>
              </a:gdLst>
              <a:ahLst/>
              <a:cxnLst>
                <a:cxn ang="0">
                  <a:pos x="T0" y="T1"/>
                </a:cxn>
                <a:cxn ang="0">
                  <a:pos x="T2" y="T3"/>
                </a:cxn>
                <a:cxn ang="0">
                  <a:pos x="T4" y="T5"/>
                </a:cxn>
                <a:cxn ang="0">
                  <a:pos x="T6" y="T7"/>
                </a:cxn>
                <a:cxn ang="0">
                  <a:pos x="T8" y="T9"/>
                </a:cxn>
                <a:cxn ang="0">
                  <a:pos x="T10" y="T11"/>
                </a:cxn>
              </a:cxnLst>
              <a:rect l="0" t="0" r="r" b="b"/>
              <a:pathLst>
                <a:path w="20" h="21">
                  <a:moveTo>
                    <a:pt x="14" y="0"/>
                  </a:moveTo>
                  <a:lnTo>
                    <a:pt x="0" y="14"/>
                  </a:lnTo>
                  <a:lnTo>
                    <a:pt x="2" y="21"/>
                  </a:lnTo>
                  <a:lnTo>
                    <a:pt x="4" y="21"/>
                  </a:lnTo>
                  <a:lnTo>
                    <a:pt x="19" y="4"/>
                  </a:lnTo>
                  <a:lnTo>
                    <a:pt x="1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98" name="Freeform 197"/>
            <p:cNvSpPr>
              <a:spLocks/>
            </p:cNvSpPr>
            <p:nvPr/>
          </p:nvSpPr>
          <p:spPr bwMode="auto">
            <a:xfrm>
              <a:off x="1687" y="1100"/>
              <a:ext cx="20" cy="20"/>
            </a:xfrm>
            <a:custGeom>
              <a:avLst/>
              <a:gdLst>
                <a:gd name="T0" fmla="*/ 7 w 20"/>
                <a:gd name="T1" fmla="*/ 0 h 20"/>
                <a:gd name="T2" fmla="*/ 2 w 20"/>
                <a:gd name="T3" fmla="*/ 0 h 20"/>
                <a:gd name="T4" fmla="*/ 0 w 20"/>
                <a:gd name="T5" fmla="*/ 9 h 20"/>
                <a:gd name="T6" fmla="*/ 7 w 20"/>
                <a:gd name="T7" fmla="*/ 9 h 20"/>
                <a:gd name="T8" fmla="*/ 7 w 20"/>
                <a:gd name="T9" fmla="*/ 0 h 20"/>
              </a:gdLst>
              <a:ahLst/>
              <a:cxnLst>
                <a:cxn ang="0">
                  <a:pos x="T0" y="T1"/>
                </a:cxn>
                <a:cxn ang="0">
                  <a:pos x="T2" y="T3"/>
                </a:cxn>
                <a:cxn ang="0">
                  <a:pos x="T4" y="T5"/>
                </a:cxn>
                <a:cxn ang="0">
                  <a:pos x="T6" y="T7"/>
                </a:cxn>
                <a:cxn ang="0">
                  <a:pos x="T8" y="T9"/>
                </a:cxn>
              </a:cxnLst>
              <a:rect l="0" t="0" r="r" b="b"/>
              <a:pathLst>
                <a:path w="20" h="20">
                  <a:moveTo>
                    <a:pt x="7" y="0"/>
                  </a:moveTo>
                  <a:lnTo>
                    <a:pt x="2" y="0"/>
                  </a:lnTo>
                  <a:lnTo>
                    <a:pt x="0" y="9"/>
                  </a:lnTo>
                  <a:lnTo>
                    <a:pt x="7" y="9"/>
                  </a:lnTo>
                  <a:lnTo>
                    <a:pt x="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99" name="Freeform 198"/>
            <p:cNvSpPr>
              <a:spLocks/>
            </p:cNvSpPr>
            <p:nvPr/>
          </p:nvSpPr>
          <p:spPr bwMode="auto">
            <a:xfrm>
              <a:off x="1670" y="1090"/>
              <a:ext cx="21" cy="20"/>
            </a:xfrm>
            <a:custGeom>
              <a:avLst/>
              <a:gdLst>
                <a:gd name="T0" fmla="*/ 9 w 21"/>
                <a:gd name="T1" fmla="*/ 0 h 20"/>
                <a:gd name="T2" fmla="*/ 2 w 21"/>
                <a:gd name="T3" fmla="*/ 2 h 20"/>
                <a:gd name="T4" fmla="*/ 0 w 21"/>
                <a:gd name="T5" fmla="*/ 7 h 20"/>
                <a:gd name="T6" fmla="*/ 16 w 21"/>
                <a:gd name="T7" fmla="*/ 19 h 20"/>
                <a:gd name="T8" fmla="*/ 21 w 21"/>
                <a:gd name="T9" fmla="*/ 9 h 20"/>
                <a:gd name="T10" fmla="*/ 9 w 21"/>
                <a:gd name="T11" fmla="*/ 0 h 20"/>
              </a:gdLst>
              <a:ahLst/>
              <a:cxnLst>
                <a:cxn ang="0">
                  <a:pos x="T0" y="T1"/>
                </a:cxn>
                <a:cxn ang="0">
                  <a:pos x="T2" y="T3"/>
                </a:cxn>
                <a:cxn ang="0">
                  <a:pos x="T4" y="T5"/>
                </a:cxn>
                <a:cxn ang="0">
                  <a:pos x="T6" y="T7"/>
                </a:cxn>
                <a:cxn ang="0">
                  <a:pos x="T8" y="T9"/>
                </a:cxn>
                <a:cxn ang="0">
                  <a:pos x="T10" y="T11"/>
                </a:cxn>
              </a:cxnLst>
              <a:rect l="0" t="0" r="r" b="b"/>
              <a:pathLst>
                <a:path w="21" h="20">
                  <a:moveTo>
                    <a:pt x="9" y="0"/>
                  </a:moveTo>
                  <a:lnTo>
                    <a:pt x="2" y="2"/>
                  </a:lnTo>
                  <a:lnTo>
                    <a:pt x="0" y="7"/>
                  </a:lnTo>
                  <a:lnTo>
                    <a:pt x="16" y="19"/>
                  </a:lnTo>
                  <a:lnTo>
                    <a:pt x="21" y="9"/>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00" name="Freeform 199"/>
            <p:cNvSpPr>
              <a:spLocks/>
            </p:cNvSpPr>
            <p:nvPr/>
          </p:nvSpPr>
          <p:spPr bwMode="auto">
            <a:xfrm>
              <a:off x="1672" y="1080"/>
              <a:ext cx="20" cy="20"/>
            </a:xfrm>
            <a:custGeom>
              <a:avLst/>
              <a:gdLst>
                <a:gd name="T0" fmla="*/ 9 w 20"/>
                <a:gd name="T1" fmla="*/ 0 h 20"/>
                <a:gd name="T2" fmla="*/ 7 w 20"/>
                <a:gd name="T3" fmla="*/ 0 h 20"/>
                <a:gd name="T4" fmla="*/ 0 w 20"/>
                <a:gd name="T5" fmla="*/ 12 h 20"/>
                <a:gd name="T6" fmla="*/ 9 w 20"/>
                <a:gd name="T7" fmla="*/ 16 h 20"/>
                <a:gd name="T8" fmla="*/ 14 w 20"/>
                <a:gd name="T9" fmla="*/ 7 h 20"/>
                <a:gd name="T10" fmla="*/ 9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9" y="0"/>
                  </a:moveTo>
                  <a:lnTo>
                    <a:pt x="7" y="0"/>
                  </a:lnTo>
                  <a:lnTo>
                    <a:pt x="0" y="12"/>
                  </a:lnTo>
                  <a:lnTo>
                    <a:pt x="9" y="16"/>
                  </a:lnTo>
                  <a:lnTo>
                    <a:pt x="14" y="7"/>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01" name="Freeform 200"/>
            <p:cNvSpPr>
              <a:spLocks/>
            </p:cNvSpPr>
            <p:nvPr/>
          </p:nvSpPr>
          <p:spPr bwMode="auto">
            <a:xfrm>
              <a:off x="1682" y="1078"/>
              <a:ext cx="20" cy="20"/>
            </a:xfrm>
            <a:custGeom>
              <a:avLst/>
              <a:gdLst>
                <a:gd name="T0" fmla="*/ 16 w 20"/>
                <a:gd name="T1" fmla="*/ 0 h 20"/>
                <a:gd name="T2" fmla="*/ 14 w 20"/>
                <a:gd name="T3" fmla="*/ 0 h 20"/>
                <a:gd name="T4" fmla="*/ 0 w 20"/>
                <a:gd name="T5" fmla="*/ 2 h 20"/>
                <a:gd name="T6" fmla="*/ 0 w 20"/>
                <a:gd name="T7" fmla="*/ 12 h 20"/>
                <a:gd name="T8" fmla="*/ 14 w 20"/>
                <a:gd name="T9" fmla="*/ 9 h 20"/>
                <a:gd name="T10" fmla="*/ 16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16" y="0"/>
                  </a:moveTo>
                  <a:lnTo>
                    <a:pt x="14" y="0"/>
                  </a:lnTo>
                  <a:lnTo>
                    <a:pt x="0" y="2"/>
                  </a:lnTo>
                  <a:lnTo>
                    <a:pt x="0" y="12"/>
                  </a:lnTo>
                  <a:lnTo>
                    <a:pt x="14" y="9"/>
                  </a:lnTo>
                  <a:lnTo>
                    <a:pt x="16"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02" name="Freeform 201"/>
            <p:cNvSpPr>
              <a:spLocks/>
            </p:cNvSpPr>
            <p:nvPr/>
          </p:nvSpPr>
          <p:spPr bwMode="auto">
            <a:xfrm>
              <a:off x="3480" y="1083"/>
              <a:ext cx="28" cy="21"/>
            </a:xfrm>
            <a:custGeom>
              <a:avLst/>
              <a:gdLst>
                <a:gd name="T0" fmla="*/ 19 w 28"/>
                <a:gd name="T1" fmla="*/ 0 h 21"/>
                <a:gd name="T2" fmla="*/ 2 w 28"/>
                <a:gd name="T3" fmla="*/ 2 h 21"/>
                <a:gd name="T4" fmla="*/ 0 w 28"/>
                <a:gd name="T5" fmla="*/ 12 h 21"/>
                <a:gd name="T6" fmla="*/ 12 w 28"/>
                <a:gd name="T7" fmla="*/ 21 h 21"/>
                <a:gd name="T8" fmla="*/ 16 w 28"/>
                <a:gd name="T9" fmla="*/ 21 h 21"/>
                <a:gd name="T10" fmla="*/ 28 w 28"/>
                <a:gd name="T11" fmla="*/ 7 h 21"/>
                <a:gd name="T12" fmla="*/ 19 w 28"/>
                <a:gd name="T13" fmla="*/ 0 h 21"/>
              </a:gdLst>
              <a:ahLst/>
              <a:cxnLst>
                <a:cxn ang="0">
                  <a:pos x="T0" y="T1"/>
                </a:cxn>
                <a:cxn ang="0">
                  <a:pos x="T2" y="T3"/>
                </a:cxn>
                <a:cxn ang="0">
                  <a:pos x="T4" y="T5"/>
                </a:cxn>
                <a:cxn ang="0">
                  <a:pos x="T6" y="T7"/>
                </a:cxn>
                <a:cxn ang="0">
                  <a:pos x="T8" y="T9"/>
                </a:cxn>
                <a:cxn ang="0">
                  <a:pos x="T10" y="T11"/>
                </a:cxn>
                <a:cxn ang="0">
                  <a:pos x="T12" y="T13"/>
                </a:cxn>
              </a:cxnLst>
              <a:rect l="0" t="0" r="r" b="b"/>
              <a:pathLst>
                <a:path w="28" h="21">
                  <a:moveTo>
                    <a:pt x="19" y="0"/>
                  </a:moveTo>
                  <a:lnTo>
                    <a:pt x="2" y="2"/>
                  </a:lnTo>
                  <a:lnTo>
                    <a:pt x="0" y="12"/>
                  </a:lnTo>
                  <a:lnTo>
                    <a:pt x="12" y="21"/>
                  </a:lnTo>
                  <a:lnTo>
                    <a:pt x="16" y="21"/>
                  </a:lnTo>
                  <a:lnTo>
                    <a:pt x="28" y="7"/>
                  </a:lnTo>
                  <a:lnTo>
                    <a:pt x="19" y="0"/>
                  </a:lnTo>
                </a:path>
              </a:pathLst>
            </a:custGeom>
            <a:solidFill>
              <a:srgbClr val="545454"/>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03" name="Freeform 202"/>
            <p:cNvSpPr>
              <a:spLocks/>
            </p:cNvSpPr>
            <p:nvPr/>
          </p:nvSpPr>
          <p:spPr bwMode="auto">
            <a:xfrm>
              <a:off x="3496" y="1078"/>
              <a:ext cx="20" cy="20"/>
            </a:xfrm>
            <a:custGeom>
              <a:avLst/>
              <a:gdLst>
                <a:gd name="T0" fmla="*/ 4 w 20"/>
                <a:gd name="T1" fmla="*/ 0 h 20"/>
                <a:gd name="T2" fmla="*/ 0 w 20"/>
                <a:gd name="T3" fmla="*/ 9 h 20"/>
                <a:gd name="T4" fmla="*/ 9 w 20"/>
                <a:gd name="T5" fmla="*/ 16 h 20"/>
                <a:gd name="T6" fmla="*/ 16 w 20"/>
                <a:gd name="T7" fmla="*/ 14 h 20"/>
                <a:gd name="T8" fmla="*/ 19 w 20"/>
                <a:gd name="T9" fmla="*/ 12 h 20"/>
                <a:gd name="T10" fmla="*/ 4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4" y="0"/>
                  </a:moveTo>
                  <a:lnTo>
                    <a:pt x="0" y="9"/>
                  </a:lnTo>
                  <a:lnTo>
                    <a:pt x="9" y="16"/>
                  </a:lnTo>
                  <a:lnTo>
                    <a:pt x="16" y="14"/>
                  </a:lnTo>
                  <a:lnTo>
                    <a:pt x="19" y="12"/>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04" name="Freeform 203"/>
            <p:cNvSpPr>
              <a:spLocks/>
            </p:cNvSpPr>
            <p:nvPr/>
          </p:nvSpPr>
          <p:spPr bwMode="auto">
            <a:xfrm>
              <a:off x="3492" y="1088"/>
              <a:ext cx="21" cy="21"/>
            </a:xfrm>
            <a:custGeom>
              <a:avLst/>
              <a:gdLst>
                <a:gd name="T0" fmla="*/ 11 w 21"/>
                <a:gd name="T1" fmla="*/ 0 h 21"/>
                <a:gd name="T2" fmla="*/ 0 w 21"/>
                <a:gd name="T3" fmla="*/ 14 h 21"/>
                <a:gd name="T4" fmla="*/ 4 w 21"/>
                <a:gd name="T5" fmla="*/ 21 h 21"/>
                <a:gd name="T6" fmla="*/ 7 w 21"/>
                <a:gd name="T7" fmla="*/ 21 h 21"/>
                <a:gd name="T8" fmla="*/ 21 w 21"/>
                <a:gd name="T9" fmla="*/ 4 h 21"/>
                <a:gd name="T10" fmla="*/ 11 w 21"/>
                <a:gd name="T11" fmla="*/ 0 h 21"/>
              </a:gdLst>
              <a:ahLst/>
              <a:cxnLst>
                <a:cxn ang="0">
                  <a:pos x="T0" y="T1"/>
                </a:cxn>
                <a:cxn ang="0">
                  <a:pos x="T2" y="T3"/>
                </a:cxn>
                <a:cxn ang="0">
                  <a:pos x="T4" y="T5"/>
                </a:cxn>
                <a:cxn ang="0">
                  <a:pos x="T6" y="T7"/>
                </a:cxn>
                <a:cxn ang="0">
                  <a:pos x="T8" y="T9"/>
                </a:cxn>
                <a:cxn ang="0">
                  <a:pos x="T10" y="T11"/>
                </a:cxn>
              </a:cxnLst>
              <a:rect l="0" t="0" r="r" b="b"/>
              <a:pathLst>
                <a:path w="21" h="21">
                  <a:moveTo>
                    <a:pt x="11" y="0"/>
                  </a:moveTo>
                  <a:lnTo>
                    <a:pt x="0" y="14"/>
                  </a:lnTo>
                  <a:lnTo>
                    <a:pt x="4" y="21"/>
                  </a:lnTo>
                  <a:lnTo>
                    <a:pt x="7" y="21"/>
                  </a:lnTo>
                  <a:lnTo>
                    <a:pt x="21" y="4"/>
                  </a:lnTo>
                  <a:lnTo>
                    <a:pt x="11"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05" name="Freeform 204"/>
            <p:cNvSpPr>
              <a:spLocks/>
            </p:cNvSpPr>
            <p:nvPr/>
          </p:nvSpPr>
          <p:spPr bwMode="auto">
            <a:xfrm>
              <a:off x="3489" y="1100"/>
              <a:ext cx="20" cy="20"/>
            </a:xfrm>
            <a:custGeom>
              <a:avLst/>
              <a:gdLst>
                <a:gd name="T0" fmla="*/ 7 w 20"/>
                <a:gd name="T1" fmla="*/ 0 h 20"/>
                <a:gd name="T2" fmla="*/ 2 w 20"/>
                <a:gd name="T3" fmla="*/ 0 h 20"/>
                <a:gd name="T4" fmla="*/ 0 w 20"/>
                <a:gd name="T5" fmla="*/ 9 h 20"/>
                <a:gd name="T6" fmla="*/ 7 w 20"/>
                <a:gd name="T7" fmla="*/ 9 h 20"/>
                <a:gd name="T8" fmla="*/ 7 w 20"/>
                <a:gd name="T9" fmla="*/ 0 h 20"/>
              </a:gdLst>
              <a:ahLst/>
              <a:cxnLst>
                <a:cxn ang="0">
                  <a:pos x="T0" y="T1"/>
                </a:cxn>
                <a:cxn ang="0">
                  <a:pos x="T2" y="T3"/>
                </a:cxn>
                <a:cxn ang="0">
                  <a:pos x="T4" y="T5"/>
                </a:cxn>
                <a:cxn ang="0">
                  <a:pos x="T6" y="T7"/>
                </a:cxn>
                <a:cxn ang="0">
                  <a:pos x="T8" y="T9"/>
                </a:cxn>
              </a:cxnLst>
              <a:rect l="0" t="0" r="r" b="b"/>
              <a:pathLst>
                <a:path w="20" h="20">
                  <a:moveTo>
                    <a:pt x="7" y="0"/>
                  </a:moveTo>
                  <a:lnTo>
                    <a:pt x="2" y="0"/>
                  </a:lnTo>
                  <a:lnTo>
                    <a:pt x="0" y="9"/>
                  </a:lnTo>
                  <a:lnTo>
                    <a:pt x="7" y="9"/>
                  </a:lnTo>
                  <a:lnTo>
                    <a:pt x="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06" name="Freeform 205"/>
            <p:cNvSpPr>
              <a:spLocks/>
            </p:cNvSpPr>
            <p:nvPr/>
          </p:nvSpPr>
          <p:spPr bwMode="auto">
            <a:xfrm>
              <a:off x="3475" y="1090"/>
              <a:ext cx="20" cy="20"/>
            </a:xfrm>
            <a:custGeom>
              <a:avLst/>
              <a:gdLst>
                <a:gd name="T0" fmla="*/ 7 w 20"/>
                <a:gd name="T1" fmla="*/ 0 h 20"/>
                <a:gd name="T2" fmla="*/ 0 w 20"/>
                <a:gd name="T3" fmla="*/ 4 h 20"/>
                <a:gd name="T4" fmla="*/ 0 w 20"/>
                <a:gd name="T5" fmla="*/ 7 h 20"/>
                <a:gd name="T6" fmla="*/ 14 w 20"/>
                <a:gd name="T7" fmla="*/ 19 h 20"/>
                <a:gd name="T8" fmla="*/ 19 w 20"/>
                <a:gd name="T9" fmla="*/ 9 h 20"/>
                <a:gd name="T10" fmla="*/ 7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7" y="0"/>
                  </a:moveTo>
                  <a:lnTo>
                    <a:pt x="0" y="4"/>
                  </a:lnTo>
                  <a:lnTo>
                    <a:pt x="0" y="7"/>
                  </a:lnTo>
                  <a:lnTo>
                    <a:pt x="14" y="19"/>
                  </a:lnTo>
                  <a:lnTo>
                    <a:pt x="19" y="9"/>
                  </a:lnTo>
                  <a:lnTo>
                    <a:pt x="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07" name="Freeform 206"/>
            <p:cNvSpPr>
              <a:spLocks/>
            </p:cNvSpPr>
            <p:nvPr/>
          </p:nvSpPr>
          <p:spPr bwMode="auto">
            <a:xfrm>
              <a:off x="3475" y="1080"/>
              <a:ext cx="20" cy="20"/>
            </a:xfrm>
            <a:custGeom>
              <a:avLst/>
              <a:gdLst>
                <a:gd name="T0" fmla="*/ 7 w 20"/>
                <a:gd name="T1" fmla="*/ 0 h 20"/>
                <a:gd name="T2" fmla="*/ 2 w 20"/>
                <a:gd name="T3" fmla="*/ 0 h 20"/>
                <a:gd name="T4" fmla="*/ 0 w 20"/>
                <a:gd name="T5" fmla="*/ 14 h 20"/>
                <a:gd name="T6" fmla="*/ 9 w 20"/>
                <a:gd name="T7" fmla="*/ 14 h 20"/>
                <a:gd name="T8" fmla="*/ 12 w 20"/>
                <a:gd name="T9" fmla="*/ 4 h 20"/>
                <a:gd name="T10" fmla="*/ 7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7" y="0"/>
                  </a:moveTo>
                  <a:lnTo>
                    <a:pt x="2" y="0"/>
                  </a:lnTo>
                  <a:lnTo>
                    <a:pt x="0" y="14"/>
                  </a:lnTo>
                  <a:lnTo>
                    <a:pt x="9" y="14"/>
                  </a:lnTo>
                  <a:lnTo>
                    <a:pt x="12" y="4"/>
                  </a:lnTo>
                  <a:lnTo>
                    <a:pt x="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08" name="Freeform 207"/>
            <p:cNvSpPr>
              <a:spLocks/>
            </p:cNvSpPr>
            <p:nvPr/>
          </p:nvSpPr>
          <p:spPr bwMode="auto">
            <a:xfrm>
              <a:off x="3482" y="1078"/>
              <a:ext cx="20" cy="20"/>
            </a:xfrm>
            <a:custGeom>
              <a:avLst/>
              <a:gdLst>
                <a:gd name="T0" fmla="*/ 19 w 20"/>
                <a:gd name="T1" fmla="*/ 0 h 20"/>
                <a:gd name="T2" fmla="*/ 0 w 20"/>
                <a:gd name="T3" fmla="*/ 2 h 20"/>
                <a:gd name="T4" fmla="*/ 0 w 20"/>
                <a:gd name="T5" fmla="*/ 12 h 20"/>
                <a:gd name="T6" fmla="*/ 16 w 20"/>
                <a:gd name="T7" fmla="*/ 9 h 20"/>
                <a:gd name="T8" fmla="*/ 19 w 20"/>
                <a:gd name="T9" fmla="*/ 0 h 20"/>
              </a:gdLst>
              <a:ahLst/>
              <a:cxnLst>
                <a:cxn ang="0">
                  <a:pos x="T0" y="T1"/>
                </a:cxn>
                <a:cxn ang="0">
                  <a:pos x="T2" y="T3"/>
                </a:cxn>
                <a:cxn ang="0">
                  <a:pos x="T4" y="T5"/>
                </a:cxn>
                <a:cxn ang="0">
                  <a:pos x="T6" y="T7"/>
                </a:cxn>
                <a:cxn ang="0">
                  <a:pos x="T8" y="T9"/>
                </a:cxn>
              </a:cxnLst>
              <a:rect l="0" t="0" r="r" b="b"/>
              <a:pathLst>
                <a:path w="20" h="20">
                  <a:moveTo>
                    <a:pt x="19" y="0"/>
                  </a:moveTo>
                  <a:lnTo>
                    <a:pt x="0" y="2"/>
                  </a:lnTo>
                  <a:lnTo>
                    <a:pt x="0" y="12"/>
                  </a:lnTo>
                  <a:lnTo>
                    <a:pt x="16" y="9"/>
                  </a:lnTo>
                  <a:lnTo>
                    <a:pt x="1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09" name="Freeform 208"/>
            <p:cNvSpPr>
              <a:spLocks/>
            </p:cNvSpPr>
            <p:nvPr/>
          </p:nvSpPr>
          <p:spPr bwMode="auto">
            <a:xfrm>
              <a:off x="5263" y="1083"/>
              <a:ext cx="31" cy="21"/>
            </a:xfrm>
            <a:custGeom>
              <a:avLst/>
              <a:gdLst>
                <a:gd name="T0" fmla="*/ 21 w 31"/>
                <a:gd name="T1" fmla="*/ 0 h 21"/>
                <a:gd name="T2" fmla="*/ 4 w 31"/>
                <a:gd name="T3" fmla="*/ 2 h 21"/>
                <a:gd name="T4" fmla="*/ 0 w 31"/>
                <a:gd name="T5" fmla="*/ 12 h 21"/>
                <a:gd name="T6" fmla="*/ 11 w 31"/>
                <a:gd name="T7" fmla="*/ 21 h 21"/>
                <a:gd name="T8" fmla="*/ 16 w 31"/>
                <a:gd name="T9" fmla="*/ 21 h 21"/>
                <a:gd name="T10" fmla="*/ 31 w 31"/>
                <a:gd name="T11" fmla="*/ 7 h 21"/>
                <a:gd name="T12" fmla="*/ 21 w 31"/>
                <a:gd name="T13" fmla="*/ 0 h 21"/>
              </a:gdLst>
              <a:ahLst/>
              <a:cxnLst>
                <a:cxn ang="0">
                  <a:pos x="T0" y="T1"/>
                </a:cxn>
                <a:cxn ang="0">
                  <a:pos x="T2" y="T3"/>
                </a:cxn>
                <a:cxn ang="0">
                  <a:pos x="T4" y="T5"/>
                </a:cxn>
                <a:cxn ang="0">
                  <a:pos x="T6" y="T7"/>
                </a:cxn>
                <a:cxn ang="0">
                  <a:pos x="T8" y="T9"/>
                </a:cxn>
                <a:cxn ang="0">
                  <a:pos x="T10" y="T11"/>
                </a:cxn>
                <a:cxn ang="0">
                  <a:pos x="T12" y="T13"/>
                </a:cxn>
              </a:cxnLst>
              <a:rect l="0" t="0" r="r" b="b"/>
              <a:pathLst>
                <a:path w="31" h="21">
                  <a:moveTo>
                    <a:pt x="21" y="0"/>
                  </a:moveTo>
                  <a:lnTo>
                    <a:pt x="4" y="2"/>
                  </a:lnTo>
                  <a:lnTo>
                    <a:pt x="0" y="12"/>
                  </a:lnTo>
                  <a:lnTo>
                    <a:pt x="11" y="21"/>
                  </a:lnTo>
                  <a:lnTo>
                    <a:pt x="16" y="21"/>
                  </a:lnTo>
                  <a:lnTo>
                    <a:pt x="31" y="7"/>
                  </a:lnTo>
                  <a:lnTo>
                    <a:pt x="21" y="0"/>
                  </a:lnTo>
                </a:path>
              </a:pathLst>
            </a:custGeom>
            <a:solidFill>
              <a:srgbClr val="545454"/>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10" name="Freeform 209"/>
            <p:cNvSpPr>
              <a:spLocks/>
            </p:cNvSpPr>
            <p:nvPr/>
          </p:nvSpPr>
          <p:spPr bwMode="auto">
            <a:xfrm>
              <a:off x="5282" y="1078"/>
              <a:ext cx="20" cy="20"/>
            </a:xfrm>
            <a:custGeom>
              <a:avLst/>
              <a:gdLst>
                <a:gd name="T0" fmla="*/ 4 w 20"/>
                <a:gd name="T1" fmla="*/ 0 h 20"/>
                <a:gd name="T2" fmla="*/ 0 w 20"/>
                <a:gd name="T3" fmla="*/ 9 h 20"/>
                <a:gd name="T4" fmla="*/ 9 w 20"/>
                <a:gd name="T5" fmla="*/ 16 h 20"/>
                <a:gd name="T6" fmla="*/ 19 w 20"/>
                <a:gd name="T7" fmla="*/ 12 h 20"/>
                <a:gd name="T8" fmla="*/ 4 w 20"/>
                <a:gd name="T9" fmla="*/ 0 h 20"/>
              </a:gdLst>
              <a:ahLst/>
              <a:cxnLst>
                <a:cxn ang="0">
                  <a:pos x="T0" y="T1"/>
                </a:cxn>
                <a:cxn ang="0">
                  <a:pos x="T2" y="T3"/>
                </a:cxn>
                <a:cxn ang="0">
                  <a:pos x="T4" y="T5"/>
                </a:cxn>
                <a:cxn ang="0">
                  <a:pos x="T6" y="T7"/>
                </a:cxn>
                <a:cxn ang="0">
                  <a:pos x="T8" y="T9"/>
                </a:cxn>
              </a:cxnLst>
              <a:rect l="0" t="0" r="r" b="b"/>
              <a:pathLst>
                <a:path w="20" h="20">
                  <a:moveTo>
                    <a:pt x="4" y="0"/>
                  </a:moveTo>
                  <a:lnTo>
                    <a:pt x="0" y="9"/>
                  </a:lnTo>
                  <a:lnTo>
                    <a:pt x="9" y="16"/>
                  </a:lnTo>
                  <a:lnTo>
                    <a:pt x="19" y="12"/>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11" name="Freeform 210"/>
            <p:cNvSpPr>
              <a:spLocks/>
            </p:cNvSpPr>
            <p:nvPr/>
          </p:nvSpPr>
          <p:spPr bwMode="auto">
            <a:xfrm>
              <a:off x="5277" y="1088"/>
              <a:ext cx="20" cy="21"/>
            </a:xfrm>
            <a:custGeom>
              <a:avLst/>
              <a:gdLst>
                <a:gd name="T0" fmla="*/ 14 w 20"/>
                <a:gd name="T1" fmla="*/ 0 h 21"/>
                <a:gd name="T2" fmla="*/ 0 w 20"/>
                <a:gd name="T3" fmla="*/ 14 h 21"/>
                <a:gd name="T4" fmla="*/ 2 w 20"/>
                <a:gd name="T5" fmla="*/ 21 h 21"/>
                <a:gd name="T6" fmla="*/ 4 w 20"/>
                <a:gd name="T7" fmla="*/ 21 h 21"/>
                <a:gd name="T8" fmla="*/ 19 w 20"/>
                <a:gd name="T9" fmla="*/ 4 h 21"/>
                <a:gd name="T10" fmla="*/ 14 w 20"/>
                <a:gd name="T11" fmla="*/ 0 h 21"/>
              </a:gdLst>
              <a:ahLst/>
              <a:cxnLst>
                <a:cxn ang="0">
                  <a:pos x="T0" y="T1"/>
                </a:cxn>
                <a:cxn ang="0">
                  <a:pos x="T2" y="T3"/>
                </a:cxn>
                <a:cxn ang="0">
                  <a:pos x="T4" y="T5"/>
                </a:cxn>
                <a:cxn ang="0">
                  <a:pos x="T6" y="T7"/>
                </a:cxn>
                <a:cxn ang="0">
                  <a:pos x="T8" y="T9"/>
                </a:cxn>
                <a:cxn ang="0">
                  <a:pos x="T10" y="T11"/>
                </a:cxn>
              </a:cxnLst>
              <a:rect l="0" t="0" r="r" b="b"/>
              <a:pathLst>
                <a:path w="20" h="21">
                  <a:moveTo>
                    <a:pt x="14" y="0"/>
                  </a:moveTo>
                  <a:lnTo>
                    <a:pt x="0" y="14"/>
                  </a:lnTo>
                  <a:lnTo>
                    <a:pt x="2" y="21"/>
                  </a:lnTo>
                  <a:lnTo>
                    <a:pt x="4" y="21"/>
                  </a:lnTo>
                  <a:lnTo>
                    <a:pt x="19" y="4"/>
                  </a:lnTo>
                  <a:lnTo>
                    <a:pt x="1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12" name="Freeform 211"/>
            <p:cNvSpPr>
              <a:spLocks/>
            </p:cNvSpPr>
            <p:nvPr/>
          </p:nvSpPr>
          <p:spPr bwMode="auto">
            <a:xfrm>
              <a:off x="5272" y="1100"/>
              <a:ext cx="20" cy="20"/>
            </a:xfrm>
            <a:custGeom>
              <a:avLst/>
              <a:gdLst>
                <a:gd name="T0" fmla="*/ 7 w 20"/>
                <a:gd name="T1" fmla="*/ 0 h 20"/>
                <a:gd name="T2" fmla="*/ 2 w 20"/>
                <a:gd name="T3" fmla="*/ 0 h 20"/>
                <a:gd name="T4" fmla="*/ 0 w 20"/>
                <a:gd name="T5" fmla="*/ 9 h 20"/>
                <a:gd name="T6" fmla="*/ 7 w 20"/>
                <a:gd name="T7" fmla="*/ 9 h 20"/>
                <a:gd name="T8" fmla="*/ 7 w 20"/>
                <a:gd name="T9" fmla="*/ 0 h 20"/>
              </a:gdLst>
              <a:ahLst/>
              <a:cxnLst>
                <a:cxn ang="0">
                  <a:pos x="T0" y="T1"/>
                </a:cxn>
                <a:cxn ang="0">
                  <a:pos x="T2" y="T3"/>
                </a:cxn>
                <a:cxn ang="0">
                  <a:pos x="T4" y="T5"/>
                </a:cxn>
                <a:cxn ang="0">
                  <a:pos x="T6" y="T7"/>
                </a:cxn>
                <a:cxn ang="0">
                  <a:pos x="T8" y="T9"/>
                </a:cxn>
              </a:cxnLst>
              <a:rect l="0" t="0" r="r" b="b"/>
              <a:pathLst>
                <a:path w="20" h="20">
                  <a:moveTo>
                    <a:pt x="7" y="0"/>
                  </a:moveTo>
                  <a:lnTo>
                    <a:pt x="2" y="0"/>
                  </a:lnTo>
                  <a:lnTo>
                    <a:pt x="0" y="9"/>
                  </a:lnTo>
                  <a:lnTo>
                    <a:pt x="7" y="9"/>
                  </a:lnTo>
                  <a:lnTo>
                    <a:pt x="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13" name="Freeform 212"/>
            <p:cNvSpPr>
              <a:spLocks/>
            </p:cNvSpPr>
            <p:nvPr/>
          </p:nvSpPr>
          <p:spPr bwMode="auto">
            <a:xfrm>
              <a:off x="5255" y="1090"/>
              <a:ext cx="22" cy="20"/>
            </a:xfrm>
            <a:custGeom>
              <a:avLst/>
              <a:gdLst>
                <a:gd name="T0" fmla="*/ 9 w 22"/>
                <a:gd name="T1" fmla="*/ 0 h 20"/>
                <a:gd name="T2" fmla="*/ 2 w 22"/>
                <a:gd name="T3" fmla="*/ 2 h 20"/>
                <a:gd name="T4" fmla="*/ 0 w 22"/>
                <a:gd name="T5" fmla="*/ 7 h 20"/>
                <a:gd name="T6" fmla="*/ 16 w 22"/>
                <a:gd name="T7" fmla="*/ 19 h 20"/>
                <a:gd name="T8" fmla="*/ 21 w 22"/>
                <a:gd name="T9" fmla="*/ 9 h 20"/>
                <a:gd name="T10" fmla="*/ 9 w 22"/>
                <a:gd name="T11" fmla="*/ 0 h 20"/>
              </a:gdLst>
              <a:ahLst/>
              <a:cxnLst>
                <a:cxn ang="0">
                  <a:pos x="T0" y="T1"/>
                </a:cxn>
                <a:cxn ang="0">
                  <a:pos x="T2" y="T3"/>
                </a:cxn>
                <a:cxn ang="0">
                  <a:pos x="T4" y="T5"/>
                </a:cxn>
                <a:cxn ang="0">
                  <a:pos x="T6" y="T7"/>
                </a:cxn>
                <a:cxn ang="0">
                  <a:pos x="T8" y="T9"/>
                </a:cxn>
                <a:cxn ang="0">
                  <a:pos x="T10" y="T11"/>
                </a:cxn>
              </a:cxnLst>
              <a:rect l="0" t="0" r="r" b="b"/>
              <a:pathLst>
                <a:path w="22" h="20">
                  <a:moveTo>
                    <a:pt x="9" y="0"/>
                  </a:moveTo>
                  <a:lnTo>
                    <a:pt x="2" y="2"/>
                  </a:lnTo>
                  <a:lnTo>
                    <a:pt x="0" y="7"/>
                  </a:lnTo>
                  <a:lnTo>
                    <a:pt x="16" y="19"/>
                  </a:lnTo>
                  <a:lnTo>
                    <a:pt x="21" y="9"/>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14" name="Freeform 213"/>
            <p:cNvSpPr>
              <a:spLocks/>
            </p:cNvSpPr>
            <p:nvPr/>
          </p:nvSpPr>
          <p:spPr bwMode="auto">
            <a:xfrm>
              <a:off x="5258" y="1080"/>
              <a:ext cx="20" cy="20"/>
            </a:xfrm>
            <a:custGeom>
              <a:avLst/>
              <a:gdLst>
                <a:gd name="T0" fmla="*/ 9 w 20"/>
                <a:gd name="T1" fmla="*/ 0 h 20"/>
                <a:gd name="T2" fmla="*/ 7 w 20"/>
                <a:gd name="T3" fmla="*/ 0 h 20"/>
                <a:gd name="T4" fmla="*/ 0 w 20"/>
                <a:gd name="T5" fmla="*/ 12 h 20"/>
                <a:gd name="T6" fmla="*/ 9 w 20"/>
                <a:gd name="T7" fmla="*/ 16 h 20"/>
                <a:gd name="T8" fmla="*/ 14 w 20"/>
                <a:gd name="T9" fmla="*/ 7 h 20"/>
                <a:gd name="T10" fmla="*/ 9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9" y="0"/>
                  </a:moveTo>
                  <a:lnTo>
                    <a:pt x="7" y="0"/>
                  </a:lnTo>
                  <a:lnTo>
                    <a:pt x="0" y="12"/>
                  </a:lnTo>
                  <a:lnTo>
                    <a:pt x="9" y="16"/>
                  </a:lnTo>
                  <a:lnTo>
                    <a:pt x="14" y="7"/>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15" name="Freeform 214"/>
            <p:cNvSpPr>
              <a:spLocks/>
            </p:cNvSpPr>
            <p:nvPr/>
          </p:nvSpPr>
          <p:spPr bwMode="auto">
            <a:xfrm>
              <a:off x="5267" y="1078"/>
              <a:ext cx="20" cy="20"/>
            </a:xfrm>
            <a:custGeom>
              <a:avLst/>
              <a:gdLst>
                <a:gd name="T0" fmla="*/ 19 w 20"/>
                <a:gd name="T1" fmla="*/ 0 h 20"/>
                <a:gd name="T2" fmla="*/ 0 w 20"/>
                <a:gd name="T3" fmla="*/ 2 h 20"/>
                <a:gd name="T4" fmla="*/ 0 w 20"/>
                <a:gd name="T5" fmla="*/ 12 h 20"/>
                <a:gd name="T6" fmla="*/ 16 w 20"/>
                <a:gd name="T7" fmla="*/ 9 h 20"/>
                <a:gd name="T8" fmla="*/ 19 w 20"/>
                <a:gd name="T9" fmla="*/ 0 h 20"/>
              </a:gdLst>
              <a:ahLst/>
              <a:cxnLst>
                <a:cxn ang="0">
                  <a:pos x="T0" y="T1"/>
                </a:cxn>
                <a:cxn ang="0">
                  <a:pos x="T2" y="T3"/>
                </a:cxn>
                <a:cxn ang="0">
                  <a:pos x="T4" y="T5"/>
                </a:cxn>
                <a:cxn ang="0">
                  <a:pos x="T6" y="T7"/>
                </a:cxn>
                <a:cxn ang="0">
                  <a:pos x="T8" y="T9"/>
                </a:cxn>
              </a:cxnLst>
              <a:rect l="0" t="0" r="r" b="b"/>
              <a:pathLst>
                <a:path w="20" h="20">
                  <a:moveTo>
                    <a:pt x="19" y="0"/>
                  </a:moveTo>
                  <a:lnTo>
                    <a:pt x="0" y="2"/>
                  </a:lnTo>
                  <a:lnTo>
                    <a:pt x="0" y="12"/>
                  </a:lnTo>
                  <a:lnTo>
                    <a:pt x="16" y="9"/>
                  </a:lnTo>
                  <a:lnTo>
                    <a:pt x="1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16" name="Freeform 215"/>
            <p:cNvSpPr>
              <a:spLocks/>
            </p:cNvSpPr>
            <p:nvPr/>
          </p:nvSpPr>
          <p:spPr bwMode="auto">
            <a:xfrm>
              <a:off x="2155" y="1215"/>
              <a:ext cx="26" cy="22"/>
            </a:xfrm>
            <a:custGeom>
              <a:avLst/>
              <a:gdLst>
                <a:gd name="T0" fmla="*/ 26 w 26"/>
                <a:gd name="T1" fmla="*/ 0 h 22"/>
                <a:gd name="T2" fmla="*/ 11 w 26"/>
                <a:gd name="T3" fmla="*/ 0 h 22"/>
                <a:gd name="T4" fmla="*/ 0 w 26"/>
                <a:gd name="T5" fmla="*/ 9 h 22"/>
                <a:gd name="T6" fmla="*/ 4 w 26"/>
                <a:gd name="T7" fmla="*/ 19 h 22"/>
                <a:gd name="T8" fmla="*/ 23 w 26"/>
                <a:gd name="T9" fmla="*/ 21 h 22"/>
                <a:gd name="T10" fmla="*/ 26 w 26"/>
                <a:gd name="T11" fmla="*/ 16 h 22"/>
                <a:gd name="T12" fmla="*/ 26 w 26"/>
                <a:gd name="T13" fmla="*/ 0 h 22"/>
              </a:gdLst>
              <a:ahLst/>
              <a:cxnLst>
                <a:cxn ang="0">
                  <a:pos x="T0" y="T1"/>
                </a:cxn>
                <a:cxn ang="0">
                  <a:pos x="T2" y="T3"/>
                </a:cxn>
                <a:cxn ang="0">
                  <a:pos x="T4" y="T5"/>
                </a:cxn>
                <a:cxn ang="0">
                  <a:pos x="T6" y="T7"/>
                </a:cxn>
                <a:cxn ang="0">
                  <a:pos x="T8" y="T9"/>
                </a:cxn>
                <a:cxn ang="0">
                  <a:pos x="T10" y="T11"/>
                </a:cxn>
                <a:cxn ang="0">
                  <a:pos x="T12" y="T13"/>
                </a:cxn>
              </a:cxnLst>
              <a:rect l="0" t="0" r="r" b="b"/>
              <a:pathLst>
                <a:path w="26" h="22">
                  <a:moveTo>
                    <a:pt x="26" y="0"/>
                  </a:moveTo>
                  <a:lnTo>
                    <a:pt x="11" y="0"/>
                  </a:lnTo>
                  <a:lnTo>
                    <a:pt x="0" y="9"/>
                  </a:lnTo>
                  <a:lnTo>
                    <a:pt x="4" y="19"/>
                  </a:lnTo>
                  <a:lnTo>
                    <a:pt x="23" y="21"/>
                  </a:lnTo>
                  <a:lnTo>
                    <a:pt x="26" y="16"/>
                  </a:lnTo>
                  <a:lnTo>
                    <a:pt x="26" y="0"/>
                  </a:lnTo>
                </a:path>
              </a:pathLst>
            </a:custGeom>
            <a:solidFill>
              <a:srgbClr val="545454"/>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17" name="Freeform 216"/>
            <p:cNvSpPr>
              <a:spLocks/>
            </p:cNvSpPr>
            <p:nvPr/>
          </p:nvSpPr>
          <p:spPr bwMode="auto">
            <a:xfrm>
              <a:off x="2167" y="1210"/>
              <a:ext cx="20" cy="20"/>
            </a:xfrm>
            <a:custGeom>
              <a:avLst/>
              <a:gdLst>
                <a:gd name="T0" fmla="*/ 19 w 20"/>
                <a:gd name="T1" fmla="*/ 0 h 20"/>
                <a:gd name="T2" fmla="*/ 0 w 20"/>
                <a:gd name="T3" fmla="*/ 0 h 20"/>
                <a:gd name="T4" fmla="*/ 0 w 20"/>
                <a:gd name="T5" fmla="*/ 9 h 20"/>
                <a:gd name="T6" fmla="*/ 14 w 20"/>
                <a:gd name="T7" fmla="*/ 9 h 20"/>
                <a:gd name="T8" fmla="*/ 19 w 20"/>
                <a:gd name="T9" fmla="*/ 4 h 20"/>
                <a:gd name="T10" fmla="*/ 19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19" y="0"/>
                  </a:moveTo>
                  <a:lnTo>
                    <a:pt x="0" y="0"/>
                  </a:lnTo>
                  <a:lnTo>
                    <a:pt x="0" y="9"/>
                  </a:lnTo>
                  <a:lnTo>
                    <a:pt x="14" y="9"/>
                  </a:lnTo>
                  <a:lnTo>
                    <a:pt x="19" y="4"/>
                  </a:lnTo>
                  <a:lnTo>
                    <a:pt x="1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18" name="Freeform 217"/>
            <p:cNvSpPr>
              <a:spLocks/>
            </p:cNvSpPr>
            <p:nvPr/>
          </p:nvSpPr>
          <p:spPr bwMode="auto">
            <a:xfrm>
              <a:off x="2176" y="1215"/>
              <a:ext cx="20" cy="20"/>
            </a:xfrm>
            <a:custGeom>
              <a:avLst/>
              <a:gdLst>
                <a:gd name="T0" fmla="*/ 9 w 20"/>
                <a:gd name="T1" fmla="*/ 0 h 20"/>
                <a:gd name="T2" fmla="*/ 0 w 20"/>
                <a:gd name="T3" fmla="*/ 0 h 20"/>
                <a:gd name="T4" fmla="*/ 0 w 20"/>
                <a:gd name="T5" fmla="*/ 16 h 20"/>
                <a:gd name="T6" fmla="*/ 9 w 20"/>
                <a:gd name="T7" fmla="*/ 19 h 20"/>
                <a:gd name="T8" fmla="*/ 9 w 20"/>
                <a:gd name="T9" fmla="*/ 0 h 20"/>
              </a:gdLst>
              <a:ahLst/>
              <a:cxnLst>
                <a:cxn ang="0">
                  <a:pos x="T0" y="T1"/>
                </a:cxn>
                <a:cxn ang="0">
                  <a:pos x="T2" y="T3"/>
                </a:cxn>
                <a:cxn ang="0">
                  <a:pos x="T4" y="T5"/>
                </a:cxn>
                <a:cxn ang="0">
                  <a:pos x="T6" y="T7"/>
                </a:cxn>
                <a:cxn ang="0">
                  <a:pos x="T8" y="T9"/>
                </a:cxn>
              </a:cxnLst>
              <a:rect l="0" t="0" r="r" b="b"/>
              <a:pathLst>
                <a:path w="20" h="20">
                  <a:moveTo>
                    <a:pt x="9" y="0"/>
                  </a:moveTo>
                  <a:lnTo>
                    <a:pt x="0" y="0"/>
                  </a:lnTo>
                  <a:lnTo>
                    <a:pt x="0" y="16"/>
                  </a:lnTo>
                  <a:lnTo>
                    <a:pt x="9" y="19"/>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19" name="Freeform 218"/>
            <p:cNvSpPr>
              <a:spLocks/>
            </p:cNvSpPr>
            <p:nvPr/>
          </p:nvSpPr>
          <p:spPr bwMode="auto">
            <a:xfrm>
              <a:off x="2174" y="1229"/>
              <a:ext cx="20" cy="20"/>
            </a:xfrm>
            <a:custGeom>
              <a:avLst/>
              <a:gdLst>
                <a:gd name="T0" fmla="*/ 2 w 20"/>
                <a:gd name="T1" fmla="*/ 0 h 20"/>
                <a:gd name="T2" fmla="*/ 0 w 20"/>
                <a:gd name="T3" fmla="*/ 4 h 20"/>
                <a:gd name="T4" fmla="*/ 4 w 20"/>
                <a:gd name="T5" fmla="*/ 12 h 20"/>
                <a:gd name="T6" fmla="*/ 7 w 20"/>
                <a:gd name="T7" fmla="*/ 12 h 20"/>
                <a:gd name="T8" fmla="*/ 12 w 20"/>
                <a:gd name="T9" fmla="*/ 4 h 20"/>
                <a:gd name="T10" fmla="*/ 2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2" y="0"/>
                  </a:moveTo>
                  <a:lnTo>
                    <a:pt x="0" y="4"/>
                  </a:lnTo>
                  <a:lnTo>
                    <a:pt x="4" y="12"/>
                  </a:lnTo>
                  <a:lnTo>
                    <a:pt x="7" y="12"/>
                  </a:lnTo>
                  <a:lnTo>
                    <a:pt x="12" y="4"/>
                  </a:lnTo>
                  <a:lnTo>
                    <a:pt x="2"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20" name="Freeform 219"/>
            <p:cNvSpPr>
              <a:spLocks/>
            </p:cNvSpPr>
            <p:nvPr/>
          </p:nvSpPr>
          <p:spPr bwMode="auto">
            <a:xfrm>
              <a:off x="2155" y="1229"/>
              <a:ext cx="24" cy="20"/>
            </a:xfrm>
            <a:custGeom>
              <a:avLst/>
              <a:gdLst>
                <a:gd name="T0" fmla="*/ 4 w 24"/>
                <a:gd name="T1" fmla="*/ 0 h 20"/>
                <a:gd name="T2" fmla="*/ 0 w 24"/>
                <a:gd name="T3" fmla="*/ 7 h 20"/>
                <a:gd name="T4" fmla="*/ 2 w 24"/>
                <a:gd name="T5" fmla="*/ 9 h 20"/>
                <a:gd name="T6" fmla="*/ 23 w 24"/>
                <a:gd name="T7" fmla="*/ 12 h 20"/>
                <a:gd name="T8" fmla="*/ 23 w 24"/>
                <a:gd name="T9" fmla="*/ 2 h 20"/>
                <a:gd name="T10" fmla="*/ 4 w 24"/>
                <a:gd name="T11" fmla="*/ 0 h 20"/>
              </a:gdLst>
              <a:ahLst/>
              <a:cxnLst>
                <a:cxn ang="0">
                  <a:pos x="T0" y="T1"/>
                </a:cxn>
                <a:cxn ang="0">
                  <a:pos x="T2" y="T3"/>
                </a:cxn>
                <a:cxn ang="0">
                  <a:pos x="T4" y="T5"/>
                </a:cxn>
                <a:cxn ang="0">
                  <a:pos x="T6" y="T7"/>
                </a:cxn>
                <a:cxn ang="0">
                  <a:pos x="T8" y="T9"/>
                </a:cxn>
                <a:cxn ang="0">
                  <a:pos x="T10" y="T11"/>
                </a:cxn>
              </a:cxnLst>
              <a:rect l="0" t="0" r="r" b="b"/>
              <a:pathLst>
                <a:path w="24" h="20">
                  <a:moveTo>
                    <a:pt x="4" y="0"/>
                  </a:moveTo>
                  <a:lnTo>
                    <a:pt x="0" y="7"/>
                  </a:lnTo>
                  <a:lnTo>
                    <a:pt x="2" y="9"/>
                  </a:lnTo>
                  <a:lnTo>
                    <a:pt x="23" y="12"/>
                  </a:lnTo>
                  <a:lnTo>
                    <a:pt x="23" y="2"/>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21" name="Freeform 220"/>
            <p:cNvSpPr>
              <a:spLocks/>
            </p:cNvSpPr>
            <p:nvPr/>
          </p:nvSpPr>
          <p:spPr bwMode="auto">
            <a:xfrm>
              <a:off x="2148" y="1220"/>
              <a:ext cx="20" cy="20"/>
            </a:xfrm>
            <a:custGeom>
              <a:avLst/>
              <a:gdLst>
                <a:gd name="T0" fmla="*/ 4 w 20"/>
                <a:gd name="T1" fmla="*/ 0 h 20"/>
                <a:gd name="T2" fmla="*/ 0 w 20"/>
                <a:gd name="T3" fmla="*/ 2 h 20"/>
                <a:gd name="T4" fmla="*/ 7 w 20"/>
                <a:gd name="T5" fmla="*/ 16 h 20"/>
                <a:gd name="T6" fmla="*/ 16 w 20"/>
                <a:gd name="T7" fmla="*/ 12 h 20"/>
                <a:gd name="T8" fmla="*/ 11 w 20"/>
                <a:gd name="T9" fmla="*/ 2 h 20"/>
                <a:gd name="T10" fmla="*/ 4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4" y="0"/>
                  </a:moveTo>
                  <a:lnTo>
                    <a:pt x="0" y="2"/>
                  </a:lnTo>
                  <a:lnTo>
                    <a:pt x="7" y="16"/>
                  </a:lnTo>
                  <a:lnTo>
                    <a:pt x="16" y="12"/>
                  </a:lnTo>
                  <a:lnTo>
                    <a:pt x="11" y="2"/>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22" name="Freeform 221"/>
            <p:cNvSpPr>
              <a:spLocks/>
            </p:cNvSpPr>
            <p:nvPr/>
          </p:nvSpPr>
          <p:spPr bwMode="auto">
            <a:xfrm>
              <a:off x="2152" y="1210"/>
              <a:ext cx="20" cy="20"/>
            </a:xfrm>
            <a:custGeom>
              <a:avLst/>
              <a:gdLst>
                <a:gd name="T0" fmla="*/ 14 w 20"/>
                <a:gd name="T1" fmla="*/ 0 h 20"/>
                <a:gd name="T2" fmla="*/ 11 w 20"/>
                <a:gd name="T3" fmla="*/ 0 h 20"/>
                <a:gd name="T4" fmla="*/ 0 w 20"/>
                <a:gd name="T5" fmla="*/ 9 h 20"/>
                <a:gd name="T6" fmla="*/ 4 w 20"/>
                <a:gd name="T7" fmla="*/ 19 h 20"/>
                <a:gd name="T8" fmla="*/ 16 w 20"/>
                <a:gd name="T9" fmla="*/ 9 h 20"/>
                <a:gd name="T10" fmla="*/ 14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14" y="0"/>
                  </a:moveTo>
                  <a:lnTo>
                    <a:pt x="11" y="0"/>
                  </a:lnTo>
                  <a:lnTo>
                    <a:pt x="0" y="9"/>
                  </a:lnTo>
                  <a:lnTo>
                    <a:pt x="4" y="19"/>
                  </a:lnTo>
                  <a:lnTo>
                    <a:pt x="16" y="9"/>
                  </a:lnTo>
                  <a:lnTo>
                    <a:pt x="1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23" name="Freeform 222"/>
            <p:cNvSpPr>
              <a:spLocks/>
            </p:cNvSpPr>
            <p:nvPr/>
          </p:nvSpPr>
          <p:spPr bwMode="auto">
            <a:xfrm>
              <a:off x="3955" y="1215"/>
              <a:ext cx="26" cy="22"/>
            </a:xfrm>
            <a:custGeom>
              <a:avLst/>
              <a:gdLst>
                <a:gd name="T0" fmla="*/ 26 w 26"/>
                <a:gd name="T1" fmla="*/ 0 h 22"/>
                <a:gd name="T2" fmla="*/ 12 w 26"/>
                <a:gd name="T3" fmla="*/ 0 h 22"/>
                <a:gd name="T4" fmla="*/ 0 w 26"/>
                <a:gd name="T5" fmla="*/ 9 h 22"/>
                <a:gd name="T6" fmla="*/ 4 w 26"/>
                <a:gd name="T7" fmla="*/ 19 h 22"/>
                <a:gd name="T8" fmla="*/ 24 w 26"/>
                <a:gd name="T9" fmla="*/ 21 h 22"/>
                <a:gd name="T10" fmla="*/ 26 w 26"/>
                <a:gd name="T11" fmla="*/ 16 h 22"/>
                <a:gd name="T12" fmla="*/ 26 w 26"/>
                <a:gd name="T13" fmla="*/ 0 h 22"/>
              </a:gdLst>
              <a:ahLst/>
              <a:cxnLst>
                <a:cxn ang="0">
                  <a:pos x="T0" y="T1"/>
                </a:cxn>
                <a:cxn ang="0">
                  <a:pos x="T2" y="T3"/>
                </a:cxn>
                <a:cxn ang="0">
                  <a:pos x="T4" y="T5"/>
                </a:cxn>
                <a:cxn ang="0">
                  <a:pos x="T6" y="T7"/>
                </a:cxn>
                <a:cxn ang="0">
                  <a:pos x="T8" y="T9"/>
                </a:cxn>
                <a:cxn ang="0">
                  <a:pos x="T10" y="T11"/>
                </a:cxn>
                <a:cxn ang="0">
                  <a:pos x="T12" y="T13"/>
                </a:cxn>
              </a:cxnLst>
              <a:rect l="0" t="0" r="r" b="b"/>
              <a:pathLst>
                <a:path w="26" h="22">
                  <a:moveTo>
                    <a:pt x="26" y="0"/>
                  </a:moveTo>
                  <a:lnTo>
                    <a:pt x="12" y="0"/>
                  </a:lnTo>
                  <a:lnTo>
                    <a:pt x="0" y="9"/>
                  </a:lnTo>
                  <a:lnTo>
                    <a:pt x="4" y="19"/>
                  </a:lnTo>
                  <a:lnTo>
                    <a:pt x="24" y="21"/>
                  </a:lnTo>
                  <a:lnTo>
                    <a:pt x="26" y="16"/>
                  </a:lnTo>
                  <a:lnTo>
                    <a:pt x="26" y="0"/>
                  </a:lnTo>
                </a:path>
              </a:pathLst>
            </a:custGeom>
            <a:solidFill>
              <a:srgbClr val="545454"/>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24" name="Freeform 223"/>
            <p:cNvSpPr>
              <a:spLocks/>
            </p:cNvSpPr>
            <p:nvPr/>
          </p:nvSpPr>
          <p:spPr bwMode="auto">
            <a:xfrm>
              <a:off x="3967" y="1210"/>
              <a:ext cx="20" cy="20"/>
            </a:xfrm>
            <a:custGeom>
              <a:avLst/>
              <a:gdLst>
                <a:gd name="T0" fmla="*/ 19 w 20"/>
                <a:gd name="T1" fmla="*/ 0 h 20"/>
                <a:gd name="T2" fmla="*/ 0 w 20"/>
                <a:gd name="T3" fmla="*/ 0 h 20"/>
                <a:gd name="T4" fmla="*/ 0 w 20"/>
                <a:gd name="T5" fmla="*/ 9 h 20"/>
                <a:gd name="T6" fmla="*/ 14 w 20"/>
                <a:gd name="T7" fmla="*/ 9 h 20"/>
                <a:gd name="T8" fmla="*/ 19 w 20"/>
                <a:gd name="T9" fmla="*/ 4 h 20"/>
                <a:gd name="T10" fmla="*/ 19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19" y="0"/>
                  </a:moveTo>
                  <a:lnTo>
                    <a:pt x="0" y="0"/>
                  </a:lnTo>
                  <a:lnTo>
                    <a:pt x="0" y="9"/>
                  </a:lnTo>
                  <a:lnTo>
                    <a:pt x="14" y="9"/>
                  </a:lnTo>
                  <a:lnTo>
                    <a:pt x="19" y="4"/>
                  </a:lnTo>
                  <a:lnTo>
                    <a:pt x="1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25" name="Freeform 224"/>
            <p:cNvSpPr>
              <a:spLocks/>
            </p:cNvSpPr>
            <p:nvPr/>
          </p:nvSpPr>
          <p:spPr bwMode="auto">
            <a:xfrm>
              <a:off x="3976" y="1215"/>
              <a:ext cx="20" cy="20"/>
            </a:xfrm>
            <a:custGeom>
              <a:avLst/>
              <a:gdLst>
                <a:gd name="T0" fmla="*/ 9 w 20"/>
                <a:gd name="T1" fmla="*/ 0 h 20"/>
                <a:gd name="T2" fmla="*/ 0 w 20"/>
                <a:gd name="T3" fmla="*/ 0 h 20"/>
                <a:gd name="T4" fmla="*/ 0 w 20"/>
                <a:gd name="T5" fmla="*/ 16 h 20"/>
                <a:gd name="T6" fmla="*/ 9 w 20"/>
                <a:gd name="T7" fmla="*/ 19 h 20"/>
                <a:gd name="T8" fmla="*/ 9 w 20"/>
                <a:gd name="T9" fmla="*/ 0 h 20"/>
              </a:gdLst>
              <a:ahLst/>
              <a:cxnLst>
                <a:cxn ang="0">
                  <a:pos x="T0" y="T1"/>
                </a:cxn>
                <a:cxn ang="0">
                  <a:pos x="T2" y="T3"/>
                </a:cxn>
                <a:cxn ang="0">
                  <a:pos x="T4" y="T5"/>
                </a:cxn>
                <a:cxn ang="0">
                  <a:pos x="T6" y="T7"/>
                </a:cxn>
                <a:cxn ang="0">
                  <a:pos x="T8" y="T9"/>
                </a:cxn>
              </a:cxnLst>
              <a:rect l="0" t="0" r="r" b="b"/>
              <a:pathLst>
                <a:path w="20" h="20">
                  <a:moveTo>
                    <a:pt x="9" y="0"/>
                  </a:moveTo>
                  <a:lnTo>
                    <a:pt x="0" y="0"/>
                  </a:lnTo>
                  <a:lnTo>
                    <a:pt x="0" y="16"/>
                  </a:lnTo>
                  <a:lnTo>
                    <a:pt x="9" y="19"/>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26" name="Freeform 225"/>
            <p:cNvSpPr>
              <a:spLocks/>
            </p:cNvSpPr>
            <p:nvPr/>
          </p:nvSpPr>
          <p:spPr bwMode="auto">
            <a:xfrm>
              <a:off x="3974" y="1229"/>
              <a:ext cx="20" cy="20"/>
            </a:xfrm>
            <a:custGeom>
              <a:avLst/>
              <a:gdLst>
                <a:gd name="T0" fmla="*/ 2 w 20"/>
                <a:gd name="T1" fmla="*/ 0 h 20"/>
                <a:gd name="T2" fmla="*/ 0 w 20"/>
                <a:gd name="T3" fmla="*/ 4 h 20"/>
                <a:gd name="T4" fmla="*/ 4 w 20"/>
                <a:gd name="T5" fmla="*/ 12 h 20"/>
                <a:gd name="T6" fmla="*/ 7 w 20"/>
                <a:gd name="T7" fmla="*/ 12 h 20"/>
                <a:gd name="T8" fmla="*/ 11 w 20"/>
                <a:gd name="T9" fmla="*/ 4 h 20"/>
                <a:gd name="T10" fmla="*/ 2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2" y="0"/>
                  </a:moveTo>
                  <a:lnTo>
                    <a:pt x="0" y="4"/>
                  </a:lnTo>
                  <a:lnTo>
                    <a:pt x="4" y="12"/>
                  </a:lnTo>
                  <a:lnTo>
                    <a:pt x="7" y="12"/>
                  </a:lnTo>
                  <a:lnTo>
                    <a:pt x="11" y="4"/>
                  </a:lnTo>
                  <a:lnTo>
                    <a:pt x="2"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27" name="Freeform 226"/>
            <p:cNvSpPr>
              <a:spLocks/>
            </p:cNvSpPr>
            <p:nvPr/>
          </p:nvSpPr>
          <p:spPr bwMode="auto">
            <a:xfrm>
              <a:off x="3955" y="1229"/>
              <a:ext cx="24" cy="20"/>
            </a:xfrm>
            <a:custGeom>
              <a:avLst/>
              <a:gdLst>
                <a:gd name="T0" fmla="*/ 4 w 24"/>
                <a:gd name="T1" fmla="*/ 0 h 20"/>
                <a:gd name="T2" fmla="*/ 0 w 24"/>
                <a:gd name="T3" fmla="*/ 7 h 20"/>
                <a:gd name="T4" fmla="*/ 2 w 24"/>
                <a:gd name="T5" fmla="*/ 9 h 20"/>
                <a:gd name="T6" fmla="*/ 24 w 24"/>
                <a:gd name="T7" fmla="*/ 12 h 20"/>
                <a:gd name="T8" fmla="*/ 24 w 24"/>
                <a:gd name="T9" fmla="*/ 2 h 20"/>
                <a:gd name="T10" fmla="*/ 4 w 24"/>
                <a:gd name="T11" fmla="*/ 0 h 20"/>
              </a:gdLst>
              <a:ahLst/>
              <a:cxnLst>
                <a:cxn ang="0">
                  <a:pos x="T0" y="T1"/>
                </a:cxn>
                <a:cxn ang="0">
                  <a:pos x="T2" y="T3"/>
                </a:cxn>
                <a:cxn ang="0">
                  <a:pos x="T4" y="T5"/>
                </a:cxn>
                <a:cxn ang="0">
                  <a:pos x="T6" y="T7"/>
                </a:cxn>
                <a:cxn ang="0">
                  <a:pos x="T8" y="T9"/>
                </a:cxn>
                <a:cxn ang="0">
                  <a:pos x="T10" y="T11"/>
                </a:cxn>
              </a:cxnLst>
              <a:rect l="0" t="0" r="r" b="b"/>
              <a:pathLst>
                <a:path w="24" h="20">
                  <a:moveTo>
                    <a:pt x="4" y="0"/>
                  </a:moveTo>
                  <a:lnTo>
                    <a:pt x="0" y="7"/>
                  </a:lnTo>
                  <a:lnTo>
                    <a:pt x="2" y="9"/>
                  </a:lnTo>
                  <a:lnTo>
                    <a:pt x="24" y="12"/>
                  </a:lnTo>
                  <a:lnTo>
                    <a:pt x="24" y="2"/>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28" name="Freeform 227"/>
            <p:cNvSpPr>
              <a:spLocks/>
            </p:cNvSpPr>
            <p:nvPr/>
          </p:nvSpPr>
          <p:spPr bwMode="auto">
            <a:xfrm>
              <a:off x="3947" y="1220"/>
              <a:ext cx="20" cy="20"/>
            </a:xfrm>
            <a:custGeom>
              <a:avLst/>
              <a:gdLst>
                <a:gd name="T0" fmla="*/ 4 w 20"/>
                <a:gd name="T1" fmla="*/ 0 h 20"/>
                <a:gd name="T2" fmla="*/ 0 w 20"/>
                <a:gd name="T3" fmla="*/ 2 h 20"/>
                <a:gd name="T4" fmla="*/ 7 w 20"/>
                <a:gd name="T5" fmla="*/ 16 h 20"/>
                <a:gd name="T6" fmla="*/ 16 w 20"/>
                <a:gd name="T7" fmla="*/ 12 h 20"/>
                <a:gd name="T8" fmla="*/ 11 w 20"/>
                <a:gd name="T9" fmla="*/ 2 h 20"/>
                <a:gd name="T10" fmla="*/ 4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4" y="0"/>
                  </a:moveTo>
                  <a:lnTo>
                    <a:pt x="0" y="2"/>
                  </a:lnTo>
                  <a:lnTo>
                    <a:pt x="7" y="16"/>
                  </a:lnTo>
                  <a:lnTo>
                    <a:pt x="16" y="12"/>
                  </a:lnTo>
                  <a:lnTo>
                    <a:pt x="11" y="2"/>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29" name="Freeform 228"/>
            <p:cNvSpPr>
              <a:spLocks/>
            </p:cNvSpPr>
            <p:nvPr/>
          </p:nvSpPr>
          <p:spPr bwMode="auto">
            <a:xfrm>
              <a:off x="3952" y="1210"/>
              <a:ext cx="20" cy="20"/>
            </a:xfrm>
            <a:custGeom>
              <a:avLst/>
              <a:gdLst>
                <a:gd name="T0" fmla="*/ 14 w 20"/>
                <a:gd name="T1" fmla="*/ 0 h 20"/>
                <a:gd name="T2" fmla="*/ 12 w 20"/>
                <a:gd name="T3" fmla="*/ 0 h 20"/>
                <a:gd name="T4" fmla="*/ 0 w 20"/>
                <a:gd name="T5" fmla="*/ 9 h 20"/>
                <a:gd name="T6" fmla="*/ 4 w 20"/>
                <a:gd name="T7" fmla="*/ 19 h 20"/>
                <a:gd name="T8" fmla="*/ 16 w 20"/>
                <a:gd name="T9" fmla="*/ 9 h 20"/>
                <a:gd name="T10" fmla="*/ 14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14" y="0"/>
                  </a:moveTo>
                  <a:lnTo>
                    <a:pt x="12" y="0"/>
                  </a:lnTo>
                  <a:lnTo>
                    <a:pt x="0" y="9"/>
                  </a:lnTo>
                  <a:lnTo>
                    <a:pt x="4" y="19"/>
                  </a:lnTo>
                  <a:lnTo>
                    <a:pt x="16" y="9"/>
                  </a:lnTo>
                  <a:lnTo>
                    <a:pt x="1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30" name="Freeform 229"/>
            <p:cNvSpPr>
              <a:spLocks/>
            </p:cNvSpPr>
            <p:nvPr/>
          </p:nvSpPr>
          <p:spPr bwMode="auto">
            <a:xfrm>
              <a:off x="2256" y="1273"/>
              <a:ext cx="45" cy="55"/>
            </a:xfrm>
            <a:custGeom>
              <a:avLst/>
              <a:gdLst>
                <a:gd name="T0" fmla="*/ 31 w 45"/>
                <a:gd name="T1" fmla="*/ 0 h 55"/>
                <a:gd name="T2" fmla="*/ 16 w 45"/>
                <a:gd name="T3" fmla="*/ 2 h 55"/>
                <a:gd name="T4" fmla="*/ 4 w 45"/>
                <a:gd name="T5" fmla="*/ 9 h 55"/>
                <a:gd name="T6" fmla="*/ 0 w 45"/>
                <a:gd name="T7" fmla="*/ 33 h 55"/>
                <a:gd name="T8" fmla="*/ 4 w 45"/>
                <a:gd name="T9" fmla="*/ 47 h 55"/>
                <a:gd name="T10" fmla="*/ 14 w 45"/>
                <a:gd name="T11" fmla="*/ 55 h 55"/>
                <a:gd name="T12" fmla="*/ 23 w 45"/>
                <a:gd name="T13" fmla="*/ 50 h 55"/>
                <a:gd name="T14" fmla="*/ 36 w 45"/>
                <a:gd name="T15" fmla="*/ 33 h 55"/>
                <a:gd name="T16" fmla="*/ 45 w 45"/>
                <a:gd name="T17" fmla="*/ 12 h 55"/>
                <a:gd name="T18" fmla="*/ 31 w 45"/>
                <a:gd name="T19" fmla="*/ 0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5" h="55">
                  <a:moveTo>
                    <a:pt x="31" y="0"/>
                  </a:moveTo>
                  <a:lnTo>
                    <a:pt x="16" y="2"/>
                  </a:lnTo>
                  <a:lnTo>
                    <a:pt x="4" y="9"/>
                  </a:lnTo>
                  <a:lnTo>
                    <a:pt x="0" y="33"/>
                  </a:lnTo>
                  <a:lnTo>
                    <a:pt x="4" y="47"/>
                  </a:lnTo>
                  <a:lnTo>
                    <a:pt x="14" y="55"/>
                  </a:lnTo>
                  <a:lnTo>
                    <a:pt x="23" y="50"/>
                  </a:lnTo>
                  <a:lnTo>
                    <a:pt x="36" y="33"/>
                  </a:lnTo>
                  <a:lnTo>
                    <a:pt x="45" y="12"/>
                  </a:lnTo>
                  <a:lnTo>
                    <a:pt x="31" y="0"/>
                  </a:lnTo>
                </a:path>
              </a:pathLst>
            </a:custGeom>
            <a:solidFill>
              <a:srgbClr val="545454"/>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31" name="Freeform 230"/>
            <p:cNvSpPr>
              <a:spLocks/>
            </p:cNvSpPr>
            <p:nvPr/>
          </p:nvSpPr>
          <p:spPr bwMode="auto">
            <a:xfrm>
              <a:off x="2284" y="1268"/>
              <a:ext cx="22" cy="21"/>
            </a:xfrm>
            <a:custGeom>
              <a:avLst/>
              <a:gdLst>
                <a:gd name="T0" fmla="*/ 4 w 22"/>
                <a:gd name="T1" fmla="*/ 0 h 21"/>
                <a:gd name="T2" fmla="*/ 0 w 22"/>
                <a:gd name="T3" fmla="*/ 9 h 21"/>
                <a:gd name="T4" fmla="*/ 14 w 22"/>
                <a:gd name="T5" fmla="*/ 21 h 21"/>
                <a:gd name="T6" fmla="*/ 21 w 22"/>
                <a:gd name="T7" fmla="*/ 19 h 21"/>
                <a:gd name="T8" fmla="*/ 21 w 22"/>
                <a:gd name="T9" fmla="*/ 14 h 21"/>
                <a:gd name="T10" fmla="*/ 4 w 22"/>
                <a:gd name="T11" fmla="*/ 0 h 21"/>
              </a:gdLst>
              <a:ahLst/>
              <a:cxnLst>
                <a:cxn ang="0">
                  <a:pos x="T0" y="T1"/>
                </a:cxn>
                <a:cxn ang="0">
                  <a:pos x="T2" y="T3"/>
                </a:cxn>
                <a:cxn ang="0">
                  <a:pos x="T4" y="T5"/>
                </a:cxn>
                <a:cxn ang="0">
                  <a:pos x="T6" y="T7"/>
                </a:cxn>
                <a:cxn ang="0">
                  <a:pos x="T8" y="T9"/>
                </a:cxn>
                <a:cxn ang="0">
                  <a:pos x="T10" y="T11"/>
                </a:cxn>
              </a:cxnLst>
              <a:rect l="0" t="0" r="r" b="b"/>
              <a:pathLst>
                <a:path w="22" h="21">
                  <a:moveTo>
                    <a:pt x="4" y="0"/>
                  </a:moveTo>
                  <a:lnTo>
                    <a:pt x="0" y="9"/>
                  </a:lnTo>
                  <a:lnTo>
                    <a:pt x="14" y="21"/>
                  </a:lnTo>
                  <a:lnTo>
                    <a:pt x="21" y="19"/>
                  </a:lnTo>
                  <a:lnTo>
                    <a:pt x="21" y="14"/>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32" name="Freeform 231"/>
            <p:cNvSpPr>
              <a:spLocks/>
            </p:cNvSpPr>
            <p:nvPr/>
          </p:nvSpPr>
          <p:spPr bwMode="auto">
            <a:xfrm>
              <a:off x="2287" y="1282"/>
              <a:ext cx="20" cy="26"/>
            </a:xfrm>
            <a:custGeom>
              <a:avLst/>
              <a:gdLst>
                <a:gd name="T0" fmla="*/ 9 w 20"/>
                <a:gd name="T1" fmla="*/ 0 h 26"/>
                <a:gd name="T2" fmla="*/ 0 w 20"/>
                <a:gd name="T3" fmla="*/ 21 h 26"/>
                <a:gd name="T4" fmla="*/ 9 w 20"/>
                <a:gd name="T5" fmla="*/ 26 h 26"/>
                <a:gd name="T6" fmla="*/ 19 w 20"/>
                <a:gd name="T7" fmla="*/ 4 h 26"/>
                <a:gd name="T8" fmla="*/ 9 w 20"/>
                <a:gd name="T9" fmla="*/ 0 h 26"/>
              </a:gdLst>
              <a:ahLst/>
              <a:cxnLst>
                <a:cxn ang="0">
                  <a:pos x="T0" y="T1"/>
                </a:cxn>
                <a:cxn ang="0">
                  <a:pos x="T2" y="T3"/>
                </a:cxn>
                <a:cxn ang="0">
                  <a:pos x="T4" y="T5"/>
                </a:cxn>
                <a:cxn ang="0">
                  <a:pos x="T6" y="T7"/>
                </a:cxn>
                <a:cxn ang="0">
                  <a:pos x="T8" y="T9"/>
                </a:cxn>
              </a:cxnLst>
              <a:rect l="0" t="0" r="r" b="b"/>
              <a:pathLst>
                <a:path w="20" h="26">
                  <a:moveTo>
                    <a:pt x="9" y="0"/>
                  </a:moveTo>
                  <a:lnTo>
                    <a:pt x="0" y="21"/>
                  </a:lnTo>
                  <a:lnTo>
                    <a:pt x="9" y="26"/>
                  </a:lnTo>
                  <a:lnTo>
                    <a:pt x="19" y="4"/>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33" name="Freeform 232"/>
            <p:cNvSpPr>
              <a:spLocks/>
            </p:cNvSpPr>
            <p:nvPr/>
          </p:nvSpPr>
          <p:spPr bwMode="auto">
            <a:xfrm>
              <a:off x="2275" y="1304"/>
              <a:ext cx="21" cy="24"/>
            </a:xfrm>
            <a:custGeom>
              <a:avLst/>
              <a:gdLst>
                <a:gd name="T0" fmla="*/ 12 w 21"/>
                <a:gd name="T1" fmla="*/ 0 h 24"/>
                <a:gd name="T2" fmla="*/ 0 w 21"/>
                <a:gd name="T3" fmla="*/ 16 h 24"/>
                <a:gd name="T4" fmla="*/ 7 w 21"/>
                <a:gd name="T5" fmla="*/ 23 h 24"/>
                <a:gd name="T6" fmla="*/ 21 w 21"/>
                <a:gd name="T7" fmla="*/ 4 h 24"/>
                <a:gd name="T8" fmla="*/ 12 w 21"/>
                <a:gd name="T9" fmla="*/ 0 h 24"/>
              </a:gdLst>
              <a:ahLst/>
              <a:cxnLst>
                <a:cxn ang="0">
                  <a:pos x="T0" y="T1"/>
                </a:cxn>
                <a:cxn ang="0">
                  <a:pos x="T2" y="T3"/>
                </a:cxn>
                <a:cxn ang="0">
                  <a:pos x="T4" y="T5"/>
                </a:cxn>
                <a:cxn ang="0">
                  <a:pos x="T6" y="T7"/>
                </a:cxn>
                <a:cxn ang="0">
                  <a:pos x="T8" y="T9"/>
                </a:cxn>
              </a:cxnLst>
              <a:rect l="0" t="0" r="r" b="b"/>
              <a:pathLst>
                <a:path w="21" h="24">
                  <a:moveTo>
                    <a:pt x="12" y="0"/>
                  </a:moveTo>
                  <a:lnTo>
                    <a:pt x="0" y="16"/>
                  </a:lnTo>
                  <a:lnTo>
                    <a:pt x="7" y="23"/>
                  </a:lnTo>
                  <a:lnTo>
                    <a:pt x="21" y="4"/>
                  </a:lnTo>
                  <a:lnTo>
                    <a:pt x="12"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34" name="Freeform 233"/>
            <p:cNvSpPr>
              <a:spLocks/>
            </p:cNvSpPr>
            <p:nvPr/>
          </p:nvSpPr>
          <p:spPr bwMode="auto">
            <a:xfrm>
              <a:off x="2268" y="1318"/>
              <a:ext cx="20" cy="20"/>
            </a:xfrm>
            <a:custGeom>
              <a:avLst/>
              <a:gdLst>
                <a:gd name="T0" fmla="*/ 9 w 20"/>
                <a:gd name="T1" fmla="*/ 0 h 20"/>
                <a:gd name="T2" fmla="*/ 0 w 20"/>
                <a:gd name="T3" fmla="*/ 4 h 20"/>
                <a:gd name="T4" fmla="*/ 0 w 20"/>
                <a:gd name="T5" fmla="*/ 14 h 20"/>
                <a:gd name="T6" fmla="*/ 2 w 20"/>
                <a:gd name="T7" fmla="*/ 14 h 20"/>
                <a:gd name="T8" fmla="*/ 14 w 20"/>
                <a:gd name="T9" fmla="*/ 9 h 20"/>
                <a:gd name="T10" fmla="*/ 9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9" y="0"/>
                  </a:moveTo>
                  <a:lnTo>
                    <a:pt x="0" y="4"/>
                  </a:lnTo>
                  <a:lnTo>
                    <a:pt x="0" y="14"/>
                  </a:lnTo>
                  <a:lnTo>
                    <a:pt x="2" y="14"/>
                  </a:lnTo>
                  <a:lnTo>
                    <a:pt x="14" y="9"/>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35" name="Freeform 234"/>
            <p:cNvSpPr>
              <a:spLocks/>
            </p:cNvSpPr>
            <p:nvPr/>
          </p:nvSpPr>
          <p:spPr bwMode="auto">
            <a:xfrm>
              <a:off x="2256" y="1316"/>
              <a:ext cx="20" cy="20"/>
            </a:xfrm>
            <a:custGeom>
              <a:avLst/>
              <a:gdLst>
                <a:gd name="T0" fmla="*/ 7 w 20"/>
                <a:gd name="T1" fmla="*/ 0 h 20"/>
                <a:gd name="T2" fmla="*/ 0 w 20"/>
                <a:gd name="T3" fmla="*/ 7 h 20"/>
                <a:gd name="T4" fmla="*/ 12 w 20"/>
                <a:gd name="T5" fmla="*/ 16 h 20"/>
                <a:gd name="T6" fmla="*/ 16 w 20"/>
                <a:gd name="T7" fmla="*/ 7 h 20"/>
                <a:gd name="T8" fmla="*/ 7 w 20"/>
                <a:gd name="T9" fmla="*/ 0 h 20"/>
              </a:gdLst>
              <a:ahLst/>
              <a:cxnLst>
                <a:cxn ang="0">
                  <a:pos x="T0" y="T1"/>
                </a:cxn>
                <a:cxn ang="0">
                  <a:pos x="T2" y="T3"/>
                </a:cxn>
                <a:cxn ang="0">
                  <a:pos x="T4" y="T5"/>
                </a:cxn>
                <a:cxn ang="0">
                  <a:pos x="T6" y="T7"/>
                </a:cxn>
                <a:cxn ang="0">
                  <a:pos x="T8" y="T9"/>
                </a:cxn>
              </a:cxnLst>
              <a:rect l="0" t="0" r="r" b="b"/>
              <a:pathLst>
                <a:path w="20" h="20">
                  <a:moveTo>
                    <a:pt x="7" y="0"/>
                  </a:moveTo>
                  <a:lnTo>
                    <a:pt x="0" y="7"/>
                  </a:lnTo>
                  <a:lnTo>
                    <a:pt x="12" y="16"/>
                  </a:lnTo>
                  <a:lnTo>
                    <a:pt x="16" y="7"/>
                  </a:lnTo>
                  <a:lnTo>
                    <a:pt x="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36" name="Freeform 235"/>
            <p:cNvSpPr>
              <a:spLocks/>
            </p:cNvSpPr>
            <p:nvPr/>
          </p:nvSpPr>
          <p:spPr bwMode="auto">
            <a:xfrm>
              <a:off x="2251" y="1304"/>
              <a:ext cx="20" cy="20"/>
            </a:xfrm>
            <a:custGeom>
              <a:avLst/>
              <a:gdLst>
                <a:gd name="T0" fmla="*/ 9 w 20"/>
                <a:gd name="T1" fmla="*/ 0 h 20"/>
                <a:gd name="T2" fmla="*/ 0 w 20"/>
                <a:gd name="T3" fmla="*/ 2 h 20"/>
                <a:gd name="T4" fmla="*/ 4 w 20"/>
                <a:gd name="T5" fmla="*/ 19 h 20"/>
                <a:gd name="T6" fmla="*/ 14 w 20"/>
                <a:gd name="T7" fmla="*/ 14 h 20"/>
                <a:gd name="T8" fmla="*/ 9 w 20"/>
                <a:gd name="T9" fmla="*/ 0 h 20"/>
              </a:gdLst>
              <a:ahLst/>
              <a:cxnLst>
                <a:cxn ang="0">
                  <a:pos x="T0" y="T1"/>
                </a:cxn>
                <a:cxn ang="0">
                  <a:pos x="T2" y="T3"/>
                </a:cxn>
                <a:cxn ang="0">
                  <a:pos x="T4" y="T5"/>
                </a:cxn>
                <a:cxn ang="0">
                  <a:pos x="T6" y="T7"/>
                </a:cxn>
                <a:cxn ang="0">
                  <a:pos x="T8" y="T9"/>
                </a:cxn>
              </a:cxnLst>
              <a:rect l="0" t="0" r="r" b="b"/>
              <a:pathLst>
                <a:path w="20" h="20">
                  <a:moveTo>
                    <a:pt x="9" y="0"/>
                  </a:moveTo>
                  <a:lnTo>
                    <a:pt x="0" y="2"/>
                  </a:lnTo>
                  <a:lnTo>
                    <a:pt x="4" y="19"/>
                  </a:lnTo>
                  <a:lnTo>
                    <a:pt x="14" y="14"/>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37" name="Freeform 236"/>
            <p:cNvSpPr>
              <a:spLocks/>
            </p:cNvSpPr>
            <p:nvPr/>
          </p:nvSpPr>
          <p:spPr bwMode="auto">
            <a:xfrm>
              <a:off x="2251" y="1277"/>
              <a:ext cx="20" cy="29"/>
            </a:xfrm>
            <a:custGeom>
              <a:avLst/>
              <a:gdLst>
                <a:gd name="T0" fmla="*/ 7 w 20"/>
                <a:gd name="T1" fmla="*/ 0 h 29"/>
                <a:gd name="T2" fmla="*/ 4 w 20"/>
                <a:gd name="T3" fmla="*/ 2 h 29"/>
                <a:gd name="T4" fmla="*/ 0 w 20"/>
                <a:gd name="T5" fmla="*/ 28 h 29"/>
                <a:gd name="T6" fmla="*/ 9 w 20"/>
                <a:gd name="T7" fmla="*/ 28 h 29"/>
                <a:gd name="T8" fmla="*/ 14 w 20"/>
                <a:gd name="T9" fmla="*/ 4 h 29"/>
                <a:gd name="T10" fmla="*/ 7 w 20"/>
                <a:gd name="T11" fmla="*/ 0 h 29"/>
              </a:gdLst>
              <a:ahLst/>
              <a:cxnLst>
                <a:cxn ang="0">
                  <a:pos x="T0" y="T1"/>
                </a:cxn>
                <a:cxn ang="0">
                  <a:pos x="T2" y="T3"/>
                </a:cxn>
                <a:cxn ang="0">
                  <a:pos x="T4" y="T5"/>
                </a:cxn>
                <a:cxn ang="0">
                  <a:pos x="T6" y="T7"/>
                </a:cxn>
                <a:cxn ang="0">
                  <a:pos x="T8" y="T9"/>
                </a:cxn>
                <a:cxn ang="0">
                  <a:pos x="T10" y="T11"/>
                </a:cxn>
              </a:cxnLst>
              <a:rect l="0" t="0" r="r" b="b"/>
              <a:pathLst>
                <a:path w="20" h="29">
                  <a:moveTo>
                    <a:pt x="7" y="0"/>
                  </a:moveTo>
                  <a:lnTo>
                    <a:pt x="4" y="2"/>
                  </a:lnTo>
                  <a:lnTo>
                    <a:pt x="0" y="28"/>
                  </a:lnTo>
                  <a:lnTo>
                    <a:pt x="9" y="28"/>
                  </a:lnTo>
                  <a:lnTo>
                    <a:pt x="14" y="4"/>
                  </a:lnTo>
                  <a:lnTo>
                    <a:pt x="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38" name="Freeform 237"/>
            <p:cNvSpPr>
              <a:spLocks/>
            </p:cNvSpPr>
            <p:nvPr/>
          </p:nvSpPr>
          <p:spPr bwMode="auto">
            <a:xfrm>
              <a:off x="2258" y="1270"/>
              <a:ext cx="20" cy="20"/>
            </a:xfrm>
            <a:custGeom>
              <a:avLst/>
              <a:gdLst>
                <a:gd name="T0" fmla="*/ 14 w 20"/>
                <a:gd name="T1" fmla="*/ 0 h 20"/>
                <a:gd name="T2" fmla="*/ 11 w 20"/>
                <a:gd name="T3" fmla="*/ 0 h 20"/>
                <a:gd name="T4" fmla="*/ 0 w 20"/>
                <a:gd name="T5" fmla="*/ 7 h 20"/>
                <a:gd name="T6" fmla="*/ 4 w 20"/>
                <a:gd name="T7" fmla="*/ 16 h 20"/>
                <a:gd name="T8" fmla="*/ 16 w 20"/>
                <a:gd name="T9" fmla="*/ 9 h 20"/>
                <a:gd name="T10" fmla="*/ 14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14" y="0"/>
                  </a:moveTo>
                  <a:lnTo>
                    <a:pt x="11" y="0"/>
                  </a:lnTo>
                  <a:lnTo>
                    <a:pt x="0" y="7"/>
                  </a:lnTo>
                  <a:lnTo>
                    <a:pt x="4" y="16"/>
                  </a:lnTo>
                  <a:lnTo>
                    <a:pt x="16" y="9"/>
                  </a:lnTo>
                  <a:lnTo>
                    <a:pt x="1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39" name="Freeform 238"/>
            <p:cNvSpPr>
              <a:spLocks/>
            </p:cNvSpPr>
            <p:nvPr/>
          </p:nvSpPr>
          <p:spPr bwMode="auto">
            <a:xfrm>
              <a:off x="2272" y="1268"/>
              <a:ext cx="20" cy="20"/>
            </a:xfrm>
            <a:custGeom>
              <a:avLst/>
              <a:gdLst>
                <a:gd name="T0" fmla="*/ 16 w 20"/>
                <a:gd name="T1" fmla="*/ 0 h 20"/>
                <a:gd name="T2" fmla="*/ 0 w 20"/>
                <a:gd name="T3" fmla="*/ 2 h 20"/>
                <a:gd name="T4" fmla="*/ 0 w 20"/>
                <a:gd name="T5" fmla="*/ 12 h 20"/>
                <a:gd name="T6" fmla="*/ 14 w 20"/>
                <a:gd name="T7" fmla="*/ 9 h 20"/>
                <a:gd name="T8" fmla="*/ 16 w 20"/>
                <a:gd name="T9" fmla="*/ 0 h 20"/>
              </a:gdLst>
              <a:ahLst/>
              <a:cxnLst>
                <a:cxn ang="0">
                  <a:pos x="T0" y="T1"/>
                </a:cxn>
                <a:cxn ang="0">
                  <a:pos x="T2" y="T3"/>
                </a:cxn>
                <a:cxn ang="0">
                  <a:pos x="T4" y="T5"/>
                </a:cxn>
                <a:cxn ang="0">
                  <a:pos x="T6" y="T7"/>
                </a:cxn>
                <a:cxn ang="0">
                  <a:pos x="T8" y="T9"/>
                </a:cxn>
              </a:cxnLst>
              <a:rect l="0" t="0" r="r" b="b"/>
              <a:pathLst>
                <a:path w="20" h="20">
                  <a:moveTo>
                    <a:pt x="16" y="0"/>
                  </a:moveTo>
                  <a:lnTo>
                    <a:pt x="0" y="2"/>
                  </a:lnTo>
                  <a:lnTo>
                    <a:pt x="0" y="12"/>
                  </a:lnTo>
                  <a:lnTo>
                    <a:pt x="14" y="9"/>
                  </a:lnTo>
                  <a:lnTo>
                    <a:pt x="16"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40" name="Freeform 239"/>
            <p:cNvSpPr>
              <a:spLocks/>
            </p:cNvSpPr>
            <p:nvPr/>
          </p:nvSpPr>
          <p:spPr bwMode="auto">
            <a:xfrm>
              <a:off x="4056" y="1273"/>
              <a:ext cx="45" cy="55"/>
            </a:xfrm>
            <a:custGeom>
              <a:avLst/>
              <a:gdLst>
                <a:gd name="T0" fmla="*/ 28 w 45"/>
                <a:gd name="T1" fmla="*/ 0 h 55"/>
                <a:gd name="T2" fmla="*/ 16 w 45"/>
                <a:gd name="T3" fmla="*/ 2 h 55"/>
                <a:gd name="T4" fmla="*/ 7 w 45"/>
                <a:gd name="T5" fmla="*/ 9 h 55"/>
                <a:gd name="T6" fmla="*/ 0 w 45"/>
                <a:gd name="T7" fmla="*/ 33 h 55"/>
                <a:gd name="T8" fmla="*/ 4 w 45"/>
                <a:gd name="T9" fmla="*/ 47 h 55"/>
                <a:gd name="T10" fmla="*/ 14 w 45"/>
                <a:gd name="T11" fmla="*/ 55 h 55"/>
                <a:gd name="T12" fmla="*/ 21 w 45"/>
                <a:gd name="T13" fmla="*/ 50 h 55"/>
                <a:gd name="T14" fmla="*/ 36 w 45"/>
                <a:gd name="T15" fmla="*/ 33 h 55"/>
                <a:gd name="T16" fmla="*/ 45 w 45"/>
                <a:gd name="T17" fmla="*/ 12 h 55"/>
                <a:gd name="T18" fmla="*/ 28 w 45"/>
                <a:gd name="T19" fmla="*/ 0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5" h="55">
                  <a:moveTo>
                    <a:pt x="28" y="0"/>
                  </a:moveTo>
                  <a:lnTo>
                    <a:pt x="16" y="2"/>
                  </a:lnTo>
                  <a:lnTo>
                    <a:pt x="7" y="9"/>
                  </a:lnTo>
                  <a:lnTo>
                    <a:pt x="0" y="33"/>
                  </a:lnTo>
                  <a:lnTo>
                    <a:pt x="4" y="47"/>
                  </a:lnTo>
                  <a:lnTo>
                    <a:pt x="14" y="55"/>
                  </a:lnTo>
                  <a:lnTo>
                    <a:pt x="21" y="50"/>
                  </a:lnTo>
                  <a:lnTo>
                    <a:pt x="36" y="33"/>
                  </a:lnTo>
                  <a:lnTo>
                    <a:pt x="45" y="12"/>
                  </a:lnTo>
                  <a:lnTo>
                    <a:pt x="28" y="0"/>
                  </a:lnTo>
                </a:path>
              </a:pathLst>
            </a:custGeom>
            <a:solidFill>
              <a:srgbClr val="545454"/>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41" name="Freeform 240"/>
            <p:cNvSpPr>
              <a:spLocks/>
            </p:cNvSpPr>
            <p:nvPr/>
          </p:nvSpPr>
          <p:spPr bwMode="auto">
            <a:xfrm>
              <a:off x="4082" y="1268"/>
              <a:ext cx="24" cy="21"/>
            </a:xfrm>
            <a:custGeom>
              <a:avLst/>
              <a:gdLst>
                <a:gd name="T0" fmla="*/ 4 w 24"/>
                <a:gd name="T1" fmla="*/ 0 h 21"/>
                <a:gd name="T2" fmla="*/ 0 w 24"/>
                <a:gd name="T3" fmla="*/ 9 h 21"/>
                <a:gd name="T4" fmla="*/ 16 w 24"/>
                <a:gd name="T5" fmla="*/ 21 h 21"/>
                <a:gd name="T6" fmla="*/ 23 w 24"/>
                <a:gd name="T7" fmla="*/ 19 h 21"/>
                <a:gd name="T8" fmla="*/ 23 w 24"/>
                <a:gd name="T9" fmla="*/ 14 h 21"/>
                <a:gd name="T10" fmla="*/ 4 w 24"/>
                <a:gd name="T11" fmla="*/ 0 h 21"/>
              </a:gdLst>
              <a:ahLst/>
              <a:cxnLst>
                <a:cxn ang="0">
                  <a:pos x="T0" y="T1"/>
                </a:cxn>
                <a:cxn ang="0">
                  <a:pos x="T2" y="T3"/>
                </a:cxn>
                <a:cxn ang="0">
                  <a:pos x="T4" y="T5"/>
                </a:cxn>
                <a:cxn ang="0">
                  <a:pos x="T6" y="T7"/>
                </a:cxn>
                <a:cxn ang="0">
                  <a:pos x="T8" y="T9"/>
                </a:cxn>
                <a:cxn ang="0">
                  <a:pos x="T10" y="T11"/>
                </a:cxn>
              </a:cxnLst>
              <a:rect l="0" t="0" r="r" b="b"/>
              <a:pathLst>
                <a:path w="24" h="21">
                  <a:moveTo>
                    <a:pt x="4" y="0"/>
                  </a:moveTo>
                  <a:lnTo>
                    <a:pt x="0" y="9"/>
                  </a:lnTo>
                  <a:lnTo>
                    <a:pt x="16" y="21"/>
                  </a:lnTo>
                  <a:lnTo>
                    <a:pt x="23" y="19"/>
                  </a:lnTo>
                  <a:lnTo>
                    <a:pt x="23" y="14"/>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42" name="Freeform 241"/>
            <p:cNvSpPr>
              <a:spLocks/>
            </p:cNvSpPr>
            <p:nvPr/>
          </p:nvSpPr>
          <p:spPr bwMode="auto">
            <a:xfrm>
              <a:off x="4087" y="1282"/>
              <a:ext cx="20" cy="26"/>
            </a:xfrm>
            <a:custGeom>
              <a:avLst/>
              <a:gdLst>
                <a:gd name="T0" fmla="*/ 9 w 20"/>
                <a:gd name="T1" fmla="*/ 0 h 26"/>
                <a:gd name="T2" fmla="*/ 0 w 20"/>
                <a:gd name="T3" fmla="*/ 21 h 26"/>
                <a:gd name="T4" fmla="*/ 9 w 20"/>
                <a:gd name="T5" fmla="*/ 26 h 26"/>
                <a:gd name="T6" fmla="*/ 19 w 20"/>
                <a:gd name="T7" fmla="*/ 4 h 26"/>
                <a:gd name="T8" fmla="*/ 9 w 20"/>
                <a:gd name="T9" fmla="*/ 0 h 26"/>
              </a:gdLst>
              <a:ahLst/>
              <a:cxnLst>
                <a:cxn ang="0">
                  <a:pos x="T0" y="T1"/>
                </a:cxn>
                <a:cxn ang="0">
                  <a:pos x="T2" y="T3"/>
                </a:cxn>
                <a:cxn ang="0">
                  <a:pos x="T4" y="T5"/>
                </a:cxn>
                <a:cxn ang="0">
                  <a:pos x="T6" y="T7"/>
                </a:cxn>
                <a:cxn ang="0">
                  <a:pos x="T8" y="T9"/>
                </a:cxn>
              </a:cxnLst>
              <a:rect l="0" t="0" r="r" b="b"/>
              <a:pathLst>
                <a:path w="20" h="26">
                  <a:moveTo>
                    <a:pt x="9" y="0"/>
                  </a:moveTo>
                  <a:lnTo>
                    <a:pt x="0" y="21"/>
                  </a:lnTo>
                  <a:lnTo>
                    <a:pt x="9" y="26"/>
                  </a:lnTo>
                  <a:lnTo>
                    <a:pt x="19" y="4"/>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43" name="Freeform 242"/>
            <p:cNvSpPr>
              <a:spLocks/>
            </p:cNvSpPr>
            <p:nvPr/>
          </p:nvSpPr>
          <p:spPr bwMode="auto">
            <a:xfrm>
              <a:off x="4072" y="1304"/>
              <a:ext cx="24" cy="24"/>
            </a:xfrm>
            <a:custGeom>
              <a:avLst/>
              <a:gdLst>
                <a:gd name="T0" fmla="*/ 14 w 24"/>
                <a:gd name="T1" fmla="*/ 0 h 24"/>
                <a:gd name="T2" fmla="*/ 0 w 24"/>
                <a:gd name="T3" fmla="*/ 16 h 24"/>
                <a:gd name="T4" fmla="*/ 7 w 24"/>
                <a:gd name="T5" fmla="*/ 23 h 24"/>
                <a:gd name="T6" fmla="*/ 24 w 24"/>
                <a:gd name="T7" fmla="*/ 4 h 24"/>
                <a:gd name="T8" fmla="*/ 14 w 24"/>
                <a:gd name="T9" fmla="*/ 0 h 24"/>
              </a:gdLst>
              <a:ahLst/>
              <a:cxnLst>
                <a:cxn ang="0">
                  <a:pos x="T0" y="T1"/>
                </a:cxn>
                <a:cxn ang="0">
                  <a:pos x="T2" y="T3"/>
                </a:cxn>
                <a:cxn ang="0">
                  <a:pos x="T4" y="T5"/>
                </a:cxn>
                <a:cxn ang="0">
                  <a:pos x="T6" y="T7"/>
                </a:cxn>
                <a:cxn ang="0">
                  <a:pos x="T8" y="T9"/>
                </a:cxn>
              </a:cxnLst>
              <a:rect l="0" t="0" r="r" b="b"/>
              <a:pathLst>
                <a:path w="24" h="24">
                  <a:moveTo>
                    <a:pt x="14" y="0"/>
                  </a:moveTo>
                  <a:lnTo>
                    <a:pt x="0" y="16"/>
                  </a:lnTo>
                  <a:lnTo>
                    <a:pt x="7" y="23"/>
                  </a:lnTo>
                  <a:lnTo>
                    <a:pt x="24" y="4"/>
                  </a:lnTo>
                  <a:lnTo>
                    <a:pt x="1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44" name="Freeform 243"/>
            <p:cNvSpPr>
              <a:spLocks/>
            </p:cNvSpPr>
            <p:nvPr/>
          </p:nvSpPr>
          <p:spPr bwMode="auto">
            <a:xfrm>
              <a:off x="4067" y="1318"/>
              <a:ext cx="20" cy="20"/>
            </a:xfrm>
            <a:custGeom>
              <a:avLst/>
              <a:gdLst>
                <a:gd name="T0" fmla="*/ 7 w 20"/>
                <a:gd name="T1" fmla="*/ 0 h 20"/>
                <a:gd name="T2" fmla="*/ 0 w 20"/>
                <a:gd name="T3" fmla="*/ 4 h 20"/>
                <a:gd name="T4" fmla="*/ 0 w 20"/>
                <a:gd name="T5" fmla="*/ 14 h 20"/>
                <a:gd name="T6" fmla="*/ 2 w 20"/>
                <a:gd name="T7" fmla="*/ 14 h 20"/>
                <a:gd name="T8" fmla="*/ 11 w 20"/>
                <a:gd name="T9" fmla="*/ 9 h 20"/>
                <a:gd name="T10" fmla="*/ 7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7" y="0"/>
                  </a:moveTo>
                  <a:lnTo>
                    <a:pt x="0" y="4"/>
                  </a:lnTo>
                  <a:lnTo>
                    <a:pt x="0" y="14"/>
                  </a:lnTo>
                  <a:lnTo>
                    <a:pt x="2" y="14"/>
                  </a:lnTo>
                  <a:lnTo>
                    <a:pt x="11" y="9"/>
                  </a:lnTo>
                  <a:lnTo>
                    <a:pt x="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45" name="Freeform 244"/>
            <p:cNvSpPr>
              <a:spLocks/>
            </p:cNvSpPr>
            <p:nvPr/>
          </p:nvSpPr>
          <p:spPr bwMode="auto">
            <a:xfrm>
              <a:off x="4056" y="1316"/>
              <a:ext cx="20" cy="20"/>
            </a:xfrm>
            <a:custGeom>
              <a:avLst/>
              <a:gdLst>
                <a:gd name="T0" fmla="*/ 7 w 20"/>
                <a:gd name="T1" fmla="*/ 0 h 20"/>
                <a:gd name="T2" fmla="*/ 0 w 20"/>
                <a:gd name="T3" fmla="*/ 7 h 20"/>
                <a:gd name="T4" fmla="*/ 12 w 20"/>
                <a:gd name="T5" fmla="*/ 16 h 20"/>
                <a:gd name="T6" fmla="*/ 16 w 20"/>
                <a:gd name="T7" fmla="*/ 7 h 20"/>
                <a:gd name="T8" fmla="*/ 7 w 20"/>
                <a:gd name="T9" fmla="*/ 0 h 20"/>
              </a:gdLst>
              <a:ahLst/>
              <a:cxnLst>
                <a:cxn ang="0">
                  <a:pos x="T0" y="T1"/>
                </a:cxn>
                <a:cxn ang="0">
                  <a:pos x="T2" y="T3"/>
                </a:cxn>
                <a:cxn ang="0">
                  <a:pos x="T4" y="T5"/>
                </a:cxn>
                <a:cxn ang="0">
                  <a:pos x="T6" y="T7"/>
                </a:cxn>
                <a:cxn ang="0">
                  <a:pos x="T8" y="T9"/>
                </a:cxn>
              </a:cxnLst>
              <a:rect l="0" t="0" r="r" b="b"/>
              <a:pathLst>
                <a:path w="20" h="20">
                  <a:moveTo>
                    <a:pt x="7" y="0"/>
                  </a:moveTo>
                  <a:lnTo>
                    <a:pt x="0" y="7"/>
                  </a:lnTo>
                  <a:lnTo>
                    <a:pt x="12" y="16"/>
                  </a:lnTo>
                  <a:lnTo>
                    <a:pt x="16" y="7"/>
                  </a:lnTo>
                  <a:lnTo>
                    <a:pt x="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46" name="Freeform 245"/>
            <p:cNvSpPr>
              <a:spLocks/>
            </p:cNvSpPr>
            <p:nvPr/>
          </p:nvSpPr>
          <p:spPr bwMode="auto">
            <a:xfrm>
              <a:off x="4051" y="1304"/>
              <a:ext cx="20" cy="20"/>
            </a:xfrm>
            <a:custGeom>
              <a:avLst/>
              <a:gdLst>
                <a:gd name="T0" fmla="*/ 9 w 20"/>
                <a:gd name="T1" fmla="*/ 0 h 20"/>
                <a:gd name="T2" fmla="*/ 0 w 20"/>
                <a:gd name="T3" fmla="*/ 0 h 20"/>
                <a:gd name="T4" fmla="*/ 0 w 20"/>
                <a:gd name="T5" fmla="*/ 2 h 20"/>
                <a:gd name="T6" fmla="*/ 4 w 20"/>
                <a:gd name="T7" fmla="*/ 19 h 20"/>
                <a:gd name="T8" fmla="*/ 14 w 20"/>
                <a:gd name="T9" fmla="*/ 14 h 20"/>
                <a:gd name="T10" fmla="*/ 9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9" y="0"/>
                  </a:moveTo>
                  <a:lnTo>
                    <a:pt x="0" y="0"/>
                  </a:lnTo>
                  <a:lnTo>
                    <a:pt x="0" y="2"/>
                  </a:lnTo>
                  <a:lnTo>
                    <a:pt x="4" y="19"/>
                  </a:lnTo>
                  <a:lnTo>
                    <a:pt x="14" y="14"/>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47" name="Freeform 246"/>
            <p:cNvSpPr>
              <a:spLocks/>
            </p:cNvSpPr>
            <p:nvPr/>
          </p:nvSpPr>
          <p:spPr bwMode="auto">
            <a:xfrm>
              <a:off x="4051" y="1277"/>
              <a:ext cx="20" cy="31"/>
            </a:xfrm>
            <a:custGeom>
              <a:avLst/>
              <a:gdLst>
                <a:gd name="T0" fmla="*/ 9 w 20"/>
                <a:gd name="T1" fmla="*/ 0 h 31"/>
                <a:gd name="T2" fmla="*/ 7 w 20"/>
                <a:gd name="T3" fmla="*/ 2 h 31"/>
                <a:gd name="T4" fmla="*/ 0 w 20"/>
                <a:gd name="T5" fmla="*/ 26 h 31"/>
                <a:gd name="T6" fmla="*/ 9 w 20"/>
                <a:gd name="T7" fmla="*/ 31 h 31"/>
                <a:gd name="T8" fmla="*/ 16 w 20"/>
                <a:gd name="T9" fmla="*/ 7 h 31"/>
                <a:gd name="T10" fmla="*/ 9 w 20"/>
                <a:gd name="T11" fmla="*/ 0 h 31"/>
              </a:gdLst>
              <a:ahLst/>
              <a:cxnLst>
                <a:cxn ang="0">
                  <a:pos x="T0" y="T1"/>
                </a:cxn>
                <a:cxn ang="0">
                  <a:pos x="T2" y="T3"/>
                </a:cxn>
                <a:cxn ang="0">
                  <a:pos x="T4" y="T5"/>
                </a:cxn>
                <a:cxn ang="0">
                  <a:pos x="T6" y="T7"/>
                </a:cxn>
                <a:cxn ang="0">
                  <a:pos x="T8" y="T9"/>
                </a:cxn>
                <a:cxn ang="0">
                  <a:pos x="T10" y="T11"/>
                </a:cxn>
              </a:cxnLst>
              <a:rect l="0" t="0" r="r" b="b"/>
              <a:pathLst>
                <a:path w="20" h="31">
                  <a:moveTo>
                    <a:pt x="9" y="0"/>
                  </a:moveTo>
                  <a:lnTo>
                    <a:pt x="7" y="2"/>
                  </a:lnTo>
                  <a:lnTo>
                    <a:pt x="0" y="26"/>
                  </a:lnTo>
                  <a:lnTo>
                    <a:pt x="9" y="31"/>
                  </a:lnTo>
                  <a:lnTo>
                    <a:pt x="16" y="7"/>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48" name="Freeform 247"/>
            <p:cNvSpPr>
              <a:spLocks/>
            </p:cNvSpPr>
            <p:nvPr/>
          </p:nvSpPr>
          <p:spPr bwMode="auto">
            <a:xfrm>
              <a:off x="4060" y="1270"/>
              <a:ext cx="20" cy="20"/>
            </a:xfrm>
            <a:custGeom>
              <a:avLst/>
              <a:gdLst>
                <a:gd name="T0" fmla="*/ 11 w 20"/>
                <a:gd name="T1" fmla="*/ 0 h 20"/>
                <a:gd name="T2" fmla="*/ 9 w 20"/>
                <a:gd name="T3" fmla="*/ 0 h 20"/>
                <a:gd name="T4" fmla="*/ 0 w 20"/>
                <a:gd name="T5" fmla="*/ 7 h 20"/>
                <a:gd name="T6" fmla="*/ 4 w 20"/>
                <a:gd name="T7" fmla="*/ 16 h 20"/>
                <a:gd name="T8" fmla="*/ 14 w 20"/>
                <a:gd name="T9" fmla="*/ 9 h 20"/>
                <a:gd name="T10" fmla="*/ 11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11" y="0"/>
                  </a:moveTo>
                  <a:lnTo>
                    <a:pt x="9" y="0"/>
                  </a:lnTo>
                  <a:lnTo>
                    <a:pt x="0" y="7"/>
                  </a:lnTo>
                  <a:lnTo>
                    <a:pt x="4" y="16"/>
                  </a:lnTo>
                  <a:lnTo>
                    <a:pt x="14" y="9"/>
                  </a:lnTo>
                  <a:lnTo>
                    <a:pt x="11"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49" name="Freeform 248"/>
            <p:cNvSpPr>
              <a:spLocks/>
            </p:cNvSpPr>
            <p:nvPr/>
          </p:nvSpPr>
          <p:spPr bwMode="auto">
            <a:xfrm>
              <a:off x="4072" y="1268"/>
              <a:ext cx="20" cy="20"/>
            </a:xfrm>
            <a:custGeom>
              <a:avLst/>
              <a:gdLst>
                <a:gd name="T0" fmla="*/ 14 w 20"/>
                <a:gd name="T1" fmla="*/ 0 h 20"/>
                <a:gd name="T2" fmla="*/ 12 w 20"/>
                <a:gd name="T3" fmla="*/ 0 h 20"/>
                <a:gd name="T4" fmla="*/ 0 w 20"/>
                <a:gd name="T5" fmla="*/ 2 h 20"/>
                <a:gd name="T6" fmla="*/ 0 w 20"/>
                <a:gd name="T7" fmla="*/ 12 h 20"/>
                <a:gd name="T8" fmla="*/ 12 w 20"/>
                <a:gd name="T9" fmla="*/ 9 h 20"/>
                <a:gd name="T10" fmla="*/ 14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14" y="0"/>
                  </a:moveTo>
                  <a:lnTo>
                    <a:pt x="12" y="0"/>
                  </a:lnTo>
                  <a:lnTo>
                    <a:pt x="0" y="2"/>
                  </a:lnTo>
                  <a:lnTo>
                    <a:pt x="0" y="12"/>
                  </a:lnTo>
                  <a:lnTo>
                    <a:pt x="12" y="9"/>
                  </a:lnTo>
                  <a:lnTo>
                    <a:pt x="1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50" name="Freeform 249"/>
            <p:cNvSpPr>
              <a:spLocks/>
            </p:cNvSpPr>
            <p:nvPr/>
          </p:nvSpPr>
          <p:spPr bwMode="auto">
            <a:xfrm>
              <a:off x="2385" y="1186"/>
              <a:ext cx="58" cy="48"/>
            </a:xfrm>
            <a:custGeom>
              <a:avLst/>
              <a:gdLst>
                <a:gd name="T0" fmla="*/ 43 w 58"/>
                <a:gd name="T1" fmla="*/ 0 h 48"/>
                <a:gd name="T2" fmla="*/ 11 w 58"/>
                <a:gd name="T3" fmla="*/ 14 h 48"/>
                <a:gd name="T4" fmla="*/ 0 w 58"/>
                <a:gd name="T5" fmla="*/ 23 h 48"/>
                <a:gd name="T6" fmla="*/ 2 w 58"/>
                <a:gd name="T7" fmla="*/ 33 h 48"/>
                <a:gd name="T8" fmla="*/ 16 w 58"/>
                <a:gd name="T9" fmla="*/ 47 h 48"/>
                <a:gd name="T10" fmla="*/ 43 w 58"/>
                <a:gd name="T11" fmla="*/ 43 h 48"/>
                <a:gd name="T12" fmla="*/ 57 w 58"/>
                <a:gd name="T13" fmla="*/ 19 h 48"/>
                <a:gd name="T14" fmla="*/ 52 w 58"/>
                <a:gd name="T15" fmla="*/ 4 h 48"/>
                <a:gd name="T16" fmla="*/ 43 w 58"/>
                <a:gd name="T17" fmla="*/ 0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8" h="48">
                  <a:moveTo>
                    <a:pt x="43" y="0"/>
                  </a:moveTo>
                  <a:lnTo>
                    <a:pt x="11" y="14"/>
                  </a:lnTo>
                  <a:lnTo>
                    <a:pt x="0" y="23"/>
                  </a:lnTo>
                  <a:lnTo>
                    <a:pt x="2" y="33"/>
                  </a:lnTo>
                  <a:lnTo>
                    <a:pt x="16" y="47"/>
                  </a:lnTo>
                  <a:lnTo>
                    <a:pt x="43" y="43"/>
                  </a:lnTo>
                  <a:lnTo>
                    <a:pt x="57" y="19"/>
                  </a:lnTo>
                  <a:lnTo>
                    <a:pt x="52" y="4"/>
                  </a:lnTo>
                  <a:lnTo>
                    <a:pt x="43" y="0"/>
                  </a:lnTo>
                </a:path>
              </a:pathLst>
            </a:custGeom>
            <a:solidFill>
              <a:srgbClr val="545454"/>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51" name="Freeform 250"/>
            <p:cNvSpPr>
              <a:spLocks/>
            </p:cNvSpPr>
            <p:nvPr/>
          </p:nvSpPr>
          <p:spPr bwMode="auto">
            <a:xfrm>
              <a:off x="2383" y="1217"/>
              <a:ext cx="21" cy="20"/>
            </a:xfrm>
            <a:custGeom>
              <a:avLst/>
              <a:gdLst>
                <a:gd name="T0" fmla="*/ 7 w 21"/>
                <a:gd name="T1" fmla="*/ 0 h 20"/>
                <a:gd name="T2" fmla="*/ 0 w 21"/>
                <a:gd name="T3" fmla="*/ 2 h 20"/>
                <a:gd name="T4" fmla="*/ 0 w 21"/>
                <a:gd name="T5" fmla="*/ 4 h 20"/>
                <a:gd name="T6" fmla="*/ 16 w 21"/>
                <a:gd name="T7" fmla="*/ 19 h 20"/>
                <a:gd name="T8" fmla="*/ 21 w 21"/>
                <a:gd name="T9" fmla="*/ 14 h 20"/>
                <a:gd name="T10" fmla="*/ 7 w 21"/>
                <a:gd name="T11" fmla="*/ 0 h 20"/>
              </a:gdLst>
              <a:ahLst/>
              <a:cxnLst>
                <a:cxn ang="0">
                  <a:pos x="T0" y="T1"/>
                </a:cxn>
                <a:cxn ang="0">
                  <a:pos x="T2" y="T3"/>
                </a:cxn>
                <a:cxn ang="0">
                  <a:pos x="T4" y="T5"/>
                </a:cxn>
                <a:cxn ang="0">
                  <a:pos x="T6" y="T7"/>
                </a:cxn>
                <a:cxn ang="0">
                  <a:pos x="T8" y="T9"/>
                </a:cxn>
                <a:cxn ang="0">
                  <a:pos x="T10" y="T11"/>
                </a:cxn>
              </a:cxnLst>
              <a:rect l="0" t="0" r="r" b="b"/>
              <a:pathLst>
                <a:path w="21" h="20">
                  <a:moveTo>
                    <a:pt x="7" y="0"/>
                  </a:moveTo>
                  <a:lnTo>
                    <a:pt x="0" y="2"/>
                  </a:lnTo>
                  <a:lnTo>
                    <a:pt x="0" y="4"/>
                  </a:lnTo>
                  <a:lnTo>
                    <a:pt x="16" y="19"/>
                  </a:lnTo>
                  <a:lnTo>
                    <a:pt x="21" y="14"/>
                  </a:lnTo>
                  <a:lnTo>
                    <a:pt x="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52" name="Freeform 251"/>
            <p:cNvSpPr>
              <a:spLocks/>
            </p:cNvSpPr>
            <p:nvPr/>
          </p:nvSpPr>
          <p:spPr bwMode="auto">
            <a:xfrm>
              <a:off x="2380" y="1205"/>
              <a:ext cx="20" cy="20"/>
            </a:xfrm>
            <a:custGeom>
              <a:avLst/>
              <a:gdLst>
                <a:gd name="T0" fmla="*/ 2 w 20"/>
                <a:gd name="T1" fmla="*/ 0 h 20"/>
                <a:gd name="T2" fmla="*/ 0 w 20"/>
                <a:gd name="T3" fmla="*/ 2 h 20"/>
                <a:gd name="T4" fmla="*/ 2 w 20"/>
                <a:gd name="T5" fmla="*/ 14 h 20"/>
                <a:gd name="T6" fmla="*/ 11 w 20"/>
                <a:gd name="T7" fmla="*/ 14 h 20"/>
                <a:gd name="T8" fmla="*/ 9 w 20"/>
                <a:gd name="T9" fmla="*/ 4 h 20"/>
                <a:gd name="T10" fmla="*/ 2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2" y="0"/>
                  </a:moveTo>
                  <a:lnTo>
                    <a:pt x="0" y="2"/>
                  </a:lnTo>
                  <a:lnTo>
                    <a:pt x="2" y="14"/>
                  </a:lnTo>
                  <a:lnTo>
                    <a:pt x="11" y="14"/>
                  </a:lnTo>
                  <a:lnTo>
                    <a:pt x="9" y="4"/>
                  </a:lnTo>
                  <a:lnTo>
                    <a:pt x="2"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53" name="Freeform 252"/>
            <p:cNvSpPr>
              <a:spLocks/>
            </p:cNvSpPr>
            <p:nvPr/>
          </p:nvSpPr>
          <p:spPr bwMode="auto">
            <a:xfrm>
              <a:off x="2383" y="1196"/>
              <a:ext cx="20" cy="20"/>
            </a:xfrm>
            <a:custGeom>
              <a:avLst/>
              <a:gdLst>
                <a:gd name="T0" fmla="*/ 11 w 20"/>
                <a:gd name="T1" fmla="*/ 0 h 20"/>
                <a:gd name="T2" fmla="*/ 0 w 20"/>
                <a:gd name="T3" fmla="*/ 9 h 20"/>
                <a:gd name="T4" fmla="*/ 4 w 20"/>
                <a:gd name="T5" fmla="*/ 19 h 20"/>
                <a:gd name="T6" fmla="*/ 16 w 20"/>
                <a:gd name="T7" fmla="*/ 9 h 20"/>
                <a:gd name="T8" fmla="*/ 11 w 20"/>
                <a:gd name="T9" fmla="*/ 0 h 20"/>
              </a:gdLst>
              <a:ahLst/>
              <a:cxnLst>
                <a:cxn ang="0">
                  <a:pos x="T0" y="T1"/>
                </a:cxn>
                <a:cxn ang="0">
                  <a:pos x="T2" y="T3"/>
                </a:cxn>
                <a:cxn ang="0">
                  <a:pos x="T4" y="T5"/>
                </a:cxn>
                <a:cxn ang="0">
                  <a:pos x="T6" y="T7"/>
                </a:cxn>
                <a:cxn ang="0">
                  <a:pos x="T8" y="T9"/>
                </a:cxn>
              </a:cxnLst>
              <a:rect l="0" t="0" r="r" b="b"/>
              <a:pathLst>
                <a:path w="20" h="20">
                  <a:moveTo>
                    <a:pt x="11" y="0"/>
                  </a:moveTo>
                  <a:lnTo>
                    <a:pt x="0" y="9"/>
                  </a:lnTo>
                  <a:lnTo>
                    <a:pt x="4" y="19"/>
                  </a:lnTo>
                  <a:lnTo>
                    <a:pt x="16" y="9"/>
                  </a:lnTo>
                  <a:lnTo>
                    <a:pt x="11"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54" name="Freeform 253"/>
            <p:cNvSpPr>
              <a:spLocks/>
            </p:cNvSpPr>
            <p:nvPr/>
          </p:nvSpPr>
          <p:spPr bwMode="auto">
            <a:xfrm>
              <a:off x="2395" y="1181"/>
              <a:ext cx="36" cy="24"/>
            </a:xfrm>
            <a:custGeom>
              <a:avLst/>
              <a:gdLst>
                <a:gd name="T0" fmla="*/ 36 w 36"/>
                <a:gd name="T1" fmla="*/ 0 h 24"/>
                <a:gd name="T2" fmla="*/ 33 w 36"/>
                <a:gd name="T3" fmla="*/ 0 h 24"/>
                <a:gd name="T4" fmla="*/ 0 w 36"/>
                <a:gd name="T5" fmla="*/ 14 h 24"/>
                <a:gd name="T6" fmla="*/ 4 w 36"/>
                <a:gd name="T7" fmla="*/ 23 h 24"/>
                <a:gd name="T8" fmla="*/ 36 w 36"/>
                <a:gd name="T9" fmla="*/ 9 h 24"/>
                <a:gd name="T10" fmla="*/ 36 w 36"/>
                <a:gd name="T11" fmla="*/ 0 h 24"/>
              </a:gdLst>
              <a:ahLst/>
              <a:cxnLst>
                <a:cxn ang="0">
                  <a:pos x="T0" y="T1"/>
                </a:cxn>
                <a:cxn ang="0">
                  <a:pos x="T2" y="T3"/>
                </a:cxn>
                <a:cxn ang="0">
                  <a:pos x="T4" y="T5"/>
                </a:cxn>
                <a:cxn ang="0">
                  <a:pos x="T6" y="T7"/>
                </a:cxn>
                <a:cxn ang="0">
                  <a:pos x="T8" y="T9"/>
                </a:cxn>
                <a:cxn ang="0">
                  <a:pos x="T10" y="T11"/>
                </a:cxn>
              </a:cxnLst>
              <a:rect l="0" t="0" r="r" b="b"/>
              <a:pathLst>
                <a:path w="36" h="24">
                  <a:moveTo>
                    <a:pt x="36" y="0"/>
                  </a:moveTo>
                  <a:lnTo>
                    <a:pt x="33" y="0"/>
                  </a:lnTo>
                  <a:lnTo>
                    <a:pt x="0" y="14"/>
                  </a:lnTo>
                  <a:lnTo>
                    <a:pt x="4" y="23"/>
                  </a:lnTo>
                  <a:lnTo>
                    <a:pt x="36" y="9"/>
                  </a:lnTo>
                  <a:lnTo>
                    <a:pt x="36"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55" name="Freeform 254"/>
            <p:cNvSpPr>
              <a:spLocks/>
            </p:cNvSpPr>
            <p:nvPr/>
          </p:nvSpPr>
          <p:spPr bwMode="auto">
            <a:xfrm>
              <a:off x="2426" y="1181"/>
              <a:ext cx="20" cy="20"/>
            </a:xfrm>
            <a:custGeom>
              <a:avLst/>
              <a:gdLst>
                <a:gd name="T0" fmla="*/ 4 w 20"/>
                <a:gd name="T1" fmla="*/ 0 h 20"/>
                <a:gd name="T2" fmla="*/ 0 w 20"/>
                <a:gd name="T3" fmla="*/ 9 h 20"/>
                <a:gd name="T4" fmla="*/ 9 w 20"/>
                <a:gd name="T5" fmla="*/ 14 h 20"/>
                <a:gd name="T6" fmla="*/ 16 w 20"/>
                <a:gd name="T7" fmla="*/ 7 h 20"/>
                <a:gd name="T8" fmla="*/ 4 w 20"/>
                <a:gd name="T9" fmla="*/ 0 h 20"/>
              </a:gdLst>
              <a:ahLst/>
              <a:cxnLst>
                <a:cxn ang="0">
                  <a:pos x="T0" y="T1"/>
                </a:cxn>
                <a:cxn ang="0">
                  <a:pos x="T2" y="T3"/>
                </a:cxn>
                <a:cxn ang="0">
                  <a:pos x="T4" y="T5"/>
                </a:cxn>
                <a:cxn ang="0">
                  <a:pos x="T6" y="T7"/>
                </a:cxn>
                <a:cxn ang="0">
                  <a:pos x="T8" y="T9"/>
                </a:cxn>
              </a:cxnLst>
              <a:rect l="0" t="0" r="r" b="b"/>
              <a:pathLst>
                <a:path w="20" h="20">
                  <a:moveTo>
                    <a:pt x="4" y="0"/>
                  </a:moveTo>
                  <a:lnTo>
                    <a:pt x="0" y="9"/>
                  </a:lnTo>
                  <a:lnTo>
                    <a:pt x="9" y="14"/>
                  </a:lnTo>
                  <a:lnTo>
                    <a:pt x="16" y="7"/>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56" name="Freeform 255"/>
            <p:cNvSpPr>
              <a:spLocks/>
            </p:cNvSpPr>
            <p:nvPr/>
          </p:nvSpPr>
          <p:spPr bwMode="auto">
            <a:xfrm>
              <a:off x="2433" y="1189"/>
              <a:ext cx="20" cy="20"/>
            </a:xfrm>
            <a:custGeom>
              <a:avLst/>
              <a:gdLst>
                <a:gd name="T0" fmla="*/ 9 w 20"/>
                <a:gd name="T1" fmla="*/ 0 h 20"/>
                <a:gd name="T2" fmla="*/ 0 w 20"/>
                <a:gd name="T3" fmla="*/ 4 h 20"/>
                <a:gd name="T4" fmla="*/ 4 w 20"/>
                <a:gd name="T5" fmla="*/ 19 h 20"/>
                <a:gd name="T6" fmla="*/ 14 w 20"/>
                <a:gd name="T7" fmla="*/ 19 h 20"/>
                <a:gd name="T8" fmla="*/ 14 w 20"/>
                <a:gd name="T9" fmla="*/ 16 h 20"/>
                <a:gd name="T10" fmla="*/ 9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9" y="0"/>
                  </a:moveTo>
                  <a:lnTo>
                    <a:pt x="0" y="4"/>
                  </a:lnTo>
                  <a:lnTo>
                    <a:pt x="4" y="19"/>
                  </a:lnTo>
                  <a:lnTo>
                    <a:pt x="14" y="19"/>
                  </a:lnTo>
                  <a:lnTo>
                    <a:pt x="14" y="16"/>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57" name="Freeform 256"/>
            <p:cNvSpPr>
              <a:spLocks/>
            </p:cNvSpPr>
            <p:nvPr/>
          </p:nvSpPr>
          <p:spPr bwMode="auto">
            <a:xfrm>
              <a:off x="2423" y="1203"/>
              <a:ext cx="24" cy="31"/>
            </a:xfrm>
            <a:custGeom>
              <a:avLst/>
              <a:gdLst>
                <a:gd name="T0" fmla="*/ 14 w 24"/>
                <a:gd name="T1" fmla="*/ 0 h 31"/>
                <a:gd name="T2" fmla="*/ 0 w 24"/>
                <a:gd name="T3" fmla="*/ 24 h 31"/>
                <a:gd name="T4" fmla="*/ 4 w 24"/>
                <a:gd name="T5" fmla="*/ 31 h 31"/>
                <a:gd name="T6" fmla="*/ 7 w 24"/>
                <a:gd name="T7" fmla="*/ 31 h 31"/>
                <a:gd name="T8" fmla="*/ 24 w 24"/>
                <a:gd name="T9" fmla="*/ 4 h 31"/>
                <a:gd name="T10" fmla="*/ 14 w 24"/>
                <a:gd name="T11" fmla="*/ 0 h 31"/>
              </a:gdLst>
              <a:ahLst/>
              <a:cxnLst>
                <a:cxn ang="0">
                  <a:pos x="T0" y="T1"/>
                </a:cxn>
                <a:cxn ang="0">
                  <a:pos x="T2" y="T3"/>
                </a:cxn>
                <a:cxn ang="0">
                  <a:pos x="T4" y="T5"/>
                </a:cxn>
                <a:cxn ang="0">
                  <a:pos x="T6" y="T7"/>
                </a:cxn>
                <a:cxn ang="0">
                  <a:pos x="T8" y="T9"/>
                </a:cxn>
                <a:cxn ang="0">
                  <a:pos x="T10" y="T11"/>
                </a:cxn>
              </a:cxnLst>
              <a:rect l="0" t="0" r="r" b="b"/>
              <a:pathLst>
                <a:path w="24" h="31">
                  <a:moveTo>
                    <a:pt x="14" y="0"/>
                  </a:moveTo>
                  <a:lnTo>
                    <a:pt x="0" y="24"/>
                  </a:lnTo>
                  <a:lnTo>
                    <a:pt x="4" y="31"/>
                  </a:lnTo>
                  <a:lnTo>
                    <a:pt x="7" y="31"/>
                  </a:lnTo>
                  <a:lnTo>
                    <a:pt x="24" y="4"/>
                  </a:lnTo>
                  <a:lnTo>
                    <a:pt x="1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58" name="Freeform 257"/>
            <p:cNvSpPr>
              <a:spLocks/>
            </p:cNvSpPr>
            <p:nvPr/>
          </p:nvSpPr>
          <p:spPr bwMode="auto">
            <a:xfrm>
              <a:off x="2400" y="1225"/>
              <a:ext cx="28" cy="20"/>
            </a:xfrm>
            <a:custGeom>
              <a:avLst/>
              <a:gdLst>
                <a:gd name="T0" fmla="*/ 28 w 28"/>
                <a:gd name="T1" fmla="*/ 0 h 20"/>
                <a:gd name="T2" fmla="*/ 2 w 28"/>
                <a:gd name="T3" fmla="*/ 4 h 20"/>
                <a:gd name="T4" fmla="*/ 0 w 28"/>
                <a:gd name="T5" fmla="*/ 12 h 20"/>
                <a:gd name="T6" fmla="*/ 0 w 28"/>
                <a:gd name="T7" fmla="*/ 14 h 20"/>
                <a:gd name="T8" fmla="*/ 28 w 28"/>
                <a:gd name="T9" fmla="*/ 9 h 20"/>
                <a:gd name="T10" fmla="*/ 28 w 28"/>
                <a:gd name="T11" fmla="*/ 0 h 20"/>
              </a:gdLst>
              <a:ahLst/>
              <a:cxnLst>
                <a:cxn ang="0">
                  <a:pos x="T0" y="T1"/>
                </a:cxn>
                <a:cxn ang="0">
                  <a:pos x="T2" y="T3"/>
                </a:cxn>
                <a:cxn ang="0">
                  <a:pos x="T4" y="T5"/>
                </a:cxn>
                <a:cxn ang="0">
                  <a:pos x="T6" y="T7"/>
                </a:cxn>
                <a:cxn ang="0">
                  <a:pos x="T8" y="T9"/>
                </a:cxn>
                <a:cxn ang="0">
                  <a:pos x="T10" y="T11"/>
                </a:cxn>
              </a:cxnLst>
              <a:rect l="0" t="0" r="r" b="b"/>
              <a:pathLst>
                <a:path w="28" h="20">
                  <a:moveTo>
                    <a:pt x="28" y="0"/>
                  </a:moveTo>
                  <a:lnTo>
                    <a:pt x="2" y="4"/>
                  </a:lnTo>
                  <a:lnTo>
                    <a:pt x="0" y="12"/>
                  </a:lnTo>
                  <a:lnTo>
                    <a:pt x="0" y="14"/>
                  </a:lnTo>
                  <a:lnTo>
                    <a:pt x="28" y="9"/>
                  </a:lnTo>
                  <a:lnTo>
                    <a:pt x="28"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59" name="Freeform 258"/>
            <p:cNvSpPr>
              <a:spLocks/>
            </p:cNvSpPr>
            <p:nvPr/>
          </p:nvSpPr>
          <p:spPr bwMode="auto">
            <a:xfrm>
              <a:off x="4185" y="1186"/>
              <a:ext cx="55" cy="48"/>
            </a:xfrm>
            <a:custGeom>
              <a:avLst/>
              <a:gdLst>
                <a:gd name="T0" fmla="*/ 43 w 55"/>
                <a:gd name="T1" fmla="*/ 0 h 48"/>
                <a:gd name="T2" fmla="*/ 11 w 55"/>
                <a:gd name="T3" fmla="*/ 14 h 48"/>
                <a:gd name="T4" fmla="*/ 0 w 55"/>
                <a:gd name="T5" fmla="*/ 23 h 48"/>
                <a:gd name="T6" fmla="*/ 2 w 55"/>
                <a:gd name="T7" fmla="*/ 33 h 48"/>
                <a:gd name="T8" fmla="*/ 16 w 55"/>
                <a:gd name="T9" fmla="*/ 47 h 48"/>
                <a:gd name="T10" fmla="*/ 43 w 55"/>
                <a:gd name="T11" fmla="*/ 43 h 48"/>
                <a:gd name="T12" fmla="*/ 55 w 55"/>
                <a:gd name="T13" fmla="*/ 19 h 48"/>
                <a:gd name="T14" fmla="*/ 52 w 55"/>
                <a:gd name="T15" fmla="*/ 4 h 48"/>
                <a:gd name="T16" fmla="*/ 43 w 55"/>
                <a:gd name="T17" fmla="*/ 0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5" h="48">
                  <a:moveTo>
                    <a:pt x="43" y="0"/>
                  </a:moveTo>
                  <a:lnTo>
                    <a:pt x="11" y="14"/>
                  </a:lnTo>
                  <a:lnTo>
                    <a:pt x="0" y="23"/>
                  </a:lnTo>
                  <a:lnTo>
                    <a:pt x="2" y="33"/>
                  </a:lnTo>
                  <a:lnTo>
                    <a:pt x="16" y="47"/>
                  </a:lnTo>
                  <a:lnTo>
                    <a:pt x="43" y="43"/>
                  </a:lnTo>
                  <a:lnTo>
                    <a:pt x="55" y="19"/>
                  </a:lnTo>
                  <a:lnTo>
                    <a:pt x="52" y="4"/>
                  </a:lnTo>
                  <a:lnTo>
                    <a:pt x="43" y="0"/>
                  </a:lnTo>
                </a:path>
              </a:pathLst>
            </a:custGeom>
            <a:solidFill>
              <a:srgbClr val="545454"/>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60" name="Freeform 259"/>
            <p:cNvSpPr>
              <a:spLocks/>
            </p:cNvSpPr>
            <p:nvPr/>
          </p:nvSpPr>
          <p:spPr bwMode="auto">
            <a:xfrm>
              <a:off x="4183" y="1217"/>
              <a:ext cx="21" cy="20"/>
            </a:xfrm>
            <a:custGeom>
              <a:avLst/>
              <a:gdLst>
                <a:gd name="T0" fmla="*/ 7 w 21"/>
                <a:gd name="T1" fmla="*/ 0 h 20"/>
                <a:gd name="T2" fmla="*/ 0 w 21"/>
                <a:gd name="T3" fmla="*/ 2 h 20"/>
                <a:gd name="T4" fmla="*/ 0 w 21"/>
                <a:gd name="T5" fmla="*/ 4 h 20"/>
                <a:gd name="T6" fmla="*/ 16 w 21"/>
                <a:gd name="T7" fmla="*/ 19 h 20"/>
                <a:gd name="T8" fmla="*/ 21 w 21"/>
                <a:gd name="T9" fmla="*/ 14 h 20"/>
                <a:gd name="T10" fmla="*/ 7 w 21"/>
                <a:gd name="T11" fmla="*/ 0 h 20"/>
              </a:gdLst>
              <a:ahLst/>
              <a:cxnLst>
                <a:cxn ang="0">
                  <a:pos x="T0" y="T1"/>
                </a:cxn>
                <a:cxn ang="0">
                  <a:pos x="T2" y="T3"/>
                </a:cxn>
                <a:cxn ang="0">
                  <a:pos x="T4" y="T5"/>
                </a:cxn>
                <a:cxn ang="0">
                  <a:pos x="T6" y="T7"/>
                </a:cxn>
                <a:cxn ang="0">
                  <a:pos x="T8" y="T9"/>
                </a:cxn>
                <a:cxn ang="0">
                  <a:pos x="T10" y="T11"/>
                </a:cxn>
              </a:cxnLst>
              <a:rect l="0" t="0" r="r" b="b"/>
              <a:pathLst>
                <a:path w="21" h="20">
                  <a:moveTo>
                    <a:pt x="7" y="0"/>
                  </a:moveTo>
                  <a:lnTo>
                    <a:pt x="0" y="2"/>
                  </a:lnTo>
                  <a:lnTo>
                    <a:pt x="0" y="4"/>
                  </a:lnTo>
                  <a:lnTo>
                    <a:pt x="16" y="19"/>
                  </a:lnTo>
                  <a:lnTo>
                    <a:pt x="21" y="14"/>
                  </a:lnTo>
                  <a:lnTo>
                    <a:pt x="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61" name="Freeform 260"/>
            <p:cNvSpPr>
              <a:spLocks/>
            </p:cNvSpPr>
            <p:nvPr/>
          </p:nvSpPr>
          <p:spPr bwMode="auto">
            <a:xfrm>
              <a:off x="4180" y="1205"/>
              <a:ext cx="20" cy="20"/>
            </a:xfrm>
            <a:custGeom>
              <a:avLst/>
              <a:gdLst>
                <a:gd name="T0" fmla="*/ 2 w 20"/>
                <a:gd name="T1" fmla="*/ 0 h 20"/>
                <a:gd name="T2" fmla="*/ 0 w 20"/>
                <a:gd name="T3" fmla="*/ 2 h 20"/>
                <a:gd name="T4" fmla="*/ 2 w 20"/>
                <a:gd name="T5" fmla="*/ 14 h 20"/>
                <a:gd name="T6" fmla="*/ 11 w 20"/>
                <a:gd name="T7" fmla="*/ 14 h 20"/>
                <a:gd name="T8" fmla="*/ 9 w 20"/>
                <a:gd name="T9" fmla="*/ 4 h 20"/>
                <a:gd name="T10" fmla="*/ 2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2" y="0"/>
                  </a:moveTo>
                  <a:lnTo>
                    <a:pt x="0" y="2"/>
                  </a:lnTo>
                  <a:lnTo>
                    <a:pt x="2" y="14"/>
                  </a:lnTo>
                  <a:lnTo>
                    <a:pt x="11" y="14"/>
                  </a:lnTo>
                  <a:lnTo>
                    <a:pt x="9" y="4"/>
                  </a:lnTo>
                  <a:lnTo>
                    <a:pt x="2"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62" name="Freeform 261"/>
            <p:cNvSpPr>
              <a:spLocks/>
            </p:cNvSpPr>
            <p:nvPr/>
          </p:nvSpPr>
          <p:spPr bwMode="auto">
            <a:xfrm>
              <a:off x="4183" y="1196"/>
              <a:ext cx="20" cy="20"/>
            </a:xfrm>
            <a:custGeom>
              <a:avLst/>
              <a:gdLst>
                <a:gd name="T0" fmla="*/ 11 w 20"/>
                <a:gd name="T1" fmla="*/ 0 h 20"/>
                <a:gd name="T2" fmla="*/ 0 w 20"/>
                <a:gd name="T3" fmla="*/ 9 h 20"/>
                <a:gd name="T4" fmla="*/ 4 w 20"/>
                <a:gd name="T5" fmla="*/ 19 h 20"/>
                <a:gd name="T6" fmla="*/ 16 w 20"/>
                <a:gd name="T7" fmla="*/ 9 h 20"/>
                <a:gd name="T8" fmla="*/ 11 w 20"/>
                <a:gd name="T9" fmla="*/ 0 h 20"/>
              </a:gdLst>
              <a:ahLst/>
              <a:cxnLst>
                <a:cxn ang="0">
                  <a:pos x="T0" y="T1"/>
                </a:cxn>
                <a:cxn ang="0">
                  <a:pos x="T2" y="T3"/>
                </a:cxn>
                <a:cxn ang="0">
                  <a:pos x="T4" y="T5"/>
                </a:cxn>
                <a:cxn ang="0">
                  <a:pos x="T6" y="T7"/>
                </a:cxn>
                <a:cxn ang="0">
                  <a:pos x="T8" y="T9"/>
                </a:cxn>
              </a:cxnLst>
              <a:rect l="0" t="0" r="r" b="b"/>
              <a:pathLst>
                <a:path w="20" h="20">
                  <a:moveTo>
                    <a:pt x="11" y="0"/>
                  </a:moveTo>
                  <a:lnTo>
                    <a:pt x="0" y="9"/>
                  </a:lnTo>
                  <a:lnTo>
                    <a:pt x="4" y="19"/>
                  </a:lnTo>
                  <a:lnTo>
                    <a:pt x="16" y="9"/>
                  </a:lnTo>
                  <a:lnTo>
                    <a:pt x="11"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63" name="Freeform 262"/>
            <p:cNvSpPr>
              <a:spLocks/>
            </p:cNvSpPr>
            <p:nvPr/>
          </p:nvSpPr>
          <p:spPr bwMode="auto">
            <a:xfrm>
              <a:off x="4195" y="1181"/>
              <a:ext cx="36" cy="24"/>
            </a:xfrm>
            <a:custGeom>
              <a:avLst/>
              <a:gdLst>
                <a:gd name="T0" fmla="*/ 36 w 36"/>
                <a:gd name="T1" fmla="*/ 0 h 24"/>
                <a:gd name="T2" fmla="*/ 33 w 36"/>
                <a:gd name="T3" fmla="*/ 0 h 24"/>
                <a:gd name="T4" fmla="*/ 0 w 36"/>
                <a:gd name="T5" fmla="*/ 14 h 24"/>
                <a:gd name="T6" fmla="*/ 4 w 36"/>
                <a:gd name="T7" fmla="*/ 23 h 24"/>
                <a:gd name="T8" fmla="*/ 36 w 36"/>
                <a:gd name="T9" fmla="*/ 9 h 24"/>
                <a:gd name="T10" fmla="*/ 36 w 36"/>
                <a:gd name="T11" fmla="*/ 0 h 24"/>
              </a:gdLst>
              <a:ahLst/>
              <a:cxnLst>
                <a:cxn ang="0">
                  <a:pos x="T0" y="T1"/>
                </a:cxn>
                <a:cxn ang="0">
                  <a:pos x="T2" y="T3"/>
                </a:cxn>
                <a:cxn ang="0">
                  <a:pos x="T4" y="T5"/>
                </a:cxn>
                <a:cxn ang="0">
                  <a:pos x="T6" y="T7"/>
                </a:cxn>
                <a:cxn ang="0">
                  <a:pos x="T8" y="T9"/>
                </a:cxn>
                <a:cxn ang="0">
                  <a:pos x="T10" y="T11"/>
                </a:cxn>
              </a:cxnLst>
              <a:rect l="0" t="0" r="r" b="b"/>
              <a:pathLst>
                <a:path w="36" h="24">
                  <a:moveTo>
                    <a:pt x="36" y="0"/>
                  </a:moveTo>
                  <a:lnTo>
                    <a:pt x="33" y="0"/>
                  </a:lnTo>
                  <a:lnTo>
                    <a:pt x="0" y="14"/>
                  </a:lnTo>
                  <a:lnTo>
                    <a:pt x="4" y="23"/>
                  </a:lnTo>
                  <a:lnTo>
                    <a:pt x="36" y="9"/>
                  </a:lnTo>
                  <a:lnTo>
                    <a:pt x="36"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64" name="Freeform 263"/>
            <p:cNvSpPr>
              <a:spLocks/>
            </p:cNvSpPr>
            <p:nvPr/>
          </p:nvSpPr>
          <p:spPr bwMode="auto">
            <a:xfrm>
              <a:off x="4226" y="1181"/>
              <a:ext cx="20" cy="20"/>
            </a:xfrm>
            <a:custGeom>
              <a:avLst/>
              <a:gdLst>
                <a:gd name="T0" fmla="*/ 4 w 20"/>
                <a:gd name="T1" fmla="*/ 0 h 20"/>
                <a:gd name="T2" fmla="*/ 0 w 20"/>
                <a:gd name="T3" fmla="*/ 9 h 20"/>
                <a:gd name="T4" fmla="*/ 9 w 20"/>
                <a:gd name="T5" fmla="*/ 14 h 20"/>
                <a:gd name="T6" fmla="*/ 16 w 20"/>
                <a:gd name="T7" fmla="*/ 9 h 20"/>
                <a:gd name="T8" fmla="*/ 16 w 20"/>
                <a:gd name="T9" fmla="*/ 7 h 20"/>
                <a:gd name="T10" fmla="*/ 4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4" y="0"/>
                  </a:moveTo>
                  <a:lnTo>
                    <a:pt x="0" y="9"/>
                  </a:lnTo>
                  <a:lnTo>
                    <a:pt x="9" y="14"/>
                  </a:lnTo>
                  <a:lnTo>
                    <a:pt x="16" y="9"/>
                  </a:lnTo>
                  <a:lnTo>
                    <a:pt x="16" y="7"/>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65" name="Freeform 264"/>
            <p:cNvSpPr>
              <a:spLocks/>
            </p:cNvSpPr>
            <p:nvPr/>
          </p:nvSpPr>
          <p:spPr bwMode="auto">
            <a:xfrm>
              <a:off x="4233" y="1191"/>
              <a:ext cx="20" cy="20"/>
            </a:xfrm>
            <a:custGeom>
              <a:avLst/>
              <a:gdLst>
                <a:gd name="T0" fmla="*/ 9 w 20"/>
                <a:gd name="T1" fmla="*/ 0 h 20"/>
                <a:gd name="T2" fmla="*/ 0 w 20"/>
                <a:gd name="T3" fmla="*/ 0 h 20"/>
                <a:gd name="T4" fmla="*/ 2 w 20"/>
                <a:gd name="T5" fmla="*/ 14 h 20"/>
                <a:gd name="T6" fmla="*/ 12 w 20"/>
                <a:gd name="T7" fmla="*/ 16 h 20"/>
                <a:gd name="T8" fmla="*/ 12 w 20"/>
                <a:gd name="T9" fmla="*/ 14 h 20"/>
                <a:gd name="T10" fmla="*/ 9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9" y="0"/>
                  </a:moveTo>
                  <a:lnTo>
                    <a:pt x="0" y="0"/>
                  </a:lnTo>
                  <a:lnTo>
                    <a:pt x="2" y="14"/>
                  </a:lnTo>
                  <a:lnTo>
                    <a:pt x="12" y="16"/>
                  </a:lnTo>
                  <a:lnTo>
                    <a:pt x="12" y="14"/>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66" name="Freeform 265"/>
            <p:cNvSpPr>
              <a:spLocks/>
            </p:cNvSpPr>
            <p:nvPr/>
          </p:nvSpPr>
          <p:spPr bwMode="auto">
            <a:xfrm>
              <a:off x="4223" y="1203"/>
              <a:ext cx="22" cy="31"/>
            </a:xfrm>
            <a:custGeom>
              <a:avLst/>
              <a:gdLst>
                <a:gd name="T0" fmla="*/ 12 w 22"/>
                <a:gd name="T1" fmla="*/ 0 h 31"/>
                <a:gd name="T2" fmla="*/ 0 w 22"/>
                <a:gd name="T3" fmla="*/ 24 h 31"/>
                <a:gd name="T4" fmla="*/ 4 w 22"/>
                <a:gd name="T5" fmla="*/ 31 h 31"/>
                <a:gd name="T6" fmla="*/ 7 w 22"/>
                <a:gd name="T7" fmla="*/ 31 h 31"/>
                <a:gd name="T8" fmla="*/ 21 w 22"/>
                <a:gd name="T9" fmla="*/ 4 h 31"/>
                <a:gd name="T10" fmla="*/ 12 w 22"/>
                <a:gd name="T11" fmla="*/ 0 h 31"/>
              </a:gdLst>
              <a:ahLst/>
              <a:cxnLst>
                <a:cxn ang="0">
                  <a:pos x="T0" y="T1"/>
                </a:cxn>
                <a:cxn ang="0">
                  <a:pos x="T2" y="T3"/>
                </a:cxn>
                <a:cxn ang="0">
                  <a:pos x="T4" y="T5"/>
                </a:cxn>
                <a:cxn ang="0">
                  <a:pos x="T6" y="T7"/>
                </a:cxn>
                <a:cxn ang="0">
                  <a:pos x="T8" y="T9"/>
                </a:cxn>
                <a:cxn ang="0">
                  <a:pos x="T10" y="T11"/>
                </a:cxn>
              </a:cxnLst>
              <a:rect l="0" t="0" r="r" b="b"/>
              <a:pathLst>
                <a:path w="22" h="31">
                  <a:moveTo>
                    <a:pt x="12" y="0"/>
                  </a:moveTo>
                  <a:lnTo>
                    <a:pt x="0" y="24"/>
                  </a:lnTo>
                  <a:lnTo>
                    <a:pt x="4" y="31"/>
                  </a:lnTo>
                  <a:lnTo>
                    <a:pt x="7" y="31"/>
                  </a:lnTo>
                  <a:lnTo>
                    <a:pt x="21" y="4"/>
                  </a:lnTo>
                  <a:lnTo>
                    <a:pt x="12"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67" name="Freeform 266"/>
            <p:cNvSpPr>
              <a:spLocks/>
            </p:cNvSpPr>
            <p:nvPr/>
          </p:nvSpPr>
          <p:spPr bwMode="auto">
            <a:xfrm>
              <a:off x="4200" y="1225"/>
              <a:ext cx="28" cy="20"/>
            </a:xfrm>
            <a:custGeom>
              <a:avLst/>
              <a:gdLst>
                <a:gd name="T0" fmla="*/ 28 w 28"/>
                <a:gd name="T1" fmla="*/ 0 h 20"/>
                <a:gd name="T2" fmla="*/ 2 w 28"/>
                <a:gd name="T3" fmla="*/ 4 h 20"/>
                <a:gd name="T4" fmla="*/ 0 w 28"/>
                <a:gd name="T5" fmla="*/ 12 h 20"/>
                <a:gd name="T6" fmla="*/ 0 w 28"/>
                <a:gd name="T7" fmla="*/ 14 h 20"/>
                <a:gd name="T8" fmla="*/ 28 w 28"/>
                <a:gd name="T9" fmla="*/ 9 h 20"/>
                <a:gd name="T10" fmla="*/ 28 w 28"/>
                <a:gd name="T11" fmla="*/ 0 h 20"/>
              </a:gdLst>
              <a:ahLst/>
              <a:cxnLst>
                <a:cxn ang="0">
                  <a:pos x="T0" y="T1"/>
                </a:cxn>
                <a:cxn ang="0">
                  <a:pos x="T2" y="T3"/>
                </a:cxn>
                <a:cxn ang="0">
                  <a:pos x="T4" y="T5"/>
                </a:cxn>
                <a:cxn ang="0">
                  <a:pos x="T6" y="T7"/>
                </a:cxn>
                <a:cxn ang="0">
                  <a:pos x="T8" y="T9"/>
                </a:cxn>
                <a:cxn ang="0">
                  <a:pos x="T10" y="T11"/>
                </a:cxn>
              </a:cxnLst>
              <a:rect l="0" t="0" r="r" b="b"/>
              <a:pathLst>
                <a:path w="28" h="20">
                  <a:moveTo>
                    <a:pt x="28" y="0"/>
                  </a:moveTo>
                  <a:lnTo>
                    <a:pt x="2" y="4"/>
                  </a:lnTo>
                  <a:lnTo>
                    <a:pt x="0" y="12"/>
                  </a:lnTo>
                  <a:lnTo>
                    <a:pt x="0" y="14"/>
                  </a:lnTo>
                  <a:lnTo>
                    <a:pt x="28" y="9"/>
                  </a:lnTo>
                  <a:lnTo>
                    <a:pt x="28"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68" name="Freeform 267"/>
            <p:cNvSpPr>
              <a:spLocks/>
            </p:cNvSpPr>
            <p:nvPr/>
          </p:nvSpPr>
          <p:spPr bwMode="auto">
            <a:xfrm>
              <a:off x="2536" y="1225"/>
              <a:ext cx="36" cy="28"/>
            </a:xfrm>
            <a:custGeom>
              <a:avLst/>
              <a:gdLst>
                <a:gd name="T0" fmla="*/ 7 w 36"/>
                <a:gd name="T1" fmla="*/ 0 h 28"/>
                <a:gd name="T2" fmla="*/ 4 w 36"/>
                <a:gd name="T3" fmla="*/ 4 h 28"/>
                <a:gd name="T4" fmla="*/ 0 w 36"/>
                <a:gd name="T5" fmla="*/ 26 h 28"/>
                <a:gd name="T6" fmla="*/ 16 w 36"/>
                <a:gd name="T7" fmla="*/ 28 h 28"/>
                <a:gd name="T8" fmla="*/ 35 w 36"/>
                <a:gd name="T9" fmla="*/ 21 h 28"/>
                <a:gd name="T10" fmla="*/ 28 w 36"/>
                <a:gd name="T11" fmla="*/ 7 h 28"/>
                <a:gd name="T12" fmla="*/ 7 w 36"/>
                <a:gd name="T13" fmla="*/ 0 h 28"/>
              </a:gdLst>
              <a:ahLst/>
              <a:cxnLst>
                <a:cxn ang="0">
                  <a:pos x="T0" y="T1"/>
                </a:cxn>
                <a:cxn ang="0">
                  <a:pos x="T2" y="T3"/>
                </a:cxn>
                <a:cxn ang="0">
                  <a:pos x="T4" y="T5"/>
                </a:cxn>
                <a:cxn ang="0">
                  <a:pos x="T6" y="T7"/>
                </a:cxn>
                <a:cxn ang="0">
                  <a:pos x="T8" y="T9"/>
                </a:cxn>
                <a:cxn ang="0">
                  <a:pos x="T10" y="T11"/>
                </a:cxn>
                <a:cxn ang="0">
                  <a:pos x="T12" y="T13"/>
                </a:cxn>
              </a:cxnLst>
              <a:rect l="0" t="0" r="r" b="b"/>
              <a:pathLst>
                <a:path w="36" h="28">
                  <a:moveTo>
                    <a:pt x="7" y="0"/>
                  </a:moveTo>
                  <a:lnTo>
                    <a:pt x="4" y="4"/>
                  </a:lnTo>
                  <a:lnTo>
                    <a:pt x="0" y="26"/>
                  </a:lnTo>
                  <a:lnTo>
                    <a:pt x="16" y="28"/>
                  </a:lnTo>
                  <a:lnTo>
                    <a:pt x="35" y="21"/>
                  </a:lnTo>
                  <a:lnTo>
                    <a:pt x="28" y="7"/>
                  </a:lnTo>
                  <a:lnTo>
                    <a:pt x="7" y="0"/>
                  </a:lnTo>
                </a:path>
              </a:pathLst>
            </a:custGeom>
            <a:solidFill>
              <a:srgbClr val="545454"/>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69" name="Freeform 268"/>
            <p:cNvSpPr>
              <a:spLocks/>
            </p:cNvSpPr>
            <p:nvPr/>
          </p:nvSpPr>
          <p:spPr bwMode="auto">
            <a:xfrm>
              <a:off x="2531" y="1246"/>
              <a:ext cx="22" cy="20"/>
            </a:xfrm>
            <a:custGeom>
              <a:avLst/>
              <a:gdLst>
                <a:gd name="T0" fmla="*/ 4 w 22"/>
                <a:gd name="T1" fmla="*/ 0 h 20"/>
                <a:gd name="T2" fmla="*/ 0 w 22"/>
                <a:gd name="T3" fmla="*/ 4 h 20"/>
                <a:gd name="T4" fmla="*/ 0 w 22"/>
                <a:gd name="T5" fmla="*/ 9 h 20"/>
                <a:gd name="T6" fmla="*/ 21 w 22"/>
                <a:gd name="T7" fmla="*/ 11 h 20"/>
                <a:gd name="T8" fmla="*/ 21 w 22"/>
                <a:gd name="T9" fmla="*/ 2 h 20"/>
                <a:gd name="T10" fmla="*/ 4 w 22"/>
                <a:gd name="T11" fmla="*/ 0 h 20"/>
              </a:gdLst>
              <a:ahLst/>
              <a:cxnLst>
                <a:cxn ang="0">
                  <a:pos x="T0" y="T1"/>
                </a:cxn>
                <a:cxn ang="0">
                  <a:pos x="T2" y="T3"/>
                </a:cxn>
                <a:cxn ang="0">
                  <a:pos x="T4" y="T5"/>
                </a:cxn>
                <a:cxn ang="0">
                  <a:pos x="T6" y="T7"/>
                </a:cxn>
                <a:cxn ang="0">
                  <a:pos x="T8" y="T9"/>
                </a:cxn>
                <a:cxn ang="0">
                  <a:pos x="T10" y="T11"/>
                </a:cxn>
              </a:cxnLst>
              <a:rect l="0" t="0" r="r" b="b"/>
              <a:pathLst>
                <a:path w="22" h="20">
                  <a:moveTo>
                    <a:pt x="4" y="0"/>
                  </a:moveTo>
                  <a:lnTo>
                    <a:pt x="0" y="4"/>
                  </a:lnTo>
                  <a:lnTo>
                    <a:pt x="0" y="9"/>
                  </a:lnTo>
                  <a:lnTo>
                    <a:pt x="21" y="11"/>
                  </a:lnTo>
                  <a:lnTo>
                    <a:pt x="21" y="2"/>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70" name="Freeform 269"/>
            <p:cNvSpPr>
              <a:spLocks/>
            </p:cNvSpPr>
            <p:nvPr/>
          </p:nvSpPr>
          <p:spPr bwMode="auto">
            <a:xfrm>
              <a:off x="2531" y="1227"/>
              <a:ext cx="20" cy="24"/>
            </a:xfrm>
            <a:custGeom>
              <a:avLst/>
              <a:gdLst>
                <a:gd name="T0" fmla="*/ 4 w 20"/>
                <a:gd name="T1" fmla="*/ 0 h 24"/>
                <a:gd name="T2" fmla="*/ 0 w 20"/>
                <a:gd name="T3" fmla="*/ 24 h 24"/>
                <a:gd name="T4" fmla="*/ 9 w 20"/>
                <a:gd name="T5" fmla="*/ 24 h 24"/>
                <a:gd name="T6" fmla="*/ 14 w 20"/>
                <a:gd name="T7" fmla="*/ 2 h 24"/>
                <a:gd name="T8" fmla="*/ 4 w 20"/>
                <a:gd name="T9" fmla="*/ 0 h 24"/>
              </a:gdLst>
              <a:ahLst/>
              <a:cxnLst>
                <a:cxn ang="0">
                  <a:pos x="T0" y="T1"/>
                </a:cxn>
                <a:cxn ang="0">
                  <a:pos x="T2" y="T3"/>
                </a:cxn>
                <a:cxn ang="0">
                  <a:pos x="T4" y="T5"/>
                </a:cxn>
                <a:cxn ang="0">
                  <a:pos x="T6" y="T7"/>
                </a:cxn>
                <a:cxn ang="0">
                  <a:pos x="T8" y="T9"/>
                </a:cxn>
              </a:cxnLst>
              <a:rect l="0" t="0" r="r" b="b"/>
              <a:pathLst>
                <a:path w="20" h="24">
                  <a:moveTo>
                    <a:pt x="4" y="0"/>
                  </a:moveTo>
                  <a:lnTo>
                    <a:pt x="0" y="24"/>
                  </a:lnTo>
                  <a:lnTo>
                    <a:pt x="9" y="24"/>
                  </a:lnTo>
                  <a:lnTo>
                    <a:pt x="14" y="2"/>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71" name="Freeform 270"/>
            <p:cNvSpPr>
              <a:spLocks/>
            </p:cNvSpPr>
            <p:nvPr/>
          </p:nvSpPr>
          <p:spPr bwMode="auto">
            <a:xfrm>
              <a:off x="2536" y="1220"/>
              <a:ext cx="20" cy="20"/>
            </a:xfrm>
            <a:custGeom>
              <a:avLst/>
              <a:gdLst>
                <a:gd name="T0" fmla="*/ 9 w 20"/>
                <a:gd name="T1" fmla="*/ 0 h 20"/>
                <a:gd name="T2" fmla="*/ 4 w 20"/>
                <a:gd name="T3" fmla="*/ 0 h 20"/>
                <a:gd name="T4" fmla="*/ 0 w 20"/>
                <a:gd name="T5" fmla="*/ 7 h 20"/>
                <a:gd name="T6" fmla="*/ 9 w 20"/>
                <a:gd name="T7" fmla="*/ 12 h 20"/>
                <a:gd name="T8" fmla="*/ 11 w 20"/>
                <a:gd name="T9" fmla="*/ 7 h 20"/>
                <a:gd name="T10" fmla="*/ 9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9" y="0"/>
                  </a:moveTo>
                  <a:lnTo>
                    <a:pt x="4" y="0"/>
                  </a:lnTo>
                  <a:lnTo>
                    <a:pt x="0" y="7"/>
                  </a:lnTo>
                  <a:lnTo>
                    <a:pt x="9" y="12"/>
                  </a:lnTo>
                  <a:lnTo>
                    <a:pt x="11" y="7"/>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72" name="Freeform 271"/>
            <p:cNvSpPr>
              <a:spLocks/>
            </p:cNvSpPr>
            <p:nvPr/>
          </p:nvSpPr>
          <p:spPr bwMode="auto">
            <a:xfrm>
              <a:off x="2541" y="1220"/>
              <a:ext cx="29" cy="20"/>
            </a:xfrm>
            <a:custGeom>
              <a:avLst/>
              <a:gdLst>
                <a:gd name="T0" fmla="*/ 4 w 29"/>
                <a:gd name="T1" fmla="*/ 0 h 20"/>
                <a:gd name="T2" fmla="*/ 0 w 29"/>
                <a:gd name="T3" fmla="*/ 9 h 20"/>
                <a:gd name="T4" fmla="*/ 21 w 29"/>
                <a:gd name="T5" fmla="*/ 16 h 20"/>
                <a:gd name="T6" fmla="*/ 28 w 29"/>
                <a:gd name="T7" fmla="*/ 9 h 20"/>
                <a:gd name="T8" fmla="*/ 26 w 29"/>
                <a:gd name="T9" fmla="*/ 7 h 20"/>
                <a:gd name="T10" fmla="*/ 4 w 29"/>
                <a:gd name="T11" fmla="*/ 0 h 20"/>
              </a:gdLst>
              <a:ahLst/>
              <a:cxnLst>
                <a:cxn ang="0">
                  <a:pos x="T0" y="T1"/>
                </a:cxn>
                <a:cxn ang="0">
                  <a:pos x="T2" y="T3"/>
                </a:cxn>
                <a:cxn ang="0">
                  <a:pos x="T4" y="T5"/>
                </a:cxn>
                <a:cxn ang="0">
                  <a:pos x="T6" y="T7"/>
                </a:cxn>
                <a:cxn ang="0">
                  <a:pos x="T8" y="T9"/>
                </a:cxn>
                <a:cxn ang="0">
                  <a:pos x="T10" y="T11"/>
                </a:cxn>
              </a:cxnLst>
              <a:rect l="0" t="0" r="r" b="b"/>
              <a:pathLst>
                <a:path w="29" h="20">
                  <a:moveTo>
                    <a:pt x="4" y="0"/>
                  </a:moveTo>
                  <a:lnTo>
                    <a:pt x="0" y="9"/>
                  </a:lnTo>
                  <a:lnTo>
                    <a:pt x="21" y="16"/>
                  </a:lnTo>
                  <a:lnTo>
                    <a:pt x="28" y="9"/>
                  </a:lnTo>
                  <a:lnTo>
                    <a:pt x="26" y="7"/>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73" name="Freeform 272"/>
            <p:cNvSpPr>
              <a:spLocks/>
            </p:cNvSpPr>
            <p:nvPr/>
          </p:nvSpPr>
          <p:spPr bwMode="auto">
            <a:xfrm>
              <a:off x="2560" y="1229"/>
              <a:ext cx="20" cy="22"/>
            </a:xfrm>
            <a:custGeom>
              <a:avLst/>
              <a:gdLst>
                <a:gd name="T0" fmla="*/ 9 w 20"/>
                <a:gd name="T1" fmla="*/ 0 h 22"/>
                <a:gd name="T2" fmla="*/ 0 w 20"/>
                <a:gd name="T3" fmla="*/ 4 h 22"/>
                <a:gd name="T4" fmla="*/ 7 w 20"/>
                <a:gd name="T5" fmla="*/ 19 h 22"/>
                <a:gd name="T6" fmla="*/ 14 w 20"/>
                <a:gd name="T7" fmla="*/ 21 h 22"/>
                <a:gd name="T8" fmla="*/ 19 w 20"/>
                <a:gd name="T9" fmla="*/ 19 h 22"/>
                <a:gd name="T10" fmla="*/ 9 w 20"/>
                <a:gd name="T11" fmla="*/ 0 h 22"/>
              </a:gdLst>
              <a:ahLst/>
              <a:cxnLst>
                <a:cxn ang="0">
                  <a:pos x="T0" y="T1"/>
                </a:cxn>
                <a:cxn ang="0">
                  <a:pos x="T2" y="T3"/>
                </a:cxn>
                <a:cxn ang="0">
                  <a:pos x="T4" y="T5"/>
                </a:cxn>
                <a:cxn ang="0">
                  <a:pos x="T6" y="T7"/>
                </a:cxn>
                <a:cxn ang="0">
                  <a:pos x="T8" y="T9"/>
                </a:cxn>
                <a:cxn ang="0">
                  <a:pos x="T10" y="T11"/>
                </a:cxn>
              </a:cxnLst>
              <a:rect l="0" t="0" r="r" b="b"/>
              <a:pathLst>
                <a:path w="20" h="22">
                  <a:moveTo>
                    <a:pt x="9" y="0"/>
                  </a:moveTo>
                  <a:lnTo>
                    <a:pt x="0" y="4"/>
                  </a:lnTo>
                  <a:lnTo>
                    <a:pt x="7" y="19"/>
                  </a:lnTo>
                  <a:lnTo>
                    <a:pt x="14" y="21"/>
                  </a:lnTo>
                  <a:lnTo>
                    <a:pt x="19" y="19"/>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74" name="Freeform 273"/>
            <p:cNvSpPr>
              <a:spLocks/>
            </p:cNvSpPr>
            <p:nvPr/>
          </p:nvSpPr>
          <p:spPr bwMode="auto">
            <a:xfrm>
              <a:off x="2551" y="1241"/>
              <a:ext cx="24" cy="20"/>
            </a:xfrm>
            <a:custGeom>
              <a:avLst/>
              <a:gdLst>
                <a:gd name="T0" fmla="*/ 19 w 24"/>
                <a:gd name="T1" fmla="*/ 0 h 20"/>
                <a:gd name="T2" fmla="*/ 0 w 24"/>
                <a:gd name="T3" fmla="*/ 7 h 20"/>
                <a:gd name="T4" fmla="*/ 2 w 24"/>
                <a:gd name="T5" fmla="*/ 16 h 20"/>
                <a:gd name="T6" fmla="*/ 23 w 24"/>
                <a:gd name="T7" fmla="*/ 9 h 20"/>
                <a:gd name="T8" fmla="*/ 19 w 24"/>
                <a:gd name="T9" fmla="*/ 0 h 20"/>
              </a:gdLst>
              <a:ahLst/>
              <a:cxnLst>
                <a:cxn ang="0">
                  <a:pos x="T0" y="T1"/>
                </a:cxn>
                <a:cxn ang="0">
                  <a:pos x="T2" y="T3"/>
                </a:cxn>
                <a:cxn ang="0">
                  <a:pos x="T4" y="T5"/>
                </a:cxn>
                <a:cxn ang="0">
                  <a:pos x="T6" y="T7"/>
                </a:cxn>
                <a:cxn ang="0">
                  <a:pos x="T8" y="T9"/>
                </a:cxn>
              </a:cxnLst>
              <a:rect l="0" t="0" r="r" b="b"/>
              <a:pathLst>
                <a:path w="24" h="20">
                  <a:moveTo>
                    <a:pt x="19" y="0"/>
                  </a:moveTo>
                  <a:lnTo>
                    <a:pt x="0" y="7"/>
                  </a:lnTo>
                  <a:lnTo>
                    <a:pt x="2" y="16"/>
                  </a:lnTo>
                  <a:lnTo>
                    <a:pt x="23" y="9"/>
                  </a:lnTo>
                  <a:lnTo>
                    <a:pt x="1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75" name="Freeform 274"/>
            <p:cNvSpPr>
              <a:spLocks/>
            </p:cNvSpPr>
            <p:nvPr/>
          </p:nvSpPr>
          <p:spPr bwMode="auto">
            <a:xfrm>
              <a:off x="4339" y="1225"/>
              <a:ext cx="31" cy="28"/>
            </a:xfrm>
            <a:custGeom>
              <a:avLst/>
              <a:gdLst>
                <a:gd name="T0" fmla="*/ 7 w 31"/>
                <a:gd name="T1" fmla="*/ 0 h 28"/>
                <a:gd name="T2" fmla="*/ 0 w 31"/>
                <a:gd name="T3" fmla="*/ 4 h 28"/>
                <a:gd name="T4" fmla="*/ 0 w 31"/>
                <a:gd name="T5" fmla="*/ 26 h 28"/>
                <a:gd name="T6" fmla="*/ 14 w 31"/>
                <a:gd name="T7" fmla="*/ 28 h 28"/>
                <a:gd name="T8" fmla="*/ 31 w 31"/>
                <a:gd name="T9" fmla="*/ 21 h 28"/>
                <a:gd name="T10" fmla="*/ 28 w 31"/>
                <a:gd name="T11" fmla="*/ 7 h 28"/>
                <a:gd name="T12" fmla="*/ 7 w 31"/>
                <a:gd name="T13" fmla="*/ 0 h 28"/>
              </a:gdLst>
              <a:ahLst/>
              <a:cxnLst>
                <a:cxn ang="0">
                  <a:pos x="T0" y="T1"/>
                </a:cxn>
                <a:cxn ang="0">
                  <a:pos x="T2" y="T3"/>
                </a:cxn>
                <a:cxn ang="0">
                  <a:pos x="T4" y="T5"/>
                </a:cxn>
                <a:cxn ang="0">
                  <a:pos x="T6" y="T7"/>
                </a:cxn>
                <a:cxn ang="0">
                  <a:pos x="T8" y="T9"/>
                </a:cxn>
                <a:cxn ang="0">
                  <a:pos x="T10" y="T11"/>
                </a:cxn>
                <a:cxn ang="0">
                  <a:pos x="T12" y="T13"/>
                </a:cxn>
              </a:cxnLst>
              <a:rect l="0" t="0" r="r" b="b"/>
              <a:pathLst>
                <a:path w="31" h="28">
                  <a:moveTo>
                    <a:pt x="7" y="0"/>
                  </a:moveTo>
                  <a:lnTo>
                    <a:pt x="0" y="4"/>
                  </a:lnTo>
                  <a:lnTo>
                    <a:pt x="0" y="26"/>
                  </a:lnTo>
                  <a:lnTo>
                    <a:pt x="14" y="28"/>
                  </a:lnTo>
                  <a:lnTo>
                    <a:pt x="31" y="21"/>
                  </a:lnTo>
                  <a:lnTo>
                    <a:pt x="28" y="7"/>
                  </a:lnTo>
                  <a:lnTo>
                    <a:pt x="7" y="0"/>
                  </a:lnTo>
                </a:path>
              </a:pathLst>
            </a:custGeom>
            <a:solidFill>
              <a:srgbClr val="545454"/>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76" name="Freeform 275"/>
            <p:cNvSpPr>
              <a:spLocks/>
            </p:cNvSpPr>
            <p:nvPr/>
          </p:nvSpPr>
          <p:spPr bwMode="auto">
            <a:xfrm>
              <a:off x="4334" y="1246"/>
              <a:ext cx="20" cy="20"/>
            </a:xfrm>
            <a:custGeom>
              <a:avLst/>
              <a:gdLst>
                <a:gd name="T0" fmla="*/ 4 w 20"/>
                <a:gd name="T1" fmla="*/ 0 h 20"/>
                <a:gd name="T2" fmla="*/ 0 w 20"/>
                <a:gd name="T3" fmla="*/ 4 h 20"/>
                <a:gd name="T4" fmla="*/ 0 w 20"/>
                <a:gd name="T5" fmla="*/ 9 h 20"/>
                <a:gd name="T6" fmla="*/ 19 w 20"/>
                <a:gd name="T7" fmla="*/ 11 h 20"/>
                <a:gd name="T8" fmla="*/ 19 w 20"/>
                <a:gd name="T9" fmla="*/ 2 h 20"/>
                <a:gd name="T10" fmla="*/ 4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4" y="0"/>
                  </a:moveTo>
                  <a:lnTo>
                    <a:pt x="0" y="4"/>
                  </a:lnTo>
                  <a:lnTo>
                    <a:pt x="0" y="9"/>
                  </a:lnTo>
                  <a:lnTo>
                    <a:pt x="19" y="11"/>
                  </a:lnTo>
                  <a:lnTo>
                    <a:pt x="19" y="2"/>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77" name="Freeform 276"/>
            <p:cNvSpPr>
              <a:spLocks/>
            </p:cNvSpPr>
            <p:nvPr/>
          </p:nvSpPr>
          <p:spPr bwMode="auto">
            <a:xfrm>
              <a:off x="4334" y="1225"/>
              <a:ext cx="20" cy="26"/>
            </a:xfrm>
            <a:custGeom>
              <a:avLst/>
              <a:gdLst>
                <a:gd name="T0" fmla="*/ 2 w 20"/>
                <a:gd name="T1" fmla="*/ 0 h 26"/>
                <a:gd name="T2" fmla="*/ 0 w 20"/>
                <a:gd name="T3" fmla="*/ 2 h 26"/>
                <a:gd name="T4" fmla="*/ 0 w 20"/>
                <a:gd name="T5" fmla="*/ 26 h 26"/>
                <a:gd name="T6" fmla="*/ 9 w 20"/>
                <a:gd name="T7" fmla="*/ 26 h 26"/>
                <a:gd name="T8" fmla="*/ 9 w 20"/>
                <a:gd name="T9" fmla="*/ 4 h 26"/>
                <a:gd name="T10" fmla="*/ 2 w 20"/>
                <a:gd name="T11" fmla="*/ 0 h 26"/>
              </a:gdLst>
              <a:ahLst/>
              <a:cxnLst>
                <a:cxn ang="0">
                  <a:pos x="T0" y="T1"/>
                </a:cxn>
                <a:cxn ang="0">
                  <a:pos x="T2" y="T3"/>
                </a:cxn>
                <a:cxn ang="0">
                  <a:pos x="T4" y="T5"/>
                </a:cxn>
                <a:cxn ang="0">
                  <a:pos x="T6" y="T7"/>
                </a:cxn>
                <a:cxn ang="0">
                  <a:pos x="T8" y="T9"/>
                </a:cxn>
                <a:cxn ang="0">
                  <a:pos x="T10" y="T11"/>
                </a:cxn>
              </a:cxnLst>
              <a:rect l="0" t="0" r="r" b="b"/>
              <a:pathLst>
                <a:path w="20" h="26">
                  <a:moveTo>
                    <a:pt x="2" y="0"/>
                  </a:moveTo>
                  <a:lnTo>
                    <a:pt x="0" y="2"/>
                  </a:lnTo>
                  <a:lnTo>
                    <a:pt x="0" y="26"/>
                  </a:lnTo>
                  <a:lnTo>
                    <a:pt x="9" y="26"/>
                  </a:lnTo>
                  <a:lnTo>
                    <a:pt x="9" y="4"/>
                  </a:lnTo>
                  <a:lnTo>
                    <a:pt x="2"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78" name="Freeform 277"/>
            <p:cNvSpPr>
              <a:spLocks/>
            </p:cNvSpPr>
            <p:nvPr/>
          </p:nvSpPr>
          <p:spPr bwMode="auto">
            <a:xfrm>
              <a:off x="4336" y="1220"/>
              <a:ext cx="20" cy="20"/>
            </a:xfrm>
            <a:custGeom>
              <a:avLst/>
              <a:gdLst>
                <a:gd name="T0" fmla="*/ 11 w 20"/>
                <a:gd name="T1" fmla="*/ 0 h 20"/>
                <a:gd name="T2" fmla="*/ 9 w 20"/>
                <a:gd name="T3" fmla="*/ 0 h 20"/>
                <a:gd name="T4" fmla="*/ 0 w 20"/>
                <a:gd name="T5" fmla="*/ 4 h 20"/>
                <a:gd name="T6" fmla="*/ 4 w 20"/>
                <a:gd name="T7" fmla="*/ 14 h 20"/>
                <a:gd name="T8" fmla="*/ 11 w 20"/>
                <a:gd name="T9" fmla="*/ 9 h 20"/>
                <a:gd name="T10" fmla="*/ 11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11" y="0"/>
                  </a:moveTo>
                  <a:lnTo>
                    <a:pt x="9" y="0"/>
                  </a:lnTo>
                  <a:lnTo>
                    <a:pt x="0" y="4"/>
                  </a:lnTo>
                  <a:lnTo>
                    <a:pt x="4" y="14"/>
                  </a:lnTo>
                  <a:lnTo>
                    <a:pt x="11" y="9"/>
                  </a:lnTo>
                  <a:lnTo>
                    <a:pt x="11"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79" name="Freeform 278"/>
            <p:cNvSpPr>
              <a:spLocks/>
            </p:cNvSpPr>
            <p:nvPr/>
          </p:nvSpPr>
          <p:spPr bwMode="auto">
            <a:xfrm>
              <a:off x="4343" y="1220"/>
              <a:ext cx="29" cy="20"/>
            </a:xfrm>
            <a:custGeom>
              <a:avLst/>
              <a:gdLst>
                <a:gd name="T0" fmla="*/ 4 w 29"/>
                <a:gd name="T1" fmla="*/ 0 h 20"/>
                <a:gd name="T2" fmla="*/ 0 w 29"/>
                <a:gd name="T3" fmla="*/ 9 h 20"/>
                <a:gd name="T4" fmla="*/ 21 w 29"/>
                <a:gd name="T5" fmla="*/ 16 h 20"/>
                <a:gd name="T6" fmla="*/ 28 w 29"/>
                <a:gd name="T7" fmla="*/ 12 h 20"/>
                <a:gd name="T8" fmla="*/ 28 w 29"/>
                <a:gd name="T9" fmla="*/ 7 h 20"/>
                <a:gd name="T10" fmla="*/ 4 w 29"/>
                <a:gd name="T11" fmla="*/ 0 h 20"/>
              </a:gdLst>
              <a:ahLst/>
              <a:cxnLst>
                <a:cxn ang="0">
                  <a:pos x="T0" y="T1"/>
                </a:cxn>
                <a:cxn ang="0">
                  <a:pos x="T2" y="T3"/>
                </a:cxn>
                <a:cxn ang="0">
                  <a:pos x="T4" y="T5"/>
                </a:cxn>
                <a:cxn ang="0">
                  <a:pos x="T6" y="T7"/>
                </a:cxn>
                <a:cxn ang="0">
                  <a:pos x="T8" y="T9"/>
                </a:cxn>
                <a:cxn ang="0">
                  <a:pos x="T10" y="T11"/>
                </a:cxn>
              </a:cxnLst>
              <a:rect l="0" t="0" r="r" b="b"/>
              <a:pathLst>
                <a:path w="29" h="20">
                  <a:moveTo>
                    <a:pt x="4" y="0"/>
                  </a:moveTo>
                  <a:lnTo>
                    <a:pt x="0" y="9"/>
                  </a:lnTo>
                  <a:lnTo>
                    <a:pt x="21" y="16"/>
                  </a:lnTo>
                  <a:lnTo>
                    <a:pt x="28" y="12"/>
                  </a:lnTo>
                  <a:lnTo>
                    <a:pt x="28" y="7"/>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80" name="Freeform 279"/>
            <p:cNvSpPr>
              <a:spLocks/>
            </p:cNvSpPr>
            <p:nvPr/>
          </p:nvSpPr>
          <p:spPr bwMode="auto">
            <a:xfrm>
              <a:off x="4363" y="1232"/>
              <a:ext cx="20" cy="20"/>
            </a:xfrm>
            <a:custGeom>
              <a:avLst/>
              <a:gdLst>
                <a:gd name="T0" fmla="*/ 9 w 20"/>
                <a:gd name="T1" fmla="*/ 0 h 20"/>
                <a:gd name="T2" fmla="*/ 0 w 20"/>
                <a:gd name="T3" fmla="*/ 0 h 20"/>
                <a:gd name="T4" fmla="*/ 2 w 20"/>
                <a:gd name="T5" fmla="*/ 14 h 20"/>
                <a:gd name="T6" fmla="*/ 9 w 20"/>
                <a:gd name="T7" fmla="*/ 19 h 20"/>
                <a:gd name="T8" fmla="*/ 11 w 20"/>
                <a:gd name="T9" fmla="*/ 16 h 20"/>
                <a:gd name="T10" fmla="*/ 9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9" y="0"/>
                  </a:moveTo>
                  <a:lnTo>
                    <a:pt x="0" y="0"/>
                  </a:lnTo>
                  <a:lnTo>
                    <a:pt x="2" y="14"/>
                  </a:lnTo>
                  <a:lnTo>
                    <a:pt x="9" y="19"/>
                  </a:lnTo>
                  <a:lnTo>
                    <a:pt x="11" y="16"/>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81" name="Freeform 280"/>
            <p:cNvSpPr>
              <a:spLocks/>
            </p:cNvSpPr>
            <p:nvPr/>
          </p:nvSpPr>
          <p:spPr bwMode="auto">
            <a:xfrm>
              <a:off x="4351" y="1241"/>
              <a:ext cx="21" cy="20"/>
            </a:xfrm>
            <a:custGeom>
              <a:avLst/>
              <a:gdLst>
                <a:gd name="T0" fmla="*/ 16 w 21"/>
                <a:gd name="T1" fmla="*/ 0 h 20"/>
                <a:gd name="T2" fmla="*/ 0 w 21"/>
                <a:gd name="T3" fmla="*/ 7 h 20"/>
                <a:gd name="T4" fmla="*/ 2 w 21"/>
                <a:gd name="T5" fmla="*/ 16 h 20"/>
                <a:gd name="T6" fmla="*/ 21 w 21"/>
                <a:gd name="T7" fmla="*/ 9 h 20"/>
                <a:gd name="T8" fmla="*/ 16 w 21"/>
                <a:gd name="T9" fmla="*/ 0 h 20"/>
              </a:gdLst>
              <a:ahLst/>
              <a:cxnLst>
                <a:cxn ang="0">
                  <a:pos x="T0" y="T1"/>
                </a:cxn>
                <a:cxn ang="0">
                  <a:pos x="T2" y="T3"/>
                </a:cxn>
                <a:cxn ang="0">
                  <a:pos x="T4" y="T5"/>
                </a:cxn>
                <a:cxn ang="0">
                  <a:pos x="T6" y="T7"/>
                </a:cxn>
                <a:cxn ang="0">
                  <a:pos x="T8" y="T9"/>
                </a:cxn>
              </a:cxnLst>
              <a:rect l="0" t="0" r="r" b="b"/>
              <a:pathLst>
                <a:path w="21" h="20">
                  <a:moveTo>
                    <a:pt x="16" y="0"/>
                  </a:moveTo>
                  <a:lnTo>
                    <a:pt x="0" y="7"/>
                  </a:lnTo>
                  <a:lnTo>
                    <a:pt x="2" y="16"/>
                  </a:lnTo>
                  <a:lnTo>
                    <a:pt x="21" y="9"/>
                  </a:lnTo>
                  <a:lnTo>
                    <a:pt x="16"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nvGrpSpPr>
            <p:cNvPr id="282" name="Group 281"/>
            <p:cNvGrpSpPr>
              <a:grpSpLocks/>
            </p:cNvGrpSpPr>
            <p:nvPr/>
          </p:nvGrpSpPr>
          <p:grpSpPr bwMode="auto">
            <a:xfrm>
              <a:off x="2551" y="1116"/>
              <a:ext cx="43" cy="34"/>
              <a:chOff x="2551" y="1116"/>
              <a:chExt cx="43" cy="34"/>
            </a:xfrm>
          </p:grpSpPr>
          <p:sp>
            <p:nvSpPr>
              <p:cNvPr id="838" name="Freeform 837"/>
              <p:cNvSpPr>
                <a:spLocks/>
              </p:cNvSpPr>
              <p:nvPr/>
            </p:nvSpPr>
            <p:spPr bwMode="auto">
              <a:xfrm>
                <a:off x="2551" y="1116"/>
                <a:ext cx="43" cy="34"/>
              </a:xfrm>
              <a:custGeom>
                <a:avLst/>
                <a:gdLst>
                  <a:gd name="T0" fmla="*/ 4 w 43"/>
                  <a:gd name="T1" fmla="*/ 4 h 34"/>
                  <a:gd name="T2" fmla="*/ 0 w 43"/>
                  <a:gd name="T3" fmla="*/ 16 h 34"/>
                  <a:gd name="T4" fmla="*/ 0 w 43"/>
                  <a:gd name="T5" fmla="*/ 31 h 34"/>
                  <a:gd name="T6" fmla="*/ 19 w 43"/>
                  <a:gd name="T7" fmla="*/ 33 h 34"/>
                  <a:gd name="T8" fmla="*/ 40 w 43"/>
                  <a:gd name="T9" fmla="*/ 23 h 34"/>
                  <a:gd name="T10" fmla="*/ 43 w 43"/>
                  <a:gd name="T11" fmla="*/ 21 h 34"/>
                  <a:gd name="T12" fmla="*/ 36 w 43"/>
                  <a:gd name="T13" fmla="*/ 12 h 34"/>
                  <a:gd name="T14" fmla="*/ 31 w 43"/>
                  <a:gd name="T15" fmla="*/ 7 h 34"/>
                  <a:gd name="T16" fmla="*/ 4 w 43"/>
                  <a:gd name="T17" fmla="*/ 7 h 34"/>
                  <a:gd name="T18" fmla="*/ 4 w 43"/>
                  <a:gd name="T19" fmla="*/ 4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3" h="34">
                    <a:moveTo>
                      <a:pt x="4" y="4"/>
                    </a:moveTo>
                    <a:lnTo>
                      <a:pt x="0" y="16"/>
                    </a:lnTo>
                    <a:lnTo>
                      <a:pt x="0" y="31"/>
                    </a:lnTo>
                    <a:lnTo>
                      <a:pt x="19" y="33"/>
                    </a:lnTo>
                    <a:lnTo>
                      <a:pt x="40" y="23"/>
                    </a:lnTo>
                    <a:lnTo>
                      <a:pt x="43" y="21"/>
                    </a:lnTo>
                    <a:lnTo>
                      <a:pt x="36" y="12"/>
                    </a:lnTo>
                    <a:lnTo>
                      <a:pt x="31" y="7"/>
                    </a:lnTo>
                    <a:lnTo>
                      <a:pt x="4" y="7"/>
                    </a:lnTo>
                    <a:lnTo>
                      <a:pt x="4" y="4"/>
                    </a:lnTo>
                  </a:path>
                </a:pathLst>
              </a:custGeom>
              <a:solidFill>
                <a:srgbClr val="545454"/>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839" name="Freeform 838"/>
              <p:cNvSpPr>
                <a:spLocks/>
              </p:cNvSpPr>
              <p:nvPr/>
            </p:nvSpPr>
            <p:spPr bwMode="auto">
              <a:xfrm>
                <a:off x="2551" y="1116"/>
                <a:ext cx="43" cy="34"/>
              </a:xfrm>
              <a:custGeom>
                <a:avLst/>
                <a:gdLst>
                  <a:gd name="T0" fmla="*/ 23 w 43"/>
                  <a:gd name="T1" fmla="*/ 0 h 34"/>
                  <a:gd name="T2" fmla="*/ 9 w 43"/>
                  <a:gd name="T3" fmla="*/ 2 h 34"/>
                  <a:gd name="T4" fmla="*/ 4 w 43"/>
                  <a:gd name="T5" fmla="*/ 7 h 34"/>
                  <a:gd name="T6" fmla="*/ 31 w 43"/>
                  <a:gd name="T7" fmla="*/ 7 h 34"/>
                  <a:gd name="T8" fmla="*/ 23 w 43"/>
                  <a:gd name="T9" fmla="*/ 0 h 34"/>
                </a:gdLst>
                <a:ahLst/>
                <a:cxnLst>
                  <a:cxn ang="0">
                    <a:pos x="T0" y="T1"/>
                  </a:cxn>
                  <a:cxn ang="0">
                    <a:pos x="T2" y="T3"/>
                  </a:cxn>
                  <a:cxn ang="0">
                    <a:pos x="T4" y="T5"/>
                  </a:cxn>
                  <a:cxn ang="0">
                    <a:pos x="T6" y="T7"/>
                  </a:cxn>
                  <a:cxn ang="0">
                    <a:pos x="T8" y="T9"/>
                  </a:cxn>
                </a:cxnLst>
                <a:rect l="0" t="0" r="r" b="b"/>
                <a:pathLst>
                  <a:path w="43" h="34">
                    <a:moveTo>
                      <a:pt x="23" y="0"/>
                    </a:moveTo>
                    <a:lnTo>
                      <a:pt x="9" y="2"/>
                    </a:lnTo>
                    <a:lnTo>
                      <a:pt x="4" y="7"/>
                    </a:lnTo>
                    <a:lnTo>
                      <a:pt x="31" y="7"/>
                    </a:lnTo>
                    <a:lnTo>
                      <a:pt x="23" y="0"/>
                    </a:lnTo>
                  </a:path>
                </a:pathLst>
              </a:custGeom>
              <a:solidFill>
                <a:srgbClr val="545454"/>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sp>
          <p:nvSpPr>
            <p:cNvPr id="283" name="Freeform 282"/>
            <p:cNvSpPr>
              <a:spLocks/>
            </p:cNvSpPr>
            <p:nvPr/>
          </p:nvSpPr>
          <p:spPr bwMode="auto">
            <a:xfrm>
              <a:off x="2546" y="1143"/>
              <a:ext cx="24" cy="20"/>
            </a:xfrm>
            <a:custGeom>
              <a:avLst/>
              <a:gdLst>
                <a:gd name="T0" fmla="*/ 4 w 24"/>
                <a:gd name="T1" fmla="*/ 0 h 20"/>
                <a:gd name="T2" fmla="*/ 0 w 24"/>
                <a:gd name="T3" fmla="*/ 4 h 20"/>
                <a:gd name="T4" fmla="*/ 0 w 24"/>
                <a:gd name="T5" fmla="*/ 9 h 20"/>
                <a:gd name="T6" fmla="*/ 23 w 24"/>
                <a:gd name="T7" fmla="*/ 12 h 20"/>
                <a:gd name="T8" fmla="*/ 23 w 24"/>
                <a:gd name="T9" fmla="*/ 2 h 20"/>
                <a:gd name="T10" fmla="*/ 4 w 24"/>
                <a:gd name="T11" fmla="*/ 0 h 20"/>
              </a:gdLst>
              <a:ahLst/>
              <a:cxnLst>
                <a:cxn ang="0">
                  <a:pos x="T0" y="T1"/>
                </a:cxn>
                <a:cxn ang="0">
                  <a:pos x="T2" y="T3"/>
                </a:cxn>
                <a:cxn ang="0">
                  <a:pos x="T4" y="T5"/>
                </a:cxn>
                <a:cxn ang="0">
                  <a:pos x="T6" y="T7"/>
                </a:cxn>
                <a:cxn ang="0">
                  <a:pos x="T8" y="T9"/>
                </a:cxn>
                <a:cxn ang="0">
                  <a:pos x="T10" y="T11"/>
                </a:cxn>
              </a:cxnLst>
              <a:rect l="0" t="0" r="r" b="b"/>
              <a:pathLst>
                <a:path w="24" h="20">
                  <a:moveTo>
                    <a:pt x="4" y="0"/>
                  </a:moveTo>
                  <a:lnTo>
                    <a:pt x="0" y="4"/>
                  </a:lnTo>
                  <a:lnTo>
                    <a:pt x="0" y="9"/>
                  </a:lnTo>
                  <a:lnTo>
                    <a:pt x="23" y="12"/>
                  </a:lnTo>
                  <a:lnTo>
                    <a:pt x="23" y="2"/>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84" name="Freeform 283"/>
            <p:cNvSpPr>
              <a:spLocks/>
            </p:cNvSpPr>
            <p:nvPr/>
          </p:nvSpPr>
          <p:spPr bwMode="auto">
            <a:xfrm>
              <a:off x="2546" y="1131"/>
              <a:ext cx="20" cy="20"/>
            </a:xfrm>
            <a:custGeom>
              <a:avLst/>
              <a:gdLst>
                <a:gd name="T0" fmla="*/ 0 w 20"/>
                <a:gd name="T1" fmla="*/ 0 h 20"/>
                <a:gd name="T2" fmla="*/ 0 w 20"/>
                <a:gd name="T3" fmla="*/ 16 h 20"/>
                <a:gd name="T4" fmla="*/ 9 w 20"/>
                <a:gd name="T5" fmla="*/ 16 h 20"/>
                <a:gd name="T6" fmla="*/ 9 w 20"/>
                <a:gd name="T7" fmla="*/ 2 h 20"/>
                <a:gd name="T8" fmla="*/ 0 w 20"/>
                <a:gd name="T9" fmla="*/ 0 h 20"/>
              </a:gdLst>
              <a:ahLst/>
              <a:cxnLst>
                <a:cxn ang="0">
                  <a:pos x="T0" y="T1"/>
                </a:cxn>
                <a:cxn ang="0">
                  <a:pos x="T2" y="T3"/>
                </a:cxn>
                <a:cxn ang="0">
                  <a:pos x="T4" y="T5"/>
                </a:cxn>
                <a:cxn ang="0">
                  <a:pos x="T6" y="T7"/>
                </a:cxn>
                <a:cxn ang="0">
                  <a:pos x="T8" y="T9"/>
                </a:cxn>
              </a:cxnLst>
              <a:rect l="0" t="0" r="r" b="b"/>
              <a:pathLst>
                <a:path w="20" h="20">
                  <a:moveTo>
                    <a:pt x="0" y="0"/>
                  </a:moveTo>
                  <a:lnTo>
                    <a:pt x="0" y="16"/>
                  </a:lnTo>
                  <a:lnTo>
                    <a:pt x="9" y="16"/>
                  </a:lnTo>
                  <a:lnTo>
                    <a:pt x="9" y="2"/>
                  </a:lnTo>
                  <a:lnTo>
                    <a:pt x="0"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85" name="Freeform 284"/>
            <p:cNvSpPr>
              <a:spLocks/>
            </p:cNvSpPr>
            <p:nvPr/>
          </p:nvSpPr>
          <p:spPr bwMode="auto">
            <a:xfrm>
              <a:off x="2546" y="1114"/>
              <a:ext cx="20" cy="22"/>
            </a:xfrm>
            <a:custGeom>
              <a:avLst/>
              <a:gdLst>
                <a:gd name="T0" fmla="*/ 7 w 20"/>
                <a:gd name="T1" fmla="*/ 0 h 22"/>
                <a:gd name="T2" fmla="*/ 0 w 20"/>
                <a:gd name="T3" fmla="*/ 16 h 22"/>
                <a:gd name="T4" fmla="*/ 9 w 20"/>
                <a:gd name="T5" fmla="*/ 21 h 22"/>
                <a:gd name="T6" fmla="*/ 14 w 20"/>
                <a:gd name="T7" fmla="*/ 9 h 22"/>
                <a:gd name="T8" fmla="*/ 14 w 20"/>
                <a:gd name="T9" fmla="*/ 2 h 22"/>
                <a:gd name="T10" fmla="*/ 7 w 20"/>
                <a:gd name="T11" fmla="*/ 0 h 22"/>
              </a:gdLst>
              <a:ahLst/>
              <a:cxnLst>
                <a:cxn ang="0">
                  <a:pos x="T0" y="T1"/>
                </a:cxn>
                <a:cxn ang="0">
                  <a:pos x="T2" y="T3"/>
                </a:cxn>
                <a:cxn ang="0">
                  <a:pos x="T4" y="T5"/>
                </a:cxn>
                <a:cxn ang="0">
                  <a:pos x="T6" y="T7"/>
                </a:cxn>
                <a:cxn ang="0">
                  <a:pos x="T8" y="T9"/>
                </a:cxn>
                <a:cxn ang="0">
                  <a:pos x="T10" y="T11"/>
                </a:cxn>
              </a:cxnLst>
              <a:rect l="0" t="0" r="r" b="b"/>
              <a:pathLst>
                <a:path w="20" h="22">
                  <a:moveTo>
                    <a:pt x="7" y="0"/>
                  </a:moveTo>
                  <a:lnTo>
                    <a:pt x="0" y="16"/>
                  </a:lnTo>
                  <a:lnTo>
                    <a:pt x="9" y="21"/>
                  </a:lnTo>
                  <a:lnTo>
                    <a:pt x="14" y="9"/>
                  </a:lnTo>
                  <a:lnTo>
                    <a:pt x="14" y="2"/>
                  </a:lnTo>
                  <a:lnTo>
                    <a:pt x="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86" name="Freeform 285"/>
            <p:cNvSpPr>
              <a:spLocks/>
            </p:cNvSpPr>
            <p:nvPr/>
          </p:nvSpPr>
          <p:spPr bwMode="auto">
            <a:xfrm>
              <a:off x="2551" y="1121"/>
              <a:ext cx="20" cy="20"/>
            </a:xfrm>
            <a:custGeom>
              <a:avLst/>
              <a:gdLst>
                <a:gd name="T0" fmla="*/ 9 w 20"/>
                <a:gd name="T1" fmla="*/ 0 h 20"/>
                <a:gd name="T2" fmla="*/ 0 w 20"/>
                <a:gd name="T3" fmla="*/ 0 h 20"/>
                <a:gd name="T4" fmla="*/ 0 w 20"/>
                <a:gd name="T5" fmla="*/ 7 h 20"/>
                <a:gd name="T6" fmla="*/ 4 w 20"/>
                <a:gd name="T7" fmla="*/ 9 h 20"/>
                <a:gd name="T8" fmla="*/ 7 w 20"/>
                <a:gd name="T9" fmla="*/ 4 h 20"/>
                <a:gd name="T10" fmla="*/ 9 w 20"/>
                <a:gd name="T11" fmla="*/ 2 h 20"/>
                <a:gd name="T12" fmla="*/ 9 w 20"/>
                <a:gd name="T13" fmla="*/ 0 h 20"/>
              </a:gdLst>
              <a:ahLst/>
              <a:cxnLst>
                <a:cxn ang="0">
                  <a:pos x="T0" y="T1"/>
                </a:cxn>
                <a:cxn ang="0">
                  <a:pos x="T2" y="T3"/>
                </a:cxn>
                <a:cxn ang="0">
                  <a:pos x="T4" y="T5"/>
                </a:cxn>
                <a:cxn ang="0">
                  <a:pos x="T6" y="T7"/>
                </a:cxn>
                <a:cxn ang="0">
                  <a:pos x="T8" y="T9"/>
                </a:cxn>
                <a:cxn ang="0">
                  <a:pos x="T10" y="T11"/>
                </a:cxn>
                <a:cxn ang="0">
                  <a:pos x="T12" y="T13"/>
                </a:cxn>
              </a:cxnLst>
              <a:rect l="0" t="0" r="r" b="b"/>
              <a:pathLst>
                <a:path w="20" h="20">
                  <a:moveTo>
                    <a:pt x="9" y="0"/>
                  </a:moveTo>
                  <a:lnTo>
                    <a:pt x="0" y="0"/>
                  </a:lnTo>
                  <a:lnTo>
                    <a:pt x="0" y="7"/>
                  </a:lnTo>
                  <a:lnTo>
                    <a:pt x="4" y="9"/>
                  </a:lnTo>
                  <a:lnTo>
                    <a:pt x="7" y="4"/>
                  </a:lnTo>
                  <a:lnTo>
                    <a:pt x="9" y="2"/>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87" name="Freeform 286"/>
            <p:cNvSpPr>
              <a:spLocks/>
            </p:cNvSpPr>
            <p:nvPr/>
          </p:nvSpPr>
          <p:spPr bwMode="auto">
            <a:xfrm>
              <a:off x="2553" y="1114"/>
              <a:ext cx="20" cy="20"/>
            </a:xfrm>
            <a:custGeom>
              <a:avLst/>
              <a:gdLst>
                <a:gd name="T0" fmla="*/ 7 w 20"/>
                <a:gd name="T1" fmla="*/ 0 h 20"/>
                <a:gd name="T2" fmla="*/ 4 w 20"/>
                <a:gd name="T3" fmla="*/ 0 h 20"/>
                <a:gd name="T4" fmla="*/ 0 w 20"/>
                <a:gd name="T5" fmla="*/ 7 h 20"/>
                <a:gd name="T6" fmla="*/ 4 w 20"/>
                <a:gd name="T7" fmla="*/ 12 h 20"/>
                <a:gd name="T8" fmla="*/ 9 w 20"/>
                <a:gd name="T9" fmla="*/ 7 h 20"/>
                <a:gd name="T10" fmla="*/ 7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7" y="0"/>
                  </a:moveTo>
                  <a:lnTo>
                    <a:pt x="4" y="0"/>
                  </a:lnTo>
                  <a:lnTo>
                    <a:pt x="0" y="7"/>
                  </a:lnTo>
                  <a:lnTo>
                    <a:pt x="4" y="12"/>
                  </a:lnTo>
                  <a:lnTo>
                    <a:pt x="9" y="7"/>
                  </a:lnTo>
                  <a:lnTo>
                    <a:pt x="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88" name="Freeform 287"/>
            <p:cNvSpPr>
              <a:spLocks/>
            </p:cNvSpPr>
            <p:nvPr/>
          </p:nvSpPr>
          <p:spPr bwMode="auto">
            <a:xfrm>
              <a:off x="2560" y="1112"/>
              <a:ext cx="20" cy="20"/>
            </a:xfrm>
            <a:custGeom>
              <a:avLst/>
              <a:gdLst>
                <a:gd name="T0" fmla="*/ 16 w 20"/>
                <a:gd name="T1" fmla="*/ 0 h 20"/>
                <a:gd name="T2" fmla="*/ 0 w 20"/>
                <a:gd name="T3" fmla="*/ 2 h 20"/>
                <a:gd name="T4" fmla="*/ 0 w 20"/>
                <a:gd name="T5" fmla="*/ 12 h 20"/>
                <a:gd name="T6" fmla="*/ 14 w 20"/>
                <a:gd name="T7" fmla="*/ 9 h 20"/>
                <a:gd name="T8" fmla="*/ 16 w 20"/>
                <a:gd name="T9" fmla="*/ 2 h 20"/>
                <a:gd name="T10" fmla="*/ 16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16" y="0"/>
                  </a:moveTo>
                  <a:lnTo>
                    <a:pt x="0" y="2"/>
                  </a:lnTo>
                  <a:lnTo>
                    <a:pt x="0" y="12"/>
                  </a:lnTo>
                  <a:lnTo>
                    <a:pt x="14" y="9"/>
                  </a:lnTo>
                  <a:lnTo>
                    <a:pt x="16" y="2"/>
                  </a:lnTo>
                  <a:lnTo>
                    <a:pt x="16"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89" name="Freeform 288"/>
            <p:cNvSpPr>
              <a:spLocks/>
            </p:cNvSpPr>
            <p:nvPr/>
          </p:nvSpPr>
          <p:spPr bwMode="auto">
            <a:xfrm>
              <a:off x="2572" y="1114"/>
              <a:ext cx="20" cy="20"/>
            </a:xfrm>
            <a:custGeom>
              <a:avLst/>
              <a:gdLst>
                <a:gd name="T0" fmla="*/ 4 w 20"/>
                <a:gd name="T1" fmla="*/ 0 h 20"/>
                <a:gd name="T2" fmla="*/ 0 w 20"/>
                <a:gd name="T3" fmla="*/ 4 h 20"/>
                <a:gd name="T4" fmla="*/ 12 w 20"/>
                <a:gd name="T5" fmla="*/ 16 h 20"/>
                <a:gd name="T6" fmla="*/ 19 w 20"/>
                <a:gd name="T7" fmla="*/ 12 h 20"/>
                <a:gd name="T8" fmla="*/ 4 w 20"/>
                <a:gd name="T9" fmla="*/ 0 h 20"/>
              </a:gdLst>
              <a:ahLst/>
              <a:cxnLst>
                <a:cxn ang="0">
                  <a:pos x="T0" y="T1"/>
                </a:cxn>
                <a:cxn ang="0">
                  <a:pos x="T2" y="T3"/>
                </a:cxn>
                <a:cxn ang="0">
                  <a:pos x="T4" y="T5"/>
                </a:cxn>
                <a:cxn ang="0">
                  <a:pos x="T6" y="T7"/>
                </a:cxn>
                <a:cxn ang="0">
                  <a:pos x="T8" y="T9"/>
                </a:cxn>
              </a:cxnLst>
              <a:rect l="0" t="0" r="r" b="b"/>
              <a:pathLst>
                <a:path w="20" h="20">
                  <a:moveTo>
                    <a:pt x="4" y="0"/>
                  </a:moveTo>
                  <a:lnTo>
                    <a:pt x="0" y="4"/>
                  </a:lnTo>
                  <a:lnTo>
                    <a:pt x="12" y="16"/>
                  </a:lnTo>
                  <a:lnTo>
                    <a:pt x="19" y="12"/>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90" name="Freeform 289"/>
            <p:cNvSpPr>
              <a:spLocks/>
            </p:cNvSpPr>
            <p:nvPr/>
          </p:nvSpPr>
          <p:spPr bwMode="auto">
            <a:xfrm>
              <a:off x="2582" y="1126"/>
              <a:ext cx="20" cy="20"/>
            </a:xfrm>
            <a:custGeom>
              <a:avLst/>
              <a:gdLst>
                <a:gd name="T0" fmla="*/ 9 w 20"/>
                <a:gd name="T1" fmla="*/ 0 h 20"/>
                <a:gd name="T2" fmla="*/ 0 w 20"/>
                <a:gd name="T3" fmla="*/ 4 h 20"/>
                <a:gd name="T4" fmla="*/ 7 w 20"/>
                <a:gd name="T5" fmla="*/ 14 h 20"/>
                <a:gd name="T6" fmla="*/ 14 w 20"/>
                <a:gd name="T7" fmla="*/ 14 h 20"/>
                <a:gd name="T8" fmla="*/ 19 w 20"/>
                <a:gd name="T9" fmla="*/ 11 h 20"/>
                <a:gd name="T10" fmla="*/ 9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9" y="0"/>
                  </a:moveTo>
                  <a:lnTo>
                    <a:pt x="0" y="4"/>
                  </a:lnTo>
                  <a:lnTo>
                    <a:pt x="7" y="14"/>
                  </a:lnTo>
                  <a:lnTo>
                    <a:pt x="14" y="14"/>
                  </a:lnTo>
                  <a:lnTo>
                    <a:pt x="19" y="11"/>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91" name="Freeform 290"/>
            <p:cNvSpPr>
              <a:spLocks/>
            </p:cNvSpPr>
            <p:nvPr/>
          </p:nvSpPr>
          <p:spPr bwMode="auto">
            <a:xfrm>
              <a:off x="2589" y="1136"/>
              <a:ext cx="20" cy="20"/>
            </a:xfrm>
            <a:custGeom>
              <a:avLst/>
              <a:gdLst>
                <a:gd name="T0" fmla="*/ 2 w 20"/>
                <a:gd name="T1" fmla="*/ 0 h 20"/>
                <a:gd name="T2" fmla="*/ 0 w 20"/>
                <a:gd name="T3" fmla="*/ 2 h 20"/>
                <a:gd name="T4" fmla="*/ 4 w 20"/>
                <a:gd name="T5" fmla="*/ 9 h 20"/>
                <a:gd name="T6" fmla="*/ 7 w 20"/>
                <a:gd name="T7" fmla="*/ 4 h 20"/>
                <a:gd name="T8" fmla="*/ 2 w 20"/>
                <a:gd name="T9" fmla="*/ 0 h 20"/>
              </a:gdLst>
              <a:ahLst/>
              <a:cxnLst>
                <a:cxn ang="0">
                  <a:pos x="T0" y="T1"/>
                </a:cxn>
                <a:cxn ang="0">
                  <a:pos x="T2" y="T3"/>
                </a:cxn>
                <a:cxn ang="0">
                  <a:pos x="T4" y="T5"/>
                </a:cxn>
                <a:cxn ang="0">
                  <a:pos x="T6" y="T7"/>
                </a:cxn>
                <a:cxn ang="0">
                  <a:pos x="T8" y="T9"/>
                </a:cxn>
              </a:cxnLst>
              <a:rect l="0" t="0" r="r" b="b"/>
              <a:pathLst>
                <a:path w="20" h="20">
                  <a:moveTo>
                    <a:pt x="2" y="0"/>
                  </a:moveTo>
                  <a:lnTo>
                    <a:pt x="0" y="2"/>
                  </a:lnTo>
                  <a:lnTo>
                    <a:pt x="4" y="9"/>
                  </a:lnTo>
                  <a:lnTo>
                    <a:pt x="7" y="4"/>
                  </a:lnTo>
                  <a:lnTo>
                    <a:pt x="2"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92" name="Freeform 291"/>
            <p:cNvSpPr>
              <a:spLocks/>
            </p:cNvSpPr>
            <p:nvPr/>
          </p:nvSpPr>
          <p:spPr bwMode="auto">
            <a:xfrm>
              <a:off x="2567" y="1136"/>
              <a:ext cx="27" cy="20"/>
            </a:xfrm>
            <a:custGeom>
              <a:avLst/>
              <a:gdLst>
                <a:gd name="T0" fmla="*/ 21 w 27"/>
                <a:gd name="T1" fmla="*/ 0 h 20"/>
                <a:gd name="T2" fmla="*/ 0 w 27"/>
                <a:gd name="T3" fmla="*/ 9 h 20"/>
                <a:gd name="T4" fmla="*/ 2 w 27"/>
                <a:gd name="T5" fmla="*/ 19 h 20"/>
                <a:gd name="T6" fmla="*/ 26 w 27"/>
                <a:gd name="T7" fmla="*/ 9 h 20"/>
                <a:gd name="T8" fmla="*/ 21 w 27"/>
                <a:gd name="T9" fmla="*/ 0 h 20"/>
              </a:gdLst>
              <a:ahLst/>
              <a:cxnLst>
                <a:cxn ang="0">
                  <a:pos x="T0" y="T1"/>
                </a:cxn>
                <a:cxn ang="0">
                  <a:pos x="T2" y="T3"/>
                </a:cxn>
                <a:cxn ang="0">
                  <a:pos x="T4" y="T5"/>
                </a:cxn>
                <a:cxn ang="0">
                  <a:pos x="T6" y="T7"/>
                </a:cxn>
                <a:cxn ang="0">
                  <a:pos x="T8" y="T9"/>
                </a:cxn>
              </a:cxnLst>
              <a:rect l="0" t="0" r="r" b="b"/>
              <a:pathLst>
                <a:path w="27" h="20">
                  <a:moveTo>
                    <a:pt x="21" y="0"/>
                  </a:moveTo>
                  <a:lnTo>
                    <a:pt x="0" y="9"/>
                  </a:lnTo>
                  <a:lnTo>
                    <a:pt x="2" y="19"/>
                  </a:lnTo>
                  <a:lnTo>
                    <a:pt x="26" y="9"/>
                  </a:lnTo>
                  <a:lnTo>
                    <a:pt x="21"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nvGrpSpPr>
            <p:cNvPr id="293" name="Group 292"/>
            <p:cNvGrpSpPr>
              <a:grpSpLocks/>
            </p:cNvGrpSpPr>
            <p:nvPr/>
          </p:nvGrpSpPr>
          <p:grpSpPr bwMode="auto">
            <a:xfrm>
              <a:off x="4348" y="1116"/>
              <a:ext cx="44" cy="34"/>
              <a:chOff x="4348" y="1116"/>
              <a:chExt cx="44" cy="34"/>
            </a:xfrm>
          </p:grpSpPr>
          <p:sp>
            <p:nvSpPr>
              <p:cNvPr id="836" name="Freeform 835"/>
              <p:cNvSpPr>
                <a:spLocks/>
              </p:cNvSpPr>
              <p:nvPr/>
            </p:nvSpPr>
            <p:spPr bwMode="auto">
              <a:xfrm>
                <a:off x="4348" y="1116"/>
                <a:ext cx="44" cy="34"/>
              </a:xfrm>
              <a:custGeom>
                <a:avLst/>
                <a:gdLst>
                  <a:gd name="T0" fmla="*/ 7 w 44"/>
                  <a:gd name="T1" fmla="*/ 4 h 34"/>
                  <a:gd name="T2" fmla="*/ 0 w 44"/>
                  <a:gd name="T3" fmla="*/ 16 h 34"/>
                  <a:gd name="T4" fmla="*/ 0 w 44"/>
                  <a:gd name="T5" fmla="*/ 31 h 34"/>
                  <a:gd name="T6" fmla="*/ 21 w 44"/>
                  <a:gd name="T7" fmla="*/ 33 h 34"/>
                  <a:gd name="T8" fmla="*/ 43 w 44"/>
                  <a:gd name="T9" fmla="*/ 23 h 34"/>
                  <a:gd name="T10" fmla="*/ 43 w 44"/>
                  <a:gd name="T11" fmla="*/ 21 h 34"/>
                  <a:gd name="T12" fmla="*/ 38 w 44"/>
                  <a:gd name="T13" fmla="*/ 12 h 34"/>
                  <a:gd name="T14" fmla="*/ 33 w 44"/>
                  <a:gd name="T15" fmla="*/ 7 h 34"/>
                  <a:gd name="T16" fmla="*/ 7 w 44"/>
                  <a:gd name="T17" fmla="*/ 7 h 34"/>
                  <a:gd name="T18" fmla="*/ 7 w 44"/>
                  <a:gd name="T19" fmla="*/ 4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4" h="34">
                    <a:moveTo>
                      <a:pt x="7" y="4"/>
                    </a:moveTo>
                    <a:lnTo>
                      <a:pt x="0" y="16"/>
                    </a:lnTo>
                    <a:lnTo>
                      <a:pt x="0" y="31"/>
                    </a:lnTo>
                    <a:lnTo>
                      <a:pt x="21" y="33"/>
                    </a:lnTo>
                    <a:lnTo>
                      <a:pt x="43" y="23"/>
                    </a:lnTo>
                    <a:lnTo>
                      <a:pt x="43" y="21"/>
                    </a:lnTo>
                    <a:lnTo>
                      <a:pt x="38" y="12"/>
                    </a:lnTo>
                    <a:lnTo>
                      <a:pt x="33" y="7"/>
                    </a:lnTo>
                    <a:lnTo>
                      <a:pt x="7" y="7"/>
                    </a:lnTo>
                    <a:lnTo>
                      <a:pt x="7" y="4"/>
                    </a:lnTo>
                  </a:path>
                </a:pathLst>
              </a:custGeom>
              <a:solidFill>
                <a:srgbClr val="545454"/>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837" name="Freeform 836"/>
              <p:cNvSpPr>
                <a:spLocks/>
              </p:cNvSpPr>
              <p:nvPr/>
            </p:nvSpPr>
            <p:spPr bwMode="auto">
              <a:xfrm>
                <a:off x="4348" y="1116"/>
                <a:ext cx="44" cy="34"/>
              </a:xfrm>
              <a:custGeom>
                <a:avLst/>
                <a:gdLst>
                  <a:gd name="T0" fmla="*/ 26 w 44"/>
                  <a:gd name="T1" fmla="*/ 0 h 34"/>
                  <a:gd name="T2" fmla="*/ 12 w 44"/>
                  <a:gd name="T3" fmla="*/ 2 h 34"/>
                  <a:gd name="T4" fmla="*/ 7 w 44"/>
                  <a:gd name="T5" fmla="*/ 7 h 34"/>
                  <a:gd name="T6" fmla="*/ 33 w 44"/>
                  <a:gd name="T7" fmla="*/ 7 h 34"/>
                  <a:gd name="T8" fmla="*/ 26 w 44"/>
                  <a:gd name="T9" fmla="*/ 0 h 34"/>
                </a:gdLst>
                <a:ahLst/>
                <a:cxnLst>
                  <a:cxn ang="0">
                    <a:pos x="T0" y="T1"/>
                  </a:cxn>
                  <a:cxn ang="0">
                    <a:pos x="T2" y="T3"/>
                  </a:cxn>
                  <a:cxn ang="0">
                    <a:pos x="T4" y="T5"/>
                  </a:cxn>
                  <a:cxn ang="0">
                    <a:pos x="T6" y="T7"/>
                  </a:cxn>
                  <a:cxn ang="0">
                    <a:pos x="T8" y="T9"/>
                  </a:cxn>
                </a:cxnLst>
                <a:rect l="0" t="0" r="r" b="b"/>
                <a:pathLst>
                  <a:path w="44" h="34">
                    <a:moveTo>
                      <a:pt x="26" y="0"/>
                    </a:moveTo>
                    <a:lnTo>
                      <a:pt x="12" y="2"/>
                    </a:lnTo>
                    <a:lnTo>
                      <a:pt x="7" y="7"/>
                    </a:lnTo>
                    <a:lnTo>
                      <a:pt x="33" y="7"/>
                    </a:lnTo>
                    <a:lnTo>
                      <a:pt x="26" y="0"/>
                    </a:lnTo>
                  </a:path>
                </a:pathLst>
              </a:custGeom>
              <a:solidFill>
                <a:srgbClr val="545454"/>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sp>
          <p:nvSpPr>
            <p:cNvPr id="294" name="Freeform 293"/>
            <p:cNvSpPr>
              <a:spLocks/>
            </p:cNvSpPr>
            <p:nvPr/>
          </p:nvSpPr>
          <p:spPr bwMode="auto">
            <a:xfrm>
              <a:off x="4343" y="1143"/>
              <a:ext cx="27" cy="20"/>
            </a:xfrm>
            <a:custGeom>
              <a:avLst/>
              <a:gdLst>
                <a:gd name="T0" fmla="*/ 4 w 27"/>
                <a:gd name="T1" fmla="*/ 0 h 20"/>
                <a:gd name="T2" fmla="*/ 0 w 27"/>
                <a:gd name="T3" fmla="*/ 4 h 20"/>
                <a:gd name="T4" fmla="*/ 0 w 27"/>
                <a:gd name="T5" fmla="*/ 9 h 20"/>
                <a:gd name="T6" fmla="*/ 26 w 27"/>
                <a:gd name="T7" fmla="*/ 12 h 20"/>
                <a:gd name="T8" fmla="*/ 26 w 27"/>
                <a:gd name="T9" fmla="*/ 2 h 20"/>
                <a:gd name="T10" fmla="*/ 4 w 27"/>
                <a:gd name="T11" fmla="*/ 0 h 20"/>
              </a:gdLst>
              <a:ahLst/>
              <a:cxnLst>
                <a:cxn ang="0">
                  <a:pos x="T0" y="T1"/>
                </a:cxn>
                <a:cxn ang="0">
                  <a:pos x="T2" y="T3"/>
                </a:cxn>
                <a:cxn ang="0">
                  <a:pos x="T4" y="T5"/>
                </a:cxn>
                <a:cxn ang="0">
                  <a:pos x="T6" y="T7"/>
                </a:cxn>
                <a:cxn ang="0">
                  <a:pos x="T8" y="T9"/>
                </a:cxn>
                <a:cxn ang="0">
                  <a:pos x="T10" y="T11"/>
                </a:cxn>
              </a:cxnLst>
              <a:rect l="0" t="0" r="r" b="b"/>
              <a:pathLst>
                <a:path w="27" h="20">
                  <a:moveTo>
                    <a:pt x="4" y="0"/>
                  </a:moveTo>
                  <a:lnTo>
                    <a:pt x="0" y="4"/>
                  </a:lnTo>
                  <a:lnTo>
                    <a:pt x="0" y="9"/>
                  </a:lnTo>
                  <a:lnTo>
                    <a:pt x="26" y="12"/>
                  </a:lnTo>
                  <a:lnTo>
                    <a:pt x="26" y="2"/>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95" name="Freeform 294"/>
            <p:cNvSpPr>
              <a:spLocks/>
            </p:cNvSpPr>
            <p:nvPr/>
          </p:nvSpPr>
          <p:spPr bwMode="auto">
            <a:xfrm>
              <a:off x="4343" y="1131"/>
              <a:ext cx="20" cy="20"/>
            </a:xfrm>
            <a:custGeom>
              <a:avLst/>
              <a:gdLst>
                <a:gd name="T0" fmla="*/ 0 w 20"/>
                <a:gd name="T1" fmla="*/ 0 h 20"/>
                <a:gd name="T2" fmla="*/ 0 w 20"/>
                <a:gd name="T3" fmla="*/ 16 h 20"/>
                <a:gd name="T4" fmla="*/ 9 w 20"/>
                <a:gd name="T5" fmla="*/ 16 h 20"/>
                <a:gd name="T6" fmla="*/ 9 w 20"/>
                <a:gd name="T7" fmla="*/ 2 h 20"/>
                <a:gd name="T8" fmla="*/ 0 w 20"/>
                <a:gd name="T9" fmla="*/ 0 h 20"/>
              </a:gdLst>
              <a:ahLst/>
              <a:cxnLst>
                <a:cxn ang="0">
                  <a:pos x="T0" y="T1"/>
                </a:cxn>
                <a:cxn ang="0">
                  <a:pos x="T2" y="T3"/>
                </a:cxn>
                <a:cxn ang="0">
                  <a:pos x="T4" y="T5"/>
                </a:cxn>
                <a:cxn ang="0">
                  <a:pos x="T6" y="T7"/>
                </a:cxn>
                <a:cxn ang="0">
                  <a:pos x="T8" y="T9"/>
                </a:cxn>
              </a:cxnLst>
              <a:rect l="0" t="0" r="r" b="b"/>
              <a:pathLst>
                <a:path w="20" h="20">
                  <a:moveTo>
                    <a:pt x="0" y="0"/>
                  </a:moveTo>
                  <a:lnTo>
                    <a:pt x="0" y="16"/>
                  </a:lnTo>
                  <a:lnTo>
                    <a:pt x="9" y="16"/>
                  </a:lnTo>
                  <a:lnTo>
                    <a:pt x="9" y="2"/>
                  </a:lnTo>
                  <a:lnTo>
                    <a:pt x="0"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96" name="Freeform 295"/>
            <p:cNvSpPr>
              <a:spLocks/>
            </p:cNvSpPr>
            <p:nvPr/>
          </p:nvSpPr>
          <p:spPr bwMode="auto">
            <a:xfrm>
              <a:off x="4343" y="1114"/>
              <a:ext cx="20" cy="22"/>
            </a:xfrm>
            <a:custGeom>
              <a:avLst/>
              <a:gdLst>
                <a:gd name="T0" fmla="*/ 9 w 20"/>
                <a:gd name="T1" fmla="*/ 0 h 22"/>
                <a:gd name="T2" fmla="*/ 0 w 20"/>
                <a:gd name="T3" fmla="*/ 16 h 22"/>
                <a:gd name="T4" fmla="*/ 9 w 20"/>
                <a:gd name="T5" fmla="*/ 21 h 22"/>
                <a:gd name="T6" fmla="*/ 16 w 20"/>
                <a:gd name="T7" fmla="*/ 9 h 22"/>
                <a:gd name="T8" fmla="*/ 16 w 20"/>
                <a:gd name="T9" fmla="*/ 2 h 22"/>
                <a:gd name="T10" fmla="*/ 9 w 20"/>
                <a:gd name="T11" fmla="*/ 0 h 22"/>
              </a:gdLst>
              <a:ahLst/>
              <a:cxnLst>
                <a:cxn ang="0">
                  <a:pos x="T0" y="T1"/>
                </a:cxn>
                <a:cxn ang="0">
                  <a:pos x="T2" y="T3"/>
                </a:cxn>
                <a:cxn ang="0">
                  <a:pos x="T4" y="T5"/>
                </a:cxn>
                <a:cxn ang="0">
                  <a:pos x="T6" y="T7"/>
                </a:cxn>
                <a:cxn ang="0">
                  <a:pos x="T8" y="T9"/>
                </a:cxn>
                <a:cxn ang="0">
                  <a:pos x="T10" y="T11"/>
                </a:cxn>
              </a:cxnLst>
              <a:rect l="0" t="0" r="r" b="b"/>
              <a:pathLst>
                <a:path w="20" h="22">
                  <a:moveTo>
                    <a:pt x="9" y="0"/>
                  </a:moveTo>
                  <a:lnTo>
                    <a:pt x="0" y="16"/>
                  </a:lnTo>
                  <a:lnTo>
                    <a:pt x="9" y="21"/>
                  </a:lnTo>
                  <a:lnTo>
                    <a:pt x="16" y="9"/>
                  </a:lnTo>
                  <a:lnTo>
                    <a:pt x="16" y="2"/>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97" name="Freeform 296"/>
            <p:cNvSpPr>
              <a:spLocks/>
            </p:cNvSpPr>
            <p:nvPr/>
          </p:nvSpPr>
          <p:spPr bwMode="auto">
            <a:xfrm>
              <a:off x="4351" y="1121"/>
              <a:ext cx="20" cy="20"/>
            </a:xfrm>
            <a:custGeom>
              <a:avLst/>
              <a:gdLst>
                <a:gd name="T0" fmla="*/ 9 w 20"/>
                <a:gd name="T1" fmla="*/ 0 h 20"/>
                <a:gd name="T2" fmla="*/ 0 w 20"/>
                <a:gd name="T3" fmla="*/ 0 h 20"/>
                <a:gd name="T4" fmla="*/ 0 w 20"/>
                <a:gd name="T5" fmla="*/ 7 h 20"/>
                <a:gd name="T6" fmla="*/ 4 w 20"/>
                <a:gd name="T7" fmla="*/ 9 h 20"/>
                <a:gd name="T8" fmla="*/ 7 w 20"/>
                <a:gd name="T9" fmla="*/ 4 h 20"/>
                <a:gd name="T10" fmla="*/ 9 w 20"/>
                <a:gd name="T11" fmla="*/ 2 h 20"/>
                <a:gd name="T12" fmla="*/ 9 w 20"/>
                <a:gd name="T13" fmla="*/ 0 h 20"/>
              </a:gdLst>
              <a:ahLst/>
              <a:cxnLst>
                <a:cxn ang="0">
                  <a:pos x="T0" y="T1"/>
                </a:cxn>
                <a:cxn ang="0">
                  <a:pos x="T2" y="T3"/>
                </a:cxn>
                <a:cxn ang="0">
                  <a:pos x="T4" y="T5"/>
                </a:cxn>
                <a:cxn ang="0">
                  <a:pos x="T6" y="T7"/>
                </a:cxn>
                <a:cxn ang="0">
                  <a:pos x="T8" y="T9"/>
                </a:cxn>
                <a:cxn ang="0">
                  <a:pos x="T10" y="T11"/>
                </a:cxn>
                <a:cxn ang="0">
                  <a:pos x="T12" y="T13"/>
                </a:cxn>
              </a:cxnLst>
              <a:rect l="0" t="0" r="r" b="b"/>
              <a:pathLst>
                <a:path w="20" h="20">
                  <a:moveTo>
                    <a:pt x="9" y="0"/>
                  </a:moveTo>
                  <a:lnTo>
                    <a:pt x="0" y="0"/>
                  </a:lnTo>
                  <a:lnTo>
                    <a:pt x="0" y="7"/>
                  </a:lnTo>
                  <a:lnTo>
                    <a:pt x="4" y="9"/>
                  </a:lnTo>
                  <a:lnTo>
                    <a:pt x="7" y="4"/>
                  </a:lnTo>
                  <a:lnTo>
                    <a:pt x="9" y="2"/>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98" name="Freeform 297"/>
            <p:cNvSpPr>
              <a:spLocks/>
            </p:cNvSpPr>
            <p:nvPr/>
          </p:nvSpPr>
          <p:spPr bwMode="auto">
            <a:xfrm>
              <a:off x="4353" y="1114"/>
              <a:ext cx="20" cy="20"/>
            </a:xfrm>
            <a:custGeom>
              <a:avLst/>
              <a:gdLst>
                <a:gd name="T0" fmla="*/ 7 w 20"/>
                <a:gd name="T1" fmla="*/ 0 h 20"/>
                <a:gd name="T2" fmla="*/ 4 w 20"/>
                <a:gd name="T3" fmla="*/ 0 h 20"/>
                <a:gd name="T4" fmla="*/ 0 w 20"/>
                <a:gd name="T5" fmla="*/ 7 h 20"/>
                <a:gd name="T6" fmla="*/ 4 w 20"/>
                <a:gd name="T7" fmla="*/ 12 h 20"/>
                <a:gd name="T8" fmla="*/ 9 w 20"/>
                <a:gd name="T9" fmla="*/ 7 h 20"/>
                <a:gd name="T10" fmla="*/ 7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7" y="0"/>
                  </a:moveTo>
                  <a:lnTo>
                    <a:pt x="4" y="0"/>
                  </a:lnTo>
                  <a:lnTo>
                    <a:pt x="0" y="7"/>
                  </a:lnTo>
                  <a:lnTo>
                    <a:pt x="4" y="12"/>
                  </a:lnTo>
                  <a:lnTo>
                    <a:pt x="9" y="7"/>
                  </a:lnTo>
                  <a:lnTo>
                    <a:pt x="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99" name="Freeform 298"/>
            <p:cNvSpPr>
              <a:spLocks/>
            </p:cNvSpPr>
            <p:nvPr/>
          </p:nvSpPr>
          <p:spPr bwMode="auto">
            <a:xfrm>
              <a:off x="4360" y="1112"/>
              <a:ext cx="20" cy="20"/>
            </a:xfrm>
            <a:custGeom>
              <a:avLst/>
              <a:gdLst>
                <a:gd name="T0" fmla="*/ 16 w 20"/>
                <a:gd name="T1" fmla="*/ 0 h 20"/>
                <a:gd name="T2" fmla="*/ 0 w 20"/>
                <a:gd name="T3" fmla="*/ 2 h 20"/>
                <a:gd name="T4" fmla="*/ 0 w 20"/>
                <a:gd name="T5" fmla="*/ 12 h 20"/>
                <a:gd name="T6" fmla="*/ 14 w 20"/>
                <a:gd name="T7" fmla="*/ 9 h 20"/>
                <a:gd name="T8" fmla="*/ 16 w 20"/>
                <a:gd name="T9" fmla="*/ 2 h 20"/>
                <a:gd name="T10" fmla="*/ 16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16" y="0"/>
                  </a:moveTo>
                  <a:lnTo>
                    <a:pt x="0" y="2"/>
                  </a:lnTo>
                  <a:lnTo>
                    <a:pt x="0" y="12"/>
                  </a:lnTo>
                  <a:lnTo>
                    <a:pt x="14" y="9"/>
                  </a:lnTo>
                  <a:lnTo>
                    <a:pt x="16" y="2"/>
                  </a:lnTo>
                  <a:lnTo>
                    <a:pt x="16"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00" name="Freeform 299"/>
            <p:cNvSpPr>
              <a:spLocks/>
            </p:cNvSpPr>
            <p:nvPr/>
          </p:nvSpPr>
          <p:spPr bwMode="auto">
            <a:xfrm>
              <a:off x="4372" y="1114"/>
              <a:ext cx="20" cy="20"/>
            </a:xfrm>
            <a:custGeom>
              <a:avLst/>
              <a:gdLst>
                <a:gd name="T0" fmla="*/ 4 w 20"/>
                <a:gd name="T1" fmla="*/ 0 h 20"/>
                <a:gd name="T2" fmla="*/ 0 w 20"/>
                <a:gd name="T3" fmla="*/ 4 h 20"/>
                <a:gd name="T4" fmla="*/ 12 w 20"/>
                <a:gd name="T5" fmla="*/ 16 h 20"/>
                <a:gd name="T6" fmla="*/ 19 w 20"/>
                <a:gd name="T7" fmla="*/ 12 h 20"/>
                <a:gd name="T8" fmla="*/ 4 w 20"/>
                <a:gd name="T9" fmla="*/ 0 h 20"/>
              </a:gdLst>
              <a:ahLst/>
              <a:cxnLst>
                <a:cxn ang="0">
                  <a:pos x="T0" y="T1"/>
                </a:cxn>
                <a:cxn ang="0">
                  <a:pos x="T2" y="T3"/>
                </a:cxn>
                <a:cxn ang="0">
                  <a:pos x="T4" y="T5"/>
                </a:cxn>
                <a:cxn ang="0">
                  <a:pos x="T6" y="T7"/>
                </a:cxn>
                <a:cxn ang="0">
                  <a:pos x="T8" y="T9"/>
                </a:cxn>
              </a:cxnLst>
              <a:rect l="0" t="0" r="r" b="b"/>
              <a:pathLst>
                <a:path w="20" h="20">
                  <a:moveTo>
                    <a:pt x="4" y="0"/>
                  </a:moveTo>
                  <a:lnTo>
                    <a:pt x="0" y="4"/>
                  </a:lnTo>
                  <a:lnTo>
                    <a:pt x="12" y="16"/>
                  </a:lnTo>
                  <a:lnTo>
                    <a:pt x="19" y="12"/>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01" name="Freeform 300"/>
            <p:cNvSpPr>
              <a:spLocks/>
            </p:cNvSpPr>
            <p:nvPr/>
          </p:nvSpPr>
          <p:spPr bwMode="auto">
            <a:xfrm>
              <a:off x="4382" y="1126"/>
              <a:ext cx="20" cy="20"/>
            </a:xfrm>
            <a:custGeom>
              <a:avLst/>
              <a:gdLst>
                <a:gd name="T0" fmla="*/ 9 w 20"/>
                <a:gd name="T1" fmla="*/ 0 h 20"/>
                <a:gd name="T2" fmla="*/ 0 w 20"/>
                <a:gd name="T3" fmla="*/ 4 h 20"/>
                <a:gd name="T4" fmla="*/ 4 w 20"/>
                <a:gd name="T5" fmla="*/ 14 h 20"/>
                <a:gd name="T6" fmla="*/ 14 w 20"/>
                <a:gd name="T7" fmla="*/ 11 h 20"/>
                <a:gd name="T8" fmla="*/ 9 w 20"/>
                <a:gd name="T9" fmla="*/ 0 h 20"/>
              </a:gdLst>
              <a:ahLst/>
              <a:cxnLst>
                <a:cxn ang="0">
                  <a:pos x="T0" y="T1"/>
                </a:cxn>
                <a:cxn ang="0">
                  <a:pos x="T2" y="T3"/>
                </a:cxn>
                <a:cxn ang="0">
                  <a:pos x="T4" y="T5"/>
                </a:cxn>
                <a:cxn ang="0">
                  <a:pos x="T6" y="T7"/>
                </a:cxn>
                <a:cxn ang="0">
                  <a:pos x="T8" y="T9"/>
                </a:cxn>
              </a:cxnLst>
              <a:rect l="0" t="0" r="r" b="b"/>
              <a:pathLst>
                <a:path w="20" h="20">
                  <a:moveTo>
                    <a:pt x="9" y="0"/>
                  </a:moveTo>
                  <a:lnTo>
                    <a:pt x="0" y="4"/>
                  </a:lnTo>
                  <a:lnTo>
                    <a:pt x="4" y="14"/>
                  </a:lnTo>
                  <a:lnTo>
                    <a:pt x="14" y="11"/>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02" name="Freeform 301"/>
            <p:cNvSpPr>
              <a:spLocks/>
            </p:cNvSpPr>
            <p:nvPr/>
          </p:nvSpPr>
          <p:spPr bwMode="auto">
            <a:xfrm>
              <a:off x="4387" y="1138"/>
              <a:ext cx="20" cy="20"/>
            </a:xfrm>
            <a:custGeom>
              <a:avLst/>
              <a:gdLst>
                <a:gd name="T0" fmla="*/ 9 w 20"/>
                <a:gd name="T1" fmla="*/ 0 h 20"/>
                <a:gd name="T2" fmla="*/ 0 w 20"/>
                <a:gd name="T3" fmla="*/ 0 h 20"/>
                <a:gd name="T4" fmla="*/ 0 w 20"/>
                <a:gd name="T5" fmla="*/ 2 h 20"/>
                <a:gd name="T6" fmla="*/ 7 w 20"/>
                <a:gd name="T7" fmla="*/ 7 h 20"/>
                <a:gd name="T8" fmla="*/ 9 w 20"/>
                <a:gd name="T9" fmla="*/ 4 h 20"/>
                <a:gd name="T10" fmla="*/ 9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9" y="0"/>
                  </a:moveTo>
                  <a:lnTo>
                    <a:pt x="0" y="0"/>
                  </a:lnTo>
                  <a:lnTo>
                    <a:pt x="0" y="2"/>
                  </a:lnTo>
                  <a:lnTo>
                    <a:pt x="7" y="7"/>
                  </a:lnTo>
                  <a:lnTo>
                    <a:pt x="9" y="4"/>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03" name="Freeform 302"/>
            <p:cNvSpPr>
              <a:spLocks/>
            </p:cNvSpPr>
            <p:nvPr/>
          </p:nvSpPr>
          <p:spPr bwMode="auto">
            <a:xfrm>
              <a:off x="4367" y="1136"/>
              <a:ext cx="27" cy="20"/>
            </a:xfrm>
            <a:custGeom>
              <a:avLst/>
              <a:gdLst>
                <a:gd name="T0" fmla="*/ 21 w 27"/>
                <a:gd name="T1" fmla="*/ 0 h 20"/>
                <a:gd name="T2" fmla="*/ 0 w 27"/>
                <a:gd name="T3" fmla="*/ 9 h 20"/>
                <a:gd name="T4" fmla="*/ 2 w 27"/>
                <a:gd name="T5" fmla="*/ 19 h 20"/>
                <a:gd name="T6" fmla="*/ 26 w 27"/>
                <a:gd name="T7" fmla="*/ 9 h 20"/>
                <a:gd name="T8" fmla="*/ 21 w 27"/>
                <a:gd name="T9" fmla="*/ 0 h 20"/>
              </a:gdLst>
              <a:ahLst/>
              <a:cxnLst>
                <a:cxn ang="0">
                  <a:pos x="T0" y="T1"/>
                </a:cxn>
                <a:cxn ang="0">
                  <a:pos x="T2" y="T3"/>
                </a:cxn>
                <a:cxn ang="0">
                  <a:pos x="T4" y="T5"/>
                </a:cxn>
                <a:cxn ang="0">
                  <a:pos x="T6" y="T7"/>
                </a:cxn>
                <a:cxn ang="0">
                  <a:pos x="T8" y="T9"/>
                </a:cxn>
              </a:cxnLst>
              <a:rect l="0" t="0" r="r" b="b"/>
              <a:pathLst>
                <a:path w="27" h="20">
                  <a:moveTo>
                    <a:pt x="21" y="0"/>
                  </a:moveTo>
                  <a:lnTo>
                    <a:pt x="0" y="9"/>
                  </a:lnTo>
                  <a:lnTo>
                    <a:pt x="2" y="19"/>
                  </a:lnTo>
                  <a:lnTo>
                    <a:pt x="26" y="9"/>
                  </a:lnTo>
                  <a:lnTo>
                    <a:pt x="21"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04" name="Freeform 303"/>
            <p:cNvSpPr>
              <a:spLocks/>
            </p:cNvSpPr>
            <p:nvPr/>
          </p:nvSpPr>
          <p:spPr bwMode="auto">
            <a:xfrm>
              <a:off x="2253" y="1056"/>
              <a:ext cx="31" cy="20"/>
            </a:xfrm>
            <a:custGeom>
              <a:avLst/>
              <a:gdLst>
                <a:gd name="T0" fmla="*/ 19 w 31"/>
                <a:gd name="T1" fmla="*/ 0 h 20"/>
                <a:gd name="T2" fmla="*/ 4 w 31"/>
                <a:gd name="T3" fmla="*/ 0 h 20"/>
                <a:gd name="T4" fmla="*/ 0 w 31"/>
                <a:gd name="T5" fmla="*/ 9 h 20"/>
                <a:gd name="T6" fmla="*/ 12 w 31"/>
                <a:gd name="T7" fmla="*/ 19 h 20"/>
                <a:gd name="T8" fmla="*/ 16 w 31"/>
                <a:gd name="T9" fmla="*/ 19 h 20"/>
                <a:gd name="T10" fmla="*/ 31 w 31"/>
                <a:gd name="T11" fmla="*/ 4 h 20"/>
                <a:gd name="T12" fmla="*/ 19 w 31"/>
                <a:gd name="T13" fmla="*/ 0 h 20"/>
              </a:gdLst>
              <a:ahLst/>
              <a:cxnLst>
                <a:cxn ang="0">
                  <a:pos x="T0" y="T1"/>
                </a:cxn>
                <a:cxn ang="0">
                  <a:pos x="T2" y="T3"/>
                </a:cxn>
                <a:cxn ang="0">
                  <a:pos x="T4" y="T5"/>
                </a:cxn>
                <a:cxn ang="0">
                  <a:pos x="T6" y="T7"/>
                </a:cxn>
                <a:cxn ang="0">
                  <a:pos x="T8" y="T9"/>
                </a:cxn>
                <a:cxn ang="0">
                  <a:pos x="T10" y="T11"/>
                </a:cxn>
                <a:cxn ang="0">
                  <a:pos x="T12" y="T13"/>
                </a:cxn>
              </a:cxnLst>
              <a:rect l="0" t="0" r="r" b="b"/>
              <a:pathLst>
                <a:path w="31" h="20">
                  <a:moveTo>
                    <a:pt x="19" y="0"/>
                  </a:moveTo>
                  <a:lnTo>
                    <a:pt x="4" y="0"/>
                  </a:lnTo>
                  <a:lnTo>
                    <a:pt x="0" y="9"/>
                  </a:lnTo>
                  <a:lnTo>
                    <a:pt x="12" y="19"/>
                  </a:lnTo>
                  <a:lnTo>
                    <a:pt x="16" y="19"/>
                  </a:lnTo>
                  <a:lnTo>
                    <a:pt x="31" y="4"/>
                  </a:lnTo>
                  <a:lnTo>
                    <a:pt x="19" y="0"/>
                  </a:lnTo>
                </a:path>
              </a:pathLst>
            </a:custGeom>
            <a:solidFill>
              <a:srgbClr val="545454"/>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05" name="Freeform 304"/>
            <p:cNvSpPr>
              <a:spLocks/>
            </p:cNvSpPr>
            <p:nvPr/>
          </p:nvSpPr>
          <p:spPr bwMode="auto">
            <a:xfrm>
              <a:off x="2270" y="1052"/>
              <a:ext cx="21" cy="20"/>
            </a:xfrm>
            <a:custGeom>
              <a:avLst/>
              <a:gdLst>
                <a:gd name="T0" fmla="*/ 4 w 21"/>
                <a:gd name="T1" fmla="*/ 0 h 20"/>
                <a:gd name="T2" fmla="*/ 0 w 21"/>
                <a:gd name="T3" fmla="*/ 9 h 20"/>
                <a:gd name="T4" fmla="*/ 12 w 21"/>
                <a:gd name="T5" fmla="*/ 14 h 20"/>
                <a:gd name="T6" fmla="*/ 21 w 21"/>
                <a:gd name="T7" fmla="*/ 9 h 20"/>
                <a:gd name="T8" fmla="*/ 21 w 21"/>
                <a:gd name="T9" fmla="*/ 7 h 20"/>
                <a:gd name="T10" fmla="*/ 4 w 21"/>
                <a:gd name="T11" fmla="*/ 0 h 20"/>
              </a:gdLst>
              <a:ahLst/>
              <a:cxnLst>
                <a:cxn ang="0">
                  <a:pos x="T0" y="T1"/>
                </a:cxn>
                <a:cxn ang="0">
                  <a:pos x="T2" y="T3"/>
                </a:cxn>
                <a:cxn ang="0">
                  <a:pos x="T4" y="T5"/>
                </a:cxn>
                <a:cxn ang="0">
                  <a:pos x="T6" y="T7"/>
                </a:cxn>
                <a:cxn ang="0">
                  <a:pos x="T8" y="T9"/>
                </a:cxn>
                <a:cxn ang="0">
                  <a:pos x="T10" y="T11"/>
                </a:cxn>
              </a:cxnLst>
              <a:rect l="0" t="0" r="r" b="b"/>
              <a:pathLst>
                <a:path w="21" h="20">
                  <a:moveTo>
                    <a:pt x="4" y="0"/>
                  </a:moveTo>
                  <a:lnTo>
                    <a:pt x="0" y="9"/>
                  </a:lnTo>
                  <a:lnTo>
                    <a:pt x="12" y="14"/>
                  </a:lnTo>
                  <a:lnTo>
                    <a:pt x="21" y="9"/>
                  </a:lnTo>
                  <a:lnTo>
                    <a:pt x="21" y="7"/>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06" name="Freeform 305"/>
            <p:cNvSpPr>
              <a:spLocks/>
            </p:cNvSpPr>
            <p:nvPr/>
          </p:nvSpPr>
          <p:spPr bwMode="auto">
            <a:xfrm>
              <a:off x="2268" y="1059"/>
              <a:ext cx="20" cy="22"/>
            </a:xfrm>
            <a:custGeom>
              <a:avLst/>
              <a:gdLst>
                <a:gd name="T0" fmla="*/ 14 w 20"/>
                <a:gd name="T1" fmla="*/ 0 h 22"/>
                <a:gd name="T2" fmla="*/ 0 w 20"/>
                <a:gd name="T3" fmla="*/ 14 h 22"/>
                <a:gd name="T4" fmla="*/ 2 w 20"/>
                <a:gd name="T5" fmla="*/ 21 h 22"/>
                <a:gd name="T6" fmla="*/ 4 w 20"/>
                <a:gd name="T7" fmla="*/ 21 h 22"/>
                <a:gd name="T8" fmla="*/ 19 w 20"/>
                <a:gd name="T9" fmla="*/ 4 h 22"/>
                <a:gd name="T10" fmla="*/ 14 w 20"/>
                <a:gd name="T11" fmla="*/ 0 h 22"/>
              </a:gdLst>
              <a:ahLst/>
              <a:cxnLst>
                <a:cxn ang="0">
                  <a:pos x="T0" y="T1"/>
                </a:cxn>
                <a:cxn ang="0">
                  <a:pos x="T2" y="T3"/>
                </a:cxn>
                <a:cxn ang="0">
                  <a:pos x="T4" y="T5"/>
                </a:cxn>
                <a:cxn ang="0">
                  <a:pos x="T6" y="T7"/>
                </a:cxn>
                <a:cxn ang="0">
                  <a:pos x="T8" y="T9"/>
                </a:cxn>
                <a:cxn ang="0">
                  <a:pos x="T10" y="T11"/>
                </a:cxn>
              </a:cxnLst>
              <a:rect l="0" t="0" r="r" b="b"/>
              <a:pathLst>
                <a:path w="20" h="22">
                  <a:moveTo>
                    <a:pt x="14" y="0"/>
                  </a:moveTo>
                  <a:lnTo>
                    <a:pt x="0" y="14"/>
                  </a:lnTo>
                  <a:lnTo>
                    <a:pt x="2" y="21"/>
                  </a:lnTo>
                  <a:lnTo>
                    <a:pt x="4" y="21"/>
                  </a:lnTo>
                  <a:lnTo>
                    <a:pt x="19" y="4"/>
                  </a:lnTo>
                  <a:lnTo>
                    <a:pt x="1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07" name="Freeform 306"/>
            <p:cNvSpPr>
              <a:spLocks/>
            </p:cNvSpPr>
            <p:nvPr/>
          </p:nvSpPr>
          <p:spPr bwMode="auto">
            <a:xfrm>
              <a:off x="2263" y="1071"/>
              <a:ext cx="20" cy="20"/>
            </a:xfrm>
            <a:custGeom>
              <a:avLst/>
              <a:gdLst>
                <a:gd name="T0" fmla="*/ 7 w 20"/>
                <a:gd name="T1" fmla="*/ 0 h 20"/>
                <a:gd name="T2" fmla="*/ 2 w 20"/>
                <a:gd name="T3" fmla="*/ 0 h 20"/>
                <a:gd name="T4" fmla="*/ 0 w 20"/>
                <a:gd name="T5" fmla="*/ 9 h 20"/>
                <a:gd name="T6" fmla="*/ 7 w 20"/>
                <a:gd name="T7" fmla="*/ 9 h 20"/>
                <a:gd name="T8" fmla="*/ 7 w 20"/>
                <a:gd name="T9" fmla="*/ 0 h 20"/>
              </a:gdLst>
              <a:ahLst/>
              <a:cxnLst>
                <a:cxn ang="0">
                  <a:pos x="T0" y="T1"/>
                </a:cxn>
                <a:cxn ang="0">
                  <a:pos x="T2" y="T3"/>
                </a:cxn>
                <a:cxn ang="0">
                  <a:pos x="T4" y="T5"/>
                </a:cxn>
                <a:cxn ang="0">
                  <a:pos x="T6" y="T7"/>
                </a:cxn>
                <a:cxn ang="0">
                  <a:pos x="T8" y="T9"/>
                </a:cxn>
              </a:cxnLst>
              <a:rect l="0" t="0" r="r" b="b"/>
              <a:pathLst>
                <a:path w="20" h="20">
                  <a:moveTo>
                    <a:pt x="7" y="0"/>
                  </a:moveTo>
                  <a:lnTo>
                    <a:pt x="2" y="0"/>
                  </a:lnTo>
                  <a:lnTo>
                    <a:pt x="0" y="9"/>
                  </a:lnTo>
                  <a:lnTo>
                    <a:pt x="7" y="9"/>
                  </a:lnTo>
                  <a:lnTo>
                    <a:pt x="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08" name="Freeform 307"/>
            <p:cNvSpPr>
              <a:spLocks/>
            </p:cNvSpPr>
            <p:nvPr/>
          </p:nvSpPr>
          <p:spPr bwMode="auto">
            <a:xfrm>
              <a:off x="2246" y="1061"/>
              <a:ext cx="21" cy="20"/>
            </a:xfrm>
            <a:custGeom>
              <a:avLst/>
              <a:gdLst>
                <a:gd name="T0" fmla="*/ 9 w 21"/>
                <a:gd name="T1" fmla="*/ 0 h 20"/>
                <a:gd name="T2" fmla="*/ 2 w 21"/>
                <a:gd name="T3" fmla="*/ 2 h 20"/>
                <a:gd name="T4" fmla="*/ 0 w 21"/>
                <a:gd name="T5" fmla="*/ 7 h 20"/>
                <a:gd name="T6" fmla="*/ 16 w 21"/>
                <a:gd name="T7" fmla="*/ 19 h 20"/>
                <a:gd name="T8" fmla="*/ 21 w 21"/>
                <a:gd name="T9" fmla="*/ 9 h 20"/>
                <a:gd name="T10" fmla="*/ 9 w 21"/>
                <a:gd name="T11" fmla="*/ 0 h 20"/>
              </a:gdLst>
              <a:ahLst/>
              <a:cxnLst>
                <a:cxn ang="0">
                  <a:pos x="T0" y="T1"/>
                </a:cxn>
                <a:cxn ang="0">
                  <a:pos x="T2" y="T3"/>
                </a:cxn>
                <a:cxn ang="0">
                  <a:pos x="T4" y="T5"/>
                </a:cxn>
                <a:cxn ang="0">
                  <a:pos x="T6" y="T7"/>
                </a:cxn>
                <a:cxn ang="0">
                  <a:pos x="T8" y="T9"/>
                </a:cxn>
                <a:cxn ang="0">
                  <a:pos x="T10" y="T11"/>
                </a:cxn>
              </a:cxnLst>
              <a:rect l="0" t="0" r="r" b="b"/>
              <a:pathLst>
                <a:path w="21" h="20">
                  <a:moveTo>
                    <a:pt x="9" y="0"/>
                  </a:moveTo>
                  <a:lnTo>
                    <a:pt x="2" y="2"/>
                  </a:lnTo>
                  <a:lnTo>
                    <a:pt x="0" y="7"/>
                  </a:lnTo>
                  <a:lnTo>
                    <a:pt x="16" y="19"/>
                  </a:lnTo>
                  <a:lnTo>
                    <a:pt x="21" y="9"/>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09" name="Freeform 308"/>
            <p:cNvSpPr>
              <a:spLocks/>
            </p:cNvSpPr>
            <p:nvPr/>
          </p:nvSpPr>
          <p:spPr bwMode="auto">
            <a:xfrm>
              <a:off x="2248" y="1052"/>
              <a:ext cx="20" cy="20"/>
            </a:xfrm>
            <a:custGeom>
              <a:avLst/>
              <a:gdLst>
                <a:gd name="T0" fmla="*/ 9 w 20"/>
                <a:gd name="T1" fmla="*/ 0 h 20"/>
                <a:gd name="T2" fmla="*/ 7 w 20"/>
                <a:gd name="T3" fmla="*/ 0 h 20"/>
                <a:gd name="T4" fmla="*/ 0 w 20"/>
                <a:gd name="T5" fmla="*/ 12 h 20"/>
                <a:gd name="T6" fmla="*/ 9 w 20"/>
                <a:gd name="T7" fmla="*/ 16 h 20"/>
                <a:gd name="T8" fmla="*/ 14 w 20"/>
                <a:gd name="T9" fmla="*/ 7 h 20"/>
                <a:gd name="T10" fmla="*/ 9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9" y="0"/>
                  </a:moveTo>
                  <a:lnTo>
                    <a:pt x="7" y="0"/>
                  </a:lnTo>
                  <a:lnTo>
                    <a:pt x="0" y="12"/>
                  </a:lnTo>
                  <a:lnTo>
                    <a:pt x="9" y="16"/>
                  </a:lnTo>
                  <a:lnTo>
                    <a:pt x="14" y="7"/>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10" name="Freeform 309"/>
            <p:cNvSpPr>
              <a:spLocks/>
            </p:cNvSpPr>
            <p:nvPr/>
          </p:nvSpPr>
          <p:spPr bwMode="auto">
            <a:xfrm>
              <a:off x="2258" y="1052"/>
              <a:ext cx="20" cy="20"/>
            </a:xfrm>
            <a:custGeom>
              <a:avLst/>
              <a:gdLst>
                <a:gd name="T0" fmla="*/ 16 w 20"/>
                <a:gd name="T1" fmla="*/ 0 h 20"/>
                <a:gd name="T2" fmla="*/ 0 w 20"/>
                <a:gd name="T3" fmla="*/ 0 h 20"/>
                <a:gd name="T4" fmla="*/ 0 w 20"/>
                <a:gd name="T5" fmla="*/ 9 h 20"/>
                <a:gd name="T6" fmla="*/ 14 w 20"/>
                <a:gd name="T7" fmla="*/ 9 h 20"/>
                <a:gd name="T8" fmla="*/ 16 w 20"/>
                <a:gd name="T9" fmla="*/ 0 h 20"/>
              </a:gdLst>
              <a:ahLst/>
              <a:cxnLst>
                <a:cxn ang="0">
                  <a:pos x="T0" y="T1"/>
                </a:cxn>
                <a:cxn ang="0">
                  <a:pos x="T2" y="T3"/>
                </a:cxn>
                <a:cxn ang="0">
                  <a:pos x="T4" y="T5"/>
                </a:cxn>
                <a:cxn ang="0">
                  <a:pos x="T6" y="T7"/>
                </a:cxn>
                <a:cxn ang="0">
                  <a:pos x="T8" y="T9"/>
                </a:cxn>
              </a:cxnLst>
              <a:rect l="0" t="0" r="r" b="b"/>
              <a:pathLst>
                <a:path w="20" h="20">
                  <a:moveTo>
                    <a:pt x="16" y="0"/>
                  </a:moveTo>
                  <a:lnTo>
                    <a:pt x="0" y="0"/>
                  </a:lnTo>
                  <a:lnTo>
                    <a:pt x="0" y="9"/>
                  </a:lnTo>
                  <a:lnTo>
                    <a:pt x="14" y="9"/>
                  </a:lnTo>
                  <a:lnTo>
                    <a:pt x="16"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11" name="Freeform 310"/>
            <p:cNvSpPr>
              <a:spLocks/>
            </p:cNvSpPr>
            <p:nvPr/>
          </p:nvSpPr>
          <p:spPr bwMode="auto">
            <a:xfrm>
              <a:off x="4053" y="1056"/>
              <a:ext cx="31" cy="20"/>
            </a:xfrm>
            <a:custGeom>
              <a:avLst/>
              <a:gdLst>
                <a:gd name="T0" fmla="*/ 19 w 31"/>
                <a:gd name="T1" fmla="*/ 0 h 20"/>
                <a:gd name="T2" fmla="*/ 4 w 31"/>
                <a:gd name="T3" fmla="*/ 0 h 20"/>
                <a:gd name="T4" fmla="*/ 0 w 31"/>
                <a:gd name="T5" fmla="*/ 9 h 20"/>
                <a:gd name="T6" fmla="*/ 12 w 31"/>
                <a:gd name="T7" fmla="*/ 19 h 20"/>
                <a:gd name="T8" fmla="*/ 16 w 31"/>
                <a:gd name="T9" fmla="*/ 19 h 20"/>
                <a:gd name="T10" fmla="*/ 31 w 31"/>
                <a:gd name="T11" fmla="*/ 4 h 20"/>
                <a:gd name="T12" fmla="*/ 19 w 31"/>
                <a:gd name="T13" fmla="*/ 0 h 20"/>
              </a:gdLst>
              <a:ahLst/>
              <a:cxnLst>
                <a:cxn ang="0">
                  <a:pos x="T0" y="T1"/>
                </a:cxn>
                <a:cxn ang="0">
                  <a:pos x="T2" y="T3"/>
                </a:cxn>
                <a:cxn ang="0">
                  <a:pos x="T4" y="T5"/>
                </a:cxn>
                <a:cxn ang="0">
                  <a:pos x="T6" y="T7"/>
                </a:cxn>
                <a:cxn ang="0">
                  <a:pos x="T8" y="T9"/>
                </a:cxn>
                <a:cxn ang="0">
                  <a:pos x="T10" y="T11"/>
                </a:cxn>
                <a:cxn ang="0">
                  <a:pos x="T12" y="T13"/>
                </a:cxn>
              </a:cxnLst>
              <a:rect l="0" t="0" r="r" b="b"/>
              <a:pathLst>
                <a:path w="31" h="20">
                  <a:moveTo>
                    <a:pt x="19" y="0"/>
                  </a:moveTo>
                  <a:lnTo>
                    <a:pt x="4" y="0"/>
                  </a:lnTo>
                  <a:lnTo>
                    <a:pt x="0" y="9"/>
                  </a:lnTo>
                  <a:lnTo>
                    <a:pt x="12" y="19"/>
                  </a:lnTo>
                  <a:lnTo>
                    <a:pt x="16" y="19"/>
                  </a:lnTo>
                  <a:lnTo>
                    <a:pt x="31" y="4"/>
                  </a:lnTo>
                  <a:lnTo>
                    <a:pt x="19" y="0"/>
                  </a:lnTo>
                </a:path>
              </a:pathLst>
            </a:custGeom>
            <a:solidFill>
              <a:srgbClr val="545454"/>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12" name="Freeform 311"/>
            <p:cNvSpPr>
              <a:spLocks/>
            </p:cNvSpPr>
            <p:nvPr/>
          </p:nvSpPr>
          <p:spPr bwMode="auto">
            <a:xfrm>
              <a:off x="4070" y="1052"/>
              <a:ext cx="22" cy="20"/>
            </a:xfrm>
            <a:custGeom>
              <a:avLst/>
              <a:gdLst>
                <a:gd name="T0" fmla="*/ 4 w 22"/>
                <a:gd name="T1" fmla="*/ 0 h 20"/>
                <a:gd name="T2" fmla="*/ 0 w 22"/>
                <a:gd name="T3" fmla="*/ 9 h 20"/>
                <a:gd name="T4" fmla="*/ 12 w 22"/>
                <a:gd name="T5" fmla="*/ 14 h 20"/>
                <a:gd name="T6" fmla="*/ 21 w 22"/>
                <a:gd name="T7" fmla="*/ 9 h 20"/>
                <a:gd name="T8" fmla="*/ 21 w 22"/>
                <a:gd name="T9" fmla="*/ 7 h 20"/>
                <a:gd name="T10" fmla="*/ 4 w 22"/>
                <a:gd name="T11" fmla="*/ 0 h 20"/>
              </a:gdLst>
              <a:ahLst/>
              <a:cxnLst>
                <a:cxn ang="0">
                  <a:pos x="T0" y="T1"/>
                </a:cxn>
                <a:cxn ang="0">
                  <a:pos x="T2" y="T3"/>
                </a:cxn>
                <a:cxn ang="0">
                  <a:pos x="T4" y="T5"/>
                </a:cxn>
                <a:cxn ang="0">
                  <a:pos x="T6" y="T7"/>
                </a:cxn>
                <a:cxn ang="0">
                  <a:pos x="T8" y="T9"/>
                </a:cxn>
                <a:cxn ang="0">
                  <a:pos x="T10" y="T11"/>
                </a:cxn>
              </a:cxnLst>
              <a:rect l="0" t="0" r="r" b="b"/>
              <a:pathLst>
                <a:path w="22" h="20">
                  <a:moveTo>
                    <a:pt x="4" y="0"/>
                  </a:moveTo>
                  <a:lnTo>
                    <a:pt x="0" y="9"/>
                  </a:lnTo>
                  <a:lnTo>
                    <a:pt x="12" y="14"/>
                  </a:lnTo>
                  <a:lnTo>
                    <a:pt x="21" y="9"/>
                  </a:lnTo>
                  <a:lnTo>
                    <a:pt x="21" y="7"/>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13" name="Freeform 312"/>
            <p:cNvSpPr>
              <a:spLocks/>
            </p:cNvSpPr>
            <p:nvPr/>
          </p:nvSpPr>
          <p:spPr bwMode="auto">
            <a:xfrm>
              <a:off x="4067" y="1059"/>
              <a:ext cx="20" cy="22"/>
            </a:xfrm>
            <a:custGeom>
              <a:avLst/>
              <a:gdLst>
                <a:gd name="T0" fmla="*/ 14 w 20"/>
                <a:gd name="T1" fmla="*/ 0 h 22"/>
                <a:gd name="T2" fmla="*/ 0 w 20"/>
                <a:gd name="T3" fmla="*/ 14 h 22"/>
                <a:gd name="T4" fmla="*/ 2 w 20"/>
                <a:gd name="T5" fmla="*/ 21 h 22"/>
                <a:gd name="T6" fmla="*/ 4 w 20"/>
                <a:gd name="T7" fmla="*/ 21 h 22"/>
                <a:gd name="T8" fmla="*/ 19 w 20"/>
                <a:gd name="T9" fmla="*/ 4 h 22"/>
                <a:gd name="T10" fmla="*/ 14 w 20"/>
                <a:gd name="T11" fmla="*/ 0 h 22"/>
              </a:gdLst>
              <a:ahLst/>
              <a:cxnLst>
                <a:cxn ang="0">
                  <a:pos x="T0" y="T1"/>
                </a:cxn>
                <a:cxn ang="0">
                  <a:pos x="T2" y="T3"/>
                </a:cxn>
                <a:cxn ang="0">
                  <a:pos x="T4" y="T5"/>
                </a:cxn>
                <a:cxn ang="0">
                  <a:pos x="T6" y="T7"/>
                </a:cxn>
                <a:cxn ang="0">
                  <a:pos x="T8" y="T9"/>
                </a:cxn>
                <a:cxn ang="0">
                  <a:pos x="T10" y="T11"/>
                </a:cxn>
              </a:cxnLst>
              <a:rect l="0" t="0" r="r" b="b"/>
              <a:pathLst>
                <a:path w="20" h="22">
                  <a:moveTo>
                    <a:pt x="14" y="0"/>
                  </a:moveTo>
                  <a:lnTo>
                    <a:pt x="0" y="14"/>
                  </a:lnTo>
                  <a:lnTo>
                    <a:pt x="2" y="21"/>
                  </a:lnTo>
                  <a:lnTo>
                    <a:pt x="4" y="21"/>
                  </a:lnTo>
                  <a:lnTo>
                    <a:pt x="19" y="4"/>
                  </a:lnTo>
                  <a:lnTo>
                    <a:pt x="1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14" name="Freeform 313"/>
            <p:cNvSpPr>
              <a:spLocks/>
            </p:cNvSpPr>
            <p:nvPr/>
          </p:nvSpPr>
          <p:spPr bwMode="auto">
            <a:xfrm>
              <a:off x="4063" y="1071"/>
              <a:ext cx="20" cy="20"/>
            </a:xfrm>
            <a:custGeom>
              <a:avLst/>
              <a:gdLst>
                <a:gd name="T0" fmla="*/ 7 w 20"/>
                <a:gd name="T1" fmla="*/ 0 h 20"/>
                <a:gd name="T2" fmla="*/ 2 w 20"/>
                <a:gd name="T3" fmla="*/ 0 h 20"/>
                <a:gd name="T4" fmla="*/ 0 w 20"/>
                <a:gd name="T5" fmla="*/ 9 h 20"/>
                <a:gd name="T6" fmla="*/ 7 w 20"/>
                <a:gd name="T7" fmla="*/ 9 h 20"/>
                <a:gd name="T8" fmla="*/ 7 w 20"/>
                <a:gd name="T9" fmla="*/ 0 h 20"/>
              </a:gdLst>
              <a:ahLst/>
              <a:cxnLst>
                <a:cxn ang="0">
                  <a:pos x="T0" y="T1"/>
                </a:cxn>
                <a:cxn ang="0">
                  <a:pos x="T2" y="T3"/>
                </a:cxn>
                <a:cxn ang="0">
                  <a:pos x="T4" y="T5"/>
                </a:cxn>
                <a:cxn ang="0">
                  <a:pos x="T6" y="T7"/>
                </a:cxn>
                <a:cxn ang="0">
                  <a:pos x="T8" y="T9"/>
                </a:cxn>
              </a:cxnLst>
              <a:rect l="0" t="0" r="r" b="b"/>
              <a:pathLst>
                <a:path w="20" h="20">
                  <a:moveTo>
                    <a:pt x="7" y="0"/>
                  </a:moveTo>
                  <a:lnTo>
                    <a:pt x="2" y="0"/>
                  </a:lnTo>
                  <a:lnTo>
                    <a:pt x="0" y="9"/>
                  </a:lnTo>
                  <a:lnTo>
                    <a:pt x="7" y="9"/>
                  </a:lnTo>
                  <a:lnTo>
                    <a:pt x="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15" name="Freeform 314"/>
            <p:cNvSpPr>
              <a:spLocks/>
            </p:cNvSpPr>
            <p:nvPr/>
          </p:nvSpPr>
          <p:spPr bwMode="auto">
            <a:xfrm>
              <a:off x="4046" y="1061"/>
              <a:ext cx="22" cy="20"/>
            </a:xfrm>
            <a:custGeom>
              <a:avLst/>
              <a:gdLst>
                <a:gd name="T0" fmla="*/ 9 w 22"/>
                <a:gd name="T1" fmla="*/ 0 h 20"/>
                <a:gd name="T2" fmla="*/ 2 w 22"/>
                <a:gd name="T3" fmla="*/ 2 h 20"/>
                <a:gd name="T4" fmla="*/ 0 w 22"/>
                <a:gd name="T5" fmla="*/ 7 h 20"/>
                <a:gd name="T6" fmla="*/ 16 w 22"/>
                <a:gd name="T7" fmla="*/ 19 h 20"/>
                <a:gd name="T8" fmla="*/ 21 w 22"/>
                <a:gd name="T9" fmla="*/ 9 h 20"/>
                <a:gd name="T10" fmla="*/ 9 w 22"/>
                <a:gd name="T11" fmla="*/ 0 h 20"/>
              </a:gdLst>
              <a:ahLst/>
              <a:cxnLst>
                <a:cxn ang="0">
                  <a:pos x="T0" y="T1"/>
                </a:cxn>
                <a:cxn ang="0">
                  <a:pos x="T2" y="T3"/>
                </a:cxn>
                <a:cxn ang="0">
                  <a:pos x="T4" y="T5"/>
                </a:cxn>
                <a:cxn ang="0">
                  <a:pos x="T6" y="T7"/>
                </a:cxn>
                <a:cxn ang="0">
                  <a:pos x="T8" y="T9"/>
                </a:cxn>
                <a:cxn ang="0">
                  <a:pos x="T10" y="T11"/>
                </a:cxn>
              </a:cxnLst>
              <a:rect l="0" t="0" r="r" b="b"/>
              <a:pathLst>
                <a:path w="22" h="20">
                  <a:moveTo>
                    <a:pt x="9" y="0"/>
                  </a:moveTo>
                  <a:lnTo>
                    <a:pt x="2" y="2"/>
                  </a:lnTo>
                  <a:lnTo>
                    <a:pt x="0" y="7"/>
                  </a:lnTo>
                  <a:lnTo>
                    <a:pt x="16" y="19"/>
                  </a:lnTo>
                  <a:lnTo>
                    <a:pt x="21" y="9"/>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16" name="Freeform 315"/>
            <p:cNvSpPr>
              <a:spLocks/>
            </p:cNvSpPr>
            <p:nvPr/>
          </p:nvSpPr>
          <p:spPr bwMode="auto">
            <a:xfrm>
              <a:off x="4048" y="1052"/>
              <a:ext cx="20" cy="20"/>
            </a:xfrm>
            <a:custGeom>
              <a:avLst/>
              <a:gdLst>
                <a:gd name="T0" fmla="*/ 9 w 20"/>
                <a:gd name="T1" fmla="*/ 0 h 20"/>
                <a:gd name="T2" fmla="*/ 7 w 20"/>
                <a:gd name="T3" fmla="*/ 0 h 20"/>
                <a:gd name="T4" fmla="*/ 0 w 20"/>
                <a:gd name="T5" fmla="*/ 12 h 20"/>
                <a:gd name="T6" fmla="*/ 9 w 20"/>
                <a:gd name="T7" fmla="*/ 16 h 20"/>
                <a:gd name="T8" fmla="*/ 14 w 20"/>
                <a:gd name="T9" fmla="*/ 7 h 20"/>
                <a:gd name="T10" fmla="*/ 9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9" y="0"/>
                  </a:moveTo>
                  <a:lnTo>
                    <a:pt x="7" y="0"/>
                  </a:lnTo>
                  <a:lnTo>
                    <a:pt x="0" y="12"/>
                  </a:lnTo>
                  <a:lnTo>
                    <a:pt x="9" y="16"/>
                  </a:lnTo>
                  <a:lnTo>
                    <a:pt x="14" y="7"/>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17" name="Freeform 316"/>
            <p:cNvSpPr>
              <a:spLocks/>
            </p:cNvSpPr>
            <p:nvPr/>
          </p:nvSpPr>
          <p:spPr bwMode="auto">
            <a:xfrm>
              <a:off x="4058" y="1052"/>
              <a:ext cx="20" cy="20"/>
            </a:xfrm>
            <a:custGeom>
              <a:avLst/>
              <a:gdLst>
                <a:gd name="T0" fmla="*/ 16 w 20"/>
                <a:gd name="T1" fmla="*/ 0 h 20"/>
                <a:gd name="T2" fmla="*/ 0 w 20"/>
                <a:gd name="T3" fmla="*/ 0 h 20"/>
                <a:gd name="T4" fmla="*/ 0 w 20"/>
                <a:gd name="T5" fmla="*/ 9 h 20"/>
                <a:gd name="T6" fmla="*/ 14 w 20"/>
                <a:gd name="T7" fmla="*/ 9 h 20"/>
                <a:gd name="T8" fmla="*/ 16 w 20"/>
                <a:gd name="T9" fmla="*/ 0 h 20"/>
              </a:gdLst>
              <a:ahLst/>
              <a:cxnLst>
                <a:cxn ang="0">
                  <a:pos x="T0" y="T1"/>
                </a:cxn>
                <a:cxn ang="0">
                  <a:pos x="T2" y="T3"/>
                </a:cxn>
                <a:cxn ang="0">
                  <a:pos x="T4" y="T5"/>
                </a:cxn>
                <a:cxn ang="0">
                  <a:pos x="T6" y="T7"/>
                </a:cxn>
                <a:cxn ang="0">
                  <a:pos x="T8" y="T9"/>
                </a:cxn>
              </a:cxnLst>
              <a:rect l="0" t="0" r="r" b="b"/>
              <a:pathLst>
                <a:path w="20" h="20">
                  <a:moveTo>
                    <a:pt x="16" y="0"/>
                  </a:moveTo>
                  <a:lnTo>
                    <a:pt x="0" y="0"/>
                  </a:lnTo>
                  <a:lnTo>
                    <a:pt x="0" y="9"/>
                  </a:lnTo>
                  <a:lnTo>
                    <a:pt x="14" y="9"/>
                  </a:lnTo>
                  <a:lnTo>
                    <a:pt x="16"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18" name="Freeform 317"/>
            <p:cNvSpPr>
              <a:spLocks/>
            </p:cNvSpPr>
            <p:nvPr/>
          </p:nvSpPr>
          <p:spPr bwMode="auto">
            <a:xfrm>
              <a:off x="2452" y="1064"/>
              <a:ext cx="39" cy="26"/>
            </a:xfrm>
            <a:custGeom>
              <a:avLst/>
              <a:gdLst>
                <a:gd name="T0" fmla="*/ 24 w 39"/>
                <a:gd name="T1" fmla="*/ 0 h 26"/>
                <a:gd name="T2" fmla="*/ 4 w 39"/>
                <a:gd name="T3" fmla="*/ 0 h 26"/>
                <a:gd name="T4" fmla="*/ 0 w 39"/>
                <a:gd name="T5" fmla="*/ 12 h 26"/>
                <a:gd name="T6" fmla="*/ 16 w 39"/>
                <a:gd name="T7" fmla="*/ 26 h 26"/>
                <a:gd name="T8" fmla="*/ 21 w 39"/>
                <a:gd name="T9" fmla="*/ 23 h 26"/>
                <a:gd name="T10" fmla="*/ 38 w 39"/>
                <a:gd name="T11" fmla="*/ 7 h 26"/>
                <a:gd name="T12" fmla="*/ 24 w 39"/>
                <a:gd name="T13" fmla="*/ 0 h 26"/>
              </a:gdLst>
              <a:ahLst/>
              <a:cxnLst>
                <a:cxn ang="0">
                  <a:pos x="T0" y="T1"/>
                </a:cxn>
                <a:cxn ang="0">
                  <a:pos x="T2" y="T3"/>
                </a:cxn>
                <a:cxn ang="0">
                  <a:pos x="T4" y="T5"/>
                </a:cxn>
                <a:cxn ang="0">
                  <a:pos x="T6" y="T7"/>
                </a:cxn>
                <a:cxn ang="0">
                  <a:pos x="T8" y="T9"/>
                </a:cxn>
                <a:cxn ang="0">
                  <a:pos x="T10" y="T11"/>
                </a:cxn>
                <a:cxn ang="0">
                  <a:pos x="T12" y="T13"/>
                </a:cxn>
              </a:cxnLst>
              <a:rect l="0" t="0" r="r" b="b"/>
              <a:pathLst>
                <a:path w="39" h="26">
                  <a:moveTo>
                    <a:pt x="24" y="0"/>
                  </a:moveTo>
                  <a:lnTo>
                    <a:pt x="4" y="0"/>
                  </a:lnTo>
                  <a:lnTo>
                    <a:pt x="0" y="12"/>
                  </a:lnTo>
                  <a:lnTo>
                    <a:pt x="16" y="26"/>
                  </a:lnTo>
                  <a:lnTo>
                    <a:pt x="21" y="23"/>
                  </a:lnTo>
                  <a:lnTo>
                    <a:pt x="38" y="7"/>
                  </a:lnTo>
                  <a:lnTo>
                    <a:pt x="24" y="0"/>
                  </a:lnTo>
                </a:path>
              </a:pathLst>
            </a:custGeom>
            <a:solidFill>
              <a:srgbClr val="545454"/>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19" name="Freeform 318"/>
            <p:cNvSpPr>
              <a:spLocks/>
            </p:cNvSpPr>
            <p:nvPr/>
          </p:nvSpPr>
          <p:spPr bwMode="auto">
            <a:xfrm>
              <a:off x="2474" y="1059"/>
              <a:ext cx="24" cy="20"/>
            </a:xfrm>
            <a:custGeom>
              <a:avLst/>
              <a:gdLst>
                <a:gd name="T0" fmla="*/ 4 w 24"/>
                <a:gd name="T1" fmla="*/ 0 h 20"/>
                <a:gd name="T2" fmla="*/ 0 w 24"/>
                <a:gd name="T3" fmla="*/ 9 h 20"/>
                <a:gd name="T4" fmla="*/ 14 w 24"/>
                <a:gd name="T5" fmla="*/ 16 h 20"/>
                <a:gd name="T6" fmla="*/ 23 w 24"/>
                <a:gd name="T7" fmla="*/ 12 h 20"/>
                <a:gd name="T8" fmla="*/ 23 w 24"/>
                <a:gd name="T9" fmla="*/ 9 h 20"/>
                <a:gd name="T10" fmla="*/ 4 w 24"/>
                <a:gd name="T11" fmla="*/ 0 h 20"/>
              </a:gdLst>
              <a:ahLst/>
              <a:cxnLst>
                <a:cxn ang="0">
                  <a:pos x="T0" y="T1"/>
                </a:cxn>
                <a:cxn ang="0">
                  <a:pos x="T2" y="T3"/>
                </a:cxn>
                <a:cxn ang="0">
                  <a:pos x="T4" y="T5"/>
                </a:cxn>
                <a:cxn ang="0">
                  <a:pos x="T6" y="T7"/>
                </a:cxn>
                <a:cxn ang="0">
                  <a:pos x="T8" y="T9"/>
                </a:cxn>
                <a:cxn ang="0">
                  <a:pos x="T10" y="T11"/>
                </a:cxn>
              </a:cxnLst>
              <a:rect l="0" t="0" r="r" b="b"/>
              <a:pathLst>
                <a:path w="24" h="20">
                  <a:moveTo>
                    <a:pt x="4" y="0"/>
                  </a:moveTo>
                  <a:lnTo>
                    <a:pt x="0" y="9"/>
                  </a:lnTo>
                  <a:lnTo>
                    <a:pt x="14" y="16"/>
                  </a:lnTo>
                  <a:lnTo>
                    <a:pt x="23" y="12"/>
                  </a:lnTo>
                  <a:lnTo>
                    <a:pt x="23" y="9"/>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20" name="Freeform 319"/>
            <p:cNvSpPr>
              <a:spLocks/>
            </p:cNvSpPr>
            <p:nvPr/>
          </p:nvSpPr>
          <p:spPr bwMode="auto">
            <a:xfrm>
              <a:off x="2471" y="1069"/>
              <a:ext cx="22" cy="24"/>
            </a:xfrm>
            <a:custGeom>
              <a:avLst/>
              <a:gdLst>
                <a:gd name="T0" fmla="*/ 16 w 22"/>
                <a:gd name="T1" fmla="*/ 0 h 24"/>
                <a:gd name="T2" fmla="*/ 0 w 22"/>
                <a:gd name="T3" fmla="*/ 16 h 24"/>
                <a:gd name="T4" fmla="*/ 4 w 22"/>
                <a:gd name="T5" fmla="*/ 23 h 24"/>
                <a:gd name="T6" fmla="*/ 21 w 22"/>
                <a:gd name="T7" fmla="*/ 4 h 24"/>
                <a:gd name="T8" fmla="*/ 16 w 22"/>
                <a:gd name="T9" fmla="*/ 0 h 24"/>
              </a:gdLst>
              <a:ahLst/>
              <a:cxnLst>
                <a:cxn ang="0">
                  <a:pos x="T0" y="T1"/>
                </a:cxn>
                <a:cxn ang="0">
                  <a:pos x="T2" y="T3"/>
                </a:cxn>
                <a:cxn ang="0">
                  <a:pos x="T4" y="T5"/>
                </a:cxn>
                <a:cxn ang="0">
                  <a:pos x="T6" y="T7"/>
                </a:cxn>
                <a:cxn ang="0">
                  <a:pos x="T8" y="T9"/>
                </a:cxn>
              </a:cxnLst>
              <a:rect l="0" t="0" r="r" b="b"/>
              <a:pathLst>
                <a:path w="22" h="24">
                  <a:moveTo>
                    <a:pt x="16" y="0"/>
                  </a:moveTo>
                  <a:lnTo>
                    <a:pt x="0" y="16"/>
                  </a:lnTo>
                  <a:lnTo>
                    <a:pt x="4" y="23"/>
                  </a:lnTo>
                  <a:lnTo>
                    <a:pt x="21" y="4"/>
                  </a:lnTo>
                  <a:lnTo>
                    <a:pt x="16"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21" name="Freeform 320"/>
            <p:cNvSpPr>
              <a:spLocks/>
            </p:cNvSpPr>
            <p:nvPr/>
          </p:nvSpPr>
          <p:spPr bwMode="auto">
            <a:xfrm>
              <a:off x="2467" y="1083"/>
              <a:ext cx="20" cy="20"/>
            </a:xfrm>
            <a:custGeom>
              <a:avLst/>
              <a:gdLst>
                <a:gd name="T0" fmla="*/ 4 w 20"/>
                <a:gd name="T1" fmla="*/ 0 h 20"/>
                <a:gd name="T2" fmla="*/ 0 w 20"/>
                <a:gd name="T3" fmla="*/ 2 h 20"/>
                <a:gd name="T4" fmla="*/ 0 w 20"/>
                <a:gd name="T5" fmla="*/ 12 h 20"/>
                <a:gd name="T6" fmla="*/ 2 w 20"/>
                <a:gd name="T7" fmla="*/ 12 h 20"/>
                <a:gd name="T8" fmla="*/ 9 w 20"/>
                <a:gd name="T9" fmla="*/ 9 h 20"/>
                <a:gd name="T10" fmla="*/ 4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4" y="0"/>
                  </a:moveTo>
                  <a:lnTo>
                    <a:pt x="0" y="2"/>
                  </a:lnTo>
                  <a:lnTo>
                    <a:pt x="0" y="12"/>
                  </a:lnTo>
                  <a:lnTo>
                    <a:pt x="2" y="12"/>
                  </a:lnTo>
                  <a:lnTo>
                    <a:pt x="9" y="9"/>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22" name="Freeform 321"/>
            <p:cNvSpPr>
              <a:spLocks/>
            </p:cNvSpPr>
            <p:nvPr/>
          </p:nvSpPr>
          <p:spPr bwMode="auto">
            <a:xfrm>
              <a:off x="2448" y="1071"/>
              <a:ext cx="24" cy="24"/>
            </a:xfrm>
            <a:custGeom>
              <a:avLst/>
              <a:gdLst>
                <a:gd name="T0" fmla="*/ 7 w 24"/>
                <a:gd name="T1" fmla="*/ 0 h 24"/>
                <a:gd name="T2" fmla="*/ 0 w 24"/>
                <a:gd name="T3" fmla="*/ 2 h 24"/>
                <a:gd name="T4" fmla="*/ 0 w 24"/>
                <a:gd name="T5" fmla="*/ 7 h 24"/>
                <a:gd name="T6" fmla="*/ 19 w 24"/>
                <a:gd name="T7" fmla="*/ 23 h 24"/>
                <a:gd name="T8" fmla="*/ 23 w 24"/>
                <a:gd name="T9" fmla="*/ 14 h 24"/>
                <a:gd name="T10" fmla="*/ 7 w 24"/>
                <a:gd name="T11" fmla="*/ 0 h 24"/>
              </a:gdLst>
              <a:ahLst/>
              <a:cxnLst>
                <a:cxn ang="0">
                  <a:pos x="T0" y="T1"/>
                </a:cxn>
                <a:cxn ang="0">
                  <a:pos x="T2" y="T3"/>
                </a:cxn>
                <a:cxn ang="0">
                  <a:pos x="T4" y="T5"/>
                </a:cxn>
                <a:cxn ang="0">
                  <a:pos x="T6" y="T7"/>
                </a:cxn>
                <a:cxn ang="0">
                  <a:pos x="T8" y="T9"/>
                </a:cxn>
                <a:cxn ang="0">
                  <a:pos x="T10" y="T11"/>
                </a:cxn>
              </a:cxnLst>
              <a:rect l="0" t="0" r="r" b="b"/>
              <a:pathLst>
                <a:path w="24" h="24">
                  <a:moveTo>
                    <a:pt x="7" y="0"/>
                  </a:moveTo>
                  <a:lnTo>
                    <a:pt x="0" y="2"/>
                  </a:lnTo>
                  <a:lnTo>
                    <a:pt x="0" y="7"/>
                  </a:lnTo>
                  <a:lnTo>
                    <a:pt x="19" y="23"/>
                  </a:lnTo>
                  <a:lnTo>
                    <a:pt x="23" y="14"/>
                  </a:lnTo>
                  <a:lnTo>
                    <a:pt x="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23" name="Freeform 322"/>
            <p:cNvSpPr>
              <a:spLocks/>
            </p:cNvSpPr>
            <p:nvPr/>
          </p:nvSpPr>
          <p:spPr bwMode="auto">
            <a:xfrm>
              <a:off x="2448" y="1059"/>
              <a:ext cx="20" cy="20"/>
            </a:xfrm>
            <a:custGeom>
              <a:avLst/>
              <a:gdLst>
                <a:gd name="T0" fmla="*/ 9 w 20"/>
                <a:gd name="T1" fmla="*/ 0 h 20"/>
                <a:gd name="T2" fmla="*/ 7 w 20"/>
                <a:gd name="T3" fmla="*/ 0 h 20"/>
                <a:gd name="T4" fmla="*/ 0 w 20"/>
                <a:gd name="T5" fmla="*/ 14 h 20"/>
                <a:gd name="T6" fmla="*/ 9 w 20"/>
                <a:gd name="T7" fmla="*/ 19 h 20"/>
                <a:gd name="T8" fmla="*/ 14 w 20"/>
                <a:gd name="T9" fmla="*/ 7 h 20"/>
                <a:gd name="T10" fmla="*/ 9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9" y="0"/>
                  </a:moveTo>
                  <a:lnTo>
                    <a:pt x="7" y="0"/>
                  </a:lnTo>
                  <a:lnTo>
                    <a:pt x="0" y="14"/>
                  </a:lnTo>
                  <a:lnTo>
                    <a:pt x="9" y="19"/>
                  </a:lnTo>
                  <a:lnTo>
                    <a:pt x="14" y="7"/>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24" name="Freeform 323"/>
            <p:cNvSpPr>
              <a:spLocks/>
            </p:cNvSpPr>
            <p:nvPr/>
          </p:nvSpPr>
          <p:spPr bwMode="auto">
            <a:xfrm>
              <a:off x="2457" y="1059"/>
              <a:ext cx="22" cy="20"/>
            </a:xfrm>
            <a:custGeom>
              <a:avLst/>
              <a:gdLst>
                <a:gd name="T0" fmla="*/ 21 w 22"/>
                <a:gd name="T1" fmla="*/ 0 h 20"/>
                <a:gd name="T2" fmla="*/ 0 w 22"/>
                <a:gd name="T3" fmla="*/ 0 h 20"/>
                <a:gd name="T4" fmla="*/ 0 w 22"/>
                <a:gd name="T5" fmla="*/ 9 h 20"/>
                <a:gd name="T6" fmla="*/ 19 w 22"/>
                <a:gd name="T7" fmla="*/ 9 h 20"/>
                <a:gd name="T8" fmla="*/ 21 w 22"/>
                <a:gd name="T9" fmla="*/ 0 h 20"/>
              </a:gdLst>
              <a:ahLst/>
              <a:cxnLst>
                <a:cxn ang="0">
                  <a:pos x="T0" y="T1"/>
                </a:cxn>
                <a:cxn ang="0">
                  <a:pos x="T2" y="T3"/>
                </a:cxn>
                <a:cxn ang="0">
                  <a:pos x="T4" y="T5"/>
                </a:cxn>
                <a:cxn ang="0">
                  <a:pos x="T6" y="T7"/>
                </a:cxn>
                <a:cxn ang="0">
                  <a:pos x="T8" y="T9"/>
                </a:cxn>
              </a:cxnLst>
              <a:rect l="0" t="0" r="r" b="b"/>
              <a:pathLst>
                <a:path w="22" h="20">
                  <a:moveTo>
                    <a:pt x="21" y="0"/>
                  </a:moveTo>
                  <a:lnTo>
                    <a:pt x="0" y="0"/>
                  </a:lnTo>
                  <a:lnTo>
                    <a:pt x="0" y="9"/>
                  </a:lnTo>
                  <a:lnTo>
                    <a:pt x="19" y="9"/>
                  </a:lnTo>
                  <a:lnTo>
                    <a:pt x="21"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25" name="Freeform 324"/>
            <p:cNvSpPr>
              <a:spLocks/>
            </p:cNvSpPr>
            <p:nvPr/>
          </p:nvSpPr>
          <p:spPr bwMode="auto">
            <a:xfrm>
              <a:off x="4252" y="1064"/>
              <a:ext cx="39" cy="26"/>
            </a:xfrm>
            <a:custGeom>
              <a:avLst/>
              <a:gdLst>
                <a:gd name="T0" fmla="*/ 24 w 39"/>
                <a:gd name="T1" fmla="*/ 0 h 26"/>
                <a:gd name="T2" fmla="*/ 4 w 39"/>
                <a:gd name="T3" fmla="*/ 0 h 26"/>
                <a:gd name="T4" fmla="*/ 0 w 39"/>
                <a:gd name="T5" fmla="*/ 12 h 26"/>
                <a:gd name="T6" fmla="*/ 14 w 39"/>
                <a:gd name="T7" fmla="*/ 26 h 26"/>
                <a:gd name="T8" fmla="*/ 21 w 39"/>
                <a:gd name="T9" fmla="*/ 23 h 26"/>
                <a:gd name="T10" fmla="*/ 38 w 39"/>
                <a:gd name="T11" fmla="*/ 7 h 26"/>
                <a:gd name="T12" fmla="*/ 24 w 39"/>
                <a:gd name="T13" fmla="*/ 0 h 26"/>
              </a:gdLst>
              <a:ahLst/>
              <a:cxnLst>
                <a:cxn ang="0">
                  <a:pos x="T0" y="T1"/>
                </a:cxn>
                <a:cxn ang="0">
                  <a:pos x="T2" y="T3"/>
                </a:cxn>
                <a:cxn ang="0">
                  <a:pos x="T4" y="T5"/>
                </a:cxn>
                <a:cxn ang="0">
                  <a:pos x="T6" y="T7"/>
                </a:cxn>
                <a:cxn ang="0">
                  <a:pos x="T8" y="T9"/>
                </a:cxn>
                <a:cxn ang="0">
                  <a:pos x="T10" y="T11"/>
                </a:cxn>
                <a:cxn ang="0">
                  <a:pos x="T12" y="T13"/>
                </a:cxn>
              </a:cxnLst>
              <a:rect l="0" t="0" r="r" b="b"/>
              <a:pathLst>
                <a:path w="39" h="26">
                  <a:moveTo>
                    <a:pt x="24" y="0"/>
                  </a:moveTo>
                  <a:lnTo>
                    <a:pt x="4" y="0"/>
                  </a:lnTo>
                  <a:lnTo>
                    <a:pt x="0" y="12"/>
                  </a:lnTo>
                  <a:lnTo>
                    <a:pt x="14" y="26"/>
                  </a:lnTo>
                  <a:lnTo>
                    <a:pt x="21" y="23"/>
                  </a:lnTo>
                  <a:lnTo>
                    <a:pt x="38" y="7"/>
                  </a:lnTo>
                  <a:lnTo>
                    <a:pt x="24" y="0"/>
                  </a:lnTo>
                </a:path>
              </a:pathLst>
            </a:custGeom>
            <a:solidFill>
              <a:srgbClr val="545454"/>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26" name="Freeform 325"/>
            <p:cNvSpPr>
              <a:spLocks/>
            </p:cNvSpPr>
            <p:nvPr/>
          </p:nvSpPr>
          <p:spPr bwMode="auto">
            <a:xfrm>
              <a:off x="4274" y="1059"/>
              <a:ext cx="24" cy="20"/>
            </a:xfrm>
            <a:custGeom>
              <a:avLst/>
              <a:gdLst>
                <a:gd name="T0" fmla="*/ 4 w 24"/>
                <a:gd name="T1" fmla="*/ 0 h 20"/>
                <a:gd name="T2" fmla="*/ 0 w 24"/>
                <a:gd name="T3" fmla="*/ 9 h 20"/>
                <a:gd name="T4" fmla="*/ 14 w 24"/>
                <a:gd name="T5" fmla="*/ 16 h 20"/>
                <a:gd name="T6" fmla="*/ 23 w 24"/>
                <a:gd name="T7" fmla="*/ 12 h 20"/>
                <a:gd name="T8" fmla="*/ 23 w 24"/>
                <a:gd name="T9" fmla="*/ 9 h 20"/>
                <a:gd name="T10" fmla="*/ 4 w 24"/>
                <a:gd name="T11" fmla="*/ 0 h 20"/>
              </a:gdLst>
              <a:ahLst/>
              <a:cxnLst>
                <a:cxn ang="0">
                  <a:pos x="T0" y="T1"/>
                </a:cxn>
                <a:cxn ang="0">
                  <a:pos x="T2" y="T3"/>
                </a:cxn>
                <a:cxn ang="0">
                  <a:pos x="T4" y="T5"/>
                </a:cxn>
                <a:cxn ang="0">
                  <a:pos x="T6" y="T7"/>
                </a:cxn>
                <a:cxn ang="0">
                  <a:pos x="T8" y="T9"/>
                </a:cxn>
                <a:cxn ang="0">
                  <a:pos x="T10" y="T11"/>
                </a:cxn>
              </a:cxnLst>
              <a:rect l="0" t="0" r="r" b="b"/>
              <a:pathLst>
                <a:path w="24" h="20">
                  <a:moveTo>
                    <a:pt x="4" y="0"/>
                  </a:moveTo>
                  <a:lnTo>
                    <a:pt x="0" y="9"/>
                  </a:lnTo>
                  <a:lnTo>
                    <a:pt x="14" y="16"/>
                  </a:lnTo>
                  <a:lnTo>
                    <a:pt x="23" y="12"/>
                  </a:lnTo>
                  <a:lnTo>
                    <a:pt x="23" y="9"/>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27" name="Freeform 326"/>
            <p:cNvSpPr>
              <a:spLocks/>
            </p:cNvSpPr>
            <p:nvPr/>
          </p:nvSpPr>
          <p:spPr bwMode="auto">
            <a:xfrm>
              <a:off x="4272" y="1069"/>
              <a:ext cx="21" cy="24"/>
            </a:xfrm>
            <a:custGeom>
              <a:avLst/>
              <a:gdLst>
                <a:gd name="T0" fmla="*/ 16 w 21"/>
                <a:gd name="T1" fmla="*/ 0 h 24"/>
                <a:gd name="T2" fmla="*/ 0 w 21"/>
                <a:gd name="T3" fmla="*/ 16 h 24"/>
                <a:gd name="T4" fmla="*/ 4 w 21"/>
                <a:gd name="T5" fmla="*/ 23 h 24"/>
                <a:gd name="T6" fmla="*/ 21 w 21"/>
                <a:gd name="T7" fmla="*/ 4 h 24"/>
                <a:gd name="T8" fmla="*/ 16 w 21"/>
                <a:gd name="T9" fmla="*/ 0 h 24"/>
              </a:gdLst>
              <a:ahLst/>
              <a:cxnLst>
                <a:cxn ang="0">
                  <a:pos x="T0" y="T1"/>
                </a:cxn>
                <a:cxn ang="0">
                  <a:pos x="T2" y="T3"/>
                </a:cxn>
                <a:cxn ang="0">
                  <a:pos x="T4" y="T5"/>
                </a:cxn>
                <a:cxn ang="0">
                  <a:pos x="T6" y="T7"/>
                </a:cxn>
                <a:cxn ang="0">
                  <a:pos x="T8" y="T9"/>
                </a:cxn>
              </a:cxnLst>
              <a:rect l="0" t="0" r="r" b="b"/>
              <a:pathLst>
                <a:path w="21" h="24">
                  <a:moveTo>
                    <a:pt x="16" y="0"/>
                  </a:moveTo>
                  <a:lnTo>
                    <a:pt x="0" y="16"/>
                  </a:lnTo>
                  <a:lnTo>
                    <a:pt x="4" y="23"/>
                  </a:lnTo>
                  <a:lnTo>
                    <a:pt x="21" y="4"/>
                  </a:lnTo>
                  <a:lnTo>
                    <a:pt x="16"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28" name="Freeform 327"/>
            <p:cNvSpPr>
              <a:spLocks/>
            </p:cNvSpPr>
            <p:nvPr/>
          </p:nvSpPr>
          <p:spPr bwMode="auto">
            <a:xfrm>
              <a:off x="4264" y="1083"/>
              <a:ext cx="20" cy="20"/>
            </a:xfrm>
            <a:custGeom>
              <a:avLst/>
              <a:gdLst>
                <a:gd name="T0" fmla="*/ 7 w 20"/>
                <a:gd name="T1" fmla="*/ 0 h 20"/>
                <a:gd name="T2" fmla="*/ 0 w 20"/>
                <a:gd name="T3" fmla="*/ 2 h 20"/>
                <a:gd name="T4" fmla="*/ 0 w 20"/>
                <a:gd name="T5" fmla="*/ 12 h 20"/>
                <a:gd name="T6" fmla="*/ 12 w 20"/>
                <a:gd name="T7" fmla="*/ 9 h 20"/>
                <a:gd name="T8" fmla="*/ 7 w 20"/>
                <a:gd name="T9" fmla="*/ 0 h 20"/>
              </a:gdLst>
              <a:ahLst/>
              <a:cxnLst>
                <a:cxn ang="0">
                  <a:pos x="T0" y="T1"/>
                </a:cxn>
                <a:cxn ang="0">
                  <a:pos x="T2" y="T3"/>
                </a:cxn>
                <a:cxn ang="0">
                  <a:pos x="T4" y="T5"/>
                </a:cxn>
                <a:cxn ang="0">
                  <a:pos x="T6" y="T7"/>
                </a:cxn>
                <a:cxn ang="0">
                  <a:pos x="T8" y="T9"/>
                </a:cxn>
              </a:cxnLst>
              <a:rect l="0" t="0" r="r" b="b"/>
              <a:pathLst>
                <a:path w="20" h="20">
                  <a:moveTo>
                    <a:pt x="7" y="0"/>
                  </a:moveTo>
                  <a:lnTo>
                    <a:pt x="0" y="2"/>
                  </a:lnTo>
                  <a:lnTo>
                    <a:pt x="0" y="12"/>
                  </a:lnTo>
                  <a:lnTo>
                    <a:pt x="12" y="9"/>
                  </a:lnTo>
                  <a:lnTo>
                    <a:pt x="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29" name="Freeform 328"/>
            <p:cNvSpPr>
              <a:spLocks/>
            </p:cNvSpPr>
            <p:nvPr/>
          </p:nvSpPr>
          <p:spPr bwMode="auto">
            <a:xfrm>
              <a:off x="4247" y="1073"/>
              <a:ext cx="22" cy="20"/>
            </a:xfrm>
            <a:custGeom>
              <a:avLst/>
              <a:gdLst>
                <a:gd name="T0" fmla="*/ 7 w 22"/>
                <a:gd name="T1" fmla="*/ 0 h 20"/>
                <a:gd name="T2" fmla="*/ 0 w 22"/>
                <a:gd name="T3" fmla="*/ 0 h 20"/>
                <a:gd name="T4" fmla="*/ 0 w 22"/>
                <a:gd name="T5" fmla="*/ 2 h 20"/>
                <a:gd name="T6" fmla="*/ 16 w 22"/>
                <a:gd name="T7" fmla="*/ 19 h 20"/>
                <a:gd name="T8" fmla="*/ 21 w 22"/>
                <a:gd name="T9" fmla="*/ 14 h 20"/>
                <a:gd name="T10" fmla="*/ 7 w 22"/>
                <a:gd name="T11" fmla="*/ 0 h 20"/>
              </a:gdLst>
              <a:ahLst/>
              <a:cxnLst>
                <a:cxn ang="0">
                  <a:pos x="T0" y="T1"/>
                </a:cxn>
                <a:cxn ang="0">
                  <a:pos x="T2" y="T3"/>
                </a:cxn>
                <a:cxn ang="0">
                  <a:pos x="T4" y="T5"/>
                </a:cxn>
                <a:cxn ang="0">
                  <a:pos x="T6" y="T7"/>
                </a:cxn>
                <a:cxn ang="0">
                  <a:pos x="T8" y="T9"/>
                </a:cxn>
                <a:cxn ang="0">
                  <a:pos x="T10" y="T11"/>
                </a:cxn>
              </a:cxnLst>
              <a:rect l="0" t="0" r="r" b="b"/>
              <a:pathLst>
                <a:path w="22" h="20">
                  <a:moveTo>
                    <a:pt x="7" y="0"/>
                  </a:moveTo>
                  <a:lnTo>
                    <a:pt x="0" y="0"/>
                  </a:lnTo>
                  <a:lnTo>
                    <a:pt x="0" y="2"/>
                  </a:lnTo>
                  <a:lnTo>
                    <a:pt x="16" y="19"/>
                  </a:lnTo>
                  <a:lnTo>
                    <a:pt x="21" y="14"/>
                  </a:lnTo>
                  <a:lnTo>
                    <a:pt x="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30" name="Freeform 329"/>
            <p:cNvSpPr>
              <a:spLocks/>
            </p:cNvSpPr>
            <p:nvPr/>
          </p:nvSpPr>
          <p:spPr bwMode="auto">
            <a:xfrm>
              <a:off x="4247" y="1059"/>
              <a:ext cx="20" cy="20"/>
            </a:xfrm>
            <a:custGeom>
              <a:avLst/>
              <a:gdLst>
                <a:gd name="T0" fmla="*/ 9 w 20"/>
                <a:gd name="T1" fmla="*/ 0 h 20"/>
                <a:gd name="T2" fmla="*/ 7 w 20"/>
                <a:gd name="T3" fmla="*/ 0 h 20"/>
                <a:gd name="T4" fmla="*/ 0 w 20"/>
                <a:gd name="T5" fmla="*/ 14 h 20"/>
                <a:gd name="T6" fmla="*/ 9 w 20"/>
                <a:gd name="T7" fmla="*/ 19 h 20"/>
                <a:gd name="T8" fmla="*/ 14 w 20"/>
                <a:gd name="T9" fmla="*/ 7 h 20"/>
                <a:gd name="T10" fmla="*/ 9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9" y="0"/>
                  </a:moveTo>
                  <a:lnTo>
                    <a:pt x="7" y="0"/>
                  </a:lnTo>
                  <a:lnTo>
                    <a:pt x="0" y="14"/>
                  </a:lnTo>
                  <a:lnTo>
                    <a:pt x="9" y="19"/>
                  </a:lnTo>
                  <a:lnTo>
                    <a:pt x="14" y="7"/>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31" name="Freeform 330"/>
            <p:cNvSpPr>
              <a:spLocks/>
            </p:cNvSpPr>
            <p:nvPr/>
          </p:nvSpPr>
          <p:spPr bwMode="auto">
            <a:xfrm>
              <a:off x="4257" y="1059"/>
              <a:ext cx="22" cy="20"/>
            </a:xfrm>
            <a:custGeom>
              <a:avLst/>
              <a:gdLst>
                <a:gd name="T0" fmla="*/ 21 w 22"/>
                <a:gd name="T1" fmla="*/ 0 h 20"/>
                <a:gd name="T2" fmla="*/ 0 w 22"/>
                <a:gd name="T3" fmla="*/ 0 h 20"/>
                <a:gd name="T4" fmla="*/ 0 w 22"/>
                <a:gd name="T5" fmla="*/ 9 h 20"/>
                <a:gd name="T6" fmla="*/ 19 w 22"/>
                <a:gd name="T7" fmla="*/ 9 h 20"/>
                <a:gd name="T8" fmla="*/ 21 w 22"/>
                <a:gd name="T9" fmla="*/ 0 h 20"/>
              </a:gdLst>
              <a:ahLst/>
              <a:cxnLst>
                <a:cxn ang="0">
                  <a:pos x="T0" y="T1"/>
                </a:cxn>
                <a:cxn ang="0">
                  <a:pos x="T2" y="T3"/>
                </a:cxn>
                <a:cxn ang="0">
                  <a:pos x="T4" y="T5"/>
                </a:cxn>
                <a:cxn ang="0">
                  <a:pos x="T6" y="T7"/>
                </a:cxn>
                <a:cxn ang="0">
                  <a:pos x="T8" y="T9"/>
                </a:cxn>
              </a:cxnLst>
              <a:rect l="0" t="0" r="r" b="b"/>
              <a:pathLst>
                <a:path w="22" h="20">
                  <a:moveTo>
                    <a:pt x="21" y="0"/>
                  </a:moveTo>
                  <a:lnTo>
                    <a:pt x="0" y="0"/>
                  </a:lnTo>
                  <a:lnTo>
                    <a:pt x="0" y="9"/>
                  </a:lnTo>
                  <a:lnTo>
                    <a:pt x="19" y="9"/>
                  </a:lnTo>
                  <a:lnTo>
                    <a:pt x="21"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32" name="Freeform 331"/>
            <p:cNvSpPr>
              <a:spLocks/>
            </p:cNvSpPr>
            <p:nvPr/>
          </p:nvSpPr>
          <p:spPr bwMode="auto">
            <a:xfrm>
              <a:off x="566" y="929"/>
              <a:ext cx="6453" cy="20"/>
            </a:xfrm>
            <a:custGeom>
              <a:avLst/>
              <a:gdLst>
                <a:gd name="T0" fmla="*/ 6443 w 6453"/>
                <a:gd name="T1" fmla="*/ 0 h 20"/>
                <a:gd name="T2" fmla="*/ 0 w 6453"/>
                <a:gd name="T3" fmla="*/ 0 h 20"/>
                <a:gd name="T4" fmla="*/ 0 w 6453"/>
                <a:gd name="T5" fmla="*/ 19 h 20"/>
                <a:gd name="T6" fmla="*/ 6453 w 6453"/>
                <a:gd name="T7" fmla="*/ 19 h 20"/>
                <a:gd name="T8" fmla="*/ 6453 w 6453"/>
                <a:gd name="T9" fmla="*/ 9 h 20"/>
                <a:gd name="T10" fmla="*/ 6443 w 6453"/>
                <a:gd name="T11" fmla="*/ 0 h 20"/>
              </a:gdLst>
              <a:ahLst/>
              <a:cxnLst>
                <a:cxn ang="0">
                  <a:pos x="T0" y="T1"/>
                </a:cxn>
                <a:cxn ang="0">
                  <a:pos x="T2" y="T3"/>
                </a:cxn>
                <a:cxn ang="0">
                  <a:pos x="T4" y="T5"/>
                </a:cxn>
                <a:cxn ang="0">
                  <a:pos x="T6" y="T7"/>
                </a:cxn>
                <a:cxn ang="0">
                  <a:pos x="T8" y="T9"/>
                </a:cxn>
                <a:cxn ang="0">
                  <a:pos x="T10" y="T11"/>
                </a:cxn>
              </a:cxnLst>
              <a:rect l="0" t="0" r="r" b="b"/>
              <a:pathLst>
                <a:path w="6453" h="20">
                  <a:moveTo>
                    <a:pt x="6443" y="0"/>
                  </a:moveTo>
                  <a:lnTo>
                    <a:pt x="0" y="0"/>
                  </a:lnTo>
                  <a:lnTo>
                    <a:pt x="0" y="19"/>
                  </a:lnTo>
                  <a:lnTo>
                    <a:pt x="6453" y="19"/>
                  </a:lnTo>
                  <a:lnTo>
                    <a:pt x="6453" y="9"/>
                  </a:lnTo>
                  <a:lnTo>
                    <a:pt x="6443"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33" name="Freeform 332"/>
            <p:cNvSpPr>
              <a:spLocks/>
            </p:cNvSpPr>
            <p:nvPr/>
          </p:nvSpPr>
          <p:spPr bwMode="auto">
            <a:xfrm>
              <a:off x="7000" y="341"/>
              <a:ext cx="20" cy="598"/>
            </a:xfrm>
            <a:custGeom>
              <a:avLst/>
              <a:gdLst>
                <a:gd name="T0" fmla="*/ 19 w 20"/>
                <a:gd name="T1" fmla="*/ 0 h 598"/>
                <a:gd name="T2" fmla="*/ 9 w 20"/>
                <a:gd name="T3" fmla="*/ 0 h 598"/>
                <a:gd name="T4" fmla="*/ 0 w 20"/>
                <a:gd name="T5" fmla="*/ 9 h 598"/>
                <a:gd name="T6" fmla="*/ 0 w 20"/>
                <a:gd name="T7" fmla="*/ 597 h 598"/>
                <a:gd name="T8" fmla="*/ 19 w 20"/>
                <a:gd name="T9" fmla="*/ 597 h 598"/>
                <a:gd name="T10" fmla="*/ 19 w 20"/>
                <a:gd name="T11" fmla="*/ 0 h 598"/>
              </a:gdLst>
              <a:ahLst/>
              <a:cxnLst>
                <a:cxn ang="0">
                  <a:pos x="T0" y="T1"/>
                </a:cxn>
                <a:cxn ang="0">
                  <a:pos x="T2" y="T3"/>
                </a:cxn>
                <a:cxn ang="0">
                  <a:pos x="T4" y="T5"/>
                </a:cxn>
                <a:cxn ang="0">
                  <a:pos x="T6" y="T7"/>
                </a:cxn>
                <a:cxn ang="0">
                  <a:pos x="T8" y="T9"/>
                </a:cxn>
                <a:cxn ang="0">
                  <a:pos x="T10" y="T11"/>
                </a:cxn>
              </a:cxnLst>
              <a:rect l="0" t="0" r="r" b="b"/>
              <a:pathLst>
                <a:path w="20" h="598">
                  <a:moveTo>
                    <a:pt x="19" y="0"/>
                  </a:moveTo>
                  <a:lnTo>
                    <a:pt x="9" y="0"/>
                  </a:lnTo>
                  <a:lnTo>
                    <a:pt x="0" y="9"/>
                  </a:lnTo>
                  <a:lnTo>
                    <a:pt x="0" y="597"/>
                  </a:lnTo>
                  <a:lnTo>
                    <a:pt x="19" y="597"/>
                  </a:lnTo>
                  <a:lnTo>
                    <a:pt x="1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34" name="Freeform 333"/>
            <p:cNvSpPr>
              <a:spLocks/>
            </p:cNvSpPr>
            <p:nvPr/>
          </p:nvSpPr>
          <p:spPr bwMode="auto">
            <a:xfrm>
              <a:off x="556" y="341"/>
              <a:ext cx="6454" cy="20"/>
            </a:xfrm>
            <a:custGeom>
              <a:avLst/>
              <a:gdLst>
                <a:gd name="T0" fmla="*/ 6453 w 6454"/>
                <a:gd name="T1" fmla="*/ 0 h 20"/>
                <a:gd name="T2" fmla="*/ 0 w 6454"/>
                <a:gd name="T3" fmla="*/ 0 h 20"/>
                <a:gd name="T4" fmla="*/ 0 w 6454"/>
                <a:gd name="T5" fmla="*/ 9 h 20"/>
                <a:gd name="T6" fmla="*/ 9 w 6454"/>
                <a:gd name="T7" fmla="*/ 19 h 20"/>
                <a:gd name="T8" fmla="*/ 6453 w 6454"/>
                <a:gd name="T9" fmla="*/ 19 h 20"/>
                <a:gd name="T10" fmla="*/ 6453 w 6454"/>
                <a:gd name="T11" fmla="*/ 0 h 20"/>
              </a:gdLst>
              <a:ahLst/>
              <a:cxnLst>
                <a:cxn ang="0">
                  <a:pos x="T0" y="T1"/>
                </a:cxn>
                <a:cxn ang="0">
                  <a:pos x="T2" y="T3"/>
                </a:cxn>
                <a:cxn ang="0">
                  <a:pos x="T4" y="T5"/>
                </a:cxn>
                <a:cxn ang="0">
                  <a:pos x="T6" y="T7"/>
                </a:cxn>
                <a:cxn ang="0">
                  <a:pos x="T8" y="T9"/>
                </a:cxn>
                <a:cxn ang="0">
                  <a:pos x="T10" y="T11"/>
                </a:cxn>
              </a:cxnLst>
              <a:rect l="0" t="0" r="r" b="b"/>
              <a:pathLst>
                <a:path w="6454" h="20">
                  <a:moveTo>
                    <a:pt x="6453" y="0"/>
                  </a:moveTo>
                  <a:lnTo>
                    <a:pt x="0" y="0"/>
                  </a:lnTo>
                  <a:lnTo>
                    <a:pt x="0" y="9"/>
                  </a:lnTo>
                  <a:lnTo>
                    <a:pt x="9" y="19"/>
                  </a:lnTo>
                  <a:lnTo>
                    <a:pt x="6453" y="19"/>
                  </a:lnTo>
                  <a:lnTo>
                    <a:pt x="6453"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35" name="Freeform 334"/>
            <p:cNvSpPr>
              <a:spLocks/>
            </p:cNvSpPr>
            <p:nvPr/>
          </p:nvSpPr>
          <p:spPr bwMode="auto">
            <a:xfrm>
              <a:off x="556" y="934"/>
              <a:ext cx="20" cy="595"/>
            </a:xfrm>
            <a:custGeom>
              <a:avLst/>
              <a:gdLst>
                <a:gd name="T0" fmla="*/ 19 w 20"/>
                <a:gd name="T1" fmla="*/ 0 h 595"/>
                <a:gd name="T2" fmla="*/ 0 w 20"/>
                <a:gd name="T3" fmla="*/ 0 h 595"/>
                <a:gd name="T4" fmla="*/ 0 w 20"/>
                <a:gd name="T5" fmla="*/ 595 h 595"/>
                <a:gd name="T6" fmla="*/ 9 w 20"/>
                <a:gd name="T7" fmla="*/ 595 h 595"/>
                <a:gd name="T8" fmla="*/ 19 w 20"/>
                <a:gd name="T9" fmla="*/ 585 h 595"/>
                <a:gd name="T10" fmla="*/ 19 w 20"/>
                <a:gd name="T11" fmla="*/ 0 h 595"/>
              </a:gdLst>
              <a:ahLst/>
              <a:cxnLst>
                <a:cxn ang="0">
                  <a:pos x="T0" y="T1"/>
                </a:cxn>
                <a:cxn ang="0">
                  <a:pos x="T2" y="T3"/>
                </a:cxn>
                <a:cxn ang="0">
                  <a:pos x="T4" y="T5"/>
                </a:cxn>
                <a:cxn ang="0">
                  <a:pos x="T6" y="T7"/>
                </a:cxn>
                <a:cxn ang="0">
                  <a:pos x="T8" y="T9"/>
                </a:cxn>
                <a:cxn ang="0">
                  <a:pos x="T10" y="T11"/>
                </a:cxn>
              </a:cxnLst>
              <a:rect l="0" t="0" r="r" b="b"/>
              <a:pathLst>
                <a:path w="20" h="595">
                  <a:moveTo>
                    <a:pt x="19" y="0"/>
                  </a:moveTo>
                  <a:lnTo>
                    <a:pt x="0" y="0"/>
                  </a:lnTo>
                  <a:lnTo>
                    <a:pt x="0" y="595"/>
                  </a:lnTo>
                  <a:lnTo>
                    <a:pt x="9" y="595"/>
                  </a:lnTo>
                  <a:lnTo>
                    <a:pt x="19" y="585"/>
                  </a:lnTo>
                  <a:lnTo>
                    <a:pt x="1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36" name="Freeform 335"/>
            <p:cNvSpPr>
              <a:spLocks/>
            </p:cNvSpPr>
            <p:nvPr/>
          </p:nvSpPr>
          <p:spPr bwMode="auto">
            <a:xfrm>
              <a:off x="2743" y="1460"/>
              <a:ext cx="69" cy="29"/>
            </a:xfrm>
            <a:custGeom>
              <a:avLst/>
              <a:gdLst>
                <a:gd name="T0" fmla="*/ 47 w 69"/>
                <a:gd name="T1" fmla="*/ 0 h 29"/>
                <a:gd name="T2" fmla="*/ 16 w 69"/>
                <a:gd name="T3" fmla="*/ 4 h 29"/>
                <a:gd name="T4" fmla="*/ 2 w 69"/>
                <a:gd name="T5" fmla="*/ 16 h 29"/>
                <a:gd name="T6" fmla="*/ 0 w 69"/>
                <a:gd name="T7" fmla="*/ 26 h 29"/>
                <a:gd name="T8" fmla="*/ 9 w 69"/>
                <a:gd name="T9" fmla="*/ 28 h 29"/>
                <a:gd name="T10" fmla="*/ 62 w 69"/>
                <a:gd name="T11" fmla="*/ 28 h 29"/>
                <a:gd name="T12" fmla="*/ 69 w 69"/>
                <a:gd name="T13" fmla="*/ 21 h 29"/>
                <a:gd name="T14" fmla="*/ 69 w 69"/>
                <a:gd name="T15" fmla="*/ 14 h 29"/>
                <a:gd name="T16" fmla="*/ 60 w 69"/>
                <a:gd name="T17" fmla="*/ 4 h 29"/>
                <a:gd name="T18" fmla="*/ 47 w 69"/>
                <a:gd name="T19"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9" h="29">
                  <a:moveTo>
                    <a:pt x="47" y="0"/>
                  </a:moveTo>
                  <a:lnTo>
                    <a:pt x="16" y="4"/>
                  </a:lnTo>
                  <a:lnTo>
                    <a:pt x="2" y="16"/>
                  </a:lnTo>
                  <a:lnTo>
                    <a:pt x="0" y="26"/>
                  </a:lnTo>
                  <a:lnTo>
                    <a:pt x="9" y="28"/>
                  </a:lnTo>
                  <a:lnTo>
                    <a:pt x="62" y="28"/>
                  </a:lnTo>
                  <a:lnTo>
                    <a:pt x="69" y="21"/>
                  </a:lnTo>
                  <a:lnTo>
                    <a:pt x="69" y="14"/>
                  </a:lnTo>
                  <a:lnTo>
                    <a:pt x="60" y="4"/>
                  </a:lnTo>
                  <a:lnTo>
                    <a:pt x="47" y="0"/>
                  </a:lnTo>
                </a:path>
              </a:pathLst>
            </a:custGeom>
            <a:solidFill>
              <a:srgbClr val="545454"/>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37" name="Freeform 336"/>
            <p:cNvSpPr>
              <a:spLocks/>
            </p:cNvSpPr>
            <p:nvPr/>
          </p:nvSpPr>
          <p:spPr bwMode="auto">
            <a:xfrm>
              <a:off x="2807" y="1474"/>
              <a:ext cx="20" cy="20"/>
            </a:xfrm>
            <a:custGeom>
              <a:avLst/>
              <a:gdLst>
                <a:gd name="T0" fmla="*/ 9 w 20"/>
                <a:gd name="T1" fmla="*/ 0 h 20"/>
                <a:gd name="T2" fmla="*/ 0 w 20"/>
                <a:gd name="T3" fmla="*/ 0 h 20"/>
                <a:gd name="T4" fmla="*/ 0 w 20"/>
                <a:gd name="T5" fmla="*/ 7 h 20"/>
                <a:gd name="T6" fmla="*/ 7 w 20"/>
                <a:gd name="T7" fmla="*/ 9 h 20"/>
                <a:gd name="T8" fmla="*/ 9 w 20"/>
                <a:gd name="T9" fmla="*/ 9 h 20"/>
                <a:gd name="T10" fmla="*/ 9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9" y="0"/>
                  </a:moveTo>
                  <a:lnTo>
                    <a:pt x="0" y="0"/>
                  </a:lnTo>
                  <a:lnTo>
                    <a:pt x="0" y="7"/>
                  </a:lnTo>
                  <a:lnTo>
                    <a:pt x="7" y="9"/>
                  </a:lnTo>
                  <a:lnTo>
                    <a:pt x="9" y="9"/>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38" name="Freeform 337"/>
            <p:cNvSpPr>
              <a:spLocks/>
            </p:cNvSpPr>
            <p:nvPr/>
          </p:nvSpPr>
          <p:spPr bwMode="auto">
            <a:xfrm>
              <a:off x="2803" y="1479"/>
              <a:ext cx="20" cy="20"/>
            </a:xfrm>
            <a:custGeom>
              <a:avLst/>
              <a:gdLst>
                <a:gd name="T0" fmla="*/ 7 w 20"/>
                <a:gd name="T1" fmla="*/ 0 h 20"/>
                <a:gd name="T2" fmla="*/ 0 w 20"/>
                <a:gd name="T3" fmla="*/ 7 h 20"/>
                <a:gd name="T4" fmla="*/ 2 w 20"/>
                <a:gd name="T5" fmla="*/ 14 h 20"/>
                <a:gd name="T6" fmla="*/ 4 w 20"/>
                <a:gd name="T7" fmla="*/ 14 h 20"/>
                <a:gd name="T8" fmla="*/ 11 w 20"/>
                <a:gd name="T9" fmla="*/ 4 h 20"/>
                <a:gd name="T10" fmla="*/ 7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7" y="0"/>
                  </a:moveTo>
                  <a:lnTo>
                    <a:pt x="0" y="7"/>
                  </a:lnTo>
                  <a:lnTo>
                    <a:pt x="2" y="14"/>
                  </a:lnTo>
                  <a:lnTo>
                    <a:pt x="4" y="14"/>
                  </a:lnTo>
                  <a:lnTo>
                    <a:pt x="11" y="4"/>
                  </a:lnTo>
                  <a:lnTo>
                    <a:pt x="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39" name="Freeform 338"/>
            <p:cNvSpPr>
              <a:spLocks/>
            </p:cNvSpPr>
            <p:nvPr/>
          </p:nvSpPr>
          <p:spPr bwMode="auto">
            <a:xfrm>
              <a:off x="2752" y="1484"/>
              <a:ext cx="53" cy="20"/>
            </a:xfrm>
            <a:custGeom>
              <a:avLst/>
              <a:gdLst>
                <a:gd name="T0" fmla="*/ 0 w 53"/>
                <a:gd name="T1" fmla="*/ 4 h 20"/>
                <a:gd name="T2" fmla="*/ 52 w 53"/>
                <a:gd name="T3" fmla="*/ 4 h 20"/>
              </a:gdLst>
              <a:ahLst/>
              <a:cxnLst>
                <a:cxn ang="0">
                  <a:pos x="T0" y="T1"/>
                </a:cxn>
                <a:cxn ang="0">
                  <a:pos x="T2" y="T3"/>
                </a:cxn>
              </a:cxnLst>
              <a:rect l="0" t="0" r="r" b="b"/>
              <a:pathLst>
                <a:path w="53" h="20">
                  <a:moveTo>
                    <a:pt x="0" y="4"/>
                  </a:moveTo>
                  <a:lnTo>
                    <a:pt x="52" y="4"/>
                  </a:lnTo>
                </a:path>
              </a:pathLst>
            </a:custGeom>
            <a:noFill/>
            <a:ln w="7366">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AU"/>
            </a:p>
          </p:txBody>
        </p:sp>
        <p:sp>
          <p:nvSpPr>
            <p:cNvPr id="340" name="Freeform 339"/>
            <p:cNvSpPr>
              <a:spLocks/>
            </p:cNvSpPr>
            <p:nvPr/>
          </p:nvSpPr>
          <p:spPr bwMode="auto">
            <a:xfrm>
              <a:off x="2738" y="1481"/>
              <a:ext cx="20" cy="20"/>
            </a:xfrm>
            <a:custGeom>
              <a:avLst/>
              <a:gdLst>
                <a:gd name="T0" fmla="*/ 4 w 20"/>
                <a:gd name="T1" fmla="*/ 0 h 20"/>
                <a:gd name="T2" fmla="*/ 0 w 20"/>
                <a:gd name="T3" fmla="*/ 4 h 20"/>
                <a:gd name="T4" fmla="*/ 0 w 20"/>
                <a:gd name="T5" fmla="*/ 7 h 20"/>
                <a:gd name="T6" fmla="*/ 14 w 20"/>
                <a:gd name="T7" fmla="*/ 12 h 20"/>
                <a:gd name="T8" fmla="*/ 14 w 20"/>
                <a:gd name="T9" fmla="*/ 2 h 20"/>
                <a:gd name="T10" fmla="*/ 4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4" y="0"/>
                  </a:moveTo>
                  <a:lnTo>
                    <a:pt x="0" y="4"/>
                  </a:lnTo>
                  <a:lnTo>
                    <a:pt x="0" y="7"/>
                  </a:lnTo>
                  <a:lnTo>
                    <a:pt x="14" y="12"/>
                  </a:lnTo>
                  <a:lnTo>
                    <a:pt x="14" y="2"/>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41" name="Freeform 340"/>
            <p:cNvSpPr>
              <a:spLocks/>
            </p:cNvSpPr>
            <p:nvPr/>
          </p:nvSpPr>
          <p:spPr bwMode="auto">
            <a:xfrm>
              <a:off x="2738" y="1472"/>
              <a:ext cx="20" cy="20"/>
            </a:xfrm>
            <a:custGeom>
              <a:avLst/>
              <a:gdLst>
                <a:gd name="T0" fmla="*/ 4 w 20"/>
                <a:gd name="T1" fmla="*/ 0 h 20"/>
                <a:gd name="T2" fmla="*/ 2 w 20"/>
                <a:gd name="T3" fmla="*/ 2 h 20"/>
                <a:gd name="T4" fmla="*/ 0 w 20"/>
                <a:gd name="T5" fmla="*/ 14 h 20"/>
                <a:gd name="T6" fmla="*/ 9 w 20"/>
                <a:gd name="T7" fmla="*/ 14 h 20"/>
                <a:gd name="T8" fmla="*/ 11 w 20"/>
                <a:gd name="T9" fmla="*/ 4 h 20"/>
                <a:gd name="T10" fmla="*/ 4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4" y="0"/>
                  </a:moveTo>
                  <a:lnTo>
                    <a:pt x="2" y="2"/>
                  </a:lnTo>
                  <a:lnTo>
                    <a:pt x="0" y="14"/>
                  </a:lnTo>
                  <a:lnTo>
                    <a:pt x="9" y="14"/>
                  </a:lnTo>
                  <a:lnTo>
                    <a:pt x="11" y="4"/>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42" name="Freeform 341"/>
            <p:cNvSpPr>
              <a:spLocks/>
            </p:cNvSpPr>
            <p:nvPr/>
          </p:nvSpPr>
          <p:spPr bwMode="auto">
            <a:xfrm>
              <a:off x="2743" y="1460"/>
              <a:ext cx="20" cy="21"/>
            </a:xfrm>
            <a:custGeom>
              <a:avLst/>
              <a:gdLst>
                <a:gd name="T0" fmla="*/ 16 w 20"/>
                <a:gd name="T1" fmla="*/ 0 h 21"/>
                <a:gd name="T2" fmla="*/ 14 w 20"/>
                <a:gd name="T3" fmla="*/ 0 h 21"/>
                <a:gd name="T4" fmla="*/ 0 w 20"/>
                <a:gd name="T5" fmla="*/ 12 h 21"/>
                <a:gd name="T6" fmla="*/ 4 w 20"/>
                <a:gd name="T7" fmla="*/ 21 h 21"/>
                <a:gd name="T8" fmla="*/ 19 w 20"/>
                <a:gd name="T9" fmla="*/ 9 h 21"/>
                <a:gd name="T10" fmla="*/ 16 w 20"/>
                <a:gd name="T11" fmla="*/ 0 h 21"/>
              </a:gdLst>
              <a:ahLst/>
              <a:cxnLst>
                <a:cxn ang="0">
                  <a:pos x="T0" y="T1"/>
                </a:cxn>
                <a:cxn ang="0">
                  <a:pos x="T2" y="T3"/>
                </a:cxn>
                <a:cxn ang="0">
                  <a:pos x="T4" y="T5"/>
                </a:cxn>
                <a:cxn ang="0">
                  <a:pos x="T6" y="T7"/>
                </a:cxn>
                <a:cxn ang="0">
                  <a:pos x="T8" y="T9"/>
                </a:cxn>
                <a:cxn ang="0">
                  <a:pos x="T10" y="T11"/>
                </a:cxn>
              </a:cxnLst>
              <a:rect l="0" t="0" r="r" b="b"/>
              <a:pathLst>
                <a:path w="20" h="21">
                  <a:moveTo>
                    <a:pt x="16" y="0"/>
                  </a:moveTo>
                  <a:lnTo>
                    <a:pt x="14" y="0"/>
                  </a:lnTo>
                  <a:lnTo>
                    <a:pt x="0" y="12"/>
                  </a:lnTo>
                  <a:lnTo>
                    <a:pt x="4" y="21"/>
                  </a:lnTo>
                  <a:lnTo>
                    <a:pt x="19" y="9"/>
                  </a:lnTo>
                  <a:lnTo>
                    <a:pt x="16"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43" name="Freeform 342"/>
            <p:cNvSpPr>
              <a:spLocks/>
            </p:cNvSpPr>
            <p:nvPr/>
          </p:nvSpPr>
          <p:spPr bwMode="auto">
            <a:xfrm>
              <a:off x="2760" y="1455"/>
              <a:ext cx="33" cy="20"/>
            </a:xfrm>
            <a:custGeom>
              <a:avLst/>
              <a:gdLst>
                <a:gd name="T0" fmla="*/ 33 w 33"/>
                <a:gd name="T1" fmla="*/ 0 h 20"/>
                <a:gd name="T2" fmla="*/ 31 w 33"/>
                <a:gd name="T3" fmla="*/ 0 h 20"/>
                <a:gd name="T4" fmla="*/ 0 w 33"/>
                <a:gd name="T5" fmla="*/ 4 h 20"/>
                <a:gd name="T6" fmla="*/ 0 w 33"/>
                <a:gd name="T7" fmla="*/ 14 h 20"/>
                <a:gd name="T8" fmla="*/ 31 w 33"/>
                <a:gd name="T9" fmla="*/ 9 h 20"/>
                <a:gd name="T10" fmla="*/ 33 w 33"/>
                <a:gd name="T11" fmla="*/ 0 h 20"/>
              </a:gdLst>
              <a:ahLst/>
              <a:cxnLst>
                <a:cxn ang="0">
                  <a:pos x="T0" y="T1"/>
                </a:cxn>
                <a:cxn ang="0">
                  <a:pos x="T2" y="T3"/>
                </a:cxn>
                <a:cxn ang="0">
                  <a:pos x="T4" y="T5"/>
                </a:cxn>
                <a:cxn ang="0">
                  <a:pos x="T6" y="T7"/>
                </a:cxn>
                <a:cxn ang="0">
                  <a:pos x="T8" y="T9"/>
                </a:cxn>
                <a:cxn ang="0">
                  <a:pos x="T10" y="T11"/>
                </a:cxn>
              </a:cxnLst>
              <a:rect l="0" t="0" r="r" b="b"/>
              <a:pathLst>
                <a:path w="33" h="20">
                  <a:moveTo>
                    <a:pt x="33" y="0"/>
                  </a:moveTo>
                  <a:lnTo>
                    <a:pt x="31" y="0"/>
                  </a:lnTo>
                  <a:lnTo>
                    <a:pt x="0" y="4"/>
                  </a:lnTo>
                  <a:lnTo>
                    <a:pt x="0" y="14"/>
                  </a:lnTo>
                  <a:lnTo>
                    <a:pt x="31" y="9"/>
                  </a:lnTo>
                  <a:lnTo>
                    <a:pt x="33"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44" name="Freeform 343"/>
            <p:cNvSpPr>
              <a:spLocks/>
            </p:cNvSpPr>
            <p:nvPr/>
          </p:nvSpPr>
          <p:spPr bwMode="auto">
            <a:xfrm>
              <a:off x="2788" y="1455"/>
              <a:ext cx="20" cy="20"/>
            </a:xfrm>
            <a:custGeom>
              <a:avLst/>
              <a:gdLst>
                <a:gd name="T0" fmla="*/ 4 w 20"/>
                <a:gd name="T1" fmla="*/ 0 h 20"/>
                <a:gd name="T2" fmla="*/ 0 w 20"/>
                <a:gd name="T3" fmla="*/ 9 h 20"/>
                <a:gd name="T4" fmla="*/ 12 w 20"/>
                <a:gd name="T5" fmla="*/ 14 h 20"/>
                <a:gd name="T6" fmla="*/ 16 w 20"/>
                <a:gd name="T7" fmla="*/ 7 h 20"/>
                <a:gd name="T8" fmla="*/ 16 w 20"/>
                <a:gd name="T9" fmla="*/ 4 h 20"/>
                <a:gd name="T10" fmla="*/ 4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4" y="0"/>
                  </a:moveTo>
                  <a:lnTo>
                    <a:pt x="0" y="9"/>
                  </a:lnTo>
                  <a:lnTo>
                    <a:pt x="12" y="14"/>
                  </a:lnTo>
                  <a:lnTo>
                    <a:pt x="16" y="7"/>
                  </a:lnTo>
                  <a:lnTo>
                    <a:pt x="16" y="4"/>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45" name="Freeform 344"/>
            <p:cNvSpPr>
              <a:spLocks/>
            </p:cNvSpPr>
            <p:nvPr/>
          </p:nvSpPr>
          <p:spPr bwMode="auto">
            <a:xfrm>
              <a:off x="2800" y="1462"/>
              <a:ext cx="20" cy="20"/>
            </a:xfrm>
            <a:custGeom>
              <a:avLst/>
              <a:gdLst>
                <a:gd name="T0" fmla="*/ 4 w 20"/>
                <a:gd name="T1" fmla="*/ 0 h 20"/>
                <a:gd name="T2" fmla="*/ 0 w 20"/>
                <a:gd name="T3" fmla="*/ 4 h 20"/>
                <a:gd name="T4" fmla="*/ 11 w 20"/>
                <a:gd name="T5" fmla="*/ 19 h 20"/>
                <a:gd name="T6" fmla="*/ 19 w 20"/>
                <a:gd name="T7" fmla="*/ 12 h 20"/>
                <a:gd name="T8" fmla="*/ 4 w 20"/>
                <a:gd name="T9" fmla="*/ 0 h 20"/>
              </a:gdLst>
              <a:ahLst/>
              <a:cxnLst>
                <a:cxn ang="0">
                  <a:pos x="T0" y="T1"/>
                </a:cxn>
                <a:cxn ang="0">
                  <a:pos x="T2" y="T3"/>
                </a:cxn>
                <a:cxn ang="0">
                  <a:pos x="T4" y="T5"/>
                </a:cxn>
                <a:cxn ang="0">
                  <a:pos x="T6" y="T7"/>
                </a:cxn>
                <a:cxn ang="0">
                  <a:pos x="T8" y="T9"/>
                </a:cxn>
              </a:cxnLst>
              <a:rect l="0" t="0" r="r" b="b"/>
              <a:pathLst>
                <a:path w="20" h="20">
                  <a:moveTo>
                    <a:pt x="4" y="0"/>
                  </a:moveTo>
                  <a:lnTo>
                    <a:pt x="0" y="4"/>
                  </a:lnTo>
                  <a:lnTo>
                    <a:pt x="11" y="19"/>
                  </a:lnTo>
                  <a:lnTo>
                    <a:pt x="19" y="12"/>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46" name="Freeform 345"/>
            <p:cNvSpPr>
              <a:spLocks/>
            </p:cNvSpPr>
            <p:nvPr/>
          </p:nvSpPr>
          <p:spPr bwMode="auto">
            <a:xfrm>
              <a:off x="1694" y="1474"/>
              <a:ext cx="34" cy="31"/>
            </a:xfrm>
            <a:custGeom>
              <a:avLst/>
              <a:gdLst>
                <a:gd name="T0" fmla="*/ 7 w 34"/>
                <a:gd name="T1" fmla="*/ 0 h 31"/>
                <a:gd name="T2" fmla="*/ 2 w 34"/>
                <a:gd name="T3" fmla="*/ 4 h 31"/>
                <a:gd name="T4" fmla="*/ 0 w 34"/>
                <a:gd name="T5" fmla="*/ 26 h 31"/>
                <a:gd name="T6" fmla="*/ 16 w 34"/>
                <a:gd name="T7" fmla="*/ 31 h 31"/>
                <a:gd name="T8" fmla="*/ 33 w 34"/>
                <a:gd name="T9" fmla="*/ 21 h 31"/>
                <a:gd name="T10" fmla="*/ 28 w 34"/>
                <a:gd name="T11" fmla="*/ 9 h 31"/>
                <a:gd name="T12" fmla="*/ 7 w 34"/>
                <a:gd name="T13" fmla="*/ 0 h 31"/>
              </a:gdLst>
              <a:ahLst/>
              <a:cxnLst>
                <a:cxn ang="0">
                  <a:pos x="T0" y="T1"/>
                </a:cxn>
                <a:cxn ang="0">
                  <a:pos x="T2" y="T3"/>
                </a:cxn>
                <a:cxn ang="0">
                  <a:pos x="T4" y="T5"/>
                </a:cxn>
                <a:cxn ang="0">
                  <a:pos x="T6" y="T7"/>
                </a:cxn>
                <a:cxn ang="0">
                  <a:pos x="T8" y="T9"/>
                </a:cxn>
                <a:cxn ang="0">
                  <a:pos x="T10" y="T11"/>
                </a:cxn>
                <a:cxn ang="0">
                  <a:pos x="T12" y="T13"/>
                </a:cxn>
              </a:cxnLst>
              <a:rect l="0" t="0" r="r" b="b"/>
              <a:pathLst>
                <a:path w="34" h="31">
                  <a:moveTo>
                    <a:pt x="7" y="0"/>
                  </a:moveTo>
                  <a:lnTo>
                    <a:pt x="2" y="4"/>
                  </a:lnTo>
                  <a:lnTo>
                    <a:pt x="0" y="26"/>
                  </a:lnTo>
                  <a:lnTo>
                    <a:pt x="16" y="31"/>
                  </a:lnTo>
                  <a:lnTo>
                    <a:pt x="33" y="21"/>
                  </a:lnTo>
                  <a:lnTo>
                    <a:pt x="28" y="9"/>
                  </a:lnTo>
                  <a:lnTo>
                    <a:pt x="7" y="0"/>
                  </a:lnTo>
                </a:path>
              </a:pathLst>
            </a:custGeom>
            <a:solidFill>
              <a:srgbClr val="545454"/>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47" name="Freeform 346"/>
            <p:cNvSpPr>
              <a:spLocks/>
            </p:cNvSpPr>
            <p:nvPr/>
          </p:nvSpPr>
          <p:spPr bwMode="auto">
            <a:xfrm>
              <a:off x="1689" y="1496"/>
              <a:ext cx="24" cy="20"/>
            </a:xfrm>
            <a:custGeom>
              <a:avLst/>
              <a:gdLst>
                <a:gd name="T0" fmla="*/ 7 w 24"/>
                <a:gd name="T1" fmla="*/ 0 h 20"/>
                <a:gd name="T2" fmla="*/ 0 w 24"/>
                <a:gd name="T3" fmla="*/ 4 h 20"/>
                <a:gd name="T4" fmla="*/ 0 w 24"/>
                <a:gd name="T5" fmla="*/ 7 h 20"/>
                <a:gd name="T6" fmla="*/ 19 w 24"/>
                <a:gd name="T7" fmla="*/ 14 h 20"/>
                <a:gd name="T8" fmla="*/ 23 w 24"/>
                <a:gd name="T9" fmla="*/ 4 h 20"/>
                <a:gd name="T10" fmla="*/ 7 w 24"/>
                <a:gd name="T11" fmla="*/ 0 h 20"/>
              </a:gdLst>
              <a:ahLst/>
              <a:cxnLst>
                <a:cxn ang="0">
                  <a:pos x="T0" y="T1"/>
                </a:cxn>
                <a:cxn ang="0">
                  <a:pos x="T2" y="T3"/>
                </a:cxn>
                <a:cxn ang="0">
                  <a:pos x="T4" y="T5"/>
                </a:cxn>
                <a:cxn ang="0">
                  <a:pos x="T6" y="T7"/>
                </a:cxn>
                <a:cxn ang="0">
                  <a:pos x="T8" y="T9"/>
                </a:cxn>
                <a:cxn ang="0">
                  <a:pos x="T10" y="T11"/>
                </a:cxn>
              </a:cxnLst>
              <a:rect l="0" t="0" r="r" b="b"/>
              <a:pathLst>
                <a:path w="24" h="20">
                  <a:moveTo>
                    <a:pt x="7" y="0"/>
                  </a:moveTo>
                  <a:lnTo>
                    <a:pt x="0" y="4"/>
                  </a:lnTo>
                  <a:lnTo>
                    <a:pt x="0" y="7"/>
                  </a:lnTo>
                  <a:lnTo>
                    <a:pt x="19" y="14"/>
                  </a:lnTo>
                  <a:lnTo>
                    <a:pt x="23" y="4"/>
                  </a:lnTo>
                  <a:lnTo>
                    <a:pt x="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48" name="Freeform 347"/>
            <p:cNvSpPr>
              <a:spLocks/>
            </p:cNvSpPr>
            <p:nvPr/>
          </p:nvSpPr>
          <p:spPr bwMode="auto">
            <a:xfrm>
              <a:off x="1689" y="1476"/>
              <a:ext cx="20" cy="24"/>
            </a:xfrm>
            <a:custGeom>
              <a:avLst/>
              <a:gdLst>
                <a:gd name="T0" fmla="*/ 4 w 20"/>
                <a:gd name="T1" fmla="*/ 0 h 24"/>
                <a:gd name="T2" fmla="*/ 2 w 20"/>
                <a:gd name="T3" fmla="*/ 0 h 24"/>
                <a:gd name="T4" fmla="*/ 0 w 20"/>
                <a:gd name="T5" fmla="*/ 23 h 24"/>
                <a:gd name="T6" fmla="*/ 9 w 20"/>
                <a:gd name="T7" fmla="*/ 23 h 24"/>
                <a:gd name="T8" fmla="*/ 11 w 20"/>
                <a:gd name="T9" fmla="*/ 2 h 24"/>
                <a:gd name="T10" fmla="*/ 4 w 20"/>
                <a:gd name="T11" fmla="*/ 0 h 24"/>
              </a:gdLst>
              <a:ahLst/>
              <a:cxnLst>
                <a:cxn ang="0">
                  <a:pos x="T0" y="T1"/>
                </a:cxn>
                <a:cxn ang="0">
                  <a:pos x="T2" y="T3"/>
                </a:cxn>
                <a:cxn ang="0">
                  <a:pos x="T4" y="T5"/>
                </a:cxn>
                <a:cxn ang="0">
                  <a:pos x="T6" y="T7"/>
                </a:cxn>
                <a:cxn ang="0">
                  <a:pos x="T8" y="T9"/>
                </a:cxn>
                <a:cxn ang="0">
                  <a:pos x="T10" y="T11"/>
                </a:cxn>
              </a:cxnLst>
              <a:rect l="0" t="0" r="r" b="b"/>
              <a:pathLst>
                <a:path w="20" h="24">
                  <a:moveTo>
                    <a:pt x="4" y="0"/>
                  </a:moveTo>
                  <a:lnTo>
                    <a:pt x="2" y="0"/>
                  </a:lnTo>
                  <a:lnTo>
                    <a:pt x="0" y="23"/>
                  </a:lnTo>
                  <a:lnTo>
                    <a:pt x="9" y="23"/>
                  </a:lnTo>
                  <a:lnTo>
                    <a:pt x="11" y="2"/>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49" name="Freeform 348"/>
            <p:cNvSpPr>
              <a:spLocks/>
            </p:cNvSpPr>
            <p:nvPr/>
          </p:nvSpPr>
          <p:spPr bwMode="auto">
            <a:xfrm>
              <a:off x="1694" y="1469"/>
              <a:ext cx="20" cy="20"/>
            </a:xfrm>
            <a:custGeom>
              <a:avLst/>
              <a:gdLst>
                <a:gd name="T0" fmla="*/ 9 w 20"/>
                <a:gd name="T1" fmla="*/ 0 h 20"/>
                <a:gd name="T2" fmla="*/ 7 w 20"/>
                <a:gd name="T3" fmla="*/ 0 h 20"/>
                <a:gd name="T4" fmla="*/ 0 w 20"/>
                <a:gd name="T5" fmla="*/ 7 h 20"/>
                <a:gd name="T6" fmla="*/ 4 w 20"/>
                <a:gd name="T7" fmla="*/ 12 h 20"/>
                <a:gd name="T8" fmla="*/ 9 w 20"/>
                <a:gd name="T9" fmla="*/ 7 h 20"/>
                <a:gd name="T10" fmla="*/ 9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9" y="0"/>
                  </a:moveTo>
                  <a:lnTo>
                    <a:pt x="7" y="0"/>
                  </a:lnTo>
                  <a:lnTo>
                    <a:pt x="0" y="7"/>
                  </a:lnTo>
                  <a:lnTo>
                    <a:pt x="4" y="12"/>
                  </a:lnTo>
                  <a:lnTo>
                    <a:pt x="9" y="7"/>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50" name="Freeform 349"/>
            <p:cNvSpPr>
              <a:spLocks/>
            </p:cNvSpPr>
            <p:nvPr/>
          </p:nvSpPr>
          <p:spPr bwMode="auto">
            <a:xfrm>
              <a:off x="1699" y="1469"/>
              <a:ext cx="28" cy="20"/>
            </a:xfrm>
            <a:custGeom>
              <a:avLst/>
              <a:gdLst>
                <a:gd name="T0" fmla="*/ 4 w 28"/>
                <a:gd name="T1" fmla="*/ 0 h 20"/>
                <a:gd name="T2" fmla="*/ 0 w 28"/>
                <a:gd name="T3" fmla="*/ 9 h 20"/>
                <a:gd name="T4" fmla="*/ 21 w 28"/>
                <a:gd name="T5" fmla="*/ 19 h 20"/>
                <a:gd name="T6" fmla="*/ 28 w 28"/>
                <a:gd name="T7" fmla="*/ 12 h 20"/>
                <a:gd name="T8" fmla="*/ 4 w 28"/>
                <a:gd name="T9" fmla="*/ 0 h 20"/>
              </a:gdLst>
              <a:ahLst/>
              <a:cxnLst>
                <a:cxn ang="0">
                  <a:pos x="T0" y="T1"/>
                </a:cxn>
                <a:cxn ang="0">
                  <a:pos x="T2" y="T3"/>
                </a:cxn>
                <a:cxn ang="0">
                  <a:pos x="T4" y="T5"/>
                </a:cxn>
                <a:cxn ang="0">
                  <a:pos x="T6" y="T7"/>
                </a:cxn>
                <a:cxn ang="0">
                  <a:pos x="T8" y="T9"/>
                </a:cxn>
              </a:cxnLst>
              <a:rect l="0" t="0" r="r" b="b"/>
              <a:pathLst>
                <a:path w="28" h="20">
                  <a:moveTo>
                    <a:pt x="4" y="0"/>
                  </a:moveTo>
                  <a:lnTo>
                    <a:pt x="0" y="9"/>
                  </a:lnTo>
                  <a:lnTo>
                    <a:pt x="21" y="19"/>
                  </a:lnTo>
                  <a:lnTo>
                    <a:pt x="28" y="12"/>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51" name="Freeform 350"/>
            <p:cNvSpPr>
              <a:spLocks/>
            </p:cNvSpPr>
            <p:nvPr/>
          </p:nvSpPr>
          <p:spPr bwMode="auto">
            <a:xfrm>
              <a:off x="1718" y="1481"/>
              <a:ext cx="20" cy="20"/>
            </a:xfrm>
            <a:custGeom>
              <a:avLst/>
              <a:gdLst>
                <a:gd name="T0" fmla="*/ 9 w 20"/>
                <a:gd name="T1" fmla="*/ 0 h 20"/>
                <a:gd name="T2" fmla="*/ 0 w 20"/>
                <a:gd name="T3" fmla="*/ 4 h 20"/>
                <a:gd name="T4" fmla="*/ 4 w 20"/>
                <a:gd name="T5" fmla="*/ 16 h 20"/>
                <a:gd name="T6" fmla="*/ 11 w 20"/>
                <a:gd name="T7" fmla="*/ 19 h 20"/>
                <a:gd name="T8" fmla="*/ 16 w 20"/>
                <a:gd name="T9" fmla="*/ 16 h 20"/>
                <a:gd name="T10" fmla="*/ 9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9" y="0"/>
                  </a:moveTo>
                  <a:lnTo>
                    <a:pt x="0" y="4"/>
                  </a:lnTo>
                  <a:lnTo>
                    <a:pt x="4" y="16"/>
                  </a:lnTo>
                  <a:lnTo>
                    <a:pt x="11" y="19"/>
                  </a:lnTo>
                  <a:lnTo>
                    <a:pt x="16" y="16"/>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52" name="Freeform 351"/>
            <p:cNvSpPr>
              <a:spLocks/>
            </p:cNvSpPr>
            <p:nvPr/>
          </p:nvSpPr>
          <p:spPr bwMode="auto">
            <a:xfrm>
              <a:off x="1708" y="1491"/>
              <a:ext cx="22" cy="20"/>
            </a:xfrm>
            <a:custGeom>
              <a:avLst/>
              <a:gdLst>
                <a:gd name="T0" fmla="*/ 16 w 22"/>
                <a:gd name="T1" fmla="*/ 0 h 20"/>
                <a:gd name="T2" fmla="*/ 0 w 22"/>
                <a:gd name="T3" fmla="*/ 9 h 20"/>
                <a:gd name="T4" fmla="*/ 0 w 22"/>
                <a:gd name="T5" fmla="*/ 19 h 20"/>
                <a:gd name="T6" fmla="*/ 2 w 22"/>
                <a:gd name="T7" fmla="*/ 19 h 20"/>
                <a:gd name="T8" fmla="*/ 21 w 22"/>
                <a:gd name="T9" fmla="*/ 9 h 20"/>
                <a:gd name="T10" fmla="*/ 16 w 22"/>
                <a:gd name="T11" fmla="*/ 0 h 20"/>
              </a:gdLst>
              <a:ahLst/>
              <a:cxnLst>
                <a:cxn ang="0">
                  <a:pos x="T0" y="T1"/>
                </a:cxn>
                <a:cxn ang="0">
                  <a:pos x="T2" y="T3"/>
                </a:cxn>
                <a:cxn ang="0">
                  <a:pos x="T4" y="T5"/>
                </a:cxn>
                <a:cxn ang="0">
                  <a:pos x="T6" y="T7"/>
                </a:cxn>
                <a:cxn ang="0">
                  <a:pos x="T8" y="T9"/>
                </a:cxn>
                <a:cxn ang="0">
                  <a:pos x="T10" y="T11"/>
                </a:cxn>
              </a:cxnLst>
              <a:rect l="0" t="0" r="r" b="b"/>
              <a:pathLst>
                <a:path w="22" h="20">
                  <a:moveTo>
                    <a:pt x="16" y="0"/>
                  </a:moveTo>
                  <a:lnTo>
                    <a:pt x="0" y="9"/>
                  </a:lnTo>
                  <a:lnTo>
                    <a:pt x="0" y="19"/>
                  </a:lnTo>
                  <a:lnTo>
                    <a:pt x="2" y="19"/>
                  </a:lnTo>
                  <a:lnTo>
                    <a:pt x="21" y="9"/>
                  </a:lnTo>
                  <a:lnTo>
                    <a:pt x="16"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nvGrpSpPr>
            <p:cNvPr id="353" name="Group 352"/>
            <p:cNvGrpSpPr>
              <a:grpSpLocks/>
            </p:cNvGrpSpPr>
            <p:nvPr/>
          </p:nvGrpSpPr>
          <p:grpSpPr bwMode="auto">
            <a:xfrm>
              <a:off x="2061" y="1431"/>
              <a:ext cx="41" cy="38"/>
              <a:chOff x="2061" y="1431"/>
              <a:chExt cx="41" cy="38"/>
            </a:xfrm>
          </p:grpSpPr>
          <p:sp>
            <p:nvSpPr>
              <p:cNvPr id="834" name="Freeform 833"/>
              <p:cNvSpPr>
                <a:spLocks/>
              </p:cNvSpPr>
              <p:nvPr/>
            </p:nvSpPr>
            <p:spPr bwMode="auto">
              <a:xfrm>
                <a:off x="2061" y="1431"/>
                <a:ext cx="41" cy="38"/>
              </a:xfrm>
              <a:custGeom>
                <a:avLst/>
                <a:gdLst>
                  <a:gd name="T0" fmla="*/ 2 w 41"/>
                  <a:gd name="T1" fmla="*/ 7 h 38"/>
                  <a:gd name="T2" fmla="*/ 0 w 41"/>
                  <a:gd name="T3" fmla="*/ 21 h 38"/>
                  <a:gd name="T4" fmla="*/ 0 w 41"/>
                  <a:gd name="T5" fmla="*/ 33 h 38"/>
                  <a:gd name="T6" fmla="*/ 19 w 41"/>
                  <a:gd name="T7" fmla="*/ 38 h 38"/>
                  <a:gd name="T8" fmla="*/ 40 w 41"/>
                  <a:gd name="T9" fmla="*/ 28 h 38"/>
                  <a:gd name="T10" fmla="*/ 40 w 41"/>
                  <a:gd name="T11" fmla="*/ 23 h 38"/>
                  <a:gd name="T12" fmla="*/ 33 w 41"/>
                  <a:gd name="T13" fmla="*/ 14 h 38"/>
                  <a:gd name="T14" fmla="*/ 29 w 41"/>
                  <a:gd name="T15" fmla="*/ 9 h 38"/>
                  <a:gd name="T16" fmla="*/ 2 w 41"/>
                  <a:gd name="T17" fmla="*/ 9 h 38"/>
                  <a:gd name="T18" fmla="*/ 2 w 41"/>
                  <a:gd name="T19" fmla="*/ 7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1" h="38">
                    <a:moveTo>
                      <a:pt x="2" y="7"/>
                    </a:moveTo>
                    <a:lnTo>
                      <a:pt x="0" y="21"/>
                    </a:lnTo>
                    <a:lnTo>
                      <a:pt x="0" y="33"/>
                    </a:lnTo>
                    <a:lnTo>
                      <a:pt x="19" y="38"/>
                    </a:lnTo>
                    <a:lnTo>
                      <a:pt x="40" y="28"/>
                    </a:lnTo>
                    <a:lnTo>
                      <a:pt x="40" y="23"/>
                    </a:lnTo>
                    <a:lnTo>
                      <a:pt x="33" y="14"/>
                    </a:lnTo>
                    <a:lnTo>
                      <a:pt x="29" y="9"/>
                    </a:lnTo>
                    <a:lnTo>
                      <a:pt x="2" y="9"/>
                    </a:lnTo>
                    <a:lnTo>
                      <a:pt x="2" y="7"/>
                    </a:lnTo>
                  </a:path>
                </a:pathLst>
              </a:custGeom>
              <a:solidFill>
                <a:srgbClr val="545454"/>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835" name="Freeform 834"/>
              <p:cNvSpPr>
                <a:spLocks/>
              </p:cNvSpPr>
              <p:nvPr/>
            </p:nvSpPr>
            <p:spPr bwMode="auto">
              <a:xfrm>
                <a:off x="2061" y="1431"/>
                <a:ext cx="41" cy="38"/>
              </a:xfrm>
              <a:custGeom>
                <a:avLst/>
                <a:gdLst>
                  <a:gd name="T0" fmla="*/ 21 w 41"/>
                  <a:gd name="T1" fmla="*/ 0 h 38"/>
                  <a:gd name="T2" fmla="*/ 9 w 41"/>
                  <a:gd name="T3" fmla="*/ 4 h 38"/>
                  <a:gd name="T4" fmla="*/ 2 w 41"/>
                  <a:gd name="T5" fmla="*/ 9 h 38"/>
                  <a:gd name="T6" fmla="*/ 29 w 41"/>
                  <a:gd name="T7" fmla="*/ 9 h 38"/>
                  <a:gd name="T8" fmla="*/ 21 w 41"/>
                  <a:gd name="T9" fmla="*/ 0 h 38"/>
                </a:gdLst>
                <a:ahLst/>
                <a:cxnLst>
                  <a:cxn ang="0">
                    <a:pos x="T0" y="T1"/>
                  </a:cxn>
                  <a:cxn ang="0">
                    <a:pos x="T2" y="T3"/>
                  </a:cxn>
                  <a:cxn ang="0">
                    <a:pos x="T4" y="T5"/>
                  </a:cxn>
                  <a:cxn ang="0">
                    <a:pos x="T6" y="T7"/>
                  </a:cxn>
                  <a:cxn ang="0">
                    <a:pos x="T8" y="T9"/>
                  </a:cxn>
                </a:cxnLst>
                <a:rect l="0" t="0" r="r" b="b"/>
                <a:pathLst>
                  <a:path w="41" h="38">
                    <a:moveTo>
                      <a:pt x="21" y="0"/>
                    </a:moveTo>
                    <a:lnTo>
                      <a:pt x="9" y="4"/>
                    </a:lnTo>
                    <a:lnTo>
                      <a:pt x="2" y="9"/>
                    </a:lnTo>
                    <a:lnTo>
                      <a:pt x="29" y="9"/>
                    </a:lnTo>
                    <a:lnTo>
                      <a:pt x="21" y="0"/>
                    </a:lnTo>
                  </a:path>
                </a:pathLst>
              </a:custGeom>
              <a:solidFill>
                <a:srgbClr val="545454"/>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sp>
          <p:nvSpPr>
            <p:cNvPr id="354" name="Freeform 353"/>
            <p:cNvSpPr>
              <a:spLocks/>
            </p:cNvSpPr>
            <p:nvPr/>
          </p:nvSpPr>
          <p:spPr bwMode="auto">
            <a:xfrm>
              <a:off x="2056" y="1460"/>
              <a:ext cx="24" cy="20"/>
            </a:xfrm>
            <a:custGeom>
              <a:avLst/>
              <a:gdLst>
                <a:gd name="T0" fmla="*/ 4 w 24"/>
                <a:gd name="T1" fmla="*/ 0 h 20"/>
                <a:gd name="T2" fmla="*/ 0 w 24"/>
                <a:gd name="T3" fmla="*/ 4 h 20"/>
                <a:gd name="T4" fmla="*/ 0 w 24"/>
                <a:gd name="T5" fmla="*/ 9 h 20"/>
                <a:gd name="T6" fmla="*/ 24 w 24"/>
                <a:gd name="T7" fmla="*/ 14 h 20"/>
                <a:gd name="T8" fmla="*/ 24 w 24"/>
                <a:gd name="T9" fmla="*/ 4 h 20"/>
                <a:gd name="T10" fmla="*/ 4 w 24"/>
                <a:gd name="T11" fmla="*/ 0 h 20"/>
              </a:gdLst>
              <a:ahLst/>
              <a:cxnLst>
                <a:cxn ang="0">
                  <a:pos x="T0" y="T1"/>
                </a:cxn>
                <a:cxn ang="0">
                  <a:pos x="T2" y="T3"/>
                </a:cxn>
                <a:cxn ang="0">
                  <a:pos x="T4" y="T5"/>
                </a:cxn>
                <a:cxn ang="0">
                  <a:pos x="T6" y="T7"/>
                </a:cxn>
                <a:cxn ang="0">
                  <a:pos x="T8" y="T9"/>
                </a:cxn>
                <a:cxn ang="0">
                  <a:pos x="T10" y="T11"/>
                </a:cxn>
              </a:cxnLst>
              <a:rect l="0" t="0" r="r" b="b"/>
              <a:pathLst>
                <a:path w="24" h="20">
                  <a:moveTo>
                    <a:pt x="4" y="0"/>
                  </a:moveTo>
                  <a:lnTo>
                    <a:pt x="0" y="4"/>
                  </a:lnTo>
                  <a:lnTo>
                    <a:pt x="0" y="9"/>
                  </a:lnTo>
                  <a:lnTo>
                    <a:pt x="24" y="14"/>
                  </a:lnTo>
                  <a:lnTo>
                    <a:pt x="24" y="4"/>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55" name="Freeform 354"/>
            <p:cNvSpPr>
              <a:spLocks/>
            </p:cNvSpPr>
            <p:nvPr/>
          </p:nvSpPr>
          <p:spPr bwMode="auto">
            <a:xfrm>
              <a:off x="2056" y="1453"/>
              <a:ext cx="20" cy="20"/>
            </a:xfrm>
            <a:custGeom>
              <a:avLst/>
              <a:gdLst>
                <a:gd name="T0" fmla="*/ 0 w 20"/>
                <a:gd name="T1" fmla="*/ 5 h 20"/>
                <a:gd name="T2" fmla="*/ 9 w 20"/>
                <a:gd name="T3" fmla="*/ 5 h 20"/>
              </a:gdLst>
              <a:ahLst/>
              <a:cxnLst>
                <a:cxn ang="0">
                  <a:pos x="T0" y="T1"/>
                </a:cxn>
                <a:cxn ang="0">
                  <a:pos x="T2" y="T3"/>
                </a:cxn>
              </a:cxnLst>
              <a:rect l="0" t="0" r="r" b="b"/>
              <a:pathLst>
                <a:path w="20" h="20">
                  <a:moveTo>
                    <a:pt x="0" y="5"/>
                  </a:moveTo>
                  <a:lnTo>
                    <a:pt x="9" y="5"/>
                  </a:lnTo>
                </a:path>
              </a:pathLst>
            </a:custGeom>
            <a:noFill/>
            <a:ln w="8890">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AU"/>
            </a:p>
          </p:txBody>
        </p:sp>
        <p:sp>
          <p:nvSpPr>
            <p:cNvPr id="356" name="Freeform 355"/>
            <p:cNvSpPr>
              <a:spLocks/>
            </p:cNvSpPr>
            <p:nvPr/>
          </p:nvSpPr>
          <p:spPr bwMode="auto">
            <a:xfrm>
              <a:off x="2056" y="1433"/>
              <a:ext cx="20" cy="20"/>
            </a:xfrm>
            <a:custGeom>
              <a:avLst/>
              <a:gdLst>
                <a:gd name="T0" fmla="*/ 11 w 20"/>
                <a:gd name="T1" fmla="*/ 0 h 20"/>
                <a:gd name="T2" fmla="*/ 2 w 20"/>
                <a:gd name="T3" fmla="*/ 0 h 20"/>
                <a:gd name="T4" fmla="*/ 0 w 20"/>
                <a:gd name="T5" fmla="*/ 19 h 20"/>
                <a:gd name="T6" fmla="*/ 9 w 20"/>
                <a:gd name="T7" fmla="*/ 19 h 20"/>
                <a:gd name="T8" fmla="*/ 11 w 20"/>
                <a:gd name="T9" fmla="*/ 4 h 20"/>
                <a:gd name="T10" fmla="*/ 11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11" y="0"/>
                  </a:moveTo>
                  <a:lnTo>
                    <a:pt x="2" y="0"/>
                  </a:lnTo>
                  <a:lnTo>
                    <a:pt x="0" y="19"/>
                  </a:lnTo>
                  <a:lnTo>
                    <a:pt x="9" y="19"/>
                  </a:lnTo>
                  <a:lnTo>
                    <a:pt x="11" y="4"/>
                  </a:lnTo>
                  <a:lnTo>
                    <a:pt x="11"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57" name="Freeform 356"/>
            <p:cNvSpPr>
              <a:spLocks/>
            </p:cNvSpPr>
            <p:nvPr/>
          </p:nvSpPr>
          <p:spPr bwMode="auto">
            <a:xfrm>
              <a:off x="2059" y="1438"/>
              <a:ext cx="20" cy="20"/>
            </a:xfrm>
            <a:custGeom>
              <a:avLst/>
              <a:gdLst>
                <a:gd name="T0" fmla="*/ 9 w 20"/>
                <a:gd name="T1" fmla="*/ 0 h 20"/>
                <a:gd name="T2" fmla="*/ 0 w 20"/>
                <a:gd name="T3" fmla="*/ 0 h 20"/>
                <a:gd name="T4" fmla="*/ 0 w 20"/>
                <a:gd name="T5" fmla="*/ 7 h 20"/>
                <a:gd name="T6" fmla="*/ 2 w 20"/>
                <a:gd name="T7" fmla="*/ 9 h 20"/>
                <a:gd name="T8" fmla="*/ 7 w 20"/>
                <a:gd name="T9" fmla="*/ 7 h 20"/>
                <a:gd name="T10" fmla="*/ 9 w 20"/>
                <a:gd name="T11" fmla="*/ 2 h 20"/>
                <a:gd name="T12" fmla="*/ 9 w 20"/>
                <a:gd name="T13" fmla="*/ 0 h 20"/>
              </a:gdLst>
              <a:ahLst/>
              <a:cxnLst>
                <a:cxn ang="0">
                  <a:pos x="T0" y="T1"/>
                </a:cxn>
                <a:cxn ang="0">
                  <a:pos x="T2" y="T3"/>
                </a:cxn>
                <a:cxn ang="0">
                  <a:pos x="T4" y="T5"/>
                </a:cxn>
                <a:cxn ang="0">
                  <a:pos x="T6" y="T7"/>
                </a:cxn>
                <a:cxn ang="0">
                  <a:pos x="T8" y="T9"/>
                </a:cxn>
                <a:cxn ang="0">
                  <a:pos x="T10" y="T11"/>
                </a:cxn>
                <a:cxn ang="0">
                  <a:pos x="T12" y="T13"/>
                </a:cxn>
              </a:cxnLst>
              <a:rect l="0" t="0" r="r" b="b"/>
              <a:pathLst>
                <a:path w="20" h="20">
                  <a:moveTo>
                    <a:pt x="9" y="0"/>
                  </a:moveTo>
                  <a:lnTo>
                    <a:pt x="0" y="0"/>
                  </a:lnTo>
                  <a:lnTo>
                    <a:pt x="0" y="7"/>
                  </a:lnTo>
                  <a:lnTo>
                    <a:pt x="2" y="9"/>
                  </a:lnTo>
                  <a:lnTo>
                    <a:pt x="7" y="7"/>
                  </a:lnTo>
                  <a:lnTo>
                    <a:pt x="9" y="2"/>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58" name="Freeform 357"/>
            <p:cNvSpPr>
              <a:spLocks/>
            </p:cNvSpPr>
            <p:nvPr/>
          </p:nvSpPr>
          <p:spPr bwMode="auto">
            <a:xfrm>
              <a:off x="2061" y="1431"/>
              <a:ext cx="20" cy="20"/>
            </a:xfrm>
            <a:custGeom>
              <a:avLst/>
              <a:gdLst>
                <a:gd name="T0" fmla="*/ 7 w 20"/>
                <a:gd name="T1" fmla="*/ 0 h 20"/>
                <a:gd name="T2" fmla="*/ 0 w 20"/>
                <a:gd name="T3" fmla="*/ 4 h 20"/>
                <a:gd name="T4" fmla="*/ 4 w 20"/>
                <a:gd name="T5" fmla="*/ 14 h 20"/>
                <a:gd name="T6" fmla="*/ 11 w 20"/>
                <a:gd name="T7" fmla="*/ 9 h 20"/>
                <a:gd name="T8" fmla="*/ 7 w 20"/>
                <a:gd name="T9" fmla="*/ 0 h 20"/>
              </a:gdLst>
              <a:ahLst/>
              <a:cxnLst>
                <a:cxn ang="0">
                  <a:pos x="T0" y="T1"/>
                </a:cxn>
                <a:cxn ang="0">
                  <a:pos x="T2" y="T3"/>
                </a:cxn>
                <a:cxn ang="0">
                  <a:pos x="T4" y="T5"/>
                </a:cxn>
                <a:cxn ang="0">
                  <a:pos x="T6" y="T7"/>
                </a:cxn>
                <a:cxn ang="0">
                  <a:pos x="T8" y="T9"/>
                </a:cxn>
              </a:cxnLst>
              <a:rect l="0" t="0" r="r" b="b"/>
              <a:pathLst>
                <a:path w="20" h="20">
                  <a:moveTo>
                    <a:pt x="7" y="0"/>
                  </a:moveTo>
                  <a:lnTo>
                    <a:pt x="0" y="4"/>
                  </a:lnTo>
                  <a:lnTo>
                    <a:pt x="4" y="14"/>
                  </a:lnTo>
                  <a:lnTo>
                    <a:pt x="11" y="9"/>
                  </a:lnTo>
                  <a:lnTo>
                    <a:pt x="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59" name="Freeform 358"/>
            <p:cNvSpPr>
              <a:spLocks/>
            </p:cNvSpPr>
            <p:nvPr/>
          </p:nvSpPr>
          <p:spPr bwMode="auto">
            <a:xfrm>
              <a:off x="2068" y="1426"/>
              <a:ext cx="20" cy="20"/>
            </a:xfrm>
            <a:custGeom>
              <a:avLst/>
              <a:gdLst>
                <a:gd name="T0" fmla="*/ 16 w 20"/>
                <a:gd name="T1" fmla="*/ 0 h 20"/>
                <a:gd name="T2" fmla="*/ 0 w 20"/>
                <a:gd name="T3" fmla="*/ 4 h 20"/>
                <a:gd name="T4" fmla="*/ 4 w 20"/>
                <a:gd name="T5" fmla="*/ 14 h 20"/>
                <a:gd name="T6" fmla="*/ 16 w 20"/>
                <a:gd name="T7" fmla="*/ 9 h 20"/>
                <a:gd name="T8" fmla="*/ 19 w 20"/>
                <a:gd name="T9" fmla="*/ 2 h 20"/>
                <a:gd name="T10" fmla="*/ 16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16" y="0"/>
                  </a:moveTo>
                  <a:lnTo>
                    <a:pt x="0" y="4"/>
                  </a:lnTo>
                  <a:lnTo>
                    <a:pt x="4" y="14"/>
                  </a:lnTo>
                  <a:lnTo>
                    <a:pt x="16" y="9"/>
                  </a:lnTo>
                  <a:lnTo>
                    <a:pt x="19" y="2"/>
                  </a:lnTo>
                  <a:lnTo>
                    <a:pt x="16"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60" name="Freeform 359"/>
            <p:cNvSpPr>
              <a:spLocks/>
            </p:cNvSpPr>
            <p:nvPr/>
          </p:nvSpPr>
          <p:spPr bwMode="auto">
            <a:xfrm>
              <a:off x="2078" y="1428"/>
              <a:ext cx="21" cy="20"/>
            </a:xfrm>
            <a:custGeom>
              <a:avLst/>
              <a:gdLst>
                <a:gd name="T0" fmla="*/ 9 w 21"/>
                <a:gd name="T1" fmla="*/ 0 h 20"/>
                <a:gd name="T2" fmla="*/ 0 w 21"/>
                <a:gd name="T3" fmla="*/ 4 h 20"/>
                <a:gd name="T4" fmla="*/ 11 w 21"/>
                <a:gd name="T5" fmla="*/ 19 h 20"/>
                <a:gd name="T6" fmla="*/ 21 w 21"/>
                <a:gd name="T7" fmla="*/ 14 h 20"/>
                <a:gd name="T8" fmla="*/ 9 w 21"/>
                <a:gd name="T9" fmla="*/ 0 h 20"/>
              </a:gdLst>
              <a:ahLst/>
              <a:cxnLst>
                <a:cxn ang="0">
                  <a:pos x="T0" y="T1"/>
                </a:cxn>
                <a:cxn ang="0">
                  <a:pos x="T2" y="T3"/>
                </a:cxn>
                <a:cxn ang="0">
                  <a:pos x="T4" y="T5"/>
                </a:cxn>
                <a:cxn ang="0">
                  <a:pos x="T6" y="T7"/>
                </a:cxn>
                <a:cxn ang="0">
                  <a:pos x="T8" y="T9"/>
                </a:cxn>
              </a:cxnLst>
              <a:rect l="0" t="0" r="r" b="b"/>
              <a:pathLst>
                <a:path w="21" h="20">
                  <a:moveTo>
                    <a:pt x="9" y="0"/>
                  </a:moveTo>
                  <a:lnTo>
                    <a:pt x="0" y="4"/>
                  </a:lnTo>
                  <a:lnTo>
                    <a:pt x="11" y="19"/>
                  </a:lnTo>
                  <a:lnTo>
                    <a:pt x="21" y="14"/>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61" name="Freeform 360"/>
            <p:cNvSpPr>
              <a:spLocks/>
            </p:cNvSpPr>
            <p:nvPr/>
          </p:nvSpPr>
          <p:spPr bwMode="auto">
            <a:xfrm>
              <a:off x="2090" y="1443"/>
              <a:ext cx="20" cy="20"/>
            </a:xfrm>
            <a:custGeom>
              <a:avLst/>
              <a:gdLst>
                <a:gd name="T0" fmla="*/ 9 w 20"/>
                <a:gd name="T1" fmla="*/ 0 h 20"/>
                <a:gd name="T2" fmla="*/ 0 w 20"/>
                <a:gd name="T3" fmla="*/ 4 h 20"/>
                <a:gd name="T4" fmla="*/ 7 w 20"/>
                <a:gd name="T5" fmla="*/ 14 h 20"/>
                <a:gd name="T6" fmla="*/ 16 w 20"/>
                <a:gd name="T7" fmla="*/ 12 h 20"/>
                <a:gd name="T8" fmla="*/ 16 w 20"/>
                <a:gd name="T9" fmla="*/ 9 h 20"/>
                <a:gd name="T10" fmla="*/ 9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9" y="0"/>
                  </a:moveTo>
                  <a:lnTo>
                    <a:pt x="0" y="4"/>
                  </a:lnTo>
                  <a:lnTo>
                    <a:pt x="7" y="14"/>
                  </a:lnTo>
                  <a:lnTo>
                    <a:pt x="16" y="12"/>
                  </a:lnTo>
                  <a:lnTo>
                    <a:pt x="16" y="9"/>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62" name="Freeform 361"/>
            <p:cNvSpPr>
              <a:spLocks/>
            </p:cNvSpPr>
            <p:nvPr/>
          </p:nvSpPr>
          <p:spPr bwMode="auto">
            <a:xfrm>
              <a:off x="2097" y="1455"/>
              <a:ext cx="20" cy="20"/>
            </a:xfrm>
            <a:custGeom>
              <a:avLst/>
              <a:gdLst>
                <a:gd name="T0" fmla="*/ 9 w 20"/>
                <a:gd name="T1" fmla="*/ 0 h 20"/>
                <a:gd name="T2" fmla="*/ 0 w 20"/>
                <a:gd name="T3" fmla="*/ 0 h 20"/>
                <a:gd name="T4" fmla="*/ 0 w 20"/>
                <a:gd name="T5" fmla="*/ 4 h 20"/>
                <a:gd name="T6" fmla="*/ 7 w 20"/>
                <a:gd name="T7" fmla="*/ 9 h 20"/>
                <a:gd name="T8" fmla="*/ 9 w 20"/>
                <a:gd name="T9" fmla="*/ 7 h 20"/>
                <a:gd name="T10" fmla="*/ 9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9" y="0"/>
                  </a:moveTo>
                  <a:lnTo>
                    <a:pt x="0" y="0"/>
                  </a:lnTo>
                  <a:lnTo>
                    <a:pt x="0" y="4"/>
                  </a:lnTo>
                  <a:lnTo>
                    <a:pt x="7" y="9"/>
                  </a:lnTo>
                  <a:lnTo>
                    <a:pt x="9" y="7"/>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63" name="Freeform 362"/>
            <p:cNvSpPr>
              <a:spLocks/>
            </p:cNvSpPr>
            <p:nvPr/>
          </p:nvSpPr>
          <p:spPr bwMode="auto">
            <a:xfrm>
              <a:off x="2078" y="1455"/>
              <a:ext cx="26" cy="20"/>
            </a:xfrm>
            <a:custGeom>
              <a:avLst/>
              <a:gdLst>
                <a:gd name="T0" fmla="*/ 21 w 26"/>
                <a:gd name="T1" fmla="*/ 0 h 20"/>
                <a:gd name="T2" fmla="*/ 0 w 26"/>
                <a:gd name="T3" fmla="*/ 9 h 20"/>
                <a:gd name="T4" fmla="*/ 2 w 26"/>
                <a:gd name="T5" fmla="*/ 19 h 20"/>
                <a:gd name="T6" fmla="*/ 26 w 26"/>
                <a:gd name="T7" fmla="*/ 9 h 20"/>
                <a:gd name="T8" fmla="*/ 21 w 26"/>
                <a:gd name="T9" fmla="*/ 0 h 20"/>
              </a:gdLst>
              <a:ahLst/>
              <a:cxnLst>
                <a:cxn ang="0">
                  <a:pos x="T0" y="T1"/>
                </a:cxn>
                <a:cxn ang="0">
                  <a:pos x="T2" y="T3"/>
                </a:cxn>
                <a:cxn ang="0">
                  <a:pos x="T4" y="T5"/>
                </a:cxn>
                <a:cxn ang="0">
                  <a:pos x="T6" y="T7"/>
                </a:cxn>
                <a:cxn ang="0">
                  <a:pos x="T8" y="T9"/>
                </a:cxn>
              </a:cxnLst>
              <a:rect l="0" t="0" r="r" b="b"/>
              <a:pathLst>
                <a:path w="26" h="20">
                  <a:moveTo>
                    <a:pt x="21" y="0"/>
                  </a:moveTo>
                  <a:lnTo>
                    <a:pt x="0" y="9"/>
                  </a:lnTo>
                  <a:lnTo>
                    <a:pt x="2" y="19"/>
                  </a:lnTo>
                  <a:lnTo>
                    <a:pt x="26" y="9"/>
                  </a:lnTo>
                  <a:lnTo>
                    <a:pt x="21"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64" name="Freeform 363"/>
            <p:cNvSpPr>
              <a:spLocks/>
            </p:cNvSpPr>
            <p:nvPr/>
          </p:nvSpPr>
          <p:spPr bwMode="auto">
            <a:xfrm>
              <a:off x="2289" y="1479"/>
              <a:ext cx="29" cy="20"/>
            </a:xfrm>
            <a:custGeom>
              <a:avLst/>
              <a:gdLst>
                <a:gd name="T0" fmla="*/ 19 w 29"/>
                <a:gd name="T1" fmla="*/ 0 h 20"/>
                <a:gd name="T2" fmla="*/ 2 w 29"/>
                <a:gd name="T3" fmla="*/ 0 h 20"/>
                <a:gd name="T4" fmla="*/ 0 w 29"/>
                <a:gd name="T5" fmla="*/ 9 h 20"/>
                <a:gd name="T6" fmla="*/ 11 w 29"/>
                <a:gd name="T7" fmla="*/ 19 h 20"/>
                <a:gd name="T8" fmla="*/ 16 w 29"/>
                <a:gd name="T9" fmla="*/ 19 h 20"/>
                <a:gd name="T10" fmla="*/ 28 w 29"/>
                <a:gd name="T11" fmla="*/ 7 h 20"/>
                <a:gd name="T12" fmla="*/ 19 w 29"/>
                <a:gd name="T13" fmla="*/ 0 h 20"/>
              </a:gdLst>
              <a:ahLst/>
              <a:cxnLst>
                <a:cxn ang="0">
                  <a:pos x="T0" y="T1"/>
                </a:cxn>
                <a:cxn ang="0">
                  <a:pos x="T2" y="T3"/>
                </a:cxn>
                <a:cxn ang="0">
                  <a:pos x="T4" y="T5"/>
                </a:cxn>
                <a:cxn ang="0">
                  <a:pos x="T6" y="T7"/>
                </a:cxn>
                <a:cxn ang="0">
                  <a:pos x="T8" y="T9"/>
                </a:cxn>
                <a:cxn ang="0">
                  <a:pos x="T10" y="T11"/>
                </a:cxn>
                <a:cxn ang="0">
                  <a:pos x="T12" y="T13"/>
                </a:cxn>
              </a:cxnLst>
              <a:rect l="0" t="0" r="r" b="b"/>
              <a:pathLst>
                <a:path w="29" h="20">
                  <a:moveTo>
                    <a:pt x="19" y="0"/>
                  </a:moveTo>
                  <a:lnTo>
                    <a:pt x="2" y="0"/>
                  </a:lnTo>
                  <a:lnTo>
                    <a:pt x="0" y="9"/>
                  </a:lnTo>
                  <a:lnTo>
                    <a:pt x="11" y="19"/>
                  </a:lnTo>
                  <a:lnTo>
                    <a:pt x="16" y="19"/>
                  </a:lnTo>
                  <a:lnTo>
                    <a:pt x="28" y="7"/>
                  </a:lnTo>
                  <a:lnTo>
                    <a:pt x="19" y="0"/>
                  </a:lnTo>
                </a:path>
              </a:pathLst>
            </a:custGeom>
            <a:solidFill>
              <a:srgbClr val="545454"/>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65" name="Freeform 364"/>
            <p:cNvSpPr>
              <a:spLocks/>
            </p:cNvSpPr>
            <p:nvPr/>
          </p:nvSpPr>
          <p:spPr bwMode="auto">
            <a:xfrm>
              <a:off x="2306" y="1474"/>
              <a:ext cx="20" cy="20"/>
            </a:xfrm>
            <a:custGeom>
              <a:avLst/>
              <a:gdLst>
                <a:gd name="T0" fmla="*/ 4 w 20"/>
                <a:gd name="T1" fmla="*/ 0 h 20"/>
                <a:gd name="T2" fmla="*/ 0 w 20"/>
                <a:gd name="T3" fmla="*/ 9 h 20"/>
                <a:gd name="T4" fmla="*/ 9 w 20"/>
                <a:gd name="T5" fmla="*/ 16 h 20"/>
                <a:gd name="T6" fmla="*/ 19 w 20"/>
                <a:gd name="T7" fmla="*/ 12 h 20"/>
                <a:gd name="T8" fmla="*/ 4 w 20"/>
                <a:gd name="T9" fmla="*/ 0 h 20"/>
              </a:gdLst>
              <a:ahLst/>
              <a:cxnLst>
                <a:cxn ang="0">
                  <a:pos x="T0" y="T1"/>
                </a:cxn>
                <a:cxn ang="0">
                  <a:pos x="T2" y="T3"/>
                </a:cxn>
                <a:cxn ang="0">
                  <a:pos x="T4" y="T5"/>
                </a:cxn>
                <a:cxn ang="0">
                  <a:pos x="T6" y="T7"/>
                </a:cxn>
                <a:cxn ang="0">
                  <a:pos x="T8" y="T9"/>
                </a:cxn>
              </a:cxnLst>
              <a:rect l="0" t="0" r="r" b="b"/>
              <a:pathLst>
                <a:path w="20" h="20">
                  <a:moveTo>
                    <a:pt x="4" y="0"/>
                  </a:moveTo>
                  <a:lnTo>
                    <a:pt x="0" y="9"/>
                  </a:lnTo>
                  <a:lnTo>
                    <a:pt x="9" y="16"/>
                  </a:lnTo>
                  <a:lnTo>
                    <a:pt x="19" y="12"/>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66" name="Freeform 365"/>
            <p:cNvSpPr>
              <a:spLocks/>
            </p:cNvSpPr>
            <p:nvPr/>
          </p:nvSpPr>
          <p:spPr bwMode="auto">
            <a:xfrm>
              <a:off x="2303" y="1484"/>
              <a:ext cx="20" cy="20"/>
            </a:xfrm>
            <a:custGeom>
              <a:avLst/>
              <a:gdLst>
                <a:gd name="T0" fmla="*/ 12 w 20"/>
                <a:gd name="T1" fmla="*/ 0 h 20"/>
                <a:gd name="T2" fmla="*/ 0 w 20"/>
                <a:gd name="T3" fmla="*/ 12 h 20"/>
                <a:gd name="T4" fmla="*/ 2 w 20"/>
                <a:gd name="T5" fmla="*/ 19 h 20"/>
                <a:gd name="T6" fmla="*/ 4 w 20"/>
                <a:gd name="T7" fmla="*/ 19 h 20"/>
                <a:gd name="T8" fmla="*/ 16 w 20"/>
                <a:gd name="T9" fmla="*/ 4 h 20"/>
                <a:gd name="T10" fmla="*/ 12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12" y="0"/>
                  </a:moveTo>
                  <a:lnTo>
                    <a:pt x="0" y="12"/>
                  </a:lnTo>
                  <a:lnTo>
                    <a:pt x="2" y="19"/>
                  </a:lnTo>
                  <a:lnTo>
                    <a:pt x="4" y="19"/>
                  </a:lnTo>
                  <a:lnTo>
                    <a:pt x="16" y="4"/>
                  </a:lnTo>
                  <a:lnTo>
                    <a:pt x="12"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67" name="Freeform 366"/>
            <p:cNvSpPr>
              <a:spLocks/>
            </p:cNvSpPr>
            <p:nvPr/>
          </p:nvSpPr>
          <p:spPr bwMode="auto">
            <a:xfrm>
              <a:off x="2299" y="1493"/>
              <a:ext cx="20" cy="20"/>
            </a:xfrm>
            <a:custGeom>
              <a:avLst/>
              <a:gdLst>
                <a:gd name="T0" fmla="*/ 7 w 20"/>
                <a:gd name="T1" fmla="*/ 0 h 20"/>
                <a:gd name="T2" fmla="*/ 2 w 20"/>
                <a:gd name="T3" fmla="*/ 0 h 20"/>
                <a:gd name="T4" fmla="*/ 0 w 20"/>
                <a:gd name="T5" fmla="*/ 9 h 20"/>
                <a:gd name="T6" fmla="*/ 7 w 20"/>
                <a:gd name="T7" fmla="*/ 9 h 20"/>
                <a:gd name="T8" fmla="*/ 7 w 20"/>
                <a:gd name="T9" fmla="*/ 0 h 20"/>
              </a:gdLst>
              <a:ahLst/>
              <a:cxnLst>
                <a:cxn ang="0">
                  <a:pos x="T0" y="T1"/>
                </a:cxn>
                <a:cxn ang="0">
                  <a:pos x="T2" y="T3"/>
                </a:cxn>
                <a:cxn ang="0">
                  <a:pos x="T4" y="T5"/>
                </a:cxn>
                <a:cxn ang="0">
                  <a:pos x="T6" y="T7"/>
                </a:cxn>
                <a:cxn ang="0">
                  <a:pos x="T8" y="T9"/>
                </a:cxn>
              </a:cxnLst>
              <a:rect l="0" t="0" r="r" b="b"/>
              <a:pathLst>
                <a:path w="20" h="20">
                  <a:moveTo>
                    <a:pt x="7" y="0"/>
                  </a:moveTo>
                  <a:lnTo>
                    <a:pt x="2" y="0"/>
                  </a:lnTo>
                  <a:lnTo>
                    <a:pt x="0" y="9"/>
                  </a:lnTo>
                  <a:lnTo>
                    <a:pt x="7" y="9"/>
                  </a:lnTo>
                  <a:lnTo>
                    <a:pt x="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68" name="Freeform 367"/>
            <p:cNvSpPr>
              <a:spLocks/>
            </p:cNvSpPr>
            <p:nvPr/>
          </p:nvSpPr>
          <p:spPr bwMode="auto">
            <a:xfrm>
              <a:off x="2284" y="1484"/>
              <a:ext cx="20" cy="20"/>
            </a:xfrm>
            <a:custGeom>
              <a:avLst/>
              <a:gdLst>
                <a:gd name="T0" fmla="*/ 7 w 20"/>
                <a:gd name="T1" fmla="*/ 0 h 20"/>
                <a:gd name="T2" fmla="*/ 0 w 20"/>
                <a:gd name="T3" fmla="*/ 4 h 20"/>
                <a:gd name="T4" fmla="*/ 0 w 20"/>
                <a:gd name="T5" fmla="*/ 7 h 20"/>
                <a:gd name="T6" fmla="*/ 14 w 20"/>
                <a:gd name="T7" fmla="*/ 19 h 20"/>
                <a:gd name="T8" fmla="*/ 19 w 20"/>
                <a:gd name="T9" fmla="*/ 9 h 20"/>
                <a:gd name="T10" fmla="*/ 7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7" y="0"/>
                  </a:moveTo>
                  <a:lnTo>
                    <a:pt x="0" y="4"/>
                  </a:lnTo>
                  <a:lnTo>
                    <a:pt x="0" y="7"/>
                  </a:lnTo>
                  <a:lnTo>
                    <a:pt x="14" y="19"/>
                  </a:lnTo>
                  <a:lnTo>
                    <a:pt x="19" y="9"/>
                  </a:lnTo>
                  <a:lnTo>
                    <a:pt x="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69" name="Freeform 368"/>
            <p:cNvSpPr>
              <a:spLocks/>
            </p:cNvSpPr>
            <p:nvPr/>
          </p:nvSpPr>
          <p:spPr bwMode="auto">
            <a:xfrm>
              <a:off x="2284" y="1474"/>
              <a:ext cx="20" cy="20"/>
            </a:xfrm>
            <a:custGeom>
              <a:avLst/>
              <a:gdLst>
                <a:gd name="T0" fmla="*/ 7 w 20"/>
                <a:gd name="T1" fmla="*/ 0 h 20"/>
                <a:gd name="T2" fmla="*/ 2 w 20"/>
                <a:gd name="T3" fmla="*/ 0 h 20"/>
                <a:gd name="T4" fmla="*/ 0 w 20"/>
                <a:gd name="T5" fmla="*/ 14 h 20"/>
                <a:gd name="T6" fmla="*/ 9 w 20"/>
                <a:gd name="T7" fmla="*/ 14 h 20"/>
                <a:gd name="T8" fmla="*/ 12 w 20"/>
                <a:gd name="T9" fmla="*/ 4 h 20"/>
                <a:gd name="T10" fmla="*/ 7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7" y="0"/>
                  </a:moveTo>
                  <a:lnTo>
                    <a:pt x="2" y="0"/>
                  </a:lnTo>
                  <a:lnTo>
                    <a:pt x="0" y="14"/>
                  </a:lnTo>
                  <a:lnTo>
                    <a:pt x="9" y="14"/>
                  </a:lnTo>
                  <a:lnTo>
                    <a:pt x="12" y="4"/>
                  </a:lnTo>
                  <a:lnTo>
                    <a:pt x="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70" name="Freeform 369"/>
            <p:cNvSpPr>
              <a:spLocks/>
            </p:cNvSpPr>
            <p:nvPr/>
          </p:nvSpPr>
          <p:spPr bwMode="auto">
            <a:xfrm>
              <a:off x="2291" y="1474"/>
              <a:ext cx="20" cy="20"/>
            </a:xfrm>
            <a:custGeom>
              <a:avLst/>
              <a:gdLst>
                <a:gd name="T0" fmla="*/ 19 w 20"/>
                <a:gd name="T1" fmla="*/ 0 h 20"/>
                <a:gd name="T2" fmla="*/ 0 w 20"/>
                <a:gd name="T3" fmla="*/ 0 h 20"/>
                <a:gd name="T4" fmla="*/ 0 w 20"/>
                <a:gd name="T5" fmla="*/ 9 h 20"/>
                <a:gd name="T6" fmla="*/ 16 w 20"/>
                <a:gd name="T7" fmla="*/ 9 h 20"/>
                <a:gd name="T8" fmla="*/ 19 w 20"/>
                <a:gd name="T9" fmla="*/ 0 h 20"/>
              </a:gdLst>
              <a:ahLst/>
              <a:cxnLst>
                <a:cxn ang="0">
                  <a:pos x="T0" y="T1"/>
                </a:cxn>
                <a:cxn ang="0">
                  <a:pos x="T2" y="T3"/>
                </a:cxn>
                <a:cxn ang="0">
                  <a:pos x="T4" y="T5"/>
                </a:cxn>
                <a:cxn ang="0">
                  <a:pos x="T6" y="T7"/>
                </a:cxn>
                <a:cxn ang="0">
                  <a:pos x="T8" y="T9"/>
                </a:cxn>
              </a:cxnLst>
              <a:rect l="0" t="0" r="r" b="b"/>
              <a:pathLst>
                <a:path w="20" h="20">
                  <a:moveTo>
                    <a:pt x="19" y="0"/>
                  </a:moveTo>
                  <a:lnTo>
                    <a:pt x="0" y="0"/>
                  </a:lnTo>
                  <a:lnTo>
                    <a:pt x="0" y="9"/>
                  </a:lnTo>
                  <a:lnTo>
                    <a:pt x="16" y="9"/>
                  </a:lnTo>
                  <a:lnTo>
                    <a:pt x="1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71" name="Freeform 370"/>
            <p:cNvSpPr>
              <a:spLocks/>
            </p:cNvSpPr>
            <p:nvPr/>
          </p:nvSpPr>
          <p:spPr bwMode="auto">
            <a:xfrm>
              <a:off x="3943" y="1479"/>
              <a:ext cx="26" cy="20"/>
            </a:xfrm>
            <a:custGeom>
              <a:avLst/>
              <a:gdLst>
                <a:gd name="T0" fmla="*/ 26 w 26"/>
                <a:gd name="T1" fmla="*/ 0 h 20"/>
                <a:gd name="T2" fmla="*/ 11 w 26"/>
                <a:gd name="T3" fmla="*/ 0 h 20"/>
                <a:gd name="T4" fmla="*/ 0 w 26"/>
                <a:gd name="T5" fmla="*/ 9 h 20"/>
                <a:gd name="T6" fmla="*/ 4 w 26"/>
                <a:gd name="T7" fmla="*/ 16 h 20"/>
                <a:gd name="T8" fmla="*/ 23 w 26"/>
                <a:gd name="T9" fmla="*/ 19 h 20"/>
                <a:gd name="T10" fmla="*/ 26 w 26"/>
                <a:gd name="T11" fmla="*/ 16 h 20"/>
                <a:gd name="T12" fmla="*/ 26 w 26"/>
                <a:gd name="T13" fmla="*/ 0 h 20"/>
              </a:gdLst>
              <a:ahLst/>
              <a:cxnLst>
                <a:cxn ang="0">
                  <a:pos x="T0" y="T1"/>
                </a:cxn>
                <a:cxn ang="0">
                  <a:pos x="T2" y="T3"/>
                </a:cxn>
                <a:cxn ang="0">
                  <a:pos x="T4" y="T5"/>
                </a:cxn>
                <a:cxn ang="0">
                  <a:pos x="T6" y="T7"/>
                </a:cxn>
                <a:cxn ang="0">
                  <a:pos x="T8" y="T9"/>
                </a:cxn>
                <a:cxn ang="0">
                  <a:pos x="T10" y="T11"/>
                </a:cxn>
                <a:cxn ang="0">
                  <a:pos x="T12" y="T13"/>
                </a:cxn>
              </a:cxnLst>
              <a:rect l="0" t="0" r="r" b="b"/>
              <a:pathLst>
                <a:path w="26" h="20">
                  <a:moveTo>
                    <a:pt x="26" y="0"/>
                  </a:moveTo>
                  <a:lnTo>
                    <a:pt x="11" y="0"/>
                  </a:lnTo>
                  <a:lnTo>
                    <a:pt x="0" y="9"/>
                  </a:lnTo>
                  <a:lnTo>
                    <a:pt x="4" y="16"/>
                  </a:lnTo>
                  <a:lnTo>
                    <a:pt x="23" y="19"/>
                  </a:lnTo>
                  <a:lnTo>
                    <a:pt x="26" y="16"/>
                  </a:lnTo>
                  <a:lnTo>
                    <a:pt x="26" y="0"/>
                  </a:lnTo>
                </a:path>
              </a:pathLst>
            </a:custGeom>
            <a:solidFill>
              <a:srgbClr val="545454"/>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72" name="Freeform 371"/>
            <p:cNvSpPr>
              <a:spLocks/>
            </p:cNvSpPr>
            <p:nvPr/>
          </p:nvSpPr>
          <p:spPr bwMode="auto">
            <a:xfrm>
              <a:off x="3955" y="1474"/>
              <a:ext cx="20" cy="20"/>
            </a:xfrm>
            <a:custGeom>
              <a:avLst/>
              <a:gdLst>
                <a:gd name="T0" fmla="*/ 19 w 20"/>
                <a:gd name="T1" fmla="*/ 0 h 20"/>
                <a:gd name="T2" fmla="*/ 0 w 20"/>
                <a:gd name="T3" fmla="*/ 0 h 20"/>
                <a:gd name="T4" fmla="*/ 0 w 20"/>
                <a:gd name="T5" fmla="*/ 9 h 20"/>
                <a:gd name="T6" fmla="*/ 14 w 20"/>
                <a:gd name="T7" fmla="*/ 9 h 20"/>
                <a:gd name="T8" fmla="*/ 19 w 20"/>
                <a:gd name="T9" fmla="*/ 4 h 20"/>
                <a:gd name="T10" fmla="*/ 19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19" y="0"/>
                  </a:moveTo>
                  <a:lnTo>
                    <a:pt x="0" y="0"/>
                  </a:lnTo>
                  <a:lnTo>
                    <a:pt x="0" y="9"/>
                  </a:lnTo>
                  <a:lnTo>
                    <a:pt x="14" y="9"/>
                  </a:lnTo>
                  <a:lnTo>
                    <a:pt x="19" y="4"/>
                  </a:lnTo>
                  <a:lnTo>
                    <a:pt x="1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73" name="Freeform 372"/>
            <p:cNvSpPr>
              <a:spLocks/>
            </p:cNvSpPr>
            <p:nvPr/>
          </p:nvSpPr>
          <p:spPr bwMode="auto">
            <a:xfrm>
              <a:off x="3964" y="1479"/>
              <a:ext cx="20" cy="20"/>
            </a:xfrm>
            <a:custGeom>
              <a:avLst/>
              <a:gdLst>
                <a:gd name="T0" fmla="*/ 9 w 20"/>
                <a:gd name="T1" fmla="*/ 0 h 20"/>
                <a:gd name="T2" fmla="*/ 0 w 20"/>
                <a:gd name="T3" fmla="*/ 0 h 20"/>
                <a:gd name="T4" fmla="*/ 0 w 20"/>
                <a:gd name="T5" fmla="*/ 16 h 20"/>
                <a:gd name="T6" fmla="*/ 7 w 20"/>
                <a:gd name="T7" fmla="*/ 19 h 20"/>
                <a:gd name="T8" fmla="*/ 9 w 20"/>
                <a:gd name="T9" fmla="*/ 19 h 20"/>
                <a:gd name="T10" fmla="*/ 9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9" y="0"/>
                  </a:moveTo>
                  <a:lnTo>
                    <a:pt x="0" y="0"/>
                  </a:lnTo>
                  <a:lnTo>
                    <a:pt x="0" y="16"/>
                  </a:lnTo>
                  <a:lnTo>
                    <a:pt x="7" y="19"/>
                  </a:lnTo>
                  <a:lnTo>
                    <a:pt x="9" y="19"/>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74" name="Freeform 373"/>
            <p:cNvSpPr>
              <a:spLocks/>
            </p:cNvSpPr>
            <p:nvPr/>
          </p:nvSpPr>
          <p:spPr bwMode="auto">
            <a:xfrm>
              <a:off x="3964" y="1493"/>
              <a:ext cx="20" cy="20"/>
            </a:xfrm>
            <a:custGeom>
              <a:avLst/>
              <a:gdLst>
                <a:gd name="T0" fmla="*/ 2 w 20"/>
                <a:gd name="T1" fmla="*/ 0 h 20"/>
                <a:gd name="T2" fmla="*/ 0 w 20"/>
                <a:gd name="T3" fmla="*/ 2 h 20"/>
                <a:gd name="T4" fmla="*/ 2 w 20"/>
                <a:gd name="T5" fmla="*/ 9 h 20"/>
                <a:gd name="T6" fmla="*/ 4 w 20"/>
                <a:gd name="T7" fmla="*/ 9 h 20"/>
                <a:gd name="T8" fmla="*/ 7 w 20"/>
                <a:gd name="T9" fmla="*/ 4 h 20"/>
                <a:gd name="T10" fmla="*/ 2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2" y="0"/>
                  </a:moveTo>
                  <a:lnTo>
                    <a:pt x="0" y="2"/>
                  </a:lnTo>
                  <a:lnTo>
                    <a:pt x="2" y="9"/>
                  </a:lnTo>
                  <a:lnTo>
                    <a:pt x="4" y="9"/>
                  </a:lnTo>
                  <a:lnTo>
                    <a:pt x="7" y="4"/>
                  </a:lnTo>
                  <a:lnTo>
                    <a:pt x="2"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75" name="Freeform 374"/>
            <p:cNvSpPr>
              <a:spLocks/>
            </p:cNvSpPr>
            <p:nvPr/>
          </p:nvSpPr>
          <p:spPr bwMode="auto">
            <a:xfrm>
              <a:off x="3943" y="1491"/>
              <a:ext cx="24" cy="20"/>
            </a:xfrm>
            <a:custGeom>
              <a:avLst/>
              <a:gdLst>
                <a:gd name="T0" fmla="*/ 4 w 24"/>
                <a:gd name="T1" fmla="*/ 0 h 20"/>
                <a:gd name="T2" fmla="*/ 0 w 24"/>
                <a:gd name="T3" fmla="*/ 7 h 20"/>
                <a:gd name="T4" fmla="*/ 2 w 24"/>
                <a:gd name="T5" fmla="*/ 9 h 20"/>
                <a:gd name="T6" fmla="*/ 23 w 24"/>
                <a:gd name="T7" fmla="*/ 11 h 20"/>
                <a:gd name="T8" fmla="*/ 23 w 24"/>
                <a:gd name="T9" fmla="*/ 2 h 20"/>
                <a:gd name="T10" fmla="*/ 4 w 24"/>
                <a:gd name="T11" fmla="*/ 0 h 20"/>
              </a:gdLst>
              <a:ahLst/>
              <a:cxnLst>
                <a:cxn ang="0">
                  <a:pos x="T0" y="T1"/>
                </a:cxn>
                <a:cxn ang="0">
                  <a:pos x="T2" y="T3"/>
                </a:cxn>
                <a:cxn ang="0">
                  <a:pos x="T4" y="T5"/>
                </a:cxn>
                <a:cxn ang="0">
                  <a:pos x="T6" y="T7"/>
                </a:cxn>
                <a:cxn ang="0">
                  <a:pos x="T8" y="T9"/>
                </a:cxn>
                <a:cxn ang="0">
                  <a:pos x="T10" y="T11"/>
                </a:cxn>
              </a:cxnLst>
              <a:rect l="0" t="0" r="r" b="b"/>
              <a:pathLst>
                <a:path w="24" h="20">
                  <a:moveTo>
                    <a:pt x="4" y="0"/>
                  </a:moveTo>
                  <a:lnTo>
                    <a:pt x="0" y="7"/>
                  </a:lnTo>
                  <a:lnTo>
                    <a:pt x="2" y="9"/>
                  </a:lnTo>
                  <a:lnTo>
                    <a:pt x="23" y="11"/>
                  </a:lnTo>
                  <a:lnTo>
                    <a:pt x="23" y="2"/>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76" name="Freeform 375"/>
            <p:cNvSpPr>
              <a:spLocks/>
            </p:cNvSpPr>
            <p:nvPr/>
          </p:nvSpPr>
          <p:spPr bwMode="auto">
            <a:xfrm>
              <a:off x="3936" y="1484"/>
              <a:ext cx="20" cy="20"/>
            </a:xfrm>
            <a:custGeom>
              <a:avLst/>
              <a:gdLst>
                <a:gd name="T0" fmla="*/ 4 w 20"/>
                <a:gd name="T1" fmla="*/ 0 h 20"/>
                <a:gd name="T2" fmla="*/ 0 w 20"/>
                <a:gd name="T3" fmla="*/ 4 h 20"/>
                <a:gd name="T4" fmla="*/ 7 w 20"/>
                <a:gd name="T5" fmla="*/ 14 h 20"/>
                <a:gd name="T6" fmla="*/ 16 w 20"/>
                <a:gd name="T7" fmla="*/ 9 h 20"/>
                <a:gd name="T8" fmla="*/ 12 w 20"/>
                <a:gd name="T9" fmla="*/ 2 h 20"/>
                <a:gd name="T10" fmla="*/ 4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4" y="0"/>
                  </a:moveTo>
                  <a:lnTo>
                    <a:pt x="0" y="4"/>
                  </a:lnTo>
                  <a:lnTo>
                    <a:pt x="7" y="14"/>
                  </a:lnTo>
                  <a:lnTo>
                    <a:pt x="16" y="9"/>
                  </a:lnTo>
                  <a:lnTo>
                    <a:pt x="12" y="2"/>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77" name="Freeform 376"/>
            <p:cNvSpPr>
              <a:spLocks/>
            </p:cNvSpPr>
            <p:nvPr/>
          </p:nvSpPr>
          <p:spPr bwMode="auto">
            <a:xfrm>
              <a:off x="3940" y="1474"/>
              <a:ext cx="20" cy="20"/>
            </a:xfrm>
            <a:custGeom>
              <a:avLst/>
              <a:gdLst>
                <a:gd name="T0" fmla="*/ 14 w 20"/>
                <a:gd name="T1" fmla="*/ 0 h 20"/>
                <a:gd name="T2" fmla="*/ 11 w 20"/>
                <a:gd name="T3" fmla="*/ 0 h 20"/>
                <a:gd name="T4" fmla="*/ 0 w 20"/>
                <a:gd name="T5" fmla="*/ 9 h 20"/>
                <a:gd name="T6" fmla="*/ 4 w 20"/>
                <a:gd name="T7" fmla="*/ 19 h 20"/>
                <a:gd name="T8" fmla="*/ 16 w 20"/>
                <a:gd name="T9" fmla="*/ 9 h 20"/>
                <a:gd name="T10" fmla="*/ 14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14" y="0"/>
                  </a:moveTo>
                  <a:lnTo>
                    <a:pt x="11" y="0"/>
                  </a:lnTo>
                  <a:lnTo>
                    <a:pt x="0" y="9"/>
                  </a:lnTo>
                  <a:lnTo>
                    <a:pt x="4" y="19"/>
                  </a:lnTo>
                  <a:lnTo>
                    <a:pt x="16" y="9"/>
                  </a:lnTo>
                  <a:lnTo>
                    <a:pt x="1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78" name="Freeform 377"/>
            <p:cNvSpPr>
              <a:spLocks/>
            </p:cNvSpPr>
            <p:nvPr/>
          </p:nvSpPr>
          <p:spPr bwMode="auto">
            <a:xfrm>
              <a:off x="3508" y="1445"/>
              <a:ext cx="58" cy="48"/>
            </a:xfrm>
            <a:custGeom>
              <a:avLst/>
              <a:gdLst>
                <a:gd name="T0" fmla="*/ 43 w 58"/>
                <a:gd name="T1" fmla="*/ 0 h 48"/>
                <a:gd name="T2" fmla="*/ 14 w 58"/>
                <a:gd name="T3" fmla="*/ 14 h 48"/>
                <a:gd name="T4" fmla="*/ 0 w 58"/>
                <a:gd name="T5" fmla="*/ 26 h 48"/>
                <a:gd name="T6" fmla="*/ 2 w 58"/>
                <a:gd name="T7" fmla="*/ 33 h 48"/>
                <a:gd name="T8" fmla="*/ 16 w 58"/>
                <a:gd name="T9" fmla="*/ 48 h 48"/>
                <a:gd name="T10" fmla="*/ 43 w 58"/>
                <a:gd name="T11" fmla="*/ 43 h 48"/>
                <a:gd name="T12" fmla="*/ 57 w 58"/>
                <a:gd name="T13" fmla="*/ 19 h 48"/>
                <a:gd name="T14" fmla="*/ 52 w 58"/>
                <a:gd name="T15" fmla="*/ 7 h 48"/>
                <a:gd name="T16" fmla="*/ 43 w 58"/>
                <a:gd name="T17" fmla="*/ 0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8" h="48">
                  <a:moveTo>
                    <a:pt x="43" y="0"/>
                  </a:moveTo>
                  <a:lnTo>
                    <a:pt x="14" y="14"/>
                  </a:lnTo>
                  <a:lnTo>
                    <a:pt x="0" y="26"/>
                  </a:lnTo>
                  <a:lnTo>
                    <a:pt x="2" y="33"/>
                  </a:lnTo>
                  <a:lnTo>
                    <a:pt x="16" y="48"/>
                  </a:lnTo>
                  <a:lnTo>
                    <a:pt x="43" y="43"/>
                  </a:lnTo>
                  <a:lnTo>
                    <a:pt x="57" y="19"/>
                  </a:lnTo>
                  <a:lnTo>
                    <a:pt x="52" y="7"/>
                  </a:lnTo>
                  <a:lnTo>
                    <a:pt x="43" y="0"/>
                  </a:lnTo>
                </a:path>
              </a:pathLst>
            </a:custGeom>
            <a:solidFill>
              <a:srgbClr val="545454"/>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79" name="Freeform 378"/>
            <p:cNvSpPr>
              <a:spLocks/>
            </p:cNvSpPr>
            <p:nvPr/>
          </p:nvSpPr>
          <p:spPr bwMode="auto">
            <a:xfrm>
              <a:off x="3506" y="1476"/>
              <a:ext cx="22" cy="20"/>
            </a:xfrm>
            <a:custGeom>
              <a:avLst/>
              <a:gdLst>
                <a:gd name="T0" fmla="*/ 7 w 22"/>
                <a:gd name="T1" fmla="*/ 0 h 20"/>
                <a:gd name="T2" fmla="*/ 0 w 22"/>
                <a:gd name="T3" fmla="*/ 4 h 20"/>
                <a:gd name="T4" fmla="*/ 16 w 22"/>
                <a:gd name="T5" fmla="*/ 19 h 20"/>
                <a:gd name="T6" fmla="*/ 21 w 22"/>
                <a:gd name="T7" fmla="*/ 14 h 20"/>
                <a:gd name="T8" fmla="*/ 7 w 22"/>
                <a:gd name="T9" fmla="*/ 0 h 20"/>
              </a:gdLst>
              <a:ahLst/>
              <a:cxnLst>
                <a:cxn ang="0">
                  <a:pos x="T0" y="T1"/>
                </a:cxn>
                <a:cxn ang="0">
                  <a:pos x="T2" y="T3"/>
                </a:cxn>
                <a:cxn ang="0">
                  <a:pos x="T4" y="T5"/>
                </a:cxn>
                <a:cxn ang="0">
                  <a:pos x="T6" y="T7"/>
                </a:cxn>
                <a:cxn ang="0">
                  <a:pos x="T8" y="T9"/>
                </a:cxn>
              </a:cxnLst>
              <a:rect l="0" t="0" r="r" b="b"/>
              <a:pathLst>
                <a:path w="22" h="20">
                  <a:moveTo>
                    <a:pt x="7" y="0"/>
                  </a:moveTo>
                  <a:lnTo>
                    <a:pt x="0" y="4"/>
                  </a:lnTo>
                  <a:lnTo>
                    <a:pt x="16" y="19"/>
                  </a:lnTo>
                  <a:lnTo>
                    <a:pt x="21" y="14"/>
                  </a:lnTo>
                  <a:lnTo>
                    <a:pt x="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80" name="Freeform 379"/>
            <p:cNvSpPr>
              <a:spLocks/>
            </p:cNvSpPr>
            <p:nvPr/>
          </p:nvSpPr>
          <p:spPr bwMode="auto">
            <a:xfrm>
              <a:off x="3503" y="1467"/>
              <a:ext cx="20" cy="20"/>
            </a:xfrm>
            <a:custGeom>
              <a:avLst/>
              <a:gdLst>
                <a:gd name="T0" fmla="*/ 2 w 20"/>
                <a:gd name="T1" fmla="*/ 0 h 20"/>
                <a:gd name="T2" fmla="*/ 0 w 20"/>
                <a:gd name="T3" fmla="*/ 2 h 20"/>
                <a:gd name="T4" fmla="*/ 2 w 20"/>
                <a:gd name="T5" fmla="*/ 14 h 20"/>
                <a:gd name="T6" fmla="*/ 12 w 20"/>
                <a:gd name="T7" fmla="*/ 9 h 20"/>
                <a:gd name="T8" fmla="*/ 9 w 20"/>
                <a:gd name="T9" fmla="*/ 2 h 20"/>
                <a:gd name="T10" fmla="*/ 2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2" y="0"/>
                  </a:moveTo>
                  <a:lnTo>
                    <a:pt x="0" y="2"/>
                  </a:lnTo>
                  <a:lnTo>
                    <a:pt x="2" y="14"/>
                  </a:lnTo>
                  <a:lnTo>
                    <a:pt x="12" y="9"/>
                  </a:lnTo>
                  <a:lnTo>
                    <a:pt x="9" y="2"/>
                  </a:lnTo>
                  <a:lnTo>
                    <a:pt x="2"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81" name="Freeform 380"/>
            <p:cNvSpPr>
              <a:spLocks/>
            </p:cNvSpPr>
            <p:nvPr/>
          </p:nvSpPr>
          <p:spPr bwMode="auto">
            <a:xfrm>
              <a:off x="3506" y="1455"/>
              <a:ext cx="20" cy="21"/>
            </a:xfrm>
            <a:custGeom>
              <a:avLst/>
              <a:gdLst>
                <a:gd name="T0" fmla="*/ 14 w 20"/>
                <a:gd name="T1" fmla="*/ 0 h 21"/>
                <a:gd name="T2" fmla="*/ 0 w 20"/>
                <a:gd name="T3" fmla="*/ 12 h 21"/>
                <a:gd name="T4" fmla="*/ 4 w 20"/>
                <a:gd name="T5" fmla="*/ 21 h 21"/>
                <a:gd name="T6" fmla="*/ 19 w 20"/>
                <a:gd name="T7" fmla="*/ 9 h 21"/>
                <a:gd name="T8" fmla="*/ 14 w 20"/>
                <a:gd name="T9" fmla="*/ 0 h 21"/>
              </a:gdLst>
              <a:ahLst/>
              <a:cxnLst>
                <a:cxn ang="0">
                  <a:pos x="T0" y="T1"/>
                </a:cxn>
                <a:cxn ang="0">
                  <a:pos x="T2" y="T3"/>
                </a:cxn>
                <a:cxn ang="0">
                  <a:pos x="T4" y="T5"/>
                </a:cxn>
                <a:cxn ang="0">
                  <a:pos x="T6" y="T7"/>
                </a:cxn>
                <a:cxn ang="0">
                  <a:pos x="T8" y="T9"/>
                </a:cxn>
              </a:cxnLst>
              <a:rect l="0" t="0" r="r" b="b"/>
              <a:pathLst>
                <a:path w="20" h="21">
                  <a:moveTo>
                    <a:pt x="14" y="0"/>
                  </a:moveTo>
                  <a:lnTo>
                    <a:pt x="0" y="12"/>
                  </a:lnTo>
                  <a:lnTo>
                    <a:pt x="4" y="21"/>
                  </a:lnTo>
                  <a:lnTo>
                    <a:pt x="19" y="9"/>
                  </a:lnTo>
                  <a:lnTo>
                    <a:pt x="1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82" name="Freeform 381"/>
            <p:cNvSpPr>
              <a:spLocks/>
            </p:cNvSpPr>
            <p:nvPr/>
          </p:nvSpPr>
          <p:spPr bwMode="auto">
            <a:xfrm>
              <a:off x="3520" y="1441"/>
              <a:ext cx="34" cy="24"/>
            </a:xfrm>
            <a:custGeom>
              <a:avLst/>
              <a:gdLst>
                <a:gd name="T0" fmla="*/ 33 w 34"/>
                <a:gd name="T1" fmla="*/ 0 h 24"/>
                <a:gd name="T2" fmla="*/ 31 w 34"/>
                <a:gd name="T3" fmla="*/ 0 h 24"/>
                <a:gd name="T4" fmla="*/ 0 w 34"/>
                <a:gd name="T5" fmla="*/ 14 h 24"/>
                <a:gd name="T6" fmla="*/ 4 w 34"/>
                <a:gd name="T7" fmla="*/ 24 h 24"/>
                <a:gd name="T8" fmla="*/ 33 w 34"/>
                <a:gd name="T9" fmla="*/ 9 h 24"/>
                <a:gd name="T10" fmla="*/ 33 w 34"/>
                <a:gd name="T11" fmla="*/ 0 h 24"/>
              </a:gdLst>
              <a:ahLst/>
              <a:cxnLst>
                <a:cxn ang="0">
                  <a:pos x="T0" y="T1"/>
                </a:cxn>
                <a:cxn ang="0">
                  <a:pos x="T2" y="T3"/>
                </a:cxn>
                <a:cxn ang="0">
                  <a:pos x="T4" y="T5"/>
                </a:cxn>
                <a:cxn ang="0">
                  <a:pos x="T6" y="T7"/>
                </a:cxn>
                <a:cxn ang="0">
                  <a:pos x="T8" y="T9"/>
                </a:cxn>
                <a:cxn ang="0">
                  <a:pos x="T10" y="T11"/>
                </a:cxn>
              </a:cxnLst>
              <a:rect l="0" t="0" r="r" b="b"/>
              <a:pathLst>
                <a:path w="34" h="24">
                  <a:moveTo>
                    <a:pt x="33" y="0"/>
                  </a:moveTo>
                  <a:lnTo>
                    <a:pt x="31" y="0"/>
                  </a:lnTo>
                  <a:lnTo>
                    <a:pt x="0" y="14"/>
                  </a:lnTo>
                  <a:lnTo>
                    <a:pt x="4" y="24"/>
                  </a:lnTo>
                  <a:lnTo>
                    <a:pt x="33" y="9"/>
                  </a:lnTo>
                  <a:lnTo>
                    <a:pt x="33"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83" name="Freeform 382"/>
            <p:cNvSpPr>
              <a:spLocks/>
            </p:cNvSpPr>
            <p:nvPr/>
          </p:nvSpPr>
          <p:spPr bwMode="auto">
            <a:xfrm>
              <a:off x="3549" y="1441"/>
              <a:ext cx="20" cy="20"/>
            </a:xfrm>
            <a:custGeom>
              <a:avLst/>
              <a:gdLst>
                <a:gd name="T0" fmla="*/ 4 w 20"/>
                <a:gd name="T1" fmla="*/ 0 h 20"/>
                <a:gd name="T2" fmla="*/ 0 w 20"/>
                <a:gd name="T3" fmla="*/ 9 h 20"/>
                <a:gd name="T4" fmla="*/ 9 w 20"/>
                <a:gd name="T5" fmla="*/ 16 h 20"/>
                <a:gd name="T6" fmla="*/ 16 w 20"/>
                <a:gd name="T7" fmla="*/ 9 h 20"/>
                <a:gd name="T8" fmla="*/ 4 w 20"/>
                <a:gd name="T9" fmla="*/ 0 h 20"/>
              </a:gdLst>
              <a:ahLst/>
              <a:cxnLst>
                <a:cxn ang="0">
                  <a:pos x="T0" y="T1"/>
                </a:cxn>
                <a:cxn ang="0">
                  <a:pos x="T2" y="T3"/>
                </a:cxn>
                <a:cxn ang="0">
                  <a:pos x="T4" y="T5"/>
                </a:cxn>
                <a:cxn ang="0">
                  <a:pos x="T6" y="T7"/>
                </a:cxn>
                <a:cxn ang="0">
                  <a:pos x="T8" y="T9"/>
                </a:cxn>
              </a:cxnLst>
              <a:rect l="0" t="0" r="r" b="b"/>
              <a:pathLst>
                <a:path w="20" h="20">
                  <a:moveTo>
                    <a:pt x="4" y="0"/>
                  </a:moveTo>
                  <a:lnTo>
                    <a:pt x="0" y="9"/>
                  </a:lnTo>
                  <a:lnTo>
                    <a:pt x="9" y="16"/>
                  </a:lnTo>
                  <a:lnTo>
                    <a:pt x="16" y="9"/>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84" name="Freeform 383"/>
            <p:cNvSpPr>
              <a:spLocks/>
            </p:cNvSpPr>
            <p:nvPr/>
          </p:nvSpPr>
          <p:spPr bwMode="auto">
            <a:xfrm>
              <a:off x="3556" y="1450"/>
              <a:ext cx="20" cy="20"/>
            </a:xfrm>
            <a:custGeom>
              <a:avLst/>
              <a:gdLst>
                <a:gd name="T0" fmla="*/ 9 w 20"/>
                <a:gd name="T1" fmla="*/ 0 h 20"/>
                <a:gd name="T2" fmla="*/ 0 w 20"/>
                <a:gd name="T3" fmla="*/ 4 h 20"/>
                <a:gd name="T4" fmla="*/ 4 w 20"/>
                <a:gd name="T5" fmla="*/ 16 h 20"/>
                <a:gd name="T6" fmla="*/ 14 w 20"/>
                <a:gd name="T7" fmla="*/ 16 h 20"/>
                <a:gd name="T8" fmla="*/ 14 w 20"/>
                <a:gd name="T9" fmla="*/ 14 h 20"/>
                <a:gd name="T10" fmla="*/ 9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9" y="0"/>
                  </a:moveTo>
                  <a:lnTo>
                    <a:pt x="0" y="4"/>
                  </a:lnTo>
                  <a:lnTo>
                    <a:pt x="4" y="16"/>
                  </a:lnTo>
                  <a:lnTo>
                    <a:pt x="14" y="16"/>
                  </a:lnTo>
                  <a:lnTo>
                    <a:pt x="14" y="14"/>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85" name="Freeform 384"/>
            <p:cNvSpPr>
              <a:spLocks/>
            </p:cNvSpPr>
            <p:nvPr/>
          </p:nvSpPr>
          <p:spPr bwMode="auto">
            <a:xfrm>
              <a:off x="3547" y="1462"/>
              <a:ext cx="24" cy="31"/>
            </a:xfrm>
            <a:custGeom>
              <a:avLst/>
              <a:gdLst>
                <a:gd name="T0" fmla="*/ 14 w 24"/>
                <a:gd name="T1" fmla="*/ 0 h 31"/>
                <a:gd name="T2" fmla="*/ 0 w 24"/>
                <a:gd name="T3" fmla="*/ 24 h 31"/>
                <a:gd name="T4" fmla="*/ 4 w 24"/>
                <a:gd name="T5" fmla="*/ 31 h 31"/>
                <a:gd name="T6" fmla="*/ 7 w 24"/>
                <a:gd name="T7" fmla="*/ 31 h 31"/>
                <a:gd name="T8" fmla="*/ 23 w 24"/>
                <a:gd name="T9" fmla="*/ 4 h 31"/>
                <a:gd name="T10" fmla="*/ 14 w 24"/>
                <a:gd name="T11" fmla="*/ 0 h 31"/>
              </a:gdLst>
              <a:ahLst/>
              <a:cxnLst>
                <a:cxn ang="0">
                  <a:pos x="T0" y="T1"/>
                </a:cxn>
                <a:cxn ang="0">
                  <a:pos x="T2" y="T3"/>
                </a:cxn>
                <a:cxn ang="0">
                  <a:pos x="T4" y="T5"/>
                </a:cxn>
                <a:cxn ang="0">
                  <a:pos x="T6" y="T7"/>
                </a:cxn>
                <a:cxn ang="0">
                  <a:pos x="T8" y="T9"/>
                </a:cxn>
                <a:cxn ang="0">
                  <a:pos x="T10" y="T11"/>
                </a:cxn>
              </a:cxnLst>
              <a:rect l="0" t="0" r="r" b="b"/>
              <a:pathLst>
                <a:path w="24" h="31">
                  <a:moveTo>
                    <a:pt x="14" y="0"/>
                  </a:moveTo>
                  <a:lnTo>
                    <a:pt x="0" y="24"/>
                  </a:lnTo>
                  <a:lnTo>
                    <a:pt x="4" y="31"/>
                  </a:lnTo>
                  <a:lnTo>
                    <a:pt x="7" y="31"/>
                  </a:lnTo>
                  <a:lnTo>
                    <a:pt x="23" y="4"/>
                  </a:lnTo>
                  <a:lnTo>
                    <a:pt x="1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86" name="Freeform 385"/>
            <p:cNvSpPr>
              <a:spLocks/>
            </p:cNvSpPr>
            <p:nvPr/>
          </p:nvSpPr>
          <p:spPr bwMode="auto">
            <a:xfrm>
              <a:off x="3523" y="1484"/>
              <a:ext cx="29" cy="20"/>
            </a:xfrm>
            <a:custGeom>
              <a:avLst/>
              <a:gdLst>
                <a:gd name="T0" fmla="*/ 28 w 29"/>
                <a:gd name="T1" fmla="*/ 0 h 20"/>
                <a:gd name="T2" fmla="*/ 2 w 29"/>
                <a:gd name="T3" fmla="*/ 4 h 20"/>
                <a:gd name="T4" fmla="*/ 0 w 29"/>
                <a:gd name="T5" fmla="*/ 12 h 20"/>
                <a:gd name="T6" fmla="*/ 0 w 29"/>
                <a:gd name="T7" fmla="*/ 14 h 20"/>
                <a:gd name="T8" fmla="*/ 28 w 29"/>
                <a:gd name="T9" fmla="*/ 9 h 20"/>
                <a:gd name="T10" fmla="*/ 28 w 29"/>
                <a:gd name="T11" fmla="*/ 0 h 20"/>
              </a:gdLst>
              <a:ahLst/>
              <a:cxnLst>
                <a:cxn ang="0">
                  <a:pos x="T0" y="T1"/>
                </a:cxn>
                <a:cxn ang="0">
                  <a:pos x="T2" y="T3"/>
                </a:cxn>
                <a:cxn ang="0">
                  <a:pos x="T4" y="T5"/>
                </a:cxn>
                <a:cxn ang="0">
                  <a:pos x="T6" y="T7"/>
                </a:cxn>
                <a:cxn ang="0">
                  <a:pos x="T8" y="T9"/>
                </a:cxn>
                <a:cxn ang="0">
                  <a:pos x="T10" y="T11"/>
                </a:cxn>
              </a:cxnLst>
              <a:rect l="0" t="0" r="r" b="b"/>
              <a:pathLst>
                <a:path w="29" h="20">
                  <a:moveTo>
                    <a:pt x="28" y="0"/>
                  </a:moveTo>
                  <a:lnTo>
                    <a:pt x="2" y="4"/>
                  </a:lnTo>
                  <a:lnTo>
                    <a:pt x="0" y="12"/>
                  </a:lnTo>
                  <a:lnTo>
                    <a:pt x="0" y="14"/>
                  </a:lnTo>
                  <a:lnTo>
                    <a:pt x="28" y="9"/>
                  </a:lnTo>
                  <a:lnTo>
                    <a:pt x="28"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87" name="Freeform 386"/>
            <p:cNvSpPr>
              <a:spLocks/>
            </p:cNvSpPr>
            <p:nvPr/>
          </p:nvSpPr>
          <p:spPr bwMode="auto">
            <a:xfrm>
              <a:off x="4132" y="1445"/>
              <a:ext cx="36" cy="34"/>
            </a:xfrm>
            <a:custGeom>
              <a:avLst/>
              <a:gdLst>
                <a:gd name="T0" fmla="*/ 7 w 36"/>
                <a:gd name="T1" fmla="*/ 0 h 34"/>
                <a:gd name="T2" fmla="*/ 2 w 36"/>
                <a:gd name="T3" fmla="*/ 7 h 34"/>
                <a:gd name="T4" fmla="*/ 0 w 36"/>
                <a:gd name="T5" fmla="*/ 28 h 34"/>
                <a:gd name="T6" fmla="*/ 16 w 36"/>
                <a:gd name="T7" fmla="*/ 33 h 34"/>
                <a:gd name="T8" fmla="*/ 36 w 36"/>
                <a:gd name="T9" fmla="*/ 24 h 34"/>
                <a:gd name="T10" fmla="*/ 28 w 36"/>
                <a:gd name="T11" fmla="*/ 12 h 34"/>
                <a:gd name="T12" fmla="*/ 7 w 36"/>
                <a:gd name="T13" fmla="*/ 0 h 34"/>
              </a:gdLst>
              <a:ahLst/>
              <a:cxnLst>
                <a:cxn ang="0">
                  <a:pos x="T0" y="T1"/>
                </a:cxn>
                <a:cxn ang="0">
                  <a:pos x="T2" y="T3"/>
                </a:cxn>
                <a:cxn ang="0">
                  <a:pos x="T4" y="T5"/>
                </a:cxn>
                <a:cxn ang="0">
                  <a:pos x="T6" y="T7"/>
                </a:cxn>
                <a:cxn ang="0">
                  <a:pos x="T8" y="T9"/>
                </a:cxn>
                <a:cxn ang="0">
                  <a:pos x="T10" y="T11"/>
                </a:cxn>
                <a:cxn ang="0">
                  <a:pos x="T12" y="T13"/>
                </a:cxn>
              </a:cxnLst>
              <a:rect l="0" t="0" r="r" b="b"/>
              <a:pathLst>
                <a:path w="36" h="34">
                  <a:moveTo>
                    <a:pt x="7" y="0"/>
                  </a:moveTo>
                  <a:lnTo>
                    <a:pt x="2" y="7"/>
                  </a:lnTo>
                  <a:lnTo>
                    <a:pt x="0" y="28"/>
                  </a:lnTo>
                  <a:lnTo>
                    <a:pt x="16" y="33"/>
                  </a:lnTo>
                  <a:lnTo>
                    <a:pt x="36" y="24"/>
                  </a:lnTo>
                  <a:lnTo>
                    <a:pt x="28" y="12"/>
                  </a:lnTo>
                  <a:lnTo>
                    <a:pt x="7" y="0"/>
                  </a:lnTo>
                </a:path>
              </a:pathLst>
            </a:custGeom>
            <a:solidFill>
              <a:srgbClr val="545454"/>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88" name="Freeform 387"/>
            <p:cNvSpPr>
              <a:spLocks/>
            </p:cNvSpPr>
            <p:nvPr/>
          </p:nvSpPr>
          <p:spPr bwMode="auto">
            <a:xfrm>
              <a:off x="4127" y="1469"/>
              <a:ext cx="24" cy="20"/>
            </a:xfrm>
            <a:custGeom>
              <a:avLst/>
              <a:gdLst>
                <a:gd name="T0" fmla="*/ 7 w 24"/>
                <a:gd name="T1" fmla="*/ 0 h 20"/>
                <a:gd name="T2" fmla="*/ 0 w 24"/>
                <a:gd name="T3" fmla="*/ 4 h 20"/>
                <a:gd name="T4" fmla="*/ 0 w 24"/>
                <a:gd name="T5" fmla="*/ 7 h 20"/>
                <a:gd name="T6" fmla="*/ 19 w 24"/>
                <a:gd name="T7" fmla="*/ 14 h 20"/>
                <a:gd name="T8" fmla="*/ 23 w 24"/>
                <a:gd name="T9" fmla="*/ 4 h 20"/>
                <a:gd name="T10" fmla="*/ 7 w 24"/>
                <a:gd name="T11" fmla="*/ 0 h 20"/>
              </a:gdLst>
              <a:ahLst/>
              <a:cxnLst>
                <a:cxn ang="0">
                  <a:pos x="T0" y="T1"/>
                </a:cxn>
                <a:cxn ang="0">
                  <a:pos x="T2" y="T3"/>
                </a:cxn>
                <a:cxn ang="0">
                  <a:pos x="T4" y="T5"/>
                </a:cxn>
                <a:cxn ang="0">
                  <a:pos x="T6" y="T7"/>
                </a:cxn>
                <a:cxn ang="0">
                  <a:pos x="T8" y="T9"/>
                </a:cxn>
                <a:cxn ang="0">
                  <a:pos x="T10" y="T11"/>
                </a:cxn>
              </a:cxnLst>
              <a:rect l="0" t="0" r="r" b="b"/>
              <a:pathLst>
                <a:path w="24" h="20">
                  <a:moveTo>
                    <a:pt x="7" y="0"/>
                  </a:moveTo>
                  <a:lnTo>
                    <a:pt x="0" y="4"/>
                  </a:lnTo>
                  <a:lnTo>
                    <a:pt x="0" y="7"/>
                  </a:lnTo>
                  <a:lnTo>
                    <a:pt x="19" y="14"/>
                  </a:lnTo>
                  <a:lnTo>
                    <a:pt x="23" y="4"/>
                  </a:lnTo>
                  <a:lnTo>
                    <a:pt x="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89" name="Freeform 388"/>
            <p:cNvSpPr>
              <a:spLocks/>
            </p:cNvSpPr>
            <p:nvPr/>
          </p:nvSpPr>
          <p:spPr bwMode="auto">
            <a:xfrm>
              <a:off x="4127" y="1450"/>
              <a:ext cx="20" cy="24"/>
            </a:xfrm>
            <a:custGeom>
              <a:avLst/>
              <a:gdLst>
                <a:gd name="T0" fmla="*/ 2 w 20"/>
                <a:gd name="T1" fmla="*/ 0 h 24"/>
                <a:gd name="T2" fmla="*/ 0 w 20"/>
                <a:gd name="T3" fmla="*/ 24 h 24"/>
                <a:gd name="T4" fmla="*/ 9 w 20"/>
                <a:gd name="T5" fmla="*/ 24 h 24"/>
                <a:gd name="T6" fmla="*/ 11 w 20"/>
                <a:gd name="T7" fmla="*/ 2 h 24"/>
                <a:gd name="T8" fmla="*/ 2 w 20"/>
                <a:gd name="T9" fmla="*/ 0 h 24"/>
              </a:gdLst>
              <a:ahLst/>
              <a:cxnLst>
                <a:cxn ang="0">
                  <a:pos x="T0" y="T1"/>
                </a:cxn>
                <a:cxn ang="0">
                  <a:pos x="T2" y="T3"/>
                </a:cxn>
                <a:cxn ang="0">
                  <a:pos x="T4" y="T5"/>
                </a:cxn>
                <a:cxn ang="0">
                  <a:pos x="T6" y="T7"/>
                </a:cxn>
                <a:cxn ang="0">
                  <a:pos x="T8" y="T9"/>
                </a:cxn>
              </a:cxnLst>
              <a:rect l="0" t="0" r="r" b="b"/>
              <a:pathLst>
                <a:path w="20" h="24">
                  <a:moveTo>
                    <a:pt x="2" y="0"/>
                  </a:moveTo>
                  <a:lnTo>
                    <a:pt x="0" y="24"/>
                  </a:lnTo>
                  <a:lnTo>
                    <a:pt x="9" y="24"/>
                  </a:lnTo>
                  <a:lnTo>
                    <a:pt x="11" y="2"/>
                  </a:lnTo>
                  <a:lnTo>
                    <a:pt x="2"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90" name="Freeform 389"/>
            <p:cNvSpPr>
              <a:spLocks/>
            </p:cNvSpPr>
            <p:nvPr/>
          </p:nvSpPr>
          <p:spPr bwMode="auto">
            <a:xfrm>
              <a:off x="4130" y="1438"/>
              <a:ext cx="20" cy="20"/>
            </a:xfrm>
            <a:custGeom>
              <a:avLst/>
              <a:gdLst>
                <a:gd name="T0" fmla="*/ 7 w 20"/>
                <a:gd name="T1" fmla="*/ 0 h 20"/>
                <a:gd name="T2" fmla="*/ 0 w 20"/>
                <a:gd name="T3" fmla="*/ 12 h 20"/>
                <a:gd name="T4" fmla="*/ 9 w 20"/>
                <a:gd name="T5" fmla="*/ 16 h 20"/>
                <a:gd name="T6" fmla="*/ 14 w 20"/>
                <a:gd name="T7" fmla="*/ 9 h 20"/>
                <a:gd name="T8" fmla="*/ 12 w 20"/>
                <a:gd name="T9" fmla="*/ 2 h 20"/>
                <a:gd name="T10" fmla="*/ 7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7" y="0"/>
                  </a:moveTo>
                  <a:lnTo>
                    <a:pt x="0" y="12"/>
                  </a:lnTo>
                  <a:lnTo>
                    <a:pt x="9" y="16"/>
                  </a:lnTo>
                  <a:lnTo>
                    <a:pt x="14" y="9"/>
                  </a:lnTo>
                  <a:lnTo>
                    <a:pt x="12" y="2"/>
                  </a:lnTo>
                  <a:lnTo>
                    <a:pt x="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91" name="Freeform 390"/>
            <p:cNvSpPr>
              <a:spLocks/>
            </p:cNvSpPr>
            <p:nvPr/>
          </p:nvSpPr>
          <p:spPr bwMode="auto">
            <a:xfrm>
              <a:off x="4137" y="1441"/>
              <a:ext cx="29" cy="21"/>
            </a:xfrm>
            <a:custGeom>
              <a:avLst/>
              <a:gdLst>
                <a:gd name="T0" fmla="*/ 4 w 29"/>
                <a:gd name="T1" fmla="*/ 0 h 21"/>
                <a:gd name="T2" fmla="*/ 0 w 29"/>
                <a:gd name="T3" fmla="*/ 9 h 21"/>
                <a:gd name="T4" fmla="*/ 21 w 29"/>
                <a:gd name="T5" fmla="*/ 21 h 21"/>
                <a:gd name="T6" fmla="*/ 28 w 29"/>
                <a:gd name="T7" fmla="*/ 14 h 21"/>
                <a:gd name="T8" fmla="*/ 26 w 29"/>
                <a:gd name="T9" fmla="*/ 14 h 21"/>
                <a:gd name="T10" fmla="*/ 4 w 29"/>
                <a:gd name="T11" fmla="*/ 0 h 21"/>
              </a:gdLst>
              <a:ahLst/>
              <a:cxnLst>
                <a:cxn ang="0">
                  <a:pos x="T0" y="T1"/>
                </a:cxn>
                <a:cxn ang="0">
                  <a:pos x="T2" y="T3"/>
                </a:cxn>
                <a:cxn ang="0">
                  <a:pos x="T4" y="T5"/>
                </a:cxn>
                <a:cxn ang="0">
                  <a:pos x="T6" y="T7"/>
                </a:cxn>
                <a:cxn ang="0">
                  <a:pos x="T8" y="T9"/>
                </a:cxn>
                <a:cxn ang="0">
                  <a:pos x="T10" y="T11"/>
                </a:cxn>
              </a:cxnLst>
              <a:rect l="0" t="0" r="r" b="b"/>
              <a:pathLst>
                <a:path w="29" h="21">
                  <a:moveTo>
                    <a:pt x="4" y="0"/>
                  </a:moveTo>
                  <a:lnTo>
                    <a:pt x="0" y="9"/>
                  </a:lnTo>
                  <a:lnTo>
                    <a:pt x="21" y="21"/>
                  </a:lnTo>
                  <a:lnTo>
                    <a:pt x="28" y="14"/>
                  </a:lnTo>
                  <a:lnTo>
                    <a:pt x="26" y="14"/>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92" name="Freeform 391"/>
            <p:cNvSpPr>
              <a:spLocks/>
            </p:cNvSpPr>
            <p:nvPr/>
          </p:nvSpPr>
          <p:spPr bwMode="auto">
            <a:xfrm>
              <a:off x="4156" y="1455"/>
              <a:ext cx="20" cy="20"/>
            </a:xfrm>
            <a:custGeom>
              <a:avLst/>
              <a:gdLst>
                <a:gd name="T0" fmla="*/ 9 w 20"/>
                <a:gd name="T1" fmla="*/ 0 h 20"/>
                <a:gd name="T2" fmla="*/ 0 w 20"/>
                <a:gd name="T3" fmla="*/ 4 h 20"/>
                <a:gd name="T4" fmla="*/ 7 w 20"/>
                <a:gd name="T5" fmla="*/ 16 h 20"/>
                <a:gd name="T6" fmla="*/ 14 w 20"/>
                <a:gd name="T7" fmla="*/ 19 h 20"/>
                <a:gd name="T8" fmla="*/ 19 w 20"/>
                <a:gd name="T9" fmla="*/ 16 h 20"/>
                <a:gd name="T10" fmla="*/ 9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9" y="0"/>
                  </a:moveTo>
                  <a:lnTo>
                    <a:pt x="0" y="4"/>
                  </a:lnTo>
                  <a:lnTo>
                    <a:pt x="7" y="16"/>
                  </a:lnTo>
                  <a:lnTo>
                    <a:pt x="14" y="19"/>
                  </a:lnTo>
                  <a:lnTo>
                    <a:pt x="19" y="16"/>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93" name="Freeform 392"/>
            <p:cNvSpPr>
              <a:spLocks/>
            </p:cNvSpPr>
            <p:nvPr/>
          </p:nvSpPr>
          <p:spPr bwMode="auto">
            <a:xfrm>
              <a:off x="4147" y="1465"/>
              <a:ext cx="24" cy="20"/>
            </a:xfrm>
            <a:custGeom>
              <a:avLst/>
              <a:gdLst>
                <a:gd name="T0" fmla="*/ 19 w 24"/>
                <a:gd name="T1" fmla="*/ 0 h 20"/>
                <a:gd name="T2" fmla="*/ 0 w 24"/>
                <a:gd name="T3" fmla="*/ 9 h 20"/>
                <a:gd name="T4" fmla="*/ 0 w 24"/>
                <a:gd name="T5" fmla="*/ 19 h 20"/>
                <a:gd name="T6" fmla="*/ 2 w 24"/>
                <a:gd name="T7" fmla="*/ 19 h 20"/>
                <a:gd name="T8" fmla="*/ 23 w 24"/>
                <a:gd name="T9" fmla="*/ 9 h 20"/>
                <a:gd name="T10" fmla="*/ 19 w 24"/>
                <a:gd name="T11" fmla="*/ 0 h 20"/>
              </a:gdLst>
              <a:ahLst/>
              <a:cxnLst>
                <a:cxn ang="0">
                  <a:pos x="T0" y="T1"/>
                </a:cxn>
                <a:cxn ang="0">
                  <a:pos x="T2" y="T3"/>
                </a:cxn>
                <a:cxn ang="0">
                  <a:pos x="T4" y="T5"/>
                </a:cxn>
                <a:cxn ang="0">
                  <a:pos x="T6" y="T7"/>
                </a:cxn>
                <a:cxn ang="0">
                  <a:pos x="T8" y="T9"/>
                </a:cxn>
                <a:cxn ang="0">
                  <a:pos x="T10" y="T11"/>
                </a:cxn>
              </a:cxnLst>
              <a:rect l="0" t="0" r="r" b="b"/>
              <a:pathLst>
                <a:path w="24" h="20">
                  <a:moveTo>
                    <a:pt x="19" y="0"/>
                  </a:moveTo>
                  <a:lnTo>
                    <a:pt x="0" y="9"/>
                  </a:lnTo>
                  <a:lnTo>
                    <a:pt x="0" y="19"/>
                  </a:lnTo>
                  <a:lnTo>
                    <a:pt x="2" y="19"/>
                  </a:lnTo>
                  <a:lnTo>
                    <a:pt x="23" y="9"/>
                  </a:lnTo>
                  <a:lnTo>
                    <a:pt x="1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94" name="Freeform 393"/>
            <p:cNvSpPr>
              <a:spLocks/>
            </p:cNvSpPr>
            <p:nvPr/>
          </p:nvSpPr>
          <p:spPr bwMode="auto">
            <a:xfrm>
              <a:off x="5599" y="1443"/>
              <a:ext cx="43" cy="53"/>
            </a:xfrm>
            <a:custGeom>
              <a:avLst/>
              <a:gdLst>
                <a:gd name="T0" fmla="*/ 28 w 43"/>
                <a:gd name="T1" fmla="*/ 0 h 53"/>
                <a:gd name="T2" fmla="*/ 16 w 43"/>
                <a:gd name="T3" fmla="*/ 0 h 53"/>
                <a:gd name="T4" fmla="*/ 4 w 43"/>
                <a:gd name="T5" fmla="*/ 9 h 53"/>
                <a:gd name="T6" fmla="*/ 0 w 43"/>
                <a:gd name="T7" fmla="*/ 31 h 53"/>
                <a:gd name="T8" fmla="*/ 4 w 43"/>
                <a:gd name="T9" fmla="*/ 48 h 53"/>
                <a:gd name="T10" fmla="*/ 14 w 43"/>
                <a:gd name="T11" fmla="*/ 52 h 53"/>
                <a:gd name="T12" fmla="*/ 21 w 43"/>
                <a:gd name="T13" fmla="*/ 48 h 53"/>
                <a:gd name="T14" fmla="*/ 35 w 43"/>
                <a:gd name="T15" fmla="*/ 31 h 53"/>
                <a:gd name="T16" fmla="*/ 43 w 43"/>
                <a:gd name="T17" fmla="*/ 9 h 53"/>
                <a:gd name="T18" fmla="*/ 28 w 43"/>
                <a:gd name="T19" fmla="*/ 0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3" h="53">
                  <a:moveTo>
                    <a:pt x="28" y="0"/>
                  </a:moveTo>
                  <a:lnTo>
                    <a:pt x="16" y="0"/>
                  </a:lnTo>
                  <a:lnTo>
                    <a:pt x="4" y="9"/>
                  </a:lnTo>
                  <a:lnTo>
                    <a:pt x="0" y="31"/>
                  </a:lnTo>
                  <a:lnTo>
                    <a:pt x="4" y="48"/>
                  </a:lnTo>
                  <a:lnTo>
                    <a:pt x="14" y="52"/>
                  </a:lnTo>
                  <a:lnTo>
                    <a:pt x="21" y="48"/>
                  </a:lnTo>
                  <a:lnTo>
                    <a:pt x="35" y="31"/>
                  </a:lnTo>
                  <a:lnTo>
                    <a:pt x="43" y="9"/>
                  </a:lnTo>
                  <a:lnTo>
                    <a:pt x="28" y="0"/>
                  </a:lnTo>
                </a:path>
              </a:pathLst>
            </a:custGeom>
            <a:solidFill>
              <a:srgbClr val="545454"/>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95" name="Freeform 394"/>
            <p:cNvSpPr>
              <a:spLocks/>
            </p:cNvSpPr>
            <p:nvPr/>
          </p:nvSpPr>
          <p:spPr bwMode="auto">
            <a:xfrm>
              <a:off x="5625" y="1438"/>
              <a:ext cx="22" cy="20"/>
            </a:xfrm>
            <a:custGeom>
              <a:avLst/>
              <a:gdLst>
                <a:gd name="T0" fmla="*/ 4 w 22"/>
                <a:gd name="T1" fmla="*/ 0 h 20"/>
                <a:gd name="T2" fmla="*/ 0 w 22"/>
                <a:gd name="T3" fmla="*/ 9 h 20"/>
                <a:gd name="T4" fmla="*/ 14 w 22"/>
                <a:gd name="T5" fmla="*/ 19 h 20"/>
                <a:gd name="T6" fmla="*/ 21 w 22"/>
                <a:gd name="T7" fmla="*/ 16 h 20"/>
                <a:gd name="T8" fmla="*/ 21 w 22"/>
                <a:gd name="T9" fmla="*/ 12 h 20"/>
                <a:gd name="T10" fmla="*/ 4 w 22"/>
                <a:gd name="T11" fmla="*/ 0 h 20"/>
              </a:gdLst>
              <a:ahLst/>
              <a:cxnLst>
                <a:cxn ang="0">
                  <a:pos x="T0" y="T1"/>
                </a:cxn>
                <a:cxn ang="0">
                  <a:pos x="T2" y="T3"/>
                </a:cxn>
                <a:cxn ang="0">
                  <a:pos x="T4" y="T5"/>
                </a:cxn>
                <a:cxn ang="0">
                  <a:pos x="T6" y="T7"/>
                </a:cxn>
                <a:cxn ang="0">
                  <a:pos x="T8" y="T9"/>
                </a:cxn>
                <a:cxn ang="0">
                  <a:pos x="T10" y="T11"/>
                </a:cxn>
              </a:cxnLst>
              <a:rect l="0" t="0" r="r" b="b"/>
              <a:pathLst>
                <a:path w="22" h="20">
                  <a:moveTo>
                    <a:pt x="4" y="0"/>
                  </a:moveTo>
                  <a:lnTo>
                    <a:pt x="0" y="9"/>
                  </a:lnTo>
                  <a:lnTo>
                    <a:pt x="14" y="19"/>
                  </a:lnTo>
                  <a:lnTo>
                    <a:pt x="21" y="16"/>
                  </a:lnTo>
                  <a:lnTo>
                    <a:pt x="21" y="12"/>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96" name="Freeform 395"/>
            <p:cNvSpPr>
              <a:spLocks/>
            </p:cNvSpPr>
            <p:nvPr/>
          </p:nvSpPr>
          <p:spPr bwMode="auto">
            <a:xfrm>
              <a:off x="5630" y="1450"/>
              <a:ext cx="20" cy="26"/>
            </a:xfrm>
            <a:custGeom>
              <a:avLst/>
              <a:gdLst>
                <a:gd name="T0" fmla="*/ 7 w 20"/>
                <a:gd name="T1" fmla="*/ 0 h 26"/>
                <a:gd name="T2" fmla="*/ 0 w 20"/>
                <a:gd name="T3" fmla="*/ 21 h 26"/>
                <a:gd name="T4" fmla="*/ 9 w 20"/>
                <a:gd name="T5" fmla="*/ 26 h 26"/>
                <a:gd name="T6" fmla="*/ 16 w 20"/>
                <a:gd name="T7" fmla="*/ 4 h 26"/>
                <a:gd name="T8" fmla="*/ 7 w 20"/>
                <a:gd name="T9" fmla="*/ 0 h 26"/>
              </a:gdLst>
              <a:ahLst/>
              <a:cxnLst>
                <a:cxn ang="0">
                  <a:pos x="T0" y="T1"/>
                </a:cxn>
                <a:cxn ang="0">
                  <a:pos x="T2" y="T3"/>
                </a:cxn>
                <a:cxn ang="0">
                  <a:pos x="T4" y="T5"/>
                </a:cxn>
                <a:cxn ang="0">
                  <a:pos x="T6" y="T7"/>
                </a:cxn>
                <a:cxn ang="0">
                  <a:pos x="T8" y="T9"/>
                </a:cxn>
              </a:cxnLst>
              <a:rect l="0" t="0" r="r" b="b"/>
              <a:pathLst>
                <a:path w="20" h="26">
                  <a:moveTo>
                    <a:pt x="7" y="0"/>
                  </a:moveTo>
                  <a:lnTo>
                    <a:pt x="0" y="21"/>
                  </a:lnTo>
                  <a:lnTo>
                    <a:pt x="9" y="26"/>
                  </a:lnTo>
                  <a:lnTo>
                    <a:pt x="16" y="4"/>
                  </a:lnTo>
                  <a:lnTo>
                    <a:pt x="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97" name="Freeform 396"/>
            <p:cNvSpPr>
              <a:spLocks/>
            </p:cNvSpPr>
            <p:nvPr/>
          </p:nvSpPr>
          <p:spPr bwMode="auto">
            <a:xfrm>
              <a:off x="5615" y="1472"/>
              <a:ext cx="24" cy="24"/>
            </a:xfrm>
            <a:custGeom>
              <a:avLst/>
              <a:gdLst>
                <a:gd name="T0" fmla="*/ 14 w 24"/>
                <a:gd name="T1" fmla="*/ 0 h 24"/>
                <a:gd name="T2" fmla="*/ 0 w 24"/>
                <a:gd name="T3" fmla="*/ 16 h 24"/>
                <a:gd name="T4" fmla="*/ 7 w 24"/>
                <a:gd name="T5" fmla="*/ 24 h 24"/>
                <a:gd name="T6" fmla="*/ 23 w 24"/>
                <a:gd name="T7" fmla="*/ 4 h 24"/>
                <a:gd name="T8" fmla="*/ 14 w 24"/>
                <a:gd name="T9" fmla="*/ 0 h 24"/>
              </a:gdLst>
              <a:ahLst/>
              <a:cxnLst>
                <a:cxn ang="0">
                  <a:pos x="T0" y="T1"/>
                </a:cxn>
                <a:cxn ang="0">
                  <a:pos x="T2" y="T3"/>
                </a:cxn>
                <a:cxn ang="0">
                  <a:pos x="T4" y="T5"/>
                </a:cxn>
                <a:cxn ang="0">
                  <a:pos x="T6" y="T7"/>
                </a:cxn>
                <a:cxn ang="0">
                  <a:pos x="T8" y="T9"/>
                </a:cxn>
              </a:cxnLst>
              <a:rect l="0" t="0" r="r" b="b"/>
              <a:pathLst>
                <a:path w="24" h="24">
                  <a:moveTo>
                    <a:pt x="14" y="0"/>
                  </a:moveTo>
                  <a:lnTo>
                    <a:pt x="0" y="16"/>
                  </a:lnTo>
                  <a:lnTo>
                    <a:pt x="7" y="24"/>
                  </a:lnTo>
                  <a:lnTo>
                    <a:pt x="23" y="4"/>
                  </a:lnTo>
                  <a:lnTo>
                    <a:pt x="1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98" name="Freeform 397"/>
            <p:cNvSpPr>
              <a:spLocks/>
            </p:cNvSpPr>
            <p:nvPr/>
          </p:nvSpPr>
          <p:spPr bwMode="auto">
            <a:xfrm>
              <a:off x="5611" y="1486"/>
              <a:ext cx="20" cy="20"/>
            </a:xfrm>
            <a:custGeom>
              <a:avLst/>
              <a:gdLst>
                <a:gd name="T0" fmla="*/ 7 w 20"/>
                <a:gd name="T1" fmla="*/ 0 h 20"/>
                <a:gd name="T2" fmla="*/ 0 w 20"/>
                <a:gd name="T3" fmla="*/ 4 h 20"/>
                <a:gd name="T4" fmla="*/ 0 w 20"/>
                <a:gd name="T5" fmla="*/ 14 h 20"/>
                <a:gd name="T6" fmla="*/ 2 w 20"/>
                <a:gd name="T7" fmla="*/ 14 h 20"/>
                <a:gd name="T8" fmla="*/ 12 w 20"/>
                <a:gd name="T9" fmla="*/ 9 h 20"/>
                <a:gd name="T10" fmla="*/ 7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7" y="0"/>
                  </a:moveTo>
                  <a:lnTo>
                    <a:pt x="0" y="4"/>
                  </a:lnTo>
                  <a:lnTo>
                    <a:pt x="0" y="14"/>
                  </a:lnTo>
                  <a:lnTo>
                    <a:pt x="2" y="14"/>
                  </a:lnTo>
                  <a:lnTo>
                    <a:pt x="12" y="9"/>
                  </a:lnTo>
                  <a:lnTo>
                    <a:pt x="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99" name="Freeform 398"/>
            <p:cNvSpPr>
              <a:spLocks/>
            </p:cNvSpPr>
            <p:nvPr/>
          </p:nvSpPr>
          <p:spPr bwMode="auto">
            <a:xfrm>
              <a:off x="5599" y="1486"/>
              <a:ext cx="20" cy="20"/>
            </a:xfrm>
            <a:custGeom>
              <a:avLst/>
              <a:gdLst>
                <a:gd name="T0" fmla="*/ 7 w 20"/>
                <a:gd name="T1" fmla="*/ 0 h 20"/>
                <a:gd name="T2" fmla="*/ 0 w 20"/>
                <a:gd name="T3" fmla="*/ 7 h 20"/>
                <a:gd name="T4" fmla="*/ 11 w 20"/>
                <a:gd name="T5" fmla="*/ 14 h 20"/>
                <a:gd name="T6" fmla="*/ 16 w 20"/>
                <a:gd name="T7" fmla="*/ 4 h 20"/>
                <a:gd name="T8" fmla="*/ 7 w 20"/>
                <a:gd name="T9" fmla="*/ 0 h 20"/>
              </a:gdLst>
              <a:ahLst/>
              <a:cxnLst>
                <a:cxn ang="0">
                  <a:pos x="T0" y="T1"/>
                </a:cxn>
                <a:cxn ang="0">
                  <a:pos x="T2" y="T3"/>
                </a:cxn>
                <a:cxn ang="0">
                  <a:pos x="T4" y="T5"/>
                </a:cxn>
                <a:cxn ang="0">
                  <a:pos x="T6" y="T7"/>
                </a:cxn>
                <a:cxn ang="0">
                  <a:pos x="T8" y="T9"/>
                </a:cxn>
              </a:cxnLst>
              <a:rect l="0" t="0" r="r" b="b"/>
              <a:pathLst>
                <a:path w="20" h="20">
                  <a:moveTo>
                    <a:pt x="7" y="0"/>
                  </a:moveTo>
                  <a:lnTo>
                    <a:pt x="0" y="7"/>
                  </a:lnTo>
                  <a:lnTo>
                    <a:pt x="11" y="14"/>
                  </a:lnTo>
                  <a:lnTo>
                    <a:pt x="16" y="4"/>
                  </a:lnTo>
                  <a:lnTo>
                    <a:pt x="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00" name="Freeform 399"/>
            <p:cNvSpPr>
              <a:spLocks/>
            </p:cNvSpPr>
            <p:nvPr/>
          </p:nvSpPr>
          <p:spPr bwMode="auto">
            <a:xfrm>
              <a:off x="5594" y="1472"/>
              <a:ext cx="20" cy="21"/>
            </a:xfrm>
            <a:custGeom>
              <a:avLst/>
              <a:gdLst>
                <a:gd name="T0" fmla="*/ 9 w 20"/>
                <a:gd name="T1" fmla="*/ 0 h 21"/>
                <a:gd name="T2" fmla="*/ 0 w 20"/>
                <a:gd name="T3" fmla="*/ 2 h 21"/>
                <a:gd name="T4" fmla="*/ 4 w 20"/>
                <a:gd name="T5" fmla="*/ 21 h 21"/>
                <a:gd name="T6" fmla="*/ 14 w 20"/>
                <a:gd name="T7" fmla="*/ 16 h 21"/>
                <a:gd name="T8" fmla="*/ 9 w 20"/>
                <a:gd name="T9" fmla="*/ 0 h 21"/>
              </a:gdLst>
              <a:ahLst/>
              <a:cxnLst>
                <a:cxn ang="0">
                  <a:pos x="T0" y="T1"/>
                </a:cxn>
                <a:cxn ang="0">
                  <a:pos x="T2" y="T3"/>
                </a:cxn>
                <a:cxn ang="0">
                  <a:pos x="T4" y="T5"/>
                </a:cxn>
                <a:cxn ang="0">
                  <a:pos x="T6" y="T7"/>
                </a:cxn>
                <a:cxn ang="0">
                  <a:pos x="T8" y="T9"/>
                </a:cxn>
              </a:cxnLst>
              <a:rect l="0" t="0" r="r" b="b"/>
              <a:pathLst>
                <a:path w="20" h="21">
                  <a:moveTo>
                    <a:pt x="9" y="0"/>
                  </a:moveTo>
                  <a:lnTo>
                    <a:pt x="0" y="2"/>
                  </a:lnTo>
                  <a:lnTo>
                    <a:pt x="4" y="21"/>
                  </a:lnTo>
                  <a:lnTo>
                    <a:pt x="14" y="16"/>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01" name="Freeform 400"/>
            <p:cNvSpPr>
              <a:spLocks/>
            </p:cNvSpPr>
            <p:nvPr/>
          </p:nvSpPr>
          <p:spPr bwMode="auto">
            <a:xfrm>
              <a:off x="5594" y="1448"/>
              <a:ext cx="20" cy="26"/>
            </a:xfrm>
            <a:custGeom>
              <a:avLst/>
              <a:gdLst>
                <a:gd name="T0" fmla="*/ 7 w 20"/>
                <a:gd name="T1" fmla="*/ 0 h 26"/>
                <a:gd name="T2" fmla="*/ 4 w 20"/>
                <a:gd name="T3" fmla="*/ 2 h 26"/>
                <a:gd name="T4" fmla="*/ 0 w 20"/>
                <a:gd name="T5" fmla="*/ 26 h 26"/>
                <a:gd name="T6" fmla="*/ 9 w 20"/>
                <a:gd name="T7" fmla="*/ 26 h 26"/>
                <a:gd name="T8" fmla="*/ 14 w 20"/>
                <a:gd name="T9" fmla="*/ 4 h 26"/>
                <a:gd name="T10" fmla="*/ 7 w 20"/>
                <a:gd name="T11" fmla="*/ 0 h 26"/>
              </a:gdLst>
              <a:ahLst/>
              <a:cxnLst>
                <a:cxn ang="0">
                  <a:pos x="T0" y="T1"/>
                </a:cxn>
                <a:cxn ang="0">
                  <a:pos x="T2" y="T3"/>
                </a:cxn>
                <a:cxn ang="0">
                  <a:pos x="T4" y="T5"/>
                </a:cxn>
                <a:cxn ang="0">
                  <a:pos x="T6" y="T7"/>
                </a:cxn>
                <a:cxn ang="0">
                  <a:pos x="T8" y="T9"/>
                </a:cxn>
                <a:cxn ang="0">
                  <a:pos x="T10" y="T11"/>
                </a:cxn>
              </a:cxnLst>
              <a:rect l="0" t="0" r="r" b="b"/>
              <a:pathLst>
                <a:path w="20" h="26">
                  <a:moveTo>
                    <a:pt x="7" y="0"/>
                  </a:moveTo>
                  <a:lnTo>
                    <a:pt x="4" y="2"/>
                  </a:lnTo>
                  <a:lnTo>
                    <a:pt x="0" y="26"/>
                  </a:lnTo>
                  <a:lnTo>
                    <a:pt x="9" y="26"/>
                  </a:lnTo>
                  <a:lnTo>
                    <a:pt x="14" y="4"/>
                  </a:lnTo>
                  <a:lnTo>
                    <a:pt x="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02" name="Freeform 401"/>
            <p:cNvSpPr>
              <a:spLocks/>
            </p:cNvSpPr>
            <p:nvPr/>
          </p:nvSpPr>
          <p:spPr bwMode="auto">
            <a:xfrm>
              <a:off x="5601" y="1438"/>
              <a:ext cx="20" cy="20"/>
            </a:xfrm>
            <a:custGeom>
              <a:avLst/>
              <a:gdLst>
                <a:gd name="T0" fmla="*/ 14 w 20"/>
                <a:gd name="T1" fmla="*/ 0 h 20"/>
                <a:gd name="T2" fmla="*/ 12 w 20"/>
                <a:gd name="T3" fmla="*/ 0 h 20"/>
                <a:gd name="T4" fmla="*/ 0 w 20"/>
                <a:gd name="T5" fmla="*/ 9 h 20"/>
                <a:gd name="T6" fmla="*/ 4 w 20"/>
                <a:gd name="T7" fmla="*/ 19 h 20"/>
                <a:gd name="T8" fmla="*/ 16 w 20"/>
                <a:gd name="T9" fmla="*/ 9 h 20"/>
                <a:gd name="T10" fmla="*/ 14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14" y="0"/>
                  </a:moveTo>
                  <a:lnTo>
                    <a:pt x="12" y="0"/>
                  </a:lnTo>
                  <a:lnTo>
                    <a:pt x="0" y="9"/>
                  </a:lnTo>
                  <a:lnTo>
                    <a:pt x="4" y="19"/>
                  </a:lnTo>
                  <a:lnTo>
                    <a:pt x="16" y="9"/>
                  </a:lnTo>
                  <a:lnTo>
                    <a:pt x="1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03" name="Freeform 402"/>
            <p:cNvSpPr>
              <a:spLocks/>
            </p:cNvSpPr>
            <p:nvPr/>
          </p:nvSpPr>
          <p:spPr bwMode="auto">
            <a:xfrm>
              <a:off x="5615" y="1438"/>
              <a:ext cx="20" cy="20"/>
            </a:xfrm>
            <a:custGeom>
              <a:avLst/>
              <a:gdLst>
                <a:gd name="T0" fmla="*/ 14 w 20"/>
                <a:gd name="T1" fmla="*/ 0 h 20"/>
                <a:gd name="T2" fmla="*/ 0 w 20"/>
                <a:gd name="T3" fmla="*/ 0 h 20"/>
                <a:gd name="T4" fmla="*/ 0 w 20"/>
                <a:gd name="T5" fmla="*/ 9 h 20"/>
                <a:gd name="T6" fmla="*/ 12 w 20"/>
                <a:gd name="T7" fmla="*/ 9 h 20"/>
                <a:gd name="T8" fmla="*/ 14 w 20"/>
                <a:gd name="T9" fmla="*/ 0 h 20"/>
              </a:gdLst>
              <a:ahLst/>
              <a:cxnLst>
                <a:cxn ang="0">
                  <a:pos x="T0" y="T1"/>
                </a:cxn>
                <a:cxn ang="0">
                  <a:pos x="T2" y="T3"/>
                </a:cxn>
                <a:cxn ang="0">
                  <a:pos x="T4" y="T5"/>
                </a:cxn>
                <a:cxn ang="0">
                  <a:pos x="T6" y="T7"/>
                </a:cxn>
                <a:cxn ang="0">
                  <a:pos x="T8" y="T9"/>
                </a:cxn>
              </a:cxnLst>
              <a:rect l="0" t="0" r="r" b="b"/>
              <a:pathLst>
                <a:path w="20" h="20">
                  <a:moveTo>
                    <a:pt x="14" y="0"/>
                  </a:moveTo>
                  <a:lnTo>
                    <a:pt x="0" y="0"/>
                  </a:lnTo>
                  <a:lnTo>
                    <a:pt x="0" y="9"/>
                  </a:lnTo>
                  <a:lnTo>
                    <a:pt x="12" y="9"/>
                  </a:lnTo>
                  <a:lnTo>
                    <a:pt x="1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04" name="Freeform 403"/>
            <p:cNvSpPr>
              <a:spLocks/>
            </p:cNvSpPr>
            <p:nvPr/>
          </p:nvSpPr>
          <p:spPr bwMode="auto">
            <a:xfrm>
              <a:off x="4536" y="1441"/>
              <a:ext cx="55" cy="48"/>
            </a:xfrm>
            <a:custGeom>
              <a:avLst/>
              <a:gdLst>
                <a:gd name="T0" fmla="*/ 40 w 55"/>
                <a:gd name="T1" fmla="*/ 0 h 48"/>
                <a:gd name="T2" fmla="*/ 9 w 55"/>
                <a:gd name="T3" fmla="*/ 14 h 48"/>
                <a:gd name="T4" fmla="*/ 0 w 55"/>
                <a:gd name="T5" fmla="*/ 24 h 48"/>
                <a:gd name="T6" fmla="*/ 0 w 55"/>
                <a:gd name="T7" fmla="*/ 33 h 48"/>
                <a:gd name="T8" fmla="*/ 14 w 55"/>
                <a:gd name="T9" fmla="*/ 48 h 48"/>
                <a:gd name="T10" fmla="*/ 43 w 55"/>
                <a:gd name="T11" fmla="*/ 43 h 48"/>
                <a:gd name="T12" fmla="*/ 55 w 55"/>
                <a:gd name="T13" fmla="*/ 19 h 48"/>
                <a:gd name="T14" fmla="*/ 52 w 55"/>
                <a:gd name="T15" fmla="*/ 4 h 48"/>
                <a:gd name="T16" fmla="*/ 40 w 55"/>
                <a:gd name="T17" fmla="*/ 0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5" h="48">
                  <a:moveTo>
                    <a:pt x="40" y="0"/>
                  </a:moveTo>
                  <a:lnTo>
                    <a:pt x="9" y="14"/>
                  </a:lnTo>
                  <a:lnTo>
                    <a:pt x="0" y="24"/>
                  </a:lnTo>
                  <a:lnTo>
                    <a:pt x="0" y="33"/>
                  </a:lnTo>
                  <a:lnTo>
                    <a:pt x="14" y="48"/>
                  </a:lnTo>
                  <a:lnTo>
                    <a:pt x="43" y="43"/>
                  </a:lnTo>
                  <a:lnTo>
                    <a:pt x="55" y="19"/>
                  </a:lnTo>
                  <a:lnTo>
                    <a:pt x="52" y="4"/>
                  </a:lnTo>
                  <a:lnTo>
                    <a:pt x="40" y="0"/>
                  </a:lnTo>
                </a:path>
              </a:pathLst>
            </a:custGeom>
            <a:solidFill>
              <a:srgbClr val="545454"/>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05" name="Freeform 404"/>
            <p:cNvSpPr>
              <a:spLocks/>
            </p:cNvSpPr>
            <p:nvPr/>
          </p:nvSpPr>
          <p:spPr bwMode="auto">
            <a:xfrm>
              <a:off x="4528" y="1467"/>
              <a:ext cx="24" cy="24"/>
            </a:xfrm>
            <a:custGeom>
              <a:avLst/>
              <a:gdLst>
                <a:gd name="T0" fmla="*/ 7 w 24"/>
                <a:gd name="T1" fmla="*/ 0 h 24"/>
                <a:gd name="T2" fmla="*/ 0 w 24"/>
                <a:gd name="T3" fmla="*/ 7 h 24"/>
                <a:gd name="T4" fmla="*/ 19 w 24"/>
                <a:gd name="T5" fmla="*/ 24 h 24"/>
                <a:gd name="T6" fmla="*/ 23 w 24"/>
                <a:gd name="T7" fmla="*/ 19 h 24"/>
                <a:gd name="T8" fmla="*/ 7 w 24"/>
                <a:gd name="T9" fmla="*/ 0 h 24"/>
              </a:gdLst>
              <a:ahLst/>
              <a:cxnLst>
                <a:cxn ang="0">
                  <a:pos x="T0" y="T1"/>
                </a:cxn>
                <a:cxn ang="0">
                  <a:pos x="T2" y="T3"/>
                </a:cxn>
                <a:cxn ang="0">
                  <a:pos x="T4" y="T5"/>
                </a:cxn>
                <a:cxn ang="0">
                  <a:pos x="T6" y="T7"/>
                </a:cxn>
                <a:cxn ang="0">
                  <a:pos x="T8" y="T9"/>
                </a:cxn>
              </a:cxnLst>
              <a:rect l="0" t="0" r="r" b="b"/>
              <a:pathLst>
                <a:path w="24" h="24">
                  <a:moveTo>
                    <a:pt x="7" y="0"/>
                  </a:moveTo>
                  <a:lnTo>
                    <a:pt x="0" y="7"/>
                  </a:lnTo>
                  <a:lnTo>
                    <a:pt x="19" y="24"/>
                  </a:lnTo>
                  <a:lnTo>
                    <a:pt x="23" y="19"/>
                  </a:lnTo>
                  <a:lnTo>
                    <a:pt x="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06" name="Freeform 405"/>
            <p:cNvSpPr>
              <a:spLocks/>
            </p:cNvSpPr>
            <p:nvPr/>
          </p:nvSpPr>
          <p:spPr bwMode="auto">
            <a:xfrm>
              <a:off x="4531" y="1462"/>
              <a:ext cx="20" cy="20"/>
            </a:xfrm>
            <a:custGeom>
              <a:avLst/>
              <a:gdLst>
                <a:gd name="T0" fmla="*/ 2 w 20"/>
                <a:gd name="T1" fmla="*/ 0 h 20"/>
                <a:gd name="T2" fmla="*/ 0 w 20"/>
                <a:gd name="T3" fmla="*/ 0 h 20"/>
                <a:gd name="T4" fmla="*/ 0 w 20"/>
                <a:gd name="T5" fmla="*/ 12 h 20"/>
                <a:gd name="T6" fmla="*/ 9 w 20"/>
                <a:gd name="T7" fmla="*/ 12 h 20"/>
                <a:gd name="T8" fmla="*/ 9 w 20"/>
                <a:gd name="T9" fmla="*/ 2 h 20"/>
                <a:gd name="T10" fmla="*/ 2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2" y="0"/>
                  </a:moveTo>
                  <a:lnTo>
                    <a:pt x="0" y="0"/>
                  </a:lnTo>
                  <a:lnTo>
                    <a:pt x="0" y="12"/>
                  </a:lnTo>
                  <a:lnTo>
                    <a:pt x="9" y="12"/>
                  </a:lnTo>
                  <a:lnTo>
                    <a:pt x="9" y="2"/>
                  </a:lnTo>
                  <a:lnTo>
                    <a:pt x="2"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07" name="Freeform 406"/>
            <p:cNvSpPr>
              <a:spLocks/>
            </p:cNvSpPr>
            <p:nvPr/>
          </p:nvSpPr>
          <p:spPr bwMode="auto">
            <a:xfrm>
              <a:off x="4533" y="1450"/>
              <a:ext cx="20" cy="20"/>
            </a:xfrm>
            <a:custGeom>
              <a:avLst/>
              <a:gdLst>
                <a:gd name="T0" fmla="*/ 9 w 20"/>
                <a:gd name="T1" fmla="*/ 0 h 20"/>
                <a:gd name="T2" fmla="*/ 0 w 20"/>
                <a:gd name="T3" fmla="*/ 12 h 20"/>
                <a:gd name="T4" fmla="*/ 4 w 20"/>
                <a:gd name="T5" fmla="*/ 16 h 20"/>
                <a:gd name="T6" fmla="*/ 14 w 20"/>
                <a:gd name="T7" fmla="*/ 7 h 20"/>
                <a:gd name="T8" fmla="*/ 9 w 20"/>
                <a:gd name="T9" fmla="*/ 0 h 20"/>
              </a:gdLst>
              <a:ahLst/>
              <a:cxnLst>
                <a:cxn ang="0">
                  <a:pos x="T0" y="T1"/>
                </a:cxn>
                <a:cxn ang="0">
                  <a:pos x="T2" y="T3"/>
                </a:cxn>
                <a:cxn ang="0">
                  <a:pos x="T4" y="T5"/>
                </a:cxn>
                <a:cxn ang="0">
                  <a:pos x="T6" y="T7"/>
                </a:cxn>
                <a:cxn ang="0">
                  <a:pos x="T8" y="T9"/>
                </a:cxn>
              </a:cxnLst>
              <a:rect l="0" t="0" r="r" b="b"/>
              <a:pathLst>
                <a:path w="20" h="20">
                  <a:moveTo>
                    <a:pt x="9" y="0"/>
                  </a:moveTo>
                  <a:lnTo>
                    <a:pt x="0" y="12"/>
                  </a:lnTo>
                  <a:lnTo>
                    <a:pt x="4" y="16"/>
                  </a:lnTo>
                  <a:lnTo>
                    <a:pt x="14" y="7"/>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08" name="Freeform 407"/>
            <p:cNvSpPr>
              <a:spLocks/>
            </p:cNvSpPr>
            <p:nvPr/>
          </p:nvSpPr>
          <p:spPr bwMode="auto">
            <a:xfrm>
              <a:off x="4543" y="1436"/>
              <a:ext cx="36" cy="24"/>
            </a:xfrm>
            <a:custGeom>
              <a:avLst/>
              <a:gdLst>
                <a:gd name="T0" fmla="*/ 36 w 36"/>
                <a:gd name="T1" fmla="*/ 0 h 24"/>
                <a:gd name="T2" fmla="*/ 33 w 36"/>
                <a:gd name="T3" fmla="*/ 0 h 24"/>
                <a:gd name="T4" fmla="*/ 0 w 36"/>
                <a:gd name="T5" fmla="*/ 14 h 24"/>
                <a:gd name="T6" fmla="*/ 4 w 36"/>
                <a:gd name="T7" fmla="*/ 23 h 24"/>
                <a:gd name="T8" fmla="*/ 36 w 36"/>
                <a:gd name="T9" fmla="*/ 9 h 24"/>
                <a:gd name="T10" fmla="*/ 36 w 36"/>
                <a:gd name="T11" fmla="*/ 0 h 24"/>
              </a:gdLst>
              <a:ahLst/>
              <a:cxnLst>
                <a:cxn ang="0">
                  <a:pos x="T0" y="T1"/>
                </a:cxn>
                <a:cxn ang="0">
                  <a:pos x="T2" y="T3"/>
                </a:cxn>
                <a:cxn ang="0">
                  <a:pos x="T4" y="T5"/>
                </a:cxn>
                <a:cxn ang="0">
                  <a:pos x="T6" y="T7"/>
                </a:cxn>
                <a:cxn ang="0">
                  <a:pos x="T8" y="T9"/>
                </a:cxn>
                <a:cxn ang="0">
                  <a:pos x="T10" y="T11"/>
                </a:cxn>
              </a:cxnLst>
              <a:rect l="0" t="0" r="r" b="b"/>
              <a:pathLst>
                <a:path w="36" h="24">
                  <a:moveTo>
                    <a:pt x="36" y="0"/>
                  </a:moveTo>
                  <a:lnTo>
                    <a:pt x="33" y="0"/>
                  </a:lnTo>
                  <a:lnTo>
                    <a:pt x="0" y="14"/>
                  </a:lnTo>
                  <a:lnTo>
                    <a:pt x="4" y="23"/>
                  </a:lnTo>
                  <a:lnTo>
                    <a:pt x="36" y="9"/>
                  </a:lnTo>
                  <a:lnTo>
                    <a:pt x="36"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09" name="Freeform 408"/>
            <p:cNvSpPr>
              <a:spLocks/>
            </p:cNvSpPr>
            <p:nvPr/>
          </p:nvSpPr>
          <p:spPr bwMode="auto">
            <a:xfrm>
              <a:off x="4574" y="1436"/>
              <a:ext cx="20" cy="20"/>
            </a:xfrm>
            <a:custGeom>
              <a:avLst/>
              <a:gdLst>
                <a:gd name="T0" fmla="*/ 4 w 20"/>
                <a:gd name="T1" fmla="*/ 0 h 20"/>
                <a:gd name="T2" fmla="*/ 0 w 20"/>
                <a:gd name="T3" fmla="*/ 9 h 20"/>
                <a:gd name="T4" fmla="*/ 11 w 20"/>
                <a:gd name="T5" fmla="*/ 14 h 20"/>
                <a:gd name="T6" fmla="*/ 19 w 20"/>
                <a:gd name="T7" fmla="*/ 9 h 20"/>
                <a:gd name="T8" fmla="*/ 19 w 20"/>
                <a:gd name="T9" fmla="*/ 7 h 20"/>
                <a:gd name="T10" fmla="*/ 4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4" y="0"/>
                  </a:moveTo>
                  <a:lnTo>
                    <a:pt x="0" y="9"/>
                  </a:lnTo>
                  <a:lnTo>
                    <a:pt x="11" y="14"/>
                  </a:lnTo>
                  <a:lnTo>
                    <a:pt x="19" y="9"/>
                  </a:lnTo>
                  <a:lnTo>
                    <a:pt x="19" y="7"/>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10" name="Freeform 409"/>
            <p:cNvSpPr>
              <a:spLocks/>
            </p:cNvSpPr>
            <p:nvPr/>
          </p:nvSpPr>
          <p:spPr bwMode="auto">
            <a:xfrm>
              <a:off x="4583" y="1445"/>
              <a:ext cx="20" cy="20"/>
            </a:xfrm>
            <a:custGeom>
              <a:avLst/>
              <a:gdLst>
                <a:gd name="T0" fmla="*/ 9 w 20"/>
                <a:gd name="T1" fmla="*/ 0 h 20"/>
                <a:gd name="T2" fmla="*/ 0 w 20"/>
                <a:gd name="T3" fmla="*/ 0 h 20"/>
                <a:gd name="T4" fmla="*/ 2 w 20"/>
                <a:gd name="T5" fmla="*/ 14 h 20"/>
                <a:gd name="T6" fmla="*/ 12 w 20"/>
                <a:gd name="T7" fmla="*/ 16 h 20"/>
                <a:gd name="T8" fmla="*/ 12 w 20"/>
                <a:gd name="T9" fmla="*/ 14 h 20"/>
                <a:gd name="T10" fmla="*/ 9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9" y="0"/>
                  </a:moveTo>
                  <a:lnTo>
                    <a:pt x="0" y="0"/>
                  </a:lnTo>
                  <a:lnTo>
                    <a:pt x="2" y="14"/>
                  </a:lnTo>
                  <a:lnTo>
                    <a:pt x="12" y="16"/>
                  </a:lnTo>
                  <a:lnTo>
                    <a:pt x="12" y="14"/>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11" name="Freeform 410"/>
            <p:cNvSpPr>
              <a:spLocks/>
            </p:cNvSpPr>
            <p:nvPr/>
          </p:nvSpPr>
          <p:spPr bwMode="auto">
            <a:xfrm>
              <a:off x="4574" y="1457"/>
              <a:ext cx="22" cy="31"/>
            </a:xfrm>
            <a:custGeom>
              <a:avLst/>
              <a:gdLst>
                <a:gd name="T0" fmla="*/ 11 w 22"/>
                <a:gd name="T1" fmla="*/ 0 h 31"/>
                <a:gd name="T2" fmla="*/ 0 w 22"/>
                <a:gd name="T3" fmla="*/ 24 h 31"/>
                <a:gd name="T4" fmla="*/ 4 w 22"/>
                <a:gd name="T5" fmla="*/ 31 h 31"/>
                <a:gd name="T6" fmla="*/ 7 w 22"/>
                <a:gd name="T7" fmla="*/ 31 h 31"/>
                <a:gd name="T8" fmla="*/ 21 w 22"/>
                <a:gd name="T9" fmla="*/ 4 h 31"/>
                <a:gd name="T10" fmla="*/ 11 w 22"/>
                <a:gd name="T11" fmla="*/ 0 h 31"/>
              </a:gdLst>
              <a:ahLst/>
              <a:cxnLst>
                <a:cxn ang="0">
                  <a:pos x="T0" y="T1"/>
                </a:cxn>
                <a:cxn ang="0">
                  <a:pos x="T2" y="T3"/>
                </a:cxn>
                <a:cxn ang="0">
                  <a:pos x="T4" y="T5"/>
                </a:cxn>
                <a:cxn ang="0">
                  <a:pos x="T6" y="T7"/>
                </a:cxn>
                <a:cxn ang="0">
                  <a:pos x="T8" y="T9"/>
                </a:cxn>
                <a:cxn ang="0">
                  <a:pos x="T10" y="T11"/>
                </a:cxn>
              </a:cxnLst>
              <a:rect l="0" t="0" r="r" b="b"/>
              <a:pathLst>
                <a:path w="22" h="31">
                  <a:moveTo>
                    <a:pt x="11" y="0"/>
                  </a:moveTo>
                  <a:lnTo>
                    <a:pt x="0" y="24"/>
                  </a:lnTo>
                  <a:lnTo>
                    <a:pt x="4" y="31"/>
                  </a:lnTo>
                  <a:lnTo>
                    <a:pt x="7" y="31"/>
                  </a:lnTo>
                  <a:lnTo>
                    <a:pt x="21" y="4"/>
                  </a:lnTo>
                  <a:lnTo>
                    <a:pt x="11"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12" name="Freeform 411"/>
            <p:cNvSpPr>
              <a:spLocks/>
            </p:cNvSpPr>
            <p:nvPr/>
          </p:nvSpPr>
          <p:spPr bwMode="auto">
            <a:xfrm>
              <a:off x="4547" y="1479"/>
              <a:ext cx="32" cy="20"/>
            </a:xfrm>
            <a:custGeom>
              <a:avLst/>
              <a:gdLst>
                <a:gd name="T0" fmla="*/ 31 w 32"/>
                <a:gd name="T1" fmla="*/ 0 h 20"/>
                <a:gd name="T2" fmla="*/ 2 w 32"/>
                <a:gd name="T3" fmla="*/ 4 h 20"/>
                <a:gd name="T4" fmla="*/ 0 w 32"/>
                <a:gd name="T5" fmla="*/ 12 h 20"/>
                <a:gd name="T6" fmla="*/ 0 w 32"/>
                <a:gd name="T7" fmla="*/ 14 h 20"/>
                <a:gd name="T8" fmla="*/ 31 w 32"/>
                <a:gd name="T9" fmla="*/ 9 h 20"/>
                <a:gd name="T10" fmla="*/ 31 w 32"/>
                <a:gd name="T11" fmla="*/ 0 h 20"/>
              </a:gdLst>
              <a:ahLst/>
              <a:cxnLst>
                <a:cxn ang="0">
                  <a:pos x="T0" y="T1"/>
                </a:cxn>
                <a:cxn ang="0">
                  <a:pos x="T2" y="T3"/>
                </a:cxn>
                <a:cxn ang="0">
                  <a:pos x="T4" y="T5"/>
                </a:cxn>
                <a:cxn ang="0">
                  <a:pos x="T6" y="T7"/>
                </a:cxn>
                <a:cxn ang="0">
                  <a:pos x="T8" y="T9"/>
                </a:cxn>
                <a:cxn ang="0">
                  <a:pos x="T10" y="T11"/>
                </a:cxn>
              </a:cxnLst>
              <a:rect l="0" t="0" r="r" b="b"/>
              <a:pathLst>
                <a:path w="32" h="20">
                  <a:moveTo>
                    <a:pt x="31" y="0"/>
                  </a:moveTo>
                  <a:lnTo>
                    <a:pt x="2" y="4"/>
                  </a:lnTo>
                  <a:lnTo>
                    <a:pt x="0" y="12"/>
                  </a:lnTo>
                  <a:lnTo>
                    <a:pt x="0" y="14"/>
                  </a:lnTo>
                  <a:lnTo>
                    <a:pt x="31" y="9"/>
                  </a:lnTo>
                  <a:lnTo>
                    <a:pt x="31"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13" name="Freeform 412"/>
            <p:cNvSpPr>
              <a:spLocks/>
            </p:cNvSpPr>
            <p:nvPr/>
          </p:nvSpPr>
          <p:spPr bwMode="auto">
            <a:xfrm>
              <a:off x="6252" y="1450"/>
              <a:ext cx="36" cy="26"/>
            </a:xfrm>
            <a:custGeom>
              <a:avLst/>
              <a:gdLst>
                <a:gd name="T0" fmla="*/ 23 w 36"/>
                <a:gd name="T1" fmla="*/ 0 h 26"/>
                <a:gd name="T2" fmla="*/ 2 w 36"/>
                <a:gd name="T3" fmla="*/ 2 h 26"/>
                <a:gd name="T4" fmla="*/ 0 w 36"/>
                <a:gd name="T5" fmla="*/ 12 h 26"/>
                <a:gd name="T6" fmla="*/ 14 w 36"/>
                <a:gd name="T7" fmla="*/ 26 h 26"/>
                <a:gd name="T8" fmla="*/ 19 w 36"/>
                <a:gd name="T9" fmla="*/ 24 h 26"/>
                <a:gd name="T10" fmla="*/ 36 w 36"/>
                <a:gd name="T11" fmla="*/ 9 h 26"/>
                <a:gd name="T12" fmla="*/ 23 w 36"/>
                <a:gd name="T13" fmla="*/ 0 h 26"/>
              </a:gdLst>
              <a:ahLst/>
              <a:cxnLst>
                <a:cxn ang="0">
                  <a:pos x="T0" y="T1"/>
                </a:cxn>
                <a:cxn ang="0">
                  <a:pos x="T2" y="T3"/>
                </a:cxn>
                <a:cxn ang="0">
                  <a:pos x="T4" y="T5"/>
                </a:cxn>
                <a:cxn ang="0">
                  <a:pos x="T6" y="T7"/>
                </a:cxn>
                <a:cxn ang="0">
                  <a:pos x="T8" y="T9"/>
                </a:cxn>
                <a:cxn ang="0">
                  <a:pos x="T10" y="T11"/>
                </a:cxn>
                <a:cxn ang="0">
                  <a:pos x="T12" y="T13"/>
                </a:cxn>
              </a:cxnLst>
              <a:rect l="0" t="0" r="r" b="b"/>
              <a:pathLst>
                <a:path w="36" h="26">
                  <a:moveTo>
                    <a:pt x="23" y="0"/>
                  </a:moveTo>
                  <a:lnTo>
                    <a:pt x="2" y="2"/>
                  </a:lnTo>
                  <a:lnTo>
                    <a:pt x="0" y="12"/>
                  </a:lnTo>
                  <a:lnTo>
                    <a:pt x="14" y="26"/>
                  </a:lnTo>
                  <a:lnTo>
                    <a:pt x="19" y="24"/>
                  </a:lnTo>
                  <a:lnTo>
                    <a:pt x="36" y="9"/>
                  </a:lnTo>
                  <a:lnTo>
                    <a:pt x="23" y="0"/>
                  </a:lnTo>
                </a:path>
              </a:pathLst>
            </a:custGeom>
            <a:solidFill>
              <a:srgbClr val="545454"/>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14" name="Freeform 413"/>
            <p:cNvSpPr>
              <a:spLocks/>
            </p:cNvSpPr>
            <p:nvPr/>
          </p:nvSpPr>
          <p:spPr bwMode="auto">
            <a:xfrm>
              <a:off x="6273" y="1445"/>
              <a:ext cx="22" cy="20"/>
            </a:xfrm>
            <a:custGeom>
              <a:avLst/>
              <a:gdLst>
                <a:gd name="T0" fmla="*/ 4 w 22"/>
                <a:gd name="T1" fmla="*/ 0 h 20"/>
                <a:gd name="T2" fmla="*/ 0 w 22"/>
                <a:gd name="T3" fmla="*/ 9 h 20"/>
                <a:gd name="T4" fmla="*/ 12 w 22"/>
                <a:gd name="T5" fmla="*/ 19 h 20"/>
                <a:gd name="T6" fmla="*/ 16 w 22"/>
                <a:gd name="T7" fmla="*/ 19 h 20"/>
                <a:gd name="T8" fmla="*/ 21 w 22"/>
                <a:gd name="T9" fmla="*/ 14 h 20"/>
                <a:gd name="T10" fmla="*/ 4 w 22"/>
                <a:gd name="T11" fmla="*/ 0 h 20"/>
              </a:gdLst>
              <a:ahLst/>
              <a:cxnLst>
                <a:cxn ang="0">
                  <a:pos x="T0" y="T1"/>
                </a:cxn>
                <a:cxn ang="0">
                  <a:pos x="T2" y="T3"/>
                </a:cxn>
                <a:cxn ang="0">
                  <a:pos x="T4" y="T5"/>
                </a:cxn>
                <a:cxn ang="0">
                  <a:pos x="T6" y="T7"/>
                </a:cxn>
                <a:cxn ang="0">
                  <a:pos x="T8" y="T9"/>
                </a:cxn>
                <a:cxn ang="0">
                  <a:pos x="T10" y="T11"/>
                </a:cxn>
              </a:cxnLst>
              <a:rect l="0" t="0" r="r" b="b"/>
              <a:pathLst>
                <a:path w="22" h="20">
                  <a:moveTo>
                    <a:pt x="4" y="0"/>
                  </a:moveTo>
                  <a:lnTo>
                    <a:pt x="0" y="9"/>
                  </a:lnTo>
                  <a:lnTo>
                    <a:pt x="12" y="19"/>
                  </a:lnTo>
                  <a:lnTo>
                    <a:pt x="16" y="19"/>
                  </a:lnTo>
                  <a:lnTo>
                    <a:pt x="21" y="14"/>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15" name="Freeform 414"/>
            <p:cNvSpPr>
              <a:spLocks/>
            </p:cNvSpPr>
            <p:nvPr/>
          </p:nvSpPr>
          <p:spPr bwMode="auto">
            <a:xfrm>
              <a:off x="6268" y="1455"/>
              <a:ext cx="22" cy="24"/>
            </a:xfrm>
            <a:custGeom>
              <a:avLst/>
              <a:gdLst>
                <a:gd name="T0" fmla="*/ 16 w 22"/>
                <a:gd name="T1" fmla="*/ 0 h 24"/>
                <a:gd name="T2" fmla="*/ 0 w 22"/>
                <a:gd name="T3" fmla="*/ 14 h 24"/>
                <a:gd name="T4" fmla="*/ 4 w 22"/>
                <a:gd name="T5" fmla="*/ 24 h 24"/>
                <a:gd name="T6" fmla="*/ 21 w 22"/>
                <a:gd name="T7" fmla="*/ 9 h 24"/>
                <a:gd name="T8" fmla="*/ 16 w 22"/>
                <a:gd name="T9" fmla="*/ 0 h 24"/>
              </a:gdLst>
              <a:ahLst/>
              <a:cxnLst>
                <a:cxn ang="0">
                  <a:pos x="T0" y="T1"/>
                </a:cxn>
                <a:cxn ang="0">
                  <a:pos x="T2" y="T3"/>
                </a:cxn>
                <a:cxn ang="0">
                  <a:pos x="T4" y="T5"/>
                </a:cxn>
                <a:cxn ang="0">
                  <a:pos x="T6" y="T7"/>
                </a:cxn>
                <a:cxn ang="0">
                  <a:pos x="T8" y="T9"/>
                </a:cxn>
              </a:cxnLst>
              <a:rect l="0" t="0" r="r" b="b"/>
              <a:pathLst>
                <a:path w="22" h="24">
                  <a:moveTo>
                    <a:pt x="16" y="0"/>
                  </a:moveTo>
                  <a:lnTo>
                    <a:pt x="0" y="14"/>
                  </a:lnTo>
                  <a:lnTo>
                    <a:pt x="4" y="24"/>
                  </a:lnTo>
                  <a:lnTo>
                    <a:pt x="21" y="9"/>
                  </a:lnTo>
                  <a:lnTo>
                    <a:pt x="16"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16" name="Freeform 415"/>
            <p:cNvSpPr>
              <a:spLocks/>
            </p:cNvSpPr>
            <p:nvPr/>
          </p:nvSpPr>
          <p:spPr bwMode="auto">
            <a:xfrm>
              <a:off x="6264" y="1469"/>
              <a:ext cx="20" cy="20"/>
            </a:xfrm>
            <a:custGeom>
              <a:avLst/>
              <a:gdLst>
                <a:gd name="T0" fmla="*/ 4 w 20"/>
                <a:gd name="T1" fmla="*/ 0 h 20"/>
                <a:gd name="T2" fmla="*/ 0 w 20"/>
                <a:gd name="T3" fmla="*/ 2 h 20"/>
                <a:gd name="T4" fmla="*/ 0 w 20"/>
                <a:gd name="T5" fmla="*/ 9 h 20"/>
                <a:gd name="T6" fmla="*/ 2 w 20"/>
                <a:gd name="T7" fmla="*/ 12 h 20"/>
                <a:gd name="T8" fmla="*/ 9 w 20"/>
                <a:gd name="T9" fmla="*/ 9 h 20"/>
                <a:gd name="T10" fmla="*/ 4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4" y="0"/>
                  </a:moveTo>
                  <a:lnTo>
                    <a:pt x="0" y="2"/>
                  </a:lnTo>
                  <a:lnTo>
                    <a:pt x="0" y="9"/>
                  </a:lnTo>
                  <a:lnTo>
                    <a:pt x="2" y="12"/>
                  </a:lnTo>
                  <a:lnTo>
                    <a:pt x="9" y="9"/>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17" name="Freeform 416"/>
            <p:cNvSpPr>
              <a:spLocks/>
            </p:cNvSpPr>
            <p:nvPr/>
          </p:nvSpPr>
          <p:spPr bwMode="auto">
            <a:xfrm>
              <a:off x="6247" y="1460"/>
              <a:ext cx="21" cy="20"/>
            </a:xfrm>
            <a:custGeom>
              <a:avLst/>
              <a:gdLst>
                <a:gd name="T0" fmla="*/ 7 w 21"/>
                <a:gd name="T1" fmla="*/ 0 h 20"/>
                <a:gd name="T2" fmla="*/ 0 w 21"/>
                <a:gd name="T3" fmla="*/ 2 h 20"/>
                <a:gd name="T4" fmla="*/ 0 w 21"/>
                <a:gd name="T5" fmla="*/ 4 h 20"/>
                <a:gd name="T6" fmla="*/ 16 w 21"/>
                <a:gd name="T7" fmla="*/ 19 h 20"/>
                <a:gd name="T8" fmla="*/ 21 w 21"/>
                <a:gd name="T9" fmla="*/ 14 h 20"/>
                <a:gd name="T10" fmla="*/ 7 w 21"/>
                <a:gd name="T11" fmla="*/ 0 h 20"/>
              </a:gdLst>
              <a:ahLst/>
              <a:cxnLst>
                <a:cxn ang="0">
                  <a:pos x="T0" y="T1"/>
                </a:cxn>
                <a:cxn ang="0">
                  <a:pos x="T2" y="T3"/>
                </a:cxn>
                <a:cxn ang="0">
                  <a:pos x="T4" y="T5"/>
                </a:cxn>
                <a:cxn ang="0">
                  <a:pos x="T6" y="T7"/>
                </a:cxn>
                <a:cxn ang="0">
                  <a:pos x="T8" y="T9"/>
                </a:cxn>
                <a:cxn ang="0">
                  <a:pos x="T10" y="T11"/>
                </a:cxn>
              </a:cxnLst>
              <a:rect l="0" t="0" r="r" b="b"/>
              <a:pathLst>
                <a:path w="21" h="20">
                  <a:moveTo>
                    <a:pt x="7" y="0"/>
                  </a:moveTo>
                  <a:lnTo>
                    <a:pt x="0" y="2"/>
                  </a:lnTo>
                  <a:lnTo>
                    <a:pt x="0" y="4"/>
                  </a:lnTo>
                  <a:lnTo>
                    <a:pt x="16" y="19"/>
                  </a:lnTo>
                  <a:lnTo>
                    <a:pt x="21" y="14"/>
                  </a:lnTo>
                  <a:lnTo>
                    <a:pt x="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18" name="Freeform 417"/>
            <p:cNvSpPr>
              <a:spLocks/>
            </p:cNvSpPr>
            <p:nvPr/>
          </p:nvSpPr>
          <p:spPr bwMode="auto">
            <a:xfrm>
              <a:off x="6247" y="1448"/>
              <a:ext cx="20" cy="20"/>
            </a:xfrm>
            <a:custGeom>
              <a:avLst/>
              <a:gdLst>
                <a:gd name="T0" fmla="*/ 7 w 20"/>
                <a:gd name="T1" fmla="*/ 0 h 20"/>
                <a:gd name="T2" fmla="*/ 2 w 20"/>
                <a:gd name="T3" fmla="*/ 0 h 20"/>
                <a:gd name="T4" fmla="*/ 0 w 20"/>
                <a:gd name="T5" fmla="*/ 14 h 20"/>
                <a:gd name="T6" fmla="*/ 9 w 20"/>
                <a:gd name="T7" fmla="*/ 14 h 20"/>
                <a:gd name="T8" fmla="*/ 12 w 20"/>
                <a:gd name="T9" fmla="*/ 4 h 20"/>
                <a:gd name="T10" fmla="*/ 7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7" y="0"/>
                  </a:moveTo>
                  <a:lnTo>
                    <a:pt x="2" y="0"/>
                  </a:lnTo>
                  <a:lnTo>
                    <a:pt x="0" y="14"/>
                  </a:lnTo>
                  <a:lnTo>
                    <a:pt x="9" y="14"/>
                  </a:lnTo>
                  <a:lnTo>
                    <a:pt x="12" y="4"/>
                  </a:lnTo>
                  <a:lnTo>
                    <a:pt x="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19" name="Freeform 418"/>
            <p:cNvSpPr>
              <a:spLocks/>
            </p:cNvSpPr>
            <p:nvPr/>
          </p:nvSpPr>
          <p:spPr bwMode="auto">
            <a:xfrm>
              <a:off x="6254" y="1445"/>
              <a:ext cx="24" cy="20"/>
            </a:xfrm>
            <a:custGeom>
              <a:avLst/>
              <a:gdLst>
                <a:gd name="T0" fmla="*/ 23 w 24"/>
                <a:gd name="T1" fmla="*/ 0 h 20"/>
                <a:gd name="T2" fmla="*/ 0 w 24"/>
                <a:gd name="T3" fmla="*/ 2 h 20"/>
                <a:gd name="T4" fmla="*/ 0 w 24"/>
                <a:gd name="T5" fmla="*/ 12 h 20"/>
                <a:gd name="T6" fmla="*/ 21 w 24"/>
                <a:gd name="T7" fmla="*/ 9 h 20"/>
                <a:gd name="T8" fmla="*/ 23 w 24"/>
                <a:gd name="T9" fmla="*/ 0 h 20"/>
              </a:gdLst>
              <a:ahLst/>
              <a:cxnLst>
                <a:cxn ang="0">
                  <a:pos x="T0" y="T1"/>
                </a:cxn>
                <a:cxn ang="0">
                  <a:pos x="T2" y="T3"/>
                </a:cxn>
                <a:cxn ang="0">
                  <a:pos x="T4" y="T5"/>
                </a:cxn>
                <a:cxn ang="0">
                  <a:pos x="T6" y="T7"/>
                </a:cxn>
                <a:cxn ang="0">
                  <a:pos x="T8" y="T9"/>
                </a:cxn>
              </a:cxnLst>
              <a:rect l="0" t="0" r="r" b="b"/>
              <a:pathLst>
                <a:path w="24" h="20">
                  <a:moveTo>
                    <a:pt x="23" y="0"/>
                  </a:moveTo>
                  <a:lnTo>
                    <a:pt x="0" y="2"/>
                  </a:lnTo>
                  <a:lnTo>
                    <a:pt x="0" y="12"/>
                  </a:lnTo>
                  <a:lnTo>
                    <a:pt x="21" y="9"/>
                  </a:lnTo>
                  <a:lnTo>
                    <a:pt x="23"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20" name="Freeform 419"/>
            <p:cNvSpPr>
              <a:spLocks/>
            </p:cNvSpPr>
            <p:nvPr/>
          </p:nvSpPr>
          <p:spPr bwMode="auto">
            <a:xfrm>
              <a:off x="566" y="1510"/>
              <a:ext cx="6453" cy="20"/>
            </a:xfrm>
            <a:custGeom>
              <a:avLst/>
              <a:gdLst>
                <a:gd name="T0" fmla="*/ 6443 w 6453"/>
                <a:gd name="T1" fmla="*/ 0 h 20"/>
                <a:gd name="T2" fmla="*/ 0 w 6453"/>
                <a:gd name="T3" fmla="*/ 0 h 20"/>
                <a:gd name="T4" fmla="*/ 0 w 6453"/>
                <a:gd name="T5" fmla="*/ 19 h 20"/>
                <a:gd name="T6" fmla="*/ 6453 w 6453"/>
                <a:gd name="T7" fmla="*/ 19 h 20"/>
                <a:gd name="T8" fmla="*/ 6453 w 6453"/>
                <a:gd name="T9" fmla="*/ 9 h 20"/>
                <a:gd name="T10" fmla="*/ 6443 w 6453"/>
                <a:gd name="T11" fmla="*/ 0 h 20"/>
              </a:gdLst>
              <a:ahLst/>
              <a:cxnLst>
                <a:cxn ang="0">
                  <a:pos x="T0" y="T1"/>
                </a:cxn>
                <a:cxn ang="0">
                  <a:pos x="T2" y="T3"/>
                </a:cxn>
                <a:cxn ang="0">
                  <a:pos x="T4" y="T5"/>
                </a:cxn>
                <a:cxn ang="0">
                  <a:pos x="T6" y="T7"/>
                </a:cxn>
                <a:cxn ang="0">
                  <a:pos x="T8" y="T9"/>
                </a:cxn>
                <a:cxn ang="0">
                  <a:pos x="T10" y="T11"/>
                </a:cxn>
              </a:cxnLst>
              <a:rect l="0" t="0" r="r" b="b"/>
              <a:pathLst>
                <a:path w="6453" h="20">
                  <a:moveTo>
                    <a:pt x="6443" y="0"/>
                  </a:moveTo>
                  <a:lnTo>
                    <a:pt x="0" y="0"/>
                  </a:lnTo>
                  <a:lnTo>
                    <a:pt x="0" y="19"/>
                  </a:lnTo>
                  <a:lnTo>
                    <a:pt x="6453" y="19"/>
                  </a:lnTo>
                  <a:lnTo>
                    <a:pt x="6453" y="9"/>
                  </a:lnTo>
                  <a:lnTo>
                    <a:pt x="6443"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21" name="Freeform 420"/>
            <p:cNvSpPr>
              <a:spLocks/>
            </p:cNvSpPr>
            <p:nvPr/>
          </p:nvSpPr>
          <p:spPr bwMode="auto">
            <a:xfrm>
              <a:off x="7000" y="925"/>
              <a:ext cx="20" cy="595"/>
            </a:xfrm>
            <a:custGeom>
              <a:avLst/>
              <a:gdLst>
                <a:gd name="T0" fmla="*/ 19 w 20"/>
                <a:gd name="T1" fmla="*/ 0 h 595"/>
                <a:gd name="T2" fmla="*/ 9 w 20"/>
                <a:gd name="T3" fmla="*/ 0 h 595"/>
                <a:gd name="T4" fmla="*/ 0 w 20"/>
                <a:gd name="T5" fmla="*/ 9 h 595"/>
                <a:gd name="T6" fmla="*/ 0 w 20"/>
                <a:gd name="T7" fmla="*/ 595 h 595"/>
                <a:gd name="T8" fmla="*/ 19 w 20"/>
                <a:gd name="T9" fmla="*/ 595 h 595"/>
                <a:gd name="T10" fmla="*/ 19 w 20"/>
                <a:gd name="T11" fmla="*/ 0 h 595"/>
              </a:gdLst>
              <a:ahLst/>
              <a:cxnLst>
                <a:cxn ang="0">
                  <a:pos x="T0" y="T1"/>
                </a:cxn>
                <a:cxn ang="0">
                  <a:pos x="T2" y="T3"/>
                </a:cxn>
                <a:cxn ang="0">
                  <a:pos x="T4" y="T5"/>
                </a:cxn>
                <a:cxn ang="0">
                  <a:pos x="T6" y="T7"/>
                </a:cxn>
                <a:cxn ang="0">
                  <a:pos x="T8" y="T9"/>
                </a:cxn>
                <a:cxn ang="0">
                  <a:pos x="T10" y="T11"/>
                </a:cxn>
              </a:cxnLst>
              <a:rect l="0" t="0" r="r" b="b"/>
              <a:pathLst>
                <a:path w="20" h="595">
                  <a:moveTo>
                    <a:pt x="19" y="0"/>
                  </a:moveTo>
                  <a:lnTo>
                    <a:pt x="9" y="0"/>
                  </a:lnTo>
                  <a:lnTo>
                    <a:pt x="0" y="9"/>
                  </a:lnTo>
                  <a:lnTo>
                    <a:pt x="0" y="595"/>
                  </a:lnTo>
                  <a:lnTo>
                    <a:pt x="19" y="595"/>
                  </a:lnTo>
                  <a:lnTo>
                    <a:pt x="1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22" name="Freeform 421"/>
            <p:cNvSpPr>
              <a:spLocks/>
            </p:cNvSpPr>
            <p:nvPr/>
          </p:nvSpPr>
          <p:spPr bwMode="auto">
            <a:xfrm>
              <a:off x="556" y="925"/>
              <a:ext cx="6454" cy="20"/>
            </a:xfrm>
            <a:custGeom>
              <a:avLst/>
              <a:gdLst>
                <a:gd name="T0" fmla="*/ 6453 w 6454"/>
                <a:gd name="T1" fmla="*/ 0 h 20"/>
                <a:gd name="T2" fmla="*/ 0 w 6454"/>
                <a:gd name="T3" fmla="*/ 0 h 20"/>
                <a:gd name="T4" fmla="*/ 0 w 6454"/>
                <a:gd name="T5" fmla="*/ 9 h 20"/>
                <a:gd name="T6" fmla="*/ 9 w 6454"/>
                <a:gd name="T7" fmla="*/ 19 h 20"/>
                <a:gd name="T8" fmla="*/ 6453 w 6454"/>
                <a:gd name="T9" fmla="*/ 19 h 20"/>
                <a:gd name="T10" fmla="*/ 6453 w 6454"/>
                <a:gd name="T11" fmla="*/ 0 h 20"/>
              </a:gdLst>
              <a:ahLst/>
              <a:cxnLst>
                <a:cxn ang="0">
                  <a:pos x="T0" y="T1"/>
                </a:cxn>
                <a:cxn ang="0">
                  <a:pos x="T2" y="T3"/>
                </a:cxn>
                <a:cxn ang="0">
                  <a:pos x="T4" y="T5"/>
                </a:cxn>
                <a:cxn ang="0">
                  <a:pos x="T6" y="T7"/>
                </a:cxn>
                <a:cxn ang="0">
                  <a:pos x="T8" y="T9"/>
                </a:cxn>
                <a:cxn ang="0">
                  <a:pos x="T10" y="T11"/>
                </a:cxn>
              </a:cxnLst>
              <a:rect l="0" t="0" r="r" b="b"/>
              <a:pathLst>
                <a:path w="6454" h="20">
                  <a:moveTo>
                    <a:pt x="6453" y="0"/>
                  </a:moveTo>
                  <a:lnTo>
                    <a:pt x="0" y="0"/>
                  </a:lnTo>
                  <a:lnTo>
                    <a:pt x="0" y="9"/>
                  </a:lnTo>
                  <a:lnTo>
                    <a:pt x="9" y="19"/>
                  </a:lnTo>
                  <a:lnTo>
                    <a:pt x="6453" y="19"/>
                  </a:lnTo>
                  <a:lnTo>
                    <a:pt x="6453"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23" name="Freeform 422"/>
            <p:cNvSpPr>
              <a:spLocks/>
            </p:cNvSpPr>
            <p:nvPr/>
          </p:nvSpPr>
          <p:spPr bwMode="auto">
            <a:xfrm>
              <a:off x="1104" y="1301"/>
              <a:ext cx="45" cy="55"/>
            </a:xfrm>
            <a:custGeom>
              <a:avLst/>
              <a:gdLst>
                <a:gd name="T0" fmla="*/ 31 w 45"/>
                <a:gd name="T1" fmla="*/ 0 h 55"/>
                <a:gd name="T2" fmla="*/ 16 w 45"/>
                <a:gd name="T3" fmla="*/ 2 h 55"/>
                <a:gd name="T4" fmla="*/ 7 w 45"/>
                <a:gd name="T5" fmla="*/ 9 h 55"/>
                <a:gd name="T6" fmla="*/ 0 w 45"/>
                <a:gd name="T7" fmla="*/ 33 h 55"/>
                <a:gd name="T8" fmla="*/ 4 w 45"/>
                <a:gd name="T9" fmla="*/ 50 h 55"/>
                <a:gd name="T10" fmla="*/ 14 w 45"/>
                <a:gd name="T11" fmla="*/ 55 h 55"/>
                <a:gd name="T12" fmla="*/ 21 w 45"/>
                <a:gd name="T13" fmla="*/ 50 h 55"/>
                <a:gd name="T14" fmla="*/ 35 w 45"/>
                <a:gd name="T15" fmla="*/ 33 h 55"/>
                <a:gd name="T16" fmla="*/ 45 w 45"/>
                <a:gd name="T17" fmla="*/ 12 h 55"/>
                <a:gd name="T18" fmla="*/ 31 w 45"/>
                <a:gd name="T19" fmla="*/ 0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5" h="55">
                  <a:moveTo>
                    <a:pt x="31" y="0"/>
                  </a:moveTo>
                  <a:lnTo>
                    <a:pt x="16" y="2"/>
                  </a:lnTo>
                  <a:lnTo>
                    <a:pt x="7" y="9"/>
                  </a:lnTo>
                  <a:lnTo>
                    <a:pt x="0" y="33"/>
                  </a:lnTo>
                  <a:lnTo>
                    <a:pt x="4" y="50"/>
                  </a:lnTo>
                  <a:lnTo>
                    <a:pt x="14" y="55"/>
                  </a:lnTo>
                  <a:lnTo>
                    <a:pt x="21" y="50"/>
                  </a:lnTo>
                  <a:lnTo>
                    <a:pt x="35" y="33"/>
                  </a:lnTo>
                  <a:lnTo>
                    <a:pt x="45" y="12"/>
                  </a:lnTo>
                  <a:lnTo>
                    <a:pt x="31" y="0"/>
                  </a:lnTo>
                </a:path>
              </a:pathLst>
            </a:custGeom>
            <a:solidFill>
              <a:srgbClr val="545454"/>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24" name="Freeform 423"/>
            <p:cNvSpPr>
              <a:spLocks/>
            </p:cNvSpPr>
            <p:nvPr/>
          </p:nvSpPr>
          <p:spPr bwMode="auto">
            <a:xfrm>
              <a:off x="1132" y="1296"/>
              <a:ext cx="22" cy="22"/>
            </a:xfrm>
            <a:custGeom>
              <a:avLst/>
              <a:gdLst>
                <a:gd name="T0" fmla="*/ 4 w 22"/>
                <a:gd name="T1" fmla="*/ 0 h 22"/>
                <a:gd name="T2" fmla="*/ 0 w 22"/>
                <a:gd name="T3" fmla="*/ 9 h 22"/>
                <a:gd name="T4" fmla="*/ 14 w 22"/>
                <a:gd name="T5" fmla="*/ 21 h 22"/>
                <a:gd name="T6" fmla="*/ 21 w 22"/>
                <a:gd name="T7" fmla="*/ 19 h 22"/>
                <a:gd name="T8" fmla="*/ 21 w 22"/>
                <a:gd name="T9" fmla="*/ 14 h 22"/>
                <a:gd name="T10" fmla="*/ 4 w 22"/>
                <a:gd name="T11" fmla="*/ 0 h 22"/>
              </a:gdLst>
              <a:ahLst/>
              <a:cxnLst>
                <a:cxn ang="0">
                  <a:pos x="T0" y="T1"/>
                </a:cxn>
                <a:cxn ang="0">
                  <a:pos x="T2" y="T3"/>
                </a:cxn>
                <a:cxn ang="0">
                  <a:pos x="T4" y="T5"/>
                </a:cxn>
                <a:cxn ang="0">
                  <a:pos x="T6" y="T7"/>
                </a:cxn>
                <a:cxn ang="0">
                  <a:pos x="T8" y="T9"/>
                </a:cxn>
                <a:cxn ang="0">
                  <a:pos x="T10" y="T11"/>
                </a:cxn>
              </a:cxnLst>
              <a:rect l="0" t="0" r="r" b="b"/>
              <a:pathLst>
                <a:path w="22" h="22">
                  <a:moveTo>
                    <a:pt x="4" y="0"/>
                  </a:moveTo>
                  <a:lnTo>
                    <a:pt x="0" y="9"/>
                  </a:lnTo>
                  <a:lnTo>
                    <a:pt x="14" y="21"/>
                  </a:lnTo>
                  <a:lnTo>
                    <a:pt x="21" y="19"/>
                  </a:lnTo>
                  <a:lnTo>
                    <a:pt x="21" y="14"/>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25" name="Freeform 424"/>
            <p:cNvSpPr>
              <a:spLocks/>
            </p:cNvSpPr>
            <p:nvPr/>
          </p:nvSpPr>
          <p:spPr bwMode="auto">
            <a:xfrm>
              <a:off x="1135" y="1311"/>
              <a:ext cx="20" cy="26"/>
            </a:xfrm>
            <a:custGeom>
              <a:avLst/>
              <a:gdLst>
                <a:gd name="T0" fmla="*/ 9 w 20"/>
                <a:gd name="T1" fmla="*/ 0 h 26"/>
                <a:gd name="T2" fmla="*/ 0 w 20"/>
                <a:gd name="T3" fmla="*/ 21 h 26"/>
                <a:gd name="T4" fmla="*/ 9 w 20"/>
                <a:gd name="T5" fmla="*/ 26 h 26"/>
                <a:gd name="T6" fmla="*/ 19 w 20"/>
                <a:gd name="T7" fmla="*/ 4 h 26"/>
                <a:gd name="T8" fmla="*/ 9 w 20"/>
                <a:gd name="T9" fmla="*/ 0 h 26"/>
              </a:gdLst>
              <a:ahLst/>
              <a:cxnLst>
                <a:cxn ang="0">
                  <a:pos x="T0" y="T1"/>
                </a:cxn>
                <a:cxn ang="0">
                  <a:pos x="T2" y="T3"/>
                </a:cxn>
                <a:cxn ang="0">
                  <a:pos x="T4" y="T5"/>
                </a:cxn>
                <a:cxn ang="0">
                  <a:pos x="T6" y="T7"/>
                </a:cxn>
                <a:cxn ang="0">
                  <a:pos x="T8" y="T9"/>
                </a:cxn>
              </a:cxnLst>
              <a:rect l="0" t="0" r="r" b="b"/>
              <a:pathLst>
                <a:path w="20" h="26">
                  <a:moveTo>
                    <a:pt x="9" y="0"/>
                  </a:moveTo>
                  <a:lnTo>
                    <a:pt x="0" y="21"/>
                  </a:lnTo>
                  <a:lnTo>
                    <a:pt x="9" y="26"/>
                  </a:lnTo>
                  <a:lnTo>
                    <a:pt x="19" y="4"/>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26" name="Freeform 425"/>
            <p:cNvSpPr>
              <a:spLocks/>
            </p:cNvSpPr>
            <p:nvPr/>
          </p:nvSpPr>
          <p:spPr bwMode="auto">
            <a:xfrm>
              <a:off x="1120" y="1333"/>
              <a:ext cx="24" cy="24"/>
            </a:xfrm>
            <a:custGeom>
              <a:avLst/>
              <a:gdLst>
                <a:gd name="T0" fmla="*/ 14 w 24"/>
                <a:gd name="T1" fmla="*/ 0 h 24"/>
                <a:gd name="T2" fmla="*/ 0 w 24"/>
                <a:gd name="T3" fmla="*/ 16 h 24"/>
                <a:gd name="T4" fmla="*/ 7 w 24"/>
                <a:gd name="T5" fmla="*/ 24 h 24"/>
                <a:gd name="T6" fmla="*/ 23 w 24"/>
                <a:gd name="T7" fmla="*/ 4 h 24"/>
                <a:gd name="T8" fmla="*/ 14 w 24"/>
                <a:gd name="T9" fmla="*/ 0 h 24"/>
              </a:gdLst>
              <a:ahLst/>
              <a:cxnLst>
                <a:cxn ang="0">
                  <a:pos x="T0" y="T1"/>
                </a:cxn>
                <a:cxn ang="0">
                  <a:pos x="T2" y="T3"/>
                </a:cxn>
                <a:cxn ang="0">
                  <a:pos x="T4" y="T5"/>
                </a:cxn>
                <a:cxn ang="0">
                  <a:pos x="T6" y="T7"/>
                </a:cxn>
                <a:cxn ang="0">
                  <a:pos x="T8" y="T9"/>
                </a:cxn>
              </a:cxnLst>
              <a:rect l="0" t="0" r="r" b="b"/>
              <a:pathLst>
                <a:path w="24" h="24">
                  <a:moveTo>
                    <a:pt x="14" y="0"/>
                  </a:moveTo>
                  <a:lnTo>
                    <a:pt x="0" y="16"/>
                  </a:lnTo>
                  <a:lnTo>
                    <a:pt x="7" y="24"/>
                  </a:lnTo>
                  <a:lnTo>
                    <a:pt x="23" y="4"/>
                  </a:lnTo>
                  <a:lnTo>
                    <a:pt x="1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27" name="Freeform 426"/>
            <p:cNvSpPr>
              <a:spLocks/>
            </p:cNvSpPr>
            <p:nvPr/>
          </p:nvSpPr>
          <p:spPr bwMode="auto">
            <a:xfrm>
              <a:off x="1115" y="1347"/>
              <a:ext cx="20" cy="20"/>
            </a:xfrm>
            <a:custGeom>
              <a:avLst/>
              <a:gdLst>
                <a:gd name="T0" fmla="*/ 7 w 20"/>
                <a:gd name="T1" fmla="*/ 0 h 20"/>
                <a:gd name="T2" fmla="*/ 0 w 20"/>
                <a:gd name="T3" fmla="*/ 4 h 20"/>
                <a:gd name="T4" fmla="*/ 0 w 20"/>
                <a:gd name="T5" fmla="*/ 14 h 20"/>
                <a:gd name="T6" fmla="*/ 2 w 20"/>
                <a:gd name="T7" fmla="*/ 14 h 20"/>
                <a:gd name="T8" fmla="*/ 11 w 20"/>
                <a:gd name="T9" fmla="*/ 9 h 20"/>
                <a:gd name="T10" fmla="*/ 7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7" y="0"/>
                  </a:moveTo>
                  <a:lnTo>
                    <a:pt x="0" y="4"/>
                  </a:lnTo>
                  <a:lnTo>
                    <a:pt x="0" y="14"/>
                  </a:lnTo>
                  <a:lnTo>
                    <a:pt x="2" y="14"/>
                  </a:lnTo>
                  <a:lnTo>
                    <a:pt x="11" y="9"/>
                  </a:lnTo>
                  <a:lnTo>
                    <a:pt x="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28" name="Freeform 427"/>
            <p:cNvSpPr>
              <a:spLocks/>
            </p:cNvSpPr>
            <p:nvPr/>
          </p:nvSpPr>
          <p:spPr bwMode="auto">
            <a:xfrm>
              <a:off x="1104" y="1347"/>
              <a:ext cx="20" cy="20"/>
            </a:xfrm>
            <a:custGeom>
              <a:avLst/>
              <a:gdLst>
                <a:gd name="T0" fmla="*/ 7 w 20"/>
                <a:gd name="T1" fmla="*/ 0 h 20"/>
                <a:gd name="T2" fmla="*/ 0 w 20"/>
                <a:gd name="T3" fmla="*/ 7 h 20"/>
                <a:gd name="T4" fmla="*/ 11 w 20"/>
                <a:gd name="T5" fmla="*/ 14 h 20"/>
                <a:gd name="T6" fmla="*/ 16 w 20"/>
                <a:gd name="T7" fmla="*/ 4 h 20"/>
                <a:gd name="T8" fmla="*/ 7 w 20"/>
                <a:gd name="T9" fmla="*/ 0 h 20"/>
              </a:gdLst>
              <a:ahLst/>
              <a:cxnLst>
                <a:cxn ang="0">
                  <a:pos x="T0" y="T1"/>
                </a:cxn>
                <a:cxn ang="0">
                  <a:pos x="T2" y="T3"/>
                </a:cxn>
                <a:cxn ang="0">
                  <a:pos x="T4" y="T5"/>
                </a:cxn>
                <a:cxn ang="0">
                  <a:pos x="T6" y="T7"/>
                </a:cxn>
                <a:cxn ang="0">
                  <a:pos x="T8" y="T9"/>
                </a:cxn>
              </a:cxnLst>
              <a:rect l="0" t="0" r="r" b="b"/>
              <a:pathLst>
                <a:path w="20" h="20">
                  <a:moveTo>
                    <a:pt x="7" y="0"/>
                  </a:moveTo>
                  <a:lnTo>
                    <a:pt x="0" y="7"/>
                  </a:lnTo>
                  <a:lnTo>
                    <a:pt x="11" y="14"/>
                  </a:lnTo>
                  <a:lnTo>
                    <a:pt x="16" y="4"/>
                  </a:lnTo>
                  <a:lnTo>
                    <a:pt x="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29" name="Freeform 428"/>
            <p:cNvSpPr>
              <a:spLocks/>
            </p:cNvSpPr>
            <p:nvPr/>
          </p:nvSpPr>
          <p:spPr bwMode="auto">
            <a:xfrm>
              <a:off x="1099" y="1333"/>
              <a:ext cx="20" cy="21"/>
            </a:xfrm>
            <a:custGeom>
              <a:avLst/>
              <a:gdLst>
                <a:gd name="T0" fmla="*/ 9 w 20"/>
                <a:gd name="T1" fmla="*/ 0 h 21"/>
                <a:gd name="T2" fmla="*/ 0 w 20"/>
                <a:gd name="T3" fmla="*/ 0 h 21"/>
                <a:gd name="T4" fmla="*/ 0 w 20"/>
                <a:gd name="T5" fmla="*/ 2 h 21"/>
                <a:gd name="T6" fmla="*/ 4 w 20"/>
                <a:gd name="T7" fmla="*/ 21 h 21"/>
                <a:gd name="T8" fmla="*/ 14 w 20"/>
                <a:gd name="T9" fmla="*/ 16 h 21"/>
                <a:gd name="T10" fmla="*/ 9 w 20"/>
                <a:gd name="T11" fmla="*/ 0 h 21"/>
              </a:gdLst>
              <a:ahLst/>
              <a:cxnLst>
                <a:cxn ang="0">
                  <a:pos x="T0" y="T1"/>
                </a:cxn>
                <a:cxn ang="0">
                  <a:pos x="T2" y="T3"/>
                </a:cxn>
                <a:cxn ang="0">
                  <a:pos x="T4" y="T5"/>
                </a:cxn>
                <a:cxn ang="0">
                  <a:pos x="T6" y="T7"/>
                </a:cxn>
                <a:cxn ang="0">
                  <a:pos x="T8" y="T9"/>
                </a:cxn>
                <a:cxn ang="0">
                  <a:pos x="T10" y="T11"/>
                </a:cxn>
              </a:cxnLst>
              <a:rect l="0" t="0" r="r" b="b"/>
              <a:pathLst>
                <a:path w="20" h="21">
                  <a:moveTo>
                    <a:pt x="9" y="0"/>
                  </a:moveTo>
                  <a:lnTo>
                    <a:pt x="0" y="0"/>
                  </a:lnTo>
                  <a:lnTo>
                    <a:pt x="0" y="2"/>
                  </a:lnTo>
                  <a:lnTo>
                    <a:pt x="4" y="21"/>
                  </a:lnTo>
                  <a:lnTo>
                    <a:pt x="14" y="16"/>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30" name="Freeform 429"/>
            <p:cNvSpPr>
              <a:spLocks/>
            </p:cNvSpPr>
            <p:nvPr/>
          </p:nvSpPr>
          <p:spPr bwMode="auto">
            <a:xfrm>
              <a:off x="1099" y="1306"/>
              <a:ext cx="20" cy="31"/>
            </a:xfrm>
            <a:custGeom>
              <a:avLst/>
              <a:gdLst>
                <a:gd name="T0" fmla="*/ 9 w 20"/>
                <a:gd name="T1" fmla="*/ 0 h 31"/>
                <a:gd name="T2" fmla="*/ 7 w 20"/>
                <a:gd name="T3" fmla="*/ 2 h 31"/>
                <a:gd name="T4" fmla="*/ 0 w 20"/>
                <a:gd name="T5" fmla="*/ 26 h 31"/>
                <a:gd name="T6" fmla="*/ 9 w 20"/>
                <a:gd name="T7" fmla="*/ 31 h 31"/>
                <a:gd name="T8" fmla="*/ 16 w 20"/>
                <a:gd name="T9" fmla="*/ 7 h 31"/>
                <a:gd name="T10" fmla="*/ 9 w 20"/>
                <a:gd name="T11" fmla="*/ 0 h 31"/>
              </a:gdLst>
              <a:ahLst/>
              <a:cxnLst>
                <a:cxn ang="0">
                  <a:pos x="T0" y="T1"/>
                </a:cxn>
                <a:cxn ang="0">
                  <a:pos x="T2" y="T3"/>
                </a:cxn>
                <a:cxn ang="0">
                  <a:pos x="T4" y="T5"/>
                </a:cxn>
                <a:cxn ang="0">
                  <a:pos x="T6" y="T7"/>
                </a:cxn>
                <a:cxn ang="0">
                  <a:pos x="T8" y="T9"/>
                </a:cxn>
                <a:cxn ang="0">
                  <a:pos x="T10" y="T11"/>
                </a:cxn>
              </a:cxnLst>
              <a:rect l="0" t="0" r="r" b="b"/>
              <a:pathLst>
                <a:path w="20" h="31">
                  <a:moveTo>
                    <a:pt x="9" y="0"/>
                  </a:moveTo>
                  <a:lnTo>
                    <a:pt x="7" y="2"/>
                  </a:lnTo>
                  <a:lnTo>
                    <a:pt x="0" y="26"/>
                  </a:lnTo>
                  <a:lnTo>
                    <a:pt x="9" y="31"/>
                  </a:lnTo>
                  <a:lnTo>
                    <a:pt x="16" y="7"/>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31" name="Freeform 430"/>
            <p:cNvSpPr>
              <a:spLocks/>
            </p:cNvSpPr>
            <p:nvPr/>
          </p:nvSpPr>
          <p:spPr bwMode="auto">
            <a:xfrm>
              <a:off x="1108" y="1299"/>
              <a:ext cx="20" cy="20"/>
            </a:xfrm>
            <a:custGeom>
              <a:avLst/>
              <a:gdLst>
                <a:gd name="T0" fmla="*/ 12 w 20"/>
                <a:gd name="T1" fmla="*/ 0 h 20"/>
                <a:gd name="T2" fmla="*/ 9 w 20"/>
                <a:gd name="T3" fmla="*/ 0 h 20"/>
                <a:gd name="T4" fmla="*/ 0 w 20"/>
                <a:gd name="T5" fmla="*/ 7 h 20"/>
                <a:gd name="T6" fmla="*/ 4 w 20"/>
                <a:gd name="T7" fmla="*/ 16 h 20"/>
                <a:gd name="T8" fmla="*/ 14 w 20"/>
                <a:gd name="T9" fmla="*/ 9 h 20"/>
                <a:gd name="T10" fmla="*/ 12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12" y="0"/>
                  </a:moveTo>
                  <a:lnTo>
                    <a:pt x="9" y="0"/>
                  </a:lnTo>
                  <a:lnTo>
                    <a:pt x="0" y="7"/>
                  </a:lnTo>
                  <a:lnTo>
                    <a:pt x="4" y="16"/>
                  </a:lnTo>
                  <a:lnTo>
                    <a:pt x="14" y="9"/>
                  </a:lnTo>
                  <a:lnTo>
                    <a:pt x="12"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32" name="Freeform 431"/>
            <p:cNvSpPr>
              <a:spLocks/>
            </p:cNvSpPr>
            <p:nvPr/>
          </p:nvSpPr>
          <p:spPr bwMode="auto">
            <a:xfrm>
              <a:off x="1120" y="1296"/>
              <a:ext cx="20" cy="20"/>
            </a:xfrm>
            <a:custGeom>
              <a:avLst/>
              <a:gdLst>
                <a:gd name="T0" fmla="*/ 16 w 20"/>
                <a:gd name="T1" fmla="*/ 0 h 20"/>
                <a:gd name="T2" fmla="*/ 0 w 20"/>
                <a:gd name="T3" fmla="*/ 2 h 20"/>
                <a:gd name="T4" fmla="*/ 0 w 20"/>
                <a:gd name="T5" fmla="*/ 12 h 20"/>
                <a:gd name="T6" fmla="*/ 14 w 20"/>
                <a:gd name="T7" fmla="*/ 9 h 20"/>
                <a:gd name="T8" fmla="*/ 16 w 20"/>
                <a:gd name="T9" fmla="*/ 0 h 20"/>
              </a:gdLst>
              <a:ahLst/>
              <a:cxnLst>
                <a:cxn ang="0">
                  <a:pos x="T0" y="T1"/>
                </a:cxn>
                <a:cxn ang="0">
                  <a:pos x="T2" y="T3"/>
                </a:cxn>
                <a:cxn ang="0">
                  <a:pos x="T4" y="T5"/>
                </a:cxn>
                <a:cxn ang="0">
                  <a:pos x="T6" y="T7"/>
                </a:cxn>
                <a:cxn ang="0">
                  <a:pos x="T8" y="T9"/>
                </a:cxn>
              </a:cxnLst>
              <a:rect l="0" t="0" r="r" b="b"/>
              <a:pathLst>
                <a:path w="20" h="20">
                  <a:moveTo>
                    <a:pt x="16" y="0"/>
                  </a:moveTo>
                  <a:lnTo>
                    <a:pt x="0" y="2"/>
                  </a:lnTo>
                  <a:lnTo>
                    <a:pt x="0" y="12"/>
                  </a:lnTo>
                  <a:lnTo>
                    <a:pt x="14" y="9"/>
                  </a:lnTo>
                  <a:lnTo>
                    <a:pt x="16"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33" name="Freeform 432"/>
            <p:cNvSpPr>
              <a:spLocks/>
            </p:cNvSpPr>
            <p:nvPr/>
          </p:nvSpPr>
          <p:spPr bwMode="auto">
            <a:xfrm>
              <a:off x="2903" y="1301"/>
              <a:ext cx="46" cy="55"/>
            </a:xfrm>
            <a:custGeom>
              <a:avLst/>
              <a:gdLst>
                <a:gd name="T0" fmla="*/ 31 w 46"/>
                <a:gd name="T1" fmla="*/ 0 h 55"/>
                <a:gd name="T2" fmla="*/ 19 w 46"/>
                <a:gd name="T3" fmla="*/ 2 h 55"/>
                <a:gd name="T4" fmla="*/ 7 w 46"/>
                <a:gd name="T5" fmla="*/ 9 h 55"/>
                <a:gd name="T6" fmla="*/ 0 w 46"/>
                <a:gd name="T7" fmla="*/ 33 h 55"/>
                <a:gd name="T8" fmla="*/ 7 w 46"/>
                <a:gd name="T9" fmla="*/ 50 h 55"/>
                <a:gd name="T10" fmla="*/ 16 w 46"/>
                <a:gd name="T11" fmla="*/ 55 h 55"/>
                <a:gd name="T12" fmla="*/ 24 w 46"/>
                <a:gd name="T13" fmla="*/ 50 h 55"/>
                <a:gd name="T14" fmla="*/ 38 w 46"/>
                <a:gd name="T15" fmla="*/ 33 h 55"/>
                <a:gd name="T16" fmla="*/ 45 w 46"/>
                <a:gd name="T17" fmla="*/ 12 h 55"/>
                <a:gd name="T18" fmla="*/ 31 w 46"/>
                <a:gd name="T19" fmla="*/ 0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6" h="55">
                  <a:moveTo>
                    <a:pt x="31" y="0"/>
                  </a:moveTo>
                  <a:lnTo>
                    <a:pt x="19" y="2"/>
                  </a:lnTo>
                  <a:lnTo>
                    <a:pt x="7" y="9"/>
                  </a:lnTo>
                  <a:lnTo>
                    <a:pt x="0" y="33"/>
                  </a:lnTo>
                  <a:lnTo>
                    <a:pt x="7" y="50"/>
                  </a:lnTo>
                  <a:lnTo>
                    <a:pt x="16" y="55"/>
                  </a:lnTo>
                  <a:lnTo>
                    <a:pt x="24" y="50"/>
                  </a:lnTo>
                  <a:lnTo>
                    <a:pt x="38" y="33"/>
                  </a:lnTo>
                  <a:lnTo>
                    <a:pt x="45" y="12"/>
                  </a:lnTo>
                  <a:lnTo>
                    <a:pt x="31" y="0"/>
                  </a:lnTo>
                </a:path>
              </a:pathLst>
            </a:custGeom>
            <a:solidFill>
              <a:srgbClr val="545454"/>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34" name="Freeform 433"/>
            <p:cNvSpPr>
              <a:spLocks/>
            </p:cNvSpPr>
            <p:nvPr/>
          </p:nvSpPr>
          <p:spPr bwMode="auto">
            <a:xfrm>
              <a:off x="2932" y="1296"/>
              <a:ext cx="22" cy="22"/>
            </a:xfrm>
            <a:custGeom>
              <a:avLst/>
              <a:gdLst>
                <a:gd name="T0" fmla="*/ 4 w 22"/>
                <a:gd name="T1" fmla="*/ 0 h 22"/>
                <a:gd name="T2" fmla="*/ 0 w 22"/>
                <a:gd name="T3" fmla="*/ 9 h 22"/>
                <a:gd name="T4" fmla="*/ 14 w 22"/>
                <a:gd name="T5" fmla="*/ 21 h 22"/>
                <a:gd name="T6" fmla="*/ 21 w 22"/>
                <a:gd name="T7" fmla="*/ 19 h 22"/>
                <a:gd name="T8" fmla="*/ 21 w 22"/>
                <a:gd name="T9" fmla="*/ 14 h 22"/>
                <a:gd name="T10" fmla="*/ 4 w 22"/>
                <a:gd name="T11" fmla="*/ 0 h 22"/>
              </a:gdLst>
              <a:ahLst/>
              <a:cxnLst>
                <a:cxn ang="0">
                  <a:pos x="T0" y="T1"/>
                </a:cxn>
                <a:cxn ang="0">
                  <a:pos x="T2" y="T3"/>
                </a:cxn>
                <a:cxn ang="0">
                  <a:pos x="T4" y="T5"/>
                </a:cxn>
                <a:cxn ang="0">
                  <a:pos x="T6" y="T7"/>
                </a:cxn>
                <a:cxn ang="0">
                  <a:pos x="T8" y="T9"/>
                </a:cxn>
                <a:cxn ang="0">
                  <a:pos x="T10" y="T11"/>
                </a:cxn>
              </a:cxnLst>
              <a:rect l="0" t="0" r="r" b="b"/>
              <a:pathLst>
                <a:path w="22" h="22">
                  <a:moveTo>
                    <a:pt x="4" y="0"/>
                  </a:moveTo>
                  <a:lnTo>
                    <a:pt x="0" y="9"/>
                  </a:lnTo>
                  <a:lnTo>
                    <a:pt x="14" y="21"/>
                  </a:lnTo>
                  <a:lnTo>
                    <a:pt x="21" y="19"/>
                  </a:lnTo>
                  <a:lnTo>
                    <a:pt x="21" y="14"/>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35" name="Freeform 434"/>
            <p:cNvSpPr>
              <a:spLocks/>
            </p:cNvSpPr>
            <p:nvPr/>
          </p:nvSpPr>
          <p:spPr bwMode="auto">
            <a:xfrm>
              <a:off x="2937" y="1311"/>
              <a:ext cx="20" cy="26"/>
            </a:xfrm>
            <a:custGeom>
              <a:avLst/>
              <a:gdLst>
                <a:gd name="T0" fmla="*/ 7 w 20"/>
                <a:gd name="T1" fmla="*/ 0 h 26"/>
                <a:gd name="T2" fmla="*/ 0 w 20"/>
                <a:gd name="T3" fmla="*/ 21 h 26"/>
                <a:gd name="T4" fmla="*/ 9 w 20"/>
                <a:gd name="T5" fmla="*/ 26 h 26"/>
                <a:gd name="T6" fmla="*/ 16 w 20"/>
                <a:gd name="T7" fmla="*/ 4 h 26"/>
                <a:gd name="T8" fmla="*/ 7 w 20"/>
                <a:gd name="T9" fmla="*/ 0 h 26"/>
              </a:gdLst>
              <a:ahLst/>
              <a:cxnLst>
                <a:cxn ang="0">
                  <a:pos x="T0" y="T1"/>
                </a:cxn>
                <a:cxn ang="0">
                  <a:pos x="T2" y="T3"/>
                </a:cxn>
                <a:cxn ang="0">
                  <a:pos x="T4" y="T5"/>
                </a:cxn>
                <a:cxn ang="0">
                  <a:pos x="T6" y="T7"/>
                </a:cxn>
                <a:cxn ang="0">
                  <a:pos x="T8" y="T9"/>
                </a:cxn>
              </a:cxnLst>
              <a:rect l="0" t="0" r="r" b="b"/>
              <a:pathLst>
                <a:path w="20" h="26">
                  <a:moveTo>
                    <a:pt x="7" y="0"/>
                  </a:moveTo>
                  <a:lnTo>
                    <a:pt x="0" y="21"/>
                  </a:lnTo>
                  <a:lnTo>
                    <a:pt x="9" y="26"/>
                  </a:lnTo>
                  <a:lnTo>
                    <a:pt x="16" y="4"/>
                  </a:lnTo>
                  <a:lnTo>
                    <a:pt x="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36" name="Freeform 435"/>
            <p:cNvSpPr>
              <a:spLocks/>
            </p:cNvSpPr>
            <p:nvPr/>
          </p:nvSpPr>
          <p:spPr bwMode="auto">
            <a:xfrm>
              <a:off x="2923" y="1333"/>
              <a:ext cx="24" cy="24"/>
            </a:xfrm>
            <a:custGeom>
              <a:avLst/>
              <a:gdLst>
                <a:gd name="T0" fmla="*/ 14 w 24"/>
                <a:gd name="T1" fmla="*/ 0 h 24"/>
                <a:gd name="T2" fmla="*/ 0 w 24"/>
                <a:gd name="T3" fmla="*/ 16 h 24"/>
                <a:gd name="T4" fmla="*/ 7 w 24"/>
                <a:gd name="T5" fmla="*/ 24 h 24"/>
                <a:gd name="T6" fmla="*/ 23 w 24"/>
                <a:gd name="T7" fmla="*/ 4 h 24"/>
                <a:gd name="T8" fmla="*/ 14 w 24"/>
                <a:gd name="T9" fmla="*/ 0 h 24"/>
              </a:gdLst>
              <a:ahLst/>
              <a:cxnLst>
                <a:cxn ang="0">
                  <a:pos x="T0" y="T1"/>
                </a:cxn>
                <a:cxn ang="0">
                  <a:pos x="T2" y="T3"/>
                </a:cxn>
                <a:cxn ang="0">
                  <a:pos x="T4" y="T5"/>
                </a:cxn>
                <a:cxn ang="0">
                  <a:pos x="T6" y="T7"/>
                </a:cxn>
                <a:cxn ang="0">
                  <a:pos x="T8" y="T9"/>
                </a:cxn>
              </a:cxnLst>
              <a:rect l="0" t="0" r="r" b="b"/>
              <a:pathLst>
                <a:path w="24" h="24">
                  <a:moveTo>
                    <a:pt x="14" y="0"/>
                  </a:moveTo>
                  <a:lnTo>
                    <a:pt x="0" y="16"/>
                  </a:lnTo>
                  <a:lnTo>
                    <a:pt x="7" y="24"/>
                  </a:lnTo>
                  <a:lnTo>
                    <a:pt x="23" y="4"/>
                  </a:lnTo>
                  <a:lnTo>
                    <a:pt x="1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37" name="Freeform 436"/>
            <p:cNvSpPr>
              <a:spLocks/>
            </p:cNvSpPr>
            <p:nvPr/>
          </p:nvSpPr>
          <p:spPr bwMode="auto">
            <a:xfrm>
              <a:off x="2918" y="1347"/>
              <a:ext cx="20" cy="20"/>
            </a:xfrm>
            <a:custGeom>
              <a:avLst/>
              <a:gdLst>
                <a:gd name="T0" fmla="*/ 7 w 20"/>
                <a:gd name="T1" fmla="*/ 0 h 20"/>
                <a:gd name="T2" fmla="*/ 0 w 20"/>
                <a:gd name="T3" fmla="*/ 4 h 20"/>
                <a:gd name="T4" fmla="*/ 0 w 20"/>
                <a:gd name="T5" fmla="*/ 14 h 20"/>
                <a:gd name="T6" fmla="*/ 2 w 20"/>
                <a:gd name="T7" fmla="*/ 14 h 20"/>
                <a:gd name="T8" fmla="*/ 11 w 20"/>
                <a:gd name="T9" fmla="*/ 9 h 20"/>
                <a:gd name="T10" fmla="*/ 7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7" y="0"/>
                  </a:moveTo>
                  <a:lnTo>
                    <a:pt x="0" y="4"/>
                  </a:lnTo>
                  <a:lnTo>
                    <a:pt x="0" y="14"/>
                  </a:lnTo>
                  <a:lnTo>
                    <a:pt x="2" y="14"/>
                  </a:lnTo>
                  <a:lnTo>
                    <a:pt x="11" y="9"/>
                  </a:lnTo>
                  <a:lnTo>
                    <a:pt x="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38" name="Freeform 437"/>
            <p:cNvSpPr>
              <a:spLocks/>
            </p:cNvSpPr>
            <p:nvPr/>
          </p:nvSpPr>
          <p:spPr bwMode="auto">
            <a:xfrm>
              <a:off x="2906" y="1347"/>
              <a:ext cx="20" cy="20"/>
            </a:xfrm>
            <a:custGeom>
              <a:avLst/>
              <a:gdLst>
                <a:gd name="T0" fmla="*/ 7 w 20"/>
                <a:gd name="T1" fmla="*/ 0 h 20"/>
                <a:gd name="T2" fmla="*/ 0 w 20"/>
                <a:gd name="T3" fmla="*/ 7 h 20"/>
                <a:gd name="T4" fmla="*/ 12 w 20"/>
                <a:gd name="T5" fmla="*/ 14 h 20"/>
                <a:gd name="T6" fmla="*/ 16 w 20"/>
                <a:gd name="T7" fmla="*/ 4 h 20"/>
                <a:gd name="T8" fmla="*/ 7 w 20"/>
                <a:gd name="T9" fmla="*/ 0 h 20"/>
              </a:gdLst>
              <a:ahLst/>
              <a:cxnLst>
                <a:cxn ang="0">
                  <a:pos x="T0" y="T1"/>
                </a:cxn>
                <a:cxn ang="0">
                  <a:pos x="T2" y="T3"/>
                </a:cxn>
                <a:cxn ang="0">
                  <a:pos x="T4" y="T5"/>
                </a:cxn>
                <a:cxn ang="0">
                  <a:pos x="T6" y="T7"/>
                </a:cxn>
                <a:cxn ang="0">
                  <a:pos x="T8" y="T9"/>
                </a:cxn>
              </a:cxnLst>
              <a:rect l="0" t="0" r="r" b="b"/>
              <a:pathLst>
                <a:path w="20" h="20">
                  <a:moveTo>
                    <a:pt x="7" y="0"/>
                  </a:moveTo>
                  <a:lnTo>
                    <a:pt x="0" y="7"/>
                  </a:lnTo>
                  <a:lnTo>
                    <a:pt x="12" y="14"/>
                  </a:lnTo>
                  <a:lnTo>
                    <a:pt x="16" y="4"/>
                  </a:lnTo>
                  <a:lnTo>
                    <a:pt x="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39" name="Freeform 438"/>
            <p:cNvSpPr>
              <a:spLocks/>
            </p:cNvSpPr>
            <p:nvPr/>
          </p:nvSpPr>
          <p:spPr bwMode="auto">
            <a:xfrm>
              <a:off x="2899" y="1333"/>
              <a:ext cx="20" cy="21"/>
            </a:xfrm>
            <a:custGeom>
              <a:avLst/>
              <a:gdLst>
                <a:gd name="T0" fmla="*/ 9 w 20"/>
                <a:gd name="T1" fmla="*/ 0 h 21"/>
                <a:gd name="T2" fmla="*/ 0 w 20"/>
                <a:gd name="T3" fmla="*/ 0 h 21"/>
                <a:gd name="T4" fmla="*/ 0 w 20"/>
                <a:gd name="T5" fmla="*/ 2 h 21"/>
                <a:gd name="T6" fmla="*/ 7 w 20"/>
                <a:gd name="T7" fmla="*/ 21 h 21"/>
                <a:gd name="T8" fmla="*/ 16 w 20"/>
                <a:gd name="T9" fmla="*/ 16 h 21"/>
                <a:gd name="T10" fmla="*/ 9 w 20"/>
                <a:gd name="T11" fmla="*/ 0 h 21"/>
              </a:gdLst>
              <a:ahLst/>
              <a:cxnLst>
                <a:cxn ang="0">
                  <a:pos x="T0" y="T1"/>
                </a:cxn>
                <a:cxn ang="0">
                  <a:pos x="T2" y="T3"/>
                </a:cxn>
                <a:cxn ang="0">
                  <a:pos x="T4" y="T5"/>
                </a:cxn>
                <a:cxn ang="0">
                  <a:pos x="T6" y="T7"/>
                </a:cxn>
                <a:cxn ang="0">
                  <a:pos x="T8" y="T9"/>
                </a:cxn>
                <a:cxn ang="0">
                  <a:pos x="T10" y="T11"/>
                </a:cxn>
              </a:cxnLst>
              <a:rect l="0" t="0" r="r" b="b"/>
              <a:pathLst>
                <a:path w="20" h="21">
                  <a:moveTo>
                    <a:pt x="9" y="0"/>
                  </a:moveTo>
                  <a:lnTo>
                    <a:pt x="0" y="0"/>
                  </a:lnTo>
                  <a:lnTo>
                    <a:pt x="0" y="2"/>
                  </a:lnTo>
                  <a:lnTo>
                    <a:pt x="7" y="21"/>
                  </a:lnTo>
                  <a:lnTo>
                    <a:pt x="16" y="16"/>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40" name="Freeform 439"/>
            <p:cNvSpPr>
              <a:spLocks/>
            </p:cNvSpPr>
            <p:nvPr/>
          </p:nvSpPr>
          <p:spPr bwMode="auto">
            <a:xfrm>
              <a:off x="2899" y="1306"/>
              <a:ext cx="20" cy="31"/>
            </a:xfrm>
            <a:custGeom>
              <a:avLst/>
              <a:gdLst>
                <a:gd name="T0" fmla="*/ 9 w 20"/>
                <a:gd name="T1" fmla="*/ 0 h 31"/>
                <a:gd name="T2" fmla="*/ 7 w 20"/>
                <a:gd name="T3" fmla="*/ 2 h 31"/>
                <a:gd name="T4" fmla="*/ 0 w 20"/>
                <a:gd name="T5" fmla="*/ 26 h 31"/>
                <a:gd name="T6" fmla="*/ 9 w 20"/>
                <a:gd name="T7" fmla="*/ 31 h 31"/>
                <a:gd name="T8" fmla="*/ 16 w 20"/>
                <a:gd name="T9" fmla="*/ 7 h 31"/>
                <a:gd name="T10" fmla="*/ 9 w 20"/>
                <a:gd name="T11" fmla="*/ 0 h 31"/>
              </a:gdLst>
              <a:ahLst/>
              <a:cxnLst>
                <a:cxn ang="0">
                  <a:pos x="T0" y="T1"/>
                </a:cxn>
                <a:cxn ang="0">
                  <a:pos x="T2" y="T3"/>
                </a:cxn>
                <a:cxn ang="0">
                  <a:pos x="T4" y="T5"/>
                </a:cxn>
                <a:cxn ang="0">
                  <a:pos x="T6" y="T7"/>
                </a:cxn>
                <a:cxn ang="0">
                  <a:pos x="T8" y="T9"/>
                </a:cxn>
                <a:cxn ang="0">
                  <a:pos x="T10" y="T11"/>
                </a:cxn>
              </a:cxnLst>
              <a:rect l="0" t="0" r="r" b="b"/>
              <a:pathLst>
                <a:path w="20" h="31">
                  <a:moveTo>
                    <a:pt x="9" y="0"/>
                  </a:moveTo>
                  <a:lnTo>
                    <a:pt x="7" y="2"/>
                  </a:lnTo>
                  <a:lnTo>
                    <a:pt x="0" y="26"/>
                  </a:lnTo>
                  <a:lnTo>
                    <a:pt x="9" y="31"/>
                  </a:lnTo>
                  <a:lnTo>
                    <a:pt x="16" y="7"/>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41" name="Freeform 440"/>
            <p:cNvSpPr>
              <a:spLocks/>
            </p:cNvSpPr>
            <p:nvPr/>
          </p:nvSpPr>
          <p:spPr bwMode="auto">
            <a:xfrm>
              <a:off x="2908" y="1299"/>
              <a:ext cx="20" cy="20"/>
            </a:xfrm>
            <a:custGeom>
              <a:avLst/>
              <a:gdLst>
                <a:gd name="T0" fmla="*/ 14 w 20"/>
                <a:gd name="T1" fmla="*/ 0 h 20"/>
                <a:gd name="T2" fmla="*/ 12 w 20"/>
                <a:gd name="T3" fmla="*/ 0 h 20"/>
                <a:gd name="T4" fmla="*/ 0 w 20"/>
                <a:gd name="T5" fmla="*/ 7 h 20"/>
                <a:gd name="T6" fmla="*/ 4 w 20"/>
                <a:gd name="T7" fmla="*/ 16 h 20"/>
                <a:gd name="T8" fmla="*/ 16 w 20"/>
                <a:gd name="T9" fmla="*/ 9 h 20"/>
                <a:gd name="T10" fmla="*/ 14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14" y="0"/>
                  </a:moveTo>
                  <a:lnTo>
                    <a:pt x="12" y="0"/>
                  </a:lnTo>
                  <a:lnTo>
                    <a:pt x="0" y="7"/>
                  </a:lnTo>
                  <a:lnTo>
                    <a:pt x="4" y="16"/>
                  </a:lnTo>
                  <a:lnTo>
                    <a:pt x="16" y="9"/>
                  </a:lnTo>
                  <a:lnTo>
                    <a:pt x="1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42" name="Freeform 441"/>
            <p:cNvSpPr>
              <a:spLocks/>
            </p:cNvSpPr>
            <p:nvPr/>
          </p:nvSpPr>
          <p:spPr bwMode="auto">
            <a:xfrm>
              <a:off x="2923" y="1296"/>
              <a:ext cx="20" cy="20"/>
            </a:xfrm>
            <a:custGeom>
              <a:avLst/>
              <a:gdLst>
                <a:gd name="T0" fmla="*/ 14 w 20"/>
                <a:gd name="T1" fmla="*/ 0 h 20"/>
                <a:gd name="T2" fmla="*/ 0 w 20"/>
                <a:gd name="T3" fmla="*/ 2 h 20"/>
                <a:gd name="T4" fmla="*/ 0 w 20"/>
                <a:gd name="T5" fmla="*/ 12 h 20"/>
                <a:gd name="T6" fmla="*/ 11 w 20"/>
                <a:gd name="T7" fmla="*/ 9 h 20"/>
                <a:gd name="T8" fmla="*/ 14 w 20"/>
                <a:gd name="T9" fmla="*/ 0 h 20"/>
              </a:gdLst>
              <a:ahLst/>
              <a:cxnLst>
                <a:cxn ang="0">
                  <a:pos x="T0" y="T1"/>
                </a:cxn>
                <a:cxn ang="0">
                  <a:pos x="T2" y="T3"/>
                </a:cxn>
                <a:cxn ang="0">
                  <a:pos x="T4" y="T5"/>
                </a:cxn>
                <a:cxn ang="0">
                  <a:pos x="T6" y="T7"/>
                </a:cxn>
                <a:cxn ang="0">
                  <a:pos x="T8" y="T9"/>
                </a:cxn>
              </a:cxnLst>
              <a:rect l="0" t="0" r="r" b="b"/>
              <a:pathLst>
                <a:path w="20" h="20">
                  <a:moveTo>
                    <a:pt x="14" y="0"/>
                  </a:moveTo>
                  <a:lnTo>
                    <a:pt x="0" y="2"/>
                  </a:lnTo>
                  <a:lnTo>
                    <a:pt x="0" y="12"/>
                  </a:lnTo>
                  <a:lnTo>
                    <a:pt x="11" y="9"/>
                  </a:lnTo>
                  <a:lnTo>
                    <a:pt x="1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43" name="Freeform 442"/>
            <p:cNvSpPr>
              <a:spLocks/>
            </p:cNvSpPr>
            <p:nvPr/>
          </p:nvSpPr>
          <p:spPr bwMode="auto">
            <a:xfrm>
              <a:off x="4689" y="1301"/>
              <a:ext cx="46" cy="55"/>
            </a:xfrm>
            <a:custGeom>
              <a:avLst/>
              <a:gdLst>
                <a:gd name="T0" fmla="*/ 31 w 46"/>
                <a:gd name="T1" fmla="*/ 0 h 55"/>
                <a:gd name="T2" fmla="*/ 16 w 46"/>
                <a:gd name="T3" fmla="*/ 2 h 55"/>
                <a:gd name="T4" fmla="*/ 7 w 46"/>
                <a:gd name="T5" fmla="*/ 9 h 55"/>
                <a:gd name="T6" fmla="*/ 0 w 46"/>
                <a:gd name="T7" fmla="*/ 33 h 55"/>
                <a:gd name="T8" fmla="*/ 4 w 46"/>
                <a:gd name="T9" fmla="*/ 50 h 55"/>
                <a:gd name="T10" fmla="*/ 14 w 46"/>
                <a:gd name="T11" fmla="*/ 55 h 55"/>
                <a:gd name="T12" fmla="*/ 23 w 46"/>
                <a:gd name="T13" fmla="*/ 50 h 55"/>
                <a:gd name="T14" fmla="*/ 36 w 46"/>
                <a:gd name="T15" fmla="*/ 33 h 55"/>
                <a:gd name="T16" fmla="*/ 45 w 46"/>
                <a:gd name="T17" fmla="*/ 12 h 55"/>
                <a:gd name="T18" fmla="*/ 31 w 46"/>
                <a:gd name="T19" fmla="*/ 0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6" h="55">
                  <a:moveTo>
                    <a:pt x="31" y="0"/>
                  </a:moveTo>
                  <a:lnTo>
                    <a:pt x="16" y="2"/>
                  </a:lnTo>
                  <a:lnTo>
                    <a:pt x="7" y="9"/>
                  </a:lnTo>
                  <a:lnTo>
                    <a:pt x="0" y="33"/>
                  </a:lnTo>
                  <a:lnTo>
                    <a:pt x="4" y="50"/>
                  </a:lnTo>
                  <a:lnTo>
                    <a:pt x="14" y="55"/>
                  </a:lnTo>
                  <a:lnTo>
                    <a:pt x="23" y="50"/>
                  </a:lnTo>
                  <a:lnTo>
                    <a:pt x="36" y="33"/>
                  </a:lnTo>
                  <a:lnTo>
                    <a:pt x="45" y="12"/>
                  </a:lnTo>
                  <a:lnTo>
                    <a:pt x="31" y="0"/>
                  </a:lnTo>
                </a:path>
              </a:pathLst>
            </a:custGeom>
            <a:solidFill>
              <a:srgbClr val="545454"/>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44" name="Freeform 443"/>
            <p:cNvSpPr>
              <a:spLocks/>
            </p:cNvSpPr>
            <p:nvPr/>
          </p:nvSpPr>
          <p:spPr bwMode="auto">
            <a:xfrm>
              <a:off x="4718" y="1296"/>
              <a:ext cx="21" cy="22"/>
            </a:xfrm>
            <a:custGeom>
              <a:avLst/>
              <a:gdLst>
                <a:gd name="T0" fmla="*/ 4 w 21"/>
                <a:gd name="T1" fmla="*/ 0 h 22"/>
                <a:gd name="T2" fmla="*/ 0 w 21"/>
                <a:gd name="T3" fmla="*/ 9 h 22"/>
                <a:gd name="T4" fmla="*/ 14 w 21"/>
                <a:gd name="T5" fmla="*/ 21 h 22"/>
                <a:gd name="T6" fmla="*/ 21 w 21"/>
                <a:gd name="T7" fmla="*/ 19 h 22"/>
                <a:gd name="T8" fmla="*/ 21 w 21"/>
                <a:gd name="T9" fmla="*/ 14 h 22"/>
                <a:gd name="T10" fmla="*/ 4 w 21"/>
                <a:gd name="T11" fmla="*/ 0 h 22"/>
              </a:gdLst>
              <a:ahLst/>
              <a:cxnLst>
                <a:cxn ang="0">
                  <a:pos x="T0" y="T1"/>
                </a:cxn>
                <a:cxn ang="0">
                  <a:pos x="T2" y="T3"/>
                </a:cxn>
                <a:cxn ang="0">
                  <a:pos x="T4" y="T5"/>
                </a:cxn>
                <a:cxn ang="0">
                  <a:pos x="T6" y="T7"/>
                </a:cxn>
                <a:cxn ang="0">
                  <a:pos x="T8" y="T9"/>
                </a:cxn>
                <a:cxn ang="0">
                  <a:pos x="T10" y="T11"/>
                </a:cxn>
              </a:cxnLst>
              <a:rect l="0" t="0" r="r" b="b"/>
              <a:pathLst>
                <a:path w="21" h="22">
                  <a:moveTo>
                    <a:pt x="4" y="0"/>
                  </a:moveTo>
                  <a:lnTo>
                    <a:pt x="0" y="9"/>
                  </a:lnTo>
                  <a:lnTo>
                    <a:pt x="14" y="21"/>
                  </a:lnTo>
                  <a:lnTo>
                    <a:pt x="21" y="19"/>
                  </a:lnTo>
                  <a:lnTo>
                    <a:pt x="21" y="14"/>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45" name="Freeform 444"/>
            <p:cNvSpPr>
              <a:spLocks/>
            </p:cNvSpPr>
            <p:nvPr/>
          </p:nvSpPr>
          <p:spPr bwMode="auto">
            <a:xfrm>
              <a:off x="4720" y="1311"/>
              <a:ext cx="20" cy="26"/>
            </a:xfrm>
            <a:custGeom>
              <a:avLst/>
              <a:gdLst>
                <a:gd name="T0" fmla="*/ 9 w 20"/>
                <a:gd name="T1" fmla="*/ 0 h 26"/>
                <a:gd name="T2" fmla="*/ 0 w 20"/>
                <a:gd name="T3" fmla="*/ 21 h 26"/>
                <a:gd name="T4" fmla="*/ 9 w 20"/>
                <a:gd name="T5" fmla="*/ 26 h 26"/>
                <a:gd name="T6" fmla="*/ 19 w 20"/>
                <a:gd name="T7" fmla="*/ 4 h 26"/>
                <a:gd name="T8" fmla="*/ 9 w 20"/>
                <a:gd name="T9" fmla="*/ 0 h 26"/>
              </a:gdLst>
              <a:ahLst/>
              <a:cxnLst>
                <a:cxn ang="0">
                  <a:pos x="T0" y="T1"/>
                </a:cxn>
                <a:cxn ang="0">
                  <a:pos x="T2" y="T3"/>
                </a:cxn>
                <a:cxn ang="0">
                  <a:pos x="T4" y="T5"/>
                </a:cxn>
                <a:cxn ang="0">
                  <a:pos x="T6" y="T7"/>
                </a:cxn>
                <a:cxn ang="0">
                  <a:pos x="T8" y="T9"/>
                </a:cxn>
              </a:cxnLst>
              <a:rect l="0" t="0" r="r" b="b"/>
              <a:pathLst>
                <a:path w="20" h="26">
                  <a:moveTo>
                    <a:pt x="9" y="0"/>
                  </a:moveTo>
                  <a:lnTo>
                    <a:pt x="0" y="21"/>
                  </a:lnTo>
                  <a:lnTo>
                    <a:pt x="9" y="26"/>
                  </a:lnTo>
                  <a:lnTo>
                    <a:pt x="19" y="4"/>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46" name="Freeform 445"/>
            <p:cNvSpPr>
              <a:spLocks/>
            </p:cNvSpPr>
            <p:nvPr/>
          </p:nvSpPr>
          <p:spPr bwMode="auto">
            <a:xfrm>
              <a:off x="4708" y="1333"/>
              <a:ext cx="22" cy="24"/>
            </a:xfrm>
            <a:custGeom>
              <a:avLst/>
              <a:gdLst>
                <a:gd name="T0" fmla="*/ 12 w 22"/>
                <a:gd name="T1" fmla="*/ 0 h 24"/>
                <a:gd name="T2" fmla="*/ 0 w 22"/>
                <a:gd name="T3" fmla="*/ 16 h 24"/>
                <a:gd name="T4" fmla="*/ 7 w 22"/>
                <a:gd name="T5" fmla="*/ 24 h 24"/>
                <a:gd name="T6" fmla="*/ 21 w 22"/>
                <a:gd name="T7" fmla="*/ 4 h 24"/>
                <a:gd name="T8" fmla="*/ 12 w 22"/>
                <a:gd name="T9" fmla="*/ 0 h 24"/>
              </a:gdLst>
              <a:ahLst/>
              <a:cxnLst>
                <a:cxn ang="0">
                  <a:pos x="T0" y="T1"/>
                </a:cxn>
                <a:cxn ang="0">
                  <a:pos x="T2" y="T3"/>
                </a:cxn>
                <a:cxn ang="0">
                  <a:pos x="T4" y="T5"/>
                </a:cxn>
                <a:cxn ang="0">
                  <a:pos x="T6" y="T7"/>
                </a:cxn>
                <a:cxn ang="0">
                  <a:pos x="T8" y="T9"/>
                </a:cxn>
              </a:cxnLst>
              <a:rect l="0" t="0" r="r" b="b"/>
              <a:pathLst>
                <a:path w="22" h="24">
                  <a:moveTo>
                    <a:pt x="12" y="0"/>
                  </a:moveTo>
                  <a:lnTo>
                    <a:pt x="0" y="16"/>
                  </a:lnTo>
                  <a:lnTo>
                    <a:pt x="7" y="24"/>
                  </a:lnTo>
                  <a:lnTo>
                    <a:pt x="21" y="4"/>
                  </a:lnTo>
                  <a:lnTo>
                    <a:pt x="12"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47" name="Freeform 446"/>
            <p:cNvSpPr>
              <a:spLocks/>
            </p:cNvSpPr>
            <p:nvPr/>
          </p:nvSpPr>
          <p:spPr bwMode="auto">
            <a:xfrm>
              <a:off x="4701" y="1347"/>
              <a:ext cx="20" cy="20"/>
            </a:xfrm>
            <a:custGeom>
              <a:avLst/>
              <a:gdLst>
                <a:gd name="T0" fmla="*/ 9 w 20"/>
                <a:gd name="T1" fmla="*/ 0 h 20"/>
                <a:gd name="T2" fmla="*/ 0 w 20"/>
                <a:gd name="T3" fmla="*/ 4 h 20"/>
                <a:gd name="T4" fmla="*/ 0 w 20"/>
                <a:gd name="T5" fmla="*/ 14 h 20"/>
                <a:gd name="T6" fmla="*/ 2 w 20"/>
                <a:gd name="T7" fmla="*/ 14 h 20"/>
                <a:gd name="T8" fmla="*/ 14 w 20"/>
                <a:gd name="T9" fmla="*/ 9 h 20"/>
                <a:gd name="T10" fmla="*/ 9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9" y="0"/>
                  </a:moveTo>
                  <a:lnTo>
                    <a:pt x="0" y="4"/>
                  </a:lnTo>
                  <a:lnTo>
                    <a:pt x="0" y="14"/>
                  </a:lnTo>
                  <a:lnTo>
                    <a:pt x="2" y="14"/>
                  </a:lnTo>
                  <a:lnTo>
                    <a:pt x="14" y="9"/>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48" name="Freeform 447"/>
            <p:cNvSpPr>
              <a:spLocks/>
            </p:cNvSpPr>
            <p:nvPr/>
          </p:nvSpPr>
          <p:spPr bwMode="auto">
            <a:xfrm>
              <a:off x="4689" y="1347"/>
              <a:ext cx="20" cy="20"/>
            </a:xfrm>
            <a:custGeom>
              <a:avLst/>
              <a:gdLst>
                <a:gd name="T0" fmla="*/ 7 w 20"/>
                <a:gd name="T1" fmla="*/ 0 h 20"/>
                <a:gd name="T2" fmla="*/ 0 w 20"/>
                <a:gd name="T3" fmla="*/ 7 h 20"/>
                <a:gd name="T4" fmla="*/ 11 w 20"/>
                <a:gd name="T5" fmla="*/ 14 h 20"/>
                <a:gd name="T6" fmla="*/ 16 w 20"/>
                <a:gd name="T7" fmla="*/ 4 h 20"/>
                <a:gd name="T8" fmla="*/ 7 w 20"/>
                <a:gd name="T9" fmla="*/ 0 h 20"/>
              </a:gdLst>
              <a:ahLst/>
              <a:cxnLst>
                <a:cxn ang="0">
                  <a:pos x="T0" y="T1"/>
                </a:cxn>
                <a:cxn ang="0">
                  <a:pos x="T2" y="T3"/>
                </a:cxn>
                <a:cxn ang="0">
                  <a:pos x="T4" y="T5"/>
                </a:cxn>
                <a:cxn ang="0">
                  <a:pos x="T6" y="T7"/>
                </a:cxn>
                <a:cxn ang="0">
                  <a:pos x="T8" y="T9"/>
                </a:cxn>
              </a:cxnLst>
              <a:rect l="0" t="0" r="r" b="b"/>
              <a:pathLst>
                <a:path w="20" h="20">
                  <a:moveTo>
                    <a:pt x="7" y="0"/>
                  </a:moveTo>
                  <a:lnTo>
                    <a:pt x="0" y="7"/>
                  </a:lnTo>
                  <a:lnTo>
                    <a:pt x="11" y="14"/>
                  </a:lnTo>
                  <a:lnTo>
                    <a:pt x="16" y="4"/>
                  </a:lnTo>
                  <a:lnTo>
                    <a:pt x="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49" name="Freeform 448"/>
            <p:cNvSpPr>
              <a:spLocks/>
            </p:cNvSpPr>
            <p:nvPr/>
          </p:nvSpPr>
          <p:spPr bwMode="auto">
            <a:xfrm>
              <a:off x="4684" y="1333"/>
              <a:ext cx="20" cy="21"/>
            </a:xfrm>
            <a:custGeom>
              <a:avLst/>
              <a:gdLst>
                <a:gd name="T0" fmla="*/ 9 w 20"/>
                <a:gd name="T1" fmla="*/ 0 h 21"/>
                <a:gd name="T2" fmla="*/ 0 w 20"/>
                <a:gd name="T3" fmla="*/ 0 h 21"/>
                <a:gd name="T4" fmla="*/ 0 w 20"/>
                <a:gd name="T5" fmla="*/ 2 h 21"/>
                <a:gd name="T6" fmla="*/ 4 w 20"/>
                <a:gd name="T7" fmla="*/ 21 h 21"/>
                <a:gd name="T8" fmla="*/ 14 w 20"/>
                <a:gd name="T9" fmla="*/ 16 h 21"/>
                <a:gd name="T10" fmla="*/ 9 w 20"/>
                <a:gd name="T11" fmla="*/ 0 h 21"/>
              </a:gdLst>
              <a:ahLst/>
              <a:cxnLst>
                <a:cxn ang="0">
                  <a:pos x="T0" y="T1"/>
                </a:cxn>
                <a:cxn ang="0">
                  <a:pos x="T2" y="T3"/>
                </a:cxn>
                <a:cxn ang="0">
                  <a:pos x="T4" y="T5"/>
                </a:cxn>
                <a:cxn ang="0">
                  <a:pos x="T6" y="T7"/>
                </a:cxn>
                <a:cxn ang="0">
                  <a:pos x="T8" y="T9"/>
                </a:cxn>
                <a:cxn ang="0">
                  <a:pos x="T10" y="T11"/>
                </a:cxn>
              </a:cxnLst>
              <a:rect l="0" t="0" r="r" b="b"/>
              <a:pathLst>
                <a:path w="20" h="21">
                  <a:moveTo>
                    <a:pt x="9" y="0"/>
                  </a:moveTo>
                  <a:lnTo>
                    <a:pt x="0" y="0"/>
                  </a:lnTo>
                  <a:lnTo>
                    <a:pt x="0" y="2"/>
                  </a:lnTo>
                  <a:lnTo>
                    <a:pt x="4" y="21"/>
                  </a:lnTo>
                  <a:lnTo>
                    <a:pt x="14" y="16"/>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50" name="Freeform 449"/>
            <p:cNvSpPr>
              <a:spLocks/>
            </p:cNvSpPr>
            <p:nvPr/>
          </p:nvSpPr>
          <p:spPr bwMode="auto">
            <a:xfrm>
              <a:off x="4684" y="1306"/>
              <a:ext cx="20" cy="31"/>
            </a:xfrm>
            <a:custGeom>
              <a:avLst/>
              <a:gdLst>
                <a:gd name="T0" fmla="*/ 9 w 20"/>
                <a:gd name="T1" fmla="*/ 0 h 31"/>
                <a:gd name="T2" fmla="*/ 7 w 20"/>
                <a:gd name="T3" fmla="*/ 2 h 31"/>
                <a:gd name="T4" fmla="*/ 0 w 20"/>
                <a:gd name="T5" fmla="*/ 26 h 31"/>
                <a:gd name="T6" fmla="*/ 9 w 20"/>
                <a:gd name="T7" fmla="*/ 31 h 31"/>
                <a:gd name="T8" fmla="*/ 16 w 20"/>
                <a:gd name="T9" fmla="*/ 7 h 31"/>
                <a:gd name="T10" fmla="*/ 9 w 20"/>
                <a:gd name="T11" fmla="*/ 0 h 31"/>
              </a:gdLst>
              <a:ahLst/>
              <a:cxnLst>
                <a:cxn ang="0">
                  <a:pos x="T0" y="T1"/>
                </a:cxn>
                <a:cxn ang="0">
                  <a:pos x="T2" y="T3"/>
                </a:cxn>
                <a:cxn ang="0">
                  <a:pos x="T4" y="T5"/>
                </a:cxn>
                <a:cxn ang="0">
                  <a:pos x="T6" y="T7"/>
                </a:cxn>
                <a:cxn ang="0">
                  <a:pos x="T8" y="T9"/>
                </a:cxn>
                <a:cxn ang="0">
                  <a:pos x="T10" y="T11"/>
                </a:cxn>
              </a:cxnLst>
              <a:rect l="0" t="0" r="r" b="b"/>
              <a:pathLst>
                <a:path w="20" h="31">
                  <a:moveTo>
                    <a:pt x="9" y="0"/>
                  </a:moveTo>
                  <a:lnTo>
                    <a:pt x="7" y="2"/>
                  </a:lnTo>
                  <a:lnTo>
                    <a:pt x="0" y="26"/>
                  </a:lnTo>
                  <a:lnTo>
                    <a:pt x="9" y="31"/>
                  </a:lnTo>
                  <a:lnTo>
                    <a:pt x="16" y="7"/>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51" name="Freeform 450"/>
            <p:cNvSpPr>
              <a:spLocks/>
            </p:cNvSpPr>
            <p:nvPr/>
          </p:nvSpPr>
          <p:spPr bwMode="auto">
            <a:xfrm>
              <a:off x="4694" y="1299"/>
              <a:ext cx="20" cy="20"/>
            </a:xfrm>
            <a:custGeom>
              <a:avLst/>
              <a:gdLst>
                <a:gd name="T0" fmla="*/ 11 w 20"/>
                <a:gd name="T1" fmla="*/ 0 h 20"/>
                <a:gd name="T2" fmla="*/ 9 w 20"/>
                <a:gd name="T3" fmla="*/ 0 h 20"/>
                <a:gd name="T4" fmla="*/ 0 w 20"/>
                <a:gd name="T5" fmla="*/ 7 h 20"/>
                <a:gd name="T6" fmla="*/ 4 w 20"/>
                <a:gd name="T7" fmla="*/ 16 h 20"/>
                <a:gd name="T8" fmla="*/ 14 w 20"/>
                <a:gd name="T9" fmla="*/ 9 h 20"/>
                <a:gd name="T10" fmla="*/ 11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11" y="0"/>
                  </a:moveTo>
                  <a:lnTo>
                    <a:pt x="9" y="0"/>
                  </a:lnTo>
                  <a:lnTo>
                    <a:pt x="0" y="7"/>
                  </a:lnTo>
                  <a:lnTo>
                    <a:pt x="4" y="16"/>
                  </a:lnTo>
                  <a:lnTo>
                    <a:pt x="14" y="9"/>
                  </a:lnTo>
                  <a:lnTo>
                    <a:pt x="11"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52" name="Freeform 451"/>
            <p:cNvSpPr>
              <a:spLocks/>
            </p:cNvSpPr>
            <p:nvPr/>
          </p:nvSpPr>
          <p:spPr bwMode="auto">
            <a:xfrm>
              <a:off x="4706" y="1296"/>
              <a:ext cx="20" cy="20"/>
            </a:xfrm>
            <a:custGeom>
              <a:avLst/>
              <a:gdLst>
                <a:gd name="T0" fmla="*/ 16 w 20"/>
                <a:gd name="T1" fmla="*/ 0 h 20"/>
                <a:gd name="T2" fmla="*/ 0 w 20"/>
                <a:gd name="T3" fmla="*/ 2 h 20"/>
                <a:gd name="T4" fmla="*/ 0 w 20"/>
                <a:gd name="T5" fmla="*/ 12 h 20"/>
                <a:gd name="T6" fmla="*/ 14 w 20"/>
                <a:gd name="T7" fmla="*/ 9 h 20"/>
                <a:gd name="T8" fmla="*/ 16 w 20"/>
                <a:gd name="T9" fmla="*/ 0 h 20"/>
              </a:gdLst>
              <a:ahLst/>
              <a:cxnLst>
                <a:cxn ang="0">
                  <a:pos x="T0" y="T1"/>
                </a:cxn>
                <a:cxn ang="0">
                  <a:pos x="T2" y="T3"/>
                </a:cxn>
                <a:cxn ang="0">
                  <a:pos x="T4" y="T5"/>
                </a:cxn>
                <a:cxn ang="0">
                  <a:pos x="T6" y="T7"/>
                </a:cxn>
                <a:cxn ang="0">
                  <a:pos x="T8" y="T9"/>
                </a:cxn>
              </a:cxnLst>
              <a:rect l="0" t="0" r="r" b="b"/>
              <a:pathLst>
                <a:path w="20" h="20">
                  <a:moveTo>
                    <a:pt x="16" y="0"/>
                  </a:moveTo>
                  <a:lnTo>
                    <a:pt x="0" y="2"/>
                  </a:lnTo>
                  <a:lnTo>
                    <a:pt x="0" y="12"/>
                  </a:lnTo>
                  <a:lnTo>
                    <a:pt x="14" y="9"/>
                  </a:lnTo>
                  <a:lnTo>
                    <a:pt x="16"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53" name="Freeform 452"/>
            <p:cNvSpPr>
              <a:spLocks/>
            </p:cNvSpPr>
            <p:nvPr/>
          </p:nvSpPr>
          <p:spPr bwMode="auto">
            <a:xfrm>
              <a:off x="1557" y="1412"/>
              <a:ext cx="50" cy="24"/>
            </a:xfrm>
            <a:custGeom>
              <a:avLst/>
              <a:gdLst>
                <a:gd name="T0" fmla="*/ 33 w 50"/>
                <a:gd name="T1" fmla="*/ 0 h 24"/>
                <a:gd name="T2" fmla="*/ 12 w 50"/>
                <a:gd name="T3" fmla="*/ 7 h 24"/>
                <a:gd name="T4" fmla="*/ 0 w 50"/>
                <a:gd name="T5" fmla="*/ 21 h 24"/>
                <a:gd name="T6" fmla="*/ 7 w 50"/>
                <a:gd name="T7" fmla="*/ 24 h 24"/>
                <a:gd name="T8" fmla="*/ 45 w 50"/>
                <a:gd name="T9" fmla="*/ 21 h 24"/>
                <a:gd name="T10" fmla="*/ 50 w 50"/>
                <a:gd name="T11" fmla="*/ 9 h 24"/>
                <a:gd name="T12" fmla="*/ 33 w 50"/>
                <a:gd name="T13" fmla="*/ 0 h 24"/>
              </a:gdLst>
              <a:ahLst/>
              <a:cxnLst>
                <a:cxn ang="0">
                  <a:pos x="T0" y="T1"/>
                </a:cxn>
                <a:cxn ang="0">
                  <a:pos x="T2" y="T3"/>
                </a:cxn>
                <a:cxn ang="0">
                  <a:pos x="T4" y="T5"/>
                </a:cxn>
                <a:cxn ang="0">
                  <a:pos x="T6" y="T7"/>
                </a:cxn>
                <a:cxn ang="0">
                  <a:pos x="T8" y="T9"/>
                </a:cxn>
                <a:cxn ang="0">
                  <a:pos x="T10" y="T11"/>
                </a:cxn>
                <a:cxn ang="0">
                  <a:pos x="T12" y="T13"/>
                </a:cxn>
              </a:cxnLst>
              <a:rect l="0" t="0" r="r" b="b"/>
              <a:pathLst>
                <a:path w="50" h="24">
                  <a:moveTo>
                    <a:pt x="33" y="0"/>
                  </a:moveTo>
                  <a:lnTo>
                    <a:pt x="12" y="7"/>
                  </a:lnTo>
                  <a:lnTo>
                    <a:pt x="0" y="21"/>
                  </a:lnTo>
                  <a:lnTo>
                    <a:pt x="7" y="24"/>
                  </a:lnTo>
                  <a:lnTo>
                    <a:pt x="45" y="21"/>
                  </a:lnTo>
                  <a:lnTo>
                    <a:pt x="50" y="9"/>
                  </a:lnTo>
                  <a:lnTo>
                    <a:pt x="33" y="0"/>
                  </a:lnTo>
                </a:path>
              </a:pathLst>
            </a:custGeom>
            <a:solidFill>
              <a:srgbClr val="545454"/>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54" name="Freeform 453"/>
            <p:cNvSpPr>
              <a:spLocks/>
            </p:cNvSpPr>
            <p:nvPr/>
          </p:nvSpPr>
          <p:spPr bwMode="auto">
            <a:xfrm>
              <a:off x="1598" y="1419"/>
              <a:ext cx="20" cy="20"/>
            </a:xfrm>
            <a:custGeom>
              <a:avLst/>
              <a:gdLst>
                <a:gd name="T0" fmla="*/ 4 w 20"/>
                <a:gd name="T1" fmla="*/ 0 h 20"/>
                <a:gd name="T2" fmla="*/ 0 w 20"/>
                <a:gd name="T3" fmla="*/ 12 h 20"/>
                <a:gd name="T4" fmla="*/ 4 w 20"/>
                <a:gd name="T5" fmla="*/ 19 h 20"/>
                <a:gd name="T6" fmla="*/ 7 w 20"/>
                <a:gd name="T7" fmla="*/ 19 h 20"/>
                <a:gd name="T8" fmla="*/ 14 w 20"/>
                <a:gd name="T9" fmla="*/ 4 h 20"/>
                <a:gd name="T10" fmla="*/ 4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4" y="0"/>
                  </a:moveTo>
                  <a:lnTo>
                    <a:pt x="0" y="12"/>
                  </a:lnTo>
                  <a:lnTo>
                    <a:pt x="4" y="19"/>
                  </a:lnTo>
                  <a:lnTo>
                    <a:pt x="7" y="19"/>
                  </a:lnTo>
                  <a:lnTo>
                    <a:pt x="14" y="4"/>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55" name="Freeform 454"/>
            <p:cNvSpPr>
              <a:spLocks/>
            </p:cNvSpPr>
            <p:nvPr/>
          </p:nvSpPr>
          <p:spPr bwMode="auto">
            <a:xfrm>
              <a:off x="1562" y="1428"/>
              <a:ext cx="41" cy="20"/>
            </a:xfrm>
            <a:custGeom>
              <a:avLst/>
              <a:gdLst>
                <a:gd name="T0" fmla="*/ 40 w 41"/>
                <a:gd name="T1" fmla="*/ 0 h 20"/>
                <a:gd name="T2" fmla="*/ 2 w 41"/>
                <a:gd name="T3" fmla="*/ 2 h 20"/>
                <a:gd name="T4" fmla="*/ 0 w 41"/>
                <a:gd name="T5" fmla="*/ 11 h 20"/>
                <a:gd name="T6" fmla="*/ 2 w 41"/>
                <a:gd name="T7" fmla="*/ 11 h 20"/>
                <a:gd name="T8" fmla="*/ 40 w 41"/>
                <a:gd name="T9" fmla="*/ 9 h 20"/>
                <a:gd name="T10" fmla="*/ 40 w 41"/>
                <a:gd name="T11" fmla="*/ 0 h 20"/>
              </a:gdLst>
              <a:ahLst/>
              <a:cxnLst>
                <a:cxn ang="0">
                  <a:pos x="T0" y="T1"/>
                </a:cxn>
                <a:cxn ang="0">
                  <a:pos x="T2" y="T3"/>
                </a:cxn>
                <a:cxn ang="0">
                  <a:pos x="T4" y="T5"/>
                </a:cxn>
                <a:cxn ang="0">
                  <a:pos x="T6" y="T7"/>
                </a:cxn>
                <a:cxn ang="0">
                  <a:pos x="T8" y="T9"/>
                </a:cxn>
                <a:cxn ang="0">
                  <a:pos x="T10" y="T11"/>
                </a:cxn>
              </a:cxnLst>
              <a:rect l="0" t="0" r="r" b="b"/>
              <a:pathLst>
                <a:path w="41" h="20">
                  <a:moveTo>
                    <a:pt x="40" y="0"/>
                  </a:moveTo>
                  <a:lnTo>
                    <a:pt x="2" y="2"/>
                  </a:lnTo>
                  <a:lnTo>
                    <a:pt x="0" y="11"/>
                  </a:lnTo>
                  <a:lnTo>
                    <a:pt x="2" y="11"/>
                  </a:lnTo>
                  <a:lnTo>
                    <a:pt x="40" y="9"/>
                  </a:lnTo>
                  <a:lnTo>
                    <a:pt x="40"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56" name="Freeform 455"/>
            <p:cNvSpPr>
              <a:spLocks/>
            </p:cNvSpPr>
            <p:nvPr/>
          </p:nvSpPr>
          <p:spPr bwMode="auto">
            <a:xfrm>
              <a:off x="1550" y="1428"/>
              <a:ext cx="20" cy="20"/>
            </a:xfrm>
            <a:custGeom>
              <a:avLst/>
              <a:gdLst>
                <a:gd name="T0" fmla="*/ 9 w 20"/>
                <a:gd name="T1" fmla="*/ 0 h 20"/>
                <a:gd name="T2" fmla="*/ 2 w 20"/>
                <a:gd name="T3" fmla="*/ 2 h 20"/>
                <a:gd name="T4" fmla="*/ 0 w 20"/>
                <a:gd name="T5" fmla="*/ 4 h 20"/>
                <a:gd name="T6" fmla="*/ 0 w 20"/>
                <a:gd name="T7" fmla="*/ 7 h 20"/>
                <a:gd name="T8" fmla="*/ 11 w 20"/>
                <a:gd name="T9" fmla="*/ 11 h 20"/>
                <a:gd name="T10" fmla="*/ 16 w 20"/>
                <a:gd name="T11" fmla="*/ 2 h 20"/>
                <a:gd name="T12" fmla="*/ 9 w 20"/>
                <a:gd name="T13" fmla="*/ 0 h 20"/>
              </a:gdLst>
              <a:ahLst/>
              <a:cxnLst>
                <a:cxn ang="0">
                  <a:pos x="T0" y="T1"/>
                </a:cxn>
                <a:cxn ang="0">
                  <a:pos x="T2" y="T3"/>
                </a:cxn>
                <a:cxn ang="0">
                  <a:pos x="T4" y="T5"/>
                </a:cxn>
                <a:cxn ang="0">
                  <a:pos x="T6" y="T7"/>
                </a:cxn>
                <a:cxn ang="0">
                  <a:pos x="T8" y="T9"/>
                </a:cxn>
                <a:cxn ang="0">
                  <a:pos x="T10" y="T11"/>
                </a:cxn>
                <a:cxn ang="0">
                  <a:pos x="T12" y="T13"/>
                </a:cxn>
              </a:cxnLst>
              <a:rect l="0" t="0" r="r" b="b"/>
              <a:pathLst>
                <a:path w="20" h="20">
                  <a:moveTo>
                    <a:pt x="9" y="0"/>
                  </a:moveTo>
                  <a:lnTo>
                    <a:pt x="2" y="2"/>
                  </a:lnTo>
                  <a:lnTo>
                    <a:pt x="0" y="4"/>
                  </a:lnTo>
                  <a:lnTo>
                    <a:pt x="0" y="7"/>
                  </a:lnTo>
                  <a:lnTo>
                    <a:pt x="11" y="11"/>
                  </a:lnTo>
                  <a:lnTo>
                    <a:pt x="16" y="2"/>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57" name="Freeform 456"/>
            <p:cNvSpPr>
              <a:spLocks/>
            </p:cNvSpPr>
            <p:nvPr/>
          </p:nvSpPr>
          <p:spPr bwMode="auto">
            <a:xfrm>
              <a:off x="1552" y="1414"/>
              <a:ext cx="22" cy="22"/>
            </a:xfrm>
            <a:custGeom>
              <a:avLst/>
              <a:gdLst>
                <a:gd name="T0" fmla="*/ 14 w 22"/>
                <a:gd name="T1" fmla="*/ 0 h 22"/>
                <a:gd name="T2" fmla="*/ 0 w 22"/>
                <a:gd name="T3" fmla="*/ 16 h 22"/>
                <a:gd name="T4" fmla="*/ 9 w 22"/>
                <a:gd name="T5" fmla="*/ 21 h 22"/>
                <a:gd name="T6" fmla="*/ 21 w 22"/>
                <a:gd name="T7" fmla="*/ 7 h 22"/>
                <a:gd name="T8" fmla="*/ 14 w 22"/>
                <a:gd name="T9" fmla="*/ 0 h 22"/>
              </a:gdLst>
              <a:ahLst/>
              <a:cxnLst>
                <a:cxn ang="0">
                  <a:pos x="T0" y="T1"/>
                </a:cxn>
                <a:cxn ang="0">
                  <a:pos x="T2" y="T3"/>
                </a:cxn>
                <a:cxn ang="0">
                  <a:pos x="T4" y="T5"/>
                </a:cxn>
                <a:cxn ang="0">
                  <a:pos x="T6" y="T7"/>
                </a:cxn>
                <a:cxn ang="0">
                  <a:pos x="T8" y="T9"/>
                </a:cxn>
              </a:cxnLst>
              <a:rect l="0" t="0" r="r" b="b"/>
              <a:pathLst>
                <a:path w="22" h="22">
                  <a:moveTo>
                    <a:pt x="14" y="0"/>
                  </a:moveTo>
                  <a:lnTo>
                    <a:pt x="0" y="16"/>
                  </a:lnTo>
                  <a:lnTo>
                    <a:pt x="9" y="21"/>
                  </a:lnTo>
                  <a:lnTo>
                    <a:pt x="21" y="7"/>
                  </a:lnTo>
                  <a:lnTo>
                    <a:pt x="1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58" name="Freeform 457"/>
            <p:cNvSpPr>
              <a:spLocks/>
            </p:cNvSpPr>
            <p:nvPr/>
          </p:nvSpPr>
          <p:spPr bwMode="auto">
            <a:xfrm>
              <a:off x="1567" y="1407"/>
              <a:ext cx="26" cy="20"/>
            </a:xfrm>
            <a:custGeom>
              <a:avLst/>
              <a:gdLst>
                <a:gd name="T0" fmla="*/ 26 w 26"/>
                <a:gd name="T1" fmla="*/ 0 h 20"/>
                <a:gd name="T2" fmla="*/ 23 w 26"/>
                <a:gd name="T3" fmla="*/ 0 h 20"/>
                <a:gd name="T4" fmla="*/ 0 w 26"/>
                <a:gd name="T5" fmla="*/ 7 h 20"/>
                <a:gd name="T6" fmla="*/ 4 w 26"/>
                <a:gd name="T7" fmla="*/ 16 h 20"/>
                <a:gd name="T8" fmla="*/ 26 w 26"/>
                <a:gd name="T9" fmla="*/ 9 h 20"/>
                <a:gd name="T10" fmla="*/ 26 w 26"/>
                <a:gd name="T11" fmla="*/ 0 h 20"/>
              </a:gdLst>
              <a:ahLst/>
              <a:cxnLst>
                <a:cxn ang="0">
                  <a:pos x="T0" y="T1"/>
                </a:cxn>
                <a:cxn ang="0">
                  <a:pos x="T2" y="T3"/>
                </a:cxn>
                <a:cxn ang="0">
                  <a:pos x="T4" y="T5"/>
                </a:cxn>
                <a:cxn ang="0">
                  <a:pos x="T6" y="T7"/>
                </a:cxn>
                <a:cxn ang="0">
                  <a:pos x="T8" y="T9"/>
                </a:cxn>
                <a:cxn ang="0">
                  <a:pos x="T10" y="T11"/>
                </a:cxn>
              </a:cxnLst>
              <a:rect l="0" t="0" r="r" b="b"/>
              <a:pathLst>
                <a:path w="26" h="20">
                  <a:moveTo>
                    <a:pt x="26" y="0"/>
                  </a:moveTo>
                  <a:lnTo>
                    <a:pt x="23" y="0"/>
                  </a:lnTo>
                  <a:lnTo>
                    <a:pt x="0" y="7"/>
                  </a:lnTo>
                  <a:lnTo>
                    <a:pt x="4" y="16"/>
                  </a:lnTo>
                  <a:lnTo>
                    <a:pt x="26" y="9"/>
                  </a:lnTo>
                  <a:lnTo>
                    <a:pt x="26"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59" name="Freeform 458"/>
            <p:cNvSpPr>
              <a:spLocks/>
            </p:cNvSpPr>
            <p:nvPr/>
          </p:nvSpPr>
          <p:spPr bwMode="auto">
            <a:xfrm>
              <a:off x="1588" y="1407"/>
              <a:ext cx="27" cy="20"/>
            </a:xfrm>
            <a:custGeom>
              <a:avLst/>
              <a:gdLst>
                <a:gd name="T0" fmla="*/ 4 w 27"/>
                <a:gd name="T1" fmla="*/ 0 h 20"/>
                <a:gd name="T2" fmla="*/ 0 w 27"/>
                <a:gd name="T3" fmla="*/ 9 h 20"/>
                <a:gd name="T4" fmla="*/ 16 w 27"/>
                <a:gd name="T5" fmla="*/ 19 h 20"/>
                <a:gd name="T6" fmla="*/ 24 w 27"/>
                <a:gd name="T7" fmla="*/ 16 h 20"/>
                <a:gd name="T8" fmla="*/ 26 w 27"/>
                <a:gd name="T9" fmla="*/ 12 h 20"/>
                <a:gd name="T10" fmla="*/ 4 w 27"/>
                <a:gd name="T11" fmla="*/ 0 h 20"/>
              </a:gdLst>
              <a:ahLst/>
              <a:cxnLst>
                <a:cxn ang="0">
                  <a:pos x="T0" y="T1"/>
                </a:cxn>
                <a:cxn ang="0">
                  <a:pos x="T2" y="T3"/>
                </a:cxn>
                <a:cxn ang="0">
                  <a:pos x="T4" y="T5"/>
                </a:cxn>
                <a:cxn ang="0">
                  <a:pos x="T6" y="T7"/>
                </a:cxn>
                <a:cxn ang="0">
                  <a:pos x="T8" y="T9"/>
                </a:cxn>
                <a:cxn ang="0">
                  <a:pos x="T10" y="T11"/>
                </a:cxn>
              </a:cxnLst>
              <a:rect l="0" t="0" r="r" b="b"/>
              <a:pathLst>
                <a:path w="27" h="20">
                  <a:moveTo>
                    <a:pt x="4" y="0"/>
                  </a:moveTo>
                  <a:lnTo>
                    <a:pt x="0" y="9"/>
                  </a:lnTo>
                  <a:lnTo>
                    <a:pt x="16" y="19"/>
                  </a:lnTo>
                  <a:lnTo>
                    <a:pt x="24" y="16"/>
                  </a:lnTo>
                  <a:lnTo>
                    <a:pt x="26" y="12"/>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60" name="Freeform 459"/>
            <p:cNvSpPr>
              <a:spLocks/>
            </p:cNvSpPr>
            <p:nvPr/>
          </p:nvSpPr>
          <p:spPr bwMode="auto">
            <a:xfrm>
              <a:off x="3360" y="1412"/>
              <a:ext cx="48" cy="24"/>
            </a:xfrm>
            <a:custGeom>
              <a:avLst/>
              <a:gdLst>
                <a:gd name="T0" fmla="*/ 31 w 48"/>
                <a:gd name="T1" fmla="*/ 0 h 24"/>
                <a:gd name="T2" fmla="*/ 9 w 48"/>
                <a:gd name="T3" fmla="*/ 7 h 24"/>
                <a:gd name="T4" fmla="*/ 0 w 48"/>
                <a:gd name="T5" fmla="*/ 21 h 24"/>
                <a:gd name="T6" fmla="*/ 7 w 48"/>
                <a:gd name="T7" fmla="*/ 24 h 24"/>
                <a:gd name="T8" fmla="*/ 43 w 48"/>
                <a:gd name="T9" fmla="*/ 21 h 24"/>
                <a:gd name="T10" fmla="*/ 48 w 48"/>
                <a:gd name="T11" fmla="*/ 9 h 24"/>
                <a:gd name="T12" fmla="*/ 31 w 48"/>
                <a:gd name="T13" fmla="*/ 0 h 24"/>
              </a:gdLst>
              <a:ahLst/>
              <a:cxnLst>
                <a:cxn ang="0">
                  <a:pos x="T0" y="T1"/>
                </a:cxn>
                <a:cxn ang="0">
                  <a:pos x="T2" y="T3"/>
                </a:cxn>
                <a:cxn ang="0">
                  <a:pos x="T4" y="T5"/>
                </a:cxn>
                <a:cxn ang="0">
                  <a:pos x="T6" y="T7"/>
                </a:cxn>
                <a:cxn ang="0">
                  <a:pos x="T8" y="T9"/>
                </a:cxn>
                <a:cxn ang="0">
                  <a:pos x="T10" y="T11"/>
                </a:cxn>
                <a:cxn ang="0">
                  <a:pos x="T12" y="T13"/>
                </a:cxn>
              </a:cxnLst>
              <a:rect l="0" t="0" r="r" b="b"/>
              <a:pathLst>
                <a:path w="48" h="24">
                  <a:moveTo>
                    <a:pt x="31" y="0"/>
                  </a:moveTo>
                  <a:lnTo>
                    <a:pt x="9" y="7"/>
                  </a:lnTo>
                  <a:lnTo>
                    <a:pt x="0" y="21"/>
                  </a:lnTo>
                  <a:lnTo>
                    <a:pt x="7" y="24"/>
                  </a:lnTo>
                  <a:lnTo>
                    <a:pt x="43" y="21"/>
                  </a:lnTo>
                  <a:lnTo>
                    <a:pt x="48" y="9"/>
                  </a:lnTo>
                  <a:lnTo>
                    <a:pt x="31" y="0"/>
                  </a:lnTo>
                </a:path>
              </a:pathLst>
            </a:custGeom>
            <a:solidFill>
              <a:srgbClr val="545454"/>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61" name="Freeform 460"/>
            <p:cNvSpPr>
              <a:spLocks/>
            </p:cNvSpPr>
            <p:nvPr/>
          </p:nvSpPr>
          <p:spPr bwMode="auto">
            <a:xfrm>
              <a:off x="3398" y="1419"/>
              <a:ext cx="20" cy="20"/>
            </a:xfrm>
            <a:custGeom>
              <a:avLst/>
              <a:gdLst>
                <a:gd name="T0" fmla="*/ 4 w 20"/>
                <a:gd name="T1" fmla="*/ 0 h 20"/>
                <a:gd name="T2" fmla="*/ 0 w 20"/>
                <a:gd name="T3" fmla="*/ 12 h 20"/>
                <a:gd name="T4" fmla="*/ 4 w 20"/>
                <a:gd name="T5" fmla="*/ 19 h 20"/>
                <a:gd name="T6" fmla="*/ 7 w 20"/>
                <a:gd name="T7" fmla="*/ 19 h 20"/>
                <a:gd name="T8" fmla="*/ 14 w 20"/>
                <a:gd name="T9" fmla="*/ 4 h 20"/>
                <a:gd name="T10" fmla="*/ 4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4" y="0"/>
                  </a:moveTo>
                  <a:lnTo>
                    <a:pt x="0" y="12"/>
                  </a:lnTo>
                  <a:lnTo>
                    <a:pt x="4" y="19"/>
                  </a:lnTo>
                  <a:lnTo>
                    <a:pt x="7" y="19"/>
                  </a:lnTo>
                  <a:lnTo>
                    <a:pt x="14" y="4"/>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62" name="Freeform 461"/>
            <p:cNvSpPr>
              <a:spLocks/>
            </p:cNvSpPr>
            <p:nvPr/>
          </p:nvSpPr>
          <p:spPr bwMode="auto">
            <a:xfrm>
              <a:off x="3364" y="1428"/>
              <a:ext cx="39" cy="20"/>
            </a:xfrm>
            <a:custGeom>
              <a:avLst/>
              <a:gdLst>
                <a:gd name="T0" fmla="*/ 38 w 39"/>
                <a:gd name="T1" fmla="*/ 0 h 20"/>
                <a:gd name="T2" fmla="*/ 2 w 39"/>
                <a:gd name="T3" fmla="*/ 2 h 20"/>
                <a:gd name="T4" fmla="*/ 0 w 39"/>
                <a:gd name="T5" fmla="*/ 11 h 20"/>
                <a:gd name="T6" fmla="*/ 2 w 39"/>
                <a:gd name="T7" fmla="*/ 11 h 20"/>
                <a:gd name="T8" fmla="*/ 38 w 39"/>
                <a:gd name="T9" fmla="*/ 9 h 20"/>
                <a:gd name="T10" fmla="*/ 38 w 39"/>
                <a:gd name="T11" fmla="*/ 0 h 20"/>
              </a:gdLst>
              <a:ahLst/>
              <a:cxnLst>
                <a:cxn ang="0">
                  <a:pos x="T0" y="T1"/>
                </a:cxn>
                <a:cxn ang="0">
                  <a:pos x="T2" y="T3"/>
                </a:cxn>
                <a:cxn ang="0">
                  <a:pos x="T4" y="T5"/>
                </a:cxn>
                <a:cxn ang="0">
                  <a:pos x="T6" y="T7"/>
                </a:cxn>
                <a:cxn ang="0">
                  <a:pos x="T8" y="T9"/>
                </a:cxn>
                <a:cxn ang="0">
                  <a:pos x="T10" y="T11"/>
                </a:cxn>
              </a:cxnLst>
              <a:rect l="0" t="0" r="r" b="b"/>
              <a:pathLst>
                <a:path w="39" h="20">
                  <a:moveTo>
                    <a:pt x="38" y="0"/>
                  </a:moveTo>
                  <a:lnTo>
                    <a:pt x="2" y="2"/>
                  </a:lnTo>
                  <a:lnTo>
                    <a:pt x="0" y="11"/>
                  </a:lnTo>
                  <a:lnTo>
                    <a:pt x="2" y="11"/>
                  </a:lnTo>
                  <a:lnTo>
                    <a:pt x="38" y="9"/>
                  </a:lnTo>
                  <a:lnTo>
                    <a:pt x="38"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63" name="Freeform 462"/>
            <p:cNvSpPr>
              <a:spLocks/>
            </p:cNvSpPr>
            <p:nvPr/>
          </p:nvSpPr>
          <p:spPr bwMode="auto">
            <a:xfrm>
              <a:off x="3352" y="1428"/>
              <a:ext cx="20" cy="20"/>
            </a:xfrm>
            <a:custGeom>
              <a:avLst/>
              <a:gdLst>
                <a:gd name="T0" fmla="*/ 9 w 20"/>
                <a:gd name="T1" fmla="*/ 0 h 20"/>
                <a:gd name="T2" fmla="*/ 2 w 20"/>
                <a:gd name="T3" fmla="*/ 2 h 20"/>
                <a:gd name="T4" fmla="*/ 0 w 20"/>
                <a:gd name="T5" fmla="*/ 7 h 20"/>
                <a:gd name="T6" fmla="*/ 12 w 20"/>
                <a:gd name="T7" fmla="*/ 11 h 20"/>
                <a:gd name="T8" fmla="*/ 16 w 20"/>
                <a:gd name="T9" fmla="*/ 2 h 20"/>
                <a:gd name="T10" fmla="*/ 9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9" y="0"/>
                  </a:moveTo>
                  <a:lnTo>
                    <a:pt x="2" y="2"/>
                  </a:lnTo>
                  <a:lnTo>
                    <a:pt x="0" y="7"/>
                  </a:lnTo>
                  <a:lnTo>
                    <a:pt x="12" y="11"/>
                  </a:lnTo>
                  <a:lnTo>
                    <a:pt x="16" y="2"/>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64" name="Freeform 463"/>
            <p:cNvSpPr>
              <a:spLocks/>
            </p:cNvSpPr>
            <p:nvPr/>
          </p:nvSpPr>
          <p:spPr bwMode="auto">
            <a:xfrm>
              <a:off x="3355" y="1414"/>
              <a:ext cx="20" cy="22"/>
            </a:xfrm>
            <a:custGeom>
              <a:avLst/>
              <a:gdLst>
                <a:gd name="T0" fmla="*/ 12 w 20"/>
                <a:gd name="T1" fmla="*/ 0 h 22"/>
                <a:gd name="T2" fmla="*/ 0 w 20"/>
                <a:gd name="T3" fmla="*/ 16 h 22"/>
                <a:gd name="T4" fmla="*/ 9 w 20"/>
                <a:gd name="T5" fmla="*/ 21 h 22"/>
                <a:gd name="T6" fmla="*/ 19 w 20"/>
                <a:gd name="T7" fmla="*/ 7 h 22"/>
                <a:gd name="T8" fmla="*/ 12 w 20"/>
                <a:gd name="T9" fmla="*/ 0 h 22"/>
              </a:gdLst>
              <a:ahLst/>
              <a:cxnLst>
                <a:cxn ang="0">
                  <a:pos x="T0" y="T1"/>
                </a:cxn>
                <a:cxn ang="0">
                  <a:pos x="T2" y="T3"/>
                </a:cxn>
                <a:cxn ang="0">
                  <a:pos x="T4" y="T5"/>
                </a:cxn>
                <a:cxn ang="0">
                  <a:pos x="T6" y="T7"/>
                </a:cxn>
                <a:cxn ang="0">
                  <a:pos x="T8" y="T9"/>
                </a:cxn>
              </a:cxnLst>
              <a:rect l="0" t="0" r="r" b="b"/>
              <a:pathLst>
                <a:path w="20" h="22">
                  <a:moveTo>
                    <a:pt x="12" y="0"/>
                  </a:moveTo>
                  <a:lnTo>
                    <a:pt x="0" y="16"/>
                  </a:lnTo>
                  <a:lnTo>
                    <a:pt x="9" y="21"/>
                  </a:lnTo>
                  <a:lnTo>
                    <a:pt x="19" y="7"/>
                  </a:lnTo>
                  <a:lnTo>
                    <a:pt x="12"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65" name="Freeform 464"/>
            <p:cNvSpPr>
              <a:spLocks/>
            </p:cNvSpPr>
            <p:nvPr/>
          </p:nvSpPr>
          <p:spPr bwMode="auto">
            <a:xfrm>
              <a:off x="3367" y="1407"/>
              <a:ext cx="26" cy="20"/>
            </a:xfrm>
            <a:custGeom>
              <a:avLst/>
              <a:gdLst>
                <a:gd name="T0" fmla="*/ 26 w 26"/>
                <a:gd name="T1" fmla="*/ 0 h 20"/>
                <a:gd name="T2" fmla="*/ 23 w 26"/>
                <a:gd name="T3" fmla="*/ 0 h 20"/>
                <a:gd name="T4" fmla="*/ 0 w 26"/>
                <a:gd name="T5" fmla="*/ 7 h 20"/>
                <a:gd name="T6" fmla="*/ 4 w 26"/>
                <a:gd name="T7" fmla="*/ 16 h 20"/>
                <a:gd name="T8" fmla="*/ 26 w 26"/>
                <a:gd name="T9" fmla="*/ 9 h 20"/>
                <a:gd name="T10" fmla="*/ 26 w 26"/>
                <a:gd name="T11" fmla="*/ 0 h 20"/>
              </a:gdLst>
              <a:ahLst/>
              <a:cxnLst>
                <a:cxn ang="0">
                  <a:pos x="T0" y="T1"/>
                </a:cxn>
                <a:cxn ang="0">
                  <a:pos x="T2" y="T3"/>
                </a:cxn>
                <a:cxn ang="0">
                  <a:pos x="T4" y="T5"/>
                </a:cxn>
                <a:cxn ang="0">
                  <a:pos x="T6" y="T7"/>
                </a:cxn>
                <a:cxn ang="0">
                  <a:pos x="T8" y="T9"/>
                </a:cxn>
                <a:cxn ang="0">
                  <a:pos x="T10" y="T11"/>
                </a:cxn>
              </a:cxnLst>
              <a:rect l="0" t="0" r="r" b="b"/>
              <a:pathLst>
                <a:path w="26" h="20">
                  <a:moveTo>
                    <a:pt x="26" y="0"/>
                  </a:moveTo>
                  <a:lnTo>
                    <a:pt x="23" y="0"/>
                  </a:lnTo>
                  <a:lnTo>
                    <a:pt x="0" y="7"/>
                  </a:lnTo>
                  <a:lnTo>
                    <a:pt x="4" y="16"/>
                  </a:lnTo>
                  <a:lnTo>
                    <a:pt x="26" y="9"/>
                  </a:lnTo>
                  <a:lnTo>
                    <a:pt x="26"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66" name="Freeform 465"/>
            <p:cNvSpPr>
              <a:spLocks/>
            </p:cNvSpPr>
            <p:nvPr/>
          </p:nvSpPr>
          <p:spPr bwMode="auto">
            <a:xfrm>
              <a:off x="3388" y="1407"/>
              <a:ext cx="27" cy="20"/>
            </a:xfrm>
            <a:custGeom>
              <a:avLst/>
              <a:gdLst>
                <a:gd name="T0" fmla="*/ 4 w 27"/>
                <a:gd name="T1" fmla="*/ 0 h 20"/>
                <a:gd name="T2" fmla="*/ 0 w 27"/>
                <a:gd name="T3" fmla="*/ 9 h 20"/>
                <a:gd name="T4" fmla="*/ 16 w 27"/>
                <a:gd name="T5" fmla="*/ 19 h 20"/>
                <a:gd name="T6" fmla="*/ 23 w 27"/>
                <a:gd name="T7" fmla="*/ 16 h 20"/>
                <a:gd name="T8" fmla="*/ 26 w 27"/>
                <a:gd name="T9" fmla="*/ 12 h 20"/>
                <a:gd name="T10" fmla="*/ 4 w 27"/>
                <a:gd name="T11" fmla="*/ 0 h 20"/>
              </a:gdLst>
              <a:ahLst/>
              <a:cxnLst>
                <a:cxn ang="0">
                  <a:pos x="T0" y="T1"/>
                </a:cxn>
                <a:cxn ang="0">
                  <a:pos x="T2" y="T3"/>
                </a:cxn>
                <a:cxn ang="0">
                  <a:pos x="T4" y="T5"/>
                </a:cxn>
                <a:cxn ang="0">
                  <a:pos x="T6" y="T7"/>
                </a:cxn>
                <a:cxn ang="0">
                  <a:pos x="T8" y="T9"/>
                </a:cxn>
                <a:cxn ang="0">
                  <a:pos x="T10" y="T11"/>
                </a:cxn>
              </a:cxnLst>
              <a:rect l="0" t="0" r="r" b="b"/>
              <a:pathLst>
                <a:path w="27" h="20">
                  <a:moveTo>
                    <a:pt x="4" y="0"/>
                  </a:moveTo>
                  <a:lnTo>
                    <a:pt x="0" y="9"/>
                  </a:lnTo>
                  <a:lnTo>
                    <a:pt x="16" y="19"/>
                  </a:lnTo>
                  <a:lnTo>
                    <a:pt x="23" y="16"/>
                  </a:lnTo>
                  <a:lnTo>
                    <a:pt x="26" y="12"/>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67" name="Freeform 466"/>
            <p:cNvSpPr>
              <a:spLocks/>
            </p:cNvSpPr>
            <p:nvPr/>
          </p:nvSpPr>
          <p:spPr bwMode="auto">
            <a:xfrm>
              <a:off x="5143" y="1412"/>
              <a:ext cx="50" cy="24"/>
            </a:xfrm>
            <a:custGeom>
              <a:avLst/>
              <a:gdLst>
                <a:gd name="T0" fmla="*/ 33 w 50"/>
                <a:gd name="T1" fmla="*/ 0 h 24"/>
                <a:gd name="T2" fmla="*/ 11 w 50"/>
                <a:gd name="T3" fmla="*/ 7 h 24"/>
                <a:gd name="T4" fmla="*/ 0 w 50"/>
                <a:gd name="T5" fmla="*/ 21 h 24"/>
                <a:gd name="T6" fmla="*/ 7 w 50"/>
                <a:gd name="T7" fmla="*/ 24 h 24"/>
                <a:gd name="T8" fmla="*/ 45 w 50"/>
                <a:gd name="T9" fmla="*/ 21 h 24"/>
                <a:gd name="T10" fmla="*/ 50 w 50"/>
                <a:gd name="T11" fmla="*/ 9 h 24"/>
                <a:gd name="T12" fmla="*/ 33 w 50"/>
                <a:gd name="T13" fmla="*/ 0 h 24"/>
              </a:gdLst>
              <a:ahLst/>
              <a:cxnLst>
                <a:cxn ang="0">
                  <a:pos x="T0" y="T1"/>
                </a:cxn>
                <a:cxn ang="0">
                  <a:pos x="T2" y="T3"/>
                </a:cxn>
                <a:cxn ang="0">
                  <a:pos x="T4" y="T5"/>
                </a:cxn>
                <a:cxn ang="0">
                  <a:pos x="T6" y="T7"/>
                </a:cxn>
                <a:cxn ang="0">
                  <a:pos x="T8" y="T9"/>
                </a:cxn>
                <a:cxn ang="0">
                  <a:pos x="T10" y="T11"/>
                </a:cxn>
                <a:cxn ang="0">
                  <a:pos x="T12" y="T13"/>
                </a:cxn>
              </a:cxnLst>
              <a:rect l="0" t="0" r="r" b="b"/>
              <a:pathLst>
                <a:path w="50" h="24">
                  <a:moveTo>
                    <a:pt x="33" y="0"/>
                  </a:moveTo>
                  <a:lnTo>
                    <a:pt x="11" y="7"/>
                  </a:lnTo>
                  <a:lnTo>
                    <a:pt x="0" y="21"/>
                  </a:lnTo>
                  <a:lnTo>
                    <a:pt x="7" y="24"/>
                  </a:lnTo>
                  <a:lnTo>
                    <a:pt x="45" y="21"/>
                  </a:lnTo>
                  <a:lnTo>
                    <a:pt x="50" y="9"/>
                  </a:lnTo>
                  <a:lnTo>
                    <a:pt x="33" y="0"/>
                  </a:lnTo>
                </a:path>
              </a:pathLst>
            </a:custGeom>
            <a:solidFill>
              <a:srgbClr val="545454"/>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68" name="Freeform 467"/>
            <p:cNvSpPr>
              <a:spLocks/>
            </p:cNvSpPr>
            <p:nvPr/>
          </p:nvSpPr>
          <p:spPr bwMode="auto">
            <a:xfrm>
              <a:off x="5184" y="1419"/>
              <a:ext cx="20" cy="20"/>
            </a:xfrm>
            <a:custGeom>
              <a:avLst/>
              <a:gdLst>
                <a:gd name="T0" fmla="*/ 4 w 20"/>
                <a:gd name="T1" fmla="*/ 0 h 20"/>
                <a:gd name="T2" fmla="*/ 0 w 20"/>
                <a:gd name="T3" fmla="*/ 12 h 20"/>
                <a:gd name="T4" fmla="*/ 4 w 20"/>
                <a:gd name="T5" fmla="*/ 19 h 20"/>
                <a:gd name="T6" fmla="*/ 7 w 20"/>
                <a:gd name="T7" fmla="*/ 19 h 20"/>
                <a:gd name="T8" fmla="*/ 14 w 20"/>
                <a:gd name="T9" fmla="*/ 4 h 20"/>
                <a:gd name="T10" fmla="*/ 4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4" y="0"/>
                  </a:moveTo>
                  <a:lnTo>
                    <a:pt x="0" y="12"/>
                  </a:lnTo>
                  <a:lnTo>
                    <a:pt x="4" y="19"/>
                  </a:lnTo>
                  <a:lnTo>
                    <a:pt x="7" y="19"/>
                  </a:lnTo>
                  <a:lnTo>
                    <a:pt x="14" y="4"/>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69" name="Freeform 468"/>
            <p:cNvSpPr>
              <a:spLocks/>
            </p:cNvSpPr>
            <p:nvPr/>
          </p:nvSpPr>
          <p:spPr bwMode="auto">
            <a:xfrm>
              <a:off x="5147" y="1428"/>
              <a:ext cx="41" cy="20"/>
            </a:xfrm>
            <a:custGeom>
              <a:avLst/>
              <a:gdLst>
                <a:gd name="T0" fmla="*/ 40 w 41"/>
                <a:gd name="T1" fmla="*/ 0 h 20"/>
                <a:gd name="T2" fmla="*/ 2 w 41"/>
                <a:gd name="T3" fmla="*/ 2 h 20"/>
                <a:gd name="T4" fmla="*/ 0 w 41"/>
                <a:gd name="T5" fmla="*/ 11 h 20"/>
                <a:gd name="T6" fmla="*/ 2 w 41"/>
                <a:gd name="T7" fmla="*/ 11 h 20"/>
                <a:gd name="T8" fmla="*/ 40 w 41"/>
                <a:gd name="T9" fmla="*/ 9 h 20"/>
                <a:gd name="T10" fmla="*/ 40 w 41"/>
                <a:gd name="T11" fmla="*/ 0 h 20"/>
              </a:gdLst>
              <a:ahLst/>
              <a:cxnLst>
                <a:cxn ang="0">
                  <a:pos x="T0" y="T1"/>
                </a:cxn>
                <a:cxn ang="0">
                  <a:pos x="T2" y="T3"/>
                </a:cxn>
                <a:cxn ang="0">
                  <a:pos x="T4" y="T5"/>
                </a:cxn>
                <a:cxn ang="0">
                  <a:pos x="T6" y="T7"/>
                </a:cxn>
                <a:cxn ang="0">
                  <a:pos x="T8" y="T9"/>
                </a:cxn>
                <a:cxn ang="0">
                  <a:pos x="T10" y="T11"/>
                </a:cxn>
              </a:cxnLst>
              <a:rect l="0" t="0" r="r" b="b"/>
              <a:pathLst>
                <a:path w="41" h="20">
                  <a:moveTo>
                    <a:pt x="40" y="0"/>
                  </a:moveTo>
                  <a:lnTo>
                    <a:pt x="2" y="2"/>
                  </a:lnTo>
                  <a:lnTo>
                    <a:pt x="0" y="11"/>
                  </a:lnTo>
                  <a:lnTo>
                    <a:pt x="2" y="11"/>
                  </a:lnTo>
                  <a:lnTo>
                    <a:pt x="40" y="9"/>
                  </a:lnTo>
                  <a:lnTo>
                    <a:pt x="40"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70" name="Freeform 469"/>
            <p:cNvSpPr>
              <a:spLocks/>
            </p:cNvSpPr>
            <p:nvPr/>
          </p:nvSpPr>
          <p:spPr bwMode="auto">
            <a:xfrm>
              <a:off x="5135" y="1428"/>
              <a:ext cx="20" cy="20"/>
            </a:xfrm>
            <a:custGeom>
              <a:avLst/>
              <a:gdLst>
                <a:gd name="T0" fmla="*/ 9 w 20"/>
                <a:gd name="T1" fmla="*/ 0 h 20"/>
                <a:gd name="T2" fmla="*/ 2 w 20"/>
                <a:gd name="T3" fmla="*/ 2 h 20"/>
                <a:gd name="T4" fmla="*/ 0 w 20"/>
                <a:gd name="T5" fmla="*/ 4 h 20"/>
                <a:gd name="T6" fmla="*/ 0 w 20"/>
                <a:gd name="T7" fmla="*/ 7 h 20"/>
                <a:gd name="T8" fmla="*/ 12 w 20"/>
                <a:gd name="T9" fmla="*/ 11 h 20"/>
                <a:gd name="T10" fmla="*/ 16 w 20"/>
                <a:gd name="T11" fmla="*/ 2 h 20"/>
                <a:gd name="T12" fmla="*/ 9 w 20"/>
                <a:gd name="T13" fmla="*/ 0 h 20"/>
              </a:gdLst>
              <a:ahLst/>
              <a:cxnLst>
                <a:cxn ang="0">
                  <a:pos x="T0" y="T1"/>
                </a:cxn>
                <a:cxn ang="0">
                  <a:pos x="T2" y="T3"/>
                </a:cxn>
                <a:cxn ang="0">
                  <a:pos x="T4" y="T5"/>
                </a:cxn>
                <a:cxn ang="0">
                  <a:pos x="T6" y="T7"/>
                </a:cxn>
                <a:cxn ang="0">
                  <a:pos x="T8" y="T9"/>
                </a:cxn>
                <a:cxn ang="0">
                  <a:pos x="T10" y="T11"/>
                </a:cxn>
                <a:cxn ang="0">
                  <a:pos x="T12" y="T13"/>
                </a:cxn>
              </a:cxnLst>
              <a:rect l="0" t="0" r="r" b="b"/>
              <a:pathLst>
                <a:path w="20" h="20">
                  <a:moveTo>
                    <a:pt x="9" y="0"/>
                  </a:moveTo>
                  <a:lnTo>
                    <a:pt x="2" y="2"/>
                  </a:lnTo>
                  <a:lnTo>
                    <a:pt x="0" y="4"/>
                  </a:lnTo>
                  <a:lnTo>
                    <a:pt x="0" y="7"/>
                  </a:lnTo>
                  <a:lnTo>
                    <a:pt x="12" y="11"/>
                  </a:lnTo>
                  <a:lnTo>
                    <a:pt x="16" y="2"/>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71" name="Freeform 470"/>
            <p:cNvSpPr>
              <a:spLocks/>
            </p:cNvSpPr>
            <p:nvPr/>
          </p:nvSpPr>
          <p:spPr bwMode="auto">
            <a:xfrm>
              <a:off x="5138" y="1414"/>
              <a:ext cx="22" cy="22"/>
            </a:xfrm>
            <a:custGeom>
              <a:avLst/>
              <a:gdLst>
                <a:gd name="T0" fmla="*/ 14 w 22"/>
                <a:gd name="T1" fmla="*/ 0 h 22"/>
                <a:gd name="T2" fmla="*/ 0 w 22"/>
                <a:gd name="T3" fmla="*/ 16 h 22"/>
                <a:gd name="T4" fmla="*/ 9 w 22"/>
                <a:gd name="T5" fmla="*/ 21 h 22"/>
                <a:gd name="T6" fmla="*/ 21 w 22"/>
                <a:gd name="T7" fmla="*/ 7 h 22"/>
                <a:gd name="T8" fmla="*/ 14 w 22"/>
                <a:gd name="T9" fmla="*/ 0 h 22"/>
              </a:gdLst>
              <a:ahLst/>
              <a:cxnLst>
                <a:cxn ang="0">
                  <a:pos x="T0" y="T1"/>
                </a:cxn>
                <a:cxn ang="0">
                  <a:pos x="T2" y="T3"/>
                </a:cxn>
                <a:cxn ang="0">
                  <a:pos x="T4" y="T5"/>
                </a:cxn>
                <a:cxn ang="0">
                  <a:pos x="T6" y="T7"/>
                </a:cxn>
                <a:cxn ang="0">
                  <a:pos x="T8" y="T9"/>
                </a:cxn>
              </a:cxnLst>
              <a:rect l="0" t="0" r="r" b="b"/>
              <a:pathLst>
                <a:path w="22" h="22">
                  <a:moveTo>
                    <a:pt x="14" y="0"/>
                  </a:moveTo>
                  <a:lnTo>
                    <a:pt x="0" y="16"/>
                  </a:lnTo>
                  <a:lnTo>
                    <a:pt x="9" y="21"/>
                  </a:lnTo>
                  <a:lnTo>
                    <a:pt x="21" y="7"/>
                  </a:lnTo>
                  <a:lnTo>
                    <a:pt x="1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72" name="Freeform 471"/>
            <p:cNvSpPr>
              <a:spLocks/>
            </p:cNvSpPr>
            <p:nvPr/>
          </p:nvSpPr>
          <p:spPr bwMode="auto">
            <a:xfrm>
              <a:off x="5152" y="1407"/>
              <a:ext cx="27" cy="20"/>
            </a:xfrm>
            <a:custGeom>
              <a:avLst/>
              <a:gdLst>
                <a:gd name="T0" fmla="*/ 26 w 27"/>
                <a:gd name="T1" fmla="*/ 0 h 20"/>
                <a:gd name="T2" fmla="*/ 24 w 27"/>
                <a:gd name="T3" fmla="*/ 0 h 20"/>
                <a:gd name="T4" fmla="*/ 0 w 27"/>
                <a:gd name="T5" fmla="*/ 7 h 20"/>
                <a:gd name="T6" fmla="*/ 4 w 27"/>
                <a:gd name="T7" fmla="*/ 16 h 20"/>
                <a:gd name="T8" fmla="*/ 26 w 27"/>
                <a:gd name="T9" fmla="*/ 9 h 20"/>
                <a:gd name="T10" fmla="*/ 26 w 27"/>
                <a:gd name="T11" fmla="*/ 0 h 20"/>
              </a:gdLst>
              <a:ahLst/>
              <a:cxnLst>
                <a:cxn ang="0">
                  <a:pos x="T0" y="T1"/>
                </a:cxn>
                <a:cxn ang="0">
                  <a:pos x="T2" y="T3"/>
                </a:cxn>
                <a:cxn ang="0">
                  <a:pos x="T4" y="T5"/>
                </a:cxn>
                <a:cxn ang="0">
                  <a:pos x="T6" y="T7"/>
                </a:cxn>
                <a:cxn ang="0">
                  <a:pos x="T8" y="T9"/>
                </a:cxn>
                <a:cxn ang="0">
                  <a:pos x="T10" y="T11"/>
                </a:cxn>
              </a:cxnLst>
              <a:rect l="0" t="0" r="r" b="b"/>
              <a:pathLst>
                <a:path w="27" h="20">
                  <a:moveTo>
                    <a:pt x="26" y="0"/>
                  </a:moveTo>
                  <a:lnTo>
                    <a:pt x="24" y="0"/>
                  </a:lnTo>
                  <a:lnTo>
                    <a:pt x="0" y="7"/>
                  </a:lnTo>
                  <a:lnTo>
                    <a:pt x="4" y="16"/>
                  </a:lnTo>
                  <a:lnTo>
                    <a:pt x="26" y="9"/>
                  </a:lnTo>
                  <a:lnTo>
                    <a:pt x="26"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73" name="Freeform 472"/>
            <p:cNvSpPr>
              <a:spLocks/>
            </p:cNvSpPr>
            <p:nvPr/>
          </p:nvSpPr>
          <p:spPr bwMode="auto">
            <a:xfrm>
              <a:off x="5174" y="1407"/>
              <a:ext cx="26" cy="20"/>
            </a:xfrm>
            <a:custGeom>
              <a:avLst/>
              <a:gdLst>
                <a:gd name="T0" fmla="*/ 4 w 26"/>
                <a:gd name="T1" fmla="*/ 0 h 20"/>
                <a:gd name="T2" fmla="*/ 0 w 26"/>
                <a:gd name="T3" fmla="*/ 9 h 20"/>
                <a:gd name="T4" fmla="*/ 16 w 26"/>
                <a:gd name="T5" fmla="*/ 19 h 20"/>
                <a:gd name="T6" fmla="*/ 23 w 26"/>
                <a:gd name="T7" fmla="*/ 16 h 20"/>
                <a:gd name="T8" fmla="*/ 26 w 26"/>
                <a:gd name="T9" fmla="*/ 12 h 20"/>
                <a:gd name="T10" fmla="*/ 4 w 26"/>
                <a:gd name="T11" fmla="*/ 0 h 20"/>
              </a:gdLst>
              <a:ahLst/>
              <a:cxnLst>
                <a:cxn ang="0">
                  <a:pos x="T0" y="T1"/>
                </a:cxn>
                <a:cxn ang="0">
                  <a:pos x="T2" y="T3"/>
                </a:cxn>
                <a:cxn ang="0">
                  <a:pos x="T4" y="T5"/>
                </a:cxn>
                <a:cxn ang="0">
                  <a:pos x="T6" y="T7"/>
                </a:cxn>
                <a:cxn ang="0">
                  <a:pos x="T8" y="T9"/>
                </a:cxn>
                <a:cxn ang="0">
                  <a:pos x="T10" y="T11"/>
                </a:cxn>
              </a:cxnLst>
              <a:rect l="0" t="0" r="r" b="b"/>
              <a:pathLst>
                <a:path w="26" h="20">
                  <a:moveTo>
                    <a:pt x="4" y="0"/>
                  </a:moveTo>
                  <a:lnTo>
                    <a:pt x="0" y="9"/>
                  </a:lnTo>
                  <a:lnTo>
                    <a:pt x="16" y="19"/>
                  </a:lnTo>
                  <a:lnTo>
                    <a:pt x="23" y="16"/>
                  </a:lnTo>
                  <a:lnTo>
                    <a:pt x="26" y="12"/>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74" name="Freeform 473"/>
            <p:cNvSpPr>
              <a:spLocks/>
            </p:cNvSpPr>
            <p:nvPr/>
          </p:nvSpPr>
          <p:spPr bwMode="auto">
            <a:xfrm>
              <a:off x="1274" y="1402"/>
              <a:ext cx="67" cy="31"/>
            </a:xfrm>
            <a:custGeom>
              <a:avLst/>
              <a:gdLst>
                <a:gd name="T0" fmla="*/ 48 w 67"/>
                <a:gd name="T1" fmla="*/ 0 h 31"/>
                <a:gd name="T2" fmla="*/ 16 w 67"/>
                <a:gd name="T3" fmla="*/ 4 h 31"/>
                <a:gd name="T4" fmla="*/ 2 w 67"/>
                <a:gd name="T5" fmla="*/ 16 h 31"/>
                <a:gd name="T6" fmla="*/ 0 w 67"/>
                <a:gd name="T7" fmla="*/ 26 h 31"/>
                <a:gd name="T8" fmla="*/ 9 w 67"/>
                <a:gd name="T9" fmla="*/ 31 h 31"/>
                <a:gd name="T10" fmla="*/ 62 w 67"/>
                <a:gd name="T11" fmla="*/ 28 h 31"/>
                <a:gd name="T12" fmla="*/ 67 w 67"/>
                <a:gd name="T13" fmla="*/ 21 h 31"/>
                <a:gd name="T14" fmla="*/ 67 w 67"/>
                <a:gd name="T15" fmla="*/ 14 h 31"/>
                <a:gd name="T16" fmla="*/ 60 w 67"/>
                <a:gd name="T17" fmla="*/ 4 h 31"/>
                <a:gd name="T18" fmla="*/ 48 w 67"/>
                <a:gd name="T19" fmla="*/ 0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7" h="31">
                  <a:moveTo>
                    <a:pt x="48" y="0"/>
                  </a:moveTo>
                  <a:lnTo>
                    <a:pt x="16" y="4"/>
                  </a:lnTo>
                  <a:lnTo>
                    <a:pt x="2" y="16"/>
                  </a:lnTo>
                  <a:lnTo>
                    <a:pt x="0" y="26"/>
                  </a:lnTo>
                  <a:lnTo>
                    <a:pt x="9" y="31"/>
                  </a:lnTo>
                  <a:lnTo>
                    <a:pt x="62" y="28"/>
                  </a:lnTo>
                  <a:lnTo>
                    <a:pt x="67" y="21"/>
                  </a:lnTo>
                  <a:lnTo>
                    <a:pt x="67" y="14"/>
                  </a:lnTo>
                  <a:lnTo>
                    <a:pt x="60" y="4"/>
                  </a:lnTo>
                  <a:lnTo>
                    <a:pt x="48" y="0"/>
                  </a:lnTo>
                </a:path>
              </a:pathLst>
            </a:custGeom>
            <a:solidFill>
              <a:srgbClr val="545454"/>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75" name="Freeform 474"/>
            <p:cNvSpPr>
              <a:spLocks/>
            </p:cNvSpPr>
            <p:nvPr/>
          </p:nvSpPr>
          <p:spPr bwMode="auto">
            <a:xfrm>
              <a:off x="1336" y="1416"/>
              <a:ext cx="20" cy="20"/>
            </a:xfrm>
            <a:custGeom>
              <a:avLst/>
              <a:gdLst>
                <a:gd name="T0" fmla="*/ 9 w 20"/>
                <a:gd name="T1" fmla="*/ 0 h 20"/>
                <a:gd name="T2" fmla="*/ 0 w 20"/>
                <a:gd name="T3" fmla="*/ 0 h 20"/>
                <a:gd name="T4" fmla="*/ 0 w 20"/>
                <a:gd name="T5" fmla="*/ 7 h 20"/>
                <a:gd name="T6" fmla="*/ 9 w 20"/>
                <a:gd name="T7" fmla="*/ 9 h 20"/>
                <a:gd name="T8" fmla="*/ 9 w 20"/>
                <a:gd name="T9" fmla="*/ 0 h 20"/>
              </a:gdLst>
              <a:ahLst/>
              <a:cxnLst>
                <a:cxn ang="0">
                  <a:pos x="T0" y="T1"/>
                </a:cxn>
                <a:cxn ang="0">
                  <a:pos x="T2" y="T3"/>
                </a:cxn>
                <a:cxn ang="0">
                  <a:pos x="T4" y="T5"/>
                </a:cxn>
                <a:cxn ang="0">
                  <a:pos x="T6" y="T7"/>
                </a:cxn>
                <a:cxn ang="0">
                  <a:pos x="T8" y="T9"/>
                </a:cxn>
              </a:cxnLst>
              <a:rect l="0" t="0" r="r" b="b"/>
              <a:pathLst>
                <a:path w="20" h="20">
                  <a:moveTo>
                    <a:pt x="9" y="0"/>
                  </a:moveTo>
                  <a:lnTo>
                    <a:pt x="0" y="0"/>
                  </a:lnTo>
                  <a:lnTo>
                    <a:pt x="0" y="7"/>
                  </a:lnTo>
                  <a:lnTo>
                    <a:pt x="9" y="9"/>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76" name="Freeform 475"/>
            <p:cNvSpPr>
              <a:spLocks/>
            </p:cNvSpPr>
            <p:nvPr/>
          </p:nvSpPr>
          <p:spPr bwMode="auto">
            <a:xfrm>
              <a:off x="1331" y="1421"/>
              <a:ext cx="20" cy="20"/>
            </a:xfrm>
            <a:custGeom>
              <a:avLst/>
              <a:gdLst>
                <a:gd name="T0" fmla="*/ 4 w 20"/>
                <a:gd name="T1" fmla="*/ 0 h 20"/>
                <a:gd name="T2" fmla="*/ 0 w 20"/>
                <a:gd name="T3" fmla="*/ 7 h 20"/>
                <a:gd name="T4" fmla="*/ 4 w 20"/>
                <a:gd name="T5" fmla="*/ 14 h 20"/>
                <a:gd name="T6" fmla="*/ 7 w 20"/>
                <a:gd name="T7" fmla="*/ 14 h 20"/>
                <a:gd name="T8" fmla="*/ 14 w 20"/>
                <a:gd name="T9" fmla="*/ 4 h 20"/>
                <a:gd name="T10" fmla="*/ 4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4" y="0"/>
                  </a:moveTo>
                  <a:lnTo>
                    <a:pt x="0" y="7"/>
                  </a:lnTo>
                  <a:lnTo>
                    <a:pt x="4" y="14"/>
                  </a:lnTo>
                  <a:lnTo>
                    <a:pt x="7" y="14"/>
                  </a:lnTo>
                  <a:lnTo>
                    <a:pt x="14" y="4"/>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77" name="Freeform 476"/>
            <p:cNvSpPr>
              <a:spLocks/>
            </p:cNvSpPr>
            <p:nvPr/>
          </p:nvSpPr>
          <p:spPr bwMode="auto">
            <a:xfrm>
              <a:off x="1281" y="1426"/>
              <a:ext cx="55" cy="20"/>
            </a:xfrm>
            <a:custGeom>
              <a:avLst/>
              <a:gdLst>
                <a:gd name="T0" fmla="*/ 55 w 55"/>
                <a:gd name="T1" fmla="*/ 0 h 20"/>
                <a:gd name="T2" fmla="*/ 2 w 55"/>
                <a:gd name="T3" fmla="*/ 2 h 20"/>
                <a:gd name="T4" fmla="*/ 0 w 55"/>
                <a:gd name="T5" fmla="*/ 11 h 20"/>
                <a:gd name="T6" fmla="*/ 2 w 55"/>
                <a:gd name="T7" fmla="*/ 11 h 20"/>
                <a:gd name="T8" fmla="*/ 55 w 55"/>
                <a:gd name="T9" fmla="*/ 9 h 20"/>
                <a:gd name="T10" fmla="*/ 55 w 55"/>
                <a:gd name="T11" fmla="*/ 0 h 20"/>
              </a:gdLst>
              <a:ahLst/>
              <a:cxnLst>
                <a:cxn ang="0">
                  <a:pos x="T0" y="T1"/>
                </a:cxn>
                <a:cxn ang="0">
                  <a:pos x="T2" y="T3"/>
                </a:cxn>
                <a:cxn ang="0">
                  <a:pos x="T4" y="T5"/>
                </a:cxn>
                <a:cxn ang="0">
                  <a:pos x="T6" y="T7"/>
                </a:cxn>
                <a:cxn ang="0">
                  <a:pos x="T8" y="T9"/>
                </a:cxn>
                <a:cxn ang="0">
                  <a:pos x="T10" y="T11"/>
                </a:cxn>
              </a:cxnLst>
              <a:rect l="0" t="0" r="r" b="b"/>
              <a:pathLst>
                <a:path w="55" h="20">
                  <a:moveTo>
                    <a:pt x="55" y="0"/>
                  </a:moveTo>
                  <a:lnTo>
                    <a:pt x="2" y="2"/>
                  </a:lnTo>
                  <a:lnTo>
                    <a:pt x="0" y="11"/>
                  </a:lnTo>
                  <a:lnTo>
                    <a:pt x="2" y="11"/>
                  </a:lnTo>
                  <a:lnTo>
                    <a:pt x="55" y="9"/>
                  </a:lnTo>
                  <a:lnTo>
                    <a:pt x="55"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78" name="Freeform 477"/>
            <p:cNvSpPr>
              <a:spLocks/>
            </p:cNvSpPr>
            <p:nvPr/>
          </p:nvSpPr>
          <p:spPr bwMode="auto">
            <a:xfrm>
              <a:off x="1269" y="1424"/>
              <a:ext cx="20" cy="20"/>
            </a:xfrm>
            <a:custGeom>
              <a:avLst/>
              <a:gdLst>
                <a:gd name="T0" fmla="*/ 7 w 20"/>
                <a:gd name="T1" fmla="*/ 0 h 20"/>
                <a:gd name="T2" fmla="*/ 0 w 20"/>
                <a:gd name="T3" fmla="*/ 4 h 20"/>
                <a:gd name="T4" fmla="*/ 0 w 20"/>
                <a:gd name="T5" fmla="*/ 7 h 20"/>
                <a:gd name="T6" fmla="*/ 11 w 20"/>
                <a:gd name="T7" fmla="*/ 14 h 20"/>
                <a:gd name="T8" fmla="*/ 16 w 20"/>
                <a:gd name="T9" fmla="*/ 4 h 20"/>
                <a:gd name="T10" fmla="*/ 7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7" y="0"/>
                  </a:moveTo>
                  <a:lnTo>
                    <a:pt x="0" y="4"/>
                  </a:lnTo>
                  <a:lnTo>
                    <a:pt x="0" y="7"/>
                  </a:lnTo>
                  <a:lnTo>
                    <a:pt x="11" y="14"/>
                  </a:lnTo>
                  <a:lnTo>
                    <a:pt x="16" y="4"/>
                  </a:lnTo>
                  <a:lnTo>
                    <a:pt x="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79" name="Freeform 478"/>
            <p:cNvSpPr>
              <a:spLocks/>
            </p:cNvSpPr>
            <p:nvPr/>
          </p:nvSpPr>
          <p:spPr bwMode="auto">
            <a:xfrm>
              <a:off x="1269" y="1414"/>
              <a:ext cx="20" cy="20"/>
            </a:xfrm>
            <a:custGeom>
              <a:avLst/>
              <a:gdLst>
                <a:gd name="T0" fmla="*/ 4 w 20"/>
                <a:gd name="T1" fmla="*/ 0 h 20"/>
                <a:gd name="T2" fmla="*/ 2 w 20"/>
                <a:gd name="T3" fmla="*/ 2 h 20"/>
                <a:gd name="T4" fmla="*/ 0 w 20"/>
                <a:gd name="T5" fmla="*/ 14 h 20"/>
                <a:gd name="T6" fmla="*/ 9 w 20"/>
                <a:gd name="T7" fmla="*/ 14 h 20"/>
                <a:gd name="T8" fmla="*/ 11 w 20"/>
                <a:gd name="T9" fmla="*/ 4 h 20"/>
                <a:gd name="T10" fmla="*/ 4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4" y="0"/>
                  </a:moveTo>
                  <a:lnTo>
                    <a:pt x="2" y="2"/>
                  </a:lnTo>
                  <a:lnTo>
                    <a:pt x="0" y="14"/>
                  </a:lnTo>
                  <a:lnTo>
                    <a:pt x="9" y="14"/>
                  </a:lnTo>
                  <a:lnTo>
                    <a:pt x="11" y="4"/>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80" name="Freeform 479"/>
            <p:cNvSpPr>
              <a:spLocks/>
            </p:cNvSpPr>
            <p:nvPr/>
          </p:nvSpPr>
          <p:spPr bwMode="auto">
            <a:xfrm>
              <a:off x="1274" y="1402"/>
              <a:ext cx="20" cy="22"/>
            </a:xfrm>
            <a:custGeom>
              <a:avLst/>
              <a:gdLst>
                <a:gd name="T0" fmla="*/ 16 w 20"/>
                <a:gd name="T1" fmla="*/ 0 h 22"/>
                <a:gd name="T2" fmla="*/ 14 w 20"/>
                <a:gd name="T3" fmla="*/ 0 h 22"/>
                <a:gd name="T4" fmla="*/ 0 w 20"/>
                <a:gd name="T5" fmla="*/ 12 h 22"/>
                <a:gd name="T6" fmla="*/ 4 w 20"/>
                <a:gd name="T7" fmla="*/ 21 h 22"/>
                <a:gd name="T8" fmla="*/ 19 w 20"/>
                <a:gd name="T9" fmla="*/ 9 h 22"/>
                <a:gd name="T10" fmla="*/ 16 w 20"/>
                <a:gd name="T11" fmla="*/ 0 h 22"/>
              </a:gdLst>
              <a:ahLst/>
              <a:cxnLst>
                <a:cxn ang="0">
                  <a:pos x="T0" y="T1"/>
                </a:cxn>
                <a:cxn ang="0">
                  <a:pos x="T2" y="T3"/>
                </a:cxn>
                <a:cxn ang="0">
                  <a:pos x="T4" y="T5"/>
                </a:cxn>
                <a:cxn ang="0">
                  <a:pos x="T6" y="T7"/>
                </a:cxn>
                <a:cxn ang="0">
                  <a:pos x="T8" y="T9"/>
                </a:cxn>
                <a:cxn ang="0">
                  <a:pos x="T10" y="T11"/>
                </a:cxn>
              </a:cxnLst>
              <a:rect l="0" t="0" r="r" b="b"/>
              <a:pathLst>
                <a:path w="20" h="22">
                  <a:moveTo>
                    <a:pt x="16" y="0"/>
                  </a:moveTo>
                  <a:lnTo>
                    <a:pt x="14" y="0"/>
                  </a:lnTo>
                  <a:lnTo>
                    <a:pt x="0" y="12"/>
                  </a:lnTo>
                  <a:lnTo>
                    <a:pt x="4" y="21"/>
                  </a:lnTo>
                  <a:lnTo>
                    <a:pt x="19" y="9"/>
                  </a:lnTo>
                  <a:lnTo>
                    <a:pt x="16"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81" name="Freeform 480"/>
            <p:cNvSpPr>
              <a:spLocks/>
            </p:cNvSpPr>
            <p:nvPr/>
          </p:nvSpPr>
          <p:spPr bwMode="auto">
            <a:xfrm>
              <a:off x="1291" y="1397"/>
              <a:ext cx="33" cy="20"/>
            </a:xfrm>
            <a:custGeom>
              <a:avLst/>
              <a:gdLst>
                <a:gd name="T0" fmla="*/ 33 w 33"/>
                <a:gd name="T1" fmla="*/ 0 h 20"/>
                <a:gd name="T2" fmla="*/ 31 w 33"/>
                <a:gd name="T3" fmla="*/ 0 h 20"/>
                <a:gd name="T4" fmla="*/ 0 w 33"/>
                <a:gd name="T5" fmla="*/ 4 h 20"/>
                <a:gd name="T6" fmla="*/ 0 w 33"/>
                <a:gd name="T7" fmla="*/ 14 h 20"/>
                <a:gd name="T8" fmla="*/ 31 w 33"/>
                <a:gd name="T9" fmla="*/ 9 h 20"/>
                <a:gd name="T10" fmla="*/ 33 w 33"/>
                <a:gd name="T11" fmla="*/ 0 h 20"/>
              </a:gdLst>
              <a:ahLst/>
              <a:cxnLst>
                <a:cxn ang="0">
                  <a:pos x="T0" y="T1"/>
                </a:cxn>
                <a:cxn ang="0">
                  <a:pos x="T2" y="T3"/>
                </a:cxn>
                <a:cxn ang="0">
                  <a:pos x="T4" y="T5"/>
                </a:cxn>
                <a:cxn ang="0">
                  <a:pos x="T6" y="T7"/>
                </a:cxn>
                <a:cxn ang="0">
                  <a:pos x="T8" y="T9"/>
                </a:cxn>
                <a:cxn ang="0">
                  <a:pos x="T10" y="T11"/>
                </a:cxn>
              </a:cxnLst>
              <a:rect l="0" t="0" r="r" b="b"/>
              <a:pathLst>
                <a:path w="33" h="20">
                  <a:moveTo>
                    <a:pt x="33" y="0"/>
                  </a:moveTo>
                  <a:lnTo>
                    <a:pt x="31" y="0"/>
                  </a:lnTo>
                  <a:lnTo>
                    <a:pt x="0" y="4"/>
                  </a:lnTo>
                  <a:lnTo>
                    <a:pt x="0" y="14"/>
                  </a:lnTo>
                  <a:lnTo>
                    <a:pt x="31" y="9"/>
                  </a:lnTo>
                  <a:lnTo>
                    <a:pt x="33"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82" name="Freeform 481"/>
            <p:cNvSpPr>
              <a:spLocks/>
            </p:cNvSpPr>
            <p:nvPr/>
          </p:nvSpPr>
          <p:spPr bwMode="auto">
            <a:xfrm>
              <a:off x="1320" y="1397"/>
              <a:ext cx="20" cy="20"/>
            </a:xfrm>
            <a:custGeom>
              <a:avLst/>
              <a:gdLst>
                <a:gd name="T0" fmla="*/ 4 w 20"/>
                <a:gd name="T1" fmla="*/ 0 h 20"/>
                <a:gd name="T2" fmla="*/ 0 w 20"/>
                <a:gd name="T3" fmla="*/ 9 h 20"/>
                <a:gd name="T4" fmla="*/ 12 w 20"/>
                <a:gd name="T5" fmla="*/ 14 h 20"/>
                <a:gd name="T6" fmla="*/ 19 w 20"/>
                <a:gd name="T7" fmla="*/ 7 h 20"/>
                <a:gd name="T8" fmla="*/ 16 w 20"/>
                <a:gd name="T9" fmla="*/ 4 h 20"/>
                <a:gd name="T10" fmla="*/ 4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4" y="0"/>
                  </a:moveTo>
                  <a:lnTo>
                    <a:pt x="0" y="9"/>
                  </a:lnTo>
                  <a:lnTo>
                    <a:pt x="12" y="14"/>
                  </a:lnTo>
                  <a:lnTo>
                    <a:pt x="19" y="7"/>
                  </a:lnTo>
                  <a:lnTo>
                    <a:pt x="16" y="4"/>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83" name="Freeform 482"/>
            <p:cNvSpPr>
              <a:spLocks/>
            </p:cNvSpPr>
            <p:nvPr/>
          </p:nvSpPr>
          <p:spPr bwMode="auto">
            <a:xfrm>
              <a:off x="1329" y="1405"/>
              <a:ext cx="20" cy="20"/>
            </a:xfrm>
            <a:custGeom>
              <a:avLst/>
              <a:gdLst>
                <a:gd name="T0" fmla="*/ 9 w 20"/>
                <a:gd name="T1" fmla="*/ 0 h 20"/>
                <a:gd name="T2" fmla="*/ 0 w 20"/>
                <a:gd name="T3" fmla="*/ 4 h 20"/>
                <a:gd name="T4" fmla="*/ 7 w 20"/>
                <a:gd name="T5" fmla="*/ 14 h 20"/>
                <a:gd name="T6" fmla="*/ 16 w 20"/>
                <a:gd name="T7" fmla="*/ 12 h 20"/>
                <a:gd name="T8" fmla="*/ 16 w 20"/>
                <a:gd name="T9" fmla="*/ 9 h 20"/>
                <a:gd name="T10" fmla="*/ 9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9" y="0"/>
                  </a:moveTo>
                  <a:lnTo>
                    <a:pt x="0" y="4"/>
                  </a:lnTo>
                  <a:lnTo>
                    <a:pt x="7" y="14"/>
                  </a:lnTo>
                  <a:lnTo>
                    <a:pt x="16" y="12"/>
                  </a:lnTo>
                  <a:lnTo>
                    <a:pt x="16" y="9"/>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84" name="Freeform 483"/>
            <p:cNvSpPr>
              <a:spLocks/>
            </p:cNvSpPr>
            <p:nvPr/>
          </p:nvSpPr>
          <p:spPr bwMode="auto">
            <a:xfrm>
              <a:off x="3074" y="1402"/>
              <a:ext cx="70" cy="31"/>
            </a:xfrm>
            <a:custGeom>
              <a:avLst/>
              <a:gdLst>
                <a:gd name="T0" fmla="*/ 50 w 70"/>
                <a:gd name="T1" fmla="*/ 0 h 31"/>
                <a:gd name="T2" fmla="*/ 19 w 70"/>
                <a:gd name="T3" fmla="*/ 4 h 31"/>
                <a:gd name="T4" fmla="*/ 2 w 70"/>
                <a:gd name="T5" fmla="*/ 16 h 31"/>
                <a:gd name="T6" fmla="*/ 0 w 70"/>
                <a:gd name="T7" fmla="*/ 26 h 31"/>
                <a:gd name="T8" fmla="*/ 9 w 70"/>
                <a:gd name="T9" fmla="*/ 31 h 31"/>
                <a:gd name="T10" fmla="*/ 64 w 70"/>
                <a:gd name="T11" fmla="*/ 28 h 31"/>
                <a:gd name="T12" fmla="*/ 69 w 70"/>
                <a:gd name="T13" fmla="*/ 21 h 31"/>
                <a:gd name="T14" fmla="*/ 69 w 70"/>
                <a:gd name="T15" fmla="*/ 14 h 31"/>
                <a:gd name="T16" fmla="*/ 62 w 70"/>
                <a:gd name="T17" fmla="*/ 4 h 31"/>
                <a:gd name="T18" fmla="*/ 50 w 70"/>
                <a:gd name="T19" fmla="*/ 0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31">
                  <a:moveTo>
                    <a:pt x="50" y="0"/>
                  </a:moveTo>
                  <a:lnTo>
                    <a:pt x="19" y="4"/>
                  </a:lnTo>
                  <a:lnTo>
                    <a:pt x="2" y="16"/>
                  </a:lnTo>
                  <a:lnTo>
                    <a:pt x="0" y="26"/>
                  </a:lnTo>
                  <a:lnTo>
                    <a:pt x="9" y="31"/>
                  </a:lnTo>
                  <a:lnTo>
                    <a:pt x="64" y="28"/>
                  </a:lnTo>
                  <a:lnTo>
                    <a:pt x="69" y="21"/>
                  </a:lnTo>
                  <a:lnTo>
                    <a:pt x="69" y="14"/>
                  </a:lnTo>
                  <a:lnTo>
                    <a:pt x="62" y="4"/>
                  </a:lnTo>
                  <a:lnTo>
                    <a:pt x="50" y="0"/>
                  </a:lnTo>
                </a:path>
              </a:pathLst>
            </a:custGeom>
            <a:solidFill>
              <a:srgbClr val="545454"/>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85" name="Freeform 484"/>
            <p:cNvSpPr>
              <a:spLocks/>
            </p:cNvSpPr>
            <p:nvPr/>
          </p:nvSpPr>
          <p:spPr bwMode="auto">
            <a:xfrm>
              <a:off x="3139" y="1416"/>
              <a:ext cx="20" cy="20"/>
            </a:xfrm>
            <a:custGeom>
              <a:avLst/>
              <a:gdLst>
                <a:gd name="T0" fmla="*/ 9 w 20"/>
                <a:gd name="T1" fmla="*/ 0 h 20"/>
                <a:gd name="T2" fmla="*/ 0 w 20"/>
                <a:gd name="T3" fmla="*/ 0 h 20"/>
                <a:gd name="T4" fmla="*/ 0 w 20"/>
                <a:gd name="T5" fmla="*/ 7 h 20"/>
                <a:gd name="T6" fmla="*/ 9 w 20"/>
                <a:gd name="T7" fmla="*/ 9 h 20"/>
                <a:gd name="T8" fmla="*/ 9 w 20"/>
                <a:gd name="T9" fmla="*/ 0 h 20"/>
              </a:gdLst>
              <a:ahLst/>
              <a:cxnLst>
                <a:cxn ang="0">
                  <a:pos x="T0" y="T1"/>
                </a:cxn>
                <a:cxn ang="0">
                  <a:pos x="T2" y="T3"/>
                </a:cxn>
                <a:cxn ang="0">
                  <a:pos x="T4" y="T5"/>
                </a:cxn>
                <a:cxn ang="0">
                  <a:pos x="T6" y="T7"/>
                </a:cxn>
                <a:cxn ang="0">
                  <a:pos x="T8" y="T9"/>
                </a:cxn>
              </a:cxnLst>
              <a:rect l="0" t="0" r="r" b="b"/>
              <a:pathLst>
                <a:path w="20" h="20">
                  <a:moveTo>
                    <a:pt x="9" y="0"/>
                  </a:moveTo>
                  <a:lnTo>
                    <a:pt x="0" y="0"/>
                  </a:lnTo>
                  <a:lnTo>
                    <a:pt x="0" y="7"/>
                  </a:lnTo>
                  <a:lnTo>
                    <a:pt x="9" y="9"/>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86" name="Freeform 485"/>
            <p:cNvSpPr>
              <a:spLocks/>
            </p:cNvSpPr>
            <p:nvPr/>
          </p:nvSpPr>
          <p:spPr bwMode="auto">
            <a:xfrm>
              <a:off x="3134" y="1421"/>
              <a:ext cx="20" cy="20"/>
            </a:xfrm>
            <a:custGeom>
              <a:avLst/>
              <a:gdLst>
                <a:gd name="T0" fmla="*/ 4 w 20"/>
                <a:gd name="T1" fmla="*/ 0 h 20"/>
                <a:gd name="T2" fmla="*/ 0 w 20"/>
                <a:gd name="T3" fmla="*/ 7 h 20"/>
                <a:gd name="T4" fmla="*/ 4 w 20"/>
                <a:gd name="T5" fmla="*/ 14 h 20"/>
                <a:gd name="T6" fmla="*/ 7 w 20"/>
                <a:gd name="T7" fmla="*/ 14 h 20"/>
                <a:gd name="T8" fmla="*/ 14 w 20"/>
                <a:gd name="T9" fmla="*/ 4 h 20"/>
                <a:gd name="T10" fmla="*/ 4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4" y="0"/>
                  </a:moveTo>
                  <a:lnTo>
                    <a:pt x="0" y="7"/>
                  </a:lnTo>
                  <a:lnTo>
                    <a:pt x="4" y="14"/>
                  </a:lnTo>
                  <a:lnTo>
                    <a:pt x="7" y="14"/>
                  </a:lnTo>
                  <a:lnTo>
                    <a:pt x="14" y="4"/>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87" name="Freeform 486"/>
            <p:cNvSpPr>
              <a:spLocks/>
            </p:cNvSpPr>
            <p:nvPr/>
          </p:nvSpPr>
          <p:spPr bwMode="auto">
            <a:xfrm>
              <a:off x="3081" y="1426"/>
              <a:ext cx="58" cy="20"/>
            </a:xfrm>
            <a:custGeom>
              <a:avLst/>
              <a:gdLst>
                <a:gd name="T0" fmla="*/ 57 w 58"/>
                <a:gd name="T1" fmla="*/ 0 h 20"/>
                <a:gd name="T2" fmla="*/ 2 w 58"/>
                <a:gd name="T3" fmla="*/ 2 h 20"/>
                <a:gd name="T4" fmla="*/ 0 w 58"/>
                <a:gd name="T5" fmla="*/ 11 h 20"/>
                <a:gd name="T6" fmla="*/ 2 w 58"/>
                <a:gd name="T7" fmla="*/ 11 h 20"/>
                <a:gd name="T8" fmla="*/ 57 w 58"/>
                <a:gd name="T9" fmla="*/ 9 h 20"/>
                <a:gd name="T10" fmla="*/ 57 w 58"/>
                <a:gd name="T11" fmla="*/ 0 h 20"/>
              </a:gdLst>
              <a:ahLst/>
              <a:cxnLst>
                <a:cxn ang="0">
                  <a:pos x="T0" y="T1"/>
                </a:cxn>
                <a:cxn ang="0">
                  <a:pos x="T2" y="T3"/>
                </a:cxn>
                <a:cxn ang="0">
                  <a:pos x="T4" y="T5"/>
                </a:cxn>
                <a:cxn ang="0">
                  <a:pos x="T6" y="T7"/>
                </a:cxn>
                <a:cxn ang="0">
                  <a:pos x="T8" y="T9"/>
                </a:cxn>
                <a:cxn ang="0">
                  <a:pos x="T10" y="T11"/>
                </a:cxn>
              </a:cxnLst>
              <a:rect l="0" t="0" r="r" b="b"/>
              <a:pathLst>
                <a:path w="58" h="20">
                  <a:moveTo>
                    <a:pt x="57" y="0"/>
                  </a:moveTo>
                  <a:lnTo>
                    <a:pt x="2" y="2"/>
                  </a:lnTo>
                  <a:lnTo>
                    <a:pt x="0" y="11"/>
                  </a:lnTo>
                  <a:lnTo>
                    <a:pt x="2" y="11"/>
                  </a:lnTo>
                  <a:lnTo>
                    <a:pt x="57" y="9"/>
                  </a:lnTo>
                  <a:lnTo>
                    <a:pt x="5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88" name="Freeform 487"/>
            <p:cNvSpPr>
              <a:spLocks/>
            </p:cNvSpPr>
            <p:nvPr/>
          </p:nvSpPr>
          <p:spPr bwMode="auto">
            <a:xfrm>
              <a:off x="3069" y="1424"/>
              <a:ext cx="20" cy="20"/>
            </a:xfrm>
            <a:custGeom>
              <a:avLst/>
              <a:gdLst>
                <a:gd name="T0" fmla="*/ 7 w 20"/>
                <a:gd name="T1" fmla="*/ 0 h 20"/>
                <a:gd name="T2" fmla="*/ 0 w 20"/>
                <a:gd name="T3" fmla="*/ 4 h 20"/>
                <a:gd name="T4" fmla="*/ 0 w 20"/>
                <a:gd name="T5" fmla="*/ 7 h 20"/>
                <a:gd name="T6" fmla="*/ 11 w 20"/>
                <a:gd name="T7" fmla="*/ 14 h 20"/>
                <a:gd name="T8" fmla="*/ 16 w 20"/>
                <a:gd name="T9" fmla="*/ 4 h 20"/>
                <a:gd name="T10" fmla="*/ 7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7" y="0"/>
                  </a:moveTo>
                  <a:lnTo>
                    <a:pt x="0" y="4"/>
                  </a:lnTo>
                  <a:lnTo>
                    <a:pt x="0" y="7"/>
                  </a:lnTo>
                  <a:lnTo>
                    <a:pt x="11" y="14"/>
                  </a:lnTo>
                  <a:lnTo>
                    <a:pt x="16" y="4"/>
                  </a:lnTo>
                  <a:lnTo>
                    <a:pt x="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89" name="Freeform 488"/>
            <p:cNvSpPr>
              <a:spLocks/>
            </p:cNvSpPr>
            <p:nvPr/>
          </p:nvSpPr>
          <p:spPr bwMode="auto">
            <a:xfrm>
              <a:off x="3069" y="1414"/>
              <a:ext cx="20" cy="20"/>
            </a:xfrm>
            <a:custGeom>
              <a:avLst/>
              <a:gdLst>
                <a:gd name="T0" fmla="*/ 4 w 20"/>
                <a:gd name="T1" fmla="*/ 0 h 20"/>
                <a:gd name="T2" fmla="*/ 2 w 20"/>
                <a:gd name="T3" fmla="*/ 2 h 20"/>
                <a:gd name="T4" fmla="*/ 0 w 20"/>
                <a:gd name="T5" fmla="*/ 14 h 20"/>
                <a:gd name="T6" fmla="*/ 9 w 20"/>
                <a:gd name="T7" fmla="*/ 14 h 20"/>
                <a:gd name="T8" fmla="*/ 11 w 20"/>
                <a:gd name="T9" fmla="*/ 4 h 20"/>
                <a:gd name="T10" fmla="*/ 4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4" y="0"/>
                  </a:moveTo>
                  <a:lnTo>
                    <a:pt x="2" y="2"/>
                  </a:lnTo>
                  <a:lnTo>
                    <a:pt x="0" y="14"/>
                  </a:lnTo>
                  <a:lnTo>
                    <a:pt x="9" y="14"/>
                  </a:lnTo>
                  <a:lnTo>
                    <a:pt x="11" y="4"/>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90" name="Freeform 489"/>
            <p:cNvSpPr>
              <a:spLocks/>
            </p:cNvSpPr>
            <p:nvPr/>
          </p:nvSpPr>
          <p:spPr bwMode="auto">
            <a:xfrm>
              <a:off x="3074" y="1402"/>
              <a:ext cx="22" cy="22"/>
            </a:xfrm>
            <a:custGeom>
              <a:avLst/>
              <a:gdLst>
                <a:gd name="T0" fmla="*/ 19 w 22"/>
                <a:gd name="T1" fmla="*/ 0 h 22"/>
                <a:gd name="T2" fmla="*/ 16 w 22"/>
                <a:gd name="T3" fmla="*/ 0 h 22"/>
                <a:gd name="T4" fmla="*/ 0 w 22"/>
                <a:gd name="T5" fmla="*/ 12 h 22"/>
                <a:gd name="T6" fmla="*/ 4 w 22"/>
                <a:gd name="T7" fmla="*/ 21 h 22"/>
                <a:gd name="T8" fmla="*/ 21 w 22"/>
                <a:gd name="T9" fmla="*/ 9 h 22"/>
                <a:gd name="T10" fmla="*/ 19 w 22"/>
                <a:gd name="T11" fmla="*/ 0 h 22"/>
              </a:gdLst>
              <a:ahLst/>
              <a:cxnLst>
                <a:cxn ang="0">
                  <a:pos x="T0" y="T1"/>
                </a:cxn>
                <a:cxn ang="0">
                  <a:pos x="T2" y="T3"/>
                </a:cxn>
                <a:cxn ang="0">
                  <a:pos x="T4" y="T5"/>
                </a:cxn>
                <a:cxn ang="0">
                  <a:pos x="T6" y="T7"/>
                </a:cxn>
                <a:cxn ang="0">
                  <a:pos x="T8" y="T9"/>
                </a:cxn>
                <a:cxn ang="0">
                  <a:pos x="T10" y="T11"/>
                </a:cxn>
              </a:cxnLst>
              <a:rect l="0" t="0" r="r" b="b"/>
              <a:pathLst>
                <a:path w="22" h="22">
                  <a:moveTo>
                    <a:pt x="19" y="0"/>
                  </a:moveTo>
                  <a:lnTo>
                    <a:pt x="16" y="0"/>
                  </a:lnTo>
                  <a:lnTo>
                    <a:pt x="0" y="12"/>
                  </a:lnTo>
                  <a:lnTo>
                    <a:pt x="4" y="21"/>
                  </a:lnTo>
                  <a:lnTo>
                    <a:pt x="21" y="9"/>
                  </a:lnTo>
                  <a:lnTo>
                    <a:pt x="1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91" name="Freeform 490"/>
            <p:cNvSpPr>
              <a:spLocks/>
            </p:cNvSpPr>
            <p:nvPr/>
          </p:nvSpPr>
          <p:spPr bwMode="auto">
            <a:xfrm>
              <a:off x="3093" y="1397"/>
              <a:ext cx="34" cy="20"/>
            </a:xfrm>
            <a:custGeom>
              <a:avLst/>
              <a:gdLst>
                <a:gd name="T0" fmla="*/ 33 w 34"/>
                <a:gd name="T1" fmla="*/ 0 h 20"/>
                <a:gd name="T2" fmla="*/ 31 w 34"/>
                <a:gd name="T3" fmla="*/ 0 h 20"/>
                <a:gd name="T4" fmla="*/ 0 w 34"/>
                <a:gd name="T5" fmla="*/ 4 h 20"/>
                <a:gd name="T6" fmla="*/ 0 w 34"/>
                <a:gd name="T7" fmla="*/ 14 h 20"/>
                <a:gd name="T8" fmla="*/ 31 w 34"/>
                <a:gd name="T9" fmla="*/ 9 h 20"/>
                <a:gd name="T10" fmla="*/ 33 w 34"/>
                <a:gd name="T11" fmla="*/ 0 h 20"/>
              </a:gdLst>
              <a:ahLst/>
              <a:cxnLst>
                <a:cxn ang="0">
                  <a:pos x="T0" y="T1"/>
                </a:cxn>
                <a:cxn ang="0">
                  <a:pos x="T2" y="T3"/>
                </a:cxn>
                <a:cxn ang="0">
                  <a:pos x="T4" y="T5"/>
                </a:cxn>
                <a:cxn ang="0">
                  <a:pos x="T6" y="T7"/>
                </a:cxn>
                <a:cxn ang="0">
                  <a:pos x="T8" y="T9"/>
                </a:cxn>
                <a:cxn ang="0">
                  <a:pos x="T10" y="T11"/>
                </a:cxn>
              </a:cxnLst>
              <a:rect l="0" t="0" r="r" b="b"/>
              <a:pathLst>
                <a:path w="34" h="20">
                  <a:moveTo>
                    <a:pt x="33" y="0"/>
                  </a:moveTo>
                  <a:lnTo>
                    <a:pt x="31" y="0"/>
                  </a:lnTo>
                  <a:lnTo>
                    <a:pt x="0" y="4"/>
                  </a:lnTo>
                  <a:lnTo>
                    <a:pt x="0" y="14"/>
                  </a:lnTo>
                  <a:lnTo>
                    <a:pt x="31" y="9"/>
                  </a:lnTo>
                  <a:lnTo>
                    <a:pt x="33"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92" name="Freeform 491"/>
            <p:cNvSpPr>
              <a:spLocks/>
            </p:cNvSpPr>
            <p:nvPr/>
          </p:nvSpPr>
          <p:spPr bwMode="auto">
            <a:xfrm>
              <a:off x="3122" y="1397"/>
              <a:ext cx="20" cy="20"/>
            </a:xfrm>
            <a:custGeom>
              <a:avLst/>
              <a:gdLst>
                <a:gd name="T0" fmla="*/ 4 w 20"/>
                <a:gd name="T1" fmla="*/ 0 h 20"/>
                <a:gd name="T2" fmla="*/ 0 w 20"/>
                <a:gd name="T3" fmla="*/ 9 h 20"/>
                <a:gd name="T4" fmla="*/ 12 w 20"/>
                <a:gd name="T5" fmla="*/ 14 h 20"/>
                <a:gd name="T6" fmla="*/ 19 w 20"/>
                <a:gd name="T7" fmla="*/ 7 h 20"/>
                <a:gd name="T8" fmla="*/ 16 w 20"/>
                <a:gd name="T9" fmla="*/ 4 h 20"/>
                <a:gd name="T10" fmla="*/ 4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4" y="0"/>
                  </a:moveTo>
                  <a:lnTo>
                    <a:pt x="0" y="9"/>
                  </a:lnTo>
                  <a:lnTo>
                    <a:pt x="12" y="14"/>
                  </a:lnTo>
                  <a:lnTo>
                    <a:pt x="19" y="7"/>
                  </a:lnTo>
                  <a:lnTo>
                    <a:pt x="16" y="4"/>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93" name="Freeform 492"/>
            <p:cNvSpPr>
              <a:spLocks/>
            </p:cNvSpPr>
            <p:nvPr/>
          </p:nvSpPr>
          <p:spPr bwMode="auto">
            <a:xfrm>
              <a:off x="3132" y="1405"/>
              <a:ext cx="20" cy="20"/>
            </a:xfrm>
            <a:custGeom>
              <a:avLst/>
              <a:gdLst>
                <a:gd name="T0" fmla="*/ 9 w 20"/>
                <a:gd name="T1" fmla="*/ 0 h 20"/>
                <a:gd name="T2" fmla="*/ 0 w 20"/>
                <a:gd name="T3" fmla="*/ 4 h 20"/>
                <a:gd name="T4" fmla="*/ 7 w 20"/>
                <a:gd name="T5" fmla="*/ 14 h 20"/>
                <a:gd name="T6" fmla="*/ 16 w 20"/>
                <a:gd name="T7" fmla="*/ 12 h 20"/>
                <a:gd name="T8" fmla="*/ 16 w 20"/>
                <a:gd name="T9" fmla="*/ 9 h 20"/>
                <a:gd name="T10" fmla="*/ 9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9" y="0"/>
                  </a:moveTo>
                  <a:lnTo>
                    <a:pt x="0" y="4"/>
                  </a:lnTo>
                  <a:lnTo>
                    <a:pt x="7" y="14"/>
                  </a:lnTo>
                  <a:lnTo>
                    <a:pt x="16" y="12"/>
                  </a:lnTo>
                  <a:lnTo>
                    <a:pt x="16" y="9"/>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94" name="Freeform 493"/>
            <p:cNvSpPr>
              <a:spLocks/>
            </p:cNvSpPr>
            <p:nvPr/>
          </p:nvSpPr>
          <p:spPr bwMode="auto">
            <a:xfrm>
              <a:off x="4860" y="1402"/>
              <a:ext cx="69" cy="31"/>
            </a:xfrm>
            <a:custGeom>
              <a:avLst/>
              <a:gdLst>
                <a:gd name="T0" fmla="*/ 48 w 69"/>
                <a:gd name="T1" fmla="*/ 0 h 31"/>
                <a:gd name="T2" fmla="*/ 19 w 69"/>
                <a:gd name="T3" fmla="*/ 4 h 31"/>
                <a:gd name="T4" fmla="*/ 4 w 69"/>
                <a:gd name="T5" fmla="*/ 16 h 31"/>
                <a:gd name="T6" fmla="*/ 0 w 69"/>
                <a:gd name="T7" fmla="*/ 26 h 31"/>
                <a:gd name="T8" fmla="*/ 9 w 69"/>
                <a:gd name="T9" fmla="*/ 31 h 31"/>
                <a:gd name="T10" fmla="*/ 62 w 69"/>
                <a:gd name="T11" fmla="*/ 28 h 31"/>
                <a:gd name="T12" fmla="*/ 69 w 69"/>
                <a:gd name="T13" fmla="*/ 21 h 31"/>
                <a:gd name="T14" fmla="*/ 69 w 69"/>
                <a:gd name="T15" fmla="*/ 14 h 31"/>
                <a:gd name="T16" fmla="*/ 60 w 69"/>
                <a:gd name="T17" fmla="*/ 4 h 31"/>
                <a:gd name="T18" fmla="*/ 48 w 69"/>
                <a:gd name="T19" fmla="*/ 0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9" h="31">
                  <a:moveTo>
                    <a:pt x="48" y="0"/>
                  </a:moveTo>
                  <a:lnTo>
                    <a:pt x="19" y="4"/>
                  </a:lnTo>
                  <a:lnTo>
                    <a:pt x="4" y="16"/>
                  </a:lnTo>
                  <a:lnTo>
                    <a:pt x="0" y="26"/>
                  </a:lnTo>
                  <a:lnTo>
                    <a:pt x="9" y="31"/>
                  </a:lnTo>
                  <a:lnTo>
                    <a:pt x="62" y="28"/>
                  </a:lnTo>
                  <a:lnTo>
                    <a:pt x="69" y="21"/>
                  </a:lnTo>
                  <a:lnTo>
                    <a:pt x="69" y="14"/>
                  </a:lnTo>
                  <a:lnTo>
                    <a:pt x="60" y="4"/>
                  </a:lnTo>
                  <a:lnTo>
                    <a:pt x="48" y="0"/>
                  </a:lnTo>
                </a:path>
              </a:pathLst>
            </a:custGeom>
            <a:solidFill>
              <a:srgbClr val="545454"/>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95" name="Freeform 494"/>
            <p:cNvSpPr>
              <a:spLocks/>
            </p:cNvSpPr>
            <p:nvPr/>
          </p:nvSpPr>
          <p:spPr bwMode="auto">
            <a:xfrm>
              <a:off x="4924" y="1416"/>
              <a:ext cx="20" cy="20"/>
            </a:xfrm>
            <a:custGeom>
              <a:avLst/>
              <a:gdLst>
                <a:gd name="T0" fmla="*/ 9 w 20"/>
                <a:gd name="T1" fmla="*/ 0 h 20"/>
                <a:gd name="T2" fmla="*/ 0 w 20"/>
                <a:gd name="T3" fmla="*/ 0 h 20"/>
                <a:gd name="T4" fmla="*/ 0 w 20"/>
                <a:gd name="T5" fmla="*/ 7 h 20"/>
                <a:gd name="T6" fmla="*/ 7 w 20"/>
                <a:gd name="T7" fmla="*/ 9 h 20"/>
                <a:gd name="T8" fmla="*/ 9 w 20"/>
                <a:gd name="T9" fmla="*/ 9 h 20"/>
                <a:gd name="T10" fmla="*/ 9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9" y="0"/>
                  </a:moveTo>
                  <a:lnTo>
                    <a:pt x="0" y="0"/>
                  </a:lnTo>
                  <a:lnTo>
                    <a:pt x="0" y="7"/>
                  </a:lnTo>
                  <a:lnTo>
                    <a:pt x="7" y="9"/>
                  </a:lnTo>
                  <a:lnTo>
                    <a:pt x="9" y="9"/>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96" name="Freeform 495"/>
            <p:cNvSpPr>
              <a:spLocks/>
            </p:cNvSpPr>
            <p:nvPr/>
          </p:nvSpPr>
          <p:spPr bwMode="auto">
            <a:xfrm>
              <a:off x="4920" y="1421"/>
              <a:ext cx="20" cy="20"/>
            </a:xfrm>
            <a:custGeom>
              <a:avLst/>
              <a:gdLst>
                <a:gd name="T0" fmla="*/ 7 w 20"/>
                <a:gd name="T1" fmla="*/ 0 h 20"/>
                <a:gd name="T2" fmla="*/ 0 w 20"/>
                <a:gd name="T3" fmla="*/ 7 h 20"/>
                <a:gd name="T4" fmla="*/ 2 w 20"/>
                <a:gd name="T5" fmla="*/ 14 h 20"/>
                <a:gd name="T6" fmla="*/ 4 w 20"/>
                <a:gd name="T7" fmla="*/ 14 h 20"/>
                <a:gd name="T8" fmla="*/ 12 w 20"/>
                <a:gd name="T9" fmla="*/ 4 h 20"/>
                <a:gd name="T10" fmla="*/ 7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7" y="0"/>
                  </a:moveTo>
                  <a:lnTo>
                    <a:pt x="0" y="7"/>
                  </a:lnTo>
                  <a:lnTo>
                    <a:pt x="2" y="14"/>
                  </a:lnTo>
                  <a:lnTo>
                    <a:pt x="4" y="14"/>
                  </a:lnTo>
                  <a:lnTo>
                    <a:pt x="12" y="4"/>
                  </a:lnTo>
                  <a:lnTo>
                    <a:pt x="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97" name="Freeform 496"/>
            <p:cNvSpPr>
              <a:spLocks/>
            </p:cNvSpPr>
            <p:nvPr/>
          </p:nvSpPr>
          <p:spPr bwMode="auto">
            <a:xfrm>
              <a:off x="4867" y="1426"/>
              <a:ext cx="55" cy="20"/>
            </a:xfrm>
            <a:custGeom>
              <a:avLst/>
              <a:gdLst>
                <a:gd name="T0" fmla="*/ 55 w 55"/>
                <a:gd name="T1" fmla="*/ 0 h 20"/>
                <a:gd name="T2" fmla="*/ 2 w 55"/>
                <a:gd name="T3" fmla="*/ 2 h 20"/>
                <a:gd name="T4" fmla="*/ 0 w 55"/>
                <a:gd name="T5" fmla="*/ 11 h 20"/>
                <a:gd name="T6" fmla="*/ 2 w 55"/>
                <a:gd name="T7" fmla="*/ 11 h 20"/>
                <a:gd name="T8" fmla="*/ 55 w 55"/>
                <a:gd name="T9" fmla="*/ 9 h 20"/>
                <a:gd name="T10" fmla="*/ 55 w 55"/>
                <a:gd name="T11" fmla="*/ 0 h 20"/>
              </a:gdLst>
              <a:ahLst/>
              <a:cxnLst>
                <a:cxn ang="0">
                  <a:pos x="T0" y="T1"/>
                </a:cxn>
                <a:cxn ang="0">
                  <a:pos x="T2" y="T3"/>
                </a:cxn>
                <a:cxn ang="0">
                  <a:pos x="T4" y="T5"/>
                </a:cxn>
                <a:cxn ang="0">
                  <a:pos x="T6" y="T7"/>
                </a:cxn>
                <a:cxn ang="0">
                  <a:pos x="T8" y="T9"/>
                </a:cxn>
                <a:cxn ang="0">
                  <a:pos x="T10" y="T11"/>
                </a:cxn>
              </a:cxnLst>
              <a:rect l="0" t="0" r="r" b="b"/>
              <a:pathLst>
                <a:path w="55" h="20">
                  <a:moveTo>
                    <a:pt x="55" y="0"/>
                  </a:moveTo>
                  <a:lnTo>
                    <a:pt x="2" y="2"/>
                  </a:lnTo>
                  <a:lnTo>
                    <a:pt x="0" y="11"/>
                  </a:lnTo>
                  <a:lnTo>
                    <a:pt x="2" y="11"/>
                  </a:lnTo>
                  <a:lnTo>
                    <a:pt x="55" y="9"/>
                  </a:lnTo>
                  <a:lnTo>
                    <a:pt x="55"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98" name="Freeform 497"/>
            <p:cNvSpPr>
              <a:spLocks/>
            </p:cNvSpPr>
            <p:nvPr/>
          </p:nvSpPr>
          <p:spPr bwMode="auto">
            <a:xfrm>
              <a:off x="4852" y="1424"/>
              <a:ext cx="20" cy="20"/>
            </a:xfrm>
            <a:custGeom>
              <a:avLst/>
              <a:gdLst>
                <a:gd name="T0" fmla="*/ 9 w 20"/>
                <a:gd name="T1" fmla="*/ 0 h 20"/>
                <a:gd name="T2" fmla="*/ 2 w 20"/>
                <a:gd name="T3" fmla="*/ 2 h 20"/>
                <a:gd name="T4" fmla="*/ 0 w 20"/>
                <a:gd name="T5" fmla="*/ 7 h 20"/>
                <a:gd name="T6" fmla="*/ 14 w 20"/>
                <a:gd name="T7" fmla="*/ 14 h 20"/>
                <a:gd name="T8" fmla="*/ 19 w 20"/>
                <a:gd name="T9" fmla="*/ 4 h 20"/>
                <a:gd name="T10" fmla="*/ 9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9" y="0"/>
                  </a:moveTo>
                  <a:lnTo>
                    <a:pt x="2" y="2"/>
                  </a:lnTo>
                  <a:lnTo>
                    <a:pt x="0" y="7"/>
                  </a:lnTo>
                  <a:lnTo>
                    <a:pt x="14" y="14"/>
                  </a:lnTo>
                  <a:lnTo>
                    <a:pt x="19" y="4"/>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99" name="Freeform 498"/>
            <p:cNvSpPr>
              <a:spLocks/>
            </p:cNvSpPr>
            <p:nvPr/>
          </p:nvSpPr>
          <p:spPr bwMode="auto">
            <a:xfrm>
              <a:off x="4855" y="1414"/>
              <a:ext cx="20" cy="20"/>
            </a:xfrm>
            <a:custGeom>
              <a:avLst/>
              <a:gdLst>
                <a:gd name="T0" fmla="*/ 7 w 20"/>
                <a:gd name="T1" fmla="*/ 0 h 20"/>
                <a:gd name="T2" fmla="*/ 4 w 20"/>
                <a:gd name="T3" fmla="*/ 2 h 20"/>
                <a:gd name="T4" fmla="*/ 0 w 20"/>
                <a:gd name="T5" fmla="*/ 12 h 20"/>
                <a:gd name="T6" fmla="*/ 9 w 20"/>
                <a:gd name="T7" fmla="*/ 16 h 20"/>
                <a:gd name="T8" fmla="*/ 14 w 20"/>
                <a:gd name="T9" fmla="*/ 7 h 20"/>
                <a:gd name="T10" fmla="*/ 7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7" y="0"/>
                  </a:moveTo>
                  <a:lnTo>
                    <a:pt x="4" y="2"/>
                  </a:lnTo>
                  <a:lnTo>
                    <a:pt x="0" y="12"/>
                  </a:lnTo>
                  <a:lnTo>
                    <a:pt x="9" y="16"/>
                  </a:lnTo>
                  <a:lnTo>
                    <a:pt x="14" y="7"/>
                  </a:lnTo>
                  <a:lnTo>
                    <a:pt x="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500" name="Freeform 499"/>
            <p:cNvSpPr>
              <a:spLocks/>
            </p:cNvSpPr>
            <p:nvPr/>
          </p:nvSpPr>
          <p:spPr bwMode="auto">
            <a:xfrm>
              <a:off x="4862" y="1402"/>
              <a:ext cx="20" cy="22"/>
            </a:xfrm>
            <a:custGeom>
              <a:avLst/>
              <a:gdLst>
                <a:gd name="T0" fmla="*/ 16 w 20"/>
                <a:gd name="T1" fmla="*/ 0 h 22"/>
                <a:gd name="T2" fmla="*/ 14 w 20"/>
                <a:gd name="T3" fmla="*/ 0 h 22"/>
                <a:gd name="T4" fmla="*/ 0 w 20"/>
                <a:gd name="T5" fmla="*/ 12 h 22"/>
                <a:gd name="T6" fmla="*/ 4 w 20"/>
                <a:gd name="T7" fmla="*/ 21 h 22"/>
                <a:gd name="T8" fmla="*/ 19 w 20"/>
                <a:gd name="T9" fmla="*/ 9 h 22"/>
                <a:gd name="T10" fmla="*/ 16 w 20"/>
                <a:gd name="T11" fmla="*/ 0 h 22"/>
              </a:gdLst>
              <a:ahLst/>
              <a:cxnLst>
                <a:cxn ang="0">
                  <a:pos x="T0" y="T1"/>
                </a:cxn>
                <a:cxn ang="0">
                  <a:pos x="T2" y="T3"/>
                </a:cxn>
                <a:cxn ang="0">
                  <a:pos x="T4" y="T5"/>
                </a:cxn>
                <a:cxn ang="0">
                  <a:pos x="T6" y="T7"/>
                </a:cxn>
                <a:cxn ang="0">
                  <a:pos x="T8" y="T9"/>
                </a:cxn>
                <a:cxn ang="0">
                  <a:pos x="T10" y="T11"/>
                </a:cxn>
              </a:cxnLst>
              <a:rect l="0" t="0" r="r" b="b"/>
              <a:pathLst>
                <a:path w="20" h="22">
                  <a:moveTo>
                    <a:pt x="16" y="0"/>
                  </a:moveTo>
                  <a:lnTo>
                    <a:pt x="14" y="0"/>
                  </a:lnTo>
                  <a:lnTo>
                    <a:pt x="0" y="12"/>
                  </a:lnTo>
                  <a:lnTo>
                    <a:pt x="4" y="21"/>
                  </a:lnTo>
                  <a:lnTo>
                    <a:pt x="19" y="9"/>
                  </a:lnTo>
                  <a:lnTo>
                    <a:pt x="16"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501" name="Freeform 500"/>
            <p:cNvSpPr>
              <a:spLocks/>
            </p:cNvSpPr>
            <p:nvPr/>
          </p:nvSpPr>
          <p:spPr bwMode="auto">
            <a:xfrm>
              <a:off x="4879" y="1397"/>
              <a:ext cx="31" cy="20"/>
            </a:xfrm>
            <a:custGeom>
              <a:avLst/>
              <a:gdLst>
                <a:gd name="T0" fmla="*/ 31 w 31"/>
                <a:gd name="T1" fmla="*/ 0 h 20"/>
                <a:gd name="T2" fmla="*/ 28 w 31"/>
                <a:gd name="T3" fmla="*/ 0 h 20"/>
                <a:gd name="T4" fmla="*/ 0 w 31"/>
                <a:gd name="T5" fmla="*/ 4 h 20"/>
                <a:gd name="T6" fmla="*/ 0 w 31"/>
                <a:gd name="T7" fmla="*/ 14 h 20"/>
                <a:gd name="T8" fmla="*/ 28 w 31"/>
                <a:gd name="T9" fmla="*/ 9 h 20"/>
                <a:gd name="T10" fmla="*/ 31 w 31"/>
                <a:gd name="T11" fmla="*/ 0 h 20"/>
              </a:gdLst>
              <a:ahLst/>
              <a:cxnLst>
                <a:cxn ang="0">
                  <a:pos x="T0" y="T1"/>
                </a:cxn>
                <a:cxn ang="0">
                  <a:pos x="T2" y="T3"/>
                </a:cxn>
                <a:cxn ang="0">
                  <a:pos x="T4" y="T5"/>
                </a:cxn>
                <a:cxn ang="0">
                  <a:pos x="T6" y="T7"/>
                </a:cxn>
                <a:cxn ang="0">
                  <a:pos x="T8" y="T9"/>
                </a:cxn>
                <a:cxn ang="0">
                  <a:pos x="T10" y="T11"/>
                </a:cxn>
              </a:cxnLst>
              <a:rect l="0" t="0" r="r" b="b"/>
              <a:pathLst>
                <a:path w="31" h="20">
                  <a:moveTo>
                    <a:pt x="31" y="0"/>
                  </a:moveTo>
                  <a:lnTo>
                    <a:pt x="28" y="0"/>
                  </a:lnTo>
                  <a:lnTo>
                    <a:pt x="0" y="4"/>
                  </a:lnTo>
                  <a:lnTo>
                    <a:pt x="0" y="14"/>
                  </a:lnTo>
                  <a:lnTo>
                    <a:pt x="28" y="9"/>
                  </a:lnTo>
                  <a:lnTo>
                    <a:pt x="31"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502" name="Freeform 501"/>
            <p:cNvSpPr>
              <a:spLocks/>
            </p:cNvSpPr>
            <p:nvPr/>
          </p:nvSpPr>
          <p:spPr bwMode="auto">
            <a:xfrm>
              <a:off x="4905" y="1397"/>
              <a:ext cx="20" cy="20"/>
            </a:xfrm>
            <a:custGeom>
              <a:avLst/>
              <a:gdLst>
                <a:gd name="T0" fmla="*/ 4 w 20"/>
                <a:gd name="T1" fmla="*/ 0 h 20"/>
                <a:gd name="T2" fmla="*/ 0 w 20"/>
                <a:gd name="T3" fmla="*/ 9 h 20"/>
                <a:gd name="T4" fmla="*/ 11 w 20"/>
                <a:gd name="T5" fmla="*/ 14 h 20"/>
                <a:gd name="T6" fmla="*/ 16 w 20"/>
                <a:gd name="T7" fmla="*/ 7 h 20"/>
                <a:gd name="T8" fmla="*/ 16 w 20"/>
                <a:gd name="T9" fmla="*/ 4 h 20"/>
                <a:gd name="T10" fmla="*/ 4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4" y="0"/>
                  </a:moveTo>
                  <a:lnTo>
                    <a:pt x="0" y="9"/>
                  </a:lnTo>
                  <a:lnTo>
                    <a:pt x="11" y="14"/>
                  </a:lnTo>
                  <a:lnTo>
                    <a:pt x="16" y="7"/>
                  </a:lnTo>
                  <a:lnTo>
                    <a:pt x="16" y="4"/>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503" name="Freeform 502"/>
            <p:cNvSpPr>
              <a:spLocks/>
            </p:cNvSpPr>
            <p:nvPr/>
          </p:nvSpPr>
          <p:spPr bwMode="auto">
            <a:xfrm>
              <a:off x="4917" y="1405"/>
              <a:ext cx="20" cy="20"/>
            </a:xfrm>
            <a:custGeom>
              <a:avLst/>
              <a:gdLst>
                <a:gd name="T0" fmla="*/ 4 w 20"/>
                <a:gd name="T1" fmla="*/ 0 h 20"/>
                <a:gd name="T2" fmla="*/ 0 w 20"/>
                <a:gd name="T3" fmla="*/ 4 h 20"/>
                <a:gd name="T4" fmla="*/ 12 w 20"/>
                <a:gd name="T5" fmla="*/ 19 h 20"/>
                <a:gd name="T6" fmla="*/ 19 w 20"/>
                <a:gd name="T7" fmla="*/ 12 h 20"/>
                <a:gd name="T8" fmla="*/ 4 w 20"/>
                <a:gd name="T9" fmla="*/ 0 h 20"/>
              </a:gdLst>
              <a:ahLst/>
              <a:cxnLst>
                <a:cxn ang="0">
                  <a:pos x="T0" y="T1"/>
                </a:cxn>
                <a:cxn ang="0">
                  <a:pos x="T2" y="T3"/>
                </a:cxn>
                <a:cxn ang="0">
                  <a:pos x="T4" y="T5"/>
                </a:cxn>
                <a:cxn ang="0">
                  <a:pos x="T6" y="T7"/>
                </a:cxn>
                <a:cxn ang="0">
                  <a:pos x="T8" y="T9"/>
                </a:cxn>
              </a:cxnLst>
              <a:rect l="0" t="0" r="r" b="b"/>
              <a:pathLst>
                <a:path w="20" h="20">
                  <a:moveTo>
                    <a:pt x="4" y="0"/>
                  </a:moveTo>
                  <a:lnTo>
                    <a:pt x="0" y="4"/>
                  </a:lnTo>
                  <a:lnTo>
                    <a:pt x="12" y="19"/>
                  </a:lnTo>
                  <a:lnTo>
                    <a:pt x="19" y="12"/>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504" name="Freeform 503"/>
            <p:cNvSpPr>
              <a:spLocks/>
            </p:cNvSpPr>
            <p:nvPr/>
          </p:nvSpPr>
          <p:spPr bwMode="auto">
            <a:xfrm>
              <a:off x="1680" y="1301"/>
              <a:ext cx="45" cy="55"/>
            </a:xfrm>
            <a:custGeom>
              <a:avLst/>
              <a:gdLst>
                <a:gd name="T0" fmla="*/ 31 w 45"/>
                <a:gd name="T1" fmla="*/ 0 h 55"/>
                <a:gd name="T2" fmla="*/ 16 w 45"/>
                <a:gd name="T3" fmla="*/ 2 h 55"/>
                <a:gd name="T4" fmla="*/ 4 w 45"/>
                <a:gd name="T5" fmla="*/ 9 h 55"/>
                <a:gd name="T6" fmla="*/ 0 w 45"/>
                <a:gd name="T7" fmla="*/ 33 h 55"/>
                <a:gd name="T8" fmla="*/ 4 w 45"/>
                <a:gd name="T9" fmla="*/ 50 h 55"/>
                <a:gd name="T10" fmla="*/ 14 w 45"/>
                <a:gd name="T11" fmla="*/ 55 h 55"/>
                <a:gd name="T12" fmla="*/ 21 w 45"/>
                <a:gd name="T13" fmla="*/ 50 h 55"/>
                <a:gd name="T14" fmla="*/ 36 w 45"/>
                <a:gd name="T15" fmla="*/ 33 h 55"/>
                <a:gd name="T16" fmla="*/ 45 w 45"/>
                <a:gd name="T17" fmla="*/ 12 h 55"/>
                <a:gd name="T18" fmla="*/ 31 w 45"/>
                <a:gd name="T19" fmla="*/ 0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5" h="55">
                  <a:moveTo>
                    <a:pt x="31" y="0"/>
                  </a:moveTo>
                  <a:lnTo>
                    <a:pt x="16" y="2"/>
                  </a:lnTo>
                  <a:lnTo>
                    <a:pt x="4" y="9"/>
                  </a:lnTo>
                  <a:lnTo>
                    <a:pt x="0" y="33"/>
                  </a:lnTo>
                  <a:lnTo>
                    <a:pt x="4" y="50"/>
                  </a:lnTo>
                  <a:lnTo>
                    <a:pt x="14" y="55"/>
                  </a:lnTo>
                  <a:lnTo>
                    <a:pt x="21" y="50"/>
                  </a:lnTo>
                  <a:lnTo>
                    <a:pt x="36" y="33"/>
                  </a:lnTo>
                  <a:lnTo>
                    <a:pt x="45" y="12"/>
                  </a:lnTo>
                  <a:lnTo>
                    <a:pt x="31" y="0"/>
                  </a:lnTo>
                </a:path>
              </a:pathLst>
            </a:custGeom>
            <a:solidFill>
              <a:srgbClr val="545454"/>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505" name="Freeform 504"/>
            <p:cNvSpPr>
              <a:spLocks/>
            </p:cNvSpPr>
            <p:nvPr/>
          </p:nvSpPr>
          <p:spPr bwMode="auto">
            <a:xfrm>
              <a:off x="1708" y="1296"/>
              <a:ext cx="22" cy="22"/>
            </a:xfrm>
            <a:custGeom>
              <a:avLst/>
              <a:gdLst>
                <a:gd name="T0" fmla="*/ 4 w 22"/>
                <a:gd name="T1" fmla="*/ 0 h 22"/>
                <a:gd name="T2" fmla="*/ 0 w 22"/>
                <a:gd name="T3" fmla="*/ 9 h 22"/>
                <a:gd name="T4" fmla="*/ 14 w 22"/>
                <a:gd name="T5" fmla="*/ 21 h 22"/>
                <a:gd name="T6" fmla="*/ 21 w 22"/>
                <a:gd name="T7" fmla="*/ 19 h 22"/>
                <a:gd name="T8" fmla="*/ 21 w 22"/>
                <a:gd name="T9" fmla="*/ 14 h 22"/>
                <a:gd name="T10" fmla="*/ 4 w 22"/>
                <a:gd name="T11" fmla="*/ 0 h 22"/>
              </a:gdLst>
              <a:ahLst/>
              <a:cxnLst>
                <a:cxn ang="0">
                  <a:pos x="T0" y="T1"/>
                </a:cxn>
                <a:cxn ang="0">
                  <a:pos x="T2" y="T3"/>
                </a:cxn>
                <a:cxn ang="0">
                  <a:pos x="T4" y="T5"/>
                </a:cxn>
                <a:cxn ang="0">
                  <a:pos x="T6" y="T7"/>
                </a:cxn>
                <a:cxn ang="0">
                  <a:pos x="T8" y="T9"/>
                </a:cxn>
                <a:cxn ang="0">
                  <a:pos x="T10" y="T11"/>
                </a:cxn>
              </a:cxnLst>
              <a:rect l="0" t="0" r="r" b="b"/>
              <a:pathLst>
                <a:path w="22" h="22">
                  <a:moveTo>
                    <a:pt x="4" y="0"/>
                  </a:moveTo>
                  <a:lnTo>
                    <a:pt x="0" y="9"/>
                  </a:lnTo>
                  <a:lnTo>
                    <a:pt x="14" y="21"/>
                  </a:lnTo>
                  <a:lnTo>
                    <a:pt x="21" y="19"/>
                  </a:lnTo>
                  <a:lnTo>
                    <a:pt x="21" y="14"/>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506" name="Freeform 505"/>
            <p:cNvSpPr>
              <a:spLocks/>
            </p:cNvSpPr>
            <p:nvPr/>
          </p:nvSpPr>
          <p:spPr bwMode="auto">
            <a:xfrm>
              <a:off x="1711" y="1311"/>
              <a:ext cx="20" cy="26"/>
            </a:xfrm>
            <a:custGeom>
              <a:avLst/>
              <a:gdLst>
                <a:gd name="T0" fmla="*/ 9 w 20"/>
                <a:gd name="T1" fmla="*/ 0 h 26"/>
                <a:gd name="T2" fmla="*/ 0 w 20"/>
                <a:gd name="T3" fmla="*/ 21 h 26"/>
                <a:gd name="T4" fmla="*/ 9 w 20"/>
                <a:gd name="T5" fmla="*/ 26 h 26"/>
                <a:gd name="T6" fmla="*/ 19 w 20"/>
                <a:gd name="T7" fmla="*/ 4 h 26"/>
                <a:gd name="T8" fmla="*/ 9 w 20"/>
                <a:gd name="T9" fmla="*/ 0 h 26"/>
              </a:gdLst>
              <a:ahLst/>
              <a:cxnLst>
                <a:cxn ang="0">
                  <a:pos x="T0" y="T1"/>
                </a:cxn>
                <a:cxn ang="0">
                  <a:pos x="T2" y="T3"/>
                </a:cxn>
                <a:cxn ang="0">
                  <a:pos x="T4" y="T5"/>
                </a:cxn>
                <a:cxn ang="0">
                  <a:pos x="T6" y="T7"/>
                </a:cxn>
                <a:cxn ang="0">
                  <a:pos x="T8" y="T9"/>
                </a:cxn>
              </a:cxnLst>
              <a:rect l="0" t="0" r="r" b="b"/>
              <a:pathLst>
                <a:path w="20" h="26">
                  <a:moveTo>
                    <a:pt x="9" y="0"/>
                  </a:moveTo>
                  <a:lnTo>
                    <a:pt x="0" y="21"/>
                  </a:lnTo>
                  <a:lnTo>
                    <a:pt x="9" y="26"/>
                  </a:lnTo>
                  <a:lnTo>
                    <a:pt x="19" y="4"/>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507" name="Freeform 506"/>
            <p:cNvSpPr>
              <a:spLocks/>
            </p:cNvSpPr>
            <p:nvPr/>
          </p:nvSpPr>
          <p:spPr bwMode="auto">
            <a:xfrm>
              <a:off x="1696" y="1333"/>
              <a:ext cx="24" cy="24"/>
            </a:xfrm>
            <a:custGeom>
              <a:avLst/>
              <a:gdLst>
                <a:gd name="T0" fmla="*/ 14 w 24"/>
                <a:gd name="T1" fmla="*/ 0 h 24"/>
                <a:gd name="T2" fmla="*/ 0 w 24"/>
                <a:gd name="T3" fmla="*/ 16 h 24"/>
                <a:gd name="T4" fmla="*/ 7 w 24"/>
                <a:gd name="T5" fmla="*/ 24 h 24"/>
                <a:gd name="T6" fmla="*/ 24 w 24"/>
                <a:gd name="T7" fmla="*/ 4 h 24"/>
                <a:gd name="T8" fmla="*/ 14 w 24"/>
                <a:gd name="T9" fmla="*/ 0 h 24"/>
              </a:gdLst>
              <a:ahLst/>
              <a:cxnLst>
                <a:cxn ang="0">
                  <a:pos x="T0" y="T1"/>
                </a:cxn>
                <a:cxn ang="0">
                  <a:pos x="T2" y="T3"/>
                </a:cxn>
                <a:cxn ang="0">
                  <a:pos x="T4" y="T5"/>
                </a:cxn>
                <a:cxn ang="0">
                  <a:pos x="T6" y="T7"/>
                </a:cxn>
                <a:cxn ang="0">
                  <a:pos x="T8" y="T9"/>
                </a:cxn>
              </a:cxnLst>
              <a:rect l="0" t="0" r="r" b="b"/>
              <a:pathLst>
                <a:path w="24" h="24">
                  <a:moveTo>
                    <a:pt x="14" y="0"/>
                  </a:moveTo>
                  <a:lnTo>
                    <a:pt x="0" y="16"/>
                  </a:lnTo>
                  <a:lnTo>
                    <a:pt x="7" y="24"/>
                  </a:lnTo>
                  <a:lnTo>
                    <a:pt x="24" y="4"/>
                  </a:lnTo>
                  <a:lnTo>
                    <a:pt x="1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508" name="Freeform 507"/>
            <p:cNvSpPr>
              <a:spLocks/>
            </p:cNvSpPr>
            <p:nvPr/>
          </p:nvSpPr>
          <p:spPr bwMode="auto">
            <a:xfrm>
              <a:off x="1691" y="1347"/>
              <a:ext cx="20" cy="20"/>
            </a:xfrm>
            <a:custGeom>
              <a:avLst/>
              <a:gdLst>
                <a:gd name="T0" fmla="*/ 7 w 20"/>
                <a:gd name="T1" fmla="*/ 0 h 20"/>
                <a:gd name="T2" fmla="*/ 0 w 20"/>
                <a:gd name="T3" fmla="*/ 4 h 20"/>
                <a:gd name="T4" fmla="*/ 0 w 20"/>
                <a:gd name="T5" fmla="*/ 14 h 20"/>
                <a:gd name="T6" fmla="*/ 2 w 20"/>
                <a:gd name="T7" fmla="*/ 14 h 20"/>
                <a:gd name="T8" fmla="*/ 11 w 20"/>
                <a:gd name="T9" fmla="*/ 9 h 20"/>
                <a:gd name="T10" fmla="*/ 7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7" y="0"/>
                  </a:moveTo>
                  <a:lnTo>
                    <a:pt x="0" y="4"/>
                  </a:lnTo>
                  <a:lnTo>
                    <a:pt x="0" y="14"/>
                  </a:lnTo>
                  <a:lnTo>
                    <a:pt x="2" y="14"/>
                  </a:lnTo>
                  <a:lnTo>
                    <a:pt x="11" y="9"/>
                  </a:lnTo>
                  <a:lnTo>
                    <a:pt x="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509" name="Freeform 508"/>
            <p:cNvSpPr>
              <a:spLocks/>
            </p:cNvSpPr>
            <p:nvPr/>
          </p:nvSpPr>
          <p:spPr bwMode="auto">
            <a:xfrm>
              <a:off x="1680" y="1347"/>
              <a:ext cx="20" cy="20"/>
            </a:xfrm>
            <a:custGeom>
              <a:avLst/>
              <a:gdLst>
                <a:gd name="T0" fmla="*/ 7 w 20"/>
                <a:gd name="T1" fmla="*/ 0 h 20"/>
                <a:gd name="T2" fmla="*/ 0 w 20"/>
                <a:gd name="T3" fmla="*/ 7 h 20"/>
                <a:gd name="T4" fmla="*/ 12 w 20"/>
                <a:gd name="T5" fmla="*/ 14 h 20"/>
                <a:gd name="T6" fmla="*/ 16 w 20"/>
                <a:gd name="T7" fmla="*/ 4 h 20"/>
                <a:gd name="T8" fmla="*/ 7 w 20"/>
                <a:gd name="T9" fmla="*/ 0 h 20"/>
              </a:gdLst>
              <a:ahLst/>
              <a:cxnLst>
                <a:cxn ang="0">
                  <a:pos x="T0" y="T1"/>
                </a:cxn>
                <a:cxn ang="0">
                  <a:pos x="T2" y="T3"/>
                </a:cxn>
                <a:cxn ang="0">
                  <a:pos x="T4" y="T5"/>
                </a:cxn>
                <a:cxn ang="0">
                  <a:pos x="T6" y="T7"/>
                </a:cxn>
                <a:cxn ang="0">
                  <a:pos x="T8" y="T9"/>
                </a:cxn>
              </a:cxnLst>
              <a:rect l="0" t="0" r="r" b="b"/>
              <a:pathLst>
                <a:path w="20" h="20">
                  <a:moveTo>
                    <a:pt x="7" y="0"/>
                  </a:moveTo>
                  <a:lnTo>
                    <a:pt x="0" y="7"/>
                  </a:lnTo>
                  <a:lnTo>
                    <a:pt x="12" y="14"/>
                  </a:lnTo>
                  <a:lnTo>
                    <a:pt x="16" y="4"/>
                  </a:lnTo>
                  <a:lnTo>
                    <a:pt x="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510" name="Freeform 509"/>
            <p:cNvSpPr>
              <a:spLocks/>
            </p:cNvSpPr>
            <p:nvPr/>
          </p:nvSpPr>
          <p:spPr bwMode="auto">
            <a:xfrm>
              <a:off x="1675" y="1333"/>
              <a:ext cx="20" cy="21"/>
            </a:xfrm>
            <a:custGeom>
              <a:avLst/>
              <a:gdLst>
                <a:gd name="T0" fmla="*/ 9 w 20"/>
                <a:gd name="T1" fmla="*/ 0 h 21"/>
                <a:gd name="T2" fmla="*/ 0 w 20"/>
                <a:gd name="T3" fmla="*/ 2 h 21"/>
                <a:gd name="T4" fmla="*/ 4 w 20"/>
                <a:gd name="T5" fmla="*/ 21 h 21"/>
                <a:gd name="T6" fmla="*/ 14 w 20"/>
                <a:gd name="T7" fmla="*/ 16 h 21"/>
                <a:gd name="T8" fmla="*/ 9 w 20"/>
                <a:gd name="T9" fmla="*/ 0 h 21"/>
              </a:gdLst>
              <a:ahLst/>
              <a:cxnLst>
                <a:cxn ang="0">
                  <a:pos x="T0" y="T1"/>
                </a:cxn>
                <a:cxn ang="0">
                  <a:pos x="T2" y="T3"/>
                </a:cxn>
                <a:cxn ang="0">
                  <a:pos x="T4" y="T5"/>
                </a:cxn>
                <a:cxn ang="0">
                  <a:pos x="T6" y="T7"/>
                </a:cxn>
                <a:cxn ang="0">
                  <a:pos x="T8" y="T9"/>
                </a:cxn>
              </a:cxnLst>
              <a:rect l="0" t="0" r="r" b="b"/>
              <a:pathLst>
                <a:path w="20" h="21">
                  <a:moveTo>
                    <a:pt x="9" y="0"/>
                  </a:moveTo>
                  <a:lnTo>
                    <a:pt x="0" y="2"/>
                  </a:lnTo>
                  <a:lnTo>
                    <a:pt x="4" y="21"/>
                  </a:lnTo>
                  <a:lnTo>
                    <a:pt x="14" y="16"/>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511" name="Freeform 510"/>
            <p:cNvSpPr>
              <a:spLocks/>
            </p:cNvSpPr>
            <p:nvPr/>
          </p:nvSpPr>
          <p:spPr bwMode="auto">
            <a:xfrm>
              <a:off x="1675" y="1306"/>
              <a:ext cx="20" cy="29"/>
            </a:xfrm>
            <a:custGeom>
              <a:avLst/>
              <a:gdLst>
                <a:gd name="T0" fmla="*/ 7 w 20"/>
                <a:gd name="T1" fmla="*/ 0 h 29"/>
                <a:gd name="T2" fmla="*/ 4 w 20"/>
                <a:gd name="T3" fmla="*/ 2 h 29"/>
                <a:gd name="T4" fmla="*/ 0 w 20"/>
                <a:gd name="T5" fmla="*/ 28 h 29"/>
                <a:gd name="T6" fmla="*/ 9 w 20"/>
                <a:gd name="T7" fmla="*/ 28 h 29"/>
                <a:gd name="T8" fmla="*/ 14 w 20"/>
                <a:gd name="T9" fmla="*/ 4 h 29"/>
                <a:gd name="T10" fmla="*/ 7 w 20"/>
                <a:gd name="T11" fmla="*/ 0 h 29"/>
              </a:gdLst>
              <a:ahLst/>
              <a:cxnLst>
                <a:cxn ang="0">
                  <a:pos x="T0" y="T1"/>
                </a:cxn>
                <a:cxn ang="0">
                  <a:pos x="T2" y="T3"/>
                </a:cxn>
                <a:cxn ang="0">
                  <a:pos x="T4" y="T5"/>
                </a:cxn>
                <a:cxn ang="0">
                  <a:pos x="T6" y="T7"/>
                </a:cxn>
                <a:cxn ang="0">
                  <a:pos x="T8" y="T9"/>
                </a:cxn>
                <a:cxn ang="0">
                  <a:pos x="T10" y="T11"/>
                </a:cxn>
              </a:cxnLst>
              <a:rect l="0" t="0" r="r" b="b"/>
              <a:pathLst>
                <a:path w="20" h="29">
                  <a:moveTo>
                    <a:pt x="7" y="0"/>
                  </a:moveTo>
                  <a:lnTo>
                    <a:pt x="4" y="2"/>
                  </a:lnTo>
                  <a:lnTo>
                    <a:pt x="0" y="28"/>
                  </a:lnTo>
                  <a:lnTo>
                    <a:pt x="9" y="28"/>
                  </a:lnTo>
                  <a:lnTo>
                    <a:pt x="14" y="4"/>
                  </a:lnTo>
                  <a:lnTo>
                    <a:pt x="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512" name="Freeform 511"/>
            <p:cNvSpPr>
              <a:spLocks/>
            </p:cNvSpPr>
            <p:nvPr/>
          </p:nvSpPr>
          <p:spPr bwMode="auto">
            <a:xfrm>
              <a:off x="1682" y="1299"/>
              <a:ext cx="20" cy="20"/>
            </a:xfrm>
            <a:custGeom>
              <a:avLst/>
              <a:gdLst>
                <a:gd name="T0" fmla="*/ 14 w 20"/>
                <a:gd name="T1" fmla="*/ 0 h 20"/>
                <a:gd name="T2" fmla="*/ 11 w 20"/>
                <a:gd name="T3" fmla="*/ 0 h 20"/>
                <a:gd name="T4" fmla="*/ 0 w 20"/>
                <a:gd name="T5" fmla="*/ 7 h 20"/>
                <a:gd name="T6" fmla="*/ 4 w 20"/>
                <a:gd name="T7" fmla="*/ 16 h 20"/>
                <a:gd name="T8" fmla="*/ 16 w 20"/>
                <a:gd name="T9" fmla="*/ 9 h 20"/>
                <a:gd name="T10" fmla="*/ 14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14" y="0"/>
                  </a:moveTo>
                  <a:lnTo>
                    <a:pt x="11" y="0"/>
                  </a:lnTo>
                  <a:lnTo>
                    <a:pt x="0" y="7"/>
                  </a:lnTo>
                  <a:lnTo>
                    <a:pt x="4" y="16"/>
                  </a:lnTo>
                  <a:lnTo>
                    <a:pt x="16" y="9"/>
                  </a:lnTo>
                  <a:lnTo>
                    <a:pt x="1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513" name="Freeform 512"/>
            <p:cNvSpPr>
              <a:spLocks/>
            </p:cNvSpPr>
            <p:nvPr/>
          </p:nvSpPr>
          <p:spPr bwMode="auto">
            <a:xfrm>
              <a:off x="1696" y="1296"/>
              <a:ext cx="20" cy="20"/>
            </a:xfrm>
            <a:custGeom>
              <a:avLst/>
              <a:gdLst>
                <a:gd name="T0" fmla="*/ 16 w 20"/>
                <a:gd name="T1" fmla="*/ 0 h 20"/>
                <a:gd name="T2" fmla="*/ 0 w 20"/>
                <a:gd name="T3" fmla="*/ 2 h 20"/>
                <a:gd name="T4" fmla="*/ 0 w 20"/>
                <a:gd name="T5" fmla="*/ 12 h 20"/>
                <a:gd name="T6" fmla="*/ 14 w 20"/>
                <a:gd name="T7" fmla="*/ 9 h 20"/>
                <a:gd name="T8" fmla="*/ 16 w 20"/>
                <a:gd name="T9" fmla="*/ 0 h 20"/>
              </a:gdLst>
              <a:ahLst/>
              <a:cxnLst>
                <a:cxn ang="0">
                  <a:pos x="T0" y="T1"/>
                </a:cxn>
                <a:cxn ang="0">
                  <a:pos x="T2" y="T3"/>
                </a:cxn>
                <a:cxn ang="0">
                  <a:pos x="T4" y="T5"/>
                </a:cxn>
                <a:cxn ang="0">
                  <a:pos x="T6" y="T7"/>
                </a:cxn>
                <a:cxn ang="0">
                  <a:pos x="T8" y="T9"/>
                </a:cxn>
              </a:cxnLst>
              <a:rect l="0" t="0" r="r" b="b"/>
              <a:pathLst>
                <a:path w="20" h="20">
                  <a:moveTo>
                    <a:pt x="16" y="0"/>
                  </a:moveTo>
                  <a:lnTo>
                    <a:pt x="0" y="2"/>
                  </a:lnTo>
                  <a:lnTo>
                    <a:pt x="0" y="12"/>
                  </a:lnTo>
                  <a:lnTo>
                    <a:pt x="14" y="9"/>
                  </a:lnTo>
                  <a:lnTo>
                    <a:pt x="16"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514" name="Freeform 513"/>
            <p:cNvSpPr>
              <a:spLocks/>
            </p:cNvSpPr>
            <p:nvPr/>
          </p:nvSpPr>
          <p:spPr bwMode="auto">
            <a:xfrm>
              <a:off x="3480" y="1301"/>
              <a:ext cx="45" cy="55"/>
            </a:xfrm>
            <a:custGeom>
              <a:avLst/>
              <a:gdLst>
                <a:gd name="T0" fmla="*/ 31 w 45"/>
                <a:gd name="T1" fmla="*/ 0 h 55"/>
                <a:gd name="T2" fmla="*/ 19 w 45"/>
                <a:gd name="T3" fmla="*/ 2 h 55"/>
                <a:gd name="T4" fmla="*/ 7 w 45"/>
                <a:gd name="T5" fmla="*/ 9 h 55"/>
                <a:gd name="T6" fmla="*/ 0 w 45"/>
                <a:gd name="T7" fmla="*/ 33 h 55"/>
                <a:gd name="T8" fmla="*/ 7 w 45"/>
                <a:gd name="T9" fmla="*/ 50 h 55"/>
                <a:gd name="T10" fmla="*/ 16 w 45"/>
                <a:gd name="T11" fmla="*/ 55 h 55"/>
                <a:gd name="T12" fmla="*/ 23 w 45"/>
                <a:gd name="T13" fmla="*/ 50 h 55"/>
                <a:gd name="T14" fmla="*/ 36 w 45"/>
                <a:gd name="T15" fmla="*/ 33 h 55"/>
                <a:gd name="T16" fmla="*/ 45 w 45"/>
                <a:gd name="T17" fmla="*/ 12 h 55"/>
                <a:gd name="T18" fmla="*/ 31 w 45"/>
                <a:gd name="T19" fmla="*/ 0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5" h="55">
                  <a:moveTo>
                    <a:pt x="31" y="0"/>
                  </a:moveTo>
                  <a:lnTo>
                    <a:pt x="19" y="2"/>
                  </a:lnTo>
                  <a:lnTo>
                    <a:pt x="7" y="9"/>
                  </a:lnTo>
                  <a:lnTo>
                    <a:pt x="0" y="33"/>
                  </a:lnTo>
                  <a:lnTo>
                    <a:pt x="7" y="50"/>
                  </a:lnTo>
                  <a:lnTo>
                    <a:pt x="16" y="55"/>
                  </a:lnTo>
                  <a:lnTo>
                    <a:pt x="23" y="50"/>
                  </a:lnTo>
                  <a:lnTo>
                    <a:pt x="36" y="33"/>
                  </a:lnTo>
                  <a:lnTo>
                    <a:pt x="45" y="12"/>
                  </a:lnTo>
                  <a:lnTo>
                    <a:pt x="31" y="0"/>
                  </a:lnTo>
                </a:path>
              </a:pathLst>
            </a:custGeom>
            <a:solidFill>
              <a:srgbClr val="545454"/>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515" name="Freeform 514"/>
            <p:cNvSpPr>
              <a:spLocks/>
            </p:cNvSpPr>
            <p:nvPr/>
          </p:nvSpPr>
          <p:spPr bwMode="auto">
            <a:xfrm>
              <a:off x="3508" y="1296"/>
              <a:ext cx="22" cy="22"/>
            </a:xfrm>
            <a:custGeom>
              <a:avLst/>
              <a:gdLst>
                <a:gd name="T0" fmla="*/ 4 w 22"/>
                <a:gd name="T1" fmla="*/ 0 h 22"/>
                <a:gd name="T2" fmla="*/ 0 w 22"/>
                <a:gd name="T3" fmla="*/ 9 h 22"/>
                <a:gd name="T4" fmla="*/ 14 w 22"/>
                <a:gd name="T5" fmla="*/ 21 h 22"/>
                <a:gd name="T6" fmla="*/ 21 w 22"/>
                <a:gd name="T7" fmla="*/ 19 h 22"/>
                <a:gd name="T8" fmla="*/ 21 w 22"/>
                <a:gd name="T9" fmla="*/ 14 h 22"/>
                <a:gd name="T10" fmla="*/ 4 w 22"/>
                <a:gd name="T11" fmla="*/ 0 h 22"/>
              </a:gdLst>
              <a:ahLst/>
              <a:cxnLst>
                <a:cxn ang="0">
                  <a:pos x="T0" y="T1"/>
                </a:cxn>
                <a:cxn ang="0">
                  <a:pos x="T2" y="T3"/>
                </a:cxn>
                <a:cxn ang="0">
                  <a:pos x="T4" y="T5"/>
                </a:cxn>
                <a:cxn ang="0">
                  <a:pos x="T6" y="T7"/>
                </a:cxn>
                <a:cxn ang="0">
                  <a:pos x="T8" y="T9"/>
                </a:cxn>
                <a:cxn ang="0">
                  <a:pos x="T10" y="T11"/>
                </a:cxn>
              </a:cxnLst>
              <a:rect l="0" t="0" r="r" b="b"/>
              <a:pathLst>
                <a:path w="22" h="22">
                  <a:moveTo>
                    <a:pt x="4" y="0"/>
                  </a:moveTo>
                  <a:lnTo>
                    <a:pt x="0" y="9"/>
                  </a:lnTo>
                  <a:lnTo>
                    <a:pt x="14" y="21"/>
                  </a:lnTo>
                  <a:lnTo>
                    <a:pt x="21" y="19"/>
                  </a:lnTo>
                  <a:lnTo>
                    <a:pt x="21" y="14"/>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516" name="Freeform 515"/>
            <p:cNvSpPr>
              <a:spLocks/>
            </p:cNvSpPr>
            <p:nvPr/>
          </p:nvSpPr>
          <p:spPr bwMode="auto">
            <a:xfrm>
              <a:off x="3511" y="1311"/>
              <a:ext cx="20" cy="26"/>
            </a:xfrm>
            <a:custGeom>
              <a:avLst/>
              <a:gdLst>
                <a:gd name="T0" fmla="*/ 9 w 20"/>
                <a:gd name="T1" fmla="*/ 0 h 26"/>
                <a:gd name="T2" fmla="*/ 0 w 20"/>
                <a:gd name="T3" fmla="*/ 21 h 26"/>
                <a:gd name="T4" fmla="*/ 9 w 20"/>
                <a:gd name="T5" fmla="*/ 26 h 26"/>
                <a:gd name="T6" fmla="*/ 19 w 20"/>
                <a:gd name="T7" fmla="*/ 4 h 26"/>
                <a:gd name="T8" fmla="*/ 9 w 20"/>
                <a:gd name="T9" fmla="*/ 0 h 26"/>
              </a:gdLst>
              <a:ahLst/>
              <a:cxnLst>
                <a:cxn ang="0">
                  <a:pos x="T0" y="T1"/>
                </a:cxn>
                <a:cxn ang="0">
                  <a:pos x="T2" y="T3"/>
                </a:cxn>
                <a:cxn ang="0">
                  <a:pos x="T4" y="T5"/>
                </a:cxn>
                <a:cxn ang="0">
                  <a:pos x="T6" y="T7"/>
                </a:cxn>
                <a:cxn ang="0">
                  <a:pos x="T8" y="T9"/>
                </a:cxn>
              </a:cxnLst>
              <a:rect l="0" t="0" r="r" b="b"/>
              <a:pathLst>
                <a:path w="20" h="26">
                  <a:moveTo>
                    <a:pt x="9" y="0"/>
                  </a:moveTo>
                  <a:lnTo>
                    <a:pt x="0" y="21"/>
                  </a:lnTo>
                  <a:lnTo>
                    <a:pt x="9" y="26"/>
                  </a:lnTo>
                  <a:lnTo>
                    <a:pt x="19" y="4"/>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517" name="Freeform 516"/>
            <p:cNvSpPr>
              <a:spLocks/>
            </p:cNvSpPr>
            <p:nvPr/>
          </p:nvSpPr>
          <p:spPr bwMode="auto">
            <a:xfrm>
              <a:off x="3499" y="1333"/>
              <a:ext cx="21" cy="24"/>
            </a:xfrm>
            <a:custGeom>
              <a:avLst/>
              <a:gdLst>
                <a:gd name="T0" fmla="*/ 11 w 21"/>
                <a:gd name="T1" fmla="*/ 0 h 24"/>
                <a:gd name="T2" fmla="*/ 0 w 21"/>
                <a:gd name="T3" fmla="*/ 16 h 24"/>
                <a:gd name="T4" fmla="*/ 7 w 21"/>
                <a:gd name="T5" fmla="*/ 24 h 24"/>
                <a:gd name="T6" fmla="*/ 7 w 21"/>
                <a:gd name="T7" fmla="*/ 21 h 24"/>
                <a:gd name="T8" fmla="*/ 21 w 21"/>
                <a:gd name="T9" fmla="*/ 4 h 24"/>
                <a:gd name="T10" fmla="*/ 11 w 21"/>
                <a:gd name="T11" fmla="*/ 0 h 24"/>
              </a:gdLst>
              <a:ahLst/>
              <a:cxnLst>
                <a:cxn ang="0">
                  <a:pos x="T0" y="T1"/>
                </a:cxn>
                <a:cxn ang="0">
                  <a:pos x="T2" y="T3"/>
                </a:cxn>
                <a:cxn ang="0">
                  <a:pos x="T4" y="T5"/>
                </a:cxn>
                <a:cxn ang="0">
                  <a:pos x="T6" y="T7"/>
                </a:cxn>
                <a:cxn ang="0">
                  <a:pos x="T8" y="T9"/>
                </a:cxn>
                <a:cxn ang="0">
                  <a:pos x="T10" y="T11"/>
                </a:cxn>
              </a:cxnLst>
              <a:rect l="0" t="0" r="r" b="b"/>
              <a:pathLst>
                <a:path w="21" h="24">
                  <a:moveTo>
                    <a:pt x="11" y="0"/>
                  </a:moveTo>
                  <a:lnTo>
                    <a:pt x="0" y="16"/>
                  </a:lnTo>
                  <a:lnTo>
                    <a:pt x="7" y="24"/>
                  </a:lnTo>
                  <a:lnTo>
                    <a:pt x="7" y="21"/>
                  </a:lnTo>
                  <a:lnTo>
                    <a:pt x="21" y="4"/>
                  </a:lnTo>
                  <a:lnTo>
                    <a:pt x="11"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518" name="Freeform 517"/>
            <p:cNvSpPr>
              <a:spLocks/>
            </p:cNvSpPr>
            <p:nvPr/>
          </p:nvSpPr>
          <p:spPr bwMode="auto">
            <a:xfrm>
              <a:off x="3494" y="1347"/>
              <a:ext cx="20" cy="20"/>
            </a:xfrm>
            <a:custGeom>
              <a:avLst/>
              <a:gdLst>
                <a:gd name="T0" fmla="*/ 7 w 20"/>
                <a:gd name="T1" fmla="*/ 0 h 20"/>
                <a:gd name="T2" fmla="*/ 0 w 20"/>
                <a:gd name="T3" fmla="*/ 4 h 20"/>
                <a:gd name="T4" fmla="*/ 0 w 20"/>
                <a:gd name="T5" fmla="*/ 14 h 20"/>
                <a:gd name="T6" fmla="*/ 2 w 20"/>
                <a:gd name="T7" fmla="*/ 14 h 20"/>
                <a:gd name="T8" fmla="*/ 11 w 20"/>
                <a:gd name="T9" fmla="*/ 9 h 20"/>
                <a:gd name="T10" fmla="*/ 7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7" y="0"/>
                  </a:moveTo>
                  <a:lnTo>
                    <a:pt x="0" y="4"/>
                  </a:lnTo>
                  <a:lnTo>
                    <a:pt x="0" y="14"/>
                  </a:lnTo>
                  <a:lnTo>
                    <a:pt x="2" y="14"/>
                  </a:lnTo>
                  <a:lnTo>
                    <a:pt x="11" y="9"/>
                  </a:lnTo>
                  <a:lnTo>
                    <a:pt x="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519" name="Freeform 518"/>
            <p:cNvSpPr>
              <a:spLocks/>
            </p:cNvSpPr>
            <p:nvPr/>
          </p:nvSpPr>
          <p:spPr bwMode="auto">
            <a:xfrm>
              <a:off x="3482" y="1347"/>
              <a:ext cx="20" cy="20"/>
            </a:xfrm>
            <a:custGeom>
              <a:avLst/>
              <a:gdLst>
                <a:gd name="T0" fmla="*/ 7 w 20"/>
                <a:gd name="T1" fmla="*/ 0 h 20"/>
                <a:gd name="T2" fmla="*/ 0 w 20"/>
                <a:gd name="T3" fmla="*/ 7 h 20"/>
                <a:gd name="T4" fmla="*/ 12 w 20"/>
                <a:gd name="T5" fmla="*/ 14 h 20"/>
                <a:gd name="T6" fmla="*/ 16 w 20"/>
                <a:gd name="T7" fmla="*/ 4 h 20"/>
                <a:gd name="T8" fmla="*/ 7 w 20"/>
                <a:gd name="T9" fmla="*/ 0 h 20"/>
              </a:gdLst>
              <a:ahLst/>
              <a:cxnLst>
                <a:cxn ang="0">
                  <a:pos x="T0" y="T1"/>
                </a:cxn>
                <a:cxn ang="0">
                  <a:pos x="T2" y="T3"/>
                </a:cxn>
                <a:cxn ang="0">
                  <a:pos x="T4" y="T5"/>
                </a:cxn>
                <a:cxn ang="0">
                  <a:pos x="T6" y="T7"/>
                </a:cxn>
                <a:cxn ang="0">
                  <a:pos x="T8" y="T9"/>
                </a:cxn>
              </a:cxnLst>
              <a:rect l="0" t="0" r="r" b="b"/>
              <a:pathLst>
                <a:path w="20" h="20">
                  <a:moveTo>
                    <a:pt x="7" y="0"/>
                  </a:moveTo>
                  <a:lnTo>
                    <a:pt x="0" y="7"/>
                  </a:lnTo>
                  <a:lnTo>
                    <a:pt x="12" y="14"/>
                  </a:lnTo>
                  <a:lnTo>
                    <a:pt x="16" y="4"/>
                  </a:lnTo>
                  <a:lnTo>
                    <a:pt x="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520" name="Freeform 519"/>
            <p:cNvSpPr>
              <a:spLocks/>
            </p:cNvSpPr>
            <p:nvPr/>
          </p:nvSpPr>
          <p:spPr bwMode="auto">
            <a:xfrm>
              <a:off x="3475" y="1333"/>
              <a:ext cx="20" cy="21"/>
            </a:xfrm>
            <a:custGeom>
              <a:avLst/>
              <a:gdLst>
                <a:gd name="T0" fmla="*/ 9 w 20"/>
                <a:gd name="T1" fmla="*/ 0 h 21"/>
                <a:gd name="T2" fmla="*/ 0 w 20"/>
                <a:gd name="T3" fmla="*/ 0 h 21"/>
                <a:gd name="T4" fmla="*/ 0 w 20"/>
                <a:gd name="T5" fmla="*/ 2 h 21"/>
                <a:gd name="T6" fmla="*/ 7 w 20"/>
                <a:gd name="T7" fmla="*/ 21 h 21"/>
                <a:gd name="T8" fmla="*/ 16 w 20"/>
                <a:gd name="T9" fmla="*/ 16 h 21"/>
                <a:gd name="T10" fmla="*/ 9 w 20"/>
                <a:gd name="T11" fmla="*/ 0 h 21"/>
              </a:gdLst>
              <a:ahLst/>
              <a:cxnLst>
                <a:cxn ang="0">
                  <a:pos x="T0" y="T1"/>
                </a:cxn>
                <a:cxn ang="0">
                  <a:pos x="T2" y="T3"/>
                </a:cxn>
                <a:cxn ang="0">
                  <a:pos x="T4" y="T5"/>
                </a:cxn>
                <a:cxn ang="0">
                  <a:pos x="T6" y="T7"/>
                </a:cxn>
                <a:cxn ang="0">
                  <a:pos x="T8" y="T9"/>
                </a:cxn>
                <a:cxn ang="0">
                  <a:pos x="T10" y="T11"/>
                </a:cxn>
              </a:cxnLst>
              <a:rect l="0" t="0" r="r" b="b"/>
              <a:pathLst>
                <a:path w="20" h="21">
                  <a:moveTo>
                    <a:pt x="9" y="0"/>
                  </a:moveTo>
                  <a:lnTo>
                    <a:pt x="0" y="0"/>
                  </a:lnTo>
                  <a:lnTo>
                    <a:pt x="0" y="2"/>
                  </a:lnTo>
                  <a:lnTo>
                    <a:pt x="7" y="21"/>
                  </a:lnTo>
                  <a:lnTo>
                    <a:pt x="16" y="16"/>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521" name="Freeform 520"/>
            <p:cNvSpPr>
              <a:spLocks/>
            </p:cNvSpPr>
            <p:nvPr/>
          </p:nvSpPr>
          <p:spPr bwMode="auto">
            <a:xfrm>
              <a:off x="3475" y="1306"/>
              <a:ext cx="20" cy="31"/>
            </a:xfrm>
            <a:custGeom>
              <a:avLst/>
              <a:gdLst>
                <a:gd name="T0" fmla="*/ 9 w 20"/>
                <a:gd name="T1" fmla="*/ 0 h 31"/>
                <a:gd name="T2" fmla="*/ 7 w 20"/>
                <a:gd name="T3" fmla="*/ 2 h 31"/>
                <a:gd name="T4" fmla="*/ 0 w 20"/>
                <a:gd name="T5" fmla="*/ 26 h 31"/>
                <a:gd name="T6" fmla="*/ 9 w 20"/>
                <a:gd name="T7" fmla="*/ 31 h 31"/>
                <a:gd name="T8" fmla="*/ 16 w 20"/>
                <a:gd name="T9" fmla="*/ 7 h 31"/>
                <a:gd name="T10" fmla="*/ 9 w 20"/>
                <a:gd name="T11" fmla="*/ 0 h 31"/>
              </a:gdLst>
              <a:ahLst/>
              <a:cxnLst>
                <a:cxn ang="0">
                  <a:pos x="T0" y="T1"/>
                </a:cxn>
                <a:cxn ang="0">
                  <a:pos x="T2" y="T3"/>
                </a:cxn>
                <a:cxn ang="0">
                  <a:pos x="T4" y="T5"/>
                </a:cxn>
                <a:cxn ang="0">
                  <a:pos x="T6" y="T7"/>
                </a:cxn>
                <a:cxn ang="0">
                  <a:pos x="T8" y="T9"/>
                </a:cxn>
                <a:cxn ang="0">
                  <a:pos x="T10" y="T11"/>
                </a:cxn>
              </a:cxnLst>
              <a:rect l="0" t="0" r="r" b="b"/>
              <a:pathLst>
                <a:path w="20" h="31">
                  <a:moveTo>
                    <a:pt x="9" y="0"/>
                  </a:moveTo>
                  <a:lnTo>
                    <a:pt x="7" y="2"/>
                  </a:lnTo>
                  <a:lnTo>
                    <a:pt x="0" y="26"/>
                  </a:lnTo>
                  <a:lnTo>
                    <a:pt x="9" y="31"/>
                  </a:lnTo>
                  <a:lnTo>
                    <a:pt x="16" y="7"/>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522" name="Freeform 521"/>
            <p:cNvSpPr>
              <a:spLocks/>
            </p:cNvSpPr>
            <p:nvPr/>
          </p:nvSpPr>
          <p:spPr bwMode="auto">
            <a:xfrm>
              <a:off x="3484" y="1299"/>
              <a:ext cx="20" cy="20"/>
            </a:xfrm>
            <a:custGeom>
              <a:avLst/>
              <a:gdLst>
                <a:gd name="T0" fmla="*/ 14 w 20"/>
                <a:gd name="T1" fmla="*/ 0 h 20"/>
                <a:gd name="T2" fmla="*/ 12 w 20"/>
                <a:gd name="T3" fmla="*/ 0 h 20"/>
                <a:gd name="T4" fmla="*/ 0 w 20"/>
                <a:gd name="T5" fmla="*/ 7 h 20"/>
                <a:gd name="T6" fmla="*/ 4 w 20"/>
                <a:gd name="T7" fmla="*/ 16 h 20"/>
                <a:gd name="T8" fmla="*/ 16 w 20"/>
                <a:gd name="T9" fmla="*/ 9 h 20"/>
                <a:gd name="T10" fmla="*/ 14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14" y="0"/>
                  </a:moveTo>
                  <a:lnTo>
                    <a:pt x="12" y="0"/>
                  </a:lnTo>
                  <a:lnTo>
                    <a:pt x="0" y="7"/>
                  </a:lnTo>
                  <a:lnTo>
                    <a:pt x="4" y="16"/>
                  </a:lnTo>
                  <a:lnTo>
                    <a:pt x="16" y="9"/>
                  </a:lnTo>
                  <a:lnTo>
                    <a:pt x="1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523" name="Freeform 522"/>
            <p:cNvSpPr>
              <a:spLocks/>
            </p:cNvSpPr>
            <p:nvPr/>
          </p:nvSpPr>
          <p:spPr bwMode="auto">
            <a:xfrm>
              <a:off x="3499" y="1296"/>
              <a:ext cx="20" cy="20"/>
            </a:xfrm>
            <a:custGeom>
              <a:avLst/>
              <a:gdLst>
                <a:gd name="T0" fmla="*/ 14 w 20"/>
                <a:gd name="T1" fmla="*/ 0 h 20"/>
                <a:gd name="T2" fmla="*/ 0 w 20"/>
                <a:gd name="T3" fmla="*/ 2 h 20"/>
                <a:gd name="T4" fmla="*/ 0 w 20"/>
                <a:gd name="T5" fmla="*/ 12 h 20"/>
                <a:gd name="T6" fmla="*/ 11 w 20"/>
                <a:gd name="T7" fmla="*/ 9 h 20"/>
                <a:gd name="T8" fmla="*/ 14 w 20"/>
                <a:gd name="T9" fmla="*/ 0 h 20"/>
              </a:gdLst>
              <a:ahLst/>
              <a:cxnLst>
                <a:cxn ang="0">
                  <a:pos x="T0" y="T1"/>
                </a:cxn>
                <a:cxn ang="0">
                  <a:pos x="T2" y="T3"/>
                </a:cxn>
                <a:cxn ang="0">
                  <a:pos x="T4" y="T5"/>
                </a:cxn>
                <a:cxn ang="0">
                  <a:pos x="T6" y="T7"/>
                </a:cxn>
                <a:cxn ang="0">
                  <a:pos x="T8" y="T9"/>
                </a:cxn>
              </a:cxnLst>
              <a:rect l="0" t="0" r="r" b="b"/>
              <a:pathLst>
                <a:path w="20" h="20">
                  <a:moveTo>
                    <a:pt x="14" y="0"/>
                  </a:moveTo>
                  <a:lnTo>
                    <a:pt x="0" y="2"/>
                  </a:lnTo>
                  <a:lnTo>
                    <a:pt x="0" y="12"/>
                  </a:lnTo>
                  <a:lnTo>
                    <a:pt x="11" y="9"/>
                  </a:lnTo>
                  <a:lnTo>
                    <a:pt x="1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524" name="Freeform 523"/>
            <p:cNvSpPr>
              <a:spLocks/>
            </p:cNvSpPr>
            <p:nvPr/>
          </p:nvSpPr>
          <p:spPr bwMode="auto">
            <a:xfrm>
              <a:off x="5265" y="1301"/>
              <a:ext cx="46" cy="55"/>
            </a:xfrm>
            <a:custGeom>
              <a:avLst/>
              <a:gdLst>
                <a:gd name="T0" fmla="*/ 31 w 46"/>
                <a:gd name="T1" fmla="*/ 0 h 55"/>
                <a:gd name="T2" fmla="*/ 19 w 46"/>
                <a:gd name="T3" fmla="*/ 2 h 55"/>
                <a:gd name="T4" fmla="*/ 7 w 46"/>
                <a:gd name="T5" fmla="*/ 9 h 55"/>
                <a:gd name="T6" fmla="*/ 0 w 46"/>
                <a:gd name="T7" fmla="*/ 33 h 55"/>
                <a:gd name="T8" fmla="*/ 7 w 46"/>
                <a:gd name="T9" fmla="*/ 50 h 55"/>
                <a:gd name="T10" fmla="*/ 14 w 46"/>
                <a:gd name="T11" fmla="*/ 55 h 55"/>
                <a:gd name="T12" fmla="*/ 23 w 46"/>
                <a:gd name="T13" fmla="*/ 50 h 55"/>
                <a:gd name="T14" fmla="*/ 35 w 46"/>
                <a:gd name="T15" fmla="*/ 33 h 55"/>
                <a:gd name="T16" fmla="*/ 45 w 46"/>
                <a:gd name="T17" fmla="*/ 12 h 55"/>
                <a:gd name="T18" fmla="*/ 31 w 46"/>
                <a:gd name="T19" fmla="*/ 0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6" h="55">
                  <a:moveTo>
                    <a:pt x="31" y="0"/>
                  </a:moveTo>
                  <a:lnTo>
                    <a:pt x="19" y="2"/>
                  </a:lnTo>
                  <a:lnTo>
                    <a:pt x="7" y="9"/>
                  </a:lnTo>
                  <a:lnTo>
                    <a:pt x="0" y="33"/>
                  </a:lnTo>
                  <a:lnTo>
                    <a:pt x="7" y="50"/>
                  </a:lnTo>
                  <a:lnTo>
                    <a:pt x="14" y="55"/>
                  </a:lnTo>
                  <a:lnTo>
                    <a:pt x="23" y="50"/>
                  </a:lnTo>
                  <a:lnTo>
                    <a:pt x="35" y="33"/>
                  </a:lnTo>
                  <a:lnTo>
                    <a:pt x="45" y="12"/>
                  </a:lnTo>
                  <a:lnTo>
                    <a:pt x="31" y="0"/>
                  </a:lnTo>
                </a:path>
              </a:pathLst>
            </a:custGeom>
            <a:solidFill>
              <a:srgbClr val="545454"/>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525" name="Freeform 524"/>
            <p:cNvSpPr>
              <a:spLocks/>
            </p:cNvSpPr>
            <p:nvPr/>
          </p:nvSpPr>
          <p:spPr bwMode="auto">
            <a:xfrm>
              <a:off x="5294" y="1296"/>
              <a:ext cx="22" cy="22"/>
            </a:xfrm>
            <a:custGeom>
              <a:avLst/>
              <a:gdLst>
                <a:gd name="T0" fmla="*/ 4 w 22"/>
                <a:gd name="T1" fmla="*/ 0 h 22"/>
                <a:gd name="T2" fmla="*/ 0 w 22"/>
                <a:gd name="T3" fmla="*/ 9 h 22"/>
                <a:gd name="T4" fmla="*/ 14 w 22"/>
                <a:gd name="T5" fmla="*/ 21 h 22"/>
                <a:gd name="T6" fmla="*/ 21 w 22"/>
                <a:gd name="T7" fmla="*/ 19 h 22"/>
                <a:gd name="T8" fmla="*/ 21 w 22"/>
                <a:gd name="T9" fmla="*/ 14 h 22"/>
                <a:gd name="T10" fmla="*/ 4 w 22"/>
                <a:gd name="T11" fmla="*/ 0 h 22"/>
              </a:gdLst>
              <a:ahLst/>
              <a:cxnLst>
                <a:cxn ang="0">
                  <a:pos x="T0" y="T1"/>
                </a:cxn>
                <a:cxn ang="0">
                  <a:pos x="T2" y="T3"/>
                </a:cxn>
                <a:cxn ang="0">
                  <a:pos x="T4" y="T5"/>
                </a:cxn>
                <a:cxn ang="0">
                  <a:pos x="T6" y="T7"/>
                </a:cxn>
                <a:cxn ang="0">
                  <a:pos x="T8" y="T9"/>
                </a:cxn>
                <a:cxn ang="0">
                  <a:pos x="T10" y="T11"/>
                </a:cxn>
              </a:cxnLst>
              <a:rect l="0" t="0" r="r" b="b"/>
              <a:pathLst>
                <a:path w="22" h="22">
                  <a:moveTo>
                    <a:pt x="4" y="0"/>
                  </a:moveTo>
                  <a:lnTo>
                    <a:pt x="0" y="9"/>
                  </a:lnTo>
                  <a:lnTo>
                    <a:pt x="14" y="21"/>
                  </a:lnTo>
                  <a:lnTo>
                    <a:pt x="21" y="19"/>
                  </a:lnTo>
                  <a:lnTo>
                    <a:pt x="21" y="14"/>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526" name="Freeform 525"/>
            <p:cNvSpPr>
              <a:spLocks/>
            </p:cNvSpPr>
            <p:nvPr/>
          </p:nvSpPr>
          <p:spPr bwMode="auto">
            <a:xfrm>
              <a:off x="5296" y="1311"/>
              <a:ext cx="20" cy="26"/>
            </a:xfrm>
            <a:custGeom>
              <a:avLst/>
              <a:gdLst>
                <a:gd name="T0" fmla="*/ 9 w 20"/>
                <a:gd name="T1" fmla="*/ 0 h 26"/>
                <a:gd name="T2" fmla="*/ 0 w 20"/>
                <a:gd name="T3" fmla="*/ 21 h 26"/>
                <a:gd name="T4" fmla="*/ 9 w 20"/>
                <a:gd name="T5" fmla="*/ 26 h 26"/>
                <a:gd name="T6" fmla="*/ 19 w 20"/>
                <a:gd name="T7" fmla="*/ 4 h 26"/>
                <a:gd name="T8" fmla="*/ 9 w 20"/>
                <a:gd name="T9" fmla="*/ 0 h 26"/>
              </a:gdLst>
              <a:ahLst/>
              <a:cxnLst>
                <a:cxn ang="0">
                  <a:pos x="T0" y="T1"/>
                </a:cxn>
                <a:cxn ang="0">
                  <a:pos x="T2" y="T3"/>
                </a:cxn>
                <a:cxn ang="0">
                  <a:pos x="T4" y="T5"/>
                </a:cxn>
                <a:cxn ang="0">
                  <a:pos x="T6" y="T7"/>
                </a:cxn>
                <a:cxn ang="0">
                  <a:pos x="T8" y="T9"/>
                </a:cxn>
              </a:cxnLst>
              <a:rect l="0" t="0" r="r" b="b"/>
              <a:pathLst>
                <a:path w="20" h="26">
                  <a:moveTo>
                    <a:pt x="9" y="0"/>
                  </a:moveTo>
                  <a:lnTo>
                    <a:pt x="0" y="21"/>
                  </a:lnTo>
                  <a:lnTo>
                    <a:pt x="9" y="26"/>
                  </a:lnTo>
                  <a:lnTo>
                    <a:pt x="19" y="4"/>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527" name="Freeform 526"/>
            <p:cNvSpPr>
              <a:spLocks/>
            </p:cNvSpPr>
            <p:nvPr/>
          </p:nvSpPr>
          <p:spPr bwMode="auto">
            <a:xfrm>
              <a:off x="5284" y="1333"/>
              <a:ext cx="22" cy="24"/>
            </a:xfrm>
            <a:custGeom>
              <a:avLst/>
              <a:gdLst>
                <a:gd name="T0" fmla="*/ 12 w 22"/>
                <a:gd name="T1" fmla="*/ 0 h 24"/>
                <a:gd name="T2" fmla="*/ 0 w 22"/>
                <a:gd name="T3" fmla="*/ 16 h 24"/>
                <a:gd name="T4" fmla="*/ 7 w 22"/>
                <a:gd name="T5" fmla="*/ 24 h 24"/>
                <a:gd name="T6" fmla="*/ 21 w 22"/>
                <a:gd name="T7" fmla="*/ 4 h 24"/>
                <a:gd name="T8" fmla="*/ 12 w 22"/>
                <a:gd name="T9" fmla="*/ 0 h 24"/>
              </a:gdLst>
              <a:ahLst/>
              <a:cxnLst>
                <a:cxn ang="0">
                  <a:pos x="T0" y="T1"/>
                </a:cxn>
                <a:cxn ang="0">
                  <a:pos x="T2" y="T3"/>
                </a:cxn>
                <a:cxn ang="0">
                  <a:pos x="T4" y="T5"/>
                </a:cxn>
                <a:cxn ang="0">
                  <a:pos x="T6" y="T7"/>
                </a:cxn>
                <a:cxn ang="0">
                  <a:pos x="T8" y="T9"/>
                </a:cxn>
              </a:cxnLst>
              <a:rect l="0" t="0" r="r" b="b"/>
              <a:pathLst>
                <a:path w="22" h="24">
                  <a:moveTo>
                    <a:pt x="12" y="0"/>
                  </a:moveTo>
                  <a:lnTo>
                    <a:pt x="0" y="16"/>
                  </a:lnTo>
                  <a:lnTo>
                    <a:pt x="7" y="24"/>
                  </a:lnTo>
                  <a:lnTo>
                    <a:pt x="21" y="4"/>
                  </a:lnTo>
                  <a:lnTo>
                    <a:pt x="12"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528" name="Freeform 527"/>
            <p:cNvSpPr>
              <a:spLocks/>
            </p:cNvSpPr>
            <p:nvPr/>
          </p:nvSpPr>
          <p:spPr bwMode="auto">
            <a:xfrm>
              <a:off x="5277" y="1347"/>
              <a:ext cx="20" cy="20"/>
            </a:xfrm>
            <a:custGeom>
              <a:avLst/>
              <a:gdLst>
                <a:gd name="T0" fmla="*/ 9 w 20"/>
                <a:gd name="T1" fmla="*/ 0 h 20"/>
                <a:gd name="T2" fmla="*/ 0 w 20"/>
                <a:gd name="T3" fmla="*/ 4 h 20"/>
                <a:gd name="T4" fmla="*/ 0 w 20"/>
                <a:gd name="T5" fmla="*/ 14 h 20"/>
                <a:gd name="T6" fmla="*/ 2 w 20"/>
                <a:gd name="T7" fmla="*/ 14 h 20"/>
                <a:gd name="T8" fmla="*/ 14 w 20"/>
                <a:gd name="T9" fmla="*/ 9 h 20"/>
                <a:gd name="T10" fmla="*/ 9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9" y="0"/>
                  </a:moveTo>
                  <a:lnTo>
                    <a:pt x="0" y="4"/>
                  </a:lnTo>
                  <a:lnTo>
                    <a:pt x="0" y="14"/>
                  </a:lnTo>
                  <a:lnTo>
                    <a:pt x="2" y="14"/>
                  </a:lnTo>
                  <a:lnTo>
                    <a:pt x="14" y="9"/>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529" name="Freeform 528"/>
            <p:cNvSpPr>
              <a:spLocks/>
            </p:cNvSpPr>
            <p:nvPr/>
          </p:nvSpPr>
          <p:spPr bwMode="auto">
            <a:xfrm>
              <a:off x="5267" y="1347"/>
              <a:ext cx="20" cy="20"/>
            </a:xfrm>
            <a:custGeom>
              <a:avLst/>
              <a:gdLst>
                <a:gd name="T0" fmla="*/ 7 w 20"/>
                <a:gd name="T1" fmla="*/ 0 h 20"/>
                <a:gd name="T2" fmla="*/ 0 w 20"/>
                <a:gd name="T3" fmla="*/ 7 h 20"/>
                <a:gd name="T4" fmla="*/ 9 w 20"/>
                <a:gd name="T5" fmla="*/ 14 h 20"/>
                <a:gd name="T6" fmla="*/ 14 w 20"/>
                <a:gd name="T7" fmla="*/ 4 h 20"/>
                <a:gd name="T8" fmla="*/ 7 w 20"/>
                <a:gd name="T9" fmla="*/ 0 h 20"/>
              </a:gdLst>
              <a:ahLst/>
              <a:cxnLst>
                <a:cxn ang="0">
                  <a:pos x="T0" y="T1"/>
                </a:cxn>
                <a:cxn ang="0">
                  <a:pos x="T2" y="T3"/>
                </a:cxn>
                <a:cxn ang="0">
                  <a:pos x="T4" y="T5"/>
                </a:cxn>
                <a:cxn ang="0">
                  <a:pos x="T6" y="T7"/>
                </a:cxn>
                <a:cxn ang="0">
                  <a:pos x="T8" y="T9"/>
                </a:cxn>
              </a:cxnLst>
              <a:rect l="0" t="0" r="r" b="b"/>
              <a:pathLst>
                <a:path w="20" h="20">
                  <a:moveTo>
                    <a:pt x="7" y="0"/>
                  </a:moveTo>
                  <a:lnTo>
                    <a:pt x="0" y="7"/>
                  </a:lnTo>
                  <a:lnTo>
                    <a:pt x="9" y="14"/>
                  </a:lnTo>
                  <a:lnTo>
                    <a:pt x="14" y="4"/>
                  </a:lnTo>
                  <a:lnTo>
                    <a:pt x="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530" name="Freeform 529"/>
            <p:cNvSpPr>
              <a:spLocks/>
            </p:cNvSpPr>
            <p:nvPr/>
          </p:nvSpPr>
          <p:spPr bwMode="auto">
            <a:xfrm>
              <a:off x="5260" y="1333"/>
              <a:ext cx="20" cy="21"/>
            </a:xfrm>
            <a:custGeom>
              <a:avLst/>
              <a:gdLst>
                <a:gd name="T0" fmla="*/ 9 w 20"/>
                <a:gd name="T1" fmla="*/ 0 h 21"/>
                <a:gd name="T2" fmla="*/ 0 w 20"/>
                <a:gd name="T3" fmla="*/ 0 h 21"/>
                <a:gd name="T4" fmla="*/ 0 w 20"/>
                <a:gd name="T5" fmla="*/ 2 h 21"/>
                <a:gd name="T6" fmla="*/ 7 w 20"/>
                <a:gd name="T7" fmla="*/ 21 h 21"/>
                <a:gd name="T8" fmla="*/ 16 w 20"/>
                <a:gd name="T9" fmla="*/ 16 h 21"/>
                <a:gd name="T10" fmla="*/ 9 w 20"/>
                <a:gd name="T11" fmla="*/ 0 h 21"/>
              </a:gdLst>
              <a:ahLst/>
              <a:cxnLst>
                <a:cxn ang="0">
                  <a:pos x="T0" y="T1"/>
                </a:cxn>
                <a:cxn ang="0">
                  <a:pos x="T2" y="T3"/>
                </a:cxn>
                <a:cxn ang="0">
                  <a:pos x="T4" y="T5"/>
                </a:cxn>
                <a:cxn ang="0">
                  <a:pos x="T6" y="T7"/>
                </a:cxn>
                <a:cxn ang="0">
                  <a:pos x="T8" y="T9"/>
                </a:cxn>
                <a:cxn ang="0">
                  <a:pos x="T10" y="T11"/>
                </a:cxn>
              </a:cxnLst>
              <a:rect l="0" t="0" r="r" b="b"/>
              <a:pathLst>
                <a:path w="20" h="21">
                  <a:moveTo>
                    <a:pt x="9" y="0"/>
                  </a:moveTo>
                  <a:lnTo>
                    <a:pt x="0" y="0"/>
                  </a:lnTo>
                  <a:lnTo>
                    <a:pt x="0" y="2"/>
                  </a:lnTo>
                  <a:lnTo>
                    <a:pt x="7" y="21"/>
                  </a:lnTo>
                  <a:lnTo>
                    <a:pt x="16" y="16"/>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531" name="Freeform 530"/>
            <p:cNvSpPr>
              <a:spLocks/>
            </p:cNvSpPr>
            <p:nvPr/>
          </p:nvSpPr>
          <p:spPr bwMode="auto">
            <a:xfrm>
              <a:off x="5260" y="1306"/>
              <a:ext cx="20" cy="31"/>
            </a:xfrm>
            <a:custGeom>
              <a:avLst/>
              <a:gdLst>
                <a:gd name="T0" fmla="*/ 9 w 20"/>
                <a:gd name="T1" fmla="*/ 0 h 31"/>
                <a:gd name="T2" fmla="*/ 7 w 20"/>
                <a:gd name="T3" fmla="*/ 2 h 31"/>
                <a:gd name="T4" fmla="*/ 0 w 20"/>
                <a:gd name="T5" fmla="*/ 26 h 31"/>
                <a:gd name="T6" fmla="*/ 9 w 20"/>
                <a:gd name="T7" fmla="*/ 31 h 31"/>
                <a:gd name="T8" fmla="*/ 16 w 20"/>
                <a:gd name="T9" fmla="*/ 7 h 31"/>
                <a:gd name="T10" fmla="*/ 9 w 20"/>
                <a:gd name="T11" fmla="*/ 0 h 31"/>
              </a:gdLst>
              <a:ahLst/>
              <a:cxnLst>
                <a:cxn ang="0">
                  <a:pos x="T0" y="T1"/>
                </a:cxn>
                <a:cxn ang="0">
                  <a:pos x="T2" y="T3"/>
                </a:cxn>
                <a:cxn ang="0">
                  <a:pos x="T4" y="T5"/>
                </a:cxn>
                <a:cxn ang="0">
                  <a:pos x="T6" y="T7"/>
                </a:cxn>
                <a:cxn ang="0">
                  <a:pos x="T8" y="T9"/>
                </a:cxn>
                <a:cxn ang="0">
                  <a:pos x="T10" y="T11"/>
                </a:cxn>
              </a:cxnLst>
              <a:rect l="0" t="0" r="r" b="b"/>
              <a:pathLst>
                <a:path w="20" h="31">
                  <a:moveTo>
                    <a:pt x="9" y="0"/>
                  </a:moveTo>
                  <a:lnTo>
                    <a:pt x="7" y="2"/>
                  </a:lnTo>
                  <a:lnTo>
                    <a:pt x="0" y="26"/>
                  </a:lnTo>
                  <a:lnTo>
                    <a:pt x="9" y="31"/>
                  </a:lnTo>
                  <a:lnTo>
                    <a:pt x="16" y="7"/>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532" name="Freeform 531"/>
            <p:cNvSpPr>
              <a:spLocks/>
            </p:cNvSpPr>
            <p:nvPr/>
          </p:nvSpPr>
          <p:spPr bwMode="auto">
            <a:xfrm>
              <a:off x="5270" y="1299"/>
              <a:ext cx="20" cy="20"/>
            </a:xfrm>
            <a:custGeom>
              <a:avLst/>
              <a:gdLst>
                <a:gd name="T0" fmla="*/ 14 w 20"/>
                <a:gd name="T1" fmla="*/ 0 h 20"/>
                <a:gd name="T2" fmla="*/ 12 w 20"/>
                <a:gd name="T3" fmla="*/ 0 h 20"/>
                <a:gd name="T4" fmla="*/ 0 w 20"/>
                <a:gd name="T5" fmla="*/ 7 h 20"/>
                <a:gd name="T6" fmla="*/ 4 w 20"/>
                <a:gd name="T7" fmla="*/ 16 h 20"/>
                <a:gd name="T8" fmla="*/ 16 w 20"/>
                <a:gd name="T9" fmla="*/ 9 h 20"/>
                <a:gd name="T10" fmla="*/ 14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14" y="0"/>
                  </a:moveTo>
                  <a:lnTo>
                    <a:pt x="12" y="0"/>
                  </a:lnTo>
                  <a:lnTo>
                    <a:pt x="0" y="7"/>
                  </a:lnTo>
                  <a:lnTo>
                    <a:pt x="4" y="16"/>
                  </a:lnTo>
                  <a:lnTo>
                    <a:pt x="16" y="9"/>
                  </a:lnTo>
                  <a:lnTo>
                    <a:pt x="1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533" name="Freeform 532"/>
            <p:cNvSpPr>
              <a:spLocks/>
            </p:cNvSpPr>
            <p:nvPr/>
          </p:nvSpPr>
          <p:spPr bwMode="auto">
            <a:xfrm>
              <a:off x="5284" y="1296"/>
              <a:ext cx="20" cy="20"/>
            </a:xfrm>
            <a:custGeom>
              <a:avLst/>
              <a:gdLst>
                <a:gd name="T0" fmla="*/ 14 w 20"/>
                <a:gd name="T1" fmla="*/ 0 h 20"/>
                <a:gd name="T2" fmla="*/ 0 w 20"/>
                <a:gd name="T3" fmla="*/ 2 h 20"/>
                <a:gd name="T4" fmla="*/ 0 w 20"/>
                <a:gd name="T5" fmla="*/ 12 h 20"/>
                <a:gd name="T6" fmla="*/ 12 w 20"/>
                <a:gd name="T7" fmla="*/ 9 h 20"/>
                <a:gd name="T8" fmla="*/ 14 w 20"/>
                <a:gd name="T9" fmla="*/ 0 h 20"/>
              </a:gdLst>
              <a:ahLst/>
              <a:cxnLst>
                <a:cxn ang="0">
                  <a:pos x="T0" y="T1"/>
                </a:cxn>
                <a:cxn ang="0">
                  <a:pos x="T2" y="T3"/>
                </a:cxn>
                <a:cxn ang="0">
                  <a:pos x="T4" y="T5"/>
                </a:cxn>
                <a:cxn ang="0">
                  <a:pos x="T6" y="T7"/>
                </a:cxn>
                <a:cxn ang="0">
                  <a:pos x="T8" y="T9"/>
                </a:cxn>
              </a:cxnLst>
              <a:rect l="0" t="0" r="r" b="b"/>
              <a:pathLst>
                <a:path w="20" h="20">
                  <a:moveTo>
                    <a:pt x="14" y="0"/>
                  </a:moveTo>
                  <a:lnTo>
                    <a:pt x="0" y="2"/>
                  </a:lnTo>
                  <a:lnTo>
                    <a:pt x="0" y="12"/>
                  </a:lnTo>
                  <a:lnTo>
                    <a:pt x="12" y="9"/>
                  </a:lnTo>
                  <a:lnTo>
                    <a:pt x="1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534" name="Freeform 533"/>
            <p:cNvSpPr>
              <a:spLocks/>
            </p:cNvSpPr>
            <p:nvPr/>
          </p:nvSpPr>
          <p:spPr bwMode="auto">
            <a:xfrm>
              <a:off x="2083" y="1321"/>
              <a:ext cx="50" cy="24"/>
            </a:xfrm>
            <a:custGeom>
              <a:avLst/>
              <a:gdLst>
                <a:gd name="T0" fmla="*/ 33 w 50"/>
                <a:gd name="T1" fmla="*/ 0 h 24"/>
                <a:gd name="T2" fmla="*/ 12 w 50"/>
                <a:gd name="T3" fmla="*/ 4 h 24"/>
                <a:gd name="T4" fmla="*/ 0 w 50"/>
                <a:gd name="T5" fmla="*/ 19 h 24"/>
                <a:gd name="T6" fmla="*/ 7 w 50"/>
                <a:gd name="T7" fmla="*/ 24 h 24"/>
                <a:gd name="T8" fmla="*/ 45 w 50"/>
                <a:gd name="T9" fmla="*/ 19 h 24"/>
                <a:gd name="T10" fmla="*/ 50 w 50"/>
                <a:gd name="T11" fmla="*/ 9 h 24"/>
                <a:gd name="T12" fmla="*/ 33 w 50"/>
                <a:gd name="T13" fmla="*/ 0 h 24"/>
              </a:gdLst>
              <a:ahLst/>
              <a:cxnLst>
                <a:cxn ang="0">
                  <a:pos x="T0" y="T1"/>
                </a:cxn>
                <a:cxn ang="0">
                  <a:pos x="T2" y="T3"/>
                </a:cxn>
                <a:cxn ang="0">
                  <a:pos x="T4" y="T5"/>
                </a:cxn>
                <a:cxn ang="0">
                  <a:pos x="T6" y="T7"/>
                </a:cxn>
                <a:cxn ang="0">
                  <a:pos x="T8" y="T9"/>
                </a:cxn>
                <a:cxn ang="0">
                  <a:pos x="T10" y="T11"/>
                </a:cxn>
                <a:cxn ang="0">
                  <a:pos x="T12" y="T13"/>
                </a:cxn>
              </a:cxnLst>
              <a:rect l="0" t="0" r="r" b="b"/>
              <a:pathLst>
                <a:path w="50" h="24">
                  <a:moveTo>
                    <a:pt x="33" y="0"/>
                  </a:moveTo>
                  <a:lnTo>
                    <a:pt x="12" y="4"/>
                  </a:lnTo>
                  <a:lnTo>
                    <a:pt x="0" y="19"/>
                  </a:lnTo>
                  <a:lnTo>
                    <a:pt x="7" y="24"/>
                  </a:lnTo>
                  <a:lnTo>
                    <a:pt x="45" y="19"/>
                  </a:lnTo>
                  <a:lnTo>
                    <a:pt x="50" y="9"/>
                  </a:lnTo>
                  <a:lnTo>
                    <a:pt x="33" y="0"/>
                  </a:lnTo>
                </a:path>
              </a:pathLst>
            </a:custGeom>
            <a:solidFill>
              <a:srgbClr val="545454"/>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535" name="Freeform 534"/>
            <p:cNvSpPr>
              <a:spLocks/>
            </p:cNvSpPr>
            <p:nvPr/>
          </p:nvSpPr>
          <p:spPr bwMode="auto">
            <a:xfrm>
              <a:off x="2123" y="1328"/>
              <a:ext cx="20" cy="20"/>
            </a:xfrm>
            <a:custGeom>
              <a:avLst/>
              <a:gdLst>
                <a:gd name="T0" fmla="*/ 4 w 20"/>
                <a:gd name="T1" fmla="*/ 0 h 20"/>
                <a:gd name="T2" fmla="*/ 0 w 20"/>
                <a:gd name="T3" fmla="*/ 9 h 20"/>
                <a:gd name="T4" fmla="*/ 4 w 20"/>
                <a:gd name="T5" fmla="*/ 16 h 20"/>
                <a:gd name="T6" fmla="*/ 7 w 20"/>
                <a:gd name="T7" fmla="*/ 16 h 20"/>
                <a:gd name="T8" fmla="*/ 14 w 20"/>
                <a:gd name="T9" fmla="*/ 4 h 20"/>
                <a:gd name="T10" fmla="*/ 4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4" y="0"/>
                  </a:moveTo>
                  <a:lnTo>
                    <a:pt x="0" y="9"/>
                  </a:lnTo>
                  <a:lnTo>
                    <a:pt x="4" y="16"/>
                  </a:lnTo>
                  <a:lnTo>
                    <a:pt x="7" y="16"/>
                  </a:lnTo>
                  <a:lnTo>
                    <a:pt x="14" y="4"/>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536" name="Freeform 535"/>
            <p:cNvSpPr>
              <a:spLocks/>
            </p:cNvSpPr>
            <p:nvPr/>
          </p:nvSpPr>
          <p:spPr bwMode="auto">
            <a:xfrm>
              <a:off x="2088" y="1335"/>
              <a:ext cx="40" cy="20"/>
            </a:xfrm>
            <a:custGeom>
              <a:avLst/>
              <a:gdLst>
                <a:gd name="T0" fmla="*/ 40 w 40"/>
                <a:gd name="T1" fmla="*/ 0 h 20"/>
                <a:gd name="T2" fmla="*/ 2 w 40"/>
                <a:gd name="T3" fmla="*/ 4 h 20"/>
                <a:gd name="T4" fmla="*/ 0 w 40"/>
                <a:gd name="T5" fmla="*/ 14 h 20"/>
                <a:gd name="T6" fmla="*/ 2 w 40"/>
                <a:gd name="T7" fmla="*/ 14 h 20"/>
                <a:gd name="T8" fmla="*/ 40 w 40"/>
                <a:gd name="T9" fmla="*/ 9 h 20"/>
                <a:gd name="T10" fmla="*/ 40 w 40"/>
                <a:gd name="T11" fmla="*/ 0 h 20"/>
              </a:gdLst>
              <a:ahLst/>
              <a:cxnLst>
                <a:cxn ang="0">
                  <a:pos x="T0" y="T1"/>
                </a:cxn>
                <a:cxn ang="0">
                  <a:pos x="T2" y="T3"/>
                </a:cxn>
                <a:cxn ang="0">
                  <a:pos x="T4" y="T5"/>
                </a:cxn>
                <a:cxn ang="0">
                  <a:pos x="T6" y="T7"/>
                </a:cxn>
                <a:cxn ang="0">
                  <a:pos x="T8" y="T9"/>
                </a:cxn>
                <a:cxn ang="0">
                  <a:pos x="T10" y="T11"/>
                </a:cxn>
              </a:cxnLst>
              <a:rect l="0" t="0" r="r" b="b"/>
              <a:pathLst>
                <a:path w="40" h="20">
                  <a:moveTo>
                    <a:pt x="40" y="0"/>
                  </a:moveTo>
                  <a:lnTo>
                    <a:pt x="2" y="4"/>
                  </a:lnTo>
                  <a:lnTo>
                    <a:pt x="0" y="14"/>
                  </a:lnTo>
                  <a:lnTo>
                    <a:pt x="2" y="14"/>
                  </a:lnTo>
                  <a:lnTo>
                    <a:pt x="40" y="9"/>
                  </a:lnTo>
                  <a:lnTo>
                    <a:pt x="40"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537" name="Freeform 536"/>
            <p:cNvSpPr>
              <a:spLocks/>
            </p:cNvSpPr>
            <p:nvPr/>
          </p:nvSpPr>
          <p:spPr bwMode="auto">
            <a:xfrm>
              <a:off x="2076" y="1335"/>
              <a:ext cx="20" cy="20"/>
            </a:xfrm>
            <a:custGeom>
              <a:avLst/>
              <a:gdLst>
                <a:gd name="T0" fmla="*/ 9 w 20"/>
                <a:gd name="T1" fmla="*/ 0 h 20"/>
                <a:gd name="T2" fmla="*/ 2 w 20"/>
                <a:gd name="T3" fmla="*/ 2 h 20"/>
                <a:gd name="T4" fmla="*/ 0 w 20"/>
                <a:gd name="T5" fmla="*/ 4 h 20"/>
                <a:gd name="T6" fmla="*/ 0 w 20"/>
                <a:gd name="T7" fmla="*/ 7 h 20"/>
                <a:gd name="T8" fmla="*/ 11 w 20"/>
                <a:gd name="T9" fmla="*/ 14 h 20"/>
                <a:gd name="T10" fmla="*/ 16 w 20"/>
                <a:gd name="T11" fmla="*/ 4 h 20"/>
                <a:gd name="T12" fmla="*/ 9 w 20"/>
                <a:gd name="T13" fmla="*/ 0 h 20"/>
              </a:gdLst>
              <a:ahLst/>
              <a:cxnLst>
                <a:cxn ang="0">
                  <a:pos x="T0" y="T1"/>
                </a:cxn>
                <a:cxn ang="0">
                  <a:pos x="T2" y="T3"/>
                </a:cxn>
                <a:cxn ang="0">
                  <a:pos x="T4" y="T5"/>
                </a:cxn>
                <a:cxn ang="0">
                  <a:pos x="T6" y="T7"/>
                </a:cxn>
                <a:cxn ang="0">
                  <a:pos x="T8" y="T9"/>
                </a:cxn>
                <a:cxn ang="0">
                  <a:pos x="T10" y="T11"/>
                </a:cxn>
                <a:cxn ang="0">
                  <a:pos x="T12" y="T13"/>
                </a:cxn>
              </a:cxnLst>
              <a:rect l="0" t="0" r="r" b="b"/>
              <a:pathLst>
                <a:path w="20" h="20">
                  <a:moveTo>
                    <a:pt x="9" y="0"/>
                  </a:moveTo>
                  <a:lnTo>
                    <a:pt x="2" y="2"/>
                  </a:lnTo>
                  <a:lnTo>
                    <a:pt x="0" y="4"/>
                  </a:lnTo>
                  <a:lnTo>
                    <a:pt x="0" y="7"/>
                  </a:lnTo>
                  <a:lnTo>
                    <a:pt x="11" y="14"/>
                  </a:lnTo>
                  <a:lnTo>
                    <a:pt x="16" y="4"/>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538" name="Freeform 537"/>
            <p:cNvSpPr>
              <a:spLocks/>
            </p:cNvSpPr>
            <p:nvPr/>
          </p:nvSpPr>
          <p:spPr bwMode="auto">
            <a:xfrm>
              <a:off x="2078" y="1321"/>
              <a:ext cx="21" cy="21"/>
            </a:xfrm>
            <a:custGeom>
              <a:avLst/>
              <a:gdLst>
                <a:gd name="T0" fmla="*/ 16 w 21"/>
                <a:gd name="T1" fmla="*/ 0 h 21"/>
                <a:gd name="T2" fmla="*/ 14 w 21"/>
                <a:gd name="T3" fmla="*/ 0 h 21"/>
                <a:gd name="T4" fmla="*/ 0 w 21"/>
                <a:gd name="T5" fmla="*/ 16 h 21"/>
                <a:gd name="T6" fmla="*/ 9 w 21"/>
                <a:gd name="T7" fmla="*/ 21 h 21"/>
                <a:gd name="T8" fmla="*/ 21 w 21"/>
                <a:gd name="T9" fmla="*/ 7 h 21"/>
                <a:gd name="T10" fmla="*/ 16 w 21"/>
                <a:gd name="T11" fmla="*/ 0 h 21"/>
              </a:gdLst>
              <a:ahLst/>
              <a:cxnLst>
                <a:cxn ang="0">
                  <a:pos x="T0" y="T1"/>
                </a:cxn>
                <a:cxn ang="0">
                  <a:pos x="T2" y="T3"/>
                </a:cxn>
                <a:cxn ang="0">
                  <a:pos x="T4" y="T5"/>
                </a:cxn>
                <a:cxn ang="0">
                  <a:pos x="T6" y="T7"/>
                </a:cxn>
                <a:cxn ang="0">
                  <a:pos x="T8" y="T9"/>
                </a:cxn>
                <a:cxn ang="0">
                  <a:pos x="T10" y="T11"/>
                </a:cxn>
              </a:cxnLst>
              <a:rect l="0" t="0" r="r" b="b"/>
              <a:pathLst>
                <a:path w="21" h="21">
                  <a:moveTo>
                    <a:pt x="16" y="0"/>
                  </a:moveTo>
                  <a:lnTo>
                    <a:pt x="14" y="0"/>
                  </a:lnTo>
                  <a:lnTo>
                    <a:pt x="0" y="16"/>
                  </a:lnTo>
                  <a:lnTo>
                    <a:pt x="9" y="21"/>
                  </a:lnTo>
                  <a:lnTo>
                    <a:pt x="21" y="7"/>
                  </a:lnTo>
                  <a:lnTo>
                    <a:pt x="16"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539" name="Freeform 538"/>
            <p:cNvSpPr>
              <a:spLocks/>
            </p:cNvSpPr>
            <p:nvPr/>
          </p:nvSpPr>
          <p:spPr bwMode="auto">
            <a:xfrm>
              <a:off x="2095" y="1316"/>
              <a:ext cx="24" cy="20"/>
            </a:xfrm>
            <a:custGeom>
              <a:avLst/>
              <a:gdLst>
                <a:gd name="T0" fmla="*/ 23 w 24"/>
                <a:gd name="T1" fmla="*/ 0 h 20"/>
                <a:gd name="T2" fmla="*/ 21 w 24"/>
                <a:gd name="T3" fmla="*/ 0 h 20"/>
                <a:gd name="T4" fmla="*/ 0 w 24"/>
                <a:gd name="T5" fmla="*/ 4 h 20"/>
                <a:gd name="T6" fmla="*/ 0 w 24"/>
                <a:gd name="T7" fmla="*/ 14 h 20"/>
                <a:gd name="T8" fmla="*/ 21 w 24"/>
                <a:gd name="T9" fmla="*/ 9 h 20"/>
                <a:gd name="T10" fmla="*/ 23 w 24"/>
                <a:gd name="T11" fmla="*/ 0 h 20"/>
              </a:gdLst>
              <a:ahLst/>
              <a:cxnLst>
                <a:cxn ang="0">
                  <a:pos x="T0" y="T1"/>
                </a:cxn>
                <a:cxn ang="0">
                  <a:pos x="T2" y="T3"/>
                </a:cxn>
                <a:cxn ang="0">
                  <a:pos x="T4" y="T5"/>
                </a:cxn>
                <a:cxn ang="0">
                  <a:pos x="T6" y="T7"/>
                </a:cxn>
                <a:cxn ang="0">
                  <a:pos x="T8" y="T9"/>
                </a:cxn>
                <a:cxn ang="0">
                  <a:pos x="T10" y="T11"/>
                </a:cxn>
              </a:cxnLst>
              <a:rect l="0" t="0" r="r" b="b"/>
              <a:pathLst>
                <a:path w="24" h="20">
                  <a:moveTo>
                    <a:pt x="23" y="0"/>
                  </a:moveTo>
                  <a:lnTo>
                    <a:pt x="21" y="0"/>
                  </a:lnTo>
                  <a:lnTo>
                    <a:pt x="0" y="4"/>
                  </a:lnTo>
                  <a:lnTo>
                    <a:pt x="0" y="14"/>
                  </a:lnTo>
                  <a:lnTo>
                    <a:pt x="21" y="9"/>
                  </a:lnTo>
                  <a:lnTo>
                    <a:pt x="23"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540" name="Freeform 539"/>
            <p:cNvSpPr>
              <a:spLocks/>
            </p:cNvSpPr>
            <p:nvPr/>
          </p:nvSpPr>
          <p:spPr bwMode="auto">
            <a:xfrm>
              <a:off x="2114" y="1316"/>
              <a:ext cx="26" cy="20"/>
            </a:xfrm>
            <a:custGeom>
              <a:avLst/>
              <a:gdLst>
                <a:gd name="T0" fmla="*/ 4 w 26"/>
                <a:gd name="T1" fmla="*/ 0 h 20"/>
                <a:gd name="T2" fmla="*/ 0 w 26"/>
                <a:gd name="T3" fmla="*/ 9 h 20"/>
                <a:gd name="T4" fmla="*/ 16 w 26"/>
                <a:gd name="T5" fmla="*/ 19 h 20"/>
                <a:gd name="T6" fmla="*/ 24 w 26"/>
                <a:gd name="T7" fmla="*/ 16 h 20"/>
                <a:gd name="T8" fmla="*/ 26 w 26"/>
                <a:gd name="T9" fmla="*/ 11 h 20"/>
                <a:gd name="T10" fmla="*/ 4 w 26"/>
                <a:gd name="T11" fmla="*/ 0 h 20"/>
              </a:gdLst>
              <a:ahLst/>
              <a:cxnLst>
                <a:cxn ang="0">
                  <a:pos x="T0" y="T1"/>
                </a:cxn>
                <a:cxn ang="0">
                  <a:pos x="T2" y="T3"/>
                </a:cxn>
                <a:cxn ang="0">
                  <a:pos x="T4" y="T5"/>
                </a:cxn>
                <a:cxn ang="0">
                  <a:pos x="T6" y="T7"/>
                </a:cxn>
                <a:cxn ang="0">
                  <a:pos x="T8" y="T9"/>
                </a:cxn>
                <a:cxn ang="0">
                  <a:pos x="T10" y="T11"/>
                </a:cxn>
              </a:cxnLst>
              <a:rect l="0" t="0" r="r" b="b"/>
              <a:pathLst>
                <a:path w="26" h="20">
                  <a:moveTo>
                    <a:pt x="4" y="0"/>
                  </a:moveTo>
                  <a:lnTo>
                    <a:pt x="0" y="9"/>
                  </a:lnTo>
                  <a:lnTo>
                    <a:pt x="16" y="19"/>
                  </a:lnTo>
                  <a:lnTo>
                    <a:pt x="24" y="16"/>
                  </a:lnTo>
                  <a:lnTo>
                    <a:pt x="26" y="11"/>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541" name="Freeform 540"/>
            <p:cNvSpPr>
              <a:spLocks/>
            </p:cNvSpPr>
            <p:nvPr/>
          </p:nvSpPr>
          <p:spPr bwMode="auto">
            <a:xfrm>
              <a:off x="3885" y="1321"/>
              <a:ext cx="48" cy="24"/>
            </a:xfrm>
            <a:custGeom>
              <a:avLst/>
              <a:gdLst>
                <a:gd name="T0" fmla="*/ 31 w 48"/>
                <a:gd name="T1" fmla="*/ 0 h 24"/>
                <a:gd name="T2" fmla="*/ 9 w 48"/>
                <a:gd name="T3" fmla="*/ 4 h 24"/>
                <a:gd name="T4" fmla="*/ 0 w 48"/>
                <a:gd name="T5" fmla="*/ 19 h 24"/>
                <a:gd name="T6" fmla="*/ 7 w 48"/>
                <a:gd name="T7" fmla="*/ 24 h 24"/>
                <a:gd name="T8" fmla="*/ 43 w 48"/>
                <a:gd name="T9" fmla="*/ 19 h 24"/>
                <a:gd name="T10" fmla="*/ 47 w 48"/>
                <a:gd name="T11" fmla="*/ 9 h 24"/>
                <a:gd name="T12" fmla="*/ 31 w 48"/>
                <a:gd name="T13" fmla="*/ 0 h 24"/>
              </a:gdLst>
              <a:ahLst/>
              <a:cxnLst>
                <a:cxn ang="0">
                  <a:pos x="T0" y="T1"/>
                </a:cxn>
                <a:cxn ang="0">
                  <a:pos x="T2" y="T3"/>
                </a:cxn>
                <a:cxn ang="0">
                  <a:pos x="T4" y="T5"/>
                </a:cxn>
                <a:cxn ang="0">
                  <a:pos x="T6" y="T7"/>
                </a:cxn>
                <a:cxn ang="0">
                  <a:pos x="T8" y="T9"/>
                </a:cxn>
                <a:cxn ang="0">
                  <a:pos x="T10" y="T11"/>
                </a:cxn>
                <a:cxn ang="0">
                  <a:pos x="T12" y="T13"/>
                </a:cxn>
              </a:cxnLst>
              <a:rect l="0" t="0" r="r" b="b"/>
              <a:pathLst>
                <a:path w="48" h="24">
                  <a:moveTo>
                    <a:pt x="31" y="0"/>
                  </a:moveTo>
                  <a:lnTo>
                    <a:pt x="9" y="4"/>
                  </a:lnTo>
                  <a:lnTo>
                    <a:pt x="0" y="19"/>
                  </a:lnTo>
                  <a:lnTo>
                    <a:pt x="7" y="24"/>
                  </a:lnTo>
                  <a:lnTo>
                    <a:pt x="43" y="19"/>
                  </a:lnTo>
                  <a:lnTo>
                    <a:pt x="47" y="9"/>
                  </a:lnTo>
                  <a:lnTo>
                    <a:pt x="31" y="0"/>
                  </a:lnTo>
                </a:path>
              </a:pathLst>
            </a:custGeom>
            <a:solidFill>
              <a:srgbClr val="545454"/>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542" name="Freeform 541"/>
            <p:cNvSpPr>
              <a:spLocks/>
            </p:cNvSpPr>
            <p:nvPr/>
          </p:nvSpPr>
          <p:spPr bwMode="auto">
            <a:xfrm>
              <a:off x="3923" y="1328"/>
              <a:ext cx="20" cy="20"/>
            </a:xfrm>
            <a:custGeom>
              <a:avLst/>
              <a:gdLst>
                <a:gd name="T0" fmla="*/ 4 w 20"/>
                <a:gd name="T1" fmla="*/ 0 h 20"/>
                <a:gd name="T2" fmla="*/ 0 w 20"/>
                <a:gd name="T3" fmla="*/ 9 h 20"/>
                <a:gd name="T4" fmla="*/ 4 w 20"/>
                <a:gd name="T5" fmla="*/ 16 h 20"/>
                <a:gd name="T6" fmla="*/ 7 w 20"/>
                <a:gd name="T7" fmla="*/ 16 h 20"/>
                <a:gd name="T8" fmla="*/ 14 w 20"/>
                <a:gd name="T9" fmla="*/ 4 h 20"/>
                <a:gd name="T10" fmla="*/ 4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4" y="0"/>
                  </a:moveTo>
                  <a:lnTo>
                    <a:pt x="0" y="9"/>
                  </a:lnTo>
                  <a:lnTo>
                    <a:pt x="4" y="16"/>
                  </a:lnTo>
                  <a:lnTo>
                    <a:pt x="7" y="16"/>
                  </a:lnTo>
                  <a:lnTo>
                    <a:pt x="14" y="4"/>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543" name="Freeform 542"/>
            <p:cNvSpPr>
              <a:spLocks/>
            </p:cNvSpPr>
            <p:nvPr/>
          </p:nvSpPr>
          <p:spPr bwMode="auto">
            <a:xfrm>
              <a:off x="3890" y="1335"/>
              <a:ext cx="38" cy="20"/>
            </a:xfrm>
            <a:custGeom>
              <a:avLst/>
              <a:gdLst>
                <a:gd name="T0" fmla="*/ 38 w 38"/>
                <a:gd name="T1" fmla="*/ 0 h 20"/>
                <a:gd name="T2" fmla="*/ 2 w 38"/>
                <a:gd name="T3" fmla="*/ 4 h 20"/>
                <a:gd name="T4" fmla="*/ 0 w 38"/>
                <a:gd name="T5" fmla="*/ 14 h 20"/>
                <a:gd name="T6" fmla="*/ 2 w 38"/>
                <a:gd name="T7" fmla="*/ 14 h 20"/>
                <a:gd name="T8" fmla="*/ 38 w 38"/>
                <a:gd name="T9" fmla="*/ 9 h 20"/>
                <a:gd name="T10" fmla="*/ 38 w 38"/>
                <a:gd name="T11" fmla="*/ 0 h 20"/>
              </a:gdLst>
              <a:ahLst/>
              <a:cxnLst>
                <a:cxn ang="0">
                  <a:pos x="T0" y="T1"/>
                </a:cxn>
                <a:cxn ang="0">
                  <a:pos x="T2" y="T3"/>
                </a:cxn>
                <a:cxn ang="0">
                  <a:pos x="T4" y="T5"/>
                </a:cxn>
                <a:cxn ang="0">
                  <a:pos x="T6" y="T7"/>
                </a:cxn>
                <a:cxn ang="0">
                  <a:pos x="T8" y="T9"/>
                </a:cxn>
                <a:cxn ang="0">
                  <a:pos x="T10" y="T11"/>
                </a:cxn>
              </a:cxnLst>
              <a:rect l="0" t="0" r="r" b="b"/>
              <a:pathLst>
                <a:path w="38" h="20">
                  <a:moveTo>
                    <a:pt x="38" y="0"/>
                  </a:moveTo>
                  <a:lnTo>
                    <a:pt x="2" y="4"/>
                  </a:lnTo>
                  <a:lnTo>
                    <a:pt x="0" y="14"/>
                  </a:lnTo>
                  <a:lnTo>
                    <a:pt x="2" y="14"/>
                  </a:lnTo>
                  <a:lnTo>
                    <a:pt x="38" y="9"/>
                  </a:lnTo>
                  <a:lnTo>
                    <a:pt x="38"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544" name="Freeform 543"/>
            <p:cNvSpPr>
              <a:spLocks/>
            </p:cNvSpPr>
            <p:nvPr/>
          </p:nvSpPr>
          <p:spPr bwMode="auto">
            <a:xfrm>
              <a:off x="3878" y="1335"/>
              <a:ext cx="20" cy="20"/>
            </a:xfrm>
            <a:custGeom>
              <a:avLst/>
              <a:gdLst>
                <a:gd name="T0" fmla="*/ 9 w 20"/>
                <a:gd name="T1" fmla="*/ 0 h 20"/>
                <a:gd name="T2" fmla="*/ 2 w 20"/>
                <a:gd name="T3" fmla="*/ 2 h 20"/>
                <a:gd name="T4" fmla="*/ 0 w 20"/>
                <a:gd name="T5" fmla="*/ 7 h 20"/>
                <a:gd name="T6" fmla="*/ 11 w 20"/>
                <a:gd name="T7" fmla="*/ 14 h 20"/>
                <a:gd name="T8" fmla="*/ 16 w 20"/>
                <a:gd name="T9" fmla="*/ 4 h 20"/>
                <a:gd name="T10" fmla="*/ 9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9" y="0"/>
                  </a:moveTo>
                  <a:lnTo>
                    <a:pt x="2" y="2"/>
                  </a:lnTo>
                  <a:lnTo>
                    <a:pt x="0" y="7"/>
                  </a:lnTo>
                  <a:lnTo>
                    <a:pt x="11" y="14"/>
                  </a:lnTo>
                  <a:lnTo>
                    <a:pt x="16" y="4"/>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545" name="Freeform 544"/>
            <p:cNvSpPr>
              <a:spLocks/>
            </p:cNvSpPr>
            <p:nvPr/>
          </p:nvSpPr>
          <p:spPr bwMode="auto">
            <a:xfrm>
              <a:off x="3880" y="1321"/>
              <a:ext cx="20" cy="21"/>
            </a:xfrm>
            <a:custGeom>
              <a:avLst/>
              <a:gdLst>
                <a:gd name="T0" fmla="*/ 14 w 20"/>
                <a:gd name="T1" fmla="*/ 0 h 21"/>
                <a:gd name="T2" fmla="*/ 11 w 20"/>
                <a:gd name="T3" fmla="*/ 0 h 21"/>
                <a:gd name="T4" fmla="*/ 0 w 20"/>
                <a:gd name="T5" fmla="*/ 16 h 21"/>
                <a:gd name="T6" fmla="*/ 9 w 20"/>
                <a:gd name="T7" fmla="*/ 21 h 21"/>
                <a:gd name="T8" fmla="*/ 19 w 20"/>
                <a:gd name="T9" fmla="*/ 7 h 21"/>
                <a:gd name="T10" fmla="*/ 14 w 20"/>
                <a:gd name="T11" fmla="*/ 0 h 21"/>
              </a:gdLst>
              <a:ahLst/>
              <a:cxnLst>
                <a:cxn ang="0">
                  <a:pos x="T0" y="T1"/>
                </a:cxn>
                <a:cxn ang="0">
                  <a:pos x="T2" y="T3"/>
                </a:cxn>
                <a:cxn ang="0">
                  <a:pos x="T4" y="T5"/>
                </a:cxn>
                <a:cxn ang="0">
                  <a:pos x="T6" y="T7"/>
                </a:cxn>
                <a:cxn ang="0">
                  <a:pos x="T8" y="T9"/>
                </a:cxn>
                <a:cxn ang="0">
                  <a:pos x="T10" y="T11"/>
                </a:cxn>
              </a:cxnLst>
              <a:rect l="0" t="0" r="r" b="b"/>
              <a:pathLst>
                <a:path w="20" h="21">
                  <a:moveTo>
                    <a:pt x="14" y="0"/>
                  </a:moveTo>
                  <a:lnTo>
                    <a:pt x="11" y="0"/>
                  </a:lnTo>
                  <a:lnTo>
                    <a:pt x="0" y="16"/>
                  </a:lnTo>
                  <a:lnTo>
                    <a:pt x="9" y="21"/>
                  </a:lnTo>
                  <a:lnTo>
                    <a:pt x="19" y="7"/>
                  </a:lnTo>
                  <a:lnTo>
                    <a:pt x="1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546" name="Freeform 545"/>
            <p:cNvSpPr>
              <a:spLocks/>
            </p:cNvSpPr>
            <p:nvPr/>
          </p:nvSpPr>
          <p:spPr bwMode="auto">
            <a:xfrm>
              <a:off x="3895" y="1316"/>
              <a:ext cx="24" cy="20"/>
            </a:xfrm>
            <a:custGeom>
              <a:avLst/>
              <a:gdLst>
                <a:gd name="T0" fmla="*/ 24 w 24"/>
                <a:gd name="T1" fmla="*/ 0 h 20"/>
                <a:gd name="T2" fmla="*/ 21 w 24"/>
                <a:gd name="T3" fmla="*/ 0 h 20"/>
                <a:gd name="T4" fmla="*/ 0 w 24"/>
                <a:gd name="T5" fmla="*/ 4 h 20"/>
                <a:gd name="T6" fmla="*/ 0 w 24"/>
                <a:gd name="T7" fmla="*/ 14 h 20"/>
                <a:gd name="T8" fmla="*/ 21 w 24"/>
                <a:gd name="T9" fmla="*/ 9 h 20"/>
                <a:gd name="T10" fmla="*/ 24 w 24"/>
                <a:gd name="T11" fmla="*/ 0 h 20"/>
              </a:gdLst>
              <a:ahLst/>
              <a:cxnLst>
                <a:cxn ang="0">
                  <a:pos x="T0" y="T1"/>
                </a:cxn>
                <a:cxn ang="0">
                  <a:pos x="T2" y="T3"/>
                </a:cxn>
                <a:cxn ang="0">
                  <a:pos x="T4" y="T5"/>
                </a:cxn>
                <a:cxn ang="0">
                  <a:pos x="T6" y="T7"/>
                </a:cxn>
                <a:cxn ang="0">
                  <a:pos x="T8" y="T9"/>
                </a:cxn>
                <a:cxn ang="0">
                  <a:pos x="T10" y="T11"/>
                </a:cxn>
              </a:cxnLst>
              <a:rect l="0" t="0" r="r" b="b"/>
              <a:pathLst>
                <a:path w="24" h="20">
                  <a:moveTo>
                    <a:pt x="24" y="0"/>
                  </a:moveTo>
                  <a:lnTo>
                    <a:pt x="21" y="0"/>
                  </a:lnTo>
                  <a:lnTo>
                    <a:pt x="0" y="4"/>
                  </a:lnTo>
                  <a:lnTo>
                    <a:pt x="0" y="14"/>
                  </a:lnTo>
                  <a:lnTo>
                    <a:pt x="21" y="9"/>
                  </a:lnTo>
                  <a:lnTo>
                    <a:pt x="2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547" name="Freeform 546"/>
            <p:cNvSpPr>
              <a:spLocks/>
            </p:cNvSpPr>
            <p:nvPr/>
          </p:nvSpPr>
          <p:spPr bwMode="auto">
            <a:xfrm>
              <a:off x="3914" y="1316"/>
              <a:ext cx="26" cy="20"/>
            </a:xfrm>
            <a:custGeom>
              <a:avLst/>
              <a:gdLst>
                <a:gd name="T0" fmla="*/ 4 w 26"/>
                <a:gd name="T1" fmla="*/ 0 h 20"/>
                <a:gd name="T2" fmla="*/ 0 w 26"/>
                <a:gd name="T3" fmla="*/ 9 h 20"/>
                <a:gd name="T4" fmla="*/ 16 w 26"/>
                <a:gd name="T5" fmla="*/ 19 h 20"/>
                <a:gd name="T6" fmla="*/ 23 w 26"/>
                <a:gd name="T7" fmla="*/ 16 h 20"/>
                <a:gd name="T8" fmla="*/ 26 w 26"/>
                <a:gd name="T9" fmla="*/ 11 h 20"/>
                <a:gd name="T10" fmla="*/ 4 w 26"/>
                <a:gd name="T11" fmla="*/ 0 h 20"/>
              </a:gdLst>
              <a:ahLst/>
              <a:cxnLst>
                <a:cxn ang="0">
                  <a:pos x="T0" y="T1"/>
                </a:cxn>
                <a:cxn ang="0">
                  <a:pos x="T2" y="T3"/>
                </a:cxn>
                <a:cxn ang="0">
                  <a:pos x="T4" y="T5"/>
                </a:cxn>
                <a:cxn ang="0">
                  <a:pos x="T6" y="T7"/>
                </a:cxn>
                <a:cxn ang="0">
                  <a:pos x="T8" y="T9"/>
                </a:cxn>
                <a:cxn ang="0">
                  <a:pos x="T10" y="T11"/>
                </a:cxn>
              </a:cxnLst>
              <a:rect l="0" t="0" r="r" b="b"/>
              <a:pathLst>
                <a:path w="26" h="20">
                  <a:moveTo>
                    <a:pt x="4" y="0"/>
                  </a:moveTo>
                  <a:lnTo>
                    <a:pt x="0" y="9"/>
                  </a:lnTo>
                  <a:lnTo>
                    <a:pt x="16" y="19"/>
                  </a:lnTo>
                  <a:lnTo>
                    <a:pt x="23" y="16"/>
                  </a:lnTo>
                  <a:lnTo>
                    <a:pt x="26" y="11"/>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548" name="Freeform 547"/>
            <p:cNvSpPr>
              <a:spLocks/>
            </p:cNvSpPr>
            <p:nvPr/>
          </p:nvSpPr>
          <p:spPr bwMode="auto">
            <a:xfrm>
              <a:off x="5671" y="1321"/>
              <a:ext cx="48" cy="24"/>
            </a:xfrm>
            <a:custGeom>
              <a:avLst/>
              <a:gdLst>
                <a:gd name="T0" fmla="*/ 31 w 48"/>
                <a:gd name="T1" fmla="*/ 0 h 24"/>
                <a:gd name="T2" fmla="*/ 9 w 48"/>
                <a:gd name="T3" fmla="*/ 4 h 24"/>
                <a:gd name="T4" fmla="*/ 0 w 48"/>
                <a:gd name="T5" fmla="*/ 19 h 24"/>
                <a:gd name="T6" fmla="*/ 7 w 48"/>
                <a:gd name="T7" fmla="*/ 24 h 24"/>
                <a:gd name="T8" fmla="*/ 43 w 48"/>
                <a:gd name="T9" fmla="*/ 19 h 24"/>
                <a:gd name="T10" fmla="*/ 48 w 48"/>
                <a:gd name="T11" fmla="*/ 9 h 24"/>
                <a:gd name="T12" fmla="*/ 31 w 48"/>
                <a:gd name="T13" fmla="*/ 0 h 24"/>
              </a:gdLst>
              <a:ahLst/>
              <a:cxnLst>
                <a:cxn ang="0">
                  <a:pos x="T0" y="T1"/>
                </a:cxn>
                <a:cxn ang="0">
                  <a:pos x="T2" y="T3"/>
                </a:cxn>
                <a:cxn ang="0">
                  <a:pos x="T4" y="T5"/>
                </a:cxn>
                <a:cxn ang="0">
                  <a:pos x="T6" y="T7"/>
                </a:cxn>
                <a:cxn ang="0">
                  <a:pos x="T8" y="T9"/>
                </a:cxn>
                <a:cxn ang="0">
                  <a:pos x="T10" y="T11"/>
                </a:cxn>
                <a:cxn ang="0">
                  <a:pos x="T12" y="T13"/>
                </a:cxn>
              </a:cxnLst>
              <a:rect l="0" t="0" r="r" b="b"/>
              <a:pathLst>
                <a:path w="48" h="24">
                  <a:moveTo>
                    <a:pt x="31" y="0"/>
                  </a:moveTo>
                  <a:lnTo>
                    <a:pt x="9" y="4"/>
                  </a:lnTo>
                  <a:lnTo>
                    <a:pt x="0" y="19"/>
                  </a:lnTo>
                  <a:lnTo>
                    <a:pt x="7" y="24"/>
                  </a:lnTo>
                  <a:lnTo>
                    <a:pt x="43" y="19"/>
                  </a:lnTo>
                  <a:lnTo>
                    <a:pt x="48" y="9"/>
                  </a:lnTo>
                  <a:lnTo>
                    <a:pt x="31" y="0"/>
                  </a:lnTo>
                </a:path>
              </a:pathLst>
            </a:custGeom>
            <a:solidFill>
              <a:srgbClr val="545454"/>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549" name="Freeform 548"/>
            <p:cNvSpPr>
              <a:spLocks/>
            </p:cNvSpPr>
            <p:nvPr/>
          </p:nvSpPr>
          <p:spPr bwMode="auto">
            <a:xfrm>
              <a:off x="5709" y="1328"/>
              <a:ext cx="20" cy="20"/>
            </a:xfrm>
            <a:custGeom>
              <a:avLst/>
              <a:gdLst>
                <a:gd name="T0" fmla="*/ 4 w 20"/>
                <a:gd name="T1" fmla="*/ 0 h 20"/>
                <a:gd name="T2" fmla="*/ 0 w 20"/>
                <a:gd name="T3" fmla="*/ 9 h 20"/>
                <a:gd name="T4" fmla="*/ 4 w 20"/>
                <a:gd name="T5" fmla="*/ 16 h 20"/>
                <a:gd name="T6" fmla="*/ 7 w 20"/>
                <a:gd name="T7" fmla="*/ 16 h 20"/>
                <a:gd name="T8" fmla="*/ 14 w 20"/>
                <a:gd name="T9" fmla="*/ 4 h 20"/>
                <a:gd name="T10" fmla="*/ 4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4" y="0"/>
                  </a:moveTo>
                  <a:lnTo>
                    <a:pt x="0" y="9"/>
                  </a:lnTo>
                  <a:lnTo>
                    <a:pt x="4" y="16"/>
                  </a:lnTo>
                  <a:lnTo>
                    <a:pt x="7" y="16"/>
                  </a:lnTo>
                  <a:lnTo>
                    <a:pt x="14" y="4"/>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550" name="Freeform 549"/>
            <p:cNvSpPr>
              <a:spLocks/>
            </p:cNvSpPr>
            <p:nvPr/>
          </p:nvSpPr>
          <p:spPr bwMode="auto">
            <a:xfrm>
              <a:off x="5675" y="1335"/>
              <a:ext cx="39" cy="20"/>
            </a:xfrm>
            <a:custGeom>
              <a:avLst/>
              <a:gdLst>
                <a:gd name="T0" fmla="*/ 38 w 39"/>
                <a:gd name="T1" fmla="*/ 0 h 20"/>
                <a:gd name="T2" fmla="*/ 2 w 39"/>
                <a:gd name="T3" fmla="*/ 4 h 20"/>
                <a:gd name="T4" fmla="*/ 0 w 39"/>
                <a:gd name="T5" fmla="*/ 14 h 20"/>
                <a:gd name="T6" fmla="*/ 2 w 39"/>
                <a:gd name="T7" fmla="*/ 14 h 20"/>
                <a:gd name="T8" fmla="*/ 38 w 39"/>
                <a:gd name="T9" fmla="*/ 9 h 20"/>
                <a:gd name="T10" fmla="*/ 38 w 39"/>
                <a:gd name="T11" fmla="*/ 0 h 20"/>
              </a:gdLst>
              <a:ahLst/>
              <a:cxnLst>
                <a:cxn ang="0">
                  <a:pos x="T0" y="T1"/>
                </a:cxn>
                <a:cxn ang="0">
                  <a:pos x="T2" y="T3"/>
                </a:cxn>
                <a:cxn ang="0">
                  <a:pos x="T4" y="T5"/>
                </a:cxn>
                <a:cxn ang="0">
                  <a:pos x="T6" y="T7"/>
                </a:cxn>
                <a:cxn ang="0">
                  <a:pos x="T8" y="T9"/>
                </a:cxn>
                <a:cxn ang="0">
                  <a:pos x="T10" y="T11"/>
                </a:cxn>
              </a:cxnLst>
              <a:rect l="0" t="0" r="r" b="b"/>
              <a:pathLst>
                <a:path w="39" h="20">
                  <a:moveTo>
                    <a:pt x="38" y="0"/>
                  </a:moveTo>
                  <a:lnTo>
                    <a:pt x="2" y="4"/>
                  </a:lnTo>
                  <a:lnTo>
                    <a:pt x="0" y="14"/>
                  </a:lnTo>
                  <a:lnTo>
                    <a:pt x="2" y="14"/>
                  </a:lnTo>
                  <a:lnTo>
                    <a:pt x="38" y="9"/>
                  </a:lnTo>
                  <a:lnTo>
                    <a:pt x="38"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551" name="Freeform 550"/>
            <p:cNvSpPr>
              <a:spLocks/>
            </p:cNvSpPr>
            <p:nvPr/>
          </p:nvSpPr>
          <p:spPr bwMode="auto">
            <a:xfrm>
              <a:off x="5664" y="1335"/>
              <a:ext cx="20" cy="20"/>
            </a:xfrm>
            <a:custGeom>
              <a:avLst/>
              <a:gdLst>
                <a:gd name="T0" fmla="*/ 9 w 20"/>
                <a:gd name="T1" fmla="*/ 0 h 20"/>
                <a:gd name="T2" fmla="*/ 2 w 20"/>
                <a:gd name="T3" fmla="*/ 2 h 20"/>
                <a:gd name="T4" fmla="*/ 0 w 20"/>
                <a:gd name="T5" fmla="*/ 7 h 20"/>
                <a:gd name="T6" fmla="*/ 12 w 20"/>
                <a:gd name="T7" fmla="*/ 14 h 20"/>
                <a:gd name="T8" fmla="*/ 16 w 20"/>
                <a:gd name="T9" fmla="*/ 4 h 20"/>
                <a:gd name="T10" fmla="*/ 9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9" y="0"/>
                  </a:moveTo>
                  <a:lnTo>
                    <a:pt x="2" y="2"/>
                  </a:lnTo>
                  <a:lnTo>
                    <a:pt x="0" y="7"/>
                  </a:lnTo>
                  <a:lnTo>
                    <a:pt x="12" y="14"/>
                  </a:lnTo>
                  <a:lnTo>
                    <a:pt x="16" y="4"/>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552" name="Freeform 551"/>
            <p:cNvSpPr>
              <a:spLocks/>
            </p:cNvSpPr>
            <p:nvPr/>
          </p:nvSpPr>
          <p:spPr bwMode="auto">
            <a:xfrm>
              <a:off x="5666" y="1321"/>
              <a:ext cx="20" cy="21"/>
            </a:xfrm>
            <a:custGeom>
              <a:avLst/>
              <a:gdLst>
                <a:gd name="T0" fmla="*/ 14 w 20"/>
                <a:gd name="T1" fmla="*/ 0 h 21"/>
                <a:gd name="T2" fmla="*/ 12 w 20"/>
                <a:gd name="T3" fmla="*/ 0 h 21"/>
                <a:gd name="T4" fmla="*/ 0 w 20"/>
                <a:gd name="T5" fmla="*/ 16 h 21"/>
                <a:gd name="T6" fmla="*/ 9 w 20"/>
                <a:gd name="T7" fmla="*/ 21 h 21"/>
                <a:gd name="T8" fmla="*/ 19 w 20"/>
                <a:gd name="T9" fmla="*/ 7 h 21"/>
                <a:gd name="T10" fmla="*/ 14 w 20"/>
                <a:gd name="T11" fmla="*/ 0 h 21"/>
              </a:gdLst>
              <a:ahLst/>
              <a:cxnLst>
                <a:cxn ang="0">
                  <a:pos x="T0" y="T1"/>
                </a:cxn>
                <a:cxn ang="0">
                  <a:pos x="T2" y="T3"/>
                </a:cxn>
                <a:cxn ang="0">
                  <a:pos x="T4" y="T5"/>
                </a:cxn>
                <a:cxn ang="0">
                  <a:pos x="T6" y="T7"/>
                </a:cxn>
                <a:cxn ang="0">
                  <a:pos x="T8" y="T9"/>
                </a:cxn>
                <a:cxn ang="0">
                  <a:pos x="T10" y="T11"/>
                </a:cxn>
              </a:cxnLst>
              <a:rect l="0" t="0" r="r" b="b"/>
              <a:pathLst>
                <a:path w="20" h="21">
                  <a:moveTo>
                    <a:pt x="14" y="0"/>
                  </a:moveTo>
                  <a:lnTo>
                    <a:pt x="12" y="0"/>
                  </a:lnTo>
                  <a:lnTo>
                    <a:pt x="0" y="16"/>
                  </a:lnTo>
                  <a:lnTo>
                    <a:pt x="9" y="21"/>
                  </a:lnTo>
                  <a:lnTo>
                    <a:pt x="19" y="7"/>
                  </a:lnTo>
                  <a:lnTo>
                    <a:pt x="1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553" name="Freeform 552"/>
            <p:cNvSpPr>
              <a:spLocks/>
            </p:cNvSpPr>
            <p:nvPr/>
          </p:nvSpPr>
          <p:spPr bwMode="auto">
            <a:xfrm>
              <a:off x="5680" y="1316"/>
              <a:ext cx="24" cy="20"/>
            </a:xfrm>
            <a:custGeom>
              <a:avLst/>
              <a:gdLst>
                <a:gd name="T0" fmla="*/ 23 w 24"/>
                <a:gd name="T1" fmla="*/ 0 h 20"/>
                <a:gd name="T2" fmla="*/ 21 w 24"/>
                <a:gd name="T3" fmla="*/ 0 h 20"/>
                <a:gd name="T4" fmla="*/ 0 w 24"/>
                <a:gd name="T5" fmla="*/ 4 h 20"/>
                <a:gd name="T6" fmla="*/ 0 w 24"/>
                <a:gd name="T7" fmla="*/ 14 h 20"/>
                <a:gd name="T8" fmla="*/ 21 w 24"/>
                <a:gd name="T9" fmla="*/ 9 h 20"/>
                <a:gd name="T10" fmla="*/ 23 w 24"/>
                <a:gd name="T11" fmla="*/ 0 h 20"/>
              </a:gdLst>
              <a:ahLst/>
              <a:cxnLst>
                <a:cxn ang="0">
                  <a:pos x="T0" y="T1"/>
                </a:cxn>
                <a:cxn ang="0">
                  <a:pos x="T2" y="T3"/>
                </a:cxn>
                <a:cxn ang="0">
                  <a:pos x="T4" y="T5"/>
                </a:cxn>
                <a:cxn ang="0">
                  <a:pos x="T6" y="T7"/>
                </a:cxn>
                <a:cxn ang="0">
                  <a:pos x="T8" y="T9"/>
                </a:cxn>
                <a:cxn ang="0">
                  <a:pos x="T10" y="T11"/>
                </a:cxn>
              </a:cxnLst>
              <a:rect l="0" t="0" r="r" b="b"/>
              <a:pathLst>
                <a:path w="24" h="20">
                  <a:moveTo>
                    <a:pt x="23" y="0"/>
                  </a:moveTo>
                  <a:lnTo>
                    <a:pt x="21" y="0"/>
                  </a:lnTo>
                  <a:lnTo>
                    <a:pt x="0" y="4"/>
                  </a:lnTo>
                  <a:lnTo>
                    <a:pt x="0" y="14"/>
                  </a:lnTo>
                  <a:lnTo>
                    <a:pt x="21" y="9"/>
                  </a:lnTo>
                  <a:lnTo>
                    <a:pt x="23"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554" name="Freeform 553"/>
            <p:cNvSpPr>
              <a:spLocks/>
            </p:cNvSpPr>
            <p:nvPr/>
          </p:nvSpPr>
          <p:spPr bwMode="auto">
            <a:xfrm>
              <a:off x="5700" y="1316"/>
              <a:ext cx="26" cy="20"/>
            </a:xfrm>
            <a:custGeom>
              <a:avLst/>
              <a:gdLst>
                <a:gd name="T0" fmla="*/ 4 w 26"/>
                <a:gd name="T1" fmla="*/ 0 h 20"/>
                <a:gd name="T2" fmla="*/ 0 w 26"/>
                <a:gd name="T3" fmla="*/ 9 h 20"/>
                <a:gd name="T4" fmla="*/ 16 w 26"/>
                <a:gd name="T5" fmla="*/ 19 h 20"/>
                <a:gd name="T6" fmla="*/ 23 w 26"/>
                <a:gd name="T7" fmla="*/ 16 h 20"/>
                <a:gd name="T8" fmla="*/ 26 w 26"/>
                <a:gd name="T9" fmla="*/ 11 h 20"/>
                <a:gd name="T10" fmla="*/ 4 w 26"/>
                <a:gd name="T11" fmla="*/ 0 h 20"/>
              </a:gdLst>
              <a:ahLst/>
              <a:cxnLst>
                <a:cxn ang="0">
                  <a:pos x="T0" y="T1"/>
                </a:cxn>
                <a:cxn ang="0">
                  <a:pos x="T2" y="T3"/>
                </a:cxn>
                <a:cxn ang="0">
                  <a:pos x="T4" y="T5"/>
                </a:cxn>
                <a:cxn ang="0">
                  <a:pos x="T6" y="T7"/>
                </a:cxn>
                <a:cxn ang="0">
                  <a:pos x="T8" y="T9"/>
                </a:cxn>
                <a:cxn ang="0">
                  <a:pos x="T10" y="T11"/>
                </a:cxn>
              </a:cxnLst>
              <a:rect l="0" t="0" r="r" b="b"/>
              <a:pathLst>
                <a:path w="26" h="20">
                  <a:moveTo>
                    <a:pt x="4" y="0"/>
                  </a:moveTo>
                  <a:lnTo>
                    <a:pt x="0" y="9"/>
                  </a:lnTo>
                  <a:lnTo>
                    <a:pt x="16" y="19"/>
                  </a:lnTo>
                  <a:lnTo>
                    <a:pt x="23" y="16"/>
                  </a:lnTo>
                  <a:lnTo>
                    <a:pt x="26" y="11"/>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555" name="Freeform 554"/>
            <p:cNvSpPr>
              <a:spLocks/>
            </p:cNvSpPr>
            <p:nvPr/>
          </p:nvSpPr>
          <p:spPr bwMode="auto">
            <a:xfrm>
              <a:off x="1850" y="1366"/>
              <a:ext cx="69" cy="31"/>
            </a:xfrm>
            <a:custGeom>
              <a:avLst/>
              <a:gdLst>
                <a:gd name="T0" fmla="*/ 48 w 69"/>
                <a:gd name="T1" fmla="*/ 0 h 31"/>
                <a:gd name="T2" fmla="*/ 16 w 69"/>
                <a:gd name="T3" fmla="*/ 7 h 31"/>
                <a:gd name="T4" fmla="*/ 2 w 69"/>
                <a:gd name="T5" fmla="*/ 16 h 31"/>
                <a:gd name="T6" fmla="*/ 0 w 69"/>
                <a:gd name="T7" fmla="*/ 26 h 31"/>
                <a:gd name="T8" fmla="*/ 7 w 69"/>
                <a:gd name="T9" fmla="*/ 31 h 31"/>
                <a:gd name="T10" fmla="*/ 62 w 69"/>
                <a:gd name="T11" fmla="*/ 31 h 31"/>
                <a:gd name="T12" fmla="*/ 69 w 69"/>
                <a:gd name="T13" fmla="*/ 21 h 31"/>
                <a:gd name="T14" fmla="*/ 69 w 69"/>
                <a:gd name="T15" fmla="*/ 14 h 31"/>
                <a:gd name="T16" fmla="*/ 60 w 69"/>
                <a:gd name="T17" fmla="*/ 4 h 31"/>
                <a:gd name="T18" fmla="*/ 48 w 69"/>
                <a:gd name="T19" fmla="*/ 0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9" h="31">
                  <a:moveTo>
                    <a:pt x="48" y="0"/>
                  </a:moveTo>
                  <a:lnTo>
                    <a:pt x="16" y="7"/>
                  </a:lnTo>
                  <a:lnTo>
                    <a:pt x="2" y="16"/>
                  </a:lnTo>
                  <a:lnTo>
                    <a:pt x="0" y="26"/>
                  </a:lnTo>
                  <a:lnTo>
                    <a:pt x="7" y="31"/>
                  </a:lnTo>
                  <a:lnTo>
                    <a:pt x="62" y="31"/>
                  </a:lnTo>
                  <a:lnTo>
                    <a:pt x="69" y="21"/>
                  </a:lnTo>
                  <a:lnTo>
                    <a:pt x="69" y="14"/>
                  </a:lnTo>
                  <a:lnTo>
                    <a:pt x="60" y="4"/>
                  </a:lnTo>
                  <a:lnTo>
                    <a:pt x="48" y="0"/>
                  </a:lnTo>
                </a:path>
              </a:pathLst>
            </a:custGeom>
            <a:solidFill>
              <a:srgbClr val="545454"/>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556" name="Freeform 555"/>
            <p:cNvSpPr>
              <a:spLocks/>
            </p:cNvSpPr>
            <p:nvPr/>
          </p:nvSpPr>
          <p:spPr bwMode="auto">
            <a:xfrm>
              <a:off x="1915" y="1381"/>
              <a:ext cx="20" cy="20"/>
            </a:xfrm>
            <a:custGeom>
              <a:avLst/>
              <a:gdLst>
                <a:gd name="T0" fmla="*/ 9 w 20"/>
                <a:gd name="T1" fmla="*/ 0 h 20"/>
                <a:gd name="T2" fmla="*/ 0 w 20"/>
                <a:gd name="T3" fmla="*/ 0 h 20"/>
                <a:gd name="T4" fmla="*/ 0 w 20"/>
                <a:gd name="T5" fmla="*/ 7 h 20"/>
                <a:gd name="T6" fmla="*/ 9 w 20"/>
                <a:gd name="T7" fmla="*/ 9 h 20"/>
                <a:gd name="T8" fmla="*/ 9 w 20"/>
                <a:gd name="T9" fmla="*/ 0 h 20"/>
              </a:gdLst>
              <a:ahLst/>
              <a:cxnLst>
                <a:cxn ang="0">
                  <a:pos x="T0" y="T1"/>
                </a:cxn>
                <a:cxn ang="0">
                  <a:pos x="T2" y="T3"/>
                </a:cxn>
                <a:cxn ang="0">
                  <a:pos x="T4" y="T5"/>
                </a:cxn>
                <a:cxn ang="0">
                  <a:pos x="T6" y="T7"/>
                </a:cxn>
                <a:cxn ang="0">
                  <a:pos x="T8" y="T9"/>
                </a:cxn>
              </a:cxnLst>
              <a:rect l="0" t="0" r="r" b="b"/>
              <a:pathLst>
                <a:path w="20" h="20">
                  <a:moveTo>
                    <a:pt x="9" y="0"/>
                  </a:moveTo>
                  <a:lnTo>
                    <a:pt x="0" y="0"/>
                  </a:lnTo>
                  <a:lnTo>
                    <a:pt x="0" y="7"/>
                  </a:lnTo>
                  <a:lnTo>
                    <a:pt x="9" y="9"/>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557" name="Freeform 556"/>
            <p:cNvSpPr>
              <a:spLocks/>
            </p:cNvSpPr>
            <p:nvPr/>
          </p:nvSpPr>
          <p:spPr bwMode="auto">
            <a:xfrm>
              <a:off x="1908" y="1385"/>
              <a:ext cx="20" cy="20"/>
            </a:xfrm>
            <a:custGeom>
              <a:avLst/>
              <a:gdLst>
                <a:gd name="T0" fmla="*/ 7 w 20"/>
                <a:gd name="T1" fmla="*/ 0 h 20"/>
                <a:gd name="T2" fmla="*/ 0 w 20"/>
                <a:gd name="T3" fmla="*/ 9 h 20"/>
                <a:gd name="T4" fmla="*/ 4 w 20"/>
                <a:gd name="T5" fmla="*/ 16 h 20"/>
                <a:gd name="T6" fmla="*/ 7 w 20"/>
                <a:gd name="T7" fmla="*/ 16 h 20"/>
                <a:gd name="T8" fmla="*/ 16 w 20"/>
                <a:gd name="T9" fmla="*/ 4 h 20"/>
                <a:gd name="T10" fmla="*/ 7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7" y="0"/>
                  </a:moveTo>
                  <a:lnTo>
                    <a:pt x="0" y="9"/>
                  </a:lnTo>
                  <a:lnTo>
                    <a:pt x="4" y="16"/>
                  </a:lnTo>
                  <a:lnTo>
                    <a:pt x="7" y="16"/>
                  </a:lnTo>
                  <a:lnTo>
                    <a:pt x="16" y="4"/>
                  </a:lnTo>
                  <a:lnTo>
                    <a:pt x="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558" name="Freeform 557"/>
            <p:cNvSpPr>
              <a:spLocks/>
            </p:cNvSpPr>
            <p:nvPr/>
          </p:nvSpPr>
          <p:spPr bwMode="auto">
            <a:xfrm>
              <a:off x="1855" y="1393"/>
              <a:ext cx="57" cy="20"/>
            </a:xfrm>
            <a:custGeom>
              <a:avLst/>
              <a:gdLst>
                <a:gd name="T0" fmla="*/ 57 w 57"/>
                <a:gd name="T1" fmla="*/ 0 h 20"/>
                <a:gd name="T2" fmla="*/ 2 w 57"/>
                <a:gd name="T3" fmla="*/ 0 h 20"/>
                <a:gd name="T4" fmla="*/ 0 w 57"/>
                <a:gd name="T5" fmla="*/ 9 h 20"/>
                <a:gd name="T6" fmla="*/ 57 w 57"/>
                <a:gd name="T7" fmla="*/ 9 h 20"/>
                <a:gd name="T8" fmla="*/ 57 w 57"/>
                <a:gd name="T9" fmla="*/ 0 h 20"/>
              </a:gdLst>
              <a:ahLst/>
              <a:cxnLst>
                <a:cxn ang="0">
                  <a:pos x="T0" y="T1"/>
                </a:cxn>
                <a:cxn ang="0">
                  <a:pos x="T2" y="T3"/>
                </a:cxn>
                <a:cxn ang="0">
                  <a:pos x="T4" y="T5"/>
                </a:cxn>
                <a:cxn ang="0">
                  <a:pos x="T6" y="T7"/>
                </a:cxn>
                <a:cxn ang="0">
                  <a:pos x="T8" y="T9"/>
                </a:cxn>
              </a:cxnLst>
              <a:rect l="0" t="0" r="r" b="b"/>
              <a:pathLst>
                <a:path w="57" h="20">
                  <a:moveTo>
                    <a:pt x="57" y="0"/>
                  </a:moveTo>
                  <a:lnTo>
                    <a:pt x="2" y="0"/>
                  </a:lnTo>
                  <a:lnTo>
                    <a:pt x="0" y="9"/>
                  </a:lnTo>
                  <a:lnTo>
                    <a:pt x="57" y="9"/>
                  </a:lnTo>
                  <a:lnTo>
                    <a:pt x="5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559" name="Freeform 558"/>
            <p:cNvSpPr>
              <a:spLocks/>
            </p:cNvSpPr>
            <p:nvPr/>
          </p:nvSpPr>
          <p:spPr bwMode="auto">
            <a:xfrm>
              <a:off x="1845" y="1388"/>
              <a:ext cx="20" cy="20"/>
            </a:xfrm>
            <a:custGeom>
              <a:avLst/>
              <a:gdLst>
                <a:gd name="T0" fmla="*/ 7 w 20"/>
                <a:gd name="T1" fmla="*/ 0 h 20"/>
                <a:gd name="T2" fmla="*/ 0 w 20"/>
                <a:gd name="T3" fmla="*/ 4 h 20"/>
                <a:gd name="T4" fmla="*/ 0 w 20"/>
                <a:gd name="T5" fmla="*/ 7 h 20"/>
                <a:gd name="T6" fmla="*/ 9 w 20"/>
                <a:gd name="T7" fmla="*/ 14 h 20"/>
                <a:gd name="T8" fmla="*/ 14 w 20"/>
                <a:gd name="T9" fmla="*/ 4 h 20"/>
                <a:gd name="T10" fmla="*/ 7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7" y="0"/>
                  </a:moveTo>
                  <a:lnTo>
                    <a:pt x="0" y="4"/>
                  </a:lnTo>
                  <a:lnTo>
                    <a:pt x="0" y="7"/>
                  </a:lnTo>
                  <a:lnTo>
                    <a:pt x="9" y="14"/>
                  </a:lnTo>
                  <a:lnTo>
                    <a:pt x="14" y="4"/>
                  </a:lnTo>
                  <a:lnTo>
                    <a:pt x="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560" name="Freeform 559"/>
            <p:cNvSpPr>
              <a:spLocks/>
            </p:cNvSpPr>
            <p:nvPr/>
          </p:nvSpPr>
          <p:spPr bwMode="auto">
            <a:xfrm>
              <a:off x="1845" y="1378"/>
              <a:ext cx="20" cy="20"/>
            </a:xfrm>
            <a:custGeom>
              <a:avLst/>
              <a:gdLst>
                <a:gd name="T0" fmla="*/ 4 w 20"/>
                <a:gd name="T1" fmla="*/ 0 h 20"/>
                <a:gd name="T2" fmla="*/ 2 w 20"/>
                <a:gd name="T3" fmla="*/ 2 h 20"/>
                <a:gd name="T4" fmla="*/ 0 w 20"/>
                <a:gd name="T5" fmla="*/ 14 h 20"/>
                <a:gd name="T6" fmla="*/ 9 w 20"/>
                <a:gd name="T7" fmla="*/ 14 h 20"/>
                <a:gd name="T8" fmla="*/ 11 w 20"/>
                <a:gd name="T9" fmla="*/ 4 h 20"/>
                <a:gd name="T10" fmla="*/ 4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4" y="0"/>
                  </a:moveTo>
                  <a:lnTo>
                    <a:pt x="2" y="2"/>
                  </a:lnTo>
                  <a:lnTo>
                    <a:pt x="0" y="14"/>
                  </a:lnTo>
                  <a:lnTo>
                    <a:pt x="9" y="14"/>
                  </a:lnTo>
                  <a:lnTo>
                    <a:pt x="11" y="4"/>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561" name="Freeform 560"/>
            <p:cNvSpPr>
              <a:spLocks/>
            </p:cNvSpPr>
            <p:nvPr/>
          </p:nvSpPr>
          <p:spPr bwMode="auto">
            <a:xfrm>
              <a:off x="1850" y="1368"/>
              <a:ext cx="20" cy="20"/>
            </a:xfrm>
            <a:custGeom>
              <a:avLst/>
              <a:gdLst>
                <a:gd name="T0" fmla="*/ 16 w 20"/>
                <a:gd name="T1" fmla="*/ 0 h 20"/>
                <a:gd name="T2" fmla="*/ 14 w 20"/>
                <a:gd name="T3" fmla="*/ 0 h 20"/>
                <a:gd name="T4" fmla="*/ 0 w 20"/>
                <a:gd name="T5" fmla="*/ 9 h 20"/>
                <a:gd name="T6" fmla="*/ 4 w 20"/>
                <a:gd name="T7" fmla="*/ 19 h 20"/>
                <a:gd name="T8" fmla="*/ 19 w 20"/>
                <a:gd name="T9" fmla="*/ 9 h 20"/>
                <a:gd name="T10" fmla="*/ 16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16" y="0"/>
                  </a:moveTo>
                  <a:lnTo>
                    <a:pt x="14" y="0"/>
                  </a:lnTo>
                  <a:lnTo>
                    <a:pt x="0" y="9"/>
                  </a:lnTo>
                  <a:lnTo>
                    <a:pt x="4" y="19"/>
                  </a:lnTo>
                  <a:lnTo>
                    <a:pt x="19" y="9"/>
                  </a:lnTo>
                  <a:lnTo>
                    <a:pt x="16"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562" name="Freeform 561"/>
            <p:cNvSpPr>
              <a:spLocks/>
            </p:cNvSpPr>
            <p:nvPr/>
          </p:nvSpPr>
          <p:spPr bwMode="auto">
            <a:xfrm>
              <a:off x="1867" y="1361"/>
              <a:ext cx="33" cy="20"/>
            </a:xfrm>
            <a:custGeom>
              <a:avLst/>
              <a:gdLst>
                <a:gd name="T0" fmla="*/ 33 w 33"/>
                <a:gd name="T1" fmla="*/ 0 h 20"/>
                <a:gd name="T2" fmla="*/ 31 w 33"/>
                <a:gd name="T3" fmla="*/ 0 h 20"/>
                <a:gd name="T4" fmla="*/ 0 w 33"/>
                <a:gd name="T5" fmla="*/ 7 h 20"/>
                <a:gd name="T6" fmla="*/ 0 w 33"/>
                <a:gd name="T7" fmla="*/ 16 h 20"/>
                <a:gd name="T8" fmla="*/ 31 w 33"/>
                <a:gd name="T9" fmla="*/ 9 h 20"/>
                <a:gd name="T10" fmla="*/ 33 w 33"/>
                <a:gd name="T11" fmla="*/ 0 h 20"/>
              </a:gdLst>
              <a:ahLst/>
              <a:cxnLst>
                <a:cxn ang="0">
                  <a:pos x="T0" y="T1"/>
                </a:cxn>
                <a:cxn ang="0">
                  <a:pos x="T2" y="T3"/>
                </a:cxn>
                <a:cxn ang="0">
                  <a:pos x="T4" y="T5"/>
                </a:cxn>
                <a:cxn ang="0">
                  <a:pos x="T6" y="T7"/>
                </a:cxn>
                <a:cxn ang="0">
                  <a:pos x="T8" y="T9"/>
                </a:cxn>
                <a:cxn ang="0">
                  <a:pos x="T10" y="T11"/>
                </a:cxn>
              </a:cxnLst>
              <a:rect l="0" t="0" r="r" b="b"/>
              <a:pathLst>
                <a:path w="33" h="20">
                  <a:moveTo>
                    <a:pt x="33" y="0"/>
                  </a:moveTo>
                  <a:lnTo>
                    <a:pt x="31" y="0"/>
                  </a:lnTo>
                  <a:lnTo>
                    <a:pt x="0" y="7"/>
                  </a:lnTo>
                  <a:lnTo>
                    <a:pt x="0" y="16"/>
                  </a:lnTo>
                  <a:lnTo>
                    <a:pt x="31" y="9"/>
                  </a:lnTo>
                  <a:lnTo>
                    <a:pt x="33"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563" name="Freeform 562"/>
            <p:cNvSpPr>
              <a:spLocks/>
            </p:cNvSpPr>
            <p:nvPr/>
          </p:nvSpPr>
          <p:spPr bwMode="auto">
            <a:xfrm>
              <a:off x="1896" y="1361"/>
              <a:ext cx="20" cy="20"/>
            </a:xfrm>
            <a:custGeom>
              <a:avLst/>
              <a:gdLst>
                <a:gd name="T0" fmla="*/ 4 w 20"/>
                <a:gd name="T1" fmla="*/ 0 h 20"/>
                <a:gd name="T2" fmla="*/ 0 w 20"/>
                <a:gd name="T3" fmla="*/ 9 h 20"/>
                <a:gd name="T4" fmla="*/ 11 w 20"/>
                <a:gd name="T5" fmla="*/ 14 h 20"/>
                <a:gd name="T6" fmla="*/ 16 w 20"/>
                <a:gd name="T7" fmla="*/ 7 h 20"/>
                <a:gd name="T8" fmla="*/ 16 w 20"/>
                <a:gd name="T9" fmla="*/ 4 h 20"/>
                <a:gd name="T10" fmla="*/ 4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4" y="0"/>
                  </a:moveTo>
                  <a:lnTo>
                    <a:pt x="0" y="9"/>
                  </a:lnTo>
                  <a:lnTo>
                    <a:pt x="11" y="14"/>
                  </a:lnTo>
                  <a:lnTo>
                    <a:pt x="16" y="7"/>
                  </a:lnTo>
                  <a:lnTo>
                    <a:pt x="16" y="4"/>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564" name="Freeform 563"/>
            <p:cNvSpPr>
              <a:spLocks/>
            </p:cNvSpPr>
            <p:nvPr/>
          </p:nvSpPr>
          <p:spPr bwMode="auto">
            <a:xfrm>
              <a:off x="1908" y="1368"/>
              <a:ext cx="20" cy="20"/>
            </a:xfrm>
            <a:custGeom>
              <a:avLst/>
              <a:gdLst>
                <a:gd name="T0" fmla="*/ 4 w 20"/>
                <a:gd name="T1" fmla="*/ 0 h 20"/>
                <a:gd name="T2" fmla="*/ 0 w 20"/>
                <a:gd name="T3" fmla="*/ 4 h 20"/>
                <a:gd name="T4" fmla="*/ 11 w 20"/>
                <a:gd name="T5" fmla="*/ 19 h 20"/>
                <a:gd name="T6" fmla="*/ 19 w 20"/>
                <a:gd name="T7" fmla="*/ 11 h 20"/>
                <a:gd name="T8" fmla="*/ 4 w 20"/>
                <a:gd name="T9" fmla="*/ 0 h 20"/>
              </a:gdLst>
              <a:ahLst/>
              <a:cxnLst>
                <a:cxn ang="0">
                  <a:pos x="T0" y="T1"/>
                </a:cxn>
                <a:cxn ang="0">
                  <a:pos x="T2" y="T3"/>
                </a:cxn>
                <a:cxn ang="0">
                  <a:pos x="T4" y="T5"/>
                </a:cxn>
                <a:cxn ang="0">
                  <a:pos x="T6" y="T7"/>
                </a:cxn>
                <a:cxn ang="0">
                  <a:pos x="T8" y="T9"/>
                </a:cxn>
              </a:cxnLst>
              <a:rect l="0" t="0" r="r" b="b"/>
              <a:pathLst>
                <a:path w="20" h="20">
                  <a:moveTo>
                    <a:pt x="4" y="0"/>
                  </a:moveTo>
                  <a:lnTo>
                    <a:pt x="0" y="4"/>
                  </a:lnTo>
                  <a:lnTo>
                    <a:pt x="11" y="19"/>
                  </a:lnTo>
                  <a:lnTo>
                    <a:pt x="19" y="11"/>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565" name="Freeform 564"/>
            <p:cNvSpPr>
              <a:spLocks/>
            </p:cNvSpPr>
            <p:nvPr/>
          </p:nvSpPr>
          <p:spPr bwMode="auto">
            <a:xfrm>
              <a:off x="3650" y="1366"/>
              <a:ext cx="72" cy="31"/>
            </a:xfrm>
            <a:custGeom>
              <a:avLst/>
              <a:gdLst>
                <a:gd name="T0" fmla="*/ 48 w 72"/>
                <a:gd name="T1" fmla="*/ 0 h 31"/>
                <a:gd name="T2" fmla="*/ 19 w 72"/>
                <a:gd name="T3" fmla="*/ 7 h 31"/>
                <a:gd name="T4" fmla="*/ 2 w 72"/>
                <a:gd name="T5" fmla="*/ 16 h 31"/>
                <a:gd name="T6" fmla="*/ 0 w 72"/>
                <a:gd name="T7" fmla="*/ 26 h 31"/>
                <a:gd name="T8" fmla="*/ 9 w 72"/>
                <a:gd name="T9" fmla="*/ 31 h 31"/>
                <a:gd name="T10" fmla="*/ 62 w 72"/>
                <a:gd name="T11" fmla="*/ 31 h 31"/>
                <a:gd name="T12" fmla="*/ 72 w 72"/>
                <a:gd name="T13" fmla="*/ 21 h 31"/>
                <a:gd name="T14" fmla="*/ 72 w 72"/>
                <a:gd name="T15" fmla="*/ 14 h 31"/>
                <a:gd name="T16" fmla="*/ 60 w 72"/>
                <a:gd name="T17" fmla="*/ 4 h 31"/>
                <a:gd name="T18" fmla="*/ 48 w 72"/>
                <a:gd name="T19" fmla="*/ 0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2" h="31">
                  <a:moveTo>
                    <a:pt x="48" y="0"/>
                  </a:moveTo>
                  <a:lnTo>
                    <a:pt x="19" y="7"/>
                  </a:lnTo>
                  <a:lnTo>
                    <a:pt x="2" y="16"/>
                  </a:lnTo>
                  <a:lnTo>
                    <a:pt x="0" y="26"/>
                  </a:lnTo>
                  <a:lnTo>
                    <a:pt x="9" y="31"/>
                  </a:lnTo>
                  <a:lnTo>
                    <a:pt x="62" y="31"/>
                  </a:lnTo>
                  <a:lnTo>
                    <a:pt x="72" y="21"/>
                  </a:lnTo>
                  <a:lnTo>
                    <a:pt x="72" y="14"/>
                  </a:lnTo>
                  <a:lnTo>
                    <a:pt x="60" y="4"/>
                  </a:lnTo>
                  <a:lnTo>
                    <a:pt x="48" y="0"/>
                  </a:lnTo>
                </a:path>
              </a:pathLst>
            </a:custGeom>
            <a:solidFill>
              <a:srgbClr val="545454"/>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566" name="Freeform 565"/>
            <p:cNvSpPr>
              <a:spLocks/>
            </p:cNvSpPr>
            <p:nvPr/>
          </p:nvSpPr>
          <p:spPr bwMode="auto">
            <a:xfrm>
              <a:off x="3717" y="1381"/>
              <a:ext cx="20" cy="20"/>
            </a:xfrm>
            <a:custGeom>
              <a:avLst/>
              <a:gdLst>
                <a:gd name="T0" fmla="*/ 9 w 20"/>
                <a:gd name="T1" fmla="*/ 0 h 20"/>
                <a:gd name="T2" fmla="*/ 0 w 20"/>
                <a:gd name="T3" fmla="*/ 0 h 20"/>
                <a:gd name="T4" fmla="*/ 0 w 20"/>
                <a:gd name="T5" fmla="*/ 7 h 20"/>
                <a:gd name="T6" fmla="*/ 7 w 20"/>
                <a:gd name="T7" fmla="*/ 9 h 20"/>
                <a:gd name="T8" fmla="*/ 9 w 20"/>
                <a:gd name="T9" fmla="*/ 9 h 20"/>
                <a:gd name="T10" fmla="*/ 9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9" y="0"/>
                  </a:moveTo>
                  <a:lnTo>
                    <a:pt x="0" y="0"/>
                  </a:lnTo>
                  <a:lnTo>
                    <a:pt x="0" y="7"/>
                  </a:lnTo>
                  <a:lnTo>
                    <a:pt x="7" y="9"/>
                  </a:lnTo>
                  <a:lnTo>
                    <a:pt x="9" y="9"/>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567" name="Freeform 566"/>
            <p:cNvSpPr>
              <a:spLocks/>
            </p:cNvSpPr>
            <p:nvPr/>
          </p:nvSpPr>
          <p:spPr bwMode="auto">
            <a:xfrm>
              <a:off x="3710" y="1385"/>
              <a:ext cx="20" cy="20"/>
            </a:xfrm>
            <a:custGeom>
              <a:avLst/>
              <a:gdLst>
                <a:gd name="T0" fmla="*/ 9 w 20"/>
                <a:gd name="T1" fmla="*/ 0 h 20"/>
                <a:gd name="T2" fmla="*/ 0 w 20"/>
                <a:gd name="T3" fmla="*/ 9 h 20"/>
                <a:gd name="T4" fmla="*/ 2 w 20"/>
                <a:gd name="T5" fmla="*/ 16 h 20"/>
                <a:gd name="T6" fmla="*/ 4 w 20"/>
                <a:gd name="T7" fmla="*/ 16 h 20"/>
                <a:gd name="T8" fmla="*/ 14 w 20"/>
                <a:gd name="T9" fmla="*/ 4 h 20"/>
                <a:gd name="T10" fmla="*/ 9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9" y="0"/>
                  </a:moveTo>
                  <a:lnTo>
                    <a:pt x="0" y="9"/>
                  </a:lnTo>
                  <a:lnTo>
                    <a:pt x="2" y="16"/>
                  </a:lnTo>
                  <a:lnTo>
                    <a:pt x="4" y="16"/>
                  </a:lnTo>
                  <a:lnTo>
                    <a:pt x="14" y="4"/>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568" name="Freeform 567"/>
            <p:cNvSpPr>
              <a:spLocks/>
            </p:cNvSpPr>
            <p:nvPr/>
          </p:nvSpPr>
          <p:spPr bwMode="auto">
            <a:xfrm>
              <a:off x="3657" y="1393"/>
              <a:ext cx="55" cy="20"/>
            </a:xfrm>
            <a:custGeom>
              <a:avLst/>
              <a:gdLst>
                <a:gd name="T0" fmla="*/ 55 w 55"/>
                <a:gd name="T1" fmla="*/ 0 h 20"/>
                <a:gd name="T2" fmla="*/ 2 w 55"/>
                <a:gd name="T3" fmla="*/ 0 h 20"/>
                <a:gd name="T4" fmla="*/ 0 w 55"/>
                <a:gd name="T5" fmla="*/ 9 h 20"/>
                <a:gd name="T6" fmla="*/ 55 w 55"/>
                <a:gd name="T7" fmla="*/ 9 h 20"/>
                <a:gd name="T8" fmla="*/ 55 w 55"/>
                <a:gd name="T9" fmla="*/ 0 h 20"/>
              </a:gdLst>
              <a:ahLst/>
              <a:cxnLst>
                <a:cxn ang="0">
                  <a:pos x="T0" y="T1"/>
                </a:cxn>
                <a:cxn ang="0">
                  <a:pos x="T2" y="T3"/>
                </a:cxn>
                <a:cxn ang="0">
                  <a:pos x="T4" y="T5"/>
                </a:cxn>
                <a:cxn ang="0">
                  <a:pos x="T6" y="T7"/>
                </a:cxn>
                <a:cxn ang="0">
                  <a:pos x="T8" y="T9"/>
                </a:cxn>
              </a:cxnLst>
              <a:rect l="0" t="0" r="r" b="b"/>
              <a:pathLst>
                <a:path w="55" h="20">
                  <a:moveTo>
                    <a:pt x="55" y="0"/>
                  </a:moveTo>
                  <a:lnTo>
                    <a:pt x="2" y="0"/>
                  </a:lnTo>
                  <a:lnTo>
                    <a:pt x="0" y="9"/>
                  </a:lnTo>
                  <a:lnTo>
                    <a:pt x="55" y="9"/>
                  </a:lnTo>
                  <a:lnTo>
                    <a:pt x="55"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569" name="Freeform 568"/>
            <p:cNvSpPr>
              <a:spLocks/>
            </p:cNvSpPr>
            <p:nvPr/>
          </p:nvSpPr>
          <p:spPr bwMode="auto">
            <a:xfrm>
              <a:off x="3645" y="1388"/>
              <a:ext cx="20" cy="20"/>
            </a:xfrm>
            <a:custGeom>
              <a:avLst/>
              <a:gdLst>
                <a:gd name="T0" fmla="*/ 7 w 20"/>
                <a:gd name="T1" fmla="*/ 0 h 20"/>
                <a:gd name="T2" fmla="*/ 0 w 20"/>
                <a:gd name="T3" fmla="*/ 4 h 20"/>
                <a:gd name="T4" fmla="*/ 0 w 20"/>
                <a:gd name="T5" fmla="*/ 7 h 20"/>
                <a:gd name="T6" fmla="*/ 11 w 20"/>
                <a:gd name="T7" fmla="*/ 14 h 20"/>
                <a:gd name="T8" fmla="*/ 16 w 20"/>
                <a:gd name="T9" fmla="*/ 4 h 20"/>
                <a:gd name="T10" fmla="*/ 7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7" y="0"/>
                  </a:moveTo>
                  <a:lnTo>
                    <a:pt x="0" y="4"/>
                  </a:lnTo>
                  <a:lnTo>
                    <a:pt x="0" y="7"/>
                  </a:lnTo>
                  <a:lnTo>
                    <a:pt x="11" y="14"/>
                  </a:lnTo>
                  <a:lnTo>
                    <a:pt x="16" y="4"/>
                  </a:lnTo>
                  <a:lnTo>
                    <a:pt x="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570" name="Freeform 569"/>
            <p:cNvSpPr>
              <a:spLocks/>
            </p:cNvSpPr>
            <p:nvPr/>
          </p:nvSpPr>
          <p:spPr bwMode="auto">
            <a:xfrm>
              <a:off x="3645" y="1378"/>
              <a:ext cx="20" cy="20"/>
            </a:xfrm>
            <a:custGeom>
              <a:avLst/>
              <a:gdLst>
                <a:gd name="T0" fmla="*/ 4 w 20"/>
                <a:gd name="T1" fmla="*/ 0 h 20"/>
                <a:gd name="T2" fmla="*/ 2 w 20"/>
                <a:gd name="T3" fmla="*/ 2 h 20"/>
                <a:gd name="T4" fmla="*/ 0 w 20"/>
                <a:gd name="T5" fmla="*/ 14 h 20"/>
                <a:gd name="T6" fmla="*/ 9 w 20"/>
                <a:gd name="T7" fmla="*/ 14 h 20"/>
                <a:gd name="T8" fmla="*/ 11 w 20"/>
                <a:gd name="T9" fmla="*/ 4 h 20"/>
                <a:gd name="T10" fmla="*/ 4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4" y="0"/>
                  </a:moveTo>
                  <a:lnTo>
                    <a:pt x="2" y="2"/>
                  </a:lnTo>
                  <a:lnTo>
                    <a:pt x="0" y="14"/>
                  </a:lnTo>
                  <a:lnTo>
                    <a:pt x="9" y="14"/>
                  </a:lnTo>
                  <a:lnTo>
                    <a:pt x="11" y="4"/>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571" name="Freeform 570"/>
            <p:cNvSpPr>
              <a:spLocks/>
            </p:cNvSpPr>
            <p:nvPr/>
          </p:nvSpPr>
          <p:spPr bwMode="auto">
            <a:xfrm>
              <a:off x="3650" y="1368"/>
              <a:ext cx="22" cy="20"/>
            </a:xfrm>
            <a:custGeom>
              <a:avLst/>
              <a:gdLst>
                <a:gd name="T0" fmla="*/ 19 w 22"/>
                <a:gd name="T1" fmla="*/ 0 h 20"/>
                <a:gd name="T2" fmla="*/ 16 w 22"/>
                <a:gd name="T3" fmla="*/ 0 h 20"/>
                <a:gd name="T4" fmla="*/ 0 w 22"/>
                <a:gd name="T5" fmla="*/ 9 h 20"/>
                <a:gd name="T6" fmla="*/ 4 w 22"/>
                <a:gd name="T7" fmla="*/ 19 h 20"/>
                <a:gd name="T8" fmla="*/ 21 w 22"/>
                <a:gd name="T9" fmla="*/ 9 h 20"/>
                <a:gd name="T10" fmla="*/ 19 w 22"/>
                <a:gd name="T11" fmla="*/ 0 h 20"/>
              </a:gdLst>
              <a:ahLst/>
              <a:cxnLst>
                <a:cxn ang="0">
                  <a:pos x="T0" y="T1"/>
                </a:cxn>
                <a:cxn ang="0">
                  <a:pos x="T2" y="T3"/>
                </a:cxn>
                <a:cxn ang="0">
                  <a:pos x="T4" y="T5"/>
                </a:cxn>
                <a:cxn ang="0">
                  <a:pos x="T6" y="T7"/>
                </a:cxn>
                <a:cxn ang="0">
                  <a:pos x="T8" y="T9"/>
                </a:cxn>
                <a:cxn ang="0">
                  <a:pos x="T10" y="T11"/>
                </a:cxn>
              </a:cxnLst>
              <a:rect l="0" t="0" r="r" b="b"/>
              <a:pathLst>
                <a:path w="22" h="20">
                  <a:moveTo>
                    <a:pt x="19" y="0"/>
                  </a:moveTo>
                  <a:lnTo>
                    <a:pt x="16" y="0"/>
                  </a:lnTo>
                  <a:lnTo>
                    <a:pt x="0" y="9"/>
                  </a:lnTo>
                  <a:lnTo>
                    <a:pt x="4" y="19"/>
                  </a:lnTo>
                  <a:lnTo>
                    <a:pt x="21" y="9"/>
                  </a:lnTo>
                  <a:lnTo>
                    <a:pt x="1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572" name="Freeform 571"/>
            <p:cNvSpPr>
              <a:spLocks/>
            </p:cNvSpPr>
            <p:nvPr/>
          </p:nvSpPr>
          <p:spPr bwMode="auto">
            <a:xfrm>
              <a:off x="3669" y="1361"/>
              <a:ext cx="31" cy="20"/>
            </a:xfrm>
            <a:custGeom>
              <a:avLst/>
              <a:gdLst>
                <a:gd name="T0" fmla="*/ 31 w 31"/>
                <a:gd name="T1" fmla="*/ 0 h 20"/>
                <a:gd name="T2" fmla="*/ 28 w 31"/>
                <a:gd name="T3" fmla="*/ 0 h 20"/>
                <a:gd name="T4" fmla="*/ 0 w 31"/>
                <a:gd name="T5" fmla="*/ 7 h 20"/>
                <a:gd name="T6" fmla="*/ 0 w 31"/>
                <a:gd name="T7" fmla="*/ 16 h 20"/>
                <a:gd name="T8" fmla="*/ 28 w 31"/>
                <a:gd name="T9" fmla="*/ 9 h 20"/>
                <a:gd name="T10" fmla="*/ 31 w 31"/>
                <a:gd name="T11" fmla="*/ 0 h 20"/>
              </a:gdLst>
              <a:ahLst/>
              <a:cxnLst>
                <a:cxn ang="0">
                  <a:pos x="T0" y="T1"/>
                </a:cxn>
                <a:cxn ang="0">
                  <a:pos x="T2" y="T3"/>
                </a:cxn>
                <a:cxn ang="0">
                  <a:pos x="T4" y="T5"/>
                </a:cxn>
                <a:cxn ang="0">
                  <a:pos x="T6" y="T7"/>
                </a:cxn>
                <a:cxn ang="0">
                  <a:pos x="T8" y="T9"/>
                </a:cxn>
                <a:cxn ang="0">
                  <a:pos x="T10" y="T11"/>
                </a:cxn>
              </a:cxnLst>
              <a:rect l="0" t="0" r="r" b="b"/>
              <a:pathLst>
                <a:path w="31" h="20">
                  <a:moveTo>
                    <a:pt x="31" y="0"/>
                  </a:moveTo>
                  <a:lnTo>
                    <a:pt x="28" y="0"/>
                  </a:lnTo>
                  <a:lnTo>
                    <a:pt x="0" y="7"/>
                  </a:lnTo>
                  <a:lnTo>
                    <a:pt x="0" y="16"/>
                  </a:lnTo>
                  <a:lnTo>
                    <a:pt x="28" y="9"/>
                  </a:lnTo>
                  <a:lnTo>
                    <a:pt x="31"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573" name="Freeform 572"/>
            <p:cNvSpPr>
              <a:spLocks/>
            </p:cNvSpPr>
            <p:nvPr/>
          </p:nvSpPr>
          <p:spPr bwMode="auto">
            <a:xfrm>
              <a:off x="3696" y="1361"/>
              <a:ext cx="20" cy="20"/>
            </a:xfrm>
            <a:custGeom>
              <a:avLst/>
              <a:gdLst>
                <a:gd name="T0" fmla="*/ 4 w 20"/>
                <a:gd name="T1" fmla="*/ 0 h 20"/>
                <a:gd name="T2" fmla="*/ 0 w 20"/>
                <a:gd name="T3" fmla="*/ 9 h 20"/>
                <a:gd name="T4" fmla="*/ 12 w 20"/>
                <a:gd name="T5" fmla="*/ 14 h 20"/>
                <a:gd name="T6" fmla="*/ 16 w 20"/>
                <a:gd name="T7" fmla="*/ 4 h 20"/>
                <a:gd name="T8" fmla="*/ 4 w 20"/>
                <a:gd name="T9" fmla="*/ 0 h 20"/>
              </a:gdLst>
              <a:ahLst/>
              <a:cxnLst>
                <a:cxn ang="0">
                  <a:pos x="T0" y="T1"/>
                </a:cxn>
                <a:cxn ang="0">
                  <a:pos x="T2" y="T3"/>
                </a:cxn>
                <a:cxn ang="0">
                  <a:pos x="T4" y="T5"/>
                </a:cxn>
                <a:cxn ang="0">
                  <a:pos x="T6" y="T7"/>
                </a:cxn>
                <a:cxn ang="0">
                  <a:pos x="T8" y="T9"/>
                </a:cxn>
              </a:cxnLst>
              <a:rect l="0" t="0" r="r" b="b"/>
              <a:pathLst>
                <a:path w="20" h="20">
                  <a:moveTo>
                    <a:pt x="4" y="0"/>
                  </a:moveTo>
                  <a:lnTo>
                    <a:pt x="0" y="9"/>
                  </a:lnTo>
                  <a:lnTo>
                    <a:pt x="12" y="14"/>
                  </a:lnTo>
                  <a:lnTo>
                    <a:pt x="16" y="4"/>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574" name="Freeform 573"/>
            <p:cNvSpPr>
              <a:spLocks/>
            </p:cNvSpPr>
            <p:nvPr/>
          </p:nvSpPr>
          <p:spPr bwMode="auto">
            <a:xfrm>
              <a:off x="3707" y="1366"/>
              <a:ext cx="20" cy="20"/>
            </a:xfrm>
            <a:custGeom>
              <a:avLst/>
              <a:gdLst>
                <a:gd name="T0" fmla="*/ 4 w 20"/>
                <a:gd name="T1" fmla="*/ 0 h 20"/>
                <a:gd name="T2" fmla="*/ 0 w 20"/>
                <a:gd name="T3" fmla="*/ 9 h 20"/>
                <a:gd name="T4" fmla="*/ 11 w 20"/>
                <a:gd name="T5" fmla="*/ 19 h 20"/>
                <a:gd name="T6" fmla="*/ 19 w 20"/>
                <a:gd name="T7" fmla="*/ 14 h 20"/>
                <a:gd name="T8" fmla="*/ 19 w 20"/>
                <a:gd name="T9" fmla="*/ 11 h 20"/>
                <a:gd name="T10" fmla="*/ 4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4" y="0"/>
                  </a:moveTo>
                  <a:lnTo>
                    <a:pt x="0" y="9"/>
                  </a:lnTo>
                  <a:lnTo>
                    <a:pt x="11" y="19"/>
                  </a:lnTo>
                  <a:lnTo>
                    <a:pt x="19" y="14"/>
                  </a:lnTo>
                  <a:lnTo>
                    <a:pt x="19" y="11"/>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575" name="Freeform 574"/>
            <p:cNvSpPr>
              <a:spLocks/>
            </p:cNvSpPr>
            <p:nvPr/>
          </p:nvSpPr>
          <p:spPr bwMode="auto">
            <a:xfrm>
              <a:off x="5435" y="1366"/>
              <a:ext cx="70" cy="31"/>
            </a:xfrm>
            <a:custGeom>
              <a:avLst/>
              <a:gdLst>
                <a:gd name="T0" fmla="*/ 47 w 70"/>
                <a:gd name="T1" fmla="*/ 0 h 31"/>
                <a:gd name="T2" fmla="*/ 19 w 70"/>
                <a:gd name="T3" fmla="*/ 7 h 31"/>
                <a:gd name="T4" fmla="*/ 2 w 70"/>
                <a:gd name="T5" fmla="*/ 16 h 31"/>
                <a:gd name="T6" fmla="*/ 0 w 70"/>
                <a:gd name="T7" fmla="*/ 26 h 31"/>
                <a:gd name="T8" fmla="*/ 9 w 70"/>
                <a:gd name="T9" fmla="*/ 31 h 31"/>
                <a:gd name="T10" fmla="*/ 62 w 70"/>
                <a:gd name="T11" fmla="*/ 31 h 31"/>
                <a:gd name="T12" fmla="*/ 69 w 70"/>
                <a:gd name="T13" fmla="*/ 21 h 31"/>
                <a:gd name="T14" fmla="*/ 69 w 70"/>
                <a:gd name="T15" fmla="*/ 14 h 31"/>
                <a:gd name="T16" fmla="*/ 60 w 70"/>
                <a:gd name="T17" fmla="*/ 4 h 31"/>
                <a:gd name="T18" fmla="*/ 47 w 70"/>
                <a:gd name="T19" fmla="*/ 0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31">
                  <a:moveTo>
                    <a:pt x="47" y="0"/>
                  </a:moveTo>
                  <a:lnTo>
                    <a:pt x="19" y="7"/>
                  </a:lnTo>
                  <a:lnTo>
                    <a:pt x="2" y="16"/>
                  </a:lnTo>
                  <a:lnTo>
                    <a:pt x="0" y="26"/>
                  </a:lnTo>
                  <a:lnTo>
                    <a:pt x="9" y="31"/>
                  </a:lnTo>
                  <a:lnTo>
                    <a:pt x="62" y="31"/>
                  </a:lnTo>
                  <a:lnTo>
                    <a:pt x="69" y="21"/>
                  </a:lnTo>
                  <a:lnTo>
                    <a:pt x="69" y="14"/>
                  </a:lnTo>
                  <a:lnTo>
                    <a:pt x="60" y="4"/>
                  </a:lnTo>
                  <a:lnTo>
                    <a:pt x="47" y="0"/>
                  </a:lnTo>
                </a:path>
              </a:pathLst>
            </a:custGeom>
            <a:solidFill>
              <a:srgbClr val="545454"/>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576" name="Freeform 575"/>
            <p:cNvSpPr>
              <a:spLocks/>
            </p:cNvSpPr>
            <p:nvPr/>
          </p:nvSpPr>
          <p:spPr bwMode="auto">
            <a:xfrm>
              <a:off x="5500" y="1381"/>
              <a:ext cx="20" cy="20"/>
            </a:xfrm>
            <a:custGeom>
              <a:avLst/>
              <a:gdLst>
                <a:gd name="T0" fmla="*/ 9 w 20"/>
                <a:gd name="T1" fmla="*/ 0 h 20"/>
                <a:gd name="T2" fmla="*/ 0 w 20"/>
                <a:gd name="T3" fmla="*/ 0 h 20"/>
                <a:gd name="T4" fmla="*/ 0 w 20"/>
                <a:gd name="T5" fmla="*/ 7 h 20"/>
                <a:gd name="T6" fmla="*/ 9 w 20"/>
                <a:gd name="T7" fmla="*/ 9 h 20"/>
                <a:gd name="T8" fmla="*/ 9 w 20"/>
                <a:gd name="T9" fmla="*/ 0 h 20"/>
              </a:gdLst>
              <a:ahLst/>
              <a:cxnLst>
                <a:cxn ang="0">
                  <a:pos x="T0" y="T1"/>
                </a:cxn>
                <a:cxn ang="0">
                  <a:pos x="T2" y="T3"/>
                </a:cxn>
                <a:cxn ang="0">
                  <a:pos x="T4" y="T5"/>
                </a:cxn>
                <a:cxn ang="0">
                  <a:pos x="T6" y="T7"/>
                </a:cxn>
                <a:cxn ang="0">
                  <a:pos x="T8" y="T9"/>
                </a:cxn>
              </a:cxnLst>
              <a:rect l="0" t="0" r="r" b="b"/>
              <a:pathLst>
                <a:path w="20" h="20">
                  <a:moveTo>
                    <a:pt x="9" y="0"/>
                  </a:moveTo>
                  <a:lnTo>
                    <a:pt x="0" y="0"/>
                  </a:lnTo>
                  <a:lnTo>
                    <a:pt x="0" y="7"/>
                  </a:lnTo>
                  <a:lnTo>
                    <a:pt x="9" y="9"/>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577" name="Freeform 576"/>
            <p:cNvSpPr>
              <a:spLocks/>
            </p:cNvSpPr>
            <p:nvPr/>
          </p:nvSpPr>
          <p:spPr bwMode="auto">
            <a:xfrm>
              <a:off x="5493" y="1385"/>
              <a:ext cx="20" cy="20"/>
            </a:xfrm>
            <a:custGeom>
              <a:avLst/>
              <a:gdLst>
                <a:gd name="T0" fmla="*/ 7 w 20"/>
                <a:gd name="T1" fmla="*/ 0 h 20"/>
                <a:gd name="T2" fmla="*/ 0 w 20"/>
                <a:gd name="T3" fmla="*/ 9 h 20"/>
                <a:gd name="T4" fmla="*/ 4 w 20"/>
                <a:gd name="T5" fmla="*/ 16 h 20"/>
                <a:gd name="T6" fmla="*/ 7 w 20"/>
                <a:gd name="T7" fmla="*/ 16 h 20"/>
                <a:gd name="T8" fmla="*/ 16 w 20"/>
                <a:gd name="T9" fmla="*/ 4 h 20"/>
                <a:gd name="T10" fmla="*/ 7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7" y="0"/>
                  </a:moveTo>
                  <a:lnTo>
                    <a:pt x="0" y="9"/>
                  </a:lnTo>
                  <a:lnTo>
                    <a:pt x="4" y="16"/>
                  </a:lnTo>
                  <a:lnTo>
                    <a:pt x="7" y="16"/>
                  </a:lnTo>
                  <a:lnTo>
                    <a:pt x="16" y="4"/>
                  </a:lnTo>
                  <a:lnTo>
                    <a:pt x="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578" name="Freeform 577"/>
            <p:cNvSpPr>
              <a:spLocks/>
            </p:cNvSpPr>
            <p:nvPr/>
          </p:nvSpPr>
          <p:spPr bwMode="auto">
            <a:xfrm>
              <a:off x="5443" y="1393"/>
              <a:ext cx="55" cy="20"/>
            </a:xfrm>
            <a:custGeom>
              <a:avLst/>
              <a:gdLst>
                <a:gd name="T0" fmla="*/ 55 w 55"/>
                <a:gd name="T1" fmla="*/ 0 h 20"/>
                <a:gd name="T2" fmla="*/ 2 w 55"/>
                <a:gd name="T3" fmla="*/ 0 h 20"/>
                <a:gd name="T4" fmla="*/ 0 w 55"/>
                <a:gd name="T5" fmla="*/ 9 h 20"/>
                <a:gd name="T6" fmla="*/ 55 w 55"/>
                <a:gd name="T7" fmla="*/ 9 h 20"/>
                <a:gd name="T8" fmla="*/ 55 w 55"/>
                <a:gd name="T9" fmla="*/ 0 h 20"/>
              </a:gdLst>
              <a:ahLst/>
              <a:cxnLst>
                <a:cxn ang="0">
                  <a:pos x="T0" y="T1"/>
                </a:cxn>
                <a:cxn ang="0">
                  <a:pos x="T2" y="T3"/>
                </a:cxn>
                <a:cxn ang="0">
                  <a:pos x="T4" y="T5"/>
                </a:cxn>
                <a:cxn ang="0">
                  <a:pos x="T6" y="T7"/>
                </a:cxn>
                <a:cxn ang="0">
                  <a:pos x="T8" y="T9"/>
                </a:cxn>
              </a:cxnLst>
              <a:rect l="0" t="0" r="r" b="b"/>
              <a:pathLst>
                <a:path w="55" h="20">
                  <a:moveTo>
                    <a:pt x="55" y="0"/>
                  </a:moveTo>
                  <a:lnTo>
                    <a:pt x="2" y="0"/>
                  </a:lnTo>
                  <a:lnTo>
                    <a:pt x="0" y="9"/>
                  </a:lnTo>
                  <a:lnTo>
                    <a:pt x="55" y="9"/>
                  </a:lnTo>
                  <a:lnTo>
                    <a:pt x="55"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579" name="Freeform 578"/>
            <p:cNvSpPr>
              <a:spLocks/>
            </p:cNvSpPr>
            <p:nvPr/>
          </p:nvSpPr>
          <p:spPr bwMode="auto">
            <a:xfrm>
              <a:off x="5431" y="1388"/>
              <a:ext cx="20" cy="20"/>
            </a:xfrm>
            <a:custGeom>
              <a:avLst/>
              <a:gdLst>
                <a:gd name="T0" fmla="*/ 7 w 20"/>
                <a:gd name="T1" fmla="*/ 0 h 20"/>
                <a:gd name="T2" fmla="*/ 0 w 20"/>
                <a:gd name="T3" fmla="*/ 4 h 20"/>
                <a:gd name="T4" fmla="*/ 0 w 20"/>
                <a:gd name="T5" fmla="*/ 7 h 20"/>
                <a:gd name="T6" fmla="*/ 12 w 20"/>
                <a:gd name="T7" fmla="*/ 14 h 20"/>
                <a:gd name="T8" fmla="*/ 16 w 20"/>
                <a:gd name="T9" fmla="*/ 4 h 20"/>
                <a:gd name="T10" fmla="*/ 7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7" y="0"/>
                  </a:moveTo>
                  <a:lnTo>
                    <a:pt x="0" y="4"/>
                  </a:lnTo>
                  <a:lnTo>
                    <a:pt x="0" y="7"/>
                  </a:lnTo>
                  <a:lnTo>
                    <a:pt x="12" y="14"/>
                  </a:lnTo>
                  <a:lnTo>
                    <a:pt x="16" y="4"/>
                  </a:lnTo>
                  <a:lnTo>
                    <a:pt x="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580" name="Freeform 579"/>
            <p:cNvSpPr>
              <a:spLocks/>
            </p:cNvSpPr>
            <p:nvPr/>
          </p:nvSpPr>
          <p:spPr bwMode="auto">
            <a:xfrm>
              <a:off x="5431" y="1378"/>
              <a:ext cx="20" cy="20"/>
            </a:xfrm>
            <a:custGeom>
              <a:avLst/>
              <a:gdLst>
                <a:gd name="T0" fmla="*/ 4 w 20"/>
                <a:gd name="T1" fmla="*/ 0 h 20"/>
                <a:gd name="T2" fmla="*/ 2 w 20"/>
                <a:gd name="T3" fmla="*/ 2 h 20"/>
                <a:gd name="T4" fmla="*/ 0 w 20"/>
                <a:gd name="T5" fmla="*/ 14 h 20"/>
                <a:gd name="T6" fmla="*/ 9 w 20"/>
                <a:gd name="T7" fmla="*/ 14 h 20"/>
                <a:gd name="T8" fmla="*/ 12 w 20"/>
                <a:gd name="T9" fmla="*/ 4 h 20"/>
                <a:gd name="T10" fmla="*/ 4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4" y="0"/>
                  </a:moveTo>
                  <a:lnTo>
                    <a:pt x="2" y="2"/>
                  </a:lnTo>
                  <a:lnTo>
                    <a:pt x="0" y="14"/>
                  </a:lnTo>
                  <a:lnTo>
                    <a:pt x="9" y="14"/>
                  </a:lnTo>
                  <a:lnTo>
                    <a:pt x="12" y="4"/>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581" name="Freeform 580"/>
            <p:cNvSpPr>
              <a:spLocks/>
            </p:cNvSpPr>
            <p:nvPr/>
          </p:nvSpPr>
          <p:spPr bwMode="auto">
            <a:xfrm>
              <a:off x="5435" y="1368"/>
              <a:ext cx="22" cy="20"/>
            </a:xfrm>
            <a:custGeom>
              <a:avLst/>
              <a:gdLst>
                <a:gd name="T0" fmla="*/ 19 w 22"/>
                <a:gd name="T1" fmla="*/ 0 h 20"/>
                <a:gd name="T2" fmla="*/ 16 w 22"/>
                <a:gd name="T3" fmla="*/ 0 h 20"/>
                <a:gd name="T4" fmla="*/ 0 w 22"/>
                <a:gd name="T5" fmla="*/ 9 h 20"/>
                <a:gd name="T6" fmla="*/ 4 w 22"/>
                <a:gd name="T7" fmla="*/ 19 h 20"/>
                <a:gd name="T8" fmla="*/ 21 w 22"/>
                <a:gd name="T9" fmla="*/ 9 h 20"/>
                <a:gd name="T10" fmla="*/ 19 w 22"/>
                <a:gd name="T11" fmla="*/ 0 h 20"/>
              </a:gdLst>
              <a:ahLst/>
              <a:cxnLst>
                <a:cxn ang="0">
                  <a:pos x="T0" y="T1"/>
                </a:cxn>
                <a:cxn ang="0">
                  <a:pos x="T2" y="T3"/>
                </a:cxn>
                <a:cxn ang="0">
                  <a:pos x="T4" y="T5"/>
                </a:cxn>
                <a:cxn ang="0">
                  <a:pos x="T6" y="T7"/>
                </a:cxn>
                <a:cxn ang="0">
                  <a:pos x="T8" y="T9"/>
                </a:cxn>
                <a:cxn ang="0">
                  <a:pos x="T10" y="T11"/>
                </a:cxn>
              </a:cxnLst>
              <a:rect l="0" t="0" r="r" b="b"/>
              <a:pathLst>
                <a:path w="22" h="20">
                  <a:moveTo>
                    <a:pt x="19" y="0"/>
                  </a:moveTo>
                  <a:lnTo>
                    <a:pt x="16" y="0"/>
                  </a:lnTo>
                  <a:lnTo>
                    <a:pt x="0" y="9"/>
                  </a:lnTo>
                  <a:lnTo>
                    <a:pt x="4" y="19"/>
                  </a:lnTo>
                  <a:lnTo>
                    <a:pt x="21" y="9"/>
                  </a:lnTo>
                  <a:lnTo>
                    <a:pt x="1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582" name="Freeform 581"/>
            <p:cNvSpPr>
              <a:spLocks/>
            </p:cNvSpPr>
            <p:nvPr/>
          </p:nvSpPr>
          <p:spPr bwMode="auto">
            <a:xfrm>
              <a:off x="5455" y="1361"/>
              <a:ext cx="31" cy="20"/>
            </a:xfrm>
            <a:custGeom>
              <a:avLst/>
              <a:gdLst>
                <a:gd name="T0" fmla="*/ 31 w 31"/>
                <a:gd name="T1" fmla="*/ 0 h 20"/>
                <a:gd name="T2" fmla="*/ 28 w 31"/>
                <a:gd name="T3" fmla="*/ 0 h 20"/>
                <a:gd name="T4" fmla="*/ 0 w 31"/>
                <a:gd name="T5" fmla="*/ 7 h 20"/>
                <a:gd name="T6" fmla="*/ 0 w 31"/>
                <a:gd name="T7" fmla="*/ 16 h 20"/>
                <a:gd name="T8" fmla="*/ 28 w 31"/>
                <a:gd name="T9" fmla="*/ 9 h 20"/>
                <a:gd name="T10" fmla="*/ 31 w 31"/>
                <a:gd name="T11" fmla="*/ 0 h 20"/>
              </a:gdLst>
              <a:ahLst/>
              <a:cxnLst>
                <a:cxn ang="0">
                  <a:pos x="T0" y="T1"/>
                </a:cxn>
                <a:cxn ang="0">
                  <a:pos x="T2" y="T3"/>
                </a:cxn>
                <a:cxn ang="0">
                  <a:pos x="T4" y="T5"/>
                </a:cxn>
                <a:cxn ang="0">
                  <a:pos x="T6" y="T7"/>
                </a:cxn>
                <a:cxn ang="0">
                  <a:pos x="T8" y="T9"/>
                </a:cxn>
                <a:cxn ang="0">
                  <a:pos x="T10" y="T11"/>
                </a:cxn>
              </a:cxnLst>
              <a:rect l="0" t="0" r="r" b="b"/>
              <a:pathLst>
                <a:path w="31" h="20">
                  <a:moveTo>
                    <a:pt x="31" y="0"/>
                  </a:moveTo>
                  <a:lnTo>
                    <a:pt x="28" y="0"/>
                  </a:lnTo>
                  <a:lnTo>
                    <a:pt x="0" y="7"/>
                  </a:lnTo>
                  <a:lnTo>
                    <a:pt x="0" y="16"/>
                  </a:lnTo>
                  <a:lnTo>
                    <a:pt x="28" y="9"/>
                  </a:lnTo>
                  <a:lnTo>
                    <a:pt x="31"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583" name="Freeform 582"/>
            <p:cNvSpPr>
              <a:spLocks/>
            </p:cNvSpPr>
            <p:nvPr/>
          </p:nvSpPr>
          <p:spPr bwMode="auto">
            <a:xfrm>
              <a:off x="5481" y="1361"/>
              <a:ext cx="20" cy="20"/>
            </a:xfrm>
            <a:custGeom>
              <a:avLst/>
              <a:gdLst>
                <a:gd name="T0" fmla="*/ 4 w 20"/>
                <a:gd name="T1" fmla="*/ 0 h 20"/>
                <a:gd name="T2" fmla="*/ 0 w 20"/>
                <a:gd name="T3" fmla="*/ 9 h 20"/>
                <a:gd name="T4" fmla="*/ 12 w 20"/>
                <a:gd name="T5" fmla="*/ 14 h 20"/>
                <a:gd name="T6" fmla="*/ 16 w 20"/>
                <a:gd name="T7" fmla="*/ 7 h 20"/>
                <a:gd name="T8" fmla="*/ 16 w 20"/>
                <a:gd name="T9" fmla="*/ 4 h 20"/>
                <a:gd name="T10" fmla="*/ 4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4" y="0"/>
                  </a:moveTo>
                  <a:lnTo>
                    <a:pt x="0" y="9"/>
                  </a:lnTo>
                  <a:lnTo>
                    <a:pt x="12" y="14"/>
                  </a:lnTo>
                  <a:lnTo>
                    <a:pt x="16" y="7"/>
                  </a:lnTo>
                  <a:lnTo>
                    <a:pt x="16" y="4"/>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584" name="Freeform 583"/>
            <p:cNvSpPr>
              <a:spLocks/>
            </p:cNvSpPr>
            <p:nvPr/>
          </p:nvSpPr>
          <p:spPr bwMode="auto">
            <a:xfrm>
              <a:off x="5493" y="1368"/>
              <a:ext cx="20" cy="20"/>
            </a:xfrm>
            <a:custGeom>
              <a:avLst/>
              <a:gdLst>
                <a:gd name="T0" fmla="*/ 4 w 20"/>
                <a:gd name="T1" fmla="*/ 0 h 20"/>
                <a:gd name="T2" fmla="*/ 0 w 20"/>
                <a:gd name="T3" fmla="*/ 4 h 20"/>
                <a:gd name="T4" fmla="*/ 12 w 20"/>
                <a:gd name="T5" fmla="*/ 19 h 20"/>
                <a:gd name="T6" fmla="*/ 19 w 20"/>
                <a:gd name="T7" fmla="*/ 11 h 20"/>
                <a:gd name="T8" fmla="*/ 4 w 20"/>
                <a:gd name="T9" fmla="*/ 0 h 20"/>
              </a:gdLst>
              <a:ahLst/>
              <a:cxnLst>
                <a:cxn ang="0">
                  <a:pos x="T0" y="T1"/>
                </a:cxn>
                <a:cxn ang="0">
                  <a:pos x="T2" y="T3"/>
                </a:cxn>
                <a:cxn ang="0">
                  <a:pos x="T4" y="T5"/>
                </a:cxn>
                <a:cxn ang="0">
                  <a:pos x="T6" y="T7"/>
                </a:cxn>
                <a:cxn ang="0">
                  <a:pos x="T8" y="T9"/>
                </a:cxn>
              </a:cxnLst>
              <a:rect l="0" t="0" r="r" b="b"/>
              <a:pathLst>
                <a:path w="20" h="20">
                  <a:moveTo>
                    <a:pt x="4" y="0"/>
                  </a:moveTo>
                  <a:lnTo>
                    <a:pt x="0" y="4"/>
                  </a:lnTo>
                  <a:lnTo>
                    <a:pt x="12" y="19"/>
                  </a:lnTo>
                  <a:lnTo>
                    <a:pt x="19" y="11"/>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585" name="Freeform 584"/>
            <p:cNvSpPr>
              <a:spLocks/>
            </p:cNvSpPr>
            <p:nvPr/>
          </p:nvSpPr>
          <p:spPr bwMode="auto">
            <a:xfrm>
              <a:off x="5546" y="1253"/>
              <a:ext cx="36" cy="31"/>
            </a:xfrm>
            <a:custGeom>
              <a:avLst/>
              <a:gdLst>
                <a:gd name="T0" fmla="*/ 7 w 36"/>
                <a:gd name="T1" fmla="*/ 0 h 31"/>
                <a:gd name="T2" fmla="*/ 2 w 36"/>
                <a:gd name="T3" fmla="*/ 2 h 31"/>
                <a:gd name="T4" fmla="*/ 0 w 36"/>
                <a:gd name="T5" fmla="*/ 26 h 31"/>
                <a:gd name="T6" fmla="*/ 16 w 36"/>
                <a:gd name="T7" fmla="*/ 31 h 31"/>
                <a:gd name="T8" fmla="*/ 36 w 36"/>
                <a:gd name="T9" fmla="*/ 21 h 31"/>
                <a:gd name="T10" fmla="*/ 31 w 36"/>
                <a:gd name="T11" fmla="*/ 9 h 31"/>
                <a:gd name="T12" fmla="*/ 7 w 36"/>
                <a:gd name="T13" fmla="*/ 0 h 31"/>
              </a:gdLst>
              <a:ahLst/>
              <a:cxnLst>
                <a:cxn ang="0">
                  <a:pos x="T0" y="T1"/>
                </a:cxn>
                <a:cxn ang="0">
                  <a:pos x="T2" y="T3"/>
                </a:cxn>
                <a:cxn ang="0">
                  <a:pos x="T4" y="T5"/>
                </a:cxn>
                <a:cxn ang="0">
                  <a:pos x="T6" y="T7"/>
                </a:cxn>
                <a:cxn ang="0">
                  <a:pos x="T8" y="T9"/>
                </a:cxn>
                <a:cxn ang="0">
                  <a:pos x="T10" y="T11"/>
                </a:cxn>
                <a:cxn ang="0">
                  <a:pos x="T12" y="T13"/>
                </a:cxn>
              </a:cxnLst>
              <a:rect l="0" t="0" r="r" b="b"/>
              <a:pathLst>
                <a:path w="36" h="31">
                  <a:moveTo>
                    <a:pt x="7" y="0"/>
                  </a:moveTo>
                  <a:lnTo>
                    <a:pt x="2" y="2"/>
                  </a:lnTo>
                  <a:lnTo>
                    <a:pt x="0" y="26"/>
                  </a:lnTo>
                  <a:lnTo>
                    <a:pt x="16" y="31"/>
                  </a:lnTo>
                  <a:lnTo>
                    <a:pt x="36" y="21"/>
                  </a:lnTo>
                  <a:lnTo>
                    <a:pt x="31" y="9"/>
                  </a:lnTo>
                  <a:lnTo>
                    <a:pt x="7" y="0"/>
                  </a:lnTo>
                </a:path>
              </a:pathLst>
            </a:custGeom>
            <a:solidFill>
              <a:srgbClr val="545454"/>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586" name="Freeform 585"/>
            <p:cNvSpPr>
              <a:spLocks/>
            </p:cNvSpPr>
            <p:nvPr/>
          </p:nvSpPr>
          <p:spPr bwMode="auto">
            <a:xfrm>
              <a:off x="5541" y="1275"/>
              <a:ext cx="24" cy="20"/>
            </a:xfrm>
            <a:custGeom>
              <a:avLst/>
              <a:gdLst>
                <a:gd name="T0" fmla="*/ 7 w 24"/>
                <a:gd name="T1" fmla="*/ 0 h 20"/>
                <a:gd name="T2" fmla="*/ 0 w 24"/>
                <a:gd name="T3" fmla="*/ 4 h 20"/>
                <a:gd name="T4" fmla="*/ 0 w 24"/>
                <a:gd name="T5" fmla="*/ 7 h 20"/>
                <a:gd name="T6" fmla="*/ 19 w 24"/>
                <a:gd name="T7" fmla="*/ 14 h 20"/>
                <a:gd name="T8" fmla="*/ 24 w 24"/>
                <a:gd name="T9" fmla="*/ 4 h 20"/>
                <a:gd name="T10" fmla="*/ 7 w 24"/>
                <a:gd name="T11" fmla="*/ 0 h 20"/>
              </a:gdLst>
              <a:ahLst/>
              <a:cxnLst>
                <a:cxn ang="0">
                  <a:pos x="T0" y="T1"/>
                </a:cxn>
                <a:cxn ang="0">
                  <a:pos x="T2" y="T3"/>
                </a:cxn>
                <a:cxn ang="0">
                  <a:pos x="T4" y="T5"/>
                </a:cxn>
                <a:cxn ang="0">
                  <a:pos x="T6" y="T7"/>
                </a:cxn>
                <a:cxn ang="0">
                  <a:pos x="T8" y="T9"/>
                </a:cxn>
                <a:cxn ang="0">
                  <a:pos x="T10" y="T11"/>
                </a:cxn>
              </a:cxnLst>
              <a:rect l="0" t="0" r="r" b="b"/>
              <a:pathLst>
                <a:path w="24" h="20">
                  <a:moveTo>
                    <a:pt x="7" y="0"/>
                  </a:moveTo>
                  <a:lnTo>
                    <a:pt x="0" y="4"/>
                  </a:lnTo>
                  <a:lnTo>
                    <a:pt x="0" y="7"/>
                  </a:lnTo>
                  <a:lnTo>
                    <a:pt x="19" y="14"/>
                  </a:lnTo>
                  <a:lnTo>
                    <a:pt x="24" y="4"/>
                  </a:lnTo>
                  <a:lnTo>
                    <a:pt x="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587" name="Freeform 586"/>
            <p:cNvSpPr>
              <a:spLocks/>
            </p:cNvSpPr>
            <p:nvPr/>
          </p:nvSpPr>
          <p:spPr bwMode="auto">
            <a:xfrm>
              <a:off x="5541" y="1251"/>
              <a:ext cx="20" cy="29"/>
            </a:xfrm>
            <a:custGeom>
              <a:avLst/>
              <a:gdLst>
                <a:gd name="T0" fmla="*/ 4 w 20"/>
                <a:gd name="T1" fmla="*/ 0 h 29"/>
                <a:gd name="T2" fmla="*/ 2 w 20"/>
                <a:gd name="T3" fmla="*/ 2 h 29"/>
                <a:gd name="T4" fmla="*/ 0 w 20"/>
                <a:gd name="T5" fmla="*/ 28 h 29"/>
                <a:gd name="T6" fmla="*/ 9 w 20"/>
                <a:gd name="T7" fmla="*/ 28 h 29"/>
                <a:gd name="T8" fmla="*/ 12 w 20"/>
                <a:gd name="T9" fmla="*/ 4 h 29"/>
                <a:gd name="T10" fmla="*/ 4 w 20"/>
                <a:gd name="T11" fmla="*/ 0 h 29"/>
              </a:gdLst>
              <a:ahLst/>
              <a:cxnLst>
                <a:cxn ang="0">
                  <a:pos x="T0" y="T1"/>
                </a:cxn>
                <a:cxn ang="0">
                  <a:pos x="T2" y="T3"/>
                </a:cxn>
                <a:cxn ang="0">
                  <a:pos x="T4" y="T5"/>
                </a:cxn>
                <a:cxn ang="0">
                  <a:pos x="T6" y="T7"/>
                </a:cxn>
                <a:cxn ang="0">
                  <a:pos x="T8" y="T9"/>
                </a:cxn>
                <a:cxn ang="0">
                  <a:pos x="T10" y="T11"/>
                </a:cxn>
              </a:cxnLst>
              <a:rect l="0" t="0" r="r" b="b"/>
              <a:pathLst>
                <a:path w="20" h="29">
                  <a:moveTo>
                    <a:pt x="4" y="0"/>
                  </a:moveTo>
                  <a:lnTo>
                    <a:pt x="2" y="2"/>
                  </a:lnTo>
                  <a:lnTo>
                    <a:pt x="0" y="28"/>
                  </a:lnTo>
                  <a:lnTo>
                    <a:pt x="9" y="28"/>
                  </a:lnTo>
                  <a:lnTo>
                    <a:pt x="12" y="4"/>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588" name="Freeform 587"/>
            <p:cNvSpPr>
              <a:spLocks/>
            </p:cNvSpPr>
            <p:nvPr/>
          </p:nvSpPr>
          <p:spPr bwMode="auto">
            <a:xfrm>
              <a:off x="5546" y="1249"/>
              <a:ext cx="20" cy="20"/>
            </a:xfrm>
            <a:custGeom>
              <a:avLst/>
              <a:gdLst>
                <a:gd name="T0" fmla="*/ 9 w 20"/>
                <a:gd name="T1" fmla="*/ 0 h 20"/>
                <a:gd name="T2" fmla="*/ 7 w 20"/>
                <a:gd name="T3" fmla="*/ 0 h 20"/>
                <a:gd name="T4" fmla="*/ 0 w 20"/>
                <a:gd name="T5" fmla="*/ 2 h 20"/>
                <a:gd name="T6" fmla="*/ 4 w 20"/>
                <a:gd name="T7" fmla="*/ 11 h 20"/>
                <a:gd name="T8" fmla="*/ 9 w 20"/>
                <a:gd name="T9" fmla="*/ 9 h 20"/>
                <a:gd name="T10" fmla="*/ 9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9" y="0"/>
                  </a:moveTo>
                  <a:lnTo>
                    <a:pt x="7" y="0"/>
                  </a:lnTo>
                  <a:lnTo>
                    <a:pt x="0" y="2"/>
                  </a:lnTo>
                  <a:lnTo>
                    <a:pt x="4" y="11"/>
                  </a:lnTo>
                  <a:lnTo>
                    <a:pt x="9" y="9"/>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589" name="Freeform 588"/>
            <p:cNvSpPr>
              <a:spLocks/>
            </p:cNvSpPr>
            <p:nvPr/>
          </p:nvSpPr>
          <p:spPr bwMode="auto">
            <a:xfrm>
              <a:off x="5551" y="1249"/>
              <a:ext cx="31" cy="20"/>
            </a:xfrm>
            <a:custGeom>
              <a:avLst/>
              <a:gdLst>
                <a:gd name="T0" fmla="*/ 4 w 31"/>
                <a:gd name="T1" fmla="*/ 0 h 20"/>
                <a:gd name="T2" fmla="*/ 0 w 31"/>
                <a:gd name="T3" fmla="*/ 9 h 20"/>
                <a:gd name="T4" fmla="*/ 23 w 31"/>
                <a:gd name="T5" fmla="*/ 19 h 20"/>
                <a:gd name="T6" fmla="*/ 31 w 31"/>
                <a:gd name="T7" fmla="*/ 11 h 20"/>
                <a:gd name="T8" fmla="*/ 31 w 31"/>
                <a:gd name="T9" fmla="*/ 9 h 20"/>
                <a:gd name="T10" fmla="*/ 4 w 31"/>
                <a:gd name="T11" fmla="*/ 0 h 20"/>
              </a:gdLst>
              <a:ahLst/>
              <a:cxnLst>
                <a:cxn ang="0">
                  <a:pos x="T0" y="T1"/>
                </a:cxn>
                <a:cxn ang="0">
                  <a:pos x="T2" y="T3"/>
                </a:cxn>
                <a:cxn ang="0">
                  <a:pos x="T4" y="T5"/>
                </a:cxn>
                <a:cxn ang="0">
                  <a:pos x="T6" y="T7"/>
                </a:cxn>
                <a:cxn ang="0">
                  <a:pos x="T8" y="T9"/>
                </a:cxn>
                <a:cxn ang="0">
                  <a:pos x="T10" y="T11"/>
                </a:cxn>
              </a:cxnLst>
              <a:rect l="0" t="0" r="r" b="b"/>
              <a:pathLst>
                <a:path w="31" h="20">
                  <a:moveTo>
                    <a:pt x="4" y="0"/>
                  </a:moveTo>
                  <a:lnTo>
                    <a:pt x="0" y="9"/>
                  </a:lnTo>
                  <a:lnTo>
                    <a:pt x="23" y="19"/>
                  </a:lnTo>
                  <a:lnTo>
                    <a:pt x="31" y="11"/>
                  </a:lnTo>
                  <a:lnTo>
                    <a:pt x="31" y="9"/>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590" name="Freeform 589"/>
            <p:cNvSpPr>
              <a:spLocks/>
            </p:cNvSpPr>
            <p:nvPr/>
          </p:nvSpPr>
          <p:spPr bwMode="auto">
            <a:xfrm>
              <a:off x="5572" y="1260"/>
              <a:ext cx="20" cy="20"/>
            </a:xfrm>
            <a:custGeom>
              <a:avLst/>
              <a:gdLst>
                <a:gd name="T0" fmla="*/ 9 w 20"/>
                <a:gd name="T1" fmla="*/ 0 h 20"/>
                <a:gd name="T2" fmla="*/ 0 w 20"/>
                <a:gd name="T3" fmla="*/ 4 h 20"/>
                <a:gd name="T4" fmla="*/ 4 w 20"/>
                <a:gd name="T5" fmla="*/ 16 h 20"/>
                <a:gd name="T6" fmla="*/ 12 w 20"/>
                <a:gd name="T7" fmla="*/ 19 h 20"/>
                <a:gd name="T8" fmla="*/ 16 w 20"/>
                <a:gd name="T9" fmla="*/ 16 h 20"/>
                <a:gd name="T10" fmla="*/ 9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9" y="0"/>
                  </a:moveTo>
                  <a:lnTo>
                    <a:pt x="0" y="4"/>
                  </a:lnTo>
                  <a:lnTo>
                    <a:pt x="4" y="16"/>
                  </a:lnTo>
                  <a:lnTo>
                    <a:pt x="12" y="19"/>
                  </a:lnTo>
                  <a:lnTo>
                    <a:pt x="16" y="16"/>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591" name="Freeform 590"/>
            <p:cNvSpPr>
              <a:spLocks/>
            </p:cNvSpPr>
            <p:nvPr/>
          </p:nvSpPr>
          <p:spPr bwMode="auto">
            <a:xfrm>
              <a:off x="5560" y="1270"/>
              <a:ext cx="24" cy="20"/>
            </a:xfrm>
            <a:custGeom>
              <a:avLst/>
              <a:gdLst>
                <a:gd name="T0" fmla="*/ 19 w 24"/>
                <a:gd name="T1" fmla="*/ 0 h 20"/>
                <a:gd name="T2" fmla="*/ 0 w 24"/>
                <a:gd name="T3" fmla="*/ 9 h 20"/>
                <a:gd name="T4" fmla="*/ 0 w 24"/>
                <a:gd name="T5" fmla="*/ 19 h 20"/>
                <a:gd name="T6" fmla="*/ 2 w 24"/>
                <a:gd name="T7" fmla="*/ 19 h 20"/>
                <a:gd name="T8" fmla="*/ 23 w 24"/>
                <a:gd name="T9" fmla="*/ 9 h 20"/>
                <a:gd name="T10" fmla="*/ 19 w 24"/>
                <a:gd name="T11" fmla="*/ 0 h 20"/>
              </a:gdLst>
              <a:ahLst/>
              <a:cxnLst>
                <a:cxn ang="0">
                  <a:pos x="T0" y="T1"/>
                </a:cxn>
                <a:cxn ang="0">
                  <a:pos x="T2" y="T3"/>
                </a:cxn>
                <a:cxn ang="0">
                  <a:pos x="T4" y="T5"/>
                </a:cxn>
                <a:cxn ang="0">
                  <a:pos x="T6" y="T7"/>
                </a:cxn>
                <a:cxn ang="0">
                  <a:pos x="T8" y="T9"/>
                </a:cxn>
                <a:cxn ang="0">
                  <a:pos x="T10" y="T11"/>
                </a:cxn>
              </a:cxnLst>
              <a:rect l="0" t="0" r="r" b="b"/>
              <a:pathLst>
                <a:path w="24" h="20">
                  <a:moveTo>
                    <a:pt x="19" y="0"/>
                  </a:moveTo>
                  <a:lnTo>
                    <a:pt x="0" y="9"/>
                  </a:lnTo>
                  <a:lnTo>
                    <a:pt x="0" y="19"/>
                  </a:lnTo>
                  <a:lnTo>
                    <a:pt x="2" y="19"/>
                  </a:lnTo>
                  <a:lnTo>
                    <a:pt x="23" y="9"/>
                  </a:lnTo>
                  <a:lnTo>
                    <a:pt x="1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592" name="Freeform 591"/>
            <p:cNvSpPr>
              <a:spLocks/>
            </p:cNvSpPr>
            <p:nvPr/>
          </p:nvSpPr>
          <p:spPr bwMode="auto">
            <a:xfrm>
              <a:off x="5560" y="1143"/>
              <a:ext cx="41" cy="38"/>
            </a:xfrm>
            <a:custGeom>
              <a:avLst/>
              <a:gdLst>
                <a:gd name="T0" fmla="*/ 23 w 41"/>
                <a:gd name="T1" fmla="*/ 0 h 38"/>
                <a:gd name="T2" fmla="*/ 9 w 41"/>
                <a:gd name="T3" fmla="*/ 4 h 38"/>
                <a:gd name="T4" fmla="*/ 4 w 41"/>
                <a:gd name="T5" fmla="*/ 9 h 38"/>
                <a:gd name="T6" fmla="*/ 0 w 41"/>
                <a:gd name="T7" fmla="*/ 19 h 38"/>
                <a:gd name="T8" fmla="*/ 0 w 41"/>
                <a:gd name="T9" fmla="*/ 33 h 38"/>
                <a:gd name="T10" fmla="*/ 21 w 41"/>
                <a:gd name="T11" fmla="*/ 38 h 38"/>
                <a:gd name="T12" fmla="*/ 40 w 41"/>
                <a:gd name="T13" fmla="*/ 28 h 38"/>
                <a:gd name="T14" fmla="*/ 40 w 41"/>
                <a:gd name="T15" fmla="*/ 24 h 38"/>
                <a:gd name="T16" fmla="*/ 36 w 41"/>
                <a:gd name="T17" fmla="*/ 14 h 38"/>
                <a:gd name="T18" fmla="*/ 23 w 41"/>
                <a:gd name="T19" fmla="*/ 0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1" h="38">
                  <a:moveTo>
                    <a:pt x="23" y="0"/>
                  </a:moveTo>
                  <a:lnTo>
                    <a:pt x="9" y="4"/>
                  </a:lnTo>
                  <a:lnTo>
                    <a:pt x="4" y="9"/>
                  </a:lnTo>
                  <a:lnTo>
                    <a:pt x="0" y="19"/>
                  </a:lnTo>
                  <a:lnTo>
                    <a:pt x="0" y="33"/>
                  </a:lnTo>
                  <a:lnTo>
                    <a:pt x="21" y="38"/>
                  </a:lnTo>
                  <a:lnTo>
                    <a:pt x="40" y="28"/>
                  </a:lnTo>
                  <a:lnTo>
                    <a:pt x="40" y="24"/>
                  </a:lnTo>
                  <a:lnTo>
                    <a:pt x="36" y="14"/>
                  </a:lnTo>
                  <a:lnTo>
                    <a:pt x="23" y="0"/>
                  </a:lnTo>
                </a:path>
              </a:pathLst>
            </a:custGeom>
            <a:solidFill>
              <a:srgbClr val="545454"/>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593" name="Freeform 592"/>
            <p:cNvSpPr>
              <a:spLocks/>
            </p:cNvSpPr>
            <p:nvPr/>
          </p:nvSpPr>
          <p:spPr bwMode="auto">
            <a:xfrm>
              <a:off x="5555" y="1172"/>
              <a:ext cx="27" cy="20"/>
            </a:xfrm>
            <a:custGeom>
              <a:avLst/>
              <a:gdLst>
                <a:gd name="T0" fmla="*/ 4 w 27"/>
                <a:gd name="T1" fmla="*/ 0 h 20"/>
                <a:gd name="T2" fmla="*/ 0 w 27"/>
                <a:gd name="T3" fmla="*/ 4 h 20"/>
                <a:gd name="T4" fmla="*/ 0 w 27"/>
                <a:gd name="T5" fmla="*/ 9 h 20"/>
                <a:gd name="T6" fmla="*/ 26 w 27"/>
                <a:gd name="T7" fmla="*/ 14 h 20"/>
                <a:gd name="T8" fmla="*/ 26 w 27"/>
                <a:gd name="T9" fmla="*/ 4 h 20"/>
                <a:gd name="T10" fmla="*/ 4 w 27"/>
                <a:gd name="T11" fmla="*/ 0 h 20"/>
              </a:gdLst>
              <a:ahLst/>
              <a:cxnLst>
                <a:cxn ang="0">
                  <a:pos x="T0" y="T1"/>
                </a:cxn>
                <a:cxn ang="0">
                  <a:pos x="T2" y="T3"/>
                </a:cxn>
                <a:cxn ang="0">
                  <a:pos x="T4" y="T5"/>
                </a:cxn>
                <a:cxn ang="0">
                  <a:pos x="T6" y="T7"/>
                </a:cxn>
                <a:cxn ang="0">
                  <a:pos x="T8" y="T9"/>
                </a:cxn>
                <a:cxn ang="0">
                  <a:pos x="T10" y="T11"/>
                </a:cxn>
              </a:cxnLst>
              <a:rect l="0" t="0" r="r" b="b"/>
              <a:pathLst>
                <a:path w="27" h="20">
                  <a:moveTo>
                    <a:pt x="4" y="0"/>
                  </a:moveTo>
                  <a:lnTo>
                    <a:pt x="0" y="4"/>
                  </a:lnTo>
                  <a:lnTo>
                    <a:pt x="0" y="9"/>
                  </a:lnTo>
                  <a:lnTo>
                    <a:pt x="26" y="14"/>
                  </a:lnTo>
                  <a:lnTo>
                    <a:pt x="26" y="4"/>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594" name="Freeform 593"/>
            <p:cNvSpPr>
              <a:spLocks/>
            </p:cNvSpPr>
            <p:nvPr/>
          </p:nvSpPr>
          <p:spPr bwMode="auto">
            <a:xfrm>
              <a:off x="5555" y="1160"/>
              <a:ext cx="20" cy="20"/>
            </a:xfrm>
            <a:custGeom>
              <a:avLst/>
              <a:gdLst>
                <a:gd name="T0" fmla="*/ 0 w 20"/>
                <a:gd name="T1" fmla="*/ 0 h 20"/>
                <a:gd name="T2" fmla="*/ 0 w 20"/>
                <a:gd name="T3" fmla="*/ 16 h 20"/>
                <a:gd name="T4" fmla="*/ 9 w 20"/>
                <a:gd name="T5" fmla="*/ 16 h 20"/>
                <a:gd name="T6" fmla="*/ 9 w 20"/>
                <a:gd name="T7" fmla="*/ 2 h 20"/>
                <a:gd name="T8" fmla="*/ 0 w 20"/>
                <a:gd name="T9" fmla="*/ 0 h 20"/>
              </a:gdLst>
              <a:ahLst/>
              <a:cxnLst>
                <a:cxn ang="0">
                  <a:pos x="T0" y="T1"/>
                </a:cxn>
                <a:cxn ang="0">
                  <a:pos x="T2" y="T3"/>
                </a:cxn>
                <a:cxn ang="0">
                  <a:pos x="T4" y="T5"/>
                </a:cxn>
                <a:cxn ang="0">
                  <a:pos x="T6" y="T7"/>
                </a:cxn>
                <a:cxn ang="0">
                  <a:pos x="T8" y="T9"/>
                </a:cxn>
              </a:cxnLst>
              <a:rect l="0" t="0" r="r" b="b"/>
              <a:pathLst>
                <a:path w="20" h="20">
                  <a:moveTo>
                    <a:pt x="0" y="0"/>
                  </a:moveTo>
                  <a:lnTo>
                    <a:pt x="0" y="16"/>
                  </a:lnTo>
                  <a:lnTo>
                    <a:pt x="9" y="16"/>
                  </a:lnTo>
                  <a:lnTo>
                    <a:pt x="9" y="2"/>
                  </a:lnTo>
                  <a:lnTo>
                    <a:pt x="0"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595" name="Freeform 594"/>
            <p:cNvSpPr>
              <a:spLocks/>
            </p:cNvSpPr>
            <p:nvPr/>
          </p:nvSpPr>
          <p:spPr bwMode="auto">
            <a:xfrm>
              <a:off x="5555" y="1150"/>
              <a:ext cx="20" cy="20"/>
            </a:xfrm>
            <a:custGeom>
              <a:avLst/>
              <a:gdLst>
                <a:gd name="T0" fmla="*/ 7 w 20"/>
                <a:gd name="T1" fmla="*/ 0 h 20"/>
                <a:gd name="T2" fmla="*/ 4 w 20"/>
                <a:gd name="T3" fmla="*/ 0 h 20"/>
                <a:gd name="T4" fmla="*/ 0 w 20"/>
                <a:gd name="T5" fmla="*/ 9 h 20"/>
                <a:gd name="T6" fmla="*/ 9 w 20"/>
                <a:gd name="T7" fmla="*/ 14 h 20"/>
                <a:gd name="T8" fmla="*/ 14 w 20"/>
                <a:gd name="T9" fmla="*/ 4 h 20"/>
                <a:gd name="T10" fmla="*/ 7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7" y="0"/>
                  </a:moveTo>
                  <a:lnTo>
                    <a:pt x="4" y="0"/>
                  </a:lnTo>
                  <a:lnTo>
                    <a:pt x="0" y="9"/>
                  </a:lnTo>
                  <a:lnTo>
                    <a:pt x="9" y="14"/>
                  </a:lnTo>
                  <a:lnTo>
                    <a:pt x="14" y="4"/>
                  </a:lnTo>
                  <a:lnTo>
                    <a:pt x="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596" name="Freeform 595"/>
            <p:cNvSpPr>
              <a:spLocks/>
            </p:cNvSpPr>
            <p:nvPr/>
          </p:nvSpPr>
          <p:spPr bwMode="auto">
            <a:xfrm>
              <a:off x="5563" y="1143"/>
              <a:ext cx="20" cy="20"/>
            </a:xfrm>
            <a:custGeom>
              <a:avLst/>
              <a:gdLst>
                <a:gd name="T0" fmla="*/ 4 w 20"/>
                <a:gd name="T1" fmla="*/ 0 h 20"/>
                <a:gd name="T2" fmla="*/ 0 w 20"/>
                <a:gd name="T3" fmla="*/ 7 h 20"/>
                <a:gd name="T4" fmla="*/ 4 w 20"/>
                <a:gd name="T5" fmla="*/ 12 h 20"/>
                <a:gd name="T6" fmla="*/ 9 w 20"/>
                <a:gd name="T7" fmla="*/ 7 h 20"/>
                <a:gd name="T8" fmla="*/ 4 w 20"/>
                <a:gd name="T9" fmla="*/ 0 h 20"/>
              </a:gdLst>
              <a:ahLst/>
              <a:cxnLst>
                <a:cxn ang="0">
                  <a:pos x="T0" y="T1"/>
                </a:cxn>
                <a:cxn ang="0">
                  <a:pos x="T2" y="T3"/>
                </a:cxn>
                <a:cxn ang="0">
                  <a:pos x="T4" y="T5"/>
                </a:cxn>
                <a:cxn ang="0">
                  <a:pos x="T6" y="T7"/>
                </a:cxn>
                <a:cxn ang="0">
                  <a:pos x="T8" y="T9"/>
                </a:cxn>
              </a:cxnLst>
              <a:rect l="0" t="0" r="r" b="b"/>
              <a:pathLst>
                <a:path w="20" h="20">
                  <a:moveTo>
                    <a:pt x="4" y="0"/>
                  </a:moveTo>
                  <a:lnTo>
                    <a:pt x="0" y="7"/>
                  </a:lnTo>
                  <a:lnTo>
                    <a:pt x="4" y="12"/>
                  </a:lnTo>
                  <a:lnTo>
                    <a:pt x="9" y="7"/>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597" name="Freeform 596"/>
            <p:cNvSpPr>
              <a:spLocks/>
            </p:cNvSpPr>
            <p:nvPr/>
          </p:nvSpPr>
          <p:spPr bwMode="auto">
            <a:xfrm>
              <a:off x="5567" y="1138"/>
              <a:ext cx="22" cy="20"/>
            </a:xfrm>
            <a:custGeom>
              <a:avLst/>
              <a:gdLst>
                <a:gd name="T0" fmla="*/ 19 w 22"/>
                <a:gd name="T1" fmla="*/ 0 h 20"/>
                <a:gd name="T2" fmla="*/ 0 w 22"/>
                <a:gd name="T3" fmla="*/ 4 h 20"/>
                <a:gd name="T4" fmla="*/ 4 w 22"/>
                <a:gd name="T5" fmla="*/ 14 h 20"/>
                <a:gd name="T6" fmla="*/ 19 w 22"/>
                <a:gd name="T7" fmla="*/ 9 h 20"/>
                <a:gd name="T8" fmla="*/ 21 w 22"/>
                <a:gd name="T9" fmla="*/ 2 h 20"/>
                <a:gd name="T10" fmla="*/ 19 w 22"/>
                <a:gd name="T11" fmla="*/ 0 h 20"/>
              </a:gdLst>
              <a:ahLst/>
              <a:cxnLst>
                <a:cxn ang="0">
                  <a:pos x="T0" y="T1"/>
                </a:cxn>
                <a:cxn ang="0">
                  <a:pos x="T2" y="T3"/>
                </a:cxn>
                <a:cxn ang="0">
                  <a:pos x="T4" y="T5"/>
                </a:cxn>
                <a:cxn ang="0">
                  <a:pos x="T6" y="T7"/>
                </a:cxn>
                <a:cxn ang="0">
                  <a:pos x="T8" y="T9"/>
                </a:cxn>
                <a:cxn ang="0">
                  <a:pos x="T10" y="T11"/>
                </a:cxn>
              </a:cxnLst>
              <a:rect l="0" t="0" r="r" b="b"/>
              <a:pathLst>
                <a:path w="22" h="20">
                  <a:moveTo>
                    <a:pt x="19" y="0"/>
                  </a:moveTo>
                  <a:lnTo>
                    <a:pt x="0" y="4"/>
                  </a:lnTo>
                  <a:lnTo>
                    <a:pt x="4" y="14"/>
                  </a:lnTo>
                  <a:lnTo>
                    <a:pt x="19" y="9"/>
                  </a:lnTo>
                  <a:lnTo>
                    <a:pt x="21" y="2"/>
                  </a:lnTo>
                  <a:lnTo>
                    <a:pt x="1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598" name="Freeform 597"/>
            <p:cNvSpPr>
              <a:spLocks/>
            </p:cNvSpPr>
            <p:nvPr/>
          </p:nvSpPr>
          <p:spPr bwMode="auto">
            <a:xfrm>
              <a:off x="5580" y="1140"/>
              <a:ext cx="21" cy="20"/>
            </a:xfrm>
            <a:custGeom>
              <a:avLst/>
              <a:gdLst>
                <a:gd name="T0" fmla="*/ 9 w 21"/>
                <a:gd name="T1" fmla="*/ 0 h 20"/>
                <a:gd name="T2" fmla="*/ 0 w 21"/>
                <a:gd name="T3" fmla="*/ 4 h 20"/>
                <a:gd name="T4" fmla="*/ 12 w 21"/>
                <a:gd name="T5" fmla="*/ 19 h 20"/>
                <a:gd name="T6" fmla="*/ 21 w 21"/>
                <a:gd name="T7" fmla="*/ 14 h 20"/>
                <a:gd name="T8" fmla="*/ 9 w 21"/>
                <a:gd name="T9" fmla="*/ 0 h 20"/>
              </a:gdLst>
              <a:ahLst/>
              <a:cxnLst>
                <a:cxn ang="0">
                  <a:pos x="T0" y="T1"/>
                </a:cxn>
                <a:cxn ang="0">
                  <a:pos x="T2" y="T3"/>
                </a:cxn>
                <a:cxn ang="0">
                  <a:pos x="T4" y="T5"/>
                </a:cxn>
                <a:cxn ang="0">
                  <a:pos x="T6" y="T7"/>
                </a:cxn>
                <a:cxn ang="0">
                  <a:pos x="T8" y="T9"/>
                </a:cxn>
              </a:cxnLst>
              <a:rect l="0" t="0" r="r" b="b"/>
              <a:pathLst>
                <a:path w="21" h="20">
                  <a:moveTo>
                    <a:pt x="9" y="0"/>
                  </a:moveTo>
                  <a:lnTo>
                    <a:pt x="0" y="4"/>
                  </a:lnTo>
                  <a:lnTo>
                    <a:pt x="12" y="19"/>
                  </a:lnTo>
                  <a:lnTo>
                    <a:pt x="21" y="14"/>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599" name="Freeform 598"/>
            <p:cNvSpPr>
              <a:spLocks/>
            </p:cNvSpPr>
            <p:nvPr/>
          </p:nvSpPr>
          <p:spPr bwMode="auto">
            <a:xfrm>
              <a:off x="5592" y="1155"/>
              <a:ext cx="20" cy="20"/>
            </a:xfrm>
            <a:custGeom>
              <a:avLst/>
              <a:gdLst>
                <a:gd name="T0" fmla="*/ 9 w 20"/>
                <a:gd name="T1" fmla="*/ 0 h 20"/>
                <a:gd name="T2" fmla="*/ 0 w 20"/>
                <a:gd name="T3" fmla="*/ 4 h 20"/>
                <a:gd name="T4" fmla="*/ 4 w 20"/>
                <a:gd name="T5" fmla="*/ 14 h 20"/>
                <a:gd name="T6" fmla="*/ 14 w 20"/>
                <a:gd name="T7" fmla="*/ 12 h 20"/>
                <a:gd name="T8" fmla="*/ 9 w 20"/>
                <a:gd name="T9" fmla="*/ 0 h 20"/>
              </a:gdLst>
              <a:ahLst/>
              <a:cxnLst>
                <a:cxn ang="0">
                  <a:pos x="T0" y="T1"/>
                </a:cxn>
                <a:cxn ang="0">
                  <a:pos x="T2" y="T3"/>
                </a:cxn>
                <a:cxn ang="0">
                  <a:pos x="T4" y="T5"/>
                </a:cxn>
                <a:cxn ang="0">
                  <a:pos x="T6" y="T7"/>
                </a:cxn>
                <a:cxn ang="0">
                  <a:pos x="T8" y="T9"/>
                </a:cxn>
              </a:cxnLst>
              <a:rect l="0" t="0" r="r" b="b"/>
              <a:pathLst>
                <a:path w="20" h="20">
                  <a:moveTo>
                    <a:pt x="9" y="0"/>
                  </a:moveTo>
                  <a:lnTo>
                    <a:pt x="0" y="4"/>
                  </a:lnTo>
                  <a:lnTo>
                    <a:pt x="4" y="14"/>
                  </a:lnTo>
                  <a:lnTo>
                    <a:pt x="14" y="12"/>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600" name="Freeform 599"/>
            <p:cNvSpPr>
              <a:spLocks/>
            </p:cNvSpPr>
            <p:nvPr/>
          </p:nvSpPr>
          <p:spPr bwMode="auto">
            <a:xfrm>
              <a:off x="5596" y="1167"/>
              <a:ext cx="20" cy="20"/>
            </a:xfrm>
            <a:custGeom>
              <a:avLst/>
              <a:gdLst>
                <a:gd name="T0" fmla="*/ 9 w 20"/>
                <a:gd name="T1" fmla="*/ 0 h 20"/>
                <a:gd name="T2" fmla="*/ 0 w 20"/>
                <a:gd name="T3" fmla="*/ 0 h 20"/>
                <a:gd name="T4" fmla="*/ 0 w 20"/>
                <a:gd name="T5" fmla="*/ 4 h 20"/>
                <a:gd name="T6" fmla="*/ 7 w 20"/>
                <a:gd name="T7" fmla="*/ 9 h 20"/>
                <a:gd name="T8" fmla="*/ 9 w 20"/>
                <a:gd name="T9" fmla="*/ 7 h 20"/>
                <a:gd name="T10" fmla="*/ 9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9" y="0"/>
                  </a:moveTo>
                  <a:lnTo>
                    <a:pt x="0" y="0"/>
                  </a:lnTo>
                  <a:lnTo>
                    <a:pt x="0" y="4"/>
                  </a:lnTo>
                  <a:lnTo>
                    <a:pt x="7" y="9"/>
                  </a:lnTo>
                  <a:lnTo>
                    <a:pt x="9" y="7"/>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601" name="Freeform 600"/>
            <p:cNvSpPr>
              <a:spLocks/>
            </p:cNvSpPr>
            <p:nvPr/>
          </p:nvSpPr>
          <p:spPr bwMode="auto">
            <a:xfrm>
              <a:off x="5580" y="1167"/>
              <a:ext cx="24" cy="20"/>
            </a:xfrm>
            <a:custGeom>
              <a:avLst/>
              <a:gdLst>
                <a:gd name="T0" fmla="*/ 19 w 24"/>
                <a:gd name="T1" fmla="*/ 0 h 20"/>
                <a:gd name="T2" fmla="*/ 0 w 24"/>
                <a:gd name="T3" fmla="*/ 9 h 20"/>
                <a:gd name="T4" fmla="*/ 2 w 24"/>
                <a:gd name="T5" fmla="*/ 19 h 20"/>
                <a:gd name="T6" fmla="*/ 23 w 24"/>
                <a:gd name="T7" fmla="*/ 9 h 20"/>
                <a:gd name="T8" fmla="*/ 19 w 24"/>
                <a:gd name="T9" fmla="*/ 0 h 20"/>
              </a:gdLst>
              <a:ahLst/>
              <a:cxnLst>
                <a:cxn ang="0">
                  <a:pos x="T0" y="T1"/>
                </a:cxn>
                <a:cxn ang="0">
                  <a:pos x="T2" y="T3"/>
                </a:cxn>
                <a:cxn ang="0">
                  <a:pos x="T4" y="T5"/>
                </a:cxn>
                <a:cxn ang="0">
                  <a:pos x="T6" y="T7"/>
                </a:cxn>
                <a:cxn ang="0">
                  <a:pos x="T8" y="T9"/>
                </a:cxn>
              </a:cxnLst>
              <a:rect l="0" t="0" r="r" b="b"/>
              <a:pathLst>
                <a:path w="24" h="20">
                  <a:moveTo>
                    <a:pt x="19" y="0"/>
                  </a:moveTo>
                  <a:lnTo>
                    <a:pt x="0" y="9"/>
                  </a:lnTo>
                  <a:lnTo>
                    <a:pt x="2" y="19"/>
                  </a:lnTo>
                  <a:lnTo>
                    <a:pt x="23" y="9"/>
                  </a:lnTo>
                  <a:lnTo>
                    <a:pt x="1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602" name="Freeform 601"/>
            <p:cNvSpPr>
              <a:spLocks/>
            </p:cNvSpPr>
            <p:nvPr/>
          </p:nvSpPr>
          <p:spPr bwMode="auto">
            <a:xfrm>
              <a:off x="5493" y="1037"/>
              <a:ext cx="36" cy="24"/>
            </a:xfrm>
            <a:custGeom>
              <a:avLst/>
              <a:gdLst>
                <a:gd name="T0" fmla="*/ 23 w 36"/>
                <a:gd name="T1" fmla="*/ 0 h 24"/>
                <a:gd name="T2" fmla="*/ 2 w 36"/>
                <a:gd name="T3" fmla="*/ 0 h 24"/>
                <a:gd name="T4" fmla="*/ 0 w 36"/>
                <a:gd name="T5" fmla="*/ 12 h 24"/>
                <a:gd name="T6" fmla="*/ 14 w 36"/>
                <a:gd name="T7" fmla="*/ 24 h 24"/>
                <a:gd name="T8" fmla="*/ 21 w 36"/>
                <a:gd name="T9" fmla="*/ 21 h 24"/>
                <a:gd name="T10" fmla="*/ 36 w 36"/>
                <a:gd name="T11" fmla="*/ 7 h 24"/>
                <a:gd name="T12" fmla="*/ 23 w 36"/>
                <a:gd name="T13" fmla="*/ 0 h 24"/>
              </a:gdLst>
              <a:ahLst/>
              <a:cxnLst>
                <a:cxn ang="0">
                  <a:pos x="T0" y="T1"/>
                </a:cxn>
                <a:cxn ang="0">
                  <a:pos x="T2" y="T3"/>
                </a:cxn>
                <a:cxn ang="0">
                  <a:pos x="T4" y="T5"/>
                </a:cxn>
                <a:cxn ang="0">
                  <a:pos x="T6" y="T7"/>
                </a:cxn>
                <a:cxn ang="0">
                  <a:pos x="T8" y="T9"/>
                </a:cxn>
                <a:cxn ang="0">
                  <a:pos x="T10" y="T11"/>
                </a:cxn>
                <a:cxn ang="0">
                  <a:pos x="T12" y="T13"/>
                </a:cxn>
              </a:cxnLst>
              <a:rect l="0" t="0" r="r" b="b"/>
              <a:pathLst>
                <a:path w="36" h="24">
                  <a:moveTo>
                    <a:pt x="23" y="0"/>
                  </a:moveTo>
                  <a:lnTo>
                    <a:pt x="2" y="0"/>
                  </a:lnTo>
                  <a:lnTo>
                    <a:pt x="0" y="12"/>
                  </a:lnTo>
                  <a:lnTo>
                    <a:pt x="14" y="24"/>
                  </a:lnTo>
                  <a:lnTo>
                    <a:pt x="21" y="21"/>
                  </a:lnTo>
                  <a:lnTo>
                    <a:pt x="36" y="7"/>
                  </a:lnTo>
                  <a:lnTo>
                    <a:pt x="23" y="0"/>
                  </a:lnTo>
                </a:path>
              </a:pathLst>
            </a:custGeom>
            <a:solidFill>
              <a:srgbClr val="545454"/>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603" name="Freeform 602"/>
            <p:cNvSpPr>
              <a:spLocks/>
            </p:cNvSpPr>
            <p:nvPr/>
          </p:nvSpPr>
          <p:spPr bwMode="auto">
            <a:xfrm>
              <a:off x="5515" y="1033"/>
              <a:ext cx="21" cy="20"/>
            </a:xfrm>
            <a:custGeom>
              <a:avLst/>
              <a:gdLst>
                <a:gd name="T0" fmla="*/ 4 w 21"/>
                <a:gd name="T1" fmla="*/ 0 h 20"/>
                <a:gd name="T2" fmla="*/ 0 w 21"/>
                <a:gd name="T3" fmla="*/ 9 h 20"/>
                <a:gd name="T4" fmla="*/ 12 w 21"/>
                <a:gd name="T5" fmla="*/ 16 h 20"/>
                <a:gd name="T6" fmla="*/ 21 w 21"/>
                <a:gd name="T7" fmla="*/ 12 h 20"/>
                <a:gd name="T8" fmla="*/ 21 w 21"/>
                <a:gd name="T9" fmla="*/ 9 h 20"/>
                <a:gd name="T10" fmla="*/ 4 w 21"/>
                <a:gd name="T11" fmla="*/ 0 h 20"/>
              </a:gdLst>
              <a:ahLst/>
              <a:cxnLst>
                <a:cxn ang="0">
                  <a:pos x="T0" y="T1"/>
                </a:cxn>
                <a:cxn ang="0">
                  <a:pos x="T2" y="T3"/>
                </a:cxn>
                <a:cxn ang="0">
                  <a:pos x="T4" y="T5"/>
                </a:cxn>
                <a:cxn ang="0">
                  <a:pos x="T6" y="T7"/>
                </a:cxn>
                <a:cxn ang="0">
                  <a:pos x="T8" y="T9"/>
                </a:cxn>
                <a:cxn ang="0">
                  <a:pos x="T10" y="T11"/>
                </a:cxn>
              </a:cxnLst>
              <a:rect l="0" t="0" r="r" b="b"/>
              <a:pathLst>
                <a:path w="21" h="20">
                  <a:moveTo>
                    <a:pt x="4" y="0"/>
                  </a:moveTo>
                  <a:lnTo>
                    <a:pt x="0" y="9"/>
                  </a:lnTo>
                  <a:lnTo>
                    <a:pt x="12" y="16"/>
                  </a:lnTo>
                  <a:lnTo>
                    <a:pt x="21" y="12"/>
                  </a:lnTo>
                  <a:lnTo>
                    <a:pt x="21" y="9"/>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604" name="Freeform 603"/>
            <p:cNvSpPr>
              <a:spLocks/>
            </p:cNvSpPr>
            <p:nvPr/>
          </p:nvSpPr>
          <p:spPr bwMode="auto">
            <a:xfrm>
              <a:off x="5512" y="1042"/>
              <a:ext cx="20" cy="22"/>
            </a:xfrm>
            <a:custGeom>
              <a:avLst/>
              <a:gdLst>
                <a:gd name="T0" fmla="*/ 14 w 20"/>
                <a:gd name="T1" fmla="*/ 0 h 22"/>
                <a:gd name="T2" fmla="*/ 0 w 20"/>
                <a:gd name="T3" fmla="*/ 14 h 22"/>
                <a:gd name="T4" fmla="*/ 4 w 20"/>
                <a:gd name="T5" fmla="*/ 21 h 22"/>
                <a:gd name="T6" fmla="*/ 19 w 20"/>
                <a:gd name="T7" fmla="*/ 4 h 22"/>
                <a:gd name="T8" fmla="*/ 14 w 20"/>
                <a:gd name="T9" fmla="*/ 0 h 22"/>
              </a:gdLst>
              <a:ahLst/>
              <a:cxnLst>
                <a:cxn ang="0">
                  <a:pos x="T0" y="T1"/>
                </a:cxn>
                <a:cxn ang="0">
                  <a:pos x="T2" y="T3"/>
                </a:cxn>
                <a:cxn ang="0">
                  <a:pos x="T4" y="T5"/>
                </a:cxn>
                <a:cxn ang="0">
                  <a:pos x="T6" y="T7"/>
                </a:cxn>
                <a:cxn ang="0">
                  <a:pos x="T8" y="T9"/>
                </a:cxn>
              </a:cxnLst>
              <a:rect l="0" t="0" r="r" b="b"/>
              <a:pathLst>
                <a:path w="20" h="22">
                  <a:moveTo>
                    <a:pt x="14" y="0"/>
                  </a:moveTo>
                  <a:lnTo>
                    <a:pt x="0" y="14"/>
                  </a:lnTo>
                  <a:lnTo>
                    <a:pt x="4" y="21"/>
                  </a:lnTo>
                  <a:lnTo>
                    <a:pt x="19" y="4"/>
                  </a:lnTo>
                  <a:lnTo>
                    <a:pt x="1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605" name="Freeform 604"/>
            <p:cNvSpPr>
              <a:spLocks/>
            </p:cNvSpPr>
            <p:nvPr/>
          </p:nvSpPr>
          <p:spPr bwMode="auto">
            <a:xfrm>
              <a:off x="5505" y="1054"/>
              <a:ext cx="20" cy="20"/>
            </a:xfrm>
            <a:custGeom>
              <a:avLst/>
              <a:gdLst>
                <a:gd name="T0" fmla="*/ 7 w 20"/>
                <a:gd name="T1" fmla="*/ 0 h 20"/>
                <a:gd name="T2" fmla="*/ 0 w 20"/>
                <a:gd name="T3" fmla="*/ 2 h 20"/>
                <a:gd name="T4" fmla="*/ 0 w 20"/>
                <a:gd name="T5" fmla="*/ 12 h 20"/>
                <a:gd name="T6" fmla="*/ 2 w 20"/>
                <a:gd name="T7" fmla="*/ 12 h 20"/>
                <a:gd name="T8" fmla="*/ 11 w 20"/>
                <a:gd name="T9" fmla="*/ 9 h 20"/>
                <a:gd name="T10" fmla="*/ 7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7" y="0"/>
                  </a:moveTo>
                  <a:lnTo>
                    <a:pt x="0" y="2"/>
                  </a:lnTo>
                  <a:lnTo>
                    <a:pt x="0" y="12"/>
                  </a:lnTo>
                  <a:lnTo>
                    <a:pt x="2" y="12"/>
                  </a:lnTo>
                  <a:lnTo>
                    <a:pt x="11" y="9"/>
                  </a:lnTo>
                  <a:lnTo>
                    <a:pt x="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606" name="Freeform 605"/>
            <p:cNvSpPr>
              <a:spLocks/>
            </p:cNvSpPr>
            <p:nvPr/>
          </p:nvSpPr>
          <p:spPr bwMode="auto">
            <a:xfrm>
              <a:off x="5488" y="1045"/>
              <a:ext cx="22" cy="21"/>
            </a:xfrm>
            <a:custGeom>
              <a:avLst/>
              <a:gdLst>
                <a:gd name="T0" fmla="*/ 7 w 22"/>
                <a:gd name="T1" fmla="*/ 0 h 21"/>
                <a:gd name="T2" fmla="*/ 0 w 22"/>
                <a:gd name="T3" fmla="*/ 4 h 21"/>
                <a:gd name="T4" fmla="*/ 0 w 22"/>
                <a:gd name="T5" fmla="*/ 7 h 21"/>
                <a:gd name="T6" fmla="*/ 16 w 22"/>
                <a:gd name="T7" fmla="*/ 21 h 21"/>
                <a:gd name="T8" fmla="*/ 21 w 22"/>
                <a:gd name="T9" fmla="*/ 12 h 21"/>
                <a:gd name="T10" fmla="*/ 7 w 22"/>
                <a:gd name="T11" fmla="*/ 0 h 21"/>
              </a:gdLst>
              <a:ahLst/>
              <a:cxnLst>
                <a:cxn ang="0">
                  <a:pos x="T0" y="T1"/>
                </a:cxn>
                <a:cxn ang="0">
                  <a:pos x="T2" y="T3"/>
                </a:cxn>
                <a:cxn ang="0">
                  <a:pos x="T4" y="T5"/>
                </a:cxn>
                <a:cxn ang="0">
                  <a:pos x="T6" y="T7"/>
                </a:cxn>
                <a:cxn ang="0">
                  <a:pos x="T8" y="T9"/>
                </a:cxn>
                <a:cxn ang="0">
                  <a:pos x="T10" y="T11"/>
                </a:cxn>
              </a:cxnLst>
              <a:rect l="0" t="0" r="r" b="b"/>
              <a:pathLst>
                <a:path w="22" h="21">
                  <a:moveTo>
                    <a:pt x="7" y="0"/>
                  </a:moveTo>
                  <a:lnTo>
                    <a:pt x="0" y="4"/>
                  </a:lnTo>
                  <a:lnTo>
                    <a:pt x="0" y="7"/>
                  </a:lnTo>
                  <a:lnTo>
                    <a:pt x="16" y="21"/>
                  </a:lnTo>
                  <a:lnTo>
                    <a:pt x="21" y="12"/>
                  </a:lnTo>
                  <a:lnTo>
                    <a:pt x="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607" name="Freeform 606"/>
            <p:cNvSpPr>
              <a:spLocks/>
            </p:cNvSpPr>
            <p:nvPr/>
          </p:nvSpPr>
          <p:spPr bwMode="auto">
            <a:xfrm>
              <a:off x="5488" y="1033"/>
              <a:ext cx="20" cy="20"/>
            </a:xfrm>
            <a:custGeom>
              <a:avLst/>
              <a:gdLst>
                <a:gd name="T0" fmla="*/ 7 w 20"/>
                <a:gd name="T1" fmla="*/ 0 h 20"/>
                <a:gd name="T2" fmla="*/ 2 w 20"/>
                <a:gd name="T3" fmla="*/ 0 h 20"/>
                <a:gd name="T4" fmla="*/ 0 w 20"/>
                <a:gd name="T5" fmla="*/ 16 h 20"/>
                <a:gd name="T6" fmla="*/ 9 w 20"/>
                <a:gd name="T7" fmla="*/ 16 h 20"/>
                <a:gd name="T8" fmla="*/ 12 w 20"/>
                <a:gd name="T9" fmla="*/ 4 h 20"/>
                <a:gd name="T10" fmla="*/ 7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7" y="0"/>
                  </a:moveTo>
                  <a:lnTo>
                    <a:pt x="2" y="0"/>
                  </a:lnTo>
                  <a:lnTo>
                    <a:pt x="0" y="16"/>
                  </a:lnTo>
                  <a:lnTo>
                    <a:pt x="9" y="16"/>
                  </a:lnTo>
                  <a:lnTo>
                    <a:pt x="12" y="4"/>
                  </a:lnTo>
                  <a:lnTo>
                    <a:pt x="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608" name="Freeform 607"/>
            <p:cNvSpPr>
              <a:spLocks/>
            </p:cNvSpPr>
            <p:nvPr/>
          </p:nvSpPr>
          <p:spPr bwMode="auto">
            <a:xfrm>
              <a:off x="5495" y="1033"/>
              <a:ext cx="24" cy="20"/>
            </a:xfrm>
            <a:custGeom>
              <a:avLst/>
              <a:gdLst>
                <a:gd name="T0" fmla="*/ 23 w 24"/>
                <a:gd name="T1" fmla="*/ 0 h 20"/>
                <a:gd name="T2" fmla="*/ 0 w 24"/>
                <a:gd name="T3" fmla="*/ 0 h 20"/>
                <a:gd name="T4" fmla="*/ 0 w 24"/>
                <a:gd name="T5" fmla="*/ 9 h 20"/>
                <a:gd name="T6" fmla="*/ 21 w 24"/>
                <a:gd name="T7" fmla="*/ 9 h 20"/>
                <a:gd name="T8" fmla="*/ 23 w 24"/>
                <a:gd name="T9" fmla="*/ 0 h 20"/>
              </a:gdLst>
              <a:ahLst/>
              <a:cxnLst>
                <a:cxn ang="0">
                  <a:pos x="T0" y="T1"/>
                </a:cxn>
                <a:cxn ang="0">
                  <a:pos x="T2" y="T3"/>
                </a:cxn>
                <a:cxn ang="0">
                  <a:pos x="T4" y="T5"/>
                </a:cxn>
                <a:cxn ang="0">
                  <a:pos x="T6" y="T7"/>
                </a:cxn>
                <a:cxn ang="0">
                  <a:pos x="T8" y="T9"/>
                </a:cxn>
              </a:cxnLst>
              <a:rect l="0" t="0" r="r" b="b"/>
              <a:pathLst>
                <a:path w="24" h="20">
                  <a:moveTo>
                    <a:pt x="23" y="0"/>
                  </a:moveTo>
                  <a:lnTo>
                    <a:pt x="0" y="0"/>
                  </a:lnTo>
                  <a:lnTo>
                    <a:pt x="0" y="9"/>
                  </a:lnTo>
                  <a:lnTo>
                    <a:pt x="21" y="9"/>
                  </a:lnTo>
                  <a:lnTo>
                    <a:pt x="23"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609" name="Freeform 608"/>
            <p:cNvSpPr>
              <a:spLocks/>
            </p:cNvSpPr>
            <p:nvPr/>
          </p:nvSpPr>
          <p:spPr bwMode="auto">
            <a:xfrm>
              <a:off x="5740" y="1215"/>
              <a:ext cx="27" cy="22"/>
            </a:xfrm>
            <a:custGeom>
              <a:avLst/>
              <a:gdLst>
                <a:gd name="T0" fmla="*/ 26 w 27"/>
                <a:gd name="T1" fmla="*/ 0 h 22"/>
                <a:gd name="T2" fmla="*/ 11 w 27"/>
                <a:gd name="T3" fmla="*/ 0 h 22"/>
                <a:gd name="T4" fmla="*/ 0 w 27"/>
                <a:gd name="T5" fmla="*/ 9 h 22"/>
                <a:gd name="T6" fmla="*/ 4 w 27"/>
                <a:gd name="T7" fmla="*/ 19 h 22"/>
                <a:gd name="T8" fmla="*/ 23 w 27"/>
                <a:gd name="T9" fmla="*/ 21 h 22"/>
                <a:gd name="T10" fmla="*/ 26 w 27"/>
                <a:gd name="T11" fmla="*/ 16 h 22"/>
                <a:gd name="T12" fmla="*/ 26 w 27"/>
                <a:gd name="T13" fmla="*/ 0 h 22"/>
              </a:gdLst>
              <a:ahLst/>
              <a:cxnLst>
                <a:cxn ang="0">
                  <a:pos x="T0" y="T1"/>
                </a:cxn>
                <a:cxn ang="0">
                  <a:pos x="T2" y="T3"/>
                </a:cxn>
                <a:cxn ang="0">
                  <a:pos x="T4" y="T5"/>
                </a:cxn>
                <a:cxn ang="0">
                  <a:pos x="T6" y="T7"/>
                </a:cxn>
                <a:cxn ang="0">
                  <a:pos x="T8" y="T9"/>
                </a:cxn>
                <a:cxn ang="0">
                  <a:pos x="T10" y="T11"/>
                </a:cxn>
                <a:cxn ang="0">
                  <a:pos x="T12" y="T13"/>
                </a:cxn>
              </a:cxnLst>
              <a:rect l="0" t="0" r="r" b="b"/>
              <a:pathLst>
                <a:path w="27" h="22">
                  <a:moveTo>
                    <a:pt x="26" y="0"/>
                  </a:moveTo>
                  <a:lnTo>
                    <a:pt x="11" y="0"/>
                  </a:lnTo>
                  <a:lnTo>
                    <a:pt x="0" y="9"/>
                  </a:lnTo>
                  <a:lnTo>
                    <a:pt x="4" y="19"/>
                  </a:lnTo>
                  <a:lnTo>
                    <a:pt x="23" y="21"/>
                  </a:lnTo>
                  <a:lnTo>
                    <a:pt x="26" y="16"/>
                  </a:lnTo>
                  <a:lnTo>
                    <a:pt x="26" y="0"/>
                  </a:lnTo>
                </a:path>
              </a:pathLst>
            </a:custGeom>
            <a:solidFill>
              <a:srgbClr val="545454"/>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610" name="Freeform 609"/>
            <p:cNvSpPr>
              <a:spLocks/>
            </p:cNvSpPr>
            <p:nvPr/>
          </p:nvSpPr>
          <p:spPr bwMode="auto">
            <a:xfrm>
              <a:off x="5752" y="1210"/>
              <a:ext cx="20" cy="20"/>
            </a:xfrm>
            <a:custGeom>
              <a:avLst/>
              <a:gdLst>
                <a:gd name="T0" fmla="*/ 19 w 20"/>
                <a:gd name="T1" fmla="*/ 0 h 20"/>
                <a:gd name="T2" fmla="*/ 0 w 20"/>
                <a:gd name="T3" fmla="*/ 0 h 20"/>
                <a:gd name="T4" fmla="*/ 0 w 20"/>
                <a:gd name="T5" fmla="*/ 9 h 20"/>
                <a:gd name="T6" fmla="*/ 14 w 20"/>
                <a:gd name="T7" fmla="*/ 9 h 20"/>
                <a:gd name="T8" fmla="*/ 19 w 20"/>
                <a:gd name="T9" fmla="*/ 4 h 20"/>
                <a:gd name="T10" fmla="*/ 19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19" y="0"/>
                  </a:moveTo>
                  <a:lnTo>
                    <a:pt x="0" y="0"/>
                  </a:lnTo>
                  <a:lnTo>
                    <a:pt x="0" y="9"/>
                  </a:lnTo>
                  <a:lnTo>
                    <a:pt x="14" y="9"/>
                  </a:lnTo>
                  <a:lnTo>
                    <a:pt x="19" y="4"/>
                  </a:lnTo>
                  <a:lnTo>
                    <a:pt x="1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611" name="Freeform 610"/>
            <p:cNvSpPr>
              <a:spLocks/>
            </p:cNvSpPr>
            <p:nvPr/>
          </p:nvSpPr>
          <p:spPr bwMode="auto">
            <a:xfrm>
              <a:off x="5762" y="1215"/>
              <a:ext cx="20" cy="20"/>
            </a:xfrm>
            <a:custGeom>
              <a:avLst/>
              <a:gdLst>
                <a:gd name="T0" fmla="*/ 9 w 20"/>
                <a:gd name="T1" fmla="*/ 0 h 20"/>
                <a:gd name="T2" fmla="*/ 0 w 20"/>
                <a:gd name="T3" fmla="*/ 0 h 20"/>
                <a:gd name="T4" fmla="*/ 0 w 20"/>
                <a:gd name="T5" fmla="*/ 16 h 20"/>
                <a:gd name="T6" fmla="*/ 9 w 20"/>
                <a:gd name="T7" fmla="*/ 19 h 20"/>
                <a:gd name="T8" fmla="*/ 9 w 20"/>
                <a:gd name="T9" fmla="*/ 0 h 20"/>
              </a:gdLst>
              <a:ahLst/>
              <a:cxnLst>
                <a:cxn ang="0">
                  <a:pos x="T0" y="T1"/>
                </a:cxn>
                <a:cxn ang="0">
                  <a:pos x="T2" y="T3"/>
                </a:cxn>
                <a:cxn ang="0">
                  <a:pos x="T4" y="T5"/>
                </a:cxn>
                <a:cxn ang="0">
                  <a:pos x="T6" y="T7"/>
                </a:cxn>
                <a:cxn ang="0">
                  <a:pos x="T8" y="T9"/>
                </a:cxn>
              </a:cxnLst>
              <a:rect l="0" t="0" r="r" b="b"/>
              <a:pathLst>
                <a:path w="20" h="20">
                  <a:moveTo>
                    <a:pt x="9" y="0"/>
                  </a:moveTo>
                  <a:lnTo>
                    <a:pt x="0" y="0"/>
                  </a:lnTo>
                  <a:lnTo>
                    <a:pt x="0" y="16"/>
                  </a:lnTo>
                  <a:lnTo>
                    <a:pt x="9" y="19"/>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612" name="Freeform 611"/>
            <p:cNvSpPr>
              <a:spLocks/>
            </p:cNvSpPr>
            <p:nvPr/>
          </p:nvSpPr>
          <p:spPr bwMode="auto">
            <a:xfrm>
              <a:off x="5760" y="1229"/>
              <a:ext cx="20" cy="20"/>
            </a:xfrm>
            <a:custGeom>
              <a:avLst/>
              <a:gdLst>
                <a:gd name="T0" fmla="*/ 2 w 20"/>
                <a:gd name="T1" fmla="*/ 0 h 20"/>
                <a:gd name="T2" fmla="*/ 0 w 20"/>
                <a:gd name="T3" fmla="*/ 4 h 20"/>
                <a:gd name="T4" fmla="*/ 4 w 20"/>
                <a:gd name="T5" fmla="*/ 12 h 20"/>
                <a:gd name="T6" fmla="*/ 7 w 20"/>
                <a:gd name="T7" fmla="*/ 12 h 20"/>
                <a:gd name="T8" fmla="*/ 12 w 20"/>
                <a:gd name="T9" fmla="*/ 4 h 20"/>
                <a:gd name="T10" fmla="*/ 2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2" y="0"/>
                  </a:moveTo>
                  <a:lnTo>
                    <a:pt x="0" y="4"/>
                  </a:lnTo>
                  <a:lnTo>
                    <a:pt x="4" y="12"/>
                  </a:lnTo>
                  <a:lnTo>
                    <a:pt x="7" y="12"/>
                  </a:lnTo>
                  <a:lnTo>
                    <a:pt x="12" y="4"/>
                  </a:lnTo>
                  <a:lnTo>
                    <a:pt x="2"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613" name="Freeform 612"/>
            <p:cNvSpPr>
              <a:spLocks/>
            </p:cNvSpPr>
            <p:nvPr/>
          </p:nvSpPr>
          <p:spPr bwMode="auto">
            <a:xfrm>
              <a:off x="5740" y="1229"/>
              <a:ext cx="24" cy="20"/>
            </a:xfrm>
            <a:custGeom>
              <a:avLst/>
              <a:gdLst>
                <a:gd name="T0" fmla="*/ 4 w 24"/>
                <a:gd name="T1" fmla="*/ 0 h 20"/>
                <a:gd name="T2" fmla="*/ 0 w 24"/>
                <a:gd name="T3" fmla="*/ 7 h 20"/>
                <a:gd name="T4" fmla="*/ 2 w 24"/>
                <a:gd name="T5" fmla="*/ 9 h 20"/>
                <a:gd name="T6" fmla="*/ 23 w 24"/>
                <a:gd name="T7" fmla="*/ 12 h 20"/>
                <a:gd name="T8" fmla="*/ 23 w 24"/>
                <a:gd name="T9" fmla="*/ 2 h 20"/>
                <a:gd name="T10" fmla="*/ 4 w 24"/>
                <a:gd name="T11" fmla="*/ 0 h 20"/>
              </a:gdLst>
              <a:ahLst/>
              <a:cxnLst>
                <a:cxn ang="0">
                  <a:pos x="T0" y="T1"/>
                </a:cxn>
                <a:cxn ang="0">
                  <a:pos x="T2" y="T3"/>
                </a:cxn>
                <a:cxn ang="0">
                  <a:pos x="T4" y="T5"/>
                </a:cxn>
                <a:cxn ang="0">
                  <a:pos x="T6" y="T7"/>
                </a:cxn>
                <a:cxn ang="0">
                  <a:pos x="T8" y="T9"/>
                </a:cxn>
                <a:cxn ang="0">
                  <a:pos x="T10" y="T11"/>
                </a:cxn>
              </a:cxnLst>
              <a:rect l="0" t="0" r="r" b="b"/>
              <a:pathLst>
                <a:path w="24" h="20">
                  <a:moveTo>
                    <a:pt x="4" y="0"/>
                  </a:moveTo>
                  <a:lnTo>
                    <a:pt x="0" y="7"/>
                  </a:lnTo>
                  <a:lnTo>
                    <a:pt x="2" y="9"/>
                  </a:lnTo>
                  <a:lnTo>
                    <a:pt x="23" y="12"/>
                  </a:lnTo>
                  <a:lnTo>
                    <a:pt x="23" y="2"/>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614" name="Freeform 613"/>
            <p:cNvSpPr>
              <a:spLocks/>
            </p:cNvSpPr>
            <p:nvPr/>
          </p:nvSpPr>
          <p:spPr bwMode="auto">
            <a:xfrm>
              <a:off x="5733" y="1220"/>
              <a:ext cx="20" cy="20"/>
            </a:xfrm>
            <a:custGeom>
              <a:avLst/>
              <a:gdLst>
                <a:gd name="T0" fmla="*/ 4 w 20"/>
                <a:gd name="T1" fmla="*/ 0 h 20"/>
                <a:gd name="T2" fmla="*/ 0 w 20"/>
                <a:gd name="T3" fmla="*/ 2 h 20"/>
                <a:gd name="T4" fmla="*/ 7 w 20"/>
                <a:gd name="T5" fmla="*/ 16 h 20"/>
                <a:gd name="T6" fmla="*/ 16 w 20"/>
                <a:gd name="T7" fmla="*/ 12 h 20"/>
                <a:gd name="T8" fmla="*/ 12 w 20"/>
                <a:gd name="T9" fmla="*/ 2 h 20"/>
                <a:gd name="T10" fmla="*/ 4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4" y="0"/>
                  </a:moveTo>
                  <a:lnTo>
                    <a:pt x="0" y="2"/>
                  </a:lnTo>
                  <a:lnTo>
                    <a:pt x="7" y="16"/>
                  </a:lnTo>
                  <a:lnTo>
                    <a:pt x="16" y="12"/>
                  </a:lnTo>
                  <a:lnTo>
                    <a:pt x="12" y="2"/>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615" name="Freeform 614"/>
            <p:cNvSpPr>
              <a:spLocks/>
            </p:cNvSpPr>
            <p:nvPr/>
          </p:nvSpPr>
          <p:spPr bwMode="auto">
            <a:xfrm>
              <a:off x="5738" y="1210"/>
              <a:ext cx="20" cy="20"/>
            </a:xfrm>
            <a:custGeom>
              <a:avLst/>
              <a:gdLst>
                <a:gd name="T0" fmla="*/ 14 w 20"/>
                <a:gd name="T1" fmla="*/ 0 h 20"/>
                <a:gd name="T2" fmla="*/ 11 w 20"/>
                <a:gd name="T3" fmla="*/ 0 h 20"/>
                <a:gd name="T4" fmla="*/ 0 w 20"/>
                <a:gd name="T5" fmla="*/ 9 h 20"/>
                <a:gd name="T6" fmla="*/ 4 w 20"/>
                <a:gd name="T7" fmla="*/ 19 h 20"/>
                <a:gd name="T8" fmla="*/ 16 w 20"/>
                <a:gd name="T9" fmla="*/ 9 h 20"/>
                <a:gd name="T10" fmla="*/ 14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14" y="0"/>
                  </a:moveTo>
                  <a:lnTo>
                    <a:pt x="11" y="0"/>
                  </a:lnTo>
                  <a:lnTo>
                    <a:pt x="0" y="9"/>
                  </a:lnTo>
                  <a:lnTo>
                    <a:pt x="4" y="19"/>
                  </a:lnTo>
                  <a:lnTo>
                    <a:pt x="16" y="9"/>
                  </a:lnTo>
                  <a:lnTo>
                    <a:pt x="1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616" name="Freeform 615"/>
            <p:cNvSpPr>
              <a:spLocks/>
            </p:cNvSpPr>
            <p:nvPr/>
          </p:nvSpPr>
          <p:spPr bwMode="auto">
            <a:xfrm>
              <a:off x="5841" y="1273"/>
              <a:ext cx="46" cy="55"/>
            </a:xfrm>
            <a:custGeom>
              <a:avLst/>
              <a:gdLst>
                <a:gd name="T0" fmla="*/ 31 w 46"/>
                <a:gd name="T1" fmla="*/ 0 h 55"/>
                <a:gd name="T2" fmla="*/ 16 w 46"/>
                <a:gd name="T3" fmla="*/ 2 h 55"/>
                <a:gd name="T4" fmla="*/ 7 w 46"/>
                <a:gd name="T5" fmla="*/ 9 h 55"/>
                <a:gd name="T6" fmla="*/ 0 w 46"/>
                <a:gd name="T7" fmla="*/ 33 h 55"/>
                <a:gd name="T8" fmla="*/ 4 w 46"/>
                <a:gd name="T9" fmla="*/ 47 h 55"/>
                <a:gd name="T10" fmla="*/ 14 w 46"/>
                <a:gd name="T11" fmla="*/ 55 h 55"/>
                <a:gd name="T12" fmla="*/ 24 w 46"/>
                <a:gd name="T13" fmla="*/ 50 h 55"/>
                <a:gd name="T14" fmla="*/ 36 w 46"/>
                <a:gd name="T15" fmla="*/ 33 h 55"/>
                <a:gd name="T16" fmla="*/ 45 w 46"/>
                <a:gd name="T17" fmla="*/ 12 h 55"/>
                <a:gd name="T18" fmla="*/ 31 w 46"/>
                <a:gd name="T19" fmla="*/ 0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6" h="55">
                  <a:moveTo>
                    <a:pt x="31" y="0"/>
                  </a:moveTo>
                  <a:lnTo>
                    <a:pt x="16" y="2"/>
                  </a:lnTo>
                  <a:lnTo>
                    <a:pt x="7" y="9"/>
                  </a:lnTo>
                  <a:lnTo>
                    <a:pt x="0" y="33"/>
                  </a:lnTo>
                  <a:lnTo>
                    <a:pt x="4" y="47"/>
                  </a:lnTo>
                  <a:lnTo>
                    <a:pt x="14" y="55"/>
                  </a:lnTo>
                  <a:lnTo>
                    <a:pt x="24" y="50"/>
                  </a:lnTo>
                  <a:lnTo>
                    <a:pt x="36" y="33"/>
                  </a:lnTo>
                  <a:lnTo>
                    <a:pt x="45" y="12"/>
                  </a:lnTo>
                  <a:lnTo>
                    <a:pt x="31" y="0"/>
                  </a:lnTo>
                </a:path>
              </a:pathLst>
            </a:custGeom>
            <a:solidFill>
              <a:srgbClr val="545454"/>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617" name="Freeform 616"/>
            <p:cNvSpPr>
              <a:spLocks/>
            </p:cNvSpPr>
            <p:nvPr/>
          </p:nvSpPr>
          <p:spPr bwMode="auto">
            <a:xfrm>
              <a:off x="5870" y="1268"/>
              <a:ext cx="21" cy="21"/>
            </a:xfrm>
            <a:custGeom>
              <a:avLst/>
              <a:gdLst>
                <a:gd name="T0" fmla="*/ 4 w 21"/>
                <a:gd name="T1" fmla="*/ 0 h 21"/>
                <a:gd name="T2" fmla="*/ 0 w 21"/>
                <a:gd name="T3" fmla="*/ 9 h 21"/>
                <a:gd name="T4" fmla="*/ 14 w 21"/>
                <a:gd name="T5" fmla="*/ 21 h 21"/>
                <a:gd name="T6" fmla="*/ 21 w 21"/>
                <a:gd name="T7" fmla="*/ 19 h 21"/>
                <a:gd name="T8" fmla="*/ 21 w 21"/>
                <a:gd name="T9" fmla="*/ 14 h 21"/>
                <a:gd name="T10" fmla="*/ 4 w 21"/>
                <a:gd name="T11" fmla="*/ 0 h 21"/>
              </a:gdLst>
              <a:ahLst/>
              <a:cxnLst>
                <a:cxn ang="0">
                  <a:pos x="T0" y="T1"/>
                </a:cxn>
                <a:cxn ang="0">
                  <a:pos x="T2" y="T3"/>
                </a:cxn>
                <a:cxn ang="0">
                  <a:pos x="T4" y="T5"/>
                </a:cxn>
                <a:cxn ang="0">
                  <a:pos x="T6" y="T7"/>
                </a:cxn>
                <a:cxn ang="0">
                  <a:pos x="T8" y="T9"/>
                </a:cxn>
                <a:cxn ang="0">
                  <a:pos x="T10" y="T11"/>
                </a:cxn>
              </a:cxnLst>
              <a:rect l="0" t="0" r="r" b="b"/>
              <a:pathLst>
                <a:path w="21" h="21">
                  <a:moveTo>
                    <a:pt x="4" y="0"/>
                  </a:moveTo>
                  <a:lnTo>
                    <a:pt x="0" y="9"/>
                  </a:lnTo>
                  <a:lnTo>
                    <a:pt x="14" y="21"/>
                  </a:lnTo>
                  <a:lnTo>
                    <a:pt x="21" y="19"/>
                  </a:lnTo>
                  <a:lnTo>
                    <a:pt x="21" y="14"/>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618" name="Freeform 617"/>
            <p:cNvSpPr>
              <a:spLocks/>
            </p:cNvSpPr>
            <p:nvPr/>
          </p:nvSpPr>
          <p:spPr bwMode="auto">
            <a:xfrm>
              <a:off x="5872" y="1282"/>
              <a:ext cx="20" cy="26"/>
            </a:xfrm>
            <a:custGeom>
              <a:avLst/>
              <a:gdLst>
                <a:gd name="T0" fmla="*/ 9 w 20"/>
                <a:gd name="T1" fmla="*/ 0 h 26"/>
                <a:gd name="T2" fmla="*/ 0 w 20"/>
                <a:gd name="T3" fmla="*/ 21 h 26"/>
                <a:gd name="T4" fmla="*/ 9 w 20"/>
                <a:gd name="T5" fmla="*/ 26 h 26"/>
                <a:gd name="T6" fmla="*/ 19 w 20"/>
                <a:gd name="T7" fmla="*/ 4 h 26"/>
                <a:gd name="T8" fmla="*/ 9 w 20"/>
                <a:gd name="T9" fmla="*/ 0 h 26"/>
              </a:gdLst>
              <a:ahLst/>
              <a:cxnLst>
                <a:cxn ang="0">
                  <a:pos x="T0" y="T1"/>
                </a:cxn>
                <a:cxn ang="0">
                  <a:pos x="T2" y="T3"/>
                </a:cxn>
                <a:cxn ang="0">
                  <a:pos x="T4" y="T5"/>
                </a:cxn>
                <a:cxn ang="0">
                  <a:pos x="T6" y="T7"/>
                </a:cxn>
                <a:cxn ang="0">
                  <a:pos x="T8" y="T9"/>
                </a:cxn>
              </a:cxnLst>
              <a:rect l="0" t="0" r="r" b="b"/>
              <a:pathLst>
                <a:path w="20" h="26">
                  <a:moveTo>
                    <a:pt x="9" y="0"/>
                  </a:moveTo>
                  <a:lnTo>
                    <a:pt x="0" y="21"/>
                  </a:lnTo>
                  <a:lnTo>
                    <a:pt x="9" y="26"/>
                  </a:lnTo>
                  <a:lnTo>
                    <a:pt x="19" y="4"/>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619" name="Freeform 618"/>
            <p:cNvSpPr>
              <a:spLocks/>
            </p:cNvSpPr>
            <p:nvPr/>
          </p:nvSpPr>
          <p:spPr bwMode="auto">
            <a:xfrm>
              <a:off x="5860" y="1304"/>
              <a:ext cx="22" cy="24"/>
            </a:xfrm>
            <a:custGeom>
              <a:avLst/>
              <a:gdLst>
                <a:gd name="T0" fmla="*/ 11 w 22"/>
                <a:gd name="T1" fmla="*/ 0 h 24"/>
                <a:gd name="T2" fmla="*/ 0 w 22"/>
                <a:gd name="T3" fmla="*/ 16 h 24"/>
                <a:gd name="T4" fmla="*/ 7 w 22"/>
                <a:gd name="T5" fmla="*/ 23 h 24"/>
                <a:gd name="T6" fmla="*/ 21 w 22"/>
                <a:gd name="T7" fmla="*/ 4 h 24"/>
                <a:gd name="T8" fmla="*/ 11 w 22"/>
                <a:gd name="T9" fmla="*/ 0 h 24"/>
              </a:gdLst>
              <a:ahLst/>
              <a:cxnLst>
                <a:cxn ang="0">
                  <a:pos x="T0" y="T1"/>
                </a:cxn>
                <a:cxn ang="0">
                  <a:pos x="T2" y="T3"/>
                </a:cxn>
                <a:cxn ang="0">
                  <a:pos x="T4" y="T5"/>
                </a:cxn>
                <a:cxn ang="0">
                  <a:pos x="T6" y="T7"/>
                </a:cxn>
                <a:cxn ang="0">
                  <a:pos x="T8" y="T9"/>
                </a:cxn>
              </a:cxnLst>
              <a:rect l="0" t="0" r="r" b="b"/>
              <a:pathLst>
                <a:path w="22" h="24">
                  <a:moveTo>
                    <a:pt x="11" y="0"/>
                  </a:moveTo>
                  <a:lnTo>
                    <a:pt x="0" y="16"/>
                  </a:lnTo>
                  <a:lnTo>
                    <a:pt x="7" y="23"/>
                  </a:lnTo>
                  <a:lnTo>
                    <a:pt x="21" y="4"/>
                  </a:lnTo>
                  <a:lnTo>
                    <a:pt x="11"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620" name="Freeform 619"/>
            <p:cNvSpPr>
              <a:spLocks/>
            </p:cNvSpPr>
            <p:nvPr/>
          </p:nvSpPr>
          <p:spPr bwMode="auto">
            <a:xfrm>
              <a:off x="5853" y="1318"/>
              <a:ext cx="20" cy="20"/>
            </a:xfrm>
            <a:custGeom>
              <a:avLst/>
              <a:gdLst>
                <a:gd name="T0" fmla="*/ 9 w 20"/>
                <a:gd name="T1" fmla="*/ 0 h 20"/>
                <a:gd name="T2" fmla="*/ 0 w 20"/>
                <a:gd name="T3" fmla="*/ 4 h 20"/>
                <a:gd name="T4" fmla="*/ 0 w 20"/>
                <a:gd name="T5" fmla="*/ 14 h 20"/>
                <a:gd name="T6" fmla="*/ 2 w 20"/>
                <a:gd name="T7" fmla="*/ 14 h 20"/>
                <a:gd name="T8" fmla="*/ 14 w 20"/>
                <a:gd name="T9" fmla="*/ 9 h 20"/>
                <a:gd name="T10" fmla="*/ 9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9" y="0"/>
                  </a:moveTo>
                  <a:lnTo>
                    <a:pt x="0" y="4"/>
                  </a:lnTo>
                  <a:lnTo>
                    <a:pt x="0" y="14"/>
                  </a:lnTo>
                  <a:lnTo>
                    <a:pt x="2" y="14"/>
                  </a:lnTo>
                  <a:lnTo>
                    <a:pt x="14" y="9"/>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621" name="Freeform 620"/>
            <p:cNvSpPr>
              <a:spLocks/>
            </p:cNvSpPr>
            <p:nvPr/>
          </p:nvSpPr>
          <p:spPr bwMode="auto">
            <a:xfrm>
              <a:off x="5841" y="1316"/>
              <a:ext cx="20" cy="20"/>
            </a:xfrm>
            <a:custGeom>
              <a:avLst/>
              <a:gdLst>
                <a:gd name="T0" fmla="*/ 7 w 20"/>
                <a:gd name="T1" fmla="*/ 0 h 20"/>
                <a:gd name="T2" fmla="*/ 0 w 20"/>
                <a:gd name="T3" fmla="*/ 7 h 20"/>
                <a:gd name="T4" fmla="*/ 12 w 20"/>
                <a:gd name="T5" fmla="*/ 16 h 20"/>
                <a:gd name="T6" fmla="*/ 16 w 20"/>
                <a:gd name="T7" fmla="*/ 7 h 20"/>
                <a:gd name="T8" fmla="*/ 7 w 20"/>
                <a:gd name="T9" fmla="*/ 0 h 20"/>
              </a:gdLst>
              <a:ahLst/>
              <a:cxnLst>
                <a:cxn ang="0">
                  <a:pos x="T0" y="T1"/>
                </a:cxn>
                <a:cxn ang="0">
                  <a:pos x="T2" y="T3"/>
                </a:cxn>
                <a:cxn ang="0">
                  <a:pos x="T4" y="T5"/>
                </a:cxn>
                <a:cxn ang="0">
                  <a:pos x="T6" y="T7"/>
                </a:cxn>
                <a:cxn ang="0">
                  <a:pos x="T8" y="T9"/>
                </a:cxn>
              </a:cxnLst>
              <a:rect l="0" t="0" r="r" b="b"/>
              <a:pathLst>
                <a:path w="20" h="20">
                  <a:moveTo>
                    <a:pt x="7" y="0"/>
                  </a:moveTo>
                  <a:lnTo>
                    <a:pt x="0" y="7"/>
                  </a:lnTo>
                  <a:lnTo>
                    <a:pt x="12" y="16"/>
                  </a:lnTo>
                  <a:lnTo>
                    <a:pt x="16" y="7"/>
                  </a:lnTo>
                  <a:lnTo>
                    <a:pt x="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622" name="Freeform 621"/>
            <p:cNvSpPr>
              <a:spLocks/>
            </p:cNvSpPr>
            <p:nvPr/>
          </p:nvSpPr>
          <p:spPr bwMode="auto">
            <a:xfrm>
              <a:off x="5836" y="1304"/>
              <a:ext cx="20" cy="20"/>
            </a:xfrm>
            <a:custGeom>
              <a:avLst/>
              <a:gdLst>
                <a:gd name="T0" fmla="*/ 9 w 20"/>
                <a:gd name="T1" fmla="*/ 0 h 20"/>
                <a:gd name="T2" fmla="*/ 0 w 20"/>
                <a:gd name="T3" fmla="*/ 0 h 20"/>
                <a:gd name="T4" fmla="*/ 0 w 20"/>
                <a:gd name="T5" fmla="*/ 2 h 20"/>
                <a:gd name="T6" fmla="*/ 4 w 20"/>
                <a:gd name="T7" fmla="*/ 19 h 20"/>
                <a:gd name="T8" fmla="*/ 14 w 20"/>
                <a:gd name="T9" fmla="*/ 14 h 20"/>
                <a:gd name="T10" fmla="*/ 9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9" y="0"/>
                  </a:moveTo>
                  <a:lnTo>
                    <a:pt x="0" y="0"/>
                  </a:lnTo>
                  <a:lnTo>
                    <a:pt x="0" y="2"/>
                  </a:lnTo>
                  <a:lnTo>
                    <a:pt x="4" y="19"/>
                  </a:lnTo>
                  <a:lnTo>
                    <a:pt x="14" y="14"/>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623" name="Freeform 622"/>
            <p:cNvSpPr>
              <a:spLocks/>
            </p:cNvSpPr>
            <p:nvPr/>
          </p:nvSpPr>
          <p:spPr bwMode="auto">
            <a:xfrm>
              <a:off x="5836" y="1277"/>
              <a:ext cx="20" cy="31"/>
            </a:xfrm>
            <a:custGeom>
              <a:avLst/>
              <a:gdLst>
                <a:gd name="T0" fmla="*/ 9 w 20"/>
                <a:gd name="T1" fmla="*/ 0 h 31"/>
                <a:gd name="T2" fmla="*/ 7 w 20"/>
                <a:gd name="T3" fmla="*/ 2 h 31"/>
                <a:gd name="T4" fmla="*/ 0 w 20"/>
                <a:gd name="T5" fmla="*/ 26 h 31"/>
                <a:gd name="T6" fmla="*/ 9 w 20"/>
                <a:gd name="T7" fmla="*/ 31 h 31"/>
                <a:gd name="T8" fmla="*/ 16 w 20"/>
                <a:gd name="T9" fmla="*/ 7 h 31"/>
                <a:gd name="T10" fmla="*/ 9 w 20"/>
                <a:gd name="T11" fmla="*/ 0 h 31"/>
              </a:gdLst>
              <a:ahLst/>
              <a:cxnLst>
                <a:cxn ang="0">
                  <a:pos x="T0" y="T1"/>
                </a:cxn>
                <a:cxn ang="0">
                  <a:pos x="T2" y="T3"/>
                </a:cxn>
                <a:cxn ang="0">
                  <a:pos x="T4" y="T5"/>
                </a:cxn>
                <a:cxn ang="0">
                  <a:pos x="T6" y="T7"/>
                </a:cxn>
                <a:cxn ang="0">
                  <a:pos x="T8" y="T9"/>
                </a:cxn>
                <a:cxn ang="0">
                  <a:pos x="T10" y="T11"/>
                </a:cxn>
              </a:cxnLst>
              <a:rect l="0" t="0" r="r" b="b"/>
              <a:pathLst>
                <a:path w="20" h="31">
                  <a:moveTo>
                    <a:pt x="9" y="0"/>
                  </a:moveTo>
                  <a:lnTo>
                    <a:pt x="7" y="2"/>
                  </a:lnTo>
                  <a:lnTo>
                    <a:pt x="0" y="26"/>
                  </a:lnTo>
                  <a:lnTo>
                    <a:pt x="9" y="31"/>
                  </a:lnTo>
                  <a:lnTo>
                    <a:pt x="16" y="7"/>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624" name="Freeform 623"/>
            <p:cNvSpPr>
              <a:spLocks/>
            </p:cNvSpPr>
            <p:nvPr/>
          </p:nvSpPr>
          <p:spPr bwMode="auto">
            <a:xfrm>
              <a:off x="5846" y="1270"/>
              <a:ext cx="20" cy="20"/>
            </a:xfrm>
            <a:custGeom>
              <a:avLst/>
              <a:gdLst>
                <a:gd name="T0" fmla="*/ 12 w 20"/>
                <a:gd name="T1" fmla="*/ 0 h 20"/>
                <a:gd name="T2" fmla="*/ 9 w 20"/>
                <a:gd name="T3" fmla="*/ 0 h 20"/>
                <a:gd name="T4" fmla="*/ 0 w 20"/>
                <a:gd name="T5" fmla="*/ 7 h 20"/>
                <a:gd name="T6" fmla="*/ 4 w 20"/>
                <a:gd name="T7" fmla="*/ 16 h 20"/>
                <a:gd name="T8" fmla="*/ 14 w 20"/>
                <a:gd name="T9" fmla="*/ 9 h 20"/>
                <a:gd name="T10" fmla="*/ 12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12" y="0"/>
                  </a:moveTo>
                  <a:lnTo>
                    <a:pt x="9" y="0"/>
                  </a:lnTo>
                  <a:lnTo>
                    <a:pt x="0" y="7"/>
                  </a:lnTo>
                  <a:lnTo>
                    <a:pt x="4" y="16"/>
                  </a:lnTo>
                  <a:lnTo>
                    <a:pt x="14" y="9"/>
                  </a:lnTo>
                  <a:lnTo>
                    <a:pt x="12"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625" name="Freeform 624"/>
            <p:cNvSpPr>
              <a:spLocks/>
            </p:cNvSpPr>
            <p:nvPr/>
          </p:nvSpPr>
          <p:spPr bwMode="auto">
            <a:xfrm>
              <a:off x="5858" y="1268"/>
              <a:ext cx="20" cy="20"/>
            </a:xfrm>
            <a:custGeom>
              <a:avLst/>
              <a:gdLst>
                <a:gd name="T0" fmla="*/ 16 w 20"/>
                <a:gd name="T1" fmla="*/ 0 h 20"/>
                <a:gd name="T2" fmla="*/ 0 w 20"/>
                <a:gd name="T3" fmla="*/ 2 h 20"/>
                <a:gd name="T4" fmla="*/ 0 w 20"/>
                <a:gd name="T5" fmla="*/ 12 h 20"/>
                <a:gd name="T6" fmla="*/ 14 w 20"/>
                <a:gd name="T7" fmla="*/ 9 h 20"/>
                <a:gd name="T8" fmla="*/ 16 w 20"/>
                <a:gd name="T9" fmla="*/ 0 h 20"/>
              </a:gdLst>
              <a:ahLst/>
              <a:cxnLst>
                <a:cxn ang="0">
                  <a:pos x="T0" y="T1"/>
                </a:cxn>
                <a:cxn ang="0">
                  <a:pos x="T2" y="T3"/>
                </a:cxn>
                <a:cxn ang="0">
                  <a:pos x="T4" y="T5"/>
                </a:cxn>
                <a:cxn ang="0">
                  <a:pos x="T6" y="T7"/>
                </a:cxn>
                <a:cxn ang="0">
                  <a:pos x="T8" y="T9"/>
                </a:cxn>
              </a:cxnLst>
              <a:rect l="0" t="0" r="r" b="b"/>
              <a:pathLst>
                <a:path w="20" h="20">
                  <a:moveTo>
                    <a:pt x="16" y="0"/>
                  </a:moveTo>
                  <a:lnTo>
                    <a:pt x="0" y="2"/>
                  </a:lnTo>
                  <a:lnTo>
                    <a:pt x="0" y="12"/>
                  </a:lnTo>
                  <a:lnTo>
                    <a:pt x="14" y="9"/>
                  </a:lnTo>
                  <a:lnTo>
                    <a:pt x="16"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626" name="Freeform 625"/>
            <p:cNvSpPr>
              <a:spLocks/>
            </p:cNvSpPr>
            <p:nvPr/>
          </p:nvSpPr>
          <p:spPr bwMode="auto">
            <a:xfrm>
              <a:off x="2712" y="1328"/>
              <a:ext cx="45" cy="24"/>
            </a:xfrm>
            <a:custGeom>
              <a:avLst/>
              <a:gdLst>
                <a:gd name="T0" fmla="*/ 31 w 45"/>
                <a:gd name="T1" fmla="*/ 0 h 24"/>
                <a:gd name="T2" fmla="*/ 9 w 45"/>
                <a:gd name="T3" fmla="*/ 4 h 24"/>
                <a:gd name="T4" fmla="*/ 0 w 45"/>
                <a:gd name="T5" fmla="*/ 19 h 24"/>
                <a:gd name="T6" fmla="*/ 4 w 45"/>
                <a:gd name="T7" fmla="*/ 24 h 24"/>
                <a:gd name="T8" fmla="*/ 43 w 45"/>
                <a:gd name="T9" fmla="*/ 19 h 24"/>
                <a:gd name="T10" fmla="*/ 45 w 45"/>
                <a:gd name="T11" fmla="*/ 9 h 24"/>
                <a:gd name="T12" fmla="*/ 31 w 45"/>
                <a:gd name="T13" fmla="*/ 0 h 24"/>
              </a:gdLst>
              <a:ahLst/>
              <a:cxnLst>
                <a:cxn ang="0">
                  <a:pos x="T0" y="T1"/>
                </a:cxn>
                <a:cxn ang="0">
                  <a:pos x="T2" y="T3"/>
                </a:cxn>
                <a:cxn ang="0">
                  <a:pos x="T4" y="T5"/>
                </a:cxn>
                <a:cxn ang="0">
                  <a:pos x="T6" y="T7"/>
                </a:cxn>
                <a:cxn ang="0">
                  <a:pos x="T8" y="T9"/>
                </a:cxn>
                <a:cxn ang="0">
                  <a:pos x="T10" y="T11"/>
                </a:cxn>
                <a:cxn ang="0">
                  <a:pos x="T12" y="T13"/>
                </a:cxn>
              </a:cxnLst>
              <a:rect l="0" t="0" r="r" b="b"/>
              <a:pathLst>
                <a:path w="45" h="24">
                  <a:moveTo>
                    <a:pt x="31" y="0"/>
                  </a:moveTo>
                  <a:lnTo>
                    <a:pt x="9" y="4"/>
                  </a:lnTo>
                  <a:lnTo>
                    <a:pt x="0" y="19"/>
                  </a:lnTo>
                  <a:lnTo>
                    <a:pt x="4" y="24"/>
                  </a:lnTo>
                  <a:lnTo>
                    <a:pt x="43" y="19"/>
                  </a:lnTo>
                  <a:lnTo>
                    <a:pt x="45" y="9"/>
                  </a:lnTo>
                  <a:lnTo>
                    <a:pt x="31" y="0"/>
                  </a:lnTo>
                </a:path>
              </a:pathLst>
            </a:custGeom>
            <a:solidFill>
              <a:srgbClr val="545454"/>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627" name="Freeform 626"/>
            <p:cNvSpPr>
              <a:spLocks/>
            </p:cNvSpPr>
            <p:nvPr/>
          </p:nvSpPr>
          <p:spPr bwMode="auto">
            <a:xfrm>
              <a:off x="2750" y="1337"/>
              <a:ext cx="20" cy="20"/>
            </a:xfrm>
            <a:custGeom>
              <a:avLst/>
              <a:gdLst>
                <a:gd name="T0" fmla="*/ 12 w 20"/>
                <a:gd name="T1" fmla="*/ 0 h 20"/>
                <a:gd name="T2" fmla="*/ 2 w 20"/>
                <a:gd name="T3" fmla="*/ 0 h 20"/>
                <a:gd name="T4" fmla="*/ 0 w 20"/>
                <a:gd name="T5" fmla="*/ 9 h 20"/>
                <a:gd name="T6" fmla="*/ 4 w 20"/>
                <a:gd name="T7" fmla="*/ 14 h 20"/>
                <a:gd name="T8" fmla="*/ 9 w 20"/>
                <a:gd name="T9" fmla="*/ 14 h 20"/>
                <a:gd name="T10" fmla="*/ 12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12" y="0"/>
                  </a:moveTo>
                  <a:lnTo>
                    <a:pt x="2" y="0"/>
                  </a:lnTo>
                  <a:lnTo>
                    <a:pt x="0" y="9"/>
                  </a:lnTo>
                  <a:lnTo>
                    <a:pt x="4" y="14"/>
                  </a:lnTo>
                  <a:lnTo>
                    <a:pt x="9" y="14"/>
                  </a:lnTo>
                  <a:lnTo>
                    <a:pt x="12"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628" name="Freeform 627"/>
            <p:cNvSpPr>
              <a:spLocks/>
            </p:cNvSpPr>
            <p:nvPr/>
          </p:nvSpPr>
          <p:spPr bwMode="auto">
            <a:xfrm>
              <a:off x="2714" y="1342"/>
              <a:ext cx="41" cy="20"/>
            </a:xfrm>
            <a:custGeom>
              <a:avLst/>
              <a:gdLst>
                <a:gd name="T0" fmla="*/ 40 w 41"/>
                <a:gd name="T1" fmla="*/ 0 h 20"/>
                <a:gd name="T2" fmla="*/ 2 w 41"/>
                <a:gd name="T3" fmla="*/ 4 h 20"/>
                <a:gd name="T4" fmla="*/ 0 w 41"/>
                <a:gd name="T5" fmla="*/ 12 h 20"/>
                <a:gd name="T6" fmla="*/ 0 w 41"/>
                <a:gd name="T7" fmla="*/ 14 h 20"/>
                <a:gd name="T8" fmla="*/ 40 w 41"/>
                <a:gd name="T9" fmla="*/ 9 h 20"/>
                <a:gd name="T10" fmla="*/ 40 w 41"/>
                <a:gd name="T11" fmla="*/ 0 h 20"/>
              </a:gdLst>
              <a:ahLst/>
              <a:cxnLst>
                <a:cxn ang="0">
                  <a:pos x="T0" y="T1"/>
                </a:cxn>
                <a:cxn ang="0">
                  <a:pos x="T2" y="T3"/>
                </a:cxn>
                <a:cxn ang="0">
                  <a:pos x="T4" y="T5"/>
                </a:cxn>
                <a:cxn ang="0">
                  <a:pos x="T6" y="T7"/>
                </a:cxn>
                <a:cxn ang="0">
                  <a:pos x="T8" y="T9"/>
                </a:cxn>
                <a:cxn ang="0">
                  <a:pos x="T10" y="T11"/>
                </a:cxn>
              </a:cxnLst>
              <a:rect l="0" t="0" r="r" b="b"/>
              <a:pathLst>
                <a:path w="41" h="20">
                  <a:moveTo>
                    <a:pt x="40" y="0"/>
                  </a:moveTo>
                  <a:lnTo>
                    <a:pt x="2" y="4"/>
                  </a:lnTo>
                  <a:lnTo>
                    <a:pt x="0" y="12"/>
                  </a:lnTo>
                  <a:lnTo>
                    <a:pt x="0" y="14"/>
                  </a:lnTo>
                  <a:lnTo>
                    <a:pt x="40" y="9"/>
                  </a:lnTo>
                  <a:lnTo>
                    <a:pt x="40"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629" name="Freeform 628"/>
            <p:cNvSpPr>
              <a:spLocks/>
            </p:cNvSpPr>
            <p:nvPr/>
          </p:nvSpPr>
          <p:spPr bwMode="auto">
            <a:xfrm>
              <a:off x="2704" y="1345"/>
              <a:ext cx="20" cy="20"/>
            </a:xfrm>
            <a:custGeom>
              <a:avLst/>
              <a:gdLst>
                <a:gd name="T0" fmla="*/ 9 w 20"/>
                <a:gd name="T1" fmla="*/ 0 h 20"/>
                <a:gd name="T2" fmla="*/ 2 w 20"/>
                <a:gd name="T3" fmla="*/ 0 h 20"/>
                <a:gd name="T4" fmla="*/ 0 w 20"/>
                <a:gd name="T5" fmla="*/ 2 h 20"/>
                <a:gd name="T6" fmla="*/ 9 w 20"/>
                <a:gd name="T7" fmla="*/ 9 h 20"/>
                <a:gd name="T8" fmla="*/ 14 w 20"/>
                <a:gd name="T9" fmla="*/ 4 h 20"/>
                <a:gd name="T10" fmla="*/ 9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9" y="0"/>
                  </a:moveTo>
                  <a:lnTo>
                    <a:pt x="2" y="0"/>
                  </a:lnTo>
                  <a:lnTo>
                    <a:pt x="0" y="2"/>
                  </a:lnTo>
                  <a:lnTo>
                    <a:pt x="9" y="9"/>
                  </a:lnTo>
                  <a:lnTo>
                    <a:pt x="14" y="4"/>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630" name="Freeform 629"/>
            <p:cNvSpPr>
              <a:spLocks/>
            </p:cNvSpPr>
            <p:nvPr/>
          </p:nvSpPr>
          <p:spPr bwMode="auto">
            <a:xfrm>
              <a:off x="2707" y="1328"/>
              <a:ext cx="20" cy="21"/>
            </a:xfrm>
            <a:custGeom>
              <a:avLst/>
              <a:gdLst>
                <a:gd name="T0" fmla="*/ 14 w 20"/>
                <a:gd name="T1" fmla="*/ 0 h 21"/>
                <a:gd name="T2" fmla="*/ 12 w 20"/>
                <a:gd name="T3" fmla="*/ 0 h 21"/>
                <a:gd name="T4" fmla="*/ 0 w 20"/>
                <a:gd name="T5" fmla="*/ 16 h 21"/>
                <a:gd name="T6" fmla="*/ 9 w 20"/>
                <a:gd name="T7" fmla="*/ 21 h 21"/>
                <a:gd name="T8" fmla="*/ 19 w 20"/>
                <a:gd name="T9" fmla="*/ 7 h 21"/>
                <a:gd name="T10" fmla="*/ 14 w 20"/>
                <a:gd name="T11" fmla="*/ 0 h 21"/>
              </a:gdLst>
              <a:ahLst/>
              <a:cxnLst>
                <a:cxn ang="0">
                  <a:pos x="T0" y="T1"/>
                </a:cxn>
                <a:cxn ang="0">
                  <a:pos x="T2" y="T3"/>
                </a:cxn>
                <a:cxn ang="0">
                  <a:pos x="T4" y="T5"/>
                </a:cxn>
                <a:cxn ang="0">
                  <a:pos x="T6" y="T7"/>
                </a:cxn>
                <a:cxn ang="0">
                  <a:pos x="T8" y="T9"/>
                </a:cxn>
                <a:cxn ang="0">
                  <a:pos x="T10" y="T11"/>
                </a:cxn>
              </a:cxnLst>
              <a:rect l="0" t="0" r="r" b="b"/>
              <a:pathLst>
                <a:path w="20" h="21">
                  <a:moveTo>
                    <a:pt x="14" y="0"/>
                  </a:moveTo>
                  <a:lnTo>
                    <a:pt x="12" y="0"/>
                  </a:lnTo>
                  <a:lnTo>
                    <a:pt x="0" y="16"/>
                  </a:lnTo>
                  <a:lnTo>
                    <a:pt x="9" y="21"/>
                  </a:lnTo>
                  <a:lnTo>
                    <a:pt x="19" y="7"/>
                  </a:lnTo>
                  <a:lnTo>
                    <a:pt x="1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631" name="Freeform 630"/>
            <p:cNvSpPr>
              <a:spLocks/>
            </p:cNvSpPr>
            <p:nvPr/>
          </p:nvSpPr>
          <p:spPr bwMode="auto">
            <a:xfrm>
              <a:off x="2721" y="1323"/>
              <a:ext cx="24" cy="20"/>
            </a:xfrm>
            <a:custGeom>
              <a:avLst/>
              <a:gdLst>
                <a:gd name="T0" fmla="*/ 24 w 24"/>
                <a:gd name="T1" fmla="*/ 0 h 20"/>
                <a:gd name="T2" fmla="*/ 21 w 24"/>
                <a:gd name="T3" fmla="*/ 0 h 20"/>
                <a:gd name="T4" fmla="*/ 0 w 24"/>
                <a:gd name="T5" fmla="*/ 4 h 20"/>
                <a:gd name="T6" fmla="*/ 0 w 24"/>
                <a:gd name="T7" fmla="*/ 14 h 20"/>
                <a:gd name="T8" fmla="*/ 21 w 24"/>
                <a:gd name="T9" fmla="*/ 9 h 20"/>
                <a:gd name="T10" fmla="*/ 24 w 24"/>
                <a:gd name="T11" fmla="*/ 0 h 20"/>
              </a:gdLst>
              <a:ahLst/>
              <a:cxnLst>
                <a:cxn ang="0">
                  <a:pos x="T0" y="T1"/>
                </a:cxn>
                <a:cxn ang="0">
                  <a:pos x="T2" y="T3"/>
                </a:cxn>
                <a:cxn ang="0">
                  <a:pos x="T4" y="T5"/>
                </a:cxn>
                <a:cxn ang="0">
                  <a:pos x="T6" y="T7"/>
                </a:cxn>
                <a:cxn ang="0">
                  <a:pos x="T8" y="T9"/>
                </a:cxn>
                <a:cxn ang="0">
                  <a:pos x="T10" y="T11"/>
                </a:cxn>
              </a:cxnLst>
              <a:rect l="0" t="0" r="r" b="b"/>
              <a:pathLst>
                <a:path w="24" h="20">
                  <a:moveTo>
                    <a:pt x="24" y="0"/>
                  </a:moveTo>
                  <a:lnTo>
                    <a:pt x="21" y="0"/>
                  </a:lnTo>
                  <a:lnTo>
                    <a:pt x="0" y="4"/>
                  </a:lnTo>
                  <a:lnTo>
                    <a:pt x="0" y="14"/>
                  </a:lnTo>
                  <a:lnTo>
                    <a:pt x="21" y="9"/>
                  </a:lnTo>
                  <a:lnTo>
                    <a:pt x="2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632" name="Freeform 631"/>
            <p:cNvSpPr>
              <a:spLocks/>
            </p:cNvSpPr>
            <p:nvPr/>
          </p:nvSpPr>
          <p:spPr bwMode="auto">
            <a:xfrm>
              <a:off x="2740" y="1323"/>
              <a:ext cx="22" cy="20"/>
            </a:xfrm>
            <a:custGeom>
              <a:avLst/>
              <a:gdLst>
                <a:gd name="T0" fmla="*/ 4 w 22"/>
                <a:gd name="T1" fmla="*/ 0 h 20"/>
                <a:gd name="T2" fmla="*/ 0 w 22"/>
                <a:gd name="T3" fmla="*/ 9 h 20"/>
                <a:gd name="T4" fmla="*/ 14 w 22"/>
                <a:gd name="T5" fmla="*/ 19 h 20"/>
                <a:gd name="T6" fmla="*/ 21 w 22"/>
                <a:gd name="T7" fmla="*/ 14 h 20"/>
                <a:gd name="T8" fmla="*/ 21 w 22"/>
                <a:gd name="T9" fmla="*/ 12 h 20"/>
                <a:gd name="T10" fmla="*/ 4 w 22"/>
                <a:gd name="T11" fmla="*/ 0 h 20"/>
              </a:gdLst>
              <a:ahLst/>
              <a:cxnLst>
                <a:cxn ang="0">
                  <a:pos x="T0" y="T1"/>
                </a:cxn>
                <a:cxn ang="0">
                  <a:pos x="T2" y="T3"/>
                </a:cxn>
                <a:cxn ang="0">
                  <a:pos x="T4" y="T5"/>
                </a:cxn>
                <a:cxn ang="0">
                  <a:pos x="T6" y="T7"/>
                </a:cxn>
                <a:cxn ang="0">
                  <a:pos x="T8" y="T9"/>
                </a:cxn>
                <a:cxn ang="0">
                  <a:pos x="T10" y="T11"/>
                </a:cxn>
              </a:cxnLst>
              <a:rect l="0" t="0" r="r" b="b"/>
              <a:pathLst>
                <a:path w="22" h="20">
                  <a:moveTo>
                    <a:pt x="4" y="0"/>
                  </a:moveTo>
                  <a:lnTo>
                    <a:pt x="0" y="9"/>
                  </a:lnTo>
                  <a:lnTo>
                    <a:pt x="14" y="19"/>
                  </a:lnTo>
                  <a:lnTo>
                    <a:pt x="21" y="14"/>
                  </a:lnTo>
                  <a:lnTo>
                    <a:pt x="21" y="12"/>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633" name="Freeform 632"/>
            <p:cNvSpPr>
              <a:spLocks/>
            </p:cNvSpPr>
            <p:nvPr/>
          </p:nvSpPr>
          <p:spPr bwMode="auto">
            <a:xfrm>
              <a:off x="4509" y="1328"/>
              <a:ext cx="48" cy="24"/>
            </a:xfrm>
            <a:custGeom>
              <a:avLst/>
              <a:gdLst>
                <a:gd name="T0" fmla="*/ 33 w 48"/>
                <a:gd name="T1" fmla="*/ 0 h 24"/>
                <a:gd name="T2" fmla="*/ 11 w 48"/>
                <a:gd name="T3" fmla="*/ 4 h 24"/>
                <a:gd name="T4" fmla="*/ 0 w 48"/>
                <a:gd name="T5" fmla="*/ 19 h 24"/>
                <a:gd name="T6" fmla="*/ 7 w 48"/>
                <a:gd name="T7" fmla="*/ 24 h 24"/>
                <a:gd name="T8" fmla="*/ 45 w 48"/>
                <a:gd name="T9" fmla="*/ 19 h 24"/>
                <a:gd name="T10" fmla="*/ 47 w 48"/>
                <a:gd name="T11" fmla="*/ 9 h 24"/>
                <a:gd name="T12" fmla="*/ 33 w 48"/>
                <a:gd name="T13" fmla="*/ 0 h 24"/>
              </a:gdLst>
              <a:ahLst/>
              <a:cxnLst>
                <a:cxn ang="0">
                  <a:pos x="T0" y="T1"/>
                </a:cxn>
                <a:cxn ang="0">
                  <a:pos x="T2" y="T3"/>
                </a:cxn>
                <a:cxn ang="0">
                  <a:pos x="T4" y="T5"/>
                </a:cxn>
                <a:cxn ang="0">
                  <a:pos x="T6" y="T7"/>
                </a:cxn>
                <a:cxn ang="0">
                  <a:pos x="T8" y="T9"/>
                </a:cxn>
                <a:cxn ang="0">
                  <a:pos x="T10" y="T11"/>
                </a:cxn>
                <a:cxn ang="0">
                  <a:pos x="T12" y="T13"/>
                </a:cxn>
              </a:cxnLst>
              <a:rect l="0" t="0" r="r" b="b"/>
              <a:pathLst>
                <a:path w="48" h="24">
                  <a:moveTo>
                    <a:pt x="33" y="0"/>
                  </a:moveTo>
                  <a:lnTo>
                    <a:pt x="11" y="4"/>
                  </a:lnTo>
                  <a:lnTo>
                    <a:pt x="0" y="19"/>
                  </a:lnTo>
                  <a:lnTo>
                    <a:pt x="7" y="24"/>
                  </a:lnTo>
                  <a:lnTo>
                    <a:pt x="45" y="19"/>
                  </a:lnTo>
                  <a:lnTo>
                    <a:pt x="47" y="9"/>
                  </a:lnTo>
                  <a:lnTo>
                    <a:pt x="33" y="0"/>
                  </a:lnTo>
                </a:path>
              </a:pathLst>
            </a:custGeom>
            <a:solidFill>
              <a:srgbClr val="545454"/>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634" name="Freeform 633"/>
            <p:cNvSpPr>
              <a:spLocks/>
            </p:cNvSpPr>
            <p:nvPr/>
          </p:nvSpPr>
          <p:spPr bwMode="auto">
            <a:xfrm>
              <a:off x="4550" y="1337"/>
              <a:ext cx="20" cy="20"/>
            </a:xfrm>
            <a:custGeom>
              <a:avLst/>
              <a:gdLst>
                <a:gd name="T0" fmla="*/ 12 w 20"/>
                <a:gd name="T1" fmla="*/ 0 h 20"/>
                <a:gd name="T2" fmla="*/ 2 w 20"/>
                <a:gd name="T3" fmla="*/ 0 h 20"/>
                <a:gd name="T4" fmla="*/ 0 w 20"/>
                <a:gd name="T5" fmla="*/ 9 h 20"/>
                <a:gd name="T6" fmla="*/ 4 w 20"/>
                <a:gd name="T7" fmla="*/ 14 h 20"/>
                <a:gd name="T8" fmla="*/ 9 w 20"/>
                <a:gd name="T9" fmla="*/ 14 h 20"/>
                <a:gd name="T10" fmla="*/ 12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12" y="0"/>
                  </a:moveTo>
                  <a:lnTo>
                    <a:pt x="2" y="0"/>
                  </a:lnTo>
                  <a:lnTo>
                    <a:pt x="0" y="9"/>
                  </a:lnTo>
                  <a:lnTo>
                    <a:pt x="4" y="14"/>
                  </a:lnTo>
                  <a:lnTo>
                    <a:pt x="9" y="14"/>
                  </a:lnTo>
                  <a:lnTo>
                    <a:pt x="12"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635" name="Freeform 634"/>
            <p:cNvSpPr>
              <a:spLocks/>
            </p:cNvSpPr>
            <p:nvPr/>
          </p:nvSpPr>
          <p:spPr bwMode="auto">
            <a:xfrm>
              <a:off x="4514" y="1342"/>
              <a:ext cx="41" cy="20"/>
            </a:xfrm>
            <a:custGeom>
              <a:avLst/>
              <a:gdLst>
                <a:gd name="T0" fmla="*/ 40 w 41"/>
                <a:gd name="T1" fmla="*/ 0 h 20"/>
                <a:gd name="T2" fmla="*/ 2 w 41"/>
                <a:gd name="T3" fmla="*/ 4 h 20"/>
                <a:gd name="T4" fmla="*/ 0 w 41"/>
                <a:gd name="T5" fmla="*/ 14 h 20"/>
                <a:gd name="T6" fmla="*/ 2 w 41"/>
                <a:gd name="T7" fmla="*/ 14 h 20"/>
                <a:gd name="T8" fmla="*/ 40 w 41"/>
                <a:gd name="T9" fmla="*/ 9 h 20"/>
                <a:gd name="T10" fmla="*/ 40 w 41"/>
                <a:gd name="T11" fmla="*/ 0 h 20"/>
              </a:gdLst>
              <a:ahLst/>
              <a:cxnLst>
                <a:cxn ang="0">
                  <a:pos x="T0" y="T1"/>
                </a:cxn>
                <a:cxn ang="0">
                  <a:pos x="T2" y="T3"/>
                </a:cxn>
                <a:cxn ang="0">
                  <a:pos x="T4" y="T5"/>
                </a:cxn>
                <a:cxn ang="0">
                  <a:pos x="T6" y="T7"/>
                </a:cxn>
                <a:cxn ang="0">
                  <a:pos x="T8" y="T9"/>
                </a:cxn>
                <a:cxn ang="0">
                  <a:pos x="T10" y="T11"/>
                </a:cxn>
              </a:cxnLst>
              <a:rect l="0" t="0" r="r" b="b"/>
              <a:pathLst>
                <a:path w="41" h="20">
                  <a:moveTo>
                    <a:pt x="40" y="0"/>
                  </a:moveTo>
                  <a:lnTo>
                    <a:pt x="2" y="4"/>
                  </a:lnTo>
                  <a:lnTo>
                    <a:pt x="0" y="14"/>
                  </a:lnTo>
                  <a:lnTo>
                    <a:pt x="2" y="14"/>
                  </a:lnTo>
                  <a:lnTo>
                    <a:pt x="40" y="9"/>
                  </a:lnTo>
                  <a:lnTo>
                    <a:pt x="40"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636" name="Freeform 635"/>
            <p:cNvSpPr>
              <a:spLocks/>
            </p:cNvSpPr>
            <p:nvPr/>
          </p:nvSpPr>
          <p:spPr bwMode="auto">
            <a:xfrm>
              <a:off x="4502" y="1342"/>
              <a:ext cx="20" cy="20"/>
            </a:xfrm>
            <a:custGeom>
              <a:avLst/>
              <a:gdLst>
                <a:gd name="T0" fmla="*/ 9 w 20"/>
                <a:gd name="T1" fmla="*/ 0 h 20"/>
                <a:gd name="T2" fmla="*/ 2 w 20"/>
                <a:gd name="T3" fmla="*/ 2 h 20"/>
                <a:gd name="T4" fmla="*/ 0 w 20"/>
                <a:gd name="T5" fmla="*/ 4 h 20"/>
                <a:gd name="T6" fmla="*/ 0 w 20"/>
                <a:gd name="T7" fmla="*/ 7 h 20"/>
                <a:gd name="T8" fmla="*/ 12 w 20"/>
                <a:gd name="T9" fmla="*/ 14 h 20"/>
                <a:gd name="T10" fmla="*/ 16 w 20"/>
                <a:gd name="T11" fmla="*/ 4 h 20"/>
                <a:gd name="T12" fmla="*/ 9 w 20"/>
                <a:gd name="T13" fmla="*/ 0 h 20"/>
              </a:gdLst>
              <a:ahLst/>
              <a:cxnLst>
                <a:cxn ang="0">
                  <a:pos x="T0" y="T1"/>
                </a:cxn>
                <a:cxn ang="0">
                  <a:pos x="T2" y="T3"/>
                </a:cxn>
                <a:cxn ang="0">
                  <a:pos x="T4" y="T5"/>
                </a:cxn>
                <a:cxn ang="0">
                  <a:pos x="T6" y="T7"/>
                </a:cxn>
                <a:cxn ang="0">
                  <a:pos x="T8" y="T9"/>
                </a:cxn>
                <a:cxn ang="0">
                  <a:pos x="T10" y="T11"/>
                </a:cxn>
                <a:cxn ang="0">
                  <a:pos x="T12" y="T13"/>
                </a:cxn>
              </a:cxnLst>
              <a:rect l="0" t="0" r="r" b="b"/>
              <a:pathLst>
                <a:path w="20" h="20">
                  <a:moveTo>
                    <a:pt x="9" y="0"/>
                  </a:moveTo>
                  <a:lnTo>
                    <a:pt x="2" y="2"/>
                  </a:lnTo>
                  <a:lnTo>
                    <a:pt x="0" y="4"/>
                  </a:lnTo>
                  <a:lnTo>
                    <a:pt x="0" y="7"/>
                  </a:lnTo>
                  <a:lnTo>
                    <a:pt x="12" y="14"/>
                  </a:lnTo>
                  <a:lnTo>
                    <a:pt x="16" y="4"/>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637" name="Freeform 636"/>
            <p:cNvSpPr>
              <a:spLocks/>
            </p:cNvSpPr>
            <p:nvPr/>
          </p:nvSpPr>
          <p:spPr bwMode="auto">
            <a:xfrm>
              <a:off x="4504" y="1328"/>
              <a:ext cx="22" cy="21"/>
            </a:xfrm>
            <a:custGeom>
              <a:avLst/>
              <a:gdLst>
                <a:gd name="T0" fmla="*/ 16 w 22"/>
                <a:gd name="T1" fmla="*/ 0 h 21"/>
                <a:gd name="T2" fmla="*/ 14 w 22"/>
                <a:gd name="T3" fmla="*/ 0 h 21"/>
                <a:gd name="T4" fmla="*/ 0 w 22"/>
                <a:gd name="T5" fmla="*/ 16 h 21"/>
                <a:gd name="T6" fmla="*/ 9 w 22"/>
                <a:gd name="T7" fmla="*/ 21 h 21"/>
                <a:gd name="T8" fmla="*/ 21 w 22"/>
                <a:gd name="T9" fmla="*/ 7 h 21"/>
                <a:gd name="T10" fmla="*/ 16 w 22"/>
                <a:gd name="T11" fmla="*/ 0 h 21"/>
              </a:gdLst>
              <a:ahLst/>
              <a:cxnLst>
                <a:cxn ang="0">
                  <a:pos x="T0" y="T1"/>
                </a:cxn>
                <a:cxn ang="0">
                  <a:pos x="T2" y="T3"/>
                </a:cxn>
                <a:cxn ang="0">
                  <a:pos x="T4" y="T5"/>
                </a:cxn>
                <a:cxn ang="0">
                  <a:pos x="T6" y="T7"/>
                </a:cxn>
                <a:cxn ang="0">
                  <a:pos x="T8" y="T9"/>
                </a:cxn>
                <a:cxn ang="0">
                  <a:pos x="T10" y="T11"/>
                </a:cxn>
              </a:cxnLst>
              <a:rect l="0" t="0" r="r" b="b"/>
              <a:pathLst>
                <a:path w="22" h="21">
                  <a:moveTo>
                    <a:pt x="16" y="0"/>
                  </a:moveTo>
                  <a:lnTo>
                    <a:pt x="14" y="0"/>
                  </a:lnTo>
                  <a:lnTo>
                    <a:pt x="0" y="16"/>
                  </a:lnTo>
                  <a:lnTo>
                    <a:pt x="9" y="21"/>
                  </a:lnTo>
                  <a:lnTo>
                    <a:pt x="21" y="7"/>
                  </a:lnTo>
                  <a:lnTo>
                    <a:pt x="16"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638" name="Freeform 637"/>
            <p:cNvSpPr>
              <a:spLocks/>
            </p:cNvSpPr>
            <p:nvPr/>
          </p:nvSpPr>
          <p:spPr bwMode="auto">
            <a:xfrm>
              <a:off x="4521" y="1323"/>
              <a:ext cx="24" cy="20"/>
            </a:xfrm>
            <a:custGeom>
              <a:avLst/>
              <a:gdLst>
                <a:gd name="T0" fmla="*/ 24 w 24"/>
                <a:gd name="T1" fmla="*/ 0 h 20"/>
                <a:gd name="T2" fmla="*/ 21 w 24"/>
                <a:gd name="T3" fmla="*/ 0 h 20"/>
                <a:gd name="T4" fmla="*/ 0 w 24"/>
                <a:gd name="T5" fmla="*/ 4 h 20"/>
                <a:gd name="T6" fmla="*/ 0 w 24"/>
                <a:gd name="T7" fmla="*/ 14 h 20"/>
                <a:gd name="T8" fmla="*/ 21 w 24"/>
                <a:gd name="T9" fmla="*/ 9 h 20"/>
                <a:gd name="T10" fmla="*/ 24 w 24"/>
                <a:gd name="T11" fmla="*/ 0 h 20"/>
              </a:gdLst>
              <a:ahLst/>
              <a:cxnLst>
                <a:cxn ang="0">
                  <a:pos x="T0" y="T1"/>
                </a:cxn>
                <a:cxn ang="0">
                  <a:pos x="T2" y="T3"/>
                </a:cxn>
                <a:cxn ang="0">
                  <a:pos x="T4" y="T5"/>
                </a:cxn>
                <a:cxn ang="0">
                  <a:pos x="T6" y="T7"/>
                </a:cxn>
                <a:cxn ang="0">
                  <a:pos x="T8" y="T9"/>
                </a:cxn>
                <a:cxn ang="0">
                  <a:pos x="T10" y="T11"/>
                </a:cxn>
              </a:cxnLst>
              <a:rect l="0" t="0" r="r" b="b"/>
              <a:pathLst>
                <a:path w="24" h="20">
                  <a:moveTo>
                    <a:pt x="24" y="0"/>
                  </a:moveTo>
                  <a:lnTo>
                    <a:pt x="21" y="0"/>
                  </a:lnTo>
                  <a:lnTo>
                    <a:pt x="0" y="4"/>
                  </a:lnTo>
                  <a:lnTo>
                    <a:pt x="0" y="14"/>
                  </a:lnTo>
                  <a:lnTo>
                    <a:pt x="21" y="9"/>
                  </a:lnTo>
                  <a:lnTo>
                    <a:pt x="2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639" name="Freeform 638"/>
            <p:cNvSpPr>
              <a:spLocks/>
            </p:cNvSpPr>
            <p:nvPr/>
          </p:nvSpPr>
          <p:spPr bwMode="auto">
            <a:xfrm>
              <a:off x="4540" y="1323"/>
              <a:ext cx="22" cy="20"/>
            </a:xfrm>
            <a:custGeom>
              <a:avLst/>
              <a:gdLst>
                <a:gd name="T0" fmla="*/ 4 w 22"/>
                <a:gd name="T1" fmla="*/ 0 h 20"/>
                <a:gd name="T2" fmla="*/ 0 w 22"/>
                <a:gd name="T3" fmla="*/ 9 h 20"/>
                <a:gd name="T4" fmla="*/ 14 w 22"/>
                <a:gd name="T5" fmla="*/ 19 h 20"/>
                <a:gd name="T6" fmla="*/ 21 w 22"/>
                <a:gd name="T7" fmla="*/ 14 h 20"/>
                <a:gd name="T8" fmla="*/ 21 w 22"/>
                <a:gd name="T9" fmla="*/ 12 h 20"/>
                <a:gd name="T10" fmla="*/ 4 w 22"/>
                <a:gd name="T11" fmla="*/ 0 h 20"/>
              </a:gdLst>
              <a:ahLst/>
              <a:cxnLst>
                <a:cxn ang="0">
                  <a:pos x="T0" y="T1"/>
                </a:cxn>
                <a:cxn ang="0">
                  <a:pos x="T2" y="T3"/>
                </a:cxn>
                <a:cxn ang="0">
                  <a:pos x="T4" y="T5"/>
                </a:cxn>
                <a:cxn ang="0">
                  <a:pos x="T6" y="T7"/>
                </a:cxn>
                <a:cxn ang="0">
                  <a:pos x="T8" y="T9"/>
                </a:cxn>
                <a:cxn ang="0">
                  <a:pos x="T10" y="T11"/>
                </a:cxn>
              </a:cxnLst>
              <a:rect l="0" t="0" r="r" b="b"/>
              <a:pathLst>
                <a:path w="22" h="20">
                  <a:moveTo>
                    <a:pt x="4" y="0"/>
                  </a:moveTo>
                  <a:lnTo>
                    <a:pt x="0" y="9"/>
                  </a:lnTo>
                  <a:lnTo>
                    <a:pt x="14" y="19"/>
                  </a:lnTo>
                  <a:lnTo>
                    <a:pt x="21" y="14"/>
                  </a:lnTo>
                  <a:lnTo>
                    <a:pt x="21" y="12"/>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640" name="Freeform 639"/>
            <p:cNvSpPr>
              <a:spLocks/>
            </p:cNvSpPr>
            <p:nvPr/>
          </p:nvSpPr>
          <p:spPr bwMode="auto">
            <a:xfrm>
              <a:off x="6297" y="1328"/>
              <a:ext cx="46" cy="24"/>
            </a:xfrm>
            <a:custGeom>
              <a:avLst/>
              <a:gdLst>
                <a:gd name="T0" fmla="*/ 31 w 46"/>
                <a:gd name="T1" fmla="*/ 0 h 24"/>
                <a:gd name="T2" fmla="*/ 9 w 46"/>
                <a:gd name="T3" fmla="*/ 4 h 24"/>
                <a:gd name="T4" fmla="*/ 0 w 46"/>
                <a:gd name="T5" fmla="*/ 19 h 24"/>
                <a:gd name="T6" fmla="*/ 7 w 46"/>
                <a:gd name="T7" fmla="*/ 24 h 24"/>
                <a:gd name="T8" fmla="*/ 43 w 46"/>
                <a:gd name="T9" fmla="*/ 19 h 24"/>
                <a:gd name="T10" fmla="*/ 45 w 46"/>
                <a:gd name="T11" fmla="*/ 9 h 24"/>
                <a:gd name="T12" fmla="*/ 31 w 46"/>
                <a:gd name="T13" fmla="*/ 0 h 24"/>
              </a:gdLst>
              <a:ahLst/>
              <a:cxnLst>
                <a:cxn ang="0">
                  <a:pos x="T0" y="T1"/>
                </a:cxn>
                <a:cxn ang="0">
                  <a:pos x="T2" y="T3"/>
                </a:cxn>
                <a:cxn ang="0">
                  <a:pos x="T4" y="T5"/>
                </a:cxn>
                <a:cxn ang="0">
                  <a:pos x="T6" y="T7"/>
                </a:cxn>
                <a:cxn ang="0">
                  <a:pos x="T8" y="T9"/>
                </a:cxn>
                <a:cxn ang="0">
                  <a:pos x="T10" y="T11"/>
                </a:cxn>
                <a:cxn ang="0">
                  <a:pos x="T12" y="T13"/>
                </a:cxn>
              </a:cxnLst>
              <a:rect l="0" t="0" r="r" b="b"/>
              <a:pathLst>
                <a:path w="46" h="24">
                  <a:moveTo>
                    <a:pt x="31" y="0"/>
                  </a:moveTo>
                  <a:lnTo>
                    <a:pt x="9" y="4"/>
                  </a:lnTo>
                  <a:lnTo>
                    <a:pt x="0" y="19"/>
                  </a:lnTo>
                  <a:lnTo>
                    <a:pt x="7" y="24"/>
                  </a:lnTo>
                  <a:lnTo>
                    <a:pt x="43" y="19"/>
                  </a:lnTo>
                  <a:lnTo>
                    <a:pt x="45" y="9"/>
                  </a:lnTo>
                  <a:lnTo>
                    <a:pt x="31" y="0"/>
                  </a:lnTo>
                </a:path>
              </a:pathLst>
            </a:custGeom>
            <a:solidFill>
              <a:srgbClr val="545454"/>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641" name="Freeform 640"/>
            <p:cNvSpPr>
              <a:spLocks/>
            </p:cNvSpPr>
            <p:nvPr/>
          </p:nvSpPr>
          <p:spPr bwMode="auto">
            <a:xfrm>
              <a:off x="6335" y="1337"/>
              <a:ext cx="20" cy="20"/>
            </a:xfrm>
            <a:custGeom>
              <a:avLst/>
              <a:gdLst>
                <a:gd name="T0" fmla="*/ 12 w 20"/>
                <a:gd name="T1" fmla="*/ 0 h 20"/>
                <a:gd name="T2" fmla="*/ 2 w 20"/>
                <a:gd name="T3" fmla="*/ 0 h 20"/>
                <a:gd name="T4" fmla="*/ 0 w 20"/>
                <a:gd name="T5" fmla="*/ 9 h 20"/>
                <a:gd name="T6" fmla="*/ 4 w 20"/>
                <a:gd name="T7" fmla="*/ 14 h 20"/>
                <a:gd name="T8" fmla="*/ 9 w 20"/>
                <a:gd name="T9" fmla="*/ 14 h 20"/>
                <a:gd name="T10" fmla="*/ 12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12" y="0"/>
                  </a:moveTo>
                  <a:lnTo>
                    <a:pt x="2" y="0"/>
                  </a:lnTo>
                  <a:lnTo>
                    <a:pt x="0" y="9"/>
                  </a:lnTo>
                  <a:lnTo>
                    <a:pt x="4" y="14"/>
                  </a:lnTo>
                  <a:lnTo>
                    <a:pt x="9" y="14"/>
                  </a:lnTo>
                  <a:lnTo>
                    <a:pt x="12"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642" name="Freeform 641"/>
            <p:cNvSpPr>
              <a:spLocks/>
            </p:cNvSpPr>
            <p:nvPr/>
          </p:nvSpPr>
          <p:spPr bwMode="auto">
            <a:xfrm>
              <a:off x="6302" y="1342"/>
              <a:ext cx="38" cy="20"/>
            </a:xfrm>
            <a:custGeom>
              <a:avLst/>
              <a:gdLst>
                <a:gd name="T0" fmla="*/ 38 w 38"/>
                <a:gd name="T1" fmla="*/ 0 h 20"/>
                <a:gd name="T2" fmla="*/ 2 w 38"/>
                <a:gd name="T3" fmla="*/ 4 h 20"/>
                <a:gd name="T4" fmla="*/ 0 w 38"/>
                <a:gd name="T5" fmla="*/ 14 h 20"/>
                <a:gd name="T6" fmla="*/ 2 w 38"/>
                <a:gd name="T7" fmla="*/ 14 h 20"/>
                <a:gd name="T8" fmla="*/ 38 w 38"/>
                <a:gd name="T9" fmla="*/ 9 h 20"/>
                <a:gd name="T10" fmla="*/ 38 w 38"/>
                <a:gd name="T11" fmla="*/ 0 h 20"/>
              </a:gdLst>
              <a:ahLst/>
              <a:cxnLst>
                <a:cxn ang="0">
                  <a:pos x="T0" y="T1"/>
                </a:cxn>
                <a:cxn ang="0">
                  <a:pos x="T2" y="T3"/>
                </a:cxn>
                <a:cxn ang="0">
                  <a:pos x="T4" y="T5"/>
                </a:cxn>
                <a:cxn ang="0">
                  <a:pos x="T6" y="T7"/>
                </a:cxn>
                <a:cxn ang="0">
                  <a:pos x="T8" y="T9"/>
                </a:cxn>
                <a:cxn ang="0">
                  <a:pos x="T10" y="T11"/>
                </a:cxn>
              </a:cxnLst>
              <a:rect l="0" t="0" r="r" b="b"/>
              <a:pathLst>
                <a:path w="38" h="20">
                  <a:moveTo>
                    <a:pt x="38" y="0"/>
                  </a:moveTo>
                  <a:lnTo>
                    <a:pt x="2" y="4"/>
                  </a:lnTo>
                  <a:lnTo>
                    <a:pt x="0" y="14"/>
                  </a:lnTo>
                  <a:lnTo>
                    <a:pt x="2" y="14"/>
                  </a:lnTo>
                  <a:lnTo>
                    <a:pt x="38" y="9"/>
                  </a:lnTo>
                  <a:lnTo>
                    <a:pt x="38"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643" name="Freeform 642"/>
            <p:cNvSpPr>
              <a:spLocks/>
            </p:cNvSpPr>
            <p:nvPr/>
          </p:nvSpPr>
          <p:spPr bwMode="auto">
            <a:xfrm>
              <a:off x="6290" y="1342"/>
              <a:ext cx="20" cy="20"/>
            </a:xfrm>
            <a:custGeom>
              <a:avLst/>
              <a:gdLst>
                <a:gd name="T0" fmla="*/ 9 w 20"/>
                <a:gd name="T1" fmla="*/ 0 h 20"/>
                <a:gd name="T2" fmla="*/ 2 w 20"/>
                <a:gd name="T3" fmla="*/ 2 h 20"/>
                <a:gd name="T4" fmla="*/ 0 w 20"/>
                <a:gd name="T5" fmla="*/ 7 h 20"/>
                <a:gd name="T6" fmla="*/ 12 w 20"/>
                <a:gd name="T7" fmla="*/ 14 h 20"/>
                <a:gd name="T8" fmla="*/ 16 w 20"/>
                <a:gd name="T9" fmla="*/ 4 h 20"/>
                <a:gd name="T10" fmla="*/ 9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9" y="0"/>
                  </a:moveTo>
                  <a:lnTo>
                    <a:pt x="2" y="2"/>
                  </a:lnTo>
                  <a:lnTo>
                    <a:pt x="0" y="7"/>
                  </a:lnTo>
                  <a:lnTo>
                    <a:pt x="12" y="14"/>
                  </a:lnTo>
                  <a:lnTo>
                    <a:pt x="16" y="4"/>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644" name="Freeform 643"/>
            <p:cNvSpPr>
              <a:spLocks/>
            </p:cNvSpPr>
            <p:nvPr/>
          </p:nvSpPr>
          <p:spPr bwMode="auto">
            <a:xfrm>
              <a:off x="6292" y="1328"/>
              <a:ext cx="20" cy="21"/>
            </a:xfrm>
            <a:custGeom>
              <a:avLst/>
              <a:gdLst>
                <a:gd name="T0" fmla="*/ 14 w 20"/>
                <a:gd name="T1" fmla="*/ 0 h 21"/>
                <a:gd name="T2" fmla="*/ 12 w 20"/>
                <a:gd name="T3" fmla="*/ 0 h 21"/>
                <a:gd name="T4" fmla="*/ 0 w 20"/>
                <a:gd name="T5" fmla="*/ 16 h 21"/>
                <a:gd name="T6" fmla="*/ 9 w 20"/>
                <a:gd name="T7" fmla="*/ 21 h 21"/>
                <a:gd name="T8" fmla="*/ 19 w 20"/>
                <a:gd name="T9" fmla="*/ 7 h 21"/>
                <a:gd name="T10" fmla="*/ 14 w 20"/>
                <a:gd name="T11" fmla="*/ 0 h 21"/>
              </a:gdLst>
              <a:ahLst/>
              <a:cxnLst>
                <a:cxn ang="0">
                  <a:pos x="T0" y="T1"/>
                </a:cxn>
                <a:cxn ang="0">
                  <a:pos x="T2" y="T3"/>
                </a:cxn>
                <a:cxn ang="0">
                  <a:pos x="T4" y="T5"/>
                </a:cxn>
                <a:cxn ang="0">
                  <a:pos x="T6" y="T7"/>
                </a:cxn>
                <a:cxn ang="0">
                  <a:pos x="T8" y="T9"/>
                </a:cxn>
                <a:cxn ang="0">
                  <a:pos x="T10" y="T11"/>
                </a:cxn>
              </a:cxnLst>
              <a:rect l="0" t="0" r="r" b="b"/>
              <a:pathLst>
                <a:path w="20" h="21">
                  <a:moveTo>
                    <a:pt x="14" y="0"/>
                  </a:moveTo>
                  <a:lnTo>
                    <a:pt x="12" y="0"/>
                  </a:lnTo>
                  <a:lnTo>
                    <a:pt x="0" y="16"/>
                  </a:lnTo>
                  <a:lnTo>
                    <a:pt x="9" y="21"/>
                  </a:lnTo>
                  <a:lnTo>
                    <a:pt x="19" y="7"/>
                  </a:lnTo>
                  <a:lnTo>
                    <a:pt x="1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645" name="Freeform 644"/>
            <p:cNvSpPr>
              <a:spLocks/>
            </p:cNvSpPr>
            <p:nvPr/>
          </p:nvSpPr>
          <p:spPr bwMode="auto">
            <a:xfrm>
              <a:off x="6307" y="1323"/>
              <a:ext cx="24" cy="20"/>
            </a:xfrm>
            <a:custGeom>
              <a:avLst/>
              <a:gdLst>
                <a:gd name="T0" fmla="*/ 23 w 24"/>
                <a:gd name="T1" fmla="*/ 0 h 20"/>
                <a:gd name="T2" fmla="*/ 21 w 24"/>
                <a:gd name="T3" fmla="*/ 0 h 20"/>
                <a:gd name="T4" fmla="*/ 0 w 24"/>
                <a:gd name="T5" fmla="*/ 4 h 20"/>
                <a:gd name="T6" fmla="*/ 0 w 24"/>
                <a:gd name="T7" fmla="*/ 14 h 20"/>
                <a:gd name="T8" fmla="*/ 21 w 24"/>
                <a:gd name="T9" fmla="*/ 9 h 20"/>
                <a:gd name="T10" fmla="*/ 23 w 24"/>
                <a:gd name="T11" fmla="*/ 0 h 20"/>
              </a:gdLst>
              <a:ahLst/>
              <a:cxnLst>
                <a:cxn ang="0">
                  <a:pos x="T0" y="T1"/>
                </a:cxn>
                <a:cxn ang="0">
                  <a:pos x="T2" y="T3"/>
                </a:cxn>
                <a:cxn ang="0">
                  <a:pos x="T4" y="T5"/>
                </a:cxn>
                <a:cxn ang="0">
                  <a:pos x="T6" y="T7"/>
                </a:cxn>
                <a:cxn ang="0">
                  <a:pos x="T8" y="T9"/>
                </a:cxn>
                <a:cxn ang="0">
                  <a:pos x="T10" y="T11"/>
                </a:cxn>
              </a:cxnLst>
              <a:rect l="0" t="0" r="r" b="b"/>
              <a:pathLst>
                <a:path w="24" h="20">
                  <a:moveTo>
                    <a:pt x="23" y="0"/>
                  </a:moveTo>
                  <a:lnTo>
                    <a:pt x="21" y="0"/>
                  </a:lnTo>
                  <a:lnTo>
                    <a:pt x="0" y="4"/>
                  </a:lnTo>
                  <a:lnTo>
                    <a:pt x="0" y="14"/>
                  </a:lnTo>
                  <a:lnTo>
                    <a:pt x="21" y="9"/>
                  </a:lnTo>
                  <a:lnTo>
                    <a:pt x="23"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646" name="Freeform 645"/>
            <p:cNvSpPr>
              <a:spLocks/>
            </p:cNvSpPr>
            <p:nvPr/>
          </p:nvSpPr>
          <p:spPr bwMode="auto">
            <a:xfrm>
              <a:off x="6326" y="1323"/>
              <a:ext cx="22" cy="20"/>
            </a:xfrm>
            <a:custGeom>
              <a:avLst/>
              <a:gdLst>
                <a:gd name="T0" fmla="*/ 4 w 22"/>
                <a:gd name="T1" fmla="*/ 0 h 20"/>
                <a:gd name="T2" fmla="*/ 0 w 22"/>
                <a:gd name="T3" fmla="*/ 9 h 20"/>
                <a:gd name="T4" fmla="*/ 14 w 22"/>
                <a:gd name="T5" fmla="*/ 19 h 20"/>
                <a:gd name="T6" fmla="*/ 21 w 22"/>
                <a:gd name="T7" fmla="*/ 14 h 20"/>
                <a:gd name="T8" fmla="*/ 21 w 22"/>
                <a:gd name="T9" fmla="*/ 12 h 20"/>
                <a:gd name="T10" fmla="*/ 4 w 22"/>
                <a:gd name="T11" fmla="*/ 0 h 20"/>
              </a:gdLst>
              <a:ahLst/>
              <a:cxnLst>
                <a:cxn ang="0">
                  <a:pos x="T0" y="T1"/>
                </a:cxn>
                <a:cxn ang="0">
                  <a:pos x="T2" y="T3"/>
                </a:cxn>
                <a:cxn ang="0">
                  <a:pos x="T4" y="T5"/>
                </a:cxn>
                <a:cxn ang="0">
                  <a:pos x="T6" y="T7"/>
                </a:cxn>
                <a:cxn ang="0">
                  <a:pos x="T8" y="T9"/>
                </a:cxn>
                <a:cxn ang="0">
                  <a:pos x="T10" y="T11"/>
                </a:cxn>
              </a:cxnLst>
              <a:rect l="0" t="0" r="r" b="b"/>
              <a:pathLst>
                <a:path w="22" h="20">
                  <a:moveTo>
                    <a:pt x="4" y="0"/>
                  </a:moveTo>
                  <a:lnTo>
                    <a:pt x="0" y="9"/>
                  </a:lnTo>
                  <a:lnTo>
                    <a:pt x="14" y="19"/>
                  </a:lnTo>
                  <a:lnTo>
                    <a:pt x="21" y="14"/>
                  </a:lnTo>
                  <a:lnTo>
                    <a:pt x="21" y="12"/>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647" name="Freeform 646"/>
            <p:cNvSpPr>
              <a:spLocks/>
            </p:cNvSpPr>
            <p:nvPr/>
          </p:nvSpPr>
          <p:spPr bwMode="auto">
            <a:xfrm>
              <a:off x="2426" y="1373"/>
              <a:ext cx="69" cy="29"/>
            </a:xfrm>
            <a:custGeom>
              <a:avLst/>
              <a:gdLst>
                <a:gd name="T0" fmla="*/ 48 w 69"/>
                <a:gd name="T1" fmla="*/ 0 h 29"/>
                <a:gd name="T2" fmla="*/ 16 w 69"/>
                <a:gd name="T3" fmla="*/ 4 h 29"/>
                <a:gd name="T4" fmla="*/ 2 w 69"/>
                <a:gd name="T5" fmla="*/ 16 h 29"/>
                <a:gd name="T6" fmla="*/ 0 w 69"/>
                <a:gd name="T7" fmla="*/ 26 h 29"/>
                <a:gd name="T8" fmla="*/ 9 w 69"/>
                <a:gd name="T9" fmla="*/ 28 h 29"/>
                <a:gd name="T10" fmla="*/ 62 w 69"/>
                <a:gd name="T11" fmla="*/ 28 h 29"/>
                <a:gd name="T12" fmla="*/ 69 w 69"/>
                <a:gd name="T13" fmla="*/ 21 h 29"/>
                <a:gd name="T14" fmla="*/ 69 w 69"/>
                <a:gd name="T15" fmla="*/ 11 h 29"/>
                <a:gd name="T16" fmla="*/ 60 w 69"/>
                <a:gd name="T17" fmla="*/ 4 h 29"/>
                <a:gd name="T18" fmla="*/ 48 w 69"/>
                <a:gd name="T19"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9" h="29">
                  <a:moveTo>
                    <a:pt x="48" y="0"/>
                  </a:moveTo>
                  <a:lnTo>
                    <a:pt x="16" y="4"/>
                  </a:lnTo>
                  <a:lnTo>
                    <a:pt x="2" y="16"/>
                  </a:lnTo>
                  <a:lnTo>
                    <a:pt x="0" y="26"/>
                  </a:lnTo>
                  <a:lnTo>
                    <a:pt x="9" y="28"/>
                  </a:lnTo>
                  <a:lnTo>
                    <a:pt x="62" y="28"/>
                  </a:lnTo>
                  <a:lnTo>
                    <a:pt x="69" y="21"/>
                  </a:lnTo>
                  <a:lnTo>
                    <a:pt x="69" y="11"/>
                  </a:lnTo>
                  <a:lnTo>
                    <a:pt x="60" y="4"/>
                  </a:lnTo>
                  <a:lnTo>
                    <a:pt x="48" y="0"/>
                  </a:lnTo>
                </a:path>
              </a:pathLst>
            </a:custGeom>
            <a:solidFill>
              <a:srgbClr val="545454"/>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648" name="Freeform 647"/>
            <p:cNvSpPr>
              <a:spLocks/>
            </p:cNvSpPr>
            <p:nvPr/>
          </p:nvSpPr>
          <p:spPr bwMode="auto">
            <a:xfrm>
              <a:off x="2491" y="1385"/>
              <a:ext cx="20" cy="20"/>
            </a:xfrm>
            <a:custGeom>
              <a:avLst/>
              <a:gdLst>
                <a:gd name="T0" fmla="*/ 9 w 20"/>
                <a:gd name="T1" fmla="*/ 0 h 20"/>
                <a:gd name="T2" fmla="*/ 0 w 20"/>
                <a:gd name="T3" fmla="*/ 0 h 20"/>
                <a:gd name="T4" fmla="*/ 0 w 20"/>
                <a:gd name="T5" fmla="*/ 9 h 20"/>
                <a:gd name="T6" fmla="*/ 7 w 20"/>
                <a:gd name="T7" fmla="*/ 12 h 20"/>
                <a:gd name="T8" fmla="*/ 9 w 20"/>
                <a:gd name="T9" fmla="*/ 12 h 20"/>
                <a:gd name="T10" fmla="*/ 9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9" y="0"/>
                  </a:moveTo>
                  <a:lnTo>
                    <a:pt x="0" y="0"/>
                  </a:lnTo>
                  <a:lnTo>
                    <a:pt x="0" y="9"/>
                  </a:lnTo>
                  <a:lnTo>
                    <a:pt x="7" y="12"/>
                  </a:lnTo>
                  <a:lnTo>
                    <a:pt x="9" y="12"/>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649" name="Freeform 648"/>
            <p:cNvSpPr>
              <a:spLocks/>
            </p:cNvSpPr>
            <p:nvPr/>
          </p:nvSpPr>
          <p:spPr bwMode="auto">
            <a:xfrm>
              <a:off x="2486" y="1393"/>
              <a:ext cx="20" cy="20"/>
            </a:xfrm>
            <a:custGeom>
              <a:avLst/>
              <a:gdLst>
                <a:gd name="T0" fmla="*/ 7 w 20"/>
                <a:gd name="T1" fmla="*/ 0 h 20"/>
                <a:gd name="T2" fmla="*/ 0 w 20"/>
                <a:gd name="T3" fmla="*/ 7 h 20"/>
                <a:gd name="T4" fmla="*/ 2 w 20"/>
                <a:gd name="T5" fmla="*/ 14 h 20"/>
                <a:gd name="T6" fmla="*/ 4 w 20"/>
                <a:gd name="T7" fmla="*/ 14 h 20"/>
                <a:gd name="T8" fmla="*/ 12 w 20"/>
                <a:gd name="T9" fmla="*/ 4 h 20"/>
                <a:gd name="T10" fmla="*/ 7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7" y="0"/>
                  </a:moveTo>
                  <a:lnTo>
                    <a:pt x="0" y="7"/>
                  </a:lnTo>
                  <a:lnTo>
                    <a:pt x="2" y="14"/>
                  </a:lnTo>
                  <a:lnTo>
                    <a:pt x="4" y="14"/>
                  </a:lnTo>
                  <a:lnTo>
                    <a:pt x="12" y="4"/>
                  </a:lnTo>
                  <a:lnTo>
                    <a:pt x="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650" name="Freeform 649"/>
            <p:cNvSpPr>
              <a:spLocks/>
            </p:cNvSpPr>
            <p:nvPr/>
          </p:nvSpPr>
          <p:spPr bwMode="auto">
            <a:xfrm>
              <a:off x="2436" y="1397"/>
              <a:ext cx="52" cy="20"/>
            </a:xfrm>
            <a:custGeom>
              <a:avLst/>
              <a:gdLst>
                <a:gd name="T0" fmla="*/ 0 w 52"/>
                <a:gd name="T1" fmla="*/ 4 h 20"/>
                <a:gd name="T2" fmla="*/ 52 w 52"/>
                <a:gd name="T3" fmla="*/ 4 h 20"/>
              </a:gdLst>
              <a:ahLst/>
              <a:cxnLst>
                <a:cxn ang="0">
                  <a:pos x="T0" y="T1"/>
                </a:cxn>
                <a:cxn ang="0">
                  <a:pos x="T2" y="T3"/>
                </a:cxn>
              </a:cxnLst>
              <a:rect l="0" t="0" r="r" b="b"/>
              <a:pathLst>
                <a:path w="52" h="20">
                  <a:moveTo>
                    <a:pt x="0" y="4"/>
                  </a:moveTo>
                  <a:lnTo>
                    <a:pt x="52" y="4"/>
                  </a:lnTo>
                </a:path>
              </a:pathLst>
            </a:custGeom>
            <a:noFill/>
            <a:ln w="7366">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AU"/>
            </a:p>
          </p:txBody>
        </p:sp>
        <p:sp>
          <p:nvSpPr>
            <p:cNvPr id="651" name="Freeform 650"/>
            <p:cNvSpPr>
              <a:spLocks/>
            </p:cNvSpPr>
            <p:nvPr/>
          </p:nvSpPr>
          <p:spPr bwMode="auto">
            <a:xfrm>
              <a:off x="2421" y="1395"/>
              <a:ext cx="20" cy="20"/>
            </a:xfrm>
            <a:custGeom>
              <a:avLst/>
              <a:gdLst>
                <a:gd name="T0" fmla="*/ 4 w 20"/>
                <a:gd name="T1" fmla="*/ 0 h 20"/>
                <a:gd name="T2" fmla="*/ 0 w 20"/>
                <a:gd name="T3" fmla="*/ 4 h 20"/>
                <a:gd name="T4" fmla="*/ 0 w 20"/>
                <a:gd name="T5" fmla="*/ 7 h 20"/>
                <a:gd name="T6" fmla="*/ 14 w 20"/>
                <a:gd name="T7" fmla="*/ 12 h 20"/>
                <a:gd name="T8" fmla="*/ 14 w 20"/>
                <a:gd name="T9" fmla="*/ 2 h 20"/>
                <a:gd name="T10" fmla="*/ 4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4" y="0"/>
                  </a:moveTo>
                  <a:lnTo>
                    <a:pt x="0" y="4"/>
                  </a:lnTo>
                  <a:lnTo>
                    <a:pt x="0" y="7"/>
                  </a:lnTo>
                  <a:lnTo>
                    <a:pt x="14" y="12"/>
                  </a:lnTo>
                  <a:lnTo>
                    <a:pt x="14" y="2"/>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652" name="Freeform 651"/>
            <p:cNvSpPr>
              <a:spLocks/>
            </p:cNvSpPr>
            <p:nvPr/>
          </p:nvSpPr>
          <p:spPr bwMode="auto">
            <a:xfrm>
              <a:off x="2421" y="1385"/>
              <a:ext cx="20" cy="20"/>
            </a:xfrm>
            <a:custGeom>
              <a:avLst/>
              <a:gdLst>
                <a:gd name="T0" fmla="*/ 4 w 20"/>
                <a:gd name="T1" fmla="*/ 0 h 20"/>
                <a:gd name="T2" fmla="*/ 2 w 20"/>
                <a:gd name="T3" fmla="*/ 2 h 20"/>
                <a:gd name="T4" fmla="*/ 0 w 20"/>
                <a:gd name="T5" fmla="*/ 14 h 20"/>
                <a:gd name="T6" fmla="*/ 9 w 20"/>
                <a:gd name="T7" fmla="*/ 14 h 20"/>
                <a:gd name="T8" fmla="*/ 12 w 20"/>
                <a:gd name="T9" fmla="*/ 4 h 20"/>
                <a:gd name="T10" fmla="*/ 4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4" y="0"/>
                  </a:moveTo>
                  <a:lnTo>
                    <a:pt x="2" y="2"/>
                  </a:lnTo>
                  <a:lnTo>
                    <a:pt x="0" y="14"/>
                  </a:lnTo>
                  <a:lnTo>
                    <a:pt x="9" y="14"/>
                  </a:lnTo>
                  <a:lnTo>
                    <a:pt x="12" y="4"/>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653" name="Freeform 652"/>
            <p:cNvSpPr>
              <a:spLocks/>
            </p:cNvSpPr>
            <p:nvPr/>
          </p:nvSpPr>
          <p:spPr bwMode="auto">
            <a:xfrm>
              <a:off x="2426" y="1373"/>
              <a:ext cx="20" cy="22"/>
            </a:xfrm>
            <a:custGeom>
              <a:avLst/>
              <a:gdLst>
                <a:gd name="T0" fmla="*/ 16 w 20"/>
                <a:gd name="T1" fmla="*/ 0 h 22"/>
                <a:gd name="T2" fmla="*/ 14 w 20"/>
                <a:gd name="T3" fmla="*/ 0 h 22"/>
                <a:gd name="T4" fmla="*/ 0 w 20"/>
                <a:gd name="T5" fmla="*/ 11 h 22"/>
                <a:gd name="T6" fmla="*/ 4 w 20"/>
                <a:gd name="T7" fmla="*/ 21 h 22"/>
                <a:gd name="T8" fmla="*/ 19 w 20"/>
                <a:gd name="T9" fmla="*/ 9 h 22"/>
                <a:gd name="T10" fmla="*/ 16 w 20"/>
                <a:gd name="T11" fmla="*/ 0 h 22"/>
              </a:gdLst>
              <a:ahLst/>
              <a:cxnLst>
                <a:cxn ang="0">
                  <a:pos x="T0" y="T1"/>
                </a:cxn>
                <a:cxn ang="0">
                  <a:pos x="T2" y="T3"/>
                </a:cxn>
                <a:cxn ang="0">
                  <a:pos x="T4" y="T5"/>
                </a:cxn>
                <a:cxn ang="0">
                  <a:pos x="T6" y="T7"/>
                </a:cxn>
                <a:cxn ang="0">
                  <a:pos x="T8" y="T9"/>
                </a:cxn>
                <a:cxn ang="0">
                  <a:pos x="T10" y="T11"/>
                </a:cxn>
              </a:cxnLst>
              <a:rect l="0" t="0" r="r" b="b"/>
              <a:pathLst>
                <a:path w="20" h="22">
                  <a:moveTo>
                    <a:pt x="16" y="0"/>
                  </a:moveTo>
                  <a:lnTo>
                    <a:pt x="14" y="0"/>
                  </a:lnTo>
                  <a:lnTo>
                    <a:pt x="0" y="11"/>
                  </a:lnTo>
                  <a:lnTo>
                    <a:pt x="4" y="21"/>
                  </a:lnTo>
                  <a:lnTo>
                    <a:pt x="19" y="9"/>
                  </a:lnTo>
                  <a:lnTo>
                    <a:pt x="16"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654" name="Freeform 653"/>
            <p:cNvSpPr>
              <a:spLocks/>
            </p:cNvSpPr>
            <p:nvPr/>
          </p:nvSpPr>
          <p:spPr bwMode="auto">
            <a:xfrm>
              <a:off x="2443" y="1368"/>
              <a:ext cx="33" cy="20"/>
            </a:xfrm>
            <a:custGeom>
              <a:avLst/>
              <a:gdLst>
                <a:gd name="T0" fmla="*/ 33 w 33"/>
                <a:gd name="T1" fmla="*/ 0 h 20"/>
                <a:gd name="T2" fmla="*/ 31 w 33"/>
                <a:gd name="T3" fmla="*/ 0 h 20"/>
                <a:gd name="T4" fmla="*/ 0 w 33"/>
                <a:gd name="T5" fmla="*/ 4 h 20"/>
                <a:gd name="T6" fmla="*/ 0 w 33"/>
                <a:gd name="T7" fmla="*/ 14 h 20"/>
                <a:gd name="T8" fmla="*/ 31 w 33"/>
                <a:gd name="T9" fmla="*/ 9 h 20"/>
                <a:gd name="T10" fmla="*/ 33 w 33"/>
                <a:gd name="T11" fmla="*/ 0 h 20"/>
              </a:gdLst>
              <a:ahLst/>
              <a:cxnLst>
                <a:cxn ang="0">
                  <a:pos x="T0" y="T1"/>
                </a:cxn>
                <a:cxn ang="0">
                  <a:pos x="T2" y="T3"/>
                </a:cxn>
                <a:cxn ang="0">
                  <a:pos x="T4" y="T5"/>
                </a:cxn>
                <a:cxn ang="0">
                  <a:pos x="T6" y="T7"/>
                </a:cxn>
                <a:cxn ang="0">
                  <a:pos x="T8" y="T9"/>
                </a:cxn>
                <a:cxn ang="0">
                  <a:pos x="T10" y="T11"/>
                </a:cxn>
              </a:cxnLst>
              <a:rect l="0" t="0" r="r" b="b"/>
              <a:pathLst>
                <a:path w="33" h="20">
                  <a:moveTo>
                    <a:pt x="33" y="0"/>
                  </a:moveTo>
                  <a:lnTo>
                    <a:pt x="31" y="0"/>
                  </a:lnTo>
                  <a:lnTo>
                    <a:pt x="0" y="4"/>
                  </a:lnTo>
                  <a:lnTo>
                    <a:pt x="0" y="14"/>
                  </a:lnTo>
                  <a:lnTo>
                    <a:pt x="31" y="9"/>
                  </a:lnTo>
                  <a:lnTo>
                    <a:pt x="33"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655" name="Freeform 654"/>
            <p:cNvSpPr>
              <a:spLocks/>
            </p:cNvSpPr>
            <p:nvPr/>
          </p:nvSpPr>
          <p:spPr bwMode="auto">
            <a:xfrm>
              <a:off x="2471" y="1368"/>
              <a:ext cx="20" cy="20"/>
            </a:xfrm>
            <a:custGeom>
              <a:avLst/>
              <a:gdLst>
                <a:gd name="T0" fmla="*/ 4 w 20"/>
                <a:gd name="T1" fmla="*/ 0 h 20"/>
                <a:gd name="T2" fmla="*/ 0 w 20"/>
                <a:gd name="T3" fmla="*/ 9 h 20"/>
                <a:gd name="T4" fmla="*/ 11 w 20"/>
                <a:gd name="T5" fmla="*/ 14 h 20"/>
                <a:gd name="T6" fmla="*/ 16 w 20"/>
                <a:gd name="T7" fmla="*/ 4 h 20"/>
                <a:gd name="T8" fmla="*/ 4 w 20"/>
                <a:gd name="T9" fmla="*/ 0 h 20"/>
              </a:gdLst>
              <a:ahLst/>
              <a:cxnLst>
                <a:cxn ang="0">
                  <a:pos x="T0" y="T1"/>
                </a:cxn>
                <a:cxn ang="0">
                  <a:pos x="T2" y="T3"/>
                </a:cxn>
                <a:cxn ang="0">
                  <a:pos x="T4" y="T5"/>
                </a:cxn>
                <a:cxn ang="0">
                  <a:pos x="T6" y="T7"/>
                </a:cxn>
                <a:cxn ang="0">
                  <a:pos x="T8" y="T9"/>
                </a:cxn>
              </a:cxnLst>
              <a:rect l="0" t="0" r="r" b="b"/>
              <a:pathLst>
                <a:path w="20" h="20">
                  <a:moveTo>
                    <a:pt x="4" y="0"/>
                  </a:moveTo>
                  <a:lnTo>
                    <a:pt x="0" y="9"/>
                  </a:lnTo>
                  <a:lnTo>
                    <a:pt x="11" y="14"/>
                  </a:lnTo>
                  <a:lnTo>
                    <a:pt x="16" y="4"/>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656" name="Freeform 655"/>
            <p:cNvSpPr>
              <a:spLocks/>
            </p:cNvSpPr>
            <p:nvPr/>
          </p:nvSpPr>
          <p:spPr bwMode="auto">
            <a:xfrm>
              <a:off x="2483" y="1373"/>
              <a:ext cx="20" cy="20"/>
            </a:xfrm>
            <a:custGeom>
              <a:avLst/>
              <a:gdLst>
                <a:gd name="T0" fmla="*/ 4 w 20"/>
                <a:gd name="T1" fmla="*/ 0 h 20"/>
                <a:gd name="T2" fmla="*/ 0 w 20"/>
                <a:gd name="T3" fmla="*/ 9 h 20"/>
                <a:gd name="T4" fmla="*/ 9 w 20"/>
                <a:gd name="T5" fmla="*/ 16 h 20"/>
                <a:gd name="T6" fmla="*/ 16 w 20"/>
                <a:gd name="T7" fmla="*/ 11 h 20"/>
                <a:gd name="T8" fmla="*/ 16 w 20"/>
                <a:gd name="T9" fmla="*/ 9 h 20"/>
                <a:gd name="T10" fmla="*/ 4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4" y="0"/>
                  </a:moveTo>
                  <a:lnTo>
                    <a:pt x="0" y="9"/>
                  </a:lnTo>
                  <a:lnTo>
                    <a:pt x="9" y="16"/>
                  </a:lnTo>
                  <a:lnTo>
                    <a:pt x="16" y="11"/>
                  </a:lnTo>
                  <a:lnTo>
                    <a:pt x="16" y="9"/>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657" name="Freeform 656"/>
            <p:cNvSpPr>
              <a:spLocks/>
            </p:cNvSpPr>
            <p:nvPr/>
          </p:nvSpPr>
          <p:spPr bwMode="auto">
            <a:xfrm>
              <a:off x="4226" y="1373"/>
              <a:ext cx="70" cy="29"/>
            </a:xfrm>
            <a:custGeom>
              <a:avLst/>
              <a:gdLst>
                <a:gd name="T0" fmla="*/ 48 w 70"/>
                <a:gd name="T1" fmla="*/ 0 h 29"/>
                <a:gd name="T2" fmla="*/ 16 w 70"/>
                <a:gd name="T3" fmla="*/ 4 h 29"/>
                <a:gd name="T4" fmla="*/ 2 w 70"/>
                <a:gd name="T5" fmla="*/ 16 h 29"/>
                <a:gd name="T6" fmla="*/ 0 w 70"/>
                <a:gd name="T7" fmla="*/ 26 h 29"/>
                <a:gd name="T8" fmla="*/ 9 w 70"/>
                <a:gd name="T9" fmla="*/ 28 h 29"/>
                <a:gd name="T10" fmla="*/ 62 w 70"/>
                <a:gd name="T11" fmla="*/ 28 h 29"/>
                <a:gd name="T12" fmla="*/ 69 w 70"/>
                <a:gd name="T13" fmla="*/ 21 h 29"/>
                <a:gd name="T14" fmla="*/ 69 w 70"/>
                <a:gd name="T15" fmla="*/ 11 h 29"/>
                <a:gd name="T16" fmla="*/ 60 w 70"/>
                <a:gd name="T17" fmla="*/ 4 h 29"/>
                <a:gd name="T18" fmla="*/ 48 w 70"/>
                <a:gd name="T19"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29">
                  <a:moveTo>
                    <a:pt x="48" y="0"/>
                  </a:moveTo>
                  <a:lnTo>
                    <a:pt x="16" y="4"/>
                  </a:lnTo>
                  <a:lnTo>
                    <a:pt x="2" y="16"/>
                  </a:lnTo>
                  <a:lnTo>
                    <a:pt x="0" y="26"/>
                  </a:lnTo>
                  <a:lnTo>
                    <a:pt x="9" y="28"/>
                  </a:lnTo>
                  <a:lnTo>
                    <a:pt x="62" y="28"/>
                  </a:lnTo>
                  <a:lnTo>
                    <a:pt x="69" y="21"/>
                  </a:lnTo>
                  <a:lnTo>
                    <a:pt x="69" y="11"/>
                  </a:lnTo>
                  <a:lnTo>
                    <a:pt x="60" y="4"/>
                  </a:lnTo>
                  <a:lnTo>
                    <a:pt x="48" y="0"/>
                  </a:lnTo>
                </a:path>
              </a:pathLst>
            </a:custGeom>
            <a:solidFill>
              <a:srgbClr val="545454"/>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658" name="Freeform 657"/>
            <p:cNvSpPr>
              <a:spLocks/>
            </p:cNvSpPr>
            <p:nvPr/>
          </p:nvSpPr>
          <p:spPr bwMode="auto">
            <a:xfrm>
              <a:off x="4291" y="1385"/>
              <a:ext cx="20" cy="20"/>
            </a:xfrm>
            <a:custGeom>
              <a:avLst/>
              <a:gdLst>
                <a:gd name="T0" fmla="*/ 9 w 20"/>
                <a:gd name="T1" fmla="*/ 0 h 20"/>
                <a:gd name="T2" fmla="*/ 0 w 20"/>
                <a:gd name="T3" fmla="*/ 0 h 20"/>
                <a:gd name="T4" fmla="*/ 0 w 20"/>
                <a:gd name="T5" fmla="*/ 9 h 20"/>
                <a:gd name="T6" fmla="*/ 7 w 20"/>
                <a:gd name="T7" fmla="*/ 12 h 20"/>
                <a:gd name="T8" fmla="*/ 9 w 20"/>
                <a:gd name="T9" fmla="*/ 12 h 20"/>
                <a:gd name="T10" fmla="*/ 9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9" y="0"/>
                  </a:moveTo>
                  <a:lnTo>
                    <a:pt x="0" y="0"/>
                  </a:lnTo>
                  <a:lnTo>
                    <a:pt x="0" y="9"/>
                  </a:lnTo>
                  <a:lnTo>
                    <a:pt x="7" y="12"/>
                  </a:lnTo>
                  <a:lnTo>
                    <a:pt x="9" y="12"/>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659" name="Freeform 658"/>
            <p:cNvSpPr>
              <a:spLocks/>
            </p:cNvSpPr>
            <p:nvPr/>
          </p:nvSpPr>
          <p:spPr bwMode="auto">
            <a:xfrm>
              <a:off x="4286" y="1393"/>
              <a:ext cx="20" cy="20"/>
            </a:xfrm>
            <a:custGeom>
              <a:avLst/>
              <a:gdLst>
                <a:gd name="T0" fmla="*/ 7 w 20"/>
                <a:gd name="T1" fmla="*/ 0 h 20"/>
                <a:gd name="T2" fmla="*/ 0 w 20"/>
                <a:gd name="T3" fmla="*/ 7 h 20"/>
                <a:gd name="T4" fmla="*/ 2 w 20"/>
                <a:gd name="T5" fmla="*/ 14 h 20"/>
                <a:gd name="T6" fmla="*/ 4 w 20"/>
                <a:gd name="T7" fmla="*/ 14 h 20"/>
                <a:gd name="T8" fmla="*/ 12 w 20"/>
                <a:gd name="T9" fmla="*/ 4 h 20"/>
                <a:gd name="T10" fmla="*/ 7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7" y="0"/>
                  </a:moveTo>
                  <a:lnTo>
                    <a:pt x="0" y="7"/>
                  </a:lnTo>
                  <a:lnTo>
                    <a:pt x="2" y="14"/>
                  </a:lnTo>
                  <a:lnTo>
                    <a:pt x="4" y="14"/>
                  </a:lnTo>
                  <a:lnTo>
                    <a:pt x="12" y="4"/>
                  </a:lnTo>
                  <a:lnTo>
                    <a:pt x="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660" name="Freeform 659"/>
            <p:cNvSpPr>
              <a:spLocks/>
            </p:cNvSpPr>
            <p:nvPr/>
          </p:nvSpPr>
          <p:spPr bwMode="auto">
            <a:xfrm>
              <a:off x="4236" y="1397"/>
              <a:ext cx="52" cy="20"/>
            </a:xfrm>
            <a:custGeom>
              <a:avLst/>
              <a:gdLst>
                <a:gd name="T0" fmla="*/ 0 w 52"/>
                <a:gd name="T1" fmla="*/ 4 h 20"/>
                <a:gd name="T2" fmla="*/ 52 w 52"/>
                <a:gd name="T3" fmla="*/ 4 h 20"/>
              </a:gdLst>
              <a:ahLst/>
              <a:cxnLst>
                <a:cxn ang="0">
                  <a:pos x="T0" y="T1"/>
                </a:cxn>
                <a:cxn ang="0">
                  <a:pos x="T2" y="T3"/>
                </a:cxn>
              </a:cxnLst>
              <a:rect l="0" t="0" r="r" b="b"/>
              <a:pathLst>
                <a:path w="52" h="20">
                  <a:moveTo>
                    <a:pt x="0" y="4"/>
                  </a:moveTo>
                  <a:lnTo>
                    <a:pt x="52" y="4"/>
                  </a:lnTo>
                </a:path>
              </a:pathLst>
            </a:custGeom>
            <a:noFill/>
            <a:ln w="7366">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AU"/>
            </a:p>
          </p:txBody>
        </p:sp>
        <p:sp>
          <p:nvSpPr>
            <p:cNvPr id="661" name="Freeform 660"/>
            <p:cNvSpPr>
              <a:spLocks/>
            </p:cNvSpPr>
            <p:nvPr/>
          </p:nvSpPr>
          <p:spPr bwMode="auto">
            <a:xfrm>
              <a:off x="4221" y="1395"/>
              <a:ext cx="20" cy="20"/>
            </a:xfrm>
            <a:custGeom>
              <a:avLst/>
              <a:gdLst>
                <a:gd name="T0" fmla="*/ 4 w 20"/>
                <a:gd name="T1" fmla="*/ 0 h 20"/>
                <a:gd name="T2" fmla="*/ 0 w 20"/>
                <a:gd name="T3" fmla="*/ 4 h 20"/>
                <a:gd name="T4" fmla="*/ 0 w 20"/>
                <a:gd name="T5" fmla="*/ 7 h 20"/>
                <a:gd name="T6" fmla="*/ 14 w 20"/>
                <a:gd name="T7" fmla="*/ 12 h 20"/>
                <a:gd name="T8" fmla="*/ 14 w 20"/>
                <a:gd name="T9" fmla="*/ 2 h 20"/>
                <a:gd name="T10" fmla="*/ 4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4" y="0"/>
                  </a:moveTo>
                  <a:lnTo>
                    <a:pt x="0" y="4"/>
                  </a:lnTo>
                  <a:lnTo>
                    <a:pt x="0" y="7"/>
                  </a:lnTo>
                  <a:lnTo>
                    <a:pt x="14" y="12"/>
                  </a:lnTo>
                  <a:lnTo>
                    <a:pt x="14" y="2"/>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662" name="Freeform 661"/>
            <p:cNvSpPr>
              <a:spLocks/>
            </p:cNvSpPr>
            <p:nvPr/>
          </p:nvSpPr>
          <p:spPr bwMode="auto">
            <a:xfrm>
              <a:off x="4221" y="1385"/>
              <a:ext cx="20" cy="20"/>
            </a:xfrm>
            <a:custGeom>
              <a:avLst/>
              <a:gdLst>
                <a:gd name="T0" fmla="*/ 4 w 20"/>
                <a:gd name="T1" fmla="*/ 0 h 20"/>
                <a:gd name="T2" fmla="*/ 2 w 20"/>
                <a:gd name="T3" fmla="*/ 2 h 20"/>
                <a:gd name="T4" fmla="*/ 0 w 20"/>
                <a:gd name="T5" fmla="*/ 14 h 20"/>
                <a:gd name="T6" fmla="*/ 9 w 20"/>
                <a:gd name="T7" fmla="*/ 14 h 20"/>
                <a:gd name="T8" fmla="*/ 12 w 20"/>
                <a:gd name="T9" fmla="*/ 4 h 20"/>
                <a:gd name="T10" fmla="*/ 4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4" y="0"/>
                  </a:moveTo>
                  <a:lnTo>
                    <a:pt x="2" y="2"/>
                  </a:lnTo>
                  <a:lnTo>
                    <a:pt x="0" y="14"/>
                  </a:lnTo>
                  <a:lnTo>
                    <a:pt x="9" y="14"/>
                  </a:lnTo>
                  <a:lnTo>
                    <a:pt x="12" y="4"/>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663" name="Freeform 662"/>
            <p:cNvSpPr>
              <a:spLocks/>
            </p:cNvSpPr>
            <p:nvPr/>
          </p:nvSpPr>
          <p:spPr bwMode="auto">
            <a:xfrm>
              <a:off x="4226" y="1373"/>
              <a:ext cx="20" cy="22"/>
            </a:xfrm>
            <a:custGeom>
              <a:avLst/>
              <a:gdLst>
                <a:gd name="T0" fmla="*/ 16 w 20"/>
                <a:gd name="T1" fmla="*/ 0 h 22"/>
                <a:gd name="T2" fmla="*/ 14 w 20"/>
                <a:gd name="T3" fmla="*/ 0 h 22"/>
                <a:gd name="T4" fmla="*/ 0 w 20"/>
                <a:gd name="T5" fmla="*/ 11 h 22"/>
                <a:gd name="T6" fmla="*/ 4 w 20"/>
                <a:gd name="T7" fmla="*/ 21 h 22"/>
                <a:gd name="T8" fmla="*/ 19 w 20"/>
                <a:gd name="T9" fmla="*/ 9 h 22"/>
                <a:gd name="T10" fmla="*/ 16 w 20"/>
                <a:gd name="T11" fmla="*/ 0 h 22"/>
              </a:gdLst>
              <a:ahLst/>
              <a:cxnLst>
                <a:cxn ang="0">
                  <a:pos x="T0" y="T1"/>
                </a:cxn>
                <a:cxn ang="0">
                  <a:pos x="T2" y="T3"/>
                </a:cxn>
                <a:cxn ang="0">
                  <a:pos x="T4" y="T5"/>
                </a:cxn>
                <a:cxn ang="0">
                  <a:pos x="T6" y="T7"/>
                </a:cxn>
                <a:cxn ang="0">
                  <a:pos x="T8" y="T9"/>
                </a:cxn>
                <a:cxn ang="0">
                  <a:pos x="T10" y="T11"/>
                </a:cxn>
              </a:cxnLst>
              <a:rect l="0" t="0" r="r" b="b"/>
              <a:pathLst>
                <a:path w="20" h="22">
                  <a:moveTo>
                    <a:pt x="16" y="0"/>
                  </a:moveTo>
                  <a:lnTo>
                    <a:pt x="14" y="0"/>
                  </a:lnTo>
                  <a:lnTo>
                    <a:pt x="0" y="11"/>
                  </a:lnTo>
                  <a:lnTo>
                    <a:pt x="4" y="21"/>
                  </a:lnTo>
                  <a:lnTo>
                    <a:pt x="19" y="9"/>
                  </a:lnTo>
                  <a:lnTo>
                    <a:pt x="16"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664" name="Freeform 663"/>
            <p:cNvSpPr>
              <a:spLocks/>
            </p:cNvSpPr>
            <p:nvPr/>
          </p:nvSpPr>
          <p:spPr bwMode="auto">
            <a:xfrm>
              <a:off x="4243" y="1368"/>
              <a:ext cx="33" cy="20"/>
            </a:xfrm>
            <a:custGeom>
              <a:avLst/>
              <a:gdLst>
                <a:gd name="T0" fmla="*/ 33 w 33"/>
                <a:gd name="T1" fmla="*/ 0 h 20"/>
                <a:gd name="T2" fmla="*/ 31 w 33"/>
                <a:gd name="T3" fmla="*/ 0 h 20"/>
                <a:gd name="T4" fmla="*/ 0 w 33"/>
                <a:gd name="T5" fmla="*/ 4 h 20"/>
                <a:gd name="T6" fmla="*/ 0 w 33"/>
                <a:gd name="T7" fmla="*/ 14 h 20"/>
                <a:gd name="T8" fmla="*/ 31 w 33"/>
                <a:gd name="T9" fmla="*/ 9 h 20"/>
                <a:gd name="T10" fmla="*/ 33 w 33"/>
                <a:gd name="T11" fmla="*/ 0 h 20"/>
              </a:gdLst>
              <a:ahLst/>
              <a:cxnLst>
                <a:cxn ang="0">
                  <a:pos x="T0" y="T1"/>
                </a:cxn>
                <a:cxn ang="0">
                  <a:pos x="T2" y="T3"/>
                </a:cxn>
                <a:cxn ang="0">
                  <a:pos x="T4" y="T5"/>
                </a:cxn>
                <a:cxn ang="0">
                  <a:pos x="T6" y="T7"/>
                </a:cxn>
                <a:cxn ang="0">
                  <a:pos x="T8" y="T9"/>
                </a:cxn>
                <a:cxn ang="0">
                  <a:pos x="T10" y="T11"/>
                </a:cxn>
              </a:cxnLst>
              <a:rect l="0" t="0" r="r" b="b"/>
              <a:pathLst>
                <a:path w="33" h="20">
                  <a:moveTo>
                    <a:pt x="33" y="0"/>
                  </a:moveTo>
                  <a:lnTo>
                    <a:pt x="31" y="0"/>
                  </a:lnTo>
                  <a:lnTo>
                    <a:pt x="0" y="4"/>
                  </a:lnTo>
                  <a:lnTo>
                    <a:pt x="0" y="14"/>
                  </a:lnTo>
                  <a:lnTo>
                    <a:pt x="31" y="9"/>
                  </a:lnTo>
                  <a:lnTo>
                    <a:pt x="33"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665" name="Freeform 664"/>
            <p:cNvSpPr>
              <a:spLocks/>
            </p:cNvSpPr>
            <p:nvPr/>
          </p:nvSpPr>
          <p:spPr bwMode="auto">
            <a:xfrm>
              <a:off x="4272" y="1368"/>
              <a:ext cx="20" cy="20"/>
            </a:xfrm>
            <a:custGeom>
              <a:avLst/>
              <a:gdLst>
                <a:gd name="T0" fmla="*/ 4 w 20"/>
                <a:gd name="T1" fmla="*/ 0 h 20"/>
                <a:gd name="T2" fmla="*/ 0 w 20"/>
                <a:gd name="T3" fmla="*/ 9 h 20"/>
                <a:gd name="T4" fmla="*/ 11 w 20"/>
                <a:gd name="T5" fmla="*/ 14 h 20"/>
                <a:gd name="T6" fmla="*/ 16 w 20"/>
                <a:gd name="T7" fmla="*/ 4 h 20"/>
                <a:gd name="T8" fmla="*/ 4 w 20"/>
                <a:gd name="T9" fmla="*/ 0 h 20"/>
              </a:gdLst>
              <a:ahLst/>
              <a:cxnLst>
                <a:cxn ang="0">
                  <a:pos x="T0" y="T1"/>
                </a:cxn>
                <a:cxn ang="0">
                  <a:pos x="T2" y="T3"/>
                </a:cxn>
                <a:cxn ang="0">
                  <a:pos x="T4" y="T5"/>
                </a:cxn>
                <a:cxn ang="0">
                  <a:pos x="T6" y="T7"/>
                </a:cxn>
                <a:cxn ang="0">
                  <a:pos x="T8" y="T9"/>
                </a:cxn>
              </a:cxnLst>
              <a:rect l="0" t="0" r="r" b="b"/>
              <a:pathLst>
                <a:path w="20" h="20">
                  <a:moveTo>
                    <a:pt x="4" y="0"/>
                  </a:moveTo>
                  <a:lnTo>
                    <a:pt x="0" y="9"/>
                  </a:lnTo>
                  <a:lnTo>
                    <a:pt x="11" y="14"/>
                  </a:lnTo>
                  <a:lnTo>
                    <a:pt x="16" y="4"/>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666" name="Freeform 665"/>
            <p:cNvSpPr>
              <a:spLocks/>
            </p:cNvSpPr>
            <p:nvPr/>
          </p:nvSpPr>
          <p:spPr bwMode="auto">
            <a:xfrm>
              <a:off x="4283" y="1373"/>
              <a:ext cx="20" cy="20"/>
            </a:xfrm>
            <a:custGeom>
              <a:avLst/>
              <a:gdLst>
                <a:gd name="T0" fmla="*/ 4 w 20"/>
                <a:gd name="T1" fmla="*/ 0 h 20"/>
                <a:gd name="T2" fmla="*/ 0 w 20"/>
                <a:gd name="T3" fmla="*/ 9 h 20"/>
                <a:gd name="T4" fmla="*/ 9 w 20"/>
                <a:gd name="T5" fmla="*/ 16 h 20"/>
                <a:gd name="T6" fmla="*/ 16 w 20"/>
                <a:gd name="T7" fmla="*/ 11 h 20"/>
                <a:gd name="T8" fmla="*/ 16 w 20"/>
                <a:gd name="T9" fmla="*/ 9 h 20"/>
                <a:gd name="T10" fmla="*/ 4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4" y="0"/>
                  </a:moveTo>
                  <a:lnTo>
                    <a:pt x="0" y="9"/>
                  </a:lnTo>
                  <a:lnTo>
                    <a:pt x="9" y="16"/>
                  </a:lnTo>
                  <a:lnTo>
                    <a:pt x="16" y="11"/>
                  </a:lnTo>
                  <a:lnTo>
                    <a:pt x="16" y="9"/>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667" name="Freeform 666"/>
            <p:cNvSpPr>
              <a:spLocks/>
            </p:cNvSpPr>
            <p:nvPr/>
          </p:nvSpPr>
          <p:spPr bwMode="auto">
            <a:xfrm>
              <a:off x="6012" y="1373"/>
              <a:ext cx="69" cy="29"/>
            </a:xfrm>
            <a:custGeom>
              <a:avLst/>
              <a:gdLst>
                <a:gd name="T0" fmla="*/ 47 w 69"/>
                <a:gd name="T1" fmla="*/ 0 h 29"/>
                <a:gd name="T2" fmla="*/ 16 w 69"/>
                <a:gd name="T3" fmla="*/ 4 h 29"/>
                <a:gd name="T4" fmla="*/ 2 w 69"/>
                <a:gd name="T5" fmla="*/ 16 h 29"/>
                <a:gd name="T6" fmla="*/ 0 w 69"/>
                <a:gd name="T7" fmla="*/ 26 h 29"/>
                <a:gd name="T8" fmla="*/ 9 w 69"/>
                <a:gd name="T9" fmla="*/ 28 h 29"/>
                <a:gd name="T10" fmla="*/ 62 w 69"/>
                <a:gd name="T11" fmla="*/ 28 h 29"/>
                <a:gd name="T12" fmla="*/ 69 w 69"/>
                <a:gd name="T13" fmla="*/ 21 h 29"/>
                <a:gd name="T14" fmla="*/ 69 w 69"/>
                <a:gd name="T15" fmla="*/ 11 h 29"/>
                <a:gd name="T16" fmla="*/ 60 w 69"/>
                <a:gd name="T17" fmla="*/ 4 h 29"/>
                <a:gd name="T18" fmla="*/ 47 w 69"/>
                <a:gd name="T19"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9" h="29">
                  <a:moveTo>
                    <a:pt x="47" y="0"/>
                  </a:moveTo>
                  <a:lnTo>
                    <a:pt x="16" y="4"/>
                  </a:lnTo>
                  <a:lnTo>
                    <a:pt x="2" y="16"/>
                  </a:lnTo>
                  <a:lnTo>
                    <a:pt x="0" y="26"/>
                  </a:lnTo>
                  <a:lnTo>
                    <a:pt x="9" y="28"/>
                  </a:lnTo>
                  <a:lnTo>
                    <a:pt x="62" y="28"/>
                  </a:lnTo>
                  <a:lnTo>
                    <a:pt x="69" y="21"/>
                  </a:lnTo>
                  <a:lnTo>
                    <a:pt x="69" y="11"/>
                  </a:lnTo>
                  <a:lnTo>
                    <a:pt x="60" y="4"/>
                  </a:lnTo>
                  <a:lnTo>
                    <a:pt x="47" y="0"/>
                  </a:lnTo>
                </a:path>
              </a:pathLst>
            </a:custGeom>
            <a:solidFill>
              <a:srgbClr val="545454"/>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668" name="Freeform 667"/>
            <p:cNvSpPr>
              <a:spLocks/>
            </p:cNvSpPr>
            <p:nvPr/>
          </p:nvSpPr>
          <p:spPr bwMode="auto">
            <a:xfrm>
              <a:off x="6076" y="1385"/>
              <a:ext cx="20" cy="20"/>
            </a:xfrm>
            <a:custGeom>
              <a:avLst/>
              <a:gdLst>
                <a:gd name="T0" fmla="*/ 9 w 20"/>
                <a:gd name="T1" fmla="*/ 0 h 20"/>
                <a:gd name="T2" fmla="*/ 0 w 20"/>
                <a:gd name="T3" fmla="*/ 0 h 20"/>
                <a:gd name="T4" fmla="*/ 0 w 20"/>
                <a:gd name="T5" fmla="*/ 9 h 20"/>
                <a:gd name="T6" fmla="*/ 7 w 20"/>
                <a:gd name="T7" fmla="*/ 12 h 20"/>
                <a:gd name="T8" fmla="*/ 9 w 20"/>
                <a:gd name="T9" fmla="*/ 12 h 20"/>
                <a:gd name="T10" fmla="*/ 9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9" y="0"/>
                  </a:moveTo>
                  <a:lnTo>
                    <a:pt x="0" y="0"/>
                  </a:lnTo>
                  <a:lnTo>
                    <a:pt x="0" y="9"/>
                  </a:lnTo>
                  <a:lnTo>
                    <a:pt x="7" y="12"/>
                  </a:lnTo>
                  <a:lnTo>
                    <a:pt x="9" y="12"/>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669" name="Freeform 668"/>
            <p:cNvSpPr>
              <a:spLocks/>
            </p:cNvSpPr>
            <p:nvPr/>
          </p:nvSpPr>
          <p:spPr bwMode="auto">
            <a:xfrm>
              <a:off x="6072" y="1393"/>
              <a:ext cx="20" cy="20"/>
            </a:xfrm>
            <a:custGeom>
              <a:avLst/>
              <a:gdLst>
                <a:gd name="T0" fmla="*/ 7 w 20"/>
                <a:gd name="T1" fmla="*/ 0 h 20"/>
                <a:gd name="T2" fmla="*/ 0 w 20"/>
                <a:gd name="T3" fmla="*/ 7 h 20"/>
                <a:gd name="T4" fmla="*/ 2 w 20"/>
                <a:gd name="T5" fmla="*/ 14 h 20"/>
                <a:gd name="T6" fmla="*/ 4 w 20"/>
                <a:gd name="T7" fmla="*/ 14 h 20"/>
                <a:gd name="T8" fmla="*/ 11 w 20"/>
                <a:gd name="T9" fmla="*/ 4 h 20"/>
                <a:gd name="T10" fmla="*/ 7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7" y="0"/>
                  </a:moveTo>
                  <a:lnTo>
                    <a:pt x="0" y="7"/>
                  </a:lnTo>
                  <a:lnTo>
                    <a:pt x="2" y="14"/>
                  </a:lnTo>
                  <a:lnTo>
                    <a:pt x="4" y="14"/>
                  </a:lnTo>
                  <a:lnTo>
                    <a:pt x="11" y="4"/>
                  </a:lnTo>
                  <a:lnTo>
                    <a:pt x="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670" name="Freeform 669"/>
            <p:cNvSpPr>
              <a:spLocks/>
            </p:cNvSpPr>
            <p:nvPr/>
          </p:nvSpPr>
          <p:spPr bwMode="auto">
            <a:xfrm>
              <a:off x="6021" y="1397"/>
              <a:ext cx="53" cy="20"/>
            </a:xfrm>
            <a:custGeom>
              <a:avLst/>
              <a:gdLst>
                <a:gd name="T0" fmla="*/ 0 w 53"/>
                <a:gd name="T1" fmla="*/ 4 h 20"/>
                <a:gd name="T2" fmla="*/ 52 w 53"/>
                <a:gd name="T3" fmla="*/ 4 h 20"/>
              </a:gdLst>
              <a:ahLst/>
              <a:cxnLst>
                <a:cxn ang="0">
                  <a:pos x="T0" y="T1"/>
                </a:cxn>
                <a:cxn ang="0">
                  <a:pos x="T2" y="T3"/>
                </a:cxn>
              </a:cxnLst>
              <a:rect l="0" t="0" r="r" b="b"/>
              <a:pathLst>
                <a:path w="53" h="20">
                  <a:moveTo>
                    <a:pt x="0" y="4"/>
                  </a:moveTo>
                  <a:lnTo>
                    <a:pt x="52" y="4"/>
                  </a:lnTo>
                </a:path>
              </a:pathLst>
            </a:custGeom>
            <a:noFill/>
            <a:ln w="7366">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AU"/>
            </a:p>
          </p:txBody>
        </p:sp>
        <p:sp>
          <p:nvSpPr>
            <p:cNvPr id="671" name="Freeform 670"/>
            <p:cNvSpPr>
              <a:spLocks/>
            </p:cNvSpPr>
            <p:nvPr/>
          </p:nvSpPr>
          <p:spPr bwMode="auto">
            <a:xfrm>
              <a:off x="6007" y="1395"/>
              <a:ext cx="20" cy="20"/>
            </a:xfrm>
            <a:custGeom>
              <a:avLst/>
              <a:gdLst>
                <a:gd name="T0" fmla="*/ 4 w 20"/>
                <a:gd name="T1" fmla="*/ 0 h 20"/>
                <a:gd name="T2" fmla="*/ 0 w 20"/>
                <a:gd name="T3" fmla="*/ 4 h 20"/>
                <a:gd name="T4" fmla="*/ 0 w 20"/>
                <a:gd name="T5" fmla="*/ 7 h 20"/>
                <a:gd name="T6" fmla="*/ 14 w 20"/>
                <a:gd name="T7" fmla="*/ 12 h 20"/>
                <a:gd name="T8" fmla="*/ 14 w 20"/>
                <a:gd name="T9" fmla="*/ 2 h 20"/>
                <a:gd name="T10" fmla="*/ 4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4" y="0"/>
                  </a:moveTo>
                  <a:lnTo>
                    <a:pt x="0" y="4"/>
                  </a:lnTo>
                  <a:lnTo>
                    <a:pt x="0" y="7"/>
                  </a:lnTo>
                  <a:lnTo>
                    <a:pt x="14" y="12"/>
                  </a:lnTo>
                  <a:lnTo>
                    <a:pt x="14" y="2"/>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672" name="Freeform 671"/>
            <p:cNvSpPr>
              <a:spLocks/>
            </p:cNvSpPr>
            <p:nvPr/>
          </p:nvSpPr>
          <p:spPr bwMode="auto">
            <a:xfrm>
              <a:off x="6007" y="1385"/>
              <a:ext cx="20" cy="20"/>
            </a:xfrm>
            <a:custGeom>
              <a:avLst/>
              <a:gdLst>
                <a:gd name="T0" fmla="*/ 4 w 20"/>
                <a:gd name="T1" fmla="*/ 0 h 20"/>
                <a:gd name="T2" fmla="*/ 2 w 20"/>
                <a:gd name="T3" fmla="*/ 2 h 20"/>
                <a:gd name="T4" fmla="*/ 0 w 20"/>
                <a:gd name="T5" fmla="*/ 14 h 20"/>
                <a:gd name="T6" fmla="*/ 9 w 20"/>
                <a:gd name="T7" fmla="*/ 14 h 20"/>
                <a:gd name="T8" fmla="*/ 12 w 20"/>
                <a:gd name="T9" fmla="*/ 4 h 20"/>
                <a:gd name="T10" fmla="*/ 4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4" y="0"/>
                  </a:moveTo>
                  <a:lnTo>
                    <a:pt x="2" y="2"/>
                  </a:lnTo>
                  <a:lnTo>
                    <a:pt x="0" y="14"/>
                  </a:lnTo>
                  <a:lnTo>
                    <a:pt x="9" y="14"/>
                  </a:lnTo>
                  <a:lnTo>
                    <a:pt x="12" y="4"/>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673" name="Freeform 672"/>
            <p:cNvSpPr>
              <a:spLocks/>
            </p:cNvSpPr>
            <p:nvPr/>
          </p:nvSpPr>
          <p:spPr bwMode="auto">
            <a:xfrm>
              <a:off x="6012" y="1373"/>
              <a:ext cx="20" cy="22"/>
            </a:xfrm>
            <a:custGeom>
              <a:avLst/>
              <a:gdLst>
                <a:gd name="T0" fmla="*/ 16 w 20"/>
                <a:gd name="T1" fmla="*/ 0 h 22"/>
                <a:gd name="T2" fmla="*/ 14 w 20"/>
                <a:gd name="T3" fmla="*/ 0 h 22"/>
                <a:gd name="T4" fmla="*/ 0 w 20"/>
                <a:gd name="T5" fmla="*/ 11 h 22"/>
                <a:gd name="T6" fmla="*/ 4 w 20"/>
                <a:gd name="T7" fmla="*/ 21 h 22"/>
                <a:gd name="T8" fmla="*/ 19 w 20"/>
                <a:gd name="T9" fmla="*/ 9 h 22"/>
                <a:gd name="T10" fmla="*/ 16 w 20"/>
                <a:gd name="T11" fmla="*/ 0 h 22"/>
              </a:gdLst>
              <a:ahLst/>
              <a:cxnLst>
                <a:cxn ang="0">
                  <a:pos x="T0" y="T1"/>
                </a:cxn>
                <a:cxn ang="0">
                  <a:pos x="T2" y="T3"/>
                </a:cxn>
                <a:cxn ang="0">
                  <a:pos x="T4" y="T5"/>
                </a:cxn>
                <a:cxn ang="0">
                  <a:pos x="T6" y="T7"/>
                </a:cxn>
                <a:cxn ang="0">
                  <a:pos x="T8" y="T9"/>
                </a:cxn>
                <a:cxn ang="0">
                  <a:pos x="T10" y="T11"/>
                </a:cxn>
              </a:cxnLst>
              <a:rect l="0" t="0" r="r" b="b"/>
              <a:pathLst>
                <a:path w="20" h="22">
                  <a:moveTo>
                    <a:pt x="16" y="0"/>
                  </a:moveTo>
                  <a:lnTo>
                    <a:pt x="14" y="0"/>
                  </a:lnTo>
                  <a:lnTo>
                    <a:pt x="0" y="11"/>
                  </a:lnTo>
                  <a:lnTo>
                    <a:pt x="4" y="21"/>
                  </a:lnTo>
                  <a:lnTo>
                    <a:pt x="19" y="9"/>
                  </a:lnTo>
                  <a:lnTo>
                    <a:pt x="16"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674" name="Freeform 673"/>
            <p:cNvSpPr>
              <a:spLocks/>
            </p:cNvSpPr>
            <p:nvPr/>
          </p:nvSpPr>
          <p:spPr bwMode="auto">
            <a:xfrm>
              <a:off x="6028" y="1368"/>
              <a:ext cx="34" cy="20"/>
            </a:xfrm>
            <a:custGeom>
              <a:avLst/>
              <a:gdLst>
                <a:gd name="T0" fmla="*/ 33 w 34"/>
                <a:gd name="T1" fmla="*/ 0 h 20"/>
                <a:gd name="T2" fmla="*/ 31 w 34"/>
                <a:gd name="T3" fmla="*/ 0 h 20"/>
                <a:gd name="T4" fmla="*/ 0 w 34"/>
                <a:gd name="T5" fmla="*/ 4 h 20"/>
                <a:gd name="T6" fmla="*/ 0 w 34"/>
                <a:gd name="T7" fmla="*/ 14 h 20"/>
                <a:gd name="T8" fmla="*/ 31 w 34"/>
                <a:gd name="T9" fmla="*/ 9 h 20"/>
                <a:gd name="T10" fmla="*/ 33 w 34"/>
                <a:gd name="T11" fmla="*/ 0 h 20"/>
              </a:gdLst>
              <a:ahLst/>
              <a:cxnLst>
                <a:cxn ang="0">
                  <a:pos x="T0" y="T1"/>
                </a:cxn>
                <a:cxn ang="0">
                  <a:pos x="T2" y="T3"/>
                </a:cxn>
                <a:cxn ang="0">
                  <a:pos x="T4" y="T5"/>
                </a:cxn>
                <a:cxn ang="0">
                  <a:pos x="T6" y="T7"/>
                </a:cxn>
                <a:cxn ang="0">
                  <a:pos x="T8" y="T9"/>
                </a:cxn>
                <a:cxn ang="0">
                  <a:pos x="T10" y="T11"/>
                </a:cxn>
              </a:cxnLst>
              <a:rect l="0" t="0" r="r" b="b"/>
              <a:pathLst>
                <a:path w="34" h="20">
                  <a:moveTo>
                    <a:pt x="33" y="0"/>
                  </a:moveTo>
                  <a:lnTo>
                    <a:pt x="31" y="0"/>
                  </a:lnTo>
                  <a:lnTo>
                    <a:pt x="0" y="4"/>
                  </a:lnTo>
                  <a:lnTo>
                    <a:pt x="0" y="14"/>
                  </a:lnTo>
                  <a:lnTo>
                    <a:pt x="31" y="9"/>
                  </a:lnTo>
                  <a:lnTo>
                    <a:pt x="33"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675" name="Freeform 674"/>
            <p:cNvSpPr>
              <a:spLocks/>
            </p:cNvSpPr>
            <p:nvPr/>
          </p:nvSpPr>
          <p:spPr bwMode="auto">
            <a:xfrm>
              <a:off x="6057" y="1368"/>
              <a:ext cx="20" cy="20"/>
            </a:xfrm>
            <a:custGeom>
              <a:avLst/>
              <a:gdLst>
                <a:gd name="T0" fmla="*/ 4 w 20"/>
                <a:gd name="T1" fmla="*/ 0 h 20"/>
                <a:gd name="T2" fmla="*/ 0 w 20"/>
                <a:gd name="T3" fmla="*/ 9 h 20"/>
                <a:gd name="T4" fmla="*/ 12 w 20"/>
                <a:gd name="T5" fmla="*/ 14 h 20"/>
                <a:gd name="T6" fmla="*/ 16 w 20"/>
                <a:gd name="T7" fmla="*/ 4 h 20"/>
                <a:gd name="T8" fmla="*/ 4 w 20"/>
                <a:gd name="T9" fmla="*/ 0 h 20"/>
              </a:gdLst>
              <a:ahLst/>
              <a:cxnLst>
                <a:cxn ang="0">
                  <a:pos x="T0" y="T1"/>
                </a:cxn>
                <a:cxn ang="0">
                  <a:pos x="T2" y="T3"/>
                </a:cxn>
                <a:cxn ang="0">
                  <a:pos x="T4" y="T5"/>
                </a:cxn>
                <a:cxn ang="0">
                  <a:pos x="T6" y="T7"/>
                </a:cxn>
                <a:cxn ang="0">
                  <a:pos x="T8" y="T9"/>
                </a:cxn>
              </a:cxnLst>
              <a:rect l="0" t="0" r="r" b="b"/>
              <a:pathLst>
                <a:path w="20" h="20">
                  <a:moveTo>
                    <a:pt x="4" y="0"/>
                  </a:moveTo>
                  <a:lnTo>
                    <a:pt x="0" y="9"/>
                  </a:lnTo>
                  <a:lnTo>
                    <a:pt x="12" y="14"/>
                  </a:lnTo>
                  <a:lnTo>
                    <a:pt x="16" y="4"/>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676" name="Freeform 675"/>
            <p:cNvSpPr>
              <a:spLocks/>
            </p:cNvSpPr>
            <p:nvPr/>
          </p:nvSpPr>
          <p:spPr bwMode="auto">
            <a:xfrm>
              <a:off x="6069" y="1373"/>
              <a:ext cx="20" cy="20"/>
            </a:xfrm>
            <a:custGeom>
              <a:avLst/>
              <a:gdLst>
                <a:gd name="T0" fmla="*/ 4 w 20"/>
                <a:gd name="T1" fmla="*/ 0 h 20"/>
                <a:gd name="T2" fmla="*/ 0 w 20"/>
                <a:gd name="T3" fmla="*/ 9 h 20"/>
                <a:gd name="T4" fmla="*/ 9 w 20"/>
                <a:gd name="T5" fmla="*/ 16 h 20"/>
                <a:gd name="T6" fmla="*/ 16 w 20"/>
                <a:gd name="T7" fmla="*/ 11 h 20"/>
                <a:gd name="T8" fmla="*/ 16 w 20"/>
                <a:gd name="T9" fmla="*/ 9 h 20"/>
                <a:gd name="T10" fmla="*/ 4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4" y="0"/>
                  </a:moveTo>
                  <a:lnTo>
                    <a:pt x="0" y="9"/>
                  </a:lnTo>
                  <a:lnTo>
                    <a:pt x="9" y="16"/>
                  </a:lnTo>
                  <a:lnTo>
                    <a:pt x="16" y="11"/>
                  </a:lnTo>
                  <a:lnTo>
                    <a:pt x="16" y="9"/>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677" name="Freeform 676"/>
            <p:cNvSpPr>
              <a:spLocks/>
            </p:cNvSpPr>
            <p:nvPr/>
          </p:nvSpPr>
          <p:spPr bwMode="auto">
            <a:xfrm>
              <a:off x="5971" y="1186"/>
              <a:ext cx="57" cy="48"/>
            </a:xfrm>
            <a:custGeom>
              <a:avLst/>
              <a:gdLst>
                <a:gd name="T0" fmla="*/ 43 w 57"/>
                <a:gd name="T1" fmla="*/ 0 h 48"/>
                <a:gd name="T2" fmla="*/ 14 w 57"/>
                <a:gd name="T3" fmla="*/ 14 h 48"/>
                <a:gd name="T4" fmla="*/ 0 w 57"/>
                <a:gd name="T5" fmla="*/ 23 h 48"/>
                <a:gd name="T6" fmla="*/ 2 w 57"/>
                <a:gd name="T7" fmla="*/ 33 h 48"/>
                <a:gd name="T8" fmla="*/ 16 w 57"/>
                <a:gd name="T9" fmla="*/ 47 h 48"/>
                <a:gd name="T10" fmla="*/ 43 w 57"/>
                <a:gd name="T11" fmla="*/ 43 h 48"/>
                <a:gd name="T12" fmla="*/ 57 w 57"/>
                <a:gd name="T13" fmla="*/ 19 h 48"/>
                <a:gd name="T14" fmla="*/ 52 w 57"/>
                <a:gd name="T15" fmla="*/ 4 h 48"/>
                <a:gd name="T16" fmla="*/ 43 w 57"/>
                <a:gd name="T17" fmla="*/ 0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7" h="48">
                  <a:moveTo>
                    <a:pt x="43" y="0"/>
                  </a:moveTo>
                  <a:lnTo>
                    <a:pt x="14" y="14"/>
                  </a:lnTo>
                  <a:lnTo>
                    <a:pt x="0" y="23"/>
                  </a:lnTo>
                  <a:lnTo>
                    <a:pt x="2" y="33"/>
                  </a:lnTo>
                  <a:lnTo>
                    <a:pt x="16" y="47"/>
                  </a:lnTo>
                  <a:lnTo>
                    <a:pt x="43" y="43"/>
                  </a:lnTo>
                  <a:lnTo>
                    <a:pt x="57" y="19"/>
                  </a:lnTo>
                  <a:lnTo>
                    <a:pt x="52" y="4"/>
                  </a:lnTo>
                  <a:lnTo>
                    <a:pt x="43" y="0"/>
                  </a:lnTo>
                </a:path>
              </a:pathLst>
            </a:custGeom>
            <a:solidFill>
              <a:srgbClr val="545454"/>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678" name="Freeform 677"/>
            <p:cNvSpPr>
              <a:spLocks/>
            </p:cNvSpPr>
            <p:nvPr/>
          </p:nvSpPr>
          <p:spPr bwMode="auto">
            <a:xfrm>
              <a:off x="5968" y="1217"/>
              <a:ext cx="22" cy="20"/>
            </a:xfrm>
            <a:custGeom>
              <a:avLst/>
              <a:gdLst>
                <a:gd name="T0" fmla="*/ 7 w 22"/>
                <a:gd name="T1" fmla="*/ 0 h 20"/>
                <a:gd name="T2" fmla="*/ 0 w 22"/>
                <a:gd name="T3" fmla="*/ 2 h 20"/>
                <a:gd name="T4" fmla="*/ 0 w 22"/>
                <a:gd name="T5" fmla="*/ 4 h 20"/>
                <a:gd name="T6" fmla="*/ 16 w 22"/>
                <a:gd name="T7" fmla="*/ 19 h 20"/>
                <a:gd name="T8" fmla="*/ 21 w 22"/>
                <a:gd name="T9" fmla="*/ 14 h 20"/>
                <a:gd name="T10" fmla="*/ 7 w 22"/>
                <a:gd name="T11" fmla="*/ 0 h 20"/>
              </a:gdLst>
              <a:ahLst/>
              <a:cxnLst>
                <a:cxn ang="0">
                  <a:pos x="T0" y="T1"/>
                </a:cxn>
                <a:cxn ang="0">
                  <a:pos x="T2" y="T3"/>
                </a:cxn>
                <a:cxn ang="0">
                  <a:pos x="T4" y="T5"/>
                </a:cxn>
                <a:cxn ang="0">
                  <a:pos x="T6" y="T7"/>
                </a:cxn>
                <a:cxn ang="0">
                  <a:pos x="T8" y="T9"/>
                </a:cxn>
                <a:cxn ang="0">
                  <a:pos x="T10" y="T11"/>
                </a:cxn>
              </a:cxnLst>
              <a:rect l="0" t="0" r="r" b="b"/>
              <a:pathLst>
                <a:path w="22" h="20">
                  <a:moveTo>
                    <a:pt x="7" y="0"/>
                  </a:moveTo>
                  <a:lnTo>
                    <a:pt x="0" y="2"/>
                  </a:lnTo>
                  <a:lnTo>
                    <a:pt x="0" y="4"/>
                  </a:lnTo>
                  <a:lnTo>
                    <a:pt x="16" y="19"/>
                  </a:lnTo>
                  <a:lnTo>
                    <a:pt x="21" y="14"/>
                  </a:lnTo>
                  <a:lnTo>
                    <a:pt x="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679" name="Freeform 678"/>
            <p:cNvSpPr>
              <a:spLocks/>
            </p:cNvSpPr>
            <p:nvPr/>
          </p:nvSpPr>
          <p:spPr bwMode="auto">
            <a:xfrm>
              <a:off x="5966" y="1205"/>
              <a:ext cx="20" cy="20"/>
            </a:xfrm>
            <a:custGeom>
              <a:avLst/>
              <a:gdLst>
                <a:gd name="T0" fmla="*/ 2 w 20"/>
                <a:gd name="T1" fmla="*/ 0 h 20"/>
                <a:gd name="T2" fmla="*/ 0 w 20"/>
                <a:gd name="T3" fmla="*/ 2 h 20"/>
                <a:gd name="T4" fmla="*/ 2 w 20"/>
                <a:gd name="T5" fmla="*/ 14 h 20"/>
                <a:gd name="T6" fmla="*/ 12 w 20"/>
                <a:gd name="T7" fmla="*/ 14 h 20"/>
                <a:gd name="T8" fmla="*/ 9 w 20"/>
                <a:gd name="T9" fmla="*/ 4 h 20"/>
                <a:gd name="T10" fmla="*/ 2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2" y="0"/>
                  </a:moveTo>
                  <a:lnTo>
                    <a:pt x="0" y="2"/>
                  </a:lnTo>
                  <a:lnTo>
                    <a:pt x="2" y="14"/>
                  </a:lnTo>
                  <a:lnTo>
                    <a:pt x="12" y="14"/>
                  </a:lnTo>
                  <a:lnTo>
                    <a:pt x="9" y="4"/>
                  </a:lnTo>
                  <a:lnTo>
                    <a:pt x="2"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680" name="Freeform 679"/>
            <p:cNvSpPr>
              <a:spLocks/>
            </p:cNvSpPr>
            <p:nvPr/>
          </p:nvSpPr>
          <p:spPr bwMode="auto">
            <a:xfrm>
              <a:off x="5968" y="1196"/>
              <a:ext cx="20" cy="20"/>
            </a:xfrm>
            <a:custGeom>
              <a:avLst/>
              <a:gdLst>
                <a:gd name="T0" fmla="*/ 14 w 20"/>
                <a:gd name="T1" fmla="*/ 0 h 20"/>
                <a:gd name="T2" fmla="*/ 0 w 20"/>
                <a:gd name="T3" fmla="*/ 9 h 20"/>
                <a:gd name="T4" fmla="*/ 4 w 20"/>
                <a:gd name="T5" fmla="*/ 19 h 20"/>
                <a:gd name="T6" fmla="*/ 19 w 20"/>
                <a:gd name="T7" fmla="*/ 9 h 20"/>
                <a:gd name="T8" fmla="*/ 14 w 20"/>
                <a:gd name="T9" fmla="*/ 0 h 20"/>
              </a:gdLst>
              <a:ahLst/>
              <a:cxnLst>
                <a:cxn ang="0">
                  <a:pos x="T0" y="T1"/>
                </a:cxn>
                <a:cxn ang="0">
                  <a:pos x="T2" y="T3"/>
                </a:cxn>
                <a:cxn ang="0">
                  <a:pos x="T4" y="T5"/>
                </a:cxn>
                <a:cxn ang="0">
                  <a:pos x="T6" y="T7"/>
                </a:cxn>
                <a:cxn ang="0">
                  <a:pos x="T8" y="T9"/>
                </a:cxn>
              </a:cxnLst>
              <a:rect l="0" t="0" r="r" b="b"/>
              <a:pathLst>
                <a:path w="20" h="20">
                  <a:moveTo>
                    <a:pt x="14" y="0"/>
                  </a:moveTo>
                  <a:lnTo>
                    <a:pt x="0" y="9"/>
                  </a:lnTo>
                  <a:lnTo>
                    <a:pt x="4" y="19"/>
                  </a:lnTo>
                  <a:lnTo>
                    <a:pt x="19" y="9"/>
                  </a:lnTo>
                  <a:lnTo>
                    <a:pt x="1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681" name="Freeform 680"/>
            <p:cNvSpPr>
              <a:spLocks/>
            </p:cNvSpPr>
            <p:nvPr/>
          </p:nvSpPr>
          <p:spPr bwMode="auto">
            <a:xfrm>
              <a:off x="5983" y="1181"/>
              <a:ext cx="33" cy="24"/>
            </a:xfrm>
            <a:custGeom>
              <a:avLst/>
              <a:gdLst>
                <a:gd name="T0" fmla="*/ 33 w 33"/>
                <a:gd name="T1" fmla="*/ 0 h 24"/>
                <a:gd name="T2" fmla="*/ 31 w 33"/>
                <a:gd name="T3" fmla="*/ 0 h 24"/>
                <a:gd name="T4" fmla="*/ 0 w 33"/>
                <a:gd name="T5" fmla="*/ 14 h 24"/>
                <a:gd name="T6" fmla="*/ 4 w 33"/>
                <a:gd name="T7" fmla="*/ 23 h 24"/>
                <a:gd name="T8" fmla="*/ 33 w 33"/>
                <a:gd name="T9" fmla="*/ 9 h 24"/>
                <a:gd name="T10" fmla="*/ 33 w 33"/>
                <a:gd name="T11" fmla="*/ 0 h 24"/>
              </a:gdLst>
              <a:ahLst/>
              <a:cxnLst>
                <a:cxn ang="0">
                  <a:pos x="T0" y="T1"/>
                </a:cxn>
                <a:cxn ang="0">
                  <a:pos x="T2" y="T3"/>
                </a:cxn>
                <a:cxn ang="0">
                  <a:pos x="T4" y="T5"/>
                </a:cxn>
                <a:cxn ang="0">
                  <a:pos x="T6" y="T7"/>
                </a:cxn>
                <a:cxn ang="0">
                  <a:pos x="T8" y="T9"/>
                </a:cxn>
                <a:cxn ang="0">
                  <a:pos x="T10" y="T11"/>
                </a:cxn>
              </a:cxnLst>
              <a:rect l="0" t="0" r="r" b="b"/>
              <a:pathLst>
                <a:path w="33" h="24">
                  <a:moveTo>
                    <a:pt x="33" y="0"/>
                  </a:moveTo>
                  <a:lnTo>
                    <a:pt x="31" y="0"/>
                  </a:lnTo>
                  <a:lnTo>
                    <a:pt x="0" y="14"/>
                  </a:lnTo>
                  <a:lnTo>
                    <a:pt x="4" y="23"/>
                  </a:lnTo>
                  <a:lnTo>
                    <a:pt x="33" y="9"/>
                  </a:lnTo>
                  <a:lnTo>
                    <a:pt x="33"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682" name="Freeform 681"/>
            <p:cNvSpPr>
              <a:spLocks/>
            </p:cNvSpPr>
            <p:nvPr/>
          </p:nvSpPr>
          <p:spPr bwMode="auto">
            <a:xfrm>
              <a:off x="6012" y="1181"/>
              <a:ext cx="20" cy="20"/>
            </a:xfrm>
            <a:custGeom>
              <a:avLst/>
              <a:gdLst>
                <a:gd name="T0" fmla="*/ 4 w 20"/>
                <a:gd name="T1" fmla="*/ 0 h 20"/>
                <a:gd name="T2" fmla="*/ 0 w 20"/>
                <a:gd name="T3" fmla="*/ 9 h 20"/>
                <a:gd name="T4" fmla="*/ 9 w 20"/>
                <a:gd name="T5" fmla="*/ 14 h 20"/>
                <a:gd name="T6" fmla="*/ 16 w 20"/>
                <a:gd name="T7" fmla="*/ 7 h 20"/>
                <a:gd name="T8" fmla="*/ 4 w 20"/>
                <a:gd name="T9" fmla="*/ 0 h 20"/>
              </a:gdLst>
              <a:ahLst/>
              <a:cxnLst>
                <a:cxn ang="0">
                  <a:pos x="T0" y="T1"/>
                </a:cxn>
                <a:cxn ang="0">
                  <a:pos x="T2" y="T3"/>
                </a:cxn>
                <a:cxn ang="0">
                  <a:pos x="T4" y="T5"/>
                </a:cxn>
                <a:cxn ang="0">
                  <a:pos x="T6" y="T7"/>
                </a:cxn>
                <a:cxn ang="0">
                  <a:pos x="T8" y="T9"/>
                </a:cxn>
              </a:cxnLst>
              <a:rect l="0" t="0" r="r" b="b"/>
              <a:pathLst>
                <a:path w="20" h="20">
                  <a:moveTo>
                    <a:pt x="4" y="0"/>
                  </a:moveTo>
                  <a:lnTo>
                    <a:pt x="0" y="9"/>
                  </a:lnTo>
                  <a:lnTo>
                    <a:pt x="9" y="14"/>
                  </a:lnTo>
                  <a:lnTo>
                    <a:pt x="16" y="7"/>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683" name="Freeform 682"/>
            <p:cNvSpPr>
              <a:spLocks/>
            </p:cNvSpPr>
            <p:nvPr/>
          </p:nvSpPr>
          <p:spPr bwMode="auto">
            <a:xfrm>
              <a:off x="6019" y="1189"/>
              <a:ext cx="20" cy="20"/>
            </a:xfrm>
            <a:custGeom>
              <a:avLst/>
              <a:gdLst>
                <a:gd name="T0" fmla="*/ 9 w 20"/>
                <a:gd name="T1" fmla="*/ 0 h 20"/>
                <a:gd name="T2" fmla="*/ 0 w 20"/>
                <a:gd name="T3" fmla="*/ 4 h 20"/>
                <a:gd name="T4" fmla="*/ 4 w 20"/>
                <a:gd name="T5" fmla="*/ 19 h 20"/>
                <a:gd name="T6" fmla="*/ 14 w 20"/>
                <a:gd name="T7" fmla="*/ 19 h 20"/>
                <a:gd name="T8" fmla="*/ 14 w 20"/>
                <a:gd name="T9" fmla="*/ 16 h 20"/>
                <a:gd name="T10" fmla="*/ 9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9" y="0"/>
                  </a:moveTo>
                  <a:lnTo>
                    <a:pt x="0" y="4"/>
                  </a:lnTo>
                  <a:lnTo>
                    <a:pt x="4" y="19"/>
                  </a:lnTo>
                  <a:lnTo>
                    <a:pt x="14" y="19"/>
                  </a:lnTo>
                  <a:lnTo>
                    <a:pt x="14" y="16"/>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684" name="Freeform 683"/>
            <p:cNvSpPr>
              <a:spLocks/>
            </p:cNvSpPr>
            <p:nvPr/>
          </p:nvSpPr>
          <p:spPr bwMode="auto">
            <a:xfrm>
              <a:off x="6009" y="1203"/>
              <a:ext cx="24" cy="31"/>
            </a:xfrm>
            <a:custGeom>
              <a:avLst/>
              <a:gdLst>
                <a:gd name="T0" fmla="*/ 14 w 24"/>
                <a:gd name="T1" fmla="*/ 0 h 31"/>
                <a:gd name="T2" fmla="*/ 0 w 24"/>
                <a:gd name="T3" fmla="*/ 24 h 31"/>
                <a:gd name="T4" fmla="*/ 4 w 24"/>
                <a:gd name="T5" fmla="*/ 31 h 31"/>
                <a:gd name="T6" fmla="*/ 7 w 24"/>
                <a:gd name="T7" fmla="*/ 31 h 31"/>
                <a:gd name="T8" fmla="*/ 23 w 24"/>
                <a:gd name="T9" fmla="*/ 4 h 31"/>
                <a:gd name="T10" fmla="*/ 14 w 24"/>
                <a:gd name="T11" fmla="*/ 0 h 31"/>
              </a:gdLst>
              <a:ahLst/>
              <a:cxnLst>
                <a:cxn ang="0">
                  <a:pos x="T0" y="T1"/>
                </a:cxn>
                <a:cxn ang="0">
                  <a:pos x="T2" y="T3"/>
                </a:cxn>
                <a:cxn ang="0">
                  <a:pos x="T4" y="T5"/>
                </a:cxn>
                <a:cxn ang="0">
                  <a:pos x="T6" y="T7"/>
                </a:cxn>
                <a:cxn ang="0">
                  <a:pos x="T8" y="T9"/>
                </a:cxn>
                <a:cxn ang="0">
                  <a:pos x="T10" y="T11"/>
                </a:cxn>
              </a:cxnLst>
              <a:rect l="0" t="0" r="r" b="b"/>
              <a:pathLst>
                <a:path w="24" h="31">
                  <a:moveTo>
                    <a:pt x="14" y="0"/>
                  </a:moveTo>
                  <a:lnTo>
                    <a:pt x="0" y="24"/>
                  </a:lnTo>
                  <a:lnTo>
                    <a:pt x="4" y="31"/>
                  </a:lnTo>
                  <a:lnTo>
                    <a:pt x="7" y="31"/>
                  </a:lnTo>
                  <a:lnTo>
                    <a:pt x="23" y="4"/>
                  </a:lnTo>
                  <a:lnTo>
                    <a:pt x="1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685" name="Freeform 684"/>
            <p:cNvSpPr>
              <a:spLocks/>
            </p:cNvSpPr>
            <p:nvPr/>
          </p:nvSpPr>
          <p:spPr bwMode="auto">
            <a:xfrm>
              <a:off x="5985" y="1225"/>
              <a:ext cx="29" cy="20"/>
            </a:xfrm>
            <a:custGeom>
              <a:avLst/>
              <a:gdLst>
                <a:gd name="T0" fmla="*/ 28 w 29"/>
                <a:gd name="T1" fmla="*/ 0 h 20"/>
                <a:gd name="T2" fmla="*/ 2 w 29"/>
                <a:gd name="T3" fmla="*/ 4 h 20"/>
                <a:gd name="T4" fmla="*/ 0 w 29"/>
                <a:gd name="T5" fmla="*/ 12 h 20"/>
                <a:gd name="T6" fmla="*/ 0 w 29"/>
                <a:gd name="T7" fmla="*/ 14 h 20"/>
                <a:gd name="T8" fmla="*/ 28 w 29"/>
                <a:gd name="T9" fmla="*/ 9 h 20"/>
                <a:gd name="T10" fmla="*/ 28 w 29"/>
                <a:gd name="T11" fmla="*/ 0 h 20"/>
              </a:gdLst>
              <a:ahLst/>
              <a:cxnLst>
                <a:cxn ang="0">
                  <a:pos x="T0" y="T1"/>
                </a:cxn>
                <a:cxn ang="0">
                  <a:pos x="T2" y="T3"/>
                </a:cxn>
                <a:cxn ang="0">
                  <a:pos x="T4" y="T5"/>
                </a:cxn>
                <a:cxn ang="0">
                  <a:pos x="T6" y="T7"/>
                </a:cxn>
                <a:cxn ang="0">
                  <a:pos x="T8" y="T9"/>
                </a:cxn>
                <a:cxn ang="0">
                  <a:pos x="T10" y="T11"/>
                </a:cxn>
              </a:cxnLst>
              <a:rect l="0" t="0" r="r" b="b"/>
              <a:pathLst>
                <a:path w="29" h="20">
                  <a:moveTo>
                    <a:pt x="28" y="0"/>
                  </a:moveTo>
                  <a:lnTo>
                    <a:pt x="2" y="4"/>
                  </a:lnTo>
                  <a:lnTo>
                    <a:pt x="0" y="12"/>
                  </a:lnTo>
                  <a:lnTo>
                    <a:pt x="0" y="14"/>
                  </a:lnTo>
                  <a:lnTo>
                    <a:pt x="28" y="9"/>
                  </a:lnTo>
                  <a:lnTo>
                    <a:pt x="28"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686" name="Freeform 685"/>
            <p:cNvSpPr>
              <a:spLocks/>
            </p:cNvSpPr>
            <p:nvPr/>
          </p:nvSpPr>
          <p:spPr bwMode="auto">
            <a:xfrm>
              <a:off x="6124" y="1225"/>
              <a:ext cx="34" cy="28"/>
            </a:xfrm>
            <a:custGeom>
              <a:avLst/>
              <a:gdLst>
                <a:gd name="T0" fmla="*/ 7 w 34"/>
                <a:gd name="T1" fmla="*/ 0 h 28"/>
                <a:gd name="T2" fmla="*/ 2 w 34"/>
                <a:gd name="T3" fmla="*/ 4 h 28"/>
                <a:gd name="T4" fmla="*/ 0 w 34"/>
                <a:gd name="T5" fmla="*/ 26 h 28"/>
                <a:gd name="T6" fmla="*/ 14 w 34"/>
                <a:gd name="T7" fmla="*/ 28 h 28"/>
                <a:gd name="T8" fmla="*/ 33 w 34"/>
                <a:gd name="T9" fmla="*/ 21 h 28"/>
                <a:gd name="T10" fmla="*/ 28 w 34"/>
                <a:gd name="T11" fmla="*/ 7 h 28"/>
                <a:gd name="T12" fmla="*/ 7 w 34"/>
                <a:gd name="T13" fmla="*/ 0 h 28"/>
              </a:gdLst>
              <a:ahLst/>
              <a:cxnLst>
                <a:cxn ang="0">
                  <a:pos x="T0" y="T1"/>
                </a:cxn>
                <a:cxn ang="0">
                  <a:pos x="T2" y="T3"/>
                </a:cxn>
                <a:cxn ang="0">
                  <a:pos x="T4" y="T5"/>
                </a:cxn>
                <a:cxn ang="0">
                  <a:pos x="T6" y="T7"/>
                </a:cxn>
                <a:cxn ang="0">
                  <a:pos x="T8" y="T9"/>
                </a:cxn>
                <a:cxn ang="0">
                  <a:pos x="T10" y="T11"/>
                </a:cxn>
                <a:cxn ang="0">
                  <a:pos x="T12" y="T13"/>
                </a:cxn>
              </a:cxnLst>
              <a:rect l="0" t="0" r="r" b="b"/>
              <a:pathLst>
                <a:path w="34" h="28">
                  <a:moveTo>
                    <a:pt x="7" y="0"/>
                  </a:moveTo>
                  <a:lnTo>
                    <a:pt x="2" y="4"/>
                  </a:lnTo>
                  <a:lnTo>
                    <a:pt x="0" y="26"/>
                  </a:lnTo>
                  <a:lnTo>
                    <a:pt x="14" y="28"/>
                  </a:lnTo>
                  <a:lnTo>
                    <a:pt x="33" y="21"/>
                  </a:lnTo>
                  <a:lnTo>
                    <a:pt x="28" y="7"/>
                  </a:lnTo>
                  <a:lnTo>
                    <a:pt x="7" y="0"/>
                  </a:lnTo>
                </a:path>
              </a:pathLst>
            </a:custGeom>
            <a:solidFill>
              <a:srgbClr val="545454"/>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687" name="Freeform 686"/>
            <p:cNvSpPr>
              <a:spLocks/>
            </p:cNvSpPr>
            <p:nvPr/>
          </p:nvSpPr>
          <p:spPr bwMode="auto">
            <a:xfrm>
              <a:off x="6120" y="1246"/>
              <a:ext cx="20" cy="20"/>
            </a:xfrm>
            <a:custGeom>
              <a:avLst/>
              <a:gdLst>
                <a:gd name="T0" fmla="*/ 4 w 20"/>
                <a:gd name="T1" fmla="*/ 0 h 20"/>
                <a:gd name="T2" fmla="*/ 0 w 20"/>
                <a:gd name="T3" fmla="*/ 4 h 20"/>
                <a:gd name="T4" fmla="*/ 0 w 20"/>
                <a:gd name="T5" fmla="*/ 9 h 20"/>
                <a:gd name="T6" fmla="*/ 19 w 20"/>
                <a:gd name="T7" fmla="*/ 11 h 20"/>
                <a:gd name="T8" fmla="*/ 19 w 20"/>
                <a:gd name="T9" fmla="*/ 2 h 20"/>
                <a:gd name="T10" fmla="*/ 4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4" y="0"/>
                  </a:moveTo>
                  <a:lnTo>
                    <a:pt x="0" y="4"/>
                  </a:lnTo>
                  <a:lnTo>
                    <a:pt x="0" y="9"/>
                  </a:lnTo>
                  <a:lnTo>
                    <a:pt x="19" y="11"/>
                  </a:lnTo>
                  <a:lnTo>
                    <a:pt x="19" y="2"/>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688" name="Freeform 687"/>
            <p:cNvSpPr>
              <a:spLocks/>
            </p:cNvSpPr>
            <p:nvPr/>
          </p:nvSpPr>
          <p:spPr bwMode="auto">
            <a:xfrm>
              <a:off x="6120" y="1227"/>
              <a:ext cx="20" cy="24"/>
            </a:xfrm>
            <a:custGeom>
              <a:avLst/>
              <a:gdLst>
                <a:gd name="T0" fmla="*/ 4 w 20"/>
                <a:gd name="T1" fmla="*/ 0 h 24"/>
                <a:gd name="T2" fmla="*/ 2 w 20"/>
                <a:gd name="T3" fmla="*/ 0 h 24"/>
                <a:gd name="T4" fmla="*/ 0 w 20"/>
                <a:gd name="T5" fmla="*/ 24 h 24"/>
                <a:gd name="T6" fmla="*/ 9 w 20"/>
                <a:gd name="T7" fmla="*/ 24 h 24"/>
                <a:gd name="T8" fmla="*/ 12 w 20"/>
                <a:gd name="T9" fmla="*/ 2 h 24"/>
                <a:gd name="T10" fmla="*/ 4 w 20"/>
                <a:gd name="T11" fmla="*/ 0 h 24"/>
              </a:gdLst>
              <a:ahLst/>
              <a:cxnLst>
                <a:cxn ang="0">
                  <a:pos x="T0" y="T1"/>
                </a:cxn>
                <a:cxn ang="0">
                  <a:pos x="T2" y="T3"/>
                </a:cxn>
                <a:cxn ang="0">
                  <a:pos x="T4" y="T5"/>
                </a:cxn>
                <a:cxn ang="0">
                  <a:pos x="T6" y="T7"/>
                </a:cxn>
                <a:cxn ang="0">
                  <a:pos x="T8" y="T9"/>
                </a:cxn>
                <a:cxn ang="0">
                  <a:pos x="T10" y="T11"/>
                </a:cxn>
              </a:cxnLst>
              <a:rect l="0" t="0" r="r" b="b"/>
              <a:pathLst>
                <a:path w="20" h="24">
                  <a:moveTo>
                    <a:pt x="4" y="0"/>
                  </a:moveTo>
                  <a:lnTo>
                    <a:pt x="2" y="0"/>
                  </a:lnTo>
                  <a:lnTo>
                    <a:pt x="0" y="24"/>
                  </a:lnTo>
                  <a:lnTo>
                    <a:pt x="9" y="24"/>
                  </a:lnTo>
                  <a:lnTo>
                    <a:pt x="12" y="2"/>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689" name="Freeform 688"/>
            <p:cNvSpPr>
              <a:spLocks/>
            </p:cNvSpPr>
            <p:nvPr/>
          </p:nvSpPr>
          <p:spPr bwMode="auto">
            <a:xfrm>
              <a:off x="6124" y="1220"/>
              <a:ext cx="20" cy="20"/>
            </a:xfrm>
            <a:custGeom>
              <a:avLst/>
              <a:gdLst>
                <a:gd name="T0" fmla="*/ 9 w 20"/>
                <a:gd name="T1" fmla="*/ 0 h 20"/>
                <a:gd name="T2" fmla="*/ 4 w 20"/>
                <a:gd name="T3" fmla="*/ 0 h 20"/>
                <a:gd name="T4" fmla="*/ 0 w 20"/>
                <a:gd name="T5" fmla="*/ 7 h 20"/>
                <a:gd name="T6" fmla="*/ 4 w 20"/>
                <a:gd name="T7" fmla="*/ 12 h 20"/>
                <a:gd name="T8" fmla="*/ 9 w 20"/>
                <a:gd name="T9" fmla="*/ 7 h 20"/>
                <a:gd name="T10" fmla="*/ 9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9" y="0"/>
                  </a:moveTo>
                  <a:lnTo>
                    <a:pt x="4" y="0"/>
                  </a:lnTo>
                  <a:lnTo>
                    <a:pt x="0" y="7"/>
                  </a:lnTo>
                  <a:lnTo>
                    <a:pt x="4" y="12"/>
                  </a:lnTo>
                  <a:lnTo>
                    <a:pt x="9" y="7"/>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690" name="Freeform 689"/>
            <p:cNvSpPr>
              <a:spLocks/>
            </p:cNvSpPr>
            <p:nvPr/>
          </p:nvSpPr>
          <p:spPr bwMode="auto">
            <a:xfrm>
              <a:off x="6129" y="1220"/>
              <a:ext cx="29" cy="20"/>
            </a:xfrm>
            <a:custGeom>
              <a:avLst/>
              <a:gdLst>
                <a:gd name="T0" fmla="*/ 4 w 29"/>
                <a:gd name="T1" fmla="*/ 0 h 20"/>
                <a:gd name="T2" fmla="*/ 0 w 29"/>
                <a:gd name="T3" fmla="*/ 9 h 20"/>
                <a:gd name="T4" fmla="*/ 21 w 29"/>
                <a:gd name="T5" fmla="*/ 16 h 20"/>
                <a:gd name="T6" fmla="*/ 28 w 29"/>
                <a:gd name="T7" fmla="*/ 9 h 20"/>
                <a:gd name="T8" fmla="*/ 28 w 29"/>
                <a:gd name="T9" fmla="*/ 7 h 20"/>
                <a:gd name="T10" fmla="*/ 4 w 29"/>
                <a:gd name="T11" fmla="*/ 0 h 20"/>
              </a:gdLst>
              <a:ahLst/>
              <a:cxnLst>
                <a:cxn ang="0">
                  <a:pos x="T0" y="T1"/>
                </a:cxn>
                <a:cxn ang="0">
                  <a:pos x="T2" y="T3"/>
                </a:cxn>
                <a:cxn ang="0">
                  <a:pos x="T4" y="T5"/>
                </a:cxn>
                <a:cxn ang="0">
                  <a:pos x="T6" y="T7"/>
                </a:cxn>
                <a:cxn ang="0">
                  <a:pos x="T8" y="T9"/>
                </a:cxn>
                <a:cxn ang="0">
                  <a:pos x="T10" y="T11"/>
                </a:cxn>
              </a:cxnLst>
              <a:rect l="0" t="0" r="r" b="b"/>
              <a:pathLst>
                <a:path w="29" h="20">
                  <a:moveTo>
                    <a:pt x="4" y="0"/>
                  </a:moveTo>
                  <a:lnTo>
                    <a:pt x="0" y="9"/>
                  </a:lnTo>
                  <a:lnTo>
                    <a:pt x="21" y="16"/>
                  </a:lnTo>
                  <a:lnTo>
                    <a:pt x="28" y="9"/>
                  </a:lnTo>
                  <a:lnTo>
                    <a:pt x="28" y="7"/>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691" name="Freeform 690"/>
            <p:cNvSpPr>
              <a:spLocks/>
            </p:cNvSpPr>
            <p:nvPr/>
          </p:nvSpPr>
          <p:spPr bwMode="auto">
            <a:xfrm>
              <a:off x="6148" y="1229"/>
              <a:ext cx="20" cy="22"/>
            </a:xfrm>
            <a:custGeom>
              <a:avLst/>
              <a:gdLst>
                <a:gd name="T0" fmla="*/ 9 w 20"/>
                <a:gd name="T1" fmla="*/ 0 h 22"/>
                <a:gd name="T2" fmla="*/ 0 w 20"/>
                <a:gd name="T3" fmla="*/ 4 h 22"/>
                <a:gd name="T4" fmla="*/ 4 w 20"/>
                <a:gd name="T5" fmla="*/ 19 h 22"/>
                <a:gd name="T6" fmla="*/ 12 w 20"/>
                <a:gd name="T7" fmla="*/ 21 h 22"/>
                <a:gd name="T8" fmla="*/ 16 w 20"/>
                <a:gd name="T9" fmla="*/ 19 h 22"/>
                <a:gd name="T10" fmla="*/ 9 w 20"/>
                <a:gd name="T11" fmla="*/ 0 h 22"/>
              </a:gdLst>
              <a:ahLst/>
              <a:cxnLst>
                <a:cxn ang="0">
                  <a:pos x="T0" y="T1"/>
                </a:cxn>
                <a:cxn ang="0">
                  <a:pos x="T2" y="T3"/>
                </a:cxn>
                <a:cxn ang="0">
                  <a:pos x="T4" y="T5"/>
                </a:cxn>
                <a:cxn ang="0">
                  <a:pos x="T6" y="T7"/>
                </a:cxn>
                <a:cxn ang="0">
                  <a:pos x="T8" y="T9"/>
                </a:cxn>
                <a:cxn ang="0">
                  <a:pos x="T10" y="T11"/>
                </a:cxn>
              </a:cxnLst>
              <a:rect l="0" t="0" r="r" b="b"/>
              <a:pathLst>
                <a:path w="20" h="22">
                  <a:moveTo>
                    <a:pt x="9" y="0"/>
                  </a:moveTo>
                  <a:lnTo>
                    <a:pt x="0" y="4"/>
                  </a:lnTo>
                  <a:lnTo>
                    <a:pt x="4" y="19"/>
                  </a:lnTo>
                  <a:lnTo>
                    <a:pt x="12" y="21"/>
                  </a:lnTo>
                  <a:lnTo>
                    <a:pt x="16" y="19"/>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692" name="Freeform 691"/>
            <p:cNvSpPr>
              <a:spLocks/>
            </p:cNvSpPr>
            <p:nvPr/>
          </p:nvSpPr>
          <p:spPr bwMode="auto">
            <a:xfrm>
              <a:off x="6136" y="1241"/>
              <a:ext cx="24" cy="20"/>
            </a:xfrm>
            <a:custGeom>
              <a:avLst/>
              <a:gdLst>
                <a:gd name="T0" fmla="*/ 19 w 24"/>
                <a:gd name="T1" fmla="*/ 0 h 20"/>
                <a:gd name="T2" fmla="*/ 0 w 24"/>
                <a:gd name="T3" fmla="*/ 7 h 20"/>
                <a:gd name="T4" fmla="*/ 2 w 24"/>
                <a:gd name="T5" fmla="*/ 16 h 20"/>
                <a:gd name="T6" fmla="*/ 23 w 24"/>
                <a:gd name="T7" fmla="*/ 9 h 20"/>
                <a:gd name="T8" fmla="*/ 19 w 24"/>
                <a:gd name="T9" fmla="*/ 0 h 20"/>
              </a:gdLst>
              <a:ahLst/>
              <a:cxnLst>
                <a:cxn ang="0">
                  <a:pos x="T0" y="T1"/>
                </a:cxn>
                <a:cxn ang="0">
                  <a:pos x="T2" y="T3"/>
                </a:cxn>
                <a:cxn ang="0">
                  <a:pos x="T4" y="T5"/>
                </a:cxn>
                <a:cxn ang="0">
                  <a:pos x="T6" y="T7"/>
                </a:cxn>
                <a:cxn ang="0">
                  <a:pos x="T8" y="T9"/>
                </a:cxn>
              </a:cxnLst>
              <a:rect l="0" t="0" r="r" b="b"/>
              <a:pathLst>
                <a:path w="24" h="20">
                  <a:moveTo>
                    <a:pt x="19" y="0"/>
                  </a:moveTo>
                  <a:lnTo>
                    <a:pt x="0" y="7"/>
                  </a:lnTo>
                  <a:lnTo>
                    <a:pt x="2" y="16"/>
                  </a:lnTo>
                  <a:lnTo>
                    <a:pt x="23" y="9"/>
                  </a:lnTo>
                  <a:lnTo>
                    <a:pt x="1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nvGrpSpPr>
            <p:cNvPr id="693" name="Group 692"/>
            <p:cNvGrpSpPr>
              <a:grpSpLocks/>
            </p:cNvGrpSpPr>
            <p:nvPr/>
          </p:nvGrpSpPr>
          <p:grpSpPr bwMode="auto">
            <a:xfrm>
              <a:off x="6136" y="1116"/>
              <a:ext cx="43" cy="34"/>
              <a:chOff x="6136" y="1116"/>
              <a:chExt cx="43" cy="34"/>
            </a:xfrm>
          </p:grpSpPr>
          <p:sp>
            <p:nvSpPr>
              <p:cNvPr id="832" name="Freeform 831"/>
              <p:cNvSpPr>
                <a:spLocks/>
              </p:cNvSpPr>
              <p:nvPr/>
            </p:nvSpPr>
            <p:spPr bwMode="auto">
              <a:xfrm>
                <a:off x="6136" y="1116"/>
                <a:ext cx="43" cy="34"/>
              </a:xfrm>
              <a:custGeom>
                <a:avLst/>
                <a:gdLst>
                  <a:gd name="T0" fmla="*/ 4 w 43"/>
                  <a:gd name="T1" fmla="*/ 4 h 34"/>
                  <a:gd name="T2" fmla="*/ 0 w 43"/>
                  <a:gd name="T3" fmla="*/ 16 h 34"/>
                  <a:gd name="T4" fmla="*/ 0 w 43"/>
                  <a:gd name="T5" fmla="*/ 31 h 34"/>
                  <a:gd name="T6" fmla="*/ 21 w 43"/>
                  <a:gd name="T7" fmla="*/ 33 h 34"/>
                  <a:gd name="T8" fmla="*/ 40 w 43"/>
                  <a:gd name="T9" fmla="*/ 23 h 34"/>
                  <a:gd name="T10" fmla="*/ 43 w 43"/>
                  <a:gd name="T11" fmla="*/ 21 h 34"/>
                  <a:gd name="T12" fmla="*/ 35 w 43"/>
                  <a:gd name="T13" fmla="*/ 12 h 34"/>
                  <a:gd name="T14" fmla="*/ 31 w 43"/>
                  <a:gd name="T15" fmla="*/ 7 h 34"/>
                  <a:gd name="T16" fmla="*/ 4 w 43"/>
                  <a:gd name="T17" fmla="*/ 7 h 34"/>
                  <a:gd name="T18" fmla="*/ 4 w 43"/>
                  <a:gd name="T19" fmla="*/ 4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3" h="34">
                    <a:moveTo>
                      <a:pt x="4" y="4"/>
                    </a:moveTo>
                    <a:lnTo>
                      <a:pt x="0" y="16"/>
                    </a:lnTo>
                    <a:lnTo>
                      <a:pt x="0" y="31"/>
                    </a:lnTo>
                    <a:lnTo>
                      <a:pt x="21" y="33"/>
                    </a:lnTo>
                    <a:lnTo>
                      <a:pt x="40" y="23"/>
                    </a:lnTo>
                    <a:lnTo>
                      <a:pt x="43" y="21"/>
                    </a:lnTo>
                    <a:lnTo>
                      <a:pt x="35" y="12"/>
                    </a:lnTo>
                    <a:lnTo>
                      <a:pt x="31" y="7"/>
                    </a:lnTo>
                    <a:lnTo>
                      <a:pt x="4" y="7"/>
                    </a:lnTo>
                    <a:lnTo>
                      <a:pt x="4" y="4"/>
                    </a:lnTo>
                  </a:path>
                </a:pathLst>
              </a:custGeom>
              <a:solidFill>
                <a:srgbClr val="545454"/>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833" name="Freeform 832"/>
              <p:cNvSpPr>
                <a:spLocks/>
              </p:cNvSpPr>
              <p:nvPr/>
            </p:nvSpPr>
            <p:spPr bwMode="auto">
              <a:xfrm>
                <a:off x="6136" y="1116"/>
                <a:ext cx="43" cy="34"/>
              </a:xfrm>
              <a:custGeom>
                <a:avLst/>
                <a:gdLst>
                  <a:gd name="T0" fmla="*/ 23 w 43"/>
                  <a:gd name="T1" fmla="*/ 0 h 34"/>
                  <a:gd name="T2" fmla="*/ 9 w 43"/>
                  <a:gd name="T3" fmla="*/ 2 h 34"/>
                  <a:gd name="T4" fmla="*/ 4 w 43"/>
                  <a:gd name="T5" fmla="*/ 7 h 34"/>
                  <a:gd name="T6" fmla="*/ 31 w 43"/>
                  <a:gd name="T7" fmla="*/ 7 h 34"/>
                  <a:gd name="T8" fmla="*/ 23 w 43"/>
                  <a:gd name="T9" fmla="*/ 0 h 34"/>
                </a:gdLst>
                <a:ahLst/>
                <a:cxnLst>
                  <a:cxn ang="0">
                    <a:pos x="T0" y="T1"/>
                  </a:cxn>
                  <a:cxn ang="0">
                    <a:pos x="T2" y="T3"/>
                  </a:cxn>
                  <a:cxn ang="0">
                    <a:pos x="T4" y="T5"/>
                  </a:cxn>
                  <a:cxn ang="0">
                    <a:pos x="T6" y="T7"/>
                  </a:cxn>
                  <a:cxn ang="0">
                    <a:pos x="T8" y="T9"/>
                  </a:cxn>
                </a:cxnLst>
                <a:rect l="0" t="0" r="r" b="b"/>
                <a:pathLst>
                  <a:path w="43" h="34">
                    <a:moveTo>
                      <a:pt x="23" y="0"/>
                    </a:moveTo>
                    <a:lnTo>
                      <a:pt x="9" y="2"/>
                    </a:lnTo>
                    <a:lnTo>
                      <a:pt x="4" y="7"/>
                    </a:lnTo>
                    <a:lnTo>
                      <a:pt x="31" y="7"/>
                    </a:lnTo>
                    <a:lnTo>
                      <a:pt x="23" y="0"/>
                    </a:lnTo>
                  </a:path>
                </a:pathLst>
              </a:custGeom>
              <a:solidFill>
                <a:srgbClr val="545454"/>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sp>
          <p:nvSpPr>
            <p:cNvPr id="694" name="Freeform 693"/>
            <p:cNvSpPr>
              <a:spLocks/>
            </p:cNvSpPr>
            <p:nvPr/>
          </p:nvSpPr>
          <p:spPr bwMode="auto">
            <a:xfrm>
              <a:off x="6132" y="1143"/>
              <a:ext cx="26" cy="20"/>
            </a:xfrm>
            <a:custGeom>
              <a:avLst/>
              <a:gdLst>
                <a:gd name="T0" fmla="*/ 4 w 26"/>
                <a:gd name="T1" fmla="*/ 0 h 20"/>
                <a:gd name="T2" fmla="*/ 0 w 26"/>
                <a:gd name="T3" fmla="*/ 4 h 20"/>
                <a:gd name="T4" fmla="*/ 0 w 26"/>
                <a:gd name="T5" fmla="*/ 9 h 20"/>
                <a:gd name="T6" fmla="*/ 26 w 26"/>
                <a:gd name="T7" fmla="*/ 12 h 20"/>
                <a:gd name="T8" fmla="*/ 26 w 26"/>
                <a:gd name="T9" fmla="*/ 2 h 20"/>
                <a:gd name="T10" fmla="*/ 4 w 26"/>
                <a:gd name="T11" fmla="*/ 0 h 20"/>
              </a:gdLst>
              <a:ahLst/>
              <a:cxnLst>
                <a:cxn ang="0">
                  <a:pos x="T0" y="T1"/>
                </a:cxn>
                <a:cxn ang="0">
                  <a:pos x="T2" y="T3"/>
                </a:cxn>
                <a:cxn ang="0">
                  <a:pos x="T4" y="T5"/>
                </a:cxn>
                <a:cxn ang="0">
                  <a:pos x="T6" y="T7"/>
                </a:cxn>
                <a:cxn ang="0">
                  <a:pos x="T8" y="T9"/>
                </a:cxn>
                <a:cxn ang="0">
                  <a:pos x="T10" y="T11"/>
                </a:cxn>
              </a:cxnLst>
              <a:rect l="0" t="0" r="r" b="b"/>
              <a:pathLst>
                <a:path w="26" h="20">
                  <a:moveTo>
                    <a:pt x="4" y="0"/>
                  </a:moveTo>
                  <a:lnTo>
                    <a:pt x="0" y="4"/>
                  </a:lnTo>
                  <a:lnTo>
                    <a:pt x="0" y="9"/>
                  </a:lnTo>
                  <a:lnTo>
                    <a:pt x="26" y="12"/>
                  </a:lnTo>
                  <a:lnTo>
                    <a:pt x="26" y="2"/>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695" name="Freeform 694"/>
            <p:cNvSpPr>
              <a:spLocks/>
            </p:cNvSpPr>
            <p:nvPr/>
          </p:nvSpPr>
          <p:spPr bwMode="auto">
            <a:xfrm>
              <a:off x="6132" y="1131"/>
              <a:ext cx="20" cy="20"/>
            </a:xfrm>
            <a:custGeom>
              <a:avLst/>
              <a:gdLst>
                <a:gd name="T0" fmla="*/ 0 w 20"/>
                <a:gd name="T1" fmla="*/ 0 h 20"/>
                <a:gd name="T2" fmla="*/ 0 w 20"/>
                <a:gd name="T3" fmla="*/ 16 h 20"/>
                <a:gd name="T4" fmla="*/ 9 w 20"/>
                <a:gd name="T5" fmla="*/ 16 h 20"/>
                <a:gd name="T6" fmla="*/ 9 w 20"/>
                <a:gd name="T7" fmla="*/ 2 h 20"/>
                <a:gd name="T8" fmla="*/ 0 w 20"/>
                <a:gd name="T9" fmla="*/ 0 h 20"/>
              </a:gdLst>
              <a:ahLst/>
              <a:cxnLst>
                <a:cxn ang="0">
                  <a:pos x="T0" y="T1"/>
                </a:cxn>
                <a:cxn ang="0">
                  <a:pos x="T2" y="T3"/>
                </a:cxn>
                <a:cxn ang="0">
                  <a:pos x="T4" y="T5"/>
                </a:cxn>
                <a:cxn ang="0">
                  <a:pos x="T6" y="T7"/>
                </a:cxn>
                <a:cxn ang="0">
                  <a:pos x="T8" y="T9"/>
                </a:cxn>
              </a:cxnLst>
              <a:rect l="0" t="0" r="r" b="b"/>
              <a:pathLst>
                <a:path w="20" h="20">
                  <a:moveTo>
                    <a:pt x="0" y="0"/>
                  </a:moveTo>
                  <a:lnTo>
                    <a:pt x="0" y="16"/>
                  </a:lnTo>
                  <a:lnTo>
                    <a:pt x="9" y="16"/>
                  </a:lnTo>
                  <a:lnTo>
                    <a:pt x="9" y="2"/>
                  </a:lnTo>
                  <a:lnTo>
                    <a:pt x="0"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696" name="Freeform 695"/>
            <p:cNvSpPr>
              <a:spLocks/>
            </p:cNvSpPr>
            <p:nvPr/>
          </p:nvSpPr>
          <p:spPr bwMode="auto">
            <a:xfrm>
              <a:off x="6132" y="1114"/>
              <a:ext cx="20" cy="22"/>
            </a:xfrm>
            <a:custGeom>
              <a:avLst/>
              <a:gdLst>
                <a:gd name="T0" fmla="*/ 7 w 20"/>
                <a:gd name="T1" fmla="*/ 0 h 22"/>
                <a:gd name="T2" fmla="*/ 0 w 20"/>
                <a:gd name="T3" fmla="*/ 16 h 22"/>
                <a:gd name="T4" fmla="*/ 9 w 20"/>
                <a:gd name="T5" fmla="*/ 21 h 22"/>
                <a:gd name="T6" fmla="*/ 14 w 20"/>
                <a:gd name="T7" fmla="*/ 9 h 22"/>
                <a:gd name="T8" fmla="*/ 14 w 20"/>
                <a:gd name="T9" fmla="*/ 2 h 22"/>
                <a:gd name="T10" fmla="*/ 7 w 20"/>
                <a:gd name="T11" fmla="*/ 0 h 22"/>
              </a:gdLst>
              <a:ahLst/>
              <a:cxnLst>
                <a:cxn ang="0">
                  <a:pos x="T0" y="T1"/>
                </a:cxn>
                <a:cxn ang="0">
                  <a:pos x="T2" y="T3"/>
                </a:cxn>
                <a:cxn ang="0">
                  <a:pos x="T4" y="T5"/>
                </a:cxn>
                <a:cxn ang="0">
                  <a:pos x="T6" y="T7"/>
                </a:cxn>
                <a:cxn ang="0">
                  <a:pos x="T8" y="T9"/>
                </a:cxn>
                <a:cxn ang="0">
                  <a:pos x="T10" y="T11"/>
                </a:cxn>
              </a:cxnLst>
              <a:rect l="0" t="0" r="r" b="b"/>
              <a:pathLst>
                <a:path w="20" h="22">
                  <a:moveTo>
                    <a:pt x="7" y="0"/>
                  </a:moveTo>
                  <a:lnTo>
                    <a:pt x="0" y="16"/>
                  </a:lnTo>
                  <a:lnTo>
                    <a:pt x="9" y="21"/>
                  </a:lnTo>
                  <a:lnTo>
                    <a:pt x="14" y="9"/>
                  </a:lnTo>
                  <a:lnTo>
                    <a:pt x="14" y="2"/>
                  </a:lnTo>
                  <a:lnTo>
                    <a:pt x="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697" name="Freeform 696"/>
            <p:cNvSpPr>
              <a:spLocks/>
            </p:cNvSpPr>
            <p:nvPr/>
          </p:nvSpPr>
          <p:spPr bwMode="auto">
            <a:xfrm>
              <a:off x="6136" y="1121"/>
              <a:ext cx="20" cy="20"/>
            </a:xfrm>
            <a:custGeom>
              <a:avLst/>
              <a:gdLst>
                <a:gd name="T0" fmla="*/ 9 w 20"/>
                <a:gd name="T1" fmla="*/ 0 h 20"/>
                <a:gd name="T2" fmla="*/ 0 w 20"/>
                <a:gd name="T3" fmla="*/ 0 h 20"/>
                <a:gd name="T4" fmla="*/ 0 w 20"/>
                <a:gd name="T5" fmla="*/ 7 h 20"/>
                <a:gd name="T6" fmla="*/ 4 w 20"/>
                <a:gd name="T7" fmla="*/ 9 h 20"/>
                <a:gd name="T8" fmla="*/ 7 w 20"/>
                <a:gd name="T9" fmla="*/ 4 h 20"/>
                <a:gd name="T10" fmla="*/ 9 w 20"/>
                <a:gd name="T11" fmla="*/ 2 h 20"/>
                <a:gd name="T12" fmla="*/ 9 w 20"/>
                <a:gd name="T13" fmla="*/ 0 h 20"/>
              </a:gdLst>
              <a:ahLst/>
              <a:cxnLst>
                <a:cxn ang="0">
                  <a:pos x="T0" y="T1"/>
                </a:cxn>
                <a:cxn ang="0">
                  <a:pos x="T2" y="T3"/>
                </a:cxn>
                <a:cxn ang="0">
                  <a:pos x="T4" y="T5"/>
                </a:cxn>
                <a:cxn ang="0">
                  <a:pos x="T6" y="T7"/>
                </a:cxn>
                <a:cxn ang="0">
                  <a:pos x="T8" y="T9"/>
                </a:cxn>
                <a:cxn ang="0">
                  <a:pos x="T10" y="T11"/>
                </a:cxn>
                <a:cxn ang="0">
                  <a:pos x="T12" y="T13"/>
                </a:cxn>
              </a:cxnLst>
              <a:rect l="0" t="0" r="r" b="b"/>
              <a:pathLst>
                <a:path w="20" h="20">
                  <a:moveTo>
                    <a:pt x="9" y="0"/>
                  </a:moveTo>
                  <a:lnTo>
                    <a:pt x="0" y="0"/>
                  </a:lnTo>
                  <a:lnTo>
                    <a:pt x="0" y="7"/>
                  </a:lnTo>
                  <a:lnTo>
                    <a:pt x="4" y="9"/>
                  </a:lnTo>
                  <a:lnTo>
                    <a:pt x="7" y="4"/>
                  </a:lnTo>
                  <a:lnTo>
                    <a:pt x="9" y="2"/>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698" name="Freeform 697"/>
            <p:cNvSpPr>
              <a:spLocks/>
            </p:cNvSpPr>
            <p:nvPr/>
          </p:nvSpPr>
          <p:spPr bwMode="auto">
            <a:xfrm>
              <a:off x="6139" y="1114"/>
              <a:ext cx="20" cy="20"/>
            </a:xfrm>
            <a:custGeom>
              <a:avLst/>
              <a:gdLst>
                <a:gd name="T0" fmla="*/ 7 w 20"/>
                <a:gd name="T1" fmla="*/ 0 h 20"/>
                <a:gd name="T2" fmla="*/ 4 w 20"/>
                <a:gd name="T3" fmla="*/ 0 h 20"/>
                <a:gd name="T4" fmla="*/ 0 w 20"/>
                <a:gd name="T5" fmla="*/ 7 h 20"/>
                <a:gd name="T6" fmla="*/ 4 w 20"/>
                <a:gd name="T7" fmla="*/ 12 h 20"/>
                <a:gd name="T8" fmla="*/ 9 w 20"/>
                <a:gd name="T9" fmla="*/ 7 h 20"/>
                <a:gd name="T10" fmla="*/ 7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7" y="0"/>
                  </a:moveTo>
                  <a:lnTo>
                    <a:pt x="4" y="0"/>
                  </a:lnTo>
                  <a:lnTo>
                    <a:pt x="0" y="7"/>
                  </a:lnTo>
                  <a:lnTo>
                    <a:pt x="4" y="12"/>
                  </a:lnTo>
                  <a:lnTo>
                    <a:pt x="9" y="7"/>
                  </a:lnTo>
                  <a:lnTo>
                    <a:pt x="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699" name="Freeform 698"/>
            <p:cNvSpPr>
              <a:spLocks/>
            </p:cNvSpPr>
            <p:nvPr/>
          </p:nvSpPr>
          <p:spPr bwMode="auto">
            <a:xfrm>
              <a:off x="6146" y="1112"/>
              <a:ext cx="20" cy="20"/>
            </a:xfrm>
            <a:custGeom>
              <a:avLst/>
              <a:gdLst>
                <a:gd name="T0" fmla="*/ 16 w 20"/>
                <a:gd name="T1" fmla="*/ 0 h 20"/>
                <a:gd name="T2" fmla="*/ 0 w 20"/>
                <a:gd name="T3" fmla="*/ 2 h 20"/>
                <a:gd name="T4" fmla="*/ 0 w 20"/>
                <a:gd name="T5" fmla="*/ 12 h 20"/>
                <a:gd name="T6" fmla="*/ 14 w 20"/>
                <a:gd name="T7" fmla="*/ 9 h 20"/>
                <a:gd name="T8" fmla="*/ 16 w 20"/>
                <a:gd name="T9" fmla="*/ 2 h 20"/>
                <a:gd name="T10" fmla="*/ 16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16" y="0"/>
                  </a:moveTo>
                  <a:lnTo>
                    <a:pt x="0" y="2"/>
                  </a:lnTo>
                  <a:lnTo>
                    <a:pt x="0" y="12"/>
                  </a:lnTo>
                  <a:lnTo>
                    <a:pt x="14" y="9"/>
                  </a:lnTo>
                  <a:lnTo>
                    <a:pt x="16" y="2"/>
                  </a:lnTo>
                  <a:lnTo>
                    <a:pt x="16"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700" name="Freeform 699"/>
            <p:cNvSpPr>
              <a:spLocks/>
            </p:cNvSpPr>
            <p:nvPr/>
          </p:nvSpPr>
          <p:spPr bwMode="auto">
            <a:xfrm>
              <a:off x="6158" y="1114"/>
              <a:ext cx="20" cy="20"/>
            </a:xfrm>
            <a:custGeom>
              <a:avLst/>
              <a:gdLst>
                <a:gd name="T0" fmla="*/ 4 w 20"/>
                <a:gd name="T1" fmla="*/ 0 h 20"/>
                <a:gd name="T2" fmla="*/ 0 w 20"/>
                <a:gd name="T3" fmla="*/ 4 h 20"/>
                <a:gd name="T4" fmla="*/ 11 w 20"/>
                <a:gd name="T5" fmla="*/ 16 h 20"/>
                <a:gd name="T6" fmla="*/ 19 w 20"/>
                <a:gd name="T7" fmla="*/ 12 h 20"/>
                <a:gd name="T8" fmla="*/ 4 w 20"/>
                <a:gd name="T9" fmla="*/ 0 h 20"/>
              </a:gdLst>
              <a:ahLst/>
              <a:cxnLst>
                <a:cxn ang="0">
                  <a:pos x="T0" y="T1"/>
                </a:cxn>
                <a:cxn ang="0">
                  <a:pos x="T2" y="T3"/>
                </a:cxn>
                <a:cxn ang="0">
                  <a:pos x="T4" y="T5"/>
                </a:cxn>
                <a:cxn ang="0">
                  <a:pos x="T6" y="T7"/>
                </a:cxn>
                <a:cxn ang="0">
                  <a:pos x="T8" y="T9"/>
                </a:cxn>
              </a:cxnLst>
              <a:rect l="0" t="0" r="r" b="b"/>
              <a:pathLst>
                <a:path w="20" h="20">
                  <a:moveTo>
                    <a:pt x="4" y="0"/>
                  </a:moveTo>
                  <a:lnTo>
                    <a:pt x="0" y="4"/>
                  </a:lnTo>
                  <a:lnTo>
                    <a:pt x="11" y="16"/>
                  </a:lnTo>
                  <a:lnTo>
                    <a:pt x="19" y="12"/>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701" name="Freeform 700"/>
            <p:cNvSpPr>
              <a:spLocks/>
            </p:cNvSpPr>
            <p:nvPr/>
          </p:nvSpPr>
          <p:spPr bwMode="auto">
            <a:xfrm>
              <a:off x="6167" y="1126"/>
              <a:ext cx="20" cy="20"/>
            </a:xfrm>
            <a:custGeom>
              <a:avLst/>
              <a:gdLst>
                <a:gd name="T0" fmla="*/ 9 w 20"/>
                <a:gd name="T1" fmla="*/ 0 h 20"/>
                <a:gd name="T2" fmla="*/ 0 w 20"/>
                <a:gd name="T3" fmla="*/ 4 h 20"/>
                <a:gd name="T4" fmla="*/ 7 w 20"/>
                <a:gd name="T5" fmla="*/ 14 h 20"/>
                <a:gd name="T6" fmla="*/ 14 w 20"/>
                <a:gd name="T7" fmla="*/ 14 h 20"/>
                <a:gd name="T8" fmla="*/ 19 w 20"/>
                <a:gd name="T9" fmla="*/ 11 h 20"/>
                <a:gd name="T10" fmla="*/ 9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9" y="0"/>
                  </a:moveTo>
                  <a:lnTo>
                    <a:pt x="0" y="4"/>
                  </a:lnTo>
                  <a:lnTo>
                    <a:pt x="7" y="14"/>
                  </a:lnTo>
                  <a:lnTo>
                    <a:pt x="14" y="14"/>
                  </a:lnTo>
                  <a:lnTo>
                    <a:pt x="19" y="11"/>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702" name="Freeform 701"/>
            <p:cNvSpPr>
              <a:spLocks/>
            </p:cNvSpPr>
            <p:nvPr/>
          </p:nvSpPr>
          <p:spPr bwMode="auto">
            <a:xfrm>
              <a:off x="6175" y="1136"/>
              <a:ext cx="20" cy="20"/>
            </a:xfrm>
            <a:custGeom>
              <a:avLst/>
              <a:gdLst>
                <a:gd name="T0" fmla="*/ 2 w 20"/>
                <a:gd name="T1" fmla="*/ 0 h 20"/>
                <a:gd name="T2" fmla="*/ 0 w 20"/>
                <a:gd name="T3" fmla="*/ 2 h 20"/>
                <a:gd name="T4" fmla="*/ 4 w 20"/>
                <a:gd name="T5" fmla="*/ 9 h 20"/>
                <a:gd name="T6" fmla="*/ 7 w 20"/>
                <a:gd name="T7" fmla="*/ 4 h 20"/>
                <a:gd name="T8" fmla="*/ 2 w 20"/>
                <a:gd name="T9" fmla="*/ 0 h 20"/>
              </a:gdLst>
              <a:ahLst/>
              <a:cxnLst>
                <a:cxn ang="0">
                  <a:pos x="T0" y="T1"/>
                </a:cxn>
                <a:cxn ang="0">
                  <a:pos x="T2" y="T3"/>
                </a:cxn>
                <a:cxn ang="0">
                  <a:pos x="T4" y="T5"/>
                </a:cxn>
                <a:cxn ang="0">
                  <a:pos x="T6" y="T7"/>
                </a:cxn>
                <a:cxn ang="0">
                  <a:pos x="T8" y="T9"/>
                </a:cxn>
              </a:cxnLst>
              <a:rect l="0" t="0" r="r" b="b"/>
              <a:pathLst>
                <a:path w="20" h="20">
                  <a:moveTo>
                    <a:pt x="2" y="0"/>
                  </a:moveTo>
                  <a:lnTo>
                    <a:pt x="0" y="2"/>
                  </a:lnTo>
                  <a:lnTo>
                    <a:pt x="4" y="9"/>
                  </a:lnTo>
                  <a:lnTo>
                    <a:pt x="7" y="4"/>
                  </a:lnTo>
                  <a:lnTo>
                    <a:pt x="2"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703" name="Freeform 702"/>
            <p:cNvSpPr>
              <a:spLocks/>
            </p:cNvSpPr>
            <p:nvPr/>
          </p:nvSpPr>
          <p:spPr bwMode="auto">
            <a:xfrm>
              <a:off x="6155" y="1136"/>
              <a:ext cx="24" cy="20"/>
            </a:xfrm>
            <a:custGeom>
              <a:avLst/>
              <a:gdLst>
                <a:gd name="T0" fmla="*/ 19 w 24"/>
                <a:gd name="T1" fmla="*/ 0 h 20"/>
                <a:gd name="T2" fmla="*/ 0 w 24"/>
                <a:gd name="T3" fmla="*/ 9 h 20"/>
                <a:gd name="T4" fmla="*/ 2 w 24"/>
                <a:gd name="T5" fmla="*/ 19 h 20"/>
                <a:gd name="T6" fmla="*/ 23 w 24"/>
                <a:gd name="T7" fmla="*/ 9 h 20"/>
                <a:gd name="T8" fmla="*/ 19 w 24"/>
                <a:gd name="T9" fmla="*/ 0 h 20"/>
              </a:gdLst>
              <a:ahLst/>
              <a:cxnLst>
                <a:cxn ang="0">
                  <a:pos x="T0" y="T1"/>
                </a:cxn>
                <a:cxn ang="0">
                  <a:pos x="T2" y="T3"/>
                </a:cxn>
                <a:cxn ang="0">
                  <a:pos x="T4" y="T5"/>
                </a:cxn>
                <a:cxn ang="0">
                  <a:pos x="T6" y="T7"/>
                </a:cxn>
                <a:cxn ang="0">
                  <a:pos x="T8" y="T9"/>
                </a:cxn>
              </a:cxnLst>
              <a:rect l="0" t="0" r="r" b="b"/>
              <a:pathLst>
                <a:path w="24" h="20">
                  <a:moveTo>
                    <a:pt x="19" y="0"/>
                  </a:moveTo>
                  <a:lnTo>
                    <a:pt x="0" y="9"/>
                  </a:lnTo>
                  <a:lnTo>
                    <a:pt x="2" y="19"/>
                  </a:lnTo>
                  <a:lnTo>
                    <a:pt x="23" y="9"/>
                  </a:lnTo>
                  <a:lnTo>
                    <a:pt x="1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704" name="Freeform 703"/>
            <p:cNvSpPr>
              <a:spLocks/>
            </p:cNvSpPr>
            <p:nvPr/>
          </p:nvSpPr>
          <p:spPr bwMode="auto">
            <a:xfrm>
              <a:off x="5839" y="1056"/>
              <a:ext cx="31" cy="20"/>
            </a:xfrm>
            <a:custGeom>
              <a:avLst/>
              <a:gdLst>
                <a:gd name="T0" fmla="*/ 19 w 31"/>
                <a:gd name="T1" fmla="*/ 0 h 20"/>
                <a:gd name="T2" fmla="*/ 4 w 31"/>
                <a:gd name="T3" fmla="*/ 0 h 20"/>
                <a:gd name="T4" fmla="*/ 0 w 31"/>
                <a:gd name="T5" fmla="*/ 9 h 20"/>
                <a:gd name="T6" fmla="*/ 11 w 31"/>
                <a:gd name="T7" fmla="*/ 19 h 20"/>
                <a:gd name="T8" fmla="*/ 16 w 31"/>
                <a:gd name="T9" fmla="*/ 19 h 20"/>
                <a:gd name="T10" fmla="*/ 31 w 31"/>
                <a:gd name="T11" fmla="*/ 4 h 20"/>
                <a:gd name="T12" fmla="*/ 19 w 31"/>
                <a:gd name="T13" fmla="*/ 0 h 20"/>
              </a:gdLst>
              <a:ahLst/>
              <a:cxnLst>
                <a:cxn ang="0">
                  <a:pos x="T0" y="T1"/>
                </a:cxn>
                <a:cxn ang="0">
                  <a:pos x="T2" y="T3"/>
                </a:cxn>
                <a:cxn ang="0">
                  <a:pos x="T4" y="T5"/>
                </a:cxn>
                <a:cxn ang="0">
                  <a:pos x="T6" y="T7"/>
                </a:cxn>
                <a:cxn ang="0">
                  <a:pos x="T8" y="T9"/>
                </a:cxn>
                <a:cxn ang="0">
                  <a:pos x="T10" y="T11"/>
                </a:cxn>
                <a:cxn ang="0">
                  <a:pos x="T12" y="T13"/>
                </a:cxn>
              </a:cxnLst>
              <a:rect l="0" t="0" r="r" b="b"/>
              <a:pathLst>
                <a:path w="31" h="20">
                  <a:moveTo>
                    <a:pt x="19" y="0"/>
                  </a:moveTo>
                  <a:lnTo>
                    <a:pt x="4" y="0"/>
                  </a:lnTo>
                  <a:lnTo>
                    <a:pt x="0" y="9"/>
                  </a:lnTo>
                  <a:lnTo>
                    <a:pt x="11" y="19"/>
                  </a:lnTo>
                  <a:lnTo>
                    <a:pt x="16" y="19"/>
                  </a:lnTo>
                  <a:lnTo>
                    <a:pt x="31" y="4"/>
                  </a:lnTo>
                  <a:lnTo>
                    <a:pt x="19" y="0"/>
                  </a:lnTo>
                </a:path>
              </a:pathLst>
            </a:custGeom>
            <a:solidFill>
              <a:srgbClr val="545454"/>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705" name="Freeform 704"/>
            <p:cNvSpPr>
              <a:spLocks/>
            </p:cNvSpPr>
            <p:nvPr/>
          </p:nvSpPr>
          <p:spPr bwMode="auto">
            <a:xfrm>
              <a:off x="5855" y="1052"/>
              <a:ext cx="22" cy="20"/>
            </a:xfrm>
            <a:custGeom>
              <a:avLst/>
              <a:gdLst>
                <a:gd name="T0" fmla="*/ 4 w 22"/>
                <a:gd name="T1" fmla="*/ 0 h 20"/>
                <a:gd name="T2" fmla="*/ 0 w 22"/>
                <a:gd name="T3" fmla="*/ 9 h 20"/>
                <a:gd name="T4" fmla="*/ 12 w 22"/>
                <a:gd name="T5" fmla="*/ 14 h 20"/>
                <a:gd name="T6" fmla="*/ 21 w 22"/>
                <a:gd name="T7" fmla="*/ 9 h 20"/>
                <a:gd name="T8" fmla="*/ 21 w 22"/>
                <a:gd name="T9" fmla="*/ 7 h 20"/>
                <a:gd name="T10" fmla="*/ 4 w 22"/>
                <a:gd name="T11" fmla="*/ 0 h 20"/>
              </a:gdLst>
              <a:ahLst/>
              <a:cxnLst>
                <a:cxn ang="0">
                  <a:pos x="T0" y="T1"/>
                </a:cxn>
                <a:cxn ang="0">
                  <a:pos x="T2" y="T3"/>
                </a:cxn>
                <a:cxn ang="0">
                  <a:pos x="T4" y="T5"/>
                </a:cxn>
                <a:cxn ang="0">
                  <a:pos x="T6" y="T7"/>
                </a:cxn>
                <a:cxn ang="0">
                  <a:pos x="T8" y="T9"/>
                </a:cxn>
                <a:cxn ang="0">
                  <a:pos x="T10" y="T11"/>
                </a:cxn>
              </a:cxnLst>
              <a:rect l="0" t="0" r="r" b="b"/>
              <a:pathLst>
                <a:path w="22" h="20">
                  <a:moveTo>
                    <a:pt x="4" y="0"/>
                  </a:moveTo>
                  <a:lnTo>
                    <a:pt x="0" y="9"/>
                  </a:lnTo>
                  <a:lnTo>
                    <a:pt x="12" y="14"/>
                  </a:lnTo>
                  <a:lnTo>
                    <a:pt x="21" y="9"/>
                  </a:lnTo>
                  <a:lnTo>
                    <a:pt x="21" y="7"/>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706" name="Freeform 705"/>
            <p:cNvSpPr>
              <a:spLocks/>
            </p:cNvSpPr>
            <p:nvPr/>
          </p:nvSpPr>
          <p:spPr bwMode="auto">
            <a:xfrm>
              <a:off x="5853" y="1059"/>
              <a:ext cx="20" cy="22"/>
            </a:xfrm>
            <a:custGeom>
              <a:avLst/>
              <a:gdLst>
                <a:gd name="T0" fmla="*/ 14 w 20"/>
                <a:gd name="T1" fmla="*/ 0 h 22"/>
                <a:gd name="T2" fmla="*/ 0 w 20"/>
                <a:gd name="T3" fmla="*/ 14 h 22"/>
                <a:gd name="T4" fmla="*/ 2 w 20"/>
                <a:gd name="T5" fmla="*/ 21 h 22"/>
                <a:gd name="T6" fmla="*/ 4 w 20"/>
                <a:gd name="T7" fmla="*/ 21 h 22"/>
                <a:gd name="T8" fmla="*/ 19 w 20"/>
                <a:gd name="T9" fmla="*/ 4 h 22"/>
                <a:gd name="T10" fmla="*/ 14 w 20"/>
                <a:gd name="T11" fmla="*/ 0 h 22"/>
              </a:gdLst>
              <a:ahLst/>
              <a:cxnLst>
                <a:cxn ang="0">
                  <a:pos x="T0" y="T1"/>
                </a:cxn>
                <a:cxn ang="0">
                  <a:pos x="T2" y="T3"/>
                </a:cxn>
                <a:cxn ang="0">
                  <a:pos x="T4" y="T5"/>
                </a:cxn>
                <a:cxn ang="0">
                  <a:pos x="T6" y="T7"/>
                </a:cxn>
                <a:cxn ang="0">
                  <a:pos x="T8" y="T9"/>
                </a:cxn>
                <a:cxn ang="0">
                  <a:pos x="T10" y="T11"/>
                </a:cxn>
              </a:cxnLst>
              <a:rect l="0" t="0" r="r" b="b"/>
              <a:pathLst>
                <a:path w="20" h="22">
                  <a:moveTo>
                    <a:pt x="14" y="0"/>
                  </a:moveTo>
                  <a:lnTo>
                    <a:pt x="0" y="14"/>
                  </a:lnTo>
                  <a:lnTo>
                    <a:pt x="2" y="21"/>
                  </a:lnTo>
                  <a:lnTo>
                    <a:pt x="4" y="21"/>
                  </a:lnTo>
                  <a:lnTo>
                    <a:pt x="19" y="4"/>
                  </a:lnTo>
                  <a:lnTo>
                    <a:pt x="1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707" name="Freeform 706"/>
            <p:cNvSpPr>
              <a:spLocks/>
            </p:cNvSpPr>
            <p:nvPr/>
          </p:nvSpPr>
          <p:spPr bwMode="auto">
            <a:xfrm>
              <a:off x="5848" y="1071"/>
              <a:ext cx="20" cy="20"/>
            </a:xfrm>
            <a:custGeom>
              <a:avLst/>
              <a:gdLst>
                <a:gd name="T0" fmla="*/ 7 w 20"/>
                <a:gd name="T1" fmla="*/ 0 h 20"/>
                <a:gd name="T2" fmla="*/ 2 w 20"/>
                <a:gd name="T3" fmla="*/ 0 h 20"/>
                <a:gd name="T4" fmla="*/ 0 w 20"/>
                <a:gd name="T5" fmla="*/ 9 h 20"/>
                <a:gd name="T6" fmla="*/ 7 w 20"/>
                <a:gd name="T7" fmla="*/ 9 h 20"/>
                <a:gd name="T8" fmla="*/ 7 w 20"/>
                <a:gd name="T9" fmla="*/ 0 h 20"/>
              </a:gdLst>
              <a:ahLst/>
              <a:cxnLst>
                <a:cxn ang="0">
                  <a:pos x="T0" y="T1"/>
                </a:cxn>
                <a:cxn ang="0">
                  <a:pos x="T2" y="T3"/>
                </a:cxn>
                <a:cxn ang="0">
                  <a:pos x="T4" y="T5"/>
                </a:cxn>
                <a:cxn ang="0">
                  <a:pos x="T6" y="T7"/>
                </a:cxn>
                <a:cxn ang="0">
                  <a:pos x="T8" y="T9"/>
                </a:cxn>
              </a:cxnLst>
              <a:rect l="0" t="0" r="r" b="b"/>
              <a:pathLst>
                <a:path w="20" h="20">
                  <a:moveTo>
                    <a:pt x="7" y="0"/>
                  </a:moveTo>
                  <a:lnTo>
                    <a:pt x="2" y="0"/>
                  </a:lnTo>
                  <a:lnTo>
                    <a:pt x="0" y="9"/>
                  </a:lnTo>
                  <a:lnTo>
                    <a:pt x="7" y="9"/>
                  </a:lnTo>
                  <a:lnTo>
                    <a:pt x="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708" name="Freeform 707"/>
            <p:cNvSpPr>
              <a:spLocks/>
            </p:cNvSpPr>
            <p:nvPr/>
          </p:nvSpPr>
          <p:spPr bwMode="auto">
            <a:xfrm>
              <a:off x="5832" y="1061"/>
              <a:ext cx="21" cy="20"/>
            </a:xfrm>
            <a:custGeom>
              <a:avLst/>
              <a:gdLst>
                <a:gd name="T0" fmla="*/ 9 w 21"/>
                <a:gd name="T1" fmla="*/ 0 h 20"/>
                <a:gd name="T2" fmla="*/ 2 w 21"/>
                <a:gd name="T3" fmla="*/ 2 h 20"/>
                <a:gd name="T4" fmla="*/ 0 w 21"/>
                <a:gd name="T5" fmla="*/ 7 h 20"/>
                <a:gd name="T6" fmla="*/ 16 w 21"/>
                <a:gd name="T7" fmla="*/ 19 h 20"/>
                <a:gd name="T8" fmla="*/ 21 w 21"/>
                <a:gd name="T9" fmla="*/ 9 h 20"/>
                <a:gd name="T10" fmla="*/ 9 w 21"/>
                <a:gd name="T11" fmla="*/ 0 h 20"/>
              </a:gdLst>
              <a:ahLst/>
              <a:cxnLst>
                <a:cxn ang="0">
                  <a:pos x="T0" y="T1"/>
                </a:cxn>
                <a:cxn ang="0">
                  <a:pos x="T2" y="T3"/>
                </a:cxn>
                <a:cxn ang="0">
                  <a:pos x="T4" y="T5"/>
                </a:cxn>
                <a:cxn ang="0">
                  <a:pos x="T6" y="T7"/>
                </a:cxn>
                <a:cxn ang="0">
                  <a:pos x="T8" y="T9"/>
                </a:cxn>
                <a:cxn ang="0">
                  <a:pos x="T10" y="T11"/>
                </a:cxn>
              </a:cxnLst>
              <a:rect l="0" t="0" r="r" b="b"/>
              <a:pathLst>
                <a:path w="21" h="20">
                  <a:moveTo>
                    <a:pt x="9" y="0"/>
                  </a:moveTo>
                  <a:lnTo>
                    <a:pt x="2" y="2"/>
                  </a:lnTo>
                  <a:lnTo>
                    <a:pt x="0" y="7"/>
                  </a:lnTo>
                  <a:lnTo>
                    <a:pt x="16" y="19"/>
                  </a:lnTo>
                  <a:lnTo>
                    <a:pt x="21" y="9"/>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709" name="Freeform 708"/>
            <p:cNvSpPr>
              <a:spLocks/>
            </p:cNvSpPr>
            <p:nvPr/>
          </p:nvSpPr>
          <p:spPr bwMode="auto">
            <a:xfrm>
              <a:off x="5834" y="1052"/>
              <a:ext cx="20" cy="20"/>
            </a:xfrm>
            <a:custGeom>
              <a:avLst/>
              <a:gdLst>
                <a:gd name="T0" fmla="*/ 9 w 20"/>
                <a:gd name="T1" fmla="*/ 0 h 20"/>
                <a:gd name="T2" fmla="*/ 7 w 20"/>
                <a:gd name="T3" fmla="*/ 0 h 20"/>
                <a:gd name="T4" fmla="*/ 0 w 20"/>
                <a:gd name="T5" fmla="*/ 12 h 20"/>
                <a:gd name="T6" fmla="*/ 9 w 20"/>
                <a:gd name="T7" fmla="*/ 16 h 20"/>
                <a:gd name="T8" fmla="*/ 14 w 20"/>
                <a:gd name="T9" fmla="*/ 7 h 20"/>
                <a:gd name="T10" fmla="*/ 9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9" y="0"/>
                  </a:moveTo>
                  <a:lnTo>
                    <a:pt x="7" y="0"/>
                  </a:lnTo>
                  <a:lnTo>
                    <a:pt x="0" y="12"/>
                  </a:lnTo>
                  <a:lnTo>
                    <a:pt x="9" y="16"/>
                  </a:lnTo>
                  <a:lnTo>
                    <a:pt x="14" y="7"/>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710" name="Freeform 709"/>
            <p:cNvSpPr>
              <a:spLocks/>
            </p:cNvSpPr>
            <p:nvPr/>
          </p:nvSpPr>
          <p:spPr bwMode="auto">
            <a:xfrm>
              <a:off x="5844" y="1052"/>
              <a:ext cx="20" cy="20"/>
            </a:xfrm>
            <a:custGeom>
              <a:avLst/>
              <a:gdLst>
                <a:gd name="T0" fmla="*/ 16 w 20"/>
                <a:gd name="T1" fmla="*/ 0 h 20"/>
                <a:gd name="T2" fmla="*/ 0 w 20"/>
                <a:gd name="T3" fmla="*/ 0 h 20"/>
                <a:gd name="T4" fmla="*/ 0 w 20"/>
                <a:gd name="T5" fmla="*/ 9 h 20"/>
                <a:gd name="T6" fmla="*/ 14 w 20"/>
                <a:gd name="T7" fmla="*/ 9 h 20"/>
                <a:gd name="T8" fmla="*/ 16 w 20"/>
                <a:gd name="T9" fmla="*/ 0 h 20"/>
              </a:gdLst>
              <a:ahLst/>
              <a:cxnLst>
                <a:cxn ang="0">
                  <a:pos x="T0" y="T1"/>
                </a:cxn>
                <a:cxn ang="0">
                  <a:pos x="T2" y="T3"/>
                </a:cxn>
                <a:cxn ang="0">
                  <a:pos x="T4" y="T5"/>
                </a:cxn>
                <a:cxn ang="0">
                  <a:pos x="T6" y="T7"/>
                </a:cxn>
                <a:cxn ang="0">
                  <a:pos x="T8" y="T9"/>
                </a:cxn>
              </a:cxnLst>
              <a:rect l="0" t="0" r="r" b="b"/>
              <a:pathLst>
                <a:path w="20" h="20">
                  <a:moveTo>
                    <a:pt x="16" y="0"/>
                  </a:moveTo>
                  <a:lnTo>
                    <a:pt x="0" y="0"/>
                  </a:lnTo>
                  <a:lnTo>
                    <a:pt x="0" y="9"/>
                  </a:lnTo>
                  <a:lnTo>
                    <a:pt x="14" y="9"/>
                  </a:lnTo>
                  <a:lnTo>
                    <a:pt x="16"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711" name="Freeform 710"/>
            <p:cNvSpPr>
              <a:spLocks/>
            </p:cNvSpPr>
            <p:nvPr/>
          </p:nvSpPr>
          <p:spPr bwMode="auto">
            <a:xfrm>
              <a:off x="6040" y="1064"/>
              <a:ext cx="36" cy="26"/>
            </a:xfrm>
            <a:custGeom>
              <a:avLst/>
              <a:gdLst>
                <a:gd name="T0" fmla="*/ 21 w 36"/>
                <a:gd name="T1" fmla="*/ 0 h 26"/>
                <a:gd name="T2" fmla="*/ 2 w 36"/>
                <a:gd name="T3" fmla="*/ 0 h 26"/>
                <a:gd name="T4" fmla="*/ 0 w 36"/>
                <a:gd name="T5" fmla="*/ 12 h 26"/>
                <a:gd name="T6" fmla="*/ 14 w 36"/>
                <a:gd name="T7" fmla="*/ 26 h 26"/>
                <a:gd name="T8" fmla="*/ 19 w 36"/>
                <a:gd name="T9" fmla="*/ 23 h 26"/>
                <a:gd name="T10" fmla="*/ 36 w 36"/>
                <a:gd name="T11" fmla="*/ 7 h 26"/>
                <a:gd name="T12" fmla="*/ 21 w 36"/>
                <a:gd name="T13" fmla="*/ 0 h 26"/>
              </a:gdLst>
              <a:ahLst/>
              <a:cxnLst>
                <a:cxn ang="0">
                  <a:pos x="T0" y="T1"/>
                </a:cxn>
                <a:cxn ang="0">
                  <a:pos x="T2" y="T3"/>
                </a:cxn>
                <a:cxn ang="0">
                  <a:pos x="T4" y="T5"/>
                </a:cxn>
                <a:cxn ang="0">
                  <a:pos x="T6" y="T7"/>
                </a:cxn>
                <a:cxn ang="0">
                  <a:pos x="T8" y="T9"/>
                </a:cxn>
                <a:cxn ang="0">
                  <a:pos x="T10" y="T11"/>
                </a:cxn>
                <a:cxn ang="0">
                  <a:pos x="T12" y="T13"/>
                </a:cxn>
              </a:cxnLst>
              <a:rect l="0" t="0" r="r" b="b"/>
              <a:pathLst>
                <a:path w="36" h="26">
                  <a:moveTo>
                    <a:pt x="21" y="0"/>
                  </a:moveTo>
                  <a:lnTo>
                    <a:pt x="2" y="0"/>
                  </a:lnTo>
                  <a:lnTo>
                    <a:pt x="0" y="12"/>
                  </a:lnTo>
                  <a:lnTo>
                    <a:pt x="14" y="26"/>
                  </a:lnTo>
                  <a:lnTo>
                    <a:pt x="19" y="23"/>
                  </a:lnTo>
                  <a:lnTo>
                    <a:pt x="36" y="7"/>
                  </a:lnTo>
                  <a:lnTo>
                    <a:pt x="21" y="0"/>
                  </a:lnTo>
                </a:path>
              </a:pathLst>
            </a:custGeom>
            <a:solidFill>
              <a:srgbClr val="545454"/>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712" name="Freeform 711"/>
            <p:cNvSpPr>
              <a:spLocks/>
            </p:cNvSpPr>
            <p:nvPr/>
          </p:nvSpPr>
          <p:spPr bwMode="auto">
            <a:xfrm>
              <a:off x="6060" y="1059"/>
              <a:ext cx="24" cy="20"/>
            </a:xfrm>
            <a:custGeom>
              <a:avLst/>
              <a:gdLst>
                <a:gd name="T0" fmla="*/ 4 w 24"/>
                <a:gd name="T1" fmla="*/ 0 h 20"/>
                <a:gd name="T2" fmla="*/ 0 w 24"/>
                <a:gd name="T3" fmla="*/ 9 h 20"/>
                <a:gd name="T4" fmla="*/ 14 w 24"/>
                <a:gd name="T5" fmla="*/ 16 h 20"/>
                <a:gd name="T6" fmla="*/ 23 w 24"/>
                <a:gd name="T7" fmla="*/ 12 h 20"/>
                <a:gd name="T8" fmla="*/ 23 w 24"/>
                <a:gd name="T9" fmla="*/ 9 h 20"/>
                <a:gd name="T10" fmla="*/ 4 w 24"/>
                <a:gd name="T11" fmla="*/ 0 h 20"/>
              </a:gdLst>
              <a:ahLst/>
              <a:cxnLst>
                <a:cxn ang="0">
                  <a:pos x="T0" y="T1"/>
                </a:cxn>
                <a:cxn ang="0">
                  <a:pos x="T2" y="T3"/>
                </a:cxn>
                <a:cxn ang="0">
                  <a:pos x="T4" y="T5"/>
                </a:cxn>
                <a:cxn ang="0">
                  <a:pos x="T6" y="T7"/>
                </a:cxn>
                <a:cxn ang="0">
                  <a:pos x="T8" y="T9"/>
                </a:cxn>
                <a:cxn ang="0">
                  <a:pos x="T10" y="T11"/>
                </a:cxn>
              </a:cxnLst>
              <a:rect l="0" t="0" r="r" b="b"/>
              <a:pathLst>
                <a:path w="24" h="20">
                  <a:moveTo>
                    <a:pt x="4" y="0"/>
                  </a:moveTo>
                  <a:lnTo>
                    <a:pt x="0" y="9"/>
                  </a:lnTo>
                  <a:lnTo>
                    <a:pt x="14" y="16"/>
                  </a:lnTo>
                  <a:lnTo>
                    <a:pt x="23" y="12"/>
                  </a:lnTo>
                  <a:lnTo>
                    <a:pt x="23" y="9"/>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713" name="Freeform 712"/>
            <p:cNvSpPr>
              <a:spLocks/>
            </p:cNvSpPr>
            <p:nvPr/>
          </p:nvSpPr>
          <p:spPr bwMode="auto">
            <a:xfrm>
              <a:off x="6057" y="1069"/>
              <a:ext cx="22" cy="24"/>
            </a:xfrm>
            <a:custGeom>
              <a:avLst/>
              <a:gdLst>
                <a:gd name="T0" fmla="*/ 16 w 22"/>
                <a:gd name="T1" fmla="*/ 0 h 24"/>
                <a:gd name="T2" fmla="*/ 0 w 22"/>
                <a:gd name="T3" fmla="*/ 16 h 24"/>
                <a:gd name="T4" fmla="*/ 4 w 22"/>
                <a:gd name="T5" fmla="*/ 23 h 24"/>
                <a:gd name="T6" fmla="*/ 21 w 22"/>
                <a:gd name="T7" fmla="*/ 4 h 24"/>
                <a:gd name="T8" fmla="*/ 16 w 22"/>
                <a:gd name="T9" fmla="*/ 0 h 24"/>
              </a:gdLst>
              <a:ahLst/>
              <a:cxnLst>
                <a:cxn ang="0">
                  <a:pos x="T0" y="T1"/>
                </a:cxn>
                <a:cxn ang="0">
                  <a:pos x="T2" y="T3"/>
                </a:cxn>
                <a:cxn ang="0">
                  <a:pos x="T4" y="T5"/>
                </a:cxn>
                <a:cxn ang="0">
                  <a:pos x="T6" y="T7"/>
                </a:cxn>
                <a:cxn ang="0">
                  <a:pos x="T8" y="T9"/>
                </a:cxn>
              </a:cxnLst>
              <a:rect l="0" t="0" r="r" b="b"/>
              <a:pathLst>
                <a:path w="22" h="24">
                  <a:moveTo>
                    <a:pt x="16" y="0"/>
                  </a:moveTo>
                  <a:lnTo>
                    <a:pt x="0" y="16"/>
                  </a:lnTo>
                  <a:lnTo>
                    <a:pt x="4" y="23"/>
                  </a:lnTo>
                  <a:lnTo>
                    <a:pt x="21" y="4"/>
                  </a:lnTo>
                  <a:lnTo>
                    <a:pt x="16"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714" name="Freeform 713"/>
            <p:cNvSpPr>
              <a:spLocks/>
            </p:cNvSpPr>
            <p:nvPr/>
          </p:nvSpPr>
          <p:spPr bwMode="auto">
            <a:xfrm>
              <a:off x="6052" y="1083"/>
              <a:ext cx="20" cy="20"/>
            </a:xfrm>
            <a:custGeom>
              <a:avLst/>
              <a:gdLst>
                <a:gd name="T0" fmla="*/ 4 w 20"/>
                <a:gd name="T1" fmla="*/ 0 h 20"/>
                <a:gd name="T2" fmla="*/ 0 w 20"/>
                <a:gd name="T3" fmla="*/ 2 h 20"/>
                <a:gd name="T4" fmla="*/ 0 w 20"/>
                <a:gd name="T5" fmla="*/ 9 h 20"/>
                <a:gd name="T6" fmla="*/ 2 w 20"/>
                <a:gd name="T7" fmla="*/ 12 h 20"/>
                <a:gd name="T8" fmla="*/ 9 w 20"/>
                <a:gd name="T9" fmla="*/ 9 h 20"/>
                <a:gd name="T10" fmla="*/ 4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4" y="0"/>
                  </a:moveTo>
                  <a:lnTo>
                    <a:pt x="0" y="2"/>
                  </a:lnTo>
                  <a:lnTo>
                    <a:pt x="0" y="9"/>
                  </a:lnTo>
                  <a:lnTo>
                    <a:pt x="2" y="12"/>
                  </a:lnTo>
                  <a:lnTo>
                    <a:pt x="9" y="9"/>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715" name="Freeform 714"/>
            <p:cNvSpPr>
              <a:spLocks/>
            </p:cNvSpPr>
            <p:nvPr/>
          </p:nvSpPr>
          <p:spPr bwMode="auto">
            <a:xfrm>
              <a:off x="6035" y="1073"/>
              <a:ext cx="22" cy="20"/>
            </a:xfrm>
            <a:custGeom>
              <a:avLst/>
              <a:gdLst>
                <a:gd name="T0" fmla="*/ 7 w 22"/>
                <a:gd name="T1" fmla="*/ 0 h 20"/>
                <a:gd name="T2" fmla="*/ 0 w 22"/>
                <a:gd name="T3" fmla="*/ 2 h 20"/>
                <a:gd name="T4" fmla="*/ 0 w 22"/>
                <a:gd name="T5" fmla="*/ 4 h 20"/>
                <a:gd name="T6" fmla="*/ 16 w 22"/>
                <a:gd name="T7" fmla="*/ 19 h 20"/>
                <a:gd name="T8" fmla="*/ 21 w 22"/>
                <a:gd name="T9" fmla="*/ 14 h 20"/>
                <a:gd name="T10" fmla="*/ 7 w 22"/>
                <a:gd name="T11" fmla="*/ 0 h 20"/>
              </a:gdLst>
              <a:ahLst/>
              <a:cxnLst>
                <a:cxn ang="0">
                  <a:pos x="T0" y="T1"/>
                </a:cxn>
                <a:cxn ang="0">
                  <a:pos x="T2" y="T3"/>
                </a:cxn>
                <a:cxn ang="0">
                  <a:pos x="T4" y="T5"/>
                </a:cxn>
                <a:cxn ang="0">
                  <a:pos x="T6" y="T7"/>
                </a:cxn>
                <a:cxn ang="0">
                  <a:pos x="T8" y="T9"/>
                </a:cxn>
                <a:cxn ang="0">
                  <a:pos x="T10" y="T11"/>
                </a:cxn>
              </a:cxnLst>
              <a:rect l="0" t="0" r="r" b="b"/>
              <a:pathLst>
                <a:path w="22" h="20">
                  <a:moveTo>
                    <a:pt x="7" y="0"/>
                  </a:moveTo>
                  <a:lnTo>
                    <a:pt x="0" y="2"/>
                  </a:lnTo>
                  <a:lnTo>
                    <a:pt x="0" y="4"/>
                  </a:lnTo>
                  <a:lnTo>
                    <a:pt x="16" y="19"/>
                  </a:lnTo>
                  <a:lnTo>
                    <a:pt x="21" y="14"/>
                  </a:lnTo>
                  <a:lnTo>
                    <a:pt x="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716" name="Freeform 715"/>
            <p:cNvSpPr>
              <a:spLocks/>
            </p:cNvSpPr>
            <p:nvPr/>
          </p:nvSpPr>
          <p:spPr bwMode="auto">
            <a:xfrm>
              <a:off x="6035" y="1059"/>
              <a:ext cx="20" cy="20"/>
            </a:xfrm>
            <a:custGeom>
              <a:avLst/>
              <a:gdLst>
                <a:gd name="T0" fmla="*/ 7 w 20"/>
                <a:gd name="T1" fmla="*/ 0 h 20"/>
                <a:gd name="T2" fmla="*/ 2 w 20"/>
                <a:gd name="T3" fmla="*/ 0 h 20"/>
                <a:gd name="T4" fmla="*/ 0 w 20"/>
                <a:gd name="T5" fmla="*/ 16 h 20"/>
                <a:gd name="T6" fmla="*/ 9 w 20"/>
                <a:gd name="T7" fmla="*/ 16 h 20"/>
                <a:gd name="T8" fmla="*/ 12 w 20"/>
                <a:gd name="T9" fmla="*/ 4 h 20"/>
                <a:gd name="T10" fmla="*/ 7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7" y="0"/>
                  </a:moveTo>
                  <a:lnTo>
                    <a:pt x="2" y="0"/>
                  </a:lnTo>
                  <a:lnTo>
                    <a:pt x="0" y="16"/>
                  </a:lnTo>
                  <a:lnTo>
                    <a:pt x="9" y="16"/>
                  </a:lnTo>
                  <a:lnTo>
                    <a:pt x="12" y="4"/>
                  </a:lnTo>
                  <a:lnTo>
                    <a:pt x="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717" name="Freeform 716"/>
            <p:cNvSpPr>
              <a:spLocks/>
            </p:cNvSpPr>
            <p:nvPr/>
          </p:nvSpPr>
          <p:spPr bwMode="auto">
            <a:xfrm>
              <a:off x="6043" y="1059"/>
              <a:ext cx="21" cy="20"/>
            </a:xfrm>
            <a:custGeom>
              <a:avLst/>
              <a:gdLst>
                <a:gd name="T0" fmla="*/ 21 w 21"/>
                <a:gd name="T1" fmla="*/ 0 h 20"/>
                <a:gd name="T2" fmla="*/ 0 w 21"/>
                <a:gd name="T3" fmla="*/ 0 h 20"/>
                <a:gd name="T4" fmla="*/ 0 w 21"/>
                <a:gd name="T5" fmla="*/ 9 h 20"/>
                <a:gd name="T6" fmla="*/ 19 w 21"/>
                <a:gd name="T7" fmla="*/ 9 h 20"/>
                <a:gd name="T8" fmla="*/ 21 w 21"/>
                <a:gd name="T9" fmla="*/ 0 h 20"/>
              </a:gdLst>
              <a:ahLst/>
              <a:cxnLst>
                <a:cxn ang="0">
                  <a:pos x="T0" y="T1"/>
                </a:cxn>
                <a:cxn ang="0">
                  <a:pos x="T2" y="T3"/>
                </a:cxn>
                <a:cxn ang="0">
                  <a:pos x="T4" y="T5"/>
                </a:cxn>
                <a:cxn ang="0">
                  <a:pos x="T6" y="T7"/>
                </a:cxn>
                <a:cxn ang="0">
                  <a:pos x="T8" y="T9"/>
                </a:cxn>
              </a:cxnLst>
              <a:rect l="0" t="0" r="r" b="b"/>
              <a:pathLst>
                <a:path w="21" h="20">
                  <a:moveTo>
                    <a:pt x="21" y="0"/>
                  </a:moveTo>
                  <a:lnTo>
                    <a:pt x="0" y="0"/>
                  </a:lnTo>
                  <a:lnTo>
                    <a:pt x="0" y="9"/>
                  </a:lnTo>
                  <a:lnTo>
                    <a:pt x="19" y="9"/>
                  </a:lnTo>
                  <a:lnTo>
                    <a:pt x="21"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718" name="Freeform 717"/>
            <p:cNvSpPr>
              <a:spLocks/>
            </p:cNvSpPr>
            <p:nvPr/>
          </p:nvSpPr>
          <p:spPr bwMode="auto">
            <a:xfrm>
              <a:off x="6316" y="1184"/>
              <a:ext cx="27" cy="24"/>
            </a:xfrm>
            <a:custGeom>
              <a:avLst/>
              <a:gdLst>
                <a:gd name="T0" fmla="*/ 26 w 27"/>
                <a:gd name="T1" fmla="*/ 0 h 24"/>
                <a:gd name="T2" fmla="*/ 14 w 27"/>
                <a:gd name="T3" fmla="*/ 2 h 24"/>
                <a:gd name="T4" fmla="*/ 0 w 27"/>
                <a:gd name="T5" fmla="*/ 12 h 24"/>
                <a:gd name="T6" fmla="*/ 4 w 27"/>
                <a:gd name="T7" fmla="*/ 19 h 24"/>
                <a:gd name="T8" fmla="*/ 23 w 27"/>
                <a:gd name="T9" fmla="*/ 23 h 24"/>
                <a:gd name="T10" fmla="*/ 26 w 27"/>
                <a:gd name="T11" fmla="*/ 19 h 24"/>
                <a:gd name="T12" fmla="*/ 26 w 27"/>
                <a:gd name="T13" fmla="*/ 0 h 24"/>
              </a:gdLst>
              <a:ahLst/>
              <a:cxnLst>
                <a:cxn ang="0">
                  <a:pos x="T0" y="T1"/>
                </a:cxn>
                <a:cxn ang="0">
                  <a:pos x="T2" y="T3"/>
                </a:cxn>
                <a:cxn ang="0">
                  <a:pos x="T4" y="T5"/>
                </a:cxn>
                <a:cxn ang="0">
                  <a:pos x="T6" y="T7"/>
                </a:cxn>
                <a:cxn ang="0">
                  <a:pos x="T8" y="T9"/>
                </a:cxn>
                <a:cxn ang="0">
                  <a:pos x="T10" y="T11"/>
                </a:cxn>
                <a:cxn ang="0">
                  <a:pos x="T12" y="T13"/>
                </a:cxn>
              </a:cxnLst>
              <a:rect l="0" t="0" r="r" b="b"/>
              <a:pathLst>
                <a:path w="27" h="24">
                  <a:moveTo>
                    <a:pt x="26" y="0"/>
                  </a:moveTo>
                  <a:lnTo>
                    <a:pt x="14" y="2"/>
                  </a:lnTo>
                  <a:lnTo>
                    <a:pt x="0" y="12"/>
                  </a:lnTo>
                  <a:lnTo>
                    <a:pt x="4" y="19"/>
                  </a:lnTo>
                  <a:lnTo>
                    <a:pt x="23" y="23"/>
                  </a:lnTo>
                  <a:lnTo>
                    <a:pt x="26" y="19"/>
                  </a:lnTo>
                  <a:lnTo>
                    <a:pt x="26" y="0"/>
                  </a:lnTo>
                </a:path>
              </a:pathLst>
            </a:custGeom>
            <a:solidFill>
              <a:srgbClr val="545454"/>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719" name="Freeform 718"/>
            <p:cNvSpPr>
              <a:spLocks/>
            </p:cNvSpPr>
            <p:nvPr/>
          </p:nvSpPr>
          <p:spPr bwMode="auto">
            <a:xfrm>
              <a:off x="6331" y="1179"/>
              <a:ext cx="20" cy="20"/>
            </a:xfrm>
            <a:custGeom>
              <a:avLst/>
              <a:gdLst>
                <a:gd name="T0" fmla="*/ 16 w 20"/>
                <a:gd name="T1" fmla="*/ 0 h 20"/>
                <a:gd name="T2" fmla="*/ 0 w 20"/>
                <a:gd name="T3" fmla="*/ 2 h 20"/>
                <a:gd name="T4" fmla="*/ 0 w 20"/>
                <a:gd name="T5" fmla="*/ 12 h 20"/>
                <a:gd name="T6" fmla="*/ 12 w 20"/>
                <a:gd name="T7" fmla="*/ 9 h 20"/>
                <a:gd name="T8" fmla="*/ 16 w 20"/>
                <a:gd name="T9" fmla="*/ 4 h 20"/>
                <a:gd name="T10" fmla="*/ 16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16" y="0"/>
                  </a:moveTo>
                  <a:lnTo>
                    <a:pt x="0" y="2"/>
                  </a:lnTo>
                  <a:lnTo>
                    <a:pt x="0" y="12"/>
                  </a:lnTo>
                  <a:lnTo>
                    <a:pt x="12" y="9"/>
                  </a:lnTo>
                  <a:lnTo>
                    <a:pt x="16" y="4"/>
                  </a:lnTo>
                  <a:lnTo>
                    <a:pt x="16"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720" name="Freeform 719"/>
            <p:cNvSpPr>
              <a:spLocks/>
            </p:cNvSpPr>
            <p:nvPr/>
          </p:nvSpPr>
          <p:spPr bwMode="auto">
            <a:xfrm>
              <a:off x="6338" y="1184"/>
              <a:ext cx="20" cy="21"/>
            </a:xfrm>
            <a:custGeom>
              <a:avLst/>
              <a:gdLst>
                <a:gd name="T0" fmla="*/ 9 w 20"/>
                <a:gd name="T1" fmla="*/ 0 h 21"/>
                <a:gd name="T2" fmla="*/ 0 w 20"/>
                <a:gd name="T3" fmla="*/ 0 h 21"/>
                <a:gd name="T4" fmla="*/ 0 w 20"/>
                <a:gd name="T5" fmla="*/ 19 h 21"/>
                <a:gd name="T6" fmla="*/ 9 w 20"/>
                <a:gd name="T7" fmla="*/ 21 h 21"/>
                <a:gd name="T8" fmla="*/ 9 w 20"/>
                <a:gd name="T9" fmla="*/ 0 h 21"/>
              </a:gdLst>
              <a:ahLst/>
              <a:cxnLst>
                <a:cxn ang="0">
                  <a:pos x="T0" y="T1"/>
                </a:cxn>
                <a:cxn ang="0">
                  <a:pos x="T2" y="T3"/>
                </a:cxn>
                <a:cxn ang="0">
                  <a:pos x="T4" y="T5"/>
                </a:cxn>
                <a:cxn ang="0">
                  <a:pos x="T6" y="T7"/>
                </a:cxn>
                <a:cxn ang="0">
                  <a:pos x="T8" y="T9"/>
                </a:cxn>
              </a:cxnLst>
              <a:rect l="0" t="0" r="r" b="b"/>
              <a:pathLst>
                <a:path w="20" h="21">
                  <a:moveTo>
                    <a:pt x="9" y="0"/>
                  </a:moveTo>
                  <a:lnTo>
                    <a:pt x="0" y="0"/>
                  </a:lnTo>
                  <a:lnTo>
                    <a:pt x="0" y="19"/>
                  </a:lnTo>
                  <a:lnTo>
                    <a:pt x="9" y="21"/>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721" name="Freeform 720"/>
            <p:cNvSpPr>
              <a:spLocks/>
            </p:cNvSpPr>
            <p:nvPr/>
          </p:nvSpPr>
          <p:spPr bwMode="auto">
            <a:xfrm>
              <a:off x="6335" y="1200"/>
              <a:ext cx="20" cy="20"/>
            </a:xfrm>
            <a:custGeom>
              <a:avLst/>
              <a:gdLst>
                <a:gd name="T0" fmla="*/ 2 w 20"/>
                <a:gd name="T1" fmla="*/ 0 h 20"/>
                <a:gd name="T2" fmla="*/ 0 w 20"/>
                <a:gd name="T3" fmla="*/ 4 h 20"/>
                <a:gd name="T4" fmla="*/ 4 w 20"/>
                <a:gd name="T5" fmla="*/ 12 h 20"/>
                <a:gd name="T6" fmla="*/ 7 w 20"/>
                <a:gd name="T7" fmla="*/ 12 h 20"/>
                <a:gd name="T8" fmla="*/ 12 w 20"/>
                <a:gd name="T9" fmla="*/ 4 h 20"/>
                <a:gd name="T10" fmla="*/ 2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2" y="0"/>
                  </a:moveTo>
                  <a:lnTo>
                    <a:pt x="0" y="4"/>
                  </a:lnTo>
                  <a:lnTo>
                    <a:pt x="4" y="12"/>
                  </a:lnTo>
                  <a:lnTo>
                    <a:pt x="7" y="12"/>
                  </a:lnTo>
                  <a:lnTo>
                    <a:pt x="12" y="4"/>
                  </a:lnTo>
                  <a:lnTo>
                    <a:pt x="2"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722" name="Freeform 721"/>
            <p:cNvSpPr>
              <a:spLocks/>
            </p:cNvSpPr>
            <p:nvPr/>
          </p:nvSpPr>
          <p:spPr bwMode="auto">
            <a:xfrm>
              <a:off x="6316" y="1198"/>
              <a:ext cx="24" cy="20"/>
            </a:xfrm>
            <a:custGeom>
              <a:avLst/>
              <a:gdLst>
                <a:gd name="T0" fmla="*/ 4 w 24"/>
                <a:gd name="T1" fmla="*/ 0 h 20"/>
                <a:gd name="T2" fmla="*/ 0 w 24"/>
                <a:gd name="T3" fmla="*/ 7 h 20"/>
                <a:gd name="T4" fmla="*/ 2 w 24"/>
                <a:gd name="T5" fmla="*/ 9 h 20"/>
                <a:gd name="T6" fmla="*/ 23 w 24"/>
                <a:gd name="T7" fmla="*/ 14 h 20"/>
                <a:gd name="T8" fmla="*/ 23 w 24"/>
                <a:gd name="T9" fmla="*/ 4 h 20"/>
                <a:gd name="T10" fmla="*/ 4 w 24"/>
                <a:gd name="T11" fmla="*/ 0 h 20"/>
              </a:gdLst>
              <a:ahLst/>
              <a:cxnLst>
                <a:cxn ang="0">
                  <a:pos x="T0" y="T1"/>
                </a:cxn>
                <a:cxn ang="0">
                  <a:pos x="T2" y="T3"/>
                </a:cxn>
                <a:cxn ang="0">
                  <a:pos x="T4" y="T5"/>
                </a:cxn>
                <a:cxn ang="0">
                  <a:pos x="T6" y="T7"/>
                </a:cxn>
                <a:cxn ang="0">
                  <a:pos x="T8" y="T9"/>
                </a:cxn>
                <a:cxn ang="0">
                  <a:pos x="T10" y="T11"/>
                </a:cxn>
              </a:cxnLst>
              <a:rect l="0" t="0" r="r" b="b"/>
              <a:pathLst>
                <a:path w="24" h="20">
                  <a:moveTo>
                    <a:pt x="4" y="0"/>
                  </a:moveTo>
                  <a:lnTo>
                    <a:pt x="0" y="7"/>
                  </a:lnTo>
                  <a:lnTo>
                    <a:pt x="2" y="9"/>
                  </a:lnTo>
                  <a:lnTo>
                    <a:pt x="23" y="14"/>
                  </a:lnTo>
                  <a:lnTo>
                    <a:pt x="23" y="4"/>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723" name="Freeform 722"/>
            <p:cNvSpPr>
              <a:spLocks/>
            </p:cNvSpPr>
            <p:nvPr/>
          </p:nvSpPr>
          <p:spPr bwMode="auto">
            <a:xfrm>
              <a:off x="6309" y="1191"/>
              <a:ext cx="20" cy="20"/>
            </a:xfrm>
            <a:custGeom>
              <a:avLst/>
              <a:gdLst>
                <a:gd name="T0" fmla="*/ 4 w 20"/>
                <a:gd name="T1" fmla="*/ 0 h 20"/>
                <a:gd name="T2" fmla="*/ 0 w 20"/>
                <a:gd name="T3" fmla="*/ 2 h 20"/>
                <a:gd name="T4" fmla="*/ 7 w 20"/>
                <a:gd name="T5" fmla="*/ 14 h 20"/>
                <a:gd name="T6" fmla="*/ 16 w 20"/>
                <a:gd name="T7" fmla="*/ 9 h 20"/>
                <a:gd name="T8" fmla="*/ 11 w 20"/>
                <a:gd name="T9" fmla="*/ 2 h 20"/>
                <a:gd name="T10" fmla="*/ 4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4" y="0"/>
                  </a:moveTo>
                  <a:lnTo>
                    <a:pt x="0" y="2"/>
                  </a:lnTo>
                  <a:lnTo>
                    <a:pt x="7" y="14"/>
                  </a:lnTo>
                  <a:lnTo>
                    <a:pt x="16" y="9"/>
                  </a:lnTo>
                  <a:lnTo>
                    <a:pt x="11" y="2"/>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724" name="Freeform 723"/>
            <p:cNvSpPr>
              <a:spLocks/>
            </p:cNvSpPr>
            <p:nvPr/>
          </p:nvSpPr>
          <p:spPr bwMode="auto">
            <a:xfrm>
              <a:off x="6314" y="1181"/>
              <a:ext cx="20" cy="20"/>
            </a:xfrm>
            <a:custGeom>
              <a:avLst/>
              <a:gdLst>
                <a:gd name="T0" fmla="*/ 16 w 20"/>
                <a:gd name="T1" fmla="*/ 0 h 20"/>
                <a:gd name="T2" fmla="*/ 14 w 20"/>
                <a:gd name="T3" fmla="*/ 0 h 20"/>
                <a:gd name="T4" fmla="*/ 0 w 20"/>
                <a:gd name="T5" fmla="*/ 9 h 20"/>
                <a:gd name="T6" fmla="*/ 4 w 20"/>
                <a:gd name="T7" fmla="*/ 19 h 20"/>
                <a:gd name="T8" fmla="*/ 19 w 20"/>
                <a:gd name="T9" fmla="*/ 9 h 20"/>
                <a:gd name="T10" fmla="*/ 16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16" y="0"/>
                  </a:moveTo>
                  <a:lnTo>
                    <a:pt x="14" y="0"/>
                  </a:lnTo>
                  <a:lnTo>
                    <a:pt x="0" y="9"/>
                  </a:lnTo>
                  <a:lnTo>
                    <a:pt x="4" y="19"/>
                  </a:lnTo>
                  <a:lnTo>
                    <a:pt x="19" y="9"/>
                  </a:lnTo>
                  <a:lnTo>
                    <a:pt x="16"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725" name="Freeform 724"/>
            <p:cNvSpPr>
              <a:spLocks/>
            </p:cNvSpPr>
            <p:nvPr/>
          </p:nvSpPr>
          <p:spPr bwMode="auto">
            <a:xfrm>
              <a:off x="6268" y="1078"/>
              <a:ext cx="48" cy="22"/>
            </a:xfrm>
            <a:custGeom>
              <a:avLst/>
              <a:gdLst>
                <a:gd name="T0" fmla="*/ 33 w 48"/>
                <a:gd name="T1" fmla="*/ 0 h 22"/>
                <a:gd name="T2" fmla="*/ 12 w 48"/>
                <a:gd name="T3" fmla="*/ 4 h 22"/>
                <a:gd name="T4" fmla="*/ 0 w 48"/>
                <a:gd name="T5" fmla="*/ 19 h 22"/>
                <a:gd name="T6" fmla="*/ 7 w 48"/>
                <a:gd name="T7" fmla="*/ 21 h 22"/>
                <a:gd name="T8" fmla="*/ 43 w 48"/>
                <a:gd name="T9" fmla="*/ 19 h 22"/>
                <a:gd name="T10" fmla="*/ 48 w 48"/>
                <a:gd name="T11" fmla="*/ 7 h 22"/>
                <a:gd name="T12" fmla="*/ 33 w 48"/>
                <a:gd name="T13" fmla="*/ 0 h 22"/>
              </a:gdLst>
              <a:ahLst/>
              <a:cxnLst>
                <a:cxn ang="0">
                  <a:pos x="T0" y="T1"/>
                </a:cxn>
                <a:cxn ang="0">
                  <a:pos x="T2" y="T3"/>
                </a:cxn>
                <a:cxn ang="0">
                  <a:pos x="T4" y="T5"/>
                </a:cxn>
                <a:cxn ang="0">
                  <a:pos x="T6" y="T7"/>
                </a:cxn>
                <a:cxn ang="0">
                  <a:pos x="T8" y="T9"/>
                </a:cxn>
                <a:cxn ang="0">
                  <a:pos x="T10" y="T11"/>
                </a:cxn>
                <a:cxn ang="0">
                  <a:pos x="T12" y="T13"/>
                </a:cxn>
              </a:cxnLst>
              <a:rect l="0" t="0" r="r" b="b"/>
              <a:pathLst>
                <a:path w="48" h="22">
                  <a:moveTo>
                    <a:pt x="33" y="0"/>
                  </a:moveTo>
                  <a:lnTo>
                    <a:pt x="12" y="4"/>
                  </a:lnTo>
                  <a:lnTo>
                    <a:pt x="0" y="19"/>
                  </a:lnTo>
                  <a:lnTo>
                    <a:pt x="7" y="21"/>
                  </a:lnTo>
                  <a:lnTo>
                    <a:pt x="43" y="19"/>
                  </a:lnTo>
                  <a:lnTo>
                    <a:pt x="48" y="7"/>
                  </a:lnTo>
                  <a:lnTo>
                    <a:pt x="33" y="0"/>
                  </a:lnTo>
                </a:path>
              </a:pathLst>
            </a:custGeom>
            <a:solidFill>
              <a:srgbClr val="545454"/>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726" name="Freeform 725"/>
            <p:cNvSpPr>
              <a:spLocks/>
            </p:cNvSpPr>
            <p:nvPr/>
          </p:nvSpPr>
          <p:spPr bwMode="auto">
            <a:xfrm>
              <a:off x="6307" y="1083"/>
              <a:ext cx="20" cy="20"/>
            </a:xfrm>
            <a:custGeom>
              <a:avLst/>
              <a:gdLst>
                <a:gd name="T0" fmla="*/ 4 w 20"/>
                <a:gd name="T1" fmla="*/ 0 h 20"/>
                <a:gd name="T2" fmla="*/ 0 w 20"/>
                <a:gd name="T3" fmla="*/ 12 h 20"/>
                <a:gd name="T4" fmla="*/ 4 w 20"/>
                <a:gd name="T5" fmla="*/ 19 h 20"/>
                <a:gd name="T6" fmla="*/ 7 w 20"/>
                <a:gd name="T7" fmla="*/ 19 h 20"/>
                <a:gd name="T8" fmla="*/ 14 w 20"/>
                <a:gd name="T9" fmla="*/ 4 h 20"/>
                <a:gd name="T10" fmla="*/ 4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4" y="0"/>
                  </a:moveTo>
                  <a:lnTo>
                    <a:pt x="0" y="12"/>
                  </a:lnTo>
                  <a:lnTo>
                    <a:pt x="4" y="19"/>
                  </a:lnTo>
                  <a:lnTo>
                    <a:pt x="7" y="19"/>
                  </a:lnTo>
                  <a:lnTo>
                    <a:pt x="14" y="4"/>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727" name="Freeform 726"/>
            <p:cNvSpPr>
              <a:spLocks/>
            </p:cNvSpPr>
            <p:nvPr/>
          </p:nvSpPr>
          <p:spPr bwMode="auto">
            <a:xfrm>
              <a:off x="6273" y="1093"/>
              <a:ext cx="38" cy="20"/>
            </a:xfrm>
            <a:custGeom>
              <a:avLst/>
              <a:gdLst>
                <a:gd name="T0" fmla="*/ 38 w 38"/>
                <a:gd name="T1" fmla="*/ 0 h 20"/>
                <a:gd name="T2" fmla="*/ 2 w 38"/>
                <a:gd name="T3" fmla="*/ 2 h 20"/>
                <a:gd name="T4" fmla="*/ 0 w 38"/>
                <a:gd name="T5" fmla="*/ 12 h 20"/>
                <a:gd name="T6" fmla="*/ 2 w 38"/>
                <a:gd name="T7" fmla="*/ 12 h 20"/>
                <a:gd name="T8" fmla="*/ 38 w 38"/>
                <a:gd name="T9" fmla="*/ 9 h 20"/>
                <a:gd name="T10" fmla="*/ 38 w 38"/>
                <a:gd name="T11" fmla="*/ 0 h 20"/>
              </a:gdLst>
              <a:ahLst/>
              <a:cxnLst>
                <a:cxn ang="0">
                  <a:pos x="T0" y="T1"/>
                </a:cxn>
                <a:cxn ang="0">
                  <a:pos x="T2" y="T3"/>
                </a:cxn>
                <a:cxn ang="0">
                  <a:pos x="T4" y="T5"/>
                </a:cxn>
                <a:cxn ang="0">
                  <a:pos x="T6" y="T7"/>
                </a:cxn>
                <a:cxn ang="0">
                  <a:pos x="T8" y="T9"/>
                </a:cxn>
                <a:cxn ang="0">
                  <a:pos x="T10" y="T11"/>
                </a:cxn>
              </a:cxnLst>
              <a:rect l="0" t="0" r="r" b="b"/>
              <a:pathLst>
                <a:path w="38" h="20">
                  <a:moveTo>
                    <a:pt x="38" y="0"/>
                  </a:moveTo>
                  <a:lnTo>
                    <a:pt x="2" y="2"/>
                  </a:lnTo>
                  <a:lnTo>
                    <a:pt x="0" y="12"/>
                  </a:lnTo>
                  <a:lnTo>
                    <a:pt x="2" y="12"/>
                  </a:lnTo>
                  <a:lnTo>
                    <a:pt x="38" y="9"/>
                  </a:lnTo>
                  <a:lnTo>
                    <a:pt x="38"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728" name="Freeform 727"/>
            <p:cNvSpPr>
              <a:spLocks/>
            </p:cNvSpPr>
            <p:nvPr/>
          </p:nvSpPr>
          <p:spPr bwMode="auto">
            <a:xfrm>
              <a:off x="6261" y="1093"/>
              <a:ext cx="20" cy="20"/>
            </a:xfrm>
            <a:custGeom>
              <a:avLst/>
              <a:gdLst>
                <a:gd name="T0" fmla="*/ 9 w 20"/>
                <a:gd name="T1" fmla="*/ 0 h 20"/>
                <a:gd name="T2" fmla="*/ 2 w 20"/>
                <a:gd name="T3" fmla="*/ 2 h 20"/>
                <a:gd name="T4" fmla="*/ 0 w 20"/>
                <a:gd name="T5" fmla="*/ 4 h 20"/>
                <a:gd name="T6" fmla="*/ 0 w 20"/>
                <a:gd name="T7" fmla="*/ 7 h 20"/>
                <a:gd name="T8" fmla="*/ 12 w 20"/>
                <a:gd name="T9" fmla="*/ 12 h 20"/>
                <a:gd name="T10" fmla="*/ 16 w 20"/>
                <a:gd name="T11" fmla="*/ 2 h 20"/>
                <a:gd name="T12" fmla="*/ 9 w 20"/>
                <a:gd name="T13" fmla="*/ 0 h 20"/>
              </a:gdLst>
              <a:ahLst/>
              <a:cxnLst>
                <a:cxn ang="0">
                  <a:pos x="T0" y="T1"/>
                </a:cxn>
                <a:cxn ang="0">
                  <a:pos x="T2" y="T3"/>
                </a:cxn>
                <a:cxn ang="0">
                  <a:pos x="T4" y="T5"/>
                </a:cxn>
                <a:cxn ang="0">
                  <a:pos x="T6" y="T7"/>
                </a:cxn>
                <a:cxn ang="0">
                  <a:pos x="T8" y="T9"/>
                </a:cxn>
                <a:cxn ang="0">
                  <a:pos x="T10" y="T11"/>
                </a:cxn>
                <a:cxn ang="0">
                  <a:pos x="T12" y="T13"/>
                </a:cxn>
              </a:cxnLst>
              <a:rect l="0" t="0" r="r" b="b"/>
              <a:pathLst>
                <a:path w="20" h="20">
                  <a:moveTo>
                    <a:pt x="9" y="0"/>
                  </a:moveTo>
                  <a:lnTo>
                    <a:pt x="2" y="2"/>
                  </a:lnTo>
                  <a:lnTo>
                    <a:pt x="0" y="4"/>
                  </a:lnTo>
                  <a:lnTo>
                    <a:pt x="0" y="7"/>
                  </a:lnTo>
                  <a:lnTo>
                    <a:pt x="12" y="12"/>
                  </a:lnTo>
                  <a:lnTo>
                    <a:pt x="16" y="2"/>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729" name="Freeform 728"/>
            <p:cNvSpPr>
              <a:spLocks/>
            </p:cNvSpPr>
            <p:nvPr/>
          </p:nvSpPr>
          <p:spPr bwMode="auto">
            <a:xfrm>
              <a:off x="6264" y="1078"/>
              <a:ext cx="21" cy="22"/>
            </a:xfrm>
            <a:custGeom>
              <a:avLst/>
              <a:gdLst>
                <a:gd name="T0" fmla="*/ 16 w 21"/>
                <a:gd name="T1" fmla="*/ 0 h 22"/>
                <a:gd name="T2" fmla="*/ 14 w 21"/>
                <a:gd name="T3" fmla="*/ 0 h 22"/>
                <a:gd name="T4" fmla="*/ 0 w 21"/>
                <a:gd name="T5" fmla="*/ 16 h 22"/>
                <a:gd name="T6" fmla="*/ 9 w 21"/>
                <a:gd name="T7" fmla="*/ 21 h 22"/>
                <a:gd name="T8" fmla="*/ 21 w 21"/>
                <a:gd name="T9" fmla="*/ 7 h 22"/>
                <a:gd name="T10" fmla="*/ 16 w 21"/>
                <a:gd name="T11" fmla="*/ 0 h 22"/>
              </a:gdLst>
              <a:ahLst/>
              <a:cxnLst>
                <a:cxn ang="0">
                  <a:pos x="T0" y="T1"/>
                </a:cxn>
                <a:cxn ang="0">
                  <a:pos x="T2" y="T3"/>
                </a:cxn>
                <a:cxn ang="0">
                  <a:pos x="T4" y="T5"/>
                </a:cxn>
                <a:cxn ang="0">
                  <a:pos x="T6" y="T7"/>
                </a:cxn>
                <a:cxn ang="0">
                  <a:pos x="T8" y="T9"/>
                </a:cxn>
                <a:cxn ang="0">
                  <a:pos x="T10" y="T11"/>
                </a:cxn>
              </a:cxnLst>
              <a:rect l="0" t="0" r="r" b="b"/>
              <a:pathLst>
                <a:path w="21" h="22">
                  <a:moveTo>
                    <a:pt x="16" y="0"/>
                  </a:moveTo>
                  <a:lnTo>
                    <a:pt x="14" y="0"/>
                  </a:lnTo>
                  <a:lnTo>
                    <a:pt x="0" y="16"/>
                  </a:lnTo>
                  <a:lnTo>
                    <a:pt x="9" y="21"/>
                  </a:lnTo>
                  <a:lnTo>
                    <a:pt x="21" y="7"/>
                  </a:lnTo>
                  <a:lnTo>
                    <a:pt x="16"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730" name="Freeform 729"/>
            <p:cNvSpPr>
              <a:spLocks/>
            </p:cNvSpPr>
            <p:nvPr/>
          </p:nvSpPr>
          <p:spPr bwMode="auto">
            <a:xfrm>
              <a:off x="6280" y="1073"/>
              <a:ext cx="24" cy="20"/>
            </a:xfrm>
            <a:custGeom>
              <a:avLst/>
              <a:gdLst>
                <a:gd name="T0" fmla="*/ 23 w 24"/>
                <a:gd name="T1" fmla="*/ 0 h 20"/>
                <a:gd name="T2" fmla="*/ 21 w 24"/>
                <a:gd name="T3" fmla="*/ 0 h 20"/>
                <a:gd name="T4" fmla="*/ 0 w 24"/>
                <a:gd name="T5" fmla="*/ 4 h 20"/>
                <a:gd name="T6" fmla="*/ 0 w 24"/>
                <a:gd name="T7" fmla="*/ 14 h 20"/>
                <a:gd name="T8" fmla="*/ 21 w 24"/>
                <a:gd name="T9" fmla="*/ 9 h 20"/>
                <a:gd name="T10" fmla="*/ 23 w 24"/>
                <a:gd name="T11" fmla="*/ 0 h 20"/>
              </a:gdLst>
              <a:ahLst/>
              <a:cxnLst>
                <a:cxn ang="0">
                  <a:pos x="T0" y="T1"/>
                </a:cxn>
                <a:cxn ang="0">
                  <a:pos x="T2" y="T3"/>
                </a:cxn>
                <a:cxn ang="0">
                  <a:pos x="T4" y="T5"/>
                </a:cxn>
                <a:cxn ang="0">
                  <a:pos x="T6" y="T7"/>
                </a:cxn>
                <a:cxn ang="0">
                  <a:pos x="T8" y="T9"/>
                </a:cxn>
                <a:cxn ang="0">
                  <a:pos x="T10" y="T11"/>
                </a:cxn>
              </a:cxnLst>
              <a:rect l="0" t="0" r="r" b="b"/>
              <a:pathLst>
                <a:path w="24" h="20">
                  <a:moveTo>
                    <a:pt x="23" y="0"/>
                  </a:moveTo>
                  <a:lnTo>
                    <a:pt x="21" y="0"/>
                  </a:lnTo>
                  <a:lnTo>
                    <a:pt x="0" y="4"/>
                  </a:lnTo>
                  <a:lnTo>
                    <a:pt x="0" y="14"/>
                  </a:lnTo>
                  <a:lnTo>
                    <a:pt x="21" y="9"/>
                  </a:lnTo>
                  <a:lnTo>
                    <a:pt x="23"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731" name="Freeform 730"/>
            <p:cNvSpPr>
              <a:spLocks/>
            </p:cNvSpPr>
            <p:nvPr/>
          </p:nvSpPr>
          <p:spPr bwMode="auto">
            <a:xfrm>
              <a:off x="6300" y="1073"/>
              <a:ext cx="24" cy="20"/>
            </a:xfrm>
            <a:custGeom>
              <a:avLst/>
              <a:gdLst>
                <a:gd name="T0" fmla="*/ 4 w 24"/>
                <a:gd name="T1" fmla="*/ 0 h 20"/>
                <a:gd name="T2" fmla="*/ 0 w 24"/>
                <a:gd name="T3" fmla="*/ 9 h 20"/>
                <a:gd name="T4" fmla="*/ 14 w 24"/>
                <a:gd name="T5" fmla="*/ 16 h 20"/>
                <a:gd name="T6" fmla="*/ 21 w 24"/>
                <a:gd name="T7" fmla="*/ 14 h 20"/>
                <a:gd name="T8" fmla="*/ 23 w 24"/>
                <a:gd name="T9" fmla="*/ 9 h 20"/>
                <a:gd name="T10" fmla="*/ 4 w 24"/>
                <a:gd name="T11" fmla="*/ 0 h 20"/>
              </a:gdLst>
              <a:ahLst/>
              <a:cxnLst>
                <a:cxn ang="0">
                  <a:pos x="T0" y="T1"/>
                </a:cxn>
                <a:cxn ang="0">
                  <a:pos x="T2" y="T3"/>
                </a:cxn>
                <a:cxn ang="0">
                  <a:pos x="T4" y="T5"/>
                </a:cxn>
                <a:cxn ang="0">
                  <a:pos x="T6" y="T7"/>
                </a:cxn>
                <a:cxn ang="0">
                  <a:pos x="T8" y="T9"/>
                </a:cxn>
                <a:cxn ang="0">
                  <a:pos x="T10" y="T11"/>
                </a:cxn>
              </a:cxnLst>
              <a:rect l="0" t="0" r="r" b="b"/>
              <a:pathLst>
                <a:path w="24" h="20">
                  <a:moveTo>
                    <a:pt x="4" y="0"/>
                  </a:moveTo>
                  <a:lnTo>
                    <a:pt x="0" y="9"/>
                  </a:lnTo>
                  <a:lnTo>
                    <a:pt x="14" y="16"/>
                  </a:lnTo>
                  <a:lnTo>
                    <a:pt x="21" y="14"/>
                  </a:lnTo>
                  <a:lnTo>
                    <a:pt x="23" y="9"/>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732" name="Freeform 731"/>
            <p:cNvSpPr>
              <a:spLocks/>
            </p:cNvSpPr>
            <p:nvPr/>
          </p:nvSpPr>
          <p:spPr bwMode="auto">
            <a:xfrm>
              <a:off x="6446" y="1184"/>
              <a:ext cx="46" cy="52"/>
            </a:xfrm>
            <a:custGeom>
              <a:avLst/>
              <a:gdLst>
                <a:gd name="T0" fmla="*/ 33 w 46"/>
                <a:gd name="T1" fmla="*/ 0 h 52"/>
                <a:gd name="T2" fmla="*/ 19 w 46"/>
                <a:gd name="T3" fmla="*/ 0 h 52"/>
                <a:gd name="T4" fmla="*/ 7 w 46"/>
                <a:gd name="T5" fmla="*/ 9 h 52"/>
                <a:gd name="T6" fmla="*/ 0 w 46"/>
                <a:gd name="T7" fmla="*/ 33 h 52"/>
                <a:gd name="T8" fmla="*/ 7 w 46"/>
                <a:gd name="T9" fmla="*/ 47 h 52"/>
                <a:gd name="T10" fmla="*/ 16 w 46"/>
                <a:gd name="T11" fmla="*/ 52 h 52"/>
                <a:gd name="T12" fmla="*/ 23 w 46"/>
                <a:gd name="T13" fmla="*/ 47 h 52"/>
                <a:gd name="T14" fmla="*/ 36 w 46"/>
                <a:gd name="T15" fmla="*/ 33 h 52"/>
                <a:gd name="T16" fmla="*/ 45 w 46"/>
                <a:gd name="T17" fmla="*/ 12 h 52"/>
                <a:gd name="T18" fmla="*/ 33 w 46"/>
                <a:gd name="T19" fmla="*/ 0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6" h="52">
                  <a:moveTo>
                    <a:pt x="33" y="0"/>
                  </a:moveTo>
                  <a:lnTo>
                    <a:pt x="19" y="0"/>
                  </a:lnTo>
                  <a:lnTo>
                    <a:pt x="7" y="9"/>
                  </a:lnTo>
                  <a:lnTo>
                    <a:pt x="0" y="33"/>
                  </a:lnTo>
                  <a:lnTo>
                    <a:pt x="7" y="47"/>
                  </a:lnTo>
                  <a:lnTo>
                    <a:pt x="16" y="52"/>
                  </a:lnTo>
                  <a:lnTo>
                    <a:pt x="23" y="47"/>
                  </a:lnTo>
                  <a:lnTo>
                    <a:pt x="36" y="33"/>
                  </a:lnTo>
                  <a:lnTo>
                    <a:pt x="45" y="12"/>
                  </a:lnTo>
                  <a:lnTo>
                    <a:pt x="33" y="0"/>
                  </a:lnTo>
                </a:path>
              </a:pathLst>
            </a:custGeom>
            <a:solidFill>
              <a:srgbClr val="545454"/>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733" name="Freeform 732"/>
            <p:cNvSpPr>
              <a:spLocks/>
            </p:cNvSpPr>
            <p:nvPr/>
          </p:nvSpPr>
          <p:spPr bwMode="auto">
            <a:xfrm>
              <a:off x="6477" y="1181"/>
              <a:ext cx="20" cy="20"/>
            </a:xfrm>
            <a:custGeom>
              <a:avLst/>
              <a:gdLst>
                <a:gd name="T0" fmla="*/ 4 w 20"/>
                <a:gd name="T1" fmla="*/ 0 h 20"/>
                <a:gd name="T2" fmla="*/ 0 w 20"/>
                <a:gd name="T3" fmla="*/ 4 h 20"/>
                <a:gd name="T4" fmla="*/ 12 w 20"/>
                <a:gd name="T5" fmla="*/ 16 h 20"/>
                <a:gd name="T6" fmla="*/ 19 w 20"/>
                <a:gd name="T7" fmla="*/ 16 h 20"/>
                <a:gd name="T8" fmla="*/ 19 w 20"/>
                <a:gd name="T9" fmla="*/ 14 h 20"/>
                <a:gd name="T10" fmla="*/ 4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4" y="0"/>
                  </a:moveTo>
                  <a:lnTo>
                    <a:pt x="0" y="4"/>
                  </a:lnTo>
                  <a:lnTo>
                    <a:pt x="12" y="16"/>
                  </a:lnTo>
                  <a:lnTo>
                    <a:pt x="19" y="16"/>
                  </a:lnTo>
                  <a:lnTo>
                    <a:pt x="19" y="14"/>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734" name="Freeform 733"/>
            <p:cNvSpPr>
              <a:spLocks/>
            </p:cNvSpPr>
            <p:nvPr/>
          </p:nvSpPr>
          <p:spPr bwMode="auto">
            <a:xfrm>
              <a:off x="6477" y="1193"/>
              <a:ext cx="20" cy="27"/>
            </a:xfrm>
            <a:custGeom>
              <a:avLst/>
              <a:gdLst>
                <a:gd name="T0" fmla="*/ 9 w 20"/>
                <a:gd name="T1" fmla="*/ 0 h 27"/>
                <a:gd name="T2" fmla="*/ 0 w 20"/>
                <a:gd name="T3" fmla="*/ 21 h 27"/>
                <a:gd name="T4" fmla="*/ 9 w 20"/>
                <a:gd name="T5" fmla="*/ 26 h 27"/>
                <a:gd name="T6" fmla="*/ 19 w 20"/>
                <a:gd name="T7" fmla="*/ 4 h 27"/>
                <a:gd name="T8" fmla="*/ 9 w 20"/>
                <a:gd name="T9" fmla="*/ 0 h 27"/>
              </a:gdLst>
              <a:ahLst/>
              <a:cxnLst>
                <a:cxn ang="0">
                  <a:pos x="T0" y="T1"/>
                </a:cxn>
                <a:cxn ang="0">
                  <a:pos x="T2" y="T3"/>
                </a:cxn>
                <a:cxn ang="0">
                  <a:pos x="T4" y="T5"/>
                </a:cxn>
                <a:cxn ang="0">
                  <a:pos x="T6" y="T7"/>
                </a:cxn>
                <a:cxn ang="0">
                  <a:pos x="T8" y="T9"/>
                </a:cxn>
              </a:cxnLst>
              <a:rect l="0" t="0" r="r" b="b"/>
              <a:pathLst>
                <a:path w="20" h="27">
                  <a:moveTo>
                    <a:pt x="9" y="0"/>
                  </a:moveTo>
                  <a:lnTo>
                    <a:pt x="0" y="21"/>
                  </a:lnTo>
                  <a:lnTo>
                    <a:pt x="9" y="26"/>
                  </a:lnTo>
                  <a:lnTo>
                    <a:pt x="19" y="4"/>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735" name="Freeform 734"/>
            <p:cNvSpPr>
              <a:spLocks/>
            </p:cNvSpPr>
            <p:nvPr/>
          </p:nvSpPr>
          <p:spPr bwMode="auto">
            <a:xfrm>
              <a:off x="6465" y="1215"/>
              <a:ext cx="22" cy="22"/>
            </a:xfrm>
            <a:custGeom>
              <a:avLst/>
              <a:gdLst>
                <a:gd name="T0" fmla="*/ 11 w 22"/>
                <a:gd name="T1" fmla="*/ 0 h 22"/>
                <a:gd name="T2" fmla="*/ 0 w 22"/>
                <a:gd name="T3" fmla="*/ 14 h 22"/>
                <a:gd name="T4" fmla="*/ 7 w 22"/>
                <a:gd name="T5" fmla="*/ 21 h 22"/>
                <a:gd name="T6" fmla="*/ 21 w 22"/>
                <a:gd name="T7" fmla="*/ 4 h 22"/>
                <a:gd name="T8" fmla="*/ 11 w 22"/>
                <a:gd name="T9" fmla="*/ 0 h 22"/>
              </a:gdLst>
              <a:ahLst/>
              <a:cxnLst>
                <a:cxn ang="0">
                  <a:pos x="T0" y="T1"/>
                </a:cxn>
                <a:cxn ang="0">
                  <a:pos x="T2" y="T3"/>
                </a:cxn>
                <a:cxn ang="0">
                  <a:pos x="T4" y="T5"/>
                </a:cxn>
                <a:cxn ang="0">
                  <a:pos x="T6" y="T7"/>
                </a:cxn>
                <a:cxn ang="0">
                  <a:pos x="T8" y="T9"/>
                </a:cxn>
              </a:cxnLst>
              <a:rect l="0" t="0" r="r" b="b"/>
              <a:pathLst>
                <a:path w="22" h="22">
                  <a:moveTo>
                    <a:pt x="11" y="0"/>
                  </a:moveTo>
                  <a:lnTo>
                    <a:pt x="0" y="14"/>
                  </a:lnTo>
                  <a:lnTo>
                    <a:pt x="7" y="21"/>
                  </a:lnTo>
                  <a:lnTo>
                    <a:pt x="21" y="4"/>
                  </a:lnTo>
                  <a:lnTo>
                    <a:pt x="11"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736" name="Freeform 735"/>
            <p:cNvSpPr>
              <a:spLocks/>
            </p:cNvSpPr>
            <p:nvPr/>
          </p:nvSpPr>
          <p:spPr bwMode="auto">
            <a:xfrm>
              <a:off x="6460" y="1227"/>
              <a:ext cx="20" cy="20"/>
            </a:xfrm>
            <a:custGeom>
              <a:avLst/>
              <a:gdLst>
                <a:gd name="T0" fmla="*/ 7 w 20"/>
                <a:gd name="T1" fmla="*/ 0 h 20"/>
                <a:gd name="T2" fmla="*/ 0 w 20"/>
                <a:gd name="T3" fmla="*/ 4 h 20"/>
                <a:gd name="T4" fmla="*/ 0 w 20"/>
                <a:gd name="T5" fmla="*/ 14 h 20"/>
                <a:gd name="T6" fmla="*/ 2 w 20"/>
                <a:gd name="T7" fmla="*/ 14 h 20"/>
                <a:gd name="T8" fmla="*/ 11 w 20"/>
                <a:gd name="T9" fmla="*/ 9 h 20"/>
                <a:gd name="T10" fmla="*/ 7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7" y="0"/>
                  </a:moveTo>
                  <a:lnTo>
                    <a:pt x="0" y="4"/>
                  </a:lnTo>
                  <a:lnTo>
                    <a:pt x="0" y="14"/>
                  </a:lnTo>
                  <a:lnTo>
                    <a:pt x="2" y="14"/>
                  </a:lnTo>
                  <a:lnTo>
                    <a:pt x="11" y="9"/>
                  </a:lnTo>
                  <a:lnTo>
                    <a:pt x="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737" name="Freeform 736"/>
            <p:cNvSpPr>
              <a:spLocks/>
            </p:cNvSpPr>
            <p:nvPr/>
          </p:nvSpPr>
          <p:spPr bwMode="auto">
            <a:xfrm>
              <a:off x="6448" y="1227"/>
              <a:ext cx="20" cy="20"/>
            </a:xfrm>
            <a:custGeom>
              <a:avLst/>
              <a:gdLst>
                <a:gd name="T0" fmla="*/ 7 w 20"/>
                <a:gd name="T1" fmla="*/ 0 h 20"/>
                <a:gd name="T2" fmla="*/ 0 w 20"/>
                <a:gd name="T3" fmla="*/ 7 h 20"/>
                <a:gd name="T4" fmla="*/ 2 w 20"/>
                <a:gd name="T5" fmla="*/ 7 h 20"/>
                <a:gd name="T6" fmla="*/ 12 w 20"/>
                <a:gd name="T7" fmla="*/ 14 h 20"/>
                <a:gd name="T8" fmla="*/ 16 w 20"/>
                <a:gd name="T9" fmla="*/ 4 h 20"/>
                <a:gd name="T10" fmla="*/ 7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7" y="0"/>
                  </a:moveTo>
                  <a:lnTo>
                    <a:pt x="0" y="7"/>
                  </a:lnTo>
                  <a:lnTo>
                    <a:pt x="2" y="7"/>
                  </a:lnTo>
                  <a:lnTo>
                    <a:pt x="12" y="14"/>
                  </a:lnTo>
                  <a:lnTo>
                    <a:pt x="16" y="4"/>
                  </a:lnTo>
                  <a:lnTo>
                    <a:pt x="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738" name="Freeform 737"/>
            <p:cNvSpPr>
              <a:spLocks/>
            </p:cNvSpPr>
            <p:nvPr/>
          </p:nvSpPr>
          <p:spPr bwMode="auto">
            <a:xfrm>
              <a:off x="6441" y="1215"/>
              <a:ext cx="20" cy="20"/>
            </a:xfrm>
            <a:custGeom>
              <a:avLst/>
              <a:gdLst>
                <a:gd name="T0" fmla="*/ 9 w 20"/>
                <a:gd name="T1" fmla="*/ 0 h 20"/>
                <a:gd name="T2" fmla="*/ 0 w 20"/>
                <a:gd name="T3" fmla="*/ 0 h 20"/>
                <a:gd name="T4" fmla="*/ 0 w 20"/>
                <a:gd name="T5" fmla="*/ 2 h 20"/>
                <a:gd name="T6" fmla="*/ 7 w 20"/>
                <a:gd name="T7" fmla="*/ 19 h 20"/>
                <a:gd name="T8" fmla="*/ 16 w 20"/>
                <a:gd name="T9" fmla="*/ 14 h 20"/>
                <a:gd name="T10" fmla="*/ 9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9" y="0"/>
                  </a:moveTo>
                  <a:lnTo>
                    <a:pt x="0" y="0"/>
                  </a:lnTo>
                  <a:lnTo>
                    <a:pt x="0" y="2"/>
                  </a:lnTo>
                  <a:lnTo>
                    <a:pt x="7" y="19"/>
                  </a:lnTo>
                  <a:lnTo>
                    <a:pt x="16" y="14"/>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739" name="Freeform 738"/>
            <p:cNvSpPr>
              <a:spLocks/>
            </p:cNvSpPr>
            <p:nvPr/>
          </p:nvSpPr>
          <p:spPr bwMode="auto">
            <a:xfrm>
              <a:off x="6441" y="1189"/>
              <a:ext cx="20" cy="31"/>
            </a:xfrm>
            <a:custGeom>
              <a:avLst/>
              <a:gdLst>
                <a:gd name="T0" fmla="*/ 9 w 20"/>
                <a:gd name="T1" fmla="*/ 0 h 31"/>
                <a:gd name="T2" fmla="*/ 7 w 20"/>
                <a:gd name="T3" fmla="*/ 2 h 31"/>
                <a:gd name="T4" fmla="*/ 0 w 20"/>
                <a:gd name="T5" fmla="*/ 26 h 31"/>
                <a:gd name="T6" fmla="*/ 9 w 20"/>
                <a:gd name="T7" fmla="*/ 31 h 31"/>
                <a:gd name="T8" fmla="*/ 16 w 20"/>
                <a:gd name="T9" fmla="*/ 7 h 31"/>
                <a:gd name="T10" fmla="*/ 9 w 20"/>
                <a:gd name="T11" fmla="*/ 0 h 31"/>
              </a:gdLst>
              <a:ahLst/>
              <a:cxnLst>
                <a:cxn ang="0">
                  <a:pos x="T0" y="T1"/>
                </a:cxn>
                <a:cxn ang="0">
                  <a:pos x="T2" y="T3"/>
                </a:cxn>
                <a:cxn ang="0">
                  <a:pos x="T4" y="T5"/>
                </a:cxn>
                <a:cxn ang="0">
                  <a:pos x="T6" y="T7"/>
                </a:cxn>
                <a:cxn ang="0">
                  <a:pos x="T8" y="T9"/>
                </a:cxn>
                <a:cxn ang="0">
                  <a:pos x="T10" y="T11"/>
                </a:cxn>
              </a:cxnLst>
              <a:rect l="0" t="0" r="r" b="b"/>
              <a:pathLst>
                <a:path w="20" h="31">
                  <a:moveTo>
                    <a:pt x="9" y="0"/>
                  </a:moveTo>
                  <a:lnTo>
                    <a:pt x="7" y="2"/>
                  </a:lnTo>
                  <a:lnTo>
                    <a:pt x="0" y="26"/>
                  </a:lnTo>
                  <a:lnTo>
                    <a:pt x="9" y="31"/>
                  </a:lnTo>
                  <a:lnTo>
                    <a:pt x="16" y="7"/>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740" name="Freeform 739"/>
            <p:cNvSpPr>
              <a:spLocks/>
            </p:cNvSpPr>
            <p:nvPr/>
          </p:nvSpPr>
          <p:spPr bwMode="auto">
            <a:xfrm>
              <a:off x="6451" y="1179"/>
              <a:ext cx="20" cy="20"/>
            </a:xfrm>
            <a:custGeom>
              <a:avLst/>
              <a:gdLst>
                <a:gd name="T0" fmla="*/ 14 w 20"/>
                <a:gd name="T1" fmla="*/ 0 h 20"/>
                <a:gd name="T2" fmla="*/ 12 w 20"/>
                <a:gd name="T3" fmla="*/ 0 h 20"/>
                <a:gd name="T4" fmla="*/ 0 w 20"/>
                <a:gd name="T5" fmla="*/ 9 h 20"/>
                <a:gd name="T6" fmla="*/ 4 w 20"/>
                <a:gd name="T7" fmla="*/ 19 h 20"/>
                <a:gd name="T8" fmla="*/ 16 w 20"/>
                <a:gd name="T9" fmla="*/ 9 h 20"/>
                <a:gd name="T10" fmla="*/ 14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14" y="0"/>
                  </a:moveTo>
                  <a:lnTo>
                    <a:pt x="12" y="0"/>
                  </a:lnTo>
                  <a:lnTo>
                    <a:pt x="0" y="9"/>
                  </a:lnTo>
                  <a:lnTo>
                    <a:pt x="4" y="19"/>
                  </a:lnTo>
                  <a:lnTo>
                    <a:pt x="16" y="9"/>
                  </a:lnTo>
                  <a:lnTo>
                    <a:pt x="1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741" name="Freeform 740"/>
            <p:cNvSpPr>
              <a:spLocks/>
            </p:cNvSpPr>
            <p:nvPr/>
          </p:nvSpPr>
          <p:spPr bwMode="auto">
            <a:xfrm>
              <a:off x="6465" y="1179"/>
              <a:ext cx="20" cy="20"/>
            </a:xfrm>
            <a:custGeom>
              <a:avLst/>
              <a:gdLst>
                <a:gd name="T0" fmla="*/ 16 w 20"/>
                <a:gd name="T1" fmla="*/ 0 h 20"/>
                <a:gd name="T2" fmla="*/ 0 w 20"/>
                <a:gd name="T3" fmla="*/ 0 h 20"/>
                <a:gd name="T4" fmla="*/ 0 w 20"/>
                <a:gd name="T5" fmla="*/ 9 h 20"/>
                <a:gd name="T6" fmla="*/ 14 w 20"/>
                <a:gd name="T7" fmla="*/ 9 h 20"/>
                <a:gd name="T8" fmla="*/ 16 w 20"/>
                <a:gd name="T9" fmla="*/ 2 h 20"/>
                <a:gd name="T10" fmla="*/ 16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16" y="0"/>
                  </a:moveTo>
                  <a:lnTo>
                    <a:pt x="0" y="0"/>
                  </a:lnTo>
                  <a:lnTo>
                    <a:pt x="0" y="9"/>
                  </a:lnTo>
                  <a:lnTo>
                    <a:pt x="14" y="9"/>
                  </a:lnTo>
                  <a:lnTo>
                    <a:pt x="16" y="2"/>
                  </a:lnTo>
                  <a:lnTo>
                    <a:pt x="16"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742" name="Freeform 741"/>
            <p:cNvSpPr>
              <a:spLocks/>
            </p:cNvSpPr>
            <p:nvPr/>
          </p:nvSpPr>
          <p:spPr bwMode="auto">
            <a:xfrm>
              <a:off x="6508" y="1376"/>
              <a:ext cx="58" cy="48"/>
            </a:xfrm>
            <a:custGeom>
              <a:avLst/>
              <a:gdLst>
                <a:gd name="T0" fmla="*/ 43 w 58"/>
                <a:gd name="T1" fmla="*/ 0 h 48"/>
                <a:gd name="T2" fmla="*/ 12 w 58"/>
                <a:gd name="T3" fmla="*/ 14 h 48"/>
                <a:gd name="T4" fmla="*/ 0 w 58"/>
                <a:gd name="T5" fmla="*/ 26 h 48"/>
                <a:gd name="T6" fmla="*/ 4 w 58"/>
                <a:gd name="T7" fmla="*/ 33 h 48"/>
                <a:gd name="T8" fmla="*/ 16 w 58"/>
                <a:gd name="T9" fmla="*/ 47 h 48"/>
                <a:gd name="T10" fmla="*/ 43 w 58"/>
                <a:gd name="T11" fmla="*/ 43 h 48"/>
                <a:gd name="T12" fmla="*/ 57 w 58"/>
                <a:gd name="T13" fmla="*/ 21 h 48"/>
                <a:gd name="T14" fmla="*/ 52 w 58"/>
                <a:gd name="T15" fmla="*/ 4 h 48"/>
                <a:gd name="T16" fmla="*/ 43 w 58"/>
                <a:gd name="T17" fmla="*/ 0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8" h="48">
                  <a:moveTo>
                    <a:pt x="43" y="0"/>
                  </a:moveTo>
                  <a:lnTo>
                    <a:pt x="12" y="14"/>
                  </a:lnTo>
                  <a:lnTo>
                    <a:pt x="0" y="26"/>
                  </a:lnTo>
                  <a:lnTo>
                    <a:pt x="4" y="33"/>
                  </a:lnTo>
                  <a:lnTo>
                    <a:pt x="16" y="47"/>
                  </a:lnTo>
                  <a:lnTo>
                    <a:pt x="43" y="43"/>
                  </a:lnTo>
                  <a:lnTo>
                    <a:pt x="57" y="21"/>
                  </a:lnTo>
                  <a:lnTo>
                    <a:pt x="52" y="4"/>
                  </a:lnTo>
                  <a:lnTo>
                    <a:pt x="43" y="0"/>
                  </a:lnTo>
                </a:path>
              </a:pathLst>
            </a:custGeom>
            <a:solidFill>
              <a:srgbClr val="545454"/>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743" name="Freeform 742"/>
            <p:cNvSpPr>
              <a:spLocks/>
            </p:cNvSpPr>
            <p:nvPr/>
          </p:nvSpPr>
          <p:spPr bwMode="auto">
            <a:xfrm>
              <a:off x="6508" y="1407"/>
              <a:ext cx="22" cy="20"/>
            </a:xfrm>
            <a:custGeom>
              <a:avLst/>
              <a:gdLst>
                <a:gd name="T0" fmla="*/ 9 w 22"/>
                <a:gd name="T1" fmla="*/ 0 h 20"/>
                <a:gd name="T2" fmla="*/ 0 w 22"/>
                <a:gd name="T3" fmla="*/ 4 h 20"/>
                <a:gd name="T4" fmla="*/ 12 w 22"/>
                <a:gd name="T5" fmla="*/ 19 h 20"/>
                <a:gd name="T6" fmla="*/ 21 w 22"/>
                <a:gd name="T7" fmla="*/ 14 h 20"/>
                <a:gd name="T8" fmla="*/ 9 w 22"/>
                <a:gd name="T9" fmla="*/ 0 h 20"/>
              </a:gdLst>
              <a:ahLst/>
              <a:cxnLst>
                <a:cxn ang="0">
                  <a:pos x="T0" y="T1"/>
                </a:cxn>
                <a:cxn ang="0">
                  <a:pos x="T2" y="T3"/>
                </a:cxn>
                <a:cxn ang="0">
                  <a:pos x="T4" y="T5"/>
                </a:cxn>
                <a:cxn ang="0">
                  <a:pos x="T6" y="T7"/>
                </a:cxn>
                <a:cxn ang="0">
                  <a:pos x="T8" y="T9"/>
                </a:cxn>
              </a:cxnLst>
              <a:rect l="0" t="0" r="r" b="b"/>
              <a:pathLst>
                <a:path w="22" h="20">
                  <a:moveTo>
                    <a:pt x="9" y="0"/>
                  </a:moveTo>
                  <a:lnTo>
                    <a:pt x="0" y="4"/>
                  </a:lnTo>
                  <a:lnTo>
                    <a:pt x="12" y="19"/>
                  </a:lnTo>
                  <a:lnTo>
                    <a:pt x="21" y="14"/>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744" name="Freeform 743"/>
            <p:cNvSpPr>
              <a:spLocks/>
            </p:cNvSpPr>
            <p:nvPr/>
          </p:nvSpPr>
          <p:spPr bwMode="auto">
            <a:xfrm>
              <a:off x="6501" y="1400"/>
              <a:ext cx="20" cy="20"/>
            </a:xfrm>
            <a:custGeom>
              <a:avLst/>
              <a:gdLst>
                <a:gd name="T0" fmla="*/ 12 w 20"/>
                <a:gd name="T1" fmla="*/ 0 h 20"/>
                <a:gd name="T2" fmla="*/ 4 w 20"/>
                <a:gd name="T3" fmla="*/ 0 h 20"/>
                <a:gd name="T4" fmla="*/ 0 w 20"/>
                <a:gd name="T5" fmla="*/ 2 h 20"/>
                <a:gd name="T6" fmla="*/ 7 w 20"/>
                <a:gd name="T7" fmla="*/ 12 h 20"/>
                <a:gd name="T8" fmla="*/ 16 w 20"/>
                <a:gd name="T9" fmla="*/ 7 h 20"/>
                <a:gd name="T10" fmla="*/ 12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12" y="0"/>
                  </a:moveTo>
                  <a:lnTo>
                    <a:pt x="4" y="0"/>
                  </a:lnTo>
                  <a:lnTo>
                    <a:pt x="0" y="2"/>
                  </a:lnTo>
                  <a:lnTo>
                    <a:pt x="7" y="12"/>
                  </a:lnTo>
                  <a:lnTo>
                    <a:pt x="16" y="7"/>
                  </a:lnTo>
                  <a:lnTo>
                    <a:pt x="12"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745" name="Freeform 744"/>
            <p:cNvSpPr>
              <a:spLocks/>
            </p:cNvSpPr>
            <p:nvPr/>
          </p:nvSpPr>
          <p:spPr bwMode="auto">
            <a:xfrm>
              <a:off x="6506" y="1385"/>
              <a:ext cx="20" cy="20"/>
            </a:xfrm>
            <a:custGeom>
              <a:avLst/>
              <a:gdLst>
                <a:gd name="T0" fmla="*/ 12 w 20"/>
                <a:gd name="T1" fmla="*/ 0 h 20"/>
                <a:gd name="T2" fmla="*/ 0 w 20"/>
                <a:gd name="T3" fmla="*/ 14 h 20"/>
                <a:gd name="T4" fmla="*/ 4 w 20"/>
                <a:gd name="T5" fmla="*/ 19 h 20"/>
                <a:gd name="T6" fmla="*/ 16 w 20"/>
                <a:gd name="T7" fmla="*/ 7 h 20"/>
                <a:gd name="T8" fmla="*/ 12 w 20"/>
                <a:gd name="T9" fmla="*/ 0 h 20"/>
              </a:gdLst>
              <a:ahLst/>
              <a:cxnLst>
                <a:cxn ang="0">
                  <a:pos x="T0" y="T1"/>
                </a:cxn>
                <a:cxn ang="0">
                  <a:pos x="T2" y="T3"/>
                </a:cxn>
                <a:cxn ang="0">
                  <a:pos x="T4" y="T5"/>
                </a:cxn>
                <a:cxn ang="0">
                  <a:pos x="T6" y="T7"/>
                </a:cxn>
                <a:cxn ang="0">
                  <a:pos x="T8" y="T9"/>
                </a:cxn>
              </a:cxnLst>
              <a:rect l="0" t="0" r="r" b="b"/>
              <a:pathLst>
                <a:path w="20" h="20">
                  <a:moveTo>
                    <a:pt x="12" y="0"/>
                  </a:moveTo>
                  <a:lnTo>
                    <a:pt x="0" y="14"/>
                  </a:lnTo>
                  <a:lnTo>
                    <a:pt x="4" y="19"/>
                  </a:lnTo>
                  <a:lnTo>
                    <a:pt x="16" y="7"/>
                  </a:lnTo>
                  <a:lnTo>
                    <a:pt x="12"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746" name="Freeform 745"/>
            <p:cNvSpPr>
              <a:spLocks/>
            </p:cNvSpPr>
            <p:nvPr/>
          </p:nvSpPr>
          <p:spPr bwMode="auto">
            <a:xfrm>
              <a:off x="6518" y="1371"/>
              <a:ext cx="36" cy="24"/>
            </a:xfrm>
            <a:custGeom>
              <a:avLst/>
              <a:gdLst>
                <a:gd name="T0" fmla="*/ 36 w 36"/>
                <a:gd name="T1" fmla="*/ 0 h 24"/>
                <a:gd name="T2" fmla="*/ 33 w 36"/>
                <a:gd name="T3" fmla="*/ 0 h 24"/>
                <a:gd name="T4" fmla="*/ 0 w 36"/>
                <a:gd name="T5" fmla="*/ 14 h 24"/>
                <a:gd name="T6" fmla="*/ 4 w 36"/>
                <a:gd name="T7" fmla="*/ 23 h 24"/>
                <a:gd name="T8" fmla="*/ 36 w 36"/>
                <a:gd name="T9" fmla="*/ 9 h 24"/>
                <a:gd name="T10" fmla="*/ 36 w 36"/>
                <a:gd name="T11" fmla="*/ 0 h 24"/>
              </a:gdLst>
              <a:ahLst/>
              <a:cxnLst>
                <a:cxn ang="0">
                  <a:pos x="T0" y="T1"/>
                </a:cxn>
                <a:cxn ang="0">
                  <a:pos x="T2" y="T3"/>
                </a:cxn>
                <a:cxn ang="0">
                  <a:pos x="T4" y="T5"/>
                </a:cxn>
                <a:cxn ang="0">
                  <a:pos x="T6" y="T7"/>
                </a:cxn>
                <a:cxn ang="0">
                  <a:pos x="T8" y="T9"/>
                </a:cxn>
                <a:cxn ang="0">
                  <a:pos x="T10" y="T11"/>
                </a:cxn>
              </a:cxnLst>
              <a:rect l="0" t="0" r="r" b="b"/>
              <a:pathLst>
                <a:path w="36" h="24">
                  <a:moveTo>
                    <a:pt x="36" y="0"/>
                  </a:moveTo>
                  <a:lnTo>
                    <a:pt x="33" y="0"/>
                  </a:lnTo>
                  <a:lnTo>
                    <a:pt x="0" y="14"/>
                  </a:lnTo>
                  <a:lnTo>
                    <a:pt x="4" y="23"/>
                  </a:lnTo>
                  <a:lnTo>
                    <a:pt x="36" y="9"/>
                  </a:lnTo>
                  <a:lnTo>
                    <a:pt x="36"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747" name="Freeform 746"/>
            <p:cNvSpPr>
              <a:spLocks/>
            </p:cNvSpPr>
            <p:nvPr/>
          </p:nvSpPr>
          <p:spPr bwMode="auto">
            <a:xfrm>
              <a:off x="6549" y="1371"/>
              <a:ext cx="20" cy="20"/>
            </a:xfrm>
            <a:custGeom>
              <a:avLst/>
              <a:gdLst>
                <a:gd name="T0" fmla="*/ 4 w 20"/>
                <a:gd name="T1" fmla="*/ 0 h 20"/>
                <a:gd name="T2" fmla="*/ 0 w 20"/>
                <a:gd name="T3" fmla="*/ 9 h 20"/>
                <a:gd name="T4" fmla="*/ 9 w 20"/>
                <a:gd name="T5" fmla="*/ 14 h 20"/>
                <a:gd name="T6" fmla="*/ 16 w 20"/>
                <a:gd name="T7" fmla="*/ 7 h 20"/>
                <a:gd name="T8" fmla="*/ 4 w 20"/>
                <a:gd name="T9" fmla="*/ 0 h 20"/>
              </a:gdLst>
              <a:ahLst/>
              <a:cxnLst>
                <a:cxn ang="0">
                  <a:pos x="T0" y="T1"/>
                </a:cxn>
                <a:cxn ang="0">
                  <a:pos x="T2" y="T3"/>
                </a:cxn>
                <a:cxn ang="0">
                  <a:pos x="T4" y="T5"/>
                </a:cxn>
                <a:cxn ang="0">
                  <a:pos x="T6" y="T7"/>
                </a:cxn>
                <a:cxn ang="0">
                  <a:pos x="T8" y="T9"/>
                </a:cxn>
              </a:cxnLst>
              <a:rect l="0" t="0" r="r" b="b"/>
              <a:pathLst>
                <a:path w="20" h="20">
                  <a:moveTo>
                    <a:pt x="4" y="0"/>
                  </a:moveTo>
                  <a:lnTo>
                    <a:pt x="0" y="9"/>
                  </a:lnTo>
                  <a:lnTo>
                    <a:pt x="9" y="14"/>
                  </a:lnTo>
                  <a:lnTo>
                    <a:pt x="16" y="7"/>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748" name="Freeform 747"/>
            <p:cNvSpPr>
              <a:spLocks/>
            </p:cNvSpPr>
            <p:nvPr/>
          </p:nvSpPr>
          <p:spPr bwMode="auto">
            <a:xfrm>
              <a:off x="6556" y="1378"/>
              <a:ext cx="20" cy="22"/>
            </a:xfrm>
            <a:custGeom>
              <a:avLst/>
              <a:gdLst>
                <a:gd name="T0" fmla="*/ 9 w 20"/>
                <a:gd name="T1" fmla="*/ 0 h 22"/>
                <a:gd name="T2" fmla="*/ 0 w 20"/>
                <a:gd name="T3" fmla="*/ 4 h 22"/>
                <a:gd name="T4" fmla="*/ 4 w 20"/>
                <a:gd name="T5" fmla="*/ 21 h 22"/>
                <a:gd name="T6" fmla="*/ 14 w 20"/>
                <a:gd name="T7" fmla="*/ 21 h 22"/>
                <a:gd name="T8" fmla="*/ 14 w 20"/>
                <a:gd name="T9" fmla="*/ 19 h 22"/>
                <a:gd name="T10" fmla="*/ 9 w 20"/>
                <a:gd name="T11" fmla="*/ 0 h 22"/>
              </a:gdLst>
              <a:ahLst/>
              <a:cxnLst>
                <a:cxn ang="0">
                  <a:pos x="T0" y="T1"/>
                </a:cxn>
                <a:cxn ang="0">
                  <a:pos x="T2" y="T3"/>
                </a:cxn>
                <a:cxn ang="0">
                  <a:pos x="T4" y="T5"/>
                </a:cxn>
                <a:cxn ang="0">
                  <a:pos x="T6" y="T7"/>
                </a:cxn>
                <a:cxn ang="0">
                  <a:pos x="T8" y="T9"/>
                </a:cxn>
                <a:cxn ang="0">
                  <a:pos x="T10" y="T11"/>
                </a:cxn>
              </a:cxnLst>
              <a:rect l="0" t="0" r="r" b="b"/>
              <a:pathLst>
                <a:path w="20" h="22">
                  <a:moveTo>
                    <a:pt x="9" y="0"/>
                  </a:moveTo>
                  <a:lnTo>
                    <a:pt x="0" y="4"/>
                  </a:lnTo>
                  <a:lnTo>
                    <a:pt x="4" y="21"/>
                  </a:lnTo>
                  <a:lnTo>
                    <a:pt x="14" y="21"/>
                  </a:lnTo>
                  <a:lnTo>
                    <a:pt x="14" y="19"/>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749" name="Freeform 748"/>
            <p:cNvSpPr>
              <a:spLocks/>
            </p:cNvSpPr>
            <p:nvPr/>
          </p:nvSpPr>
          <p:spPr bwMode="auto">
            <a:xfrm>
              <a:off x="6547" y="1395"/>
              <a:ext cx="24" cy="29"/>
            </a:xfrm>
            <a:custGeom>
              <a:avLst/>
              <a:gdLst>
                <a:gd name="T0" fmla="*/ 14 w 24"/>
                <a:gd name="T1" fmla="*/ 0 h 29"/>
                <a:gd name="T2" fmla="*/ 0 w 24"/>
                <a:gd name="T3" fmla="*/ 21 h 29"/>
                <a:gd name="T4" fmla="*/ 4 w 24"/>
                <a:gd name="T5" fmla="*/ 28 h 29"/>
                <a:gd name="T6" fmla="*/ 7 w 24"/>
                <a:gd name="T7" fmla="*/ 28 h 29"/>
                <a:gd name="T8" fmla="*/ 23 w 24"/>
                <a:gd name="T9" fmla="*/ 4 h 29"/>
                <a:gd name="T10" fmla="*/ 14 w 24"/>
                <a:gd name="T11" fmla="*/ 0 h 29"/>
              </a:gdLst>
              <a:ahLst/>
              <a:cxnLst>
                <a:cxn ang="0">
                  <a:pos x="T0" y="T1"/>
                </a:cxn>
                <a:cxn ang="0">
                  <a:pos x="T2" y="T3"/>
                </a:cxn>
                <a:cxn ang="0">
                  <a:pos x="T4" y="T5"/>
                </a:cxn>
                <a:cxn ang="0">
                  <a:pos x="T6" y="T7"/>
                </a:cxn>
                <a:cxn ang="0">
                  <a:pos x="T8" y="T9"/>
                </a:cxn>
                <a:cxn ang="0">
                  <a:pos x="T10" y="T11"/>
                </a:cxn>
              </a:cxnLst>
              <a:rect l="0" t="0" r="r" b="b"/>
              <a:pathLst>
                <a:path w="24" h="29">
                  <a:moveTo>
                    <a:pt x="14" y="0"/>
                  </a:moveTo>
                  <a:lnTo>
                    <a:pt x="0" y="21"/>
                  </a:lnTo>
                  <a:lnTo>
                    <a:pt x="4" y="28"/>
                  </a:lnTo>
                  <a:lnTo>
                    <a:pt x="7" y="28"/>
                  </a:lnTo>
                  <a:lnTo>
                    <a:pt x="23" y="4"/>
                  </a:lnTo>
                  <a:lnTo>
                    <a:pt x="1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750" name="Freeform 749"/>
            <p:cNvSpPr>
              <a:spLocks/>
            </p:cNvSpPr>
            <p:nvPr/>
          </p:nvSpPr>
          <p:spPr bwMode="auto">
            <a:xfrm>
              <a:off x="6520" y="1414"/>
              <a:ext cx="32" cy="20"/>
            </a:xfrm>
            <a:custGeom>
              <a:avLst/>
              <a:gdLst>
                <a:gd name="T0" fmla="*/ 31 w 32"/>
                <a:gd name="T1" fmla="*/ 0 h 20"/>
                <a:gd name="T2" fmla="*/ 4 w 32"/>
                <a:gd name="T3" fmla="*/ 4 h 20"/>
                <a:gd name="T4" fmla="*/ 0 w 32"/>
                <a:gd name="T5" fmla="*/ 12 h 20"/>
                <a:gd name="T6" fmla="*/ 2 w 32"/>
                <a:gd name="T7" fmla="*/ 14 h 20"/>
                <a:gd name="T8" fmla="*/ 31 w 32"/>
                <a:gd name="T9" fmla="*/ 9 h 20"/>
                <a:gd name="T10" fmla="*/ 31 w 32"/>
                <a:gd name="T11" fmla="*/ 0 h 20"/>
              </a:gdLst>
              <a:ahLst/>
              <a:cxnLst>
                <a:cxn ang="0">
                  <a:pos x="T0" y="T1"/>
                </a:cxn>
                <a:cxn ang="0">
                  <a:pos x="T2" y="T3"/>
                </a:cxn>
                <a:cxn ang="0">
                  <a:pos x="T4" y="T5"/>
                </a:cxn>
                <a:cxn ang="0">
                  <a:pos x="T6" y="T7"/>
                </a:cxn>
                <a:cxn ang="0">
                  <a:pos x="T8" y="T9"/>
                </a:cxn>
                <a:cxn ang="0">
                  <a:pos x="T10" y="T11"/>
                </a:cxn>
              </a:cxnLst>
              <a:rect l="0" t="0" r="r" b="b"/>
              <a:pathLst>
                <a:path w="32" h="20">
                  <a:moveTo>
                    <a:pt x="31" y="0"/>
                  </a:moveTo>
                  <a:lnTo>
                    <a:pt x="4" y="4"/>
                  </a:lnTo>
                  <a:lnTo>
                    <a:pt x="0" y="12"/>
                  </a:lnTo>
                  <a:lnTo>
                    <a:pt x="2" y="14"/>
                  </a:lnTo>
                  <a:lnTo>
                    <a:pt x="31" y="9"/>
                  </a:lnTo>
                  <a:lnTo>
                    <a:pt x="31"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751" name="Freeform 750"/>
            <p:cNvSpPr>
              <a:spLocks/>
            </p:cNvSpPr>
            <p:nvPr/>
          </p:nvSpPr>
          <p:spPr bwMode="auto">
            <a:xfrm>
              <a:off x="5812" y="1414"/>
              <a:ext cx="36" cy="31"/>
            </a:xfrm>
            <a:custGeom>
              <a:avLst/>
              <a:gdLst>
                <a:gd name="T0" fmla="*/ 7 w 36"/>
                <a:gd name="T1" fmla="*/ 0 h 31"/>
                <a:gd name="T2" fmla="*/ 4 w 36"/>
                <a:gd name="T3" fmla="*/ 4 h 31"/>
                <a:gd name="T4" fmla="*/ 0 w 36"/>
                <a:gd name="T5" fmla="*/ 26 h 31"/>
                <a:gd name="T6" fmla="*/ 16 w 36"/>
                <a:gd name="T7" fmla="*/ 31 h 31"/>
                <a:gd name="T8" fmla="*/ 36 w 36"/>
                <a:gd name="T9" fmla="*/ 21 h 31"/>
                <a:gd name="T10" fmla="*/ 31 w 36"/>
                <a:gd name="T11" fmla="*/ 9 h 31"/>
                <a:gd name="T12" fmla="*/ 7 w 36"/>
                <a:gd name="T13" fmla="*/ 0 h 31"/>
              </a:gdLst>
              <a:ahLst/>
              <a:cxnLst>
                <a:cxn ang="0">
                  <a:pos x="T0" y="T1"/>
                </a:cxn>
                <a:cxn ang="0">
                  <a:pos x="T2" y="T3"/>
                </a:cxn>
                <a:cxn ang="0">
                  <a:pos x="T4" y="T5"/>
                </a:cxn>
                <a:cxn ang="0">
                  <a:pos x="T6" y="T7"/>
                </a:cxn>
                <a:cxn ang="0">
                  <a:pos x="T8" y="T9"/>
                </a:cxn>
                <a:cxn ang="0">
                  <a:pos x="T10" y="T11"/>
                </a:cxn>
                <a:cxn ang="0">
                  <a:pos x="T12" y="T13"/>
                </a:cxn>
              </a:cxnLst>
              <a:rect l="0" t="0" r="r" b="b"/>
              <a:pathLst>
                <a:path w="36" h="31">
                  <a:moveTo>
                    <a:pt x="7" y="0"/>
                  </a:moveTo>
                  <a:lnTo>
                    <a:pt x="4" y="4"/>
                  </a:lnTo>
                  <a:lnTo>
                    <a:pt x="0" y="26"/>
                  </a:lnTo>
                  <a:lnTo>
                    <a:pt x="16" y="31"/>
                  </a:lnTo>
                  <a:lnTo>
                    <a:pt x="36" y="21"/>
                  </a:lnTo>
                  <a:lnTo>
                    <a:pt x="31" y="9"/>
                  </a:lnTo>
                  <a:lnTo>
                    <a:pt x="7" y="0"/>
                  </a:lnTo>
                </a:path>
              </a:pathLst>
            </a:custGeom>
            <a:solidFill>
              <a:srgbClr val="545454"/>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752" name="Freeform 751"/>
            <p:cNvSpPr>
              <a:spLocks/>
            </p:cNvSpPr>
            <p:nvPr/>
          </p:nvSpPr>
          <p:spPr bwMode="auto">
            <a:xfrm>
              <a:off x="5807" y="1436"/>
              <a:ext cx="24" cy="20"/>
            </a:xfrm>
            <a:custGeom>
              <a:avLst/>
              <a:gdLst>
                <a:gd name="T0" fmla="*/ 7 w 24"/>
                <a:gd name="T1" fmla="*/ 0 h 20"/>
                <a:gd name="T2" fmla="*/ 0 w 24"/>
                <a:gd name="T3" fmla="*/ 4 h 20"/>
                <a:gd name="T4" fmla="*/ 0 w 24"/>
                <a:gd name="T5" fmla="*/ 7 h 20"/>
                <a:gd name="T6" fmla="*/ 19 w 24"/>
                <a:gd name="T7" fmla="*/ 14 h 20"/>
                <a:gd name="T8" fmla="*/ 23 w 24"/>
                <a:gd name="T9" fmla="*/ 4 h 20"/>
                <a:gd name="T10" fmla="*/ 7 w 24"/>
                <a:gd name="T11" fmla="*/ 0 h 20"/>
              </a:gdLst>
              <a:ahLst/>
              <a:cxnLst>
                <a:cxn ang="0">
                  <a:pos x="T0" y="T1"/>
                </a:cxn>
                <a:cxn ang="0">
                  <a:pos x="T2" y="T3"/>
                </a:cxn>
                <a:cxn ang="0">
                  <a:pos x="T4" y="T5"/>
                </a:cxn>
                <a:cxn ang="0">
                  <a:pos x="T6" y="T7"/>
                </a:cxn>
                <a:cxn ang="0">
                  <a:pos x="T8" y="T9"/>
                </a:cxn>
                <a:cxn ang="0">
                  <a:pos x="T10" y="T11"/>
                </a:cxn>
              </a:cxnLst>
              <a:rect l="0" t="0" r="r" b="b"/>
              <a:pathLst>
                <a:path w="24" h="20">
                  <a:moveTo>
                    <a:pt x="7" y="0"/>
                  </a:moveTo>
                  <a:lnTo>
                    <a:pt x="0" y="4"/>
                  </a:lnTo>
                  <a:lnTo>
                    <a:pt x="0" y="7"/>
                  </a:lnTo>
                  <a:lnTo>
                    <a:pt x="19" y="14"/>
                  </a:lnTo>
                  <a:lnTo>
                    <a:pt x="23" y="4"/>
                  </a:lnTo>
                  <a:lnTo>
                    <a:pt x="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753" name="Freeform 752"/>
            <p:cNvSpPr>
              <a:spLocks/>
            </p:cNvSpPr>
            <p:nvPr/>
          </p:nvSpPr>
          <p:spPr bwMode="auto">
            <a:xfrm>
              <a:off x="5807" y="1416"/>
              <a:ext cx="20" cy="24"/>
            </a:xfrm>
            <a:custGeom>
              <a:avLst/>
              <a:gdLst>
                <a:gd name="T0" fmla="*/ 4 w 20"/>
                <a:gd name="T1" fmla="*/ 0 h 24"/>
                <a:gd name="T2" fmla="*/ 0 w 20"/>
                <a:gd name="T3" fmla="*/ 23 h 24"/>
                <a:gd name="T4" fmla="*/ 9 w 20"/>
                <a:gd name="T5" fmla="*/ 23 h 24"/>
                <a:gd name="T6" fmla="*/ 14 w 20"/>
                <a:gd name="T7" fmla="*/ 2 h 24"/>
                <a:gd name="T8" fmla="*/ 4 w 20"/>
                <a:gd name="T9" fmla="*/ 0 h 24"/>
              </a:gdLst>
              <a:ahLst/>
              <a:cxnLst>
                <a:cxn ang="0">
                  <a:pos x="T0" y="T1"/>
                </a:cxn>
                <a:cxn ang="0">
                  <a:pos x="T2" y="T3"/>
                </a:cxn>
                <a:cxn ang="0">
                  <a:pos x="T4" y="T5"/>
                </a:cxn>
                <a:cxn ang="0">
                  <a:pos x="T6" y="T7"/>
                </a:cxn>
                <a:cxn ang="0">
                  <a:pos x="T8" y="T9"/>
                </a:cxn>
              </a:cxnLst>
              <a:rect l="0" t="0" r="r" b="b"/>
              <a:pathLst>
                <a:path w="20" h="24">
                  <a:moveTo>
                    <a:pt x="4" y="0"/>
                  </a:moveTo>
                  <a:lnTo>
                    <a:pt x="0" y="23"/>
                  </a:lnTo>
                  <a:lnTo>
                    <a:pt x="9" y="23"/>
                  </a:lnTo>
                  <a:lnTo>
                    <a:pt x="14" y="2"/>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754" name="Freeform 753"/>
            <p:cNvSpPr>
              <a:spLocks/>
            </p:cNvSpPr>
            <p:nvPr/>
          </p:nvSpPr>
          <p:spPr bwMode="auto">
            <a:xfrm>
              <a:off x="5812" y="1407"/>
              <a:ext cx="20" cy="20"/>
            </a:xfrm>
            <a:custGeom>
              <a:avLst/>
              <a:gdLst>
                <a:gd name="T0" fmla="*/ 4 w 20"/>
                <a:gd name="T1" fmla="*/ 0 h 20"/>
                <a:gd name="T2" fmla="*/ 0 w 20"/>
                <a:gd name="T3" fmla="*/ 9 h 20"/>
                <a:gd name="T4" fmla="*/ 9 w 20"/>
                <a:gd name="T5" fmla="*/ 14 h 20"/>
                <a:gd name="T6" fmla="*/ 12 w 20"/>
                <a:gd name="T7" fmla="*/ 9 h 20"/>
                <a:gd name="T8" fmla="*/ 9 w 20"/>
                <a:gd name="T9" fmla="*/ 2 h 20"/>
                <a:gd name="T10" fmla="*/ 4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4" y="0"/>
                  </a:moveTo>
                  <a:lnTo>
                    <a:pt x="0" y="9"/>
                  </a:lnTo>
                  <a:lnTo>
                    <a:pt x="9" y="14"/>
                  </a:lnTo>
                  <a:lnTo>
                    <a:pt x="12" y="9"/>
                  </a:lnTo>
                  <a:lnTo>
                    <a:pt x="9" y="2"/>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755" name="Freeform 754"/>
            <p:cNvSpPr>
              <a:spLocks/>
            </p:cNvSpPr>
            <p:nvPr/>
          </p:nvSpPr>
          <p:spPr bwMode="auto">
            <a:xfrm>
              <a:off x="5817" y="1409"/>
              <a:ext cx="31" cy="20"/>
            </a:xfrm>
            <a:custGeom>
              <a:avLst/>
              <a:gdLst>
                <a:gd name="T0" fmla="*/ 4 w 31"/>
                <a:gd name="T1" fmla="*/ 0 h 20"/>
                <a:gd name="T2" fmla="*/ 0 w 31"/>
                <a:gd name="T3" fmla="*/ 9 h 20"/>
                <a:gd name="T4" fmla="*/ 23 w 31"/>
                <a:gd name="T5" fmla="*/ 19 h 20"/>
                <a:gd name="T6" fmla="*/ 31 w 31"/>
                <a:gd name="T7" fmla="*/ 12 h 20"/>
                <a:gd name="T8" fmla="*/ 31 w 31"/>
                <a:gd name="T9" fmla="*/ 9 h 20"/>
                <a:gd name="T10" fmla="*/ 4 w 31"/>
                <a:gd name="T11" fmla="*/ 0 h 20"/>
              </a:gdLst>
              <a:ahLst/>
              <a:cxnLst>
                <a:cxn ang="0">
                  <a:pos x="T0" y="T1"/>
                </a:cxn>
                <a:cxn ang="0">
                  <a:pos x="T2" y="T3"/>
                </a:cxn>
                <a:cxn ang="0">
                  <a:pos x="T4" y="T5"/>
                </a:cxn>
                <a:cxn ang="0">
                  <a:pos x="T6" y="T7"/>
                </a:cxn>
                <a:cxn ang="0">
                  <a:pos x="T8" y="T9"/>
                </a:cxn>
                <a:cxn ang="0">
                  <a:pos x="T10" y="T11"/>
                </a:cxn>
              </a:cxnLst>
              <a:rect l="0" t="0" r="r" b="b"/>
              <a:pathLst>
                <a:path w="31" h="20">
                  <a:moveTo>
                    <a:pt x="4" y="0"/>
                  </a:moveTo>
                  <a:lnTo>
                    <a:pt x="0" y="9"/>
                  </a:lnTo>
                  <a:lnTo>
                    <a:pt x="23" y="19"/>
                  </a:lnTo>
                  <a:lnTo>
                    <a:pt x="31" y="12"/>
                  </a:lnTo>
                  <a:lnTo>
                    <a:pt x="31" y="9"/>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756" name="Freeform 755"/>
            <p:cNvSpPr>
              <a:spLocks/>
            </p:cNvSpPr>
            <p:nvPr/>
          </p:nvSpPr>
          <p:spPr bwMode="auto">
            <a:xfrm>
              <a:off x="5839" y="1421"/>
              <a:ext cx="20" cy="20"/>
            </a:xfrm>
            <a:custGeom>
              <a:avLst/>
              <a:gdLst>
                <a:gd name="T0" fmla="*/ 9 w 20"/>
                <a:gd name="T1" fmla="*/ 0 h 20"/>
                <a:gd name="T2" fmla="*/ 0 w 20"/>
                <a:gd name="T3" fmla="*/ 4 h 20"/>
                <a:gd name="T4" fmla="*/ 4 w 20"/>
                <a:gd name="T5" fmla="*/ 16 h 20"/>
                <a:gd name="T6" fmla="*/ 11 w 20"/>
                <a:gd name="T7" fmla="*/ 19 h 20"/>
                <a:gd name="T8" fmla="*/ 16 w 20"/>
                <a:gd name="T9" fmla="*/ 16 h 20"/>
                <a:gd name="T10" fmla="*/ 9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9" y="0"/>
                  </a:moveTo>
                  <a:lnTo>
                    <a:pt x="0" y="4"/>
                  </a:lnTo>
                  <a:lnTo>
                    <a:pt x="4" y="16"/>
                  </a:lnTo>
                  <a:lnTo>
                    <a:pt x="11" y="19"/>
                  </a:lnTo>
                  <a:lnTo>
                    <a:pt x="16" y="16"/>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757" name="Freeform 756"/>
            <p:cNvSpPr>
              <a:spLocks/>
            </p:cNvSpPr>
            <p:nvPr/>
          </p:nvSpPr>
          <p:spPr bwMode="auto">
            <a:xfrm>
              <a:off x="5827" y="1431"/>
              <a:ext cx="24" cy="20"/>
            </a:xfrm>
            <a:custGeom>
              <a:avLst/>
              <a:gdLst>
                <a:gd name="T0" fmla="*/ 19 w 24"/>
                <a:gd name="T1" fmla="*/ 0 h 20"/>
                <a:gd name="T2" fmla="*/ 0 w 24"/>
                <a:gd name="T3" fmla="*/ 9 h 20"/>
                <a:gd name="T4" fmla="*/ 0 w 24"/>
                <a:gd name="T5" fmla="*/ 19 h 20"/>
                <a:gd name="T6" fmla="*/ 2 w 24"/>
                <a:gd name="T7" fmla="*/ 19 h 20"/>
                <a:gd name="T8" fmla="*/ 23 w 24"/>
                <a:gd name="T9" fmla="*/ 9 h 20"/>
                <a:gd name="T10" fmla="*/ 19 w 24"/>
                <a:gd name="T11" fmla="*/ 0 h 20"/>
              </a:gdLst>
              <a:ahLst/>
              <a:cxnLst>
                <a:cxn ang="0">
                  <a:pos x="T0" y="T1"/>
                </a:cxn>
                <a:cxn ang="0">
                  <a:pos x="T2" y="T3"/>
                </a:cxn>
                <a:cxn ang="0">
                  <a:pos x="T4" y="T5"/>
                </a:cxn>
                <a:cxn ang="0">
                  <a:pos x="T6" y="T7"/>
                </a:cxn>
                <a:cxn ang="0">
                  <a:pos x="T8" y="T9"/>
                </a:cxn>
                <a:cxn ang="0">
                  <a:pos x="T10" y="T11"/>
                </a:cxn>
              </a:cxnLst>
              <a:rect l="0" t="0" r="r" b="b"/>
              <a:pathLst>
                <a:path w="24" h="20">
                  <a:moveTo>
                    <a:pt x="19" y="0"/>
                  </a:moveTo>
                  <a:lnTo>
                    <a:pt x="0" y="9"/>
                  </a:lnTo>
                  <a:lnTo>
                    <a:pt x="0" y="19"/>
                  </a:lnTo>
                  <a:lnTo>
                    <a:pt x="2" y="19"/>
                  </a:lnTo>
                  <a:lnTo>
                    <a:pt x="23" y="9"/>
                  </a:lnTo>
                  <a:lnTo>
                    <a:pt x="1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758" name="Freeform 757"/>
            <p:cNvSpPr>
              <a:spLocks/>
            </p:cNvSpPr>
            <p:nvPr/>
          </p:nvSpPr>
          <p:spPr bwMode="auto">
            <a:xfrm>
              <a:off x="5707" y="1066"/>
              <a:ext cx="26" cy="22"/>
            </a:xfrm>
            <a:custGeom>
              <a:avLst/>
              <a:gdLst>
                <a:gd name="T0" fmla="*/ 26 w 26"/>
                <a:gd name="T1" fmla="*/ 0 h 22"/>
                <a:gd name="T2" fmla="*/ 12 w 26"/>
                <a:gd name="T3" fmla="*/ 0 h 22"/>
                <a:gd name="T4" fmla="*/ 0 w 26"/>
                <a:gd name="T5" fmla="*/ 9 h 22"/>
                <a:gd name="T6" fmla="*/ 4 w 26"/>
                <a:gd name="T7" fmla="*/ 19 h 22"/>
                <a:gd name="T8" fmla="*/ 23 w 26"/>
                <a:gd name="T9" fmla="*/ 21 h 22"/>
                <a:gd name="T10" fmla="*/ 26 w 26"/>
                <a:gd name="T11" fmla="*/ 16 h 22"/>
                <a:gd name="T12" fmla="*/ 26 w 26"/>
                <a:gd name="T13" fmla="*/ 0 h 22"/>
              </a:gdLst>
              <a:ahLst/>
              <a:cxnLst>
                <a:cxn ang="0">
                  <a:pos x="T0" y="T1"/>
                </a:cxn>
                <a:cxn ang="0">
                  <a:pos x="T2" y="T3"/>
                </a:cxn>
                <a:cxn ang="0">
                  <a:pos x="T4" y="T5"/>
                </a:cxn>
                <a:cxn ang="0">
                  <a:pos x="T6" y="T7"/>
                </a:cxn>
                <a:cxn ang="0">
                  <a:pos x="T8" y="T9"/>
                </a:cxn>
                <a:cxn ang="0">
                  <a:pos x="T10" y="T11"/>
                </a:cxn>
                <a:cxn ang="0">
                  <a:pos x="T12" y="T13"/>
                </a:cxn>
              </a:cxnLst>
              <a:rect l="0" t="0" r="r" b="b"/>
              <a:pathLst>
                <a:path w="26" h="22">
                  <a:moveTo>
                    <a:pt x="26" y="0"/>
                  </a:moveTo>
                  <a:lnTo>
                    <a:pt x="12" y="0"/>
                  </a:lnTo>
                  <a:lnTo>
                    <a:pt x="0" y="9"/>
                  </a:lnTo>
                  <a:lnTo>
                    <a:pt x="4" y="19"/>
                  </a:lnTo>
                  <a:lnTo>
                    <a:pt x="23" y="21"/>
                  </a:lnTo>
                  <a:lnTo>
                    <a:pt x="26" y="16"/>
                  </a:lnTo>
                  <a:lnTo>
                    <a:pt x="26" y="0"/>
                  </a:lnTo>
                </a:path>
              </a:pathLst>
            </a:custGeom>
            <a:solidFill>
              <a:srgbClr val="545454"/>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759" name="Freeform 758"/>
            <p:cNvSpPr>
              <a:spLocks/>
            </p:cNvSpPr>
            <p:nvPr/>
          </p:nvSpPr>
          <p:spPr bwMode="auto">
            <a:xfrm>
              <a:off x="5719" y="1061"/>
              <a:ext cx="20" cy="20"/>
            </a:xfrm>
            <a:custGeom>
              <a:avLst/>
              <a:gdLst>
                <a:gd name="T0" fmla="*/ 19 w 20"/>
                <a:gd name="T1" fmla="*/ 0 h 20"/>
                <a:gd name="T2" fmla="*/ 0 w 20"/>
                <a:gd name="T3" fmla="*/ 0 h 20"/>
                <a:gd name="T4" fmla="*/ 0 w 20"/>
                <a:gd name="T5" fmla="*/ 9 h 20"/>
                <a:gd name="T6" fmla="*/ 14 w 20"/>
                <a:gd name="T7" fmla="*/ 9 h 20"/>
                <a:gd name="T8" fmla="*/ 19 w 20"/>
                <a:gd name="T9" fmla="*/ 4 h 20"/>
                <a:gd name="T10" fmla="*/ 19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19" y="0"/>
                  </a:moveTo>
                  <a:lnTo>
                    <a:pt x="0" y="0"/>
                  </a:lnTo>
                  <a:lnTo>
                    <a:pt x="0" y="9"/>
                  </a:lnTo>
                  <a:lnTo>
                    <a:pt x="14" y="9"/>
                  </a:lnTo>
                  <a:lnTo>
                    <a:pt x="19" y="4"/>
                  </a:lnTo>
                  <a:lnTo>
                    <a:pt x="1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760" name="Freeform 759"/>
            <p:cNvSpPr>
              <a:spLocks/>
            </p:cNvSpPr>
            <p:nvPr/>
          </p:nvSpPr>
          <p:spPr bwMode="auto">
            <a:xfrm>
              <a:off x="5728" y="1066"/>
              <a:ext cx="20" cy="20"/>
            </a:xfrm>
            <a:custGeom>
              <a:avLst/>
              <a:gdLst>
                <a:gd name="T0" fmla="*/ 9 w 20"/>
                <a:gd name="T1" fmla="*/ 0 h 20"/>
                <a:gd name="T2" fmla="*/ 0 w 20"/>
                <a:gd name="T3" fmla="*/ 0 h 20"/>
                <a:gd name="T4" fmla="*/ 0 w 20"/>
                <a:gd name="T5" fmla="*/ 16 h 20"/>
                <a:gd name="T6" fmla="*/ 9 w 20"/>
                <a:gd name="T7" fmla="*/ 19 h 20"/>
                <a:gd name="T8" fmla="*/ 9 w 20"/>
                <a:gd name="T9" fmla="*/ 0 h 20"/>
              </a:gdLst>
              <a:ahLst/>
              <a:cxnLst>
                <a:cxn ang="0">
                  <a:pos x="T0" y="T1"/>
                </a:cxn>
                <a:cxn ang="0">
                  <a:pos x="T2" y="T3"/>
                </a:cxn>
                <a:cxn ang="0">
                  <a:pos x="T4" y="T5"/>
                </a:cxn>
                <a:cxn ang="0">
                  <a:pos x="T6" y="T7"/>
                </a:cxn>
                <a:cxn ang="0">
                  <a:pos x="T8" y="T9"/>
                </a:cxn>
              </a:cxnLst>
              <a:rect l="0" t="0" r="r" b="b"/>
              <a:pathLst>
                <a:path w="20" h="20">
                  <a:moveTo>
                    <a:pt x="9" y="0"/>
                  </a:moveTo>
                  <a:lnTo>
                    <a:pt x="0" y="0"/>
                  </a:lnTo>
                  <a:lnTo>
                    <a:pt x="0" y="16"/>
                  </a:lnTo>
                  <a:lnTo>
                    <a:pt x="9" y="19"/>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761" name="Freeform 760"/>
            <p:cNvSpPr>
              <a:spLocks/>
            </p:cNvSpPr>
            <p:nvPr/>
          </p:nvSpPr>
          <p:spPr bwMode="auto">
            <a:xfrm>
              <a:off x="5726" y="1080"/>
              <a:ext cx="20" cy="20"/>
            </a:xfrm>
            <a:custGeom>
              <a:avLst/>
              <a:gdLst>
                <a:gd name="T0" fmla="*/ 2 w 20"/>
                <a:gd name="T1" fmla="*/ 0 h 20"/>
                <a:gd name="T2" fmla="*/ 0 w 20"/>
                <a:gd name="T3" fmla="*/ 4 h 20"/>
                <a:gd name="T4" fmla="*/ 4 w 20"/>
                <a:gd name="T5" fmla="*/ 12 h 20"/>
                <a:gd name="T6" fmla="*/ 7 w 20"/>
                <a:gd name="T7" fmla="*/ 12 h 20"/>
                <a:gd name="T8" fmla="*/ 12 w 20"/>
                <a:gd name="T9" fmla="*/ 4 h 20"/>
                <a:gd name="T10" fmla="*/ 2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2" y="0"/>
                  </a:moveTo>
                  <a:lnTo>
                    <a:pt x="0" y="4"/>
                  </a:lnTo>
                  <a:lnTo>
                    <a:pt x="4" y="12"/>
                  </a:lnTo>
                  <a:lnTo>
                    <a:pt x="7" y="12"/>
                  </a:lnTo>
                  <a:lnTo>
                    <a:pt x="12" y="4"/>
                  </a:lnTo>
                  <a:lnTo>
                    <a:pt x="2"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762" name="Freeform 761"/>
            <p:cNvSpPr>
              <a:spLocks/>
            </p:cNvSpPr>
            <p:nvPr/>
          </p:nvSpPr>
          <p:spPr bwMode="auto">
            <a:xfrm>
              <a:off x="5707" y="1080"/>
              <a:ext cx="24" cy="20"/>
            </a:xfrm>
            <a:custGeom>
              <a:avLst/>
              <a:gdLst>
                <a:gd name="T0" fmla="*/ 4 w 24"/>
                <a:gd name="T1" fmla="*/ 0 h 20"/>
                <a:gd name="T2" fmla="*/ 0 w 24"/>
                <a:gd name="T3" fmla="*/ 7 h 20"/>
                <a:gd name="T4" fmla="*/ 2 w 24"/>
                <a:gd name="T5" fmla="*/ 9 h 20"/>
                <a:gd name="T6" fmla="*/ 23 w 24"/>
                <a:gd name="T7" fmla="*/ 12 h 20"/>
                <a:gd name="T8" fmla="*/ 23 w 24"/>
                <a:gd name="T9" fmla="*/ 2 h 20"/>
                <a:gd name="T10" fmla="*/ 4 w 24"/>
                <a:gd name="T11" fmla="*/ 0 h 20"/>
              </a:gdLst>
              <a:ahLst/>
              <a:cxnLst>
                <a:cxn ang="0">
                  <a:pos x="T0" y="T1"/>
                </a:cxn>
                <a:cxn ang="0">
                  <a:pos x="T2" y="T3"/>
                </a:cxn>
                <a:cxn ang="0">
                  <a:pos x="T4" y="T5"/>
                </a:cxn>
                <a:cxn ang="0">
                  <a:pos x="T6" y="T7"/>
                </a:cxn>
                <a:cxn ang="0">
                  <a:pos x="T8" y="T9"/>
                </a:cxn>
                <a:cxn ang="0">
                  <a:pos x="T10" y="T11"/>
                </a:cxn>
              </a:cxnLst>
              <a:rect l="0" t="0" r="r" b="b"/>
              <a:pathLst>
                <a:path w="24" h="20">
                  <a:moveTo>
                    <a:pt x="4" y="0"/>
                  </a:moveTo>
                  <a:lnTo>
                    <a:pt x="0" y="7"/>
                  </a:lnTo>
                  <a:lnTo>
                    <a:pt x="2" y="9"/>
                  </a:lnTo>
                  <a:lnTo>
                    <a:pt x="23" y="12"/>
                  </a:lnTo>
                  <a:lnTo>
                    <a:pt x="23" y="2"/>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763" name="Freeform 762"/>
            <p:cNvSpPr>
              <a:spLocks/>
            </p:cNvSpPr>
            <p:nvPr/>
          </p:nvSpPr>
          <p:spPr bwMode="auto">
            <a:xfrm>
              <a:off x="5700" y="1071"/>
              <a:ext cx="20" cy="20"/>
            </a:xfrm>
            <a:custGeom>
              <a:avLst/>
              <a:gdLst>
                <a:gd name="T0" fmla="*/ 4 w 20"/>
                <a:gd name="T1" fmla="*/ 0 h 20"/>
                <a:gd name="T2" fmla="*/ 0 w 20"/>
                <a:gd name="T3" fmla="*/ 2 h 20"/>
                <a:gd name="T4" fmla="*/ 7 w 20"/>
                <a:gd name="T5" fmla="*/ 16 h 20"/>
                <a:gd name="T6" fmla="*/ 16 w 20"/>
                <a:gd name="T7" fmla="*/ 11 h 20"/>
                <a:gd name="T8" fmla="*/ 12 w 20"/>
                <a:gd name="T9" fmla="*/ 2 h 20"/>
                <a:gd name="T10" fmla="*/ 4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4" y="0"/>
                  </a:moveTo>
                  <a:lnTo>
                    <a:pt x="0" y="2"/>
                  </a:lnTo>
                  <a:lnTo>
                    <a:pt x="7" y="16"/>
                  </a:lnTo>
                  <a:lnTo>
                    <a:pt x="16" y="11"/>
                  </a:lnTo>
                  <a:lnTo>
                    <a:pt x="12" y="2"/>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764" name="Freeform 763"/>
            <p:cNvSpPr>
              <a:spLocks/>
            </p:cNvSpPr>
            <p:nvPr/>
          </p:nvSpPr>
          <p:spPr bwMode="auto">
            <a:xfrm>
              <a:off x="5704" y="1061"/>
              <a:ext cx="20" cy="20"/>
            </a:xfrm>
            <a:custGeom>
              <a:avLst/>
              <a:gdLst>
                <a:gd name="T0" fmla="*/ 14 w 20"/>
                <a:gd name="T1" fmla="*/ 0 h 20"/>
                <a:gd name="T2" fmla="*/ 12 w 20"/>
                <a:gd name="T3" fmla="*/ 0 h 20"/>
                <a:gd name="T4" fmla="*/ 0 w 20"/>
                <a:gd name="T5" fmla="*/ 9 h 20"/>
                <a:gd name="T6" fmla="*/ 4 w 20"/>
                <a:gd name="T7" fmla="*/ 19 h 20"/>
                <a:gd name="T8" fmla="*/ 16 w 20"/>
                <a:gd name="T9" fmla="*/ 9 h 20"/>
                <a:gd name="T10" fmla="*/ 14 w 20"/>
                <a:gd name="T11" fmla="*/ 0 h 20"/>
              </a:gdLst>
              <a:ahLst/>
              <a:cxnLst>
                <a:cxn ang="0">
                  <a:pos x="T0" y="T1"/>
                </a:cxn>
                <a:cxn ang="0">
                  <a:pos x="T2" y="T3"/>
                </a:cxn>
                <a:cxn ang="0">
                  <a:pos x="T4" y="T5"/>
                </a:cxn>
                <a:cxn ang="0">
                  <a:pos x="T6" y="T7"/>
                </a:cxn>
                <a:cxn ang="0">
                  <a:pos x="T8" y="T9"/>
                </a:cxn>
                <a:cxn ang="0">
                  <a:pos x="T10" y="T11"/>
                </a:cxn>
              </a:cxnLst>
              <a:rect l="0" t="0" r="r" b="b"/>
              <a:pathLst>
                <a:path w="20" h="20">
                  <a:moveTo>
                    <a:pt x="14" y="0"/>
                  </a:moveTo>
                  <a:lnTo>
                    <a:pt x="12" y="0"/>
                  </a:lnTo>
                  <a:lnTo>
                    <a:pt x="0" y="9"/>
                  </a:lnTo>
                  <a:lnTo>
                    <a:pt x="4" y="19"/>
                  </a:lnTo>
                  <a:lnTo>
                    <a:pt x="16" y="9"/>
                  </a:lnTo>
                  <a:lnTo>
                    <a:pt x="1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765" name="Rectangle 764"/>
            <p:cNvSpPr>
              <a:spLocks noChangeArrowheads="1"/>
            </p:cNvSpPr>
            <p:nvPr/>
          </p:nvSpPr>
          <p:spPr bwMode="auto">
            <a:xfrm>
              <a:off x="2835" y="315"/>
              <a:ext cx="6580" cy="15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0" tIns="0" rIns="0" bIns="0" anchor="t" anchorCtr="0" upright="1">
              <a:noAutofit/>
            </a:bodyPr>
            <a:lstStyle/>
            <a:p>
              <a:pPr algn="l">
                <a:lnSpc>
                  <a:spcPts val="7700"/>
                </a:lnSpc>
                <a:spcAft>
                  <a:spcPts val="0"/>
                </a:spcAft>
              </a:pPr>
              <a:endParaRPr lang="en-AU" sz="1200" dirty="0">
                <a:effectLst/>
                <a:latin typeface="Times New Roman"/>
                <a:ea typeface="Calibri"/>
                <a:cs typeface="Times New Roman"/>
              </a:endParaRPr>
            </a:p>
            <a:p>
              <a:pPr>
                <a:lnSpc>
                  <a:spcPct val="115000"/>
                </a:lnSpc>
                <a:spcAft>
                  <a:spcPts val="0"/>
                </a:spcAft>
              </a:pPr>
              <a:r>
                <a:rPr lang="en-AU" sz="1200" dirty="0">
                  <a:effectLst/>
                  <a:latin typeface="Times New Roman"/>
                  <a:ea typeface="Calibri"/>
                  <a:cs typeface="Times New Roman"/>
                </a:rPr>
                <a:t> </a:t>
              </a:r>
              <a:endParaRPr lang="en-AU" sz="1100" dirty="0">
                <a:effectLst/>
                <a:latin typeface="Calibri"/>
                <a:ea typeface="Calibri"/>
                <a:cs typeface="Times New Roman"/>
              </a:endParaRPr>
            </a:p>
          </p:txBody>
        </p:sp>
        <p:sp>
          <p:nvSpPr>
            <p:cNvPr id="766" name="Freeform 765"/>
            <p:cNvSpPr>
              <a:spLocks/>
            </p:cNvSpPr>
            <p:nvPr/>
          </p:nvSpPr>
          <p:spPr bwMode="auto">
            <a:xfrm>
              <a:off x="6252" y="349"/>
              <a:ext cx="828" cy="1171"/>
            </a:xfrm>
            <a:custGeom>
              <a:avLst/>
              <a:gdLst>
                <a:gd name="T0" fmla="*/ 827 w 828"/>
                <a:gd name="T1" fmla="*/ 0 h 1171"/>
                <a:gd name="T2" fmla="*/ 0 w 828"/>
                <a:gd name="T3" fmla="*/ 0 h 1171"/>
                <a:gd name="T4" fmla="*/ 23 w 828"/>
                <a:gd name="T5" fmla="*/ 19 h 1171"/>
                <a:gd name="T6" fmla="*/ 31 w 828"/>
                <a:gd name="T7" fmla="*/ 31 h 1171"/>
                <a:gd name="T8" fmla="*/ 31 w 828"/>
                <a:gd name="T9" fmla="*/ 45 h 1171"/>
                <a:gd name="T10" fmla="*/ 40 w 828"/>
                <a:gd name="T11" fmla="*/ 76 h 1171"/>
                <a:gd name="T12" fmla="*/ 52 w 828"/>
                <a:gd name="T13" fmla="*/ 100 h 1171"/>
                <a:gd name="T14" fmla="*/ 52 w 828"/>
                <a:gd name="T15" fmla="*/ 146 h 1171"/>
                <a:gd name="T16" fmla="*/ 64 w 828"/>
                <a:gd name="T17" fmla="*/ 191 h 1171"/>
                <a:gd name="T18" fmla="*/ 71 w 828"/>
                <a:gd name="T19" fmla="*/ 244 h 1171"/>
                <a:gd name="T20" fmla="*/ 79 w 828"/>
                <a:gd name="T21" fmla="*/ 261 h 1171"/>
                <a:gd name="T22" fmla="*/ 79 w 828"/>
                <a:gd name="T23" fmla="*/ 287 h 1171"/>
                <a:gd name="T24" fmla="*/ 81 w 828"/>
                <a:gd name="T25" fmla="*/ 352 h 1171"/>
                <a:gd name="T26" fmla="*/ 100 w 828"/>
                <a:gd name="T27" fmla="*/ 424 h 1171"/>
                <a:gd name="T28" fmla="*/ 139 w 828"/>
                <a:gd name="T29" fmla="*/ 487 h 1171"/>
                <a:gd name="T30" fmla="*/ 91 w 828"/>
                <a:gd name="T31" fmla="*/ 585 h 1171"/>
                <a:gd name="T32" fmla="*/ 103 w 828"/>
                <a:gd name="T33" fmla="*/ 597 h 1171"/>
                <a:gd name="T34" fmla="*/ 103 w 828"/>
                <a:gd name="T35" fmla="*/ 611 h 1171"/>
                <a:gd name="T36" fmla="*/ 110 w 828"/>
                <a:gd name="T37" fmla="*/ 640 h 1171"/>
                <a:gd name="T38" fmla="*/ 160 w 828"/>
                <a:gd name="T39" fmla="*/ 669 h 1171"/>
                <a:gd name="T40" fmla="*/ 211 w 828"/>
                <a:gd name="T41" fmla="*/ 691 h 1171"/>
                <a:gd name="T42" fmla="*/ 247 w 828"/>
                <a:gd name="T43" fmla="*/ 736 h 1171"/>
                <a:gd name="T44" fmla="*/ 290 w 828"/>
                <a:gd name="T45" fmla="*/ 782 h 1171"/>
                <a:gd name="T46" fmla="*/ 333 w 828"/>
                <a:gd name="T47" fmla="*/ 835 h 1171"/>
                <a:gd name="T48" fmla="*/ 369 w 828"/>
                <a:gd name="T49" fmla="*/ 878 h 1171"/>
                <a:gd name="T50" fmla="*/ 417 w 828"/>
                <a:gd name="T51" fmla="*/ 943 h 1171"/>
                <a:gd name="T52" fmla="*/ 472 w 828"/>
                <a:gd name="T53" fmla="*/ 995 h 1171"/>
                <a:gd name="T54" fmla="*/ 451 w 828"/>
                <a:gd name="T55" fmla="*/ 1075 h 1171"/>
                <a:gd name="T56" fmla="*/ 422 w 828"/>
                <a:gd name="T57" fmla="*/ 1171 h 1171"/>
                <a:gd name="T58" fmla="*/ 827 w 828"/>
                <a:gd name="T59" fmla="*/ 1171 h 1171"/>
                <a:gd name="T60" fmla="*/ 827 w 828"/>
                <a:gd name="T61" fmla="*/ 0 h 1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828" h="1171">
                  <a:moveTo>
                    <a:pt x="827" y="0"/>
                  </a:moveTo>
                  <a:lnTo>
                    <a:pt x="0" y="0"/>
                  </a:lnTo>
                  <a:lnTo>
                    <a:pt x="23" y="19"/>
                  </a:lnTo>
                  <a:lnTo>
                    <a:pt x="31" y="31"/>
                  </a:lnTo>
                  <a:lnTo>
                    <a:pt x="31" y="45"/>
                  </a:lnTo>
                  <a:lnTo>
                    <a:pt x="40" y="76"/>
                  </a:lnTo>
                  <a:lnTo>
                    <a:pt x="52" y="100"/>
                  </a:lnTo>
                  <a:lnTo>
                    <a:pt x="52" y="146"/>
                  </a:lnTo>
                  <a:lnTo>
                    <a:pt x="64" y="191"/>
                  </a:lnTo>
                  <a:lnTo>
                    <a:pt x="71" y="244"/>
                  </a:lnTo>
                  <a:lnTo>
                    <a:pt x="79" y="261"/>
                  </a:lnTo>
                  <a:lnTo>
                    <a:pt x="79" y="287"/>
                  </a:lnTo>
                  <a:lnTo>
                    <a:pt x="81" y="352"/>
                  </a:lnTo>
                  <a:lnTo>
                    <a:pt x="100" y="424"/>
                  </a:lnTo>
                  <a:lnTo>
                    <a:pt x="139" y="487"/>
                  </a:lnTo>
                  <a:lnTo>
                    <a:pt x="91" y="585"/>
                  </a:lnTo>
                  <a:lnTo>
                    <a:pt x="103" y="597"/>
                  </a:lnTo>
                  <a:lnTo>
                    <a:pt x="103" y="611"/>
                  </a:lnTo>
                  <a:lnTo>
                    <a:pt x="110" y="640"/>
                  </a:lnTo>
                  <a:lnTo>
                    <a:pt x="160" y="669"/>
                  </a:lnTo>
                  <a:lnTo>
                    <a:pt x="211" y="691"/>
                  </a:lnTo>
                  <a:lnTo>
                    <a:pt x="247" y="736"/>
                  </a:lnTo>
                  <a:lnTo>
                    <a:pt x="290" y="782"/>
                  </a:lnTo>
                  <a:lnTo>
                    <a:pt x="333" y="835"/>
                  </a:lnTo>
                  <a:lnTo>
                    <a:pt x="369" y="878"/>
                  </a:lnTo>
                  <a:lnTo>
                    <a:pt x="417" y="943"/>
                  </a:lnTo>
                  <a:lnTo>
                    <a:pt x="472" y="995"/>
                  </a:lnTo>
                  <a:lnTo>
                    <a:pt x="451" y="1075"/>
                  </a:lnTo>
                  <a:lnTo>
                    <a:pt x="422" y="1171"/>
                  </a:lnTo>
                  <a:lnTo>
                    <a:pt x="827" y="1171"/>
                  </a:lnTo>
                  <a:lnTo>
                    <a:pt x="827" y="0"/>
                  </a:ln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767" name="Freeform 766"/>
            <p:cNvSpPr>
              <a:spLocks/>
            </p:cNvSpPr>
            <p:nvPr/>
          </p:nvSpPr>
          <p:spPr bwMode="auto">
            <a:xfrm>
              <a:off x="6252" y="349"/>
              <a:ext cx="828" cy="1171"/>
            </a:xfrm>
            <a:custGeom>
              <a:avLst/>
              <a:gdLst>
                <a:gd name="T0" fmla="*/ 827 w 828"/>
                <a:gd name="T1" fmla="*/ 0 h 1171"/>
                <a:gd name="T2" fmla="*/ 827 w 828"/>
                <a:gd name="T3" fmla="*/ 1171 h 1171"/>
                <a:gd name="T4" fmla="*/ 422 w 828"/>
                <a:gd name="T5" fmla="*/ 1171 h 1171"/>
                <a:gd name="T6" fmla="*/ 451 w 828"/>
                <a:gd name="T7" fmla="*/ 1075 h 1171"/>
                <a:gd name="T8" fmla="*/ 472 w 828"/>
                <a:gd name="T9" fmla="*/ 995 h 1171"/>
                <a:gd name="T10" fmla="*/ 417 w 828"/>
                <a:gd name="T11" fmla="*/ 943 h 1171"/>
                <a:gd name="T12" fmla="*/ 369 w 828"/>
                <a:gd name="T13" fmla="*/ 878 h 1171"/>
                <a:gd name="T14" fmla="*/ 333 w 828"/>
                <a:gd name="T15" fmla="*/ 835 h 1171"/>
                <a:gd name="T16" fmla="*/ 290 w 828"/>
                <a:gd name="T17" fmla="*/ 782 h 1171"/>
                <a:gd name="T18" fmla="*/ 247 w 828"/>
                <a:gd name="T19" fmla="*/ 736 h 1171"/>
                <a:gd name="T20" fmla="*/ 211 w 828"/>
                <a:gd name="T21" fmla="*/ 691 h 1171"/>
                <a:gd name="T22" fmla="*/ 160 w 828"/>
                <a:gd name="T23" fmla="*/ 669 h 1171"/>
                <a:gd name="T24" fmla="*/ 110 w 828"/>
                <a:gd name="T25" fmla="*/ 640 h 1171"/>
                <a:gd name="T26" fmla="*/ 103 w 828"/>
                <a:gd name="T27" fmla="*/ 611 h 1171"/>
                <a:gd name="T28" fmla="*/ 103 w 828"/>
                <a:gd name="T29" fmla="*/ 597 h 1171"/>
                <a:gd name="T30" fmla="*/ 91 w 828"/>
                <a:gd name="T31" fmla="*/ 585 h 1171"/>
                <a:gd name="T32" fmla="*/ 139 w 828"/>
                <a:gd name="T33" fmla="*/ 487 h 1171"/>
                <a:gd name="T34" fmla="*/ 100 w 828"/>
                <a:gd name="T35" fmla="*/ 424 h 1171"/>
                <a:gd name="T36" fmla="*/ 81 w 828"/>
                <a:gd name="T37" fmla="*/ 352 h 1171"/>
                <a:gd name="T38" fmla="*/ 79 w 828"/>
                <a:gd name="T39" fmla="*/ 287 h 1171"/>
                <a:gd name="T40" fmla="*/ 79 w 828"/>
                <a:gd name="T41" fmla="*/ 261 h 1171"/>
                <a:gd name="T42" fmla="*/ 71 w 828"/>
                <a:gd name="T43" fmla="*/ 244 h 1171"/>
                <a:gd name="T44" fmla="*/ 64 w 828"/>
                <a:gd name="T45" fmla="*/ 191 h 1171"/>
                <a:gd name="T46" fmla="*/ 52 w 828"/>
                <a:gd name="T47" fmla="*/ 146 h 1171"/>
                <a:gd name="T48" fmla="*/ 52 w 828"/>
                <a:gd name="T49" fmla="*/ 100 h 1171"/>
                <a:gd name="T50" fmla="*/ 40 w 828"/>
                <a:gd name="T51" fmla="*/ 76 h 1171"/>
                <a:gd name="T52" fmla="*/ 31 w 828"/>
                <a:gd name="T53" fmla="*/ 45 h 1171"/>
                <a:gd name="T54" fmla="*/ 31 w 828"/>
                <a:gd name="T55" fmla="*/ 31 h 1171"/>
                <a:gd name="T56" fmla="*/ 23 w 828"/>
                <a:gd name="T57" fmla="*/ 19 h 1171"/>
                <a:gd name="T58" fmla="*/ 0 w 828"/>
                <a:gd name="T59" fmla="*/ 0 h 1171"/>
                <a:gd name="T60" fmla="*/ 827 w 828"/>
                <a:gd name="T61" fmla="*/ 0 h 1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828" h="1171">
                  <a:moveTo>
                    <a:pt x="827" y="0"/>
                  </a:moveTo>
                  <a:lnTo>
                    <a:pt x="827" y="1171"/>
                  </a:lnTo>
                  <a:lnTo>
                    <a:pt x="422" y="1171"/>
                  </a:lnTo>
                  <a:lnTo>
                    <a:pt x="451" y="1075"/>
                  </a:lnTo>
                  <a:lnTo>
                    <a:pt x="472" y="995"/>
                  </a:lnTo>
                  <a:lnTo>
                    <a:pt x="417" y="943"/>
                  </a:lnTo>
                  <a:lnTo>
                    <a:pt x="369" y="878"/>
                  </a:lnTo>
                  <a:lnTo>
                    <a:pt x="333" y="835"/>
                  </a:lnTo>
                  <a:lnTo>
                    <a:pt x="290" y="782"/>
                  </a:lnTo>
                  <a:lnTo>
                    <a:pt x="247" y="736"/>
                  </a:lnTo>
                  <a:lnTo>
                    <a:pt x="211" y="691"/>
                  </a:lnTo>
                  <a:lnTo>
                    <a:pt x="160" y="669"/>
                  </a:lnTo>
                  <a:lnTo>
                    <a:pt x="110" y="640"/>
                  </a:lnTo>
                  <a:lnTo>
                    <a:pt x="103" y="611"/>
                  </a:lnTo>
                  <a:lnTo>
                    <a:pt x="103" y="597"/>
                  </a:lnTo>
                  <a:lnTo>
                    <a:pt x="91" y="585"/>
                  </a:lnTo>
                  <a:lnTo>
                    <a:pt x="139" y="487"/>
                  </a:lnTo>
                  <a:lnTo>
                    <a:pt x="100" y="424"/>
                  </a:lnTo>
                  <a:lnTo>
                    <a:pt x="81" y="352"/>
                  </a:lnTo>
                  <a:lnTo>
                    <a:pt x="79" y="287"/>
                  </a:lnTo>
                  <a:lnTo>
                    <a:pt x="79" y="261"/>
                  </a:lnTo>
                  <a:lnTo>
                    <a:pt x="71" y="244"/>
                  </a:lnTo>
                  <a:lnTo>
                    <a:pt x="64" y="191"/>
                  </a:lnTo>
                  <a:lnTo>
                    <a:pt x="52" y="146"/>
                  </a:lnTo>
                  <a:lnTo>
                    <a:pt x="52" y="100"/>
                  </a:lnTo>
                  <a:lnTo>
                    <a:pt x="40" y="76"/>
                  </a:lnTo>
                  <a:lnTo>
                    <a:pt x="31" y="45"/>
                  </a:lnTo>
                  <a:lnTo>
                    <a:pt x="31" y="31"/>
                  </a:lnTo>
                  <a:lnTo>
                    <a:pt x="23" y="19"/>
                  </a:lnTo>
                  <a:lnTo>
                    <a:pt x="0" y="0"/>
                  </a:lnTo>
                  <a:lnTo>
                    <a:pt x="827" y="0"/>
                  </a:lnTo>
                </a:path>
              </a:pathLst>
            </a:custGeom>
            <a:noFill/>
            <a:ln w="3048">
              <a:solidFill>
                <a:srgbClr val="FFFFFF"/>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AU"/>
            </a:p>
          </p:txBody>
        </p:sp>
        <p:sp>
          <p:nvSpPr>
            <p:cNvPr id="768" name="Freeform 767"/>
            <p:cNvSpPr>
              <a:spLocks/>
            </p:cNvSpPr>
            <p:nvPr/>
          </p:nvSpPr>
          <p:spPr bwMode="auto">
            <a:xfrm>
              <a:off x="6237" y="334"/>
              <a:ext cx="46" cy="41"/>
            </a:xfrm>
            <a:custGeom>
              <a:avLst/>
              <a:gdLst>
                <a:gd name="T0" fmla="*/ 12 w 46"/>
                <a:gd name="T1" fmla="*/ 0 h 41"/>
                <a:gd name="T2" fmla="*/ 0 w 46"/>
                <a:gd name="T3" fmla="*/ 16 h 41"/>
                <a:gd name="T4" fmla="*/ 33 w 46"/>
                <a:gd name="T5" fmla="*/ 40 h 41"/>
                <a:gd name="T6" fmla="*/ 45 w 46"/>
                <a:gd name="T7" fmla="*/ 28 h 41"/>
                <a:gd name="T8" fmla="*/ 45 w 46"/>
                <a:gd name="T9" fmla="*/ 26 h 41"/>
                <a:gd name="T10" fmla="*/ 12 w 46"/>
                <a:gd name="T11" fmla="*/ 0 h 41"/>
              </a:gdLst>
              <a:ahLst/>
              <a:cxnLst>
                <a:cxn ang="0">
                  <a:pos x="T0" y="T1"/>
                </a:cxn>
                <a:cxn ang="0">
                  <a:pos x="T2" y="T3"/>
                </a:cxn>
                <a:cxn ang="0">
                  <a:pos x="T4" y="T5"/>
                </a:cxn>
                <a:cxn ang="0">
                  <a:pos x="T6" y="T7"/>
                </a:cxn>
                <a:cxn ang="0">
                  <a:pos x="T8" y="T9"/>
                </a:cxn>
                <a:cxn ang="0">
                  <a:pos x="T10" y="T11"/>
                </a:cxn>
              </a:cxnLst>
              <a:rect l="0" t="0" r="r" b="b"/>
              <a:pathLst>
                <a:path w="46" h="41">
                  <a:moveTo>
                    <a:pt x="12" y="0"/>
                  </a:moveTo>
                  <a:lnTo>
                    <a:pt x="0" y="16"/>
                  </a:lnTo>
                  <a:lnTo>
                    <a:pt x="33" y="40"/>
                  </a:lnTo>
                  <a:lnTo>
                    <a:pt x="45" y="28"/>
                  </a:lnTo>
                  <a:lnTo>
                    <a:pt x="45" y="26"/>
                  </a:lnTo>
                  <a:lnTo>
                    <a:pt x="12"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769" name="Freeform 768"/>
            <p:cNvSpPr>
              <a:spLocks/>
            </p:cNvSpPr>
            <p:nvPr/>
          </p:nvSpPr>
          <p:spPr bwMode="auto">
            <a:xfrm>
              <a:off x="6268" y="363"/>
              <a:ext cx="24" cy="22"/>
            </a:xfrm>
            <a:custGeom>
              <a:avLst/>
              <a:gdLst>
                <a:gd name="T0" fmla="*/ 14 w 24"/>
                <a:gd name="T1" fmla="*/ 0 h 22"/>
                <a:gd name="T2" fmla="*/ 0 w 24"/>
                <a:gd name="T3" fmla="*/ 9 h 22"/>
                <a:gd name="T4" fmla="*/ 7 w 24"/>
                <a:gd name="T5" fmla="*/ 21 h 22"/>
                <a:gd name="T6" fmla="*/ 23 w 24"/>
                <a:gd name="T7" fmla="*/ 16 h 22"/>
                <a:gd name="T8" fmla="*/ 23 w 24"/>
                <a:gd name="T9" fmla="*/ 14 h 22"/>
                <a:gd name="T10" fmla="*/ 14 w 24"/>
                <a:gd name="T11" fmla="*/ 0 h 22"/>
              </a:gdLst>
              <a:ahLst/>
              <a:cxnLst>
                <a:cxn ang="0">
                  <a:pos x="T0" y="T1"/>
                </a:cxn>
                <a:cxn ang="0">
                  <a:pos x="T2" y="T3"/>
                </a:cxn>
                <a:cxn ang="0">
                  <a:pos x="T4" y="T5"/>
                </a:cxn>
                <a:cxn ang="0">
                  <a:pos x="T6" y="T7"/>
                </a:cxn>
                <a:cxn ang="0">
                  <a:pos x="T8" y="T9"/>
                </a:cxn>
                <a:cxn ang="0">
                  <a:pos x="T10" y="T11"/>
                </a:cxn>
              </a:cxnLst>
              <a:rect l="0" t="0" r="r" b="b"/>
              <a:pathLst>
                <a:path w="24" h="22">
                  <a:moveTo>
                    <a:pt x="14" y="0"/>
                  </a:moveTo>
                  <a:lnTo>
                    <a:pt x="0" y="9"/>
                  </a:lnTo>
                  <a:lnTo>
                    <a:pt x="7" y="21"/>
                  </a:lnTo>
                  <a:lnTo>
                    <a:pt x="23" y="16"/>
                  </a:lnTo>
                  <a:lnTo>
                    <a:pt x="23" y="14"/>
                  </a:lnTo>
                  <a:lnTo>
                    <a:pt x="1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770" name="Freeform 769"/>
            <p:cNvSpPr>
              <a:spLocks/>
            </p:cNvSpPr>
            <p:nvPr/>
          </p:nvSpPr>
          <p:spPr bwMode="auto">
            <a:xfrm>
              <a:off x="6273" y="380"/>
              <a:ext cx="20" cy="20"/>
            </a:xfrm>
            <a:custGeom>
              <a:avLst/>
              <a:gdLst>
                <a:gd name="T0" fmla="*/ 19 w 20"/>
                <a:gd name="T1" fmla="*/ 0 h 20"/>
                <a:gd name="T2" fmla="*/ 0 w 20"/>
                <a:gd name="T3" fmla="*/ 0 h 20"/>
                <a:gd name="T4" fmla="*/ 0 w 20"/>
                <a:gd name="T5" fmla="*/ 16 h 20"/>
                <a:gd name="T6" fmla="*/ 19 w 20"/>
                <a:gd name="T7" fmla="*/ 14 h 20"/>
                <a:gd name="T8" fmla="*/ 19 w 20"/>
                <a:gd name="T9" fmla="*/ 0 h 20"/>
              </a:gdLst>
              <a:ahLst/>
              <a:cxnLst>
                <a:cxn ang="0">
                  <a:pos x="T0" y="T1"/>
                </a:cxn>
                <a:cxn ang="0">
                  <a:pos x="T2" y="T3"/>
                </a:cxn>
                <a:cxn ang="0">
                  <a:pos x="T4" y="T5"/>
                </a:cxn>
                <a:cxn ang="0">
                  <a:pos x="T6" y="T7"/>
                </a:cxn>
                <a:cxn ang="0">
                  <a:pos x="T8" y="T9"/>
                </a:cxn>
              </a:cxnLst>
              <a:rect l="0" t="0" r="r" b="b"/>
              <a:pathLst>
                <a:path w="20" h="20">
                  <a:moveTo>
                    <a:pt x="19" y="0"/>
                  </a:moveTo>
                  <a:lnTo>
                    <a:pt x="0" y="0"/>
                  </a:lnTo>
                  <a:lnTo>
                    <a:pt x="0" y="16"/>
                  </a:lnTo>
                  <a:lnTo>
                    <a:pt x="19" y="14"/>
                  </a:lnTo>
                  <a:lnTo>
                    <a:pt x="1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771" name="Freeform 770"/>
            <p:cNvSpPr>
              <a:spLocks/>
            </p:cNvSpPr>
            <p:nvPr/>
          </p:nvSpPr>
          <p:spPr bwMode="auto">
            <a:xfrm>
              <a:off x="6273" y="392"/>
              <a:ext cx="29" cy="38"/>
            </a:xfrm>
            <a:custGeom>
              <a:avLst/>
              <a:gdLst>
                <a:gd name="T0" fmla="*/ 19 w 29"/>
                <a:gd name="T1" fmla="*/ 0 h 38"/>
                <a:gd name="T2" fmla="*/ 0 w 29"/>
                <a:gd name="T3" fmla="*/ 4 h 38"/>
                <a:gd name="T4" fmla="*/ 9 w 29"/>
                <a:gd name="T5" fmla="*/ 35 h 38"/>
                <a:gd name="T6" fmla="*/ 9 w 29"/>
                <a:gd name="T7" fmla="*/ 38 h 38"/>
                <a:gd name="T8" fmla="*/ 28 w 29"/>
                <a:gd name="T9" fmla="*/ 31 h 38"/>
                <a:gd name="T10" fmla="*/ 19 w 29"/>
                <a:gd name="T11" fmla="*/ 0 h 38"/>
              </a:gdLst>
              <a:ahLst/>
              <a:cxnLst>
                <a:cxn ang="0">
                  <a:pos x="T0" y="T1"/>
                </a:cxn>
                <a:cxn ang="0">
                  <a:pos x="T2" y="T3"/>
                </a:cxn>
                <a:cxn ang="0">
                  <a:pos x="T4" y="T5"/>
                </a:cxn>
                <a:cxn ang="0">
                  <a:pos x="T6" y="T7"/>
                </a:cxn>
                <a:cxn ang="0">
                  <a:pos x="T8" y="T9"/>
                </a:cxn>
                <a:cxn ang="0">
                  <a:pos x="T10" y="T11"/>
                </a:cxn>
              </a:cxnLst>
              <a:rect l="0" t="0" r="r" b="b"/>
              <a:pathLst>
                <a:path w="29" h="38">
                  <a:moveTo>
                    <a:pt x="19" y="0"/>
                  </a:moveTo>
                  <a:lnTo>
                    <a:pt x="0" y="4"/>
                  </a:lnTo>
                  <a:lnTo>
                    <a:pt x="9" y="35"/>
                  </a:lnTo>
                  <a:lnTo>
                    <a:pt x="9" y="38"/>
                  </a:lnTo>
                  <a:lnTo>
                    <a:pt x="28" y="31"/>
                  </a:lnTo>
                  <a:lnTo>
                    <a:pt x="1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772" name="Freeform 771"/>
            <p:cNvSpPr>
              <a:spLocks/>
            </p:cNvSpPr>
            <p:nvPr/>
          </p:nvSpPr>
          <p:spPr bwMode="auto">
            <a:xfrm>
              <a:off x="6283" y="420"/>
              <a:ext cx="31" cy="34"/>
            </a:xfrm>
            <a:custGeom>
              <a:avLst/>
              <a:gdLst>
                <a:gd name="T0" fmla="*/ 19 w 31"/>
                <a:gd name="T1" fmla="*/ 0 h 34"/>
                <a:gd name="T2" fmla="*/ 0 w 31"/>
                <a:gd name="T3" fmla="*/ 9 h 34"/>
                <a:gd name="T4" fmla="*/ 11 w 31"/>
                <a:gd name="T5" fmla="*/ 33 h 34"/>
                <a:gd name="T6" fmla="*/ 31 w 31"/>
                <a:gd name="T7" fmla="*/ 28 h 34"/>
                <a:gd name="T8" fmla="*/ 31 w 31"/>
                <a:gd name="T9" fmla="*/ 26 h 34"/>
                <a:gd name="T10" fmla="*/ 19 w 31"/>
                <a:gd name="T11" fmla="*/ 0 h 34"/>
              </a:gdLst>
              <a:ahLst/>
              <a:cxnLst>
                <a:cxn ang="0">
                  <a:pos x="T0" y="T1"/>
                </a:cxn>
                <a:cxn ang="0">
                  <a:pos x="T2" y="T3"/>
                </a:cxn>
                <a:cxn ang="0">
                  <a:pos x="T4" y="T5"/>
                </a:cxn>
                <a:cxn ang="0">
                  <a:pos x="T6" y="T7"/>
                </a:cxn>
                <a:cxn ang="0">
                  <a:pos x="T8" y="T9"/>
                </a:cxn>
                <a:cxn ang="0">
                  <a:pos x="T10" y="T11"/>
                </a:cxn>
              </a:cxnLst>
              <a:rect l="0" t="0" r="r" b="b"/>
              <a:pathLst>
                <a:path w="31" h="34">
                  <a:moveTo>
                    <a:pt x="19" y="0"/>
                  </a:moveTo>
                  <a:lnTo>
                    <a:pt x="0" y="9"/>
                  </a:lnTo>
                  <a:lnTo>
                    <a:pt x="11" y="33"/>
                  </a:lnTo>
                  <a:lnTo>
                    <a:pt x="31" y="28"/>
                  </a:lnTo>
                  <a:lnTo>
                    <a:pt x="31" y="26"/>
                  </a:lnTo>
                  <a:lnTo>
                    <a:pt x="1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773" name="Freeform 772"/>
            <p:cNvSpPr>
              <a:spLocks/>
            </p:cNvSpPr>
            <p:nvPr/>
          </p:nvSpPr>
          <p:spPr bwMode="auto">
            <a:xfrm>
              <a:off x="6295" y="449"/>
              <a:ext cx="20" cy="48"/>
            </a:xfrm>
            <a:custGeom>
              <a:avLst/>
              <a:gdLst>
                <a:gd name="T0" fmla="*/ 19 w 20"/>
                <a:gd name="T1" fmla="*/ 0 h 48"/>
                <a:gd name="T2" fmla="*/ 0 w 20"/>
                <a:gd name="T3" fmla="*/ 0 h 48"/>
                <a:gd name="T4" fmla="*/ 0 w 20"/>
                <a:gd name="T5" fmla="*/ 47 h 48"/>
                <a:gd name="T6" fmla="*/ 19 w 20"/>
                <a:gd name="T7" fmla="*/ 45 h 48"/>
                <a:gd name="T8" fmla="*/ 19 w 20"/>
                <a:gd name="T9" fmla="*/ 0 h 48"/>
              </a:gdLst>
              <a:ahLst/>
              <a:cxnLst>
                <a:cxn ang="0">
                  <a:pos x="T0" y="T1"/>
                </a:cxn>
                <a:cxn ang="0">
                  <a:pos x="T2" y="T3"/>
                </a:cxn>
                <a:cxn ang="0">
                  <a:pos x="T4" y="T5"/>
                </a:cxn>
                <a:cxn ang="0">
                  <a:pos x="T6" y="T7"/>
                </a:cxn>
                <a:cxn ang="0">
                  <a:pos x="T8" y="T9"/>
                </a:cxn>
              </a:cxnLst>
              <a:rect l="0" t="0" r="r" b="b"/>
              <a:pathLst>
                <a:path w="20" h="48">
                  <a:moveTo>
                    <a:pt x="19" y="0"/>
                  </a:moveTo>
                  <a:lnTo>
                    <a:pt x="0" y="0"/>
                  </a:lnTo>
                  <a:lnTo>
                    <a:pt x="0" y="47"/>
                  </a:lnTo>
                  <a:lnTo>
                    <a:pt x="19" y="45"/>
                  </a:lnTo>
                  <a:lnTo>
                    <a:pt x="1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774" name="Freeform 773"/>
            <p:cNvSpPr>
              <a:spLocks/>
            </p:cNvSpPr>
            <p:nvPr/>
          </p:nvSpPr>
          <p:spPr bwMode="auto">
            <a:xfrm>
              <a:off x="6295" y="492"/>
              <a:ext cx="31" cy="51"/>
            </a:xfrm>
            <a:custGeom>
              <a:avLst/>
              <a:gdLst>
                <a:gd name="T0" fmla="*/ 19 w 31"/>
                <a:gd name="T1" fmla="*/ 0 h 51"/>
                <a:gd name="T2" fmla="*/ 0 w 31"/>
                <a:gd name="T3" fmla="*/ 4 h 51"/>
                <a:gd name="T4" fmla="*/ 12 w 31"/>
                <a:gd name="T5" fmla="*/ 50 h 51"/>
                <a:gd name="T6" fmla="*/ 31 w 31"/>
                <a:gd name="T7" fmla="*/ 45 h 51"/>
                <a:gd name="T8" fmla="*/ 19 w 31"/>
                <a:gd name="T9" fmla="*/ 0 h 51"/>
              </a:gdLst>
              <a:ahLst/>
              <a:cxnLst>
                <a:cxn ang="0">
                  <a:pos x="T0" y="T1"/>
                </a:cxn>
                <a:cxn ang="0">
                  <a:pos x="T2" y="T3"/>
                </a:cxn>
                <a:cxn ang="0">
                  <a:pos x="T4" y="T5"/>
                </a:cxn>
                <a:cxn ang="0">
                  <a:pos x="T6" y="T7"/>
                </a:cxn>
                <a:cxn ang="0">
                  <a:pos x="T8" y="T9"/>
                </a:cxn>
              </a:cxnLst>
              <a:rect l="0" t="0" r="r" b="b"/>
              <a:pathLst>
                <a:path w="31" h="51">
                  <a:moveTo>
                    <a:pt x="19" y="0"/>
                  </a:moveTo>
                  <a:lnTo>
                    <a:pt x="0" y="4"/>
                  </a:lnTo>
                  <a:lnTo>
                    <a:pt x="12" y="50"/>
                  </a:lnTo>
                  <a:lnTo>
                    <a:pt x="31" y="45"/>
                  </a:lnTo>
                  <a:lnTo>
                    <a:pt x="1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775" name="Freeform 774"/>
            <p:cNvSpPr>
              <a:spLocks/>
            </p:cNvSpPr>
            <p:nvPr/>
          </p:nvSpPr>
          <p:spPr bwMode="auto">
            <a:xfrm>
              <a:off x="6307" y="538"/>
              <a:ext cx="26" cy="60"/>
            </a:xfrm>
            <a:custGeom>
              <a:avLst/>
              <a:gdLst>
                <a:gd name="T0" fmla="*/ 19 w 26"/>
                <a:gd name="T1" fmla="*/ 0 h 60"/>
                <a:gd name="T2" fmla="*/ 0 w 26"/>
                <a:gd name="T3" fmla="*/ 4 h 60"/>
                <a:gd name="T4" fmla="*/ 7 w 26"/>
                <a:gd name="T5" fmla="*/ 57 h 60"/>
                <a:gd name="T6" fmla="*/ 7 w 26"/>
                <a:gd name="T7" fmla="*/ 60 h 60"/>
                <a:gd name="T8" fmla="*/ 26 w 26"/>
                <a:gd name="T9" fmla="*/ 52 h 60"/>
                <a:gd name="T10" fmla="*/ 19 w 26"/>
                <a:gd name="T11" fmla="*/ 0 h 60"/>
              </a:gdLst>
              <a:ahLst/>
              <a:cxnLst>
                <a:cxn ang="0">
                  <a:pos x="T0" y="T1"/>
                </a:cxn>
                <a:cxn ang="0">
                  <a:pos x="T2" y="T3"/>
                </a:cxn>
                <a:cxn ang="0">
                  <a:pos x="T4" y="T5"/>
                </a:cxn>
                <a:cxn ang="0">
                  <a:pos x="T6" y="T7"/>
                </a:cxn>
                <a:cxn ang="0">
                  <a:pos x="T8" y="T9"/>
                </a:cxn>
                <a:cxn ang="0">
                  <a:pos x="T10" y="T11"/>
                </a:cxn>
              </a:cxnLst>
              <a:rect l="0" t="0" r="r" b="b"/>
              <a:pathLst>
                <a:path w="26" h="60">
                  <a:moveTo>
                    <a:pt x="19" y="0"/>
                  </a:moveTo>
                  <a:lnTo>
                    <a:pt x="0" y="4"/>
                  </a:lnTo>
                  <a:lnTo>
                    <a:pt x="7" y="57"/>
                  </a:lnTo>
                  <a:lnTo>
                    <a:pt x="7" y="60"/>
                  </a:lnTo>
                  <a:lnTo>
                    <a:pt x="26" y="52"/>
                  </a:lnTo>
                  <a:lnTo>
                    <a:pt x="1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776" name="Freeform 775"/>
            <p:cNvSpPr>
              <a:spLocks/>
            </p:cNvSpPr>
            <p:nvPr/>
          </p:nvSpPr>
          <p:spPr bwMode="auto">
            <a:xfrm>
              <a:off x="6314" y="589"/>
              <a:ext cx="26" cy="26"/>
            </a:xfrm>
            <a:custGeom>
              <a:avLst/>
              <a:gdLst>
                <a:gd name="T0" fmla="*/ 19 w 26"/>
                <a:gd name="T1" fmla="*/ 0 h 26"/>
                <a:gd name="T2" fmla="*/ 0 w 26"/>
                <a:gd name="T3" fmla="*/ 9 h 26"/>
                <a:gd name="T4" fmla="*/ 7 w 26"/>
                <a:gd name="T5" fmla="*/ 26 h 26"/>
                <a:gd name="T6" fmla="*/ 26 w 26"/>
                <a:gd name="T7" fmla="*/ 21 h 26"/>
                <a:gd name="T8" fmla="*/ 26 w 26"/>
                <a:gd name="T9" fmla="*/ 19 h 26"/>
                <a:gd name="T10" fmla="*/ 19 w 26"/>
                <a:gd name="T11" fmla="*/ 0 h 26"/>
              </a:gdLst>
              <a:ahLst/>
              <a:cxnLst>
                <a:cxn ang="0">
                  <a:pos x="T0" y="T1"/>
                </a:cxn>
                <a:cxn ang="0">
                  <a:pos x="T2" y="T3"/>
                </a:cxn>
                <a:cxn ang="0">
                  <a:pos x="T4" y="T5"/>
                </a:cxn>
                <a:cxn ang="0">
                  <a:pos x="T6" y="T7"/>
                </a:cxn>
                <a:cxn ang="0">
                  <a:pos x="T8" y="T9"/>
                </a:cxn>
                <a:cxn ang="0">
                  <a:pos x="T10" y="T11"/>
                </a:cxn>
              </a:cxnLst>
              <a:rect l="0" t="0" r="r" b="b"/>
              <a:pathLst>
                <a:path w="26" h="26">
                  <a:moveTo>
                    <a:pt x="19" y="0"/>
                  </a:moveTo>
                  <a:lnTo>
                    <a:pt x="0" y="9"/>
                  </a:lnTo>
                  <a:lnTo>
                    <a:pt x="7" y="26"/>
                  </a:lnTo>
                  <a:lnTo>
                    <a:pt x="26" y="21"/>
                  </a:lnTo>
                  <a:lnTo>
                    <a:pt x="26" y="19"/>
                  </a:lnTo>
                  <a:lnTo>
                    <a:pt x="1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777" name="Freeform 776"/>
            <p:cNvSpPr>
              <a:spLocks/>
            </p:cNvSpPr>
            <p:nvPr/>
          </p:nvSpPr>
          <p:spPr bwMode="auto">
            <a:xfrm>
              <a:off x="6321" y="610"/>
              <a:ext cx="20" cy="27"/>
            </a:xfrm>
            <a:custGeom>
              <a:avLst/>
              <a:gdLst>
                <a:gd name="T0" fmla="*/ 0 w 20"/>
                <a:gd name="T1" fmla="*/ 13 h 27"/>
                <a:gd name="T2" fmla="*/ 19 w 20"/>
                <a:gd name="T3" fmla="*/ 13 h 27"/>
              </a:gdLst>
              <a:ahLst/>
              <a:cxnLst>
                <a:cxn ang="0">
                  <a:pos x="T0" y="T1"/>
                </a:cxn>
                <a:cxn ang="0">
                  <a:pos x="T2" y="T3"/>
                </a:cxn>
              </a:cxnLst>
              <a:rect l="0" t="0" r="r" b="b"/>
              <a:pathLst>
                <a:path w="20" h="27">
                  <a:moveTo>
                    <a:pt x="0" y="13"/>
                  </a:moveTo>
                  <a:lnTo>
                    <a:pt x="19" y="13"/>
                  </a:lnTo>
                </a:path>
              </a:pathLst>
            </a:custGeom>
            <a:noFill/>
            <a:ln w="18034">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AU"/>
            </a:p>
          </p:txBody>
        </p:sp>
        <p:sp>
          <p:nvSpPr>
            <p:cNvPr id="778" name="Freeform 777"/>
            <p:cNvSpPr>
              <a:spLocks/>
            </p:cNvSpPr>
            <p:nvPr/>
          </p:nvSpPr>
          <p:spPr bwMode="auto">
            <a:xfrm>
              <a:off x="6321" y="637"/>
              <a:ext cx="22" cy="67"/>
            </a:xfrm>
            <a:custGeom>
              <a:avLst/>
              <a:gdLst>
                <a:gd name="T0" fmla="*/ 19 w 22"/>
                <a:gd name="T1" fmla="*/ 0 h 67"/>
                <a:gd name="T2" fmla="*/ 0 w 22"/>
                <a:gd name="T3" fmla="*/ 0 h 67"/>
                <a:gd name="T4" fmla="*/ 2 w 22"/>
                <a:gd name="T5" fmla="*/ 67 h 67"/>
                <a:gd name="T6" fmla="*/ 21 w 22"/>
                <a:gd name="T7" fmla="*/ 64 h 67"/>
                <a:gd name="T8" fmla="*/ 19 w 22"/>
                <a:gd name="T9" fmla="*/ 0 h 67"/>
              </a:gdLst>
              <a:ahLst/>
              <a:cxnLst>
                <a:cxn ang="0">
                  <a:pos x="T0" y="T1"/>
                </a:cxn>
                <a:cxn ang="0">
                  <a:pos x="T2" y="T3"/>
                </a:cxn>
                <a:cxn ang="0">
                  <a:pos x="T4" y="T5"/>
                </a:cxn>
                <a:cxn ang="0">
                  <a:pos x="T6" y="T7"/>
                </a:cxn>
                <a:cxn ang="0">
                  <a:pos x="T8" y="T9"/>
                </a:cxn>
              </a:cxnLst>
              <a:rect l="0" t="0" r="r" b="b"/>
              <a:pathLst>
                <a:path w="22" h="67">
                  <a:moveTo>
                    <a:pt x="19" y="0"/>
                  </a:moveTo>
                  <a:lnTo>
                    <a:pt x="0" y="0"/>
                  </a:lnTo>
                  <a:lnTo>
                    <a:pt x="2" y="67"/>
                  </a:lnTo>
                  <a:lnTo>
                    <a:pt x="21" y="64"/>
                  </a:lnTo>
                  <a:lnTo>
                    <a:pt x="1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779" name="Freeform 778"/>
            <p:cNvSpPr>
              <a:spLocks/>
            </p:cNvSpPr>
            <p:nvPr/>
          </p:nvSpPr>
          <p:spPr bwMode="auto">
            <a:xfrm>
              <a:off x="6324" y="699"/>
              <a:ext cx="38" cy="79"/>
            </a:xfrm>
            <a:custGeom>
              <a:avLst/>
              <a:gdLst>
                <a:gd name="T0" fmla="*/ 19 w 38"/>
                <a:gd name="T1" fmla="*/ 0 h 79"/>
                <a:gd name="T2" fmla="*/ 0 w 38"/>
                <a:gd name="T3" fmla="*/ 4 h 79"/>
                <a:gd name="T4" fmla="*/ 19 w 38"/>
                <a:gd name="T5" fmla="*/ 79 h 79"/>
                <a:gd name="T6" fmla="*/ 21 w 38"/>
                <a:gd name="T7" fmla="*/ 79 h 79"/>
                <a:gd name="T8" fmla="*/ 38 w 38"/>
                <a:gd name="T9" fmla="*/ 72 h 79"/>
                <a:gd name="T10" fmla="*/ 19 w 38"/>
                <a:gd name="T11" fmla="*/ 0 h 79"/>
              </a:gdLst>
              <a:ahLst/>
              <a:cxnLst>
                <a:cxn ang="0">
                  <a:pos x="T0" y="T1"/>
                </a:cxn>
                <a:cxn ang="0">
                  <a:pos x="T2" y="T3"/>
                </a:cxn>
                <a:cxn ang="0">
                  <a:pos x="T4" y="T5"/>
                </a:cxn>
                <a:cxn ang="0">
                  <a:pos x="T6" y="T7"/>
                </a:cxn>
                <a:cxn ang="0">
                  <a:pos x="T8" y="T9"/>
                </a:cxn>
                <a:cxn ang="0">
                  <a:pos x="T10" y="T11"/>
                </a:cxn>
              </a:cxnLst>
              <a:rect l="0" t="0" r="r" b="b"/>
              <a:pathLst>
                <a:path w="38" h="79">
                  <a:moveTo>
                    <a:pt x="19" y="0"/>
                  </a:moveTo>
                  <a:lnTo>
                    <a:pt x="0" y="4"/>
                  </a:lnTo>
                  <a:lnTo>
                    <a:pt x="19" y="79"/>
                  </a:lnTo>
                  <a:lnTo>
                    <a:pt x="21" y="79"/>
                  </a:lnTo>
                  <a:lnTo>
                    <a:pt x="38" y="72"/>
                  </a:lnTo>
                  <a:lnTo>
                    <a:pt x="1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780" name="Freeform 779"/>
            <p:cNvSpPr>
              <a:spLocks/>
            </p:cNvSpPr>
            <p:nvPr/>
          </p:nvSpPr>
          <p:spPr bwMode="auto">
            <a:xfrm>
              <a:off x="6345" y="769"/>
              <a:ext cx="58" cy="72"/>
            </a:xfrm>
            <a:custGeom>
              <a:avLst/>
              <a:gdLst>
                <a:gd name="T0" fmla="*/ 14 w 58"/>
                <a:gd name="T1" fmla="*/ 0 h 72"/>
                <a:gd name="T2" fmla="*/ 0 w 58"/>
                <a:gd name="T3" fmla="*/ 9 h 72"/>
                <a:gd name="T4" fmla="*/ 38 w 58"/>
                <a:gd name="T5" fmla="*/ 71 h 72"/>
                <a:gd name="T6" fmla="*/ 55 w 58"/>
                <a:gd name="T7" fmla="*/ 71 h 72"/>
                <a:gd name="T8" fmla="*/ 57 w 58"/>
                <a:gd name="T9" fmla="*/ 67 h 72"/>
                <a:gd name="T10" fmla="*/ 14 w 58"/>
                <a:gd name="T11" fmla="*/ 0 h 72"/>
              </a:gdLst>
              <a:ahLst/>
              <a:cxnLst>
                <a:cxn ang="0">
                  <a:pos x="T0" y="T1"/>
                </a:cxn>
                <a:cxn ang="0">
                  <a:pos x="T2" y="T3"/>
                </a:cxn>
                <a:cxn ang="0">
                  <a:pos x="T4" y="T5"/>
                </a:cxn>
                <a:cxn ang="0">
                  <a:pos x="T6" y="T7"/>
                </a:cxn>
                <a:cxn ang="0">
                  <a:pos x="T8" y="T9"/>
                </a:cxn>
                <a:cxn ang="0">
                  <a:pos x="T10" y="T11"/>
                </a:cxn>
              </a:cxnLst>
              <a:rect l="0" t="0" r="r" b="b"/>
              <a:pathLst>
                <a:path w="58" h="72">
                  <a:moveTo>
                    <a:pt x="14" y="0"/>
                  </a:moveTo>
                  <a:lnTo>
                    <a:pt x="0" y="9"/>
                  </a:lnTo>
                  <a:lnTo>
                    <a:pt x="38" y="71"/>
                  </a:lnTo>
                  <a:lnTo>
                    <a:pt x="55" y="71"/>
                  </a:lnTo>
                  <a:lnTo>
                    <a:pt x="57" y="67"/>
                  </a:lnTo>
                  <a:lnTo>
                    <a:pt x="1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781" name="Freeform 780"/>
            <p:cNvSpPr>
              <a:spLocks/>
            </p:cNvSpPr>
            <p:nvPr/>
          </p:nvSpPr>
          <p:spPr bwMode="auto">
            <a:xfrm>
              <a:off x="6331" y="831"/>
              <a:ext cx="69" cy="110"/>
            </a:xfrm>
            <a:custGeom>
              <a:avLst/>
              <a:gdLst>
                <a:gd name="T0" fmla="*/ 50 w 69"/>
                <a:gd name="T1" fmla="*/ 0 h 110"/>
                <a:gd name="T2" fmla="*/ 0 w 69"/>
                <a:gd name="T3" fmla="*/ 105 h 110"/>
                <a:gd name="T4" fmla="*/ 4 w 69"/>
                <a:gd name="T5" fmla="*/ 110 h 110"/>
                <a:gd name="T6" fmla="*/ 21 w 69"/>
                <a:gd name="T7" fmla="*/ 107 h 110"/>
                <a:gd name="T8" fmla="*/ 69 w 69"/>
                <a:gd name="T9" fmla="*/ 9 h 110"/>
                <a:gd name="T10" fmla="*/ 50 w 69"/>
                <a:gd name="T11" fmla="*/ 0 h 110"/>
              </a:gdLst>
              <a:ahLst/>
              <a:cxnLst>
                <a:cxn ang="0">
                  <a:pos x="T0" y="T1"/>
                </a:cxn>
                <a:cxn ang="0">
                  <a:pos x="T2" y="T3"/>
                </a:cxn>
                <a:cxn ang="0">
                  <a:pos x="T4" y="T5"/>
                </a:cxn>
                <a:cxn ang="0">
                  <a:pos x="T6" y="T7"/>
                </a:cxn>
                <a:cxn ang="0">
                  <a:pos x="T8" y="T9"/>
                </a:cxn>
                <a:cxn ang="0">
                  <a:pos x="T10" y="T11"/>
                </a:cxn>
              </a:cxnLst>
              <a:rect l="0" t="0" r="r" b="b"/>
              <a:pathLst>
                <a:path w="69" h="110">
                  <a:moveTo>
                    <a:pt x="50" y="0"/>
                  </a:moveTo>
                  <a:lnTo>
                    <a:pt x="0" y="105"/>
                  </a:lnTo>
                  <a:lnTo>
                    <a:pt x="4" y="110"/>
                  </a:lnTo>
                  <a:lnTo>
                    <a:pt x="21" y="107"/>
                  </a:lnTo>
                  <a:lnTo>
                    <a:pt x="69" y="9"/>
                  </a:lnTo>
                  <a:lnTo>
                    <a:pt x="50"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782" name="Freeform 781"/>
            <p:cNvSpPr>
              <a:spLocks/>
            </p:cNvSpPr>
            <p:nvPr/>
          </p:nvSpPr>
          <p:spPr bwMode="auto">
            <a:xfrm>
              <a:off x="6335" y="927"/>
              <a:ext cx="34" cy="33"/>
            </a:xfrm>
            <a:custGeom>
              <a:avLst/>
              <a:gdLst>
                <a:gd name="T0" fmla="*/ 14 w 34"/>
                <a:gd name="T1" fmla="*/ 0 h 33"/>
                <a:gd name="T2" fmla="*/ 0 w 34"/>
                <a:gd name="T3" fmla="*/ 14 h 33"/>
                <a:gd name="T4" fmla="*/ 19 w 34"/>
                <a:gd name="T5" fmla="*/ 33 h 33"/>
                <a:gd name="T6" fmla="*/ 33 w 34"/>
                <a:gd name="T7" fmla="*/ 19 h 33"/>
                <a:gd name="T8" fmla="*/ 14 w 34"/>
                <a:gd name="T9" fmla="*/ 0 h 33"/>
              </a:gdLst>
              <a:ahLst/>
              <a:cxnLst>
                <a:cxn ang="0">
                  <a:pos x="T0" y="T1"/>
                </a:cxn>
                <a:cxn ang="0">
                  <a:pos x="T2" y="T3"/>
                </a:cxn>
                <a:cxn ang="0">
                  <a:pos x="T4" y="T5"/>
                </a:cxn>
                <a:cxn ang="0">
                  <a:pos x="T6" y="T7"/>
                </a:cxn>
                <a:cxn ang="0">
                  <a:pos x="T8" y="T9"/>
                </a:cxn>
              </a:cxnLst>
              <a:rect l="0" t="0" r="r" b="b"/>
              <a:pathLst>
                <a:path w="34" h="33">
                  <a:moveTo>
                    <a:pt x="14" y="0"/>
                  </a:moveTo>
                  <a:lnTo>
                    <a:pt x="0" y="14"/>
                  </a:lnTo>
                  <a:lnTo>
                    <a:pt x="19" y="33"/>
                  </a:lnTo>
                  <a:lnTo>
                    <a:pt x="33" y="19"/>
                  </a:lnTo>
                  <a:lnTo>
                    <a:pt x="1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783" name="Freeform 782"/>
            <p:cNvSpPr>
              <a:spLocks/>
            </p:cNvSpPr>
            <p:nvPr/>
          </p:nvSpPr>
          <p:spPr bwMode="auto">
            <a:xfrm>
              <a:off x="6345" y="946"/>
              <a:ext cx="20" cy="20"/>
            </a:xfrm>
            <a:custGeom>
              <a:avLst/>
              <a:gdLst>
                <a:gd name="T0" fmla="*/ 19 w 20"/>
                <a:gd name="T1" fmla="*/ 0 h 20"/>
                <a:gd name="T2" fmla="*/ 0 w 20"/>
                <a:gd name="T3" fmla="*/ 0 h 20"/>
                <a:gd name="T4" fmla="*/ 0 w 20"/>
                <a:gd name="T5" fmla="*/ 16 h 20"/>
                <a:gd name="T6" fmla="*/ 19 w 20"/>
                <a:gd name="T7" fmla="*/ 14 h 20"/>
                <a:gd name="T8" fmla="*/ 19 w 20"/>
                <a:gd name="T9" fmla="*/ 0 h 20"/>
              </a:gdLst>
              <a:ahLst/>
              <a:cxnLst>
                <a:cxn ang="0">
                  <a:pos x="T0" y="T1"/>
                </a:cxn>
                <a:cxn ang="0">
                  <a:pos x="T2" y="T3"/>
                </a:cxn>
                <a:cxn ang="0">
                  <a:pos x="T4" y="T5"/>
                </a:cxn>
                <a:cxn ang="0">
                  <a:pos x="T6" y="T7"/>
                </a:cxn>
                <a:cxn ang="0">
                  <a:pos x="T8" y="T9"/>
                </a:cxn>
              </a:cxnLst>
              <a:rect l="0" t="0" r="r" b="b"/>
              <a:pathLst>
                <a:path w="20" h="20">
                  <a:moveTo>
                    <a:pt x="19" y="0"/>
                  </a:moveTo>
                  <a:lnTo>
                    <a:pt x="0" y="0"/>
                  </a:lnTo>
                  <a:lnTo>
                    <a:pt x="0" y="16"/>
                  </a:lnTo>
                  <a:lnTo>
                    <a:pt x="19" y="14"/>
                  </a:lnTo>
                  <a:lnTo>
                    <a:pt x="1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784" name="Freeform 783"/>
            <p:cNvSpPr>
              <a:spLocks/>
            </p:cNvSpPr>
            <p:nvPr/>
          </p:nvSpPr>
          <p:spPr bwMode="auto">
            <a:xfrm>
              <a:off x="6345" y="958"/>
              <a:ext cx="26" cy="39"/>
            </a:xfrm>
            <a:custGeom>
              <a:avLst/>
              <a:gdLst>
                <a:gd name="T0" fmla="*/ 19 w 26"/>
                <a:gd name="T1" fmla="*/ 0 h 39"/>
                <a:gd name="T2" fmla="*/ 0 w 26"/>
                <a:gd name="T3" fmla="*/ 4 h 39"/>
                <a:gd name="T4" fmla="*/ 9 w 26"/>
                <a:gd name="T5" fmla="*/ 38 h 39"/>
                <a:gd name="T6" fmla="*/ 11 w 26"/>
                <a:gd name="T7" fmla="*/ 38 h 39"/>
                <a:gd name="T8" fmla="*/ 26 w 26"/>
                <a:gd name="T9" fmla="*/ 28 h 39"/>
                <a:gd name="T10" fmla="*/ 19 w 26"/>
                <a:gd name="T11" fmla="*/ 0 h 39"/>
              </a:gdLst>
              <a:ahLst/>
              <a:cxnLst>
                <a:cxn ang="0">
                  <a:pos x="T0" y="T1"/>
                </a:cxn>
                <a:cxn ang="0">
                  <a:pos x="T2" y="T3"/>
                </a:cxn>
                <a:cxn ang="0">
                  <a:pos x="T4" y="T5"/>
                </a:cxn>
                <a:cxn ang="0">
                  <a:pos x="T6" y="T7"/>
                </a:cxn>
                <a:cxn ang="0">
                  <a:pos x="T8" y="T9"/>
                </a:cxn>
                <a:cxn ang="0">
                  <a:pos x="T10" y="T11"/>
                </a:cxn>
              </a:cxnLst>
              <a:rect l="0" t="0" r="r" b="b"/>
              <a:pathLst>
                <a:path w="26" h="39">
                  <a:moveTo>
                    <a:pt x="19" y="0"/>
                  </a:moveTo>
                  <a:lnTo>
                    <a:pt x="0" y="4"/>
                  </a:lnTo>
                  <a:lnTo>
                    <a:pt x="9" y="38"/>
                  </a:lnTo>
                  <a:lnTo>
                    <a:pt x="11" y="38"/>
                  </a:lnTo>
                  <a:lnTo>
                    <a:pt x="26" y="28"/>
                  </a:lnTo>
                  <a:lnTo>
                    <a:pt x="1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785" name="Freeform 784"/>
            <p:cNvSpPr>
              <a:spLocks/>
            </p:cNvSpPr>
            <p:nvPr/>
          </p:nvSpPr>
          <p:spPr bwMode="auto">
            <a:xfrm>
              <a:off x="6357" y="982"/>
              <a:ext cx="60" cy="46"/>
            </a:xfrm>
            <a:custGeom>
              <a:avLst/>
              <a:gdLst>
                <a:gd name="T0" fmla="*/ 9 w 60"/>
                <a:gd name="T1" fmla="*/ 0 h 46"/>
                <a:gd name="T2" fmla="*/ 0 w 60"/>
                <a:gd name="T3" fmla="*/ 14 h 46"/>
                <a:gd name="T4" fmla="*/ 50 w 60"/>
                <a:gd name="T5" fmla="*/ 45 h 46"/>
                <a:gd name="T6" fmla="*/ 60 w 60"/>
                <a:gd name="T7" fmla="*/ 28 h 46"/>
                <a:gd name="T8" fmla="*/ 9 w 60"/>
                <a:gd name="T9" fmla="*/ 0 h 46"/>
              </a:gdLst>
              <a:ahLst/>
              <a:cxnLst>
                <a:cxn ang="0">
                  <a:pos x="T0" y="T1"/>
                </a:cxn>
                <a:cxn ang="0">
                  <a:pos x="T2" y="T3"/>
                </a:cxn>
                <a:cxn ang="0">
                  <a:pos x="T4" y="T5"/>
                </a:cxn>
                <a:cxn ang="0">
                  <a:pos x="T6" y="T7"/>
                </a:cxn>
                <a:cxn ang="0">
                  <a:pos x="T8" y="T9"/>
                </a:cxn>
              </a:cxnLst>
              <a:rect l="0" t="0" r="r" b="b"/>
              <a:pathLst>
                <a:path w="60" h="46">
                  <a:moveTo>
                    <a:pt x="9" y="0"/>
                  </a:moveTo>
                  <a:lnTo>
                    <a:pt x="0" y="14"/>
                  </a:lnTo>
                  <a:lnTo>
                    <a:pt x="50" y="45"/>
                  </a:lnTo>
                  <a:lnTo>
                    <a:pt x="60" y="28"/>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786" name="Freeform 785"/>
            <p:cNvSpPr>
              <a:spLocks/>
            </p:cNvSpPr>
            <p:nvPr/>
          </p:nvSpPr>
          <p:spPr bwMode="auto">
            <a:xfrm>
              <a:off x="6407" y="1009"/>
              <a:ext cx="63" cy="40"/>
            </a:xfrm>
            <a:custGeom>
              <a:avLst/>
              <a:gdLst>
                <a:gd name="T0" fmla="*/ 9 w 63"/>
                <a:gd name="T1" fmla="*/ 0 h 40"/>
                <a:gd name="T2" fmla="*/ 0 w 63"/>
                <a:gd name="T3" fmla="*/ 19 h 40"/>
                <a:gd name="T4" fmla="*/ 50 w 63"/>
                <a:gd name="T5" fmla="*/ 40 h 40"/>
                <a:gd name="T6" fmla="*/ 62 w 63"/>
                <a:gd name="T7" fmla="*/ 26 h 40"/>
                <a:gd name="T8" fmla="*/ 62 w 63"/>
                <a:gd name="T9" fmla="*/ 23 h 40"/>
                <a:gd name="T10" fmla="*/ 9 w 63"/>
                <a:gd name="T11" fmla="*/ 0 h 40"/>
              </a:gdLst>
              <a:ahLst/>
              <a:cxnLst>
                <a:cxn ang="0">
                  <a:pos x="T0" y="T1"/>
                </a:cxn>
                <a:cxn ang="0">
                  <a:pos x="T2" y="T3"/>
                </a:cxn>
                <a:cxn ang="0">
                  <a:pos x="T4" y="T5"/>
                </a:cxn>
                <a:cxn ang="0">
                  <a:pos x="T6" y="T7"/>
                </a:cxn>
                <a:cxn ang="0">
                  <a:pos x="T8" y="T9"/>
                </a:cxn>
                <a:cxn ang="0">
                  <a:pos x="T10" y="T11"/>
                </a:cxn>
              </a:cxnLst>
              <a:rect l="0" t="0" r="r" b="b"/>
              <a:pathLst>
                <a:path w="63" h="40">
                  <a:moveTo>
                    <a:pt x="9" y="0"/>
                  </a:moveTo>
                  <a:lnTo>
                    <a:pt x="0" y="19"/>
                  </a:lnTo>
                  <a:lnTo>
                    <a:pt x="50" y="40"/>
                  </a:lnTo>
                  <a:lnTo>
                    <a:pt x="62" y="26"/>
                  </a:lnTo>
                  <a:lnTo>
                    <a:pt x="62" y="23"/>
                  </a:lnTo>
                  <a:lnTo>
                    <a:pt x="9"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787" name="Freeform 786"/>
            <p:cNvSpPr>
              <a:spLocks/>
            </p:cNvSpPr>
            <p:nvPr/>
          </p:nvSpPr>
          <p:spPr bwMode="auto">
            <a:xfrm>
              <a:off x="6455" y="1035"/>
              <a:ext cx="51" cy="58"/>
            </a:xfrm>
            <a:custGeom>
              <a:avLst/>
              <a:gdLst>
                <a:gd name="T0" fmla="*/ 14 w 51"/>
                <a:gd name="T1" fmla="*/ 0 h 58"/>
                <a:gd name="T2" fmla="*/ 0 w 51"/>
                <a:gd name="T3" fmla="*/ 9 h 58"/>
                <a:gd name="T4" fmla="*/ 36 w 51"/>
                <a:gd name="T5" fmla="*/ 57 h 58"/>
                <a:gd name="T6" fmla="*/ 50 w 51"/>
                <a:gd name="T7" fmla="*/ 45 h 58"/>
                <a:gd name="T8" fmla="*/ 14 w 51"/>
                <a:gd name="T9" fmla="*/ 0 h 58"/>
              </a:gdLst>
              <a:ahLst/>
              <a:cxnLst>
                <a:cxn ang="0">
                  <a:pos x="T0" y="T1"/>
                </a:cxn>
                <a:cxn ang="0">
                  <a:pos x="T2" y="T3"/>
                </a:cxn>
                <a:cxn ang="0">
                  <a:pos x="T4" y="T5"/>
                </a:cxn>
                <a:cxn ang="0">
                  <a:pos x="T6" y="T7"/>
                </a:cxn>
                <a:cxn ang="0">
                  <a:pos x="T8" y="T9"/>
                </a:cxn>
              </a:cxnLst>
              <a:rect l="0" t="0" r="r" b="b"/>
              <a:pathLst>
                <a:path w="51" h="58">
                  <a:moveTo>
                    <a:pt x="14" y="0"/>
                  </a:moveTo>
                  <a:lnTo>
                    <a:pt x="0" y="9"/>
                  </a:lnTo>
                  <a:lnTo>
                    <a:pt x="36" y="57"/>
                  </a:lnTo>
                  <a:lnTo>
                    <a:pt x="50" y="45"/>
                  </a:lnTo>
                  <a:lnTo>
                    <a:pt x="1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788" name="Freeform 787"/>
            <p:cNvSpPr>
              <a:spLocks/>
            </p:cNvSpPr>
            <p:nvPr/>
          </p:nvSpPr>
          <p:spPr bwMode="auto">
            <a:xfrm>
              <a:off x="6492" y="1078"/>
              <a:ext cx="57" cy="60"/>
            </a:xfrm>
            <a:custGeom>
              <a:avLst/>
              <a:gdLst>
                <a:gd name="T0" fmla="*/ 14 w 57"/>
                <a:gd name="T1" fmla="*/ 0 h 60"/>
                <a:gd name="T2" fmla="*/ 0 w 57"/>
                <a:gd name="T3" fmla="*/ 14 h 60"/>
                <a:gd name="T4" fmla="*/ 43 w 57"/>
                <a:gd name="T5" fmla="*/ 60 h 60"/>
                <a:gd name="T6" fmla="*/ 57 w 57"/>
                <a:gd name="T7" fmla="*/ 45 h 60"/>
                <a:gd name="T8" fmla="*/ 14 w 57"/>
                <a:gd name="T9" fmla="*/ 0 h 60"/>
              </a:gdLst>
              <a:ahLst/>
              <a:cxnLst>
                <a:cxn ang="0">
                  <a:pos x="T0" y="T1"/>
                </a:cxn>
                <a:cxn ang="0">
                  <a:pos x="T2" y="T3"/>
                </a:cxn>
                <a:cxn ang="0">
                  <a:pos x="T4" y="T5"/>
                </a:cxn>
                <a:cxn ang="0">
                  <a:pos x="T6" y="T7"/>
                </a:cxn>
                <a:cxn ang="0">
                  <a:pos x="T8" y="T9"/>
                </a:cxn>
              </a:cxnLst>
              <a:rect l="0" t="0" r="r" b="b"/>
              <a:pathLst>
                <a:path w="57" h="60">
                  <a:moveTo>
                    <a:pt x="14" y="0"/>
                  </a:moveTo>
                  <a:lnTo>
                    <a:pt x="0" y="14"/>
                  </a:lnTo>
                  <a:lnTo>
                    <a:pt x="43" y="60"/>
                  </a:lnTo>
                  <a:lnTo>
                    <a:pt x="57" y="45"/>
                  </a:lnTo>
                  <a:lnTo>
                    <a:pt x="1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789" name="Freeform 788"/>
            <p:cNvSpPr>
              <a:spLocks/>
            </p:cNvSpPr>
            <p:nvPr/>
          </p:nvSpPr>
          <p:spPr bwMode="auto">
            <a:xfrm>
              <a:off x="6535" y="1124"/>
              <a:ext cx="57" cy="67"/>
            </a:xfrm>
            <a:custGeom>
              <a:avLst/>
              <a:gdLst>
                <a:gd name="T0" fmla="*/ 14 w 57"/>
                <a:gd name="T1" fmla="*/ 0 h 67"/>
                <a:gd name="T2" fmla="*/ 0 w 57"/>
                <a:gd name="T3" fmla="*/ 14 h 67"/>
                <a:gd name="T4" fmla="*/ 43 w 57"/>
                <a:gd name="T5" fmla="*/ 67 h 67"/>
                <a:gd name="T6" fmla="*/ 57 w 57"/>
                <a:gd name="T7" fmla="*/ 52 h 67"/>
                <a:gd name="T8" fmla="*/ 14 w 57"/>
                <a:gd name="T9" fmla="*/ 0 h 67"/>
              </a:gdLst>
              <a:ahLst/>
              <a:cxnLst>
                <a:cxn ang="0">
                  <a:pos x="T0" y="T1"/>
                </a:cxn>
                <a:cxn ang="0">
                  <a:pos x="T2" y="T3"/>
                </a:cxn>
                <a:cxn ang="0">
                  <a:pos x="T4" y="T5"/>
                </a:cxn>
                <a:cxn ang="0">
                  <a:pos x="T6" y="T7"/>
                </a:cxn>
                <a:cxn ang="0">
                  <a:pos x="T8" y="T9"/>
                </a:cxn>
              </a:cxnLst>
              <a:rect l="0" t="0" r="r" b="b"/>
              <a:pathLst>
                <a:path w="57" h="67">
                  <a:moveTo>
                    <a:pt x="14" y="0"/>
                  </a:moveTo>
                  <a:lnTo>
                    <a:pt x="0" y="14"/>
                  </a:lnTo>
                  <a:lnTo>
                    <a:pt x="43" y="67"/>
                  </a:lnTo>
                  <a:lnTo>
                    <a:pt x="57" y="52"/>
                  </a:lnTo>
                  <a:lnTo>
                    <a:pt x="1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790" name="Freeform 789"/>
            <p:cNvSpPr>
              <a:spLocks/>
            </p:cNvSpPr>
            <p:nvPr/>
          </p:nvSpPr>
          <p:spPr bwMode="auto">
            <a:xfrm>
              <a:off x="6578" y="1176"/>
              <a:ext cx="50" cy="58"/>
            </a:xfrm>
            <a:custGeom>
              <a:avLst/>
              <a:gdLst>
                <a:gd name="T0" fmla="*/ 14 w 50"/>
                <a:gd name="T1" fmla="*/ 0 h 58"/>
                <a:gd name="T2" fmla="*/ 0 w 50"/>
                <a:gd name="T3" fmla="*/ 14 h 58"/>
                <a:gd name="T4" fmla="*/ 36 w 50"/>
                <a:gd name="T5" fmla="*/ 57 h 58"/>
                <a:gd name="T6" fmla="*/ 50 w 50"/>
                <a:gd name="T7" fmla="*/ 45 h 58"/>
                <a:gd name="T8" fmla="*/ 14 w 50"/>
                <a:gd name="T9" fmla="*/ 0 h 58"/>
              </a:gdLst>
              <a:ahLst/>
              <a:cxnLst>
                <a:cxn ang="0">
                  <a:pos x="T0" y="T1"/>
                </a:cxn>
                <a:cxn ang="0">
                  <a:pos x="T2" y="T3"/>
                </a:cxn>
                <a:cxn ang="0">
                  <a:pos x="T4" y="T5"/>
                </a:cxn>
                <a:cxn ang="0">
                  <a:pos x="T6" y="T7"/>
                </a:cxn>
                <a:cxn ang="0">
                  <a:pos x="T8" y="T9"/>
                </a:cxn>
              </a:cxnLst>
              <a:rect l="0" t="0" r="r" b="b"/>
              <a:pathLst>
                <a:path w="50" h="58">
                  <a:moveTo>
                    <a:pt x="14" y="0"/>
                  </a:moveTo>
                  <a:lnTo>
                    <a:pt x="0" y="14"/>
                  </a:lnTo>
                  <a:lnTo>
                    <a:pt x="36" y="57"/>
                  </a:lnTo>
                  <a:lnTo>
                    <a:pt x="50" y="45"/>
                  </a:lnTo>
                  <a:lnTo>
                    <a:pt x="1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791" name="Freeform 790"/>
            <p:cNvSpPr>
              <a:spLocks/>
            </p:cNvSpPr>
            <p:nvPr/>
          </p:nvSpPr>
          <p:spPr bwMode="auto">
            <a:xfrm>
              <a:off x="6614" y="1222"/>
              <a:ext cx="62" cy="77"/>
            </a:xfrm>
            <a:custGeom>
              <a:avLst/>
              <a:gdLst>
                <a:gd name="T0" fmla="*/ 14 w 62"/>
                <a:gd name="T1" fmla="*/ 0 h 77"/>
                <a:gd name="T2" fmla="*/ 0 w 62"/>
                <a:gd name="T3" fmla="*/ 9 h 77"/>
                <a:gd name="T4" fmla="*/ 47 w 62"/>
                <a:gd name="T5" fmla="*/ 76 h 77"/>
                <a:gd name="T6" fmla="*/ 62 w 62"/>
                <a:gd name="T7" fmla="*/ 64 h 77"/>
                <a:gd name="T8" fmla="*/ 14 w 62"/>
                <a:gd name="T9" fmla="*/ 0 h 77"/>
              </a:gdLst>
              <a:ahLst/>
              <a:cxnLst>
                <a:cxn ang="0">
                  <a:pos x="T0" y="T1"/>
                </a:cxn>
                <a:cxn ang="0">
                  <a:pos x="T2" y="T3"/>
                </a:cxn>
                <a:cxn ang="0">
                  <a:pos x="T4" y="T5"/>
                </a:cxn>
                <a:cxn ang="0">
                  <a:pos x="T6" y="T7"/>
                </a:cxn>
                <a:cxn ang="0">
                  <a:pos x="T8" y="T9"/>
                </a:cxn>
              </a:cxnLst>
              <a:rect l="0" t="0" r="r" b="b"/>
              <a:pathLst>
                <a:path w="62" h="77">
                  <a:moveTo>
                    <a:pt x="14" y="0"/>
                  </a:moveTo>
                  <a:lnTo>
                    <a:pt x="0" y="9"/>
                  </a:lnTo>
                  <a:lnTo>
                    <a:pt x="47" y="76"/>
                  </a:lnTo>
                  <a:lnTo>
                    <a:pt x="62" y="64"/>
                  </a:lnTo>
                  <a:lnTo>
                    <a:pt x="1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792" name="Freeform 791"/>
            <p:cNvSpPr>
              <a:spLocks/>
            </p:cNvSpPr>
            <p:nvPr/>
          </p:nvSpPr>
          <p:spPr bwMode="auto">
            <a:xfrm>
              <a:off x="6662" y="1285"/>
              <a:ext cx="72" cy="67"/>
            </a:xfrm>
            <a:custGeom>
              <a:avLst/>
              <a:gdLst>
                <a:gd name="T0" fmla="*/ 14 w 72"/>
                <a:gd name="T1" fmla="*/ 0 h 67"/>
                <a:gd name="T2" fmla="*/ 0 w 72"/>
                <a:gd name="T3" fmla="*/ 14 h 67"/>
                <a:gd name="T4" fmla="*/ 55 w 72"/>
                <a:gd name="T5" fmla="*/ 67 h 67"/>
                <a:gd name="T6" fmla="*/ 72 w 72"/>
                <a:gd name="T7" fmla="*/ 62 h 67"/>
                <a:gd name="T8" fmla="*/ 72 w 72"/>
                <a:gd name="T9" fmla="*/ 57 h 67"/>
                <a:gd name="T10" fmla="*/ 14 w 72"/>
                <a:gd name="T11" fmla="*/ 0 h 67"/>
              </a:gdLst>
              <a:ahLst/>
              <a:cxnLst>
                <a:cxn ang="0">
                  <a:pos x="T0" y="T1"/>
                </a:cxn>
                <a:cxn ang="0">
                  <a:pos x="T2" y="T3"/>
                </a:cxn>
                <a:cxn ang="0">
                  <a:pos x="T4" y="T5"/>
                </a:cxn>
                <a:cxn ang="0">
                  <a:pos x="T6" y="T7"/>
                </a:cxn>
                <a:cxn ang="0">
                  <a:pos x="T8" y="T9"/>
                </a:cxn>
                <a:cxn ang="0">
                  <a:pos x="T10" y="T11"/>
                </a:cxn>
              </a:cxnLst>
              <a:rect l="0" t="0" r="r" b="b"/>
              <a:pathLst>
                <a:path w="72" h="67">
                  <a:moveTo>
                    <a:pt x="14" y="0"/>
                  </a:moveTo>
                  <a:lnTo>
                    <a:pt x="0" y="14"/>
                  </a:lnTo>
                  <a:lnTo>
                    <a:pt x="55" y="67"/>
                  </a:lnTo>
                  <a:lnTo>
                    <a:pt x="72" y="62"/>
                  </a:lnTo>
                  <a:lnTo>
                    <a:pt x="72" y="57"/>
                  </a:lnTo>
                  <a:lnTo>
                    <a:pt x="1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793" name="Freeform 792"/>
            <p:cNvSpPr>
              <a:spLocks/>
            </p:cNvSpPr>
            <p:nvPr/>
          </p:nvSpPr>
          <p:spPr bwMode="auto">
            <a:xfrm>
              <a:off x="6693" y="1342"/>
              <a:ext cx="41" cy="84"/>
            </a:xfrm>
            <a:custGeom>
              <a:avLst/>
              <a:gdLst>
                <a:gd name="T0" fmla="*/ 21 w 41"/>
                <a:gd name="T1" fmla="*/ 0 h 84"/>
                <a:gd name="T2" fmla="*/ 0 w 41"/>
                <a:gd name="T3" fmla="*/ 79 h 84"/>
                <a:gd name="T4" fmla="*/ 19 w 41"/>
                <a:gd name="T5" fmla="*/ 84 h 84"/>
                <a:gd name="T6" fmla="*/ 40 w 41"/>
                <a:gd name="T7" fmla="*/ 4 h 84"/>
                <a:gd name="T8" fmla="*/ 21 w 41"/>
                <a:gd name="T9" fmla="*/ 0 h 84"/>
              </a:gdLst>
              <a:ahLst/>
              <a:cxnLst>
                <a:cxn ang="0">
                  <a:pos x="T0" y="T1"/>
                </a:cxn>
                <a:cxn ang="0">
                  <a:pos x="T2" y="T3"/>
                </a:cxn>
                <a:cxn ang="0">
                  <a:pos x="T4" y="T5"/>
                </a:cxn>
                <a:cxn ang="0">
                  <a:pos x="T6" y="T7"/>
                </a:cxn>
                <a:cxn ang="0">
                  <a:pos x="T8" y="T9"/>
                </a:cxn>
              </a:cxnLst>
              <a:rect l="0" t="0" r="r" b="b"/>
              <a:pathLst>
                <a:path w="41" h="84">
                  <a:moveTo>
                    <a:pt x="21" y="0"/>
                  </a:moveTo>
                  <a:lnTo>
                    <a:pt x="0" y="79"/>
                  </a:lnTo>
                  <a:lnTo>
                    <a:pt x="19" y="84"/>
                  </a:lnTo>
                  <a:lnTo>
                    <a:pt x="40" y="4"/>
                  </a:lnTo>
                  <a:lnTo>
                    <a:pt x="21"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794" name="Freeform 793"/>
            <p:cNvSpPr>
              <a:spLocks/>
            </p:cNvSpPr>
            <p:nvPr/>
          </p:nvSpPr>
          <p:spPr bwMode="auto">
            <a:xfrm>
              <a:off x="6662" y="1421"/>
              <a:ext cx="50" cy="111"/>
            </a:xfrm>
            <a:custGeom>
              <a:avLst/>
              <a:gdLst>
                <a:gd name="T0" fmla="*/ 31 w 50"/>
                <a:gd name="T1" fmla="*/ 0 h 111"/>
                <a:gd name="T2" fmla="*/ 0 w 50"/>
                <a:gd name="T3" fmla="*/ 105 h 111"/>
                <a:gd name="T4" fmla="*/ 19 w 50"/>
                <a:gd name="T5" fmla="*/ 110 h 111"/>
                <a:gd name="T6" fmla="*/ 50 w 50"/>
                <a:gd name="T7" fmla="*/ 4 h 111"/>
                <a:gd name="T8" fmla="*/ 31 w 50"/>
                <a:gd name="T9" fmla="*/ 0 h 111"/>
              </a:gdLst>
              <a:ahLst/>
              <a:cxnLst>
                <a:cxn ang="0">
                  <a:pos x="T0" y="T1"/>
                </a:cxn>
                <a:cxn ang="0">
                  <a:pos x="T2" y="T3"/>
                </a:cxn>
                <a:cxn ang="0">
                  <a:pos x="T4" y="T5"/>
                </a:cxn>
                <a:cxn ang="0">
                  <a:pos x="T6" y="T7"/>
                </a:cxn>
                <a:cxn ang="0">
                  <a:pos x="T8" y="T9"/>
                </a:cxn>
              </a:cxnLst>
              <a:rect l="0" t="0" r="r" b="b"/>
              <a:pathLst>
                <a:path w="50" h="111">
                  <a:moveTo>
                    <a:pt x="31" y="0"/>
                  </a:moveTo>
                  <a:lnTo>
                    <a:pt x="0" y="105"/>
                  </a:lnTo>
                  <a:lnTo>
                    <a:pt x="19" y="110"/>
                  </a:lnTo>
                  <a:lnTo>
                    <a:pt x="50" y="4"/>
                  </a:lnTo>
                  <a:lnTo>
                    <a:pt x="31"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nvGrpSpPr>
            <p:cNvPr id="795" name="Group 794"/>
            <p:cNvGrpSpPr>
              <a:grpSpLocks/>
            </p:cNvGrpSpPr>
            <p:nvPr/>
          </p:nvGrpSpPr>
          <p:grpSpPr bwMode="auto">
            <a:xfrm>
              <a:off x="7063" y="562"/>
              <a:ext cx="65" cy="149"/>
              <a:chOff x="7063" y="562"/>
              <a:chExt cx="65" cy="149"/>
            </a:xfrm>
          </p:grpSpPr>
          <p:sp>
            <p:nvSpPr>
              <p:cNvPr id="830" name="Rectangle 829"/>
              <p:cNvSpPr>
                <a:spLocks/>
              </p:cNvSpPr>
              <p:nvPr/>
            </p:nvSpPr>
            <p:spPr bwMode="auto">
              <a:xfrm>
                <a:off x="7099" y="602"/>
                <a:ext cx="28" cy="10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rot="0" vert="horz" wrap="square" lIns="91440" tIns="45720" rIns="91440" bIns="45720" anchor="t" anchorCtr="0" upright="1">
                <a:noAutofit/>
              </a:bodyPr>
              <a:lstStyle/>
              <a:p>
                <a:endParaRPr lang="en-AU"/>
              </a:p>
            </p:txBody>
          </p:sp>
          <p:sp>
            <p:nvSpPr>
              <p:cNvPr id="831" name="Freeform 830"/>
              <p:cNvSpPr>
                <a:spLocks/>
              </p:cNvSpPr>
              <p:nvPr/>
            </p:nvSpPr>
            <p:spPr bwMode="auto">
              <a:xfrm>
                <a:off x="7063" y="562"/>
                <a:ext cx="65" cy="149"/>
              </a:xfrm>
              <a:custGeom>
                <a:avLst/>
                <a:gdLst>
                  <a:gd name="T0" fmla="*/ 64 w 65"/>
                  <a:gd name="T1" fmla="*/ 0 h 149"/>
                  <a:gd name="T2" fmla="*/ 40 w 65"/>
                  <a:gd name="T3" fmla="*/ 0 h 149"/>
                  <a:gd name="T4" fmla="*/ 23 w 65"/>
                  <a:gd name="T5" fmla="*/ 24 h 149"/>
                  <a:gd name="T6" fmla="*/ 0 w 65"/>
                  <a:gd name="T7" fmla="*/ 35 h 149"/>
                  <a:gd name="T8" fmla="*/ 0 w 65"/>
                  <a:gd name="T9" fmla="*/ 62 h 149"/>
                  <a:gd name="T10" fmla="*/ 36 w 65"/>
                  <a:gd name="T11" fmla="*/ 40 h 149"/>
                  <a:gd name="T12" fmla="*/ 64 w 65"/>
                  <a:gd name="T13" fmla="*/ 40 h 149"/>
                  <a:gd name="T14" fmla="*/ 64 w 65"/>
                  <a:gd name="T15" fmla="*/ 0 h 14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5" h="149">
                    <a:moveTo>
                      <a:pt x="64" y="0"/>
                    </a:moveTo>
                    <a:lnTo>
                      <a:pt x="40" y="0"/>
                    </a:lnTo>
                    <a:lnTo>
                      <a:pt x="23" y="24"/>
                    </a:lnTo>
                    <a:lnTo>
                      <a:pt x="0" y="35"/>
                    </a:lnTo>
                    <a:lnTo>
                      <a:pt x="0" y="62"/>
                    </a:lnTo>
                    <a:lnTo>
                      <a:pt x="36" y="40"/>
                    </a:lnTo>
                    <a:lnTo>
                      <a:pt x="64" y="40"/>
                    </a:lnTo>
                    <a:lnTo>
                      <a:pt x="6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sp>
          <p:nvSpPr>
            <p:cNvPr id="796" name="Freeform 795"/>
            <p:cNvSpPr>
              <a:spLocks/>
            </p:cNvSpPr>
            <p:nvPr/>
          </p:nvSpPr>
          <p:spPr bwMode="auto">
            <a:xfrm>
              <a:off x="7216" y="562"/>
              <a:ext cx="51" cy="151"/>
            </a:xfrm>
            <a:custGeom>
              <a:avLst/>
              <a:gdLst>
                <a:gd name="T0" fmla="*/ 0 w 51"/>
                <a:gd name="T1" fmla="*/ 0 h 151"/>
                <a:gd name="T2" fmla="*/ 0 w 51"/>
                <a:gd name="T3" fmla="*/ 24 h 151"/>
                <a:gd name="T4" fmla="*/ 9 w 51"/>
                <a:gd name="T5" fmla="*/ 26 h 151"/>
                <a:gd name="T6" fmla="*/ 16 w 51"/>
                <a:gd name="T7" fmla="*/ 38 h 151"/>
                <a:gd name="T8" fmla="*/ 19 w 51"/>
                <a:gd name="T9" fmla="*/ 74 h 151"/>
                <a:gd name="T10" fmla="*/ 16 w 51"/>
                <a:gd name="T11" fmla="*/ 110 h 151"/>
                <a:gd name="T12" fmla="*/ 9 w 51"/>
                <a:gd name="T13" fmla="*/ 122 h 151"/>
                <a:gd name="T14" fmla="*/ 0 w 51"/>
                <a:gd name="T15" fmla="*/ 127 h 151"/>
                <a:gd name="T16" fmla="*/ 0 w 51"/>
                <a:gd name="T17" fmla="*/ 151 h 151"/>
                <a:gd name="T18" fmla="*/ 19 w 51"/>
                <a:gd name="T19" fmla="*/ 146 h 151"/>
                <a:gd name="T20" fmla="*/ 33 w 51"/>
                <a:gd name="T21" fmla="*/ 134 h 151"/>
                <a:gd name="T22" fmla="*/ 45 w 51"/>
                <a:gd name="T23" fmla="*/ 110 h 151"/>
                <a:gd name="T24" fmla="*/ 50 w 51"/>
                <a:gd name="T25" fmla="*/ 74 h 151"/>
                <a:gd name="T26" fmla="*/ 45 w 51"/>
                <a:gd name="T27" fmla="*/ 38 h 151"/>
                <a:gd name="T28" fmla="*/ 33 w 51"/>
                <a:gd name="T29" fmla="*/ 16 h 151"/>
                <a:gd name="T30" fmla="*/ 19 w 51"/>
                <a:gd name="T31" fmla="*/ 2 h 151"/>
                <a:gd name="T32" fmla="*/ 0 w 51"/>
                <a:gd name="T33" fmla="*/ 0 h 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1" h="151">
                  <a:moveTo>
                    <a:pt x="0" y="0"/>
                  </a:moveTo>
                  <a:lnTo>
                    <a:pt x="0" y="24"/>
                  </a:lnTo>
                  <a:lnTo>
                    <a:pt x="9" y="26"/>
                  </a:lnTo>
                  <a:lnTo>
                    <a:pt x="16" y="38"/>
                  </a:lnTo>
                  <a:lnTo>
                    <a:pt x="19" y="74"/>
                  </a:lnTo>
                  <a:lnTo>
                    <a:pt x="16" y="110"/>
                  </a:lnTo>
                  <a:lnTo>
                    <a:pt x="9" y="122"/>
                  </a:lnTo>
                  <a:lnTo>
                    <a:pt x="0" y="127"/>
                  </a:lnTo>
                  <a:lnTo>
                    <a:pt x="0" y="151"/>
                  </a:lnTo>
                  <a:lnTo>
                    <a:pt x="19" y="146"/>
                  </a:lnTo>
                  <a:lnTo>
                    <a:pt x="33" y="134"/>
                  </a:lnTo>
                  <a:lnTo>
                    <a:pt x="45" y="110"/>
                  </a:lnTo>
                  <a:lnTo>
                    <a:pt x="50" y="74"/>
                  </a:lnTo>
                  <a:lnTo>
                    <a:pt x="45" y="38"/>
                  </a:lnTo>
                  <a:lnTo>
                    <a:pt x="33" y="16"/>
                  </a:lnTo>
                  <a:lnTo>
                    <a:pt x="19" y="2"/>
                  </a:lnTo>
                  <a:lnTo>
                    <a:pt x="0"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797" name="Freeform 796"/>
            <p:cNvSpPr>
              <a:spLocks/>
            </p:cNvSpPr>
            <p:nvPr/>
          </p:nvSpPr>
          <p:spPr bwMode="auto">
            <a:xfrm>
              <a:off x="7171" y="562"/>
              <a:ext cx="45" cy="151"/>
            </a:xfrm>
            <a:custGeom>
              <a:avLst/>
              <a:gdLst>
                <a:gd name="T0" fmla="*/ 45 w 45"/>
                <a:gd name="T1" fmla="*/ 0 h 151"/>
                <a:gd name="T2" fmla="*/ 26 w 45"/>
                <a:gd name="T3" fmla="*/ 2 h 151"/>
                <a:gd name="T4" fmla="*/ 14 w 45"/>
                <a:gd name="T5" fmla="*/ 14 h 151"/>
                <a:gd name="T6" fmla="*/ 4 w 45"/>
                <a:gd name="T7" fmla="*/ 38 h 151"/>
                <a:gd name="T8" fmla="*/ 0 w 45"/>
                <a:gd name="T9" fmla="*/ 74 h 151"/>
                <a:gd name="T10" fmla="*/ 2 w 45"/>
                <a:gd name="T11" fmla="*/ 110 h 151"/>
                <a:gd name="T12" fmla="*/ 12 w 45"/>
                <a:gd name="T13" fmla="*/ 134 h 151"/>
                <a:gd name="T14" fmla="*/ 26 w 45"/>
                <a:gd name="T15" fmla="*/ 146 h 151"/>
                <a:gd name="T16" fmla="*/ 45 w 45"/>
                <a:gd name="T17" fmla="*/ 151 h 151"/>
                <a:gd name="T18" fmla="*/ 45 w 45"/>
                <a:gd name="T19" fmla="*/ 127 h 151"/>
                <a:gd name="T20" fmla="*/ 38 w 45"/>
                <a:gd name="T21" fmla="*/ 122 h 151"/>
                <a:gd name="T22" fmla="*/ 31 w 45"/>
                <a:gd name="T23" fmla="*/ 110 h 151"/>
                <a:gd name="T24" fmla="*/ 26 w 45"/>
                <a:gd name="T25" fmla="*/ 74 h 151"/>
                <a:gd name="T26" fmla="*/ 31 w 45"/>
                <a:gd name="T27" fmla="*/ 38 h 151"/>
                <a:gd name="T28" fmla="*/ 38 w 45"/>
                <a:gd name="T29" fmla="*/ 26 h 151"/>
                <a:gd name="T30" fmla="*/ 45 w 45"/>
                <a:gd name="T31" fmla="*/ 24 h 151"/>
                <a:gd name="T32" fmla="*/ 45 w 45"/>
                <a:gd name="T33" fmla="*/ 0 h 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5" h="151">
                  <a:moveTo>
                    <a:pt x="45" y="0"/>
                  </a:moveTo>
                  <a:lnTo>
                    <a:pt x="26" y="2"/>
                  </a:lnTo>
                  <a:lnTo>
                    <a:pt x="14" y="14"/>
                  </a:lnTo>
                  <a:lnTo>
                    <a:pt x="4" y="38"/>
                  </a:lnTo>
                  <a:lnTo>
                    <a:pt x="0" y="74"/>
                  </a:lnTo>
                  <a:lnTo>
                    <a:pt x="2" y="110"/>
                  </a:lnTo>
                  <a:lnTo>
                    <a:pt x="12" y="134"/>
                  </a:lnTo>
                  <a:lnTo>
                    <a:pt x="26" y="146"/>
                  </a:lnTo>
                  <a:lnTo>
                    <a:pt x="45" y="151"/>
                  </a:lnTo>
                  <a:lnTo>
                    <a:pt x="45" y="127"/>
                  </a:lnTo>
                  <a:lnTo>
                    <a:pt x="38" y="122"/>
                  </a:lnTo>
                  <a:lnTo>
                    <a:pt x="31" y="110"/>
                  </a:lnTo>
                  <a:lnTo>
                    <a:pt x="26" y="74"/>
                  </a:lnTo>
                  <a:lnTo>
                    <a:pt x="31" y="38"/>
                  </a:lnTo>
                  <a:lnTo>
                    <a:pt x="38" y="26"/>
                  </a:lnTo>
                  <a:lnTo>
                    <a:pt x="45" y="24"/>
                  </a:lnTo>
                  <a:lnTo>
                    <a:pt x="45"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nvGrpSpPr>
            <p:cNvPr id="798" name="Group 797"/>
            <p:cNvGrpSpPr>
              <a:grpSpLocks/>
            </p:cNvGrpSpPr>
            <p:nvPr/>
          </p:nvGrpSpPr>
          <p:grpSpPr bwMode="auto">
            <a:xfrm>
              <a:off x="7284" y="600"/>
              <a:ext cx="103" cy="113"/>
              <a:chOff x="7284" y="600"/>
              <a:chExt cx="103" cy="113"/>
            </a:xfrm>
          </p:grpSpPr>
          <p:sp>
            <p:nvSpPr>
              <p:cNvPr id="827" name="Freeform 826"/>
              <p:cNvSpPr>
                <a:spLocks/>
              </p:cNvSpPr>
              <p:nvPr/>
            </p:nvSpPr>
            <p:spPr bwMode="auto">
              <a:xfrm>
                <a:off x="7284" y="600"/>
                <a:ext cx="103" cy="113"/>
              </a:xfrm>
              <a:custGeom>
                <a:avLst/>
                <a:gdLst>
                  <a:gd name="T0" fmla="*/ 52 w 103"/>
                  <a:gd name="T1" fmla="*/ 0 h 113"/>
                  <a:gd name="T2" fmla="*/ 31 w 103"/>
                  <a:gd name="T3" fmla="*/ 2 h 113"/>
                  <a:gd name="T4" fmla="*/ 14 w 103"/>
                  <a:gd name="T5" fmla="*/ 14 h 113"/>
                  <a:gd name="T6" fmla="*/ 4 w 103"/>
                  <a:gd name="T7" fmla="*/ 31 h 113"/>
                  <a:gd name="T8" fmla="*/ 0 w 103"/>
                  <a:gd name="T9" fmla="*/ 55 h 113"/>
                  <a:gd name="T10" fmla="*/ 4 w 103"/>
                  <a:gd name="T11" fmla="*/ 79 h 113"/>
                  <a:gd name="T12" fmla="*/ 14 w 103"/>
                  <a:gd name="T13" fmla="*/ 96 h 113"/>
                  <a:gd name="T14" fmla="*/ 31 w 103"/>
                  <a:gd name="T15" fmla="*/ 108 h 113"/>
                  <a:gd name="T16" fmla="*/ 52 w 103"/>
                  <a:gd name="T17" fmla="*/ 112 h 113"/>
                  <a:gd name="T18" fmla="*/ 83 w 103"/>
                  <a:gd name="T19" fmla="*/ 100 h 113"/>
                  <a:gd name="T20" fmla="*/ 91 w 103"/>
                  <a:gd name="T21" fmla="*/ 88 h 113"/>
                  <a:gd name="T22" fmla="*/ 52 w 103"/>
                  <a:gd name="T23" fmla="*/ 88 h 113"/>
                  <a:gd name="T24" fmla="*/ 36 w 103"/>
                  <a:gd name="T25" fmla="*/ 81 h 113"/>
                  <a:gd name="T26" fmla="*/ 28 w 103"/>
                  <a:gd name="T27" fmla="*/ 55 h 113"/>
                  <a:gd name="T28" fmla="*/ 36 w 103"/>
                  <a:gd name="T29" fmla="*/ 28 h 113"/>
                  <a:gd name="T30" fmla="*/ 52 w 103"/>
                  <a:gd name="T31" fmla="*/ 21 h 113"/>
                  <a:gd name="T32" fmla="*/ 92 w 103"/>
                  <a:gd name="T33" fmla="*/ 21 h 113"/>
                  <a:gd name="T34" fmla="*/ 83 w 103"/>
                  <a:gd name="T35" fmla="*/ 9 h 113"/>
                  <a:gd name="T36" fmla="*/ 52 w 103"/>
                  <a:gd name="T37" fmla="*/ 0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3" h="113">
                    <a:moveTo>
                      <a:pt x="52" y="0"/>
                    </a:moveTo>
                    <a:lnTo>
                      <a:pt x="31" y="2"/>
                    </a:lnTo>
                    <a:lnTo>
                      <a:pt x="14" y="14"/>
                    </a:lnTo>
                    <a:lnTo>
                      <a:pt x="4" y="31"/>
                    </a:lnTo>
                    <a:lnTo>
                      <a:pt x="0" y="55"/>
                    </a:lnTo>
                    <a:lnTo>
                      <a:pt x="4" y="79"/>
                    </a:lnTo>
                    <a:lnTo>
                      <a:pt x="14" y="96"/>
                    </a:lnTo>
                    <a:lnTo>
                      <a:pt x="31" y="108"/>
                    </a:lnTo>
                    <a:lnTo>
                      <a:pt x="52" y="112"/>
                    </a:lnTo>
                    <a:lnTo>
                      <a:pt x="83" y="100"/>
                    </a:lnTo>
                    <a:lnTo>
                      <a:pt x="91" y="88"/>
                    </a:lnTo>
                    <a:lnTo>
                      <a:pt x="52" y="88"/>
                    </a:lnTo>
                    <a:lnTo>
                      <a:pt x="36" y="81"/>
                    </a:lnTo>
                    <a:lnTo>
                      <a:pt x="28" y="55"/>
                    </a:lnTo>
                    <a:lnTo>
                      <a:pt x="36" y="28"/>
                    </a:lnTo>
                    <a:lnTo>
                      <a:pt x="52" y="21"/>
                    </a:lnTo>
                    <a:lnTo>
                      <a:pt x="92" y="21"/>
                    </a:lnTo>
                    <a:lnTo>
                      <a:pt x="83" y="9"/>
                    </a:lnTo>
                    <a:lnTo>
                      <a:pt x="52"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828" name="Freeform 827"/>
              <p:cNvSpPr>
                <a:spLocks/>
              </p:cNvSpPr>
              <p:nvPr/>
            </p:nvSpPr>
            <p:spPr bwMode="auto">
              <a:xfrm>
                <a:off x="7284" y="600"/>
                <a:ext cx="103" cy="113"/>
              </a:xfrm>
              <a:custGeom>
                <a:avLst/>
                <a:gdLst>
                  <a:gd name="T0" fmla="*/ 74 w 103"/>
                  <a:gd name="T1" fmla="*/ 67 h 113"/>
                  <a:gd name="T2" fmla="*/ 64 w 103"/>
                  <a:gd name="T3" fmla="*/ 84 h 113"/>
                  <a:gd name="T4" fmla="*/ 52 w 103"/>
                  <a:gd name="T5" fmla="*/ 88 h 113"/>
                  <a:gd name="T6" fmla="*/ 91 w 103"/>
                  <a:gd name="T7" fmla="*/ 88 h 113"/>
                  <a:gd name="T8" fmla="*/ 103 w 103"/>
                  <a:gd name="T9" fmla="*/ 72 h 113"/>
                  <a:gd name="T10" fmla="*/ 74 w 103"/>
                  <a:gd name="T11" fmla="*/ 67 h 113"/>
                </a:gdLst>
                <a:ahLst/>
                <a:cxnLst>
                  <a:cxn ang="0">
                    <a:pos x="T0" y="T1"/>
                  </a:cxn>
                  <a:cxn ang="0">
                    <a:pos x="T2" y="T3"/>
                  </a:cxn>
                  <a:cxn ang="0">
                    <a:pos x="T4" y="T5"/>
                  </a:cxn>
                  <a:cxn ang="0">
                    <a:pos x="T6" y="T7"/>
                  </a:cxn>
                  <a:cxn ang="0">
                    <a:pos x="T8" y="T9"/>
                  </a:cxn>
                  <a:cxn ang="0">
                    <a:pos x="T10" y="T11"/>
                  </a:cxn>
                </a:cxnLst>
                <a:rect l="0" t="0" r="r" b="b"/>
                <a:pathLst>
                  <a:path w="103" h="113">
                    <a:moveTo>
                      <a:pt x="74" y="67"/>
                    </a:moveTo>
                    <a:lnTo>
                      <a:pt x="64" y="84"/>
                    </a:lnTo>
                    <a:lnTo>
                      <a:pt x="52" y="88"/>
                    </a:lnTo>
                    <a:lnTo>
                      <a:pt x="91" y="88"/>
                    </a:lnTo>
                    <a:lnTo>
                      <a:pt x="103" y="72"/>
                    </a:lnTo>
                    <a:lnTo>
                      <a:pt x="74" y="67"/>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829" name="Freeform 828"/>
              <p:cNvSpPr>
                <a:spLocks/>
              </p:cNvSpPr>
              <p:nvPr/>
            </p:nvSpPr>
            <p:spPr bwMode="auto">
              <a:xfrm>
                <a:off x="7284" y="600"/>
                <a:ext cx="103" cy="113"/>
              </a:xfrm>
              <a:custGeom>
                <a:avLst/>
                <a:gdLst>
                  <a:gd name="T0" fmla="*/ 92 w 103"/>
                  <a:gd name="T1" fmla="*/ 21 h 113"/>
                  <a:gd name="T2" fmla="*/ 52 w 103"/>
                  <a:gd name="T3" fmla="*/ 21 h 113"/>
                  <a:gd name="T4" fmla="*/ 64 w 103"/>
                  <a:gd name="T5" fmla="*/ 26 h 113"/>
                  <a:gd name="T6" fmla="*/ 72 w 103"/>
                  <a:gd name="T7" fmla="*/ 38 h 113"/>
                  <a:gd name="T8" fmla="*/ 100 w 103"/>
                  <a:gd name="T9" fmla="*/ 33 h 113"/>
                  <a:gd name="T10" fmla="*/ 92 w 103"/>
                  <a:gd name="T11" fmla="*/ 21 h 113"/>
                </a:gdLst>
                <a:ahLst/>
                <a:cxnLst>
                  <a:cxn ang="0">
                    <a:pos x="T0" y="T1"/>
                  </a:cxn>
                  <a:cxn ang="0">
                    <a:pos x="T2" y="T3"/>
                  </a:cxn>
                  <a:cxn ang="0">
                    <a:pos x="T4" y="T5"/>
                  </a:cxn>
                  <a:cxn ang="0">
                    <a:pos x="T6" y="T7"/>
                  </a:cxn>
                  <a:cxn ang="0">
                    <a:pos x="T8" y="T9"/>
                  </a:cxn>
                  <a:cxn ang="0">
                    <a:pos x="T10" y="T11"/>
                  </a:cxn>
                </a:cxnLst>
                <a:rect l="0" t="0" r="r" b="b"/>
                <a:pathLst>
                  <a:path w="103" h="113">
                    <a:moveTo>
                      <a:pt x="92" y="21"/>
                    </a:moveTo>
                    <a:lnTo>
                      <a:pt x="52" y="21"/>
                    </a:lnTo>
                    <a:lnTo>
                      <a:pt x="64" y="26"/>
                    </a:lnTo>
                    <a:lnTo>
                      <a:pt x="72" y="38"/>
                    </a:lnTo>
                    <a:lnTo>
                      <a:pt x="100" y="33"/>
                    </a:lnTo>
                    <a:lnTo>
                      <a:pt x="92" y="21"/>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grpSp>
          <p:nvGrpSpPr>
            <p:cNvPr id="799" name="Group 798"/>
            <p:cNvGrpSpPr>
              <a:grpSpLocks/>
            </p:cNvGrpSpPr>
            <p:nvPr/>
          </p:nvGrpSpPr>
          <p:grpSpPr bwMode="auto">
            <a:xfrm>
              <a:off x="7401" y="600"/>
              <a:ext cx="158" cy="111"/>
              <a:chOff x="7401" y="600"/>
              <a:chExt cx="158" cy="111"/>
            </a:xfrm>
          </p:grpSpPr>
          <p:sp>
            <p:nvSpPr>
              <p:cNvPr id="822" name="Freeform 821"/>
              <p:cNvSpPr>
                <a:spLocks/>
              </p:cNvSpPr>
              <p:nvPr/>
            </p:nvSpPr>
            <p:spPr bwMode="auto">
              <a:xfrm>
                <a:off x="7401" y="600"/>
                <a:ext cx="158" cy="111"/>
              </a:xfrm>
              <a:custGeom>
                <a:avLst/>
                <a:gdLst>
                  <a:gd name="T0" fmla="*/ 26 w 158"/>
                  <a:gd name="T1" fmla="*/ 2 h 111"/>
                  <a:gd name="T2" fmla="*/ 0 w 158"/>
                  <a:gd name="T3" fmla="*/ 2 h 111"/>
                  <a:gd name="T4" fmla="*/ 0 w 158"/>
                  <a:gd name="T5" fmla="*/ 110 h 111"/>
                  <a:gd name="T6" fmla="*/ 31 w 158"/>
                  <a:gd name="T7" fmla="*/ 110 h 111"/>
                  <a:gd name="T8" fmla="*/ 31 w 158"/>
                  <a:gd name="T9" fmla="*/ 36 h 111"/>
                  <a:gd name="T10" fmla="*/ 38 w 158"/>
                  <a:gd name="T11" fmla="*/ 24 h 111"/>
                  <a:gd name="T12" fmla="*/ 50 w 158"/>
                  <a:gd name="T13" fmla="*/ 21 h 111"/>
                  <a:gd name="T14" fmla="*/ 156 w 158"/>
                  <a:gd name="T15" fmla="*/ 21 h 111"/>
                  <a:gd name="T16" fmla="*/ 155 w 158"/>
                  <a:gd name="T17" fmla="*/ 19 h 111"/>
                  <a:gd name="T18" fmla="*/ 153 w 158"/>
                  <a:gd name="T19" fmla="*/ 16 h 111"/>
                  <a:gd name="T20" fmla="*/ 26 w 158"/>
                  <a:gd name="T21" fmla="*/ 16 h 111"/>
                  <a:gd name="T22" fmla="*/ 26 w 158"/>
                  <a:gd name="T23" fmla="*/ 2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58" h="111">
                    <a:moveTo>
                      <a:pt x="26" y="2"/>
                    </a:moveTo>
                    <a:lnTo>
                      <a:pt x="0" y="2"/>
                    </a:lnTo>
                    <a:lnTo>
                      <a:pt x="0" y="110"/>
                    </a:lnTo>
                    <a:lnTo>
                      <a:pt x="31" y="110"/>
                    </a:lnTo>
                    <a:lnTo>
                      <a:pt x="31" y="36"/>
                    </a:lnTo>
                    <a:lnTo>
                      <a:pt x="38" y="24"/>
                    </a:lnTo>
                    <a:lnTo>
                      <a:pt x="50" y="21"/>
                    </a:lnTo>
                    <a:lnTo>
                      <a:pt x="156" y="21"/>
                    </a:lnTo>
                    <a:lnTo>
                      <a:pt x="155" y="19"/>
                    </a:lnTo>
                    <a:lnTo>
                      <a:pt x="153" y="16"/>
                    </a:lnTo>
                    <a:lnTo>
                      <a:pt x="26" y="16"/>
                    </a:lnTo>
                    <a:lnTo>
                      <a:pt x="26" y="2"/>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823" name="Freeform 822"/>
              <p:cNvSpPr>
                <a:spLocks/>
              </p:cNvSpPr>
              <p:nvPr/>
            </p:nvSpPr>
            <p:spPr bwMode="auto">
              <a:xfrm>
                <a:off x="7401" y="600"/>
                <a:ext cx="158" cy="111"/>
              </a:xfrm>
              <a:custGeom>
                <a:avLst/>
                <a:gdLst>
                  <a:gd name="T0" fmla="*/ 115 w 158"/>
                  <a:gd name="T1" fmla="*/ 21 h 111"/>
                  <a:gd name="T2" fmla="*/ 50 w 158"/>
                  <a:gd name="T3" fmla="*/ 21 h 111"/>
                  <a:gd name="T4" fmla="*/ 60 w 158"/>
                  <a:gd name="T5" fmla="*/ 24 h 111"/>
                  <a:gd name="T6" fmla="*/ 64 w 158"/>
                  <a:gd name="T7" fmla="*/ 31 h 111"/>
                  <a:gd name="T8" fmla="*/ 67 w 158"/>
                  <a:gd name="T9" fmla="*/ 50 h 111"/>
                  <a:gd name="T10" fmla="*/ 67 w 158"/>
                  <a:gd name="T11" fmla="*/ 110 h 111"/>
                  <a:gd name="T12" fmla="*/ 93 w 158"/>
                  <a:gd name="T13" fmla="*/ 110 h 111"/>
                  <a:gd name="T14" fmla="*/ 93 w 158"/>
                  <a:gd name="T15" fmla="*/ 57 h 111"/>
                  <a:gd name="T16" fmla="*/ 95 w 158"/>
                  <a:gd name="T17" fmla="*/ 36 h 111"/>
                  <a:gd name="T18" fmla="*/ 105 w 158"/>
                  <a:gd name="T19" fmla="*/ 24 h 111"/>
                  <a:gd name="T20" fmla="*/ 115 w 158"/>
                  <a:gd name="T21" fmla="*/ 21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58" h="111">
                    <a:moveTo>
                      <a:pt x="115" y="21"/>
                    </a:moveTo>
                    <a:lnTo>
                      <a:pt x="50" y="21"/>
                    </a:lnTo>
                    <a:lnTo>
                      <a:pt x="60" y="24"/>
                    </a:lnTo>
                    <a:lnTo>
                      <a:pt x="64" y="31"/>
                    </a:lnTo>
                    <a:lnTo>
                      <a:pt x="67" y="50"/>
                    </a:lnTo>
                    <a:lnTo>
                      <a:pt x="67" y="110"/>
                    </a:lnTo>
                    <a:lnTo>
                      <a:pt x="93" y="110"/>
                    </a:lnTo>
                    <a:lnTo>
                      <a:pt x="93" y="57"/>
                    </a:lnTo>
                    <a:lnTo>
                      <a:pt x="95" y="36"/>
                    </a:lnTo>
                    <a:lnTo>
                      <a:pt x="105" y="24"/>
                    </a:lnTo>
                    <a:lnTo>
                      <a:pt x="115" y="21"/>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824" name="Freeform 823"/>
              <p:cNvSpPr>
                <a:spLocks/>
              </p:cNvSpPr>
              <p:nvPr/>
            </p:nvSpPr>
            <p:spPr bwMode="auto">
              <a:xfrm>
                <a:off x="7401" y="600"/>
                <a:ext cx="158" cy="111"/>
              </a:xfrm>
              <a:custGeom>
                <a:avLst/>
                <a:gdLst>
                  <a:gd name="T0" fmla="*/ 156 w 158"/>
                  <a:gd name="T1" fmla="*/ 21 h 111"/>
                  <a:gd name="T2" fmla="*/ 115 w 158"/>
                  <a:gd name="T3" fmla="*/ 21 h 111"/>
                  <a:gd name="T4" fmla="*/ 127 w 158"/>
                  <a:gd name="T5" fmla="*/ 28 h 111"/>
                  <a:gd name="T6" fmla="*/ 132 w 158"/>
                  <a:gd name="T7" fmla="*/ 48 h 111"/>
                  <a:gd name="T8" fmla="*/ 132 w 158"/>
                  <a:gd name="T9" fmla="*/ 110 h 111"/>
                  <a:gd name="T10" fmla="*/ 158 w 158"/>
                  <a:gd name="T11" fmla="*/ 110 h 111"/>
                  <a:gd name="T12" fmla="*/ 158 w 158"/>
                  <a:gd name="T13" fmla="*/ 40 h 111"/>
                  <a:gd name="T14" fmla="*/ 156 w 158"/>
                  <a:gd name="T15" fmla="*/ 21 h 1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8" h="111">
                    <a:moveTo>
                      <a:pt x="156" y="21"/>
                    </a:moveTo>
                    <a:lnTo>
                      <a:pt x="115" y="21"/>
                    </a:lnTo>
                    <a:lnTo>
                      <a:pt x="127" y="28"/>
                    </a:lnTo>
                    <a:lnTo>
                      <a:pt x="132" y="48"/>
                    </a:lnTo>
                    <a:lnTo>
                      <a:pt x="132" y="110"/>
                    </a:lnTo>
                    <a:lnTo>
                      <a:pt x="158" y="110"/>
                    </a:lnTo>
                    <a:lnTo>
                      <a:pt x="158" y="40"/>
                    </a:lnTo>
                    <a:lnTo>
                      <a:pt x="156" y="21"/>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825" name="Freeform 824"/>
              <p:cNvSpPr>
                <a:spLocks/>
              </p:cNvSpPr>
              <p:nvPr/>
            </p:nvSpPr>
            <p:spPr bwMode="auto">
              <a:xfrm>
                <a:off x="7401" y="600"/>
                <a:ext cx="158" cy="111"/>
              </a:xfrm>
              <a:custGeom>
                <a:avLst/>
                <a:gdLst>
                  <a:gd name="T0" fmla="*/ 62 w 158"/>
                  <a:gd name="T1" fmla="*/ 0 h 111"/>
                  <a:gd name="T2" fmla="*/ 43 w 158"/>
                  <a:gd name="T3" fmla="*/ 4 h 111"/>
                  <a:gd name="T4" fmla="*/ 26 w 158"/>
                  <a:gd name="T5" fmla="*/ 16 h 111"/>
                  <a:gd name="T6" fmla="*/ 91 w 158"/>
                  <a:gd name="T7" fmla="*/ 16 h 111"/>
                  <a:gd name="T8" fmla="*/ 79 w 158"/>
                  <a:gd name="T9" fmla="*/ 4 h 111"/>
                  <a:gd name="T10" fmla="*/ 62 w 158"/>
                  <a:gd name="T11" fmla="*/ 0 h 111"/>
                </a:gdLst>
                <a:ahLst/>
                <a:cxnLst>
                  <a:cxn ang="0">
                    <a:pos x="T0" y="T1"/>
                  </a:cxn>
                  <a:cxn ang="0">
                    <a:pos x="T2" y="T3"/>
                  </a:cxn>
                  <a:cxn ang="0">
                    <a:pos x="T4" y="T5"/>
                  </a:cxn>
                  <a:cxn ang="0">
                    <a:pos x="T6" y="T7"/>
                  </a:cxn>
                  <a:cxn ang="0">
                    <a:pos x="T8" y="T9"/>
                  </a:cxn>
                  <a:cxn ang="0">
                    <a:pos x="T10" y="T11"/>
                  </a:cxn>
                </a:cxnLst>
                <a:rect l="0" t="0" r="r" b="b"/>
                <a:pathLst>
                  <a:path w="158" h="111">
                    <a:moveTo>
                      <a:pt x="62" y="0"/>
                    </a:moveTo>
                    <a:lnTo>
                      <a:pt x="43" y="4"/>
                    </a:lnTo>
                    <a:lnTo>
                      <a:pt x="26" y="16"/>
                    </a:lnTo>
                    <a:lnTo>
                      <a:pt x="91" y="16"/>
                    </a:lnTo>
                    <a:lnTo>
                      <a:pt x="79" y="4"/>
                    </a:lnTo>
                    <a:lnTo>
                      <a:pt x="62"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826" name="Freeform 825"/>
              <p:cNvSpPr>
                <a:spLocks/>
              </p:cNvSpPr>
              <p:nvPr/>
            </p:nvSpPr>
            <p:spPr bwMode="auto">
              <a:xfrm>
                <a:off x="7401" y="600"/>
                <a:ext cx="158" cy="111"/>
              </a:xfrm>
              <a:custGeom>
                <a:avLst/>
                <a:gdLst>
                  <a:gd name="T0" fmla="*/ 122 w 158"/>
                  <a:gd name="T1" fmla="*/ 0 h 111"/>
                  <a:gd name="T2" fmla="*/ 105 w 158"/>
                  <a:gd name="T3" fmla="*/ 4 h 111"/>
                  <a:gd name="T4" fmla="*/ 91 w 158"/>
                  <a:gd name="T5" fmla="*/ 16 h 111"/>
                  <a:gd name="T6" fmla="*/ 153 w 158"/>
                  <a:gd name="T7" fmla="*/ 16 h 111"/>
                  <a:gd name="T8" fmla="*/ 143 w 158"/>
                  <a:gd name="T9" fmla="*/ 4 h 111"/>
                  <a:gd name="T10" fmla="*/ 122 w 158"/>
                  <a:gd name="T11" fmla="*/ 0 h 111"/>
                </a:gdLst>
                <a:ahLst/>
                <a:cxnLst>
                  <a:cxn ang="0">
                    <a:pos x="T0" y="T1"/>
                  </a:cxn>
                  <a:cxn ang="0">
                    <a:pos x="T2" y="T3"/>
                  </a:cxn>
                  <a:cxn ang="0">
                    <a:pos x="T4" y="T5"/>
                  </a:cxn>
                  <a:cxn ang="0">
                    <a:pos x="T6" y="T7"/>
                  </a:cxn>
                  <a:cxn ang="0">
                    <a:pos x="T8" y="T9"/>
                  </a:cxn>
                  <a:cxn ang="0">
                    <a:pos x="T10" y="T11"/>
                  </a:cxn>
                </a:cxnLst>
                <a:rect l="0" t="0" r="r" b="b"/>
                <a:pathLst>
                  <a:path w="158" h="111">
                    <a:moveTo>
                      <a:pt x="122" y="0"/>
                    </a:moveTo>
                    <a:lnTo>
                      <a:pt x="105" y="4"/>
                    </a:lnTo>
                    <a:lnTo>
                      <a:pt x="91" y="16"/>
                    </a:lnTo>
                    <a:lnTo>
                      <a:pt x="153" y="16"/>
                    </a:lnTo>
                    <a:lnTo>
                      <a:pt x="143" y="4"/>
                    </a:lnTo>
                    <a:lnTo>
                      <a:pt x="122"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grpSp>
          <p:nvGrpSpPr>
            <p:cNvPr id="800" name="Group 799"/>
            <p:cNvGrpSpPr>
              <a:grpSpLocks/>
            </p:cNvGrpSpPr>
            <p:nvPr/>
          </p:nvGrpSpPr>
          <p:grpSpPr bwMode="auto">
            <a:xfrm>
              <a:off x="7063" y="1143"/>
              <a:ext cx="65" cy="149"/>
              <a:chOff x="7063" y="1143"/>
              <a:chExt cx="65" cy="149"/>
            </a:xfrm>
          </p:grpSpPr>
          <p:sp>
            <p:nvSpPr>
              <p:cNvPr id="820" name="Rectangle 819"/>
              <p:cNvSpPr>
                <a:spLocks/>
              </p:cNvSpPr>
              <p:nvPr/>
            </p:nvSpPr>
            <p:spPr bwMode="auto">
              <a:xfrm>
                <a:off x="7099" y="1183"/>
                <a:ext cx="28" cy="107"/>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rot="0" vert="horz" wrap="square" lIns="91440" tIns="45720" rIns="91440" bIns="45720" anchor="t" anchorCtr="0" upright="1">
                <a:noAutofit/>
              </a:bodyPr>
              <a:lstStyle/>
              <a:p>
                <a:endParaRPr lang="en-AU"/>
              </a:p>
            </p:txBody>
          </p:sp>
          <p:sp>
            <p:nvSpPr>
              <p:cNvPr id="821" name="Freeform 820"/>
              <p:cNvSpPr>
                <a:spLocks/>
              </p:cNvSpPr>
              <p:nvPr/>
            </p:nvSpPr>
            <p:spPr bwMode="auto">
              <a:xfrm>
                <a:off x="7063" y="1143"/>
                <a:ext cx="65" cy="149"/>
              </a:xfrm>
              <a:custGeom>
                <a:avLst/>
                <a:gdLst>
                  <a:gd name="T0" fmla="*/ 64 w 65"/>
                  <a:gd name="T1" fmla="*/ 0 h 149"/>
                  <a:gd name="T2" fmla="*/ 40 w 65"/>
                  <a:gd name="T3" fmla="*/ 0 h 149"/>
                  <a:gd name="T4" fmla="*/ 23 w 65"/>
                  <a:gd name="T5" fmla="*/ 24 h 149"/>
                  <a:gd name="T6" fmla="*/ 0 w 65"/>
                  <a:gd name="T7" fmla="*/ 36 h 149"/>
                  <a:gd name="T8" fmla="*/ 0 w 65"/>
                  <a:gd name="T9" fmla="*/ 62 h 149"/>
                  <a:gd name="T10" fmla="*/ 36 w 65"/>
                  <a:gd name="T11" fmla="*/ 40 h 149"/>
                  <a:gd name="T12" fmla="*/ 64 w 65"/>
                  <a:gd name="T13" fmla="*/ 40 h 149"/>
                  <a:gd name="T14" fmla="*/ 64 w 65"/>
                  <a:gd name="T15" fmla="*/ 0 h 14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5" h="149">
                    <a:moveTo>
                      <a:pt x="64" y="0"/>
                    </a:moveTo>
                    <a:lnTo>
                      <a:pt x="40" y="0"/>
                    </a:lnTo>
                    <a:lnTo>
                      <a:pt x="23" y="24"/>
                    </a:lnTo>
                    <a:lnTo>
                      <a:pt x="0" y="36"/>
                    </a:lnTo>
                    <a:lnTo>
                      <a:pt x="0" y="62"/>
                    </a:lnTo>
                    <a:lnTo>
                      <a:pt x="36" y="40"/>
                    </a:lnTo>
                    <a:lnTo>
                      <a:pt x="64" y="40"/>
                    </a:lnTo>
                    <a:lnTo>
                      <a:pt x="6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sp>
          <p:nvSpPr>
            <p:cNvPr id="801" name="Freeform 800"/>
            <p:cNvSpPr>
              <a:spLocks/>
            </p:cNvSpPr>
            <p:nvPr/>
          </p:nvSpPr>
          <p:spPr bwMode="auto">
            <a:xfrm>
              <a:off x="7216" y="1143"/>
              <a:ext cx="51" cy="151"/>
            </a:xfrm>
            <a:custGeom>
              <a:avLst/>
              <a:gdLst>
                <a:gd name="T0" fmla="*/ 0 w 51"/>
                <a:gd name="T1" fmla="*/ 0 h 151"/>
                <a:gd name="T2" fmla="*/ 0 w 51"/>
                <a:gd name="T3" fmla="*/ 24 h 151"/>
                <a:gd name="T4" fmla="*/ 9 w 51"/>
                <a:gd name="T5" fmla="*/ 26 h 151"/>
                <a:gd name="T6" fmla="*/ 16 w 51"/>
                <a:gd name="T7" fmla="*/ 38 h 151"/>
                <a:gd name="T8" fmla="*/ 19 w 51"/>
                <a:gd name="T9" fmla="*/ 74 h 151"/>
                <a:gd name="T10" fmla="*/ 16 w 51"/>
                <a:gd name="T11" fmla="*/ 110 h 151"/>
                <a:gd name="T12" fmla="*/ 9 w 51"/>
                <a:gd name="T13" fmla="*/ 122 h 151"/>
                <a:gd name="T14" fmla="*/ 0 w 51"/>
                <a:gd name="T15" fmla="*/ 127 h 151"/>
                <a:gd name="T16" fmla="*/ 0 w 51"/>
                <a:gd name="T17" fmla="*/ 151 h 151"/>
                <a:gd name="T18" fmla="*/ 19 w 51"/>
                <a:gd name="T19" fmla="*/ 146 h 151"/>
                <a:gd name="T20" fmla="*/ 33 w 51"/>
                <a:gd name="T21" fmla="*/ 136 h 151"/>
                <a:gd name="T22" fmla="*/ 45 w 51"/>
                <a:gd name="T23" fmla="*/ 110 h 151"/>
                <a:gd name="T24" fmla="*/ 50 w 51"/>
                <a:gd name="T25" fmla="*/ 74 h 151"/>
                <a:gd name="T26" fmla="*/ 45 w 51"/>
                <a:gd name="T27" fmla="*/ 38 h 151"/>
                <a:gd name="T28" fmla="*/ 33 w 51"/>
                <a:gd name="T29" fmla="*/ 14 h 151"/>
                <a:gd name="T30" fmla="*/ 19 w 51"/>
                <a:gd name="T31" fmla="*/ 4 h 151"/>
                <a:gd name="T32" fmla="*/ 0 w 51"/>
                <a:gd name="T33" fmla="*/ 0 h 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1" h="151">
                  <a:moveTo>
                    <a:pt x="0" y="0"/>
                  </a:moveTo>
                  <a:lnTo>
                    <a:pt x="0" y="24"/>
                  </a:lnTo>
                  <a:lnTo>
                    <a:pt x="9" y="26"/>
                  </a:lnTo>
                  <a:lnTo>
                    <a:pt x="16" y="38"/>
                  </a:lnTo>
                  <a:lnTo>
                    <a:pt x="19" y="74"/>
                  </a:lnTo>
                  <a:lnTo>
                    <a:pt x="16" y="110"/>
                  </a:lnTo>
                  <a:lnTo>
                    <a:pt x="9" y="122"/>
                  </a:lnTo>
                  <a:lnTo>
                    <a:pt x="0" y="127"/>
                  </a:lnTo>
                  <a:lnTo>
                    <a:pt x="0" y="151"/>
                  </a:lnTo>
                  <a:lnTo>
                    <a:pt x="19" y="146"/>
                  </a:lnTo>
                  <a:lnTo>
                    <a:pt x="33" y="136"/>
                  </a:lnTo>
                  <a:lnTo>
                    <a:pt x="45" y="110"/>
                  </a:lnTo>
                  <a:lnTo>
                    <a:pt x="50" y="74"/>
                  </a:lnTo>
                  <a:lnTo>
                    <a:pt x="45" y="38"/>
                  </a:lnTo>
                  <a:lnTo>
                    <a:pt x="33" y="14"/>
                  </a:lnTo>
                  <a:lnTo>
                    <a:pt x="19" y="4"/>
                  </a:lnTo>
                  <a:lnTo>
                    <a:pt x="0"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802" name="Freeform 801"/>
            <p:cNvSpPr>
              <a:spLocks/>
            </p:cNvSpPr>
            <p:nvPr/>
          </p:nvSpPr>
          <p:spPr bwMode="auto">
            <a:xfrm>
              <a:off x="7171" y="1143"/>
              <a:ext cx="45" cy="151"/>
            </a:xfrm>
            <a:custGeom>
              <a:avLst/>
              <a:gdLst>
                <a:gd name="T0" fmla="*/ 45 w 45"/>
                <a:gd name="T1" fmla="*/ 0 h 151"/>
                <a:gd name="T2" fmla="*/ 26 w 45"/>
                <a:gd name="T3" fmla="*/ 4 h 151"/>
                <a:gd name="T4" fmla="*/ 14 w 45"/>
                <a:gd name="T5" fmla="*/ 14 h 151"/>
                <a:gd name="T6" fmla="*/ 4 w 45"/>
                <a:gd name="T7" fmla="*/ 38 h 151"/>
                <a:gd name="T8" fmla="*/ 0 w 45"/>
                <a:gd name="T9" fmla="*/ 74 h 151"/>
                <a:gd name="T10" fmla="*/ 2 w 45"/>
                <a:gd name="T11" fmla="*/ 110 h 151"/>
                <a:gd name="T12" fmla="*/ 12 w 45"/>
                <a:gd name="T13" fmla="*/ 134 h 151"/>
                <a:gd name="T14" fmla="*/ 26 w 45"/>
                <a:gd name="T15" fmla="*/ 146 h 151"/>
                <a:gd name="T16" fmla="*/ 45 w 45"/>
                <a:gd name="T17" fmla="*/ 151 h 151"/>
                <a:gd name="T18" fmla="*/ 45 w 45"/>
                <a:gd name="T19" fmla="*/ 127 h 151"/>
                <a:gd name="T20" fmla="*/ 38 w 45"/>
                <a:gd name="T21" fmla="*/ 122 h 151"/>
                <a:gd name="T22" fmla="*/ 31 w 45"/>
                <a:gd name="T23" fmla="*/ 110 h 151"/>
                <a:gd name="T24" fmla="*/ 26 w 45"/>
                <a:gd name="T25" fmla="*/ 74 h 151"/>
                <a:gd name="T26" fmla="*/ 31 w 45"/>
                <a:gd name="T27" fmla="*/ 38 h 151"/>
                <a:gd name="T28" fmla="*/ 38 w 45"/>
                <a:gd name="T29" fmla="*/ 26 h 151"/>
                <a:gd name="T30" fmla="*/ 45 w 45"/>
                <a:gd name="T31" fmla="*/ 24 h 151"/>
                <a:gd name="T32" fmla="*/ 45 w 45"/>
                <a:gd name="T33" fmla="*/ 0 h 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5" h="151">
                  <a:moveTo>
                    <a:pt x="45" y="0"/>
                  </a:moveTo>
                  <a:lnTo>
                    <a:pt x="26" y="4"/>
                  </a:lnTo>
                  <a:lnTo>
                    <a:pt x="14" y="14"/>
                  </a:lnTo>
                  <a:lnTo>
                    <a:pt x="4" y="38"/>
                  </a:lnTo>
                  <a:lnTo>
                    <a:pt x="0" y="74"/>
                  </a:lnTo>
                  <a:lnTo>
                    <a:pt x="2" y="110"/>
                  </a:lnTo>
                  <a:lnTo>
                    <a:pt x="12" y="134"/>
                  </a:lnTo>
                  <a:lnTo>
                    <a:pt x="26" y="146"/>
                  </a:lnTo>
                  <a:lnTo>
                    <a:pt x="45" y="151"/>
                  </a:lnTo>
                  <a:lnTo>
                    <a:pt x="45" y="127"/>
                  </a:lnTo>
                  <a:lnTo>
                    <a:pt x="38" y="122"/>
                  </a:lnTo>
                  <a:lnTo>
                    <a:pt x="31" y="110"/>
                  </a:lnTo>
                  <a:lnTo>
                    <a:pt x="26" y="74"/>
                  </a:lnTo>
                  <a:lnTo>
                    <a:pt x="31" y="38"/>
                  </a:lnTo>
                  <a:lnTo>
                    <a:pt x="38" y="26"/>
                  </a:lnTo>
                  <a:lnTo>
                    <a:pt x="45" y="24"/>
                  </a:lnTo>
                  <a:lnTo>
                    <a:pt x="45"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nvGrpSpPr>
            <p:cNvPr id="803" name="Group 802"/>
            <p:cNvGrpSpPr>
              <a:grpSpLocks/>
            </p:cNvGrpSpPr>
            <p:nvPr/>
          </p:nvGrpSpPr>
          <p:grpSpPr bwMode="auto">
            <a:xfrm>
              <a:off x="7284" y="1181"/>
              <a:ext cx="103" cy="113"/>
              <a:chOff x="7284" y="1181"/>
              <a:chExt cx="103" cy="113"/>
            </a:xfrm>
          </p:grpSpPr>
          <p:sp>
            <p:nvSpPr>
              <p:cNvPr id="817" name="Freeform 816"/>
              <p:cNvSpPr>
                <a:spLocks/>
              </p:cNvSpPr>
              <p:nvPr/>
            </p:nvSpPr>
            <p:spPr bwMode="auto">
              <a:xfrm>
                <a:off x="7284" y="1181"/>
                <a:ext cx="103" cy="113"/>
              </a:xfrm>
              <a:custGeom>
                <a:avLst/>
                <a:gdLst>
                  <a:gd name="T0" fmla="*/ 52 w 103"/>
                  <a:gd name="T1" fmla="*/ 0 h 113"/>
                  <a:gd name="T2" fmla="*/ 31 w 103"/>
                  <a:gd name="T3" fmla="*/ 2 h 113"/>
                  <a:gd name="T4" fmla="*/ 14 w 103"/>
                  <a:gd name="T5" fmla="*/ 14 h 113"/>
                  <a:gd name="T6" fmla="*/ 4 w 103"/>
                  <a:gd name="T7" fmla="*/ 33 h 113"/>
                  <a:gd name="T8" fmla="*/ 0 w 103"/>
                  <a:gd name="T9" fmla="*/ 55 h 113"/>
                  <a:gd name="T10" fmla="*/ 4 w 103"/>
                  <a:gd name="T11" fmla="*/ 79 h 113"/>
                  <a:gd name="T12" fmla="*/ 14 w 103"/>
                  <a:gd name="T13" fmla="*/ 98 h 113"/>
                  <a:gd name="T14" fmla="*/ 31 w 103"/>
                  <a:gd name="T15" fmla="*/ 107 h 113"/>
                  <a:gd name="T16" fmla="*/ 52 w 103"/>
                  <a:gd name="T17" fmla="*/ 112 h 113"/>
                  <a:gd name="T18" fmla="*/ 83 w 103"/>
                  <a:gd name="T19" fmla="*/ 100 h 113"/>
                  <a:gd name="T20" fmla="*/ 92 w 103"/>
                  <a:gd name="T21" fmla="*/ 88 h 113"/>
                  <a:gd name="T22" fmla="*/ 52 w 103"/>
                  <a:gd name="T23" fmla="*/ 88 h 113"/>
                  <a:gd name="T24" fmla="*/ 36 w 103"/>
                  <a:gd name="T25" fmla="*/ 81 h 113"/>
                  <a:gd name="T26" fmla="*/ 28 w 103"/>
                  <a:gd name="T27" fmla="*/ 55 h 113"/>
                  <a:gd name="T28" fmla="*/ 36 w 103"/>
                  <a:gd name="T29" fmla="*/ 28 h 113"/>
                  <a:gd name="T30" fmla="*/ 52 w 103"/>
                  <a:gd name="T31" fmla="*/ 21 h 113"/>
                  <a:gd name="T32" fmla="*/ 91 w 103"/>
                  <a:gd name="T33" fmla="*/ 21 h 113"/>
                  <a:gd name="T34" fmla="*/ 83 w 103"/>
                  <a:gd name="T35" fmla="*/ 9 h 113"/>
                  <a:gd name="T36" fmla="*/ 52 w 103"/>
                  <a:gd name="T37" fmla="*/ 0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3" h="113">
                    <a:moveTo>
                      <a:pt x="52" y="0"/>
                    </a:moveTo>
                    <a:lnTo>
                      <a:pt x="31" y="2"/>
                    </a:lnTo>
                    <a:lnTo>
                      <a:pt x="14" y="14"/>
                    </a:lnTo>
                    <a:lnTo>
                      <a:pt x="4" y="33"/>
                    </a:lnTo>
                    <a:lnTo>
                      <a:pt x="0" y="55"/>
                    </a:lnTo>
                    <a:lnTo>
                      <a:pt x="4" y="79"/>
                    </a:lnTo>
                    <a:lnTo>
                      <a:pt x="14" y="98"/>
                    </a:lnTo>
                    <a:lnTo>
                      <a:pt x="31" y="107"/>
                    </a:lnTo>
                    <a:lnTo>
                      <a:pt x="52" y="112"/>
                    </a:lnTo>
                    <a:lnTo>
                      <a:pt x="83" y="100"/>
                    </a:lnTo>
                    <a:lnTo>
                      <a:pt x="92" y="88"/>
                    </a:lnTo>
                    <a:lnTo>
                      <a:pt x="52" y="88"/>
                    </a:lnTo>
                    <a:lnTo>
                      <a:pt x="36" y="81"/>
                    </a:lnTo>
                    <a:lnTo>
                      <a:pt x="28" y="55"/>
                    </a:lnTo>
                    <a:lnTo>
                      <a:pt x="36" y="28"/>
                    </a:lnTo>
                    <a:lnTo>
                      <a:pt x="52" y="21"/>
                    </a:lnTo>
                    <a:lnTo>
                      <a:pt x="91" y="21"/>
                    </a:lnTo>
                    <a:lnTo>
                      <a:pt x="83" y="9"/>
                    </a:lnTo>
                    <a:lnTo>
                      <a:pt x="52"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818" name="Freeform 817"/>
              <p:cNvSpPr>
                <a:spLocks/>
              </p:cNvSpPr>
              <p:nvPr/>
            </p:nvSpPr>
            <p:spPr bwMode="auto">
              <a:xfrm>
                <a:off x="7284" y="1181"/>
                <a:ext cx="103" cy="113"/>
              </a:xfrm>
              <a:custGeom>
                <a:avLst/>
                <a:gdLst>
                  <a:gd name="T0" fmla="*/ 74 w 103"/>
                  <a:gd name="T1" fmla="*/ 69 h 113"/>
                  <a:gd name="T2" fmla="*/ 64 w 103"/>
                  <a:gd name="T3" fmla="*/ 83 h 113"/>
                  <a:gd name="T4" fmla="*/ 52 w 103"/>
                  <a:gd name="T5" fmla="*/ 88 h 113"/>
                  <a:gd name="T6" fmla="*/ 92 w 103"/>
                  <a:gd name="T7" fmla="*/ 88 h 113"/>
                  <a:gd name="T8" fmla="*/ 103 w 103"/>
                  <a:gd name="T9" fmla="*/ 72 h 113"/>
                  <a:gd name="T10" fmla="*/ 74 w 103"/>
                  <a:gd name="T11" fmla="*/ 69 h 113"/>
                </a:gdLst>
                <a:ahLst/>
                <a:cxnLst>
                  <a:cxn ang="0">
                    <a:pos x="T0" y="T1"/>
                  </a:cxn>
                  <a:cxn ang="0">
                    <a:pos x="T2" y="T3"/>
                  </a:cxn>
                  <a:cxn ang="0">
                    <a:pos x="T4" y="T5"/>
                  </a:cxn>
                  <a:cxn ang="0">
                    <a:pos x="T6" y="T7"/>
                  </a:cxn>
                  <a:cxn ang="0">
                    <a:pos x="T8" y="T9"/>
                  </a:cxn>
                  <a:cxn ang="0">
                    <a:pos x="T10" y="T11"/>
                  </a:cxn>
                </a:cxnLst>
                <a:rect l="0" t="0" r="r" b="b"/>
                <a:pathLst>
                  <a:path w="103" h="113">
                    <a:moveTo>
                      <a:pt x="74" y="69"/>
                    </a:moveTo>
                    <a:lnTo>
                      <a:pt x="64" y="83"/>
                    </a:lnTo>
                    <a:lnTo>
                      <a:pt x="52" y="88"/>
                    </a:lnTo>
                    <a:lnTo>
                      <a:pt x="92" y="88"/>
                    </a:lnTo>
                    <a:lnTo>
                      <a:pt x="103" y="72"/>
                    </a:lnTo>
                    <a:lnTo>
                      <a:pt x="74" y="69"/>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819" name="Freeform 818"/>
              <p:cNvSpPr>
                <a:spLocks/>
              </p:cNvSpPr>
              <p:nvPr/>
            </p:nvSpPr>
            <p:spPr bwMode="auto">
              <a:xfrm>
                <a:off x="7284" y="1181"/>
                <a:ext cx="103" cy="113"/>
              </a:xfrm>
              <a:custGeom>
                <a:avLst/>
                <a:gdLst>
                  <a:gd name="T0" fmla="*/ 91 w 103"/>
                  <a:gd name="T1" fmla="*/ 21 h 113"/>
                  <a:gd name="T2" fmla="*/ 52 w 103"/>
                  <a:gd name="T3" fmla="*/ 21 h 113"/>
                  <a:gd name="T4" fmla="*/ 64 w 103"/>
                  <a:gd name="T5" fmla="*/ 26 h 113"/>
                  <a:gd name="T6" fmla="*/ 72 w 103"/>
                  <a:gd name="T7" fmla="*/ 38 h 113"/>
                  <a:gd name="T8" fmla="*/ 100 w 103"/>
                  <a:gd name="T9" fmla="*/ 35 h 113"/>
                  <a:gd name="T10" fmla="*/ 91 w 103"/>
                  <a:gd name="T11" fmla="*/ 21 h 113"/>
                </a:gdLst>
                <a:ahLst/>
                <a:cxnLst>
                  <a:cxn ang="0">
                    <a:pos x="T0" y="T1"/>
                  </a:cxn>
                  <a:cxn ang="0">
                    <a:pos x="T2" y="T3"/>
                  </a:cxn>
                  <a:cxn ang="0">
                    <a:pos x="T4" y="T5"/>
                  </a:cxn>
                  <a:cxn ang="0">
                    <a:pos x="T6" y="T7"/>
                  </a:cxn>
                  <a:cxn ang="0">
                    <a:pos x="T8" y="T9"/>
                  </a:cxn>
                  <a:cxn ang="0">
                    <a:pos x="T10" y="T11"/>
                  </a:cxn>
                </a:cxnLst>
                <a:rect l="0" t="0" r="r" b="b"/>
                <a:pathLst>
                  <a:path w="103" h="113">
                    <a:moveTo>
                      <a:pt x="91" y="21"/>
                    </a:moveTo>
                    <a:lnTo>
                      <a:pt x="52" y="21"/>
                    </a:lnTo>
                    <a:lnTo>
                      <a:pt x="64" y="26"/>
                    </a:lnTo>
                    <a:lnTo>
                      <a:pt x="72" y="38"/>
                    </a:lnTo>
                    <a:lnTo>
                      <a:pt x="100" y="35"/>
                    </a:lnTo>
                    <a:lnTo>
                      <a:pt x="91" y="21"/>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grpSp>
          <p:nvGrpSpPr>
            <p:cNvPr id="804" name="Group 803"/>
            <p:cNvGrpSpPr>
              <a:grpSpLocks/>
            </p:cNvGrpSpPr>
            <p:nvPr/>
          </p:nvGrpSpPr>
          <p:grpSpPr bwMode="auto">
            <a:xfrm>
              <a:off x="7401" y="1181"/>
              <a:ext cx="158" cy="111"/>
              <a:chOff x="7401" y="1181"/>
              <a:chExt cx="158" cy="111"/>
            </a:xfrm>
          </p:grpSpPr>
          <p:sp>
            <p:nvSpPr>
              <p:cNvPr id="812" name="Freeform 811"/>
              <p:cNvSpPr>
                <a:spLocks/>
              </p:cNvSpPr>
              <p:nvPr/>
            </p:nvSpPr>
            <p:spPr bwMode="auto">
              <a:xfrm>
                <a:off x="7401" y="1181"/>
                <a:ext cx="158" cy="111"/>
              </a:xfrm>
              <a:custGeom>
                <a:avLst/>
                <a:gdLst>
                  <a:gd name="T0" fmla="*/ 26 w 158"/>
                  <a:gd name="T1" fmla="*/ 2 h 111"/>
                  <a:gd name="T2" fmla="*/ 0 w 158"/>
                  <a:gd name="T3" fmla="*/ 2 h 111"/>
                  <a:gd name="T4" fmla="*/ 0 w 158"/>
                  <a:gd name="T5" fmla="*/ 110 h 111"/>
                  <a:gd name="T6" fmla="*/ 31 w 158"/>
                  <a:gd name="T7" fmla="*/ 110 h 111"/>
                  <a:gd name="T8" fmla="*/ 31 w 158"/>
                  <a:gd name="T9" fmla="*/ 35 h 111"/>
                  <a:gd name="T10" fmla="*/ 38 w 158"/>
                  <a:gd name="T11" fmla="*/ 26 h 111"/>
                  <a:gd name="T12" fmla="*/ 50 w 158"/>
                  <a:gd name="T13" fmla="*/ 21 h 111"/>
                  <a:gd name="T14" fmla="*/ 156 w 158"/>
                  <a:gd name="T15" fmla="*/ 21 h 111"/>
                  <a:gd name="T16" fmla="*/ 155 w 158"/>
                  <a:gd name="T17" fmla="*/ 19 h 111"/>
                  <a:gd name="T18" fmla="*/ 26 w 158"/>
                  <a:gd name="T19" fmla="*/ 19 h 111"/>
                  <a:gd name="T20" fmla="*/ 26 w 158"/>
                  <a:gd name="T21" fmla="*/ 2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58" h="111">
                    <a:moveTo>
                      <a:pt x="26" y="2"/>
                    </a:moveTo>
                    <a:lnTo>
                      <a:pt x="0" y="2"/>
                    </a:lnTo>
                    <a:lnTo>
                      <a:pt x="0" y="110"/>
                    </a:lnTo>
                    <a:lnTo>
                      <a:pt x="31" y="110"/>
                    </a:lnTo>
                    <a:lnTo>
                      <a:pt x="31" y="35"/>
                    </a:lnTo>
                    <a:lnTo>
                      <a:pt x="38" y="26"/>
                    </a:lnTo>
                    <a:lnTo>
                      <a:pt x="50" y="21"/>
                    </a:lnTo>
                    <a:lnTo>
                      <a:pt x="156" y="21"/>
                    </a:lnTo>
                    <a:lnTo>
                      <a:pt x="155" y="19"/>
                    </a:lnTo>
                    <a:lnTo>
                      <a:pt x="26" y="19"/>
                    </a:lnTo>
                    <a:lnTo>
                      <a:pt x="26" y="2"/>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813" name="Freeform 812"/>
              <p:cNvSpPr>
                <a:spLocks/>
              </p:cNvSpPr>
              <p:nvPr/>
            </p:nvSpPr>
            <p:spPr bwMode="auto">
              <a:xfrm>
                <a:off x="7401" y="1181"/>
                <a:ext cx="158" cy="111"/>
              </a:xfrm>
              <a:custGeom>
                <a:avLst/>
                <a:gdLst>
                  <a:gd name="T0" fmla="*/ 115 w 158"/>
                  <a:gd name="T1" fmla="*/ 21 h 111"/>
                  <a:gd name="T2" fmla="*/ 50 w 158"/>
                  <a:gd name="T3" fmla="*/ 21 h 111"/>
                  <a:gd name="T4" fmla="*/ 60 w 158"/>
                  <a:gd name="T5" fmla="*/ 23 h 111"/>
                  <a:gd name="T6" fmla="*/ 64 w 158"/>
                  <a:gd name="T7" fmla="*/ 31 h 111"/>
                  <a:gd name="T8" fmla="*/ 67 w 158"/>
                  <a:gd name="T9" fmla="*/ 50 h 111"/>
                  <a:gd name="T10" fmla="*/ 67 w 158"/>
                  <a:gd name="T11" fmla="*/ 110 h 111"/>
                  <a:gd name="T12" fmla="*/ 93 w 158"/>
                  <a:gd name="T13" fmla="*/ 110 h 111"/>
                  <a:gd name="T14" fmla="*/ 93 w 158"/>
                  <a:gd name="T15" fmla="*/ 60 h 111"/>
                  <a:gd name="T16" fmla="*/ 95 w 158"/>
                  <a:gd name="T17" fmla="*/ 35 h 111"/>
                  <a:gd name="T18" fmla="*/ 105 w 158"/>
                  <a:gd name="T19" fmla="*/ 26 h 111"/>
                  <a:gd name="T20" fmla="*/ 115 w 158"/>
                  <a:gd name="T21" fmla="*/ 21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58" h="111">
                    <a:moveTo>
                      <a:pt x="115" y="21"/>
                    </a:moveTo>
                    <a:lnTo>
                      <a:pt x="50" y="21"/>
                    </a:lnTo>
                    <a:lnTo>
                      <a:pt x="60" y="23"/>
                    </a:lnTo>
                    <a:lnTo>
                      <a:pt x="64" y="31"/>
                    </a:lnTo>
                    <a:lnTo>
                      <a:pt x="67" y="50"/>
                    </a:lnTo>
                    <a:lnTo>
                      <a:pt x="67" y="110"/>
                    </a:lnTo>
                    <a:lnTo>
                      <a:pt x="93" y="110"/>
                    </a:lnTo>
                    <a:lnTo>
                      <a:pt x="93" y="60"/>
                    </a:lnTo>
                    <a:lnTo>
                      <a:pt x="95" y="35"/>
                    </a:lnTo>
                    <a:lnTo>
                      <a:pt x="105" y="26"/>
                    </a:lnTo>
                    <a:lnTo>
                      <a:pt x="115" y="21"/>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814" name="Freeform 813"/>
              <p:cNvSpPr>
                <a:spLocks/>
              </p:cNvSpPr>
              <p:nvPr/>
            </p:nvSpPr>
            <p:spPr bwMode="auto">
              <a:xfrm>
                <a:off x="7401" y="1181"/>
                <a:ext cx="158" cy="111"/>
              </a:xfrm>
              <a:custGeom>
                <a:avLst/>
                <a:gdLst>
                  <a:gd name="T0" fmla="*/ 156 w 158"/>
                  <a:gd name="T1" fmla="*/ 21 h 111"/>
                  <a:gd name="T2" fmla="*/ 115 w 158"/>
                  <a:gd name="T3" fmla="*/ 21 h 111"/>
                  <a:gd name="T4" fmla="*/ 127 w 158"/>
                  <a:gd name="T5" fmla="*/ 28 h 111"/>
                  <a:gd name="T6" fmla="*/ 132 w 158"/>
                  <a:gd name="T7" fmla="*/ 47 h 111"/>
                  <a:gd name="T8" fmla="*/ 132 w 158"/>
                  <a:gd name="T9" fmla="*/ 110 h 111"/>
                  <a:gd name="T10" fmla="*/ 158 w 158"/>
                  <a:gd name="T11" fmla="*/ 110 h 111"/>
                  <a:gd name="T12" fmla="*/ 158 w 158"/>
                  <a:gd name="T13" fmla="*/ 40 h 111"/>
                  <a:gd name="T14" fmla="*/ 156 w 158"/>
                  <a:gd name="T15" fmla="*/ 21 h 1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8" h="111">
                    <a:moveTo>
                      <a:pt x="156" y="21"/>
                    </a:moveTo>
                    <a:lnTo>
                      <a:pt x="115" y="21"/>
                    </a:lnTo>
                    <a:lnTo>
                      <a:pt x="127" y="28"/>
                    </a:lnTo>
                    <a:lnTo>
                      <a:pt x="132" y="47"/>
                    </a:lnTo>
                    <a:lnTo>
                      <a:pt x="132" y="110"/>
                    </a:lnTo>
                    <a:lnTo>
                      <a:pt x="158" y="110"/>
                    </a:lnTo>
                    <a:lnTo>
                      <a:pt x="158" y="40"/>
                    </a:lnTo>
                    <a:lnTo>
                      <a:pt x="156" y="21"/>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815" name="Freeform 814"/>
              <p:cNvSpPr>
                <a:spLocks/>
              </p:cNvSpPr>
              <p:nvPr/>
            </p:nvSpPr>
            <p:spPr bwMode="auto">
              <a:xfrm>
                <a:off x="7401" y="1181"/>
                <a:ext cx="158" cy="111"/>
              </a:xfrm>
              <a:custGeom>
                <a:avLst/>
                <a:gdLst>
                  <a:gd name="T0" fmla="*/ 62 w 158"/>
                  <a:gd name="T1" fmla="*/ 0 h 111"/>
                  <a:gd name="T2" fmla="*/ 43 w 158"/>
                  <a:gd name="T3" fmla="*/ 4 h 111"/>
                  <a:gd name="T4" fmla="*/ 26 w 158"/>
                  <a:gd name="T5" fmla="*/ 19 h 111"/>
                  <a:gd name="T6" fmla="*/ 91 w 158"/>
                  <a:gd name="T7" fmla="*/ 19 h 111"/>
                  <a:gd name="T8" fmla="*/ 79 w 158"/>
                  <a:gd name="T9" fmla="*/ 4 h 111"/>
                  <a:gd name="T10" fmla="*/ 62 w 158"/>
                  <a:gd name="T11" fmla="*/ 0 h 111"/>
                </a:gdLst>
                <a:ahLst/>
                <a:cxnLst>
                  <a:cxn ang="0">
                    <a:pos x="T0" y="T1"/>
                  </a:cxn>
                  <a:cxn ang="0">
                    <a:pos x="T2" y="T3"/>
                  </a:cxn>
                  <a:cxn ang="0">
                    <a:pos x="T4" y="T5"/>
                  </a:cxn>
                  <a:cxn ang="0">
                    <a:pos x="T6" y="T7"/>
                  </a:cxn>
                  <a:cxn ang="0">
                    <a:pos x="T8" y="T9"/>
                  </a:cxn>
                  <a:cxn ang="0">
                    <a:pos x="T10" y="T11"/>
                  </a:cxn>
                </a:cxnLst>
                <a:rect l="0" t="0" r="r" b="b"/>
                <a:pathLst>
                  <a:path w="158" h="111">
                    <a:moveTo>
                      <a:pt x="62" y="0"/>
                    </a:moveTo>
                    <a:lnTo>
                      <a:pt x="43" y="4"/>
                    </a:lnTo>
                    <a:lnTo>
                      <a:pt x="26" y="19"/>
                    </a:lnTo>
                    <a:lnTo>
                      <a:pt x="91" y="19"/>
                    </a:lnTo>
                    <a:lnTo>
                      <a:pt x="79" y="4"/>
                    </a:lnTo>
                    <a:lnTo>
                      <a:pt x="62"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816" name="Freeform 815"/>
              <p:cNvSpPr>
                <a:spLocks/>
              </p:cNvSpPr>
              <p:nvPr/>
            </p:nvSpPr>
            <p:spPr bwMode="auto">
              <a:xfrm>
                <a:off x="7401" y="1181"/>
                <a:ext cx="158" cy="111"/>
              </a:xfrm>
              <a:custGeom>
                <a:avLst/>
                <a:gdLst>
                  <a:gd name="T0" fmla="*/ 122 w 158"/>
                  <a:gd name="T1" fmla="*/ 0 h 111"/>
                  <a:gd name="T2" fmla="*/ 105 w 158"/>
                  <a:gd name="T3" fmla="*/ 4 h 111"/>
                  <a:gd name="T4" fmla="*/ 91 w 158"/>
                  <a:gd name="T5" fmla="*/ 19 h 111"/>
                  <a:gd name="T6" fmla="*/ 155 w 158"/>
                  <a:gd name="T7" fmla="*/ 19 h 111"/>
                  <a:gd name="T8" fmla="*/ 143 w 158"/>
                  <a:gd name="T9" fmla="*/ 4 h 111"/>
                  <a:gd name="T10" fmla="*/ 122 w 158"/>
                  <a:gd name="T11" fmla="*/ 0 h 111"/>
                </a:gdLst>
                <a:ahLst/>
                <a:cxnLst>
                  <a:cxn ang="0">
                    <a:pos x="T0" y="T1"/>
                  </a:cxn>
                  <a:cxn ang="0">
                    <a:pos x="T2" y="T3"/>
                  </a:cxn>
                  <a:cxn ang="0">
                    <a:pos x="T4" y="T5"/>
                  </a:cxn>
                  <a:cxn ang="0">
                    <a:pos x="T6" y="T7"/>
                  </a:cxn>
                  <a:cxn ang="0">
                    <a:pos x="T8" y="T9"/>
                  </a:cxn>
                  <a:cxn ang="0">
                    <a:pos x="T10" y="T11"/>
                  </a:cxn>
                </a:cxnLst>
                <a:rect l="0" t="0" r="r" b="b"/>
                <a:pathLst>
                  <a:path w="158" h="111">
                    <a:moveTo>
                      <a:pt x="122" y="0"/>
                    </a:moveTo>
                    <a:lnTo>
                      <a:pt x="105" y="4"/>
                    </a:lnTo>
                    <a:lnTo>
                      <a:pt x="91" y="19"/>
                    </a:lnTo>
                    <a:lnTo>
                      <a:pt x="155" y="19"/>
                    </a:lnTo>
                    <a:lnTo>
                      <a:pt x="143" y="4"/>
                    </a:lnTo>
                    <a:lnTo>
                      <a:pt x="122"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sp>
          <p:nvSpPr>
            <p:cNvPr id="805" name="Freeform 804"/>
            <p:cNvSpPr>
              <a:spLocks/>
            </p:cNvSpPr>
            <p:nvPr/>
          </p:nvSpPr>
          <p:spPr bwMode="auto">
            <a:xfrm>
              <a:off x="6940" y="341"/>
              <a:ext cx="20" cy="1188"/>
            </a:xfrm>
            <a:custGeom>
              <a:avLst/>
              <a:gdLst>
                <a:gd name="T0" fmla="*/ 0 w 20"/>
                <a:gd name="T1" fmla="*/ 0 h 1188"/>
                <a:gd name="T2" fmla="*/ 0 w 20"/>
                <a:gd name="T3" fmla="*/ 1187 h 1188"/>
              </a:gdLst>
              <a:ahLst/>
              <a:cxnLst>
                <a:cxn ang="0">
                  <a:pos x="T0" y="T1"/>
                </a:cxn>
                <a:cxn ang="0">
                  <a:pos x="T2" y="T3"/>
                </a:cxn>
              </a:cxnLst>
              <a:rect l="0" t="0" r="r" b="b"/>
              <a:pathLst>
                <a:path w="20" h="1188">
                  <a:moveTo>
                    <a:pt x="0" y="0"/>
                  </a:moveTo>
                  <a:lnTo>
                    <a:pt x="0" y="1187"/>
                  </a:lnTo>
                </a:path>
              </a:pathLst>
            </a:custGeom>
            <a:noFill/>
            <a:ln w="10414">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AU"/>
            </a:p>
          </p:txBody>
        </p:sp>
        <p:sp>
          <p:nvSpPr>
            <p:cNvPr id="806" name="Freeform 805"/>
            <p:cNvSpPr>
              <a:spLocks/>
            </p:cNvSpPr>
            <p:nvPr/>
          </p:nvSpPr>
          <p:spPr bwMode="auto">
            <a:xfrm>
              <a:off x="6811" y="353"/>
              <a:ext cx="266" cy="20"/>
            </a:xfrm>
            <a:custGeom>
              <a:avLst/>
              <a:gdLst>
                <a:gd name="T0" fmla="*/ 0 w 266"/>
                <a:gd name="T1" fmla="*/ 0 h 20"/>
                <a:gd name="T2" fmla="*/ 266 w 266"/>
                <a:gd name="T3" fmla="*/ 0 h 20"/>
              </a:gdLst>
              <a:ahLst/>
              <a:cxnLst>
                <a:cxn ang="0">
                  <a:pos x="T0" y="T1"/>
                </a:cxn>
                <a:cxn ang="0">
                  <a:pos x="T2" y="T3"/>
                </a:cxn>
              </a:cxnLst>
              <a:rect l="0" t="0" r="r" b="b"/>
              <a:pathLst>
                <a:path w="266" h="20">
                  <a:moveTo>
                    <a:pt x="0" y="0"/>
                  </a:moveTo>
                  <a:lnTo>
                    <a:pt x="266" y="0"/>
                  </a:lnTo>
                </a:path>
              </a:pathLst>
            </a:custGeom>
            <a:noFill/>
            <a:ln w="7366">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AU"/>
            </a:p>
          </p:txBody>
        </p:sp>
        <p:sp>
          <p:nvSpPr>
            <p:cNvPr id="807" name="Freeform 806"/>
            <p:cNvSpPr>
              <a:spLocks/>
            </p:cNvSpPr>
            <p:nvPr/>
          </p:nvSpPr>
          <p:spPr bwMode="auto">
            <a:xfrm>
              <a:off x="6811" y="934"/>
              <a:ext cx="266" cy="20"/>
            </a:xfrm>
            <a:custGeom>
              <a:avLst/>
              <a:gdLst>
                <a:gd name="T0" fmla="*/ 0 w 266"/>
                <a:gd name="T1" fmla="*/ 0 h 20"/>
                <a:gd name="T2" fmla="*/ 266 w 266"/>
                <a:gd name="T3" fmla="*/ 0 h 20"/>
              </a:gdLst>
              <a:ahLst/>
              <a:cxnLst>
                <a:cxn ang="0">
                  <a:pos x="T0" y="T1"/>
                </a:cxn>
                <a:cxn ang="0">
                  <a:pos x="T2" y="T3"/>
                </a:cxn>
              </a:cxnLst>
              <a:rect l="0" t="0" r="r" b="b"/>
              <a:pathLst>
                <a:path w="266" h="20">
                  <a:moveTo>
                    <a:pt x="0" y="0"/>
                  </a:moveTo>
                  <a:lnTo>
                    <a:pt x="266" y="0"/>
                  </a:lnTo>
                </a:path>
              </a:pathLst>
            </a:custGeom>
            <a:noFill/>
            <a:ln w="7366">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AU"/>
            </a:p>
          </p:txBody>
        </p:sp>
        <p:sp>
          <p:nvSpPr>
            <p:cNvPr id="808" name="Freeform 807"/>
            <p:cNvSpPr>
              <a:spLocks/>
            </p:cNvSpPr>
            <p:nvPr/>
          </p:nvSpPr>
          <p:spPr bwMode="auto">
            <a:xfrm>
              <a:off x="6811" y="1515"/>
              <a:ext cx="266" cy="20"/>
            </a:xfrm>
            <a:custGeom>
              <a:avLst/>
              <a:gdLst>
                <a:gd name="T0" fmla="*/ 0 w 266"/>
                <a:gd name="T1" fmla="*/ 0 h 20"/>
                <a:gd name="T2" fmla="*/ 266 w 266"/>
                <a:gd name="T3" fmla="*/ 0 h 20"/>
              </a:gdLst>
              <a:ahLst/>
              <a:cxnLst>
                <a:cxn ang="0">
                  <a:pos x="T0" y="T1"/>
                </a:cxn>
                <a:cxn ang="0">
                  <a:pos x="T2" y="T3"/>
                </a:cxn>
              </a:cxnLst>
              <a:rect l="0" t="0" r="r" b="b"/>
              <a:pathLst>
                <a:path w="266" h="20">
                  <a:moveTo>
                    <a:pt x="0" y="0"/>
                  </a:moveTo>
                  <a:lnTo>
                    <a:pt x="266" y="0"/>
                  </a:lnTo>
                </a:path>
              </a:pathLst>
            </a:custGeom>
            <a:noFill/>
            <a:ln w="7366">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AU"/>
            </a:p>
          </p:txBody>
        </p:sp>
        <p:sp>
          <p:nvSpPr>
            <p:cNvPr id="809" name="Freeform 808"/>
            <p:cNvSpPr>
              <a:spLocks/>
            </p:cNvSpPr>
            <p:nvPr/>
          </p:nvSpPr>
          <p:spPr bwMode="auto">
            <a:xfrm>
              <a:off x="6844" y="262"/>
              <a:ext cx="183" cy="183"/>
            </a:xfrm>
            <a:custGeom>
              <a:avLst/>
              <a:gdLst>
                <a:gd name="T0" fmla="*/ 175 w 183"/>
                <a:gd name="T1" fmla="*/ 0 h 183"/>
                <a:gd name="T2" fmla="*/ 0 w 183"/>
                <a:gd name="T3" fmla="*/ 175 h 183"/>
                <a:gd name="T4" fmla="*/ 7 w 183"/>
                <a:gd name="T5" fmla="*/ 182 h 183"/>
                <a:gd name="T6" fmla="*/ 182 w 183"/>
                <a:gd name="T7" fmla="*/ 7 h 183"/>
                <a:gd name="T8" fmla="*/ 175 w 183"/>
                <a:gd name="T9" fmla="*/ 0 h 183"/>
              </a:gdLst>
              <a:ahLst/>
              <a:cxnLst>
                <a:cxn ang="0">
                  <a:pos x="T0" y="T1"/>
                </a:cxn>
                <a:cxn ang="0">
                  <a:pos x="T2" y="T3"/>
                </a:cxn>
                <a:cxn ang="0">
                  <a:pos x="T4" y="T5"/>
                </a:cxn>
                <a:cxn ang="0">
                  <a:pos x="T6" y="T7"/>
                </a:cxn>
                <a:cxn ang="0">
                  <a:pos x="T8" y="T9"/>
                </a:cxn>
              </a:cxnLst>
              <a:rect l="0" t="0" r="r" b="b"/>
              <a:pathLst>
                <a:path w="183" h="183">
                  <a:moveTo>
                    <a:pt x="175" y="0"/>
                  </a:moveTo>
                  <a:lnTo>
                    <a:pt x="0" y="175"/>
                  </a:lnTo>
                  <a:lnTo>
                    <a:pt x="7" y="182"/>
                  </a:lnTo>
                  <a:lnTo>
                    <a:pt x="182" y="7"/>
                  </a:lnTo>
                  <a:lnTo>
                    <a:pt x="175"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810" name="Freeform 809"/>
            <p:cNvSpPr>
              <a:spLocks/>
            </p:cNvSpPr>
            <p:nvPr/>
          </p:nvSpPr>
          <p:spPr bwMode="auto">
            <a:xfrm>
              <a:off x="6844" y="855"/>
              <a:ext cx="183" cy="182"/>
            </a:xfrm>
            <a:custGeom>
              <a:avLst/>
              <a:gdLst>
                <a:gd name="T0" fmla="*/ 175 w 183"/>
                <a:gd name="T1" fmla="*/ 0 h 182"/>
                <a:gd name="T2" fmla="*/ 0 w 183"/>
                <a:gd name="T3" fmla="*/ 175 h 182"/>
                <a:gd name="T4" fmla="*/ 7 w 183"/>
                <a:gd name="T5" fmla="*/ 182 h 182"/>
                <a:gd name="T6" fmla="*/ 182 w 183"/>
                <a:gd name="T7" fmla="*/ 7 h 182"/>
                <a:gd name="T8" fmla="*/ 175 w 183"/>
                <a:gd name="T9" fmla="*/ 0 h 182"/>
              </a:gdLst>
              <a:ahLst/>
              <a:cxnLst>
                <a:cxn ang="0">
                  <a:pos x="T0" y="T1"/>
                </a:cxn>
                <a:cxn ang="0">
                  <a:pos x="T2" y="T3"/>
                </a:cxn>
                <a:cxn ang="0">
                  <a:pos x="T4" y="T5"/>
                </a:cxn>
                <a:cxn ang="0">
                  <a:pos x="T6" y="T7"/>
                </a:cxn>
                <a:cxn ang="0">
                  <a:pos x="T8" y="T9"/>
                </a:cxn>
              </a:cxnLst>
              <a:rect l="0" t="0" r="r" b="b"/>
              <a:pathLst>
                <a:path w="183" h="182">
                  <a:moveTo>
                    <a:pt x="175" y="0"/>
                  </a:moveTo>
                  <a:lnTo>
                    <a:pt x="0" y="175"/>
                  </a:lnTo>
                  <a:lnTo>
                    <a:pt x="7" y="182"/>
                  </a:lnTo>
                  <a:lnTo>
                    <a:pt x="182" y="7"/>
                  </a:lnTo>
                  <a:lnTo>
                    <a:pt x="175"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811" name="Freeform 810"/>
            <p:cNvSpPr>
              <a:spLocks/>
            </p:cNvSpPr>
            <p:nvPr/>
          </p:nvSpPr>
          <p:spPr bwMode="auto">
            <a:xfrm>
              <a:off x="6844" y="1426"/>
              <a:ext cx="183" cy="180"/>
            </a:xfrm>
            <a:custGeom>
              <a:avLst/>
              <a:gdLst>
                <a:gd name="T0" fmla="*/ 175 w 183"/>
                <a:gd name="T1" fmla="*/ 0 h 180"/>
                <a:gd name="T2" fmla="*/ 0 w 183"/>
                <a:gd name="T3" fmla="*/ 172 h 180"/>
                <a:gd name="T4" fmla="*/ 7 w 183"/>
                <a:gd name="T5" fmla="*/ 180 h 180"/>
                <a:gd name="T6" fmla="*/ 182 w 183"/>
                <a:gd name="T7" fmla="*/ 7 h 180"/>
                <a:gd name="T8" fmla="*/ 175 w 183"/>
                <a:gd name="T9" fmla="*/ 0 h 180"/>
              </a:gdLst>
              <a:ahLst/>
              <a:cxnLst>
                <a:cxn ang="0">
                  <a:pos x="T0" y="T1"/>
                </a:cxn>
                <a:cxn ang="0">
                  <a:pos x="T2" y="T3"/>
                </a:cxn>
                <a:cxn ang="0">
                  <a:pos x="T4" y="T5"/>
                </a:cxn>
                <a:cxn ang="0">
                  <a:pos x="T6" y="T7"/>
                </a:cxn>
                <a:cxn ang="0">
                  <a:pos x="T8" y="T9"/>
                </a:cxn>
              </a:cxnLst>
              <a:rect l="0" t="0" r="r" b="b"/>
              <a:pathLst>
                <a:path w="183" h="180">
                  <a:moveTo>
                    <a:pt x="175" y="0"/>
                  </a:moveTo>
                  <a:lnTo>
                    <a:pt x="0" y="172"/>
                  </a:lnTo>
                  <a:lnTo>
                    <a:pt x="7" y="180"/>
                  </a:lnTo>
                  <a:lnTo>
                    <a:pt x="182" y="7"/>
                  </a:lnTo>
                  <a:lnTo>
                    <a:pt x="175"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sp>
        <p:nvSpPr>
          <p:cNvPr id="2" name="Rectangle 839"/>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3" name="Rectangle 840"/>
          <p:cNvSpPr>
            <a:spLocks noChangeArrowheads="1"/>
          </p:cNvSpPr>
          <p:nvPr/>
        </p:nvSpPr>
        <p:spPr bwMode="auto">
          <a:xfrm>
            <a:off x="0" y="457200"/>
            <a:ext cx="0" cy="0"/>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endParaRPr lang="en-AU"/>
          </a:p>
        </p:txBody>
      </p:sp>
      <p:sp>
        <p:nvSpPr>
          <p:cNvPr id="26400" name="Rectangle 842"/>
          <p:cNvSpPr>
            <a:spLocks noChangeArrowheads="1"/>
          </p:cNvSpPr>
          <p:nvPr/>
        </p:nvSpPr>
        <p:spPr bwMode="auto">
          <a:xfrm>
            <a:off x="0" y="1009650"/>
            <a:ext cx="0" cy="0"/>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endParaRPr lang="en-AU"/>
          </a:p>
        </p:txBody>
      </p:sp>
      <p:sp>
        <p:nvSpPr>
          <p:cNvPr id="26402" name="Rectangle 26401"/>
          <p:cNvSpPr/>
          <p:nvPr/>
        </p:nvSpPr>
        <p:spPr>
          <a:xfrm>
            <a:off x="827584" y="2276872"/>
            <a:ext cx="7200800" cy="1200329"/>
          </a:xfrm>
          <a:prstGeom prst="rect">
            <a:avLst/>
          </a:prstGeom>
        </p:spPr>
        <p:txBody>
          <a:bodyPr wrap="square">
            <a:spAutoFit/>
          </a:bodyPr>
          <a:lstStyle/>
          <a:p>
            <a:r>
              <a:rPr lang="en-AU" dirty="0"/>
              <a:t>Once the concrete has been placed, keep it damp and let it cure for 7 to 10 </a:t>
            </a:r>
            <a:r>
              <a:rPr lang="en-AU" dirty="0" smtClean="0"/>
              <a:t>days. If </a:t>
            </a:r>
            <a:r>
              <a:rPr lang="en-AU" dirty="0"/>
              <a:t>the length of the slab is less than 12m there is no need for an expansion joint.  On long river crossings, make expansion joints for approximately every 10 to 15 metres</a:t>
            </a:r>
          </a:p>
        </p:txBody>
      </p:sp>
      <p:sp>
        <p:nvSpPr>
          <p:cNvPr id="26403" name="Rectangle 26402"/>
          <p:cNvSpPr/>
          <p:nvPr/>
        </p:nvSpPr>
        <p:spPr>
          <a:xfrm>
            <a:off x="395536" y="3477201"/>
            <a:ext cx="8352928" cy="3139321"/>
          </a:xfrm>
          <a:prstGeom prst="rect">
            <a:avLst/>
          </a:prstGeom>
        </p:spPr>
        <p:txBody>
          <a:bodyPr wrap="square">
            <a:spAutoFit/>
          </a:bodyPr>
          <a:lstStyle/>
          <a:p>
            <a:r>
              <a:rPr lang="en-AU" dirty="0"/>
              <a:t>Gravelling is carried out to provide a strong surface layer which is passable in</a:t>
            </a:r>
          </a:p>
          <a:p>
            <a:r>
              <a:rPr lang="en-AU" dirty="0"/>
              <a:t>both dry and wet weather, and which does not deform under the expected traffic loads.  Together with the road camber, a good gravel surface will prevent water from entering into the road body and thereby avoiding surface water from deteriorating the bearing strength of the road.</a:t>
            </a:r>
          </a:p>
          <a:p>
            <a:r>
              <a:rPr lang="en-AU" dirty="0"/>
              <a:t> </a:t>
            </a:r>
          </a:p>
          <a:p>
            <a:r>
              <a:rPr lang="en-AU" dirty="0"/>
              <a:t>In principle, the following methods can be used to gravel a road:</a:t>
            </a:r>
          </a:p>
          <a:p>
            <a:r>
              <a:rPr lang="en-AU" dirty="0"/>
              <a:t> </a:t>
            </a:r>
          </a:p>
          <a:p>
            <a:r>
              <a:rPr lang="en-AU" dirty="0"/>
              <a:t>•    use of a mix of labour and equipment, or</a:t>
            </a:r>
          </a:p>
          <a:p>
            <a:r>
              <a:rPr lang="en-AU" dirty="0"/>
              <a:t>•    use labour for all activities except hauling over distances longer than 150 metres.</a:t>
            </a:r>
          </a:p>
          <a:p>
            <a:r>
              <a:rPr lang="en-AU" dirty="0"/>
              <a:t> </a:t>
            </a:r>
          </a:p>
        </p:txBody>
      </p:sp>
    </p:spTree>
    <p:extLst>
      <p:ext uri="{BB962C8B-B14F-4D97-AF65-F5344CB8AC3E}">
        <p14:creationId xmlns:p14="http://schemas.microsoft.com/office/powerpoint/2010/main" val="45338417"/>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95536" y="382013"/>
            <a:ext cx="8208912" cy="1200329"/>
          </a:xfrm>
          <a:prstGeom prst="rect">
            <a:avLst/>
          </a:prstGeom>
        </p:spPr>
        <p:txBody>
          <a:bodyPr wrap="square">
            <a:spAutoFit/>
          </a:bodyPr>
          <a:lstStyle/>
          <a:p>
            <a:r>
              <a:rPr lang="en-AU" dirty="0" smtClean="0"/>
              <a:t>Transport of gravel can be organised in many ways, depending on the distance from the gravel quarry to the site and the type of equipment available to the project.  The following table provides a general picture of the types of transport appropriate for different haulage distances:</a:t>
            </a:r>
            <a:endParaRPr lang="en-AU" dirty="0"/>
          </a:p>
        </p:txBody>
      </p:sp>
      <p:sp>
        <p:nvSpPr>
          <p:cNvPr id="3" name="Rectangle 2"/>
          <p:cNvSpPr/>
          <p:nvPr/>
        </p:nvSpPr>
        <p:spPr>
          <a:xfrm>
            <a:off x="683568" y="2060847"/>
            <a:ext cx="4572000" cy="2031325"/>
          </a:xfrm>
          <a:prstGeom prst="rect">
            <a:avLst/>
          </a:prstGeom>
        </p:spPr>
        <p:txBody>
          <a:bodyPr>
            <a:spAutoFit/>
          </a:bodyPr>
          <a:lstStyle/>
          <a:p>
            <a:r>
              <a:rPr lang="en-AU" dirty="0"/>
              <a:t>Distance               Transport</a:t>
            </a:r>
          </a:p>
          <a:p>
            <a:r>
              <a:rPr lang="en-AU" dirty="0"/>
              <a:t> </a:t>
            </a:r>
          </a:p>
          <a:p>
            <a:r>
              <a:rPr lang="en-AU" dirty="0"/>
              <a:t>10 – 150 m                    Wheelbarrows</a:t>
            </a:r>
          </a:p>
          <a:p>
            <a:r>
              <a:rPr lang="en-AU" dirty="0"/>
              <a:t>150 – 2000 m                 Animal Carts</a:t>
            </a:r>
          </a:p>
          <a:p>
            <a:r>
              <a:rPr lang="en-AU" dirty="0"/>
              <a:t>500 – 8000 m                 Tractors &amp; Trailers </a:t>
            </a:r>
          </a:p>
          <a:p>
            <a:r>
              <a:rPr lang="en-AU" dirty="0"/>
              <a:t>1000 -                             Trucks</a:t>
            </a:r>
          </a:p>
          <a:p>
            <a:r>
              <a:rPr lang="en-AU" dirty="0"/>
              <a:t>                                </a:t>
            </a:r>
          </a:p>
        </p:txBody>
      </p:sp>
      <p:pic>
        <p:nvPicPr>
          <p:cNvPr id="4" name="Picture 3"/>
          <p:cNvPicPr/>
          <p:nvPr/>
        </p:nvPicPr>
        <p:blipFill>
          <a:blip r:embed="rId2">
            <a:extLst>
              <a:ext uri="{28A0092B-C50C-407E-A947-70E740481C1C}">
                <a14:useLocalDpi xmlns:a14="http://schemas.microsoft.com/office/drawing/2010/main" val="0"/>
              </a:ext>
            </a:extLst>
          </a:blip>
          <a:srcRect/>
          <a:stretch>
            <a:fillRect/>
          </a:stretch>
        </p:blipFill>
        <p:spPr bwMode="auto">
          <a:xfrm>
            <a:off x="755576" y="3933056"/>
            <a:ext cx="3295650" cy="2400300"/>
          </a:xfrm>
          <a:prstGeom prst="rect">
            <a:avLst/>
          </a:prstGeom>
          <a:noFill/>
          <a:ln>
            <a:noFill/>
          </a:ln>
        </p:spPr>
      </p:pic>
      <p:sp>
        <p:nvSpPr>
          <p:cNvPr id="5" name="Rectangle 4"/>
          <p:cNvSpPr/>
          <p:nvPr/>
        </p:nvSpPr>
        <p:spPr>
          <a:xfrm>
            <a:off x="5508104" y="1700808"/>
            <a:ext cx="3528392" cy="5355312"/>
          </a:xfrm>
          <a:prstGeom prst="rect">
            <a:avLst/>
          </a:prstGeom>
        </p:spPr>
        <p:txBody>
          <a:bodyPr wrap="square">
            <a:spAutoFit/>
          </a:bodyPr>
          <a:lstStyle/>
          <a:p>
            <a:r>
              <a:rPr lang="en-AU" dirty="0"/>
              <a:t>Gravelling away from the quarry implies that the trucks will pass over the newly completed road sections. This method has the advantage that the vehicles frequently pass over the</a:t>
            </a:r>
          </a:p>
          <a:p>
            <a:r>
              <a:rPr lang="en-AU" dirty="0"/>
              <a:t>newly levelled gravel and thereby provide some compaction to the gravel layer.  However, this method also have some disadvantages.  It requires that the delivered gravel needs to be levelled before a new truck can dump</a:t>
            </a:r>
          </a:p>
          <a:p>
            <a:r>
              <a:rPr lang="en-AU" dirty="0"/>
              <a:t>its gravel and may therefore delay the un-loading.  Finally, a large number of heavy traffic on the road may result is some damages to the newly constructed road.</a:t>
            </a:r>
          </a:p>
          <a:p>
            <a:r>
              <a:rPr lang="en-AU" dirty="0"/>
              <a:t> </a:t>
            </a:r>
          </a:p>
        </p:txBody>
      </p:sp>
    </p:spTree>
    <p:extLst>
      <p:ext uri="{BB962C8B-B14F-4D97-AF65-F5344CB8AC3E}">
        <p14:creationId xmlns:p14="http://schemas.microsoft.com/office/powerpoint/2010/main" val="197894867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39" name="Picture 14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72000" y="3148149"/>
            <a:ext cx="866775" cy="666750"/>
          </a:xfrm>
          <a:prstGeom prst="rect">
            <a:avLst/>
          </a:prstGeom>
          <a:noFill/>
          <a:extLst>
            <a:ext uri="{909E8E84-426E-40DD-AFC4-6F175D3DCCD1}">
              <a14:hiddenFill xmlns:a14="http://schemas.microsoft.com/office/drawing/2010/main">
                <a:solidFill>
                  <a:srgbClr val="FFFFFF"/>
                </a:solidFill>
              </a14:hiddenFill>
            </a:ext>
          </a:extLst>
        </p:spPr>
      </p:pic>
      <p:pic>
        <p:nvPicPr>
          <p:cNvPr id="4126" name="Picture 14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688960" y="1834334"/>
            <a:ext cx="5200650" cy="1038225"/>
          </a:xfrm>
          <a:prstGeom prst="rect">
            <a:avLst/>
          </a:prstGeom>
          <a:noFill/>
          <a:extLst>
            <a:ext uri="{909E8E84-426E-40DD-AFC4-6F175D3DCCD1}">
              <a14:hiddenFill xmlns:a14="http://schemas.microsoft.com/office/drawing/2010/main">
                <a:solidFill>
                  <a:srgbClr val="FFFFFF"/>
                </a:solidFill>
              </a14:hiddenFill>
            </a:ext>
          </a:extLst>
        </p:spPr>
      </p:pic>
      <p:pic>
        <p:nvPicPr>
          <p:cNvPr id="4099" name="Picture 14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986840" y="1517742"/>
            <a:ext cx="590550" cy="714375"/>
          </a:xfrm>
          <a:prstGeom prst="rect">
            <a:avLst/>
          </a:prstGeom>
          <a:noFill/>
          <a:extLst>
            <a:ext uri="{909E8E84-426E-40DD-AFC4-6F175D3DCCD1}">
              <a14:hiddenFill xmlns:a14="http://schemas.microsoft.com/office/drawing/2010/main">
                <a:solidFill>
                  <a:srgbClr val="FFFFFF"/>
                </a:solidFill>
              </a14:hiddenFill>
            </a:ext>
          </a:extLst>
        </p:spPr>
      </p:pic>
      <p:grpSp>
        <p:nvGrpSpPr>
          <p:cNvPr id="5" name="Group 4"/>
          <p:cNvGrpSpPr>
            <a:grpSpLocks/>
          </p:cNvGrpSpPr>
          <p:nvPr/>
        </p:nvGrpSpPr>
        <p:grpSpPr bwMode="auto">
          <a:xfrm>
            <a:off x="2635885" y="1438729"/>
            <a:ext cx="5742305" cy="1838325"/>
            <a:chOff x="0" y="0"/>
            <a:chExt cx="9043" cy="2895"/>
          </a:xfrm>
        </p:grpSpPr>
        <p:sp>
          <p:nvSpPr>
            <p:cNvPr id="6" name="Freeform 5"/>
            <p:cNvSpPr>
              <a:spLocks/>
            </p:cNvSpPr>
            <p:nvPr/>
          </p:nvSpPr>
          <p:spPr bwMode="auto">
            <a:xfrm>
              <a:off x="2505" y="2716"/>
              <a:ext cx="20" cy="115"/>
            </a:xfrm>
            <a:custGeom>
              <a:avLst/>
              <a:gdLst>
                <a:gd name="T0" fmla="*/ 0 w 20"/>
                <a:gd name="T1" fmla="*/ 0 h 115"/>
                <a:gd name="T2" fmla="*/ 0 w 20"/>
                <a:gd name="T3" fmla="*/ 115 h 115"/>
              </a:gdLst>
              <a:ahLst/>
              <a:cxnLst>
                <a:cxn ang="0">
                  <a:pos x="T0" y="T1"/>
                </a:cxn>
                <a:cxn ang="0">
                  <a:pos x="T2" y="T3"/>
                </a:cxn>
              </a:cxnLst>
              <a:rect l="0" t="0" r="r" b="b"/>
              <a:pathLst>
                <a:path w="20" h="115">
                  <a:moveTo>
                    <a:pt x="0" y="0"/>
                  </a:moveTo>
                  <a:lnTo>
                    <a:pt x="0" y="115"/>
                  </a:lnTo>
                </a:path>
              </a:pathLst>
            </a:custGeom>
            <a:noFill/>
            <a:ln w="25653">
              <a:solidFill>
                <a:srgbClr val="DFDFDE"/>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AU"/>
            </a:p>
          </p:txBody>
        </p:sp>
        <p:sp>
          <p:nvSpPr>
            <p:cNvPr id="7" name="Rectangle 6"/>
            <p:cNvSpPr>
              <a:spLocks/>
            </p:cNvSpPr>
            <p:nvPr/>
          </p:nvSpPr>
          <p:spPr bwMode="auto">
            <a:xfrm>
              <a:off x="2486" y="2716"/>
              <a:ext cx="38" cy="115"/>
            </a:xfrm>
            <a:prstGeom prst="rect">
              <a:avLst/>
            </a:prstGeom>
            <a:noFill/>
            <a:ln w="6096">
              <a:solidFill>
                <a:srgbClr val="1F1A17"/>
              </a:solidFill>
              <a:miter lim="800000"/>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AU"/>
            </a:p>
          </p:txBody>
        </p:sp>
        <p:sp>
          <p:nvSpPr>
            <p:cNvPr id="8" name="Freeform 7"/>
            <p:cNvSpPr>
              <a:spLocks/>
            </p:cNvSpPr>
            <p:nvPr/>
          </p:nvSpPr>
          <p:spPr bwMode="auto">
            <a:xfrm>
              <a:off x="1298" y="2203"/>
              <a:ext cx="20" cy="110"/>
            </a:xfrm>
            <a:custGeom>
              <a:avLst/>
              <a:gdLst>
                <a:gd name="T0" fmla="*/ 0 w 20"/>
                <a:gd name="T1" fmla="*/ 0 h 110"/>
                <a:gd name="T2" fmla="*/ 0 w 20"/>
                <a:gd name="T3" fmla="*/ 110 h 110"/>
              </a:gdLst>
              <a:ahLst/>
              <a:cxnLst>
                <a:cxn ang="0">
                  <a:pos x="T0" y="T1"/>
                </a:cxn>
                <a:cxn ang="0">
                  <a:pos x="T2" y="T3"/>
                </a:cxn>
              </a:cxnLst>
              <a:rect l="0" t="0" r="r" b="b"/>
              <a:pathLst>
                <a:path w="20" h="110">
                  <a:moveTo>
                    <a:pt x="0" y="0"/>
                  </a:moveTo>
                  <a:lnTo>
                    <a:pt x="0" y="110"/>
                  </a:lnTo>
                </a:path>
              </a:pathLst>
            </a:custGeom>
            <a:noFill/>
            <a:ln w="25653">
              <a:solidFill>
                <a:srgbClr val="DFDFDE"/>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AU"/>
            </a:p>
          </p:txBody>
        </p:sp>
        <p:sp>
          <p:nvSpPr>
            <p:cNvPr id="9" name="Rectangle 8"/>
            <p:cNvSpPr>
              <a:spLocks/>
            </p:cNvSpPr>
            <p:nvPr/>
          </p:nvSpPr>
          <p:spPr bwMode="auto">
            <a:xfrm>
              <a:off x="1279" y="2203"/>
              <a:ext cx="38" cy="110"/>
            </a:xfrm>
            <a:prstGeom prst="rect">
              <a:avLst/>
            </a:prstGeom>
            <a:noFill/>
            <a:ln w="6096">
              <a:solidFill>
                <a:srgbClr val="1F1A17"/>
              </a:solidFill>
              <a:miter lim="800000"/>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AU"/>
            </a:p>
          </p:txBody>
        </p:sp>
        <p:sp>
          <p:nvSpPr>
            <p:cNvPr id="10" name="Rectangle 9"/>
            <p:cNvSpPr>
              <a:spLocks noChangeArrowheads="1"/>
            </p:cNvSpPr>
            <p:nvPr/>
          </p:nvSpPr>
          <p:spPr bwMode="auto">
            <a:xfrm>
              <a:off x="4151" y="1842"/>
              <a:ext cx="1380" cy="10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0" tIns="0" rIns="0" bIns="0" anchor="t" anchorCtr="0" upright="1">
              <a:noAutofit/>
            </a:bodyPr>
            <a:lstStyle/>
            <a:p>
              <a:pPr algn="l">
                <a:lnSpc>
                  <a:spcPts val="5200"/>
                </a:lnSpc>
                <a:spcAft>
                  <a:spcPts val="0"/>
                </a:spcAft>
              </a:pPr>
              <a:endParaRPr lang="en-AU" sz="1200">
                <a:effectLst/>
                <a:latin typeface="Times New Roman"/>
                <a:ea typeface="Calibri"/>
                <a:cs typeface="Times New Roman"/>
              </a:endParaRPr>
            </a:p>
            <a:p>
              <a:pPr>
                <a:lnSpc>
                  <a:spcPct val="115000"/>
                </a:lnSpc>
                <a:spcAft>
                  <a:spcPts val="0"/>
                </a:spcAft>
              </a:pPr>
              <a:r>
                <a:rPr lang="en-AU" sz="1200">
                  <a:effectLst/>
                  <a:latin typeface="Times New Roman"/>
                  <a:ea typeface="Calibri"/>
                  <a:cs typeface="Times New Roman"/>
                </a:rPr>
                <a:t> </a:t>
              </a:r>
              <a:endParaRPr lang="en-AU" sz="1100">
                <a:effectLst/>
                <a:latin typeface="Calibri"/>
                <a:ea typeface="Calibri"/>
                <a:cs typeface="Times New Roman"/>
              </a:endParaRPr>
            </a:p>
          </p:txBody>
        </p:sp>
        <p:grpSp>
          <p:nvGrpSpPr>
            <p:cNvPr id="11" name="Group 10"/>
            <p:cNvGrpSpPr>
              <a:grpSpLocks/>
            </p:cNvGrpSpPr>
            <p:nvPr/>
          </p:nvGrpSpPr>
          <p:grpSpPr bwMode="auto">
            <a:xfrm>
              <a:off x="7" y="1468"/>
              <a:ext cx="6907" cy="682"/>
              <a:chOff x="7" y="1468"/>
              <a:chExt cx="6907" cy="682"/>
            </a:xfrm>
          </p:grpSpPr>
          <p:sp>
            <p:nvSpPr>
              <p:cNvPr id="44" name="Freeform 43"/>
              <p:cNvSpPr>
                <a:spLocks/>
              </p:cNvSpPr>
              <p:nvPr/>
            </p:nvSpPr>
            <p:spPr bwMode="auto">
              <a:xfrm>
                <a:off x="7" y="1468"/>
                <a:ext cx="6907" cy="682"/>
              </a:xfrm>
              <a:custGeom>
                <a:avLst/>
                <a:gdLst>
                  <a:gd name="T0" fmla="*/ 1255 w 6907"/>
                  <a:gd name="T1" fmla="*/ 153 h 682"/>
                  <a:gd name="T2" fmla="*/ 988 w 6907"/>
                  <a:gd name="T3" fmla="*/ 153 h 682"/>
                  <a:gd name="T4" fmla="*/ 2186 w 6907"/>
                  <a:gd name="T5" fmla="*/ 681 h 682"/>
                  <a:gd name="T6" fmla="*/ 3501 w 6907"/>
                  <a:gd name="T7" fmla="*/ 681 h 682"/>
                  <a:gd name="T8" fmla="*/ 3780 w 6907"/>
                  <a:gd name="T9" fmla="*/ 580 h 682"/>
                  <a:gd name="T10" fmla="*/ 2220 w 6907"/>
                  <a:gd name="T11" fmla="*/ 580 h 682"/>
                  <a:gd name="T12" fmla="*/ 1255 w 6907"/>
                  <a:gd name="T13" fmla="*/ 153 h 682"/>
                </a:gdLst>
                <a:ahLst/>
                <a:cxnLst>
                  <a:cxn ang="0">
                    <a:pos x="T0" y="T1"/>
                  </a:cxn>
                  <a:cxn ang="0">
                    <a:pos x="T2" y="T3"/>
                  </a:cxn>
                  <a:cxn ang="0">
                    <a:pos x="T4" y="T5"/>
                  </a:cxn>
                  <a:cxn ang="0">
                    <a:pos x="T6" y="T7"/>
                  </a:cxn>
                  <a:cxn ang="0">
                    <a:pos x="T8" y="T9"/>
                  </a:cxn>
                  <a:cxn ang="0">
                    <a:pos x="T10" y="T11"/>
                  </a:cxn>
                  <a:cxn ang="0">
                    <a:pos x="T12" y="T13"/>
                  </a:cxn>
                </a:cxnLst>
                <a:rect l="0" t="0" r="r" b="b"/>
                <a:pathLst>
                  <a:path w="6907" h="682">
                    <a:moveTo>
                      <a:pt x="1255" y="153"/>
                    </a:moveTo>
                    <a:lnTo>
                      <a:pt x="988" y="153"/>
                    </a:lnTo>
                    <a:lnTo>
                      <a:pt x="2186" y="681"/>
                    </a:lnTo>
                    <a:lnTo>
                      <a:pt x="3501" y="681"/>
                    </a:lnTo>
                    <a:lnTo>
                      <a:pt x="3780" y="580"/>
                    </a:lnTo>
                    <a:lnTo>
                      <a:pt x="2220" y="580"/>
                    </a:lnTo>
                    <a:lnTo>
                      <a:pt x="1255" y="153"/>
                    </a:lnTo>
                  </a:path>
                </a:pathLst>
              </a:custGeom>
              <a:solidFill>
                <a:srgbClr val="DFDFDE"/>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5" name="Freeform 44"/>
              <p:cNvSpPr>
                <a:spLocks/>
              </p:cNvSpPr>
              <p:nvPr/>
            </p:nvSpPr>
            <p:spPr bwMode="auto">
              <a:xfrm>
                <a:off x="7" y="1468"/>
                <a:ext cx="6907" cy="682"/>
              </a:xfrm>
              <a:custGeom>
                <a:avLst/>
                <a:gdLst>
                  <a:gd name="T0" fmla="*/ 5011 w 6907"/>
                  <a:gd name="T1" fmla="*/ 23 h 682"/>
                  <a:gd name="T2" fmla="*/ 5006 w 6907"/>
                  <a:gd name="T3" fmla="*/ 28 h 682"/>
                  <a:gd name="T4" fmla="*/ 3477 w 6907"/>
                  <a:gd name="T5" fmla="*/ 580 h 682"/>
                  <a:gd name="T6" fmla="*/ 3780 w 6907"/>
                  <a:gd name="T7" fmla="*/ 580 h 682"/>
                  <a:gd name="T8" fmla="*/ 4977 w 6907"/>
                  <a:gd name="T9" fmla="*/ 148 h 682"/>
                  <a:gd name="T10" fmla="*/ 5508 w 6907"/>
                  <a:gd name="T11" fmla="*/ 148 h 682"/>
                  <a:gd name="T12" fmla="*/ 5011 w 6907"/>
                  <a:gd name="T13" fmla="*/ 23 h 682"/>
                </a:gdLst>
                <a:ahLst/>
                <a:cxnLst>
                  <a:cxn ang="0">
                    <a:pos x="T0" y="T1"/>
                  </a:cxn>
                  <a:cxn ang="0">
                    <a:pos x="T2" y="T3"/>
                  </a:cxn>
                  <a:cxn ang="0">
                    <a:pos x="T4" y="T5"/>
                  </a:cxn>
                  <a:cxn ang="0">
                    <a:pos x="T6" y="T7"/>
                  </a:cxn>
                  <a:cxn ang="0">
                    <a:pos x="T8" y="T9"/>
                  </a:cxn>
                  <a:cxn ang="0">
                    <a:pos x="T10" y="T11"/>
                  </a:cxn>
                  <a:cxn ang="0">
                    <a:pos x="T12" y="T13"/>
                  </a:cxn>
                </a:cxnLst>
                <a:rect l="0" t="0" r="r" b="b"/>
                <a:pathLst>
                  <a:path w="6907" h="682">
                    <a:moveTo>
                      <a:pt x="5011" y="23"/>
                    </a:moveTo>
                    <a:lnTo>
                      <a:pt x="5006" y="28"/>
                    </a:lnTo>
                    <a:lnTo>
                      <a:pt x="3477" y="580"/>
                    </a:lnTo>
                    <a:lnTo>
                      <a:pt x="3780" y="580"/>
                    </a:lnTo>
                    <a:lnTo>
                      <a:pt x="4977" y="148"/>
                    </a:lnTo>
                    <a:lnTo>
                      <a:pt x="5508" y="148"/>
                    </a:lnTo>
                    <a:lnTo>
                      <a:pt x="5011" y="23"/>
                    </a:lnTo>
                  </a:path>
                </a:pathLst>
              </a:custGeom>
              <a:solidFill>
                <a:srgbClr val="DFDFDE"/>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6" name="Freeform 45"/>
              <p:cNvSpPr>
                <a:spLocks/>
              </p:cNvSpPr>
              <p:nvPr/>
            </p:nvSpPr>
            <p:spPr bwMode="auto">
              <a:xfrm>
                <a:off x="7" y="1468"/>
                <a:ext cx="6907" cy="682"/>
              </a:xfrm>
              <a:custGeom>
                <a:avLst/>
                <a:gdLst>
                  <a:gd name="T0" fmla="*/ 1017 w 6907"/>
                  <a:gd name="T1" fmla="*/ 43 h 682"/>
                  <a:gd name="T2" fmla="*/ 9 w 6907"/>
                  <a:gd name="T3" fmla="*/ 340 h 682"/>
                  <a:gd name="T4" fmla="*/ 0 w 6907"/>
                  <a:gd name="T5" fmla="*/ 441 h 682"/>
                  <a:gd name="T6" fmla="*/ 988 w 6907"/>
                  <a:gd name="T7" fmla="*/ 153 h 682"/>
                  <a:gd name="T8" fmla="*/ 1255 w 6907"/>
                  <a:gd name="T9" fmla="*/ 153 h 682"/>
                  <a:gd name="T10" fmla="*/ 1017 w 6907"/>
                  <a:gd name="T11" fmla="*/ 47 h 682"/>
                  <a:gd name="T12" fmla="*/ 1017 w 6907"/>
                  <a:gd name="T13" fmla="*/ 43 h 682"/>
                </a:gdLst>
                <a:ahLst/>
                <a:cxnLst>
                  <a:cxn ang="0">
                    <a:pos x="T0" y="T1"/>
                  </a:cxn>
                  <a:cxn ang="0">
                    <a:pos x="T2" y="T3"/>
                  </a:cxn>
                  <a:cxn ang="0">
                    <a:pos x="T4" y="T5"/>
                  </a:cxn>
                  <a:cxn ang="0">
                    <a:pos x="T6" y="T7"/>
                  </a:cxn>
                  <a:cxn ang="0">
                    <a:pos x="T8" y="T9"/>
                  </a:cxn>
                  <a:cxn ang="0">
                    <a:pos x="T10" y="T11"/>
                  </a:cxn>
                  <a:cxn ang="0">
                    <a:pos x="T12" y="T13"/>
                  </a:cxn>
                </a:cxnLst>
                <a:rect l="0" t="0" r="r" b="b"/>
                <a:pathLst>
                  <a:path w="6907" h="682">
                    <a:moveTo>
                      <a:pt x="1017" y="43"/>
                    </a:moveTo>
                    <a:lnTo>
                      <a:pt x="9" y="340"/>
                    </a:lnTo>
                    <a:lnTo>
                      <a:pt x="0" y="441"/>
                    </a:lnTo>
                    <a:lnTo>
                      <a:pt x="988" y="153"/>
                    </a:lnTo>
                    <a:lnTo>
                      <a:pt x="1255" y="153"/>
                    </a:lnTo>
                    <a:lnTo>
                      <a:pt x="1017" y="47"/>
                    </a:lnTo>
                    <a:lnTo>
                      <a:pt x="1017" y="43"/>
                    </a:lnTo>
                  </a:path>
                </a:pathLst>
              </a:custGeom>
              <a:solidFill>
                <a:srgbClr val="DFDFDE"/>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7" name="Freeform 46"/>
              <p:cNvSpPr>
                <a:spLocks/>
              </p:cNvSpPr>
              <p:nvPr/>
            </p:nvSpPr>
            <p:spPr bwMode="auto">
              <a:xfrm>
                <a:off x="7" y="1468"/>
                <a:ext cx="6907" cy="682"/>
              </a:xfrm>
              <a:custGeom>
                <a:avLst/>
                <a:gdLst>
                  <a:gd name="T0" fmla="*/ 5508 w 6907"/>
                  <a:gd name="T1" fmla="*/ 148 h 682"/>
                  <a:gd name="T2" fmla="*/ 4977 w 6907"/>
                  <a:gd name="T3" fmla="*/ 148 h 682"/>
                  <a:gd name="T4" fmla="*/ 6115 w 6907"/>
                  <a:gd name="T5" fmla="*/ 422 h 682"/>
                  <a:gd name="T6" fmla="*/ 6420 w 6907"/>
                  <a:gd name="T7" fmla="*/ 292 h 682"/>
                  <a:gd name="T8" fmla="*/ 6081 w 6907"/>
                  <a:gd name="T9" fmla="*/ 292 h 682"/>
                  <a:gd name="T10" fmla="*/ 5508 w 6907"/>
                  <a:gd name="T11" fmla="*/ 148 h 682"/>
                </a:gdLst>
                <a:ahLst/>
                <a:cxnLst>
                  <a:cxn ang="0">
                    <a:pos x="T0" y="T1"/>
                  </a:cxn>
                  <a:cxn ang="0">
                    <a:pos x="T2" y="T3"/>
                  </a:cxn>
                  <a:cxn ang="0">
                    <a:pos x="T4" y="T5"/>
                  </a:cxn>
                  <a:cxn ang="0">
                    <a:pos x="T6" y="T7"/>
                  </a:cxn>
                  <a:cxn ang="0">
                    <a:pos x="T8" y="T9"/>
                  </a:cxn>
                  <a:cxn ang="0">
                    <a:pos x="T10" y="T11"/>
                  </a:cxn>
                </a:cxnLst>
                <a:rect l="0" t="0" r="r" b="b"/>
                <a:pathLst>
                  <a:path w="6907" h="682">
                    <a:moveTo>
                      <a:pt x="5508" y="148"/>
                    </a:moveTo>
                    <a:lnTo>
                      <a:pt x="4977" y="148"/>
                    </a:lnTo>
                    <a:lnTo>
                      <a:pt x="6115" y="422"/>
                    </a:lnTo>
                    <a:lnTo>
                      <a:pt x="6420" y="292"/>
                    </a:lnTo>
                    <a:lnTo>
                      <a:pt x="6081" y="292"/>
                    </a:lnTo>
                    <a:lnTo>
                      <a:pt x="5508" y="148"/>
                    </a:lnTo>
                  </a:path>
                </a:pathLst>
              </a:custGeom>
              <a:solidFill>
                <a:srgbClr val="DFDFDE"/>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8" name="Freeform 47"/>
              <p:cNvSpPr>
                <a:spLocks/>
              </p:cNvSpPr>
              <p:nvPr/>
            </p:nvSpPr>
            <p:spPr bwMode="auto">
              <a:xfrm>
                <a:off x="7" y="1468"/>
                <a:ext cx="6907" cy="682"/>
              </a:xfrm>
              <a:custGeom>
                <a:avLst/>
                <a:gdLst>
                  <a:gd name="T0" fmla="*/ 6830 w 6907"/>
                  <a:gd name="T1" fmla="*/ 0 h 682"/>
                  <a:gd name="T2" fmla="*/ 6081 w 6907"/>
                  <a:gd name="T3" fmla="*/ 292 h 682"/>
                  <a:gd name="T4" fmla="*/ 6420 w 6907"/>
                  <a:gd name="T5" fmla="*/ 292 h 682"/>
                  <a:gd name="T6" fmla="*/ 6907 w 6907"/>
                  <a:gd name="T7" fmla="*/ 86 h 682"/>
                  <a:gd name="T8" fmla="*/ 6830 w 6907"/>
                  <a:gd name="T9" fmla="*/ 0 h 682"/>
                </a:gdLst>
                <a:ahLst/>
                <a:cxnLst>
                  <a:cxn ang="0">
                    <a:pos x="T0" y="T1"/>
                  </a:cxn>
                  <a:cxn ang="0">
                    <a:pos x="T2" y="T3"/>
                  </a:cxn>
                  <a:cxn ang="0">
                    <a:pos x="T4" y="T5"/>
                  </a:cxn>
                  <a:cxn ang="0">
                    <a:pos x="T6" y="T7"/>
                  </a:cxn>
                  <a:cxn ang="0">
                    <a:pos x="T8" y="T9"/>
                  </a:cxn>
                </a:cxnLst>
                <a:rect l="0" t="0" r="r" b="b"/>
                <a:pathLst>
                  <a:path w="6907" h="682">
                    <a:moveTo>
                      <a:pt x="6830" y="0"/>
                    </a:moveTo>
                    <a:lnTo>
                      <a:pt x="6081" y="292"/>
                    </a:lnTo>
                    <a:lnTo>
                      <a:pt x="6420" y="292"/>
                    </a:lnTo>
                    <a:lnTo>
                      <a:pt x="6907" y="86"/>
                    </a:lnTo>
                    <a:lnTo>
                      <a:pt x="6830" y="0"/>
                    </a:lnTo>
                  </a:path>
                </a:pathLst>
              </a:custGeom>
              <a:solidFill>
                <a:srgbClr val="DFDFDE"/>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sp>
          <p:nvSpPr>
            <p:cNvPr id="12" name="Freeform 11"/>
            <p:cNvSpPr>
              <a:spLocks/>
            </p:cNvSpPr>
            <p:nvPr/>
          </p:nvSpPr>
          <p:spPr bwMode="auto">
            <a:xfrm>
              <a:off x="7" y="1468"/>
              <a:ext cx="6907" cy="682"/>
            </a:xfrm>
            <a:custGeom>
              <a:avLst/>
              <a:gdLst>
                <a:gd name="T0" fmla="*/ 6907 w 6907"/>
                <a:gd name="T1" fmla="*/ 86 h 682"/>
                <a:gd name="T2" fmla="*/ 6115 w 6907"/>
                <a:gd name="T3" fmla="*/ 422 h 682"/>
                <a:gd name="T4" fmla="*/ 4977 w 6907"/>
                <a:gd name="T5" fmla="*/ 148 h 682"/>
                <a:gd name="T6" fmla="*/ 3501 w 6907"/>
                <a:gd name="T7" fmla="*/ 681 h 682"/>
                <a:gd name="T8" fmla="*/ 2186 w 6907"/>
                <a:gd name="T9" fmla="*/ 681 h 682"/>
                <a:gd name="T10" fmla="*/ 988 w 6907"/>
                <a:gd name="T11" fmla="*/ 153 h 682"/>
                <a:gd name="T12" fmla="*/ 0 w 6907"/>
                <a:gd name="T13" fmla="*/ 441 h 682"/>
                <a:gd name="T14" fmla="*/ 9 w 6907"/>
                <a:gd name="T15" fmla="*/ 340 h 682"/>
                <a:gd name="T16" fmla="*/ 1017 w 6907"/>
                <a:gd name="T17" fmla="*/ 43 h 682"/>
                <a:gd name="T18" fmla="*/ 1017 w 6907"/>
                <a:gd name="T19" fmla="*/ 47 h 682"/>
                <a:gd name="T20" fmla="*/ 2220 w 6907"/>
                <a:gd name="T21" fmla="*/ 580 h 682"/>
                <a:gd name="T22" fmla="*/ 3477 w 6907"/>
                <a:gd name="T23" fmla="*/ 580 h 682"/>
                <a:gd name="T24" fmla="*/ 5006 w 6907"/>
                <a:gd name="T25" fmla="*/ 28 h 682"/>
                <a:gd name="T26" fmla="*/ 5011 w 6907"/>
                <a:gd name="T27" fmla="*/ 23 h 682"/>
                <a:gd name="T28" fmla="*/ 6081 w 6907"/>
                <a:gd name="T29" fmla="*/ 292 h 682"/>
                <a:gd name="T30" fmla="*/ 6830 w 6907"/>
                <a:gd name="T31" fmla="*/ 0 h 682"/>
                <a:gd name="T32" fmla="*/ 6907 w 6907"/>
                <a:gd name="T33" fmla="*/ 86 h 6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907" h="682">
                  <a:moveTo>
                    <a:pt x="6907" y="86"/>
                  </a:moveTo>
                  <a:lnTo>
                    <a:pt x="6115" y="422"/>
                  </a:lnTo>
                  <a:lnTo>
                    <a:pt x="4977" y="148"/>
                  </a:lnTo>
                  <a:lnTo>
                    <a:pt x="3501" y="681"/>
                  </a:lnTo>
                  <a:lnTo>
                    <a:pt x="2186" y="681"/>
                  </a:lnTo>
                  <a:lnTo>
                    <a:pt x="988" y="153"/>
                  </a:lnTo>
                  <a:lnTo>
                    <a:pt x="0" y="441"/>
                  </a:lnTo>
                  <a:lnTo>
                    <a:pt x="9" y="340"/>
                  </a:lnTo>
                  <a:lnTo>
                    <a:pt x="1017" y="43"/>
                  </a:lnTo>
                  <a:lnTo>
                    <a:pt x="1017" y="47"/>
                  </a:lnTo>
                  <a:lnTo>
                    <a:pt x="2220" y="580"/>
                  </a:lnTo>
                  <a:lnTo>
                    <a:pt x="3477" y="580"/>
                  </a:lnTo>
                  <a:lnTo>
                    <a:pt x="5006" y="28"/>
                  </a:lnTo>
                  <a:lnTo>
                    <a:pt x="5011" y="23"/>
                  </a:lnTo>
                  <a:lnTo>
                    <a:pt x="6081" y="292"/>
                  </a:lnTo>
                  <a:lnTo>
                    <a:pt x="6830" y="0"/>
                  </a:lnTo>
                  <a:lnTo>
                    <a:pt x="6907" y="86"/>
                  </a:lnTo>
                  <a:close/>
                </a:path>
              </a:pathLst>
            </a:custGeom>
            <a:noFill/>
            <a:ln w="3048">
              <a:solidFill>
                <a:srgbClr val="1F1A17"/>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AU"/>
            </a:p>
          </p:txBody>
        </p:sp>
        <p:sp>
          <p:nvSpPr>
            <p:cNvPr id="13" name="Freeform 12"/>
            <p:cNvSpPr>
              <a:spLocks/>
            </p:cNvSpPr>
            <p:nvPr/>
          </p:nvSpPr>
          <p:spPr bwMode="auto">
            <a:xfrm>
              <a:off x="6107" y="4"/>
              <a:ext cx="1335" cy="1071"/>
            </a:xfrm>
            <a:custGeom>
              <a:avLst/>
              <a:gdLst>
                <a:gd name="T0" fmla="*/ 167 w 1335"/>
                <a:gd name="T1" fmla="*/ 0 h 1071"/>
                <a:gd name="T2" fmla="*/ 4 w 1335"/>
                <a:gd name="T3" fmla="*/ 0 h 1071"/>
                <a:gd name="T4" fmla="*/ 0 w 1335"/>
                <a:gd name="T5" fmla="*/ 4 h 1071"/>
                <a:gd name="T6" fmla="*/ 4 w 1335"/>
                <a:gd name="T7" fmla="*/ 9 h 1071"/>
                <a:gd name="T8" fmla="*/ 9 w 1335"/>
                <a:gd name="T9" fmla="*/ 19 h 1071"/>
                <a:gd name="T10" fmla="*/ 28 w 1335"/>
                <a:gd name="T11" fmla="*/ 43 h 1071"/>
                <a:gd name="T12" fmla="*/ 43 w 1335"/>
                <a:gd name="T13" fmla="*/ 67 h 1071"/>
                <a:gd name="T14" fmla="*/ 67 w 1335"/>
                <a:gd name="T15" fmla="*/ 100 h 1071"/>
                <a:gd name="T16" fmla="*/ 95 w 1335"/>
                <a:gd name="T17" fmla="*/ 129 h 1071"/>
                <a:gd name="T18" fmla="*/ 124 w 1335"/>
                <a:gd name="T19" fmla="*/ 163 h 1071"/>
                <a:gd name="T20" fmla="*/ 153 w 1335"/>
                <a:gd name="T21" fmla="*/ 187 h 1071"/>
                <a:gd name="T22" fmla="*/ 225 w 1335"/>
                <a:gd name="T23" fmla="*/ 230 h 1071"/>
                <a:gd name="T24" fmla="*/ 297 w 1335"/>
                <a:gd name="T25" fmla="*/ 268 h 1071"/>
                <a:gd name="T26" fmla="*/ 326 w 1335"/>
                <a:gd name="T27" fmla="*/ 278 h 1071"/>
                <a:gd name="T28" fmla="*/ 383 w 1335"/>
                <a:gd name="T29" fmla="*/ 307 h 1071"/>
                <a:gd name="T30" fmla="*/ 407 w 1335"/>
                <a:gd name="T31" fmla="*/ 326 h 1071"/>
                <a:gd name="T32" fmla="*/ 451 w 1335"/>
                <a:gd name="T33" fmla="*/ 388 h 1071"/>
                <a:gd name="T34" fmla="*/ 489 w 1335"/>
                <a:gd name="T35" fmla="*/ 455 h 1071"/>
                <a:gd name="T36" fmla="*/ 537 w 1335"/>
                <a:gd name="T37" fmla="*/ 499 h 1071"/>
                <a:gd name="T38" fmla="*/ 623 w 1335"/>
                <a:gd name="T39" fmla="*/ 566 h 1071"/>
                <a:gd name="T40" fmla="*/ 720 w 1335"/>
                <a:gd name="T41" fmla="*/ 633 h 1071"/>
                <a:gd name="T42" fmla="*/ 787 w 1335"/>
                <a:gd name="T43" fmla="*/ 686 h 1071"/>
                <a:gd name="T44" fmla="*/ 849 w 1335"/>
                <a:gd name="T45" fmla="*/ 729 h 1071"/>
                <a:gd name="T46" fmla="*/ 964 w 1335"/>
                <a:gd name="T47" fmla="*/ 815 h 1071"/>
                <a:gd name="T48" fmla="*/ 1022 w 1335"/>
                <a:gd name="T49" fmla="*/ 868 h 1071"/>
                <a:gd name="T50" fmla="*/ 1118 w 1335"/>
                <a:gd name="T51" fmla="*/ 964 h 1071"/>
                <a:gd name="T52" fmla="*/ 1151 w 1335"/>
                <a:gd name="T53" fmla="*/ 1017 h 1071"/>
                <a:gd name="T54" fmla="*/ 1190 w 1335"/>
                <a:gd name="T55" fmla="*/ 1070 h 1071"/>
                <a:gd name="T56" fmla="*/ 1334 w 1335"/>
                <a:gd name="T57" fmla="*/ 1022 h 1071"/>
                <a:gd name="T58" fmla="*/ 1295 w 1335"/>
                <a:gd name="T59" fmla="*/ 969 h 1071"/>
                <a:gd name="T60" fmla="*/ 1257 w 1335"/>
                <a:gd name="T61" fmla="*/ 921 h 1071"/>
                <a:gd name="T62" fmla="*/ 1214 w 1335"/>
                <a:gd name="T63" fmla="*/ 873 h 1071"/>
                <a:gd name="T64" fmla="*/ 1175 w 1335"/>
                <a:gd name="T65" fmla="*/ 825 h 1071"/>
                <a:gd name="T66" fmla="*/ 1070 w 1335"/>
                <a:gd name="T67" fmla="*/ 719 h 1071"/>
                <a:gd name="T68" fmla="*/ 1012 w 1335"/>
                <a:gd name="T69" fmla="*/ 676 h 1071"/>
                <a:gd name="T70" fmla="*/ 960 w 1335"/>
                <a:gd name="T71" fmla="*/ 638 h 1071"/>
                <a:gd name="T72" fmla="*/ 921 w 1335"/>
                <a:gd name="T73" fmla="*/ 604 h 1071"/>
                <a:gd name="T74" fmla="*/ 878 w 1335"/>
                <a:gd name="T75" fmla="*/ 575 h 1071"/>
                <a:gd name="T76" fmla="*/ 609 w 1335"/>
                <a:gd name="T77" fmla="*/ 383 h 1071"/>
                <a:gd name="T78" fmla="*/ 585 w 1335"/>
                <a:gd name="T79" fmla="*/ 345 h 1071"/>
                <a:gd name="T80" fmla="*/ 566 w 1335"/>
                <a:gd name="T81" fmla="*/ 307 h 1071"/>
                <a:gd name="T82" fmla="*/ 542 w 1335"/>
                <a:gd name="T83" fmla="*/ 268 h 1071"/>
                <a:gd name="T84" fmla="*/ 518 w 1335"/>
                <a:gd name="T85" fmla="*/ 235 h 1071"/>
                <a:gd name="T86" fmla="*/ 480 w 1335"/>
                <a:gd name="T87" fmla="*/ 201 h 1071"/>
                <a:gd name="T88" fmla="*/ 441 w 1335"/>
                <a:gd name="T89" fmla="*/ 182 h 1071"/>
                <a:gd name="T90" fmla="*/ 398 w 1335"/>
                <a:gd name="T91" fmla="*/ 158 h 1071"/>
                <a:gd name="T92" fmla="*/ 355 w 1335"/>
                <a:gd name="T93" fmla="*/ 139 h 1071"/>
                <a:gd name="T94" fmla="*/ 230 w 1335"/>
                <a:gd name="T95" fmla="*/ 71 h 1071"/>
                <a:gd name="T96" fmla="*/ 196 w 1335"/>
                <a:gd name="T97" fmla="*/ 38 h 1071"/>
                <a:gd name="T98" fmla="*/ 167 w 1335"/>
                <a:gd name="T99" fmla="*/ 0 h 10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335" h="1071">
                  <a:moveTo>
                    <a:pt x="167" y="0"/>
                  </a:moveTo>
                  <a:lnTo>
                    <a:pt x="4" y="0"/>
                  </a:lnTo>
                  <a:lnTo>
                    <a:pt x="0" y="4"/>
                  </a:lnTo>
                  <a:lnTo>
                    <a:pt x="4" y="9"/>
                  </a:lnTo>
                  <a:lnTo>
                    <a:pt x="9" y="19"/>
                  </a:lnTo>
                  <a:lnTo>
                    <a:pt x="28" y="43"/>
                  </a:lnTo>
                  <a:lnTo>
                    <a:pt x="43" y="67"/>
                  </a:lnTo>
                  <a:lnTo>
                    <a:pt x="67" y="100"/>
                  </a:lnTo>
                  <a:lnTo>
                    <a:pt x="95" y="129"/>
                  </a:lnTo>
                  <a:lnTo>
                    <a:pt x="124" y="163"/>
                  </a:lnTo>
                  <a:lnTo>
                    <a:pt x="153" y="187"/>
                  </a:lnTo>
                  <a:lnTo>
                    <a:pt x="225" y="230"/>
                  </a:lnTo>
                  <a:lnTo>
                    <a:pt x="297" y="268"/>
                  </a:lnTo>
                  <a:lnTo>
                    <a:pt x="326" y="278"/>
                  </a:lnTo>
                  <a:lnTo>
                    <a:pt x="383" y="307"/>
                  </a:lnTo>
                  <a:lnTo>
                    <a:pt x="407" y="326"/>
                  </a:lnTo>
                  <a:lnTo>
                    <a:pt x="451" y="388"/>
                  </a:lnTo>
                  <a:lnTo>
                    <a:pt x="489" y="455"/>
                  </a:lnTo>
                  <a:lnTo>
                    <a:pt x="537" y="499"/>
                  </a:lnTo>
                  <a:lnTo>
                    <a:pt x="623" y="566"/>
                  </a:lnTo>
                  <a:lnTo>
                    <a:pt x="720" y="633"/>
                  </a:lnTo>
                  <a:lnTo>
                    <a:pt x="787" y="686"/>
                  </a:lnTo>
                  <a:lnTo>
                    <a:pt x="849" y="729"/>
                  </a:lnTo>
                  <a:lnTo>
                    <a:pt x="964" y="815"/>
                  </a:lnTo>
                  <a:lnTo>
                    <a:pt x="1022" y="868"/>
                  </a:lnTo>
                  <a:lnTo>
                    <a:pt x="1118" y="964"/>
                  </a:lnTo>
                  <a:lnTo>
                    <a:pt x="1151" y="1017"/>
                  </a:lnTo>
                  <a:lnTo>
                    <a:pt x="1190" y="1070"/>
                  </a:lnTo>
                  <a:lnTo>
                    <a:pt x="1334" y="1022"/>
                  </a:lnTo>
                  <a:lnTo>
                    <a:pt x="1295" y="969"/>
                  </a:lnTo>
                  <a:lnTo>
                    <a:pt x="1257" y="921"/>
                  </a:lnTo>
                  <a:lnTo>
                    <a:pt x="1214" y="873"/>
                  </a:lnTo>
                  <a:lnTo>
                    <a:pt x="1175" y="825"/>
                  </a:lnTo>
                  <a:lnTo>
                    <a:pt x="1070" y="719"/>
                  </a:lnTo>
                  <a:lnTo>
                    <a:pt x="1012" y="676"/>
                  </a:lnTo>
                  <a:lnTo>
                    <a:pt x="960" y="638"/>
                  </a:lnTo>
                  <a:lnTo>
                    <a:pt x="921" y="604"/>
                  </a:lnTo>
                  <a:lnTo>
                    <a:pt x="878" y="575"/>
                  </a:lnTo>
                  <a:lnTo>
                    <a:pt x="609" y="383"/>
                  </a:lnTo>
                  <a:lnTo>
                    <a:pt x="585" y="345"/>
                  </a:lnTo>
                  <a:lnTo>
                    <a:pt x="566" y="307"/>
                  </a:lnTo>
                  <a:lnTo>
                    <a:pt x="542" y="268"/>
                  </a:lnTo>
                  <a:lnTo>
                    <a:pt x="518" y="235"/>
                  </a:lnTo>
                  <a:lnTo>
                    <a:pt x="480" y="201"/>
                  </a:lnTo>
                  <a:lnTo>
                    <a:pt x="441" y="182"/>
                  </a:lnTo>
                  <a:lnTo>
                    <a:pt x="398" y="158"/>
                  </a:lnTo>
                  <a:lnTo>
                    <a:pt x="355" y="139"/>
                  </a:lnTo>
                  <a:lnTo>
                    <a:pt x="230" y="71"/>
                  </a:lnTo>
                  <a:lnTo>
                    <a:pt x="196" y="38"/>
                  </a:lnTo>
                  <a:lnTo>
                    <a:pt x="167" y="0"/>
                  </a:lnTo>
                </a:path>
              </a:pathLst>
            </a:custGeom>
            <a:solidFill>
              <a:srgbClr val="DFDFDE"/>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4" name="Freeform 13"/>
            <p:cNvSpPr>
              <a:spLocks/>
            </p:cNvSpPr>
            <p:nvPr/>
          </p:nvSpPr>
          <p:spPr bwMode="auto">
            <a:xfrm>
              <a:off x="6107" y="4"/>
              <a:ext cx="1335" cy="1071"/>
            </a:xfrm>
            <a:custGeom>
              <a:avLst/>
              <a:gdLst>
                <a:gd name="T0" fmla="*/ 1334 w 1335"/>
                <a:gd name="T1" fmla="*/ 1022 h 1071"/>
                <a:gd name="T2" fmla="*/ 1295 w 1335"/>
                <a:gd name="T3" fmla="*/ 969 h 1071"/>
                <a:gd name="T4" fmla="*/ 1257 w 1335"/>
                <a:gd name="T5" fmla="*/ 921 h 1071"/>
                <a:gd name="T6" fmla="*/ 1214 w 1335"/>
                <a:gd name="T7" fmla="*/ 873 h 1071"/>
                <a:gd name="T8" fmla="*/ 1175 w 1335"/>
                <a:gd name="T9" fmla="*/ 825 h 1071"/>
                <a:gd name="T10" fmla="*/ 1070 w 1335"/>
                <a:gd name="T11" fmla="*/ 719 h 1071"/>
                <a:gd name="T12" fmla="*/ 1012 w 1335"/>
                <a:gd name="T13" fmla="*/ 676 h 1071"/>
                <a:gd name="T14" fmla="*/ 960 w 1335"/>
                <a:gd name="T15" fmla="*/ 638 h 1071"/>
                <a:gd name="T16" fmla="*/ 921 w 1335"/>
                <a:gd name="T17" fmla="*/ 604 h 1071"/>
                <a:gd name="T18" fmla="*/ 878 w 1335"/>
                <a:gd name="T19" fmla="*/ 575 h 1071"/>
                <a:gd name="T20" fmla="*/ 609 w 1335"/>
                <a:gd name="T21" fmla="*/ 383 h 1071"/>
                <a:gd name="T22" fmla="*/ 585 w 1335"/>
                <a:gd name="T23" fmla="*/ 345 h 1071"/>
                <a:gd name="T24" fmla="*/ 566 w 1335"/>
                <a:gd name="T25" fmla="*/ 307 h 1071"/>
                <a:gd name="T26" fmla="*/ 542 w 1335"/>
                <a:gd name="T27" fmla="*/ 268 h 1071"/>
                <a:gd name="T28" fmla="*/ 518 w 1335"/>
                <a:gd name="T29" fmla="*/ 235 h 1071"/>
                <a:gd name="T30" fmla="*/ 480 w 1335"/>
                <a:gd name="T31" fmla="*/ 201 h 1071"/>
                <a:gd name="T32" fmla="*/ 441 w 1335"/>
                <a:gd name="T33" fmla="*/ 182 h 1071"/>
                <a:gd name="T34" fmla="*/ 398 w 1335"/>
                <a:gd name="T35" fmla="*/ 158 h 1071"/>
                <a:gd name="T36" fmla="*/ 355 w 1335"/>
                <a:gd name="T37" fmla="*/ 139 h 1071"/>
                <a:gd name="T38" fmla="*/ 230 w 1335"/>
                <a:gd name="T39" fmla="*/ 71 h 1071"/>
                <a:gd name="T40" fmla="*/ 196 w 1335"/>
                <a:gd name="T41" fmla="*/ 38 h 1071"/>
                <a:gd name="T42" fmla="*/ 167 w 1335"/>
                <a:gd name="T43" fmla="*/ 0 h 1071"/>
                <a:gd name="T44" fmla="*/ 4 w 1335"/>
                <a:gd name="T45" fmla="*/ 0 h 1071"/>
                <a:gd name="T46" fmla="*/ 0 w 1335"/>
                <a:gd name="T47" fmla="*/ 4 h 1071"/>
                <a:gd name="T48" fmla="*/ 4 w 1335"/>
                <a:gd name="T49" fmla="*/ 9 h 1071"/>
                <a:gd name="T50" fmla="*/ 9 w 1335"/>
                <a:gd name="T51" fmla="*/ 19 h 1071"/>
                <a:gd name="T52" fmla="*/ 28 w 1335"/>
                <a:gd name="T53" fmla="*/ 43 h 1071"/>
                <a:gd name="T54" fmla="*/ 43 w 1335"/>
                <a:gd name="T55" fmla="*/ 67 h 1071"/>
                <a:gd name="T56" fmla="*/ 67 w 1335"/>
                <a:gd name="T57" fmla="*/ 100 h 1071"/>
                <a:gd name="T58" fmla="*/ 95 w 1335"/>
                <a:gd name="T59" fmla="*/ 129 h 1071"/>
                <a:gd name="T60" fmla="*/ 124 w 1335"/>
                <a:gd name="T61" fmla="*/ 163 h 1071"/>
                <a:gd name="T62" fmla="*/ 153 w 1335"/>
                <a:gd name="T63" fmla="*/ 187 h 1071"/>
                <a:gd name="T64" fmla="*/ 225 w 1335"/>
                <a:gd name="T65" fmla="*/ 230 h 1071"/>
                <a:gd name="T66" fmla="*/ 297 w 1335"/>
                <a:gd name="T67" fmla="*/ 268 h 1071"/>
                <a:gd name="T68" fmla="*/ 326 w 1335"/>
                <a:gd name="T69" fmla="*/ 278 h 1071"/>
                <a:gd name="T70" fmla="*/ 383 w 1335"/>
                <a:gd name="T71" fmla="*/ 307 h 1071"/>
                <a:gd name="T72" fmla="*/ 407 w 1335"/>
                <a:gd name="T73" fmla="*/ 326 h 1071"/>
                <a:gd name="T74" fmla="*/ 451 w 1335"/>
                <a:gd name="T75" fmla="*/ 388 h 1071"/>
                <a:gd name="T76" fmla="*/ 489 w 1335"/>
                <a:gd name="T77" fmla="*/ 455 h 1071"/>
                <a:gd name="T78" fmla="*/ 537 w 1335"/>
                <a:gd name="T79" fmla="*/ 499 h 1071"/>
                <a:gd name="T80" fmla="*/ 623 w 1335"/>
                <a:gd name="T81" fmla="*/ 566 h 1071"/>
                <a:gd name="T82" fmla="*/ 720 w 1335"/>
                <a:gd name="T83" fmla="*/ 633 h 1071"/>
                <a:gd name="T84" fmla="*/ 787 w 1335"/>
                <a:gd name="T85" fmla="*/ 686 h 1071"/>
                <a:gd name="T86" fmla="*/ 849 w 1335"/>
                <a:gd name="T87" fmla="*/ 729 h 1071"/>
                <a:gd name="T88" fmla="*/ 964 w 1335"/>
                <a:gd name="T89" fmla="*/ 815 h 1071"/>
                <a:gd name="T90" fmla="*/ 1022 w 1335"/>
                <a:gd name="T91" fmla="*/ 868 h 1071"/>
                <a:gd name="T92" fmla="*/ 1118 w 1335"/>
                <a:gd name="T93" fmla="*/ 964 h 1071"/>
                <a:gd name="T94" fmla="*/ 1151 w 1335"/>
                <a:gd name="T95" fmla="*/ 1017 h 1071"/>
                <a:gd name="T96" fmla="*/ 1190 w 1335"/>
                <a:gd name="T97" fmla="*/ 1070 h 1071"/>
                <a:gd name="T98" fmla="*/ 1334 w 1335"/>
                <a:gd name="T99" fmla="*/ 1022 h 10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335" h="1071">
                  <a:moveTo>
                    <a:pt x="1334" y="1022"/>
                  </a:moveTo>
                  <a:lnTo>
                    <a:pt x="1295" y="969"/>
                  </a:lnTo>
                  <a:lnTo>
                    <a:pt x="1257" y="921"/>
                  </a:lnTo>
                  <a:lnTo>
                    <a:pt x="1214" y="873"/>
                  </a:lnTo>
                  <a:lnTo>
                    <a:pt x="1175" y="825"/>
                  </a:lnTo>
                  <a:lnTo>
                    <a:pt x="1070" y="719"/>
                  </a:lnTo>
                  <a:lnTo>
                    <a:pt x="1012" y="676"/>
                  </a:lnTo>
                  <a:lnTo>
                    <a:pt x="960" y="638"/>
                  </a:lnTo>
                  <a:lnTo>
                    <a:pt x="921" y="604"/>
                  </a:lnTo>
                  <a:lnTo>
                    <a:pt x="878" y="575"/>
                  </a:lnTo>
                  <a:lnTo>
                    <a:pt x="609" y="383"/>
                  </a:lnTo>
                  <a:lnTo>
                    <a:pt x="585" y="345"/>
                  </a:lnTo>
                  <a:lnTo>
                    <a:pt x="566" y="307"/>
                  </a:lnTo>
                  <a:lnTo>
                    <a:pt x="542" y="268"/>
                  </a:lnTo>
                  <a:lnTo>
                    <a:pt x="518" y="235"/>
                  </a:lnTo>
                  <a:lnTo>
                    <a:pt x="480" y="201"/>
                  </a:lnTo>
                  <a:lnTo>
                    <a:pt x="441" y="182"/>
                  </a:lnTo>
                  <a:lnTo>
                    <a:pt x="398" y="158"/>
                  </a:lnTo>
                  <a:lnTo>
                    <a:pt x="355" y="139"/>
                  </a:lnTo>
                  <a:lnTo>
                    <a:pt x="230" y="71"/>
                  </a:lnTo>
                  <a:lnTo>
                    <a:pt x="196" y="38"/>
                  </a:lnTo>
                  <a:lnTo>
                    <a:pt x="167" y="0"/>
                  </a:lnTo>
                  <a:lnTo>
                    <a:pt x="4" y="0"/>
                  </a:lnTo>
                  <a:lnTo>
                    <a:pt x="0" y="4"/>
                  </a:lnTo>
                  <a:lnTo>
                    <a:pt x="4" y="9"/>
                  </a:lnTo>
                  <a:lnTo>
                    <a:pt x="9" y="19"/>
                  </a:lnTo>
                  <a:lnTo>
                    <a:pt x="28" y="43"/>
                  </a:lnTo>
                  <a:lnTo>
                    <a:pt x="43" y="67"/>
                  </a:lnTo>
                  <a:lnTo>
                    <a:pt x="67" y="100"/>
                  </a:lnTo>
                  <a:lnTo>
                    <a:pt x="95" y="129"/>
                  </a:lnTo>
                  <a:lnTo>
                    <a:pt x="124" y="163"/>
                  </a:lnTo>
                  <a:lnTo>
                    <a:pt x="153" y="187"/>
                  </a:lnTo>
                  <a:lnTo>
                    <a:pt x="225" y="230"/>
                  </a:lnTo>
                  <a:lnTo>
                    <a:pt x="297" y="268"/>
                  </a:lnTo>
                  <a:lnTo>
                    <a:pt x="326" y="278"/>
                  </a:lnTo>
                  <a:lnTo>
                    <a:pt x="383" y="307"/>
                  </a:lnTo>
                  <a:lnTo>
                    <a:pt x="407" y="326"/>
                  </a:lnTo>
                  <a:lnTo>
                    <a:pt x="451" y="388"/>
                  </a:lnTo>
                  <a:lnTo>
                    <a:pt x="489" y="455"/>
                  </a:lnTo>
                  <a:lnTo>
                    <a:pt x="537" y="499"/>
                  </a:lnTo>
                  <a:lnTo>
                    <a:pt x="623" y="566"/>
                  </a:lnTo>
                  <a:lnTo>
                    <a:pt x="720" y="633"/>
                  </a:lnTo>
                  <a:lnTo>
                    <a:pt x="787" y="686"/>
                  </a:lnTo>
                  <a:lnTo>
                    <a:pt x="849" y="729"/>
                  </a:lnTo>
                  <a:lnTo>
                    <a:pt x="964" y="815"/>
                  </a:lnTo>
                  <a:lnTo>
                    <a:pt x="1022" y="868"/>
                  </a:lnTo>
                  <a:lnTo>
                    <a:pt x="1118" y="964"/>
                  </a:lnTo>
                  <a:lnTo>
                    <a:pt x="1151" y="1017"/>
                  </a:lnTo>
                  <a:lnTo>
                    <a:pt x="1190" y="1070"/>
                  </a:lnTo>
                  <a:lnTo>
                    <a:pt x="1334" y="1022"/>
                  </a:lnTo>
                  <a:close/>
                </a:path>
              </a:pathLst>
            </a:custGeom>
            <a:noFill/>
            <a:ln w="6095">
              <a:solidFill>
                <a:srgbClr val="1F1A17"/>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AU"/>
            </a:p>
          </p:txBody>
        </p:sp>
        <p:sp>
          <p:nvSpPr>
            <p:cNvPr id="15" name="Freeform 14"/>
            <p:cNvSpPr>
              <a:spLocks/>
            </p:cNvSpPr>
            <p:nvPr/>
          </p:nvSpPr>
          <p:spPr bwMode="auto">
            <a:xfrm>
              <a:off x="7490" y="1296"/>
              <a:ext cx="1548" cy="1372"/>
            </a:xfrm>
            <a:custGeom>
              <a:avLst/>
              <a:gdLst>
                <a:gd name="T0" fmla="*/ 136 w 1548"/>
                <a:gd name="T1" fmla="*/ 0 h 1372"/>
                <a:gd name="T2" fmla="*/ 0 w 1548"/>
                <a:gd name="T3" fmla="*/ 47 h 1372"/>
                <a:gd name="T4" fmla="*/ 88 w 1548"/>
                <a:gd name="T5" fmla="*/ 172 h 1372"/>
                <a:gd name="T6" fmla="*/ 189 w 1548"/>
                <a:gd name="T7" fmla="*/ 292 h 1372"/>
                <a:gd name="T8" fmla="*/ 285 w 1548"/>
                <a:gd name="T9" fmla="*/ 412 h 1372"/>
                <a:gd name="T10" fmla="*/ 381 w 1548"/>
                <a:gd name="T11" fmla="*/ 537 h 1372"/>
                <a:gd name="T12" fmla="*/ 415 w 1548"/>
                <a:gd name="T13" fmla="*/ 604 h 1372"/>
                <a:gd name="T14" fmla="*/ 448 w 1548"/>
                <a:gd name="T15" fmla="*/ 681 h 1372"/>
                <a:gd name="T16" fmla="*/ 482 w 1548"/>
                <a:gd name="T17" fmla="*/ 753 h 1372"/>
                <a:gd name="T18" fmla="*/ 511 w 1548"/>
                <a:gd name="T19" fmla="*/ 825 h 1372"/>
                <a:gd name="T20" fmla="*/ 540 w 1548"/>
                <a:gd name="T21" fmla="*/ 883 h 1372"/>
                <a:gd name="T22" fmla="*/ 573 w 1548"/>
                <a:gd name="T23" fmla="*/ 945 h 1372"/>
                <a:gd name="T24" fmla="*/ 626 w 1548"/>
                <a:gd name="T25" fmla="*/ 1022 h 1372"/>
                <a:gd name="T26" fmla="*/ 688 w 1548"/>
                <a:gd name="T27" fmla="*/ 1108 h 1372"/>
                <a:gd name="T28" fmla="*/ 756 w 1548"/>
                <a:gd name="T29" fmla="*/ 1161 h 1372"/>
                <a:gd name="T30" fmla="*/ 818 w 1548"/>
                <a:gd name="T31" fmla="*/ 1204 h 1372"/>
                <a:gd name="T32" fmla="*/ 880 w 1548"/>
                <a:gd name="T33" fmla="*/ 1238 h 1372"/>
                <a:gd name="T34" fmla="*/ 943 w 1548"/>
                <a:gd name="T35" fmla="*/ 1267 h 1372"/>
                <a:gd name="T36" fmla="*/ 1010 w 1548"/>
                <a:gd name="T37" fmla="*/ 1291 h 1372"/>
                <a:gd name="T38" fmla="*/ 1072 w 1548"/>
                <a:gd name="T39" fmla="*/ 1310 h 1372"/>
                <a:gd name="T40" fmla="*/ 1140 w 1548"/>
                <a:gd name="T41" fmla="*/ 1329 h 1372"/>
                <a:gd name="T42" fmla="*/ 1202 w 1548"/>
                <a:gd name="T43" fmla="*/ 1339 h 1372"/>
                <a:gd name="T44" fmla="*/ 1308 w 1548"/>
                <a:gd name="T45" fmla="*/ 1353 h 1372"/>
                <a:gd name="T46" fmla="*/ 1384 w 1548"/>
                <a:gd name="T47" fmla="*/ 1363 h 1372"/>
                <a:gd name="T48" fmla="*/ 1456 w 1548"/>
                <a:gd name="T49" fmla="*/ 1367 h 1372"/>
                <a:gd name="T50" fmla="*/ 1547 w 1548"/>
                <a:gd name="T51" fmla="*/ 1372 h 1372"/>
                <a:gd name="T52" fmla="*/ 1547 w 1548"/>
                <a:gd name="T53" fmla="*/ 1257 h 1372"/>
                <a:gd name="T54" fmla="*/ 1442 w 1548"/>
                <a:gd name="T55" fmla="*/ 1257 h 1372"/>
                <a:gd name="T56" fmla="*/ 1317 w 1548"/>
                <a:gd name="T57" fmla="*/ 1243 h 1372"/>
                <a:gd name="T58" fmla="*/ 1250 w 1548"/>
                <a:gd name="T59" fmla="*/ 1233 h 1372"/>
                <a:gd name="T60" fmla="*/ 1188 w 1548"/>
                <a:gd name="T61" fmla="*/ 1223 h 1372"/>
                <a:gd name="T62" fmla="*/ 1053 w 1548"/>
                <a:gd name="T63" fmla="*/ 1185 h 1372"/>
                <a:gd name="T64" fmla="*/ 986 w 1548"/>
                <a:gd name="T65" fmla="*/ 1156 h 1372"/>
                <a:gd name="T66" fmla="*/ 928 w 1548"/>
                <a:gd name="T67" fmla="*/ 1127 h 1372"/>
                <a:gd name="T68" fmla="*/ 866 w 1548"/>
                <a:gd name="T69" fmla="*/ 1094 h 1372"/>
                <a:gd name="T70" fmla="*/ 813 w 1548"/>
                <a:gd name="T71" fmla="*/ 1051 h 1372"/>
                <a:gd name="T72" fmla="*/ 765 w 1548"/>
                <a:gd name="T73" fmla="*/ 1003 h 1372"/>
                <a:gd name="T74" fmla="*/ 727 w 1548"/>
                <a:gd name="T75" fmla="*/ 950 h 1372"/>
                <a:gd name="T76" fmla="*/ 708 w 1548"/>
                <a:gd name="T77" fmla="*/ 916 h 1372"/>
                <a:gd name="T78" fmla="*/ 693 w 1548"/>
                <a:gd name="T79" fmla="*/ 887 h 1372"/>
                <a:gd name="T80" fmla="*/ 664 w 1548"/>
                <a:gd name="T81" fmla="*/ 820 h 1372"/>
                <a:gd name="T82" fmla="*/ 631 w 1548"/>
                <a:gd name="T83" fmla="*/ 724 h 1372"/>
                <a:gd name="T84" fmla="*/ 592 w 1548"/>
                <a:gd name="T85" fmla="*/ 633 h 1372"/>
                <a:gd name="T86" fmla="*/ 554 w 1548"/>
                <a:gd name="T87" fmla="*/ 547 h 1372"/>
                <a:gd name="T88" fmla="*/ 506 w 1548"/>
                <a:gd name="T89" fmla="*/ 470 h 1372"/>
                <a:gd name="T90" fmla="*/ 415 w 1548"/>
                <a:gd name="T91" fmla="*/ 350 h 1372"/>
                <a:gd name="T92" fmla="*/ 223 w 1548"/>
                <a:gd name="T93" fmla="*/ 119 h 1372"/>
                <a:gd name="T94" fmla="*/ 136 w 1548"/>
                <a:gd name="T95" fmla="*/ 0 h 13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548" h="1372">
                  <a:moveTo>
                    <a:pt x="136" y="0"/>
                  </a:moveTo>
                  <a:lnTo>
                    <a:pt x="0" y="47"/>
                  </a:lnTo>
                  <a:lnTo>
                    <a:pt x="88" y="172"/>
                  </a:lnTo>
                  <a:lnTo>
                    <a:pt x="189" y="292"/>
                  </a:lnTo>
                  <a:lnTo>
                    <a:pt x="285" y="412"/>
                  </a:lnTo>
                  <a:lnTo>
                    <a:pt x="381" y="537"/>
                  </a:lnTo>
                  <a:lnTo>
                    <a:pt x="415" y="604"/>
                  </a:lnTo>
                  <a:lnTo>
                    <a:pt x="448" y="681"/>
                  </a:lnTo>
                  <a:lnTo>
                    <a:pt x="482" y="753"/>
                  </a:lnTo>
                  <a:lnTo>
                    <a:pt x="511" y="825"/>
                  </a:lnTo>
                  <a:lnTo>
                    <a:pt x="540" y="883"/>
                  </a:lnTo>
                  <a:lnTo>
                    <a:pt x="573" y="945"/>
                  </a:lnTo>
                  <a:lnTo>
                    <a:pt x="626" y="1022"/>
                  </a:lnTo>
                  <a:lnTo>
                    <a:pt x="688" y="1108"/>
                  </a:lnTo>
                  <a:lnTo>
                    <a:pt x="756" y="1161"/>
                  </a:lnTo>
                  <a:lnTo>
                    <a:pt x="818" y="1204"/>
                  </a:lnTo>
                  <a:lnTo>
                    <a:pt x="880" y="1238"/>
                  </a:lnTo>
                  <a:lnTo>
                    <a:pt x="943" y="1267"/>
                  </a:lnTo>
                  <a:lnTo>
                    <a:pt x="1010" y="1291"/>
                  </a:lnTo>
                  <a:lnTo>
                    <a:pt x="1072" y="1310"/>
                  </a:lnTo>
                  <a:lnTo>
                    <a:pt x="1140" y="1329"/>
                  </a:lnTo>
                  <a:lnTo>
                    <a:pt x="1202" y="1339"/>
                  </a:lnTo>
                  <a:lnTo>
                    <a:pt x="1308" y="1353"/>
                  </a:lnTo>
                  <a:lnTo>
                    <a:pt x="1384" y="1363"/>
                  </a:lnTo>
                  <a:lnTo>
                    <a:pt x="1456" y="1367"/>
                  </a:lnTo>
                  <a:lnTo>
                    <a:pt x="1547" y="1372"/>
                  </a:lnTo>
                  <a:lnTo>
                    <a:pt x="1547" y="1257"/>
                  </a:lnTo>
                  <a:lnTo>
                    <a:pt x="1442" y="1257"/>
                  </a:lnTo>
                  <a:lnTo>
                    <a:pt x="1317" y="1243"/>
                  </a:lnTo>
                  <a:lnTo>
                    <a:pt x="1250" y="1233"/>
                  </a:lnTo>
                  <a:lnTo>
                    <a:pt x="1188" y="1223"/>
                  </a:lnTo>
                  <a:lnTo>
                    <a:pt x="1053" y="1185"/>
                  </a:lnTo>
                  <a:lnTo>
                    <a:pt x="986" y="1156"/>
                  </a:lnTo>
                  <a:lnTo>
                    <a:pt x="928" y="1127"/>
                  </a:lnTo>
                  <a:lnTo>
                    <a:pt x="866" y="1094"/>
                  </a:lnTo>
                  <a:lnTo>
                    <a:pt x="813" y="1051"/>
                  </a:lnTo>
                  <a:lnTo>
                    <a:pt x="765" y="1003"/>
                  </a:lnTo>
                  <a:lnTo>
                    <a:pt x="727" y="950"/>
                  </a:lnTo>
                  <a:lnTo>
                    <a:pt x="708" y="916"/>
                  </a:lnTo>
                  <a:lnTo>
                    <a:pt x="693" y="887"/>
                  </a:lnTo>
                  <a:lnTo>
                    <a:pt x="664" y="820"/>
                  </a:lnTo>
                  <a:lnTo>
                    <a:pt x="631" y="724"/>
                  </a:lnTo>
                  <a:lnTo>
                    <a:pt x="592" y="633"/>
                  </a:lnTo>
                  <a:lnTo>
                    <a:pt x="554" y="547"/>
                  </a:lnTo>
                  <a:lnTo>
                    <a:pt x="506" y="470"/>
                  </a:lnTo>
                  <a:lnTo>
                    <a:pt x="415" y="350"/>
                  </a:lnTo>
                  <a:lnTo>
                    <a:pt x="223" y="119"/>
                  </a:lnTo>
                  <a:lnTo>
                    <a:pt x="136" y="0"/>
                  </a:lnTo>
                </a:path>
              </a:pathLst>
            </a:custGeom>
            <a:solidFill>
              <a:srgbClr val="DFDFDE"/>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6" name="Freeform 15"/>
            <p:cNvSpPr>
              <a:spLocks/>
            </p:cNvSpPr>
            <p:nvPr/>
          </p:nvSpPr>
          <p:spPr bwMode="auto">
            <a:xfrm>
              <a:off x="7490" y="1296"/>
              <a:ext cx="1548" cy="1372"/>
            </a:xfrm>
            <a:custGeom>
              <a:avLst/>
              <a:gdLst>
                <a:gd name="T0" fmla="*/ 136 w 1548"/>
                <a:gd name="T1" fmla="*/ 0 h 1372"/>
                <a:gd name="T2" fmla="*/ 223 w 1548"/>
                <a:gd name="T3" fmla="*/ 119 h 1372"/>
                <a:gd name="T4" fmla="*/ 415 w 1548"/>
                <a:gd name="T5" fmla="*/ 350 h 1372"/>
                <a:gd name="T6" fmla="*/ 506 w 1548"/>
                <a:gd name="T7" fmla="*/ 470 h 1372"/>
                <a:gd name="T8" fmla="*/ 554 w 1548"/>
                <a:gd name="T9" fmla="*/ 547 h 1372"/>
                <a:gd name="T10" fmla="*/ 592 w 1548"/>
                <a:gd name="T11" fmla="*/ 633 h 1372"/>
                <a:gd name="T12" fmla="*/ 631 w 1548"/>
                <a:gd name="T13" fmla="*/ 724 h 1372"/>
                <a:gd name="T14" fmla="*/ 664 w 1548"/>
                <a:gd name="T15" fmla="*/ 820 h 1372"/>
                <a:gd name="T16" fmla="*/ 693 w 1548"/>
                <a:gd name="T17" fmla="*/ 887 h 1372"/>
                <a:gd name="T18" fmla="*/ 708 w 1548"/>
                <a:gd name="T19" fmla="*/ 916 h 1372"/>
                <a:gd name="T20" fmla="*/ 727 w 1548"/>
                <a:gd name="T21" fmla="*/ 950 h 1372"/>
                <a:gd name="T22" fmla="*/ 765 w 1548"/>
                <a:gd name="T23" fmla="*/ 1003 h 1372"/>
                <a:gd name="T24" fmla="*/ 813 w 1548"/>
                <a:gd name="T25" fmla="*/ 1051 h 1372"/>
                <a:gd name="T26" fmla="*/ 866 w 1548"/>
                <a:gd name="T27" fmla="*/ 1094 h 1372"/>
                <a:gd name="T28" fmla="*/ 928 w 1548"/>
                <a:gd name="T29" fmla="*/ 1127 h 1372"/>
                <a:gd name="T30" fmla="*/ 986 w 1548"/>
                <a:gd name="T31" fmla="*/ 1156 h 1372"/>
                <a:gd name="T32" fmla="*/ 1053 w 1548"/>
                <a:gd name="T33" fmla="*/ 1185 h 1372"/>
                <a:gd name="T34" fmla="*/ 1188 w 1548"/>
                <a:gd name="T35" fmla="*/ 1223 h 1372"/>
                <a:gd name="T36" fmla="*/ 1250 w 1548"/>
                <a:gd name="T37" fmla="*/ 1233 h 1372"/>
                <a:gd name="T38" fmla="*/ 1317 w 1548"/>
                <a:gd name="T39" fmla="*/ 1243 h 1372"/>
                <a:gd name="T40" fmla="*/ 1442 w 1548"/>
                <a:gd name="T41" fmla="*/ 1257 h 1372"/>
                <a:gd name="T42" fmla="*/ 1547 w 1548"/>
                <a:gd name="T43" fmla="*/ 1257 h 1372"/>
                <a:gd name="T44" fmla="*/ 1547 w 1548"/>
                <a:gd name="T45" fmla="*/ 1372 h 1372"/>
                <a:gd name="T46" fmla="*/ 1456 w 1548"/>
                <a:gd name="T47" fmla="*/ 1367 h 1372"/>
                <a:gd name="T48" fmla="*/ 1384 w 1548"/>
                <a:gd name="T49" fmla="*/ 1363 h 1372"/>
                <a:gd name="T50" fmla="*/ 1308 w 1548"/>
                <a:gd name="T51" fmla="*/ 1353 h 1372"/>
                <a:gd name="T52" fmla="*/ 1202 w 1548"/>
                <a:gd name="T53" fmla="*/ 1339 h 1372"/>
                <a:gd name="T54" fmla="*/ 1140 w 1548"/>
                <a:gd name="T55" fmla="*/ 1329 h 1372"/>
                <a:gd name="T56" fmla="*/ 1072 w 1548"/>
                <a:gd name="T57" fmla="*/ 1310 h 1372"/>
                <a:gd name="T58" fmla="*/ 1010 w 1548"/>
                <a:gd name="T59" fmla="*/ 1291 h 1372"/>
                <a:gd name="T60" fmla="*/ 943 w 1548"/>
                <a:gd name="T61" fmla="*/ 1267 h 1372"/>
                <a:gd name="T62" fmla="*/ 880 w 1548"/>
                <a:gd name="T63" fmla="*/ 1238 h 1372"/>
                <a:gd name="T64" fmla="*/ 818 w 1548"/>
                <a:gd name="T65" fmla="*/ 1204 h 1372"/>
                <a:gd name="T66" fmla="*/ 756 w 1548"/>
                <a:gd name="T67" fmla="*/ 1161 h 1372"/>
                <a:gd name="T68" fmla="*/ 688 w 1548"/>
                <a:gd name="T69" fmla="*/ 1108 h 1372"/>
                <a:gd name="T70" fmla="*/ 626 w 1548"/>
                <a:gd name="T71" fmla="*/ 1022 h 1372"/>
                <a:gd name="T72" fmla="*/ 573 w 1548"/>
                <a:gd name="T73" fmla="*/ 945 h 1372"/>
                <a:gd name="T74" fmla="*/ 540 w 1548"/>
                <a:gd name="T75" fmla="*/ 883 h 1372"/>
                <a:gd name="T76" fmla="*/ 511 w 1548"/>
                <a:gd name="T77" fmla="*/ 825 h 1372"/>
                <a:gd name="T78" fmla="*/ 482 w 1548"/>
                <a:gd name="T79" fmla="*/ 753 h 1372"/>
                <a:gd name="T80" fmla="*/ 448 w 1548"/>
                <a:gd name="T81" fmla="*/ 681 h 1372"/>
                <a:gd name="T82" fmla="*/ 415 w 1548"/>
                <a:gd name="T83" fmla="*/ 604 h 1372"/>
                <a:gd name="T84" fmla="*/ 381 w 1548"/>
                <a:gd name="T85" fmla="*/ 537 h 1372"/>
                <a:gd name="T86" fmla="*/ 285 w 1548"/>
                <a:gd name="T87" fmla="*/ 412 h 1372"/>
                <a:gd name="T88" fmla="*/ 189 w 1548"/>
                <a:gd name="T89" fmla="*/ 292 h 1372"/>
                <a:gd name="T90" fmla="*/ 88 w 1548"/>
                <a:gd name="T91" fmla="*/ 172 h 1372"/>
                <a:gd name="T92" fmla="*/ 0 w 1548"/>
                <a:gd name="T93" fmla="*/ 47 h 1372"/>
                <a:gd name="T94" fmla="*/ 136 w 1548"/>
                <a:gd name="T95" fmla="*/ 0 h 13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548" h="1372">
                  <a:moveTo>
                    <a:pt x="136" y="0"/>
                  </a:moveTo>
                  <a:lnTo>
                    <a:pt x="223" y="119"/>
                  </a:lnTo>
                  <a:lnTo>
                    <a:pt x="415" y="350"/>
                  </a:lnTo>
                  <a:lnTo>
                    <a:pt x="506" y="470"/>
                  </a:lnTo>
                  <a:lnTo>
                    <a:pt x="554" y="547"/>
                  </a:lnTo>
                  <a:lnTo>
                    <a:pt x="592" y="633"/>
                  </a:lnTo>
                  <a:lnTo>
                    <a:pt x="631" y="724"/>
                  </a:lnTo>
                  <a:lnTo>
                    <a:pt x="664" y="820"/>
                  </a:lnTo>
                  <a:lnTo>
                    <a:pt x="693" y="887"/>
                  </a:lnTo>
                  <a:lnTo>
                    <a:pt x="708" y="916"/>
                  </a:lnTo>
                  <a:lnTo>
                    <a:pt x="727" y="950"/>
                  </a:lnTo>
                  <a:lnTo>
                    <a:pt x="765" y="1003"/>
                  </a:lnTo>
                  <a:lnTo>
                    <a:pt x="813" y="1051"/>
                  </a:lnTo>
                  <a:lnTo>
                    <a:pt x="866" y="1094"/>
                  </a:lnTo>
                  <a:lnTo>
                    <a:pt x="928" y="1127"/>
                  </a:lnTo>
                  <a:lnTo>
                    <a:pt x="986" y="1156"/>
                  </a:lnTo>
                  <a:lnTo>
                    <a:pt x="1053" y="1185"/>
                  </a:lnTo>
                  <a:lnTo>
                    <a:pt x="1188" y="1223"/>
                  </a:lnTo>
                  <a:lnTo>
                    <a:pt x="1250" y="1233"/>
                  </a:lnTo>
                  <a:lnTo>
                    <a:pt x="1317" y="1243"/>
                  </a:lnTo>
                  <a:lnTo>
                    <a:pt x="1442" y="1257"/>
                  </a:lnTo>
                  <a:lnTo>
                    <a:pt x="1547" y="1257"/>
                  </a:lnTo>
                  <a:lnTo>
                    <a:pt x="1547" y="1372"/>
                  </a:lnTo>
                  <a:lnTo>
                    <a:pt x="1456" y="1367"/>
                  </a:lnTo>
                  <a:lnTo>
                    <a:pt x="1384" y="1363"/>
                  </a:lnTo>
                  <a:lnTo>
                    <a:pt x="1308" y="1353"/>
                  </a:lnTo>
                  <a:lnTo>
                    <a:pt x="1202" y="1339"/>
                  </a:lnTo>
                  <a:lnTo>
                    <a:pt x="1140" y="1329"/>
                  </a:lnTo>
                  <a:lnTo>
                    <a:pt x="1072" y="1310"/>
                  </a:lnTo>
                  <a:lnTo>
                    <a:pt x="1010" y="1291"/>
                  </a:lnTo>
                  <a:lnTo>
                    <a:pt x="943" y="1267"/>
                  </a:lnTo>
                  <a:lnTo>
                    <a:pt x="880" y="1238"/>
                  </a:lnTo>
                  <a:lnTo>
                    <a:pt x="818" y="1204"/>
                  </a:lnTo>
                  <a:lnTo>
                    <a:pt x="756" y="1161"/>
                  </a:lnTo>
                  <a:lnTo>
                    <a:pt x="688" y="1108"/>
                  </a:lnTo>
                  <a:lnTo>
                    <a:pt x="626" y="1022"/>
                  </a:lnTo>
                  <a:lnTo>
                    <a:pt x="573" y="945"/>
                  </a:lnTo>
                  <a:lnTo>
                    <a:pt x="540" y="883"/>
                  </a:lnTo>
                  <a:lnTo>
                    <a:pt x="511" y="825"/>
                  </a:lnTo>
                  <a:lnTo>
                    <a:pt x="482" y="753"/>
                  </a:lnTo>
                  <a:lnTo>
                    <a:pt x="448" y="681"/>
                  </a:lnTo>
                  <a:lnTo>
                    <a:pt x="415" y="604"/>
                  </a:lnTo>
                  <a:lnTo>
                    <a:pt x="381" y="537"/>
                  </a:lnTo>
                  <a:lnTo>
                    <a:pt x="285" y="412"/>
                  </a:lnTo>
                  <a:lnTo>
                    <a:pt x="189" y="292"/>
                  </a:lnTo>
                  <a:lnTo>
                    <a:pt x="88" y="172"/>
                  </a:lnTo>
                  <a:lnTo>
                    <a:pt x="0" y="47"/>
                  </a:lnTo>
                  <a:lnTo>
                    <a:pt x="136" y="0"/>
                  </a:lnTo>
                  <a:close/>
                </a:path>
              </a:pathLst>
            </a:custGeom>
            <a:noFill/>
            <a:ln w="6096">
              <a:solidFill>
                <a:srgbClr val="1F1A17"/>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AU"/>
            </a:p>
          </p:txBody>
        </p:sp>
        <p:sp>
          <p:nvSpPr>
            <p:cNvPr id="17" name="Rectangle 16"/>
            <p:cNvSpPr>
              <a:spLocks noChangeArrowheads="1"/>
            </p:cNvSpPr>
            <p:nvPr/>
          </p:nvSpPr>
          <p:spPr bwMode="auto">
            <a:xfrm>
              <a:off x="0" y="737"/>
              <a:ext cx="8180" cy="16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0" tIns="0" rIns="0" bIns="0" anchor="t" anchorCtr="0" upright="1">
              <a:noAutofit/>
            </a:bodyPr>
            <a:lstStyle/>
            <a:p>
              <a:pPr algn="l">
                <a:lnSpc>
                  <a:spcPts val="8200"/>
                </a:lnSpc>
                <a:spcAft>
                  <a:spcPts val="0"/>
                </a:spcAft>
              </a:pPr>
              <a:endParaRPr lang="en-AU" sz="1200">
                <a:effectLst/>
                <a:latin typeface="Times New Roman"/>
                <a:ea typeface="Calibri"/>
                <a:cs typeface="Times New Roman"/>
              </a:endParaRPr>
            </a:p>
            <a:p>
              <a:pPr>
                <a:lnSpc>
                  <a:spcPct val="115000"/>
                </a:lnSpc>
                <a:spcAft>
                  <a:spcPts val="0"/>
                </a:spcAft>
              </a:pPr>
              <a:r>
                <a:rPr lang="en-AU" sz="1200">
                  <a:effectLst/>
                  <a:latin typeface="Times New Roman"/>
                  <a:ea typeface="Calibri"/>
                  <a:cs typeface="Times New Roman"/>
                </a:rPr>
                <a:t> </a:t>
              </a:r>
              <a:endParaRPr lang="en-AU" sz="1100">
                <a:effectLst/>
                <a:latin typeface="Calibri"/>
                <a:ea typeface="Calibri"/>
                <a:cs typeface="Times New Roman"/>
              </a:endParaRPr>
            </a:p>
          </p:txBody>
        </p:sp>
        <p:sp>
          <p:nvSpPr>
            <p:cNvPr id="18" name="Freeform 17"/>
            <p:cNvSpPr>
              <a:spLocks/>
            </p:cNvSpPr>
            <p:nvPr/>
          </p:nvSpPr>
          <p:spPr bwMode="auto">
            <a:xfrm>
              <a:off x="1852" y="2351"/>
              <a:ext cx="701" cy="413"/>
            </a:xfrm>
            <a:custGeom>
              <a:avLst/>
              <a:gdLst>
                <a:gd name="T0" fmla="*/ 609 w 701"/>
                <a:gd name="T1" fmla="*/ 0 h 413"/>
                <a:gd name="T2" fmla="*/ 163 w 701"/>
                <a:gd name="T3" fmla="*/ 0 h 413"/>
                <a:gd name="T4" fmla="*/ 124 w 701"/>
                <a:gd name="T5" fmla="*/ 43 h 413"/>
                <a:gd name="T6" fmla="*/ 38 w 701"/>
                <a:gd name="T7" fmla="*/ 129 h 413"/>
                <a:gd name="T8" fmla="*/ 0 w 701"/>
                <a:gd name="T9" fmla="*/ 172 h 413"/>
                <a:gd name="T10" fmla="*/ 0 w 701"/>
                <a:gd name="T11" fmla="*/ 182 h 413"/>
                <a:gd name="T12" fmla="*/ 4 w 701"/>
                <a:gd name="T13" fmla="*/ 187 h 413"/>
                <a:gd name="T14" fmla="*/ 33 w 701"/>
                <a:gd name="T15" fmla="*/ 192 h 413"/>
                <a:gd name="T16" fmla="*/ 57 w 701"/>
                <a:gd name="T17" fmla="*/ 196 h 413"/>
                <a:gd name="T18" fmla="*/ 52 w 701"/>
                <a:gd name="T19" fmla="*/ 393 h 413"/>
                <a:gd name="T20" fmla="*/ 494 w 701"/>
                <a:gd name="T21" fmla="*/ 412 h 413"/>
                <a:gd name="T22" fmla="*/ 671 w 701"/>
                <a:gd name="T23" fmla="*/ 369 h 413"/>
                <a:gd name="T24" fmla="*/ 671 w 701"/>
                <a:gd name="T25" fmla="*/ 307 h 413"/>
                <a:gd name="T26" fmla="*/ 676 w 701"/>
                <a:gd name="T27" fmla="*/ 244 h 413"/>
                <a:gd name="T28" fmla="*/ 671 w 701"/>
                <a:gd name="T29" fmla="*/ 158 h 413"/>
                <a:gd name="T30" fmla="*/ 695 w 701"/>
                <a:gd name="T31" fmla="*/ 158 h 413"/>
                <a:gd name="T32" fmla="*/ 700 w 701"/>
                <a:gd name="T33" fmla="*/ 148 h 413"/>
                <a:gd name="T34" fmla="*/ 633 w 701"/>
                <a:gd name="T35" fmla="*/ 48 h 413"/>
                <a:gd name="T36" fmla="*/ 609 w 701"/>
                <a:gd name="T37" fmla="*/ 0 h 4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701" h="413">
                  <a:moveTo>
                    <a:pt x="609" y="0"/>
                  </a:moveTo>
                  <a:lnTo>
                    <a:pt x="163" y="0"/>
                  </a:lnTo>
                  <a:lnTo>
                    <a:pt x="124" y="43"/>
                  </a:lnTo>
                  <a:lnTo>
                    <a:pt x="38" y="129"/>
                  </a:lnTo>
                  <a:lnTo>
                    <a:pt x="0" y="172"/>
                  </a:lnTo>
                  <a:lnTo>
                    <a:pt x="0" y="182"/>
                  </a:lnTo>
                  <a:lnTo>
                    <a:pt x="4" y="187"/>
                  </a:lnTo>
                  <a:lnTo>
                    <a:pt x="33" y="192"/>
                  </a:lnTo>
                  <a:lnTo>
                    <a:pt x="57" y="196"/>
                  </a:lnTo>
                  <a:lnTo>
                    <a:pt x="52" y="393"/>
                  </a:lnTo>
                  <a:lnTo>
                    <a:pt x="494" y="412"/>
                  </a:lnTo>
                  <a:lnTo>
                    <a:pt x="671" y="369"/>
                  </a:lnTo>
                  <a:lnTo>
                    <a:pt x="671" y="307"/>
                  </a:lnTo>
                  <a:lnTo>
                    <a:pt x="676" y="244"/>
                  </a:lnTo>
                  <a:lnTo>
                    <a:pt x="671" y="158"/>
                  </a:lnTo>
                  <a:lnTo>
                    <a:pt x="695" y="158"/>
                  </a:lnTo>
                  <a:lnTo>
                    <a:pt x="700" y="148"/>
                  </a:lnTo>
                  <a:lnTo>
                    <a:pt x="633" y="48"/>
                  </a:lnTo>
                  <a:lnTo>
                    <a:pt x="609" y="0"/>
                  </a:lnTo>
                </a:path>
              </a:pathLst>
            </a:custGeom>
            <a:solidFill>
              <a:srgbClr val="1F1A17"/>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9" name="Freeform 18"/>
            <p:cNvSpPr>
              <a:spLocks/>
            </p:cNvSpPr>
            <p:nvPr/>
          </p:nvSpPr>
          <p:spPr bwMode="auto">
            <a:xfrm>
              <a:off x="1852" y="2351"/>
              <a:ext cx="701" cy="413"/>
            </a:xfrm>
            <a:custGeom>
              <a:avLst/>
              <a:gdLst>
                <a:gd name="T0" fmla="*/ 163 w 701"/>
                <a:gd name="T1" fmla="*/ 0 h 413"/>
                <a:gd name="T2" fmla="*/ 609 w 701"/>
                <a:gd name="T3" fmla="*/ 0 h 413"/>
                <a:gd name="T4" fmla="*/ 633 w 701"/>
                <a:gd name="T5" fmla="*/ 48 h 413"/>
                <a:gd name="T6" fmla="*/ 700 w 701"/>
                <a:gd name="T7" fmla="*/ 148 h 413"/>
                <a:gd name="T8" fmla="*/ 695 w 701"/>
                <a:gd name="T9" fmla="*/ 158 h 413"/>
                <a:gd name="T10" fmla="*/ 671 w 701"/>
                <a:gd name="T11" fmla="*/ 158 h 413"/>
                <a:gd name="T12" fmla="*/ 676 w 701"/>
                <a:gd name="T13" fmla="*/ 244 h 413"/>
                <a:gd name="T14" fmla="*/ 671 w 701"/>
                <a:gd name="T15" fmla="*/ 307 h 413"/>
                <a:gd name="T16" fmla="*/ 671 w 701"/>
                <a:gd name="T17" fmla="*/ 369 h 413"/>
                <a:gd name="T18" fmla="*/ 494 w 701"/>
                <a:gd name="T19" fmla="*/ 412 h 413"/>
                <a:gd name="T20" fmla="*/ 52 w 701"/>
                <a:gd name="T21" fmla="*/ 393 h 413"/>
                <a:gd name="T22" fmla="*/ 57 w 701"/>
                <a:gd name="T23" fmla="*/ 196 h 413"/>
                <a:gd name="T24" fmla="*/ 33 w 701"/>
                <a:gd name="T25" fmla="*/ 192 h 413"/>
                <a:gd name="T26" fmla="*/ 4 w 701"/>
                <a:gd name="T27" fmla="*/ 187 h 413"/>
                <a:gd name="T28" fmla="*/ 0 w 701"/>
                <a:gd name="T29" fmla="*/ 182 h 413"/>
                <a:gd name="T30" fmla="*/ 0 w 701"/>
                <a:gd name="T31" fmla="*/ 172 h 413"/>
                <a:gd name="T32" fmla="*/ 38 w 701"/>
                <a:gd name="T33" fmla="*/ 129 h 413"/>
                <a:gd name="T34" fmla="*/ 124 w 701"/>
                <a:gd name="T35" fmla="*/ 43 h 413"/>
                <a:gd name="T36" fmla="*/ 163 w 701"/>
                <a:gd name="T37" fmla="*/ 0 h 4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701" h="413">
                  <a:moveTo>
                    <a:pt x="163" y="0"/>
                  </a:moveTo>
                  <a:lnTo>
                    <a:pt x="609" y="0"/>
                  </a:lnTo>
                  <a:lnTo>
                    <a:pt x="633" y="48"/>
                  </a:lnTo>
                  <a:lnTo>
                    <a:pt x="700" y="148"/>
                  </a:lnTo>
                  <a:lnTo>
                    <a:pt x="695" y="158"/>
                  </a:lnTo>
                  <a:lnTo>
                    <a:pt x="671" y="158"/>
                  </a:lnTo>
                  <a:lnTo>
                    <a:pt x="676" y="244"/>
                  </a:lnTo>
                  <a:lnTo>
                    <a:pt x="671" y="307"/>
                  </a:lnTo>
                  <a:lnTo>
                    <a:pt x="671" y="369"/>
                  </a:lnTo>
                  <a:lnTo>
                    <a:pt x="494" y="412"/>
                  </a:lnTo>
                  <a:lnTo>
                    <a:pt x="52" y="393"/>
                  </a:lnTo>
                  <a:lnTo>
                    <a:pt x="57" y="196"/>
                  </a:lnTo>
                  <a:lnTo>
                    <a:pt x="33" y="192"/>
                  </a:lnTo>
                  <a:lnTo>
                    <a:pt x="4" y="187"/>
                  </a:lnTo>
                  <a:lnTo>
                    <a:pt x="0" y="182"/>
                  </a:lnTo>
                  <a:lnTo>
                    <a:pt x="0" y="172"/>
                  </a:lnTo>
                  <a:lnTo>
                    <a:pt x="38" y="129"/>
                  </a:lnTo>
                  <a:lnTo>
                    <a:pt x="124" y="43"/>
                  </a:lnTo>
                  <a:lnTo>
                    <a:pt x="163" y="0"/>
                  </a:lnTo>
                </a:path>
              </a:pathLst>
            </a:custGeom>
            <a:noFill/>
            <a:ln w="3048">
              <a:solidFill>
                <a:srgbClr val="1F1A17"/>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AU"/>
            </a:p>
          </p:txBody>
        </p:sp>
        <p:sp>
          <p:nvSpPr>
            <p:cNvPr id="20" name="Freeform 19"/>
            <p:cNvSpPr>
              <a:spLocks/>
            </p:cNvSpPr>
            <p:nvPr/>
          </p:nvSpPr>
          <p:spPr bwMode="auto">
            <a:xfrm>
              <a:off x="1915" y="2543"/>
              <a:ext cx="422" cy="207"/>
            </a:xfrm>
            <a:custGeom>
              <a:avLst/>
              <a:gdLst>
                <a:gd name="T0" fmla="*/ 4 w 422"/>
                <a:gd name="T1" fmla="*/ 0 h 207"/>
                <a:gd name="T2" fmla="*/ 0 w 422"/>
                <a:gd name="T3" fmla="*/ 196 h 207"/>
                <a:gd name="T4" fmla="*/ 129 w 422"/>
                <a:gd name="T5" fmla="*/ 201 h 207"/>
                <a:gd name="T6" fmla="*/ 206 w 422"/>
                <a:gd name="T7" fmla="*/ 206 h 207"/>
                <a:gd name="T8" fmla="*/ 422 w 422"/>
                <a:gd name="T9" fmla="*/ 206 h 207"/>
                <a:gd name="T10" fmla="*/ 417 w 422"/>
                <a:gd name="T11" fmla="*/ 9 h 207"/>
                <a:gd name="T12" fmla="*/ 76 w 422"/>
                <a:gd name="T13" fmla="*/ 4 h 207"/>
                <a:gd name="T14" fmla="*/ 4 w 422"/>
                <a:gd name="T15" fmla="*/ 0 h 20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22" h="207">
                  <a:moveTo>
                    <a:pt x="4" y="0"/>
                  </a:moveTo>
                  <a:lnTo>
                    <a:pt x="0" y="196"/>
                  </a:lnTo>
                  <a:lnTo>
                    <a:pt x="129" y="201"/>
                  </a:lnTo>
                  <a:lnTo>
                    <a:pt x="206" y="206"/>
                  </a:lnTo>
                  <a:lnTo>
                    <a:pt x="422" y="206"/>
                  </a:lnTo>
                  <a:lnTo>
                    <a:pt x="417" y="9"/>
                  </a:lnTo>
                  <a:lnTo>
                    <a:pt x="76" y="4"/>
                  </a:lnTo>
                  <a:lnTo>
                    <a:pt x="4" y="0"/>
                  </a:lnTo>
                </a:path>
              </a:pathLst>
            </a:custGeom>
            <a:solidFill>
              <a:srgbClr val="DFDFDE"/>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1" name="Freeform 20"/>
            <p:cNvSpPr>
              <a:spLocks/>
            </p:cNvSpPr>
            <p:nvPr/>
          </p:nvSpPr>
          <p:spPr bwMode="auto">
            <a:xfrm>
              <a:off x="1915" y="2543"/>
              <a:ext cx="422" cy="207"/>
            </a:xfrm>
            <a:custGeom>
              <a:avLst/>
              <a:gdLst>
                <a:gd name="T0" fmla="*/ 417 w 422"/>
                <a:gd name="T1" fmla="*/ 9 h 207"/>
                <a:gd name="T2" fmla="*/ 76 w 422"/>
                <a:gd name="T3" fmla="*/ 4 h 207"/>
                <a:gd name="T4" fmla="*/ 4 w 422"/>
                <a:gd name="T5" fmla="*/ 0 h 207"/>
                <a:gd name="T6" fmla="*/ 0 w 422"/>
                <a:gd name="T7" fmla="*/ 196 h 207"/>
                <a:gd name="T8" fmla="*/ 129 w 422"/>
                <a:gd name="T9" fmla="*/ 201 h 207"/>
                <a:gd name="T10" fmla="*/ 206 w 422"/>
                <a:gd name="T11" fmla="*/ 206 h 207"/>
                <a:gd name="T12" fmla="*/ 422 w 422"/>
                <a:gd name="T13" fmla="*/ 206 h 207"/>
                <a:gd name="T14" fmla="*/ 417 w 422"/>
                <a:gd name="T15" fmla="*/ 9 h 20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22" h="207">
                  <a:moveTo>
                    <a:pt x="417" y="9"/>
                  </a:moveTo>
                  <a:lnTo>
                    <a:pt x="76" y="4"/>
                  </a:lnTo>
                  <a:lnTo>
                    <a:pt x="4" y="0"/>
                  </a:lnTo>
                  <a:lnTo>
                    <a:pt x="0" y="196"/>
                  </a:lnTo>
                  <a:lnTo>
                    <a:pt x="129" y="201"/>
                  </a:lnTo>
                  <a:lnTo>
                    <a:pt x="206" y="206"/>
                  </a:lnTo>
                  <a:lnTo>
                    <a:pt x="422" y="206"/>
                  </a:lnTo>
                  <a:lnTo>
                    <a:pt x="417" y="9"/>
                  </a:lnTo>
                </a:path>
              </a:pathLst>
            </a:custGeom>
            <a:noFill/>
            <a:ln w="3048">
              <a:solidFill>
                <a:srgbClr val="1F1A17"/>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AU"/>
            </a:p>
          </p:txBody>
        </p:sp>
        <p:sp>
          <p:nvSpPr>
            <p:cNvPr id="22" name="Freeform 21"/>
            <p:cNvSpPr>
              <a:spLocks/>
            </p:cNvSpPr>
            <p:nvPr/>
          </p:nvSpPr>
          <p:spPr bwMode="auto">
            <a:xfrm>
              <a:off x="2337" y="2390"/>
              <a:ext cx="182" cy="365"/>
            </a:xfrm>
            <a:custGeom>
              <a:avLst/>
              <a:gdLst>
                <a:gd name="T0" fmla="*/ 105 w 182"/>
                <a:gd name="T1" fmla="*/ 0 h 365"/>
                <a:gd name="T2" fmla="*/ 0 w 182"/>
                <a:gd name="T3" fmla="*/ 158 h 365"/>
                <a:gd name="T4" fmla="*/ 9 w 182"/>
                <a:gd name="T5" fmla="*/ 364 h 365"/>
                <a:gd name="T6" fmla="*/ 57 w 182"/>
                <a:gd name="T7" fmla="*/ 359 h 365"/>
                <a:gd name="T8" fmla="*/ 100 w 182"/>
                <a:gd name="T9" fmla="*/ 350 h 365"/>
                <a:gd name="T10" fmla="*/ 139 w 182"/>
                <a:gd name="T11" fmla="*/ 340 h 365"/>
                <a:gd name="T12" fmla="*/ 182 w 182"/>
                <a:gd name="T13" fmla="*/ 326 h 365"/>
                <a:gd name="T14" fmla="*/ 182 w 182"/>
                <a:gd name="T15" fmla="*/ 110 h 365"/>
                <a:gd name="T16" fmla="*/ 105 w 182"/>
                <a:gd name="T17" fmla="*/ 0 h 3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2" h="365">
                  <a:moveTo>
                    <a:pt x="105" y="0"/>
                  </a:moveTo>
                  <a:lnTo>
                    <a:pt x="0" y="158"/>
                  </a:lnTo>
                  <a:lnTo>
                    <a:pt x="9" y="364"/>
                  </a:lnTo>
                  <a:lnTo>
                    <a:pt x="57" y="359"/>
                  </a:lnTo>
                  <a:lnTo>
                    <a:pt x="100" y="350"/>
                  </a:lnTo>
                  <a:lnTo>
                    <a:pt x="139" y="340"/>
                  </a:lnTo>
                  <a:lnTo>
                    <a:pt x="182" y="326"/>
                  </a:lnTo>
                  <a:lnTo>
                    <a:pt x="182" y="110"/>
                  </a:lnTo>
                  <a:lnTo>
                    <a:pt x="105" y="0"/>
                  </a:lnTo>
                </a:path>
              </a:pathLst>
            </a:custGeom>
            <a:solidFill>
              <a:srgbClr val="C3C3C2"/>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3" name="Freeform 22"/>
            <p:cNvSpPr>
              <a:spLocks/>
            </p:cNvSpPr>
            <p:nvPr/>
          </p:nvSpPr>
          <p:spPr bwMode="auto">
            <a:xfrm>
              <a:off x="2337" y="2390"/>
              <a:ext cx="182" cy="365"/>
            </a:xfrm>
            <a:custGeom>
              <a:avLst/>
              <a:gdLst>
                <a:gd name="T0" fmla="*/ 182 w 182"/>
                <a:gd name="T1" fmla="*/ 110 h 365"/>
                <a:gd name="T2" fmla="*/ 105 w 182"/>
                <a:gd name="T3" fmla="*/ 0 h 365"/>
                <a:gd name="T4" fmla="*/ 0 w 182"/>
                <a:gd name="T5" fmla="*/ 158 h 365"/>
                <a:gd name="T6" fmla="*/ 9 w 182"/>
                <a:gd name="T7" fmla="*/ 364 h 365"/>
                <a:gd name="T8" fmla="*/ 57 w 182"/>
                <a:gd name="T9" fmla="*/ 359 h 365"/>
                <a:gd name="T10" fmla="*/ 100 w 182"/>
                <a:gd name="T11" fmla="*/ 350 h 365"/>
                <a:gd name="T12" fmla="*/ 139 w 182"/>
                <a:gd name="T13" fmla="*/ 340 h 365"/>
                <a:gd name="T14" fmla="*/ 182 w 182"/>
                <a:gd name="T15" fmla="*/ 326 h 365"/>
                <a:gd name="T16" fmla="*/ 182 w 182"/>
                <a:gd name="T17" fmla="*/ 110 h 3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2" h="365">
                  <a:moveTo>
                    <a:pt x="182" y="110"/>
                  </a:moveTo>
                  <a:lnTo>
                    <a:pt x="105" y="0"/>
                  </a:lnTo>
                  <a:lnTo>
                    <a:pt x="0" y="158"/>
                  </a:lnTo>
                  <a:lnTo>
                    <a:pt x="9" y="364"/>
                  </a:lnTo>
                  <a:lnTo>
                    <a:pt x="57" y="359"/>
                  </a:lnTo>
                  <a:lnTo>
                    <a:pt x="100" y="350"/>
                  </a:lnTo>
                  <a:lnTo>
                    <a:pt x="139" y="340"/>
                  </a:lnTo>
                  <a:lnTo>
                    <a:pt x="182" y="326"/>
                  </a:lnTo>
                  <a:lnTo>
                    <a:pt x="182" y="110"/>
                  </a:lnTo>
                </a:path>
              </a:pathLst>
            </a:custGeom>
            <a:noFill/>
            <a:ln w="3047">
              <a:solidFill>
                <a:srgbClr val="1F1A17"/>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AU"/>
            </a:p>
          </p:txBody>
        </p:sp>
        <p:sp>
          <p:nvSpPr>
            <p:cNvPr id="24" name="Freeform 23"/>
            <p:cNvSpPr>
              <a:spLocks/>
            </p:cNvSpPr>
            <p:nvPr/>
          </p:nvSpPr>
          <p:spPr bwMode="auto">
            <a:xfrm>
              <a:off x="2044" y="2577"/>
              <a:ext cx="139" cy="135"/>
            </a:xfrm>
            <a:custGeom>
              <a:avLst/>
              <a:gdLst>
                <a:gd name="T0" fmla="*/ 0 w 139"/>
                <a:gd name="T1" fmla="*/ 0 h 135"/>
                <a:gd name="T2" fmla="*/ 4 w 139"/>
                <a:gd name="T3" fmla="*/ 19 h 135"/>
                <a:gd name="T4" fmla="*/ 28 w 139"/>
                <a:gd name="T5" fmla="*/ 24 h 135"/>
                <a:gd name="T6" fmla="*/ 28 w 139"/>
                <a:gd name="T7" fmla="*/ 110 h 135"/>
                <a:gd name="T8" fmla="*/ 9 w 139"/>
                <a:gd name="T9" fmla="*/ 110 h 135"/>
                <a:gd name="T10" fmla="*/ 14 w 139"/>
                <a:gd name="T11" fmla="*/ 129 h 135"/>
                <a:gd name="T12" fmla="*/ 139 w 139"/>
                <a:gd name="T13" fmla="*/ 134 h 135"/>
                <a:gd name="T14" fmla="*/ 139 w 139"/>
                <a:gd name="T15" fmla="*/ 120 h 135"/>
                <a:gd name="T16" fmla="*/ 124 w 139"/>
                <a:gd name="T17" fmla="*/ 105 h 135"/>
                <a:gd name="T18" fmla="*/ 124 w 139"/>
                <a:gd name="T19" fmla="*/ 24 h 135"/>
                <a:gd name="T20" fmla="*/ 139 w 139"/>
                <a:gd name="T21" fmla="*/ 24 h 135"/>
                <a:gd name="T22" fmla="*/ 139 w 139"/>
                <a:gd name="T23" fmla="*/ 4 h 135"/>
                <a:gd name="T24" fmla="*/ 0 w 139"/>
                <a:gd name="T25" fmla="*/ 0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9" h="135">
                  <a:moveTo>
                    <a:pt x="0" y="0"/>
                  </a:moveTo>
                  <a:lnTo>
                    <a:pt x="4" y="19"/>
                  </a:lnTo>
                  <a:lnTo>
                    <a:pt x="28" y="24"/>
                  </a:lnTo>
                  <a:lnTo>
                    <a:pt x="28" y="110"/>
                  </a:lnTo>
                  <a:lnTo>
                    <a:pt x="9" y="110"/>
                  </a:lnTo>
                  <a:lnTo>
                    <a:pt x="14" y="129"/>
                  </a:lnTo>
                  <a:lnTo>
                    <a:pt x="139" y="134"/>
                  </a:lnTo>
                  <a:lnTo>
                    <a:pt x="139" y="120"/>
                  </a:lnTo>
                  <a:lnTo>
                    <a:pt x="124" y="105"/>
                  </a:lnTo>
                  <a:lnTo>
                    <a:pt x="124" y="24"/>
                  </a:lnTo>
                  <a:lnTo>
                    <a:pt x="139" y="24"/>
                  </a:lnTo>
                  <a:lnTo>
                    <a:pt x="139" y="4"/>
                  </a:lnTo>
                  <a:lnTo>
                    <a:pt x="0" y="0"/>
                  </a:lnTo>
                </a:path>
              </a:pathLst>
            </a:custGeom>
            <a:solidFill>
              <a:srgbClr val="1F1A17"/>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5" name="Freeform 24"/>
            <p:cNvSpPr>
              <a:spLocks/>
            </p:cNvSpPr>
            <p:nvPr/>
          </p:nvSpPr>
          <p:spPr bwMode="auto">
            <a:xfrm>
              <a:off x="2044" y="2577"/>
              <a:ext cx="139" cy="135"/>
            </a:xfrm>
            <a:custGeom>
              <a:avLst/>
              <a:gdLst>
                <a:gd name="T0" fmla="*/ 124 w 139"/>
                <a:gd name="T1" fmla="*/ 105 h 135"/>
                <a:gd name="T2" fmla="*/ 139 w 139"/>
                <a:gd name="T3" fmla="*/ 120 h 135"/>
                <a:gd name="T4" fmla="*/ 139 w 139"/>
                <a:gd name="T5" fmla="*/ 134 h 135"/>
                <a:gd name="T6" fmla="*/ 14 w 139"/>
                <a:gd name="T7" fmla="*/ 129 h 135"/>
                <a:gd name="T8" fmla="*/ 9 w 139"/>
                <a:gd name="T9" fmla="*/ 110 h 135"/>
                <a:gd name="T10" fmla="*/ 28 w 139"/>
                <a:gd name="T11" fmla="*/ 110 h 135"/>
                <a:gd name="T12" fmla="*/ 28 w 139"/>
                <a:gd name="T13" fmla="*/ 24 h 135"/>
                <a:gd name="T14" fmla="*/ 4 w 139"/>
                <a:gd name="T15" fmla="*/ 19 h 135"/>
                <a:gd name="T16" fmla="*/ 0 w 139"/>
                <a:gd name="T17" fmla="*/ 0 h 135"/>
                <a:gd name="T18" fmla="*/ 139 w 139"/>
                <a:gd name="T19" fmla="*/ 4 h 135"/>
                <a:gd name="T20" fmla="*/ 139 w 139"/>
                <a:gd name="T21" fmla="*/ 24 h 135"/>
                <a:gd name="T22" fmla="*/ 124 w 139"/>
                <a:gd name="T23" fmla="*/ 24 h 135"/>
                <a:gd name="T24" fmla="*/ 124 w 139"/>
                <a:gd name="T25" fmla="*/ 105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9" h="135">
                  <a:moveTo>
                    <a:pt x="124" y="105"/>
                  </a:moveTo>
                  <a:lnTo>
                    <a:pt x="139" y="120"/>
                  </a:lnTo>
                  <a:lnTo>
                    <a:pt x="139" y="134"/>
                  </a:lnTo>
                  <a:lnTo>
                    <a:pt x="14" y="129"/>
                  </a:lnTo>
                  <a:lnTo>
                    <a:pt x="9" y="110"/>
                  </a:lnTo>
                  <a:lnTo>
                    <a:pt x="28" y="110"/>
                  </a:lnTo>
                  <a:lnTo>
                    <a:pt x="28" y="24"/>
                  </a:lnTo>
                  <a:lnTo>
                    <a:pt x="4" y="19"/>
                  </a:lnTo>
                  <a:lnTo>
                    <a:pt x="0" y="0"/>
                  </a:lnTo>
                  <a:lnTo>
                    <a:pt x="139" y="4"/>
                  </a:lnTo>
                  <a:lnTo>
                    <a:pt x="139" y="24"/>
                  </a:lnTo>
                  <a:lnTo>
                    <a:pt x="124" y="24"/>
                  </a:lnTo>
                  <a:lnTo>
                    <a:pt x="124" y="105"/>
                  </a:lnTo>
                  <a:close/>
                </a:path>
              </a:pathLst>
            </a:custGeom>
            <a:noFill/>
            <a:ln w="3047">
              <a:solidFill>
                <a:srgbClr val="1F1A17"/>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AU"/>
            </a:p>
          </p:txBody>
        </p:sp>
        <p:sp>
          <p:nvSpPr>
            <p:cNvPr id="26" name="Freeform 25"/>
            <p:cNvSpPr>
              <a:spLocks/>
            </p:cNvSpPr>
            <p:nvPr/>
          </p:nvSpPr>
          <p:spPr bwMode="auto">
            <a:xfrm>
              <a:off x="2140" y="2668"/>
              <a:ext cx="20" cy="24"/>
            </a:xfrm>
            <a:custGeom>
              <a:avLst/>
              <a:gdLst>
                <a:gd name="T0" fmla="*/ 14 w 20"/>
                <a:gd name="T1" fmla="*/ 0 h 24"/>
                <a:gd name="T2" fmla="*/ 4 w 20"/>
                <a:gd name="T3" fmla="*/ 0 h 24"/>
                <a:gd name="T4" fmla="*/ 0 w 20"/>
                <a:gd name="T5" fmla="*/ 9 h 24"/>
                <a:gd name="T6" fmla="*/ 4 w 20"/>
                <a:gd name="T7" fmla="*/ 19 h 24"/>
                <a:gd name="T8" fmla="*/ 9 w 20"/>
                <a:gd name="T9" fmla="*/ 23 h 24"/>
                <a:gd name="T10" fmla="*/ 19 w 20"/>
                <a:gd name="T11" fmla="*/ 9 h 24"/>
                <a:gd name="T12" fmla="*/ 14 w 20"/>
                <a:gd name="T13" fmla="*/ 0 h 24"/>
              </a:gdLst>
              <a:ahLst/>
              <a:cxnLst>
                <a:cxn ang="0">
                  <a:pos x="T0" y="T1"/>
                </a:cxn>
                <a:cxn ang="0">
                  <a:pos x="T2" y="T3"/>
                </a:cxn>
                <a:cxn ang="0">
                  <a:pos x="T4" y="T5"/>
                </a:cxn>
                <a:cxn ang="0">
                  <a:pos x="T6" y="T7"/>
                </a:cxn>
                <a:cxn ang="0">
                  <a:pos x="T8" y="T9"/>
                </a:cxn>
                <a:cxn ang="0">
                  <a:pos x="T10" y="T11"/>
                </a:cxn>
                <a:cxn ang="0">
                  <a:pos x="T12" y="T13"/>
                </a:cxn>
              </a:cxnLst>
              <a:rect l="0" t="0" r="r" b="b"/>
              <a:pathLst>
                <a:path w="20" h="24">
                  <a:moveTo>
                    <a:pt x="14" y="0"/>
                  </a:moveTo>
                  <a:lnTo>
                    <a:pt x="4" y="0"/>
                  </a:lnTo>
                  <a:lnTo>
                    <a:pt x="0" y="9"/>
                  </a:lnTo>
                  <a:lnTo>
                    <a:pt x="4" y="19"/>
                  </a:lnTo>
                  <a:lnTo>
                    <a:pt x="9" y="23"/>
                  </a:lnTo>
                  <a:lnTo>
                    <a:pt x="19" y="9"/>
                  </a:lnTo>
                  <a:lnTo>
                    <a:pt x="14" y="0"/>
                  </a:lnTo>
                </a:path>
              </a:pathLst>
            </a:custGeom>
            <a:solidFill>
              <a:srgbClr val="1F1A17"/>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7" name="Freeform 26"/>
            <p:cNvSpPr>
              <a:spLocks/>
            </p:cNvSpPr>
            <p:nvPr/>
          </p:nvSpPr>
          <p:spPr bwMode="auto">
            <a:xfrm>
              <a:off x="2140" y="2668"/>
              <a:ext cx="20" cy="24"/>
            </a:xfrm>
            <a:custGeom>
              <a:avLst/>
              <a:gdLst>
                <a:gd name="T0" fmla="*/ 4 w 20"/>
                <a:gd name="T1" fmla="*/ 19 h 24"/>
                <a:gd name="T2" fmla="*/ 0 w 20"/>
                <a:gd name="T3" fmla="*/ 9 h 24"/>
                <a:gd name="T4" fmla="*/ 4 w 20"/>
                <a:gd name="T5" fmla="*/ 0 h 24"/>
                <a:gd name="T6" fmla="*/ 14 w 20"/>
                <a:gd name="T7" fmla="*/ 0 h 24"/>
                <a:gd name="T8" fmla="*/ 19 w 20"/>
                <a:gd name="T9" fmla="*/ 9 h 24"/>
                <a:gd name="T10" fmla="*/ 9 w 20"/>
                <a:gd name="T11" fmla="*/ 23 h 24"/>
                <a:gd name="T12" fmla="*/ 4 w 20"/>
                <a:gd name="T13" fmla="*/ 19 h 24"/>
              </a:gdLst>
              <a:ahLst/>
              <a:cxnLst>
                <a:cxn ang="0">
                  <a:pos x="T0" y="T1"/>
                </a:cxn>
                <a:cxn ang="0">
                  <a:pos x="T2" y="T3"/>
                </a:cxn>
                <a:cxn ang="0">
                  <a:pos x="T4" y="T5"/>
                </a:cxn>
                <a:cxn ang="0">
                  <a:pos x="T6" y="T7"/>
                </a:cxn>
                <a:cxn ang="0">
                  <a:pos x="T8" y="T9"/>
                </a:cxn>
                <a:cxn ang="0">
                  <a:pos x="T10" y="T11"/>
                </a:cxn>
                <a:cxn ang="0">
                  <a:pos x="T12" y="T13"/>
                </a:cxn>
              </a:cxnLst>
              <a:rect l="0" t="0" r="r" b="b"/>
              <a:pathLst>
                <a:path w="20" h="24">
                  <a:moveTo>
                    <a:pt x="4" y="19"/>
                  </a:moveTo>
                  <a:lnTo>
                    <a:pt x="0" y="9"/>
                  </a:lnTo>
                  <a:lnTo>
                    <a:pt x="4" y="0"/>
                  </a:lnTo>
                  <a:lnTo>
                    <a:pt x="14" y="0"/>
                  </a:lnTo>
                  <a:lnTo>
                    <a:pt x="19" y="9"/>
                  </a:lnTo>
                  <a:lnTo>
                    <a:pt x="9" y="23"/>
                  </a:lnTo>
                  <a:lnTo>
                    <a:pt x="4" y="19"/>
                  </a:lnTo>
                  <a:close/>
                </a:path>
              </a:pathLst>
            </a:custGeom>
            <a:noFill/>
            <a:ln w="3048">
              <a:solidFill>
                <a:srgbClr val="1F1A17"/>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AU"/>
            </a:p>
          </p:txBody>
        </p:sp>
        <p:sp>
          <p:nvSpPr>
            <p:cNvPr id="28" name="Freeform 27"/>
            <p:cNvSpPr>
              <a:spLocks/>
            </p:cNvSpPr>
            <p:nvPr/>
          </p:nvSpPr>
          <p:spPr bwMode="auto">
            <a:xfrm>
              <a:off x="1862" y="2361"/>
              <a:ext cx="586" cy="183"/>
            </a:xfrm>
            <a:custGeom>
              <a:avLst/>
              <a:gdLst>
                <a:gd name="T0" fmla="*/ 585 w 586"/>
                <a:gd name="T1" fmla="*/ 0 h 183"/>
                <a:gd name="T2" fmla="*/ 158 w 586"/>
                <a:gd name="T3" fmla="*/ 0 h 183"/>
                <a:gd name="T4" fmla="*/ 124 w 586"/>
                <a:gd name="T5" fmla="*/ 33 h 183"/>
                <a:gd name="T6" fmla="*/ 24 w 586"/>
                <a:gd name="T7" fmla="*/ 139 h 183"/>
                <a:gd name="T8" fmla="*/ 14 w 586"/>
                <a:gd name="T9" fmla="*/ 153 h 183"/>
                <a:gd name="T10" fmla="*/ 0 w 586"/>
                <a:gd name="T11" fmla="*/ 163 h 183"/>
                <a:gd name="T12" fmla="*/ 9 w 586"/>
                <a:gd name="T13" fmla="*/ 168 h 183"/>
                <a:gd name="T14" fmla="*/ 168 w 586"/>
                <a:gd name="T15" fmla="*/ 177 h 183"/>
                <a:gd name="T16" fmla="*/ 465 w 586"/>
                <a:gd name="T17" fmla="*/ 182 h 183"/>
                <a:gd name="T18" fmla="*/ 585 w 586"/>
                <a:gd name="T19" fmla="*/ 0 h 1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86" h="183">
                  <a:moveTo>
                    <a:pt x="585" y="0"/>
                  </a:moveTo>
                  <a:lnTo>
                    <a:pt x="158" y="0"/>
                  </a:lnTo>
                  <a:lnTo>
                    <a:pt x="124" y="33"/>
                  </a:lnTo>
                  <a:lnTo>
                    <a:pt x="24" y="139"/>
                  </a:lnTo>
                  <a:lnTo>
                    <a:pt x="14" y="153"/>
                  </a:lnTo>
                  <a:lnTo>
                    <a:pt x="0" y="163"/>
                  </a:lnTo>
                  <a:lnTo>
                    <a:pt x="9" y="168"/>
                  </a:lnTo>
                  <a:lnTo>
                    <a:pt x="168" y="177"/>
                  </a:lnTo>
                  <a:lnTo>
                    <a:pt x="465" y="182"/>
                  </a:lnTo>
                  <a:lnTo>
                    <a:pt x="585" y="0"/>
                  </a:ln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9" name="Freeform 28"/>
            <p:cNvSpPr>
              <a:spLocks/>
            </p:cNvSpPr>
            <p:nvPr/>
          </p:nvSpPr>
          <p:spPr bwMode="auto">
            <a:xfrm>
              <a:off x="1862" y="2361"/>
              <a:ext cx="586" cy="183"/>
            </a:xfrm>
            <a:custGeom>
              <a:avLst/>
              <a:gdLst>
                <a:gd name="T0" fmla="*/ 168 w 586"/>
                <a:gd name="T1" fmla="*/ 177 h 183"/>
                <a:gd name="T2" fmla="*/ 465 w 586"/>
                <a:gd name="T3" fmla="*/ 182 h 183"/>
                <a:gd name="T4" fmla="*/ 585 w 586"/>
                <a:gd name="T5" fmla="*/ 0 h 183"/>
                <a:gd name="T6" fmla="*/ 158 w 586"/>
                <a:gd name="T7" fmla="*/ 0 h 183"/>
                <a:gd name="T8" fmla="*/ 124 w 586"/>
                <a:gd name="T9" fmla="*/ 33 h 183"/>
                <a:gd name="T10" fmla="*/ 24 w 586"/>
                <a:gd name="T11" fmla="*/ 139 h 183"/>
                <a:gd name="T12" fmla="*/ 14 w 586"/>
                <a:gd name="T13" fmla="*/ 153 h 183"/>
                <a:gd name="T14" fmla="*/ 0 w 586"/>
                <a:gd name="T15" fmla="*/ 163 h 183"/>
                <a:gd name="T16" fmla="*/ 9 w 586"/>
                <a:gd name="T17" fmla="*/ 168 h 183"/>
                <a:gd name="T18" fmla="*/ 168 w 586"/>
                <a:gd name="T19" fmla="*/ 177 h 1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86" h="183">
                  <a:moveTo>
                    <a:pt x="168" y="177"/>
                  </a:moveTo>
                  <a:lnTo>
                    <a:pt x="465" y="182"/>
                  </a:lnTo>
                  <a:lnTo>
                    <a:pt x="585" y="0"/>
                  </a:lnTo>
                  <a:lnTo>
                    <a:pt x="158" y="0"/>
                  </a:lnTo>
                  <a:lnTo>
                    <a:pt x="124" y="33"/>
                  </a:lnTo>
                  <a:lnTo>
                    <a:pt x="24" y="139"/>
                  </a:lnTo>
                  <a:lnTo>
                    <a:pt x="14" y="153"/>
                  </a:lnTo>
                  <a:lnTo>
                    <a:pt x="0" y="163"/>
                  </a:lnTo>
                  <a:lnTo>
                    <a:pt x="9" y="168"/>
                  </a:lnTo>
                  <a:lnTo>
                    <a:pt x="168" y="177"/>
                  </a:lnTo>
                  <a:close/>
                </a:path>
              </a:pathLst>
            </a:custGeom>
            <a:noFill/>
            <a:ln w="3047">
              <a:solidFill>
                <a:srgbClr val="1F1A17"/>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AU"/>
            </a:p>
          </p:txBody>
        </p:sp>
        <p:sp>
          <p:nvSpPr>
            <p:cNvPr id="30" name="Freeform 29"/>
            <p:cNvSpPr>
              <a:spLocks/>
            </p:cNvSpPr>
            <p:nvPr/>
          </p:nvSpPr>
          <p:spPr bwMode="auto">
            <a:xfrm>
              <a:off x="2083" y="2601"/>
              <a:ext cx="72" cy="82"/>
            </a:xfrm>
            <a:custGeom>
              <a:avLst/>
              <a:gdLst>
                <a:gd name="T0" fmla="*/ 0 w 72"/>
                <a:gd name="T1" fmla="*/ 0 h 82"/>
                <a:gd name="T2" fmla="*/ 4 w 72"/>
                <a:gd name="T3" fmla="*/ 52 h 82"/>
                <a:gd name="T4" fmla="*/ 0 w 72"/>
                <a:gd name="T5" fmla="*/ 81 h 82"/>
                <a:gd name="T6" fmla="*/ 72 w 72"/>
                <a:gd name="T7" fmla="*/ 76 h 82"/>
                <a:gd name="T8" fmla="*/ 72 w 72"/>
                <a:gd name="T9" fmla="*/ 4 h 82"/>
                <a:gd name="T10" fmla="*/ 0 w 72"/>
                <a:gd name="T11" fmla="*/ 0 h 82"/>
              </a:gdLst>
              <a:ahLst/>
              <a:cxnLst>
                <a:cxn ang="0">
                  <a:pos x="T0" y="T1"/>
                </a:cxn>
                <a:cxn ang="0">
                  <a:pos x="T2" y="T3"/>
                </a:cxn>
                <a:cxn ang="0">
                  <a:pos x="T4" y="T5"/>
                </a:cxn>
                <a:cxn ang="0">
                  <a:pos x="T6" y="T7"/>
                </a:cxn>
                <a:cxn ang="0">
                  <a:pos x="T8" y="T9"/>
                </a:cxn>
                <a:cxn ang="0">
                  <a:pos x="T10" y="T11"/>
                </a:cxn>
              </a:cxnLst>
              <a:rect l="0" t="0" r="r" b="b"/>
              <a:pathLst>
                <a:path w="72" h="82">
                  <a:moveTo>
                    <a:pt x="0" y="0"/>
                  </a:moveTo>
                  <a:lnTo>
                    <a:pt x="4" y="52"/>
                  </a:lnTo>
                  <a:lnTo>
                    <a:pt x="0" y="81"/>
                  </a:lnTo>
                  <a:lnTo>
                    <a:pt x="72" y="76"/>
                  </a:lnTo>
                  <a:lnTo>
                    <a:pt x="72" y="4"/>
                  </a:lnTo>
                  <a:lnTo>
                    <a:pt x="0" y="0"/>
                  </a:ln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1" name="Freeform 30"/>
            <p:cNvSpPr>
              <a:spLocks/>
            </p:cNvSpPr>
            <p:nvPr/>
          </p:nvSpPr>
          <p:spPr bwMode="auto">
            <a:xfrm>
              <a:off x="2083" y="2601"/>
              <a:ext cx="72" cy="82"/>
            </a:xfrm>
            <a:custGeom>
              <a:avLst/>
              <a:gdLst>
                <a:gd name="T0" fmla="*/ 0 w 72"/>
                <a:gd name="T1" fmla="*/ 0 h 82"/>
                <a:gd name="T2" fmla="*/ 72 w 72"/>
                <a:gd name="T3" fmla="*/ 4 h 82"/>
                <a:gd name="T4" fmla="*/ 72 w 72"/>
                <a:gd name="T5" fmla="*/ 76 h 82"/>
                <a:gd name="T6" fmla="*/ 0 w 72"/>
                <a:gd name="T7" fmla="*/ 81 h 82"/>
                <a:gd name="T8" fmla="*/ 4 w 72"/>
                <a:gd name="T9" fmla="*/ 52 h 82"/>
                <a:gd name="T10" fmla="*/ 0 w 72"/>
                <a:gd name="T11" fmla="*/ 0 h 82"/>
              </a:gdLst>
              <a:ahLst/>
              <a:cxnLst>
                <a:cxn ang="0">
                  <a:pos x="T0" y="T1"/>
                </a:cxn>
                <a:cxn ang="0">
                  <a:pos x="T2" y="T3"/>
                </a:cxn>
                <a:cxn ang="0">
                  <a:pos x="T4" y="T5"/>
                </a:cxn>
                <a:cxn ang="0">
                  <a:pos x="T6" y="T7"/>
                </a:cxn>
                <a:cxn ang="0">
                  <a:pos x="T8" y="T9"/>
                </a:cxn>
                <a:cxn ang="0">
                  <a:pos x="T10" y="T11"/>
                </a:cxn>
              </a:cxnLst>
              <a:rect l="0" t="0" r="r" b="b"/>
              <a:pathLst>
                <a:path w="72" h="82">
                  <a:moveTo>
                    <a:pt x="0" y="0"/>
                  </a:moveTo>
                  <a:lnTo>
                    <a:pt x="72" y="4"/>
                  </a:lnTo>
                  <a:lnTo>
                    <a:pt x="72" y="76"/>
                  </a:lnTo>
                  <a:lnTo>
                    <a:pt x="0" y="81"/>
                  </a:lnTo>
                  <a:lnTo>
                    <a:pt x="4" y="52"/>
                  </a:lnTo>
                  <a:lnTo>
                    <a:pt x="0" y="0"/>
                  </a:lnTo>
                  <a:close/>
                </a:path>
              </a:pathLst>
            </a:custGeom>
            <a:noFill/>
            <a:ln w="3048">
              <a:solidFill>
                <a:srgbClr val="1F1A17"/>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AU"/>
            </a:p>
          </p:txBody>
        </p:sp>
        <p:sp>
          <p:nvSpPr>
            <p:cNvPr id="32" name="Freeform 31"/>
            <p:cNvSpPr>
              <a:spLocks/>
            </p:cNvSpPr>
            <p:nvPr/>
          </p:nvSpPr>
          <p:spPr bwMode="auto">
            <a:xfrm>
              <a:off x="1963" y="2361"/>
              <a:ext cx="86" cy="106"/>
            </a:xfrm>
            <a:custGeom>
              <a:avLst/>
              <a:gdLst>
                <a:gd name="T0" fmla="*/ 86 w 86"/>
                <a:gd name="T1" fmla="*/ 0 h 106"/>
                <a:gd name="T2" fmla="*/ 0 w 86"/>
                <a:gd name="T3" fmla="*/ 105 h 106"/>
              </a:gdLst>
              <a:ahLst/>
              <a:cxnLst>
                <a:cxn ang="0">
                  <a:pos x="T0" y="T1"/>
                </a:cxn>
                <a:cxn ang="0">
                  <a:pos x="T2" y="T3"/>
                </a:cxn>
              </a:cxnLst>
              <a:rect l="0" t="0" r="r" b="b"/>
              <a:pathLst>
                <a:path w="86" h="106">
                  <a:moveTo>
                    <a:pt x="86" y="0"/>
                  </a:moveTo>
                  <a:lnTo>
                    <a:pt x="0" y="105"/>
                  </a:lnTo>
                </a:path>
              </a:pathLst>
            </a:custGeom>
            <a:noFill/>
            <a:ln w="6095">
              <a:solidFill>
                <a:srgbClr val="1F1A17"/>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AU"/>
            </a:p>
          </p:txBody>
        </p:sp>
        <p:sp>
          <p:nvSpPr>
            <p:cNvPr id="33" name="Freeform 32"/>
            <p:cNvSpPr>
              <a:spLocks/>
            </p:cNvSpPr>
            <p:nvPr/>
          </p:nvSpPr>
          <p:spPr bwMode="auto">
            <a:xfrm>
              <a:off x="2025" y="2361"/>
              <a:ext cx="58" cy="67"/>
            </a:xfrm>
            <a:custGeom>
              <a:avLst/>
              <a:gdLst>
                <a:gd name="T0" fmla="*/ 57 w 58"/>
                <a:gd name="T1" fmla="*/ 0 h 67"/>
                <a:gd name="T2" fmla="*/ 0 w 58"/>
                <a:gd name="T3" fmla="*/ 67 h 67"/>
              </a:gdLst>
              <a:ahLst/>
              <a:cxnLst>
                <a:cxn ang="0">
                  <a:pos x="T0" y="T1"/>
                </a:cxn>
                <a:cxn ang="0">
                  <a:pos x="T2" y="T3"/>
                </a:cxn>
              </a:cxnLst>
              <a:rect l="0" t="0" r="r" b="b"/>
              <a:pathLst>
                <a:path w="58" h="67">
                  <a:moveTo>
                    <a:pt x="57" y="0"/>
                  </a:moveTo>
                  <a:lnTo>
                    <a:pt x="0" y="67"/>
                  </a:lnTo>
                </a:path>
              </a:pathLst>
            </a:custGeom>
            <a:noFill/>
            <a:ln w="6096">
              <a:solidFill>
                <a:srgbClr val="1F1A17"/>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AU"/>
            </a:p>
          </p:txBody>
        </p:sp>
        <p:sp>
          <p:nvSpPr>
            <p:cNvPr id="34" name="Freeform 33"/>
            <p:cNvSpPr>
              <a:spLocks/>
            </p:cNvSpPr>
            <p:nvPr/>
          </p:nvSpPr>
          <p:spPr bwMode="auto">
            <a:xfrm>
              <a:off x="1931" y="2745"/>
              <a:ext cx="20" cy="115"/>
            </a:xfrm>
            <a:custGeom>
              <a:avLst/>
              <a:gdLst>
                <a:gd name="T0" fmla="*/ 0 w 20"/>
                <a:gd name="T1" fmla="*/ 0 h 115"/>
                <a:gd name="T2" fmla="*/ 0 w 20"/>
                <a:gd name="T3" fmla="*/ 115 h 115"/>
              </a:gdLst>
              <a:ahLst/>
              <a:cxnLst>
                <a:cxn ang="0">
                  <a:pos x="T0" y="T1"/>
                </a:cxn>
                <a:cxn ang="0">
                  <a:pos x="T2" y="T3"/>
                </a:cxn>
              </a:cxnLst>
              <a:rect l="0" t="0" r="r" b="b"/>
              <a:pathLst>
                <a:path w="20" h="115">
                  <a:moveTo>
                    <a:pt x="0" y="0"/>
                  </a:moveTo>
                  <a:lnTo>
                    <a:pt x="0" y="115"/>
                  </a:lnTo>
                </a:path>
              </a:pathLst>
            </a:custGeom>
            <a:noFill/>
            <a:ln w="28701">
              <a:solidFill>
                <a:srgbClr val="DFDFDE"/>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AU"/>
            </a:p>
          </p:txBody>
        </p:sp>
        <p:sp>
          <p:nvSpPr>
            <p:cNvPr id="35" name="Rectangle 34"/>
            <p:cNvSpPr>
              <a:spLocks/>
            </p:cNvSpPr>
            <p:nvPr/>
          </p:nvSpPr>
          <p:spPr bwMode="auto">
            <a:xfrm>
              <a:off x="1910" y="2745"/>
              <a:ext cx="43" cy="115"/>
            </a:xfrm>
            <a:prstGeom prst="rect">
              <a:avLst/>
            </a:prstGeom>
            <a:noFill/>
            <a:ln w="6096">
              <a:solidFill>
                <a:srgbClr val="1F1A17"/>
              </a:solidFill>
              <a:miter lim="800000"/>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AU"/>
            </a:p>
          </p:txBody>
        </p:sp>
        <p:sp>
          <p:nvSpPr>
            <p:cNvPr id="36" name="Freeform 35"/>
            <p:cNvSpPr>
              <a:spLocks/>
            </p:cNvSpPr>
            <p:nvPr/>
          </p:nvSpPr>
          <p:spPr bwMode="auto">
            <a:xfrm>
              <a:off x="2323" y="2760"/>
              <a:ext cx="20" cy="115"/>
            </a:xfrm>
            <a:custGeom>
              <a:avLst/>
              <a:gdLst>
                <a:gd name="T0" fmla="*/ 0 w 20"/>
                <a:gd name="T1" fmla="*/ 0 h 115"/>
                <a:gd name="T2" fmla="*/ 0 w 20"/>
                <a:gd name="T3" fmla="*/ 115 h 115"/>
              </a:gdLst>
              <a:ahLst/>
              <a:cxnLst>
                <a:cxn ang="0">
                  <a:pos x="T0" y="T1"/>
                </a:cxn>
                <a:cxn ang="0">
                  <a:pos x="T2" y="T3"/>
                </a:cxn>
              </a:cxnLst>
              <a:rect l="0" t="0" r="r" b="b"/>
              <a:pathLst>
                <a:path w="20" h="115">
                  <a:moveTo>
                    <a:pt x="0" y="0"/>
                  </a:moveTo>
                  <a:lnTo>
                    <a:pt x="0" y="115"/>
                  </a:lnTo>
                </a:path>
              </a:pathLst>
            </a:custGeom>
            <a:noFill/>
            <a:ln w="25653">
              <a:solidFill>
                <a:srgbClr val="DFDFDE"/>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AU"/>
            </a:p>
          </p:txBody>
        </p:sp>
        <p:sp>
          <p:nvSpPr>
            <p:cNvPr id="37" name="Rectangle 36"/>
            <p:cNvSpPr>
              <a:spLocks/>
            </p:cNvSpPr>
            <p:nvPr/>
          </p:nvSpPr>
          <p:spPr bwMode="auto">
            <a:xfrm>
              <a:off x="2303" y="2760"/>
              <a:ext cx="38" cy="115"/>
            </a:xfrm>
            <a:prstGeom prst="rect">
              <a:avLst/>
            </a:prstGeom>
            <a:noFill/>
            <a:ln w="6096">
              <a:solidFill>
                <a:srgbClr val="1F1A17"/>
              </a:solidFill>
              <a:miter lim="800000"/>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AU"/>
            </a:p>
          </p:txBody>
        </p:sp>
        <p:sp>
          <p:nvSpPr>
            <p:cNvPr id="38" name="Freeform 37"/>
            <p:cNvSpPr>
              <a:spLocks/>
            </p:cNvSpPr>
            <p:nvPr/>
          </p:nvSpPr>
          <p:spPr bwMode="auto">
            <a:xfrm>
              <a:off x="2505" y="2467"/>
              <a:ext cx="20" cy="125"/>
            </a:xfrm>
            <a:custGeom>
              <a:avLst/>
              <a:gdLst>
                <a:gd name="T0" fmla="*/ 0 w 20"/>
                <a:gd name="T1" fmla="*/ 0 h 125"/>
                <a:gd name="T2" fmla="*/ 0 w 20"/>
                <a:gd name="T3" fmla="*/ 124 h 125"/>
              </a:gdLst>
              <a:ahLst/>
              <a:cxnLst>
                <a:cxn ang="0">
                  <a:pos x="T0" y="T1"/>
                </a:cxn>
                <a:cxn ang="0">
                  <a:pos x="T2" y="T3"/>
                </a:cxn>
              </a:cxnLst>
              <a:rect l="0" t="0" r="r" b="b"/>
              <a:pathLst>
                <a:path w="20" h="125">
                  <a:moveTo>
                    <a:pt x="0" y="0"/>
                  </a:moveTo>
                  <a:lnTo>
                    <a:pt x="0" y="124"/>
                  </a:lnTo>
                </a:path>
              </a:pathLst>
            </a:custGeom>
            <a:noFill/>
            <a:ln w="6096">
              <a:solidFill>
                <a:srgbClr val="1F1A17"/>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AU"/>
            </a:p>
          </p:txBody>
        </p:sp>
        <p:sp>
          <p:nvSpPr>
            <p:cNvPr id="39" name="Freeform 38"/>
            <p:cNvSpPr>
              <a:spLocks/>
            </p:cNvSpPr>
            <p:nvPr/>
          </p:nvSpPr>
          <p:spPr bwMode="auto">
            <a:xfrm>
              <a:off x="2457" y="2409"/>
              <a:ext cx="20" cy="125"/>
            </a:xfrm>
            <a:custGeom>
              <a:avLst/>
              <a:gdLst>
                <a:gd name="T0" fmla="*/ 0 w 20"/>
                <a:gd name="T1" fmla="*/ 0 h 125"/>
                <a:gd name="T2" fmla="*/ 0 w 20"/>
                <a:gd name="T3" fmla="*/ 124 h 125"/>
              </a:gdLst>
              <a:ahLst/>
              <a:cxnLst>
                <a:cxn ang="0">
                  <a:pos x="T0" y="T1"/>
                </a:cxn>
                <a:cxn ang="0">
                  <a:pos x="T2" y="T3"/>
                </a:cxn>
              </a:cxnLst>
              <a:rect l="0" t="0" r="r" b="b"/>
              <a:pathLst>
                <a:path w="20" h="125">
                  <a:moveTo>
                    <a:pt x="0" y="0"/>
                  </a:moveTo>
                  <a:lnTo>
                    <a:pt x="0" y="124"/>
                  </a:lnTo>
                </a:path>
              </a:pathLst>
            </a:custGeom>
            <a:noFill/>
            <a:ln w="6096">
              <a:solidFill>
                <a:srgbClr val="1F1A17"/>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AU"/>
            </a:p>
          </p:txBody>
        </p:sp>
        <p:sp>
          <p:nvSpPr>
            <p:cNvPr id="40" name="Freeform 39"/>
            <p:cNvSpPr>
              <a:spLocks/>
            </p:cNvSpPr>
            <p:nvPr/>
          </p:nvSpPr>
          <p:spPr bwMode="auto">
            <a:xfrm>
              <a:off x="2481" y="2438"/>
              <a:ext cx="20" cy="125"/>
            </a:xfrm>
            <a:custGeom>
              <a:avLst/>
              <a:gdLst>
                <a:gd name="T0" fmla="*/ 0 w 20"/>
                <a:gd name="T1" fmla="*/ 0 h 125"/>
                <a:gd name="T2" fmla="*/ 0 w 20"/>
                <a:gd name="T3" fmla="*/ 124 h 125"/>
              </a:gdLst>
              <a:ahLst/>
              <a:cxnLst>
                <a:cxn ang="0">
                  <a:pos x="T0" y="T1"/>
                </a:cxn>
                <a:cxn ang="0">
                  <a:pos x="T2" y="T3"/>
                </a:cxn>
              </a:cxnLst>
              <a:rect l="0" t="0" r="r" b="b"/>
              <a:pathLst>
                <a:path w="20" h="125">
                  <a:moveTo>
                    <a:pt x="0" y="0"/>
                  </a:moveTo>
                  <a:lnTo>
                    <a:pt x="0" y="124"/>
                  </a:lnTo>
                </a:path>
              </a:pathLst>
            </a:custGeom>
            <a:noFill/>
            <a:ln w="6096">
              <a:solidFill>
                <a:srgbClr val="1F1A17"/>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AU"/>
            </a:p>
          </p:txBody>
        </p:sp>
        <p:sp>
          <p:nvSpPr>
            <p:cNvPr id="41" name="Freeform 40"/>
            <p:cNvSpPr>
              <a:spLocks/>
            </p:cNvSpPr>
            <p:nvPr/>
          </p:nvSpPr>
          <p:spPr bwMode="auto">
            <a:xfrm>
              <a:off x="2433" y="2395"/>
              <a:ext cx="20" cy="125"/>
            </a:xfrm>
            <a:custGeom>
              <a:avLst/>
              <a:gdLst>
                <a:gd name="T0" fmla="*/ 0 w 20"/>
                <a:gd name="T1" fmla="*/ 0 h 125"/>
                <a:gd name="T2" fmla="*/ 0 w 20"/>
                <a:gd name="T3" fmla="*/ 124 h 125"/>
              </a:gdLst>
              <a:ahLst/>
              <a:cxnLst>
                <a:cxn ang="0">
                  <a:pos x="T0" y="T1"/>
                </a:cxn>
                <a:cxn ang="0">
                  <a:pos x="T2" y="T3"/>
                </a:cxn>
              </a:cxnLst>
              <a:rect l="0" t="0" r="r" b="b"/>
              <a:pathLst>
                <a:path w="20" h="125">
                  <a:moveTo>
                    <a:pt x="0" y="0"/>
                  </a:moveTo>
                  <a:lnTo>
                    <a:pt x="0" y="124"/>
                  </a:lnTo>
                </a:path>
              </a:pathLst>
            </a:custGeom>
            <a:noFill/>
            <a:ln w="6096">
              <a:solidFill>
                <a:srgbClr val="1F1A17"/>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AU"/>
            </a:p>
          </p:txBody>
        </p:sp>
        <p:sp>
          <p:nvSpPr>
            <p:cNvPr id="42" name="Freeform 41"/>
            <p:cNvSpPr>
              <a:spLocks/>
            </p:cNvSpPr>
            <p:nvPr/>
          </p:nvSpPr>
          <p:spPr bwMode="auto">
            <a:xfrm>
              <a:off x="2409" y="2438"/>
              <a:ext cx="20" cy="43"/>
            </a:xfrm>
            <a:custGeom>
              <a:avLst/>
              <a:gdLst>
                <a:gd name="T0" fmla="*/ 0 w 20"/>
                <a:gd name="T1" fmla="*/ 0 h 43"/>
                <a:gd name="T2" fmla="*/ 0 w 20"/>
                <a:gd name="T3" fmla="*/ 43 h 43"/>
              </a:gdLst>
              <a:ahLst/>
              <a:cxnLst>
                <a:cxn ang="0">
                  <a:pos x="T0" y="T1"/>
                </a:cxn>
                <a:cxn ang="0">
                  <a:pos x="T2" y="T3"/>
                </a:cxn>
              </a:cxnLst>
              <a:rect l="0" t="0" r="r" b="b"/>
              <a:pathLst>
                <a:path w="20" h="43">
                  <a:moveTo>
                    <a:pt x="0" y="0"/>
                  </a:moveTo>
                  <a:lnTo>
                    <a:pt x="0" y="43"/>
                  </a:lnTo>
                </a:path>
              </a:pathLst>
            </a:custGeom>
            <a:noFill/>
            <a:ln w="6096">
              <a:solidFill>
                <a:srgbClr val="1F1A17"/>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AU"/>
            </a:p>
          </p:txBody>
        </p:sp>
        <p:sp>
          <p:nvSpPr>
            <p:cNvPr id="43" name="Rectangle 42"/>
            <p:cNvSpPr>
              <a:spLocks noChangeArrowheads="1"/>
            </p:cNvSpPr>
            <p:nvPr/>
          </p:nvSpPr>
          <p:spPr bwMode="auto">
            <a:xfrm>
              <a:off x="5180" y="392"/>
              <a:ext cx="920" cy="11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0" tIns="0" rIns="0" bIns="0" anchor="t" anchorCtr="0" upright="1">
              <a:noAutofit/>
            </a:bodyPr>
            <a:lstStyle/>
            <a:p>
              <a:pPr algn="l">
                <a:lnSpc>
                  <a:spcPts val="5700"/>
                </a:lnSpc>
                <a:spcAft>
                  <a:spcPts val="0"/>
                </a:spcAft>
              </a:pPr>
              <a:endParaRPr lang="en-AU" sz="1200">
                <a:effectLst/>
                <a:latin typeface="Times New Roman"/>
                <a:ea typeface="Calibri"/>
                <a:cs typeface="Times New Roman"/>
              </a:endParaRPr>
            </a:p>
            <a:p>
              <a:pPr>
                <a:lnSpc>
                  <a:spcPct val="115000"/>
                </a:lnSpc>
                <a:spcAft>
                  <a:spcPts val="0"/>
                </a:spcAft>
              </a:pPr>
              <a:r>
                <a:rPr lang="en-AU" sz="1200">
                  <a:effectLst/>
                  <a:latin typeface="Times New Roman"/>
                  <a:ea typeface="Calibri"/>
                  <a:cs typeface="Times New Roman"/>
                </a:rPr>
                <a:t> </a:t>
              </a:r>
              <a:endParaRPr lang="en-AU" sz="1100">
                <a:effectLst/>
                <a:latin typeface="Calibri"/>
                <a:ea typeface="Calibri"/>
                <a:cs typeface="Times New Roman"/>
              </a:endParaRPr>
            </a:p>
          </p:txBody>
        </p:sp>
      </p:grpSp>
      <p:sp>
        <p:nvSpPr>
          <p:cNvPr id="2" name="Rectangle 48"/>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AU"/>
          </a:p>
        </p:txBody>
      </p:sp>
      <p:sp>
        <p:nvSpPr>
          <p:cNvPr id="3" name="Rectangle 49"/>
          <p:cNvSpPr>
            <a:spLocks noChangeArrowheads="1"/>
          </p:cNvSpPr>
          <p:nvPr/>
        </p:nvSpPr>
        <p:spPr bwMode="auto">
          <a:xfrm>
            <a:off x="0" y="457200"/>
            <a:ext cx="0" cy="0"/>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endParaRPr lang="en-AU"/>
          </a:p>
        </p:txBody>
      </p:sp>
      <p:sp>
        <p:nvSpPr>
          <p:cNvPr id="4" name="Rectangle 51"/>
          <p:cNvSpPr>
            <a:spLocks noChangeArrowheads="1"/>
          </p:cNvSpPr>
          <p:nvPr/>
        </p:nvSpPr>
        <p:spPr bwMode="auto">
          <a:xfrm>
            <a:off x="0" y="1123950"/>
            <a:ext cx="0" cy="0"/>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endParaRPr lang="en-AU"/>
          </a:p>
        </p:txBody>
      </p:sp>
      <p:sp>
        <p:nvSpPr>
          <p:cNvPr id="49" name="Rectangle 53"/>
          <p:cNvSpPr>
            <a:spLocks noChangeArrowheads="1"/>
          </p:cNvSpPr>
          <p:nvPr/>
        </p:nvSpPr>
        <p:spPr bwMode="auto">
          <a:xfrm>
            <a:off x="0" y="2162175"/>
            <a:ext cx="0" cy="0"/>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endParaRPr lang="en-AU"/>
          </a:p>
        </p:txBody>
      </p:sp>
      <p:sp>
        <p:nvSpPr>
          <p:cNvPr id="50" name="Rectangle 55"/>
          <p:cNvSpPr>
            <a:spLocks noChangeArrowheads="1"/>
          </p:cNvSpPr>
          <p:nvPr/>
        </p:nvSpPr>
        <p:spPr bwMode="auto">
          <a:xfrm>
            <a:off x="7392035" y="997766"/>
            <a:ext cx="1063112" cy="7078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lvl="0" fontAlgn="base">
              <a:spcBef>
                <a:spcPct val="0"/>
              </a:spcBef>
              <a:spcAft>
                <a:spcPct val="0"/>
              </a:spcAft>
            </a:pPr>
            <a:r>
              <a:rPr kumimoji="0" lang="en-AU" sz="1100" b="0" i="0" u="none" strike="noStrike" cap="none" normalizeH="0" baseline="0" dirty="0" smtClean="0">
                <a:ln>
                  <a:noFill/>
                </a:ln>
                <a:solidFill>
                  <a:srgbClr val="1F1A17"/>
                </a:solidFill>
                <a:effectLst/>
                <a:latin typeface="Arial" pitchFamily="34" charset="0"/>
                <a:ea typeface="Calibri" pitchFamily="34" charset="0"/>
                <a:cs typeface="Arial" pitchFamily="34" charset="0"/>
              </a:rPr>
              <a:t>Best Crossing</a:t>
            </a:r>
            <a:endParaRPr kumimoji="0" lang="en-AU" sz="800" b="0" i="0" u="none" strike="noStrike" cap="none" normalizeH="0" baseline="0" dirty="0" smtClean="0">
              <a:ln>
                <a:noFill/>
              </a:ln>
              <a:solidFill>
                <a:schemeClr val="tx1"/>
              </a:solidFill>
              <a:effectLst/>
              <a:latin typeface="Arial" pitchFamily="34" charset="0"/>
              <a:cs typeface="Arial" pitchFamily="34" charset="0"/>
            </a:endParaRPr>
          </a:p>
          <a:p>
            <a:pPr lvl="0" eaLnBrk="0" fontAlgn="base" hangingPunct="0">
              <a:spcBef>
                <a:spcPct val="0"/>
              </a:spcBef>
              <a:spcAft>
                <a:spcPct val="0"/>
              </a:spcAft>
            </a:pPr>
            <a:r>
              <a:rPr kumimoji="0" lang="en-AU" sz="1100" b="0" i="0" u="none" strike="noStrike" cap="none" normalizeH="0" baseline="0" dirty="0" smtClean="0">
                <a:ln>
                  <a:noFill/>
                </a:ln>
                <a:solidFill>
                  <a:srgbClr val="1F1A17"/>
                </a:solidFill>
                <a:effectLst/>
                <a:latin typeface="Arial" pitchFamily="34" charset="0"/>
                <a:ea typeface="Calibri" pitchFamily="34" charset="0"/>
                <a:cs typeface="Arial" pitchFamily="34" charset="0"/>
              </a:rPr>
              <a:t>Point</a:t>
            </a:r>
            <a:endParaRPr kumimoji="0" lang="en-AU" sz="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A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51" name="Rectangle 50"/>
          <p:cNvSpPr/>
          <p:nvPr/>
        </p:nvSpPr>
        <p:spPr>
          <a:xfrm>
            <a:off x="5756819" y="3062242"/>
            <a:ext cx="4572000" cy="646331"/>
          </a:xfrm>
          <a:prstGeom prst="rect">
            <a:avLst/>
          </a:prstGeom>
        </p:spPr>
        <p:txBody>
          <a:bodyPr>
            <a:spAutoFit/>
          </a:bodyPr>
          <a:lstStyle/>
          <a:p>
            <a:pPr lvl="0" eaLnBrk="0" fontAlgn="base" hangingPunct="0">
              <a:spcBef>
                <a:spcPct val="0"/>
              </a:spcBef>
              <a:spcAft>
                <a:spcPct val="0"/>
              </a:spcAft>
            </a:pPr>
            <a:r>
              <a:rPr kumimoji="0" lang="en-AU" b="0" i="0" u="none" strike="noStrike" cap="none" normalizeH="0" baseline="0" dirty="0" smtClean="0">
                <a:ln>
                  <a:noFill/>
                </a:ln>
                <a:solidFill>
                  <a:srgbClr val="1F1A17"/>
                </a:solidFill>
                <a:effectLst/>
                <a:latin typeface="Arial" pitchFamily="34" charset="0"/>
                <a:ea typeface="Calibri" pitchFamily="34" charset="0"/>
                <a:cs typeface="Arial" pitchFamily="34" charset="0"/>
              </a:rPr>
              <a:t>Intersection</a:t>
            </a:r>
            <a:endParaRPr kumimoji="0" lang="en-AU" sz="1100" b="0" i="0" u="none" strike="noStrike" cap="none" normalizeH="0" baseline="0" dirty="0" smtClean="0">
              <a:ln>
                <a:noFill/>
              </a:ln>
              <a:solidFill>
                <a:schemeClr val="tx1"/>
              </a:solidFill>
              <a:effectLst/>
              <a:latin typeface="Arial" pitchFamily="34" charset="0"/>
              <a:cs typeface="Arial" pitchFamily="34" charset="0"/>
            </a:endParaRPr>
          </a:p>
          <a:p>
            <a:pPr lvl="0" eaLnBrk="0" fontAlgn="base" hangingPunct="0">
              <a:spcBef>
                <a:spcPct val="0"/>
              </a:spcBef>
              <a:spcAft>
                <a:spcPct val="0"/>
              </a:spcAft>
            </a:pPr>
            <a:r>
              <a:rPr kumimoji="0" lang="en-AU" b="0" i="0" u="none" strike="noStrike" cap="none" normalizeH="0" baseline="0" dirty="0" smtClean="0">
                <a:ln>
                  <a:noFill/>
                </a:ln>
                <a:solidFill>
                  <a:srgbClr val="1F1A17"/>
                </a:solidFill>
                <a:effectLst/>
                <a:latin typeface="Arial" pitchFamily="34" charset="0"/>
                <a:ea typeface="Calibri" pitchFamily="34" charset="0"/>
                <a:cs typeface="Arial" pitchFamily="34" charset="0"/>
              </a:rPr>
              <a:t>Point</a:t>
            </a:r>
            <a:endParaRPr kumimoji="0" lang="en-AU" sz="1100" b="0" i="0" u="none" strike="noStrike" cap="none" normalizeH="0" baseline="0" dirty="0" smtClean="0">
              <a:ln>
                <a:noFill/>
              </a:ln>
              <a:solidFill>
                <a:schemeClr val="tx1"/>
              </a:solidFill>
              <a:effectLst/>
              <a:latin typeface="Arial" pitchFamily="34" charset="0"/>
              <a:cs typeface="Arial" pitchFamily="34" charset="0"/>
            </a:endParaRPr>
          </a:p>
        </p:txBody>
      </p:sp>
      <p:sp>
        <p:nvSpPr>
          <p:cNvPr id="53" name="Rectangle 52"/>
          <p:cNvSpPr/>
          <p:nvPr/>
        </p:nvSpPr>
        <p:spPr>
          <a:xfrm>
            <a:off x="866775" y="3831538"/>
            <a:ext cx="7508240" cy="1477328"/>
          </a:xfrm>
          <a:prstGeom prst="rect">
            <a:avLst/>
          </a:prstGeom>
        </p:spPr>
        <p:txBody>
          <a:bodyPr wrap="square">
            <a:spAutoFit/>
          </a:bodyPr>
          <a:lstStyle/>
          <a:p>
            <a:r>
              <a:rPr lang="en-AU" dirty="0"/>
              <a:t>The aim of a topographical survey is to establish the most economical site or route </a:t>
            </a:r>
            <a:r>
              <a:rPr lang="en-AU" dirty="0" smtClean="0"/>
              <a:t>for the </a:t>
            </a:r>
            <a:r>
              <a:rPr lang="en-AU" dirty="0"/>
              <a:t>proposed works. For a low-cost project such a survey would normally consist of </a:t>
            </a:r>
            <a:r>
              <a:rPr lang="en-AU" dirty="0" smtClean="0"/>
              <a:t>a walk </a:t>
            </a:r>
            <a:r>
              <a:rPr lang="en-AU" dirty="0"/>
              <a:t>over the area of choice, noting possible alignments or sites, potential </a:t>
            </a:r>
            <a:r>
              <a:rPr lang="en-AU" dirty="0" smtClean="0"/>
              <a:t>quarry sites</a:t>
            </a:r>
            <a:r>
              <a:rPr lang="en-AU" dirty="0"/>
              <a:t>, and soil conditions. A line level, linen tape and short tape are the </a:t>
            </a:r>
            <a:r>
              <a:rPr lang="en-AU" dirty="0" smtClean="0"/>
              <a:t>minimum requirements </a:t>
            </a:r>
            <a:r>
              <a:rPr lang="en-AU" dirty="0"/>
              <a:t>for such reconnaissance work</a:t>
            </a:r>
            <a:r>
              <a:rPr lang="en-AU" dirty="0" smtClean="0"/>
              <a:t>.</a:t>
            </a:r>
            <a:endParaRPr lang="en-AU" dirty="0"/>
          </a:p>
        </p:txBody>
      </p:sp>
    </p:spTree>
    <p:extLst>
      <p:ext uri="{BB962C8B-B14F-4D97-AF65-F5344CB8AC3E}">
        <p14:creationId xmlns:p14="http://schemas.microsoft.com/office/powerpoint/2010/main" val="3622347614"/>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27142" y="188640"/>
            <a:ext cx="7704856" cy="2862322"/>
          </a:xfrm>
          <a:prstGeom prst="rect">
            <a:avLst/>
          </a:prstGeom>
        </p:spPr>
        <p:txBody>
          <a:bodyPr wrap="square">
            <a:spAutoFit/>
          </a:bodyPr>
          <a:lstStyle/>
          <a:p>
            <a:r>
              <a:rPr lang="en-AU" dirty="0"/>
              <a:t> </a:t>
            </a:r>
          </a:p>
          <a:p>
            <a:r>
              <a:rPr lang="en-AU" dirty="0"/>
              <a:t>Work Procedure</a:t>
            </a:r>
          </a:p>
          <a:p>
            <a:r>
              <a:rPr lang="en-AU" dirty="0"/>
              <a:t> </a:t>
            </a:r>
          </a:p>
          <a:p>
            <a:r>
              <a:rPr lang="en-AU" dirty="0"/>
              <a:t>Before carrying out any gravelling works, first check that the earth works have been properly carried out and levelled to the exact and required standards.  Set up the profile boards once again, and ensure that all levels are correct and that the camber has not been damaged.</a:t>
            </a:r>
          </a:p>
          <a:p>
            <a:r>
              <a:rPr lang="en-AU" dirty="0"/>
              <a:t> </a:t>
            </a:r>
          </a:p>
          <a:p>
            <a:r>
              <a:rPr lang="en-AU" dirty="0"/>
              <a:t>Placing the gravel, involves four activities, namely un-loading, spreading, watering and compaction.</a:t>
            </a:r>
          </a:p>
        </p:txBody>
      </p:sp>
      <p:pic>
        <p:nvPicPr>
          <p:cNvPr id="3" name="Picture 2"/>
          <p:cNvPicPr/>
          <p:nvPr/>
        </p:nvPicPr>
        <p:blipFill>
          <a:blip r:embed="rId2">
            <a:extLst>
              <a:ext uri="{28A0092B-C50C-407E-A947-70E740481C1C}">
                <a14:useLocalDpi xmlns:a14="http://schemas.microsoft.com/office/drawing/2010/main" val="0"/>
              </a:ext>
            </a:extLst>
          </a:blip>
          <a:srcRect/>
          <a:stretch>
            <a:fillRect/>
          </a:stretch>
        </p:blipFill>
        <p:spPr bwMode="auto">
          <a:xfrm>
            <a:off x="3359771" y="4941168"/>
            <a:ext cx="1728192" cy="1116881"/>
          </a:xfrm>
          <a:prstGeom prst="rect">
            <a:avLst/>
          </a:prstGeom>
          <a:noFill/>
          <a:ln>
            <a:noFill/>
          </a:ln>
        </p:spPr>
      </p:pic>
      <p:pic>
        <p:nvPicPr>
          <p:cNvPr id="4" name="Picture 3"/>
          <p:cNvPicPr/>
          <p:nvPr/>
        </p:nvPicPr>
        <p:blipFill>
          <a:blip r:embed="rId3">
            <a:extLst>
              <a:ext uri="{28A0092B-C50C-407E-A947-70E740481C1C}">
                <a14:useLocalDpi xmlns:a14="http://schemas.microsoft.com/office/drawing/2010/main" val="0"/>
              </a:ext>
            </a:extLst>
          </a:blip>
          <a:srcRect/>
          <a:stretch>
            <a:fillRect/>
          </a:stretch>
        </p:blipFill>
        <p:spPr bwMode="auto">
          <a:xfrm>
            <a:off x="5563904" y="3322955"/>
            <a:ext cx="1944216" cy="696594"/>
          </a:xfrm>
          <a:prstGeom prst="rect">
            <a:avLst/>
          </a:prstGeom>
          <a:noFill/>
          <a:ln>
            <a:noFill/>
          </a:ln>
        </p:spPr>
      </p:pic>
      <p:grpSp>
        <p:nvGrpSpPr>
          <p:cNvPr id="5" name="Group 4"/>
          <p:cNvGrpSpPr>
            <a:grpSpLocks/>
          </p:cNvGrpSpPr>
          <p:nvPr/>
        </p:nvGrpSpPr>
        <p:grpSpPr bwMode="auto">
          <a:xfrm>
            <a:off x="2987824" y="3267908"/>
            <a:ext cx="1920143" cy="1012029"/>
            <a:chOff x="10" y="10"/>
            <a:chExt cx="1235" cy="676"/>
          </a:xfrm>
        </p:grpSpPr>
        <p:grpSp>
          <p:nvGrpSpPr>
            <p:cNvPr id="6" name="Group 5"/>
            <p:cNvGrpSpPr>
              <a:grpSpLocks/>
            </p:cNvGrpSpPr>
            <p:nvPr/>
          </p:nvGrpSpPr>
          <p:grpSpPr bwMode="auto">
            <a:xfrm>
              <a:off x="504" y="48"/>
              <a:ext cx="103" cy="185"/>
              <a:chOff x="504" y="48"/>
              <a:chExt cx="103" cy="185"/>
            </a:xfrm>
          </p:grpSpPr>
          <p:sp>
            <p:nvSpPr>
              <p:cNvPr id="41" name="Freeform 40"/>
              <p:cNvSpPr>
                <a:spLocks/>
              </p:cNvSpPr>
              <p:nvPr/>
            </p:nvSpPr>
            <p:spPr bwMode="auto">
              <a:xfrm>
                <a:off x="504" y="48"/>
                <a:ext cx="103" cy="185"/>
              </a:xfrm>
              <a:custGeom>
                <a:avLst/>
                <a:gdLst>
                  <a:gd name="T0" fmla="*/ 72 w 103"/>
                  <a:gd name="T1" fmla="*/ 60 h 185"/>
                  <a:gd name="T2" fmla="*/ 16 w 103"/>
                  <a:gd name="T3" fmla="*/ 60 h 185"/>
                  <a:gd name="T4" fmla="*/ 21 w 103"/>
                  <a:gd name="T5" fmla="*/ 64 h 185"/>
                  <a:gd name="T6" fmla="*/ 31 w 103"/>
                  <a:gd name="T7" fmla="*/ 72 h 185"/>
                  <a:gd name="T8" fmla="*/ 38 w 103"/>
                  <a:gd name="T9" fmla="*/ 107 h 185"/>
                  <a:gd name="T10" fmla="*/ 23 w 103"/>
                  <a:gd name="T11" fmla="*/ 134 h 185"/>
                  <a:gd name="T12" fmla="*/ 21 w 103"/>
                  <a:gd name="T13" fmla="*/ 141 h 185"/>
                  <a:gd name="T14" fmla="*/ 21 w 103"/>
                  <a:gd name="T15" fmla="*/ 148 h 185"/>
                  <a:gd name="T16" fmla="*/ 0 w 103"/>
                  <a:gd name="T17" fmla="*/ 165 h 185"/>
                  <a:gd name="T18" fmla="*/ 0 w 103"/>
                  <a:gd name="T19" fmla="*/ 184 h 185"/>
                  <a:gd name="T20" fmla="*/ 28 w 103"/>
                  <a:gd name="T21" fmla="*/ 156 h 185"/>
                  <a:gd name="T22" fmla="*/ 52 w 103"/>
                  <a:gd name="T23" fmla="*/ 156 h 185"/>
                  <a:gd name="T24" fmla="*/ 59 w 103"/>
                  <a:gd name="T25" fmla="*/ 153 h 185"/>
                  <a:gd name="T26" fmla="*/ 69 w 103"/>
                  <a:gd name="T27" fmla="*/ 139 h 185"/>
                  <a:gd name="T28" fmla="*/ 67 w 103"/>
                  <a:gd name="T29" fmla="*/ 120 h 185"/>
                  <a:gd name="T30" fmla="*/ 80 w 103"/>
                  <a:gd name="T31" fmla="*/ 107 h 185"/>
                  <a:gd name="T32" fmla="*/ 64 w 103"/>
                  <a:gd name="T33" fmla="*/ 107 h 185"/>
                  <a:gd name="T34" fmla="*/ 64 w 103"/>
                  <a:gd name="T35" fmla="*/ 93 h 185"/>
                  <a:gd name="T36" fmla="*/ 72 w 103"/>
                  <a:gd name="T37" fmla="*/ 60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3" h="185">
                    <a:moveTo>
                      <a:pt x="72" y="60"/>
                    </a:moveTo>
                    <a:lnTo>
                      <a:pt x="16" y="60"/>
                    </a:lnTo>
                    <a:lnTo>
                      <a:pt x="21" y="64"/>
                    </a:lnTo>
                    <a:lnTo>
                      <a:pt x="31" y="72"/>
                    </a:lnTo>
                    <a:lnTo>
                      <a:pt x="38" y="107"/>
                    </a:lnTo>
                    <a:lnTo>
                      <a:pt x="23" y="134"/>
                    </a:lnTo>
                    <a:lnTo>
                      <a:pt x="21" y="141"/>
                    </a:lnTo>
                    <a:lnTo>
                      <a:pt x="21" y="148"/>
                    </a:lnTo>
                    <a:lnTo>
                      <a:pt x="0" y="165"/>
                    </a:lnTo>
                    <a:lnTo>
                      <a:pt x="0" y="184"/>
                    </a:lnTo>
                    <a:lnTo>
                      <a:pt x="28" y="156"/>
                    </a:lnTo>
                    <a:lnTo>
                      <a:pt x="52" y="156"/>
                    </a:lnTo>
                    <a:lnTo>
                      <a:pt x="59" y="153"/>
                    </a:lnTo>
                    <a:lnTo>
                      <a:pt x="69" y="139"/>
                    </a:lnTo>
                    <a:lnTo>
                      <a:pt x="67" y="120"/>
                    </a:lnTo>
                    <a:lnTo>
                      <a:pt x="80" y="107"/>
                    </a:lnTo>
                    <a:lnTo>
                      <a:pt x="64" y="107"/>
                    </a:lnTo>
                    <a:lnTo>
                      <a:pt x="64" y="93"/>
                    </a:lnTo>
                    <a:lnTo>
                      <a:pt x="72" y="6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2" name="Freeform 41"/>
              <p:cNvSpPr>
                <a:spLocks/>
              </p:cNvSpPr>
              <p:nvPr/>
            </p:nvSpPr>
            <p:spPr bwMode="auto">
              <a:xfrm>
                <a:off x="504" y="48"/>
                <a:ext cx="103" cy="185"/>
              </a:xfrm>
              <a:custGeom>
                <a:avLst/>
                <a:gdLst>
                  <a:gd name="T0" fmla="*/ 52 w 103"/>
                  <a:gd name="T1" fmla="*/ 156 h 185"/>
                  <a:gd name="T2" fmla="*/ 28 w 103"/>
                  <a:gd name="T3" fmla="*/ 156 h 185"/>
                  <a:gd name="T4" fmla="*/ 47 w 103"/>
                  <a:gd name="T5" fmla="*/ 158 h 185"/>
                  <a:gd name="T6" fmla="*/ 52 w 103"/>
                  <a:gd name="T7" fmla="*/ 156 h 185"/>
                </a:gdLst>
                <a:ahLst/>
                <a:cxnLst>
                  <a:cxn ang="0">
                    <a:pos x="T0" y="T1"/>
                  </a:cxn>
                  <a:cxn ang="0">
                    <a:pos x="T2" y="T3"/>
                  </a:cxn>
                  <a:cxn ang="0">
                    <a:pos x="T4" y="T5"/>
                  </a:cxn>
                  <a:cxn ang="0">
                    <a:pos x="T6" y="T7"/>
                  </a:cxn>
                </a:cxnLst>
                <a:rect l="0" t="0" r="r" b="b"/>
                <a:pathLst>
                  <a:path w="103" h="185">
                    <a:moveTo>
                      <a:pt x="52" y="156"/>
                    </a:moveTo>
                    <a:lnTo>
                      <a:pt x="28" y="156"/>
                    </a:lnTo>
                    <a:lnTo>
                      <a:pt x="47" y="158"/>
                    </a:lnTo>
                    <a:lnTo>
                      <a:pt x="52" y="156"/>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3" name="Freeform 42"/>
              <p:cNvSpPr>
                <a:spLocks/>
              </p:cNvSpPr>
              <p:nvPr/>
            </p:nvSpPr>
            <p:spPr bwMode="auto">
              <a:xfrm>
                <a:off x="504" y="48"/>
                <a:ext cx="103" cy="185"/>
              </a:xfrm>
              <a:custGeom>
                <a:avLst/>
                <a:gdLst>
                  <a:gd name="T0" fmla="*/ 95 w 103"/>
                  <a:gd name="T1" fmla="*/ 79 h 185"/>
                  <a:gd name="T2" fmla="*/ 64 w 103"/>
                  <a:gd name="T3" fmla="*/ 107 h 185"/>
                  <a:gd name="T4" fmla="*/ 80 w 103"/>
                  <a:gd name="T5" fmla="*/ 107 h 185"/>
                  <a:gd name="T6" fmla="*/ 100 w 103"/>
                  <a:gd name="T7" fmla="*/ 88 h 185"/>
                  <a:gd name="T8" fmla="*/ 103 w 103"/>
                  <a:gd name="T9" fmla="*/ 83 h 185"/>
                  <a:gd name="T10" fmla="*/ 95 w 103"/>
                  <a:gd name="T11" fmla="*/ 79 h 185"/>
                </a:gdLst>
                <a:ahLst/>
                <a:cxnLst>
                  <a:cxn ang="0">
                    <a:pos x="T0" y="T1"/>
                  </a:cxn>
                  <a:cxn ang="0">
                    <a:pos x="T2" y="T3"/>
                  </a:cxn>
                  <a:cxn ang="0">
                    <a:pos x="T4" y="T5"/>
                  </a:cxn>
                  <a:cxn ang="0">
                    <a:pos x="T6" y="T7"/>
                  </a:cxn>
                  <a:cxn ang="0">
                    <a:pos x="T8" y="T9"/>
                  </a:cxn>
                  <a:cxn ang="0">
                    <a:pos x="T10" y="T11"/>
                  </a:cxn>
                </a:cxnLst>
                <a:rect l="0" t="0" r="r" b="b"/>
                <a:pathLst>
                  <a:path w="103" h="185">
                    <a:moveTo>
                      <a:pt x="95" y="79"/>
                    </a:moveTo>
                    <a:lnTo>
                      <a:pt x="64" y="107"/>
                    </a:lnTo>
                    <a:lnTo>
                      <a:pt x="80" y="107"/>
                    </a:lnTo>
                    <a:lnTo>
                      <a:pt x="100" y="88"/>
                    </a:lnTo>
                    <a:lnTo>
                      <a:pt x="103" y="83"/>
                    </a:lnTo>
                    <a:lnTo>
                      <a:pt x="95" y="79"/>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4" name="Freeform 43"/>
              <p:cNvSpPr>
                <a:spLocks/>
              </p:cNvSpPr>
              <p:nvPr/>
            </p:nvSpPr>
            <p:spPr bwMode="auto">
              <a:xfrm>
                <a:off x="504" y="48"/>
                <a:ext cx="103" cy="185"/>
              </a:xfrm>
              <a:custGeom>
                <a:avLst/>
                <a:gdLst>
                  <a:gd name="T0" fmla="*/ 35 w 103"/>
                  <a:gd name="T1" fmla="*/ 0 h 185"/>
                  <a:gd name="T2" fmla="*/ 11 w 103"/>
                  <a:gd name="T3" fmla="*/ 2 h 185"/>
                  <a:gd name="T4" fmla="*/ 0 w 103"/>
                  <a:gd name="T5" fmla="*/ 7 h 185"/>
                  <a:gd name="T6" fmla="*/ 0 w 103"/>
                  <a:gd name="T7" fmla="*/ 72 h 185"/>
                  <a:gd name="T8" fmla="*/ 16 w 103"/>
                  <a:gd name="T9" fmla="*/ 60 h 185"/>
                  <a:gd name="T10" fmla="*/ 72 w 103"/>
                  <a:gd name="T11" fmla="*/ 60 h 185"/>
                  <a:gd name="T12" fmla="*/ 74 w 103"/>
                  <a:gd name="T13" fmla="*/ 52 h 185"/>
                  <a:gd name="T14" fmla="*/ 81 w 103"/>
                  <a:gd name="T15" fmla="*/ 43 h 185"/>
                  <a:gd name="T16" fmla="*/ 81 w 103"/>
                  <a:gd name="T17" fmla="*/ 14 h 185"/>
                  <a:gd name="T18" fmla="*/ 71 w 103"/>
                  <a:gd name="T19" fmla="*/ 7 h 185"/>
                  <a:gd name="T20" fmla="*/ 57 w 103"/>
                  <a:gd name="T21" fmla="*/ 7 h 185"/>
                  <a:gd name="T22" fmla="*/ 35 w 103"/>
                  <a:gd name="T23" fmla="*/ 0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3" h="185">
                    <a:moveTo>
                      <a:pt x="35" y="0"/>
                    </a:moveTo>
                    <a:lnTo>
                      <a:pt x="11" y="2"/>
                    </a:lnTo>
                    <a:lnTo>
                      <a:pt x="0" y="7"/>
                    </a:lnTo>
                    <a:lnTo>
                      <a:pt x="0" y="72"/>
                    </a:lnTo>
                    <a:lnTo>
                      <a:pt x="16" y="60"/>
                    </a:lnTo>
                    <a:lnTo>
                      <a:pt x="72" y="60"/>
                    </a:lnTo>
                    <a:lnTo>
                      <a:pt x="74" y="52"/>
                    </a:lnTo>
                    <a:lnTo>
                      <a:pt x="81" y="43"/>
                    </a:lnTo>
                    <a:lnTo>
                      <a:pt x="81" y="14"/>
                    </a:lnTo>
                    <a:lnTo>
                      <a:pt x="71" y="7"/>
                    </a:lnTo>
                    <a:lnTo>
                      <a:pt x="57" y="7"/>
                    </a:lnTo>
                    <a:lnTo>
                      <a:pt x="35"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sp>
          <p:nvSpPr>
            <p:cNvPr id="7" name="Freeform 6"/>
            <p:cNvSpPr>
              <a:spLocks/>
            </p:cNvSpPr>
            <p:nvPr/>
          </p:nvSpPr>
          <p:spPr bwMode="auto">
            <a:xfrm>
              <a:off x="504" y="250"/>
              <a:ext cx="96" cy="386"/>
            </a:xfrm>
            <a:custGeom>
              <a:avLst/>
              <a:gdLst>
                <a:gd name="T0" fmla="*/ 0 w 96"/>
                <a:gd name="T1" fmla="*/ 0 h 386"/>
                <a:gd name="T2" fmla="*/ 0 w 96"/>
                <a:gd name="T3" fmla="*/ 230 h 386"/>
                <a:gd name="T4" fmla="*/ 11 w 96"/>
                <a:gd name="T5" fmla="*/ 273 h 386"/>
                <a:gd name="T6" fmla="*/ 21 w 96"/>
                <a:gd name="T7" fmla="*/ 340 h 386"/>
                <a:gd name="T8" fmla="*/ 31 w 96"/>
                <a:gd name="T9" fmla="*/ 345 h 386"/>
                <a:gd name="T10" fmla="*/ 33 w 96"/>
                <a:gd name="T11" fmla="*/ 362 h 386"/>
                <a:gd name="T12" fmla="*/ 31 w 96"/>
                <a:gd name="T13" fmla="*/ 379 h 386"/>
                <a:gd name="T14" fmla="*/ 35 w 96"/>
                <a:gd name="T15" fmla="*/ 383 h 386"/>
                <a:gd name="T16" fmla="*/ 45 w 96"/>
                <a:gd name="T17" fmla="*/ 386 h 386"/>
                <a:gd name="T18" fmla="*/ 67 w 96"/>
                <a:gd name="T19" fmla="*/ 386 h 386"/>
                <a:gd name="T20" fmla="*/ 86 w 96"/>
                <a:gd name="T21" fmla="*/ 374 h 386"/>
                <a:gd name="T22" fmla="*/ 93 w 96"/>
                <a:gd name="T23" fmla="*/ 362 h 386"/>
                <a:gd name="T24" fmla="*/ 79 w 96"/>
                <a:gd name="T25" fmla="*/ 343 h 386"/>
                <a:gd name="T26" fmla="*/ 95 w 96"/>
                <a:gd name="T27" fmla="*/ 333 h 386"/>
                <a:gd name="T28" fmla="*/ 76 w 96"/>
                <a:gd name="T29" fmla="*/ 273 h 386"/>
                <a:gd name="T30" fmla="*/ 59 w 96"/>
                <a:gd name="T31" fmla="*/ 213 h 386"/>
                <a:gd name="T32" fmla="*/ 52 w 96"/>
                <a:gd name="T33" fmla="*/ 158 h 386"/>
                <a:gd name="T34" fmla="*/ 35 w 96"/>
                <a:gd name="T35" fmla="*/ 91 h 386"/>
                <a:gd name="T36" fmla="*/ 9 w 96"/>
                <a:gd name="T37" fmla="*/ 21 h 386"/>
                <a:gd name="T38" fmla="*/ 0 w 96"/>
                <a:gd name="T39" fmla="*/ 0 h 3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6" h="386">
                  <a:moveTo>
                    <a:pt x="0" y="0"/>
                  </a:moveTo>
                  <a:lnTo>
                    <a:pt x="0" y="230"/>
                  </a:lnTo>
                  <a:lnTo>
                    <a:pt x="11" y="273"/>
                  </a:lnTo>
                  <a:lnTo>
                    <a:pt x="21" y="340"/>
                  </a:lnTo>
                  <a:lnTo>
                    <a:pt x="31" y="345"/>
                  </a:lnTo>
                  <a:lnTo>
                    <a:pt x="33" y="362"/>
                  </a:lnTo>
                  <a:lnTo>
                    <a:pt x="31" y="379"/>
                  </a:lnTo>
                  <a:lnTo>
                    <a:pt x="35" y="383"/>
                  </a:lnTo>
                  <a:lnTo>
                    <a:pt x="45" y="386"/>
                  </a:lnTo>
                  <a:lnTo>
                    <a:pt x="67" y="386"/>
                  </a:lnTo>
                  <a:lnTo>
                    <a:pt x="86" y="374"/>
                  </a:lnTo>
                  <a:lnTo>
                    <a:pt x="93" y="362"/>
                  </a:lnTo>
                  <a:lnTo>
                    <a:pt x="79" y="343"/>
                  </a:lnTo>
                  <a:lnTo>
                    <a:pt x="95" y="333"/>
                  </a:lnTo>
                  <a:lnTo>
                    <a:pt x="76" y="273"/>
                  </a:lnTo>
                  <a:lnTo>
                    <a:pt x="59" y="213"/>
                  </a:lnTo>
                  <a:lnTo>
                    <a:pt x="52" y="158"/>
                  </a:lnTo>
                  <a:lnTo>
                    <a:pt x="35" y="91"/>
                  </a:lnTo>
                  <a:lnTo>
                    <a:pt x="9" y="21"/>
                  </a:lnTo>
                  <a:lnTo>
                    <a:pt x="0"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nvGrpSpPr>
            <p:cNvPr id="8" name="Group 7"/>
            <p:cNvGrpSpPr>
              <a:grpSpLocks/>
            </p:cNvGrpSpPr>
            <p:nvPr/>
          </p:nvGrpSpPr>
          <p:grpSpPr bwMode="auto">
            <a:xfrm>
              <a:off x="324" y="10"/>
              <a:ext cx="180" cy="624"/>
              <a:chOff x="324" y="10"/>
              <a:chExt cx="180" cy="624"/>
            </a:xfrm>
          </p:grpSpPr>
          <p:sp>
            <p:nvSpPr>
              <p:cNvPr id="34" name="Freeform 33"/>
              <p:cNvSpPr>
                <a:spLocks/>
              </p:cNvSpPr>
              <p:nvPr/>
            </p:nvSpPr>
            <p:spPr bwMode="auto">
              <a:xfrm>
                <a:off x="324" y="10"/>
                <a:ext cx="180" cy="624"/>
              </a:xfrm>
              <a:custGeom>
                <a:avLst/>
                <a:gdLst>
                  <a:gd name="T0" fmla="*/ 7 w 180"/>
                  <a:gd name="T1" fmla="*/ 0 h 624"/>
                  <a:gd name="T2" fmla="*/ 0 w 180"/>
                  <a:gd name="T3" fmla="*/ 2 h 624"/>
                  <a:gd name="T4" fmla="*/ 0 w 180"/>
                  <a:gd name="T5" fmla="*/ 225 h 624"/>
                  <a:gd name="T6" fmla="*/ 21 w 180"/>
                  <a:gd name="T7" fmla="*/ 251 h 624"/>
                  <a:gd name="T8" fmla="*/ 26 w 180"/>
                  <a:gd name="T9" fmla="*/ 254 h 624"/>
                  <a:gd name="T10" fmla="*/ 28 w 180"/>
                  <a:gd name="T11" fmla="*/ 266 h 624"/>
                  <a:gd name="T12" fmla="*/ 31 w 180"/>
                  <a:gd name="T13" fmla="*/ 268 h 624"/>
                  <a:gd name="T14" fmla="*/ 26 w 180"/>
                  <a:gd name="T15" fmla="*/ 275 h 624"/>
                  <a:gd name="T16" fmla="*/ 26 w 180"/>
                  <a:gd name="T17" fmla="*/ 283 h 624"/>
                  <a:gd name="T18" fmla="*/ 19 w 180"/>
                  <a:gd name="T19" fmla="*/ 290 h 624"/>
                  <a:gd name="T20" fmla="*/ 9 w 180"/>
                  <a:gd name="T21" fmla="*/ 311 h 624"/>
                  <a:gd name="T22" fmla="*/ 2 w 180"/>
                  <a:gd name="T23" fmla="*/ 338 h 624"/>
                  <a:gd name="T24" fmla="*/ 0 w 180"/>
                  <a:gd name="T25" fmla="*/ 340 h 624"/>
                  <a:gd name="T26" fmla="*/ 0 w 180"/>
                  <a:gd name="T27" fmla="*/ 623 h 624"/>
                  <a:gd name="T28" fmla="*/ 11 w 180"/>
                  <a:gd name="T29" fmla="*/ 621 h 624"/>
                  <a:gd name="T30" fmla="*/ 14 w 180"/>
                  <a:gd name="T31" fmla="*/ 597 h 624"/>
                  <a:gd name="T32" fmla="*/ 23 w 180"/>
                  <a:gd name="T33" fmla="*/ 590 h 624"/>
                  <a:gd name="T34" fmla="*/ 23 w 180"/>
                  <a:gd name="T35" fmla="*/ 578 h 624"/>
                  <a:gd name="T36" fmla="*/ 21 w 180"/>
                  <a:gd name="T37" fmla="*/ 508 h 624"/>
                  <a:gd name="T38" fmla="*/ 28 w 180"/>
                  <a:gd name="T39" fmla="*/ 441 h 624"/>
                  <a:gd name="T40" fmla="*/ 52 w 180"/>
                  <a:gd name="T41" fmla="*/ 398 h 624"/>
                  <a:gd name="T42" fmla="*/ 103 w 180"/>
                  <a:gd name="T43" fmla="*/ 340 h 624"/>
                  <a:gd name="T44" fmla="*/ 120 w 180"/>
                  <a:gd name="T45" fmla="*/ 335 h 624"/>
                  <a:gd name="T46" fmla="*/ 180 w 180"/>
                  <a:gd name="T47" fmla="*/ 335 h 624"/>
                  <a:gd name="T48" fmla="*/ 180 w 180"/>
                  <a:gd name="T49" fmla="*/ 239 h 624"/>
                  <a:gd name="T50" fmla="*/ 175 w 180"/>
                  <a:gd name="T51" fmla="*/ 225 h 624"/>
                  <a:gd name="T52" fmla="*/ 180 w 180"/>
                  <a:gd name="T53" fmla="*/ 223 h 624"/>
                  <a:gd name="T54" fmla="*/ 180 w 180"/>
                  <a:gd name="T55" fmla="*/ 215 h 624"/>
                  <a:gd name="T56" fmla="*/ 170 w 180"/>
                  <a:gd name="T57" fmla="*/ 215 h 624"/>
                  <a:gd name="T58" fmla="*/ 163 w 180"/>
                  <a:gd name="T59" fmla="*/ 189 h 624"/>
                  <a:gd name="T60" fmla="*/ 155 w 180"/>
                  <a:gd name="T61" fmla="*/ 158 h 624"/>
                  <a:gd name="T62" fmla="*/ 146 w 180"/>
                  <a:gd name="T63" fmla="*/ 141 h 624"/>
                  <a:gd name="T64" fmla="*/ 143 w 180"/>
                  <a:gd name="T65" fmla="*/ 122 h 624"/>
                  <a:gd name="T66" fmla="*/ 151 w 180"/>
                  <a:gd name="T67" fmla="*/ 122 h 624"/>
                  <a:gd name="T68" fmla="*/ 155 w 180"/>
                  <a:gd name="T69" fmla="*/ 117 h 624"/>
                  <a:gd name="T70" fmla="*/ 172 w 180"/>
                  <a:gd name="T71" fmla="*/ 117 h 624"/>
                  <a:gd name="T72" fmla="*/ 180 w 180"/>
                  <a:gd name="T73" fmla="*/ 110 h 624"/>
                  <a:gd name="T74" fmla="*/ 180 w 180"/>
                  <a:gd name="T75" fmla="*/ 62 h 624"/>
                  <a:gd name="T76" fmla="*/ 57 w 180"/>
                  <a:gd name="T77" fmla="*/ 62 h 624"/>
                  <a:gd name="T78" fmla="*/ 52 w 180"/>
                  <a:gd name="T79" fmla="*/ 26 h 624"/>
                  <a:gd name="T80" fmla="*/ 33 w 180"/>
                  <a:gd name="T81" fmla="*/ 7 h 624"/>
                  <a:gd name="T82" fmla="*/ 7 w 180"/>
                  <a:gd name="T83" fmla="*/ 0 h 6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80" h="624">
                    <a:moveTo>
                      <a:pt x="7" y="0"/>
                    </a:moveTo>
                    <a:lnTo>
                      <a:pt x="0" y="2"/>
                    </a:lnTo>
                    <a:lnTo>
                      <a:pt x="0" y="225"/>
                    </a:lnTo>
                    <a:lnTo>
                      <a:pt x="21" y="251"/>
                    </a:lnTo>
                    <a:lnTo>
                      <a:pt x="26" y="254"/>
                    </a:lnTo>
                    <a:lnTo>
                      <a:pt x="28" y="266"/>
                    </a:lnTo>
                    <a:lnTo>
                      <a:pt x="31" y="268"/>
                    </a:lnTo>
                    <a:lnTo>
                      <a:pt x="26" y="275"/>
                    </a:lnTo>
                    <a:lnTo>
                      <a:pt x="26" y="283"/>
                    </a:lnTo>
                    <a:lnTo>
                      <a:pt x="19" y="290"/>
                    </a:lnTo>
                    <a:lnTo>
                      <a:pt x="9" y="311"/>
                    </a:lnTo>
                    <a:lnTo>
                      <a:pt x="2" y="338"/>
                    </a:lnTo>
                    <a:lnTo>
                      <a:pt x="0" y="340"/>
                    </a:lnTo>
                    <a:lnTo>
                      <a:pt x="0" y="623"/>
                    </a:lnTo>
                    <a:lnTo>
                      <a:pt x="11" y="621"/>
                    </a:lnTo>
                    <a:lnTo>
                      <a:pt x="14" y="597"/>
                    </a:lnTo>
                    <a:lnTo>
                      <a:pt x="23" y="590"/>
                    </a:lnTo>
                    <a:lnTo>
                      <a:pt x="23" y="578"/>
                    </a:lnTo>
                    <a:lnTo>
                      <a:pt x="21" y="508"/>
                    </a:lnTo>
                    <a:lnTo>
                      <a:pt x="28" y="441"/>
                    </a:lnTo>
                    <a:lnTo>
                      <a:pt x="52" y="398"/>
                    </a:lnTo>
                    <a:lnTo>
                      <a:pt x="103" y="340"/>
                    </a:lnTo>
                    <a:lnTo>
                      <a:pt x="120" y="335"/>
                    </a:lnTo>
                    <a:lnTo>
                      <a:pt x="180" y="335"/>
                    </a:lnTo>
                    <a:lnTo>
                      <a:pt x="180" y="239"/>
                    </a:lnTo>
                    <a:lnTo>
                      <a:pt x="175" y="225"/>
                    </a:lnTo>
                    <a:lnTo>
                      <a:pt x="180" y="223"/>
                    </a:lnTo>
                    <a:lnTo>
                      <a:pt x="180" y="215"/>
                    </a:lnTo>
                    <a:lnTo>
                      <a:pt x="170" y="215"/>
                    </a:lnTo>
                    <a:lnTo>
                      <a:pt x="163" y="189"/>
                    </a:lnTo>
                    <a:lnTo>
                      <a:pt x="155" y="158"/>
                    </a:lnTo>
                    <a:lnTo>
                      <a:pt x="146" y="141"/>
                    </a:lnTo>
                    <a:lnTo>
                      <a:pt x="143" y="122"/>
                    </a:lnTo>
                    <a:lnTo>
                      <a:pt x="151" y="122"/>
                    </a:lnTo>
                    <a:lnTo>
                      <a:pt x="155" y="117"/>
                    </a:lnTo>
                    <a:lnTo>
                      <a:pt x="172" y="117"/>
                    </a:lnTo>
                    <a:lnTo>
                      <a:pt x="180" y="110"/>
                    </a:lnTo>
                    <a:lnTo>
                      <a:pt x="180" y="62"/>
                    </a:lnTo>
                    <a:lnTo>
                      <a:pt x="57" y="62"/>
                    </a:lnTo>
                    <a:lnTo>
                      <a:pt x="52" y="26"/>
                    </a:lnTo>
                    <a:lnTo>
                      <a:pt x="33" y="7"/>
                    </a:lnTo>
                    <a:lnTo>
                      <a:pt x="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5" name="Freeform 34"/>
              <p:cNvSpPr>
                <a:spLocks/>
              </p:cNvSpPr>
              <p:nvPr/>
            </p:nvSpPr>
            <p:spPr bwMode="auto">
              <a:xfrm>
                <a:off x="324" y="10"/>
                <a:ext cx="180" cy="624"/>
              </a:xfrm>
              <a:custGeom>
                <a:avLst/>
                <a:gdLst>
                  <a:gd name="T0" fmla="*/ 180 w 180"/>
                  <a:gd name="T1" fmla="*/ 335 h 624"/>
                  <a:gd name="T2" fmla="*/ 120 w 180"/>
                  <a:gd name="T3" fmla="*/ 335 h 624"/>
                  <a:gd name="T4" fmla="*/ 155 w 180"/>
                  <a:gd name="T5" fmla="*/ 391 h 624"/>
                  <a:gd name="T6" fmla="*/ 172 w 180"/>
                  <a:gd name="T7" fmla="*/ 446 h 624"/>
                  <a:gd name="T8" fmla="*/ 180 w 180"/>
                  <a:gd name="T9" fmla="*/ 470 h 624"/>
                  <a:gd name="T10" fmla="*/ 180 w 180"/>
                  <a:gd name="T11" fmla="*/ 335 h 624"/>
                </a:gdLst>
                <a:ahLst/>
                <a:cxnLst>
                  <a:cxn ang="0">
                    <a:pos x="T0" y="T1"/>
                  </a:cxn>
                  <a:cxn ang="0">
                    <a:pos x="T2" y="T3"/>
                  </a:cxn>
                  <a:cxn ang="0">
                    <a:pos x="T4" y="T5"/>
                  </a:cxn>
                  <a:cxn ang="0">
                    <a:pos x="T6" y="T7"/>
                  </a:cxn>
                  <a:cxn ang="0">
                    <a:pos x="T8" y="T9"/>
                  </a:cxn>
                  <a:cxn ang="0">
                    <a:pos x="T10" y="T11"/>
                  </a:cxn>
                </a:cxnLst>
                <a:rect l="0" t="0" r="r" b="b"/>
                <a:pathLst>
                  <a:path w="180" h="624">
                    <a:moveTo>
                      <a:pt x="180" y="335"/>
                    </a:moveTo>
                    <a:lnTo>
                      <a:pt x="120" y="335"/>
                    </a:lnTo>
                    <a:lnTo>
                      <a:pt x="155" y="391"/>
                    </a:lnTo>
                    <a:lnTo>
                      <a:pt x="172" y="446"/>
                    </a:lnTo>
                    <a:lnTo>
                      <a:pt x="180" y="470"/>
                    </a:lnTo>
                    <a:lnTo>
                      <a:pt x="180" y="335"/>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6" name="Freeform 35"/>
              <p:cNvSpPr>
                <a:spLocks/>
              </p:cNvSpPr>
              <p:nvPr/>
            </p:nvSpPr>
            <p:spPr bwMode="auto">
              <a:xfrm>
                <a:off x="324" y="10"/>
                <a:ext cx="180" cy="624"/>
              </a:xfrm>
              <a:custGeom>
                <a:avLst/>
                <a:gdLst>
                  <a:gd name="T0" fmla="*/ 180 w 180"/>
                  <a:gd name="T1" fmla="*/ 203 h 624"/>
                  <a:gd name="T2" fmla="*/ 170 w 180"/>
                  <a:gd name="T3" fmla="*/ 215 h 624"/>
                  <a:gd name="T4" fmla="*/ 180 w 180"/>
                  <a:gd name="T5" fmla="*/ 215 h 624"/>
                  <a:gd name="T6" fmla="*/ 180 w 180"/>
                  <a:gd name="T7" fmla="*/ 203 h 624"/>
                </a:gdLst>
                <a:ahLst/>
                <a:cxnLst>
                  <a:cxn ang="0">
                    <a:pos x="T0" y="T1"/>
                  </a:cxn>
                  <a:cxn ang="0">
                    <a:pos x="T2" y="T3"/>
                  </a:cxn>
                  <a:cxn ang="0">
                    <a:pos x="T4" y="T5"/>
                  </a:cxn>
                  <a:cxn ang="0">
                    <a:pos x="T6" y="T7"/>
                  </a:cxn>
                </a:cxnLst>
                <a:rect l="0" t="0" r="r" b="b"/>
                <a:pathLst>
                  <a:path w="180" h="624">
                    <a:moveTo>
                      <a:pt x="180" y="203"/>
                    </a:moveTo>
                    <a:lnTo>
                      <a:pt x="170" y="215"/>
                    </a:lnTo>
                    <a:lnTo>
                      <a:pt x="180" y="215"/>
                    </a:lnTo>
                    <a:lnTo>
                      <a:pt x="180" y="203"/>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7" name="Freeform 36"/>
              <p:cNvSpPr>
                <a:spLocks/>
              </p:cNvSpPr>
              <p:nvPr/>
            </p:nvSpPr>
            <p:spPr bwMode="auto">
              <a:xfrm>
                <a:off x="324" y="10"/>
                <a:ext cx="180" cy="624"/>
              </a:xfrm>
              <a:custGeom>
                <a:avLst/>
                <a:gdLst>
                  <a:gd name="T0" fmla="*/ 151 w 180"/>
                  <a:gd name="T1" fmla="*/ 122 h 624"/>
                  <a:gd name="T2" fmla="*/ 143 w 180"/>
                  <a:gd name="T3" fmla="*/ 122 h 624"/>
                  <a:gd name="T4" fmla="*/ 148 w 180"/>
                  <a:gd name="T5" fmla="*/ 124 h 624"/>
                  <a:gd name="T6" fmla="*/ 151 w 180"/>
                  <a:gd name="T7" fmla="*/ 122 h 624"/>
                </a:gdLst>
                <a:ahLst/>
                <a:cxnLst>
                  <a:cxn ang="0">
                    <a:pos x="T0" y="T1"/>
                  </a:cxn>
                  <a:cxn ang="0">
                    <a:pos x="T2" y="T3"/>
                  </a:cxn>
                  <a:cxn ang="0">
                    <a:pos x="T4" y="T5"/>
                  </a:cxn>
                  <a:cxn ang="0">
                    <a:pos x="T6" y="T7"/>
                  </a:cxn>
                </a:cxnLst>
                <a:rect l="0" t="0" r="r" b="b"/>
                <a:pathLst>
                  <a:path w="180" h="624">
                    <a:moveTo>
                      <a:pt x="151" y="122"/>
                    </a:moveTo>
                    <a:lnTo>
                      <a:pt x="143" y="122"/>
                    </a:lnTo>
                    <a:lnTo>
                      <a:pt x="148" y="124"/>
                    </a:lnTo>
                    <a:lnTo>
                      <a:pt x="151" y="122"/>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8" name="Freeform 37"/>
              <p:cNvSpPr>
                <a:spLocks/>
              </p:cNvSpPr>
              <p:nvPr/>
            </p:nvSpPr>
            <p:spPr bwMode="auto">
              <a:xfrm>
                <a:off x="324" y="10"/>
                <a:ext cx="180" cy="624"/>
              </a:xfrm>
              <a:custGeom>
                <a:avLst/>
                <a:gdLst>
                  <a:gd name="T0" fmla="*/ 172 w 180"/>
                  <a:gd name="T1" fmla="*/ 117 h 624"/>
                  <a:gd name="T2" fmla="*/ 155 w 180"/>
                  <a:gd name="T3" fmla="*/ 117 h 624"/>
                  <a:gd name="T4" fmla="*/ 167 w 180"/>
                  <a:gd name="T5" fmla="*/ 122 h 624"/>
                  <a:gd name="T6" fmla="*/ 172 w 180"/>
                  <a:gd name="T7" fmla="*/ 117 h 624"/>
                </a:gdLst>
                <a:ahLst/>
                <a:cxnLst>
                  <a:cxn ang="0">
                    <a:pos x="T0" y="T1"/>
                  </a:cxn>
                  <a:cxn ang="0">
                    <a:pos x="T2" y="T3"/>
                  </a:cxn>
                  <a:cxn ang="0">
                    <a:pos x="T4" y="T5"/>
                  </a:cxn>
                  <a:cxn ang="0">
                    <a:pos x="T6" y="T7"/>
                  </a:cxn>
                </a:cxnLst>
                <a:rect l="0" t="0" r="r" b="b"/>
                <a:pathLst>
                  <a:path w="180" h="624">
                    <a:moveTo>
                      <a:pt x="172" y="117"/>
                    </a:moveTo>
                    <a:lnTo>
                      <a:pt x="155" y="117"/>
                    </a:lnTo>
                    <a:lnTo>
                      <a:pt x="167" y="122"/>
                    </a:lnTo>
                    <a:lnTo>
                      <a:pt x="172" y="117"/>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9" name="Freeform 38"/>
              <p:cNvSpPr>
                <a:spLocks/>
              </p:cNvSpPr>
              <p:nvPr/>
            </p:nvSpPr>
            <p:spPr bwMode="auto">
              <a:xfrm>
                <a:off x="324" y="10"/>
                <a:ext cx="180" cy="624"/>
              </a:xfrm>
              <a:custGeom>
                <a:avLst/>
                <a:gdLst>
                  <a:gd name="T0" fmla="*/ 95 w 180"/>
                  <a:gd name="T1" fmla="*/ 47 h 624"/>
                  <a:gd name="T2" fmla="*/ 83 w 180"/>
                  <a:gd name="T3" fmla="*/ 50 h 624"/>
                  <a:gd name="T4" fmla="*/ 57 w 180"/>
                  <a:gd name="T5" fmla="*/ 62 h 624"/>
                  <a:gd name="T6" fmla="*/ 180 w 180"/>
                  <a:gd name="T7" fmla="*/ 62 h 624"/>
                  <a:gd name="T8" fmla="*/ 180 w 180"/>
                  <a:gd name="T9" fmla="*/ 55 h 624"/>
                  <a:gd name="T10" fmla="*/ 141 w 180"/>
                  <a:gd name="T11" fmla="*/ 55 h 624"/>
                  <a:gd name="T12" fmla="*/ 127 w 180"/>
                  <a:gd name="T13" fmla="*/ 52 h 624"/>
                  <a:gd name="T14" fmla="*/ 105 w 180"/>
                  <a:gd name="T15" fmla="*/ 50 h 624"/>
                  <a:gd name="T16" fmla="*/ 95 w 180"/>
                  <a:gd name="T17" fmla="*/ 47 h 6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0" h="624">
                    <a:moveTo>
                      <a:pt x="95" y="47"/>
                    </a:moveTo>
                    <a:lnTo>
                      <a:pt x="83" y="50"/>
                    </a:lnTo>
                    <a:lnTo>
                      <a:pt x="57" y="62"/>
                    </a:lnTo>
                    <a:lnTo>
                      <a:pt x="180" y="62"/>
                    </a:lnTo>
                    <a:lnTo>
                      <a:pt x="180" y="55"/>
                    </a:lnTo>
                    <a:lnTo>
                      <a:pt x="141" y="55"/>
                    </a:lnTo>
                    <a:lnTo>
                      <a:pt x="127" y="52"/>
                    </a:lnTo>
                    <a:lnTo>
                      <a:pt x="105" y="50"/>
                    </a:lnTo>
                    <a:lnTo>
                      <a:pt x="95" y="47"/>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40" name="Freeform 39"/>
              <p:cNvSpPr>
                <a:spLocks/>
              </p:cNvSpPr>
              <p:nvPr/>
            </p:nvSpPr>
            <p:spPr bwMode="auto">
              <a:xfrm>
                <a:off x="324" y="10"/>
                <a:ext cx="180" cy="624"/>
              </a:xfrm>
              <a:custGeom>
                <a:avLst/>
                <a:gdLst>
                  <a:gd name="T0" fmla="*/ 180 w 180"/>
                  <a:gd name="T1" fmla="*/ 45 h 624"/>
                  <a:gd name="T2" fmla="*/ 175 w 180"/>
                  <a:gd name="T3" fmla="*/ 47 h 624"/>
                  <a:gd name="T4" fmla="*/ 160 w 180"/>
                  <a:gd name="T5" fmla="*/ 50 h 624"/>
                  <a:gd name="T6" fmla="*/ 141 w 180"/>
                  <a:gd name="T7" fmla="*/ 55 h 624"/>
                  <a:gd name="T8" fmla="*/ 180 w 180"/>
                  <a:gd name="T9" fmla="*/ 55 h 624"/>
                  <a:gd name="T10" fmla="*/ 180 w 180"/>
                  <a:gd name="T11" fmla="*/ 45 h 624"/>
                </a:gdLst>
                <a:ahLst/>
                <a:cxnLst>
                  <a:cxn ang="0">
                    <a:pos x="T0" y="T1"/>
                  </a:cxn>
                  <a:cxn ang="0">
                    <a:pos x="T2" y="T3"/>
                  </a:cxn>
                  <a:cxn ang="0">
                    <a:pos x="T4" y="T5"/>
                  </a:cxn>
                  <a:cxn ang="0">
                    <a:pos x="T6" y="T7"/>
                  </a:cxn>
                  <a:cxn ang="0">
                    <a:pos x="T8" y="T9"/>
                  </a:cxn>
                  <a:cxn ang="0">
                    <a:pos x="T10" y="T11"/>
                  </a:cxn>
                </a:cxnLst>
                <a:rect l="0" t="0" r="r" b="b"/>
                <a:pathLst>
                  <a:path w="180" h="624">
                    <a:moveTo>
                      <a:pt x="180" y="45"/>
                    </a:moveTo>
                    <a:lnTo>
                      <a:pt x="175" y="47"/>
                    </a:lnTo>
                    <a:lnTo>
                      <a:pt x="160" y="50"/>
                    </a:lnTo>
                    <a:lnTo>
                      <a:pt x="141" y="55"/>
                    </a:lnTo>
                    <a:lnTo>
                      <a:pt x="180" y="55"/>
                    </a:lnTo>
                    <a:lnTo>
                      <a:pt x="180" y="45"/>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grpSp>
          <p:nvGrpSpPr>
            <p:cNvPr id="9" name="Group 8"/>
            <p:cNvGrpSpPr>
              <a:grpSpLocks/>
            </p:cNvGrpSpPr>
            <p:nvPr/>
          </p:nvGrpSpPr>
          <p:grpSpPr bwMode="auto">
            <a:xfrm>
              <a:off x="10" y="12"/>
              <a:ext cx="314" cy="674"/>
              <a:chOff x="10" y="12"/>
              <a:chExt cx="314" cy="674"/>
            </a:xfrm>
          </p:grpSpPr>
          <p:sp>
            <p:nvSpPr>
              <p:cNvPr id="29" name="Freeform 28"/>
              <p:cNvSpPr>
                <a:spLocks/>
              </p:cNvSpPr>
              <p:nvPr/>
            </p:nvSpPr>
            <p:spPr bwMode="auto">
              <a:xfrm>
                <a:off x="10" y="12"/>
                <a:ext cx="314" cy="674"/>
              </a:xfrm>
              <a:custGeom>
                <a:avLst/>
                <a:gdLst>
                  <a:gd name="T0" fmla="*/ 0 w 314"/>
                  <a:gd name="T1" fmla="*/ 588 h 674"/>
                  <a:gd name="T2" fmla="*/ 0 w 314"/>
                  <a:gd name="T3" fmla="*/ 604 h 674"/>
                  <a:gd name="T4" fmla="*/ 83 w 314"/>
                  <a:gd name="T5" fmla="*/ 674 h 674"/>
                  <a:gd name="T6" fmla="*/ 83 w 314"/>
                  <a:gd name="T7" fmla="*/ 657 h 674"/>
                  <a:gd name="T8" fmla="*/ 47 w 314"/>
                  <a:gd name="T9" fmla="*/ 626 h 674"/>
                  <a:gd name="T10" fmla="*/ 55 w 314"/>
                  <a:gd name="T11" fmla="*/ 619 h 674"/>
                  <a:gd name="T12" fmla="*/ 40 w 314"/>
                  <a:gd name="T13" fmla="*/ 619 h 674"/>
                  <a:gd name="T14" fmla="*/ 0 w 314"/>
                  <a:gd name="T15" fmla="*/ 588 h 67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14" h="674">
                    <a:moveTo>
                      <a:pt x="0" y="588"/>
                    </a:moveTo>
                    <a:lnTo>
                      <a:pt x="0" y="604"/>
                    </a:lnTo>
                    <a:lnTo>
                      <a:pt x="83" y="674"/>
                    </a:lnTo>
                    <a:lnTo>
                      <a:pt x="83" y="657"/>
                    </a:lnTo>
                    <a:lnTo>
                      <a:pt x="47" y="626"/>
                    </a:lnTo>
                    <a:lnTo>
                      <a:pt x="55" y="619"/>
                    </a:lnTo>
                    <a:lnTo>
                      <a:pt x="40" y="619"/>
                    </a:lnTo>
                    <a:lnTo>
                      <a:pt x="0" y="588"/>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0" name="Freeform 29"/>
              <p:cNvSpPr>
                <a:spLocks/>
              </p:cNvSpPr>
              <p:nvPr/>
            </p:nvSpPr>
            <p:spPr bwMode="auto">
              <a:xfrm>
                <a:off x="10" y="12"/>
                <a:ext cx="314" cy="674"/>
              </a:xfrm>
              <a:custGeom>
                <a:avLst/>
                <a:gdLst>
                  <a:gd name="T0" fmla="*/ 314 w 314"/>
                  <a:gd name="T1" fmla="*/ 424 h 674"/>
                  <a:gd name="T2" fmla="*/ 271 w 314"/>
                  <a:gd name="T3" fmla="*/ 424 h 674"/>
                  <a:gd name="T4" fmla="*/ 278 w 314"/>
                  <a:gd name="T5" fmla="*/ 427 h 674"/>
                  <a:gd name="T6" fmla="*/ 275 w 314"/>
                  <a:gd name="T7" fmla="*/ 436 h 674"/>
                  <a:gd name="T8" fmla="*/ 275 w 314"/>
                  <a:gd name="T9" fmla="*/ 468 h 674"/>
                  <a:gd name="T10" fmla="*/ 273 w 314"/>
                  <a:gd name="T11" fmla="*/ 525 h 674"/>
                  <a:gd name="T12" fmla="*/ 261 w 314"/>
                  <a:gd name="T13" fmla="*/ 583 h 674"/>
                  <a:gd name="T14" fmla="*/ 266 w 314"/>
                  <a:gd name="T15" fmla="*/ 588 h 674"/>
                  <a:gd name="T16" fmla="*/ 232 w 314"/>
                  <a:gd name="T17" fmla="*/ 619 h 674"/>
                  <a:gd name="T18" fmla="*/ 230 w 314"/>
                  <a:gd name="T19" fmla="*/ 638 h 674"/>
                  <a:gd name="T20" fmla="*/ 254 w 314"/>
                  <a:gd name="T21" fmla="*/ 638 h 674"/>
                  <a:gd name="T22" fmla="*/ 280 w 314"/>
                  <a:gd name="T23" fmla="*/ 636 h 674"/>
                  <a:gd name="T24" fmla="*/ 304 w 314"/>
                  <a:gd name="T25" fmla="*/ 624 h 674"/>
                  <a:gd name="T26" fmla="*/ 314 w 314"/>
                  <a:gd name="T27" fmla="*/ 621 h 674"/>
                  <a:gd name="T28" fmla="*/ 314 w 314"/>
                  <a:gd name="T29" fmla="*/ 424 h 6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14" h="674">
                    <a:moveTo>
                      <a:pt x="314" y="424"/>
                    </a:moveTo>
                    <a:lnTo>
                      <a:pt x="271" y="424"/>
                    </a:lnTo>
                    <a:lnTo>
                      <a:pt x="278" y="427"/>
                    </a:lnTo>
                    <a:lnTo>
                      <a:pt x="275" y="436"/>
                    </a:lnTo>
                    <a:lnTo>
                      <a:pt x="275" y="468"/>
                    </a:lnTo>
                    <a:lnTo>
                      <a:pt x="273" y="525"/>
                    </a:lnTo>
                    <a:lnTo>
                      <a:pt x="261" y="583"/>
                    </a:lnTo>
                    <a:lnTo>
                      <a:pt x="266" y="588"/>
                    </a:lnTo>
                    <a:lnTo>
                      <a:pt x="232" y="619"/>
                    </a:lnTo>
                    <a:lnTo>
                      <a:pt x="230" y="638"/>
                    </a:lnTo>
                    <a:lnTo>
                      <a:pt x="254" y="638"/>
                    </a:lnTo>
                    <a:lnTo>
                      <a:pt x="280" y="636"/>
                    </a:lnTo>
                    <a:lnTo>
                      <a:pt x="304" y="624"/>
                    </a:lnTo>
                    <a:lnTo>
                      <a:pt x="314" y="621"/>
                    </a:lnTo>
                    <a:lnTo>
                      <a:pt x="314" y="424"/>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1" name="Freeform 30"/>
              <p:cNvSpPr>
                <a:spLocks/>
              </p:cNvSpPr>
              <p:nvPr/>
            </p:nvSpPr>
            <p:spPr bwMode="auto">
              <a:xfrm>
                <a:off x="10" y="12"/>
                <a:ext cx="314" cy="674"/>
              </a:xfrm>
              <a:custGeom>
                <a:avLst/>
                <a:gdLst>
                  <a:gd name="T0" fmla="*/ 314 w 314"/>
                  <a:gd name="T1" fmla="*/ 0 h 674"/>
                  <a:gd name="T2" fmla="*/ 295 w 314"/>
                  <a:gd name="T3" fmla="*/ 4 h 674"/>
                  <a:gd name="T4" fmla="*/ 280 w 314"/>
                  <a:gd name="T5" fmla="*/ 36 h 674"/>
                  <a:gd name="T6" fmla="*/ 249 w 314"/>
                  <a:gd name="T7" fmla="*/ 43 h 674"/>
                  <a:gd name="T8" fmla="*/ 280 w 314"/>
                  <a:gd name="T9" fmla="*/ 48 h 674"/>
                  <a:gd name="T10" fmla="*/ 283 w 314"/>
                  <a:gd name="T11" fmla="*/ 67 h 674"/>
                  <a:gd name="T12" fmla="*/ 283 w 314"/>
                  <a:gd name="T13" fmla="*/ 81 h 674"/>
                  <a:gd name="T14" fmla="*/ 287 w 314"/>
                  <a:gd name="T15" fmla="*/ 91 h 674"/>
                  <a:gd name="T16" fmla="*/ 292 w 314"/>
                  <a:gd name="T17" fmla="*/ 93 h 674"/>
                  <a:gd name="T18" fmla="*/ 297 w 314"/>
                  <a:gd name="T19" fmla="*/ 98 h 674"/>
                  <a:gd name="T20" fmla="*/ 297 w 314"/>
                  <a:gd name="T21" fmla="*/ 105 h 674"/>
                  <a:gd name="T22" fmla="*/ 278 w 314"/>
                  <a:gd name="T23" fmla="*/ 124 h 674"/>
                  <a:gd name="T24" fmla="*/ 261 w 314"/>
                  <a:gd name="T25" fmla="*/ 158 h 674"/>
                  <a:gd name="T26" fmla="*/ 254 w 314"/>
                  <a:gd name="T27" fmla="*/ 177 h 674"/>
                  <a:gd name="T28" fmla="*/ 251 w 314"/>
                  <a:gd name="T29" fmla="*/ 199 h 674"/>
                  <a:gd name="T30" fmla="*/ 247 w 314"/>
                  <a:gd name="T31" fmla="*/ 237 h 674"/>
                  <a:gd name="T32" fmla="*/ 247 w 314"/>
                  <a:gd name="T33" fmla="*/ 242 h 674"/>
                  <a:gd name="T34" fmla="*/ 237 w 314"/>
                  <a:gd name="T35" fmla="*/ 252 h 674"/>
                  <a:gd name="T36" fmla="*/ 237 w 314"/>
                  <a:gd name="T37" fmla="*/ 259 h 674"/>
                  <a:gd name="T38" fmla="*/ 235 w 314"/>
                  <a:gd name="T39" fmla="*/ 285 h 674"/>
                  <a:gd name="T40" fmla="*/ 240 w 314"/>
                  <a:gd name="T41" fmla="*/ 300 h 674"/>
                  <a:gd name="T42" fmla="*/ 247 w 314"/>
                  <a:gd name="T43" fmla="*/ 302 h 674"/>
                  <a:gd name="T44" fmla="*/ 251 w 314"/>
                  <a:gd name="T45" fmla="*/ 331 h 674"/>
                  <a:gd name="T46" fmla="*/ 266 w 314"/>
                  <a:gd name="T47" fmla="*/ 381 h 674"/>
                  <a:gd name="T48" fmla="*/ 259 w 314"/>
                  <a:gd name="T49" fmla="*/ 398 h 674"/>
                  <a:gd name="T50" fmla="*/ 251 w 314"/>
                  <a:gd name="T51" fmla="*/ 422 h 674"/>
                  <a:gd name="T52" fmla="*/ 259 w 314"/>
                  <a:gd name="T53" fmla="*/ 422 h 674"/>
                  <a:gd name="T54" fmla="*/ 40 w 314"/>
                  <a:gd name="T55" fmla="*/ 619 h 674"/>
                  <a:gd name="T56" fmla="*/ 55 w 314"/>
                  <a:gd name="T57" fmla="*/ 619 h 674"/>
                  <a:gd name="T58" fmla="*/ 271 w 314"/>
                  <a:gd name="T59" fmla="*/ 424 h 674"/>
                  <a:gd name="T60" fmla="*/ 314 w 314"/>
                  <a:gd name="T61" fmla="*/ 424 h 674"/>
                  <a:gd name="T62" fmla="*/ 314 w 314"/>
                  <a:gd name="T63" fmla="*/ 374 h 674"/>
                  <a:gd name="T64" fmla="*/ 295 w 314"/>
                  <a:gd name="T65" fmla="*/ 374 h 674"/>
                  <a:gd name="T66" fmla="*/ 283 w 314"/>
                  <a:gd name="T67" fmla="*/ 364 h 674"/>
                  <a:gd name="T68" fmla="*/ 287 w 314"/>
                  <a:gd name="T69" fmla="*/ 333 h 674"/>
                  <a:gd name="T70" fmla="*/ 290 w 314"/>
                  <a:gd name="T71" fmla="*/ 302 h 674"/>
                  <a:gd name="T72" fmla="*/ 297 w 314"/>
                  <a:gd name="T73" fmla="*/ 288 h 674"/>
                  <a:gd name="T74" fmla="*/ 300 w 314"/>
                  <a:gd name="T75" fmla="*/ 273 h 674"/>
                  <a:gd name="T76" fmla="*/ 300 w 314"/>
                  <a:gd name="T77" fmla="*/ 254 h 674"/>
                  <a:gd name="T78" fmla="*/ 297 w 314"/>
                  <a:gd name="T79" fmla="*/ 249 h 674"/>
                  <a:gd name="T80" fmla="*/ 302 w 314"/>
                  <a:gd name="T81" fmla="*/ 235 h 674"/>
                  <a:gd name="T82" fmla="*/ 311 w 314"/>
                  <a:gd name="T83" fmla="*/ 220 h 674"/>
                  <a:gd name="T84" fmla="*/ 314 w 314"/>
                  <a:gd name="T85" fmla="*/ 220 h 674"/>
                  <a:gd name="T86" fmla="*/ 314 w 314"/>
                  <a:gd name="T87" fmla="*/ 0 h 6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14" h="674">
                    <a:moveTo>
                      <a:pt x="314" y="0"/>
                    </a:moveTo>
                    <a:lnTo>
                      <a:pt x="295" y="4"/>
                    </a:lnTo>
                    <a:lnTo>
                      <a:pt x="280" y="36"/>
                    </a:lnTo>
                    <a:lnTo>
                      <a:pt x="249" y="43"/>
                    </a:lnTo>
                    <a:lnTo>
                      <a:pt x="280" y="48"/>
                    </a:lnTo>
                    <a:lnTo>
                      <a:pt x="283" y="67"/>
                    </a:lnTo>
                    <a:lnTo>
                      <a:pt x="283" y="81"/>
                    </a:lnTo>
                    <a:lnTo>
                      <a:pt x="287" y="91"/>
                    </a:lnTo>
                    <a:lnTo>
                      <a:pt x="292" y="93"/>
                    </a:lnTo>
                    <a:lnTo>
                      <a:pt x="297" y="98"/>
                    </a:lnTo>
                    <a:lnTo>
                      <a:pt x="297" y="105"/>
                    </a:lnTo>
                    <a:lnTo>
                      <a:pt x="278" y="124"/>
                    </a:lnTo>
                    <a:lnTo>
                      <a:pt x="261" y="158"/>
                    </a:lnTo>
                    <a:lnTo>
                      <a:pt x="254" y="177"/>
                    </a:lnTo>
                    <a:lnTo>
                      <a:pt x="251" y="199"/>
                    </a:lnTo>
                    <a:lnTo>
                      <a:pt x="247" y="237"/>
                    </a:lnTo>
                    <a:lnTo>
                      <a:pt x="247" y="242"/>
                    </a:lnTo>
                    <a:lnTo>
                      <a:pt x="237" y="252"/>
                    </a:lnTo>
                    <a:lnTo>
                      <a:pt x="237" y="259"/>
                    </a:lnTo>
                    <a:lnTo>
                      <a:pt x="235" y="285"/>
                    </a:lnTo>
                    <a:lnTo>
                      <a:pt x="240" y="300"/>
                    </a:lnTo>
                    <a:lnTo>
                      <a:pt x="247" y="302"/>
                    </a:lnTo>
                    <a:lnTo>
                      <a:pt x="251" y="331"/>
                    </a:lnTo>
                    <a:lnTo>
                      <a:pt x="266" y="381"/>
                    </a:lnTo>
                    <a:lnTo>
                      <a:pt x="259" y="398"/>
                    </a:lnTo>
                    <a:lnTo>
                      <a:pt x="251" y="422"/>
                    </a:lnTo>
                    <a:lnTo>
                      <a:pt x="259" y="422"/>
                    </a:lnTo>
                    <a:lnTo>
                      <a:pt x="40" y="619"/>
                    </a:lnTo>
                    <a:lnTo>
                      <a:pt x="55" y="619"/>
                    </a:lnTo>
                    <a:lnTo>
                      <a:pt x="271" y="424"/>
                    </a:lnTo>
                    <a:lnTo>
                      <a:pt x="314" y="424"/>
                    </a:lnTo>
                    <a:lnTo>
                      <a:pt x="314" y="374"/>
                    </a:lnTo>
                    <a:lnTo>
                      <a:pt x="295" y="374"/>
                    </a:lnTo>
                    <a:lnTo>
                      <a:pt x="283" y="364"/>
                    </a:lnTo>
                    <a:lnTo>
                      <a:pt x="287" y="333"/>
                    </a:lnTo>
                    <a:lnTo>
                      <a:pt x="290" y="302"/>
                    </a:lnTo>
                    <a:lnTo>
                      <a:pt x="297" y="288"/>
                    </a:lnTo>
                    <a:lnTo>
                      <a:pt x="300" y="273"/>
                    </a:lnTo>
                    <a:lnTo>
                      <a:pt x="300" y="254"/>
                    </a:lnTo>
                    <a:lnTo>
                      <a:pt x="297" y="249"/>
                    </a:lnTo>
                    <a:lnTo>
                      <a:pt x="302" y="235"/>
                    </a:lnTo>
                    <a:lnTo>
                      <a:pt x="311" y="220"/>
                    </a:lnTo>
                    <a:lnTo>
                      <a:pt x="314" y="220"/>
                    </a:lnTo>
                    <a:lnTo>
                      <a:pt x="31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2" name="Freeform 31"/>
              <p:cNvSpPr>
                <a:spLocks/>
              </p:cNvSpPr>
              <p:nvPr/>
            </p:nvSpPr>
            <p:spPr bwMode="auto">
              <a:xfrm>
                <a:off x="10" y="12"/>
                <a:ext cx="314" cy="674"/>
              </a:xfrm>
              <a:custGeom>
                <a:avLst/>
                <a:gdLst>
                  <a:gd name="T0" fmla="*/ 314 w 314"/>
                  <a:gd name="T1" fmla="*/ 338 h 674"/>
                  <a:gd name="T2" fmla="*/ 295 w 314"/>
                  <a:gd name="T3" fmla="*/ 374 h 674"/>
                  <a:gd name="T4" fmla="*/ 314 w 314"/>
                  <a:gd name="T5" fmla="*/ 374 h 674"/>
                  <a:gd name="T6" fmla="*/ 314 w 314"/>
                  <a:gd name="T7" fmla="*/ 338 h 674"/>
                </a:gdLst>
                <a:ahLst/>
                <a:cxnLst>
                  <a:cxn ang="0">
                    <a:pos x="T0" y="T1"/>
                  </a:cxn>
                  <a:cxn ang="0">
                    <a:pos x="T2" y="T3"/>
                  </a:cxn>
                  <a:cxn ang="0">
                    <a:pos x="T4" y="T5"/>
                  </a:cxn>
                  <a:cxn ang="0">
                    <a:pos x="T6" y="T7"/>
                  </a:cxn>
                </a:cxnLst>
                <a:rect l="0" t="0" r="r" b="b"/>
                <a:pathLst>
                  <a:path w="314" h="674">
                    <a:moveTo>
                      <a:pt x="314" y="338"/>
                    </a:moveTo>
                    <a:lnTo>
                      <a:pt x="295" y="374"/>
                    </a:lnTo>
                    <a:lnTo>
                      <a:pt x="314" y="374"/>
                    </a:lnTo>
                    <a:lnTo>
                      <a:pt x="314" y="338"/>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33" name="Freeform 32"/>
              <p:cNvSpPr>
                <a:spLocks/>
              </p:cNvSpPr>
              <p:nvPr/>
            </p:nvSpPr>
            <p:spPr bwMode="auto">
              <a:xfrm>
                <a:off x="10" y="12"/>
                <a:ext cx="314" cy="674"/>
              </a:xfrm>
              <a:custGeom>
                <a:avLst/>
                <a:gdLst>
                  <a:gd name="T0" fmla="*/ 314 w 314"/>
                  <a:gd name="T1" fmla="*/ 220 h 674"/>
                  <a:gd name="T2" fmla="*/ 311 w 314"/>
                  <a:gd name="T3" fmla="*/ 220 h 674"/>
                  <a:gd name="T4" fmla="*/ 314 w 314"/>
                  <a:gd name="T5" fmla="*/ 223 h 674"/>
                  <a:gd name="T6" fmla="*/ 314 w 314"/>
                  <a:gd name="T7" fmla="*/ 220 h 674"/>
                </a:gdLst>
                <a:ahLst/>
                <a:cxnLst>
                  <a:cxn ang="0">
                    <a:pos x="T0" y="T1"/>
                  </a:cxn>
                  <a:cxn ang="0">
                    <a:pos x="T2" y="T3"/>
                  </a:cxn>
                  <a:cxn ang="0">
                    <a:pos x="T4" y="T5"/>
                  </a:cxn>
                  <a:cxn ang="0">
                    <a:pos x="T6" y="T7"/>
                  </a:cxn>
                </a:cxnLst>
                <a:rect l="0" t="0" r="r" b="b"/>
                <a:pathLst>
                  <a:path w="314" h="674">
                    <a:moveTo>
                      <a:pt x="314" y="220"/>
                    </a:moveTo>
                    <a:lnTo>
                      <a:pt x="311" y="220"/>
                    </a:lnTo>
                    <a:lnTo>
                      <a:pt x="314" y="223"/>
                    </a:lnTo>
                    <a:lnTo>
                      <a:pt x="314" y="22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grpSp>
          <p:nvGrpSpPr>
            <p:cNvPr id="10" name="Group 9"/>
            <p:cNvGrpSpPr>
              <a:grpSpLocks/>
            </p:cNvGrpSpPr>
            <p:nvPr/>
          </p:nvGrpSpPr>
          <p:grpSpPr bwMode="auto">
            <a:xfrm>
              <a:off x="1145" y="48"/>
              <a:ext cx="100" cy="185"/>
              <a:chOff x="1145" y="48"/>
              <a:chExt cx="100" cy="185"/>
            </a:xfrm>
          </p:grpSpPr>
          <p:sp>
            <p:nvSpPr>
              <p:cNvPr id="25" name="Freeform 24"/>
              <p:cNvSpPr>
                <a:spLocks/>
              </p:cNvSpPr>
              <p:nvPr/>
            </p:nvSpPr>
            <p:spPr bwMode="auto">
              <a:xfrm>
                <a:off x="1145" y="48"/>
                <a:ext cx="100" cy="185"/>
              </a:xfrm>
              <a:custGeom>
                <a:avLst/>
                <a:gdLst>
                  <a:gd name="T0" fmla="*/ 72 w 100"/>
                  <a:gd name="T1" fmla="*/ 60 h 185"/>
                  <a:gd name="T2" fmla="*/ 14 w 100"/>
                  <a:gd name="T3" fmla="*/ 60 h 185"/>
                  <a:gd name="T4" fmla="*/ 19 w 100"/>
                  <a:gd name="T5" fmla="*/ 64 h 185"/>
                  <a:gd name="T6" fmla="*/ 31 w 100"/>
                  <a:gd name="T7" fmla="*/ 72 h 185"/>
                  <a:gd name="T8" fmla="*/ 38 w 100"/>
                  <a:gd name="T9" fmla="*/ 107 h 185"/>
                  <a:gd name="T10" fmla="*/ 23 w 100"/>
                  <a:gd name="T11" fmla="*/ 134 h 185"/>
                  <a:gd name="T12" fmla="*/ 19 w 100"/>
                  <a:gd name="T13" fmla="*/ 148 h 185"/>
                  <a:gd name="T14" fmla="*/ 0 w 100"/>
                  <a:gd name="T15" fmla="*/ 165 h 185"/>
                  <a:gd name="T16" fmla="*/ 0 w 100"/>
                  <a:gd name="T17" fmla="*/ 184 h 185"/>
                  <a:gd name="T18" fmla="*/ 26 w 100"/>
                  <a:gd name="T19" fmla="*/ 156 h 185"/>
                  <a:gd name="T20" fmla="*/ 52 w 100"/>
                  <a:gd name="T21" fmla="*/ 156 h 185"/>
                  <a:gd name="T22" fmla="*/ 60 w 100"/>
                  <a:gd name="T23" fmla="*/ 153 h 185"/>
                  <a:gd name="T24" fmla="*/ 62 w 100"/>
                  <a:gd name="T25" fmla="*/ 146 h 185"/>
                  <a:gd name="T26" fmla="*/ 67 w 100"/>
                  <a:gd name="T27" fmla="*/ 139 h 185"/>
                  <a:gd name="T28" fmla="*/ 67 w 100"/>
                  <a:gd name="T29" fmla="*/ 120 h 185"/>
                  <a:gd name="T30" fmla="*/ 79 w 100"/>
                  <a:gd name="T31" fmla="*/ 107 h 185"/>
                  <a:gd name="T32" fmla="*/ 64 w 100"/>
                  <a:gd name="T33" fmla="*/ 107 h 185"/>
                  <a:gd name="T34" fmla="*/ 62 w 100"/>
                  <a:gd name="T35" fmla="*/ 93 h 185"/>
                  <a:gd name="T36" fmla="*/ 72 w 100"/>
                  <a:gd name="T37" fmla="*/ 60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0" h="185">
                    <a:moveTo>
                      <a:pt x="72" y="60"/>
                    </a:moveTo>
                    <a:lnTo>
                      <a:pt x="14" y="60"/>
                    </a:lnTo>
                    <a:lnTo>
                      <a:pt x="19" y="64"/>
                    </a:lnTo>
                    <a:lnTo>
                      <a:pt x="31" y="72"/>
                    </a:lnTo>
                    <a:lnTo>
                      <a:pt x="38" y="107"/>
                    </a:lnTo>
                    <a:lnTo>
                      <a:pt x="23" y="134"/>
                    </a:lnTo>
                    <a:lnTo>
                      <a:pt x="19" y="148"/>
                    </a:lnTo>
                    <a:lnTo>
                      <a:pt x="0" y="165"/>
                    </a:lnTo>
                    <a:lnTo>
                      <a:pt x="0" y="184"/>
                    </a:lnTo>
                    <a:lnTo>
                      <a:pt x="26" y="156"/>
                    </a:lnTo>
                    <a:lnTo>
                      <a:pt x="52" y="156"/>
                    </a:lnTo>
                    <a:lnTo>
                      <a:pt x="60" y="153"/>
                    </a:lnTo>
                    <a:lnTo>
                      <a:pt x="62" y="146"/>
                    </a:lnTo>
                    <a:lnTo>
                      <a:pt x="67" y="139"/>
                    </a:lnTo>
                    <a:lnTo>
                      <a:pt x="67" y="120"/>
                    </a:lnTo>
                    <a:lnTo>
                      <a:pt x="79" y="107"/>
                    </a:lnTo>
                    <a:lnTo>
                      <a:pt x="64" y="107"/>
                    </a:lnTo>
                    <a:lnTo>
                      <a:pt x="62" y="93"/>
                    </a:lnTo>
                    <a:lnTo>
                      <a:pt x="72" y="6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6" name="Freeform 25"/>
              <p:cNvSpPr>
                <a:spLocks/>
              </p:cNvSpPr>
              <p:nvPr/>
            </p:nvSpPr>
            <p:spPr bwMode="auto">
              <a:xfrm>
                <a:off x="1145" y="48"/>
                <a:ext cx="100" cy="185"/>
              </a:xfrm>
              <a:custGeom>
                <a:avLst/>
                <a:gdLst>
                  <a:gd name="T0" fmla="*/ 52 w 100"/>
                  <a:gd name="T1" fmla="*/ 156 h 185"/>
                  <a:gd name="T2" fmla="*/ 26 w 100"/>
                  <a:gd name="T3" fmla="*/ 156 h 185"/>
                  <a:gd name="T4" fmla="*/ 47 w 100"/>
                  <a:gd name="T5" fmla="*/ 158 h 185"/>
                  <a:gd name="T6" fmla="*/ 52 w 100"/>
                  <a:gd name="T7" fmla="*/ 156 h 185"/>
                </a:gdLst>
                <a:ahLst/>
                <a:cxnLst>
                  <a:cxn ang="0">
                    <a:pos x="T0" y="T1"/>
                  </a:cxn>
                  <a:cxn ang="0">
                    <a:pos x="T2" y="T3"/>
                  </a:cxn>
                  <a:cxn ang="0">
                    <a:pos x="T4" y="T5"/>
                  </a:cxn>
                  <a:cxn ang="0">
                    <a:pos x="T6" y="T7"/>
                  </a:cxn>
                </a:cxnLst>
                <a:rect l="0" t="0" r="r" b="b"/>
                <a:pathLst>
                  <a:path w="100" h="185">
                    <a:moveTo>
                      <a:pt x="52" y="156"/>
                    </a:moveTo>
                    <a:lnTo>
                      <a:pt x="26" y="156"/>
                    </a:lnTo>
                    <a:lnTo>
                      <a:pt x="47" y="158"/>
                    </a:lnTo>
                    <a:lnTo>
                      <a:pt x="52" y="156"/>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7" name="Freeform 26"/>
              <p:cNvSpPr>
                <a:spLocks/>
              </p:cNvSpPr>
              <p:nvPr/>
            </p:nvSpPr>
            <p:spPr bwMode="auto">
              <a:xfrm>
                <a:off x="1145" y="48"/>
                <a:ext cx="100" cy="185"/>
              </a:xfrm>
              <a:custGeom>
                <a:avLst/>
                <a:gdLst>
                  <a:gd name="T0" fmla="*/ 96 w 100"/>
                  <a:gd name="T1" fmla="*/ 79 h 185"/>
                  <a:gd name="T2" fmla="*/ 64 w 100"/>
                  <a:gd name="T3" fmla="*/ 107 h 185"/>
                  <a:gd name="T4" fmla="*/ 79 w 100"/>
                  <a:gd name="T5" fmla="*/ 107 h 185"/>
                  <a:gd name="T6" fmla="*/ 98 w 100"/>
                  <a:gd name="T7" fmla="*/ 88 h 185"/>
                  <a:gd name="T8" fmla="*/ 100 w 100"/>
                  <a:gd name="T9" fmla="*/ 83 h 185"/>
                  <a:gd name="T10" fmla="*/ 96 w 100"/>
                  <a:gd name="T11" fmla="*/ 79 h 185"/>
                </a:gdLst>
                <a:ahLst/>
                <a:cxnLst>
                  <a:cxn ang="0">
                    <a:pos x="T0" y="T1"/>
                  </a:cxn>
                  <a:cxn ang="0">
                    <a:pos x="T2" y="T3"/>
                  </a:cxn>
                  <a:cxn ang="0">
                    <a:pos x="T4" y="T5"/>
                  </a:cxn>
                  <a:cxn ang="0">
                    <a:pos x="T6" y="T7"/>
                  </a:cxn>
                  <a:cxn ang="0">
                    <a:pos x="T8" y="T9"/>
                  </a:cxn>
                  <a:cxn ang="0">
                    <a:pos x="T10" y="T11"/>
                  </a:cxn>
                </a:cxnLst>
                <a:rect l="0" t="0" r="r" b="b"/>
                <a:pathLst>
                  <a:path w="100" h="185">
                    <a:moveTo>
                      <a:pt x="96" y="79"/>
                    </a:moveTo>
                    <a:lnTo>
                      <a:pt x="64" y="107"/>
                    </a:lnTo>
                    <a:lnTo>
                      <a:pt x="79" y="107"/>
                    </a:lnTo>
                    <a:lnTo>
                      <a:pt x="98" y="88"/>
                    </a:lnTo>
                    <a:lnTo>
                      <a:pt x="100" y="83"/>
                    </a:lnTo>
                    <a:lnTo>
                      <a:pt x="96" y="79"/>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8" name="Freeform 27"/>
              <p:cNvSpPr>
                <a:spLocks/>
              </p:cNvSpPr>
              <p:nvPr/>
            </p:nvSpPr>
            <p:spPr bwMode="auto">
              <a:xfrm>
                <a:off x="1145" y="48"/>
                <a:ext cx="100" cy="185"/>
              </a:xfrm>
              <a:custGeom>
                <a:avLst/>
                <a:gdLst>
                  <a:gd name="T0" fmla="*/ 33 w 100"/>
                  <a:gd name="T1" fmla="*/ 0 h 185"/>
                  <a:gd name="T2" fmla="*/ 9 w 100"/>
                  <a:gd name="T3" fmla="*/ 2 h 185"/>
                  <a:gd name="T4" fmla="*/ 0 w 100"/>
                  <a:gd name="T5" fmla="*/ 7 h 185"/>
                  <a:gd name="T6" fmla="*/ 0 w 100"/>
                  <a:gd name="T7" fmla="*/ 72 h 185"/>
                  <a:gd name="T8" fmla="*/ 14 w 100"/>
                  <a:gd name="T9" fmla="*/ 60 h 185"/>
                  <a:gd name="T10" fmla="*/ 72 w 100"/>
                  <a:gd name="T11" fmla="*/ 60 h 185"/>
                  <a:gd name="T12" fmla="*/ 74 w 100"/>
                  <a:gd name="T13" fmla="*/ 52 h 185"/>
                  <a:gd name="T14" fmla="*/ 81 w 100"/>
                  <a:gd name="T15" fmla="*/ 43 h 185"/>
                  <a:gd name="T16" fmla="*/ 81 w 100"/>
                  <a:gd name="T17" fmla="*/ 14 h 185"/>
                  <a:gd name="T18" fmla="*/ 69 w 100"/>
                  <a:gd name="T19" fmla="*/ 7 h 185"/>
                  <a:gd name="T20" fmla="*/ 57 w 100"/>
                  <a:gd name="T21" fmla="*/ 7 h 185"/>
                  <a:gd name="T22" fmla="*/ 33 w 100"/>
                  <a:gd name="T23" fmla="*/ 0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0" h="185">
                    <a:moveTo>
                      <a:pt x="33" y="0"/>
                    </a:moveTo>
                    <a:lnTo>
                      <a:pt x="9" y="2"/>
                    </a:lnTo>
                    <a:lnTo>
                      <a:pt x="0" y="7"/>
                    </a:lnTo>
                    <a:lnTo>
                      <a:pt x="0" y="72"/>
                    </a:lnTo>
                    <a:lnTo>
                      <a:pt x="14" y="60"/>
                    </a:lnTo>
                    <a:lnTo>
                      <a:pt x="72" y="60"/>
                    </a:lnTo>
                    <a:lnTo>
                      <a:pt x="74" y="52"/>
                    </a:lnTo>
                    <a:lnTo>
                      <a:pt x="81" y="43"/>
                    </a:lnTo>
                    <a:lnTo>
                      <a:pt x="81" y="14"/>
                    </a:lnTo>
                    <a:lnTo>
                      <a:pt x="69" y="7"/>
                    </a:lnTo>
                    <a:lnTo>
                      <a:pt x="57" y="7"/>
                    </a:lnTo>
                    <a:lnTo>
                      <a:pt x="33"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sp>
          <p:nvSpPr>
            <p:cNvPr id="11" name="Freeform 10"/>
            <p:cNvSpPr>
              <a:spLocks/>
            </p:cNvSpPr>
            <p:nvPr/>
          </p:nvSpPr>
          <p:spPr bwMode="auto">
            <a:xfrm>
              <a:off x="1145" y="250"/>
              <a:ext cx="96" cy="386"/>
            </a:xfrm>
            <a:custGeom>
              <a:avLst/>
              <a:gdLst>
                <a:gd name="T0" fmla="*/ 0 w 96"/>
                <a:gd name="T1" fmla="*/ 0 h 386"/>
                <a:gd name="T2" fmla="*/ 0 w 96"/>
                <a:gd name="T3" fmla="*/ 230 h 386"/>
                <a:gd name="T4" fmla="*/ 12 w 96"/>
                <a:gd name="T5" fmla="*/ 273 h 386"/>
                <a:gd name="T6" fmla="*/ 21 w 96"/>
                <a:gd name="T7" fmla="*/ 340 h 386"/>
                <a:gd name="T8" fmla="*/ 31 w 96"/>
                <a:gd name="T9" fmla="*/ 345 h 386"/>
                <a:gd name="T10" fmla="*/ 33 w 96"/>
                <a:gd name="T11" fmla="*/ 362 h 386"/>
                <a:gd name="T12" fmla="*/ 31 w 96"/>
                <a:gd name="T13" fmla="*/ 379 h 386"/>
                <a:gd name="T14" fmla="*/ 36 w 96"/>
                <a:gd name="T15" fmla="*/ 383 h 386"/>
                <a:gd name="T16" fmla="*/ 45 w 96"/>
                <a:gd name="T17" fmla="*/ 386 h 386"/>
                <a:gd name="T18" fmla="*/ 67 w 96"/>
                <a:gd name="T19" fmla="*/ 386 h 386"/>
                <a:gd name="T20" fmla="*/ 86 w 96"/>
                <a:gd name="T21" fmla="*/ 374 h 386"/>
                <a:gd name="T22" fmla="*/ 91 w 96"/>
                <a:gd name="T23" fmla="*/ 362 h 386"/>
                <a:gd name="T24" fmla="*/ 86 w 96"/>
                <a:gd name="T25" fmla="*/ 352 h 386"/>
                <a:gd name="T26" fmla="*/ 76 w 96"/>
                <a:gd name="T27" fmla="*/ 343 h 386"/>
                <a:gd name="T28" fmla="*/ 96 w 96"/>
                <a:gd name="T29" fmla="*/ 333 h 386"/>
                <a:gd name="T30" fmla="*/ 76 w 96"/>
                <a:gd name="T31" fmla="*/ 273 h 386"/>
                <a:gd name="T32" fmla="*/ 60 w 96"/>
                <a:gd name="T33" fmla="*/ 213 h 386"/>
                <a:gd name="T34" fmla="*/ 52 w 96"/>
                <a:gd name="T35" fmla="*/ 158 h 386"/>
                <a:gd name="T36" fmla="*/ 33 w 96"/>
                <a:gd name="T37" fmla="*/ 91 h 386"/>
                <a:gd name="T38" fmla="*/ 7 w 96"/>
                <a:gd name="T39" fmla="*/ 21 h 386"/>
                <a:gd name="T40" fmla="*/ 0 w 96"/>
                <a:gd name="T41" fmla="*/ 0 h 3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6" h="386">
                  <a:moveTo>
                    <a:pt x="0" y="0"/>
                  </a:moveTo>
                  <a:lnTo>
                    <a:pt x="0" y="230"/>
                  </a:lnTo>
                  <a:lnTo>
                    <a:pt x="12" y="273"/>
                  </a:lnTo>
                  <a:lnTo>
                    <a:pt x="21" y="340"/>
                  </a:lnTo>
                  <a:lnTo>
                    <a:pt x="31" y="345"/>
                  </a:lnTo>
                  <a:lnTo>
                    <a:pt x="33" y="362"/>
                  </a:lnTo>
                  <a:lnTo>
                    <a:pt x="31" y="379"/>
                  </a:lnTo>
                  <a:lnTo>
                    <a:pt x="36" y="383"/>
                  </a:lnTo>
                  <a:lnTo>
                    <a:pt x="45" y="386"/>
                  </a:lnTo>
                  <a:lnTo>
                    <a:pt x="67" y="386"/>
                  </a:lnTo>
                  <a:lnTo>
                    <a:pt x="86" y="374"/>
                  </a:lnTo>
                  <a:lnTo>
                    <a:pt x="91" y="362"/>
                  </a:lnTo>
                  <a:lnTo>
                    <a:pt x="86" y="352"/>
                  </a:lnTo>
                  <a:lnTo>
                    <a:pt x="76" y="343"/>
                  </a:lnTo>
                  <a:lnTo>
                    <a:pt x="96" y="333"/>
                  </a:lnTo>
                  <a:lnTo>
                    <a:pt x="76" y="273"/>
                  </a:lnTo>
                  <a:lnTo>
                    <a:pt x="60" y="213"/>
                  </a:lnTo>
                  <a:lnTo>
                    <a:pt x="52" y="158"/>
                  </a:lnTo>
                  <a:lnTo>
                    <a:pt x="33" y="91"/>
                  </a:lnTo>
                  <a:lnTo>
                    <a:pt x="7" y="21"/>
                  </a:lnTo>
                  <a:lnTo>
                    <a:pt x="0"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nvGrpSpPr>
            <p:cNvPr id="12" name="Group 11"/>
            <p:cNvGrpSpPr>
              <a:grpSpLocks/>
            </p:cNvGrpSpPr>
            <p:nvPr/>
          </p:nvGrpSpPr>
          <p:grpSpPr bwMode="auto">
            <a:xfrm>
              <a:off x="962" y="10"/>
              <a:ext cx="183" cy="624"/>
              <a:chOff x="962" y="10"/>
              <a:chExt cx="183" cy="624"/>
            </a:xfrm>
          </p:grpSpPr>
          <p:sp>
            <p:nvSpPr>
              <p:cNvPr id="18" name="Freeform 17"/>
              <p:cNvSpPr>
                <a:spLocks/>
              </p:cNvSpPr>
              <p:nvPr/>
            </p:nvSpPr>
            <p:spPr bwMode="auto">
              <a:xfrm>
                <a:off x="962" y="10"/>
                <a:ext cx="183" cy="624"/>
              </a:xfrm>
              <a:custGeom>
                <a:avLst/>
                <a:gdLst>
                  <a:gd name="T0" fmla="*/ 7 w 183"/>
                  <a:gd name="T1" fmla="*/ 0 h 624"/>
                  <a:gd name="T2" fmla="*/ 0 w 183"/>
                  <a:gd name="T3" fmla="*/ 2 h 624"/>
                  <a:gd name="T4" fmla="*/ 0 w 183"/>
                  <a:gd name="T5" fmla="*/ 225 h 624"/>
                  <a:gd name="T6" fmla="*/ 21 w 183"/>
                  <a:gd name="T7" fmla="*/ 251 h 624"/>
                  <a:gd name="T8" fmla="*/ 26 w 183"/>
                  <a:gd name="T9" fmla="*/ 254 h 624"/>
                  <a:gd name="T10" fmla="*/ 28 w 183"/>
                  <a:gd name="T11" fmla="*/ 266 h 624"/>
                  <a:gd name="T12" fmla="*/ 31 w 183"/>
                  <a:gd name="T13" fmla="*/ 268 h 624"/>
                  <a:gd name="T14" fmla="*/ 26 w 183"/>
                  <a:gd name="T15" fmla="*/ 283 h 624"/>
                  <a:gd name="T16" fmla="*/ 21 w 183"/>
                  <a:gd name="T17" fmla="*/ 290 h 624"/>
                  <a:gd name="T18" fmla="*/ 9 w 183"/>
                  <a:gd name="T19" fmla="*/ 311 h 624"/>
                  <a:gd name="T20" fmla="*/ 2 w 183"/>
                  <a:gd name="T21" fmla="*/ 338 h 624"/>
                  <a:gd name="T22" fmla="*/ 0 w 183"/>
                  <a:gd name="T23" fmla="*/ 340 h 624"/>
                  <a:gd name="T24" fmla="*/ 0 w 183"/>
                  <a:gd name="T25" fmla="*/ 623 h 624"/>
                  <a:gd name="T26" fmla="*/ 12 w 183"/>
                  <a:gd name="T27" fmla="*/ 621 h 624"/>
                  <a:gd name="T28" fmla="*/ 14 w 183"/>
                  <a:gd name="T29" fmla="*/ 597 h 624"/>
                  <a:gd name="T30" fmla="*/ 23 w 183"/>
                  <a:gd name="T31" fmla="*/ 590 h 624"/>
                  <a:gd name="T32" fmla="*/ 23 w 183"/>
                  <a:gd name="T33" fmla="*/ 578 h 624"/>
                  <a:gd name="T34" fmla="*/ 21 w 183"/>
                  <a:gd name="T35" fmla="*/ 508 h 624"/>
                  <a:gd name="T36" fmla="*/ 28 w 183"/>
                  <a:gd name="T37" fmla="*/ 441 h 624"/>
                  <a:gd name="T38" fmla="*/ 52 w 183"/>
                  <a:gd name="T39" fmla="*/ 398 h 624"/>
                  <a:gd name="T40" fmla="*/ 105 w 183"/>
                  <a:gd name="T41" fmla="*/ 340 h 624"/>
                  <a:gd name="T42" fmla="*/ 122 w 183"/>
                  <a:gd name="T43" fmla="*/ 335 h 624"/>
                  <a:gd name="T44" fmla="*/ 182 w 183"/>
                  <a:gd name="T45" fmla="*/ 335 h 624"/>
                  <a:gd name="T46" fmla="*/ 182 w 183"/>
                  <a:gd name="T47" fmla="*/ 239 h 624"/>
                  <a:gd name="T48" fmla="*/ 177 w 183"/>
                  <a:gd name="T49" fmla="*/ 225 h 624"/>
                  <a:gd name="T50" fmla="*/ 182 w 183"/>
                  <a:gd name="T51" fmla="*/ 223 h 624"/>
                  <a:gd name="T52" fmla="*/ 182 w 183"/>
                  <a:gd name="T53" fmla="*/ 215 h 624"/>
                  <a:gd name="T54" fmla="*/ 170 w 183"/>
                  <a:gd name="T55" fmla="*/ 215 h 624"/>
                  <a:gd name="T56" fmla="*/ 163 w 183"/>
                  <a:gd name="T57" fmla="*/ 189 h 624"/>
                  <a:gd name="T58" fmla="*/ 156 w 183"/>
                  <a:gd name="T59" fmla="*/ 158 h 624"/>
                  <a:gd name="T60" fmla="*/ 148 w 183"/>
                  <a:gd name="T61" fmla="*/ 141 h 624"/>
                  <a:gd name="T62" fmla="*/ 143 w 183"/>
                  <a:gd name="T63" fmla="*/ 122 h 624"/>
                  <a:gd name="T64" fmla="*/ 153 w 183"/>
                  <a:gd name="T65" fmla="*/ 122 h 624"/>
                  <a:gd name="T66" fmla="*/ 158 w 183"/>
                  <a:gd name="T67" fmla="*/ 117 h 624"/>
                  <a:gd name="T68" fmla="*/ 174 w 183"/>
                  <a:gd name="T69" fmla="*/ 117 h 624"/>
                  <a:gd name="T70" fmla="*/ 177 w 183"/>
                  <a:gd name="T71" fmla="*/ 115 h 624"/>
                  <a:gd name="T72" fmla="*/ 182 w 183"/>
                  <a:gd name="T73" fmla="*/ 110 h 624"/>
                  <a:gd name="T74" fmla="*/ 182 w 183"/>
                  <a:gd name="T75" fmla="*/ 62 h 624"/>
                  <a:gd name="T76" fmla="*/ 57 w 183"/>
                  <a:gd name="T77" fmla="*/ 62 h 624"/>
                  <a:gd name="T78" fmla="*/ 52 w 183"/>
                  <a:gd name="T79" fmla="*/ 26 h 624"/>
                  <a:gd name="T80" fmla="*/ 36 w 183"/>
                  <a:gd name="T81" fmla="*/ 7 h 624"/>
                  <a:gd name="T82" fmla="*/ 7 w 183"/>
                  <a:gd name="T83" fmla="*/ 0 h 6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83" h="624">
                    <a:moveTo>
                      <a:pt x="7" y="0"/>
                    </a:moveTo>
                    <a:lnTo>
                      <a:pt x="0" y="2"/>
                    </a:lnTo>
                    <a:lnTo>
                      <a:pt x="0" y="225"/>
                    </a:lnTo>
                    <a:lnTo>
                      <a:pt x="21" y="251"/>
                    </a:lnTo>
                    <a:lnTo>
                      <a:pt x="26" y="254"/>
                    </a:lnTo>
                    <a:lnTo>
                      <a:pt x="28" y="266"/>
                    </a:lnTo>
                    <a:lnTo>
                      <a:pt x="31" y="268"/>
                    </a:lnTo>
                    <a:lnTo>
                      <a:pt x="26" y="283"/>
                    </a:lnTo>
                    <a:lnTo>
                      <a:pt x="21" y="290"/>
                    </a:lnTo>
                    <a:lnTo>
                      <a:pt x="9" y="311"/>
                    </a:lnTo>
                    <a:lnTo>
                      <a:pt x="2" y="338"/>
                    </a:lnTo>
                    <a:lnTo>
                      <a:pt x="0" y="340"/>
                    </a:lnTo>
                    <a:lnTo>
                      <a:pt x="0" y="623"/>
                    </a:lnTo>
                    <a:lnTo>
                      <a:pt x="12" y="621"/>
                    </a:lnTo>
                    <a:lnTo>
                      <a:pt x="14" y="597"/>
                    </a:lnTo>
                    <a:lnTo>
                      <a:pt x="23" y="590"/>
                    </a:lnTo>
                    <a:lnTo>
                      <a:pt x="23" y="578"/>
                    </a:lnTo>
                    <a:lnTo>
                      <a:pt x="21" y="508"/>
                    </a:lnTo>
                    <a:lnTo>
                      <a:pt x="28" y="441"/>
                    </a:lnTo>
                    <a:lnTo>
                      <a:pt x="52" y="398"/>
                    </a:lnTo>
                    <a:lnTo>
                      <a:pt x="105" y="340"/>
                    </a:lnTo>
                    <a:lnTo>
                      <a:pt x="122" y="335"/>
                    </a:lnTo>
                    <a:lnTo>
                      <a:pt x="182" y="335"/>
                    </a:lnTo>
                    <a:lnTo>
                      <a:pt x="182" y="239"/>
                    </a:lnTo>
                    <a:lnTo>
                      <a:pt x="177" y="225"/>
                    </a:lnTo>
                    <a:lnTo>
                      <a:pt x="182" y="223"/>
                    </a:lnTo>
                    <a:lnTo>
                      <a:pt x="182" y="215"/>
                    </a:lnTo>
                    <a:lnTo>
                      <a:pt x="170" y="215"/>
                    </a:lnTo>
                    <a:lnTo>
                      <a:pt x="163" y="189"/>
                    </a:lnTo>
                    <a:lnTo>
                      <a:pt x="156" y="158"/>
                    </a:lnTo>
                    <a:lnTo>
                      <a:pt x="148" y="141"/>
                    </a:lnTo>
                    <a:lnTo>
                      <a:pt x="143" y="122"/>
                    </a:lnTo>
                    <a:lnTo>
                      <a:pt x="153" y="122"/>
                    </a:lnTo>
                    <a:lnTo>
                      <a:pt x="158" y="117"/>
                    </a:lnTo>
                    <a:lnTo>
                      <a:pt x="174" y="117"/>
                    </a:lnTo>
                    <a:lnTo>
                      <a:pt x="177" y="115"/>
                    </a:lnTo>
                    <a:lnTo>
                      <a:pt x="182" y="110"/>
                    </a:lnTo>
                    <a:lnTo>
                      <a:pt x="182" y="62"/>
                    </a:lnTo>
                    <a:lnTo>
                      <a:pt x="57" y="62"/>
                    </a:lnTo>
                    <a:lnTo>
                      <a:pt x="52" y="26"/>
                    </a:lnTo>
                    <a:lnTo>
                      <a:pt x="36" y="7"/>
                    </a:lnTo>
                    <a:lnTo>
                      <a:pt x="7"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9" name="Freeform 18"/>
              <p:cNvSpPr>
                <a:spLocks/>
              </p:cNvSpPr>
              <p:nvPr/>
            </p:nvSpPr>
            <p:spPr bwMode="auto">
              <a:xfrm>
                <a:off x="962" y="10"/>
                <a:ext cx="183" cy="624"/>
              </a:xfrm>
              <a:custGeom>
                <a:avLst/>
                <a:gdLst>
                  <a:gd name="T0" fmla="*/ 182 w 183"/>
                  <a:gd name="T1" fmla="*/ 335 h 624"/>
                  <a:gd name="T2" fmla="*/ 122 w 183"/>
                  <a:gd name="T3" fmla="*/ 335 h 624"/>
                  <a:gd name="T4" fmla="*/ 158 w 183"/>
                  <a:gd name="T5" fmla="*/ 391 h 624"/>
                  <a:gd name="T6" fmla="*/ 175 w 183"/>
                  <a:gd name="T7" fmla="*/ 446 h 624"/>
                  <a:gd name="T8" fmla="*/ 182 w 183"/>
                  <a:gd name="T9" fmla="*/ 470 h 624"/>
                  <a:gd name="T10" fmla="*/ 182 w 183"/>
                  <a:gd name="T11" fmla="*/ 335 h 624"/>
                </a:gdLst>
                <a:ahLst/>
                <a:cxnLst>
                  <a:cxn ang="0">
                    <a:pos x="T0" y="T1"/>
                  </a:cxn>
                  <a:cxn ang="0">
                    <a:pos x="T2" y="T3"/>
                  </a:cxn>
                  <a:cxn ang="0">
                    <a:pos x="T4" y="T5"/>
                  </a:cxn>
                  <a:cxn ang="0">
                    <a:pos x="T6" y="T7"/>
                  </a:cxn>
                  <a:cxn ang="0">
                    <a:pos x="T8" y="T9"/>
                  </a:cxn>
                  <a:cxn ang="0">
                    <a:pos x="T10" y="T11"/>
                  </a:cxn>
                </a:cxnLst>
                <a:rect l="0" t="0" r="r" b="b"/>
                <a:pathLst>
                  <a:path w="183" h="624">
                    <a:moveTo>
                      <a:pt x="182" y="335"/>
                    </a:moveTo>
                    <a:lnTo>
                      <a:pt x="122" y="335"/>
                    </a:lnTo>
                    <a:lnTo>
                      <a:pt x="158" y="391"/>
                    </a:lnTo>
                    <a:lnTo>
                      <a:pt x="175" y="446"/>
                    </a:lnTo>
                    <a:lnTo>
                      <a:pt x="182" y="470"/>
                    </a:lnTo>
                    <a:lnTo>
                      <a:pt x="182" y="335"/>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0" name="Freeform 19"/>
              <p:cNvSpPr>
                <a:spLocks/>
              </p:cNvSpPr>
              <p:nvPr/>
            </p:nvSpPr>
            <p:spPr bwMode="auto">
              <a:xfrm>
                <a:off x="962" y="10"/>
                <a:ext cx="183" cy="624"/>
              </a:xfrm>
              <a:custGeom>
                <a:avLst/>
                <a:gdLst>
                  <a:gd name="T0" fmla="*/ 182 w 183"/>
                  <a:gd name="T1" fmla="*/ 203 h 624"/>
                  <a:gd name="T2" fmla="*/ 170 w 183"/>
                  <a:gd name="T3" fmla="*/ 215 h 624"/>
                  <a:gd name="T4" fmla="*/ 182 w 183"/>
                  <a:gd name="T5" fmla="*/ 215 h 624"/>
                  <a:gd name="T6" fmla="*/ 182 w 183"/>
                  <a:gd name="T7" fmla="*/ 203 h 624"/>
                </a:gdLst>
                <a:ahLst/>
                <a:cxnLst>
                  <a:cxn ang="0">
                    <a:pos x="T0" y="T1"/>
                  </a:cxn>
                  <a:cxn ang="0">
                    <a:pos x="T2" y="T3"/>
                  </a:cxn>
                  <a:cxn ang="0">
                    <a:pos x="T4" y="T5"/>
                  </a:cxn>
                  <a:cxn ang="0">
                    <a:pos x="T6" y="T7"/>
                  </a:cxn>
                </a:cxnLst>
                <a:rect l="0" t="0" r="r" b="b"/>
                <a:pathLst>
                  <a:path w="183" h="624">
                    <a:moveTo>
                      <a:pt x="182" y="203"/>
                    </a:moveTo>
                    <a:lnTo>
                      <a:pt x="170" y="215"/>
                    </a:lnTo>
                    <a:lnTo>
                      <a:pt x="182" y="215"/>
                    </a:lnTo>
                    <a:lnTo>
                      <a:pt x="182" y="203"/>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1" name="Freeform 20"/>
              <p:cNvSpPr>
                <a:spLocks/>
              </p:cNvSpPr>
              <p:nvPr/>
            </p:nvSpPr>
            <p:spPr bwMode="auto">
              <a:xfrm>
                <a:off x="962" y="10"/>
                <a:ext cx="183" cy="624"/>
              </a:xfrm>
              <a:custGeom>
                <a:avLst/>
                <a:gdLst>
                  <a:gd name="T0" fmla="*/ 153 w 183"/>
                  <a:gd name="T1" fmla="*/ 122 h 624"/>
                  <a:gd name="T2" fmla="*/ 143 w 183"/>
                  <a:gd name="T3" fmla="*/ 122 h 624"/>
                  <a:gd name="T4" fmla="*/ 151 w 183"/>
                  <a:gd name="T5" fmla="*/ 124 h 624"/>
                  <a:gd name="T6" fmla="*/ 153 w 183"/>
                  <a:gd name="T7" fmla="*/ 122 h 624"/>
                </a:gdLst>
                <a:ahLst/>
                <a:cxnLst>
                  <a:cxn ang="0">
                    <a:pos x="T0" y="T1"/>
                  </a:cxn>
                  <a:cxn ang="0">
                    <a:pos x="T2" y="T3"/>
                  </a:cxn>
                  <a:cxn ang="0">
                    <a:pos x="T4" y="T5"/>
                  </a:cxn>
                  <a:cxn ang="0">
                    <a:pos x="T6" y="T7"/>
                  </a:cxn>
                </a:cxnLst>
                <a:rect l="0" t="0" r="r" b="b"/>
                <a:pathLst>
                  <a:path w="183" h="624">
                    <a:moveTo>
                      <a:pt x="153" y="122"/>
                    </a:moveTo>
                    <a:lnTo>
                      <a:pt x="143" y="122"/>
                    </a:lnTo>
                    <a:lnTo>
                      <a:pt x="151" y="124"/>
                    </a:lnTo>
                    <a:lnTo>
                      <a:pt x="153" y="122"/>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2" name="Freeform 21"/>
              <p:cNvSpPr>
                <a:spLocks/>
              </p:cNvSpPr>
              <p:nvPr/>
            </p:nvSpPr>
            <p:spPr bwMode="auto">
              <a:xfrm>
                <a:off x="962" y="10"/>
                <a:ext cx="183" cy="624"/>
              </a:xfrm>
              <a:custGeom>
                <a:avLst/>
                <a:gdLst>
                  <a:gd name="T0" fmla="*/ 174 w 183"/>
                  <a:gd name="T1" fmla="*/ 117 h 624"/>
                  <a:gd name="T2" fmla="*/ 158 w 183"/>
                  <a:gd name="T3" fmla="*/ 117 h 624"/>
                  <a:gd name="T4" fmla="*/ 167 w 183"/>
                  <a:gd name="T5" fmla="*/ 122 h 624"/>
                  <a:gd name="T6" fmla="*/ 174 w 183"/>
                  <a:gd name="T7" fmla="*/ 117 h 624"/>
                </a:gdLst>
                <a:ahLst/>
                <a:cxnLst>
                  <a:cxn ang="0">
                    <a:pos x="T0" y="T1"/>
                  </a:cxn>
                  <a:cxn ang="0">
                    <a:pos x="T2" y="T3"/>
                  </a:cxn>
                  <a:cxn ang="0">
                    <a:pos x="T4" y="T5"/>
                  </a:cxn>
                  <a:cxn ang="0">
                    <a:pos x="T6" y="T7"/>
                  </a:cxn>
                </a:cxnLst>
                <a:rect l="0" t="0" r="r" b="b"/>
                <a:pathLst>
                  <a:path w="183" h="624">
                    <a:moveTo>
                      <a:pt x="174" y="117"/>
                    </a:moveTo>
                    <a:lnTo>
                      <a:pt x="158" y="117"/>
                    </a:lnTo>
                    <a:lnTo>
                      <a:pt x="167" y="122"/>
                    </a:lnTo>
                    <a:lnTo>
                      <a:pt x="174" y="117"/>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3" name="Freeform 22"/>
              <p:cNvSpPr>
                <a:spLocks/>
              </p:cNvSpPr>
              <p:nvPr/>
            </p:nvSpPr>
            <p:spPr bwMode="auto">
              <a:xfrm>
                <a:off x="962" y="10"/>
                <a:ext cx="183" cy="624"/>
              </a:xfrm>
              <a:custGeom>
                <a:avLst/>
                <a:gdLst>
                  <a:gd name="T0" fmla="*/ 96 w 183"/>
                  <a:gd name="T1" fmla="*/ 47 h 624"/>
                  <a:gd name="T2" fmla="*/ 86 w 183"/>
                  <a:gd name="T3" fmla="*/ 50 h 624"/>
                  <a:gd name="T4" fmla="*/ 60 w 183"/>
                  <a:gd name="T5" fmla="*/ 62 h 624"/>
                  <a:gd name="T6" fmla="*/ 182 w 183"/>
                  <a:gd name="T7" fmla="*/ 62 h 624"/>
                  <a:gd name="T8" fmla="*/ 182 w 183"/>
                  <a:gd name="T9" fmla="*/ 55 h 624"/>
                  <a:gd name="T10" fmla="*/ 143 w 183"/>
                  <a:gd name="T11" fmla="*/ 55 h 624"/>
                  <a:gd name="T12" fmla="*/ 129 w 183"/>
                  <a:gd name="T13" fmla="*/ 52 h 624"/>
                  <a:gd name="T14" fmla="*/ 105 w 183"/>
                  <a:gd name="T15" fmla="*/ 50 h 624"/>
                  <a:gd name="T16" fmla="*/ 96 w 183"/>
                  <a:gd name="T17" fmla="*/ 47 h 6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3" h="624">
                    <a:moveTo>
                      <a:pt x="96" y="47"/>
                    </a:moveTo>
                    <a:lnTo>
                      <a:pt x="86" y="50"/>
                    </a:lnTo>
                    <a:lnTo>
                      <a:pt x="60" y="62"/>
                    </a:lnTo>
                    <a:lnTo>
                      <a:pt x="182" y="62"/>
                    </a:lnTo>
                    <a:lnTo>
                      <a:pt x="182" y="55"/>
                    </a:lnTo>
                    <a:lnTo>
                      <a:pt x="143" y="55"/>
                    </a:lnTo>
                    <a:lnTo>
                      <a:pt x="129" y="52"/>
                    </a:lnTo>
                    <a:lnTo>
                      <a:pt x="105" y="50"/>
                    </a:lnTo>
                    <a:lnTo>
                      <a:pt x="96" y="47"/>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4" name="Freeform 23"/>
              <p:cNvSpPr>
                <a:spLocks/>
              </p:cNvSpPr>
              <p:nvPr/>
            </p:nvSpPr>
            <p:spPr bwMode="auto">
              <a:xfrm>
                <a:off x="962" y="10"/>
                <a:ext cx="183" cy="624"/>
              </a:xfrm>
              <a:custGeom>
                <a:avLst/>
                <a:gdLst>
                  <a:gd name="T0" fmla="*/ 182 w 183"/>
                  <a:gd name="T1" fmla="*/ 45 h 624"/>
                  <a:gd name="T2" fmla="*/ 177 w 183"/>
                  <a:gd name="T3" fmla="*/ 47 h 624"/>
                  <a:gd name="T4" fmla="*/ 160 w 183"/>
                  <a:gd name="T5" fmla="*/ 50 h 624"/>
                  <a:gd name="T6" fmla="*/ 143 w 183"/>
                  <a:gd name="T7" fmla="*/ 55 h 624"/>
                  <a:gd name="T8" fmla="*/ 182 w 183"/>
                  <a:gd name="T9" fmla="*/ 55 h 624"/>
                  <a:gd name="T10" fmla="*/ 182 w 183"/>
                  <a:gd name="T11" fmla="*/ 45 h 624"/>
                </a:gdLst>
                <a:ahLst/>
                <a:cxnLst>
                  <a:cxn ang="0">
                    <a:pos x="T0" y="T1"/>
                  </a:cxn>
                  <a:cxn ang="0">
                    <a:pos x="T2" y="T3"/>
                  </a:cxn>
                  <a:cxn ang="0">
                    <a:pos x="T4" y="T5"/>
                  </a:cxn>
                  <a:cxn ang="0">
                    <a:pos x="T6" y="T7"/>
                  </a:cxn>
                  <a:cxn ang="0">
                    <a:pos x="T8" y="T9"/>
                  </a:cxn>
                  <a:cxn ang="0">
                    <a:pos x="T10" y="T11"/>
                  </a:cxn>
                </a:cxnLst>
                <a:rect l="0" t="0" r="r" b="b"/>
                <a:pathLst>
                  <a:path w="183" h="624">
                    <a:moveTo>
                      <a:pt x="182" y="45"/>
                    </a:moveTo>
                    <a:lnTo>
                      <a:pt x="177" y="47"/>
                    </a:lnTo>
                    <a:lnTo>
                      <a:pt x="160" y="50"/>
                    </a:lnTo>
                    <a:lnTo>
                      <a:pt x="143" y="55"/>
                    </a:lnTo>
                    <a:lnTo>
                      <a:pt x="182" y="55"/>
                    </a:lnTo>
                    <a:lnTo>
                      <a:pt x="182" y="45"/>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grpSp>
          <p:nvGrpSpPr>
            <p:cNvPr id="13" name="Group 12"/>
            <p:cNvGrpSpPr>
              <a:grpSpLocks/>
            </p:cNvGrpSpPr>
            <p:nvPr/>
          </p:nvGrpSpPr>
          <p:grpSpPr bwMode="auto">
            <a:xfrm>
              <a:off x="648" y="12"/>
              <a:ext cx="314" cy="674"/>
              <a:chOff x="648" y="12"/>
              <a:chExt cx="314" cy="674"/>
            </a:xfrm>
          </p:grpSpPr>
          <p:sp>
            <p:nvSpPr>
              <p:cNvPr id="14" name="Freeform 13"/>
              <p:cNvSpPr>
                <a:spLocks/>
              </p:cNvSpPr>
              <p:nvPr/>
            </p:nvSpPr>
            <p:spPr bwMode="auto">
              <a:xfrm>
                <a:off x="648" y="12"/>
                <a:ext cx="314" cy="674"/>
              </a:xfrm>
              <a:custGeom>
                <a:avLst/>
                <a:gdLst>
                  <a:gd name="T0" fmla="*/ 0 w 314"/>
                  <a:gd name="T1" fmla="*/ 588 h 674"/>
                  <a:gd name="T2" fmla="*/ 0 w 314"/>
                  <a:gd name="T3" fmla="*/ 604 h 674"/>
                  <a:gd name="T4" fmla="*/ 86 w 314"/>
                  <a:gd name="T5" fmla="*/ 674 h 674"/>
                  <a:gd name="T6" fmla="*/ 86 w 314"/>
                  <a:gd name="T7" fmla="*/ 657 h 674"/>
                  <a:gd name="T8" fmla="*/ 50 w 314"/>
                  <a:gd name="T9" fmla="*/ 626 h 674"/>
                  <a:gd name="T10" fmla="*/ 58 w 314"/>
                  <a:gd name="T11" fmla="*/ 619 h 674"/>
                  <a:gd name="T12" fmla="*/ 43 w 314"/>
                  <a:gd name="T13" fmla="*/ 619 h 674"/>
                  <a:gd name="T14" fmla="*/ 0 w 314"/>
                  <a:gd name="T15" fmla="*/ 588 h 67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14" h="674">
                    <a:moveTo>
                      <a:pt x="0" y="588"/>
                    </a:moveTo>
                    <a:lnTo>
                      <a:pt x="0" y="604"/>
                    </a:lnTo>
                    <a:lnTo>
                      <a:pt x="86" y="674"/>
                    </a:lnTo>
                    <a:lnTo>
                      <a:pt x="86" y="657"/>
                    </a:lnTo>
                    <a:lnTo>
                      <a:pt x="50" y="626"/>
                    </a:lnTo>
                    <a:lnTo>
                      <a:pt x="58" y="619"/>
                    </a:lnTo>
                    <a:lnTo>
                      <a:pt x="43" y="619"/>
                    </a:lnTo>
                    <a:lnTo>
                      <a:pt x="0" y="588"/>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5" name="Freeform 14"/>
              <p:cNvSpPr>
                <a:spLocks/>
              </p:cNvSpPr>
              <p:nvPr/>
            </p:nvSpPr>
            <p:spPr bwMode="auto">
              <a:xfrm>
                <a:off x="648" y="12"/>
                <a:ext cx="314" cy="674"/>
              </a:xfrm>
              <a:custGeom>
                <a:avLst/>
                <a:gdLst>
                  <a:gd name="T0" fmla="*/ 314 w 314"/>
                  <a:gd name="T1" fmla="*/ 424 h 674"/>
                  <a:gd name="T2" fmla="*/ 273 w 314"/>
                  <a:gd name="T3" fmla="*/ 424 h 674"/>
                  <a:gd name="T4" fmla="*/ 278 w 314"/>
                  <a:gd name="T5" fmla="*/ 427 h 674"/>
                  <a:gd name="T6" fmla="*/ 278 w 314"/>
                  <a:gd name="T7" fmla="*/ 468 h 674"/>
                  <a:gd name="T8" fmla="*/ 273 w 314"/>
                  <a:gd name="T9" fmla="*/ 525 h 674"/>
                  <a:gd name="T10" fmla="*/ 264 w 314"/>
                  <a:gd name="T11" fmla="*/ 583 h 674"/>
                  <a:gd name="T12" fmla="*/ 266 w 314"/>
                  <a:gd name="T13" fmla="*/ 588 h 674"/>
                  <a:gd name="T14" fmla="*/ 235 w 314"/>
                  <a:gd name="T15" fmla="*/ 619 h 674"/>
                  <a:gd name="T16" fmla="*/ 232 w 314"/>
                  <a:gd name="T17" fmla="*/ 638 h 674"/>
                  <a:gd name="T18" fmla="*/ 259 w 314"/>
                  <a:gd name="T19" fmla="*/ 638 h 674"/>
                  <a:gd name="T20" fmla="*/ 280 w 314"/>
                  <a:gd name="T21" fmla="*/ 636 h 674"/>
                  <a:gd name="T22" fmla="*/ 304 w 314"/>
                  <a:gd name="T23" fmla="*/ 624 h 674"/>
                  <a:gd name="T24" fmla="*/ 314 w 314"/>
                  <a:gd name="T25" fmla="*/ 621 h 674"/>
                  <a:gd name="T26" fmla="*/ 314 w 314"/>
                  <a:gd name="T27" fmla="*/ 424 h 6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14" h="674">
                    <a:moveTo>
                      <a:pt x="314" y="424"/>
                    </a:moveTo>
                    <a:lnTo>
                      <a:pt x="273" y="424"/>
                    </a:lnTo>
                    <a:lnTo>
                      <a:pt x="278" y="427"/>
                    </a:lnTo>
                    <a:lnTo>
                      <a:pt x="278" y="468"/>
                    </a:lnTo>
                    <a:lnTo>
                      <a:pt x="273" y="525"/>
                    </a:lnTo>
                    <a:lnTo>
                      <a:pt x="264" y="583"/>
                    </a:lnTo>
                    <a:lnTo>
                      <a:pt x="266" y="588"/>
                    </a:lnTo>
                    <a:lnTo>
                      <a:pt x="235" y="619"/>
                    </a:lnTo>
                    <a:lnTo>
                      <a:pt x="232" y="638"/>
                    </a:lnTo>
                    <a:lnTo>
                      <a:pt x="259" y="638"/>
                    </a:lnTo>
                    <a:lnTo>
                      <a:pt x="280" y="636"/>
                    </a:lnTo>
                    <a:lnTo>
                      <a:pt x="304" y="624"/>
                    </a:lnTo>
                    <a:lnTo>
                      <a:pt x="314" y="621"/>
                    </a:lnTo>
                    <a:lnTo>
                      <a:pt x="314" y="424"/>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6" name="Freeform 15"/>
              <p:cNvSpPr>
                <a:spLocks/>
              </p:cNvSpPr>
              <p:nvPr/>
            </p:nvSpPr>
            <p:spPr bwMode="auto">
              <a:xfrm>
                <a:off x="648" y="12"/>
                <a:ext cx="314" cy="674"/>
              </a:xfrm>
              <a:custGeom>
                <a:avLst/>
                <a:gdLst>
                  <a:gd name="T0" fmla="*/ 314 w 314"/>
                  <a:gd name="T1" fmla="*/ 0 h 674"/>
                  <a:gd name="T2" fmla="*/ 295 w 314"/>
                  <a:gd name="T3" fmla="*/ 4 h 674"/>
                  <a:gd name="T4" fmla="*/ 280 w 314"/>
                  <a:gd name="T5" fmla="*/ 36 h 674"/>
                  <a:gd name="T6" fmla="*/ 252 w 314"/>
                  <a:gd name="T7" fmla="*/ 43 h 674"/>
                  <a:gd name="T8" fmla="*/ 280 w 314"/>
                  <a:gd name="T9" fmla="*/ 48 h 674"/>
                  <a:gd name="T10" fmla="*/ 285 w 314"/>
                  <a:gd name="T11" fmla="*/ 67 h 674"/>
                  <a:gd name="T12" fmla="*/ 285 w 314"/>
                  <a:gd name="T13" fmla="*/ 81 h 674"/>
                  <a:gd name="T14" fmla="*/ 292 w 314"/>
                  <a:gd name="T15" fmla="*/ 91 h 674"/>
                  <a:gd name="T16" fmla="*/ 300 w 314"/>
                  <a:gd name="T17" fmla="*/ 98 h 674"/>
                  <a:gd name="T18" fmla="*/ 300 w 314"/>
                  <a:gd name="T19" fmla="*/ 105 h 674"/>
                  <a:gd name="T20" fmla="*/ 278 w 314"/>
                  <a:gd name="T21" fmla="*/ 124 h 674"/>
                  <a:gd name="T22" fmla="*/ 268 w 314"/>
                  <a:gd name="T23" fmla="*/ 148 h 674"/>
                  <a:gd name="T24" fmla="*/ 264 w 314"/>
                  <a:gd name="T25" fmla="*/ 158 h 674"/>
                  <a:gd name="T26" fmla="*/ 256 w 314"/>
                  <a:gd name="T27" fmla="*/ 177 h 674"/>
                  <a:gd name="T28" fmla="*/ 254 w 314"/>
                  <a:gd name="T29" fmla="*/ 199 h 674"/>
                  <a:gd name="T30" fmla="*/ 249 w 314"/>
                  <a:gd name="T31" fmla="*/ 237 h 674"/>
                  <a:gd name="T32" fmla="*/ 249 w 314"/>
                  <a:gd name="T33" fmla="*/ 242 h 674"/>
                  <a:gd name="T34" fmla="*/ 244 w 314"/>
                  <a:gd name="T35" fmla="*/ 244 h 674"/>
                  <a:gd name="T36" fmla="*/ 237 w 314"/>
                  <a:gd name="T37" fmla="*/ 252 h 674"/>
                  <a:gd name="T38" fmla="*/ 242 w 314"/>
                  <a:gd name="T39" fmla="*/ 259 h 674"/>
                  <a:gd name="T40" fmla="*/ 237 w 314"/>
                  <a:gd name="T41" fmla="*/ 285 h 674"/>
                  <a:gd name="T42" fmla="*/ 242 w 314"/>
                  <a:gd name="T43" fmla="*/ 300 h 674"/>
                  <a:gd name="T44" fmla="*/ 249 w 314"/>
                  <a:gd name="T45" fmla="*/ 302 h 674"/>
                  <a:gd name="T46" fmla="*/ 254 w 314"/>
                  <a:gd name="T47" fmla="*/ 331 h 674"/>
                  <a:gd name="T48" fmla="*/ 264 w 314"/>
                  <a:gd name="T49" fmla="*/ 364 h 674"/>
                  <a:gd name="T50" fmla="*/ 266 w 314"/>
                  <a:gd name="T51" fmla="*/ 381 h 674"/>
                  <a:gd name="T52" fmla="*/ 261 w 314"/>
                  <a:gd name="T53" fmla="*/ 398 h 674"/>
                  <a:gd name="T54" fmla="*/ 254 w 314"/>
                  <a:gd name="T55" fmla="*/ 422 h 674"/>
                  <a:gd name="T56" fmla="*/ 259 w 314"/>
                  <a:gd name="T57" fmla="*/ 422 h 674"/>
                  <a:gd name="T58" fmla="*/ 43 w 314"/>
                  <a:gd name="T59" fmla="*/ 619 h 674"/>
                  <a:gd name="T60" fmla="*/ 58 w 314"/>
                  <a:gd name="T61" fmla="*/ 619 h 674"/>
                  <a:gd name="T62" fmla="*/ 273 w 314"/>
                  <a:gd name="T63" fmla="*/ 424 h 674"/>
                  <a:gd name="T64" fmla="*/ 314 w 314"/>
                  <a:gd name="T65" fmla="*/ 424 h 674"/>
                  <a:gd name="T66" fmla="*/ 314 w 314"/>
                  <a:gd name="T67" fmla="*/ 374 h 674"/>
                  <a:gd name="T68" fmla="*/ 297 w 314"/>
                  <a:gd name="T69" fmla="*/ 374 h 674"/>
                  <a:gd name="T70" fmla="*/ 283 w 314"/>
                  <a:gd name="T71" fmla="*/ 364 h 674"/>
                  <a:gd name="T72" fmla="*/ 292 w 314"/>
                  <a:gd name="T73" fmla="*/ 302 h 674"/>
                  <a:gd name="T74" fmla="*/ 300 w 314"/>
                  <a:gd name="T75" fmla="*/ 288 h 674"/>
                  <a:gd name="T76" fmla="*/ 302 w 314"/>
                  <a:gd name="T77" fmla="*/ 273 h 674"/>
                  <a:gd name="T78" fmla="*/ 302 w 314"/>
                  <a:gd name="T79" fmla="*/ 254 h 674"/>
                  <a:gd name="T80" fmla="*/ 300 w 314"/>
                  <a:gd name="T81" fmla="*/ 249 h 674"/>
                  <a:gd name="T82" fmla="*/ 304 w 314"/>
                  <a:gd name="T83" fmla="*/ 235 h 674"/>
                  <a:gd name="T84" fmla="*/ 314 w 314"/>
                  <a:gd name="T85" fmla="*/ 220 h 674"/>
                  <a:gd name="T86" fmla="*/ 314 w 314"/>
                  <a:gd name="T87" fmla="*/ 0 h 6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14" h="674">
                    <a:moveTo>
                      <a:pt x="314" y="0"/>
                    </a:moveTo>
                    <a:lnTo>
                      <a:pt x="295" y="4"/>
                    </a:lnTo>
                    <a:lnTo>
                      <a:pt x="280" y="36"/>
                    </a:lnTo>
                    <a:lnTo>
                      <a:pt x="252" y="43"/>
                    </a:lnTo>
                    <a:lnTo>
                      <a:pt x="280" y="48"/>
                    </a:lnTo>
                    <a:lnTo>
                      <a:pt x="285" y="67"/>
                    </a:lnTo>
                    <a:lnTo>
                      <a:pt x="285" y="81"/>
                    </a:lnTo>
                    <a:lnTo>
                      <a:pt x="292" y="91"/>
                    </a:lnTo>
                    <a:lnTo>
                      <a:pt x="300" y="98"/>
                    </a:lnTo>
                    <a:lnTo>
                      <a:pt x="300" y="105"/>
                    </a:lnTo>
                    <a:lnTo>
                      <a:pt x="278" y="124"/>
                    </a:lnTo>
                    <a:lnTo>
                      <a:pt x="268" y="148"/>
                    </a:lnTo>
                    <a:lnTo>
                      <a:pt x="264" y="158"/>
                    </a:lnTo>
                    <a:lnTo>
                      <a:pt x="256" y="177"/>
                    </a:lnTo>
                    <a:lnTo>
                      <a:pt x="254" y="199"/>
                    </a:lnTo>
                    <a:lnTo>
                      <a:pt x="249" y="237"/>
                    </a:lnTo>
                    <a:lnTo>
                      <a:pt x="249" y="242"/>
                    </a:lnTo>
                    <a:lnTo>
                      <a:pt x="244" y="244"/>
                    </a:lnTo>
                    <a:lnTo>
                      <a:pt x="237" y="252"/>
                    </a:lnTo>
                    <a:lnTo>
                      <a:pt x="242" y="259"/>
                    </a:lnTo>
                    <a:lnTo>
                      <a:pt x="237" y="285"/>
                    </a:lnTo>
                    <a:lnTo>
                      <a:pt x="242" y="300"/>
                    </a:lnTo>
                    <a:lnTo>
                      <a:pt x="249" y="302"/>
                    </a:lnTo>
                    <a:lnTo>
                      <a:pt x="254" y="331"/>
                    </a:lnTo>
                    <a:lnTo>
                      <a:pt x="264" y="364"/>
                    </a:lnTo>
                    <a:lnTo>
                      <a:pt x="266" y="381"/>
                    </a:lnTo>
                    <a:lnTo>
                      <a:pt x="261" y="398"/>
                    </a:lnTo>
                    <a:lnTo>
                      <a:pt x="254" y="422"/>
                    </a:lnTo>
                    <a:lnTo>
                      <a:pt x="259" y="422"/>
                    </a:lnTo>
                    <a:lnTo>
                      <a:pt x="43" y="619"/>
                    </a:lnTo>
                    <a:lnTo>
                      <a:pt x="58" y="619"/>
                    </a:lnTo>
                    <a:lnTo>
                      <a:pt x="273" y="424"/>
                    </a:lnTo>
                    <a:lnTo>
                      <a:pt x="314" y="424"/>
                    </a:lnTo>
                    <a:lnTo>
                      <a:pt x="314" y="374"/>
                    </a:lnTo>
                    <a:lnTo>
                      <a:pt x="297" y="374"/>
                    </a:lnTo>
                    <a:lnTo>
                      <a:pt x="283" y="364"/>
                    </a:lnTo>
                    <a:lnTo>
                      <a:pt x="292" y="302"/>
                    </a:lnTo>
                    <a:lnTo>
                      <a:pt x="300" y="288"/>
                    </a:lnTo>
                    <a:lnTo>
                      <a:pt x="302" y="273"/>
                    </a:lnTo>
                    <a:lnTo>
                      <a:pt x="302" y="254"/>
                    </a:lnTo>
                    <a:lnTo>
                      <a:pt x="300" y="249"/>
                    </a:lnTo>
                    <a:lnTo>
                      <a:pt x="304" y="235"/>
                    </a:lnTo>
                    <a:lnTo>
                      <a:pt x="314" y="220"/>
                    </a:lnTo>
                    <a:lnTo>
                      <a:pt x="31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7" name="Freeform 16"/>
              <p:cNvSpPr>
                <a:spLocks/>
              </p:cNvSpPr>
              <p:nvPr/>
            </p:nvSpPr>
            <p:spPr bwMode="auto">
              <a:xfrm>
                <a:off x="648" y="12"/>
                <a:ext cx="314" cy="674"/>
              </a:xfrm>
              <a:custGeom>
                <a:avLst/>
                <a:gdLst>
                  <a:gd name="T0" fmla="*/ 314 w 314"/>
                  <a:gd name="T1" fmla="*/ 338 h 674"/>
                  <a:gd name="T2" fmla="*/ 297 w 314"/>
                  <a:gd name="T3" fmla="*/ 374 h 674"/>
                  <a:gd name="T4" fmla="*/ 314 w 314"/>
                  <a:gd name="T5" fmla="*/ 374 h 674"/>
                  <a:gd name="T6" fmla="*/ 314 w 314"/>
                  <a:gd name="T7" fmla="*/ 338 h 674"/>
                </a:gdLst>
                <a:ahLst/>
                <a:cxnLst>
                  <a:cxn ang="0">
                    <a:pos x="T0" y="T1"/>
                  </a:cxn>
                  <a:cxn ang="0">
                    <a:pos x="T2" y="T3"/>
                  </a:cxn>
                  <a:cxn ang="0">
                    <a:pos x="T4" y="T5"/>
                  </a:cxn>
                  <a:cxn ang="0">
                    <a:pos x="T6" y="T7"/>
                  </a:cxn>
                </a:cxnLst>
                <a:rect l="0" t="0" r="r" b="b"/>
                <a:pathLst>
                  <a:path w="314" h="674">
                    <a:moveTo>
                      <a:pt x="314" y="338"/>
                    </a:moveTo>
                    <a:lnTo>
                      <a:pt x="297" y="374"/>
                    </a:lnTo>
                    <a:lnTo>
                      <a:pt x="314" y="374"/>
                    </a:lnTo>
                    <a:lnTo>
                      <a:pt x="314" y="338"/>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grpSp>
      <p:pic>
        <p:nvPicPr>
          <p:cNvPr id="45" name="Picture 44"/>
          <p:cNvPicPr/>
          <p:nvPr/>
        </p:nvPicPr>
        <p:blipFill>
          <a:blip r:embed="rId4">
            <a:extLst>
              <a:ext uri="{28A0092B-C50C-407E-A947-70E740481C1C}">
                <a14:useLocalDpi xmlns:a14="http://schemas.microsoft.com/office/drawing/2010/main" val="0"/>
              </a:ext>
            </a:extLst>
          </a:blip>
          <a:srcRect/>
          <a:stretch>
            <a:fillRect/>
          </a:stretch>
        </p:blipFill>
        <p:spPr bwMode="auto">
          <a:xfrm>
            <a:off x="467544" y="3228974"/>
            <a:ext cx="2088232" cy="920106"/>
          </a:xfrm>
          <a:prstGeom prst="rect">
            <a:avLst/>
          </a:prstGeom>
          <a:noFill/>
          <a:ln>
            <a:noFill/>
          </a:ln>
        </p:spPr>
      </p:pic>
      <p:grpSp>
        <p:nvGrpSpPr>
          <p:cNvPr id="46" name="Group 45"/>
          <p:cNvGrpSpPr>
            <a:grpSpLocks/>
          </p:cNvGrpSpPr>
          <p:nvPr/>
        </p:nvGrpSpPr>
        <p:grpSpPr bwMode="auto">
          <a:xfrm>
            <a:off x="1040313" y="4288153"/>
            <a:ext cx="1371447" cy="391469"/>
            <a:chOff x="10" y="9"/>
            <a:chExt cx="851" cy="192"/>
          </a:xfrm>
        </p:grpSpPr>
        <p:grpSp>
          <p:nvGrpSpPr>
            <p:cNvPr id="47" name="Group 46"/>
            <p:cNvGrpSpPr>
              <a:grpSpLocks/>
            </p:cNvGrpSpPr>
            <p:nvPr/>
          </p:nvGrpSpPr>
          <p:grpSpPr bwMode="auto">
            <a:xfrm>
              <a:off x="10" y="17"/>
              <a:ext cx="100" cy="130"/>
              <a:chOff x="10" y="17"/>
              <a:chExt cx="100" cy="130"/>
            </a:xfrm>
          </p:grpSpPr>
          <p:sp>
            <p:nvSpPr>
              <p:cNvPr id="80" name="Freeform 79"/>
              <p:cNvSpPr>
                <a:spLocks/>
              </p:cNvSpPr>
              <p:nvPr/>
            </p:nvSpPr>
            <p:spPr bwMode="auto">
              <a:xfrm>
                <a:off x="10" y="17"/>
                <a:ext cx="100" cy="130"/>
              </a:xfrm>
              <a:custGeom>
                <a:avLst/>
                <a:gdLst>
                  <a:gd name="T0" fmla="*/ 16 w 100"/>
                  <a:gd name="T1" fmla="*/ 0 h 130"/>
                  <a:gd name="T2" fmla="*/ 0 w 100"/>
                  <a:gd name="T3" fmla="*/ 0 h 130"/>
                  <a:gd name="T4" fmla="*/ 0 w 100"/>
                  <a:gd name="T5" fmla="*/ 74 h 130"/>
                  <a:gd name="T6" fmla="*/ 4 w 100"/>
                  <a:gd name="T7" fmla="*/ 105 h 130"/>
                  <a:gd name="T8" fmla="*/ 21 w 100"/>
                  <a:gd name="T9" fmla="*/ 124 h 130"/>
                  <a:gd name="T10" fmla="*/ 50 w 100"/>
                  <a:gd name="T11" fmla="*/ 129 h 130"/>
                  <a:gd name="T12" fmla="*/ 81 w 100"/>
                  <a:gd name="T13" fmla="*/ 122 h 130"/>
                  <a:gd name="T14" fmla="*/ 89 w 100"/>
                  <a:gd name="T15" fmla="*/ 112 h 130"/>
                  <a:gd name="T16" fmla="*/ 50 w 100"/>
                  <a:gd name="T17" fmla="*/ 112 h 130"/>
                  <a:gd name="T18" fmla="*/ 31 w 100"/>
                  <a:gd name="T19" fmla="*/ 110 h 130"/>
                  <a:gd name="T20" fmla="*/ 21 w 100"/>
                  <a:gd name="T21" fmla="*/ 98 h 130"/>
                  <a:gd name="T22" fmla="*/ 16 w 100"/>
                  <a:gd name="T23" fmla="*/ 74 h 130"/>
                  <a:gd name="T24" fmla="*/ 16 w 100"/>
                  <a:gd name="T25" fmla="*/ 0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0" h="130">
                    <a:moveTo>
                      <a:pt x="16" y="0"/>
                    </a:moveTo>
                    <a:lnTo>
                      <a:pt x="0" y="0"/>
                    </a:lnTo>
                    <a:lnTo>
                      <a:pt x="0" y="74"/>
                    </a:lnTo>
                    <a:lnTo>
                      <a:pt x="4" y="105"/>
                    </a:lnTo>
                    <a:lnTo>
                      <a:pt x="21" y="124"/>
                    </a:lnTo>
                    <a:lnTo>
                      <a:pt x="50" y="129"/>
                    </a:lnTo>
                    <a:lnTo>
                      <a:pt x="81" y="122"/>
                    </a:lnTo>
                    <a:lnTo>
                      <a:pt x="89" y="112"/>
                    </a:lnTo>
                    <a:lnTo>
                      <a:pt x="50" y="112"/>
                    </a:lnTo>
                    <a:lnTo>
                      <a:pt x="31" y="110"/>
                    </a:lnTo>
                    <a:lnTo>
                      <a:pt x="21" y="98"/>
                    </a:lnTo>
                    <a:lnTo>
                      <a:pt x="16" y="74"/>
                    </a:lnTo>
                    <a:lnTo>
                      <a:pt x="16"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81" name="Freeform 80"/>
              <p:cNvSpPr>
                <a:spLocks/>
              </p:cNvSpPr>
              <p:nvPr/>
            </p:nvSpPr>
            <p:spPr bwMode="auto">
              <a:xfrm>
                <a:off x="10" y="17"/>
                <a:ext cx="100" cy="130"/>
              </a:xfrm>
              <a:custGeom>
                <a:avLst/>
                <a:gdLst>
                  <a:gd name="T0" fmla="*/ 100 w 100"/>
                  <a:gd name="T1" fmla="*/ 0 h 130"/>
                  <a:gd name="T2" fmla="*/ 84 w 100"/>
                  <a:gd name="T3" fmla="*/ 0 h 130"/>
                  <a:gd name="T4" fmla="*/ 84 w 100"/>
                  <a:gd name="T5" fmla="*/ 74 h 130"/>
                  <a:gd name="T6" fmla="*/ 76 w 100"/>
                  <a:gd name="T7" fmla="*/ 105 h 130"/>
                  <a:gd name="T8" fmla="*/ 50 w 100"/>
                  <a:gd name="T9" fmla="*/ 112 h 130"/>
                  <a:gd name="T10" fmla="*/ 89 w 100"/>
                  <a:gd name="T11" fmla="*/ 112 h 130"/>
                  <a:gd name="T12" fmla="*/ 95 w 100"/>
                  <a:gd name="T13" fmla="*/ 105 h 130"/>
                  <a:gd name="T14" fmla="*/ 100 w 100"/>
                  <a:gd name="T15" fmla="*/ 74 h 130"/>
                  <a:gd name="T16" fmla="*/ 100 w 100"/>
                  <a:gd name="T17" fmla="*/ 0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0" h="130">
                    <a:moveTo>
                      <a:pt x="100" y="0"/>
                    </a:moveTo>
                    <a:lnTo>
                      <a:pt x="84" y="0"/>
                    </a:lnTo>
                    <a:lnTo>
                      <a:pt x="84" y="74"/>
                    </a:lnTo>
                    <a:lnTo>
                      <a:pt x="76" y="105"/>
                    </a:lnTo>
                    <a:lnTo>
                      <a:pt x="50" y="112"/>
                    </a:lnTo>
                    <a:lnTo>
                      <a:pt x="89" y="112"/>
                    </a:lnTo>
                    <a:lnTo>
                      <a:pt x="95" y="105"/>
                    </a:lnTo>
                    <a:lnTo>
                      <a:pt x="100" y="74"/>
                    </a:lnTo>
                    <a:lnTo>
                      <a:pt x="100"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grpSp>
          <p:nvGrpSpPr>
            <p:cNvPr id="48" name="Group 47"/>
            <p:cNvGrpSpPr>
              <a:grpSpLocks/>
            </p:cNvGrpSpPr>
            <p:nvPr/>
          </p:nvGrpSpPr>
          <p:grpSpPr bwMode="auto">
            <a:xfrm>
              <a:off x="137" y="51"/>
              <a:ext cx="74" cy="93"/>
              <a:chOff x="137" y="51"/>
              <a:chExt cx="74" cy="93"/>
            </a:xfrm>
          </p:grpSpPr>
          <p:sp>
            <p:nvSpPr>
              <p:cNvPr id="78" name="Freeform 77"/>
              <p:cNvSpPr>
                <a:spLocks/>
              </p:cNvSpPr>
              <p:nvPr/>
            </p:nvSpPr>
            <p:spPr bwMode="auto">
              <a:xfrm>
                <a:off x="137" y="51"/>
                <a:ext cx="74" cy="93"/>
              </a:xfrm>
              <a:custGeom>
                <a:avLst/>
                <a:gdLst>
                  <a:gd name="T0" fmla="*/ 14 w 74"/>
                  <a:gd name="T1" fmla="*/ 2 h 93"/>
                  <a:gd name="T2" fmla="*/ 0 w 74"/>
                  <a:gd name="T3" fmla="*/ 2 h 93"/>
                  <a:gd name="T4" fmla="*/ 0 w 74"/>
                  <a:gd name="T5" fmla="*/ 93 h 93"/>
                  <a:gd name="T6" fmla="*/ 16 w 74"/>
                  <a:gd name="T7" fmla="*/ 93 h 93"/>
                  <a:gd name="T8" fmla="*/ 16 w 74"/>
                  <a:gd name="T9" fmla="*/ 43 h 93"/>
                  <a:gd name="T10" fmla="*/ 23 w 74"/>
                  <a:gd name="T11" fmla="*/ 19 h 93"/>
                  <a:gd name="T12" fmla="*/ 40 w 74"/>
                  <a:gd name="T13" fmla="*/ 14 h 93"/>
                  <a:gd name="T14" fmla="*/ 14 w 74"/>
                  <a:gd name="T15" fmla="*/ 14 h 93"/>
                  <a:gd name="T16" fmla="*/ 14 w 74"/>
                  <a:gd name="T17" fmla="*/ 2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4" h="93">
                    <a:moveTo>
                      <a:pt x="14" y="2"/>
                    </a:moveTo>
                    <a:lnTo>
                      <a:pt x="0" y="2"/>
                    </a:lnTo>
                    <a:lnTo>
                      <a:pt x="0" y="93"/>
                    </a:lnTo>
                    <a:lnTo>
                      <a:pt x="16" y="93"/>
                    </a:lnTo>
                    <a:lnTo>
                      <a:pt x="16" y="43"/>
                    </a:lnTo>
                    <a:lnTo>
                      <a:pt x="23" y="19"/>
                    </a:lnTo>
                    <a:lnTo>
                      <a:pt x="40" y="14"/>
                    </a:lnTo>
                    <a:lnTo>
                      <a:pt x="14" y="14"/>
                    </a:lnTo>
                    <a:lnTo>
                      <a:pt x="14" y="2"/>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79" name="Freeform 78"/>
              <p:cNvSpPr>
                <a:spLocks/>
              </p:cNvSpPr>
              <p:nvPr/>
            </p:nvSpPr>
            <p:spPr bwMode="auto">
              <a:xfrm>
                <a:off x="137" y="51"/>
                <a:ext cx="74" cy="93"/>
              </a:xfrm>
              <a:custGeom>
                <a:avLst/>
                <a:gdLst>
                  <a:gd name="T0" fmla="*/ 43 w 74"/>
                  <a:gd name="T1" fmla="*/ 0 h 93"/>
                  <a:gd name="T2" fmla="*/ 26 w 74"/>
                  <a:gd name="T3" fmla="*/ 2 h 93"/>
                  <a:gd name="T4" fmla="*/ 14 w 74"/>
                  <a:gd name="T5" fmla="*/ 14 h 93"/>
                  <a:gd name="T6" fmla="*/ 40 w 74"/>
                  <a:gd name="T7" fmla="*/ 14 h 93"/>
                  <a:gd name="T8" fmla="*/ 52 w 74"/>
                  <a:gd name="T9" fmla="*/ 16 h 93"/>
                  <a:gd name="T10" fmla="*/ 57 w 74"/>
                  <a:gd name="T11" fmla="*/ 24 h 93"/>
                  <a:gd name="T12" fmla="*/ 60 w 74"/>
                  <a:gd name="T13" fmla="*/ 38 h 93"/>
                  <a:gd name="T14" fmla="*/ 60 w 74"/>
                  <a:gd name="T15" fmla="*/ 93 h 93"/>
                  <a:gd name="T16" fmla="*/ 74 w 74"/>
                  <a:gd name="T17" fmla="*/ 93 h 93"/>
                  <a:gd name="T18" fmla="*/ 74 w 74"/>
                  <a:gd name="T19" fmla="*/ 21 h 93"/>
                  <a:gd name="T20" fmla="*/ 69 w 74"/>
                  <a:gd name="T21" fmla="*/ 9 h 93"/>
                  <a:gd name="T22" fmla="*/ 60 w 74"/>
                  <a:gd name="T23" fmla="*/ 2 h 93"/>
                  <a:gd name="T24" fmla="*/ 43 w 74"/>
                  <a:gd name="T25" fmla="*/ 0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4" h="93">
                    <a:moveTo>
                      <a:pt x="43" y="0"/>
                    </a:moveTo>
                    <a:lnTo>
                      <a:pt x="26" y="2"/>
                    </a:lnTo>
                    <a:lnTo>
                      <a:pt x="14" y="14"/>
                    </a:lnTo>
                    <a:lnTo>
                      <a:pt x="40" y="14"/>
                    </a:lnTo>
                    <a:lnTo>
                      <a:pt x="52" y="16"/>
                    </a:lnTo>
                    <a:lnTo>
                      <a:pt x="57" y="24"/>
                    </a:lnTo>
                    <a:lnTo>
                      <a:pt x="60" y="38"/>
                    </a:lnTo>
                    <a:lnTo>
                      <a:pt x="60" y="93"/>
                    </a:lnTo>
                    <a:lnTo>
                      <a:pt x="74" y="93"/>
                    </a:lnTo>
                    <a:lnTo>
                      <a:pt x="74" y="21"/>
                    </a:lnTo>
                    <a:lnTo>
                      <a:pt x="69" y="9"/>
                    </a:lnTo>
                    <a:lnTo>
                      <a:pt x="60" y="2"/>
                    </a:lnTo>
                    <a:lnTo>
                      <a:pt x="43"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sp>
          <p:nvSpPr>
            <p:cNvPr id="49" name="Freeform 48"/>
            <p:cNvSpPr>
              <a:spLocks/>
            </p:cNvSpPr>
            <p:nvPr/>
          </p:nvSpPr>
          <p:spPr bwMode="auto">
            <a:xfrm>
              <a:off x="230" y="89"/>
              <a:ext cx="48" cy="20"/>
            </a:xfrm>
            <a:custGeom>
              <a:avLst/>
              <a:gdLst>
                <a:gd name="T0" fmla="*/ 0 w 48"/>
                <a:gd name="T1" fmla="*/ 8 h 20"/>
                <a:gd name="T2" fmla="*/ 48 w 48"/>
                <a:gd name="T3" fmla="*/ 8 h 20"/>
              </a:gdLst>
              <a:ahLst/>
              <a:cxnLst>
                <a:cxn ang="0">
                  <a:pos x="T0" y="T1"/>
                </a:cxn>
                <a:cxn ang="0">
                  <a:pos x="T2" y="T3"/>
                </a:cxn>
              </a:cxnLst>
              <a:rect l="0" t="0" r="r" b="b"/>
              <a:pathLst>
                <a:path w="48" h="20">
                  <a:moveTo>
                    <a:pt x="0" y="8"/>
                  </a:moveTo>
                  <a:lnTo>
                    <a:pt x="48" y="8"/>
                  </a:lnTo>
                </a:path>
              </a:pathLst>
            </a:custGeom>
            <a:noFill/>
            <a:ln w="11937">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AU"/>
            </a:p>
          </p:txBody>
        </p:sp>
        <p:sp>
          <p:nvSpPr>
            <p:cNvPr id="50" name="Freeform 49"/>
            <p:cNvSpPr>
              <a:spLocks/>
            </p:cNvSpPr>
            <p:nvPr/>
          </p:nvSpPr>
          <p:spPr bwMode="auto">
            <a:xfrm>
              <a:off x="303" y="17"/>
              <a:ext cx="20" cy="127"/>
            </a:xfrm>
            <a:custGeom>
              <a:avLst/>
              <a:gdLst>
                <a:gd name="T0" fmla="*/ 0 w 20"/>
                <a:gd name="T1" fmla="*/ 0 h 127"/>
                <a:gd name="T2" fmla="*/ 0 w 20"/>
                <a:gd name="T3" fmla="*/ 127 h 127"/>
              </a:gdLst>
              <a:ahLst/>
              <a:cxnLst>
                <a:cxn ang="0">
                  <a:pos x="T0" y="T1"/>
                </a:cxn>
                <a:cxn ang="0">
                  <a:pos x="T2" y="T3"/>
                </a:cxn>
              </a:cxnLst>
              <a:rect l="0" t="0" r="r" b="b"/>
              <a:pathLst>
                <a:path w="20" h="127">
                  <a:moveTo>
                    <a:pt x="0" y="0"/>
                  </a:moveTo>
                  <a:lnTo>
                    <a:pt x="0" y="127"/>
                  </a:lnTo>
                </a:path>
              </a:pathLst>
            </a:custGeom>
            <a:noFill/>
            <a:ln w="11938">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AU"/>
            </a:p>
          </p:txBody>
        </p:sp>
        <p:sp>
          <p:nvSpPr>
            <p:cNvPr id="51" name="Freeform 50"/>
            <p:cNvSpPr>
              <a:spLocks/>
            </p:cNvSpPr>
            <p:nvPr/>
          </p:nvSpPr>
          <p:spPr bwMode="auto">
            <a:xfrm>
              <a:off x="374" y="51"/>
              <a:ext cx="43" cy="96"/>
            </a:xfrm>
            <a:custGeom>
              <a:avLst/>
              <a:gdLst>
                <a:gd name="T0" fmla="*/ 0 w 43"/>
                <a:gd name="T1" fmla="*/ 0 h 96"/>
                <a:gd name="T2" fmla="*/ 0 w 43"/>
                <a:gd name="T3" fmla="*/ 12 h 96"/>
                <a:gd name="T4" fmla="*/ 16 w 43"/>
                <a:gd name="T5" fmla="*/ 21 h 96"/>
                <a:gd name="T6" fmla="*/ 24 w 43"/>
                <a:gd name="T7" fmla="*/ 48 h 96"/>
                <a:gd name="T8" fmla="*/ 16 w 43"/>
                <a:gd name="T9" fmla="*/ 74 h 96"/>
                <a:gd name="T10" fmla="*/ 0 w 43"/>
                <a:gd name="T11" fmla="*/ 84 h 96"/>
                <a:gd name="T12" fmla="*/ 0 w 43"/>
                <a:gd name="T13" fmla="*/ 96 h 96"/>
                <a:gd name="T14" fmla="*/ 21 w 43"/>
                <a:gd name="T15" fmla="*/ 91 h 96"/>
                <a:gd name="T16" fmla="*/ 36 w 43"/>
                <a:gd name="T17" fmla="*/ 74 h 96"/>
                <a:gd name="T18" fmla="*/ 43 w 43"/>
                <a:gd name="T19" fmla="*/ 45 h 96"/>
                <a:gd name="T20" fmla="*/ 38 w 43"/>
                <a:gd name="T21" fmla="*/ 26 h 96"/>
                <a:gd name="T22" fmla="*/ 28 w 43"/>
                <a:gd name="T23" fmla="*/ 12 h 96"/>
                <a:gd name="T24" fmla="*/ 14 w 43"/>
                <a:gd name="T25" fmla="*/ 2 h 96"/>
                <a:gd name="T26" fmla="*/ 0 w 43"/>
                <a:gd name="T27" fmla="*/ 0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3" h="96">
                  <a:moveTo>
                    <a:pt x="0" y="0"/>
                  </a:moveTo>
                  <a:lnTo>
                    <a:pt x="0" y="12"/>
                  </a:lnTo>
                  <a:lnTo>
                    <a:pt x="16" y="21"/>
                  </a:lnTo>
                  <a:lnTo>
                    <a:pt x="24" y="48"/>
                  </a:lnTo>
                  <a:lnTo>
                    <a:pt x="16" y="74"/>
                  </a:lnTo>
                  <a:lnTo>
                    <a:pt x="0" y="84"/>
                  </a:lnTo>
                  <a:lnTo>
                    <a:pt x="0" y="96"/>
                  </a:lnTo>
                  <a:lnTo>
                    <a:pt x="21" y="91"/>
                  </a:lnTo>
                  <a:lnTo>
                    <a:pt x="36" y="74"/>
                  </a:lnTo>
                  <a:lnTo>
                    <a:pt x="43" y="45"/>
                  </a:lnTo>
                  <a:lnTo>
                    <a:pt x="38" y="26"/>
                  </a:lnTo>
                  <a:lnTo>
                    <a:pt x="28" y="12"/>
                  </a:lnTo>
                  <a:lnTo>
                    <a:pt x="14" y="2"/>
                  </a:lnTo>
                  <a:lnTo>
                    <a:pt x="0"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52" name="Freeform 51"/>
            <p:cNvSpPr>
              <a:spLocks/>
            </p:cNvSpPr>
            <p:nvPr/>
          </p:nvSpPr>
          <p:spPr bwMode="auto">
            <a:xfrm>
              <a:off x="331" y="51"/>
              <a:ext cx="43" cy="96"/>
            </a:xfrm>
            <a:custGeom>
              <a:avLst/>
              <a:gdLst>
                <a:gd name="T0" fmla="*/ 43 w 43"/>
                <a:gd name="T1" fmla="*/ 0 h 96"/>
                <a:gd name="T2" fmla="*/ 14 w 43"/>
                <a:gd name="T3" fmla="*/ 7 h 96"/>
                <a:gd name="T4" fmla="*/ 2 w 43"/>
                <a:gd name="T5" fmla="*/ 24 h 96"/>
                <a:gd name="T6" fmla="*/ 0 w 43"/>
                <a:gd name="T7" fmla="*/ 48 h 96"/>
                <a:gd name="T8" fmla="*/ 2 w 43"/>
                <a:gd name="T9" fmla="*/ 69 h 96"/>
                <a:gd name="T10" fmla="*/ 9 w 43"/>
                <a:gd name="T11" fmla="*/ 84 h 96"/>
                <a:gd name="T12" fmla="*/ 23 w 43"/>
                <a:gd name="T13" fmla="*/ 93 h 96"/>
                <a:gd name="T14" fmla="*/ 43 w 43"/>
                <a:gd name="T15" fmla="*/ 96 h 96"/>
                <a:gd name="T16" fmla="*/ 43 w 43"/>
                <a:gd name="T17" fmla="*/ 84 h 96"/>
                <a:gd name="T18" fmla="*/ 21 w 43"/>
                <a:gd name="T19" fmla="*/ 74 h 96"/>
                <a:gd name="T20" fmla="*/ 14 w 43"/>
                <a:gd name="T21" fmla="*/ 48 h 96"/>
                <a:gd name="T22" fmla="*/ 21 w 43"/>
                <a:gd name="T23" fmla="*/ 21 h 96"/>
                <a:gd name="T24" fmla="*/ 43 w 43"/>
                <a:gd name="T25" fmla="*/ 12 h 96"/>
                <a:gd name="T26" fmla="*/ 43 w 43"/>
                <a:gd name="T27" fmla="*/ 0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3" h="96">
                  <a:moveTo>
                    <a:pt x="43" y="0"/>
                  </a:moveTo>
                  <a:lnTo>
                    <a:pt x="14" y="7"/>
                  </a:lnTo>
                  <a:lnTo>
                    <a:pt x="2" y="24"/>
                  </a:lnTo>
                  <a:lnTo>
                    <a:pt x="0" y="48"/>
                  </a:lnTo>
                  <a:lnTo>
                    <a:pt x="2" y="69"/>
                  </a:lnTo>
                  <a:lnTo>
                    <a:pt x="9" y="84"/>
                  </a:lnTo>
                  <a:lnTo>
                    <a:pt x="23" y="93"/>
                  </a:lnTo>
                  <a:lnTo>
                    <a:pt x="43" y="96"/>
                  </a:lnTo>
                  <a:lnTo>
                    <a:pt x="43" y="84"/>
                  </a:lnTo>
                  <a:lnTo>
                    <a:pt x="21" y="74"/>
                  </a:lnTo>
                  <a:lnTo>
                    <a:pt x="14" y="48"/>
                  </a:lnTo>
                  <a:lnTo>
                    <a:pt x="21" y="21"/>
                  </a:lnTo>
                  <a:lnTo>
                    <a:pt x="43" y="12"/>
                  </a:lnTo>
                  <a:lnTo>
                    <a:pt x="43"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nvGrpSpPr>
            <p:cNvPr id="53" name="Group 52"/>
            <p:cNvGrpSpPr>
              <a:grpSpLocks/>
            </p:cNvGrpSpPr>
            <p:nvPr/>
          </p:nvGrpSpPr>
          <p:grpSpPr bwMode="auto">
            <a:xfrm>
              <a:off x="470" y="51"/>
              <a:ext cx="46" cy="93"/>
              <a:chOff x="470" y="51"/>
              <a:chExt cx="46" cy="93"/>
            </a:xfrm>
          </p:grpSpPr>
          <p:sp>
            <p:nvSpPr>
              <p:cNvPr id="75" name="Freeform 74"/>
              <p:cNvSpPr>
                <a:spLocks/>
              </p:cNvSpPr>
              <p:nvPr/>
            </p:nvSpPr>
            <p:spPr bwMode="auto">
              <a:xfrm>
                <a:off x="470" y="51"/>
                <a:ext cx="46" cy="93"/>
              </a:xfrm>
              <a:custGeom>
                <a:avLst/>
                <a:gdLst>
                  <a:gd name="T0" fmla="*/ 40 w 46"/>
                  <a:gd name="T1" fmla="*/ 48 h 93"/>
                  <a:gd name="T2" fmla="*/ 23 w 46"/>
                  <a:gd name="T3" fmla="*/ 48 h 93"/>
                  <a:gd name="T4" fmla="*/ 23 w 46"/>
                  <a:gd name="T5" fmla="*/ 52 h 93"/>
                  <a:gd name="T6" fmla="*/ 21 w 46"/>
                  <a:gd name="T7" fmla="*/ 69 h 93"/>
                  <a:gd name="T8" fmla="*/ 11 w 46"/>
                  <a:gd name="T9" fmla="*/ 79 h 93"/>
                  <a:gd name="T10" fmla="*/ 0 w 46"/>
                  <a:gd name="T11" fmla="*/ 81 h 93"/>
                  <a:gd name="T12" fmla="*/ 0 w 46"/>
                  <a:gd name="T13" fmla="*/ 93 h 93"/>
                  <a:gd name="T14" fmla="*/ 7 w 46"/>
                  <a:gd name="T15" fmla="*/ 93 h 93"/>
                  <a:gd name="T16" fmla="*/ 26 w 46"/>
                  <a:gd name="T17" fmla="*/ 81 h 93"/>
                  <a:gd name="T18" fmla="*/ 40 w 46"/>
                  <a:gd name="T19" fmla="*/ 81 h 93"/>
                  <a:gd name="T20" fmla="*/ 40 w 46"/>
                  <a:gd name="T21" fmla="*/ 48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6" h="93">
                    <a:moveTo>
                      <a:pt x="40" y="48"/>
                    </a:moveTo>
                    <a:lnTo>
                      <a:pt x="23" y="48"/>
                    </a:lnTo>
                    <a:lnTo>
                      <a:pt x="23" y="52"/>
                    </a:lnTo>
                    <a:lnTo>
                      <a:pt x="21" y="69"/>
                    </a:lnTo>
                    <a:lnTo>
                      <a:pt x="11" y="79"/>
                    </a:lnTo>
                    <a:lnTo>
                      <a:pt x="0" y="81"/>
                    </a:lnTo>
                    <a:lnTo>
                      <a:pt x="0" y="93"/>
                    </a:lnTo>
                    <a:lnTo>
                      <a:pt x="7" y="93"/>
                    </a:lnTo>
                    <a:lnTo>
                      <a:pt x="26" y="81"/>
                    </a:lnTo>
                    <a:lnTo>
                      <a:pt x="40" y="81"/>
                    </a:lnTo>
                    <a:lnTo>
                      <a:pt x="40" y="48"/>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76" name="Freeform 75"/>
              <p:cNvSpPr>
                <a:spLocks/>
              </p:cNvSpPr>
              <p:nvPr/>
            </p:nvSpPr>
            <p:spPr bwMode="auto">
              <a:xfrm>
                <a:off x="470" y="51"/>
                <a:ext cx="46" cy="93"/>
              </a:xfrm>
              <a:custGeom>
                <a:avLst/>
                <a:gdLst>
                  <a:gd name="T0" fmla="*/ 40 w 46"/>
                  <a:gd name="T1" fmla="*/ 81 h 93"/>
                  <a:gd name="T2" fmla="*/ 26 w 46"/>
                  <a:gd name="T3" fmla="*/ 81 h 93"/>
                  <a:gd name="T4" fmla="*/ 26 w 46"/>
                  <a:gd name="T5" fmla="*/ 93 h 93"/>
                  <a:gd name="T6" fmla="*/ 45 w 46"/>
                  <a:gd name="T7" fmla="*/ 93 h 93"/>
                  <a:gd name="T8" fmla="*/ 40 w 46"/>
                  <a:gd name="T9" fmla="*/ 84 h 93"/>
                  <a:gd name="T10" fmla="*/ 40 w 46"/>
                  <a:gd name="T11" fmla="*/ 81 h 93"/>
                </a:gdLst>
                <a:ahLst/>
                <a:cxnLst>
                  <a:cxn ang="0">
                    <a:pos x="T0" y="T1"/>
                  </a:cxn>
                  <a:cxn ang="0">
                    <a:pos x="T2" y="T3"/>
                  </a:cxn>
                  <a:cxn ang="0">
                    <a:pos x="T4" y="T5"/>
                  </a:cxn>
                  <a:cxn ang="0">
                    <a:pos x="T6" y="T7"/>
                  </a:cxn>
                  <a:cxn ang="0">
                    <a:pos x="T8" y="T9"/>
                  </a:cxn>
                  <a:cxn ang="0">
                    <a:pos x="T10" y="T11"/>
                  </a:cxn>
                </a:cxnLst>
                <a:rect l="0" t="0" r="r" b="b"/>
                <a:pathLst>
                  <a:path w="46" h="93">
                    <a:moveTo>
                      <a:pt x="40" y="81"/>
                    </a:moveTo>
                    <a:lnTo>
                      <a:pt x="26" y="81"/>
                    </a:lnTo>
                    <a:lnTo>
                      <a:pt x="26" y="93"/>
                    </a:lnTo>
                    <a:lnTo>
                      <a:pt x="45" y="93"/>
                    </a:lnTo>
                    <a:lnTo>
                      <a:pt x="40" y="84"/>
                    </a:lnTo>
                    <a:lnTo>
                      <a:pt x="40" y="81"/>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77" name="Freeform 76"/>
              <p:cNvSpPr>
                <a:spLocks/>
              </p:cNvSpPr>
              <p:nvPr/>
            </p:nvSpPr>
            <p:spPr bwMode="auto">
              <a:xfrm>
                <a:off x="470" y="51"/>
                <a:ext cx="46" cy="93"/>
              </a:xfrm>
              <a:custGeom>
                <a:avLst/>
                <a:gdLst>
                  <a:gd name="T0" fmla="*/ 4 w 46"/>
                  <a:gd name="T1" fmla="*/ 0 h 93"/>
                  <a:gd name="T2" fmla="*/ 0 w 46"/>
                  <a:gd name="T3" fmla="*/ 0 h 93"/>
                  <a:gd name="T4" fmla="*/ 0 w 46"/>
                  <a:gd name="T5" fmla="*/ 12 h 93"/>
                  <a:gd name="T6" fmla="*/ 19 w 46"/>
                  <a:gd name="T7" fmla="*/ 16 h 93"/>
                  <a:gd name="T8" fmla="*/ 23 w 46"/>
                  <a:gd name="T9" fmla="*/ 31 h 93"/>
                  <a:gd name="T10" fmla="*/ 23 w 46"/>
                  <a:gd name="T11" fmla="*/ 36 h 93"/>
                  <a:gd name="T12" fmla="*/ 0 w 46"/>
                  <a:gd name="T13" fmla="*/ 38 h 93"/>
                  <a:gd name="T14" fmla="*/ 0 w 46"/>
                  <a:gd name="T15" fmla="*/ 52 h 93"/>
                  <a:gd name="T16" fmla="*/ 23 w 46"/>
                  <a:gd name="T17" fmla="*/ 48 h 93"/>
                  <a:gd name="T18" fmla="*/ 40 w 46"/>
                  <a:gd name="T19" fmla="*/ 48 h 93"/>
                  <a:gd name="T20" fmla="*/ 40 w 46"/>
                  <a:gd name="T21" fmla="*/ 19 h 93"/>
                  <a:gd name="T22" fmla="*/ 33 w 46"/>
                  <a:gd name="T23" fmla="*/ 7 h 93"/>
                  <a:gd name="T24" fmla="*/ 23 w 46"/>
                  <a:gd name="T25" fmla="*/ 2 h 93"/>
                  <a:gd name="T26" fmla="*/ 4 w 46"/>
                  <a:gd name="T27" fmla="*/ 0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6" h="93">
                    <a:moveTo>
                      <a:pt x="4" y="0"/>
                    </a:moveTo>
                    <a:lnTo>
                      <a:pt x="0" y="0"/>
                    </a:lnTo>
                    <a:lnTo>
                      <a:pt x="0" y="12"/>
                    </a:lnTo>
                    <a:lnTo>
                      <a:pt x="19" y="16"/>
                    </a:lnTo>
                    <a:lnTo>
                      <a:pt x="23" y="31"/>
                    </a:lnTo>
                    <a:lnTo>
                      <a:pt x="23" y="36"/>
                    </a:lnTo>
                    <a:lnTo>
                      <a:pt x="0" y="38"/>
                    </a:lnTo>
                    <a:lnTo>
                      <a:pt x="0" y="52"/>
                    </a:lnTo>
                    <a:lnTo>
                      <a:pt x="23" y="48"/>
                    </a:lnTo>
                    <a:lnTo>
                      <a:pt x="40" y="48"/>
                    </a:lnTo>
                    <a:lnTo>
                      <a:pt x="40" y="19"/>
                    </a:lnTo>
                    <a:lnTo>
                      <a:pt x="33" y="7"/>
                    </a:lnTo>
                    <a:lnTo>
                      <a:pt x="23" y="2"/>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grpSp>
          <p:nvGrpSpPr>
            <p:cNvPr id="54" name="Group 53"/>
            <p:cNvGrpSpPr>
              <a:grpSpLocks/>
            </p:cNvGrpSpPr>
            <p:nvPr/>
          </p:nvGrpSpPr>
          <p:grpSpPr bwMode="auto">
            <a:xfrm>
              <a:off x="430" y="89"/>
              <a:ext cx="40" cy="58"/>
              <a:chOff x="430" y="89"/>
              <a:chExt cx="40" cy="58"/>
            </a:xfrm>
          </p:grpSpPr>
          <p:sp>
            <p:nvSpPr>
              <p:cNvPr id="73" name="Freeform 72"/>
              <p:cNvSpPr>
                <a:spLocks/>
              </p:cNvSpPr>
              <p:nvPr/>
            </p:nvSpPr>
            <p:spPr bwMode="auto">
              <a:xfrm>
                <a:off x="430" y="89"/>
                <a:ext cx="40" cy="58"/>
              </a:xfrm>
              <a:custGeom>
                <a:avLst/>
                <a:gdLst>
                  <a:gd name="T0" fmla="*/ 40 w 40"/>
                  <a:gd name="T1" fmla="*/ 0 h 58"/>
                  <a:gd name="T2" fmla="*/ 36 w 40"/>
                  <a:gd name="T3" fmla="*/ 2 h 58"/>
                  <a:gd name="T4" fmla="*/ 24 w 40"/>
                  <a:gd name="T5" fmla="*/ 4 h 58"/>
                  <a:gd name="T6" fmla="*/ 12 w 40"/>
                  <a:gd name="T7" fmla="*/ 9 h 58"/>
                  <a:gd name="T8" fmla="*/ 2 w 40"/>
                  <a:gd name="T9" fmla="*/ 19 h 58"/>
                  <a:gd name="T10" fmla="*/ 0 w 40"/>
                  <a:gd name="T11" fmla="*/ 31 h 58"/>
                  <a:gd name="T12" fmla="*/ 9 w 40"/>
                  <a:gd name="T13" fmla="*/ 50 h 58"/>
                  <a:gd name="T14" fmla="*/ 31 w 40"/>
                  <a:gd name="T15" fmla="*/ 57 h 58"/>
                  <a:gd name="T16" fmla="*/ 40 w 40"/>
                  <a:gd name="T17" fmla="*/ 55 h 58"/>
                  <a:gd name="T18" fmla="*/ 40 w 40"/>
                  <a:gd name="T19" fmla="*/ 45 h 58"/>
                  <a:gd name="T20" fmla="*/ 36 w 40"/>
                  <a:gd name="T21" fmla="*/ 45 h 58"/>
                  <a:gd name="T22" fmla="*/ 21 w 40"/>
                  <a:gd name="T23" fmla="*/ 40 h 58"/>
                  <a:gd name="T24" fmla="*/ 16 w 40"/>
                  <a:gd name="T25" fmla="*/ 31 h 58"/>
                  <a:gd name="T26" fmla="*/ 19 w 40"/>
                  <a:gd name="T27" fmla="*/ 23 h 58"/>
                  <a:gd name="T28" fmla="*/ 24 w 40"/>
                  <a:gd name="T29" fmla="*/ 16 h 58"/>
                  <a:gd name="T30" fmla="*/ 38 w 40"/>
                  <a:gd name="T31" fmla="*/ 14 h 58"/>
                  <a:gd name="T32" fmla="*/ 40 w 40"/>
                  <a:gd name="T33" fmla="*/ 14 h 58"/>
                  <a:gd name="T34" fmla="*/ 40 w 40"/>
                  <a:gd name="T35" fmla="*/ 0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0" h="58">
                    <a:moveTo>
                      <a:pt x="40" y="0"/>
                    </a:moveTo>
                    <a:lnTo>
                      <a:pt x="36" y="2"/>
                    </a:lnTo>
                    <a:lnTo>
                      <a:pt x="24" y="4"/>
                    </a:lnTo>
                    <a:lnTo>
                      <a:pt x="12" y="9"/>
                    </a:lnTo>
                    <a:lnTo>
                      <a:pt x="2" y="19"/>
                    </a:lnTo>
                    <a:lnTo>
                      <a:pt x="0" y="31"/>
                    </a:lnTo>
                    <a:lnTo>
                      <a:pt x="9" y="50"/>
                    </a:lnTo>
                    <a:lnTo>
                      <a:pt x="31" y="57"/>
                    </a:lnTo>
                    <a:lnTo>
                      <a:pt x="40" y="55"/>
                    </a:lnTo>
                    <a:lnTo>
                      <a:pt x="40" y="45"/>
                    </a:lnTo>
                    <a:lnTo>
                      <a:pt x="36" y="45"/>
                    </a:lnTo>
                    <a:lnTo>
                      <a:pt x="21" y="40"/>
                    </a:lnTo>
                    <a:lnTo>
                      <a:pt x="16" y="31"/>
                    </a:lnTo>
                    <a:lnTo>
                      <a:pt x="19" y="23"/>
                    </a:lnTo>
                    <a:lnTo>
                      <a:pt x="24" y="16"/>
                    </a:lnTo>
                    <a:lnTo>
                      <a:pt x="38" y="14"/>
                    </a:lnTo>
                    <a:lnTo>
                      <a:pt x="40" y="14"/>
                    </a:lnTo>
                    <a:lnTo>
                      <a:pt x="40"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74" name="Freeform 73"/>
              <p:cNvSpPr>
                <a:spLocks/>
              </p:cNvSpPr>
              <p:nvPr/>
            </p:nvSpPr>
            <p:spPr bwMode="auto">
              <a:xfrm>
                <a:off x="430" y="89"/>
                <a:ext cx="40" cy="58"/>
              </a:xfrm>
              <a:custGeom>
                <a:avLst/>
                <a:gdLst>
                  <a:gd name="T0" fmla="*/ 40 w 40"/>
                  <a:gd name="T1" fmla="*/ 43 h 58"/>
                  <a:gd name="T2" fmla="*/ 36 w 40"/>
                  <a:gd name="T3" fmla="*/ 45 h 58"/>
                  <a:gd name="T4" fmla="*/ 40 w 40"/>
                  <a:gd name="T5" fmla="*/ 45 h 58"/>
                  <a:gd name="T6" fmla="*/ 40 w 40"/>
                  <a:gd name="T7" fmla="*/ 43 h 58"/>
                </a:gdLst>
                <a:ahLst/>
                <a:cxnLst>
                  <a:cxn ang="0">
                    <a:pos x="T0" y="T1"/>
                  </a:cxn>
                  <a:cxn ang="0">
                    <a:pos x="T2" y="T3"/>
                  </a:cxn>
                  <a:cxn ang="0">
                    <a:pos x="T4" y="T5"/>
                  </a:cxn>
                  <a:cxn ang="0">
                    <a:pos x="T6" y="T7"/>
                  </a:cxn>
                </a:cxnLst>
                <a:rect l="0" t="0" r="r" b="b"/>
                <a:pathLst>
                  <a:path w="40" h="58">
                    <a:moveTo>
                      <a:pt x="40" y="43"/>
                    </a:moveTo>
                    <a:lnTo>
                      <a:pt x="36" y="45"/>
                    </a:lnTo>
                    <a:lnTo>
                      <a:pt x="40" y="45"/>
                    </a:lnTo>
                    <a:lnTo>
                      <a:pt x="40" y="43"/>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sp>
          <p:nvSpPr>
            <p:cNvPr id="55" name="Freeform 54"/>
            <p:cNvSpPr>
              <a:spLocks/>
            </p:cNvSpPr>
            <p:nvPr/>
          </p:nvSpPr>
          <p:spPr bwMode="auto">
            <a:xfrm>
              <a:off x="432" y="51"/>
              <a:ext cx="38" cy="31"/>
            </a:xfrm>
            <a:custGeom>
              <a:avLst/>
              <a:gdLst>
                <a:gd name="T0" fmla="*/ 38 w 38"/>
                <a:gd name="T1" fmla="*/ 0 h 31"/>
                <a:gd name="T2" fmla="*/ 21 w 38"/>
                <a:gd name="T3" fmla="*/ 2 h 31"/>
                <a:gd name="T4" fmla="*/ 7 w 38"/>
                <a:gd name="T5" fmla="*/ 12 h 31"/>
                <a:gd name="T6" fmla="*/ 0 w 38"/>
                <a:gd name="T7" fmla="*/ 28 h 31"/>
                <a:gd name="T8" fmla="*/ 16 w 38"/>
                <a:gd name="T9" fmla="*/ 31 h 31"/>
                <a:gd name="T10" fmla="*/ 24 w 38"/>
                <a:gd name="T11" fmla="*/ 16 h 31"/>
                <a:gd name="T12" fmla="*/ 38 w 38"/>
                <a:gd name="T13" fmla="*/ 12 h 31"/>
                <a:gd name="T14" fmla="*/ 38 w 38"/>
                <a:gd name="T15" fmla="*/ 0 h 3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8" h="31">
                  <a:moveTo>
                    <a:pt x="38" y="0"/>
                  </a:moveTo>
                  <a:lnTo>
                    <a:pt x="21" y="2"/>
                  </a:lnTo>
                  <a:lnTo>
                    <a:pt x="7" y="12"/>
                  </a:lnTo>
                  <a:lnTo>
                    <a:pt x="0" y="28"/>
                  </a:lnTo>
                  <a:lnTo>
                    <a:pt x="16" y="31"/>
                  </a:lnTo>
                  <a:lnTo>
                    <a:pt x="24" y="16"/>
                  </a:lnTo>
                  <a:lnTo>
                    <a:pt x="38" y="12"/>
                  </a:lnTo>
                  <a:lnTo>
                    <a:pt x="38"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nvGrpSpPr>
            <p:cNvPr id="56" name="Group 55"/>
            <p:cNvGrpSpPr>
              <a:grpSpLocks/>
            </p:cNvGrpSpPr>
            <p:nvPr/>
          </p:nvGrpSpPr>
          <p:grpSpPr bwMode="auto">
            <a:xfrm>
              <a:off x="569" y="17"/>
              <a:ext cx="52" cy="184"/>
              <a:chOff x="569" y="17"/>
              <a:chExt cx="52" cy="184"/>
            </a:xfrm>
          </p:grpSpPr>
          <p:sp>
            <p:nvSpPr>
              <p:cNvPr id="70" name="Freeform 69"/>
              <p:cNvSpPr>
                <a:spLocks/>
              </p:cNvSpPr>
              <p:nvPr/>
            </p:nvSpPr>
            <p:spPr bwMode="auto">
              <a:xfrm>
                <a:off x="569" y="17"/>
                <a:ext cx="40" cy="130"/>
              </a:xfrm>
              <a:custGeom>
                <a:avLst/>
                <a:gdLst>
                  <a:gd name="T0" fmla="*/ 0 w 40"/>
                  <a:gd name="T1" fmla="*/ 33 h 130"/>
                  <a:gd name="T2" fmla="*/ 0 w 40"/>
                  <a:gd name="T3" fmla="*/ 45 h 130"/>
                  <a:gd name="T4" fmla="*/ 19 w 40"/>
                  <a:gd name="T5" fmla="*/ 55 h 130"/>
                  <a:gd name="T6" fmla="*/ 26 w 40"/>
                  <a:gd name="T7" fmla="*/ 81 h 130"/>
                  <a:gd name="T8" fmla="*/ 19 w 40"/>
                  <a:gd name="T9" fmla="*/ 108 h 130"/>
                  <a:gd name="T10" fmla="*/ 0 w 40"/>
                  <a:gd name="T11" fmla="*/ 117 h 130"/>
                  <a:gd name="T12" fmla="*/ 0 w 40"/>
                  <a:gd name="T13" fmla="*/ 129 h 130"/>
                  <a:gd name="T14" fmla="*/ 14 w 40"/>
                  <a:gd name="T15" fmla="*/ 127 h 130"/>
                  <a:gd name="T16" fmla="*/ 26 w 40"/>
                  <a:gd name="T17" fmla="*/ 115 h 130"/>
                  <a:gd name="T18" fmla="*/ 40 w 40"/>
                  <a:gd name="T19" fmla="*/ 115 h 130"/>
                  <a:gd name="T20" fmla="*/ 40 w 40"/>
                  <a:gd name="T21" fmla="*/ 45 h 130"/>
                  <a:gd name="T22" fmla="*/ 26 w 40"/>
                  <a:gd name="T23" fmla="*/ 45 h 130"/>
                  <a:gd name="T24" fmla="*/ 14 w 40"/>
                  <a:gd name="T25" fmla="*/ 36 h 130"/>
                  <a:gd name="T26" fmla="*/ 0 w 40"/>
                  <a:gd name="T27" fmla="*/ 33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0" h="130">
                    <a:moveTo>
                      <a:pt x="0" y="33"/>
                    </a:moveTo>
                    <a:lnTo>
                      <a:pt x="0" y="45"/>
                    </a:lnTo>
                    <a:lnTo>
                      <a:pt x="19" y="55"/>
                    </a:lnTo>
                    <a:lnTo>
                      <a:pt x="26" y="81"/>
                    </a:lnTo>
                    <a:lnTo>
                      <a:pt x="19" y="108"/>
                    </a:lnTo>
                    <a:lnTo>
                      <a:pt x="0" y="117"/>
                    </a:lnTo>
                    <a:lnTo>
                      <a:pt x="0" y="129"/>
                    </a:lnTo>
                    <a:lnTo>
                      <a:pt x="14" y="127"/>
                    </a:lnTo>
                    <a:lnTo>
                      <a:pt x="26" y="115"/>
                    </a:lnTo>
                    <a:lnTo>
                      <a:pt x="40" y="115"/>
                    </a:lnTo>
                    <a:lnTo>
                      <a:pt x="40" y="45"/>
                    </a:lnTo>
                    <a:lnTo>
                      <a:pt x="26" y="45"/>
                    </a:lnTo>
                    <a:lnTo>
                      <a:pt x="14" y="36"/>
                    </a:lnTo>
                    <a:lnTo>
                      <a:pt x="0" y="33"/>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71" name="Rectangle 70"/>
              <p:cNvSpPr>
                <a:spLocks/>
              </p:cNvSpPr>
              <p:nvPr/>
            </p:nvSpPr>
            <p:spPr bwMode="auto">
              <a:xfrm>
                <a:off x="607" y="189"/>
                <a:ext cx="14" cy="12"/>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rot="0" vert="horz" wrap="square" lIns="91440" tIns="45720" rIns="91440" bIns="45720" anchor="t" anchorCtr="0" upright="1">
                <a:noAutofit/>
              </a:bodyPr>
              <a:lstStyle/>
              <a:p>
                <a:endParaRPr lang="en-AU"/>
              </a:p>
            </p:txBody>
          </p:sp>
          <p:sp>
            <p:nvSpPr>
              <p:cNvPr id="72" name="Rectangle 71"/>
              <p:cNvSpPr>
                <a:spLocks/>
              </p:cNvSpPr>
              <p:nvPr/>
            </p:nvSpPr>
            <p:spPr bwMode="auto">
              <a:xfrm>
                <a:off x="607" y="17"/>
                <a:ext cx="14" cy="45"/>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rot="0" vert="horz" wrap="square" lIns="91440" tIns="45720" rIns="91440" bIns="45720" anchor="t" anchorCtr="0" upright="1">
                <a:noAutofit/>
              </a:bodyPr>
              <a:lstStyle/>
              <a:p>
                <a:endParaRPr lang="en-AU"/>
              </a:p>
            </p:txBody>
          </p:sp>
        </p:grpSp>
        <p:sp>
          <p:nvSpPr>
            <p:cNvPr id="57" name="Freeform 56"/>
            <p:cNvSpPr>
              <a:spLocks/>
            </p:cNvSpPr>
            <p:nvPr/>
          </p:nvSpPr>
          <p:spPr bwMode="auto">
            <a:xfrm>
              <a:off x="528" y="51"/>
              <a:ext cx="41" cy="96"/>
            </a:xfrm>
            <a:custGeom>
              <a:avLst/>
              <a:gdLst>
                <a:gd name="T0" fmla="*/ 40 w 41"/>
                <a:gd name="T1" fmla="*/ 0 h 96"/>
                <a:gd name="T2" fmla="*/ 19 w 41"/>
                <a:gd name="T3" fmla="*/ 4 h 96"/>
                <a:gd name="T4" fmla="*/ 4 w 41"/>
                <a:gd name="T5" fmla="*/ 21 h 96"/>
                <a:gd name="T6" fmla="*/ 0 w 41"/>
                <a:gd name="T7" fmla="*/ 48 h 96"/>
                <a:gd name="T8" fmla="*/ 4 w 41"/>
                <a:gd name="T9" fmla="*/ 74 h 96"/>
                <a:gd name="T10" fmla="*/ 21 w 41"/>
                <a:gd name="T11" fmla="*/ 91 h 96"/>
                <a:gd name="T12" fmla="*/ 40 w 41"/>
                <a:gd name="T13" fmla="*/ 96 h 96"/>
                <a:gd name="T14" fmla="*/ 40 w 41"/>
                <a:gd name="T15" fmla="*/ 84 h 96"/>
                <a:gd name="T16" fmla="*/ 26 w 41"/>
                <a:gd name="T17" fmla="*/ 74 h 96"/>
                <a:gd name="T18" fmla="*/ 16 w 41"/>
                <a:gd name="T19" fmla="*/ 48 h 96"/>
                <a:gd name="T20" fmla="*/ 26 w 41"/>
                <a:gd name="T21" fmla="*/ 21 h 96"/>
                <a:gd name="T22" fmla="*/ 40 w 41"/>
                <a:gd name="T23" fmla="*/ 12 h 96"/>
                <a:gd name="T24" fmla="*/ 40 w 41"/>
                <a:gd name="T25" fmla="*/ 0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1" h="96">
                  <a:moveTo>
                    <a:pt x="40" y="0"/>
                  </a:moveTo>
                  <a:lnTo>
                    <a:pt x="19" y="4"/>
                  </a:lnTo>
                  <a:lnTo>
                    <a:pt x="4" y="21"/>
                  </a:lnTo>
                  <a:lnTo>
                    <a:pt x="0" y="48"/>
                  </a:lnTo>
                  <a:lnTo>
                    <a:pt x="4" y="74"/>
                  </a:lnTo>
                  <a:lnTo>
                    <a:pt x="21" y="91"/>
                  </a:lnTo>
                  <a:lnTo>
                    <a:pt x="40" y="96"/>
                  </a:lnTo>
                  <a:lnTo>
                    <a:pt x="40" y="84"/>
                  </a:lnTo>
                  <a:lnTo>
                    <a:pt x="26" y="74"/>
                  </a:lnTo>
                  <a:lnTo>
                    <a:pt x="16" y="48"/>
                  </a:lnTo>
                  <a:lnTo>
                    <a:pt x="26" y="21"/>
                  </a:lnTo>
                  <a:lnTo>
                    <a:pt x="40" y="12"/>
                  </a:lnTo>
                  <a:lnTo>
                    <a:pt x="40"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58" name="Freeform 57"/>
            <p:cNvSpPr>
              <a:spLocks/>
            </p:cNvSpPr>
            <p:nvPr/>
          </p:nvSpPr>
          <p:spPr bwMode="auto">
            <a:xfrm>
              <a:off x="642" y="9"/>
              <a:ext cx="20" cy="135"/>
            </a:xfrm>
            <a:custGeom>
              <a:avLst/>
              <a:gdLst>
                <a:gd name="T0" fmla="*/ 0 w 20"/>
                <a:gd name="T1" fmla="*/ 0 h 135"/>
                <a:gd name="T2" fmla="*/ 0 w 20"/>
                <a:gd name="T3" fmla="*/ 135 h 135"/>
              </a:gdLst>
              <a:ahLst/>
              <a:cxnLst>
                <a:cxn ang="0">
                  <a:pos x="T0" y="T1"/>
                </a:cxn>
                <a:cxn ang="0">
                  <a:pos x="T2" y="T3"/>
                </a:cxn>
              </a:cxnLst>
              <a:rect l="0" t="0" r="r" b="b"/>
              <a:pathLst>
                <a:path w="20" h="135">
                  <a:moveTo>
                    <a:pt x="0" y="0"/>
                  </a:moveTo>
                  <a:lnTo>
                    <a:pt x="0" y="135"/>
                  </a:lnTo>
                </a:path>
              </a:pathLst>
            </a:custGeom>
            <a:noFill/>
            <a:ln w="11937">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AU"/>
            </a:p>
          </p:txBody>
        </p:sp>
        <p:grpSp>
          <p:nvGrpSpPr>
            <p:cNvPr id="59" name="Group 58"/>
            <p:cNvGrpSpPr>
              <a:grpSpLocks/>
            </p:cNvGrpSpPr>
            <p:nvPr/>
          </p:nvGrpSpPr>
          <p:grpSpPr bwMode="auto">
            <a:xfrm>
              <a:off x="674" y="51"/>
              <a:ext cx="75" cy="93"/>
              <a:chOff x="674" y="51"/>
              <a:chExt cx="75" cy="93"/>
            </a:xfrm>
          </p:grpSpPr>
          <p:sp>
            <p:nvSpPr>
              <p:cNvPr id="68" name="Freeform 67"/>
              <p:cNvSpPr>
                <a:spLocks/>
              </p:cNvSpPr>
              <p:nvPr/>
            </p:nvSpPr>
            <p:spPr bwMode="auto">
              <a:xfrm>
                <a:off x="674" y="51"/>
                <a:ext cx="75" cy="93"/>
              </a:xfrm>
              <a:custGeom>
                <a:avLst/>
                <a:gdLst>
                  <a:gd name="T0" fmla="*/ 14 w 75"/>
                  <a:gd name="T1" fmla="*/ 2 h 93"/>
                  <a:gd name="T2" fmla="*/ 0 w 75"/>
                  <a:gd name="T3" fmla="*/ 2 h 93"/>
                  <a:gd name="T4" fmla="*/ 0 w 75"/>
                  <a:gd name="T5" fmla="*/ 93 h 93"/>
                  <a:gd name="T6" fmla="*/ 16 w 75"/>
                  <a:gd name="T7" fmla="*/ 93 h 93"/>
                  <a:gd name="T8" fmla="*/ 16 w 75"/>
                  <a:gd name="T9" fmla="*/ 43 h 93"/>
                  <a:gd name="T10" fmla="*/ 21 w 75"/>
                  <a:gd name="T11" fmla="*/ 19 h 93"/>
                  <a:gd name="T12" fmla="*/ 38 w 75"/>
                  <a:gd name="T13" fmla="*/ 14 h 93"/>
                  <a:gd name="T14" fmla="*/ 14 w 75"/>
                  <a:gd name="T15" fmla="*/ 14 h 93"/>
                  <a:gd name="T16" fmla="*/ 14 w 75"/>
                  <a:gd name="T17" fmla="*/ 2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5" h="93">
                    <a:moveTo>
                      <a:pt x="14" y="2"/>
                    </a:moveTo>
                    <a:lnTo>
                      <a:pt x="0" y="2"/>
                    </a:lnTo>
                    <a:lnTo>
                      <a:pt x="0" y="93"/>
                    </a:lnTo>
                    <a:lnTo>
                      <a:pt x="16" y="93"/>
                    </a:lnTo>
                    <a:lnTo>
                      <a:pt x="16" y="43"/>
                    </a:lnTo>
                    <a:lnTo>
                      <a:pt x="21" y="19"/>
                    </a:lnTo>
                    <a:lnTo>
                      <a:pt x="38" y="14"/>
                    </a:lnTo>
                    <a:lnTo>
                      <a:pt x="14" y="14"/>
                    </a:lnTo>
                    <a:lnTo>
                      <a:pt x="14" y="2"/>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69" name="Freeform 68"/>
              <p:cNvSpPr>
                <a:spLocks/>
              </p:cNvSpPr>
              <p:nvPr/>
            </p:nvSpPr>
            <p:spPr bwMode="auto">
              <a:xfrm>
                <a:off x="674" y="51"/>
                <a:ext cx="75" cy="93"/>
              </a:xfrm>
              <a:custGeom>
                <a:avLst/>
                <a:gdLst>
                  <a:gd name="T0" fmla="*/ 43 w 75"/>
                  <a:gd name="T1" fmla="*/ 0 h 93"/>
                  <a:gd name="T2" fmla="*/ 24 w 75"/>
                  <a:gd name="T3" fmla="*/ 2 h 93"/>
                  <a:gd name="T4" fmla="*/ 14 w 75"/>
                  <a:gd name="T5" fmla="*/ 14 h 93"/>
                  <a:gd name="T6" fmla="*/ 38 w 75"/>
                  <a:gd name="T7" fmla="*/ 14 h 93"/>
                  <a:gd name="T8" fmla="*/ 50 w 75"/>
                  <a:gd name="T9" fmla="*/ 16 h 93"/>
                  <a:gd name="T10" fmla="*/ 57 w 75"/>
                  <a:gd name="T11" fmla="*/ 24 h 93"/>
                  <a:gd name="T12" fmla="*/ 60 w 75"/>
                  <a:gd name="T13" fmla="*/ 38 h 93"/>
                  <a:gd name="T14" fmla="*/ 60 w 75"/>
                  <a:gd name="T15" fmla="*/ 93 h 93"/>
                  <a:gd name="T16" fmla="*/ 74 w 75"/>
                  <a:gd name="T17" fmla="*/ 93 h 93"/>
                  <a:gd name="T18" fmla="*/ 74 w 75"/>
                  <a:gd name="T19" fmla="*/ 21 h 93"/>
                  <a:gd name="T20" fmla="*/ 69 w 75"/>
                  <a:gd name="T21" fmla="*/ 9 h 93"/>
                  <a:gd name="T22" fmla="*/ 57 w 75"/>
                  <a:gd name="T23" fmla="*/ 2 h 93"/>
                  <a:gd name="T24" fmla="*/ 43 w 75"/>
                  <a:gd name="T25" fmla="*/ 0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5" h="93">
                    <a:moveTo>
                      <a:pt x="43" y="0"/>
                    </a:moveTo>
                    <a:lnTo>
                      <a:pt x="24" y="2"/>
                    </a:lnTo>
                    <a:lnTo>
                      <a:pt x="14" y="14"/>
                    </a:lnTo>
                    <a:lnTo>
                      <a:pt x="38" y="14"/>
                    </a:lnTo>
                    <a:lnTo>
                      <a:pt x="50" y="16"/>
                    </a:lnTo>
                    <a:lnTo>
                      <a:pt x="57" y="24"/>
                    </a:lnTo>
                    <a:lnTo>
                      <a:pt x="60" y="38"/>
                    </a:lnTo>
                    <a:lnTo>
                      <a:pt x="60" y="93"/>
                    </a:lnTo>
                    <a:lnTo>
                      <a:pt x="74" y="93"/>
                    </a:lnTo>
                    <a:lnTo>
                      <a:pt x="74" y="21"/>
                    </a:lnTo>
                    <a:lnTo>
                      <a:pt x="69" y="9"/>
                    </a:lnTo>
                    <a:lnTo>
                      <a:pt x="57" y="2"/>
                    </a:lnTo>
                    <a:lnTo>
                      <a:pt x="43"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grpSp>
          <p:nvGrpSpPr>
            <p:cNvPr id="60" name="Group 59"/>
            <p:cNvGrpSpPr>
              <a:grpSpLocks/>
            </p:cNvGrpSpPr>
            <p:nvPr/>
          </p:nvGrpSpPr>
          <p:grpSpPr bwMode="auto">
            <a:xfrm>
              <a:off x="809" y="51"/>
              <a:ext cx="52" cy="132"/>
              <a:chOff x="809" y="51"/>
              <a:chExt cx="52" cy="132"/>
            </a:xfrm>
          </p:grpSpPr>
          <p:sp>
            <p:nvSpPr>
              <p:cNvPr id="65" name="Freeform 64"/>
              <p:cNvSpPr>
                <a:spLocks/>
              </p:cNvSpPr>
              <p:nvPr/>
            </p:nvSpPr>
            <p:spPr bwMode="auto">
              <a:xfrm>
                <a:off x="809" y="51"/>
                <a:ext cx="40" cy="132"/>
              </a:xfrm>
              <a:custGeom>
                <a:avLst/>
                <a:gdLst>
                  <a:gd name="T0" fmla="*/ 40 w 40"/>
                  <a:gd name="T1" fmla="*/ 81 h 132"/>
                  <a:gd name="T2" fmla="*/ 24 w 40"/>
                  <a:gd name="T3" fmla="*/ 81 h 132"/>
                  <a:gd name="T4" fmla="*/ 24 w 40"/>
                  <a:gd name="T5" fmla="*/ 100 h 132"/>
                  <a:gd name="T6" fmla="*/ 14 w 40"/>
                  <a:gd name="T7" fmla="*/ 115 h 132"/>
                  <a:gd name="T8" fmla="*/ 0 w 40"/>
                  <a:gd name="T9" fmla="*/ 117 h 132"/>
                  <a:gd name="T10" fmla="*/ 0 w 40"/>
                  <a:gd name="T11" fmla="*/ 132 h 132"/>
                  <a:gd name="T12" fmla="*/ 24 w 40"/>
                  <a:gd name="T13" fmla="*/ 127 h 132"/>
                  <a:gd name="T14" fmla="*/ 36 w 40"/>
                  <a:gd name="T15" fmla="*/ 112 h 132"/>
                  <a:gd name="T16" fmla="*/ 40 w 40"/>
                  <a:gd name="T17" fmla="*/ 8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 h="132">
                    <a:moveTo>
                      <a:pt x="40" y="81"/>
                    </a:moveTo>
                    <a:lnTo>
                      <a:pt x="24" y="81"/>
                    </a:lnTo>
                    <a:lnTo>
                      <a:pt x="24" y="100"/>
                    </a:lnTo>
                    <a:lnTo>
                      <a:pt x="14" y="115"/>
                    </a:lnTo>
                    <a:lnTo>
                      <a:pt x="0" y="117"/>
                    </a:lnTo>
                    <a:lnTo>
                      <a:pt x="0" y="132"/>
                    </a:lnTo>
                    <a:lnTo>
                      <a:pt x="24" y="127"/>
                    </a:lnTo>
                    <a:lnTo>
                      <a:pt x="36" y="112"/>
                    </a:lnTo>
                    <a:lnTo>
                      <a:pt x="40" y="81"/>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66" name="Freeform 65"/>
              <p:cNvSpPr>
                <a:spLocks/>
              </p:cNvSpPr>
              <p:nvPr/>
            </p:nvSpPr>
            <p:spPr bwMode="auto">
              <a:xfrm>
                <a:off x="809" y="51"/>
                <a:ext cx="40" cy="132"/>
              </a:xfrm>
              <a:custGeom>
                <a:avLst/>
                <a:gdLst>
                  <a:gd name="T0" fmla="*/ 0 w 40"/>
                  <a:gd name="T1" fmla="*/ 0 h 132"/>
                  <a:gd name="T2" fmla="*/ 0 w 40"/>
                  <a:gd name="T3" fmla="*/ 12 h 132"/>
                  <a:gd name="T4" fmla="*/ 16 w 40"/>
                  <a:gd name="T5" fmla="*/ 21 h 132"/>
                  <a:gd name="T6" fmla="*/ 26 w 40"/>
                  <a:gd name="T7" fmla="*/ 45 h 132"/>
                  <a:gd name="T8" fmla="*/ 16 w 40"/>
                  <a:gd name="T9" fmla="*/ 74 h 132"/>
                  <a:gd name="T10" fmla="*/ 0 w 40"/>
                  <a:gd name="T11" fmla="*/ 79 h 132"/>
                  <a:gd name="T12" fmla="*/ 0 w 40"/>
                  <a:gd name="T13" fmla="*/ 93 h 132"/>
                  <a:gd name="T14" fmla="*/ 24 w 40"/>
                  <a:gd name="T15" fmla="*/ 81 h 132"/>
                  <a:gd name="T16" fmla="*/ 40 w 40"/>
                  <a:gd name="T17" fmla="*/ 81 h 132"/>
                  <a:gd name="T18" fmla="*/ 40 w 40"/>
                  <a:gd name="T19" fmla="*/ 12 h 132"/>
                  <a:gd name="T20" fmla="*/ 26 w 40"/>
                  <a:gd name="T21" fmla="*/ 12 h 132"/>
                  <a:gd name="T22" fmla="*/ 14 w 40"/>
                  <a:gd name="T23" fmla="*/ 2 h 132"/>
                  <a:gd name="T24" fmla="*/ 0 w 40"/>
                  <a:gd name="T25" fmla="*/ 0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0" h="132">
                    <a:moveTo>
                      <a:pt x="0" y="0"/>
                    </a:moveTo>
                    <a:lnTo>
                      <a:pt x="0" y="12"/>
                    </a:lnTo>
                    <a:lnTo>
                      <a:pt x="16" y="21"/>
                    </a:lnTo>
                    <a:lnTo>
                      <a:pt x="26" y="45"/>
                    </a:lnTo>
                    <a:lnTo>
                      <a:pt x="16" y="74"/>
                    </a:lnTo>
                    <a:lnTo>
                      <a:pt x="0" y="79"/>
                    </a:lnTo>
                    <a:lnTo>
                      <a:pt x="0" y="93"/>
                    </a:lnTo>
                    <a:lnTo>
                      <a:pt x="24" y="81"/>
                    </a:lnTo>
                    <a:lnTo>
                      <a:pt x="40" y="81"/>
                    </a:lnTo>
                    <a:lnTo>
                      <a:pt x="40" y="12"/>
                    </a:lnTo>
                    <a:lnTo>
                      <a:pt x="26" y="12"/>
                    </a:lnTo>
                    <a:lnTo>
                      <a:pt x="14" y="2"/>
                    </a:lnTo>
                    <a:lnTo>
                      <a:pt x="0"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67" name="Rectangle 66"/>
              <p:cNvSpPr>
                <a:spLocks/>
              </p:cNvSpPr>
              <p:nvPr/>
            </p:nvSpPr>
            <p:spPr bwMode="auto">
              <a:xfrm>
                <a:off x="847" y="111"/>
                <a:ext cx="14" cy="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rot="0" vert="horz" wrap="square" lIns="91440" tIns="45720" rIns="91440" bIns="45720" anchor="t" anchorCtr="0" upright="1">
                <a:noAutofit/>
              </a:bodyPr>
              <a:lstStyle/>
              <a:p>
                <a:endParaRPr lang="en-AU"/>
              </a:p>
            </p:txBody>
          </p:sp>
        </p:grpSp>
        <p:grpSp>
          <p:nvGrpSpPr>
            <p:cNvPr id="61" name="Group 60"/>
            <p:cNvGrpSpPr>
              <a:grpSpLocks/>
            </p:cNvGrpSpPr>
            <p:nvPr/>
          </p:nvGrpSpPr>
          <p:grpSpPr bwMode="auto">
            <a:xfrm>
              <a:off x="770" y="152"/>
              <a:ext cx="39" cy="31"/>
              <a:chOff x="770" y="152"/>
              <a:chExt cx="39" cy="31"/>
            </a:xfrm>
          </p:grpSpPr>
          <p:sp>
            <p:nvSpPr>
              <p:cNvPr id="63" name="Freeform 62"/>
              <p:cNvSpPr>
                <a:spLocks/>
              </p:cNvSpPr>
              <p:nvPr/>
            </p:nvSpPr>
            <p:spPr bwMode="auto">
              <a:xfrm>
                <a:off x="770" y="152"/>
                <a:ext cx="39" cy="31"/>
              </a:xfrm>
              <a:custGeom>
                <a:avLst/>
                <a:gdLst>
                  <a:gd name="T0" fmla="*/ 0 w 39"/>
                  <a:gd name="T1" fmla="*/ 0 h 31"/>
                  <a:gd name="T2" fmla="*/ 9 w 39"/>
                  <a:gd name="T3" fmla="*/ 23 h 31"/>
                  <a:gd name="T4" fmla="*/ 35 w 39"/>
                  <a:gd name="T5" fmla="*/ 31 h 31"/>
                  <a:gd name="T6" fmla="*/ 38 w 39"/>
                  <a:gd name="T7" fmla="*/ 31 h 31"/>
                  <a:gd name="T8" fmla="*/ 38 w 39"/>
                  <a:gd name="T9" fmla="*/ 19 h 31"/>
                  <a:gd name="T10" fmla="*/ 35 w 39"/>
                  <a:gd name="T11" fmla="*/ 19 h 31"/>
                  <a:gd name="T12" fmla="*/ 21 w 39"/>
                  <a:gd name="T13" fmla="*/ 14 h 31"/>
                  <a:gd name="T14" fmla="*/ 14 w 39"/>
                  <a:gd name="T15" fmla="*/ 2 h 31"/>
                  <a:gd name="T16" fmla="*/ 0 w 39"/>
                  <a:gd name="T17" fmla="*/ 0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9" h="31">
                    <a:moveTo>
                      <a:pt x="0" y="0"/>
                    </a:moveTo>
                    <a:lnTo>
                      <a:pt x="9" y="23"/>
                    </a:lnTo>
                    <a:lnTo>
                      <a:pt x="35" y="31"/>
                    </a:lnTo>
                    <a:lnTo>
                      <a:pt x="38" y="31"/>
                    </a:lnTo>
                    <a:lnTo>
                      <a:pt x="38" y="19"/>
                    </a:lnTo>
                    <a:lnTo>
                      <a:pt x="35" y="19"/>
                    </a:lnTo>
                    <a:lnTo>
                      <a:pt x="21" y="14"/>
                    </a:lnTo>
                    <a:lnTo>
                      <a:pt x="14" y="2"/>
                    </a:lnTo>
                    <a:lnTo>
                      <a:pt x="0"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64" name="Freeform 63"/>
              <p:cNvSpPr>
                <a:spLocks/>
              </p:cNvSpPr>
              <p:nvPr/>
            </p:nvSpPr>
            <p:spPr bwMode="auto">
              <a:xfrm>
                <a:off x="770" y="152"/>
                <a:ext cx="39" cy="31"/>
              </a:xfrm>
              <a:custGeom>
                <a:avLst/>
                <a:gdLst>
                  <a:gd name="T0" fmla="*/ 38 w 39"/>
                  <a:gd name="T1" fmla="*/ 16 h 31"/>
                  <a:gd name="T2" fmla="*/ 35 w 39"/>
                  <a:gd name="T3" fmla="*/ 19 h 31"/>
                  <a:gd name="T4" fmla="*/ 38 w 39"/>
                  <a:gd name="T5" fmla="*/ 19 h 31"/>
                  <a:gd name="T6" fmla="*/ 38 w 39"/>
                  <a:gd name="T7" fmla="*/ 16 h 31"/>
                </a:gdLst>
                <a:ahLst/>
                <a:cxnLst>
                  <a:cxn ang="0">
                    <a:pos x="T0" y="T1"/>
                  </a:cxn>
                  <a:cxn ang="0">
                    <a:pos x="T2" y="T3"/>
                  </a:cxn>
                  <a:cxn ang="0">
                    <a:pos x="T4" y="T5"/>
                  </a:cxn>
                  <a:cxn ang="0">
                    <a:pos x="T6" y="T7"/>
                  </a:cxn>
                </a:cxnLst>
                <a:rect l="0" t="0" r="r" b="b"/>
                <a:pathLst>
                  <a:path w="39" h="31">
                    <a:moveTo>
                      <a:pt x="38" y="16"/>
                    </a:moveTo>
                    <a:lnTo>
                      <a:pt x="35" y="19"/>
                    </a:lnTo>
                    <a:lnTo>
                      <a:pt x="38" y="19"/>
                    </a:lnTo>
                    <a:lnTo>
                      <a:pt x="38" y="16"/>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sp>
          <p:nvSpPr>
            <p:cNvPr id="62" name="Freeform 61"/>
            <p:cNvSpPr>
              <a:spLocks/>
            </p:cNvSpPr>
            <p:nvPr/>
          </p:nvSpPr>
          <p:spPr bwMode="auto">
            <a:xfrm>
              <a:off x="768" y="51"/>
              <a:ext cx="41" cy="93"/>
            </a:xfrm>
            <a:custGeom>
              <a:avLst/>
              <a:gdLst>
                <a:gd name="T0" fmla="*/ 40 w 41"/>
                <a:gd name="T1" fmla="*/ 0 h 93"/>
                <a:gd name="T2" fmla="*/ 38 w 41"/>
                <a:gd name="T3" fmla="*/ 0 h 93"/>
                <a:gd name="T4" fmla="*/ 16 w 41"/>
                <a:gd name="T5" fmla="*/ 4 h 93"/>
                <a:gd name="T6" fmla="*/ 4 w 41"/>
                <a:gd name="T7" fmla="*/ 21 h 93"/>
                <a:gd name="T8" fmla="*/ 0 w 41"/>
                <a:gd name="T9" fmla="*/ 48 h 93"/>
                <a:gd name="T10" fmla="*/ 9 w 41"/>
                <a:gd name="T11" fmla="*/ 79 h 93"/>
                <a:gd name="T12" fmla="*/ 21 w 41"/>
                <a:gd name="T13" fmla="*/ 91 h 93"/>
                <a:gd name="T14" fmla="*/ 38 w 41"/>
                <a:gd name="T15" fmla="*/ 93 h 93"/>
                <a:gd name="T16" fmla="*/ 40 w 41"/>
                <a:gd name="T17" fmla="*/ 93 h 93"/>
                <a:gd name="T18" fmla="*/ 40 w 41"/>
                <a:gd name="T19" fmla="*/ 79 h 93"/>
                <a:gd name="T20" fmla="*/ 23 w 41"/>
                <a:gd name="T21" fmla="*/ 72 h 93"/>
                <a:gd name="T22" fmla="*/ 16 w 41"/>
                <a:gd name="T23" fmla="*/ 45 h 93"/>
                <a:gd name="T24" fmla="*/ 23 w 41"/>
                <a:gd name="T25" fmla="*/ 21 h 93"/>
                <a:gd name="T26" fmla="*/ 40 w 41"/>
                <a:gd name="T27" fmla="*/ 12 h 93"/>
                <a:gd name="T28" fmla="*/ 40 w 41"/>
                <a:gd name="T29" fmla="*/ 0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1" h="93">
                  <a:moveTo>
                    <a:pt x="40" y="0"/>
                  </a:moveTo>
                  <a:lnTo>
                    <a:pt x="38" y="0"/>
                  </a:lnTo>
                  <a:lnTo>
                    <a:pt x="16" y="4"/>
                  </a:lnTo>
                  <a:lnTo>
                    <a:pt x="4" y="21"/>
                  </a:lnTo>
                  <a:lnTo>
                    <a:pt x="0" y="48"/>
                  </a:lnTo>
                  <a:lnTo>
                    <a:pt x="9" y="79"/>
                  </a:lnTo>
                  <a:lnTo>
                    <a:pt x="21" y="91"/>
                  </a:lnTo>
                  <a:lnTo>
                    <a:pt x="38" y="93"/>
                  </a:lnTo>
                  <a:lnTo>
                    <a:pt x="40" y="93"/>
                  </a:lnTo>
                  <a:lnTo>
                    <a:pt x="40" y="79"/>
                  </a:lnTo>
                  <a:lnTo>
                    <a:pt x="23" y="72"/>
                  </a:lnTo>
                  <a:lnTo>
                    <a:pt x="16" y="45"/>
                  </a:lnTo>
                  <a:lnTo>
                    <a:pt x="23" y="21"/>
                  </a:lnTo>
                  <a:lnTo>
                    <a:pt x="40" y="12"/>
                  </a:lnTo>
                  <a:lnTo>
                    <a:pt x="40"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sp>
        <p:nvSpPr>
          <p:cNvPr id="82" name="Rectangle 37"/>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AU"/>
          </a:p>
        </p:txBody>
      </p:sp>
      <p:sp>
        <p:nvSpPr>
          <p:cNvPr id="119" name="Rectangle 38"/>
          <p:cNvSpPr>
            <a:spLocks noChangeArrowheads="1"/>
          </p:cNvSpPr>
          <p:nvPr/>
        </p:nvSpPr>
        <p:spPr bwMode="auto">
          <a:xfrm>
            <a:off x="0" y="57785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20" name="Rectangle 75"/>
          <p:cNvSpPr>
            <a:spLocks noChangeArrowheads="1"/>
          </p:cNvSpPr>
          <p:nvPr/>
        </p:nvSpPr>
        <p:spPr bwMode="auto">
          <a:xfrm>
            <a:off x="152400" y="15240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AU"/>
          </a:p>
        </p:txBody>
      </p:sp>
      <p:grpSp>
        <p:nvGrpSpPr>
          <p:cNvPr id="121" name="Group 120"/>
          <p:cNvGrpSpPr>
            <a:grpSpLocks/>
          </p:cNvGrpSpPr>
          <p:nvPr/>
        </p:nvGrpSpPr>
        <p:grpSpPr bwMode="auto">
          <a:xfrm>
            <a:off x="6195311" y="4142467"/>
            <a:ext cx="1283461" cy="464039"/>
            <a:chOff x="0" y="0"/>
            <a:chExt cx="716" cy="191"/>
          </a:xfrm>
        </p:grpSpPr>
        <p:grpSp>
          <p:nvGrpSpPr>
            <p:cNvPr id="122" name="Group 121"/>
            <p:cNvGrpSpPr>
              <a:grpSpLocks/>
            </p:cNvGrpSpPr>
            <p:nvPr/>
          </p:nvGrpSpPr>
          <p:grpSpPr bwMode="auto">
            <a:xfrm>
              <a:off x="10" y="15"/>
              <a:ext cx="165" cy="127"/>
              <a:chOff x="10" y="15"/>
              <a:chExt cx="165" cy="127"/>
            </a:xfrm>
          </p:grpSpPr>
          <p:sp>
            <p:nvSpPr>
              <p:cNvPr id="153" name="Freeform 152"/>
              <p:cNvSpPr>
                <a:spLocks/>
              </p:cNvSpPr>
              <p:nvPr/>
            </p:nvSpPr>
            <p:spPr bwMode="auto">
              <a:xfrm>
                <a:off x="10" y="15"/>
                <a:ext cx="165" cy="127"/>
              </a:xfrm>
              <a:custGeom>
                <a:avLst/>
                <a:gdLst>
                  <a:gd name="T0" fmla="*/ 16 w 165"/>
                  <a:gd name="T1" fmla="*/ 0 h 127"/>
                  <a:gd name="T2" fmla="*/ 0 w 165"/>
                  <a:gd name="T3" fmla="*/ 0 h 127"/>
                  <a:gd name="T4" fmla="*/ 33 w 165"/>
                  <a:gd name="T5" fmla="*/ 127 h 127"/>
                  <a:gd name="T6" fmla="*/ 52 w 165"/>
                  <a:gd name="T7" fmla="*/ 127 h 127"/>
                  <a:gd name="T8" fmla="*/ 57 w 165"/>
                  <a:gd name="T9" fmla="*/ 110 h 127"/>
                  <a:gd name="T10" fmla="*/ 43 w 165"/>
                  <a:gd name="T11" fmla="*/ 110 h 127"/>
                  <a:gd name="T12" fmla="*/ 36 w 165"/>
                  <a:gd name="T13" fmla="*/ 83 h 127"/>
                  <a:gd name="T14" fmla="*/ 16 w 165"/>
                  <a:gd name="T15" fmla="*/ 0 h 12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5" h="127">
                    <a:moveTo>
                      <a:pt x="16" y="0"/>
                    </a:moveTo>
                    <a:lnTo>
                      <a:pt x="0" y="0"/>
                    </a:lnTo>
                    <a:lnTo>
                      <a:pt x="33" y="127"/>
                    </a:lnTo>
                    <a:lnTo>
                      <a:pt x="52" y="127"/>
                    </a:lnTo>
                    <a:lnTo>
                      <a:pt x="57" y="110"/>
                    </a:lnTo>
                    <a:lnTo>
                      <a:pt x="43" y="110"/>
                    </a:lnTo>
                    <a:lnTo>
                      <a:pt x="36" y="83"/>
                    </a:lnTo>
                    <a:lnTo>
                      <a:pt x="16"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54" name="Freeform 153"/>
              <p:cNvSpPr>
                <a:spLocks/>
              </p:cNvSpPr>
              <p:nvPr/>
            </p:nvSpPr>
            <p:spPr bwMode="auto">
              <a:xfrm>
                <a:off x="10" y="15"/>
                <a:ext cx="165" cy="127"/>
              </a:xfrm>
              <a:custGeom>
                <a:avLst/>
                <a:gdLst>
                  <a:gd name="T0" fmla="*/ 97 w 165"/>
                  <a:gd name="T1" fmla="*/ 14 h 127"/>
                  <a:gd name="T2" fmla="*/ 81 w 165"/>
                  <a:gd name="T3" fmla="*/ 14 h 127"/>
                  <a:gd name="T4" fmla="*/ 88 w 165"/>
                  <a:gd name="T5" fmla="*/ 28 h 127"/>
                  <a:gd name="T6" fmla="*/ 115 w 165"/>
                  <a:gd name="T7" fmla="*/ 127 h 127"/>
                  <a:gd name="T8" fmla="*/ 129 w 165"/>
                  <a:gd name="T9" fmla="*/ 127 h 127"/>
                  <a:gd name="T10" fmla="*/ 134 w 165"/>
                  <a:gd name="T11" fmla="*/ 110 h 127"/>
                  <a:gd name="T12" fmla="*/ 122 w 165"/>
                  <a:gd name="T13" fmla="*/ 110 h 127"/>
                  <a:gd name="T14" fmla="*/ 110 w 165"/>
                  <a:gd name="T15" fmla="*/ 64 h 127"/>
                  <a:gd name="T16" fmla="*/ 97 w 165"/>
                  <a:gd name="T17" fmla="*/ 14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5" h="127">
                    <a:moveTo>
                      <a:pt x="97" y="14"/>
                    </a:moveTo>
                    <a:lnTo>
                      <a:pt x="81" y="14"/>
                    </a:lnTo>
                    <a:lnTo>
                      <a:pt x="88" y="28"/>
                    </a:lnTo>
                    <a:lnTo>
                      <a:pt x="115" y="127"/>
                    </a:lnTo>
                    <a:lnTo>
                      <a:pt x="129" y="127"/>
                    </a:lnTo>
                    <a:lnTo>
                      <a:pt x="134" y="110"/>
                    </a:lnTo>
                    <a:lnTo>
                      <a:pt x="122" y="110"/>
                    </a:lnTo>
                    <a:lnTo>
                      <a:pt x="110" y="64"/>
                    </a:lnTo>
                    <a:lnTo>
                      <a:pt x="97" y="14"/>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55" name="Freeform 154"/>
              <p:cNvSpPr>
                <a:spLocks/>
              </p:cNvSpPr>
              <p:nvPr/>
            </p:nvSpPr>
            <p:spPr bwMode="auto">
              <a:xfrm>
                <a:off x="10" y="15"/>
                <a:ext cx="165" cy="127"/>
              </a:xfrm>
              <a:custGeom>
                <a:avLst/>
                <a:gdLst>
                  <a:gd name="T0" fmla="*/ 93 w 165"/>
                  <a:gd name="T1" fmla="*/ 0 h 127"/>
                  <a:gd name="T2" fmla="*/ 72 w 165"/>
                  <a:gd name="T3" fmla="*/ 0 h 127"/>
                  <a:gd name="T4" fmla="*/ 50 w 165"/>
                  <a:gd name="T5" fmla="*/ 83 h 127"/>
                  <a:gd name="T6" fmla="*/ 43 w 165"/>
                  <a:gd name="T7" fmla="*/ 110 h 127"/>
                  <a:gd name="T8" fmla="*/ 57 w 165"/>
                  <a:gd name="T9" fmla="*/ 110 h 127"/>
                  <a:gd name="T10" fmla="*/ 79 w 165"/>
                  <a:gd name="T11" fmla="*/ 28 h 127"/>
                  <a:gd name="T12" fmla="*/ 81 w 165"/>
                  <a:gd name="T13" fmla="*/ 14 h 127"/>
                  <a:gd name="T14" fmla="*/ 97 w 165"/>
                  <a:gd name="T15" fmla="*/ 14 h 127"/>
                  <a:gd name="T16" fmla="*/ 93 w 165"/>
                  <a:gd name="T17" fmla="*/ 0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5" h="127">
                    <a:moveTo>
                      <a:pt x="93" y="0"/>
                    </a:moveTo>
                    <a:lnTo>
                      <a:pt x="72" y="0"/>
                    </a:lnTo>
                    <a:lnTo>
                      <a:pt x="50" y="83"/>
                    </a:lnTo>
                    <a:lnTo>
                      <a:pt x="43" y="110"/>
                    </a:lnTo>
                    <a:lnTo>
                      <a:pt x="57" y="110"/>
                    </a:lnTo>
                    <a:lnTo>
                      <a:pt x="79" y="28"/>
                    </a:lnTo>
                    <a:lnTo>
                      <a:pt x="81" y="14"/>
                    </a:lnTo>
                    <a:lnTo>
                      <a:pt x="97" y="14"/>
                    </a:lnTo>
                    <a:lnTo>
                      <a:pt x="93"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56" name="Freeform 155"/>
              <p:cNvSpPr>
                <a:spLocks/>
              </p:cNvSpPr>
              <p:nvPr/>
            </p:nvSpPr>
            <p:spPr bwMode="auto">
              <a:xfrm>
                <a:off x="10" y="15"/>
                <a:ext cx="165" cy="127"/>
              </a:xfrm>
              <a:custGeom>
                <a:avLst/>
                <a:gdLst>
                  <a:gd name="T0" fmla="*/ 165 w 165"/>
                  <a:gd name="T1" fmla="*/ 0 h 127"/>
                  <a:gd name="T2" fmla="*/ 148 w 165"/>
                  <a:gd name="T3" fmla="*/ 0 h 127"/>
                  <a:gd name="T4" fmla="*/ 129 w 165"/>
                  <a:gd name="T5" fmla="*/ 81 h 127"/>
                  <a:gd name="T6" fmla="*/ 122 w 165"/>
                  <a:gd name="T7" fmla="*/ 110 h 127"/>
                  <a:gd name="T8" fmla="*/ 134 w 165"/>
                  <a:gd name="T9" fmla="*/ 110 h 127"/>
                  <a:gd name="T10" fmla="*/ 165 w 165"/>
                  <a:gd name="T11" fmla="*/ 0 h 127"/>
                </a:gdLst>
                <a:ahLst/>
                <a:cxnLst>
                  <a:cxn ang="0">
                    <a:pos x="T0" y="T1"/>
                  </a:cxn>
                  <a:cxn ang="0">
                    <a:pos x="T2" y="T3"/>
                  </a:cxn>
                  <a:cxn ang="0">
                    <a:pos x="T4" y="T5"/>
                  </a:cxn>
                  <a:cxn ang="0">
                    <a:pos x="T6" y="T7"/>
                  </a:cxn>
                  <a:cxn ang="0">
                    <a:pos x="T8" y="T9"/>
                  </a:cxn>
                  <a:cxn ang="0">
                    <a:pos x="T10" y="T11"/>
                  </a:cxn>
                </a:cxnLst>
                <a:rect l="0" t="0" r="r" b="b"/>
                <a:pathLst>
                  <a:path w="165" h="127">
                    <a:moveTo>
                      <a:pt x="165" y="0"/>
                    </a:moveTo>
                    <a:lnTo>
                      <a:pt x="148" y="0"/>
                    </a:lnTo>
                    <a:lnTo>
                      <a:pt x="129" y="81"/>
                    </a:lnTo>
                    <a:lnTo>
                      <a:pt x="122" y="110"/>
                    </a:lnTo>
                    <a:lnTo>
                      <a:pt x="134" y="110"/>
                    </a:lnTo>
                    <a:lnTo>
                      <a:pt x="165"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grpSp>
          <p:nvGrpSpPr>
            <p:cNvPr id="123" name="Group 122"/>
            <p:cNvGrpSpPr>
              <a:grpSpLocks/>
            </p:cNvGrpSpPr>
            <p:nvPr/>
          </p:nvGrpSpPr>
          <p:grpSpPr bwMode="auto">
            <a:xfrm>
              <a:off x="216" y="49"/>
              <a:ext cx="45" cy="93"/>
              <a:chOff x="216" y="49"/>
              <a:chExt cx="45" cy="93"/>
            </a:xfrm>
          </p:grpSpPr>
          <p:sp>
            <p:nvSpPr>
              <p:cNvPr id="150" name="Freeform 149"/>
              <p:cNvSpPr>
                <a:spLocks/>
              </p:cNvSpPr>
              <p:nvPr/>
            </p:nvSpPr>
            <p:spPr bwMode="auto">
              <a:xfrm>
                <a:off x="216" y="49"/>
                <a:ext cx="45" cy="93"/>
              </a:xfrm>
              <a:custGeom>
                <a:avLst/>
                <a:gdLst>
                  <a:gd name="T0" fmla="*/ 40 w 45"/>
                  <a:gd name="T1" fmla="*/ 48 h 93"/>
                  <a:gd name="T2" fmla="*/ 26 w 45"/>
                  <a:gd name="T3" fmla="*/ 48 h 93"/>
                  <a:gd name="T4" fmla="*/ 26 w 45"/>
                  <a:gd name="T5" fmla="*/ 52 h 93"/>
                  <a:gd name="T6" fmla="*/ 24 w 45"/>
                  <a:gd name="T7" fmla="*/ 69 h 93"/>
                  <a:gd name="T8" fmla="*/ 12 w 45"/>
                  <a:gd name="T9" fmla="*/ 79 h 93"/>
                  <a:gd name="T10" fmla="*/ 0 w 45"/>
                  <a:gd name="T11" fmla="*/ 81 h 93"/>
                  <a:gd name="T12" fmla="*/ 0 w 45"/>
                  <a:gd name="T13" fmla="*/ 93 h 93"/>
                  <a:gd name="T14" fmla="*/ 9 w 45"/>
                  <a:gd name="T15" fmla="*/ 93 h 93"/>
                  <a:gd name="T16" fmla="*/ 26 w 45"/>
                  <a:gd name="T17" fmla="*/ 81 h 93"/>
                  <a:gd name="T18" fmla="*/ 43 w 45"/>
                  <a:gd name="T19" fmla="*/ 81 h 93"/>
                  <a:gd name="T20" fmla="*/ 40 w 45"/>
                  <a:gd name="T21" fmla="*/ 55 h 93"/>
                  <a:gd name="T22" fmla="*/ 40 w 45"/>
                  <a:gd name="T23" fmla="*/ 48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5" h="93">
                    <a:moveTo>
                      <a:pt x="40" y="48"/>
                    </a:moveTo>
                    <a:lnTo>
                      <a:pt x="26" y="48"/>
                    </a:lnTo>
                    <a:lnTo>
                      <a:pt x="26" y="52"/>
                    </a:lnTo>
                    <a:lnTo>
                      <a:pt x="24" y="69"/>
                    </a:lnTo>
                    <a:lnTo>
                      <a:pt x="12" y="79"/>
                    </a:lnTo>
                    <a:lnTo>
                      <a:pt x="0" y="81"/>
                    </a:lnTo>
                    <a:lnTo>
                      <a:pt x="0" y="93"/>
                    </a:lnTo>
                    <a:lnTo>
                      <a:pt x="9" y="93"/>
                    </a:lnTo>
                    <a:lnTo>
                      <a:pt x="26" y="81"/>
                    </a:lnTo>
                    <a:lnTo>
                      <a:pt x="43" y="81"/>
                    </a:lnTo>
                    <a:lnTo>
                      <a:pt x="40" y="55"/>
                    </a:lnTo>
                    <a:lnTo>
                      <a:pt x="40" y="48"/>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51" name="Freeform 150"/>
              <p:cNvSpPr>
                <a:spLocks/>
              </p:cNvSpPr>
              <p:nvPr/>
            </p:nvSpPr>
            <p:spPr bwMode="auto">
              <a:xfrm>
                <a:off x="216" y="49"/>
                <a:ext cx="45" cy="93"/>
              </a:xfrm>
              <a:custGeom>
                <a:avLst/>
                <a:gdLst>
                  <a:gd name="T0" fmla="*/ 43 w 45"/>
                  <a:gd name="T1" fmla="*/ 81 h 93"/>
                  <a:gd name="T2" fmla="*/ 26 w 45"/>
                  <a:gd name="T3" fmla="*/ 81 h 93"/>
                  <a:gd name="T4" fmla="*/ 28 w 45"/>
                  <a:gd name="T5" fmla="*/ 93 h 93"/>
                  <a:gd name="T6" fmla="*/ 45 w 45"/>
                  <a:gd name="T7" fmla="*/ 93 h 93"/>
                  <a:gd name="T8" fmla="*/ 43 w 45"/>
                  <a:gd name="T9" fmla="*/ 84 h 93"/>
                  <a:gd name="T10" fmla="*/ 43 w 45"/>
                  <a:gd name="T11" fmla="*/ 81 h 93"/>
                </a:gdLst>
                <a:ahLst/>
                <a:cxnLst>
                  <a:cxn ang="0">
                    <a:pos x="T0" y="T1"/>
                  </a:cxn>
                  <a:cxn ang="0">
                    <a:pos x="T2" y="T3"/>
                  </a:cxn>
                  <a:cxn ang="0">
                    <a:pos x="T4" y="T5"/>
                  </a:cxn>
                  <a:cxn ang="0">
                    <a:pos x="T6" y="T7"/>
                  </a:cxn>
                  <a:cxn ang="0">
                    <a:pos x="T8" y="T9"/>
                  </a:cxn>
                  <a:cxn ang="0">
                    <a:pos x="T10" y="T11"/>
                  </a:cxn>
                </a:cxnLst>
                <a:rect l="0" t="0" r="r" b="b"/>
                <a:pathLst>
                  <a:path w="45" h="93">
                    <a:moveTo>
                      <a:pt x="43" y="81"/>
                    </a:moveTo>
                    <a:lnTo>
                      <a:pt x="26" y="81"/>
                    </a:lnTo>
                    <a:lnTo>
                      <a:pt x="28" y="93"/>
                    </a:lnTo>
                    <a:lnTo>
                      <a:pt x="45" y="93"/>
                    </a:lnTo>
                    <a:lnTo>
                      <a:pt x="43" y="84"/>
                    </a:lnTo>
                    <a:lnTo>
                      <a:pt x="43" y="81"/>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52" name="Freeform 151"/>
              <p:cNvSpPr>
                <a:spLocks/>
              </p:cNvSpPr>
              <p:nvPr/>
            </p:nvSpPr>
            <p:spPr bwMode="auto">
              <a:xfrm>
                <a:off x="216" y="49"/>
                <a:ext cx="45" cy="93"/>
              </a:xfrm>
              <a:custGeom>
                <a:avLst/>
                <a:gdLst>
                  <a:gd name="T0" fmla="*/ 4 w 45"/>
                  <a:gd name="T1" fmla="*/ 0 h 93"/>
                  <a:gd name="T2" fmla="*/ 0 w 45"/>
                  <a:gd name="T3" fmla="*/ 0 h 93"/>
                  <a:gd name="T4" fmla="*/ 0 w 45"/>
                  <a:gd name="T5" fmla="*/ 12 h 93"/>
                  <a:gd name="T6" fmla="*/ 2 w 45"/>
                  <a:gd name="T7" fmla="*/ 12 h 93"/>
                  <a:gd name="T8" fmla="*/ 21 w 45"/>
                  <a:gd name="T9" fmla="*/ 16 h 93"/>
                  <a:gd name="T10" fmla="*/ 26 w 45"/>
                  <a:gd name="T11" fmla="*/ 31 h 93"/>
                  <a:gd name="T12" fmla="*/ 26 w 45"/>
                  <a:gd name="T13" fmla="*/ 36 h 93"/>
                  <a:gd name="T14" fmla="*/ 0 w 45"/>
                  <a:gd name="T15" fmla="*/ 38 h 93"/>
                  <a:gd name="T16" fmla="*/ 0 w 45"/>
                  <a:gd name="T17" fmla="*/ 52 h 93"/>
                  <a:gd name="T18" fmla="*/ 26 w 45"/>
                  <a:gd name="T19" fmla="*/ 48 h 93"/>
                  <a:gd name="T20" fmla="*/ 40 w 45"/>
                  <a:gd name="T21" fmla="*/ 48 h 93"/>
                  <a:gd name="T22" fmla="*/ 40 w 45"/>
                  <a:gd name="T23" fmla="*/ 19 h 93"/>
                  <a:gd name="T24" fmla="*/ 36 w 45"/>
                  <a:gd name="T25" fmla="*/ 7 h 93"/>
                  <a:gd name="T26" fmla="*/ 26 w 45"/>
                  <a:gd name="T27" fmla="*/ 2 h 93"/>
                  <a:gd name="T28" fmla="*/ 4 w 45"/>
                  <a:gd name="T29" fmla="*/ 0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5" h="93">
                    <a:moveTo>
                      <a:pt x="4" y="0"/>
                    </a:moveTo>
                    <a:lnTo>
                      <a:pt x="0" y="0"/>
                    </a:lnTo>
                    <a:lnTo>
                      <a:pt x="0" y="12"/>
                    </a:lnTo>
                    <a:lnTo>
                      <a:pt x="2" y="12"/>
                    </a:lnTo>
                    <a:lnTo>
                      <a:pt x="21" y="16"/>
                    </a:lnTo>
                    <a:lnTo>
                      <a:pt x="26" y="31"/>
                    </a:lnTo>
                    <a:lnTo>
                      <a:pt x="26" y="36"/>
                    </a:lnTo>
                    <a:lnTo>
                      <a:pt x="0" y="38"/>
                    </a:lnTo>
                    <a:lnTo>
                      <a:pt x="0" y="52"/>
                    </a:lnTo>
                    <a:lnTo>
                      <a:pt x="26" y="48"/>
                    </a:lnTo>
                    <a:lnTo>
                      <a:pt x="40" y="48"/>
                    </a:lnTo>
                    <a:lnTo>
                      <a:pt x="40" y="19"/>
                    </a:lnTo>
                    <a:lnTo>
                      <a:pt x="36" y="7"/>
                    </a:lnTo>
                    <a:lnTo>
                      <a:pt x="26" y="2"/>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grpSp>
          <p:nvGrpSpPr>
            <p:cNvPr id="124" name="Group 123"/>
            <p:cNvGrpSpPr>
              <a:grpSpLocks/>
            </p:cNvGrpSpPr>
            <p:nvPr/>
          </p:nvGrpSpPr>
          <p:grpSpPr bwMode="auto">
            <a:xfrm>
              <a:off x="177" y="87"/>
              <a:ext cx="39" cy="57"/>
              <a:chOff x="177" y="87"/>
              <a:chExt cx="39" cy="57"/>
            </a:xfrm>
          </p:grpSpPr>
          <p:sp>
            <p:nvSpPr>
              <p:cNvPr id="148" name="Freeform 147"/>
              <p:cNvSpPr>
                <a:spLocks/>
              </p:cNvSpPr>
              <p:nvPr/>
            </p:nvSpPr>
            <p:spPr bwMode="auto">
              <a:xfrm>
                <a:off x="177" y="87"/>
                <a:ext cx="39" cy="57"/>
              </a:xfrm>
              <a:custGeom>
                <a:avLst/>
                <a:gdLst>
                  <a:gd name="T0" fmla="*/ 38 w 39"/>
                  <a:gd name="T1" fmla="*/ 0 h 57"/>
                  <a:gd name="T2" fmla="*/ 36 w 39"/>
                  <a:gd name="T3" fmla="*/ 2 h 57"/>
                  <a:gd name="T4" fmla="*/ 21 w 39"/>
                  <a:gd name="T5" fmla="*/ 4 h 57"/>
                  <a:gd name="T6" fmla="*/ 9 w 39"/>
                  <a:gd name="T7" fmla="*/ 9 h 57"/>
                  <a:gd name="T8" fmla="*/ 2 w 39"/>
                  <a:gd name="T9" fmla="*/ 19 h 57"/>
                  <a:gd name="T10" fmla="*/ 0 w 39"/>
                  <a:gd name="T11" fmla="*/ 31 h 57"/>
                  <a:gd name="T12" fmla="*/ 7 w 39"/>
                  <a:gd name="T13" fmla="*/ 50 h 57"/>
                  <a:gd name="T14" fmla="*/ 31 w 39"/>
                  <a:gd name="T15" fmla="*/ 57 h 57"/>
                  <a:gd name="T16" fmla="*/ 38 w 39"/>
                  <a:gd name="T17" fmla="*/ 55 h 57"/>
                  <a:gd name="T18" fmla="*/ 38 w 39"/>
                  <a:gd name="T19" fmla="*/ 45 h 57"/>
                  <a:gd name="T20" fmla="*/ 36 w 39"/>
                  <a:gd name="T21" fmla="*/ 45 h 57"/>
                  <a:gd name="T22" fmla="*/ 21 w 39"/>
                  <a:gd name="T23" fmla="*/ 40 h 57"/>
                  <a:gd name="T24" fmla="*/ 16 w 39"/>
                  <a:gd name="T25" fmla="*/ 31 h 57"/>
                  <a:gd name="T26" fmla="*/ 19 w 39"/>
                  <a:gd name="T27" fmla="*/ 23 h 57"/>
                  <a:gd name="T28" fmla="*/ 23 w 39"/>
                  <a:gd name="T29" fmla="*/ 16 h 57"/>
                  <a:gd name="T30" fmla="*/ 38 w 39"/>
                  <a:gd name="T31" fmla="*/ 14 h 57"/>
                  <a:gd name="T32" fmla="*/ 38 w 39"/>
                  <a:gd name="T33" fmla="*/ 0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9" h="57">
                    <a:moveTo>
                      <a:pt x="38" y="0"/>
                    </a:moveTo>
                    <a:lnTo>
                      <a:pt x="36" y="2"/>
                    </a:lnTo>
                    <a:lnTo>
                      <a:pt x="21" y="4"/>
                    </a:lnTo>
                    <a:lnTo>
                      <a:pt x="9" y="9"/>
                    </a:lnTo>
                    <a:lnTo>
                      <a:pt x="2" y="19"/>
                    </a:lnTo>
                    <a:lnTo>
                      <a:pt x="0" y="31"/>
                    </a:lnTo>
                    <a:lnTo>
                      <a:pt x="7" y="50"/>
                    </a:lnTo>
                    <a:lnTo>
                      <a:pt x="31" y="57"/>
                    </a:lnTo>
                    <a:lnTo>
                      <a:pt x="38" y="55"/>
                    </a:lnTo>
                    <a:lnTo>
                      <a:pt x="38" y="45"/>
                    </a:lnTo>
                    <a:lnTo>
                      <a:pt x="36" y="45"/>
                    </a:lnTo>
                    <a:lnTo>
                      <a:pt x="21" y="40"/>
                    </a:lnTo>
                    <a:lnTo>
                      <a:pt x="16" y="31"/>
                    </a:lnTo>
                    <a:lnTo>
                      <a:pt x="19" y="23"/>
                    </a:lnTo>
                    <a:lnTo>
                      <a:pt x="23" y="16"/>
                    </a:lnTo>
                    <a:lnTo>
                      <a:pt x="38" y="14"/>
                    </a:lnTo>
                    <a:lnTo>
                      <a:pt x="38"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49" name="Freeform 148"/>
              <p:cNvSpPr>
                <a:spLocks/>
              </p:cNvSpPr>
              <p:nvPr/>
            </p:nvSpPr>
            <p:spPr bwMode="auto">
              <a:xfrm>
                <a:off x="177" y="87"/>
                <a:ext cx="39" cy="57"/>
              </a:xfrm>
              <a:custGeom>
                <a:avLst/>
                <a:gdLst>
                  <a:gd name="T0" fmla="*/ 38 w 39"/>
                  <a:gd name="T1" fmla="*/ 43 h 57"/>
                  <a:gd name="T2" fmla="*/ 36 w 39"/>
                  <a:gd name="T3" fmla="*/ 45 h 57"/>
                  <a:gd name="T4" fmla="*/ 38 w 39"/>
                  <a:gd name="T5" fmla="*/ 45 h 57"/>
                  <a:gd name="T6" fmla="*/ 38 w 39"/>
                  <a:gd name="T7" fmla="*/ 43 h 57"/>
                </a:gdLst>
                <a:ahLst/>
                <a:cxnLst>
                  <a:cxn ang="0">
                    <a:pos x="T0" y="T1"/>
                  </a:cxn>
                  <a:cxn ang="0">
                    <a:pos x="T2" y="T3"/>
                  </a:cxn>
                  <a:cxn ang="0">
                    <a:pos x="T4" y="T5"/>
                  </a:cxn>
                  <a:cxn ang="0">
                    <a:pos x="T6" y="T7"/>
                  </a:cxn>
                </a:cxnLst>
                <a:rect l="0" t="0" r="r" b="b"/>
                <a:pathLst>
                  <a:path w="39" h="57">
                    <a:moveTo>
                      <a:pt x="38" y="43"/>
                    </a:moveTo>
                    <a:lnTo>
                      <a:pt x="36" y="45"/>
                    </a:lnTo>
                    <a:lnTo>
                      <a:pt x="38" y="45"/>
                    </a:lnTo>
                    <a:lnTo>
                      <a:pt x="38" y="43"/>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sp>
          <p:nvSpPr>
            <p:cNvPr id="125" name="Freeform 124"/>
            <p:cNvSpPr>
              <a:spLocks/>
            </p:cNvSpPr>
            <p:nvPr/>
          </p:nvSpPr>
          <p:spPr bwMode="auto">
            <a:xfrm>
              <a:off x="180" y="49"/>
              <a:ext cx="36" cy="31"/>
            </a:xfrm>
            <a:custGeom>
              <a:avLst/>
              <a:gdLst>
                <a:gd name="T0" fmla="*/ 35 w 36"/>
                <a:gd name="T1" fmla="*/ 0 h 31"/>
                <a:gd name="T2" fmla="*/ 19 w 36"/>
                <a:gd name="T3" fmla="*/ 2 h 31"/>
                <a:gd name="T4" fmla="*/ 7 w 36"/>
                <a:gd name="T5" fmla="*/ 12 h 31"/>
                <a:gd name="T6" fmla="*/ 0 w 36"/>
                <a:gd name="T7" fmla="*/ 28 h 31"/>
                <a:gd name="T8" fmla="*/ 16 w 36"/>
                <a:gd name="T9" fmla="*/ 31 h 31"/>
                <a:gd name="T10" fmla="*/ 23 w 36"/>
                <a:gd name="T11" fmla="*/ 16 h 31"/>
                <a:gd name="T12" fmla="*/ 35 w 36"/>
                <a:gd name="T13" fmla="*/ 12 h 31"/>
                <a:gd name="T14" fmla="*/ 35 w 36"/>
                <a:gd name="T15" fmla="*/ 0 h 3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6" h="31">
                  <a:moveTo>
                    <a:pt x="35" y="0"/>
                  </a:moveTo>
                  <a:lnTo>
                    <a:pt x="19" y="2"/>
                  </a:lnTo>
                  <a:lnTo>
                    <a:pt x="7" y="12"/>
                  </a:lnTo>
                  <a:lnTo>
                    <a:pt x="0" y="28"/>
                  </a:lnTo>
                  <a:lnTo>
                    <a:pt x="16" y="31"/>
                  </a:lnTo>
                  <a:lnTo>
                    <a:pt x="23" y="16"/>
                  </a:lnTo>
                  <a:lnTo>
                    <a:pt x="35" y="12"/>
                  </a:lnTo>
                  <a:lnTo>
                    <a:pt x="35"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nvGrpSpPr>
            <p:cNvPr id="126" name="Group 125"/>
            <p:cNvGrpSpPr>
              <a:grpSpLocks/>
            </p:cNvGrpSpPr>
            <p:nvPr/>
          </p:nvGrpSpPr>
          <p:grpSpPr bwMode="auto">
            <a:xfrm>
              <a:off x="273" y="17"/>
              <a:ext cx="46" cy="125"/>
              <a:chOff x="273" y="17"/>
              <a:chExt cx="46" cy="125"/>
            </a:xfrm>
          </p:grpSpPr>
          <p:sp>
            <p:nvSpPr>
              <p:cNvPr id="145" name="Freeform 144"/>
              <p:cNvSpPr>
                <a:spLocks/>
              </p:cNvSpPr>
              <p:nvPr/>
            </p:nvSpPr>
            <p:spPr bwMode="auto">
              <a:xfrm>
                <a:off x="273" y="17"/>
                <a:ext cx="46" cy="125"/>
              </a:xfrm>
              <a:custGeom>
                <a:avLst/>
                <a:gdLst>
                  <a:gd name="T0" fmla="*/ 26 w 46"/>
                  <a:gd name="T1" fmla="*/ 45 h 125"/>
                  <a:gd name="T2" fmla="*/ 9 w 46"/>
                  <a:gd name="T3" fmla="*/ 45 h 125"/>
                  <a:gd name="T4" fmla="*/ 9 w 46"/>
                  <a:gd name="T5" fmla="*/ 98 h 125"/>
                  <a:gd name="T6" fmla="*/ 14 w 46"/>
                  <a:gd name="T7" fmla="*/ 115 h 125"/>
                  <a:gd name="T8" fmla="*/ 19 w 46"/>
                  <a:gd name="T9" fmla="*/ 122 h 125"/>
                  <a:gd name="T10" fmla="*/ 33 w 46"/>
                  <a:gd name="T11" fmla="*/ 124 h 125"/>
                  <a:gd name="T12" fmla="*/ 45 w 46"/>
                  <a:gd name="T13" fmla="*/ 124 h 125"/>
                  <a:gd name="T14" fmla="*/ 43 w 46"/>
                  <a:gd name="T15" fmla="*/ 110 h 125"/>
                  <a:gd name="T16" fmla="*/ 31 w 46"/>
                  <a:gd name="T17" fmla="*/ 110 h 125"/>
                  <a:gd name="T18" fmla="*/ 28 w 46"/>
                  <a:gd name="T19" fmla="*/ 108 h 125"/>
                  <a:gd name="T20" fmla="*/ 26 w 46"/>
                  <a:gd name="T21" fmla="*/ 98 h 125"/>
                  <a:gd name="T22" fmla="*/ 26 w 46"/>
                  <a:gd name="T23" fmla="*/ 45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6" h="125">
                    <a:moveTo>
                      <a:pt x="26" y="45"/>
                    </a:moveTo>
                    <a:lnTo>
                      <a:pt x="9" y="45"/>
                    </a:lnTo>
                    <a:lnTo>
                      <a:pt x="9" y="98"/>
                    </a:lnTo>
                    <a:lnTo>
                      <a:pt x="14" y="115"/>
                    </a:lnTo>
                    <a:lnTo>
                      <a:pt x="19" y="122"/>
                    </a:lnTo>
                    <a:lnTo>
                      <a:pt x="33" y="124"/>
                    </a:lnTo>
                    <a:lnTo>
                      <a:pt x="45" y="124"/>
                    </a:lnTo>
                    <a:lnTo>
                      <a:pt x="43" y="110"/>
                    </a:lnTo>
                    <a:lnTo>
                      <a:pt x="31" y="110"/>
                    </a:lnTo>
                    <a:lnTo>
                      <a:pt x="28" y="108"/>
                    </a:lnTo>
                    <a:lnTo>
                      <a:pt x="26" y="98"/>
                    </a:lnTo>
                    <a:lnTo>
                      <a:pt x="26" y="45"/>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46" name="Rectangle 145"/>
              <p:cNvSpPr>
                <a:spLocks/>
              </p:cNvSpPr>
              <p:nvPr/>
            </p:nvSpPr>
            <p:spPr bwMode="auto">
              <a:xfrm>
                <a:off x="273" y="105"/>
                <a:ext cx="43" cy="12"/>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rot="0" vert="horz" wrap="square" lIns="91440" tIns="45720" rIns="91440" bIns="45720" anchor="t" anchorCtr="0" upright="1">
                <a:noAutofit/>
              </a:bodyPr>
              <a:lstStyle/>
              <a:p>
                <a:endParaRPr lang="en-AU"/>
              </a:p>
            </p:txBody>
          </p:sp>
          <p:sp>
            <p:nvSpPr>
              <p:cNvPr id="147" name="Freeform 146"/>
              <p:cNvSpPr>
                <a:spLocks/>
              </p:cNvSpPr>
              <p:nvPr/>
            </p:nvSpPr>
            <p:spPr bwMode="auto">
              <a:xfrm>
                <a:off x="273" y="17"/>
                <a:ext cx="46" cy="125"/>
              </a:xfrm>
              <a:custGeom>
                <a:avLst/>
                <a:gdLst>
                  <a:gd name="T0" fmla="*/ 26 w 46"/>
                  <a:gd name="T1" fmla="*/ 0 h 125"/>
                  <a:gd name="T2" fmla="*/ 9 w 46"/>
                  <a:gd name="T3" fmla="*/ 9 h 125"/>
                  <a:gd name="T4" fmla="*/ 9 w 46"/>
                  <a:gd name="T5" fmla="*/ 33 h 125"/>
                  <a:gd name="T6" fmla="*/ 26 w 46"/>
                  <a:gd name="T7" fmla="*/ 33 h 125"/>
                  <a:gd name="T8" fmla="*/ 26 w 46"/>
                  <a:gd name="T9" fmla="*/ 0 h 125"/>
                </a:gdLst>
                <a:ahLst/>
                <a:cxnLst>
                  <a:cxn ang="0">
                    <a:pos x="T0" y="T1"/>
                  </a:cxn>
                  <a:cxn ang="0">
                    <a:pos x="T2" y="T3"/>
                  </a:cxn>
                  <a:cxn ang="0">
                    <a:pos x="T4" y="T5"/>
                  </a:cxn>
                  <a:cxn ang="0">
                    <a:pos x="T6" y="T7"/>
                  </a:cxn>
                  <a:cxn ang="0">
                    <a:pos x="T8" y="T9"/>
                  </a:cxn>
                </a:cxnLst>
                <a:rect l="0" t="0" r="r" b="b"/>
                <a:pathLst>
                  <a:path w="46" h="125">
                    <a:moveTo>
                      <a:pt x="26" y="0"/>
                    </a:moveTo>
                    <a:lnTo>
                      <a:pt x="9" y="9"/>
                    </a:lnTo>
                    <a:lnTo>
                      <a:pt x="9" y="33"/>
                    </a:lnTo>
                    <a:lnTo>
                      <a:pt x="26" y="33"/>
                    </a:lnTo>
                    <a:lnTo>
                      <a:pt x="26"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sp>
          <p:nvSpPr>
            <p:cNvPr id="127" name="Freeform 126"/>
            <p:cNvSpPr>
              <a:spLocks/>
            </p:cNvSpPr>
            <p:nvPr/>
          </p:nvSpPr>
          <p:spPr bwMode="auto">
            <a:xfrm>
              <a:off x="370" y="113"/>
              <a:ext cx="40" cy="32"/>
            </a:xfrm>
            <a:custGeom>
              <a:avLst/>
              <a:gdLst>
                <a:gd name="T0" fmla="*/ 26 w 40"/>
                <a:gd name="T1" fmla="*/ 0 h 32"/>
                <a:gd name="T2" fmla="*/ 14 w 40"/>
                <a:gd name="T3" fmla="*/ 14 h 32"/>
                <a:gd name="T4" fmla="*/ 0 w 40"/>
                <a:gd name="T5" fmla="*/ 19 h 32"/>
                <a:gd name="T6" fmla="*/ 0 w 40"/>
                <a:gd name="T7" fmla="*/ 31 h 32"/>
                <a:gd name="T8" fmla="*/ 26 w 40"/>
                <a:gd name="T9" fmla="*/ 21 h 32"/>
                <a:gd name="T10" fmla="*/ 40 w 40"/>
                <a:gd name="T11" fmla="*/ 2 h 32"/>
                <a:gd name="T12" fmla="*/ 26 w 40"/>
                <a:gd name="T13" fmla="*/ 0 h 32"/>
              </a:gdLst>
              <a:ahLst/>
              <a:cxnLst>
                <a:cxn ang="0">
                  <a:pos x="T0" y="T1"/>
                </a:cxn>
                <a:cxn ang="0">
                  <a:pos x="T2" y="T3"/>
                </a:cxn>
                <a:cxn ang="0">
                  <a:pos x="T4" y="T5"/>
                </a:cxn>
                <a:cxn ang="0">
                  <a:pos x="T6" y="T7"/>
                </a:cxn>
                <a:cxn ang="0">
                  <a:pos x="T8" y="T9"/>
                </a:cxn>
                <a:cxn ang="0">
                  <a:pos x="T10" y="T11"/>
                </a:cxn>
                <a:cxn ang="0">
                  <a:pos x="T12" y="T13"/>
                </a:cxn>
              </a:cxnLst>
              <a:rect l="0" t="0" r="r" b="b"/>
              <a:pathLst>
                <a:path w="40" h="32">
                  <a:moveTo>
                    <a:pt x="26" y="0"/>
                  </a:moveTo>
                  <a:lnTo>
                    <a:pt x="14" y="14"/>
                  </a:lnTo>
                  <a:lnTo>
                    <a:pt x="0" y="19"/>
                  </a:lnTo>
                  <a:lnTo>
                    <a:pt x="0" y="31"/>
                  </a:lnTo>
                  <a:lnTo>
                    <a:pt x="26" y="21"/>
                  </a:lnTo>
                  <a:lnTo>
                    <a:pt x="40" y="2"/>
                  </a:lnTo>
                  <a:lnTo>
                    <a:pt x="26"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28" name="Freeform 127"/>
            <p:cNvSpPr>
              <a:spLocks/>
            </p:cNvSpPr>
            <p:nvPr/>
          </p:nvSpPr>
          <p:spPr bwMode="auto">
            <a:xfrm>
              <a:off x="370" y="49"/>
              <a:ext cx="40" cy="50"/>
            </a:xfrm>
            <a:custGeom>
              <a:avLst/>
              <a:gdLst>
                <a:gd name="T0" fmla="*/ 0 w 40"/>
                <a:gd name="T1" fmla="*/ 0 h 50"/>
                <a:gd name="T2" fmla="*/ 0 w 40"/>
                <a:gd name="T3" fmla="*/ 12 h 50"/>
                <a:gd name="T4" fmla="*/ 19 w 40"/>
                <a:gd name="T5" fmla="*/ 21 h 50"/>
                <a:gd name="T6" fmla="*/ 26 w 40"/>
                <a:gd name="T7" fmla="*/ 38 h 50"/>
                <a:gd name="T8" fmla="*/ 0 w 40"/>
                <a:gd name="T9" fmla="*/ 38 h 50"/>
                <a:gd name="T10" fmla="*/ 0 w 40"/>
                <a:gd name="T11" fmla="*/ 50 h 50"/>
                <a:gd name="T12" fmla="*/ 40 w 40"/>
                <a:gd name="T13" fmla="*/ 50 h 50"/>
                <a:gd name="T14" fmla="*/ 40 w 40"/>
                <a:gd name="T15" fmla="*/ 48 h 50"/>
                <a:gd name="T16" fmla="*/ 38 w 40"/>
                <a:gd name="T17" fmla="*/ 28 h 50"/>
                <a:gd name="T18" fmla="*/ 28 w 40"/>
                <a:gd name="T19" fmla="*/ 12 h 50"/>
                <a:gd name="T20" fmla="*/ 16 w 40"/>
                <a:gd name="T21" fmla="*/ 2 h 50"/>
                <a:gd name="T22" fmla="*/ 0 w 40"/>
                <a:gd name="T23"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0" h="50">
                  <a:moveTo>
                    <a:pt x="0" y="0"/>
                  </a:moveTo>
                  <a:lnTo>
                    <a:pt x="0" y="12"/>
                  </a:lnTo>
                  <a:lnTo>
                    <a:pt x="19" y="21"/>
                  </a:lnTo>
                  <a:lnTo>
                    <a:pt x="26" y="38"/>
                  </a:lnTo>
                  <a:lnTo>
                    <a:pt x="0" y="38"/>
                  </a:lnTo>
                  <a:lnTo>
                    <a:pt x="0" y="50"/>
                  </a:lnTo>
                  <a:lnTo>
                    <a:pt x="40" y="50"/>
                  </a:lnTo>
                  <a:lnTo>
                    <a:pt x="40" y="48"/>
                  </a:lnTo>
                  <a:lnTo>
                    <a:pt x="38" y="28"/>
                  </a:lnTo>
                  <a:lnTo>
                    <a:pt x="28" y="12"/>
                  </a:lnTo>
                  <a:lnTo>
                    <a:pt x="16" y="2"/>
                  </a:lnTo>
                  <a:lnTo>
                    <a:pt x="0"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29" name="Freeform 128"/>
            <p:cNvSpPr>
              <a:spLocks/>
            </p:cNvSpPr>
            <p:nvPr/>
          </p:nvSpPr>
          <p:spPr bwMode="auto">
            <a:xfrm>
              <a:off x="326" y="49"/>
              <a:ext cx="44" cy="96"/>
            </a:xfrm>
            <a:custGeom>
              <a:avLst/>
              <a:gdLst>
                <a:gd name="T0" fmla="*/ 43 w 44"/>
                <a:gd name="T1" fmla="*/ 0 h 96"/>
                <a:gd name="T2" fmla="*/ 26 w 44"/>
                <a:gd name="T3" fmla="*/ 2 h 96"/>
                <a:gd name="T4" fmla="*/ 11 w 44"/>
                <a:gd name="T5" fmla="*/ 12 h 96"/>
                <a:gd name="T6" fmla="*/ 4 w 44"/>
                <a:gd name="T7" fmla="*/ 28 h 96"/>
                <a:gd name="T8" fmla="*/ 0 w 44"/>
                <a:gd name="T9" fmla="*/ 48 h 96"/>
                <a:gd name="T10" fmla="*/ 4 w 44"/>
                <a:gd name="T11" fmla="*/ 69 h 96"/>
                <a:gd name="T12" fmla="*/ 11 w 44"/>
                <a:gd name="T13" fmla="*/ 84 h 96"/>
                <a:gd name="T14" fmla="*/ 26 w 44"/>
                <a:gd name="T15" fmla="*/ 93 h 96"/>
                <a:gd name="T16" fmla="*/ 43 w 44"/>
                <a:gd name="T17" fmla="*/ 96 h 96"/>
                <a:gd name="T18" fmla="*/ 43 w 44"/>
                <a:gd name="T19" fmla="*/ 84 h 96"/>
                <a:gd name="T20" fmla="*/ 26 w 44"/>
                <a:gd name="T21" fmla="*/ 74 h 96"/>
                <a:gd name="T22" fmla="*/ 16 w 44"/>
                <a:gd name="T23" fmla="*/ 50 h 96"/>
                <a:gd name="T24" fmla="*/ 43 w 44"/>
                <a:gd name="T25" fmla="*/ 50 h 96"/>
                <a:gd name="T26" fmla="*/ 43 w 44"/>
                <a:gd name="T27" fmla="*/ 38 h 96"/>
                <a:gd name="T28" fmla="*/ 16 w 44"/>
                <a:gd name="T29" fmla="*/ 38 h 96"/>
                <a:gd name="T30" fmla="*/ 26 w 44"/>
                <a:gd name="T31" fmla="*/ 19 h 96"/>
                <a:gd name="T32" fmla="*/ 43 w 44"/>
                <a:gd name="T33" fmla="*/ 12 h 96"/>
                <a:gd name="T34" fmla="*/ 43 w 44"/>
                <a:gd name="T35" fmla="*/ 0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4" h="96">
                  <a:moveTo>
                    <a:pt x="43" y="0"/>
                  </a:moveTo>
                  <a:lnTo>
                    <a:pt x="26" y="2"/>
                  </a:lnTo>
                  <a:lnTo>
                    <a:pt x="11" y="12"/>
                  </a:lnTo>
                  <a:lnTo>
                    <a:pt x="4" y="28"/>
                  </a:lnTo>
                  <a:lnTo>
                    <a:pt x="0" y="48"/>
                  </a:lnTo>
                  <a:lnTo>
                    <a:pt x="4" y="69"/>
                  </a:lnTo>
                  <a:lnTo>
                    <a:pt x="11" y="84"/>
                  </a:lnTo>
                  <a:lnTo>
                    <a:pt x="26" y="93"/>
                  </a:lnTo>
                  <a:lnTo>
                    <a:pt x="43" y="96"/>
                  </a:lnTo>
                  <a:lnTo>
                    <a:pt x="43" y="84"/>
                  </a:lnTo>
                  <a:lnTo>
                    <a:pt x="26" y="74"/>
                  </a:lnTo>
                  <a:lnTo>
                    <a:pt x="16" y="50"/>
                  </a:lnTo>
                  <a:lnTo>
                    <a:pt x="43" y="50"/>
                  </a:lnTo>
                  <a:lnTo>
                    <a:pt x="43" y="38"/>
                  </a:lnTo>
                  <a:lnTo>
                    <a:pt x="16" y="38"/>
                  </a:lnTo>
                  <a:lnTo>
                    <a:pt x="26" y="19"/>
                  </a:lnTo>
                  <a:lnTo>
                    <a:pt x="43" y="12"/>
                  </a:lnTo>
                  <a:lnTo>
                    <a:pt x="43"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nvGrpSpPr>
            <p:cNvPr id="130" name="Group 129"/>
            <p:cNvGrpSpPr>
              <a:grpSpLocks/>
            </p:cNvGrpSpPr>
            <p:nvPr/>
          </p:nvGrpSpPr>
          <p:grpSpPr bwMode="auto">
            <a:xfrm>
              <a:off x="432" y="49"/>
              <a:ext cx="50" cy="93"/>
              <a:chOff x="432" y="49"/>
              <a:chExt cx="50" cy="93"/>
            </a:xfrm>
          </p:grpSpPr>
          <p:sp>
            <p:nvSpPr>
              <p:cNvPr id="143" name="Freeform 142"/>
              <p:cNvSpPr>
                <a:spLocks/>
              </p:cNvSpPr>
              <p:nvPr/>
            </p:nvSpPr>
            <p:spPr bwMode="auto">
              <a:xfrm>
                <a:off x="432" y="49"/>
                <a:ext cx="50" cy="93"/>
              </a:xfrm>
              <a:custGeom>
                <a:avLst/>
                <a:gdLst>
                  <a:gd name="T0" fmla="*/ 14 w 50"/>
                  <a:gd name="T1" fmla="*/ 2 h 93"/>
                  <a:gd name="T2" fmla="*/ 0 w 50"/>
                  <a:gd name="T3" fmla="*/ 2 h 93"/>
                  <a:gd name="T4" fmla="*/ 0 w 50"/>
                  <a:gd name="T5" fmla="*/ 93 h 93"/>
                  <a:gd name="T6" fmla="*/ 14 w 50"/>
                  <a:gd name="T7" fmla="*/ 93 h 93"/>
                  <a:gd name="T8" fmla="*/ 14 w 50"/>
                  <a:gd name="T9" fmla="*/ 43 h 93"/>
                  <a:gd name="T10" fmla="*/ 16 w 50"/>
                  <a:gd name="T11" fmla="*/ 28 h 93"/>
                  <a:gd name="T12" fmla="*/ 23 w 50"/>
                  <a:gd name="T13" fmla="*/ 19 h 93"/>
                  <a:gd name="T14" fmla="*/ 31 w 50"/>
                  <a:gd name="T15" fmla="*/ 14 h 93"/>
                  <a:gd name="T16" fmla="*/ 14 w 50"/>
                  <a:gd name="T17" fmla="*/ 14 h 93"/>
                  <a:gd name="T18" fmla="*/ 14 w 50"/>
                  <a:gd name="T19" fmla="*/ 2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0" h="93">
                    <a:moveTo>
                      <a:pt x="14" y="2"/>
                    </a:moveTo>
                    <a:lnTo>
                      <a:pt x="0" y="2"/>
                    </a:lnTo>
                    <a:lnTo>
                      <a:pt x="0" y="93"/>
                    </a:lnTo>
                    <a:lnTo>
                      <a:pt x="14" y="93"/>
                    </a:lnTo>
                    <a:lnTo>
                      <a:pt x="14" y="43"/>
                    </a:lnTo>
                    <a:lnTo>
                      <a:pt x="16" y="28"/>
                    </a:lnTo>
                    <a:lnTo>
                      <a:pt x="23" y="19"/>
                    </a:lnTo>
                    <a:lnTo>
                      <a:pt x="31" y="14"/>
                    </a:lnTo>
                    <a:lnTo>
                      <a:pt x="14" y="14"/>
                    </a:lnTo>
                    <a:lnTo>
                      <a:pt x="14" y="2"/>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44" name="Freeform 143"/>
              <p:cNvSpPr>
                <a:spLocks/>
              </p:cNvSpPr>
              <p:nvPr/>
            </p:nvSpPr>
            <p:spPr bwMode="auto">
              <a:xfrm>
                <a:off x="432" y="49"/>
                <a:ext cx="50" cy="93"/>
              </a:xfrm>
              <a:custGeom>
                <a:avLst/>
                <a:gdLst>
                  <a:gd name="T0" fmla="*/ 33 w 50"/>
                  <a:gd name="T1" fmla="*/ 0 h 93"/>
                  <a:gd name="T2" fmla="*/ 23 w 50"/>
                  <a:gd name="T3" fmla="*/ 2 h 93"/>
                  <a:gd name="T4" fmla="*/ 14 w 50"/>
                  <a:gd name="T5" fmla="*/ 14 h 93"/>
                  <a:gd name="T6" fmla="*/ 31 w 50"/>
                  <a:gd name="T7" fmla="*/ 14 h 93"/>
                  <a:gd name="T8" fmla="*/ 43 w 50"/>
                  <a:gd name="T9" fmla="*/ 19 h 93"/>
                  <a:gd name="T10" fmla="*/ 50 w 50"/>
                  <a:gd name="T11" fmla="*/ 4 h 93"/>
                  <a:gd name="T12" fmla="*/ 33 w 50"/>
                  <a:gd name="T13" fmla="*/ 0 h 93"/>
                </a:gdLst>
                <a:ahLst/>
                <a:cxnLst>
                  <a:cxn ang="0">
                    <a:pos x="T0" y="T1"/>
                  </a:cxn>
                  <a:cxn ang="0">
                    <a:pos x="T2" y="T3"/>
                  </a:cxn>
                  <a:cxn ang="0">
                    <a:pos x="T4" y="T5"/>
                  </a:cxn>
                  <a:cxn ang="0">
                    <a:pos x="T6" y="T7"/>
                  </a:cxn>
                  <a:cxn ang="0">
                    <a:pos x="T8" y="T9"/>
                  </a:cxn>
                  <a:cxn ang="0">
                    <a:pos x="T10" y="T11"/>
                  </a:cxn>
                  <a:cxn ang="0">
                    <a:pos x="T12" y="T13"/>
                  </a:cxn>
                </a:cxnLst>
                <a:rect l="0" t="0" r="r" b="b"/>
                <a:pathLst>
                  <a:path w="50" h="93">
                    <a:moveTo>
                      <a:pt x="33" y="0"/>
                    </a:moveTo>
                    <a:lnTo>
                      <a:pt x="23" y="2"/>
                    </a:lnTo>
                    <a:lnTo>
                      <a:pt x="14" y="14"/>
                    </a:lnTo>
                    <a:lnTo>
                      <a:pt x="31" y="14"/>
                    </a:lnTo>
                    <a:lnTo>
                      <a:pt x="43" y="19"/>
                    </a:lnTo>
                    <a:lnTo>
                      <a:pt x="50" y="4"/>
                    </a:lnTo>
                    <a:lnTo>
                      <a:pt x="33"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sp>
          <p:nvSpPr>
            <p:cNvPr id="131" name="Freeform 130"/>
            <p:cNvSpPr>
              <a:spLocks/>
            </p:cNvSpPr>
            <p:nvPr/>
          </p:nvSpPr>
          <p:spPr bwMode="auto">
            <a:xfrm>
              <a:off x="499" y="8"/>
              <a:ext cx="20" cy="134"/>
            </a:xfrm>
            <a:custGeom>
              <a:avLst/>
              <a:gdLst>
                <a:gd name="T0" fmla="*/ 0 w 20"/>
                <a:gd name="T1" fmla="*/ 0 h 134"/>
                <a:gd name="T2" fmla="*/ 0 w 20"/>
                <a:gd name="T3" fmla="*/ 134 h 134"/>
              </a:gdLst>
              <a:ahLst/>
              <a:cxnLst>
                <a:cxn ang="0">
                  <a:pos x="T0" y="T1"/>
                </a:cxn>
                <a:cxn ang="0">
                  <a:pos x="T2" y="T3"/>
                </a:cxn>
              </a:cxnLst>
              <a:rect l="0" t="0" r="r" b="b"/>
              <a:pathLst>
                <a:path w="20" h="134">
                  <a:moveTo>
                    <a:pt x="0" y="0"/>
                  </a:moveTo>
                  <a:lnTo>
                    <a:pt x="0" y="134"/>
                  </a:lnTo>
                </a:path>
              </a:pathLst>
            </a:custGeom>
            <a:noFill/>
            <a:ln w="10414">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AU"/>
            </a:p>
          </p:txBody>
        </p:sp>
        <p:grpSp>
          <p:nvGrpSpPr>
            <p:cNvPr id="132" name="Group 131"/>
            <p:cNvGrpSpPr>
              <a:grpSpLocks/>
            </p:cNvGrpSpPr>
            <p:nvPr/>
          </p:nvGrpSpPr>
          <p:grpSpPr bwMode="auto">
            <a:xfrm>
              <a:off x="530" y="49"/>
              <a:ext cx="75" cy="93"/>
              <a:chOff x="530" y="49"/>
              <a:chExt cx="75" cy="93"/>
            </a:xfrm>
          </p:grpSpPr>
          <p:sp>
            <p:nvSpPr>
              <p:cNvPr id="141" name="Freeform 140"/>
              <p:cNvSpPr>
                <a:spLocks/>
              </p:cNvSpPr>
              <p:nvPr/>
            </p:nvSpPr>
            <p:spPr bwMode="auto">
              <a:xfrm>
                <a:off x="530" y="49"/>
                <a:ext cx="75" cy="93"/>
              </a:xfrm>
              <a:custGeom>
                <a:avLst/>
                <a:gdLst>
                  <a:gd name="T0" fmla="*/ 14 w 75"/>
                  <a:gd name="T1" fmla="*/ 2 h 93"/>
                  <a:gd name="T2" fmla="*/ 0 w 75"/>
                  <a:gd name="T3" fmla="*/ 2 h 93"/>
                  <a:gd name="T4" fmla="*/ 0 w 75"/>
                  <a:gd name="T5" fmla="*/ 93 h 93"/>
                  <a:gd name="T6" fmla="*/ 14 w 75"/>
                  <a:gd name="T7" fmla="*/ 93 h 93"/>
                  <a:gd name="T8" fmla="*/ 14 w 75"/>
                  <a:gd name="T9" fmla="*/ 43 h 93"/>
                  <a:gd name="T10" fmla="*/ 21 w 75"/>
                  <a:gd name="T11" fmla="*/ 19 h 93"/>
                  <a:gd name="T12" fmla="*/ 40 w 75"/>
                  <a:gd name="T13" fmla="*/ 14 h 93"/>
                  <a:gd name="T14" fmla="*/ 14 w 75"/>
                  <a:gd name="T15" fmla="*/ 14 h 93"/>
                  <a:gd name="T16" fmla="*/ 14 w 75"/>
                  <a:gd name="T17" fmla="*/ 2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5" h="93">
                    <a:moveTo>
                      <a:pt x="14" y="2"/>
                    </a:moveTo>
                    <a:lnTo>
                      <a:pt x="0" y="2"/>
                    </a:lnTo>
                    <a:lnTo>
                      <a:pt x="0" y="93"/>
                    </a:lnTo>
                    <a:lnTo>
                      <a:pt x="14" y="93"/>
                    </a:lnTo>
                    <a:lnTo>
                      <a:pt x="14" y="43"/>
                    </a:lnTo>
                    <a:lnTo>
                      <a:pt x="21" y="19"/>
                    </a:lnTo>
                    <a:lnTo>
                      <a:pt x="40" y="14"/>
                    </a:lnTo>
                    <a:lnTo>
                      <a:pt x="14" y="14"/>
                    </a:lnTo>
                    <a:lnTo>
                      <a:pt x="14" y="2"/>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42" name="Freeform 141"/>
              <p:cNvSpPr>
                <a:spLocks/>
              </p:cNvSpPr>
              <p:nvPr/>
            </p:nvSpPr>
            <p:spPr bwMode="auto">
              <a:xfrm>
                <a:off x="530" y="49"/>
                <a:ext cx="75" cy="93"/>
              </a:xfrm>
              <a:custGeom>
                <a:avLst/>
                <a:gdLst>
                  <a:gd name="T0" fmla="*/ 43 w 75"/>
                  <a:gd name="T1" fmla="*/ 0 h 93"/>
                  <a:gd name="T2" fmla="*/ 26 w 75"/>
                  <a:gd name="T3" fmla="*/ 2 h 93"/>
                  <a:gd name="T4" fmla="*/ 14 w 75"/>
                  <a:gd name="T5" fmla="*/ 14 h 93"/>
                  <a:gd name="T6" fmla="*/ 40 w 75"/>
                  <a:gd name="T7" fmla="*/ 14 h 93"/>
                  <a:gd name="T8" fmla="*/ 50 w 75"/>
                  <a:gd name="T9" fmla="*/ 16 h 93"/>
                  <a:gd name="T10" fmla="*/ 57 w 75"/>
                  <a:gd name="T11" fmla="*/ 24 h 93"/>
                  <a:gd name="T12" fmla="*/ 60 w 75"/>
                  <a:gd name="T13" fmla="*/ 38 h 93"/>
                  <a:gd name="T14" fmla="*/ 60 w 75"/>
                  <a:gd name="T15" fmla="*/ 93 h 93"/>
                  <a:gd name="T16" fmla="*/ 74 w 75"/>
                  <a:gd name="T17" fmla="*/ 93 h 93"/>
                  <a:gd name="T18" fmla="*/ 74 w 75"/>
                  <a:gd name="T19" fmla="*/ 21 h 93"/>
                  <a:gd name="T20" fmla="*/ 69 w 75"/>
                  <a:gd name="T21" fmla="*/ 9 h 93"/>
                  <a:gd name="T22" fmla="*/ 60 w 75"/>
                  <a:gd name="T23" fmla="*/ 2 h 93"/>
                  <a:gd name="T24" fmla="*/ 43 w 75"/>
                  <a:gd name="T25" fmla="*/ 0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5" h="93">
                    <a:moveTo>
                      <a:pt x="43" y="0"/>
                    </a:moveTo>
                    <a:lnTo>
                      <a:pt x="26" y="2"/>
                    </a:lnTo>
                    <a:lnTo>
                      <a:pt x="14" y="14"/>
                    </a:lnTo>
                    <a:lnTo>
                      <a:pt x="40" y="14"/>
                    </a:lnTo>
                    <a:lnTo>
                      <a:pt x="50" y="16"/>
                    </a:lnTo>
                    <a:lnTo>
                      <a:pt x="57" y="24"/>
                    </a:lnTo>
                    <a:lnTo>
                      <a:pt x="60" y="38"/>
                    </a:lnTo>
                    <a:lnTo>
                      <a:pt x="60" y="93"/>
                    </a:lnTo>
                    <a:lnTo>
                      <a:pt x="74" y="93"/>
                    </a:lnTo>
                    <a:lnTo>
                      <a:pt x="74" y="21"/>
                    </a:lnTo>
                    <a:lnTo>
                      <a:pt x="69" y="9"/>
                    </a:lnTo>
                    <a:lnTo>
                      <a:pt x="60" y="2"/>
                    </a:lnTo>
                    <a:lnTo>
                      <a:pt x="43"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grpSp>
          <p:nvGrpSpPr>
            <p:cNvPr id="133" name="Group 132"/>
            <p:cNvGrpSpPr>
              <a:grpSpLocks/>
            </p:cNvGrpSpPr>
            <p:nvPr/>
          </p:nvGrpSpPr>
          <p:grpSpPr bwMode="auto">
            <a:xfrm>
              <a:off x="667" y="49"/>
              <a:ext cx="39" cy="132"/>
              <a:chOff x="667" y="49"/>
              <a:chExt cx="39" cy="132"/>
            </a:xfrm>
          </p:grpSpPr>
          <p:sp>
            <p:nvSpPr>
              <p:cNvPr id="138" name="Freeform 137"/>
              <p:cNvSpPr>
                <a:spLocks/>
              </p:cNvSpPr>
              <p:nvPr/>
            </p:nvSpPr>
            <p:spPr bwMode="auto">
              <a:xfrm>
                <a:off x="667" y="49"/>
                <a:ext cx="39" cy="132"/>
              </a:xfrm>
              <a:custGeom>
                <a:avLst/>
                <a:gdLst>
                  <a:gd name="T0" fmla="*/ 38 w 39"/>
                  <a:gd name="T1" fmla="*/ 81 h 132"/>
                  <a:gd name="T2" fmla="*/ 21 w 39"/>
                  <a:gd name="T3" fmla="*/ 81 h 132"/>
                  <a:gd name="T4" fmla="*/ 21 w 39"/>
                  <a:gd name="T5" fmla="*/ 100 h 132"/>
                  <a:gd name="T6" fmla="*/ 12 w 39"/>
                  <a:gd name="T7" fmla="*/ 115 h 132"/>
                  <a:gd name="T8" fmla="*/ 0 w 39"/>
                  <a:gd name="T9" fmla="*/ 117 h 132"/>
                  <a:gd name="T10" fmla="*/ 0 w 39"/>
                  <a:gd name="T11" fmla="*/ 132 h 132"/>
                  <a:gd name="T12" fmla="*/ 19 w 39"/>
                  <a:gd name="T13" fmla="*/ 127 h 132"/>
                  <a:gd name="T14" fmla="*/ 33 w 39"/>
                  <a:gd name="T15" fmla="*/ 112 h 132"/>
                  <a:gd name="T16" fmla="*/ 38 w 39"/>
                  <a:gd name="T17" fmla="*/ 8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9" h="132">
                    <a:moveTo>
                      <a:pt x="38" y="81"/>
                    </a:moveTo>
                    <a:lnTo>
                      <a:pt x="21" y="81"/>
                    </a:lnTo>
                    <a:lnTo>
                      <a:pt x="21" y="100"/>
                    </a:lnTo>
                    <a:lnTo>
                      <a:pt x="12" y="115"/>
                    </a:lnTo>
                    <a:lnTo>
                      <a:pt x="0" y="117"/>
                    </a:lnTo>
                    <a:lnTo>
                      <a:pt x="0" y="132"/>
                    </a:lnTo>
                    <a:lnTo>
                      <a:pt x="19" y="127"/>
                    </a:lnTo>
                    <a:lnTo>
                      <a:pt x="33" y="112"/>
                    </a:lnTo>
                    <a:lnTo>
                      <a:pt x="38" y="81"/>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39" name="Freeform 138"/>
              <p:cNvSpPr>
                <a:spLocks/>
              </p:cNvSpPr>
              <p:nvPr/>
            </p:nvSpPr>
            <p:spPr bwMode="auto">
              <a:xfrm>
                <a:off x="667" y="49"/>
                <a:ext cx="39" cy="132"/>
              </a:xfrm>
              <a:custGeom>
                <a:avLst/>
                <a:gdLst>
                  <a:gd name="T0" fmla="*/ 0 w 39"/>
                  <a:gd name="T1" fmla="*/ 0 h 132"/>
                  <a:gd name="T2" fmla="*/ 0 w 39"/>
                  <a:gd name="T3" fmla="*/ 12 h 132"/>
                  <a:gd name="T4" fmla="*/ 14 w 39"/>
                  <a:gd name="T5" fmla="*/ 21 h 132"/>
                  <a:gd name="T6" fmla="*/ 24 w 39"/>
                  <a:gd name="T7" fmla="*/ 45 h 132"/>
                  <a:gd name="T8" fmla="*/ 16 w 39"/>
                  <a:gd name="T9" fmla="*/ 74 h 132"/>
                  <a:gd name="T10" fmla="*/ 0 w 39"/>
                  <a:gd name="T11" fmla="*/ 79 h 132"/>
                  <a:gd name="T12" fmla="*/ 0 w 39"/>
                  <a:gd name="T13" fmla="*/ 93 h 132"/>
                  <a:gd name="T14" fmla="*/ 21 w 39"/>
                  <a:gd name="T15" fmla="*/ 81 h 132"/>
                  <a:gd name="T16" fmla="*/ 38 w 39"/>
                  <a:gd name="T17" fmla="*/ 81 h 132"/>
                  <a:gd name="T18" fmla="*/ 38 w 39"/>
                  <a:gd name="T19" fmla="*/ 12 h 132"/>
                  <a:gd name="T20" fmla="*/ 24 w 39"/>
                  <a:gd name="T21" fmla="*/ 12 h 132"/>
                  <a:gd name="T22" fmla="*/ 9 w 39"/>
                  <a:gd name="T23" fmla="*/ 2 h 132"/>
                  <a:gd name="T24" fmla="*/ 0 w 39"/>
                  <a:gd name="T25" fmla="*/ 0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9" h="132">
                    <a:moveTo>
                      <a:pt x="0" y="0"/>
                    </a:moveTo>
                    <a:lnTo>
                      <a:pt x="0" y="12"/>
                    </a:lnTo>
                    <a:lnTo>
                      <a:pt x="14" y="21"/>
                    </a:lnTo>
                    <a:lnTo>
                      <a:pt x="24" y="45"/>
                    </a:lnTo>
                    <a:lnTo>
                      <a:pt x="16" y="74"/>
                    </a:lnTo>
                    <a:lnTo>
                      <a:pt x="0" y="79"/>
                    </a:lnTo>
                    <a:lnTo>
                      <a:pt x="0" y="93"/>
                    </a:lnTo>
                    <a:lnTo>
                      <a:pt x="21" y="81"/>
                    </a:lnTo>
                    <a:lnTo>
                      <a:pt x="38" y="81"/>
                    </a:lnTo>
                    <a:lnTo>
                      <a:pt x="38" y="12"/>
                    </a:lnTo>
                    <a:lnTo>
                      <a:pt x="24" y="12"/>
                    </a:lnTo>
                    <a:lnTo>
                      <a:pt x="9" y="2"/>
                    </a:lnTo>
                    <a:lnTo>
                      <a:pt x="0"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40" name="Rectangle 139"/>
              <p:cNvSpPr>
                <a:spLocks/>
              </p:cNvSpPr>
              <p:nvPr/>
            </p:nvSpPr>
            <p:spPr bwMode="auto">
              <a:xfrm>
                <a:off x="703" y="109"/>
                <a:ext cx="14" cy="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rot="0" vert="horz" wrap="square" lIns="91440" tIns="45720" rIns="91440" bIns="45720" anchor="t" anchorCtr="0" upright="1">
                <a:noAutofit/>
              </a:bodyPr>
              <a:lstStyle/>
              <a:p>
                <a:endParaRPr lang="en-AU"/>
              </a:p>
            </p:txBody>
          </p:sp>
        </p:grpSp>
        <p:grpSp>
          <p:nvGrpSpPr>
            <p:cNvPr id="134" name="Group 133"/>
            <p:cNvGrpSpPr>
              <a:grpSpLocks/>
            </p:cNvGrpSpPr>
            <p:nvPr/>
          </p:nvGrpSpPr>
          <p:grpSpPr bwMode="auto">
            <a:xfrm>
              <a:off x="626" y="149"/>
              <a:ext cx="41" cy="31"/>
              <a:chOff x="626" y="149"/>
              <a:chExt cx="41" cy="31"/>
            </a:xfrm>
          </p:grpSpPr>
          <p:sp>
            <p:nvSpPr>
              <p:cNvPr id="136" name="Freeform 135"/>
              <p:cNvSpPr>
                <a:spLocks/>
              </p:cNvSpPr>
              <p:nvPr/>
            </p:nvSpPr>
            <p:spPr bwMode="auto">
              <a:xfrm>
                <a:off x="626" y="149"/>
                <a:ext cx="41" cy="31"/>
              </a:xfrm>
              <a:custGeom>
                <a:avLst/>
                <a:gdLst>
                  <a:gd name="T0" fmla="*/ 0 w 41"/>
                  <a:gd name="T1" fmla="*/ 0 h 31"/>
                  <a:gd name="T2" fmla="*/ 11 w 41"/>
                  <a:gd name="T3" fmla="*/ 23 h 31"/>
                  <a:gd name="T4" fmla="*/ 38 w 41"/>
                  <a:gd name="T5" fmla="*/ 31 h 31"/>
                  <a:gd name="T6" fmla="*/ 40 w 41"/>
                  <a:gd name="T7" fmla="*/ 31 h 31"/>
                  <a:gd name="T8" fmla="*/ 40 w 41"/>
                  <a:gd name="T9" fmla="*/ 19 h 31"/>
                  <a:gd name="T10" fmla="*/ 38 w 41"/>
                  <a:gd name="T11" fmla="*/ 19 h 31"/>
                  <a:gd name="T12" fmla="*/ 19 w 41"/>
                  <a:gd name="T13" fmla="*/ 14 h 31"/>
                  <a:gd name="T14" fmla="*/ 14 w 41"/>
                  <a:gd name="T15" fmla="*/ 2 h 31"/>
                  <a:gd name="T16" fmla="*/ 0 w 41"/>
                  <a:gd name="T17" fmla="*/ 0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1" h="31">
                    <a:moveTo>
                      <a:pt x="0" y="0"/>
                    </a:moveTo>
                    <a:lnTo>
                      <a:pt x="11" y="23"/>
                    </a:lnTo>
                    <a:lnTo>
                      <a:pt x="38" y="31"/>
                    </a:lnTo>
                    <a:lnTo>
                      <a:pt x="40" y="31"/>
                    </a:lnTo>
                    <a:lnTo>
                      <a:pt x="40" y="19"/>
                    </a:lnTo>
                    <a:lnTo>
                      <a:pt x="38" y="19"/>
                    </a:lnTo>
                    <a:lnTo>
                      <a:pt x="19" y="14"/>
                    </a:lnTo>
                    <a:lnTo>
                      <a:pt x="14" y="2"/>
                    </a:lnTo>
                    <a:lnTo>
                      <a:pt x="0"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37" name="Freeform 136"/>
              <p:cNvSpPr>
                <a:spLocks/>
              </p:cNvSpPr>
              <p:nvPr/>
            </p:nvSpPr>
            <p:spPr bwMode="auto">
              <a:xfrm>
                <a:off x="626" y="149"/>
                <a:ext cx="41" cy="31"/>
              </a:xfrm>
              <a:custGeom>
                <a:avLst/>
                <a:gdLst>
                  <a:gd name="T0" fmla="*/ 40 w 41"/>
                  <a:gd name="T1" fmla="*/ 16 h 31"/>
                  <a:gd name="T2" fmla="*/ 38 w 41"/>
                  <a:gd name="T3" fmla="*/ 19 h 31"/>
                  <a:gd name="T4" fmla="*/ 40 w 41"/>
                  <a:gd name="T5" fmla="*/ 19 h 31"/>
                  <a:gd name="T6" fmla="*/ 40 w 41"/>
                  <a:gd name="T7" fmla="*/ 16 h 31"/>
                </a:gdLst>
                <a:ahLst/>
                <a:cxnLst>
                  <a:cxn ang="0">
                    <a:pos x="T0" y="T1"/>
                  </a:cxn>
                  <a:cxn ang="0">
                    <a:pos x="T2" y="T3"/>
                  </a:cxn>
                  <a:cxn ang="0">
                    <a:pos x="T4" y="T5"/>
                  </a:cxn>
                  <a:cxn ang="0">
                    <a:pos x="T6" y="T7"/>
                  </a:cxn>
                </a:cxnLst>
                <a:rect l="0" t="0" r="r" b="b"/>
                <a:pathLst>
                  <a:path w="41" h="31">
                    <a:moveTo>
                      <a:pt x="40" y="16"/>
                    </a:moveTo>
                    <a:lnTo>
                      <a:pt x="38" y="19"/>
                    </a:lnTo>
                    <a:lnTo>
                      <a:pt x="40" y="19"/>
                    </a:lnTo>
                    <a:lnTo>
                      <a:pt x="40" y="16"/>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sp>
          <p:nvSpPr>
            <p:cNvPr id="135" name="Freeform 134"/>
            <p:cNvSpPr>
              <a:spLocks/>
            </p:cNvSpPr>
            <p:nvPr/>
          </p:nvSpPr>
          <p:spPr bwMode="auto">
            <a:xfrm>
              <a:off x="624" y="49"/>
              <a:ext cx="43" cy="93"/>
            </a:xfrm>
            <a:custGeom>
              <a:avLst/>
              <a:gdLst>
                <a:gd name="T0" fmla="*/ 43 w 43"/>
                <a:gd name="T1" fmla="*/ 0 h 93"/>
                <a:gd name="T2" fmla="*/ 40 w 43"/>
                <a:gd name="T3" fmla="*/ 0 h 93"/>
                <a:gd name="T4" fmla="*/ 16 w 43"/>
                <a:gd name="T5" fmla="*/ 4 h 93"/>
                <a:gd name="T6" fmla="*/ 4 w 43"/>
                <a:gd name="T7" fmla="*/ 21 h 93"/>
                <a:gd name="T8" fmla="*/ 0 w 43"/>
                <a:gd name="T9" fmla="*/ 48 h 93"/>
                <a:gd name="T10" fmla="*/ 9 w 43"/>
                <a:gd name="T11" fmla="*/ 79 h 93"/>
                <a:gd name="T12" fmla="*/ 21 w 43"/>
                <a:gd name="T13" fmla="*/ 91 h 93"/>
                <a:gd name="T14" fmla="*/ 40 w 43"/>
                <a:gd name="T15" fmla="*/ 93 h 93"/>
                <a:gd name="T16" fmla="*/ 43 w 43"/>
                <a:gd name="T17" fmla="*/ 93 h 93"/>
                <a:gd name="T18" fmla="*/ 43 w 43"/>
                <a:gd name="T19" fmla="*/ 79 h 93"/>
                <a:gd name="T20" fmla="*/ 21 w 43"/>
                <a:gd name="T21" fmla="*/ 72 h 93"/>
                <a:gd name="T22" fmla="*/ 16 w 43"/>
                <a:gd name="T23" fmla="*/ 45 h 93"/>
                <a:gd name="T24" fmla="*/ 21 w 43"/>
                <a:gd name="T25" fmla="*/ 21 h 93"/>
                <a:gd name="T26" fmla="*/ 43 w 43"/>
                <a:gd name="T27" fmla="*/ 12 h 93"/>
                <a:gd name="T28" fmla="*/ 43 w 43"/>
                <a:gd name="T29" fmla="*/ 0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3" h="93">
                  <a:moveTo>
                    <a:pt x="43" y="0"/>
                  </a:moveTo>
                  <a:lnTo>
                    <a:pt x="40" y="0"/>
                  </a:lnTo>
                  <a:lnTo>
                    <a:pt x="16" y="4"/>
                  </a:lnTo>
                  <a:lnTo>
                    <a:pt x="4" y="21"/>
                  </a:lnTo>
                  <a:lnTo>
                    <a:pt x="0" y="48"/>
                  </a:lnTo>
                  <a:lnTo>
                    <a:pt x="9" y="79"/>
                  </a:lnTo>
                  <a:lnTo>
                    <a:pt x="21" y="91"/>
                  </a:lnTo>
                  <a:lnTo>
                    <a:pt x="40" y="93"/>
                  </a:lnTo>
                  <a:lnTo>
                    <a:pt x="43" y="93"/>
                  </a:lnTo>
                  <a:lnTo>
                    <a:pt x="43" y="79"/>
                  </a:lnTo>
                  <a:lnTo>
                    <a:pt x="21" y="72"/>
                  </a:lnTo>
                  <a:lnTo>
                    <a:pt x="16" y="45"/>
                  </a:lnTo>
                  <a:lnTo>
                    <a:pt x="21" y="21"/>
                  </a:lnTo>
                  <a:lnTo>
                    <a:pt x="43" y="12"/>
                  </a:lnTo>
                  <a:lnTo>
                    <a:pt x="43"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sp>
        <p:nvSpPr>
          <p:cNvPr id="157" name="Rectangle 76"/>
          <p:cNvSpPr>
            <a:spLocks noChangeArrowheads="1"/>
          </p:cNvSpPr>
          <p:nvPr/>
        </p:nvSpPr>
        <p:spPr bwMode="auto">
          <a:xfrm>
            <a:off x="152400" y="73025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58" name="Rectangle 118"/>
          <p:cNvSpPr>
            <a:spLocks noChangeArrowheads="1"/>
          </p:cNvSpPr>
          <p:nvPr/>
        </p:nvSpPr>
        <p:spPr bwMode="auto">
          <a:xfrm>
            <a:off x="304800" y="30480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AU"/>
          </a:p>
        </p:txBody>
      </p:sp>
      <p:grpSp>
        <p:nvGrpSpPr>
          <p:cNvPr id="159" name="Group 158"/>
          <p:cNvGrpSpPr>
            <a:grpSpLocks/>
          </p:cNvGrpSpPr>
          <p:nvPr/>
        </p:nvGrpSpPr>
        <p:grpSpPr bwMode="auto">
          <a:xfrm>
            <a:off x="3496800" y="4397210"/>
            <a:ext cx="1075199" cy="399942"/>
            <a:chOff x="0" y="0"/>
            <a:chExt cx="816" cy="193"/>
          </a:xfrm>
        </p:grpSpPr>
        <p:grpSp>
          <p:nvGrpSpPr>
            <p:cNvPr id="160" name="Group 159"/>
            <p:cNvGrpSpPr>
              <a:grpSpLocks/>
            </p:cNvGrpSpPr>
            <p:nvPr/>
          </p:nvGrpSpPr>
          <p:grpSpPr bwMode="auto">
            <a:xfrm>
              <a:off x="10" y="15"/>
              <a:ext cx="103" cy="132"/>
              <a:chOff x="10" y="15"/>
              <a:chExt cx="103" cy="132"/>
            </a:xfrm>
          </p:grpSpPr>
          <p:sp>
            <p:nvSpPr>
              <p:cNvPr id="197" name="Freeform 196"/>
              <p:cNvSpPr>
                <a:spLocks/>
              </p:cNvSpPr>
              <p:nvPr/>
            </p:nvSpPr>
            <p:spPr bwMode="auto">
              <a:xfrm>
                <a:off x="10" y="15"/>
                <a:ext cx="103" cy="132"/>
              </a:xfrm>
              <a:custGeom>
                <a:avLst/>
                <a:gdLst>
                  <a:gd name="T0" fmla="*/ 16 w 103"/>
                  <a:gd name="T1" fmla="*/ 86 h 132"/>
                  <a:gd name="T2" fmla="*/ 0 w 103"/>
                  <a:gd name="T3" fmla="*/ 88 h 132"/>
                  <a:gd name="T4" fmla="*/ 7 w 103"/>
                  <a:gd name="T5" fmla="*/ 112 h 132"/>
                  <a:gd name="T6" fmla="*/ 26 w 103"/>
                  <a:gd name="T7" fmla="*/ 127 h 132"/>
                  <a:gd name="T8" fmla="*/ 55 w 103"/>
                  <a:gd name="T9" fmla="*/ 132 h 132"/>
                  <a:gd name="T10" fmla="*/ 79 w 103"/>
                  <a:gd name="T11" fmla="*/ 127 h 132"/>
                  <a:gd name="T12" fmla="*/ 93 w 103"/>
                  <a:gd name="T13" fmla="*/ 115 h 132"/>
                  <a:gd name="T14" fmla="*/ 55 w 103"/>
                  <a:gd name="T15" fmla="*/ 115 h 132"/>
                  <a:gd name="T16" fmla="*/ 33 w 103"/>
                  <a:gd name="T17" fmla="*/ 112 h 132"/>
                  <a:gd name="T18" fmla="*/ 21 w 103"/>
                  <a:gd name="T19" fmla="*/ 103 h 132"/>
                  <a:gd name="T20" fmla="*/ 16 w 103"/>
                  <a:gd name="T21" fmla="*/ 86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3" h="132">
                    <a:moveTo>
                      <a:pt x="16" y="86"/>
                    </a:moveTo>
                    <a:lnTo>
                      <a:pt x="0" y="88"/>
                    </a:lnTo>
                    <a:lnTo>
                      <a:pt x="7" y="112"/>
                    </a:lnTo>
                    <a:lnTo>
                      <a:pt x="26" y="127"/>
                    </a:lnTo>
                    <a:lnTo>
                      <a:pt x="55" y="132"/>
                    </a:lnTo>
                    <a:lnTo>
                      <a:pt x="79" y="127"/>
                    </a:lnTo>
                    <a:lnTo>
                      <a:pt x="93" y="115"/>
                    </a:lnTo>
                    <a:lnTo>
                      <a:pt x="55" y="115"/>
                    </a:lnTo>
                    <a:lnTo>
                      <a:pt x="33" y="112"/>
                    </a:lnTo>
                    <a:lnTo>
                      <a:pt x="21" y="103"/>
                    </a:lnTo>
                    <a:lnTo>
                      <a:pt x="16" y="86"/>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98" name="Freeform 197"/>
              <p:cNvSpPr>
                <a:spLocks/>
              </p:cNvSpPr>
              <p:nvPr/>
            </p:nvSpPr>
            <p:spPr bwMode="auto">
              <a:xfrm>
                <a:off x="10" y="15"/>
                <a:ext cx="103" cy="132"/>
              </a:xfrm>
              <a:custGeom>
                <a:avLst/>
                <a:gdLst>
                  <a:gd name="T0" fmla="*/ 50 w 103"/>
                  <a:gd name="T1" fmla="*/ 0 h 132"/>
                  <a:gd name="T2" fmla="*/ 26 w 103"/>
                  <a:gd name="T3" fmla="*/ 2 h 132"/>
                  <a:gd name="T4" fmla="*/ 11 w 103"/>
                  <a:gd name="T5" fmla="*/ 16 h 132"/>
                  <a:gd name="T6" fmla="*/ 4 w 103"/>
                  <a:gd name="T7" fmla="*/ 36 h 132"/>
                  <a:gd name="T8" fmla="*/ 9 w 103"/>
                  <a:gd name="T9" fmla="*/ 50 h 132"/>
                  <a:gd name="T10" fmla="*/ 23 w 103"/>
                  <a:gd name="T11" fmla="*/ 62 h 132"/>
                  <a:gd name="T12" fmla="*/ 48 w 103"/>
                  <a:gd name="T13" fmla="*/ 72 h 132"/>
                  <a:gd name="T14" fmla="*/ 71 w 103"/>
                  <a:gd name="T15" fmla="*/ 76 h 132"/>
                  <a:gd name="T16" fmla="*/ 81 w 103"/>
                  <a:gd name="T17" fmla="*/ 84 h 132"/>
                  <a:gd name="T18" fmla="*/ 83 w 103"/>
                  <a:gd name="T19" fmla="*/ 93 h 132"/>
                  <a:gd name="T20" fmla="*/ 81 w 103"/>
                  <a:gd name="T21" fmla="*/ 108 h 132"/>
                  <a:gd name="T22" fmla="*/ 71 w 103"/>
                  <a:gd name="T23" fmla="*/ 112 h 132"/>
                  <a:gd name="T24" fmla="*/ 55 w 103"/>
                  <a:gd name="T25" fmla="*/ 115 h 132"/>
                  <a:gd name="T26" fmla="*/ 93 w 103"/>
                  <a:gd name="T27" fmla="*/ 115 h 132"/>
                  <a:gd name="T28" fmla="*/ 96 w 103"/>
                  <a:gd name="T29" fmla="*/ 112 h 132"/>
                  <a:gd name="T30" fmla="*/ 103 w 103"/>
                  <a:gd name="T31" fmla="*/ 93 h 132"/>
                  <a:gd name="T32" fmla="*/ 96 w 103"/>
                  <a:gd name="T33" fmla="*/ 74 h 132"/>
                  <a:gd name="T34" fmla="*/ 79 w 103"/>
                  <a:gd name="T35" fmla="*/ 62 h 132"/>
                  <a:gd name="T36" fmla="*/ 52 w 103"/>
                  <a:gd name="T37" fmla="*/ 55 h 132"/>
                  <a:gd name="T38" fmla="*/ 26 w 103"/>
                  <a:gd name="T39" fmla="*/ 43 h 132"/>
                  <a:gd name="T40" fmla="*/ 21 w 103"/>
                  <a:gd name="T41" fmla="*/ 33 h 132"/>
                  <a:gd name="T42" fmla="*/ 28 w 103"/>
                  <a:gd name="T43" fmla="*/ 21 h 132"/>
                  <a:gd name="T44" fmla="*/ 52 w 103"/>
                  <a:gd name="T45" fmla="*/ 14 h 132"/>
                  <a:gd name="T46" fmla="*/ 88 w 103"/>
                  <a:gd name="T47" fmla="*/ 14 h 132"/>
                  <a:gd name="T48" fmla="*/ 76 w 103"/>
                  <a:gd name="T49" fmla="*/ 2 h 132"/>
                  <a:gd name="T50" fmla="*/ 50 w 103"/>
                  <a:gd name="T51" fmla="*/ 0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03" h="132">
                    <a:moveTo>
                      <a:pt x="50" y="0"/>
                    </a:moveTo>
                    <a:lnTo>
                      <a:pt x="26" y="2"/>
                    </a:lnTo>
                    <a:lnTo>
                      <a:pt x="11" y="16"/>
                    </a:lnTo>
                    <a:lnTo>
                      <a:pt x="4" y="36"/>
                    </a:lnTo>
                    <a:lnTo>
                      <a:pt x="9" y="50"/>
                    </a:lnTo>
                    <a:lnTo>
                      <a:pt x="23" y="62"/>
                    </a:lnTo>
                    <a:lnTo>
                      <a:pt x="48" y="72"/>
                    </a:lnTo>
                    <a:lnTo>
                      <a:pt x="71" y="76"/>
                    </a:lnTo>
                    <a:lnTo>
                      <a:pt x="81" y="84"/>
                    </a:lnTo>
                    <a:lnTo>
                      <a:pt x="83" y="93"/>
                    </a:lnTo>
                    <a:lnTo>
                      <a:pt x="81" y="108"/>
                    </a:lnTo>
                    <a:lnTo>
                      <a:pt x="71" y="112"/>
                    </a:lnTo>
                    <a:lnTo>
                      <a:pt x="55" y="115"/>
                    </a:lnTo>
                    <a:lnTo>
                      <a:pt x="93" y="115"/>
                    </a:lnTo>
                    <a:lnTo>
                      <a:pt x="96" y="112"/>
                    </a:lnTo>
                    <a:lnTo>
                      <a:pt x="103" y="93"/>
                    </a:lnTo>
                    <a:lnTo>
                      <a:pt x="96" y="74"/>
                    </a:lnTo>
                    <a:lnTo>
                      <a:pt x="79" y="62"/>
                    </a:lnTo>
                    <a:lnTo>
                      <a:pt x="52" y="55"/>
                    </a:lnTo>
                    <a:lnTo>
                      <a:pt x="26" y="43"/>
                    </a:lnTo>
                    <a:lnTo>
                      <a:pt x="21" y="33"/>
                    </a:lnTo>
                    <a:lnTo>
                      <a:pt x="28" y="21"/>
                    </a:lnTo>
                    <a:lnTo>
                      <a:pt x="52" y="14"/>
                    </a:lnTo>
                    <a:lnTo>
                      <a:pt x="88" y="14"/>
                    </a:lnTo>
                    <a:lnTo>
                      <a:pt x="76" y="2"/>
                    </a:lnTo>
                    <a:lnTo>
                      <a:pt x="50"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99" name="Freeform 198"/>
              <p:cNvSpPr>
                <a:spLocks/>
              </p:cNvSpPr>
              <p:nvPr/>
            </p:nvSpPr>
            <p:spPr bwMode="auto">
              <a:xfrm>
                <a:off x="10" y="15"/>
                <a:ext cx="103" cy="132"/>
              </a:xfrm>
              <a:custGeom>
                <a:avLst/>
                <a:gdLst>
                  <a:gd name="T0" fmla="*/ 88 w 103"/>
                  <a:gd name="T1" fmla="*/ 14 h 132"/>
                  <a:gd name="T2" fmla="*/ 52 w 103"/>
                  <a:gd name="T3" fmla="*/ 14 h 132"/>
                  <a:gd name="T4" fmla="*/ 74 w 103"/>
                  <a:gd name="T5" fmla="*/ 21 h 132"/>
                  <a:gd name="T6" fmla="*/ 81 w 103"/>
                  <a:gd name="T7" fmla="*/ 38 h 132"/>
                  <a:gd name="T8" fmla="*/ 98 w 103"/>
                  <a:gd name="T9" fmla="*/ 38 h 132"/>
                  <a:gd name="T10" fmla="*/ 91 w 103"/>
                  <a:gd name="T11" fmla="*/ 16 h 132"/>
                  <a:gd name="T12" fmla="*/ 88 w 103"/>
                  <a:gd name="T13" fmla="*/ 14 h 132"/>
                </a:gdLst>
                <a:ahLst/>
                <a:cxnLst>
                  <a:cxn ang="0">
                    <a:pos x="T0" y="T1"/>
                  </a:cxn>
                  <a:cxn ang="0">
                    <a:pos x="T2" y="T3"/>
                  </a:cxn>
                  <a:cxn ang="0">
                    <a:pos x="T4" y="T5"/>
                  </a:cxn>
                  <a:cxn ang="0">
                    <a:pos x="T6" y="T7"/>
                  </a:cxn>
                  <a:cxn ang="0">
                    <a:pos x="T8" y="T9"/>
                  </a:cxn>
                  <a:cxn ang="0">
                    <a:pos x="T10" y="T11"/>
                  </a:cxn>
                  <a:cxn ang="0">
                    <a:pos x="T12" y="T13"/>
                  </a:cxn>
                </a:cxnLst>
                <a:rect l="0" t="0" r="r" b="b"/>
                <a:pathLst>
                  <a:path w="103" h="132">
                    <a:moveTo>
                      <a:pt x="88" y="14"/>
                    </a:moveTo>
                    <a:lnTo>
                      <a:pt x="52" y="14"/>
                    </a:lnTo>
                    <a:lnTo>
                      <a:pt x="74" y="21"/>
                    </a:lnTo>
                    <a:lnTo>
                      <a:pt x="81" y="38"/>
                    </a:lnTo>
                    <a:lnTo>
                      <a:pt x="98" y="38"/>
                    </a:lnTo>
                    <a:lnTo>
                      <a:pt x="91" y="16"/>
                    </a:lnTo>
                    <a:lnTo>
                      <a:pt x="88" y="14"/>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sp>
          <p:nvSpPr>
            <p:cNvPr id="161" name="Freeform 160"/>
            <p:cNvSpPr>
              <a:spLocks/>
            </p:cNvSpPr>
            <p:nvPr/>
          </p:nvSpPr>
          <p:spPr bwMode="auto">
            <a:xfrm>
              <a:off x="173" y="51"/>
              <a:ext cx="40" cy="96"/>
            </a:xfrm>
            <a:custGeom>
              <a:avLst/>
              <a:gdLst>
                <a:gd name="T0" fmla="*/ 0 w 40"/>
                <a:gd name="T1" fmla="*/ 0 h 96"/>
                <a:gd name="T2" fmla="*/ 0 w 40"/>
                <a:gd name="T3" fmla="*/ 12 h 96"/>
                <a:gd name="T4" fmla="*/ 19 w 40"/>
                <a:gd name="T5" fmla="*/ 21 h 96"/>
                <a:gd name="T6" fmla="*/ 26 w 40"/>
                <a:gd name="T7" fmla="*/ 45 h 96"/>
                <a:gd name="T8" fmla="*/ 19 w 40"/>
                <a:gd name="T9" fmla="*/ 74 h 96"/>
                <a:gd name="T10" fmla="*/ 0 w 40"/>
                <a:gd name="T11" fmla="*/ 84 h 96"/>
                <a:gd name="T12" fmla="*/ 0 w 40"/>
                <a:gd name="T13" fmla="*/ 96 h 96"/>
                <a:gd name="T14" fmla="*/ 21 w 40"/>
                <a:gd name="T15" fmla="*/ 91 h 96"/>
                <a:gd name="T16" fmla="*/ 36 w 40"/>
                <a:gd name="T17" fmla="*/ 72 h 96"/>
                <a:gd name="T18" fmla="*/ 40 w 40"/>
                <a:gd name="T19" fmla="*/ 45 h 96"/>
                <a:gd name="T20" fmla="*/ 36 w 40"/>
                <a:gd name="T21" fmla="*/ 21 h 96"/>
                <a:gd name="T22" fmla="*/ 21 w 40"/>
                <a:gd name="T23" fmla="*/ 4 h 96"/>
                <a:gd name="T24" fmla="*/ 0 w 40"/>
                <a:gd name="T25" fmla="*/ 0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0" h="96">
                  <a:moveTo>
                    <a:pt x="0" y="0"/>
                  </a:moveTo>
                  <a:lnTo>
                    <a:pt x="0" y="12"/>
                  </a:lnTo>
                  <a:lnTo>
                    <a:pt x="19" y="21"/>
                  </a:lnTo>
                  <a:lnTo>
                    <a:pt x="26" y="45"/>
                  </a:lnTo>
                  <a:lnTo>
                    <a:pt x="19" y="74"/>
                  </a:lnTo>
                  <a:lnTo>
                    <a:pt x="0" y="84"/>
                  </a:lnTo>
                  <a:lnTo>
                    <a:pt x="0" y="96"/>
                  </a:lnTo>
                  <a:lnTo>
                    <a:pt x="21" y="91"/>
                  </a:lnTo>
                  <a:lnTo>
                    <a:pt x="36" y="72"/>
                  </a:lnTo>
                  <a:lnTo>
                    <a:pt x="40" y="45"/>
                  </a:lnTo>
                  <a:lnTo>
                    <a:pt x="36" y="21"/>
                  </a:lnTo>
                  <a:lnTo>
                    <a:pt x="21" y="4"/>
                  </a:lnTo>
                  <a:lnTo>
                    <a:pt x="0"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nvGrpSpPr>
            <p:cNvPr id="162" name="Group 161"/>
            <p:cNvGrpSpPr>
              <a:grpSpLocks/>
            </p:cNvGrpSpPr>
            <p:nvPr/>
          </p:nvGrpSpPr>
          <p:grpSpPr bwMode="auto">
            <a:xfrm>
              <a:off x="134" y="51"/>
              <a:ext cx="39" cy="129"/>
              <a:chOff x="134" y="51"/>
              <a:chExt cx="39" cy="129"/>
            </a:xfrm>
          </p:grpSpPr>
          <p:sp>
            <p:nvSpPr>
              <p:cNvPr id="194" name="Freeform 193"/>
              <p:cNvSpPr>
                <a:spLocks/>
              </p:cNvSpPr>
              <p:nvPr/>
            </p:nvSpPr>
            <p:spPr bwMode="auto">
              <a:xfrm>
                <a:off x="134" y="51"/>
                <a:ext cx="39" cy="129"/>
              </a:xfrm>
              <a:custGeom>
                <a:avLst/>
                <a:gdLst>
                  <a:gd name="T0" fmla="*/ 14 w 39"/>
                  <a:gd name="T1" fmla="*/ 2 h 129"/>
                  <a:gd name="T2" fmla="*/ 0 w 39"/>
                  <a:gd name="T3" fmla="*/ 2 h 129"/>
                  <a:gd name="T4" fmla="*/ 0 w 39"/>
                  <a:gd name="T5" fmla="*/ 129 h 129"/>
                  <a:gd name="T6" fmla="*/ 14 w 39"/>
                  <a:gd name="T7" fmla="*/ 129 h 129"/>
                  <a:gd name="T8" fmla="*/ 14 w 39"/>
                  <a:gd name="T9" fmla="*/ 84 h 129"/>
                  <a:gd name="T10" fmla="*/ 38 w 39"/>
                  <a:gd name="T11" fmla="*/ 84 h 129"/>
                  <a:gd name="T12" fmla="*/ 21 w 39"/>
                  <a:gd name="T13" fmla="*/ 74 h 129"/>
                  <a:gd name="T14" fmla="*/ 14 w 39"/>
                  <a:gd name="T15" fmla="*/ 48 h 129"/>
                  <a:gd name="T16" fmla="*/ 21 w 39"/>
                  <a:gd name="T17" fmla="*/ 21 h 129"/>
                  <a:gd name="T18" fmla="*/ 34 w 39"/>
                  <a:gd name="T19" fmla="*/ 14 h 129"/>
                  <a:gd name="T20" fmla="*/ 14 w 39"/>
                  <a:gd name="T21" fmla="*/ 14 h 129"/>
                  <a:gd name="T22" fmla="*/ 14 w 39"/>
                  <a:gd name="T23" fmla="*/ 2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9" h="129">
                    <a:moveTo>
                      <a:pt x="14" y="2"/>
                    </a:moveTo>
                    <a:lnTo>
                      <a:pt x="0" y="2"/>
                    </a:lnTo>
                    <a:lnTo>
                      <a:pt x="0" y="129"/>
                    </a:lnTo>
                    <a:lnTo>
                      <a:pt x="14" y="129"/>
                    </a:lnTo>
                    <a:lnTo>
                      <a:pt x="14" y="84"/>
                    </a:lnTo>
                    <a:lnTo>
                      <a:pt x="38" y="84"/>
                    </a:lnTo>
                    <a:lnTo>
                      <a:pt x="21" y="74"/>
                    </a:lnTo>
                    <a:lnTo>
                      <a:pt x="14" y="48"/>
                    </a:lnTo>
                    <a:lnTo>
                      <a:pt x="21" y="21"/>
                    </a:lnTo>
                    <a:lnTo>
                      <a:pt x="34" y="14"/>
                    </a:lnTo>
                    <a:lnTo>
                      <a:pt x="14" y="14"/>
                    </a:lnTo>
                    <a:lnTo>
                      <a:pt x="14" y="2"/>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95" name="Freeform 194"/>
              <p:cNvSpPr>
                <a:spLocks/>
              </p:cNvSpPr>
              <p:nvPr/>
            </p:nvSpPr>
            <p:spPr bwMode="auto">
              <a:xfrm>
                <a:off x="134" y="51"/>
                <a:ext cx="39" cy="129"/>
              </a:xfrm>
              <a:custGeom>
                <a:avLst/>
                <a:gdLst>
                  <a:gd name="T0" fmla="*/ 38 w 39"/>
                  <a:gd name="T1" fmla="*/ 84 h 129"/>
                  <a:gd name="T2" fmla="*/ 14 w 39"/>
                  <a:gd name="T3" fmla="*/ 84 h 129"/>
                  <a:gd name="T4" fmla="*/ 23 w 39"/>
                  <a:gd name="T5" fmla="*/ 93 h 129"/>
                  <a:gd name="T6" fmla="*/ 38 w 39"/>
                  <a:gd name="T7" fmla="*/ 96 h 129"/>
                  <a:gd name="T8" fmla="*/ 38 w 39"/>
                  <a:gd name="T9" fmla="*/ 84 h 129"/>
                </a:gdLst>
                <a:ahLst/>
                <a:cxnLst>
                  <a:cxn ang="0">
                    <a:pos x="T0" y="T1"/>
                  </a:cxn>
                  <a:cxn ang="0">
                    <a:pos x="T2" y="T3"/>
                  </a:cxn>
                  <a:cxn ang="0">
                    <a:pos x="T4" y="T5"/>
                  </a:cxn>
                  <a:cxn ang="0">
                    <a:pos x="T6" y="T7"/>
                  </a:cxn>
                  <a:cxn ang="0">
                    <a:pos x="T8" y="T9"/>
                  </a:cxn>
                </a:cxnLst>
                <a:rect l="0" t="0" r="r" b="b"/>
                <a:pathLst>
                  <a:path w="39" h="129">
                    <a:moveTo>
                      <a:pt x="38" y="84"/>
                    </a:moveTo>
                    <a:lnTo>
                      <a:pt x="14" y="84"/>
                    </a:lnTo>
                    <a:lnTo>
                      <a:pt x="23" y="93"/>
                    </a:lnTo>
                    <a:lnTo>
                      <a:pt x="38" y="96"/>
                    </a:lnTo>
                    <a:lnTo>
                      <a:pt x="38" y="84"/>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96" name="Freeform 195"/>
              <p:cNvSpPr>
                <a:spLocks/>
              </p:cNvSpPr>
              <p:nvPr/>
            </p:nvSpPr>
            <p:spPr bwMode="auto">
              <a:xfrm>
                <a:off x="134" y="51"/>
                <a:ext cx="39" cy="129"/>
              </a:xfrm>
              <a:custGeom>
                <a:avLst/>
                <a:gdLst>
                  <a:gd name="T0" fmla="*/ 38 w 39"/>
                  <a:gd name="T1" fmla="*/ 0 h 129"/>
                  <a:gd name="T2" fmla="*/ 23 w 39"/>
                  <a:gd name="T3" fmla="*/ 2 h 129"/>
                  <a:gd name="T4" fmla="*/ 14 w 39"/>
                  <a:gd name="T5" fmla="*/ 14 h 129"/>
                  <a:gd name="T6" fmla="*/ 34 w 39"/>
                  <a:gd name="T7" fmla="*/ 14 h 129"/>
                  <a:gd name="T8" fmla="*/ 38 w 39"/>
                  <a:gd name="T9" fmla="*/ 12 h 129"/>
                  <a:gd name="T10" fmla="*/ 38 w 39"/>
                  <a:gd name="T11" fmla="*/ 0 h 129"/>
                </a:gdLst>
                <a:ahLst/>
                <a:cxnLst>
                  <a:cxn ang="0">
                    <a:pos x="T0" y="T1"/>
                  </a:cxn>
                  <a:cxn ang="0">
                    <a:pos x="T2" y="T3"/>
                  </a:cxn>
                  <a:cxn ang="0">
                    <a:pos x="T4" y="T5"/>
                  </a:cxn>
                  <a:cxn ang="0">
                    <a:pos x="T6" y="T7"/>
                  </a:cxn>
                  <a:cxn ang="0">
                    <a:pos x="T8" y="T9"/>
                  </a:cxn>
                  <a:cxn ang="0">
                    <a:pos x="T10" y="T11"/>
                  </a:cxn>
                </a:cxnLst>
                <a:rect l="0" t="0" r="r" b="b"/>
                <a:pathLst>
                  <a:path w="39" h="129">
                    <a:moveTo>
                      <a:pt x="38" y="0"/>
                    </a:moveTo>
                    <a:lnTo>
                      <a:pt x="23" y="2"/>
                    </a:lnTo>
                    <a:lnTo>
                      <a:pt x="14" y="14"/>
                    </a:lnTo>
                    <a:lnTo>
                      <a:pt x="34" y="14"/>
                    </a:lnTo>
                    <a:lnTo>
                      <a:pt x="38" y="12"/>
                    </a:lnTo>
                    <a:lnTo>
                      <a:pt x="38"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grpSp>
          <p:nvGrpSpPr>
            <p:cNvPr id="163" name="Group 162"/>
            <p:cNvGrpSpPr>
              <a:grpSpLocks/>
            </p:cNvGrpSpPr>
            <p:nvPr/>
          </p:nvGrpSpPr>
          <p:grpSpPr bwMode="auto">
            <a:xfrm>
              <a:off x="233" y="51"/>
              <a:ext cx="50" cy="93"/>
              <a:chOff x="233" y="51"/>
              <a:chExt cx="50" cy="93"/>
            </a:xfrm>
          </p:grpSpPr>
          <p:sp>
            <p:nvSpPr>
              <p:cNvPr id="192" name="Freeform 191"/>
              <p:cNvSpPr>
                <a:spLocks/>
              </p:cNvSpPr>
              <p:nvPr/>
            </p:nvSpPr>
            <p:spPr bwMode="auto">
              <a:xfrm>
                <a:off x="233" y="51"/>
                <a:ext cx="50" cy="93"/>
              </a:xfrm>
              <a:custGeom>
                <a:avLst/>
                <a:gdLst>
                  <a:gd name="T0" fmla="*/ 14 w 50"/>
                  <a:gd name="T1" fmla="*/ 2 h 93"/>
                  <a:gd name="T2" fmla="*/ 0 w 50"/>
                  <a:gd name="T3" fmla="*/ 2 h 93"/>
                  <a:gd name="T4" fmla="*/ 0 w 50"/>
                  <a:gd name="T5" fmla="*/ 93 h 93"/>
                  <a:gd name="T6" fmla="*/ 16 w 50"/>
                  <a:gd name="T7" fmla="*/ 93 h 93"/>
                  <a:gd name="T8" fmla="*/ 16 w 50"/>
                  <a:gd name="T9" fmla="*/ 43 h 93"/>
                  <a:gd name="T10" fmla="*/ 19 w 50"/>
                  <a:gd name="T11" fmla="*/ 28 h 93"/>
                  <a:gd name="T12" fmla="*/ 23 w 50"/>
                  <a:gd name="T13" fmla="*/ 19 h 93"/>
                  <a:gd name="T14" fmla="*/ 33 w 50"/>
                  <a:gd name="T15" fmla="*/ 14 h 93"/>
                  <a:gd name="T16" fmla="*/ 14 w 50"/>
                  <a:gd name="T17" fmla="*/ 14 h 93"/>
                  <a:gd name="T18" fmla="*/ 14 w 50"/>
                  <a:gd name="T19" fmla="*/ 2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0" h="93">
                    <a:moveTo>
                      <a:pt x="14" y="2"/>
                    </a:moveTo>
                    <a:lnTo>
                      <a:pt x="0" y="2"/>
                    </a:lnTo>
                    <a:lnTo>
                      <a:pt x="0" y="93"/>
                    </a:lnTo>
                    <a:lnTo>
                      <a:pt x="16" y="93"/>
                    </a:lnTo>
                    <a:lnTo>
                      <a:pt x="16" y="43"/>
                    </a:lnTo>
                    <a:lnTo>
                      <a:pt x="19" y="28"/>
                    </a:lnTo>
                    <a:lnTo>
                      <a:pt x="23" y="19"/>
                    </a:lnTo>
                    <a:lnTo>
                      <a:pt x="33" y="14"/>
                    </a:lnTo>
                    <a:lnTo>
                      <a:pt x="14" y="14"/>
                    </a:lnTo>
                    <a:lnTo>
                      <a:pt x="14" y="2"/>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93" name="Freeform 192"/>
              <p:cNvSpPr>
                <a:spLocks/>
              </p:cNvSpPr>
              <p:nvPr/>
            </p:nvSpPr>
            <p:spPr bwMode="auto">
              <a:xfrm>
                <a:off x="233" y="51"/>
                <a:ext cx="50" cy="93"/>
              </a:xfrm>
              <a:custGeom>
                <a:avLst/>
                <a:gdLst>
                  <a:gd name="T0" fmla="*/ 33 w 50"/>
                  <a:gd name="T1" fmla="*/ 0 h 93"/>
                  <a:gd name="T2" fmla="*/ 23 w 50"/>
                  <a:gd name="T3" fmla="*/ 2 h 93"/>
                  <a:gd name="T4" fmla="*/ 14 w 50"/>
                  <a:gd name="T5" fmla="*/ 14 h 93"/>
                  <a:gd name="T6" fmla="*/ 33 w 50"/>
                  <a:gd name="T7" fmla="*/ 14 h 93"/>
                  <a:gd name="T8" fmla="*/ 45 w 50"/>
                  <a:gd name="T9" fmla="*/ 19 h 93"/>
                  <a:gd name="T10" fmla="*/ 50 w 50"/>
                  <a:gd name="T11" fmla="*/ 4 h 93"/>
                  <a:gd name="T12" fmla="*/ 33 w 50"/>
                  <a:gd name="T13" fmla="*/ 0 h 93"/>
                </a:gdLst>
                <a:ahLst/>
                <a:cxnLst>
                  <a:cxn ang="0">
                    <a:pos x="T0" y="T1"/>
                  </a:cxn>
                  <a:cxn ang="0">
                    <a:pos x="T2" y="T3"/>
                  </a:cxn>
                  <a:cxn ang="0">
                    <a:pos x="T4" y="T5"/>
                  </a:cxn>
                  <a:cxn ang="0">
                    <a:pos x="T6" y="T7"/>
                  </a:cxn>
                  <a:cxn ang="0">
                    <a:pos x="T8" y="T9"/>
                  </a:cxn>
                  <a:cxn ang="0">
                    <a:pos x="T10" y="T11"/>
                  </a:cxn>
                  <a:cxn ang="0">
                    <a:pos x="T12" y="T13"/>
                  </a:cxn>
                </a:cxnLst>
                <a:rect l="0" t="0" r="r" b="b"/>
                <a:pathLst>
                  <a:path w="50" h="93">
                    <a:moveTo>
                      <a:pt x="33" y="0"/>
                    </a:moveTo>
                    <a:lnTo>
                      <a:pt x="23" y="2"/>
                    </a:lnTo>
                    <a:lnTo>
                      <a:pt x="14" y="14"/>
                    </a:lnTo>
                    <a:lnTo>
                      <a:pt x="33" y="14"/>
                    </a:lnTo>
                    <a:lnTo>
                      <a:pt x="45" y="19"/>
                    </a:lnTo>
                    <a:lnTo>
                      <a:pt x="50" y="4"/>
                    </a:lnTo>
                    <a:lnTo>
                      <a:pt x="33"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sp>
          <p:nvSpPr>
            <p:cNvPr id="164" name="Freeform 163"/>
            <p:cNvSpPr>
              <a:spLocks/>
            </p:cNvSpPr>
            <p:nvPr/>
          </p:nvSpPr>
          <p:spPr bwMode="auto">
            <a:xfrm>
              <a:off x="329" y="116"/>
              <a:ext cx="43" cy="31"/>
            </a:xfrm>
            <a:custGeom>
              <a:avLst/>
              <a:gdLst>
                <a:gd name="T0" fmla="*/ 26 w 43"/>
                <a:gd name="T1" fmla="*/ 0 h 31"/>
                <a:gd name="T2" fmla="*/ 19 w 43"/>
                <a:gd name="T3" fmla="*/ 14 h 31"/>
                <a:gd name="T4" fmla="*/ 2 w 43"/>
                <a:gd name="T5" fmla="*/ 19 h 31"/>
                <a:gd name="T6" fmla="*/ 0 w 43"/>
                <a:gd name="T7" fmla="*/ 19 h 31"/>
                <a:gd name="T8" fmla="*/ 0 w 43"/>
                <a:gd name="T9" fmla="*/ 31 h 31"/>
                <a:gd name="T10" fmla="*/ 2 w 43"/>
                <a:gd name="T11" fmla="*/ 31 h 31"/>
                <a:gd name="T12" fmla="*/ 28 w 43"/>
                <a:gd name="T13" fmla="*/ 21 h 31"/>
                <a:gd name="T14" fmla="*/ 43 w 43"/>
                <a:gd name="T15" fmla="*/ 2 h 31"/>
                <a:gd name="T16" fmla="*/ 26 w 43"/>
                <a:gd name="T17" fmla="*/ 0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3" h="31">
                  <a:moveTo>
                    <a:pt x="26" y="0"/>
                  </a:moveTo>
                  <a:lnTo>
                    <a:pt x="19" y="14"/>
                  </a:lnTo>
                  <a:lnTo>
                    <a:pt x="2" y="19"/>
                  </a:lnTo>
                  <a:lnTo>
                    <a:pt x="0" y="19"/>
                  </a:lnTo>
                  <a:lnTo>
                    <a:pt x="0" y="31"/>
                  </a:lnTo>
                  <a:lnTo>
                    <a:pt x="2" y="31"/>
                  </a:lnTo>
                  <a:lnTo>
                    <a:pt x="28" y="21"/>
                  </a:lnTo>
                  <a:lnTo>
                    <a:pt x="43" y="2"/>
                  </a:lnTo>
                  <a:lnTo>
                    <a:pt x="26"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65" name="Freeform 164"/>
            <p:cNvSpPr>
              <a:spLocks/>
            </p:cNvSpPr>
            <p:nvPr/>
          </p:nvSpPr>
          <p:spPr bwMode="auto">
            <a:xfrm>
              <a:off x="329" y="51"/>
              <a:ext cx="43" cy="50"/>
            </a:xfrm>
            <a:custGeom>
              <a:avLst/>
              <a:gdLst>
                <a:gd name="T0" fmla="*/ 2 w 43"/>
                <a:gd name="T1" fmla="*/ 0 h 50"/>
                <a:gd name="T2" fmla="*/ 0 w 43"/>
                <a:gd name="T3" fmla="*/ 0 h 50"/>
                <a:gd name="T4" fmla="*/ 0 w 43"/>
                <a:gd name="T5" fmla="*/ 12 h 50"/>
                <a:gd name="T6" fmla="*/ 2 w 43"/>
                <a:gd name="T7" fmla="*/ 12 h 50"/>
                <a:gd name="T8" fmla="*/ 21 w 43"/>
                <a:gd name="T9" fmla="*/ 21 h 50"/>
                <a:gd name="T10" fmla="*/ 28 w 43"/>
                <a:gd name="T11" fmla="*/ 38 h 50"/>
                <a:gd name="T12" fmla="*/ 0 w 43"/>
                <a:gd name="T13" fmla="*/ 38 h 50"/>
                <a:gd name="T14" fmla="*/ 0 w 43"/>
                <a:gd name="T15" fmla="*/ 50 h 50"/>
                <a:gd name="T16" fmla="*/ 43 w 43"/>
                <a:gd name="T17" fmla="*/ 50 h 50"/>
                <a:gd name="T18" fmla="*/ 43 w 43"/>
                <a:gd name="T19" fmla="*/ 48 h 50"/>
                <a:gd name="T20" fmla="*/ 40 w 43"/>
                <a:gd name="T21" fmla="*/ 28 h 50"/>
                <a:gd name="T22" fmla="*/ 33 w 43"/>
                <a:gd name="T23" fmla="*/ 12 h 50"/>
                <a:gd name="T24" fmla="*/ 19 w 43"/>
                <a:gd name="T25" fmla="*/ 2 h 50"/>
                <a:gd name="T26" fmla="*/ 2 w 43"/>
                <a:gd name="T27"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3" h="50">
                  <a:moveTo>
                    <a:pt x="2" y="0"/>
                  </a:moveTo>
                  <a:lnTo>
                    <a:pt x="0" y="0"/>
                  </a:lnTo>
                  <a:lnTo>
                    <a:pt x="0" y="12"/>
                  </a:lnTo>
                  <a:lnTo>
                    <a:pt x="2" y="12"/>
                  </a:lnTo>
                  <a:lnTo>
                    <a:pt x="21" y="21"/>
                  </a:lnTo>
                  <a:lnTo>
                    <a:pt x="28" y="38"/>
                  </a:lnTo>
                  <a:lnTo>
                    <a:pt x="0" y="38"/>
                  </a:lnTo>
                  <a:lnTo>
                    <a:pt x="0" y="50"/>
                  </a:lnTo>
                  <a:lnTo>
                    <a:pt x="43" y="50"/>
                  </a:lnTo>
                  <a:lnTo>
                    <a:pt x="43" y="48"/>
                  </a:lnTo>
                  <a:lnTo>
                    <a:pt x="40" y="28"/>
                  </a:lnTo>
                  <a:lnTo>
                    <a:pt x="33" y="12"/>
                  </a:lnTo>
                  <a:lnTo>
                    <a:pt x="19" y="2"/>
                  </a:lnTo>
                  <a:lnTo>
                    <a:pt x="2"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66" name="Freeform 165"/>
            <p:cNvSpPr>
              <a:spLocks/>
            </p:cNvSpPr>
            <p:nvPr/>
          </p:nvSpPr>
          <p:spPr bwMode="auto">
            <a:xfrm>
              <a:off x="286" y="51"/>
              <a:ext cx="43" cy="96"/>
            </a:xfrm>
            <a:custGeom>
              <a:avLst/>
              <a:gdLst>
                <a:gd name="T0" fmla="*/ 43 w 43"/>
                <a:gd name="T1" fmla="*/ 0 h 96"/>
                <a:gd name="T2" fmla="*/ 26 w 43"/>
                <a:gd name="T3" fmla="*/ 2 h 96"/>
                <a:gd name="T4" fmla="*/ 14 w 43"/>
                <a:gd name="T5" fmla="*/ 12 h 96"/>
                <a:gd name="T6" fmla="*/ 4 w 43"/>
                <a:gd name="T7" fmla="*/ 28 h 96"/>
                <a:gd name="T8" fmla="*/ 0 w 43"/>
                <a:gd name="T9" fmla="*/ 48 h 96"/>
                <a:gd name="T10" fmla="*/ 4 w 43"/>
                <a:gd name="T11" fmla="*/ 69 h 96"/>
                <a:gd name="T12" fmla="*/ 14 w 43"/>
                <a:gd name="T13" fmla="*/ 84 h 96"/>
                <a:gd name="T14" fmla="*/ 26 w 43"/>
                <a:gd name="T15" fmla="*/ 93 h 96"/>
                <a:gd name="T16" fmla="*/ 43 w 43"/>
                <a:gd name="T17" fmla="*/ 96 h 96"/>
                <a:gd name="T18" fmla="*/ 43 w 43"/>
                <a:gd name="T19" fmla="*/ 84 h 96"/>
                <a:gd name="T20" fmla="*/ 26 w 43"/>
                <a:gd name="T21" fmla="*/ 74 h 96"/>
                <a:gd name="T22" fmla="*/ 19 w 43"/>
                <a:gd name="T23" fmla="*/ 50 h 96"/>
                <a:gd name="T24" fmla="*/ 43 w 43"/>
                <a:gd name="T25" fmla="*/ 50 h 96"/>
                <a:gd name="T26" fmla="*/ 43 w 43"/>
                <a:gd name="T27" fmla="*/ 38 h 96"/>
                <a:gd name="T28" fmla="*/ 19 w 43"/>
                <a:gd name="T29" fmla="*/ 38 h 96"/>
                <a:gd name="T30" fmla="*/ 26 w 43"/>
                <a:gd name="T31" fmla="*/ 19 h 96"/>
                <a:gd name="T32" fmla="*/ 43 w 43"/>
                <a:gd name="T33" fmla="*/ 12 h 96"/>
                <a:gd name="T34" fmla="*/ 43 w 43"/>
                <a:gd name="T35" fmla="*/ 0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3" h="96">
                  <a:moveTo>
                    <a:pt x="43" y="0"/>
                  </a:moveTo>
                  <a:lnTo>
                    <a:pt x="26" y="2"/>
                  </a:lnTo>
                  <a:lnTo>
                    <a:pt x="14" y="12"/>
                  </a:lnTo>
                  <a:lnTo>
                    <a:pt x="4" y="28"/>
                  </a:lnTo>
                  <a:lnTo>
                    <a:pt x="0" y="48"/>
                  </a:lnTo>
                  <a:lnTo>
                    <a:pt x="4" y="69"/>
                  </a:lnTo>
                  <a:lnTo>
                    <a:pt x="14" y="84"/>
                  </a:lnTo>
                  <a:lnTo>
                    <a:pt x="26" y="93"/>
                  </a:lnTo>
                  <a:lnTo>
                    <a:pt x="43" y="96"/>
                  </a:lnTo>
                  <a:lnTo>
                    <a:pt x="43" y="84"/>
                  </a:lnTo>
                  <a:lnTo>
                    <a:pt x="26" y="74"/>
                  </a:lnTo>
                  <a:lnTo>
                    <a:pt x="19" y="50"/>
                  </a:lnTo>
                  <a:lnTo>
                    <a:pt x="43" y="50"/>
                  </a:lnTo>
                  <a:lnTo>
                    <a:pt x="43" y="38"/>
                  </a:lnTo>
                  <a:lnTo>
                    <a:pt x="19" y="38"/>
                  </a:lnTo>
                  <a:lnTo>
                    <a:pt x="26" y="19"/>
                  </a:lnTo>
                  <a:lnTo>
                    <a:pt x="43" y="12"/>
                  </a:lnTo>
                  <a:lnTo>
                    <a:pt x="43"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nvGrpSpPr>
            <p:cNvPr id="167" name="Group 166"/>
            <p:cNvGrpSpPr>
              <a:grpSpLocks/>
            </p:cNvGrpSpPr>
            <p:nvPr/>
          </p:nvGrpSpPr>
          <p:grpSpPr bwMode="auto">
            <a:xfrm>
              <a:off x="427" y="51"/>
              <a:ext cx="46" cy="93"/>
              <a:chOff x="427" y="51"/>
              <a:chExt cx="46" cy="93"/>
            </a:xfrm>
          </p:grpSpPr>
          <p:sp>
            <p:nvSpPr>
              <p:cNvPr id="189" name="Freeform 188"/>
              <p:cNvSpPr>
                <a:spLocks/>
              </p:cNvSpPr>
              <p:nvPr/>
            </p:nvSpPr>
            <p:spPr bwMode="auto">
              <a:xfrm>
                <a:off x="427" y="51"/>
                <a:ext cx="46" cy="93"/>
              </a:xfrm>
              <a:custGeom>
                <a:avLst/>
                <a:gdLst>
                  <a:gd name="T0" fmla="*/ 38 w 46"/>
                  <a:gd name="T1" fmla="*/ 48 h 93"/>
                  <a:gd name="T2" fmla="*/ 23 w 46"/>
                  <a:gd name="T3" fmla="*/ 48 h 93"/>
                  <a:gd name="T4" fmla="*/ 23 w 46"/>
                  <a:gd name="T5" fmla="*/ 52 h 93"/>
                  <a:gd name="T6" fmla="*/ 21 w 46"/>
                  <a:gd name="T7" fmla="*/ 69 h 93"/>
                  <a:gd name="T8" fmla="*/ 9 w 46"/>
                  <a:gd name="T9" fmla="*/ 79 h 93"/>
                  <a:gd name="T10" fmla="*/ 0 w 46"/>
                  <a:gd name="T11" fmla="*/ 81 h 93"/>
                  <a:gd name="T12" fmla="*/ 0 w 46"/>
                  <a:gd name="T13" fmla="*/ 93 h 93"/>
                  <a:gd name="T14" fmla="*/ 7 w 46"/>
                  <a:gd name="T15" fmla="*/ 93 h 93"/>
                  <a:gd name="T16" fmla="*/ 23 w 46"/>
                  <a:gd name="T17" fmla="*/ 81 h 93"/>
                  <a:gd name="T18" fmla="*/ 40 w 46"/>
                  <a:gd name="T19" fmla="*/ 81 h 93"/>
                  <a:gd name="T20" fmla="*/ 38 w 46"/>
                  <a:gd name="T21" fmla="*/ 55 h 93"/>
                  <a:gd name="T22" fmla="*/ 38 w 46"/>
                  <a:gd name="T23" fmla="*/ 48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6" h="93">
                    <a:moveTo>
                      <a:pt x="38" y="48"/>
                    </a:moveTo>
                    <a:lnTo>
                      <a:pt x="23" y="48"/>
                    </a:lnTo>
                    <a:lnTo>
                      <a:pt x="23" y="52"/>
                    </a:lnTo>
                    <a:lnTo>
                      <a:pt x="21" y="69"/>
                    </a:lnTo>
                    <a:lnTo>
                      <a:pt x="9" y="79"/>
                    </a:lnTo>
                    <a:lnTo>
                      <a:pt x="0" y="81"/>
                    </a:lnTo>
                    <a:lnTo>
                      <a:pt x="0" y="93"/>
                    </a:lnTo>
                    <a:lnTo>
                      <a:pt x="7" y="93"/>
                    </a:lnTo>
                    <a:lnTo>
                      <a:pt x="23" y="81"/>
                    </a:lnTo>
                    <a:lnTo>
                      <a:pt x="40" y="81"/>
                    </a:lnTo>
                    <a:lnTo>
                      <a:pt x="38" y="55"/>
                    </a:lnTo>
                    <a:lnTo>
                      <a:pt x="38" y="48"/>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90" name="Freeform 189"/>
              <p:cNvSpPr>
                <a:spLocks/>
              </p:cNvSpPr>
              <p:nvPr/>
            </p:nvSpPr>
            <p:spPr bwMode="auto">
              <a:xfrm>
                <a:off x="427" y="51"/>
                <a:ext cx="46" cy="93"/>
              </a:xfrm>
              <a:custGeom>
                <a:avLst/>
                <a:gdLst>
                  <a:gd name="T0" fmla="*/ 40 w 46"/>
                  <a:gd name="T1" fmla="*/ 81 h 93"/>
                  <a:gd name="T2" fmla="*/ 23 w 46"/>
                  <a:gd name="T3" fmla="*/ 81 h 93"/>
                  <a:gd name="T4" fmla="*/ 28 w 46"/>
                  <a:gd name="T5" fmla="*/ 93 h 93"/>
                  <a:gd name="T6" fmla="*/ 45 w 46"/>
                  <a:gd name="T7" fmla="*/ 93 h 93"/>
                  <a:gd name="T8" fmla="*/ 40 w 46"/>
                  <a:gd name="T9" fmla="*/ 84 h 93"/>
                  <a:gd name="T10" fmla="*/ 40 w 46"/>
                  <a:gd name="T11" fmla="*/ 81 h 93"/>
                </a:gdLst>
                <a:ahLst/>
                <a:cxnLst>
                  <a:cxn ang="0">
                    <a:pos x="T0" y="T1"/>
                  </a:cxn>
                  <a:cxn ang="0">
                    <a:pos x="T2" y="T3"/>
                  </a:cxn>
                  <a:cxn ang="0">
                    <a:pos x="T4" y="T5"/>
                  </a:cxn>
                  <a:cxn ang="0">
                    <a:pos x="T6" y="T7"/>
                  </a:cxn>
                  <a:cxn ang="0">
                    <a:pos x="T8" y="T9"/>
                  </a:cxn>
                  <a:cxn ang="0">
                    <a:pos x="T10" y="T11"/>
                  </a:cxn>
                </a:cxnLst>
                <a:rect l="0" t="0" r="r" b="b"/>
                <a:pathLst>
                  <a:path w="46" h="93">
                    <a:moveTo>
                      <a:pt x="40" y="81"/>
                    </a:moveTo>
                    <a:lnTo>
                      <a:pt x="23" y="81"/>
                    </a:lnTo>
                    <a:lnTo>
                      <a:pt x="28" y="93"/>
                    </a:lnTo>
                    <a:lnTo>
                      <a:pt x="45" y="93"/>
                    </a:lnTo>
                    <a:lnTo>
                      <a:pt x="40" y="84"/>
                    </a:lnTo>
                    <a:lnTo>
                      <a:pt x="40" y="81"/>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91" name="Freeform 190"/>
              <p:cNvSpPr>
                <a:spLocks/>
              </p:cNvSpPr>
              <p:nvPr/>
            </p:nvSpPr>
            <p:spPr bwMode="auto">
              <a:xfrm>
                <a:off x="427" y="51"/>
                <a:ext cx="46" cy="93"/>
              </a:xfrm>
              <a:custGeom>
                <a:avLst/>
                <a:gdLst>
                  <a:gd name="T0" fmla="*/ 2 w 46"/>
                  <a:gd name="T1" fmla="*/ 0 h 93"/>
                  <a:gd name="T2" fmla="*/ 0 w 46"/>
                  <a:gd name="T3" fmla="*/ 0 h 93"/>
                  <a:gd name="T4" fmla="*/ 0 w 46"/>
                  <a:gd name="T5" fmla="*/ 12 h 93"/>
                  <a:gd name="T6" fmla="*/ 2 w 46"/>
                  <a:gd name="T7" fmla="*/ 12 h 93"/>
                  <a:gd name="T8" fmla="*/ 19 w 46"/>
                  <a:gd name="T9" fmla="*/ 16 h 93"/>
                  <a:gd name="T10" fmla="*/ 23 w 46"/>
                  <a:gd name="T11" fmla="*/ 31 h 93"/>
                  <a:gd name="T12" fmla="*/ 23 w 46"/>
                  <a:gd name="T13" fmla="*/ 36 h 93"/>
                  <a:gd name="T14" fmla="*/ 0 w 46"/>
                  <a:gd name="T15" fmla="*/ 38 h 93"/>
                  <a:gd name="T16" fmla="*/ 0 w 46"/>
                  <a:gd name="T17" fmla="*/ 52 h 93"/>
                  <a:gd name="T18" fmla="*/ 23 w 46"/>
                  <a:gd name="T19" fmla="*/ 48 h 93"/>
                  <a:gd name="T20" fmla="*/ 38 w 46"/>
                  <a:gd name="T21" fmla="*/ 48 h 93"/>
                  <a:gd name="T22" fmla="*/ 38 w 46"/>
                  <a:gd name="T23" fmla="*/ 19 h 93"/>
                  <a:gd name="T24" fmla="*/ 33 w 46"/>
                  <a:gd name="T25" fmla="*/ 7 h 93"/>
                  <a:gd name="T26" fmla="*/ 23 w 46"/>
                  <a:gd name="T27" fmla="*/ 2 h 93"/>
                  <a:gd name="T28" fmla="*/ 2 w 46"/>
                  <a:gd name="T29" fmla="*/ 0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6" h="93">
                    <a:moveTo>
                      <a:pt x="2" y="0"/>
                    </a:moveTo>
                    <a:lnTo>
                      <a:pt x="0" y="0"/>
                    </a:lnTo>
                    <a:lnTo>
                      <a:pt x="0" y="12"/>
                    </a:lnTo>
                    <a:lnTo>
                      <a:pt x="2" y="12"/>
                    </a:lnTo>
                    <a:lnTo>
                      <a:pt x="19" y="16"/>
                    </a:lnTo>
                    <a:lnTo>
                      <a:pt x="23" y="31"/>
                    </a:lnTo>
                    <a:lnTo>
                      <a:pt x="23" y="36"/>
                    </a:lnTo>
                    <a:lnTo>
                      <a:pt x="0" y="38"/>
                    </a:lnTo>
                    <a:lnTo>
                      <a:pt x="0" y="52"/>
                    </a:lnTo>
                    <a:lnTo>
                      <a:pt x="23" y="48"/>
                    </a:lnTo>
                    <a:lnTo>
                      <a:pt x="38" y="48"/>
                    </a:lnTo>
                    <a:lnTo>
                      <a:pt x="38" y="19"/>
                    </a:lnTo>
                    <a:lnTo>
                      <a:pt x="33" y="7"/>
                    </a:lnTo>
                    <a:lnTo>
                      <a:pt x="23" y="2"/>
                    </a:lnTo>
                    <a:lnTo>
                      <a:pt x="2"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grpSp>
          <p:nvGrpSpPr>
            <p:cNvPr id="168" name="Group 167"/>
            <p:cNvGrpSpPr>
              <a:grpSpLocks/>
            </p:cNvGrpSpPr>
            <p:nvPr/>
          </p:nvGrpSpPr>
          <p:grpSpPr bwMode="auto">
            <a:xfrm>
              <a:off x="386" y="89"/>
              <a:ext cx="41" cy="58"/>
              <a:chOff x="386" y="89"/>
              <a:chExt cx="41" cy="58"/>
            </a:xfrm>
          </p:grpSpPr>
          <p:sp>
            <p:nvSpPr>
              <p:cNvPr id="187" name="Freeform 186"/>
              <p:cNvSpPr>
                <a:spLocks/>
              </p:cNvSpPr>
              <p:nvPr/>
            </p:nvSpPr>
            <p:spPr bwMode="auto">
              <a:xfrm>
                <a:off x="386" y="89"/>
                <a:ext cx="41" cy="58"/>
              </a:xfrm>
              <a:custGeom>
                <a:avLst/>
                <a:gdLst>
                  <a:gd name="T0" fmla="*/ 40 w 41"/>
                  <a:gd name="T1" fmla="*/ 0 h 58"/>
                  <a:gd name="T2" fmla="*/ 36 w 41"/>
                  <a:gd name="T3" fmla="*/ 2 h 58"/>
                  <a:gd name="T4" fmla="*/ 21 w 41"/>
                  <a:gd name="T5" fmla="*/ 4 h 58"/>
                  <a:gd name="T6" fmla="*/ 12 w 41"/>
                  <a:gd name="T7" fmla="*/ 9 h 58"/>
                  <a:gd name="T8" fmla="*/ 4 w 41"/>
                  <a:gd name="T9" fmla="*/ 19 h 58"/>
                  <a:gd name="T10" fmla="*/ 0 w 41"/>
                  <a:gd name="T11" fmla="*/ 31 h 58"/>
                  <a:gd name="T12" fmla="*/ 9 w 41"/>
                  <a:gd name="T13" fmla="*/ 50 h 58"/>
                  <a:gd name="T14" fmla="*/ 31 w 41"/>
                  <a:gd name="T15" fmla="*/ 57 h 58"/>
                  <a:gd name="T16" fmla="*/ 40 w 41"/>
                  <a:gd name="T17" fmla="*/ 55 h 58"/>
                  <a:gd name="T18" fmla="*/ 40 w 41"/>
                  <a:gd name="T19" fmla="*/ 45 h 58"/>
                  <a:gd name="T20" fmla="*/ 36 w 41"/>
                  <a:gd name="T21" fmla="*/ 45 h 58"/>
                  <a:gd name="T22" fmla="*/ 21 w 41"/>
                  <a:gd name="T23" fmla="*/ 40 h 58"/>
                  <a:gd name="T24" fmla="*/ 16 w 41"/>
                  <a:gd name="T25" fmla="*/ 31 h 58"/>
                  <a:gd name="T26" fmla="*/ 19 w 41"/>
                  <a:gd name="T27" fmla="*/ 23 h 58"/>
                  <a:gd name="T28" fmla="*/ 26 w 41"/>
                  <a:gd name="T29" fmla="*/ 16 h 58"/>
                  <a:gd name="T30" fmla="*/ 38 w 41"/>
                  <a:gd name="T31" fmla="*/ 14 h 58"/>
                  <a:gd name="T32" fmla="*/ 40 w 41"/>
                  <a:gd name="T33" fmla="*/ 14 h 58"/>
                  <a:gd name="T34" fmla="*/ 40 w 41"/>
                  <a:gd name="T35" fmla="*/ 0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1" h="58">
                    <a:moveTo>
                      <a:pt x="40" y="0"/>
                    </a:moveTo>
                    <a:lnTo>
                      <a:pt x="36" y="2"/>
                    </a:lnTo>
                    <a:lnTo>
                      <a:pt x="21" y="4"/>
                    </a:lnTo>
                    <a:lnTo>
                      <a:pt x="12" y="9"/>
                    </a:lnTo>
                    <a:lnTo>
                      <a:pt x="4" y="19"/>
                    </a:lnTo>
                    <a:lnTo>
                      <a:pt x="0" y="31"/>
                    </a:lnTo>
                    <a:lnTo>
                      <a:pt x="9" y="50"/>
                    </a:lnTo>
                    <a:lnTo>
                      <a:pt x="31" y="57"/>
                    </a:lnTo>
                    <a:lnTo>
                      <a:pt x="40" y="55"/>
                    </a:lnTo>
                    <a:lnTo>
                      <a:pt x="40" y="45"/>
                    </a:lnTo>
                    <a:lnTo>
                      <a:pt x="36" y="45"/>
                    </a:lnTo>
                    <a:lnTo>
                      <a:pt x="21" y="40"/>
                    </a:lnTo>
                    <a:lnTo>
                      <a:pt x="16" y="31"/>
                    </a:lnTo>
                    <a:lnTo>
                      <a:pt x="19" y="23"/>
                    </a:lnTo>
                    <a:lnTo>
                      <a:pt x="26" y="16"/>
                    </a:lnTo>
                    <a:lnTo>
                      <a:pt x="38" y="14"/>
                    </a:lnTo>
                    <a:lnTo>
                      <a:pt x="40" y="14"/>
                    </a:lnTo>
                    <a:lnTo>
                      <a:pt x="40"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88" name="Freeform 187"/>
              <p:cNvSpPr>
                <a:spLocks/>
              </p:cNvSpPr>
              <p:nvPr/>
            </p:nvSpPr>
            <p:spPr bwMode="auto">
              <a:xfrm>
                <a:off x="386" y="89"/>
                <a:ext cx="41" cy="58"/>
              </a:xfrm>
              <a:custGeom>
                <a:avLst/>
                <a:gdLst>
                  <a:gd name="T0" fmla="*/ 40 w 41"/>
                  <a:gd name="T1" fmla="*/ 43 h 58"/>
                  <a:gd name="T2" fmla="*/ 36 w 41"/>
                  <a:gd name="T3" fmla="*/ 45 h 58"/>
                  <a:gd name="T4" fmla="*/ 40 w 41"/>
                  <a:gd name="T5" fmla="*/ 45 h 58"/>
                  <a:gd name="T6" fmla="*/ 40 w 41"/>
                  <a:gd name="T7" fmla="*/ 43 h 58"/>
                </a:gdLst>
                <a:ahLst/>
                <a:cxnLst>
                  <a:cxn ang="0">
                    <a:pos x="T0" y="T1"/>
                  </a:cxn>
                  <a:cxn ang="0">
                    <a:pos x="T2" y="T3"/>
                  </a:cxn>
                  <a:cxn ang="0">
                    <a:pos x="T4" y="T5"/>
                  </a:cxn>
                  <a:cxn ang="0">
                    <a:pos x="T6" y="T7"/>
                  </a:cxn>
                </a:cxnLst>
                <a:rect l="0" t="0" r="r" b="b"/>
                <a:pathLst>
                  <a:path w="41" h="58">
                    <a:moveTo>
                      <a:pt x="40" y="43"/>
                    </a:moveTo>
                    <a:lnTo>
                      <a:pt x="36" y="45"/>
                    </a:lnTo>
                    <a:lnTo>
                      <a:pt x="40" y="45"/>
                    </a:lnTo>
                    <a:lnTo>
                      <a:pt x="40" y="43"/>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sp>
          <p:nvSpPr>
            <p:cNvPr id="169" name="Freeform 168"/>
            <p:cNvSpPr>
              <a:spLocks/>
            </p:cNvSpPr>
            <p:nvPr/>
          </p:nvSpPr>
          <p:spPr bwMode="auto">
            <a:xfrm>
              <a:off x="391" y="51"/>
              <a:ext cx="36" cy="31"/>
            </a:xfrm>
            <a:custGeom>
              <a:avLst/>
              <a:gdLst>
                <a:gd name="T0" fmla="*/ 36 w 36"/>
                <a:gd name="T1" fmla="*/ 0 h 31"/>
                <a:gd name="T2" fmla="*/ 16 w 36"/>
                <a:gd name="T3" fmla="*/ 2 h 31"/>
                <a:gd name="T4" fmla="*/ 7 w 36"/>
                <a:gd name="T5" fmla="*/ 12 h 31"/>
                <a:gd name="T6" fmla="*/ 0 w 36"/>
                <a:gd name="T7" fmla="*/ 28 h 31"/>
                <a:gd name="T8" fmla="*/ 14 w 36"/>
                <a:gd name="T9" fmla="*/ 31 h 31"/>
                <a:gd name="T10" fmla="*/ 21 w 36"/>
                <a:gd name="T11" fmla="*/ 16 h 31"/>
                <a:gd name="T12" fmla="*/ 36 w 36"/>
                <a:gd name="T13" fmla="*/ 12 h 31"/>
                <a:gd name="T14" fmla="*/ 36 w 36"/>
                <a:gd name="T15" fmla="*/ 0 h 3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6" h="31">
                  <a:moveTo>
                    <a:pt x="36" y="0"/>
                  </a:moveTo>
                  <a:lnTo>
                    <a:pt x="16" y="2"/>
                  </a:lnTo>
                  <a:lnTo>
                    <a:pt x="7" y="12"/>
                  </a:lnTo>
                  <a:lnTo>
                    <a:pt x="0" y="28"/>
                  </a:lnTo>
                  <a:lnTo>
                    <a:pt x="14" y="31"/>
                  </a:lnTo>
                  <a:lnTo>
                    <a:pt x="21" y="16"/>
                  </a:lnTo>
                  <a:lnTo>
                    <a:pt x="36" y="12"/>
                  </a:lnTo>
                  <a:lnTo>
                    <a:pt x="36"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nvGrpSpPr>
            <p:cNvPr id="170" name="Group 169"/>
            <p:cNvGrpSpPr>
              <a:grpSpLocks/>
            </p:cNvGrpSpPr>
            <p:nvPr/>
          </p:nvGrpSpPr>
          <p:grpSpPr bwMode="auto">
            <a:xfrm>
              <a:off x="525" y="17"/>
              <a:ext cx="41" cy="130"/>
              <a:chOff x="525" y="17"/>
              <a:chExt cx="41" cy="130"/>
            </a:xfrm>
          </p:grpSpPr>
          <p:sp>
            <p:nvSpPr>
              <p:cNvPr id="184" name="Freeform 183"/>
              <p:cNvSpPr>
                <a:spLocks/>
              </p:cNvSpPr>
              <p:nvPr/>
            </p:nvSpPr>
            <p:spPr bwMode="auto">
              <a:xfrm>
                <a:off x="525" y="17"/>
                <a:ext cx="41" cy="130"/>
              </a:xfrm>
              <a:custGeom>
                <a:avLst/>
                <a:gdLst>
                  <a:gd name="T0" fmla="*/ 0 w 41"/>
                  <a:gd name="T1" fmla="*/ 33 h 130"/>
                  <a:gd name="T2" fmla="*/ 0 w 41"/>
                  <a:gd name="T3" fmla="*/ 45 h 130"/>
                  <a:gd name="T4" fmla="*/ 19 w 41"/>
                  <a:gd name="T5" fmla="*/ 55 h 130"/>
                  <a:gd name="T6" fmla="*/ 26 w 41"/>
                  <a:gd name="T7" fmla="*/ 81 h 130"/>
                  <a:gd name="T8" fmla="*/ 19 w 41"/>
                  <a:gd name="T9" fmla="*/ 108 h 130"/>
                  <a:gd name="T10" fmla="*/ 0 w 41"/>
                  <a:gd name="T11" fmla="*/ 117 h 130"/>
                  <a:gd name="T12" fmla="*/ 0 w 41"/>
                  <a:gd name="T13" fmla="*/ 129 h 130"/>
                  <a:gd name="T14" fmla="*/ 16 w 41"/>
                  <a:gd name="T15" fmla="*/ 127 h 130"/>
                  <a:gd name="T16" fmla="*/ 23 w 41"/>
                  <a:gd name="T17" fmla="*/ 115 h 130"/>
                  <a:gd name="T18" fmla="*/ 40 w 41"/>
                  <a:gd name="T19" fmla="*/ 115 h 130"/>
                  <a:gd name="T20" fmla="*/ 40 w 41"/>
                  <a:gd name="T21" fmla="*/ 45 h 130"/>
                  <a:gd name="T22" fmla="*/ 23 w 41"/>
                  <a:gd name="T23" fmla="*/ 45 h 130"/>
                  <a:gd name="T24" fmla="*/ 14 w 41"/>
                  <a:gd name="T25" fmla="*/ 36 h 130"/>
                  <a:gd name="T26" fmla="*/ 0 w 41"/>
                  <a:gd name="T27" fmla="*/ 33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1" h="130">
                    <a:moveTo>
                      <a:pt x="0" y="33"/>
                    </a:moveTo>
                    <a:lnTo>
                      <a:pt x="0" y="45"/>
                    </a:lnTo>
                    <a:lnTo>
                      <a:pt x="19" y="55"/>
                    </a:lnTo>
                    <a:lnTo>
                      <a:pt x="26" y="81"/>
                    </a:lnTo>
                    <a:lnTo>
                      <a:pt x="19" y="108"/>
                    </a:lnTo>
                    <a:lnTo>
                      <a:pt x="0" y="117"/>
                    </a:lnTo>
                    <a:lnTo>
                      <a:pt x="0" y="129"/>
                    </a:lnTo>
                    <a:lnTo>
                      <a:pt x="16" y="127"/>
                    </a:lnTo>
                    <a:lnTo>
                      <a:pt x="23" y="115"/>
                    </a:lnTo>
                    <a:lnTo>
                      <a:pt x="40" y="115"/>
                    </a:lnTo>
                    <a:lnTo>
                      <a:pt x="40" y="45"/>
                    </a:lnTo>
                    <a:lnTo>
                      <a:pt x="23" y="45"/>
                    </a:lnTo>
                    <a:lnTo>
                      <a:pt x="14" y="36"/>
                    </a:lnTo>
                    <a:lnTo>
                      <a:pt x="0" y="33"/>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85" name="Rectangle 184"/>
              <p:cNvSpPr>
                <a:spLocks/>
              </p:cNvSpPr>
              <p:nvPr/>
            </p:nvSpPr>
            <p:spPr bwMode="auto">
              <a:xfrm>
                <a:off x="548" y="189"/>
                <a:ext cx="16" cy="12"/>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rot="0" vert="horz" wrap="square" lIns="91440" tIns="45720" rIns="91440" bIns="45720" anchor="t" anchorCtr="0" upright="1">
                <a:noAutofit/>
              </a:bodyPr>
              <a:lstStyle/>
              <a:p>
                <a:endParaRPr lang="en-AU"/>
              </a:p>
            </p:txBody>
          </p:sp>
          <p:sp>
            <p:nvSpPr>
              <p:cNvPr id="186" name="Rectangle 185"/>
              <p:cNvSpPr>
                <a:spLocks/>
              </p:cNvSpPr>
              <p:nvPr/>
            </p:nvSpPr>
            <p:spPr bwMode="auto">
              <a:xfrm>
                <a:off x="548" y="17"/>
                <a:ext cx="16" cy="45"/>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rot="0" vert="horz" wrap="square" lIns="91440" tIns="45720" rIns="91440" bIns="45720" anchor="t" anchorCtr="0" upright="1">
                <a:noAutofit/>
              </a:bodyPr>
              <a:lstStyle/>
              <a:p>
                <a:endParaRPr lang="en-AU"/>
              </a:p>
            </p:txBody>
          </p:sp>
        </p:grpSp>
        <p:sp>
          <p:nvSpPr>
            <p:cNvPr id="171" name="Freeform 170"/>
            <p:cNvSpPr>
              <a:spLocks/>
            </p:cNvSpPr>
            <p:nvPr/>
          </p:nvSpPr>
          <p:spPr bwMode="auto">
            <a:xfrm>
              <a:off x="485" y="51"/>
              <a:ext cx="41" cy="96"/>
            </a:xfrm>
            <a:custGeom>
              <a:avLst/>
              <a:gdLst>
                <a:gd name="T0" fmla="*/ 40 w 41"/>
                <a:gd name="T1" fmla="*/ 0 h 96"/>
                <a:gd name="T2" fmla="*/ 19 w 41"/>
                <a:gd name="T3" fmla="*/ 4 h 96"/>
                <a:gd name="T4" fmla="*/ 7 w 41"/>
                <a:gd name="T5" fmla="*/ 21 h 96"/>
                <a:gd name="T6" fmla="*/ 0 w 41"/>
                <a:gd name="T7" fmla="*/ 48 h 96"/>
                <a:gd name="T8" fmla="*/ 7 w 41"/>
                <a:gd name="T9" fmla="*/ 74 h 96"/>
                <a:gd name="T10" fmla="*/ 21 w 41"/>
                <a:gd name="T11" fmla="*/ 91 h 96"/>
                <a:gd name="T12" fmla="*/ 40 w 41"/>
                <a:gd name="T13" fmla="*/ 96 h 96"/>
                <a:gd name="T14" fmla="*/ 40 w 41"/>
                <a:gd name="T15" fmla="*/ 84 h 96"/>
                <a:gd name="T16" fmla="*/ 23 w 41"/>
                <a:gd name="T17" fmla="*/ 74 h 96"/>
                <a:gd name="T18" fmla="*/ 16 w 41"/>
                <a:gd name="T19" fmla="*/ 48 h 96"/>
                <a:gd name="T20" fmla="*/ 23 w 41"/>
                <a:gd name="T21" fmla="*/ 21 h 96"/>
                <a:gd name="T22" fmla="*/ 40 w 41"/>
                <a:gd name="T23" fmla="*/ 12 h 96"/>
                <a:gd name="T24" fmla="*/ 40 w 41"/>
                <a:gd name="T25" fmla="*/ 0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1" h="96">
                  <a:moveTo>
                    <a:pt x="40" y="0"/>
                  </a:moveTo>
                  <a:lnTo>
                    <a:pt x="19" y="4"/>
                  </a:lnTo>
                  <a:lnTo>
                    <a:pt x="7" y="21"/>
                  </a:lnTo>
                  <a:lnTo>
                    <a:pt x="0" y="48"/>
                  </a:lnTo>
                  <a:lnTo>
                    <a:pt x="7" y="74"/>
                  </a:lnTo>
                  <a:lnTo>
                    <a:pt x="21" y="91"/>
                  </a:lnTo>
                  <a:lnTo>
                    <a:pt x="40" y="96"/>
                  </a:lnTo>
                  <a:lnTo>
                    <a:pt x="40" y="84"/>
                  </a:lnTo>
                  <a:lnTo>
                    <a:pt x="23" y="74"/>
                  </a:lnTo>
                  <a:lnTo>
                    <a:pt x="16" y="48"/>
                  </a:lnTo>
                  <a:lnTo>
                    <a:pt x="23" y="21"/>
                  </a:lnTo>
                  <a:lnTo>
                    <a:pt x="40" y="12"/>
                  </a:lnTo>
                  <a:lnTo>
                    <a:pt x="40"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72" name="Freeform 171"/>
            <p:cNvSpPr>
              <a:spLocks/>
            </p:cNvSpPr>
            <p:nvPr/>
          </p:nvSpPr>
          <p:spPr bwMode="auto">
            <a:xfrm>
              <a:off x="599" y="9"/>
              <a:ext cx="20" cy="135"/>
            </a:xfrm>
            <a:custGeom>
              <a:avLst/>
              <a:gdLst>
                <a:gd name="T0" fmla="*/ 0 w 20"/>
                <a:gd name="T1" fmla="*/ 0 h 135"/>
                <a:gd name="T2" fmla="*/ 0 w 20"/>
                <a:gd name="T3" fmla="*/ 135 h 135"/>
              </a:gdLst>
              <a:ahLst/>
              <a:cxnLst>
                <a:cxn ang="0">
                  <a:pos x="T0" y="T1"/>
                </a:cxn>
                <a:cxn ang="0">
                  <a:pos x="T2" y="T3"/>
                </a:cxn>
              </a:cxnLst>
              <a:rect l="0" t="0" r="r" b="b"/>
              <a:pathLst>
                <a:path w="20" h="135">
                  <a:moveTo>
                    <a:pt x="0" y="0"/>
                  </a:moveTo>
                  <a:lnTo>
                    <a:pt x="0" y="135"/>
                  </a:lnTo>
                </a:path>
              </a:pathLst>
            </a:custGeom>
            <a:noFill/>
            <a:ln w="11937">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AU"/>
            </a:p>
          </p:txBody>
        </p:sp>
        <p:grpSp>
          <p:nvGrpSpPr>
            <p:cNvPr id="173" name="Group 172"/>
            <p:cNvGrpSpPr>
              <a:grpSpLocks/>
            </p:cNvGrpSpPr>
            <p:nvPr/>
          </p:nvGrpSpPr>
          <p:grpSpPr bwMode="auto">
            <a:xfrm>
              <a:off x="631" y="51"/>
              <a:ext cx="74" cy="93"/>
              <a:chOff x="631" y="51"/>
              <a:chExt cx="74" cy="93"/>
            </a:xfrm>
          </p:grpSpPr>
          <p:sp>
            <p:nvSpPr>
              <p:cNvPr id="182" name="Freeform 181"/>
              <p:cNvSpPr>
                <a:spLocks/>
              </p:cNvSpPr>
              <p:nvPr/>
            </p:nvSpPr>
            <p:spPr bwMode="auto">
              <a:xfrm>
                <a:off x="631" y="51"/>
                <a:ext cx="74" cy="93"/>
              </a:xfrm>
              <a:custGeom>
                <a:avLst/>
                <a:gdLst>
                  <a:gd name="T0" fmla="*/ 14 w 74"/>
                  <a:gd name="T1" fmla="*/ 2 h 93"/>
                  <a:gd name="T2" fmla="*/ 0 w 74"/>
                  <a:gd name="T3" fmla="*/ 2 h 93"/>
                  <a:gd name="T4" fmla="*/ 0 w 74"/>
                  <a:gd name="T5" fmla="*/ 93 h 93"/>
                  <a:gd name="T6" fmla="*/ 16 w 74"/>
                  <a:gd name="T7" fmla="*/ 93 h 93"/>
                  <a:gd name="T8" fmla="*/ 16 w 74"/>
                  <a:gd name="T9" fmla="*/ 43 h 93"/>
                  <a:gd name="T10" fmla="*/ 23 w 74"/>
                  <a:gd name="T11" fmla="*/ 19 h 93"/>
                  <a:gd name="T12" fmla="*/ 40 w 74"/>
                  <a:gd name="T13" fmla="*/ 14 h 93"/>
                  <a:gd name="T14" fmla="*/ 14 w 74"/>
                  <a:gd name="T15" fmla="*/ 14 h 93"/>
                  <a:gd name="T16" fmla="*/ 14 w 74"/>
                  <a:gd name="T17" fmla="*/ 2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4" h="93">
                    <a:moveTo>
                      <a:pt x="14" y="2"/>
                    </a:moveTo>
                    <a:lnTo>
                      <a:pt x="0" y="2"/>
                    </a:lnTo>
                    <a:lnTo>
                      <a:pt x="0" y="93"/>
                    </a:lnTo>
                    <a:lnTo>
                      <a:pt x="16" y="93"/>
                    </a:lnTo>
                    <a:lnTo>
                      <a:pt x="16" y="43"/>
                    </a:lnTo>
                    <a:lnTo>
                      <a:pt x="23" y="19"/>
                    </a:lnTo>
                    <a:lnTo>
                      <a:pt x="40" y="14"/>
                    </a:lnTo>
                    <a:lnTo>
                      <a:pt x="14" y="14"/>
                    </a:lnTo>
                    <a:lnTo>
                      <a:pt x="14" y="2"/>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83" name="Freeform 182"/>
              <p:cNvSpPr>
                <a:spLocks/>
              </p:cNvSpPr>
              <p:nvPr/>
            </p:nvSpPr>
            <p:spPr bwMode="auto">
              <a:xfrm>
                <a:off x="631" y="51"/>
                <a:ext cx="74" cy="93"/>
              </a:xfrm>
              <a:custGeom>
                <a:avLst/>
                <a:gdLst>
                  <a:gd name="T0" fmla="*/ 43 w 74"/>
                  <a:gd name="T1" fmla="*/ 0 h 93"/>
                  <a:gd name="T2" fmla="*/ 26 w 74"/>
                  <a:gd name="T3" fmla="*/ 2 h 93"/>
                  <a:gd name="T4" fmla="*/ 14 w 74"/>
                  <a:gd name="T5" fmla="*/ 14 h 93"/>
                  <a:gd name="T6" fmla="*/ 40 w 74"/>
                  <a:gd name="T7" fmla="*/ 14 h 93"/>
                  <a:gd name="T8" fmla="*/ 52 w 74"/>
                  <a:gd name="T9" fmla="*/ 16 h 93"/>
                  <a:gd name="T10" fmla="*/ 57 w 74"/>
                  <a:gd name="T11" fmla="*/ 24 h 93"/>
                  <a:gd name="T12" fmla="*/ 60 w 74"/>
                  <a:gd name="T13" fmla="*/ 38 h 93"/>
                  <a:gd name="T14" fmla="*/ 60 w 74"/>
                  <a:gd name="T15" fmla="*/ 93 h 93"/>
                  <a:gd name="T16" fmla="*/ 74 w 74"/>
                  <a:gd name="T17" fmla="*/ 93 h 93"/>
                  <a:gd name="T18" fmla="*/ 74 w 74"/>
                  <a:gd name="T19" fmla="*/ 21 h 93"/>
                  <a:gd name="T20" fmla="*/ 69 w 74"/>
                  <a:gd name="T21" fmla="*/ 9 h 93"/>
                  <a:gd name="T22" fmla="*/ 57 w 74"/>
                  <a:gd name="T23" fmla="*/ 2 h 93"/>
                  <a:gd name="T24" fmla="*/ 43 w 74"/>
                  <a:gd name="T25" fmla="*/ 0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4" h="93">
                    <a:moveTo>
                      <a:pt x="43" y="0"/>
                    </a:moveTo>
                    <a:lnTo>
                      <a:pt x="26" y="2"/>
                    </a:lnTo>
                    <a:lnTo>
                      <a:pt x="14" y="14"/>
                    </a:lnTo>
                    <a:lnTo>
                      <a:pt x="40" y="14"/>
                    </a:lnTo>
                    <a:lnTo>
                      <a:pt x="52" y="16"/>
                    </a:lnTo>
                    <a:lnTo>
                      <a:pt x="57" y="24"/>
                    </a:lnTo>
                    <a:lnTo>
                      <a:pt x="60" y="38"/>
                    </a:lnTo>
                    <a:lnTo>
                      <a:pt x="60" y="93"/>
                    </a:lnTo>
                    <a:lnTo>
                      <a:pt x="74" y="93"/>
                    </a:lnTo>
                    <a:lnTo>
                      <a:pt x="74" y="21"/>
                    </a:lnTo>
                    <a:lnTo>
                      <a:pt x="69" y="9"/>
                    </a:lnTo>
                    <a:lnTo>
                      <a:pt x="57" y="2"/>
                    </a:lnTo>
                    <a:lnTo>
                      <a:pt x="43"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grpSp>
          <p:nvGrpSpPr>
            <p:cNvPr id="174" name="Group 173"/>
            <p:cNvGrpSpPr>
              <a:grpSpLocks/>
            </p:cNvGrpSpPr>
            <p:nvPr/>
          </p:nvGrpSpPr>
          <p:grpSpPr bwMode="auto">
            <a:xfrm>
              <a:off x="765" y="51"/>
              <a:ext cx="41" cy="132"/>
              <a:chOff x="765" y="51"/>
              <a:chExt cx="41" cy="132"/>
            </a:xfrm>
          </p:grpSpPr>
          <p:sp>
            <p:nvSpPr>
              <p:cNvPr id="179" name="Freeform 178"/>
              <p:cNvSpPr>
                <a:spLocks/>
              </p:cNvSpPr>
              <p:nvPr/>
            </p:nvSpPr>
            <p:spPr bwMode="auto">
              <a:xfrm>
                <a:off x="765" y="51"/>
                <a:ext cx="41" cy="132"/>
              </a:xfrm>
              <a:custGeom>
                <a:avLst/>
                <a:gdLst>
                  <a:gd name="T0" fmla="*/ 40 w 41"/>
                  <a:gd name="T1" fmla="*/ 81 h 132"/>
                  <a:gd name="T2" fmla="*/ 23 w 41"/>
                  <a:gd name="T3" fmla="*/ 81 h 132"/>
                  <a:gd name="T4" fmla="*/ 23 w 41"/>
                  <a:gd name="T5" fmla="*/ 100 h 132"/>
                  <a:gd name="T6" fmla="*/ 14 w 41"/>
                  <a:gd name="T7" fmla="*/ 115 h 132"/>
                  <a:gd name="T8" fmla="*/ 0 w 41"/>
                  <a:gd name="T9" fmla="*/ 117 h 132"/>
                  <a:gd name="T10" fmla="*/ 0 w 41"/>
                  <a:gd name="T11" fmla="*/ 132 h 132"/>
                  <a:gd name="T12" fmla="*/ 21 w 41"/>
                  <a:gd name="T13" fmla="*/ 127 h 132"/>
                  <a:gd name="T14" fmla="*/ 36 w 41"/>
                  <a:gd name="T15" fmla="*/ 112 h 132"/>
                  <a:gd name="T16" fmla="*/ 40 w 41"/>
                  <a:gd name="T17" fmla="*/ 8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1" h="132">
                    <a:moveTo>
                      <a:pt x="40" y="81"/>
                    </a:moveTo>
                    <a:lnTo>
                      <a:pt x="23" y="81"/>
                    </a:lnTo>
                    <a:lnTo>
                      <a:pt x="23" y="100"/>
                    </a:lnTo>
                    <a:lnTo>
                      <a:pt x="14" y="115"/>
                    </a:lnTo>
                    <a:lnTo>
                      <a:pt x="0" y="117"/>
                    </a:lnTo>
                    <a:lnTo>
                      <a:pt x="0" y="132"/>
                    </a:lnTo>
                    <a:lnTo>
                      <a:pt x="21" y="127"/>
                    </a:lnTo>
                    <a:lnTo>
                      <a:pt x="36" y="112"/>
                    </a:lnTo>
                    <a:lnTo>
                      <a:pt x="40" y="81"/>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80" name="Freeform 179"/>
              <p:cNvSpPr>
                <a:spLocks/>
              </p:cNvSpPr>
              <p:nvPr/>
            </p:nvSpPr>
            <p:spPr bwMode="auto">
              <a:xfrm>
                <a:off x="765" y="51"/>
                <a:ext cx="41" cy="132"/>
              </a:xfrm>
              <a:custGeom>
                <a:avLst/>
                <a:gdLst>
                  <a:gd name="T0" fmla="*/ 0 w 41"/>
                  <a:gd name="T1" fmla="*/ 0 h 132"/>
                  <a:gd name="T2" fmla="*/ 0 w 41"/>
                  <a:gd name="T3" fmla="*/ 12 h 132"/>
                  <a:gd name="T4" fmla="*/ 19 w 41"/>
                  <a:gd name="T5" fmla="*/ 21 h 132"/>
                  <a:gd name="T6" fmla="*/ 26 w 41"/>
                  <a:gd name="T7" fmla="*/ 45 h 132"/>
                  <a:gd name="T8" fmla="*/ 19 w 41"/>
                  <a:gd name="T9" fmla="*/ 74 h 132"/>
                  <a:gd name="T10" fmla="*/ 0 w 41"/>
                  <a:gd name="T11" fmla="*/ 79 h 132"/>
                  <a:gd name="T12" fmla="*/ 0 w 41"/>
                  <a:gd name="T13" fmla="*/ 93 h 132"/>
                  <a:gd name="T14" fmla="*/ 23 w 41"/>
                  <a:gd name="T15" fmla="*/ 81 h 132"/>
                  <a:gd name="T16" fmla="*/ 40 w 41"/>
                  <a:gd name="T17" fmla="*/ 81 h 132"/>
                  <a:gd name="T18" fmla="*/ 40 w 41"/>
                  <a:gd name="T19" fmla="*/ 12 h 132"/>
                  <a:gd name="T20" fmla="*/ 26 w 41"/>
                  <a:gd name="T21" fmla="*/ 12 h 132"/>
                  <a:gd name="T22" fmla="*/ 14 w 41"/>
                  <a:gd name="T23" fmla="*/ 2 h 132"/>
                  <a:gd name="T24" fmla="*/ 0 w 41"/>
                  <a:gd name="T25" fmla="*/ 0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1" h="132">
                    <a:moveTo>
                      <a:pt x="0" y="0"/>
                    </a:moveTo>
                    <a:lnTo>
                      <a:pt x="0" y="12"/>
                    </a:lnTo>
                    <a:lnTo>
                      <a:pt x="19" y="21"/>
                    </a:lnTo>
                    <a:lnTo>
                      <a:pt x="26" y="45"/>
                    </a:lnTo>
                    <a:lnTo>
                      <a:pt x="19" y="74"/>
                    </a:lnTo>
                    <a:lnTo>
                      <a:pt x="0" y="79"/>
                    </a:lnTo>
                    <a:lnTo>
                      <a:pt x="0" y="93"/>
                    </a:lnTo>
                    <a:lnTo>
                      <a:pt x="23" y="81"/>
                    </a:lnTo>
                    <a:lnTo>
                      <a:pt x="40" y="81"/>
                    </a:lnTo>
                    <a:lnTo>
                      <a:pt x="40" y="12"/>
                    </a:lnTo>
                    <a:lnTo>
                      <a:pt x="26" y="12"/>
                    </a:lnTo>
                    <a:lnTo>
                      <a:pt x="14" y="2"/>
                    </a:lnTo>
                    <a:lnTo>
                      <a:pt x="0"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81" name="Rectangle 180"/>
              <p:cNvSpPr>
                <a:spLocks/>
              </p:cNvSpPr>
              <p:nvPr/>
            </p:nvSpPr>
            <p:spPr bwMode="auto">
              <a:xfrm>
                <a:off x="804" y="111"/>
                <a:ext cx="14" cy="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rot="0" vert="horz" wrap="square" lIns="91440" tIns="45720" rIns="91440" bIns="45720" anchor="t" anchorCtr="0" upright="1">
                <a:noAutofit/>
              </a:bodyPr>
              <a:lstStyle/>
              <a:p>
                <a:endParaRPr lang="en-AU"/>
              </a:p>
            </p:txBody>
          </p:sp>
        </p:grpSp>
        <p:grpSp>
          <p:nvGrpSpPr>
            <p:cNvPr id="175" name="Group 174"/>
            <p:cNvGrpSpPr>
              <a:grpSpLocks/>
            </p:cNvGrpSpPr>
            <p:nvPr/>
          </p:nvGrpSpPr>
          <p:grpSpPr bwMode="auto">
            <a:xfrm>
              <a:off x="727" y="152"/>
              <a:ext cx="39" cy="31"/>
              <a:chOff x="727" y="152"/>
              <a:chExt cx="39" cy="31"/>
            </a:xfrm>
          </p:grpSpPr>
          <p:sp>
            <p:nvSpPr>
              <p:cNvPr id="177" name="Freeform 176"/>
              <p:cNvSpPr>
                <a:spLocks/>
              </p:cNvSpPr>
              <p:nvPr/>
            </p:nvSpPr>
            <p:spPr bwMode="auto">
              <a:xfrm>
                <a:off x="727" y="152"/>
                <a:ext cx="39" cy="31"/>
              </a:xfrm>
              <a:custGeom>
                <a:avLst/>
                <a:gdLst>
                  <a:gd name="T0" fmla="*/ 0 w 39"/>
                  <a:gd name="T1" fmla="*/ 0 h 31"/>
                  <a:gd name="T2" fmla="*/ 9 w 39"/>
                  <a:gd name="T3" fmla="*/ 23 h 31"/>
                  <a:gd name="T4" fmla="*/ 36 w 39"/>
                  <a:gd name="T5" fmla="*/ 31 h 31"/>
                  <a:gd name="T6" fmla="*/ 38 w 39"/>
                  <a:gd name="T7" fmla="*/ 31 h 31"/>
                  <a:gd name="T8" fmla="*/ 38 w 39"/>
                  <a:gd name="T9" fmla="*/ 19 h 31"/>
                  <a:gd name="T10" fmla="*/ 36 w 39"/>
                  <a:gd name="T11" fmla="*/ 19 h 31"/>
                  <a:gd name="T12" fmla="*/ 21 w 39"/>
                  <a:gd name="T13" fmla="*/ 14 h 31"/>
                  <a:gd name="T14" fmla="*/ 14 w 39"/>
                  <a:gd name="T15" fmla="*/ 2 h 31"/>
                  <a:gd name="T16" fmla="*/ 0 w 39"/>
                  <a:gd name="T17" fmla="*/ 0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9" h="31">
                    <a:moveTo>
                      <a:pt x="0" y="0"/>
                    </a:moveTo>
                    <a:lnTo>
                      <a:pt x="9" y="23"/>
                    </a:lnTo>
                    <a:lnTo>
                      <a:pt x="36" y="31"/>
                    </a:lnTo>
                    <a:lnTo>
                      <a:pt x="38" y="31"/>
                    </a:lnTo>
                    <a:lnTo>
                      <a:pt x="38" y="19"/>
                    </a:lnTo>
                    <a:lnTo>
                      <a:pt x="36" y="19"/>
                    </a:lnTo>
                    <a:lnTo>
                      <a:pt x="21" y="14"/>
                    </a:lnTo>
                    <a:lnTo>
                      <a:pt x="14" y="2"/>
                    </a:lnTo>
                    <a:lnTo>
                      <a:pt x="0"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178" name="Freeform 177"/>
              <p:cNvSpPr>
                <a:spLocks/>
              </p:cNvSpPr>
              <p:nvPr/>
            </p:nvSpPr>
            <p:spPr bwMode="auto">
              <a:xfrm>
                <a:off x="727" y="152"/>
                <a:ext cx="39" cy="31"/>
              </a:xfrm>
              <a:custGeom>
                <a:avLst/>
                <a:gdLst>
                  <a:gd name="T0" fmla="*/ 38 w 39"/>
                  <a:gd name="T1" fmla="*/ 16 h 31"/>
                  <a:gd name="T2" fmla="*/ 36 w 39"/>
                  <a:gd name="T3" fmla="*/ 19 h 31"/>
                  <a:gd name="T4" fmla="*/ 38 w 39"/>
                  <a:gd name="T5" fmla="*/ 19 h 31"/>
                  <a:gd name="T6" fmla="*/ 38 w 39"/>
                  <a:gd name="T7" fmla="*/ 16 h 31"/>
                </a:gdLst>
                <a:ahLst/>
                <a:cxnLst>
                  <a:cxn ang="0">
                    <a:pos x="T0" y="T1"/>
                  </a:cxn>
                  <a:cxn ang="0">
                    <a:pos x="T2" y="T3"/>
                  </a:cxn>
                  <a:cxn ang="0">
                    <a:pos x="T4" y="T5"/>
                  </a:cxn>
                  <a:cxn ang="0">
                    <a:pos x="T6" y="T7"/>
                  </a:cxn>
                </a:cxnLst>
                <a:rect l="0" t="0" r="r" b="b"/>
                <a:pathLst>
                  <a:path w="39" h="31">
                    <a:moveTo>
                      <a:pt x="38" y="16"/>
                    </a:moveTo>
                    <a:lnTo>
                      <a:pt x="36" y="19"/>
                    </a:lnTo>
                    <a:lnTo>
                      <a:pt x="38" y="19"/>
                    </a:lnTo>
                    <a:lnTo>
                      <a:pt x="38" y="16"/>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sp>
          <p:nvSpPr>
            <p:cNvPr id="176" name="Freeform 175"/>
            <p:cNvSpPr>
              <a:spLocks/>
            </p:cNvSpPr>
            <p:nvPr/>
          </p:nvSpPr>
          <p:spPr bwMode="auto">
            <a:xfrm>
              <a:off x="722" y="51"/>
              <a:ext cx="43" cy="93"/>
            </a:xfrm>
            <a:custGeom>
              <a:avLst/>
              <a:gdLst>
                <a:gd name="T0" fmla="*/ 43 w 43"/>
                <a:gd name="T1" fmla="*/ 0 h 93"/>
                <a:gd name="T2" fmla="*/ 40 w 43"/>
                <a:gd name="T3" fmla="*/ 0 h 93"/>
                <a:gd name="T4" fmla="*/ 19 w 43"/>
                <a:gd name="T5" fmla="*/ 4 h 93"/>
                <a:gd name="T6" fmla="*/ 7 w 43"/>
                <a:gd name="T7" fmla="*/ 21 h 93"/>
                <a:gd name="T8" fmla="*/ 0 w 43"/>
                <a:gd name="T9" fmla="*/ 48 h 93"/>
                <a:gd name="T10" fmla="*/ 12 w 43"/>
                <a:gd name="T11" fmla="*/ 79 h 93"/>
                <a:gd name="T12" fmla="*/ 26 w 43"/>
                <a:gd name="T13" fmla="*/ 91 h 93"/>
                <a:gd name="T14" fmla="*/ 40 w 43"/>
                <a:gd name="T15" fmla="*/ 93 h 93"/>
                <a:gd name="T16" fmla="*/ 43 w 43"/>
                <a:gd name="T17" fmla="*/ 93 h 93"/>
                <a:gd name="T18" fmla="*/ 43 w 43"/>
                <a:gd name="T19" fmla="*/ 79 h 93"/>
                <a:gd name="T20" fmla="*/ 26 w 43"/>
                <a:gd name="T21" fmla="*/ 72 h 93"/>
                <a:gd name="T22" fmla="*/ 19 w 43"/>
                <a:gd name="T23" fmla="*/ 45 h 93"/>
                <a:gd name="T24" fmla="*/ 26 w 43"/>
                <a:gd name="T25" fmla="*/ 21 h 93"/>
                <a:gd name="T26" fmla="*/ 43 w 43"/>
                <a:gd name="T27" fmla="*/ 12 h 93"/>
                <a:gd name="T28" fmla="*/ 43 w 43"/>
                <a:gd name="T29" fmla="*/ 0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3" h="93">
                  <a:moveTo>
                    <a:pt x="43" y="0"/>
                  </a:moveTo>
                  <a:lnTo>
                    <a:pt x="40" y="0"/>
                  </a:lnTo>
                  <a:lnTo>
                    <a:pt x="19" y="4"/>
                  </a:lnTo>
                  <a:lnTo>
                    <a:pt x="7" y="21"/>
                  </a:lnTo>
                  <a:lnTo>
                    <a:pt x="0" y="48"/>
                  </a:lnTo>
                  <a:lnTo>
                    <a:pt x="12" y="79"/>
                  </a:lnTo>
                  <a:lnTo>
                    <a:pt x="26" y="91"/>
                  </a:lnTo>
                  <a:lnTo>
                    <a:pt x="40" y="93"/>
                  </a:lnTo>
                  <a:lnTo>
                    <a:pt x="43" y="93"/>
                  </a:lnTo>
                  <a:lnTo>
                    <a:pt x="43" y="79"/>
                  </a:lnTo>
                  <a:lnTo>
                    <a:pt x="26" y="72"/>
                  </a:lnTo>
                  <a:lnTo>
                    <a:pt x="19" y="45"/>
                  </a:lnTo>
                  <a:lnTo>
                    <a:pt x="26" y="21"/>
                  </a:lnTo>
                  <a:lnTo>
                    <a:pt x="43" y="12"/>
                  </a:lnTo>
                  <a:lnTo>
                    <a:pt x="43"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sp>
        <p:nvSpPr>
          <p:cNvPr id="200" name="Rectangle 119"/>
          <p:cNvSpPr>
            <a:spLocks noChangeArrowheads="1"/>
          </p:cNvSpPr>
          <p:nvPr/>
        </p:nvSpPr>
        <p:spPr bwMode="auto">
          <a:xfrm>
            <a:off x="304800" y="884238"/>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01" name="Rectangle 165"/>
          <p:cNvSpPr>
            <a:spLocks noChangeArrowheads="1"/>
          </p:cNvSpPr>
          <p:nvPr/>
        </p:nvSpPr>
        <p:spPr bwMode="auto">
          <a:xfrm>
            <a:off x="457200" y="45720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AU"/>
          </a:p>
        </p:txBody>
      </p:sp>
      <p:grpSp>
        <p:nvGrpSpPr>
          <p:cNvPr id="202" name="Group 201"/>
          <p:cNvGrpSpPr>
            <a:grpSpLocks/>
          </p:cNvGrpSpPr>
          <p:nvPr/>
        </p:nvGrpSpPr>
        <p:grpSpPr bwMode="auto">
          <a:xfrm>
            <a:off x="5563904" y="5510494"/>
            <a:ext cx="1197850" cy="366778"/>
            <a:chOff x="0" y="0"/>
            <a:chExt cx="953" cy="191"/>
          </a:xfrm>
        </p:grpSpPr>
        <p:grpSp>
          <p:nvGrpSpPr>
            <p:cNvPr id="203" name="Group 202"/>
            <p:cNvGrpSpPr>
              <a:grpSpLocks/>
            </p:cNvGrpSpPr>
            <p:nvPr/>
          </p:nvGrpSpPr>
          <p:grpSpPr bwMode="auto">
            <a:xfrm>
              <a:off x="10" y="12"/>
              <a:ext cx="112" cy="132"/>
              <a:chOff x="10" y="12"/>
              <a:chExt cx="112" cy="132"/>
            </a:xfrm>
          </p:grpSpPr>
          <p:sp>
            <p:nvSpPr>
              <p:cNvPr id="244" name="Freeform 243"/>
              <p:cNvSpPr>
                <a:spLocks/>
              </p:cNvSpPr>
              <p:nvPr/>
            </p:nvSpPr>
            <p:spPr bwMode="auto">
              <a:xfrm>
                <a:off x="10" y="12"/>
                <a:ext cx="112" cy="132"/>
              </a:xfrm>
              <a:custGeom>
                <a:avLst/>
                <a:gdLst>
                  <a:gd name="T0" fmla="*/ 60 w 112"/>
                  <a:gd name="T1" fmla="*/ 0 h 132"/>
                  <a:gd name="T2" fmla="*/ 28 w 112"/>
                  <a:gd name="T3" fmla="*/ 7 h 132"/>
                  <a:gd name="T4" fmla="*/ 7 w 112"/>
                  <a:gd name="T5" fmla="*/ 31 h 132"/>
                  <a:gd name="T6" fmla="*/ 0 w 112"/>
                  <a:gd name="T7" fmla="*/ 64 h 132"/>
                  <a:gd name="T8" fmla="*/ 7 w 112"/>
                  <a:gd name="T9" fmla="*/ 100 h 132"/>
                  <a:gd name="T10" fmla="*/ 26 w 112"/>
                  <a:gd name="T11" fmla="*/ 122 h 132"/>
                  <a:gd name="T12" fmla="*/ 60 w 112"/>
                  <a:gd name="T13" fmla="*/ 132 h 132"/>
                  <a:gd name="T14" fmla="*/ 95 w 112"/>
                  <a:gd name="T15" fmla="*/ 120 h 132"/>
                  <a:gd name="T16" fmla="*/ 97 w 112"/>
                  <a:gd name="T17" fmla="*/ 117 h 132"/>
                  <a:gd name="T18" fmla="*/ 60 w 112"/>
                  <a:gd name="T19" fmla="*/ 117 h 132"/>
                  <a:gd name="T20" fmla="*/ 38 w 112"/>
                  <a:gd name="T21" fmla="*/ 112 h 132"/>
                  <a:gd name="T22" fmla="*/ 21 w 112"/>
                  <a:gd name="T23" fmla="*/ 93 h 132"/>
                  <a:gd name="T24" fmla="*/ 19 w 112"/>
                  <a:gd name="T25" fmla="*/ 64 h 132"/>
                  <a:gd name="T26" fmla="*/ 21 w 112"/>
                  <a:gd name="T27" fmla="*/ 40 h 132"/>
                  <a:gd name="T28" fmla="*/ 35 w 112"/>
                  <a:gd name="T29" fmla="*/ 21 h 132"/>
                  <a:gd name="T30" fmla="*/ 60 w 112"/>
                  <a:gd name="T31" fmla="*/ 14 h 132"/>
                  <a:gd name="T32" fmla="*/ 97 w 112"/>
                  <a:gd name="T33" fmla="*/ 14 h 132"/>
                  <a:gd name="T34" fmla="*/ 93 w 112"/>
                  <a:gd name="T35" fmla="*/ 9 h 132"/>
                  <a:gd name="T36" fmla="*/ 60 w 112"/>
                  <a:gd name="T37" fmla="*/ 0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12" h="132">
                    <a:moveTo>
                      <a:pt x="60" y="0"/>
                    </a:moveTo>
                    <a:lnTo>
                      <a:pt x="28" y="7"/>
                    </a:lnTo>
                    <a:lnTo>
                      <a:pt x="7" y="31"/>
                    </a:lnTo>
                    <a:lnTo>
                      <a:pt x="0" y="64"/>
                    </a:lnTo>
                    <a:lnTo>
                      <a:pt x="7" y="100"/>
                    </a:lnTo>
                    <a:lnTo>
                      <a:pt x="26" y="122"/>
                    </a:lnTo>
                    <a:lnTo>
                      <a:pt x="60" y="132"/>
                    </a:lnTo>
                    <a:lnTo>
                      <a:pt x="95" y="120"/>
                    </a:lnTo>
                    <a:lnTo>
                      <a:pt x="97" y="117"/>
                    </a:lnTo>
                    <a:lnTo>
                      <a:pt x="60" y="117"/>
                    </a:lnTo>
                    <a:lnTo>
                      <a:pt x="38" y="112"/>
                    </a:lnTo>
                    <a:lnTo>
                      <a:pt x="21" y="93"/>
                    </a:lnTo>
                    <a:lnTo>
                      <a:pt x="19" y="64"/>
                    </a:lnTo>
                    <a:lnTo>
                      <a:pt x="21" y="40"/>
                    </a:lnTo>
                    <a:lnTo>
                      <a:pt x="35" y="21"/>
                    </a:lnTo>
                    <a:lnTo>
                      <a:pt x="60" y="14"/>
                    </a:lnTo>
                    <a:lnTo>
                      <a:pt x="97" y="14"/>
                    </a:lnTo>
                    <a:lnTo>
                      <a:pt x="93" y="9"/>
                    </a:lnTo>
                    <a:lnTo>
                      <a:pt x="60"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45" name="Freeform 244"/>
              <p:cNvSpPr>
                <a:spLocks/>
              </p:cNvSpPr>
              <p:nvPr/>
            </p:nvSpPr>
            <p:spPr bwMode="auto">
              <a:xfrm>
                <a:off x="10" y="12"/>
                <a:ext cx="112" cy="132"/>
              </a:xfrm>
              <a:custGeom>
                <a:avLst/>
                <a:gdLst>
                  <a:gd name="T0" fmla="*/ 95 w 112"/>
                  <a:gd name="T1" fmla="*/ 84 h 132"/>
                  <a:gd name="T2" fmla="*/ 83 w 112"/>
                  <a:gd name="T3" fmla="*/ 110 h 132"/>
                  <a:gd name="T4" fmla="*/ 60 w 112"/>
                  <a:gd name="T5" fmla="*/ 117 h 132"/>
                  <a:gd name="T6" fmla="*/ 97 w 112"/>
                  <a:gd name="T7" fmla="*/ 117 h 132"/>
                  <a:gd name="T8" fmla="*/ 112 w 112"/>
                  <a:gd name="T9" fmla="*/ 88 h 132"/>
                  <a:gd name="T10" fmla="*/ 95 w 112"/>
                  <a:gd name="T11" fmla="*/ 84 h 132"/>
                </a:gdLst>
                <a:ahLst/>
                <a:cxnLst>
                  <a:cxn ang="0">
                    <a:pos x="T0" y="T1"/>
                  </a:cxn>
                  <a:cxn ang="0">
                    <a:pos x="T2" y="T3"/>
                  </a:cxn>
                  <a:cxn ang="0">
                    <a:pos x="T4" y="T5"/>
                  </a:cxn>
                  <a:cxn ang="0">
                    <a:pos x="T6" y="T7"/>
                  </a:cxn>
                  <a:cxn ang="0">
                    <a:pos x="T8" y="T9"/>
                  </a:cxn>
                  <a:cxn ang="0">
                    <a:pos x="T10" y="T11"/>
                  </a:cxn>
                </a:cxnLst>
                <a:rect l="0" t="0" r="r" b="b"/>
                <a:pathLst>
                  <a:path w="112" h="132">
                    <a:moveTo>
                      <a:pt x="95" y="84"/>
                    </a:moveTo>
                    <a:lnTo>
                      <a:pt x="83" y="110"/>
                    </a:lnTo>
                    <a:lnTo>
                      <a:pt x="60" y="117"/>
                    </a:lnTo>
                    <a:lnTo>
                      <a:pt x="97" y="117"/>
                    </a:lnTo>
                    <a:lnTo>
                      <a:pt x="112" y="88"/>
                    </a:lnTo>
                    <a:lnTo>
                      <a:pt x="95" y="84"/>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46" name="Freeform 245"/>
              <p:cNvSpPr>
                <a:spLocks/>
              </p:cNvSpPr>
              <p:nvPr/>
            </p:nvSpPr>
            <p:spPr bwMode="auto">
              <a:xfrm>
                <a:off x="10" y="12"/>
                <a:ext cx="112" cy="132"/>
              </a:xfrm>
              <a:custGeom>
                <a:avLst/>
                <a:gdLst>
                  <a:gd name="T0" fmla="*/ 97 w 112"/>
                  <a:gd name="T1" fmla="*/ 14 h 132"/>
                  <a:gd name="T2" fmla="*/ 60 w 112"/>
                  <a:gd name="T3" fmla="*/ 14 h 132"/>
                  <a:gd name="T4" fmla="*/ 81 w 112"/>
                  <a:gd name="T5" fmla="*/ 21 h 132"/>
                  <a:gd name="T6" fmla="*/ 95 w 112"/>
                  <a:gd name="T7" fmla="*/ 40 h 132"/>
                  <a:gd name="T8" fmla="*/ 112 w 112"/>
                  <a:gd name="T9" fmla="*/ 36 h 132"/>
                  <a:gd name="T10" fmla="*/ 97 w 112"/>
                  <a:gd name="T11" fmla="*/ 14 h 132"/>
                </a:gdLst>
                <a:ahLst/>
                <a:cxnLst>
                  <a:cxn ang="0">
                    <a:pos x="T0" y="T1"/>
                  </a:cxn>
                  <a:cxn ang="0">
                    <a:pos x="T2" y="T3"/>
                  </a:cxn>
                  <a:cxn ang="0">
                    <a:pos x="T4" y="T5"/>
                  </a:cxn>
                  <a:cxn ang="0">
                    <a:pos x="T6" y="T7"/>
                  </a:cxn>
                  <a:cxn ang="0">
                    <a:pos x="T8" y="T9"/>
                  </a:cxn>
                  <a:cxn ang="0">
                    <a:pos x="T10" y="T11"/>
                  </a:cxn>
                </a:cxnLst>
                <a:rect l="0" t="0" r="r" b="b"/>
                <a:pathLst>
                  <a:path w="112" h="132">
                    <a:moveTo>
                      <a:pt x="97" y="14"/>
                    </a:moveTo>
                    <a:lnTo>
                      <a:pt x="60" y="14"/>
                    </a:lnTo>
                    <a:lnTo>
                      <a:pt x="81" y="21"/>
                    </a:lnTo>
                    <a:lnTo>
                      <a:pt x="95" y="40"/>
                    </a:lnTo>
                    <a:lnTo>
                      <a:pt x="112" y="36"/>
                    </a:lnTo>
                    <a:lnTo>
                      <a:pt x="97" y="14"/>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sp>
          <p:nvSpPr>
            <p:cNvPr id="204" name="Freeform 203"/>
            <p:cNvSpPr>
              <a:spLocks/>
            </p:cNvSpPr>
            <p:nvPr/>
          </p:nvSpPr>
          <p:spPr bwMode="auto">
            <a:xfrm>
              <a:off x="180" y="49"/>
              <a:ext cx="43" cy="96"/>
            </a:xfrm>
            <a:custGeom>
              <a:avLst/>
              <a:gdLst>
                <a:gd name="T0" fmla="*/ 0 w 43"/>
                <a:gd name="T1" fmla="*/ 0 h 96"/>
                <a:gd name="T2" fmla="*/ 0 w 43"/>
                <a:gd name="T3" fmla="*/ 12 h 96"/>
                <a:gd name="T4" fmla="*/ 19 w 43"/>
                <a:gd name="T5" fmla="*/ 21 h 96"/>
                <a:gd name="T6" fmla="*/ 26 w 43"/>
                <a:gd name="T7" fmla="*/ 48 h 96"/>
                <a:gd name="T8" fmla="*/ 19 w 43"/>
                <a:gd name="T9" fmla="*/ 74 h 96"/>
                <a:gd name="T10" fmla="*/ 0 w 43"/>
                <a:gd name="T11" fmla="*/ 84 h 96"/>
                <a:gd name="T12" fmla="*/ 0 w 43"/>
                <a:gd name="T13" fmla="*/ 96 h 96"/>
                <a:gd name="T14" fmla="*/ 21 w 43"/>
                <a:gd name="T15" fmla="*/ 91 h 96"/>
                <a:gd name="T16" fmla="*/ 36 w 43"/>
                <a:gd name="T17" fmla="*/ 74 h 96"/>
                <a:gd name="T18" fmla="*/ 43 w 43"/>
                <a:gd name="T19" fmla="*/ 45 h 96"/>
                <a:gd name="T20" fmla="*/ 40 w 43"/>
                <a:gd name="T21" fmla="*/ 26 h 96"/>
                <a:gd name="T22" fmla="*/ 31 w 43"/>
                <a:gd name="T23" fmla="*/ 12 h 96"/>
                <a:gd name="T24" fmla="*/ 19 w 43"/>
                <a:gd name="T25" fmla="*/ 2 h 96"/>
                <a:gd name="T26" fmla="*/ 0 w 43"/>
                <a:gd name="T27" fmla="*/ 0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3" h="96">
                  <a:moveTo>
                    <a:pt x="0" y="0"/>
                  </a:moveTo>
                  <a:lnTo>
                    <a:pt x="0" y="12"/>
                  </a:lnTo>
                  <a:lnTo>
                    <a:pt x="19" y="21"/>
                  </a:lnTo>
                  <a:lnTo>
                    <a:pt x="26" y="48"/>
                  </a:lnTo>
                  <a:lnTo>
                    <a:pt x="19" y="74"/>
                  </a:lnTo>
                  <a:lnTo>
                    <a:pt x="0" y="84"/>
                  </a:lnTo>
                  <a:lnTo>
                    <a:pt x="0" y="96"/>
                  </a:lnTo>
                  <a:lnTo>
                    <a:pt x="21" y="91"/>
                  </a:lnTo>
                  <a:lnTo>
                    <a:pt x="36" y="74"/>
                  </a:lnTo>
                  <a:lnTo>
                    <a:pt x="43" y="45"/>
                  </a:lnTo>
                  <a:lnTo>
                    <a:pt x="40" y="26"/>
                  </a:lnTo>
                  <a:lnTo>
                    <a:pt x="31" y="12"/>
                  </a:lnTo>
                  <a:lnTo>
                    <a:pt x="19" y="2"/>
                  </a:lnTo>
                  <a:lnTo>
                    <a:pt x="0"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05" name="Freeform 204"/>
            <p:cNvSpPr>
              <a:spLocks/>
            </p:cNvSpPr>
            <p:nvPr/>
          </p:nvSpPr>
          <p:spPr bwMode="auto">
            <a:xfrm>
              <a:off x="137" y="49"/>
              <a:ext cx="43" cy="96"/>
            </a:xfrm>
            <a:custGeom>
              <a:avLst/>
              <a:gdLst>
                <a:gd name="T0" fmla="*/ 43 w 43"/>
                <a:gd name="T1" fmla="*/ 0 h 96"/>
                <a:gd name="T2" fmla="*/ 14 w 43"/>
                <a:gd name="T3" fmla="*/ 7 h 96"/>
                <a:gd name="T4" fmla="*/ 4 w 43"/>
                <a:gd name="T5" fmla="*/ 24 h 96"/>
                <a:gd name="T6" fmla="*/ 0 w 43"/>
                <a:gd name="T7" fmla="*/ 48 h 96"/>
                <a:gd name="T8" fmla="*/ 2 w 43"/>
                <a:gd name="T9" fmla="*/ 69 h 96"/>
                <a:gd name="T10" fmla="*/ 12 w 43"/>
                <a:gd name="T11" fmla="*/ 84 h 96"/>
                <a:gd name="T12" fmla="*/ 26 w 43"/>
                <a:gd name="T13" fmla="*/ 93 h 96"/>
                <a:gd name="T14" fmla="*/ 43 w 43"/>
                <a:gd name="T15" fmla="*/ 96 h 96"/>
                <a:gd name="T16" fmla="*/ 43 w 43"/>
                <a:gd name="T17" fmla="*/ 84 h 96"/>
                <a:gd name="T18" fmla="*/ 24 w 43"/>
                <a:gd name="T19" fmla="*/ 74 h 96"/>
                <a:gd name="T20" fmla="*/ 16 w 43"/>
                <a:gd name="T21" fmla="*/ 48 h 96"/>
                <a:gd name="T22" fmla="*/ 24 w 43"/>
                <a:gd name="T23" fmla="*/ 21 h 96"/>
                <a:gd name="T24" fmla="*/ 43 w 43"/>
                <a:gd name="T25" fmla="*/ 12 h 96"/>
                <a:gd name="T26" fmla="*/ 43 w 43"/>
                <a:gd name="T27" fmla="*/ 0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3" h="96">
                  <a:moveTo>
                    <a:pt x="43" y="0"/>
                  </a:moveTo>
                  <a:lnTo>
                    <a:pt x="14" y="7"/>
                  </a:lnTo>
                  <a:lnTo>
                    <a:pt x="4" y="24"/>
                  </a:lnTo>
                  <a:lnTo>
                    <a:pt x="0" y="48"/>
                  </a:lnTo>
                  <a:lnTo>
                    <a:pt x="2" y="69"/>
                  </a:lnTo>
                  <a:lnTo>
                    <a:pt x="12" y="84"/>
                  </a:lnTo>
                  <a:lnTo>
                    <a:pt x="26" y="93"/>
                  </a:lnTo>
                  <a:lnTo>
                    <a:pt x="43" y="96"/>
                  </a:lnTo>
                  <a:lnTo>
                    <a:pt x="43" y="84"/>
                  </a:lnTo>
                  <a:lnTo>
                    <a:pt x="24" y="74"/>
                  </a:lnTo>
                  <a:lnTo>
                    <a:pt x="16" y="48"/>
                  </a:lnTo>
                  <a:lnTo>
                    <a:pt x="24" y="21"/>
                  </a:lnTo>
                  <a:lnTo>
                    <a:pt x="43" y="12"/>
                  </a:lnTo>
                  <a:lnTo>
                    <a:pt x="43"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nvGrpSpPr>
            <p:cNvPr id="206" name="Group 205"/>
            <p:cNvGrpSpPr>
              <a:grpSpLocks/>
            </p:cNvGrpSpPr>
            <p:nvPr/>
          </p:nvGrpSpPr>
          <p:grpSpPr bwMode="auto">
            <a:xfrm>
              <a:off x="242" y="49"/>
              <a:ext cx="125" cy="93"/>
              <a:chOff x="242" y="49"/>
              <a:chExt cx="125" cy="93"/>
            </a:xfrm>
          </p:grpSpPr>
          <p:sp>
            <p:nvSpPr>
              <p:cNvPr id="240" name="Freeform 239"/>
              <p:cNvSpPr>
                <a:spLocks/>
              </p:cNvSpPr>
              <p:nvPr/>
            </p:nvSpPr>
            <p:spPr bwMode="auto">
              <a:xfrm>
                <a:off x="242" y="49"/>
                <a:ext cx="125" cy="93"/>
              </a:xfrm>
              <a:custGeom>
                <a:avLst/>
                <a:gdLst>
                  <a:gd name="T0" fmla="*/ 14 w 125"/>
                  <a:gd name="T1" fmla="*/ 2 h 93"/>
                  <a:gd name="T2" fmla="*/ 0 w 125"/>
                  <a:gd name="T3" fmla="*/ 2 h 93"/>
                  <a:gd name="T4" fmla="*/ 0 w 125"/>
                  <a:gd name="T5" fmla="*/ 93 h 93"/>
                  <a:gd name="T6" fmla="*/ 14 w 125"/>
                  <a:gd name="T7" fmla="*/ 93 h 93"/>
                  <a:gd name="T8" fmla="*/ 14 w 125"/>
                  <a:gd name="T9" fmla="*/ 45 h 93"/>
                  <a:gd name="T10" fmla="*/ 16 w 125"/>
                  <a:gd name="T11" fmla="*/ 26 h 93"/>
                  <a:gd name="T12" fmla="*/ 26 w 125"/>
                  <a:gd name="T13" fmla="*/ 16 h 93"/>
                  <a:gd name="T14" fmla="*/ 38 w 125"/>
                  <a:gd name="T15" fmla="*/ 14 h 93"/>
                  <a:gd name="T16" fmla="*/ 14 w 125"/>
                  <a:gd name="T17" fmla="*/ 14 h 93"/>
                  <a:gd name="T18" fmla="*/ 14 w 125"/>
                  <a:gd name="T19" fmla="*/ 2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5" h="93">
                    <a:moveTo>
                      <a:pt x="14" y="2"/>
                    </a:moveTo>
                    <a:lnTo>
                      <a:pt x="0" y="2"/>
                    </a:lnTo>
                    <a:lnTo>
                      <a:pt x="0" y="93"/>
                    </a:lnTo>
                    <a:lnTo>
                      <a:pt x="14" y="93"/>
                    </a:lnTo>
                    <a:lnTo>
                      <a:pt x="14" y="45"/>
                    </a:lnTo>
                    <a:lnTo>
                      <a:pt x="16" y="26"/>
                    </a:lnTo>
                    <a:lnTo>
                      <a:pt x="26" y="16"/>
                    </a:lnTo>
                    <a:lnTo>
                      <a:pt x="38" y="14"/>
                    </a:lnTo>
                    <a:lnTo>
                      <a:pt x="14" y="14"/>
                    </a:lnTo>
                    <a:lnTo>
                      <a:pt x="14" y="2"/>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41" name="Freeform 240"/>
              <p:cNvSpPr>
                <a:spLocks/>
              </p:cNvSpPr>
              <p:nvPr/>
            </p:nvSpPr>
            <p:spPr bwMode="auto">
              <a:xfrm>
                <a:off x="242" y="49"/>
                <a:ext cx="125" cy="93"/>
              </a:xfrm>
              <a:custGeom>
                <a:avLst/>
                <a:gdLst>
                  <a:gd name="T0" fmla="*/ 93 w 125"/>
                  <a:gd name="T1" fmla="*/ 14 h 93"/>
                  <a:gd name="T2" fmla="*/ 38 w 125"/>
                  <a:gd name="T3" fmla="*/ 14 h 93"/>
                  <a:gd name="T4" fmla="*/ 50 w 125"/>
                  <a:gd name="T5" fmla="*/ 16 h 93"/>
                  <a:gd name="T6" fmla="*/ 55 w 125"/>
                  <a:gd name="T7" fmla="*/ 33 h 93"/>
                  <a:gd name="T8" fmla="*/ 55 w 125"/>
                  <a:gd name="T9" fmla="*/ 93 h 93"/>
                  <a:gd name="T10" fmla="*/ 69 w 125"/>
                  <a:gd name="T11" fmla="*/ 93 h 93"/>
                  <a:gd name="T12" fmla="*/ 69 w 125"/>
                  <a:gd name="T13" fmla="*/ 40 h 93"/>
                  <a:gd name="T14" fmla="*/ 76 w 125"/>
                  <a:gd name="T15" fmla="*/ 19 h 93"/>
                  <a:gd name="T16" fmla="*/ 93 w 125"/>
                  <a:gd name="T17" fmla="*/ 14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5" h="93">
                    <a:moveTo>
                      <a:pt x="93" y="14"/>
                    </a:moveTo>
                    <a:lnTo>
                      <a:pt x="38" y="14"/>
                    </a:lnTo>
                    <a:lnTo>
                      <a:pt x="50" y="16"/>
                    </a:lnTo>
                    <a:lnTo>
                      <a:pt x="55" y="33"/>
                    </a:lnTo>
                    <a:lnTo>
                      <a:pt x="55" y="93"/>
                    </a:lnTo>
                    <a:lnTo>
                      <a:pt x="69" y="93"/>
                    </a:lnTo>
                    <a:lnTo>
                      <a:pt x="69" y="40"/>
                    </a:lnTo>
                    <a:lnTo>
                      <a:pt x="76" y="19"/>
                    </a:lnTo>
                    <a:lnTo>
                      <a:pt x="93" y="14"/>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42" name="Freeform 241"/>
              <p:cNvSpPr>
                <a:spLocks/>
              </p:cNvSpPr>
              <p:nvPr/>
            </p:nvSpPr>
            <p:spPr bwMode="auto">
              <a:xfrm>
                <a:off x="242" y="49"/>
                <a:ext cx="125" cy="93"/>
              </a:xfrm>
              <a:custGeom>
                <a:avLst/>
                <a:gdLst>
                  <a:gd name="T0" fmla="*/ 96 w 125"/>
                  <a:gd name="T1" fmla="*/ 0 h 93"/>
                  <a:gd name="T2" fmla="*/ 79 w 125"/>
                  <a:gd name="T3" fmla="*/ 2 h 93"/>
                  <a:gd name="T4" fmla="*/ 67 w 125"/>
                  <a:gd name="T5" fmla="*/ 14 h 93"/>
                  <a:gd name="T6" fmla="*/ 100 w 125"/>
                  <a:gd name="T7" fmla="*/ 14 h 93"/>
                  <a:gd name="T8" fmla="*/ 107 w 125"/>
                  <a:gd name="T9" fmla="*/ 21 h 93"/>
                  <a:gd name="T10" fmla="*/ 107 w 125"/>
                  <a:gd name="T11" fmla="*/ 93 h 93"/>
                  <a:gd name="T12" fmla="*/ 124 w 125"/>
                  <a:gd name="T13" fmla="*/ 93 h 93"/>
                  <a:gd name="T14" fmla="*/ 124 w 125"/>
                  <a:gd name="T15" fmla="*/ 31 h 93"/>
                  <a:gd name="T16" fmla="*/ 117 w 125"/>
                  <a:gd name="T17" fmla="*/ 4 h 93"/>
                  <a:gd name="T18" fmla="*/ 96 w 125"/>
                  <a:gd name="T19" fmla="*/ 0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5" h="93">
                    <a:moveTo>
                      <a:pt x="96" y="0"/>
                    </a:moveTo>
                    <a:lnTo>
                      <a:pt x="79" y="2"/>
                    </a:lnTo>
                    <a:lnTo>
                      <a:pt x="67" y="14"/>
                    </a:lnTo>
                    <a:lnTo>
                      <a:pt x="100" y="14"/>
                    </a:lnTo>
                    <a:lnTo>
                      <a:pt x="107" y="21"/>
                    </a:lnTo>
                    <a:lnTo>
                      <a:pt x="107" y="93"/>
                    </a:lnTo>
                    <a:lnTo>
                      <a:pt x="124" y="93"/>
                    </a:lnTo>
                    <a:lnTo>
                      <a:pt x="124" y="31"/>
                    </a:lnTo>
                    <a:lnTo>
                      <a:pt x="117" y="4"/>
                    </a:lnTo>
                    <a:lnTo>
                      <a:pt x="96"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43" name="Freeform 242"/>
              <p:cNvSpPr>
                <a:spLocks/>
              </p:cNvSpPr>
              <p:nvPr/>
            </p:nvSpPr>
            <p:spPr bwMode="auto">
              <a:xfrm>
                <a:off x="242" y="49"/>
                <a:ext cx="125" cy="93"/>
              </a:xfrm>
              <a:custGeom>
                <a:avLst/>
                <a:gdLst>
                  <a:gd name="T0" fmla="*/ 43 w 125"/>
                  <a:gd name="T1" fmla="*/ 0 h 93"/>
                  <a:gd name="T2" fmla="*/ 23 w 125"/>
                  <a:gd name="T3" fmla="*/ 2 h 93"/>
                  <a:gd name="T4" fmla="*/ 14 w 125"/>
                  <a:gd name="T5" fmla="*/ 14 h 93"/>
                  <a:gd name="T6" fmla="*/ 67 w 125"/>
                  <a:gd name="T7" fmla="*/ 14 h 93"/>
                  <a:gd name="T8" fmla="*/ 57 w 125"/>
                  <a:gd name="T9" fmla="*/ 2 h 93"/>
                  <a:gd name="T10" fmla="*/ 43 w 125"/>
                  <a:gd name="T11" fmla="*/ 0 h 93"/>
                </a:gdLst>
                <a:ahLst/>
                <a:cxnLst>
                  <a:cxn ang="0">
                    <a:pos x="T0" y="T1"/>
                  </a:cxn>
                  <a:cxn ang="0">
                    <a:pos x="T2" y="T3"/>
                  </a:cxn>
                  <a:cxn ang="0">
                    <a:pos x="T4" y="T5"/>
                  </a:cxn>
                  <a:cxn ang="0">
                    <a:pos x="T6" y="T7"/>
                  </a:cxn>
                  <a:cxn ang="0">
                    <a:pos x="T8" y="T9"/>
                  </a:cxn>
                  <a:cxn ang="0">
                    <a:pos x="T10" y="T11"/>
                  </a:cxn>
                </a:cxnLst>
                <a:rect l="0" t="0" r="r" b="b"/>
                <a:pathLst>
                  <a:path w="125" h="93">
                    <a:moveTo>
                      <a:pt x="43" y="0"/>
                    </a:moveTo>
                    <a:lnTo>
                      <a:pt x="23" y="2"/>
                    </a:lnTo>
                    <a:lnTo>
                      <a:pt x="14" y="14"/>
                    </a:lnTo>
                    <a:lnTo>
                      <a:pt x="67" y="14"/>
                    </a:lnTo>
                    <a:lnTo>
                      <a:pt x="57" y="2"/>
                    </a:lnTo>
                    <a:lnTo>
                      <a:pt x="43"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sp>
          <p:nvSpPr>
            <p:cNvPr id="207" name="Freeform 206"/>
            <p:cNvSpPr>
              <a:spLocks/>
            </p:cNvSpPr>
            <p:nvPr/>
          </p:nvSpPr>
          <p:spPr bwMode="auto">
            <a:xfrm>
              <a:off x="430" y="49"/>
              <a:ext cx="43" cy="96"/>
            </a:xfrm>
            <a:custGeom>
              <a:avLst/>
              <a:gdLst>
                <a:gd name="T0" fmla="*/ 2 w 43"/>
                <a:gd name="T1" fmla="*/ 0 h 96"/>
                <a:gd name="T2" fmla="*/ 0 w 43"/>
                <a:gd name="T3" fmla="*/ 0 h 96"/>
                <a:gd name="T4" fmla="*/ 0 w 43"/>
                <a:gd name="T5" fmla="*/ 12 h 96"/>
                <a:gd name="T6" fmla="*/ 19 w 43"/>
                <a:gd name="T7" fmla="*/ 21 h 96"/>
                <a:gd name="T8" fmla="*/ 26 w 43"/>
                <a:gd name="T9" fmla="*/ 45 h 96"/>
                <a:gd name="T10" fmla="*/ 19 w 43"/>
                <a:gd name="T11" fmla="*/ 74 h 96"/>
                <a:gd name="T12" fmla="*/ 0 w 43"/>
                <a:gd name="T13" fmla="*/ 84 h 96"/>
                <a:gd name="T14" fmla="*/ 0 w 43"/>
                <a:gd name="T15" fmla="*/ 96 h 96"/>
                <a:gd name="T16" fmla="*/ 2 w 43"/>
                <a:gd name="T17" fmla="*/ 96 h 96"/>
                <a:gd name="T18" fmla="*/ 21 w 43"/>
                <a:gd name="T19" fmla="*/ 91 h 96"/>
                <a:gd name="T20" fmla="*/ 35 w 43"/>
                <a:gd name="T21" fmla="*/ 72 h 96"/>
                <a:gd name="T22" fmla="*/ 43 w 43"/>
                <a:gd name="T23" fmla="*/ 45 h 96"/>
                <a:gd name="T24" fmla="*/ 38 w 43"/>
                <a:gd name="T25" fmla="*/ 21 h 96"/>
                <a:gd name="T26" fmla="*/ 23 w 43"/>
                <a:gd name="T27" fmla="*/ 4 h 96"/>
                <a:gd name="T28" fmla="*/ 2 w 43"/>
                <a:gd name="T29" fmla="*/ 0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3" h="96">
                  <a:moveTo>
                    <a:pt x="2" y="0"/>
                  </a:moveTo>
                  <a:lnTo>
                    <a:pt x="0" y="0"/>
                  </a:lnTo>
                  <a:lnTo>
                    <a:pt x="0" y="12"/>
                  </a:lnTo>
                  <a:lnTo>
                    <a:pt x="19" y="21"/>
                  </a:lnTo>
                  <a:lnTo>
                    <a:pt x="26" y="45"/>
                  </a:lnTo>
                  <a:lnTo>
                    <a:pt x="19" y="74"/>
                  </a:lnTo>
                  <a:lnTo>
                    <a:pt x="0" y="84"/>
                  </a:lnTo>
                  <a:lnTo>
                    <a:pt x="0" y="96"/>
                  </a:lnTo>
                  <a:lnTo>
                    <a:pt x="2" y="96"/>
                  </a:lnTo>
                  <a:lnTo>
                    <a:pt x="21" y="91"/>
                  </a:lnTo>
                  <a:lnTo>
                    <a:pt x="35" y="72"/>
                  </a:lnTo>
                  <a:lnTo>
                    <a:pt x="43" y="45"/>
                  </a:lnTo>
                  <a:lnTo>
                    <a:pt x="38" y="21"/>
                  </a:lnTo>
                  <a:lnTo>
                    <a:pt x="23" y="4"/>
                  </a:lnTo>
                  <a:lnTo>
                    <a:pt x="2"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nvGrpSpPr>
            <p:cNvPr id="208" name="Group 207"/>
            <p:cNvGrpSpPr>
              <a:grpSpLocks/>
            </p:cNvGrpSpPr>
            <p:nvPr/>
          </p:nvGrpSpPr>
          <p:grpSpPr bwMode="auto">
            <a:xfrm>
              <a:off x="391" y="49"/>
              <a:ext cx="38" cy="129"/>
              <a:chOff x="391" y="49"/>
              <a:chExt cx="38" cy="129"/>
            </a:xfrm>
          </p:grpSpPr>
          <p:sp>
            <p:nvSpPr>
              <p:cNvPr id="237" name="Freeform 236"/>
              <p:cNvSpPr>
                <a:spLocks/>
              </p:cNvSpPr>
              <p:nvPr/>
            </p:nvSpPr>
            <p:spPr bwMode="auto">
              <a:xfrm>
                <a:off x="391" y="49"/>
                <a:ext cx="38" cy="129"/>
              </a:xfrm>
              <a:custGeom>
                <a:avLst/>
                <a:gdLst>
                  <a:gd name="T0" fmla="*/ 14 w 38"/>
                  <a:gd name="T1" fmla="*/ 2 h 129"/>
                  <a:gd name="T2" fmla="*/ 0 w 38"/>
                  <a:gd name="T3" fmla="*/ 2 h 129"/>
                  <a:gd name="T4" fmla="*/ 0 w 38"/>
                  <a:gd name="T5" fmla="*/ 129 h 129"/>
                  <a:gd name="T6" fmla="*/ 14 w 38"/>
                  <a:gd name="T7" fmla="*/ 129 h 129"/>
                  <a:gd name="T8" fmla="*/ 14 w 38"/>
                  <a:gd name="T9" fmla="*/ 84 h 129"/>
                  <a:gd name="T10" fmla="*/ 38 w 38"/>
                  <a:gd name="T11" fmla="*/ 84 h 129"/>
                  <a:gd name="T12" fmla="*/ 21 w 38"/>
                  <a:gd name="T13" fmla="*/ 74 h 129"/>
                  <a:gd name="T14" fmla="*/ 14 w 38"/>
                  <a:gd name="T15" fmla="*/ 48 h 129"/>
                  <a:gd name="T16" fmla="*/ 21 w 38"/>
                  <a:gd name="T17" fmla="*/ 21 h 129"/>
                  <a:gd name="T18" fmla="*/ 34 w 38"/>
                  <a:gd name="T19" fmla="*/ 14 h 129"/>
                  <a:gd name="T20" fmla="*/ 14 w 38"/>
                  <a:gd name="T21" fmla="*/ 14 h 129"/>
                  <a:gd name="T22" fmla="*/ 14 w 38"/>
                  <a:gd name="T23" fmla="*/ 2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8" h="129">
                    <a:moveTo>
                      <a:pt x="14" y="2"/>
                    </a:moveTo>
                    <a:lnTo>
                      <a:pt x="0" y="2"/>
                    </a:lnTo>
                    <a:lnTo>
                      <a:pt x="0" y="129"/>
                    </a:lnTo>
                    <a:lnTo>
                      <a:pt x="14" y="129"/>
                    </a:lnTo>
                    <a:lnTo>
                      <a:pt x="14" y="84"/>
                    </a:lnTo>
                    <a:lnTo>
                      <a:pt x="38" y="84"/>
                    </a:lnTo>
                    <a:lnTo>
                      <a:pt x="21" y="74"/>
                    </a:lnTo>
                    <a:lnTo>
                      <a:pt x="14" y="48"/>
                    </a:lnTo>
                    <a:lnTo>
                      <a:pt x="21" y="21"/>
                    </a:lnTo>
                    <a:lnTo>
                      <a:pt x="34" y="14"/>
                    </a:lnTo>
                    <a:lnTo>
                      <a:pt x="14" y="14"/>
                    </a:lnTo>
                    <a:lnTo>
                      <a:pt x="14" y="2"/>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38" name="Freeform 237"/>
              <p:cNvSpPr>
                <a:spLocks/>
              </p:cNvSpPr>
              <p:nvPr/>
            </p:nvSpPr>
            <p:spPr bwMode="auto">
              <a:xfrm>
                <a:off x="391" y="49"/>
                <a:ext cx="38" cy="129"/>
              </a:xfrm>
              <a:custGeom>
                <a:avLst/>
                <a:gdLst>
                  <a:gd name="T0" fmla="*/ 38 w 38"/>
                  <a:gd name="T1" fmla="*/ 84 h 129"/>
                  <a:gd name="T2" fmla="*/ 14 w 38"/>
                  <a:gd name="T3" fmla="*/ 84 h 129"/>
                  <a:gd name="T4" fmla="*/ 26 w 38"/>
                  <a:gd name="T5" fmla="*/ 93 h 129"/>
                  <a:gd name="T6" fmla="*/ 38 w 38"/>
                  <a:gd name="T7" fmla="*/ 96 h 129"/>
                  <a:gd name="T8" fmla="*/ 38 w 38"/>
                  <a:gd name="T9" fmla="*/ 84 h 129"/>
                </a:gdLst>
                <a:ahLst/>
                <a:cxnLst>
                  <a:cxn ang="0">
                    <a:pos x="T0" y="T1"/>
                  </a:cxn>
                  <a:cxn ang="0">
                    <a:pos x="T2" y="T3"/>
                  </a:cxn>
                  <a:cxn ang="0">
                    <a:pos x="T4" y="T5"/>
                  </a:cxn>
                  <a:cxn ang="0">
                    <a:pos x="T6" y="T7"/>
                  </a:cxn>
                  <a:cxn ang="0">
                    <a:pos x="T8" y="T9"/>
                  </a:cxn>
                </a:cxnLst>
                <a:rect l="0" t="0" r="r" b="b"/>
                <a:pathLst>
                  <a:path w="38" h="129">
                    <a:moveTo>
                      <a:pt x="38" y="84"/>
                    </a:moveTo>
                    <a:lnTo>
                      <a:pt x="14" y="84"/>
                    </a:lnTo>
                    <a:lnTo>
                      <a:pt x="26" y="93"/>
                    </a:lnTo>
                    <a:lnTo>
                      <a:pt x="38" y="96"/>
                    </a:lnTo>
                    <a:lnTo>
                      <a:pt x="38" y="84"/>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39" name="Freeform 238"/>
              <p:cNvSpPr>
                <a:spLocks/>
              </p:cNvSpPr>
              <p:nvPr/>
            </p:nvSpPr>
            <p:spPr bwMode="auto">
              <a:xfrm>
                <a:off x="391" y="49"/>
                <a:ext cx="38" cy="129"/>
              </a:xfrm>
              <a:custGeom>
                <a:avLst/>
                <a:gdLst>
                  <a:gd name="T0" fmla="*/ 38 w 38"/>
                  <a:gd name="T1" fmla="*/ 0 h 129"/>
                  <a:gd name="T2" fmla="*/ 23 w 38"/>
                  <a:gd name="T3" fmla="*/ 2 h 129"/>
                  <a:gd name="T4" fmla="*/ 14 w 38"/>
                  <a:gd name="T5" fmla="*/ 14 h 129"/>
                  <a:gd name="T6" fmla="*/ 34 w 38"/>
                  <a:gd name="T7" fmla="*/ 14 h 129"/>
                  <a:gd name="T8" fmla="*/ 38 w 38"/>
                  <a:gd name="T9" fmla="*/ 12 h 129"/>
                  <a:gd name="T10" fmla="*/ 38 w 38"/>
                  <a:gd name="T11" fmla="*/ 0 h 129"/>
                </a:gdLst>
                <a:ahLst/>
                <a:cxnLst>
                  <a:cxn ang="0">
                    <a:pos x="T0" y="T1"/>
                  </a:cxn>
                  <a:cxn ang="0">
                    <a:pos x="T2" y="T3"/>
                  </a:cxn>
                  <a:cxn ang="0">
                    <a:pos x="T4" y="T5"/>
                  </a:cxn>
                  <a:cxn ang="0">
                    <a:pos x="T6" y="T7"/>
                  </a:cxn>
                  <a:cxn ang="0">
                    <a:pos x="T8" y="T9"/>
                  </a:cxn>
                  <a:cxn ang="0">
                    <a:pos x="T10" y="T11"/>
                  </a:cxn>
                </a:cxnLst>
                <a:rect l="0" t="0" r="r" b="b"/>
                <a:pathLst>
                  <a:path w="38" h="129">
                    <a:moveTo>
                      <a:pt x="38" y="0"/>
                    </a:moveTo>
                    <a:lnTo>
                      <a:pt x="23" y="2"/>
                    </a:lnTo>
                    <a:lnTo>
                      <a:pt x="14" y="14"/>
                    </a:lnTo>
                    <a:lnTo>
                      <a:pt x="34" y="14"/>
                    </a:lnTo>
                    <a:lnTo>
                      <a:pt x="38" y="12"/>
                    </a:lnTo>
                    <a:lnTo>
                      <a:pt x="38"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grpSp>
          <p:nvGrpSpPr>
            <p:cNvPr id="209" name="Group 208"/>
            <p:cNvGrpSpPr>
              <a:grpSpLocks/>
            </p:cNvGrpSpPr>
            <p:nvPr/>
          </p:nvGrpSpPr>
          <p:grpSpPr bwMode="auto">
            <a:xfrm>
              <a:off x="525" y="49"/>
              <a:ext cx="46" cy="93"/>
              <a:chOff x="525" y="49"/>
              <a:chExt cx="46" cy="93"/>
            </a:xfrm>
          </p:grpSpPr>
          <p:sp>
            <p:nvSpPr>
              <p:cNvPr id="234" name="Freeform 233"/>
              <p:cNvSpPr>
                <a:spLocks/>
              </p:cNvSpPr>
              <p:nvPr/>
            </p:nvSpPr>
            <p:spPr bwMode="auto">
              <a:xfrm>
                <a:off x="525" y="49"/>
                <a:ext cx="46" cy="93"/>
              </a:xfrm>
              <a:custGeom>
                <a:avLst/>
                <a:gdLst>
                  <a:gd name="T0" fmla="*/ 40 w 46"/>
                  <a:gd name="T1" fmla="*/ 48 h 93"/>
                  <a:gd name="T2" fmla="*/ 24 w 46"/>
                  <a:gd name="T3" fmla="*/ 48 h 93"/>
                  <a:gd name="T4" fmla="*/ 24 w 46"/>
                  <a:gd name="T5" fmla="*/ 52 h 93"/>
                  <a:gd name="T6" fmla="*/ 21 w 46"/>
                  <a:gd name="T7" fmla="*/ 69 h 93"/>
                  <a:gd name="T8" fmla="*/ 12 w 46"/>
                  <a:gd name="T9" fmla="*/ 79 h 93"/>
                  <a:gd name="T10" fmla="*/ 0 w 46"/>
                  <a:gd name="T11" fmla="*/ 81 h 93"/>
                  <a:gd name="T12" fmla="*/ 0 w 46"/>
                  <a:gd name="T13" fmla="*/ 93 h 93"/>
                  <a:gd name="T14" fmla="*/ 9 w 46"/>
                  <a:gd name="T15" fmla="*/ 93 h 93"/>
                  <a:gd name="T16" fmla="*/ 26 w 46"/>
                  <a:gd name="T17" fmla="*/ 81 h 93"/>
                  <a:gd name="T18" fmla="*/ 40 w 46"/>
                  <a:gd name="T19" fmla="*/ 81 h 93"/>
                  <a:gd name="T20" fmla="*/ 40 w 46"/>
                  <a:gd name="T21" fmla="*/ 48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6" h="93">
                    <a:moveTo>
                      <a:pt x="40" y="48"/>
                    </a:moveTo>
                    <a:lnTo>
                      <a:pt x="24" y="48"/>
                    </a:lnTo>
                    <a:lnTo>
                      <a:pt x="24" y="52"/>
                    </a:lnTo>
                    <a:lnTo>
                      <a:pt x="21" y="69"/>
                    </a:lnTo>
                    <a:lnTo>
                      <a:pt x="12" y="79"/>
                    </a:lnTo>
                    <a:lnTo>
                      <a:pt x="0" y="81"/>
                    </a:lnTo>
                    <a:lnTo>
                      <a:pt x="0" y="93"/>
                    </a:lnTo>
                    <a:lnTo>
                      <a:pt x="9" y="93"/>
                    </a:lnTo>
                    <a:lnTo>
                      <a:pt x="26" y="81"/>
                    </a:lnTo>
                    <a:lnTo>
                      <a:pt x="40" y="81"/>
                    </a:lnTo>
                    <a:lnTo>
                      <a:pt x="40" y="48"/>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35" name="Freeform 234"/>
              <p:cNvSpPr>
                <a:spLocks/>
              </p:cNvSpPr>
              <p:nvPr/>
            </p:nvSpPr>
            <p:spPr bwMode="auto">
              <a:xfrm>
                <a:off x="525" y="49"/>
                <a:ext cx="46" cy="93"/>
              </a:xfrm>
              <a:custGeom>
                <a:avLst/>
                <a:gdLst>
                  <a:gd name="T0" fmla="*/ 40 w 46"/>
                  <a:gd name="T1" fmla="*/ 81 h 93"/>
                  <a:gd name="T2" fmla="*/ 26 w 46"/>
                  <a:gd name="T3" fmla="*/ 81 h 93"/>
                  <a:gd name="T4" fmla="*/ 28 w 46"/>
                  <a:gd name="T5" fmla="*/ 93 h 93"/>
                  <a:gd name="T6" fmla="*/ 45 w 46"/>
                  <a:gd name="T7" fmla="*/ 93 h 93"/>
                  <a:gd name="T8" fmla="*/ 40 w 46"/>
                  <a:gd name="T9" fmla="*/ 84 h 93"/>
                  <a:gd name="T10" fmla="*/ 40 w 46"/>
                  <a:gd name="T11" fmla="*/ 81 h 93"/>
                </a:gdLst>
                <a:ahLst/>
                <a:cxnLst>
                  <a:cxn ang="0">
                    <a:pos x="T0" y="T1"/>
                  </a:cxn>
                  <a:cxn ang="0">
                    <a:pos x="T2" y="T3"/>
                  </a:cxn>
                  <a:cxn ang="0">
                    <a:pos x="T4" y="T5"/>
                  </a:cxn>
                  <a:cxn ang="0">
                    <a:pos x="T6" y="T7"/>
                  </a:cxn>
                  <a:cxn ang="0">
                    <a:pos x="T8" y="T9"/>
                  </a:cxn>
                  <a:cxn ang="0">
                    <a:pos x="T10" y="T11"/>
                  </a:cxn>
                </a:cxnLst>
                <a:rect l="0" t="0" r="r" b="b"/>
                <a:pathLst>
                  <a:path w="46" h="93">
                    <a:moveTo>
                      <a:pt x="40" y="81"/>
                    </a:moveTo>
                    <a:lnTo>
                      <a:pt x="26" y="81"/>
                    </a:lnTo>
                    <a:lnTo>
                      <a:pt x="28" y="93"/>
                    </a:lnTo>
                    <a:lnTo>
                      <a:pt x="45" y="93"/>
                    </a:lnTo>
                    <a:lnTo>
                      <a:pt x="40" y="84"/>
                    </a:lnTo>
                    <a:lnTo>
                      <a:pt x="40" y="81"/>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36" name="Freeform 235"/>
              <p:cNvSpPr>
                <a:spLocks/>
              </p:cNvSpPr>
              <p:nvPr/>
            </p:nvSpPr>
            <p:spPr bwMode="auto">
              <a:xfrm>
                <a:off x="525" y="49"/>
                <a:ext cx="46" cy="93"/>
              </a:xfrm>
              <a:custGeom>
                <a:avLst/>
                <a:gdLst>
                  <a:gd name="T0" fmla="*/ 4 w 46"/>
                  <a:gd name="T1" fmla="*/ 0 h 93"/>
                  <a:gd name="T2" fmla="*/ 0 w 46"/>
                  <a:gd name="T3" fmla="*/ 0 h 93"/>
                  <a:gd name="T4" fmla="*/ 0 w 46"/>
                  <a:gd name="T5" fmla="*/ 12 h 93"/>
                  <a:gd name="T6" fmla="*/ 2 w 46"/>
                  <a:gd name="T7" fmla="*/ 12 h 93"/>
                  <a:gd name="T8" fmla="*/ 19 w 46"/>
                  <a:gd name="T9" fmla="*/ 16 h 93"/>
                  <a:gd name="T10" fmla="*/ 24 w 46"/>
                  <a:gd name="T11" fmla="*/ 31 h 93"/>
                  <a:gd name="T12" fmla="*/ 24 w 46"/>
                  <a:gd name="T13" fmla="*/ 36 h 93"/>
                  <a:gd name="T14" fmla="*/ 0 w 46"/>
                  <a:gd name="T15" fmla="*/ 38 h 93"/>
                  <a:gd name="T16" fmla="*/ 0 w 46"/>
                  <a:gd name="T17" fmla="*/ 52 h 93"/>
                  <a:gd name="T18" fmla="*/ 24 w 46"/>
                  <a:gd name="T19" fmla="*/ 48 h 93"/>
                  <a:gd name="T20" fmla="*/ 40 w 46"/>
                  <a:gd name="T21" fmla="*/ 48 h 93"/>
                  <a:gd name="T22" fmla="*/ 40 w 46"/>
                  <a:gd name="T23" fmla="*/ 36 h 93"/>
                  <a:gd name="T24" fmla="*/ 38 w 46"/>
                  <a:gd name="T25" fmla="*/ 19 h 93"/>
                  <a:gd name="T26" fmla="*/ 33 w 46"/>
                  <a:gd name="T27" fmla="*/ 7 h 93"/>
                  <a:gd name="T28" fmla="*/ 24 w 46"/>
                  <a:gd name="T29" fmla="*/ 2 h 93"/>
                  <a:gd name="T30" fmla="*/ 4 w 46"/>
                  <a:gd name="T31" fmla="*/ 0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6" h="93">
                    <a:moveTo>
                      <a:pt x="4" y="0"/>
                    </a:moveTo>
                    <a:lnTo>
                      <a:pt x="0" y="0"/>
                    </a:lnTo>
                    <a:lnTo>
                      <a:pt x="0" y="12"/>
                    </a:lnTo>
                    <a:lnTo>
                      <a:pt x="2" y="12"/>
                    </a:lnTo>
                    <a:lnTo>
                      <a:pt x="19" y="16"/>
                    </a:lnTo>
                    <a:lnTo>
                      <a:pt x="24" y="31"/>
                    </a:lnTo>
                    <a:lnTo>
                      <a:pt x="24" y="36"/>
                    </a:lnTo>
                    <a:lnTo>
                      <a:pt x="0" y="38"/>
                    </a:lnTo>
                    <a:lnTo>
                      <a:pt x="0" y="52"/>
                    </a:lnTo>
                    <a:lnTo>
                      <a:pt x="24" y="48"/>
                    </a:lnTo>
                    <a:lnTo>
                      <a:pt x="40" y="48"/>
                    </a:lnTo>
                    <a:lnTo>
                      <a:pt x="40" y="36"/>
                    </a:lnTo>
                    <a:lnTo>
                      <a:pt x="38" y="19"/>
                    </a:lnTo>
                    <a:lnTo>
                      <a:pt x="33" y="7"/>
                    </a:lnTo>
                    <a:lnTo>
                      <a:pt x="24" y="2"/>
                    </a:lnTo>
                    <a:lnTo>
                      <a:pt x="4"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grpSp>
          <p:nvGrpSpPr>
            <p:cNvPr id="210" name="Group 209"/>
            <p:cNvGrpSpPr>
              <a:grpSpLocks/>
            </p:cNvGrpSpPr>
            <p:nvPr/>
          </p:nvGrpSpPr>
          <p:grpSpPr bwMode="auto">
            <a:xfrm>
              <a:off x="485" y="87"/>
              <a:ext cx="41" cy="57"/>
              <a:chOff x="485" y="87"/>
              <a:chExt cx="41" cy="57"/>
            </a:xfrm>
          </p:grpSpPr>
          <p:sp>
            <p:nvSpPr>
              <p:cNvPr id="232" name="Freeform 231"/>
              <p:cNvSpPr>
                <a:spLocks/>
              </p:cNvSpPr>
              <p:nvPr/>
            </p:nvSpPr>
            <p:spPr bwMode="auto">
              <a:xfrm>
                <a:off x="485" y="87"/>
                <a:ext cx="41" cy="57"/>
              </a:xfrm>
              <a:custGeom>
                <a:avLst/>
                <a:gdLst>
                  <a:gd name="T0" fmla="*/ 40 w 41"/>
                  <a:gd name="T1" fmla="*/ 0 h 57"/>
                  <a:gd name="T2" fmla="*/ 36 w 41"/>
                  <a:gd name="T3" fmla="*/ 2 h 57"/>
                  <a:gd name="T4" fmla="*/ 21 w 41"/>
                  <a:gd name="T5" fmla="*/ 4 h 57"/>
                  <a:gd name="T6" fmla="*/ 9 w 41"/>
                  <a:gd name="T7" fmla="*/ 9 h 57"/>
                  <a:gd name="T8" fmla="*/ 2 w 41"/>
                  <a:gd name="T9" fmla="*/ 19 h 57"/>
                  <a:gd name="T10" fmla="*/ 0 w 41"/>
                  <a:gd name="T11" fmla="*/ 31 h 57"/>
                  <a:gd name="T12" fmla="*/ 7 w 41"/>
                  <a:gd name="T13" fmla="*/ 50 h 57"/>
                  <a:gd name="T14" fmla="*/ 31 w 41"/>
                  <a:gd name="T15" fmla="*/ 57 h 57"/>
                  <a:gd name="T16" fmla="*/ 40 w 41"/>
                  <a:gd name="T17" fmla="*/ 55 h 57"/>
                  <a:gd name="T18" fmla="*/ 40 w 41"/>
                  <a:gd name="T19" fmla="*/ 45 h 57"/>
                  <a:gd name="T20" fmla="*/ 36 w 41"/>
                  <a:gd name="T21" fmla="*/ 45 h 57"/>
                  <a:gd name="T22" fmla="*/ 21 w 41"/>
                  <a:gd name="T23" fmla="*/ 40 h 57"/>
                  <a:gd name="T24" fmla="*/ 16 w 41"/>
                  <a:gd name="T25" fmla="*/ 31 h 57"/>
                  <a:gd name="T26" fmla="*/ 19 w 41"/>
                  <a:gd name="T27" fmla="*/ 23 h 57"/>
                  <a:gd name="T28" fmla="*/ 23 w 41"/>
                  <a:gd name="T29" fmla="*/ 16 h 57"/>
                  <a:gd name="T30" fmla="*/ 38 w 41"/>
                  <a:gd name="T31" fmla="*/ 14 h 57"/>
                  <a:gd name="T32" fmla="*/ 40 w 41"/>
                  <a:gd name="T33" fmla="*/ 14 h 57"/>
                  <a:gd name="T34" fmla="*/ 40 w 41"/>
                  <a:gd name="T35" fmla="*/ 0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1" h="57">
                    <a:moveTo>
                      <a:pt x="40" y="0"/>
                    </a:moveTo>
                    <a:lnTo>
                      <a:pt x="36" y="2"/>
                    </a:lnTo>
                    <a:lnTo>
                      <a:pt x="21" y="4"/>
                    </a:lnTo>
                    <a:lnTo>
                      <a:pt x="9" y="9"/>
                    </a:lnTo>
                    <a:lnTo>
                      <a:pt x="2" y="19"/>
                    </a:lnTo>
                    <a:lnTo>
                      <a:pt x="0" y="31"/>
                    </a:lnTo>
                    <a:lnTo>
                      <a:pt x="7" y="50"/>
                    </a:lnTo>
                    <a:lnTo>
                      <a:pt x="31" y="57"/>
                    </a:lnTo>
                    <a:lnTo>
                      <a:pt x="40" y="55"/>
                    </a:lnTo>
                    <a:lnTo>
                      <a:pt x="40" y="45"/>
                    </a:lnTo>
                    <a:lnTo>
                      <a:pt x="36" y="45"/>
                    </a:lnTo>
                    <a:lnTo>
                      <a:pt x="21" y="40"/>
                    </a:lnTo>
                    <a:lnTo>
                      <a:pt x="16" y="31"/>
                    </a:lnTo>
                    <a:lnTo>
                      <a:pt x="19" y="23"/>
                    </a:lnTo>
                    <a:lnTo>
                      <a:pt x="23" y="16"/>
                    </a:lnTo>
                    <a:lnTo>
                      <a:pt x="38" y="14"/>
                    </a:lnTo>
                    <a:lnTo>
                      <a:pt x="40" y="14"/>
                    </a:lnTo>
                    <a:lnTo>
                      <a:pt x="40"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33" name="Freeform 232"/>
              <p:cNvSpPr>
                <a:spLocks/>
              </p:cNvSpPr>
              <p:nvPr/>
            </p:nvSpPr>
            <p:spPr bwMode="auto">
              <a:xfrm>
                <a:off x="485" y="87"/>
                <a:ext cx="41" cy="57"/>
              </a:xfrm>
              <a:custGeom>
                <a:avLst/>
                <a:gdLst>
                  <a:gd name="T0" fmla="*/ 40 w 41"/>
                  <a:gd name="T1" fmla="*/ 43 h 57"/>
                  <a:gd name="T2" fmla="*/ 36 w 41"/>
                  <a:gd name="T3" fmla="*/ 45 h 57"/>
                  <a:gd name="T4" fmla="*/ 40 w 41"/>
                  <a:gd name="T5" fmla="*/ 45 h 57"/>
                  <a:gd name="T6" fmla="*/ 40 w 41"/>
                  <a:gd name="T7" fmla="*/ 43 h 57"/>
                </a:gdLst>
                <a:ahLst/>
                <a:cxnLst>
                  <a:cxn ang="0">
                    <a:pos x="T0" y="T1"/>
                  </a:cxn>
                  <a:cxn ang="0">
                    <a:pos x="T2" y="T3"/>
                  </a:cxn>
                  <a:cxn ang="0">
                    <a:pos x="T4" y="T5"/>
                  </a:cxn>
                  <a:cxn ang="0">
                    <a:pos x="T6" y="T7"/>
                  </a:cxn>
                </a:cxnLst>
                <a:rect l="0" t="0" r="r" b="b"/>
                <a:pathLst>
                  <a:path w="41" h="57">
                    <a:moveTo>
                      <a:pt x="40" y="43"/>
                    </a:moveTo>
                    <a:lnTo>
                      <a:pt x="36" y="45"/>
                    </a:lnTo>
                    <a:lnTo>
                      <a:pt x="40" y="45"/>
                    </a:lnTo>
                    <a:lnTo>
                      <a:pt x="40" y="43"/>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sp>
          <p:nvSpPr>
            <p:cNvPr id="211" name="Freeform 210"/>
            <p:cNvSpPr>
              <a:spLocks/>
            </p:cNvSpPr>
            <p:nvPr/>
          </p:nvSpPr>
          <p:spPr bwMode="auto">
            <a:xfrm>
              <a:off x="487" y="49"/>
              <a:ext cx="38" cy="31"/>
            </a:xfrm>
            <a:custGeom>
              <a:avLst/>
              <a:gdLst>
                <a:gd name="T0" fmla="*/ 38 w 38"/>
                <a:gd name="T1" fmla="*/ 0 h 31"/>
                <a:gd name="T2" fmla="*/ 21 w 38"/>
                <a:gd name="T3" fmla="*/ 2 h 31"/>
                <a:gd name="T4" fmla="*/ 7 w 38"/>
                <a:gd name="T5" fmla="*/ 12 h 31"/>
                <a:gd name="T6" fmla="*/ 0 w 38"/>
                <a:gd name="T7" fmla="*/ 28 h 31"/>
                <a:gd name="T8" fmla="*/ 14 w 38"/>
                <a:gd name="T9" fmla="*/ 31 h 31"/>
                <a:gd name="T10" fmla="*/ 23 w 38"/>
                <a:gd name="T11" fmla="*/ 16 h 31"/>
                <a:gd name="T12" fmla="*/ 38 w 38"/>
                <a:gd name="T13" fmla="*/ 12 h 31"/>
                <a:gd name="T14" fmla="*/ 38 w 38"/>
                <a:gd name="T15" fmla="*/ 0 h 3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8" h="31">
                  <a:moveTo>
                    <a:pt x="38" y="0"/>
                  </a:moveTo>
                  <a:lnTo>
                    <a:pt x="21" y="2"/>
                  </a:lnTo>
                  <a:lnTo>
                    <a:pt x="7" y="12"/>
                  </a:lnTo>
                  <a:lnTo>
                    <a:pt x="0" y="28"/>
                  </a:lnTo>
                  <a:lnTo>
                    <a:pt x="14" y="31"/>
                  </a:lnTo>
                  <a:lnTo>
                    <a:pt x="23" y="16"/>
                  </a:lnTo>
                  <a:lnTo>
                    <a:pt x="38" y="12"/>
                  </a:lnTo>
                  <a:lnTo>
                    <a:pt x="38"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nvGrpSpPr>
            <p:cNvPr id="212" name="Group 211"/>
            <p:cNvGrpSpPr>
              <a:grpSpLocks/>
            </p:cNvGrpSpPr>
            <p:nvPr/>
          </p:nvGrpSpPr>
          <p:grpSpPr bwMode="auto">
            <a:xfrm>
              <a:off x="585" y="49"/>
              <a:ext cx="80" cy="96"/>
              <a:chOff x="585" y="49"/>
              <a:chExt cx="80" cy="96"/>
            </a:xfrm>
          </p:grpSpPr>
          <p:sp>
            <p:nvSpPr>
              <p:cNvPr id="229" name="Freeform 228"/>
              <p:cNvSpPr>
                <a:spLocks/>
              </p:cNvSpPr>
              <p:nvPr/>
            </p:nvSpPr>
            <p:spPr bwMode="auto">
              <a:xfrm>
                <a:off x="585" y="49"/>
                <a:ext cx="80" cy="96"/>
              </a:xfrm>
              <a:custGeom>
                <a:avLst/>
                <a:gdLst>
                  <a:gd name="T0" fmla="*/ 40 w 80"/>
                  <a:gd name="T1" fmla="*/ 0 h 96"/>
                  <a:gd name="T2" fmla="*/ 19 w 80"/>
                  <a:gd name="T3" fmla="*/ 4 h 96"/>
                  <a:gd name="T4" fmla="*/ 4 w 80"/>
                  <a:gd name="T5" fmla="*/ 21 h 96"/>
                  <a:gd name="T6" fmla="*/ 0 w 80"/>
                  <a:gd name="T7" fmla="*/ 48 h 96"/>
                  <a:gd name="T8" fmla="*/ 2 w 80"/>
                  <a:gd name="T9" fmla="*/ 69 h 96"/>
                  <a:gd name="T10" fmla="*/ 12 w 80"/>
                  <a:gd name="T11" fmla="*/ 84 h 96"/>
                  <a:gd name="T12" fmla="*/ 24 w 80"/>
                  <a:gd name="T13" fmla="*/ 93 h 96"/>
                  <a:gd name="T14" fmla="*/ 40 w 80"/>
                  <a:gd name="T15" fmla="*/ 96 h 96"/>
                  <a:gd name="T16" fmla="*/ 67 w 80"/>
                  <a:gd name="T17" fmla="*/ 86 h 96"/>
                  <a:gd name="T18" fmla="*/ 68 w 80"/>
                  <a:gd name="T19" fmla="*/ 84 h 96"/>
                  <a:gd name="T20" fmla="*/ 40 w 80"/>
                  <a:gd name="T21" fmla="*/ 84 h 96"/>
                  <a:gd name="T22" fmla="*/ 24 w 80"/>
                  <a:gd name="T23" fmla="*/ 74 h 96"/>
                  <a:gd name="T24" fmla="*/ 14 w 80"/>
                  <a:gd name="T25" fmla="*/ 48 h 96"/>
                  <a:gd name="T26" fmla="*/ 24 w 80"/>
                  <a:gd name="T27" fmla="*/ 21 h 96"/>
                  <a:gd name="T28" fmla="*/ 40 w 80"/>
                  <a:gd name="T29" fmla="*/ 12 h 96"/>
                  <a:gd name="T30" fmla="*/ 69 w 80"/>
                  <a:gd name="T31" fmla="*/ 12 h 96"/>
                  <a:gd name="T32" fmla="*/ 64 w 80"/>
                  <a:gd name="T33" fmla="*/ 4 h 96"/>
                  <a:gd name="T34" fmla="*/ 40 w 80"/>
                  <a:gd name="T35" fmla="*/ 0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0" h="96">
                    <a:moveTo>
                      <a:pt x="40" y="0"/>
                    </a:moveTo>
                    <a:lnTo>
                      <a:pt x="19" y="4"/>
                    </a:lnTo>
                    <a:lnTo>
                      <a:pt x="4" y="21"/>
                    </a:lnTo>
                    <a:lnTo>
                      <a:pt x="0" y="48"/>
                    </a:lnTo>
                    <a:lnTo>
                      <a:pt x="2" y="69"/>
                    </a:lnTo>
                    <a:lnTo>
                      <a:pt x="12" y="84"/>
                    </a:lnTo>
                    <a:lnTo>
                      <a:pt x="24" y="93"/>
                    </a:lnTo>
                    <a:lnTo>
                      <a:pt x="40" y="96"/>
                    </a:lnTo>
                    <a:lnTo>
                      <a:pt x="67" y="86"/>
                    </a:lnTo>
                    <a:lnTo>
                      <a:pt x="68" y="84"/>
                    </a:lnTo>
                    <a:lnTo>
                      <a:pt x="40" y="84"/>
                    </a:lnTo>
                    <a:lnTo>
                      <a:pt x="24" y="74"/>
                    </a:lnTo>
                    <a:lnTo>
                      <a:pt x="14" y="48"/>
                    </a:lnTo>
                    <a:lnTo>
                      <a:pt x="24" y="21"/>
                    </a:lnTo>
                    <a:lnTo>
                      <a:pt x="40" y="12"/>
                    </a:lnTo>
                    <a:lnTo>
                      <a:pt x="69" y="12"/>
                    </a:lnTo>
                    <a:lnTo>
                      <a:pt x="64" y="4"/>
                    </a:lnTo>
                    <a:lnTo>
                      <a:pt x="40"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30" name="Freeform 229"/>
              <p:cNvSpPr>
                <a:spLocks/>
              </p:cNvSpPr>
              <p:nvPr/>
            </p:nvSpPr>
            <p:spPr bwMode="auto">
              <a:xfrm>
                <a:off x="585" y="49"/>
                <a:ext cx="80" cy="96"/>
              </a:xfrm>
              <a:custGeom>
                <a:avLst/>
                <a:gdLst>
                  <a:gd name="T0" fmla="*/ 64 w 80"/>
                  <a:gd name="T1" fmla="*/ 60 h 96"/>
                  <a:gd name="T2" fmla="*/ 57 w 80"/>
                  <a:gd name="T3" fmla="*/ 76 h 96"/>
                  <a:gd name="T4" fmla="*/ 40 w 80"/>
                  <a:gd name="T5" fmla="*/ 84 h 96"/>
                  <a:gd name="T6" fmla="*/ 68 w 80"/>
                  <a:gd name="T7" fmla="*/ 84 h 96"/>
                  <a:gd name="T8" fmla="*/ 79 w 80"/>
                  <a:gd name="T9" fmla="*/ 62 h 96"/>
                  <a:gd name="T10" fmla="*/ 64 w 80"/>
                  <a:gd name="T11" fmla="*/ 60 h 96"/>
                </a:gdLst>
                <a:ahLst/>
                <a:cxnLst>
                  <a:cxn ang="0">
                    <a:pos x="T0" y="T1"/>
                  </a:cxn>
                  <a:cxn ang="0">
                    <a:pos x="T2" y="T3"/>
                  </a:cxn>
                  <a:cxn ang="0">
                    <a:pos x="T4" y="T5"/>
                  </a:cxn>
                  <a:cxn ang="0">
                    <a:pos x="T6" y="T7"/>
                  </a:cxn>
                  <a:cxn ang="0">
                    <a:pos x="T8" y="T9"/>
                  </a:cxn>
                  <a:cxn ang="0">
                    <a:pos x="T10" y="T11"/>
                  </a:cxn>
                </a:cxnLst>
                <a:rect l="0" t="0" r="r" b="b"/>
                <a:pathLst>
                  <a:path w="80" h="96">
                    <a:moveTo>
                      <a:pt x="64" y="60"/>
                    </a:moveTo>
                    <a:lnTo>
                      <a:pt x="57" y="76"/>
                    </a:lnTo>
                    <a:lnTo>
                      <a:pt x="40" y="84"/>
                    </a:lnTo>
                    <a:lnTo>
                      <a:pt x="68" y="84"/>
                    </a:lnTo>
                    <a:lnTo>
                      <a:pt x="79" y="62"/>
                    </a:lnTo>
                    <a:lnTo>
                      <a:pt x="64" y="6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31" name="Freeform 230"/>
              <p:cNvSpPr>
                <a:spLocks/>
              </p:cNvSpPr>
              <p:nvPr/>
            </p:nvSpPr>
            <p:spPr bwMode="auto">
              <a:xfrm>
                <a:off x="585" y="49"/>
                <a:ext cx="80" cy="96"/>
              </a:xfrm>
              <a:custGeom>
                <a:avLst/>
                <a:gdLst>
                  <a:gd name="T0" fmla="*/ 69 w 80"/>
                  <a:gd name="T1" fmla="*/ 12 h 96"/>
                  <a:gd name="T2" fmla="*/ 40 w 80"/>
                  <a:gd name="T3" fmla="*/ 12 h 96"/>
                  <a:gd name="T4" fmla="*/ 55 w 80"/>
                  <a:gd name="T5" fmla="*/ 16 h 96"/>
                  <a:gd name="T6" fmla="*/ 62 w 80"/>
                  <a:gd name="T7" fmla="*/ 31 h 96"/>
                  <a:gd name="T8" fmla="*/ 79 w 80"/>
                  <a:gd name="T9" fmla="*/ 28 h 96"/>
                  <a:gd name="T10" fmla="*/ 69 w 80"/>
                  <a:gd name="T11" fmla="*/ 12 h 96"/>
                </a:gdLst>
                <a:ahLst/>
                <a:cxnLst>
                  <a:cxn ang="0">
                    <a:pos x="T0" y="T1"/>
                  </a:cxn>
                  <a:cxn ang="0">
                    <a:pos x="T2" y="T3"/>
                  </a:cxn>
                  <a:cxn ang="0">
                    <a:pos x="T4" y="T5"/>
                  </a:cxn>
                  <a:cxn ang="0">
                    <a:pos x="T6" y="T7"/>
                  </a:cxn>
                  <a:cxn ang="0">
                    <a:pos x="T8" y="T9"/>
                  </a:cxn>
                  <a:cxn ang="0">
                    <a:pos x="T10" y="T11"/>
                  </a:cxn>
                </a:cxnLst>
                <a:rect l="0" t="0" r="r" b="b"/>
                <a:pathLst>
                  <a:path w="80" h="96">
                    <a:moveTo>
                      <a:pt x="69" y="12"/>
                    </a:moveTo>
                    <a:lnTo>
                      <a:pt x="40" y="12"/>
                    </a:lnTo>
                    <a:lnTo>
                      <a:pt x="55" y="16"/>
                    </a:lnTo>
                    <a:lnTo>
                      <a:pt x="62" y="31"/>
                    </a:lnTo>
                    <a:lnTo>
                      <a:pt x="79" y="28"/>
                    </a:lnTo>
                    <a:lnTo>
                      <a:pt x="69" y="12"/>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grpSp>
          <p:nvGrpSpPr>
            <p:cNvPr id="213" name="Group 212"/>
            <p:cNvGrpSpPr>
              <a:grpSpLocks/>
            </p:cNvGrpSpPr>
            <p:nvPr/>
          </p:nvGrpSpPr>
          <p:grpSpPr bwMode="auto">
            <a:xfrm>
              <a:off x="670" y="17"/>
              <a:ext cx="45" cy="125"/>
              <a:chOff x="670" y="17"/>
              <a:chExt cx="45" cy="125"/>
            </a:xfrm>
          </p:grpSpPr>
          <p:sp>
            <p:nvSpPr>
              <p:cNvPr id="226" name="Freeform 225"/>
              <p:cNvSpPr>
                <a:spLocks/>
              </p:cNvSpPr>
              <p:nvPr/>
            </p:nvSpPr>
            <p:spPr bwMode="auto">
              <a:xfrm>
                <a:off x="670" y="17"/>
                <a:ext cx="45" cy="125"/>
              </a:xfrm>
              <a:custGeom>
                <a:avLst/>
                <a:gdLst>
                  <a:gd name="T0" fmla="*/ 28 w 45"/>
                  <a:gd name="T1" fmla="*/ 45 h 125"/>
                  <a:gd name="T2" fmla="*/ 11 w 45"/>
                  <a:gd name="T3" fmla="*/ 45 h 125"/>
                  <a:gd name="T4" fmla="*/ 11 w 45"/>
                  <a:gd name="T5" fmla="*/ 98 h 125"/>
                  <a:gd name="T6" fmla="*/ 14 w 45"/>
                  <a:gd name="T7" fmla="*/ 115 h 125"/>
                  <a:gd name="T8" fmla="*/ 21 w 45"/>
                  <a:gd name="T9" fmla="*/ 122 h 125"/>
                  <a:gd name="T10" fmla="*/ 35 w 45"/>
                  <a:gd name="T11" fmla="*/ 124 h 125"/>
                  <a:gd name="T12" fmla="*/ 45 w 45"/>
                  <a:gd name="T13" fmla="*/ 124 h 125"/>
                  <a:gd name="T14" fmla="*/ 43 w 45"/>
                  <a:gd name="T15" fmla="*/ 110 h 125"/>
                  <a:gd name="T16" fmla="*/ 31 w 45"/>
                  <a:gd name="T17" fmla="*/ 110 h 125"/>
                  <a:gd name="T18" fmla="*/ 28 w 45"/>
                  <a:gd name="T19" fmla="*/ 108 h 125"/>
                  <a:gd name="T20" fmla="*/ 28 w 45"/>
                  <a:gd name="T21" fmla="*/ 45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5" h="125">
                    <a:moveTo>
                      <a:pt x="28" y="45"/>
                    </a:moveTo>
                    <a:lnTo>
                      <a:pt x="11" y="45"/>
                    </a:lnTo>
                    <a:lnTo>
                      <a:pt x="11" y="98"/>
                    </a:lnTo>
                    <a:lnTo>
                      <a:pt x="14" y="115"/>
                    </a:lnTo>
                    <a:lnTo>
                      <a:pt x="21" y="122"/>
                    </a:lnTo>
                    <a:lnTo>
                      <a:pt x="35" y="124"/>
                    </a:lnTo>
                    <a:lnTo>
                      <a:pt x="45" y="124"/>
                    </a:lnTo>
                    <a:lnTo>
                      <a:pt x="43" y="110"/>
                    </a:lnTo>
                    <a:lnTo>
                      <a:pt x="31" y="110"/>
                    </a:lnTo>
                    <a:lnTo>
                      <a:pt x="28" y="108"/>
                    </a:lnTo>
                    <a:lnTo>
                      <a:pt x="28" y="45"/>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27" name="Rectangle 226"/>
              <p:cNvSpPr>
                <a:spLocks/>
              </p:cNvSpPr>
              <p:nvPr/>
            </p:nvSpPr>
            <p:spPr bwMode="auto">
              <a:xfrm>
                <a:off x="670" y="105"/>
                <a:ext cx="43" cy="12"/>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rot="0" vert="horz" wrap="square" lIns="91440" tIns="45720" rIns="91440" bIns="45720" anchor="t" anchorCtr="0" upright="1">
                <a:noAutofit/>
              </a:bodyPr>
              <a:lstStyle/>
              <a:p>
                <a:endParaRPr lang="en-AU"/>
              </a:p>
            </p:txBody>
          </p:sp>
          <p:sp>
            <p:nvSpPr>
              <p:cNvPr id="228" name="Freeform 227"/>
              <p:cNvSpPr>
                <a:spLocks/>
              </p:cNvSpPr>
              <p:nvPr/>
            </p:nvSpPr>
            <p:spPr bwMode="auto">
              <a:xfrm>
                <a:off x="670" y="17"/>
                <a:ext cx="45" cy="125"/>
              </a:xfrm>
              <a:custGeom>
                <a:avLst/>
                <a:gdLst>
                  <a:gd name="T0" fmla="*/ 28 w 45"/>
                  <a:gd name="T1" fmla="*/ 0 h 125"/>
                  <a:gd name="T2" fmla="*/ 11 w 45"/>
                  <a:gd name="T3" fmla="*/ 9 h 125"/>
                  <a:gd name="T4" fmla="*/ 11 w 45"/>
                  <a:gd name="T5" fmla="*/ 33 h 125"/>
                  <a:gd name="T6" fmla="*/ 28 w 45"/>
                  <a:gd name="T7" fmla="*/ 33 h 125"/>
                  <a:gd name="T8" fmla="*/ 28 w 45"/>
                  <a:gd name="T9" fmla="*/ 0 h 125"/>
                </a:gdLst>
                <a:ahLst/>
                <a:cxnLst>
                  <a:cxn ang="0">
                    <a:pos x="T0" y="T1"/>
                  </a:cxn>
                  <a:cxn ang="0">
                    <a:pos x="T2" y="T3"/>
                  </a:cxn>
                  <a:cxn ang="0">
                    <a:pos x="T4" y="T5"/>
                  </a:cxn>
                  <a:cxn ang="0">
                    <a:pos x="T6" y="T7"/>
                  </a:cxn>
                  <a:cxn ang="0">
                    <a:pos x="T8" y="T9"/>
                  </a:cxn>
                </a:cxnLst>
                <a:rect l="0" t="0" r="r" b="b"/>
                <a:pathLst>
                  <a:path w="45" h="125">
                    <a:moveTo>
                      <a:pt x="28" y="0"/>
                    </a:moveTo>
                    <a:lnTo>
                      <a:pt x="11" y="9"/>
                    </a:lnTo>
                    <a:lnTo>
                      <a:pt x="11" y="33"/>
                    </a:lnTo>
                    <a:lnTo>
                      <a:pt x="28" y="33"/>
                    </a:lnTo>
                    <a:lnTo>
                      <a:pt x="28"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sp>
          <p:nvSpPr>
            <p:cNvPr id="214" name="Freeform 213"/>
            <p:cNvSpPr>
              <a:spLocks/>
            </p:cNvSpPr>
            <p:nvPr/>
          </p:nvSpPr>
          <p:spPr bwMode="auto">
            <a:xfrm>
              <a:off x="737" y="8"/>
              <a:ext cx="20" cy="134"/>
            </a:xfrm>
            <a:custGeom>
              <a:avLst/>
              <a:gdLst>
                <a:gd name="T0" fmla="*/ 0 w 20"/>
                <a:gd name="T1" fmla="*/ 0 h 134"/>
                <a:gd name="T2" fmla="*/ 0 w 20"/>
                <a:gd name="T3" fmla="*/ 134 h 134"/>
              </a:gdLst>
              <a:ahLst/>
              <a:cxnLst>
                <a:cxn ang="0">
                  <a:pos x="T0" y="T1"/>
                </a:cxn>
                <a:cxn ang="0">
                  <a:pos x="T2" y="T3"/>
                </a:cxn>
              </a:cxnLst>
              <a:rect l="0" t="0" r="r" b="b"/>
              <a:pathLst>
                <a:path w="20" h="134">
                  <a:moveTo>
                    <a:pt x="0" y="0"/>
                  </a:moveTo>
                  <a:lnTo>
                    <a:pt x="0" y="134"/>
                  </a:lnTo>
                </a:path>
              </a:pathLst>
            </a:custGeom>
            <a:noFill/>
            <a:ln w="10414">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AU"/>
            </a:p>
          </p:txBody>
        </p:sp>
        <p:grpSp>
          <p:nvGrpSpPr>
            <p:cNvPr id="215" name="Group 214"/>
            <p:cNvGrpSpPr>
              <a:grpSpLocks/>
            </p:cNvGrpSpPr>
            <p:nvPr/>
          </p:nvGrpSpPr>
          <p:grpSpPr bwMode="auto">
            <a:xfrm>
              <a:off x="770" y="49"/>
              <a:ext cx="75" cy="93"/>
              <a:chOff x="770" y="49"/>
              <a:chExt cx="75" cy="93"/>
            </a:xfrm>
          </p:grpSpPr>
          <p:sp>
            <p:nvSpPr>
              <p:cNvPr id="224" name="Freeform 223"/>
              <p:cNvSpPr>
                <a:spLocks/>
              </p:cNvSpPr>
              <p:nvPr/>
            </p:nvSpPr>
            <p:spPr bwMode="auto">
              <a:xfrm>
                <a:off x="770" y="49"/>
                <a:ext cx="75" cy="93"/>
              </a:xfrm>
              <a:custGeom>
                <a:avLst/>
                <a:gdLst>
                  <a:gd name="T0" fmla="*/ 12 w 75"/>
                  <a:gd name="T1" fmla="*/ 2 h 93"/>
                  <a:gd name="T2" fmla="*/ 0 w 75"/>
                  <a:gd name="T3" fmla="*/ 2 h 93"/>
                  <a:gd name="T4" fmla="*/ 0 w 75"/>
                  <a:gd name="T5" fmla="*/ 93 h 93"/>
                  <a:gd name="T6" fmla="*/ 14 w 75"/>
                  <a:gd name="T7" fmla="*/ 93 h 93"/>
                  <a:gd name="T8" fmla="*/ 14 w 75"/>
                  <a:gd name="T9" fmla="*/ 43 h 93"/>
                  <a:gd name="T10" fmla="*/ 21 w 75"/>
                  <a:gd name="T11" fmla="*/ 19 h 93"/>
                  <a:gd name="T12" fmla="*/ 38 w 75"/>
                  <a:gd name="T13" fmla="*/ 14 h 93"/>
                  <a:gd name="T14" fmla="*/ 12 w 75"/>
                  <a:gd name="T15" fmla="*/ 14 h 93"/>
                  <a:gd name="T16" fmla="*/ 12 w 75"/>
                  <a:gd name="T17" fmla="*/ 2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5" h="93">
                    <a:moveTo>
                      <a:pt x="12" y="2"/>
                    </a:moveTo>
                    <a:lnTo>
                      <a:pt x="0" y="2"/>
                    </a:lnTo>
                    <a:lnTo>
                      <a:pt x="0" y="93"/>
                    </a:lnTo>
                    <a:lnTo>
                      <a:pt x="14" y="93"/>
                    </a:lnTo>
                    <a:lnTo>
                      <a:pt x="14" y="43"/>
                    </a:lnTo>
                    <a:lnTo>
                      <a:pt x="21" y="19"/>
                    </a:lnTo>
                    <a:lnTo>
                      <a:pt x="38" y="14"/>
                    </a:lnTo>
                    <a:lnTo>
                      <a:pt x="12" y="14"/>
                    </a:lnTo>
                    <a:lnTo>
                      <a:pt x="12" y="2"/>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25" name="Freeform 224"/>
              <p:cNvSpPr>
                <a:spLocks/>
              </p:cNvSpPr>
              <p:nvPr/>
            </p:nvSpPr>
            <p:spPr bwMode="auto">
              <a:xfrm>
                <a:off x="770" y="49"/>
                <a:ext cx="75" cy="93"/>
              </a:xfrm>
              <a:custGeom>
                <a:avLst/>
                <a:gdLst>
                  <a:gd name="T0" fmla="*/ 43 w 75"/>
                  <a:gd name="T1" fmla="*/ 0 h 93"/>
                  <a:gd name="T2" fmla="*/ 26 w 75"/>
                  <a:gd name="T3" fmla="*/ 2 h 93"/>
                  <a:gd name="T4" fmla="*/ 12 w 75"/>
                  <a:gd name="T5" fmla="*/ 14 h 93"/>
                  <a:gd name="T6" fmla="*/ 38 w 75"/>
                  <a:gd name="T7" fmla="*/ 14 h 93"/>
                  <a:gd name="T8" fmla="*/ 50 w 75"/>
                  <a:gd name="T9" fmla="*/ 16 h 93"/>
                  <a:gd name="T10" fmla="*/ 57 w 75"/>
                  <a:gd name="T11" fmla="*/ 24 h 93"/>
                  <a:gd name="T12" fmla="*/ 57 w 75"/>
                  <a:gd name="T13" fmla="*/ 93 h 93"/>
                  <a:gd name="T14" fmla="*/ 74 w 75"/>
                  <a:gd name="T15" fmla="*/ 93 h 93"/>
                  <a:gd name="T16" fmla="*/ 74 w 75"/>
                  <a:gd name="T17" fmla="*/ 38 h 93"/>
                  <a:gd name="T18" fmla="*/ 72 w 75"/>
                  <a:gd name="T19" fmla="*/ 21 h 93"/>
                  <a:gd name="T20" fmla="*/ 67 w 75"/>
                  <a:gd name="T21" fmla="*/ 9 h 93"/>
                  <a:gd name="T22" fmla="*/ 57 w 75"/>
                  <a:gd name="T23" fmla="*/ 2 h 93"/>
                  <a:gd name="T24" fmla="*/ 43 w 75"/>
                  <a:gd name="T25" fmla="*/ 0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5" h="93">
                    <a:moveTo>
                      <a:pt x="43" y="0"/>
                    </a:moveTo>
                    <a:lnTo>
                      <a:pt x="26" y="2"/>
                    </a:lnTo>
                    <a:lnTo>
                      <a:pt x="12" y="14"/>
                    </a:lnTo>
                    <a:lnTo>
                      <a:pt x="38" y="14"/>
                    </a:lnTo>
                    <a:lnTo>
                      <a:pt x="50" y="16"/>
                    </a:lnTo>
                    <a:lnTo>
                      <a:pt x="57" y="24"/>
                    </a:lnTo>
                    <a:lnTo>
                      <a:pt x="57" y="93"/>
                    </a:lnTo>
                    <a:lnTo>
                      <a:pt x="74" y="93"/>
                    </a:lnTo>
                    <a:lnTo>
                      <a:pt x="74" y="38"/>
                    </a:lnTo>
                    <a:lnTo>
                      <a:pt x="72" y="21"/>
                    </a:lnTo>
                    <a:lnTo>
                      <a:pt x="67" y="9"/>
                    </a:lnTo>
                    <a:lnTo>
                      <a:pt x="57" y="2"/>
                    </a:lnTo>
                    <a:lnTo>
                      <a:pt x="43"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grpSp>
          <p:nvGrpSpPr>
            <p:cNvPr id="216" name="Group 215"/>
            <p:cNvGrpSpPr>
              <a:grpSpLocks/>
            </p:cNvGrpSpPr>
            <p:nvPr/>
          </p:nvGrpSpPr>
          <p:grpSpPr bwMode="auto">
            <a:xfrm>
              <a:off x="905" y="49"/>
              <a:ext cx="38" cy="132"/>
              <a:chOff x="905" y="49"/>
              <a:chExt cx="38" cy="132"/>
            </a:xfrm>
          </p:grpSpPr>
          <p:sp>
            <p:nvSpPr>
              <p:cNvPr id="221" name="Freeform 220"/>
              <p:cNvSpPr>
                <a:spLocks/>
              </p:cNvSpPr>
              <p:nvPr/>
            </p:nvSpPr>
            <p:spPr bwMode="auto">
              <a:xfrm>
                <a:off x="905" y="49"/>
                <a:ext cx="38" cy="132"/>
              </a:xfrm>
              <a:custGeom>
                <a:avLst/>
                <a:gdLst>
                  <a:gd name="T0" fmla="*/ 38 w 38"/>
                  <a:gd name="T1" fmla="*/ 81 h 132"/>
                  <a:gd name="T2" fmla="*/ 24 w 38"/>
                  <a:gd name="T3" fmla="*/ 81 h 132"/>
                  <a:gd name="T4" fmla="*/ 21 w 38"/>
                  <a:gd name="T5" fmla="*/ 100 h 132"/>
                  <a:gd name="T6" fmla="*/ 14 w 38"/>
                  <a:gd name="T7" fmla="*/ 115 h 132"/>
                  <a:gd name="T8" fmla="*/ 0 w 38"/>
                  <a:gd name="T9" fmla="*/ 117 h 132"/>
                  <a:gd name="T10" fmla="*/ 0 w 38"/>
                  <a:gd name="T11" fmla="*/ 132 h 132"/>
                  <a:gd name="T12" fmla="*/ 21 w 38"/>
                  <a:gd name="T13" fmla="*/ 127 h 132"/>
                  <a:gd name="T14" fmla="*/ 36 w 38"/>
                  <a:gd name="T15" fmla="*/ 112 h 132"/>
                  <a:gd name="T16" fmla="*/ 38 w 38"/>
                  <a:gd name="T17" fmla="*/ 8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8" h="132">
                    <a:moveTo>
                      <a:pt x="38" y="81"/>
                    </a:moveTo>
                    <a:lnTo>
                      <a:pt x="24" y="81"/>
                    </a:lnTo>
                    <a:lnTo>
                      <a:pt x="21" y="100"/>
                    </a:lnTo>
                    <a:lnTo>
                      <a:pt x="14" y="115"/>
                    </a:lnTo>
                    <a:lnTo>
                      <a:pt x="0" y="117"/>
                    </a:lnTo>
                    <a:lnTo>
                      <a:pt x="0" y="132"/>
                    </a:lnTo>
                    <a:lnTo>
                      <a:pt x="21" y="127"/>
                    </a:lnTo>
                    <a:lnTo>
                      <a:pt x="36" y="112"/>
                    </a:lnTo>
                    <a:lnTo>
                      <a:pt x="38" y="81"/>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22" name="Freeform 221"/>
              <p:cNvSpPr>
                <a:spLocks/>
              </p:cNvSpPr>
              <p:nvPr/>
            </p:nvSpPr>
            <p:spPr bwMode="auto">
              <a:xfrm>
                <a:off x="905" y="49"/>
                <a:ext cx="38" cy="132"/>
              </a:xfrm>
              <a:custGeom>
                <a:avLst/>
                <a:gdLst>
                  <a:gd name="T0" fmla="*/ 0 w 38"/>
                  <a:gd name="T1" fmla="*/ 0 h 132"/>
                  <a:gd name="T2" fmla="*/ 0 w 38"/>
                  <a:gd name="T3" fmla="*/ 12 h 132"/>
                  <a:gd name="T4" fmla="*/ 16 w 38"/>
                  <a:gd name="T5" fmla="*/ 21 h 132"/>
                  <a:gd name="T6" fmla="*/ 24 w 38"/>
                  <a:gd name="T7" fmla="*/ 45 h 132"/>
                  <a:gd name="T8" fmla="*/ 16 w 38"/>
                  <a:gd name="T9" fmla="*/ 74 h 132"/>
                  <a:gd name="T10" fmla="*/ 0 w 38"/>
                  <a:gd name="T11" fmla="*/ 79 h 132"/>
                  <a:gd name="T12" fmla="*/ 0 w 38"/>
                  <a:gd name="T13" fmla="*/ 93 h 132"/>
                  <a:gd name="T14" fmla="*/ 24 w 38"/>
                  <a:gd name="T15" fmla="*/ 81 h 132"/>
                  <a:gd name="T16" fmla="*/ 38 w 38"/>
                  <a:gd name="T17" fmla="*/ 81 h 132"/>
                  <a:gd name="T18" fmla="*/ 38 w 38"/>
                  <a:gd name="T19" fmla="*/ 12 h 132"/>
                  <a:gd name="T20" fmla="*/ 24 w 38"/>
                  <a:gd name="T21" fmla="*/ 12 h 132"/>
                  <a:gd name="T22" fmla="*/ 12 w 38"/>
                  <a:gd name="T23" fmla="*/ 2 h 132"/>
                  <a:gd name="T24" fmla="*/ 0 w 38"/>
                  <a:gd name="T25" fmla="*/ 0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8" h="132">
                    <a:moveTo>
                      <a:pt x="0" y="0"/>
                    </a:moveTo>
                    <a:lnTo>
                      <a:pt x="0" y="12"/>
                    </a:lnTo>
                    <a:lnTo>
                      <a:pt x="16" y="21"/>
                    </a:lnTo>
                    <a:lnTo>
                      <a:pt x="24" y="45"/>
                    </a:lnTo>
                    <a:lnTo>
                      <a:pt x="16" y="74"/>
                    </a:lnTo>
                    <a:lnTo>
                      <a:pt x="0" y="79"/>
                    </a:lnTo>
                    <a:lnTo>
                      <a:pt x="0" y="93"/>
                    </a:lnTo>
                    <a:lnTo>
                      <a:pt x="24" y="81"/>
                    </a:lnTo>
                    <a:lnTo>
                      <a:pt x="38" y="81"/>
                    </a:lnTo>
                    <a:lnTo>
                      <a:pt x="38" y="12"/>
                    </a:lnTo>
                    <a:lnTo>
                      <a:pt x="24" y="12"/>
                    </a:lnTo>
                    <a:lnTo>
                      <a:pt x="12" y="2"/>
                    </a:lnTo>
                    <a:lnTo>
                      <a:pt x="0"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23" name="Rectangle 222"/>
              <p:cNvSpPr>
                <a:spLocks/>
              </p:cNvSpPr>
              <p:nvPr/>
            </p:nvSpPr>
            <p:spPr bwMode="auto">
              <a:xfrm>
                <a:off x="940" y="109"/>
                <a:ext cx="14" cy="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rot="0" vert="horz" wrap="square" lIns="91440" tIns="45720" rIns="91440" bIns="45720" anchor="t" anchorCtr="0" upright="1">
                <a:noAutofit/>
              </a:bodyPr>
              <a:lstStyle/>
              <a:p>
                <a:endParaRPr lang="en-AU"/>
              </a:p>
            </p:txBody>
          </p:sp>
        </p:grpSp>
        <p:grpSp>
          <p:nvGrpSpPr>
            <p:cNvPr id="217" name="Group 216"/>
            <p:cNvGrpSpPr>
              <a:grpSpLocks/>
            </p:cNvGrpSpPr>
            <p:nvPr/>
          </p:nvGrpSpPr>
          <p:grpSpPr bwMode="auto">
            <a:xfrm>
              <a:off x="866" y="149"/>
              <a:ext cx="39" cy="31"/>
              <a:chOff x="866" y="149"/>
              <a:chExt cx="39" cy="31"/>
            </a:xfrm>
          </p:grpSpPr>
          <p:sp>
            <p:nvSpPr>
              <p:cNvPr id="219" name="Freeform 218"/>
              <p:cNvSpPr>
                <a:spLocks/>
              </p:cNvSpPr>
              <p:nvPr/>
            </p:nvSpPr>
            <p:spPr bwMode="auto">
              <a:xfrm>
                <a:off x="866" y="149"/>
                <a:ext cx="39" cy="31"/>
              </a:xfrm>
              <a:custGeom>
                <a:avLst/>
                <a:gdLst>
                  <a:gd name="T0" fmla="*/ 0 w 39"/>
                  <a:gd name="T1" fmla="*/ 0 h 31"/>
                  <a:gd name="T2" fmla="*/ 9 w 39"/>
                  <a:gd name="T3" fmla="*/ 23 h 31"/>
                  <a:gd name="T4" fmla="*/ 35 w 39"/>
                  <a:gd name="T5" fmla="*/ 31 h 31"/>
                  <a:gd name="T6" fmla="*/ 38 w 39"/>
                  <a:gd name="T7" fmla="*/ 31 h 31"/>
                  <a:gd name="T8" fmla="*/ 38 w 39"/>
                  <a:gd name="T9" fmla="*/ 19 h 31"/>
                  <a:gd name="T10" fmla="*/ 35 w 39"/>
                  <a:gd name="T11" fmla="*/ 19 h 31"/>
                  <a:gd name="T12" fmla="*/ 19 w 39"/>
                  <a:gd name="T13" fmla="*/ 14 h 31"/>
                  <a:gd name="T14" fmla="*/ 14 w 39"/>
                  <a:gd name="T15" fmla="*/ 2 h 31"/>
                  <a:gd name="T16" fmla="*/ 0 w 39"/>
                  <a:gd name="T17" fmla="*/ 0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9" h="31">
                    <a:moveTo>
                      <a:pt x="0" y="0"/>
                    </a:moveTo>
                    <a:lnTo>
                      <a:pt x="9" y="23"/>
                    </a:lnTo>
                    <a:lnTo>
                      <a:pt x="35" y="31"/>
                    </a:lnTo>
                    <a:lnTo>
                      <a:pt x="38" y="31"/>
                    </a:lnTo>
                    <a:lnTo>
                      <a:pt x="38" y="19"/>
                    </a:lnTo>
                    <a:lnTo>
                      <a:pt x="35" y="19"/>
                    </a:lnTo>
                    <a:lnTo>
                      <a:pt x="19" y="14"/>
                    </a:lnTo>
                    <a:lnTo>
                      <a:pt x="14" y="2"/>
                    </a:lnTo>
                    <a:lnTo>
                      <a:pt x="0"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sp>
            <p:nvSpPr>
              <p:cNvPr id="220" name="Freeform 219"/>
              <p:cNvSpPr>
                <a:spLocks/>
              </p:cNvSpPr>
              <p:nvPr/>
            </p:nvSpPr>
            <p:spPr bwMode="auto">
              <a:xfrm>
                <a:off x="866" y="149"/>
                <a:ext cx="39" cy="31"/>
              </a:xfrm>
              <a:custGeom>
                <a:avLst/>
                <a:gdLst>
                  <a:gd name="T0" fmla="*/ 38 w 39"/>
                  <a:gd name="T1" fmla="*/ 16 h 31"/>
                  <a:gd name="T2" fmla="*/ 35 w 39"/>
                  <a:gd name="T3" fmla="*/ 19 h 31"/>
                  <a:gd name="T4" fmla="*/ 38 w 39"/>
                  <a:gd name="T5" fmla="*/ 19 h 31"/>
                  <a:gd name="T6" fmla="*/ 38 w 39"/>
                  <a:gd name="T7" fmla="*/ 16 h 31"/>
                </a:gdLst>
                <a:ahLst/>
                <a:cxnLst>
                  <a:cxn ang="0">
                    <a:pos x="T0" y="T1"/>
                  </a:cxn>
                  <a:cxn ang="0">
                    <a:pos x="T2" y="T3"/>
                  </a:cxn>
                  <a:cxn ang="0">
                    <a:pos x="T4" y="T5"/>
                  </a:cxn>
                  <a:cxn ang="0">
                    <a:pos x="T6" y="T7"/>
                  </a:cxn>
                </a:cxnLst>
                <a:rect l="0" t="0" r="r" b="b"/>
                <a:pathLst>
                  <a:path w="39" h="31">
                    <a:moveTo>
                      <a:pt x="38" y="16"/>
                    </a:moveTo>
                    <a:lnTo>
                      <a:pt x="35" y="19"/>
                    </a:lnTo>
                    <a:lnTo>
                      <a:pt x="38" y="19"/>
                    </a:lnTo>
                    <a:lnTo>
                      <a:pt x="38" y="16"/>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sp>
          <p:nvSpPr>
            <p:cNvPr id="218" name="Freeform 217"/>
            <p:cNvSpPr>
              <a:spLocks/>
            </p:cNvSpPr>
            <p:nvPr/>
          </p:nvSpPr>
          <p:spPr bwMode="auto">
            <a:xfrm>
              <a:off x="864" y="49"/>
              <a:ext cx="41" cy="93"/>
            </a:xfrm>
            <a:custGeom>
              <a:avLst/>
              <a:gdLst>
                <a:gd name="T0" fmla="*/ 40 w 41"/>
                <a:gd name="T1" fmla="*/ 0 h 93"/>
                <a:gd name="T2" fmla="*/ 38 w 41"/>
                <a:gd name="T3" fmla="*/ 0 h 93"/>
                <a:gd name="T4" fmla="*/ 16 w 41"/>
                <a:gd name="T5" fmla="*/ 4 h 93"/>
                <a:gd name="T6" fmla="*/ 2 w 41"/>
                <a:gd name="T7" fmla="*/ 21 h 93"/>
                <a:gd name="T8" fmla="*/ 0 w 41"/>
                <a:gd name="T9" fmla="*/ 48 h 93"/>
                <a:gd name="T10" fmla="*/ 9 w 41"/>
                <a:gd name="T11" fmla="*/ 79 h 93"/>
                <a:gd name="T12" fmla="*/ 21 w 41"/>
                <a:gd name="T13" fmla="*/ 91 h 93"/>
                <a:gd name="T14" fmla="*/ 38 w 41"/>
                <a:gd name="T15" fmla="*/ 93 h 93"/>
                <a:gd name="T16" fmla="*/ 40 w 41"/>
                <a:gd name="T17" fmla="*/ 93 h 93"/>
                <a:gd name="T18" fmla="*/ 40 w 41"/>
                <a:gd name="T19" fmla="*/ 79 h 93"/>
                <a:gd name="T20" fmla="*/ 21 w 41"/>
                <a:gd name="T21" fmla="*/ 72 h 93"/>
                <a:gd name="T22" fmla="*/ 14 w 41"/>
                <a:gd name="T23" fmla="*/ 45 h 93"/>
                <a:gd name="T24" fmla="*/ 21 w 41"/>
                <a:gd name="T25" fmla="*/ 21 h 93"/>
                <a:gd name="T26" fmla="*/ 38 w 41"/>
                <a:gd name="T27" fmla="*/ 12 h 93"/>
                <a:gd name="T28" fmla="*/ 40 w 41"/>
                <a:gd name="T29" fmla="*/ 12 h 93"/>
                <a:gd name="T30" fmla="*/ 40 w 41"/>
                <a:gd name="T31" fmla="*/ 0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1" h="93">
                  <a:moveTo>
                    <a:pt x="40" y="0"/>
                  </a:moveTo>
                  <a:lnTo>
                    <a:pt x="38" y="0"/>
                  </a:lnTo>
                  <a:lnTo>
                    <a:pt x="16" y="4"/>
                  </a:lnTo>
                  <a:lnTo>
                    <a:pt x="2" y="21"/>
                  </a:lnTo>
                  <a:lnTo>
                    <a:pt x="0" y="48"/>
                  </a:lnTo>
                  <a:lnTo>
                    <a:pt x="9" y="79"/>
                  </a:lnTo>
                  <a:lnTo>
                    <a:pt x="21" y="91"/>
                  </a:lnTo>
                  <a:lnTo>
                    <a:pt x="38" y="93"/>
                  </a:lnTo>
                  <a:lnTo>
                    <a:pt x="40" y="93"/>
                  </a:lnTo>
                  <a:lnTo>
                    <a:pt x="40" y="79"/>
                  </a:lnTo>
                  <a:lnTo>
                    <a:pt x="21" y="72"/>
                  </a:lnTo>
                  <a:lnTo>
                    <a:pt x="14" y="45"/>
                  </a:lnTo>
                  <a:lnTo>
                    <a:pt x="21" y="21"/>
                  </a:lnTo>
                  <a:lnTo>
                    <a:pt x="38" y="12"/>
                  </a:lnTo>
                  <a:lnTo>
                    <a:pt x="40" y="12"/>
                  </a:lnTo>
                  <a:lnTo>
                    <a:pt x="40"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AU"/>
            </a:p>
          </p:txBody>
        </p:sp>
      </p:grpSp>
      <p:sp>
        <p:nvSpPr>
          <p:cNvPr id="247" name="Rectangle 166"/>
          <p:cNvSpPr>
            <a:spLocks noChangeArrowheads="1"/>
          </p:cNvSpPr>
          <p:nvPr/>
        </p:nvSpPr>
        <p:spPr bwMode="auto">
          <a:xfrm>
            <a:off x="457200" y="103505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val="94604472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899592" y="116632"/>
            <a:ext cx="7920880" cy="4524315"/>
          </a:xfrm>
          <a:prstGeom prst="rect">
            <a:avLst/>
          </a:prstGeom>
        </p:spPr>
        <p:txBody>
          <a:bodyPr wrap="square">
            <a:spAutoFit/>
          </a:bodyPr>
          <a:lstStyle/>
          <a:p>
            <a:r>
              <a:rPr lang="en-AU" dirty="0"/>
              <a:t>The alignment should be selected to avoid areas of bad or difficult drainage, areas </a:t>
            </a:r>
            <a:r>
              <a:rPr lang="en-AU" dirty="0" smtClean="0"/>
              <a:t>of bad </a:t>
            </a:r>
            <a:r>
              <a:rPr lang="en-AU" dirty="0"/>
              <a:t>soil or large earthworks, areas of rock outcrops or heavy bush clearing. In</a:t>
            </a:r>
          </a:p>
          <a:p>
            <a:r>
              <a:rPr lang="en-AU" dirty="0"/>
              <a:t>addition, where drainage structures are needed, the road alignment should be </a:t>
            </a:r>
            <a:r>
              <a:rPr lang="en-AU" dirty="0" smtClean="0"/>
              <a:t>selected so </a:t>
            </a:r>
            <a:r>
              <a:rPr lang="en-AU" dirty="0"/>
              <a:t>that the structures are located at the best crossing point</a:t>
            </a:r>
            <a:r>
              <a:rPr lang="en-AU" dirty="0" smtClean="0"/>
              <a:t>.</a:t>
            </a:r>
          </a:p>
          <a:p>
            <a:endParaRPr lang="en-AU" dirty="0"/>
          </a:p>
          <a:p>
            <a:r>
              <a:rPr lang="en-AU" dirty="0"/>
              <a:t>Good location of the road alignment is the best way to reduce costs - try to avoid</a:t>
            </a:r>
          </a:p>
          <a:p>
            <a:r>
              <a:rPr lang="en-AU" dirty="0"/>
              <a:t>areas that will consume a lot of workdays overcoming natural obstacles</a:t>
            </a:r>
            <a:r>
              <a:rPr lang="en-AU" dirty="0" smtClean="0"/>
              <a:t>.</a:t>
            </a:r>
          </a:p>
          <a:p>
            <a:endParaRPr lang="en-AU" dirty="0"/>
          </a:p>
          <a:p>
            <a:r>
              <a:rPr lang="en-AU" dirty="0"/>
              <a:t>The alignment finally selected is often a choice between several alternatives. Each </a:t>
            </a:r>
            <a:r>
              <a:rPr lang="en-AU" dirty="0" smtClean="0"/>
              <a:t>of these </a:t>
            </a:r>
            <a:r>
              <a:rPr lang="en-AU" dirty="0"/>
              <a:t>alternatives needs to be studied in detail, working out how they can be </a:t>
            </a:r>
            <a:r>
              <a:rPr lang="en-AU" dirty="0" smtClean="0"/>
              <a:t>solved, and </a:t>
            </a:r>
            <a:r>
              <a:rPr lang="en-AU" dirty="0"/>
              <a:t>the amount of work and costs involved. For example, one could avoid </a:t>
            </a:r>
            <a:r>
              <a:rPr lang="en-AU" dirty="0" smtClean="0"/>
              <a:t>an expensive </a:t>
            </a:r>
            <a:r>
              <a:rPr lang="en-AU" dirty="0"/>
              <a:t>structure by means of a longer route that went around the water course. </a:t>
            </a:r>
            <a:endParaRPr lang="en-AU" dirty="0" smtClean="0"/>
          </a:p>
          <a:p>
            <a:endParaRPr lang="en-AU" dirty="0"/>
          </a:p>
          <a:p>
            <a:r>
              <a:rPr lang="en-AU" dirty="0" smtClean="0"/>
              <a:t>In this </a:t>
            </a:r>
            <a:r>
              <a:rPr lang="en-AU" dirty="0"/>
              <a:t>case, one would have to consider the cost of the structure against the cost of </a:t>
            </a:r>
            <a:r>
              <a:rPr lang="en-AU" dirty="0" smtClean="0"/>
              <a:t>the increased </a:t>
            </a:r>
            <a:r>
              <a:rPr lang="en-AU" dirty="0"/>
              <a:t>road works.</a:t>
            </a:r>
          </a:p>
        </p:txBody>
      </p:sp>
    </p:spTree>
    <p:extLst>
      <p:ext uri="{BB962C8B-B14F-4D97-AF65-F5344CB8AC3E}">
        <p14:creationId xmlns:p14="http://schemas.microsoft.com/office/powerpoint/2010/main" val="1254345570"/>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MMPROD_NEXTUNIQUEID" val="10009"/>
  <p:tag name="MMPROD_UIDATA" val="&lt;database version=&quot;7.0&quot;&gt;&lt;object type=&quot;1&quot; unique_id=&quot;10001&quot;&gt;&lt;object type=&quot;8&quot; unique_id=&quot;10002&quot;&gt;&lt;/object&gt;&lt;object type=&quot;2&quot; unique_id=&quot;10003&quot;&gt;&lt;object type=&quot;3&quot; unique_id=&quot;10004&quot;&gt;&lt;property id=&quot;20148&quot; value=&quot;5&quot;/&gt;&lt;property id=&quot;20300&quot; value=&quot;Slide 1&quot;/&gt;&lt;property id=&quot;20307&quot; value=&quot;256&quot;/&gt;&lt;/object&gt;&lt;object type=&quot;3&quot; unique_id=&quot;10005&quot;&gt;&lt;property id=&quot;20148&quot; value=&quot;5&quot;/&gt;&lt;property id=&quot;20300&quot; value=&quot;Slide 2&quot;/&gt;&lt;property id=&quot;20307&quot; value=&quot;257&quot;/&gt;&lt;/object&gt;&lt;object type=&quot;3&quot; unique_id=&quot;10006&quot;&gt;&lt;property id=&quot;20148&quot; value=&quot;5&quot;/&gt;&lt;property id=&quot;20300&quot; value=&quot;Slide 3&quot;/&gt;&lt;property id=&quot;20307&quot; value=&quot;258&quot;/&gt;&lt;/object&gt;&lt;object type=&quot;3&quot; unique_id=&quot;10042&quot;&gt;&lt;property id=&quot;20148&quot; value=&quot;5&quot;/&gt;&lt;property id=&quot;20300&quot; value=&quot;Slide 4&quot;/&gt;&lt;property id=&quot;20307&quot; value=&quot;259&quot;/&gt;&lt;/object&gt;&lt;object type=&quot;3&quot; unique_id=&quot;10067&quot;&gt;&lt;property id=&quot;20148&quot; value=&quot;5&quot;/&gt;&lt;property id=&quot;20300&quot; value=&quot;Slide 5&quot;/&gt;&lt;property id=&quot;20307&quot; value=&quot;260&quot;/&gt;&lt;/object&gt;&lt;object type=&quot;3&quot; unique_id=&quot;10068&quot;&gt;&lt;property id=&quot;20148&quot; value=&quot;5&quot;/&gt;&lt;property id=&quot;20300&quot; value=&quot;Slide 6&quot;/&gt;&lt;property id=&quot;20307&quot; value=&quot;261&quot;/&gt;&lt;/object&gt;&lt;object type=&quot;3&quot; unique_id=&quot;10109&quot;&gt;&lt;property id=&quot;20148&quot; value=&quot;5&quot;/&gt;&lt;property id=&quot;20300&quot; value=&quot;Slide 7&quot;/&gt;&lt;property id=&quot;20307&quot; value=&quot;262&quot;/&gt;&lt;/object&gt;&lt;object type=&quot;3&quot; unique_id=&quot;10146&quot;&gt;&lt;property id=&quot;20148&quot; value=&quot;5&quot;/&gt;&lt;property id=&quot;20300&quot; value=&quot;Slide 8&quot;/&gt;&lt;property id=&quot;20307&quot; value=&quot;264&quot;/&gt;&lt;/object&gt;&lt;object type=&quot;3&quot; unique_id=&quot;10177&quot;&gt;&lt;property id=&quot;20148&quot; value=&quot;5&quot;/&gt;&lt;property id=&quot;20300&quot; value=&quot;Slide 9&quot;/&gt;&lt;property id=&quot;20307&quot; value=&quot;265&quot;/&gt;&lt;/object&gt;&lt;object type=&quot;3&quot; unique_id=&quot;10233&quot;&gt;&lt;property id=&quot;20148&quot; value=&quot;5&quot;/&gt;&lt;property id=&quot;20300&quot; value=&quot;Slide 10&quot;/&gt;&lt;property id=&quot;20307&quot; value=&quot;266&quot;/&gt;&lt;/object&gt;&lt;object type=&quot;3&quot; unique_id=&quot;10270&quot;&gt;&lt;property id=&quot;20148&quot; value=&quot;5&quot;/&gt;&lt;property id=&quot;20300&quot; value=&quot;Slide 11&quot;/&gt;&lt;property id=&quot;20307&quot; value=&quot;267&quot;/&gt;&lt;/object&gt;&lt;object type=&quot;3&quot; unique_id=&quot;10310&quot;&gt;&lt;property id=&quot;20148&quot; value=&quot;5&quot;/&gt;&lt;property id=&quot;20300&quot; value=&quot;Slide 12&quot;/&gt;&lt;property id=&quot;20307&quot; value=&quot;268&quot;/&gt;&lt;/object&gt;&lt;object type=&quot;3&quot; unique_id=&quot;10353&quot;&gt;&lt;property id=&quot;20148&quot; value=&quot;5&quot;/&gt;&lt;property id=&quot;20300&quot; value=&quot;Slide 13&quot;/&gt;&lt;property id=&quot;20307&quot; value=&quot;269&quot;/&gt;&lt;/object&gt;&lt;object type=&quot;3&quot; unique_id=&quot;10399&quot;&gt;&lt;property id=&quot;20148&quot; value=&quot;5&quot;/&gt;&lt;property id=&quot;20300&quot; value=&quot;Slide 14&quot;/&gt;&lt;property id=&quot;20307&quot; value=&quot;270&quot;/&gt;&lt;/object&gt;&lt;object type=&quot;3&quot; unique_id=&quot;10448&quot;&gt;&lt;property id=&quot;20148&quot; value=&quot;5&quot;/&gt;&lt;property id=&quot;20300&quot; value=&quot;Slide 15&quot;/&gt;&lt;property id=&quot;20307&quot; value=&quot;271&quot;/&gt;&lt;/object&gt;&lt;object type=&quot;3&quot; unique_id=&quot;10500&quot;&gt;&lt;property id=&quot;20148&quot; value=&quot;5&quot;/&gt;&lt;property id=&quot;20300&quot; value=&quot;Slide 16&quot;/&gt;&lt;property id=&quot;20307&quot; value=&quot;272&quot;/&gt;&lt;/object&gt;&lt;object type=&quot;3&quot; unique_id=&quot;10573&quot;&gt;&lt;property id=&quot;20148&quot; value=&quot;5&quot;/&gt;&lt;property id=&quot;20300&quot; value=&quot;Slide 17&quot;/&gt;&lt;property id=&quot;20307&quot; value=&quot;273&quot;/&gt;&lt;/object&gt;&lt;object type=&quot;3&quot; unique_id=&quot;10574&quot;&gt;&lt;property id=&quot;20148&quot; value=&quot;5&quot;/&gt;&lt;property id=&quot;20300&quot; value=&quot;Slide 18&quot;/&gt;&lt;property id=&quot;20307&quot; value=&quot;274&quot;/&gt;&lt;/object&gt;&lt;object type=&quot;3&quot; unique_id=&quot;10715&quot;&gt;&lt;property id=&quot;20148&quot; value=&quot;5&quot;/&gt;&lt;property id=&quot;20300&quot; value=&quot;Slide 19&quot;/&gt;&lt;property id=&quot;20307&quot; value=&quot;275&quot;/&gt;&lt;/object&gt;&lt;object type=&quot;3&quot; unique_id=&quot;10779&quot;&gt;&lt;property id=&quot;20148&quot; value=&quot;5&quot;/&gt;&lt;property id=&quot;20300&quot; value=&quot;Slide 20&quot;/&gt;&lt;property id=&quot;20307&quot; value=&quot;276&quot;/&gt;&lt;/object&gt;&lt;object type=&quot;3&quot; unique_id=&quot;10890&quot;&gt;&lt;property id=&quot;20148&quot; value=&quot;5&quot;/&gt;&lt;property id=&quot;20300&quot; value=&quot;Slide 21&quot;/&gt;&lt;property id=&quot;20307&quot; value=&quot;277&quot;/&gt;&lt;/object&gt;&lt;object type=&quot;3&quot; unique_id=&quot;11006&quot;&gt;&lt;property id=&quot;20148&quot; value=&quot;5&quot;/&gt;&lt;property id=&quot;20300&quot; value=&quot;Slide 22&quot;/&gt;&lt;property id=&quot;20307&quot; value=&quot;278&quot;/&gt;&lt;/object&gt;&lt;object type=&quot;3&quot; unique_id=&quot;11079&quot;&gt;&lt;property id=&quot;20148&quot; value=&quot;5&quot;/&gt;&lt;property id=&quot;20300&quot; value=&quot;Slide 23&quot;/&gt;&lt;property id=&quot;20307&quot; value=&quot;279&quot;/&gt;&lt;/object&gt;&lt;object type=&quot;3&quot; unique_id=&quot;11155&quot;&gt;&lt;property id=&quot;20148&quot; value=&quot;5&quot;/&gt;&lt;property id=&quot;20300&quot; value=&quot;Slide 24&quot;/&gt;&lt;property id=&quot;20307&quot; value=&quot;280&quot;/&gt;&lt;/object&gt;&lt;object type=&quot;3&quot; unique_id=&quot;11286&quot;&gt;&lt;property id=&quot;20148&quot; value=&quot;5&quot;/&gt;&lt;property id=&quot;20300&quot; value=&quot;Slide 25&quot;/&gt;&lt;property id=&quot;20307&quot; value=&quot;281&quot;/&gt;&lt;/object&gt;&lt;object type=&quot;3&quot; unique_id=&quot;11368&quot;&gt;&lt;property id=&quot;20148&quot; value=&quot;5&quot;/&gt;&lt;property id=&quot;20300&quot; value=&quot;Slide 26&quot;/&gt;&lt;property id=&quot;20307&quot; value=&quot;282&quot;/&gt;&lt;/object&gt;&lt;object type=&quot;3&quot; unique_id=&quot;11453&quot;&gt;&lt;property id=&quot;20148&quot; value=&quot;5&quot;/&gt;&lt;property id=&quot;20300&quot; value=&quot;Slide 27&quot;/&gt;&lt;property id=&quot;20307&quot; value=&quot;283&quot;/&gt;&lt;/object&gt;&lt;object type=&quot;3&quot; unique_id=&quot;11541&quot;&gt;&lt;property id=&quot;20148&quot; value=&quot;5&quot;/&gt;&lt;property id=&quot;20300&quot; value=&quot;Slide 28&quot;/&gt;&lt;property id=&quot;20307&quot; value=&quot;284&quot;/&gt;&lt;/object&gt;&lt;object type=&quot;3&quot; unique_id=&quot;11632&quot;&gt;&lt;property id=&quot;20148&quot; value=&quot;5&quot;/&gt;&lt;property id=&quot;20300&quot; value=&quot;Slide 29&quot;/&gt;&lt;property id=&quot;20307&quot; value=&quot;285&quot;/&gt;&lt;/object&gt;&lt;object type=&quot;3&quot; unique_id=&quot;11726&quot;&gt;&lt;property id=&quot;20148&quot; value=&quot;5&quot;/&gt;&lt;property id=&quot;20300&quot; value=&quot;Slide 30&quot;/&gt;&lt;property id=&quot;20307&quot; value=&quot;286&quot;/&gt;&lt;/object&gt;&lt;object type=&quot;3&quot; unique_id=&quot;11887&quot;&gt;&lt;property id=&quot;20148&quot; value=&quot;5&quot;/&gt;&lt;property id=&quot;20300&quot; value=&quot;Slide 31&quot;/&gt;&lt;property id=&quot;20307&quot; value=&quot;287&quot;/&gt;&lt;/object&gt;&lt;object type=&quot;3&quot; unique_id=&quot;11987&quot;&gt;&lt;property id=&quot;20148&quot; value=&quot;5&quot;/&gt;&lt;property id=&quot;20300&quot; value=&quot;Slide 32&quot;/&gt;&lt;property id=&quot;20307&quot; value=&quot;288&quot;/&gt;&lt;/object&gt;&lt;object type=&quot;3&quot; unique_id=&quot;12124&quot;&gt;&lt;property id=&quot;20148&quot; value=&quot;5&quot;/&gt;&lt;property id=&quot;20300&quot; value=&quot;Slide 33&quot;/&gt;&lt;property id=&quot;20307&quot; value=&quot;289&quot;/&gt;&lt;/object&gt;&lt;object type=&quot;3&quot; unique_id=&quot;12125&quot;&gt;&lt;property id=&quot;20148&quot; value=&quot;5&quot;/&gt;&lt;property id=&quot;20300&quot; value=&quot;Slide 34&quot;/&gt;&lt;property id=&quot;20307&quot; value=&quot;290&quot;/&gt;&lt;/object&gt;&lt;object type=&quot;3&quot; unique_id=&quot;12378&quot;&gt;&lt;property id=&quot;20148&quot; value=&quot;5&quot;/&gt;&lt;property id=&quot;20300&quot; value=&quot;Slide 35&quot;/&gt;&lt;property id=&quot;20307&quot; value=&quot;291&quot;/&gt;&lt;/object&gt;&lt;object type=&quot;3&quot; unique_id=&quot;12527&quot;&gt;&lt;property id=&quot;20148&quot; value=&quot;5&quot;/&gt;&lt;property id=&quot;20300&quot; value=&quot;Slide 36&quot;/&gt;&lt;property id=&quot;20307&quot; value=&quot;293&quot;/&gt;&lt;/object&gt;&lt;object type=&quot;3&quot; unique_id=&quot;12680&quot;&gt;&lt;property id=&quot;20148&quot; value=&quot;5&quot;/&gt;&lt;property id=&quot;20300&quot; value=&quot;Slide 37&quot;/&gt;&lt;property id=&quot;20307&quot; value=&quot;294&quot;/&gt;&lt;/object&gt;&lt;object type=&quot;3&quot; unique_id=&quot;12681&quot;&gt;&lt;property id=&quot;20148&quot; value=&quot;5&quot;/&gt;&lt;property id=&quot;20300&quot; value=&quot;Slide 38&quot;/&gt;&lt;property id=&quot;20307&quot; value=&quot;295&quot;/&gt;&lt;/object&gt;&lt;object type=&quot;3&quot; unique_id=&quot;12962&quot;&gt;&lt;property id=&quot;20148&quot; value=&quot;5&quot;/&gt;&lt;property id=&quot;20300&quot; value=&quot;Slide 39&quot;/&gt;&lt;property id=&quot;20307&quot; value=&quot;296&quot;/&gt;&lt;/object&gt;&lt;object type=&quot;3&quot; unique_id=&quot;13168&quot;&gt;&lt;property id=&quot;20148&quot; value=&quot;5&quot;/&gt;&lt;property id=&quot;20300&quot; value=&quot;Slide 40&quot;/&gt;&lt;property id=&quot;20307&quot; value=&quot;297&quot;/&gt;&lt;/object&gt;&lt;object type=&quot;3&quot; unique_id=&quot;13379&quot;&gt;&lt;property id=&quot;20148&quot; value=&quot;5&quot;/&gt;&lt;property id=&quot;20300&quot; value=&quot;Slide 41&quot;/&gt;&lt;property id=&quot;20307&quot; value=&quot;298&quot;/&gt;&lt;/object&gt;&lt;object type=&quot;3&quot; unique_id=&quot;13767&quot;&gt;&lt;property id=&quot;20148&quot; value=&quot;5&quot;/&gt;&lt;property id=&quot;20300&quot; value=&quot;Slide 42&quot;/&gt;&lt;property id=&quot;20307&quot; value=&quot;299&quot;/&gt;&lt;/object&gt;&lt;object type=&quot;3&quot; unique_id=&quot;13900&quot;&gt;&lt;property id=&quot;20148&quot; value=&quot;5&quot;/&gt;&lt;property id=&quot;20300&quot; value=&quot;Slide 43&quot;/&gt;&lt;property id=&quot;20307&quot; value=&quot;300&quot;/&gt;&lt;/object&gt;&lt;object type=&quot;3&quot; unique_id=&quot;14486&quot;&gt;&lt;property id=&quot;20148&quot; value=&quot;5&quot;/&gt;&lt;property id=&quot;20300&quot; value=&quot;Slide 44&quot;/&gt;&lt;property id=&quot;20307&quot; value=&quot;301&quot;/&gt;&lt;/object&gt;&lt;object type=&quot;3&quot; unique_id=&quot;14993&quot;&gt;&lt;property id=&quot;20148&quot; value=&quot;5&quot;/&gt;&lt;property id=&quot;20300&quot; value=&quot;Slide 45&quot;/&gt;&lt;property id=&quot;20307&quot; value=&quot;302&quot;/&gt;&lt;/object&gt;&lt;object type=&quot;3&quot; unique_id=&quot;15417&quot;&gt;&lt;property id=&quot;20148&quot; value=&quot;5&quot;/&gt;&lt;property id=&quot;20300&quot; value=&quot;Slide 46&quot;/&gt;&lt;property id=&quot;20307&quot; value=&quot;303&quot;/&gt;&lt;/object&gt;&lt;object type=&quot;3&quot; unique_id=&quot;15754&quot;&gt;&lt;property id=&quot;20148&quot; value=&quot;5&quot;/&gt;&lt;property id=&quot;20300&quot; value=&quot;Slide 47&quot;/&gt;&lt;property id=&quot;20307&quot; value=&quot;304&quot;/&gt;&lt;/object&gt;&lt;object type=&quot;3&quot; unique_id=&quot;16000&quot;&gt;&lt;property id=&quot;20148&quot; value=&quot;5&quot;/&gt;&lt;property id=&quot;20300&quot; value=&quot;Slide 48&quot;/&gt;&lt;property id=&quot;20307&quot; value=&quot;305&quot;/&gt;&lt;/object&gt;&lt;object type=&quot;3&quot; unique_id=&quot;16251&quot;&gt;&lt;property id=&quot;20148&quot; value=&quot;5&quot;/&gt;&lt;property id=&quot;20300&quot; value=&quot;Slide 49&quot;/&gt;&lt;property id=&quot;20307&quot; value=&quot;306&quot;/&gt;&lt;/object&gt;&lt;object type=&quot;3&quot; unique_id=&quot;16609&quot;&gt;&lt;property id=&quot;20148&quot; value=&quot;5&quot;/&gt;&lt;property id=&quot;20300&quot; value=&quot;Slide 50&quot;/&gt;&lt;property id=&quot;20307&quot; value=&quot;307&quot;/&gt;&lt;/object&gt;&lt;object type=&quot;3&quot; unique_id=&quot;16870&quot;&gt;&lt;property id=&quot;20148&quot; value=&quot;5&quot;/&gt;&lt;property id=&quot;20300&quot; value=&quot;Slide 51&quot;/&gt;&lt;property id=&quot;20307&quot; value=&quot;308&quot;/&gt;&lt;/object&gt;&lt;object type=&quot;3&quot; unique_id=&quot;17136&quot;&gt;&lt;property id=&quot;20148&quot; value=&quot;5&quot;/&gt;&lt;property id=&quot;20300&quot; value=&quot;Slide 52&quot;/&gt;&lt;property id=&quot;20307&quot; value=&quot;309&quot;/&gt;&lt;/object&gt;&lt;object type=&quot;3&quot; unique_id=&quot;17569&quot;&gt;&lt;property id=&quot;20148&quot; value=&quot;5&quot;/&gt;&lt;property id=&quot;20300&quot; value=&quot;Slide 53&quot;/&gt;&lt;property id=&quot;20307&quot; value=&quot;310&quot;/&gt;&lt;/object&gt;&lt;object type=&quot;3&quot; unique_id=&quot;17570&quot;&gt;&lt;property id=&quot;20148&quot; value=&quot;5&quot;/&gt;&lt;property id=&quot;20300&quot; value=&quot;Slide 54&quot;/&gt;&lt;property id=&quot;20307&quot; value=&quot;311&quot;/&gt;&lt;/object&gt;&lt;object type=&quot;3&quot; unique_id=&quot;17739&quot;&gt;&lt;property id=&quot;20148&quot; value=&quot;5&quot;/&gt;&lt;property id=&quot;20300&quot; value=&quot;Slide 55&quot;/&gt;&lt;property id=&quot;20307&quot; value=&quot;312&quot;/&gt;&lt;/object&gt;&lt;object type=&quot;3&quot; unique_id=&quot;17911&quot;&gt;&lt;property id=&quot;20148&quot; value=&quot;5&quot;/&gt;&lt;property id=&quot;20300&quot; value=&quot;Slide 56&quot;/&gt;&lt;property id=&quot;20307&quot; value=&quot;313&quot;/&gt;&lt;/object&gt;&lt;object type=&quot;3&quot; unique_id=&quot;18318&quot;&gt;&lt;property id=&quot;20148&quot; value=&quot;5&quot;/&gt;&lt;property id=&quot;20300&quot; value=&quot;Slide 57&quot;/&gt;&lt;property id=&quot;20307&quot; value=&quot;314&quot;/&gt;&lt;/object&gt;&lt;object type=&quot;3&quot; unique_id=&quot;18614&quot;&gt;&lt;property id=&quot;20148&quot; value=&quot;5&quot;/&gt;&lt;property id=&quot;20300&quot; value=&quot;Slide 58&quot;/&gt;&lt;property id=&quot;20307&quot; value=&quot;315&quot;/&gt;&lt;/object&gt;&lt;object type=&quot;3&quot; unique_id=&quot;18795&quot;&gt;&lt;property id=&quot;20148&quot; value=&quot;5&quot;/&gt;&lt;property id=&quot;20300&quot; value=&quot;Slide 59&quot;/&gt;&lt;property id=&quot;20307&quot; value=&quot;316&quot;/&gt;&lt;/object&gt;&lt;object type=&quot;3&quot; unique_id=&quot;19101&quot;&gt;&lt;property id=&quot;20148&quot; value=&quot;5&quot;/&gt;&lt;property id=&quot;20300&quot; value=&quot;Slide 60&quot;/&gt;&lt;property id=&quot;20307&quot; value=&quot;317&quot;/&gt;&lt;/object&gt;&lt;object type=&quot;3&quot; unique_id=&quot;19288&quot;&gt;&lt;property id=&quot;20148&quot; value=&quot;5&quot;/&gt;&lt;property id=&quot;20300&quot; value=&quot;Slide 61&quot;/&gt;&lt;property id=&quot;20307&quot; value=&quot;318&quot;/&gt;&lt;/object&gt;&lt;object type=&quot;3&quot; unique_id=&quot;19667&quot;&gt;&lt;property id=&quot;20148&quot; value=&quot;5&quot;/&gt;&lt;property id=&quot;20300&quot; value=&quot;Slide 62&quot;/&gt;&lt;property id=&quot;20307&quot; value=&quot;319&quot;/&gt;&lt;/object&gt;&lt;object type=&quot;3&quot; unique_id=&quot;19860&quot;&gt;&lt;property id=&quot;20148&quot; value=&quot;5&quot;/&gt;&lt;property id=&quot;20300&quot; value=&quot;Slide 63&quot;/&gt;&lt;property id=&quot;20307&quot; value=&quot;320&quot;/&gt;&lt;/object&gt;&lt;object type=&quot;3&quot; unique_id=&quot;20186&quot;&gt;&lt;property id=&quot;20148&quot; value=&quot;5&quot;/&gt;&lt;property id=&quot;20300&quot; value=&quot;Slide 64&quot;/&gt;&lt;property id=&quot;20307&quot; value=&quot;321&quot;/&gt;&lt;/object&gt;&lt;object type=&quot;3&quot; unique_id=&quot;20385&quot;&gt;&lt;property id=&quot;20148&quot; value=&quot;5&quot;/&gt;&lt;property id=&quot;20300&quot; value=&quot;Slide 65&quot;/&gt;&lt;property id=&quot;20307&quot; value=&quot;322&quot;/&gt;&lt;/object&gt;&lt;object type=&quot;3&quot; unique_id=&quot;20721&quot;&gt;&lt;property id=&quot;20148&quot; value=&quot;5&quot;/&gt;&lt;property id=&quot;20300&quot; value=&quot;Slide 66&quot;/&gt;&lt;property id=&quot;20307&quot; value=&quot;323&quot;/&gt;&lt;/object&gt;&lt;object type=&quot;3&quot; unique_id=&quot;20722&quot;&gt;&lt;property id=&quot;20148&quot; value=&quot;5&quot;/&gt;&lt;property id=&quot;20300&quot; value=&quot;Slide 67&quot;/&gt;&lt;property id=&quot;20307&quot; value=&quot;324&quot;/&gt;&lt;/object&gt;&lt;object type=&quot;3&quot; unique_id=&quot;20723&quot;&gt;&lt;property id=&quot;20148&quot; value=&quot;5&quot;/&gt;&lt;property id=&quot;20300&quot; value=&quot;Slide 68&quot;/&gt;&lt;property id=&quot;20307&quot; value=&quot;325&quot;/&gt;&lt;/object&gt;&lt;object type=&quot;3&quot; unique_id=&quot;21354&quot;&gt;&lt;property id=&quot;20148&quot; value=&quot;5&quot;/&gt;&lt;property id=&quot;20300&quot; value=&quot;Slide 69&quot;/&gt;&lt;property id=&quot;20307&quot; value=&quot;326&quot;/&gt;&lt;/object&gt;&lt;object type=&quot;3&quot; unique_id=&quot;21710&quot;&gt;&lt;property id=&quot;20148&quot; value=&quot;5&quot;/&gt;&lt;property id=&quot;20300&quot; value=&quot;Slide 70&quot;/&gt;&lt;property id=&quot;20307&quot; value=&quot;327&quot;/&gt;&lt;/object&gt;&lt;object type=&quot;3&quot; unique_id=&quot;22359&quot;&gt;&lt;property id=&quot;20148&quot; value=&quot;5&quot;/&gt;&lt;property id=&quot;20300&quot; value=&quot;Slide 71&quot;/&gt;&lt;property id=&quot;20307&quot; value=&quot;328&quot;/&gt;&lt;/object&gt;&lt;object type=&quot;3&quot; unique_id=&quot;22360&quot;&gt;&lt;property id=&quot;20148&quot; value=&quot;5&quot;/&gt;&lt;property id=&quot;20300&quot; value=&quot;Slide 72&quot;/&gt;&lt;property id=&quot;20307&quot; value=&quot;329&quot;/&gt;&lt;/object&gt;&lt;object type=&quot;3&quot; unique_id=&quot;22361&quot;&gt;&lt;property id=&quot;20148&quot; value=&quot;5&quot;/&gt;&lt;property id=&quot;20300&quot; value=&quot;Slide 73&quot;/&gt;&lt;property id=&quot;20307&quot; value=&quot;330&quot;/&gt;&lt;/object&gt;&lt;object type=&quot;3&quot; unique_id=&quot;22737&quot;&gt;&lt;property id=&quot;20148&quot; value=&quot;5&quot;/&gt;&lt;property id=&quot;20300&quot; value=&quot;Slide 74&quot;/&gt;&lt;property id=&quot;20307&quot; value=&quot;331&quot;/&gt;&lt;/object&gt;&lt;object type=&quot;3&quot; unique_id=&quot;23422&quot;&gt;&lt;property id=&quot;20148&quot; value=&quot;5&quot;/&gt;&lt;property id=&quot;20300&quot; value=&quot;Slide 75&quot;/&gt;&lt;property id=&quot;20307&quot; value=&quot;332&quot;/&gt;&lt;/object&gt;&lt;object type=&quot;3&quot; unique_id=&quot;23654&quot;&gt;&lt;property id=&quot;20148&quot; value=&quot;5&quot;/&gt;&lt;property id=&quot;20300&quot; value=&quot;Slide 76&quot;/&gt;&lt;property id=&quot;20307&quot; value=&quot;333&quot;/&gt;&lt;/object&gt;&lt;object type=&quot;3&quot; unique_id=&quot;23889&quot;&gt;&lt;property id=&quot;20148&quot; value=&quot;5&quot;/&gt;&lt;property id=&quot;20300&quot; value=&quot;Slide 77&quot;/&gt;&lt;property id=&quot;20307&quot; value=&quot;334&quot;/&gt;&lt;/object&gt;&lt;object type=&quot;3&quot; unique_id=&quot;24285&quot;&gt;&lt;property id=&quot;20148&quot; value=&quot;5&quot;/&gt;&lt;property id=&quot;20300&quot; value=&quot;Slide 78&quot;/&gt;&lt;property id=&quot;20307&quot; value=&quot;335&quot;/&gt;&lt;/object&gt;&lt;object type=&quot;3&quot; unique_id=&quot;24526&quot;&gt;&lt;property id=&quot;20148&quot; value=&quot;5&quot;/&gt;&lt;property id=&quot;20300&quot; value=&quot;Slide 79&quot;/&gt;&lt;property id=&quot;20307&quot; value=&quot;336&quot;/&gt;&lt;/object&gt;&lt;object type=&quot;3&quot; unique_id=&quot;24932&quot;&gt;&lt;property id=&quot;20148&quot; value=&quot;5&quot;/&gt;&lt;property id=&quot;20300&quot; value=&quot;Slide 80&quot;/&gt;&lt;property id=&quot;20307&quot; value=&quot;337&quot;/&gt;&lt;/object&gt;&lt;/object&gt;&lt;/object&gt;&lt;/database&gt;"/>
  <p:tag name="SECTOMILLISECCONVERTED" val="1"/>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191</TotalTime>
  <Words>7310</Words>
  <Application>Microsoft Office PowerPoint</Application>
  <PresentationFormat>On-screen Show (4:3)</PresentationFormat>
  <Paragraphs>1252</Paragraphs>
  <Slides>80</Slides>
  <Notes>4</Notes>
  <HiddenSlides>0</HiddenSlides>
  <MMClips>0</MMClips>
  <ScaleCrop>false</ScaleCrop>
  <HeadingPairs>
    <vt:vector size="4" baseType="variant">
      <vt:variant>
        <vt:lpstr>Theme</vt:lpstr>
      </vt:variant>
      <vt:variant>
        <vt:i4>1</vt:i4>
      </vt:variant>
      <vt:variant>
        <vt:lpstr>Slide Titles</vt:lpstr>
      </vt:variant>
      <vt:variant>
        <vt:i4>80</vt:i4>
      </vt:variant>
    </vt:vector>
  </HeadingPairs>
  <TitlesOfParts>
    <vt:vector size="81" baseType="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NSW, Department of Education and Training</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Administrator</dc:creator>
  <cp:lastModifiedBy>Administrator</cp:lastModifiedBy>
  <cp:revision>126</cp:revision>
  <dcterms:created xsi:type="dcterms:W3CDTF">2013-06-17T03:22:34Z</dcterms:created>
  <dcterms:modified xsi:type="dcterms:W3CDTF">2013-06-17T06:34:17Z</dcterms:modified>
</cp:coreProperties>
</file>